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2"/>
  </p:notesMasterIdLst>
  <p:sldIdLst>
    <p:sldId id="256" r:id="rId3"/>
    <p:sldId id="298" r:id="rId4"/>
    <p:sldId id="299" r:id="rId5"/>
    <p:sldId id="300" r:id="rId6"/>
    <p:sldId id="301" r:id="rId7"/>
    <p:sldId id="302" r:id="rId8"/>
    <p:sldId id="303" r:id="rId9"/>
    <p:sldId id="304" r:id="rId10"/>
    <p:sldId id="305" r:id="rId11"/>
    <p:sldId id="272" r:id="rId12"/>
    <p:sldId id="273" r:id="rId13"/>
    <p:sldId id="274" r:id="rId14"/>
    <p:sldId id="275" r:id="rId15"/>
    <p:sldId id="293" r:id="rId16"/>
    <p:sldId id="277" r:id="rId17"/>
    <p:sldId id="278" r:id="rId18"/>
    <p:sldId id="279" r:id="rId19"/>
    <p:sldId id="280" r:id="rId20"/>
    <p:sldId id="281" r:id="rId21"/>
    <p:sldId id="27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86" r:id="rId37"/>
    <p:sldId id="282" r:id="rId38"/>
    <p:sldId id="283" r:id="rId39"/>
    <p:sldId id="285" r:id="rId40"/>
    <p:sldId id="296" r:id="rId41"/>
    <p:sldId id="287" r:id="rId42"/>
    <p:sldId id="295" r:id="rId43"/>
    <p:sldId id="294" r:id="rId44"/>
    <p:sldId id="297" r:id="rId45"/>
    <p:sldId id="306" r:id="rId46"/>
    <p:sldId id="307" r:id="rId47"/>
    <p:sldId id="308" r:id="rId48"/>
    <p:sldId id="290" r:id="rId49"/>
    <p:sldId id="291"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83787" autoAdjust="0"/>
  </p:normalViewPr>
  <p:slideViewPr>
    <p:cSldViewPr>
      <p:cViewPr>
        <p:scale>
          <a:sx n="110" d="100"/>
          <a:sy n="110" d="100"/>
        </p:scale>
        <p:origin x="-228" y="1152"/>
      </p:cViewPr>
      <p:guideLst>
        <p:guide orient="horz" pos="2160"/>
        <p:guide pos="2880"/>
      </p:guideLst>
    </p:cSldViewPr>
  </p:slideViewPr>
  <p:notesTextViewPr>
    <p:cViewPr>
      <p:scale>
        <a:sx n="1" d="1"/>
        <a:sy n="1" d="1"/>
      </p:scale>
      <p:origin x="0" y="0"/>
    </p:cViewPr>
  </p:notesTextViewPr>
  <p:sorterViewPr>
    <p:cViewPr>
      <p:scale>
        <a:sx n="100" d="100"/>
        <a:sy n="100" d="100"/>
      </p:scale>
      <p:origin x="0" y="41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1CE51-E807-4B3D-96FC-61752F2EC265}" type="datetimeFigureOut">
              <a:rPr lang="en-US" smtClean="0"/>
              <a:t>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A5BBB-E147-4F66-90BC-1E59DF106F92}" type="slidenum">
              <a:rPr lang="en-US" smtClean="0"/>
              <a:t>‹#›</a:t>
            </a:fld>
            <a:endParaRPr lang="en-US"/>
          </a:p>
        </p:txBody>
      </p:sp>
    </p:spTree>
    <p:extLst>
      <p:ext uri="{BB962C8B-B14F-4D97-AF65-F5344CB8AC3E}">
        <p14:creationId xmlns:p14="http://schemas.microsoft.com/office/powerpoint/2010/main" val="351634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3D838B0D-6AE3-40DD-BBC0-BF6F8EC31F4F}" type="slidenum">
              <a:rPr lang="en-US" sz="1200">
                <a:solidFill>
                  <a:prstClr val="black"/>
                </a:solidFill>
              </a:rPr>
              <a:pPr algn="r" eaLnBrk="1" fontAlgn="base" hangingPunct="1">
                <a:spcBef>
                  <a:spcPct val="0"/>
                </a:spcBef>
                <a:spcAft>
                  <a:spcPct val="0"/>
                </a:spcAft>
              </a:pPr>
              <a:t>2</a:t>
            </a:fld>
            <a:endParaRPr lang="en-US"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In this photograph, visibility is so low that the bus driver cannot see the road, even though it is mid-morning. A police officer is on foot leading the bus with a flashlight.</a:t>
            </a: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solidFill>
                <a:schemeClr val="bg2"/>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I will discuss the association between AP and NH factors, specifically residential </a:t>
            </a:r>
            <a:r>
              <a:rPr lang="en-US" baseline="0" dirty="0" err="1" smtClean="0"/>
              <a:t>segr</a:t>
            </a:r>
            <a:r>
              <a:rPr lang="en-US" baseline="0" dirty="0" smtClean="0"/>
              <a:t> and NSES.</a:t>
            </a:r>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25</a:t>
            </a:fld>
            <a:endParaRPr lang="en-US"/>
          </a:p>
        </p:txBody>
      </p:sp>
    </p:spTree>
    <p:extLst>
      <p:ext uri="{BB962C8B-B14F-4D97-AF65-F5344CB8AC3E}">
        <p14:creationId xmlns:p14="http://schemas.microsoft.com/office/powerpoint/2010/main" val="153760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is meant</a:t>
            </a:r>
            <a:r>
              <a:rPr lang="en-US" baseline="0" dirty="0" smtClean="0"/>
              <a:t> to help </a:t>
            </a:r>
            <a:r>
              <a:rPr lang="en-US" dirty="0" smtClean="0"/>
              <a:t>focus on the factors we will be discussing today. </a:t>
            </a:r>
            <a:r>
              <a:rPr lang="en-US" baseline="0" dirty="0" smtClean="0"/>
              <a:t> In the US today, </a:t>
            </a:r>
            <a:r>
              <a:rPr lang="en-US" baseline="0" dirty="0" err="1" smtClean="0"/>
              <a:t>indiv</a:t>
            </a:r>
            <a:r>
              <a:rPr lang="en-US" baseline="0" dirty="0" smtClean="0"/>
              <a:t> race and SES determine, to a large degree, where one lives and where you live determines your exposure to AP.  Differential residential location by race is racial res </a:t>
            </a:r>
            <a:r>
              <a:rPr lang="en-US" baseline="0" dirty="0" err="1" smtClean="0"/>
              <a:t>segr</a:t>
            </a:r>
            <a:r>
              <a:rPr lang="en-US" baseline="0" dirty="0" smtClean="0"/>
              <a:t>, while differential residential location by SES is class based res </a:t>
            </a:r>
            <a:r>
              <a:rPr lang="en-US" baseline="0" dirty="0" err="1" smtClean="0"/>
              <a:t>segr</a:t>
            </a:r>
            <a:r>
              <a:rPr lang="en-US" baseline="0" dirty="0" smtClean="0"/>
              <a:t>.  NSES is also reflected in </a:t>
            </a:r>
            <a:r>
              <a:rPr lang="en-US" baseline="0" dirty="0" err="1" smtClean="0"/>
              <a:t>residen</a:t>
            </a:r>
            <a:r>
              <a:rPr lang="en-US" baseline="0" dirty="0" smtClean="0"/>
              <a:t> location. Since individuals of similar SES tend to cluster spatially.</a:t>
            </a:r>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26</a:t>
            </a:fld>
            <a:endParaRPr lang="en-US"/>
          </a:p>
        </p:txBody>
      </p:sp>
    </p:spTree>
    <p:extLst>
      <p:ext uri="{BB962C8B-B14F-4D97-AF65-F5344CB8AC3E}">
        <p14:creationId xmlns:p14="http://schemas.microsoft.com/office/powerpoint/2010/main" val="247494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3A74B-7F95-4A5F-9A15-7F9966F6BBC8}" type="slidenum">
              <a:rPr lang="en-US" smtClean="0"/>
              <a:t>27</a:t>
            </a:fld>
            <a:endParaRPr lang="en-US"/>
          </a:p>
        </p:txBody>
      </p:sp>
    </p:spTree>
    <p:extLst>
      <p:ext uri="{BB962C8B-B14F-4D97-AF65-F5344CB8AC3E}">
        <p14:creationId xmlns:p14="http://schemas.microsoft.com/office/powerpoint/2010/main" val="307080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MESA is a unique platform for studying social, physical and built environment in the context of well measured CVD outcomes.  We are able</a:t>
            </a:r>
            <a:r>
              <a:rPr lang="en-US" baseline="0" dirty="0" smtClean="0"/>
              <a:t> </a:t>
            </a:r>
            <a:r>
              <a:rPr lang="en-US" dirty="0" smtClean="0"/>
              <a:t>to closely examine certain aspects</a:t>
            </a:r>
            <a:r>
              <a:rPr lang="en-US" baseline="0" dirty="0" smtClean="0"/>
              <a:t> of </a:t>
            </a:r>
            <a:r>
              <a:rPr lang="en-US" dirty="0" smtClean="0"/>
              <a:t>the social,</a:t>
            </a:r>
            <a:r>
              <a:rPr lang="en-US" baseline="0" dirty="0" smtClean="0"/>
              <a:t> physical and built </a:t>
            </a:r>
            <a:r>
              <a:rPr lang="en-US" baseline="0" dirty="0" err="1" smtClean="0"/>
              <a:t>env</a:t>
            </a:r>
            <a:r>
              <a:rPr lang="en-US" baseline="0" dirty="0" smtClean="0"/>
              <a:t> </a:t>
            </a:r>
            <a:r>
              <a:rPr lang="en-US" dirty="0" smtClean="0"/>
              <a:t>because of </a:t>
            </a:r>
            <a:r>
              <a:rPr lang="en-US" baseline="0" dirty="0" smtClean="0"/>
              <a:t>several ancillary studies to MESA.</a:t>
            </a:r>
          </a:p>
          <a:p>
            <a:endParaRPr lang="en-US" baseline="0" dirty="0" smtClean="0"/>
          </a:p>
          <a:p>
            <a:r>
              <a:rPr lang="en-US" dirty="0" smtClean="0"/>
              <a:t>Among other things, Mesa Air focuses on </a:t>
            </a:r>
            <a:r>
              <a:rPr lang="en-US" dirty="0" err="1" smtClean="0"/>
              <a:t>ap</a:t>
            </a:r>
            <a:r>
              <a:rPr lang="en-US" dirty="0" smtClean="0"/>
              <a:t> exposure assessment by undertaking</a:t>
            </a:r>
            <a:r>
              <a:rPr lang="en-US" baseline="0" dirty="0" smtClean="0"/>
              <a:t> </a:t>
            </a:r>
            <a:r>
              <a:rPr lang="en-US" baseline="0" dirty="0" err="1" smtClean="0"/>
              <a:t>ap</a:t>
            </a:r>
            <a:r>
              <a:rPr lang="en-US" baseline="0" dirty="0" smtClean="0"/>
              <a:t> monitoring specific to the MESA cohort and developing statistical methods to improve AP exposure predictions.</a:t>
            </a:r>
          </a:p>
          <a:p>
            <a:endParaRPr lang="en-US" baseline="0" dirty="0" smtClean="0"/>
          </a:p>
          <a:p>
            <a:r>
              <a:rPr lang="en-US" baseline="0" dirty="0" smtClean="0"/>
              <a:t>MESA NH focused on bringing in a rich set of </a:t>
            </a:r>
            <a:r>
              <a:rPr lang="en-US" baseline="0" dirty="0" err="1" smtClean="0"/>
              <a:t>nh</a:t>
            </a:r>
            <a:r>
              <a:rPr lang="en-US" baseline="0" dirty="0" smtClean="0"/>
              <a:t> data into the MESA study, everything from food stores and recreational facilities to NH safety and social cohesion, violence and disorder</a:t>
            </a:r>
          </a:p>
          <a:p>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28</a:t>
            </a:fld>
            <a:endParaRPr lang="en-US"/>
          </a:p>
        </p:txBody>
      </p:sp>
    </p:spTree>
    <p:extLst>
      <p:ext uri="{BB962C8B-B14F-4D97-AF65-F5344CB8AC3E}">
        <p14:creationId xmlns:p14="http://schemas.microsoft.com/office/powerpoint/2010/main" val="312184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Fine</a:t>
            </a:r>
            <a:r>
              <a:rPr lang="en-US" baseline="0" dirty="0" smtClean="0"/>
              <a:t> particulate matter and oxides of nitrogen.</a:t>
            </a:r>
          </a:p>
          <a:p>
            <a:endParaRPr lang="en-US" dirty="0" smtClean="0"/>
          </a:p>
          <a:p>
            <a:r>
              <a:rPr lang="en-US" dirty="0" smtClean="0"/>
              <a:t>SES is a multifaceted concept, so to measure SES we wanted to capture all the major domains of SES.</a:t>
            </a:r>
          </a:p>
          <a:p>
            <a:endParaRPr lang="en-US" dirty="0" smtClean="0"/>
          </a:p>
          <a:p>
            <a:r>
              <a:rPr lang="en-US" dirty="0" smtClean="0"/>
              <a:t>Both</a:t>
            </a:r>
            <a:r>
              <a:rPr lang="en-US" baseline="0" dirty="0" smtClean="0"/>
              <a:t> NSES and res </a:t>
            </a:r>
            <a:r>
              <a:rPr lang="en-US" baseline="0" dirty="0" err="1" smtClean="0"/>
              <a:t>seg</a:t>
            </a:r>
            <a:r>
              <a:rPr lang="en-US" baseline="0" dirty="0" smtClean="0"/>
              <a:t> measured at CT level.</a:t>
            </a:r>
            <a:endParaRPr lang="en-US" dirty="0" smtClean="0"/>
          </a:p>
          <a:p>
            <a:endParaRPr lang="en-US" dirty="0" smtClean="0"/>
          </a:p>
          <a:p>
            <a:r>
              <a:rPr lang="en-US" dirty="0" smtClean="0"/>
              <a:t>A</a:t>
            </a:r>
            <a:r>
              <a:rPr lang="en-US" baseline="0" dirty="0" smtClean="0"/>
              <a:t> spatial measure, which evaluates a given CT and its neighbors to assess if that area deviates from the mean racial/ethnic composition of the county overall.  </a:t>
            </a:r>
          </a:p>
          <a:p>
            <a:r>
              <a:rPr lang="en-US" baseline="0" dirty="0" smtClean="0"/>
              <a:t>We </a:t>
            </a:r>
            <a:r>
              <a:rPr lang="en-US" dirty="0" smtClean="0"/>
              <a:t>operationalized the G stat as being either neutral (no clustering), over-representation</a:t>
            </a:r>
            <a:r>
              <a:rPr lang="en-US" baseline="0" dirty="0" smtClean="0"/>
              <a:t> (clustering of </a:t>
            </a:r>
            <a:r>
              <a:rPr lang="en-US" baseline="0" dirty="0" err="1" smtClean="0"/>
              <a:t>cts</a:t>
            </a:r>
            <a:r>
              <a:rPr lang="en-US" baseline="0" dirty="0" smtClean="0"/>
              <a:t> with a specific race/ethnicity over-represented compared to the county)</a:t>
            </a:r>
            <a:r>
              <a:rPr lang="en-US" dirty="0" smtClean="0"/>
              <a:t> or under representation </a:t>
            </a:r>
            <a:r>
              <a:rPr lang="en-US" baseline="0" dirty="0" smtClean="0"/>
              <a:t>(clustering of </a:t>
            </a:r>
            <a:r>
              <a:rPr lang="en-US" baseline="0" dirty="0" err="1" smtClean="0"/>
              <a:t>cts</a:t>
            </a:r>
            <a:r>
              <a:rPr lang="en-US" baseline="0" dirty="0" smtClean="0"/>
              <a:t> with a specific race/ethnicity being under-represented compared to the county)</a:t>
            </a:r>
            <a:r>
              <a:rPr lang="en-US" dirty="0" smtClean="0"/>
              <a:t>.  </a:t>
            </a:r>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29</a:t>
            </a:fld>
            <a:endParaRPr lang="en-US"/>
          </a:p>
        </p:txBody>
      </p:sp>
    </p:spTree>
    <p:extLst>
      <p:ext uri="{BB962C8B-B14F-4D97-AF65-F5344CB8AC3E}">
        <p14:creationId xmlns:p14="http://schemas.microsoft.com/office/powerpoint/2010/main" val="222615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covariates we used were similar given the main independent variable of interest.</a:t>
            </a:r>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30</a:t>
            </a:fld>
            <a:endParaRPr lang="en-US"/>
          </a:p>
        </p:txBody>
      </p:sp>
    </p:spTree>
    <p:extLst>
      <p:ext uri="{BB962C8B-B14F-4D97-AF65-F5344CB8AC3E}">
        <p14:creationId xmlns:p14="http://schemas.microsoft.com/office/powerpoint/2010/main" val="41892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SES variables were transformed into z-scores,</a:t>
            </a:r>
            <a:r>
              <a:rPr lang="en-US" baseline="0" dirty="0" smtClean="0"/>
              <a:t> so we would interpret results as </a:t>
            </a:r>
            <a:r>
              <a:rPr lang="en-US" dirty="0" smtClean="0"/>
              <a:t>1 </a:t>
            </a:r>
            <a:r>
              <a:rPr lang="en-US" dirty="0" err="1" smtClean="0"/>
              <a:t>sd</a:t>
            </a:r>
            <a:r>
              <a:rPr lang="en-US" dirty="0" smtClean="0"/>
              <a:t> unit increase</a:t>
            </a:r>
            <a:r>
              <a:rPr lang="en-US" baseline="0" dirty="0" smtClean="0"/>
              <a:t> in SES being associated with pollutants.  </a:t>
            </a:r>
            <a:r>
              <a:rPr lang="en-US" dirty="0"/>
              <a:t>Higher values indicate higher SES. </a:t>
            </a:r>
          </a:p>
          <a:p>
            <a:endParaRPr lang="en-US" dirty="0"/>
          </a:p>
          <a:p>
            <a:r>
              <a:rPr lang="en-US" dirty="0"/>
              <a:t>I am showing the association between family income and pollutants, to give a sense of magnitude.  As you can see the effect sizes are small.  We see a similar result for the other ISES </a:t>
            </a:r>
            <a:r>
              <a:rPr lang="en-US" dirty="0" err="1"/>
              <a:t>vars</a:t>
            </a:r>
            <a:r>
              <a:rPr lang="en-US" dirty="0"/>
              <a:t>, wealth, education and occupation.</a:t>
            </a:r>
          </a:p>
          <a:p>
            <a:endParaRPr lang="en-US" dirty="0"/>
          </a:p>
          <a:p>
            <a:r>
              <a:rPr lang="en-US" dirty="0"/>
              <a:t>For NSES we see a stronger effect.  For example a 1 </a:t>
            </a:r>
            <a:r>
              <a:rPr lang="en-US" dirty="0" err="1"/>
              <a:t>sd</a:t>
            </a:r>
            <a:r>
              <a:rPr lang="en-US" dirty="0"/>
              <a:t> unit increase in HH income (about $20K) is associated with a 0.24 </a:t>
            </a:r>
            <a:r>
              <a:rPr lang="en-US" dirty="0" err="1"/>
              <a:t>ug</a:t>
            </a:r>
            <a:r>
              <a:rPr lang="en-US" dirty="0"/>
              <a:t>/m3 decrease in PM2.5 and an 7.7% decrease in </a:t>
            </a:r>
            <a:r>
              <a:rPr lang="en-US" dirty="0" err="1"/>
              <a:t>NOx</a:t>
            </a:r>
            <a:r>
              <a:rPr lang="en-US" dirty="0"/>
              <a:t> concentration.  Similarly for education, having 17% more persons with at least a HS degree in the CT is associated with 0.47 </a:t>
            </a:r>
            <a:r>
              <a:rPr lang="en-US" dirty="0" err="1"/>
              <a:t>ug</a:t>
            </a:r>
            <a:r>
              <a:rPr lang="en-US" dirty="0"/>
              <a:t>/m3 lower PM and 9.6% lower </a:t>
            </a:r>
            <a:r>
              <a:rPr lang="en-US" dirty="0" err="1"/>
              <a:t>NOx</a:t>
            </a:r>
            <a:r>
              <a:rPr lang="en-US" dirty="0"/>
              <a:t> concentrations.  All these models are adjusted for the variables listed at the bottom of the slide.  The NSES variables not shown here have similar magnitudes to the income, education indicators presented here.</a:t>
            </a:r>
          </a:p>
          <a:p>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31</a:t>
            </a:fld>
            <a:endParaRPr lang="en-US"/>
          </a:p>
        </p:txBody>
      </p:sp>
    </p:spTree>
    <p:extLst>
      <p:ext uri="{BB962C8B-B14F-4D97-AF65-F5344CB8AC3E}">
        <p14:creationId xmlns:p14="http://schemas.microsoft.com/office/powerpoint/2010/main" val="486146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adjustment for site, participant and neighborhood characteristics, Hispanic race/ethnicity was associated with 1% higher PM2.5 concentrations, and 2% higher NOX concentrations, compared to White participants and black race/ethnicity was also associated with 1% higher </a:t>
            </a:r>
            <a:r>
              <a:rPr lang="en-US" dirty="0" err="1" smtClean="0"/>
              <a:t>NOx</a:t>
            </a:r>
            <a:r>
              <a:rPr lang="en-US" dirty="0" smtClean="0"/>
              <a:t> concentrations compared to whites.</a:t>
            </a:r>
          </a:p>
          <a:p>
            <a:r>
              <a:rPr lang="en-US" dirty="0" smtClean="0"/>
              <a:t>Compared to participants living in neutral census tracts, participants living in a clusters of census tracts where Whites were significantly under-represented were exposed to 5% higher PM2.5 concentrations and 12% higher NOX concentrations in the fully adjusted model.</a:t>
            </a:r>
          </a:p>
          <a:p>
            <a:r>
              <a:rPr lang="en-US" dirty="0" smtClean="0"/>
              <a:t>•</a:t>
            </a:r>
            <a:r>
              <a:rPr lang="en-US" baseline="0" dirty="0" smtClean="0"/>
              <a:t> </a:t>
            </a:r>
            <a:r>
              <a:rPr lang="en-US" dirty="0" smtClean="0"/>
              <a:t>Participants living in a cluster of census tracts where Hispanics were over-represented were exposed to higher PM2.5 and NOX concentrations (4% and 13% respectively) compared to participants in neutral census tracts.</a:t>
            </a:r>
          </a:p>
          <a:p>
            <a:r>
              <a:rPr lang="en-US" dirty="0" smtClean="0"/>
              <a:t>• Participants living in a cluster of census tracts where Asians were under-represented were exposed to higher PM2.5 and NOX concentrations compared to participants in neutral census tracts.</a:t>
            </a:r>
          </a:p>
          <a:p>
            <a:r>
              <a:rPr lang="en-US" dirty="0" smtClean="0"/>
              <a:t>• There were no </a:t>
            </a:r>
            <a:r>
              <a:rPr lang="en-US" dirty="0" err="1" smtClean="0"/>
              <a:t>ss</a:t>
            </a:r>
            <a:r>
              <a:rPr lang="en-US" dirty="0" smtClean="0"/>
              <a:t> differences comparing participants living in clusters of census tracts with Blacks over or under-represented.</a:t>
            </a:r>
          </a:p>
          <a:p>
            <a:endParaRPr lang="en-US" dirty="0" smtClean="0"/>
          </a:p>
          <a:p>
            <a:r>
              <a:rPr lang="en-US" dirty="0" smtClean="0"/>
              <a:t>Geometric mean</a:t>
            </a:r>
            <a:r>
              <a:rPr lang="en-US" baseline="0" dirty="0" smtClean="0"/>
              <a:t> for PM = 16.9 </a:t>
            </a:r>
            <a:r>
              <a:rPr lang="en-US" baseline="0" dirty="0" err="1" smtClean="0"/>
              <a:t>ug</a:t>
            </a:r>
            <a:r>
              <a:rPr lang="en-US" baseline="0" dirty="0" smtClean="0"/>
              <a:t>/m3 and </a:t>
            </a:r>
            <a:r>
              <a:rPr lang="en-US" baseline="0" dirty="0" err="1" smtClean="0"/>
              <a:t>NOx</a:t>
            </a:r>
            <a:r>
              <a:rPr lang="en-US" baseline="0" dirty="0" smtClean="0"/>
              <a:t> = 43.9 ppb.</a:t>
            </a:r>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32</a:t>
            </a:fld>
            <a:endParaRPr lang="en-US"/>
          </a:p>
        </p:txBody>
      </p:sp>
    </p:spTree>
    <p:extLst>
      <p:ext uri="{BB962C8B-B14F-4D97-AF65-F5344CB8AC3E}">
        <p14:creationId xmlns:p14="http://schemas.microsoft.com/office/powerpoint/2010/main" val="3015370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dirty="0"/>
          </a:p>
          <a:p>
            <a:pPr>
              <a:buFontTx/>
              <a:buNone/>
            </a:pPr>
            <a:r>
              <a:rPr lang="en-US" dirty="0"/>
              <a:t>Stronger NH associations is what one would expect.  In terms of AP concentrations, place matters more than individual level characteristics.</a:t>
            </a:r>
          </a:p>
          <a:p>
            <a:pPr>
              <a:buFontTx/>
              <a:buNone/>
            </a:pPr>
            <a:endParaRPr lang="en-US" dirty="0"/>
          </a:p>
          <a:p>
            <a:pPr>
              <a:buFontTx/>
              <a:buNone/>
            </a:pPr>
            <a:r>
              <a:rPr lang="en-US" dirty="0"/>
              <a:t>I thought it would be helpful to put results into context.  For the SES analysis we observed effect sizes as high as 0.47 and for res </a:t>
            </a:r>
            <a:r>
              <a:rPr lang="en-US" dirty="0" err="1"/>
              <a:t>seg</a:t>
            </a:r>
            <a:r>
              <a:rPr lang="en-US" dirty="0"/>
              <a:t> as high as 0.67 </a:t>
            </a:r>
            <a:r>
              <a:rPr lang="en-US" dirty="0" err="1"/>
              <a:t>ug</a:t>
            </a:r>
            <a:r>
              <a:rPr lang="en-US" dirty="0"/>
              <a:t>/m3 which represents between 4 – 5.5% of annual National Ambient Air Quality Standards (NAAQS) for PM2.5.</a:t>
            </a:r>
          </a:p>
          <a:p>
            <a:pPr>
              <a:buFontTx/>
              <a:buNone/>
            </a:pPr>
            <a:endParaRPr lang="en-US" dirty="0"/>
          </a:p>
          <a:p>
            <a:pPr>
              <a:buFontTx/>
              <a:buNone/>
            </a:pPr>
            <a:r>
              <a:rPr lang="en-US" dirty="0"/>
              <a:t>annual National Ambient Air Quality Standards (NAAQS) for PM2.5 (12 </a:t>
            </a:r>
            <a:r>
              <a:rPr lang="en-US" dirty="0" err="1"/>
              <a:t>μg</a:t>
            </a:r>
            <a:r>
              <a:rPr lang="en-US" dirty="0"/>
              <a:t>/m3)</a:t>
            </a:r>
          </a:p>
          <a:p>
            <a:pPr>
              <a:buFontTx/>
              <a:buNone/>
            </a:pPr>
            <a:endParaRPr lang="en-US" dirty="0"/>
          </a:p>
          <a:p>
            <a:pPr>
              <a:buFontTx/>
              <a:buNone/>
            </a:pPr>
            <a:r>
              <a:rPr lang="en-US" dirty="0"/>
              <a:t>For </a:t>
            </a:r>
            <a:r>
              <a:rPr lang="en-US" dirty="0" err="1"/>
              <a:t>NOx</a:t>
            </a:r>
            <a:r>
              <a:rPr lang="en-US" dirty="0"/>
              <a:t>, we observed effect sizes between 4.2 ppb and 5.7 ppb (mean is about 50 ppb), which is about 10% of the mean level.</a:t>
            </a: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17" indent="-280391" eaLnBrk="0" hangingPunct="0">
              <a:defRPr>
                <a:solidFill>
                  <a:schemeClr val="tx1"/>
                </a:solidFill>
                <a:latin typeface="Arial" charset="0"/>
              </a:defRPr>
            </a:lvl2pPr>
            <a:lvl3pPr marL="1121564" indent="-224312" eaLnBrk="0" hangingPunct="0">
              <a:defRPr>
                <a:solidFill>
                  <a:schemeClr val="tx1"/>
                </a:solidFill>
                <a:latin typeface="Arial" charset="0"/>
              </a:defRPr>
            </a:lvl3pPr>
            <a:lvl4pPr marL="1570189" indent="-224312" eaLnBrk="0" hangingPunct="0">
              <a:defRPr>
                <a:solidFill>
                  <a:schemeClr val="tx1"/>
                </a:solidFill>
                <a:latin typeface="Arial" charset="0"/>
              </a:defRPr>
            </a:lvl4pPr>
            <a:lvl5pPr marL="2018816" indent="-224312" eaLnBrk="0" hangingPunct="0">
              <a:defRPr>
                <a:solidFill>
                  <a:schemeClr val="tx1"/>
                </a:solidFill>
                <a:latin typeface="Arial" charset="0"/>
              </a:defRPr>
            </a:lvl5pPr>
            <a:lvl6pPr marL="2467441" indent="-224312" eaLnBrk="0" fontAlgn="base" hangingPunct="0">
              <a:spcBef>
                <a:spcPct val="0"/>
              </a:spcBef>
              <a:spcAft>
                <a:spcPct val="0"/>
              </a:spcAft>
              <a:defRPr>
                <a:solidFill>
                  <a:schemeClr val="tx1"/>
                </a:solidFill>
                <a:latin typeface="Arial" charset="0"/>
              </a:defRPr>
            </a:lvl6pPr>
            <a:lvl7pPr marL="2916065" indent="-224312" eaLnBrk="0" fontAlgn="base" hangingPunct="0">
              <a:spcBef>
                <a:spcPct val="0"/>
              </a:spcBef>
              <a:spcAft>
                <a:spcPct val="0"/>
              </a:spcAft>
              <a:defRPr>
                <a:solidFill>
                  <a:schemeClr val="tx1"/>
                </a:solidFill>
                <a:latin typeface="Arial" charset="0"/>
              </a:defRPr>
            </a:lvl7pPr>
            <a:lvl8pPr marL="3364692" indent="-224312" eaLnBrk="0" fontAlgn="base" hangingPunct="0">
              <a:spcBef>
                <a:spcPct val="0"/>
              </a:spcBef>
              <a:spcAft>
                <a:spcPct val="0"/>
              </a:spcAft>
              <a:defRPr>
                <a:solidFill>
                  <a:schemeClr val="tx1"/>
                </a:solidFill>
                <a:latin typeface="Arial" charset="0"/>
              </a:defRPr>
            </a:lvl8pPr>
            <a:lvl9pPr marL="3813317" indent="-224312" eaLnBrk="0" fontAlgn="base" hangingPunct="0">
              <a:spcBef>
                <a:spcPct val="0"/>
              </a:spcBef>
              <a:spcAft>
                <a:spcPct val="0"/>
              </a:spcAft>
              <a:defRPr>
                <a:solidFill>
                  <a:schemeClr val="tx1"/>
                </a:solidFill>
                <a:latin typeface="Arial" charset="0"/>
              </a:defRPr>
            </a:lvl9pPr>
          </a:lstStyle>
          <a:p>
            <a:pPr eaLnBrk="1" hangingPunct="1"/>
            <a:fld id="{8C02048D-C981-4007-81D3-DDB7298D07C1}" type="slidenum">
              <a:rPr lang="en-US" smtClean="0"/>
              <a:pPr eaLnBrk="1" hangingPunct="1"/>
              <a:t>33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301">
              <a:defRPr/>
            </a:pPr>
            <a:r>
              <a:rPr lang="en-US" dirty="0" smtClean="0"/>
              <a:t>Evidence to support association of both NSES and res </a:t>
            </a:r>
            <a:r>
              <a:rPr lang="en-US" dirty="0" err="1" smtClean="0"/>
              <a:t>seg</a:t>
            </a:r>
            <a:r>
              <a:rPr lang="en-US" dirty="0" smtClean="0"/>
              <a:t> with health outcomes (e.g. mental health, CVD, birth outcomes)</a:t>
            </a:r>
          </a:p>
          <a:p>
            <a:pPr marL="0" lvl="1" defTabSz="897301">
              <a:defRPr/>
            </a:pPr>
            <a:endParaRPr lang="en-US" dirty="0" smtClean="0"/>
          </a:p>
          <a:p>
            <a:pPr marL="0" lvl="1" defTabSz="897301">
              <a:defRPr/>
            </a:pPr>
            <a:r>
              <a:rPr lang="en-US" dirty="0" smtClean="0"/>
              <a:t>If ther</a:t>
            </a:r>
            <a:r>
              <a:rPr lang="en-US" baseline="0" dirty="0" smtClean="0"/>
              <a:t>e is no reason to be concerned about confounding by NSES or res </a:t>
            </a:r>
            <a:r>
              <a:rPr lang="en-US" baseline="0" dirty="0" err="1" smtClean="0"/>
              <a:t>segr</a:t>
            </a:r>
            <a:r>
              <a:rPr lang="en-US" baseline="0" dirty="0" smtClean="0"/>
              <a:t>, then it may be worth while to consider any possible mediating or moderating role these NH characteristics may have. </a:t>
            </a:r>
          </a:p>
          <a:p>
            <a:endParaRPr lang="en-US" dirty="0" smtClean="0"/>
          </a:p>
          <a:p>
            <a:r>
              <a:rPr lang="en-US" dirty="0" smtClean="0"/>
              <a:t>Some consider it chemical non chemical stressors, I think</a:t>
            </a:r>
            <a:r>
              <a:rPr lang="en-US" baseline="0" dirty="0" smtClean="0"/>
              <a:t> of it as intersection of social and physical environment.</a:t>
            </a:r>
          </a:p>
          <a:p>
            <a:endParaRPr lang="en-US" baseline="0" dirty="0" smtClean="0"/>
          </a:p>
          <a:p>
            <a:r>
              <a:rPr lang="en-US" baseline="0" dirty="0" smtClean="0"/>
              <a:t>Given considerable attention to EJ at the federal and local levels, this research may have implications for future policy.</a:t>
            </a:r>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34</a:t>
            </a:fld>
            <a:endParaRPr lang="en-US"/>
          </a:p>
        </p:txBody>
      </p:sp>
    </p:spTree>
    <p:extLst>
      <p:ext uri="{BB962C8B-B14F-4D97-AF65-F5344CB8AC3E}">
        <p14:creationId xmlns:p14="http://schemas.microsoft.com/office/powerpoint/2010/main" val="101458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defRPr>
                <a:solidFill>
                  <a:schemeClr val="tx1"/>
                </a:solidFill>
                <a:latin typeface="Arial" pitchFamily="34" charset="0"/>
              </a:defRPr>
            </a:lvl1pPr>
            <a:lvl2pPr marL="735013" indent="-282575" eaLnBrk="0" hangingPunct="0">
              <a:defRPr>
                <a:solidFill>
                  <a:schemeClr val="tx1"/>
                </a:solidFill>
                <a:latin typeface="Arial" pitchFamily="34" charset="0"/>
              </a:defRPr>
            </a:lvl2pPr>
            <a:lvl3pPr marL="1130300" indent="-225425" eaLnBrk="0" hangingPunct="0">
              <a:defRPr>
                <a:solidFill>
                  <a:schemeClr val="tx1"/>
                </a:solidFill>
                <a:latin typeface="Arial" pitchFamily="34" charset="0"/>
              </a:defRPr>
            </a:lvl3pPr>
            <a:lvl4pPr marL="1582738" indent="-225425" eaLnBrk="0" hangingPunct="0">
              <a:defRPr>
                <a:solidFill>
                  <a:schemeClr val="tx1"/>
                </a:solidFill>
                <a:latin typeface="Arial" pitchFamily="34" charset="0"/>
              </a:defRPr>
            </a:lvl4pPr>
            <a:lvl5pPr marL="2035175" indent="-227013" eaLnBrk="0" hangingPunct="0">
              <a:defRPr>
                <a:solidFill>
                  <a:schemeClr val="tx1"/>
                </a:solidFill>
                <a:latin typeface="Arial" pitchFamily="34" charset="0"/>
              </a:defRPr>
            </a:lvl5pPr>
            <a:lvl6pPr marL="2492375" indent="-227013" eaLnBrk="0" fontAlgn="base" hangingPunct="0">
              <a:spcBef>
                <a:spcPct val="0"/>
              </a:spcBef>
              <a:spcAft>
                <a:spcPct val="0"/>
              </a:spcAft>
              <a:defRPr>
                <a:solidFill>
                  <a:schemeClr val="tx1"/>
                </a:solidFill>
                <a:latin typeface="Arial" pitchFamily="34" charset="0"/>
              </a:defRPr>
            </a:lvl6pPr>
            <a:lvl7pPr marL="2949575" indent="-227013" eaLnBrk="0" fontAlgn="base" hangingPunct="0">
              <a:spcBef>
                <a:spcPct val="0"/>
              </a:spcBef>
              <a:spcAft>
                <a:spcPct val="0"/>
              </a:spcAft>
              <a:defRPr>
                <a:solidFill>
                  <a:schemeClr val="tx1"/>
                </a:solidFill>
                <a:latin typeface="Arial" pitchFamily="34" charset="0"/>
              </a:defRPr>
            </a:lvl7pPr>
            <a:lvl8pPr marL="3406775" indent="-227013" eaLnBrk="0" fontAlgn="base" hangingPunct="0">
              <a:spcBef>
                <a:spcPct val="0"/>
              </a:spcBef>
              <a:spcAft>
                <a:spcPct val="0"/>
              </a:spcAft>
              <a:defRPr>
                <a:solidFill>
                  <a:schemeClr val="tx1"/>
                </a:solidFill>
                <a:latin typeface="Arial" pitchFamily="34" charset="0"/>
              </a:defRPr>
            </a:lvl8pPr>
            <a:lvl9pPr marL="3863975" indent="-227013"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fld id="{C797332B-11DD-493F-9772-57AB4BAE3823}" type="slidenum">
              <a:rPr lang="en-US" sz="1200">
                <a:solidFill>
                  <a:prstClr val="black"/>
                </a:solidFill>
                <a:latin typeface="Times New Roman" pitchFamily="18" charset="0"/>
              </a:rPr>
              <a:pPr algn="r" fontAlgn="base">
                <a:spcBef>
                  <a:spcPct val="0"/>
                </a:spcBef>
                <a:spcAft>
                  <a:spcPct val="0"/>
                </a:spcAft>
              </a:pPr>
              <a:t>6</a:t>
            </a:fld>
            <a:endParaRPr lang="en-US" sz="1200">
              <a:solidFill>
                <a:prstClr val="black"/>
              </a:solidFill>
              <a:latin typeface="Times New Roman"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687389" y="4344988"/>
            <a:ext cx="5483225"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r>
              <a:rPr lang="en-US" smtClean="0">
                <a:latin typeface="Arial" pitchFamily="34" charset="0"/>
              </a:rPr>
              <a:t>Today there are more measurements available in more locations. These more recent data for selected major cities were compiled by M Krzyzanowski at WHO, are broadly consistent with the WB model estimates.  The highest levels are in Asia, Africa, and Latin America, but few major cities in any  region meet the new WHO AQGs for PM: 20 for PM10 and 10 for PM2.5.  </a:t>
            </a:r>
          </a:p>
          <a:p>
            <a:r>
              <a:rPr lang="en-US" smtClean="0">
                <a:latin typeface="Arial" pitchFamily="34" charset="0"/>
              </a:rPr>
              <a:t>But we still lack basic measurements for smaller cities and rural areas, and this presents a major challenge for global HIA. Recent advances in measurement, such as the satellite data discussed by Daniel Jacob yesterday, and in spatial modeling of air pollution, such as the GAINS and RAINS models developed by the IIASA institute in Vienna may be able to provide wider global coverage where traditional measurement methods are not currently feasible, but more detailed studies of air pollution exposure from multiple sources in developing countries is clearly needed, if for no other reason than to inform the development, application and interpretation of the results of such methods.  Fortunately, such studies are beginning in cities in Asia, Africa and Latin America, including the HEI-ADB funded study of exposure of the poor in Ho Chi Minh City, and studies by Kirk Smith of UC Berkeley of the rapidly developing Yangtze River Valley.</a:t>
            </a:r>
          </a:p>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02756" indent="-270291" eaLnBrk="0" hangingPunct="0">
              <a:defRPr>
                <a:solidFill>
                  <a:schemeClr val="tx1"/>
                </a:solidFill>
                <a:latin typeface="Times New Roman" pitchFamily="18" charset="0"/>
                <a:ea typeface="MS PGothic" pitchFamily="34" charset="-128"/>
              </a:defRPr>
            </a:lvl2pPr>
            <a:lvl3pPr marL="1081164" indent="-216233" eaLnBrk="0" hangingPunct="0">
              <a:defRPr>
                <a:solidFill>
                  <a:schemeClr val="tx1"/>
                </a:solidFill>
                <a:latin typeface="Times New Roman" pitchFamily="18" charset="0"/>
                <a:ea typeface="MS PGothic" pitchFamily="34" charset="-128"/>
              </a:defRPr>
            </a:lvl3pPr>
            <a:lvl4pPr marL="1513629" indent="-216233" eaLnBrk="0" hangingPunct="0">
              <a:defRPr>
                <a:solidFill>
                  <a:schemeClr val="tx1"/>
                </a:solidFill>
                <a:latin typeface="Times New Roman" pitchFamily="18" charset="0"/>
                <a:ea typeface="MS PGothic" pitchFamily="34" charset="-128"/>
              </a:defRPr>
            </a:lvl4pPr>
            <a:lvl5pPr marL="1946095" indent="-216233" eaLnBrk="0" hangingPunct="0">
              <a:defRPr>
                <a:solidFill>
                  <a:schemeClr val="tx1"/>
                </a:solidFill>
                <a:latin typeface="Times New Roman" pitchFamily="18" charset="0"/>
                <a:ea typeface="MS PGothic" pitchFamily="34" charset="-128"/>
              </a:defRPr>
            </a:lvl5pPr>
            <a:lvl6pPr marL="2378560" indent="-216233" eaLnBrk="0" fontAlgn="base" hangingPunct="0">
              <a:spcBef>
                <a:spcPct val="0"/>
              </a:spcBef>
              <a:spcAft>
                <a:spcPct val="0"/>
              </a:spcAft>
              <a:defRPr>
                <a:solidFill>
                  <a:schemeClr val="tx1"/>
                </a:solidFill>
                <a:latin typeface="Times New Roman" pitchFamily="18" charset="0"/>
                <a:ea typeface="MS PGothic" pitchFamily="34" charset="-128"/>
              </a:defRPr>
            </a:lvl6pPr>
            <a:lvl7pPr marL="2811026" indent="-216233" eaLnBrk="0" fontAlgn="base" hangingPunct="0">
              <a:spcBef>
                <a:spcPct val="0"/>
              </a:spcBef>
              <a:spcAft>
                <a:spcPct val="0"/>
              </a:spcAft>
              <a:defRPr>
                <a:solidFill>
                  <a:schemeClr val="tx1"/>
                </a:solidFill>
                <a:latin typeface="Times New Roman" pitchFamily="18" charset="0"/>
                <a:ea typeface="MS PGothic" pitchFamily="34" charset="-128"/>
              </a:defRPr>
            </a:lvl7pPr>
            <a:lvl8pPr marL="3243491" indent="-216233" eaLnBrk="0" fontAlgn="base" hangingPunct="0">
              <a:spcBef>
                <a:spcPct val="0"/>
              </a:spcBef>
              <a:spcAft>
                <a:spcPct val="0"/>
              </a:spcAft>
              <a:defRPr>
                <a:solidFill>
                  <a:schemeClr val="tx1"/>
                </a:solidFill>
                <a:latin typeface="Times New Roman" pitchFamily="18" charset="0"/>
                <a:ea typeface="MS PGothic" pitchFamily="34" charset="-128"/>
              </a:defRPr>
            </a:lvl8pPr>
            <a:lvl9pPr marL="3675957" indent="-216233"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42256B2E-4FEF-4BFC-BF77-95FF2E80D221}" type="slidenum">
              <a:rPr lang="en-US" altLang="en-US" smtClean="0">
                <a:latin typeface="Arial" charset="0"/>
              </a:rPr>
              <a:pPr eaLnBrk="1" hangingPunct="1"/>
              <a:t>38</a:t>
            </a:fld>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5200" eaLnBrk="0" hangingPunct="0">
              <a:defRPr sz="2400">
                <a:solidFill>
                  <a:schemeClr val="tx1"/>
                </a:solidFill>
                <a:latin typeface="Times New Roman" pitchFamily="18" charset="0"/>
                <a:ea typeface="ＭＳ Ｐゴシック" charset="-128"/>
              </a:defRPr>
            </a:lvl1pPr>
            <a:lvl2pPr marL="742950" indent="-285750" defTabSz="965200" eaLnBrk="0" hangingPunct="0">
              <a:defRPr sz="2400">
                <a:solidFill>
                  <a:schemeClr val="tx1"/>
                </a:solidFill>
                <a:latin typeface="Times New Roman" pitchFamily="18" charset="0"/>
                <a:ea typeface="ＭＳ Ｐゴシック" charset="-128"/>
              </a:defRPr>
            </a:lvl2pPr>
            <a:lvl3pPr marL="1143000" indent="-228600" defTabSz="965200" eaLnBrk="0" hangingPunct="0">
              <a:defRPr sz="2400">
                <a:solidFill>
                  <a:schemeClr val="tx1"/>
                </a:solidFill>
                <a:latin typeface="Times New Roman" pitchFamily="18" charset="0"/>
                <a:ea typeface="ＭＳ Ｐゴシック" charset="-128"/>
              </a:defRPr>
            </a:lvl3pPr>
            <a:lvl4pPr marL="1600200" indent="-228600" defTabSz="965200" eaLnBrk="0" hangingPunct="0">
              <a:defRPr sz="2400">
                <a:solidFill>
                  <a:schemeClr val="tx1"/>
                </a:solidFill>
                <a:latin typeface="Times New Roman" pitchFamily="18" charset="0"/>
                <a:ea typeface="ＭＳ Ｐゴシック" charset="-128"/>
              </a:defRPr>
            </a:lvl4pPr>
            <a:lvl5pPr marL="2057400" indent="-228600" defTabSz="965200" eaLnBrk="0" hangingPunct="0">
              <a:defRPr sz="2400">
                <a:solidFill>
                  <a:schemeClr val="tx1"/>
                </a:solidFill>
                <a:latin typeface="Times New Roman" pitchFamily="18"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defRPr/>
            </a:pPr>
            <a:fld id="{2964A30F-FD2C-4E54-AA73-6234F2974269}" type="slidenum">
              <a:rPr lang="en-US" sz="1300" smtClean="0"/>
              <a:pPr eaLnBrk="1" hangingPunct="1">
                <a:defRPr/>
              </a:pPr>
              <a:t>46</a:t>
            </a:fld>
            <a:endParaRPr lang="en-US" sz="13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4C67BA-009C-47B3-B777-AD8E3CD73AF9}" type="slidenum">
              <a:rPr lang="en-US" smtClean="0">
                <a:solidFill>
                  <a:prstClr val="black"/>
                </a:solidFill>
              </a:rPr>
              <a:pPr>
                <a:defRPr/>
              </a:pPr>
              <a:t>9</a:t>
            </a:fld>
            <a:endParaRPr lang="en-US">
              <a:solidFill>
                <a:prstClr val="black"/>
              </a:solidFill>
            </a:endParaRPr>
          </a:p>
        </p:txBody>
      </p:sp>
      <p:pic>
        <p:nvPicPr>
          <p:cNvPr id="5" name="Picture 4"/>
          <p:cNvPicPr>
            <a:picLocks noChangeAspect="1"/>
          </p:cNvPicPr>
          <p:nvPr/>
        </p:nvPicPr>
        <p:blipFill>
          <a:blip r:embed="rId3"/>
          <a:stretch>
            <a:fillRect/>
          </a:stretch>
        </p:blipFill>
        <p:spPr>
          <a:xfrm>
            <a:off x="670892" y="4422100"/>
            <a:ext cx="3652630" cy="3066674"/>
          </a:xfrm>
          <a:prstGeom prst="rect">
            <a:avLst/>
          </a:prstGeom>
        </p:spPr>
      </p:pic>
      <p:pic>
        <p:nvPicPr>
          <p:cNvPr id="6" name="Picture 5"/>
          <p:cNvPicPr>
            <a:picLocks noChangeAspect="1"/>
          </p:cNvPicPr>
          <p:nvPr/>
        </p:nvPicPr>
        <p:blipFill>
          <a:blip r:embed="rId4"/>
          <a:stretch>
            <a:fillRect/>
          </a:stretch>
        </p:blipFill>
        <p:spPr>
          <a:xfrm>
            <a:off x="74544" y="7591801"/>
            <a:ext cx="5665304" cy="1313210"/>
          </a:xfrm>
          <a:prstGeom prst="rect">
            <a:avLst/>
          </a:prstGeom>
        </p:spPr>
      </p:pic>
    </p:spTree>
    <p:extLst>
      <p:ext uri="{BB962C8B-B14F-4D97-AF65-F5344CB8AC3E}">
        <p14:creationId xmlns:p14="http://schemas.microsoft.com/office/powerpoint/2010/main" val="33199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02756" indent="-270291" eaLnBrk="0" hangingPunct="0">
              <a:defRPr>
                <a:solidFill>
                  <a:schemeClr val="tx1"/>
                </a:solidFill>
                <a:latin typeface="Times New Roman" pitchFamily="18" charset="0"/>
                <a:ea typeface="MS PGothic" pitchFamily="34" charset="-128"/>
              </a:defRPr>
            </a:lvl2pPr>
            <a:lvl3pPr marL="1081164" indent="-216233" eaLnBrk="0" hangingPunct="0">
              <a:defRPr>
                <a:solidFill>
                  <a:schemeClr val="tx1"/>
                </a:solidFill>
                <a:latin typeface="Times New Roman" pitchFamily="18" charset="0"/>
                <a:ea typeface="MS PGothic" pitchFamily="34" charset="-128"/>
              </a:defRPr>
            </a:lvl3pPr>
            <a:lvl4pPr marL="1513629" indent="-216233" eaLnBrk="0" hangingPunct="0">
              <a:defRPr>
                <a:solidFill>
                  <a:schemeClr val="tx1"/>
                </a:solidFill>
                <a:latin typeface="Times New Roman" pitchFamily="18" charset="0"/>
                <a:ea typeface="MS PGothic" pitchFamily="34" charset="-128"/>
              </a:defRPr>
            </a:lvl4pPr>
            <a:lvl5pPr marL="1946095" indent="-216233" eaLnBrk="0" hangingPunct="0">
              <a:defRPr>
                <a:solidFill>
                  <a:schemeClr val="tx1"/>
                </a:solidFill>
                <a:latin typeface="Times New Roman" pitchFamily="18" charset="0"/>
                <a:ea typeface="MS PGothic" pitchFamily="34" charset="-128"/>
              </a:defRPr>
            </a:lvl5pPr>
            <a:lvl6pPr marL="2378560" indent="-216233" eaLnBrk="0" fontAlgn="base" hangingPunct="0">
              <a:spcBef>
                <a:spcPct val="0"/>
              </a:spcBef>
              <a:spcAft>
                <a:spcPct val="0"/>
              </a:spcAft>
              <a:defRPr>
                <a:solidFill>
                  <a:schemeClr val="tx1"/>
                </a:solidFill>
                <a:latin typeface="Times New Roman" pitchFamily="18" charset="0"/>
                <a:ea typeface="MS PGothic" pitchFamily="34" charset="-128"/>
              </a:defRPr>
            </a:lvl6pPr>
            <a:lvl7pPr marL="2811026" indent="-216233" eaLnBrk="0" fontAlgn="base" hangingPunct="0">
              <a:spcBef>
                <a:spcPct val="0"/>
              </a:spcBef>
              <a:spcAft>
                <a:spcPct val="0"/>
              </a:spcAft>
              <a:defRPr>
                <a:solidFill>
                  <a:schemeClr val="tx1"/>
                </a:solidFill>
                <a:latin typeface="Times New Roman" pitchFamily="18" charset="0"/>
                <a:ea typeface="MS PGothic" pitchFamily="34" charset="-128"/>
              </a:defRPr>
            </a:lvl7pPr>
            <a:lvl8pPr marL="3243491" indent="-216233" eaLnBrk="0" fontAlgn="base" hangingPunct="0">
              <a:spcBef>
                <a:spcPct val="0"/>
              </a:spcBef>
              <a:spcAft>
                <a:spcPct val="0"/>
              </a:spcAft>
              <a:defRPr>
                <a:solidFill>
                  <a:schemeClr val="tx1"/>
                </a:solidFill>
                <a:latin typeface="Times New Roman" pitchFamily="18" charset="0"/>
                <a:ea typeface="MS PGothic" pitchFamily="34" charset="-128"/>
              </a:defRPr>
            </a:lvl8pPr>
            <a:lvl9pPr marL="3675957" indent="-216233"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F6919AEF-187B-490F-B18C-F324D48D6EDF}" type="slidenum">
              <a:rPr lang="en-US" altLang="en-US" smtClean="0">
                <a:latin typeface="Arial" charset="0"/>
              </a:rPr>
              <a:pPr eaLnBrk="1" hangingPunct="1"/>
              <a:t>16</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02756" indent="-270291" eaLnBrk="0" hangingPunct="0">
              <a:defRPr>
                <a:solidFill>
                  <a:schemeClr val="tx1"/>
                </a:solidFill>
                <a:latin typeface="Times New Roman" pitchFamily="18" charset="0"/>
                <a:ea typeface="MS PGothic" pitchFamily="34" charset="-128"/>
              </a:defRPr>
            </a:lvl2pPr>
            <a:lvl3pPr marL="1081164" indent="-216233" eaLnBrk="0" hangingPunct="0">
              <a:defRPr>
                <a:solidFill>
                  <a:schemeClr val="tx1"/>
                </a:solidFill>
                <a:latin typeface="Times New Roman" pitchFamily="18" charset="0"/>
                <a:ea typeface="MS PGothic" pitchFamily="34" charset="-128"/>
              </a:defRPr>
            </a:lvl3pPr>
            <a:lvl4pPr marL="1513629" indent="-216233" eaLnBrk="0" hangingPunct="0">
              <a:defRPr>
                <a:solidFill>
                  <a:schemeClr val="tx1"/>
                </a:solidFill>
                <a:latin typeface="Times New Roman" pitchFamily="18" charset="0"/>
                <a:ea typeface="MS PGothic" pitchFamily="34" charset="-128"/>
              </a:defRPr>
            </a:lvl4pPr>
            <a:lvl5pPr marL="1946095" indent="-216233" eaLnBrk="0" hangingPunct="0">
              <a:defRPr>
                <a:solidFill>
                  <a:schemeClr val="tx1"/>
                </a:solidFill>
                <a:latin typeface="Times New Roman" pitchFamily="18" charset="0"/>
                <a:ea typeface="MS PGothic" pitchFamily="34" charset="-128"/>
              </a:defRPr>
            </a:lvl5pPr>
            <a:lvl6pPr marL="2378560" indent="-216233" eaLnBrk="0" fontAlgn="base" hangingPunct="0">
              <a:spcBef>
                <a:spcPct val="0"/>
              </a:spcBef>
              <a:spcAft>
                <a:spcPct val="0"/>
              </a:spcAft>
              <a:defRPr>
                <a:solidFill>
                  <a:schemeClr val="tx1"/>
                </a:solidFill>
                <a:latin typeface="Times New Roman" pitchFamily="18" charset="0"/>
                <a:ea typeface="MS PGothic" pitchFamily="34" charset="-128"/>
              </a:defRPr>
            </a:lvl6pPr>
            <a:lvl7pPr marL="2811026" indent="-216233" eaLnBrk="0" fontAlgn="base" hangingPunct="0">
              <a:spcBef>
                <a:spcPct val="0"/>
              </a:spcBef>
              <a:spcAft>
                <a:spcPct val="0"/>
              </a:spcAft>
              <a:defRPr>
                <a:solidFill>
                  <a:schemeClr val="tx1"/>
                </a:solidFill>
                <a:latin typeface="Times New Roman" pitchFamily="18" charset="0"/>
                <a:ea typeface="MS PGothic" pitchFamily="34" charset="-128"/>
              </a:defRPr>
            </a:lvl7pPr>
            <a:lvl8pPr marL="3243491" indent="-216233" eaLnBrk="0" fontAlgn="base" hangingPunct="0">
              <a:spcBef>
                <a:spcPct val="0"/>
              </a:spcBef>
              <a:spcAft>
                <a:spcPct val="0"/>
              </a:spcAft>
              <a:defRPr>
                <a:solidFill>
                  <a:schemeClr val="tx1"/>
                </a:solidFill>
                <a:latin typeface="Times New Roman" pitchFamily="18" charset="0"/>
                <a:ea typeface="MS PGothic" pitchFamily="34" charset="-128"/>
              </a:defRPr>
            </a:lvl8pPr>
            <a:lvl9pPr marL="3675957" indent="-216233"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4C0FBE64-146B-4F44-92B7-E6F9B80E5A80}" type="slidenum">
              <a:rPr lang="en-US" altLang="en-US" smtClean="0">
                <a:latin typeface="Arial" charset="0"/>
              </a:rPr>
              <a:pPr eaLnBrk="1" hangingPunct="1"/>
              <a:t>17</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work I have done</a:t>
            </a:r>
            <a:r>
              <a:rPr lang="en-US" baseline="0" dirty="0" smtClean="0"/>
              <a:t> in conjunction with many others</a:t>
            </a:r>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21</a:t>
            </a:fld>
            <a:endParaRPr lang="en-US"/>
          </a:p>
        </p:txBody>
      </p:sp>
    </p:spTree>
    <p:extLst>
      <p:ext uri="{BB962C8B-B14F-4D97-AF65-F5344CB8AC3E}">
        <p14:creationId xmlns:p14="http://schemas.microsoft.com/office/powerpoint/2010/main" val="272812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 fact, what I will present today are</a:t>
            </a:r>
            <a:r>
              <a:rPr lang="en-US" baseline="0" dirty="0" smtClean="0"/>
              <a:t> the results of two separate manuscripts. </a:t>
            </a:r>
            <a:r>
              <a:rPr lang="en-US" dirty="0"/>
              <a:t> NSES recently published in EHP.  And the res </a:t>
            </a:r>
            <a:r>
              <a:rPr lang="en-US" dirty="0" err="1"/>
              <a:t>seg</a:t>
            </a:r>
            <a:r>
              <a:rPr lang="en-US" dirty="0"/>
              <a:t> work was lead by Miranda Jones who is a post-doc at JHU.</a:t>
            </a:r>
          </a:p>
          <a:p>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22</a:t>
            </a:fld>
            <a:endParaRPr lang="en-US"/>
          </a:p>
        </p:txBody>
      </p:sp>
    </p:spTree>
    <p:extLst>
      <p:ext uri="{BB962C8B-B14F-4D97-AF65-F5344CB8AC3E}">
        <p14:creationId xmlns:p14="http://schemas.microsoft.com/office/powerpoint/2010/main" val="426632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doubt that race and SES are associated with health outcomes.</a:t>
            </a:r>
          </a:p>
          <a:p>
            <a:endParaRPr lang="en-US" dirty="0" smtClean="0"/>
          </a:p>
          <a:p>
            <a:r>
              <a:rPr lang="en-US" dirty="0" smtClean="0"/>
              <a:t>Moving from the individual to the NH level, we can think about </a:t>
            </a:r>
            <a:r>
              <a:rPr lang="en-US" baseline="0" dirty="0" smtClean="0"/>
              <a:t>res </a:t>
            </a:r>
            <a:r>
              <a:rPr lang="en-US" baseline="0" dirty="0" err="1" smtClean="0"/>
              <a:t>seg</a:t>
            </a:r>
            <a:r>
              <a:rPr lang="en-US" baseline="0" dirty="0" smtClean="0"/>
              <a:t> and </a:t>
            </a:r>
            <a:r>
              <a:rPr lang="en-US" baseline="0" dirty="0" err="1" smtClean="0"/>
              <a:t>nses</a:t>
            </a:r>
            <a:r>
              <a:rPr lang="en-US" baseline="0" dirty="0" smtClean="0"/>
              <a:t> as being parallel characteristics to </a:t>
            </a:r>
            <a:r>
              <a:rPr lang="en-US" baseline="0" dirty="0" err="1" smtClean="0"/>
              <a:t>ndividual</a:t>
            </a:r>
            <a:r>
              <a:rPr lang="en-US" baseline="0" dirty="0" smtClean="0"/>
              <a:t> level race/</a:t>
            </a:r>
            <a:r>
              <a:rPr lang="en-US" baseline="0" dirty="0" err="1" smtClean="0"/>
              <a:t>ses</a:t>
            </a:r>
            <a:r>
              <a:rPr lang="en-US" baseline="0" dirty="0" smtClean="0"/>
              <a:t>.  These </a:t>
            </a:r>
            <a:r>
              <a:rPr lang="en-US" baseline="0" dirty="0" err="1" smtClean="0"/>
              <a:t>nh</a:t>
            </a:r>
            <a:r>
              <a:rPr lang="en-US" baseline="0" dirty="0" smtClean="0"/>
              <a:t> social characteristics are also </a:t>
            </a:r>
            <a:r>
              <a:rPr lang="en-US" baseline="0" dirty="0" err="1" smtClean="0"/>
              <a:t>assoc</a:t>
            </a:r>
            <a:r>
              <a:rPr lang="en-US" baseline="0" dirty="0" smtClean="0"/>
              <a:t> with health.</a:t>
            </a:r>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23</a:t>
            </a:fld>
            <a:endParaRPr lang="en-US"/>
          </a:p>
        </p:txBody>
      </p:sp>
    </p:spTree>
    <p:extLst>
      <p:ext uri="{BB962C8B-B14F-4D97-AF65-F5344CB8AC3E}">
        <p14:creationId xmlns:p14="http://schemas.microsoft.com/office/powerpoint/2010/main" val="255558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conceptual model</a:t>
            </a:r>
            <a:r>
              <a:rPr lang="en-US" baseline="0" dirty="0" smtClean="0"/>
              <a:t> </a:t>
            </a:r>
            <a:r>
              <a:rPr lang="en-US" dirty="0" smtClean="0"/>
              <a:t>is helpful</a:t>
            </a:r>
            <a:r>
              <a:rPr lang="en-US" baseline="0" dirty="0" smtClean="0"/>
              <a:t> in illustrating how neighborhood characteristics can impact health.  Res </a:t>
            </a:r>
            <a:r>
              <a:rPr lang="en-US" baseline="0" dirty="0" err="1" smtClean="0"/>
              <a:t>seg</a:t>
            </a:r>
            <a:r>
              <a:rPr lang="en-US" baseline="0" dirty="0" smtClean="0"/>
              <a:t> and unequal distribution of resources influence the quality of the neighborhood environment, both the social and physical </a:t>
            </a:r>
            <a:r>
              <a:rPr lang="en-US" baseline="0" dirty="0" err="1" smtClean="0"/>
              <a:t>nh</a:t>
            </a:r>
            <a:r>
              <a:rPr lang="en-US" baseline="0" dirty="0" smtClean="0"/>
              <a:t> </a:t>
            </a:r>
            <a:r>
              <a:rPr lang="en-US" baseline="0" dirty="0" err="1" smtClean="0"/>
              <a:t>envir</a:t>
            </a:r>
            <a:r>
              <a:rPr lang="en-US" baseline="0" dirty="0" smtClean="0"/>
              <a:t>. NH environ then effect individual level processes like behaviors and stress, which in turn cause health or disease.  In much of the NH lit, both behaviors and stress are considered the pathways by which NH impact health.  Those of you working in the built environment sphere have probably thought a lot about behavioral mechanisms.  Things like, access to healthy foods and </a:t>
            </a:r>
            <a:r>
              <a:rPr lang="en-US" baseline="0" dirty="0" err="1" smtClean="0"/>
              <a:t>phys</a:t>
            </a:r>
            <a:r>
              <a:rPr lang="en-US" baseline="0" dirty="0" smtClean="0"/>
              <a:t> activity resources encourage better eating and more exercise thus improving health.  Additionally the stress pathway is something our colleagues in psychology and neurobiology have been studying for some time.  For example, a stressful NH environment, one filled with violence and crime may cause an individual to experience chronic stress (AKA toxic stress), which is thought to have negative health consequences.  </a:t>
            </a:r>
          </a:p>
          <a:p>
            <a:endParaRPr lang="en-US" baseline="0" dirty="0" smtClean="0"/>
          </a:p>
          <a:p>
            <a:r>
              <a:rPr lang="en-US" baseline="0" dirty="0" smtClean="0"/>
              <a:t>There are many reinforcing mechanisms here.  For example res </a:t>
            </a:r>
            <a:r>
              <a:rPr lang="en-US" baseline="0" dirty="0" err="1" smtClean="0"/>
              <a:t>segr</a:t>
            </a:r>
            <a:r>
              <a:rPr lang="en-US" baseline="0" dirty="0" smtClean="0"/>
              <a:t> can result in spatial inequalities in resources and these inequalities can then reinforce res </a:t>
            </a:r>
            <a:r>
              <a:rPr lang="en-US" baseline="0" dirty="0" err="1" smtClean="0"/>
              <a:t>segr</a:t>
            </a:r>
            <a:r>
              <a:rPr lang="en-US" baseline="0" dirty="0" smtClean="0"/>
              <a:t>.  Similarly </a:t>
            </a:r>
            <a:r>
              <a:rPr lang="en-US" baseline="0" dirty="0" err="1" smtClean="0"/>
              <a:t>nh</a:t>
            </a:r>
            <a:r>
              <a:rPr lang="en-US" baseline="0" dirty="0" smtClean="0"/>
              <a:t> </a:t>
            </a:r>
            <a:r>
              <a:rPr lang="en-US" baseline="0" dirty="0" err="1" smtClean="0"/>
              <a:t>phys</a:t>
            </a:r>
            <a:r>
              <a:rPr lang="en-US" baseline="0" dirty="0" smtClean="0"/>
              <a:t> </a:t>
            </a:r>
            <a:r>
              <a:rPr lang="en-US" baseline="0" dirty="0" err="1" smtClean="0"/>
              <a:t>envir</a:t>
            </a:r>
            <a:r>
              <a:rPr lang="en-US" baseline="0" dirty="0" smtClean="0"/>
              <a:t> can impact the </a:t>
            </a:r>
            <a:r>
              <a:rPr lang="en-US" baseline="0" dirty="0" err="1" smtClean="0"/>
              <a:t>nh</a:t>
            </a:r>
            <a:r>
              <a:rPr lang="en-US" baseline="0" dirty="0" smtClean="0"/>
              <a:t> social environ.  For example, </a:t>
            </a:r>
            <a:r>
              <a:rPr lang="en-US" baseline="0" dirty="0" err="1" smtClean="0"/>
              <a:t>nh</a:t>
            </a:r>
            <a:r>
              <a:rPr lang="en-US" baseline="0" dirty="0" smtClean="0"/>
              <a:t> with better recreational resources may have better social cohesion/connections and these social connections may result in better advocacy for further improved  recreational or natural spaces.  As for the pathways, these may not be mutually exclusive pathways in that many individuals respond to stress with changes in behavior, increased eating, but other behaviors like exercise can help to alleviate stress.</a:t>
            </a:r>
          </a:p>
          <a:p>
            <a:endParaRPr lang="en-US" dirty="0" smtClean="0"/>
          </a:p>
          <a:p>
            <a:r>
              <a:rPr lang="en-US" dirty="0" smtClean="0"/>
              <a:t>And at</a:t>
            </a:r>
            <a:r>
              <a:rPr lang="en-US" baseline="0" dirty="0" smtClean="0"/>
              <a:t> the bottom of the model, we see personal characteristics that are likely to modify the NH environment, through material or psychosocial resources or biological attributes. </a:t>
            </a:r>
            <a:endParaRPr lang="en-US" dirty="0" smtClean="0"/>
          </a:p>
          <a:p>
            <a:endParaRPr lang="en-US" dirty="0"/>
          </a:p>
        </p:txBody>
      </p:sp>
      <p:sp>
        <p:nvSpPr>
          <p:cNvPr id="4" name="Slide Number Placeholder 3"/>
          <p:cNvSpPr>
            <a:spLocks noGrp="1"/>
          </p:cNvSpPr>
          <p:nvPr>
            <p:ph type="sldNum" sz="quarter" idx="10"/>
          </p:nvPr>
        </p:nvSpPr>
        <p:spPr/>
        <p:txBody>
          <a:bodyPr/>
          <a:lstStyle/>
          <a:p>
            <a:fld id="{0743A74B-7F95-4A5F-9A15-7F9966F6BBC8}" type="slidenum">
              <a:rPr lang="en-US" smtClean="0"/>
              <a:t>24</a:t>
            </a:fld>
            <a:endParaRPr lang="en-US"/>
          </a:p>
        </p:txBody>
      </p:sp>
    </p:spTree>
    <p:extLst>
      <p:ext uri="{BB962C8B-B14F-4D97-AF65-F5344CB8AC3E}">
        <p14:creationId xmlns:p14="http://schemas.microsoft.com/office/powerpoint/2010/main" val="169249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CF3BB-2EB3-4216-BC7D-87F35E176E87}"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327416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CF3BB-2EB3-4216-BC7D-87F35E176E87}"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334959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CF3BB-2EB3-4216-BC7D-87F35E176E87}"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152960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2AE688-C857-4142-AE6E-B65D35CD3801}" type="slidenum">
              <a:rPr lang="en-US"/>
              <a:pPr>
                <a:defRPr/>
              </a:pPr>
              <a:t>‹#›</a:t>
            </a:fld>
            <a:endParaRPr lang="en-US"/>
          </a:p>
        </p:txBody>
      </p:sp>
    </p:spTree>
    <p:extLst>
      <p:ext uri="{BB962C8B-B14F-4D97-AF65-F5344CB8AC3E}">
        <p14:creationId xmlns:p14="http://schemas.microsoft.com/office/powerpoint/2010/main" val="75844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BD3F2F-FF9F-4874-A61D-0D26B90E804C}"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3B3A-F861-48D8-8EED-C61D5929197A}"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066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D3F2F-FF9F-4874-A61D-0D26B90E804C}"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3B3A-F861-48D8-8EED-C61D5929197A}" type="slidenum">
              <a:rPr lang="en-US" smtClean="0"/>
              <a:pPr/>
              <a:t>‹#›</a:t>
            </a:fld>
            <a:endParaRPr lang="en-US"/>
          </a:p>
        </p:txBody>
      </p:sp>
    </p:spTree>
    <p:extLst>
      <p:ext uri="{BB962C8B-B14F-4D97-AF65-F5344CB8AC3E}">
        <p14:creationId xmlns:p14="http://schemas.microsoft.com/office/powerpoint/2010/main" val="1001674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D3F2F-FF9F-4874-A61D-0D26B90E804C}"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3B3A-F861-48D8-8EED-C61D5929197A}"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4719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BD3F2F-FF9F-4874-A61D-0D26B90E804C}"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33B3A-F861-48D8-8EED-C61D5929197A}" type="slidenum">
              <a:rPr lang="en-US" smtClean="0"/>
              <a:pPr/>
              <a:t>‹#›</a:t>
            </a:fld>
            <a:endParaRPr lang="en-US"/>
          </a:p>
        </p:txBody>
      </p:sp>
    </p:spTree>
    <p:extLst>
      <p:ext uri="{BB962C8B-B14F-4D97-AF65-F5344CB8AC3E}">
        <p14:creationId xmlns:p14="http://schemas.microsoft.com/office/powerpoint/2010/main" val="3731819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BD3F2F-FF9F-4874-A61D-0D26B90E804C}" type="datetimeFigureOut">
              <a:rPr lang="en-US" smtClean="0"/>
              <a:pPr/>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33B3A-F861-48D8-8EED-C61D5929197A}"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07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D3F2F-FF9F-4874-A61D-0D26B90E804C}" type="datetimeFigureOut">
              <a:rPr lang="en-US" smtClean="0"/>
              <a:pPr/>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33B3A-F861-48D8-8EED-C61D5929197A}" type="slidenum">
              <a:rPr lang="en-US" smtClean="0"/>
              <a:pPr/>
              <a:t>‹#›</a:t>
            </a:fld>
            <a:endParaRPr lang="en-US"/>
          </a:p>
        </p:txBody>
      </p:sp>
    </p:spTree>
    <p:extLst>
      <p:ext uri="{BB962C8B-B14F-4D97-AF65-F5344CB8AC3E}">
        <p14:creationId xmlns:p14="http://schemas.microsoft.com/office/powerpoint/2010/main" val="428746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D3F2F-FF9F-4874-A61D-0D26B90E804C}" type="datetimeFigureOut">
              <a:rPr lang="en-US" smtClean="0"/>
              <a:pPr/>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33B3A-F861-48D8-8EED-C61D5929197A}" type="slidenum">
              <a:rPr lang="en-US" smtClean="0"/>
              <a:pPr/>
              <a:t>‹#›</a:t>
            </a:fld>
            <a:endParaRPr lang="en-US"/>
          </a:p>
        </p:txBody>
      </p:sp>
    </p:spTree>
    <p:extLst>
      <p:ext uri="{BB962C8B-B14F-4D97-AF65-F5344CB8AC3E}">
        <p14:creationId xmlns:p14="http://schemas.microsoft.com/office/powerpoint/2010/main" val="177890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CF3BB-2EB3-4216-BC7D-87F35E176E87}"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3607141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D3F2F-FF9F-4874-A61D-0D26B90E804C}"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33B3A-F861-48D8-8EED-C61D5929197A}"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873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D3F2F-FF9F-4874-A61D-0D26B90E804C}"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33B3A-F861-48D8-8EED-C61D5929197A}" type="slidenum">
              <a:rPr lang="en-US" smtClean="0"/>
              <a:pPr/>
              <a:t>‹#›</a:t>
            </a:fld>
            <a:endParaRPr lang="en-US"/>
          </a:p>
        </p:txBody>
      </p:sp>
    </p:spTree>
    <p:extLst>
      <p:ext uri="{BB962C8B-B14F-4D97-AF65-F5344CB8AC3E}">
        <p14:creationId xmlns:p14="http://schemas.microsoft.com/office/powerpoint/2010/main" val="2857795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D3F2F-FF9F-4874-A61D-0D26B90E804C}"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3B3A-F861-48D8-8EED-C61D5929197A}" type="slidenum">
              <a:rPr lang="en-US" smtClean="0"/>
              <a:pPr/>
              <a:t>‹#›</a:t>
            </a:fld>
            <a:endParaRPr lang="en-US"/>
          </a:p>
        </p:txBody>
      </p:sp>
    </p:spTree>
    <p:extLst>
      <p:ext uri="{BB962C8B-B14F-4D97-AF65-F5344CB8AC3E}">
        <p14:creationId xmlns:p14="http://schemas.microsoft.com/office/powerpoint/2010/main" val="1543150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BD3F2F-FF9F-4874-A61D-0D26B90E804C}"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33B3A-F861-48D8-8EED-C61D5929197A}" type="slidenum">
              <a:rPr lang="en-US" smtClean="0"/>
              <a:pPr/>
              <a:t>‹#›</a:t>
            </a:fld>
            <a:endParaRPr lang="en-US"/>
          </a:p>
        </p:txBody>
      </p:sp>
    </p:spTree>
    <p:extLst>
      <p:ext uri="{BB962C8B-B14F-4D97-AF65-F5344CB8AC3E}">
        <p14:creationId xmlns:p14="http://schemas.microsoft.com/office/powerpoint/2010/main" val="59610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16764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627A9D8-53D3-422E-92F4-2C08ADF282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906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CF3BB-2EB3-4216-BC7D-87F35E176E87}"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218331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CF3BB-2EB3-4216-BC7D-87F35E176E87}"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291549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CF3BB-2EB3-4216-BC7D-87F35E176E87}" type="datetimeFigureOut">
              <a:rPr lang="en-US" smtClean="0"/>
              <a:t>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417188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CF3BB-2EB3-4216-BC7D-87F35E176E87}" type="datetimeFigureOut">
              <a:rPr lang="en-US" smtClean="0"/>
              <a:t>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130561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CF3BB-2EB3-4216-BC7D-87F35E176E87}" type="datetimeFigureOut">
              <a:rPr lang="en-US" smtClean="0"/>
              <a:t>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274018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CF3BB-2EB3-4216-BC7D-87F35E176E87}"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289123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CF3BB-2EB3-4216-BC7D-87F35E176E87}"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2E04-EA0A-4034-B706-2C4D8D71BE4D}" type="slidenum">
              <a:rPr lang="en-US" smtClean="0"/>
              <a:t>‹#›</a:t>
            </a:fld>
            <a:endParaRPr lang="en-US"/>
          </a:p>
        </p:txBody>
      </p:sp>
    </p:spTree>
    <p:extLst>
      <p:ext uri="{BB962C8B-B14F-4D97-AF65-F5344CB8AC3E}">
        <p14:creationId xmlns:p14="http://schemas.microsoft.com/office/powerpoint/2010/main" val="398077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CF3BB-2EB3-4216-BC7D-87F35E176E87}" type="datetimeFigureOut">
              <a:rPr lang="en-US" smtClean="0"/>
              <a:t>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02E04-EA0A-4034-B706-2C4D8D71BE4D}" type="slidenum">
              <a:rPr lang="en-US" smtClean="0"/>
              <a:t>‹#›</a:t>
            </a:fld>
            <a:endParaRPr lang="en-US"/>
          </a:p>
        </p:txBody>
      </p:sp>
    </p:spTree>
    <p:extLst>
      <p:ext uri="{BB962C8B-B14F-4D97-AF65-F5344CB8AC3E}">
        <p14:creationId xmlns:p14="http://schemas.microsoft.com/office/powerpoint/2010/main" val="1057737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BD3F2F-FF9F-4874-A61D-0D26B90E804C}" type="datetimeFigureOut">
              <a:rPr lang="en-US" smtClean="0"/>
              <a:pPr/>
              <a:t>2/6/2014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4033B3A-F861-48D8-8EED-C61D5929197A}" type="slidenum">
              <a:rPr lang="en-US" smtClean="0"/>
              <a:pPr/>
              <a:t>‹#›</a:t>
            </a:fld>
            <a:endParaRPr lang="en-US"/>
          </a:p>
        </p:txBody>
      </p:sp>
    </p:spTree>
    <p:extLst>
      <p:ext uri="{BB962C8B-B14F-4D97-AF65-F5344CB8AC3E}">
        <p14:creationId xmlns:p14="http://schemas.microsoft.com/office/powerpoint/2010/main" val="41702248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emf"/></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 Id="rId5" Type="http://schemas.openxmlformats.org/officeDocument/2006/relationships/image" Target="../media/image55.emf"/><Relationship Id="rId4" Type="http://schemas.openxmlformats.org/officeDocument/2006/relationships/image" Target="../media/image54.emf"/></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Pollution and CVD: </a:t>
            </a:r>
            <a:br>
              <a:rPr lang="en-US" dirty="0" smtClean="0"/>
            </a:br>
            <a:r>
              <a:rPr lang="en-US" dirty="0" smtClean="0"/>
              <a:t>Results from MESA Air</a:t>
            </a:r>
            <a:endParaRPr lang="en-US" dirty="0"/>
          </a:p>
        </p:txBody>
      </p:sp>
      <p:sp>
        <p:nvSpPr>
          <p:cNvPr id="3" name="Subtitle 2"/>
          <p:cNvSpPr>
            <a:spLocks noGrp="1"/>
          </p:cNvSpPr>
          <p:nvPr>
            <p:ph type="subTitle" idx="1"/>
          </p:nvPr>
        </p:nvSpPr>
        <p:spPr/>
        <p:txBody>
          <a:bodyPr/>
          <a:lstStyle/>
          <a:p>
            <a:r>
              <a:rPr lang="en-US" dirty="0" smtClean="0"/>
              <a:t>MESA SC Meeting</a:t>
            </a:r>
          </a:p>
          <a:p>
            <a:r>
              <a:rPr lang="en-US" dirty="0" smtClean="0"/>
              <a:t>Feb 6, 2014</a:t>
            </a:r>
          </a:p>
          <a:p>
            <a:endParaRPr lang="en-US" dirty="0"/>
          </a:p>
        </p:txBody>
      </p:sp>
    </p:spTree>
    <p:extLst>
      <p:ext uri="{BB962C8B-B14F-4D97-AF65-F5344CB8AC3E}">
        <p14:creationId xmlns:p14="http://schemas.microsoft.com/office/powerpoint/2010/main" val="421646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 Project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15200" cy="540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499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206"/>
            <a:ext cx="8229600" cy="64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51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7315200" cy="257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604" y="1905000"/>
            <a:ext cx="7315200" cy="230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76600"/>
            <a:ext cx="54387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7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7315200" cy="230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883" y="2438400"/>
            <a:ext cx="804729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682" y="4343400"/>
            <a:ext cx="7048497"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9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 Air Update</a:t>
            </a:r>
            <a:endParaRPr lang="en-US" dirty="0"/>
          </a:p>
        </p:txBody>
      </p:sp>
      <p:sp>
        <p:nvSpPr>
          <p:cNvPr id="4" name="Content Placeholder 3"/>
          <p:cNvSpPr>
            <a:spLocks noGrp="1"/>
          </p:cNvSpPr>
          <p:nvPr>
            <p:ph idx="1"/>
          </p:nvPr>
        </p:nvSpPr>
        <p:spPr/>
        <p:txBody>
          <a:bodyPr/>
          <a:lstStyle/>
          <a:p>
            <a:r>
              <a:rPr lang="en-US" dirty="0" smtClean="0"/>
              <a:t>Timeline</a:t>
            </a:r>
          </a:p>
          <a:p>
            <a:r>
              <a:rPr lang="en-US" dirty="0" smtClean="0"/>
              <a:t>Exposure models</a:t>
            </a:r>
          </a:p>
          <a:p>
            <a:r>
              <a:rPr lang="en-US" dirty="0" smtClean="0"/>
              <a:t>New findings</a:t>
            </a:r>
          </a:p>
          <a:p>
            <a:r>
              <a:rPr lang="en-US" dirty="0" smtClean="0"/>
              <a:t>Recent publications</a:t>
            </a:r>
          </a:p>
          <a:p>
            <a:endParaRPr lang="en-US" dirty="0"/>
          </a:p>
        </p:txBody>
      </p:sp>
    </p:spTree>
    <p:extLst>
      <p:ext uri="{BB962C8B-B14F-4D97-AF65-F5344CB8AC3E}">
        <p14:creationId xmlns:p14="http://schemas.microsoft.com/office/powerpoint/2010/main" val="1806390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7"/>
          <p:cNvSpPr>
            <a:spLocks noGrp="1" noChangeArrowheads="1"/>
          </p:cNvSpPr>
          <p:nvPr>
            <p:ph type="title" idx="4294967295"/>
          </p:nvPr>
        </p:nvSpPr>
        <p:spPr/>
        <p:txBody>
          <a:bodyPr/>
          <a:lstStyle/>
          <a:p>
            <a:pPr algn="ctr" eaLnBrk="1" hangingPunct="1"/>
            <a:r>
              <a:rPr lang="en-US" altLang="en-US" smtClean="0"/>
              <a:t>Timeline</a:t>
            </a:r>
          </a:p>
        </p:txBody>
      </p:sp>
      <p:sp>
        <p:nvSpPr>
          <p:cNvPr id="4099" name="AutoShape 3"/>
          <p:cNvSpPr>
            <a:spLocks noChangeAspect="1" noChangeArrowheads="1" noTextEdit="1"/>
          </p:cNvSpPr>
          <p:nvPr/>
        </p:nvSpPr>
        <p:spPr bwMode="auto">
          <a:xfrm>
            <a:off x="0" y="1962150"/>
            <a:ext cx="91440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8488"/>
            <a:ext cx="91440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Line 101"/>
          <p:cNvSpPr>
            <a:spLocks noChangeShapeType="1"/>
          </p:cNvSpPr>
          <p:nvPr/>
        </p:nvSpPr>
        <p:spPr bwMode="auto">
          <a:xfrm>
            <a:off x="8534400" y="1400175"/>
            <a:ext cx="0" cy="5181600"/>
          </a:xfrm>
          <a:prstGeom prst="line">
            <a:avLst/>
          </a:prstGeom>
          <a:noFill/>
          <a:ln w="50800">
            <a:solidFill>
              <a:schemeClr val="tx2">
                <a:lumMod val="90000"/>
                <a:lumOff val="10000"/>
              </a:schemeClr>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cs typeface="+mn-cs"/>
            </a:endParaRPr>
          </a:p>
        </p:txBody>
      </p:sp>
    </p:spTree>
    <p:extLst>
      <p:ext uri="{BB962C8B-B14F-4D97-AF65-F5344CB8AC3E}">
        <p14:creationId xmlns:p14="http://schemas.microsoft.com/office/powerpoint/2010/main" val="4052586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endParaRPr lang="en-US" altLang="en-US"/>
          </a:p>
        </p:txBody>
      </p:sp>
      <p:grpSp>
        <p:nvGrpSpPr>
          <p:cNvPr id="11267" name="Group 3"/>
          <p:cNvGrpSpPr>
            <a:grpSpLocks/>
          </p:cNvGrpSpPr>
          <p:nvPr/>
        </p:nvGrpSpPr>
        <p:grpSpPr bwMode="auto">
          <a:xfrm>
            <a:off x="76200" y="0"/>
            <a:ext cx="9067800" cy="6781800"/>
            <a:chOff x="76200" y="0"/>
            <a:chExt cx="9067800" cy="6781800"/>
          </a:xfrm>
        </p:grpSpPr>
        <p:sp>
          <p:nvSpPr>
            <p:cNvPr id="11268" name="AutoShape 2"/>
            <p:cNvSpPr>
              <a:spLocks noChangeArrowheads="1"/>
            </p:cNvSpPr>
            <p:nvPr/>
          </p:nvSpPr>
          <p:spPr bwMode="auto">
            <a:xfrm>
              <a:off x="2209800" y="304800"/>
              <a:ext cx="2514600" cy="685800"/>
            </a:xfrm>
            <a:prstGeom prst="parallelogram">
              <a:avLst>
                <a:gd name="adj" fmla="val 91667"/>
              </a:avLst>
            </a:prstGeom>
            <a:solidFill>
              <a:srgbClr val="808000">
                <a:alpha val="5294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000000"/>
                  </a:solidFill>
                  <a:latin typeface="Tahoma" pitchFamily="34" charset="0"/>
                </a:rPr>
                <a:t>Outdoor </a:t>
              </a:r>
            </a:p>
            <a:p>
              <a:pPr algn="ctr"/>
              <a:r>
                <a:rPr lang="en-US" altLang="en-US" sz="1400">
                  <a:solidFill>
                    <a:srgbClr val="000000"/>
                  </a:solidFill>
                  <a:latin typeface="Tahoma" pitchFamily="34" charset="0"/>
                </a:rPr>
                <a:t>Pollutant </a:t>
              </a:r>
            </a:p>
            <a:p>
              <a:pPr algn="ctr"/>
              <a:r>
                <a:rPr lang="en-US" altLang="en-US" sz="1400">
                  <a:solidFill>
                    <a:srgbClr val="000000"/>
                  </a:solidFill>
                  <a:latin typeface="Tahoma" pitchFamily="34" charset="0"/>
                </a:rPr>
                <a:t>Measurements</a:t>
              </a:r>
            </a:p>
          </p:txBody>
        </p:sp>
        <p:sp>
          <p:nvSpPr>
            <p:cNvPr id="11269" name="AutoShape 3"/>
            <p:cNvSpPr>
              <a:spLocks noChangeArrowheads="1"/>
            </p:cNvSpPr>
            <p:nvPr/>
          </p:nvSpPr>
          <p:spPr bwMode="auto">
            <a:xfrm>
              <a:off x="4572000" y="227013"/>
              <a:ext cx="2514600" cy="685800"/>
            </a:xfrm>
            <a:prstGeom prst="parallelogram">
              <a:avLst>
                <a:gd name="adj" fmla="val 91667"/>
              </a:avLst>
            </a:prstGeom>
            <a:solidFill>
              <a:srgbClr val="808000">
                <a:alpha val="5294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000000"/>
                  </a:solidFill>
                  <a:latin typeface="Tahoma" pitchFamily="34" charset="0"/>
                </a:rPr>
                <a:t>Indoor</a:t>
              </a:r>
            </a:p>
            <a:p>
              <a:pPr algn="ctr"/>
              <a:r>
                <a:rPr lang="en-US" altLang="en-US" sz="1400">
                  <a:solidFill>
                    <a:srgbClr val="000000"/>
                  </a:solidFill>
                  <a:latin typeface="Tahoma" pitchFamily="34" charset="0"/>
                </a:rPr>
                <a:t>Pollutant </a:t>
              </a:r>
            </a:p>
            <a:p>
              <a:pPr algn="ctr"/>
              <a:r>
                <a:rPr lang="en-US" altLang="en-US" sz="1400">
                  <a:solidFill>
                    <a:srgbClr val="000000"/>
                  </a:solidFill>
                  <a:latin typeface="Tahoma" pitchFamily="34" charset="0"/>
                </a:rPr>
                <a:t>Measurements</a:t>
              </a:r>
            </a:p>
          </p:txBody>
        </p:sp>
        <p:sp>
          <p:nvSpPr>
            <p:cNvPr id="11270" name="AutoShape 4"/>
            <p:cNvSpPr>
              <a:spLocks noChangeArrowheads="1"/>
            </p:cNvSpPr>
            <p:nvPr/>
          </p:nvSpPr>
          <p:spPr bwMode="auto">
            <a:xfrm>
              <a:off x="76200" y="457200"/>
              <a:ext cx="2057400" cy="685800"/>
            </a:xfrm>
            <a:prstGeom prst="parallelogram">
              <a:avLst>
                <a:gd name="adj" fmla="val 75000"/>
              </a:avLst>
            </a:prstGeom>
            <a:solidFill>
              <a:srgbClr val="808000">
                <a:alpha val="5294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000000"/>
                  </a:solidFill>
                  <a:latin typeface="Tahoma" pitchFamily="34" charset="0"/>
                </a:rPr>
                <a:t>Geographic</a:t>
              </a:r>
            </a:p>
            <a:p>
              <a:pPr algn="ctr"/>
              <a:r>
                <a:rPr lang="en-US" altLang="en-US" sz="1400">
                  <a:solidFill>
                    <a:srgbClr val="000000"/>
                  </a:solidFill>
                  <a:latin typeface="Tahoma" pitchFamily="34" charset="0"/>
                </a:rPr>
                <a:t>Data</a:t>
              </a:r>
            </a:p>
          </p:txBody>
        </p:sp>
        <p:sp>
          <p:nvSpPr>
            <p:cNvPr id="11271" name="AutoShape 5"/>
            <p:cNvSpPr>
              <a:spLocks noChangeArrowheads="1"/>
            </p:cNvSpPr>
            <p:nvPr/>
          </p:nvSpPr>
          <p:spPr bwMode="auto">
            <a:xfrm>
              <a:off x="7010400" y="457200"/>
              <a:ext cx="2057400" cy="685800"/>
            </a:xfrm>
            <a:prstGeom prst="parallelogram">
              <a:avLst>
                <a:gd name="adj" fmla="val 75000"/>
              </a:avLst>
            </a:prstGeom>
            <a:solidFill>
              <a:srgbClr val="CC9900">
                <a:alpha val="1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000000"/>
                  </a:solidFill>
                  <a:latin typeface="Tahoma" pitchFamily="34" charset="0"/>
                </a:rPr>
                <a:t>Reported </a:t>
              </a:r>
            </a:p>
            <a:p>
              <a:pPr algn="ctr"/>
              <a:r>
                <a:rPr lang="en-US" altLang="en-US" sz="1400">
                  <a:solidFill>
                    <a:srgbClr val="000000"/>
                  </a:solidFill>
                  <a:latin typeface="Tahoma" pitchFamily="34" charset="0"/>
                </a:rPr>
                <a:t>Housing</a:t>
              </a:r>
            </a:p>
            <a:p>
              <a:pPr algn="ctr"/>
              <a:r>
                <a:rPr lang="en-US" altLang="en-US" sz="1400">
                  <a:solidFill>
                    <a:srgbClr val="000000"/>
                  </a:solidFill>
                  <a:latin typeface="Tahoma" pitchFamily="34" charset="0"/>
                </a:rPr>
                <a:t>Characteristics</a:t>
              </a:r>
            </a:p>
          </p:txBody>
        </p:sp>
        <p:sp>
          <p:nvSpPr>
            <p:cNvPr id="11272" name="AutoShape 6"/>
            <p:cNvSpPr>
              <a:spLocks noChangeArrowheads="1"/>
            </p:cNvSpPr>
            <p:nvPr/>
          </p:nvSpPr>
          <p:spPr bwMode="auto">
            <a:xfrm>
              <a:off x="7086600" y="1219200"/>
              <a:ext cx="2057400" cy="685800"/>
            </a:xfrm>
            <a:prstGeom prst="parallelogram">
              <a:avLst>
                <a:gd name="adj" fmla="val 75000"/>
              </a:avLst>
            </a:prstGeom>
            <a:solidFill>
              <a:srgbClr val="808000">
                <a:alpha val="5294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000000"/>
                  </a:solidFill>
                  <a:latin typeface="Tahoma" pitchFamily="34" charset="0"/>
                </a:rPr>
                <a:t>Observed </a:t>
              </a:r>
            </a:p>
            <a:p>
              <a:pPr algn="ctr"/>
              <a:r>
                <a:rPr lang="en-US" altLang="en-US" sz="1400">
                  <a:solidFill>
                    <a:srgbClr val="000000"/>
                  </a:solidFill>
                  <a:latin typeface="Tahoma" pitchFamily="34" charset="0"/>
                </a:rPr>
                <a:t>Housing</a:t>
              </a:r>
            </a:p>
            <a:p>
              <a:pPr algn="ctr"/>
              <a:r>
                <a:rPr lang="en-US" altLang="en-US" sz="1400">
                  <a:solidFill>
                    <a:srgbClr val="000000"/>
                  </a:solidFill>
                  <a:latin typeface="Tahoma" pitchFamily="34" charset="0"/>
                </a:rPr>
                <a:t>Characteristics</a:t>
              </a:r>
            </a:p>
          </p:txBody>
        </p:sp>
        <p:sp>
          <p:nvSpPr>
            <p:cNvPr id="11273" name="Rectangle 7"/>
            <p:cNvSpPr>
              <a:spLocks noChangeArrowheads="1"/>
            </p:cNvSpPr>
            <p:nvPr/>
          </p:nvSpPr>
          <p:spPr bwMode="auto">
            <a:xfrm>
              <a:off x="76200" y="1295400"/>
              <a:ext cx="2057400" cy="457200"/>
            </a:xfrm>
            <a:prstGeom prst="rect">
              <a:avLst/>
            </a:prstGeom>
            <a:solidFill>
              <a:srgbClr val="800000">
                <a:alpha val="749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Deterministic Models</a:t>
              </a:r>
            </a:p>
          </p:txBody>
        </p:sp>
        <p:sp>
          <p:nvSpPr>
            <p:cNvPr id="11274" name="Rectangle 8"/>
            <p:cNvSpPr>
              <a:spLocks noChangeArrowheads="1"/>
            </p:cNvSpPr>
            <p:nvPr/>
          </p:nvSpPr>
          <p:spPr bwMode="auto">
            <a:xfrm>
              <a:off x="2514600" y="1828800"/>
              <a:ext cx="1600200" cy="914400"/>
            </a:xfrm>
            <a:prstGeom prst="rect">
              <a:avLst/>
            </a:prstGeom>
            <a:solidFill>
              <a:srgbClr val="800000">
                <a:alpha val="749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Spatio-temporal</a:t>
              </a:r>
            </a:p>
            <a:p>
              <a:pPr algn="ctr"/>
              <a:r>
                <a:rPr lang="en-US" altLang="en-US" sz="1400">
                  <a:solidFill>
                    <a:srgbClr val="FFFFFF"/>
                  </a:solidFill>
                  <a:latin typeface="Tahoma" pitchFamily="34" charset="0"/>
                </a:rPr>
                <a:t>Hierarchical </a:t>
              </a:r>
            </a:p>
            <a:p>
              <a:pPr algn="ctr"/>
              <a:r>
                <a:rPr lang="en-US" altLang="en-US" sz="1400">
                  <a:solidFill>
                    <a:srgbClr val="FFFFFF"/>
                  </a:solidFill>
                  <a:latin typeface="Tahoma" pitchFamily="34" charset="0"/>
                </a:rPr>
                <a:t>Modeling</a:t>
              </a:r>
            </a:p>
          </p:txBody>
        </p:sp>
        <p:sp>
          <p:nvSpPr>
            <p:cNvPr id="11275" name="Rectangle 9"/>
            <p:cNvSpPr>
              <a:spLocks noChangeArrowheads="1"/>
            </p:cNvSpPr>
            <p:nvPr/>
          </p:nvSpPr>
          <p:spPr bwMode="auto">
            <a:xfrm>
              <a:off x="4953000" y="1828800"/>
              <a:ext cx="1600200" cy="914400"/>
            </a:xfrm>
            <a:prstGeom prst="rect">
              <a:avLst/>
            </a:prstGeom>
            <a:solidFill>
              <a:srgbClr val="800000">
                <a:alpha val="749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Infiltration </a:t>
              </a:r>
            </a:p>
            <a:p>
              <a:pPr algn="ctr"/>
              <a:r>
                <a:rPr lang="en-US" altLang="en-US" sz="1400">
                  <a:solidFill>
                    <a:srgbClr val="FFFFFF"/>
                  </a:solidFill>
                  <a:latin typeface="Tahoma" pitchFamily="34" charset="0"/>
                </a:rPr>
                <a:t>Modeling</a:t>
              </a:r>
            </a:p>
          </p:txBody>
        </p:sp>
        <p:sp>
          <p:nvSpPr>
            <p:cNvPr id="11276" name="Oval 10"/>
            <p:cNvSpPr>
              <a:spLocks noChangeArrowheads="1"/>
            </p:cNvSpPr>
            <p:nvPr/>
          </p:nvSpPr>
          <p:spPr bwMode="auto">
            <a:xfrm>
              <a:off x="2286000" y="3048000"/>
              <a:ext cx="2057400" cy="914400"/>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Predicted</a:t>
              </a:r>
            </a:p>
            <a:p>
              <a:pPr algn="ctr"/>
              <a:r>
                <a:rPr lang="en-US" altLang="en-US" sz="1400">
                  <a:solidFill>
                    <a:srgbClr val="FFFFFF"/>
                  </a:solidFill>
                  <a:latin typeface="Tahoma" pitchFamily="34" charset="0"/>
                </a:rPr>
                <a:t>Outdoor Concentrations</a:t>
              </a:r>
            </a:p>
            <a:p>
              <a:pPr algn="ctr"/>
              <a:r>
                <a:rPr lang="en-US" altLang="en-US" sz="1400">
                  <a:solidFill>
                    <a:srgbClr val="FFFFFF"/>
                  </a:solidFill>
                  <a:latin typeface="Tahoma" pitchFamily="34" charset="0"/>
                </a:rPr>
                <a:t>at Homes</a:t>
              </a:r>
            </a:p>
          </p:txBody>
        </p:sp>
        <p:sp>
          <p:nvSpPr>
            <p:cNvPr id="11277" name="AutoShape 11"/>
            <p:cNvSpPr>
              <a:spLocks noChangeArrowheads="1"/>
            </p:cNvSpPr>
            <p:nvPr/>
          </p:nvSpPr>
          <p:spPr bwMode="auto">
            <a:xfrm>
              <a:off x="1143000" y="4572000"/>
              <a:ext cx="2057400" cy="685800"/>
            </a:xfrm>
            <a:prstGeom prst="parallelogram">
              <a:avLst>
                <a:gd name="adj" fmla="val 75000"/>
              </a:avLst>
            </a:prstGeom>
            <a:solidFill>
              <a:srgbClr val="CC9900">
                <a:alpha val="1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000000"/>
                  </a:solidFill>
                  <a:latin typeface="Tahoma" pitchFamily="34" charset="0"/>
                </a:rPr>
                <a:t>Reported </a:t>
              </a:r>
            </a:p>
            <a:p>
              <a:pPr algn="ctr"/>
              <a:r>
                <a:rPr lang="en-US" altLang="en-US" sz="1400">
                  <a:solidFill>
                    <a:srgbClr val="000000"/>
                  </a:solidFill>
                  <a:latin typeface="Tahoma" pitchFamily="34" charset="0"/>
                </a:rPr>
                <a:t>Time/Location</a:t>
              </a:r>
            </a:p>
            <a:p>
              <a:pPr algn="ctr"/>
              <a:r>
                <a:rPr lang="en-US" altLang="en-US" sz="1400">
                  <a:solidFill>
                    <a:srgbClr val="000000"/>
                  </a:solidFill>
                  <a:latin typeface="Tahoma" pitchFamily="34" charset="0"/>
                </a:rPr>
                <a:t>Information</a:t>
              </a:r>
            </a:p>
          </p:txBody>
        </p:sp>
        <p:sp>
          <p:nvSpPr>
            <p:cNvPr id="11278" name="Oval 12"/>
            <p:cNvSpPr>
              <a:spLocks noChangeArrowheads="1"/>
            </p:cNvSpPr>
            <p:nvPr/>
          </p:nvSpPr>
          <p:spPr bwMode="auto">
            <a:xfrm>
              <a:off x="4724400" y="3048000"/>
              <a:ext cx="2057400" cy="914400"/>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Predicted</a:t>
              </a:r>
            </a:p>
            <a:p>
              <a:pPr algn="ctr"/>
              <a:r>
                <a:rPr lang="en-US" altLang="en-US" sz="1400">
                  <a:solidFill>
                    <a:srgbClr val="FFFFFF"/>
                  </a:solidFill>
                  <a:latin typeface="Tahoma" pitchFamily="34" charset="0"/>
                </a:rPr>
                <a:t>Indoor Concentrations</a:t>
              </a:r>
            </a:p>
            <a:p>
              <a:pPr algn="ctr"/>
              <a:r>
                <a:rPr lang="en-US" altLang="en-US" sz="1400">
                  <a:solidFill>
                    <a:srgbClr val="FFFFFF"/>
                  </a:solidFill>
                  <a:latin typeface="Tahoma" pitchFamily="34" charset="0"/>
                </a:rPr>
                <a:t>at Homes</a:t>
              </a:r>
            </a:p>
          </p:txBody>
        </p:sp>
        <p:sp>
          <p:nvSpPr>
            <p:cNvPr id="11279" name="Rectangle 13"/>
            <p:cNvSpPr>
              <a:spLocks noChangeArrowheads="1"/>
            </p:cNvSpPr>
            <p:nvPr/>
          </p:nvSpPr>
          <p:spPr bwMode="auto">
            <a:xfrm>
              <a:off x="3884613" y="4572000"/>
              <a:ext cx="1371600" cy="685799"/>
            </a:xfrm>
            <a:prstGeom prst="rect">
              <a:avLst/>
            </a:prstGeom>
            <a:solidFill>
              <a:srgbClr val="800000">
                <a:alpha val="749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Weighted</a:t>
              </a:r>
            </a:p>
            <a:p>
              <a:pPr algn="ctr"/>
              <a:r>
                <a:rPr lang="en-US" altLang="en-US" sz="1400">
                  <a:solidFill>
                    <a:srgbClr val="FFFFFF"/>
                  </a:solidFill>
                  <a:latin typeface="Tahoma" pitchFamily="34" charset="0"/>
                </a:rPr>
                <a:t>Average</a:t>
              </a:r>
            </a:p>
          </p:txBody>
        </p:sp>
        <p:sp>
          <p:nvSpPr>
            <p:cNvPr id="11280" name="Oval 14"/>
            <p:cNvSpPr>
              <a:spLocks noChangeArrowheads="1"/>
            </p:cNvSpPr>
            <p:nvPr/>
          </p:nvSpPr>
          <p:spPr bwMode="auto">
            <a:xfrm>
              <a:off x="3429000" y="5638800"/>
              <a:ext cx="2286000" cy="1143000"/>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Personal Exposure</a:t>
              </a:r>
            </a:p>
            <a:p>
              <a:pPr algn="ctr"/>
              <a:r>
                <a:rPr lang="en-US" altLang="en-US" sz="1400">
                  <a:solidFill>
                    <a:srgbClr val="FFFFFF"/>
                  </a:solidFill>
                  <a:latin typeface="Tahoma" pitchFamily="34" charset="0"/>
                </a:rPr>
                <a:t>Predictions for</a:t>
              </a:r>
            </a:p>
            <a:p>
              <a:pPr algn="ctr"/>
              <a:r>
                <a:rPr lang="en-US" altLang="en-US" sz="1400">
                  <a:solidFill>
                    <a:srgbClr val="FFFFFF"/>
                  </a:solidFill>
                  <a:latin typeface="Tahoma" pitchFamily="34" charset="0"/>
                </a:rPr>
                <a:t>Each Subject</a:t>
              </a:r>
            </a:p>
          </p:txBody>
        </p:sp>
        <p:grpSp>
          <p:nvGrpSpPr>
            <p:cNvPr id="11281" name="Group 15"/>
            <p:cNvGrpSpPr>
              <a:grpSpLocks/>
            </p:cNvGrpSpPr>
            <p:nvPr/>
          </p:nvGrpSpPr>
          <p:grpSpPr bwMode="auto">
            <a:xfrm>
              <a:off x="7162800" y="5257800"/>
              <a:ext cx="1676400" cy="1295400"/>
              <a:chOff x="4272" y="2064"/>
              <a:chExt cx="1296" cy="1056"/>
            </a:xfrm>
          </p:grpSpPr>
          <p:sp>
            <p:nvSpPr>
              <p:cNvPr id="11308" name="Rectangle 16"/>
              <p:cNvSpPr>
                <a:spLocks noChangeArrowheads="1"/>
              </p:cNvSpPr>
              <p:nvPr/>
            </p:nvSpPr>
            <p:spPr bwMode="auto">
              <a:xfrm>
                <a:off x="4272" y="2064"/>
                <a:ext cx="1296" cy="10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r>
                  <a:rPr lang="en-US" altLang="en-US" sz="1400">
                    <a:solidFill>
                      <a:srgbClr val="000000"/>
                    </a:solidFill>
                  </a:rPr>
                  <a:t>     </a:t>
                </a:r>
                <a:r>
                  <a:rPr lang="en-US" altLang="en-US" sz="1400">
                    <a:solidFill>
                      <a:srgbClr val="000000"/>
                    </a:solidFill>
                    <a:latin typeface="Tahoma" pitchFamily="34" charset="0"/>
                  </a:rPr>
                  <a:t>Measurements</a:t>
                </a:r>
              </a:p>
              <a:p>
                <a:r>
                  <a:rPr lang="en-US" altLang="en-US" sz="1400">
                    <a:solidFill>
                      <a:srgbClr val="000000"/>
                    </a:solidFill>
                    <a:latin typeface="Tahoma" pitchFamily="34" charset="0"/>
                  </a:rPr>
                  <a:t>  </a:t>
                </a:r>
              </a:p>
              <a:p>
                <a:r>
                  <a:rPr lang="en-US" altLang="en-US" sz="1400">
                    <a:solidFill>
                      <a:srgbClr val="000000"/>
                    </a:solidFill>
                    <a:latin typeface="Tahoma" pitchFamily="34" charset="0"/>
                  </a:rPr>
                  <a:t>    Questionnaires</a:t>
                </a:r>
              </a:p>
              <a:p>
                <a:r>
                  <a:rPr lang="en-US" altLang="en-US" sz="1400">
                    <a:solidFill>
                      <a:srgbClr val="000000"/>
                    </a:solidFill>
                    <a:latin typeface="Tahoma" pitchFamily="34" charset="0"/>
                  </a:rPr>
                  <a:t>  </a:t>
                </a:r>
              </a:p>
              <a:p>
                <a:r>
                  <a:rPr lang="en-US" altLang="en-US" sz="1400">
                    <a:solidFill>
                      <a:srgbClr val="000000"/>
                    </a:solidFill>
                    <a:latin typeface="Tahoma" pitchFamily="34" charset="0"/>
                  </a:rPr>
                  <a:t>    Predictions</a:t>
                </a:r>
              </a:p>
            </p:txBody>
          </p:sp>
          <p:grpSp>
            <p:nvGrpSpPr>
              <p:cNvPr id="11309" name="Group 17"/>
              <p:cNvGrpSpPr>
                <a:grpSpLocks/>
              </p:cNvGrpSpPr>
              <p:nvPr/>
            </p:nvGrpSpPr>
            <p:grpSpPr bwMode="auto">
              <a:xfrm>
                <a:off x="4320" y="2188"/>
                <a:ext cx="144" cy="816"/>
                <a:chOff x="4320" y="2188"/>
                <a:chExt cx="144" cy="816"/>
              </a:xfrm>
            </p:grpSpPr>
            <p:sp>
              <p:nvSpPr>
                <p:cNvPr id="11310" name="Rectangle 18"/>
                <p:cNvSpPr>
                  <a:spLocks noChangeArrowheads="1"/>
                </p:cNvSpPr>
                <p:nvPr/>
              </p:nvSpPr>
              <p:spPr bwMode="auto">
                <a:xfrm>
                  <a:off x="4320" y="2188"/>
                  <a:ext cx="144" cy="144"/>
                </a:xfrm>
                <a:prstGeom prst="rect">
                  <a:avLst/>
                </a:prstGeom>
                <a:solidFill>
                  <a:srgbClr val="808000">
                    <a:alpha val="5294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endParaRPr lang="en-US" altLang="en-US">
                    <a:solidFill>
                      <a:srgbClr val="000000"/>
                    </a:solidFill>
                  </a:endParaRPr>
                </a:p>
              </p:txBody>
            </p:sp>
            <p:sp>
              <p:nvSpPr>
                <p:cNvPr id="11311" name="Rectangle 19"/>
                <p:cNvSpPr>
                  <a:spLocks noChangeArrowheads="1"/>
                </p:cNvSpPr>
                <p:nvPr/>
              </p:nvSpPr>
              <p:spPr bwMode="auto">
                <a:xfrm>
                  <a:off x="4320" y="2524"/>
                  <a:ext cx="144" cy="144"/>
                </a:xfrm>
                <a:prstGeom prst="rect">
                  <a:avLst/>
                </a:prstGeom>
                <a:solidFill>
                  <a:srgbClr val="CC9900">
                    <a:alpha val="1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endParaRPr lang="en-US" altLang="en-US">
                    <a:solidFill>
                      <a:srgbClr val="000000"/>
                    </a:solidFill>
                  </a:endParaRPr>
                </a:p>
              </p:txBody>
            </p:sp>
            <p:sp>
              <p:nvSpPr>
                <p:cNvPr id="11312" name="Rectangle 20"/>
                <p:cNvSpPr>
                  <a:spLocks noChangeArrowheads="1"/>
                </p:cNvSpPr>
                <p:nvPr/>
              </p:nvSpPr>
              <p:spPr bwMode="auto">
                <a:xfrm>
                  <a:off x="4320" y="2860"/>
                  <a:ext cx="144" cy="144"/>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endParaRPr lang="en-US" altLang="en-US">
                    <a:solidFill>
                      <a:srgbClr val="000000"/>
                    </a:solidFill>
                  </a:endParaRPr>
                </a:p>
              </p:txBody>
            </p:sp>
          </p:grpSp>
        </p:grpSp>
        <p:sp>
          <p:nvSpPr>
            <p:cNvPr id="11282" name="Line 21"/>
            <p:cNvSpPr>
              <a:spLocks noChangeShapeType="1"/>
            </p:cNvSpPr>
            <p:nvPr/>
          </p:nvSpPr>
          <p:spPr bwMode="auto">
            <a:xfrm>
              <a:off x="4572000" y="5257800"/>
              <a:ext cx="0" cy="38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Line 22"/>
            <p:cNvSpPr>
              <a:spLocks noChangeShapeType="1"/>
            </p:cNvSpPr>
            <p:nvPr/>
          </p:nvSpPr>
          <p:spPr bwMode="auto">
            <a:xfrm>
              <a:off x="2895600" y="49530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23"/>
            <p:cNvSpPr>
              <a:spLocks noChangeShapeType="1"/>
            </p:cNvSpPr>
            <p:nvPr/>
          </p:nvSpPr>
          <p:spPr bwMode="auto">
            <a:xfrm>
              <a:off x="3352800" y="2743200"/>
              <a:ext cx="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24"/>
            <p:cNvSpPr>
              <a:spLocks noChangeShapeType="1"/>
            </p:cNvSpPr>
            <p:nvPr/>
          </p:nvSpPr>
          <p:spPr bwMode="auto">
            <a:xfrm>
              <a:off x="5791200" y="2743200"/>
              <a:ext cx="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Line 25"/>
            <p:cNvSpPr>
              <a:spLocks noChangeShapeType="1"/>
            </p:cNvSpPr>
            <p:nvPr/>
          </p:nvSpPr>
          <p:spPr bwMode="auto">
            <a:xfrm>
              <a:off x="3352800" y="990600"/>
              <a:ext cx="0" cy="838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Line 26"/>
            <p:cNvSpPr>
              <a:spLocks noChangeShapeType="1"/>
            </p:cNvSpPr>
            <p:nvPr/>
          </p:nvSpPr>
          <p:spPr bwMode="auto">
            <a:xfrm>
              <a:off x="5791200" y="914400"/>
              <a:ext cx="0" cy="914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1288" name="AutoShape 27"/>
            <p:cNvCxnSpPr>
              <a:cxnSpLocks noChangeShapeType="1"/>
              <a:stCxn id="11276" idx="4"/>
              <a:endCxn id="11279" idx="0"/>
            </p:cNvCxnSpPr>
            <p:nvPr/>
          </p:nvCxnSpPr>
          <p:spPr bwMode="auto">
            <a:xfrm rot="16200000" flipH="1">
              <a:off x="3637757" y="3639343"/>
              <a:ext cx="609600" cy="125571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9" name="AutoShape 28"/>
            <p:cNvCxnSpPr>
              <a:cxnSpLocks noChangeShapeType="1"/>
              <a:stCxn id="11278" idx="4"/>
              <a:endCxn id="11279" idx="0"/>
            </p:cNvCxnSpPr>
            <p:nvPr/>
          </p:nvCxnSpPr>
          <p:spPr bwMode="auto">
            <a:xfrm rot="5400000">
              <a:off x="4856957" y="3675856"/>
              <a:ext cx="609600" cy="1182687"/>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90" name="Arc 29"/>
            <p:cNvSpPr>
              <a:spLocks/>
            </p:cNvSpPr>
            <p:nvPr/>
          </p:nvSpPr>
          <p:spPr bwMode="auto">
            <a:xfrm>
              <a:off x="2133600" y="1371600"/>
              <a:ext cx="1219200" cy="152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1" name="Arc 30"/>
            <p:cNvSpPr>
              <a:spLocks/>
            </p:cNvSpPr>
            <p:nvPr/>
          </p:nvSpPr>
          <p:spPr bwMode="auto">
            <a:xfrm>
              <a:off x="1681163" y="1066800"/>
              <a:ext cx="1671637" cy="457200"/>
            </a:xfrm>
            <a:custGeom>
              <a:avLst/>
              <a:gdLst>
                <a:gd name="T0" fmla="*/ 0 w 22092"/>
                <a:gd name="T1" fmla="*/ 2147483647 h 21600"/>
                <a:gd name="T2" fmla="*/ 2147483647 w 22092"/>
                <a:gd name="T3" fmla="*/ 2147483647 h 21600"/>
                <a:gd name="T4" fmla="*/ 2147483647 w 22092"/>
                <a:gd name="T5" fmla="*/ 2147483647 h 21600"/>
                <a:gd name="T6" fmla="*/ 0 60000 65536"/>
                <a:gd name="T7" fmla="*/ 0 60000 65536"/>
                <a:gd name="T8" fmla="*/ 0 60000 65536"/>
              </a:gdLst>
              <a:ahLst/>
              <a:cxnLst>
                <a:cxn ang="T6">
                  <a:pos x="T0" y="T1"/>
                </a:cxn>
                <a:cxn ang="T7">
                  <a:pos x="T2" y="T3"/>
                </a:cxn>
                <a:cxn ang="T8">
                  <a:pos x="T4" y="T5"/>
                </a:cxn>
              </a:cxnLst>
              <a:rect l="0" t="0" r="r" b="b"/>
              <a:pathLst>
                <a:path w="22092" h="21600" fill="none" extrusionOk="0">
                  <a:moveTo>
                    <a:pt x="-1" y="74"/>
                  </a:moveTo>
                  <a:cubicBezTo>
                    <a:pt x="596" y="24"/>
                    <a:pt x="1194" y="-1"/>
                    <a:pt x="1793" y="0"/>
                  </a:cubicBezTo>
                  <a:cubicBezTo>
                    <a:pt x="10875" y="0"/>
                    <a:pt x="18987" y="5681"/>
                    <a:pt x="22091" y="14216"/>
                  </a:cubicBezTo>
                </a:path>
                <a:path w="22092" h="21600" stroke="0" extrusionOk="0">
                  <a:moveTo>
                    <a:pt x="-1" y="74"/>
                  </a:moveTo>
                  <a:cubicBezTo>
                    <a:pt x="596" y="24"/>
                    <a:pt x="1194" y="-1"/>
                    <a:pt x="1793" y="0"/>
                  </a:cubicBezTo>
                  <a:cubicBezTo>
                    <a:pt x="10875" y="0"/>
                    <a:pt x="18987" y="5681"/>
                    <a:pt x="22091" y="14216"/>
                  </a:cubicBezTo>
                  <a:lnTo>
                    <a:pt x="1793" y="21600"/>
                  </a:lnTo>
                  <a:lnTo>
                    <a:pt x="-1" y="74"/>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Arc 31"/>
            <p:cNvSpPr>
              <a:spLocks/>
            </p:cNvSpPr>
            <p:nvPr/>
          </p:nvSpPr>
          <p:spPr bwMode="auto">
            <a:xfrm flipH="1">
              <a:off x="5791200" y="838200"/>
              <a:ext cx="1447800" cy="685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3" name="Arc 32"/>
            <p:cNvSpPr>
              <a:spLocks/>
            </p:cNvSpPr>
            <p:nvPr/>
          </p:nvSpPr>
          <p:spPr bwMode="auto">
            <a:xfrm flipH="1">
              <a:off x="5778500" y="1373188"/>
              <a:ext cx="1689100" cy="257175"/>
            </a:xfrm>
            <a:custGeom>
              <a:avLst/>
              <a:gdLst>
                <a:gd name="T0" fmla="*/ 0 w 21600"/>
                <a:gd name="T1" fmla="*/ 0 h 24352"/>
                <a:gd name="T2" fmla="*/ 2147483647 w 21600"/>
                <a:gd name="T3" fmla="*/ 2147483647 h 24352"/>
                <a:gd name="T4" fmla="*/ 0 w 21600"/>
                <a:gd name="T5" fmla="*/ 2147483647 h 24352"/>
                <a:gd name="T6" fmla="*/ 0 60000 65536"/>
                <a:gd name="T7" fmla="*/ 0 60000 65536"/>
                <a:gd name="T8" fmla="*/ 0 60000 65536"/>
              </a:gdLst>
              <a:ahLst/>
              <a:cxnLst>
                <a:cxn ang="T6">
                  <a:pos x="T0" y="T1"/>
                </a:cxn>
                <a:cxn ang="T7">
                  <a:pos x="T2" y="T3"/>
                </a:cxn>
                <a:cxn ang="T8">
                  <a:pos x="T4" y="T5"/>
                </a:cxn>
              </a:cxnLst>
              <a:rect l="0" t="0" r="r" b="b"/>
              <a:pathLst>
                <a:path w="21600" h="24352" fill="none" extrusionOk="0">
                  <a:moveTo>
                    <a:pt x="-1" y="0"/>
                  </a:moveTo>
                  <a:cubicBezTo>
                    <a:pt x="11929" y="0"/>
                    <a:pt x="21600" y="9670"/>
                    <a:pt x="21600" y="21600"/>
                  </a:cubicBezTo>
                  <a:cubicBezTo>
                    <a:pt x="21600" y="22520"/>
                    <a:pt x="21541" y="23439"/>
                    <a:pt x="21423" y="24351"/>
                  </a:cubicBezTo>
                </a:path>
                <a:path w="21600" h="24352" stroke="0" extrusionOk="0">
                  <a:moveTo>
                    <a:pt x="-1" y="0"/>
                  </a:moveTo>
                  <a:cubicBezTo>
                    <a:pt x="11929" y="0"/>
                    <a:pt x="21600" y="9670"/>
                    <a:pt x="21600" y="21600"/>
                  </a:cubicBezTo>
                  <a:cubicBezTo>
                    <a:pt x="21600" y="22520"/>
                    <a:pt x="21541" y="23439"/>
                    <a:pt x="21423" y="24351"/>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94" name="Group 33"/>
            <p:cNvGrpSpPr>
              <a:grpSpLocks/>
            </p:cNvGrpSpPr>
            <p:nvPr/>
          </p:nvGrpSpPr>
          <p:grpSpPr bwMode="auto">
            <a:xfrm>
              <a:off x="685800" y="152400"/>
              <a:ext cx="609600" cy="304800"/>
              <a:chOff x="432" y="96"/>
              <a:chExt cx="384" cy="192"/>
            </a:xfrm>
          </p:grpSpPr>
          <p:cxnSp>
            <p:nvCxnSpPr>
              <p:cNvPr id="11305" name="AutoShape 34"/>
              <p:cNvCxnSpPr>
                <a:cxnSpLocks noChangeShapeType="1"/>
              </p:cNvCxnSpPr>
              <p:nvPr/>
            </p:nvCxnSpPr>
            <p:spPr bwMode="auto">
              <a:xfrm rot="16200000" flipH="1">
                <a:off x="528"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06" name="AutoShape 35"/>
              <p:cNvCxnSpPr>
                <a:cxnSpLocks noChangeShapeType="1"/>
              </p:cNvCxnSpPr>
              <p:nvPr/>
            </p:nvCxnSpPr>
            <p:spPr bwMode="auto">
              <a:xfrm rot="16200000" flipH="1">
                <a:off x="384"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07" name="AutoShape 36"/>
              <p:cNvCxnSpPr>
                <a:cxnSpLocks noChangeShapeType="1"/>
              </p:cNvCxnSpPr>
              <p:nvPr/>
            </p:nvCxnSpPr>
            <p:spPr bwMode="auto">
              <a:xfrm rot="16200000" flipH="1">
                <a:off x="672"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95" name="Group 37"/>
            <p:cNvGrpSpPr>
              <a:grpSpLocks/>
            </p:cNvGrpSpPr>
            <p:nvPr/>
          </p:nvGrpSpPr>
          <p:grpSpPr bwMode="auto">
            <a:xfrm>
              <a:off x="2667000" y="0"/>
              <a:ext cx="609600" cy="304800"/>
              <a:chOff x="432" y="96"/>
              <a:chExt cx="384" cy="192"/>
            </a:xfrm>
          </p:grpSpPr>
          <p:cxnSp>
            <p:nvCxnSpPr>
              <p:cNvPr id="11302" name="AutoShape 38"/>
              <p:cNvCxnSpPr>
                <a:cxnSpLocks noChangeShapeType="1"/>
              </p:cNvCxnSpPr>
              <p:nvPr/>
            </p:nvCxnSpPr>
            <p:spPr bwMode="auto">
              <a:xfrm rot="16200000" flipH="1">
                <a:off x="528"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03" name="AutoShape 39"/>
              <p:cNvCxnSpPr>
                <a:cxnSpLocks noChangeShapeType="1"/>
              </p:cNvCxnSpPr>
              <p:nvPr/>
            </p:nvCxnSpPr>
            <p:spPr bwMode="auto">
              <a:xfrm rot="16200000" flipH="1">
                <a:off x="384"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04" name="AutoShape 40"/>
              <p:cNvCxnSpPr>
                <a:cxnSpLocks noChangeShapeType="1"/>
              </p:cNvCxnSpPr>
              <p:nvPr/>
            </p:nvCxnSpPr>
            <p:spPr bwMode="auto">
              <a:xfrm rot="16200000" flipH="1">
                <a:off x="672"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96" name="Group 41"/>
            <p:cNvGrpSpPr>
              <a:grpSpLocks/>
            </p:cNvGrpSpPr>
            <p:nvPr/>
          </p:nvGrpSpPr>
          <p:grpSpPr bwMode="auto">
            <a:xfrm rot="10800000">
              <a:off x="685800" y="1752600"/>
              <a:ext cx="609600" cy="304800"/>
              <a:chOff x="432" y="96"/>
              <a:chExt cx="384" cy="192"/>
            </a:xfrm>
          </p:grpSpPr>
          <p:cxnSp>
            <p:nvCxnSpPr>
              <p:cNvPr id="11299" name="AutoShape 42"/>
              <p:cNvCxnSpPr>
                <a:cxnSpLocks noChangeShapeType="1"/>
              </p:cNvCxnSpPr>
              <p:nvPr/>
            </p:nvCxnSpPr>
            <p:spPr bwMode="auto">
              <a:xfrm rot="16200000" flipH="1">
                <a:off x="528"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00" name="AutoShape 43"/>
              <p:cNvCxnSpPr>
                <a:cxnSpLocks noChangeShapeType="1"/>
              </p:cNvCxnSpPr>
              <p:nvPr/>
            </p:nvCxnSpPr>
            <p:spPr bwMode="auto">
              <a:xfrm rot="16200000" flipH="1">
                <a:off x="384"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01" name="AutoShape 44"/>
              <p:cNvCxnSpPr>
                <a:cxnSpLocks noChangeShapeType="1"/>
              </p:cNvCxnSpPr>
              <p:nvPr/>
            </p:nvCxnSpPr>
            <p:spPr bwMode="auto">
              <a:xfrm rot="16200000" flipH="1">
                <a:off x="672"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297" name="Arc 45"/>
            <p:cNvSpPr>
              <a:spLocks/>
            </p:cNvSpPr>
            <p:nvPr/>
          </p:nvSpPr>
          <p:spPr bwMode="auto">
            <a:xfrm>
              <a:off x="3352800" y="990600"/>
              <a:ext cx="2438400" cy="762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8" name="Freeform 46"/>
            <p:cNvSpPr>
              <a:spLocks/>
            </p:cNvSpPr>
            <p:nvPr/>
          </p:nvSpPr>
          <p:spPr bwMode="auto">
            <a:xfrm>
              <a:off x="4071938" y="2722563"/>
              <a:ext cx="1719262" cy="477837"/>
            </a:xfrm>
            <a:custGeom>
              <a:avLst/>
              <a:gdLst>
                <a:gd name="T0" fmla="*/ 0 w 1104"/>
                <a:gd name="T1" fmla="*/ 2147483647 h 304"/>
                <a:gd name="T2" fmla="*/ 2147483647 w 1104"/>
                <a:gd name="T3" fmla="*/ 2147483647 h 304"/>
                <a:gd name="T4" fmla="*/ 2147483647 w 1104"/>
                <a:gd name="T5" fmla="*/ 2147483647 h 304"/>
                <a:gd name="T6" fmla="*/ 2147483647 w 1104"/>
                <a:gd name="T7" fmla="*/ 2147483647 h 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304">
                  <a:moveTo>
                    <a:pt x="0" y="304"/>
                  </a:moveTo>
                  <a:cubicBezTo>
                    <a:pt x="108" y="208"/>
                    <a:pt x="216" y="112"/>
                    <a:pt x="336" y="64"/>
                  </a:cubicBezTo>
                  <a:cubicBezTo>
                    <a:pt x="456" y="16"/>
                    <a:pt x="592" y="0"/>
                    <a:pt x="720" y="16"/>
                  </a:cubicBezTo>
                  <a:cubicBezTo>
                    <a:pt x="848" y="32"/>
                    <a:pt x="976" y="96"/>
                    <a:pt x="1104" y="160"/>
                  </a:cubicBezTo>
                </a:path>
              </a:pathLst>
            </a:cu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858200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836613" y="2819400"/>
            <a:ext cx="839787" cy="1371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r>
              <a:rPr lang="en-US" dirty="0">
                <a:latin typeface="+mj-lt"/>
                <a:cs typeface="+mn-cs"/>
              </a:rPr>
              <a:t>PM</a:t>
            </a:r>
            <a:r>
              <a:rPr lang="en-US" baseline="-25000" dirty="0">
                <a:latin typeface="+mj-lt"/>
                <a:cs typeface="+mn-cs"/>
              </a:rPr>
              <a:t>2.5</a:t>
            </a:r>
          </a:p>
          <a:p>
            <a:pPr eaLnBrk="0" hangingPunct="0">
              <a:defRPr/>
            </a:pPr>
            <a:r>
              <a:rPr lang="en-US" dirty="0">
                <a:latin typeface="+mj-lt"/>
                <a:cs typeface="+mn-cs"/>
              </a:rPr>
              <a:t>NO</a:t>
            </a:r>
            <a:r>
              <a:rPr lang="en-US" baseline="-25000" dirty="0">
                <a:latin typeface="+mj-lt"/>
                <a:cs typeface="+mn-cs"/>
              </a:rPr>
              <a:t>X</a:t>
            </a:r>
          </a:p>
          <a:p>
            <a:pPr eaLnBrk="0" hangingPunct="0">
              <a:defRPr/>
            </a:pPr>
            <a:r>
              <a:rPr lang="en-US" dirty="0">
                <a:latin typeface="+mj-lt"/>
                <a:cs typeface="+mn-cs"/>
              </a:rPr>
              <a:t>NO</a:t>
            </a:r>
            <a:r>
              <a:rPr lang="en-US" baseline="-25000" dirty="0">
                <a:latin typeface="+mj-lt"/>
                <a:cs typeface="+mn-cs"/>
              </a:rPr>
              <a:t>2</a:t>
            </a:r>
          </a:p>
          <a:p>
            <a:pPr eaLnBrk="0" hangingPunct="0">
              <a:defRPr/>
            </a:pPr>
            <a:r>
              <a:rPr lang="en-US" dirty="0">
                <a:latin typeface="+mj-lt"/>
                <a:cs typeface="+mn-cs"/>
              </a:rPr>
              <a:t>BC</a:t>
            </a:r>
          </a:p>
          <a:p>
            <a:pPr eaLnBrk="0" hangingPunct="0">
              <a:defRPr/>
            </a:pPr>
            <a:endParaRPr lang="en-US" dirty="0">
              <a:cs typeface="+mn-cs"/>
            </a:endParaRPr>
          </a:p>
        </p:txBody>
      </p:sp>
      <p:grpSp>
        <p:nvGrpSpPr>
          <p:cNvPr id="12291" name="Group 3"/>
          <p:cNvGrpSpPr>
            <a:grpSpLocks/>
          </p:cNvGrpSpPr>
          <p:nvPr/>
        </p:nvGrpSpPr>
        <p:grpSpPr bwMode="auto">
          <a:xfrm>
            <a:off x="76200" y="0"/>
            <a:ext cx="9067800" cy="6781800"/>
            <a:chOff x="76200" y="0"/>
            <a:chExt cx="9067800" cy="6781800"/>
          </a:xfrm>
        </p:grpSpPr>
        <p:sp>
          <p:nvSpPr>
            <p:cNvPr id="2" name="AutoShape 2"/>
            <p:cNvSpPr>
              <a:spLocks noChangeArrowheads="1"/>
            </p:cNvSpPr>
            <p:nvPr/>
          </p:nvSpPr>
          <p:spPr bwMode="auto">
            <a:xfrm>
              <a:off x="2209800" y="304800"/>
              <a:ext cx="2514600" cy="685800"/>
            </a:xfrm>
            <a:prstGeom prst="parallelogram">
              <a:avLst>
                <a:gd name="adj" fmla="val 91667"/>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defRPr/>
              </a:pPr>
              <a:r>
                <a:rPr lang="en-US" sz="1400">
                  <a:solidFill>
                    <a:srgbClr val="000000"/>
                  </a:solidFill>
                  <a:latin typeface="Tahoma" pitchFamily="34" charset="0"/>
                  <a:cs typeface="+mn-cs"/>
                </a:rPr>
                <a:t>Outdoor </a:t>
              </a:r>
            </a:p>
            <a:p>
              <a:pPr algn="ctr" eaLnBrk="0" hangingPunct="0">
                <a:defRPr/>
              </a:pPr>
              <a:r>
                <a:rPr lang="en-US" sz="1400">
                  <a:solidFill>
                    <a:srgbClr val="000000"/>
                  </a:solidFill>
                  <a:latin typeface="Tahoma" pitchFamily="34" charset="0"/>
                  <a:cs typeface="+mn-cs"/>
                </a:rPr>
                <a:t>Pollutant </a:t>
              </a:r>
            </a:p>
            <a:p>
              <a:pPr algn="ctr" eaLnBrk="0" hangingPunct="0">
                <a:defRPr/>
              </a:pPr>
              <a:r>
                <a:rPr lang="en-US" sz="1400">
                  <a:solidFill>
                    <a:srgbClr val="000000"/>
                  </a:solidFill>
                  <a:latin typeface="Tahoma" pitchFamily="34" charset="0"/>
                  <a:cs typeface="+mn-cs"/>
                </a:rPr>
                <a:t>Measurements</a:t>
              </a:r>
            </a:p>
          </p:txBody>
        </p:sp>
        <p:sp>
          <p:nvSpPr>
            <p:cNvPr id="12293" name="AutoShape 3"/>
            <p:cNvSpPr>
              <a:spLocks noChangeArrowheads="1"/>
            </p:cNvSpPr>
            <p:nvPr/>
          </p:nvSpPr>
          <p:spPr bwMode="auto">
            <a:xfrm>
              <a:off x="4572000" y="227013"/>
              <a:ext cx="2514600" cy="685800"/>
            </a:xfrm>
            <a:prstGeom prst="parallelogram">
              <a:avLst>
                <a:gd name="adj" fmla="val 91667"/>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defRPr/>
              </a:pPr>
              <a:r>
                <a:rPr lang="en-US" sz="1400">
                  <a:solidFill>
                    <a:srgbClr val="000000"/>
                  </a:solidFill>
                  <a:latin typeface="Tahoma" pitchFamily="34" charset="0"/>
                  <a:cs typeface="+mn-cs"/>
                </a:rPr>
                <a:t>Indoor</a:t>
              </a:r>
            </a:p>
            <a:p>
              <a:pPr algn="ctr" eaLnBrk="0" hangingPunct="0">
                <a:defRPr/>
              </a:pPr>
              <a:r>
                <a:rPr lang="en-US" sz="1400">
                  <a:solidFill>
                    <a:srgbClr val="000000"/>
                  </a:solidFill>
                  <a:latin typeface="Tahoma" pitchFamily="34" charset="0"/>
                  <a:cs typeface="+mn-cs"/>
                </a:rPr>
                <a:t>Pollutant </a:t>
              </a:r>
            </a:p>
            <a:p>
              <a:pPr algn="ctr" eaLnBrk="0" hangingPunct="0">
                <a:defRPr/>
              </a:pPr>
              <a:r>
                <a:rPr lang="en-US" sz="1400">
                  <a:solidFill>
                    <a:srgbClr val="000000"/>
                  </a:solidFill>
                  <a:latin typeface="Tahoma" pitchFamily="34" charset="0"/>
                  <a:cs typeface="+mn-cs"/>
                </a:rPr>
                <a:t>Measurements</a:t>
              </a:r>
            </a:p>
          </p:txBody>
        </p:sp>
        <p:sp>
          <p:nvSpPr>
            <p:cNvPr id="4" name="AutoShape 4"/>
            <p:cNvSpPr>
              <a:spLocks noChangeArrowheads="1"/>
            </p:cNvSpPr>
            <p:nvPr/>
          </p:nvSpPr>
          <p:spPr bwMode="auto">
            <a:xfrm>
              <a:off x="76200" y="457200"/>
              <a:ext cx="2057400" cy="685800"/>
            </a:xfrm>
            <a:prstGeom prst="parallelogram">
              <a:avLst>
                <a:gd name="adj" fmla="val 75000"/>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defRPr/>
              </a:pPr>
              <a:r>
                <a:rPr lang="en-US" sz="1400" dirty="0">
                  <a:solidFill>
                    <a:srgbClr val="000000"/>
                  </a:solidFill>
                  <a:latin typeface="Tahoma" pitchFamily="34" charset="0"/>
                  <a:cs typeface="+mn-cs"/>
                </a:rPr>
                <a:t>Geographic</a:t>
              </a:r>
            </a:p>
            <a:p>
              <a:pPr algn="ctr" eaLnBrk="0" hangingPunct="0">
                <a:defRPr/>
              </a:pPr>
              <a:r>
                <a:rPr lang="en-US" sz="1400" dirty="0">
                  <a:solidFill>
                    <a:srgbClr val="000000"/>
                  </a:solidFill>
                  <a:latin typeface="Tahoma" pitchFamily="34" charset="0"/>
                  <a:cs typeface="+mn-cs"/>
                </a:rPr>
                <a:t>Data</a:t>
              </a:r>
            </a:p>
          </p:txBody>
        </p:sp>
        <p:sp>
          <p:nvSpPr>
            <p:cNvPr id="12295" name="AutoShape 5"/>
            <p:cNvSpPr>
              <a:spLocks noChangeArrowheads="1"/>
            </p:cNvSpPr>
            <p:nvPr/>
          </p:nvSpPr>
          <p:spPr bwMode="auto">
            <a:xfrm>
              <a:off x="7010400" y="457200"/>
              <a:ext cx="2057400" cy="685800"/>
            </a:xfrm>
            <a:prstGeom prst="parallelogram">
              <a:avLst>
                <a:gd name="adj" fmla="val 75000"/>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defRPr/>
              </a:pPr>
              <a:r>
                <a:rPr lang="en-US" sz="1400">
                  <a:solidFill>
                    <a:srgbClr val="000000"/>
                  </a:solidFill>
                  <a:latin typeface="Tahoma" pitchFamily="34" charset="0"/>
                  <a:cs typeface="+mn-cs"/>
                </a:rPr>
                <a:t>Reported </a:t>
              </a:r>
            </a:p>
            <a:p>
              <a:pPr algn="ctr" eaLnBrk="0" hangingPunct="0">
                <a:defRPr/>
              </a:pPr>
              <a:r>
                <a:rPr lang="en-US" sz="1400">
                  <a:solidFill>
                    <a:srgbClr val="000000"/>
                  </a:solidFill>
                  <a:latin typeface="Tahoma" pitchFamily="34" charset="0"/>
                  <a:cs typeface="+mn-cs"/>
                </a:rPr>
                <a:t>Housing</a:t>
              </a:r>
            </a:p>
            <a:p>
              <a:pPr algn="ctr" eaLnBrk="0" hangingPunct="0">
                <a:defRPr/>
              </a:pPr>
              <a:r>
                <a:rPr lang="en-US" sz="1400">
                  <a:solidFill>
                    <a:srgbClr val="000000"/>
                  </a:solidFill>
                  <a:latin typeface="Tahoma" pitchFamily="34" charset="0"/>
                  <a:cs typeface="+mn-cs"/>
                </a:rPr>
                <a:t>Characteristics</a:t>
              </a:r>
            </a:p>
          </p:txBody>
        </p:sp>
        <p:sp>
          <p:nvSpPr>
            <p:cNvPr id="12296" name="AutoShape 6"/>
            <p:cNvSpPr>
              <a:spLocks noChangeArrowheads="1"/>
            </p:cNvSpPr>
            <p:nvPr/>
          </p:nvSpPr>
          <p:spPr bwMode="auto">
            <a:xfrm>
              <a:off x="7086600" y="1219200"/>
              <a:ext cx="2057400" cy="685800"/>
            </a:xfrm>
            <a:prstGeom prst="parallelogram">
              <a:avLst>
                <a:gd name="adj" fmla="val 75000"/>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defRPr/>
              </a:pPr>
              <a:r>
                <a:rPr lang="en-US" sz="1400">
                  <a:solidFill>
                    <a:srgbClr val="000000"/>
                  </a:solidFill>
                  <a:latin typeface="Tahoma" pitchFamily="34" charset="0"/>
                  <a:cs typeface="+mn-cs"/>
                </a:rPr>
                <a:t>Observed </a:t>
              </a:r>
            </a:p>
            <a:p>
              <a:pPr algn="ctr" eaLnBrk="0" hangingPunct="0">
                <a:defRPr/>
              </a:pPr>
              <a:r>
                <a:rPr lang="en-US" sz="1400">
                  <a:solidFill>
                    <a:srgbClr val="000000"/>
                  </a:solidFill>
                  <a:latin typeface="Tahoma" pitchFamily="34" charset="0"/>
                  <a:cs typeface="+mn-cs"/>
                </a:rPr>
                <a:t>Housing</a:t>
              </a:r>
            </a:p>
            <a:p>
              <a:pPr algn="ctr" eaLnBrk="0" hangingPunct="0">
                <a:defRPr/>
              </a:pPr>
              <a:r>
                <a:rPr lang="en-US" sz="1400">
                  <a:solidFill>
                    <a:srgbClr val="000000"/>
                  </a:solidFill>
                  <a:latin typeface="Tahoma" pitchFamily="34" charset="0"/>
                  <a:cs typeface="+mn-cs"/>
                </a:rPr>
                <a:t>Characteristics</a:t>
              </a:r>
            </a:p>
          </p:txBody>
        </p:sp>
        <p:sp>
          <p:nvSpPr>
            <p:cNvPr id="12297" name="Rectangle 7"/>
            <p:cNvSpPr>
              <a:spLocks noChangeArrowheads="1"/>
            </p:cNvSpPr>
            <p:nvPr/>
          </p:nvSpPr>
          <p:spPr bwMode="auto">
            <a:xfrm>
              <a:off x="76200" y="1295400"/>
              <a:ext cx="2057400" cy="457200"/>
            </a:xfrm>
            <a:prstGeom prst="rect">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defRPr/>
              </a:pPr>
              <a:r>
                <a:rPr lang="en-US" sz="1400">
                  <a:solidFill>
                    <a:srgbClr val="FFFFFF"/>
                  </a:solidFill>
                  <a:latin typeface="Tahoma" pitchFamily="34" charset="0"/>
                  <a:cs typeface="+mn-cs"/>
                </a:rPr>
                <a:t>Deterministic Models</a:t>
              </a:r>
            </a:p>
          </p:txBody>
        </p:sp>
        <p:sp>
          <p:nvSpPr>
            <p:cNvPr id="12298" name="Rectangle 8"/>
            <p:cNvSpPr>
              <a:spLocks noChangeArrowheads="1"/>
            </p:cNvSpPr>
            <p:nvPr/>
          </p:nvSpPr>
          <p:spPr bwMode="auto">
            <a:xfrm>
              <a:off x="2514600" y="1828800"/>
              <a:ext cx="1600200" cy="914400"/>
            </a:xfrm>
            <a:prstGeom prst="rect">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defRPr/>
              </a:pPr>
              <a:r>
                <a:rPr lang="en-US" sz="1400">
                  <a:solidFill>
                    <a:srgbClr val="FFFFFF"/>
                  </a:solidFill>
                  <a:latin typeface="Tahoma" pitchFamily="34" charset="0"/>
                  <a:cs typeface="+mn-cs"/>
                </a:rPr>
                <a:t>Spatio-temporal</a:t>
              </a:r>
            </a:p>
            <a:p>
              <a:pPr algn="ctr" eaLnBrk="0" hangingPunct="0">
                <a:defRPr/>
              </a:pPr>
              <a:r>
                <a:rPr lang="en-US" sz="1400">
                  <a:solidFill>
                    <a:srgbClr val="FFFFFF"/>
                  </a:solidFill>
                  <a:latin typeface="Tahoma" pitchFamily="34" charset="0"/>
                  <a:cs typeface="+mn-cs"/>
                </a:rPr>
                <a:t>Hierarchical </a:t>
              </a:r>
            </a:p>
            <a:p>
              <a:pPr algn="ctr" eaLnBrk="0" hangingPunct="0">
                <a:defRPr/>
              </a:pPr>
              <a:r>
                <a:rPr lang="en-US" sz="1400">
                  <a:solidFill>
                    <a:srgbClr val="FFFFFF"/>
                  </a:solidFill>
                  <a:latin typeface="Tahoma" pitchFamily="34" charset="0"/>
                  <a:cs typeface="+mn-cs"/>
                </a:rPr>
                <a:t>Modeling</a:t>
              </a:r>
            </a:p>
          </p:txBody>
        </p:sp>
        <p:sp>
          <p:nvSpPr>
            <p:cNvPr id="12299" name="Rectangle 9"/>
            <p:cNvSpPr>
              <a:spLocks noChangeArrowheads="1"/>
            </p:cNvSpPr>
            <p:nvPr/>
          </p:nvSpPr>
          <p:spPr bwMode="auto">
            <a:xfrm>
              <a:off x="4953000" y="1828800"/>
              <a:ext cx="1600200" cy="914400"/>
            </a:xfrm>
            <a:prstGeom prst="rect">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a:solidFill>
                    <a:srgbClr val="FFFFFF"/>
                  </a:solidFill>
                  <a:latin typeface="Tahoma" pitchFamily="34" charset="0"/>
                  <a:cs typeface="+mn-cs"/>
                </a:rPr>
                <a:t>Infiltration </a:t>
              </a:r>
            </a:p>
            <a:p>
              <a:pPr algn="ctr" eaLnBrk="0" hangingPunct="0">
                <a:defRPr/>
              </a:pPr>
              <a:r>
                <a:rPr lang="en-US" sz="1400">
                  <a:solidFill>
                    <a:srgbClr val="FFFFFF"/>
                  </a:solidFill>
                  <a:latin typeface="Tahoma" pitchFamily="34" charset="0"/>
                  <a:cs typeface="+mn-cs"/>
                </a:rPr>
                <a:t>Modeling</a:t>
              </a:r>
            </a:p>
          </p:txBody>
        </p:sp>
        <p:sp>
          <p:nvSpPr>
            <p:cNvPr id="12303" name="Oval 10"/>
            <p:cNvSpPr>
              <a:spLocks noChangeArrowheads="1"/>
            </p:cNvSpPr>
            <p:nvPr/>
          </p:nvSpPr>
          <p:spPr bwMode="auto">
            <a:xfrm>
              <a:off x="2286000" y="3048000"/>
              <a:ext cx="2057400" cy="914400"/>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Predicted</a:t>
              </a:r>
            </a:p>
            <a:p>
              <a:pPr algn="ctr"/>
              <a:r>
                <a:rPr lang="en-US" altLang="en-US" sz="1400">
                  <a:solidFill>
                    <a:srgbClr val="FFFFFF"/>
                  </a:solidFill>
                  <a:latin typeface="Tahoma" pitchFamily="34" charset="0"/>
                </a:rPr>
                <a:t>Outdoor Concentrations</a:t>
              </a:r>
            </a:p>
            <a:p>
              <a:pPr algn="ctr"/>
              <a:r>
                <a:rPr lang="en-US" altLang="en-US" sz="1400">
                  <a:solidFill>
                    <a:srgbClr val="FFFFFF"/>
                  </a:solidFill>
                  <a:latin typeface="Tahoma" pitchFamily="34" charset="0"/>
                </a:rPr>
                <a:t>at Homes</a:t>
              </a:r>
            </a:p>
          </p:txBody>
        </p:sp>
        <p:sp>
          <p:nvSpPr>
            <p:cNvPr id="12301" name="AutoShape 11"/>
            <p:cNvSpPr>
              <a:spLocks noChangeArrowheads="1"/>
            </p:cNvSpPr>
            <p:nvPr/>
          </p:nvSpPr>
          <p:spPr bwMode="auto">
            <a:xfrm>
              <a:off x="1143000" y="4572000"/>
              <a:ext cx="2057400" cy="685800"/>
            </a:xfrm>
            <a:prstGeom prst="parallelogram">
              <a:avLst>
                <a:gd name="adj" fmla="val 75000"/>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defRPr/>
              </a:pPr>
              <a:r>
                <a:rPr lang="en-US" sz="1400">
                  <a:solidFill>
                    <a:srgbClr val="000000"/>
                  </a:solidFill>
                  <a:latin typeface="Tahoma" pitchFamily="34" charset="0"/>
                  <a:cs typeface="+mn-cs"/>
                </a:rPr>
                <a:t>Reported </a:t>
              </a:r>
            </a:p>
            <a:p>
              <a:pPr algn="ctr" eaLnBrk="0" hangingPunct="0">
                <a:defRPr/>
              </a:pPr>
              <a:r>
                <a:rPr lang="en-US" sz="1400">
                  <a:solidFill>
                    <a:srgbClr val="000000"/>
                  </a:solidFill>
                  <a:latin typeface="Tahoma" pitchFamily="34" charset="0"/>
                  <a:cs typeface="+mn-cs"/>
                </a:rPr>
                <a:t>Time/Location</a:t>
              </a:r>
            </a:p>
            <a:p>
              <a:pPr algn="ctr" eaLnBrk="0" hangingPunct="0">
                <a:defRPr/>
              </a:pPr>
              <a:r>
                <a:rPr lang="en-US" sz="1400">
                  <a:solidFill>
                    <a:srgbClr val="000000"/>
                  </a:solidFill>
                  <a:latin typeface="Tahoma" pitchFamily="34" charset="0"/>
                  <a:cs typeface="+mn-cs"/>
                </a:rPr>
                <a:t>Information</a:t>
              </a:r>
            </a:p>
          </p:txBody>
        </p:sp>
        <p:sp>
          <p:nvSpPr>
            <p:cNvPr id="12302" name="Oval 12"/>
            <p:cNvSpPr>
              <a:spLocks noChangeArrowheads="1"/>
            </p:cNvSpPr>
            <p:nvPr/>
          </p:nvSpPr>
          <p:spPr bwMode="auto">
            <a:xfrm>
              <a:off x="4724400" y="3048000"/>
              <a:ext cx="2057400" cy="914400"/>
            </a:xfrm>
            <a:prstGeom prst="ellipse">
              <a:avLst/>
            </a:prstGeom>
            <a:solidFill>
              <a:schemeClr val="bg1">
                <a:lumMod val="8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a:solidFill>
                    <a:srgbClr val="FFFFFF"/>
                  </a:solidFill>
                  <a:latin typeface="Tahoma" pitchFamily="34" charset="0"/>
                  <a:cs typeface="+mn-cs"/>
                </a:rPr>
                <a:t>Predicted</a:t>
              </a:r>
            </a:p>
            <a:p>
              <a:pPr algn="ctr" eaLnBrk="0" hangingPunct="0">
                <a:defRPr/>
              </a:pPr>
              <a:r>
                <a:rPr lang="en-US" sz="1400">
                  <a:solidFill>
                    <a:srgbClr val="FFFFFF"/>
                  </a:solidFill>
                  <a:latin typeface="Tahoma" pitchFamily="34" charset="0"/>
                  <a:cs typeface="+mn-cs"/>
                </a:rPr>
                <a:t>Indoor Concentrations</a:t>
              </a:r>
            </a:p>
            <a:p>
              <a:pPr algn="ctr" eaLnBrk="0" hangingPunct="0">
                <a:defRPr/>
              </a:pPr>
              <a:r>
                <a:rPr lang="en-US" sz="1400">
                  <a:solidFill>
                    <a:srgbClr val="FFFFFF"/>
                  </a:solidFill>
                  <a:latin typeface="Tahoma" pitchFamily="34" charset="0"/>
                  <a:cs typeface="+mn-cs"/>
                </a:rPr>
                <a:t>at Homes</a:t>
              </a:r>
            </a:p>
          </p:txBody>
        </p:sp>
        <p:sp>
          <p:nvSpPr>
            <p:cNvPr id="3" name="Rectangle 13"/>
            <p:cNvSpPr>
              <a:spLocks noChangeArrowheads="1"/>
            </p:cNvSpPr>
            <p:nvPr/>
          </p:nvSpPr>
          <p:spPr bwMode="auto">
            <a:xfrm>
              <a:off x="3884613" y="4572000"/>
              <a:ext cx="1371600" cy="685800"/>
            </a:xfrm>
            <a:prstGeom prst="rect">
              <a:avLst/>
            </a:prstGeom>
            <a:solidFill>
              <a:schemeClr val="bg1">
                <a:lumMod val="8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defRPr/>
              </a:pPr>
              <a:r>
                <a:rPr lang="en-US" sz="1400">
                  <a:solidFill>
                    <a:srgbClr val="FFFFFF"/>
                  </a:solidFill>
                  <a:latin typeface="Tahoma" pitchFamily="34" charset="0"/>
                  <a:cs typeface="+mn-cs"/>
                </a:rPr>
                <a:t>Weighted</a:t>
              </a:r>
            </a:p>
            <a:p>
              <a:pPr algn="ctr" eaLnBrk="0" hangingPunct="0">
                <a:defRPr/>
              </a:pPr>
              <a:r>
                <a:rPr lang="en-US" sz="1400">
                  <a:solidFill>
                    <a:srgbClr val="FFFFFF"/>
                  </a:solidFill>
                  <a:latin typeface="Tahoma" pitchFamily="34" charset="0"/>
                  <a:cs typeface="+mn-cs"/>
                </a:rPr>
                <a:t>Average</a:t>
              </a:r>
            </a:p>
          </p:txBody>
        </p:sp>
        <p:sp>
          <p:nvSpPr>
            <p:cNvPr id="12307" name="Oval 14"/>
            <p:cNvSpPr>
              <a:spLocks noChangeArrowheads="1"/>
            </p:cNvSpPr>
            <p:nvPr/>
          </p:nvSpPr>
          <p:spPr bwMode="auto">
            <a:xfrm>
              <a:off x="3429000" y="5638800"/>
              <a:ext cx="2286000" cy="1143000"/>
            </a:xfrm>
            <a:prstGeom prst="ellipse">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a:r>
                <a:rPr lang="en-US" altLang="en-US" sz="1400">
                  <a:solidFill>
                    <a:srgbClr val="FFFFFF"/>
                  </a:solidFill>
                  <a:latin typeface="Tahoma" pitchFamily="34" charset="0"/>
                </a:rPr>
                <a:t>Personal Exposure</a:t>
              </a:r>
            </a:p>
            <a:p>
              <a:pPr algn="ctr"/>
              <a:r>
                <a:rPr lang="en-US" altLang="en-US" sz="1400">
                  <a:solidFill>
                    <a:srgbClr val="FFFFFF"/>
                  </a:solidFill>
                  <a:latin typeface="Tahoma" pitchFamily="34" charset="0"/>
                </a:rPr>
                <a:t>Predictions for</a:t>
              </a:r>
            </a:p>
            <a:p>
              <a:pPr algn="ctr"/>
              <a:r>
                <a:rPr lang="en-US" altLang="en-US" sz="1400">
                  <a:solidFill>
                    <a:srgbClr val="FFFFFF"/>
                  </a:solidFill>
                  <a:latin typeface="Tahoma" pitchFamily="34" charset="0"/>
                </a:rPr>
                <a:t>Each Subject</a:t>
              </a:r>
            </a:p>
          </p:txBody>
        </p:sp>
        <p:sp>
          <p:nvSpPr>
            <p:cNvPr id="12308" name="Line 21"/>
            <p:cNvSpPr>
              <a:spLocks noChangeShapeType="1"/>
            </p:cNvSpPr>
            <p:nvPr/>
          </p:nvSpPr>
          <p:spPr bwMode="auto">
            <a:xfrm>
              <a:off x="4572000" y="5257800"/>
              <a:ext cx="0" cy="381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2"/>
            <p:cNvSpPr>
              <a:spLocks noChangeShapeType="1"/>
            </p:cNvSpPr>
            <p:nvPr/>
          </p:nvSpPr>
          <p:spPr bwMode="auto">
            <a:xfrm>
              <a:off x="2895600" y="49530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23"/>
            <p:cNvSpPr>
              <a:spLocks noChangeShapeType="1"/>
            </p:cNvSpPr>
            <p:nvPr/>
          </p:nvSpPr>
          <p:spPr bwMode="auto">
            <a:xfrm>
              <a:off x="3352800" y="2743200"/>
              <a:ext cx="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Line 24"/>
            <p:cNvSpPr>
              <a:spLocks noChangeShapeType="1"/>
            </p:cNvSpPr>
            <p:nvPr/>
          </p:nvSpPr>
          <p:spPr bwMode="auto">
            <a:xfrm>
              <a:off x="5791200" y="2743200"/>
              <a:ext cx="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5"/>
            <p:cNvSpPr>
              <a:spLocks noChangeShapeType="1"/>
            </p:cNvSpPr>
            <p:nvPr/>
          </p:nvSpPr>
          <p:spPr bwMode="auto">
            <a:xfrm>
              <a:off x="3352800" y="990600"/>
              <a:ext cx="0" cy="838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3" name="Line 26"/>
            <p:cNvSpPr>
              <a:spLocks noChangeShapeType="1"/>
            </p:cNvSpPr>
            <p:nvPr/>
          </p:nvSpPr>
          <p:spPr bwMode="auto">
            <a:xfrm>
              <a:off x="5791200" y="914400"/>
              <a:ext cx="0" cy="914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2314" name="AutoShape 27"/>
            <p:cNvCxnSpPr>
              <a:cxnSpLocks noChangeShapeType="1"/>
              <a:stCxn id="12303" idx="4"/>
            </p:cNvCxnSpPr>
            <p:nvPr/>
          </p:nvCxnSpPr>
          <p:spPr bwMode="auto">
            <a:xfrm rot="16200000" flipH="1">
              <a:off x="3637757" y="3639343"/>
              <a:ext cx="609600" cy="125571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5" name="AutoShape 28"/>
            <p:cNvCxnSpPr>
              <a:cxnSpLocks noChangeShapeType="1"/>
              <a:stCxn id="12302" idx="4"/>
            </p:cNvCxnSpPr>
            <p:nvPr/>
          </p:nvCxnSpPr>
          <p:spPr bwMode="auto">
            <a:xfrm rot="5400000">
              <a:off x="4856957" y="3675856"/>
              <a:ext cx="609600" cy="1182687"/>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6" name="Arc 29"/>
            <p:cNvSpPr>
              <a:spLocks/>
            </p:cNvSpPr>
            <p:nvPr/>
          </p:nvSpPr>
          <p:spPr bwMode="auto">
            <a:xfrm>
              <a:off x="2133600" y="1371600"/>
              <a:ext cx="1219200" cy="152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Arc 30"/>
            <p:cNvSpPr>
              <a:spLocks/>
            </p:cNvSpPr>
            <p:nvPr/>
          </p:nvSpPr>
          <p:spPr bwMode="auto">
            <a:xfrm>
              <a:off x="1681163" y="1066800"/>
              <a:ext cx="1671637" cy="457200"/>
            </a:xfrm>
            <a:custGeom>
              <a:avLst/>
              <a:gdLst>
                <a:gd name="T0" fmla="*/ 0 w 22092"/>
                <a:gd name="T1" fmla="*/ 2147483647 h 21600"/>
                <a:gd name="T2" fmla="*/ 2147483647 w 22092"/>
                <a:gd name="T3" fmla="*/ 2147483647 h 21600"/>
                <a:gd name="T4" fmla="*/ 2147483647 w 22092"/>
                <a:gd name="T5" fmla="*/ 2147483647 h 21600"/>
                <a:gd name="T6" fmla="*/ 0 60000 65536"/>
                <a:gd name="T7" fmla="*/ 0 60000 65536"/>
                <a:gd name="T8" fmla="*/ 0 60000 65536"/>
              </a:gdLst>
              <a:ahLst/>
              <a:cxnLst>
                <a:cxn ang="T6">
                  <a:pos x="T0" y="T1"/>
                </a:cxn>
                <a:cxn ang="T7">
                  <a:pos x="T2" y="T3"/>
                </a:cxn>
                <a:cxn ang="T8">
                  <a:pos x="T4" y="T5"/>
                </a:cxn>
              </a:cxnLst>
              <a:rect l="0" t="0" r="r" b="b"/>
              <a:pathLst>
                <a:path w="22092" h="21600" fill="none" extrusionOk="0">
                  <a:moveTo>
                    <a:pt x="-1" y="74"/>
                  </a:moveTo>
                  <a:cubicBezTo>
                    <a:pt x="596" y="24"/>
                    <a:pt x="1194" y="-1"/>
                    <a:pt x="1793" y="0"/>
                  </a:cubicBezTo>
                  <a:cubicBezTo>
                    <a:pt x="10875" y="0"/>
                    <a:pt x="18987" y="5681"/>
                    <a:pt x="22091" y="14216"/>
                  </a:cubicBezTo>
                </a:path>
                <a:path w="22092" h="21600" stroke="0" extrusionOk="0">
                  <a:moveTo>
                    <a:pt x="-1" y="74"/>
                  </a:moveTo>
                  <a:cubicBezTo>
                    <a:pt x="596" y="24"/>
                    <a:pt x="1194" y="-1"/>
                    <a:pt x="1793" y="0"/>
                  </a:cubicBezTo>
                  <a:cubicBezTo>
                    <a:pt x="10875" y="0"/>
                    <a:pt x="18987" y="5681"/>
                    <a:pt x="22091" y="14216"/>
                  </a:cubicBezTo>
                  <a:lnTo>
                    <a:pt x="1793" y="21600"/>
                  </a:lnTo>
                  <a:lnTo>
                    <a:pt x="-1" y="74"/>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Arc 31"/>
            <p:cNvSpPr>
              <a:spLocks/>
            </p:cNvSpPr>
            <p:nvPr/>
          </p:nvSpPr>
          <p:spPr bwMode="auto">
            <a:xfrm flipH="1">
              <a:off x="5791200" y="838200"/>
              <a:ext cx="1447800" cy="685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Arc 32"/>
            <p:cNvSpPr>
              <a:spLocks/>
            </p:cNvSpPr>
            <p:nvPr/>
          </p:nvSpPr>
          <p:spPr bwMode="auto">
            <a:xfrm flipH="1">
              <a:off x="5778500" y="1373188"/>
              <a:ext cx="1689100" cy="257175"/>
            </a:xfrm>
            <a:custGeom>
              <a:avLst/>
              <a:gdLst>
                <a:gd name="T0" fmla="*/ 0 w 21600"/>
                <a:gd name="T1" fmla="*/ 0 h 24352"/>
                <a:gd name="T2" fmla="*/ 2147483647 w 21600"/>
                <a:gd name="T3" fmla="*/ 2147483647 h 24352"/>
                <a:gd name="T4" fmla="*/ 0 w 21600"/>
                <a:gd name="T5" fmla="*/ 2147483647 h 24352"/>
                <a:gd name="T6" fmla="*/ 0 60000 65536"/>
                <a:gd name="T7" fmla="*/ 0 60000 65536"/>
                <a:gd name="T8" fmla="*/ 0 60000 65536"/>
              </a:gdLst>
              <a:ahLst/>
              <a:cxnLst>
                <a:cxn ang="T6">
                  <a:pos x="T0" y="T1"/>
                </a:cxn>
                <a:cxn ang="T7">
                  <a:pos x="T2" y="T3"/>
                </a:cxn>
                <a:cxn ang="T8">
                  <a:pos x="T4" y="T5"/>
                </a:cxn>
              </a:cxnLst>
              <a:rect l="0" t="0" r="r" b="b"/>
              <a:pathLst>
                <a:path w="21600" h="24352" fill="none" extrusionOk="0">
                  <a:moveTo>
                    <a:pt x="-1" y="0"/>
                  </a:moveTo>
                  <a:cubicBezTo>
                    <a:pt x="11929" y="0"/>
                    <a:pt x="21600" y="9670"/>
                    <a:pt x="21600" y="21600"/>
                  </a:cubicBezTo>
                  <a:cubicBezTo>
                    <a:pt x="21600" y="22520"/>
                    <a:pt x="21541" y="23439"/>
                    <a:pt x="21423" y="24351"/>
                  </a:cubicBezTo>
                </a:path>
                <a:path w="21600" h="24352" stroke="0" extrusionOk="0">
                  <a:moveTo>
                    <a:pt x="-1" y="0"/>
                  </a:moveTo>
                  <a:cubicBezTo>
                    <a:pt x="11929" y="0"/>
                    <a:pt x="21600" y="9670"/>
                    <a:pt x="21600" y="21600"/>
                  </a:cubicBezTo>
                  <a:cubicBezTo>
                    <a:pt x="21600" y="22520"/>
                    <a:pt x="21541" y="23439"/>
                    <a:pt x="21423" y="24351"/>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20" name="Group 33"/>
            <p:cNvGrpSpPr>
              <a:grpSpLocks/>
            </p:cNvGrpSpPr>
            <p:nvPr/>
          </p:nvGrpSpPr>
          <p:grpSpPr bwMode="auto">
            <a:xfrm>
              <a:off x="685800" y="152400"/>
              <a:ext cx="609600" cy="304800"/>
              <a:chOff x="432" y="96"/>
              <a:chExt cx="384" cy="192"/>
            </a:xfrm>
          </p:grpSpPr>
          <p:cxnSp>
            <p:nvCxnSpPr>
              <p:cNvPr id="12331" name="AutoShape 34"/>
              <p:cNvCxnSpPr>
                <a:cxnSpLocks noChangeShapeType="1"/>
              </p:cNvCxnSpPr>
              <p:nvPr/>
            </p:nvCxnSpPr>
            <p:spPr bwMode="auto">
              <a:xfrm rot="16200000" flipH="1">
                <a:off x="528"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2" name="AutoShape 35"/>
              <p:cNvCxnSpPr>
                <a:cxnSpLocks noChangeShapeType="1"/>
              </p:cNvCxnSpPr>
              <p:nvPr/>
            </p:nvCxnSpPr>
            <p:spPr bwMode="auto">
              <a:xfrm rot="16200000" flipH="1">
                <a:off x="384"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3" name="AutoShape 36"/>
              <p:cNvCxnSpPr>
                <a:cxnSpLocks noChangeShapeType="1"/>
              </p:cNvCxnSpPr>
              <p:nvPr/>
            </p:nvCxnSpPr>
            <p:spPr bwMode="auto">
              <a:xfrm rot="16200000" flipH="1">
                <a:off x="672"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321" name="Group 37"/>
            <p:cNvGrpSpPr>
              <a:grpSpLocks/>
            </p:cNvGrpSpPr>
            <p:nvPr/>
          </p:nvGrpSpPr>
          <p:grpSpPr bwMode="auto">
            <a:xfrm>
              <a:off x="2667000" y="0"/>
              <a:ext cx="609600" cy="304800"/>
              <a:chOff x="432" y="96"/>
              <a:chExt cx="384" cy="192"/>
            </a:xfrm>
          </p:grpSpPr>
          <p:cxnSp>
            <p:nvCxnSpPr>
              <p:cNvPr id="12328" name="AutoShape 38"/>
              <p:cNvCxnSpPr>
                <a:cxnSpLocks noChangeShapeType="1"/>
              </p:cNvCxnSpPr>
              <p:nvPr/>
            </p:nvCxnSpPr>
            <p:spPr bwMode="auto">
              <a:xfrm rot="16200000" flipH="1">
                <a:off x="528"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9" name="AutoShape 39"/>
              <p:cNvCxnSpPr>
                <a:cxnSpLocks noChangeShapeType="1"/>
              </p:cNvCxnSpPr>
              <p:nvPr/>
            </p:nvCxnSpPr>
            <p:spPr bwMode="auto">
              <a:xfrm rot="16200000" flipH="1">
                <a:off x="384"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0" name="AutoShape 40"/>
              <p:cNvCxnSpPr>
                <a:cxnSpLocks noChangeShapeType="1"/>
              </p:cNvCxnSpPr>
              <p:nvPr/>
            </p:nvCxnSpPr>
            <p:spPr bwMode="auto">
              <a:xfrm rot="16200000" flipH="1">
                <a:off x="672"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322" name="Group 41"/>
            <p:cNvGrpSpPr>
              <a:grpSpLocks/>
            </p:cNvGrpSpPr>
            <p:nvPr/>
          </p:nvGrpSpPr>
          <p:grpSpPr bwMode="auto">
            <a:xfrm rot="10800000">
              <a:off x="685800" y="1752600"/>
              <a:ext cx="609600" cy="304800"/>
              <a:chOff x="432" y="96"/>
              <a:chExt cx="384" cy="192"/>
            </a:xfrm>
          </p:grpSpPr>
          <p:cxnSp>
            <p:nvCxnSpPr>
              <p:cNvPr id="12325" name="AutoShape 42"/>
              <p:cNvCxnSpPr>
                <a:cxnSpLocks noChangeShapeType="1"/>
              </p:cNvCxnSpPr>
              <p:nvPr/>
            </p:nvCxnSpPr>
            <p:spPr bwMode="auto">
              <a:xfrm rot="16200000" flipH="1">
                <a:off x="528"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6" name="AutoShape 43"/>
              <p:cNvCxnSpPr>
                <a:cxnSpLocks noChangeShapeType="1"/>
              </p:cNvCxnSpPr>
              <p:nvPr/>
            </p:nvCxnSpPr>
            <p:spPr bwMode="auto">
              <a:xfrm rot="16200000" flipH="1">
                <a:off x="384"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7" name="AutoShape 44"/>
              <p:cNvCxnSpPr>
                <a:cxnSpLocks noChangeShapeType="1"/>
              </p:cNvCxnSpPr>
              <p:nvPr/>
            </p:nvCxnSpPr>
            <p:spPr bwMode="auto">
              <a:xfrm rot="16200000" flipH="1">
                <a:off x="672" y="144"/>
                <a:ext cx="192" cy="9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23" name="Arc 45"/>
            <p:cNvSpPr>
              <a:spLocks/>
            </p:cNvSpPr>
            <p:nvPr/>
          </p:nvSpPr>
          <p:spPr bwMode="auto">
            <a:xfrm>
              <a:off x="3352800" y="990600"/>
              <a:ext cx="2438400" cy="762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4" name="Freeform 46"/>
            <p:cNvSpPr>
              <a:spLocks/>
            </p:cNvSpPr>
            <p:nvPr/>
          </p:nvSpPr>
          <p:spPr bwMode="auto">
            <a:xfrm>
              <a:off x="4071938" y="2722563"/>
              <a:ext cx="1719262" cy="477837"/>
            </a:xfrm>
            <a:custGeom>
              <a:avLst/>
              <a:gdLst>
                <a:gd name="T0" fmla="*/ 0 w 1104"/>
                <a:gd name="T1" fmla="*/ 2147483647 h 304"/>
                <a:gd name="T2" fmla="*/ 2147483647 w 1104"/>
                <a:gd name="T3" fmla="*/ 2147483647 h 304"/>
                <a:gd name="T4" fmla="*/ 2147483647 w 1104"/>
                <a:gd name="T5" fmla="*/ 2147483647 h 304"/>
                <a:gd name="T6" fmla="*/ 2147483647 w 1104"/>
                <a:gd name="T7" fmla="*/ 2147483647 h 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304">
                  <a:moveTo>
                    <a:pt x="0" y="304"/>
                  </a:moveTo>
                  <a:cubicBezTo>
                    <a:pt x="108" y="208"/>
                    <a:pt x="216" y="112"/>
                    <a:pt x="336" y="64"/>
                  </a:cubicBezTo>
                  <a:cubicBezTo>
                    <a:pt x="456" y="16"/>
                    <a:pt x="592" y="0"/>
                    <a:pt x="720" y="16"/>
                  </a:cubicBezTo>
                  <a:cubicBezTo>
                    <a:pt x="848" y="32"/>
                    <a:pt x="976" y="96"/>
                    <a:pt x="1104" y="160"/>
                  </a:cubicBezTo>
                </a:path>
              </a:pathLst>
            </a:cu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92" name="Right Brace 1"/>
          <p:cNvSpPr>
            <a:spLocks/>
          </p:cNvSpPr>
          <p:nvPr/>
        </p:nvSpPr>
        <p:spPr bwMode="auto">
          <a:xfrm>
            <a:off x="1447800" y="2895600"/>
            <a:ext cx="762000" cy="1066800"/>
          </a:xfrm>
          <a:prstGeom prst="rightBrace">
            <a:avLst>
              <a:gd name="adj1" fmla="val 8335"/>
              <a:gd name="adj2" fmla="val 50000"/>
            </a:avLst>
          </a:prstGeom>
          <a:solidFill>
            <a:schemeClr val="bg1"/>
          </a:solidFill>
          <a:ln w="9525" algn="ctr">
            <a:solidFill>
              <a:schemeClr val="tx1"/>
            </a:solidFill>
            <a:round/>
            <a:headEnd/>
            <a:tailEnd/>
          </a:ln>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endParaRPr lang="en-US" altLang="en-US"/>
          </a:p>
        </p:txBody>
      </p:sp>
      <p:sp>
        <p:nvSpPr>
          <p:cNvPr id="50" name="Rectangle 4"/>
          <p:cNvSpPr>
            <a:spLocks noChangeArrowheads="1"/>
          </p:cNvSpPr>
          <p:nvPr/>
        </p:nvSpPr>
        <p:spPr bwMode="auto">
          <a:xfrm>
            <a:off x="6553200" y="6007100"/>
            <a:ext cx="1524000" cy="4699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r>
              <a:rPr lang="en-US" dirty="0">
                <a:latin typeface="+mj-lt"/>
                <a:cs typeface="+mn-cs"/>
              </a:rPr>
              <a:t>PM</a:t>
            </a:r>
            <a:r>
              <a:rPr lang="en-US" baseline="-25000" dirty="0">
                <a:latin typeface="+mj-lt"/>
                <a:cs typeface="+mn-cs"/>
              </a:rPr>
              <a:t>2.5</a:t>
            </a:r>
            <a:r>
              <a:rPr lang="en-US" dirty="0">
                <a:latin typeface="+mj-lt"/>
                <a:cs typeface="+mn-cs"/>
              </a:rPr>
              <a:t> Only</a:t>
            </a:r>
          </a:p>
          <a:p>
            <a:pPr eaLnBrk="0" hangingPunct="0">
              <a:defRPr/>
            </a:pPr>
            <a:endParaRPr lang="en-US" dirty="0">
              <a:cs typeface="+mn-cs"/>
            </a:endParaRPr>
          </a:p>
        </p:txBody>
      </p:sp>
      <p:cxnSp>
        <p:nvCxnSpPr>
          <p:cNvPr id="12294" name="Straight Arrow Connector 3"/>
          <p:cNvCxnSpPr>
            <a:cxnSpLocks noChangeShapeType="1"/>
            <a:stCxn id="50" idx="1"/>
          </p:cNvCxnSpPr>
          <p:nvPr/>
        </p:nvCxnSpPr>
        <p:spPr bwMode="auto">
          <a:xfrm flipH="1" flipV="1">
            <a:off x="5791200" y="6242050"/>
            <a:ext cx="7620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6488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Unified </a:t>
            </a:r>
            <a:r>
              <a:rPr lang="en-US" dirty="0" err="1" smtClean="0"/>
              <a:t>Spatio</a:t>
            </a:r>
            <a:r>
              <a:rPr lang="en-US" dirty="0" smtClean="0"/>
              <a:t>-Temporal Model Manuscript Under Review (P 036)</a:t>
            </a:r>
            <a:endParaRPr lang="en-US" dirty="0"/>
          </a:p>
        </p:txBody>
      </p:sp>
      <p:sp>
        <p:nvSpPr>
          <p:cNvPr id="3" name="Content Placeholder 2"/>
          <p:cNvSpPr>
            <a:spLocks noGrp="1"/>
          </p:cNvSpPr>
          <p:nvPr>
            <p:ph idx="1"/>
          </p:nvPr>
        </p:nvSpPr>
        <p:spPr/>
        <p:txBody>
          <a:bodyPr/>
          <a:lstStyle/>
          <a:p>
            <a:r>
              <a:rPr lang="en-US" dirty="0" smtClean="0"/>
              <a:t>Developed a unified model to employ consistent inputs and predict PM</a:t>
            </a:r>
            <a:r>
              <a:rPr lang="en-US" baseline="-25000" dirty="0" smtClean="0"/>
              <a:t>2.5</a:t>
            </a:r>
            <a:r>
              <a:rPr lang="en-US" dirty="0" smtClean="0"/>
              <a:t>, BC, NO</a:t>
            </a:r>
            <a:r>
              <a:rPr lang="en-US" baseline="-25000" dirty="0" smtClean="0"/>
              <a:t>X</a:t>
            </a:r>
            <a:r>
              <a:rPr lang="en-US" dirty="0" smtClean="0"/>
              <a:t>, NO</a:t>
            </a:r>
            <a:r>
              <a:rPr lang="en-US" baseline="-25000" dirty="0" smtClean="0"/>
              <a:t>2</a:t>
            </a:r>
          </a:p>
          <a:p>
            <a:r>
              <a:rPr lang="en-US" dirty="0" smtClean="0"/>
              <a:t>Combined EPA and MESA monitoring data, geographic covariates, temporal trends</a:t>
            </a:r>
          </a:p>
          <a:p>
            <a:r>
              <a:rPr lang="en-US" dirty="0" smtClean="0"/>
              <a:t>Prediction accuracy was high, with R</a:t>
            </a:r>
            <a:r>
              <a:rPr lang="en-US" baseline="30000" dirty="0" smtClean="0"/>
              <a:t>2</a:t>
            </a:r>
            <a:r>
              <a:rPr lang="en-US" baseline="-25000" dirty="0" smtClean="0"/>
              <a:t>CV</a:t>
            </a:r>
            <a:r>
              <a:rPr lang="en-US" dirty="0" smtClean="0"/>
              <a:t> &gt; 0.80 at regulatory and fixed sites for most pollutants and regions</a:t>
            </a:r>
            <a:endParaRPr lang="en-US" dirty="0"/>
          </a:p>
        </p:txBody>
      </p:sp>
    </p:spTree>
    <p:extLst>
      <p:ext uri="{BB962C8B-B14F-4D97-AF65-F5344CB8AC3E}">
        <p14:creationId xmlns:p14="http://schemas.microsoft.com/office/powerpoint/2010/main" val="2761648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190452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219200" y="228600"/>
            <a:ext cx="6396038" cy="833438"/>
          </a:xfrm>
          <a:prstGeom prst="rect">
            <a:avLst/>
          </a:prstGeom>
          <a:solidFill>
            <a:schemeClr val="accent1"/>
          </a:solidFill>
          <a:ln w="9525">
            <a:solidFill>
              <a:schemeClr val="tx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r>
              <a:rPr lang="en-US" sz="3600" b="1" smtClean="0">
                <a:solidFill>
                  <a:srgbClr val="FFFF00"/>
                </a:solidFill>
                <a:latin typeface="Tahoma" pitchFamily="34" charset="0"/>
              </a:rPr>
              <a:t>Daytime in London, 1952</a:t>
            </a:r>
            <a:r>
              <a:rPr lang="en-US" sz="4800" b="1" smtClean="0">
                <a:solidFill>
                  <a:srgbClr val="FFFF00"/>
                </a:solidFill>
                <a:latin typeface="Times New Roman" pitchFamily="18" charset="0"/>
              </a:rPr>
              <a:t> </a:t>
            </a:r>
            <a:endParaRPr lang="en-US" sz="4000" b="1" smtClean="0">
              <a:solidFill>
                <a:srgbClr val="FFFF00"/>
              </a:solidFill>
              <a:latin typeface="Times New Roman" pitchFamily="18" charset="0"/>
            </a:endParaRPr>
          </a:p>
        </p:txBody>
      </p:sp>
      <p:sp>
        <p:nvSpPr>
          <p:cNvPr id="198659" name="Text Box 3"/>
          <p:cNvSpPr txBox="1">
            <a:spLocks noChangeArrowheads="1"/>
          </p:cNvSpPr>
          <p:nvPr/>
        </p:nvSpPr>
        <p:spPr bwMode="auto">
          <a:xfrm>
            <a:off x="4876800" y="6324600"/>
            <a:ext cx="386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sz="2400" b="1" smtClean="0">
                <a:solidFill>
                  <a:srgbClr val="FFFFFF"/>
                </a:solidFill>
                <a:latin typeface="Times New Roman" pitchFamily="18" charset="0"/>
              </a:rPr>
              <a:t>Source: National Archives</a:t>
            </a:r>
          </a:p>
        </p:txBody>
      </p:sp>
      <p:pic>
        <p:nvPicPr>
          <p:cNvPr id="198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44958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1524000"/>
            <a:ext cx="42846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2" name="Text Box 6"/>
          <p:cNvSpPr txBox="1">
            <a:spLocks noChangeArrowheads="1"/>
          </p:cNvSpPr>
          <p:nvPr/>
        </p:nvSpPr>
        <p:spPr bwMode="auto">
          <a:xfrm>
            <a:off x="228600" y="5791200"/>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800" b="1" smtClean="0">
                <a:solidFill>
                  <a:srgbClr val="FFFFFF"/>
                </a:solidFill>
                <a:latin typeface="Times New Roman" pitchFamily="18" charset="0"/>
              </a:rPr>
              <a:t>Particle levels – 3,000 </a:t>
            </a:r>
            <a:r>
              <a:rPr lang="en-US" sz="2800" b="1" smtClean="0">
                <a:solidFill>
                  <a:srgbClr val="FFFFFF"/>
                </a:solidFill>
                <a:latin typeface="Symbol" pitchFamily="18" charset="2"/>
              </a:rPr>
              <a:t>m</a:t>
            </a:r>
            <a:r>
              <a:rPr lang="en-US" sz="2800" b="1" smtClean="0">
                <a:solidFill>
                  <a:srgbClr val="FFFFFF"/>
                </a:solidFill>
                <a:latin typeface="Times New Roman" pitchFamily="18" charset="0"/>
              </a:rPr>
              <a:t>g/m</a:t>
            </a:r>
            <a:r>
              <a:rPr lang="en-US" sz="2800" b="1" baseline="30000" smtClean="0">
                <a:solidFill>
                  <a:srgbClr val="FFFFFF"/>
                </a:solidFill>
                <a:latin typeface="Times New Roman" pitchFamily="18" charset="0"/>
              </a:rPr>
              <a:t>3</a:t>
            </a:r>
            <a:endParaRPr lang="en-US" sz="2800" b="1" smtClean="0">
              <a:solidFill>
                <a:srgbClr val="FFFFFF"/>
              </a:solidFill>
              <a:latin typeface="Symbol" pitchFamily="18" charset="2"/>
            </a:endParaRPr>
          </a:p>
        </p:txBody>
      </p:sp>
    </p:spTree>
    <p:extLst>
      <p:ext uri="{BB962C8B-B14F-4D97-AF65-F5344CB8AC3E}">
        <p14:creationId xmlns:p14="http://schemas.microsoft.com/office/powerpoint/2010/main" val="18417610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239000" cy="5029200"/>
          </a:xfrm>
          <a:prstGeom prst="rect">
            <a:avLst/>
          </a:prstGeom>
          <a:noFill/>
          <a:ln>
            <a:noFill/>
          </a:ln>
        </p:spPr>
      </p:pic>
      <p:sp>
        <p:nvSpPr>
          <p:cNvPr id="3" name="Title 2"/>
          <p:cNvSpPr>
            <a:spLocks noGrp="1"/>
          </p:cNvSpPr>
          <p:nvPr>
            <p:ph type="title"/>
          </p:nvPr>
        </p:nvSpPr>
        <p:spPr/>
        <p:txBody>
          <a:bodyPr/>
          <a:lstStyle/>
          <a:p>
            <a:r>
              <a:rPr lang="en-US" dirty="0" smtClean="0"/>
              <a:t>Keller et al., submitted</a:t>
            </a:r>
            <a:endParaRPr lang="en-US" dirty="0"/>
          </a:p>
        </p:txBody>
      </p:sp>
    </p:spTree>
    <p:extLst>
      <p:ext uri="{BB962C8B-B14F-4D97-AF65-F5344CB8AC3E}">
        <p14:creationId xmlns:p14="http://schemas.microsoft.com/office/powerpoint/2010/main" val="1044180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Residential segregation, socioeconomic status and air pollution</a:t>
            </a:r>
            <a:endParaRPr lang="en-US" dirty="0"/>
          </a:p>
        </p:txBody>
      </p:sp>
      <p:sp>
        <p:nvSpPr>
          <p:cNvPr id="3" name="Subtitle 2"/>
          <p:cNvSpPr>
            <a:spLocks noGrp="1"/>
          </p:cNvSpPr>
          <p:nvPr>
            <p:ph type="subTitle" idx="1"/>
          </p:nvPr>
        </p:nvSpPr>
        <p:spPr/>
        <p:txBody>
          <a:bodyPr/>
          <a:lstStyle/>
          <a:p>
            <a:r>
              <a:rPr lang="en-US" dirty="0" err="1" smtClean="0"/>
              <a:t>Anjum</a:t>
            </a:r>
            <a:r>
              <a:rPr lang="en-US" dirty="0" smtClean="0"/>
              <a:t> </a:t>
            </a:r>
            <a:r>
              <a:rPr lang="en-US" dirty="0" err="1" smtClean="0"/>
              <a:t>Hajat</a:t>
            </a:r>
            <a:r>
              <a:rPr lang="en-US" dirty="0" smtClean="0"/>
              <a:t>, PhD, UW</a:t>
            </a:r>
          </a:p>
          <a:p>
            <a:r>
              <a:rPr lang="en-US" dirty="0" smtClean="0"/>
              <a:t>Miranda Jones, PhD, JHU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95" y="4926795"/>
            <a:ext cx="2918780" cy="156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895" y="4109699"/>
            <a:ext cx="18764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39" y="87765"/>
            <a:ext cx="25717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1925" y="164575"/>
            <a:ext cx="2534730" cy="168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950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and coauthors</a:t>
            </a:r>
            <a:endParaRPr lang="en-US" dirty="0"/>
          </a:p>
        </p:txBody>
      </p:sp>
      <p:sp>
        <p:nvSpPr>
          <p:cNvPr id="4" name="Content Placeholder 3"/>
          <p:cNvSpPr>
            <a:spLocks noGrp="1"/>
          </p:cNvSpPr>
          <p:nvPr>
            <p:ph sz="half" idx="1"/>
          </p:nvPr>
        </p:nvSpPr>
        <p:spPr/>
        <p:txBody>
          <a:bodyPr>
            <a:normAutofit fontScale="92500" lnSpcReduction="10000"/>
          </a:bodyPr>
          <a:lstStyle/>
          <a:p>
            <a:pPr marL="0" indent="0">
              <a:buNone/>
            </a:pPr>
            <a:r>
              <a:rPr lang="en-US" dirty="0" err="1" smtClean="0"/>
              <a:t>Anjum</a:t>
            </a:r>
            <a:r>
              <a:rPr lang="en-US" dirty="0" smtClean="0"/>
              <a:t> </a:t>
            </a:r>
            <a:r>
              <a:rPr lang="en-US" dirty="0" err="1" smtClean="0"/>
              <a:t>Hajat</a:t>
            </a:r>
            <a:r>
              <a:rPr lang="en-US" dirty="0" smtClean="0"/>
              <a:t> (lead author SES)</a:t>
            </a:r>
          </a:p>
          <a:p>
            <a:pPr marL="0" indent="0">
              <a:buNone/>
            </a:pPr>
            <a:r>
              <a:rPr lang="en-US" dirty="0" smtClean="0"/>
              <a:t>Ana </a:t>
            </a:r>
            <a:r>
              <a:rPr lang="en-US" dirty="0" err="1" smtClean="0"/>
              <a:t>Diez</a:t>
            </a:r>
            <a:r>
              <a:rPr lang="en-US" dirty="0" smtClean="0"/>
              <a:t> Roux</a:t>
            </a:r>
          </a:p>
          <a:p>
            <a:pPr marL="0" indent="0">
              <a:buNone/>
            </a:pPr>
            <a:r>
              <a:rPr lang="en-US" dirty="0"/>
              <a:t>Sara Adar</a:t>
            </a:r>
          </a:p>
          <a:p>
            <a:pPr marL="0" indent="0">
              <a:buNone/>
            </a:pPr>
            <a:r>
              <a:rPr lang="en-US" dirty="0"/>
              <a:t>Amy </a:t>
            </a:r>
            <a:r>
              <a:rPr lang="en-US" dirty="0" err="1"/>
              <a:t>Auchincloss</a:t>
            </a:r>
            <a:endParaRPr lang="en-US" dirty="0"/>
          </a:p>
          <a:p>
            <a:pPr marL="0" indent="0">
              <a:buNone/>
            </a:pPr>
            <a:r>
              <a:rPr lang="en-US" dirty="0" smtClean="0"/>
              <a:t>Gina </a:t>
            </a:r>
            <a:r>
              <a:rPr lang="en-US" dirty="0" err="1"/>
              <a:t>Lovasi</a:t>
            </a:r>
            <a:endParaRPr lang="en-US" dirty="0"/>
          </a:p>
          <a:p>
            <a:pPr marL="0" indent="0">
              <a:buNone/>
            </a:pPr>
            <a:r>
              <a:rPr lang="en-US" dirty="0"/>
              <a:t>Marie O’Neill</a:t>
            </a:r>
          </a:p>
          <a:p>
            <a:pPr marL="0" indent="0">
              <a:buNone/>
            </a:pPr>
            <a:r>
              <a:rPr lang="en-US" dirty="0" err="1" smtClean="0"/>
              <a:t>Lianne</a:t>
            </a:r>
            <a:r>
              <a:rPr lang="en-US" dirty="0" smtClean="0"/>
              <a:t> </a:t>
            </a:r>
            <a:r>
              <a:rPr lang="en-US" dirty="0"/>
              <a:t>Sheppard</a:t>
            </a:r>
          </a:p>
          <a:p>
            <a:pPr marL="0" indent="0">
              <a:buNone/>
            </a:pPr>
            <a:r>
              <a:rPr lang="en-US" dirty="0" smtClean="0"/>
              <a:t>Joel Kaufman</a:t>
            </a:r>
            <a:endParaRPr lang="en-US" dirty="0"/>
          </a:p>
        </p:txBody>
      </p:sp>
      <p:sp>
        <p:nvSpPr>
          <p:cNvPr id="3" name="Content Placeholder 2"/>
          <p:cNvSpPr>
            <a:spLocks noGrp="1"/>
          </p:cNvSpPr>
          <p:nvPr>
            <p:ph sz="half" idx="2"/>
          </p:nvPr>
        </p:nvSpPr>
        <p:spPr/>
        <p:txBody>
          <a:bodyPr>
            <a:normAutofit fontScale="92500" lnSpcReduction="10000"/>
          </a:bodyPr>
          <a:lstStyle/>
          <a:p>
            <a:pPr marL="0" indent="0">
              <a:buNone/>
            </a:pPr>
            <a:r>
              <a:rPr lang="en-US" dirty="0"/>
              <a:t>Miranda Jones (lead author residential segregation)</a:t>
            </a:r>
          </a:p>
          <a:p>
            <a:pPr marL="0" indent="0">
              <a:buNone/>
            </a:pPr>
            <a:r>
              <a:rPr lang="en-US" dirty="0"/>
              <a:t>Ana </a:t>
            </a:r>
            <a:r>
              <a:rPr lang="en-US" dirty="0" err="1"/>
              <a:t>Diez</a:t>
            </a:r>
            <a:r>
              <a:rPr lang="en-US" dirty="0"/>
              <a:t> </a:t>
            </a:r>
            <a:r>
              <a:rPr lang="en-US" dirty="0" smtClean="0"/>
              <a:t>Roux</a:t>
            </a:r>
          </a:p>
          <a:p>
            <a:pPr marL="0" indent="0">
              <a:buNone/>
            </a:pPr>
            <a:r>
              <a:rPr lang="en-US" dirty="0" err="1" smtClean="0"/>
              <a:t>Anjum</a:t>
            </a:r>
            <a:r>
              <a:rPr lang="en-US" dirty="0" smtClean="0"/>
              <a:t> </a:t>
            </a:r>
            <a:r>
              <a:rPr lang="en-US" dirty="0" err="1" smtClean="0"/>
              <a:t>Hajat</a:t>
            </a:r>
            <a:endParaRPr lang="en-US" dirty="0"/>
          </a:p>
          <a:p>
            <a:pPr marL="0" indent="0">
              <a:buNone/>
            </a:pPr>
            <a:r>
              <a:rPr lang="en-US" dirty="0" err="1"/>
              <a:t>Eliseo</a:t>
            </a:r>
            <a:r>
              <a:rPr lang="en-US" dirty="0"/>
              <a:t> </a:t>
            </a:r>
            <a:r>
              <a:rPr lang="en-US" dirty="0" err="1"/>
              <a:t>Guallar</a:t>
            </a:r>
            <a:endParaRPr lang="en-US" dirty="0"/>
          </a:p>
          <a:p>
            <a:pPr marL="0" indent="0">
              <a:buNone/>
            </a:pPr>
            <a:r>
              <a:rPr lang="en-US" dirty="0" err="1"/>
              <a:t>Kiarri</a:t>
            </a:r>
            <a:r>
              <a:rPr lang="en-US" dirty="0"/>
              <a:t> Kershaw</a:t>
            </a:r>
          </a:p>
          <a:p>
            <a:pPr marL="0" indent="0">
              <a:buNone/>
            </a:pPr>
            <a:r>
              <a:rPr lang="en-US" dirty="0"/>
              <a:t>Marie </a:t>
            </a:r>
            <a:r>
              <a:rPr lang="en-US" dirty="0" smtClean="0"/>
              <a:t>O’Neill</a:t>
            </a:r>
          </a:p>
          <a:p>
            <a:pPr marL="0" indent="0">
              <a:buNone/>
            </a:pPr>
            <a:r>
              <a:rPr lang="en-US" dirty="0"/>
              <a:t>Wendy Post</a:t>
            </a:r>
          </a:p>
          <a:p>
            <a:pPr marL="0" indent="0">
              <a:buNone/>
            </a:pPr>
            <a:r>
              <a:rPr lang="en-US" dirty="0" smtClean="0"/>
              <a:t>Joel Kaufman</a:t>
            </a:r>
          </a:p>
          <a:p>
            <a:pPr marL="0" indent="0">
              <a:buNone/>
            </a:pPr>
            <a:r>
              <a:rPr lang="en-US" dirty="0"/>
              <a:t>Ana </a:t>
            </a:r>
            <a:r>
              <a:rPr lang="en-US" dirty="0" err="1" smtClean="0"/>
              <a:t>Navas-Acien</a:t>
            </a:r>
            <a:endParaRPr lang="en-US" dirty="0"/>
          </a:p>
          <a:p>
            <a:endParaRPr lang="en-US" dirty="0"/>
          </a:p>
        </p:txBody>
      </p:sp>
      <p:sp>
        <p:nvSpPr>
          <p:cNvPr id="5" name="Slide Number Placeholder 4"/>
          <p:cNvSpPr>
            <a:spLocks noGrp="1"/>
          </p:cNvSpPr>
          <p:nvPr>
            <p:ph type="sldNum" sz="quarter" idx="12"/>
          </p:nvPr>
        </p:nvSpPr>
        <p:spPr/>
        <p:txBody>
          <a:bodyPr/>
          <a:lstStyle/>
          <a:p>
            <a:fld id="{8B44F263-327A-4615-8797-727CA6513904}" type="slidenum">
              <a:rPr lang="en-US" smtClean="0"/>
              <a:t>22</a:t>
            </a:fld>
            <a:endParaRPr lang="en-US"/>
          </a:p>
        </p:txBody>
      </p:sp>
    </p:spTree>
    <p:extLst>
      <p:ext uri="{BB962C8B-B14F-4D97-AF65-F5344CB8AC3E}">
        <p14:creationId xmlns:p14="http://schemas.microsoft.com/office/powerpoint/2010/main" val="1980086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Race/ethnicity and socioeconomic status (SES) are strongly associated with health</a:t>
            </a:r>
          </a:p>
          <a:p>
            <a:endParaRPr lang="en-US" dirty="0" smtClean="0"/>
          </a:p>
          <a:p>
            <a:r>
              <a:rPr lang="en-US" dirty="0" smtClean="0"/>
              <a:t>Residential segregation and neighborhood SES are also associated with health</a:t>
            </a:r>
            <a:endParaRPr lang="en-US" dirty="0"/>
          </a:p>
          <a:p>
            <a:endParaRPr lang="en-US" dirty="0" smtClean="0"/>
          </a:p>
          <a:p>
            <a:r>
              <a:rPr lang="en-US" dirty="0" smtClean="0"/>
              <a:t>Neighborhood level factors impact health via</a:t>
            </a:r>
          </a:p>
          <a:p>
            <a:pPr lvl="1"/>
            <a:r>
              <a:rPr lang="en-US" dirty="0" smtClean="0"/>
              <a:t>Stress pathway</a:t>
            </a:r>
          </a:p>
          <a:p>
            <a:pPr lvl="1"/>
            <a:r>
              <a:rPr lang="en-US" dirty="0" smtClean="0"/>
              <a:t>Behavioral pathway</a:t>
            </a:r>
            <a:endParaRPr lang="en-US" dirty="0"/>
          </a:p>
        </p:txBody>
      </p:sp>
      <p:sp>
        <p:nvSpPr>
          <p:cNvPr id="4" name="Slide Number Placeholder 3"/>
          <p:cNvSpPr>
            <a:spLocks noGrp="1"/>
          </p:cNvSpPr>
          <p:nvPr>
            <p:ph type="sldNum" sz="quarter" idx="12"/>
          </p:nvPr>
        </p:nvSpPr>
        <p:spPr/>
        <p:txBody>
          <a:bodyPr/>
          <a:lstStyle/>
          <a:p>
            <a:fld id="{8B44F263-327A-4615-8797-727CA6513904}" type="slidenum">
              <a:rPr lang="en-US" smtClean="0"/>
              <a:t>23</a:t>
            </a:fld>
            <a:endParaRPr lang="en-US"/>
          </a:p>
        </p:txBody>
      </p:sp>
    </p:spTree>
    <p:extLst>
      <p:ext uri="{BB962C8B-B14F-4D97-AF65-F5344CB8AC3E}">
        <p14:creationId xmlns:p14="http://schemas.microsoft.com/office/powerpoint/2010/main" val="3077512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44F263-327A-4615-8797-727CA6513904}" type="slidenum">
              <a:rPr lang="en-US" smtClean="0"/>
              <a:t>24</a:t>
            </a:fld>
            <a:endParaRPr lang="en-US"/>
          </a:p>
        </p:txBody>
      </p:sp>
      <p:sp>
        <p:nvSpPr>
          <p:cNvPr id="6" name="TextBox 5"/>
          <p:cNvSpPr txBox="1"/>
          <p:nvPr/>
        </p:nvSpPr>
        <p:spPr>
          <a:xfrm>
            <a:off x="100237" y="1112006"/>
            <a:ext cx="2030626" cy="3851850"/>
          </a:xfrm>
          <a:prstGeom prst="ellipse">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Residential  segregation</a:t>
            </a:r>
          </a:p>
          <a:p>
            <a:endParaRPr lang="en-US" dirty="0" smtClean="0"/>
          </a:p>
          <a:p>
            <a:endParaRPr lang="en-US" dirty="0" smtClean="0"/>
          </a:p>
          <a:p>
            <a:endParaRPr lang="en-US" dirty="0"/>
          </a:p>
          <a:p>
            <a:endParaRPr lang="en-US" dirty="0"/>
          </a:p>
          <a:p>
            <a:r>
              <a:rPr lang="en-US" sz="2000" b="1" dirty="0" smtClean="0"/>
              <a:t>Inequalities in resource distribution</a:t>
            </a:r>
            <a:endParaRPr lang="en-US" sz="2000" b="1" dirty="0"/>
          </a:p>
        </p:txBody>
      </p:sp>
      <p:sp>
        <p:nvSpPr>
          <p:cNvPr id="7" name="TextBox 6"/>
          <p:cNvSpPr txBox="1"/>
          <p:nvPr/>
        </p:nvSpPr>
        <p:spPr>
          <a:xfrm>
            <a:off x="2386835" y="476566"/>
            <a:ext cx="3168000" cy="2369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Neighborhood physical environments</a:t>
            </a:r>
          </a:p>
          <a:p>
            <a:r>
              <a:rPr lang="en-US" dirty="0" smtClean="0"/>
              <a:t>Environmental exposures</a:t>
            </a:r>
          </a:p>
          <a:p>
            <a:r>
              <a:rPr lang="en-US" dirty="0" smtClean="0"/>
              <a:t>Food &amp; recreational resources</a:t>
            </a:r>
          </a:p>
          <a:p>
            <a:r>
              <a:rPr lang="en-US" dirty="0" smtClean="0"/>
              <a:t>Built environment</a:t>
            </a:r>
          </a:p>
          <a:p>
            <a:r>
              <a:rPr lang="en-US" dirty="0" smtClean="0"/>
              <a:t>Aesthetic quality/natural spaces</a:t>
            </a:r>
          </a:p>
          <a:p>
            <a:r>
              <a:rPr lang="en-US" dirty="0" smtClean="0"/>
              <a:t>Services</a:t>
            </a:r>
          </a:p>
          <a:p>
            <a:r>
              <a:rPr lang="en-US" dirty="0" smtClean="0"/>
              <a:t>Quality of housing</a:t>
            </a:r>
            <a:endParaRPr lang="en-US" dirty="0"/>
          </a:p>
        </p:txBody>
      </p:sp>
      <p:sp>
        <p:nvSpPr>
          <p:cNvPr id="8" name="TextBox 7"/>
          <p:cNvSpPr txBox="1"/>
          <p:nvPr/>
        </p:nvSpPr>
        <p:spPr>
          <a:xfrm>
            <a:off x="2386835" y="3510298"/>
            <a:ext cx="31680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Neighborhood social </a:t>
            </a:r>
            <a:r>
              <a:rPr lang="en-US" sz="2000" b="1" dirty="0" smtClean="0"/>
              <a:t>environments</a:t>
            </a:r>
          </a:p>
          <a:p>
            <a:r>
              <a:rPr lang="en-US" dirty="0" smtClean="0"/>
              <a:t>Safety/violence</a:t>
            </a:r>
          </a:p>
          <a:p>
            <a:r>
              <a:rPr lang="en-US" dirty="0" smtClean="0"/>
              <a:t>Social connections/cohesion</a:t>
            </a:r>
          </a:p>
          <a:p>
            <a:r>
              <a:rPr lang="en-US" dirty="0" smtClean="0"/>
              <a:t>Local institutions</a:t>
            </a:r>
          </a:p>
          <a:p>
            <a:r>
              <a:rPr lang="en-US" dirty="0" smtClean="0"/>
              <a:t>Norms</a:t>
            </a:r>
            <a:endParaRPr lang="en-US" dirty="0"/>
          </a:p>
        </p:txBody>
      </p:sp>
      <p:cxnSp>
        <p:nvCxnSpPr>
          <p:cNvPr id="10" name="Straight Arrow Connector 9"/>
          <p:cNvCxnSpPr/>
          <p:nvPr/>
        </p:nvCxnSpPr>
        <p:spPr>
          <a:xfrm flipV="1">
            <a:off x="846715" y="2333349"/>
            <a:ext cx="0" cy="10812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1269170" y="2364695"/>
            <a:ext cx="0" cy="104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889125" y="1820691"/>
            <a:ext cx="1296000"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Behavioral mediators</a:t>
            </a:r>
          </a:p>
          <a:p>
            <a:endParaRPr lang="en-US" b="1" dirty="0"/>
          </a:p>
          <a:p>
            <a:endParaRPr lang="en-US" b="1" dirty="0" smtClean="0"/>
          </a:p>
          <a:p>
            <a:endParaRPr lang="en-US" b="1" dirty="0"/>
          </a:p>
          <a:p>
            <a:endParaRPr lang="en-US" b="1" dirty="0" smtClean="0"/>
          </a:p>
          <a:p>
            <a:r>
              <a:rPr lang="en-US" b="1" dirty="0"/>
              <a:t> </a:t>
            </a:r>
            <a:r>
              <a:rPr lang="en-US" b="1" dirty="0" smtClean="0"/>
              <a:t>   </a:t>
            </a:r>
            <a:r>
              <a:rPr lang="en-US" sz="2000" dirty="0" smtClean="0"/>
              <a:t>Stress</a:t>
            </a:r>
            <a:endParaRPr lang="en-US" sz="2000" dirty="0"/>
          </a:p>
        </p:txBody>
      </p:sp>
      <p:cxnSp>
        <p:nvCxnSpPr>
          <p:cNvPr id="16" name="Straight Arrow Connector 15"/>
          <p:cNvCxnSpPr/>
          <p:nvPr/>
        </p:nvCxnSpPr>
        <p:spPr>
          <a:xfrm>
            <a:off x="4030000" y="2851743"/>
            <a:ext cx="26705" cy="588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3573470" y="2829688"/>
            <a:ext cx="0" cy="5849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V="1">
            <a:off x="6684275" y="2429632"/>
            <a:ext cx="0" cy="10806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353539" y="2441148"/>
            <a:ext cx="0" cy="1080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Right Arrow 28"/>
          <p:cNvSpPr/>
          <p:nvPr/>
        </p:nvSpPr>
        <p:spPr>
          <a:xfrm>
            <a:off x="1760104" y="1287274"/>
            <a:ext cx="626731" cy="345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1695545" y="4531332"/>
            <a:ext cx="691290" cy="345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5553357" y="1066318"/>
            <a:ext cx="753673" cy="5951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V="1">
            <a:off x="5554835" y="3976110"/>
            <a:ext cx="668580" cy="7714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7836425" y="2687338"/>
            <a:ext cx="1230766" cy="461665"/>
          </a:xfrm>
          <a:prstGeom prst="rect">
            <a:avLst/>
          </a:prstGeom>
          <a:noFill/>
        </p:spPr>
        <p:txBody>
          <a:bodyPr wrap="square" rtlCol="0">
            <a:spAutoFit/>
          </a:bodyPr>
          <a:lstStyle/>
          <a:p>
            <a:r>
              <a:rPr lang="en-US" sz="2400" b="1" dirty="0" smtClean="0"/>
              <a:t>HEALTH</a:t>
            </a:r>
            <a:endParaRPr lang="en-US" sz="2400" b="1" dirty="0"/>
          </a:p>
        </p:txBody>
      </p:sp>
      <p:sp>
        <p:nvSpPr>
          <p:cNvPr id="42" name="Right Arrow 41"/>
          <p:cNvSpPr/>
          <p:nvPr/>
        </p:nvSpPr>
        <p:spPr>
          <a:xfrm>
            <a:off x="7168551" y="2776682"/>
            <a:ext cx="667874" cy="345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760104" y="5740659"/>
            <a:ext cx="7151661" cy="369332"/>
          </a:xfrm>
          <a:prstGeom prst="rect">
            <a:avLst/>
          </a:prstGeom>
          <a:solidFill>
            <a:schemeClr val="accent1"/>
          </a:solidFill>
        </p:spPr>
        <p:txBody>
          <a:bodyPr wrap="square" rtlCol="0">
            <a:spAutoFit/>
          </a:bodyPr>
          <a:lstStyle/>
          <a:p>
            <a:endParaRPr lang="en-US" dirty="0"/>
          </a:p>
        </p:txBody>
      </p:sp>
      <p:sp>
        <p:nvSpPr>
          <p:cNvPr id="51" name="Up Arrow 50"/>
          <p:cNvSpPr/>
          <p:nvPr/>
        </p:nvSpPr>
        <p:spPr>
          <a:xfrm>
            <a:off x="2041190" y="5488659"/>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Up Arrow 51"/>
          <p:cNvSpPr/>
          <p:nvPr/>
        </p:nvSpPr>
        <p:spPr>
          <a:xfrm>
            <a:off x="2539235" y="5487484"/>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p:cNvSpPr/>
          <p:nvPr/>
        </p:nvSpPr>
        <p:spPr>
          <a:xfrm>
            <a:off x="3074205" y="5502962"/>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Up Arrow 53"/>
          <p:cNvSpPr/>
          <p:nvPr/>
        </p:nvSpPr>
        <p:spPr>
          <a:xfrm>
            <a:off x="3573470" y="5488640"/>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Up Arrow 54"/>
          <p:cNvSpPr/>
          <p:nvPr/>
        </p:nvSpPr>
        <p:spPr>
          <a:xfrm>
            <a:off x="4056705" y="5488640"/>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Up Arrow 55"/>
          <p:cNvSpPr/>
          <p:nvPr/>
        </p:nvSpPr>
        <p:spPr>
          <a:xfrm>
            <a:off x="4572000" y="5488659"/>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5114489" y="5487503"/>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Up Arrow 58"/>
          <p:cNvSpPr/>
          <p:nvPr/>
        </p:nvSpPr>
        <p:spPr>
          <a:xfrm>
            <a:off x="6095429" y="5507030"/>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p:cNvSpPr/>
          <p:nvPr/>
        </p:nvSpPr>
        <p:spPr>
          <a:xfrm>
            <a:off x="6568058" y="5502962"/>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Up Arrow 60"/>
          <p:cNvSpPr/>
          <p:nvPr/>
        </p:nvSpPr>
        <p:spPr>
          <a:xfrm>
            <a:off x="7045010" y="5502926"/>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Up Arrow 61"/>
          <p:cNvSpPr/>
          <p:nvPr/>
        </p:nvSpPr>
        <p:spPr>
          <a:xfrm>
            <a:off x="7481332" y="5487503"/>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Up Arrow 62"/>
          <p:cNvSpPr/>
          <p:nvPr/>
        </p:nvSpPr>
        <p:spPr>
          <a:xfrm>
            <a:off x="7978684" y="5502926"/>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Up Arrow 63"/>
          <p:cNvSpPr/>
          <p:nvPr/>
        </p:nvSpPr>
        <p:spPr>
          <a:xfrm>
            <a:off x="8418164" y="5502926"/>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661917" y="6270970"/>
            <a:ext cx="2700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t>Personal characteristics</a:t>
            </a:r>
          </a:p>
        </p:txBody>
      </p:sp>
      <p:sp>
        <p:nvSpPr>
          <p:cNvPr id="66" name="TextBox 65"/>
          <p:cNvSpPr txBox="1"/>
          <p:nvPr/>
        </p:nvSpPr>
        <p:spPr>
          <a:xfrm>
            <a:off x="260349" y="6332526"/>
            <a:ext cx="1451059" cy="338554"/>
          </a:xfrm>
          <a:prstGeom prst="rect">
            <a:avLst/>
          </a:prstGeom>
          <a:noFill/>
        </p:spPr>
        <p:txBody>
          <a:bodyPr wrap="square" rtlCol="0">
            <a:spAutoFit/>
          </a:bodyPr>
          <a:lstStyle/>
          <a:p>
            <a:r>
              <a:rPr lang="en-US" sz="1600" dirty="0" err="1" smtClean="0"/>
              <a:t>Diez</a:t>
            </a:r>
            <a:r>
              <a:rPr lang="en-US" sz="1600" dirty="0" smtClean="0"/>
              <a:t> Roux 2010</a:t>
            </a:r>
            <a:endParaRPr lang="en-US" sz="1600" dirty="0"/>
          </a:p>
        </p:txBody>
      </p:sp>
      <p:sp>
        <p:nvSpPr>
          <p:cNvPr id="69" name="Up Arrow 68"/>
          <p:cNvSpPr/>
          <p:nvPr/>
        </p:nvSpPr>
        <p:spPr>
          <a:xfrm>
            <a:off x="5558201" y="5502926"/>
            <a:ext cx="255972" cy="252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7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Environmental justice research has established association between race, class and environmental hazards</a:t>
            </a:r>
          </a:p>
          <a:p>
            <a:pPr lvl="1"/>
            <a:r>
              <a:rPr lang="en-US" dirty="0" smtClean="0"/>
              <a:t>Higher pollutant concentrations among low SES and race/ethnic minority communities</a:t>
            </a:r>
            <a:endParaRPr lang="en-US" sz="1800" dirty="0" smtClean="0"/>
          </a:p>
          <a:p>
            <a:endParaRPr lang="en-US" dirty="0" smtClean="0"/>
          </a:p>
          <a:p>
            <a:r>
              <a:rPr lang="en-US" dirty="0" smtClean="0"/>
              <a:t>Few </a:t>
            </a:r>
            <a:r>
              <a:rPr lang="en-US" dirty="0"/>
              <a:t>studies have examined air pollution concentrations and</a:t>
            </a:r>
          </a:p>
          <a:p>
            <a:pPr lvl="1"/>
            <a:r>
              <a:rPr lang="en-US" dirty="0"/>
              <a:t>racial residential segregation</a:t>
            </a:r>
          </a:p>
          <a:p>
            <a:pPr lvl="1"/>
            <a:r>
              <a:rPr lang="en-US" dirty="0"/>
              <a:t>the simultaneous association of </a:t>
            </a:r>
            <a:r>
              <a:rPr lang="en-US" dirty="0" smtClean="0"/>
              <a:t>individual &amp; neighborhood </a:t>
            </a:r>
            <a:r>
              <a:rPr lang="en-US" dirty="0"/>
              <a:t>SES (NSES</a:t>
            </a:r>
            <a:r>
              <a:rPr lang="en-US" dirty="0" smtClean="0"/>
              <a:t>)</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7160" y="3697835"/>
            <a:ext cx="1590018" cy="2340557"/>
          </a:xfrm>
          <a:prstGeom prst="rect">
            <a:avLst/>
          </a:prstGeom>
        </p:spPr>
      </p:pic>
      <p:sp>
        <p:nvSpPr>
          <p:cNvPr id="5" name="Slide Number Placeholder 4"/>
          <p:cNvSpPr>
            <a:spLocks noGrp="1"/>
          </p:cNvSpPr>
          <p:nvPr>
            <p:ph type="sldNum" sz="quarter" idx="12"/>
          </p:nvPr>
        </p:nvSpPr>
        <p:spPr/>
        <p:txBody>
          <a:bodyPr/>
          <a:lstStyle/>
          <a:p>
            <a:fld id="{8B44F263-327A-4615-8797-727CA6513904}" type="slidenum">
              <a:rPr lang="en-US" smtClean="0"/>
              <a:t>25</a:t>
            </a:fld>
            <a:endParaRPr lang="en-US"/>
          </a:p>
        </p:txBody>
      </p:sp>
    </p:spTree>
    <p:extLst>
      <p:ext uri="{BB962C8B-B14F-4D97-AF65-F5344CB8AC3E}">
        <p14:creationId xmlns:p14="http://schemas.microsoft.com/office/powerpoint/2010/main" val="3125753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914400"/>
            <a:ext cx="2438400"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 name="TextBox 7"/>
          <p:cNvSpPr txBox="1">
            <a:spLocks noChangeArrowheads="1"/>
          </p:cNvSpPr>
          <p:nvPr/>
        </p:nvSpPr>
        <p:spPr bwMode="auto">
          <a:xfrm>
            <a:off x="152400" y="1066800"/>
            <a:ext cx="2443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a:t>Race/ethnicity</a:t>
            </a:r>
            <a:endParaRPr lang="en-US" sz="2400"/>
          </a:p>
        </p:txBody>
      </p:sp>
      <p:sp>
        <p:nvSpPr>
          <p:cNvPr id="9" name="Rounded Rectangle 8"/>
          <p:cNvSpPr/>
          <p:nvPr/>
        </p:nvSpPr>
        <p:spPr>
          <a:xfrm>
            <a:off x="76200" y="3810000"/>
            <a:ext cx="2667000" cy="1143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048000" y="2209800"/>
            <a:ext cx="2438400" cy="1143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6629400" y="2209800"/>
            <a:ext cx="2209800" cy="1143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5" name="TextBox 11"/>
          <p:cNvSpPr txBox="1">
            <a:spLocks noChangeArrowheads="1"/>
          </p:cNvSpPr>
          <p:nvPr/>
        </p:nvSpPr>
        <p:spPr bwMode="auto">
          <a:xfrm>
            <a:off x="76200" y="3819525"/>
            <a:ext cx="281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a:t>Socioeconomic </a:t>
            </a:r>
          </a:p>
          <a:p>
            <a:pPr algn="ctr" eaLnBrk="1" hangingPunct="1"/>
            <a:r>
              <a:rPr lang="en-US" sz="2800"/>
              <a:t>status</a:t>
            </a:r>
            <a:endParaRPr lang="en-US" sz="2400"/>
          </a:p>
        </p:txBody>
      </p:sp>
      <p:sp>
        <p:nvSpPr>
          <p:cNvPr id="2056" name="TextBox 12"/>
          <p:cNvSpPr txBox="1">
            <a:spLocks noChangeArrowheads="1"/>
          </p:cNvSpPr>
          <p:nvPr/>
        </p:nvSpPr>
        <p:spPr bwMode="auto">
          <a:xfrm>
            <a:off x="3276600" y="2286000"/>
            <a:ext cx="2065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dirty="0"/>
              <a:t>Residential </a:t>
            </a:r>
          </a:p>
          <a:p>
            <a:pPr algn="ctr" eaLnBrk="1" hangingPunct="1"/>
            <a:r>
              <a:rPr lang="en-US" sz="2800" dirty="0"/>
              <a:t>location</a:t>
            </a:r>
            <a:endParaRPr lang="en-US" sz="2400" dirty="0"/>
          </a:p>
        </p:txBody>
      </p:sp>
      <p:sp>
        <p:nvSpPr>
          <p:cNvPr id="2057" name="TextBox 13"/>
          <p:cNvSpPr txBox="1">
            <a:spLocks noChangeArrowheads="1"/>
          </p:cNvSpPr>
          <p:nvPr/>
        </p:nvSpPr>
        <p:spPr bwMode="auto">
          <a:xfrm>
            <a:off x="6700838" y="2286000"/>
            <a:ext cx="21383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a:t>Air pollution</a:t>
            </a:r>
          </a:p>
          <a:p>
            <a:pPr algn="ctr" eaLnBrk="1" hangingPunct="1"/>
            <a:r>
              <a:rPr lang="en-US" sz="2800"/>
              <a:t> exposure</a:t>
            </a:r>
            <a:endParaRPr lang="en-US" sz="2400"/>
          </a:p>
        </p:txBody>
      </p:sp>
      <p:cxnSp>
        <p:nvCxnSpPr>
          <p:cNvPr id="16" name="Straight Arrow Connector 15"/>
          <p:cNvCxnSpPr/>
          <p:nvPr/>
        </p:nvCxnSpPr>
        <p:spPr>
          <a:xfrm>
            <a:off x="2514600" y="1328738"/>
            <a:ext cx="1671638" cy="8810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0" idx="2"/>
          </p:cNvCxnSpPr>
          <p:nvPr/>
        </p:nvCxnSpPr>
        <p:spPr>
          <a:xfrm flipV="1">
            <a:off x="2743200" y="3352800"/>
            <a:ext cx="1524000" cy="1066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3"/>
            <a:endCxn id="11" idx="1"/>
          </p:cNvCxnSpPr>
          <p:nvPr/>
        </p:nvCxnSpPr>
        <p:spPr>
          <a:xfrm>
            <a:off x="5486400" y="2781300"/>
            <a:ext cx="1143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2"/>
          </p:cNvCxnSpPr>
          <p:nvPr/>
        </p:nvCxnSpPr>
        <p:spPr>
          <a:xfrm>
            <a:off x="1295400" y="1828800"/>
            <a:ext cx="0" cy="19812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B44F263-327A-4615-8797-727CA6513904}" type="slidenum">
              <a:rPr lang="en-US" smtClean="0"/>
              <a:t>26</a:t>
            </a:fld>
            <a:endParaRPr lang="en-US"/>
          </a:p>
        </p:txBody>
      </p:sp>
    </p:spTree>
    <p:extLst>
      <p:ext uri="{BB962C8B-B14F-4D97-AF65-F5344CB8AC3E}">
        <p14:creationId xmlns:p14="http://schemas.microsoft.com/office/powerpoint/2010/main" val="3145924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defRPr/>
            </a:pPr>
            <a:r>
              <a:rPr lang="en-US" sz="3600" dirty="0"/>
              <a:t>To assess associations of ambient air pollution exposure with:</a:t>
            </a:r>
          </a:p>
          <a:p>
            <a:pPr lvl="1">
              <a:buFont typeface="Arial" pitchFamily="34" charset="0"/>
              <a:buChar char="•"/>
              <a:defRPr/>
            </a:pPr>
            <a:r>
              <a:rPr lang="en-US" sz="3200" dirty="0" smtClean="0"/>
              <a:t>Individual and neighborhood </a:t>
            </a:r>
            <a:r>
              <a:rPr lang="en-US" sz="3200" dirty="0"/>
              <a:t>SES</a:t>
            </a:r>
          </a:p>
          <a:p>
            <a:pPr lvl="1">
              <a:buFont typeface="Arial" pitchFamily="34" charset="0"/>
              <a:buChar char="•"/>
              <a:defRPr/>
            </a:pPr>
            <a:r>
              <a:rPr lang="en-US" sz="3200" dirty="0" smtClean="0"/>
              <a:t>Race/ethnicity and racial </a:t>
            </a:r>
            <a:r>
              <a:rPr lang="en-US" sz="3200" dirty="0"/>
              <a:t>residential </a:t>
            </a:r>
            <a:r>
              <a:rPr lang="en-US" sz="3200" dirty="0" smtClean="0"/>
              <a:t>segregation</a:t>
            </a:r>
          </a:p>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11" y="4081885"/>
            <a:ext cx="3515199" cy="23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B44F263-327A-4615-8797-727CA6513904}" type="slidenum">
              <a:rPr lang="en-US" smtClean="0"/>
              <a:t>27</a:t>
            </a:fld>
            <a:endParaRPr lang="en-US"/>
          </a:p>
        </p:txBody>
      </p:sp>
    </p:spTree>
    <p:extLst>
      <p:ext uri="{BB962C8B-B14F-4D97-AF65-F5344CB8AC3E}">
        <p14:creationId xmlns:p14="http://schemas.microsoft.com/office/powerpoint/2010/main" val="2626808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696" y="4362579"/>
            <a:ext cx="3661932" cy="231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dirty="0" smtClean="0"/>
              <a:t>MESA Air Pollution Study</a:t>
            </a:r>
          </a:p>
          <a:p>
            <a:endParaRPr lang="en-US" dirty="0" smtClean="0"/>
          </a:p>
          <a:p>
            <a:r>
              <a:rPr lang="en-US" dirty="0" smtClean="0"/>
              <a:t>MESA Neighborhood Study</a:t>
            </a:r>
          </a:p>
          <a:p>
            <a:endParaRPr lang="en-US" dirty="0"/>
          </a:p>
        </p:txBody>
      </p:sp>
      <p:sp>
        <p:nvSpPr>
          <p:cNvPr id="4" name="TextBox 3"/>
          <p:cNvSpPr txBox="1"/>
          <p:nvPr/>
        </p:nvSpPr>
        <p:spPr>
          <a:xfrm>
            <a:off x="10140725" y="3544215"/>
            <a:ext cx="184731" cy="369332"/>
          </a:xfrm>
          <a:prstGeom prst="rect">
            <a:avLst/>
          </a:prstGeom>
          <a:noFill/>
        </p:spPr>
        <p:txBody>
          <a:bodyPr wrap="none" rtlCol="0">
            <a:spAutoFit/>
          </a:bodyPr>
          <a:lstStyle/>
          <a:p>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910" y="318195"/>
            <a:ext cx="1855005" cy="113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8B44F263-327A-4615-8797-727CA6513904}" type="slidenum">
              <a:rPr lang="en-US" smtClean="0"/>
              <a:t>28</a:t>
            </a:fld>
            <a:endParaRPr lang="en-US"/>
          </a:p>
        </p:txBody>
      </p:sp>
    </p:spTree>
    <p:extLst>
      <p:ext uri="{BB962C8B-B14F-4D97-AF65-F5344CB8AC3E}">
        <p14:creationId xmlns:p14="http://schemas.microsoft.com/office/powerpoint/2010/main" val="4050221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60" y="126170"/>
            <a:ext cx="8229600" cy="1143000"/>
          </a:xfrm>
        </p:spPr>
        <p:txBody>
          <a:bodyPr>
            <a:noAutofit/>
          </a:bodyPr>
          <a:lstStyle/>
          <a:p>
            <a:r>
              <a:rPr lang="en-US" sz="3600" dirty="0" smtClean="0"/>
              <a:t>Air pollution, SES and residential segregation</a:t>
            </a:r>
            <a:endParaRPr lang="en-US" sz="3600" dirty="0"/>
          </a:p>
        </p:txBody>
      </p:sp>
      <p:sp>
        <p:nvSpPr>
          <p:cNvPr id="3" name="Content Placeholder 2"/>
          <p:cNvSpPr>
            <a:spLocks noGrp="1"/>
          </p:cNvSpPr>
          <p:nvPr>
            <p:ph idx="1"/>
          </p:nvPr>
        </p:nvSpPr>
        <p:spPr>
          <a:xfrm>
            <a:off x="501070" y="1355130"/>
            <a:ext cx="8229600" cy="4525963"/>
          </a:xfrm>
        </p:spPr>
        <p:txBody>
          <a:bodyPr>
            <a:normAutofit/>
          </a:bodyPr>
          <a:lstStyle/>
          <a:p>
            <a:r>
              <a:rPr lang="en-US" dirty="0" smtClean="0"/>
              <a:t>Air pollution: Long-term ambient concentrations of PM</a:t>
            </a:r>
            <a:r>
              <a:rPr lang="en-US" baseline="-25000" dirty="0" smtClean="0"/>
              <a:t>2.5 </a:t>
            </a:r>
            <a:r>
              <a:rPr lang="en-US" dirty="0" smtClean="0"/>
              <a:t>and </a:t>
            </a:r>
            <a:r>
              <a:rPr lang="en-US" dirty="0" err="1" smtClean="0"/>
              <a:t>NO</a:t>
            </a:r>
            <a:r>
              <a:rPr lang="en-US" baseline="-25000" dirty="0" err="1" smtClean="0"/>
              <a:t>x</a:t>
            </a:r>
            <a:r>
              <a:rPr lang="en-US" dirty="0" smtClean="0"/>
              <a:t> for year 2000</a:t>
            </a:r>
          </a:p>
          <a:p>
            <a:r>
              <a:rPr lang="en-US" dirty="0" smtClean="0"/>
              <a:t>Individual and neighborhood SES: income, wealth, education, occupation and composite measure</a:t>
            </a:r>
          </a:p>
          <a:p>
            <a:r>
              <a:rPr lang="en-US" dirty="0" smtClean="0"/>
              <a:t>Residential segregation</a:t>
            </a:r>
            <a:r>
              <a:rPr lang="en-US" dirty="0"/>
              <a:t>: </a:t>
            </a:r>
            <a:r>
              <a:rPr lang="en-US" dirty="0" err="1"/>
              <a:t>Getis</a:t>
            </a:r>
            <a:r>
              <a:rPr lang="en-US" dirty="0"/>
              <a:t> and </a:t>
            </a:r>
            <a:r>
              <a:rPr lang="en-US" dirty="0" err="1"/>
              <a:t>Ord’s</a:t>
            </a:r>
            <a:r>
              <a:rPr lang="en-US" dirty="0"/>
              <a:t> G* </a:t>
            </a:r>
            <a:r>
              <a:rPr lang="en-US" dirty="0" smtClean="0"/>
              <a:t>statistic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046" y="4773175"/>
            <a:ext cx="5813884" cy="165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B44F263-327A-4615-8797-727CA6513904}" type="slidenum">
              <a:rPr lang="en-US" smtClean="0"/>
              <a:t>29</a:t>
            </a:fld>
            <a:endParaRPr lang="en-US"/>
          </a:p>
        </p:txBody>
      </p:sp>
      <p:sp>
        <p:nvSpPr>
          <p:cNvPr id="5" name="TextBox 4"/>
          <p:cNvSpPr txBox="1"/>
          <p:nvPr/>
        </p:nvSpPr>
        <p:spPr>
          <a:xfrm>
            <a:off x="3229608" y="6043776"/>
            <a:ext cx="180000" cy="2160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8504120" y="6049952"/>
            <a:ext cx="180000" cy="216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90905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2800" dirty="0" smtClean="0">
                <a:solidFill>
                  <a:schemeClr val="tx1"/>
                </a:solidFill>
              </a:rPr>
              <a:t>Historical Pollution Episodes Established Temporal relationship between PM/Sulfates and Mortality</a:t>
            </a:r>
          </a:p>
        </p:txBody>
      </p:sp>
      <p:sp>
        <p:nvSpPr>
          <p:cNvPr id="16387" name="Rectangle 3"/>
          <p:cNvSpPr>
            <a:spLocks noGrp="1" noChangeArrowheads="1"/>
          </p:cNvSpPr>
          <p:nvPr>
            <p:ph type="body" idx="4294967295"/>
          </p:nvPr>
        </p:nvSpPr>
        <p:spPr>
          <a:xfrm>
            <a:off x="762000" y="1905000"/>
            <a:ext cx="8382000" cy="3124200"/>
          </a:xfrm>
        </p:spPr>
        <p:txBody>
          <a:bodyPr/>
          <a:lstStyle/>
          <a:p>
            <a:pPr eaLnBrk="1" hangingPunct="1"/>
            <a:endParaRPr lang="en-US" sz="2400" smtClean="0"/>
          </a:p>
          <a:p>
            <a:pPr eaLnBrk="1" hangingPunct="1"/>
            <a:r>
              <a:rPr lang="en-US" sz="2400" smtClean="0"/>
              <a:t>Combination of industrialization and weather conditions</a:t>
            </a:r>
          </a:p>
          <a:p>
            <a:pPr lvl="1" eaLnBrk="1" hangingPunct="1"/>
            <a:r>
              <a:rPr lang="en-US" sz="2000" smtClean="0"/>
              <a:t>Meuse Valley, Belgium 1-5 December 1930</a:t>
            </a:r>
          </a:p>
          <a:p>
            <a:pPr lvl="2" eaLnBrk="1" hangingPunct="1"/>
            <a:r>
              <a:rPr lang="en-US" sz="1800" smtClean="0"/>
              <a:t>60 people died in last 2 days (10x expected)</a:t>
            </a:r>
          </a:p>
          <a:p>
            <a:pPr lvl="1" eaLnBrk="1" hangingPunct="1"/>
            <a:r>
              <a:rPr lang="en-US" sz="2000" smtClean="0"/>
              <a:t>London Smog 5-9 December 1952</a:t>
            </a:r>
          </a:p>
          <a:p>
            <a:pPr lvl="2" eaLnBrk="1" hangingPunct="1"/>
            <a:r>
              <a:rPr lang="en-US" sz="1800" smtClean="0"/>
              <a:t>TSM reached 1500 </a:t>
            </a:r>
            <a:r>
              <a:rPr lang="en-US" sz="1800" i="1" smtClean="0"/>
              <a:t>µ</a:t>
            </a:r>
            <a:r>
              <a:rPr lang="en-US" sz="1800" smtClean="0"/>
              <a:t>g/m</a:t>
            </a:r>
            <a:r>
              <a:rPr lang="en-US" sz="1800" baseline="30000" smtClean="0"/>
              <a:t>3</a:t>
            </a:r>
          </a:p>
          <a:p>
            <a:pPr lvl="2" eaLnBrk="1" hangingPunct="1"/>
            <a:r>
              <a:rPr lang="en-US" sz="1800" smtClean="0"/>
              <a:t>12,000 Excess Deaths Attributed to Event</a:t>
            </a:r>
          </a:p>
          <a:p>
            <a:pPr lvl="1" eaLnBrk="1" hangingPunct="1"/>
            <a:endParaRPr lang="en-US" sz="2400" smtClean="0"/>
          </a:p>
        </p:txBody>
      </p:sp>
      <p:pic>
        <p:nvPicPr>
          <p:cNvPr id="16388" name="Picture 4" descr="London mort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62513"/>
            <a:ext cx="48006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59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Statistical methods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25985286"/>
              </p:ext>
            </p:extLst>
          </p:nvPr>
        </p:nvGraphicFramePr>
        <p:xfrm>
          <a:off x="457200" y="1600200"/>
          <a:ext cx="8229600" cy="4114800"/>
        </p:xfrm>
        <a:graphic>
          <a:graphicData uri="http://schemas.openxmlformats.org/drawingml/2006/table">
            <a:tbl>
              <a:tblPr firstRow="1" bandRow="1">
                <a:tableStyleId>{5C22544A-7EE6-4342-B048-85BDC9FD1C3A}</a:tableStyleId>
              </a:tblPr>
              <a:tblGrid>
                <a:gridCol w="2040930"/>
                <a:gridCol w="3072400"/>
                <a:gridCol w="3116270"/>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NSES analysis</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Residential Segregation</a:t>
                      </a:r>
                    </a:p>
                    <a:p>
                      <a:endParaRPr lang="en-US" dirty="0"/>
                    </a:p>
                  </a:txBody>
                  <a:tcPr/>
                </a:tc>
              </a:tr>
              <a:tr h="370840">
                <a:tc>
                  <a:txBody>
                    <a:bodyPr/>
                    <a:lstStyle/>
                    <a:p>
                      <a:r>
                        <a:rPr lang="en-US" sz="2000" dirty="0" smtClean="0"/>
                        <a:t>Outcomes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PM</a:t>
                      </a:r>
                      <a:r>
                        <a:rPr lang="en-US" sz="2000" baseline="-25000" dirty="0" smtClean="0"/>
                        <a:t>2.5 </a:t>
                      </a:r>
                      <a:r>
                        <a:rPr lang="en-US" sz="2000" dirty="0" smtClean="0"/>
                        <a:t>and log-transformed NO</a:t>
                      </a:r>
                      <a:r>
                        <a:rPr lang="en-US" sz="2000" baseline="-25000" dirty="0" smtClean="0"/>
                        <a:t>X</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log-transformed PM</a:t>
                      </a:r>
                      <a:r>
                        <a:rPr lang="en-US" sz="2000" baseline="-25000" dirty="0" smtClean="0"/>
                        <a:t>2.5 </a:t>
                      </a:r>
                      <a:r>
                        <a:rPr lang="en-US" sz="2000" dirty="0" smtClean="0"/>
                        <a:t>and NO</a:t>
                      </a:r>
                      <a:r>
                        <a:rPr lang="en-US" sz="2000" baseline="-25000" dirty="0" smtClean="0"/>
                        <a:t>X</a:t>
                      </a:r>
                      <a:endParaRPr lang="en-US" sz="2000" dirty="0"/>
                    </a:p>
                  </a:txBody>
                  <a:tcPr/>
                </a:tc>
              </a:tr>
              <a:tr h="370840">
                <a:tc>
                  <a:txBody>
                    <a:bodyPr/>
                    <a:lstStyle/>
                    <a:p>
                      <a:r>
                        <a:rPr lang="en-US" sz="2000" dirty="0" smtClean="0"/>
                        <a:t>Measures</a:t>
                      </a:r>
                      <a:endParaRPr lang="en-US" sz="2000" dirty="0"/>
                    </a:p>
                  </a:txBody>
                  <a:tcPr/>
                </a:tc>
                <a:tc>
                  <a:txBody>
                    <a:bodyPr/>
                    <a:lstStyle/>
                    <a:p>
                      <a:r>
                        <a:rPr lang="en-US" sz="2000" dirty="0" smtClean="0"/>
                        <a:t>difference from mean PM</a:t>
                      </a:r>
                      <a:r>
                        <a:rPr lang="en-US" sz="2000" baseline="-25000" dirty="0" smtClean="0"/>
                        <a:t>2.5 </a:t>
                      </a:r>
                      <a:r>
                        <a:rPr lang="en-US" sz="2000" dirty="0" smtClean="0"/>
                        <a:t>and % difference from geometric mean of  NO</a:t>
                      </a:r>
                      <a:r>
                        <a:rPr lang="en-US" sz="2000" baseline="-25000" dirty="0" smtClean="0"/>
                        <a:t>X</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Ratios of geometric means (GM) </a:t>
                      </a:r>
                    </a:p>
                    <a:p>
                      <a:endParaRPr lang="en-US" sz="2000" dirty="0"/>
                    </a:p>
                  </a:txBody>
                  <a:tcPr/>
                </a:tc>
              </a:tr>
              <a:tr h="370840">
                <a:tc>
                  <a:txBody>
                    <a:bodyPr/>
                    <a:lstStyle/>
                    <a:p>
                      <a:r>
                        <a:rPr lang="en-US" sz="2000" dirty="0" smtClean="0"/>
                        <a:t>Statistical</a:t>
                      </a:r>
                      <a:r>
                        <a:rPr lang="en-US" sz="2000" baseline="0" dirty="0" smtClean="0"/>
                        <a:t> model</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Intrinsic conditional autoregressive model</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Linear mixed model</a:t>
                      </a:r>
                    </a:p>
                    <a:p>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Covariates</a:t>
                      </a:r>
                      <a:endParaRPr lang="en-US" sz="2000" dirty="0"/>
                    </a:p>
                  </a:txBody>
                  <a:tcPr/>
                </a:tc>
                <a:tc>
                  <a:txBody>
                    <a:bodyPr/>
                    <a:lstStyle/>
                    <a:p>
                      <a:r>
                        <a:rPr lang="en-US" sz="2000" dirty="0" smtClean="0"/>
                        <a:t>age, sex, race, population density, high density land use, site</a:t>
                      </a:r>
                      <a:endParaRPr lang="en-US" sz="2000" dirty="0"/>
                    </a:p>
                  </a:txBody>
                  <a:tcPr/>
                </a:tc>
                <a:tc>
                  <a:txBody>
                    <a:bodyPr/>
                    <a:lstStyle/>
                    <a:p>
                      <a:r>
                        <a:rPr lang="en-US" sz="2000" dirty="0" smtClean="0"/>
                        <a:t>age, sex, education, income, median income, population size, site</a:t>
                      </a:r>
                      <a:endParaRPr lang="en-US" sz="2000" dirty="0"/>
                    </a:p>
                  </a:txBody>
                  <a:tcPr/>
                </a:tc>
              </a:tr>
            </a:tbl>
          </a:graphicData>
        </a:graphic>
      </p:graphicFrame>
      <p:sp>
        <p:nvSpPr>
          <p:cNvPr id="10" name="Slide Number Placeholder 9"/>
          <p:cNvSpPr>
            <a:spLocks noGrp="1"/>
          </p:cNvSpPr>
          <p:nvPr>
            <p:ph type="sldNum" sz="quarter" idx="12"/>
          </p:nvPr>
        </p:nvSpPr>
        <p:spPr/>
        <p:txBody>
          <a:bodyPr/>
          <a:lstStyle/>
          <a:p>
            <a:fld id="{8B44F263-327A-4615-8797-727CA6513904}" type="slidenum">
              <a:rPr lang="en-US" smtClean="0"/>
              <a:t>30</a:t>
            </a:fld>
            <a:endParaRPr lang="en-US"/>
          </a:p>
        </p:txBody>
      </p:sp>
    </p:spTree>
    <p:extLst>
      <p:ext uri="{BB962C8B-B14F-4D97-AF65-F5344CB8AC3E}">
        <p14:creationId xmlns:p14="http://schemas.microsoft.com/office/powerpoint/2010/main" val="1806405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60" y="164575"/>
            <a:ext cx="8229600" cy="1143000"/>
          </a:xfrm>
        </p:spPr>
        <p:txBody>
          <a:bodyPr>
            <a:noAutofit/>
          </a:bodyPr>
          <a:lstStyle/>
          <a:p>
            <a:r>
              <a:rPr lang="en-US" sz="3200" dirty="0" smtClean="0"/>
              <a:t>Higher NSES </a:t>
            </a:r>
            <a:r>
              <a:rPr lang="en-US" sz="3200" dirty="0"/>
              <a:t>associated with </a:t>
            </a:r>
            <a:r>
              <a:rPr lang="en-US" sz="3200" dirty="0" smtClean="0"/>
              <a:t>lower </a:t>
            </a:r>
            <a:r>
              <a:rPr lang="en-US" sz="3200" dirty="0"/>
              <a:t>pollutant concentrations</a:t>
            </a:r>
          </a:p>
        </p:txBody>
      </p:sp>
      <p:sp>
        <p:nvSpPr>
          <p:cNvPr id="5" name="TextBox 4"/>
          <p:cNvSpPr txBox="1"/>
          <p:nvPr/>
        </p:nvSpPr>
        <p:spPr>
          <a:xfrm>
            <a:off x="321409" y="6002135"/>
            <a:ext cx="2215125" cy="307777"/>
          </a:xfrm>
          <a:prstGeom prst="rect">
            <a:avLst/>
          </a:prstGeom>
          <a:noFill/>
        </p:spPr>
        <p:txBody>
          <a:bodyPr wrap="square" rtlCol="0">
            <a:spAutoFit/>
          </a:bodyPr>
          <a:lstStyle/>
          <a:p>
            <a:r>
              <a:rPr lang="en-US" sz="1400" dirty="0"/>
              <a:t>Mean PM</a:t>
            </a:r>
            <a:r>
              <a:rPr lang="en-US" sz="1400" baseline="-25000" dirty="0"/>
              <a:t>2.5</a:t>
            </a:r>
            <a:r>
              <a:rPr lang="en-US" sz="1400" dirty="0"/>
              <a:t> =17.2 µg/m</a:t>
            </a:r>
            <a:r>
              <a:rPr lang="en-US" sz="1400" baseline="30000" dirty="0"/>
              <a:t>3 	</a:t>
            </a:r>
            <a:endParaRPr lang="en-US" sz="1400" dirty="0" smtClean="0"/>
          </a:p>
        </p:txBody>
      </p:sp>
      <p:sp>
        <p:nvSpPr>
          <p:cNvPr id="4" name="TextBox 3"/>
          <p:cNvSpPr txBox="1"/>
          <p:nvPr/>
        </p:nvSpPr>
        <p:spPr>
          <a:xfrm>
            <a:off x="6415441" y="6002135"/>
            <a:ext cx="2728560" cy="307777"/>
          </a:xfrm>
          <a:prstGeom prst="rect">
            <a:avLst/>
          </a:prstGeom>
          <a:noFill/>
        </p:spPr>
        <p:txBody>
          <a:bodyPr wrap="square" rtlCol="0">
            <a:spAutoFit/>
          </a:bodyPr>
          <a:lstStyle/>
          <a:p>
            <a:r>
              <a:rPr lang="en-US" sz="1400" dirty="0"/>
              <a:t>Geometric mean </a:t>
            </a:r>
            <a:r>
              <a:rPr lang="en-US" sz="1400" dirty="0" err="1"/>
              <a:t>NO</a:t>
            </a:r>
            <a:r>
              <a:rPr lang="en-US" sz="1400" baseline="-25000" dirty="0" err="1"/>
              <a:t>x</a:t>
            </a:r>
            <a:r>
              <a:rPr lang="en-US" sz="1400" dirty="0"/>
              <a:t> = 43.7 </a:t>
            </a:r>
            <a:r>
              <a:rPr lang="en-US" sz="1400" dirty="0" smtClean="0"/>
              <a:t>ppb</a:t>
            </a:r>
            <a:endParaRPr lang="en-US" dirty="0"/>
          </a:p>
        </p:txBody>
      </p:sp>
      <p:sp>
        <p:nvSpPr>
          <p:cNvPr id="7" name="TextBox 6"/>
          <p:cNvSpPr txBox="1"/>
          <p:nvPr/>
        </p:nvSpPr>
        <p:spPr>
          <a:xfrm>
            <a:off x="321409" y="6307687"/>
            <a:ext cx="8705571" cy="523220"/>
          </a:xfrm>
          <a:prstGeom prst="rect">
            <a:avLst/>
          </a:prstGeom>
          <a:noFill/>
        </p:spPr>
        <p:txBody>
          <a:bodyPr wrap="square" rtlCol="0">
            <a:spAutoFit/>
          </a:bodyPr>
          <a:lstStyle/>
          <a:p>
            <a:r>
              <a:rPr lang="en-US" sz="1400" dirty="0" smtClean="0"/>
              <a:t>Individual SES model </a:t>
            </a:r>
            <a:r>
              <a:rPr lang="en-US" sz="1400" dirty="0"/>
              <a:t>adjusted for age, race/ethnicity, sex, </a:t>
            </a:r>
            <a:r>
              <a:rPr lang="en-US" sz="1400" dirty="0" smtClean="0"/>
              <a:t>population </a:t>
            </a:r>
            <a:r>
              <a:rPr lang="en-US" sz="1400" dirty="0"/>
              <a:t>density, high-density land use and site</a:t>
            </a:r>
          </a:p>
          <a:p>
            <a:r>
              <a:rPr lang="en-US" sz="1400" dirty="0" smtClean="0"/>
              <a:t>NSES models further adjusted for individual SES (income, wealth and education) </a:t>
            </a:r>
          </a:p>
        </p:txBody>
      </p:sp>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409" y="1431940"/>
            <a:ext cx="8595650" cy="444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95124" y="2468875"/>
            <a:ext cx="8386210" cy="3840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1409" y="3505811"/>
            <a:ext cx="8386210" cy="1420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8B44F263-327A-4615-8797-727CA6513904}" type="slidenum">
              <a:rPr lang="en-US" smtClean="0"/>
              <a:t>31</a:t>
            </a:fld>
            <a:endParaRPr lang="en-US"/>
          </a:p>
        </p:txBody>
      </p:sp>
    </p:spTree>
    <p:extLst>
      <p:ext uri="{BB962C8B-B14F-4D97-AF65-F5344CB8AC3E}">
        <p14:creationId xmlns:p14="http://schemas.microsoft.com/office/powerpoint/2010/main" val="262681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74" y="202980"/>
            <a:ext cx="8229600" cy="1143000"/>
          </a:xfrm>
        </p:spPr>
        <p:txBody>
          <a:bodyPr>
            <a:normAutofit/>
          </a:bodyPr>
          <a:lstStyle/>
          <a:p>
            <a:r>
              <a:rPr lang="en-US" sz="3200" dirty="0"/>
              <a:t>Hispanic ethnicity and segregation of Hispanics associated with higher pollutant concentrations</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333" y="1305957"/>
            <a:ext cx="8809242" cy="479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91464" y="2084825"/>
            <a:ext cx="8386210" cy="768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91464" y="3121760"/>
            <a:ext cx="8386210"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1464" y="4043480"/>
            <a:ext cx="8386210"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1464" y="3575480"/>
            <a:ext cx="8386210"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B44F263-327A-4615-8797-727CA6513904}" type="slidenum">
              <a:rPr lang="en-US" smtClean="0"/>
              <a:t>32</a:t>
            </a:fld>
            <a:endParaRPr lang="en-US"/>
          </a:p>
        </p:txBody>
      </p:sp>
      <p:sp>
        <p:nvSpPr>
          <p:cNvPr id="10" name="TextBox 9"/>
          <p:cNvSpPr txBox="1"/>
          <p:nvPr/>
        </p:nvSpPr>
        <p:spPr>
          <a:xfrm>
            <a:off x="308838" y="6002135"/>
            <a:ext cx="8705571" cy="738664"/>
          </a:xfrm>
          <a:prstGeom prst="rect">
            <a:avLst/>
          </a:prstGeom>
          <a:noFill/>
        </p:spPr>
        <p:txBody>
          <a:bodyPr wrap="square" rtlCol="0">
            <a:spAutoFit/>
          </a:bodyPr>
          <a:lstStyle/>
          <a:p>
            <a:r>
              <a:rPr lang="en-US" sz="1400" dirty="0" smtClean="0"/>
              <a:t>Referent group: White participants and Neutral census tracts</a:t>
            </a:r>
          </a:p>
          <a:p>
            <a:r>
              <a:rPr lang="en-US" sz="1400" dirty="0" smtClean="0"/>
              <a:t>Race/ethnicity model </a:t>
            </a:r>
            <a:r>
              <a:rPr lang="en-US" sz="1400" dirty="0"/>
              <a:t>adjusted for age, </a:t>
            </a:r>
            <a:r>
              <a:rPr lang="en-US" sz="1400" dirty="0" smtClean="0"/>
              <a:t>sex</a:t>
            </a:r>
            <a:r>
              <a:rPr lang="en-US" sz="1400" dirty="0"/>
              <a:t>, </a:t>
            </a:r>
            <a:r>
              <a:rPr lang="en-US" sz="1400" dirty="0" smtClean="0"/>
              <a:t>individual SES, census tract </a:t>
            </a:r>
            <a:r>
              <a:rPr lang="en-US" sz="1400" dirty="0"/>
              <a:t>median </a:t>
            </a:r>
            <a:r>
              <a:rPr lang="en-US" sz="1400" dirty="0" smtClean="0"/>
              <a:t>income, population size and </a:t>
            </a:r>
            <a:r>
              <a:rPr lang="en-US" sz="1400" dirty="0"/>
              <a:t>site</a:t>
            </a:r>
          </a:p>
          <a:p>
            <a:r>
              <a:rPr lang="en-US" sz="1400" dirty="0" smtClean="0"/>
              <a:t>Residential segregation models further adjusted for race/ethnicity</a:t>
            </a:r>
          </a:p>
        </p:txBody>
      </p:sp>
    </p:spTree>
    <p:extLst>
      <p:ext uri="{BB962C8B-B14F-4D97-AF65-F5344CB8AC3E}">
        <p14:creationId xmlns:p14="http://schemas.microsoft.com/office/powerpoint/2010/main" val="186227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Conclusions</a:t>
            </a:r>
          </a:p>
        </p:txBody>
      </p:sp>
      <p:sp>
        <p:nvSpPr>
          <p:cNvPr id="17411" name="Content Placeholder 2"/>
          <p:cNvSpPr>
            <a:spLocks noGrp="1"/>
          </p:cNvSpPr>
          <p:nvPr>
            <p:ph idx="1"/>
          </p:nvPr>
        </p:nvSpPr>
        <p:spPr>
          <a:xfrm>
            <a:off x="457200" y="1447800"/>
            <a:ext cx="8229600" cy="4876800"/>
          </a:xfrm>
        </p:spPr>
        <p:txBody>
          <a:bodyPr>
            <a:normAutofit/>
          </a:bodyPr>
          <a:lstStyle/>
          <a:p>
            <a:r>
              <a:rPr lang="en-US" sz="2800" dirty="0" smtClean="0"/>
              <a:t>We observed higher PM</a:t>
            </a:r>
            <a:r>
              <a:rPr lang="en-US" sz="2800" baseline="-25000" dirty="0" smtClean="0"/>
              <a:t>2.5</a:t>
            </a:r>
            <a:r>
              <a:rPr lang="en-US" sz="2800" dirty="0" smtClean="0"/>
              <a:t> and NO</a:t>
            </a:r>
            <a:r>
              <a:rPr lang="en-US" sz="2800" baseline="-25000" dirty="0" smtClean="0"/>
              <a:t>X</a:t>
            </a:r>
            <a:r>
              <a:rPr lang="en-US" sz="2800" dirty="0" smtClean="0"/>
              <a:t> concentrations associated with:</a:t>
            </a:r>
          </a:p>
          <a:p>
            <a:pPr lvl="1"/>
            <a:r>
              <a:rPr lang="en-US" sz="2400" dirty="0" smtClean="0"/>
              <a:t>Hispanic ethnicity and residential segregation of Hispanics</a:t>
            </a:r>
          </a:p>
          <a:p>
            <a:pPr lvl="1"/>
            <a:r>
              <a:rPr lang="en-US" sz="2400" dirty="0" smtClean="0"/>
              <a:t>Lower neighborhood SES</a:t>
            </a:r>
          </a:p>
          <a:p>
            <a:endParaRPr lang="en-US" sz="2800" dirty="0" smtClean="0"/>
          </a:p>
          <a:p>
            <a:r>
              <a:rPr lang="en-US" sz="2800" dirty="0" smtClean="0"/>
              <a:t>Stronger associations with neighborhood characteristics than individual level characteristics</a:t>
            </a:r>
          </a:p>
          <a:p>
            <a:endParaRPr lang="en-US" sz="2800" dirty="0" smtClean="0"/>
          </a:p>
          <a:p>
            <a:pPr marL="0" indent="0">
              <a:buNone/>
            </a:pPr>
            <a:endParaRPr lang="en-US" sz="2400" dirty="0" smtClean="0"/>
          </a:p>
        </p:txBody>
      </p:sp>
      <p:sp>
        <p:nvSpPr>
          <p:cNvPr id="2" name="Slide Number Placeholder 1"/>
          <p:cNvSpPr>
            <a:spLocks noGrp="1"/>
          </p:cNvSpPr>
          <p:nvPr>
            <p:ph type="sldNum" sz="quarter" idx="12"/>
          </p:nvPr>
        </p:nvSpPr>
        <p:spPr/>
        <p:txBody>
          <a:bodyPr/>
          <a:lstStyle/>
          <a:p>
            <a:fld id="{8B44F263-327A-4615-8797-727CA6513904}" type="slidenum">
              <a:rPr lang="en-US" smtClean="0"/>
              <a:t>33</a:t>
            </a:fld>
            <a:endParaRPr lang="en-US"/>
          </a:p>
        </p:txBody>
      </p:sp>
    </p:spTree>
    <p:extLst>
      <p:ext uri="{BB962C8B-B14F-4D97-AF65-F5344CB8AC3E}">
        <p14:creationId xmlns:p14="http://schemas.microsoft.com/office/powerpoint/2010/main" val="2907287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457200" y="1600200"/>
            <a:ext cx="8229600" cy="4747580"/>
          </a:xfrm>
        </p:spPr>
        <p:txBody>
          <a:bodyPr>
            <a:normAutofit/>
          </a:bodyPr>
          <a:lstStyle/>
          <a:p>
            <a:r>
              <a:rPr lang="en-US" dirty="0" smtClean="0"/>
              <a:t>In health analysis, important to consider potential for confounding by NSES and/or residential segregation</a:t>
            </a:r>
          </a:p>
          <a:p>
            <a:pPr marL="457200" lvl="1" indent="0">
              <a:buNone/>
            </a:pPr>
            <a:endParaRPr lang="en-US" dirty="0" smtClean="0"/>
          </a:p>
          <a:p>
            <a:r>
              <a:rPr lang="en-US" dirty="0" smtClean="0"/>
              <a:t>Relevant to joint effects research </a:t>
            </a:r>
          </a:p>
          <a:p>
            <a:endParaRPr lang="en-US" dirty="0" smtClean="0"/>
          </a:p>
          <a:p>
            <a:r>
              <a:rPr lang="en-US" dirty="0" smtClean="0"/>
              <a:t>Environmental justice</a:t>
            </a:r>
          </a:p>
          <a:p>
            <a:pPr lvl="1"/>
            <a:endParaRPr lang="en-US" dirty="0"/>
          </a:p>
        </p:txBody>
      </p:sp>
      <p:sp>
        <p:nvSpPr>
          <p:cNvPr id="4" name="Slide Number Placeholder 3"/>
          <p:cNvSpPr>
            <a:spLocks noGrp="1"/>
          </p:cNvSpPr>
          <p:nvPr>
            <p:ph type="sldNum" sz="quarter" idx="12"/>
          </p:nvPr>
        </p:nvSpPr>
        <p:spPr/>
        <p:txBody>
          <a:bodyPr/>
          <a:lstStyle/>
          <a:p>
            <a:fld id="{8B44F263-327A-4615-8797-727CA6513904}" type="slidenum">
              <a:rPr lang="en-US" smtClean="0"/>
              <a:t>34</a:t>
            </a:fld>
            <a:endParaRPr lang="en-US"/>
          </a:p>
        </p:txBody>
      </p:sp>
    </p:spTree>
    <p:extLst>
      <p:ext uri="{BB962C8B-B14F-4D97-AF65-F5344CB8AC3E}">
        <p14:creationId xmlns:p14="http://schemas.microsoft.com/office/powerpoint/2010/main" val="296911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 Pollution and CAC Progression in MESA</a:t>
            </a:r>
            <a:endParaRPr lang="en-US" dirty="0"/>
          </a:p>
        </p:txBody>
      </p:sp>
      <p:sp>
        <p:nvSpPr>
          <p:cNvPr id="3" name="Content Placeholder 2"/>
          <p:cNvSpPr>
            <a:spLocks noGrp="1"/>
          </p:cNvSpPr>
          <p:nvPr>
            <p:ph idx="1"/>
          </p:nvPr>
        </p:nvSpPr>
        <p:spPr/>
        <p:txBody>
          <a:bodyPr/>
          <a:lstStyle/>
          <a:p>
            <a:r>
              <a:rPr lang="en-US" dirty="0" smtClean="0"/>
              <a:t>Employ the </a:t>
            </a:r>
            <a:r>
              <a:rPr lang="en-US" dirty="0" err="1" smtClean="0"/>
              <a:t>spatio</a:t>
            </a:r>
            <a:r>
              <a:rPr lang="en-US" dirty="0" smtClean="0"/>
              <a:t>-temporal exposure estimates from the unified exposure model</a:t>
            </a:r>
          </a:p>
          <a:p>
            <a:r>
              <a:rPr lang="en-US" dirty="0" smtClean="0"/>
              <a:t>Similar to results shown before, but constitute some of the primary findings of MESA Air</a:t>
            </a:r>
            <a:endParaRPr lang="en-US" dirty="0"/>
          </a:p>
        </p:txBody>
      </p:sp>
    </p:spTree>
    <p:extLst>
      <p:ext uri="{BB962C8B-B14F-4D97-AF65-F5344CB8AC3E}">
        <p14:creationId xmlns:p14="http://schemas.microsoft.com/office/powerpoint/2010/main" val="180545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81125"/>
            <a:ext cx="91440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603CE79A-4F65-4687-8D91-A30D173A54DE}" type="slidenum">
              <a:rPr lang="en-US" altLang="en-US" smtClean="0">
                <a:latin typeface="Arial" charset="0"/>
              </a:rPr>
              <a:pPr eaLnBrk="1" hangingPunct="1"/>
              <a:t>36</a:t>
            </a:fld>
            <a:endParaRPr lang="en-US" altLang="en-US" smtClean="0">
              <a:latin typeface="Arial" charset="0"/>
            </a:endParaRPr>
          </a:p>
        </p:txBody>
      </p:sp>
      <p:sp>
        <p:nvSpPr>
          <p:cNvPr id="28676" name="Rectangle 2"/>
          <p:cNvSpPr>
            <a:spLocks noGrp="1" noChangeArrowheads="1"/>
          </p:cNvSpPr>
          <p:nvPr>
            <p:ph type="title"/>
          </p:nvPr>
        </p:nvSpPr>
        <p:spPr/>
        <p:txBody>
          <a:bodyPr/>
          <a:lstStyle/>
          <a:p>
            <a:pPr eaLnBrk="1" hangingPunct="1"/>
            <a:r>
              <a:rPr lang="en-US" altLang="en-US" sz="3200" smtClean="0">
                <a:latin typeface="Arial" charset="0"/>
              </a:rPr>
              <a:t>Progression of CAC with Outdoor and Individual Ambient-Derived PM</a:t>
            </a:r>
            <a:r>
              <a:rPr lang="en-US" altLang="en-US" sz="3200" baseline="-25000" smtClean="0">
                <a:latin typeface="Arial" charset="0"/>
              </a:rPr>
              <a:t>2.5</a:t>
            </a:r>
            <a:r>
              <a:rPr lang="en-US" altLang="en-US" sz="3200" smtClean="0">
                <a:latin typeface="Arial" charset="0"/>
              </a:rPr>
              <a:t> Exposure</a:t>
            </a:r>
          </a:p>
        </p:txBody>
      </p:sp>
      <p:sp>
        <p:nvSpPr>
          <p:cNvPr id="28677" name="TextBox 9"/>
          <p:cNvSpPr txBox="1">
            <a:spLocks noChangeArrowheads="1"/>
          </p:cNvSpPr>
          <p:nvPr/>
        </p:nvSpPr>
        <p:spPr bwMode="auto">
          <a:xfrm>
            <a:off x="4114800" y="6400800"/>
            <a:ext cx="35067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r>
              <a:rPr lang="en-US" altLang="en-US">
                <a:latin typeface="Arial" charset="0"/>
              </a:rPr>
              <a:t>Score units per 5 µg/m</a:t>
            </a:r>
            <a:r>
              <a:rPr lang="en-US" altLang="en-US" baseline="30000">
                <a:latin typeface="Arial" charset="0"/>
              </a:rPr>
              <a:t>3</a:t>
            </a:r>
            <a:r>
              <a:rPr lang="en-US" altLang="en-US">
                <a:latin typeface="Arial" charset="0"/>
              </a:rPr>
              <a:t> per year</a:t>
            </a:r>
          </a:p>
        </p:txBody>
      </p:sp>
      <p:sp>
        <p:nvSpPr>
          <p:cNvPr id="28678" name="TextBox 10"/>
          <p:cNvSpPr txBox="1">
            <a:spLocks noChangeArrowheads="1"/>
          </p:cNvSpPr>
          <p:nvPr/>
        </p:nvSpPr>
        <p:spPr bwMode="auto">
          <a:xfrm>
            <a:off x="-76200" y="1812925"/>
            <a:ext cx="2895600" cy="4137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eaLnBrk="1" hangingPunct="1">
              <a:spcBef>
                <a:spcPts val="1200"/>
              </a:spcBef>
            </a:pPr>
            <a:r>
              <a:rPr lang="en-US" altLang="en-US" sz="1600" b="1" dirty="0">
                <a:latin typeface="Arial" charset="0"/>
              </a:rPr>
              <a:t>Outdoor</a:t>
            </a:r>
          </a:p>
          <a:p>
            <a:pPr algn="r" eaLnBrk="1" hangingPunct="1">
              <a:spcBef>
                <a:spcPts val="600"/>
              </a:spcBef>
            </a:pPr>
            <a:r>
              <a:rPr lang="en-US" altLang="en-US" sz="1600" dirty="0">
                <a:latin typeface="Arial" charset="0"/>
              </a:rPr>
              <a:t>PM</a:t>
            </a:r>
            <a:r>
              <a:rPr lang="en-US" altLang="en-US" sz="1600" baseline="-25000" dirty="0">
                <a:latin typeface="Arial" charset="0"/>
              </a:rPr>
              <a:t>2.5</a:t>
            </a:r>
            <a:r>
              <a:rPr lang="en-US" altLang="en-US" sz="1600" dirty="0">
                <a:latin typeface="Arial" charset="0"/>
              </a:rPr>
              <a:t> Model 1</a:t>
            </a:r>
          </a:p>
          <a:p>
            <a:pPr algn="r" eaLnBrk="1" hangingPunct="1">
              <a:spcBef>
                <a:spcPts val="900"/>
              </a:spcBef>
            </a:pPr>
            <a:r>
              <a:rPr lang="en-US" altLang="en-US" sz="1600" dirty="0">
                <a:latin typeface="Arial" charset="0"/>
              </a:rPr>
              <a:t>PM</a:t>
            </a:r>
            <a:r>
              <a:rPr lang="en-US" altLang="en-US" sz="1600" baseline="-25000" dirty="0">
                <a:latin typeface="Arial" charset="0"/>
              </a:rPr>
              <a:t>2.5</a:t>
            </a:r>
            <a:r>
              <a:rPr lang="en-US" altLang="en-US" sz="1600" dirty="0">
                <a:latin typeface="Arial" charset="0"/>
              </a:rPr>
              <a:t> Model 2</a:t>
            </a:r>
          </a:p>
          <a:p>
            <a:pPr algn="r" eaLnBrk="1" hangingPunct="1">
              <a:spcBef>
                <a:spcPts val="1000"/>
              </a:spcBef>
            </a:pPr>
            <a:r>
              <a:rPr lang="en-US" altLang="en-US" sz="1600" b="1" dirty="0">
                <a:latin typeface="Arial" charset="0"/>
              </a:rPr>
              <a:t>PM</a:t>
            </a:r>
            <a:r>
              <a:rPr lang="en-US" altLang="en-US" sz="1600" b="1" baseline="-25000" dirty="0">
                <a:latin typeface="Arial" charset="0"/>
              </a:rPr>
              <a:t>2.5</a:t>
            </a:r>
            <a:r>
              <a:rPr lang="en-US" altLang="en-US" sz="1600" b="1" dirty="0">
                <a:latin typeface="Arial" charset="0"/>
              </a:rPr>
              <a:t> Model 3</a:t>
            </a:r>
          </a:p>
          <a:p>
            <a:pPr algn="r" eaLnBrk="1" hangingPunct="1">
              <a:spcBef>
                <a:spcPts val="1000"/>
              </a:spcBef>
            </a:pPr>
            <a:r>
              <a:rPr lang="en-US" altLang="en-US" sz="1600" dirty="0">
                <a:latin typeface="Arial" charset="0"/>
              </a:rPr>
              <a:t>PM</a:t>
            </a:r>
            <a:r>
              <a:rPr lang="en-US" altLang="en-US" sz="1600" baseline="-25000" dirty="0">
                <a:latin typeface="Arial" charset="0"/>
              </a:rPr>
              <a:t>2.5</a:t>
            </a:r>
            <a:r>
              <a:rPr lang="en-US" altLang="en-US" sz="1600" dirty="0">
                <a:latin typeface="Arial" charset="0"/>
              </a:rPr>
              <a:t> Model 4a</a:t>
            </a:r>
          </a:p>
          <a:p>
            <a:pPr algn="r" eaLnBrk="1" hangingPunct="1">
              <a:spcBef>
                <a:spcPts val="1000"/>
              </a:spcBef>
            </a:pPr>
            <a:r>
              <a:rPr lang="en-US" altLang="en-US" sz="1600" dirty="0">
                <a:latin typeface="Arial" charset="0"/>
              </a:rPr>
              <a:t>PM</a:t>
            </a:r>
            <a:r>
              <a:rPr lang="en-US" altLang="en-US" sz="1600" baseline="-25000" dirty="0">
                <a:latin typeface="Arial" charset="0"/>
              </a:rPr>
              <a:t>2.5</a:t>
            </a:r>
            <a:r>
              <a:rPr lang="en-US" altLang="en-US" sz="1600" dirty="0">
                <a:latin typeface="Arial" charset="0"/>
              </a:rPr>
              <a:t> Model 4b</a:t>
            </a:r>
          </a:p>
          <a:p>
            <a:pPr algn="r" eaLnBrk="1" hangingPunct="1">
              <a:spcBef>
                <a:spcPts val="400"/>
              </a:spcBef>
            </a:pPr>
            <a:r>
              <a:rPr lang="en-US" altLang="en-US" sz="1600" b="1" dirty="0">
                <a:latin typeface="Arial" charset="0"/>
              </a:rPr>
              <a:t>Individual Ambient-Derived</a:t>
            </a:r>
          </a:p>
          <a:p>
            <a:pPr algn="r" eaLnBrk="1" hangingPunct="1">
              <a:spcBef>
                <a:spcPts val="600"/>
              </a:spcBef>
            </a:pPr>
            <a:r>
              <a:rPr lang="en-US" altLang="en-US" sz="1600" dirty="0">
                <a:latin typeface="Arial" charset="0"/>
              </a:rPr>
              <a:t>PM</a:t>
            </a:r>
            <a:r>
              <a:rPr lang="en-US" altLang="en-US" sz="1600" baseline="-25000" dirty="0">
                <a:latin typeface="Arial" charset="0"/>
              </a:rPr>
              <a:t>2.5</a:t>
            </a:r>
            <a:r>
              <a:rPr lang="en-US" altLang="en-US" sz="1600" dirty="0">
                <a:latin typeface="Arial" charset="0"/>
              </a:rPr>
              <a:t> Exposure Model 1</a:t>
            </a:r>
          </a:p>
          <a:p>
            <a:pPr algn="r" eaLnBrk="1" hangingPunct="1">
              <a:spcBef>
                <a:spcPts val="600"/>
              </a:spcBef>
            </a:pPr>
            <a:r>
              <a:rPr lang="en-US" altLang="en-US" sz="1600" dirty="0">
                <a:latin typeface="Arial" charset="0"/>
              </a:rPr>
              <a:t>PM</a:t>
            </a:r>
            <a:r>
              <a:rPr lang="en-US" altLang="en-US" sz="1600" baseline="-25000" dirty="0">
                <a:latin typeface="Arial" charset="0"/>
              </a:rPr>
              <a:t>2.5</a:t>
            </a:r>
            <a:r>
              <a:rPr lang="en-US" altLang="en-US" sz="1600" dirty="0">
                <a:latin typeface="Arial" charset="0"/>
              </a:rPr>
              <a:t> Exposure Model 2</a:t>
            </a:r>
          </a:p>
          <a:p>
            <a:pPr algn="r" eaLnBrk="1" hangingPunct="1">
              <a:spcBef>
                <a:spcPts val="600"/>
              </a:spcBef>
            </a:pPr>
            <a:r>
              <a:rPr lang="en-US" altLang="en-US" sz="1600" b="1" dirty="0">
                <a:latin typeface="Arial" charset="0"/>
              </a:rPr>
              <a:t>PM</a:t>
            </a:r>
            <a:r>
              <a:rPr lang="en-US" altLang="en-US" sz="1600" b="1" baseline="-25000" dirty="0">
                <a:latin typeface="Arial" charset="0"/>
              </a:rPr>
              <a:t>2.5</a:t>
            </a:r>
            <a:r>
              <a:rPr lang="en-US" altLang="en-US" sz="1600" b="1" dirty="0">
                <a:latin typeface="Arial" charset="0"/>
              </a:rPr>
              <a:t> Exposure 3</a:t>
            </a:r>
          </a:p>
          <a:p>
            <a:pPr algn="r" eaLnBrk="1" hangingPunct="1">
              <a:spcBef>
                <a:spcPts val="900"/>
              </a:spcBef>
            </a:pPr>
            <a:r>
              <a:rPr lang="en-US" altLang="en-US" sz="1600" dirty="0">
                <a:latin typeface="Arial" charset="0"/>
              </a:rPr>
              <a:t>PM</a:t>
            </a:r>
            <a:r>
              <a:rPr lang="en-US" altLang="en-US" sz="1600" baseline="-25000" dirty="0">
                <a:latin typeface="Arial" charset="0"/>
              </a:rPr>
              <a:t>2.5</a:t>
            </a:r>
            <a:r>
              <a:rPr lang="en-US" altLang="en-US" sz="1600" dirty="0">
                <a:latin typeface="Arial" charset="0"/>
              </a:rPr>
              <a:t> Exposure 4a</a:t>
            </a:r>
          </a:p>
          <a:p>
            <a:pPr algn="r" eaLnBrk="1" hangingPunct="1">
              <a:spcBef>
                <a:spcPts val="900"/>
              </a:spcBef>
            </a:pPr>
            <a:r>
              <a:rPr lang="en-US" altLang="en-US" sz="1600" dirty="0">
                <a:latin typeface="Arial" charset="0"/>
              </a:rPr>
              <a:t>PM</a:t>
            </a:r>
            <a:r>
              <a:rPr lang="en-US" altLang="en-US" sz="1600" baseline="-25000" dirty="0">
                <a:latin typeface="Arial" charset="0"/>
              </a:rPr>
              <a:t>2.5</a:t>
            </a:r>
            <a:r>
              <a:rPr lang="en-US" altLang="en-US" sz="1600" dirty="0">
                <a:latin typeface="Arial" charset="0"/>
              </a:rPr>
              <a:t> Exposure 4b</a:t>
            </a:r>
          </a:p>
        </p:txBody>
      </p:sp>
      <p:sp>
        <p:nvSpPr>
          <p:cNvPr id="28679" name="Rectangle 4"/>
          <p:cNvSpPr>
            <a:spLocks noChangeArrowheads="1"/>
          </p:cNvSpPr>
          <p:nvPr/>
        </p:nvSpPr>
        <p:spPr bwMode="auto">
          <a:xfrm>
            <a:off x="2895600" y="2084388"/>
            <a:ext cx="6038850" cy="3859212"/>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endParaRPr lang="en-US" altLang="en-US"/>
          </a:p>
        </p:txBody>
      </p:sp>
      <p:cxnSp>
        <p:nvCxnSpPr>
          <p:cNvPr id="10" name="Straight Connector 9"/>
          <p:cNvCxnSpPr/>
          <p:nvPr/>
        </p:nvCxnSpPr>
        <p:spPr bwMode="auto">
          <a:xfrm>
            <a:off x="2895600" y="4027488"/>
            <a:ext cx="6019800" cy="11112"/>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1" name="TextBox 10"/>
          <p:cNvSpPr txBox="1"/>
          <p:nvPr/>
        </p:nvSpPr>
        <p:spPr>
          <a:xfrm>
            <a:off x="0" y="5943600"/>
            <a:ext cx="4191000" cy="938213"/>
          </a:xfrm>
          <a:prstGeom prst="rect">
            <a:avLst/>
          </a:prstGeom>
          <a:noFill/>
        </p:spPr>
        <p:txBody>
          <a:bodyPr wrap="none">
            <a:spAutoFit/>
          </a:bodyPr>
          <a:lstStyle/>
          <a:p>
            <a:pPr>
              <a:defRPr/>
            </a:pPr>
            <a:r>
              <a:rPr lang="en-US" sz="1100" dirty="0">
                <a:solidFill>
                  <a:schemeClr val="bg1">
                    <a:lumMod val="50000"/>
                  </a:schemeClr>
                </a:solidFill>
                <a:latin typeface="Arial" pitchFamily="34" charset="0"/>
                <a:cs typeface="Arial" pitchFamily="34" charset="0"/>
              </a:rPr>
              <a:t>Model 1: Age, sex, race/ethnicity</a:t>
            </a:r>
          </a:p>
          <a:p>
            <a:pPr>
              <a:defRPr/>
            </a:pPr>
            <a:r>
              <a:rPr lang="en-US" sz="1100" dirty="0">
                <a:solidFill>
                  <a:schemeClr val="bg1">
                    <a:lumMod val="50000"/>
                  </a:schemeClr>
                </a:solidFill>
                <a:latin typeface="Arial" pitchFamily="34" charset="0"/>
                <a:cs typeface="Arial" pitchFamily="34" charset="0"/>
              </a:rPr>
              <a:t>Model 2: + individual risk factors</a:t>
            </a:r>
          </a:p>
          <a:p>
            <a:pPr>
              <a:defRPr/>
            </a:pPr>
            <a:r>
              <a:rPr lang="en-US" sz="1100" dirty="0">
                <a:solidFill>
                  <a:schemeClr val="bg1">
                    <a:lumMod val="50000"/>
                  </a:schemeClr>
                </a:solidFill>
                <a:latin typeface="Arial" pitchFamily="34" charset="0"/>
                <a:cs typeface="Arial" pitchFamily="34" charset="0"/>
              </a:rPr>
              <a:t>Model 3: + neighborhood &amp; individual SES</a:t>
            </a:r>
          </a:p>
          <a:p>
            <a:pPr>
              <a:defRPr/>
            </a:pPr>
            <a:r>
              <a:rPr lang="en-US" sz="1100" dirty="0">
                <a:solidFill>
                  <a:schemeClr val="bg1">
                    <a:lumMod val="50000"/>
                  </a:schemeClr>
                </a:solidFill>
                <a:latin typeface="Arial" pitchFamily="34" charset="0"/>
                <a:cs typeface="Arial" pitchFamily="34" charset="0"/>
              </a:rPr>
              <a:t>Model 4a: 3 + blood pressure, diabetes</a:t>
            </a:r>
          </a:p>
          <a:p>
            <a:pPr>
              <a:defRPr/>
            </a:pPr>
            <a:r>
              <a:rPr lang="en-US" sz="1100" dirty="0">
                <a:solidFill>
                  <a:schemeClr val="bg1">
                    <a:lumMod val="50000"/>
                  </a:schemeClr>
                </a:solidFill>
                <a:latin typeface="Arial" pitchFamily="34" charset="0"/>
                <a:cs typeface="Arial" pitchFamily="34" charset="0"/>
              </a:rPr>
              <a:t>Model 4b: 3 + CRP, fibrinogen, </a:t>
            </a:r>
            <a:r>
              <a:rPr lang="en-US" sz="1100" dirty="0" err="1">
                <a:solidFill>
                  <a:schemeClr val="bg1">
                    <a:lumMod val="50000"/>
                  </a:schemeClr>
                </a:solidFill>
                <a:latin typeface="Arial" pitchFamily="34" charset="0"/>
                <a:cs typeface="Arial" pitchFamily="34" charset="0"/>
              </a:rPr>
              <a:t>creatinine</a:t>
            </a:r>
            <a:r>
              <a:rPr lang="en-US" sz="1100" dirty="0">
                <a:solidFill>
                  <a:schemeClr val="bg1">
                    <a:lumMod val="50000"/>
                  </a:schemeClr>
                </a:solidFill>
                <a:latin typeface="Arial" pitchFamily="34" charset="0"/>
                <a:cs typeface="Arial" pitchFamily="34" charset="0"/>
              </a:rPr>
              <a:t>, alcohol, family history</a:t>
            </a:r>
          </a:p>
        </p:txBody>
      </p:sp>
    </p:spTree>
    <p:extLst>
      <p:ext uri="{BB962C8B-B14F-4D97-AF65-F5344CB8AC3E}">
        <p14:creationId xmlns:p14="http://schemas.microsoft.com/office/powerpoint/2010/main" val="1526562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81125"/>
            <a:ext cx="91440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Rectangle 2"/>
          <p:cNvSpPr>
            <a:spLocks noGrp="1" noChangeArrowheads="1"/>
          </p:cNvSpPr>
          <p:nvPr>
            <p:ph type="title"/>
          </p:nvPr>
        </p:nvSpPr>
        <p:spPr/>
        <p:txBody>
          <a:bodyPr/>
          <a:lstStyle/>
          <a:p>
            <a:pPr eaLnBrk="1" hangingPunct="1"/>
            <a:r>
              <a:rPr lang="en-US" altLang="en-US" sz="3200" smtClean="0">
                <a:latin typeface="Arial" charset="0"/>
              </a:rPr>
              <a:t>Progression of CAC with NO</a:t>
            </a:r>
            <a:r>
              <a:rPr lang="en-US" altLang="en-US" sz="3200" baseline="-25000" smtClean="0">
                <a:latin typeface="Arial" charset="0"/>
              </a:rPr>
              <a:t>X</a:t>
            </a:r>
          </a:p>
        </p:txBody>
      </p:sp>
      <p:sp>
        <p:nvSpPr>
          <p:cNvPr id="29700" name="TextBox 9"/>
          <p:cNvSpPr txBox="1">
            <a:spLocks noChangeArrowheads="1"/>
          </p:cNvSpPr>
          <p:nvPr/>
        </p:nvSpPr>
        <p:spPr bwMode="auto">
          <a:xfrm>
            <a:off x="4114800" y="6400800"/>
            <a:ext cx="34163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r>
              <a:rPr lang="en-US" altLang="en-US">
                <a:latin typeface="Arial" charset="0"/>
              </a:rPr>
              <a:t>Score units per 40 ppb per year</a:t>
            </a:r>
          </a:p>
        </p:txBody>
      </p:sp>
      <p:sp>
        <p:nvSpPr>
          <p:cNvPr id="29701" name="Rectangle 4"/>
          <p:cNvSpPr>
            <a:spLocks noChangeArrowheads="1"/>
          </p:cNvSpPr>
          <p:nvPr/>
        </p:nvSpPr>
        <p:spPr bwMode="auto">
          <a:xfrm>
            <a:off x="2895600" y="2084388"/>
            <a:ext cx="6038850" cy="3859212"/>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endParaRPr lang="en-US" altLang="en-US"/>
          </a:p>
        </p:txBody>
      </p:sp>
      <p:sp>
        <p:nvSpPr>
          <p:cNvPr id="29702" name="TextBox 10"/>
          <p:cNvSpPr txBox="1">
            <a:spLocks noChangeArrowheads="1"/>
          </p:cNvSpPr>
          <p:nvPr/>
        </p:nvSpPr>
        <p:spPr bwMode="auto">
          <a:xfrm>
            <a:off x="-76200" y="2097088"/>
            <a:ext cx="2895600" cy="3846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r" eaLnBrk="1" hangingPunct="1">
              <a:spcBef>
                <a:spcPts val="1500"/>
              </a:spcBef>
            </a:pPr>
            <a:r>
              <a:rPr lang="en-US" altLang="en-US" sz="1600">
                <a:latin typeface="Arial" charset="0"/>
              </a:rPr>
              <a:t>NO</a:t>
            </a:r>
            <a:r>
              <a:rPr lang="en-US" altLang="en-US" sz="1600" baseline="-25000">
                <a:latin typeface="Arial" charset="0"/>
              </a:rPr>
              <a:t>X</a:t>
            </a:r>
            <a:r>
              <a:rPr lang="en-US" altLang="en-US" sz="1600">
                <a:latin typeface="Arial" charset="0"/>
              </a:rPr>
              <a:t> Model 1</a:t>
            </a:r>
          </a:p>
          <a:p>
            <a:pPr algn="r" eaLnBrk="1" hangingPunct="1">
              <a:spcBef>
                <a:spcPts val="1500"/>
              </a:spcBef>
            </a:pPr>
            <a:endParaRPr lang="en-US" altLang="en-US" sz="1600">
              <a:latin typeface="Arial" charset="0"/>
            </a:endParaRPr>
          </a:p>
          <a:p>
            <a:pPr algn="r" eaLnBrk="1" hangingPunct="1">
              <a:spcBef>
                <a:spcPts val="1500"/>
              </a:spcBef>
            </a:pPr>
            <a:r>
              <a:rPr lang="en-US" altLang="en-US" sz="1600">
                <a:latin typeface="Arial" charset="0"/>
              </a:rPr>
              <a:t>NO</a:t>
            </a:r>
            <a:r>
              <a:rPr lang="en-US" altLang="en-US" sz="1600" baseline="-25000">
                <a:latin typeface="Arial" charset="0"/>
              </a:rPr>
              <a:t>X</a:t>
            </a:r>
            <a:r>
              <a:rPr lang="en-US" altLang="en-US" sz="1600">
                <a:latin typeface="Arial" charset="0"/>
              </a:rPr>
              <a:t> Model 2</a:t>
            </a:r>
          </a:p>
          <a:p>
            <a:pPr algn="r" eaLnBrk="1" hangingPunct="1">
              <a:spcBef>
                <a:spcPts val="1500"/>
              </a:spcBef>
            </a:pPr>
            <a:endParaRPr lang="en-US" altLang="en-US" sz="1600">
              <a:latin typeface="Arial" charset="0"/>
            </a:endParaRPr>
          </a:p>
          <a:p>
            <a:pPr algn="r" eaLnBrk="1" hangingPunct="1">
              <a:spcBef>
                <a:spcPts val="1500"/>
              </a:spcBef>
            </a:pPr>
            <a:r>
              <a:rPr lang="en-US" altLang="en-US" sz="1600" b="1">
                <a:latin typeface="Arial" charset="0"/>
              </a:rPr>
              <a:t>NO</a:t>
            </a:r>
            <a:r>
              <a:rPr lang="en-US" altLang="en-US" sz="1600" b="1" baseline="-25000">
                <a:latin typeface="Arial" charset="0"/>
              </a:rPr>
              <a:t>X</a:t>
            </a:r>
            <a:r>
              <a:rPr lang="en-US" altLang="en-US" sz="1600" b="1">
                <a:latin typeface="Arial" charset="0"/>
              </a:rPr>
              <a:t> Model 3</a:t>
            </a:r>
          </a:p>
          <a:p>
            <a:pPr algn="r" eaLnBrk="1" hangingPunct="1">
              <a:spcBef>
                <a:spcPts val="1500"/>
              </a:spcBef>
            </a:pPr>
            <a:endParaRPr lang="en-US" altLang="en-US" sz="1600">
              <a:latin typeface="Arial" charset="0"/>
            </a:endParaRPr>
          </a:p>
          <a:p>
            <a:pPr algn="r" eaLnBrk="1" hangingPunct="1">
              <a:spcBef>
                <a:spcPts val="1500"/>
              </a:spcBef>
            </a:pPr>
            <a:r>
              <a:rPr lang="en-US" altLang="en-US" sz="1600">
                <a:latin typeface="Arial" charset="0"/>
              </a:rPr>
              <a:t>NO</a:t>
            </a:r>
            <a:r>
              <a:rPr lang="en-US" altLang="en-US" sz="1600" baseline="-25000">
                <a:latin typeface="Arial" charset="0"/>
              </a:rPr>
              <a:t>X</a:t>
            </a:r>
            <a:r>
              <a:rPr lang="en-US" altLang="en-US" sz="1600">
                <a:latin typeface="Arial" charset="0"/>
              </a:rPr>
              <a:t> Model 4a</a:t>
            </a:r>
          </a:p>
          <a:p>
            <a:pPr algn="r" eaLnBrk="1" hangingPunct="1">
              <a:spcBef>
                <a:spcPts val="1500"/>
              </a:spcBef>
            </a:pPr>
            <a:endParaRPr lang="en-US" altLang="en-US" sz="1600">
              <a:latin typeface="Arial" charset="0"/>
            </a:endParaRPr>
          </a:p>
          <a:p>
            <a:pPr algn="r" eaLnBrk="1" hangingPunct="1">
              <a:spcBef>
                <a:spcPts val="1500"/>
              </a:spcBef>
            </a:pPr>
            <a:r>
              <a:rPr lang="en-US" altLang="en-US" sz="1600">
                <a:latin typeface="Arial" charset="0"/>
              </a:rPr>
              <a:t>NO</a:t>
            </a:r>
            <a:r>
              <a:rPr lang="en-US" altLang="en-US" sz="1600" baseline="-25000">
                <a:latin typeface="Arial" charset="0"/>
              </a:rPr>
              <a:t>X</a:t>
            </a:r>
            <a:r>
              <a:rPr lang="en-US" altLang="en-US" sz="1600">
                <a:latin typeface="Arial" charset="0"/>
              </a:rPr>
              <a:t> Model 4b</a:t>
            </a:r>
          </a:p>
        </p:txBody>
      </p:sp>
      <p:sp>
        <p:nvSpPr>
          <p:cNvPr id="15" name="TextBox 14"/>
          <p:cNvSpPr txBox="1"/>
          <p:nvPr/>
        </p:nvSpPr>
        <p:spPr>
          <a:xfrm>
            <a:off x="0" y="5995988"/>
            <a:ext cx="3811588" cy="862012"/>
          </a:xfrm>
          <a:prstGeom prst="rect">
            <a:avLst/>
          </a:prstGeom>
          <a:noFill/>
        </p:spPr>
        <p:txBody>
          <a:bodyPr wrap="none">
            <a:spAutoFit/>
          </a:bodyPr>
          <a:lstStyle/>
          <a:p>
            <a:pPr>
              <a:defRPr/>
            </a:pPr>
            <a:r>
              <a:rPr lang="en-US" sz="1000" dirty="0">
                <a:solidFill>
                  <a:schemeClr val="bg1">
                    <a:lumMod val="50000"/>
                  </a:schemeClr>
                </a:solidFill>
                <a:latin typeface="Arial" pitchFamily="34" charset="0"/>
                <a:cs typeface="Arial" pitchFamily="34" charset="0"/>
              </a:rPr>
              <a:t>Model 1: Age, sex, race/ethnicity, site</a:t>
            </a:r>
          </a:p>
          <a:p>
            <a:pPr>
              <a:defRPr/>
            </a:pPr>
            <a:r>
              <a:rPr lang="en-US" sz="1000" dirty="0">
                <a:solidFill>
                  <a:schemeClr val="bg1">
                    <a:lumMod val="50000"/>
                  </a:schemeClr>
                </a:solidFill>
                <a:latin typeface="Arial" pitchFamily="34" charset="0"/>
                <a:cs typeface="Arial" pitchFamily="34" charset="0"/>
              </a:rPr>
              <a:t>Model 2: + adiposity, smoking, cholesterol, PA</a:t>
            </a:r>
          </a:p>
          <a:p>
            <a:pPr>
              <a:defRPr/>
            </a:pPr>
            <a:r>
              <a:rPr lang="en-US" sz="1000" dirty="0">
                <a:solidFill>
                  <a:schemeClr val="bg1">
                    <a:lumMod val="50000"/>
                  </a:schemeClr>
                </a:solidFill>
                <a:latin typeface="Arial" pitchFamily="34" charset="0"/>
                <a:cs typeface="Arial" pitchFamily="34" charset="0"/>
              </a:rPr>
              <a:t>Model 3: + neighborhood and individual SES</a:t>
            </a:r>
          </a:p>
          <a:p>
            <a:pPr>
              <a:defRPr/>
            </a:pPr>
            <a:r>
              <a:rPr lang="en-US" sz="1000" dirty="0">
                <a:solidFill>
                  <a:schemeClr val="bg1">
                    <a:lumMod val="50000"/>
                  </a:schemeClr>
                </a:solidFill>
                <a:latin typeface="Arial" pitchFamily="34" charset="0"/>
                <a:cs typeface="Arial" pitchFamily="34" charset="0"/>
              </a:rPr>
              <a:t>Model 4a: 3 + hypertension, blood pressure, diabetes</a:t>
            </a:r>
          </a:p>
          <a:p>
            <a:pPr>
              <a:defRPr/>
            </a:pPr>
            <a:r>
              <a:rPr lang="en-US" sz="1000" dirty="0">
                <a:solidFill>
                  <a:schemeClr val="bg1">
                    <a:lumMod val="50000"/>
                  </a:schemeClr>
                </a:solidFill>
                <a:latin typeface="Arial" pitchFamily="34" charset="0"/>
                <a:cs typeface="Arial" pitchFamily="34" charset="0"/>
              </a:rPr>
              <a:t>Model 4b: 3 + alcohol, family history, CRP, fibrinogen, </a:t>
            </a:r>
            <a:r>
              <a:rPr lang="en-US" sz="1000" dirty="0" err="1">
                <a:solidFill>
                  <a:schemeClr val="bg1">
                    <a:lumMod val="50000"/>
                  </a:schemeClr>
                </a:solidFill>
                <a:latin typeface="Arial" pitchFamily="34" charset="0"/>
                <a:cs typeface="Arial" pitchFamily="34" charset="0"/>
              </a:rPr>
              <a:t>creatinine</a:t>
            </a:r>
            <a:endParaRPr lang="en-US" sz="1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906706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91440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5FF98CE4-0F3A-4A99-BC3A-FD3ECE1F6FFA}" type="slidenum">
              <a:rPr lang="en-US" altLang="en-US" smtClean="0">
                <a:latin typeface="Arial" charset="0"/>
              </a:rPr>
              <a:pPr eaLnBrk="1" hangingPunct="1"/>
              <a:t>38</a:t>
            </a:fld>
            <a:endParaRPr lang="en-US" altLang="en-US" smtClean="0">
              <a:latin typeface="Arial" charset="0"/>
            </a:endParaRPr>
          </a:p>
        </p:txBody>
      </p:sp>
      <p:sp>
        <p:nvSpPr>
          <p:cNvPr id="31748" name="Rectangle 2"/>
          <p:cNvSpPr>
            <a:spLocks noGrp="1" noChangeArrowheads="1"/>
          </p:cNvSpPr>
          <p:nvPr>
            <p:ph type="title"/>
          </p:nvPr>
        </p:nvSpPr>
        <p:spPr/>
        <p:txBody>
          <a:bodyPr/>
          <a:lstStyle/>
          <a:p>
            <a:pPr eaLnBrk="1" hangingPunct="1"/>
            <a:r>
              <a:rPr lang="en-US" altLang="en-US" sz="3200" smtClean="0">
                <a:latin typeface="Arial" charset="0"/>
              </a:rPr>
              <a:t>Sensitivity Analyses</a:t>
            </a:r>
            <a:endParaRPr lang="en-US" altLang="en-US" sz="3200" baseline="-25000" smtClean="0">
              <a:latin typeface="Arial" charset="0"/>
            </a:endParaRPr>
          </a:p>
        </p:txBody>
      </p:sp>
      <p:sp>
        <p:nvSpPr>
          <p:cNvPr id="31749" name="TextBox 9"/>
          <p:cNvSpPr txBox="1">
            <a:spLocks noChangeArrowheads="1"/>
          </p:cNvSpPr>
          <p:nvPr/>
        </p:nvSpPr>
        <p:spPr bwMode="auto">
          <a:xfrm>
            <a:off x="4114800" y="6400800"/>
            <a:ext cx="354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r>
              <a:rPr lang="en-US" altLang="en-US">
                <a:latin typeface="Arial" charset="0"/>
              </a:rPr>
              <a:t>Score units per               per year</a:t>
            </a:r>
          </a:p>
        </p:txBody>
      </p:sp>
      <p:sp>
        <p:nvSpPr>
          <p:cNvPr id="31750" name="TextBox 10"/>
          <p:cNvSpPr txBox="1">
            <a:spLocks noChangeArrowheads="1"/>
          </p:cNvSpPr>
          <p:nvPr/>
        </p:nvSpPr>
        <p:spPr bwMode="auto">
          <a:xfrm>
            <a:off x="-76200" y="2111375"/>
            <a:ext cx="2895600" cy="3833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r" eaLnBrk="1" hangingPunct="1">
              <a:spcBef>
                <a:spcPts val="1200"/>
              </a:spcBef>
            </a:pPr>
            <a:r>
              <a:rPr lang="en-US" altLang="en-US">
                <a:latin typeface="Arial" charset="0"/>
              </a:rPr>
              <a:t>PM</a:t>
            </a:r>
            <a:r>
              <a:rPr lang="en-US" altLang="en-US" baseline="-25000">
                <a:latin typeface="Arial" charset="0"/>
              </a:rPr>
              <a:t>2.5</a:t>
            </a:r>
            <a:r>
              <a:rPr lang="en-US" altLang="en-US">
                <a:latin typeface="Arial" charset="0"/>
              </a:rPr>
              <a:t> Main Result</a:t>
            </a:r>
            <a:endParaRPr lang="en-US" altLang="en-US" baseline="-25000">
              <a:latin typeface="Arial" charset="0"/>
            </a:endParaRPr>
          </a:p>
          <a:p>
            <a:pPr algn="r" eaLnBrk="1" hangingPunct="1">
              <a:spcBef>
                <a:spcPts val="1700"/>
              </a:spcBef>
            </a:pPr>
            <a:r>
              <a:rPr lang="en-US" altLang="en-US">
                <a:latin typeface="Arial" charset="0"/>
              </a:rPr>
              <a:t>PM</a:t>
            </a:r>
            <a:r>
              <a:rPr lang="en-US" altLang="en-US" baseline="-25000">
                <a:latin typeface="Arial" charset="0"/>
              </a:rPr>
              <a:t>2.5</a:t>
            </a:r>
            <a:r>
              <a:rPr lang="en-US" altLang="en-US">
                <a:latin typeface="Arial" charset="0"/>
              </a:rPr>
              <a:t> on Agatston Score</a:t>
            </a:r>
          </a:p>
          <a:p>
            <a:pPr algn="r" eaLnBrk="1" hangingPunct="1">
              <a:spcBef>
                <a:spcPts val="1200"/>
              </a:spcBef>
            </a:pPr>
            <a:r>
              <a:rPr lang="en-US" altLang="en-US">
                <a:latin typeface="Arial" charset="0"/>
              </a:rPr>
              <a:t>PM</a:t>
            </a:r>
            <a:r>
              <a:rPr lang="en-US" altLang="en-US" baseline="-25000">
                <a:latin typeface="Arial" charset="0"/>
              </a:rPr>
              <a:t>2.5</a:t>
            </a:r>
            <a:r>
              <a:rPr lang="en-US" altLang="en-US">
                <a:latin typeface="Arial" charset="0"/>
              </a:rPr>
              <a:t> Adj. for Scanner</a:t>
            </a:r>
          </a:p>
          <a:p>
            <a:pPr algn="r" eaLnBrk="1" hangingPunct="1">
              <a:spcBef>
                <a:spcPts val="1800"/>
              </a:spcBef>
            </a:pPr>
            <a:r>
              <a:rPr lang="en-US" altLang="en-US">
                <a:latin typeface="Arial" charset="0"/>
              </a:rPr>
              <a:t>PM</a:t>
            </a:r>
            <a:r>
              <a:rPr lang="en-US" altLang="en-US" baseline="-25000">
                <a:latin typeface="Arial" charset="0"/>
              </a:rPr>
              <a:t>2.5</a:t>
            </a:r>
            <a:r>
              <a:rPr lang="en-US" altLang="en-US">
                <a:latin typeface="Arial" charset="0"/>
              </a:rPr>
              <a:t> Not Site-Adjusted</a:t>
            </a:r>
          </a:p>
          <a:p>
            <a:pPr algn="r" eaLnBrk="1" hangingPunct="1">
              <a:spcBef>
                <a:spcPts val="1800"/>
              </a:spcBef>
            </a:pPr>
            <a:r>
              <a:rPr lang="en-US" altLang="en-US">
                <a:latin typeface="Arial" charset="0"/>
              </a:rPr>
              <a:t>NO</a:t>
            </a:r>
            <a:r>
              <a:rPr lang="en-US" altLang="en-US" baseline="-25000">
                <a:latin typeface="Arial" charset="0"/>
              </a:rPr>
              <a:t>X</a:t>
            </a:r>
            <a:r>
              <a:rPr lang="en-US" altLang="en-US">
                <a:latin typeface="Arial" charset="0"/>
              </a:rPr>
              <a:t> Main Result</a:t>
            </a:r>
          </a:p>
          <a:p>
            <a:pPr algn="r" eaLnBrk="1" hangingPunct="1">
              <a:spcBef>
                <a:spcPts val="1700"/>
              </a:spcBef>
            </a:pPr>
            <a:r>
              <a:rPr lang="en-US" altLang="en-US">
                <a:latin typeface="Arial" charset="0"/>
              </a:rPr>
              <a:t>NO</a:t>
            </a:r>
            <a:r>
              <a:rPr lang="en-US" altLang="en-US" baseline="-25000">
                <a:latin typeface="Arial" charset="0"/>
              </a:rPr>
              <a:t>X</a:t>
            </a:r>
            <a:r>
              <a:rPr lang="en-US" altLang="en-US">
                <a:latin typeface="Arial" charset="0"/>
              </a:rPr>
              <a:t> on Agatston Score</a:t>
            </a:r>
          </a:p>
          <a:p>
            <a:pPr algn="r" eaLnBrk="1" hangingPunct="1">
              <a:spcBef>
                <a:spcPts val="1900"/>
              </a:spcBef>
            </a:pPr>
            <a:r>
              <a:rPr lang="en-US" altLang="en-US">
                <a:latin typeface="Arial" charset="0"/>
              </a:rPr>
              <a:t>NO</a:t>
            </a:r>
            <a:r>
              <a:rPr lang="en-US" altLang="en-US" baseline="-25000">
                <a:latin typeface="Arial" charset="0"/>
              </a:rPr>
              <a:t>X</a:t>
            </a:r>
            <a:r>
              <a:rPr lang="en-US" altLang="en-US">
                <a:latin typeface="Arial" charset="0"/>
              </a:rPr>
              <a:t> Adj. for Scanner</a:t>
            </a:r>
          </a:p>
          <a:p>
            <a:pPr algn="r" eaLnBrk="1" hangingPunct="1">
              <a:spcBef>
                <a:spcPts val="1800"/>
              </a:spcBef>
            </a:pPr>
            <a:r>
              <a:rPr lang="en-US" altLang="en-US">
                <a:latin typeface="Arial" charset="0"/>
              </a:rPr>
              <a:t>NO</a:t>
            </a:r>
            <a:r>
              <a:rPr lang="en-US" altLang="en-US" baseline="-25000">
                <a:latin typeface="Arial" charset="0"/>
              </a:rPr>
              <a:t>X</a:t>
            </a:r>
            <a:r>
              <a:rPr lang="en-US" altLang="en-US">
                <a:latin typeface="Arial" charset="0"/>
              </a:rPr>
              <a:t> Not Site-Adjusted </a:t>
            </a:r>
          </a:p>
        </p:txBody>
      </p:sp>
      <p:sp>
        <p:nvSpPr>
          <p:cNvPr id="31751" name="Rectangle 4"/>
          <p:cNvSpPr>
            <a:spLocks noChangeArrowheads="1"/>
          </p:cNvSpPr>
          <p:nvPr/>
        </p:nvSpPr>
        <p:spPr bwMode="auto">
          <a:xfrm>
            <a:off x="2895600" y="2084388"/>
            <a:ext cx="6038850" cy="3859212"/>
          </a:xfrm>
          <a:prstGeom prst="rect">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endParaRPr lang="en-US" altLang="en-US"/>
          </a:p>
        </p:txBody>
      </p:sp>
      <p:sp>
        <p:nvSpPr>
          <p:cNvPr id="11" name="TextBox 10"/>
          <p:cNvSpPr txBox="1"/>
          <p:nvPr/>
        </p:nvSpPr>
        <p:spPr>
          <a:xfrm>
            <a:off x="0" y="6172200"/>
            <a:ext cx="2819400" cy="708025"/>
          </a:xfrm>
          <a:prstGeom prst="rect">
            <a:avLst/>
          </a:prstGeom>
          <a:noFill/>
        </p:spPr>
        <p:txBody>
          <a:bodyPr>
            <a:spAutoFit/>
          </a:bodyPr>
          <a:lstStyle/>
          <a:p>
            <a:pPr>
              <a:defRPr/>
            </a:pPr>
            <a:r>
              <a:rPr lang="en-US" sz="1000" dirty="0">
                <a:solidFill>
                  <a:schemeClr val="bg1">
                    <a:lumMod val="50000"/>
                  </a:schemeClr>
                </a:solidFill>
                <a:latin typeface="Arial" pitchFamily="34" charset="0"/>
                <a:cs typeface="Arial" pitchFamily="34" charset="0"/>
              </a:rPr>
              <a:t>Model 3: age, sex, race/ethnicity, site, adiposity, smoking and second-hand smoke, cholesterol, intentional exercise, neighborhood and individual SES</a:t>
            </a:r>
          </a:p>
        </p:txBody>
      </p:sp>
      <p:sp>
        <p:nvSpPr>
          <p:cNvPr id="31753" name="TextBox 9"/>
          <p:cNvSpPr txBox="1">
            <a:spLocks noChangeArrowheads="1"/>
          </p:cNvSpPr>
          <p:nvPr/>
        </p:nvSpPr>
        <p:spPr bwMode="auto">
          <a:xfrm>
            <a:off x="5867400" y="6324600"/>
            <a:ext cx="715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r>
              <a:rPr lang="en-US" altLang="en-US" sz="1200">
                <a:latin typeface="Arial" charset="0"/>
              </a:rPr>
              <a:t>5 µg/m</a:t>
            </a:r>
            <a:r>
              <a:rPr lang="en-US" altLang="en-US" sz="1200" baseline="30000">
                <a:latin typeface="Arial" charset="0"/>
              </a:rPr>
              <a:t>3</a:t>
            </a:r>
          </a:p>
          <a:p>
            <a:pPr eaLnBrk="1" hangingPunct="1"/>
            <a:r>
              <a:rPr lang="en-US" altLang="en-US" sz="1200">
                <a:latin typeface="Arial" charset="0"/>
              </a:rPr>
              <a:t>40 ppb</a:t>
            </a:r>
            <a:endParaRPr lang="en-US" altLang="en-US" sz="1200" baseline="30000">
              <a:latin typeface="Arial" charset="0"/>
            </a:endParaRPr>
          </a:p>
        </p:txBody>
      </p:sp>
      <p:cxnSp>
        <p:nvCxnSpPr>
          <p:cNvPr id="10" name="Straight Connector 9"/>
          <p:cNvCxnSpPr/>
          <p:nvPr/>
        </p:nvCxnSpPr>
        <p:spPr bwMode="auto">
          <a:xfrm>
            <a:off x="2895600" y="4038600"/>
            <a:ext cx="6019800" cy="11113"/>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288958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Progress</a:t>
            </a:r>
            <a:endParaRPr lang="en-US" dirty="0"/>
          </a:p>
        </p:txBody>
      </p:sp>
      <p:sp>
        <p:nvSpPr>
          <p:cNvPr id="5" name="Content Placeholder 4"/>
          <p:cNvSpPr>
            <a:spLocks noGrp="1"/>
          </p:cNvSpPr>
          <p:nvPr>
            <p:ph idx="1"/>
          </p:nvPr>
        </p:nvSpPr>
        <p:spPr/>
        <p:txBody>
          <a:bodyPr/>
          <a:lstStyle/>
          <a:p>
            <a:r>
              <a:rPr lang="en-US" dirty="0" smtClean="0"/>
              <a:t>Over a dozen MESA-Air related studies published in the last 6 months</a:t>
            </a:r>
          </a:p>
          <a:p>
            <a:pPr lvl="1"/>
            <a:r>
              <a:rPr lang="en-US" dirty="0" smtClean="0"/>
              <a:t>Exposure modeling papers</a:t>
            </a:r>
          </a:p>
          <a:p>
            <a:pPr lvl="1"/>
            <a:r>
              <a:rPr lang="en-US" dirty="0" smtClean="0"/>
              <a:t>Health analyses</a:t>
            </a:r>
          </a:p>
          <a:p>
            <a:pPr lvl="1"/>
            <a:r>
              <a:rPr lang="en-US" dirty="0" smtClean="0"/>
              <a:t>SES/social factors</a:t>
            </a:r>
          </a:p>
          <a:p>
            <a:pPr lvl="1"/>
            <a:r>
              <a:rPr lang="en-US" dirty="0" smtClean="0"/>
              <a:t>Papers that utilize non-air pollution products of MESA Air</a:t>
            </a:r>
          </a:p>
          <a:p>
            <a:pPr lvl="1"/>
            <a:endParaRPr lang="en-US" dirty="0"/>
          </a:p>
        </p:txBody>
      </p:sp>
    </p:spTree>
    <p:extLst>
      <p:ext uri="{BB962C8B-B14F-4D97-AF65-F5344CB8AC3E}">
        <p14:creationId xmlns:p14="http://schemas.microsoft.com/office/powerpoint/2010/main" val="3982488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bwMode="auto">
          <a:xfrm>
            <a:off x="7010400" y="6245225"/>
            <a:ext cx="2133600" cy="476250"/>
          </a:xfrm>
          <a:prstGeom prst="rect">
            <a:avLst/>
          </a:prstGeom>
          <a:noFill/>
          <a:ln>
            <a:miter lim="800000"/>
            <a:headEnd/>
            <a:tailEnd/>
          </a:ln>
        </p:spPr>
        <p:txBody>
          <a:bodyPr/>
          <a:lstStyle/>
          <a:p>
            <a:fld id="{CD7A562C-197B-4D78-B9A2-26F1B4B3242B}" type="slidenum">
              <a:rPr lang="en-US"/>
              <a:pPr/>
              <a:t>4</a:t>
            </a:fld>
            <a:endParaRPr lang="en-US"/>
          </a:p>
        </p:txBody>
      </p:sp>
      <p:pic>
        <p:nvPicPr>
          <p:cNvPr id="18435" name="Picture 2"/>
          <p:cNvPicPr>
            <a:picLocks noChangeAspect="1" noChangeArrowheads="1"/>
          </p:cNvPicPr>
          <p:nvPr/>
        </p:nvPicPr>
        <p:blipFill>
          <a:blip r:embed="rId2"/>
          <a:srcRect/>
          <a:stretch>
            <a:fillRect/>
          </a:stretch>
        </p:blipFill>
        <p:spPr bwMode="auto">
          <a:xfrm>
            <a:off x="282575" y="76200"/>
            <a:ext cx="8577263" cy="5834063"/>
          </a:xfrm>
          <a:prstGeom prst="rect">
            <a:avLst/>
          </a:prstGeom>
          <a:noFill/>
          <a:ln w="12700">
            <a:noFill/>
            <a:miter lim="800000"/>
            <a:headEnd/>
            <a:tailEnd/>
          </a:ln>
        </p:spPr>
      </p:pic>
      <p:pic>
        <p:nvPicPr>
          <p:cNvPr id="4" name="Picture 2" descr="TOSky0830haze"/>
          <p:cNvPicPr>
            <a:picLocks noChangeAspect="1" noChangeArrowheads="1"/>
          </p:cNvPicPr>
          <p:nvPr/>
        </p:nvPicPr>
        <p:blipFill>
          <a:blip r:embed="rId3"/>
          <a:srcRect/>
          <a:stretch>
            <a:fillRect/>
          </a:stretch>
        </p:blipFill>
        <p:spPr bwMode="auto">
          <a:xfrm>
            <a:off x="806824" y="3296470"/>
            <a:ext cx="2850776" cy="2121142"/>
          </a:xfrm>
          <a:prstGeom prst="rect">
            <a:avLst/>
          </a:prstGeom>
          <a:noFill/>
          <a:ln w="9525">
            <a:noFill/>
            <a:miter lim="800000"/>
            <a:headEnd/>
            <a:tailEnd/>
          </a:ln>
        </p:spPr>
      </p:pic>
      <p:grpSp>
        <p:nvGrpSpPr>
          <p:cNvPr id="5" name="Group 6"/>
          <p:cNvGrpSpPr/>
          <p:nvPr/>
        </p:nvGrpSpPr>
        <p:grpSpPr>
          <a:xfrm>
            <a:off x="1127233" y="3528091"/>
            <a:ext cx="2377967" cy="2110709"/>
            <a:chOff x="150447" y="2932100"/>
            <a:chExt cx="1964123" cy="1962610"/>
          </a:xfrm>
          <a:solidFill>
            <a:srgbClr val="326376">
              <a:alpha val="20000"/>
            </a:srgbClr>
          </a:solidFill>
        </p:grpSpPr>
        <p:pic>
          <p:nvPicPr>
            <p:cNvPr id="6" name="Picture 5" descr="Toronto mortality.png"/>
            <p:cNvPicPr>
              <a:picLocks noChangeAspect="1"/>
            </p:cNvPicPr>
            <p:nvPr/>
          </p:nvPicPr>
          <p:blipFill>
            <a:blip r:embed="rId4" cstate="print"/>
            <a:stretch>
              <a:fillRect/>
            </a:stretch>
          </p:blipFill>
          <p:spPr>
            <a:xfrm>
              <a:off x="150447" y="2932100"/>
              <a:ext cx="1964123" cy="1323359"/>
            </a:xfrm>
            <a:prstGeom prst="rect">
              <a:avLst/>
            </a:prstGeom>
            <a:grpFill/>
          </p:spPr>
        </p:pic>
        <p:sp>
          <p:nvSpPr>
            <p:cNvPr id="7" name="TextBox 6"/>
            <p:cNvSpPr txBox="1"/>
            <p:nvPr/>
          </p:nvSpPr>
          <p:spPr>
            <a:xfrm>
              <a:off x="1022331" y="4557565"/>
              <a:ext cx="172228" cy="337145"/>
            </a:xfrm>
            <a:prstGeom prst="rect">
              <a:avLst/>
            </a:prstGeom>
            <a:grpFill/>
          </p:spPr>
          <p:txBody>
            <a:bodyPr wrap="none">
              <a:spAutoFit/>
            </a:bodyPr>
            <a:lstStyle/>
            <a:p>
              <a:pPr fontAlgn="base">
                <a:spcBef>
                  <a:spcPct val="0"/>
                </a:spcBef>
                <a:spcAft>
                  <a:spcPct val="0"/>
                </a:spcAft>
                <a:defRPr/>
              </a:pPr>
              <a:endParaRPr lang="en-CA" dirty="0">
                <a:solidFill>
                  <a:srgbClr val="000000"/>
                </a:solidFill>
              </a:endParaRPr>
            </a:p>
          </p:txBody>
        </p:sp>
      </p:grpSp>
    </p:spTree>
    <p:extLst>
      <p:ext uri="{BB962C8B-B14F-4D97-AF65-F5344CB8AC3E}">
        <p14:creationId xmlns:p14="http://schemas.microsoft.com/office/powerpoint/2010/main" val="2139962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356985" cy="1469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6731" b="7416"/>
          <a:stretch/>
        </p:blipFill>
        <p:spPr bwMode="auto">
          <a:xfrm>
            <a:off x="1904999" y="1676400"/>
            <a:ext cx="7239001" cy="17327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3889"/>
          <a:stretch/>
        </p:blipFill>
        <p:spPr bwMode="auto">
          <a:xfrm>
            <a:off x="-8467" y="3657600"/>
            <a:ext cx="6299200" cy="1553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353818"/>
            <a:ext cx="6781800" cy="13671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22915"/>
          <a:stretch/>
        </p:blipFill>
        <p:spPr bwMode="auto">
          <a:xfrm>
            <a:off x="304800" y="304800"/>
            <a:ext cx="6612467" cy="2394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52800"/>
            <a:ext cx="7315200" cy="2871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845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7630085"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81952"/>
            <a:ext cx="7315200" cy="2364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7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60" t="11653" r="26666" b="11653"/>
          <a:stretch/>
        </p:blipFill>
        <p:spPr bwMode="auto">
          <a:xfrm>
            <a:off x="2590800" y="97877"/>
            <a:ext cx="4724400" cy="66839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8375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cs typeface="+mn-cs"/>
            </a:endParaRP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228600"/>
            <a:ext cx="9144000" cy="609600"/>
          </a:xfrm>
        </p:spPr>
        <p:txBody>
          <a:bodyPr>
            <a:normAutofit fontScale="90000"/>
          </a:bodyPr>
          <a:lstStyle/>
          <a:p>
            <a:pPr>
              <a:defRPr/>
            </a:pPr>
            <a:r>
              <a:rPr lang="en-US" sz="2800" b="1" dirty="0" err="1" smtClean="0">
                <a:cs typeface="+mj-cs"/>
              </a:rPr>
              <a:t>spatio</a:t>
            </a:r>
            <a:r>
              <a:rPr lang="en-US" sz="2800" b="1" dirty="0" smtClean="0">
                <a:cs typeface="+mj-cs"/>
              </a:rPr>
              <a:t>-temporal</a:t>
            </a:r>
            <a:r>
              <a:rPr lang="en-US" sz="2800" dirty="0" smtClean="0">
                <a:cs typeface="+mj-cs"/>
              </a:rPr>
              <a:t> model predictions in six MESA cities: </a:t>
            </a:r>
            <a:br>
              <a:rPr lang="en-US" sz="2800" dirty="0" smtClean="0">
                <a:cs typeface="+mj-cs"/>
              </a:rPr>
            </a:br>
            <a:r>
              <a:rPr lang="en-US" sz="2800" dirty="0" smtClean="0"/>
              <a:t>S</a:t>
            </a:r>
            <a:r>
              <a:rPr lang="en-US" sz="2800" dirty="0"/>
              <a:t>, Si, EC and OC</a:t>
            </a:r>
            <a:endParaRPr lang="en-US" sz="2800" dirty="0">
              <a:cs typeface="+mj-cs"/>
            </a:endParaRPr>
          </a:p>
        </p:txBody>
      </p:sp>
    </p:spTree>
    <p:extLst>
      <p:ext uri="{BB962C8B-B14F-4D97-AF65-F5344CB8AC3E}">
        <p14:creationId xmlns:p14="http://schemas.microsoft.com/office/powerpoint/2010/main" val="2108502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2667000" cy="1143000"/>
          </a:xfrm>
        </p:spPr>
        <p:txBody>
          <a:bodyPr anchor="t">
            <a:normAutofit fontScale="90000"/>
          </a:bodyPr>
          <a:lstStyle/>
          <a:p>
            <a:pPr algn="l"/>
            <a:r>
              <a:rPr lang="en-US" sz="3200" dirty="0" smtClean="0"/>
              <a:t>source apportionment</a:t>
            </a:r>
            <a:br>
              <a:rPr lang="en-US" sz="3200" dirty="0" smtClean="0"/>
            </a:br>
            <a:r>
              <a:rPr lang="en-US" sz="3200" dirty="0" smtClean="0"/>
              <a:t>(PMF) profiles example</a:t>
            </a:r>
            <a:endParaRPr lang="en-US" sz="32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950" y="138112"/>
            <a:ext cx="5581650" cy="6581775"/>
          </a:xfrm>
          <a:prstGeom prst="rect">
            <a:avLst/>
          </a:prstGeom>
          <a:noFill/>
        </p:spPr>
      </p:pic>
    </p:spTree>
    <p:extLst>
      <p:ext uri="{BB962C8B-B14F-4D97-AF65-F5344CB8AC3E}">
        <p14:creationId xmlns:p14="http://schemas.microsoft.com/office/powerpoint/2010/main" val="1572531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04800" y="1219200"/>
            <a:ext cx="8534400" cy="4876800"/>
          </a:xfrm>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p>
            <a:pPr marL="609600" indent="-609600" eaLnBrk="1" hangingPunct="1">
              <a:buFontTx/>
              <a:buAutoNum type="arabicPeriod"/>
              <a:defRPr/>
            </a:pPr>
            <a:r>
              <a:rPr lang="en-US" sz="2800" dirty="0" smtClean="0">
                <a:latin typeface="Arial" charset="0"/>
                <a:cs typeface="+mn-cs"/>
              </a:rPr>
              <a:t>No single PM</a:t>
            </a:r>
            <a:r>
              <a:rPr lang="en-US" sz="1800" dirty="0" smtClean="0">
                <a:latin typeface="Arial" charset="0"/>
                <a:cs typeface="+mn-cs"/>
              </a:rPr>
              <a:t>2.5</a:t>
            </a:r>
            <a:r>
              <a:rPr lang="en-US" sz="2800" dirty="0" smtClean="0">
                <a:latin typeface="Arial" charset="0"/>
                <a:cs typeface="+mn-cs"/>
              </a:rPr>
              <a:t> component (of those selected) clearly dominated PM cardiovascular effects</a:t>
            </a:r>
          </a:p>
          <a:p>
            <a:pPr marL="1009650" lvl="1" indent="-609600" eaLnBrk="1" hangingPunct="1">
              <a:defRPr/>
            </a:pPr>
            <a:r>
              <a:rPr lang="en-US" dirty="0" smtClean="0">
                <a:latin typeface="Arial" charset="0"/>
                <a:cs typeface="+mn-cs"/>
              </a:rPr>
              <a:t>best evidence for OC and sulfur</a:t>
            </a:r>
          </a:p>
          <a:p>
            <a:pPr marL="1009650" lvl="1" indent="-609600" eaLnBrk="1" hangingPunct="1">
              <a:defRPr/>
            </a:pPr>
            <a:r>
              <a:rPr lang="en-US" dirty="0" smtClean="0">
                <a:latin typeface="Arial" charset="0"/>
                <a:cs typeface="+mn-cs"/>
              </a:rPr>
              <a:t>less evidence for EC and silicon</a:t>
            </a:r>
            <a:endParaRPr lang="en-US" sz="2800" dirty="0" smtClean="0">
              <a:latin typeface="Arial" charset="0"/>
              <a:cs typeface="+mn-cs"/>
            </a:endParaRPr>
          </a:p>
          <a:p>
            <a:pPr marL="0" indent="0" eaLnBrk="1" hangingPunct="1">
              <a:buNone/>
              <a:defRPr/>
            </a:pPr>
            <a:endParaRPr lang="en-US" sz="2800" dirty="0">
              <a:latin typeface="Arial" charset="0"/>
              <a:cs typeface="+mn-cs"/>
            </a:endParaRPr>
          </a:p>
          <a:p>
            <a:pPr marL="609600" indent="-609600" eaLnBrk="1" hangingPunct="1">
              <a:buFont typeface="+mj-lt"/>
              <a:buAutoNum type="arabicPeriod" startAt="2"/>
              <a:defRPr/>
            </a:pPr>
            <a:r>
              <a:rPr lang="en-US" sz="2800" dirty="0" smtClean="0">
                <a:latin typeface="Arial" charset="0"/>
                <a:cs typeface="+mn-cs"/>
              </a:rPr>
              <a:t>Generally consistent pattern of findings with exposure predictions based on different monitoring data (</a:t>
            </a:r>
            <a:r>
              <a:rPr lang="en-US" sz="2000" dirty="0" smtClean="0">
                <a:latin typeface="Arial" charset="0"/>
                <a:cs typeface="+mn-cs"/>
              </a:rPr>
              <a:t>in MESA using s-t and spatial models</a:t>
            </a:r>
            <a:r>
              <a:rPr lang="en-US" sz="2800" dirty="0" smtClean="0">
                <a:latin typeface="Arial" charset="0"/>
                <a:cs typeface="+mn-cs"/>
              </a:rPr>
              <a:t>).</a:t>
            </a:r>
          </a:p>
          <a:p>
            <a:pPr marL="609600" indent="-609600" eaLnBrk="1" hangingPunct="1">
              <a:buFont typeface="+mj-lt"/>
              <a:buAutoNum type="arabicPeriod" startAt="2"/>
              <a:defRPr/>
            </a:pPr>
            <a:endParaRPr lang="en-US" sz="2800" dirty="0">
              <a:latin typeface="Arial" charset="0"/>
              <a:cs typeface="+mn-cs"/>
            </a:endParaRPr>
          </a:p>
          <a:p>
            <a:pPr marL="609600" indent="-609600" eaLnBrk="1" hangingPunct="1">
              <a:buFont typeface="+mj-lt"/>
              <a:buAutoNum type="arabicPeriod" startAt="2"/>
              <a:defRPr/>
            </a:pPr>
            <a:r>
              <a:rPr lang="en-US" sz="2800" dirty="0" smtClean="0">
                <a:latin typeface="Arial" charset="0"/>
                <a:cs typeface="+mn-cs"/>
              </a:rPr>
              <a:t>General consistency of findings across cohort.</a:t>
            </a:r>
            <a:endParaRPr lang="en-US" sz="2800" dirty="0">
              <a:latin typeface="Arial" charset="0"/>
            </a:endParaRPr>
          </a:p>
        </p:txBody>
      </p:sp>
      <p:sp>
        <p:nvSpPr>
          <p:cNvPr id="10243" name="Line 3"/>
          <p:cNvSpPr>
            <a:spLocks noChangeShapeType="1"/>
          </p:cNvSpPr>
          <p:nvPr/>
        </p:nvSpPr>
        <p:spPr bwMode="auto">
          <a:xfrm>
            <a:off x="0" y="914400"/>
            <a:ext cx="9144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New Roman" charset="0"/>
              <a:ea typeface="ＭＳ Ｐゴシック" charset="0"/>
            </a:endParaRPr>
          </a:p>
        </p:txBody>
      </p:sp>
      <p:sp>
        <p:nvSpPr>
          <p:cNvPr id="2" name="TextBox 1"/>
          <p:cNvSpPr txBox="1"/>
          <p:nvPr/>
        </p:nvSpPr>
        <p:spPr>
          <a:xfrm>
            <a:off x="2364090" y="152400"/>
            <a:ext cx="3801792" cy="646331"/>
          </a:xfrm>
          <a:prstGeom prst="rect">
            <a:avLst/>
          </a:prstGeom>
          <a:noFill/>
        </p:spPr>
        <p:txBody>
          <a:bodyPr wrap="none" rtlCol="0">
            <a:spAutoFit/>
          </a:bodyPr>
          <a:lstStyle/>
          <a:p>
            <a:pPr marL="609600" lvl="0" indent="-609600">
              <a:spcBef>
                <a:spcPct val="20000"/>
              </a:spcBef>
              <a:defRPr/>
            </a:pPr>
            <a:r>
              <a:rPr lang="en-US" sz="3600" b="1" kern="0" dirty="0" smtClean="0">
                <a:solidFill>
                  <a:srgbClr val="000000"/>
                </a:solidFill>
                <a:latin typeface="Arial" charset="0"/>
                <a:ea typeface="ＭＳ Ｐゴシック" charset="0"/>
              </a:rPr>
              <a:t>Summary points</a:t>
            </a:r>
            <a:endParaRPr lang="en-US" sz="2000" kern="0"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833294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000" dirty="0" smtClean="0"/>
              <a:t>Other recent publications highlight contributions of MESA Air other than air pollution metrics</a:t>
            </a:r>
            <a:endParaRPr lang="en-US" sz="3000" dirty="0"/>
          </a:p>
        </p:txBody>
      </p:sp>
      <p:sp>
        <p:nvSpPr>
          <p:cNvPr id="6" name="Content Placeholder 5"/>
          <p:cNvSpPr>
            <a:spLocks noGrp="1"/>
          </p:cNvSpPr>
          <p:nvPr>
            <p:ph idx="1"/>
          </p:nvPr>
        </p:nvSpPr>
        <p:spPr>
          <a:xfrm>
            <a:off x="381000" y="1752600"/>
            <a:ext cx="8229600" cy="4525963"/>
          </a:xfrm>
        </p:spPr>
        <p:txBody>
          <a:bodyPr/>
          <a:lstStyle/>
          <a:p>
            <a:r>
              <a:rPr lang="en-US" dirty="0" smtClean="0"/>
              <a:t>~1400 US and ~500 CTs from Exam 4</a:t>
            </a:r>
          </a:p>
          <a:p>
            <a:r>
              <a:rPr lang="en-US" dirty="0" smtClean="0"/>
              <a:t>All US and CT from Exam 5</a:t>
            </a:r>
          </a:p>
          <a:p>
            <a:r>
              <a:rPr lang="en-US" dirty="0" smtClean="0"/>
              <a:t>MESA Air Questionnaire </a:t>
            </a:r>
          </a:p>
          <a:p>
            <a:pPr lvl="1"/>
            <a:r>
              <a:rPr lang="en-US" dirty="0" smtClean="0"/>
              <a:t>Residential information</a:t>
            </a:r>
          </a:p>
          <a:p>
            <a:pPr lvl="1"/>
            <a:r>
              <a:rPr lang="en-US" dirty="0" smtClean="0"/>
              <a:t>Workplace addresses</a:t>
            </a:r>
          </a:p>
          <a:p>
            <a:r>
              <a:rPr lang="en-US" dirty="0" smtClean="0"/>
              <a:t>MESA Air New Recruits</a:t>
            </a:r>
            <a:endParaRPr lang="en-US" dirty="0"/>
          </a:p>
        </p:txBody>
      </p:sp>
    </p:spTree>
    <p:extLst>
      <p:ext uri="{BB962C8B-B14F-4D97-AF65-F5344CB8AC3E}">
        <p14:creationId xmlns:p14="http://schemas.microsoft.com/office/powerpoint/2010/main" val="3972418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15200" cy="1854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7315200" cy="11969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24200"/>
            <a:ext cx="7315200" cy="11757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868" y="4369044"/>
            <a:ext cx="6443132" cy="24889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90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4700">
                <a:latin typeface="Tahoma" pitchFamily="34" charset="0"/>
              </a:rPr>
              <a:t>MESA Air</a:t>
            </a:r>
          </a:p>
        </p:txBody>
      </p:sp>
      <p:sp>
        <p:nvSpPr>
          <p:cNvPr id="114691" name="Rectangle 3"/>
          <p:cNvSpPr>
            <a:spLocks noGrp="1" noChangeArrowheads="1"/>
          </p:cNvSpPr>
          <p:nvPr>
            <p:ph type="body" sz="half" idx="1"/>
          </p:nvPr>
        </p:nvSpPr>
        <p:spPr>
          <a:xfrm>
            <a:off x="457200" y="1828800"/>
            <a:ext cx="4827588" cy="4302125"/>
          </a:xfrm>
        </p:spPr>
        <p:txBody>
          <a:bodyPr>
            <a:normAutofit lnSpcReduction="10000"/>
          </a:bodyPr>
          <a:lstStyle/>
          <a:p>
            <a:pPr>
              <a:lnSpc>
                <a:spcPct val="80000"/>
              </a:lnSpc>
            </a:pPr>
            <a:r>
              <a:rPr lang="en-US" sz="2200" dirty="0">
                <a:latin typeface="Tahoma" pitchFamily="34" charset="0"/>
              </a:rPr>
              <a:t>EPA Grant RD831697 </a:t>
            </a:r>
          </a:p>
          <a:p>
            <a:pPr>
              <a:lnSpc>
                <a:spcPct val="80000"/>
              </a:lnSpc>
            </a:pPr>
            <a:r>
              <a:rPr lang="en-US" sz="2200" dirty="0">
                <a:latin typeface="Tahoma" pitchFamily="34" charset="0"/>
              </a:rPr>
              <a:t>Project Period 8/1/04 – </a:t>
            </a:r>
            <a:r>
              <a:rPr lang="en-US" sz="2200" dirty="0" smtClean="0">
                <a:latin typeface="Tahoma" pitchFamily="34" charset="0"/>
              </a:rPr>
              <a:t>7/31/14</a:t>
            </a:r>
            <a:endParaRPr lang="en-US" sz="2200" dirty="0">
              <a:latin typeface="Tahoma" pitchFamily="34" charset="0"/>
            </a:endParaRPr>
          </a:p>
          <a:p>
            <a:pPr>
              <a:lnSpc>
                <a:spcPct val="80000"/>
              </a:lnSpc>
            </a:pPr>
            <a:endParaRPr lang="en-US" sz="2200" dirty="0">
              <a:latin typeface="Tahoma" pitchFamily="34" charset="0"/>
            </a:endParaRPr>
          </a:p>
          <a:p>
            <a:pPr>
              <a:lnSpc>
                <a:spcPct val="80000"/>
              </a:lnSpc>
            </a:pPr>
            <a:r>
              <a:rPr lang="en-US" sz="2200" dirty="0">
                <a:latin typeface="Tahoma" pitchFamily="34" charset="0"/>
              </a:rPr>
              <a:t>Although the research described in this presentation has been funded wholly or in part by the United States Environmental Protection Agency through RD831697 to the University of Washington, it has not been subjected to the Agency's required peer and policy review and therefore does not necessarily reflect the views of the Agency and no official endorsement should be inferred.</a:t>
            </a:r>
          </a:p>
        </p:txBody>
      </p:sp>
      <p:pic>
        <p:nvPicPr>
          <p:cNvPr id="114692" name="Picture 4" descr="STAR logo"/>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18200" y="3067050"/>
            <a:ext cx="1938338" cy="65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4693" name="Picture 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80075" y="4892675"/>
            <a:ext cx="2670175" cy="1139825"/>
          </a:xfrm>
          <a:noFill/>
          <a:ln/>
        </p:spPr>
      </p:pic>
      <p:pic>
        <p:nvPicPr>
          <p:cNvPr id="114694" name="Picture 6" descr="EP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524000"/>
            <a:ext cx="133350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645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vere-smog-and-air-pollu-010.jpg"/>
          <p:cNvPicPr>
            <a:picLocks noChangeAspect="1"/>
          </p:cNvPicPr>
          <p:nvPr/>
        </p:nvPicPr>
        <p:blipFill>
          <a:blip r:embed="rId2" cstate="print"/>
          <a:stretch>
            <a:fillRect/>
          </a:stretch>
        </p:blipFill>
        <p:spPr>
          <a:xfrm>
            <a:off x="0" y="0"/>
            <a:ext cx="9144000" cy="5486400"/>
          </a:xfrm>
          <a:prstGeom prst="rect">
            <a:avLst/>
          </a:prstGeom>
        </p:spPr>
      </p:pic>
      <p:sp>
        <p:nvSpPr>
          <p:cNvPr id="3" name="Rectangle 2"/>
          <p:cNvSpPr/>
          <p:nvPr/>
        </p:nvSpPr>
        <p:spPr>
          <a:xfrm>
            <a:off x="183502" y="5760747"/>
            <a:ext cx="8763000" cy="1092607"/>
          </a:xfrm>
          <a:prstGeom prst="rect">
            <a:avLst/>
          </a:prstGeom>
        </p:spPr>
        <p:txBody>
          <a:bodyPr wrap="square">
            <a:spAutoFit/>
          </a:bodyPr>
          <a:lstStyle/>
          <a:p>
            <a:pPr fontAlgn="base">
              <a:spcBef>
                <a:spcPct val="0"/>
              </a:spcBef>
              <a:spcAft>
                <a:spcPct val="0"/>
              </a:spcAft>
            </a:pPr>
            <a:r>
              <a:rPr lang="en-CA" dirty="0" smtClean="0">
                <a:solidFill>
                  <a:srgbClr val="FFFFFF"/>
                </a:solidFill>
              </a:rPr>
              <a:t>Severe smog and air pollution in Beijing, where hospitals reported increases of up to 30% in the number of patients reporting breathing problems. </a:t>
            </a:r>
          </a:p>
          <a:p>
            <a:pPr fontAlgn="base">
              <a:spcBef>
                <a:spcPct val="0"/>
              </a:spcBef>
              <a:spcAft>
                <a:spcPct val="0"/>
              </a:spcAft>
            </a:pPr>
            <a:endParaRPr lang="en-CA" dirty="0" smtClean="0">
              <a:solidFill>
                <a:srgbClr val="FFFFFF"/>
              </a:solidFill>
            </a:endParaRPr>
          </a:p>
          <a:p>
            <a:pPr fontAlgn="base">
              <a:spcBef>
                <a:spcPct val="0"/>
              </a:spcBef>
              <a:spcAft>
                <a:spcPct val="0"/>
              </a:spcAft>
            </a:pPr>
            <a:r>
              <a:rPr lang="en-CA" sz="1100" dirty="0" smtClean="0">
                <a:solidFill>
                  <a:srgbClr val="FFFFFF"/>
                </a:solidFill>
              </a:rPr>
              <a:t>Photograph: HAP/Quirky China News / Rex Feat</a:t>
            </a:r>
            <a:endParaRPr lang="en-CA" sz="1100" dirty="0">
              <a:solidFill>
                <a:srgbClr val="FFFFFF"/>
              </a:solidFill>
            </a:endParaRPr>
          </a:p>
        </p:txBody>
      </p:sp>
    </p:spTree>
    <p:extLst>
      <p:ext uri="{BB962C8B-B14F-4D97-AF65-F5344CB8AC3E}">
        <p14:creationId xmlns:p14="http://schemas.microsoft.com/office/powerpoint/2010/main" val="1711276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0" y="381000"/>
            <a:ext cx="9144000" cy="1143000"/>
          </a:xfrm>
        </p:spPr>
        <p:txBody>
          <a:bodyPr>
            <a:normAutofit fontScale="90000"/>
          </a:bodyPr>
          <a:lstStyle/>
          <a:p>
            <a:pPr eaLnBrk="1" hangingPunct="1"/>
            <a:r>
              <a:rPr lang="en-US" sz="3600" smtClean="0"/>
              <a:t>Air Pollution: A Problem Worldwide</a:t>
            </a:r>
            <a:r>
              <a:rPr lang="en-US" sz="3200" b="1" smtClean="0"/>
              <a:t/>
            </a:r>
            <a:br>
              <a:rPr lang="en-US" sz="3200" b="1" smtClean="0"/>
            </a:br>
            <a:r>
              <a:rPr lang="en-US" sz="2800" b="1" i="1" smtClean="0"/>
              <a:t/>
            </a:r>
            <a:br>
              <a:rPr lang="en-US" sz="2800" b="1" i="1" smtClean="0"/>
            </a:br>
            <a:endParaRPr lang="en-US" sz="2800" smtClean="0"/>
          </a:p>
        </p:txBody>
      </p:sp>
      <p:pic>
        <p:nvPicPr>
          <p:cNvPr id="193539"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2314575"/>
            <a:ext cx="8991600" cy="3197225"/>
          </a:xfrm>
          <a:noFill/>
        </p:spPr>
      </p:pic>
      <p:sp>
        <p:nvSpPr>
          <p:cNvPr id="193540" name="Text Box 4"/>
          <p:cNvSpPr txBox="1">
            <a:spLocks noChangeArrowheads="1"/>
          </p:cNvSpPr>
          <p:nvPr/>
        </p:nvSpPr>
        <p:spPr bwMode="auto">
          <a:xfrm>
            <a:off x="609600" y="61722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b="1" smtClean="0">
                <a:solidFill>
                  <a:srgbClr val="800000"/>
                </a:solidFill>
                <a:latin typeface="Tahoma" pitchFamily="34" charset="0"/>
              </a:rPr>
              <a:t>M Krzyzanowski 2006</a:t>
            </a:r>
          </a:p>
        </p:txBody>
      </p:sp>
    </p:spTree>
    <p:extLst>
      <p:ext uri="{BB962C8B-B14F-4D97-AF65-F5344CB8AC3E}">
        <p14:creationId xmlns:p14="http://schemas.microsoft.com/office/powerpoint/2010/main" val="9916075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1553" t="7710" r="2029" b="-3041"/>
          <a:stretch>
            <a:fillRect/>
          </a:stretch>
        </p:blipFill>
        <p:spPr bwMode="auto">
          <a:xfrm>
            <a:off x="36513" y="323850"/>
            <a:ext cx="8726487" cy="61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8" name="Title 1"/>
          <p:cNvSpPr>
            <a:spLocks noGrp="1"/>
          </p:cNvSpPr>
          <p:nvPr>
            <p:ph type="title"/>
          </p:nvPr>
        </p:nvSpPr>
        <p:spPr>
          <a:xfrm>
            <a:off x="152400" y="228600"/>
            <a:ext cx="8763000" cy="762000"/>
          </a:xfrm>
        </p:spPr>
        <p:txBody>
          <a:bodyPr/>
          <a:lstStyle/>
          <a:p>
            <a:pPr eaLnBrk="1" hangingPunct="1">
              <a:defRPr/>
            </a:pPr>
            <a:r>
              <a:rPr lang="en-CA" sz="3600" b="1" dirty="0" smtClean="0">
                <a:solidFill>
                  <a:srgbClr val="000000"/>
                </a:solidFill>
                <a:latin typeface="+mn-lt"/>
                <a:ea typeface="+mj-ea"/>
                <a:cs typeface="Tahoma" pitchFamily="34" charset="0"/>
              </a:rPr>
              <a:t>PM</a:t>
            </a:r>
            <a:r>
              <a:rPr lang="en-CA" sz="3600" b="1" dirty="0" smtClean="0">
                <a:solidFill>
                  <a:schemeClr val="tx1"/>
                </a:solidFill>
                <a:latin typeface="+mn-lt"/>
                <a:ea typeface="+mj-ea"/>
                <a:cs typeface="Tahoma" pitchFamily="34" charset="0"/>
              </a:rPr>
              <a:t> ground-level measurements (2005)</a:t>
            </a:r>
          </a:p>
        </p:txBody>
      </p:sp>
      <p:sp>
        <p:nvSpPr>
          <p:cNvPr id="14340" name="TextBox 4"/>
          <p:cNvSpPr txBox="1">
            <a:spLocks noChangeArrowheads="1"/>
          </p:cNvSpPr>
          <p:nvPr/>
        </p:nvSpPr>
        <p:spPr bwMode="auto">
          <a:xfrm>
            <a:off x="6735763" y="4005943"/>
            <a:ext cx="2408237" cy="2462213"/>
          </a:xfrm>
          <a:prstGeom prst="rect">
            <a:avLst/>
          </a:prstGeom>
          <a:solidFill>
            <a:schemeClr val="bg1"/>
          </a:solidFill>
          <a:ln>
            <a:noFill/>
          </a:ln>
          <a:extLst/>
        </p:spPr>
        <p:txBody>
          <a:bodyPr>
            <a:spAutoFit/>
          </a:bodyPr>
          <a:lstStyle>
            <a:lvl1pPr eaLnBrk="0" hangingPunct="0">
              <a:defRPr sz="4200">
                <a:solidFill>
                  <a:srgbClr val="000000"/>
                </a:solidFill>
                <a:latin typeface="Gill Sans" pitchFamily="48" charset="0"/>
                <a:ea typeface="ヒラギノ角ゴ ProN W3" pitchFamily="48" charset="-128"/>
                <a:sym typeface="Gill Sans" pitchFamily="48" charset="0"/>
              </a:defRPr>
            </a:lvl1pPr>
            <a:lvl2pPr marL="742950" indent="-285750" eaLnBrk="0" hangingPunct="0">
              <a:defRPr sz="4200">
                <a:solidFill>
                  <a:srgbClr val="000000"/>
                </a:solidFill>
                <a:latin typeface="Gill Sans" pitchFamily="48" charset="0"/>
                <a:ea typeface="ヒラギノ角ゴ ProN W3" pitchFamily="48" charset="-128"/>
                <a:sym typeface="Gill Sans" pitchFamily="48" charset="0"/>
              </a:defRPr>
            </a:lvl2pPr>
            <a:lvl3pPr marL="1143000" indent="-228600" eaLnBrk="0" hangingPunct="0">
              <a:defRPr sz="4200">
                <a:solidFill>
                  <a:srgbClr val="000000"/>
                </a:solidFill>
                <a:latin typeface="Gill Sans" pitchFamily="48" charset="0"/>
                <a:ea typeface="ヒラギノ角ゴ ProN W3" pitchFamily="48" charset="-128"/>
                <a:sym typeface="Gill Sans" pitchFamily="48" charset="0"/>
              </a:defRPr>
            </a:lvl3pPr>
            <a:lvl4pPr marL="1600200" indent="-228600" eaLnBrk="0" hangingPunct="0">
              <a:defRPr sz="4200">
                <a:solidFill>
                  <a:srgbClr val="000000"/>
                </a:solidFill>
                <a:latin typeface="Gill Sans" pitchFamily="48" charset="0"/>
                <a:ea typeface="ヒラギノ角ゴ ProN W3" pitchFamily="48" charset="-128"/>
                <a:sym typeface="Gill Sans" pitchFamily="48" charset="0"/>
              </a:defRPr>
            </a:lvl4pPr>
            <a:lvl5pPr marL="2057400" indent="-228600" eaLnBrk="0" hangingPunct="0">
              <a:defRPr sz="4200">
                <a:solidFill>
                  <a:srgbClr val="000000"/>
                </a:solidFill>
                <a:latin typeface="Gill Sans" pitchFamily="48" charset="0"/>
                <a:ea typeface="ヒラギノ角ゴ ProN W3" pitchFamily="48" charset="-128"/>
                <a:sym typeface="Gill Sans" pitchFamily="48" charset="0"/>
              </a:defRPr>
            </a:lvl5pPr>
            <a:lvl6pPr marL="2514600" indent="-228600" algn="ctr" eaLnBrk="0" fontAlgn="base" hangingPunct="0">
              <a:spcBef>
                <a:spcPct val="0"/>
              </a:spcBef>
              <a:spcAft>
                <a:spcPct val="0"/>
              </a:spcAft>
              <a:defRPr sz="4200">
                <a:solidFill>
                  <a:srgbClr val="000000"/>
                </a:solidFill>
                <a:latin typeface="Gill Sans" pitchFamily="48" charset="0"/>
                <a:ea typeface="ヒラギノ角ゴ ProN W3" pitchFamily="48" charset="-128"/>
                <a:sym typeface="Gill Sans" pitchFamily="48" charset="0"/>
              </a:defRPr>
            </a:lvl6pPr>
            <a:lvl7pPr marL="2971800" indent="-228600" algn="ctr" eaLnBrk="0" fontAlgn="base" hangingPunct="0">
              <a:spcBef>
                <a:spcPct val="0"/>
              </a:spcBef>
              <a:spcAft>
                <a:spcPct val="0"/>
              </a:spcAft>
              <a:defRPr sz="4200">
                <a:solidFill>
                  <a:srgbClr val="000000"/>
                </a:solidFill>
                <a:latin typeface="Gill Sans" pitchFamily="48" charset="0"/>
                <a:ea typeface="ヒラギノ角ゴ ProN W3" pitchFamily="48" charset="-128"/>
                <a:sym typeface="Gill Sans" pitchFamily="48" charset="0"/>
              </a:defRPr>
            </a:lvl7pPr>
            <a:lvl8pPr marL="3429000" indent="-228600" algn="ctr" eaLnBrk="0" fontAlgn="base" hangingPunct="0">
              <a:spcBef>
                <a:spcPct val="0"/>
              </a:spcBef>
              <a:spcAft>
                <a:spcPct val="0"/>
              </a:spcAft>
              <a:defRPr sz="4200">
                <a:solidFill>
                  <a:srgbClr val="000000"/>
                </a:solidFill>
                <a:latin typeface="Gill Sans" pitchFamily="48" charset="0"/>
                <a:ea typeface="ヒラギノ角ゴ ProN W3" pitchFamily="48" charset="-128"/>
                <a:sym typeface="Gill Sans" pitchFamily="48" charset="0"/>
              </a:defRPr>
            </a:lvl8pPr>
            <a:lvl9pPr marL="3886200" indent="-228600" algn="ctr" eaLnBrk="0" fontAlgn="base" hangingPunct="0">
              <a:spcBef>
                <a:spcPct val="0"/>
              </a:spcBef>
              <a:spcAft>
                <a:spcPct val="0"/>
              </a:spcAft>
              <a:defRPr sz="4200">
                <a:solidFill>
                  <a:srgbClr val="000000"/>
                </a:solidFill>
                <a:latin typeface="Gill Sans" pitchFamily="48" charset="0"/>
                <a:ea typeface="ヒラギノ角ゴ ProN W3" pitchFamily="48" charset="-128"/>
                <a:sym typeface="Gill Sans" pitchFamily="48" charset="0"/>
              </a:defRPr>
            </a:lvl9pPr>
          </a:lstStyle>
          <a:p>
            <a:pPr marL="342900" indent="-342900" eaLnBrk="1" hangingPunct="1">
              <a:buFont typeface="Arial" pitchFamily="34" charset="0"/>
              <a:buChar char="•"/>
              <a:defRPr/>
            </a:pPr>
            <a:r>
              <a:rPr lang="en-US" sz="1600" dirty="0">
                <a:latin typeface="Arial" charset="0"/>
                <a:cs typeface="Arial" charset="0"/>
              </a:rPr>
              <a:t>Measurements: North America, Europe, Australasia</a:t>
            </a:r>
          </a:p>
          <a:p>
            <a:pPr marL="342900" indent="-342900" eaLnBrk="1" hangingPunct="1">
              <a:buFont typeface="Arial" pitchFamily="34" charset="0"/>
              <a:buChar char="•"/>
              <a:defRPr/>
            </a:pPr>
            <a:r>
              <a:rPr lang="en-US" sz="1600" dirty="0" smtClean="0">
                <a:latin typeface="Arial" charset="0"/>
                <a:cs typeface="Arial" charset="0"/>
              </a:rPr>
              <a:t>Estimates </a:t>
            </a:r>
            <a:r>
              <a:rPr lang="en-US" sz="1600" dirty="0">
                <a:latin typeface="Arial" charset="0"/>
                <a:cs typeface="Arial" charset="0"/>
              </a:rPr>
              <a:t>(from PM</a:t>
            </a:r>
            <a:r>
              <a:rPr lang="en-US" sz="1600" baseline="-25000" dirty="0">
                <a:latin typeface="Arial" charset="0"/>
                <a:cs typeface="Arial" charset="0"/>
              </a:rPr>
              <a:t>10</a:t>
            </a:r>
            <a:r>
              <a:rPr lang="en-US" sz="1600" dirty="0">
                <a:latin typeface="Arial" charset="0"/>
                <a:cs typeface="Arial" charset="0"/>
              </a:rPr>
              <a:t>): Asia, Latin America</a:t>
            </a:r>
          </a:p>
          <a:p>
            <a:pPr eaLnBrk="1" hangingPunct="1">
              <a:defRPr/>
            </a:pPr>
            <a:endParaRPr lang="en-US" sz="1600" dirty="0">
              <a:latin typeface="Arial" charset="0"/>
              <a:cs typeface="Arial" charset="0"/>
            </a:endParaRPr>
          </a:p>
          <a:p>
            <a:pPr eaLnBrk="1" hangingPunct="1">
              <a:defRPr/>
            </a:pPr>
            <a:endParaRPr lang="en-CA" dirty="0">
              <a:cs typeface="Arial" charset="0"/>
            </a:endParaRPr>
          </a:p>
        </p:txBody>
      </p:sp>
    </p:spTree>
    <p:extLst>
      <p:ext uri="{BB962C8B-B14F-4D97-AF65-F5344CB8AC3E}">
        <p14:creationId xmlns:p14="http://schemas.microsoft.com/office/powerpoint/2010/main" val="3108054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2667000" cy="5105400"/>
          </a:xfrm>
        </p:spPr>
        <p:txBody>
          <a:bodyPr>
            <a:normAutofit fontScale="40000" lnSpcReduction="20000"/>
          </a:bodyPr>
          <a:lstStyle/>
          <a:p>
            <a:r>
              <a:rPr lang="en-US" sz="5000" b="1" dirty="0">
                <a:solidFill>
                  <a:srgbClr val="FFFF00"/>
                </a:solidFill>
                <a:latin typeface="Tahoma" pitchFamily="34" charset="0"/>
                <a:ea typeface="Tahoma" pitchFamily="34" charset="0"/>
                <a:cs typeface="Tahoma" pitchFamily="34" charset="0"/>
              </a:rPr>
              <a:t>Global estimates of PM</a:t>
            </a:r>
            <a:r>
              <a:rPr lang="en-US" sz="5000" b="1" baseline="-25000" dirty="0">
                <a:solidFill>
                  <a:srgbClr val="FFFF00"/>
                </a:solidFill>
                <a:latin typeface="Tahoma" pitchFamily="34" charset="0"/>
                <a:ea typeface="Tahoma" pitchFamily="34" charset="0"/>
                <a:cs typeface="Tahoma" pitchFamily="34" charset="0"/>
              </a:rPr>
              <a:t>2.5</a:t>
            </a:r>
            <a:r>
              <a:rPr lang="en-US" sz="5000" b="1" dirty="0">
                <a:solidFill>
                  <a:srgbClr val="FFFF00"/>
                </a:solidFill>
                <a:latin typeface="Tahoma" pitchFamily="34" charset="0"/>
                <a:ea typeface="Tahoma" pitchFamily="34" charset="0"/>
                <a:cs typeface="Tahoma" pitchFamily="34" charset="0"/>
              </a:rPr>
              <a:t> at 10km x 10km scale </a:t>
            </a:r>
          </a:p>
          <a:p>
            <a:endParaRPr lang="en-US" sz="5000" b="1" dirty="0">
              <a:solidFill>
                <a:srgbClr val="FFFF00"/>
              </a:solidFill>
              <a:latin typeface="Tahoma" pitchFamily="34" charset="0"/>
              <a:ea typeface="Tahoma" pitchFamily="34" charset="0"/>
              <a:cs typeface="Tahoma" pitchFamily="34" charset="0"/>
            </a:endParaRPr>
          </a:p>
          <a:p>
            <a:r>
              <a:rPr lang="en-US" sz="5000" b="1" dirty="0">
                <a:solidFill>
                  <a:srgbClr val="FFFF00"/>
                </a:solidFill>
                <a:latin typeface="Tahoma" pitchFamily="34" charset="0"/>
                <a:ea typeface="Tahoma" pitchFamily="34" charset="0"/>
                <a:cs typeface="Tahoma" pitchFamily="34" charset="0"/>
              </a:rPr>
              <a:t>Combined estimates from satellites (AOD), chemical transport models and ground-level </a:t>
            </a:r>
            <a:r>
              <a:rPr lang="en-US" sz="5000" b="1" dirty="0" smtClean="0">
                <a:solidFill>
                  <a:srgbClr val="FFFF00"/>
                </a:solidFill>
                <a:latin typeface="Tahoma" pitchFamily="34" charset="0"/>
                <a:ea typeface="Tahoma" pitchFamily="34" charset="0"/>
                <a:cs typeface="Tahoma" pitchFamily="34" charset="0"/>
              </a:rPr>
              <a:t>measurements</a:t>
            </a:r>
          </a:p>
          <a:p>
            <a:endParaRPr lang="en-US" sz="5000" b="1" dirty="0" smtClean="0">
              <a:solidFill>
                <a:srgbClr val="FFFF00"/>
              </a:solidFill>
              <a:latin typeface="Tahoma" pitchFamily="34" charset="0"/>
              <a:ea typeface="Tahoma" pitchFamily="34" charset="0"/>
              <a:cs typeface="Tahoma" pitchFamily="34" charset="0"/>
            </a:endParaRPr>
          </a:p>
          <a:p>
            <a:r>
              <a:rPr lang="en-US" sz="5000" b="1" smtClean="0">
                <a:solidFill>
                  <a:srgbClr val="FFFF00"/>
                </a:solidFill>
                <a:latin typeface="Tahoma" pitchFamily="34" charset="0"/>
                <a:ea typeface="Tahoma" pitchFamily="34" charset="0"/>
                <a:cs typeface="Tahoma" pitchFamily="34" charset="0"/>
              </a:rPr>
              <a:t>Estimates </a:t>
            </a:r>
            <a:r>
              <a:rPr lang="en-US" sz="5000" b="1" dirty="0" smtClean="0">
                <a:solidFill>
                  <a:srgbClr val="FFFF00"/>
                </a:solidFill>
                <a:latin typeface="Tahoma" pitchFamily="34" charset="0"/>
                <a:ea typeface="Tahoma" pitchFamily="34" charset="0"/>
                <a:cs typeface="Tahoma" pitchFamily="34" charset="0"/>
              </a:rPr>
              <a:t>include  contribution of all sources of PM</a:t>
            </a:r>
            <a:r>
              <a:rPr lang="en-US" sz="5000" b="1" baseline="-25000" dirty="0" smtClean="0">
                <a:solidFill>
                  <a:srgbClr val="FFFF00"/>
                </a:solidFill>
                <a:latin typeface="Tahoma" pitchFamily="34" charset="0"/>
                <a:ea typeface="Tahoma" pitchFamily="34" charset="0"/>
                <a:cs typeface="Tahoma" pitchFamily="34" charset="0"/>
              </a:rPr>
              <a:t>2.5</a:t>
            </a:r>
            <a:endParaRPr lang="en-US" sz="5000" b="1" dirty="0">
              <a:solidFill>
                <a:srgbClr val="FFFF00"/>
              </a:solidFill>
              <a:latin typeface="Tahoma" pitchFamily="34" charset="0"/>
              <a:ea typeface="Tahoma" pitchFamily="34" charset="0"/>
              <a:cs typeface="Tahoma" pitchFamily="34" charset="0"/>
            </a:endParaRPr>
          </a:p>
          <a:p>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57" t="13232" r="12374" b="9875"/>
          <a:stretch/>
        </p:blipFill>
        <p:spPr bwMode="auto">
          <a:xfrm>
            <a:off x="2991584" y="1371600"/>
            <a:ext cx="594885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75"/>
            <a:ext cx="585209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428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14400"/>
          </a:xfrm>
        </p:spPr>
        <p:txBody>
          <a:bodyPr/>
          <a:lstStyle/>
          <a:p>
            <a:r>
              <a:rPr lang="en-US"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Estimated 2010 levels of PM</a:t>
            </a:r>
            <a:r>
              <a:rPr lang="en-US" sz="2800" b="1" baseline="-25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2.5 </a:t>
            </a:r>
            <a:r>
              <a:rPr lang="en-US"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China</a:t>
            </a:r>
            <a:endParaRPr lang="en-US" sz="28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13476"/>
            <a:ext cx="6818313" cy="527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22786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2991</Words>
  <Application>Microsoft Office PowerPoint</Application>
  <PresentationFormat>On-screen Show (4:3)</PresentationFormat>
  <Paragraphs>410</Paragraphs>
  <Slides>49</Slides>
  <Notes>21</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Clarity</vt:lpstr>
      <vt:lpstr>Air Pollution and CVD:  Results from MESA Air</vt:lpstr>
      <vt:lpstr>PowerPoint Presentation</vt:lpstr>
      <vt:lpstr>Historical Pollution Episodes Established Temporal relationship between PM/Sulfates and Mortality</vt:lpstr>
      <vt:lpstr>PowerPoint Presentation</vt:lpstr>
      <vt:lpstr>PowerPoint Presentation</vt:lpstr>
      <vt:lpstr>Air Pollution: A Problem Worldwide  </vt:lpstr>
      <vt:lpstr>PM ground-level measurements (2005)</vt:lpstr>
      <vt:lpstr>PowerPoint Presentation</vt:lpstr>
      <vt:lpstr>Estimated 2010 levels of PM2.5  in China</vt:lpstr>
      <vt:lpstr>ESCAPE Project</vt:lpstr>
      <vt:lpstr>PowerPoint Presentation</vt:lpstr>
      <vt:lpstr>PowerPoint Presentation</vt:lpstr>
      <vt:lpstr>PowerPoint Presentation</vt:lpstr>
      <vt:lpstr>MESA Air Update</vt:lpstr>
      <vt:lpstr>Timeline</vt:lpstr>
      <vt:lpstr>PowerPoint Presentation</vt:lpstr>
      <vt:lpstr>PowerPoint Presentation</vt:lpstr>
      <vt:lpstr>Unified Spatio-Temporal Model Manuscript Under Review (P 036)</vt:lpstr>
      <vt:lpstr>PowerPoint Presentation</vt:lpstr>
      <vt:lpstr>Keller et al., submitted</vt:lpstr>
      <vt:lpstr>Residential segregation, socioeconomic status and air pollution</vt:lpstr>
      <vt:lpstr>Lead and coauthors</vt:lpstr>
      <vt:lpstr>Background</vt:lpstr>
      <vt:lpstr>PowerPoint Presentation</vt:lpstr>
      <vt:lpstr>Introduction</vt:lpstr>
      <vt:lpstr>PowerPoint Presentation</vt:lpstr>
      <vt:lpstr>Objectives</vt:lpstr>
      <vt:lpstr>Methods</vt:lpstr>
      <vt:lpstr>Air pollution, SES and residential segregation</vt:lpstr>
      <vt:lpstr>Statistical methods</vt:lpstr>
      <vt:lpstr>Higher NSES associated with lower pollutant concentrations</vt:lpstr>
      <vt:lpstr>Hispanic ethnicity and segregation of Hispanics associated with higher pollutant concentrations</vt:lpstr>
      <vt:lpstr>Conclusions</vt:lpstr>
      <vt:lpstr>Implications</vt:lpstr>
      <vt:lpstr>Air Pollution and CAC Progression in MESA</vt:lpstr>
      <vt:lpstr>Progression of CAC with Outdoor and Individual Ambient-Derived PM2.5 Exposure</vt:lpstr>
      <vt:lpstr>Progression of CAC with NOX</vt:lpstr>
      <vt:lpstr>Sensitivity Analyses</vt:lpstr>
      <vt:lpstr>Publications Progress</vt:lpstr>
      <vt:lpstr>PowerPoint Presentation</vt:lpstr>
      <vt:lpstr>PowerPoint Presentation</vt:lpstr>
      <vt:lpstr>PowerPoint Presentation</vt:lpstr>
      <vt:lpstr>PowerPoint Presentation</vt:lpstr>
      <vt:lpstr>spatio-temporal model predictions in six MESA cities:  S, Si, EC and OC</vt:lpstr>
      <vt:lpstr>source apportionment (PMF) profiles example</vt:lpstr>
      <vt:lpstr>PowerPoint Presentation</vt:lpstr>
      <vt:lpstr>Other recent publications highlight contributions of MESA Air other than air pollution metrics</vt:lpstr>
      <vt:lpstr>PowerPoint Presentation</vt:lpstr>
      <vt:lpstr>MESA Air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 and CVD:  Results from MESA Air</dc:title>
  <dc:creator>ccurl</dc:creator>
  <cp:lastModifiedBy>Joel D Kaufman</cp:lastModifiedBy>
  <cp:revision>14</cp:revision>
  <dcterms:created xsi:type="dcterms:W3CDTF">2014-02-04T19:54:59Z</dcterms:created>
  <dcterms:modified xsi:type="dcterms:W3CDTF">2014-02-06T13:39:59Z</dcterms:modified>
</cp:coreProperties>
</file>