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358" r:id="rId2"/>
    <p:sldId id="538" r:id="rId3"/>
    <p:sldId id="539" r:id="rId4"/>
    <p:sldId id="414" r:id="rId5"/>
    <p:sldId id="585" r:id="rId6"/>
    <p:sldId id="417" r:id="rId7"/>
    <p:sldId id="412" r:id="rId8"/>
    <p:sldId id="586" r:id="rId9"/>
    <p:sldId id="413" r:id="rId10"/>
    <p:sldId id="587" r:id="rId11"/>
    <p:sldId id="588" r:id="rId12"/>
    <p:sldId id="415" r:id="rId13"/>
    <p:sldId id="419" r:id="rId14"/>
    <p:sldId id="423" r:id="rId15"/>
    <p:sldId id="421" r:id="rId16"/>
    <p:sldId id="422" r:id="rId17"/>
    <p:sldId id="425" r:id="rId18"/>
    <p:sldId id="424" r:id="rId19"/>
    <p:sldId id="426" r:id="rId20"/>
    <p:sldId id="427" r:id="rId21"/>
    <p:sldId id="443" r:id="rId22"/>
    <p:sldId id="436" r:id="rId23"/>
    <p:sldId id="438" r:id="rId24"/>
    <p:sldId id="444" r:id="rId25"/>
    <p:sldId id="445" r:id="rId26"/>
    <p:sldId id="446" r:id="rId27"/>
    <p:sldId id="429" r:id="rId28"/>
    <p:sldId id="450" r:id="rId29"/>
    <p:sldId id="510" r:id="rId30"/>
    <p:sldId id="454" r:id="rId31"/>
    <p:sldId id="517" r:id="rId32"/>
    <p:sldId id="543" r:id="rId33"/>
    <p:sldId id="502"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B8E"/>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2143" autoAdjust="0"/>
  </p:normalViewPr>
  <p:slideViewPr>
    <p:cSldViewPr>
      <p:cViewPr>
        <p:scale>
          <a:sx n="69" d="100"/>
          <a:sy n="69" d="100"/>
        </p:scale>
        <p:origin x="14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93062223929327"/>
          <c:y val="0.0284395506827145"/>
          <c:w val="0.813605682572812"/>
          <c:h val="0.817952159994656"/>
        </c:manualLayout>
      </c:layout>
      <c:lineChart>
        <c:grouping val="standard"/>
        <c:varyColors val="0"/>
        <c:ser>
          <c:idx val="1"/>
          <c:order val="0"/>
          <c:tx>
            <c:strRef>
              <c:f>Sheet1!$B$1</c:f>
              <c:strCache>
                <c:ptCount val="1"/>
                <c:pt idx="0">
                  <c:v>Percentage with Diabetes</c:v>
                </c:pt>
              </c:strCache>
            </c:strRef>
          </c:tx>
          <c:spPr>
            <a:ln w="28081">
              <a:solidFill>
                <a:srgbClr val="FFFF00"/>
              </a:solidFill>
              <a:prstDash val="solid"/>
            </a:ln>
            <a:effectLst/>
          </c:spPr>
          <c:marker>
            <c:symbol val="square"/>
            <c:size val="4"/>
            <c:spPr>
              <a:solidFill>
                <a:srgbClr val="FFFF00"/>
              </a:solidFill>
              <a:ln>
                <a:solidFill>
                  <a:srgbClr val="FFFF00"/>
                </a:solidFill>
                <a:prstDash val="solid"/>
              </a:ln>
              <a:effectLst/>
            </c:spPr>
          </c:marker>
          <c:dLbls>
            <c:delete val="1"/>
          </c:dLbls>
          <c:cat>
            <c:strRef>
              <c:f>Sheet1!$A$2:$A$53</c:f>
              <c:strCache>
                <c:ptCount val="52"/>
                <c:pt idx="0">
                  <c:v>1958</c:v>
                </c:pt>
                <c:pt idx="1">
                  <c:v>59</c:v>
                </c:pt>
                <c:pt idx="2">
                  <c:v>60</c:v>
                </c:pt>
                <c:pt idx="3">
                  <c:v>61</c:v>
                </c:pt>
                <c:pt idx="4">
                  <c:v>62</c:v>
                </c:pt>
                <c:pt idx="5">
                  <c:v>63</c:v>
                </c:pt>
                <c:pt idx="6">
                  <c:v>64</c:v>
                </c:pt>
                <c:pt idx="7">
                  <c:v>65</c:v>
                </c:pt>
                <c:pt idx="8">
                  <c:v>66</c:v>
                </c:pt>
                <c:pt idx="9">
                  <c:v>67</c:v>
                </c:pt>
                <c:pt idx="10">
                  <c:v>68</c:v>
                </c:pt>
                <c:pt idx="11">
                  <c:v>69</c:v>
                </c:pt>
                <c:pt idx="12">
                  <c:v>70</c:v>
                </c:pt>
                <c:pt idx="13">
                  <c:v>71</c:v>
                </c:pt>
                <c:pt idx="14">
                  <c:v>72</c:v>
                </c:pt>
                <c:pt idx="15">
                  <c:v>73</c:v>
                </c:pt>
                <c:pt idx="16">
                  <c:v>74</c:v>
                </c:pt>
                <c:pt idx="17">
                  <c:v>75</c:v>
                </c:pt>
                <c:pt idx="18">
                  <c:v>76</c:v>
                </c:pt>
                <c:pt idx="19">
                  <c:v>77</c:v>
                </c:pt>
                <c:pt idx="20">
                  <c:v>78</c:v>
                </c:pt>
                <c:pt idx="21">
                  <c:v>79</c:v>
                </c:pt>
                <c:pt idx="22">
                  <c:v>80</c:v>
                </c:pt>
                <c:pt idx="23">
                  <c:v>81</c:v>
                </c:pt>
                <c:pt idx="24">
                  <c:v>82</c:v>
                </c:pt>
                <c:pt idx="25">
                  <c:v>83</c:v>
                </c:pt>
                <c:pt idx="26">
                  <c:v>84</c:v>
                </c:pt>
                <c:pt idx="27">
                  <c:v>85</c:v>
                </c:pt>
                <c:pt idx="28">
                  <c:v>86</c:v>
                </c:pt>
                <c:pt idx="29">
                  <c:v>87</c:v>
                </c:pt>
                <c:pt idx="30">
                  <c:v>88</c:v>
                </c:pt>
                <c:pt idx="31">
                  <c:v>89</c:v>
                </c:pt>
                <c:pt idx="32">
                  <c:v>90</c:v>
                </c:pt>
                <c:pt idx="33">
                  <c:v>91</c:v>
                </c:pt>
                <c:pt idx="34">
                  <c:v>92</c:v>
                </c:pt>
                <c:pt idx="35">
                  <c:v>93</c:v>
                </c:pt>
                <c:pt idx="36">
                  <c:v>94</c:v>
                </c:pt>
                <c:pt idx="37">
                  <c:v>95</c:v>
                </c:pt>
                <c:pt idx="38">
                  <c:v>96</c:v>
                </c:pt>
                <c:pt idx="39">
                  <c:v>97</c:v>
                </c:pt>
                <c:pt idx="40">
                  <c:v>98</c:v>
                </c:pt>
                <c:pt idx="41">
                  <c:v>99</c:v>
                </c:pt>
                <c:pt idx="42">
                  <c:v>00</c:v>
                </c:pt>
                <c:pt idx="43">
                  <c:v>01</c:v>
                </c:pt>
                <c:pt idx="44">
                  <c:v>02</c:v>
                </c:pt>
                <c:pt idx="45">
                  <c:v>03</c:v>
                </c:pt>
                <c:pt idx="46">
                  <c:v>04</c:v>
                </c:pt>
                <c:pt idx="47">
                  <c:v>05</c:v>
                </c:pt>
                <c:pt idx="48">
                  <c:v>06</c:v>
                </c:pt>
                <c:pt idx="49">
                  <c:v>07</c:v>
                </c:pt>
                <c:pt idx="50">
                  <c:v>08</c:v>
                </c:pt>
                <c:pt idx="51">
                  <c:v>09</c:v>
                </c:pt>
              </c:strCache>
            </c:strRef>
          </c:cat>
          <c:val>
            <c:numRef>
              <c:f>Sheet1!$B$2:$B$53</c:f>
              <c:numCache>
                <c:formatCode>General</c:formatCode>
                <c:ptCount val="52"/>
                <c:pt idx="0">
                  <c:v>0.93</c:v>
                </c:pt>
                <c:pt idx="1">
                  <c:v>0.87</c:v>
                </c:pt>
                <c:pt idx="2">
                  <c:v>0.91</c:v>
                </c:pt>
                <c:pt idx="3">
                  <c:v>1.05</c:v>
                </c:pt>
                <c:pt idx="4">
                  <c:v>1.06</c:v>
                </c:pt>
                <c:pt idx="5">
                  <c:v>1.149999999999999</c:v>
                </c:pt>
                <c:pt idx="6">
                  <c:v>1.24</c:v>
                </c:pt>
                <c:pt idx="7">
                  <c:v>1.27</c:v>
                </c:pt>
                <c:pt idx="8">
                  <c:v>1.45</c:v>
                </c:pt>
                <c:pt idx="9">
                  <c:v>1.61</c:v>
                </c:pt>
                <c:pt idx="10">
                  <c:v>1.62</c:v>
                </c:pt>
                <c:pt idx="15">
                  <c:v>2.04</c:v>
                </c:pt>
                <c:pt idx="17">
                  <c:v>2.29</c:v>
                </c:pt>
                <c:pt idx="18">
                  <c:v>2.36</c:v>
                </c:pt>
                <c:pt idx="20">
                  <c:v>2.37</c:v>
                </c:pt>
                <c:pt idx="21">
                  <c:v>2.49</c:v>
                </c:pt>
                <c:pt idx="22">
                  <c:v>2.54</c:v>
                </c:pt>
                <c:pt idx="23">
                  <c:v>2.51</c:v>
                </c:pt>
                <c:pt idx="24">
                  <c:v>2.52</c:v>
                </c:pt>
                <c:pt idx="25">
                  <c:v>2.45</c:v>
                </c:pt>
                <c:pt idx="26">
                  <c:v>2.59</c:v>
                </c:pt>
                <c:pt idx="27">
                  <c:v>2.62</c:v>
                </c:pt>
                <c:pt idx="28">
                  <c:v>2.78</c:v>
                </c:pt>
                <c:pt idx="29">
                  <c:v>2.77</c:v>
                </c:pt>
                <c:pt idx="30">
                  <c:v>2.56</c:v>
                </c:pt>
                <c:pt idx="31">
                  <c:v>2.66</c:v>
                </c:pt>
                <c:pt idx="32">
                  <c:v>2.52</c:v>
                </c:pt>
                <c:pt idx="33">
                  <c:v>2.9</c:v>
                </c:pt>
                <c:pt idx="34">
                  <c:v>2.93</c:v>
                </c:pt>
                <c:pt idx="35">
                  <c:v>3.06</c:v>
                </c:pt>
                <c:pt idx="36">
                  <c:v>2.98</c:v>
                </c:pt>
                <c:pt idx="37">
                  <c:v>3.3</c:v>
                </c:pt>
                <c:pt idx="38">
                  <c:v>2.89</c:v>
                </c:pt>
                <c:pt idx="39">
                  <c:v>3.8</c:v>
                </c:pt>
                <c:pt idx="40">
                  <c:v>3.9</c:v>
                </c:pt>
                <c:pt idx="41">
                  <c:v>4.0</c:v>
                </c:pt>
                <c:pt idx="42">
                  <c:v>4.4</c:v>
                </c:pt>
                <c:pt idx="43">
                  <c:v>4.75</c:v>
                </c:pt>
                <c:pt idx="44">
                  <c:v>4.84</c:v>
                </c:pt>
                <c:pt idx="45">
                  <c:v>4.930000000000002</c:v>
                </c:pt>
                <c:pt idx="46">
                  <c:v>5.29</c:v>
                </c:pt>
                <c:pt idx="47">
                  <c:v>5.609999999999998</c:v>
                </c:pt>
                <c:pt idx="48">
                  <c:v>5.9</c:v>
                </c:pt>
                <c:pt idx="49">
                  <c:v>5.859999999999998</c:v>
                </c:pt>
                <c:pt idx="50">
                  <c:v>6.29</c:v>
                </c:pt>
                <c:pt idx="51">
                  <c:v>6.859999999999998</c:v>
                </c:pt>
              </c:numCache>
            </c:numRef>
          </c:val>
          <c:smooth val="0"/>
        </c:ser>
        <c:dLbls>
          <c:showLegendKey val="0"/>
          <c:showVal val="1"/>
          <c:showCatName val="0"/>
          <c:showSerName val="0"/>
          <c:showPercent val="0"/>
          <c:showBubbleSize val="0"/>
        </c:dLbls>
        <c:marker val="1"/>
        <c:smooth val="0"/>
        <c:axId val="2063135952"/>
        <c:axId val="2131822400"/>
      </c:lineChart>
      <c:lineChart>
        <c:grouping val="standard"/>
        <c:varyColors val="0"/>
        <c:ser>
          <c:idx val="0"/>
          <c:order val="1"/>
          <c:tx>
            <c:strRef>
              <c:f>Sheet1!$C$1</c:f>
              <c:strCache>
                <c:ptCount val="1"/>
                <c:pt idx="0">
                  <c:v>Number with Diabetes</c:v>
                </c:pt>
              </c:strCache>
            </c:strRef>
          </c:tx>
          <c:spPr>
            <a:ln w="28081">
              <a:solidFill>
                <a:srgbClr val="FF6600"/>
              </a:solidFill>
              <a:prstDash val="solid"/>
            </a:ln>
            <a:effectLst/>
          </c:spPr>
          <c:marker>
            <c:symbol val="circle"/>
            <c:size val="5"/>
            <c:spPr>
              <a:solidFill>
                <a:srgbClr val="FF6600"/>
              </a:solidFill>
              <a:ln>
                <a:solidFill>
                  <a:srgbClr val="FF6600"/>
                </a:solidFill>
                <a:prstDash val="solid"/>
              </a:ln>
              <a:effectLst/>
            </c:spPr>
          </c:marker>
          <c:dLbls>
            <c:delete val="1"/>
          </c:dLbls>
          <c:cat>
            <c:strRef>
              <c:f>Sheet1!$A$2:$A$53</c:f>
              <c:strCache>
                <c:ptCount val="52"/>
                <c:pt idx="0">
                  <c:v>1958</c:v>
                </c:pt>
                <c:pt idx="1">
                  <c:v>59</c:v>
                </c:pt>
                <c:pt idx="2">
                  <c:v>60</c:v>
                </c:pt>
                <c:pt idx="3">
                  <c:v>61</c:v>
                </c:pt>
                <c:pt idx="4">
                  <c:v>62</c:v>
                </c:pt>
                <c:pt idx="5">
                  <c:v>63</c:v>
                </c:pt>
                <c:pt idx="6">
                  <c:v>64</c:v>
                </c:pt>
                <c:pt idx="7">
                  <c:v>65</c:v>
                </c:pt>
                <c:pt idx="8">
                  <c:v>66</c:v>
                </c:pt>
                <c:pt idx="9">
                  <c:v>67</c:v>
                </c:pt>
                <c:pt idx="10">
                  <c:v>68</c:v>
                </c:pt>
                <c:pt idx="11">
                  <c:v>69</c:v>
                </c:pt>
                <c:pt idx="12">
                  <c:v>70</c:v>
                </c:pt>
                <c:pt idx="13">
                  <c:v>71</c:v>
                </c:pt>
                <c:pt idx="14">
                  <c:v>72</c:v>
                </c:pt>
                <c:pt idx="15">
                  <c:v>73</c:v>
                </c:pt>
                <c:pt idx="16">
                  <c:v>74</c:v>
                </c:pt>
                <c:pt idx="17">
                  <c:v>75</c:v>
                </c:pt>
                <c:pt idx="18">
                  <c:v>76</c:v>
                </c:pt>
                <c:pt idx="19">
                  <c:v>77</c:v>
                </c:pt>
                <c:pt idx="20">
                  <c:v>78</c:v>
                </c:pt>
                <c:pt idx="21">
                  <c:v>79</c:v>
                </c:pt>
                <c:pt idx="22">
                  <c:v>80</c:v>
                </c:pt>
                <c:pt idx="23">
                  <c:v>81</c:v>
                </c:pt>
                <c:pt idx="24">
                  <c:v>82</c:v>
                </c:pt>
                <c:pt idx="25">
                  <c:v>83</c:v>
                </c:pt>
                <c:pt idx="26">
                  <c:v>84</c:v>
                </c:pt>
                <c:pt idx="27">
                  <c:v>85</c:v>
                </c:pt>
                <c:pt idx="28">
                  <c:v>86</c:v>
                </c:pt>
                <c:pt idx="29">
                  <c:v>87</c:v>
                </c:pt>
                <c:pt idx="30">
                  <c:v>88</c:v>
                </c:pt>
                <c:pt idx="31">
                  <c:v>89</c:v>
                </c:pt>
                <c:pt idx="32">
                  <c:v>90</c:v>
                </c:pt>
                <c:pt idx="33">
                  <c:v>91</c:v>
                </c:pt>
                <c:pt idx="34">
                  <c:v>92</c:v>
                </c:pt>
                <c:pt idx="35">
                  <c:v>93</c:v>
                </c:pt>
                <c:pt idx="36">
                  <c:v>94</c:v>
                </c:pt>
                <c:pt idx="37">
                  <c:v>95</c:v>
                </c:pt>
                <c:pt idx="38">
                  <c:v>96</c:v>
                </c:pt>
                <c:pt idx="39">
                  <c:v>97</c:v>
                </c:pt>
                <c:pt idx="40">
                  <c:v>98</c:v>
                </c:pt>
                <c:pt idx="41">
                  <c:v>99</c:v>
                </c:pt>
                <c:pt idx="42">
                  <c:v>00</c:v>
                </c:pt>
                <c:pt idx="43">
                  <c:v>01</c:v>
                </c:pt>
                <c:pt idx="44">
                  <c:v>02</c:v>
                </c:pt>
                <c:pt idx="45">
                  <c:v>03</c:v>
                </c:pt>
                <c:pt idx="46">
                  <c:v>04</c:v>
                </c:pt>
                <c:pt idx="47">
                  <c:v>05</c:v>
                </c:pt>
                <c:pt idx="48">
                  <c:v>06</c:v>
                </c:pt>
                <c:pt idx="49">
                  <c:v>07</c:v>
                </c:pt>
                <c:pt idx="50">
                  <c:v>08</c:v>
                </c:pt>
                <c:pt idx="51">
                  <c:v>09</c:v>
                </c:pt>
              </c:strCache>
            </c:strRef>
          </c:cat>
          <c:val>
            <c:numRef>
              <c:f>Sheet1!$C$2:$C$53</c:f>
              <c:numCache>
                <c:formatCode>General</c:formatCode>
                <c:ptCount val="52"/>
                <c:pt idx="0">
                  <c:v>1.575</c:v>
                </c:pt>
                <c:pt idx="1">
                  <c:v>1.484999999999999</c:v>
                </c:pt>
                <c:pt idx="2">
                  <c:v>1.594</c:v>
                </c:pt>
                <c:pt idx="3">
                  <c:v>1.867</c:v>
                </c:pt>
                <c:pt idx="4">
                  <c:v>1.907999999999999</c:v>
                </c:pt>
                <c:pt idx="5">
                  <c:v>2.101</c:v>
                </c:pt>
                <c:pt idx="6">
                  <c:v>2.312999999999997</c:v>
                </c:pt>
                <c:pt idx="7">
                  <c:v>2.385</c:v>
                </c:pt>
                <c:pt idx="8">
                  <c:v>2.772</c:v>
                </c:pt>
                <c:pt idx="9">
                  <c:v>3.091</c:v>
                </c:pt>
                <c:pt idx="10">
                  <c:v>3.175</c:v>
                </c:pt>
                <c:pt idx="15">
                  <c:v>4.190999999999994</c:v>
                </c:pt>
                <c:pt idx="17">
                  <c:v>4.78</c:v>
                </c:pt>
                <c:pt idx="18">
                  <c:v>4.974</c:v>
                </c:pt>
                <c:pt idx="20">
                  <c:v>5.192999999999984</c:v>
                </c:pt>
                <c:pt idx="21">
                  <c:v>5.466</c:v>
                </c:pt>
                <c:pt idx="22">
                  <c:v>5.527999999999984</c:v>
                </c:pt>
                <c:pt idx="23">
                  <c:v>5.644999999999975</c:v>
                </c:pt>
                <c:pt idx="24">
                  <c:v>5.729</c:v>
                </c:pt>
                <c:pt idx="25">
                  <c:v>5.612999999999975</c:v>
                </c:pt>
                <c:pt idx="26">
                  <c:v>6.004</c:v>
                </c:pt>
                <c:pt idx="27">
                  <c:v>6.133999999999999</c:v>
                </c:pt>
                <c:pt idx="28">
                  <c:v>6.562999999999985</c:v>
                </c:pt>
                <c:pt idx="29">
                  <c:v>6.609</c:v>
                </c:pt>
                <c:pt idx="30">
                  <c:v>6.161999999999995</c:v>
                </c:pt>
                <c:pt idx="31">
                  <c:v>6.467</c:v>
                </c:pt>
                <c:pt idx="32">
                  <c:v>6.212</c:v>
                </c:pt>
                <c:pt idx="33">
                  <c:v>7.206</c:v>
                </c:pt>
                <c:pt idx="34">
                  <c:v>7.364999999999974</c:v>
                </c:pt>
                <c:pt idx="35">
                  <c:v>7.783</c:v>
                </c:pt>
                <c:pt idx="36">
                  <c:v>7.744</c:v>
                </c:pt>
                <c:pt idx="37">
                  <c:v>8.655000000000004</c:v>
                </c:pt>
                <c:pt idx="38">
                  <c:v>7.626999999999985</c:v>
                </c:pt>
                <c:pt idx="39">
                  <c:v>10.106</c:v>
                </c:pt>
                <c:pt idx="40">
                  <c:v>10.484</c:v>
                </c:pt>
                <c:pt idx="41">
                  <c:v>10.87300000000001</c:v>
                </c:pt>
                <c:pt idx="42">
                  <c:v>12.052</c:v>
                </c:pt>
                <c:pt idx="43">
                  <c:v>13.114</c:v>
                </c:pt>
                <c:pt idx="44">
                  <c:v>13.487</c:v>
                </c:pt>
                <c:pt idx="45">
                  <c:v>14.098</c:v>
                </c:pt>
                <c:pt idx="46">
                  <c:v>15.241</c:v>
                </c:pt>
                <c:pt idx="47">
                  <c:v>16.323</c:v>
                </c:pt>
                <c:pt idx="48">
                  <c:v>17.32100000000001</c:v>
                </c:pt>
                <c:pt idx="49">
                  <c:v>17.39699999999999</c:v>
                </c:pt>
                <c:pt idx="50">
                  <c:v>18.808</c:v>
                </c:pt>
                <c:pt idx="51">
                  <c:v>20.66700000000001</c:v>
                </c:pt>
              </c:numCache>
            </c:numRef>
          </c:val>
          <c:smooth val="0"/>
        </c:ser>
        <c:dLbls>
          <c:showLegendKey val="0"/>
          <c:showVal val="1"/>
          <c:showCatName val="0"/>
          <c:showSerName val="0"/>
          <c:showPercent val="0"/>
          <c:showBubbleSize val="0"/>
        </c:dLbls>
        <c:marker val="1"/>
        <c:smooth val="0"/>
        <c:axId val="2136766928"/>
        <c:axId val="2136762112"/>
      </c:lineChart>
      <c:catAx>
        <c:axId val="2063135952"/>
        <c:scaling>
          <c:orientation val="minMax"/>
        </c:scaling>
        <c:delete val="0"/>
        <c:axPos val="b"/>
        <c:title>
          <c:tx>
            <c:rich>
              <a:bodyPr/>
              <a:lstStyle/>
              <a:p>
                <a:pPr>
                  <a:defRPr sz="1474" b="1" i="0" u="none" strike="noStrike" baseline="0">
                    <a:solidFill>
                      <a:srgbClr val="FFFF99"/>
                    </a:solidFill>
                    <a:latin typeface="Arial"/>
                    <a:ea typeface="Arial"/>
                    <a:cs typeface="Arial"/>
                  </a:defRPr>
                </a:pPr>
                <a:r>
                  <a:rPr lang="en-US" dirty="0">
                    <a:solidFill>
                      <a:schemeClr val="bg1"/>
                    </a:solidFill>
                  </a:rPr>
                  <a:t>Year</a:t>
                </a:r>
              </a:p>
            </c:rich>
          </c:tx>
          <c:layout>
            <c:manualLayout>
              <c:xMode val="edge"/>
              <c:yMode val="edge"/>
              <c:x val="0.431742533312005"/>
              <c:y val="0.919803533330264"/>
            </c:manualLayout>
          </c:layout>
          <c:overlay val="0"/>
          <c:spPr>
            <a:noFill/>
            <a:ln w="18720">
              <a:noFill/>
            </a:ln>
          </c:spPr>
        </c:title>
        <c:numFmt formatCode="General" sourceLinked="1"/>
        <c:majorTickMark val="cross"/>
        <c:minorTickMark val="none"/>
        <c:tickLblPos val="nextTo"/>
        <c:spPr>
          <a:ln w="9361">
            <a:solidFill>
              <a:srgbClr val="FFFFFF"/>
            </a:solidFill>
            <a:prstDash val="solid"/>
          </a:ln>
        </c:spPr>
        <c:txPr>
          <a:bodyPr rot="0" vert="horz"/>
          <a:lstStyle/>
          <a:p>
            <a:pPr>
              <a:defRPr sz="1179" b="0" i="0" u="none" strike="noStrike" baseline="0">
                <a:solidFill>
                  <a:schemeClr val="bg1"/>
                </a:solidFill>
                <a:latin typeface="Arial"/>
                <a:ea typeface="Arial"/>
                <a:cs typeface="Arial"/>
              </a:defRPr>
            </a:pPr>
            <a:endParaRPr lang="en-US"/>
          </a:p>
        </c:txPr>
        <c:crossAx val="2131822400"/>
        <c:crosses val="autoZero"/>
        <c:auto val="0"/>
        <c:lblAlgn val="ctr"/>
        <c:lblOffset val="100"/>
        <c:tickMarkSkip val="1"/>
        <c:noMultiLvlLbl val="0"/>
      </c:catAx>
      <c:valAx>
        <c:axId val="2131822400"/>
        <c:scaling>
          <c:orientation val="minMax"/>
        </c:scaling>
        <c:delete val="0"/>
        <c:axPos val="l"/>
        <c:title>
          <c:tx>
            <c:rich>
              <a:bodyPr/>
              <a:lstStyle/>
              <a:p>
                <a:pPr>
                  <a:defRPr sz="1474" b="1" i="0" u="none" strike="noStrike" baseline="0">
                    <a:solidFill>
                      <a:srgbClr val="FFCC00"/>
                    </a:solidFill>
                    <a:latin typeface="Arial"/>
                    <a:ea typeface="Arial"/>
                    <a:cs typeface="Arial"/>
                  </a:defRPr>
                </a:pPr>
                <a:r>
                  <a:rPr lang="en-US" dirty="0" smtClean="0">
                    <a:solidFill>
                      <a:srgbClr val="FFFF00"/>
                    </a:solidFill>
                  </a:rPr>
                  <a:t>Percentage </a:t>
                </a:r>
                <a:r>
                  <a:rPr lang="en-US" dirty="0">
                    <a:solidFill>
                      <a:srgbClr val="FFFF00"/>
                    </a:solidFill>
                  </a:rPr>
                  <a:t>with Diabetes</a:t>
                </a:r>
              </a:p>
            </c:rich>
          </c:tx>
          <c:layout>
            <c:manualLayout>
              <c:xMode val="edge"/>
              <c:yMode val="edge"/>
              <c:x val="0.00443954663680585"/>
              <c:y val="0.204582585071603"/>
            </c:manualLayout>
          </c:layout>
          <c:overlay val="0"/>
          <c:spPr>
            <a:noFill/>
            <a:ln w="18720">
              <a:noFill/>
            </a:ln>
          </c:spPr>
        </c:title>
        <c:numFmt formatCode="General" sourceLinked="1"/>
        <c:majorTickMark val="cross"/>
        <c:minorTickMark val="out"/>
        <c:tickLblPos val="nextTo"/>
        <c:spPr>
          <a:ln w="9361">
            <a:solidFill>
              <a:schemeClr val="bg1"/>
            </a:solidFill>
            <a:prstDash val="solid"/>
          </a:ln>
        </c:spPr>
        <c:txPr>
          <a:bodyPr rot="0" vert="horz"/>
          <a:lstStyle/>
          <a:p>
            <a:pPr>
              <a:defRPr sz="1179" b="1" i="0" u="none" strike="noStrike" baseline="0">
                <a:solidFill>
                  <a:schemeClr val="bg1"/>
                </a:solidFill>
                <a:latin typeface="Arial"/>
                <a:ea typeface="Arial"/>
                <a:cs typeface="Arial"/>
              </a:defRPr>
            </a:pPr>
            <a:endParaRPr lang="en-US"/>
          </a:p>
        </c:txPr>
        <c:crossAx val="2063135952"/>
        <c:crosses val="autoZero"/>
        <c:crossBetween val="between"/>
      </c:valAx>
      <c:catAx>
        <c:axId val="2136766928"/>
        <c:scaling>
          <c:orientation val="minMax"/>
        </c:scaling>
        <c:delete val="1"/>
        <c:axPos val="b"/>
        <c:numFmt formatCode="General" sourceLinked="0"/>
        <c:majorTickMark val="out"/>
        <c:minorTickMark val="none"/>
        <c:tickLblPos val="none"/>
        <c:crossAx val="2136762112"/>
        <c:crosses val="autoZero"/>
        <c:auto val="0"/>
        <c:lblAlgn val="ctr"/>
        <c:lblOffset val="100"/>
        <c:noMultiLvlLbl val="0"/>
      </c:catAx>
      <c:valAx>
        <c:axId val="2136762112"/>
        <c:scaling>
          <c:orientation val="minMax"/>
        </c:scaling>
        <c:delete val="0"/>
        <c:axPos val="r"/>
        <c:title>
          <c:tx>
            <c:rich>
              <a:bodyPr/>
              <a:lstStyle/>
              <a:p>
                <a:pPr>
                  <a:defRPr sz="1474" b="1" i="0" u="none" strike="noStrike" baseline="0">
                    <a:solidFill>
                      <a:srgbClr val="00FF00"/>
                    </a:solidFill>
                    <a:latin typeface="Arial"/>
                    <a:ea typeface="Arial"/>
                    <a:cs typeface="Arial"/>
                  </a:defRPr>
                </a:pPr>
                <a:r>
                  <a:rPr lang="en-US" dirty="0" smtClean="0">
                    <a:solidFill>
                      <a:srgbClr val="FF6600"/>
                    </a:solidFill>
                  </a:rPr>
                  <a:t>Number </a:t>
                </a:r>
                <a:r>
                  <a:rPr lang="en-US" dirty="0">
                    <a:solidFill>
                      <a:srgbClr val="FF6600"/>
                    </a:solidFill>
                  </a:rPr>
                  <a:t>with Diabetes (Millions)</a:t>
                </a:r>
              </a:p>
            </c:rich>
          </c:tx>
          <c:layout>
            <c:manualLayout>
              <c:xMode val="edge"/>
              <c:yMode val="edge"/>
              <c:x val="0.949174620666774"/>
              <c:y val="0.198414554905783"/>
            </c:manualLayout>
          </c:layout>
          <c:overlay val="0"/>
          <c:spPr>
            <a:noFill/>
            <a:ln w="18720">
              <a:noFill/>
            </a:ln>
          </c:spPr>
        </c:title>
        <c:numFmt formatCode="General" sourceLinked="1"/>
        <c:majorTickMark val="cross"/>
        <c:minorTickMark val="out"/>
        <c:tickLblPos val="nextTo"/>
        <c:spPr>
          <a:ln w="9361">
            <a:solidFill>
              <a:schemeClr val="bg1"/>
            </a:solidFill>
            <a:prstDash val="solid"/>
          </a:ln>
        </c:spPr>
        <c:txPr>
          <a:bodyPr rot="0" vert="horz"/>
          <a:lstStyle/>
          <a:p>
            <a:pPr>
              <a:defRPr sz="1179" b="1" i="0" u="none" strike="noStrike" baseline="0">
                <a:solidFill>
                  <a:srgbClr val="FFFF99"/>
                </a:solidFill>
                <a:latin typeface="Arial"/>
                <a:ea typeface="Arial"/>
                <a:cs typeface="Arial"/>
              </a:defRPr>
            </a:pPr>
            <a:endParaRPr lang="en-US"/>
          </a:p>
        </c:txPr>
        <c:crossAx val="2136766928"/>
        <c:crosses val="max"/>
        <c:crossBetween val="between"/>
      </c:valAx>
      <c:spPr>
        <a:noFill/>
        <a:ln w="9361">
          <a:solidFill>
            <a:schemeClr val="bg1"/>
          </a:solidFill>
          <a:prstDash val="solid"/>
        </a:ln>
      </c:spPr>
    </c:plotArea>
    <c:legend>
      <c:legendPos val="r"/>
      <c:layout>
        <c:manualLayout>
          <c:xMode val="edge"/>
          <c:yMode val="edge"/>
          <c:x val="0.173363312655895"/>
          <c:y val="0.0999215156584961"/>
          <c:w val="0.488346338197568"/>
          <c:h val="0.163666149918395"/>
        </c:manualLayout>
      </c:layout>
      <c:overlay val="0"/>
      <c:spPr>
        <a:noFill/>
        <a:ln w="18720">
          <a:noFill/>
        </a:ln>
      </c:spPr>
      <c:txPr>
        <a:bodyPr/>
        <a:lstStyle/>
        <a:p>
          <a:pPr>
            <a:defRPr sz="1399" b="1" i="0" u="none" strike="noStrike" baseline="0">
              <a:solidFill>
                <a:schemeClr val="bg1"/>
              </a:solidFill>
              <a:latin typeface="Arial"/>
              <a:ea typeface="Arial"/>
              <a:cs typeface="Arial"/>
            </a:defRPr>
          </a:pPr>
          <a:endParaRPr lang="en-US"/>
        </a:p>
      </c:txPr>
    </c:legend>
    <c:plotVisOnly val="1"/>
    <c:dispBlanksAs val="span"/>
    <c:showDLblsOverMax val="0"/>
  </c:chart>
  <c:spPr>
    <a:noFill/>
    <a:ln>
      <a:noFill/>
    </a:ln>
  </c:spPr>
  <c:txPr>
    <a:bodyPr/>
    <a:lstStyle/>
    <a:p>
      <a:pPr>
        <a:defRPr sz="737"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88D56E71-A12C-AB49-8208-688CBEE9D166}" type="slidenum">
              <a:rPr lang="en-US"/>
              <a:pPr>
                <a:defRPr/>
              </a:pPr>
              <a:t>‹#›</a:t>
            </a:fld>
            <a:endParaRPr lang="en-US" dirty="0"/>
          </a:p>
        </p:txBody>
      </p:sp>
    </p:spTree>
    <p:extLst>
      <p:ext uri="{BB962C8B-B14F-4D97-AF65-F5344CB8AC3E}">
        <p14:creationId xmlns:p14="http://schemas.microsoft.com/office/powerpoint/2010/main" val="2482779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1138B-FB43-1F44-878C-385877B43F0F}" type="slidenum">
              <a:rPr lang="en-US"/>
              <a:pPr>
                <a:defRPr/>
              </a:pPr>
              <a:t>1</a:t>
            </a:fld>
            <a:endParaRPr lang="en-US" dirty="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3224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statement recommends clinicians consider testing for diabetes in all Asian American adults who present with a BMI ≥23 kg/m2.</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18</a:t>
            </a:fld>
            <a:endParaRPr lang="en-US" dirty="0"/>
          </a:p>
        </p:txBody>
      </p:sp>
    </p:spTree>
    <p:extLst>
      <p:ext uri="{BB962C8B-B14F-4D97-AF65-F5344CB8AC3E}">
        <p14:creationId xmlns:p14="http://schemas.microsoft.com/office/powerpoint/2010/main" val="374398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Christina Shay, Circulation</a:t>
            </a:r>
            <a:r>
              <a:rPr lang="en-US" baseline="0" dirty="0" smtClean="0"/>
              <a:t> NHANES 2012</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19</a:t>
            </a:fld>
            <a:endParaRPr lang="en-US" dirty="0"/>
          </a:p>
        </p:txBody>
      </p:sp>
    </p:spTree>
    <p:extLst>
      <p:ext uri="{BB962C8B-B14F-4D97-AF65-F5344CB8AC3E}">
        <p14:creationId xmlns:p14="http://schemas.microsoft.com/office/powerpoint/2010/main" val="82683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a:t>
            </a:r>
            <a:r>
              <a:rPr lang="en-US" baseline="0" dirty="0" smtClean="0"/>
              <a:t> Product Interaction Term and Likelihood Ratio Test</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20</a:t>
            </a:fld>
            <a:endParaRPr lang="en-US" dirty="0"/>
          </a:p>
        </p:txBody>
      </p:sp>
    </p:spTree>
    <p:extLst>
      <p:ext uri="{BB962C8B-B14F-4D97-AF65-F5344CB8AC3E}">
        <p14:creationId xmlns:p14="http://schemas.microsoft.com/office/powerpoint/2010/main" val="172929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kern="1200" dirty="0" smtClean="0">
                <a:solidFill>
                  <a:schemeClr val="tx1"/>
                </a:solidFill>
                <a:effectLst/>
                <a:latin typeface="Times" charset="0"/>
                <a:ea typeface="ＭＳ Ｐゴシック" charset="0"/>
                <a:cs typeface="ＭＳ Ｐゴシック" charset="0"/>
              </a:rPr>
              <a:t>baseline study site, age, </a:t>
            </a:r>
            <a:r>
              <a:rPr lang="en-US" sz="1200" kern="1200" dirty="0" smtClean="0">
                <a:solidFill>
                  <a:schemeClr val="tx1"/>
                </a:solidFill>
                <a:effectLst/>
                <a:latin typeface="Times" charset="0"/>
                <a:ea typeface="ＭＳ Ｐゴシック" charset="0"/>
                <a:cs typeface="ＭＳ Ｐゴシック" charset="0"/>
              </a:rPr>
              <a:t>sex</a:t>
            </a:r>
            <a:r>
              <a:rPr lang="x-none" sz="1200" kern="1200" dirty="0" smtClean="0">
                <a:solidFill>
                  <a:schemeClr val="tx1"/>
                </a:solidFill>
                <a:effectLst/>
                <a:latin typeface="Times" charset="0"/>
                <a:ea typeface="ＭＳ Ｐゴシック" charset="0"/>
                <a:cs typeface="ＭＳ Ｐゴシック" charset="0"/>
              </a:rPr>
              <a:t>, </a:t>
            </a:r>
            <a:r>
              <a:rPr lang="en-US" sz="1200" kern="1200" dirty="0" smtClean="0">
                <a:solidFill>
                  <a:schemeClr val="tx1"/>
                </a:solidFill>
                <a:effectLst/>
                <a:latin typeface="Times" charset="0"/>
                <a:ea typeface="ＭＳ Ｐゴシック" charset="0"/>
                <a:cs typeface="ＭＳ Ｐゴシック" charset="0"/>
              </a:rPr>
              <a:t>and </a:t>
            </a:r>
            <a:r>
              <a:rPr lang="x-none" sz="1200" kern="1200" dirty="0" smtClean="0">
                <a:solidFill>
                  <a:schemeClr val="tx1"/>
                </a:solidFill>
                <a:effectLst/>
                <a:latin typeface="Times" charset="0"/>
                <a:ea typeface="ＭＳ Ｐゴシック" charset="0"/>
                <a:cs typeface="ＭＳ Ｐゴシック" charset="0"/>
              </a:rPr>
              <a:t>race/ethnicity, education, occupation status, alcohol use and estimated glomerular filtration rate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22</a:t>
            </a:fld>
            <a:endParaRPr lang="en-US" dirty="0"/>
          </a:p>
        </p:txBody>
      </p:sp>
    </p:spTree>
    <p:extLst>
      <p:ext uri="{BB962C8B-B14F-4D97-AF65-F5344CB8AC3E}">
        <p14:creationId xmlns:p14="http://schemas.microsoft.com/office/powerpoint/2010/main" val="18353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kern="1200" dirty="0" smtClean="0">
                <a:solidFill>
                  <a:schemeClr val="tx1"/>
                </a:solidFill>
                <a:effectLst/>
                <a:latin typeface="Times" charset="0"/>
                <a:ea typeface="ＭＳ Ｐゴシック" charset="0"/>
                <a:cs typeface="ＭＳ Ｐゴシック" charset="0"/>
              </a:rPr>
              <a:t>Incidence rate ratios were assessed using the Mantel-Cox method.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23</a:t>
            </a:fld>
            <a:endParaRPr lang="en-US" dirty="0"/>
          </a:p>
        </p:txBody>
      </p:sp>
    </p:spTree>
    <p:extLst>
      <p:ext uri="{BB962C8B-B14F-4D97-AF65-F5344CB8AC3E}">
        <p14:creationId xmlns:p14="http://schemas.microsoft.com/office/powerpoint/2010/main" val="4230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sz="1200" kern="1200" dirty="0" smtClean="0">
                <a:solidFill>
                  <a:schemeClr val="tx1"/>
                </a:solidFill>
                <a:effectLst/>
                <a:latin typeface="Times" charset="0"/>
                <a:ea typeface="ＭＳ Ｐゴシック" charset="0"/>
                <a:cs typeface="ＭＳ Ｐゴシック" charset="0"/>
              </a:rPr>
              <a:t>baseline study site, age, </a:t>
            </a:r>
            <a:r>
              <a:rPr lang="en-US" sz="1200" kern="1200" dirty="0" smtClean="0">
                <a:solidFill>
                  <a:schemeClr val="tx1"/>
                </a:solidFill>
                <a:effectLst/>
                <a:latin typeface="Times" charset="0"/>
                <a:ea typeface="ＭＳ Ｐゴシック" charset="0"/>
                <a:cs typeface="ＭＳ Ｐゴシック" charset="0"/>
              </a:rPr>
              <a:t>sex</a:t>
            </a:r>
            <a:r>
              <a:rPr lang="x-none" sz="1200" kern="1200" dirty="0" smtClean="0">
                <a:solidFill>
                  <a:schemeClr val="tx1"/>
                </a:solidFill>
                <a:effectLst/>
                <a:latin typeface="Times" charset="0"/>
                <a:ea typeface="ＭＳ Ｐゴシック" charset="0"/>
                <a:cs typeface="ＭＳ Ｐゴシック" charset="0"/>
              </a:rPr>
              <a:t>, </a:t>
            </a:r>
            <a:r>
              <a:rPr lang="en-US" sz="1200" kern="1200" dirty="0" smtClean="0">
                <a:solidFill>
                  <a:schemeClr val="tx1"/>
                </a:solidFill>
                <a:effectLst/>
                <a:latin typeface="Times" charset="0"/>
                <a:ea typeface="ＭＳ Ｐゴシック" charset="0"/>
                <a:cs typeface="ＭＳ Ｐゴシック" charset="0"/>
              </a:rPr>
              <a:t>and </a:t>
            </a:r>
            <a:r>
              <a:rPr lang="x-none" sz="1200" kern="1200" dirty="0" smtClean="0">
                <a:solidFill>
                  <a:schemeClr val="tx1"/>
                </a:solidFill>
                <a:effectLst/>
                <a:latin typeface="Times" charset="0"/>
                <a:ea typeface="ＭＳ Ｐゴシック" charset="0"/>
                <a:cs typeface="ＭＳ Ｐゴシック" charset="0"/>
              </a:rPr>
              <a:t>race/ethnicity, education, occupation status, alcohol use and estimated glomerular filtration rate</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25</a:t>
            </a:fld>
            <a:endParaRPr lang="en-US" dirty="0"/>
          </a:p>
        </p:txBody>
      </p:sp>
    </p:spTree>
    <p:extLst>
      <p:ext uri="{BB962C8B-B14F-4D97-AF65-F5344CB8AC3E}">
        <p14:creationId xmlns:p14="http://schemas.microsoft.com/office/powerpoint/2010/main" val="1552551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Factors vs.</a:t>
            </a:r>
            <a:r>
              <a:rPr lang="en-US" baseline="0" dirty="0" smtClean="0"/>
              <a:t> Behaviors, </a:t>
            </a:r>
            <a:r>
              <a:rPr lang="x-none" sz="1200" kern="1200" dirty="0" smtClean="0">
                <a:solidFill>
                  <a:schemeClr val="tx1"/>
                </a:solidFill>
                <a:effectLst/>
                <a:latin typeface="Times" charset="0"/>
                <a:ea typeface="ＭＳ Ｐゴシック" charset="0"/>
                <a:cs typeface="ＭＳ Ｐゴシック" charset="0"/>
              </a:rPr>
              <a:t>baseline study site, age, </a:t>
            </a:r>
            <a:r>
              <a:rPr lang="en-US" sz="1200" kern="1200" dirty="0" smtClean="0">
                <a:solidFill>
                  <a:schemeClr val="tx1"/>
                </a:solidFill>
                <a:effectLst/>
                <a:latin typeface="Times" charset="0"/>
                <a:ea typeface="ＭＳ Ｐゴシック" charset="0"/>
                <a:cs typeface="ＭＳ Ｐゴシック" charset="0"/>
              </a:rPr>
              <a:t>sex</a:t>
            </a:r>
            <a:r>
              <a:rPr lang="x-none" sz="1200" kern="1200" dirty="0" smtClean="0">
                <a:solidFill>
                  <a:schemeClr val="tx1"/>
                </a:solidFill>
                <a:effectLst/>
                <a:latin typeface="Times" charset="0"/>
                <a:ea typeface="ＭＳ Ｐゴシック" charset="0"/>
                <a:cs typeface="ＭＳ Ｐゴシック" charset="0"/>
              </a:rPr>
              <a:t>, </a:t>
            </a:r>
            <a:r>
              <a:rPr lang="en-US" sz="1200" kern="1200" dirty="0" smtClean="0">
                <a:solidFill>
                  <a:schemeClr val="tx1"/>
                </a:solidFill>
                <a:effectLst/>
                <a:latin typeface="Times" charset="0"/>
                <a:ea typeface="ＭＳ Ｐゴシック" charset="0"/>
                <a:cs typeface="ＭＳ Ｐゴシック" charset="0"/>
              </a:rPr>
              <a:t>and </a:t>
            </a:r>
            <a:r>
              <a:rPr lang="x-none" sz="1200" kern="1200" dirty="0" smtClean="0">
                <a:solidFill>
                  <a:schemeClr val="tx1"/>
                </a:solidFill>
                <a:effectLst/>
                <a:latin typeface="Times" charset="0"/>
                <a:ea typeface="ＭＳ Ｐゴシック" charset="0"/>
                <a:cs typeface="ＭＳ Ｐゴシック" charset="0"/>
              </a:rPr>
              <a:t>race/ethnicity, education, occupation status, alcohol use and estimated glomerular filtration rate</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27</a:t>
            </a:fld>
            <a:endParaRPr lang="en-US" dirty="0"/>
          </a:p>
        </p:txBody>
      </p:sp>
    </p:spTree>
    <p:extLst>
      <p:ext uri="{BB962C8B-B14F-4D97-AF65-F5344CB8AC3E}">
        <p14:creationId xmlns:p14="http://schemas.microsoft.com/office/powerpoint/2010/main" val="63179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BMI,</a:t>
            </a:r>
            <a:r>
              <a:rPr lang="en-US" baseline="0" dirty="0" smtClean="0"/>
              <a:t> Blood Pressure, Physical Activity -&gt; Strong Family Heart Study, Amanda </a:t>
            </a:r>
            <a:r>
              <a:rPr lang="en-US" baseline="0" dirty="0" err="1" smtClean="0"/>
              <a:t>Fretts</a:t>
            </a:r>
            <a:r>
              <a:rPr lang="en-US" baseline="0" dirty="0" smtClean="0"/>
              <a:t> and David </a:t>
            </a:r>
            <a:r>
              <a:rPr lang="en-US" baseline="0" dirty="0" err="1" smtClean="0"/>
              <a:t>Siscovick</a:t>
            </a:r>
            <a:endParaRPr lang="en-US" baseline="0" dirty="0" smtClean="0"/>
          </a:p>
          <a:p>
            <a:endParaRPr lang="en-US" baseline="0" dirty="0" smtClean="0"/>
          </a:p>
          <a:p>
            <a:r>
              <a:rPr lang="en-US" baseline="0" smtClean="0"/>
              <a:t>3/5 cases of diabetes were due to not having 4+ ICH. </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30</a:t>
            </a:fld>
            <a:endParaRPr lang="en-US" dirty="0"/>
          </a:p>
        </p:txBody>
      </p:sp>
    </p:spTree>
    <p:extLst>
      <p:ext uri="{BB962C8B-B14F-4D97-AF65-F5344CB8AC3E}">
        <p14:creationId xmlns:p14="http://schemas.microsoft.com/office/powerpoint/2010/main" val="66922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MESA STRESS – Ana</a:t>
            </a:r>
            <a:r>
              <a:rPr lang="en-US" baseline="0" dirty="0" smtClean="0"/>
              <a:t> </a:t>
            </a:r>
            <a:r>
              <a:rPr lang="en-US" baseline="0" dirty="0" err="1" smtClean="0"/>
              <a:t>Diex</a:t>
            </a:r>
            <a:r>
              <a:rPr lang="en-US" baseline="0" dirty="0" smtClean="0"/>
              <a:t> Roux</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32</a:t>
            </a:fld>
            <a:endParaRPr lang="en-US" dirty="0"/>
          </a:p>
        </p:txBody>
      </p:sp>
    </p:spTree>
    <p:extLst>
      <p:ext uri="{BB962C8B-B14F-4D97-AF65-F5344CB8AC3E}">
        <p14:creationId xmlns:p14="http://schemas.microsoft.com/office/powerpoint/2010/main" val="550043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defRPr>
            </a:lvl1pPr>
            <a:lvl2pPr marL="722296" indent="-277806" eaLnBrk="0" hangingPunct="0">
              <a:defRPr sz="2300">
                <a:solidFill>
                  <a:schemeClr val="tx1"/>
                </a:solidFill>
                <a:latin typeface="Arial" charset="0"/>
                <a:ea typeface="ＭＳ Ｐゴシック" charset="0"/>
              </a:defRPr>
            </a:lvl2pPr>
            <a:lvl3pPr marL="1111225" indent="-222245" eaLnBrk="0" hangingPunct="0">
              <a:defRPr sz="2300">
                <a:solidFill>
                  <a:schemeClr val="tx1"/>
                </a:solidFill>
                <a:latin typeface="Arial" charset="0"/>
                <a:ea typeface="ＭＳ Ｐゴシック" charset="0"/>
              </a:defRPr>
            </a:lvl3pPr>
            <a:lvl4pPr marL="1555714" indent="-222245" eaLnBrk="0" hangingPunct="0">
              <a:defRPr sz="2300">
                <a:solidFill>
                  <a:schemeClr val="tx1"/>
                </a:solidFill>
                <a:latin typeface="Arial" charset="0"/>
                <a:ea typeface="ＭＳ Ｐゴシック" charset="0"/>
              </a:defRPr>
            </a:lvl4pPr>
            <a:lvl5pPr marL="2000204" indent="-222245" eaLnBrk="0" hangingPunct="0">
              <a:defRPr sz="2300">
                <a:solidFill>
                  <a:schemeClr val="tx1"/>
                </a:solidFill>
                <a:latin typeface="Arial" charset="0"/>
                <a:ea typeface="ＭＳ Ｐゴシック" charset="0"/>
              </a:defRPr>
            </a:lvl5pPr>
            <a:lvl6pPr marL="2444694" indent="-222245" eaLnBrk="0" fontAlgn="base" hangingPunct="0">
              <a:spcBef>
                <a:spcPct val="0"/>
              </a:spcBef>
              <a:spcAft>
                <a:spcPct val="0"/>
              </a:spcAft>
              <a:defRPr sz="2300">
                <a:solidFill>
                  <a:schemeClr val="tx1"/>
                </a:solidFill>
                <a:latin typeface="Arial" charset="0"/>
                <a:ea typeface="ＭＳ Ｐゴシック" charset="0"/>
              </a:defRPr>
            </a:lvl6pPr>
            <a:lvl7pPr marL="2889184" indent="-222245" eaLnBrk="0" fontAlgn="base" hangingPunct="0">
              <a:spcBef>
                <a:spcPct val="0"/>
              </a:spcBef>
              <a:spcAft>
                <a:spcPct val="0"/>
              </a:spcAft>
              <a:defRPr sz="2300">
                <a:solidFill>
                  <a:schemeClr val="tx1"/>
                </a:solidFill>
                <a:latin typeface="Arial" charset="0"/>
                <a:ea typeface="ＭＳ Ｐゴシック" charset="0"/>
              </a:defRPr>
            </a:lvl7pPr>
            <a:lvl8pPr marL="3333674" indent="-222245" eaLnBrk="0" fontAlgn="base" hangingPunct="0">
              <a:spcBef>
                <a:spcPct val="0"/>
              </a:spcBef>
              <a:spcAft>
                <a:spcPct val="0"/>
              </a:spcAft>
              <a:defRPr sz="2300">
                <a:solidFill>
                  <a:schemeClr val="tx1"/>
                </a:solidFill>
                <a:latin typeface="Arial" charset="0"/>
                <a:ea typeface="ＭＳ Ｐゴシック" charset="0"/>
              </a:defRPr>
            </a:lvl8pPr>
            <a:lvl9pPr marL="3778164" indent="-22224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86E71280-5A90-1440-8872-A315219360FA}" type="slidenum">
              <a:rPr lang="en-US" sz="1200"/>
              <a:pPr eaLnBrk="1" hangingPunct="1"/>
              <a:t>33</a:t>
            </a:fld>
            <a:endParaRPr lang="en-US" sz="1200" dirty="0"/>
          </a:p>
        </p:txBody>
      </p:sp>
    </p:spTree>
    <p:extLst>
      <p:ext uri="{BB962C8B-B14F-4D97-AF65-F5344CB8AC3E}">
        <p14:creationId xmlns:p14="http://schemas.microsoft.com/office/powerpoint/2010/main" val="6285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E4C24139-DD4F-4B35-B1E2-AB827AE74DED}" type="slidenum">
              <a:rPr lang="en-US"/>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effectLst/>
                <a:latin typeface="Times" charset="0"/>
                <a:ea typeface="ＭＳ Ｐゴシック" charset="0"/>
                <a:cs typeface="ＭＳ Ｐゴシック" charset="0"/>
              </a:rPr>
              <a:t>Although diabetes incidence has plateaued in NHW during the 1980 – 2012 period, it continues to rise in AA,</a:t>
            </a:r>
            <a:r>
              <a:rPr lang="en-US" sz="1200" kern="1200" baseline="30000" dirty="0" smtClean="0">
                <a:solidFill>
                  <a:schemeClr val="tx1"/>
                </a:solidFill>
                <a:effectLst/>
                <a:latin typeface="Times" charset="0"/>
                <a:ea typeface="ＭＳ Ｐゴシック" charset="0"/>
                <a:cs typeface="ＭＳ Ｐゴシック" charset="0"/>
              </a:rPr>
              <a:t>1</a:t>
            </a:r>
            <a:r>
              <a:rPr lang="en-US" sz="1200" kern="1200" dirty="0" smtClean="0">
                <a:solidFill>
                  <a:schemeClr val="tx1"/>
                </a:solidFill>
                <a:effectLst/>
                <a:latin typeface="Times" charset="0"/>
                <a:ea typeface="ＭＳ Ｐゴシック" charset="0"/>
                <a:cs typeface="ＭＳ Ｐゴシック" charset="0"/>
              </a:rPr>
              <a:t> indicating the need to identify novel preventive intervention targets</a:t>
            </a:r>
            <a:r>
              <a:rPr lang="en-US" sz="1000" dirty="0" smtClean="0">
                <a:effectLst/>
              </a:rPr>
              <a:t> </a:t>
            </a:r>
            <a:r>
              <a:rPr lang="en-US" sz="1000" dirty="0" err="1" smtClean="0">
                <a:effectLst/>
              </a:rPr>
              <a:t>Menke</a:t>
            </a:r>
            <a:r>
              <a:rPr lang="en-US" sz="1000" dirty="0" smtClean="0">
                <a:effectLst/>
              </a:rPr>
              <a:t> et al and </a:t>
            </a:r>
            <a:r>
              <a:rPr lang="en-US" sz="1000" dirty="0" err="1" smtClean="0">
                <a:effectLst/>
              </a:rPr>
              <a:t>Geiss</a:t>
            </a:r>
            <a:r>
              <a:rPr lang="en-US" sz="1000" dirty="0" smtClean="0">
                <a:effectLst/>
              </a:rPr>
              <a:t> et</a:t>
            </a:r>
            <a:r>
              <a:rPr lang="en-US" sz="1000" baseline="0" dirty="0" smtClean="0">
                <a:effectLst/>
              </a:rPr>
              <a:t> al, JAMA 2014, 2015</a:t>
            </a:r>
            <a:endParaRPr lang="en-US" sz="1000" dirty="0" smtClean="0">
              <a:effectLst/>
            </a:endParaRPr>
          </a:p>
          <a:p>
            <a:pPr eaLnBrk="1" hangingPunct="1"/>
            <a:endParaRPr lang="en-US" sz="1000" u="sng" dirty="0" smtClean="0">
              <a:effectLst/>
            </a:endParaRPr>
          </a:p>
          <a:p>
            <a:pPr eaLnBrk="1" hangingPunct="1"/>
            <a:endParaRPr lang="en-US" sz="1000" u="sng" dirty="0" smtClean="0"/>
          </a:p>
          <a:p>
            <a:pPr eaLnBrk="1" hangingPunct="1"/>
            <a:r>
              <a:rPr lang="en-US" sz="1000" u="sng" dirty="0" smtClean="0"/>
              <a:t>It is anticipated that, by 2035, some 592 million people, or one adult in 10, will have diabetes.</a:t>
            </a:r>
          </a:p>
          <a:p>
            <a:pPr eaLnBrk="1" hangingPunct="1"/>
            <a:endParaRPr lang="en-US" sz="1000" u="sng" dirty="0" smtClean="0"/>
          </a:p>
          <a:p>
            <a:pPr eaLnBrk="1" hangingPunct="1"/>
            <a:endParaRPr lang="en-US" sz="1000" u="sng" dirty="0" smtClean="0"/>
          </a:p>
          <a:p>
            <a:pPr eaLnBrk="1" hangingPunct="1"/>
            <a:r>
              <a:rPr lang="en-US" sz="1000" u="sng" dirty="0" smtClean="0"/>
              <a:t>Methodology</a:t>
            </a:r>
            <a:endParaRPr lang="en-US" sz="1000" dirty="0" smtClean="0"/>
          </a:p>
          <a:p>
            <a:pPr eaLnBrk="1" hangingPunct="1"/>
            <a:r>
              <a:rPr lang="en-US" sz="1000" dirty="0" smtClean="0"/>
              <a:t>Number and percent of the U.S. population with diagnosed diabetes were obtained from the National Health Interview Survey (NHIS, available at </a:t>
            </a:r>
            <a:r>
              <a:rPr lang="en-US" u="sng" dirty="0" smtClean="0"/>
              <a:t>http://</a:t>
            </a:r>
            <a:r>
              <a:rPr lang="en-US" u="sng" dirty="0" err="1" smtClean="0"/>
              <a:t>www.cdc.gov</a:t>
            </a:r>
            <a:r>
              <a:rPr lang="en-US" u="sng" dirty="0" smtClean="0"/>
              <a:t>/</a:t>
            </a:r>
            <a:r>
              <a:rPr lang="en-US" u="sng" dirty="0" err="1" smtClean="0"/>
              <a:t>nchs</a:t>
            </a:r>
            <a:r>
              <a:rPr lang="en-US" u="sng" dirty="0" smtClean="0"/>
              <a:t>/</a:t>
            </a:r>
            <a:r>
              <a:rPr lang="en-US" u="sng" dirty="0" err="1" smtClean="0"/>
              <a:t>nhis.htm</a:t>
            </a:r>
            <a:r>
              <a:rPr lang="en-US" sz="1000" dirty="0" smtClean="0"/>
              <a:t>) of the National Center for Health Statistics (NCHS), Centers for Disease Control and Prevention (CDC) for years.  Conducted continuously since 1957, the NHIS is a health survey of the civilian, </a:t>
            </a:r>
            <a:r>
              <a:rPr lang="en-US" sz="1000" dirty="0" err="1" smtClean="0"/>
              <a:t>noninstitutionalized</a:t>
            </a:r>
            <a:r>
              <a:rPr lang="en-US" sz="1000" dirty="0" smtClean="0"/>
              <a:t> population of the United States. The survey provides information on the health of the United States population, including information on the prevalence and incidence of disease, the extent of disability, and the utilization of health care services. The multistage probability design of the survey has been described elsewhere (1,2). Estimates for years 1958-1979 were obtained from published data (3) and estimates from 1980 forward were derived directly from the NHIS survey data.   </a:t>
            </a:r>
            <a:endParaRPr lang="en-US" sz="1000" u="sng" dirty="0" smtClean="0"/>
          </a:p>
          <a:p>
            <a:pPr eaLnBrk="1" hangingPunct="1"/>
            <a:r>
              <a:rPr lang="en-US" sz="1000" u="sng" dirty="0" smtClean="0"/>
              <a:t>References</a:t>
            </a:r>
            <a:endParaRPr lang="en-US" sz="1000" dirty="0" smtClean="0"/>
          </a:p>
          <a:p>
            <a:pPr eaLnBrk="1" hangingPunct="1"/>
            <a:r>
              <a:rPr lang="en-US" sz="1000" dirty="0" smtClean="0"/>
              <a:t>1. Massey JT, Moore TF, Parsons VL, </a:t>
            </a:r>
            <a:r>
              <a:rPr lang="en-US" sz="1000" dirty="0" err="1" smtClean="0"/>
              <a:t>Tadros</a:t>
            </a:r>
            <a:r>
              <a:rPr lang="en-US" sz="1000" dirty="0" smtClean="0"/>
              <a:t> W. Design and estimation for the National Health Interview Survey, 1985-1994. Hyattsville, MD: National Center for Health Statistics. </a:t>
            </a:r>
            <a:r>
              <a:rPr lang="en-US" sz="1000" i="1" dirty="0" smtClean="0"/>
              <a:t>Vital and Health Statistics</a:t>
            </a:r>
            <a:r>
              <a:rPr lang="en-US" sz="1000" dirty="0" smtClean="0"/>
              <a:t> 1989;2(110). </a:t>
            </a:r>
          </a:p>
          <a:p>
            <a:pPr eaLnBrk="1" hangingPunct="1"/>
            <a:r>
              <a:rPr lang="en-US" sz="1000" dirty="0" smtClean="0"/>
              <a:t>2. </a:t>
            </a:r>
            <a:r>
              <a:rPr lang="en-US" sz="1000" dirty="0" err="1" smtClean="0"/>
              <a:t>Botman</a:t>
            </a:r>
            <a:r>
              <a:rPr lang="en-US" sz="1000" dirty="0" smtClean="0"/>
              <a:t> SL, Moore TF, </a:t>
            </a:r>
            <a:r>
              <a:rPr lang="en-US" sz="1000" dirty="0" err="1" smtClean="0"/>
              <a:t>Moriarity</a:t>
            </a:r>
            <a:r>
              <a:rPr lang="en-US" sz="1000" dirty="0" smtClean="0"/>
              <a:t> CL, Parsons VL. Design and estimation for the National Health Interview Survey, 1995–2004. National Center for Health Statistics. </a:t>
            </a:r>
            <a:r>
              <a:rPr lang="en-US" sz="1000" i="1" dirty="0" smtClean="0"/>
              <a:t>Vital and Health Statistics</a:t>
            </a:r>
            <a:r>
              <a:rPr lang="en-US" sz="1000" dirty="0" smtClean="0"/>
              <a:t> 2000;2(130). </a:t>
            </a:r>
          </a:p>
          <a:p>
            <a:pPr eaLnBrk="1" hangingPunct="1"/>
            <a:r>
              <a:rPr lang="en-US" sz="1000" dirty="0" smtClean="0"/>
              <a:t>3. Harris MI: Prevalence of noninsulin-dependent diabetes and impaired glucose tolerance. Chapter VI in </a:t>
            </a:r>
            <a:r>
              <a:rPr lang="en-US" sz="1000" i="1" dirty="0" smtClean="0"/>
              <a:t>Diabetes in America</a:t>
            </a:r>
            <a:r>
              <a:rPr lang="en-US" sz="1000" dirty="0" smtClean="0"/>
              <a:t>, Harris MI, </a:t>
            </a:r>
            <a:r>
              <a:rPr lang="en-US" sz="1000" dirty="0" err="1" smtClean="0"/>
              <a:t>Hamman</a:t>
            </a:r>
            <a:r>
              <a:rPr lang="en-US" sz="1000" dirty="0" smtClean="0"/>
              <a:t> RF, eds. NIH publ. no. 85-1468, 1985.</a:t>
            </a:r>
          </a:p>
          <a:p>
            <a:pPr eaLnBrk="1" hangingPunct="1"/>
            <a:endParaRPr lang="en-US" sz="1000" dirty="0" smtClean="0"/>
          </a:p>
        </p:txBody>
      </p:sp>
    </p:spTree>
    <p:extLst>
      <p:ext uri="{BB962C8B-B14F-4D97-AF65-F5344CB8AC3E}">
        <p14:creationId xmlns:p14="http://schemas.microsoft.com/office/powerpoint/2010/main" val="95454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cs typeface="Arial" charset="0"/>
              </a:defRPr>
            </a:lvl1pPr>
            <a:lvl2pPr marL="702756" indent="-270291" defTabSz="914485" eaLnBrk="0" hangingPunct="0">
              <a:defRPr>
                <a:solidFill>
                  <a:schemeClr val="tx1"/>
                </a:solidFill>
                <a:latin typeface="Arial" charset="0"/>
                <a:ea typeface="Arial" charset="0"/>
                <a:cs typeface="Arial" charset="0"/>
              </a:defRPr>
            </a:lvl2pPr>
            <a:lvl3pPr marL="1081164" indent="-216233" defTabSz="914485" eaLnBrk="0" hangingPunct="0">
              <a:defRPr>
                <a:solidFill>
                  <a:schemeClr val="tx1"/>
                </a:solidFill>
                <a:latin typeface="Arial" charset="0"/>
                <a:ea typeface="Arial" charset="0"/>
                <a:cs typeface="Arial" charset="0"/>
              </a:defRPr>
            </a:lvl3pPr>
            <a:lvl4pPr marL="1513629" indent="-216233" defTabSz="914485" eaLnBrk="0" hangingPunct="0">
              <a:defRPr>
                <a:solidFill>
                  <a:schemeClr val="tx1"/>
                </a:solidFill>
                <a:latin typeface="Arial" charset="0"/>
                <a:ea typeface="Arial" charset="0"/>
                <a:cs typeface="Arial" charset="0"/>
              </a:defRPr>
            </a:lvl4pPr>
            <a:lvl5pPr marL="1946095" indent="-216233" defTabSz="914485" eaLnBrk="0" hangingPunct="0">
              <a:defRPr>
                <a:solidFill>
                  <a:schemeClr val="tx1"/>
                </a:solidFill>
                <a:latin typeface="Arial" charset="0"/>
                <a:ea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ea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ea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ea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47FD86C-3EDD-364F-9026-8BA952AB200C}" type="slidenum">
              <a:rPr lang="en-US"/>
              <a:pPr eaLnBrk="1" hangingPunct="1"/>
              <a:t>3</a:t>
            </a:fld>
            <a:endParaRPr lang="en-US"/>
          </a:p>
        </p:txBody>
      </p:sp>
      <p:sp>
        <p:nvSpPr>
          <p:cNvPr id="4099" name="Rectangle 2"/>
          <p:cNvSpPr>
            <a:spLocks noGrp="1" noRot="1" noChangeAspect="1" noChangeArrowheads="1" noTextEdit="1"/>
          </p:cNvSpPr>
          <p:nvPr>
            <p:ph type="sldImg"/>
          </p:nvPr>
        </p:nvSpPr>
        <p:spPr>
          <a:xfrm>
            <a:off x="1160463" y="692150"/>
            <a:ext cx="4554537" cy="3416300"/>
          </a:xfrm>
          <a:ln/>
        </p:spPr>
      </p:sp>
      <p:sp>
        <p:nvSpPr>
          <p:cNvPr id="4100" name="Rectangle 3"/>
          <p:cNvSpPr>
            <a:spLocks noGrp="1" noChangeArrowheads="1"/>
          </p:cNvSpPr>
          <p:nvPr>
            <p:ph type="body" idx="1"/>
          </p:nvPr>
        </p:nvSpPr>
        <p:spPr>
          <a:xfrm>
            <a:off x="912317" y="4343704"/>
            <a:ext cx="5033367" cy="41138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  </a:t>
            </a:r>
          </a:p>
        </p:txBody>
      </p:sp>
    </p:spTree>
    <p:extLst>
      <p:ext uri="{BB962C8B-B14F-4D97-AF65-F5344CB8AC3E}">
        <p14:creationId xmlns:p14="http://schemas.microsoft.com/office/powerpoint/2010/main" val="54892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vs Behaviors</a:t>
            </a:r>
          </a:p>
          <a:p>
            <a:r>
              <a:rPr lang="en-US" dirty="0" smtClean="0"/>
              <a:t>We ran our models with and without fasting</a:t>
            </a:r>
            <a:r>
              <a:rPr lang="en-US" baseline="0" dirty="0" smtClean="0"/>
              <a:t> plasma glucose as we believe glucose predicts glucose based outcomes.</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5</a:t>
            </a:fld>
            <a:endParaRPr lang="en-US" dirty="0"/>
          </a:p>
        </p:txBody>
      </p:sp>
    </p:spTree>
    <p:extLst>
      <p:ext uri="{BB962C8B-B14F-4D97-AF65-F5344CB8AC3E}">
        <p14:creationId xmlns:p14="http://schemas.microsoft.com/office/powerpoint/2010/main" val="26214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Cardiovascular</a:t>
            </a:r>
            <a:r>
              <a:rPr lang="en-US" baseline="0" dirty="0" smtClean="0"/>
              <a:t> Disease and Diabetes share similar risk factors.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charset="0"/>
                <a:ea typeface="ＭＳ Ｐゴシック" charset="0"/>
                <a:cs typeface="ＭＳ Ｐゴシック" charset="0"/>
              </a:rPr>
              <a:t>Given the shared risk factors and burden of both CVD and diabetes in the US, it is important to determine if the 2020 impact goals for ICH will impact incident</a:t>
            </a:r>
            <a:r>
              <a:rPr lang="en-US" sz="1200" kern="1200" baseline="0" dirty="0" smtClean="0">
                <a:solidFill>
                  <a:schemeClr val="tx1"/>
                </a:solidFill>
                <a:effectLst/>
                <a:latin typeface="Times" charset="0"/>
                <a:ea typeface="ＭＳ Ｐゴシック" charset="0"/>
                <a:cs typeface="ＭＳ Ｐゴシック" charset="0"/>
              </a:rPr>
              <a:t> diabetes</a:t>
            </a:r>
            <a:r>
              <a:rPr lang="en-US" sz="1200" kern="1200" dirty="0" smtClean="0">
                <a:solidFill>
                  <a:schemeClr val="tx1"/>
                </a:solidFill>
                <a:effectLst/>
                <a:latin typeface="Times" charset="0"/>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7</a:t>
            </a:fld>
            <a:endParaRPr lang="en-US" dirty="0"/>
          </a:p>
        </p:txBody>
      </p:sp>
    </p:spTree>
    <p:extLst>
      <p:ext uri="{BB962C8B-B14F-4D97-AF65-F5344CB8AC3E}">
        <p14:creationId xmlns:p14="http://schemas.microsoft.com/office/powerpoint/2010/main" val="29632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the changing face of America, it is important to understand how ideal cardiovascular health may impact different racial/ethnic groups.</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8</a:t>
            </a:fld>
            <a:endParaRPr lang="en-US" dirty="0"/>
          </a:p>
        </p:txBody>
      </p:sp>
    </p:spTree>
    <p:extLst>
      <p:ext uri="{BB962C8B-B14F-4D97-AF65-F5344CB8AC3E}">
        <p14:creationId xmlns:p14="http://schemas.microsoft.com/office/powerpoint/2010/main" val="89927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defRPr>
            </a:lvl1pPr>
            <a:lvl2pPr marL="722296" indent="-277806" eaLnBrk="0" hangingPunct="0">
              <a:defRPr sz="2300">
                <a:solidFill>
                  <a:schemeClr val="tx1"/>
                </a:solidFill>
                <a:latin typeface="Arial" charset="0"/>
                <a:ea typeface="ＭＳ Ｐゴシック" charset="0"/>
              </a:defRPr>
            </a:lvl2pPr>
            <a:lvl3pPr marL="1111225" indent="-222245" eaLnBrk="0" hangingPunct="0">
              <a:defRPr sz="2300">
                <a:solidFill>
                  <a:schemeClr val="tx1"/>
                </a:solidFill>
                <a:latin typeface="Arial" charset="0"/>
                <a:ea typeface="ＭＳ Ｐゴシック" charset="0"/>
              </a:defRPr>
            </a:lvl3pPr>
            <a:lvl4pPr marL="1555714" indent="-222245" eaLnBrk="0" hangingPunct="0">
              <a:defRPr sz="2300">
                <a:solidFill>
                  <a:schemeClr val="tx1"/>
                </a:solidFill>
                <a:latin typeface="Arial" charset="0"/>
                <a:ea typeface="ＭＳ Ｐゴシック" charset="0"/>
              </a:defRPr>
            </a:lvl4pPr>
            <a:lvl5pPr marL="2000204" indent="-222245" eaLnBrk="0" hangingPunct="0">
              <a:defRPr sz="2300">
                <a:solidFill>
                  <a:schemeClr val="tx1"/>
                </a:solidFill>
                <a:latin typeface="Arial" charset="0"/>
                <a:ea typeface="ＭＳ Ｐゴシック" charset="0"/>
              </a:defRPr>
            </a:lvl5pPr>
            <a:lvl6pPr marL="2444694" indent="-222245" eaLnBrk="0" fontAlgn="base" hangingPunct="0">
              <a:spcBef>
                <a:spcPct val="0"/>
              </a:spcBef>
              <a:spcAft>
                <a:spcPct val="0"/>
              </a:spcAft>
              <a:defRPr sz="2300">
                <a:solidFill>
                  <a:schemeClr val="tx1"/>
                </a:solidFill>
                <a:latin typeface="Arial" charset="0"/>
                <a:ea typeface="ＭＳ Ｐゴシック" charset="0"/>
              </a:defRPr>
            </a:lvl6pPr>
            <a:lvl7pPr marL="2889184" indent="-222245" eaLnBrk="0" fontAlgn="base" hangingPunct="0">
              <a:spcBef>
                <a:spcPct val="0"/>
              </a:spcBef>
              <a:spcAft>
                <a:spcPct val="0"/>
              </a:spcAft>
              <a:defRPr sz="2300">
                <a:solidFill>
                  <a:schemeClr val="tx1"/>
                </a:solidFill>
                <a:latin typeface="Arial" charset="0"/>
                <a:ea typeface="ＭＳ Ｐゴシック" charset="0"/>
              </a:defRPr>
            </a:lvl7pPr>
            <a:lvl8pPr marL="3333674" indent="-222245" eaLnBrk="0" fontAlgn="base" hangingPunct="0">
              <a:spcBef>
                <a:spcPct val="0"/>
              </a:spcBef>
              <a:spcAft>
                <a:spcPct val="0"/>
              </a:spcAft>
              <a:defRPr sz="2300">
                <a:solidFill>
                  <a:schemeClr val="tx1"/>
                </a:solidFill>
                <a:latin typeface="Arial" charset="0"/>
                <a:ea typeface="ＭＳ Ｐゴシック" charset="0"/>
              </a:defRPr>
            </a:lvl8pPr>
            <a:lvl9pPr marL="3778164" indent="-22224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392B50F-C995-E649-BC3D-44C0DC4BFBB9}" type="slidenum">
              <a:rPr lang="en-US" sz="1200"/>
              <a:pPr eaLnBrk="1" hangingPunct="1"/>
              <a:t>10</a:t>
            </a:fld>
            <a:endParaRPr lang="en-US" sz="1200"/>
          </a:p>
        </p:txBody>
      </p:sp>
    </p:spTree>
    <p:extLst>
      <p:ext uri="{BB962C8B-B14F-4D97-AF65-F5344CB8AC3E}">
        <p14:creationId xmlns:p14="http://schemas.microsoft.com/office/powerpoint/2010/main" val="7541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atin typeface="Times New Roman" charset="0"/>
              </a:rPr>
              <a:t>Exam refers to imaging, blood work, completed series of questionnaires</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defRPr>
            </a:lvl1pPr>
            <a:lvl2pPr marL="722296" indent="-277806" eaLnBrk="0" hangingPunct="0">
              <a:defRPr sz="2300">
                <a:solidFill>
                  <a:schemeClr val="tx1"/>
                </a:solidFill>
                <a:latin typeface="Arial" charset="0"/>
                <a:ea typeface="ＭＳ Ｐゴシック" charset="0"/>
              </a:defRPr>
            </a:lvl2pPr>
            <a:lvl3pPr marL="1111225" indent="-222245" eaLnBrk="0" hangingPunct="0">
              <a:defRPr sz="2300">
                <a:solidFill>
                  <a:schemeClr val="tx1"/>
                </a:solidFill>
                <a:latin typeface="Arial" charset="0"/>
                <a:ea typeface="ＭＳ Ｐゴシック" charset="0"/>
              </a:defRPr>
            </a:lvl3pPr>
            <a:lvl4pPr marL="1555714" indent="-222245" eaLnBrk="0" hangingPunct="0">
              <a:defRPr sz="2300">
                <a:solidFill>
                  <a:schemeClr val="tx1"/>
                </a:solidFill>
                <a:latin typeface="Arial" charset="0"/>
                <a:ea typeface="ＭＳ Ｐゴシック" charset="0"/>
              </a:defRPr>
            </a:lvl4pPr>
            <a:lvl5pPr marL="2000204" indent="-222245" eaLnBrk="0" hangingPunct="0">
              <a:defRPr sz="2300">
                <a:solidFill>
                  <a:schemeClr val="tx1"/>
                </a:solidFill>
                <a:latin typeface="Arial" charset="0"/>
                <a:ea typeface="ＭＳ Ｐゴシック" charset="0"/>
              </a:defRPr>
            </a:lvl5pPr>
            <a:lvl6pPr marL="2444694" indent="-222245" eaLnBrk="0" fontAlgn="base" hangingPunct="0">
              <a:spcBef>
                <a:spcPct val="0"/>
              </a:spcBef>
              <a:spcAft>
                <a:spcPct val="0"/>
              </a:spcAft>
              <a:defRPr sz="2300">
                <a:solidFill>
                  <a:schemeClr val="tx1"/>
                </a:solidFill>
                <a:latin typeface="Arial" charset="0"/>
                <a:ea typeface="ＭＳ Ｐゴシック" charset="0"/>
              </a:defRPr>
            </a:lvl6pPr>
            <a:lvl7pPr marL="2889184" indent="-222245" eaLnBrk="0" fontAlgn="base" hangingPunct="0">
              <a:spcBef>
                <a:spcPct val="0"/>
              </a:spcBef>
              <a:spcAft>
                <a:spcPct val="0"/>
              </a:spcAft>
              <a:defRPr sz="2300">
                <a:solidFill>
                  <a:schemeClr val="tx1"/>
                </a:solidFill>
                <a:latin typeface="Arial" charset="0"/>
                <a:ea typeface="ＭＳ Ｐゴシック" charset="0"/>
              </a:defRPr>
            </a:lvl7pPr>
            <a:lvl8pPr marL="3333674" indent="-222245" eaLnBrk="0" fontAlgn="base" hangingPunct="0">
              <a:spcBef>
                <a:spcPct val="0"/>
              </a:spcBef>
              <a:spcAft>
                <a:spcPct val="0"/>
              </a:spcAft>
              <a:defRPr sz="2300">
                <a:solidFill>
                  <a:schemeClr val="tx1"/>
                </a:solidFill>
                <a:latin typeface="Arial" charset="0"/>
                <a:ea typeface="ＭＳ Ｐゴシック" charset="0"/>
              </a:defRPr>
            </a:lvl8pPr>
            <a:lvl9pPr marL="3778164" indent="-22224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E95B15DC-21BC-1A42-A28D-E620EE27AD45}" type="slidenum">
              <a:rPr lang="en-US" sz="1200"/>
              <a:pPr eaLnBrk="1" hangingPunct="1"/>
              <a:t>11</a:t>
            </a:fld>
            <a:endParaRPr lang="en-US" sz="1200"/>
          </a:p>
        </p:txBody>
      </p:sp>
    </p:spTree>
    <p:extLst>
      <p:ext uri="{BB962C8B-B14F-4D97-AF65-F5344CB8AC3E}">
        <p14:creationId xmlns:p14="http://schemas.microsoft.com/office/powerpoint/2010/main" val="188373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kern="1200" dirty="0" smtClean="0">
                <a:solidFill>
                  <a:schemeClr val="tx1"/>
                </a:solidFill>
                <a:effectLst/>
                <a:latin typeface="Times" charset="0"/>
                <a:ea typeface="ＭＳ Ｐゴシック" charset="0"/>
                <a:cs typeface="ＭＳ Ｐゴシック" charset="0"/>
              </a:rPr>
              <a:t>baseline study site, age, </a:t>
            </a:r>
            <a:r>
              <a:rPr lang="en-US" sz="1200" kern="1200" dirty="0" smtClean="0">
                <a:solidFill>
                  <a:schemeClr val="tx1"/>
                </a:solidFill>
                <a:effectLst/>
                <a:latin typeface="Times" charset="0"/>
                <a:ea typeface="ＭＳ Ｐゴシック" charset="0"/>
                <a:cs typeface="ＭＳ Ｐゴシック" charset="0"/>
              </a:rPr>
              <a:t>sex</a:t>
            </a:r>
            <a:r>
              <a:rPr lang="x-none" sz="1200" kern="1200" dirty="0" smtClean="0">
                <a:solidFill>
                  <a:schemeClr val="tx1"/>
                </a:solidFill>
                <a:effectLst/>
                <a:latin typeface="Times" charset="0"/>
                <a:ea typeface="ＭＳ Ｐゴシック" charset="0"/>
                <a:cs typeface="ＭＳ Ｐゴシック" charset="0"/>
              </a:rPr>
              <a:t>, </a:t>
            </a:r>
            <a:r>
              <a:rPr lang="en-US" sz="1200" kern="1200" dirty="0" smtClean="0">
                <a:solidFill>
                  <a:schemeClr val="tx1"/>
                </a:solidFill>
                <a:effectLst/>
                <a:latin typeface="Times" charset="0"/>
                <a:ea typeface="ＭＳ Ｐゴシック" charset="0"/>
                <a:cs typeface="ＭＳ Ｐゴシック" charset="0"/>
              </a:rPr>
              <a:t>and </a:t>
            </a:r>
            <a:r>
              <a:rPr lang="x-none" sz="1200" kern="1200" dirty="0" smtClean="0">
                <a:solidFill>
                  <a:schemeClr val="tx1"/>
                </a:solidFill>
                <a:effectLst/>
                <a:latin typeface="Times" charset="0"/>
                <a:ea typeface="ＭＳ Ｐゴシック" charset="0"/>
                <a:cs typeface="ＭＳ Ｐゴシック" charset="0"/>
              </a:rPr>
              <a:t>race/ethnicity, education, occupation status, alcohol use and estimated glomerular filtration rate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88D56E71-A12C-AB49-8208-688CBEE9D166}" type="slidenum">
              <a:rPr lang="en-US" smtClean="0"/>
              <a:pPr>
                <a:defRPr/>
              </a:pPr>
              <a:t>15</a:t>
            </a:fld>
            <a:endParaRPr lang="en-US" dirty="0"/>
          </a:p>
        </p:txBody>
      </p:sp>
    </p:spTree>
    <p:extLst>
      <p:ext uri="{BB962C8B-B14F-4D97-AF65-F5344CB8AC3E}">
        <p14:creationId xmlns:p14="http://schemas.microsoft.com/office/powerpoint/2010/main" val="88481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pPr lvl="0"/>
            <a:r>
              <a:rPr lang="en-US" noProof="0" smtClean="0"/>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pPr lvl="0"/>
            <a:r>
              <a:rPr lang="en-US" noProof="0" smtClean="0"/>
              <a:t>Click to edit Master subtitle style</a:t>
            </a:r>
          </a:p>
        </p:txBody>
      </p:sp>
      <p:sp>
        <p:nvSpPr>
          <p:cNvPr id="5" name="Rectangle 5"/>
          <p:cNvSpPr>
            <a:spLocks noGrp="1" noChangeArrowheads="1"/>
          </p:cNvSpPr>
          <p:nvPr>
            <p:ph type="dt" sz="half" idx="10"/>
          </p:nvPr>
        </p:nvSpPr>
        <p:spPr bwMode="auto">
          <a:xfrm>
            <a:off x="819150" y="6400800"/>
            <a:ext cx="1905000" cy="304800"/>
          </a:xfrm>
        </p:spPr>
        <p:txBody>
          <a:bodyPr/>
          <a:lstStyle>
            <a:lvl1pPr>
              <a:defRPr smtClean="0">
                <a:solidFill>
                  <a:srgbClr val="002C77"/>
                </a:solidFill>
              </a:defRPr>
            </a:lvl1pPr>
          </a:lstStyle>
          <a:p>
            <a:pPr>
              <a:defRPr/>
            </a:pPr>
            <a:fld id="{755725B8-AE38-E04F-A297-EA4FFA308FEA}" type="datetime4">
              <a:rPr lang="en-US"/>
              <a:pPr>
                <a:defRPr/>
              </a:pPr>
              <a:t>March 21, 2016</a:t>
            </a:fld>
            <a:endParaRPr lang="en-US" dirty="0">
              <a:latin typeface="Times" charset="0"/>
            </a:endParaRPr>
          </a:p>
        </p:txBody>
      </p:sp>
      <p:sp>
        <p:nvSpPr>
          <p:cNvPr id="6" name="Rectangle 6"/>
          <p:cNvSpPr>
            <a:spLocks noGrp="1" noChangeArrowheads="1"/>
          </p:cNvSpPr>
          <p:nvPr>
            <p:ph type="ftr" sz="quarter" idx="11"/>
          </p:nvPr>
        </p:nvSpPr>
        <p:spPr bwMode="white">
          <a:xfrm>
            <a:off x="3124200" y="6400800"/>
            <a:ext cx="2895600" cy="304800"/>
          </a:xfrm>
        </p:spPr>
        <p:txBody>
          <a:bodyPr/>
          <a:lstStyle>
            <a:lvl1pPr>
              <a:defRPr smtClean="0">
                <a:solidFill>
                  <a:srgbClr val="002C77"/>
                </a:solidFill>
              </a:defRPr>
            </a:lvl1pPr>
          </a:lstStyle>
          <a:p>
            <a:pPr>
              <a:defRPr/>
            </a:pPr>
            <a:endParaRPr lang="en-US" dirty="0"/>
          </a:p>
        </p:txBody>
      </p:sp>
      <p:sp>
        <p:nvSpPr>
          <p:cNvPr id="7" name="Rectangle 7"/>
          <p:cNvSpPr>
            <a:spLocks noGrp="1" noChangeArrowheads="1"/>
          </p:cNvSpPr>
          <p:nvPr>
            <p:ph type="sldNum" sz="quarter" idx="12"/>
          </p:nvPr>
        </p:nvSpPr>
        <p:spPr bwMode="white">
          <a:xfrm>
            <a:off x="6705600" y="6400800"/>
            <a:ext cx="1905000" cy="304800"/>
          </a:xfrm>
        </p:spPr>
        <p:txBody>
          <a:bodyPr/>
          <a:lstStyle>
            <a:lvl1pPr>
              <a:defRPr smtClean="0">
                <a:solidFill>
                  <a:srgbClr val="002C77"/>
                </a:solidFill>
              </a:defRPr>
            </a:lvl1pPr>
          </a:lstStyle>
          <a:p>
            <a:pPr>
              <a:defRPr/>
            </a:pPr>
            <a:fld id="{4D1DEAB7-8B1C-B240-810C-A421C36E4578}" type="slidenum">
              <a:rPr lang="en-US"/>
              <a:pPr>
                <a:defRPr/>
              </a:pPr>
              <a:t>‹#›</a:t>
            </a:fld>
            <a:endParaRPr lang="en-US" dirty="0"/>
          </a:p>
        </p:txBody>
      </p:sp>
    </p:spTree>
    <p:extLst>
      <p:ext uri="{BB962C8B-B14F-4D97-AF65-F5344CB8AC3E}">
        <p14:creationId xmlns:p14="http://schemas.microsoft.com/office/powerpoint/2010/main" val="402498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48B152-B49A-484A-B4FF-685B88948A16}" type="datetime4">
              <a:rPr lang="en-US"/>
              <a:pPr>
                <a:defRPr/>
              </a:pPr>
              <a:t>March 21, 2016</a:t>
            </a:fld>
            <a:endParaRPr lang="en-US" dirty="0">
              <a:latin typeface="Times"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9AE0DD-5267-5A4D-A4DC-813114D82C86}" type="slidenum">
              <a:rPr lang="en-US"/>
              <a:pPr>
                <a:defRPr/>
              </a:pPr>
              <a:t>‹#›</a:t>
            </a:fld>
            <a:endParaRPr lang="en-US" dirty="0"/>
          </a:p>
        </p:txBody>
      </p:sp>
    </p:spTree>
    <p:extLst>
      <p:ext uri="{BB962C8B-B14F-4D97-AF65-F5344CB8AC3E}">
        <p14:creationId xmlns:p14="http://schemas.microsoft.com/office/powerpoint/2010/main" val="347865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A05EC2-082F-C949-873E-B30E2AFB23A2}" type="datetime4">
              <a:rPr lang="en-US"/>
              <a:pPr>
                <a:defRPr/>
              </a:pPr>
              <a:t>March 21, 2016</a:t>
            </a:fld>
            <a:endParaRPr lang="en-US" dirty="0">
              <a:latin typeface="Times"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8DCB54-2421-B640-8704-E220B41721D9}" type="slidenum">
              <a:rPr lang="en-US"/>
              <a:pPr>
                <a:defRPr/>
              </a:pPr>
              <a:t>‹#›</a:t>
            </a:fld>
            <a:endParaRPr lang="en-US" dirty="0"/>
          </a:p>
        </p:txBody>
      </p:sp>
    </p:spTree>
    <p:extLst>
      <p:ext uri="{BB962C8B-B14F-4D97-AF65-F5344CB8AC3E}">
        <p14:creationId xmlns:p14="http://schemas.microsoft.com/office/powerpoint/2010/main" val="30490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6E92A5-9CD3-734A-887F-F50677D9E701}" type="slidenum">
              <a:rPr lang="en-US"/>
              <a:pPr/>
              <a:t>‹#›</a:t>
            </a:fld>
            <a:endParaRPr lang="en-US"/>
          </a:p>
        </p:txBody>
      </p:sp>
    </p:spTree>
    <p:extLst>
      <p:ext uri="{BB962C8B-B14F-4D97-AF65-F5344CB8AC3E}">
        <p14:creationId xmlns:p14="http://schemas.microsoft.com/office/powerpoint/2010/main" val="7846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A1309C-3692-DE47-87F9-F1DCC5AEBC54}" type="datetime4">
              <a:rPr lang="en-US"/>
              <a:pPr>
                <a:defRPr/>
              </a:pPr>
              <a:t>March 21, 2016</a:t>
            </a:fld>
            <a:endParaRPr lang="en-US" dirty="0">
              <a:latin typeface="Times"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B2A701-F02C-5249-8761-68392F35F66F}" type="slidenum">
              <a:rPr lang="en-US"/>
              <a:pPr>
                <a:defRPr/>
              </a:pPr>
              <a:t>‹#›</a:t>
            </a:fld>
            <a:endParaRPr lang="en-US" dirty="0"/>
          </a:p>
        </p:txBody>
      </p:sp>
    </p:spTree>
    <p:extLst>
      <p:ext uri="{BB962C8B-B14F-4D97-AF65-F5344CB8AC3E}">
        <p14:creationId xmlns:p14="http://schemas.microsoft.com/office/powerpoint/2010/main" val="399867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60C3944-2D21-E742-9DE3-E47D176FE249}" type="datetime4">
              <a:rPr lang="en-US"/>
              <a:pPr>
                <a:defRPr/>
              </a:pPr>
              <a:t>March 21, 2016</a:t>
            </a:fld>
            <a:endParaRPr lang="en-US" dirty="0">
              <a:latin typeface="Times"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102CB0-50C2-9348-93CD-36A06F7BCBF5}" type="slidenum">
              <a:rPr lang="en-US"/>
              <a:pPr>
                <a:defRPr/>
              </a:pPr>
              <a:t>‹#›</a:t>
            </a:fld>
            <a:endParaRPr lang="en-US" dirty="0"/>
          </a:p>
        </p:txBody>
      </p:sp>
    </p:spTree>
    <p:extLst>
      <p:ext uri="{BB962C8B-B14F-4D97-AF65-F5344CB8AC3E}">
        <p14:creationId xmlns:p14="http://schemas.microsoft.com/office/powerpoint/2010/main" val="29678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EA95827-57A7-4B40-8E03-9FAE0551F943}" type="datetime4">
              <a:rPr lang="en-US"/>
              <a:pPr>
                <a:defRPr/>
              </a:pPr>
              <a:t>March 21, 2016</a:t>
            </a:fld>
            <a:endParaRPr lang="en-US" dirty="0">
              <a:latin typeface="Times"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B0F099-B583-C544-88A6-031B532127FF}" type="slidenum">
              <a:rPr lang="en-US"/>
              <a:pPr>
                <a:defRPr/>
              </a:pPr>
              <a:t>‹#›</a:t>
            </a:fld>
            <a:endParaRPr lang="en-US" dirty="0"/>
          </a:p>
        </p:txBody>
      </p:sp>
    </p:spTree>
    <p:extLst>
      <p:ext uri="{BB962C8B-B14F-4D97-AF65-F5344CB8AC3E}">
        <p14:creationId xmlns:p14="http://schemas.microsoft.com/office/powerpoint/2010/main" val="406245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AB7F7F-8FFF-994D-974C-FA7F2A0E465F}" type="datetime4">
              <a:rPr lang="en-US"/>
              <a:pPr>
                <a:defRPr/>
              </a:pPr>
              <a:t>March 21, 2016</a:t>
            </a:fld>
            <a:endParaRPr lang="en-US" dirty="0">
              <a:latin typeface="Times"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0C28835-1A86-5B43-92BA-9368180C6F75}" type="slidenum">
              <a:rPr lang="en-US"/>
              <a:pPr>
                <a:defRPr/>
              </a:pPr>
              <a:t>‹#›</a:t>
            </a:fld>
            <a:endParaRPr lang="en-US" dirty="0"/>
          </a:p>
        </p:txBody>
      </p:sp>
    </p:spTree>
    <p:extLst>
      <p:ext uri="{BB962C8B-B14F-4D97-AF65-F5344CB8AC3E}">
        <p14:creationId xmlns:p14="http://schemas.microsoft.com/office/powerpoint/2010/main" val="244204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FA02E98-E20F-8F4E-919E-5316A33E249F}" type="datetime4">
              <a:rPr lang="en-US"/>
              <a:pPr>
                <a:defRPr/>
              </a:pPr>
              <a:t>March 21, 2016</a:t>
            </a:fld>
            <a:endParaRPr lang="en-US" dirty="0">
              <a:latin typeface="Times"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2C2B436-B38B-3847-981F-3D91277D5BC4}" type="slidenum">
              <a:rPr lang="en-US"/>
              <a:pPr>
                <a:defRPr/>
              </a:pPr>
              <a:t>‹#›</a:t>
            </a:fld>
            <a:endParaRPr lang="en-US" dirty="0"/>
          </a:p>
        </p:txBody>
      </p:sp>
    </p:spTree>
    <p:extLst>
      <p:ext uri="{BB962C8B-B14F-4D97-AF65-F5344CB8AC3E}">
        <p14:creationId xmlns:p14="http://schemas.microsoft.com/office/powerpoint/2010/main" val="201063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449C468-A472-3E40-854E-65F1BE9AB39D}" type="datetime4">
              <a:rPr lang="en-US"/>
              <a:pPr>
                <a:defRPr/>
              </a:pPr>
              <a:t>March 21, 2016</a:t>
            </a:fld>
            <a:endParaRPr lang="en-US" dirty="0">
              <a:latin typeface="Times"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C20539D-3E70-2D4D-95A4-64E0E273666E}" type="slidenum">
              <a:rPr lang="en-US"/>
              <a:pPr>
                <a:defRPr/>
              </a:pPr>
              <a:t>‹#›</a:t>
            </a:fld>
            <a:endParaRPr lang="en-US" dirty="0"/>
          </a:p>
        </p:txBody>
      </p:sp>
    </p:spTree>
    <p:extLst>
      <p:ext uri="{BB962C8B-B14F-4D97-AF65-F5344CB8AC3E}">
        <p14:creationId xmlns:p14="http://schemas.microsoft.com/office/powerpoint/2010/main" val="162696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9BB860-EFD4-314E-8E3A-1FF10E004593}" type="datetime4">
              <a:rPr lang="en-US"/>
              <a:pPr>
                <a:defRPr/>
              </a:pPr>
              <a:t>March 21, 2016</a:t>
            </a:fld>
            <a:endParaRPr lang="en-US" dirty="0">
              <a:latin typeface="Times"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92762E3-E729-0743-B941-05C62E6CAF89}" type="slidenum">
              <a:rPr lang="en-US"/>
              <a:pPr>
                <a:defRPr/>
              </a:pPr>
              <a:t>‹#›</a:t>
            </a:fld>
            <a:endParaRPr lang="en-US" dirty="0"/>
          </a:p>
        </p:txBody>
      </p:sp>
    </p:spTree>
    <p:extLst>
      <p:ext uri="{BB962C8B-B14F-4D97-AF65-F5344CB8AC3E}">
        <p14:creationId xmlns:p14="http://schemas.microsoft.com/office/powerpoint/2010/main" val="170550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C45EEB-F56F-6D41-9E87-8CE8630F134F}" type="datetime4">
              <a:rPr lang="en-US"/>
              <a:pPr>
                <a:defRPr/>
              </a:pPr>
              <a:t>March 21, 2016</a:t>
            </a:fld>
            <a:endParaRPr lang="en-US" dirty="0">
              <a:latin typeface="Times"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D7E0CD-B9AE-E34C-AD08-925F26044C85}" type="slidenum">
              <a:rPr lang="en-US"/>
              <a:pPr>
                <a:defRPr/>
              </a:pPr>
              <a:t>‹#›</a:t>
            </a:fld>
            <a:endParaRPr lang="en-US" dirty="0"/>
          </a:p>
        </p:txBody>
      </p:sp>
    </p:spTree>
    <p:extLst>
      <p:ext uri="{BB962C8B-B14F-4D97-AF65-F5344CB8AC3E}">
        <p14:creationId xmlns:p14="http://schemas.microsoft.com/office/powerpoint/2010/main" val="40505889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C.jpg                                                0033966FKarls G4                       C0DC18D5:"/>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noChangeArrowheads="1"/>
          </p:cNvSpPr>
          <p:nvPr>
            <p:ph type="title"/>
          </p:nvPr>
        </p:nvSpPr>
        <p:spPr bwMode="black">
          <a:xfrm>
            <a:off x="809625" y="390525"/>
            <a:ext cx="77724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black">
          <a:xfrm>
            <a:off x="809625" y="1981200"/>
            <a:ext cx="7772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black">
          <a:xfrm>
            <a:off x="809625" y="6324600"/>
            <a:ext cx="1905000" cy="30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rgbClr val="254B8E"/>
                </a:solidFill>
                <a:latin typeface="+mn-lt"/>
                <a:cs typeface="+mn-cs"/>
              </a:defRPr>
            </a:lvl1pPr>
          </a:lstStyle>
          <a:p>
            <a:pPr>
              <a:defRPr/>
            </a:pPr>
            <a:fld id="{518D1993-F6D8-D441-9BE9-E94CE34EDF90}" type="datetime4">
              <a:rPr lang="en-US"/>
              <a:pPr>
                <a:defRPr/>
              </a:pPr>
              <a:t>March 21, 2016</a:t>
            </a:fld>
            <a:endParaRPr lang="en-US" dirty="0">
              <a:latin typeface="Times" charset="0"/>
            </a:endParaRPr>
          </a:p>
        </p:txBody>
      </p:sp>
      <p:sp>
        <p:nvSpPr>
          <p:cNvPr id="1029" name="Rectangle 5"/>
          <p:cNvSpPr>
            <a:spLocks noGrp="1" noChangeArrowheads="1"/>
          </p:cNvSpPr>
          <p:nvPr>
            <p:ph type="ftr" sz="quarter" idx="3"/>
          </p:nvPr>
        </p:nvSpPr>
        <p:spPr bwMode="black">
          <a:xfrm>
            <a:off x="2895600" y="6324600"/>
            <a:ext cx="2895600" cy="30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solidFill>
                  <a:srgbClr val="254B8E"/>
                </a:solidFill>
                <a:latin typeface="+mn-lt"/>
                <a:cs typeface="+mn-cs"/>
              </a:defRPr>
            </a:lvl1pPr>
          </a:lstStyle>
          <a:p>
            <a:pPr>
              <a:defRPr/>
            </a:pPr>
            <a:endParaRPr lang="en-US" dirty="0"/>
          </a:p>
        </p:txBody>
      </p:sp>
      <p:sp>
        <p:nvSpPr>
          <p:cNvPr id="1030" name="Rectangle 6"/>
          <p:cNvSpPr>
            <a:spLocks noGrp="1" noChangeArrowheads="1"/>
          </p:cNvSpPr>
          <p:nvPr>
            <p:ph type="sldNum" sz="quarter" idx="4"/>
          </p:nvPr>
        </p:nvSpPr>
        <p:spPr bwMode="black">
          <a:xfrm>
            <a:off x="6172200" y="6324600"/>
            <a:ext cx="1066800" cy="30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254B8E"/>
                </a:solidFill>
                <a:latin typeface="+mn-lt"/>
                <a:cs typeface="+mn-cs"/>
              </a:defRPr>
            </a:lvl1pPr>
          </a:lstStyle>
          <a:p>
            <a:pPr>
              <a:defRPr/>
            </a:pPr>
            <a:fld id="{BEE46697-48E9-9342-93B7-5C430F8803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Lst>
  <p:hf hdr="0" ftr="0"/>
  <p:txStyles>
    <p:titleStyle>
      <a:lvl1pPr algn="l" rtl="0" eaLnBrk="1" fontAlgn="base" hangingPunct="1">
        <a:spcBef>
          <a:spcPct val="0"/>
        </a:spcBef>
        <a:spcAft>
          <a:spcPct val="0"/>
        </a:spcAft>
        <a:defRPr sz="3600" b="1">
          <a:solidFill>
            <a:srgbClr val="254B8E"/>
          </a:solidFill>
          <a:latin typeface="+mj-lt"/>
          <a:ea typeface="+mj-ea"/>
          <a:cs typeface="ＭＳ Ｐゴシック" charset="0"/>
        </a:defRPr>
      </a:lvl1pPr>
      <a:lvl2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254B8E"/>
          </a:solidFill>
          <a:latin typeface="Arial" charset="0"/>
          <a:ea typeface="ＭＳ Ｐゴシック" charset="0"/>
        </a:defRPr>
      </a:lvl6pPr>
      <a:lvl7pPr marL="914400" algn="l" rtl="0" eaLnBrk="1" fontAlgn="base" hangingPunct="1">
        <a:spcBef>
          <a:spcPct val="0"/>
        </a:spcBef>
        <a:spcAft>
          <a:spcPct val="0"/>
        </a:spcAft>
        <a:defRPr sz="3600" b="1">
          <a:solidFill>
            <a:srgbClr val="254B8E"/>
          </a:solidFill>
          <a:latin typeface="Arial" charset="0"/>
          <a:ea typeface="ＭＳ Ｐゴシック" charset="0"/>
        </a:defRPr>
      </a:lvl7pPr>
      <a:lvl8pPr marL="1371600" algn="l" rtl="0" eaLnBrk="1" fontAlgn="base" hangingPunct="1">
        <a:spcBef>
          <a:spcPct val="0"/>
        </a:spcBef>
        <a:spcAft>
          <a:spcPct val="0"/>
        </a:spcAft>
        <a:defRPr sz="3600" b="1">
          <a:solidFill>
            <a:srgbClr val="254B8E"/>
          </a:solidFill>
          <a:latin typeface="Arial" charset="0"/>
          <a:ea typeface="ＭＳ Ｐゴシック" charset="0"/>
        </a:defRPr>
      </a:lvl8pPr>
      <a:lvl9pPr marL="1828800" algn="l" rtl="0" eaLnBrk="1" fontAlgn="base" hangingPunct="1">
        <a:spcBef>
          <a:spcPct val="0"/>
        </a:spcBef>
        <a:spcAft>
          <a:spcPct val="0"/>
        </a:spcAft>
        <a:defRPr sz="3600" b="1">
          <a:solidFill>
            <a:srgbClr val="254B8E"/>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rgbClr val="254B8E"/>
          </a:solidFill>
          <a:latin typeface="+mn-lt"/>
          <a:ea typeface="+mn-ea"/>
        </a:defRPr>
      </a:lvl2pPr>
      <a:lvl3pPr marL="1143000" indent="-228600" algn="l" rtl="0" eaLnBrk="1" fontAlgn="base" hangingPunct="1">
        <a:spcBef>
          <a:spcPct val="20000"/>
        </a:spcBef>
        <a:spcAft>
          <a:spcPct val="0"/>
        </a:spcAft>
        <a:buChar char="•"/>
        <a:defRPr sz="2400">
          <a:solidFill>
            <a:srgbClr val="254B8E"/>
          </a:solidFill>
          <a:latin typeface="+mn-lt"/>
          <a:ea typeface="+mn-ea"/>
        </a:defRPr>
      </a:lvl3pPr>
      <a:lvl4pPr marL="1600200" indent="-228600" algn="l" rtl="0" eaLnBrk="1" fontAlgn="base" hangingPunct="1">
        <a:spcBef>
          <a:spcPct val="20000"/>
        </a:spcBef>
        <a:spcAft>
          <a:spcPct val="0"/>
        </a:spcAft>
        <a:buChar char="–"/>
        <a:defRPr sz="2000">
          <a:solidFill>
            <a:srgbClr val="254B8E"/>
          </a:solidFill>
          <a:latin typeface="+mn-lt"/>
          <a:ea typeface="+mn-ea"/>
        </a:defRPr>
      </a:lvl4pPr>
      <a:lvl5pPr marL="2057400" indent="-228600" algn="l" rtl="0" eaLnBrk="1" fontAlgn="base" hangingPunct="1">
        <a:spcBef>
          <a:spcPct val="20000"/>
        </a:spcBef>
        <a:spcAft>
          <a:spcPct val="0"/>
        </a:spcAft>
        <a:buChar char="»"/>
        <a:defRPr sz="2000">
          <a:solidFill>
            <a:srgbClr val="254B8E"/>
          </a:solidFill>
          <a:latin typeface="+mn-lt"/>
          <a:ea typeface="+mn-ea"/>
        </a:defRPr>
      </a:lvl5pPr>
      <a:lvl6pPr marL="2514600" indent="-228600" algn="l" rtl="0" eaLnBrk="1" fontAlgn="base" hangingPunct="1">
        <a:spcBef>
          <a:spcPct val="20000"/>
        </a:spcBef>
        <a:spcAft>
          <a:spcPct val="0"/>
        </a:spcAft>
        <a:buChar char="»"/>
        <a:defRPr sz="2000">
          <a:solidFill>
            <a:srgbClr val="254B8E"/>
          </a:solidFill>
          <a:latin typeface="+mn-lt"/>
          <a:ea typeface="+mn-ea"/>
        </a:defRPr>
      </a:lvl6pPr>
      <a:lvl7pPr marL="2971800" indent="-228600" algn="l" rtl="0" eaLnBrk="1" fontAlgn="base" hangingPunct="1">
        <a:spcBef>
          <a:spcPct val="20000"/>
        </a:spcBef>
        <a:spcAft>
          <a:spcPct val="0"/>
        </a:spcAft>
        <a:buChar char="»"/>
        <a:defRPr sz="2000">
          <a:solidFill>
            <a:srgbClr val="254B8E"/>
          </a:solidFill>
          <a:latin typeface="+mn-lt"/>
          <a:ea typeface="+mn-ea"/>
        </a:defRPr>
      </a:lvl7pPr>
      <a:lvl8pPr marL="3429000" indent="-228600" algn="l" rtl="0" eaLnBrk="1" fontAlgn="base" hangingPunct="1">
        <a:spcBef>
          <a:spcPct val="20000"/>
        </a:spcBef>
        <a:spcAft>
          <a:spcPct val="0"/>
        </a:spcAft>
        <a:buChar char="»"/>
        <a:defRPr sz="2000">
          <a:solidFill>
            <a:srgbClr val="254B8E"/>
          </a:solidFill>
          <a:latin typeface="+mn-lt"/>
          <a:ea typeface="+mn-ea"/>
        </a:defRPr>
      </a:lvl8pPr>
      <a:lvl9pPr marL="3886200" indent="-228600" algn="l" rtl="0" eaLnBrk="1" fontAlgn="base" hangingPunct="1">
        <a:spcBef>
          <a:spcPct val="20000"/>
        </a:spcBef>
        <a:spcAft>
          <a:spcPct val="0"/>
        </a:spcAft>
        <a:buChar char="»"/>
        <a:defRPr sz="2000">
          <a:solidFill>
            <a:srgbClr val="254B8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0"/>
          </p:nvPr>
        </p:nvSpPr>
        <p:spPr/>
        <p:txBody>
          <a:bodyPr/>
          <a:lstStyle/>
          <a:p>
            <a:pPr>
              <a:defRPr/>
            </a:pPr>
            <a:fld id="{9FA57682-B10D-B44A-9DEA-0C9C0DAD2B44}" type="datetime4">
              <a:rPr lang="en-US"/>
              <a:pPr>
                <a:defRPr/>
              </a:pPr>
              <a:t>March 21, 2016</a:t>
            </a:fld>
            <a:endParaRPr lang="en-US" dirty="0">
              <a:latin typeface="Times" charset="0"/>
            </a:endParaRPr>
          </a:p>
        </p:txBody>
      </p:sp>
      <p:sp>
        <p:nvSpPr>
          <p:cNvPr id="4098" name="Rectangle 2"/>
          <p:cNvSpPr>
            <a:spLocks noGrp="1" noChangeArrowheads="1"/>
          </p:cNvSpPr>
          <p:nvPr>
            <p:ph type="ctrTitle"/>
          </p:nvPr>
        </p:nvSpPr>
        <p:spPr>
          <a:xfrm>
            <a:off x="457200" y="609600"/>
            <a:ext cx="8305800" cy="1143000"/>
          </a:xfrm>
        </p:spPr>
        <p:txBody>
          <a:bodyPr/>
          <a:lstStyle/>
          <a:p>
            <a:pPr algn="ctr">
              <a:defRPr/>
            </a:pPr>
            <a:r>
              <a:rPr lang="en-US" dirty="0">
                <a:cs typeface="+mj-cs"/>
              </a:rPr>
              <a:t>The Association of Ideal Cardiovascular Health with Incident Type 2 Diabetes Mellitus: The Multi-Ethnic Study of Atherosclerosis</a:t>
            </a:r>
          </a:p>
        </p:txBody>
      </p:sp>
      <p:sp>
        <p:nvSpPr>
          <p:cNvPr id="4100" name="Text Box 4"/>
          <p:cNvSpPr txBox="1">
            <a:spLocks noChangeArrowheads="1"/>
          </p:cNvSpPr>
          <p:nvPr/>
        </p:nvSpPr>
        <p:spPr bwMode="auto">
          <a:xfrm>
            <a:off x="822325" y="6172200"/>
            <a:ext cx="31186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solidFill>
                  <a:srgbClr val="002C77"/>
                </a:solidFill>
                <a:latin typeface="Arial" charset="0"/>
                <a:cs typeface="+mn-cs"/>
              </a:rPr>
              <a:t>Presented </a:t>
            </a:r>
            <a:r>
              <a:rPr lang="en-US" sz="1400" dirty="0" smtClean="0">
                <a:solidFill>
                  <a:srgbClr val="002C77"/>
                </a:solidFill>
                <a:latin typeface="Arial" charset="0"/>
                <a:cs typeface="+mn-cs"/>
              </a:rPr>
              <a:t>by: Joshua J. Joseph, MD</a:t>
            </a:r>
            <a:endParaRPr lang="en-US" dirty="0">
              <a:cs typeface="+mn-cs"/>
            </a:endParaRPr>
          </a:p>
        </p:txBody>
      </p:sp>
      <p:sp>
        <p:nvSpPr>
          <p:cNvPr id="3" name="Rectangle 2"/>
          <p:cNvSpPr/>
          <p:nvPr/>
        </p:nvSpPr>
        <p:spPr>
          <a:xfrm>
            <a:off x="38100" y="2992904"/>
            <a:ext cx="9144000" cy="1938992"/>
          </a:xfrm>
          <a:prstGeom prst="rect">
            <a:avLst/>
          </a:prstGeom>
        </p:spPr>
        <p:txBody>
          <a:bodyPr wrap="square">
            <a:spAutoFit/>
          </a:bodyPr>
          <a:lstStyle/>
          <a:p>
            <a:pPr algn="ctr" eaLnBrk="1" hangingPunct="1"/>
            <a:r>
              <a:rPr lang="en-US" altLang="en-US" sz="3200" dirty="0" smtClean="0">
                <a:solidFill>
                  <a:schemeClr val="bg1"/>
                </a:solidFill>
                <a:latin typeface="Arial" charset="0"/>
              </a:rPr>
              <a:t>Joshua J. Joseph, MD</a:t>
            </a:r>
          </a:p>
          <a:p>
            <a:pPr algn="ctr" eaLnBrk="1" hangingPunct="1"/>
            <a:endParaRPr lang="en-US" altLang="en-US" sz="1200" dirty="0">
              <a:solidFill>
                <a:schemeClr val="bg1"/>
              </a:solidFill>
              <a:latin typeface="Arial" charset="0"/>
            </a:endParaRPr>
          </a:p>
          <a:p>
            <a:pPr algn="ctr" eaLnBrk="1" hangingPunct="1"/>
            <a:r>
              <a:rPr lang="en-US" altLang="en-US" dirty="0">
                <a:solidFill>
                  <a:schemeClr val="bg1"/>
                </a:solidFill>
                <a:latin typeface="Arial" charset="0"/>
              </a:rPr>
              <a:t>Christopher D. </a:t>
            </a:r>
            <a:r>
              <a:rPr lang="en-US" altLang="en-US" dirty="0" err="1">
                <a:solidFill>
                  <a:schemeClr val="bg1"/>
                </a:solidFill>
                <a:latin typeface="Arial" charset="0"/>
              </a:rPr>
              <a:t>Saudek</a:t>
            </a:r>
            <a:r>
              <a:rPr lang="en-US" altLang="en-US" dirty="0">
                <a:solidFill>
                  <a:schemeClr val="bg1"/>
                </a:solidFill>
                <a:latin typeface="Arial" charset="0"/>
              </a:rPr>
              <a:t> M.D. Fellow in Diabetes </a:t>
            </a:r>
            <a:r>
              <a:rPr lang="en-US" altLang="en-US" dirty="0" smtClean="0">
                <a:solidFill>
                  <a:schemeClr val="bg1"/>
                </a:solidFill>
                <a:latin typeface="Arial" charset="0"/>
              </a:rPr>
              <a:t>Research</a:t>
            </a:r>
          </a:p>
          <a:p>
            <a:pPr algn="ctr" eaLnBrk="1" hangingPunct="1"/>
            <a:r>
              <a:rPr lang="en-US" altLang="en-US" dirty="0" smtClean="0">
                <a:solidFill>
                  <a:schemeClr val="bg1"/>
                </a:solidFill>
                <a:latin typeface="Arial" charset="0"/>
              </a:rPr>
              <a:t>Division </a:t>
            </a:r>
            <a:r>
              <a:rPr lang="en-US" altLang="en-US" dirty="0">
                <a:solidFill>
                  <a:schemeClr val="bg1"/>
                </a:solidFill>
                <a:latin typeface="Arial" charset="0"/>
              </a:rPr>
              <a:t>of Endocrinology, Diabetes and </a:t>
            </a:r>
            <a:r>
              <a:rPr lang="en-US" altLang="en-US" dirty="0" smtClean="0">
                <a:solidFill>
                  <a:schemeClr val="bg1"/>
                </a:solidFill>
                <a:latin typeface="Arial" charset="0"/>
              </a:rPr>
              <a:t>Metabolism</a:t>
            </a:r>
          </a:p>
          <a:p>
            <a:pPr algn="ctr" eaLnBrk="1" hangingPunct="1"/>
            <a:r>
              <a:rPr lang="en-US" altLang="en-US" dirty="0" smtClean="0">
                <a:solidFill>
                  <a:schemeClr val="bg1"/>
                </a:solidFill>
                <a:latin typeface="Arial" charset="0"/>
              </a:rPr>
              <a:t>Johns </a:t>
            </a:r>
            <a:r>
              <a:rPr lang="en-US" altLang="en-US" dirty="0">
                <a:solidFill>
                  <a:schemeClr val="bg1"/>
                </a:solidFill>
                <a:latin typeface="Arial" charset="0"/>
              </a:rPr>
              <a:t>Hopkins University School of Medicine</a:t>
            </a:r>
          </a:p>
        </p:txBody>
      </p:sp>
      <p:pic>
        <p:nvPicPr>
          <p:cNvPr id="8" name="Picture 16" descr="MESA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9150" y="4870769"/>
            <a:ext cx="2977769" cy="1834831"/>
          </a:xfrm>
          <a:prstGeom prst="rect">
            <a:avLst/>
          </a:prstGeom>
          <a:solidFill>
            <a:srgbClr val="FFFFFF"/>
          </a:solidFill>
          <a:ln w="38100">
            <a:solidFill>
              <a:srgbClr val="FF0000"/>
            </a:solidFill>
            <a:miter lim="800000"/>
            <a:headEnd/>
            <a:tailEnd/>
          </a:ln>
        </p:spPr>
      </p:pic>
    </p:spTree>
    <p:extLst>
      <p:ext uri="{BB962C8B-B14F-4D97-AF65-F5344CB8AC3E}">
        <p14:creationId xmlns:p14="http://schemas.microsoft.com/office/powerpoint/2010/main" val="3544516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rgbClr val="002C7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5362" name="Rectangle 2"/>
          <p:cNvSpPr>
            <a:spLocks noGrp="1" noChangeArrowheads="1"/>
          </p:cNvSpPr>
          <p:nvPr>
            <p:ph type="title"/>
          </p:nvPr>
        </p:nvSpPr>
        <p:spPr>
          <a:xfrm>
            <a:off x="304800" y="152400"/>
            <a:ext cx="8686800" cy="990600"/>
          </a:xfrm>
        </p:spPr>
        <p:txBody>
          <a:bodyPr/>
          <a:lstStyle/>
          <a:p>
            <a:pPr algn="ctr"/>
            <a:r>
              <a:rPr lang="en-US" sz="3600" dirty="0" smtClean="0">
                <a:solidFill>
                  <a:srgbClr val="FFFF00"/>
                </a:solidFill>
                <a:latin typeface="Arial" charset="0"/>
              </a:rPr>
              <a:t>The Multi-Ethnic </a:t>
            </a:r>
            <a:r>
              <a:rPr lang="en-US" sz="3600" dirty="0">
                <a:solidFill>
                  <a:srgbClr val="FFFF00"/>
                </a:solidFill>
                <a:latin typeface="Arial" charset="0"/>
              </a:rPr>
              <a:t>Study of Atherosclerosis (MESA)</a:t>
            </a:r>
          </a:p>
        </p:txBody>
      </p:sp>
      <p:sp>
        <p:nvSpPr>
          <p:cNvPr id="15363" name="Rectangle 3"/>
          <p:cNvSpPr>
            <a:spLocks noGrp="1" noChangeArrowheads="1"/>
          </p:cNvSpPr>
          <p:nvPr>
            <p:ph type="body" idx="1"/>
          </p:nvPr>
        </p:nvSpPr>
        <p:spPr>
          <a:xfrm>
            <a:off x="304800" y="1447800"/>
            <a:ext cx="8686800" cy="5257800"/>
          </a:xfrm>
        </p:spPr>
        <p:txBody>
          <a:bodyPr/>
          <a:lstStyle/>
          <a:p>
            <a:pPr>
              <a:lnSpc>
                <a:spcPct val="90000"/>
              </a:lnSpc>
            </a:pPr>
            <a:r>
              <a:rPr lang="en-US" sz="2400" dirty="0">
                <a:solidFill>
                  <a:srgbClr val="FFFFFF"/>
                </a:solidFill>
                <a:latin typeface="Arial" charset="0"/>
              </a:rPr>
              <a:t>Multi-center, longitudinal cohort study of occurrence and correlates of subclinical CVD and factors influencing its progression</a:t>
            </a:r>
          </a:p>
          <a:p>
            <a:pPr>
              <a:lnSpc>
                <a:spcPct val="90000"/>
              </a:lnSpc>
            </a:pPr>
            <a:endParaRPr lang="en-US" sz="2400" dirty="0">
              <a:solidFill>
                <a:srgbClr val="FFFFFF"/>
              </a:solidFill>
              <a:latin typeface="Arial" charset="0"/>
            </a:endParaRPr>
          </a:p>
          <a:p>
            <a:pPr>
              <a:lnSpc>
                <a:spcPct val="90000"/>
              </a:lnSpc>
            </a:pPr>
            <a:r>
              <a:rPr lang="en-US" sz="2400" dirty="0" smtClean="0">
                <a:solidFill>
                  <a:srgbClr val="FFFFFF"/>
                </a:solidFill>
                <a:latin typeface="Arial" charset="0"/>
              </a:rPr>
              <a:t>6 centers</a:t>
            </a:r>
            <a:r>
              <a:rPr lang="en-US" sz="2400" dirty="0">
                <a:solidFill>
                  <a:srgbClr val="FFFFFF"/>
                </a:solidFill>
                <a:latin typeface="Arial" charset="0"/>
              </a:rPr>
              <a:t>: </a:t>
            </a:r>
            <a:r>
              <a:rPr lang="en-US" sz="2400" dirty="0" smtClean="0">
                <a:solidFill>
                  <a:srgbClr val="FFFFFF"/>
                </a:solidFill>
                <a:latin typeface="Arial" charset="0"/>
              </a:rPr>
              <a:t>Northwestern </a:t>
            </a:r>
            <a:r>
              <a:rPr lang="en-US" sz="2400" dirty="0">
                <a:solidFill>
                  <a:srgbClr val="FFFFFF"/>
                </a:solidFill>
                <a:latin typeface="Arial" charset="0"/>
              </a:rPr>
              <a:t>University, Wake Forest University, University of Minnesota, Columbia University, Johns Hopkins University, University of California-</a:t>
            </a:r>
            <a:r>
              <a:rPr lang="en-US" sz="2400" dirty="0" smtClean="0">
                <a:solidFill>
                  <a:srgbClr val="FFFFFF"/>
                </a:solidFill>
                <a:latin typeface="Arial" charset="0"/>
              </a:rPr>
              <a:t>Los Angeles</a:t>
            </a:r>
            <a:endParaRPr lang="en-US" sz="2400" dirty="0">
              <a:solidFill>
                <a:srgbClr val="FFFFFF"/>
              </a:solidFill>
              <a:latin typeface="Arial" charset="0"/>
            </a:endParaRPr>
          </a:p>
          <a:p>
            <a:pPr>
              <a:lnSpc>
                <a:spcPct val="90000"/>
              </a:lnSpc>
            </a:pPr>
            <a:endParaRPr lang="en-US" sz="2400" dirty="0">
              <a:solidFill>
                <a:srgbClr val="FFFFFF"/>
              </a:solidFill>
              <a:latin typeface="Arial" charset="0"/>
            </a:endParaRPr>
          </a:p>
          <a:p>
            <a:pPr>
              <a:lnSpc>
                <a:spcPct val="90000"/>
              </a:lnSpc>
            </a:pPr>
            <a:r>
              <a:rPr lang="en-US" sz="2400" dirty="0">
                <a:solidFill>
                  <a:srgbClr val="FFFFFF"/>
                </a:solidFill>
                <a:latin typeface="Arial" charset="0"/>
              </a:rPr>
              <a:t>6,000 men and women aged 45-85 years</a:t>
            </a:r>
          </a:p>
          <a:p>
            <a:pPr lvl="1">
              <a:lnSpc>
                <a:spcPct val="90000"/>
              </a:lnSpc>
            </a:pPr>
            <a:r>
              <a:rPr lang="en-US" sz="2400" dirty="0">
                <a:solidFill>
                  <a:srgbClr val="FFFFFF"/>
                </a:solidFill>
                <a:latin typeface="Arial" charset="0"/>
              </a:rPr>
              <a:t>40% non-Hispanic White</a:t>
            </a:r>
          </a:p>
          <a:p>
            <a:pPr lvl="1">
              <a:lnSpc>
                <a:spcPct val="90000"/>
              </a:lnSpc>
            </a:pPr>
            <a:r>
              <a:rPr lang="en-US" sz="2400" dirty="0">
                <a:solidFill>
                  <a:srgbClr val="FFFFFF"/>
                </a:solidFill>
                <a:latin typeface="Arial" charset="0"/>
              </a:rPr>
              <a:t>10% Chinese American </a:t>
            </a:r>
          </a:p>
          <a:p>
            <a:pPr lvl="1">
              <a:lnSpc>
                <a:spcPct val="90000"/>
              </a:lnSpc>
            </a:pPr>
            <a:r>
              <a:rPr lang="en-US" sz="2400" dirty="0">
                <a:solidFill>
                  <a:srgbClr val="FFFFFF"/>
                </a:solidFill>
                <a:latin typeface="Arial" charset="0"/>
              </a:rPr>
              <a:t>30% African American</a:t>
            </a:r>
          </a:p>
          <a:p>
            <a:pPr lvl="1">
              <a:lnSpc>
                <a:spcPct val="90000"/>
              </a:lnSpc>
            </a:pPr>
            <a:r>
              <a:rPr lang="en-US" sz="2400" dirty="0">
                <a:solidFill>
                  <a:srgbClr val="FFFFFF"/>
                </a:solidFill>
                <a:latin typeface="Arial" charset="0"/>
              </a:rPr>
              <a:t>20% Hispanic American</a:t>
            </a:r>
          </a:p>
          <a:p>
            <a:pPr lvl="1">
              <a:lnSpc>
                <a:spcPct val="90000"/>
              </a:lnSpc>
            </a:pPr>
            <a:r>
              <a:rPr lang="en-US" sz="2400" dirty="0">
                <a:solidFill>
                  <a:srgbClr val="FFFFFF"/>
                </a:solidFill>
                <a:latin typeface="Arial" charset="0"/>
              </a:rPr>
              <a:t>No history of clinical </a:t>
            </a:r>
            <a:r>
              <a:rPr lang="en-US" sz="2400" dirty="0" smtClean="0">
                <a:solidFill>
                  <a:srgbClr val="FFFFFF"/>
                </a:solidFill>
                <a:latin typeface="Arial" charset="0"/>
              </a:rPr>
              <a:t>CVD</a:t>
            </a:r>
            <a:endParaRPr lang="en-US" sz="2400" dirty="0">
              <a:solidFill>
                <a:srgbClr val="FFFFFF"/>
              </a:solidFill>
              <a:latin typeface="Arial" charset="0"/>
            </a:endParaRPr>
          </a:p>
        </p:txBody>
      </p:sp>
      <p:sp>
        <p:nvSpPr>
          <p:cNvPr id="15364" name="Line 4"/>
          <p:cNvSpPr>
            <a:spLocks noChangeShapeType="1"/>
          </p:cNvSpPr>
          <p:nvPr/>
        </p:nvSpPr>
        <p:spPr bwMode="auto">
          <a:xfrm>
            <a:off x="0" y="1371600"/>
            <a:ext cx="91440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52651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6858000"/>
          </a:xfrm>
          <a:prstGeom prst="rect">
            <a:avLst/>
          </a:prstGeom>
          <a:solidFill>
            <a:srgbClr val="002C7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9" name="Rectangle 4"/>
          <p:cNvSpPr txBox="1">
            <a:spLocks noChangeArrowheads="1"/>
          </p:cNvSpPr>
          <p:nvPr/>
        </p:nvSpPr>
        <p:spPr bwMode="black">
          <a:xfrm>
            <a:off x="863666" y="247488"/>
            <a:ext cx="5683184" cy="1143000"/>
          </a:xfrm>
          <a:prstGeom prst="rect">
            <a:avLst/>
          </a:prstGeom>
          <a:noFill/>
          <a:ln>
            <a:solidFill>
              <a:schemeClr val="bg1"/>
            </a:solid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254B8E"/>
                </a:solidFill>
                <a:latin typeface="+mj-lt"/>
                <a:ea typeface="+mj-ea"/>
                <a:cs typeface="ＭＳ Ｐゴシック" charset="0"/>
              </a:defRPr>
            </a:lvl1pPr>
            <a:lvl2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254B8E"/>
                </a:solidFill>
                <a:latin typeface="Arial" charset="0"/>
                <a:ea typeface="ＭＳ Ｐゴシック" charset="0"/>
              </a:defRPr>
            </a:lvl6pPr>
            <a:lvl7pPr marL="914400" algn="l" rtl="0" eaLnBrk="1" fontAlgn="base" hangingPunct="1">
              <a:spcBef>
                <a:spcPct val="0"/>
              </a:spcBef>
              <a:spcAft>
                <a:spcPct val="0"/>
              </a:spcAft>
              <a:defRPr sz="3600" b="1">
                <a:solidFill>
                  <a:srgbClr val="254B8E"/>
                </a:solidFill>
                <a:latin typeface="Arial" charset="0"/>
                <a:ea typeface="ＭＳ Ｐゴシック" charset="0"/>
              </a:defRPr>
            </a:lvl7pPr>
            <a:lvl8pPr marL="1371600" algn="l" rtl="0" eaLnBrk="1" fontAlgn="base" hangingPunct="1">
              <a:spcBef>
                <a:spcPct val="0"/>
              </a:spcBef>
              <a:spcAft>
                <a:spcPct val="0"/>
              </a:spcAft>
              <a:defRPr sz="3600" b="1">
                <a:solidFill>
                  <a:srgbClr val="254B8E"/>
                </a:solidFill>
                <a:latin typeface="Arial" charset="0"/>
                <a:ea typeface="ＭＳ Ｐゴシック" charset="0"/>
              </a:defRPr>
            </a:lvl8pPr>
            <a:lvl9pPr marL="1828800" algn="l" rtl="0" eaLnBrk="1" fontAlgn="base" hangingPunct="1">
              <a:spcBef>
                <a:spcPct val="0"/>
              </a:spcBef>
              <a:spcAft>
                <a:spcPct val="0"/>
              </a:spcAft>
              <a:defRPr sz="3600" b="1">
                <a:solidFill>
                  <a:srgbClr val="254B8E"/>
                </a:solidFill>
                <a:latin typeface="Arial" charset="0"/>
                <a:ea typeface="ＭＳ Ｐゴシック" charset="0"/>
              </a:defRPr>
            </a:lvl9pPr>
          </a:lstStyle>
          <a:p>
            <a:pPr algn="ctr"/>
            <a:r>
              <a:rPr lang="en-US" altLang="en-US" sz="4000" kern="0" dirty="0" smtClean="0">
                <a:solidFill>
                  <a:srgbClr val="FFFF00"/>
                </a:solidFill>
                <a:latin typeface="Arial" panose="020B0604020202020204" pitchFamily="34" charset="0"/>
                <a:cs typeface="Arial" panose="020B0604020202020204" pitchFamily="34" charset="0"/>
              </a:rPr>
              <a:t>MESA: Timeline</a:t>
            </a:r>
            <a:endParaRPr lang="en-US" altLang="en-US" sz="4000" kern="0" dirty="0">
              <a:solidFill>
                <a:srgbClr val="FFFF00"/>
              </a:solidFill>
              <a:latin typeface="Arial" panose="020B0604020202020204" pitchFamily="34" charset="0"/>
              <a:cs typeface="Arial" panose="020B0604020202020204" pitchFamily="34" charset="0"/>
            </a:endParaRPr>
          </a:p>
        </p:txBody>
      </p:sp>
      <p:sp>
        <p:nvSpPr>
          <p:cNvPr id="20" name="Text Box 5"/>
          <p:cNvSpPr txBox="1">
            <a:spLocks noChangeArrowheads="1"/>
          </p:cNvSpPr>
          <p:nvPr/>
        </p:nvSpPr>
        <p:spPr bwMode="auto">
          <a:xfrm>
            <a:off x="427039" y="2338355"/>
            <a:ext cx="879475" cy="708025"/>
          </a:xfrm>
          <a:prstGeom prst="rect">
            <a:avLst/>
          </a:prstGeom>
          <a:no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latin typeface="Arial" panose="020B0604020202020204" pitchFamily="34" charset="0"/>
              </a:rPr>
              <a:t>Visit 1</a:t>
            </a:r>
          </a:p>
          <a:p>
            <a:pPr eaLnBrk="1" hangingPunct="1">
              <a:spcBef>
                <a:spcPct val="0"/>
              </a:spcBef>
              <a:buFontTx/>
              <a:buNone/>
            </a:pPr>
            <a:r>
              <a:rPr lang="en-US" altLang="en-US" sz="2000">
                <a:solidFill>
                  <a:schemeClr val="bg1"/>
                </a:solidFill>
                <a:latin typeface="Arial" panose="020B0604020202020204" pitchFamily="34" charset="0"/>
              </a:rPr>
              <a:t>00-02</a:t>
            </a:r>
          </a:p>
        </p:txBody>
      </p:sp>
      <p:sp>
        <p:nvSpPr>
          <p:cNvPr id="21" name="Text Box 6"/>
          <p:cNvSpPr txBox="1">
            <a:spLocks noChangeArrowheads="1"/>
          </p:cNvSpPr>
          <p:nvPr/>
        </p:nvSpPr>
        <p:spPr bwMode="auto">
          <a:xfrm>
            <a:off x="2322514" y="2392330"/>
            <a:ext cx="879475" cy="708025"/>
          </a:xfrm>
          <a:prstGeom prst="rect">
            <a:avLst/>
          </a:prstGeom>
          <a:no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latin typeface="Arial" panose="020B0604020202020204" pitchFamily="34" charset="0"/>
              </a:rPr>
              <a:t>Visit 2</a:t>
            </a:r>
          </a:p>
          <a:p>
            <a:pPr eaLnBrk="1" hangingPunct="1">
              <a:spcBef>
                <a:spcPct val="0"/>
              </a:spcBef>
              <a:buFontTx/>
              <a:buNone/>
            </a:pPr>
            <a:r>
              <a:rPr lang="en-US" altLang="en-US" sz="2000">
                <a:solidFill>
                  <a:schemeClr val="bg1"/>
                </a:solidFill>
                <a:latin typeface="Arial" panose="020B0604020202020204" pitchFamily="34" charset="0"/>
              </a:rPr>
              <a:t>02-04</a:t>
            </a:r>
          </a:p>
        </p:txBody>
      </p:sp>
      <p:sp>
        <p:nvSpPr>
          <p:cNvPr id="22" name="Text Box 7"/>
          <p:cNvSpPr txBox="1">
            <a:spLocks noChangeArrowheads="1"/>
          </p:cNvSpPr>
          <p:nvPr/>
        </p:nvSpPr>
        <p:spPr bwMode="auto">
          <a:xfrm>
            <a:off x="4122739" y="2395505"/>
            <a:ext cx="879475" cy="708025"/>
          </a:xfrm>
          <a:prstGeom prst="rect">
            <a:avLst/>
          </a:prstGeom>
          <a:no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latin typeface="Arial" panose="020B0604020202020204" pitchFamily="34" charset="0"/>
              </a:rPr>
              <a:t>Visit 3</a:t>
            </a:r>
          </a:p>
          <a:p>
            <a:pPr eaLnBrk="1" hangingPunct="1">
              <a:spcBef>
                <a:spcPct val="0"/>
              </a:spcBef>
              <a:buFontTx/>
              <a:buNone/>
            </a:pPr>
            <a:r>
              <a:rPr lang="en-US" altLang="en-US" sz="2000">
                <a:solidFill>
                  <a:schemeClr val="bg1"/>
                </a:solidFill>
                <a:latin typeface="Arial" panose="020B0604020202020204" pitchFamily="34" charset="0"/>
              </a:rPr>
              <a:t>04-05</a:t>
            </a:r>
          </a:p>
        </p:txBody>
      </p:sp>
      <p:sp>
        <p:nvSpPr>
          <p:cNvPr id="23" name="Text Box 8"/>
          <p:cNvSpPr txBox="1">
            <a:spLocks noChangeArrowheads="1"/>
          </p:cNvSpPr>
          <p:nvPr/>
        </p:nvSpPr>
        <p:spPr bwMode="auto">
          <a:xfrm>
            <a:off x="138113" y="3252754"/>
            <a:ext cx="1676400" cy="1016000"/>
          </a:xfrm>
          <a:prstGeom prst="rect">
            <a:avLst/>
          </a:prstGeom>
          <a:noFill/>
          <a:ln w="12700">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latin typeface="Arial" panose="020B0604020202020204" pitchFamily="34" charset="0"/>
              </a:rPr>
              <a:t>Exam</a:t>
            </a:r>
          </a:p>
          <a:p>
            <a:pPr algn="ctr" eaLnBrk="1" hangingPunct="1">
              <a:spcBef>
                <a:spcPct val="0"/>
              </a:spcBef>
              <a:buFontTx/>
              <a:buNone/>
            </a:pPr>
            <a:r>
              <a:rPr lang="en-US" altLang="en-US" sz="2000">
                <a:solidFill>
                  <a:schemeClr val="bg1"/>
                </a:solidFill>
                <a:latin typeface="Arial" panose="020B0604020202020204" pitchFamily="34" charset="0"/>
              </a:rPr>
              <a:t>Bloodwork</a:t>
            </a:r>
          </a:p>
          <a:p>
            <a:pPr algn="ctr" eaLnBrk="1" hangingPunct="1">
              <a:spcBef>
                <a:spcPct val="0"/>
              </a:spcBef>
              <a:buFontTx/>
              <a:buNone/>
            </a:pPr>
            <a:r>
              <a:rPr lang="en-US" altLang="en-US" sz="2000">
                <a:solidFill>
                  <a:schemeClr val="bg1"/>
                </a:solidFill>
                <a:latin typeface="Arial" panose="020B0604020202020204" pitchFamily="34" charset="0"/>
              </a:rPr>
              <a:t>Diabetes</a:t>
            </a:r>
          </a:p>
        </p:txBody>
      </p:sp>
      <p:sp>
        <p:nvSpPr>
          <p:cNvPr id="24" name="Line 9"/>
          <p:cNvSpPr>
            <a:spLocks noChangeShapeType="1"/>
          </p:cNvSpPr>
          <p:nvPr/>
        </p:nvSpPr>
        <p:spPr bwMode="auto">
          <a:xfrm>
            <a:off x="1471613" y="2692367"/>
            <a:ext cx="685800"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5" name="Line 10"/>
          <p:cNvSpPr>
            <a:spLocks noChangeShapeType="1"/>
          </p:cNvSpPr>
          <p:nvPr/>
        </p:nvSpPr>
        <p:spPr bwMode="auto">
          <a:xfrm>
            <a:off x="3276600" y="2746342"/>
            <a:ext cx="685800"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6" name="Line 11"/>
          <p:cNvSpPr>
            <a:spLocks noChangeShapeType="1"/>
          </p:cNvSpPr>
          <p:nvPr/>
        </p:nvSpPr>
        <p:spPr bwMode="auto">
          <a:xfrm flipV="1">
            <a:off x="2795588" y="3176554"/>
            <a:ext cx="0" cy="9906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7" name="Line 12"/>
          <p:cNvSpPr>
            <a:spLocks noChangeShapeType="1"/>
          </p:cNvSpPr>
          <p:nvPr/>
        </p:nvSpPr>
        <p:spPr bwMode="auto">
          <a:xfrm flipV="1">
            <a:off x="4648200" y="3176554"/>
            <a:ext cx="0" cy="9906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8" name="Line 13"/>
          <p:cNvSpPr>
            <a:spLocks noChangeShapeType="1"/>
          </p:cNvSpPr>
          <p:nvPr/>
        </p:nvSpPr>
        <p:spPr bwMode="auto">
          <a:xfrm>
            <a:off x="1814514" y="4167155"/>
            <a:ext cx="6262687" cy="42863"/>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 name="Text Box 14"/>
          <p:cNvSpPr txBox="1">
            <a:spLocks noChangeArrowheads="1"/>
          </p:cNvSpPr>
          <p:nvPr/>
        </p:nvSpPr>
        <p:spPr bwMode="auto">
          <a:xfrm>
            <a:off x="4572000" y="4925979"/>
            <a:ext cx="1676400" cy="1016000"/>
          </a:xfrm>
          <a:prstGeom prst="rect">
            <a:avLst/>
          </a:prstGeom>
          <a:no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solidFill>
                  <a:schemeClr val="bg1"/>
                </a:solidFill>
                <a:latin typeface="Arial" panose="020B0604020202020204" pitchFamily="34" charset="0"/>
              </a:rPr>
              <a:t>Exam</a:t>
            </a:r>
          </a:p>
          <a:p>
            <a:pPr algn="ctr" eaLnBrk="1" hangingPunct="1">
              <a:spcBef>
                <a:spcPct val="0"/>
              </a:spcBef>
              <a:buFontTx/>
              <a:buNone/>
            </a:pPr>
            <a:r>
              <a:rPr lang="en-US" altLang="en-US" sz="2000" dirty="0">
                <a:solidFill>
                  <a:schemeClr val="bg1"/>
                </a:solidFill>
                <a:latin typeface="Arial" panose="020B0604020202020204" pitchFamily="34" charset="0"/>
              </a:rPr>
              <a:t>Bloodwork</a:t>
            </a:r>
          </a:p>
          <a:p>
            <a:pPr algn="ctr" eaLnBrk="1" hangingPunct="1">
              <a:spcBef>
                <a:spcPct val="0"/>
              </a:spcBef>
              <a:buFontTx/>
              <a:buNone/>
            </a:pPr>
            <a:r>
              <a:rPr lang="en-US" altLang="en-US" sz="2000" dirty="0">
                <a:solidFill>
                  <a:schemeClr val="bg1"/>
                </a:solidFill>
                <a:latin typeface="Arial" panose="020B0604020202020204" pitchFamily="34" charset="0"/>
              </a:rPr>
              <a:t>Diabetes</a:t>
            </a:r>
          </a:p>
        </p:txBody>
      </p:sp>
      <p:pic>
        <p:nvPicPr>
          <p:cNvPr id="31" name="Picture 16" descr="MESA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10400" y="342868"/>
            <a:ext cx="1670050" cy="1030287"/>
          </a:xfrm>
          <a:prstGeom prst="rect">
            <a:avLst/>
          </a:prstGeom>
          <a:noFill/>
          <a:ln w="38100">
            <a:solidFill>
              <a:schemeClr val="bg1"/>
            </a:solidFill>
            <a:miter lim="800000"/>
            <a:headEnd/>
            <a:tailEnd/>
          </a:ln>
        </p:spPr>
      </p:pic>
      <p:sp>
        <p:nvSpPr>
          <p:cNvPr id="32" name="Text Box 7"/>
          <p:cNvSpPr txBox="1">
            <a:spLocks noChangeArrowheads="1"/>
          </p:cNvSpPr>
          <p:nvPr/>
        </p:nvSpPr>
        <p:spPr bwMode="auto">
          <a:xfrm>
            <a:off x="5565776" y="2395505"/>
            <a:ext cx="879475" cy="708025"/>
          </a:xfrm>
          <a:prstGeom prst="rect">
            <a:avLst/>
          </a:prstGeom>
          <a:no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latin typeface="Arial" panose="020B0604020202020204" pitchFamily="34" charset="0"/>
              </a:rPr>
              <a:t>Visit 4</a:t>
            </a:r>
          </a:p>
          <a:p>
            <a:pPr eaLnBrk="1" hangingPunct="1">
              <a:spcBef>
                <a:spcPct val="0"/>
              </a:spcBef>
              <a:buFontTx/>
              <a:buNone/>
            </a:pPr>
            <a:r>
              <a:rPr lang="en-US" altLang="en-US" sz="2000">
                <a:solidFill>
                  <a:schemeClr val="bg1"/>
                </a:solidFill>
                <a:latin typeface="Arial" panose="020B0604020202020204" pitchFamily="34" charset="0"/>
              </a:rPr>
              <a:t>05-06</a:t>
            </a:r>
          </a:p>
        </p:txBody>
      </p:sp>
      <p:sp>
        <p:nvSpPr>
          <p:cNvPr id="33" name="Line 12"/>
          <p:cNvSpPr>
            <a:spLocks noChangeShapeType="1"/>
          </p:cNvSpPr>
          <p:nvPr/>
        </p:nvSpPr>
        <p:spPr bwMode="auto">
          <a:xfrm flipV="1">
            <a:off x="6096000" y="3178142"/>
            <a:ext cx="0" cy="9906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6" name="Text Box 7"/>
          <p:cNvSpPr txBox="1">
            <a:spLocks noChangeArrowheads="1"/>
          </p:cNvSpPr>
          <p:nvPr/>
        </p:nvSpPr>
        <p:spPr bwMode="auto">
          <a:xfrm>
            <a:off x="7502526" y="2428843"/>
            <a:ext cx="879475" cy="708025"/>
          </a:xfrm>
          <a:prstGeom prst="rect">
            <a:avLst/>
          </a:prstGeom>
          <a:no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latin typeface="Arial" panose="020B0604020202020204" pitchFamily="34" charset="0"/>
              </a:rPr>
              <a:t>Visit 5</a:t>
            </a:r>
          </a:p>
          <a:p>
            <a:pPr eaLnBrk="1" hangingPunct="1">
              <a:spcBef>
                <a:spcPct val="0"/>
              </a:spcBef>
              <a:buFontTx/>
              <a:buNone/>
            </a:pPr>
            <a:r>
              <a:rPr lang="en-US" altLang="en-US" sz="2000">
                <a:solidFill>
                  <a:schemeClr val="bg1"/>
                </a:solidFill>
                <a:latin typeface="Arial" panose="020B0604020202020204" pitchFamily="34" charset="0"/>
              </a:rPr>
              <a:t>10-12</a:t>
            </a:r>
          </a:p>
        </p:txBody>
      </p:sp>
      <p:sp>
        <p:nvSpPr>
          <p:cNvPr id="38" name="Line 12"/>
          <p:cNvSpPr>
            <a:spLocks noChangeShapeType="1"/>
          </p:cNvSpPr>
          <p:nvPr/>
        </p:nvSpPr>
        <p:spPr bwMode="auto">
          <a:xfrm flipV="1">
            <a:off x="8066088" y="3211479"/>
            <a:ext cx="0" cy="9906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41" name="Left Brace 4"/>
          <p:cNvSpPr>
            <a:spLocks/>
          </p:cNvSpPr>
          <p:nvPr/>
        </p:nvSpPr>
        <p:spPr bwMode="auto">
          <a:xfrm rot="16200000" flipV="1">
            <a:off x="5264944" y="1950211"/>
            <a:ext cx="366712" cy="5235576"/>
          </a:xfrm>
          <a:prstGeom prst="leftBrace">
            <a:avLst>
              <a:gd name="adj1" fmla="val 8354"/>
              <a:gd name="adj2" fmla="val 50000"/>
            </a:avLst>
          </a:prstGeom>
          <a:noFill/>
          <a:ln w="38100"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bg1"/>
              </a:solidFill>
              <a:latin typeface="Arial" panose="020B0604020202020204" pitchFamily="34" charset="0"/>
            </a:endParaRPr>
          </a:p>
        </p:txBody>
      </p:sp>
      <p:sp>
        <p:nvSpPr>
          <p:cNvPr id="43" name="Line 10"/>
          <p:cNvSpPr>
            <a:spLocks noChangeShapeType="1"/>
          </p:cNvSpPr>
          <p:nvPr/>
        </p:nvSpPr>
        <p:spPr bwMode="auto">
          <a:xfrm>
            <a:off x="5002214" y="2722529"/>
            <a:ext cx="587375"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44" name="Line 10"/>
          <p:cNvSpPr>
            <a:spLocks noChangeShapeType="1"/>
          </p:cNvSpPr>
          <p:nvPr/>
        </p:nvSpPr>
        <p:spPr bwMode="auto">
          <a:xfrm>
            <a:off x="6400801" y="2746342"/>
            <a:ext cx="1071563" cy="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Tree>
    <p:extLst>
      <p:ext uri="{BB962C8B-B14F-4D97-AF65-F5344CB8AC3E}">
        <p14:creationId xmlns:p14="http://schemas.microsoft.com/office/powerpoint/2010/main" val="471595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a:p>
            <a:endParaRPr lang="en-US" dirty="0">
              <a:solidFill>
                <a:srgbClr val="FFFFFF"/>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12</a:t>
            </a:fld>
            <a:endParaRPr lang="en-US" dirty="0"/>
          </a:p>
        </p:txBody>
      </p:sp>
      <p:sp>
        <p:nvSpPr>
          <p:cNvPr id="2" name="TextBox 1"/>
          <p:cNvSpPr txBox="1"/>
          <p:nvPr/>
        </p:nvSpPr>
        <p:spPr>
          <a:xfrm>
            <a:off x="228600" y="1225"/>
            <a:ext cx="8763000" cy="6124754"/>
          </a:xfrm>
          <a:prstGeom prst="rect">
            <a:avLst/>
          </a:prstGeom>
          <a:noFill/>
        </p:spPr>
        <p:txBody>
          <a:bodyPr wrap="square" rtlCol="0">
            <a:spAutoFit/>
          </a:bodyPr>
          <a:lstStyle/>
          <a:p>
            <a:endParaRPr lang="en-US" sz="2800" dirty="0" smtClean="0">
              <a:solidFill>
                <a:srgbClr val="FFFFFF"/>
              </a:solidFill>
            </a:endParaRPr>
          </a:p>
          <a:p>
            <a:pPr algn="ctr"/>
            <a:r>
              <a:rPr lang="en-US" sz="2800" u="sng" dirty="0">
                <a:solidFill>
                  <a:srgbClr val="FFFF00"/>
                </a:solidFill>
                <a:latin typeface="+mn-lt"/>
              </a:rPr>
              <a:t>Research Aims and Hypotheses</a:t>
            </a:r>
            <a:r>
              <a:rPr lang="en-US" sz="2800" u="sng" dirty="0" smtClean="0">
                <a:solidFill>
                  <a:srgbClr val="FFFF00"/>
                </a:solidFill>
                <a:latin typeface="+mn-lt"/>
              </a:rPr>
              <a:t>:</a:t>
            </a:r>
          </a:p>
          <a:p>
            <a:endParaRPr lang="en-US" sz="2800" dirty="0">
              <a:solidFill>
                <a:srgbClr val="FFFFFF"/>
              </a:solidFill>
              <a:latin typeface="+mn-lt"/>
            </a:endParaRPr>
          </a:p>
          <a:p>
            <a:r>
              <a:rPr lang="en-US" sz="2800" dirty="0">
                <a:solidFill>
                  <a:srgbClr val="FFFFFF"/>
                </a:solidFill>
                <a:latin typeface="+mn-lt"/>
              </a:rPr>
              <a:t>Aim 1: Assess total and ethnicity-specific incidence of T2DM based on baseline ideal levels of </a:t>
            </a:r>
            <a:r>
              <a:rPr lang="en-US" sz="2800" dirty="0" smtClean="0">
                <a:solidFill>
                  <a:srgbClr val="FFFFFF"/>
                </a:solidFill>
                <a:latin typeface="+mn-lt"/>
              </a:rPr>
              <a:t>CV Health.</a:t>
            </a:r>
          </a:p>
          <a:p>
            <a:endParaRPr lang="en-US" sz="2800" dirty="0">
              <a:solidFill>
                <a:srgbClr val="FFFFFF"/>
              </a:solidFill>
              <a:latin typeface="+mn-lt"/>
            </a:endParaRPr>
          </a:p>
          <a:p>
            <a:r>
              <a:rPr lang="en-US" sz="2800" dirty="0">
                <a:solidFill>
                  <a:srgbClr val="FFFFFF"/>
                </a:solidFill>
                <a:latin typeface="+mn-lt"/>
              </a:rPr>
              <a:t>Aim </a:t>
            </a:r>
            <a:r>
              <a:rPr lang="en-US" sz="2800" dirty="0" smtClean="0">
                <a:solidFill>
                  <a:srgbClr val="FFFFFF"/>
                </a:solidFill>
                <a:latin typeface="+mn-lt"/>
              </a:rPr>
              <a:t>2: </a:t>
            </a:r>
            <a:r>
              <a:rPr lang="en-US" sz="2800" dirty="0">
                <a:solidFill>
                  <a:srgbClr val="FFFFFF"/>
                </a:solidFill>
                <a:latin typeface="+mn-lt"/>
              </a:rPr>
              <a:t>Assess total and ethnicity-specific incidence of T2DM based on baseline </a:t>
            </a:r>
            <a:r>
              <a:rPr lang="en-US" sz="2800" dirty="0" smtClean="0">
                <a:solidFill>
                  <a:srgbClr val="FFFFFF"/>
                </a:solidFill>
                <a:latin typeface="+mn-lt"/>
              </a:rPr>
              <a:t>CV Health Total Score</a:t>
            </a:r>
            <a:endParaRPr lang="en-US" sz="2800" dirty="0">
              <a:solidFill>
                <a:srgbClr val="FFFFFF"/>
              </a:solidFill>
              <a:latin typeface="+mn-lt"/>
            </a:endParaRPr>
          </a:p>
          <a:p>
            <a:endParaRPr lang="en-US" sz="2800" dirty="0">
              <a:solidFill>
                <a:srgbClr val="FFFFFF"/>
              </a:solidFill>
              <a:latin typeface="+mn-lt"/>
            </a:endParaRPr>
          </a:p>
          <a:p>
            <a:r>
              <a:rPr lang="en-US" sz="2800" dirty="0">
                <a:solidFill>
                  <a:srgbClr val="FFFFFF"/>
                </a:solidFill>
                <a:latin typeface="+mn-lt"/>
              </a:rPr>
              <a:t>Aim </a:t>
            </a:r>
            <a:r>
              <a:rPr lang="en-US" sz="2800" dirty="0" smtClean="0">
                <a:solidFill>
                  <a:srgbClr val="FFFFFF"/>
                </a:solidFill>
                <a:latin typeface="+mn-lt"/>
              </a:rPr>
              <a:t>3:  Assess </a:t>
            </a:r>
            <a:r>
              <a:rPr lang="en-US" sz="2800" dirty="0">
                <a:solidFill>
                  <a:srgbClr val="FFFFFF"/>
                </a:solidFill>
                <a:latin typeface="+mn-lt"/>
              </a:rPr>
              <a:t>total and ethnicity-specific </a:t>
            </a:r>
            <a:r>
              <a:rPr lang="en-US" sz="2800" dirty="0" smtClean="0">
                <a:solidFill>
                  <a:srgbClr val="FFFFFF"/>
                </a:solidFill>
                <a:latin typeface="+mn-lt"/>
              </a:rPr>
              <a:t>incidence </a:t>
            </a:r>
            <a:r>
              <a:rPr lang="en-US" sz="2800" dirty="0">
                <a:solidFill>
                  <a:srgbClr val="FFFFFF"/>
                </a:solidFill>
                <a:latin typeface="+mn-lt"/>
              </a:rPr>
              <a:t>by individual </a:t>
            </a:r>
            <a:r>
              <a:rPr lang="en-US" sz="2800" dirty="0" smtClean="0">
                <a:solidFill>
                  <a:srgbClr val="FFFFFF"/>
                </a:solidFill>
                <a:latin typeface="+mn-lt"/>
              </a:rPr>
              <a:t>CV Health </a:t>
            </a:r>
            <a:r>
              <a:rPr lang="en-US" sz="2800" dirty="0">
                <a:solidFill>
                  <a:srgbClr val="FFFFFF"/>
                </a:solidFill>
                <a:latin typeface="+mn-lt"/>
              </a:rPr>
              <a:t>component, comparing the risk of incident T2DM among individuals whom achieved intermediate health or ideal health to those with poor health. </a:t>
            </a:r>
          </a:p>
        </p:txBody>
      </p:sp>
    </p:spTree>
    <p:extLst>
      <p:ext uri="{BB962C8B-B14F-4D97-AF65-F5344CB8AC3E}">
        <p14:creationId xmlns:p14="http://schemas.microsoft.com/office/powerpoint/2010/main" val="427268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a:p>
            <a:endParaRPr lang="en-US" dirty="0">
              <a:solidFill>
                <a:srgbClr val="FFFFFF"/>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13</a:t>
            </a:fld>
            <a:endParaRPr lang="en-US" dirty="0"/>
          </a:p>
        </p:txBody>
      </p:sp>
      <p:sp>
        <p:nvSpPr>
          <p:cNvPr id="3" name="TextBox 2"/>
          <p:cNvSpPr txBox="1"/>
          <p:nvPr/>
        </p:nvSpPr>
        <p:spPr>
          <a:xfrm>
            <a:off x="201736" y="685800"/>
            <a:ext cx="8915400" cy="5693866"/>
          </a:xfrm>
          <a:prstGeom prst="rect">
            <a:avLst/>
          </a:prstGeom>
          <a:noFill/>
        </p:spPr>
        <p:txBody>
          <a:bodyPr wrap="square" rtlCol="0">
            <a:spAutoFit/>
          </a:bodyPr>
          <a:lstStyle/>
          <a:p>
            <a:pPr algn="ctr"/>
            <a:r>
              <a:rPr lang="en-US" sz="3200" u="sng" dirty="0" smtClean="0">
                <a:solidFill>
                  <a:srgbClr val="FFFF00"/>
                </a:solidFill>
                <a:latin typeface="+mn-lt"/>
              </a:rPr>
              <a:t>Methods</a:t>
            </a:r>
          </a:p>
          <a:p>
            <a:endParaRPr lang="en-US" sz="3200" u="sng" dirty="0" smtClean="0">
              <a:solidFill>
                <a:srgbClr val="FFFFFF"/>
              </a:solidFill>
              <a:latin typeface="+mn-lt"/>
            </a:endParaRPr>
          </a:p>
          <a:p>
            <a:r>
              <a:rPr lang="en-US" sz="2800" i="1" dirty="0">
                <a:solidFill>
                  <a:srgbClr val="FFFFFF"/>
                </a:solidFill>
                <a:latin typeface="+mn-lt"/>
              </a:rPr>
              <a:t>Sample</a:t>
            </a:r>
            <a:r>
              <a:rPr lang="en-US" sz="2800" dirty="0">
                <a:solidFill>
                  <a:srgbClr val="FFFFFF"/>
                </a:solidFill>
                <a:latin typeface="+mn-lt"/>
              </a:rPr>
              <a:t>: All subjects recruited to the MESA Cohort, except for individuals with T2DM at baseline (fasting plasma glucose &gt; 126 mg/dL, history of treated or untreated diabetes mellitus or anti-diabetic medications). Additional participants </a:t>
            </a:r>
            <a:r>
              <a:rPr lang="en-US" sz="2800" dirty="0" smtClean="0">
                <a:solidFill>
                  <a:srgbClr val="FFFFFF"/>
                </a:solidFill>
                <a:latin typeface="+mn-lt"/>
              </a:rPr>
              <a:t>were </a:t>
            </a:r>
            <a:r>
              <a:rPr lang="en-US" sz="2800" dirty="0">
                <a:solidFill>
                  <a:srgbClr val="FFFFFF"/>
                </a:solidFill>
                <a:latin typeface="+mn-lt"/>
              </a:rPr>
              <a:t>excluded based on incomplete data on </a:t>
            </a:r>
            <a:r>
              <a:rPr lang="en-US" sz="2800" dirty="0" smtClean="0">
                <a:solidFill>
                  <a:srgbClr val="FFFFFF"/>
                </a:solidFill>
                <a:latin typeface="+mn-lt"/>
              </a:rPr>
              <a:t>CV Health components and covariates. </a:t>
            </a:r>
          </a:p>
          <a:p>
            <a:endParaRPr lang="en-US" dirty="0">
              <a:solidFill>
                <a:srgbClr val="FFFFFF"/>
              </a:solidFill>
              <a:latin typeface="+mn-lt"/>
            </a:endParaRPr>
          </a:p>
          <a:p>
            <a:endParaRPr lang="en-US" dirty="0">
              <a:solidFill>
                <a:srgbClr val="FFFFFF"/>
              </a:solidFill>
              <a:latin typeface="+mn-lt"/>
            </a:endParaRPr>
          </a:p>
          <a:p>
            <a:r>
              <a:rPr lang="en-US" dirty="0">
                <a:latin typeface="+mn-lt"/>
              </a:rPr>
              <a:t> </a:t>
            </a:r>
          </a:p>
          <a:p>
            <a:endParaRPr lang="en-US" sz="3200" u="sng" dirty="0">
              <a:solidFill>
                <a:srgbClr val="FFFFFF"/>
              </a:solidFill>
              <a:latin typeface="+mn-lt"/>
            </a:endParaRPr>
          </a:p>
        </p:txBody>
      </p:sp>
    </p:spTree>
    <p:extLst>
      <p:ext uri="{BB962C8B-B14F-4D97-AF65-F5344CB8AC3E}">
        <p14:creationId xmlns:p14="http://schemas.microsoft.com/office/powerpoint/2010/main" val="61335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a:p>
            <a:endParaRPr lang="en-US" dirty="0">
              <a:solidFill>
                <a:srgbClr val="FFFFFF"/>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14</a:t>
            </a:fld>
            <a:endParaRPr lang="en-US" dirty="0"/>
          </a:p>
        </p:txBody>
      </p:sp>
      <p:sp>
        <p:nvSpPr>
          <p:cNvPr id="3" name="TextBox 2"/>
          <p:cNvSpPr txBox="1"/>
          <p:nvPr/>
        </p:nvSpPr>
        <p:spPr>
          <a:xfrm>
            <a:off x="0" y="4165"/>
            <a:ext cx="9144000" cy="7109639"/>
          </a:xfrm>
          <a:prstGeom prst="rect">
            <a:avLst/>
          </a:prstGeom>
          <a:noFill/>
        </p:spPr>
        <p:txBody>
          <a:bodyPr wrap="square" rtlCol="0">
            <a:spAutoFit/>
          </a:bodyPr>
          <a:lstStyle/>
          <a:p>
            <a:pPr algn="ctr"/>
            <a:r>
              <a:rPr lang="en-US" sz="3200" u="sng" dirty="0" smtClean="0">
                <a:solidFill>
                  <a:srgbClr val="FFFF00"/>
                </a:solidFill>
                <a:latin typeface="+mn-lt"/>
              </a:rPr>
              <a:t>Methods</a:t>
            </a:r>
          </a:p>
          <a:p>
            <a:pPr algn="ctr">
              <a:lnSpc>
                <a:spcPct val="50000"/>
              </a:lnSpc>
            </a:pPr>
            <a:endParaRPr lang="en-US" sz="3200" u="sng" dirty="0">
              <a:solidFill>
                <a:srgbClr val="FFFFFF"/>
              </a:solidFill>
              <a:latin typeface="+mn-lt"/>
            </a:endParaRPr>
          </a:p>
          <a:p>
            <a:r>
              <a:rPr lang="en-US" sz="2800" i="1" dirty="0" smtClean="0">
                <a:solidFill>
                  <a:srgbClr val="FFFFFF"/>
                </a:solidFill>
                <a:latin typeface="+mn-lt"/>
              </a:rPr>
              <a:t>Independent </a:t>
            </a:r>
            <a:r>
              <a:rPr lang="en-US" sz="2800" i="1" dirty="0">
                <a:solidFill>
                  <a:srgbClr val="FFFFFF"/>
                </a:solidFill>
                <a:latin typeface="+mn-lt"/>
              </a:rPr>
              <a:t>Variables</a:t>
            </a:r>
            <a:r>
              <a:rPr lang="en-US" sz="2800" dirty="0">
                <a:solidFill>
                  <a:srgbClr val="FFFFFF"/>
                </a:solidFill>
                <a:latin typeface="+mn-lt"/>
              </a:rPr>
              <a:t>: (baseline exam</a:t>
            </a:r>
            <a:r>
              <a:rPr lang="en-US" sz="2800" dirty="0" smtClean="0">
                <a:solidFill>
                  <a:srgbClr val="FFFFFF"/>
                </a:solidFill>
                <a:latin typeface="+mn-lt"/>
              </a:rPr>
              <a:t>)</a:t>
            </a:r>
          </a:p>
          <a:p>
            <a:endParaRPr lang="en-US" sz="2800" dirty="0">
              <a:solidFill>
                <a:srgbClr val="FFFFFF"/>
              </a:solidFill>
              <a:latin typeface="+mn-lt"/>
            </a:endParaRPr>
          </a:p>
          <a:p>
            <a:pPr marL="457200" indent="-457200">
              <a:buAutoNum type="alphaLcPeriod"/>
            </a:pPr>
            <a:r>
              <a:rPr lang="en-US" sz="2800" dirty="0" smtClean="0">
                <a:solidFill>
                  <a:srgbClr val="FFFFFF"/>
                </a:solidFill>
                <a:latin typeface="+mn-lt"/>
              </a:rPr>
              <a:t>We categorized participants </a:t>
            </a:r>
            <a:r>
              <a:rPr lang="en-US" sz="2800" dirty="0">
                <a:solidFill>
                  <a:srgbClr val="FFFFFF"/>
                </a:solidFill>
                <a:latin typeface="+mn-lt"/>
              </a:rPr>
              <a:t>based on whether their health components </a:t>
            </a:r>
            <a:r>
              <a:rPr lang="en-US" sz="2800" dirty="0" smtClean="0">
                <a:solidFill>
                  <a:srgbClr val="FFFFFF"/>
                </a:solidFill>
                <a:latin typeface="+mn-lt"/>
              </a:rPr>
              <a:t>fell </a:t>
            </a:r>
            <a:r>
              <a:rPr lang="en-US" sz="2800" dirty="0">
                <a:solidFill>
                  <a:srgbClr val="FFFFFF"/>
                </a:solidFill>
                <a:latin typeface="+mn-lt"/>
              </a:rPr>
              <a:t>in the ideal, intermediate, and poor cardiovascular health range, as defined in the 2020 Impact </a:t>
            </a:r>
            <a:r>
              <a:rPr lang="en-US" sz="2800" dirty="0" smtClean="0">
                <a:solidFill>
                  <a:srgbClr val="FFFFFF"/>
                </a:solidFill>
                <a:latin typeface="+mn-lt"/>
              </a:rPr>
              <a:t>Goals</a:t>
            </a:r>
          </a:p>
          <a:p>
            <a:pPr marL="457200" indent="-457200">
              <a:buAutoNum type="alphaLcPeriod"/>
            </a:pPr>
            <a:endParaRPr lang="en-US" sz="2800" dirty="0">
              <a:solidFill>
                <a:srgbClr val="FFFFFF"/>
              </a:solidFill>
              <a:latin typeface="+mn-lt"/>
            </a:endParaRPr>
          </a:p>
          <a:p>
            <a:pPr marL="457200" indent="-457200">
              <a:buAutoNum type="alphaLcPeriod"/>
            </a:pPr>
            <a:r>
              <a:rPr lang="en-US" sz="2800" dirty="0" smtClean="0">
                <a:solidFill>
                  <a:srgbClr val="FFFFFF"/>
                </a:solidFill>
                <a:latin typeface="+mn-lt"/>
              </a:rPr>
              <a:t>Ethnicity </a:t>
            </a:r>
            <a:r>
              <a:rPr lang="en-US" sz="2800" dirty="0">
                <a:solidFill>
                  <a:srgbClr val="FFFFFF"/>
                </a:solidFill>
                <a:latin typeface="+mn-lt"/>
              </a:rPr>
              <a:t>and other confounding variables including age, sex, study site, alcohol use, education, socio-economic </a:t>
            </a:r>
            <a:r>
              <a:rPr lang="en-US" sz="2800" dirty="0" smtClean="0">
                <a:solidFill>
                  <a:srgbClr val="FFFFFF"/>
                </a:solidFill>
                <a:latin typeface="+mn-lt"/>
              </a:rPr>
              <a:t>status </a:t>
            </a:r>
            <a:r>
              <a:rPr lang="en-US" sz="2800" dirty="0">
                <a:solidFill>
                  <a:srgbClr val="FFFFFF"/>
                </a:solidFill>
                <a:latin typeface="+mn-lt"/>
              </a:rPr>
              <a:t>and estimated glomerular filtration </a:t>
            </a:r>
            <a:r>
              <a:rPr lang="en-US" sz="2800" dirty="0" smtClean="0">
                <a:solidFill>
                  <a:srgbClr val="FFFFFF"/>
                </a:solidFill>
                <a:latin typeface="+mn-lt"/>
              </a:rPr>
              <a:t>rate.</a:t>
            </a:r>
          </a:p>
          <a:p>
            <a:endParaRPr lang="en-US" sz="2800" i="1" dirty="0">
              <a:solidFill>
                <a:srgbClr val="FFFFFF"/>
              </a:solidFill>
              <a:latin typeface="+mn-lt"/>
            </a:endParaRPr>
          </a:p>
          <a:p>
            <a:r>
              <a:rPr lang="en-US" sz="2800" i="1" dirty="0" smtClean="0">
                <a:solidFill>
                  <a:srgbClr val="FFFFFF"/>
                </a:solidFill>
                <a:latin typeface="+mn-lt"/>
              </a:rPr>
              <a:t>Dependent </a:t>
            </a:r>
            <a:r>
              <a:rPr lang="en-US" sz="2800" i="1" dirty="0">
                <a:solidFill>
                  <a:srgbClr val="FFFFFF"/>
                </a:solidFill>
                <a:latin typeface="+mn-lt"/>
              </a:rPr>
              <a:t>Variable: </a:t>
            </a:r>
            <a:r>
              <a:rPr lang="en-US" sz="2800" dirty="0">
                <a:solidFill>
                  <a:srgbClr val="FFFFFF"/>
                </a:solidFill>
                <a:latin typeface="+mn-lt"/>
              </a:rPr>
              <a:t>Incident T2DM over approximately 10 </a:t>
            </a:r>
            <a:r>
              <a:rPr lang="en-US" sz="2800" dirty="0" smtClean="0">
                <a:solidFill>
                  <a:srgbClr val="FFFFFF"/>
                </a:solidFill>
                <a:latin typeface="+mn-lt"/>
              </a:rPr>
              <a:t>years</a:t>
            </a:r>
            <a:endParaRPr lang="en-US" sz="2800" dirty="0">
              <a:solidFill>
                <a:srgbClr val="FFFFFF"/>
              </a:solidFill>
              <a:latin typeface="+mn-lt"/>
            </a:endParaRPr>
          </a:p>
        </p:txBody>
      </p:sp>
    </p:spTree>
    <p:extLst>
      <p:ext uri="{BB962C8B-B14F-4D97-AF65-F5344CB8AC3E}">
        <p14:creationId xmlns:p14="http://schemas.microsoft.com/office/powerpoint/2010/main" val="68142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2" name="Rectangle 1"/>
          <p:cNvSpPr/>
          <p:nvPr/>
        </p:nvSpPr>
        <p:spPr>
          <a:xfrm>
            <a:off x="0" y="0"/>
            <a:ext cx="9144000" cy="6986528"/>
          </a:xfrm>
          <a:prstGeom prst="rect">
            <a:avLst/>
          </a:prstGeom>
        </p:spPr>
        <p:txBody>
          <a:bodyPr wrap="square">
            <a:spAutoFit/>
          </a:bodyPr>
          <a:lstStyle/>
          <a:p>
            <a:pPr algn="ctr"/>
            <a:r>
              <a:rPr lang="en-US" sz="2800" u="sng" dirty="0" smtClean="0">
                <a:solidFill>
                  <a:srgbClr val="FFFF00"/>
                </a:solidFill>
                <a:latin typeface="+mn-lt"/>
              </a:rPr>
              <a:t>Methods</a:t>
            </a:r>
            <a:endParaRPr lang="en-US" sz="2800" u="sng" dirty="0" smtClean="0">
              <a:solidFill>
                <a:srgbClr val="FFFFFF"/>
              </a:solidFill>
              <a:latin typeface="+mn-lt"/>
            </a:endParaRPr>
          </a:p>
          <a:p>
            <a:r>
              <a:rPr lang="en-US" sz="2800" dirty="0">
                <a:solidFill>
                  <a:srgbClr val="FFFFFF"/>
                </a:solidFill>
                <a:latin typeface="+mn-lt"/>
              </a:rPr>
              <a:t>We </a:t>
            </a:r>
            <a:r>
              <a:rPr lang="en-US" sz="2800" dirty="0" smtClean="0">
                <a:solidFill>
                  <a:srgbClr val="FFFFFF"/>
                </a:solidFill>
                <a:latin typeface="+mn-lt"/>
              </a:rPr>
              <a:t>used the </a:t>
            </a:r>
            <a:r>
              <a:rPr lang="en-US" sz="2800" dirty="0">
                <a:solidFill>
                  <a:srgbClr val="FFFFFF"/>
                </a:solidFill>
                <a:latin typeface="+mn-lt"/>
              </a:rPr>
              <a:t>components of </a:t>
            </a:r>
            <a:r>
              <a:rPr lang="en-US" sz="2800" dirty="0" smtClean="0">
                <a:solidFill>
                  <a:srgbClr val="FFFFFF"/>
                </a:solidFill>
                <a:latin typeface="+mn-lt"/>
              </a:rPr>
              <a:t>the CV Health </a:t>
            </a:r>
            <a:r>
              <a:rPr lang="en-US" sz="2800" dirty="0">
                <a:solidFill>
                  <a:srgbClr val="FFFFFF"/>
                </a:solidFill>
                <a:latin typeface="+mn-lt"/>
              </a:rPr>
              <a:t>to develop two </a:t>
            </a:r>
            <a:r>
              <a:rPr lang="en-US" sz="2800" dirty="0" smtClean="0">
                <a:solidFill>
                  <a:srgbClr val="FFFFFF"/>
                </a:solidFill>
                <a:latin typeface="+mn-lt"/>
              </a:rPr>
              <a:t>overall </a:t>
            </a:r>
            <a:r>
              <a:rPr lang="en-US" sz="2800" dirty="0">
                <a:solidFill>
                  <a:srgbClr val="FFFFFF"/>
                </a:solidFill>
                <a:latin typeface="+mn-lt"/>
              </a:rPr>
              <a:t>scoring systems.</a:t>
            </a:r>
          </a:p>
          <a:p>
            <a:endParaRPr lang="en-US" sz="2800" dirty="0" smtClean="0">
              <a:solidFill>
                <a:srgbClr val="FFFFFF"/>
              </a:solidFill>
              <a:latin typeface="+mn-lt"/>
            </a:endParaRPr>
          </a:p>
          <a:p>
            <a:pPr marL="457200" indent="-457200">
              <a:buFont typeface="+mj-lt"/>
              <a:buAutoNum type="arabicPeriod"/>
            </a:pPr>
            <a:r>
              <a:rPr lang="en-US" sz="2800" dirty="0" smtClean="0">
                <a:solidFill>
                  <a:srgbClr val="FFFFFF"/>
                </a:solidFill>
                <a:latin typeface="+mn-lt"/>
              </a:rPr>
              <a:t>Using </a:t>
            </a:r>
            <a:r>
              <a:rPr lang="en-US" sz="2800" dirty="0">
                <a:solidFill>
                  <a:srgbClr val="FFFFFF"/>
                </a:solidFill>
                <a:latin typeface="+mn-lt"/>
              </a:rPr>
              <a:t>baseline attainment of ideal health in the individual components, we </a:t>
            </a:r>
            <a:r>
              <a:rPr lang="en-US" sz="2800" dirty="0" smtClean="0">
                <a:solidFill>
                  <a:srgbClr val="FFFFFF"/>
                </a:solidFill>
                <a:latin typeface="+mn-lt"/>
              </a:rPr>
              <a:t>summed them into categories </a:t>
            </a:r>
            <a:r>
              <a:rPr lang="en-US" sz="2800" dirty="0">
                <a:solidFill>
                  <a:srgbClr val="FFFFFF"/>
                </a:solidFill>
                <a:latin typeface="+mn-lt"/>
              </a:rPr>
              <a:t>0–1, 2–3, and 4+ levels of ideal </a:t>
            </a:r>
            <a:r>
              <a:rPr lang="en-US" sz="2800" dirty="0" smtClean="0">
                <a:solidFill>
                  <a:srgbClr val="FFFFFF"/>
                </a:solidFill>
                <a:latin typeface="+mn-lt"/>
              </a:rPr>
              <a:t>CV health </a:t>
            </a:r>
            <a:r>
              <a:rPr lang="en-US" sz="2800" dirty="0">
                <a:solidFill>
                  <a:srgbClr val="FFFFFF"/>
                </a:solidFill>
                <a:latin typeface="+mn-lt"/>
              </a:rPr>
              <a:t>to achieve consistency with the three-tiered classification scheme for the individual health metrics. </a:t>
            </a:r>
            <a:endParaRPr lang="en-US" sz="2800" dirty="0" smtClean="0">
              <a:solidFill>
                <a:srgbClr val="FFFFFF"/>
              </a:solidFill>
              <a:latin typeface="+mn-lt"/>
            </a:endParaRPr>
          </a:p>
          <a:p>
            <a:pPr marL="457200" indent="-457200">
              <a:buFont typeface="+mj-lt"/>
              <a:buAutoNum type="arabicPeriod"/>
            </a:pPr>
            <a:endParaRPr lang="en-US" sz="2800" dirty="0">
              <a:solidFill>
                <a:srgbClr val="FFFFFF"/>
              </a:solidFill>
              <a:latin typeface="+mn-lt"/>
            </a:endParaRPr>
          </a:p>
          <a:p>
            <a:pPr marL="342900" indent="-342900">
              <a:buFont typeface="Arial"/>
              <a:buChar char="•"/>
            </a:pPr>
            <a:r>
              <a:rPr lang="en-US" sz="2800" dirty="0" smtClean="0">
                <a:solidFill>
                  <a:srgbClr val="FFFFFF"/>
                </a:solidFill>
                <a:latin typeface="+mn-lt"/>
              </a:rPr>
              <a:t>Hazard </a:t>
            </a:r>
            <a:r>
              <a:rPr lang="en-US" sz="2800" dirty="0">
                <a:solidFill>
                  <a:srgbClr val="FFFFFF"/>
                </a:solidFill>
                <a:latin typeface="+mn-lt"/>
              </a:rPr>
              <a:t>ratios (HRs; 95% CI) </a:t>
            </a:r>
            <a:r>
              <a:rPr lang="en-US" sz="2800" dirty="0" smtClean="0">
                <a:solidFill>
                  <a:srgbClr val="FFFFFF"/>
                </a:solidFill>
                <a:latin typeface="+mn-lt"/>
              </a:rPr>
              <a:t>were calculated </a:t>
            </a:r>
            <a:r>
              <a:rPr lang="en-US" sz="2800" dirty="0">
                <a:solidFill>
                  <a:srgbClr val="FFFFFF"/>
                </a:solidFill>
                <a:latin typeface="+mn-lt"/>
              </a:rPr>
              <a:t>for participants who achieved 2–3 or 4+ levels of ideal </a:t>
            </a:r>
            <a:r>
              <a:rPr lang="en-US" sz="2800" dirty="0" smtClean="0">
                <a:solidFill>
                  <a:srgbClr val="FFFFFF"/>
                </a:solidFill>
                <a:latin typeface="+mn-lt"/>
              </a:rPr>
              <a:t>health, using </a:t>
            </a:r>
            <a:r>
              <a:rPr lang="en-US" sz="2800" dirty="0">
                <a:solidFill>
                  <a:srgbClr val="FFFFFF"/>
                </a:solidFill>
                <a:latin typeface="+mn-lt"/>
              </a:rPr>
              <a:t>those who achieved 0–1 ideal levels as the referent </a:t>
            </a:r>
            <a:r>
              <a:rPr lang="en-US" sz="2800" dirty="0" smtClean="0">
                <a:solidFill>
                  <a:srgbClr val="FFFFFF"/>
                </a:solidFill>
                <a:latin typeface="+mn-lt"/>
              </a:rPr>
              <a:t>group</a:t>
            </a:r>
            <a:r>
              <a:rPr lang="en-US" sz="2800" dirty="0">
                <a:solidFill>
                  <a:srgbClr val="FFFFFF"/>
                </a:solidFill>
                <a:latin typeface="+mn-lt"/>
              </a:rPr>
              <a:t>; adjusted for baseline study site, age, sex, and race/ethnicity, education, occupation status, alcohol use and </a:t>
            </a:r>
            <a:r>
              <a:rPr lang="en-US" sz="2800" dirty="0" err="1" smtClean="0">
                <a:solidFill>
                  <a:srgbClr val="FFFFFF"/>
                </a:solidFill>
                <a:latin typeface="+mn-lt"/>
              </a:rPr>
              <a:t>eGFR</a:t>
            </a:r>
            <a:endParaRPr lang="en-US" sz="2800" dirty="0">
              <a:solidFill>
                <a:srgbClr val="FFFFFF"/>
              </a:solidFill>
              <a:latin typeface="+mn-lt"/>
            </a:endParaRPr>
          </a:p>
        </p:txBody>
      </p:sp>
    </p:spTree>
    <p:extLst>
      <p:ext uri="{BB962C8B-B14F-4D97-AF65-F5344CB8AC3E}">
        <p14:creationId xmlns:p14="http://schemas.microsoft.com/office/powerpoint/2010/main" val="414744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16</a:t>
            </a:fld>
            <a:endParaRPr lang="en-US" dirty="0"/>
          </a:p>
        </p:txBody>
      </p:sp>
      <p:sp>
        <p:nvSpPr>
          <p:cNvPr id="2" name="Rectangle 1"/>
          <p:cNvSpPr/>
          <p:nvPr/>
        </p:nvSpPr>
        <p:spPr>
          <a:xfrm>
            <a:off x="152400" y="0"/>
            <a:ext cx="8839200" cy="7417415"/>
          </a:xfrm>
          <a:prstGeom prst="rect">
            <a:avLst/>
          </a:prstGeom>
        </p:spPr>
        <p:txBody>
          <a:bodyPr wrap="square">
            <a:spAutoFit/>
          </a:bodyPr>
          <a:lstStyle/>
          <a:p>
            <a:pPr algn="ctr"/>
            <a:r>
              <a:rPr lang="en-US" sz="2800" u="sng" dirty="0" smtClean="0">
                <a:solidFill>
                  <a:srgbClr val="FFFF00"/>
                </a:solidFill>
                <a:latin typeface="+mn-lt"/>
              </a:rPr>
              <a:t>Methods</a:t>
            </a:r>
            <a:endParaRPr lang="en-US" dirty="0" smtClean="0">
              <a:solidFill>
                <a:srgbClr val="FFFFFF"/>
              </a:solidFill>
              <a:latin typeface="+mn-lt"/>
            </a:endParaRPr>
          </a:p>
          <a:p>
            <a:pPr marL="457200" indent="-457200">
              <a:buAutoNum type="arabicPeriod" startAt="2"/>
            </a:pPr>
            <a:r>
              <a:rPr lang="en-US" sz="2800" dirty="0" smtClean="0">
                <a:solidFill>
                  <a:srgbClr val="FFFFFF"/>
                </a:solidFill>
                <a:latin typeface="+mn-lt"/>
              </a:rPr>
              <a:t>Based </a:t>
            </a:r>
            <a:r>
              <a:rPr lang="en-US" sz="2800" dirty="0">
                <a:solidFill>
                  <a:srgbClr val="FFFFFF"/>
                </a:solidFill>
                <a:latin typeface="+mn-lt"/>
              </a:rPr>
              <a:t>on the three tiered classification of CV health per component, we </a:t>
            </a:r>
            <a:r>
              <a:rPr lang="en-US" sz="2800" dirty="0" smtClean="0">
                <a:solidFill>
                  <a:srgbClr val="FFFFFF"/>
                </a:solidFill>
                <a:latin typeface="+mn-lt"/>
              </a:rPr>
              <a:t>used </a:t>
            </a:r>
            <a:r>
              <a:rPr lang="en-US" sz="2800" dirty="0">
                <a:solidFill>
                  <a:srgbClr val="FFFFFF"/>
                </a:solidFill>
                <a:latin typeface="+mn-lt"/>
              </a:rPr>
              <a:t>a second scoring </a:t>
            </a:r>
            <a:r>
              <a:rPr lang="en-US" sz="2800" dirty="0" smtClean="0">
                <a:solidFill>
                  <a:srgbClr val="FFFFFF"/>
                </a:solidFill>
                <a:latin typeface="+mn-lt"/>
              </a:rPr>
              <a:t>system </a:t>
            </a:r>
            <a:r>
              <a:rPr lang="en-US" sz="2800" dirty="0">
                <a:solidFill>
                  <a:srgbClr val="FFFFFF"/>
                </a:solidFill>
                <a:latin typeface="+mn-lt"/>
              </a:rPr>
              <a:t>in which, each </a:t>
            </a:r>
            <a:r>
              <a:rPr lang="en-US" sz="2800" dirty="0" smtClean="0">
                <a:solidFill>
                  <a:srgbClr val="FFFFFF"/>
                </a:solidFill>
                <a:latin typeface="+mn-lt"/>
              </a:rPr>
              <a:t>CV health </a:t>
            </a:r>
            <a:r>
              <a:rPr lang="en-US" sz="2800" dirty="0">
                <a:solidFill>
                  <a:srgbClr val="FFFFFF"/>
                </a:solidFill>
                <a:latin typeface="+mn-lt"/>
              </a:rPr>
              <a:t>component </a:t>
            </a:r>
            <a:r>
              <a:rPr lang="en-US" sz="2800" dirty="0" smtClean="0">
                <a:solidFill>
                  <a:srgbClr val="FFFFFF"/>
                </a:solidFill>
                <a:latin typeface="+mn-lt"/>
              </a:rPr>
              <a:t>was given </a:t>
            </a:r>
            <a:r>
              <a:rPr lang="en-US" sz="2800" dirty="0">
                <a:solidFill>
                  <a:srgbClr val="FFFFFF"/>
                </a:solidFill>
                <a:latin typeface="+mn-lt"/>
              </a:rPr>
              <a:t>a point score of 0, 1, or 2 to represent </a:t>
            </a:r>
            <a:r>
              <a:rPr lang="en-US" sz="2800" dirty="0" smtClean="0">
                <a:solidFill>
                  <a:srgbClr val="FFFFFF"/>
                </a:solidFill>
                <a:latin typeface="+mn-lt"/>
              </a:rPr>
              <a:t>poor, </a:t>
            </a:r>
            <a:r>
              <a:rPr lang="en-US" sz="2800" dirty="0">
                <a:solidFill>
                  <a:srgbClr val="FFFFFF"/>
                </a:solidFill>
                <a:latin typeface="+mn-lt"/>
              </a:rPr>
              <a:t>intermediate, or ideal health, </a:t>
            </a:r>
            <a:r>
              <a:rPr lang="en-US" sz="2800" dirty="0" smtClean="0">
                <a:solidFill>
                  <a:srgbClr val="FFFFFF"/>
                </a:solidFill>
                <a:latin typeface="+mn-lt"/>
              </a:rPr>
              <a:t>respectively. A Total CV Health </a:t>
            </a:r>
            <a:r>
              <a:rPr lang="en-US" sz="2800" dirty="0">
                <a:solidFill>
                  <a:srgbClr val="FFFFFF"/>
                </a:solidFill>
                <a:latin typeface="+mn-lt"/>
              </a:rPr>
              <a:t>score ranging from 0 to </a:t>
            </a:r>
            <a:r>
              <a:rPr lang="en-US" sz="2800" dirty="0" smtClean="0">
                <a:solidFill>
                  <a:srgbClr val="FFFFFF"/>
                </a:solidFill>
                <a:latin typeface="+mn-lt"/>
              </a:rPr>
              <a:t>12 was calculated </a:t>
            </a:r>
            <a:r>
              <a:rPr lang="en-US" sz="2800" dirty="0">
                <a:solidFill>
                  <a:srgbClr val="FFFFFF"/>
                </a:solidFill>
                <a:latin typeface="+mn-lt"/>
              </a:rPr>
              <a:t>as the sum of the </a:t>
            </a:r>
            <a:r>
              <a:rPr lang="en-US" sz="2800" dirty="0" smtClean="0">
                <a:solidFill>
                  <a:srgbClr val="FFFFFF"/>
                </a:solidFill>
                <a:latin typeface="+mn-lt"/>
              </a:rPr>
              <a:t>CV Health </a:t>
            </a:r>
            <a:r>
              <a:rPr lang="en-US" sz="2800" dirty="0">
                <a:solidFill>
                  <a:srgbClr val="FFFFFF"/>
                </a:solidFill>
                <a:latin typeface="+mn-lt"/>
              </a:rPr>
              <a:t>component scores. </a:t>
            </a:r>
          </a:p>
          <a:p>
            <a:pPr marL="342900" indent="-342900">
              <a:buFont typeface="Arial"/>
              <a:buChar char="•"/>
            </a:pPr>
            <a:r>
              <a:rPr lang="en-US" sz="2800" dirty="0" smtClean="0">
                <a:solidFill>
                  <a:srgbClr val="FFFFFF"/>
                </a:solidFill>
                <a:latin typeface="+mn-lt"/>
              </a:rPr>
              <a:t>This </a:t>
            </a:r>
            <a:r>
              <a:rPr lang="en-US" sz="2800" dirty="0">
                <a:solidFill>
                  <a:srgbClr val="FFFFFF"/>
                </a:solidFill>
                <a:latin typeface="+mn-lt"/>
              </a:rPr>
              <a:t>score </a:t>
            </a:r>
            <a:r>
              <a:rPr lang="en-US" sz="2800" dirty="0" smtClean="0">
                <a:solidFill>
                  <a:srgbClr val="FFFFFF"/>
                </a:solidFill>
                <a:latin typeface="+mn-lt"/>
              </a:rPr>
              <a:t>was </a:t>
            </a:r>
            <a:r>
              <a:rPr lang="en-US" sz="2800" dirty="0">
                <a:solidFill>
                  <a:srgbClr val="FFFFFF"/>
                </a:solidFill>
                <a:latin typeface="+mn-lt"/>
              </a:rPr>
              <a:t>classified as </a:t>
            </a:r>
            <a:r>
              <a:rPr lang="en-US" sz="2800" dirty="0" smtClean="0">
                <a:solidFill>
                  <a:srgbClr val="FFFFFF"/>
                </a:solidFill>
                <a:latin typeface="+mn-lt"/>
              </a:rPr>
              <a:t>inadequate </a:t>
            </a:r>
            <a:r>
              <a:rPr lang="en-US" sz="2800" dirty="0">
                <a:solidFill>
                  <a:srgbClr val="FFFFFF"/>
                </a:solidFill>
                <a:latin typeface="+mn-lt"/>
              </a:rPr>
              <a:t>(</a:t>
            </a:r>
            <a:r>
              <a:rPr lang="en-US" sz="2800" dirty="0" smtClean="0">
                <a:solidFill>
                  <a:srgbClr val="FFFFFF"/>
                </a:solidFill>
                <a:latin typeface="+mn-lt"/>
              </a:rPr>
              <a:t>0-4</a:t>
            </a:r>
            <a:r>
              <a:rPr lang="en-US" sz="2800" dirty="0">
                <a:solidFill>
                  <a:srgbClr val="FFFFFF"/>
                </a:solidFill>
                <a:latin typeface="+mn-lt"/>
              </a:rPr>
              <a:t>), </a:t>
            </a:r>
            <a:r>
              <a:rPr lang="en-US" sz="2800" dirty="0" smtClean="0">
                <a:solidFill>
                  <a:srgbClr val="FFFFFF"/>
                </a:solidFill>
                <a:latin typeface="+mn-lt"/>
              </a:rPr>
              <a:t>average (5–8), </a:t>
            </a:r>
            <a:r>
              <a:rPr lang="en-US" sz="2800" dirty="0">
                <a:solidFill>
                  <a:srgbClr val="FFFFFF"/>
                </a:solidFill>
                <a:latin typeface="+mn-lt"/>
              </a:rPr>
              <a:t>or </a:t>
            </a:r>
            <a:r>
              <a:rPr lang="en-US" sz="2800" dirty="0" smtClean="0">
                <a:solidFill>
                  <a:srgbClr val="FFFFFF"/>
                </a:solidFill>
                <a:latin typeface="+mn-lt"/>
              </a:rPr>
              <a:t>optimal </a:t>
            </a:r>
            <a:r>
              <a:rPr lang="en-US" sz="2800" dirty="0">
                <a:solidFill>
                  <a:srgbClr val="FFFFFF"/>
                </a:solidFill>
                <a:latin typeface="+mn-lt"/>
              </a:rPr>
              <a:t>(</a:t>
            </a:r>
            <a:r>
              <a:rPr lang="en-US" sz="2800" dirty="0" smtClean="0">
                <a:solidFill>
                  <a:srgbClr val="FFFFFF"/>
                </a:solidFill>
                <a:latin typeface="+mn-lt"/>
              </a:rPr>
              <a:t>10–12) </a:t>
            </a:r>
            <a:r>
              <a:rPr lang="en-US" sz="2800" dirty="0">
                <a:solidFill>
                  <a:srgbClr val="FFFFFF"/>
                </a:solidFill>
                <a:latin typeface="+mn-lt"/>
              </a:rPr>
              <a:t>cardiovascular health and HRs for incident T2DM </a:t>
            </a:r>
            <a:r>
              <a:rPr lang="en-US" sz="2800" dirty="0" smtClean="0">
                <a:solidFill>
                  <a:srgbClr val="FFFFFF"/>
                </a:solidFill>
                <a:latin typeface="+mn-lt"/>
              </a:rPr>
              <a:t>were </a:t>
            </a:r>
            <a:r>
              <a:rPr lang="en-US" sz="2800" dirty="0">
                <a:solidFill>
                  <a:srgbClr val="FFFFFF"/>
                </a:solidFill>
                <a:latin typeface="+mn-lt"/>
              </a:rPr>
              <a:t>derived using </a:t>
            </a:r>
            <a:r>
              <a:rPr lang="en-US" sz="2800" dirty="0" smtClean="0">
                <a:solidFill>
                  <a:srgbClr val="FFFFFF"/>
                </a:solidFill>
                <a:latin typeface="+mn-lt"/>
              </a:rPr>
              <a:t>inadequate </a:t>
            </a:r>
            <a:r>
              <a:rPr lang="en-US" sz="2800" dirty="0">
                <a:solidFill>
                  <a:srgbClr val="FFFFFF"/>
                </a:solidFill>
                <a:latin typeface="+mn-lt"/>
              </a:rPr>
              <a:t>overall </a:t>
            </a:r>
            <a:r>
              <a:rPr lang="en-US" sz="2800" dirty="0" smtClean="0">
                <a:solidFill>
                  <a:srgbClr val="FFFFFF"/>
                </a:solidFill>
                <a:latin typeface="+mn-lt"/>
              </a:rPr>
              <a:t>CV Health </a:t>
            </a:r>
            <a:r>
              <a:rPr lang="en-US" sz="2800" dirty="0">
                <a:solidFill>
                  <a:srgbClr val="FFFFFF"/>
                </a:solidFill>
                <a:latin typeface="+mn-lt"/>
              </a:rPr>
              <a:t>score as the referent </a:t>
            </a:r>
            <a:r>
              <a:rPr lang="en-US" sz="2800" dirty="0" smtClean="0">
                <a:solidFill>
                  <a:srgbClr val="FFFFFF"/>
                </a:solidFill>
                <a:latin typeface="+mn-lt"/>
              </a:rPr>
              <a:t>group</a:t>
            </a:r>
            <a:r>
              <a:rPr lang="en-US" sz="2800" dirty="0">
                <a:solidFill>
                  <a:srgbClr val="FFFFFF"/>
                </a:solidFill>
                <a:latin typeface="+mn-lt"/>
              </a:rPr>
              <a:t>; adjusted for baseline study site, age, sex, and race/ethnicity, education, occupation status, alcohol use and </a:t>
            </a:r>
            <a:r>
              <a:rPr lang="en-US" sz="2800" dirty="0" err="1">
                <a:solidFill>
                  <a:srgbClr val="FFFFFF"/>
                </a:solidFill>
                <a:latin typeface="+mn-lt"/>
              </a:rPr>
              <a:t>eGFR</a:t>
            </a:r>
            <a:endParaRPr lang="en-US" sz="2800" dirty="0">
              <a:solidFill>
                <a:srgbClr val="FFFFFF"/>
              </a:solidFill>
              <a:latin typeface="+mn-lt"/>
            </a:endParaRPr>
          </a:p>
          <a:p>
            <a:pPr marL="342900" indent="-342900">
              <a:buFont typeface="Arial"/>
              <a:buChar char="•"/>
            </a:pPr>
            <a:endParaRPr lang="en-US" sz="2800" dirty="0">
              <a:solidFill>
                <a:srgbClr val="FFFFFF"/>
              </a:solidFill>
              <a:latin typeface="+mn-lt"/>
            </a:endParaRPr>
          </a:p>
        </p:txBody>
      </p:sp>
    </p:spTree>
    <p:extLst>
      <p:ext uri="{BB962C8B-B14F-4D97-AF65-F5344CB8AC3E}">
        <p14:creationId xmlns:p14="http://schemas.microsoft.com/office/powerpoint/2010/main" val="2257235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17</a:t>
            </a:fld>
            <a:endParaRPr lang="en-US" dirty="0"/>
          </a:p>
        </p:txBody>
      </p:sp>
      <p:sp>
        <p:nvSpPr>
          <p:cNvPr id="2" name="Rectangle 1"/>
          <p:cNvSpPr/>
          <p:nvPr/>
        </p:nvSpPr>
        <p:spPr>
          <a:xfrm>
            <a:off x="0" y="2362200"/>
            <a:ext cx="9143908" cy="1200328"/>
          </a:xfrm>
          <a:prstGeom prst="rect">
            <a:avLst/>
          </a:prstGeom>
        </p:spPr>
        <p:txBody>
          <a:bodyPr wrap="square">
            <a:spAutoFit/>
          </a:bodyPr>
          <a:lstStyle/>
          <a:p>
            <a:pPr algn="ctr"/>
            <a:r>
              <a:rPr lang="en-US" sz="4800" u="sng" dirty="0" smtClean="0">
                <a:solidFill>
                  <a:srgbClr val="FFFF00"/>
                </a:solidFill>
                <a:latin typeface="+mn-lt"/>
              </a:rPr>
              <a:t>Results</a:t>
            </a:r>
            <a:endParaRPr lang="en-US" sz="4800" dirty="0">
              <a:solidFill>
                <a:srgbClr val="FFFF00"/>
              </a:solidFill>
              <a:latin typeface="+mn-lt"/>
            </a:endParaRPr>
          </a:p>
          <a:p>
            <a:endParaRPr lang="en-US" dirty="0" smtClean="0">
              <a:solidFill>
                <a:srgbClr val="FFFFFF"/>
              </a:solidFill>
              <a:latin typeface="+mn-lt"/>
            </a:endParaRPr>
          </a:p>
        </p:txBody>
      </p:sp>
    </p:spTree>
    <p:extLst>
      <p:ext uri="{BB962C8B-B14F-4D97-AF65-F5344CB8AC3E}">
        <p14:creationId xmlns:p14="http://schemas.microsoft.com/office/powerpoint/2010/main" val="65074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18</a:t>
            </a:fld>
            <a:endParaRPr lang="en-US" dirty="0"/>
          </a:p>
        </p:txBody>
      </p:sp>
      <p:sp>
        <p:nvSpPr>
          <p:cNvPr id="2" name="Rectangle 1"/>
          <p:cNvSpPr/>
          <p:nvPr/>
        </p:nvSpPr>
        <p:spPr>
          <a:xfrm>
            <a:off x="0" y="5908058"/>
            <a:ext cx="8991600" cy="954107"/>
          </a:xfrm>
          <a:prstGeom prst="rect">
            <a:avLst/>
          </a:prstGeom>
        </p:spPr>
        <p:txBody>
          <a:bodyPr wrap="square">
            <a:spAutoFit/>
          </a:bodyPr>
          <a:lstStyle/>
          <a:p>
            <a:r>
              <a:rPr lang="en-US" sz="1400" dirty="0" smtClean="0">
                <a:solidFill>
                  <a:srgbClr val="FFFFFF"/>
                </a:solidFill>
              </a:rPr>
              <a:t>Mean </a:t>
            </a:r>
            <a:r>
              <a:rPr lang="en-US" sz="1400" dirty="0">
                <a:solidFill>
                  <a:srgbClr val="FFFFFF"/>
                </a:solidFill>
              </a:rPr>
              <a:t>(SD) or percentages are listed.</a:t>
            </a:r>
          </a:p>
          <a:p>
            <a:r>
              <a:rPr lang="en-US" sz="1400" dirty="0">
                <a:solidFill>
                  <a:srgbClr val="FFFFFF"/>
                </a:solidFill>
              </a:rPr>
              <a:t>‡ Rate per 1000 person-years with confidence interval</a:t>
            </a:r>
          </a:p>
          <a:p>
            <a:r>
              <a:rPr lang="en-US" sz="1400" dirty="0">
                <a:solidFill>
                  <a:srgbClr val="FFFFFF"/>
                </a:solidFill>
              </a:rPr>
              <a:t>All comparisons p&lt;0.001 except † not significant, p-values calculated using chi-square analysis (categorical variables</a:t>
            </a:r>
            <a:r>
              <a:rPr lang="en-US" sz="1400" dirty="0" smtClean="0">
                <a:solidFill>
                  <a:srgbClr val="FFFFFF"/>
                </a:solidFill>
              </a:rPr>
              <a:t>) and ANOVA (continuous variables)</a:t>
            </a:r>
            <a:endParaRPr lang="en-US" sz="14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88687134"/>
              </p:ext>
            </p:extLst>
          </p:nvPr>
        </p:nvGraphicFramePr>
        <p:xfrm>
          <a:off x="0" y="0"/>
          <a:ext cx="9144000" cy="5958840"/>
        </p:xfrm>
        <a:graphic>
          <a:graphicData uri="http://schemas.openxmlformats.org/drawingml/2006/table">
            <a:tbl>
              <a:tblPr firstRow="1" bandRow="1">
                <a:tableStyleId>{2D5ABB26-0587-4C30-8999-92F81FD0307C}</a:tableStyleId>
              </a:tblPr>
              <a:tblGrid>
                <a:gridCol w="1524000"/>
                <a:gridCol w="1524000"/>
                <a:gridCol w="1524000"/>
                <a:gridCol w="1524000"/>
                <a:gridCol w="1524000"/>
                <a:gridCol w="1524000"/>
              </a:tblGrid>
              <a:tr h="370840">
                <a:tc grid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Characteristics of participants, by race/ethnicity, in the Multi-Ethnic Study of Atherosclerosis 2000-2012</a:t>
                      </a:r>
                      <a:endParaRPr lang="en-US" sz="1400" kern="1200" dirty="0" smtClean="0">
                        <a:solidFill>
                          <a:schemeClr val="tx1"/>
                        </a:solidFill>
                        <a:effectLst/>
                        <a:latin typeface="+mn-lt"/>
                        <a:ea typeface="+mn-ea"/>
                        <a:cs typeface="+mn-cs"/>
                      </a:endParaRPr>
                    </a:p>
                    <a:p>
                      <a:pPr marL="0" marR="0">
                        <a:spcBef>
                          <a:spcPts val="0"/>
                        </a:spcBef>
                        <a:spcAft>
                          <a:spcPts val="0"/>
                        </a:spcAft>
                      </a:pP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dirty="0">
                          <a:solidFill>
                            <a:srgbClr val="000000"/>
                          </a:solidFill>
                          <a:effectLst/>
                          <a:latin typeface="Arial"/>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Arial"/>
                          <a:ea typeface="Times New Roman"/>
                          <a:cs typeface="Times New Roman"/>
                        </a:rPr>
                        <a:t>All</a:t>
                      </a: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smtClean="0">
                          <a:solidFill>
                            <a:srgbClr val="000000"/>
                          </a:solidFill>
                          <a:effectLst/>
                          <a:latin typeface="Arial"/>
                          <a:ea typeface="Times New Roman"/>
                          <a:cs typeface="Times New Roman"/>
                        </a:rPr>
                        <a:t>Non-Hispanic White</a:t>
                      </a: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smtClean="0">
                          <a:solidFill>
                            <a:srgbClr val="000000"/>
                          </a:solidFill>
                          <a:effectLst/>
                          <a:latin typeface="Arial"/>
                          <a:ea typeface="Times New Roman"/>
                          <a:cs typeface="Times New Roman"/>
                        </a:rPr>
                        <a:t>Chinese</a:t>
                      </a:r>
                    </a:p>
                    <a:p>
                      <a:pPr marL="0" marR="0" algn="ctr">
                        <a:spcBef>
                          <a:spcPts val="0"/>
                        </a:spcBef>
                        <a:spcAft>
                          <a:spcPts val="0"/>
                        </a:spcAft>
                      </a:pPr>
                      <a:r>
                        <a:rPr lang="en-US" sz="1200" b="1" dirty="0" smtClean="0">
                          <a:solidFill>
                            <a:srgbClr val="000000"/>
                          </a:solidFill>
                          <a:effectLst/>
                          <a:latin typeface="Arial"/>
                          <a:ea typeface="Times New Roman"/>
                          <a:cs typeface="Times New Roman"/>
                        </a:rPr>
                        <a:t>American</a:t>
                      </a: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Arial"/>
                          <a:ea typeface="Times New Roman"/>
                          <a:cs typeface="Times New Roman"/>
                        </a:rPr>
                        <a:t>African </a:t>
                      </a:r>
                      <a:endParaRPr lang="en-US" sz="1200" b="1" dirty="0" smtClean="0">
                        <a:solidFill>
                          <a:srgbClr val="000000"/>
                        </a:solidFill>
                        <a:effectLst/>
                        <a:latin typeface="Arial"/>
                        <a:ea typeface="Times New Roman"/>
                        <a:cs typeface="Times New Roman"/>
                      </a:endParaRPr>
                    </a:p>
                    <a:p>
                      <a:pPr marL="0" marR="0" algn="ctr">
                        <a:spcBef>
                          <a:spcPts val="0"/>
                        </a:spcBef>
                        <a:spcAft>
                          <a:spcPts val="0"/>
                        </a:spcAft>
                      </a:pPr>
                      <a:r>
                        <a:rPr lang="en-US" sz="1200" b="1" dirty="0" smtClean="0">
                          <a:solidFill>
                            <a:srgbClr val="000000"/>
                          </a:solidFill>
                          <a:effectLst/>
                          <a:latin typeface="Arial"/>
                          <a:ea typeface="Times New Roman"/>
                          <a:cs typeface="Times New Roman"/>
                        </a:rPr>
                        <a:t>American</a:t>
                      </a: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smtClean="0">
                          <a:solidFill>
                            <a:srgbClr val="000000"/>
                          </a:solidFill>
                          <a:effectLst/>
                          <a:latin typeface="Arial"/>
                          <a:ea typeface="Times New Roman"/>
                          <a:cs typeface="Times New Roman"/>
                        </a:rPr>
                        <a:t>Hispanic</a:t>
                      </a:r>
                    </a:p>
                    <a:p>
                      <a:pPr marL="0" marR="0" algn="ctr">
                        <a:spcBef>
                          <a:spcPts val="0"/>
                        </a:spcBef>
                        <a:spcAft>
                          <a:spcPts val="0"/>
                        </a:spcAft>
                      </a:pPr>
                      <a:r>
                        <a:rPr lang="en-US" sz="1200" b="1" dirty="0" smtClean="0">
                          <a:solidFill>
                            <a:srgbClr val="000000"/>
                          </a:solidFill>
                          <a:effectLst/>
                          <a:latin typeface="Arial"/>
                          <a:ea typeface="Times New Roman"/>
                          <a:cs typeface="Times New Roman"/>
                        </a:rPr>
                        <a:t>American</a:t>
                      </a:r>
                      <a:endParaRPr lang="en-US" sz="1200" b="1"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endParaRPr lang="en-US" sz="1200" dirty="0">
                        <a:effectLst/>
                        <a:latin typeface="Cambria"/>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n= 5341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n=2275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n=675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n=1290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n=1101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Age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61.9 (10.3)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62.4 (10.3)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61.8 (10.4)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62.0 (10.2)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60.7  (10.5)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Female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53.5%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52.5%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52.4%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56.79%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52.39%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Current Smoking</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14.0%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13.1%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19.8%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14.1%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smtClean="0">
                          <a:effectLst/>
                          <a:latin typeface="Arial"/>
                          <a:ea typeface="Times New Roman"/>
                          <a:cs typeface="Times New Roman"/>
                        </a:rPr>
                        <a:t>CV</a:t>
                      </a:r>
                      <a:r>
                        <a:rPr lang="en-US" sz="1200" b="1" baseline="0" dirty="0" smtClean="0">
                          <a:effectLst/>
                          <a:latin typeface="Arial"/>
                          <a:ea typeface="Times New Roman"/>
                          <a:cs typeface="Times New Roman"/>
                        </a:rPr>
                        <a:t> Health</a:t>
                      </a:r>
                      <a:r>
                        <a:rPr lang="en-US" sz="1200" b="1" dirty="0" smtClean="0">
                          <a:effectLst/>
                          <a:latin typeface="Arial"/>
                          <a:ea typeface="Times New Roman"/>
                          <a:cs typeface="Times New Roman"/>
                        </a:rPr>
                        <a:t> Diet </a:t>
                      </a:r>
                      <a:r>
                        <a:rPr lang="en-US" sz="1200" b="1" dirty="0">
                          <a:effectLst/>
                          <a:latin typeface="Arial"/>
                          <a:ea typeface="Times New Roman"/>
                          <a:cs typeface="Times New Roman"/>
                        </a:rPr>
                        <a:t>Score (0-5)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1.49 (0.94)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1.56 (0.92)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1.70 (0.78)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1.42 (0.99)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1.30 (0.95)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Current Alcohol use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58.3%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73.4%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31.9%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52.7%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50.0%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Education </a:t>
                      </a:r>
                      <a:r>
                        <a:rPr lang="en-US" sz="1200" b="1" u="sng" dirty="0">
                          <a:effectLst/>
                          <a:latin typeface="Arial"/>
                          <a:ea typeface="Times New Roman"/>
                          <a:cs typeface="Times New Roman"/>
                        </a:rPr>
                        <a:t>&gt;</a:t>
                      </a:r>
                      <a:r>
                        <a:rPr lang="en-US" sz="1200" b="1" dirty="0">
                          <a:effectLst/>
                          <a:latin typeface="Arial"/>
                          <a:ea typeface="Times New Roman"/>
                          <a:cs typeface="Times New Roman"/>
                        </a:rPr>
                        <a:t>Bachelors</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38.0%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51.3%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39.9%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36.5%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Arial"/>
                          <a:ea typeface="Times New Roman"/>
                          <a:cs typeface="Times New Roman"/>
                        </a:rPr>
                        <a:t>11.2%</a:t>
                      </a:r>
                      <a:endParaRPr lang="en-US" sz="1200" b="1"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Employed Full Time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39.4%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40.4%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37.3%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39.3%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38.5%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Exercise PA (met-min/week)</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1602 (2410)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1726 (2349)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1152 (1547)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1826 (2995)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1361 (2134)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BMI </a:t>
                      </a:r>
                      <a:r>
                        <a:rPr lang="en-US" sz="1200" b="1" dirty="0" smtClean="0">
                          <a:effectLst/>
                          <a:latin typeface="Arial"/>
                          <a:ea typeface="Times New Roman"/>
                          <a:cs typeface="Times New Roman"/>
                        </a:rPr>
                        <a:t>(kg/m2</a:t>
                      </a:r>
                      <a:r>
                        <a:rPr lang="en-US" sz="1200" b="1" dirty="0">
                          <a:effectLst/>
                          <a:latin typeface="Arial"/>
                          <a:ea typeface="Times New Roman"/>
                          <a:cs typeface="Times New Roman"/>
                        </a:rPr>
                        <a:t>)</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Arial"/>
                          <a:ea typeface="Times New Roman"/>
                          <a:cs typeface="Times New Roman"/>
                        </a:rPr>
                        <a:t>27.9 (5.3)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Arial"/>
                          <a:ea typeface="Times New Roman"/>
                          <a:cs typeface="Times New Roman"/>
                        </a:rPr>
                        <a:t>27.5 (4.9)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Arial"/>
                          <a:ea typeface="Times New Roman"/>
                          <a:cs typeface="Times New Roman"/>
                        </a:rPr>
                        <a:t>23.8 (3.3)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Arial"/>
                          <a:ea typeface="Times New Roman"/>
                          <a:cs typeface="Times New Roman"/>
                        </a:rPr>
                        <a:t>29.7 (5.8)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Arial"/>
                          <a:ea typeface="Times New Roman"/>
                          <a:cs typeface="Times New Roman"/>
                        </a:rPr>
                        <a:t>29.0 (4.7)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SBP (mmHg)</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125.5 (21.1)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122.9 (20.1)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123.7 (21.7)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130.7 (21.2)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125.8 (21.6)</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DBP (mmHg)</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71.8 (10.2)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70.2 (9.9)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72.0 (10.4)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74.6 (10.2)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71.9 (10.1)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EGFR CKD-EPI Equation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77.7 (15.5)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74.2 (14.2)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80.0 (15.4)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80.4 (16.9)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80.4 (15.2)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a:spcBef>
                          <a:spcPts val="0"/>
                        </a:spcBef>
                        <a:spcAft>
                          <a:spcPts val="0"/>
                        </a:spcAft>
                      </a:pPr>
                      <a:r>
                        <a:rPr lang="en-US" sz="1200" b="1" dirty="0">
                          <a:effectLst/>
                          <a:latin typeface="Arial"/>
                          <a:ea typeface="Times New Roman"/>
                          <a:cs typeface="Times New Roman"/>
                        </a:rPr>
                        <a:t>Total cholesterol (mg/dL)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194.9 (35.1)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196.0 (34.6)</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193.5 (32.0)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190.1 (36.0)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199.0 (36.3)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50743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19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5152524"/>
              </p:ext>
            </p:extLst>
          </p:nvPr>
        </p:nvGraphicFramePr>
        <p:xfrm>
          <a:off x="0" y="21807"/>
          <a:ext cx="9143999" cy="6056683"/>
        </p:xfrm>
        <a:graphic>
          <a:graphicData uri="http://schemas.openxmlformats.org/drawingml/2006/table">
            <a:tbl>
              <a:tblPr firstRow="1" bandRow="1">
                <a:tableStyleId>{2D5ABB26-0587-4C30-8999-92F81FD0307C}</a:tableStyleId>
              </a:tblPr>
              <a:tblGrid>
                <a:gridCol w="1721069"/>
                <a:gridCol w="1484586"/>
                <a:gridCol w="1484586"/>
                <a:gridCol w="1484586"/>
                <a:gridCol w="1484586"/>
                <a:gridCol w="1484586"/>
              </a:tblGrid>
              <a:tr h="741894">
                <a:tc gridSpan="6">
                  <a:txBody>
                    <a:bodyPr/>
                    <a:lstStyle/>
                    <a:p>
                      <a:pPr marL="0" marR="0">
                        <a:spcBef>
                          <a:spcPts val="0"/>
                        </a:spcBef>
                        <a:spcAft>
                          <a:spcPts val="0"/>
                        </a:spcAft>
                      </a:pPr>
                      <a:r>
                        <a:rPr lang="en-US" sz="1800" b="1" dirty="0">
                          <a:solidFill>
                            <a:srgbClr val="000000"/>
                          </a:solidFill>
                          <a:effectLst/>
                          <a:latin typeface="Arial"/>
                          <a:ea typeface="Times New Roman"/>
                          <a:cs typeface="Times New Roman"/>
                        </a:rPr>
                        <a:t>Table 1.  Characteristics of participants, by race/ethnicity, in the Multi-Ethnic Study of </a:t>
                      </a:r>
                      <a:r>
                        <a:rPr lang="en-US" sz="1800" b="1" dirty="0" smtClean="0">
                          <a:solidFill>
                            <a:srgbClr val="000000"/>
                          </a:solidFill>
                          <a:effectLst/>
                          <a:latin typeface="Arial"/>
                          <a:ea typeface="Times New Roman"/>
                          <a:cs typeface="Times New Roman"/>
                        </a:rPr>
                        <a:t>Atherosclerosis (2000-2012)</a:t>
                      </a:r>
                      <a:endParaRPr lang="en-US" sz="1800" dirty="0">
                        <a:effectLst/>
                        <a:latin typeface="Cambria"/>
                        <a:ea typeface="ＭＳ 明朝"/>
                        <a:cs typeface="Times New Roman"/>
                      </a:endParaRPr>
                    </a:p>
                    <a:p>
                      <a:pPr marL="0" marR="0">
                        <a:spcBef>
                          <a:spcPts val="0"/>
                        </a:spcBef>
                        <a:spcAft>
                          <a:spcPts val="0"/>
                        </a:spcAft>
                      </a:pPr>
                      <a:endParaRPr lang="en-US" sz="12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639">
                <a:tc>
                  <a:txBody>
                    <a:bodyPr/>
                    <a:lstStyle/>
                    <a:p>
                      <a:pPr marL="0" marR="0">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All</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solidFill>
                            <a:srgbClr val="000000"/>
                          </a:solidFill>
                          <a:effectLst/>
                          <a:latin typeface="Arial"/>
                          <a:ea typeface="Times New Roman"/>
                          <a:cs typeface="Times New Roman"/>
                        </a:rPr>
                        <a:t>non-Hispanic</a:t>
                      </a:r>
                      <a:r>
                        <a:rPr lang="en-US" sz="1600" baseline="0" dirty="0" smtClean="0">
                          <a:solidFill>
                            <a:srgbClr val="000000"/>
                          </a:solidFill>
                          <a:effectLst/>
                          <a:latin typeface="Arial"/>
                          <a:ea typeface="Times New Roman"/>
                          <a:cs typeface="Times New Roman"/>
                        </a:rPr>
                        <a:t> white</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solidFill>
                            <a:srgbClr val="000000"/>
                          </a:solidFill>
                          <a:effectLst/>
                          <a:latin typeface="Arial"/>
                          <a:ea typeface="Times New Roman"/>
                          <a:cs typeface="Times New Roman"/>
                        </a:rPr>
                        <a:t>Chinese</a:t>
                      </a:r>
                    </a:p>
                    <a:p>
                      <a:pPr marL="0" marR="0" algn="ctr">
                        <a:spcBef>
                          <a:spcPts val="0"/>
                        </a:spcBef>
                        <a:spcAft>
                          <a:spcPts val="0"/>
                        </a:spcAft>
                      </a:pPr>
                      <a:r>
                        <a:rPr lang="en-US" sz="1600" dirty="0" smtClean="0">
                          <a:solidFill>
                            <a:srgbClr val="000000"/>
                          </a:solidFill>
                          <a:effectLst/>
                          <a:latin typeface="Arial"/>
                          <a:ea typeface="Times New Roman"/>
                          <a:cs typeface="Times New Roman"/>
                        </a:rPr>
                        <a:t>American</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African American</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solidFill>
                            <a:srgbClr val="000000"/>
                          </a:solidFill>
                          <a:effectLst/>
                          <a:latin typeface="Arial"/>
                          <a:ea typeface="Times New Roman"/>
                          <a:cs typeface="Times New Roman"/>
                        </a:rPr>
                        <a:t>Hispanic</a:t>
                      </a:r>
                    </a:p>
                    <a:p>
                      <a:pPr marL="0" marR="0" algn="ctr">
                        <a:spcBef>
                          <a:spcPts val="0"/>
                        </a:spcBef>
                        <a:spcAft>
                          <a:spcPts val="0"/>
                        </a:spcAft>
                      </a:pPr>
                      <a:r>
                        <a:rPr lang="en-US" sz="1600" dirty="0" smtClean="0">
                          <a:solidFill>
                            <a:srgbClr val="000000"/>
                          </a:solidFill>
                          <a:effectLst/>
                          <a:latin typeface="Arial"/>
                          <a:ea typeface="Times New Roman"/>
                          <a:cs typeface="Times New Roman"/>
                        </a:rPr>
                        <a:t>American</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algn="ctr"/>
                      <a:endParaRPr lang="en-US" sz="1600" dirty="0">
                        <a:effectLst/>
                        <a:latin typeface="Cambria"/>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n= 5341</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n=2275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n=675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n=1290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n=1101</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4639">
                <a:tc>
                  <a:txBody>
                    <a:bodyPr/>
                    <a:lstStyle/>
                    <a:p>
                      <a:pPr marL="0" marR="0" algn="ctr">
                        <a:spcBef>
                          <a:spcPts val="0"/>
                        </a:spcBef>
                        <a:spcAft>
                          <a:spcPts val="0"/>
                        </a:spcAft>
                      </a:pPr>
                      <a:r>
                        <a:rPr lang="en-US" sz="1600" b="1" dirty="0">
                          <a:solidFill>
                            <a:srgbClr val="000000"/>
                          </a:solidFill>
                          <a:effectLst/>
                          <a:latin typeface="Arial"/>
                          <a:ea typeface="Times New Roman"/>
                          <a:cs typeface="Times New Roman"/>
                        </a:rPr>
                        <a:t>Incident Diabetes‡</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11.1</a:t>
                      </a:r>
                      <a:endParaRPr lang="en-US" sz="1600" dirty="0">
                        <a:effectLst/>
                        <a:latin typeface="Cambria"/>
                        <a:ea typeface="ＭＳ 明朝"/>
                        <a:cs typeface="Times New Roman"/>
                      </a:endParaRPr>
                    </a:p>
                    <a:p>
                      <a:pPr marL="0" marR="0" algn="ctr">
                        <a:spcBef>
                          <a:spcPts val="0"/>
                        </a:spcBef>
                        <a:spcAft>
                          <a:spcPts val="0"/>
                        </a:spcAft>
                      </a:pPr>
                      <a:r>
                        <a:rPr lang="en-US" sz="1600" b="1" dirty="0">
                          <a:solidFill>
                            <a:srgbClr val="FF0000"/>
                          </a:solidFill>
                          <a:effectLst/>
                          <a:latin typeface="Arial"/>
                          <a:ea typeface="Times New Roman"/>
                          <a:cs typeface="Times New Roman"/>
                        </a:rPr>
                        <a:t>(10.3, 12.1)</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8.3</a:t>
                      </a:r>
                      <a:endParaRPr lang="en-US" sz="1600" dirty="0">
                        <a:effectLst/>
                        <a:latin typeface="Cambria"/>
                        <a:ea typeface="ＭＳ 明朝"/>
                        <a:cs typeface="Times New Roman"/>
                      </a:endParaRPr>
                    </a:p>
                    <a:p>
                      <a:pPr marL="0" marR="0" algn="ctr">
                        <a:spcBef>
                          <a:spcPts val="0"/>
                        </a:spcBef>
                        <a:spcAft>
                          <a:spcPts val="0"/>
                        </a:spcAft>
                      </a:pPr>
                      <a:r>
                        <a:rPr lang="en-US" sz="1600" b="1" dirty="0">
                          <a:solidFill>
                            <a:srgbClr val="FF0000"/>
                          </a:solidFill>
                          <a:effectLst/>
                          <a:latin typeface="Arial"/>
                          <a:ea typeface="Times New Roman"/>
                          <a:cs typeface="Times New Roman"/>
                        </a:rPr>
                        <a:t>(7.2, 9.5)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11.6</a:t>
                      </a:r>
                      <a:endParaRPr lang="en-US" sz="1600" dirty="0">
                        <a:effectLst/>
                        <a:latin typeface="Cambria"/>
                        <a:ea typeface="ＭＳ 明朝"/>
                        <a:cs typeface="Times New Roman"/>
                      </a:endParaRPr>
                    </a:p>
                    <a:p>
                      <a:pPr marL="0" marR="0" algn="ctr">
                        <a:spcBef>
                          <a:spcPts val="0"/>
                        </a:spcBef>
                        <a:spcAft>
                          <a:spcPts val="0"/>
                        </a:spcAft>
                      </a:pPr>
                      <a:r>
                        <a:rPr lang="en-US" sz="1600" b="1" dirty="0">
                          <a:solidFill>
                            <a:srgbClr val="FF0000"/>
                          </a:solidFill>
                          <a:effectLst/>
                          <a:latin typeface="Arial"/>
                          <a:ea typeface="Times New Roman"/>
                          <a:cs typeface="Times New Roman"/>
                        </a:rPr>
                        <a:t>(9.3, 14.5)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12.9</a:t>
                      </a:r>
                      <a:endParaRPr lang="en-US" sz="1600" dirty="0">
                        <a:effectLst/>
                        <a:latin typeface="Cambria"/>
                        <a:ea typeface="ＭＳ 明朝"/>
                        <a:cs typeface="Times New Roman"/>
                      </a:endParaRPr>
                    </a:p>
                    <a:p>
                      <a:pPr marL="0" marR="0" algn="ctr">
                        <a:spcBef>
                          <a:spcPts val="0"/>
                        </a:spcBef>
                        <a:spcAft>
                          <a:spcPts val="0"/>
                        </a:spcAft>
                      </a:pPr>
                      <a:r>
                        <a:rPr lang="en-US" sz="1600" b="1" dirty="0">
                          <a:solidFill>
                            <a:srgbClr val="FF0000"/>
                          </a:solidFill>
                          <a:effectLst/>
                          <a:latin typeface="Arial"/>
                          <a:ea typeface="Times New Roman"/>
                          <a:cs typeface="Times New Roman"/>
                        </a:rPr>
                        <a:t>(11.0, 15.0)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15.3</a:t>
                      </a:r>
                      <a:endParaRPr lang="en-US" sz="1600" dirty="0">
                        <a:effectLst/>
                        <a:latin typeface="Cambria"/>
                        <a:ea typeface="ＭＳ 明朝"/>
                        <a:cs typeface="Times New Roman"/>
                      </a:endParaRPr>
                    </a:p>
                    <a:p>
                      <a:pPr marL="0" marR="0" algn="ctr">
                        <a:spcBef>
                          <a:spcPts val="0"/>
                        </a:spcBef>
                        <a:spcAft>
                          <a:spcPts val="0"/>
                        </a:spcAft>
                      </a:pPr>
                      <a:r>
                        <a:rPr lang="en-US" sz="1600" b="1" dirty="0">
                          <a:solidFill>
                            <a:srgbClr val="FF0000"/>
                          </a:solidFill>
                          <a:effectLst/>
                          <a:latin typeface="Arial"/>
                          <a:ea typeface="Times New Roman"/>
                          <a:cs typeface="Times New Roman"/>
                        </a:rPr>
                        <a:t>(13.1, 17.8)</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711958">
                <a:tc>
                  <a:txBody>
                    <a:bodyPr/>
                    <a:lstStyle/>
                    <a:p>
                      <a:pPr marL="0" marR="0" algn="ctr">
                        <a:spcBef>
                          <a:spcPts val="0"/>
                        </a:spcBef>
                        <a:spcAft>
                          <a:spcPts val="0"/>
                        </a:spcAft>
                      </a:pPr>
                      <a:r>
                        <a:rPr lang="en-US" sz="1600" b="1" dirty="0" smtClean="0">
                          <a:effectLst/>
                          <a:latin typeface="Arial"/>
                          <a:ea typeface="Times New Roman"/>
                          <a:cs typeface="Times New Roman"/>
                        </a:rPr>
                        <a:t>Baseline Ideal </a:t>
                      </a:r>
                      <a:r>
                        <a:rPr lang="en-US" sz="1600" b="1" dirty="0">
                          <a:effectLst/>
                          <a:latin typeface="Arial"/>
                          <a:ea typeface="Times New Roman"/>
                          <a:cs typeface="Times New Roman"/>
                        </a:rPr>
                        <a:t>CV Health Factors</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marL="0" marR="0" algn="ctr">
                        <a:spcBef>
                          <a:spcPts val="0"/>
                        </a:spcBef>
                        <a:spcAft>
                          <a:spcPts val="0"/>
                        </a:spcAft>
                      </a:pPr>
                      <a:r>
                        <a:rPr lang="en-US" sz="1600" dirty="0" smtClean="0">
                          <a:effectLst/>
                          <a:latin typeface="Arial"/>
                          <a:ea typeface="Times New Roman"/>
                          <a:cs typeface="Times New Roman"/>
                        </a:rPr>
                        <a:t>0-1 Poor</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14.2%</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12.9%</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5.8%</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18.4%</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16.9%</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marL="0" marR="0" algn="ctr">
                        <a:spcBef>
                          <a:spcPts val="0"/>
                        </a:spcBef>
                        <a:spcAft>
                          <a:spcPts val="0"/>
                        </a:spcAft>
                      </a:pPr>
                      <a:r>
                        <a:rPr lang="en-US" sz="1600" dirty="0" smtClean="0">
                          <a:effectLst/>
                          <a:latin typeface="Arial"/>
                          <a:ea typeface="Times New Roman"/>
                          <a:cs typeface="Times New Roman"/>
                        </a:rPr>
                        <a:t>2-3 Intermediate</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62.8%</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61.1%</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55.7%</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66.2%</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66.8%</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marL="0" marR="0" algn="ctr">
                        <a:spcBef>
                          <a:spcPts val="0"/>
                        </a:spcBef>
                        <a:spcAft>
                          <a:spcPts val="0"/>
                        </a:spcAft>
                      </a:pPr>
                      <a:r>
                        <a:rPr lang="en-US" sz="1600" b="0" dirty="0" smtClean="0">
                          <a:solidFill>
                            <a:schemeClr val="tx1"/>
                          </a:solidFill>
                          <a:effectLst/>
                          <a:latin typeface="Arial"/>
                          <a:ea typeface="Times New Roman"/>
                          <a:cs typeface="Times New Roman"/>
                        </a:rPr>
                        <a:t>4+ Ideal</a:t>
                      </a:r>
                      <a:endParaRPr lang="en-US" sz="1600" b="0" dirty="0">
                        <a:solidFill>
                          <a:schemeClr val="tx1"/>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23.0%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26.0%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38.5%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15.4%</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16.4%</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4639">
                <a:tc>
                  <a:txBody>
                    <a:bodyPr/>
                    <a:lstStyle/>
                    <a:p>
                      <a:pPr marL="0" marR="0" algn="ctr">
                        <a:spcBef>
                          <a:spcPts val="0"/>
                        </a:spcBef>
                        <a:spcAft>
                          <a:spcPts val="0"/>
                        </a:spcAft>
                      </a:pPr>
                      <a:r>
                        <a:rPr lang="en-US" sz="1600" b="1" dirty="0">
                          <a:effectLst/>
                          <a:latin typeface="Arial"/>
                          <a:ea typeface="Times New Roman"/>
                          <a:cs typeface="Times New Roman"/>
                        </a:rPr>
                        <a:t>Total CV Health Score</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 </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marL="0" marR="0" algn="ctr">
                        <a:spcBef>
                          <a:spcPts val="0"/>
                        </a:spcBef>
                        <a:spcAft>
                          <a:spcPts val="0"/>
                        </a:spcAft>
                      </a:pPr>
                      <a:r>
                        <a:rPr lang="en-US" sz="1600" dirty="0" smtClean="0">
                          <a:effectLst/>
                          <a:latin typeface="Arial"/>
                          <a:ea typeface="Times New Roman"/>
                          <a:cs typeface="Times New Roman"/>
                        </a:rPr>
                        <a:t>0-4 Inadequate</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9%</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7.2%</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2.5%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13.0%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12.0%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marL="0" marR="0" algn="ctr">
                        <a:spcBef>
                          <a:spcPts val="0"/>
                        </a:spcBef>
                        <a:spcAft>
                          <a:spcPts val="0"/>
                        </a:spcAft>
                      </a:pPr>
                      <a:r>
                        <a:rPr lang="en-US" sz="1600" dirty="0" smtClean="0">
                          <a:effectLst/>
                          <a:latin typeface="Arial"/>
                          <a:ea typeface="Times New Roman"/>
                          <a:cs typeface="Times New Roman"/>
                        </a:rPr>
                        <a:t>5-8 Average</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65.1%</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62.8%</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53.5%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70.7%</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70.5%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45747">
                <a:tc>
                  <a:txBody>
                    <a:bodyPr/>
                    <a:lstStyle/>
                    <a:p>
                      <a:pPr marL="0" marR="0" algn="ctr">
                        <a:spcBef>
                          <a:spcPts val="0"/>
                        </a:spcBef>
                        <a:spcAft>
                          <a:spcPts val="0"/>
                        </a:spcAft>
                      </a:pPr>
                      <a:r>
                        <a:rPr lang="en-US" sz="1600" b="1" dirty="0" smtClean="0">
                          <a:solidFill>
                            <a:srgbClr val="FF0000"/>
                          </a:solidFill>
                          <a:effectLst/>
                          <a:latin typeface="Arial"/>
                          <a:ea typeface="Times New Roman"/>
                          <a:cs typeface="Times New Roman"/>
                        </a:rPr>
                        <a:t>10-12 Optimal</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25.9%</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30.0%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44.0%</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16.4%</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solidFill>
                            <a:srgbClr val="FF0000"/>
                          </a:solidFill>
                          <a:effectLst/>
                          <a:latin typeface="Arial"/>
                          <a:ea typeface="Times New Roman"/>
                          <a:cs typeface="Times New Roman"/>
                        </a:rPr>
                        <a:t>17.5%</a:t>
                      </a:r>
                      <a:endParaRPr lang="en-US" sz="16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0" y="6073170"/>
            <a:ext cx="9144000" cy="738664"/>
          </a:xfrm>
          <a:prstGeom prst="rect">
            <a:avLst/>
          </a:prstGeom>
          <a:noFill/>
        </p:spPr>
        <p:txBody>
          <a:bodyPr wrap="square" rtlCol="0">
            <a:spAutoFit/>
          </a:bodyPr>
          <a:lstStyle/>
          <a:p>
            <a:r>
              <a:rPr lang="en-US" sz="1400" dirty="0">
                <a:solidFill>
                  <a:srgbClr val="FFFFFF"/>
                </a:solidFill>
              </a:rPr>
              <a:t>‡ Rate per 1000 person-years with confidence interval</a:t>
            </a:r>
          </a:p>
          <a:p>
            <a:r>
              <a:rPr lang="en-US" sz="1400" dirty="0">
                <a:solidFill>
                  <a:srgbClr val="FFFFFF"/>
                </a:solidFill>
              </a:rPr>
              <a:t>All comparisons p&lt;0.001 except † not significant, p-values calculated using chi-square analysis (categorical variables</a:t>
            </a:r>
            <a:r>
              <a:rPr lang="en-US" sz="1400" dirty="0" smtClean="0">
                <a:solidFill>
                  <a:srgbClr val="FFFFFF"/>
                </a:solidFill>
              </a:rPr>
              <a:t>) </a:t>
            </a:r>
          </a:p>
          <a:p>
            <a:r>
              <a:rPr lang="en-US" sz="1400" dirty="0" smtClean="0">
                <a:solidFill>
                  <a:srgbClr val="FFFFFF"/>
                </a:solidFill>
              </a:rPr>
              <a:t>and log-rank test (Incident Diabetes)</a:t>
            </a:r>
          </a:p>
        </p:txBody>
      </p:sp>
      <p:sp>
        <p:nvSpPr>
          <p:cNvPr id="7" name="Oval 6"/>
          <p:cNvSpPr/>
          <p:nvPr/>
        </p:nvSpPr>
        <p:spPr bwMode="auto">
          <a:xfrm>
            <a:off x="6172200" y="3733800"/>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8" name="Oval 7"/>
          <p:cNvSpPr/>
          <p:nvPr/>
        </p:nvSpPr>
        <p:spPr bwMode="auto">
          <a:xfrm>
            <a:off x="7543800" y="3733800"/>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9" name="Oval 8"/>
          <p:cNvSpPr/>
          <p:nvPr/>
        </p:nvSpPr>
        <p:spPr bwMode="auto">
          <a:xfrm>
            <a:off x="6172200" y="5562600"/>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Oval 9"/>
          <p:cNvSpPr/>
          <p:nvPr/>
        </p:nvSpPr>
        <p:spPr bwMode="auto">
          <a:xfrm>
            <a:off x="7543800" y="5562600"/>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 name="Oval 10"/>
          <p:cNvSpPr/>
          <p:nvPr/>
        </p:nvSpPr>
        <p:spPr bwMode="auto">
          <a:xfrm>
            <a:off x="6172200" y="1622519"/>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2" name="Oval 11"/>
          <p:cNvSpPr/>
          <p:nvPr/>
        </p:nvSpPr>
        <p:spPr bwMode="auto">
          <a:xfrm>
            <a:off x="7543800" y="1622519"/>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 name="Oval 12"/>
          <p:cNvSpPr/>
          <p:nvPr/>
        </p:nvSpPr>
        <p:spPr bwMode="auto">
          <a:xfrm>
            <a:off x="4593770" y="1669374"/>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288784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6" name="Rectangle 5"/>
          <p:cNvSpPr/>
          <p:nvPr/>
        </p:nvSpPr>
        <p:spPr>
          <a:xfrm>
            <a:off x="609600" y="1219200"/>
            <a:ext cx="7914210" cy="44958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Object 2"/>
          <p:cNvGraphicFramePr>
            <a:graphicFrameLocks noChangeAspect="1"/>
          </p:cNvGraphicFramePr>
          <p:nvPr>
            <p:extLst/>
          </p:nvPr>
        </p:nvGraphicFramePr>
        <p:xfrm>
          <a:off x="762000" y="1295400"/>
          <a:ext cx="7670800" cy="4401063"/>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3"/>
          <p:cNvSpPr>
            <a:spLocks noChangeArrowheads="1"/>
          </p:cNvSpPr>
          <p:nvPr/>
        </p:nvSpPr>
        <p:spPr bwMode="auto">
          <a:xfrm>
            <a:off x="76201" y="152400"/>
            <a:ext cx="8763000" cy="701675"/>
          </a:xfrm>
          <a:prstGeom prst="rect">
            <a:avLst/>
          </a:prstGeom>
          <a:noFill/>
          <a:ln w="9525">
            <a:noFill/>
            <a:miter lim="800000"/>
            <a:headEnd/>
            <a:tailEnd/>
          </a:ln>
        </p:spPr>
        <p:txBody>
          <a:bodyPr wrap="square" anchor="ctr">
            <a:spAutoFit/>
          </a:bodyPr>
          <a:lstStyle/>
          <a:p>
            <a:pPr algn="ctr" eaLnBrk="0" hangingPunct="0"/>
            <a:r>
              <a:rPr lang="en-US" sz="2000" b="1" dirty="0">
                <a:solidFill>
                  <a:schemeClr val="bg1"/>
                </a:solidFill>
                <a:latin typeface="Helvetica" pitchFamily="34" charset="0"/>
              </a:rPr>
              <a:t>Number and Percentage of U.S. Population with Diagnosed </a:t>
            </a:r>
            <a:r>
              <a:rPr lang="en-US" sz="2000" b="1" dirty="0" smtClean="0">
                <a:solidFill>
                  <a:schemeClr val="bg1"/>
                </a:solidFill>
                <a:latin typeface="Helvetica" pitchFamily="34" charset="0"/>
              </a:rPr>
              <a:t>Diabetes </a:t>
            </a:r>
            <a:r>
              <a:rPr lang="en-US" sz="2000" b="1" dirty="0">
                <a:solidFill>
                  <a:schemeClr val="bg1"/>
                </a:solidFill>
                <a:latin typeface="Helvetica" pitchFamily="34" charset="0"/>
              </a:rPr>
              <a:t>1958-2009</a:t>
            </a:r>
          </a:p>
        </p:txBody>
      </p:sp>
      <p:sp>
        <p:nvSpPr>
          <p:cNvPr id="2052" name="Text Box 4"/>
          <p:cNvSpPr txBox="1">
            <a:spLocks noChangeArrowheads="1"/>
          </p:cNvSpPr>
          <p:nvPr/>
        </p:nvSpPr>
        <p:spPr bwMode="auto">
          <a:xfrm>
            <a:off x="76201" y="6286500"/>
            <a:ext cx="6858000" cy="762000"/>
          </a:xfrm>
          <a:prstGeom prst="rect">
            <a:avLst/>
          </a:prstGeom>
          <a:noFill/>
          <a:ln w="9525" algn="ctr">
            <a:noFill/>
            <a:miter lim="800000"/>
            <a:headEnd/>
            <a:tailEnd/>
          </a:ln>
        </p:spPr>
        <p:txBody>
          <a:bodyPr>
            <a:spAutoFit/>
          </a:bodyPr>
          <a:lstStyle/>
          <a:p>
            <a:pPr eaLnBrk="0" hangingPunct="0"/>
            <a:r>
              <a:rPr lang="en-US" sz="1400" dirty="0">
                <a:solidFill>
                  <a:srgbClr val="FFFFCC"/>
                </a:solidFill>
              </a:rPr>
              <a:t>CDC’s Division of Diabetes Translation. </a:t>
            </a:r>
            <a:r>
              <a:rPr lang="en-US" sz="1400" dirty="0" smtClean="0">
                <a:solidFill>
                  <a:srgbClr val="FFFFCC"/>
                </a:solidFill>
              </a:rPr>
              <a:t>National </a:t>
            </a:r>
            <a:r>
              <a:rPr lang="en-US" sz="1400" dirty="0">
                <a:solidFill>
                  <a:srgbClr val="FFFFCC"/>
                </a:solidFill>
              </a:rPr>
              <a:t>Diabetes Surveillance System available at</a:t>
            </a:r>
            <a:r>
              <a:rPr lang="en-US" sz="1400" dirty="0"/>
              <a:t> </a:t>
            </a:r>
            <a:r>
              <a:rPr lang="en-US" sz="1400" dirty="0">
                <a:solidFill>
                  <a:srgbClr val="FFFFCC"/>
                </a:solidFill>
              </a:rPr>
              <a:t>http://www.cdc.gov/diabetes/statistics</a:t>
            </a:r>
          </a:p>
          <a:p>
            <a:pPr eaLnBrk="0" hangingPunct="0"/>
            <a:endParaRPr lang="en-US" sz="1600" dirty="0">
              <a:solidFill>
                <a:schemeClr val="hlin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0968" y="3513125"/>
            <a:ext cx="2189032" cy="1474096"/>
          </a:xfrm>
          <a:prstGeom prst="rect">
            <a:avLst/>
          </a:prstGeom>
        </p:spPr>
      </p:pic>
    </p:spTree>
    <p:extLst>
      <p:ext uri="{BB962C8B-B14F-4D97-AF65-F5344CB8AC3E}">
        <p14:creationId xmlns:p14="http://schemas.microsoft.com/office/powerpoint/2010/main" val="1786581240"/>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20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92801563"/>
              </p:ext>
            </p:extLst>
          </p:nvPr>
        </p:nvGraphicFramePr>
        <p:xfrm>
          <a:off x="0" y="1"/>
          <a:ext cx="9144000" cy="6858000"/>
        </p:xfrm>
        <a:graphic>
          <a:graphicData uri="http://schemas.openxmlformats.org/drawingml/2006/table">
            <a:tbl>
              <a:tblPr firstRow="1" bandRow="1">
                <a:tableStyleId>{2D5ABB26-0587-4C30-8999-92F81FD0307C}</a:tableStyleId>
              </a:tblPr>
              <a:tblGrid>
                <a:gridCol w="1828800"/>
                <a:gridCol w="1828800"/>
                <a:gridCol w="1828800"/>
                <a:gridCol w="3657600"/>
              </a:tblGrid>
              <a:tr h="816030">
                <a:tc gridSpan="4">
                  <a:txBody>
                    <a:bodyPr/>
                    <a:lstStyle/>
                    <a:p>
                      <a:pPr marL="0" marR="0">
                        <a:spcBef>
                          <a:spcPts val="0"/>
                        </a:spcBef>
                        <a:spcAft>
                          <a:spcPts val="0"/>
                        </a:spcAft>
                      </a:pPr>
                      <a:r>
                        <a:rPr lang="en-US" sz="1600" b="1" dirty="0" smtClean="0">
                          <a:solidFill>
                            <a:srgbClr val="000000"/>
                          </a:solidFill>
                          <a:effectLst/>
                          <a:latin typeface="Arial"/>
                          <a:ea typeface="Times New Roman"/>
                          <a:cs typeface="Times New Roman"/>
                        </a:rPr>
                        <a:t>Likelihood </a:t>
                      </a:r>
                      <a:r>
                        <a:rPr lang="en-US" sz="1600" b="1" dirty="0">
                          <a:solidFill>
                            <a:srgbClr val="000000"/>
                          </a:solidFill>
                          <a:effectLst/>
                          <a:latin typeface="Arial"/>
                          <a:ea typeface="Times New Roman"/>
                          <a:cs typeface="Times New Roman"/>
                        </a:rPr>
                        <a:t>Ratio Test for Interaction among Age, Gender, Race/Ethnicity at </a:t>
                      </a:r>
                      <a:r>
                        <a:rPr lang="en-US" sz="1600" b="1" dirty="0" smtClean="0">
                          <a:solidFill>
                            <a:srgbClr val="000000"/>
                          </a:solidFill>
                          <a:effectLst/>
                          <a:latin typeface="Arial"/>
                          <a:ea typeface="Times New Roman"/>
                          <a:cs typeface="Times New Roman"/>
                        </a:rPr>
                        <a:t>Baseline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8015">
                <a:tc>
                  <a:txBody>
                    <a:bodyPr/>
                    <a:lstStyle/>
                    <a:p>
                      <a:pPr marL="0" marR="0">
                        <a:spcBef>
                          <a:spcPts val="0"/>
                        </a:spcBef>
                        <a:spcAft>
                          <a:spcPts val="0"/>
                        </a:spcAft>
                      </a:pPr>
                      <a:r>
                        <a:rPr lang="en-US" sz="1600" dirty="0">
                          <a:solidFill>
                            <a:srgbClr val="000000"/>
                          </a:solidFill>
                          <a:effectLst/>
                          <a:latin typeface="Arial"/>
                          <a:ea typeface="Times New Roman"/>
                          <a:cs typeface="Times New Roman"/>
                        </a:rPr>
                        <a:t>P for interaction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Age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Gender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effectLst/>
                          <a:latin typeface="Arial"/>
                          <a:ea typeface="Times New Roman"/>
                          <a:cs typeface="Times New Roman"/>
                        </a:rPr>
                        <a:t>Race/Ethnicity</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04851">
                <a:tc>
                  <a:txBody>
                    <a:bodyPr/>
                    <a:lstStyle/>
                    <a:p>
                      <a:pPr marL="0" marR="0">
                        <a:spcBef>
                          <a:spcPts val="0"/>
                        </a:spcBef>
                        <a:spcAft>
                          <a:spcPts val="0"/>
                        </a:spcAft>
                      </a:pPr>
                      <a:r>
                        <a:rPr lang="en-US" sz="1600" dirty="0">
                          <a:solidFill>
                            <a:srgbClr val="000000"/>
                          </a:solidFill>
                          <a:effectLst/>
                          <a:latin typeface="Arial"/>
                          <a:ea typeface="Times New Roman"/>
                          <a:cs typeface="Times New Roman"/>
                        </a:rPr>
                        <a:t>Attainment of Ideal CV Health Components (0-6)</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p=0.326</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p=0.800</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FF0000"/>
                          </a:solidFill>
                          <a:effectLst/>
                          <a:latin typeface="Arial"/>
                          <a:ea typeface="Times New Roman"/>
                          <a:cs typeface="Times New Roman"/>
                        </a:rPr>
                        <a:t>p=0.001</a:t>
                      </a:r>
                      <a:endParaRPr lang="en-US" sz="18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341418">
                <a:tc>
                  <a:txBody>
                    <a:bodyPr/>
                    <a:lstStyle/>
                    <a:p>
                      <a:pPr marL="0" marR="0">
                        <a:spcBef>
                          <a:spcPts val="0"/>
                        </a:spcBef>
                        <a:spcAft>
                          <a:spcPts val="0"/>
                        </a:spcAft>
                      </a:pPr>
                      <a:r>
                        <a:rPr lang="en-US" sz="1600" dirty="0">
                          <a:solidFill>
                            <a:srgbClr val="000000"/>
                          </a:solidFill>
                          <a:effectLst/>
                          <a:latin typeface="Arial"/>
                          <a:ea typeface="Times New Roman"/>
                          <a:cs typeface="Times New Roman"/>
                        </a:rPr>
                        <a:t>Attainment of Ideal CV Health Components</a:t>
                      </a:r>
                      <a:endParaRPr lang="en-US" sz="1200" dirty="0">
                        <a:effectLst/>
                        <a:latin typeface="Cambria"/>
                        <a:ea typeface="ＭＳ 明朝"/>
                        <a:cs typeface="Times New Roman"/>
                      </a:endParaRPr>
                    </a:p>
                    <a:p>
                      <a:pPr marL="0" marR="0">
                        <a:spcBef>
                          <a:spcPts val="0"/>
                        </a:spcBef>
                        <a:spcAft>
                          <a:spcPts val="0"/>
                        </a:spcAft>
                      </a:pPr>
                      <a:r>
                        <a:rPr lang="en-US" sz="1600" dirty="0">
                          <a:solidFill>
                            <a:srgbClr val="000000"/>
                          </a:solidFill>
                          <a:effectLst/>
                          <a:latin typeface="Arial"/>
                          <a:ea typeface="Times New Roman"/>
                          <a:cs typeface="Times New Roman"/>
                        </a:rPr>
                        <a:t>(3 Tiered Classification)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p=0.561</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p=0.796</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FF0000"/>
                          </a:solidFill>
                          <a:effectLst/>
                          <a:latin typeface="Arial"/>
                          <a:ea typeface="Times New Roman"/>
                          <a:cs typeface="Times New Roman"/>
                        </a:rPr>
                        <a:t>p&lt;0.001</a:t>
                      </a:r>
                      <a:endParaRPr lang="en-US" sz="18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36567">
                <a:tc>
                  <a:txBody>
                    <a:bodyPr/>
                    <a:lstStyle/>
                    <a:p>
                      <a:pPr marL="0" marR="0">
                        <a:spcBef>
                          <a:spcPts val="0"/>
                        </a:spcBef>
                        <a:spcAft>
                          <a:spcPts val="0"/>
                        </a:spcAft>
                      </a:pPr>
                      <a:r>
                        <a:rPr lang="en-US" sz="1600" dirty="0">
                          <a:effectLst/>
                          <a:latin typeface="Arial"/>
                          <a:ea typeface="Times New Roman"/>
                          <a:cs typeface="Times New Roman"/>
                        </a:rPr>
                        <a:t>CV Health Total Score (0-12)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p=0.112</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p=0.489</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FF0000"/>
                          </a:solidFill>
                          <a:effectLst/>
                          <a:latin typeface="Arial"/>
                          <a:ea typeface="Times New Roman"/>
                          <a:cs typeface="Times New Roman"/>
                        </a:rPr>
                        <a:t>p=0.005</a:t>
                      </a:r>
                      <a:endParaRPr lang="en-US" sz="18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073134">
                <a:tc>
                  <a:txBody>
                    <a:bodyPr/>
                    <a:lstStyle/>
                    <a:p>
                      <a:pPr marL="0" marR="0">
                        <a:spcBef>
                          <a:spcPts val="0"/>
                        </a:spcBef>
                        <a:spcAft>
                          <a:spcPts val="0"/>
                        </a:spcAft>
                      </a:pPr>
                      <a:r>
                        <a:rPr lang="en-US" sz="1600" dirty="0">
                          <a:effectLst/>
                          <a:latin typeface="Arial"/>
                          <a:ea typeface="Times New Roman"/>
                          <a:cs typeface="Times New Roman"/>
                        </a:rPr>
                        <a:t>CV Health Total Score</a:t>
                      </a:r>
                      <a:endParaRPr lang="en-US" sz="1200" dirty="0">
                        <a:effectLst/>
                        <a:latin typeface="Cambria"/>
                        <a:ea typeface="ＭＳ 明朝"/>
                        <a:cs typeface="Times New Roman"/>
                      </a:endParaRPr>
                    </a:p>
                    <a:p>
                      <a:pPr marL="0" marR="0">
                        <a:spcBef>
                          <a:spcPts val="0"/>
                        </a:spcBef>
                        <a:spcAft>
                          <a:spcPts val="0"/>
                        </a:spcAft>
                      </a:pPr>
                      <a:r>
                        <a:rPr lang="en-US" sz="1600" dirty="0">
                          <a:effectLst/>
                          <a:latin typeface="Arial"/>
                          <a:ea typeface="Times New Roman"/>
                          <a:cs typeface="Times New Roman"/>
                        </a:rPr>
                        <a:t>(3 Tiered Classification)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p=0.300</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p=0.906</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FF0000"/>
                          </a:solidFill>
                          <a:effectLst/>
                          <a:latin typeface="Arial"/>
                          <a:ea typeface="Times New Roman"/>
                          <a:cs typeface="Times New Roman"/>
                        </a:rPr>
                        <a:t>p=0.002</a:t>
                      </a:r>
                      <a:endParaRPr lang="en-US" sz="18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073134">
                <a:tc>
                  <a:txBody>
                    <a:bodyPr/>
                    <a:lstStyle/>
                    <a:p>
                      <a:pPr marL="0" marR="0">
                        <a:spcBef>
                          <a:spcPts val="0"/>
                        </a:spcBef>
                        <a:spcAft>
                          <a:spcPts val="0"/>
                        </a:spcAft>
                      </a:pPr>
                      <a:r>
                        <a:rPr lang="en-US" sz="1600" dirty="0">
                          <a:effectLst/>
                          <a:latin typeface="Arial"/>
                          <a:ea typeface="Times New Roman"/>
                          <a:cs typeface="Times New Roman"/>
                        </a:rPr>
                        <a:t>CV Health Lifestyle Components (0-1 </a:t>
                      </a:r>
                      <a:r>
                        <a:rPr lang="en-US" sz="1600" dirty="0" smtClean="0">
                          <a:effectLst/>
                          <a:latin typeface="Arial"/>
                          <a:ea typeface="Times New Roman"/>
                          <a:cs typeface="Times New Roman"/>
                        </a:rPr>
                        <a:t>vs. </a:t>
                      </a:r>
                      <a:r>
                        <a:rPr lang="en-US" sz="1600" dirty="0">
                          <a:effectLst/>
                          <a:latin typeface="Arial"/>
                          <a:ea typeface="Times New Roman"/>
                          <a:cs typeface="Times New Roman"/>
                        </a:rPr>
                        <a:t>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p=0.798</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p=0.874</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FF0000"/>
                          </a:solidFill>
                          <a:effectLst/>
                          <a:latin typeface="Arial"/>
                          <a:ea typeface="Times New Roman"/>
                          <a:cs typeface="Times New Roman"/>
                        </a:rPr>
                        <a:t>p=0.007</a:t>
                      </a:r>
                      <a:endParaRPr lang="en-US" sz="18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04851">
                <a:tc>
                  <a:txBody>
                    <a:bodyPr/>
                    <a:lstStyle/>
                    <a:p>
                      <a:pPr marL="0" marR="0">
                        <a:spcBef>
                          <a:spcPts val="0"/>
                        </a:spcBef>
                        <a:spcAft>
                          <a:spcPts val="0"/>
                        </a:spcAft>
                      </a:pPr>
                      <a:r>
                        <a:rPr lang="en-US" sz="1600" dirty="0">
                          <a:effectLst/>
                          <a:latin typeface="Arial"/>
                          <a:ea typeface="Times New Roman"/>
                          <a:cs typeface="Times New Roman"/>
                        </a:rPr>
                        <a:t>CV Health Biologic Components (0-1 </a:t>
                      </a:r>
                      <a:r>
                        <a:rPr lang="en-US" sz="1600" dirty="0" smtClean="0">
                          <a:effectLst/>
                          <a:latin typeface="Arial"/>
                          <a:ea typeface="Times New Roman"/>
                          <a:cs typeface="Times New Roman"/>
                        </a:rPr>
                        <a:t>vs. </a:t>
                      </a:r>
                      <a:r>
                        <a:rPr lang="en-US" sz="1600" dirty="0">
                          <a:effectLst/>
                          <a:latin typeface="Arial"/>
                          <a:ea typeface="Times New Roman"/>
                          <a:cs typeface="Times New Roman"/>
                        </a:rPr>
                        <a:t>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p=0.326</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p=0.624</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Arial"/>
                          <a:ea typeface="Times New Roman"/>
                          <a:cs typeface="Times New Roman"/>
                        </a:rPr>
                        <a:t>p=0.959</a:t>
                      </a:r>
                      <a:endParaRPr lang="en-US" sz="18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2207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21</a:t>
            </a:fld>
            <a:endParaRPr lang="en-US" dirty="0"/>
          </a:p>
        </p:txBody>
      </p:sp>
      <p:sp>
        <p:nvSpPr>
          <p:cNvPr id="2" name="Rectangle 1"/>
          <p:cNvSpPr/>
          <p:nvPr/>
        </p:nvSpPr>
        <p:spPr>
          <a:xfrm>
            <a:off x="0" y="2362200"/>
            <a:ext cx="9143908" cy="1938992"/>
          </a:xfrm>
          <a:prstGeom prst="rect">
            <a:avLst/>
          </a:prstGeom>
        </p:spPr>
        <p:txBody>
          <a:bodyPr wrap="square">
            <a:spAutoFit/>
          </a:bodyPr>
          <a:lstStyle/>
          <a:p>
            <a:pPr algn="ctr"/>
            <a:r>
              <a:rPr lang="en-US" sz="4800" u="sng" dirty="0" smtClean="0">
                <a:solidFill>
                  <a:srgbClr val="FFFF00"/>
                </a:solidFill>
                <a:latin typeface="+mn-lt"/>
              </a:rPr>
              <a:t>Results</a:t>
            </a:r>
          </a:p>
          <a:p>
            <a:pPr algn="ctr"/>
            <a:r>
              <a:rPr lang="en-US" sz="4800" dirty="0" smtClean="0">
                <a:solidFill>
                  <a:srgbClr val="FFFF00"/>
                </a:solidFill>
                <a:latin typeface="+mn-lt"/>
              </a:rPr>
              <a:t>Baseline Ideal CV Health</a:t>
            </a:r>
            <a:endParaRPr lang="en-US" sz="4800" dirty="0">
              <a:solidFill>
                <a:srgbClr val="FFFF00"/>
              </a:solidFill>
              <a:latin typeface="+mn-lt"/>
            </a:endParaRPr>
          </a:p>
          <a:p>
            <a:endParaRPr lang="en-US" dirty="0" smtClean="0">
              <a:solidFill>
                <a:srgbClr val="FFFFFF"/>
              </a:solidFill>
              <a:latin typeface="+mn-lt"/>
            </a:endParaRPr>
          </a:p>
        </p:txBody>
      </p:sp>
    </p:spTree>
    <p:extLst>
      <p:ext uri="{BB962C8B-B14F-4D97-AF65-F5344CB8AC3E}">
        <p14:creationId xmlns:p14="http://schemas.microsoft.com/office/powerpoint/2010/main" val="299446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800" dirty="0">
                <a:latin typeface="+mj-lt"/>
              </a:rPr>
              <a:t>Diabetes Incidence Hazard Ratios for Baseline Ideal Cardiovascular </a:t>
            </a:r>
            <a:r>
              <a:rPr lang="en-US" sz="2800" dirty="0" smtClean="0">
                <a:latin typeface="+mj-lt"/>
              </a:rPr>
              <a:t>Health</a:t>
            </a:r>
            <a:endParaRPr kumimoji="0" lang="en-US" sz="2800" b="0" i="0" u="none" strike="noStrike" cap="none" normalizeH="0" baseline="0" dirty="0">
              <a:ln>
                <a:noFill/>
              </a:ln>
              <a:solidFill>
                <a:schemeClr val="tx1"/>
              </a:solidFill>
              <a:effectLst/>
              <a:latin typeface="+mj-lt"/>
            </a:endParaRPr>
          </a:p>
        </p:txBody>
      </p:sp>
      <p:pic>
        <p:nvPicPr>
          <p:cNvPr id="4" name="Picture 3" descr="../Figures%20Final%20for%20Manuscript/New/New%20-%20Table%203b-%20Incident%20Diabetes%20by%20attainment%20of%20Ideal%20CV%20Health%20components%20in%20Categ.jpg"/>
          <p:cNvPicPr/>
          <p:nvPr/>
        </p:nvPicPr>
        <p:blipFill>
          <a:blip r:embed="rId3">
            <a:extLst>
              <a:ext uri="{28A0092B-C50C-407E-A947-70E740481C1C}">
                <a14:useLocalDpi xmlns:a14="http://schemas.microsoft.com/office/drawing/2010/main" val="0"/>
              </a:ext>
            </a:extLst>
          </a:blip>
          <a:srcRect/>
          <a:stretch>
            <a:fillRect/>
          </a:stretch>
        </p:blipFill>
        <p:spPr bwMode="auto">
          <a:xfrm>
            <a:off x="1018160" y="990600"/>
            <a:ext cx="7107679" cy="5607050"/>
          </a:xfrm>
          <a:prstGeom prst="rect">
            <a:avLst/>
          </a:prstGeom>
          <a:noFill/>
          <a:ln>
            <a:solidFill>
              <a:schemeClr val="tx1"/>
            </a:solidFill>
          </a:ln>
        </p:spPr>
      </p:pic>
    </p:spTree>
    <p:extLst>
      <p:ext uri="{BB962C8B-B14F-4D97-AF65-F5344CB8AC3E}">
        <p14:creationId xmlns:p14="http://schemas.microsoft.com/office/powerpoint/2010/main" val="432459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pic>
        <p:nvPicPr>
          <p:cNvPr id="6" name="Picture 5" descr="1 - Table 2a: Incident Diabetes Rates per 1000 person years for attainment of Ideal .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081" y="0"/>
            <a:ext cx="8621838" cy="6858000"/>
          </a:xfrm>
          <a:prstGeom prst="rect">
            <a:avLst/>
          </a:prstGeom>
        </p:spPr>
      </p:pic>
    </p:spTree>
    <p:extLst>
      <p:ext uri="{BB962C8B-B14F-4D97-AF65-F5344CB8AC3E}">
        <p14:creationId xmlns:p14="http://schemas.microsoft.com/office/powerpoint/2010/main" val="2086861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24</a:t>
            </a:fld>
            <a:endParaRPr lang="en-US" dirty="0"/>
          </a:p>
        </p:txBody>
      </p:sp>
      <p:sp>
        <p:nvSpPr>
          <p:cNvPr id="2" name="Rectangle 1"/>
          <p:cNvSpPr/>
          <p:nvPr/>
        </p:nvSpPr>
        <p:spPr>
          <a:xfrm>
            <a:off x="0" y="2362200"/>
            <a:ext cx="9143908" cy="1938992"/>
          </a:xfrm>
          <a:prstGeom prst="rect">
            <a:avLst/>
          </a:prstGeom>
        </p:spPr>
        <p:txBody>
          <a:bodyPr wrap="square">
            <a:spAutoFit/>
          </a:bodyPr>
          <a:lstStyle/>
          <a:p>
            <a:pPr algn="ctr"/>
            <a:r>
              <a:rPr lang="en-US" sz="4800" u="sng" dirty="0" smtClean="0">
                <a:solidFill>
                  <a:srgbClr val="FFFF00"/>
                </a:solidFill>
                <a:latin typeface="+mn-lt"/>
              </a:rPr>
              <a:t>Results</a:t>
            </a:r>
          </a:p>
          <a:p>
            <a:pPr algn="ctr"/>
            <a:r>
              <a:rPr lang="en-US" sz="4800" dirty="0" smtClean="0">
                <a:solidFill>
                  <a:srgbClr val="FFFF00"/>
                </a:solidFill>
                <a:latin typeface="+mn-lt"/>
              </a:rPr>
              <a:t>Baseline Total CV Health</a:t>
            </a:r>
            <a:endParaRPr lang="en-US" sz="4800" dirty="0">
              <a:solidFill>
                <a:srgbClr val="FFFF00"/>
              </a:solidFill>
              <a:latin typeface="+mn-lt"/>
            </a:endParaRPr>
          </a:p>
          <a:p>
            <a:endParaRPr lang="en-US" dirty="0" smtClean="0">
              <a:solidFill>
                <a:srgbClr val="FFFFFF"/>
              </a:solidFill>
              <a:latin typeface="+mn-lt"/>
            </a:endParaRPr>
          </a:p>
        </p:txBody>
      </p:sp>
    </p:spTree>
    <p:extLst>
      <p:ext uri="{BB962C8B-B14F-4D97-AF65-F5344CB8AC3E}">
        <p14:creationId xmlns:p14="http://schemas.microsoft.com/office/powerpoint/2010/main" val="8771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pic>
        <p:nvPicPr>
          <p:cNvPr id="4" name="Picture 3" descr="../Figures%20Final%20for%20Manuscript/New/New%20-%20Table%204b-%20Incident%20Diabetes%20Hazards%20Ratios%20by%20Total%20CV%20Health.jpg"/>
          <p:cNvPicPr/>
          <p:nvPr/>
        </p:nvPicPr>
        <p:blipFill>
          <a:blip r:embed="rId3">
            <a:extLst>
              <a:ext uri="{28A0092B-C50C-407E-A947-70E740481C1C}">
                <a14:useLocalDpi xmlns:a14="http://schemas.microsoft.com/office/drawing/2010/main" val="0"/>
              </a:ext>
            </a:extLst>
          </a:blip>
          <a:srcRect/>
          <a:stretch>
            <a:fillRect/>
          </a:stretch>
        </p:blipFill>
        <p:spPr bwMode="auto">
          <a:xfrm>
            <a:off x="1345882" y="1419207"/>
            <a:ext cx="6452235" cy="5019675"/>
          </a:xfrm>
          <a:prstGeom prst="rect">
            <a:avLst/>
          </a:prstGeom>
          <a:noFill/>
          <a:ln>
            <a:solidFill>
              <a:schemeClr val="tx1"/>
            </a:solidFill>
          </a:ln>
        </p:spPr>
      </p:pic>
      <p:sp>
        <p:nvSpPr>
          <p:cNvPr id="2" name="Rectangle 1"/>
          <p:cNvSpPr/>
          <p:nvPr/>
        </p:nvSpPr>
        <p:spPr>
          <a:xfrm>
            <a:off x="0" y="17106"/>
            <a:ext cx="9144000" cy="1384995"/>
          </a:xfrm>
          <a:prstGeom prst="rect">
            <a:avLst/>
          </a:prstGeom>
        </p:spPr>
        <p:txBody>
          <a:bodyPr wrap="square">
            <a:spAutoFit/>
          </a:bodyPr>
          <a:lstStyle/>
          <a:p>
            <a:pPr algn="ctr"/>
            <a:r>
              <a:rPr lang="en-US" sz="2800" dirty="0">
                <a:latin typeface="+mj-lt"/>
              </a:rPr>
              <a:t>Diabetes Incidence Hazard Ratios for Baseline Inadequate, Average and Optimal Total Cardiovascular Health Score</a:t>
            </a:r>
          </a:p>
        </p:txBody>
      </p:sp>
    </p:spTree>
    <p:extLst>
      <p:ext uri="{BB962C8B-B14F-4D97-AF65-F5344CB8AC3E}">
        <p14:creationId xmlns:p14="http://schemas.microsoft.com/office/powerpoint/2010/main" val="1966009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26</a:t>
            </a:fld>
            <a:endParaRPr lang="en-US" dirty="0"/>
          </a:p>
        </p:txBody>
      </p:sp>
      <p:sp>
        <p:nvSpPr>
          <p:cNvPr id="2" name="Rectangle 1"/>
          <p:cNvSpPr/>
          <p:nvPr/>
        </p:nvSpPr>
        <p:spPr>
          <a:xfrm>
            <a:off x="0" y="1524000"/>
            <a:ext cx="9143908" cy="2677656"/>
          </a:xfrm>
          <a:prstGeom prst="rect">
            <a:avLst/>
          </a:prstGeom>
        </p:spPr>
        <p:txBody>
          <a:bodyPr wrap="square">
            <a:spAutoFit/>
          </a:bodyPr>
          <a:lstStyle/>
          <a:p>
            <a:pPr algn="ctr"/>
            <a:r>
              <a:rPr lang="en-US" sz="4800" u="sng" dirty="0" smtClean="0">
                <a:solidFill>
                  <a:srgbClr val="FFFF00"/>
                </a:solidFill>
                <a:latin typeface="+mn-lt"/>
              </a:rPr>
              <a:t>Results</a:t>
            </a:r>
          </a:p>
          <a:p>
            <a:pPr algn="ctr"/>
            <a:r>
              <a:rPr lang="en-US" sz="4800" dirty="0" smtClean="0">
                <a:solidFill>
                  <a:srgbClr val="FFFF00"/>
                </a:solidFill>
                <a:latin typeface="+mn-lt"/>
              </a:rPr>
              <a:t>Hazard Ratios by Individual </a:t>
            </a:r>
          </a:p>
          <a:p>
            <a:pPr algn="ctr"/>
            <a:r>
              <a:rPr lang="en-US" sz="4800" dirty="0" smtClean="0">
                <a:solidFill>
                  <a:srgbClr val="FFFF00"/>
                </a:solidFill>
                <a:latin typeface="+mn-lt"/>
              </a:rPr>
              <a:t>CV Health Components</a:t>
            </a:r>
            <a:endParaRPr lang="en-US" sz="4800" dirty="0">
              <a:solidFill>
                <a:srgbClr val="FFFF00"/>
              </a:solidFill>
              <a:latin typeface="+mn-lt"/>
            </a:endParaRPr>
          </a:p>
          <a:p>
            <a:endParaRPr lang="en-US" dirty="0" smtClean="0">
              <a:solidFill>
                <a:srgbClr val="FFFFFF"/>
              </a:solidFill>
              <a:latin typeface="+mn-lt"/>
            </a:endParaRPr>
          </a:p>
        </p:txBody>
      </p:sp>
    </p:spTree>
    <p:extLst>
      <p:ext uri="{BB962C8B-B14F-4D97-AF65-F5344CB8AC3E}">
        <p14:creationId xmlns:p14="http://schemas.microsoft.com/office/powerpoint/2010/main" val="4228475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27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71592435"/>
              </p:ext>
            </p:extLst>
          </p:nvPr>
        </p:nvGraphicFramePr>
        <p:xfrm>
          <a:off x="-2" y="0"/>
          <a:ext cx="9144002" cy="3660129"/>
        </p:xfrm>
        <a:graphic>
          <a:graphicData uri="http://schemas.openxmlformats.org/drawingml/2006/table">
            <a:tbl>
              <a:tblPr firstRow="1" bandRow="1">
                <a:tableStyleId>{2D5ABB26-0587-4C30-8999-92F81FD0307C}</a:tableStyleId>
              </a:tblPr>
              <a:tblGrid>
                <a:gridCol w="1016000"/>
                <a:gridCol w="1229895"/>
                <a:gridCol w="1283369"/>
                <a:gridCol w="1604211"/>
                <a:gridCol w="1363579"/>
                <a:gridCol w="1283369"/>
                <a:gridCol w="1363579"/>
              </a:tblGrid>
              <a:tr h="305211">
                <a:tc>
                  <a:txBody>
                    <a:bodyPr/>
                    <a:lstStyle/>
                    <a:p>
                      <a:endParaRPr lang="en-US" sz="1200" dirty="0">
                        <a:effectLst/>
                        <a:latin typeface="Cambria"/>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Overall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Overall </a:t>
                      </a:r>
                      <a:endParaRPr lang="en-US" sz="1200" dirty="0">
                        <a:effectLst/>
                        <a:latin typeface="Cambria"/>
                        <a:ea typeface="ＭＳ 明朝"/>
                        <a:cs typeface="Times New Roman"/>
                      </a:endParaRPr>
                    </a:p>
                    <a:p>
                      <a:pPr marL="0" marR="0" algn="ctr">
                        <a:spcBef>
                          <a:spcPts val="0"/>
                        </a:spcBef>
                        <a:spcAft>
                          <a:spcPts val="0"/>
                        </a:spcAft>
                      </a:pPr>
                      <a:r>
                        <a:rPr lang="en-US" sz="1200" dirty="0">
                          <a:solidFill>
                            <a:srgbClr val="000000"/>
                          </a:solidFill>
                          <a:effectLst/>
                          <a:latin typeface="Calibri"/>
                          <a:ea typeface="Times New Roman"/>
                          <a:cs typeface="Times New Roman"/>
                        </a:rPr>
                        <a:t>Adjusted*</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smtClean="0">
                          <a:solidFill>
                            <a:srgbClr val="000000"/>
                          </a:solidFill>
                          <a:effectLst/>
                          <a:latin typeface="Arial"/>
                          <a:ea typeface="Times New Roman"/>
                          <a:cs typeface="Times New Roman"/>
                        </a:rPr>
                        <a:t>Non-Hispanic white*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Chinese</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Arial"/>
                          <a:ea typeface="Times New Roman"/>
                          <a:cs typeface="Times New Roman"/>
                        </a:rPr>
                        <a:t>American*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African American*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Hispanic</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Arial"/>
                          <a:ea typeface="Times New Roman"/>
                          <a:cs typeface="Times New Roman"/>
                        </a:rPr>
                        <a:t>American*</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9777">
                <a:tc>
                  <a:txBody>
                    <a:bodyPr/>
                    <a:lstStyle/>
                    <a:p>
                      <a:pPr marL="0" marR="0" algn="ctr">
                        <a:spcBef>
                          <a:spcPts val="0"/>
                        </a:spcBef>
                        <a:spcAft>
                          <a:spcPts val="0"/>
                        </a:spcAft>
                      </a:pPr>
                      <a:r>
                        <a:rPr lang="en-US" sz="1100" b="1" dirty="0" smtClean="0">
                          <a:solidFill>
                            <a:srgbClr val="FF0000"/>
                          </a:solidFill>
                          <a:effectLst/>
                          <a:latin typeface="Arial"/>
                          <a:ea typeface="Times New Roman"/>
                          <a:cs typeface="Times New Roman"/>
                        </a:rPr>
                        <a:t>BP</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Poor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Intermediate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0.96 (0.79, 1.16)</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0.92 (0.76. 1.12)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Calibri"/>
                          <a:ea typeface="Times New Roman"/>
                          <a:cs typeface="Times New Roman"/>
                        </a:rPr>
                        <a:t>0.71 (0.50, 0.99)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1.12 (0.64, 1.97)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0.86 (0.61, 1.22)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1.26 (0.84, 1.89)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Ideal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0.46 (0.37, 0.58)</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0.43 (0.34, 0.55)</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0.27 (0.18, 0.41)</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0.36 (0.18, 0.70)</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0.47 (0.29, 0.78)</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0.75 (0.48, 1.20)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52924">
                <a:tc>
                  <a:txBody>
                    <a:bodyPr/>
                    <a:lstStyle/>
                    <a:p>
                      <a:pPr marL="0" marR="0" algn="ctr">
                        <a:spcBef>
                          <a:spcPts val="0"/>
                        </a:spcBef>
                        <a:spcAft>
                          <a:spcPts val="0"/>
                        </a:spcAft>
                      </a:pPr>
                      <a:r>
                        <a:rPr lang="en-US" sz="1100" b="1" dirty="0">
                          <a:solidFill>
                            <a:srgbClr val="FF0000"/>
                          </a:solidFill>
                          <a:effectLst/>
                          <a:latin typeface="Arial"/>
                          <a:ea typeface="Times New Roman"/>
                          <a:cs typeface="Times New Roman"/>
                        </a:rPr>
                        <a:t>BMI</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Poor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Intermediate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0.52 (0.44, 0.62)</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0.52 (0.44, 0.63)</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0.51 (0.37, 0.68)</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0.43 (0.22, 0.85)</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0.55 (0.39, 0.77)</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0.42 (0.30, 0.58)</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Ideal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0.22 (0.17, 0.29)</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0.23 (0.18, 0.30)</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0.27 (0.13, 0.31)</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0.15 (0.07, 0.30)</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0.22 (0.12, 0.42)</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0.20 (0.11, 0.38)</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5211">
                <a:tc>
                  <a:txBody>
                    <a:bodyPr/>
                    <a:lstStyle/>
                    <a:p>
                      <a:pPr marL="0" marR="0" algn="ctr">
                        <a:spcBef>
                          <a:spcPts val="0"/>
                        </a:spcBef>
                        <a:spcAft>
                          <a:spcPts val="0"/>
                        </a:spcAft>
                      </a:pPr>
                      <a:r>
                        <a:rPr lang="en-US" sz="1200" b="1" dirty="0">
                          <a:solidFill>
                            <a:srgbClr val="000000"/>
                          </a:solidFill>
                          <a:effectLst/>
                          <a:latin typeface="Calibri"/>
                          <a:ea typeface="Times New Roman"/>
                          <a:cs typeface="Times New Roman"/>
                        </a:rPr>
                        <a:t>Total Cholesterol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Poor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Intermediate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1.05 (0.79, 1.39)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1.04 (0.78. 1.38)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0.78 (0.50, 1.22)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1.13 (0.47, 2.68)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1.26 (0.67, 2.39)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1.20 (0.69, 2.08)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Ideal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0.90 (0.68, 1.20)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0.84 (0.63, 1.12)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0.64 (0.40, 1.01)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0.70 (0.29, 1.67)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0.87 (0.46, 1.65)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1.31 (0.76, 2.25)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75709152"/>
              </p:ext>
            </p:extLst>
          </p:nvPr>
        </p:nvGraphicFramePr>
        <p:xfrm>
          <a:off x="0" y="3697164"/>
          <a:ext cx="9144002" cy="3160836"/>
        </p:xfrm>
        <a:graphic>
          <a:graphicData uri="http://schemas.openxmlformats.org/drawingml/2006/table">
            <a:tbl>
              <a:tblPr firstRow="1" bandRow="1">
                <a:tableStyleId>{2D5ABB26-0587-4C30-8999-92F81FD0307C}</a:tableStyleId>
              </a:tblPr>
              <a:tblGrid>
                <a:gridCol w="1016000"/>
                <a:gridCol w="1229895"/>
                <a:gridCol w="1283369"/>
                <a:gridCol w="1604211"/>
                <a:gridCol w="1363579"/>
                <a:gridCol w="1283369"/>
                <a:gridCol w="1363579"/>
              </a:tblGrid>
              <a:tr h="248720">
                <a:tc>
                  <a:txBody>
                    <a:bodyPr/>
                    <a:lstStyle/>
                    <a:p>
                      <a:pPr marL="0" marR="0" algn="ctr">
                        <a:spcBef>
                          <a:spcPts val="0"/>
                        </a:spcBef>
                        <a:spcAft>
                          <a:spcPts val="0"/>
                        </a:spcAft>
                      </a:pPr>
                      <a:r>
                        <a:rPr lang="en-US" sz="1200" b="1" dirty="0">
                          <a:solidFill>
                            <a:srgbClr val="000000"/>
                          </a:solidFill>
                          <a:effectLst/>
                          <a:latin typeface="Calibri"/>
                          <a:ea typeface="Times New Roman"/>
                          <a:cs typeface="Times New Roman"/>
                        </a:rPr>
                        <a:t>Smoking</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Poor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Intermediate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1.30 (0.63, 2.68)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1.40 (0.67, 2.89)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0.96 (0.29, 3.16)</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N/A</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2.32 (0.55, 9.84)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2.11 (0.63, 7.10)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Ideal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0.96 (0.76, 1.22)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1.06 (0.83, 1.35)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0.95 (0.63, 1.42)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0.60 (0.25, 1.44)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1.28 (0.82, 2.00)</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1.00 (0.62, 1.62)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b="1" dirty="0">
                          <a:solidFill>
                            <a:srgbClr val="000000"/>
                          </a:solidFill>
                          <a:effectLst/>
                          <a:latin typeface="Calibri"/>
                          <a:ea typeface="Times New Roman"/>
                          <a:cs typeface="Times New Roman"/>
                        </a:rPr>
                        <a:t>Diet AHA</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Poor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Intermediate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0.98 (0.83, 1.16)</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1.08 (0.91. 1.29)</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1.02 (0.75, 1.38)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1.23 (0.76, 1.98)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1.06 (0.76, 1.47)</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1.17 (0.84, 1.63)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Ideal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1.23 (0.67, 2.24)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1.39 (0.76, 2.55)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1.17 (0.37, 3.74)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1.24 (0.16, 9.35)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2.54 (1.02, 6.33)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0.80 (0.19, 3.34)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9996">
                <a:tc>
                  <a:txBody>
                    <a:bodyPr/>
                    <a:lstStyle/>
                    <a:p>
                      <a:pPr marL="0" marR="0" algn="ctr">
                        <a:spcBef>
                          <a:spcPts val="0"/>
                        </a:spcBef>
                        <a:spcAft>
                          <a:spcPts val="0"/>
                        </a:spcAft>
                      </a:pPr>
                      <a:r>
                        <a:rPr lang="en-US" sz="1200" b="1" dirty="0" smtClean="0">
                          <a:solidFill>
                            <a:srgbClr val="FF0000"/>
                          </a:solidFill>
                          <a:effectLst/>
                          <a:latin typeface="Calibri"/>
                          <a:ea typeface="Times New Roman"/>
                          <a:cs typeface="Times New Roman"/>
                        </a:rPr>
                        <a:t>PA</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Poor</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 (Ref)</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Intermediate</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0.95 (0.73, 1.25)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1.05 (0.81. 1.38)</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1.16 (0.74, 1.82)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1.32 (0.65, 2.72)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1.12 (0.64, 1.95)</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0.71 (0.40, 1.24)</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66212">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Ideal</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0.82 (0.68, 1.00</a:t>
                      </a:r>
                      <a:r>
                        <a:rPr lang="en-US" sz="1200" b="1" dirty="0">
                          <a:solidFill>
                            <a:srgbClr val="000000"/>
                          </a:solidFill>
                          <a:effectLst/>
                          <a:latin typeface="Calibri"/>
                          <a:ea typeface="Times New Roman"/>
                          <a:cs typeface="Times New Roman"/>
                        </a:rPr>
                        <a:t>)</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0.91 (0.74, 1.11)</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FF0000"/>
                          </a:solidFill>
                          <a:effectLst/>
                          <a:latin typeface="Calibri"/>
                          <a:ea typeface="Times New Roman"/>
                          <a:cs typeface="Times New Roman"/>
                        </a:rPr>
                        <a:t>0.68 (0.47, 0.98)</a:t>
                      </a:r>
                      <a:endParaRPr lang="en-US" sz="1200" dirty="0">
                        <a:solidFill>
                          <a:srgbClr val="FF0000"/>
                        </a:solidFill>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1.26 (0.72, 2.22)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1.21 (0.81, 1.82)</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a:ea typeface="Times New Roman"/>
                          <a:cs typeface="Times New Roman"/>
                        </a:rPr>
                        <a:t>0.86 (0.60, 1.23)</a:t>
                      </a:r>
                      <a:endParaRPr lang="en-US" sz="1200" dirty="0">
                        <a:effectLst/>
                        <a:latin typeface="Cambria"/>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22075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28</a:t>
            </a:fld>
            <a:endParaRPr lang="en-US" dirty="0"/>
          </a:p>
        </p:txBody>
      </p:sp>
      <p:sp>
        <p:nvSpPr>
          <p:cNvPr id="2" name="Rectangle 1"/>
          <p:cNvSpPr/>
          <p:nvPr/>
        </p:nvSpPr>
        <p:spPr>
          <a:xfrm>
            <a:off x="0" y="2362200"/>
            <a:ext cx="9143908" cy="1200328"/>
          </a:xfrm>
          <a:prstGeom prst="rect">
            <a:avLst/>
          </a:prstGeom>
        </p:spPr>
        <p:txBody>
          <a:bodyPr wrap="square">
            <a:spAutoFit/>
          </a:bodyPr>
          <a:lstStyle/>
          <a:p>
            <a:pPr algn="ctr"/>
            <a:r>
              <a:rPr lang="en-US" sz="4800" u="sng" dirty="0" smtClean="0">
                <a:solidFill>
                  <a:srgbClr val="FFFF00"/>
                </a:solidFill>
                <a:latin typeface="+mn-lt"/>
              </a:rPr>
              <a:t>Conclusions</a:t>
            </a:r>
            <a:endParaRPr lang="en-US" sz="4800" dirty="0">
              <a:solidFill>
                <a:srgbClr val="FFFF00"/>
              </a:solidFill>
              <a:latin typeface="+mn-lt"/>
            </a:endParaRPr>
          </a:p>
          <a:p>
            <a:endParaRPr lang="en-US" dirty="0" smtClean="0">
              <a:solidFill>
                <a:srgbClr val="FFFFFF"/>
              </a:solidFill>
              <a:latin typeface="+mn-lt"/>
            </a:endParaRPr>
          </a:p>
        </p:txBody>
      </p:sp>
    </p:spTree>
    <p:extLst>
      <p:ext uri="{BB962C8B-B14F-4D97-AF65-F5344CB8AC3E}">
        <p14:creationId xmlns:p14="http://schemas.microsoft.com/office/powerpoint/2010/main" val="871550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2" name="Rectangle 1"/>
          <p:cNvSpPr/>
          <p:nvPr/>
        </p:nvSpPr>
        <p:spPr>
          <a:xfrm>
            <a:off x="304800" y="228600"/>
            <a:ext cx="8839200" cy="5924699"/>
          </a:xfrm>
          <a:prstGeom prst="rect">
            <a:avLst/>
          </a:prstGeom>
        </p:spPr>
        <p:txBody>
          <a:bodyPr wrap="square">
            <a:spAutoFit/>
          </a:bodyPr>
          <a:lstStyle/>
          <a:p>
            <a:pPr algn="ctr"/>
            <a:r>
              <a:rPr lang="en-US" sz="3200" dirty="0" smtClean="0">
                <a:solidFill>
                  <a:srgbClr val="FFFF00"/>
                </a:solidFill>
                <a:latin typeface="+mn-lt"/>
              </a:rPr>
              <a:t>Strengths</a:t>
            </a:r>
            <a:endParaRPr lang="en-US" sz="3200" dirty="0" smtClean="0">
              <a:solidFill>
                <a:srgbClr val="FFFFFF"/>
              </a:solidFill>
              <a:latin typeface="+mn-lt"/>
            </a:endParaRPr>
          </a:p>
          <a:p>
            <a:pPr marL="457200" indent="-457200">
              <a:buFont typeface="Arial"/>
              <a:buChar char="•"/>
            </a:pPr>
            <a:r>
              <a:rPr lang="en-US" sz="3200" dirty="0" smtClean="0">
                <a:solidFill>
                  <a:srgbClr val="FFFFFF"/>
                </a:solidFill>
                <a:latin typeface="+mn-lt"/>
              </a:rPr>
              <a:t>Multiethnic Cohort</a:t>
            </a:r>
          </a:p>
          <a:p>
            <a:pPr marL="457200" indent="-457200">
              <a:buFont typeface="Arial"/>
              <a:buChar char="•"/>
            </a:pPr>
            <a:r>
              <a:rPr lang="en-US" sz="3200" dirty="0" smtClean="0">
                <a:solidFill>
                  <a:srgbClr val="FFFFFF"/>
                </a:solidFill>
                <a:latin typeface="+mn-lt"/>
              </a:rPr>
              <a:t>Contemporary Cohort</a:t>
            </a:r>
          </a:p>
          <a:p>
            <a:pPr marL="457200" indent="-457200">
              <a:buFont typeface="Arial"/>
              <a:buChar char="•"/>
            </a:pPr>
            <a:r>
              <a:rPr lang="en-US" sz="3200" dirty="0" smtClean="0">
                <a:solidFill>
                  <a:srgbClr val="FFFFFF"/>
                </a:solidFill>
                <a:latin typeface="+mn-lt"/>
              </a:rPr>
              <a:t>Length of Follow-up</a:t>
            </a:r>
          </a:p>
          <a:p>
            <a:pPr marL="457200" indent="-457200">
              <a:buFont typeface="Arial"/>
              <a:buChar char="•"/>
            </a:pPr>
            <a:r>
              <a:rPr lang="en-US" sz="3200" dirty="0" smtClean="0">
                <a:solidFill>
                  <a:srgbClr val="FFFFFF"/>
                </a:solidFill>
                <a:latin typeface="+mn-lt"/>
              </a:rPr>
              <a:t>Fasting glucose,</a:t>
            </a:r>
            <a:r>
              <a:rPr lang="en-US" sz="3200" dirty="0">
                <a:solidFill>
                  <a:srgbClr val="FFFFFF"/>
                </a:solidFill>
                <a:latin typeface="+mn-lt"/>
              </a:rPr>
              <a:t> </a:t>
            </a:r>
            <a:r>
              <a:rPr lang="en-US" sz="3200" dirty="0" smtClean="0">
                <a:solidFill>
                  <a:srgbClr val="FFFFFF"/>
                </a:solidFill>
                <a:latin typeface="+mn-lt"/>
              </a:rPr>
              <a:t>cholesterol measured</a:t>
            </a:r>
          </a:p>
          <a:p>
            <a:pPr algn="ctr"/>
            <a:endParaRPr lang="en-US" sz="3200" dirty="0">
              <a:solidFill>
                <a:srgbClr val="FFFFFF"/>
              </a:solidFill>
              <a:latin typeface="+mn-lt"/>
            </a:endParaRPr>
          </a:p>
          <a:p>
            <a:pPr algn="ctr"/>
            <a:r>
              <a:rPr lang="en-US" sz="3200" dirty="0" smtClean="0">
                <a:solidFill>
                  <a:srgbClr val="FFFF00"/>
                </a:solidFill>
                <a:latin typeface="+mn-lt"/>
              </a:rPr>
              <a:t>Limitations</a:t>
            </a:r>
            <a:endParaRPr lang="en-US" sz="3200" dirty="0" smtClean="0">
              <a:solidFill>
                <a:srgbClr val="FFFFFF"/>
              </a:solidFill>
              <a:latin typeface="+mn-lt"/>
            </a:endParaRPr>
          </a:p>
          <a:p>
            <a:pPr marL="457200" indent="-457200">
              <a:buFont typeface="Arial"/>
              <a:buChar char="•"/>
            </a:pPr>
            <a:r>
              <a:rPr lang="en-US" sz="3100" dirty="0" smtClean="0">
                <a:solidFill>
                  <a:srgbClr val="FFFFFF"/>
                </a:solidFill>
                <a:latin typeface="+mn-lt"/>
              </a:rPr>
              <a:t>Observational Study</a:t>
            </a:r>
          </a:p>
          <a:p>
            <a:pPr marL="457200" indent="-457200">
              <a:buFont typeface="Arial"/>
              <a:buChar char="•"/>
            </a:pPr>
            <a:r>
              <a:rPr lang="en-US" sz="3100" dirty="0" smtClean="0">
                <a:solidFill>
                  <a:srgbClr val="FFFFFF"/>
                </a:solidFill>
                <a:latin typeface="+mn-lt"/>
              </a:rPr>
              <a:t>Self Report Physical Activity, Dietary Intake</a:t>
            </a:r>
          </a:p>
          <a:p>
            <a:pPr marL="457200" indent="-457200">
              <a:buFont typeface="Arial"/>
              <a:buChar char="•"/>
            </a:pPr>
            <a:r>
              <a:rPr lang="en-US" sz="3100" dirty="0">
                <a:solidFill>
                  <a:srgbClr val="FFFFFF"/>
                </a:solidFill>
                <a:latin typeface="+mn-lt"/>
              </a:rPr>
              <a:t>R</a:t>
            </a:r>
            <a:r>
              <a:rPr lang="en-US" sz="3100" dirty="0" smtClean="0">
                <a:solidFill>
                  <a:srgbClr val="FFFFFF"/>
                </a:solidFill>
                <a:latin typeface="+mn-lt"/>
              </a:rPr>
              <a:t>esults not generalizable </a:t>
            </a:r>
            <a:r>
              <a:rPr lang="en-US" sz="3100" dirty="0">
                <a:solidFill>
                  <a:srgbClr val="FFFFFF"/>
                </a:solidFill>
                <a:latin typeface="+mn-lt"/>
              </a:rPr>
              <a:t>to </a:t>
            </a:r>
            <a:r>
              <a:rPr lang="en-US" sz="3100" dirty="0" smtClean="0">
                <a:solidFill>
                  <a:srgbClr val="FFFFFF"/>
                </a:solidFill>
                <a:latin typeface="+mn-lt"/>
              </a:rPr>
              <a:t>individuals with </a:t>
            </a:r>
            <a:r>
              <a:rPr lang="en-US" sz="3100" dirty="0">
                <a:solidFill>
                  <a:srgbClr val="FFFFFF"/>
                </a:solidFill>
                <a:latin typeface="+mn-lt"/>
              </a:rPr>
              <a:t>clinical cardiovascular </a:t>
            </a:r>
            <a:r>
              <a:rPr lang="en-US" sz="3100" dirty="0" smtClean="0">
                <a:solidFill>
                  <a:srgbClr val="FFFFFF"/>
                </a:solidFill>
                <a:latin typeface="+mn-lt"/>
              </a:rPr>
              <a:t>disease</a:t>
            </a:r>
          </a:p>
          <a:p>
            <a:pPr marL="457200" indent="-457200">
              <a:buFont typeface="Arial"/>
              <a:buChar char="•"/>
            </a:pPr>
            <a:r>
              <a:rPr lang="en-US" sz="3100" dirty="0" smtClean="0">
                <a:solidFill>
                  <a:srgbClr val="FFFFFF"/>
                </a:solidFill>
                <a:latin typeface="+mn-lt"/>
              </a:rPr>
              <a:t>HbA1c, glucose load testing unavailable</a:t>
            </a:r>
          </a:p>
        </p:txBody>
      </p:sp>
    </p:spTree>
    <p:extLst>
      <p:ext uri="{BB962C8B-B14F-4D97-AF65-F5344CB8AC3E}">
        <p14:creationId xmlns:p14="http://schemas.microsoft.com/office/powerpoint/2010/main" val="729186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graphicFrame>
        <p:nvGraphicFramePr>
          <p:cNvPr id="1026" name="Object 2"/>
          <p:cNvGraphicFramePr>
            <a:graphicFrameLocks noGrp="1" noChangeAspect="1"/>
          </p:cNvGraphicFramePr>
          <p:nvPr>
            <p:ph type="chart" idx="1"/>
            <p:extLst>
              <p:ext uri="{D42A27DB-BD31-4B8C-83A1-F6EECF244321}">
                <p14:modId xmlns:p14="http://schemas.microsoft.com/office/powerpoint/2010/main" val="1818045608"/>
              </p:ext>
            </p:extLst>
          </p:nvPr>
        </p:nvGraphicFramePr>
        <p:xfrm>
          <a:off x="485245" y="1275820"/>
          <a:ext cx="8207375" cy="4562475"/>
        </p:xfrm>
        <a:graphic>
          <a:graphicData uri="http://schemas.openxmlformats.org/presentationml/2006/ole">
            <mc:AlternateContent xmlns:mc="http://schemas.openxmlformats.org/markup-compatibility/2006">
              <mc:Choice xmlns:v="urn:schemas-microsoft-com:vml" Requires="v">
                <p:oleObj spid="_x0000_s2127" name="Chart" r:id="rId4" imgW="8064500" imgH="4483100" progId="MSGraph.Chart.8">
                  <p:embed followColorScheme="full"/>
                </p:oleObj>
              </mc:Choice>
              <mc:Fallback>
                <p:oleObj name="Chart" r:id="rId4" imgW="8064500" imgH="4483100" progId="MSGraph.Chart.8">
                  <p:embed followColorScheme="full"/>
                  <p:pic>
                    <p:nvPicPr>
                      <p:cNvPr id="0" name=""/>
                      <p:cNvPicPr>
                        <a:picLocks noChangeAspect="1" noChangeArrowheads="1"/>
                      </p:cNvPicPr>
                      <p:nvPr/>
                    </p:nvPicPr>
                    <p:blipFill>
                      <a:blip r:embed="rId5"/>
                      <a:srcRect/>
                      <a:stretch>
                        <a:fillRect/>
                      </a:stretch>
                    </p:blipFill>
                    <p:spPr bwMode="auto">
                      <a:xfrm>
                        <a:off x="485245" y="1275820"/>
                        <a:ext cx="8207375" cy="4562475"/>
                      </a:xfrm>
                      <a:prstGeom prst="rect">
                        <a:avLst/>
                      </a:prstGeom>
                      <a:solidFill>
                        <a:schemeClr val="bg1"/>
                      </a:solidFill>
                    </p:spPr>
                  </p:pic>
                </p:oleObj>
              </mc:Fallback>
            </mc:AlternateContent>
          </a:graphicData>
        </a:graphic>
      </p:graphicFrame>
      <p:sp>
        <p:nvSpPr>
          <p:cNvPr id="1027" name="Text Box 3"/>
          <p:cNvSpPr txBox="1">
            <a:spLocks noChangeArrowheads="1"/>
          </p:cNvSpPr>
          <p:nvPr/>
        </p:nvSpPr>
        <p:spPr bwMode="auto">
          <a:xfrm>
            <a:off x="152400" y="6355820"/>
            <a:ext cx="2990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dirty="0">
                <a:solidFill>
                  <a:schemeClr val="bg1"/>
                </a:solidFill>
                <a:latin typeface="Times New Roman" charset="0"/>
              </a:rPr>
              <a:t>Narayan et al, JAMA, 2003</a:t>
            </a:r>
          </a:p>
        </p:txBody>
      </p:sp>
      <p:sp>
        <p:nvSpPr>
          <p:cNvPr id="1028" name="Rectangle 4"/>
          <p:cNvSpPr>
            <a:spLocks noGrp="1" noChangeArrowheads="1"/>
          </p:cNvSpPr>
          <p:nvPr>
            <p:ph type="title"/>
          </p:nvPr>
        </p:nvSpPr>
        <p:spPr>
          <a:xfrm>
            <a:off x="16933" y="0"/>
            <a:ext cx="9144000" cy="914400"/>
          </a:xfrm>
          <a:noFill/>
        </p:spPr>
        <p:txBody>
          <a:bodyPr/>
          <a:lstStyle/>
          <a:p>
            <a:pPr algn="ctr" eaLnBrk="1" hangingPunct="1"/>
            <a:r>
              <a:rPr lang="es-CR" sz="3100" dirty="0">
                <a:solidFill>
                  <a:schemeClr val="bg1"/>
                </a:solidFill>
                <a:latin typeface="Arial" charset="0"/>
                <a:cs typeface="Arial" charset="0"/>
              </a:rPr>
              <a:t>Estimated lifetime risk of developing diabetes for individuals born in the United States in 2000</a:t>
            </a:r>
          </a:p>
        </p:txBody>
      </p:sp>
    </p:spTree>
    <p:extLst>
      <p:ext uri="{BB962C8B-B14F-4D97-AF65-F5344CB8AC3E}">
        <p14:creationId xmlns:p14="http://schemas.microsoft.com/office/powerpoint/2010/main" val="174698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30</a:t>
            </a:fld>
            <a:endParaRPr lang="en-US" dirty="0"/>
          </a:p>
        </p:txBody>
      </p:sp>
      <p:sp>
        <p:nvSpPr>
          <p:cNvPr id="2" name="Rectangle 1"/>
          <p:cNvSpPr/>
          <p:nvPr/>
        </p:nvSpPr>
        <p:spPr>
          <a:xfrm>
            <a:off x="0" y="0"/>
            <a:ext cx="9144000" cy="7110923"/>
          </a:xfrm>
          <a:prstGeom prst="rect">
            <a:avLst/>
          </a:prstGeom>
        </p:spPr>
        <p:txBody>
          <a:bodyPr wrap="square">
            <a:spAutoFit/>
          </a:bodyPr>
          <a:lstStyle/>
          <a:p>
            <a:pPr algn="ctr"/>
            <a:r>
              <a:rPr lang="en-US" sz="3200" u="sng" dirty="0" smtClean="0">
                <a:solidFill>
                  <a:srgbClr val="FFFF00"/>
                </a:solidFill>
                <a:latin typeface="+mn-lt"/>
              </a:rPr>
              <a:t>Conclusions</a:t>
            </a:r>
          </a:p>
          <a:p>
            <a:pPr algn="ctr">
              <a:lnSpc>
                <a:spcPct val="50000"/>
              </a:lnSpc>
            </a:pPr>
            <a:endParaRPr lang="en-US" sz="3200" dirty="0" smtClean="0">
              <a:solidFill>
                <a:srgbClr val="FFFFFF"/>
              </a:solidFill>
              <a:latin typeface="+mn-lt"/>
            </a:endParaRPr>
          </a:p>
          <a:p>
            <a:pPr marL="457200" indent="-457200">
              <a:buFont typeface="Arial"/>
              <a:buChar char="•"/>
            </a:pPr>
            <a:r>
              <a:rPr lang="en-US" sz="2600" dirty="0" smtClean="0">
                <a:solidFill>
                  <a:srgbClr val="FFFFFF"/>
                </a:solidFill>
                <a:latin typeface="+mn-lt"/>
              </a:rPr>
              <a:t>There were significant benefits for attainment of greater Ideal CV Health components and a higher CV health score in reduction in diabetes risk indicating that promotion of “Life’s Simple 7 goals” and improving cardiovascular health will also reduce the risk of incident diabetes. </a:t>
            </a:r>
          </a:p>
          <a:p>
            <a:pPr marL="457200" indent="-457200">
              <a:lnSpc>
                <a:spcPct val="50000"/>
              </a:lnSpc>
              <a:buFont typeface="Arial"/>
              <a:buChar char="•"/>
            </a:pPr>
            <a:endParaRPr lang="en-US" sz="2600" dirty="0" smtClean="0">
              <a:solidFill>
                <a:srgbClr val="FFFFFF"/>
              </a:solidFill>
              <a:latin typeface="+mn-lt"/>
            </a:endParaRPr>
          </a:p>
          <a:p>
            <a:pPr marL="457200" indent="-457200">
              <a:buFont typeface="Arial"/>
              <a:buChar char="•"/>
            </a:pPr>
            <a:r>
              <a:rPr lang="en-US" sz="2600" dirty="0" smtClean="0">
                <a:solidFill>
                  <a:srgbClr val="FFFFFF"/>
                </a:solidFill>
                <a:latin typeface="+mn-lt"/>
              </a:rPr>
              <a:t>Ethnic minority groups were less likely to attain higher levels of Ideal CV health, so targeted public health messages around “LS7 goals” in Racial/Ethnic Minority communities is needed.  </a:t>
            </a:r>
          </a:p>
          <a:p>
            <a:pPr marL="457200" indent="-457200">
              <a:lnSpc>
                <a:spcPct val="50000"/>
              </a:lnSpc>
              <a:buFont typeface="Arial"/>
              <a:buChar char="•"/>
            </a:pPr>
            <a:endParaRPr lang="en-US" sz="2600" dirty="0" smtClean="0">
              <a:solidFill>
                <a:srgbClr val="FFFFFF"/>
              </a:solidFill>
              <a:latin typeface="+mn-lt"/>
            </a:endParaRPr>
          </a:p>
          <a:p>
            <a:pPr marL="457200" indent="-457200">
              <a:buFont typeface="Arial"/>
              <a:buChar char="•"/>
            </a:pPr>
            <a:r>
              <a:rPr lang="en-US" sz="2600" dirty="0" smtClean="0">
                <a:solidFill>
                  <a:srgbClr val="FFFFFF"/>
                </a:solidFill>
                <a:latin typeface="+mn-lt"/>
              </a:rPr>
              <a:t>Race/Ethnic differences were significant suggesting that more research into other avenues for risk reduction in ethnic minorities is paramount given the higher burden of diabetes in these groups. </a:t>
            </a:r>
          </a:p>
          <a:p>
            <a:pPr>
              <a:lnSpc>
                <a:spcPct val="50000"/>
              </a:lnSpc>
            </a:pPr>
            <a:endParaRPr lang="en-US" sz="3100" dirty="0">
              <a:solidFill>
                <a:srgbClr val="FFFFFF"/>
              </a:solidFill>
              <a:latin typeface="+mn-lt"/>
            </a:endParaRPr>
          </a:p>
        </p:txBody>
      </p:sp>
    </p:spTree>
    <p:extLst>
      <p:ext uri="{BB962C8B-B14F-4D97-AF65-F5344CB8AC3E}">
        <p14:creationId xmlns:p14="http://schemas.microsoft.com/office/powerpoint/2010/main" val="30664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31</a:t>
            </a:fld>
            <a:endParaRPr lang="en-US" dirty="0"/>
          </a:p>
        </p:txBody>
      </p:sp>
      <p:sp>
        <p:nvSpPr>
          <p:cNvPr id="2" name="Rectangle 1"/>
          <p:cNvSpPr/>
          <p:nvPr/>
        </p:nvSpPr>
        <p:spPr>
          <a:xfrm>
            <a:off x="0" y="0"/>
            <a:ext cx="9144000" cy="6863417"/>
          </a:xfrm>
          <a:prstGeom prst="rect">
            <a:avLst/>
          </a:prstGeom>
        </p:spPr>
        <p:txBody>
          <a:bodyPr wrap="square">
            <a:spAutoFit/>
          </a:bodyPr>
          <a:lstStyle/>
          <a:p>
            <a:pPr algn="ctr"/>
            <a:r>
              <a:rPr lang="en-US" sz="3200" u="sng" dirty="0" smtClean="0">
                <a:solidFill>
                  <a:srgbClr val="FFFF00"/>
                </a:solidFill>
                <a:latin typeface="+mn-lt"/>
              </a:rPr>
              <a:t>Conclusions</a:t>
            </a:r>
          </a:p>
          <a:p>
            <a:pPr algn="ctr">
              <a:lnSpc>
                <a:spcPct val="50000"/>
              </a:lnSpc>
            </a:pPr>
            <a:endParaRPr lang="en-US" sz="3200" dirty="0" smtClean="0">
              <a:solidFill>
                <a:srgbClr val="FFFFFF"/>
              </a:solidFill>
              <a:latin typeface="+mn-lt"/>
            </a:endParaRPr>
          </a:p>
          <a:p>
            <a:r>
              <a:rPr lang="en-US" sz="3200" dirty="0" smtClean="0">
                <a:solidFill>
                  <a:srgbClr val="FFFFFF"/>
                </a:solidFill>
                <a:latin typeface="+mn-lt"/>
              </a:rPr>
              <a:t>Risk factors for T2DM that </a:t>
            </a:r>
            <a:r>
              <a:rPr lang="en-US" sz="3200" dirty="0">
                <a:solidFill>
                  <a:srgbClr val="FFFFFF"/>
                </a:solidFill>
                <a:latin typeface="+mn-lt"/>
              </a:rPr>
              <a:t>vary by race/</a:t>
            </a:r>
            <a:r>
              <a:rPr lang="en-US" sz="3200" dirty="0" smtClean="0">
                <a:solidFill>
                  <a:srgbClr val="FFFFFF"/>
                </a:solidFill>
                <a:latin typeface="+mn-lt"/>
              </a:rPr>
              <a:t>ethnicity</a:t>
            </a:r>
          </a:p>
          <a:p>
            <a:r>
              <a:rPr lang="en-US" sz="3200" dirty="0" smtClean="0">
                <a:solidFill>
                  <a:srgbClr val="FFFFFF"/>
                </a:solidFill>
                <a:latin typeface="+mn-lt"/>
              </a:rPr>
              <a:t>may play an important </a:t>
            </a:r>
            <a:r>
              <a:rPr lang="en-US" sz="3200" dirty="0">
                <a:solidFill>
                  <a:srgbClr val="FFFFFF"/>
                </a:solidFill>
                <a:latin typeface="+mn-lt"/>
              </a:rPr>
              <a:t>role in the development of diabetes in non-white populations </a:t>
            </a:r>
            <a:r>
              <a:rPr lang="en-US" sz="3200" dirty="0" smtClean="0">
                <a:solidFill>
                  <a:srgbClr val="FFFFFF"/>
                </a:solidFill>
                <a:latin typeface="+mn-lt"/>
              </a:rPr>
              <a:t>including:</a:t>
            </a:r>
          </a:p>
          <a:p>
            <a:endParaRPr lang="en-US" sz="3200" dirty="0" smtClean="0">
              <a:solidFill>
                <a:srgbClr val="FFFFFF"/>
              </a:solidFill>
              <a:latin typeface="+mn-lt"/>
            </a:endParaRPr>
          </a:p>
          <a:p>
            <a:pPr marL="457200" indent="-457200">
              <a:buFont typeface="Arial"/>
              <a:buChar char="•"/>
            </a:pPr>
            <a:r>
              <a:rPr lang="en-US" sz="3200" dirty="0" smtClean="0">
                <a:solidFill>
                  <a:srgbClr val="FFFFFF"/>
                </a:solidFill>
                <a:latin typeface="+mn-lt"/>
              </a:rPr>
              <a:t>Diet</a:t>
            </a:r>
          </a:p>
          <a:p>
            <a:pPr marL="457200" indent="-457200">
              <a:buFont typeface="Arial"/>
              <a:buChar char="•"/>
            </a:pPr>
            <a:r>
              <a:rPr lang="en-US" sz="3200" dirty="0">
                <a:solidFill>
                  <a:srgbClr val="FFFFFF"/>
                </a:solidFill>
                <a:latin typeface="+mn-lt"/>
              </a:rPr>
              <a:t>S</a:t>
            </a:r>
            <a:r>
              <a:rPr lang="en-US" sz="3200" dirty="0" smtClean="0">
                <a:solidFill>
                  <a:srgbClr val="FFFFFF"/>
                </a:solidFill>
                <a:latin typeface="+mn-lt"/>
              </a:rPr>
              <a:t>ocial </a:t>
            </a:r>
            <a:r>
              <a:rPr lang="en-US" sz="3200" dirty="0">
                <a:solidFill>
                  <a:srgbClr val="FFFFFF"/>
                </a:solidFill>
                <a:latin typeface="+mn-lt"/>
              </a:rPr>
              <a:t>determinants of </a:t>
            </a:r>
            <a:r>
              <a:rPr lang="en-US" sz="3200" dirty="0" smtClean="0">
                <a:solidFill>
                  <a:srgbClr val="FFFFFF"/>
                </a:solidFill>
                <a:latin typeface="+mn-lt"/>
              </a:rPr>
              <a:t>health</a:t>
            </a:r>
            <a:endParaRPr lang="en-US" sz="3200" dirty="0">
              <a:solidFill>
                <a:srgbClr val="FFFFFF"/>
              </a:solidFill>
              <a:latin typeface="+mn-lt"/>
            </a:endParaRPr>
          </a:p>
          <a:p>
            <a:pPr marL="457200" indent="-457200">
              <a:buFont typeface="Arial"/>
              <a:buChar char="•"/>
            </a:pPr>
            <a:r>
              <a:rPr lang="en-US" sz="3200" dirty="0">
                <a:solidFill>
                  <a:srgbClr val="FFFFFF"/>
                </a:solidFill>
                <a:latin typeface="+mn-lt"/>
              </a:rPr>
              <a:t>C</a:t>
            </a:r>
            <a:r>
              <a:rPr lang="en-US" sz="3200" dirty="0" smtClean="0">
                <a:solidFill>
                  <a:srgbClr val="FFFFFF"/>
                </a:solidFill>
                <a:latin typeface="+mn-lt"/>
              </a:rPr>
              <a:t>hronic </a:t>
            </a:r>
            <a:r>
              <a:rPr lang="en-US" sz="3200" dirty="0">
                <a:solidFill>
                  <a:srgbClr val="FFFFFF"/>
                </a:solidFill>
                <a:latin typeface="+mn-lt"/>
              </a:rPr>
              <a:t>stress/</a:t>
            </a:r>
            <a:r>
              <a:rPr lang="en-US" sz="3200" dirty="0" err="1">
                <a:solidFill>
                  <a:srgbClr val="FFFFFF"/>
                </a:solidFill>
                <a:latin typeface="+mn-lt"/>
              </a:rPr>
              <a:t>allostatic</a:t>
            </a:r>
            <a:r>
              <a:rPr lang="en-US" sz="3200" dirty="0">
                <a:solidFill>
                  <a:srgbClr val="FFFFFF"/>
                </a:solidFill>
                <a:latin typeface="+mn-lt"/>
              </a:rPr>
              <a:t> </a:t>
            </a:r>
            <a:r>
              <a:rPr lang="en-US" sz="3200" dirty="0" smtClean="0">
                <a:solidFill>
                  <a:srgbClr val="FFFFFF"/>
                </a:solidFill>
                <a:latin typeface="+mn-lt"/>
              </a:rPr>
              <a:t>load </a:t>
            </a:r>
          </a:p>
          <a:p>
            <a:pPr marL="457200" indent="-457200">
              <a:buFont typeface="Arial"/>
              <a:buChar char="•"/>
            </a:pPr>
            <a:r>
              <a:rPr lang="en-US" sz="3200" dirty="0">
                <a:solidFill>
                  <a:srgbClr val="FFFFFF"/>
                </a:solidFill>
                <a:latin typeface="+mn-lt"/>
              </a:rPr>
              <a:t>N</a:t>
            </a:r>
            <a:r>
              <a:rPr lang="en-US" sz="3200" dirty="0" smtClean="0">
                <a:solidFill>
                  <a:srgbClr val="FFFFFF"/>
                </a:solidFill>
                <a:latin typeface="+mn-lt"/>
              </a:rPr>
              <a:t>eighborhood resources</a:t>
            </a:r>
            <a:endParaRPr lang="en-US" sz="3200" dirty="0">
              <a:solidFill>
                <a:srgbClr val="FFFFFF"/>
              </a:solidFill>
              <a:latin typeface="+mn-lt"/>
            </a:endParaRPr>
          </a:p>
          <a:p>
            <a:pPr marL="457200" indent="-457200">
              <a:buFont typeface="Arial"/>
              <a:buChar char="•"/>
            </a:pPr>
            <a:r>
              <a:rPr lang="en-US" sz="3200" dirty="0">
                <a:solidFill>
                  <a:srgbClr val="FFFFFF"/>
                </a:solidFill>
                <a:latin typeface="+mn-lt"/>
              </a:rPr>
              <a:t>S</a:t>
            </a:r>
            <a:r>
              <a:rPr lang="en-US" sz="3200" dirty="0" smtClean="0">
                <a:solidFill>
                  <a:srgbClr val="FFFFFF"/>
                </a:solidFill>
                <a:latin typeface="+mn-lt"/>
              </a:rPr>
              <a:t>leep insufficiency</a:t>
            </a:r>
          </a:p>
          <a:p>
            <a:pPr marL="457200" indent="-457200">
              <a:buFont typeface="Arial"/>
              <a:buChar char="•"/>
            </a:pPr>
            <a:r>
              <a:rPr lang="en-US" sz="3200" dirty="0" smtClean="0">
                <a:solidFill>
                  <a:srgbClr val="FFFFFF"/>
                </a:solidFill>
                <a:latin typeface="+mn-lt"/>
              </a:rPr>
              <a:t>Inflammation</a:t>
            </a:r>
            <a:endParaRPr lang="en-US" sz="3200" dirty="0">
              <a:solidFill>
                <a:srgbClr val="FFFFFF"/>
              </a:solidFill>
              <a:latin typeface="+mn-lt"/>
            </a:endParaRPr>
          </a:p>
          <a:p>
            <a:pPr marL="457200" indent="-457200">
              <a:buFont typeface="Arial"/>
              <a:buChar char="•"/>
            </a:pPr>
            <a:endParaRPr lang="en-US" sz="1400" dirty="0" smtClean="0">
              <a:solidFill>
                <a:srgbClr val="FFFFFF"/>
              </a:solidFill>
              <a:latin typeface="+mn-lt"/>
            </a:endParaRPr>
          </a:p>
          <a:p>
            <a:pPr marL="457200" indent="-457200">
              <a:buFont typeface="Arial"/>
              <a:buChar char="•"/>
            </a:pPr>
            <a:endParaRPr lang="en-US" sz="1400" dirty="0">
              <a:solidFill>
                <a:srgbClr val="FFFFFF"/>
              </a:solidFill>
              <a:latin typeface="+mn-lt"/>
            </a:endParaRPr>
          </a:p>
          <a:p>
            <a:pPr marL="457200" indent="-457200">
              <a:buFont typeface="Arial"/>
              <a:buChar char="•"/>
            </a:pPr>
            <a:endParaRPr lang="en-US" sz="1400" dirty="0" smtClean="0">
              <a:solidFill>
                <a:srgbClr val="FFFFFF"/>
              </a:solidFill>
              <a:latin typeface="+mn-lt"/>
            </a:endParaRPr>
          </a:p>
          <a:p>
            <a:pPr marL="457200" indent="-457200">
              <a:buFont typeface="Arial"/>
              <a:buChar char="•"/>
            </a:pPr>
            <a:endParaRPr lang="en-US" sz="1400" dirty="0">
              <a:solidFill>
                <a:srgbClr val="FFFFFF"/>
              </a:solidFill>
              <a:latin typeface="+mn-lt"/>
            </a:endParaRPr>
          </a:p>
          <a:p>
            <a:r>
              <a:rPr lang="en-US" sz="1600" dirty="0" smtClean="0">
                <a:solidFill>
                  <a:srgbClr val="FFFFFF"/>
                </a:solidFill>
                <a:latin typeface="+mn-lt"/>
              </a:rPr>
              <a:t>Joseph, Golden. Type 2 Diabetes and Cardiovascular Disease: What next? - 2014</a:t>
            </a:r>
          </a:p>
        </p:txBody>
      </p:sp>
    </p:spTree>
    <p:extLst>
      <p:ext uri="{BB962C8B-B14F-4D97-AF65-F5344CB8AC3E}">
        <p14:creationId xmlns:p14="http://schemas.microsoft.com/office/powerpoint/2010/main" val="326600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ChangeArrowheads="1"/>
          </p:cNvSpPr>
          <p:nvPr/>
        </p:nvSpPr>
        <p:spPr bwMode="auto">
          <a:xfrm>
            <a:off x="0" y="0"/>
            <a:ext cx="9144000" cy="6858000"/>
          </a:xfrm>
          <a:prstGeom prst="rect">
            <a:avLst/>
          </a:prstGeom>
          <a:solidFill>
            <a:srgbClr val="002C77"/>
          </a:solidFill>
          <a:ln w="9525">
            <a:solidFill>
              <a:srgbClr val="002C77"/>
            </a:solidFill>
            <a:round/>
            <a:headEnd/>
            <a:tailEnd/>
          </a:ln>
        </p:spPr>
        <p:txBody>
          <a:bodyPr/>
          <a:lstStyle>
            <a:lvl1pPr>
              <a:spcBef>
                <a:spcPct val="20000"/>
              </a:spcBef>
              <a:buChar char="•"/>
              <a:defRPr sz="3200">
                <a:solidFill>
                  <a:srgbClr val="254B8E"/>
                </a:solidFill>
                <a:latin typeface="Arial" charset="0"/>
                <a:ea typeface="ＭＳ Ｐゴシック" charset="-128"/>
                <a:cs typeface="ＭＳ Ｐゴシック" charset="-128"/>
              </a:defRPr>
            </a:lvl1pPr>
            <a:lvl2pPr marL="742950" indent="-285750">
              <a:spcBef>
                <a:spcPct val="20000"/>
              </a:spcBef>
              <a:buChar char="–"/>
              <a:defRPr sz="2800">
                <a:solidFill>
                  <a:srgbClr val="254B8E"/>
                </a:solidFill>
                <a:latin typeface="Arial" charset="0"/>
                <a:ea typeface="ＭＳ Ｐゴシック" charset="-128"/>
                <a:cs typeface="ＭＳ Ｐゴシック" charset="-128"/>
              </a:defRPr>
            </a:lvl2pPr>
            <a:lvl3pPr marL="1143000" indent="-228600">
              <a:spcBef>
                <a:spcPct val="20000"/>
              </a:spcBef>
              <a:buChar char="•"/>
              <a:defRPr sz="2400">
                <a:solidFill>
                  <a:srgbClr val="254B8E"/>
                </a:solidFill>
                <a:latin typeface="Arial" charset="0"/>
                <a:ea typeface="ＭＳ Ｐゴシック" charset="-128"/>
                <a:cs typeface="ＭＳ Ｐゴシック" charset="-128"/>
              </a:defRPr>
            </a:lvl3pPr>
            <a:lvl4pPr marL="1600200" indent="-228600">
              <a:spcBef>
                <a:spcPct val="20000"/>
              </a:spcBef>
              <a:buChar char="–"/>
              <a:defRPr sz="2000">
                <a:solidFill>
                  <a:srgbClr val="254B8E"/>
                </a:solidFill>
                <a:latin typeface="Arial" charset="0"/>
                <a:ea typeface="ＭＳ Ｐゴシック" charset="-128"/>
                <a:cs typeface="ＭＳ Ｐゴシック" charset="-128"/>
              </a:defRPr>
            </a:lvl4pPr>
            <a:lvl5pPr marL="2057400" indent="-228600">
              <a:spcBef>
                <a:spcPct val="20000"/>
              </a:spcBef>
              <a:buChar char="»"/>
              <a:defRPr sz="2000">
                <a:solidFill>
                  <a:srgbClr val="254B8E"/>
                </a:solidFill>
                <a:latin typeface="Arial" charset="0"/>
                <a:ea typeface="ＭＳ Ｐゴシック" charset="-128"/>
                <a:cs typeface="ＭＳ Ｐゴシック" charset="-128"/>
              </a:defRPr>
            </a:lvl5pPr>
            <a:lvl6pPr marL="2514600" indent="-228600" eaLnBrk="0" fontAlgn="base" hangingPunct="0">
              <a:spcBef>
                <a:spcPct val="20000"/>
              </a:spcBef>
              <a:spcAft>
                <a:spcPct val="0"/>
              </a:spcAft>
              <a:buChar char="»"/>
              <a:defRPr sz="2000">
                <a:solidFill>
                  <a:srgbClr val="254B8E"/>
                </a:solidFill>
                <a:latin typeface="Arial" charset="0"/>
                <a:ea typeface="ＭＳ Ｐゴシック" charset="-128"/>
                <a:cs typeface="ＭＳ Ｐゴシック" charset="-128"/>
              </a:defRPr>
            </a:lvl6pPr>
            <a:lvl7pPr marL="2971800" indent="-228600" eaLnBrk="0" fontAlgn="base" hangingPunct="0">
              <a:spcBef>
                <a:spcPct val="20000"/>
              </a:spcBef>
              <a:spcAft>
                <a:spcPct val="0"/>
              </a:spcAft>
              <a:buChar char="»"/>
              <a:defRPr sz="2000">
                <a:solidFill>
                  <a:srgbClr val="254B8E"/>
                </a:solidFill>
                <a:latin typeface="Arial" charset="0"/>
                <a:ea typeface="ＭＳ Ｐゴシック" charset="-128"/>
                <a:cs typeface="ＭＳ Ｐゴシック" charset="-128"/>
              </a:defRPr>
            </a:lvl7pPr>
            <a:lvl8pPr marL="3429000" indent="-228600" eaLnBrk="0" fontAlgn="base" hangingPunct="0">
              <a:spcBef>
                <a:spcPct val="20000"/>
              </a:spcBef>
              <a:spcAft>
                <a:spcPct val="0"/>
              </a:spcAft>
              <a:buChar char="»"/>
              <a:defRPr sz="2000">
                <a:solidFill>
                  <a:srgbClr val="254B8E"/>
                </a:solidFill>
                <a:latin typeface="Arial" charset="0"/>
                <a:ea typeface="ＭＳ Ｐゴシック" charset="-128"/>
                <a:cs typeface="ＭＳ Ｐゴシック" charset="-128"/>
              </a:defRPr>
            </a:lvl8pPr>
            <a:lvl9pPr marL="3886200" indent="-228600" eaLnBrk="0" fontAlgn="base" hangingPunct="0">
              <a:spcBef>
                <a:spcPct val="20000"/>
              </a:spcBef>
              <a:spcAft>
                <a:spcPct val="0"/>
              </a:spcAft>
              <a:buChar char="»"/>
              <a:defRPr sz="2000">
                <a:solidFill>
                  <a:srgbClr val="254B8E"/>
                </a:solidFill>
                <a:latin typeface="Arial" charset="0"/>
                <a:ea typeface="ＭＳ Ｐゴシック" charset="-128"/>
                <a:cs typeface="ＭＳ Ｐゴシック" charset="-128"/>
              </a:defRPr>
            </a:lvl9pPr>
          </a:lstStyle>
          <a:p>
            <a:pPr>
              <a:spcBef>
                <a:spcPct val="0"/>
              </a:spcBef>
              <a:buFontTx/>
              <a:buNone/>
            </a:pPr>
            <a:endParaRPr lang="en-US" altLang="en-US" sz="2400">
              <a:solidFill>
                <a:schemeClr val="tx1"/>
              </a:solidFill>
              <a:latin typeface="Times" charset="0"/>
            </a:endParaRPr>
          </a:p>
        </p:txBody>
      </p:sp>
      <p:sp>
        <p:nvSpPr>
          <p:cNvPr id="5" name="Slide Number Placeholder 4"/>
          <p:cNvSpPr>
            <a:spLocks noGrp="1"/>
          </p:cNvSpPr>
          <p:nvPr>
            <p:ph type="sldNum" sz="quarter" idx="12"/>
          </p:nvPr>
        </p:nvSpPr>
        <p:spPr/>
        <p:txBody>
          <a:bodyPr/>
          <a:lstStyle/>
          <a:p>
            <a:pPr>
              <a:defRPr/>
            </a:pPr>
            <a:fld id="{02CFC02F-CB94-974B-AA88-954A9C579D5F}" type="slidenum">
              <a:rPr lang="en-US" smtClean="0"/>
              <a:pPr>
                <a:defRPr/>
              </a:pPr>
              <a:t>32</a:t>
            </a:fld>
            <a:endParaRPr lang="en-US" dirty="0"/>
          </a:p>
        </p:txBody>
      </p:sp>
      <p:pic>
        <p:nvPicPr>
          <p:cNvPr id="1945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1104511"/>
            <a:ext cx="7391400"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838199" y="3276600"/>
            <a:ext cx="3048001" cy="12192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 name="Rectangle 1"/>
          <p:cNvSpPr/>
          <p:nvPr/>
        </p:nvSpPr>
        <p:spPr>
          <a:xfrm>
            <a:off x="1608301" y="122853"/>
            <a:ext cx="5783099" cy="584775"/>
          </a:xfrm>
          <a:prstGeom prst="rect">
            <a:avLst/>
          </a:prstGeom>
        </p:spPr>
        <p:txBody>
          <a:bodyPr wrap="square">
            <a:spAutoFit/>
          </a:bodyPr>
          <a:lstStyle/>
          <a:p>
            <a:pPr algn="ctr"/>
            <a:r>
              <a:rPr lang="en-US" sz="3200" u="sng" smtClean="0">
                <a:solidFill>
                  <a:srgbClr val="FFFF00"/>
                </a:solidFill>
                <a:latin typeface="+mj-lt"/>
              </a:rPr>
              <a:t>Future and Ongoing Work</a:t>
            </a:r>
            <a:endParaRPr lang="en-US" sz="3200" u="sng" dirty="0">
              <a:solidFill>
                <a:srgbClr val="FFFF00"/>
              </a:solidFill>
              <a:latin typeface="+mj-lt"/>
            </a:endParaRPr>
          </a:p>
        </p:txBody>
      </p:sp>
    </p:spTree>
    <p:extLst>
      <p:ext uri="{BB962C8B-B14F-4D97-AF65-F5344CB8AC3E}">
        <p14:creationId xmlns:p14="http://schemas.microsoft.com/office/powerpoint/2010/main" val="350519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144000" cy="6858000"/>
          </a:xfrm>
          <a:prstGeom prst="rect">
            <a:avLst/>
          </a:prstGeom>
          <a:solidFill>
            <a:srgbClr val="FFFFFF"/>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84994" name="Rectangle 2"/>
          <p:cNvSpPr>
            <a:spLocks noGrp="1" noChangeArrowheads="1"/>
          </p:cNvSpPr>
          <p:nvPr>
            <p:ph type="title"/>
          </p:nvPr>
        </p:nvSpPr>
        <p:spPr>
          <a:xfrm>
            <a:off x="0" y="0"/>
            <a:ext cx="8991600" cy="1143000"/>
          </a:xfrm>
        </p:spPr>
        <p:txBody>
          <a:bodyPr/>
          <a:lstStyle/>
          <a:p>
            <a:pPr algn="ctr" eaLnBrk="1" hangingPunct="1"/>
            <a:r>
              <a:rPr lang="en-US" sz="4000" dirty="0" smtClean="0">
                <a:latin typeface="Arial" charset="0"/>
              </a:rPr>
              <a:t>Acknowledgements</a:t>
            </a:r>
            <a:endParaRPr lang="en-US" sz="4000" dirty="0">
              <a:latin typeface="Arial" charset="0"/>
            </a:endParaRPr>
          </a:p>
        </p:txBody>
      </p:sp>
      <p:sp>
        <p:nvSpPr>
          <p:cNvPr id="84995" name="Rectangle 5"/>
          <p:cNvSpPr>
            <a:spLocks noGrp="1" noChangeArrowheads="1"/>
          </p:cNvSpPr>
          <p:nvPr>
            <p:ph type="body" sz="half" idx="1"/>
          </p:nvPr>
        </p:nvSpPr>
        <p:spPr>
          <a:xfrm>
            <a:off x="228600" y="762000"/>
            <a:ext cx="4724400" cy="5791200"/>
          </a:xfrm>
        </p:spPr>
        <p:txBody>
          <a:bodyPr/>
          <a:lstStyle/>
          <a:p>
            <a:pPr eaLnBrk="1" hangingPunct="1">
              <a:lnSpc>
                <a:spcPct val="80000"/>
              </a:lnSpc>
            </a:pPr>
            <a:endParaRPr lang="en-US" sz="2000" b="1" u="sng" dirty="0">
              <a:latin typeface="Arial" charset="0"/>
            </a:endParaRPr>
          </a:p>
          <a:p>
            <a:pPr eaLnBrk="1" hangingPunct="1">
              <a:lnSpc>
                <a:spcPct val="80000"/>
              </a:lnSpc>
            </a:pPr>
            <a:endParaRPr lang="en-US" sz="2000" b="1" u="sng" dirty="0">
              <a:latin typeface="Arial" charset="0"/>
            </a:endParaRPr>
          </a:p>
          <a:p>
            <a:pPr eaLnBrk="1" hangingPunct="1">
              <a:lnSpc>
                <a:spcPct val="80000"/>
              </a:lnSpc>
              <a:buFontTx/>
              <a:buNone/>
            </a:pPr>
            <a:r>
              <a:rPr lang="en-US" sz="2000" b="1" u="sng" dirty="0">
                <a:latin typeface="Arial" charset="0"/>
              </a:rPr>
              <a:t>MESA </a:t>
            </a:r>
            <a:r>
              <a:rPr lang="en-US" sz="2000" b="1" u="sng" smtClean="0">
                <a:latin typeface="Arial" charset="0"/>
              </a:rPr>
              <a:t>&amp; MESA </a:t>
            </a:r>
            <a:r>
              <a:rPr lang="en-US" sz="2000" b="1" u="sng" dirty="0" smtClean="0">
                <a:latin typeface="Arial" charset="0"/>
              </a:rPr>
              <a:t>Stress</a:t>
            </a:r>
          </a:p>
          <a:p>
            <a:pPr>
              <a:lnSpc>
                <a:spcPct val="80000"/>
              </a:lnSpc>
            </a:pPr>
            <a:r>
              <a:rPr lang="en-US" sz="2000" dirty="0" smtClean="0">
                <a:latin typeface="Arial" charset="0"/>
              </a:rPr>
              <a:t>Investigators</a:t>
            </a:r>
            <a:r>
              <a:rPr lang="en-US" sz="2000" dirty="0">
                <a:latin typeface="Arial" charset="0"/>
              </a:rPr>
              <a:t>, S</a:t>
            </a:r>
            <a:r>
              <a:rPr lang="en-US" sz="2000" dirty="0" smtClean="0">
                <a:latin typeface="Arial" charset="0"/>
              </a:rPr>
              <a:t>taff</a:t>
            </a:r>
            <a:r>
              <a:rPr lang="en-US" sz="2000" dirty="0">
                <a:latin typeface="Arial" charset="0"/>
              </a:rPr>
              <a:t>, and the participants of the MESA study </a:t>
            </a:r>
          </a:p>
          <a:p>
            <a:pPr eaLnBrk="1" hangingPunct="1">
              <a:lnSpc>
                <a:spcPct val="80000"/>
              </a:lnSpc>
              <a:buFontTx/>
              <a:buNone/>
            </a:pPr>
            <a:r>
              <a:rPr lang="en-US" sz="2000" b="1" u="sng" dirty="0" smtClean="0">
                <a:latin typeface="Arial" charset="0"/>
              </a:rPr>
              <a:t>Co-Authors</a:t>
            </a:r>
            <a:endParaRPr lang="en-US" sz="2000" b="1" u="sng" dirty="0">
              <a:latin typeface="Arial" charset="0"/>
            </a:endParaRPr>
          </a:p>
          <a:p>
            <a:pPr>
              <a:defRPr/>
            </a:pPr>
            <a:r>
              <a:rPr lang="en-US" sz="2000" dirty="0" err="1">
                <a:latin typeface="Arial" pitchFamily="34" charset="0"/>
                <a:cs typeface="Arial" pitchFamily="34" charset="0"/>
              </a:rPr>
              <a:t>Sherita</a:t>
            </a:r>
            <a:r>
              <a:rPr lang="en-US" sz="2000" dirty="0">
                <a:latin typeface="Arial" pitchFamily="34" charset="0"/>
                <a:cs typeface="Arial" pitchFamily="34" charset="0"/>
              </a:rPr>
              <a:t> </a:t>
            </a:r>
            <a:r>
              <a:rPr lang="en-US" sz="2000" dirty="0" smtClean="0">
                <a:latin typeface="Arial" pitchFamily="34" charset="0"/>
                <a:cs typeface="Arial" pitchFamily="34" charset="0"/>
              </a:rPr>
              <a:t>H. Golden</a:t>
            </a:r>
            <a:r>
              <a:rPr lang="en-US" sz="2000" dirty="0">
                <a:latin typeface="Arial" pitchFamily="34" charset="0"/>
                <a:cs typeface="Arial" pitchFamily="34" charset="0"/>
              </a:rPr>
              <a:t>, M.D., MPH</a:t>
            </a:r>
          </a:p>
          <a:p>
            <a:pPr>
              <a:defRPr/>
            </a:pPr>
            <a:r>
              <a:rPr lang="en-US" sz="2000" dirty="0">
                <a:latin typeface="Arial" pitchFamily="34" charset="0"/>
                <a:cs typeface="Arial" pitchFamily="34" charset="0"/>
              </a:rPr>
              <a:t>Justin B. </a:t>
            </a:r>
            <a:r>
              <a:rPr lang="en-US" sz="2000" dirty="0" err="1">
                <a:latin typeface="Arial" pitchFamily="34" charset="0"/>
                <a:cs typeface="Arial" pitchFamily="34" charset="0"/>
              </a:rPr>
              <a:t>Echouffo-Tcheugui</a:t>
            </a:r>
            <a:r>
              <a:rPr lang="en-US" sz="2000" dirty="0">
                <a:latin typeface="Arial" pitchFamily="34" charset="0"/>
                <a:cs typeface="Arial" pitchFamily="34" charset="0"/>
              </a:rPr>
              <a:t>, M.D., Ph.D.</a:t>
            </a:r>
          </a:p>
          <a:p>
            <a:pPr>
              <a:defRPr/>
            </a:pPr>
            <a:r>
              <a:rPr lang="en-US" sz="2000" dirty="0" smtClean="0">
                <a:latin typeface="Arial" pitchFamily="34" charset="0"/>
                <a:cs typeface="Arial" pitchFamily="34" charset="0"/>
              </a:rPr>
              <a:t>Johns Hopkins University Division </a:t>
            </a:r>
            <a:r>
              <a:rPr lang="en-US" sz="2000" dirty="0">
                <a:latin typeface="Arial" pitchFamily="34" charset="0"/>
                <a:cs typeface="Arial" pitchFamily="34" charset="0"/>
              </a:rPr>
              <a:t>of </a:t>
            </a:r>
            <a:r>
              <a:rPr lang="en-US" sz="2000" dirty="0" smtClean="0">
                <a:latin typeface="Arial" pitchFamily="34" charset="0"/>
                <a:cs typeface="Arial" pitchFamily="34" charset="0"/>
              </a:rPr>
              <a:t>Endocrinology, Diabetes and Metabolism</a:t>
            </a:r>
          </a:p>
          <a:p>
            <a:pPr>
              <a:defRPr/>
            </a:pPr>
            <a:r>
              <a:rPr lang="en-US" sz="2000" dirty="0">
                <a:latin typeface="Arial" pitchFamily="34" charset="0"/>
                <a:cs typeface="Arial" pitchFamily="34" charset="0"/>
              </a:rPr>
              <a:t>Christopher </a:t>
            </a:r>
            <a:r>
              <a:rPr lang="en-US" sz="2000" dirty="0" err="1">
                <a:latin typeface="Arial" pitchFamily="34" charset="0"/>
                <a:cs typeface="Arial" pitchFamily="34" charset="0"/>
              </a:rPr>
              <a:t>Saudek</a:t>
            </a:r>
            <a:r>
              <a:rPr lang="en-US" sz="2000" dirty="0">
                <a:latin typeface="Arial" pitchFamily="34" charset="0"/>
                <a:cs typeface="Arial" pitchFamily="34" charset="0"/>
              </a:rPr>
              <a:t>, MD and </a:t>
            </a:r>
            <a:r>
              <a:rPr lang="en-US" sz="2000" dirty="0" smtClean="0">
                <a:latin typeface="Arial" pitchFamily="34" charset="0"/>
                <a:cs typeface="Arial" pitchFamily="34" charset="0"/>
              </a:rPr>
              <a:t>Family</a:t>
            </a:r>
            <a:endParaRPr lang="en-US" sz="2000" dirty="0">
              <a:latin typeface="Arial" pitchFamily="34" charset="0"/>
              <a:cs typeface="Arial" pitchFamily="34" charset="0"/>
            </a:endParaRPr>
          </a:p>
          <a:p>
            <a:pPr>
              <a:defRPr/>
            </a:pPr>
            <a:r>
              <a:rPr lang="en-US" sz="2000" dirty="0">
                <a:latin typeface="Arial" pitchFamily="34" charset="0"/>
                <a:cs typeface="Arial" pitchFamily="34" charset="0"/>
              </a:rPr>
              <a:t>Michael Sack, M.D., Ph.D.</a:t>
            </a:r>
          </a:p>
          <a:p>
            <a:pPr>
              <a:defRPr/>
            </a:pPr>
            <a:r>
              <a:rPr lang="en-US" sz="2000" dirty="0">
                <a:latin typeface="Arial" pitchFamily="34" charset="0"/>
                <a:cs typeface="Arial" pitchFamily="34" charset="0"/>
              </a:rPr>
              <a:t>Kenneth C. </a:t>
            </a:r>
            <a:r>
              <a:rPr lang="en-US" sz="2000" dirty="0" err="1">
                <a:latin typeface="Arial" pitchFamily="34" charset="0"/>
                <a:cs typeface="Arial" pitchFamily="34" charset="0"/>
              </a:rPr>
              <a:t>Edelin</a:t>
            </a:r>
            <a:r>
              <a:rPr lang="en-US" sz="2000" dirty="0">
                <a:latin typeface="Arial" pitchFamily="34" charset="0"/>
                <a:cs typeface="Arial" pitchFamily="34" charset="0"/>
              </a:rPr>
              <a:t>, M.D</a:t>
            </a:r>
            <a:r>
              <a:rPr lang="en-US" sz="2000" dirty="0" smtClean="0">
                <a:latin typeface="Arial" pitchFamily="34" charset="0"/>
                <a:cs typeface="Arial" pitchFamily="34" charset="0"/>
              </a:rPr>
              <a:t>.</a:t>
            </a:r>
          </a:p>
          <a:p>
            <a:pPr>
              <a:defRPr/>
            </a:pPr>
            <a:r>
              <a:rPr lang="en-US" sz="2000" dirty="0" smtClean="0">
                <a:latin typeface="Arial" pitchFamily="34" charset="0"/>
                <a:cs typeface="Arial" pitchFamily="34" charset="0"/>
              </a:rPr>
              <a:t>NIH-Medical Research Scholars Program</a:t>
            </a:r>
            <a:endParaRPr lang="en-US" sz="2000" dirty="0">
              <a:latin typeface="Arial" pitchFamily="34" charset="0"/>
              <a:cs typeface="Arial" pitchFamily="34" charset="0"/>
            </a:endParaRPr>
          </a:p>
          <a:p>
            <a:pPr>
              <a:defRPr/>
            </a:pPr>
            <a:r>
              <a:rPr lang="en-US" sz="2000" dirty="0" smtClean="0">
                <a:latin typeface="Arial" pitchFamily="34" charset="0"/>
                <a:cs typeface="Arial" pitchFamily="34" charset="0"/>
              </a:rPr>
              <a:t>My </a:t>
            </a:r>
            <a:r>
              <a:rPr lang="en-US" sz="2000" dirty="0">
                <a:latin typeface="Arial" pitchFamily="34" charset="0"/>
                <a:cs typeface="Arial" pitchFamily="34" charset="0"/>
              </a:rPr>
              <a:t>Family</a:t>
            </a:r>
          </a:p>
        </p:txBody>
      </p:sp>
      <p:sp>
        <p:nvSpPr>
          <p:cNvPr id="84996" name="Rectangle 6"/>
          <p:cNvSpPr>
            <a:spLocks noGrp="1" noChangeArrowheads="1"/>
          </p:cNvSpPr>
          <p:nvPr>
            <p:ph type="body" sz="half" idx="2"/>
          </p:nvPr>
        </p:nvSpPr>
        <p:spPr>
          <a:xfrm>
            <a:off x="5029200" y="914400"/>
            <a:ext cx="3962400" cy="2286000"/>
          </a:xfrm>
        </p:spPr>
        <p:txBody>
          <a:bodyPr/>
          <a:lstStyle/>
          <a:p>
            <a:pPr eaLnBrk="1" hangingPunct="1">
              <a:lnSpc>
                <a:spcPct val="80000"/>
              </a:lnSpc>
            </a:pPr>
            <a:endParaRPr lang="en-US" sz="2000" b="1" dirty="0">
              <a:latin typeface="Arial" charset="0"/>
            </a:endParaRPr>
          </a:p>
          <a:p>
            <a:pPr eaLnBrk="1" hangingPunct="1">
              <a:lnSpc>
                <a:spcPct val="80000"/>
              </a:lnSpc>
              <a:buFontTx/>
              <a:buNone/>
            </a:pPr>
            <a:r>
              <a:rPr lang="en-US" sz="2000" b="1" u="sng" dirty="0">
                <a:latin typeface="Arial" charset="0"/>
              </a:rPr>
              <a:t>Funding </a:t>
            </a:r>
            <a:r>
              <a:rPr lang="en-US" sz="2000" b="1" u="sng" dirty="0" smtClean="0">
                <a:latin typeface="Arial" charset="0"/>
              </a:rPr>
              <a:t>Agencies</a:t>
            </a:r>
            <a:endParaRPr lang="en-US" sz="2000" dirty="0">
              <a:latin typeface="Arial" charset="0"/>
            </a:endParaRPr>
          </a:p>
          <a:p>
            <a:pPr eaLnBrk="1" hangingPunct="1">
              <a:lnSpc>
                <a:spcPct val="80000"/>
              </a:lnSpc>
            </a:pPr>
            <a:r>
              <a:rPr lang="en-US" sz="2000" dirty="0" smtClean="0">
                <a:latin typeface="Arial" charset="0"/>
              </a:rPr>
              <a:t>NHLBI</a:t>
            </a:r>
            <a:endParaRPr lang="en-US" sz="2000" dirty="0">
              <a:latin typeface="Arial" charset="0"/>
            </a:endParaRPr>
          </a:p>
          <a:p>
            <a:pPr eaLnBrk="1" hangingPunct="1">
              <a:lnSpc>
                <a:spcPct val="80000"/>
              </a:lnSpc>
            </a:pPr>
            <a:r>
              <a:rPr lang="en-US" sz="2000" dirty="0" smtClean="0">
                <a:latin typeface="Arial" charset="0"/>
              </a:rPr>
              <a:t>NIDDK</a:t>
            </a:r>
            <a:endParaRPr lang="en-US" sz="2000" dirty="0">
              <a:latin typeface="Arial" charset="0"/>
            </a:endParaRPr>
          </a:p>
          <a:p>
            <a:pPr lvl="1" eaLnBrk="1" hangingPunct="1">
              <a:lnSpc>
                <a:spcPct val="80000"/>
              </a:lnSpc>
            </a:pPr>
            <a:r>
              <a:rPr lang="en-US" sz="2000" dirty="0" smtClean="0">
                <a:latin typeface="Arial" charset="0"/>
              </a:rPr>
              <a:t>T32 DK062707</a:t>
            </a:r>
            <a:endParaRPr lang="en-US" sz="2000" dirty="0">
              <a:latin typeface="Arial" charset="0"/>
            </a:endParaRPr>
          </a:p>
        </p:txBody>
      </p:sp>
      <p:sp>
        <p:nvSpPr>
          <p:cNvPr id="84997" name="Line 4"/>
          <p:cNvSpPr>
            <a:spLocks noChangeShapeType="1"/>
          </p:cNvSpPr>
          <p:nvPr/>
        </p:nvSpPr>
        <p:spPr bwMode="auto">
          <a:xfrm>
            <a:off x="0" y="1066800"/>
            <a:ext cx="91440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cxnSp>
        <p:nvCxnSpPr>
          <p:cNvPr id="7" name="Straight Connector 6"/>
          <p:cNvCxnSpPr/>
          <p:nvPr/>
        </p:nvCxnSpPr>
        <p:spPr>
          <a:xfrm rot="5400000">
            <a:off x="1905000" y="3962400"/>
            <a:ext cx="579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_DSC872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0200" y="4131906"/>
            <a:ext cx="2909567" cy="2596561"/>
          </a:xfrm>
          <a:prstGeom prst="rect">
            <a:avLst/>
          </a:prstGeom>
        </p:spPr>
      </p:pic>
      <p:pic>
        <p:nvPicPr>
          <p:cNvPr id="13" name="Picture 12" descr="FOTBB44.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5386873" y="2402480"/>
            <a:ext cx="3005883" cy="1690702"/>
          </a:xfrm>
          <a:prstGeom prst="rect">
            <a:avLst/>
          </a:prstGeom>
        </p:spPr>
      </p:pic>
    </p:spTree>
    <p:extLst>
      <p:ext uri="{BB962C8B-B14F-4D97-AF65-F5344CB8AC3E}">
        <p14:creationId xmlns:p14="http://schemas.microsoft.com/office/powerpoint/2010/main" val="3058817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4</a:t>
            </a:fld>
            <a:endParaRPr lang="en-US" dirty="0"/>
          </a:p>
        </p:txBody>
      </p:sp>
      <p:sp>
        <p:nvSpPr>
          <p:cNvPr id="2" name="Rectangle 1"/>
          <p:cNvSpPr/>
          <p:nvPr/>
        </p:nvSpPr>
        <p:spPr>
          <a:xfrm>
            <a:off x="152400" y="0"/>
            <a:ext cx="8839200" cy="5162952"/>
          </a:xfrm>
          <a:prstGeom prst="rect">
            <a:avLst/>
          </a:prstGeom>
        </p:spPr>
        <p:txBody>
          <a:bodyPr wrap="square">
            <a:spAutoFit/>
          </a:bodyPr>
          <a:lstStyle/>
          <a:p>
            <a:pPr algn="ctr"/>
            <a:r>
              <a:rPr lang="en-US" sz="2800" u="sng" dirty="0" smtClean="0">
                <a:solidFill>
                  <a:srgbClr val="FFFFFF"/>
                </a:solidFill>
                <a:latin typeface="+mn-lt"/>
              </a:rPr>
              <a:t>Background</a:t>
            </a:r>
          </a:p>
          <a:p>
            <a:pPr algn="ctr">
              <a:lnSpc>
                <a:spcPct val="50000"/>
              </a:lnSpc>
            </a:pPr>
            <a:endParaRPr lang="en-US" sz="2800" u="sng" dirty="0" smtClean="0">
              <a:solidFill>
                <a:srgbClr val="FFFFFF"/>
              </a:solidFill>
              <a:latin typeface="+mn-lt"/>
            </a:endParaRPr>
          </a:p>
          <a:p>
            <a:pPr marL="342900" indent="-342900">
              <a:buFont typeface="Arial"/>
              <a:buChar char="•"/>
            </a:pPr>
            <a:r>
              <a:rPr lang="en-US" sz="2300" dirty="0">
                <a:solidFill>
                  <a:srgbClr val="FFFFFF"/>
                </a:solidFill>
                <a:latin typeface="+mn-lt"/>
              </a:rPr>
              <a:t>In 2010, The American Heart Association’s (AHA) Strategic Planning Task Force and Statistical Committee implemented 2020 Impact Goals for cardiovascular health promotion with the goal of improving the cardiovascular health and reducing deaths from cardiovascular disease and stroke by 20% by the year </a:t>
            </a:r>
            <a:r>
              <a:rPr lang="en-US" sz="2300" dirty="0" smtClean="0">
                <a:solidFill>
                  <a:srgbClr val="FFFFFF"/>
                </a:solidFill>
                <a:latin typeface="+mn-lt"/>
              </a:rPr>
              <a:t>2020. </a:t>
            </a:r>
          </a:p>
          <a:p>
            <a:pPr>
              <a:lnSpc>
                <a:spcPct val="50000"/>
              </a:lnSpc>
            </a:pPr>
            <a:endParaRPr lang="en-US" sz="2300" dirty="0">
              <a:solidFill>
                <a:srgbClr val="FFFFFF"/>
              </a:solidFill>
              <a:latin typeface="+mn-lt"/>
            </a:endParaRPr>
          </a:p>
          <a:p>
            <a:pPr marL="342900" indent="-342900">
              <a:buFont typeface="Arial"/>
              <a:buChar char="•"/>
            </a:pPr>
            <a:r>
              <a:rPr lang="en-US" sz="2300" dirty="0" smtClean="0">
                <a:solidFill>
                  <a:srgbClr val="FFFFFF"/>
                </a:solidFill>
                <a:latin typeface="+mn-lt"/>
              </a:rPr>
              <a:t>As </a:t>
            </a:r>
            <a:r>
              <a:rPr lang="en-US" sz="2300" dirty="0">
                <a:solidFill>
                  <a:srgbClr val="FFFFFF"/>
                </a:solidFill>
                <a:latin typeface="+mn-lt"/>
              </a:rPr>
              <a:t>part of the AHA initiative, it defined the concept of ideal cardiovascular health, identifying seven health factors and behaviors, “Life’s Simple 7,</a:t>
            </a:r>
            <a:r>
              <a:rPr lang="en-US" sz="2300" dirty="0" smtClean="0">
                <a:solidFill>
                  <a:srgbClr val="FFFFFF"/>
                </a:solidFill>
                <a:latin typeface="+mn-lt"/>
              </a:rPr>
              <a:t>” </a:t>
            </a:r>
            <a:r>
              <a:rPr lang="en-US" sz="2300" dirty="0">
                <a:solidFill>
                  <a:srgbClr val="FFFFFF"/>
                </a:solidFill>
                <a:latin typeface="+mn-lt"/>
              </a:rPr>
              <a:t>that have been associated with longevity and healthy aging without cardiovascular disease </a:t>
            </a:r>
            <a:r>
              <a:rPr lang="en-US" sz="2300" dirty="0" smtClean="0">
                <a:solidFill>
                  <a:srgbClr val="FFFFFF"/>
                </a:solidFill>
                <a:latin typeface="+mn-lt"/>
              </a:rPr>
              <a:t>including smoking, BMI, blood pressure, glucose, diet, physical activity and cholesterol.</a:t>
            </a:r>
          </a:p>
        </p:txBody>
      </p:sp>
      <p:sp>
        <p:nvSpPr>
          <p:cNvPr id="3" name="Rectangle 2"/>
          <p:cNvSpPr/>
          <p:nvPr/>
        </p:nvSpPr>
        <p:spPr>
          <a:xfrm>
            <a:off x="35767" y="5849778"/>
            <a:ext cx="9144000" cy="492443"/>
          </a:xfrm>
          <a:prstGeom prst="rect">
            <a:avLst/>
          </a:prstGeom>
        </p:spPr>
        <p:txBody>
          <a:bodyPr wrap="square">
            <a:spAutoFit/>
          </a:bodyPr>
          <a:lstStyle/>
          <a:p>
            <a:r>
              <a:rPr lang="en-US" sz="1300" dirty="0">
                <a:solidFill>
                  <a:srgbClr val="FFFFFF"/>
                </a:solidFill>
                <a:latin typeface="+mn-lt"/>
              </a:rPr>
              <a:t>Lloyd-Jones, </a:t>
            </a:r>
            <a:r>
              <a:rPr lang="en-US" sz="1300" dirty="0" smtClean="0">
                <a:solidFill>
                  <a:srgbClr val="FFFFFF"/>
                </a:solidFill>
                <a:latin typeface="+mn-lt"/>
              </a:rPr>
              <a:t>D.M</a:t>
            </a:r>
            <a:r>
              <a:rPr lang="en-US" sz="1300" dirty="0">
                <a:solidFill>
                  <a:srgbClr val="FFFFFF"/>
                </a:solidFill>
                <a:latin typeface="+mn-lt"/>
              </a:rPr>
              <a:t>. </a:t>
            </a:r>
            <a:r>
              <a:rPr lang="en-US" sz="1300" i="1" dirty="0">
                <a:solidFill>
                  <a:srgbClr val="FFFFFF"/>
                </a:solidFill>
                <a:latin typeface="+mn-lt"/>
              </a:rPr>
              <a:t>et al.</a:t>
            </a:r>
            <a:r>
              <a:rPr lang="en-US" sz="1300" dirty="0">
                <a:solidFill>
                  <a:srgbClr val="FFFFFF"/>
                </a:solidFill>
                <a:latin typeface="+mn-lt"/>
              </a:rPr>
              <a:t> Defining and Setting National Goals for Cardiovascular Health Promotion and Disease Reduction: The American Heart Association’s Strategic Impact Goal Through 2020 and Beyond. </a:t>
            </a:r>
            <a:r>
              <a:rPr lang="en-US" sz="1300" i="1" dirty="0">
                <a:solidFill>
                  <a:srgbClr val="FFFFFF"/>
                </a:solidFill>
                <a:latin typeface="+mn-lt"/>
              </a:rPr>
              <a:t>Circulation</a:t>
            </a:r>
            <a:r>
              <a:rPr lang="en-US" sz="1300" dirty="0">
                <a:solidFill>
                  <a:srgbClr val="FFFFFF"/>
                </a:solidFill>
                <a:latin typeface="+mn-lt"/>
              </a:rPr>
              <a:t> 121, 586–613 (2010).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 y="57150"/>
            <a:ext cx="8991600" cy="6743700"/>
          </a:xfrm>
          <a:prstGeom prst="rect">
            <a:avLst/>
          </a:prstGeom>
          <a:ln w="76200">
            <a:solidFill>
              <a:schemeClr val="bg1"/>
            </a:solidFill>
          </a:ln>
        </p:spPr>
      </p:pic>
    </p:spTree>
    <p:extLst>
      <p:ext uri="{BB962C8B-B14F-4D97-AF65-F5344CB8AC3E}">
        <p14:creationId xmlns:p14="http://schemas.microsoft.com/office/powerpoint/2010/main" val="42726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5</a:t>
            </a:fld>
            <a:endParaRPr lang="en-US" dirty="0"/>
          </a:p>
        </p:txBody>
      </p:sp>
      <p:graphicFrame>
        <p:nvGraphicFramePr>
          <p:cNvPr id="4" name="Table 3"/>
          <p:cNvGraphicFramePr>
            <a:graphicFrameLocks noGrp="1"/>
          </p:cNvGraphicFramePr>
          <p:nvPr>
            <p:extLst/>
          </p:nvPr>
        </p:nvGraphicFramePr>
        <p:xfrm>
          <a:off x="152400" y="152401"/>
          <a:ext cx="8839200" cy="6553201"/>
        </p:xfrm>
        <a:graphic>
          <a:graphicData uri="http://schemas.openxmlformats.org/drawingml/2006/table">
            <a:tbl>
              <a:tblPr firstRow="1" bandRow="1">
                <a:tableStyleId>{2D5ABB26-0587-4C30-8999-92F81FD0307C}</a:tableStyleId>
              </a:tblPr>
              <a:tblGrid>
                <a:gridCol w="2209800"/>
                <a:gridCol w="2209800"/>
                <a:gridCol w="2209800"/>
                <a:gridCol w="2209800"/>
              </a:tblGrid>
              <a:tr h="561181">
                <a:tc>
                  <a:txBody>
                    <a:bodyPr/>
                    <a:lstStyle/>
                    <a:p>
                      <a:pPr marL="0" marR="0" algn="ctr">
                        <a:lnSpc>
                          <a:spcPct val="200000"/>
                        </a:lnSpc>
                        <a:spcBef>
                          <a:spcPts val="0"/>
                        </a:spcBef>
                        <a:spcAft>
                          <a:spcPts val="0"/>
                        </a:spcAft>
                      </a:pPr>
                      <a:r>
                        <a:rPr lang="en-US" sz="1400" dirty="0">
                          <a:effectLst/>
                          <a:latin typeface="+mn-lt"/>
                          <a:ea typeface="ＭＳ 明朝"/>
                          <a:cs typeface="Times New Roman"/>
                        </a:rPr>
                        <a:t>Goal/Metric</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Poor health</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Intermediate health</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Ideal health</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08162">
                <a:tc>
                  <a:txBody>
                    <a:bodyPr/>
                    <a:lstStyle/>
                    <a:p>
                      <a:pPr marL="0" marR="0" algn="ctr">
                        <a:lnSpc>
                          <a:spcPct val="200000"/>
                        </a:lnSpc>
                        <a:spcBef>
                          <a:spcPts val="0"/>
                        </a:spcBef>
                        <a:spcAft>
                          <a:spcPts val="0"/>
                        </a:spcAft>
                      </a:pPr>
                      <a:r>
                        <a:rPr lang="en-US" sz="1400" dirty="0">
                          <a:effectLst/>
                          <a:latin typeface="+mn-lt"/>
                          <a:ea typeface="ＭＳ 明朝"/>
                          <a:cs typeface="Times New Roman"/>
                        </a:rPr>
                        <a:t>Current smoking</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Yes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Former ≤ 12 months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Never or quit ≥12 months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55475">
                <a:tc>
                  <a:txBody>
                    <a:bodyPr/>
                    <a:lstStyle/>
                    <a:p>
                      <a:pPr marL="0" marR="0" algn="ctr">
                        <a:lnSpc>
                          <a:spcPct val="200000"/>
                        </a:lnSpc>
                        <a:spcBef>
                          <a:spcPts val="0"/>
                        </a:spcBef>
                        <a:spcAft>
                          <a:spcPts val="0"/>
                        </a:spcAft>
                      </a:pPr>
                      <a:r>
                        <a:rPr lang="en-US" sz="1400" dirty="0">
                          <a:effectLst/>
                          <a:latin typeface="+mn-lt"/>
                          <a:ea typeface="ＭＳ 明朝"/>
                          <a:cs typeface="Times New Roman"/>
                        </a:rPr>
                        <a:t>Total cholesterol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≥240 mg/dl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200-239 mg/dl or treated to goal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&lt;200 mg/dl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55475">
                <a:tc>
                  <a:txBody>
                    <a:bodyPr/>
                    <a:lstStyle/>
                    <a:p>
                      <a:pPr marL="0" marR="0" algn="ctr">
                        <a:lnSpc>
                          <a:spcPct val="200000"/>
                        </a:lnSpc>
                        <a:spcBef>
                          <a:spcPts val="0"/>
                        </a:spcBef>
                        <a:spcAft>
                          <a:spcPts val="0"/>
                        </a:spcAft>
                      </a:pPr>
                      <a:r>
                        <a:rPr lang="en-US" sz="1400" dirty="0">
                          <a:effectLst/>
                          <a:latin typeface="+mn-lt"/>
                          <a:ea typeface="ＭＳ 明朝"/>
                          <a:cs typeface="Times New Roman"/>
                        </a:rPr>
                        <a:t>Blood pressure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SBP≥140 or DBP ≥90</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SBP 120-139 or DBP 80-89 or treated to goal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&lt;120/&lt;80 mm Hg</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55475">
                <a:tc>
                  <a:txBody>
                    <a:bodyPr/>
                    <a:lstStyle/>
                    <a:p>
                      <a:pPr marL="0" marR="0" algn="ctr">
                        <a:lnSpc>
                          <a:spcPct val="200000"/>
                        </a:lnSpc>
                        <a:spcBef>
                          <a:spcPts val="0"/>
                        </a:spcBef>
                        <a:spcAft>
                          <a:spcPts val="0"/>
                        </a:spcAft>
                      </a:pPr>
                      <a:r>
                        <a:rPr lang="en-US" sz="1400" dirty="0">
                          <a:effectLst/>
                          <a:latin typeface="+mn-lt"/>
                          <a:ea typeface="ＭＳ 明朝"/>
                          <a:cs typeface="Times New Roman"/>
                        </a:rPr>
                        <a:t>Fasting plasma glucose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≥126 mg/dl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100-125 mg/dl or treated to goal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&lt;100 mg/dl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80327">
                <a:tc>
                  <a:txBody>
                    <a:bodyPr/>
                    <a:lstStyle/>
                    <a:p>
                      <a:pPr marL="0" marR="0" algn="ctr">
                        <a:lnSpc>
                          <a:spcPct val="200000"/>
                        </a:lnSpc>
                        <a:spcBef>
                          <a:spcPts val="0"/>
                        </a:spcBef>
                        <a:spcAft>
                          <a:spcPts val="0"/>
                        </a:spcAft>
                      </a:pPr>
                      <a:r>
                        <a:rPr lang="en-US" sz="1400" dirty="0">
                          <a:effectLst/>
                          <a:latin typeface="+mn-lt"/>
                          <a:ea typeface="ＭＳ 明朝"/>
                          <a:cs typeface="Times New Roman"/>
                        </a:rPr>
                        <a:t>Body mass index</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≥30 kg/m</a:t>
                      </a:r>
                      <a:r>
                        <a:rPr lang="en-US" sz="1400" baseline="30000" dirty="0">
                          <a:effectLst/>
                          <a:latin typeface="+mn-lt"/>
                          <a:ea typeface="ＭＳ 明朝"/>
                          <a:cs typeface="Times New Roman"/>
                        </a:rPr>
                        <a:t>2</a:t>
                      </a:r>
                      <a:endParaRPr lang="en-US" sz="1400" dirty="0">
                        <a:effectLst/>
                        <a:latin typeface="+mn-lt"/>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25-29.9 kg/m</a:t>
                      </a:r>
                      <a:r>
                        <a:rPr lang="en-US" sz="1400" baseline="30000" dirty="0">
                          <a:effectLst/>
                          <a:latin typeface="+mn-lt"/>
                          <a:ea typeface="ＭＳ 明朝"/>
                          <a:cs typeface="Times New Roman"/>
                        </a:rPr>
                        <a:t>2</a:t>
                      </a:r>
                      <a:endParaRPr lang="en-US" sz="1400" dirty="0">
                        <a:effectLst/>
                        <a:latin typeface="+mn-lt"/>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&lt;25 kg/m</a:t>
                      </a:r>
                      <a:r>
                        <a:rPr lang="en-US" sz="1400" baseline="30000" dirty="0">
                          <a:effectLst/>
                          <a:latin typeface="+mn-lt"/>
                          <a:ea typeface="ＭＳ 明朝"/>
                          <a:cs typeface="Times New Roman"/>
                        </a:rPr>
                        <a:t>2</a:t>
                      </a:r>
                      <a:endParaRPr lang="en-US" sz="1400" dirty="0">
                        <a:effectLst/>
                        <a:latin typeface="+mn-lt"/>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75925">
                <a:tc>
                  <a:txBody>
                    <a:bodyPr/>
                    <a:lstStyle/>
                    <a:p>
                      <a:pPr marL="0" marR="0" algn="ctr">
                        <a:lnSpc>
                          <a:spcPct val="200000"/>
                        </a:lnSpc>
                        <a:spcBef>
                          <a:spcPts val="0"/>
                        </a:spcBef>
                        <a:spcAft>
                          <a:spcPts val="0"/>
                        </a:spcAft>
                      </a:pPr>
                      <a:r>
                        <a:rPr lang="en-US" sz="1400" dirty="0">
                          <a:effectLst/>
                          <a:latin typeface="+mn-lt"/>
                          <a:ea typeface="ＭＳ 明朝"/>
                          <a:cs typeface="Times New Roman"/>
                        </a:rPr>
                        <a:t>Physical </a:t>
                      </a:r>
                      <a:r>
                        <a:rPr lang="en-US" sz="1400" dirty="0" smtClean="0">
                          <a:effectLst/>
                          <a:latin typeface="+mn-lt"/>
                          <a:ea typeface="ＭＳ 明朝"/>
                          <a:cs typeface="Times New Roman"/>
                        </a:rPr>
                        <a:t>activity</a:t>
                      </a:r>
                      <a:endParaRPr lang="en-US" sz="1400" dirty="0">
                        <a:effectLst/>
                        <a:latin typeface="+mn-lt"/>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None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1-149 min/week moderate intensity </a:t>
                      </a:r>
                    </a:p>
                    <a:p>
                      <a:pPr marL="0" marR="0" algn="ctr">
                        <a:lnSpc>
                          <a:spcPct val="200000"/>
                        </a:lnSpc>
                        <a:spcBef>
                          <a:spcPts val="0"/>
                        </a:spcBef>
                        <a:spcAft>
                          <a:spcPts val="0"/>
                        </a:spcAft>
                      </a:pPr>
                      <a:r>
                        <a:rPr lang="en-US" sz="1400" dirty="0">
                          <a:effectLst/>
                          <a:latin typeface="+mn-lt"/>
                          <a:ea typeface="ＭＳ 明朝"/>
                          <a:cs typeface="Times New Roman"/>
                        </a:rPr>
                        <a:t>or 1-74 min/week vigorous intensity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≥150 min/week moderate </a:t>
                      </a:r>
                    </a:p>
                    <a:p>
                      <a:pPr marL="0" marR="0" algn="ctr">
                        <a:lnSpc>
                          <a:spcPct val="200000"/>
                        </a:lnSpc>
                        <a:spcBef>
                          <a:spcPts val="0"/>
                        </a:spcBef>
                        <a:spcAft>
                          <a:spcPts val="0"/>
                        </a:spcAft>
                      </a:pPr>
                      <a:r>
                        <a:rPr lang="en-US" sz="1400" dirty="0">
                          <a:effectLst/>
                          <a:latin typeface="+mn-lt"/>
                          <a:ea typeface="ＭＳ 明朝"/>
                          <a:cs typeface="Times New Roman"/>
                        </a:rPr>
                        <a:t>intensity or ≥75 min/week</a:t>
                      </a:r>
                    </a:p>
                    <a:p>
                      <a:pPr marL="0" marR="0" algn="ctr">
                        <a:lnSpc>
                          <a:spcPct val="200000"/>
                        </a:lnSpc>
                        <a:spcBef>
                          <a:spcPts val="0"/>
                        </a:spcBef>
                        <a:spcAft>
                          <a:spcPts val="0"/>
                        </a:spcAft>
                      </a:pPr>
                      <a:r>
                        <a:rPr lang="en-US" sz="1400" dirty="0">
                          <a:effectLst/>
                          <a:latin typeface="+mn-lt"/>
                          <a:ea typeface="ＭＳ 明朝"/>
                          <a:cs typeface="Times New Roman"/>
                        </a:rPr>
                        <a:t>vigorous intensity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61181">
                <a:tc>
                  <a:txBody>
                    <a:bodyPr/>
                    <a:lstStyle/>
                    <a:p>
                      <a:pPr marL="0" marR="0" algn="ctr">
                        <a:lnSpc>
                          <a:spcPct val="200000"/>
                        </a:lnSpc>
                        <a:spcBef>
                          <a:spcPts val="0"/>
                        </a:spcBef>
                        <a:spcAft>
                          <a:spcPts val="0"/>
                        </a:spcAft>
                      </a:pPr>
                      <a:r>
                        <a:rPr lang="en-US" sz="1400" dirty="0">
                          <a:effectLst/>
                          <a:latin typeface="+mn-lt"/>
                          <a:ea typeface="ＭＳ 明朝"/>
                          <a:cs typeface="Times New Roman"/>
                        </a:rPr>
                        <a:t>Healthy diet score</a:t>
                      </a:r>
                      <a:r>
                        <a:rPr lang="en-US" sz="1400" dirty="0" smtClean="0">
                          <a:effectLst/>
                          <a:latin typeface="+mn-lt"/>
                          <a:ea typeface="ＭＳ 明朝"/>
                          <a:cs typeface="Times New Roman"/>
                        </a:rPr>
                        <a:t>*</a:t>
                      </a:r>
                      <a:endParaRPr lang="en-US" sz="1400" dirty="0">
                        <a:effectLst/>
                        <a:latin typeface="+mn-lt"/>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0-1 components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2-3 components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400" dirty="0">
                          <a:effectLst/>
                          <a:latin typeface="+mn-lt"/>
                          <a:ea typeface="ＭＳ 明朝"/>
                          <a:cs typeface="Times New Roman"/>
                        </a:rPr>
                        <a:t>4-5 components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Oval 6"/>
          <p:cNvSpPr/>
          <p:nvPr/>
        </p:nvSpPr>
        <p:spPr bwMode="auto">
          <a:xfrm>
            <a:off x="381000" y="685800"/>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8" name="Oval 7"/>
          <p:cNvSpPr/>
          <p:nvPr/>
        </p:nvSpPr>
        <p:spPr bwMode="auto">
          <a:xfrm>
            <a:off x="381000" y="3715917"/>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9" name="Oval 8"/>
          <p:cNvSpPr/>
          <p:nvPr/>
        </p:nvSpPr>
        <p:spPr bwMode="auto">
          <a:xfrm>
            <a:off x="419100" y="4436708"/>
            <a:ext cx="1600200"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Oval 9"/>
          <p:cNvSpPr/>
          <p:nvPr/>
        </p:nvSpPr>
        <p:spPr bwMode="auto">
          <a:xfrm>
            <a:off x="381000" y="6096000"/>
            <a:ext cx="1676400" cy="611935"/>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1324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2857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2" name="Rectangle 1"/>
          <p:cNvSpPr/>
          <p:nvPr/>
        </p:nvSpPr>
        <p:spPr>
          <a:xfrm>
            <a:off x="228600" y="1752600"/>
            <a:ext cx="8686800" cy="2677656"/>
          </a:xfrm>
          <a:prstGeom prst="rect">
            <a:avLst/>
          </a:prstGeom>
          <a:ln w="57150" cmpd="sng">
            <a:solidFill>
              <a:schemeClr val="bg1"/>
            </a:solidFill>
          </a:ln>
        </p:spPr>
        <p:txBody>
          <a:bodyPr wrap="square">
            <a:spAutoFit/>
          </a:bodyPr>
          <a:lstStyle/>
          <a:p>
            <a:pPr marL="457200" indent="-457200">
              <a:buFont typeface="Arial"/>
              <a:buChar char="•"/>
            </a:pPr>
            <a:r>
              <a:rPr lang="en-US" sz="2800" dirty="0" smtClean="0">
                <a:solidFill>
                  <a:srgbClr val="FFFFFF"/>
                </a:solidFill>
                <a:latin typeface="+mn-lt"/>
              </a:rPr>
              <a:t>Fruits </a:t>
            </a:r>
            <a:r>
              <a:rPr lang="en-US" sz="2800" dirty="0">
                <a:solidFill>
                  <a:srgbClr val="FFFFFF"/>
                </a:solidFill>
                <a:latin typeface="+mn-lt"/>
              </a:rPr>
              <a:t>and vegetables ≥4.5 cups/</a:t>
            </a:r>
            <a:r>
              <a:rPr lang="en-US" sz="2800" dirty="0" smtClean="0">
                <a:solidFill>
                  <a:srgbClr val="FFFFFF"/>
                </a:solidFill>
                <a:latin typeface="+mn-lt"/>
              </a:rPr>
              <a:t>day</a:t>
            </a:r>
          </a:p>
          <a:p>
            <a:pPr marL="457200" indent="-457200">
              <a:buFont typeface="Arial"/>
              <a:buChar char="•"/>
            </a:pPr>
            <a:r>
              <a:rPr lang="en-US" sz="2800" dirty="0" smtClean="0">
                <a:solidFill>
                  <a:srgbClr val="FFFFFF"/>
                </a:solidFill>
                <a:latin typeface="+mn-lt"/>
              </a:rPr>
              <a:t>fish ≥ two </a:t>
            </a:r>
            <a:r>
              <a:rPr lang="en-US" sz="2800" dirty="0">
                <a:solidFill>
                  <a:srgbClr val="FFFFFF"/>
                </a:solidFill>
                <a:latin typeface="+mn-lt"/>
              </a:rPr>
              <a:t>3.5 oz servings per </a:t>
            </a:r>
            <a:r>
              <a:rPr lang="en-US" sz="2800" dirty="0" smtClean="0">
                <a:solidFill>
                  <a:srgbClr val="FFFFFF"/>
                </a:solidFill>
                <a:latin typeface="+mn-lt"/>
              </a:rPr>
              <a:t>week</a:t>
            </a:r>
            <a:endParaRPr lang="en-US" sz="2800" dirty="0">
              <a:solidFill>
                <a:srgbClr val="FFFFFF"/>
              </a:solidFill>
              <a:latin typeface="+mn-lt"/>
            </a:endParaRPr>
          </a:p>
          <a:p>
            <a:pPr marL="457200" indent="-457200">
              <a:buFont typeface="Arial"/>
              <a:buChar char="•"/>
            </a:pPr>
            <a:r>
              <a:rPr lang="en-US" sz="2800" dirty="0" smtClean="0">
                <a:solidFill>
                  <a:srgbClr val="FFFFFF"/>
                </a:solidFill>
                <a:latin typeface="+mn-lt"/>
              </a:rPr>
              <a:t>fiber</a:t>
            </a:r>
            <a:r>
              <a:rPr lang="en-US" sz="2800" dirty="0">
                <a:solidFill>
                  <a:srgbClr val="FFFFFF"/>
                </a:solidFill>
                <a:latin typeface="+mn-lt"/>
              </a:rPr>
              <a:t>-rich whole grains ≥three 1 oz-equivalent servings/</a:t>
            </a:r>
            <a:r>
              <a:rPr lang="en-US" sz="2800" dirty="0" smtClean="0">
                <a:solidFill>
                  <a:srgbClr val="FFFFFF"/>
                </a:solidFill>
                <a:latin typeface="+mn-lt"/>
              </a:rPr>
              <a:t>day</a:t>
            </a:r>
          </a:p>
          <a:p>
            <a:pPr marL="457200" indent="-457200">
              <a:buFont typeface="Arial"/>
              <a:buChar char="•"/>
            </a:pPr>
            <a:r>
              <a:rPr lang="en-US" sz="2800" dirty="0" smtClean="0">
                <a:solidFill>
                  <a:srgbClr val="FFFFFF"/>
                </a:solidFill>
                <a:latin typeface="+mn-lt"/>
              </a:rPr>
              <a:t>sodium </a:t>
            </a:r>
            <a:r>
              <a:rPr lang="en-US" sz="2800" dirty="0">
                <a:solidFill>
                  <a:srgbClr val="FFFFFF"/>
                </a:solidFill>
                <a:latin typeface="+mn-lt"/>
              </a:rPr>
              <a:t>&lt;1500 mg/</a:t>
            </a:r>
            <a:r>
              <a:rPr lang="en-US" sz="2800" dirty="0" smtClean="0">
                <a:solidFill>
                  <a:srgbClr val="FFFFFF"/>
                </a:solidFill>
                <a:latin typeface="+mn-lt"/>
              </a:rPr>
              <a:t>day</a:t>
            </a:r>
          </a:p>
          <a:p>
            <a:pPr marL="457200" indent="-457200">
              <a:buFont typeface="Arial"/>
              <a:buChar char="•"/>
            </a:pPr>
            <a:r>
              <a:rPr lang="en-US" sz="2800" dirty="0" smtClean="0">
                <a:solidFill>
                  <a:srgbClr val="FFFFFF"/>
                </a:solidFill>
                <a:latin typeface="+mn-lt"/>
              </a:rPr>
              <a:t>sugar</a:t>
            </a:r>
            <a:r>
              <a:rPr lang="en-US" sz="2800" dirty="0">
                <a:solidFill>
                  <a:srgbClr val="FFFFFF"/>
                </a:solidFill>
                <a:latin typeface="+mn-lt"/>
              </a:rPr>
              <a:t>-sweetened beverages ≤450 kcal (36 oz)/</a:t>
            </a:r>
            <a:r>
              <a:rPr lang="en-US" sz="2800" dirty="0" err="1" smtClean="0">
                <a:solidFill>
                  <a:srgbClr val="FFFFFF"/>
                </a:solidFill>
                <a:latin typeface="+mn-lt"/>
              </a:rPr>
              <a:t>wk</a:t>
            </a:r>
            <a:endParaRPr lang="en-US" sz="2800" dirty="0" smtClean="0">
              <a:solidFill>
                <a:srgbClr val="FFFFFF"/>
              </a:solidFill>
              <a:latin typeface="+mn-lt"/>
            </a:endParaRPr>
          </a:p>
        </p:txBody>
      </p:sp>
      <p:sp>
        <p:nvSpPr>
          <p:cNvPr id="3" name="Rectangle 2"/>
          <p:cNvSpPr/>
          <p:nvPr/>
        </p:nvSpPr>
        <p:spPr>
          <a:xfrm>
            <a:off x="383415" y="237023"/>
            <a:ext cx="8084264" cy="707886"/>
          </a:xfrm>
          <a:prstGeom prst="rect">
            <a:avLst/>
          </a:prstGeom>
        </p:spPr>
        <p:txBody>
          <a:bodyPr wrap="none">
            <a:spAutoFit/>
          </a:bodyPr>
          <a:lstStyle/>
          <a:p>
            <a:pPr algn="ctr"/>
            <a:r>
              <a:rPr lang="en-US" sz="4000" u="sng" dirty="0" smtClean="0">
                <a:solidFill>
                  <a:srgbClr val="FFFFFF"/>
                </a:solidFill>
                <a:latin typeface="+mj-lt"/>
              </a:rPr>
              <a:t>Components of Healthy Diet Score</a:t>
            </a:r>
            <a:endParaRPr lang="en-US" sz="4000" u="sng" dirty="0">
              <a:solidFill>
                <a:srgbClr val="FFFFFF"/>
              </a:solidFill>
              <a:latin typeface="+mj-lt"/>
            </a:endParaRPr>
          </a:p>
        </p:txBody>
      </p:sp>
    </p:spTree>
    <p:extLst>
      <p:ext uri="{BB962C8B-B14F-4D97-AF65-F5344CB8AC3E}">
        <p14:creationId xmlns:p14="http://schemas.microsoft.com/office/powerpoint/2010/main" val="4272685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9" name="Oval 8"/>
          <p:cNvSpPr/>
          <p:nvPr/>
        </p:nvSpPr>
        <p:spPr>
          <a:xfrm>
            <a:off x="180392" y="3842290"/>
            <a:ext cx="2819400" cy="815456"/>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0000"/>
                </a:solidFill>
              </a:rPr>
              <a:t>Body-mass Index</a:t>
            </a:r>
            <a:endParaRPr lang="en-US" sz="1800" dirty="0">
              <a:solidFill>
                <a:srgbClr val="FF0000"/>
              </a:solidFill>
            </a:endParaRPr>
          </a:p>
        </p:txBody>
      </p:sp>
      <p:sp>
        <p:nvSpPr>
          <p:cNvPr id="10" name="Oval 9"/>
          <p:cNvSpPr/>
          <p:nvPr/>
        </p:nvSpPr>
        <p:spPr>
          <a:xfrm>
            <a:off x="258925" y="5867425"/>
            <a:ext cx="2667000" cy="838200"/>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0000"/>
                </a:solidFill>
              </a:rPr>
              <a:t>Nutrition/Diet</a:t>
            </a:r>
            <a:endParaRPr lang="en-US" sz="1800" dirty="0">
              <a:solidFill>
                <a:srgbClr val="FF0000"/>
              </a:solidFill>
            </a:endParaRPr>
          </a:p>
        </p:txBody>
      </p:sp>
      <p:sp>
        <p:nvSpPr>
          <p:cNvPr id="11" name="Oval 10"/>
          <p:cNvSpPr/>
          <p:nvPr/>
        </p:nvSpPr>
        <p:spPr>
          <a:xfrm>
            <a:off x="180392" y="4807598"/>
            <a:ext cx="2667000" cy="914400"/>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0000"/>
                </a:solidFill>
              </a:rPr>
              <a:t>Physical Activity</a:t>
            </a:r>
            <a:endParaRPr lang="en-US" sz="1800" dirty="0">
              <a:solidFill>
                <a:srgbClr val="FF0000"/>
              </a:solidFill>
            </a:endParaRPr>
          </a:p>
        </p:txBody>
      </p:sp>
      <p:sp>
        <p:nvSpPr>
          <p:cNvPr id="13" name="Oval 12"/>
          <p:cNvSpPr/>
          <p:nvPr/>
        </p:nvSpPr>
        <p:spPr>
          <a:xfrm>
            <a:off x="4358951" y="2209800"/>
            <a:ext cx="4648200" cy="2057400"/>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FF0000"/>
                </a:solidFill>
              </a:rPr>
              <a:t>Type 2 Diabetes</a:t>
            </a:r>
            <a:endParaRPr lang="en-US" sz="4400" dirty="0">
              <a:solidFill>
                <a:srgbClr val="FF0000"/>
              </a:solidFill>
            </a:endParaRPr>
          </a:p>
        </p:txBody>
      </p:sp>
      <p:cxnSp>
        <p:nvCxnSpPr>
          <p:cNvPr id="3" name="Straight Arrow Connector 2"/>
          <p:cNvCxnSpPr/>
          <p:nvPr/>
        </p:nvCxnSpPr>
        <p:spPr bwMode="auto">
          <a:xfrm flipV="1">
            <a:off x="3088432" y="3767526"/>
            <a:ext cx="1270519" cy="478497"/>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Arrow Connector 15"/>
          <p:cNvCxnSpPr>
            <a:stCxn id="11" idx="6"/>
          </p:cNvCxnSpPr>
          <p:nvPr/>
        </p:nvCxnSpPr>
        <p:spPr bwMode="auto">
          <a:xfrm flipV="1">
            <a:off x="2847392" y="4274198"/>
            <a:ext cx="2514600" cy="9906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flipV="1">
            <a:off x="3180184" y="3330251"/>
            <a:ext cx="924508" cy="5367"/>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a:off x="3088432" y="551960"/>
            <a:ext cx="2273560" cy="1546695"/>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3099318" y="1504975"/>
            <a:ext cx="1472682" cy="871063"/>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Arrow Connector 28"/>
          <p:cNvCxnSpPr/>
          <p:nvPr/>
        </p:nvCxnSpPr>
        <p:spPr bwMode="auto">
          <a:xfrm flipV="1">
            <a:off x="3020008" y="4457700"/>
            <a:ext cx="2923592" cy="1814621"/>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a:off x="3152192" y="2404213"/>
            <a:ext cx="976604" cy="450739"/>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1" name="Oval 20"/>
          <p:cNvSpPr/>
          <p:nvPr/>
        </p:nvSpPr>
        <p:spPr>
          <a:xfrm>
            <a:off x="180392" y="2915701"/>
            <a:ext cx="2819400" cy="815456"/>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0000"/>
                </a:solidFill>
              </a:rPr>
              <a:t>Fasting Plasma Glucose</a:t>
            </a:r>
            <a:endParaRPr lang="en-US" sz="1800" dirty="0">
              <a:solidFill>
                <a:srgbClr val="FF0000"/>
              </a:solidFill>
            </a:endParaRPr>
          </a:p>
        </p:txBody>
      </p:sp>
      <p:sp>
        <p:nvSpPr>
          <p:cNvPr id="22" name="Oval 21"/>
          <p:cNvSpPr/>
          <p:nvPr/>
        </p:nvSpPr>
        <p:spPr>
          <a:xfrm>
            <a:off x="200608" y="1941897"/>
            <a:ext cx="2819400" cy="815456"/>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smtClean="0">
                <a:solidFill>
                  <a:srgbClr val="FF0000"/>
                </a:solidFill>
              </a:rPr>
              <a:t>Blood Pressure</a:t>
            </a:r>
            <a:endParaRPr lang="en-US" sz="1800" dirty="0">
              <a:solidFill>
                <a:srgbClr val="FF0000"/>
              </a:solidFill>
            </a:endParaRPr>
          </a:p>
        </p:txBody>
      </p:sp>
      <p:sp>
        <p:nvSpPr>
          <p:cNvPr id="23" name="Oval 22"/>
          <p:cNvSpPr/>
          <p:nvPr/>
        </p:nvSpPr>
        <p:spPr>
          <a:xfrm>
            <a:off x="211494" y="1017591"/>
            <a:ext cx="2819400" cy="815456"/>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0000"/>
                </a:solidFill>
              </a:rPr>
              <a:t>Total Cholesterol</a:t>
            </a:r>
            <a:endParaRPr lang="en-US" sz="1800" dirty="0">
              <a:solidFill>
                <a:srgbClr val="FF0000"/>
              </a:solidFill>
            </a:endParaRPr>
          </a:p>
        </p:txBody>
      </p:sp>
      <p:sp>
        <p:nvSpPr>
          <p:cNvPr id="24" name="Oval 23"/>
          <p:cNvSpPr/>
          <p:nvPr/>
        </p:nvSpPr>
        <p:spPr>
          <a:xfrm>
            <a:off x="200608" y="89959"/>
            <a:ext cx="2819400" cy="815456"/>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0000"/>
                </a:solidFill>
              </a:rPr>
              <a:t>Smoking</a:t>
            </a:r>
            <a:endParaRPr lang="en-US" sz="1800" dirty="0">
              <a:solidFill>
                <a:srgbClr val="FF0000"/>
              </a:soli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18784" y="5776546"/>
            <a:ext cx="1925216" cy="1096108"/>
          </a:xfrm>
          <a:prstGeom prst="rect">
            <a:avLst/>
          </a:prstGeom>
        </p:spPr>
      </p:pic>
      <p:pic>
        <p:nvPicPr>
          <p:cNvPr id="36" name="Picture 35" descr="_DSC8468.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2017" y="3071"/>
            <a:ext cx="2741983" cy="1829976"/>
          </a:xfrm>
          <a:prstGeom prst="rect">
            <a:avLst/>
          </a:prstGeom>
        </p:spPr>
      </p:pic>
      <p:pic>
        <p:nvPicPr>
          <p:cNvPr id="37" name="Picture 36" descr="photo4.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0588" y="5554893"/>
            <a:ext cx="1742141" cy="1306606"/>
          </a:xfrm>
          <a:prstGeom prst="rect">
            <a:avLst/>
          </a:prstGeom>
        </p:spPr>
      </p:pic>
    </p:spTree>
    <p:extLst>
      <p:ext uri="{BB962C8B-B14F-4D97-AF65-F5344CB8AC3E}">
        <p14:creationId xmlns:p14="http://schemas.microsoft.com/office/powerpoint/2010/main" val="229706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5" name="Slide Number Placeholder 4"/>
          <p:cNvSpPr>
            <a:spLocks noGrp="1"/>
          </p:cNvSpPr>
          <p:nvPr>
            <p:ph type="sldNum" sz="quarter" idx="12"/>
          </p:nvPr>
        </p:nvSpPr>
        <p:spPr/>
        <p:txBody>
          <a:bodyPr/>
          <a:lstStyle/>
          <a:p>
            <a:pPr>
              <a:defRPr/>
            </a:pPr>
            <a:fld id="{A1B2A701-F02C-5249-8761-68392F35F66F}" type="slidenum">
              <a:rPr lang="en-US" smtClean="0"/>
              <a:pPr>
                <a:defRPr/>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1042" y="89959"/>
            <a:ext cx="5420358" cy="6642455"/>
          </a:xfrm>
          <a:prstGeom prst="rect">
            <a:avLst/>
          </a:prstGeom>
          <a:ln w="57150">
            <a:solidFill>
              <a:schemeClr val="bg1"/>
            </a:solidFill>
          </a:ln>
        </p:spPr>
      </p:pic>
      <p:sp>
        <p:nvSpPr>
          <p:cNvPr id="2" name="TextBox 1"/>
          <p:cNvSpPr txBox="1"/>
          <p:nvPr/>
        </p:nvSpPr>
        <p:spPr>
          <a:xfrm>
            <a:off x="7772400" y="5867400"/>
            <a:ext cx="1143000" cy="830997"/>
          </a:xfrm>
          <a:prstGeom prst="rect">
            <a:avLst/>
          </a:prstGeom>
          <a:noFill/>
        </p:spPr>
        <p:txBody>
          <a:bodyPr wrap="square" rtlCol="0">
            <a:spAutoFit/>
          </a:bodyPr>
          <a:lstStyle/>
          <a:p>
            <a:r>
              <a:rPr lang="en-US" dirty="0" smtClean="0">
                <a:solidFill>
                  <a:schemeClr val="bg1"/>
                </a:solidFill>
                <a:latin typeface="+mn-lt"/>
              </a:rPr>
              <a:t>NGM, 2013</a:t>
            </a:r>
            <a:endParaRPr lang="en-US" dirty="0">
              <a:solidFill>
                <a:schemeClr val="bg1"/>
              </a:solidFill>
              <a:latin typeface="+mn-lt"/>
            </a:endParaRPr>
          </a:p>
        </p:txBody>
      </p:sp>
    </p:spTree>
    <p:extLst>
      <p:ext uri="{BB962C8B-B14F-4D97-AF65-F5344CB8AC3E}">
        <p14:creationId xmlns:p14="http://schemas.microsoft.com/office/powerpoint/2010/main" val="123415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2C77"/>
          </a:solidFill>
          <a:ln w="9525" cap="flat" cmpd="sng" algn="ctr">
            <a:solidFill>
              <a:srgbClr val="002C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2" name="Rectangle 1"/>
          <p:cNvSpPr/>
          <p:nvPr/>
        </p:nvSpPr>
        <p:spPr>
          <a:xfrm>
            <a:off x="304800" y="1143000"/>
            <a:ext cx="8610600" cy="3724096"/>
          </a:xfrm>
          <a:prstGeom prst="rect">
            <a:avLst/>
          </a:prstGeom>
        </p:spPr>
        <p:txBody>
          <a:bodyPr wrap="square">
            <a:spAutoFit/>
          </a:bodyPr>
          <a:lstStyle/>
          <a:p>
            <a:r>
              <a:rPr lang="en-US" sz="2800" b="1" dirty="0">
                <a:solidFill>
                  <a:srgbClr val="FFFF00"/>
                </a:solidFill>
                <a:latin typeface="+mn-lt"/>
              </a:rPr>
              <a:t>The Association of Ideal Cardiovascular Health </a:t>
            </a:r>
            <a:r>
              <a:rPr lang="en-US" sz="2800" b="1" dirty="0" smtClean="0">
                <a:solidFill>
                  <a:srgbClr val="FFFF00"/>
                </a:solidFill>
                <a:latin typeface="+mn-lt"/>
              </a:rPr>
              <a:t>with </a:t>
            </a:r>
            <a:r>
              <a:rPr lang="en-US" sz="2800" b="1" dirty="0">
                <a:solidFill>
                  <a:srgbClr val="FFFF00"/>
                </a:solidFill>
                <a:latin typeface="+mn-lt"/>
              </a:rPr>
              <a:t>Incident Type 2 Diabetes Mellitus: The Multi-Ethnic Study of </a:t>
            </a:r>
            <a:r>
              <a:rPr lang="en-US" sz="2800" b="1" dirty="0" smtClean="0">
                <a:solidFill>
                  <a:srgbClr val="FFFF00"/>
                </a:solidFill>
                <a:latin typeface="+mn-lt"/>
              </a:rPr>
              <a:t>Atherosclerosis</a:t>
            </a:r>
          </a:p>
          <a:p>
            <a:endParaRPr lang="en-US" sz="2800" b="1" dirty="0">
              <a:solidFill>
                <a:srgbClr val="FFFFFF"/>
              </a:solidFill>
              <a:latin typeface="+mn-lt"/>
            </a:endParaRPr>
          </a:p>
          <a:p>
            <a:r>
              <a:rPr lang="en-US" dirty="0">
                <a:solidFill>
                  <a:schemeClr val="bg1"/>
                </a:solidFill>
                <a:latin typeface="+mn-lt"/>
              </a:rPr>
              <a:t>Joshua J. </a:t>
            </a:r>
            <a:r>
              <a:rPr lang="en-US" dirty="0" smtClean="0">
                <a:solidFill>
                  <a:schemeClr val="bg1"/>
                </a:solidFill>
                <a:latin typeface="+mn-lt"/>
              </a:rPr>
              <a:t>Joseph,  </a:t>
            </a:r>
            <a:r>
              <a:rPr lang="en-US" dirty="0">
                <a:solidFill>
                  <a:schemeClr val="bg1"/>
                </a:solidFill>
                <a:latin typeface="+mn-lt"/>
              </a:rPr>
              <a:t>Justin B. Echouffo </a:t>
            </a:r>
            <a:r>
              <a:rPr lang="en-US" dirty="0" smtClean="0">
                <a:solidFill>
                  <a:schemeClr val="bg1"/>
                </a:solidFill>
                <a:latin typeface="+mn-lt"/>
              </a:rPr>
              <a:t>Tcheugui, </a:t>
            </a:r>
            <a:r>
              <a:rPr lang="en-US" dirty="0">
                <a:solidFill>
                  <a:schemeClr val="bg1"/>
                </a:solidFill>
                <a:latin typeface="+mn-lt"/>
              </a:rPr>
              <a:t>Mercedes R. </a:t>
            </a:r>
            <a:r>
              <a:rPr lang="en-US" dirty="0" smtClean="0">
                <a:solidFill>
                  <a:schemeClr val="bg1"/>
                </a:solidFill>
                <a:latin typeface="+mn-lt"/>
              </a:rPr>
              <a:t>Carnethon, </a:t>
            </a:r>
            <a:r>
              <a:rPr lang="en-US" dirty="0">
                <a:solidFill>
                  <a:schemeClr val="bg1"/>
                </a:solidFill>
                <a:latin typeface="+mn-lt"/>
              </a:rPr>
              <a:t>Alain G. </a:t>
            </a:r>
            <a:r>
              <a:rPr lang="en-US" dirty="0" smtClean="0">
                <a:solidFill>
                  <a:schemeClr val="bg1"/>
                </a:solidFill>
                <a:latin typeface="+mn-lt"/>
              </a:rPr>
              <a:t>Bertoni, </a:t>
            </a:r>
            <a:r>
              <a:rPr lang="en-US" dirty="0">
                <a:solidFill>
                  <a:schemeClr val="bg1"/>
                </a:solidFill>
                <a:latin typeface="+mn-lt"/>
              </a:rPr>
              <a:t>Christina M. </a:t>
            </a:r>
            <a:r>
              <a:rPr lang="en-US" dirty="0" smtClean="0">
                <a:solidFill>
                  <a:schemeClr val="bg1"/>
                </a:solidFill>
                <a:latin typeface="+mn-lt"/>
              </a:rPr>
              <a:t>Shay, </a:t>
            </a:r>
            <a:r>
              <a:rPr lang="en-US" dirty="0">
                <a:solidFill>
                  <a:schemeClr val="bg1"/>
                </a:solidFill>
                <a:latin typeface="+mn-lt"/>
              </a:rPr>
              <a:t>Haitham M. </a:t>
            </a:r>
            <a:r>
              <a:rPr lang="en-US" dirty="0" smtClean="0">
                <a:solidFill>
                  <a:schemeClr val="bg1"/>
                </a:solidFill>
                <a:latin typeface="+mn-lt"/>
              </a:rPr>
              <a:t>Ahmed, </a:t>
            </a:r>
            <a:r>
              <a:rPr lang="en-US" dirty="0">
                <a:solidFill>
                  <a:schemeClr val="bg1"/>
                </a:solidFill>
                <a:latin typeface="+mn-lt"/>
              </a:rPr>
              <a:t>Roger S. </a:t>
            </a:r>
            <a:r>
              <a:rPr lang="en-US" dirty="0" smtClean="0">
                <a:solidFill>
                  <a:schemeClr val="bg1"/>
                </a:solidFill>
                <a:latin typeface="+mn-lt"/>
              </a:rPr>
              <a:t>Blumenthal, </a:t>
            </a:r>
            <a:r>
              <a:rPr lang="en-US" dirty="0">
                <a:solidFill>
                  <a:schemeClr val="bg1"/>
                </a:solidFill>
                <a:latin typeface="+mn-lt"/>
              </a:rPr>
              <a:t>Mary </a:t>
            </a:r>
            <a:r>
              <a:rPr lang="en-US" dirty="0" smtClean="0">
                <a:solidFill>
                  <a:schemeClr val="bg1"/>
                </a:solidFill>
                <a:latin typeface="+mn-lt"/>
              </a:rPr>
              <a:t>Cushman </a:t>
            </a:r>
            <a:r>
              <a:rPr lang="en-US" dirty="0">
                <a:solidFill>
                  <a:schemeClr val="bg1"/>
                </a:solidFill>
                <a:latin typeface="+mn-lt"/>
              </a:rPr>
              <a:t>and Sherita H. </a:t>
            </a:r>
            <a:r>
              <a:rPr lang="en-US" dirty="0" smtClean="0">
                <a:solidFill>
                  <a:schemeClr val="bg1"/>
                </a:solidFill>
                <a:latin typeface="+mn-lt"/>
              </a:rPr>
              <a:t>Golden</a:t>
            </a:r>
            <a:endParaRPr lang="en-US" dirty="0">
              <a:solidFill>
                <a:schemeClr val="bg1"/>
              </a:solidFill>
              <a:latin typeface="+mn-lt"/>
            </a:endParaRPr>
          </a:p>
          <a:p>
            <a:endParaRPr lang="en-US" sz="2800" b="1" dirty="0">
              <a:solidFill>
                <a:srgbClr val="FFFFFF"/>
              </a:solidFill>
              <a:latin typeface="+mn-lt"/>
            </a:endParaRPr>
          </a:p>
        </p:txBody>
      </p:sp>
    </p:spTree>
    <p:extLst>
      <p:ext uri="{BB962C8B-B14F-4D97-AF65-F5344CB8AC3E}">
        <p14:creationId xmlns:p14="http://schemas.microsoft.com/office/powerpoint/2010/main" val="4272685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JHM_Do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JHM_Dome.pot</Template>
  <TotalTime>2759</TotalTime>
  <Words>3235</Words>
  <Application>Microsoft Macintosh PowerPoint</Application>
  <PresentationFormat>On-screen Show (4:3)</PresentationFormat>
  <Paragraphs>652</Paragraphs>
  <Slides>33</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Calibri</vt:lpstr>
      <vt:lpstr>Cambria</vt:lpstr>
      <vt:lpstr>Helvetica</vt:lpstr>
      <vt:lpstr>ＭＳ Ｐゴシック</vt:lpstr>
      <vt:lpstr>ＭＳ 明朝</vt:lpstr>
      <vt:lpstr>Times</vt:lpstr>
      <vt:lpstr>Times New Roman</vt:lpstr>
      <vt:lpstr>Arial</vt:lpstr>
      <vt:lpstr>JHM_Dome</vt:lpstr>
      <vt:lpstr>Chart</vt:lpstr>
      <vt:lpstr>The Association of Ideal Cardiovascular Health with Incident Type 2 Diabetes Mellitus: The Multi-Ethnic Study of Atherosclerosis</vt:lpstr>
      <vt:lpstr>PowerPoint Presentation</vt:lpstr>
      <vt:lpstr>Estimated lifetime risk of developing diabetes for individuals born in the United States in 2000</vt:lpstr>
      <vt:lpstr>PowerPoint Presentation</vt:lpstr>
      <vt:lpstr>PowerPoint Presentation</vt:lpstr>
      <vt:lpstr>PowerPoint Presentation</vt:lpstr>
      <vt:lpstr>PowerPoint Presentation</vt:lpstr>
      <vt:lpstr>PowerPoint Presentation</vt:lpstr>
      <vt:lpstr>PowerPoint Presentation</vt:lpstr>
      <vt:lpstr>The Multi-Ethnic Study of Atherosclerosis (MESA)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뿿젠뿿잀١胐Ȱ珬뿿_</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Peters</dc:creator>
  <cp:lastModifiedBy>Microsoft Office User</cp:lastModifiedBy>
  <cp:revision>228</cp:revision>
  <dcterms:created xsi:type="dcterms:W3CDTF">2008-01-28T22:59:40Z</dcterms:created>
  <dcterms:modified xsi:type="dcterms:W3CDTF">2016-03-21T21:11:03Z</dcterms:modified>
</cp:coreProperties>
</file>