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6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5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8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5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5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3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3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2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6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8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62D85-C5F7-4B33-AFC3-67A16C58CBE1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2AF4-6296-4915-A4D0-6C3598588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9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11503"/>
            <a:ext cx="9144000" cy="2387600"/>
          </a:xfrm>
        </p:spPr>
        <p:txBody>
          <a:bodyPr/>
          <a:lstStyle/>
          <a:p>
            <a:r>
              <a:rPr lang="en-US" dirty="0" smtClean="0"/>
              <a:t>Exam 6</a:t>
            </a:r>
            <a:br>
              <a:rPr lang="en-US" dirty="0" smtClean="0"/>
            </a:br>
            <a:r>
              <a:rPr lang="en-US" dirty="0" smtClean="0"/>
              <a:t>Quality Control and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616646"/>
            <a:ext cx="9144000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Craig Johnson</a:t>
            </a:r>
          </a:p>
          <a:p>
            <a:r>
              <a:rPr lang="en-US" dirty="0" smtClean="0"/>
              <a:t>July 26, 2016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537" y="573088"/>
            <a:ext cx="282892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3 ABI by Field Center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05190"/>
            <a:ext cx="10197230" cy="525922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933173" y="3068878"/>
            <a:ext cx="864295" cy="21670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5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changed between Exams 1 and 3?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 exam table introduced</a:t>
            </a:r>
          </a:p>
          <a:p>
            <a:r>
              <a:rPr lang="en-US" dirty="0" smtClean="0"/>
              <a:t>Lower extremities were not as well supported by the shelf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Data were able to be corrected by taking into account estimated effect of gravity on ankle BP measures.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71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QC Plan for Exam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5096"/>
          </a:xfrm>
        </p:spPr>
        <p:txBody>
          <a:bodyPr>
            <a:normAutofit/>
          </a:bodyPr>
          <a:lstStyle/>
          <a:p>
            <a:r>
              <a:rPr lang="en-US" dirty="0" smtClean="0"/>
              <a:t>Laboratory/Bioassay repeat measures</a:t>
            </a:r>
          </a:p>
          <a:p>
            <a:pPr lvl="1"/>
            <a:r>
              <a:rPr lang="en-US" dirty="0" smtClean="0"/>
              <a:t>Specimens collected at prior exams for calibration</a:t>
            </a:r>
          </a:p>
          <a:p>
            <a:pPr lvl="1"/>
            <a:r>
              <a:rPr lang="en-US" dirty="0" smtClean="0"/>
              <a:t>Replicate assays for excess variability in the measures</a:t>
            </a:r>
          </a:p>
          <a:p>
            <a:r>
              <a:rPr lang="en-US" dirty="0" smtClean="0"/>
              <a:t>Clinic Exam components</a:t>
            </a:r>
          </a:p>
          <a:p>
            <a:pPr lvl="1"/>
            <a:r>
              <a:rPr lang="en-US" dirty="0" smtClean="0"/>
              <a:t>Anthropometry repeat measures</a:t>
            </a:r>
          </a:p>
          <a:p>
            <a:pPr lvl="1"/>
            <a:r>
              <a:rPr lang="en-US" dirty="0" smtClean="0"/>
              <a:t>Review of sampled Interview recordings</a:t>
            </a:r>
          </a:p>
          <a:p>
            <a:pPr lvl="1"/>
            <a:r>
              <a:rPr lang="en-US" dirty="0" smtClean="0"/>
              <a:t>SC/Lead technician observation</a:t>
            </a:r>
          </a:p>
          <a:p>
            <a:pPr lvl="1"/>
            <a:r>
              <a:rPr lang="en-US" dirty="0" smtClean="0"/>
              <a:t>Data checking (versus prior exam’s values)</a:t>
            </a:r>
          </a:p>
          <a:p>
            <a:pPr lvl="1"/>
            <a:r>
              <a:rPr lang="en-US" dirty="0" smtClean="0"/>
              <a:t>Exam metrics (time to complete exam components,  reporting, retention)</a:t>
            </a:r>
          </a:p>
          <a:p>
            <a:r>
              <a:rPr lang="en-US" dirty="0" smtClean="0"/>
              <a:t>High Tech components</a:t>
            </a:r>
          </a:p>
          <a:p>
            <a:pPr lvl="1"/>
            <a:r>
              <a:rPr lang="en-US" dirty="0" smtClean="0"/>
              <a:t>Echocardiogram replication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and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01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Technicians</a:t>
            </a:r>
          </a:p>
          <a:p>
            <a:pPr lvl="1"/>
            <a:r>
              <a:rPr lang="en-US" dirty="0" smtClean="0"/>
              <a:t>Become proficient in your procedures (includes certification)</a:t>
            </a:r>
          </a:p>
          <a:p>
            <a:pPr lvl="1"/>
            <a:r>
              <a:rPr lang="en-US" dirty="0" smtClean="0"/>
              <a:t>Communicate questions and concerns right away</a:t>
            </a:r>
            <a:endParaRPr lang="en-US" dirty="0"/>
          </a:p>
          <a:p>
            <a:pPr lvl="1"/>
            <a:r>
              <a:rPr lang="en-US" dirty="0" smtClean="0"/>
              <a:t>Take critique constructively</a:t>
            </a:r>
          </a:p>
          <a:p>
            <a:pPr lvl="1"/>
            <a:r>
              <a:rPr lang="en-US" dirty="0" smtClean="0"/>
              <a:t>Participate in QC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Study Coordinators and Leads</a:t>
            </a:r>
          </a:p>
          <a:p>
            <a:pPr lvl="1"/>
            <a:r>
              <a:rPr lang="en-US" dirty="0" smtClean="0"/>
              <a:t>Train, certify, coach your team members</a:t>
            </a:r>
          </a:p>
          <a:p>
            <a:pPr lvl="1"/>
            <a:r>
              <a:rPr lang="en-US" dirty="0" smtClean="0"/>
              <a:t>Forward questions and concerns to CC and Operations Committee</a:t>
            </a:r>
          </a:p>
          <a:p>
            <a:pPr lvl="1"/>
            <a:r>
              <a:rPr lang="en-US" dirty="0" smtClean="0"/>
              <a:t>Calibration and maintenance (document)</a:t>
            </a:r>
          </a:p>
          <a:p>
            <a:pPr lvl="1"/>
            <a:r>
              <a:rPr lang="en-US" dirty="0" smtClean="0"/>
              <a:t>Review and coach</a:t>
            </a:r>
          </a:p>
          <a:p>
            <a:pPr lvl="1"/>
            <a:r>
              <a:rPr lang="en-US" dirty="0" smtClean="0"/>
              <a:t>Take and offer critique constructively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96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 of Quality, Quality Assurance (QA), and Quality Control (QC)</a:t>
            </a:r>
          </a:p>
          <a:p>
            <a:r>
              <a:rPr lang="en-US" dirty="0" smtClean="0"/>
              <a:t>Importance of Quality in MESA</a:t>
            </a:r>
          </a:p>
          <a:p>
            <a:r>
              <a:rPr lang="en-US" dirty="0" smtClean="0"/>
              <a:t>Examples of Quality issues in MESA</a:t>
            </a:r>
          </a:p>
          <a:p>
            <a:r>
              <a:rPr lang="en-US" dirty="0" smtClean="0"/>
              <a:t>Specific QC Monitoring Plan for Exam 6</a:t>
            </a:r>
          </a:p>
          <a:p>
            <a:r>
              <a:rPr lang="en-US" dirty="0" smtClean="0"/>
              <a:t>Roles and responsibilities in MESA Exam 6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Quailty</a:t>
            </a:r>
            <a:r>
              <a:rPr lang="en-US" dirty="0" smtClean="0"/>
              <a:t> – a high level of value or excellence (Merriam-Webster)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Quality Assurance (QA)</a:t>
            </a:r>
          </a:p>
          <a:p>
            <a:pPr lvl="1"/>
            <a:r>
              <a:rPr lang="en-US" dirty="0" smtClean="0"/>
              <a:t>Rules/procedures/activities that make sure you are doing things the correct way</a:t>
            </a:r>
          </a:p>
          <a:p>
            <a:pPr lvl="1"/>
            <a:r>
              <a:rPr lang="en-US" dirty="0" smtClean="0"/>
              <a:t>Process oriented</a:t>
            </a:r>
          </a:p>
          <a:p>
            <a:pPr lvl="1"/>
            <a:r>
              <a:rPr lang="en-US" dirty="0" smtClean="0"/>
              <a:t>Prevention of errors/mistakes/…</a:t>
            </a:r>
          </a:p>
          <a:p>
            <a:pPr lvl="1"/>
            <a:r>
              <a:rPr lang="en-US" dirty="0" smtClean="0"/>
              <a:t>Preparatory Steps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Quality Control (QC)</a:t>
            </a:r>
          </a:p>
          <a:p>
            <a:pPr lvl="1"/>
            <a:r>
              <a:rPr lang="en-US" dirty="0" smtClean="0"/>
              <a:t>Testing the outcome</a:t>
            </a:r>
          </a:p>
          <a:p>
            <a:pPr lvl="1"/>
            <a:r>
              <a:rPr lang="en-US" dirty="0" smtClean="0"/>
              <a:t>Product oriented</a:t>
            </a:r>
          </a:p>
          <a:p>
            <a:pPr lvl="1"/>
            <a:r>
              <a:rPr lang="en-US" dirty="0" smtClean="0"/>
              <a:t>Detecting errors/mistakes/… </a:t>
            </a:r>
          </a:p>
          <a:p>
            <a:pPr lvl="1"/>
            <a:r>
              <a:rPr lang="en-US" dirty="0" smtClean="0"/>
              <a:t>Corrective actions (best done while the activity is ongoing)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945535"/>
            <a:ext cx="1549400" cy="12806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872" y="3445894"/>
            <a:ext cx="100727" cy="8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5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5591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Quality</a:t>
            </a:r>
            <a:r>
              <a:rPr lang="en-US" dirty="0" smtClean="0"/>
              <a:t> – a high level of value or excellence (Merriam-Webster)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u="sng" dirty="0" smtClean="0"/>
              <a:t>Quality Assurance (QA)</a:t>
            </a:r>
          </a:p>
          <a:p>
            <a:pPr lvl="1"/>
            <a:r>
              <a:rPr lang="en-US" dirty="0" smtClean="0"/>
              <a:t>Rules/procedures/activities that make sure you are doing things the correct way</a:t>
            </a:r>
          </a:p>
          <a:p>
            <a:pPr lvl="1"/>
            <a:r>
              <a:rPr lang="en-US" dirty="0" smtClean="0"/>
              <a:t>Process oriented</a:t>
            </a:r>
          </a:p>
          <a:p>
            <a:pPr lvl="1"/>
            <a:r>
              <a:rPr lang="en-US" dirty="0" smtClean="0"/>
              <a:t>Prevention of errors/mistakes/…</a:t>
            </a:r>
          </a:p>
          <a:p>
            <a:pPr lvl="1"/>
            <a:r>
              <a:rPr lang="en-US" dirty="0" smtClean="0"/>
              <a:t>Preparatory Steps </a:t>
            </a:r>
          </a:p>
          <a:p>
            <a:pPr lvl="1"/>
            <a:endParaRPr lang="en-US" dirty="0" smtClean="0"/>
          </a:p>
          <a:p>
            <a:r>
              <a:rPr lang="en-US" b="1" u="sng" dirty="0" smtClean="0"/>
              <a:t>Quality Control (QC)</a:t>
            </a:r>
          </a:p>
          <a:p>
            <a:pPr lvl="1"/>
            <a:r>
              <a:rPr lang="en-US" dirty="0" smtClean="0"/>
              <a:t>Testing the outcome</a:t>
            </a:r>
          </a:p>
          <a:p>
            <a:pPr lvl="1"/>
            <a:r>
              <a:rPr lang="en-US" dirty="0" smtClean="0"/>
              <a:t>Product oriented</a:t>
            </a:r>
          </a:p>
          <a:p>
            <a:pPr lvl="1"/>
            <a:r>
              <a:rPr lang="en-US" dirty="0" smtClean="0"/>
              <a:t>Detecting errors/mistakes/… </a:t>
            </a:r>
          </a:p>
          <a:p>
            <a:pPr lvl="1"/>
            <a:r>
              <a:rPr lang="en-US" dirty="0" smtClean="0"/>
              <a:t>Corrective actions (best done while the activity is ongoing)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100" y="1270620"/>
            <a:ext cx="881979" cy="84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7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100" y="1825625"/>
            <a:ext cx="95377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QC is used to verify the quality of the output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Testing </a:t>
            </a:r>
            <a:r>
              <a:rPr lang="en-US" dirty="0"/>
              <a:t>for quality is not assuring quality, it is controlling it.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QA is the process managing for quality.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Both QA and QC are necessary for ensuring quality in Exam 6.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Everyone needs to take an active role in order to ensure quality.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89" y="1825625"/>
            <a:ext cx="1132459" cy="11324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62" y="3603734"/>
            <a:ext cx="1128821" cy="117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QA or QC?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004806"/>
              </p:ext>
            </p:extLst>
          </p:nvPr>
        </p:nvGraphicFramePr>
        <p:xfrm>
          <a:off x="838200" y="1825625"/>
          <a:ext cx="10515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Activity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QA or QC?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Central Training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Manual of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Repeated Anthropometry measures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Operations Committee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Interview recordings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IRB Review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Equipment calibration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QC Committee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7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QA or QC?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652261"/>
              </p:ext>
            </p:extLst>
          </p:nvPr>
        </p:nvGraphicFramePr>
        <p:xfrm>
          <a:off x="838200" y="1825625"/>
          <a:ext cx="10515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Activity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QA or QC?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Central Training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QA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Manual of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QA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Repeated Anthropometry measures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QC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Operations Committee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QA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Interview recordings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QC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IRB Review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QA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Equipment calibration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Both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QC Committee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Both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3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QA / QC Example from MESA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Ankle Brachial Index (ABI)</a:t>
            </a:r>
          </a:p>
          <a:p>
            <a:r>
              <a:rPr lang="en-US" dirty="0" smtClean="0"/>
              <a:t>measurement of ankle BP / brachial BP.</a:t>
            </a:r>
          </a:p>
          <a:p>
            <a:r>
              <a:rPr lang="en-US" dirty="0" smtClean="0"/>
              <a:t>Supine</a:t>
            </a:r>
          </a:p>
          <a:p>
            <a:r>
              <a:rPr lang="en-US" dirty="0" smtClean="0"/>
              <a:t>Carefully designed and identical protocol and MOP at Exams 1 , 3, 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59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1 ABI by Field Center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031" y="1505190"/>
            <a:ext cx="9645040" cy="523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62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505</Words>
  <Application>Microsoft Office PowerPoint</Application>
  <PresentationFormat>Widescreen</PresentationFormat>
  <Paragraphs>122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Exam 6 Quality Control and Safety</vt:lpstr>
      <vt:lpstr>Outline</vt:lpstr>
      <vt:lpstr>Definitions</vt:lpstr>
      <vt:lpstr>Definitions</vt:lpstr>
      <vt:lpstr>Definitions continued</vt:lpstr>
      <vt:lpstr>QA or QC?</vt:lpstr>
      <vt:lpstr>QA or QC?</vt:lpstr>
      <vt:lpstr>QA / QC Example from MESA</vt:lpstr>
      <vt:lpstr>Exam 1 ABI by Field Center</vt:lpstr>
      <vt:lpstr>Exam 3 ABI by Field Center</vt:lpstr>
      <vt:lpstr>What changed between Exams 1 and 3?</vt:lpstr>
      <vt:lpstr>QC Plan for Exam 6</vt:lpstr>
      <vt:lpstr>Roles and responsibilities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6 Quality Control and Safety</dc:title>
  <dc:creator>Craig Johnson</dc:creator>
  <cp:lastModifiedBy>Craig Johnson</cp:lastModifiedBy>
  <cp:revision>19</cp:revision>
  <dcterms:created xsi:type="dcterms:W3CDTF">2016-07-26T09:06:29Z</dcterms:created>
  <dcterms:modified xsi:type="dcterms:W3CDTF">2016-07-26T11:05:38Z</dcterms:modified>
</cp:coreProperties>
</file>