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2" r:id="rId3"/>
    <p:sldId id="281" r:id="rId4"/>
    <p:sldId id="270" r:id="rId5"/>
    <p:sldId id="271" r:id="rId6"/>
    <p:sldId id="272" r:id="rId7"/>
    <p:sldId id="273" r:id="rId8"/>
    <p:sldId id="275" r:id="rId9"/>
    <p:sldId id="276" r:id="rId10"/>
    <p:sldId id="277" r:id="rId11"/>
    <p:sldId id="279" r:id="rId12"/>
    <p:sldId id="280" r:id="rId13"/>
    <p:sldId id="283" r:id="rId14"/>
    <p:sldId id="284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C24943-CADD-483F-A12F-512FB54181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4EEF62-52C3-474B-89C5-39703D2F5F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2E323-E533-498B-BC49-05E08E2B2C2D}" type="slidenum">
              <a:rPr lang="en-US"/>
              <a:pPr/>
              <a:t>2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17A37-08A6-46A3-A80E-AA62C6A34F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90615-5513-4B03-BB03-24ECAE34B6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4B4A1-1158-4A27-AF3F-F1D453B97E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FAB44-740D-422E-8C6F-BCDF37929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D7516-A94C-41D7-AED3-9592358FA7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CB081-3BA8-4A62-A22D-71A7A29CD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5893E-BCBC-48D4-A4F2-F3111938D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92E42-220B-4A12-B890-1BEB2B2BFD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ECDB2-251B-4E43-A335-19D10CA0EB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E342E-737B-4A47-BE42-035B4D1808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C7C96-9287-417F-BCB5-490C056FA5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fld id="{493E7F5D-1D87-42AB-8245-B8B8CBEF14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oleObject" Target="../embeddings/Microsoft_Office_Excel_97-2003_Worksheet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4000">
                <a:ea typeface="宋体" pitchFamily="2" charset="-122"/>
              </a:rPr>
              <a:t>Fatty Liver and development of type 2 diabetes: the Multi-Ethnic Study of Atherosclerosis (MESA) </a:t>
            </a:r>
            <a:endParaRPr lang="en-US" sz="400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Jingzhong Ding, PhD</a:t>
            </a:r>
          </a:p>
          <a:p>
            <a:pPr>
              <a:lnSpc>
                <a:spcPct val="90000"/>
              </a:lnSpc>
            </a:pPr>
            <a:r>
              <a:rPr lang="en-US" sz="2400"/>
              <a:t>Department of Internal Medicine/Geriatrics</a:t>
            </a:r>
          </a:p>
          <a:p>
            <a:pPr>
              <a:lnSpc>
                <a:spcPct val="90000"/>
              </a:lnSpc>
            </a:pPr>
            <a:r>
              <a:rPr lang="en-US" sz="2400"/>
              <a:t>Wake Forest University School of Medicine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Odds ratios of diabetes per standard deviation increment in fat measures by ethnicity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66800" y="5867400"/>
            <a:ext cx="7086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* The models including age, gender, ethnicity, pack-years of smoking, alcohol drinking, physical activity, education, systolic blood pressure, anti-hypertensive medication, triglycerides, HDL cholesterol, cholesterol-lowering medication, C-reactive protein, Liver </a:t>
            </a:r>
            <a:r>
              <a:rPr lang="en-US" sz="1200" dirty="0" smtClean="0">
                <a:solidFill>
                  <a:schemeClr val="bg1"/>
                </a:solidFill>
              </a:rPr>
              <a:t>fat, </a:t>
            </a:r>
            <a:r>
              <a:rPr lang="en-US" sz="1200" dirty="0">
                <a:solidFill>
                  <a:schemeClr val="bg1"/>
                </a:solidFill>
              </a:rPr>
              <a:t>pericardial fat, body mass index and waist circumference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914400" y="2359025"/>
          <a:ext cx="7235825" cy="2419350"/>
        </p:xfrm>
        <a:graphic>
          <a:graphicData uri="http://schemas.openxmlformats.org/presentationml/2006/ole">
            <p:oleObj spid="_x0000_s58385" name="Document" r:id="rId3" imgW="6105850" imgH="2187542" progId="Word.Document.12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2209800" y="1905000"/>
            <a:ext cx="1219200" cy="3124200"/>
          </a:xfrm>
          <a:prstGeom prst="rect">
            <a:avLst/>
          </a:prstGeom>
          <a:noFill/>
          <a:ln w="25400" cap="flat" cmpd="sng" algn="ctr">
            <a:solidFill>
              <a:srgbClr val="FFFF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Odds ratios of diabetes by </a:t>
            </a:r>
            <a:r>
              <a:rPr lang="en-US" sz="4000" dirty="0" err="1" smtClean="0"/>
              <a:t>sextiles</a:t>
            </a:r>
            <a:r>
              <a:rPr lang="en-US" sz="4000" dirty="0" smtClean="0"/>
              <a:t> </a:t>
            </a:r>
            <a:r>
              <a:rPr lang="en-US" sz="4000" dirty="0"/>
              <a:t>of liver </a:t>
            </a:r>
            <a:r>
              <a:rPr lang="en-US" sz="4000" dirty="0" smtClean="0"/>
              <a:t>fat</a:t>
            </a:r>
            <a:endParaRPr lang="en-US" sz="4000" dirty="0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371600" y="5853112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Adjusting for Age, gender, ethnicity, pack-years of smoking, alcohol drinking, physical activity, education, systolic blood pressure, anti-hypertensive medication, triglycerides, HDL cholesterol, cholesterol-lowering medication, C-reactive protein, pericardial fat, body mass index, and waist circumference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81200" y="2133600"/>
          <a:ext cx="5119688" cy="3016250"/>
        </p:xfrm>
        <a:graphic>
          <a:graphicData uri="http://schemas.openxmlformats.org/presentationml/2006/ole">
            <p:oleObj spid="_x0000_s71681" name="Worksheet" r:id="rId3" imgW="4267048" imgH="2514447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 </a:t>
            </a:r>
            <a:r>
              <a:rPr lang="en-US" dirty="0" smtClean="0"/>
              <a:t>Liver fat </a:t>
            </a:r>
            <a:r>
              <a:rPr lang="en-US" dirty="0"/>
              <a:t>predicts increased risk of developing type 2 diabetes, independent of other fat measures.</a:t>
            </a:r>
          </a:p>
          <a:p>
            <a:endParaRPr lang="en-US" dirty="0"/>
          </a:p>
          <a:p>
            <a:r>
              <a:rPr lang="en-US" dirty="0"/>
              <a:t>The relationship between </a:t>
            </a:r>
            <a:r>
              <a:rPr lang="en-US" dirty="0" smtClean="0"/>
              <a:t>liver fat and </a:t>
            </a:r>
            <a:r>
              <a:rPr lang="en-US" dirty="0"/>
              <a:t>type 2 diabetes is consistent across various ethnic groups.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Implication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Better identify individuals at high risk of type-2 diabetes</a:t>
            </a:r>
          </a:p>
          <a:p>
            <a:endParaRPr lang="en-US"/>
          </a:p>
          <a:p>
            <a:r>
              <a:rPr lang="en-US"/>
              <a:t>A potential therapeutical target for preventing type-2 diabetes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/>
              <a:t>Supported by a NHLBI grant R01-HL-085323, Wake Forest University Claude D. Pepper Older Americans Independence Center (NIH P30-AG21332) and NHLBI contracts N01-HC-95159 through N01-HC-95165 and N01-HC-95169</a:t>
            </a:r>
          </a:p>
          <a:p>
            <a:pPr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600" dirty="0"/>
              <a:t>Wake Forest University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Carr, J. Jeffrey</a:t>
            </a:r>
          </a:p>
          <a:p>
            <a:pPr lvl="1">
              <a:lnSpc>
                <a:spcPct val="80000"/>
              </a:lnSpc>
            </a:pPr>
            <a:r>
              <a:rPr lang="en-US" sz="1400" dirty="0" err="1"/>
              <a:t>Kritchevsky</a:t>
            </a:r>
            <a:r>
              <a:rPr lang="en-US" sz="1400" dirty="0"/>
              <a:t>, Stephen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Du, Lisa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Hightower, </a:t>
            </a:r>
            <a:r>
              <a:rPr lang="en-US" sz="1400" dirty="0" err="1"/>
              <a:t>Caresse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Pillsbury, Suzanne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Ellison, Bob </a:t>
            </a:r>
          </a:p>
          <a:p>
            <a:pPr lvl="1">
              <a:lnSpc>
                <a:spcPct val="80000"/>
              </a:lnSpc>
            </a:pPr>
            <a:r>
              <a:rPr lang="en-US" sz="1400" dirty="0" err="1"/>
              <a:t>Ge</a:t>
            </a:r>
            <a:r>
              <a:rPr lang="en-US" sz="1400" dirty="0"/>
              <a:t>, </a:t>
            </a:r>
            <a:r>
              <a:rPr lang="en-US" sz="1400" dirty="0" err="1"/>
              <a:t>Yaorong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Hsu, Fang-Chi</a:t>
            </a:r>
          </a:p>
          <a:p>
            <a:pPr lvl="1">
              <a:lnSpc>
                <a:spcPct val="80000"/>
              </a:lnSpc>
            </a:pPr>
            <a:r>
              <a:rPr lang="en-US" sz="1400" dirty="0" err="1"/>
              <a:t>Espeland</a:t>
            </a:r>
            <a:r>
              <a:rPr lang="en-US" sz="1400" dirty="0"/>
              <a:t>, Mark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Burke, Gregory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Liu, </a:t>
            </a:r>
            <a:r>
              <a:rPr lang="en-US" sz="1400" dirty="0" err="1"/>
              <a:t>Yongmei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err="1"/>
              <a:t>Lohman</a:t>
            </a:r>
            <a:r>
              <a:rPr lang="en-US" sz="1400" dirty="0"/>
              <a:t>, Kurt</a:t>
            </a:r>
          </a:p>
          <a:p>
            <a:pPr>
              <a:lnSpc>
                <a:spcPct val="80000"/>
              </a:lnSpc>
            </a:pPr>
            <a:endParaRPr lang="en-US" sz="1600" dirty="0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4648200" y="1600200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National Institute on Aging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>
                <a:solidFill>
                  <a:schemeClr val="bg1"/>
                </a:solidFill>
              </a:rPr>
              <a:t>Harris, Tamara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Univ</a:t>
            </a:r>
            <a:r>
              <a:rPr lang="en-US" sz="1600" dirty="0">
                <a:solidFill>
                  <a:schemeClr val="bg1"/>
                </a:solidFill>
              </a:rPr>
              <a:t> of Cal – San Diego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>
                <a:solidFill>
                  <a:schemeClr val="bg1"/>
                </a:solidFill>
              </a:rPr>
              <a:t>Allison, Matthew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 err="1">
                <a:solidFill>
                  <a:schemeClr val="bg1"/>
                </a:solidFill>
              </a:rPr>
              <a:t>Criqui</a:t>
            </a:r>
            <a:r>
              <a:rPr lang="en-US" sz="1400" dirty="0">
                <a:solidFill>
                  <a:schemeClr val="bg1"/>
                </a:solidFill>
              </a:rPr>
              <a:t>, Michael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Johns Hopkins Univ.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 err="1">
                <a:solidFill>
                  <a:schemeClr val="bg1"/>
                </a:solidFill>
              </a:rPr>
              <a:t>Szklo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Moyses</a:t>
            </a:r>
            <a:endParaRPr lang="en-US" sz="1400" dirty="0">
              <a:solidFill>
                <a:schemeClr val="bg1"/>
              </a:solidFill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>
                <a:solidFill>
                  <a:schemeClr val="bg1"/>
                </a:solidFill>
              </a:rPr>
              <a:t>Bluemke, </a:t>
            </a:r>
            <a:r>
              <a:rPr lang="en-US" sz="1400" dirty="0" smtClean="0">
                <a:solidFill>
                  <a:schemeClr val="bg1"/>
                </a:solidFill>
              </a:rPr>
              <a:t>David</a:t>
            </a:r>
            <a:endParaRPr lang="en-US" sz="1400" dirty="0">
              <a:solidFill>
                <a:schemeClr val="bg1"/>
              </a:solidFill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Univ</a:t>
            </a:r>
            <a:r>
              <a:rPr lang="en-US" sz="1600" dirty="0">
                <a:solidFill>
                  <a:schemeClr val="bg1"/>
                </a:solidFill>
              </a:rPr>
              <a:t> of Cal – LA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 err="1">
                <a:solidFill>
                  <a:schemeClr val="bg1"/>
                </a:solidFill>
              </a:rPr>
              <a:t>Detrano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smtClean="0">
                <a:solidFill>
                  <a:schemeClr val="bg1"/>
                </a:solidFill>
              </a:rPr>
              <a:t>Robert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 err="1" smtClean="0">
                <a:solidFill>
                  <a:schemeClr val="bg1"/>
                </a:solidFill>
              </a:rPr>
              <a:t>Budoff</a:t>
            </a:r>
            <a:r>
              <a:rPr lang="en-US" sz="1400" dirty="0" smtClean="0">
                <a:solidFill>
                  <a:schemeClr val="bg1"/>
                </a:solidFill>
              </a:rPr>
              <a:t>, Matthew </a:t>
            </a:r>
            <a:endParaRPr lang="en-US" sz="1400" dirty="0">
              <a:solidFill>
                <a:schemeClr val="bg1"/>
              </a:solidFill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solidFill>
                <a:schemeClr val="bg1"/>
              </a:solidFill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endParaRPr lang="en-US" sz="1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/>
              <a:t>The type-2 diabetes epidemic coincides with the obesity epidemic, data from NHANES (Gregg, 2005) and the National Health Interview Survey (Steinbrook, 2006)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endParaRPr lang="en-US" sz="2800"/>
          </a:p>
          <a:p>
            <a:endParaRPr lang="en-US" sz="2800"/>
          </a:p>
        </p:txBody>
      </p:sp>
      <p:graphicFrame>
        <p:nvGraphicFramePr>
          <p:cNvPr id="69637" name="Object 5"/>
          <p:cNvGraphicFramePr>
            <a:graphicFrameLocks noChangeAspect="1"/>
          </p:cNvGraphicFramePr>
          <p:nvPr>
            <p:ph idx="1"/>
          </p:nvPr>
        </p:nvGraphicFramePr>
        <p:xfrm>
          <a:off x="228600" y="1295400"/>
          <a:ext cx="4343400" cy="3070225"/>
        </p:xfrm>
        <a:graphic>
          <a:graphicData uri="http://schemas.openxmlformats.org/presentationml/2006/ole">
            <p:oleObj spid="_x0000_s69637" name="Chart" r:id="rId4" imgW="3676774" imgH="2600238" progId="Excel.Sheet.8">
              <p:embed/>
            </p:oleObj>
          </a:graphicData>
        </a:graphic>
      </p:graphicFrame>
      <p:pic>
        <p:nvPicPr>
          <p:cNvPr id="69639" name="Picture 7" descr="01f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3962400"/>
            <a:ext cx="5256213" cy="2762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Despres, 2006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Visceral/subcutaneous obesity and metabolic profile</a:t>
            </a: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502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studies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Fat content in the liver, but not visceral fat, is associated with obesity-related metabolic abnormalities, including insulin resistance (</a:t>
            </a:r>
            <a:r>
              <a:rPr lang="en-US" sz="2400" dirty="0" err="1" smtClean="0"/>
              <a:t>Fabbrini</a:t>
            </a:r>
            <a:r>
              <a:rPr lang="en-US" sz="2400" dirty="0" smtClean="0"/>
              <a:t>, 2009)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dirty="0"/>
              <a:t>Japanese study (Shibata, 2007) and a Korean study (Kim, 2007) suggest that fatty liver disease, qualitatively assessed by </a:t>
            </a:r>
            <a:r>
              <a:rPr lang="en-US" sz="2400" dirty="0" err="1"/>
              <a:t>ultrasonography</a:t>
            </a:r>
            <a:r>
              <a:rPr lang="en-US" sz="2400" dirty="0"/>
              <a:t>, predicts the development of type 2 diabetes.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Ethnic differences?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	I</a:t>
            </a:r>
            <a:r>
              <a:rPr lang="en-US" sz="2400" dirty="0" smtClean="0"/>
              <a:t>ndependent of </a:t>
            </a:r>
            <a:r>
              <a:rPr lang="en-US" sz="2400" dirty="0"/>
              <a:t>other regional fat depots?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examine the independent association of the extent of </a:t>
            </a:r>
            <a:r>
              <a:rPr lang="en-US" dirty="0" smtClean="0"/>
              <a:t>liver fat with </a:t>
            </a:r>
            <a:r>
              <a:rPr lang="en-US" dirty="0"/>
              <a:t>the development of type 2 diabetes in Caucasians, Chinese Americans, African Americans, and Hispanics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Study design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MESA is a community-based prospective study to investigate progression of subclinical cardiovascular disease.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6,814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Age 45-84 years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Caucasians, Chinese Americans, African Americans, and Hispanics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Baltimore, MD; Chicago, IL; Forsyth County, NC; Los Angeles, CA; New York, NY; and St. Paul, MN</a:t>
            </a:r>
          </a:p>
          <a:p>
            <a:pPr lvl="1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2000"/>
              <a:t>5,578 participants, after excluding those with prevalent type 2 diabetes 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448 incident type 2 diabetes from 2000 to 2007 (three follow-up examinations at intervals of 18-24 months)</a:t>
            </a:r>
          </a:p>
          <a:p>
            <a:pPr lvl="1"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Study methods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Type 2 diabetes: fasting glucose </a:t>
            </a:r>
            <a:r>
              <a:rPr lang="en-US" sz="2800" dirty="0">
                <a:cs typeface="Arial" charset="0"/>
              </a:rPr>
              <a:t>≥ 6.99 </a:t>
            </a:r>
            <a:r>
              <a:rPr lang="en-US" sz="2800" dirty="0" err="1">
                <a:cs typeface="Arial" charset="0"/>
              </a:rPr>
              <a:t>mmol</a:t>
            </a:r>
            <a:r>
              <a:rPr lang="en-US" sz="2800" dirty="0">
                <a:cs typeface="Arial" charset="0"/>
              </a:rPr>
              <a:t>/L (126 mg/</a:t>
            </a:r>
            <a:r>
              <a:rPr lang="en-US" sz="2800" dirty="0" err="1">
                <a:cs typeface="Arial" charset="0"/>
              </a:rPr>
              <a:t>dL</a:t>
            </a:r>
            <a:r>
              <a:rPr lang="en-US" sz="2800" dirty="0">
                <a:cs typeface="Arial" charset="0"/>
              </a:rPr>
              <a:t>) or use of hypoglycemic medication</a:t>
            </a:r>
          </a:p>
          <a:p>
            <a:pPr>
              <a:lnSpc>
                <a:spcPct val="90000"/>
              </a:lnSpc>
            </a:pPr>
            <a:endParaRPr lang="en-US" sz="28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cs typeface="Arial" charset="0"/>
              </a:rPr>
              <a:t>Cardiac CT scans at baseline: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cs typeface="Arial" charset="0"/>
              </a:rPr>
              <a:t>Liver fat </a:t>
            </a:r>
            <a:r>
              <a:rPr lang="en-US" sz="2400" dirty="0">
                <a:cs typeface="Arial" charset="0"/>
              </a:rPr>
              <a:t>(liver attenuation, high value indicates low fat content): average density of three regions in the right lobe of liver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Arial" charset="0"/>
              </a:rPr>
              <a:t>Pericardial fat: fat around the proximal coronary arteries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Arial" charset="0"/>
              </a:rPr>
              <a:t>ICC of intra- and inter-reader reliability: 0.89 and 0.74 for liver attenuation; 0.99 and 0.89 for pericardial fat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Baseline characteristics by </a:t>
            </a:r>
            <a:r>
              <a:rPr lang="en-US" sz="4000" dirty="0" smtClean="0"/>
              <a:t>liver fat </a:t>
            </a:r>
            <a:r>
              <a:rPr lang="en-US" sz="4000" dirty="0"/>
              <a:t>quartiles</a:t>
            </a:r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>
            <p:ph idx="1"/>
          </p:nvPr>
        </p:nvGraphicFramePr>
        <p:xfrm>
          <a:off x="835025" y="2065338"/>
          <a:ext cx="7000875" cy="4295775"/>
        </p:xfrm>
        <a:graphic>
          <a:graphicData uri="http://schemas.openxmlformats.org/presentationml/2006/ole">
            <p:oleObj spid="_x0000_s52227" name="Document" r:id="rId3" imgW="5657568" imgH="347242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Odds ratios of diabetes per standard deviation increment in liver </a:t>
            </a:r>
            <a:r>
              <a:rPr lang="en-US" sz="2400" dirty="0" smtClean="0"/>
              <a:t>fat </a:t>
            </a:r>
            <a:r>
              <a:rPr lang="en-US" sz="2400" dirty="0"/>
              <a:t>in pooled logistic regression analysis</a:t>
            </a:r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2133600" y="1828800"/>
          <a:ext cx="4881562" cy="3646488"/>
        </p:xfrm>
        <a:graphic>
          <a:graphicData uri="http://schemas.openxmlformats.org/presentationml/2006/ole">
            <p:oleObj spid="_x0000_s55302" name="Chart" r:id="rId3" imgW="4895982" imgH="3657600" progId="Excel.Sheet.8">
              <p:embed/>
            </p:oleObj>
          </a:graphicData>
        </a:graphic>
      </p:graphicFrame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371600" y="5562600"/>
            <a:ext cx="64166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Model 1: </a:t>
            </a:r>
            <a:r>
              <a:rPr lang="en-US" sz="1200" dirty="0" smtClean="0">
                <a:solidFill>
                  <a:schemeClr val="bg1"/>
                </a:solidFill>
              </a:rPr>
              <a:t>Unadjusted</a:t>
            </a:r>
            <a:r>
              <a:rPr lang="en-US" sz="1200" dirty="0">
                <a:solidFill>
                  <a:schemeClr val="bg1"/>
                </a:solidFill>
              </a:rPr>
              <a:t>; </a:t>
            </a:r>
          </a:p>
          <a:p>
            <a:r>
              <a:rPr lang="en-US" sz="1200" dirty="0">
                <a:solidFill>
                  <a:schemeClr val="bg1"/>
                </a:solidFill>
              </a:rPr>
              <a:t>Model 2: Age, gender, ethnicity, pack-years of smoking, alcohol drinking, physical activity, education, systolic blood pressure, anti-hypertensive medication, triglycerides, HDL cholesterol, cholesterol-lowering medication, and C-reactive protein</a:t>
            </a:r>
          </a:p>
          <a:p>
            <a:r>
              <a:rPr lang="en-US" sz="1200" dirty="0">
                <a:solidFill>
                  <a:schemeClr val="bg1"/>
                </a:solidFill>
              </a:rPr>
              <a:t>Model 3: Model 2 + pericardial fat, body mass index, and waist circumference</a:t>
            </a:r>
          </a:p>
          <a:p>
            <a:r>
              <a:rPr lang="en-US" sz="1200" dirty="0">
                <a:solidFill>
                  <a:schemeClr val="bg1"/>
                </a:solidFill>
              </a:rPr>
              <a:t>Model 4: Model 3 + fasting </a:t>
            </a:r>
            <a:r>
              <a:rPr lang="en-US" sz="1200" dirty="0" smtClean="0">
                <a:solidFill>
                  <a:schemeClr val="bg1"/>
                </a:solidFill>
              </a:rPr>
              <a:t>glucose and insulin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31061</TotalTime>
  <Words>713</Words>
  <Application>Microsoft Office PowerPoint</Application>
  <PresentationFormat>On-screen Show (4:3)</PresentationFormat>
  <Paragraphs>82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Default Design</vt:lpstr>
      <vt:lpstr>Chart</vt:lpstr>
      <vt:lpstr>Document</vt:lpstr>
      <vt:lpstr>Worksheet</vt:lpstr>
      <vt:lpstr>Fatty Liver and development of type 2 diabetes: the Multi-Ethnic Study of Atherosclerosis (MESA) </vt:lpstr>
      <vt:lpstr>The type-2 diabetes epidemic coincides with the obesity epidemic, data from NHANES (Gregg, 2005) and the National Health Interview Survey (Steinbrook, 2006)</vt:lpstr>
      <vt:lpstr>Visceral/subcutaneous obesity and metabolic profile</vt:lpstr>
      <vt:lpstr>Previous studies</vt:lpstr>
      <vt:lpstr>Objective</vt:lpstr>
      <vt:lpstr>Study design</vt:lpstr>
      <vt:lpstr>Study methods</vt:lpstr>
      <vt:lpstr>Baseline characteristics by liver fat quartiles</vt:lpstr>
      <vt:lpstr>Odds ratios of diabetes per standard deviation increment in liver fat in pooled logistic regression analysis</vt:lpstr>
      <vt:lpstr>Odds ratios of diabetes per standard deviation increment in fat measures by ethnicity</vt:lpstr>
      <vt:lpstr>Odds ratios of diabetes by sextiles of liver fat</vt:lpstr>
      <vt:lpstr>Discussion</vt:lpstr>
      <vt:lpstr>Implication </vt:lpstr>
      <vt:lpstr>Acknowledgement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jding</cp:lastModifiedBy>
  <cp:revision>50</cp:revision>
  <cp:lastPrinted>1601-01-01T00:00:00Z</cp:lastPrinted>
  <dcterms:created xsi:type="dcterms:W3CDTF">1601-01-01T00:00:00Z</dcterms:created>
  <dcterms:modified xsi:type="dcterms:W3CDTF">2012-02-29T05:43:11Z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