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226A-93E0-4E30-AD92-03C6E73ADB2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73508-3A04-42D3-A946-F3907A8AE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**Consider</a:t>
            </a:r>
            <a:r>
              <a:rPr lang="en-US" baseline="0" dirty="0" smtClean="0"/>
              <a:t> dropping for this 15 min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3508-3A04-42D3-A946-F3907A8AE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 - Address the growing burden of dementia through</a:t>
            </a:r>
            <a:r>
              <a:rPr lang="en-US" baseline="0" dirty="0" smtClean="0"/>
              <a:t> prevention strategies </a:t>
            </a:r>
          </a:p>
          <a:p>
            <a:r>
              <a:rPr lang="en-US" baseline="0" dirty="0" smtClean="0"/>
              <a:t>Clinical Core brings a portfolio of pharmaceutical and non-pharmacological interventions including diet and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3508-3A04-42D3-A946-F3907A8AEE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 is a non-invasive technique with no known side effects other than possible physical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discomfort.  No contrast agent is used.  The MR apparatus attracts certain metals. Participants are scanned with a metal detector before entering the magnet area and all metal objects are removed.  Participants with MRI non-compatible metal implants are excluded. Some participants experience claustrophobia or physical discomfort during the scan.  There is a communication system set up so participants can talk with investigators and if participants report feeling uncomfortable, they are removed immediately from the scanner.  Clinically significant results are communicated to participants.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3508-3A04-42D3-A946-F3907A8AEE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procedure for co-registration of the MRI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images has been described.18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Regionsof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 (ROIs) were hand-drawn on a template that was a high-resolution MR image of a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elderly MCI subject.19 The ROIs included five primary cortical areas [i.e., anterior cingulate (ACG),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frontal cortex (FRC), lateral temporal cortex (LTC), parietal cortex (PAR), precuneus cortex (PRC)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comprised the Global-5 composite region], as well as medial temporal cortex (MTC), anterior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ventral striatum (AVS), occipital cortex (OCC), occipital pole (OCP), sensorimotor cortex (SMC),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thalamus (THL), subcortical white matter (SWM), pons (PON), and cerebellum (CER)].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PiB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was measured using the standardized uptake value ratio (SUVR) over the 50-70 min scan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 SUV: scaled to injected dose and body mass) that is then normalized by the SUV of the CER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FE843-CB7E-4A84-B1D6-D0BBB5B212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5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Collection – ~22 mL (1.69 tablespoons), replaced within 2 hours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Lumbar puncture (LP):  The LP is performed well below the termination point of the spinal cord.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nerve roots readily move aside from the spinal needle, the possibility of permanent nerve root damage is extremely rare. The incidence of post-LP headache is a function of the diameter and type of needle rather than the amount of CSF drawn. We use a 22g or 24g atraumatic needle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Sprotte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as opposed to a cutting needle.  Using the ADNI CSF collection procedures, there is a very low incidence of post-LP headache in older adults (&lt;2%).68 We have performed over 200 LPs in the past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 with a similarly low post-LP headache rate; no participants have had to have any intervention for an LP headache.  If necessary, a “blood patch” can be readily performed by an anesthesiologist to participants experiencing serious post-puncture headaches.69  Although very rare, it is possible that there may be an allergic reaction to the local anesthetic (lidocaine 1%) used for the LP. This reaction would cause swelling and a rash on the skin where the anesthetic was injected. Participants are queried about allergies to lidocaine and related local anesthetics before the LP. There is also a risk of introducing infection where the needle enters the skin, but standard sterile procedures are undertaken to minimize this risk.  There is also a small risk of bleeding but in an effort to minimize these risks, labs including a PT, INR, PTT, and platelets are checked prior to the LP.  LP is not done on participants on anticoagulants, such as warfarin or thrombin inhibitors.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3508-3A04-42D3-A946-F3907A8AEE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MESA Memory is designed as a prospective cohort sub-study,</a:t>
            </a:r>
            <a:r>
              <a:rPr lang="en-US" baseline="0" dirty="0" smtClean="0"/>
              <a:t> leveraging the 15+ years of cardiometabolic risk factor data from MESA.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3508-3A04-42D3-A946-F3907A8AEE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5053-9925-43F6-BC59-773F910F57A3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219C-A7A6-4B19-BAD8-D07C61B598A4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9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9536-5C26-4BE6-B40F-FFB13E3EE06D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DC95-DAEE-4B91-B456-24D5F6C1B0C9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DA74-B11B-4DD6-BE0F-9A142B247FF4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1C8B-EB2F-4840-A2A4-845E38DB11E2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97AA-6ADD-4839-8BD4-B3E1FF61C224}" type="datetime1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E4CE-0079-4724-B91D-984EE46E7726}" type="datetime1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EF75-39B5-4824-856A-DAE7C0B858CF}" type="datetime1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17E7-5C21-408C-AC6F-2D6CD3C5CB9E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4524-887D-4988-BC85-0D20639EFC76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F0EC-36BA-4D8C-8883-DEA663D51552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8ED5-B207-4080-8EDB-71478D13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58" y="152400"/>
            <a:ext cx="29146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9" y="85725"/>
            <a:ext cx="280987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Timothy Hughes, PhD, MPH</a:t>
            </a:r>
          </a:p>
          <a:p>
            <a:r>
              <a:rPr lang="en-US" sz="2400" dirty="0" smtClean="0"/>
              <a:t>MESA Steering Committee Meeting</a:t>
            </a:r>
          </a:p>
          <a:p>
            <a:r>
              <a:rPr lang="en-US" sz="2400" dirty="0" smtClean="0"/>
              <a:t>3/22/16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553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 A301 approved 09/30/2015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87375"/>
            <a:ext cx="6019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Cardiometabolic Predictors of  Alzheimer’s disease: MESA Memory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Hughes - Wake Forest ADCC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Burden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 6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CASI</a:t>
            </a:r>
            <a:r>
              <a:rPr lang="en-US" dirty="0"/>
              <a:t>, DSC and DS = 10 </a:t>
            </a:r>
            <a:r>
              <a:rPr lang="en-US" dirty="0" smtClean="0"/>
              <a:t>min</a:t>
            </a:r>
            <a:endParaRPr lang="en-US" dirty="0"/>
          </a:p>
          <a:p>
            <a:r>
              <a:rPr lang="en-US" dirty="0" smtClean="0"/>
              <a:t>UDS </a:t>
            </a:r>
            <a:r>
              <a:rPr lang="en-US" dirty="0"/>
              <a:t>v3 cog testing = 25 </a:t>
            </a:r>
            <a:r>
              <a:rPr lang="en-US" dirty="0" smtClean="0"/>
              <a:t>min</a:t>
            </a:r>
            <a:endParaRPr lang="en-US" dirty="0"/>
          </a:p>
          <a:p>
            <a:r>
              <a:rPr lang="en-US" dirty="0" smtClean="0"/>
              <a:t>PACC </a:t>
            </a:r>
            <a:r>
              <a:rPr lang="en-US" dirty="0"/>
              <a:t>cog testing = 25 min</a:t>
            </a:r>
          </a:p>
          <a:p>
            <a:r>
              <a:rPr lang="en-US" dirty="0" smtClean="0"/>
              <a:t>UDS </a:t>
            </a:r>
            <a:r>
              <a:rPr lang="en-US" dirty="0"/>
              <a:t>physical exam = </a:t>
            </a:r>
            <a:r>
              <a:rPr lang="en-US" dirty="0" smtClean="0"/>
              <a:t>45 min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Additional Visits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MRI visit = 60 min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Optional PET = 90 min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Optional LP = 90 min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49924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Telephone assessment of cognition 1.5 years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Cog testing and MRI repeated 3 years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with AFIB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tests (CASI, DSC and DS) integrated</a:t>
            </a:r>
          </a:p>
          <a:p>
            <a:r>
              <a:rPr lang="en-US" dirty="0" smtClean="0"/>
              <a:t>2 MRI posed by MESA memory; 1 by AFIB </a:t>
            </a:r>
          </a:p>
          <a:p>
            <a:r>
              <a:rPr lang="en-US" dirty="0" smtClean="0"/>
              <a:t>Plans to consolidate MRI if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256088"/>
            <a:ext cx="11215688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9173" y="4419600"/>
            <a:ext cx="8839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4419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MESA Memory is designed as a prospective cohort sub-study</a:t>
            </a:r>
          </a:p>
          <a:p>
            <a:r>
              <a:rPr lang="en-US" dirty="0" smtClean="0"/>
              <a:t>Provides detailed cognitive adjudication for WF MESA participants</a:t>
            </a:r>
          </a:p>
          <a:p>
            <a:r>
              <a:rPr lang="en-US" dirty="0" smtClean="0"/>
              <a:t>Gold standard cognitive data will be informative for CASI thresholds </a:t>
            </a:r>
          </a:p>
          <a:p>
            <a:r>
              <a:rPr lang="en-US" dirty="0" smtClean="0"/>
              <a:t>Can be considered a pilot for a larger MESA wide proposal in the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pending P30 NIA Alzheimer’s disease Center (July)</a:t>
            </a:r>
          </a:p>
          <a:p>
            <a:r>
              <a:rPr lang="en-US" dirty="0" smtClean="0"/>
              <a:t>MESA Memory is a single site study at Wake Forest</a:t>
            </a:r>
          </a:p>
          <a:p>
            <a:r>
              <a:rPr lang="en-US" dirty="0" smtClean="0"/>
              <a:t>Adds detailed neuropsychological testing and brain imaging</a:t>
            </a:r>
          </a:p>
          <a:p>
            <a:r>
              <a:rPr lang="en-US" dirty="0" smtClean="0"/>
              <a:t>Biomarker Intensive Subset</a:t>
            </a:r>
          </a:p>
          <a:p>
            <a:r>
              <a:rPr lang="en-US" dirty="0" smtClean="0"/>
              <a:t>Brings tractable cognitive outcomes to MESA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- July 2016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P30 Mechanism for Alzheimer's Disease Core Center (ADCC)</a:t>
            </a:r>
          </a:p>
          <a:p>
            <a:r>
              <a:rPr lang="en-US" dirty="0" smtClean="0"/>
              <a:t>Wake Forest ADCC’s Approach</a:t>
            </a:r>
          </a:p>
          <a:p>
            <a:r>
              <a:rPr lang="en-US" dirty="0" smtClean="0"/>
              <a:t>7 Cores of Wake Forest ADCC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Administrative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Clinical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MESA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Neuropathology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Outreach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Education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8" y="3733800"/>
            <a:ext cx="4953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 flipV="1">
            <a:off x="8010236" y="5297056"/>
            <a:ext cx="69273" cy="762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MESA Memory </a:t>
            </a:r>
            <a:br>
              <a:rPr lang="en-US" dirty="0" smtClean="0"/>
            </a:br>
            <a:r>
              <a:rPr lang="en-US" i="1" dirty="0" smtClean="0"/>
              <a:t>Aims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 smtClean="0"/>
              <a:t>Find </a:t>
            </a:r>
            <a:r>
              <a:rPr lang="en-US" sz="2000" dirty="0"/>
              <a:t>antecedent </a:t>
            </a:r>
            <a:r>
              <a:rPr lang="en-US" sz="2000" dirty="0" smtClean="0"/>
              <a:t>biomarkers </a:t>
            </a:r>
            <a:r>
              <a:rPr lang="en-US" sz="2000" dirty="0"/>
              <a:t>of metabolic and vascular dysregulation in middle and older age that </a:t>
            </a:r>
            <a:r>
              <a:rPr lang="en-US" sz="2000" dirty="0" smtClean="0"/>
              <a:t>predict: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global </a:t>
            </a:r>
            <a:r>
              <a:rPr lang="en-US" sz="2000" dirty="0"/>
              <a:t>and domain-specific cognitive impairment (executive function, episodic memory</a:t>
            </a:r>
            <a:r>
              <a:rPr lang="en-US" sz="2000" dirty="0" smtClean="0"/>
              <a:t>),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structural </a:t>
            </a:r>
            <a:r>
              <a:rPr lang="en-US" sz="2000" dirty="0"/>
              <a:t>and functional </a:t>
            </a:r>
            <a:r>
              <a:rPr lang="en-US" sz="2000" dirty="0" smtClean="0"/>
              <a:t>abnormalities  on MRI,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abnormal </a:t>
            </a:r>
            <a:r>
              <a:rPr lang="en-US" sz="2000" dirty="0"/>
              <a:t>AD biomarkers (amyloid PET imaging, </a:t>
            </a:r>
            <a:r>
              <a:rPr lang="en-US" sz="2000" dirty="0" smtClean="0"/>
              <a:t>CSF </a:t>
            </a:r>
            <a:r>
              <a:rPr lang="en-US" sz="2000" dirty="0"/>
              <a:t>amyloid and tau</a:t>
            </a:r>
            <a:r>
              <a:rPr lang="en-US" sz="2000" dirty="0" smtClean="0"/>
              <a:t>).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Determine if </a:t>
            </a:r>
            <a:r>
              <a:rPr lang="en-US" sz="2000" dirty="0" smtClean="0"/>
              <a:t>cardiometabolic biomarkers prospectively </a:t>
            </a:r>
            <a:r>
              <a:rPr lang="en-US" sz="2000" dirty="0"/>
              <a:t>predict cognitive trajectory (decline and resilience) and incident MCI and AD over 3 years of follow-up.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Conduct multidimensional systems-based analysis of genetic, epigenetic, and phenotypic </a:t>
            </a:r>
            <a:r>
              <a:rPr lang="en-US" sz="2000" dirty="0" smtClean="0"/>
              <a:t>data.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Examine </a:t>
            </a:r>
            <a:r>
              <a:rPr lang="en-US" sz="2000" dirty="0" smtClean="0"/>
              <a:t>differential risk factor profiles by race and gender.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Memory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8229600" cy="117316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Recruit 80% of the WF Exam 6 participants (n=540)</a:t>
            </a:r>
          </a:p>
          <a:p>
            <a:r>
              <a:rPr lang="en-US" sz="2600" dirty="0" smtClean="0"/>
              <a:t>Optional Biomarker Intensive Subset (estimated n=216, 40%)</a:t>
            </a:r>
          </a:p>
          <a:p>
            <a:r>
              <a:rPr lang="en-US" sz="2600" dirty="0" smtClean="0"/>
              <a:t>New data yield comprehensive cognitive and brain phenotyping, adjudicated cognition burden of AD biomarkers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31290"/>
              </p:ext>
            </p:extLst>
          </p:nvPr>
        </p:nvGraphicFramePr>
        <p:xfrm>
          <a:off x="1784498" y="1295400"/>
          <a:ext cx="5403702" cy="343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6982"/>
                <a:gridCol w="1046480"/>
                <a:gridCol w="995680"/>
                <a:gridCol w="924560"/>
              </a:tblGrid>
              <a:tr h="1022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Procedure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>
                    <a:solidFill>
                      <a:srgbClr val="D9C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Baseline </a:t>
                      </a:r>
                      <a:r>
                        <a:rPr lang="en-US" sz="900" b="1" dirty="0" smtClean="0">
                          <a:effectLst/>
                          <a:latin typeface="Arial"/>
                          <a:cs typeface="Arial"/>
                        </a:rPr>
                        <a:t>(MESA</a:t>
                      </a:r>
                      <a:r>
                        <a:rPr lang="en-US" sz="900" b="1" baseline="0" dirty="0" smtClean="0">
                          <a:effectLst/>
                          <a:latin typeface="Arial"/>
                          <a:cs typeface="Arial"/>
                        </a:rPr>
                        <a:t> Exam 6)</a:t>
                      </a:r>
                      <a:endParaRPr lang="en-US" sz="9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>
                    <a:solidFill>
                      <a:srgbClr val="D9C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Interim Telephone Assessment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>
                    <a:solidFill>
                      <a:srgbClr val="D9C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3-Year Follow-up</a:t>
                      </a:r>
                      <a:endParaRPr lang="en-US" sz="9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>
                    <a:solidFill>
                      <a:srgbClr val="D9C7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Enrollment &amp; Consenting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History,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Clinical Evaluation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Medication Review 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Physical Exam, </a:t>
                      </a: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Blood Collection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3858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cs typeface="Arial"/>
                        </a:rPr>
                        <a:t>Cognitive </a:t>
                      </a: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Assessment (in-person)</a:t>
                      </a:r>
                      <a:endParaRPr lang="en-US" sz="11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marL="231775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CASI,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cs typeface="Arial"/>
                        </a:rPr>
                        <a:t> DSC, DS</a:t>
                      </a:r>
                      <a:endParaRPr lang="en-US" sz="11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marL="231775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UDS-3</a:t>
                      </a:r>
                    </a:p>
                    <a:p>
                      <a:pPr marL="231775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PACC</a:t>
                      </a:r>
                      <a:endParaRPr lang="en-US" sz="11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 smtClean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 smtClean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Telephone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cs typeface="Arial"/>
                        </a:rPr>
                        <a:t> Cognitive Assessment (TICSm, EBMT, OTMT, DS)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cs typeface="Arial"/>
                        </a:rPr>
                        <a:t>Brain MRI (volume,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cs typeface="Arial"/>
                        </a:rPr>
                        <a:t> blood flow)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Amyloid PET Imaging*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CSF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collection*</a:t>
                      </a:r>
                      <a:endParaRPr lang="en-US" sz="11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  <a:latin typeface="Arial"/>
                          <a:cs typeface="Arial"/>
                        </a:rPr>
                        <a:t>X</a:t>
                      </a:r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4826169"/>
            <a:ext cx="55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CASI: Cognitive Abilities Screening Instrument; DSC: Digit Symbol Coding; DS: Digit Span; UDS-3: Uniform Data Set, v. 3; PACC: Preclinical Alzheimer Cognitive Composite;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TICSm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: Telephone Interview for Cognitive Status-modified; EBMT: East Boston Memory Test; OTMT: Oral Trail Making Test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* Optional biomarker intensive components (40%)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dirty="0" smtClean="0"/>
              <a:t>Hughes - Wake Forest ADCC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Neuropsychological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Continues CASI, digit symbol and digit span test from Exam 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Abbreviated Uniform Data Set (UDS) v. 3 for all ADCC/ADRCs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Physician interview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Detailed cognitive battery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Preclinical Alzheimer Cognitive Composite (PACC)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Proxy informant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Weekly adjudication by consensus conference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Hughes - Wake Forest ADCC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Brain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678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 MRI (baseline and 3 years later)</a:t>
            </a:r>
          </a:p>
          <a:p>
            <a:r>
              <a:rPr lang="en-US" sz="2800" dirty="0" smtClean="0"/>
              <a:t>Basic MRI sequences overlap completely with Dr. </a:t>
            </a:r>
            <a:r>
              <a:rPr lang="en-US" sz="2800" dirty="0" err="1" smtClean="0"/>
              <a:t>Heckbert’s</a:t>
            </a:r>
            <a:r>
              <a:rPr lang="en-US" sz="2800" dirty="0" smtClean="0"/>
              <a:t> AFIB study </a:t>
            </a:r>
          </a:p>
          <a:p>
            <a:r>
              <a:rPr lang="en-US" sz="2800" dirty="0" smtClean="0"/>
              <a:t>7-8 more minutes of scanning time with novel sequences:</a:t>
            </a:r>
          </a:p>
          <a:p>
            <a:pPr lvl="1"/>
            <a:r>
              <a:rPr lang="en-US" sz="2400" dirty="0" smtClean="0"/>
              <a:t>Neurite orientation dispersion and density imaging (NODDI)</a:t>
            </a:r>
          </a:p>
          <a:p>
            <a:pPr lvl="1"/>
            <a:r>
              <a:rPr lang="en-US" sz="2400" dirty="0" smtClean="0"/>
              <a:t>Susceptibility weighted images </a:t>
            </a:r>
          </a:p>
          <a:p>
            <a:pPr lvl="2"/>
            <a:r>
              <a:rPr lang="en-US" sz="2000" dirty="0" err="1" smtClean="0"/>
              <a:t>Microbleeds</a:t>
            </a:r>
            <a:endParaRPr lang="en-US" sz="2000" dirty="0"/>
          </a:p>
          <a:p>
            <a:pPr lvl="2"/>
            <a:r>
              <a:rPr lang="en-US" sz="2000" dirty="0" err="1" smtClean="0"/>
              <a:t>Microinfarcts</a:t>
            </a:r>
            <a:endParaRPr lang="en-US" sz="2000" dirty="0"/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1" y="907476"/>
            <a:ext cx="81364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pn.bmj.com/content/10/2/94/F2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23" y="2486892"/>
            <a:ext cx="2043402" cy="20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16" y="4524523"/>
            <a:ext cx="2026711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838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Zhang et al. </a:t>
            </a:r>
            <a:r>
              <a:rPr lang="fr-FR" sz="1400" dirty="0" err="1">
                <a:solidFill>
                  <a:schemeClr val="bg1"/>
                </a:solidFill>
              </a:rPr>
              <a:t>Neuroimage</a:t>
            </a:r>
            <a:r>
              <a:rPr lang="fr-FR" sz="1400" dirty="0">
                <a:solidFill>
                  <a:schemeClr val="bg1"/>
                </a:solidFill>
              </a:rPr>
              <a:t>. 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11" y="1684422"/>
            <a:ext cx="5016689" cy="2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986" y="4953000"/>
            <a:ext cx="4240613" cy="2057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PET infusion of C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Pittsburgh Compound B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-PET)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retention averaged over AD susceptible regions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8EE1-F151-4637-BB8D-1484004072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7711" y="1672394"/>
            <a:ext cx="1013778" cy="6456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1489" y="1672394"/>
            <a:ext cx="2936111" cy="6456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1673007"/>
            <a:ext cx="1066800" cy="6456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 descr="data:image/jpeg;base64,/9j/4AAQSkZJRgABAQAAAQABAAD/2wCEAAkGBxQHBhUUBxQWFRQVFx8aGBgXGBwgHxggHSAjHRoaGxoeHSggHBonHRodJDIiJykrOi4vHB8zODMsNygtLysBCgoKBgYHGg8PGisZFBkrKysrKysrKysrKysrKysrKysrKysrKysrKysrKysrKysrKysrKysrKysrKysrKysrK//AABEIAHMBtAMBIgACEQEDEQH/xAAcAAEBAAMBAQEBAAAAAAAAAAAABgQFBwMCAQj/xABNEAABAwIEAQcFCgwGAQUBAAABAAIDBBEFBhIhMQcTIkFRYXEUFjJS0RUjN0JUgZGSk6FDU2JjcnSCsbKz0uEmM0RzdcEkJTQ2OPAI/8QAFAEBAAAAAAAAAAAAAAAAAAAAAP/EABQRAQAAAAAAAAAAAAAAAAAAAAD/2gAMAwEAAhEDEQA/AKzkkxSbEa/ExXyPkEdWWsDiTpbd2w7BsqLlGqn0WR6uSkcWPbES1zTYg9oK5TkXBK7FcZxI5ervJGtq3h45sO1HU6x34WW0zvlfFqPKdS/EsV56JsZL4+ZaNY7L9SCswjNHuLyTw1uKudI5sDSbnd7js0X7SSN1p8MyniGbqMVGZq+en50amQUxDBG07tBd1m1vatDm1rjyEUBHoAwl/huP3kLtVK4OpmmL0S0Wt2W2Qcwnra3k3xmEYtUurMPneI9cgHOQOPAlw4j2dXX1MG42XPOXlzRyeSB3pOkjDR1k6r7d9rq5whrmYTCJ/SEbdXjpF/vQZaIiAiIgIixMTxKLCaQy4lIyKNvFzyAP7nuQZaKM92a3M22WWeTQH/U1DDqePzUBsePxn24cDdG5mqcuu05zjBj4CrgaTH3c6zd0RtxO7duIQWaLxpKplbTh9G9r2OF2uaQQR3EL2QEREBERARFHcqmZZMsZVMmHW52R7YmOI2YXX6R8AD86CxRc2p+TWapp2yVeK1pnLQS5klmAnfZnqrb8ndXX6Z6fNTXOfTvAjnLbCdpvuOokW+8ILJERAREQEREBERARFrKrMNJR1BZV1MLHji10jQR4gm6DZotP510Pyyn+2Z7U866H5ZT/AGzPag3CLT+ddD8sp/tme1POuh+WU/2zPag3CLAoMap8RlLcPnikcBchj2uNu2wPBZ6AiIgIiICIiAiIgIiICIiAiIgIiIIPkwy9UYFW4g7E2aBPUmSPcHU0l2+x24jit7n3DpMWydUw0DdUkkRa0XAufE7LfogksCyx5TybxUOOst7wGSNuCWkdYIuLg2IKncOONZMphTx07MQgZtFI2TTIG9TXh3G3D/tdPRBzSDLVfnHHYZ86tjgp6d2uKljdqLndRkPA2/tYddjmKkq5dEmXpmMfHe8Urbxy36nEdJp22I4X4FbpEEthOc2SVgp8wRuo6ngGyW0Snthl9F47tj3KpWFi+Ew41RGLFYmSsPxXC/zjsPeFKHCq/Ke+Xnmtpgd6ed/vjB2QyniB6r/C6C4XzJIImEykADckmwHiVGR8osVa3m8IgqJavgacxljoj+ec7oxt7779V19x5Xmxx/OZ1lDm8RSQkiBv+4fSmcO02Hcg+p83vxeUx5KiFQRsah9xTs/bG8jh2M+kJDlqHDz5XnGoFRKzfnJyGxQ/7UZ6LPE3PevirzgyOfyXJkIqpmbER2bDDbb3yQdEW9UXKUOS3YjUNnzrL5VKN2wgWp4j+TGfSPe66D8p811OYqsDKMA8nDhrqqgOax7fjCFos556tWwVm5oe2zxcHiCjGhjbMAAHADqX6gj6zJrsOqDNkyXyWQ7uhcL08h4nVGN2n8phC+sPzqIKwQZrjNHOdml595lP5qbgT+SbFVyxcRw+LFKQx4jGySN3FrwCPv60GSDcbL9UQ7Aa3KztWVJPKKfrpKh5JaOyCU7t/RdcL9HKdRxRaa5s8dQDZ1MYXmW/cALOb2OvYoLZCbDdQ3u/imON/wDQaJtMw/ha1xBt2iFnSvbtK/RkSbFCDmrEKicdcUR5mLwIb0nDxKDeVecKKkxFkEtTGZnuDQxrtTrnhcNvp+dfOcI6Otw0U2ZXsayoOhgc4Al3VoPrg8FkYLlqkwKO2EU8UXaWtGo+LuJ+crW8oWVPO3AxHC/m5o3iSF/qvHC/cfYgmhkbE8Ab/hPEnPY30Yqoah3DUAbDwAW55P8AN0uOVVRS49E2KspSBIGei4G9nN3J6h9I+bVU+O49RQiKpw6KaQC3PNmAabcHObx/d8y2fJ7lWfCKyoq8xvY6sqyC8M9FgbezWnr6r+A8SFsiIgIiICIiAiIg02bseblzAnzyDU4WbGwcXvdsxg8T911o8tZLp6XCA/M0UM1VM7nJnysa485JxY0uHoj0QO5Y1L/jTPJlO9Hhzi2PslqPjP7C1gNh3r1rj53Z3bCzekw9wklIOz6j8HH3hg6R77IN75nUHyKl+xj/AKU8zqD5FS/Yx/0reIg0fmdQfIqX7GP+lDk/DwN6Kl+xj/pW8XzIwSMIkFwRYg9YPEIIHNuXI8KpY8QyhDGyalOsthaGieI7SMOgdLo3I7wrXCcRjxfDI56E6o5WhzT3H/vqUlk5xy7jUuF1h97F5aMu+NET04/FjiduwhY+Wz5m5vfh8u1LUkzUfUGu4zQjftOoC3ag6AiIgIiICIiAiIgIiICIiAiIgIiICIiAiIgIiICIiCMyn8IGL/pU/wDKWZmHLEuYcQtXVT20eneCIaDIesSSA3LPyRZYeU/hAxf9Kn/lKzQYmGYbFhNGIsNjbHG3g1osP7nvWWiICIiAiIg0bMdLs6OotAs2mbPrvvcvLNOm3Do3vdafDGg8q9ZccKSD+J6/Yvhgk/45n856YX8K1Z+qQfxPQWaIiAiIgLSZtwR2M4aPInmOoidzkEg+K8cAe1p4EdhW7RBo8o5g938OJnbzc8TubniPGN44jvaeIPWCFvFGZuopMDxIYngzS4tGmrib+GiHxx+cj3I7RcKqw6uZiVCyWicHRyNDmuHWCgyUREBERAUnyiY4/DsMbT4Qf/Mq3c1AOy/pydwa3e/gqmaVsEJdMQ1rQSSeAA4kqDyLG7M2Oy4tWAhjgYqNrrjTE09KS3a933IMzEXsyBkmODCRqmdaKBp4yTP+Me3clx7gtxk/Ahl3AmRE6pDd8z+uSR28jz4n7rLQZe/xdm59c/empS6GlHU5/CWcbfsDwKukBERAREQS+fsGfiGHMnwnarpHc7Ae23pxnue24+hYOMwtz/kiOfBjpnbaandteOVnxCercFpVsoWl/wAH54MTtqTEXF0fZFOB02DbYSDpeIKDe5KzCMy4AyW2mQdCZnqSN2e36VvVzzEz5kZ8bUDajxBzY5h1Rz/Ek7g4bH6SuhoCIiAiKE5X801GU8vxy4OW63TBh1N1Cxa48O24CC7RT2Rc0Mzbl5k8Nmv9GVnqPHEeHWO4rVy5lnbyrsoQW8waXnSNPS1XI9Ls2QWqKIwbM89ZyoVdFMW8xDCHsAb0rnRxd1jpFWNZIYqR7mcQ0kfMEHsijuSjMc2acpifFS0yGRzei2wsOGysUBERAREQEREBERAREQEREEZlP4QMX/Sp/wCUrNRmU/hAxf8ASp/5Ss0BERAREQEREEZF8MEn/HM/nPTC/hWrP1SD+J6RfDBJ/wAcz+c9ML+Fas/VIP4noLNERAREQF5zzNpoHPnIa1oJcTwAG5JXooPMEpzpmA0FGSKSAg1rxweeLKdp+93dsgosrY55yYWZhE6OJznCIv4ysGwktbYO3sD1KKwBlXSY1WR5G5l1E2Xbn9QayU7zMhLeLAbX6gSQFvs24g90seG5bs2aVvTc3/TQ8HPt1OI2aO3wVJg2Fx4LhkcFA3SyNth2ntJPWSdyUE3rxv1KD60vsTXjfqUH1pfYrFEEdrxv1KD60vsTXjfqUH1pfYrFEHKeUOTFPNpwx3mGUrnsbUPptbpGxlw1EB3xe3uV1i+FmuymafLsjYA+MMjeBcNYbX02I+Lex77rb1VM2spnR1LQ5jwWuaeBB2IUXkCpfgtfLhWJEl1ONdM9x/zYHHb52Hon5kFdhOHR4RhscFCNMcbQ1o7h/wBrLREBERAREQFps24C3MeBPhcdDjZ0b97xyN3Y8W32db71uUQTOcKSOTIUzMyvBa2D3yQC3Sa3Z7R62oXA7bBT+VJ8bly1TktpDeJtjMZBIRbol4AsHWtdZOYT54ZwZQxXNNSFs1URwe/jFAf4j4K8AsNkEfrxv1KD60vsTXjfqUH1pfYrFEEdrxr1KD60vsU/y9382KXXx8qZe36Ll1Fc15dqV9Vl6nFKxzyKphIa0mws7c2HBBr8ejPJpngVtMD5BWu01DQNon9T/pJP1h2LLe8S8vkToyCDQXBHAgl1iFf49g8WPYRJT4i3VHI2x7usEdhBsQe5ca5OcErMH5VRFjIe9tPA+KOXSdLmekyzrW4O4X24dSDJmqK2m5aK45Yijlk5luoSO0gN6G4N+N7Kiq8Ux80j+doqQDSb++9Vt/jL8y5SvZy2173scGGnADy06Sfe9g61iV0PEBegkt6jv3FBz/kA+D5v+9J+8LpC55yE0z6TIbW1THMdzr9nNIPEdRXQ0BERAREQEREBERAREQEREEZlP4QMX/Sp/wCUs/Hc2jAMTDcVglbTkC1SBqjDjxDw3pMA9YiyxscylI7FX1mWp3U9U8DWHXdFNpFmiRncBa44LHpM6eTzCmzxCKWR/RDz0qebq6Mh2F/Vcgr6SqZW0zZKN7XscLtcwggjtBGxXsoqoyc/C5jPkWYU7nbugdd1PL+z+DJ7WfQsjCM7NdWinzLE6jqTsGyf5cvfFLwd4bFBWoiICIvOoqG0sBfUuaxrRcucQAB3koNMzAnNzs6t1jS6lbBotvcPL9V+FulZanC/hWrP1SD+J685c3T5hmMeRog9t7Oq5gRC3t0DjK7wsO9fDOTZr3marrKs1jraqhkpYduDWsHREY6mkFBdIooU2MYMf/Hlgr4x1SgxS/XaCwnxAXrHygRUsmnMcE9E7tmZeM+ErLt+myCwRY9DXRYhAH0EjJGng5jg4fSFO8omcRkrBmTuiMuqQM0h2m1wTe9j6qCokbrjIuRcWuOI7x3qa8lZkPKLhhEUs7m7gAF8k0jz6TyBvdx3d1BbXLmNxZiwWOow83ZI29utp62nvB2WpnzfzOf48O5q+uIyc5q4Wvtpt+T2oPTJeAOwmldLihD6yoIfUP7+qNvZGwbAeJ61SIiAiIgIiICkOUTCpH0kdbgwvV0RL2D8Yz8LEbAkgtvYdoVeiDAwLF48dwiOow83jlaHDtHaD2EHYjuWeoPBx5nZzdSu2pK0mWn7I5fwkI7A70gPFXT3hjbvIAHWUH0ix/L4vxjPrD2p5fF+MZ9Ye1BkIsfy+L8Yz6w9qeXRfjGfWHtQZC0Wc8fGXMCdIwa5XdCGMcZJHbMaB177nuBW9UHhY88c6uqX70lCTHT9kkv4SXsOn0QfFBu8j4Acv4IG1J1VEpMtQ/15Hbu37BwHcFQoiAiIgIi8palkMrWyuaHPNmgkXcQLkAdewug9VrI8cifmB1IdQmbGJRcWD2k2uw33sePZcLZrGp3RVcnOU+h5bdmttiRY9Juod43HaEGSiIgIiICIiAiIgIiICIiAiIgIiICx6+hjxKkdHXsbJG4WLXC4PzLIRBCvyzV5XcX5Kl1w8TRTuJb4QynePbqNwvelx+izgHUePw83P8amqW2d4sPBw22LSrNarMGXKbMdLoxeIPA3a7cOYe1rxYtPgUE/S4HXZYqWjL8oqaQuAMFQ464geJjm3JA46XDwVqoPm8Syh/7e+JUo4NJDaiMdzuEo8bFBhNfm83zC40VKf9LE68jx+dlHoi3xWoM7F88sZXOpsuRmtqhxZGehH1Xkl9FvhuVjU2S5MamEuepvKCDdtMy4gj+bjKe930KpwbB4MDohFhMTYox1NHHvJ4k95Wcg+YoxFGGxAADYACwHgF9IiAvl7BI20gBB6ivpEE6/JNH7oCaki5iUODi6Bzo9Vt7PDSGuHcQpL/8AoBoflenDtwatlx+y5dPXMeX7/wCM0364z+FyDAwlx5Mc6iCU2w6vN4ieEMnqk9Q3A8LdhWZX/wD2Ag/VD+56sc3ZajzXll1PV7amgsd6jgOi4f8A7hdcf5Pqypn5XIIswC09NA+Bx9YNaS0n9kjfr4oP6AREQEREBERAREQaLOmXxmPAnRsOmVpEkL/UkZux307HuJWqwTM9LmLLejMToWSbxVMMjmts9uzxYm+knceKslp6zK1FXVJkrKWF73buc6NpJ8TZBN+bmAfi6H67P6k83MA/F0P12f1LfeZeH/I6f7JvsTzLw/5HT/ZN9iDQ+bmAfi6H67P6kGXcAB2jofrs/qW+8y8P+R0/2TfYnmXh/wAjp/sm+xBp855kFRQMpMsTRvqqt3NMLHB3NN/CSGx2DWXt32VPgOEx4Fg8dPQizImho7+0nvJufnXlh2XaXC6jXh1PFE+1tTGAG3ZcBbRAREQEREBc2xHCZKTlHw+bEZ3TSSPnAFtLI2BhLWsaOvfdx3K6SpnMOGS1ebcPlp2XjhdKZHXHR1Ms3Ym5uexBs8fw+XE6QR0M5pwXe+PY0F5b1tYTs0k26VjYXspzkghFPk7RHezaicC5ubCVwFz1q2UxyeYZLhOXzHiDNDzPM61wdnSOc07E8QQUFFU1DKWEuqnNY0cXOIAHzlYeHY7TYnIW4dPFI4dTHtJ+gFc1wXD28p+aKmfHSX0dJKYYILkNc5vF7rEXNv4rdS3GbOS6mqcOL8rxNpquPpQvjJaLg3s7e1j222QX1VUso4C+re1jBxc4gAX2FyduK+43iWMGMggi4I4EHgQexc35VBOORuQYzp58NhEmg9Eu51lyNhx4qzyxM0ZapruH+RH1j1Ag2E1bHBO1k8jGvf6LS4Au/RB3PzL3XL+UF4fyo4NoIPTk4fsrqCAiIgIiICIiAiIgIiICIiAiIgIiICIiAiIgIiICxq/D4sRiDa+NkjQdQD2ggEcCL9ayUQALDZYnuZD7oc/zTOetbnNI1W4W1ceCy0QEREBERAREQEREBERAREQEREBERAREQEREBERAX4RcL9RBzDkTIw/3Qo59pYqx7i08dLg1od4dD7wuh4xiTMHwuSetNmRNLnfN1DvPBS2a8he6uMCswOofSVgbpMjN2vHY9vX/AGHYFqpuTusx57W5yxF00DSCYomaA+3DUf7IPjlPxlmYORqWoow4Mk5stDxY255o4fMvPA+SDDKzBYJJ45NT4mOd767i5oJ+8qtznlYZhye+io3Nha4MDTpuGhjmuA03HU23FbrCqTyDC4oib83G1l+3SAL2+ZBxvFsnUuUeU3CW4I1zRLI4u1OLr6bW48OJXQ8RxivqsXliy7TxaILB0lQXtEjiL6Yw1u4A4u7V9ZjykcazXQ1bZQwUhcSzTfXqtwN9uHYVlV0kOZ+fpaeeaKSBwEvNHQ8XFxYkbtIPEdiD2ynjvnBgwlezm3h7o5GXvpfG4tcA7rbcbFFPZCr3UWFS08TBIylnfC2RgsJA2ztRtsX3cQ4jiQUQXSIiAiIgIiICIiAiIgIiICIiAiIgIiICIiAiIgIiICIiAiIgIiICIiAiIgIiICIiAiIgIiICIiAiIgIiICIiAiIgKTzhlumxGpZLVR++GzS9j3sc4dQcWOGob8DdEQUGE4dFhWHtiw5jY42jZrRtvuT3kne6IiD/2Q==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HBhUUBxQWFRQVFx8aGBgXGBwgHxggHSAjHRoaGxoeHSggHBonHRodJDIiJykrOi4vHB8zODMsNygtLysBCgoKBgYHGg8PGisZFBkrKysrKysrKysrKysrKysrKysrKysrKysrKysrKysrKysrKysrKysrKysrKysrKysrK//AABEIAHMBtAMBIgACEQEDEQH/xAAcAAEBAAMBAQEBAAAAAAAAAAAABgQFBwMCAQj/xABNEAABAwIEAQcFCgwGAQUBAAABAAIDBBEFBhIhMQcTIkFRYXEUFjJS0RUjN0JUgZGSk6FDU2JjcnSCsbKz0uEmM0RzdcEkJTQ2OPAI/8QAFAEBAAAAAAAAAAAAAAAAAAAAAP/EABQRAQAAAAAAAAAAAAAAAAAAAAD/2gAMAwEAAhEDEQA/AKzkkxSbEa/ExXyPkEdWWsDiTpbd2w7BsqLlGqn0WR6uSkcWPbES1zTYg9oK5TkXBK7FcZxI5ervJGtq3h45sO1HU6x34WW0zvlfFqPKdS/EsV56JsZL4+ZaNY7L9SCswjNHuLyTw1uKudI5sDSbnd7js0X7SSN1p8MyniGbqMVGZq+en50amQUxDBG07tBd1m1vatDm1rjyEUBHoAwl/huP3kLtVK4OpmmL0S0Wt2W2Qcwnra3k3xmEYtUurMPneI9cgHOQOPAlw4j2dXX1MG42XPOXlzRyeSB3pOkjDR1k6r7d9rq5whrmYTCJ/SEbdXjpF/vQZaIiAiIgIixMTxKLCaQy4lIyKNvFzyAP7nuQZaKM92a3M22WWeTQH/U1DDqePzUBsePxn24cDdG5mqcuu05zjBj4CrgaTH3c6zd0RtxO7duIQWaLxpKplbTh9G9r2OF2uaQQR3EL2QEREBERARFHcqmZZMsZVMmHW52R7YmOI2YXX6R8AD86CxRc2p+TWapp2yVeK1pnLQS5klmAnfZnqrb8ndXX6Z6fNTXOfTvAjnLbCdpvuOokW+8ILJERAREQEREBERARFrKrMNJR1BZV1MLHji10jQR4gm6DZotP510Pyyn+2Z7U866H5ZT/AGzPag3CLT+ddD8sp/tme1POuh+WU/2zPag3CLAoMap8RlLcPnikcBchj2uNu2wPBZ6AiIgIiICIiAiIgIiICIiAiIgIiIIPkwy9UYFW4g7E2aBPUmSPcHU0l2+x24jit7n3DpMWydUw0DdUkkRa0XAufE7LfogksCyx5TybxUOOst7wGSNuCWkdYIuLg2IKncOONZMphTx07MQgZtFI2TTIG9TXh3G3D/tdPRBzSDLVfnHHYZ86tjgp6d2uKljdqLndRkPA2/tYddjmKkq5dEmXpmMfHe8Urbxy36nEdJp22I4X4FbpEEthOc2SVgp8wRuo6ngGyW0Snthl9F47tj3KpWFi+Ew41RGLFYmSsPxXC/zjsPeFKHCq/Ke+Xnmtpgd6ed/vjB2QyniB6r/C6C4XzJIImEykADckmwHiVGR8osVa3m8IgqJavgacxljoj+ec7oxt7779V19x5Xmxx/OZ1lDm8RSQkiBv+4fSmcO02Hcg+p83vxeUx5KiFQRsah9xTs/bG8jh2M+kJDlqHDz5XnGoFRKzfnJyGxQ/7UZ6LPE3PevirzgyOfyXJkIqpmbER2bDDbb3yQdEW9UXKUOS3YjUNnzrL5VKN2wgWp4j+TGfSPe66D8p811OYqsDKMA8nDhrqqgOax7fjCFos556tWwVm5oe2zxcHiCjGhjbMAAHADqX6gj6zJrsOqDNkyXyWQ7uhcL08h4nVGN2n8phC+sPzqIKwQZrjNHOdml595lP5qbgT+SbFVyxcRw+LFKQx4jGySN3FrwCPv60GSDcbL9UQ7Aa3KztWVJPKKfrpKh5JaOyCU7t/RdcL9HKdRxRaa5s8dQDZ1MYXmW/cALOb2OvYoLZCbDdQ3u/imON/wDQaJtMw/ha1xBt2iFnSvbtK/RkSbFCDmrEKicdcUR5mLwIb0nDxKDeVecKKkxFkEtTGZnuDQxrtTrnhcNvp+dfOcI6Otw0U2ZXsayoOhgc4Al3VoPrg8FkYLlqkwKO2EU8UXaWtGo+LuJ+crW8oWVPO3AxHC/m5o3iSF/qvHC/cfYgmhkbE8Ab/hPEnPY30Yqoah3DUAbDwAW55P8AN0uOVVRS49E2KspSBIGei4G9nN3J6h9I+bVU+O49RQiKpw6KaQC3PNmAabcHObx/d8y2fJ7lWfCKyoq8xvY6sqyC8M9FgbezWnr6r+A8SFsiIgIiICIiAiIg02bseblzAnzyDU4WbGwcXvdsxg8T911o8tZLp6XCA/M0UM1VM7nJnysa485JxY0uHoj0QO5Y1L/jTPJlO9Hhzi2PslqPjP7C1gNh3r1rj53Z3bCzekw9wklIOz6j8HH3hg6R77IN75nUHyKl+xj/AKU8zqD5FS/Yx/0reIg0fmdQfIqX7GP+lDk/DwN6Kl+xj/pW8XzIwSMIkFwRYg9YPEIIHNuXI8KpY8QyhDGyalOsthaGieI7SMOgdLo3I7wrXCcRjxfDI56E6o5WhzT3H/vqUlk5xy7jUuF1h97F5aMu+NET04/FjiduwhY+Wz5m5vfh8u1LUkzUfUGu4zQjftOoC3ag6AiIgIiICIiAiIgIiICIiAiIgIiICIiAiIgIiICIiCMyn8IGL/pU/wDKWZmHLEuYcQtXVT20eneCIaDIesSSA3LPyRZYeU/hAxf9Kn/lKzQYmGYbFhNGIsNjbHG3g1osP7nvWWiICIiAiIg0bMdLs6OotAs2mbPrvvcvLNOm3Do3vdafDGg8q9ZccKSD+J6/Yvhgk/45n856YX8K1Z+qQfxPQWaIiAiIgLSZtwR2M4aPInmOoidzkEg+K8cAe1p4EdhW7RBo8o5g938OJnbzc8TubniPGN44jvaeIPWCFvFGZuopMDxIYngzS4tGmrib+GiHxx+cj3I7RcKqw6uZiVCyWicHRyNDmuHWCgyUREBERAUnyiY4/DsMbT4Qf/Mq3c1AOy/pydwa3e/gqmaVsEJdMQ1rQSSeAA4kqDyLG7M2Oy4tWAhjgYqNrrjTE09KS3a933IMzEXsyBkmODCRqmdaKBp4yTP+Me3clx7gtxk/Ahl3AmRE6pDd8z+uSR28jz4n7rLQZe/xdm59c/empS6GlHU5/CWcbfsDwKukBERAREQS+fsGfiGHMnwnarpHc7Ae23pxnue24+hYOMwtz/kiOfBjpnbaandteOVnxCercFpVsoWl/wAH54MTtqTEXF0fZFOB02DbYSDpeIKDe5KzCMy4AyW2mQdCZnqSN2e36VvVzzEz5kZ8bUDajxBzY5h1Rz/Ek7g4bH6SuhoCIiAiKE5X801GU8vxy4OW63TBh1N1Cxa48O24CC7RT2Rc0Mzbl5k8Nmv9GVnqPHEeHWO4rVy5lnbyrsoQW8waXnSNPS1XI9Ls2QWqKIwbM89ZyoVdFMW8xDCHsAb0rnRxd1jpFWNZIYqR7mcQ0kfMEHsijuSjMc2acpifFS0yGRzei2wsOGysUBERAREQEREBERAREQEREEZlP4QMX/Sp/wCUrNRmU/hAxf8ASp/5Ss0BERAREQEREEZF8MEn/HM/nPTC/hWrP1SD+J6RfDBJ/wAcz+c9ML+Fas/VIP4noLNERAREQF5zzNpoHPnIa1oJcTwAG5JXooPMEpzpmA0FGSKSAg1rxweeLKdp+93dsgosrY55yYWZhE6OJznCIv4ysGwktbYO3sD1KKwBlXSY1WR5G5l1E2Xbn9QayU7zMhLeLAbX6gSQFvs24g90seG5bs2aVvTc3/TQ8HPt1OI2aO3wVJg2Fx4LhkcFA3SyNth2ntJPWSdyUE3rxv1KD60vsTXjfqUH1pfYrFEEdrxv1KD60vsTXjfqUH1pfYrFEHKeUOTFPNpwx3mGUrnsbUPptbpGxlw1EB3xe3uV1i+FmuymafLsjYA+MMjeBcNYbX02I+Lex77rb1VM2spnR1LQ5jwWuaeBB2IUXkCpfgtfLhWJEl1ONdM9x/zYHHb52Hon5kFdhOHR4RhscFCNMcbQ1o7h/wBrLREBERAREQFps24C3MeBPhcdDjZ0b97xyN3Y8W32db71uUQTOcKSOTIUzMyvBa2D3yQC3Sa3Z7R62oXA7bBT+VJ8bly1TktpDeJtjMZBIRbol4AsHWtdZOYT54ZwZQxXNNSFs1URwe/jFAf4j4K8AsNkEfrxv1KD60vsTXjfqUH1pfYrFEEdrxr1KD60vsU/y9382KXXx8qZe36Ll1Fc15dqV9Vl6nFKxzyKphIa0mws7c2HBBr8ejPJpngVtMD5BWu01DQNon9T/pJP1h2LLe8S8vkToyCDQXBHAgl1iFf49g8WPYRJT4i3VHI2x7usEdhBsQe5ca5OcErMH5VRFjIe9tPA+KOXSdLmekyzrW4O4X24dSDJmqK2m5aK45Yijlk5luoSO0gN6G4N+N7Kiq8Ux80j+doqQDSb++9Vt/jL8y5SvZy2173scGGnADy06Sfe9g61iV0PEBegkt6jv3FBz/kA+D5v+9J+8LpC55yE0z6TIbW1THMdzr9nNIPEdRXQ0BERAREQEREBERAREQEREEZlP4QMX/Sp/wCUs/Hc2jAMTDcVglbTkC1SBqjDjxDw3pMA9YiyxscylI7FX1mWp3U9U8DWHXdFNpFmiRncBa44LHpM6eTzCmzxCKWR/RDz0qebq6Mh2F/Vcgr6SqZW0zZKN7XscLtcwggjtBGxXsoqoyc/C5jPkWYU7nbugdd1PL+z+DJ7WfQsjCM7NdWinzLE6jqTsGyf5cvfFLwd4bFBWoiICIvOoqG0sBfUuaxrRcucQAB3koNMzAnNzs6t1jS6lbBotvcPL9V+FulZanC/hWrP1SD+J685c3T5hmMeRog9t7Oq5gRC3t0DjK7wsO9fDOTZr3marrKs1jraqhkpYduDWsHREY6mkFBdIooU2MYMf/Hlgr4x1SgxS/XaCwnxAXrHygRUsmnMcE9E7tmZeM+ErLt+myCwRY9DXRYhAH0EjJGng5jg4fSFO8omcRkrBmTuiMuqQM0h2m1wTe9j6qCokbrjIuRcWuOI7x3qa8lZkPKLhhEUs7m7gAF8k0jz6TyBvdx3d1BbXLmNxZiwWOow83ZI29utp62nvB2WpnzfzOf48O5q+uIyc5q4Wvtpt+T2oPTJeAOwmldLihD6yoIfUP7+qNvZGwbAeJ61SIiAiIgIiICkOUTCpH0kdbgwvV0RL2D8Yz8LEbAkgtvYdoVeiDAwLF48dwiOow83jlaHDtHaD2EHYjuWeoPBx5nZzdSu2pK0mWn7I5fwkI7A70gPFXT3hjbvIAHWUH0ix/L4vxjPrD2p5fF+MZ9Ye1BkIsfy+L8Yz6w9qeXRfjGfWHtQZC0Wc8fGXMCdIwa5XdCGMcZJHbMaB177nuBW9UHhY88c6uqX70lCTHT9kkv4SXsOn0QfFBu8j4Acv4IG1J1VEpMtQ/15Hbu37BwHcFQoiAiIgIi8palkMrWyuaHPNmgkXcQLkAdewug9VrI8cifmB1IdQmbGJRcWD2k2uw33sePZcLZrGp3RVcnOU+h5bdmttiRY9Juod43HaEGSiIgIiICIiAiIgIiICIiAiIgIiICx6+hjxKkdHXsbJG4WLXC4PzLIRBCvyzV5XcX5Kl1w8TRTuJb4QynePbqNwvelx+izgHUePw83P8amqW2d4sPBw22LSrNarMGXKbMdLoxeIPA3a7cOYe1rxYtPgUE/S4HXZYqWjL8oqaQuAMFQ464geJjm3JA46XDwVqoPm8Syh/7e+JUo4NJDaiMdzuEo8bFBhNfm83zC40VKf9LE68jx+dlHoi3xWoM7F88sZXOpsuRmtqhxZGehH1Xkl9FvhuVjU2S5MamEuepvKCDdtMy4gj+bjKe930KpwbB4MDohFhMTYox1NHHvJ4k95Wcg+YoxFGGxAADYACwHgF9IiAvl7BI20gBB6ivpEE6/JNH7oCaki5iUODi6Bzo9Vt7PDSGuHcQpL/8AoBoflenDtwatlx+y5dPXMeX7/wCM0364z+FyDAwlx5Mc6iCU2w6vN4ieEMnqk9Q3A8LdhWZX/wD2Ag/VD+56sc3ZajzXll1PV7amgsd6jgOi4f8A7hdcf5Pqypn5XIIswC09NA+Bx9YNaS0n9kjfr4oP6AREQEREBERAREQaLOmXxmPAnRsOmVpEkL/UkZux307HuJWqwTM9LmLLejMToWSbxVMMjmts9uzxYm+knceKslp6zK1FXVJkrKWF73buc6NpJ8TZBN+bmAfi6H67P6k83MA/F0P12f1LfeZeH/I6f7JvsTzLw/5HT/ZN9iDQ+bmAfi6H67P6kGXcAB2jofrs/qW+8y8P+R0/2TfYnmXh/wAjp/sm+xBp855kFRQMpMsTRvqqt3NMLHB3NN/CSGx2DWXt32VPgOEx4Fg8dPQizImho7+0nvJufnXlh2XaXC6jXh1PFE+1tTGAG3ZcBbRAREQEREBc2xHCZKTlHw+bEZ3TSSPnAFtLI2BhLWsaOvfdx3K6SpnMOGS1ebcPlp2XjhdKZHXHR1Ms3Ym5uexBs8fw+XE6QR0M5pwXe+PY0F5b1tYTs0k26VjYXspzkghFPk7RHezaicC5ubCVwFz1q2UxyeYZLhOXzHiDNDzPM61wdnSOc07E8QQUFFU1DKWEuqnNY0cXOIAHzlYeHY7TYnIW4dPFI4dTHtJ+gFc1wXD28p+aKmfHSX0dJKYYILkNc5vF7rEXNv4rdS3GbOS6mqcOL8rxNpquPpQvjJaLg3s7e1j222QX1VUso4C+re1jBxc4gAX2FyduK+43iWMGMggi4I4EHgQexc35VBOORuQYzp58NhEmg9Eu51lyNhx4qzyxM0ZapruH+RH1j1Ag2E1bHBO1k8jGvf6LS4Au/RB3PzL3XL+UF4fyo4NoIPTk4fsrqCAiIgIiICIiAiIgIiICIiAiIgIiICIiAiIgIiICxq/D4sRiDa+NkjQdQD2ggEcCL9ayUQALDZYnuZD7oc/zTOetbnNI1W4W1ceCy0QEREBERAREQEREBERAREQEREBERAREQEREBERAX4RcL9RBzDkTIw/3Qo59pYqx7i08dLg1od4dD7wuh4xiTMHwuSetNmRNLnfN1DvPBS2a8he6uMCswOofSVgbpMjN2vHY9vX/AGHYFqpuTusx57W5yxF00DSCYomaA+3DUf7IPjlPxlmYORqWoow4Mk5stDxY255o4fMvPA+SDDKzBYJJ45NT4mOd767i5oJ+8qtznlYZhye+io3Nha4MDTpuGhjmuA03HU23FbrCqTyDC4oib83G1l+3SAL2+ZBxvFsnUuUeU3CW4I1zRLI4u1OLr6bW48OJXQ8RxivqsXliy7TxaILB0lQXtEjiL6Yw1u4A4u7V9ZjykcazXQ1bZQwUhcSzTfXqtwN9uHYVlV0kOZ+fpaeeaKSBwEvNHQ8XFxYkbtIPEdiD2ynjvnBgwlezm3h7o5GXvpfG4tcA7rbcbFFPZCr3UWFS08TBIylnfC2RgsJA2ztRtsX3cQ4jiQUQXSIiAiIgIiICIiAiIgIiICIiAiIgIiICIiAiIgIiICIiAiIgIiICIiAiIgIiICIiAiIgIiICIiAiIgIiICIiAiIgKTzhlumxGpZLVR++GzS9j3sc4dQcWOGob8DdEQUGE4dFhWHtiw5jY42jZrRtvuT3kne6IiD/2Q=="/>
          <p:cNvSpPr>
            <a:spLocks noChangeAspect="1" noChangeArrowheads="1"/>
          </p:cNvSpPr>
          <p:nvPr/>
        </p:nvSpPr>
        <p:spPr bwMode="auto">
          <a:xfrm>
            <a:off x="1373981" y="79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" y="1600200"/>
            <a:ext cx="2169881" cy="2148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811612" y="5791200"/>
            <a:ext cx="2769788" cy="13744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cs typeface="Arial" pitchFamily="34" charset="0"/>
              </a:rPr>
              <a:t>C</a:t>
            </a:r>
            <a:r>
              <a:rPr lang="en-US" sz="1600" baseline="30000" dirty="0">
                <a:cs typeface="Arial" pitchFamily="34" charset="0"/>
              </a:rPr>
              <a:t>11</a:t>
            </a:r>
            <a:r>
              <a:rPr lang="en-US" sz="1600" dirty="0">
                <a:cs typeface="Arial" pitchFamily="34" charset="0"/>
              </a:rPr>
              <a:t> Pittsburgh Compound B </a:t>
            </a:r>
          </a:p>
        </p:txBody>
      </p:sp>
      <p:pic>
        <p:nvPicPr>
          <p:cNvPr id="18" name="Picture 10" descr="http://www.triumf.ca/sites/default/files/images/PIB.preview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496480" cy="11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" y="3875012"/>
            <a:ext cx="3312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 panose="020B0604020202020204" pitchFamily="34" charset="0"/>
              </a:rPr>
              <a:t>Positron Emission Tomography (PET)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424408" y="1433658"/>
            <a:ext cx="9659" cy="31166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5833" y="4111271"/>
            <a:ext cx="69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</a:rPr>
              <a:t>β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8425" y="4122003"/>
            <a:ext cx="69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l-GR" sz="2400" dirty="0">
                <a:solidFill>
                  <a:srgbClr val="00B050"/>
                </a:solidFill>
                <a:latin typeface="Calibri" panose="020F0502020204030204" pitchFamily="34" charset="0"/>
              </a:rPr>
              <a:t>β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-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 smtClean="0"/>
              <a:t>Optional</a:t>
            </a:r>
            <a:r>
              <a:rPr lang="en-US" dirty="0" smtClean="0"/>
              <a:t> Amyloid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Optional</a:t>
            </a:r>
            <a:r>
              <a:rPr lang="en-US" dirty="0" smtClean="0"/>
              <a:t> Lumbar 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NIA and Alzheimer’s Association recommended procedure for assessment of AD biomarkers, discovery of new biomarkers and therapeutic targets</a:t>
            </a:r>
          </a:p>
          <a:p>
            <a:r>
              <a:rPr lang="en-US" dirty="0" smtClean="0"/>
              <a:t>Well-validated LP research protocol uses 22g </a:t>
            </a:r>
            <a:r>
              <a:rPr lang="en-US" dirty="0" err="1" smtClean="0"/>
              <a:t>Sprotte</a:t>
            </a:r>
            <a:r>
              <a:rPr lang="en-US" dirty="0" smtClean="0"/>
              <a:t> needle to drip, low risk of complications, headache</a:t>
            </a:r>
          </a:p>
          <a:p>
            <a:r>
              <a:rPr lang="en-US" dirty="0"/>
              <a:t>Of 200 LPs in past two </a:t>
            </a:r>
            <a:r>
              <a:rPr lang="en-US" dirty="0" smtClean="0"/>
              <a:t>years at Wake Forest, incidence </a:t>
            </a:r>
            <a:r>
              <a:rPr lang="en-US" dirty="0"/>
              <a:t>of headache was &lt;2</a:t>
            </a:r>
            <a:r>
              <a:rPr lang="en-US" dirty="0" smtClean="0"/>
              <a:t>%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Hughes - Wake Forest ADCC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8ED5-B207-4080-8EDB-71478D130073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5247627" cy="49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1416</Words>
  <Application>Microsoft Office PowerPoint</Application>
  <PresentationFormat>On-screen Show (4:3)</PresentationFormat>
  <Paragraphs>173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MS Mincho</vt:lpstr>
      <vt:lpstr>Office Theme</vt:lpstr>
      <vt:lpstr>Cardiometabolic Predictors of  Alzheimer’s disease: MESA Memory</vt:lpstr>
      <vt:lpstr>Overview</vt:lpstr>
      <vt:lpstr>Funding - July 2016</vt:lpstr>
      <vt:lpstr>MESA Memory  Aims</vt:lpstr>
      <vt:lpstr>MESA Memory Design</vt:lpstr>
      <vt:lpstr>Cognitive Neuropsychological Exams</vt:lpstr>
      <vt:lpstr>Brain MRI</vt:lpstr>
      <vt:lpstr>Optional Amyloid Imaging</vt:lpstr>
      <vt:lpstr>Optional Lumbar Puncture</vt:lpstr>
      <vt:lpstr>Participant Burden</vt:lpstr>
      <vt:lpstr>Overlap with AFIB</vt:lpstr>
      <vt:lpstr>Summary</vt:lpstr>
    </vt:vector>
  </TitlesOfParts>
  <Company>WFUHS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Cardiometabolic Predictors of  Alzheimer’s disease: MESA Memory</dc:title>
  <dc:creator>Timothy M. Hughes</dc:creator>
  <cp:lastModifiedBy>Tim Hughes</cp:lastModifiedBy>
  <cp:revision>8</cp:revision>
  <dcterms:created xsi:type="dcterms:W3CDTF">2016-03-17T18:43:17Z</dcterms:created>
  <dcterms:modified xsi:type="dcterms:W3CDTF">2016-03-22T01:12:48Z</dcterms:modified>
</cp:coreProperties>
</file>