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98" r:id="rId3"/>
    <p:sldId id="300" r:id="rId4"/>
    <p:sldId id="303" r:id="rId5"/>
    <p:sldId id="305" r:id="rId6"/>
    <p:sldId id="304" r:id="rId7"/>
    <p:sldId id="307" r:id="rId8"/>
    <p:sldId id="273" r:id="rId9"/>
    <p:sldId id="275" r:id="rId10"/>
    <p:sldId id="285" r:id="rId11"/>
    <p:sldId id="286" r:id="rId12"/>
    <p:sldId id="282" r:id="rId13"/>
    <p:sldId id="293" r:id="rId14"/>
    <p:sldId id="274" r:id="rId15"/>
    <p:sldId id="287" r:id="rId16"/>
    <p:sldId id="295" r:id="rId17"/>
    <p:sldId id="289" r:id="rId18"/>
    <p:sldId id="291" r:id="rId19"/>
    <p:sldId id="292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1AC"/>
    <a:srgbClr val="AFD2F2"/>
    <a:srgbClr val="FF4B05"/>
    <a:srgbClr val="F7FFDB"/>
    <a:srgbClr val="EFDBD0"/>
    <a:srgbClr val="FEFFCA"/>
    <a:srgbClr val="C3D0EF"/>
    <a:srgbClr val="FFCD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17"/>
    <p:restoredTop sz="94693"/>
  </p:normalViewPr>
  <p:slideViewPr>
    <p:cSldViewPr>
      <p:cViewPr>
        <p:scale>
          <a:sx n="100" d="100"/>
          <a:sy n="100" d="100"/>
        </p:scale>
        <p:origin x="1272" y="9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4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9AEA23-7E1C-B349-B982-DCE68D9EEEF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7240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AEA23-7E1C-B349-B982-DCE68D9EEEF3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2710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AEA23-7E1C-B349-B982-DCE68D9EEEF3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2856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3FD60-11A6-4428-B6B6-0A769EA685F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138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Processing pipeline is out of date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ED3D60-8B21-4ED9-BDCD-408E207FB070}" type="slidenum">
              <a:rPr lang="en-US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54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F16D45-9E3D-4420-ADC8-8085DF935452}" type="slidenum">
              <a:rPr lang="en-US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403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542132-4073-4A94-8EBC-F98AF73D60AA}" type="slidenum">
              <a:rPr lang="en-US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501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F67BCCD-AD6C-9F41-880F-7D224581484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7" name="Picture 6" descr="mesa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81010"/>
            <a:ext cx="1662113" cy="102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33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8B2E5-4884-FB43-80A7-27768D935CE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2710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170ED-0D6E-8F43-89C5-2D4B8FF1A7C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881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764B49-762F-184F-8FE2-7D6D3D126E0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283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648F4A-3FFC-1940-BCF6-18074583E76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42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38458B-C8E7-AC41-A997-C6DFF22CCA4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737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37A61-2C7E-4948-B765-326191597E2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033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50A4B-5C62-1C4D-B190-F37B1286E28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322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B773A-AE68-464B-9A78-8A32146C7C3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578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8E8FE4-220A-7D40-80B8-96C3B7E5274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624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5688B-8750-6442-8910-78B910CDEAB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392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074E05-282E-F247-9F84-01A71A541FE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12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3.jpe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80320" y="427038"/>
            <a:ext cx="8583361" cy="907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MESA Atrial Fibrillation Study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4983" y="1870770"/>
            <a:ext cx="70140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Atrial fibrillation burden, vascular disease of the brain and cardiac MRI in MESA</a:t>
            </a:r>
          </a:p>
          <a:p>
            <a:pPr algn="ctr"/>
            <a:endParaRPr lang="en-US" sz="2800" dirty="0"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All 6 field centers</a:t>
            </a:r>
          </a:p>
          <a:p>
            <a:pPr algn="ctr"/>
            <a:endParaRPr lang="en-US" sz="2800" dirty="0"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N=1500 participants</a:t>
            </a:r>
          </a:p>
          <a:p>
            <a:pPr algn="ctr"/>
            <a:endParaRPr lang="en-US" sz="2800" dirty="0"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PI: Susan Heckbert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14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309" y="304800"/>
            <a:ext cx="54873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Calibri" charset="0"/>
                <a:ea typeface="Calibri" charset="0"/>
                <a:cs typeface="Calibri" charset="0"/>
              </a:rPr>
              <a:t>Brain MRI</a:t>
            </a:r>
          </a:p>
          <a:p>
            <a:pPr algn="ctr"/>
            <a:endParaRPr lang="en-US" sz="4400" dirty="0" smtClean="0"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Penn MRI Reading Center</a:t>
            </a:r>
          </a:p>
          <a:p>
            <a:pPr algn="ctr"/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PI: Nick Bryan</a:t>
            </a:r>
          </a:p>
          <a:p>
            <a:pPr algn="ctr"/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Ilya Nasrallah, Lisa Desiderio</a:t>
            </a:r>
            <a:endParaRPr lang="en-US" sz="36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Picture 3" descr="Capture13.PNG"/>
          <p:cNvPicPr>
            <a:picLocks noChangeAspect="1"/>
          </p:cNvPicPr>
          <p:nvPr/>
        </p:nvPicPr>
        <p:blipFill rotWithShape="1">
          <a:blip r:embed="rId2" cstate="print"/>
          <a:srcRect l="53300" t="4176" r="7425" b="53023"/>
          <a:stretch/>
        </p:blipFill>
        <p:spPr bwMode="auto">
          <a:xfrm>
            <a:off x="5502132" y="3733799"/>
            <a:ext cx="3627120" cy="312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357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6"/>
          <p:cNvSpPr txBox="1">
            <a:spLocks/>
          </p:cNvSpPr>
          <p:nvPr/>
        </p:nvSpPr>
        <p:spPr bwMode="auto">
          <a:xfrm>
            <a:off x="838200" y="182563"/>
            <a:ext cx="7467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latin typeface="Calibri" charset="0"/>
                <a:ea typeface="Calibri" charset="0"/>
                <a:cs typeface="Calibri" charset="0"/>
              </a:rPr>
              <a:t>Cerebrovascular Disease Model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33600" y="1295400"/>
            <a:ext cx="4808537" cy="5143331"/>
            <a:chOff x="5049838" y="1744832"/>
            <a:chExt cx="4808537" cy="5143331"/>
          </a:xfrm>
        </p:grpSpPr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5486400" y="1744832"/>
              <a:ext cx="3458593" cy="536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4498" tIns="52249" rIns="104498" bIns="52249" anchor="b"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en-US" sz="2800" b="0" dirty="0" smtClean="0">
                  <a:latin typeface="Calibri" charset="0"/>
                  <a:ea typeface="Calibri" charset="0"/>
                  <a:cs typeface="Calibri" charset="0"/>
                </a:rPr>
                <a:t>CardioVasc </a:t>
              </a:r>
              <a:r>
                <a:rPr lang="en-US" sz="2800" b="0" dirty="0">
                  <a:latin typeface="Calibri" charset="0"/>
                  <a:ea typeface="Calibri" charset="0"/>
                  <a:cs typeface="Calibri" charset="0"/>
                </a:rPr>
                <a:t>Risk Factor</a:t>
              </a:r>
            </a:p>
          </p:txBody>
        </p:sp>
        <p:sp>
          <p:nvSpPr>
            <p:cNvPr id="5" name="TextBox 86"/>
            <p:cNvSpPr txBox="1">
              <a:spLocks noChangeArrowheads="1"/>
            </p:cNvSpPr>
            <p:nvPr/>
          </p:nvSpPr>
          <p:spPr bwMode="auto">
            <a:xfrm>
              <a:off x="5761038" y="4913482"/>
              <a:ext cx="2862468" cy="536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4498" tIns="52249" rIns="104498" bIns="52249" anchor="b"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en-US" sz="2800" b="0" dirty="0">
                  <a:latin typeface="Calibri" charset="0"/>
                  <a:ea typeface="Calibri" charset="0"/>
                  <a:cs typeface="Calibri" charset="0"/>
                </a:rPr>
                <a:t>Stroke, SVID, WMI</a:t>
              </a:r>
            </a:p>
          </p:txBody>
        </p:sp>
        <p:sp>
          <p:nvSpPr>
            <p:cNvPr id="6" name="TextBox 87"/>
            <p:cNvSpPr txBox="1">
              <a:spLocks noChangeArrowheads="1"/>
            </p:cNvSpPr>
            <p:nvPr/>
          </p:nvSpPr>
          <p:spPr bwMode="auto">
            <a:xfrm>
              <a:off x="5576888" y="3370432"/>
              <a:ext cx="3463402" cy="536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4498" tIns="52249" rIns="104498" bIns="52249" anchor="b"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en-US" sz="2800" b="0" dirty="0">
                  <a:latin typeface="Calibri" charset="0"/>
                  <a:ea typeface="Calibri" charset="0"/>
                  <a:cs typeface="Calibri" charset="0"/>
                </a:rPr>
                <a:t>↓Cerebral Blood Flow</a:t>
              </a:r>
            </a:p>
          </p:txBody>
        </p:sp>
        <p:sp>
          <p:nvSpPr>
            <p:cNvPr id="7" name="TextBox 88"/>
            <p:cNvSpPr txBox="1">
              <a:spLocks noChangeArrowheads="1"/>
            </p:cNvSpPr>
            <p:nvPr/>
          </p:nvSpPr>
          <p:spPr bwMode="auto">
            <a:xfrm>
              <a:off x="5700713" y="4100682"/>
              <a:ext cx="3335097" cy="536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4498" tIns="52249" rIns="104498" bIns="52249" anchor="b"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en-US" sz="2800" b="0" dirty="0">
                  <a:latin typeface="Calibri" charset="0"/>
                  <a:ea typeface="Calibri" charset="0"/>
                  <a:cs typeface="Calibri" charset="0"/>
                </a:rPr>
                <a:t> ↓Vascular Reactivity</a:t>
              </a:r>
            </a:p>
          </p:txBody>
        </p:sp>
        <p:sp>
          <p:nvSpPr>
            <p:cNvPr id="8" name="TextBox 77"/>
            <p:cNvSpPr txBox="1">
              <a:spLocks noChangeArrowheads="1"/>
            </p:cNvSpPr>
            <p:nvPr/>
          </p:nvSpPr>
          <p:spPr bwMode="auto">
            <a:xfrm>
              <a:off x="5517511" y="5489983"/>
              <a:ext cx="3965270" cy="1398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4498" tIns="52249" rIns="104498" bIns="52249" anchor="b"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sz="2800" b="0" dirty="0">
                  <a:latin typeface="Calibri" charset="0"/>
                  <a:ea typeface="Calibri" charset="0"/>
                  <a:cs typeface="Calibri" charset="0"/>
                </a:rPr>
                <a:t>    Functional Connectivity</a:t>
              </a:r>
            </a:p>
            <a:p>
              <a:pPr algn="ctr"/>
              <a:endParaRPr lang="en-US" sz="2800" b="0" dirty="0">
                <a:latin typeface="Calibri" charset="0"/>
                <a:ea typeface="Calibri" charset="0"/>
                <a:cs typeface="Calibri" charset="0"/>
              </a:endParaRPr>
            </a:p>
            <a:p>
              <a:pPr algn="ctr"/>
              <a:r>
                <a:rPr lang="en-US" sz="2800" b="0" dirty="0">
                  <a:latin typeface="Calibri" charset="0"/>
                  <a:ea typeface="Calibri" charset="0"/>
                  <a:cs typeface="Calibri" charset="0"/>
                </a:rPr>
                <a:t>Function/Cognition</a:t>
              </a:r>
            </a:p>
          </p:txBody>
        </p:sp>
        <p:sp>
          <p:nvSpPr>
            <p:cNvPr id="9" name="Curved Left Arrow 8"/>
            <p:cNvSpPr/>
            <p:nvPr/>
          </p:nvSpPr>
          <p:spPr>
            <a:xfrm>
              <a:off x="9236075" y="2095500"/>
              <a:ext cx="428625" cy="727075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498" tIns="52249" rIns="104498" bIns="52249" anchor="ctr"/>
            <a:lstStyle/>
            <a:p>
              <a:pPr algn="ctr">
                <a:defRPr/>
              </a:pPr>
              <a:endParaRPr lang="en-US" sz="28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" name="Curved Right Arrow 9"/>
            <p:cNvSpPr/>
            <p:nvPr/>
          </p:nvSpPr>
          <p:spPr>
            <a:xfrm>
              <a:off x="5049838" y="2763838"/>
              <a:ext cx="436562" cy="1063625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498" tIns="52249" rIns="104498" bIns="52249" anchor="ctr"/>
            <a:lstStyle/>
            <a:p>
              <a:pPr algn="ctr">
                <a:defRPr/>
              </a:pPr>
              <a:endParaRPr lang="en-US" sz="28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" name="Curved Left Arrow 10"/>
            <p:cNvSpPr/>
            <p:nvPr/>
          </p:nvSpPr>
          <p:spPr>
            <a:xfrm>
              <a:off x="9326563" y="3983038"/>
              <a:ext cx="465137" cy="1300162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498" tIns="52249" rIns="104498" bIns="52249" anchor="ctr"/>
            <a:lstStyle/>
            <a:p>
              <a:pPr algn="ctr">
                <a:defRPr/>
              </a:pPr>
              <a:endParaRPr lang="en-US" sz="28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" name="Curved Right Arrow 11"/>
            <p:cNvSpPr/>
            <p:nvPr/>
          </p:nvSpPr>
          <p:spPr>
            <a:xfrm>
              <a:off x="5049838" y="2763838"/>
              <a:ext cx="436562" cy="1787525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498" tIns="52249" rIns="104498" bIns="52249" anchor="ctr"/>
            <a:lstStyle/>
            <a:p>
              <a:pPr algn="ctr">
                <a:defRPr/>
              </a:pPr>
              <a:endParaRPr lang="en-US" sz="28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" name="Curved Left Arrow 12"/>
            <p:cNvSpPr/>
            <p:nvPr/>
          </p:nvSpPr>
          <p:spPr>
            <a:xfrm>
              <a:off x="9418638" y="5813425"/>
              <a:ext cx="439737" cy="933450"/>
            </a:xfrm>
            <a:prstGeom prst="curvedLeftArrow">
              <a:avLst>
                <a:gd name="adj1" fmla="val 25000"/>
                <a:gd name="adj2" fmla="val 40508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498" tIns="52249" rIns="104498" bIns="52249" anchor="ctr"/>
            <a:lstStyle/>
            <a:p>
              <a:pPr algn="ctr">
                <a:defRPr/>
              </a:pPr>
              <a:endParaRPr lang="en-US" sz="28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4" name="Curved Right Arrow 13"/>
            <p:cNvSpPr/>
            <p:nvPr/>
          </p:nvSpPr>
          <p:spPr>
            <a:xfrm>
              <a:off x="5084763" y="5202238"/>
              <a:ext cx="493712" cy="879475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498" tIns="52249" rIns="104498" bIns="52249" anchor="ctr"/>
            <a:lstStyle/>
            <a:p>
              <a:pPr algn="ctr">
                <a:defRPr/>
              </a:pPr>
              <a:endParaRPr lang="en-US" sz="28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5" name="TextBox 70"/>
            <p:cNvSpPr txBox="1">
              <a:spLocks noChangeArrowheads="1"/>
            </p:cNvSpPr>
            <p:nvPr/>
          </p:nvSpPr>
          <p:spPr bwMode="auto">
            <a:xfrm>
              <a:off x="5824538" y="2475082"/>
              <a:ext cx="3218527" cy="536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4498" tIns="52249" rIns="104498" bIns="52249" anchor="b"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en-US" sz="2800" b="0" dirty="0">
                  <a:latin typeface="Calibri" charset="0"/>
                  <a:ea typeface="Calibri" charset="0"/>
                  <a:cs typeface="Calibri" charset="0"/>
                </a:rPr>
                <a:t>CerebroVasc Disease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07038" y="5486400"/>
              <a:ext cx="591829" cy="523220"/>
            </a:xfrm>
            <a:prstGeom prst="rect">
              <a:avLst/>
            </a:prstGeom>
            <a:ln w="635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Calibri" charset="0"/>
                  <a:ea typeface="Calibri" charset="0"/>
                  <a:cs typeface="Calibri" charset="0"/>
                </a:rPr>
                <a:t>↓ 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5763666" y="4250457"/>
              <a:ext cx="0" cy="3254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5638800" y="6324600"/>
              <a:ext cx="51007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Calibri" charset="0"/>
                  <a:ea typeface="Calibri" charset="0"/>
                  <a:cs typeface="Calibri" charset="0"/>
                </a:rPr>
                <a:t>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474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81183" y="152401"/>
            <a:ext cx="758163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pPr eaLnBrk="1" hangingPunct="1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Brain MRI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Scan Protocol</a:t>
            </a:r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1993547" y="1371600"/>
            <a:ext cx="5156907" cy="457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3D T1 (4 min)</a:t>
            </a:r>
          </a:p>
          <a:p>
            <a:pPr eaLnBrk="1" hangingPunct="1">
              <a:spcBef>
                <a:spcPts val="600"/>
              </a:spcBef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3D T2 (4 min)</a:t>
            </a:r>
          </a:p>
          <a:p>
            <a:pPr eaLnBrk="1" hangingPunct="1">
              <a:spcBef>
                <a:spcPts val="600"/>
              </a:spcBef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3D FLAIR (4 min)</a:t>
            </a:r>
          </a:p>
          <a:p>
            <a:pPr eaLnBrk="1" hangingPunct="1">
              <a:spcBef>
                <a:spcPts val="600"/>
              </a:spcBef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DTI (9 min)</a:t>
            </a:r>
          </a:p>
          <a:p>
            <a:pPr eaLnBrk="1" hangingPunct="1">
              <a:spcBef>
                <a:spcPts val="600"/>
              </a:spcBef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ASL CBF (5.5 min)</a:t>
            </a:r>
          </a:p>
          <a:p>
            <a:pPr eaLnBrk="1" hangingPunct="1">
              <a:spcBef>
                <a:spcPts val="600"/>
              </a:spcBef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Resting state BOLD fMRI (4 min)</a:t>
            </a:r>
          </a:p>
          <a:p>
            <a:pPr eaLnBrk="1" hangingPunct="1">
              <a:spcBef>
                <a:spcPts val="600"/>
              </a:spcBef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Breath hold fMRI (3.5m)</a:t>
            </a:r>
          </a:p>
          <a:p>
            <a:pPr eaLnBrk="1" hangingPunct="1">
              <a:spcBef>
                <a:spcPts val="600"/>
              </a:spcBef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SWI (4 min)</a:t>
            </a:r>
          </a:p>
          <a:p>
            <a:pPr eaLnBrk="1" hangingPunct="1">
              <a:spcBef>
                <a:spcPts val="600"/>
              </a:spcBef>
            </a:pPr>
            <a:r>
              <a:rPr lang="en-US" sz="2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Total Time: 41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min</a:t>
            </a:r>
            <a:endParaRPr lang="en-US" sz="28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0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32"/>
          <p:cNvGrpSpPr>
            <a:grpSpLocks/>
          </p:cNvGrpSpPr>
          <p:nvPr/>
        </p:nvGrpSpPr>
        <p:grpSpPr bwMode="auto">
          <a:xfrm>
            <a:off x="1191948" y="2286000"/>
            <a:ext cx="2434167" cy="579438"/>
            <a:chOff x="228600" y="228600"/>
            <a:chExt cx="4953000" cy="1828800"/>
          </a:xfrm>
        </p:grpSpPr>
        <p:pic>
          <p:nvPicPr>
            <p:cNvPr id="28745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76875" t="42970" r="11250" b="38281"/>
            <a:stretch>
              <a:fillRect/>
            </a:stretch>
          </p:blipFill>
          <p:spPr bwMode="auto">
            <a:xfrm>
              <a:off x="3733800" y="228600"/>
              <a:ext cx="14478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4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60001" t="42970" r="28125" b="38281"/>
            <a:stretch>
              <a:fillRect/>
            </a:stretch>
          </p:blipFill>
          <p:spPr bwMode="auto">
            <a:xfrm>
              <a:off x="2819400" y="228600"/>
              <a:ext cx="14478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47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43124" t="42970" r="45000" b="38281"/>
            <a:stretch>
              <a:fillRect/>
            </a:stretch>
          </p:blipFill>
          <p:spPr bwMode="auto">
            <a:xfrm>
              <a:off x="1828800" y="228600"/>
              <a:ext cx="14478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48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26250" t="42970" r="61874" b="38281"/>
            <a:stretch>
              <a:fillRect/>
            </a:stretch>
          </p:blipFill>
          <p:spPr bwMode="auto">
            <a:xfrm>
              <a:off x="990600" y="228600"/>
              <a:ext cx="14478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49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9375" t="42970" r="78751" b="38281"/>
            <a:stretch>
              <a:fillRect/>
            </a:stretch>
          </p:blipFill>
          <p:spPr bwMode="auto">
            <a:xfrm>
              <a:off x="228600" y="228600"/>
              <a:ext cx="14478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75" name="Group 34"/>
          <p:cNvGrpSpPr>
            <a:grpSpLocks/>
          </p:cNvGrpSpPr>
          <p:nvPr/>
        </p:nvGrpSpPr>
        <p:grpSpPr bwMode="auto">
          <a:xfrm>
            <a:off x="1191948" y="1651000"/>
            <a:ext cx="2434167" cy="579438"/>
            <a:chOff x="2133600" y="4495800"/>
            <a:chExt cx="4800600" cy="1828800"/>
          </a:xfrm>
        </p:grpSpPr>
        <p:pic>
          <p:nvPicPr>
            <p:cNvPr id="28740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75000" t="39845" r="11874" b="41405"/>
            <a:stretch>
              <a:fillRect/>
            </a:stretch>
          </p:blipFill>
          <p:spPr bwMode="auto">
            <a:xfrm>
              <a:off x="5334000" y="4495800"/>
              <a:ext cx="16002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4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57500" t="39845" r="30000" b="41405"/>
            <a:stretch>
              <a:fillRect/>
            </a:stretch>
          </p:blipFill>
          <p:spPr bwMode="auto">
            <a:xfrm>
              <a:off x="4495800" y="4495800"/>
              <a:ext cx="152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42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40625" t="39845" r="47501" b="41405"/>
            <a:stretch>
              <a:fillRect/>
            </a:stretch>
          </p:blipFill>
          <p:spPr bwMode="auto">
            <a:xfrm>
              <a:off x="3657600" y="4495800"/>
              <a:ext cx="14478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43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23125" t="39845" r="64999" b="41405"/>
            <a:stretch>
              <a:fillRect/>
            </a:stretch>
          </p:blipFill>
          <p:spPr bwMode="auto">
            <a:xfrm>
              <a:off x="2895600" y="4495800"/>
              <a:ext cx="14478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44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3751" t="39064" r="83125" b="42186"/>
            <a:stretch>
              <a:fillRect/>
            </a:stretch>
          </p:blipFill>
          <p:spPr bwMode="auto">
            <a:xfrm>
              <a:off x="2133600" y="4495800"/>
              <a:ext cx="16002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76" name="Group 35"/>
          <p:cNvGrpSpPr>
            <a:grpSpLocks/>
          </p:cNvGrpSpPr>
          <p:nvPr/>
        </p:nvGrpSpPr>
        <p:grpSpPr bwMode="auto">
          <a:xfrm>
            <a:off x="1191948" y="1008063"/>
            <a:ext cx="2434167" cy="579438"/>
            <a:chOff x="152400" y="2438400"/>
            <a:chExt cx="5257800" cy="1828800"/>
          </a:xfrm>
        </p:grpSpPr>
        <p:pic>
          <p:nvPicPr>
            <p:cNvPr id="28735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73750" t="39063" r="13750" b="42188"/>
            <a:stretch>
              <a:fillRect/>
            </a:stretch>
          </p:blipFill>
          <p:spPr bwMode="auto">
            <a:xfrm>
              <a:off x="3886200" y="2438400"/>
              <a:ext cx="152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3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56876" t="39063" r="31250" b="42188"/>
            <a:stretch>
              <a:fillRect/>
            </a:stretch>
          </p:blipFill>
          <p:spPr bwMode="auto">
            <a:xfrm>
              <a:off x="3200400" y="2438400"/>
              <a:ext cx="14478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37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38750" t="39063" r="48125" b="42188"/>
            <a:stretch>
              <a:fillRect/>
            </a:stretch>
          </p:blipFill>
          <p:spPr bwMode="auto">
            <a:xfrm>
              <a:off x="2133600" y="2438400"/>
              <a:ext cx="16002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3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21875" t="39063" r="64999" b="42188"/>
            <a:stretch>
              <a:fillRect/>
            </a:stretch>
          </p:blipFill>
          <p:spPr bwMode="auto">
            <a:xfrm>
              <a:off x="1066800" y="2438400"/>
              <a:ext cx="16002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39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5624" t="39063" r="82500" b="42188"/>
            <a:stretch>
              <a:fillRect/>
            </a:stretch>
          </p:blipFill>
          <p:spPr bwMode="auto">
            <a:xfrm>
              <a:off x="152400" y="2438400"/>
              <a:ext cx="14478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77" name="Group 40"/>
          <p:cNvGrpSpPr>
            <a:grpSpLocks/>
          </p:cNvGrpSpPr>
          <p:nvPr/>
        </p:nvGrpSpPr>
        <p:grpSpPr bwMode="auto">
          <a:xfrm>
            <a:off x="1191948" y="2921000"/>
            <a:ext cx="2434167" cy="579438"/>
            <a:chOff x="685800" y="5006788"/>
            <a:chExt cx="2335306" cy="860612"/>
          </a:xfrm>
        </p:grpSpPr>
        <p:pic>
          <p:nvPicPr>
            <p:cNvPr id="28730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 l="60625" t="23988" r="34375" b="67188"/>
            <a:stretch>
              <a:fillRect/>
            </a:stretch>
          </p:blipFill>
          <p:spPr bwMode="auto">
            <a:xfrm>
              <a:off x="2411506" y="5006788"/>
              <a:ext cx="609600" cy="860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31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 l="53125" t="23988" r="41875" b="67188"/>
            <a:stretch>
              <a:fillRect/>
            </a:stretch>
          </p:blipFill>
          <p:spPr bwMode="auto">
            <a:xfrm>
              <a:off x="2017059" y="5006788"/>
              <a:ext cx="609600" cy="860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32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 l="45625" t="23988" r="49338" b="67188"/>
            <a:stretch>
              <a:fillRect/>
            </a:stretch>
          </p:blipFill>
          <p:spPr bwMode="auto">
            <a:xfrm>
              <a:off x="1573306" y="5006788"/>
              <a:ext cx="614082" cy="860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33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 l="38126" t="23988" r="56876" b="67188"/>
            <a:stretch>
              <a:fillRect/>
            </a:stretch>
          </p:blipFill>
          <p:spPr bwMode="auto">
            <a:xfrm>
              <a:off x="1178859" y="5006788"/>
              <a:ext cx="609600" cy="860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34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 l="30000" t="23988" r="64375" b="67188"/>
            <a:stretch>
              <a:fillRect/>
            </a:stretch>
          </p:blipFill>
          <p:spPr bwMode="auto">
            <a:xfrm>
              <a:off x="685800" y="5006788"/>
              <a:ext cx="685800" cy="860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78" name="TextBox 77"/>
          <p:cNvSpPr txBox="1">
            <a:spLocks noChangeArrowheads="1"/>
          </p:cNvSpPr>
          <p:nvPr/>
        </p:nvSpPr>
        <p:spPr bwMode="auto">
          <a:xfrm>
            <a:off x="317500" y="381000"/>
            <a:ext cx="44251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Arial" charset="0"/>
              </a:rPr>
              <a:t>Input: MRI image data</a:t>
            </a:r>
          </a:p>
        </p:txBody>
      </p:sp>
      <p:sp>
        <p:nvSpPr>
          <p:cNvPr id="28679" name="TextBox 78"/>
          <p:cNvSpPr txBox="1">
            <a:spLocks noChangeArrowheads="1"/>
          </p:cNvSpPr>
          <p:nvPr/>
        </p:nvSpPr>
        <p:spPr bwMode="auto">
          <a:xfrm>
            <a:off x="6169367" y="317500"/>
            <a:ext cx="16484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Arial" charset="0"/>
              </a:rPr>
              <a:t>Output:</a:t>
            </a:r>
          </a:p>
          <a:p>
            <a:pPr algn="ctr"/>
            <a:r>
              <a:rPr lang="en-US" sz="2000" dirty="0">
                <a:latin typeface="Arial" charset="0"/>
              </a:rPr>
              <a:t>MRI Variable</a:t>
            </a:r>
          </a:p>
        </p:txBody>
      </p:sp>
      <p:sp>
        <p:nvSpPr>
          <p:cNvPr id="80" name="Right Brace 79"/>
          <p:cNvSpPr/>
          <p:nvPr/>
        </p:nvSpPr>
        <p:spPr>
          <a:xfrm>
            <a:off x="3746500" y="1016000"/>
            <a:ext cx="952500" cy="1905000"/>
          </a:xfrm>
          <a:prstGeom prst="rightBrace">
            <a:avLst>
              <a:gd name="adj1" fmla="val 8333"/>
              <a:gd name="adj2" fmla="val 50186"/>
            </a:avLst>
          </a:prstGeom>
          <a:noFill/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 sz="2000" dirty="0">
              <a:solidFill>
                <a:schemeClr val="accent1"/>
              </a:solidFill>
              <a:ea typeface="ＭＳ Ｐゴシック" charset="-128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3746500" y="3238500"/>
            <a:ext cx="1460500" cy="0"/>
          </a:xfrm>
          <a:prstGeom prst="straightConnector1">
            <a:avLst/>
          </a:prstGeom>
          <a:ln w="76200">
            <a:solidFill>
              <a:schemeClr val="bg2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 bwMode="auto">
          <a:xfrm>
            <a:off x="5397500" y="1333500"/>
            <a:ext cx="3175000" cy="13335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en-US" sz="2000" dirty="0">
                <a:latin typeface="Arial" charset="0"/>
              </a:rPr>
              <a:t>Brain Tissue Normal</a:t>
            </a:r>
          </a:p>
          <a:p>
            <a:pPr algn="ctr"/>
            <a:r>
              <a:rPr lang="en-US" sz="2000" dirty="0">
                <a:latin typeface="Arial" charset="0"/>
              </a:rPr>
              <a:t>Brain Tissue Abnormal</a:t>
            </a:r>
          </a:p>
          <a:p>
            <a:pPr algn="ctr"/>
            <a:r>
              <a:rPr lang="en-US" sz="2000" dirty="0">
                <a:latin typeface="Arial" charset="0"/>
              </a:rPr>
              <a:t>Cerebrospinal Fluid</a:t>
            </a:r>
          </a:p>
          <a:p>
            <a:pPr algn="ctr"/>
            <a:r>
              <a:rPr lang="en-US" sz="2000" dirty="0">
                <a:latin typeface="Arial" charset="0"/>
              </a:rPr>
              <a:t>Infarcts</a:t>
            </a:r>
          </a:p>
          <a:p>
            <a:pPr algn="ctr"/>
            <a:endParaRPr lang="en-US" sz="2000" dirty="0">
              <a:latin typeface="Arial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5397500" y="2794000"/>
            <a:ext cx="3175000" cy="6985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r>
              <a:rPr lang="en-US" sz="2000" dirty="0">
                <a:latin typeface="Arial" charset="0"/>
              </a:rPr>
              <a:t>Fractional Anisotropy</a:t>
            </a:r>
          </a:p>
          <a:p>
            <a:pPr algn="ctr"/>
            <a:r>
              <a:rPr lang="en-US" sz="2000" dirty="0">
                <a:latin typeface="Arial" charset="0"/>
              </a:rPr>
              <a:t>Trace</a:t>
            </a:r>
          </a:p>
        </p:txBody>
      </p:sp>
      <p:sp>
        <p:nvSpPr>
          <p:cNvPr id="28684" name="TextBox 61"/>
          <p:cNvSpPr txBox="1">
            <a:spLocks noChangeArrowheads="1"/>
          </p:cNvSpPr>
          <p:nvPr/>
        </p:nvSpPr>
        <p:spPr bwMode="auto">
          <a:xfrm>
            <a:off x="383646" y="1143000"/>
            <a:ext cx="4844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Arial" charset="0"/>
              </a:rPr>
              <a:t>T1</a:t>
            </a:r>
          </a:p>
        </p:txBody>
      </p:sp>
      <p:sp>
        <p:nvSpPr>
          <p:cNvPr id="28685" name="TextBox 62"/>
          <p:cNvSpPr txBox="1">
            <a:spLocks noChangeArrowheads="1"/>
          </p:cNvSpPr>
          <p:nvPr/>
        </p:nvSpPr>
        <p:spPr bwMode="auto">
          <a:xfrm>
            <a:off x="383646" y="1714500"/>
            <a:ext cx="4844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Arial" charset="0"/>
              </a:rPr>
              <a:t>T2</a:t>
            </a:r>
          </a:p>
        </p:txBody>
      </p:sp>
      <p:sp>
        <p:nvSpPr>
          <p:cNvPr id="28686" name="TextBox 63"/>
          <p:cNvSpPr txBox="1">
            <a:spLocks noChangeArrowheads="1"/>
          </p:cNvSpPr>
          <p:nvPr/>
        </p:nvSpPr>
        <p:spPr bwMode="auto">
          <a:xfrm>
            <a:off x="63500" y="2413000"/>
            <a:ext cx="9124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Arial" charset="0"/>
              </a:rPr>
              <a:t>FLAIR</a:t>
            </a:r>
          </a:p>
        </p:txBody>
      </p:sp>
      <p:sp>
        <p:nvSpPr>
          <p:cNvPr id="28687" name="TextBox 64"/>
          <p:cNvSpPr txBox="1">
            <a:spLocks noChangeArrowheads="1"/>
          </p:cNvSpPr>
          <p:nvPr/>
        </p:nvSpPr>
        <p:spPr bwMode="auto">
          <a:xfrm>
            <a:off x="322792" y="2984500"/>
            <a:ext cx="598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Arial" charset="0"/>
              </a:rPr>
              <a:t>DTI</a:t>
            </a:r>
          </a:p>
        </p:txBody>
      </p:sp>
      <p:grpSp>
        <p:nvGrpSpPr>
          <p:cNvPr id="28688" name="Group 81"/>
          <p:cNvGrpSpPr>
            <a:grpSpLocks/>
          </p:cNvGrpSpPr>
          <p:nvPr/>
        </p:nvGrpSpPr>
        <p:grpSpPr bwMode="auto">
          <a:xfrm>
            <a:off x="254000" y="4191000"/>
            <a:ext cx="8318500" cy="579438"/>
            <a:chOff x="304800" y="3810000"/>
            <a:chExt cx="9982200" cy="695230"/>
          </a:xfrm>
        </p:grpSpPr>
        <p:grpSp>
          <p:nvGrpSpPr>
            <p:cNvPr id="28721" name="Group 52"/>
            <p:cNvGrpSpPr>
              <a:grpSpLocks/>
            </p:cNvGrpSpPr>
            <p:nvPr/>
          </p:nvGrpSpPr>
          <p:grpSpPr bwMode="auto">
            <a:xfrm>
              <a:off x="1430868" y="3810000"/>
              <a:ext cx="2918898" cy="695230"/>
              <a:chOff x="0" y="5029200"/>
              <a:chExt cx="4593169" cy="1524000"/>
            </a:xfrm>
          </p:grpSpPr>
          <p:pic>
            <p:nvPicPr>
              <p:cNvPr id="28725" name="Picture 1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71249" t="64063" r="18124" b="20313"/>
              <a:stretch>
                <a:fillRect/>
              </a:stretch>
            </p:blipFill>
            <p:spPr bwMode="auto">
              <a:xfrm>
                <a:off x="3297770" y="5029200"/>
                <a:ext cx="1295399" cy="15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26" name="Picture 1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58125" t="64063" r="31876" b="20313"/>
              <a:stretch>
                <a:fillRect/>
              </a:stretch>
            </p:blipFill>
            <p:spPr bwMode="auto">
              <a:xfrm>
                <a:off x="2633135" y="5029200"/>
                <a:ext cx="1219200" cy="15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27" name="Picture 1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44376" t="64063" r="45625" b="20313"/>
              <a:stretch>
                <a:fillRect/>
              </a:stretch>
            </p:blipFill>
            <p:spPr bwMode="auto">
              <a:xfrm>
                <a:off x="1926168" y="5029200"/>
                <a:ext cx="1219200" cy="15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28" name="Picture 1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31250" t="64063" r="59375" b="20313"/>
              <a:stretch>
                <a:fillRect/>
              </a:stretch>
            </p:blipFill>
            <p:spPr bwMode="auto">
              <a:xfrm>
                <a:off x="1079502" y="5029200"/>
                <a:ext cx="1142999" cy="15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29" name="Picture 1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16251" t="64063" r="72501" b="20313"/>
              <a:stretch>
                <a:fillRect/>
              </a:stretch>
            </p:blipFill>
            <p:spPr bwMode="auto">
              <a:xfrm>
                <a:off x="0" y="5029200"/>
                <a:ext cx="1371600" cy="15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4" name="Rectangle 103"/>
            <p:cNvSpPr/>
            <p:nvPr/>
          </p:nvSpPr>
          <p:spPr bwMode="auto">
            <a:xfrm>
              <a:off x="6477000" y="3886190"/>
              <a:ext cx="3810000" cy="60951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/>
              <a:r>
                <a:rPr lang="en-US" sz="2000" dirty="0">
                  <a:latin typeface="Arial" charset="0"/>
                </a:rPr>
                <a:t> Cerebral Blood Flow</a:t>
              </a:r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>
              <a:off x="4495800" y="4190948"/>
              <a:ext cx="1752600" cy="0"/>
            </a:xfrm>
            <a:prstGeom prst="straightConnector1">
              <a:avLst/>
            </a:prstGeom>
            <a:ln w="76200">
              <a:solidFill>
                <a:schemeClr val="bg2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24" name="TextBox 65"/>
            <p:cNvSpPr txBox="1">
              <a:spLocks noChangeArrowheads="1"/>
            </p:cNvSpPr>
            <p:nvPr/>
          </p:nvSpPr>
          <p:spPr bwMode="auto">
            <a:xfrm>
              <a:off x="304800" y="3962399"/>
              <a:ext cx="804451" cy="48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" charset="0"/>
                </a:rPr>
                <a:t>ASL</a:t>
              </a:r>
            </a:p>
          </p:txBody>
        </p:sp>
      </p:grpSp>
      <p:cxnSp>
        <p:nvCxnSpPr>
          <p:cNvPr id="68" name="Straight Arrow Connector 67"/>
          <p:cNvCxnSpPr/>
          <p:nvPr/>
        </p:nvCxnSpPr>
        <p:spPr>
          <a:xfrm flipV="1">
            <a:off x="4508500" y="1968500"/>
            <a:ext cx="730250" cy="2646"/>
          </a:xfrm>
          <a:prstGeom prst="straightConnector1">
            <a:avLst/>
          </a:prstGeom>
          <a:ln w="76200">
            <a:solidFill>
              <a:schemeClr val="bg2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690" name="Group 77"/>
          <p:cNvGrpSpPr>
            <a:grpSpLocks/>
          </p:cNvGrpSpPr>
          <p:nvPr/>
        </p:nvGrpSpPr>
        <p:grpSpPr bwMode="auto">
          <a:xfrm>
            <a:off x="236091" y="3556000"/>
            <a:ext cx="8336409" cy="571500"/>
            <a:chOff x="282528" y="6096000"/>
            <a:chExt cx="10004472" cy="685800"/>
          </a:xfrm>
        </p:grpSpPr>
        <p:grpSp>
          <p:nvGrpSpPr>
            <p:cNvPr id="28712" name="Group 66"/>
            <p:cNvGrpSpPr>
              <a:grpSpLocks/>
            </p:cNvGrpSpPr>
            <p:nvPr/>
          </p:nvGrpSpPr>
          <p:grpSpPr bwMode="auto">
            <a:xfrm>
              <a:off x="1447800" y="6096000"/>
              <a:ext cx="2915129" cy="685800"/>
              <a:chOff x="1447800" y="6172200"/>
              <a:chExt cx="3276600" cy="770838"/>
            </a:xfrm>
          </p:grpSpPr>
          <p:pic>
            <p:nvPicPr>
              <p:cNvPr id="28716" name="Picture 10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962400" y="6172200"/>
                <a:ext cx="762000" cy="770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17" name="Picture 10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352800" y="6172200"/>
                <a:ext cx="762000" cy="770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18" name="Picture 10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743200" y="6172200"/>
                <a:ext cx="762000" cy="770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19" name="Picture 10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133600" y="6172200"/>
                <a:ext cx="762000" cy="770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20" name="Picture 10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47800" y="6172200"/>
                <a:ext cx="762000" cy="770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8713" name="TextBox 66"/>
            <p:cNvSpPr txBox="1">
              <a:spLocks noChangeArrowheads="1"/>
            </p:cNvSpPr>
            <p:nvPr/>
          </p:nvSpPr>
          <p:spPr bwMode="auto">
            <a:xfrm>
              <a:off x="282528" y="6172200"/>
              <a:ext cx="802592" cy="48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Arial" charset="0"/>
                </a:rPr>
                <a:t>SWI</a:t>
              </a: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6476702" y="6172200"/>
              <a:ext cx="3810298" cy="6096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sz="2000" dirty="0">
                  <a:latin typeface="Arial" charset="0"/>
                </a:rPr>
                <a:t>Microbleeds</a:t>
              </a: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4495348" y="6477000"/>
              <a:ext cx="1752737" cy="0"/>
            </a:xfrm>
            <a:prstGeom prst="straightConnector1">
              <a:avLst/>
            </a:prstGeom>
            <a:ln w="76200">
              <a:solidFill>
                <a:schemeClr val="bg2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92" name="Group 80"/>
          <p:cNvGrpSpPr>
            <a:grpSpLocks/>
          </p:cNvGrpSpPr>
          <p:nvPr/>
        </p:nvGrpSpPr>
        <p:grpSpPr bwMode="auto">
          <a:xfrm>
            <a:off x="263372" y="4826001"/>
            <a:ext cx="8309128" cy="605422"/>
            <a:chOff x="315614" y="4572000"/>
            <a:chExt cx="9971386" cy="726363"/>
          </a:xfrm>
        </p:grpSpPr>
        <p:grpSp>
          <p:nvGrpSpPr>
            <p:cNvPr id="28703" name="Group 47"/>
            <p:cNvGrpSpPr>
              <a:grpSpLocks/>
            </p:cNvGrpSpPr>
            <p:nvPr/>
          </p:nvGrpSpPr>
          <p:grpSpPr bwMode="auto">
            <a:xfrm>
              <a:off x="1430868" y="4572000"/>
              <a:ext cx="2920348" cy="702723"/>
              <a:chOff x="152400" y="2895600"/>
              <a:chExt cx="4419600" cy="1463404"/>
            </a:xfrm>
          </p:grpSpPr>
          <p:pic>
            <p:nvPicPr>
              <p:cNvPr id="28707" name="Picture 1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71875" t="41406" r="18124" b="43750"/>
              <a:stretch>
                <a:fillRect/>
              </a:stretch>
            </p:blipFill>
            <p:spPr bwMode="auto">
              <a:xfrm>
                <a:off x="3352800" y="2895600"/>
                <a:ext cx="1219200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08" name="Picture 1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58125" t="41406" r="31876" b="43750"/>
              <a:stretch>
                <a:fillRect/>
              </a:stretch>
            </p:blipFill>
            <p:spPr bwMode="auto">
              <a:xfrm>
                <a:off x="2590800" y="2895600"/>
                <a:ext cx="1219200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09" name="Picture 1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43124" t="41406" r="45625" b="43750"/>
              <a:stretch>
                <a:fillRect/>
              </a:stretch>
            </p:blipFill>
            <p:spPr bwMode="auto">
              <a:xfrm>
                <a:off x="1752600" y="2895600"/>
                <a:ext cx="1371600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10" name="Picture 1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30000" t="41406" r="59375" b="43750"/>
              <a:stretch>
                <a:fillRect/>
              </a:stretch>
            </p:blipFill>
            <p:spPr bwMode="auto">
              <a:xfrm>
                <a:off x="1034350" y="2911202"/>
                <a:ext cx="1295401" cy="14478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11" name="Picture 1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16251" t="41406" r="73125" b="43750"/>
              <a:stretch>
                <a:fillRect/>
              </a:stretch>
            </p:blipFill>
            <p:spPr bwMode="auto">
              <a:xfrm>
                <a:off x="152400" y="2895600"/>
                <a:ext cx="1295400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5" name="Rectangle 104"/>
            <p:cNvSpPr/>
            <p:nvPr/>
          </p:nvSpPr>
          <p:spPr bwMode="auto">
            <a:xfrm>
              <a:off x="6476835" y="4648185"/>
              <a:ext cx="3810165" cy="60948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sz="2000" dirty="0">
                  <a:latin typeface="Arial" charset="0"/>
                </a:rPr>
                <a:t>Vascular Reactivity</a:t>
              </a:r>
            </a:p>
          </p:txBody>
        </p:sp>
        <p:sp>
          <p:nvSpPr>
            <p:cNvPr id="28705" name="TextBox 66"/>
            <p:cNvSpPr txBox="1">
              <a:spLocks noChangeArrowheads="1"/>
            </p:cNvSpPr>
            <p:nvPr/>
          </p:nvSpPr>
          <p:spPr bwMode="auto">
            <a:xfrm>
              <a:off x="315614" y="4572000"/>
              <a:ext cx="762165" cy="72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67" dirty="0">
                  <a:latin typeface="Arial" charset="0"/>
                </a:rPr>
                <a:t>BH</a:t>
              </a:r>
            </a:p>
            <a:p>
              <a:pPr algn="ctr"/>
              <a:r>
                <a:rPr lang="en-US" sz="1667" dirty="0">
                  <a:latin typeface="Arial" charset="0"/>
                </a:rPr>
                <a:t>fMRI</a:t>
              </a: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4495549" y="4952925"/>
              <a:ext cx="1752676" cy="0"/>
            </a:xfrm>
            <a:prstGeom prst="straightConnector1">
              <a:avLst/>
            </a:prstGeom>
            <a:ln w="76200">
              <a:solidFill>
                <a:schemeClr val="bg2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93" name="Group 78"/>
          <p:cNvGrpSpPr>
            <a:grpSpLocks/>
          </p:cNvGrpSpPr>
          <p:nvPr/>
        </p:nvGrpSpPr>
        <p:grpSpPr bwMode="auto">
          <a:xfrm>
            <a:off x="234282" y="5460999"/>
            <a:ext cx="8338219" cy="605422"/>
            <a:chOff x="281138" y="5311914"/>
            <a:chExt cx="10005862" cy="725827"/>
          </a:xfrm>
        </p:grpSpPr>
        <p:cxnSp>
          <p:nvCxnSpPr>
            <p:cNvPr id="111" name="Straight Arrow Connector 110"/>
            <p:cNvCxnSpPr/>
            <p:nvPr/>
          </p:nvCxnSpPr>
          <p:spPr>
            <a:xfrm>
              <a:off x="4495800" y="5714762"/>
              <a:ext cx="1752600" cy="0"/>
            </a:xfrm>
            <a:prstGeom prst="straightConnector1">
              <a:avLst/>
            </a:prstGeom>
            <a:ln w="76200">
              <a:solidFill>
                <a:schemeClr val="bg2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695" name="Group 47"/>
            <p:cNvGrpSpPr>
              <a:grpSpLocks/>
            </p:cNvGrpSpPr>
            <p:nvPr/>
          </p:nvGrpSpPr>
          <p:grpSpPr bwMode="auto">
            <a:xfrm>
              <a:off x="1447800" y="5334000"/>
              <a:ext cx="2920348" cy="702723"/>
              <a:chOff x="152400" y="2895600"/>
              <a:chExt cx="4419600" cy="1463404"/>
            </a:xfrm>
          </p:grpSpPr>
          <p:pic>
            <p:nvPicPr>
              <p:cNvPr id="28698" name="Picture 1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71875" t="41406" r="18124" b="43750"/>
              <a:stretch>
                <a:fillRect/>
              </a:stretch>
            </p:blipFill>
            <p:spPr bwMode="auto">
              <a:xfrm>
                <a:off x="3352800" y="2895600"/>
                <a:ext cx="1219200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699" name="Picture 1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58125" t="41406" r="31876" b="43750"/>
              <a:stretch>
                <a:fillRect/>
              </a:stretch>
            </p:blipFill>
            <p:spPr bwMode="auto">
              <a:xfrm>
                <a:off x="2590800" y="2895600"/>
                <a:ext cx="1219200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00" name="Picture 1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43124" t="41406" r="45625" b="43750"/>
              <a:stretch>
                <a:fillRect/>
              </a:stretch>
            </p:blipFill>
            <p:spPr bwMode="auto">
              <a:xfrm>
                <a:off x="1752600" y="2895600"/>
                <a:ext cx="1371600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01" name="Picture 1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30000" t="41406" r="59375" b="43750"/>
              <a:stretch>
                <a:fillRect/>
              </a:stretch>
            </p:blipFill>
            <p:spPr bwMode="auto">
              <a:xfrm>
                <a:off x="1034350" y="2911202"/>
                <a:ext cx="1295401" cy="14478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02" name="Picture 1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16251" t="41406" r="73125" b="43750"/>
              <a:stretch>
                <a:fillRect/>
              </a:stretch>
            </p:blipFill>
            <p:spPr bwMode="auto">
              <a:xfrm>
                <a:off x="152400" y="2895600"/>
                <a:ext cx="1295400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8696" name="TextBox 66"/>
            <p:cNvSpPr txBox="1">
              <a:spLocks noChangeArrowheads="1"/>
            </p:cNvSpPr>
            <p:nvPr/>
          </p:nvSpPr>
          <p:spPr bwMode="auto">
            <a:xfrm>
              <a:off x="281138" y="5311914"/>
              <a:ext cx="762132" cy="725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67" dirty="0">
                  <a:latin typeface="Arial" charset="0"/>
                </a:rPr>
                <a:t>rs</a:t>
              </a:r>
            </a:p>
            <a:p>
              <a:pPr algn="ctr"/>
              <a:r>
                <a:rPr lang="en-US" sz="1667" dirty="0">
                  <a:latin typeface="Arial" charset="0"/>
                </a:rPr>
                <a:t>fMRI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6477000" y="5410247"/>
              <a:ext cx="3810000" cy="60902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sz="2000" dirty="0">
                  <a:latin typeface="Arial" charset="0"/>
                </a:rPr>
                <a:t>Functional Connectivity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8434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76200"/>
            <a:ext cx="8229600" cy="90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r>
              <a:rPr lang="en-US" kern="0" dirty="0" smtClean="0">
                <a:latin typeface="Calibri" charset="0"/>
                <a:ea typeface="Calibri" charset="0"/>
                <a:cs typeface="Calibri" charset="0"/>
              </a:rPr>
              <a:t>Update</a:t>
            </a:r>
            <a:endParaRPr lang="en-US" kern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323975" y="990600"/>
            <a:ext cx="64960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457200" indent="-457200" algn="l">
              <a:buClr>
                <a:srgbClr val="FF0000"/>
              </a:buClr>
              <a:buFont typeface=".AppleSystemUIFont" charset="-120"/>
              <a:buChar char="√"/>
            </a:pPr>
            <a:r>
              <a:rPr lang="en-US" sz="2400" kern="0" dirty="0" smtClean="0">
                <a:latin typeface="Calibri" charset="0"/>
                <a:ea typeface="Calibri" charset="0"/>
                <a:cs typeface="Calibri" charset="0"/>
              </a:rPr>
              <a:t>Add follow-up Qs on anticoagulant/aspirin use; ablation, cardioversion</a:t>
            </a:r>
            <a:r>
              <a:rPr lang="en-US" sz="2400" kern="0" smtClean="0">
                <a:latin typeface="Calibri" charset="0"/>
                <a:ea typeface="Calibri" charset="0"/>
                <a:cs typeface="Calibri" charset="0"/>
              </a:rPr>
              <a:t>, pacemaker/AICD</a:t>
            </a:r>
            <a:endParaRPr lang="en-US" sz="2400" kern="0" dirty="0" smtClean="0">
              <a:latin typeface="Calibri" charset="0"/>
              <a:ea typeface="Calibri" charset="0"/>
              <a:cs typeface="Calibri" charset="0"/>
            </a:endParaRPr>
          </a:p>
          <a:p>
            <a:pPr marL="457200" indent="-457200" algn="l">
              <a:buClr>
                <a:srgbClr val="FF0000"/>
              </a:buClr>
              <a:buFont typeface=".AppleSystemUIFont" charset="-120"/>
              <a:buChar char="√"/>
            </a:pPr>
            <a:r>
              <a:rPr lang="en-US" sz="2400" kern="0" dirty="0">
                <a:latin typeface="Calibri" charset="0"/>
                <a:ea typeface="Calibri" charset="0"/>
                <a:cs typeface="Calibri" charset="0"/>
              </a:rPr>
              <a:t>Measure NT-</a:t>
            </a:r>
            <a:r>
              <a:rPr lang="en-US" sz="2400" kern="0" dirty="0" err="1">
                <a:latin typeface="Calibri" charset="0"/>
                <a:ea typeface="Calibri" charset="0"/>
                <a:cs typeface="Calibri" charset="0"/>
              </a:rPr>
              <a:t>proBNP</a:t>
            </a:r>
            <a:r>
              <a:rPr lang="en-US" sz="2400" kern="0" dirty="0">
                <a:latin typeface="Calibri" charset="0"/>
                <a:ea typeface="Calibri" charset="0"/>
                <a:cs typeface="Calibri" charset="0"/>
              </a:rPr>
              <a:t> at Exam 5 in all </a:t>
            </a:r>
            <a:r>
              <a:rPr lang="en-US" sz="2400" kern="0" dirty="0" err="1" smtClean="0">
                <a:latin typeface="Calibri" charset="0"/>
                <a:ea typeface="Calibri" charset="0"/>
                <a:cs typeface="Calibri" charset="0"/>
              </a:rPr>
              <a:t>ppts</a:t>
            </a:r>
            <a:endParaRPr lang="en-US" sz="2400" kern="0" dirty="0" smtClean="0">
              <a:latin typeface="Calibri" charset="0"/>
              <a:ea typeface="Calibri" charset="0"/>
              <a:cs typeface="Calibri" charset="0"/>
            </a:endParaRPr>
          </a:p>
          <a:p>
            <a:pPr algn="l">
              <a:lnSpc>
                <a:spcPts val="1400"/>
              </a:lnSpc>
              <a:spcBef>
                <a:spcPts val="0"/>
              </a:spcBef>
              <a:buClr>
                <a:srgbClr val="FF0000"/>
              </a:buClr>
            </a:pPr>
            <a:endParaRPr lang="en-US" sz="2400" kern="0" dirty="0" smtClean="0">
              <a:latin typeface="Calibri" charset="0"/>
              <a:ea typeface="Calibri" charset="0"/>
              <a:cs typeface="Calibri" charset="0"/>
            </a:endParaRPr>
          </a:p>
          <a:p>
            <a:pPr indent="14288" algn="l"/>
            <a:r>
              <a:rPr lang="en-US" sz="2400" b="1" kern="0" dirty="0" smtClean="0">
                <a:latin typeface="Calibri" charset="0"/>
                <a:ea typeface="Calibri" charset="0"/>
                <a:cs typeface="Calibri" charset="0"/>
              </a:rPr>
              <a:t>In progress:</a:t>
            </a:r>
          </a:p>
          <a:p>
            <a:pPr indent="460375" algn="l"/>
            <a:r>
              <a:rPr lang="en-US" sz="2400" kern="0" dirty="0" smtClean="0">
                <a:latin typeface="Calibri" charset="0"/>
                <a:ea typeface="Calibri" charset="0"/>
                <a:cs typeface="Calibri" charset="0"/>
              </a:rPr>
              <a:t>Participant selection</a:t>
            </a:r>
          </a:p>
          <a:p>
            <a:pPr indent="460375" algn="l"/>
            <a:r>
              <a:rPr lang="en-US" sz="2400" kern="0" dirty="0" smtClean="0">
                <a:latin typeface="Calibri" charset="0"/>
                <a:ea typeface="Calibri" charset="0"/>
                <a:cs typeface="Calibri" charset="0"/>
              </a:rPr>
              <a:t>IRB applications</a:t>
            </a:r>
          </a:p>
          <a:p>
            <a:pPr indent="460375" algn="l"/>
            <a:r>
              <a:rPr lang="en-US" sz="2400" kern="0" dirty="0" smtClean="0">
                <a:latin typeface="Calibri" charset="0"/>
                <a:ea typeface="Calibri" charset="0"/>
                <a:cs typeface="Calibri" charset="0"/>
              </a:rPr>
              <a:t>Data collection forms</a:t>
            </a:r>
          </a:p>
          <a:p>
            <a:pPr indent="460375" algn="l"/>
            <a:r>
              <a:rPr lang="en-US" sz="2400" kern="0" dirty="0" smtClean="0">
                <a:latin typeface="Calibri" charset="0"/>
                <a:ea typeface="Calibri" charset="0"/>
                <a:cs typeface="Calibri" charset="0"/>
              </a:rPr>
              <a:t>FC staff training</a:t>
            </a:r>
          </a:p>
          <a:p>
            <a:pPr indent="460375" algn="l"/>
            <a:r>
              <a:rPr lang="en-US" sz="2400" kern="0" dirty="0">
                <a:latin typeface="Calibri" charset="0"/>
                <a:ea typeface="Calibri" charset="0"/>
                <a:cs typeface="Calibri" charset="0"/>
              </a:rPr>
              <a:t>Purchase of ECG </a:t>
            </a:r>
            <a:r>
              <a:rPr lang="en-US" sz="2400" kern="0" dirty="0" smtClean="0">
                <a:latin typeface="Calibri" charset="0"/>
                <a:ea typeface="Calibri" charset="0"/>
                <a:cs typeface="Calibri" charset="0"/>
              </a:rPr>
              <a:t>monitors</a:t>
            </a:r>
          </a:p>
          <a:p>
            <a:pPr indent="460375" algn="l"/>
            <a:r>
              <a:rPr lang="en-US" sz="2400" kern="0" dirty="0" smtClean="0">
                <a:latin typeface="Calibri" charset="0"/>
                <a:ea typeface="Calibri" charset="0"/>
                <a:cs typeface="Calibri" charset="0"/>
              </a:rPr>
              <a:t>Planning for brain MRI</a:t>
            </a:r>
          </a:p>
          <a:p>
            <a:pPr indent="460375" algn="l"/>
            <a:r>
              <a:rPr lang="en-US" sz="2400" kern="0" dirty="0" smtClean="0">
                <a:latin typeface="Calibri" charset="0"/>
                <a:ea typeface="Calibri" charset="0"/>
                <a:cs typeface="Calibri" charset="0"/>
              </a:rPr>
              <a:t>Paper proposals, analyses, manuscripts</a:t>
            </a:r>
          </a:p>
        </p:txBody>
      </p:sp>
    </p:spTree>
    <p:extLst>
      <p:ext uri="{BB962C8B-B14F-4D97-AF65-F5344CB8AC3E}">
        <p14:creationId xmlns:p14="http://schemas.microsoft.com/office/powerpoint/2010/main" val="1081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58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2819400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Extra slides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86"/>
          <p:cNvSpPr>
            <a:spLocks noGrp="1"/>
          </p:cNvSpPr>
          <p:nvPr>
            <p:ph type="title"/>
          </p:nvPr>
        </p:nvSpPr>
        <p:spPr>
          <a:xfrm>
            <a:off x="689240" y="537105"/>
            <a:ext cx="7819760" cy="923396"/>
          </a:xfrm>
        </p:spPr>
        <p:txBody>
          <a:bodyPr/>
          <a:lstStyle/>
          <a:p>
            <a:pPr eaLnBrk="1" hangingPunct="1"/>
            <a:r>
              <a:rPr lang="en-US" sz="4000" dirty="0">
                <a:effectLst>
                  <a:outerShdw blurRad="38100" dist="38100" dir="2700000" algn="tl">
                    <a:srgbClr val="7C9BA5"/>
                  </a:outerShdw>
                </a:effectLst>
                <a:cs typeface="Times" charset="0"/>
              </a:rPr>
              <a:t>MRI Processing Pipeline: Overview</a:t>
            </a:r>
          </a:p>
        </p:txBody>
      </p:sp>
      <p:sp>
        <p:nvSpPr>
          <p:cNvPr id="79" name="Rounded Rectangle 78"/>
          <p:cNvSpPr/>
          <p:nvPr/>
        </p:nvSpPr>
        <p:spPr bwMode="auto">
          <a:xfrm>
            <a:off x="254000" y="1714500"/>
            <a:ext cx="1460500" cy="825500"/>
          </a:xfrm>
          <a:prstGeom prst="roundRect">
            <a:avLst>
              <a:gd name="adj" fmla="val 41615"/>
            </a:avLst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r>
              <a:rPr lang="en-US" sz="2333" dirty="0">
                <a:solidFill>
                  <a:schemeClr val="bg1"/>
                </a:solidFill>
              </a:rPr>
              <a:t>Raw Images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2413000" y="1587500"/>
            <a:ext cx="2349500" cy="1079500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r>
              <a:rPr lang="en-US" sz="2333" dirty="0">
                <a:solidFill>
                  <a:schemeClr val="bg1"/>
                </a:solidFill>
              </a:rPr>
              <a:t>Processing Modules</a:t>
            </a:r>
          </a:p>
        </p:txBody>
      </p:sp>
      <p:cxnSp>
        <p:nvCxnSpPr>
          <p:cNvPr id="21509" name="Straight Arrow Connector 81"/>
          <p:cNvCxnSpPr>
            <a:cxnSpLocks noChangeShapeType="1"/>
            <a:stCxn id="79" idx="3"/>
          </p:cNvCxnSpPr>
          <p:nvPr/>
        </p:nvCxnSpPr>
        <p:spPr bwMode="auto">
          <a:xfrm>
            <a:off x="1714500" y="2127250"/>
            <a:ext cx="698500" cy="0"/>
          </a:xfrm>
          <a:prstGeom prst="straightConnector1">
            <a:avLst/>
          </a:prstGeom>
          <a:noFill/>
          <a:ln w="952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510" name="Straight Arrow Connector 91"/>
          <p:cNvCxnSpPr>
            <a:cxnSpLocks noChangeShapeType="1"/>
            <a:stCxn id="80" idx="3"/>
          </p:cNvCxnSpPr>
          <p:nvPr/>
        </p:nvCxnSpPr>
        <p:spPr bwMode="auto">
          <a:xfrm>
            <a:off x="4762500" y="2127251"/>
            <a:ext cx="800365" cy="3969"/>
          </a:xfrm>
          <a:prstGeom prst="straightConnector1">
            <a:avLst/>
          </a:prstGeom>
          <a:noFill/>
          <a:ln w="9525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1" name="Can 110"/>
          <p:cNvSpPr/>
          <p:nvPr/>
        </p:nvSpPr>
        <p:spPr bwMode="auto">
          <a:xfrm>
            <a:off x="7683500" y="1651000"/>
            <a:ext cx="1206500" cy="889000"/>
          </a:xfrm>
          <a:prstGeom prst="can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Database</a:t>
            </a:r>
            <a:endParaRPr lang="en-US" sz="833" dirty="0"/>
          </a:p>
        </p:txBody>
      </p:sp>
      <p:grpSp>
        <p:nvGrpSpPr>
          <p:cNvPr id="21512" name="Group 130"/>
          <p:cNvGrpSpPr>
            <a:grpSpLocks/>
          </p:cNvGrpSpPr>
          <p:nvPr/>
        </p:nvGrpSpPr>
        <p:grpSpPr bwMode="auto">
          <a:xfrm>
            <a:off x="63500" y="2857500"/>
            <a:ext cx="1968500" cy="3153833"/>
            <a:chOff x="304800" y="1447800"/>
            <a:chExt cx="2743200" cy="5257800"/>
          </a:xfrm>
        </p:grpSpPr>
        <p:sp>
          <p:nvSpPr>
            <p:cNvPr id="132" name="Rectangle 131"/>
            <p:cNvSpPr/>
            <p:nvPr/>
          </p:nvSpPr>
          <p:spPr>
            <a:xfrm>
              <a:off x="304800" y="1447800"/>
              <a:ext cx="2743200" cy="5257800"/>
            </a:xfrm>
            <a:prstGeom prst="rect">
              <a:avLst/>
            </a:prstGeom>
            <a:solidFill>
              <a:srgbClr val="BDBD7D">
                <a:alpha val="76863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0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grpSp>
          <p:nvGrpSpPr>
            <p:cNvPr id="21518" name="Group 62"/>
            <p:cNvGrpSpPr>
              <a:grpSpLocks noChangeAspect="1"/>
            </p:cNvGrpSpPr>
            <p:nvPr/>
          </p:nvGrpSpPr>
          <p:grpSpPr bwMode="auto">
            <a:xfrm>
              <a:off x="457200" y="3276600"/>
              <a:ext cx="2363374" cy="731520"/>
              <a:chOff x="228600" y="228600"/>
              <a:chExt cx="3276602" cy="990600"/>
            </a:xfrm>
          </p:grpSpPr>
          <p:grpSp>
            <p:nvGrpSpPr>
              <p:cNvPr id="21559" name="Group 32"/>
              <p:cNvGrpSpPr>
                <a:grpSpLocks/>
              </p:cNvGrpSpPr>
              <p:nvPr/>
            </p:nvGrpSpPr>
            <p:grpSpPr bwMode="auto">
              <a:xfrm>
                <a:off x="228602" y="228600"/>
                <a:ext cx="3276600" cy="990600"/>
                <a:chOff x="228600" y="228600"/>
                <a:chExt cx="4953000" cy="1828800"/>
              </a:xfrm>
            </p:grpSpPr>
            <p:pic>
              <p:nvPicPr>
                <p:cNvPr id="21561" name="Picture 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76875" t="42970" r="11250" b="38281"/>
                <a:stretch>
                  <a:fillRect/>
                </a:stretch>
              </p:blipFill>
              <p:spPr bwMode="auto">
                <a:xfrm>
                  <a:off x="3733800" y="228600"/>
                  <a:ext cx="1447800" cy="1828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562" name="Picture 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60001" t="42970" r="28125" b="38281"/>
                <a:stretch>
                  <a:fillRect/>
                </a:stretch>
              </p:blipFill>
              <p:spPr bwMode="auto">
                <a:xfrm>
                  <a:off x="2819400" y="228600"/>
                  <a:ext cx="1447800" cy="1828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563" name="Picture 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43124" t="42970" r="45000" b="38281"/>
                <a:stretch>
                  <a:fillRect/>
                </a:stretch>
              </p:blipFill>
              <p:spPr bwMode="auto">
                <a:xfrm>
                  <a:off x="1828800" y="228600"/>
                  <a:ext cx="1447800" cy="1828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564" name="Picture 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26250" t="42970" r="61874" b="38281"/>
                <a:stretch>
                  <a:fillRect/>
                </a:stretch>
              </p:blipFill>
              <p:spPr bwMode="auto">
                <a:xfrm>
                  <a:off x="990600" y="228600"/>
                  <a:ext cx="1447800" cy="1828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565" name="Picture 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9375" t="42970" r="78751" b="38281"/>
                <a:stretch>
                  <a:fillRect/>
                </a:stretch>
              </p:blipFill>
              <p:spPr bwMode="auto">
                <a:xfrm>
                  <a:off x="228600" y="228600"/>
                  <a:ext cx="1447800" cy="1828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1560" name="TextBox 175"/>
              <p:cNvSpPr txBox="1">
                <a:spLocks noChangeArrowheads="1"/>
              </p:cNvSpPr>
              <p:nvPr/>
            </p:nvSpPr>
            <p:spPr bwMode="auto">
              <a:xfrm>
                <a:off x="228600" y="228600"/>
                <a:ext cx="1383600" cy="6139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167" dirty="0"/>
                  <a:t>FLAIR</a:t>
                </a:r>
              </a:p>
            </p:txBody>
          </p:sp>
        </p:grpSp>
        <p:grpSp>
          <p:nvGrpSpPr>
            <p:cNvPr id="21519" name="Group 64"/>
            <p:cNvGrpSpPr>
              <a:grpSpLocks noChangeAspect="1"/>
            </p:cNvGrpSpPr>
            <p:nvPr/>
          </p:nvGrpSpPr>
          <p:grpSpPr bwMode="auto">
            <a:xfrm>
              <a:off x="457200" y="2438400"/>
              <a:ext cx="2363372" cy="731520"/>
              <a:chOff x="3962400" y="228600"/>
              <a:chExt cx="3505200" cy="1143000"/>
            </a:xfrm>
          </p:grpSpPr>
          <p:grpSp>
            <p:nvGrpSpPr>
              <p:cNvPr id="21552" name="Group 34"/>
              <p:cNvGrpSpPr>
                <a:grpSpLocks/>
              </p:cNvGrpSpPr>
              <p:nvPr/>
            </p:nvGrpSpPr>
            <p:grpSpPr bwMode="auto">
              <a:xfrm>
                <a:off x="3962400" y="228600"/>
                <a:ext cx="3505200" cy="1143000"/>
                <a:chOff x="2133600" y="4495800"/>
                <a:chExt cx="4800600" cy="1828800"/>
              </a:xfrm>
            </p:grpSpPr>
            <p:pic>
              <p:nvPicPr>
                <p:cNvPr id="21554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75000" t="39845" r="11874" b="41405"/>
                <a:stretch>
                  <a:fillRect/>
                </a:stretch>
              </p:blipFill>
              <p:spPr bwMode="auto">
                <a:xfrm>
                  <a:off x="5334000" y="4495800"/>
                  <a:ext cx="1600200" cy="1828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555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57500" t="39845" r="30000" b="41405"/>
                <a:stretch>
                  <a:fillRect/>
                </a:stretch>
              </p:blipFill>
              <p:spPr bwMode="auto">
                <a:xfrm>
                  <a:off x="4495800" y="4495800"/>
                  <a:ext cx="1524000" cy="1828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556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40625" t="39845" r="47501" b="41405"/>
                <a:stretch>
                  <a:fillRect/>
                </a:stretch>
              </p:blipFill>
              <p:spPr bwMode="auto">
                <a:xfrm>
                  <a:off x="3657600" y="4495800"/>
                  <a:ext cx="1447800" cy="1828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557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23125" t="39845" r="64999" b="41405"/>
                <a:stretch>
                  <a:fillRect/>
                </a:stretch>
              </p:blipFill>
              <p:spPr bwMode="auto">
                <a:xfrm>
                  <a:off x="2895600" y="4495800"/>
                  <a:ext cx="1447800" cy="1828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558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751" t="39064" r="83125" b="42186"/>
                <a:stretch>
                  <a:fillRect/>
                </a:stretch>
              </p:blipFill>
              <p:spPr bwMode="auto">
                <a:xfrm>
                  <a:off x="2133600" y="4495800"/>
                  <a:ext cx="1600200" cy="1828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1553" name="TextBox 168"/>
              <p:cNvSpPr txBox="1">
                <a:spLocks noChangeArrowheads="1"/>
              </p:cNvSpPr>
              <p:nvPr/>
            </p:nvSpPr>
            <p:spPr bwMode="auto">
              <a:xfrm>
                <a:off x="3962400" y="228600"/>
                <a:ext cx="1066800" cy="708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167" dirty="0"/>
                  <a:t>T2</a:t>
                </a:r>
              </a:p>
            </p:txBody>
          </p:sp>
        </p:grpSp>
        <p:grpSp>
          <p:nvGrpSpPr>
            <p:cNvPr id="21520" name="Group 63"/>
            <p:cNvGrpSpPr>
              <a:grpSpLocks noChangeAspect="1"/>
            </p:cNvGrpSpPr>
            <p:nvPr/>
          </p:nvGrpSpPr>
          <p:grpSpPr bwMode="auto">
            <a:xfrm>
              <a:off x="457200" y="1600200"/>
              <a:ext cx="2363372" cy="731520"/>
              <a:chOff x="152400" y="1600200"/>
              <a:chExt cx="3657600" cy="1143000"/>
            </a:xfrm>
          </p:grpSpPr>
          <p:grpSp>
            <p:nvGrpSpPr>
              <p:cNvPr id="21545" name="Group 160"/>
              <p:cNvGrpSpPr>
                <a:grpSpLocks/>
              </p:cNvGrpSpPr>
              <p:nvPr/>
            </p:nvGrpSpPr>
            <p:grpSpPr bwMode="auto">
              <a:xfrm>
                <a:off x="152400" y="1600200"/>
                <a:ext cx="3657600" cy="1143000"/>
                <a:chOff x="152400" y="2438400"/>
                <a:chExt cx="5257800" cy="1828800"/>
              </a:xfrm>
            </p:grpSpPr>
            <p:pic>
              <p:nvPicPr>
                <p:cNvPr id="21547" name="Picture 6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73750" t="39063" r="13750" b="42188"/>
                <a:stretch>
                  <a:fillRect/>
                </a:stretch>
              </p:blipFill>
              <p:spPr bwMode="auto">
                <a:xfrm>
                  <a:off x="3886200" y="2438400"/>
                  <a:ext cx="1524000" cy="1828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548" name="Picture 6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56876" t="39063" r="31250" b="42188"/>
                <a:stretch>
                  <a:fillRect/>
                </a:stretch>
              </p:blipFill>
              <p:spPr bwMode="auto">
                <a:xfrm>
                  <a:off x="3160055" y="2438400"/>
                  <a:ext cx="1447800" cy="1828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549" name="Picture 6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8750" t="39063" r="48125" b="42188"/>
                <a:stretch>
                  <a:fillRect/>
                </a:stretch>
              </p:blipFill>
              <p:spPr bwMode="auto">
                <a:xfrm>
                  <a:off x="2133600" y="2438400"/>
                  <a:ext cx="1600200" cy="1828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550" name="Picture 6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21875" t="39063" r="64999" b="42188"/>
                <a:stretch>
                  <a:fillRect/>
                </a:stretch>
              </p:blipFill>
              <p:spPr bwMode="auto">
                <a:xfrm>
                  <a:off x="1066800" y="2438400"/>
                  <a:ext cx="1600200" cy="1828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551" name="Picture 6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5624" t="39063" r="82500" b="42188"/>
                <a:stretch>
                  <a:fillRect/>
                </a:stretch>
              </p:blipFill>
              <p:spPr bwMode="auto">
                <a:xfrm>
                  <a:off x="152400" y="2438400"/>
                  <a:ext cx="1447800" cy="1828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1546" name="TextBox 161"/>
              <p:cNvSpPr txBox="1">
                <a:spLocks noChangeArrowheads="1"/>
              </p:cNvSpPr>
              <p:nvPr/>
            </p:nvSpPr>
            <p:spPr bwMode="auto">
              <a:xfrm>
                <a:off x="152400" y="1600200"/>
                <a:ext cx="1066801" cy="708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167" dirty="0"/>
                  <a:t>T1</a:t>
                </a:r>
              </a:p>
            </p:txBody>
          </p:sp>
        </p:grpSp>
        <p:grpSp>
          <p:nvGrpSpPr>
            <p:cNvPr id="21521" name="Group 61"/>
            <p:cNvGrpSpPr>
              <a:grpSpLocks noChangeAspect="1"/>
            </p:cNvGrpSpPr>
            <p:nvPr/>
          </p:nvGrpSpPr>
          <p:grpSpPr bwMode="auto">
            <a:xfrm>
              <a:off x="457199" y="4114800"/>
              <a:ext cx="2363371" cy="731520"/>
              <a:chOff x="4114800" y="1600200"/>
              <a:chExt cx="3505200" cy="1219200"/>
            </a:xfrm>
          </p:grpSpPr>
          <p:grpSp>
            <p:nvGrpSpPr>
              <p:cNvPr id="21538" name="Group 40"/>
              <p:cNvGrpSpPr>
                <a:grpSpLocks/>
              </p:cNvGrpSpPr>
              <p:nvPr/>
            </p:nvGrpSpPr>
            <p:grpSpPr bwMode="auto">
              <a:xfrm>
                <a:off x="4114800" y="1600200"/>
                <a:ext cx="3505200" cy="1219200"/>
                <a:chOff x="685800" y="5006788"/>
                <a:chExt cx="2335306" cy="860612"/>
              </a:xfrm>
            </p:grpSpPr>
            <p:pic>
              <p:nvPicPr>
                <p:cNvPr id="21540" name="Picture 9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l="60625" t="23988" r="34375" b="67188"/>
                <a:stretch>
                  <a:fillRect/>
                </a:stretch>
              </p:blipFill>
              <p:spPr bwMode="auto">
                <a:xfrm>
                  <a:off x="2411506" y="5006788"/>
                  <a:ext cx="609600" cy="8606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541" name="Picture 9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l="53125" t="23988" r="41875" b="67188"/>
                <a:stretch>
                  <a:fillRect/>
                </a:stretch>
              </p:blipFill>
              <p:spPr bwMode="auto">
                <a:xfrm>
                  <a:off x="2017059" y="5006788"/>
                  <a:ext cx="609600" cy="8606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542" name="Picture 9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l="45625" t="23988" r="49338" b="67188"/>
                <a:stretch>
                  <a:fillRect/>
                </a:stretch>
              </p:blipFill>
              <p:spPr bwMode="auto">
                <a:xfrm>
                  <a:off x="1573306" y="5006788"/>
                  <a:ext cx="614082" cy="8606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543" name="Picture 9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l="38126" t="23988" r="56876" b="67188"/>
                <a:stretch>
                  <a:fillRect/>
                </a:stretch>
              </p:blipFill>
              <p:spPr bwMode="auto">
                <a:xfrm>
                  <a:off x="1178859" y="5006788"/>
                  <a:ext cx="609600" cy="8606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544" name="Picture 9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l="30000" t="23988" r="64375" b="67188"/>
                <a:stretch>
                  <a:fillRect/>
                </a:stretch>
              </p:blipFill>
              <p:spPr bwMode="auto">
                <a:xfrm>
                  <a:off x="685800" y="5006788"/>
                  <a:ext cx="685800" cy="8606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1539" name="TextBox 154"/>
              <p:cNvSpPr txBox="1">
                <a:spLocks noChangeArrowheads="1"/>
              </p:cNvSpPr>
              <p:nvPr/>
            </p:nvSpPr>
            <p:spPr bwMode="auto">
              <a:xfrm>
                <a:off x="4200292" y="1693984"/>
                <a:ext cx="1066800" cy="755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167" dirty="0"/>
                  <a:t>DTI</a:t>
                </a:r>
              </a:p>
            </p:txBody>
          </p:sp>
        </p:grpSp>
        <p:grpSp>
          <p:nvGrpSpPr>
            <p:cNvPr id="21522" name="Group 59"/>
            <p:cNvGrpSpPr>
              <a:grpSpLocks noChangeAspect="1"/>
            </p:cNvGrpSpPr>
            <p:nvPr/>
          </p:nvGrpSpPr>
          <p:grpSpPr bwMode="auto">
            <a:xfrm>
              <a:off x="457201" y="5791200"/>
              <a:ext cx="2363374" cy="752759"/>
              <a:chOff x="152400" y="2971800"/>
              <a:chExt cx="3733802" cy="1254598"/>
            </a:xfrm>
          </p:grpSpPr>
          <p:grpSp>
            <p:nvGrpSpPr>
              <p:cNvPr id="21531" name="Group 47"/>
              <p:cNvGrpSpPr>
                <a:grpSpLocks/>
              </p:cNvGrpSpPr>
              <p:nvPr/>
            </p:nvGrpSpPr>
            <p:grpSpPr bwMode="auto">
              <a:xfrm>
                <a:off x="152400" y="2971800"/>
                <a:ext cx="3733802" cy="1219200"/>
                <a:chOff x="152400" y="2895600"/>
                <a:chExt cx="4419600" cy="1447800"/>
              </a:xfrm>
            </p:grpSpPr>
            <p:pic>
              <p:nvPicPr>
                <p:cNvPr id="21533" name="Picture 10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l="71875" t="41406" r="18124" b="43750"/>
                <a:stretch>
                  <a:fillRect/>
                </a:stretch>
              </p:blipFill>
              <p:spPr bwMode="auto">
                <a:xfrm>
                  <a:off x="3352800" y="2895600"/>
                  <a:ext cx="1219200" cy="1447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534" name="Picture 10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l="58125" t="41406" r="31876" b="43750"/>
                <a:stretch>
                  <a:fillRect/>
                </a:stretch>
              </p:blipFill>
              <p:spPr bwMode="auto">
                <a:xfrm>
                  <a:off x="2590800" y="2895600"/>
                  <a:ext cx="1219200" cy="1447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535" name="Picture 10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l="43124" t="41406" r="45625" b="43750"/>
                <a:stretch>
                  <a:fillRect/>
                </a:stretch>
              </p:blipFill>
              <p:spPr bwMode="auto">
                <a:xfrm>
                  <a:off x="1752600" y="2895600"/>
                  <a:ext cx="1371600" cy="1447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536" name="Picture 10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l="30000" t="41406" r="59375" b="43750"/>
                <a:stretch>
                  <a:fillRect/>
                </a:stretch>
              </p:blipFill>
              <p:spPr bwMode="auto">
                <a:xfrm>
                  <a:off x="914400" y="2895600"/>
                  <a:ext cx="1295400" cy="1447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537" name="Picture 10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l="16251" t="41406" r="73125" b="43750"/>
                <a:stretch>
                  <a:fillRect/>
                </a:stretch>
              </p:blipFill>
              <p:spPr bwMode="auto">
                <a:xfrm>
                  <a:off x="152400" y="2895600"/>
                  <a:ext cx="1295400" cy="1447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1532" name="TextBox 147"/>
              <p:cNvSpPr txBox="1">
                <a:spLocks noChangeArrowheads="1"/>
              </p:cNvSpPr>
              <p:nvPr/>
            </p:nvSpPr>
            <p:spPr bwMode="auto">
              <a:xfrm>
                <a:off x="152400" y="2971800"/>
                <a:ext cx="1477242" cy="12545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167" dirty="0"/>
                  <a:t>BOLD-BH</a:t>
                </a:r>
              </a:p>
            </p:txBody>
          </p:sp>
        </p:grpSp>
        <p:grpSp>
          <p:nvGrpSpPr>
            <p:cNvPr id="21523" name="Group 60"/>
            <p:cNvGrpSpPr>
              <a:grpSpLocks noChangeAspect="1"/>
            </p:cNvGrpSpPr>
            <p:nvPr/>
          </p:nvGrpSpPr>
          <p:grpSpPr bwMode="auto">
            <a:xfrm>
              <a:off x="457200" y="4953000"/>
              <a:ext cx="2362201" cy="731520"/>
              <a:chOff x="4114800" y="2971800"/>
              <a:chExt cx="3937003" cy="1219200"/>
            </a:xfrm>
          </p:grpSpPr>
          <p:grpSp>
            <p:nvGrpSpPr>
              <p:cNvPr id="21524" name="Group 52"/>
              <p:cNvGrpSpPr>
                <a:grpSpLocks/>
              </p:cNvGrpSpPr>
              <p:nvPr/>
            </p:nvGrpSpPr>
            <p:grpSpPr bwMode="auto">
              <a:xfrm>
                <a:off x="4114800" y="2971800"/>
                <a:ext cx="3937003" cy="1219200"/>
                <a:chOff x="0" y="5029200"/>
                <a:chExt cx="4593169" cy="1524000"/>
              </a:xfrm>
            </p:grpSpPr>
            <p:pic>
              <p:nvPicPr>
                <p:cNvPr id="21526" name="Picture 10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l="71249" t="64063" r="18124" b="20313"/>
                <a:stretch>
                  <a:fillRect/>
                </a:stretch>
              </p:blipFill>
              <p:spPr bwMode="auto">
                <a:xfrm>
                  <a:off x="3297770" y="5029200"/>
                  <a:ext cx="1295399" cy="152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527" name="Picture 10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l="58125" t="64063" r="31876" b="20313"/>
                <a:stretch>
                  <a:fillRect/>
                </a:stretch>
              </p:blipFill>
              <p:spPr bwMode="auto">
                <a:xfrm>
                  <a:off x="2633135" y="5029200"/>
                  <a:ext cx="1219200" cy="152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528" name="Picture 10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l="44376" t="64063" r="45625" b="20313"/>
                <a:stretch>
                  <a:fillRect/>
                </a:stretch>
              </p:blipFill>
              <p:spPr bwMode="auto">
                <a:xfrm>
                  <a:off x="1926168" y="5029200"/>
                  <a:ext cx="1219200" cy="152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529" name="Picture 10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l="31250" t="64063" r="59375" b="20313"/>
                <a:stretch>
                  <a:fillRect/>
                </a:stretch>
              </p:blipFill>
              <p:spPr bwMode="auto">
                <a:xfrm>
                  <a:off x="1079502" y="5029200"/>
                  <a:ext cx="1142999" cy="152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530" name="Picture 10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l="16251" t="64063" r="72501" b="20313"/>
                <a:stretch>
                  <a:fillRect/>
                </a:stretch>
              </p:blipFill>
              <p:spPr bwMode="auto">
                <a:xfrm>
                  <a:off x="0" y="5029200"/>
                  <a:ext cx="1371600" cy="152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1525" name="TextBox 140"/>
              <p:cNvSpPr txBox="1">
                <a:spLocks noChangeArrowheads="1"/>
              </p:cNvSpPr>
              <p:nvPr/>
            </p:nvSpPr>
            <p:spPr bwMode="auto">
              <a:xfrm>
                <a:off x="4155768" y="3069376"/>
                <a:ext cx="1769807" cy="755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167" dirty="0"/>
                  <a:t>PCASL</a:t>
                </a:r>
              </a:p>
            </p:txBody>
          </p:sp>
        </p:grpSp>
      </p:grpSp>
      <p:pic>
        <p:nvPicPr>
          <p:cNvPr id="21513" name="Picture 181" descr="Capture1_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95500" y="3168386"/>
            <a:ext cx="3594365" cy="2033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8969" y="3048000"/>
            <a:ext cx="3175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" name="Flowchart: Multidocument 194"/>
          <p:cNvSpPr/>
          <p:nvPr/>
        </p:nvSpPr>
        <p:spPr bwMode="auto">
          <a:xfrm>
            <a:off x="5589323" y="1636448"/>
            <a:ext cx="1270000" cy="1016000"/>
          </a:xfrm>
          <a:prstGeom prst="flowChartMultidocumen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Results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Sheet</a:t>
            </a:r>
          </a:p>
        </p:txBody>
      </p:sp>
      <p:cxnSp>
        <p:nvCxnSpPr>
          <p:cNvPr id="21516" name="Straight Arrow Connector 91"/>
          <p:cNvCxnSpPr>
            <a:cxnSpLocks noChangeShapeType="1"/>
          </p:cNvCxnSpPr>
          <p:nvPr/>
        </p:nvCxnSpPr>
        <p:spPr bwMode="auto">
          <a:xfrm>
            <a:off x="6859323" y="2104761"/>
            <a:ext cx="799042" cy="3968"/>
          </a:xfrm>
          <a:prstGeom prst="straightConnector1">
            <a:avLst/>
          </a:prstGeom>
          <a:noFill/>
          <a:ln w="95250">
            <a:solidFill>
              <a:schemeClr val="tx1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470381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Capture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381000"/>
            <a:ext cx="8001000" cy="608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5562865" y="4173802"/>
            <a:ext cx="1905000" cy="90879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87082" tIns="43541" rIns="87082" bIns="43541">
            <a:spAutoFit/>
          </a:bodyPr>
          <a:lstStyle/>
          <a:p>
            <a:pPr algn="ctr"/>
            <a:r>
              <a:rPr lang="en-US" sz="2667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Jacob Atlas ROIs</a:t>
            </a: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1113933" y="584729"/>
            <a:ext cx="2619867" cy="43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82" tIns="43541" rIns="87082" bIns="43541">
            <a:spAutoFit/>
          </a:bodyPr>
          <a:lstStyle/>
          <a:p>
            <a:r>
              <a:rPr lang="en-US" sz="225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MARS ROI Hierarchy:</a:t>
            </a:r>
          </a:p>
        </p:txBody>
      </p:sp>
    </p:spTree>
    <p:extLst>
      <p:ext uri="{BB962C8B-B14F-4D97-AF65-F5344CB8AC3E}">
        <p14:creationId xmlns:p14="http://schemas.microsoft.com/office/powerpoint/2010/main" val="546834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779198" y="63500"/>
            <a:ext cx="7581635" cy="1471083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Eve Atlas: White Matter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397000"/>
            <a:ext cx="4427802" cy="3533511"/>
          </a:xfrm>
        </p:spPr>
        <p:txBody>
          <a:bodyPr/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Commonly used with DTI data, mainly for WM regions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Defines typical locations of WM tracts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Available as separate ROI set</a:t>
            </a:r>
          </a:p>
        </p:txBody>
      </p:sp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3" cstate="print"/>
          <a:srcRect l="12834" t="39063" r="58626" b="13281"/>
          <a:stretch>
            <a:fillRect/>
          </a:stretch>
        </p:blipFill>
        <p:spPr bwMode="auto">
          <a:xfrm>
            <a:off x="4889500" y="1723761"/>
            <a:ext cx="4000500" cy="475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9"/>
          <p:cNvPicPr>
            <a:picLocks noChangeAspect="1" noChangeArrowheads="1"/>
          </p:cNvPicPr>
          <p:nvPr/>
        </p:nvPicPr>
        <p:blipFill>
          <a:blip r:embed="rId4" cstate="print"/>
          <a:srcRect l="38126" t="23988" r="56876" b="67188"/>
          <a:stretch>
            <a:fillRect/>
          </a:stretch>
        </p:blipFill>
        <p:spPr bwMode="auto">
          <a:xfrm>
            <a:off x="2676261" y="3683000"/>
            <a:ext cx="2403739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1_N4_brain_ROI.png"/>
          <p:cNvPicPr>
            <a:picLocks noChangeAspect="1"/>
          </p:cNvPicPr>
          <p:nvPr/>
        </p:nvPicPr>
        <p:blipFill>
          <a:blip r:embed="rId5" cstate="print"/>
          <a:srcRect t="17067"/>
          <a:stretch>
            <a:fillRect/>
          </a:stretch>
        </p:blipFill>
        <p:spPr>
          <a:xfrm>
            <a:off x="190500" y="3683000"/>
            <a:ext cx="24765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16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80320" y="350839"/>
            <a:ext cx="8583361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Rationale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515" y="1143000"/>
            <a:ext cx="886097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00"/>
              </a:spcBef>
              <a:buFont typeface="Arial" charset="0"/>
              <a:buChar char="•"/>
            </a:pP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Atrial fibrillation (AF) is common</a:t>
            </a:r>
          </a:p>
          <a:p>
            <a:pPr marL="800100" lvl="1" indent="-342900">
              <a:spcBef>
                <a:spcPts val="400"/>
              </a:spcBef>
              <a:buFont typeface="Arial" charset="0"/>
              <a:buChar char="•"/>
            </a:pP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Prevalence of 5-7% in 70s; 7-11% in 80s</a:t>
            </a:r>
          </a:p>
          <a:p>
            <a:pPr marL="800100" lvl="1" indent="-342900">
              <a:spcBef>
                <a:spcPts val="400"/>
              </a:spcBef>
              <a:buFont typeface="Arial" charset="0"/>
              <a:buChar char="•"/>
            </a:pP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Complications: </a:t>
            </a:r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cognitive decline, dementia, 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stroke, HF</a:t>
            </a:r>
          </a:p>
          <a:p>
            <a:pPr marL="342900" indent="-342900">
              <a:spcBef>
                <a:spcPts val="400"/>
              </a:spcBef>
              <a:buFont typeface="Arial" charset="0"/>
              <a:buChar char="•"/>
            </a:pP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Research has relied on a binary definition of AF </a:t>
            </a:r>
          </a:p>
          <a:p>
            <a:pPr marL="800100" lvl="1" indent="-342900">
              <a:spcBef>
                <a:spcPts val="400"/>
              </a:spcBef>
              <a:buFont typeface="Arial" charset="0"/>
              <a:buChar char="•"/>
            </a:pP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Misses subclinical AF</a:t>
            </a:r>
          </a:p>
          <a:p>
            <a:pPr marL="800100" lvl="1" indent="-342900">
              <a:spcBef>
                <a:spcPts val="400"/>
              </a:spcBef>
              <a:buFont typeface="Arial" charset="0"/>
              <a:buChar char="•"/>
            </a:pP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Little known about </a:t>
            </a:r>
            <a:r>
              <a:rPr lang="en-US" sz="2600" dirty="0" err="1" smtClean="0">
                <a:latin typeface="Calibri" charset="0"/>
                <a:ea typeface="Calibri" charset="0"/>
                <a:cs typeface="Calibri" charset="0"/>
              </a:rPr>
              <a:t>sequelae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 of subclinical AF</a:t>
            </a:r>
          </a:p>
          <a:p>
            <a:pPr marL="342900" indent="-342900">
              <a:spcBef>
                <a:spcPts val="400"/>
              </a:spcBef>
              <a:buFont typeface="Arial" charset="0"/>
              <a:buChar char="•"/>
            </a:pP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Ancillary study of subclinical arrhythmias</a:t>
            </a:r>
          </a:p>
          <a:p>
            <a:pPr marL="800100" lvl="1" indent="-342900">
              <a:spcBef>
                <a:spcPts val="400"/>
              </a:spcBef>
              <a:buFont typeface="Arial" charset="0"/>
              <a:buChar char="•"/>
            </a:pP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Novel device permits weeks of continuous ECG monitoring</a:t>
            </a:r>
          </a:p>
          <a:p>
            <a:pPr marL="1257300" lvl="2" indent="-342900">
              <a:spcBef>
                <a:spcPts val="400"/>
              </a:spcBef>
              <a:buFont typeface="Arial" charset="0"/>
              <a:buChar char="•"/>
            </a:pP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Identify subclinical AF</a:t>
            </a:r>
          </a:p>
          <a:p>
            <a:pPr marL="1257300" lvl="2" indent="-342900">
              <a:spcBef>
                <a:spcPts val="400"/>
              </a:spcBef>
              <a:buFont typeface="Arial" charset="0"/>
              <a:buChar char="•"/>
            </a:pPr>
            <a:r>
              <a:rPr lang="en-US" sz="26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AF burden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: proportion </a:t>
            </a:r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of monitored time </a:t>
            </a:r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in AF</a:t>
            </a:r>
            <a:endParaRPr lang="en-US" sz="2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8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4615696"/>
            <a:ext cx="2852057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7800" indent="-177800"/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ECG monitor, 2x14 days</a:t>
            </a:r>
          </a:p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Cognitive function Qs</a:t>
            </a:r>
          </a:p>
          <a:p>
            <a:pPr marL="238125" indent="-238125"/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Physical function Q</a:t>
            </a:r>
          </a:p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Blood draw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615696"/>
            <a:ext cx="16129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Cardiac MRI</a:t>
            </a:r>
          </a:p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NT-</a:t>
            </a:r>
            <a:r>
              <a:rPr lang="en-US" sz="2200" dirty="0" err="1" smtClean="0">
                <a:latin typeface="Calibri" charset="0"/>
                <a:ea typeface="Calibri" charset="0"/>
                <a:cs typeface="Calibri" charset="0"/>
              </a:rPr>
              <a:t>proBNP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7100" y="4615696"/>
            <a:ext cx="23749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Brain MRI</a:t>
            </a:r>
          </a:p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Physical function Q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3600" y="4615696"/>
            <a:ext cx="18161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CV events ascertainment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196596"/>
            <a:ext cx="840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222500" algn="l"/>
                <a:tab pos="2743200" algn="l"/>
                <a:tab pos="4165600" algn="l"/>
                <a:tab pos="6972300" algn="l"/>
              </a:tabLst>
            </a:pP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Exam 5	Exam 6	avg 18 mos after Ex 6	follow-up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2954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/>
            <a:r>
              <a:rPr lang="en-US" kern="0" dirty="0" smtClean="0">
                <a:latin typeface="Calibri" charset="0"/>
                <a:ea typeface="Calibri" charset="0"/>
                <a:cs typeface="Calibri" charset="0"/>
              </a:rPr>
              <a:t>1)	Association </a:t>
            </a:r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of </a:t>
            </a:r>
            <a:r>
              <a:rPr lang="en-US" b="1" kern="0" dirty="0">
                <a:latin typeface="Calibri" charset="0"/>
                <a:ea typeface="Calibri" charset="0"/>
                <a:cs typeface="Calibri" charset="0"/>
              </a:rPr>
              <a:t>AF and AF burden </a:t>
            </a:r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on extended (28-day) cardiac monitoring </a:t>
            </a:r>
            <a:r>
              <a:rPr lang="en-US" kern="0" dirty="0" smtClean="0">
                <a:latin typeface="Calibri" charset="0"/>
                <a:ea typeface="Calibri" charset="0"/>
                <a:cs typeface="Calibri" charset="0"/>
              </a:rPr>
              <a:t>with </a:t>
            </a:r>
            <a:r>
              <a:rPr lang="en-US" b="1" kern="0" dirty="0">
                <a:latin typeface="Calibri" charset="0"/>
                <a:ea typeface="Calibri" charset="0"/>
                <a:cs typeface="Calibri" charset="0"/>
              </a:rPr>
              <a:t>brain structure &amp; function</a:t>
            </a:r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kern="0" dirty="0" smtClean="0">
                <a:latin typeface="Calibri" charset="0"/>
                <a:ea typeface="Calibri" charset="0"/>
                <a:cs typeface="Calibri" charset="0"/>
              </a:rPr>
              <a:t>on MRI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254000"/>
            <a:ext cx="8229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r>
              <a:rPr lang="en-US" kern="0" dirty="0" smtClean="0">
                <a:latin typeface="Calibri" charset="0"/>
                <a:ea typeface="Calibri" charset="0"/>
                <a:cs typeface="Calibri" charset="0"/>
              </a:rPr>
              <a:t>Primary aims</a:t>
            </a:r>
            <a:endParaRPr lang="en-US" kern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828800" y="4648200"/>
            <a:ext cx="2819400" cy="381000"/>
          </a:xfrm>
          <a:prstGeom prst="round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769757" y="4648200"/>
            <a:ext cx="1326243" cy="348496"/>
          </a:xfrm>
          <a:prstGeom prst="round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97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4615696"/>
            <a:ext cx="2852057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7800" indent="-177800"/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ECG monitor, 2x14 days</a:t>
            </a:r>
          </a:p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Cognitive function Qs</a:t>
            </a:r>
          </a:p>
          <a:p>
            <a:pPr marL="238125" indent="-238125"/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Physical function Q</a:t>
            </a:r>
          </a:p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Blood draw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615696"/>
            <a:ext cx="16129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Cardiac MRI</a:t>
            </a:r>
          </a:p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NT-</a:t>
            </a:r>
            <a:r>
              <a:rPr lang="en-US" sz="2200" dirty="0" err="1" smtClean="0">
                <a:latin typeface="Calibri" charset="0"/>
                <a:ea typeface="Calibri" charset="0"/>
                <a:cs typeface="Calibri" charset="0"/>
              </a:rPr>
              <a:t>proBNP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7100" y="4615696"/>
            <a:ext cx="23749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Brain MRI</a:t>
            </a:r>
          </a:p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Physical function Q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3600" y="4615696"/>
            <a:ext cx="18161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CV events ascertainment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196596"/>
            <a:ext cx="840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222500" algn="l"/>
                <a:tab pos="2743200" algn="l"/>
                <a:tab pos="4165600" algn="l"/>
                <a:tab pos="6972300" algn="l"/>
              </a:tabLst>
            </a:pP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Exam 5	Exam 6	avg 18 mos after Ex 6	follow-up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295400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/>
            <a:r>
              <a:rPr lang="en-US" kern="0" dirty="0" smtClean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1)	Association </a:t>
            </a:r>
            <a:r>
              <a:rPr lang="en-US" kern="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of AF and AF burden on extended (28-day) cardiac monitoring </a:t>
            </a:r>
            <a:r>
              <a:rPr lang="en-US" kern="0" dirty="0" smtClean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with </a:t>
            </a:r>
            <a:r>
              <a:rPr lang="en-US" kern="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brain structure &amp; function </a:t>
            </a:r>
            <a:r>
              <a:rPr lang="en-US" kern="0" dirty="0" smtClean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on MRI</a:t>
            </a:r>
          </a:p>
          <a:p>
            <a:pPr marL="914400" lvl="1" indent="-457200"/>
            <a:endParaRPr lang="en-US" kern="0" dirty="0" smtClean="0">
              <a:latin typeface="Calibri" charset="0"/>
              <a:ea typeface="Calibri" charset="0"/>
              <a:cs typeface="Calibri" charset="0"/>
            </a:endParaRPr>
          </a:p>
          <a:p>
            <a:pPr marL="914400" lvl="1" indent="-457200"/>
            <a:r>
              <a:rPr lang="en-US" kern="0" dirty="0" smtClean="0">
                <a:latin typeface="Calibri" charset="0"/>
                <a:ea typeface="Calibri" charset="0"/>
                <a:cs typeface="Calibri" charset="0"/>
              </a:rPr>
              <a:t>2)	Association </a:t>
            </a:r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of </a:t>
            </a:r>
            <a:r>
              <a:rPr lang="en-US" b="1" kern="0" dirty="0">
                <a:latin typeface="Calibri" charset="0"/>
                <a:ea typeface="Calibri" charset="0"/>
                <a:cs typeface="Calibri" charset="0"/>
              </a:rPr>
              <a:t>cardiac structure and function</a:t>
            </a:r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 with </a:t>
            </a:r>
            <a:r>
              <a:rPr lang="en-US" b="1" kern="0" dirty="0">
                <a:latin typeface="Calibri" charset="0"/>
                <a:ea typeface="Calibri" charset="0"/>
                <a:cs typeface="Calibri" charset="0"/>
              </a:rPr>
              <a:t>AF and AF </a:t>
            </a:r>
            <a:r>
              <a:rPr lang="en-US" b="1" kern="0" dirty="0" smtClean="0">
                <a:latin typeface="Calibri" charset="0"/>
                <a:ea typeface="Calibri" charset="0"/>
                <a:cs typeface="Calibri" charset="0"/>
              </a:rPr>
              <a:t>burden</a:t>
            </a:r>
            <a:endParaRPr lang="en-US" kern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254000"/>
            <a:ext cx="8229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r>
              <a:rPr lang="en-US" kern="0" dirty="0" smtClean="0">
                <a:latin typeface="Calibri" charset="0"/>
                <a:ea typeface="Calibri" charset="0"/>
                <a:cs typeface="Calibri" charset="0"/>
              </a:rPr>
              <a:t>Primary aims</a:t>
            </a:r>
            <a:endParaRPr lang="en-US" kern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828800" y="4648200"/>
            <a:ext cx="2819400" cy="381000"/>
          </a:xfrm>
          <a:prstGeom prst="round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52400" y="4648200"/>
            <a:ext cx="1555750" cy="381000"/>
          </a:xfrm>
          <a:prstGeom prst="round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4615696"/>
            <a:ext cx="2852057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7800" indent="-177800"/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ECG monitor, 2x14 days</a:t>
            </a:r>
          </a:p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Cognitive function Qs</a:t>
            </a:r>
          </a:p>
          <a:p>
            <a:pPr marL="238125" indent="-238125"/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Physical function Q</a:t>
            </a:r>
          </a:p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Blood draw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615696"/>
            <a:ext cx="16129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Cardiac MRI</a:t>
            </a:r>
          </a:p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NT-</a:t>
            </a:r>
            <a:r>
              <a:rPr lang="en-US" sz="2200" dirty="0" err="1" smtClean="0">
                <a:latin typeface="Calibri" charset="0"/>
                <a:ea typeface="Calibri" charset="0"/>
                <a:cs typeface="Calibri" charset="0"/>
              </a:rPr>
              <a:t>proBNP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7100" y="4615696"/>
            <a:ext cx="23749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Brain MRI</a:t>
            </a:r>
          </a:p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Physical function Q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3600" y="4615696"/>
            <a:ext cx="18161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CV events ascertainment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196596"/>
            <a:ext cx="840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222500" algn="l"/>
                <a:tab pos="2743200" algn="l"/>
                <a:tab pos="4165600" algn="l"/>
                <a:tab pos="6972300" algn="l"/>
              </a:tabLst>
            </a:pP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Exam 5	Exam 6	avg 18 mos after Ex 6	follow-up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2954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/>
            <a:r>
              <a:rPr lang="en-US" kern="0" dirty="0" smtClean="0">
                <a:latin typeface="Calibri" charset="0"/>
                <a:ea typeface="Calibri" charset="0"/>
                <a:cs typeface="Calibri" charset="0"/>
              </a:rPr>
              <a:t>1)	Cross-sectional </a:t>
            </a:r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association of </a:t>
            </a:r>
            <a:r>
              <a:rPr lang="en-US" b="1" kern="0" dirty="0">
                <a:latin typeface="Calibri" charset="0"/>
                <a:ea typeface="Calibri" charset="0"/>
                <a:cs typeface="Calibri" charset="0"/>
              </a:rPr>
              <a:t>AF and AF burden</a:t>
            </a:r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 with </a:t>
            </a:r>
            <a:r>
              <a:rPr lang="en-US" b="1" kern="0" dirty="0">
                <a:latin typeface="Calibri" charset="0"/>
                <a:ea typeface="Calibri" charset="0"/>
                <a:cs typeface="Calibri" charset="0"/>
              </a:rPr>
              <a:t>cognitive function</a:t>
            </a:r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en-US" b="1" kern="0" dirty="0">
                <a:latin typeface="Calibri" charset="0"/>
                <a:ea typeface="Calibri" charset="0"/>
                <a:cs typeface="Calibri" charset="0"/>
              </a:rPr>
              <a:t>physical function </a:t>
            </a:r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at Exam </a:t>
            </a:r>
            <a:r>
              <a:rPr lang="en-US" kern="0" dirty="0" smtClean="0">
                <a:latin typeface="Calibri" charset="0"/>
                <a:ea typeface="Calibri" charset="0"/>
                <a:cs typeface="Calibri" charset="0"/>
              </a:rPr>
              <a:t>6</a:t>
            </a:r>
          </a:p>
          <a:p>
            <a:pPr marL="914400" lvl="1" indent="-457200"/>
            <a:endParaRPr lang="en-US" kern="0" dirty="0">
              <a:solidFill>
                <a:schemeClr val="bg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914400" lvl="1" indent="-457200"/>
            <a:endParaRPr lang="en-US" kern="0" dirty="0" smtClean="0">
              <a:solidFill>
                <a:schemeClr val="bg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254000"/>
            <a:ext cx="8229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r>
              <a:rPr lang="en-US" kern="0" dirty="0" smtClean="0">
                <a:latin typeface="Calibri" charset="0"/>
                <a:ea typeface="Calibri" charset="0"/>
                <a:cs typeface="Calibri" charset="0"/>
              </a:rPr>
              <a:t>Secondary aims</a:t>
            </a:r>
            <a:endParaRPr lang="en-US" kern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828800" y="4648200"/>
            <a:ext cx="2819400" cy="381000"/>
          </a:xfrm>
          <a:prstGeom prst="round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828800" y="5029200"/>
            <a:ext cx="2819400" cy="685800"/>
          </a:xfrm>
          <a:prstGeom prst="round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43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4615696"/>
            <a:ext cx="2852057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7800" indent="-177800"/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ECG monitor, 2x14 days</a:t>
            </a:r>
          </a:p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Cognitive function Qs</a:t>
            </a:r>
          </a:p>
          <a:p>
            <a:pPr marL="238125" indent="-238125"/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Physical function Q</a:t>
            </a:r>
          </a:p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Blood draw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615696"/>
            <a:ext cx="16129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Cardiac MRI</a:t>
            </a:r>
          </a:p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NT-</a:t>
            </a:r>
            <a:r>
              <a:rPr lang="en-US" sz="2200" dirty="0" err="1" smtClean="0">
                <a:latin typeface="Calibri" charset="0"/>
                <a:ea typeface="Calibri" charset="0"/>
                <a:cs typeface="Calibri" charset="0"/>
              </a:rPr>
              <a:t>proBNP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7100" y="4615696"/>
            <a:ext cx="23749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Brain MRI</a:t>
            </a:r>
          </a:p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Physical function Q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3600" y="4615696"/>
            <a:ext cx="18161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CV events ascertainment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196596"/>
            <a:ext cx="840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222500" algn="l"/>
                <a:tab pos="2743200" algn="l"/>
                <a:tab pos="4165600" algn="l"/>
                <a:tab pos="6972300" algn="l"/>
              </a:tabLst>
            </a:pP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Exam 5	Exam 6	avg 18 mos after Ex 6	follow-up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2954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/>
            <a:r>
              <a:rPr lang="en-US" kern="0" dirty="0" smtClean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1)	Cross-sectional </a:t>
            </a:r>
            <a:r>
              <a:rPr lang="en-US" kern="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association of AF and AF burden with cognitive function and physical function at Exam </a:t>
            </a:r>
            <a:r>
              <a:rPr lang="en-US" kern="0" dirty="0" smtClean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6</a:t>
            </a:r>
          </a:p>
          <a:p>
            <a:pPr marL="914400" lvl="1" indent="-457200"/>
            <a:endParaRPr lang="en-US" kern="0" dirty="0">
              <a:solidFill>
                <a:schemeClr val="bg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914400" lvl="1" indent="-457200"/>
            <a:r>
              <a:rPr lang="en-US" kern="0" dirty="0" smtClean="0">
                <a:latin typeface="Calibri" charset="0"/>
                <a:ea typeface="Calibri" charset="0"/>
                <a:cs typeface="Calibri" charset="0"/>
              </a:rPr>
              <a:t>2)	Association </a:t>
            </a:r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of </a:t>
            </a:r>
            <a:r>
              <a:rPr lang="en-US" b="1" kern="0" dirty="0">
                <a:latin typeface="Calibri" charset="0"/>
                <a:ea typeface="Calibri" charset="0"/>
                <a:cs typeface="Calibri" charset="0"/>
              </a:rPr>
              <a:t>biomarkers</a:t>
            </a:r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 with </a:t>
            </a:r>
            <a:r>
              <a:rPr lang="en-US" b="1" kern="0" dirty="0">
                <a:latin typeface="Calibri" charset="0"/>
                <a:ea typeface="Calibri" charset="0"/>
                <a:cs typeface="Calibri" charset="0"/>
              </a:rPr>
              <a:t>AF burden</a:t>
            </a:r>
            <a:endParaRPr lang="en-US" kern="0" dirty="0" smtClean="0">
              <a:solidFill>
                <a:schemeClr val="bg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254000"/>
            <a:ext cx="8229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r>
              <a:rPr lang="en-US" kern="0" dirty="0" smtClean="0">
                <a:latin typeface="Calibri" charset="0"/>
                <a:ea typeface="Calibri" charset="0"/>
                <a:cs typeface="Calibri" charset="0"/>
              </a:rPr>
              <a:t>Secondary aims</a:t>
            </a:r>
            <a:endParaRPr lang="en-US" kern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828800" y="4648200"/>
            <a:ext cx="2819400" cy="381000"/>
          </a:xfrm>
          <a:prstGeom prst="round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828800" y="5681246"/>
            <a:ext cx="1555750" cy="381000"/>
          </a:xfrm>
          <a:prstGeom prst="round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5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4615696"/>
            <a:ext cx="2852057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7800" indent="-177800"/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ECG monitor, 2x14 days</a:t>
            </a:r>
          </a:p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Cognitive function Qs</a:t>
            </a:r>
          </a:p>
          <a:p>
            <a:pPr marL="238125" indent="-238125"/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Physical function Q</a:t>
            </a:r>
          </a:p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Blood draw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615696"/>
            <a:ext cx="16129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Cardiac MRI</a:t>
            </a:r>
          </a:p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NT-</a:t>
            </a:r>
            <a:r>
              <a:rPr lang="en-US" sz="2200" dirty="0" err="1" smtClean="0">
                <a:latin typeface="Calibri" charset="0"/>
                <a:ea typeface="Calibri" charset="0"/>
                <a:cs typeface="Calibri" charset="0"/>
              </a:rPr>
              <a:t>proBNP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7100" y="4615696"/>
            <a:ext cx="23749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Brain MRI</a:t>
            </a:r>
          </a:p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Physical function Q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3600" y="4615696"/>
            <a:ext cx="18161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CV events ascertainment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196596"/>
            <a:ext cx="840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222500" algn="l"/>
                <a:tab pos="2743200" algn="l"/>
                <a:tab pos="4165600" algn="l"/>
                <a:tab pos="6972300" algn="l"/>
              </a:tabLst>
            </a:pP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Exam 5	Exam 6	avg 18 mos after Ex 6	follow-up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295400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/>
            <a:r>
              <a:rPr lang="en-US" kern="0" dirty="0" smtClean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1)	Cross-sectional </a:t>
            </a:r>
            <a:r>
              <a:rPr lang="en-US" kern="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association of AF and AF burden with cognitive function and physical function at Exam </a:t>
            </a:r>
            <a:r>
              <a:rPr lang="en-US" kern="0" dirty="0" smtClean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6</a:t>
            </a:r>
          </a:p>
          <a:p>
            <a:pPr marL="914400" lvl="1" indent="-457200"/>
            <a:endParaRPr lang="en-US" kern="0" dirty="0">
              <a:solidFill>
                <a:schemeClr val="bg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914400" lvl="1" indent="-457200"/>
            <a:r>
              <a:rPr lang="en-US" kern="0" dirty="0" smtClean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2)	Association </a:t>
            </a:r>
            <a:r>
              <a:rPr lang="en-US" kern="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of biomarkers with AF </a:t>
            </a:r>
            <a:r>
              <a:rPr lang="en-US" kern="0" dirty="0" smtClean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burden</a:t>
            </a:r>
          </a:p>
          <a:p>
            <a:pPr marL="914400" lvl="1" indent="-457200"/>
            <a:endParaRPr lang="en-US" b="1" kern="0" dirty="0">
              <a:solidFill>
                <a:schemeClr val="bg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914400" lvl="1" indent="-457200"/>
            <a:r>
              <a:rPr lang="en-US" kern="0" dirty="0" smtClean="0">
                <a:latin typeface="Calibri" charset="0"/>
                <a:ea typeface="Calibri" charset="0"/>
                <a:cs typeface="Calibri" charset="0"/>
              </a:rPr>
              <a:t>3)	Association </a:t>
            </a:r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of </a:t>
            </a:r>
            <a:r>
              <a:rPr lang="en-US" b="1" kern="0" dirty="0">
                <a:latin typeface="Calibri" charset="0"/>
                <a:ea typeface="Calibri" charset="0"/>
                <a:cs typeface="Calibri" charset="0"/>
              </a:rPr>
              <a:t>AF burden</a:t>
            </a:r>
            <a:r>
              <a:rPr lang="en-US" kern="0" dirty="0">
                <a:latin typeface="Calibri" charset="0"/>
                <a:ea typeface="Calibri" charset="0"/>
                <a:cs typeface="Calibri" charset="0"/>
              </a:rPr>
              <a:t> at Exam 6 with subsequent </a:t>
            </a:r>
            <a:r>
              <a:rPr lang="en-US" b="1" kern="0" dirty="0">
                <a:latin typeface="Calibri" charset="0"/>
                <a:ea typeface="Calibri" charset="0"/>
                <a:cs typeface="Calibri" charset="0"/>
              </a:rPr>
              <a:t>CV events</a:t>
            </a:r>
            <a:endParaRPr lang="en-US" kern="0" dirty="0" smtClean="0">
              <a:solidFill>
                <a:schemeClr val="bg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7200" y="254000"/>
            <a:ext cx="8229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r>
              <a:rPr lang="en-US" kern="0" dirty="0" smtClean="0">
                <a:latin typeface="Calibri" charset="0"/>
                <a:ea typeface="Calibri" charset="0"/>
                <a:cs typeface="Calibri" charset="0"/>
              </a:rPr>
              <a:t>Secondary aims</a:t>
            </a:r>
            <a:endParaRPr lang="en-US" kern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828800" y="4648200"/>
            <a:ext cx="2819400" cy="381000"/>
          </a:xfrm>
          <a:prstGeom prst="round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7239000" y="4648199"/>
            <a:ext cx="1790700" cy="736937"/>
          </a:xfrm>
          <a:prstGeom prst="round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57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274638"/>
            <a:ext cx="8229600" cy="90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r>
              <a:rPr lang="en-US" kern="0" dirty="0" smtClean="0">
                <a:latin typeface="Calibri" charset="0"/>
                <a:ea typeface="Calibri" charset="0"/>
                <a:cs typeface="Calibri" charset="0"/>
              </a:rPr>
              <a:t>Study Sample</a:t>
            </a:r>
            <a:endParaRPr lang="en-US" kern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1905000"/>
            <a:ext cx="80010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Cohort design (total N=1500; ~250 per FC)</a:t>
            </a:r>
          </a:p>
          <a:p>
            <a:pPr marL="806450" lvl="1" indent="-349250">
              <a:spcBef>
                <a:spcPts val="6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300 with clinically recognized AF during MESA follow-up</a:t>
            </a:r>
          </a:p>
          <a:p>
            <a:pPr marL="806450" lvl="1" indent="-349250">
              <a:spcBef>
                <a:spcPts val="600"/>
              </a:spcBef>
              <a:buFont typeface="Arial" charset="0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450 at high AF risk based on Exam 5 NT-proBNP and AF risk score</a:t>
            </a:r>
          </a:p>
          <a:p>
            <a:pPr marL="806450" lvl="1" indent="-349250">
              <a:spcBef>
                <a:spcPts val="6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750 random sample of MESA 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participants</a:t>
            </a:r>
            <a:endParaRPr lang="en-US" sz="2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6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274638"/>
            <a:ext cx="8229600" cy="90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65" charset="0"/>
              </a:defRPr>
            </a:lvl9pPr>
          </a:lstStyle>
          <a:p>
            <a:r>
              <a:rPr lang="en-US" sz="3200" kern="0" dirty="0" smtClean="0">
                <a:latin typeface="Calibri" charset="0"/>
                <a:ea typeface="Calibri" charset="0"/>
                <a:cs typeface="Calibri" charset="0"/>
              </a:rPr>
              <a:t>Two 14-day cardiac monitoring episodes</a:t>
            </a:r>
            <a:endParaRPr lang="en-US" sz="3200" kern="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0" y="1604486"/>
            <a:ext cx="4445000" cy="2933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331" y="1447800"/>
            <a:ext cx="3247869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9200" y="4948880"/>
            <a:ext cx="566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First patch: applied by clinic staff</a:t>
            </a:r>
          </a:p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Second patch: applied by participant</a:t>
            </a: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Ppt mails patch to manufacturer for reading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19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11017</TotalTime>
  <Words>569</Words>
  <Application>Microsoft Macintosh PowerPoint</Application>
  <PresentationFormat>On-screen Show (4:3)</PresentationFormat>
  <Paragraphs>184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.AppleSystemUIFont</vt:lpstr>
      <vt:lpstr>Calibri</vt:lpstr>
      <vt:lpstr>ＭＳ Ｐゴシック</vt:lpstr>
      <vt:lpstr>Times</vt:lpstr>
      <vt:lpstr>Arial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MRI Processing Pipeline: Overview</vt:lpstr>
      <vt:lpstr>PowerPoint Presentation</vt:lpstr>
      <vt:lpstr>Eve Atlas: White Matter</vt:lpstr>
    </vt:vector>
  </TitlesOfParts>
  <Company>University of Washington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ANCILLARY STUDIES COMMITTEE  February 2006</dc:title>
  <dc:creator>Bryan, R. Nick</dc:creator>
  <cp:lastModifiedBy>Susan R. Heckbert</cp:lastModifiedBy>
  <cp:revision>462</cp:revision>
  <dcterms:modified xsi:type="dcterms:W3CDTF">2016-03-19T00:44:00Z</dcterms:modified>
</cp:coreProperties>
</file>