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64" r:id="rId2"/>
    <p:sldId id="287" r:id="rId3"/>
    <p:sldId id="293" r:id="rId4"/>
    <p:sldId id="265" r:id="rId5"/>
    <p:sldId id="307" r:id="rId6"/>
    <p:sldId id="306" r:id="rId7"/>
    <p:sldId id="302" r:id="rId8"/>
    <p:sldId id="303" r:id="rId9"/>
    <p:sldId id="304" r:id="rId10"/>
    <p:sldId id="301" r:id="rId11"/>
    <p:sldId id="29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A1AC"/>
    <a:srgbClr val="AFD2F2"/>
    <a:srgbClr val="FF4B05"/>
    <a:srgbClr val="F7FFDB"/>
    <a:srgbClr val="EFDBD0"/>
    <a:srgbClr val="FEFFCA"/>
    <a:srgbClr val="C3D0EF"/>
    <a:srgbClr val="FFCD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33"/>
    <p:restoredTop sz="94674"/>
  </p:normalViewPr>
  <p:slideViewPr>
    <p:cSldViewPr>
      <p:cViewPr>
        <p:scale>
          <a:sx n="85" d="100"/>
          <a:sy n="85" d="100"/>
        </p:scale>
        <p:origin x="8" y="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Work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N of Approved Ancillary Studies, 2016 bar is thru Feb 2016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tx1"/>
              </a:solidFill>
            </a:ln>
            <a:effectLst/>
          </c:spPr>
          <c:invertIfNegative val="0"/>
          <c:cat>
            <c:numRef>
              <c:f>Sheet1!$A$3:$A$19</c:f>
              <c:numCache>
                <c:formatCode>General</c:formatCode>
                <c:ptCount val="17"/>
                <c:pt idx="0">
                  <c:v>2000.0</c:v>
                </c:pt>
                <c:pt idx="2">
                  <c:v>2002.0</c:v>
                </c:pt>
                <c:pt idx="4">
                  <c:v>2004.0</c:v>
                </c:pt>
                <c:pt idx="6">
                  <c:v>2006.0</c:v>
                </c:pt>
                <c:pt idx="8">
                  <c:v>2008.0</c:v>
                </c:pt>
                <c:pt idx="10">
                  <c:v>2010.0</c:v>
                </c:pt>
                <c:pt idx="12">
                  <c:v>2012.0</c:v>
                </c:pt>
                <c:pt idx="14">
                  <c:v>2014.0</c:v>
                </c:pt>
                <c:pt idx="16">
                  <c:v>2016.0</c:v>
                </c:pt>
              </c:numCache>
            </c:numRef>
          </c:cat>
          <c:val>
            <c:numRef>
              <c:f>Sheet1!$B$3:$B$19</c:f>
              <c:numCache>
                <c:formatCode>General</c:formatCode>
                <c:ptCount val="17"/>
                <c:pt idx="0">
                  <c:v>4.0</c:v>
                </c:pt>
                <c:pt idx="1">
                  <c:v>10.0</c:v>
                </c:pt>
                <c:pt idx="2">
                  <c:v>12.0</c:v>
                </c:pt>
                <c:pt idx="3">
                  <c:v>8.0</c:v>
                </c:pt>
                <c:pt idx="4">
                  <c:v>12.0</c:v>
                </c:pt>
                <c:pt idx="5">
                  <c:v>12.0</c:v>
                </c:pt>
                <c:pt idx="6">
                  <c:v>13.0</c:v>
                </c:pt>
                <c:pt idx="7">
                  <c:v>12.0</c:v>
                </c:pt>
                <c:pt idx="8">
                  <c:v>19.0</c:v>
                </c:pt>
                <c:pt idx="9">
                  <c:v>32.0</c:v>
                </c:pt>
                <c:pt idx="10">
                  <c:v>30.0</c:v>
                </c:pt>
                <c:pt idx="11">
                  <c:v>21.0</c:v>
                </c:pt>
                <c:pt idx="12">
                  <c:v>23.0</c:v>
                </c:pt>
                <c:pt idx="13">
                  <c:v>23.0</c:v>
                </c:pt>
                <c:pt idx="14">
                  <c:v>21.0</c:v>
                </c:pt>
                <c:pt idx="15">
                  <c:v>41.0</c:v>
                </c:pt>
                <c:pt idx="16">
                  <c:v>28.0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119604224"/>
        <c:axId val="2119617744"/>
      </c:barChart>
      <c:catAx>
        <c:axId val="2119604224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+mn-ea"/>
                <a:cs typeface="+mn-cs"/>
              </a:defRPr>
            </a:pPr>
            <a:endParaRPr lang="en-US"/>
          </a:p>
        </c:txPr>
        <c:crossAx val="2119617744"/>
        <c:crosses val="autoZero"/>
        <c:auto val="1"/>
        <c:lblAlgn val="ctr"/>
        <c:lblOffset val="100"/>
        <c:noMultiLvlLbl val="0"/>
      </c:catAx>
      <c:valAx>
        <c:axId val="211961774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Arial" charset="0"/>
                <a:ea typeface="+mn-ea"/>
                <a:cs typeface="+mn-cs"/>
              </a:defRPr>
            </a:pPr>
            <a:endParaRPr lang="en-US"/>
          </a:p>
        </c:txPr>
        <c:crossAx val="2119604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9AEA23-7E1C-B349-B982-DCE68D9EEEF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7240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664A7492-787A-BC44-9FFA-50BC7FF82769}" type="slidenum">
              <a:rPr lang="en-US" altLang="zh-CN" sz="1200"/>
              <a:pPr/>
              <a:t>1</a:t>
            </a:fld>
            <a:endParaRPr lang="en-US" altLang="zh-CN" sz="1200" dirty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Times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9532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10D9D10C-13DE-8B4F-AFA8-8BC49690C0EA}" type="slidenum">
              <a:rPr lang="en-US" altLang="zh-CN" sz="1200"/>
              <a:pPr/>
              <a:t>11</a:t>
            </a:fld>
            <a:endParaRPr lang="en-US" altLang="zh-CN" sz="1200" dirty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864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F1DF4E8B-4C4E-A142-A89E-4280E498A05B}" type="slidenum">
              <a:rPr lang="en-US" altLang="zh-CN" sz="1200"/>
              <a:pPr/>
              <a:t>2</a:t>
            </a:fld>
            <a:endParaRPr lang="en-US" altLang="zh-CN" sz="1200" dirty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Times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6529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FAE3DA9-1D0A-454C-AED5-180B35EFDEA2}" type="slidenum">
              <a:rPr lang="en-US" altLang="zh-CN" sz="1200"/>
              <a:pPr/>
              <a:t>4</a:t>
            </a:fld>
            <a:endParaRPr lang="en-US" altLang="zh-CN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zh-CN" dirty="0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8219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FAE3DA9-1D0A-454C-AED5-180B35EFDEA2}" type="slidenum">
              <a:rPr lang="en-US" altLang="zh-CN" sz="1200"/>
              <a:pPr/>
              <a:t>5</a:t>
            </a:fld>
            <a:endParaRPr lang="en-US" altLang="zh-CN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zh-CN" dirty="0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8385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FAE3DA9-1D0A-454C-AED5-180B35EFDEA2}" type="slidenum">
              <a:rPr lang="en-US" altLang="zh-CN" sz="1200"/>
              <a:pPr/>
              <a:t>6</a:t>
            </a:fld>
            <a:endParaRPr lang="en-US" altLang="zh-CN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zh-CN" dirty="0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361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FAE3DA9-1D0A-454C-AED5-180B35EFDEA2}" type="slidenum">
              <a:rPr lang="en-US" altLang="zh-CN" sz="1200"/>
              <a:pPr/>
              <a:t>7</a:t>
            </a:fld>
            <a:endParaRPr lang="en-US" altLang="zh-CN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zh-CN" dirty="0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7183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FAE3DA9-1D0A-454C-AED5-180B35EFDEA2}" type="slidenum">
              <a:rPr lang="en-US" altLang="zh-CN" sz="1200"/>
              <a:pPr/>
              <a:t>8</a:t>
            </a:fld>
            <a:endParaRPr lang="en-US" altLang="zh-CN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zh-CN" dirty="0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4268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3FAE3DA9-1D0A-454C-AED5-180B35EFDEA2}" type="slidenum">
              <a:rPr lang="en-US" altLang="zh-CN" sz="1200"/>
              <a:pPr/>
              <a:t>9</a:t>
            </a:fld>
            <a:endParaRPr lang="en-US" altLang="zh-CN" sz="1200" dirty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zh-CN" dirty="0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5463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2E3F2566-FB4E-F945-8852-8315EA46B900}" type="slidenum">
              <a:rPr lang="en-US" altLang="zh-CN" sz="1200"/>
              <a:pPr/>
              <a:t>10</a:t>
            </a:fld>
            <a:endParaRPr lang="en-US" altLang="zh-CN" sz="1200" dirty="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7554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BCCD-AD6C-9F41-880F-7D224581484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133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8B2E5-4884-FB43-80A7-27768D935C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22710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A170ED-0D6E-8F43-89C5-2D4B8FF1A7C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8813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64B49-762F-184F-8FE2-7D6D3D126E0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2833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648F4A-3FFC-1940-BCF6-18074583E76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425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38458B-C8E7-AC41-A997-C6DFF22CCA4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737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37A61-2C7E-4948-B765-326191597E2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033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950A4B-5C62-1C4D-B190-F37B1286E2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32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CB773A-AE68-464B-9A78-8A32146C7C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578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E8FE4-220A-7D40-80B8-96C3B7E5274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624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55688B-8750-6442-8910-78B910CDEAB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392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074E05-282E-F247-9F84-01A71A541F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8001000" cy="2667000"/>
          </a:xfrm>
        </p:spPr>
        <p:txBody>
          <a:bodyPr/>
          <a:lstStyle/>
          <a:p>
            <a:pPr eaLnBrk="1" hangingPunct="1"/>
            <a:r>
              <a:rPr lang="en-US" altLang="zh-CN" sz="36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3600" b="1" dirty="0">
                <a:latin typeface="Arial" charset="0"/>
                <a:ea typeface="ＭＳ Ｐゴシック" charset="-128"/>
              </a:rPr>
            </a:br>
            <a:r>
              <a:rPr lang="en-US" altLang="zh-CN" sz="3600" b="1" dirty="0">
                <a:latin typeface="Arial" charset="0"/>
                <a:ea typeface="ＭＳ Ｐゴシック" charset="-128"/>
              </a:rPr>
              <a:t/>
            </a:r>
            <a:br>
              <a:rPr lang="en-US" altLang="zh-CN" sz="3600" b="1" dirty="0">
                <a:latin typeface="Arial" charset="0"/>
                <a:ea typeface="ＭＳ Ｐゴシック" charset="-128"/>
              </a:rPr>
            </a:br>
            <a:r>
              <a:rPr lang="en-US" altLang="zh-CN" sz="3600" b="1" dirty="0" smtClean="0">
                <a:latin typeface="Arial" charset="0"/>
                <a:ea typeface="ＭＳ Ｐゴシック" charset="-128"/>
              </a:rPr>
              <a:t>March 2016</a:t>
            </a:r>
            <a:endParaRPr lang="en-US" altLang="zh-CN" sz="2400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1433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 smtClean="0">
                <a:latin typeface="Arial" charset="0"/>
                <a:ea typeface="ＭＳ Ｐゴシック" charset="-128"/>
              </a:rPr>
              <a:t>March 2016</a:t>
            </a:r>
            <a:endParaRPr lang="en-US" altLang="zh-CN" sz="2400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29698" name="Picture 3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34"/>
          <p:cNvSpPr txBox="1">
            <a:spLocks noChangeArrowheads="1"/>
          </p:cNvSpPr>
          <p:nvPr/>
        </p:nvSpPr>
        <p:spPr bwMode="auto">
          <a:xfrm>
            <a:off x="3014663" y="1703388"/>
            <a:ext cx="31146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zh-CN" b="1" dirty="0">
                <a:solidFill>
                  <a:srgbClr val="000000"/>
                </a:solidFill>
                <a:latin typeface="Arial" charset="0"/>
              </a:rPr>
              <a:t>All Ancillary studies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403660"/>
              </p:ext>
            </p:extLst>
          </p:nvPr>
        </p:nvGraphicFramePr>
        <p:xfrm>
          <a:off x="2362200" y="2449513"/>
          <a:ext cx="4419600" cy="3798888"/>
        </p:xfrm>
        <a:graphic>
          <a:graphicData uri="http://schemas.openxmlformats.org/drawingml/2006/table">
            <a:tbl>
              <a:tblPr/>
              <a:tblGrid>
                <a:gridCol w="2590800"/>
                <a:gridCol w="1828800"/>
              </a:tblGrid>
              <a:tr h="5334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1485900" algn="r"/>
                        </a:tabLst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N	(%)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Proposals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1485900" algn="r"/>
                        </a:tabLst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313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(100)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Withdrawn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1485900" algn="r"/>
                        </a:tabLst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57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(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18)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Funding pending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1485900" algn="r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1485900" algn="r"/>
                        </a:tabLst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105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(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34)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Funded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914400" algn="l"/>
                        </a:tabLst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110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(35)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Completed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 sz="28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 sz="20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685800" algn="r"/>
                          <a:tab pos="914400" algn="l"/>
                        </a:tabLst>
                        <a:defRPr>
                          <a:solidFill>
                            <a:schemeClr val="tx1"/>
                          </a:solidFill>
                          <a:latin typeface="Times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85800" algn="r"/>
                          <a:tab pos="914400" algn="l"/>
                        </a:tabLst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	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41	(13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marT="45710" marB="4571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 smtClean="0">
                <a:latin typeface="Arial" charset="0"/>
                <a:ea typeface="ＭＳ Ｐゴシック" charset="-128"/>
              </a:rPr>
              <a:t>March 2016</a:t>
            </a:r>
            <a:endParaRPr lang="en-US" altLang="zh-CN" sz="2400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31746" name="Picture 3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34"/>
          <p:cNvSpPr txBox="1">
            <a:spLocks noChangeArrowheads="1"/>
          </p:cNvSpPr>
          <p:nvPr/>
        </p:nvSpPr>
        <p:spPr bwMode="auto">
          <a:xfrm>
            <a:off x="3074988" y="1779588"/>
            <a:ext cx="30702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zh-CN" sz="2200" b="1" dirty="0">
                <a:latin typeface="Arial" charset="0"/>
              </a:rPr>
              <a:t>Committee members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439157"/>
              </p:ext>
            </p:extLst>
          </p:nvPr>
        </p:nvGraphicFramePr>
        <p:xfrm>
          <a:off x="2171700" y="2667000"/>
          <a:ext cx="4876800" cy="1708152"/>
        </p:xfrm>
        <a:graphic>
          <a:graphicData uri="http://schemas.openxmlformats.org/drawingml/2006/table">
            <a:tbl>
              <a:tblPr/>
              <a:tblGrid>
                <a:gridCol w="2438400"/>
                <a:gridCol w="2438400"/>
              </a:tblGrid>
              <a:tr h="427038">
                <a:tc>
                  <a:txBody>
                    <a:bodyPr/>
                    <a:lstStyle/>
                    <a:p>
                      <a:r>
                        <a:rPr lang="en-US" sz="220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Matt Allison</a:t>
                      </a:r>
                      <a:endParaRPr lang="en-US" sz="2200" baseline="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Phil Greenland</a:t>
                      </a:r>
                      <a:endParaRPr kumimoji="0" lang="en-US" altLang="zh-CN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Sue Bielinski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Susan Heckbert</a:t>
                      </a:r>
                      <a:endParaRPr kumimoji="0" lang="en-US" altLang="zh-CN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David Bluemke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Jean Olson</a:t>
                      </a:r>
                      <a:endParaRPr kumimoji="0" lang="en-US" altLang="zh-CN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Chris Delaney 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Nels Olson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1765" name="Text Box 34"/>
          <p:cNvSpPr txBox="1">
            <a:spLocks noChangeArrowheads="1"/>
          </p:cNvSpPr>
          <p:nvPr/>
        </p:nvSpPr>
        <p:spPr bwMode="auto">
          <a:xfrm>
            <a:off x="2133600" y="4953000"/>
            <a:ext cx="4953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algn="ctr"/>
            <a:endParaRPr lang="en-US" altLang="zh-CN" sz="2200" b="1" dirty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lang="en-US" altLang="zh-CN" sz="2200" b="1" dirty="0">
                <a:solidFill>
                  <a:srgbClr val="000000"/>
                </a:solidFill>
                <a:latin typeface="Arial" charset="0"/>
              </a:rPr>
              <a:t>Coordinator:</a:t>
            </a:r>
            <a:r>
              <a:rPr lang="en-US" altLang="zh-CN" sz="2200" dirty="0">
                <a:solidFill>
                  <a:srgbClr val="000000"/>
                </a:solidFill>
                <a:latin typeface="Arial" charset="0"/>
              </a:rPr>
              <a:t> Sandi Shrager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8001000" cy="2667000"/>
          </a:xfrm>
        </p:spPr>
        <p:txBody>
          <a:bodyPr/>
          <a:lstStyle/>
          <a:p>
            <a:pPr eaLnBrk="1" hangingPunct="1"/>
            <a:r>
              <a:rPr lang="en-US" altLang="zh-CN" sz="3600" b="1" dirty="0" smtClean="0">
                <a:latin typeface="Arial" charset="0"/>
                <a:ea typeface="ＭＳ Ｐゴシック" charset="-128"/>
              </a:rPr>
              <a:t>12 months </a:t>
            </a:r>
            <a:r>
              <a:rPr lang="en-US" altLang="zh-CN" sz="3600" b="1" dirty="0">
                <a:latin typeface="Arial" charset="0"/>
                <a:ea typeface="ＭＳ Ｐゴシック" charset="-128"/>
              </a:rPr>
              <a:t>of activity</a:t>
            </a:r>
            <a:br>
              <a:rPr lang="en-US" altLang="zh-CN" sz="3600" b="1" dirty="0">
                <a:latin typeface="Arial" charset="0"/>
                <a:ea typeface="ＭＳ Ｐゴシック" charset="-128"/>
              </a:rPr>
            </a:br>
            <a:r>
              <a:rPr lang="en-US" altLang="zh-CN" sz="3600" b="1" dirty="0">
                <a:latin typeface="Arial" charset="0"/>
                <a:ea typeface="ＭＳ Ｐゴシック" charset="-128"/>
              </a:rPr>
              <a:t/>
            </a:r>
            <a:br>
              <a:rPr lang="en-US" altLang="zh-CN" sz="3600" b="1" dirty="0">
                <a:latin typeface="Arial" charset="0"/>
                <a:ea typeface="ＭＳ Ｐゴシック" charset="-128"/>
              </a:rPr>
            </a:br>
            <a:r>
              <a:rPr lang="en-US" altLang="zh-CN" sz="3600" b="1" dirty="0" smtClean="0">
                <a:latin typeface="Arial" charset="0"/>
                <a:ea typeface="ＭＳ Ｐゴシック" charset="-128"/>
              </a:rPr>
              <a:t>Mar 2015 </a:t>
            </a:r>
            <a:r>
              <a:rPr lang="en-US" altLang="zh-CN" sz="3600" b="1" dirty="0">
                <a:latin typeface="Arial" charset="0"/>
                <a:ea typeface="ＭＳ Ｐゴシック" charset="-128"/>
              </a:rPr>
              <a:t>– </a:t>
            </a:r>
            <a:r>
              <a:rPr lang="en-US" altLang="zh-CN" sz="3600" b="1" dirty="0" smtClean="0">
                <a:latin typeface="Arial" charset="0"/>
                <a:ea typeface="ＭＳ Ｐゴシック" charset="-128"/>
              </a:rPr>
              <a:t>Feb 2016</a:t>
            </a:r>
            <a:r>
              <a:rPr lang="en-US" altLang="zh-CN" sz="3600" b="1" dirty="0">
                <a:latin typeface="Arial" charset="0"/>
                <a:ea typeface="ＭＳ Ｐゴシック" charset="-128"/>
              </a:rPr>
              <a:t/>
            </a:r>
            <a:br>
              <a:rPr lang="en-US" altLang="zh-CN" sz="3600" b="1" dirty="0">
                <a:latin typeface="Arial" charset="0"/>
                <a:ea typeface="ＭＳ Ｐゴシック" charset="-128"/>
              </a:rPr>
            </a:br>
            <a:r>
              <a:rPr lang="en-US" altLang="zh-CN" sz="3600" b="1" dirty="0">
                <a:latin typeface="Arial" charset="0"/>
                <a:ea typeface="ＭＳ Ｐゴシック" charset="-128"/>
              </a:rPr>
              <a:t/>
            </a:r>
            <a:br>
              <a:rPr lang="en-US" altLang="zh-CN" sz="36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 smtClean="0">
                <a:latin typeface="Arial" charset="0"/>
                <a:ea typeface="ＭＳ Ｐゴシック" charset="-128"/>
              </a:rPr>
              <a:t>23 </a:t>
            </a:r>
            <a:r>
              <a:rPr lang="en-US" altLang="zh-CN" sz="2400" b="1" dirty="0">
                <a:latin typeface="Arial" charset="0"/>
                <a:ea typeface="ＭＳ Ｐゴシック" charset="-128"/>
              </a:rPr>
              <a:t>new proposals approved by SC</a:t>
            </a:r>
          </a:p>
        </p:txBody>
      </p:sp>
      <p:pic>
        <p:nvPicPr>
          <p:cNvPr id="16386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3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305800" cy="609600"/>
          </a:xfrm>
        </p:spPr>
        <p:txBody>
          <a:bodyPr/>
          <a:lstStyle/>
          <a:p>
            <a:r>
              <a:rPr lang="en-US" altLang="zh-CN" sz="2400" b="1" dirty="0">
                <a:latin typeface="Arial" charset="0"/>
                <a:ea typeface="ＭＳ Ｐゴシック" charset="-128"/>
              </a:rPr>
              <a:t>New MESA </a:t>
            </a:r>
            <a:r>
              <a:rPr lang="en-US" altLang="zh-CN" sz="2400" b="1" dirty="0" smtClean="0">
                <a:latin typeface="Arial" charset="0"/>
                <a:ea typeface="ＭＳ Ｐゴシック" charset="-128"/>
              </a:rPr>
              <a:t>ancillary studies approved/yr, 2000-present</a:t>
            </a:r>
            <a:endParaRPr lang="en-US" altLang="zh-CN" sz="2400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18434" name="Picture 3" descr="mesa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3533996"/>
              </p:ext>
            </p:extLst>
          </p:nvPr>
        </p:nvGraphicFramePr>
        <p:xfrm>
          <a:off x="381000" y="2057400"/>
          <a:ext cx="8458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 smtClean="0">
                <a:latin typeface="Arial" charset="0"/>
                <a:ea typeface="ＭＳ Ｐゴシック" charset="-128"/>
              </a:rPr>
              <a:t> March 2016</a:t>
            </a:r>
            <a:endParaRPr lang="en-US" altLang="zh-CN" sz="2400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891893"/>
              </p:ext>
            </p:extLst>
          </p:nvPr>
        </p:nvGraphicFramePr>
        <p:xfrm>
          <a:off x="381000" y="2438400"/>
          <a:ext cx="8229600" cy="3763997"/>
        </p:xfrm>
        <a:graphic>
          <a:graphicData uri="http://schemas.openxmlformats.org/drawingml/2006/table">
            <a:tbl>
              <a:tblPr/>
              <a:tblGrid>
                <a:gridCol w="808264"/>
                <a:gridCol w="1630136"/>
                <a:gridCol w="5791200"/>
              </a:tblGrid>
              <a:tr h="838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A286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/>
                          <a:cs typeface="Arial"/>
                        </a:rPr>
                        <a:t>Sorci-Thomas</a:t>
                      </a:r>
                      <a:r>
                        <a:rPr lang="en-US" sz="1800" baseline="0" dirty="0" smtClean="0">
                          <a:latin typeface="Arial"/>
                          <a:cs typeface="Arial"/>
                        </a:rPr>
                        <a:t> (Rich)</a:t>
                      </a:r>
                      <a:endParaRPr lang="en-US" sz="18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/>
                          <a:cs typeface="Arial"/>
                        </a:rPr>
                        <a:t>PBMC</a:t>
                      </a:r>
                      <a:r>
                        <a:rPr lang="en-US" sz="1800" baseline="0" dirty="0" smtClean="0">
                          <a:latin typeface="Arial"/>
                          <a:cs typeface="Arial"/>
                        </a:rPr>
                        <a:t> cholesterol metabolites and atherosclerosis risk</a:t>
                      </a:r>
                      <a:endParaRPr lang="en-US" sz="18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A287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Manichaikul (Rich)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Circulating B cell subsets in atherosclerosis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A288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Forbang (Criqui)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Calcium density in aortic and coronary artery plaque &amp; cardiovascular disease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A289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Fitzpatrick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Inflammatory biomarkers, cognitive decline, and brain structure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A290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Kaufman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Air pollution, heart failure, &amp; atrial fibrillation burden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5" name="Text Box 88"/>
          <p:cNvSpPr txBox="1">
            <a:spLocks noChangeArrowheads="1"/>
          </p:cNvSpPr>
          <p:nvPr/>
        </p:nvSpPr>
        <p:spPr bwMode="auto">
          <a:xfrm>
            <a:off x="228600" y="1630363"/>
            <a:ext cx="4181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zh-CN" sz="2200" b="1" dirty="0">
                <a:latin typeface="Arial" charset="0"/>
              </a:rPr>
              <a:t>New proposals, SC approved: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 smtClean="0">
                <a:latin typeface="Arial" charset="0"/>
                <a:ea typeface="ＭＳ Ｐゴシック" charset="-128"/>
              </a:rPr>
              <a:t> March 2016</a:t>
            </a:r>
            <a:endParaRPr lang="en-US" altLang="zh-CN" sz="2400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957426"/>
              </p:ext>
            </p:extLst>
          </p:nvPr>
        </p:nvGraphicFramePr>
        <p:xfrm>
          <a:off x="381000" y="2438400"/>
          <a:ext cx="8229600" cy="3763997"/>
        </p:xfrm>
        <a:graphic>
          <a:graphicData uri="http://schemas.openxmlformats.org/drawingml/2006/table">
            <a:tbl>
              <a:tblPr/>
              <a:tblGrid>
                <a:gridCol w="808264"/>
                <a:gridCol w="1477736"/>
                <a:gridCol w="5943600"/>
              </a:tblGrid>
              <a:tr h="838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A291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/>
                          <a:cs typeface="Arial"/>
                        </a:rPr>
                        <a:t>Criqui</a:t>
                      </a:r>
                      <a:endParaRPr lang="en-US" sz="18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/>
                          <a:cs typeface="Arial"/>
                        </a:rPr>
                        <a:t>Coronary calcium score method</a:t>
                      </a:r>
                      <a:r>
                        <a:rPr lang="en-US" sz="1800" baseline="0" dirty="0" smtClean="0">
                          <a:latin typeface="Arial"/>
                          <a:cs typeface="Arial"/>
                        </a:rPr>
                        <a:t> and CVD events in MESA and LifeScore</a:t>
                      </a:r>
                      <a:endParaRPr lang="en-US" sz="18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A292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Ashikaga (Post)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Left atrial function, atrial fibrillation and cerebrovascular disease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A293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Frankenfeld (Bertoni)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Cardiometabolic risk factors, interindividual differences in gut microbiome &amp; phytoestrogen metabolism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A294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Kaufman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Harmonized and pooled approaches to understand low concentration health impacts of air pollutants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A295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Budoff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Ion mobility cholesterol testing and incident CVD events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5" name="Text Box 88"/>
          <p:cNvSpPr txBox="1">
            <a:spLocks noChangeArrowheads="1"/>
          </p:cNvSpPr>
          <p:nvPr/>
        </p:nvSpPr>
        <p:spPr bwMode="auto">
          <a:xfrm>
            <a:off x="228600" y="1630363"/>
            <a:ext cx="4181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zh-CN" sz="2200" b="1" dirty="0">
                <a:latin typeface="Arial" charset="0"/>
              </a:rPr>
              <a:t>New proposals, SC approved:</a:t>
            </a:r>
          </a:p>
        </p:txBody>
      </p:sp>
    </p:spTree>
    <p:extLst>
      <p:ext uri="{BB962C8B-B14F-4D97-AF65-F5344CB8AC3E}">
        <p14:creationId xmlns:p14="http://schemas.microsoft.com/office/powerpoint/2010/main" val="130020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 smtClean="0">
                <a:latin typeface="Arial" charset="0"/>
                <a:ea typeface="ＭＳ Ｐゴシック" charset="-128"/>
              </a:rPr>
              <a:t> March 2016</a:t>
            </a:r>
            <a:endParaRPr lang="en-US" altLang="zh-CN" sz="2400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866788"/>
              </p:ext>
            </p:extLst>
          </p:nvPr>
        </p:nvGraphicFramePr>
        <p:xfrm>
          <a:off x="381000" y="2438400"/>
          <a:ext cx="8229600" cy="3977444"/>
        </p:xfrm>
        <a:graphic>
          <a:graphicData uri="http://schemas.openxmlformats.org/drawingml/2006/table">
            <a:tbl>
              <a:tblPr/>
              <a:tblGrid>
                <a:gridCol w="808264"/>
                <a:gridCol w="1477736"/>
                <a:gridCol w="5943600"/>
              </a:tblGrid>
              <a:tr h="838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A296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/>
                          <a:cs typeface="Arial"/>
                        </a:rPr>
                        <a:t>Steffen (Tsai)</a:t>
                      </a:r>
                      <a:endParaRPr lang="en-US" sz="18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/>
                          <a:cs typeface="Arial"/>
                        </a:rPr>
                        <a:t>Branched chain amino</a:t>
                      </a:r>
                      <a:r>
                        <a:rPr lang="en-US" sz="1800" baseline="0" dirty="0" smtClean="0">
                          <a:latin typeface="Arial"/>
                          <a:cs typeface="Arial"/>
                        </a:rPr>
                        <a:t> acid total FFA levels &amp; glucose abnormalities</a:t>
                      </a:r>
                      <a:endParaRPr lang="en-US" sz="18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A297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Rohatgi (Greenland)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Metabolomic determinants of HDL cholesterol efflux capacity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A298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Greenland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Peptides &amp; proteins associated with aging &amp; reversal of aging in CARDIA, MESA &amp; Rotterdam Study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A299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Ambale Venkatesh (Lima)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Pulmonary artery stiffness by pulse wave velocity using phase-contrast MR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A300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(K. Liu)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Tissue sodium inflammation, and BP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5" name="Text Box 88"/>
          <p:cNvSpPr txBox="1">
            <a:spLocks noChangeArrowheads="1"/>
          </p:cNvSpPr>
          <p:nvPr/>
        </p:nvSpPr>
        <p:spPr bwMode="auto">
          <a:xfrm>
            <a:off x="228600" y="1630363"/>
            <a:ext cx="4181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zh-CN" sz="2200" b="1" dirty="0">
                <a:latin typeface="Arial" charset="0"/>
              </a:rPr>
              <a:t>New proposals, SC approved:</a:t>
            </a:r>
          </a:p>
        </p:txBody>
      </p:sp>
    </p:spTree>
    <p:extLst>
      <p:ext uri="{BB962C8B-B14F-4D97-AF65-F5344CB8AC3E}">
        <p14:creationId xmlns:p14="http://schemas.microsoft.com/office/powerpoint/2010/main" val="171537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 smtClean="0">
                <a:latin typeface="Arial" charset="0"/>
                <a:ea typeface="ＭＳ Ｐゴシック" charset="-128"/>
              </a:rPr>
              <a:t> March 2016</a:t>
            </a:r>
            <a:endParaRPr lang="en-US" altLang="zh-CN" sz="2400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424519"/>
              </p:ext>
            </p:extLst>
          </p:nvPr>
        </p:nvGraphicFramePr>
        <p:xfrm>
          <a:off x="381000" y="2438400"/>
          <a:ext cx="8229600" cy="3809973"/>
        </p:xfrm>
        <a:graphic>
          <a:graphicData uri="http://schemas.openxmlformats.org/drawingml/2006/table">
            <a:tbl>
              <a:tblPr/>
              <a:tblGrid>
                <a:gridCol w="808264"/>
                <a:gridCol w="1858736"/>
                <a:gridCol w="5562600"/>
              </a:tblGrid>
              <a:tr h="838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A301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  <a:cs typeface="Arial"/>
                        </a:rPr>
                        <a:t>Hughes</a:t>
                      </a:r>
                      <a:r>
                        <a:rPr lang="en-US" sz="2000" baseline="0" dirty="0" smtClean="0">
                          <a:latin typeface="Arial"/>
                          <a:cs typeface="Arial"/>
                        </a:rPr>
                        <a:t> / Craft (Burke)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  <a:cs typeface="Arial"/>
                        </a:rPr>
                        <a:t>Cardiometabolic determinants of</a:t>
                      </a:r>
                      <a:r>
                        <a:rPr lang="en-US" sz="2000" baseline="0" dirty="0" smtClean="0">
                          <a:latin typeface="Arial"/>
                          <a:cs typeface="Arial"/>
                        </a:rPr>
                        <a:t> Alzheimer’s disease, MESA-AD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A302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Bertoia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(Tsai)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PCSK9, lipoprotein complexes, &amp; CHD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A303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Shi (Rich)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Rcn2 as a biomarker for athero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A304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Post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Sex differences in hormonal and cyclic GMP-dependent pathways to HFpEF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A305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Rotter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Trans-Omics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for Precision Medicine 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TOPMed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5" name="Text Box 88"/>
          <p:cNvSpPr txBox="1">
            <a:spLocks noChangeArrowheads="1"/>
          </p:cNvSpPr>
          <p:nvPr/>
        </p:nvSpPr>
        <p:spPr bwMode="auto">
          <a:xfrm>
            <a:off x="228600" y="1630363"/>
            <a:ext cx="4181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zh-CN" sz="2200" b="1" dirty="0">
                <a:latin typeface="Arial" charset="0"/>
              </a:rPr>
              <a:t>New proposals, SC approved:</a:t>
            </a:r>
          </a:p>
        </p:txBody>
      </p:sp>
    </p:spTree>
    <p:extLst>
      <p:ext uri="{BB962C8B-B14F-4D97-AF65-F5344CB8AC3E}">
        <p14:creationId xmlns:p14="http://schemas.microsoft.com/office/powerpoint/2010/main" val="119055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 smtClean="0">
                <a:latin typeface="Arial" charset="0"/>
                <a:ea typeface="ＭＳ Ｐゴシック" charset="-128"/>
              </a:rPr>
              <a:t> March 2016</a:t>
            </a:r>
            <a:endParaRPr lang="en-US" altLang="zh-CN" sz="2400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711561"/>
              </p:ext>
            </p:extLst>
          </p:nvPr>
        </p:nvGraphicFramePr>
        <p:xfrm>
          <a:off x="381000" y="2438400"/>
          <a:ext cx="8229600" cy="3916397"/>
        </p:xfrm>
        <a:graphic>
          <a:graphicData uri="http://schemas.openxmlformats.org/drawingml/2006/table">
            <a:tbl>
              <a:tblPr/>
              <a:tblGrid>
                <a:gridCol w="808264"/>
                <a:gridCol w="1477736"/>
                <a:gridCol w="5943600"/>
              </a:tblGrid>
              <a:tr h="838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A306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  <a:cs typeface="Arial"/>
                        </a:rPr>
                        <a:t>DeFilippis (Post)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  <a:cs typeface="Arial"/>
                        </a:rPr>
                        <a:t>Circulating oxidized phospholipids, subclinical athero,</a:t>
                      </a:r>
                      <a:r>
                        <a:rPr lang="en-US" sz="2000" baseline="0" dirty="0" smtClean="0">
                          <a:latin typeface="Arial"/>
                          <a:cs typeface="Arial"/>
                        </a:rPr>
                        <a:t> &amp; ASCVD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A307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Davatzikos (Heckbert)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Imaging based (MRI) coordinate system for aging and neurodegenerative diseases 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A308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Bansal (Heckbert)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Atrial myopathy in chronic kidney disease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5" name="Text Box 88"/>
          <p:cNvSpPr txBox="1">
            <a:spLocks noChangeArrowheads="1"/>
          </p:cNvSpPr>
          <p:nvPr/>
        </p:nvSpPr>
        <p:spPr bwMode="auto">
          <a:xfrm>
            <a:off x="228600" y="1630363"/>
            <a:ext cx="41814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zh-CN" sz="2200" b="1" dirty="0">
                <a:latin typeface="Arial" charset="0"/>
              </a:rPr>
              <a:t>New proposals, SC approved:</a:t>
            </a:r>
          </a:p>
        </p:txBody>
      </p:sp>
    </p:spTree>
    <p:extLst>
      <p:ext uri="{BB962C8B-B14F-4D97-AF65-F5344CB8AC3E}">
        <p14:creationId xmlns:p14="http://schemas.microsoft.com/office/powerpoint/2010/main" val="76603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2713" y="533400"/>
            <a:ext cx="5562600" cy="838200"/>
          </a:xfrm>
        </p:spPr>
        <p:txBody>
          <a:bodyPr/>
          <a:lstStyle/>
          <a:p>
            <a:pPr eaLnBrk="1" hangingPunct="1"/>
            <a:r>
              <a:rPr lang="en-US" altLang="zh-CN" sz="2400" b="1" dirty="0">
                <a:latin typeface="Arial" charset="0"/>
                <a:ea typeface="ＭＳ Ｐゴシック" charset="-128"/>
              </a:rPr>
              <a:t>ANCILLARY STUDIES COMMITTEE</a:t>
            </a:r>
            <a:br>
              <a:rPr lang="en-US" altLang="zh-CN" sz="2400" b="1" dirty="0">
                <a:latin typeface="Arial" charset="0"/>
                <a:ea typeface="ＭＳ Ｐゴシック" charset="-128"/>
              </a:rPr>
            </a:br>
            <a:r>
              <a:rPr lang="en-US" altLang="zh-CN" sz="2400" b="1" dirty="0" smtClean="0">
                <a:latin typeface="Arial" charset="0"/>
                <a:ea typeface="ＭＳ Ｐゴシック" charset="-128"/>
              </a:rPr>
              <a:t> March 2016</a:t>
            </a:r>
            <a:endParaRPr lang="en-US" altLang="zh-CN" sz="2400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1945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738313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687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616288"/>
              </p:ext>
            </p:extLst>
          </p:nvPr>
        </p:nvGraphicFramePr>
        <p:xfrm>
          <a:off x="309797" y="2133600"/>
          <a:ext cx="8524406" cy="3883094"/>
        </p:xfrm>
        <a:graphic>
          <a:graphicData uri="http://schemas.openxmlformats.org/drawingml/2006/table">
            <a:tbl>
              <a:tblPr/>
              <a:tblGrid>
                <a:gridCol w="1228743"/>
                <a:gridCol w="1228743"/>
                <a:gridCol w="6066920"/>
              </a:tblGrid>
              <a:tr h="43289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  <a:cs typeface="Arial"/>
                        </a:rPr>
                        <a:t>Bertoni</a:t>
                      </a:r>
                      <a:r>
                        <a:rPr lang="en-US" sz="2000" baseline="0" dirty="0" smtClean="0">
                          <a:latin typeface="Arial"/>
                          <a:cs typeface="Arial"/>
                        </a:rPr>
                        <a:t> / Shah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  <a:cs typeface="Arial"/>
                        </a:rPr>
                        <a:t>All FCs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/>
                          <a:cs typeface="Arial"/>
                        </a:rPr>
                        <a:t>From risk factors to early heart failure</a:t>
                      </a:r>
                      <a:endParaRPr lang="en-US" sz="2000" dirty="0">
                        <a:latin typeface="Arial"/>
                        <a:cs typeface="Arial"/>
                      </a:endParaRP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8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Heckbert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 FCs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Atrial fibrillation burden, vascular disease of the brain &amp; cardiac MRI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9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Barr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 FCs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Pulmonary vascular perfusion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Smith, B.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All FCs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COPD in non-smokers</a:t>
                      </a:r>
                    </a:p>
                  </a:txBody>
                  <a:tcPr marT="45726" marB="4572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Shea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HDL-mediated cholesterol efflux &amp; carotid FDG PET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Hughes / Craft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WFU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Cardiometabolic determinants of Alzheimer’s disease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Kramer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 FCs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Urinary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KNOWledge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Study</a:t>
                      </a:r>
                    </a:p>
                  </a:txBody>
                  <a:tcPr marT="45731" marB="4573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5" name="Text Box 88"/>
          <p:cNvSpPr txBox="1">
            <a:spLocks noChangeArrowheads="1"/>
          </p:cNvSpPr>
          <p:nvPr/>
        </p:nvSpPr>
        <p:spPr bwMode="auto">
          <a:xfrm>
            <a:off x="304801" y="1524000"/>
            <a:ext cx="4876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altLang="zh-CN" sz="2200" b="1" dirty="0" smtClean="0">
                <a:latin typeface="Arial" charset="0"/>
              </a:rPr>
              <a:t>Funded Exam 6 Ancillary Studies:</a:t>
            </a:r>
            <a:endParaRPr lang="en-US" altLang="zh-CN" sz="2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54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10653</TotalTime>
  <Words>487</Words>
  <Application>Microsoft Macintosh PowerPoint</Application>
  <PresentationFormat>On-screen Show (4:3)</PresentationFormat>
  <Paragraphs>141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ＭＳ Ｐゴシック</vt:lpstr>
      <vt:lpstr>Times</vt:lpstr>
      <vt:lpstr>Times New Roman</vt:lpstr>
      <vt:lpstr>Blank Presentation</vt:lpstr>
      <vt:lpstr>ANCILLARY STUDIES COMMITTEE  March 2016</vt:lpstr>
      <vt:lpstr>12 months of activity  Mar 2015 – Feb 2016  23 new proposals approved by SC</vt:lpstr>
      <vt:lpstr>New MESA ancillary studies approved/yr, 2000-present</vt:lpstr>
      <vt:lpstr>ANCILLARY STUDIES COMMITTEE  March 2016</vt:lpstr>
      <vt:lpstr>ANCILLARY STUDIES COMMITTEE  March 2016</vt:lpstr>
      <vt:lpstr>ANCILLARY STUDIES COMMITTEE  March 2016</vt:lpstr>
      <vt:lpstr>ANCILLARY STUDIES COMMITTEE  March 2016</vt:lpstr>
      <vt:lpstr>ANCILLARY STUDIES COMMITTEE  March 2016</vt:lpstr>
      <vt:lpstr>ANCILLARY STUDIES COMMITTEE  March 2016</vt:lpstr>
      <vt:lpstr>ANCILLARY STUDIES COMMITTEE March 2016</vt:lpstr>
      <vt:lpstr>ANCILLARY STUDIES COMMITTEE March 2016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ANCILLARY STUDIES COMMITTEE  February 2006</dc:title>
  <cp:lastModifiedBy>Susan R. Heckbert</cp:lastModifiedBy>
  <cp:revision>421</cp:revision>
  <dcterms:modified xsi:type="dcterms:W3CDTF">2016-03-19T22:54:38Z</dcterms:modified>
</cp:coreProperties>
</file>