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64" r:id="rId4"/>
    <p:sldId id="296" r:id="rId5"/>
    <p:sldId id="266" r:id="rId6"/>
    <p:sldId id="297" r:id="rId7"/>
    <p:sldId id="279" r:id="rId8"/>
    <p:sldId id="281" r:id="rId9"/>
    <p:sldId id="282" r:id="rId10"/>
    <p:sldId id="283" r:id="rId11"/>
    <p:sldId id="298" r:id="rId12"/>
    <p:sldId id="301" r:id="rId13"/>
    <p:sldId id="286" r:id="rId14"/>
    <p:sldId id="290" r:id="rId15"/>
    <p:sldId id="291" r:id="rId16"/>
    <p:sldId id="294" r:id="rId17"/>
    <p:sldId id="300" r:id="rId18"/>
    <p:sldId id="299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91704" y="5040776"/>
            <a:ext cx="860007" cy="396673"/>
          </a:xfrm>
          <a:custGeom>
            <a:avLst/>
            <a:gdLst/>
            <a:ahLst/>
            <a:cxnLst/>
            <a:rect l="l" t="t" r="r" b="b"/>
            <a:pathLst>
              <a:path w="860007" h="396673">
                <a:moveTo>
                  <a:pt x="793742" y="0"/>
                </a:moveTo>
                <a:lnTo>
                  <a:pt x="66154" y="0"/>
                </a:lnTo>
                <a:lnTo>
                  <a:pt x="60773" y="214"/>
                </a:lnTo>
                <a:lnTo>
                  <a:pt x="22547" y="16347"/>
                </a:lnTo>
                <a:lnTo>
                  <a:pt x="1578" y="51659"/>
                </a:lnTo>
                <a:lnTo>
                  <a:pt x="0" y="66115"/>
                </a:lnTo>
                <a:lnTo>
                  <a:pt x="0" y="330557"/>
                </a:lnTo>
                <a:lnTo>
                  <a:pt x="16357" y="374112"/>
                </a:lnTo>
                <a:lnTo>
                  <a:pt x="51689" y="395093"/>
                </a:lnTo>
                <a:lnTo>
                  <a:pt x="66154" y="396673"/>
                </a:lnTo>
                <a:lnTo>
                  <a:pt x="793742" y="396673"/>
                </a:lnTo>
                <a:lnTo>
                  <a:pt x="837432" y="380273"/>
                </a:lnTo>
                <a:lnTo>
                  <a:pt x="858426" y="344982"/>
                </a:lnTo>
                <a:lnTo>
                  <a:pt x="860007" y="330557"/>
                </a:lnTo>
                <a:lnTo>
                  <a:pt x="860007" y="66115"/>
                </a:lnTo>
                <a:lnTo>
                  <a:pt x="843571" y="22499"/>
                </a:lnTo>
                <a:lnTo>
                  <a:pt x="808201" y="1574"/>
                </a:lnTo>
                <a:lnTo>
                  <a:pt x="793742" y="0"/>
                </a:lnTo>
                <a:close/>
              </a:path>
            </a:pathLst>
          </a:custGeom>
          <a:solidFill>
            <a:srgbClr val="9437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91704" y="5040776"/>
            <a:ext cx="860007" cy="396673"/>
          </a:xfrm>
          <a:custGeom>
            <a:avLst/>
            <a:gdLst/>
            <a:ahLst/>
            <a:cxnLst/>
            <a:rect l="l" t="t" r="r" b="b"/>
            <a:pathLst>
              <a:path w="860007" h="396673">
                <a:moveTo>
                  <a:pt x="0" y="66115"/>
                </a:moveTo>
                <a:lnTo>
                  <a:pt x="13189" y="26437"/>
                </a:lnTo>
                <a:lnTo>
                  <a:pt x="46677" y="2898"/>
                </a:lnTo>
                <a:lnTo>
                  <a:pt x="66154" y="0"/>
                </a:lnTo>
                <a:lnTo>
                  <a:pt x="793742" y="0"/>
                </a:lnTo>
                <a:lnTo>
                  <a:pt x="808201" y="1574"/>
                </a:lnTo>
                <a:lnTo>
                  <a:pt x="821552" y="6074"/>
                </a:lnTo>
                <a:lnTo>
                  <a:pt x="851558" y="33752"/>
                </a:lnTo>
                <a:lnTo>
                  <a:pt x="860007" y="66115"/>
                </a:lnTo>
                <a:lnTo>
                  <a:pt x="860007" y="330557"/>
                </a:lnTo>
                <a:lnTo>
                  <a:pt x="858426" y="344982"/>
                </a:lnTo>
                <a:lnTo>
                  <a:pt x="853909" y="358303"/>
                </a:lnTo>
                <a:lnTo>
                  <a:pt x="826151" y="388242"/>
                </a:lnTo>
                <a:lnTo>
                  <a:pt x="793742" y="396673"/>
                </a:lnTo>
                <a:lnTo>
                  <a:pt x="66154" y="396673"/>
                </a:lnTo>
                <a:lnTo>
                  <a:pt x="51689" y="395093"/>
                </a:lnTo>
                <a:lnTo>
                  <a:pt x="38343" y="390579"/>
                </a:lnTo>
                <a:lnTo>
                  <a:pt x="8393" y="362841"/>
                </a:lnTo>
                <a:lnTo>
                  <a:pt x="0" y="330557"/>
                </a:lnTo>
                <a:lnTo>
                  <a:pt x="0" y="66115"/>
                </a:lnTo>
                <a:close/>
              </a:path>
            </a:pathLst>
          </a:custGeom>
          <a:ln w="24796">
            <a:solidFill>
              <a:srgbClr val="62242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14024" y="1892003"/>
            <a:ext cx="860007" cy="396695"/>
          </a:xfrm>
          <a:custGeom>
            <a:avLst/>
            <a:gdLst/>
            <a:ahLst/>
            <a:cxnLst/>
            <a:rect l="l" t="t" r="r" b="b"/>
            <a:pathLst>
              <a:path w="860007" h="396695">
                <a:moveTo>
                  <a:pt x="793742" y="0"/>
                </a:moveTo>
                <a:lnTo>
                  <a:pt x="66154" y="0"/>
                </a:lnTo>
                <a:lnTo>
                  <a:pt x="60773" y="214"/>
                </a:lnTo>
                <a:lnTo>
                  <a:pt x="22547" y="16347"/>
                </a:lnTo>
                <a:lnTo>
                  <a:pt x="1578" y="51659"/>
                </a:lnTo>
                <a:lnTo>
                  <a:pt x="0" y="66115"/>
                </a:lnTo>
                <a:lnTo>
                  <a:pt x="0" y="330579"/>
                </a:lnTo>
                <a:lnTo>
                  <a:pt x="16357" y="374116"/>
                </a:lnTo>
                <a:lnTo>
                  <a:pt x="51689" y="395113"/>
                </a:lnTo>
                <a:lnTo>
                  <a:pt x="66154" y="396695"/>
                </a:lnTo>
                <a:lnTo>
                  <a:pt x="793742" y="396695"/>
                </a:lnTo>
                <a:lnTo>
                  <a:pt x="837432" y="380280"/>
                </a:lnTo>
                <a:lnTo>
                  <a:pt x="858426" y="344991"/>
                </a:lnTo>
                <a:lnTo>
                  <a:pt x="860007" y="330579"/>
                </a:lnTo>
                <a:lnTo>
                  <a:pt x="860007" y="66115"/>
                </a:lnTo>
                <a:lnTo>
                  <a:pt x="843571" y="22499"/>
                </a:lnTo>
                <a:lnTo>
                  <a:pt x="808201" y="1574"/>
                </a:lnTo>
                <a:lnTo>
                  <a:pt x="79374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14024" y="1892003"/>
            <a:ext cx="860007" cy="396695"/>
          </a:xfrm>
          <a:custGeom>
            <a:avLst/>
            <a:gdLst/>
            <a:ahLst/>
            <a:cxnLst/>
            <a:rect l="l" t="t" r="r" b="b"/>
            <a:pathLst>
              <a:path w="860007" h="396695">
                <a:moveTo>
                  <a:pt x="0" y="66115"/>
                </a:moveTo>
                <a:lnTo>
                  <a:pt x="13189" y="26437"/>
                </a:lnTo>
                <a:lnTo>
                  <a:pt x="46677" y="2898"/>
                </a:lnTo>
                <a:lnTo>
                  <a:pt x="66154" y="0"/>
                </a:lnTo>
                <a:lnTo>
                  <a:pt x="793742" y="0"/>
                </a:lnTo>
                <a:lnTo>
                  <a:pt x="808201" y="1574"/>
                </a:lnTo>
                <a:lnTo>
                  <a:pt x="821552" y="6074"/>
                </a:lnTo>
                <a:lnTo>
                  <a:pt x="851558" y="33752"/>
                </a:lnTo>
                <a:lnTo>
                  <a:pt x="860007" y="66115"/>
                </a:lnTo>
                <a:lnTo>
                  <a:pt x="860007" y="330579"/>
                </a:lnTo>
                <a:lnTo>
                  <a:pt x="858426" y="344991"/>
                </a:lnTo>
                <a:lnTo>
                  <a:pt x="853909" y="358306"/>
                </a:lnTo>
                <a:lnTo>
                  <a:pt x="826151" y="388255"/>
                </a:lnTo>
                <a:lnTo>
                  <a:pt x="793742" y="396695"/>
                </a:lnTo>
                <a:lnTo>
                  <a:pt x="66154" y="396695"/>
                </a:lnTo>
                <a:lnTo>
                  <a:pt x="51689" y="395113"/>
                </a:lnTo>
                <a:lnTo>
                  <a:pt x="38343" y="390594"/>
                </a:lnTo>
                <a:lnTo>
                  <a:pt x="8393" y="362843"/>
                </a:lnTo>
                <a:lnTo>
                  <a:pt x="0" y="330579"/>
                </a:lnTo>
                <a:lnTo>
                  <a:pt x="0" y="66115"/>
                </a:lnTo>
                <a:close/>
              </a:path>
            </a:pathLst>
          </a:custGeom>
          <a:ln w="24796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612268" y="1916797"/>
            <a:ext cx="860007" cy="396695"/>
          </a:xfrm>
          <a:custGeom>
            <a:avLst/>
            <a:gdLst/>
            <a:ahLst/>
            <a:cxnLst/>
            <a:rect l="l" t="t" r="r" b="b"/>
            <a:pathLst>
              <a:path w="860007" h="396695">
                <a:moveTo>
                  <a:pt x="793742" y="0"/>
                </a:moveTo>
                <a:lnTo>
                  <a:pt x="66154" y="0"/>
                </a:lnTo>
                <a:lnTo>
                  <a:pt x="60773" y="214"/>
                </a:lnTo>
                <a:lnTo>
                  <a:pt x="22547" y="16347"/>
                </a:lnTo>
                <a:lnTo>
                  <a:pt x="1578" y="51659"/>
                </a:lnTo>
                <a:lnTo>
                  <a:pt x="0" y="66115"/>
                </a:lnTo>
                <a:lnTo>
                  <a:pt x="0" y="330579"/>
                </a:lnTo>
                <a:lnTo>
                  <a:pt x="16357" y="374116"/>
                </a:lnTo>
                <a:lnTo>
                  <a:pt x="51689" y="395113"/>
                </a:lnTo>
                <a:lnTo>
                  <a:pt x="66154" y="396695"/>
                </a:lnTo>
                <a:lnTo>
                  <a:pt x="793742" y="396695"/>
                </a:lnTo>
                <a:lnTo>
                  <a:pt x="837432" y="380280"/>
                </a:lnTo>
                <a:lnTo>
                  <a:pt x="858426" y="344991"/>
                </a:lnTo>
                <a:lnTo>
                  <a:pt x="860007" y="330579"/>
                </a:lnTo>
                <a:lnTo>
                  <a:pt x="860007" y="66115"/>
                </a:lnTo>
                <a:lnTo>
                  <a:pt x="843571" y="22499"/>
                </a:lnTo>
                <a:lnTo>
                  <a:pt x="808201" y="1574"/>
                </a:lnTo>
                <a:lnTo>
                  <a:pt x="79374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612268" y="1916797"/>
            <a:ext cx="860007" cy="396695"/>
          </a:xfrm>
          <a:custGeom>
            <a:avLst/>
            <a:gdLst/>
            <a:ahLst/>
            <a:cxnLst/>
            <a:rect l="l" t="t" r="r" b="b"/>
            <a:pathLst>
              <a:path w="860007" h="396695">
                <a:moveTo>
                  <a:pt x="0" y="66115"/>
                </a:moveTo>
                <a:lnTo>
                  <a:pt x="13189" y="26437"/>
                </a:lnTo>
                <a:lnTo>
                  <a:pt x="46677" y="2898"/>
                </a:lnTo>
                <a:lnTo>
                  <a:pt x="66154" y="0"/>
                </a:lnTo>
                <a:lnTo>
                  <a:pt x="793742" y="0"/>
                </a:lnTo>
                <a:lnTo>
                  <a:pt x="808201" y="1574"/>
                </a:lnTo>
                <a:lnTo>
                  <a:pt x="821552" y="6074"/>
                </a:lnTo>
                <a:lnTo>
                  <a:pt x="851558" y="33752"/>
                </a:lnTo>
                <a:lnTo>
                  <a:pt x="860007" y="66115"/>
                </a:lnTo>
                <a:lnTo>
                  <a:pt x="860007" y="330579"/>
                </a:lnTo>
                <a:lnTo>
                  <a:pt x="858426" y="344991"/>
                </a:lnTo>
                <a:lnTo>
                  <a:pt x="853909" y="358306"/>
                </a:lnTo>
                <a:lnTo>
                  <a:pt x="826151" y="388255"/>
                </a:lnTo>
                <a:lnTo>
                  <a:pt x="793742" y="396695"/>
                </a:lnTo>
                <a:lnTo>
                  <a:pt x="66154" y="396695"/>
                </a:lnTo>
                <a:lnTo>
                  <a:pt x="51689" y="395113"/>
                </a:lnTo>
                <a:lnTo>
                  <a:pt x="38343" y="390594"/>
                </a:lnTo>
                <a:lnTo>
                  <a:pt x="8393" y="362843"/>
                </a:lnTo>
                <a:lnTo>
                  <a:pt x="0" y="330579"/>
                </a:lnTo>
                <a:lnTo>
                  <a:pt x="0" y="66115"/>
                </a:lnTo>
                <a:close/>
              </a:path>
            </a:pathLst>
          </a:custGeom>
          <a:ln w="24796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611097" y="1272166"/>
            <a:ext cx="860007" cy="396695"/>
          </a:xfrm>
          <a:custGeom>
            <a:avLst/>
            <a:gdLst/>
            <a:ahLst/>
            <a:cxnLst/>
            <a:rect l="l" t="t" r="r" b="b"/>
            <a:pathLst>
              <a:path w="860007" h="396695">
                <a:moveTo>
                  <a:pt x="793742" y="0"/>
                </a:moveTo>
                <a:lnTo>
                  <a:pt x="66154" y="0"/>
                </a:lnTo>
                <a:lnTo>
                  <a:pt x="60773" y="214"/>
                </a:lnTo>
                <a:lnTo>
                  <a:pt x="22547" y="16347"/>
                </a:lnTo>
                <a:lnTo>
                  <a:pt x="1578" y="51659"/>
                </a:lnTo>
                <a:lnTo>
                  <a:pt x="0" y="66115"/>
                </a:lnTo>
                <a:lnTo>
                  <a:pt x="0" y="330579"/>
                </a:lnTo>
                <a:lnTo>
                  <a:pt x="16357" y="374116"/>
                </a:lnTo>
                <a:lnTo>
                  <a:pt x="51689" y="395113"/>
                </a:lnTo>
                <a:lnTo>
                  <a:pt x="66154" y="396695"/>
                </a:lnTo>
                <a:lnTo>
                  <a:pt x="793742" y="396695"/>
                </a:lnTo>
                <a:lnTo>
                  <a:pt x="837432" y="380280"/>
                </a:lnTo>
                <a:lnTo>
                  <a:pt x="858426" y="344991"/>
                </a:lnTo>
                <a:lnTo>
                  <a:pt x="860007" y="330579"/>
                </a:lnTo>
                <a:lnTo>
                  <a:pt x="860007" y="66115"/>
                </a:lnTo>
                <a:lnTo>
                  <a:pt x="843571" y="22499"/>
                </a:lnTo>
                <a:lnTo>
                  <a:pt x="808201" y="1574"/>
                </a:lnTo>
                <a:lnTo>
                  <a:pt x="79374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11097" y="1272166"/>
            <a:ext cx="860007" cy="396695"/>
          </a:xfrm>
          <a:custGeom>
            <a:avLst/>
            <a:gdLst/>
            <a:ahLst/>
            <a:cxnLst/>
            <a:rect l="l" t="t" r="r" b="b"/>
            <a:pathLst>
              <a:path w="860007" h="396695">
                <a:moveTo>
                  <a:pt x="0" y="66115"/>
                </a:moveTo>
                <a:lnTo>
                  <a:pt x="13189" y="26437"/>
                </a:lnTo>
                <a:lnTo>
                  <a:pt x="46677" y="2898"/>
                </a:lnTo>
                <a:lnTo>
                  <a:pt x="66154" y="0"/>
                </a:lnTo>
                <a:lnTo>
                  <a:pt x="793742" y="0"/>
                </a:lnTo>
                <a:lnTo>
                  <a:pt x="808201" y="1574"/>
                </a:lnTo>
                <a:lnTo>
                  <a:pt x="821552" y="6074"/>
                </a:lnTo>
                <a:lnTo>
                  <a:pt x="851558" y="33752"/>
                </a:lnTo>
                <a:lnTo>
                  <a:pt x="860007" y="66115"/>
                </a:lnTo>
                <a:lnTo>
                  <a:pt x="860007" y="330579"/>
                </a:lnTo>
                <a:lnTo>
                  <a:pt x="858426" y="344991"/>
                </a:lnTo>
                <a:lnTo>
                  <a:pt x="853909" y="358306"/>
                </a:lnTo>
                <a:lnTo>
                  <a:pt x="826151" y="388255"/>
                </a:lnTo>
                <a:lnTo>
                  <a:pt x="793742" y="396695"/>
                </a:lnTo>
                <a:lnTo>
                  <a:pt x="66154" y="396695"/>
                </a:lnTo>
                <a:lnTo>
                  <a:pt x="51689" y="395113"/>
                </a:lnTo>
                <a:lnTo>
                  <a:pt x="38343" y="390594"/>
                </a:lnTo>
                <a:lnTo>
                  <a:pt x="8393" y="362843"/>
                </a:lnTo>
                <a:lnTo>
                  <a:pt x="0" y="330579"/>
                </a:lnTo>
                <a:lnTo>
                  <a:pt x="0" y="66115"/>
                </a:lnTo>
                <a:close/>
              </a:path>
            </a:pathLst>
          </a:custGeom>
          <a:ln w="24796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77380" y="1916797"/>
            <a:ext cx="860062" cy="396695"/>
          </a:xfrm>
          <a:custGeom>
            <a:avLst/>
            <a:gdLst/>
            <a:ahLst/>
            <a:cxnLst/>
            <a:rect l="l" t="t" r="r" b="b"/>
            <a:pathLst>
              <a:path w="860062" h="396695">
                <a:moveTo>
                  <a:pt x="793797" y="0"/>
                </a:moveTo>
                <a:lnTo>
                  <a:pt x="66154" y="0"/>
                </a:lnTo>
                <a:lnTo>
                  <a:pt x="60782" y="214"/>
                </a:lnTo>
                <a:lnTo>
                  <a:pt x="22574" y="16347"/>
                </a:lnTo>
                <a:lnTo>
                  <a:pt x="1581" y="51659"/>
                </a:lnTo>
                <a:lnTo>
                  <a:pt x="0" y="66115"/>
                </a:lnTo>
                <a:lnTo>
                  <a:pt x="0" y="330579"/>
                </a:lnTo>
                <a:lnTo>
                  <a:pt x="16379" y="374116"/>
                </a:lnTo>
                <a:lnTo>
                  <a:pt x="51709" y="395113"/>
                </a:lnTo>
                <a:lnTo>
                  <a:pt x="66154" y="396695"/>
                </a:lnTo>
                <a:lnTo>
                  <a:pt x="793797" y="396695"/>
                </a:lnTo>
                <a:lnTo>
                  <a:pt x="837487" y="380280"/>
                </a:lnTo>
                <a:lnTo>
                  <a:pt x="858481" y="344991"/>
                </a:lnTo>
                <a:lnTo>
                  <a:pt x="860062" y="330579"/>
                </a:lnTo>
                <a:lnTo>
                  <a:pt x="860062" y="66115"/>
                </a:lnTo>
                <a:lnTo>
                  <a:pt x="843626" y="22499"/>
                </a:lnTo>
                <a:lnTo>
                  <a:pt x="808256" y="1574"/>
                </a:lnTo>
                <a:lnTo>
                  <a:pt x="79379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577380" y="1916797"/>
            <a:ext cx="860062" cy="396695"/>
          </a:xfrm>
          <a:custGeom>
            <a:avLst/>
            <a:gdLst/>
            <a:ahLst/>
            <a:cxnLst/>
            <a:rect l="l" t="t" r="r" b="b"/>
            <a:pathLst>
              <a:path w="860062" h="396695">
                <a:moveTo>
                  <a:pt x="0" y="66115"/>
                </a:moveTo>
                <a:lnTo>
                  <a:pt x="13209" y="26437"/>
                </a:lnTo>
                <a:lnTo>
                  <a:pt x="46701" y="2898"/>
                </a:lnTo>
                <a:lnTo>
                  <a:pt x="66154" y="0"/>
                </a:lnTo>
                <a:lnTo>
                  <a:pt x="793797" y="0"/>
                </a:lnTo>
                <a:lnTo>
                  <a:pt x="808256" y="1574"/>
                </a:lnTo>
                <a:lnTo>
                  <a:pt x="821607" y="6074"/>
                </a:lnTo>
                <a:lnTo>
                  <a:pt x="851613" y="33752"/>
                </a:lnTo>
                <a:lnTo>
                  <a:pt x="860062" y="66115"/>
                </a:lnTo>
                <a:lnTo>
                  <a:pt x="860062" y="330579"/>
                </a:lnTo>
                <a:lnTo>
                  <a:pt x="858481" y="344991"/>
                </a:lnTo>
                <a:lnTo>
                  <a:pt x="853964" y="358306"/>
                </a:lnTo>
                <a:lnTo>
                  <a:pt x="826206" y="388255"/>
                </a:lnTo>
                <a:lnTo>
                  <a:pt x="793797" y="396695"/>
                </a:lnTo>
                <a:lnTo>
                  <a:pt x="66154" y="396695"/>
                </a:lnTo>
                <a:lnTo>
                  <a:pt x="51709" y="395113"/>
                </a:lnTo>
                <a:lnTo>
                  <a:pt x="38371" y="390594"/>
                </a:lnTo>
                <a:lnTo>
                  <a:pt x="8407" y="362843"/>
                </a:lnTo>
                <a:lnTo>
                  <a:pt x="0" y="330579"/>
                </a:lnTo>
                <a:lnTo>
                  <a:pt x="0" y="66115"/>
                </a:lnTo>
                <a:close/>
              </a:path>
            </a:pathLst>
          </a:custGeom>
          <a:ln w="24796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966" y="0"/>
            <a:ext cx="9127998" cy="478027"/>
          </a:xfrm>
          <a:custGeom>
            <a:avLst/>
            <a:gdLst/>
            <a:ahLst/>
            <a:cxnLst/>
            <a:rect l="l" t="t" r="r" b="b"/>
            <a:pathLst>
              <a:path w="9127998" h="478027">
                <a:moveTo>
                  <a:pt x="0" y="478027"/>
                </a:moveTo>
                <a:lnTo>
                  <a:pt x="9127998" y="478027"/>
                </a:lnTo>
                <a:lnTo>
                  <a:pt x="9127998" y="0"/>
                </a:lnTo>
                <a:lnTo>
                  <a:pt x="0" y="0"/>
                </a:lnTo>
                <a:lnTo>
                  <a:pt x="0" y="4780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966" y="0"/>
            <a:ext cx="9127998" cy="478027"/>
          </a:xfrm>
          <a:custGeom>
            <a:avLst/>
            <a:gdLst/>
            <a:ahLst/>
            <a:cxnLst/>
            <a:rect l="l" t="t" r="r" b="b"/>
            <a:pathLst>
              <a:path w="9127998" h="478027">
                <a:moveTo>
                  <a:pt x="0" y="478027"/>
                </a:moveTo>
                <a:lnTo>
                  <a:pt x="9127998" y="478027"/>
                </a:lnTo>
                <a:lnTo>
                  <a:pt x="9127998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966" y="0"/>
            <a:ext cx="0" cy="478027"/>
          </a:xfrm>
          <a:custGeom>
            <a:avLst/>
            <a:gdLst/>
            <a:ahLst/>
            <a:cxnLst/>
            <a:rect l="l" t="t" r="r" b="b"/>
            <a:pathLst>
              <a:path h="478027">
                <a:moveTo>
                  <a:pt x="0" y="0"/>
                </a:moveTo>
                <a:lnTo>
                  <a:pt x="0" y="47802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430006" y="0"/>
            <a:ext cx="678535" cy="458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862823" y="7874"/>
            <a:ext cx="544829" cy="444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9381" y="0"/>
            <a:ext cx="1187767" cy="467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3532" y="1628775"/>
            <a:ext cx="8820467" cy="1656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51523" y="620737"/>
            <a:ext cx="2880360" cy="1072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0761" y="128778"/>
            <a:ext cx="6602476" cy="5208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9385" y="2531685"/>
            <a:ext cx="7725228" cy="18119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7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combi-bio.e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19.jpg"/><Relationship Id="rId3" Type="http://schemas.openxmlformats.org/officeDocument/2006/relationships/image" Target="../media/image17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20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2790" y="1488821"/>
            <a:ext cx="2600325" cy="711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spc="-35" dirty="0" smtClean="0">
                <a:latin typeface="Calibri"/>
                <a:cs typeface="Calibri"/>
              </a:rPr>
              <a:t>C</a:t>
            </a:r>
            <a:r>
              <a:rPr sz="4400" spc="0" dirty="0" smtClean="0">
                <a:latin typeface="Calibri"/>
                <a:cs typeface="Calibri"/>
              </a:rPr>
              <a:t>OMBI</a:t>
            </a:r>
            <a:r>
              <a:rPr sz="4400" spc="-5" dirty="0" smtClean="0">
                <a:latin typeface="Calibri"/>
                <a:cs typeface="Calibri"/>
              </a:rPr>
              <a:t>-</a:t>
            </a:r>
            <a:r>
              <a:rPr sz="4400" spc="0" dirty="0" smtClean="0">
                <a:latin typeface="Calibri"/>
                <a:cs typeface="Calibri"/>
              </a:rPr>
              <a:t>BIO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2083" y="2658109"/>
            <a:ext cx="6888480" cy="1009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3200" dirty="0" smtClean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3200" spc="-2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spc="-35" dirty="0" smtClean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elop</a:t>
            </a:r>
            <a:r>
              <a:rPr sz="3200" spc="-15" dirty="0" smtClean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spc="-30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t of</a:t>
            </a:r>
            <a:r>
              <a:rPr sz="3200" spc="-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30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OMB</a:t>
            </a:r>
            <a:r>
              <a:rPr sz="3200" spc="-15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200" spc="-30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200" spc="-45" dirty="0" smtClean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orial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dirty="0" smtClean="0">
                <a:solidFill>
                  <a:srgbClr val="C00000"/>
                </a:solidFill>
                <a:latin typeface="Calibri"/>
                <a:cs typeface="Calibri"/>
              </a:rPr>
              <a:t>BIOmar</a:t>
            </a:r>
            <a:r>
              <a:rPr sz="3200" spc="-125" dirty="0" smtClean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3200" spc="-60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s </a:t>
            </a:r>
            <a:r>
              <a:rPr sz="3200" spc="-80" dirty="0" smtClean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or subcli</a:t>
            </a:r>
            <a:r>
              <a:rPr sz="3200" spc="-10" dirty="0" smtClean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200" spc="-30" dirty="0" smtClean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al</a:t>
            </a:r>
            <a:r>
              <a:rPr sz="3200" spc="2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25" dirty="0" smtClean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3200" spc="-60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oscle</a:t>
            </a:r>
            <a:r>
              <a:rPr sz="3200" spc="-55" dirty="0" smtClean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3200" spc="0" dirty="0" smtClean="0">
                <a:solidFill>
                  <a:srgbClr val="C00000"/>
                </a:solidFill>
                <a:latin typeface="Calibri"/>
                <a:cs typeface="Calibri"/>
              </a:rPr>
              <a:t>osis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6853" y="4124577"/>
            <a:ext cx="6424930" cy="2240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6"/>
              </a:spcBef>
            </a:pPr>
            <a:endParaRPr sz="900" dirty="0"/>
          </a:p>
          <a:p>
            <a:pPr marR="699770" algn="ctr">
              <a:lnSpc>
                <a:spcPct val="100000"/>
              </a:lnSpc>
            </a:pPr>
            <a:r>
              <a:rPr lang="en-US" sz="2800" spc="-80" dirty="0" smtClean="0">
                <a:latin typeface="Calibri"/>
                <a:cs typeface="Calibri"/>
              </a:rPr>
              <a:t>PI: </a:t>
            </a:r>
            <a:r>
              <a:rPr sz="2800" spc="-80" dirty="0" smtClean="0">
                <a:latin typeface="Calibri"/>
                <a:cs typeface="Calibri"/>
              </a:rPr>
              <a:t>P</a:t>
            </a:r>
            <a:r>
              <a:rPr sz="2800" spc="-15" dirty="0" smtClean="0">
                <a:latin typeface="Calibri"/>
                <a:cs typeface="Calibri"/>
              </a:rPr>
              <a:t>aul</a:t>
            </a:r>
            <a:r>
              <a:rPr sz="2800" spc="5" dirty="0" smtClean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El</a:t>
            </a:r>
            <a:r>
              <a:rPr sz="2800" spc="-20" dirty="0" smtClean="0">
                <a:latin typeface="Calibri"/>
                <a:cs typeface="Calibri"/>
              </a:rPr>
              <a:t>l</a:t>
            </a:r>
            <a:r>
              <a:rPr sz="2800" spc="-15" dirty="0" smtClean="0">
                <a:latin typeface="Calibri"/>
                <a:cs typeface="Calibri"/>
              </a:rPr>
              <a:t>io</a:t>
            </a:r>
            <a:r>
              <a:rPr sz="2800" spc="-55" dirty="0" smtClean="0">
                <a:latin typeface="Calibri"/>
                <a:cs typeface="Calibri"/>
              </a:rPr>
              <a:t>t</a:t>
            </a:r>
            <a:r>
              <a:rPr sz="2800" spc="-10" dirty="0" smtClean="0">
                <a:latin typeface="Calibri"/>
                <a:cs typeface="Calibri"/>
              </a:rPr>
              <a:t>t,</a:t>
            </a:r>
            <a:r>
              <a:rPr lang="en-US" sz="2800" spc="-10" dirty="0" smtClean="0">
                <a:latin typeface="Calibri"/>
                <a:cs typeface="Calibri"/>
              </a:rPr>
              <a:t> MD, PhD</a:t>
            </a:r>
            <a:endParaRPr sz="2800" dirty="0">
              <a:latin typeface="Calibri"/>
              <a:cs typeface="Calibri"/>
            </a:endParaRPr>
          </a:p>
          <a:p>
            <a:pPr marL="1117600" marR="711200" indent="-1104900">
              <a:lnSpc>
                <a:spcPct val="100000"/>
              </a:lnSpc>
            </a:pPr>
            <a:r>
              <a:rPr sz="2800" spc="-15" dirty="0" smtClean="0">
                <a:latin typeface="Calibri"/>
                <a:cs typeface="Calibri"/>
              </a:rPr>
              <a:t>P</a:t>
            </a:r>
            <a:r>
              <a:rPr sz="2800" spc="-70" dirty="0" smtClean="0">
                <a:latin typeface="Calibri"/>
                <a:cs typeface="Calibri"/>
              </a:rPr>
              <a:t>r</a:t>
            </a:r>
            <a:r>
              <a:rPr sz="2800" spc="-15" dirty="0" smtClean="0">
                <a:latin typeface="Calibri"/>
                <a:cs typeface="Calibri"/>
              </a:rPr>
              <a:t>o</a:t>
            </a:r>
            <a:r>
              <a:rPr sz="2800" spc="-85" dirty="0" smtClean="0">
                <a:latin typeface="Calibri"/>
                <a:cs typeface="Calibri"/>
              </a:rPr>
              <a:t>f</a:t>
            </a:r>
            <a:r>
              <a:rPr sz="2800" spc="-15" dirty="0" smtClean="0">
                <a:latin typeface="Calibri"/>
                <a:cs typeface="Calibri"/>
              </a:rPr>
              <a:t>essor</a:t>
            </a:r>
            <a:r>
              <a:rPr sz="2800" spc="30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Epi</a:t>
            </a:r>
            <a:r>
              <a:rPr sz="2800" spc="-30" dirty="0" smtClean="0">
                <a:latin typeface="Calibri"/>
                <a:cs typeface="Calibri"/>
              </a:rPr>
              <a:t>d</a:t>
            </a:r>
            <a:r>
              <a:rPr sz="2800" spc="-20" dirty="0" smtClean="0">
                <a:latin typeface="Calibri"/>
                <a:cs typeface="Calibri"/>
              </a:rPr>
              <a:t>emi</a:t>
            </a:r>
            <a:r>
              <a:rPr sz="2800" spc="-15" dirty="0" smtClean="0">
                <a:latin typeface="Calibri"/>
                <a:cs typeface="Calibri"/>
              </a:rPr>
              <a:t>ology</a:t>
            </a:r>
            <a:r>
              <a:rPr sz="2800" spc="5" dirty="0" smtClean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&amp;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Pub</a:t>
            </a:r>
            <a:r>
              <a:rPr sz="2800" spc="-25" dirty="0" smtClean="0">
                <a:latin typeface="Calibri"/>
                <a:cs typeface="Calibri"/>
              </a:rPr>
              <a:t>l</a:t>
            </a:r>
            <a:r>
              <a:rPr sz="2800" spc="-10" dirty="0" smtClean="0">
                <a:latin typeface="Calibri"/>
                <a:cs typeface="Calibri"/>
              </a:rPr>
              <a:t>ic</a:t>
            </a:r>
            <a:r>
              <a:rPr sz="2800" spc="35" dirty="0" smtClean="0">
                <a:latin typeface="Calibri"/>
                <a:cs typeface="Calibri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Health Imper</a:t>
            </a:r>
            <a:r>
              <a:rPr sz="2800" spc="-25" dirty="0" smtClean="0">
                <a:latin typeface="Calibri"/>
                <a:cs typeface="Calibri"/>
              </a:rPr>
              <a:t>i</a:t>
            </a:r>
            <a:r>
              <a:rPr sz="2800" spc="-10" dirty="0" smtClean="0">
                <a:latin typeface="Calibri"/>
                <a:cs typeface="Calibri"/>
              </a:rPr>
              <a:t>al </a:t>
            </a:r>
            <a:r>
              <a:rPr sz="2800" spc="-15" dirty="0" smtClean="0">
                <a:latin typeface="Calibri"/>
                <a:cs typeface="Calibri"/>
              </a:rPr>
              <a:t>Col</a:t>
            </a:r>
            <a:r>
              <a:rPr sz="2800" spc="-20" dirty="0" smtClean="0">
                <a:latin typeface="Calibri"/>
                <a:cs typeface="Calibri"/>
              </a:rPr>
              <a:t>l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-40" dirty="0" smtClean="0">
                <a:latin typeface="Calibri"/>
                <a:cs typeface="Calibri"/>
              </a:rPr>
              <a:t>g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lang="en-US" sz="2800" spc="-15" dirty="0" smtClean="0">
                <a:latin typeface="Calibri"/>
                <a:cs typeface="Calibri"/>
              </a:rPr>
              <a:t>,</a:t>
            </a:r>
            <a:r>
              <a:rPr sz="2800" spc="-15" dirty="0" smtClean="0">
                <a:latin typeface="Calibri"/>
                <a:cs typeface="Calibri"/>
              </a:rPr>
              <a:t> Lon</a:t>
            </a:r>
            <a:r>
              <a:rPr sz="2800" spc="-35" dirty="0" smtClean="0">
                <a:latin typeface="Calibri"/>
                <a:cs typeface="Calibri"/>
              </a:rPr>
              <a:t>d</a:t>
            </a:r>
            <a:r>
              <a:rPr sz="2800" spc="-15" dirty="0" smtClean="0">
                <a:latin typeface="Calibri"/>
                <a:cs typeface="Calibri"/>
              </a:rPr>
              <a:t>on</a:t>
            </a:r>
            <a:endParaRPr lang="en-US" sz="2800" spc="-15" dirty="0" smtClean="0">
              <a:latin typeface="Calibri"/>
              <a:cs typeface="Calibri"/>
            </a:endParaRPr>
          </a:p>
          <a:p>
            <a:pPr marL="1117600" marR="711200" indent="-1104900">
              <a:lnSpc>
                <a:spcPct val="100000"/>
              </a:lnSpc>
            </a:pPr>
            <a:endParaRPr lang="en-US" sz="2800" spc="-15" dirty="0">
              <a:latin typeface="Calibri"/>
              <a:cs typeface="Calibri"/>
            </a:endParaRPr>
          </a:p>
          <a:p>
            <a:pPr marL="1117600" marR="711200" indent="-1104900" algn="ctr">
              <a:lnSpc>
                <a:spcPct val="100000"/>
              </a:lnSpc>
            </a:pPr>
            <a:r>
              <a:rPr lang="en-US" sz="2800" spc="-15" dirty="0" smtClean="0">
                <a:latin typeface="Calibri"/>
                <a:cs typeface="Calibri"/>
              </a:rPr>
              <a:t>FUNDED BY EUROPEAN UNION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56" y="0"/>
            <a:ext cx="9128043" cy="983361"/>
          </a:xfrm>
          <a:custGeom>
            <a:avLst/>
            <a:gdLst/>
            <a:ahLst/>
            <a:cxnLst/>
            <a:rect l="l" t="t" r="r" b="b"/>
            <a:pathLst>
              <a:path w="9128043" h="983361">
                <a:moveTo>
                  <a:pt x="0" y="983361"/>
                </a:moveTo>
                <a:lnTo>
                  <a:pt x="9128043" y="983361"/>
                </a:lnTo>
                <a:lnTo>
                  <a:pt x="9128043" y="0"/>
                </a:lnTo>
                <a:lnTo>
                  <a:pt x="0" y="0"/>
                </a:lnTo>
                <a:lnTo>
                  <a:pt x="0" y="98336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56" y="983361"/>
            <a:ext cx="9128043" cy="0"/>
          </a:xfrm>
          <a:custGeom>
            <a:avLst/>
            <a:gdLst/>
            <a:ahLst/>
            <a:cxnLst/>
            <a:rect l="l" t="t" r="r" b="b"/>
            <a:pathLst>
              <a:path w="9128043">
                <a:moveTo>
                  <a:pt x="0" y="0"/>
                </a:moveTo>
                <a:lnTo>
                  <a:pt x="9128043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56" y="0"/>
            <a:ext cx="0" cy="983361"/>
          </a:xfrm>
          <a:custGeom>
            <a:avLst/>
            <a:gdLst/>
            <a:ahLst/>
            <a:cxnLst/>
            <a:rect l="l" t="t" r="r" b="b"/>
            <a:pathLst>
              <a:path h="983361">
                <a:moveTo>
                  <a:pt x="0" y="0"/>
                </a:moveTo>
                <a:lnTo>
                  <a:pt x="0" y="983361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0499" y="17195"/>
            <a:ext cx="1349501" cy="92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1493" y="17195"/>
            <a:ext cx="1089659" cy="888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" name="Picture 7" descr="http://www.mesa-nhlbi.org/siteblocks/images/MesaLogo-100x6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95"/>
            <a:ext cx="1532817" cy="93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5671" y="2163882"/>
            <a:ext cx="3153170" cy="1525782"/>
          </a:xfrm>
          <a:custGeom>
            <a:avLst/>
            <a:gdLst/>
            <a:ahLst/>
            <a:cxnLst/>
            <a:rect l="l" t="t" r="r" b="b"/>
            <a:pathLst>
              <a:path w="3153170" h="1525782">
                <a:moveTo>
                  <a:pt x="2931263" y="0"/>
                </a:moveTo>
                <a:lnTo>
                  <a:pt x="221906" y="0"/>
                </a:lnTo>
                <a:lnTo>
                  <a:pt x="203715" y="843"/>
                </a:lnTo>
                <a:lnTo>
                  <a:pt x="151791" y="12971"/>
                </a:lnTo>
                <a:lnTo>
                  <a:pt x="105043" y="38117"/>
                </a:lnTo>
                <a:lnTo>
                  <a:pt x="65018" y="74509"/>
                </a:lnTo>
                <a:lnTo>
                  <a:pt x="33261" y="120377"/>
                </a:lnTo>
                <a:lnTo>
                  <a:pt x="17447" y="155345"/>
                </a:lnTo>
                <a:lnTo>
                  <a:pt x="6452" y="193212"/>
                </a:lnTo>
                <a:lnTo>
                  <a:pt x="736" y="233453"/>
                </a:lnTo>
                <a:lnTo>
                  <a:pt x="0" y="254300"/>
                </a:lnTo>
                <a:lnTo>
                  <a:pt x="0" y="1271500"/>
                </a:lnTo>
                <a:lnTo>
                  <a:pt x="2906" y="1312740"/>
                </a:lnTo>
                <a:lnTo>
                  <a:pt x="11319" y="1351863"/>
                </a:lnTo>
                <a:lnTo>
                  <a:pt x="24780" y="1388346"/>
                </a:lnTo>
                <a:lnTo>
                  <a:pt x="53437" y="1436974"/>
                </a:lnTo>
                <a:lnTo>
                  <a:pt x="90878" y="1476713"/>
                </a:lnTo>
                <a:lnTo>
                  <a:pt x="135557" y="1505796"/>
                </a:lnTo>
                <a:lnTo>
                  <a:pt x="185927" y="1522453"/>
                </a:lnTo>
                <a:lnTo>
                  <a:pt x="221906" y="1525782"/>
                </a:lnTo>
                <a:lnTo>
                  <a:pt x="2931263" y="1525782"/>
                </a:lnTo>
                <a:lnTo>
                  <a:pt x="2984569" y="1518390"/>
                </a:lnTo>
                <a:lnTo>
                  <a:pt x="3033214" y="1497395"/>
                </a:lnTo>
                <a:lnTo>
                  <a:pt x="3075652" y="1464563"/>
                </a:lnTo>
                <a:lnTo>
                  <a:pt x="3110336" y="1421665"/>
                </a:lnTo>
                <a:lnTo>
                  <a:pt x="3135722" y="1370468"/>
                </a:lnTo>
                <a:lnTo>
                  <a:pt x="3146717" y="1332599"/>
                </a:lnTo>
                <a:lnTo>
                  <a:pt x="3152434" y="1292352"/>
                </a:lnTo>
                <a:lnTo>
                  <a:pt x="3153170" y="1271500"/>
                </a:lnTo>
                <a:lnTo>
                  <a:pt x="3153170" y="254300"/>
                </a:lnTo>
                <a:lnTo>
                  <a:pt x="3150264" y="213068"/>
                </a:lnTo>
                <a:lnTo>
                  <a:pt x="3141851" y="173949"/>
                </a:lnTo>
                <a:lnTo>
                  <a:pt x="3128389" y="137466"/>
                </a:lnTo>
                <a:lnTo>
                  <a:pt x="3099732" y="88833"/>
                </a:lnTo>
                <a:lnTo>
                  <a:pt x="3062291" y="49086"/>
                </a:lnTo>
                <a:lnTo>
                  <a:pt x="3017613" y="19994"/>
                </a:lnTo>
                <a:lnTo>
                  <a:pt x="2967242" y="3330"/>
                </a:lnTo>
                <a:lnTo>
                  <a:pt x="2931263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5671" y="2163882"/>
            <a:ext cx="3153170" cy="1525782"/>
          </a:xfrm>
          <a:custGeom>
            <a:avLst/>
            <a:gdLst/>
            <a:ahLst/>
            <a:cxnLst/>
            <a:rect l="l" t="t" r="r" b="b"/>
            <a:pathLst>
              <a:path w="3153170" h="1525782">
                <a:moveTo>
                  <a:pt x="221906" y="0"/>
                </a:moveTo>
                <a:lnTo>
                  <a:pt x="168600" y="7394"/>
                </a:lnTo>
                <a:lnTo>
                  <a:pt x="119955" y="28398"/>
                </a:lnTo>
                <a:lnTo>
                  <a:pt x="77517" y="61238"/>
                </a:lnTo>
                <a:lnTo>
                  <a:pt x="42833" y="104145"/>
                </a:lnTo>
                <a:lnTo>
                  <a:pt x="17447" y="155345"/>
                </a:lnTo>
                <a:lnTo>
                  <a:pt x="6452" y="193212"/>
                </a:lnTo>
                <a:lnTo>
                  <a:pt x="736" y="233453"/>
                </a:lnTo>
                <a:lnTo>
                  <a:pt x="0" y="254300"/>
                </a:lnTo>
                <a:lnTo>
                  <a:pt x="0" y="1271500"/>
                </a:lnTo>
                <a:lnTo>
                  <a:pt x="2906" y="1312740"/>
                </a:lnTo>
                <a:lnTo>
                  <a:pt x="11319" y="1351863"/>
                </a:lnTo>
                <a:lnTo>
                  <a:pt x="24780" y="1388346"/>
                </a:lnTo>
                <a:lnTo>
                  <a:pt x="53437" y="1436974"/>
                </a:lnTo>
                <a:lnTo>
                  <a:pt x="90878" y="1476713"/>
                </a:lnTo>
                <a:lnTo>
                  <a:pt x="135557" y="1505796"/>
                </a:lnTo>
                <a:lnTo>
                  <a:pt x="185927" y="1522453"/>
                </a:lnTo>
                <a:lnTo>
                  <a:pt x="221906" y="1525782"/>
                </a:lnTo>
                <a:lnTo>
                  <a:pt x="2931263" y="1525782"/>
                </a:lnTo>
                <a:lnTo>
                  <a:pt x="2984569" y="1518390"/>
                </a:lnTo>
                <a:lnTo>
                  <a:pt x="3033214" y="1497395"/>
                </a:lnTo>
                <a:lnTo>
                  <a:pt x="3075652" y="1464563"/>
                </a:lnTo>
                <a:lnTo>
                  <a:pt x="3110336" y="1421665"/>
                </a:lnTo>
                <a:lnTo>
                  <a:pt x="3135722" y="1370468"/>
                </a:lnTo>
                <a:lnTo>
                  <a:pt x="3146717" y="1332599"/>
                </a:lnTo>
                <a:lnTo>
                  <a:pt x="3152434" y="1292352"/>
                </a:lnTo>
                <a:lnTo>
                  <a:pt x="3153170" y="1271500"/>
                </a:lnTo>
                <a:lnTo>
                  <a:pt x="3153170" y="254300"/>
                </a:lnTo>
                <a:lnTo>
                  <a:pt x="3150264" y="213068"/>
                </a:lnTo>
                <a:lnTo>
                  <a:pt x="3141851" y="173949"/>
                </a:lnTo>
                <a:lnTo>
                  <a:pt x="3128389" y="137466"/>
                </a:lnTo>
                <a:lnTo>
                  <a:pt x="3099732" y="88833"/>
                </a:lnTo>
                <a:lnTo>
                  <a:pt x="3062291" y="49086"/>
                </a:lnTo>
                <a:lnTo>
                  <a:pt x="3017613" y="19994"/>
                </a:lnTo>
                <a:lnTo>
                  <a:pt x="2967242" y="3330"/>
                </a:lnTo>
                <a:lnTo>
                  <a:pt x="2931263" y="0"/>
                </a:lnTo>
                <a:lnTo>
                  <a:pt x="221906" y="0"/>
                </a:lnTo>
                <a:close/>
              </a:path>
            </a:pathLst>
          </a:custGeom>
          <a:ln w="36095">
            <a:solidFill>
              <a:srgbClr val="94B3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9704" y="4262996"/>
            <a:ext cx="1819471" cy="883115"/>
          </a:xfrm>
          <a:custGeom>
            <a:avLst/>
            <a:gdLst/>
            <a:ahLst/>
            <a:cxnLst/>
            <a:rect l="l" t="t" r="r" b="b"/>
            <a:pathLst>
              <a:path w="1819471" h="883115">
                <a:moveTo>
                  <a:pt x="128302" y="0"/>
                </a:moveTo>
                <a:lnTo>
                  <a:pt x="88685" y="7152"/>
                </a:lnTo>
                <a:lnTo>
                  <a:pt x="54092" y="27107"/>
                </a:lnTo>
                <a:lnTo>
                  <a:pt x="26488" y="57613"/>
                </a:lnTo>
                <a:lnTo>
                  <a:pt x="7836" y="96419"/>
                </a:lnTo>
                <a:lnTo>
                  <a:pt x="101" y="141272"/>
                </a:lnTo>
                <a:lnTo>
                  <a:pt x="0" y="735916"/>
                </a:lnTo>
                <a:lnTo>
                  <a:pt x="716" y="751567"/>
                </a:lnTo>
                <a:lnTo>
                  <a:pt x="10889" y="795346"/>
                </a:lnTo>
                <a:lnTo>
                  <a:pt x="31568" y="832609"/>
                </a:lnTo>
                <a:lnTo>
                  <a:pt x="60789" y="861105"/>
                </a:lnTo>
                <a:lnTo>
                  <a:pt x="96588" y="878582"/>
                </a:lnTo>
                <a:lnTo>
                  <a:pt x="1691169" y="883115"/>
                </a:lnTo>
                <a:lnTo>
                  <a:pt x="1704811" y="882292"/>
                </a:lnTo>
                <a:lnTo>
                  <a:pt x="1742969" y="870621"/>
                </a:lnTo>
                <a:lnTo>
                  <a:pt x="1775449" y="846897"/>
                </a:lnTo>
                <a:lnTo>
                  <a:pt x="1800287" y="813373"/>
                </a:lnTo>
                <a:lnTo>
                  <a:pt x="1815520" y="772301"/>
                </a:lnTo>
                <a:lnTo>
                  <a:pt x="1819471" y="147179"/>
                </a:lnTo>
                <a:lnTo>
                  <a:pt x="1818754" y="131527"/>
                </a:lnTo>
                <a:lnTo>
                  <a:pt x="1808580" y="87749"/>
                </a:lnTo>
                <a:lnTo>
                  <a:pt x="1787899" y="50489"/>
                </a:lnTo>
                <a:lnTo>
                  <a:pt x="1758674" y="21998"/>
                </a:lnTo>
                <a:lnTo>
                  <a:pt x="1722871" y="4528"/>
                </a:lnTo>
                <a:lnTo>
                  <a:pt x="12830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9704" y="4262996"/>
            <a:ext cx="1819471" cy="883115"/>
          </a:xfrm>
          <a:custGeom>
            <a:avLst/>
            <a:gdLst/>
            <a:ahLst/>
            <a:cxnLst/>
            <a:rect l="l" t="t" r="r" b="b"/>
            <a:pathLst>
              <a:path w="1819471" h="883115">
                <a:moveTo>
                  <a:pt x="128302" y="0"/>
                </a:moveTo>
                <a:lnTo>
                  <a:pt x="88685" y="7152"/>
                </a:lnTo>
                <a:lnTo>
                  <a:pt x="54092" y="27107"/>
                </a:lnTo>
                <a:lnTo>
                  <a:pt x="26488" y="57613"/>
                </a:lnTo>
                <a:lnTo>
                  <a:pt x="7836" y="96419"/>
                </a:lnTo>
                <a:lnTo>
                  <a:pt x="101" y="141272"/>
                </a:lnTo>
                <a:lnTo>
                  <a:pt x="0" y="735916"/>
                </a:lnTo>
                <a:lnTo>
                  <a:pt x="716" y="751567"/>
                </a:lnTo>
                <a:lnTo>
                  <a:pt x="10889" y="795346"/>
                </a:lnTo>
                <a:lnTo>
                  <a:pt x="31568" y="832609"/>
                </a:lnTo>
                <a:lnTo>
                  <a:pt x="60789" y="861105"/>
                </a:lnTo>
                <a:lnTo>
                  <a:pt x="96588" y="878582"/>
                </a:lnTo>
                <a:lnTo>
                  <a:pt x="1691169" y="883115"/>
                </a:lnTo>
                <a:lnTo>
                  <a:pt x="1704811" y="882292"/>
                </a:lnTo>
                <a:lnTo>
                  <a:pt x="1742969" y="870621"/>
                </a:lnTo>
                <a:lnTo>
                  <a:pt x="1775449" y="846897"/>
                </a:lnTo>
                <a:lnTo>
                  <a:pt x="1800287" y="813373"/>
                </a:lnTo>
                <a:lnTo>
                  <a:pt x="1815520" y="772301"/>
                </a:lnTo>
                <a:lnTo>
                  <a:pt x="1819471" y="147179"/>
                </a:lnTo>
                <a:lnTo>
                  <a:pt x="1818754" y="131527"/>
                </a:lnTo>
                <a:lnTo>
                  <a:pt x="1808580" y="87749"/>
                </a:lnTo>
                <a:lnTo>
                  <a:pt x="1787899" y="50489"/>
                </a:lnTo>
                <a:lnTo>
                  <a:pt x="1758674" y="21998"/>
                </a:lnTo>
                <a:lnTo>
                  <a:pt x="1722871" y="4528"/>
                </a:lnTo>
                <a:lnTo>
                  <a:pt x="128302" y="0"/>
                </a:lnTo>
                <a:close/>
              </a:path>
            </a:pathLst>
          </a:custGeom>
          <a:ln w="36090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64395" y="4262996"/>
            <a:ext cx="1821650" cy="883115"/>
          </a:xfrm>
          <a:custGeom>
            <a:avLst/>
            <a:gdLst/>
            <a:ahLst/>
            <a:cxnLst/>
            <a:rect l="l" t="t" r="r" b="b"/>
            <a:pathLst>
              <a:path w="1821650" h="883115">
                <a:moveTo>
                  <a:pt x="128431" y="0"/>
                </a:moveTo>
                <a:lnTo>
                  <a:pt x="88793" y="7145"/>
                </a:lnTo>
                <a:lnTo>
                  <a:pt x="54177" y="27084"/>
                </a:lnTo>
                <a:lnTo>
                  <a:pt x="26547" y="57567"/>
                </a:lnTo>
                <a:lnTo>
                  <a:pt x="7868" y="96345"/>
                </a:lnTo>
                <a:lnTo>
                  <a:pt x="105" y="141170"/>
                </a:lnTo>
                <a:lnTo>
                  <a:pt x="0" y="735916"/>
                </a:lnTo>
                <a:lnTo>
                  <a:pt x="717" y="751561"/>
                </a:lnTo>
                <a:lnTo>
                  <a:pt x="10892" y="795322"/>
                </a:lnTo>
                <a:lnTo>
                  <a:pt x="31577" y="832575"/>
                </a:lnTo>
                <a:lnTo>
                  <a:pt x="60805" y="861072"/>
                </a:lnTo>
                <a:lnTo>
                  <a:pt x="96615" y="878560"/>
                </a:lnTo>
                <a:lnTo>
                  <a:pt x="1693186" y="883115"/>
                </a:lnTo>
                <a:lnTo>
                  <a:pt x="1706850" y="882293"/>
                </a:lnTo>
                <a:lnTo>
                  <a:pt x="1745057" y="870634"/>
                </a:lnTo>
                <a:lnTo>
                  <a:pt x="1777565" y="846934"/>
                </a:lnTo>
                <a:lnTo>
                  <a:pt x="1802422" y="813441"/>
                </a:lnTo>
                <a:lnTo>
                  <a:pt x="1817675" y="772405"/>
                </a:lnTo>
                <a:lnTo>
                  <a:pt x="1821650" y="147179"/>
                </a:lnTo>
                <a:lnTo>
                  <a:pt x="1820934" y="131536"/>
                </a:lnTo>
                <a:lnTo>
                  <a:pt x="1810767" y="87779"/>
                </a:lnTo>
                <a:lnTo>
                  <a:pt x="1790094" y="50531"/>
                </a:lnTo>
                <a:lnTo>
                  <a:pt x="1760868" y="22040"/>
                </a:lnTo>
                <a:lnTo>
                  <a:pt x="1725043" y="4554"/>
                </a:lnTo>
                <a:lnTo>
                  <a:pt x="12843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4395" y="4262996"/>
            <a:ext cx="1821650" cy="883115"/>
          </a:xfrm>
          <a:custGeom>
            <a:avLst/>
            <a:gdLst/>
            <a:ahLst/>
            <a:cxnLst/>
            <a:rect l="l" t="t" r="r" b="b"/>
            <a:pathLst>
              <a:path w="1821650" h="883115">
                <a:moveTo>
                  <a:pt x="128431" y="0"/>
                </a:moveTo>
                <a:lnTo>
                  <a:pt x="88793" y="7145"/>
                </a:lnTo>
                <a:lnTo>
                  <a:pt x="54177" y="27084"/>
                </a:lnTo>
                <a:lnTo>
                  <a:pt x="26547" y="57567"/>
                </a:lnTo>
                <a:lnTo>
                  <a:pt x="7868" y="96345"/>
                </a:lnTo>
                <a:lnTo>
                  <a:pt x="105" y="141170"/>
                </a:lnTo>
                <a:lnTo>
                  <a:pt x="0" y="735916"/>
                </a:lnTo>
                <a:lnTo>
                  <a:pt x="717" y="751561"/>
                </a:lnTo>
                <a:lnTo>
                  <a:pt x="10892" y="795322"/>
                </a:lnTo>
                <a:lnTo>
                  <a:pt x="31577" y="832575"/>
                </a:lnTo>
                <a:lnTo>
                  <a:pt x="60805" y="861072"/>
                </a:lnTo>
                <a:lnTo>
                  <a:pt x="96615" y="878560"/>
                </a:lnTo>
                <a:lnTo>
                  <a:pt x="1693186" y="883115"/>
                </a:lnTo>
                <a:lnTo>
                  <a:pt x="1706850" y="882293"/>
                </a:lnTo>
                <a:lnTo>
                  <a:pt x="1745057" y="870634"/>
                </a:lnTo>
                <a:lnTo>
                  <a:pt x="1777565" y="846934"/>
                </a:lnTo>
                <a:lnTo>
                  <a:pt x="1802422" y="813441"/>
                </a:lnTo>
                <a:lnTo>
                  <a:pt x="1817675" y="772405"/>
                </a:lnTo>
                <a:lnTo>
                  <a:pt x="1821650" y="147179"/>
                </a:lnTo>
                <a:lnTo>
                  <a:pt x="1820934" y="131536"/>
                </a:lnTo>
                <a:lnTo>
                  <a:pt x="1810767" y="87779"/>
                </a:lnTo>
                <a:lnTo>
                  <a:pt x="1790094" y="50531"/>
                </a:lnTo>
                <a:lnTo>
                  <a:pt x="1760868" y="22040"/>
                </a:lnTo>
                <a:lnTo>
                  <a:pt x="1725043" y="4554"/>
                </a:lnTo>
                <a:lnTo>
                  <a:pt x="128431" y="0"/>
                </a:lnTo>
                <a:close/>
              </a:path>
            </a:pathLst>
          </a:custGeom>
          <a:ln w="36092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92449" y="3682729"/>
            <a:ext cx="596968" cy="561772"/>
          </a:xfrm>
          <a:custGeom>
            <a:avLst/>
            <a:gdLst/>
            <a:ahLst/>
            <a:cxnLst/>
            <a:rect l="l" t="t" r="r" b="b"/>
            <a:pathLst>
              <a:path w="596968" h="561772">
                <a:moveTo>
                  <a:pt x="69340" y="394685"/>
                </a:moveTo>
                <a:lnTo>
                  <a:pt x="58384" y="396979"/>
                </a:lnTo>
                <a:lnTo>
                  <a:pt x="50998" y="406824"/>
                </a:lnTo>
                <a:lnTo>
                  <a:pt x="0" y="561772"/>
                </a:lnTo>
                <a:lnTo>
                  <a:pt x="53417" y="552228"/>
                </a:lnTo>
                <a:lnTo>
                  <a:pt x="35827" y="552228"/>
                </a:lnTo>
                <a:lnTo>
                  <a:pt x="15170" y="522822"/>
                </a:lnTo>
                <a:lnTo>
                  <a:pt x="62357" y="478806"/>
                </a:lnTo>
                <a:lnTo>
                  <a:pt x="82971" y="414670"/>
                </a:lnTo>
                <a:lnTo>
                  <a:pt x="79666" y="403203"/>
                </a:lnTo>
                <a:lnTo>
                  <a:pt x="69340" y="394685"/>
                </a:lnTo>
                <a:close/>
              </a:path>
              <a:path w="596968" h="561772">
                <a:moveTo>
                  <a:pt x="136694" y="498206"/>
                </a:moveTo>
                <a:lnTo>
                  <a:pt x="83372" y="507929"/>
                </a:lnTo>
                <a:lnTo>
                  <a:pt x="35827" y="552228"/>
                </a:lnTo>
                <a:lnTo>
                  <a:pt x="53417" y="552228"/>
                </a:lnTo>
                <a:lnTo>
                  <a:pt x="142342" y="536342"/>
                </a:lnTo>
                <a:lnTo>
                  <a:pt x="145938" y="535161"/>
                </a:lnTo>
                <a:lnTo>
                  <a:pt x="153993" y="526331"/>
                </a:lnTo>
                <a:lnTo>
                  <a:pt x="155717" y="512106"/>
                </a:lnTo>
                <a:lnTo>
                  <a:pt x="148830" y="501130"/>
                </a:lnTo>
                <a:lnTo>
                  <a:pt x="136694" y="498206"/>
                </a:lnTo>
                <a:close/>
              </a:path>
              <a:path w="596968" h="561772">
                <a:moveTo>
                  <a:pt x="51106" y="513812"/>
                </a:moveTo>
                <a:lnTo>
                  <a:pt x="23401" y="518864"/>
                </a:lnTo>
                <a:lnTo>
                  <a:pt x="41314" y="544276"/>
                </a:lnTo>
                <a:lnTo>
                  <a:pt x="51106" y="513812"/>
                </a:lnTo>
                <a:close/>
              </a:path>
              <a:path w="596968" h="561772">
                <a:moveTo>
                  <a:pt x="575665" y="0"/>
                </a:moveTo>
                <a:lnTo>
                  <a:pt x="62357" y="478806"/>
                </a:lnTo>
                <a:lnTo>
                  <a:pt x="51106" y="513812"/>
                </a:lnTo>
                <a:lnTo>
                  <a:pt x="83372" y="507929"/>
                </a:lnTo>
                <a:lnTo>
                  <a:pt x="596968" y="29387"/>
                </a:lnTo>
                <a:lnTo>
                  <a:pt x="575665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7619" y="3682729"/>
            <a:ext cx="581798" cy="552228"/>
          </a:xfrm>
          <a:custGeom>
            <a:avLst/>
            <a:gdLst/>
            <a:ahLst/>
            <a:cxnLst/>
            <a:rect l="l" t="t" r="r" b="b"/>
            <a:pathLst>
              <a:path w="581798" h="552228">
                <a:moveTo>
                  <a:pt x="581798" y="29387"/>
                </a:moveTo>
                <a:lnTo>
                  <a:pt x="20657" y="552228"/>
                </a:lnTo>
                <a:lnTo>
                  <a:pt x="0" y="522822"/>
                </a:lnTo>
                <a:lnTo>
                  <a:pt x="560495" y="0"/>
                </a:lnTo>
                <a:lnTo>
                  <a:pt x="581798" y="29387"/>
                </a:lnTo>
                <a:close/>
              </a:path>
            </a:pathLst>
          </a:custGeom>
          <a:ln w="317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92449" y="4077415"/>
            <a:ext cx="155717" cy="167086"/>
          </a:xfrm>
          <a:custGeom>
            <a:avLst/>
            <a:gdLst/>
            <a:ahLst/>
            <a:cxnLst/>
            <a:rect l="l" t="t" r="r" b="b"/>
            <a:pathLst>
              <a:path w="155717" h="167086">
                <a:moveTo>
                  <a:pt x="142342" y="141656"/>
                </a:moveTo>
                <a:lnTo>
                  <a:pt x="0" y="167086"/>
                </a:lnTo>
                <a:lnTo>
                  <a:pt x="50998" y="12139"/>
                </a:lnTo>
                <a:lnTo>
                  <a:pt x="58384" y="2293"/>
                </a:lnTo>
                <a:lnTo>
                  <a:pt x="69340" y="0"/>
                </a:lnTo>
                <a:lnTo>
                  <a:pt x="79666" y="8518"/>
                </a:lnTo>
                <a:lnTo>
                  <a:pt x="82971" y="19984"/>
                </a:lnTo>
                <a:lnTo>
                  <a:pt x="41314" y="149590"/>
                </a:lnTo>
                <a:lnTo>
                  <a:pt x="23401" y="124179"/>
                </a:lnTo>
                <a:lnTo>
                  <a:pt x="136694" y="103520"/>
                </a:lnTo>
                <a:lnTo>
                  <a:pt x="148830" y="106445"/>
                </a:lnTo>
                <a:lnTo>
                  <a:pt x="155717" y="117421"/>
                </a:lnTo>
                <a:lnTo>
                  <a:pt x="153993" y="131645"/>
                </a:lnTo>
                <a:lnTo>
                  <a:pt x="145938" y="140476"/>
                </a:lnTo>
                <a:lnTo>
                  <a:pt x="142342" y="141656"/>
                </a:lnTo>
                <a:close/>
              </a:path>
            </a:pathLst>
          </a:custGeom>
          <a:ln w="317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0552" y="3682729"/>
            <a:ext cx="597130" cy="561772"/>
          </a:xfrm>
          <a:custGeom>
            <a:avLst/>
            <a:gdLst/>
            <a:ahLst/>
            <a:cxnLst/>
            <a:rect l="l" t="t" r="r" b="b"/>
            <a:pathLst>
              <a:path w="597130" h="561772">
                <a:moveTo>
                  <a:pt x="456549" y="497999"/>
                </a:moveTo>
                <a:lnTo>
                  <a:pt x="446270" y="503168"/>
                </a:lnTo>
                <a:lnTo>
                  <a:pt x="440737" y="516635"/>
                </a:lnTo>
                <a:lnTo>
                  <a:pt x="444617" y="529473"/>
                </a:lnTo>
                <a:lnTo>
                  <a:pt x="454787" y="536342"/>
                </a:lnTo>
                <a:lnTo>
                  <a:pt x="597130" y="561772"/>
                </a:lnTo>
                <a:lnTo>
                  <a:pt x="593979" y="552228"/>
                </a:lnTo>
                <a:lnTo>
                  <a:pt x="560495" y="552228"/>
                </a:lnTo>
                <a:lnTo>
                  <a:pt x="513186" y="508098"/>
                </a:lnTo>
                <a:lnTo>
                  <a:pt x="456549" y="497999"/>
                </a:lnTo>
                <a:close/>
              </a:path>
              <a:path w="597130" h="561772">
                <a:moveTo>
                  <a:pt x="534289" y="395503"/>
                </a:moveTo>
                <a:lnTo>
                  <a:pt x="521678" y="397450"/>
                </a:lnTo>
                <a:lnTo>
                  <a:pt x="514976" y="407593"/>
                </a:lnTo>
                <a:lnTo>
                  <a:pt x="514823" y="420325"/>
                </a:lnTo>
                <a:lnTo>
                  <a:pt x="533783" y="477884"/>
                </a:lnTo>
                <a:lnTo>
                  <a:pt x="581959" y="522822"/>
                </a:lnTo>
                <a:lnTo>
                  <a:pt x="560495" y="552228"/>
                </a:lnTo>
                <a:lnTo>
                  <a:pt x="593979" y="552228"/>
                </a:lnTo>
                <a:lnTo>
                  <a:pt x="545970" y="406824"/>
                </a:lnTo>
                <a:lnTo>
                  <a:pt x="543173" y="401485"/>
                </a:lnTo>
                <a:lnTo>
                  <a:pt x="534289" y="395503"/>
                </a:lnTo>
                <a:close/>
              </a:path>
              <a:path w="597130" h="561772">
                <a:moveTo>
                  <a:pt x="545642" y="513885"/>
                </a:moveTo>
                <a:lnTo>
                  <a:pt x="555653" y="544276"/>
                </a:lnTo>
                <a:lnTo>
                  <a:pt x="573567" y="518864"/>
                </a:lnTo>
                <a:lnTo>
                  <a:pt x="545642" y="513885"/>
                </a:lnTo>
                <a:close/>
              </a:path>
              <a:path w="597130" h="561772">
                <a:moveTo>
                  <a:pt x="21464" y="0"/>
                </a:moveTo>
                <a:lnTo>
                  <a:pt x="0" y="29387"/>
                </a:lnTo>
                <a:lnTo>
                  <a:pt x="513186" y="508098"/>
                </a:lnTo>
                <a:lnTo>
                  <a:pt x="545642" y="513885"/>
                </a:lnTo>
                <a:lnTo>
                  <a:pt x="533783" y="477884"/>
                </a:lnTo>
                <a:lnTo>
                  <a:pt x="2146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0552" y="3682729"/>
            <a:ext cx="581959" cy="552228"/>
          </a:xfrm>
          <a:custGeom>
            <a:avLst/>
            <a:gdLst/>
            <a:ahLst/>
            <a:cxnLst/>
            <a:rect l="l" t="t" r="r" b="b"/>
            <a:pathLst>
              <a:path w="581959" h="552228">
                <a:moveTo>
                  <a:pt x="21464" y="0"/>
                </a:moveTo>
                <a:lnTo>
                  <a:pt x="581959" y="522822"/>
                </a:lnTo>
                <a:lnTo>
                  <a:pt x="560495" y="552228"/>
                </a:lnTo>
                <a:lnTo>
                  <a:pt x="0" y="29387"/>
                </a:lnTo>
                <a:lnTo>
                  <a:pt x="21464" y="0"/>
                </a:lnTo>
                <a:close/>
              </a:path>
            </a:pathLst>
          </a:custGeom>
          <a:ln w="317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51290" y="4078232"/>
            <a:ext cx="156392" cy="166268"/>
          </a:xfrm>
          <a:custGeom>
            <a:avLst/>
            <a:gdLst/>
            <a:ahLst/>
            <a:cxnLst/>
            <a:rect l="l" t="t" r="r" b="b"/>
            <a:pathLst>
              <a:path w="156392" h="166268">
                <a:moveTo>
                  <a:pt x="105233" y="11321"/>
                </a:moveTo>
                <a:lnTo>
                  <a:pt x="156392" y="166268"/>
                </a:lnTo>
                <a:lnTo>
                  <a:pt x="14049" y="140838"/>
                </a:lnTo>
                <a:lnTo>
                  <a:pt x="3879" y="133970"/>
                </a:lnTo>
                <a:lnTo>
                  <a:pt x="0" y="121131"/>
                </a:lnTo>
                <a:lnTo>
                  <a:pt x="5532" y="107665"/>
                </a:lnTo>
                <a:lnTo>
                  <a:pt x="15811" y="102496"/>
                </a:lnTo>
                <a:lnTo>
                  <a:pt x="132830" y="123361"/>
                </a:lnTo>
                <a:lnTo>
                  <a:pt x="114916" y="148772"/>
                </a:lnTo>
                <a:lnTo>
                  <a:pt x="74085" y="24822"/>
                </a:lnTo>
                <a:lnTo>
                  <a:pt x="74238" y="12090"/>
                </a:lnTo>
                <a:lnTo>
                  <a:pt x="80940" y="1947"/>
                </a:lnTo>
                <a:lnTo>
                  <a:pt x="93551" y="0"/>
                </a:lnTo>
                <a:lnTo>
                  <a:pt x="102435" y="5982"/>
                </a:lnTo>
                <a:lnTo>
                  <a:pt x="105233" y="11321"/>
                </a:lnTo>
                <a:close/>
              </a:path>
            </a:pathLst>
          </a:custGeom>
          <a:ln w="317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2908" y="2163882"/>
            <a:ext cx="770620" cy="3042328"/>
          </a:xfrm>
          <a:custGeom>
            <a:avLst/>
            <a:gdLst/>
            <a:ahLst/>
            <a:cxnLst/>
            <a:rect l="l" t="t" r="r" b="b"/>
            <a:pathLst>
              <a:path w="770620" h="3042328">
                <a:moveTo>
                  <a:pt x="128431" y="0"/>
                </a:moveTo>
                <a:lnTo>
                  <a:pt x="88798" y="7139"/>
                </a:lnTo>
                <a:lnTo>
                  <a:pt x="54186" y="27064"/>
                </a:lnTo>
                <a:lnTo>
                  <a:pt x="26557" y="57536"/>
                </a:lnTo>
                <a:lnTo>
                  <a:pt x="7876" y="96317"/>
                </a:lnTo>
                <a:lnTo>
                  <a:pt x="106" y="141167"/>
                </a:lnTo>
                <a:lnTo>
                  <a:pt x="0" y="2895138"/>
                </a:lnTo>
                <a:lnTo>
                  <a:pt x="717" y="2910782"/>
                </a:lnTo>
                <a:lnTo>
                  <a:pt x="10893" y="2954543"/>
                </a:lnTo>
                <a:lnTo>
                  <a:pt x="31578" y="2991796"/>
                </a:lnTo>
                <a:lnTo>
                  <a:pt x="60809" y="3020290"/>
                </a:lnTo>
                <a:lnTo>
                  <a:pt x="96620" y="3037776"/>
                </a:lnTo>
                <a:lnTo>
                  <a:pt x="642189" y="3042328"/>
                </a:lnTo>
                <a:lnTo>
                  <a:pt x="655838" y="3041507"/>
                </a:lnTo>
                <a:lnTo>
                  <a:pt x="694019" y="3029846"/>
                </a:lnTo>
                <a:lnTo>
                  <a:pt x="726523" y="3006141"/>
                </a:lnTo>
                <a:lnTo>
                  <a:pt x="751388" y="2972643"/>
                </a:lnTo>
                <a:lnTo>
                  <a:pt x="766647" y="2931599"/>
                </a:lnTo>
                <a:lnTo>
                  <a:pt x="770620" y="147216"/>
                </a:lnTo>
                <a:lnTo>
                  <a:pt x="769903" y="131557"/>
                </a:lnTo>
                <a:lnTo>
                  <a:pt x="759729" y="87772"/>
                </a:lnTo>
                <a:lnTo>
                  <a:pt x="739047" y="50517"/>
                </a:lnTo>
                <a:lnTo>
                  <a:pt x="709822" y="22031"/>
                </a:lnTo>
                <a:lnTo>
                  <a:pt x="674017" y="4553"/>
                </a:lnTo>
                <a:lnTo>
                  <a:pt x="12843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2908" y="2163882"/>
            <a:ext cx="770620" cy="3042328"/>
          </a:xfrm>
          <a:custGeom>
            <a:avLst/>
            <a:gdLst/>
            <a:ahLst/>
            <a:cxnLst/>
            <a:rect l="l" t="t" r="r" b="b"/>
            <a:pathLst>
              <a:path w="770620" h="3042328">
                <a:moveTo>
                  <a:pt x="0" y="2895138"/>
                </a:moveTo>
                <a:lnTo>
                  <a:pt x="6236" y="2940568"/>
                </a:lnTo>
                <a:lnTo>
                  <a:pt x="23637" y="2980240"/>
                </a:lnTo>
                <a:lnTo>
                  <a:pt x="50237" y="3011904"/>
                </a:lnTo>
                <a:lnTo>
                  <a:pt x="84073" y="3033309"/>
                </a:lnTo>
                <a:lnTo>
                  <a:pt x="123180" y="3042207"/>
                </a:lnTo>
                <a:lnTo>
                  <a:pt x="642189" y="3042328"/>
                </a:lnTo>
                <a:lnTo>
                  <a:pt x="655838" y="3041507"/>
                </a:lnTo>
                <a:lnTo>
                  <a:pt x="694019" y="3029846"/>
                </a:lnTo>
                <a:lnTo>
                  <a:pt x="726523" y="3006141"/>
                </a:lnTo>
                <a:lnTo>
                  <a:pt x="751388" y="2972643"/>
                </a:lnTo>
                <a:lnTo>
                  <a:pt x="766647" y="2931599"/>
                </a:lnTo>
                <a:lnTo>
                  <a:pt x="770620" y="147216"/>
                </a:lnTo>
                <a:lnTo>
                  <a:pt x="769903" y="131557"/>
                </a:lnTo>
                <a:lnTo>
                  <a:pt x="759729" y="87772"/>
                </a:lnTo>
                <a:lnTo>
                  <a:pt x="739047" y="50517"/>
                </a:lnTo>
                <a:lnTo>
                  <a:pt x="709822" y="22031"/>
                </a:lnTo>
                <a:lnTo>
                  <a:pt x="674017" y="4553"/>
                </a:lnTo>
                <a:lnTo>
                  <a:pt x="128431" y="0"/>
                </a:lnTo>
                <a:lnTo>
                  <a:pt x="114783" y="820"/>
                </a:lnTo>
                <a:lnTo>
                  <a:pt x="76606" y="12470"/>
                </a:lnTo>
                <a:lnTo>
                  <a:pt x="44103" y="36160"/>
                </a:lnTo>
                <a:lnTo>
                  <a:pt x="19239" y="69650"/>
                </a:lnTo>
                <a:lnTo>
                  <a:pt x="3976" y="110703"/>
                </a:lnTo>
                <a:lnTo>
                  <a:pt x="0" y="2895138"/>
                </a:lnTo>
                <a:close/>
              </a:path>
            </a:pathLst>
          </a:custGeom>
          <a:ln w="32561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0204" y="2163882"/>
            <a:ext cx="770459" cy="3042328"/>
          </a:xfrm>
          <a:custGeom>
            <a:avLst/>
            <a:gdLst/>
            <a:ahLst/>
            <a:cxnLst/>
            <a:rect l="l" t="t" r="r" b="b"/>
            <a:pathLst>
              <a:path w="770459" h="3042328">
                <a:moveTo>
                  <a:pt x="128302" y="0"/>
                </a:moveTo>
                <a:lnTo>
                  <a:pt x="88690" y="7145"/>
                </a:lnTo>
                <a:lnTo>
                  <a:pt x="54101" y="27086"/>
                </a:lnTo>
                <a:lnTo>
                  <a:pt x="26498" y="57582"/>
                </a:lnTo>
                <a:lnTo>
                  <a:pt x="7844" y="96390"/>
                </a:lnTo>
                <a:lnTo>
                  <a:pt x="102" y="141269"/>
                </a:lnTo>
                <a:lnTo>
                  <a:pt x="0" y="2895138"/>
                </a:lnTo>
                <a:lnTo>
                  <a:pt x="717" y="2910789"/>
                </a:lnTo>
                <a:lnTo>
                  <a:pt x="10890" y="2954567"/>
                </a:lnTo>
                <a:lnTo>
                  <a:pt x="31570" y="2991829"/>
                </a:lnTo>
                <a:lnTo>
                  <a:pt x="60792" y="3020323"/>
                </a:lnTo>
                <a:lnTo>
                  <a:pt x="96593" y="3037797"/>
                </a:lnTo>
                <a:lnTo>
                  <a:pt x="642157" y="3042328"/>
                </a:lnTo>
                <a:lnTo>
                  <a:pt x="655799" y="3041506"/>
                </a:lnTo>
                <a:lnTo>
                  <a:pt x="693958" y="3029835"/>
                </a:lnTo>
                <a:lnTo>
                  <a:pt x="726439" y="3006112"/>
                </a:lnTo>
                <a:lnTo>
                  <a:pt x="751277" y="2972588"/>
                </a:lnTo>
                <a:lnTo>
                  <a:pt x="766509" y="2931516"/>
                </a:lnTo>
                <a:lnTo>
                  <a:pt x="770459" y="147216"/>
                </a:lnTo>
                <a:lnTo>
                  <a:pt x="769742" y="131550"/>
                </a:lnTo>
                <a:lnTo>
                  <a:pt x="759570" y="87748"/>
                </a:lnTo>
                <a:lnTo>
                  <a:pt x="738894" y="50484"/>
                </a:lnTo>
                <a:lnTo>
                  <a:pt x="709677" y="21997"/>
                </a:lnTo>
                <a:lnTo>
                  <a:pt x="673882" y="4532"/>
                </a:lnTo>
                <a:lnTo>
                  <a:pt x="12830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0204" y="2163882"/>
            <a:ext cx="770459" cy="3042328"/>
          </a:xfrm>
          <a:custGeom>
            <a:avLst/>
            <a:gdLst/>
            <a:ahLst/>
            <a:cxnLst/>
            <a:rect l="l" t="t" r="r" b="b"/>
            <a:pathLst>
              <a:path w="770459" h="3042328">
                <a:moveTo>
                  <a:pt x="0" y="2895138"/>
                </a:moveTo>
                <a:lnTo>
                  <a:pt x="6235" y="2940587"/>
                </a:lnTo>
                <a:lnTo>
                  <a:pt x="23630" y="2980272"/>
                </a:lnTo>
                <a:lnTo>
                  <a:pt x="50223" y="3011939"/>
                </a:lnTo>
                <a:lnTo>
                  <a:pt x="84049" y="3033336"/>
                </a:lnTo>
                <a:lnTo>
                  <a:pt x="123145" y="3042212"/>
                </a:lnTo>
                <a:lnTo>
                  <a:pt x="642157" y="3042328"/>
                </a:lnTo>
                <a:lnTo>
                  <a:pt x="655799" y="3041506"/>
                </a:lnTo>
                <a:lnTo>
                  <a:pt x="693958" y="3029835"/>
                </a:lnTo>
                <a:lnTo>
                  <a:pt x="726439" y="3006112"/>
                </a:lnTo>
                <a:lnTo>
                  <a:pt x="751277" y="2972588"/>
                </a:lnTo>
                <a:lnTo>
                  <a:pt x="766509" y="2931516"/>
                </a:lnTo>
                <a:lnTo>
                  <a:pt x="770459" y="147216"/>
                </a:lnTo>
                <a:lnTo>
                  <a:pt x="769742" y="131550"/>
                </a:lnTo>
                <a:lnTo>
                  <a:pt x="759570" y="87748"/>
                </a:lnTo>
                <a:lnTo>
                  <a:pt x="738894" y="50484"/>
                </a:lnTo>
                <a:lnTo>
                  <a:pt x="709677" y="21997"/>
                </a:lnTo>
                <a:lnTo>
                  <a:pt x="673882" y="4532"/>
                </a:lnTo>
                <a:lnTo>
                  <a:pt x="128302" y="0"/>
                </a:lnTo>
                <a:lnTo>
                  <a:pt x="114661" y="821"/>
                </a:lnTo>
                <a:lnTo>
                  <a:pt x="76505" y="12481"/>
                </a:lnTo>
                <a:lnTo>
                  <a:pt x="44027" y="36189"/>
                </a:lnTo>
                <a:lnTo>
                  <a:pt x="19188" y="69705"/>
                </a:lnTo>
                <a:lnTo>
                  <a:pt x="3954" y="110786"/>
                </a:lnTo>
                <a:lnTo>
                  <a:pt x="0" y="2895138"/>
                </a:lnTo>
                <a:close/>
              </a:path>
            </a:pathLst>
          </a:custGeom>
          <a:ln w="32561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47944" y="2039044"/>
            <a:ext cx="6166902" cy="3312809"/>
          </a:xfrm>
          <a:custGeom>
            <a:avLst/>
            <a:gdLst/>
            <a:ahLst/>
            <a:cxnLst/>
            <a:rect l="l" t="t" r="r" b="b"/>
            <a:pathLst>
              <a:path w="6166902" h="3312809">
                <a:moveTo>
                  <a:pt x="6166902" y="0"/>
                </a:moveTo>
                <a:lnTo>
                  <a:pt x="0" y="0"/>
                </a:lnTo>
                <a:lnTo>
                  <a:pt x="0" y="3312809"/>
                </a:lnTo>
                <a:lnTo>
                  <a:pt x="6166902" y="3312809"/>
                </a:lnTo>
                <a:lnTo>
                  <a:pt x="6166902" y="3292003"/>
                </a:lnTo>
                <a:lnTo>
                  <a:pt x="36312" y="3292003"/>
                </a:lnTo>
                <a:lnTo>
                  <a:pt x="18156" y="3271197"/>
                </a:lnTo>
                <a:lnTo>
                  <a:pt x="36312" y="3271197"/>
                </a:lnTo>
                <a:lnTo>
                  <a:pt x="36312" y="41612"/>
                </a:lnTo>
                <a:lnTo>
                  <a:pt x="18156" y="41612"/>
                </a:lnTo>
                <a:lnTo>
                  <a:pt x="36312" y="20713"/>
                </a:lnTo>
                <a:lnTo>
                  <a:pt x="6166902" y="20713"/>
                </a:lnTo>
                <a:lnTo>
                  <a:pt x="6166902" y="0"/>
                </a:lnTo>
                <a:close/>
              </a:path>
              <a:path w="6166902" h="3312809">
                <a:moveTo>
                  <a:pt x="36312" y="3271197"/>
                </a:moveTo>
                <a:lnTo>
                  <a:pt x="18156" y="3271197"/>
                </a:lnTo>
                <a:lnTo>
                  <a:pt x="36312" y="3292003"/>
                </a:lnTo>
                <a:lnTo>
                  <a:pt x="36312" y="3271197"/>
                </a:lnTo>
                <a:close/>
              </a:path>
              <a:path w="6166902" h="3312809">
                <a:moveTo>
                  <a:pt x="6130590" y="3271197"/>
                </a:moveTo>
                <a:lnTo>
                  <a:pt x="36312" y="3271197"/>
                </a:lnTo>
                <a:lnTo>
                  <a:pt x="36312" y="3292003"/>
                </a:lnTo>
                <a:lnTo>
                  <a:pt x="6130590" y="3292003"/>
                </a:lnTo>
                <a:lnTo>
                  <a:pt x="6130590" y="3271197"/>
                </a:lnTo>
                <a:close/>
              </a:path>
              <a:path w="6166902" h="3312809">
                <a:moveTo>
                  <a:pt x="6130590" y="20713"/>
                </a:moveTo>
                <a:lnTo>
                  <a:pt x="6130590" y="3292003"/>
                </a:lnTo>
                <a:lnTo>
                  <a:pt x="6148827" y="3271197"/>
                </a:lnTo>
                <a:lnTo>
                  <a:pt x="6166902" y="3271197"/>
                </a:lnTo>
                <a:lnTo>
                  <a:pt x="6166902" y="41612"/>
                </a:lnTo>
                <a:lnTo>
                  <a:pt x="6148827" y="41612"/>
                </a:lnTo>
                <a:lnTo>
                  <a:pt x="6130590" y="20713"/>
                </a:lnTo>
                <a:close/>
              </a:path>
              <a:path w="6166902" h="3312809">
                <a:moveTo>
                  <a:pt x="6166902" y="3271197"/>
                </a:moveTo>
                <a:lnTo>
                  <a:pt x="6148827" y="3271197"/>
                </a:lnTo>
                <a:lnTo>
                  <a:pt x="6130590" y="3292003"/>
                </a:lnTo>
                <a:lnTo>
                  <a:pt x="6166902" y="3292003"/>
                </a:lnTo>
                <a:lnTo>
                  <a:pt x="6166902" y="3271197"/>
                </a:lnTo>
                <a:close/>
              </a:path>
              <a:path w="6166902" h="3312809">
                <a:moveTo>
                  <a:pt x="36312" y="20713"/>
                </a:moveTo>
                <a:lnTo>
                  <a:pt x="18156" y="41612"/>
                </a:lnTo>
                <a:lnTo>
                  <a:pt x="36312" y="41612"/>
                </a:lnTo>
                <a:lnTo>
                  <a:pt x="36312" y="20713"/>
                </a:lnTo>
                <a:close/>
              </a:path>
              <a:path w="6166902" h="3312809">
                <a:moveTo>
                  <a:pt x="6130590" y="20713"/>
                </a:moveTo>
                <a:lnTo>
                  <a:pt x="36312" y="20713"/>
                </a:lnTo>
                <a:lnTo>
                  <a:pt x="36312" y="41612"/>
                </a:lnTo>
                <a:lnTo>
                  <a:pt x="6130590" y="41612"/>
                </a:lnTo>
                <a:lnTo>
                  <a:pt x="6130590" y="20713"/>
                </a:lnTo>
                <a:close/>
              </a:path>
              <a:path w="6166902" h="3312809">
                <a:moveTo>
                  <a:pt x="6166902" y="20713"/>
                </a:moveTo>
                <a:lnTo>
                  <a:pt x="6130590" y="20713"/>
                </a:lnTo>
                <a:lnTo>
                  <a:pt x="6148827" y="41612"/>
                </a:lnTo>
                <a:lnTo>
                  <a:pt x="6166902" y="41612"/>
                </a:lnTo>
                <a:lnTo>
                  <a:pt x="6166902" y="2071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45671" y="2163882"/>
            <a:ext cx="3153170" cy="1525782"/>
          </a:xfrm>
          <a:custGeom>
            <a:avLst/>
            <a:gdLst/>
            <a:ahLst/>
            <a:cxnLst/>
            <a:rect l="l" t="t" r="r" b="b"/>
            <a:pathLst>
              <a:path w="3153170" h="1525782">
                <a:moveTo>
                  <a:pt x="2931263" y="0"/>
                </a:moveTo>
                <a:lnTo>
                  <a:pt x="221906" y="0"/>
                </a:lnTo>
                <a:lnTo>
                  <a:pt x="203715" y="843"/>
                </a:lnTo>
                <a:lnTo>
                  <a:pt x="151791" y="12971"/>
                </a:lnTo>
                <a:lnTo>
                  <a:pt x="105043" y="38117"/>
                </a:lnTo>
                <a:lnTo>
                  <a:pt x="65018" y="74509"/>
                </a:lnTo>
                <a:lnTo>
                  <a:pt x="33261" y="120377"/>
                </a:lnTo>
                <a:lnTo>
                  <a:pt x="17447" y="155345"/>
                </a:lnTo>
                <a:lnTo>
                  <a:pt x="6452" y="193212"/>
                </a:lnTo>
                <a:lnTo>
                  <a:pt x="736" y="233453"/>
                </a:lnTo>
                <a:lnTo>
                  <a:pt x="0" y="254300"/>
                </a:lnTo>
                <a:lnTo>
                  <a:pt x="0" y="1271500"/>
                </a:lnTo>
                <a:lnTo>
                  <a:pt x="2906" y="1312740"/>
                </a:lnTo>
                <a:lnTo>
                  <a:pt x="11319" y="1351863"/>
                </a:lnTo>
                <a:lnTo>
                  <a:pt x="24780" y="1388346"/>
                </a:lnTo>
                <a:lnTo>
                  <a:pt x="53437" y="1436974"/>
                </a:lnTo>
                <a:lnTo>
                  <a:pt x="90878" y="1476713"/>
                </a:lnTo>
                <a:lnTo>
                  <a:pt x="135557" y="1505796"/>
                </a:lnTo>
                <a:lnTo>
                  <a:pt x="185927" y="1522453"/>
                </a:lnTo>
                <a:lnTo>
                  <a:pt x="221906" y="1525782"/>
                </a:lnTo>
                <a:lnTo>
                  <a:pt x="2931263" y="1525782"/>
                </a:lnTo>
                <a:lnTo>
                  <a:pt x="2984569" y="1518390"/>
                </a:lnTo>
                <a:lnTo>
                  <a:pt x="3033214" y="1497395"/>
                </a:lnTo>
                <a:lnTo>
                  <a:pt x="3075652" y="1464563"/>
                </a:lnTo>
                <a:lnTo>
                  <a:pt x="3110336" y="1421665"/>
                </a:lnTo>
                <a:lnTo>
                  <a:pt x="3135722" y="1370468"/>
                </a:lnTo>
                <a:lnTo>
                  <a:pt x="3146717" y="1332599"/>
                </a:lnTo>
                <a:lnTo>
                  <a:pt x="3152434" y="1292352"/>
                </a:lnTo>
                <a:lnTo>
                  <a:pt x="3153170" y="1271500"/>
                </a:lnTo>
                <a:lnTo>
                  <a:pt x="3153170" y="254300"/>
                </a:lnTo>
                <a:lnTo>
                  <a:pt x="3150264" y="213068"/>
                </a:lnTo>
                <a:lnTo>
                  <a:pt x="3141851" y="173949"/>
                </a:lnTo>
                <a:lnTo>
                  <a:pt x="3128389" y="137466"/>
                </a:lnTo>
                <a:lnTo>
                  <a:pt x="3099732" y="88833"/>
                </a:lnTo>
                <a:lnTo>
                  <a:pt x="3062291" y="49086"/>
                </a:lnTo>
                <a:lnTo>
                  <a:pt x="3017613" y="19994"/>
                </a:lnTo>
                <a:lnTo>
                  <a:pt x="2967242" y="3330"/>
                </a:lnTo>
                <a:lnTo>
                  <a:pt x="2931263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45671" y="2163882"/>
            <a:ext cx="3153170" cy="1525782"/>
          </a:xfrm>
          <a:custGeom>
            <a:avLst/>
            <a:gdLst/>
            <a:ahLst/>
            <a:cxnLst/>
            <a:rect l="l" t="t" r="r" b="b"/>
            <a:pathLst>
              <a:path w="3153170" h="1525782">
                <a:moveTo>
                  <a:pt x="221906" y="0"/>
                </a:moveTo>
                <a:lnTo>
                  <a:pt x="168600" y="7394"/>
                </a:lnTo>
                <a:lnTo>
                  <a:pt x="119955" y="28398"/>
                </a:lnTo>
                <a:lnTo>
                  <a:pt x="77517" y="61238"/>
                </a:lnTo>
                <a:lnTo>
                  <a:pt x="42833" y="104145"/>
                </a:lnTo>
                <a:lnTo>
                  <a:pt x="17447" y="155345"/>
                </a:lnTo>
                <a:lnTo>
                  <a:pt x="6452" y="193212"/>
                </a:lnTo>
                <a:lnTo>
                  <a:pt x="736" y="233453"/>
                </a:lnTo>
                <a:lnTo>
                  <a:pt x="0" y="254300"/>
                </a:lnTo>
                <a:lnTo>
                  <a:pt x="0" y="1271500"/>
                </a:lnTo>
                <a:lnTo>
                  <a:pt x="2906" y="1312740"/>
                </a:lnTo>
                <a:lnTo>
                  <a:pt x="11319" y="1351863"/>
                </a:lnTo>
                <a:lnTo>
                  <a:pt x="24780" y="1388346"/>
                </a:lnTo>
                <a:lnTo>
                  <a:pt x="53437" y="1436974"/>
                </a:lnTo>
                <a:lnTo>
                  <a:pt x="90878" y="1476713"/>
                </a:lnTo>
                <a:lnTo>
                  <a:pt x="135557" y="1505796"/>
                </a:lnTo>
                <a:lnTo>
                  <a:pt x="185927" y="1522453"/>
                </a:lnTo>
                <a:lnTo>
                  <a:pt x="221906" y="1525782"/>
                </a:lnTo>
                <a:lnTo>
                  <a:pt x="2931263" y="1525782"/>
                </a:lnTo>
                <a:lnTo>
                  <a:pt x="2984569" y="1518390"/>
                </a:lnTo>
                <a:lnTo>
                  <a:pt x="3033214" y="1497395"/>
                </a:lnTo>
                <a:lnTo>
                  <a:pt x="3075652" y="1464563"/>
                </a:lnTo>
                <a:lnTo>
                  <a:pt x="3110336" y="1421665"/>
                </a:lnTo>
                <a:lnTo>
                  <a:pt x="3135722" y="1370468"/>
                </a:lnTo>
                <a:lnTo>
                  <a:pt x="3146717" y="1332599"/>
                </a:lnTo>
                <a:lnTo>
                  <a:pt x="3152434" y="1292352"/>
                </a:lnTo>
                <a:lnTo>
                  <a:pt x="3153170" y="1271500"/>
                </a:lnTo>
                <a:lnTo>
                  <a:pt x="3153170" y="254300"/>
                </a:lnTo>
                <a:lnTo>
                  <a:pt x="3150264" y="213068"/>
                </a:lnTo>
                <a:lnTo>
                  <a:pt x="3141851" y="173949"/>
                </a:lnTo>
                <a:lnTo>
                  <a:pt x="3128389" y="137466"/>
                </a:lnTo>
                <a:lnTo>
                  <a:pt x="3099732" y="88833"/>
                </a:lnTo>
                <a:lnTo>
                  <a:pt x="3062291" y="49086"/>
                </a:lnTo>
                <a:lnTo>
                  <a:pt x="3017613" y="19994"/>
                </a:lnTo>
                <a:lnTo>
                  <a:pt x="2967242" y="3330"/>
                </a:lnTo>
                <a:lnTo>
                  <a:pt x="2931263" y="0"/>
                </a:lnTo>
                <a:lnTo>
                  <a:pt x="221906" y="0"/>
                </a:lnTo>
                <a:close/>
              </a:path>
            </a:pathLst>
          </a:custGeom>
          <a:ln w="36095">
            <a:solidFill>
              <a:srgbClr val="94B3D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69704" y="4262996"/>
            <a:ext cx="1819471" cy="883115"/>
          </a:xfrm>
          <a:custGeom>
            <a:avLst/>
            <a:gdLst/>
            <a:ahLst/>
            <a:cxnLst/>
            <a:rect l="l" t="t" r="r" b="b"/>
            <a:pathLst>
              <a:path w="1819471" h="883115">
                <a:moveTo>
                  <a:pt x="128302" y="0"/>
                </a:moveTo>
                <a:lnTo>
                  <a:pt x="88685" y="7152"/>
                </a:lnTo>
                <a:lnTo>
                  <a:pt x="54092" y="27107"/>
                </a:lnTo>
                <a:lnTo>
                  <a:pt x="26488" y="57613"/>
                </a:lnTo>
                <a:lnTo>
                  <a:pt x="7836" y="96419"/>
                </a:lnTo>
                <a:lnTo>
                  <a:pt x="101" y="141272"/>
                </a:lnTo>
                <a:lnTo>
                  <a:pt x="0" y="735916"/>
                </a:lnTo>
                <a:lnTo>
                  <a:pt x="716" y="751567"/>
                </a:lnTo>
                <a:lnTo>
                  <a:pt x="10889" y="795346"/>
                </a:lnTo>
                <a:lnTo>
                  <a:pt x="31568" y="832609"/>
                </a:lnTo>
                <a:lnTo>
                  <a:pt x="60789" y="861105"/>
                </a:lnTo>
                <a:lnTo>
                  <a:pt x="96588" y="878582"/>
                </a:lnTo>
                <a:lnTo>
                  <a:pt x="1691169" y="883115"/>
                </a:lnTo>
                <a:lnTo>
                  <a:pt x="1704811" y="882292"/>
                </a:lnTo>
                <a:lnTo>
                  <a:pt x="1742969" y="870621"/>
                </a:lnTo>
                <a:lnTo>
                  <a:pt x="1775449" y="846897"/>
                </a:lnTo>
                <a:lnTo>
                  <a:pt x="1800287" y="813373"/>
                </a:lnTo>
                <a:lnTo>
                  <a:pt x="1815520" y="772301"/>
                </a:lnTo>
                <a:lnTo>
                  <a:pt x="1819471" y="147179"/>
                </a:lnTo>
                <a:lnTo>
                  <a:pt x="1818754" y="131527"/>
                </a:lnTo>
                <a:lnTo>
                  <a:pt x="1808580" y="87749"/>
                </a:lnTo>
                <a:lnTo>
                  <a:pt x="1787899" y="50489"/>
                </a:lnTo>
                <a:lnTo>
                  <a:pt x="1758674" y="21998"/>
                </a:lnTo>
                <a:lnTo>
                  <a:pt x="1722871" y="4528"/>
                </a:lnTo>
                <a:lnTo>
                  <a:pt x="12830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9704" y="4262996"/>
            <a:ext cx="1819471" cy="883115"/>
          </a:xfrm>
          <a:custGeom>
            <a:avLst/>
            <a:gdLst/>
            <a:ahLst/>
            <a:cxnLst/>
            <a:rect l="l" t="t" r="r" b="b"/>
            <a:pathLst>
              <a:path w="1819471" h="883115">
                <a:moveTo>
                  <a:pt x="128302" y="0"/>
                </a:moveTo>
                <a:lnTo>
                  <a:pt x="88685" y="7152"/>
                </a:lnTo>
                <a:lnTo>
                  <a:pt x="54092" y="27107"/>
                </a:lnTo>
                <a:lnTo>
                  <a:pt x="26488" y="57613"/>
                </a:lnTo>
                <a:lnTo>
                  <a:pt x="7836" y="96419"/>
                </a:lnTo>
                <a:lnTo>
                  <a:pt x="101" y="141272"/>
                </a:lnTo>
                <a:lnTo>
                  <a:pt x="0" y="735916"/>
                </a:lnTo>
                <a:lnTo>
                  <a:pt x="716" y="751567"/>
                </a:lnTo>
                <a:lnTo>
                  <a:pt x="10889" y="795346"/>
                </a:lnTo>
                <a:lnTo>
                  <a:pt x="31568" y="832609"/>
                </a:lnTo>
                <a:lnTo>
                  <a:pt x="60789" y="861105"/>
                </a:lnTo>
                <a:lnTo>
                  <a:pt x="96588" y="878582"/>
                </a:lnTo>
                <a:lnTo>
                  <a:pt x="1691169" y="883115"/>
                </a:lnTo>
                <a:lnTo>
                  <a:pt x="1704811" y="882292"/>
                </a:lnTo>
                <a:lnTo>
                  <a:pt x="1742969" y="870621"/>
                </a:lnTo>
                <a:lnTo>
                  <a:pt x="1775449" y="846897"/>
                </a:lnTo>
                <a:lnTo>
                  <a:pt x="1800287" y="813373"/>
                </a:lnTo>
                <a:lnTo>
                  <a:pt x="1815520" y="772301"/>
                </a:lnTo>
                <a:lnTo>
                  <a:pt x="1819471" y="147179"/>
                </a:lnTo>
                <a:lnTo>
                  <a:pt x="1818754" y="131527"/>
                </a:lnTo>
                <a:lnTo>
                  <a:pt x="1808580" y="87749"/>
                </a:lnTo>
                <a:lnTo>
                  <a:pt x="1787899" y="50489"/>
                </a:lnTo>
                <a:lnTo>
                  <a:pt x="1758674" y="21998"/>
                </a:lnTo>
                <a:lnTo>
                  <a:pt x="1722871" y="4528"/>
                </a:lnTo>
                <a:lnTo>
                  <a:pt x="128302" y="0"/>
                </a:lnTo>
                <a:close/>
              </a:path>
            </a:pathLst>
          </a:custGeom>
          <a:ln w="36090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62157" y="2293769"/>
            <a:ext cx="2322830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50" dirty="0" smtClean="0">
                <a:latin typeface="Arial"/>
                <a:cs typeface="Arial"/>
              </a:rPr>
              <a:t>S</a:t>
            </a:r>
            <a:r>
              <a:rPr sz="1600" b="1" spc="-140" dirty="0" smtClean="0">
                <a:latin typeface="Arial"/>
                <a:cs typeface="Arial"/>
              </a:rPr>
              <a:t>ub</a:t>
            </a:r>
            <a:r>
              <a:rPr sz="1600" b="1" spc="-90" dirty="0" smtClean="0">
                <a:latin typeface="Arial"/>
                <a:cs typeface="Arial"/>
              </a:rPr>
              <a:t>cl</a:t>
            </a:r>
            <a:r>
              <a:rPr sz="1600" b="1" spc="-55" dirty="0" smtClean="0">
                <a:latin typeface="Arial"/>
                <a:cs typeface="Arial"/>
              </a:rPr>
              <a:t>i</a:t>
            </a:r>
            <a:r>
              <a:rPr sz="1600" b="1" spc="-150" dirty="0" smtClean="0">
                <a:latin typeface="Arial"/>
                <a:cs typeface="Arial"/>
              </a:rPr>
              <a:t>n</a:t>
            </a:r>
            <a:r>
              <a:rPr sz="1600" b="1" spc="-90" dirty="0" smtClean="0">
                <a:latin typeface="Arial"/>
                <a:cs typeface="Arial"/>
              </a:rPr>
              <a:t>ic</a:t>
            </a:r>
            <a:r>
              <a:rPr sz="1600" b="1" spc="-145" dirty="0" smtClean="0">
                <a:latin typeface="Arial"/>
                <a:cs typeface="Arial"/>
              </a:rPr>
              <a:t>a</a:t>
            </a:r>
            <a:r>
              <a:rPr sz="1600" b="1" spc="-60" dirty="0" smtClean="0">
                <a:latin typeface="Arial"/>
                <a:cs typeface="Arial"/>
              </a:rPr>
              <a:t>l</a:t>
            </a:r>
            <a:r>
              <a:rPr sz="1600" b="1" spc="-55" dirty="0" smtClean="0">
                <a:latin typeface="Arial"/>
                <a:cs typeface="Arial"/>
              </a:rPr>
              <a:t> </a:t>
            </a:r>
            <a:r>
              <a:rPr sz="1600" b="1" spc="-95" dirty="0" smtClean="0">
                <a:latin typeface="Arial"/>
                <a:cs typeface="Arial"/>
              </a:rPr>
              <a:t>at</a:t>
            </a:r>
            <a:r>
              <a:rPr sz="1600" b="1" spc="-135" dirty="0" smtClean="0">
                <a:latin typeface="Arial"/>
                <a:cs typeface="Arial"/>
              </a:rPr>
              <a:t>h</a:t>
            </a:r>
            <a:r>
              <a:rPr sz="1600" b="1" spc="-140" dirty="0" smtClean="0">
                <a:latin typeface="Arial"/>
                <a:cs typeface="Arial"/>
              </a:rPr>
              <a:t>e</a:t>
            </a:r>
            <a:r>
              <a:rPr sz="1600" b="1" spc="-105" dirty="0" smtClean="0">
                <a:latin typeface="Arial"/>
                <a:cs typeface="Arial"/>
              </a:rPr>
              <a:t>ro</a:t>
            </a:r>
            <a:r>
              <a:rPr sz="1600" b="1" spc="-130" dirty="0" smtClean="0">
                <a:latin typeface="Arial"/>
                <a:cs typeface="Arial"/>
              </a:rPr>
              <a:t>s</a:t>
            </a:r>
            <a:r>
              <a:rPr sz="1600" b="1" spc="-90" dirty="0" smtClean="0">
                <a:latin typeface="Arial"/>
                <a:cs typeface="Arial"/>
              </a:rPr>
              <a:t>cl</a:t>
            </a:r>
            <a:r>
              <a:rPr sz="1600" b="1" spc="-140" dirty="0" smtClean="0">
                <a:latin typeface="Arial"/>
                <a:cs typeface="Arial"/>
              </a:rPr>
              <a:t>e</a:t>
            </a:r>
            <a:r>
              <a:rPr sz="1600" b="1" spc="-100" dirty="0" smtClean="0">
                <a:latin typeface="Arial"/>
                <a:cs typeface="Arial"/>
              </a:rPr>
              <a:t>r</a:t>
            </a:r>
            <a:r>
              <a:rPr sz="1600" b="1" spc="-140" dirty="0" smtClean="0">
                <a:latin typeface="Arial"/>
                <a:cs typeface="Arial"/>
              </a:rPr>
              <a:t>o</a:t>
            </a:r>
            <a:r>
              <a:rPr sz="1600" b="1" spc="-100" dirty="0" smtClean="0">
                <a:latin typeface="Arial"/>
                <a:cs typeface="Arial"/>
              </a:rPr>
              <a:t>sis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25930" y="2643132"/>
            <a:ext cx="1341120" cy="689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300" spc="-75" dirty="0" smtClean="0">
                <a:latin typeface="Arial"/>
                <a:cs typeface="Arial"/>
              </a:rPr>
              <a:t>Bio</a:t>
            </a:r>
            <a:r>
              <a:rPr sz="1300" spc="-145" dirty="0" smtClean="0">
                <a:latin typeface="Arial"/>
                <a:cs typeface="Arial"/>
              </a:rPr>
              <a:t>m</a:t>
            </a:r>
            <a:r>
              <a:rPr sz="1300" spc="-70" dirty="0" smtClean="0">
                <a:latin typeface="Arial"/>
                <a:cs typeface="Arial"/>
              </a:rPr>
              <a:t>ar</a:t>
            </a:r>
            <a:r>
              <a:rPr sz="1300" spc="-75" dirty="0" smtClean="0">
                <a:latin typeface="Arial"/>
                <a:cs typeface="Arial"/>
              </a:rPr>
              <a:t>k</a:t>
            </a:r>
            <a:r>
              <a:rPr sz="1300" spc="-70" dirty="0" smtClean="0">
                <a:latin typeface="Arial"/>
                <a:cs typeface="Arial"/>
              </a:rPr>
              <a:t>er</a:t>
            </a:r>
            <a:r>
              <a:rPr sz="1300" spc="-60" dirty="0" smtClean="0">
                <a:latin typeface="Arial"/>
                <a:cs typeface="Arial"/>
              </a:rPr>
              <a:t> </a:t>
            </a:r>
            <a:r>
              <a:rPr sz="1300" spc="-90" dirty="0" smtClean="0">
                <a:latin typeface="Arial"/>
                <a:cs typeface="Arial"/>
              </a:rPr>
              <a:t>d</a:t>
            </a:r>
            <a:r>
              <a:rPr sz="1300" spc="-50" dirty="0" smtClean="0">
                <a:latin typeface="Arial"/>
                <a:cs typeface="Arial"/>
              </a:rPr>
              <a:t>i</a:t>
            </a:r>
            <a:r>
              <a:rPr sz="1300" spc="-80" dirty="0" smtClean="0">
                <a:latin typeface="Arial"/>
                <a:cs typeface="Arial"/>
              </a:rPr>
              <a:t>s</a:t>
            </a:r>
            <a:r>
              <a:rPr sz="1300" spc="-90" dirty="0" smtClean="0">
                <a:latin typeface="Arial"/>
                <a:cs typeface="Arial"/>
              </a:rPr>
              <a:t>cov</a:t>
            </a:r>
            <a:r>
              <a:rPr sz="1300" spc="-75" dirty="0" smtClean="0">
                <a:latin typeface="Arial"/>
                <a:cs typeface="Arial"/>
              </a:rPr>
              <a:t>ery</a:t>
            </a:r>
            <a:endParaRPr sz="13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1300" b="1" spc="-90" dirty="0" smtClean="0">
                <a:latin typeface="Arial"/>
                <a:cs typeface="Arial"/>
              </a:rPr>
              <a:t>(WP3)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4"/>
              </a:spcBef>
            </a:pPr>
            <a:endParaRPr sz="600"/>
          </a:p>
          <a:p>
            <a:pPr marR="67310" algn="ctr">
              <a:lnSpc>
                <a:spcPct val="100000"/>
              </a:lnSpc>
            </a:pPr>
            <a:r>
              <a:rPr sz="1300" b="1" spc="-120" dirty="0" smtClean="0">
                <a:latin typeface="Arial"/>
                <a:cs typeface="Arial"/>
              </a:rPr>
              <a:t>N</a:t>
            </a:r>
            <a:r>
              <a:rPr sz="1300" b="1" spc="-80" dirty="0" smtClean="0">
                <a:latin typeface="Arial"/>
                <a:cs typeface="Arial"/>
              </a:rPr>
              <a:t>=4,0</a:t>
            </a:r>
            <a:r>
              <a:rPr sz="1300" b="1" spc="-105" dirty="0" smtClean="0">
                <a:latin typeface="Arial"/>
                <a:cs typeface="Arial"/>
              </a:rPr>
              <a:t>0</a:t>
            </a:r>
            <a:r>
              <a:rPr sz="1300" b="1" spc="-90" dirty="0" smtClean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46998" y="2645352"/>
            <a:ext cx="1341120" cy="687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300" spc="-75" dirty="0" smtClean="0">
                <a:latin typeface="Arial"/>
                <a:cs typeface="Arial"/>
              </a:rPr>
              <a:t>Bio</a:t>
            </a:r>
            <a:r>
              <a:rPr sz="1300" spc="-145" dirty="0" smtClean="0">
                <a:latin typeface="Arial"/>
                <a:cs typeface="Arial"/>
              </a:rPr>
              <a:t>m</a:t>
            </a:r>
            <a:r>
              <a:rPr sz="1300" spc="-70" dirty="0" smtClean="0">
                <a:latin typeface="Arial"/>
                <a:cs typeface="Arial"/>
              </a:rPr>
              <a:t>ar</a:t>
            </a:r>
            <a:r>
              <a:rPr sz="1300" spc="-75" dirty="0" smtClean="0">
                <a:latin typeface="Arial"/>
                <a:cs typeface="Arial"/>
              </a:rPr>
              <a:t>k</a:t>
            </a:r>
            <a:r>
              <a:rPr sz="1300" spc="-70" dirty="0" smtClean="0">
                <a:latin typeface="Arial"/>
                <a:cs typeface="Arial"/>
              </a:rPr>
              <a:t>er</a:t>
            </a:r>
            <a:r>
              <a:rPr sz="1300" spc="-60" dirty="0" smtClean="0">
                <a:latin typeface="Arial"/>
                <a:cs typeface="Arial"/>
              </a:rPr>
              <a:t> </a:t>
            </a:r>
            <a:r>
              <a:rPr sz="1300" spc="-90" dirty="0" smtClean="0">
                <a:latin typeface="Arial"/>
                <a:cs typeface="Arial"/>
              </a:rPr>
              <a:t>va</a:t>
            </a:r>
            <a:r>
              <a:rPr sz="1300" spc="-30" dirty="0" smtClean="0">
                <a:latin typeface="Arial"/>
                <a:cs typeface="Arial"/>
              </a:rPr>
              <a:t>l</a:t>
            </a:r>
            <a:r>
              <a:rPr sz="1300" spc="-35" dirty="0" smtClean="0">
                <a:latin typeface="Arial"/>
                <a:cs typeface="Arial"/>
              </a:rPr>
              <a:t>i</a:t>
            </a:r>
            <a:r>
              <a:rPr sz="1300" spc="-105" dirty="0" smtClean="0">
                <a:latin typeface="Arial"/>
                <a:cs typeface="Arial"/>
              </a:rPr>
              <a:t>d</a:t>
            </a:r>
            <a:r>
              <a:rPr sz="1300" spc="-65" dirty="0" smtClean="0">
                <a:latin typeface="Arial"/>
                <a:cs typeface="Arial"/>
              </a:rPr>
              <a:t>at</a:t>
            </a:r>
            <a:r>
              <a:rPr sz="1300" spc="-50" dirty="0" smtClean="0">
                <a:latin typeface="Arial"/>
                <a:cs typeface="Arial"/>
              </a:rPr>
              <a:t>i</a:t>
            </a:r>
            <a:r>
              <a:rPr sz="1300" spc="-90" dirty="0" smtClean="0">
                <a:latin typeface="Arial"/>
                <a:cs typeface="Arial"/>
              </a:rPr>
              <a:t>on</a:t>
            </a:r>
            <a:endParaRPr sz="13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0"/>
              </a:spcBef>
            </a:pPr>
            <a:r>
              <a:rPr sz="1300" b="1" spc="-90" dirty="0" smtClean="0">
                <a:latin typeface="Arial"/>
                <a:cs typeface="Arial"/>
              </a:rPr>
              <a:t>(WP4)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7"/>
              </a:spcBef>
            </a:pPr>
            <a:endParaRPr sz="600"/>
          </a:p>
          <a:p>
            <a:pPr marR="41275" algn="ctr">
              <a:lnSpc>
                <a:spcPct val="100000"/>
              </a:lnSpc>
            </a:pPr>
            <a:r>
              <a:rPr sz="1300" b="1" spc="-120" dirty="0" smtClean="0">
                <a:latin typeface="Arial"/>
                <a:cs typeface="Arial"/>
              </a:rPr>
              <a:t>N</a:t>
            </a:r>
            <a:r>
              <a:rPr sz="1300" b="1" spc="-80" dirty="0" smtClean="0">
                <a:latin typeface="Arial"/>
                <a:cs typeface="Arial"/>
              </a:rPr>
              <a:t>=4,0</a:t>
            </a:r>
            <a:r>
              <a:rPr sz="1300" b="1" spc="-105" dirty="0" smtClean="0">
                <a:latin typeface="Arial"/>
                <a:cs typeface="Arial"/>
              </a:rPr>
              <a:t>0</a:t>
            </a:r>
            <a:r>
              <a:rPr sz="1300" b="1" spc="-90" dirty="0" smtClean="0">
                <a:latin typeface="Arial"/>
                <a:cs typeface="Arial"/>
              </a:rPr>
              <a:t>0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18832" y="4448702"/>
            <a:ext cx="1197610" cy="400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37160">
              <a:lnSpc>
                <a:spcPts val="1560"/>
              </a:lnSpc>
            </a:pPr>
            <a:r>
              <a:rPr sz="1300" spc="-120" dirty="0" smtClean="0">
                <a:latin typeface="Arial"/>
                <a:cs typeface="Arial"/>
              </a:rPr>
              <a:t>C</a:t>
            </a:r>
            <a:r>
              <a:rPr sz="1300" spc="-90" dirty="0" smtClean="0">
                <a:latin typeface="Arial"/>
                <a:cs typeface="Arial"/>
              </a:rPr>
              <a:t>o</a:t>
            </a:r>
            <a:r>
              <a:rPr sz="1300" spc="-125" dirty="0" smtClean="0">
                <a:latin typeface="Arial"/>
                <a:cs typeface="Arial"/>
              </a:rPr>
              <a:t>m</a:t>
            </a:r>
            <a:r>
              <a:rPr sz="1300" spc="-90" dirty="0" smtClean="0">
                <a:latin typeface="Arial"/>
                <a:cs typeface="Arial"/>
              </a:rPr>
              <a:t>b</a:t>
            </a:r>
            <a:r>
              <a:rPr sz="1300" spc="-45" dirty="0" smtClean="0">
                <a:latin typeface="Arial"/>
                <a:cs typeface="Arial"/>
              </a:rPr>
              <a:t>i</a:t>
            </a:r>
            <a:r>
              <a:rPr sz="1300" spc="-90" dirty="0" smtClean="0">
                <a:latin typeface="Arial"/>
                <a:cs typeface="Arial"/>
              </a:rPr>
              <a:t>na</a:t>
            </a:r>
            <a:r>
              <a:rPr sz="1300" spc="-60" dirty="0" smtClean="0">
                <a:latin typeface="Arial"/>
                <a:cs typeface="Arial"/>
              </a:rPr>
              <a:t>t</a:t>
            </a:r>
            <a:r>
              <a:rPr sz="1300" spc="-70" dirty="0" smtClean="0">
                <a:latin typeface="Arial"/>
                <a:cs typeface="Arial"/>
              </a:rPr>
              <a:t>or</a:t>
            </a:r>
            <a:r>
              <a:rPr sz="1300" spc="-30" dirty="0" smtClean="0">
                <a:latin typeface="Arial"/>
                <a:cs typeface="Arial"/>
              </a:rPr>
              <a:t>i</a:t>
            </a:r>
            <a:r>
              <a:rPr sz="1300" spc="-105" dirty="0" smtClean="0">
                <a:latin typeface="Arial"/>
                <a:cs typeface="Arial"/>
              </a:rPr>
              <a:t>a</a:t>
            </a:r>
            <a:r>
              <a:rPr sz="1300" spc="-35" dirty="0" smtClean="0">
                <a:latin typeface="Arial"/>
                <a:cs typeface="Arial"/>
              </a:rPr>
              <a:t>l</a:t>
            </a:r>
            <a:r>
              <a:rPr sz="1300" spc="-65" dirty="0" smtClean="0">
                <a:latin typeface="Arial"/>
                <a:cs typeface="Arial"/>
              </a:rPr>
              <a:t> b</a:t>
            </a:r>
            <a:r>
              <a:rPr sz="1300" spc="-30" dirty="0" smtClean="0">
                <a:latin typeface="Arial"/>
                <a:cs typeface="Arial"/>
              </a:rPr>
              <a:t>i</a:t>
            </a:r>
            <a:r>
              <a:rPr sz="1300" spc="-105" dirty="0" smtClean="0">
                <a:latin typeface="Arial"/>
                <a:cs typeface="Arial"/>
              </a:rPr>
              <a:t>o</a:t>
            </a:r>
            <a:r>
              <a:rPr sz="1300" spc="-90" dirty="0" smtClean="0">
                <a:latin typeface="Arial"/>
                <a:cs typeface="Arial"/>
              </a:rPr>
              <a:t>mark</a:t>
            </a:r>
            <a:r>
              <a:rPr sz="1300" spc="-75" dirty="0" smtClean="0">
                <a:latin typeface="Arial"/>
                <a:cs typeface="Arial"/>
              </a:rPr>
              <a:t>ers</a:t>
            </a:r>
            <a:r>
              <a:rPr sz="1300" spc="-30" dirty="0" smtClean="0">
                <a:latin typeface="Arial"/>
                <a:cs typeface="Arial"/>
              </a:rPr>
              <a:t> </a:t>
            </a:r>
            <a:r>
              <a:rPr sz="1300" b="1" spc="-75" dirty="0" smtClean="0">
                <a:latin typeface="Arial"/>
                <a:cs typeface="Arial"/>
              </a:rPr>
              <a:t>(</a:t>
            </a:r>
            <a:r>
              <a:rPr sz="1300" b="1" spc="-100" dirty="0" smtClean="0">
                <a:latin typeface="Arial"/>
                <a:cs typeface="Arial"/>
              </a:rPr>
              <a:t>WP6)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64395" y="4262996"/>
            <a:ext cx="1821650" cy="883115"/>
          </a:xfrm>
          <a:custGeom>
            <a:avLst/>
            <a:gdLst/>
            <a:ahLst/>
            <a:cxnLst/>
            <a:rect l="l" t="t" r="r" b="b"/>
            <a:pathLst>
              <a:path w="1821650" h="883115">
                <a:moveTo>
                  <a:pt x="128431" y="0"/>
                </a:moveTo>
                <a:lnTo>
                  <a:pt x="88793" y="7145"/>
                </a:lnTo>
                <a:lnTo>
                  <a:pt x="54177" y="27084"/>
                </a:lnTo>
                <a:lnTo>
                  <a:pt x="26547" y="57567"/>
                </a:lnTo>
                <a:lnTo>
                  <a:pt x="7868" y="96345"/>
                </a:lnTo>
                <a:lnTo>
                  <a:pt x="105" y="141170"/>
                </a:lnTo>
                <a:lnTo>
                  <a:pt x="0" y="735916"/>
                </a:lnTo>
                <a:lnTo>
                  <a:pt x="717" y="751561"/>
                </a:lnTo>
                <a:lnTo>
                  <a:pt x="10892" y="795322"/>
                </a:lnTo>
                <a:lnTo>
                  <a:pt x="31577" y="832575"/>
                </a:lnTo>
                <a:lnTo>
                  <a:pt x="60805" y="861072"/>
                </a:lnTo>
                <a:lnTo>
                  <a:pt x="96615" y="878560"/>
                </a:lnTo>
                <a:lnTo>
                  <a:pt x="1693186" y="883115"/>
                </a:lnTo>
                <a:lnTo>
                  <a:pt x="1706850" y="882293"/>
                </a:lnTo>
                <a:lnTo>
                  <a:pt x="1745057" y="870634"/>
                </a:lnTo>
                <a:lnTo>
                  <a:pt x="1777565" y="846934"/>
                </a:lnTo>
                <a:lnTo>
                  <a:pt x="1802422" y="813441"/>
                </a:lnTo>
                <a:lnTo>
                  <a:pt x="1817675" y="772405"/>
                </a:lnTo>
                <a:lnTo>
                  <a:pt x="1821650" y="147179"/>
                </a:lnTo>
                <a:lnTo>
                  <a:pt x="1820934" y="131536"/>
                </a:lnTo>
                <a:lnTo>
                  <a:pt x="1810767" y="87779"/>
                </a:lnTo>
                <a:lnTo>
                  <a:pt x="1790094" y="50531"/>
                </a:lnTo>
                <a:lnTo>
                  <a:pt x="1760868" y="22040"/>
                </a:lnTo>
                <a:lnTo>
                  <a:pt x="1725043" y="4554"/>
                </a:lnTo>
                <a:lnTo>
                  <a:pt x="12843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64395" y="4262996"/>
            <a:ext cx="1821650" cy="883115"/>
          </a:xfrm>
          <a:custGeom>
            <a:avLst/>
            <a:gdLst/>
            <a:ahLst/>
            <a:cxnLst/>
            <a:rect l="l" t="t" r="r" b="b"/>
            <a:pathLst>
              <a:path w="1821650" h="883115">
                <a:moveTo>
                  <a:pt x="128431" y="0"/>
                </a:moveTo>
                <a:lnTo>
                  <a:pt x="88793" y="7145"/>
                </a:lnTo>
                <a:lnTo>
                  <a:pt x="54177" y="27084"/>
                </a:lnTo>
                <a:lnTo>
                  <a:pt x="26547" y="57567"/>
                </a:lnTo>
                <a:lnTo>
                  <a:pt x="7868" y="96345"/>
                </a:lnTo>
                <a:lnTo>
                  <a:pt x="105" y="141170"/>
                </a:lnTo>
                <a:lnTo>
                  <a:pt x="0" y="735916"/>
                </a:lnTo>
                <a:lnTo>
                  <a:pt x="717" y="751561"/>
                </a:lnTo>
                <a:lnTo>
                  <a:pt x="10892" y="795322"/>
                </a:lnTo>
                <a:lnTo>
                  <a:pt x="31577" y="832575"/>
                </a:lnTo>
                <a:lnTo>
                  <a:pt x="60805" y="861072"/>
                </a:lnTo>
                <a:lnTo>
                  <a:pt x="96615" y="878560"/>
                </a:lnTo>
                <a:lnTo>
                  <a:pt x="1693186" y="883115"/>
                </a:lnTo>
                <a:lnTo>
                  <a:pt x="1706850" y="882293"/>
                </a:lnTo>
                <a:lnTo>
                  <a:pt x="1745057" y="870634"/>
                </a:lnTo>
                <a:lnTo>
                  <a:pt x="1777565" y="846934"/>
                </a:lnTo>
                <a:lnTo>
                  <a:pt x="1802422" y="813441"/>
                </a:lnTo>
                <a:lnTo>
                  <a:pt x="1817675" y="772405"/>
                </a:lnTo>
                <a:lnTo>
                  <a:pt x="1821650" y="147179"/>
                </a:lnTo>
                <a:lnTo>
                  <a:pt x="1820934" y="131536"/>
                </a:lnTo>
                <a:lnTo>
                  <a:pt x="1810767" y="87779"/>
                </a:lnTo>
                <a:lnTo>
                  <a:pt x="1790094" y="50531"/>
                </a:lnTo>
                <a:lnTo>
                  <a:pt x="1760868" y="22040"/>
                </a:lnTo>
                <a:lnTo>
                  <a:pt x="1725043" y="4554"/>
                </a:lnTo>
                <a:lnTo>
                  <a:pt x="128431" y="0"/>
                </a:lnTo>
                <a:close/>
              </a:path>
            </a:pathLst>
          </a:custGeom>
          <a:ln w="36092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088493" y="4413881"/>
            <a:ext cx="121285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8260">
              <a:lnSpc>
                <a:spcPct val="100800"/>
              </a:lnSpc>
            </a:pPr>
            <a:r>
              <a:rPr sz="1300" spc="-120" dirty="0" smtClean="0">
                <a:latin typeface="Arial"/>
                <a:cs typeface="Arial"/>
              </a:rPr>
              <a:t>C</a:t>
            </a:r>
            <a:r>
              <a:rPr sz="1300" spc="-70" dirty="0" smtClean="0">
                <a:latin typeface="Arial"/>
                <a:cs typeface="Arial"/>
              </a:rPr>
              <a:t>ro</a:t>
            </a:r>
            <a:r>
              <a:rPr sz="1300" spc="-75" dirty="0" smtClean="0">
                <a:latin typeface="Arial"/>
                <a:cs typeface="Arial"/>
              </a:rPr>
              <a:t>s</a:t>
            </a:r>
            <a:r>
              <a:rPr sz="1300" spc="-70" dirty="0" smtClean="0">
                <a:latin typeface="Arial"/>
                <a:cs typeface="Arial"/>
              </a:rPr>
              <a:t>s</a:t>
            </a:r>
            <a:r>
              <a:rPr sz="1300" spc="-75" dirty="0" smtClean="0">
                <a:latin typeface="Arial"/>
                <a:cs typeface="Arial"/>
              </a:rPr>
              <a:t>-</a:t>
            </a:r>
            <a:r>
              <a:rPr sz="1300" spc="-90" dirty="0" smtClean="0">
                <a:latin typeface="Arial"/>
                <a:cs typeface="Arial"/>
              </a:rPr>
              <a:t>p</a:t>
            </a:r>
            <a:r>
              <a:rPr sz="1300" spc="-30" dirty="0" smtClean="0">
                <a:latin typeface="Arial"/>
                <a:cs typeface="Arial"/>
              </a:rPr>
              <a:t>l</a:t>
            </a:r>
            <a:r>
              <a:rPr sz="1300" spc="-90" dirty="0" smtClean="0">
                <a:latin typeface="Arial"/>
                <a:cs typeface="Arial"/>
              </a:rPr>
              <a:t>a</a:t>
            </a:r>
            <a:r>
              <a:rPr sz="1300" spc="-60" dirty="0" smtClean="0">
                <a:latin typeface="Arial"/>
                <a:cs typeface="Arial"/>
              </a:rPr>
              <a:t>t</a:t>
            </a:r>
            <a:r>
              <a:rPr sz="1300" spc="-80" dirty="0" smtClean="0">
                <a:latin typeface="Arial"/>
                <a:cs typeface="Arial"/>
              </a:rPr>
              <a:t>form</a:t>
            </a:r>
            <a:r>
              <a:rPr sz="1300" spc="-55" dirty="0" smtClean="0">
                <a:latin typeface="Arial"/>
                <a:cs typeface="Arial"/>
              </a:rPr>
              <a:t> </a:t>
            </a:r>
            <a:r>
              <a:rPr sz="1300" spc="-105" dirty="0" smtClean="0">
                <a:latin typeface="Arial"/>
                <a:cs typeface="Arial"/>
              </a:rPr>
              <a:t>&amp;</a:t>
            </a:r>
            <a:r>
              <a:rPr sz="1300" spc="-90" dirty="0" smtClean="0">
                <a:latin typeface="Arial"/>
                <a:cs typeface="Arial"/>
              </a:rPr>
              <a:t> mu</a:t>
            </a:r>
            <a:r>
              <a:rPr sz="1300" spc="-30" dirty="0" smtClean="0">
                <a:latin typeface="Arial"/>
                <a:cs typeface="Arial"/>
              </a:rPr>
              <a:t>l</a:t>
            </a:r>
            <a:r>
              <a:rPr sz="1300" spc="-60" dirty="0" smtClean="0">
                <a:latin typeface="Arial"/>
                <a:cs typeface="Arial"/>
              </a:rPr>
              <a:t>t</a:t>
            </a:r>
            <a:r>
              <a:rPr sz="1300" spc="-30" dirty="0" smtClean="0">
                <a:latin typeface="Arial"/>
                <a:cs typeface="Arial"/>
              </a:rPr>
              <a:t>i</a:t>
            </a:r>
            <a:r>
              <a:rPr sz="1300" spc="-60" dirty="0" smtClean="0">
                <a:latin typeface="Arial"/>
                <a:cs typeface="Arial"/>
              </a:rPr>
              <a:t>-</a:t>
            </a:r>
            <a:r>
              <a:rPr sz="1300" spc="-105" dirty="0" smtClean="0">
                <a:latin typeface="Arial"/>
                <a:cs typeface="Arial"/>
              </a:rPr>
              <a:t>o</a:t>
            </a:r>
            <a:r>
              <a:rPr sz="1300" spc="-85" dirty="0" smtClean="0">
                <a:latin typeface="Arial"/>
                <a:cs typeface="Arial"/>
              </a:rPr>
              <a:t>mi</a:t>
            </a:r>
            <a:r>
              <a:rPr sz="1300" spc="-90" dirty="0" smtClean="0">
                <a:latin typeface="Arial"/>
                <a:cs typeface="Arial"/>
              </a:rPr>
              <a:t>c</a:t>
            </a:r>
            <a:r>
              <a:rPr sz="1300" spc="-80" dirty="0" smtClean="0">
                <a:latin typeface="Arial"/>
                <a:cs typeface="Arial"/>
              </a:rPr>
              <a:t>s</a:t>
            </a:r>
            <a:r>
              <a:rPr sz="1300" spc="-35" dirty="0" smtClean="0">
                <a:latin typeface="Arial"/>
                <a:cs typeface="Arial"/>
              </a:rPr>
              <a:t> </a:t>
            </a:r>
            <a:r>
              <a:rPr sz="1300" b="1" spc="-100" dirty="0" smtClean="0">
                <a:latin typeface="Arial"/>
                <a:cs typeface="Arial"/>
              </a:rPr>
              <a:t>(W</a:t>
            </a:r>
            <a:r>
              <a:rPr sz="1300" b="1" spc="-125" dirty="0" smtClean="0">
                <a:latin typeface="Arial"/>
                <a:cs typeface="Arial"/>
              </a:rPr>
              <a:t>P</a:t>
            </a:r>
            <a:r>
              <a:rPr sz="1300" b="1" spc="-70" dirty="0" smtClean="0">
                <a:latin typeface="Arial"/>
                <a:cs typeface="Arial"/>
              </a:rPr>
              <a:t>5)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692449" y="3682729"/>
            <a:ext cx="596968" cy="561772"/>
          </a:xfrm>
          <a:custGeom>
            <a:avLst/>
            <a:gdLst/>
            <a:ahLst/>
            <a:cxnLst/>
            <a:rect l="l" t="t" r="r" b="b"/>
            <a:pathLst>
              <a:path w="596968" h="561772">
                <a:moveTo>
                  <a:pt x="69340" y="394685"/>
                </a:moveTo>
                <a:lnTo>
                  <a:pt x="58384" y="396979"/>
                </a:lnTo>
                <a:lnTo>
                  <a:pt x="50998" y="406824"/>
                </a:lnTo>
                <a:lnTo>
                  <a:pt x="0" y="561772"/>
                </a:lnTo>
                <a:lnTo>
                  <a:pt x="53417" y="552228"/>
                </a:lnTo>
                <a:lnTo>
                  <a:pt x="35827" y="552228"/>
                </a:lnTo>
                <a:lnTo>
                  <a:pt x="15170" y="522822"/>
                </a:lnTo>
                <a:lnTo>
                  <a:pt x="62357" y="478806"/>
                </a:lnTo>
                <a:lnTo>
                  <a:pt x="82971" y="414670"/>
                </a:lnTo>
                <a:lnTo>
                  <a:pt x="79666" y="403203"/>
                </a:lnTo>
                <a:lnTo>
                  <a:pt x="69340" y="394685"/>
                </a:lnTo>
                <a:close/>
              </a:path>
              <a:path w="596968" h="561772">
                <a:moveTo>
                  <a:pt x="136694" y="498206"/>
                </a:moveTo>
                <a:lnTo>
                  <a:pt x="83372" y="507929"/>
                </a:lnTo>
                <a:lnTo>
                  <a:pt x="35827" y="552228"/>
                </a:lnTo>
                <a:lnTo>
                  <a:pt x="53417" y="552228"/>
                </a:lnTo>
                <a:lnTo>
                  <a:pt x="142342" y="536342"/>
                </a:lnTo>
                <a:lnTo>
                  <a:pt x="145938" y="535161"/>
                </a:lnTo>
                <a:lnTo>
                  <a:pt x="153993" y="526331"/>
                </a:lnTo>
                <a:lnTo>
                  <a:pt x="155717" y="512106"/>
                </a:lnTo>
                <a:lnTo>
                  <a:pt x="148830" y="501130"/>
                </a:lnTo>
                <a:lnTo>
                  <a:pt x="136694" y="498206"/>
                </a:lnTo>
                <a:close/>
              </a:path>
              <a:path w="596968" h="561772">
                <a:moveTo>
                  <a:pt x="51106" y="513812"/>
                </a:moveTo>
                <a:lnTo>
                  <a:pt x="23401" y="518864"/>
                </a:lnTo>
                <a:lnTo>
                  <a:pt x="41314" y="544276"/>
                </a:lnTo>
                <a:lnTo>
                  <a:pt x="51106" y="513812"/>
                </a:lnTo>
                <a:close/>
              </a:path>
              <a:path w="596968" h="561772">
                <a:moveTo>
                  <a:pt x="575665" y="0"/>
                </a:moveTo>
                <a:lnTo>
                  <a:pt x="62357" y="478806"/>
                </a:lnTo>
                <a:lnTo>
                  <a:pt x="51106" y="513812"/>
                </a:lnTo>
                <a:lnTo>
                  <a:pt x="83372" y="507929"/>
                </a:lnTo>
                <a:lnTo>
                  <a:pt x="596968" y="29387"/>
                </a:lnTo>
                <a:lnTo>
                  <a:pt x="575665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07619" y="3682729"/>
            <a:ext cx="581798" cy="552228"/>
          </a:xfrm>
          <a:custGeom>
            <a:avLst/>
            <a:gdLst/>
            <a:ahLst/>
            <a:cxnLst/>
            <a:rect l="l" t="t" r="r" b="b"/>
            <a:pathLst>
              <a:path w="581798" h="552228">
                <a:moveTo>
                  <a:pt x="581798" y="29387"/>
                </a:moveTo>
                <a:lnTo>
                  <a:pt x="20657" y="552228"/>
                </a:lnTo>
                <a:lnTo>
                  <a:pt x="0" y="522822"/>
                </a:lnTo>
                <a:lnTo>
                  <a:pt x="560495" y="0"/>
                </a:lnTo>
                <a:lnTo>
                  <a:pt x="581798" y="29387"/>
                </a:lnTo>
                <a:close/>
              </a:path>
            </a:pathLst>
          </a:custGeom>
          <a:ln w="317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92449" y="4077415"/>
            <a:ext cx="155717" cy="167086"/>
          </a:xfrm>
          <a:custGeom>
            <a:avLst/>
            <a:gdLst/>
            <a:ahLst/>
            <a:cxnLst/>
            <a:rect l="l" t="t" r="r" b="b"/>
            <a:pathLst>
              <a:path w="155717" h="167086">
                <a:moveTo>
                  <a:pt x="142342" y="141656"/>
                </a:moveTo>
                <a:lnTo>
                  <a:pt x="0" y="167086"/>
                </a:lnTo>
                <a:lnTo>
                  <a:pt x="50998" y="12139"/>
                </a:lnTo>
                <a:lnTo>
                  <a:pt x="58384" y="2293"/>
                </a:lnTo>
                <a:lnTo>
                  <a:pt x="69340" y="0"/>
                </a:lnTo>
                <a:lnTo>
                  <a:pt x="79666" y="8518"/>
                </a:lnTo>
                <a:lnTo>
                  <a:pt x="82971" y="19984"/>
                </a:lnTo>
                <a:lnTo>
                  <a:pt x="41314" y="149590"/>
                </a:lnTo>
                <a:lnTo>
                  <a:pt x="23401" y="124179"/>
                </a:lnTo>
                <a:lnTo>
                  <a:pt x="136694" y="103520"/>
                </a:lnTo>
                <a:lnTo>
                  <a:pt x="148830" y="106445"/>
                </a:lnTo>
                <a:lnTo>
                  <a:pt x="155717" y="117421"/>
                </a:lnTo>
                <a:lnTo>
                  <a:pt x="153993" y="131645"/>
                </a:lnTo>
                <a:lnTo>
                  <a:pt x="145938" y="140476"/>
                </a:lnTo>
                <a:lnTo>
                  <a:pt x="142342" y="141656"/>
                </a:lnTo>
                <a:close/>
              </a:path>
            </a:pathLst>
          </a:custGeom>
          <a:ln w="317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10552" y="3682729"/>
            <a:ext cx="597130" cy="561772"/>
          </a:xfrm>
          <a:custGeom>
            <a:avLst/>
            <a:gdLst/>
            <a:ahLst/>
            <a:cxnLst/>
            <a:rect l="l" t="t" r="r" b="b"/>
            <a:pathLst>
              <a:path w="597130" h="561772">
                <a:moveTo>
                  <a:pt x="456549" y="497999"/>
                </a:moveTo>
                <a:lnTo>
                  <a:pt x="446270" y="503168"/>
                </a:lnTo>
                <a:lnTo>
                  <a:pt x="440737" y="516635"/>
                </a:lnTo>
                <a:lnTo>
                  <a:pt x="444617" y="529473"/>
                </a:lnTo>
                <a:lnTo>
                  <a:pt x="454787" y="536342"/>
                </a:lnTo>
                <a:lnTo>
                  <a:pt x="597130" y="561772"/>
                </a:lnTo>
                <a:lnTo>
                  <a:pt x="593979" y="552228"/>
                </a:lnTo>
                <a:lnTo>
                  <a:pt x="560495" y="552228"/>
                </a:lnTo>
                <a:lnTo>
                  <a:pt x="513186" y="508098"/>
                </a:lnTo>
                <a:lnTo>
                  <a:pt x="456549" y="497999"/>
                </a:lnTo>
                <a:close/>
              </a:path>
              <a:path w="597130" h="561772">
                <a:moveTo>
                  <a:pt x="534289" y="395503"/>
                </a:moveTo>
                <a:lnTo>
                  <a:pt x="521678" y="397450"/>
                </a:lnTo>
                <a:lnTo>
                  <a:pt x="514976" y="407593"/>
                </a:lnTo>
                <a:lnTo>
                  <a:pt x="514823" y="420325"/>
                </a:lnTo>
                <a:lnTo>
                  <a:pt x="533783" y="477884"/>
                </a:lnTo>
                <a:lnTo>
                  <a:pt x="581959" y="522822"/>
                </a:lnTo>
                <a:lnTo>
                  <a:pt x="560495" y="552228"/>
                </a:lnTo>
                <a:lnTo>
                  <a:pt x="593979" y="552228"/>
                </a:lnTo>
                <a:lnTo>
                  <a:pt x="545970" y="406824"/>
                </a:lnTo>
                <a:lnTo>
                  <a:pt x="543173" y="401485"/>
                </a:lnTo>
                <a:lnTo>
                  <a:pt x="534289" y="395503"/>
                </a:lnTo>
                <a:close/>
              </a:path>
              <a:path w="597130" h="561772">
                <a:moveTo>
                  <a:pt x="545642" y="513885"/>
                </a:moveTo>
                <a:lnTo>
                  <a:pt x="555653" y="544276"/>
                </a:lnTo>
                <a:lnTo>
                  <a:pt x="573567" y="518864"/>
                </a:lnTo>
                <a:lnTo>
                  <a:pt x="545642" y="513885"/>
                </a:lnTo>
                <a:close/>
              </a:path>
              <a:path w="597130" h="561772">
                <a:moveTo>
                  <a:pt x="21464" y="0"/>
                </a:moveTo>
                <a:lnTo>
                  <a:pt x="0" y="29387"/>
                </a:lnTo>
                <a:lnTo>
                  <a:pt x="513186" y="508098"/>
                </a:lnTo>
                <a:lnTo>
                  <a:pt x="545642" y="513885"/>
                </a:lnTo>
                <a:lnTo>
                  <a:pt x="533783" y="477884"/>
                </a:lnTo>
                <a:lnTo>
                  <a:pt x="2146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10552" y="3682729"/>
            <a:ext cx="581959" cy="552228"/>
          </a:xfrm>
          <a:custGeom>
            <a:avLst/>
            <a:gdLst/>
            <a:ahLst/>
            <a:cxnLst/>
            <a:rect l="l" t="t" r="r" b="b"/>
            <a:pathLst>
              <a:path w="581959" h="552228">
                <a:moveTo>
                  <a:pt x="21464" y="0"/>
                </a:moveTo>
                <a:lnTo>
                  <a:pt x="581959" y="522822"/>
                </a:lnTo>
                <a:lnTo>
                  <a:pt x="560495" y="552228"/>
                </a:lnTo>
                <a:lnTo>
                  <a:pt x="0" y="29387"/>
                </a:lnTo>
                <a:lnTo>
                  <a:pt x="21464" y="0"/>
                </a:lnTo>
                <a:close/>
              </a:path>
            </a:pathLst>
          </a:custGeom>
          <a:ln w="317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51290" y="4078232"/>
            <a:ext cx="156392" cy="166268"/>
          </a:xfrm>
          <a:custGeom>
            <a:avLst/>
            <a:gdLst/>
            <a:ahLst/>
            <a:cxnLst/>
            <a:rect l="l" t="t" r="r" b="b"/>
            <a:pathLst>
              <a:path w="156392" h="166268">
                <a:moveTo>
                  <a:pt x="105233" y="11321"/>
                </a:moveTo>
                <a:lnTo>
                  <a:pt x="156392" y="166268"/>
                </a:lnTo>
                <a:lnTo>
                  <a:pt x="14049" y="140838"/>
                </a:lnTo>
                <a:lnTo>
                  <a:pt x="3879" y="133970"/>
                </a:lnTo>
                <a:lnTo>
                  <a:pt x="0" y="121131"/>
                </a:lnTo>
                <a:lnTo>
                  <a:pt x="5532" y="107665"/>
                </a:lnTo>
                <a:lnTo>
                  <a:pt x="15811" y="102496"/>
                </a:lnTo>
                <a:lnTo>
                  <a:pt x="132830" y="123361"/>
                </a:lnTo>
                <a:lnTo>
                  <a:pt x="114916" y="148772"/>
                </a:lnTo>
                <a:lnTo>
                  <a:pt x="74085" y="24822"/>
                </a:lnTo>
                <a:lnTo>
                  <a:pt x="74238" y="12090"/>
                </a:lnTo>
                <a:lnTo>
                  <a:pt x="80940" y="1947"/>
                </a:lnTo>
                <a:lnTo>
                  <a:pt x="93551" y="0"/>
                </a:lnTo>
                <a:lnTo>
                  <a:pt x="102435" y="5982"/>
                </a:lnTo>
                <a:lnTo>
                  <a:pt x="105233" y="11321"/>
                </a:lnTo>
                <a:close/>
              </a:path>
            </a:pathLst>
          </a:custGeom>
          <a:ln w="3175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92908" y="2163882"/>
            <a:ext cx="770620" cy="3042328"/>
          </a:xfrm>
          <a:custGeom>
            <a:avLst/>
            <a:gdLst/>
            <a:ahLst/>
            <a:cxnLst/>
            <a:rect l="l" t="t" r="r" b="b"/>
            <a:pathLst>
              <a:path w="770620" h="3042328">
                <a:moveTo>
                  <a:pt x="128431" y="0"/>
                </a:moveTo>
                <a:lnTo>
                  <a:pt x="88798" y="7139"/>
                </a:lnTo>
                <a:lnTo>
                  <a:pt x="54186" y="27064"/>
                </a:lnTo>
                <a:lnTo>
                  <a:pt x="26557" y="57536"/>
                </a:lnTo>
                <a:lnTo>
                  <a:pt x="7876" y="96317"/>
                </a:lnTo>
                <a:lnTo>
                  <a:pt x="106" y="141167"/>
                </a:lnTo>
                <a:lnTo>
                  <a:pt x="0" y="2895138"/>
                </a:lnTo>
                <a:lnTo>
                  <a:pt x="717" y="2910782"/>
                </a:lnTo>
                <a:lnTo>
                  <a:pt x="10893" y="2954543"/>
                </a:lnTo>
                <a:lnTo>
                  <a:pt x="31578" y="2991796"/>
                </a:lnTo>
                <a:lnTo>
                  <a:pt x="60809" y="3020290"/>
                </a:lnTo>
                <a:lnTo>
                  <a:pt x="96620" y="3037776"/>
                </a:lnTo>
                <a:lnTo>
                  <a:pt x="642189" y="3042328"/>
                </a:lnTo>
                <a:lnTo>
                  <a:pt x="655838" y="3041507"/>
                </a:lnTo>
                <a:lnTo>
                  <a:pt x="694019" y="3029846"/>
                </a:lnTo>
                <a:lnTo>
                  <a:pt x="726523" y="3006141"/>
                </a:lnTo>
                <a:lnTo>
                  <a:pt x="751388" y="2972643"/>
                </a:lnTo>
                <a:lnTo>
                  <a:pt x="766647" y="2931599"/>
                </a:lnTo>
                <a:lnTo>
                  <a:pt x="770620" y="147216"/>
                </a:lnTo>
                <a:lnTo>
                  <a:pt x="769903" y="131557"/>
                </a:lnTo>
                <a:lnTo>
                  <a:pt x="759729" y="87772"/>
                </a:lnTo>
                <a:lnTo>
                  <a:pt x="739047" y="50517"/>
                </a:lnTo>
                <a:lnTo>
                  <a:pt x="709822" y="22031"/>
                </a:lnTo>
                <a:lnTo>
                  <a:pt x="674017" y="4553"/>
                </a:lnTo>
                <a:lnTo>
                  <a:pt x="12843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92908" y="2163882"/>
            <a:ext cx="770620" cy="3042328"/>
          </a:xfrm>
          <a:custGeom>
            <a:avLst/>
            <a:gdLst/>
            <a:ahLst/>
            <a:cxnLst/>
            <a:rect l="l" t="t" r="r" b="b"/>
            <a:pathLst>
              <a:path w="770620" h="3042328">
                <a:moveTo>
                  <a:pt x="0" y="2895138"/>
                </a:moveTo>
                <a:lnTo>
                  <a:pt x="6236" y="2940568"/>
                </a:lnTo>
                <a:lnTo>
                  <a:pt x="23637" y="2980240"/>
                </a:lnTo>
                <a:lnTo>
                  <a:pt x="50237" y="3011904"/>
                </a:lnTo>
                <a:lnTo>
                  <a:pt x="84073" y="3033309"/>
                </a:lnTo>
                <a:lnTo>
                  <a:pt x="123180" y="3042207"/>
                </a:lnTo>
                <a:lnTo>
                  <a:pt x="642189" y="3042328"/>
                </a:lnTo>
                <a:lnTo>
                  <a:pt x="655838" y="3041507"/>
                </a:lnTo>
                <a:lnTo>
                  <a:pt x="694019" y="3029846"/>
                </a:lnTo>
                <a:lnTo>
                  <a:pt x="726523" y="3006141"/>
                </a:lnTo>
                <a:lnTo>
                  <a:pt x="751388" y="2972643"/>
                </a:lnTo>
                <a:lnTo>
                  <a:pt x="766647" y="2931599"/>
                </a:lnTo>
                <a:lnTo>
                  <a:pt x="770620" y="147216"/>
                </a:lnTo>
                <a:lnTo>
                  <a:pt x="769903" y="131557"/>
                </a:lnTo>
                <a:lnTo>
                  <a:pt x="759729" y="87772"/>
                </a:lnTo>
                <a:lnTo>
                  <a:pt x="739047" y="50517"/>
                </a:lnTo>
                <a:lnTo>
                  <a:pt x="709822" y="22031"/>
                </a:lnTo>
                <a:lnTo>
                  <a:pt x="674017" y="4553"/>
                </a:lnTo>
                <a:lnTo>
                  <a:pt x="128431" y="0"/>
                </a:lnTo>
                <a:lnTo>
                  <a:pt x="114783" y="820"/>
                </a:lnTo>
                <a:lnTo>
                  <a:pt x="76606" y="12470"/>
                </a:lnTo>
                <a:lnTo>
                  <a:pt x="44103" y="36160"/>
                </a:lnTo>
                <a:lnTo>
                  <a:pt x="19239" y="69650"/>
                </a:lnTo>
                <a:lnTo>
                  <a:pt x="3976" y="110703"/>
                </a:lnTo>
                <a:lnTo>
                  <a:pt x="0" y="2895138"/>
                </a:lnTo>
                <a:close/>
              </a:path>
            </a:pathLst>
          </a:custGeom>
          <a:ln w="32561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90204" y="2163882"/>
            <a:ext cx="770459" cy="3042328"/>
          </a:xfrm>
          <a:custGeom>
            <a:avLst/>
            <a:gdLst/>
            <a:ahLst/>
            <a:cxnLst/>
            <a:rect l="l" t="t" r="r" b="b"/>
            <a:pathLst>
              <a:path w="770459" h="3042328">
                <a:moveTo>
                  <a:pt x="128302" y="0"/>
                </a:moveTo>
                <a:lnTo>
                  <a:pt x="88690" y="7145"/>
                </a:lnTo>
                <a:lnTo>
                  <a:pt x="54101" y="27086"/>
                </a:lnTo>
                <a:lnTo>
                  <a:pt x="26498" y="57582"/>
                </a:lnTo>
                <a:lnTo>
                  <a:pt x="7844" y="96390"/>
                </a:lnTo>
                <a:lnTo>
                  <a:pt x="102" y="141269"/>
                </a:lnTo>
                <a:lnTo>
                  <a:pt x="0" y="2895138"/>
                </a:lnTo>
                <a:lnTo>
                  <a:pt x="717" y="2910789"/>
                </a:lnTo>
                <a:lnTo>
                  <a:pt x="10890" y="2954567"/>
                </a:lnTo>
                <a:lnTo>
                  <a:pt x="31570" y="2991829"/>
                </a:lnTo>
                <a:lnTo>
                  <a:pt x="60792" y="3020323"/>
                </a:lnTo>
                <a:lnTo>
                  <a:pt x="96593" y="3037797"/>
                </a:lnTo>
                <a:lnTo>
                  <a:pt x="642157" y="3042328"/>
                </a:lnTo>
                <a:lnTo>
                  <a:pt x="655799" y="3041506"/>
                </a:lnTo>
                <a:lnTo>
                  <a:pt x="693958" y="3029835"/>
                </a:lnTo>
                <a:lnTo>
                  <a:pt x="726439" y="3006112"/>
                </a:lnTo>
                <a:lnTo>
                  <a:pt x="751277" y="2972588"/>
                </a:lnTo>
                <a:lnTo>
                  <a:pt x="766509" y="2931516"/>
                </a:lnTo>
                <a:lnTo>
                  <a:pt x="770459" y="147216"/>
                </a:lnTo>
                <a:lnTo>
                  <a:pt x="769742" y="131550"/>
                </a:lnTo>
                <a:lnTo>
                  <a:pt x="759570" y="87748"/>
                </a:lnTo>
                <a:lnTo>
                  <a:pt x="738894" y="50484"/>
                </a:lnTo>
                <a:lnTo>
                  <a:pt x="709677" y="21997"/>
                </a:lnTo>
                <a:lnTo>
                  <a:pt x="673882" y="4532"/>
                </a:lnTo>
                <a:lnTo>
                  <a:pt x="12830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90204" y="2163882"/>
            <a:ext cx="770459" cy="3042328"/>
          </a:xfrm>
          <a:custGeom>
            <a:avLst/>
            <a:gdLst/>
            <a:ahLst/>
            <a:cxnLst/>
            <a:rect l="l" t="t" r="r" b="b"/>
            <a:pathLst>
              <a:path w="770459" h="3042328">
                <a:moveTo>
                  <a:pt x="0" y="2895138"/>
                </a:moveTo>
                <a:lnTo>
                  <a:pt x="6235" y="2940587"/>
                </a:lnTo>
                <a:lnTo>
                  <a:pt x="23630" y="2980272"/>
                </a:lnTo>
                <a:lnTo>
                  <a:pt x="50223" y="3011939"/>
                </a:lnTo>
                <a:lnTo>
                  <a:pt x="84049" y="3033336"/>
                </a:lnTo>
                <a:lnTo>
                  <a:pt x="123145" y="3042212"/>
                </a:lnTo>
                <a:lnTo>
                  <a:pt x="642157" y="3042328"/>
                </a:lnTo>
                <a:lnTo>
                  <a:pt x="655799" y="3041506"/>
                </a:lnTo>
                <a:lnTo>
                  <a:pt x="693958" y="3029835"/>
                </a:lnTo>
                <a:lnTo>
                  <a:pt x="726439" y="3006112"/>
                </a:lnTo>
                <a:lnTo>
                  <a:pt x="751277" y="2972588"/>
                </a:lnTo>
                <a:lnTo>
                  <a:pt x="766509" y="2931516"/>
                </a:lnTo>
                <a:lnTo>
                  <a:pt x="770459" y="147216"/>
                </a:lnTo>
                <a:lnTo>
                  <a:pt x="769742" y="131550"/>
                </a:lnTo>
                <a:lnTo>
                  <a:pt x="759570" y="87748"/>
                </a:lnTo>
                <a:lnTo>
                  <a:pt x="738894" y="50484"/>
                </a:lnTo>
                <a:lnTo>
                  <a:pt x="709677" y="21997"/>
                </a:lnTo>
                <a:lnTo>
                  <a:pt x="673882" y="4532"/>
                </a:lnTo>
                <a:lnTo>
                  <a:pt x="128302" y="0"/>
                </a:lnTo>
                <a:lnTo>
                  <a:pt x="114661" y="821"/>
                </a:lnTo>
                <a:lnTo>
                  <a:pt x="76505" y="12481"/>
                </a:lnTo>
                <a:lnTo>
                  <a:pt x="44027" y="36189"/>
                </a:lnTo>
                <a:lnTo>
                  <a:pt x="19188" y="69705"/>
                </a:lnTo>
                <a:lnTo>
                  <a:pt x="3954" y="110786"/>
                </a:lnTo>
                <a:lnTo>
                  <a:pt x="0" y="2895138"/>
                </a:lnTo>
                <a:close/>
              </a:path>
            </a:pathLst>
          </a:custGeom>
          <a:ln w="32561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028541" y="2800378"/>
            <a:ext cx="354330" cy="181991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65735" marR="12700" indent="-153670">
              <a:lnSpc>
                <a:spcPts val="1370"/>
              </a:lnSpc>
            </a:pPr>
            <a:r>
              <a:rPr sz="1150" dirty="0" smtClean="0">
                <a:latin typeface="Arial"/>
                <a:cs typeface="Arial"/>
              </a:rPr>
              <a:t>Proj</a:t>
            </a:r>
            <a:r>
              <a:rPr sz="1150" spc="-15" dirty="0" smtClean="0">
                <a:latin typeface="Arial"/>
                <a:cs typeface="Arial"/>
              </a:rPr>
              <a:t>e</a:t>
            </a:r>
            <a:r>
              <a:rPr sz="1150" spc="5" dirty="0" smtClean="0">
                <a:latin typeface="Arial"/>
                <a:cs typeface="Arial"/>
              </a:rPr>
              <a:t>c</a:t>
            </a:r>
            <a:r>
              <a:rPr sz="1150" spc="0" dirty="0" smtClean="0">
                <a:latin typeface="Arial"/>
                <a:cs typeface="Arial"/>
              </a:rPr>
              <a:t>t</a:t>
            </a:r>
            <a:r>
              <a:rPr sz="1150" spc="45" dirty="0" smtClean="0">
                <a:latin typeface="Arial"/>
                <a:cs typeface="Arial"/>
              </a:rPr>
              <a:t> </a:t>
            </a:r>
            <a:r>
              <a:rPr sz="1150" spc="-10" dirty="0" smtClean="0">
                <a:latin typeface="Arial"/>
                <a:cs typeface="Arial"/>
              </a:rPr>
              <a:t>c</a:t>
            </a:r>
            <a:r>
              <a:rPr sz="1150" spc="0" dirty="0" smtClean="0">
                <a:latin typeface="Arial"/>
                <a:cs typeface="Arial"/>
              </a:rPr>
              <a:t>o</a:t>
            </a:r>
            <a:r>
              <a:rPr sz="1150" spc="5" dirty="0" smtClean="0">
                <a:latin typeface="Arial"/>
                <a:cs typeface="Arial"/>
              </a:rPr>
              <a:t>o</a:t>
            </a:r>
            <a:r>
              <a:rPr sz="1150" spc="0" dirty="0" smtClean="0">
                <a:latin typeface="Arial"/>
                <a:cs typeface="Arial"/>
              </a:rPr>
              <a:t>r</a:t>
            </a:r>
            <a:r>
              <a:rPr sz="1150" spc="-15" dirty="0" smtClean="0">
                <a:latin typeface="Arial"/>
                <a:cs typeface="Arial"/>
              </a:rPr>
              <a:t>d</a:t>
            </a:r>
            <a:r>
              <a:rPr sz="1150" spc="0" dirty="0" smtClean="0">
                <a:latin typeface="Arial"/>
                <a:cs typeface="Arial"/>
              </a:rPr>
              <a:t>in</a:t>
            </a:r>
            <a:r>
              <a:rPr sz="1150" spc="-15" dirty="0" smtClean="0">
                <a:latin typeface="Arial"/>
                <a:cs typeface="Arial"/>
              </a:rPr>
              <a:t>a</a:t>
            </a:r>
            <a:r>
              <a:rPr sz="1150" spc="0" dirty="0" smtClean="0">
                <a:latin typeface="Arial"/>
                <a:cs typeface="Arial"/>
              </a:rPr>
              <a:t>t</a:t>
            </a:r>
            <a:r>
              <a:rPr sz="1150" spc="5" dirty="0" smtClean="0">
                <a:latin typeface="Arial"/>
                <a:cs typeface="Arial"/>
              </a:rPr>
              <a:t>i</a:t>
            </a:r>
            <a:r>
              <a:rPr sz="1150" spc="-15" dirty="0" smtClean="0">
                <a:latin typeface="Arial"/>
                <a:cs typeface="Arial"/>
              </a:rPr>
              <a:t>o</a:t>
            </a:r>
            <a:r>
              <a:rPr sz="1150" spc="0" dirty="0" smtClean="0">
                <a:latin typeface="Arial"/>
                <a:cs typeface="Arial"/>
              </a:rPr>
              <a:t>n</a:t>
            </a:r>
            <a:r>
              <a:rPr sz="1150" spc="45" dirty="0" smtClean="0">
                <a:latin typeface="Arial"/>
                <a:cs typeface="Arial"/>
              </a:rPr>
              <a:t> </a:t>
            </a:r>
            <a:r>
              <a:rPr sz="1150" spc="0" dirty="0" smtClean="0">
                <a:latin typeface="Arial"/>
                <a:cs typeface="Arial"/>
              </a:rPr>
              <a:t>a</a:t>
            </a:r>
            <a:r>
              <a:rPr sz="1150" spc="-15" dirty="0" smtClean="0">
                <a:latin typeface="Arial"/>
                <a:cs typeface="Arial"/>
              </a:rPr>
              <a:t>n</a:t>
            </a:r>
            <a:r>
              <a:rPr sz="1150" spc="0" dirty="0" smtClean="0">
                <a:latin typeface="Arial"/>
                <a:cs typeface="Arial"/>
              </a:rPr>
              <a:t>d </a:t>
            </a:r>
            <a:r>
              <a:rPr sz="1150" spc="5" dirty="0" smtClean="0">
                <a:latin typeface="Arial"/>
                <a:cs typeface="Arial"/>
              </a:rPr>
              <a:t>m</a:t>
            </a:r>
            <a:r>
              <a:rPr sz="1150" spc="0" dirty="0" smtClean="0">
                <a:latin typeface="Arial"/>
                <a:cs typeface="Arial"/>
              </a:rPr>
              <a:t>a</a:t>
            </a:r>
            <a:r>
              <a:rPr sz="1150" spc="-15" dirty="0" smtClean="0">
                <a:latin typeface="Arial"/>
                <a:cs typeface="Arial"/>
              </a:rPr>
              <a:t>n</a:t>
            </a:r>
            <a:r>
              <a:rPr sz="1150" spc="0" dirty="0" smtClean="0">
                <a:latin typeface="Arial"/>
                <a:cs typeface="Arial"/>
              </a:rPr>
              <a:t>a</a:t>
            </a:r>
            <a:r>
              <a:rPr sz="1150" spc="5" dirty="0" smtClean="0">
                <a:latin typeface="Arial"/>
                <a:cs typeface="Arial"/>
              </a:rPr>
              <a:t>g</a:t>
            </a:r>
            <a:r>
              <a:rPr sz="1150" spc="-15" dirty="0" smtClean="0">
                <a:latin typeface="Arial"/>
                <a:cs typeface="Arial"/>
              </a:rPr>
              <a:t>e</a:t>
            </a:r>
            <a:r>
              <a:rPr sz="1150" spc="5" dirty="0" smtClean="0">
                <a:latin typeface="Arial"/>
                <a:cs typeface="Arial"/>
              </a:rPr>
              <a:t>m</a:t>
            </a:r>
            <a:r>
              <a:rPr sz="1150" spc="0" dirty="0" smtClean="0">
                <a:latin typeface="Arial"/>
                <a:cs typeface="Arial"/>
              </a:rPr>
              <a:t>e</a:t>
            </a:r>
            <a:r>
              <a:rPr sz="1150" spc="-15" dirty="0" smtClean="0">
                <a:latin typeface="Arial"/>
                <a:cs typeface="Arial"/>
              </a:rPr>
              <a:t>n</a:t>
            </a:r>
            <a:r>
              <a:rPr sz="1150" spc="0" dirty="0" smtClean="0">
                <a:latin typeface="Arial"/>
                <a:cs typeface="Arial"/>
              </a:rPr>
              <a:t>t</a:t>
            </a:r>
            <a:r>
              <a:rPr sz="1150" spc="55" dirty="0" smtClean="0">
                <a:latin typeface="Arial"/>
                <a:cs typeface="Arial"/>
              </a:rPr>
              <a:t> </a:t>
            </a:r>
            <a:r>
              <a:rPr sz="1150" b="1" spc="0" dirty="0" smtClean="0">
                <a:latin typeface="Arial"/>
                <a:cs typeface="Arial"/>
              </a:rPr>
              <a:t>(WP1)</a:t>
            </a:r>
            <a:endParaRPr sz="11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64744" y="2868771"/>
            <a:ext cx="354330" cy="1591310"/>
          </a:xfrm>
          <a:prstGeom prst="rect">
            <a:avLst/>
          </a:prstGeom>
        </p:spPr>
        <p:txBody>
          <a:bodyPr vert="vert" wrap="square" lIns="0" tIns="0" rIns="0" bIns="0" rtlCol="0">
            <a:noAutofit/>
          </a:bodyPr>
          <a:lstStyle/>
          <a:p>
            <a:pPr marL="12700" marR="12700" indent="33020">
              <a:lnSpc>
                <a:spcPts val="1370"/>
              </a:lnSpc>
            </a:pPr>
            <a:r>
              <a:rPr sz="1150" spc="-10" dirty="0" smtClean="0">
                <a:latin typeface="Arial"/>
                <a:cs typeface="Arial"/>
              </a:rPr>
              <a:t>D</a:t>
            </a:r>
            <a:r>
              <a:rPr sz="1150" spc="0" dirty="0" smtClean="0">
                <a:latin typeface="Arial"/>
                <a:cs typeface="Arial"/>
              </a:rPr>
              <a:t>ata</a:t>
            </a:r>
            <a:r>
              <a:rPr sz="1150" spc="45" dirty="0" smtClean="0">
                <a:latin typeface="Arial"/>
                <a:cs typeface="Arial"/>
              </a:rPr>
              <a:t> </a:t>
            </a:r>
            <a:r>
              <a:rPr sz="1150" spc="-15" dirty="0" smtClean="0">
                <a:latin typeface="Arial"/>
                <a:cs typeface="Arial"/>
              </a:rPr>
              <a:t>i</a:t>
            </a:r>
            <a:r>
              <a:rPr sz="1150" spc="0" dirty="0" smtClean="0">
                <a:latin typeface="Arial"/>
                <a:cs typeface="Arial"/>
              </a:rPr>
              <a:t>nte</a:t>
            </a:r>
            <a:r>
              <a:rPr sz="1150" spc="5" dirty="0" smtClean="0">
                <a:latin typeface="Arial"/>
                <a:cs typeface="Arial"/>
              </a:rPr>
              <a:t>g</a:t>
            </a:r>
            <a:r>
              <a:rPr sz="1150" spc="-20" dirty="0" smtClean="0">
                <a:latin typeface="Arial"/>
                <a:cs typeface="Arial"/>
              </a:rPr>
              <a:t>r</a:t>
            </a:r>
            <a:r>
              <a:rPr sz="1150" spc="0" dirty="0" smtClean="0">
                <a:latin typeface="Arial"/>
                <a:cs typeface="Arial"/>
              </a:rPr>
              <a:t>at</a:t>
            </a:r>
            <a:r>
              <a:rPr sz="1150" spc="-15" dirty="0" smtClean="0">
                <a:latin typeface="Arial"/>
                <a:cs typeface="Arial"/>
              </a:rPr>
              <a:t>i</a:t>
            </a:r>
            <a:r>
              <a:rPr sz="1150" spc="0" dirty="0" smtClean="0">
                <a:latin typeface="Arial"/>
                <a:cs typeface="Arial"/>
              </a:rPr>
              <a:t>on</a:t>
            </a:r>
            <a:r>
              <a:rPr sz="1150" spc="50" dirty="0" smtClean="0">
                <a:latin typeface="Arial"/>
                <a:cs typeface="Arial"/>
              </a:rPr>
              <a:t> </a:t>
            </a:r>
            <a:r>
              <a:rPr sz="1150" spc="-15" dirty="0" smtClean="0">
                <a:latin typeface="Arial"/>
                <a:cs typeface="Arial"/>
              </a:rPr>
              <a:t>a</a:t>
            </a:r>
            <a:r>
              <a:rPr sz="1150" spc="0" dirty="0" smtClean="0">
                <a:latin typeface="Arial"/>
                <a:cs typeface="Arial"/>
              </a:rPr>
              <a:t>nd h</a:t>
            </a:r>
            <a:r>
              <a:rPr sz="1150" spc="5" dirty="0" smtClean="0">
                <a:latin typeface="Arial"/>
                <a:cs typeface="Arial"/>
              </a:rPr>
              <a:t>a</a:t>
            </a:r>
            <a:r>
              <a:rPr sz="1150" spc="0" dirty="0" smtClean="0">
                <a:latin typeface="Arial"/>
                <a:cs typeface="Arial"/>
              </a:rPr>
              <a:t>r</a:t>
            </a:r>
            <a:r>
              <a:rPr sz="1150" spc="-15" dirty="0" smtClean="0">
                <a:latin typeface="Arial"/>
                <a:cs typeface="Arial"/>
              </a:rPr>
              <a:t>m</a:t>
            </a:r>
            <a:r>
              <a:rPr sz="1150" spc="0" dirty="0" smtClean="0">
                <a:latin typeface="Arial"/>
                <a:cs typeface="Arial"/>
              </a:rPr>
              <a:t>o</a:t>
            </a:r>
            <a:r>
              <a:rPr sz="1150" spc="5" dirty="0" smtClean="0">
                <a:latin typeface="Arial"/>
                <a:cs typeface="Arial"/>
              </a:rPr>
              <a:t>n</a:t>
            </a:r>
            <a:r>
              <a:rPr sz="1150" spc="0" dirty="0" smtClean="0">
                <a:latin typeface="Arial"/>
                <a:cs typeface="Arial"/>
              </a:rPr>
              <a:t>i</a:t>
            </a:r>
            <a:r>
              <a:rPr sz="1150" spc="-15" dirty="0" smtClean="0">
                <a:latin typeface="Arial"/>
                <a:cs typeface="Arial"/>
              </a:rPr>
              <a:t>z</a:t>
            </a:r>
            <a:r>
              <a:rPr sz="1150" spc="0" dirty="0" smtClean="0">
                <a:latin typeface="Arial"/>
                <a:cs typeface="Arial"/>
              </a:rPr>
              <a:t>a</a:t>
            </a:r>
            <a:r>
              <a:rPr sz="1150" spc="-15" dirty="0" smtClean="0">
                <a:latin typeface="Arial"/>
                <a:cs typeface="Arial"/>
              </a:rPr>
              <a:t>t</a:t>
            </a:r>
            <a:r>
              <a:rPr sz="1150" spc="0" dirty="0" smtClean="0">
                <a:latin typeface="Arial"/>
                <a:cs typeface="Arial"/>
              </a:rPr>
              <a:t>ion</a:t>
            </a:r>
            <a:r>
              <a:rPr sz="1150" spc="65" dirty="0" smtClean="0">
                <a:latin typeface="Arial"/>
                <a:cs typeface="Arial"/>
              </a:rPr>
              <a:t> </a:t>
            </a:r>
            <a:r>
              <a:rPr sz="1150" b="1" spc="-20" dirty="0" smtClean="0">
                <a:latin typeface="Arial"/>
                <a:cs typeface="Arial"/>
              </a:rPr>
              <a:t>(</a:t>
            </a:r>
            <a:r>
              <a:rPr sz="1150" b="1" spc="0" dirty="0" smtClean="0">
                <a:latin typeface="Arial"/>
                <a:cs typeface="Arial"/>
              </a:rPr>
              <a:t>WP2)</a:t>
            </a:r>
            <a:endParaRPr sz="11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47944" y="2039044"/>
            <a:ext cx="6166902" cy="3312809"/>
          </a:xfrm>
          <a:custGeom>
            <a:avLst/>
            <a:gdLst/>
            <a:ahLst/>
            <a:cxnLst/>
            <a:rect l="l" t="t" r="r" b="b"/>
            <a:pathLst>
              <a:path w="6166902" h="3312809">
                <a:moveTo>
                  <a:pt x="6166902" y="0"/>
                </a:moveTo>
                <a:lnTo>
                  <a:pt x="0" y="0"/>
                </a:lnTo>
                <a:lnTo>
                  <a:pt x="0" y="3312809"/>
                </a:lnTo>
                <a:lnTo>
                  <a:pt x="6166902" y="3312809"/>
                </a:lnTo>
                <a:lnTo>
                  <a:pt x="6166902" y="3292003"/>
                </a:lnTo>
                <a:lnTo>
                  <a:pt x="36312" y="3292003"/>
                </a:lnTo>
                <a:lnTo>
                  <a:pt x="18156" y="3271197"/>
                </a:lnTo>
                <a:lnTo>
                  <a:pt x="36312" y="3271197"/>
                </a:lnTo>
                <a:lnTo>
                  <a:pt x="36312" y="41612"/>
                </a:lnTo>
                <a:lnTo>
                  <a:pt x="18156" y="41612"/>
                </a:lnTo>
                <a:lnTo>
                  <a:pt x="36312" y="20713"/>
                </a:lnTo>
                <a:lnTo>
                  <a:pt x="6166902" y="20713"/>
                </a:lnTo>
                <a:lnTo>
                  <a:pt x="6166902" y="0"/>
                </a:lnTo>
                <a:close/>
              </a:path>
              <a:path w="6166902" h="3312809">
                <a:moveTo>
                  <a:pt x="36312" y="3271197"/>
                </a:moveTo>
                <a:lnTo>
                  <a:pt x="18156" y="3271197"/>
                </a:lnTo>
                <a:lnTo>
                  <a:pt x="36312" y="3292003"/>
                </a:lnTo>
                <a:lnTo>
                  <a:pt x="36312" y="3271197"/>
                </a:lnTo>
                <a:close/>
              </a:path>
              <a:path w="6166902" h="3312809">
                <a:moveTo>
                  <a:pt x="6130590" y="3271197"/>
                </a:moveTo>
                <a:lnTo>
                  <a:pt x="36312" y="3271197"/>
                </a:lnTo>
                <a:lnTo>
                  <a:pt x="36312" y="3292003"/>
                </a:lnTo>
                <a:lnTo>
                  <a:pt x="6130590" y="3292003"/>
                </a:lnTo>
                <a:lnTo>
                  <a:pt x="6130590" y="3271197"/>
                </a:lnTo>
                <a:close/>
              </a:path>
              <a:path w="6166902" h="3312809">
                <a:moveTo>
                  <a:pt x="6130590" y="20713"/>
                </a:moveTo>
                <a:lnTo>
                  <a:pt x="6130590" y="3292003"/>
                </a:lnTo>
                <a:lnTo>
                  <a:pt x="6148827" y="3271197"/>
                </a:lnTo>
                <a:lnTo>
                  <a:pt x="6166902" y="3271197"/>
                </a:lnTo>
                <a:lnTo>
                  <a:pt x="6166902" y="41612"/>
                </a:lnTo>
                <a:lnTo>
                  <a:pt x="6148827" y="41612"/>
                </a:lnTo>
                <a:lnTo>
                  <a:pt x="6130590" y="20713"/>
                </a:lnTo>
                <a:close/>
              </a:path>
              <a:path w="6166902" h="3312809">
                <a:moveTo>
                  <a:pt x="6166902" y="3271197"/>
                </a:moveTo>
                <a:lnTo>
                  <a:pt x="6148827" y="3271197"/>
                </a:lnTo>
                <a:lnTo>
                  <a:pt x="6130590" y="3292003"/>
                </a:lnTo>
                <a:lnTo>
                  <a:pt x="6166902" y="3292003"/>
                </a:lnTo>
                <a:lnTo>
                  <a:pt x="6166902" y="3271197"/>
                </a:lnTo>
                <a:close/>
              </a:path>
              <a:path w="6166902" h="3312809">
                <a:moveTo>
                  <a:pt x="36312" y="20713"/>
                </a:moveTo>
                <a:lnTo>
                  <a:pt x="18156" y="41612"/>
                </a:lnTo>
                <a:lnTo>
                  <a:pt x="36312" y="41612"/>
                </a:lnTo>
                <a:lnTo>
                  <a:pt x="36312" y="20713"/>
                </a:lnTo>
                <a:close/>
              </a:path>
              <a:path w="6166902" h="3312809">
                <a:moveTo>
                  <a:pt x="6130590" y="20713"/>
                </a:moveTo>
                <a:lnTo>
                  <a:pt x="36312" y="20713"/>
                </a:lnTo>
                <a:lnTo>
                  <a:pt x="36312" y="41612"/>
                </a:lnTo>
                <a:lnTo>
                  <a:pt x="6130590" y="41612"/>
                </a:lnTo>
                <a:lnTo>
                  <a:pt x="6130590" y="20713"/>
                </a:lnTo>
                <a:close/>
              </a:path>
              <a:path w="6166902" h="3312809">
                <a:moveTo>
                  <a:pt x="6166902" y="20713"/>
                </a:moveTo>
                <a:lnTo>
                  <a:pt x="6130590" y="20713"/>
                </a:lnTo>
                <a:lnTo>
                  <a:pt x="6148827" y="41612"/>
                </a:lnTo>
                <a:lnTo>
                  <a:pt x="6166902" y="41612"/>
                </a:lnTo>
                <a:lnTo>
                  <a:pt x="6166902" y="20713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966" y="0"/>
            <a:ext cx="9127998" cy="908685"/>
          </a:xfrm>
          <a:custGeom>
            <a:avLst/>
            <a:gdLst/>
            <a:ahLst/>
            <a:cxnLst/>
            <a:rect l="l" t="t" r="r" b="b"/>
            <a:pathLst>
              <a:path w="9127998" h="908685">
                <a:moveTo>
                  <a:pt x="0" y="908685"/>
                </a:moveTo>
                <a:lnTo>
                  <a:pt x="9127998" y="908685"/>
                </a:lnTo>
                <a:lnTo>
                  <a:pt x="9127998" y="0"/>
                </a:lnTo>
                <a:lnTo>
                  <a:pt x="0" y="0"/>
                </a:lnTo>
                <a:lnTo>
                  <a:pt x="0" y="90868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966" y="0"/>
            <a:ext cx="9127998" cy="908685"/>
          </a:xfrm>
          <a:custGeom>
            <a:avLst/>
            <a:gdLst/>
            <a:ahLst/>
            <a:cxnLst/>
            <a:rect l="l" t="t" r="r" b="b"/>
            <a:pathLst>
              <a:path w="9127998" h="908685">
                <a:moveTo>
                  <a:pt x="0" y="908685"/>
                </a:moveTo>
                <a:lnTo>
                  <a:pt x="9127998" y="908685"/>
                </a:lnTo>
                <a:lnTo>
                  <a:pt x="9127998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966" y="0"/>
            <a:ext cx="0" cy="908685"/>
          </a:xfrm>
          <a:custGeom>
            <a:avLst/>
            <a:gdLst/>
            <a:ahLst/>
            <a:cxnLst/>
            <a:rect l="l" t="t" r="r" b="b"/>
            <a:pathLst>
              <a:path h="908685">
                <a:moveTo>
                  <a:pt x="0" y="0"/>
                </a:moveTo>
                <a:lnTo>
                  <a:pt x="0" y="90868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30006" y="84543"/>
            <a:ext cx="678535" cy="464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62823" y="97535"/>
            <a:ext cx="544829" cy="444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868" y="64452"/>
            <a:ext cx="1187767" cy="484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183" rIns="0" bIns="0" rtlCol="0">
            <a:noAutofit/>
          </a:bodyPr>
          <a:lstStyle/>
          <a:p>
            <a:pPr marL="1007744">
              <a:lnSpc>
                <a:spcPct val="100000"/>
              </a:lnSpc>
            </a:pPr>
            <a:r>
              <a:rPr sz="2800" b="1" spc="-45" dirty="0" smtClean="0">
                <a:latin typeface="Calibri"/>
                <a:cs typeface="Calibri"/>
              </a:rPr>
              <a:t>C</a:t>
            </a:r>
            <a:r>
              <a:rPr sz="2800" b="1" spc="-20" dirty="0" smtClean="0">
                <a:latin typeface="Calibri"/>
                <a:cs typeface="Calibri"/>
              </a:rPr>
              <a:t>OMB</a:t>
            </a:r>
            <a:r>
              <a:rPr sz="2800" b="1" spc="-5" dirty="0" smtClean="0">
                <a:latin typeface="Calibri"/>
                <a:cs typeface="Calibri"/>
              </a:rPr>
              <a:t>I</a:t>
            </a:r>
            <a:r>
              <a:rPr sz="2800" b="1" spc="-15" dirty="0" smtClean="0">
                <a:latin typeface="Calibri"/>
                <a:cs typeface="Calibri"/>
              </a:rPr>
              <a:t>-BIO</a:t>
            </a:r>
            <a:r>
              <a:rPr sz="2800" b="1" spc="50" dirty="0" smtClean="0">
                <a:latin typeface="Calibri"/>
                <a:cs typeface="Calibri"/>
              </a:rPr>
              <a:t> </a:t>
            </a:r>
            <a:r>
              <a:rPr sz="2800" b="1" spc="-15" dirty="0" smtClean="0">
                <a:latin typeface="Calibri"/>
                <a:cs typeface="Calibri"/>
              </a:rPr>
              <a:t>Study</a:t>
            </a:r>
            <a:r>
              <a:rPr sz="2800" b="1" spc="10" dirty="0" smtClean="0">
                <a:latin typeface="Calibri"/>
                <a:cs typeface="Calibri"/>
              </a:rPr>
              <a:t> </a:t>
            </a:r>
            <a:r>
              <a:rPr sz="2800" b="1" spc="-15" dirty="0" smtClean="0">
                <a:latin typeface="Calibri"/>
                <a:cs typeface="Calibri"/>
              </a:rPr>
              <a:t>desi</a:t>
            </a:r>
            <a:r>
              <a:rPr sz="2800" b="1" spc="-30" dirty="0" smtClean="0">
                <a:latin typeface="Calibri"/>
                <a:cs typeface="Calibri"/>
              </a:rPr>
              <a:t>g</a:t>
            </a:r>
            <a:r>
              <a:rPr sz="2800" b="1" spc="-15" dirty="0" smtClean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5" y="533400"/>
            <a:ext cx="8980045" cy="50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5228281" cy="1704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7437481" cy="1942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14800"/>
            <a:ext cx="6096000" cy="16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5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66" y="0"/>
            <a:ext cx="9127998" cy="478027"/>
          </a:xfrm>
          <a:custGeom>
            <a:avLst/>
            <a:gdLst/>
            <a:ahLst/>
            <a:cxnLst/>
            <a:rect l="l" t="t" r="r" b="b"/>
            <a:pathLst>
              <a:path w="9127998" h="478027">
                <a:moveTo>
                  <a:pt x="0" y="478027"/>
                </a:moveTo>
                <a:lnTo>
                  <a:pt x="9127998" y="478027"/>
                </a:lnTo>
                <a:lnTo>
                  <a:pt x="9127998" y="0"/>
                </a:lnTo>
                <a:lnTo>
                  <a:pt x="0" y="0"/>
                </a:lnTo>
                <a:lnTo>
                  <a:pt x="0" y="4780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966" y="0"/>
            <a:ext cx="9127998" cy="478027"/>
          </a:xfrm>
          <a:custGeom>
            <a:avLst/>
            <a:gdLst/>
            <a:ahLst/>
            <a:cxnLst/>
            <a:rect l="l" t="t" r="r" b="b"/>
            <a:pathLst>
              <a:path w="9127998" h="478027">
                <a:moveTo>
                  <a:pt x="0" y="478027"/>
                </a:moveTo>
                <a:lnTo>
                  <a:pt x="9127998" y="478027"/>
                </a:lnTo>
                <a:lnTo>
                  <a:pt x="9127998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66" y="0"/>
            <a:ext cx="0" cy="478027"/>
          </a:xfrm>
          <a:custGeom>
            <a:avLst/>
            <a:gdLst/>
            <a:ahLst/>
            <a:cxnLst/>
            <a:rect l="l" t="t" r="r" b="b"/>
            <a:pathLst>
              <a:path h="478027">
                <a:moveTo>
                  <a:pt x="0" y="0"/>
                </a:moveTo>
                <a:lnTo>
                  <a:pt x="0" y="47802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30006" y="0"/>
            <a:ext cx="678535" cy="458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62823" y="7874"/>
            <a:ext cx="544829" cy="444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81" y="0"/>
            <a:ext cx="1187767" cy="467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" y="509777"/>
          <a:ext cx="9143991" cy="6325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03"/>
                <a:gridCol w="3525988"/>
                <a:gridCol w="492348"/>
                <a:gridCol w="616394"/>
                <a:gridCol w="403533"/>
                <a:gridCol w="232101"/>
                <a:gridCol w="822546"/>
                <a:gridCol w="227595"/>
                <a:gridCol w="205634"/>
                <a:gridCol w="616902"/>
                <a:gridCol w="792670"/>
                <a:gridCol w="626077"/>
              </a:tblGrid>
              <a:tr h="245363">
                <a:tc gridSpan="2"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400" spc="-5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0" dirty="0" smtClean="0">
                          <a:latin typeface="Arial"/>
                          <a:cs typeface="Arial"/>
                        </a:rPr>
                        <a:t>eline,</a:t>
                      </a:r>
                      <a:r>
                        <a:rPr sz="14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400" i="1" spc="0" dirty="0" smtClean="0">
                          <a:latin typeface="Arial"/>
                          <a:cs typeface="Arial"/>
                        </a:rPr>
                        <a:t>ilestones</a:t>
                      </a:r>
                      <a:r>
                        <a:rPr sz="1400" i="1" spc="-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 smtClean="0">
                          <a:latin typeface="Arial"/>
                          <a:cs typeface="Arial"/>
                        </a:rPr>
                        <a:t>an</a:t>
                      </a:r>
                      <a:r>
                        <a:rPr sz="14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4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i="1" spc="0" dirty="0" smtClean="0">
                          <a:latin typeface="Arial"/>
                          <a:cs typeface="Arial"/>
                        </a:rPr>
                        <a:t>elivera</a:t>
                      </a:r>
                      <a:r>
                        <a:rPr sz="1400" b="1" i="1" spc="-10" dirty="0" smtClean="0">
                          <a:latin typeface="Arial"/>
                          <a:cs typeface="Arial"/>
                        </a:rPr>
                        <a:t>bl</a:t>
                      </a:r>
                      <a:r>
                        <a:rPr sz="1400" b="1" i="1" spc="0" dirty="0" smtClean="0">
                          <a:latin typeface="Arial"/>
                          <a:cs typeface="Arial"/>
                        </a:rPr>
                        <a:t>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385D8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ea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r 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80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800" spc="-5" dirty="0" smtClean="0">
                          <a:latin typeface="Arial"/>
                          <a:cs typeface="Arial"/>
                        </a:rPr>
                        <a:t>ea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r 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25400">
                      <a:solidFill>
                        <a:srgbClr val="385D8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sz="800" spc="-5" dirty="0" smtClean="0">
                          <a:latin typeface="Arial"/>
                          <a:cs typeface="Arial"/>
                        </a:rPr>
                        <a:t>Q1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800" spc="-5" dirty="0" smtClean="0">
                          <a:latin typeface="Arial"/>
                          <a:cs typeface="Arial"/>
                        </a:rPr>
                        <a:t>Q2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800" spc="-5" dirty="0" smtClean="0">
                          <a:latin typeface="Arial"/>
                          <a:cs typeface="Arial"/>
                        </a:rPr>
                        <a:t>Q3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800" spc="-5" dirty="0" smtClean="0">
                          <a:latin typeface="Arial"/>
                          <a:cs typeface="Arial"/>
                        </a:rPr>
                        <a:t>Q4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800" spc="-5" dirty="0" smtClean="0">
                          <a:latin typeface="Arial"/>
                          <a:cs typeface="Arial"/>
                        </a:rPr>
                        <a:t>Q5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</a:pPr>
                      <a:r>
                        <a:rPr sz="800" spc="-5" dirty="0" smtClean="0">
                          <a:latin typeface="Arial"/>
                          <a:cs typeface="Arial"/>
                        </a:rPr>
                        <a:t>Q6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</a:pPr>
                      <a:r>
                        <a:rPr sz="800" spc="-5" dirty="0" smtClean="0">
                          <a:latin typeface="Arial"/>
                          <a:cs typeface="Arial"/>
                        </a:rPr>
                        <a:t>Q6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</a:pPr>
                      <a:r>
                        <a:rPr sz="800" spc="-5" dirty="0" smtClean="0">
                          <a:latin typeface="Arial"/>
                          <a:cs typeface="Arial"/>
                        </a:rPr>
                        <a:t>Q8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927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800" b="1" spc="2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b="1" spc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800" b="1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nag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nt</a:t>
                      </a:r>
                      <a:r>
                        <a:rPr sz="800" b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&amp; 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oordina</a:t>
                      </a:r>
                      <a:r>
                        <a:rPr sz="800" b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</a:tr>
              <a:tr h="486762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i="1" dirty="0" smtClean="0">
                          <a:latin typeface="Arial"/>
                          <a:cs typeface="Arial"/>
                        </a:rPr>
                        <a:t>Me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tin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8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or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tium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6479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i="1" spc="-5" dirty="0" smtClean="0">
                          <a:latin typeface="Arial"/>
                          <a:cs typeface="Arial"/>
                        </a:rPr>
                        <a:t>Laun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ch</a:t>
                      </a:r>
                      <a:r>
                        <a:rPr sz="800" i="1" spc="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8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OMB</a:t>
                      </a:r>
                      <a:r>
                        <a:rPr sz="800" i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BIO</a:t>
                      </a:r>
                      <a:r>
                        <a:rPr sz="800" i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5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eb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site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4366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b="1" i="1" dirty="0" smtClean="0">
                          <a:latin typeface="Arial"/>
                          <a:cs typeface="Arial"/>
                        </a:rPr>
                        <a:t>Proj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ec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t pe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iodic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800" b="1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inal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por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926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800" b="1" spc="2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b="1" spc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800" b="1" spc="-5" dirty="0" smtClean="0">
                          <a:latin typeface="Arial"/>
                          <a:cs typeface="Arial"/>
                        </a:rPr>
                        <a:t>Dat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te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gr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at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ion</a:t>
                      </a:r>
                      <a:r>
                        <a:rPr sz="800" b="1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800" b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ha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moniz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at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</a:tr>
              <a:tr h="210664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i="1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lection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8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par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ti</a:t>
                      </a:r>
                      <a:r>
                        <a:rPr sz="800" i="1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ip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an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da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ta</a:t>
                      </a:r>
                      <a:r>
                        <a:rPr sz="800" i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r inclusion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4213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i="1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ipt</a:t>
                      </a:r>
                      <a:r>
                        <a:rPr sz="8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8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i="1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les</a:t>
                      </a:r>
                      <a:r>
                        <a:rPr sz="8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in la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bora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or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4213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i="1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ipt</a:t>
                      </a:r>
                      <a:r>
                        <a:rPr sz="8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8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ep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id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i="1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iol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og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ic</a:t>
                      </a:r>
                      <a:r>
                        <a:rPr sz="800" i="1" spc="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da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8745" algn="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4404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i="1" spc="-5" dirty="0" smtClean="0">
                          <a:latin typeface="Arial"/>
                          <a:cs typeface="Arial"/>
                        </a:rPr>
                        <a:t>Har</a:t>
                      </a:r>
                      <a:r>
                        <a:rPr sz="800" i="1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i="1" spc="-30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i="1" spc="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ou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tc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800" i="1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i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da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ta</a:t>
                      </a:r>
                      <a:r>
                        <a:rPr sz="800" i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(C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/IMT)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4276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i="1" spc="-5" dirty="0" smtClean="0">
                          <a:latin typeface="Arial"/>
                          <a:cs typeface="Arial"/>
                        </a:rPr>
                        <a:t>Har</a:t>
                      </a:r>
                      <a:r>
                        <a:rPr sz="800" i="1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i="1" spc="-30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i="1" spc="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da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ta</a:t>
                      </a:r>
                      <a:r>
                        <a:rPr sz="800" i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r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i="1" spc="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sz="800" i="1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sc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or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4112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port on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da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a ha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moniz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at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320" algn="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927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800" b="1" spc="2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b="1" spc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P3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800" b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iom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ke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di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sc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ov</a:t>
                      </a:r>
                      <a:r>
                        <a:rPr sz="800" b="1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ry</a:t>
                      </a:r>
                      <a:r>
                        <a:rPr sz="800" b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800" b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iden</a:t>
                      </a:r>
                      <a:r>
                        <a:rPr sz="800" b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cat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03086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i="1" spc="-5" dirty="0" smtClean="0">
                          <a:latin typeface="Arial"/>
                          <a:cs typeface="Arial"/>
                        </a:rPr>
                        <a:t>Op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ti</a:t>
                      </a:r>
                      <a:r>
                        <a:rPr sz="800" i="1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i="1" spc="-30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i="1" spc="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ana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lytic</a:t>
                      </a:r>
                      <a:r>
                        <a:rPr sz="8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tf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or</a:t>
                      </a:r>
                      <a:r>
                        <a:rPr sz="800" i="1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an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8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QC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6262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port on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sa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mp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i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hipm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800" b="1" i="1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Q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C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SOPs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4430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ata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as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i="1" spc="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800" b="1" i="1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800" b="1" i="1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R </a:t>
                      </a:r>
                      <a:r>
                        <a:rPr sz="800" b="1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 U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PL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C-</a:t>
                      </a:r>
                      <a:r>
                        <a:rPr sz="800" b="1" i="1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 s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ect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ra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3828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sc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ov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ry</a:t>
                      </a:r>
                      <a:r>
                        <a:rPr sz="800" b="1" i="1" spc="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biom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ke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se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t iden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926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800" b="1" spc="2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b="1" spc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800" b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iom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ke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va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lida</a:t>
                      </a:r>
                      <a:r>
                        <a:rPr sz="800" b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ion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11045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800" i="1" dirty="0" smtClean="0">
                          <a:latin typeface="Arial"/>
                          <a:cs typeface="Arial"/>
                        </a:rPr>
                        <a:t>Ass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8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de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lo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800" i="1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en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i="1" spc="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r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ne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8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io</a:t>
                      </a:r>
                      <a:r>
                        <a:rPr sz="800" i="1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ar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er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641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800" i="1" dirty="0" smtClean="0">
                          <a:latin typeface="Arial"/>
                          <a:cs typeface="Arial"/>
                        </a:rPr>
                        <a:t>Ass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ys</a:t>
                      </a:r>
                      <a:r>
                        <a:rPr sz="800" i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800" i="1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lete</a:t>
                      </a:r>
                      <a:r>
                        <a:rPr sz="800" i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r v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li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da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tion 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io</a:t>
                      </a:r>
                      <a:r>
                        <a:rPr sz="800" i="1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ar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sz="800" i="1" spc="-5" dirty="0" smtClean="0">
                          <a:latin typeface="Arial"/>
                          <a:cs typeface="Arial"/>
                        </a:rPr>
                        <a:t>er</a:t>
                      </a:r>
                      <a:r>
                        <a:rPr sz="800" i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5870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port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va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ida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ion</a:t>
                      </a:r>
                      <a:r>
                        <a:rPr sz="800" b="1" i="1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et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hods/proc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dures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926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800" b="1" spc="2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b="1" spc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800" b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ro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ss-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pl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atf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orm 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mul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omi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nal</a:t>
                      </a:r>
                      <a:r>
                        <a:rPr sz="800" b="1" spc="-4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38DD3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</a:tr>
              <a:tr h="487752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port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et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hods:</a:t>
                      </a:r>
                      <a:r>
                        <a:rPr sz="800" b="1" i="1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mu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omi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na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yse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5654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ioch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mi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ca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onne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ct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800" b="1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pa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hw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ay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914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800" b="1" spc="2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800" b="1" spc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latin typeface="Arial"/>
                          <a:cs typeface="Arial"/>
                        </a:rPr>
                        <a:t>Pr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di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ct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ombina</a:t>
                      </a:r>
                      <a:r>
                        <a:rPr sz="800" b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ori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biom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-5" dirty="0" smtClean="0">
                          <a:latin typeface="Arial"/>
                          <a:cs typeface="Arial"/>
                        </a:rPr>
                        <a:t>ke</a:t>
                      </a:r>
                      <a:r>
                        <a:rPr sz="800" b="1" spc="0" dirty="0" smtClean="0">
                          <a:latin typeface="Arial"/>
                          <a:cs typeface="Arial"/>
                        </a:rPr>
                        <a:t>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38DD3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</a:tr>
              <a:tr h="211540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port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da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/m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et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hods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 f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or</a:t>
                      </a:r>
                      <a:r>
                        <a:rPr sz="800" b="1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ri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k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sc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ore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3315"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800" b="1" i="1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ida</a:t>
                      </a:r>
                      <a:r>
                        <a:rPr sz="8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800" b="1" i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ri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k </a:t>
                      </a:r>
                      <a:r>
                        <a:rPr sz="800" b="1" i="1" spc="-5" dirty="0" smtClean="0">
                          <a:latin typeface="Arial"/>
                          <a:cs typeface="Arial"/>
                        </a:rPr>
                        <a:t>sc</a:t>
                      </a:r>
                      <a:r>
                        <a:rPr sz="800" b="1" i="1" spc="0" dirty="0" smtClean="0">
                          <a:latin typeface="Arial"/>
                          <a:cs typeface="Arial"/>
                        </a:rPr>
                        <a:t>ore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6542" y="2144745"/>
            <a:ext cx="5349716" cy="17883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600" spc="-23" dirty="0">
                <a:latin typeface="Calibri"/>
                <a:cs typeface="Calibri"/>
              </a:rPr>
              <a:t>WP3:</a:t>
            </a:r>
            <a:r>
              <a:rPr sz="3600" spc="4" dirty="0">
                <a:latin typeface="Calibri"/>
                <a:cs typeface="Calibri"/>
              </a:rPr>
              <a:t> </a:t>
            </a:r>
            <a:r>
              <a:rPr sz="3600" spc="-19" dirty="0">
                <a:latin typeface="Calibri"/>
                <a:cs typeface="Calibri"/>
              </a:rPr>
              <a:t>B</a:t>
            </a:r>
            <a:r>
              <a:rPr sz="3600" dirty="0">
                <a:latin typeface="Calibri"/>
                <a:cs typeface="Calibri"/>
              </a:rPr>
              <a:t>iom</a:t>
            </a:r>
            <a:r>
              <a:rPr sz="3600" spc="8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spc="-143" dirty="0">
                <a:latin typeface="Calibri"/>
                <a:cs typeface="Calibri"/>
              </a:rPr>
              <a:t>k</a:t>
            </a:r>
            <a:r>
              <a:rPr sz="3600" spc="-19" dirty="0">
                <a:latin typeface="Calibri"/>
                <a:cs typeface="Calibri"/>
              </a:rPr>
              <a:t>er Dis</a:t>
            </a:r>
            <a:r>
              <a:rPr sz="3600" spc="-38" dirty="0">
                <a:latin typeface="Calibri"/>
                <a:cs typeface="Calibri"/>
              </a:rPr>
              <a:t>c</a:t>
            </a:r>
            <a:r>
              <a:rPr sz="3600" spc="-23" dirty="0">
                <a:latin typeface="Calibri"/>
                <a:cs typeface="Calibri"/>
              </a:rPr>
              <a:t>o</a:t>
            </a:r>
            <a:r>
              <a:rPr sz="3600" spc="-53" dirty="0">
                <a:latin typeface="Calibri"/>
                <a:cs typeface="Calibri"/>
              </a:rPr>
              <a:t>v</a:t>
            </a:r>
            <a:r>
              <a:rPr sz="3600" spc="-19" dirty="0">
                <a:latin typeface="Calibri"/>
                <a:cs typeface="Calibri"/>
              </a:rPr>
              <a:t>ery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&amp;</a:t>
            </a:r>
            <a:endParaRPr sz="3600">
              <a:latin typeface="Calibri"/>
              <a:cs typeface="Calibri"/>
            </a:endParaRPr>
          </a:p>
          <a:p>
            <a:pPr marL="1570673"/>
            <a:r>
              <a:rPr sz="3600" dirty="0">
                <a:latin typeface="Calibri"/>
                <a:cs typeface="Calibri"/>
              </a:rPr>
              <a:t>Ide</a:t>
            </a:r>
            <a:r>
              <a:rPr sz="3600" spc="-41" dirty="0">
                <a:latin typeface="Calibri"/>
                <a:cs typeface="Calibri"/>
              </a:rPr>
              <a:t>n</a:t>
            </a:r>
            <a:r>
              <a:rPr sz="3600" dirty="0">
                <a:latin typeface="Calibri"/>
                <a:cs typeface="Calibri"/>
              </a:rPr>
              <a:t>tifi</a:t>
            </a:r>
            <a:r>
              <a:rPr sz="3600" spc="-30" dirty="0">
                <a:latin typeface="Calibri"/>
                <a:cs typeface="Calibri"/>
              </a:rPr>
              <a:t>c</a:t>
            </a:r>
            <a:r>
              <a:rPr sz="3600" spc="-34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tion</a:t>
            </a:r>
            <a:endParaRPr sz="3600">
              <a:latin typeface="Calibri"/>
              <a:cs typeface="Calibri"/>
            </a:endParaRPr>
          </a:p>
          <a:p>
            <a:pPr>
              <a:lnSpc>
                <a:spcPts val="825"/>
              </a:lnSpc>
              <a:spcBef>
                <a:spcPts val="39"/>
              </a:spcBef>
            </a:pPr>
            <a:endParaRPr sz="825"/>
          </a:p>
          <a:p>
            <a:pPr algn="ctr"/>
            <a:r>
              <a:rPr sz="3600" spc="-23" dirty="0">
                <a:latin typeface="Calibri"/>
                <a:cs typeface="Calibri"/>
              </a:rPr>
              <a:t>WP4:</a:t>
            </a:r>
            <a:r>
              <a:rPr sz="3600" spc="4" dirty="0">
                <a:latin typeface="Calibri"/>
                <a:cs typeface="Calibri"/>
              </a:rPr>
              <a:t> </a:t>
            </a:r>
            <a:r>
              <a:rPr sz="3600" spc="-19" dirty="0">
                <a:latin typeface="Calibri"/>
                <a:cs typeface="Calibri"/>
              </a:rPr>
              <a:t>B</a:t>
            </a:r>
            <a:r>
              <a:rPr sz="3600" dirty="0">
                <a:latin typeface="Calibri"/>
                <a:cs typeface="Calibri"/>
              </a:rPr>
              <a:t>iom</a:t>
            </a:r>
            <a:r>
              <a:rPr sz="3600" spc="8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spc="-143" dirty="0">
                <a:latin typeface="Calibri"/>
                <a:cs typeface="Calibri"/>
              </a:rPr>
              <a:t>k</a:t>
            </a:r>
            <a:r>
              <a:rPr sz="3600" spc="-19" dirty="0">
                <a:latin typeface="Calibri"/>
                <a:cs typeface="Calibri"/>
              </a:rPr>
              <a:t>er </a:t>
            </a:r>
            <a:r>
              <a:rPr sz="3600" spc="-203" dirty="0">
                <a:latin typeface="Calibri"/>
                <a:cs typeface="Calibri"/>
              </a:rPr>
              <a:t>V</a:t>
            </a:r>
            <a:r>
              <a:rPr sz="3600" dirty="0">
                <a:latin typeface="Calibri"/>
                <a:cs typeface="Calibri"/>
              </a:rPr>
              <a:t>alid</a:t>
            </a:r>
            <a:r>
              <a:rPr sz="3600" spc="-30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0"/>
            <a:ext cx="6858000" cy="142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7031832" y="4480283"/>
            <a:ext cx="969169" cy="662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6084094" y="4386261"/>
            <a:ext cx="928716" cy="756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162051" y="4389663"/>
            <a:ext cx="1782413" cy="727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053143" y="4677613"/>
            <a:ext cx="1518761" cy="465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350"/>
          </a:p>
        </p:txBody>
      </p:sp>
      <p:pic>
        <p:nvPicPr>
          <p:cNvPr id="9" name="Picture 7" descr="http://www.mesa-nhlbi.org/siteblocks/images/MesaLogo-100x6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90" y="4398141"/>
            <a:ext cx="1228017" cy="74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4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85800" y="152400"/>
            <a:ext cx="9296400" cy="520826"/>
          </a:xfrm>
          <a:prstGeom prst="rect">
            <a:avLst/>
          </a:prstGeom>
        </p:spPr>
        <p:txBody>
          <a:bodyPr vert="horz" wrap="square" lIns="0" tIns="180118" rIns="0" bIns="0" rtlCol="0">
            <a:noAutofit/>
          </a:bodyPr>
          <a:lstStyle/>
          <a:p>
            <a:pPr marL="2252186">
              <a:lnSpc>
                <a:spcPct val="100000"/>
              </a:lnSpc>
            </a:pPr>
            <a:r>
              <a:rPr sz="3600" b="1" spc="-15" dirty="0" smtClean="0">
                <a:solidFill>
                  <a:srgbClr val="001F5F"/>
                </a:solidFill>
                <a:latin typeface="Calibri"/>
                <a:cs typeface="Calibri"/>
              </a:rPr>
              <a:t>WP3</a:t>
            </a:r>
            <a:r>
              <a:rPr lang="en-US" sz="3600" b="1" spc="-15" dirty="0" smtClean="0">
                <a:solidFill>
                  <a:srgbClr val="001F5F"/>
                </a:solidFill>
                <a:latin typeface="Calibri"/>
                <a:cs typeface="Calibri"/>
              </a:rPr>
              <a:t>, WP4, WP5, WP6</a:t>
            </a:r>
            <a:r>
              <a:rPr sz="3600" b="1" spc="4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1" dirty="0">
                <a:solidFill>
                  <a:srgbClr val="001F5F"/>
                </a:solidFill>
                <a:latin typeface="Calibri"/>
                <a:cs typeface="Calibri"/>
              </a:rPr>
              <a:t>objecti</a:t>
            </a:r>
            <a:r>
              <a:rPr sz="3600" b="1" spc="-38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3600" b="1" spc="-11" dirty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914400"/>
            <a:ext cx="8534400" cy="495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5469">
              <a:spcAft>
                <a:spcPts val="600"/>
              </a:spcAft>
            </a:pPr>
            <a:r>
              <a:rPr lang="en-US" dirty="0" smtClean="0">
                <a:latin typeface="Arial"/>
                <a:cs typeface="Arial"/>
              </a:rPr>
              <a:t>			Year 1		Year 2			</a:t>
            </a:r>
            <a:endParaRPr dirty="0">
              <a:latin typeface="Arial"/>
              <a:cs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635060"/>
              </p:ext>
            </p:extLst>
          </p:nvPr>
        </p:nvGraphicFramePr>
        <p:xfrm>
          <a:off x="21666" y="1219200"/>
          <a:ext cx="9143991" cy="4889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03"/>
                <a:gridCol w="3525988"/>
                <a:gridCol w="492348"/>
                <a:gridCol w="616394"/>
                <a:gridCol w="403533"/>
                <a:gridCol w="232101"/>
                <a:gridCol w="822546"/>
                <a:gridCol w="227595"/>
                <a:gridCol w="205634"/>
                <a:gridCol w="616902"/>
                <a:gridCol w="792670"/>
                <a:gridCol w="626077"/>
              </a:tblGrid>
              <a:tr h="248494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b="1" spc="2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200" b="1" spc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iom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ke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di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sc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ov</a:t>
                      </a:r>
                      <a:r>
                        <a:rPr sz="1200" b="1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ry</a:t>
                      </a:r>
                      <a:r>
                        <a:rPr sz="1200" b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b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iden</a:t>
                      </a:r>
                      <a:r>
                        <a:rPr sz="1200" b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cat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23293"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1200" i="1" spc="-5" dirty="0" smtClean="0">
                          <a:latin typeface="Arial"/>
                          <a:cs typeface="Arial"/>
                        </a:rPr>
                        <a:t>Op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ti</a:t>
                      </a:r>
                      <a:r>
                        <a:rPr sz="1200" i="1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200" i="1" spc="-30" dirty="0" smtClean="0">
                          <a:latin typeface="Arial"/>
                          <a:cs typeface="Arial"/>
                        </a:rPr>
                        <a:t>z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i="1" spc="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ana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lytic</a:t>
                      </a:r>
                      <a:r>
                        <a:rPr sz="12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tf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i="1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2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an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2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QC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5830"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port on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sa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mp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i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hipm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i="1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Q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C 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SOPs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57577"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ata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as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i="1" spc="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200" b="1" i="1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i="1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R </a:t>
                      </a:r>
                      <a:r>
                        <a:rPr sz="1200" b="1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 U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PL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C-</a:t>
                      </a:r>
                      <a:r>
                        <a:rPr sz="1200" b="1" i="1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 s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ect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ra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8804"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</a:pP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sc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ov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ry</a:t>
                      </a:r>
                      <a:r>
                        <a:rPr sz="1200" b="1" i="1" spc="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biom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ke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t iden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493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b="1" spc="2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200" b="1" spc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iom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ke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va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lida</a:t>
                      </a:r>
                      <a:r>
                        <a:rPr sz="1200" b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ion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4747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1200" i="1" dirty="0" smtClean="0">
                          <a:latin typeface="Arial"/>
                          <a:cs typeface="Arial"/>
                        </a:rPr>
                        <a:t>Ass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2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lo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200" i="1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i="1" spc="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r 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ne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1200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io</a:t>
                      </a:r>
                      <a:r>
                        <a:rPr sz="1200" i="1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ar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er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86044"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1200" i="1" dirty="0" smtClean="0">
                          <a:latin typeface="Arial"/>
                          <a:cs typeface="Arial"/>
                        </a:rPr>
                        <a:t>Ass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ys</a:t>
                      </a:r>
                      <a:r>
                        <a:rPr sz="1200" i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200" i="1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lete</a:t>
                      </a:r>
                      <a:r>
                        <a:rPr sz="1200" i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r v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li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da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tion 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io</a:t>
                      </a:r>
                      <a:r>
                        <a:rPr sz="1200" i="1" spc="-1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ar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k</a:t>
                      </a:r>
                      <a:r>
                        <a:rPr sz="1200" i="1" spc="-5" dirty="0" smtClean="0">
                          <a:latin typeface="Arial"/>
                          <a:cs typeface="Arial"/>
                        </a:rPr>
                        <a:t>er</a:t>
                      </a:r>
                      <a:r>
                        <a:rPr sz="1200" i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7350"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port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va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ida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ion</a:t>
                      </a:r>
                      <a:r>
                        <a:rPr sz="1200" b="1" i="1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hods/proc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dures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493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b="1" spc="2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200" b="1" spc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1200" b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ro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ss-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pl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atf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orm 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mul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omi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nal</a:t>
                      </a:r>
                      <a:r>
                        <a:rPr sz="1200" b="1" spc="-4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38DD3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</a:tr>
              <a:tr h="681199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port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hods:</a:t>
                      </a:r>
                      <a:r>
                        <a:rPr sz="1200" b="1" i="1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mu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omi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na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yse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7049"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ioch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mi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ca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i="1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onne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ct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nd</a:t>
                      </a:r>
                      <a:r>
                        <a:rPr sz="1200" b="1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pa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hw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ay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476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200" b="1" spc="2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200" b="1" spc="0" dirty="0" smtClean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P6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latin typeface="Arial"/>
                          <a:cs typeface="Arial"/>
                        </a:rPr>
                        <a:t>Pr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di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ct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ombina</a:t>
                      </a:r>
                      <a:r>
                        <a:rPr sz="1200" b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ori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biom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 smtClean="0">
                          <a:latin typeface="Arial"/>
                          <a:cs typeface="Arial"/>
                        </a:rPr>
                        <a:t>ke</a:t>
                      </a:r>
                      <a:r>
                        <a:rPr sz="1200" b="1" spc="0" dirty="0" smtClean="0">
                          <a:latin typeface="Arial"/>
                          <a:cs typeface="Arial"/>
                        </a:rPr>
                        <a:t>rs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38DD3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528DD4"/>
                    </a:solidFill>
                  </a:tcPr>
                </a:tc>
              </a:tr>
              <a:tr h="295439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port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da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/m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hods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 f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b="1" i="1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ri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k 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sc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ore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8087"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</a:pPr>
                      <a:r>
                        <a:rPr sz="1200" b="1" i="1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ida</a:t>
                      </a:r>
                      <a:r>
                        <a:rPr sz="1200" b="1" i="1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i="1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ri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k </a:t>
                      </a:r>
                      <a:r>
                        <a:rPr sz="1200" b="1" i="1" spc="-5" dirty="0" smtClean="0">
                          <a:latin typeface="Arial"/>
                          <a:cs typeface="Arial"/>
                        </a:rPr>
                        <a:t>sc</a:t>
                      </a:r>
                      <a:r>
                        <a:rPr sz="1200" b="1" i="1" spc="0" dirty="0" smtClean="0">
                          <a:latin typeface="Arial"/>
                          <a:cs typeface="Arial"/>
                        </a:rPr>
                        <a:t>ore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◊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2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1219200"/>
            <a:ext cx="7717155" cy="4147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000" dirty="0" smtClean="0">
                <a:latin typeface="Calibri"/>
                <a:cs typeface="Calibri"/>
              </a:rPr>
              <a:t>D</a:t>
            </a:r>
            <a:r>
              <a:rPr sz="3000" spc="-25" dirty="0" smtClean="0">
                <a:latin typeface="Calibri"/>
                <a:cs typeface="Calibri"/>
              </a:rPr>
              <a:t>a</a:t>
            </a:r>
            <a:r>
              <a:rPr sz="3000" spc="-35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</a:t>
            </a:r>
            <a:r>
              <a:rPr sz="3000" spc="-2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anal</a:t>
            </a:r>
            <a:r>
              <a:rPr sz="3000" spc="-35" dirty="0" smtClean="0">
                <a:latin typeface="Calibri"/>
                <a:cs typeface="Calibri"/>
              </a:rPr>
              <a:t>y</a:t>
            </a:r>
            <a:r>
              <a:rPr sz="3000" spc="0" dirty="0" smtClean="0">
                <a:latin typeface="Calibri"/>
                <a:cs typeface="Calibri"/>
              </a:rPr>
              <a:t>sis subg</a:t>
            </a:r>
            <a:r>
              <a:rPr sz="3000" spc="-55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oup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285" algn="l"/>
              </a:tabLst>
            </a:pPr>
            <a:r>
              <a:rPr sz="2600" spc="0" dirty="0" smtClean="0">
                <a:latin typeface="Calibri"/>
                <a:cs typeface="Calibri"/>
              </a:rPr>
              <a:t>Mo</a:t>
            </a:r>
            <a:r>
              <a:rPr sz="2600" spc="-25" dirty="0" smtClean="0">
                <a:latin typeface="Calibri"/>
                <a:cs typeface="Calibri"/>
              </a:rPr>
              <a:t>n</a:t>
            </a:r>
            <a:r>
              <a:rPr sz="2600" spc="0" dirty="0" smtClean="0">
                <a:latin typeface="Calibri"/>
                <a:cs typeface="Calibri"/>
              </a:rPr>
              <a:t>thly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me</a:t>
            </a:r>
            <a:r>
              <a:rPr sz="2600" spc="-20" dirty="0" smtClean="0">
                <a:latin typeface="Calibri"/>
                <a:cs typeface="Calibri"/>
              </a:rPr>
              <a:t>e</a:t>
            </a:r>
            <a:r>
              <a:rPr sz="2600" spc="0" dirty="0" smtClean="0">
                <a:latin typeface="Calibri"/>
                <a:cs typeface="Calibri"/>
              </a:rPr>
              <a:t>tings</a:t>
            </a:r>
            <a:r>
              <a:rPr sz="2600" spc="-30" dirty="0" smtClean="0">
                <a:latin typeface="Calibri"/>
                <a:cs typeface="Calibri"/>
              </a:rPr>
              <a:t> </a:t>
            </a:r>
            <a:r>
              <a:rPr sz="2600" spc="-25" dirty="0" smtClean="0">
                <a:latin typeface="Calibri"/>
                <a:cs typeface="Calibri"/>
              </a:rPr>
              <a:t>a</a:t>
            </a:r>
            <a:r>
              <a:rPr sz="2600" spc="0" dirty="0" smtClean="0">
                <a:latin typeface="Calibri"/>
                <a:cs typeface="Calibri"/>
              </a:rPr>
              <a:t>t IC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</a:tabLst>
            </a:pPr>
            <a:r>
              <a:rPr sz="2600" spc="-50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em</a:t>
            </a:r>
            <a:r>
              <a:rPr sz="2600" spc="-10" dirty="0" smtClean="0">
                <a:latin typeface="Calibri"/>
                <a:cs typeface="Calibri"/>
              </a:rPr>
              <a:t>o</a:t>
            </a:r>
            <a:r>
              <a:rPr sz="2600" spc="-2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e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par</a:t>
            </a:r>
            <a:r>
              <a:rPr sz="2600" spc="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icip</a:t>
            </a:r>
            <a:r>
              <a:rPr sz="2600" spc="-20" dirty="0" smtClean="0">
                <a:latin typeface="Calibri"/>
                <a:cs typeface="Calibri"/>
              </a:rPr>
              <a:t>a</a:t>
            </a:r>
            <a:r>
              <a:rPr sz="2600" spc="0" dirty="0" smtClean="0">
                <a:latin typeface="Calibri"/>
                <a:cs typeface="Calibri"/>
              </a:rPr>
              <a:t>tion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f</a:t>
            </a:r>
            <a:r>
              <a:rPr sz="2600" spc="-35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om</a:t>
            </a:r>
            <a:r>
              <a:rPr sz="2600" spc="-2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non</a:t>
            </a:r>
            <a:r>
              <a:rPr sz="2600" spc="-10" dirty="0" smtClean="0">
                <a:latin typeface="Calibri"/>
                <a:cs typeface="Calibri"/>
              </a:rPr>
              <a:t>-</a:t>
            </a:r>
            <a:r>
              <a:rPr sz="2600" spc="0" dirty="0" smtClean="0">
                <a:latin typeface="Calibri"/>
                <a:cs typeface="Calibri"/>
              </a:rPr>
              <a:t>Lond</a:t>
            </a:r>
            <a:r>
              <a:rPr sz="2600" spc="-15" dirty="0" smtClean="0">
                <a:latin typeface="Calibri"/>
                <a:cs typeface="Calibri"/>
              </a:rPr>
              <a:t>o</a:t>
            </a:r>
            <a:r>
              <a:rPr sz="2600" spc="0" dirty="0" smtClean="0">
                <a:latin typeface="Calibri"/>
                <a:cs typeface="Calibri"/>
              </a:rPr>
              <a:t>n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par</a:t>
            </a:r>
            <a:r>
              <a:rPr sz="2600" spc="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ne</a:t>
            </a:r>
            <a:r>
              <a:rPr sz="2600" spc="-45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s</a:t>
            </a: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ts val="3585"/>
              </a:lnSpc>
              <a:buFont typeface="Arial"/>
              <a:buChar char="•"/>
              <a:tabLst>
                <a:tab pos="354965" algn="l"/>
              </a:tabLst>
            </a:pPr>
            <a:r>
              <a:rPr sz="3000" dirty="0" smtClean="0">
                <a:latin typeface="Calibri"/>
                <a:cs typeface="Calibri"/>
              </a:rPr>
              <a:t>I</a:t>
            </a:r>
            <a:r>
              <a:rPr sz="3000" spc="-30" dirty="0" smtClean="0">
                <a:latin typeface="Calibri"/>
                <a:cs typeface="Calibri"/>
              </a:rPr>
              <a:t>n</a:t>
            </a:r>
            <a:r>
              <a:rPr sz="3000" spc="-10" dirty="0" smtClean="0">
                <a:latin typeface="Calibri"/>
                <a:cs typeface="Calibri"/>
              </a:rPr>
              <a:t>t</a:t>
            </a:r>
            <a:r>
              <a:rPr sz="3000" spc="-65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oduction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-35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o</a:t>
            </a:r>
            <a:r>
              <a:rPr sz="3000" spc="-20" dirty="0" smtClean="0">
                <a:latin typeface="Calibri"/>
                <a:cs typeface="Calibri"/>
              </a:rPr>
              <a:t> </a:t>
            </a:r>
            <a:r>
              <a:rPr sz="3000" spc="-30" dirty="0" smtClean="0">
                <a:latin typeface="Calibri"/>
                <a:cs typeface="Calibri"/>
              </a:rPr>
              <a:t>Me</a:t>
            </a:r>
            <a:r>
              <a:rPr sz="3000" spc="-45" dirty="0" smtClean="0">
                <a:latin typeface="Calibri"/>
                <a:cs typeface="Calibri"/>
              </a:rPr>
              <a:t>t</a:t>
            </a:r>
            <a:r>
              <a:rPr sz="3000" spc="0" dirty="0" smtClean="0">
                <a:latin typeface="Calibri"/>
                <a:cs typeface="Calibri"/>
              </a:rPr>
              <a:t>abolic</a:t>
            </a:r>
            <a:r>
              <a:rPr sz="3000" spc="-25" dirty="0" smtClean="0">
                <a:latin typeface="Calibri"/>
                <a:cs typeface="Calibri"/>
              </a:rPr>
              <a:t> </a:t>
            </a:r>
            <a:r>
              <a:rPr sz="3000" spc="-20" dirty="0" smtClean="0">
                <a:latin typeface="Calibri"/>
                <a:cs typeface="Calibri"/>
              </a:rPr>
              <a:t>P</a:t>
            </a:r>
            <a:r>
              <a:rPr sz="3000" spc="-70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ofi</a:t>
            </a:r>
            <a:r>
              <a:rPr sz="3000" spc="-15" dirty="0" smtClean="0">
                <a:latin typeface="Calibri"/>
                <a:cs typeface="Calibri"/>
              </a:rPr>
              <a:t>l</a:t>
            </a:r>
            <a:r>
              <a:rPr sz="3000" spc="0" dirty="0" smtClean="0">
                <a:latin typeface="Calibri"/>
                <a:cs typeface="Calibri"/>
              </a:rPr>
              <a:t>ing</a:t>
            </a:r>
            <a:r>
              <a:rPr sz="3000" spc="10" dirty="0" smtClean="0">
                <a:latin typeface="Calibri"/>
                <a:cs typeface="Calibri"/>
              </a:rPr>
              <a:t> </a:t>
            </a:r>
            <a:r>
              <a:rPr sz="3000" spc="0" dirty="0" smtClean="0">
                <a:latin typeface="Calibri"/>
                <a:cs typeface="Calibri"/>
              </a:rPr>
              <a:t>short</a:t>
            </a:r>
            <a:r>
              <a:rPr sz="3000" spc="-5" dirty="0" smtClean="0">
                <a:latin typeface="Calibri"/>
                <a:cs typeface="Calibri"/>
              </a:rPr>
              <a:t> </a:t>
            </a:r>
            <a:r>
              <a:rPr sz="3000" spc="-40" dirty="0" smtClean="0">
                <a:latin typeface="Calibri"/>
                <a:cs typeface="Calibri"/>
              </a:rPr>
              <a:t>c</a:t>
            </a:r>
            <a:r>
              <a:rPr sz="3000" spc="0" dirty="0" smtClean="0">
                <a:latin typeface="Calibri"/>
                <a:cs typeface="Calibri"/>
              </a:rPr>
              <a:t>ou</a:t>
            </a:r>
            <a:r>
              <a:rPr sz="3000" spc="-55" dirty="0" smtClean="0">
                <a:latin typeface="Calibri"/>
                <a:cs typeface="Calibri"/>
              </a:rPr>
              <a:t>r</a:t>
            </a:r>
            <a:r>
              <a:rPr sz="3000" spc="-15" dirty="0" smtClean="0">
                <a:latin typeface="Calibri"/>
                <a:cs typeface="Calibri"/>
              </a:rPr>
              <a:t>se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</a:tabLst>
            </a:pPr>
            <a:r>
              <a:rPr sz="2600" spc="0" dirty="0" smtClean="0">
                <a:latin typeface="Calibri"/>
                <a:cs typeface="Calibri"/>
              </a:rPr>
              <a:t>Runs</a:t>
            </a:r>
            <a:r>
              <a:rPr sz="2600" spc="-2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Oc</a:t>
            </a:r>
            <a:r>
              <a:rPr sz="2600" spc="-1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ober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and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June,</a:t>
            </a:r>
            <a:r>
              <a:rPr sz="2600" spc="-3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4 d</a:t>
            </a:r>
            <a:r>
              <a:rPr sz="2600" spc="-50" dirty="0" smtClean="0">
                <a:latin typeface="Calibri"/>
                <a:cs typeface="Calibri"/>
              </a:rPr>
              <a:t>a</a:t>
            </a:r>
            <a:r>
              <a:rPr sz="2600" spc="-30" dirty="0" smtClean="0">
                <a:latin typeface="Calibri"/>
                <a:cs typeface="Calibri"/>
              </a:rPr>
              <a:t>y</a:t>
            </a:r>
            <a:r>
              <a:rPr sz="2600" spc="0" dirty="0" smtClean="0">
                <a:latin typeface="Calibri"/>
                <a:cs typeface="Calibri"/>
              </a:rPr>
              <a:t>s</a:t>
            </a: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ts val="3585"/>
              </a:lnSpc>
              <a:buFont typeface="Arial"/>
              <a:buChar char="•"/>
              <a:tabLst>
                <a:tab pos="354965" algn="l"/>
              </a:tabLst>
            </a:pPr>
            <a:r>
              <a:rPr sz="3000" spc="-85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000" spc="-15" dirty="0" smtClean="0">
                <a:solidFill>
                  <a:srgbClr val="FF0000"/>
                </a:solidFill>
                <a:latin typeface="Calibri"/>
                <a:cs typeface="Calibri"/>
              </a:rPr>
              <a:t>artne</a:t>
            </a:r>
            <a:r>
              <a:rPr sz="3000" spc="-7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spc="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0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3000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000" spc="-1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000" spc="-4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000" spc="-20" dirty="0" smtClean="0">
                <a:solidFill>
                  <a:srgbClr val="FF0000"/>
                </a:solidFill>
                <a:latin typeface="Calibri"/>
                <a:cs typeface="Calibri"/>
              </a:rPr>
              <a:t>ome </a:t>
            </a:r>
            <a:r>
              <a:rPr sz="3000" spc="-4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spc="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0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FF0000"/>
                </a:solidFill>
                <a:latin typeface="Calibri"/>
                <a:cs typeface="Calibri"/>
              </a:rPr>
              <a:t>send</a:t>
            </a:r>
            <a:r>
              <a:rPr sz="30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4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spc="-4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000" spc="-1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000" spc="-3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000" spc="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000" spc="-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30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0" dirty="0" smtClean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sz="3000" spc="-15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000" spc="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000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4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000" spc="0" dirty="0" smtClean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3000" spc="-5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spc="-15" dirty="0" smtClean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endParaRPr sz="30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3000" dirty="0" smtClean="0">
                <a:latin typeface="Calibri"/>
                <a:cs typeface="Calibri"/>
              </a:rPr>
              <a:t>I</a:t>
            </a:r>
            <a:r>
              <a:rPr sz="3000" spc="-5" dirty="0" smtClean="0">
                <a:latin typeface="Calibri"/>
                <a:cs typeface="Calibri"/>
              </a:rPr>
              <a:t>n</a:t>
            </a:r>
            <a:r>
              <a:rPr sz="3000" spc="5" dirty="0" smtClean="0">
                <a:latin typeface="Calibri"/>
                <a:cs typeface="Calibri"/>
              </a:rPr>
              <a:t>-</a:t>
            </a:r>
            <a:r>
              <a:rPr sz="3000" spc="0" dirty="0" smtClean="0">
                <a:latin typeface="Calibri"/>
                <a:cs typeface="Calibri"/>
              </a:rPr>
              <a:t>house</a:t>
            </a:r>
            <a:r>
              <a:rPr sz="3000" spc="-15" dirty="0" smtClean="0">
                <a:latin typeface="Calibri"/>
                <a:cs typeface="Calibri"/>
              </a:rPr>
              <a:t> </a:t>
            </a:r>
            <a:r>
              <a:rPr sz="3000" spc="-10" dirty="0" smtClean="0">
                <a:latin typeface="Calibri"/>
                <a:cs typeface="Calibri"/>
              </a:rPr>
              <a:t>t</a:t>
            </a:r>
            <a:r>
              <a:rPr sz="3000" spc="-75" dirty="0" smtClean="0">
                <a:latin typeface="Calibri"/>
                <a:cs typeface="Calibri"/>
              </a:rPr>
              <a:t>r</a:t>
            </a:r>
            <a:r>
              <a:rPr sz="3000" spc="0" dirty="0" smtClean="0">
                <a:latin typeface="Calibri"/>
                <a:cs typeface="Calibri"/>
              </a:rPr>
              <a:t>ain</a:t>
            </a:r>
            <a:r>
              <a:rPr sz="3000" spc="-15" dirty="0" smtClean="0">
                <a:latin typeface="Calibri"/>
                <a:cs typeface="Calibri"/>
              </a:rPr>
              <a:t>i</a:t>
            </a:r>
            <a:r>
              <a:rPr sz="3000" spc="0" dirty="0" smtClean="0">
                <a:latin typeface="Calibri"/>
                <a:cs typeface="Calibri"/>
              </a:rPr>
              <a:t>ng</a:t>
            </a:r>
            <a:r>
              <a:rPr sz="3000" spc="-5" dirty="0" smtClean="0">
                <a:latin typeface="Calibri"/>
                <a:cs typeface="Calibri"/>
              </a:rPr>
              <a:t> </a:t>
            </a:r>
            <a:r>
              <a:rPr sz="3000" spc="-70" dirty="0" smtClean="0">
                <a:latin typeface="Calibri"/>
                <a:cs typeface="Calibri"/>
              </a:rPr>
              <a:t>f</a:t>
            </a:r>
            <a:r>
              <a:rPr sz="3000" spc="-15" dirty="0" smtClean="0">
                <a:latin typeface="Calibri"/>
                <a:cs typeface="Calibri"/>
              </a:rPr>
              <a:t>or Londo</a:t>
            </a:r>
            <a:r>
              <a:rPr sz="3000" spc="-5" dirty="0" smtClean="0">
                <a:latin typeface="Calibri"/>
                <a:cs typeface="Calibri"/>
              </a:rPr>
              <a:t>n</a:t>
            </a:r>
            <a:r>
              <a:rPr sz="3000" spc="5" dirty="0" smtClean="0">
                <a:latin typeface="Calibri"/>
                <a:cs typeface="Calibri"/>
              </a:rPr>
              <a:t>-</a:t>
            </a:r>
            <a:r>
              <a:rPr sz="3000" spc="0" dirty="0" smtClean="0">
                <a:latin typeface="Calibri"/>
                <a:cs typeface="Calibri"/>
              </a:rPr>
              <a:t>based</a:t>
            </a:r>
            <a:r>
              <a:rPr sz="3000" spc="-5" dirty="0" smtClean="0">
                <a:latin typeface="Calibri"/>
                <a:cs typeface="Calibri"/>
              </a:rPr>
              <a:t> </a:t>
            </a:r>
            <a:r>
              <a:rPr sz="3000" spc="-35" dirty="0" smtClean="0">
                <a:latin typeface="Calibri"/>
                <a:cs typeface="Calibri"/>
              </a:rPr>
              <a:t>s</a:t>
            </a:r>
            <a:r>
              <a:rPr sz="3000" spc="-45" dirty="0" smtClean="0">
                <a:latin typeface="Calibri"/>
                <a:cs typeface="Calibri"/>
              </a:rPr>
              <a:t>t</a:t>
            </a:r>
            <a:r>
              <a:rPr sz="3000" spc="-10" dirty="0" smtClean="0">
                <a:latin typeface="Calibri"/>
                <a:cs typeface="Calibri"/>
              </a:rPr>
              <a:t>a</a:t>
            </a:r>
            <a:r>
              <a:rPr sz="3000" spc="-30" dirty="0" smtClean="0">
                <a:latin typeface="Calibri"/>
                <a:cs typeface="Calibri"/>
              </a:rPr>
              <a:t>f</a:t>
            </a:r>
            <a:r>
              <a:rPr sz="3000" spc="0" dirty="0" smtClean="0">
                <a:latin typeface="Calibri"/>
                <a:cs typeface="Calibri"/>
              </a:rPr>
              <a:t>f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285" algn="l"/>
              </a:tabLst>
            </a:pPr>
            <a:r>
              <a:rPr sz="2600" spc="0" dirty="0" smtClean="0">
                <a:latin typeface="Calibri"/>
                <a:cs typeface="Calibri"/>
              </a:rPr>
              <a:t>Via d</a:t>
            </a:r>
            <a:r>
              <a:rPr sz="2600" spc="-25" dirty="0" smtClean="0">
                <a:latin typeface="Calibri"/>
                <a:cs typeface="Calibri"/>
              </a:rPr>
              <a:t>a</a:t>
            </a:r>
            <a:r>
              <a:rPr sz="2600" spc="-3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a anal</a:t>
            </a:r>
            <a:r>
              <a:rPr sz="2600" spc="-25" dirty="0" smtClean="0">
                <a:latin typeface="Calibri"/>
                <a:cs typeface="Calibri"/>
              </a:rPr>
              <a:t>y</a:t>
            </a:r>
            <a:r>
              <a:rPr sz="2600" spc="0" dirty="0" smtClean="0">
                <a:latin typeface="Calibri"/>
                <a:cs typeface="Calibri"/>
              </a:rPr>
              <a:t>sis subg</a:t>
            </a:r>
            <a:r>
              <a:rPr sz="2600" spc="-40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oup</a:t>
            </a:r>
            <a:endParaRPr sz="2600" dirty="0">
              <a:latin typeface="Calibri"/>
              <a:cs typeface="Calibri"/>
            </a:endParaRPr>
          </a:p>
          <a:p>
            <a:pPr lvl="1">
              <a:lnSpc>
                <a:spcPts val="600"/>
              </a:lnSpc>
              <a:spcBef>
                <a:spcPts val="24"/>
              </a:spcBef>
              <a:buFont typeface="Arial"/>
              <a:buChar char="–"/>
            </a:pPr>
            <a:endParaRPr sz="600" dirty="0"/>
          </a:p>
          <a:p>
            <a:pPr marL="756285" marR="989330" lvl="1" indent="-287020">
              <a:lnSpc>
                <a:spcPct val="80000"/>
              </a:lnSpc>
              <a:buFont typeface="Arial"/>
              <a:buChar char="–"/>
              <a:tabLst>
                <a:tab pos="756285" algn="l"/>
              </a:tabLst>
            </a:pPr>
            <a:r>
              <a:rPr sz="2600" spc="0" dirty="0" smtClean="0">
                <a:latin typeface="Calibri"/>
                <a:cs typeface="Calibri"/>
              </a:rPr>
              <a:t>Via close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-30" dirty="0" smtClean="0">
                <a:latin typeface="Calibri"/>
                <a:cs typeface="Calibri"/>
              </a:rPr>
              <a:t>w</a:t>
            </a:r>
            <a:r>
              <a:rPr sz="2600" spc="0" dirty="0" smtClean="0">
                <a:latin typeface="Calibri"/>
                <a:cs typeface="Calibri"/>
              </a:rPr>
              <a:t>orking with</a:t>
            </a:r>
            <a:r>
              <a:rPr sz="2600" spc="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Me</a:t>
            </a:r>
            <a:r>
              <a:rPr sz="2600" spc="-40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abom</a:t>
            </a:r>
            <a:r>
              <a:rPr sz="2600" spc="-25" dirty="0" smtClean="0">
                <a:latin typeface="Calibri"/>
                <a:cs typeface="Calibri"/>
              </a:rPr>
              <a:t>e</a:t>
            </a:r>
            <a:r>
              <a:rPr sz="2600" spc="0" dirty="0" smtClean="0">
                <a:latin typeface="Calibri"/>
                <a:cs typeface="Calibri"/>
              </a:rPr>
              <a:t>tr</a:t>
            </a:r>
            <a:r>
              <a:rPr sz="2600" spc="5" dirty="0" smtClean="0">
                <a:latin typeface="Calibri"/>
                <a:cs typeface="Calibri"/>
              </a:rPr>
              <a:t>i</a:t>
            </a:r>
            <a:r>
              <a:rPr sz="2600" spc="0" dirty="0" smtClean="0">
                <a:latin typeface="Calibri"/>
                <a:cs typeface="Calibri"/>
              </a:rPr>
              <a:t>x</a:t>
            </a:r>
            <a:r>
              <a:rPr sz="2600" spc="-20" dirty="0" smtClean="0">
                <a:latin typeface="Calibri"/>
                <a:cs typeface="Calibri"/>
              </a:rPr>
              <a:t> </a:t>
            </a:r>
            <a:r>
              <a:rPr sz="2600" spc="-25" dirty="0" smtClean="0">
                <a:latin typeface="Calibri"/>
                <a:cs typeface="Calibri"/>
              </a:rPr>
              <a:t>s</a:t>
            </a:r>
            <a:r>
              <a:rPr sz="2600" spc="-35" dirty="0" smtClean="0">
                <a:latin typeface="Calibri"/>
                <a:cs typeface="Calibri"/>
              </a:rPr>
              <a:t>t</a:t>
            </a:r>
            <a:r>
              <a:rPr sz="2600" spc="-15" dirty="0" smtClean="0">
                <a:latin typeface="Calibri"/>
                <a:cs typeface="Calibri"/>
              </a:rPr>
              <a:t>a</a:t>
            </a:r>
            <a:r>
              <a:rPr sz="2600" spc="-30" dirty="0" smtClean="0">
                <a:latin typeface="Calibri"/>
                <a:cs typeface="Calibri"/>
              </a:rPr>
              <a:t>f</a:t>
            </a:r>
            <a:r>
              <a:rPr sz="2600" spc="0" dirty="0" smtClean="0">
                <a:latin typeface="Calibri"/>
                <a:cs typeface="Calibri"/>
              </a:rPr>
              <a:t>f</a:t>
            </a:r>
            <a:r>
              <a:rPr sz="2600" spc="-3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&amp; </a:t>
            </a:r>
            <a:r>
              <a:rPr sz="2600" spc="-25" dirty="0" smtClean="0">
                <a:latin typeface="Calibri"/>
                <a:cs typeface="Calibri"/>
              </a:rPr>
              <a:t>c</a:t>
            </a:r>
            <a:r>
              <a:rPr sz="2600" spc="0" dirty="0" smtClean="0">
                <a:latin typeface="Calibri"/>
                <a:cs typeface="Calibri"/>
              </a:rPr>
              <a:t>onsul</a:t>
            </a:r>
            <a:r>
              <a:rPr sz="2600" spc="-3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a</a:t>
            </a:r>
            <a:r>
              <a:rPr sz="2600" spc="-25" dirty="0" smtClean="0">
                <a:latin typeface="Calibri"/>
                <a:cs typeface="Calibri"/>
              </a:rPr>
              <a:t>n</a:t>
            </a:r>
            <a:r>
              <a:rPr sz="2600" spc="0" dirty="0" smtClean="0">
                <a:latin typeface="Calibri"/>
                <a:cs typeface="Calibri"/>
              </a:rPr>
              <a:t>ts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358639" cy="520826"/>
          </a:xfrm>
        </p:spPr>
        <p:txBody>
          <a:bodyPr/>
          <a:lstStyle/>
          <a:p>
            <a:r>
              <a:rPr lang="en-US" dirty="0" smtClean="0"/>
              <a:t>Training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1219200"/>
            <a:ext cx="7717155" cy="4572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469900" lvl="1">
              <a:tabLst>
                <a:tab pos="354965" algn="l"/>
              </a:tabLst>
            </a:pPr>
            <a:r>
              <a:rPr lang="en-US" sz="1400" dirty="0">
                <a:cs typeface="Calibri"/>
              </a:rPr>
              <a:t>From: Meiser, Andrea [mailto:andrea.meiser@imperial.ac.uk] </a:t>
            </a:r>
          </a:p>
          <a:p>
            <a:pPr marL="469900" lvl="1">
              <a:tabLst>
                <a:tab pos="354965" algn="l"/>
              </a:tabLst>
            </a:pPr>
            <a:r>
              <a:rPr lang="en-US" sz="1400" dirty="0">
                <a:cs typeface="Calibri"/>
              </a:rPr>
              <a:t>Sent: Tuesday, January 28, 2014 1:38 PM</a:t>
            </a:r>
          </a:p>
          <a:p>
            <a:pPr marL="469900" lvl="1">
              <a:tabLst>
                <a:tab pos="354965" algn="l"/>
              </a:tabLst>
            </a:pPr>
            <a:endParaRPr lang="en-US" sz="1400" dirty="0" smtClean="0">
              <a:cs typeface="Calibri"/>
            </a:endParaRPr>
          </a:p>
          <a:p>
            <a:pPr marL="469900" lvl="1">
              <a:tabLst>
                <a:tab pos="354965" algn="l"/>
              </a:tabLst>
            </a:pPr>
            <a:r>
              <a:rPr lang="en-US" sz="1400" dirty="0" smtClean="0">
                <a:cs typeface="Calibri"/>
              </a:rPr>
              <a:t>Subject</a:t>
            </a:r>
            <a:r>
              <a:rPr lang="en-US" sz="1400" dirty="0">
                <a:cs typeface="Calibri"/>
              </a:rPr>
              <a:t>: Sabbaticals on COMBI-BIO project</a:t>
            </a:r>
          </a:p>
          <a:p>
            <a:pPr marL="469900" lvl="1">
              <a:tabLst>
                <a:tab pos="354965" algn="l"/>
              </a:tabLst>
            </a:pPr>
            <a:endParaRPr lang="en-US" sz="1400" dirty="0">
              <a:cs typeface="Calibri"/>
            </a:endParaRPr>
          </a:p>
          <a:p>
            <a:pPr marL="469900" lvl="1">
              <a:tabLst>
                <a:tab pos="354965" algn="l"/>
              </a:tabLst>
            </a:pPr>
            <a:r>
              <a:rPr lang="en-US" sz="1400" dirty="0">
                <a:cs typeface="Calibri"/>
              </a:rPr>
              <a:t>Dear All,</a:t>
            </a:r>
          </a:p>
          <a:p>
            <a:pPr marL="469900" lvl="1">
              <a:tabLst>
                <a:tab pos="354965" algn="l"/>
              </a:tabLst>
            </a:pPr>
            <a:endParaRPr lang="en-US" sz="1400" dirty="0">
              <a:cs typeface="Calibri"/>
            </a:endParaRPr>
          </a:p>
          <a:p>
            <a:pPr marL="469900" lvl="1">
              <a:tabLst>
                <a:tab pos="354965" algn="l"/>
              </a:tabLst>
            </a:pPr>
            <a:r>
              <a:rPr lang="en-US" sz="1400" dirty="0">
                <a:cs typeface="Calibri"/>
              </a:rPr>
              <a:t>For our COMBI-BIO project we are welcoming applications for 2-3 months sabbaticals to work with us on this exciting project</a:t>
            </a:r>
            <a:r>
              <a:rPr lang="en-US" sz="1400" dirty="0" smtClean="0">
                <a:cs typeface="Calibri"/>
              </a:rPr>
              <a:t>.</a:t>
            </a:r>
          </a:p>
          <a:p>
            <a:pPr marL="469900" lvl="1">
              <a:tabLst>
                <a:tab pos="354965" algn="l"/>
              </a:tabLst>
            </a:pPr>
            <a:endParaRPr lang="en-US" sz="1400" dirty="0">
              <a:cs typeface="Calibri"/>
            </a:endParaRPr>
          </a:p>
          <a:p>
            <a:pPr marL="469900" lvl="1">
              <a:tabLst>
                <a:tab pos="354965" algn="l"/>
              </a:tabLst>
            </a:pPr>
            <a:r>
              <a:rPr lang="en-US" sz="1400" dirty="0">
                <a:cs typeface="Calibri"/>
              </a:rPr>
              <a:t>We can offer a high level salary, but we wouldn’t be able to cover other expenses.</a:t>
            </a:r>
          </a:p>
          <a:p>
            <a:pPr marL="469900" lvl="1">
              <a:tabLst>
                <a:tab pos="354965" algn="l"/>
              </a:tabLst>
            </a:pPr>
            <a:endParaRPr lang="en-US" sz="1400" dirty="0">
              <a:cs typeface="Calibri"/>
            </a:endParaRPr>
          </a:p>
          <a:p>
            <a:pPr marL="469900" lvl="1">
              <a:tabLst>
                <a:tab pos="354965" algn="l"/>
              </a:tabLst>
            </a:pPr>
            <a:r>
              <a:rPr lang="en-US" sz="1400" dirty="0">
                <a:cs typeface="Calibri"/>
              </a:rPr>
              <a:t>We were delighted if you could identify someone within / or associated to your institution.</a:t>
            </a:r>
          </a:p>
          <a:p>
            <a:pPr marL="469900" lvl="1">
              <a:tabLst>
                <a:tab pos="354965" algn="l"/>
              </a:tabLst>
            </a:pPr>
            <a:endParaRPr lang="en-US" sz="1400" dirty="0">
              <a:cs typeface="Calibri"/>
            </a:endParaRPr>
          </a:p>
          <a:p>
            <a:pPr marL="469900" lvl="1">
              <a:tabLst>
                <a:tab pos="354965" algn="l"/>
              </a:tabLst>
            </a:pPr>
            <a:r>
              <a:rPr lang="en-US" sz="1400" dirty="0">
                <a:cs typeface="Calibri"/>
              </a:rPr>
              <a:t>Please don’t hesitate to contact me for further information.</a:t>
            </a:r>
          </a:p>
          <a:p>
            <a:pPr marL="469900" lvl="1">
              <a:tabLst>
                <a:tab pos="354965" algn="l"/>
              </a:tabLst>
            </a:pPr>
            <a:endParaRPr lang="en-US" sz="1400" dirty="0">
              <a:cs typeface="Calibri"/>
            </a:endParaRPr>
          </a:p>
          <a:p>
            <a:pPr marL="469900" lvl="1">
              <a:tabLst>
                <a:tab pos="354965" algn="l"/>
              </a:tabLst>
            </a:pPr>
            <a:r>
              <a:rPr lang="en-US" sz="1400" dirty="0">
                <a:cs typeface="Calibri"/>
              </a:rPr>
              <a:t>Kind regards</a:t>
            </a:r>
            <a:r>
              <a:rPr lang="en-US" sz="1400" dirty="0" smtClean="0">
                <a:cs typeface="Calibri"/>
              </a:rPr>
              <a:t>,</a:t>
            </a:r>
          </a:p>
          <a:p>
            <a:pPr marL="469900" lvl="1">
              <a:tabLst>
                <a:tab pos="354965" algn="l"/>
              </a:tabLst>
            </a:pPr>
            <a:endParaRPr lang="en-US" sz="1400" dirty="0">
              <a:cs typeface="Calibri"/>
            </a:endParaRPr>
          </a:p>
          <a:p>
            <a:pPr marL="469900" lvl="1">
              <a:tabLst>
                <a:tab pos="354965" algn="l"/>
              </a:tabLst>
            </a:pPr>
            <a:r>
              <a:rPr lang="en-US" sz="1400" dirty="0">
                <a:cs typeface="Calibri"/>
              </a:rPr>
              <a:t>Dr Andrea Meiser</a:t>
            </a:r>
          </a:p>
          <a:p>
            <a:pPr marL="469900" lvl="1">
              <a:tabLst>
                <a:tab pos="354965" algn="l"/>
              </a:tabLst>
            </a:pPr>
            <a:r>
              <a:rPr lang="en-US" sz="1400" dirty="0" err="1">
                <a:cs typeface="Calibri"/>
              </a:rPr>
              <a:t>Programme</a:t>
            </a:r>
            <a:r>
              <a:rPr lang="en-US" sz="1400" dirty="0">
                <a:cs typeface="Calibri"/>
              </a:rPr>
              <a:t> Manager</a:t>
            </a:r>
          </a:p>
          <a:p>
            <a:pPr marL="469900" lvl="1">
              <a:tabLst>
                <a:tab pos="354965" algn="l"/>
              </a:tabLst>
            </a:pPr>
            <a:r>
              <a:rPr lang="en-US" sz="1400" dirty="0">
                <a:cs typeface="Calibri"/>
              </a:rPr>
              <a:t>Faculty of Medicine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358639" cy="520826"/>
          </a:xfrm>
        </p:spPr>
        <p:txBody>
          <a:bodyPr/>
          <a:lstStyle/>
          <a:p>
            <a:r>
              <a:rPr lang="en-US" dirty="0" smtClean="0"/>
              <a:t>Training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62000" y="1600200"/>
            <a:ext cx="7924800" cy="495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16"/>
              </a:spcBef>
            </a:pPr>
            <a:endParaRPr sz="900" dirty="0"/>
          </a:p>
          <a:p>
            <a:pPr marR="699770" algn="ctr">
              <a:lnSpc>
                <a:spcPct val="100000"/>
              </a:lnSpc>
            </a:pPr>
            <a:r>
              <a:rPr lang="en-US" sz="2800" spc="-80" dirty="0" smtClean="0">
                <a:solidFill>
                  <a:srgbClr val="FF0000"/>
                </a:solidFill>
                <a:latin typeface="Calibri"/>
                <a:cs typeface="Calibri"/>
              </a:rPr>
              <a:t>Closing Comments</a:t>
            </a:r>
          </a:p>
          <a:p>
            <a:pPr marR="699770" algn="ctr">
              <a:lnSpc>
                <a:spcPct val="100000"/>
              </a:lnSpc>
            </a:pPr>
            <a:endParaRPr lang="en-US" sz="2800" spc="-80" dirty="0">
              <a:latin typeface="Calibri"/>
              <a:cs typeface="Calibri"/>
            </a:endParaRPr>
          </a:p>
          <a:p>
            <a:pPr marL="457200" marR="69977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pc="-80" dirty="0" smtClean="0">
                <a:latin typeface="Calibri"/>
                <a:cs typeface="Calibri"/>
              </a:rPr>
              <a:t>Special thanks to David Herrington and Russell Tracy for </a:t>
            </a:r>
            <a:r>
              <a:rPr lang="en-US" sz="2800" spc="-80" smtClean="0">
                <a:latin typeface="Calibri"/>
                <a:cs typeface="Calibri"/>
              </a:rPr>
              <a:t>their considerable </a:t>
            </a:r>
            <a:r>
              <a:rPr lang="en-US" sz="2800" spc="-80" dirty="0" smtClean="0">
                <a:latin typeface="Calibri"/>
                <a:cs typeface="Calibri"/>
              </a:rPr>
              <a:t>efforts in this work.</a:t>
            </a:r>
          </a:p>
          <a:p>
            <a:pPr marL="457200" marR="69977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pc="-80" dirty="0" smtClean="0">
                <a:latin typeface="Calibri"/>
                <a:cs typeface="Calibri"/>
              </a:rPr>
              <a:t>Thanks to MESA Steering Committee for their efforts to allow this study to occur.</a:t>
            </a:r>
          </a:p>
          <a:p>
            <a:pPr marL="457200" marR="69977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pc="-80" dirty="0" smtClean="0">
                <a:latin typeface="Calibri"/>
                <a:cs typeface="Calibri"/>
              </a:rPr>
              <a:t>Thanks to the COMBI-BIO collegiality.</a:t>
            </a:r>
          </a:p>
          <a:p>
            <a:pPr marL="457200" marR="69977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pc="-80" dirty="0" smtClean="0">
                <a:latin typeface="Calibri"/>
                <a:cs typeface="Calibri"/>
              </a:rPr>
              <a:t>Future opportunities for EU funding for research focused on “healthy aging.”</a:t>
            </a:r>
          </a:p>
          <a:p>
            <a:pPr marL="457200" marR="69977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pc="-80" dirty="0" smtClean="0">
                <a:latin typeface="Calibri"/>
                <a:cs typeface="Calibri"/>
              </a:rPr>
              <a:t>Others invited to join in.</a:t>
            </a:r>
          </a:p>
          <a:p>
            <a:pPr marL="457200" marR="69977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56" y="0"/>
            <a:ext cx="9128043" cy="983361"/>
          </a:xfrm>
          <a:custGeom>
            <a:avLst/>
            <a:gdLst/>
            <a:ahLst/>
            <a:cxnLst/>
            <a:rect l="l" t="t" r="r" b="b"/>
            <a:pathLst>
              <a:path w="9128043" h="983361">
                <a:moveTo>
                  <a:pt x="0" y="983361"/>
                </a:moveTo>
                <a:lnTo>
                  <a:pt x="9128043" y="983361"/>
                </a:lnTo>
                <a:lnTo>
                  <a:pt x="9128043" y="0"/>
                </a:lnTo>
                <a:lnTo>
                  <a:pt x="0" y="0"/>
                </a:lnTo>
                <a:lnTo>
                  <a:pt x="0" y="98336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56" y="983361"/>
            <a:ext cx="9128043" cy="0"/>
          </a:xfrm>
          <a:custGeom>
            <a:avLst/>
            <a:gdLst/>
            <a:ahLst/>
            <a:cxnLst/>
            <a:rect l="l" t="t" r="r" b="b"/>
            <a:pathLst>
              <a:path w="9128043">
                <a:moveTo>
                  <a:pt x="0" y="0"/>
                </a:moveTo>
                <a:lnTo>
                  <a:pt x="9128043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56" y="0"/>
            <a:ext cx="0" cy="983361"/>
          </a:xfrm>
          <a:custGeom>
            <a:avLst/>
            <a:gdLst/>
            <a:ahLst/>
            <a:cxnLst/>
            <a:rect l="l" t="t" r="r" b="b"/>
            <a:pathLst>
              <a:path h="983361">
                <a:moveTo>
                  <a:pt x="0" y="0"/>
                </a:moveTo>
                <a:lnTo>
                  <a:pt x="0" y="983361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3200" y="17195"/>
            <a:ext cx="1349501" cy="92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1493" y="17195"/>
            <a:ext cx="1089659" cy="888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" name="Picture 7" descr="http://www.mesa-nhlbi.org/siteblocks/images/MesaLogo-100x6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95"/>
            <a:ext cx="1532817" cy="93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4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186" y="228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http://www.combi-bio.eu/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73" y="685800"/>
            <a:ext cx="8218027" cy="59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64666"/>
          </a:xfrm>
          <a:custGeom>
            <a:avLst/>
            <a:gdLst/>
            <a:ahLst/>
            <a:cxnLst/>
            <a:rect l="l" t="t" r="r" b="b"/>
            <a:pathLst>
              <a:path w="9144000" h="764666">
                <a:moveTo>
                  <a:pt x="0" y="764705"/>
                </a:moveTo>
                <a:lnTo>
                  <a:pt x="9144000" y="764705"/>
                </a:lnTo>
                <a:lnTo>
                  <a:pt x="9144000" y="38"/>
                </a:lnTo>
                <a:lnTo>
                  <a:pt x="0" y="38"/>
                </a:lnTo>
                <a:lnTo>
                  <a:pt x="0" y="764705"/>
                </a:lnTo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64666"/>
          </a:xfrm>
          <a:custGeom>
            <a:avLst/>
            <a:gdLst/>
            <a:ahLst/>
            <a:cxnLst/>
            <a:rect l="l" t="t" r="r" b="b"/>
            <a:pathLst>
              <a:path w="9144000" h="764666">
                <a:moveTo>
                  <a:pt x="0" y="764705"/>
                </a:moveTo>
                <a:lnTo>
                  <a:pt x="9144000" y="764705"/>
                </a:lnTo>
                <a:lnTo>
                  <a:pt x="9144000" y="38"/>
                </a:lnTo>
              </a:path>
              <a:path w="9144000" h="764666">
                <a:moveTo>
                  <a:pt x="0" y="38"/>
                </a:moveTo>
                <a:lnTo>
                  <a:pt x="0" y="764705"/>
                </a:lnTo>
              </a:path>
            </a:pathLst>
          </a:custGeom>
          <a:ln w="25400">
            <a:solidFill>
              <a:srgbClr val="00946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17902" y="167894"/>
            <a:ext cx="4674235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694429" algn="l"/>
              </a:tabLst>
            </a:pPr>
            <a:r>
              <a:rPr sz="3600" dirty="0" smtClean="0">
                <a:solidFill>
                  <a:srgbClr val="00835F"/>
                </a:solidFill>
                <a:latin typeface="Arial"/>
                <a:cs typeface="Arial"/>
              </a:rPr>
              <a:t>Atheroscler</a:t>
            </a:r>
            <a:r>
              <a:rPr sz="3600" spc="10" dirty="0" smtClean="0">
                <a:solidFill>
                  <a:srgbClr val="00835F"/>
                </a:solidFill>
                <a:latin typeface="Arial"/>
                <a:cs typeface="Arial"/>
              </a:rPr>
              <a:t>o</a:t>
            </a:r>
            <a:r>
              <a:rPr sz="3600" spc="0" dirty="0" smtClean="0">
                <a:solidFill>
                  <a:srgbClr val="00835F"/>
                </a:solidFill>
                <a:latin typeface="Arial"/>
                <a:cs typeface="Arial"/>
              </a:rPr>
              <a:t>sis</a:t>
            </a:r>
            <a:r>
              <a:rPr sz="3600" spc="-30" dirty="0" smtClean="0">
                <a:solidFill>
                  <a:srgbClr val="00835F"/>
                </a:solidFill>
                <a:latin typeface="Arial"/>
                <a:cs typeface="Arial"/>
              </a:rPr>
              <a:t> </a:t>
            </a:r>
            <a:r>
              <a:rPr sz="3600" spc="0" dirty="0" smtClean="0">
                <a:solidFill>
                  <a:srgbClr val="00835F"/>
                </a:solidFill>
                <a:latin typeface="Arial"/>
                <a:cs typeface="Arial"/>
              </a:rPr>
              <a:t>&amp;	</a:t>
            </a:r>
            <a:r>
              <a:rPr sz="3600" spc="5" dirty="0" smtClean="0">
                <a:solidFill>
                  <a:srgbClr val="00835F"/>
                </a:solidFill>
                <a:latin typeface="Arial"/>
                <a:cs typeface="Arial"/>
              </a:rPr>
              <a:t>C</a:t>
            </a:r>
            <a:r>
              <a:rPr sz="3600" spc="0" dirty="0" smtClean="0">
                <a:solidFill>
                  <a:srgbClr val="00835F"/>
                </a:solidFill>
                <a:latin typeface="Arial"/>
                <a:cs typeface="Arial"/>
              </a:rPr>
              <a:t>VD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988" y="1447596"/>
            <a:ext cx="8293812" cy="3485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 marR="200025">
              <a:lnSpc>
                <a:spcPct val="100099"/>
              </a:lnSpc>
              <a:buClr>
                <a:srgbClr val="0D1F7E"/>
              </a:buClr>
              <a:tabLst>
                <a:tab pos="355600" algn="l"/>
              </a:tabLst>
            </a:pPr>
            <a:r>
              <a:rPr lang="en-US" sz="3000" dirty="0" smtClean="0">
                <a:solidFill>
                  <a:srgbClr val="0D1F7E"/>
                </a:solidFill>
                <a:latin typeface="Arial"/>
                <a:cs typeface="Arial"/>
              </a:rPr>
              <a:t>OBJECTIVES:</a:t>
            </a:r>
          </a:p>
          <a:p>
            <a:pPr marL="812800" marR="200025" lvl="1" indent="-343535">
              <a:lnSpc>
                <a:spcPct val="100099"/>
              </a:lnSpc>
              <a:buClr>
                <a:srgbClr val="0D1F7E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3000" spc="0" dirty="0" smtClean="0">
                <a:solidFill>
                  <a:srgbClr val="0D1F7E"/>
                </a:solidFill>
                <a:latin typeface="Arial"/>
                <a:cs typeface="Arial"/>
              </a:rPr>
              <a:t>T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o better un</a:t>
            </a:r>
            <a:r>
              <a:rPr sz="3000" spc="5" dirty="0" smtClean="0">
                <a:solidFill>
                  <a:srgbClr val="0D1F7E"/>
                </a:solidFill>
                <a:latin typeface="Arial"/>
                <a:cs typeface="Arial"/>
              </a:rPr>
              <a:t>d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erstand</a:t>
            </a:r>
            <a:r>
              <a:rPr sz="3000" spc="-15" dirty="0" smtClean="0">
                <a:solidFill>
                  <a:srgbClr val="0D1F7E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cau</a:t>
            </a:r>
            <a:r>
              <a:rPr sz="3000" spc="5" dirty="0" smtClean="0">
                <a:solidFill>
                  <a:srgbClr val="0D1F7E"/>
                </a:solidFill>
                <a:latin typeface="Arial"/>
                <a:cs typeface="Arial"/>
              </a:rPr>
              <a:t>s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al</a:t>
            </a:r>
            <a:r>
              <a:rPr sz="3000" spc="-25" dirty="0" smtClean="0">
                <a:solidFill>
                  <a:srgbClr val="0D1F7E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path</a:t>
            </a:r>
            <a:r>
              <a:rPr sz="3000" spc="5" dirty="0" smtClean="0">
                <a:solidFill>
                  <a:srgbClr val="0D1F7E"/>
                </a:solidFill>
                <a:latin typeface="Arial"/>
                <a:cs typeface="Arial"/>
              </a:rPr>
              <a:t>w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ays and</a:t>
            </a:r>
            <a:r>
              <a:rPr sz="3000" spc="-15" dirty="0" smtClean="0">
                <a:solidFill>
                  <a:srgbClr val="0D1F7E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regu</a:t>
            </a:r>
            <a:r>
              <a:rPr sz="3000" spc="5" dirty="0" smtClean="0">
                <a:solidFill>
                  <a:srgbClr val="0D1F7E"/>
                </a:solidFill>
                <a:latin typeface="Arial"/>
                <a:cs typeface="Arial"/>
              </a:rPr>
              <a:t>l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atory networks</a:t>
            </a:r>
            <a:r>
              <a:rPr sz="3000" spc="-10" dirty="0" smtClean="0">
                <a:solidFill>
                  <a:srgbClr val="0D1F7E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in atheros</a:t>
            </a:r>
            <a:r>
              <a:rPr sz="3000" spc="5" dirty="0" smtClean="0">
                <a:solidFill>
                  <a:srgbClr val="0D1F7E"/>
                </a:solidFill>
                <a:latin typeface="Arial"/>
                <a:cs typeface="Arial"/>
              </a:rPr>
              <a:t>c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ler</a:t>
            </a:r>
            <a:r>
              <a:rPr sz="3000" spc="5" dirty="0" smtClean="0">
                <a:solidFill>
                  <a:srgbClr val="0D1F7E"/>
                </a:solidFill>
                <a:latin typeface="Arial"/>
                <a:cs typeface="Arial"/>
              </a:rPr>
              <a:t>o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sis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0"/>
              </a:spcBef>
              <a:buClr>
                <a:srgbClr val="0D1F7E"/>
              </a:buClr>
              <a:buFont typeface="Arial"/>
              <a:buChar char="•"/>
            </a:pPr>
            <a:endParaRPr sz="700" dirty="0"/>
          </a:p>
          <a:p>
            <a:pPr marL="812800" lvl="1" indent="-343535">
              <a:buClr>
                <a:srgbClr val="0D1F7E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3000" dirty="0" smtClean="0">
                <a:solidFill>
                  <a:srgbClr val="0D1F7E"/>
                </a:solidFill>
                <a:latin typeface="Arial"/>
                <a:cs typeface="Arial"/>
              </a:rPr>
              <a:t>To develop </a:t>
            </a:r>
            <a:r>
              <a:rPr sz="3000" i="1" spc="0" dirty="0" smtClean="0">
                <a:solidFill>
                  <a:srgbClr val="C00000"/>
                </a:solidFill>
                <a:latin typeface="Arial"/>
                <a:cs typeface="Arial"/>
              </a:rPr>
              <a:t>ear</a:t>
            </a:r>
            <a:r>
              <a:rPr sz="3000" i="1" spc="5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3000" i="1" spc="0" dirty="0" smtClean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3000" i="1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markers of</a:t>
            </a:r>
            <a:r>
              <a:rPr sz="3000" spc="10" dirty="0" smtClean="0">
                <a:solidFill>
                  <a:srgbClr val="0D1F7E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atherosc</a:t>
            </a:r>
            <a:r>
              <a:rPr sz="3000" spc="10" dirty="0" smtClean="0">
                <a:solidFill>
                  <a:srgbClr val="0D1F7E"/>
                </a:solidFill>
                <a:latin typeface="Arial"/>
                <a:cs typeface="Arial"/>
              </a:rPr>
              <a:t>l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eros</a:t>
            </a:r>
            <a:r>
              <a:rPr sz="3000" spc="5" dirty="0" smtClean="0">
                <a:solidFill>
                  <a:srgbClr val="0D1F7E"/>
                </a:solidFill>
                <a:latin typeface="Arial"/>
                <a:cs typeface="Arial"/>
              </a:rPr>
              <a:t>i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s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2"/>
              </a:spcBef>
              <a:buClr>
                <a:srgbClr val="0D1F7E"/>
              </a:buClr>
              <a:buFont typeface="Arial"/>
              <a:buChar char="•"/>
            </a:pPr>
            <a:endParaRPr sz="700" dirty="0"/>
          </a:p>
          <a:p>
            <a:pPr marL="812800" lvl="1" indent="-343535">
              <a:buClr>
                <a:srgbClr val="0D1F7E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z="3000" spc="0" dirty="0" smtClean="0">
                <a:solidFill>
                  <a:srgbClr val="0D1F7E"/>
                </a:solidFill>
                <a:latin typeface="Arial"/>
                <a:cs typeface="Arial"/>
              </a:rPr>
              <a:t>T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o deve</a:t>
            </a:r>
            <a:r>
              <a:rPr sz="3000" spc="5" dirty="0" smtClean="0">
                <a:solidFill>
                  <a:srgbClr val="0D1F7E"/>
                </a:solidFill>
                <a:latin typeface="Arial"/>
                <a:cs typeface="Arial"/>
              </a:rPr>
              <a:t>l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op</a:t>
            </a:r>
            <a:r>
              <a:rPr sz="3000" spc="-45" dirty="0" smtClean="0">
                <a:solidFill>
                  <a:srgbClr val="0D1F7E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improved</a:t>
            </a:r>
            <a:r>
              <a:rPr sz="3000" spc="-15" dirty="0" smtClean="0">
                <a:solidFill>
                  <a:srgbClr val="0D1F7E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prediction</a:t>
            </a:r>
            <a:r>
              <a:rPr sz="3000" spc="-25" dirty="0" smtClean="0">
                <a:solidFill>
                  <a:srgbClr val="0D1F7E"/>
                </a:solidFill>
                <a:latin typeface="Arial"/>
                <a:cs typeface="Arial"/>
              </a:rPr>
              <a:t> 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models</a:t>
            </a:r>
            <a:r>
              <a:rPr lang="en-US" sz="3000" spc="0" dirty="0" smtClean="0">
                <a:solidFill>
                  <a:srgbClr val="0D1F7E"/>
                </a:solidFill>
                <a:latin typeface="Arial"/>
                <a:cs typeface="Arial"/>
              </a:rPr>
              <a:t> </a:t>
            </a:r>
            <a:r>
              <a:rPr sz="3000" dirty="0" smtClean="0">
                <a:solidFill>
                  <a:srgbClr val="0D1F7E"/>
                </a:solidFill>
                <a:latin typeface="Arial"/>
                <a:cs typeface="Arial"/>
              </a:rPr>
              <a:t>for </a:t>
            </a:r>
            <a:r>
              <a:rPr sz="3000" spc="5" dirty="0" smtClean="0">
                <a:solidFill>
                  <a:srgbClr val="0D1F7E"/>
                </a:solidFill>
                <a:latin typeface="Arial"/>
                <a:cs typeface="Arial"/>
              </a:rPr>
              <a:t>C</a:t>
            </a:r>
            <a:r>
              <a:rPr sz="3000" spc="0" dirty="0" smtClean="0">
                <a:solidFill>
                  <a:srgbClr val="0D1F7E"/>
                </a:solidFill>
                <a:latin typeface="Arial"/>
                <a:cs typeface="Arial"/>
              </a:rPr>
              <a:t>VD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6"/>
              </a:spcBef>
            </a:pPr>
            <a:endParaRPr sz="700" dirty="0"/>
          </a:p>
          <a:p>
            <a:pPr marL="1672589" marR="1297305" indent="42545">
              <a:lnSpc>
                <a:spcPct val="100099"/>
              </a:lnSpc>
            </a:pPr>
            <a:r>
              <a:rPr lang="en-US" sz="3000" dirty="0" smtClean="0">
                <a:solidFill>
                  <a:srgbClr val="0D1F7E"/>
                </a:solidFill>
                <a:latin typeface="Arial"/>
                <a:cs typeface="Arial"/>
              </a:rPr>
              <a:t>		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03936" y="4652065"/>
            <a:ext cx="1152093" cy="648081"/>
          </a:xfrm>
          <a:custGeom>
            <a:avLst/>
            <a:gdLst/>
            <a:ahLst/>
            <a:cxnLst/>
            <a:rect l="l" t="t" r="r" b="b"/>
            <a:pathLst>
              <a:path w="1152093" h="648080">
                <a:moveTo>
                  <a:pt x="0" y="161925"/>
                </a:moveTo>
                <a:lnTo>
                  <a:pt x="828116" y="161925"/>
                </a:lnTo>
                <a:lnTo>
                  <a:pt x="828116" y="0"/>
                </a:lnTo>
                <a:lnTo>
                  <a:pt x="1152093" y="323976"/>
                </a:lnTo>
                <a:lnTo>
                  <a:pt x="828116" y="648081"/>
                </a:lnTo>
                <a:lnTo>
                  <a:pt x="828116" y="486029"/>
                </a:lnTo>
                <a:lnTo>
                  <a:pt x="0" y="486029"/>
                </a:lnTo>
                <a:lnTo>
                  <a:pt x="162013" y="323976"/>
                </a:lnTo>
                <a:lnTo>
                  <a:pt x="0" y="161925"/>
                </a:lnTo>
                <a:close/>
              </a:path>
            </a:pathLst>
          </a:custGeom>
          <a:ln w="254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14156" y="53809"/>
            <a:ext cx="994384" cy="680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8342" y="60096"/>
            <a:ext cx="864095" cy="704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160" y="27495"/>
            <a:ext cx="1259776" cy="700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112707" y="4468273"/>
            <a:ext cx="4917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D1F7E"/>
                </a:solidFill>
                <a:latin typeface="Arial"/>
                <a:cs typeface="Arial"/>
              </a:rPr>
              <a:t>N</a:t>
            </a:r>
            <a:r>
              <a:rPr lang="en-US" sz="3000" spc="5" dirty="0">
                <a:solidFill>
                  <a:srgbClr val="0D1F7E"/>
                </a:solidFill>
                <a:latin typeface="Arial"/>
                <a:cs typeface="Arial"/>
              </a:rPr>
              <a:t>e</a:t>
            </a:r>
            <a:r>
              <a:rPr lang="en-US" sz="3000" dirty="0">
                <a:solidFill>
                  <a:srgbClr val="0D1F7E"/>
                </a:solidFill>
                <a:latin typeface="Arial"/>
                <a:cs typeface="Arial"/>
              </a:rPr>
              <a:t>ed</a:t>
            </a:r>
            <a:r>
              <a:rPr lang="en-US" sz="3000" spc="-25" dirty="0">
                <a:solidFill>
                  <a:srgbClr val="0D1F7E"/>
                </a:solidFill>
                <a:latin typeface="Arial"/>
                <a:cs typeface="Arial"/>
              </a:rPr>
              <a:t> </a:t>
            </a:r>
            <a:r>
              <a:rPr lang="en-US" sz="3000" dirty="0">
                <a:solidFill>
                  <a:srgbClr val="0D1F7E"/>
                </a:solidFill>
                <a:latin typeface="Arial"/>
                <a:cs typeface="Arial"/>
              </a:rPr>
              <a:t>for</a:t>
            </a:r>
            <a:r>
              <a:rPr lang="en-US" sz="3000" spc="10" dirty="0">
                <a:solidFill>
                  <a:srgbClr val="0D1F7E"/>
                </a:solidFill>
                <a:latin typeface="Arial"/>
                <a:cs typeface="Arial"/>
              </a:rPr>
              <a:t> </a:t>
            </a:r>
            <a:r>
              <a:rPr lang="en-US" sz="3000" dirty="0">
                <a:solidFill>
                  <a:srgbClr val="0D1F7E"/>
                </a:solidFill>
                <a:latin typeface="Arial"/>
                <a:cs typeface="Arial"/>
              </a:rPr>
              <a:t>nov</a:t>
            </a:r>
            <a:r>
              <a:rPr lang="en-US" sz="3000" spc="5" dirty="0">
                <a:solidFill>
                  <a:srgbClr val="0D1F7E"/>
                </a:solidFill>
                <a:latin typeface="Arial"/>
                <a:cs typeface="Arial"/>
              </a:rPr>
              <a:t>e</a:t>
            </a:r>
            <a:r>
              <a:rPr lang="en-US" sz="3000" dirty="0">
                <a:solidFill>
                  <a:srgbClr val="0D1F7E"/>
                </a:solidFill>
                <a:latin typeface="Arial"/>
                <a:cs typeface="Arial"/>
              </a:rPr>
              <a:t>l</a:t>
            </a:r>
            <a:r>
              <a:rPr lang="en-US" sz="3000" spc="-25" dirty="0">
                <a:solidFill>
                  <a:srgbClr val="0D1F7E"/>
                </a:solidFill>
                <a:latin typeface="Arial"/>
                <a:cs typeface="Arial"/>
              </a:rPr>
              <a:t> </a:t>
            </a:r>
            <a:r>
              <a:rPr lang="en-US" sz="3000" dirty="0" smtClean="0">
                <a:solidFill>
                  <a:srgbClr val="0D1F7E"/>
                </a:solidFill>
                <a:latin typeface="Arial"/>
                <a:cs typeface="Arial"/>
              </a:rPr>
              <a:t>bi</a:t>
            </a:r>
            <a:r>
              <a:rPr lang="en-US" sz="3000" spc="5" dirty="0" smtClean="0">
                <a:solidFill>
                  <a:srgbClr val="0D1F7E"/>
                </a:solidFill>
                <a:latin typeface="Arial"/>
                <a:cs typeface="Arial"/>
              </a:rPr>
              <a:t>o</a:t>
            </a:r>
            <a:r>
              <a:rPr lang="en-US" sz="3000" dirty="0" smtClean="0">
                <a:solidFill>
                  <a:srgbClr val="0D1F7E"/>
                </a:solidFill>
                <a:latin typeface="Arial"/>
                <a:cs typeface="Arial"/>
              </a:rPr>
              <a:t>markers </a:t>
            </a:r>
            <a:r>
              <a:rPr lang="en-US" sz="3000" dirty="0">
                <a:solidFill>
                  <a:srgbClr val="0D1F7E"/>
                </a:solidFill>
                <a:latin typeface="Arial"/>
                <a:cs typeface="Arial"/>
              </a:rPr>
              <a:t>of </a:t>
            </a:r>
            <a:r>
              <a:rPr lang="en-US" sz="3000" dirty="0" smtClean="0">
                <a:solidFill>
                  <a:srgbClr val="0D1F7E"/>
                </a:solidFill>
                <a:latin typeface="Arial"/>
                <a:cs typeface="Arial"/>
              </a:rPr>
              <a:t>atherosc</a:t>
            </a:r>
            <a:r>
              <a:rPr lang="en-US" sz="3000" spc="10" dirty="0" smtClean="0">
                <a:solidFill>
                  <a:srgbClr val="0D1F7E"/>
                </a:solidFill>
                <a:latin typeface="Arial"/>
                <a:cs typeface="Arial"/>
              </a:rPr>
              <a:t>l</a:t>
            </a:r>
            <a:r>
              <a:rPr lang="en-US" sz="3000" dirty="0" smtClean="0">
                <a:solidFill>
                  <a:srgbClr val="0D1F7E"/>
                </a:solidFill>
                <a:latin typeface="Arial"/>
                <a:cs typeface="Arial"/>
              </a:rPr>
              <a:t>eros</a:t>
            </a:r>
            <a:r>
              <a:rPr lang="en-US" sz="3000" spc="5" dirty="0" smtClean="0">
                <a:solidFill>
                  <a:srgbClr val="0D1F7E"/>
                </a:solidFill>
                <a:latin typeface="Arial"/>
                <a:cs typeface="Arial"/>
              </a:rPr>
              <a:t>i</a:t>
            </a:r>
            <a:r>
              <a:rPr lang="en-US" sz="3000" dirty="0" smtClean="0">
                <a:solidFill>
                  <a:srgbClr val="0D1F7E"/>
                </a:solidFill>
                <a:latin typeface="Arial"/>
                <a:cs typeface="Arial"/>
              </a:rPr>
              <a:t>s</a:t>
            </a:r>
            <a:r>
              <a:rPr lang="en-US" sz="3000" spc="-40" dirty="0" smtClean="0">
                <a:solidFill>
                  <a:srgbClr val="0D1F7E"/>
                </a:solidFill>
                <a:latin typeface="Arial"/>
                <a:cs typeface="Arial"/>
              </a:rPr>
              <a:t> </a:t>
            </a:r>
            <a:r>
              <a:rPr lang="en-US" sz="3000" dirty="0" smtClean="0">
                <a:solidFill>
                  <a:srgbClr val="0D1F7E"/>
                </a:solidFill>
                <a:latin typeface="Arial"/>
                <a:cs typeface="Arial"/>
              </a:rPr>
              <a:t>and CVD</a:t>
            </a:r>
            <a:endParaRPr lang="en-US" dirty="0"/>
          </a:p>
        </p:txBody>
      </p:sp>
      <p:pic>
        <p:nvPicPr>
          <p:cNvPr id="11" name="Picture 7" descr="http://www.mesa-nhlbi.org/siteblocks/images/MesaLogo-100x6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7" y="5941282"/>
            <a:ext cx="1228017" cy="74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6920"/>
            <a:ext cx="8835849" cy="66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60" y="888382"/>
            <a:ext cx="5953125" cy="2312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144000" cy="8712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39570" marR="2143760">
              <a:lnSpc>
                <a:spcPct val="100000"/>
              </a:lnSpc>
            </a:pPr>
            <a:r>
              <a:rPr sz="2800" spc="-25" dirty="0" smtClean="0">
                <a:solidFill>
                  <a:srgbClr val="006666"/>
                </a:solidFill>
                <a:latin typeface="Calibri"/>
                <a:cs typeface="Calibri"/>
              </a:rPr>
              <a:t>M</a:t>
            </a:r>
            <a:r>
              <a:rPr sz="2800" spc="-30" dirty="0" smtClean="0">
                <a:solidFill>
                  <a:srgbClr val="006666"/>
                </a:solidFill>
                <a:latin typeface="Calibri"/>
                <a:cs typeface="Calibri"/>
              </a:rPr>
              <a:t>e</a:t>
            </a:r>
            <a:r>
              <a:rPr sz="2800" spc="-50" dirty="0" smtClean="0">
                <a:solidFill>
                  <a:srgbClr val="006666"/>
                </a:solidFill>
                <a:latin typeface="Calibri"/>
                <a:cs typeface="Calibri"/>
              </a:rPr>
              <a:t>t</a:t>
            </a:r>
            <a:r>
              <a:rPr sz="2800" spc="-15" dirty="0" smtClean="0">
                <a:solidFill>
                  <a:srgbClr val="006666"/>
                </a:solidFill>
                <a:latin typeface="Calibri"/>
                <a:cs typeface="Calibri"/>
              </a:rPr>
              <a:t>abolom</a:t>
            </a:r>
            <a:r>
              <a:rPr sz="2800" spc="-20" dirty="0" smtClean="0">
                <a:solidFill>
                  <a:srgbClr val="006666"/>
                </a:solidFill>
                <a:latin typeface="Calibri"/>
                <a:cs typeface="Calibri"/>
              </a:rPr>
              <a:t>e</a:t>
            </a:r>
            <a:r>
              <a:rPr sz="2800" spc="-15" dirty="0" smtClean="0">
                <a:solidFill>
                  <a:srgbClr val="006666"/>
                </a:solidFill>
                <a:latin typeface="Calibri"/>
                <a:cs typeface="Calibri"/>
              </a:rPr>
              <a:t>-</a:t>
            </a:r>
            <a:r>
              <a:rPr sz="2800" spc="-25" dirty="0" smtClean="0">
                <a:solidFill>
                  <a:srgbClr val="006666"/>
                </a:solidFill>
                <a:latin typeface="Calibri"/>
                <a:cs typeface="Calibri"/>
              </a:rPr>
              <a:t>W</a:t>
            </a:r>
            <a:r>
              <a:rPr sz="2800" spc="-20" dirty="0" smtClean="0">
                <a:solidFill>
                  <a:srgbClr val="006666"/>
                </a:solidFill>
                <a:latin typeface="Calibri"/>
                <a:cs typeface="Calibri"/>
              </a:rPr>
              <a:t>i</a:t>
            </a:r>
            <a:r>
              <a:rPr sz="2800" spc="-15" dirty="0" smtClean="0">
                <a:solidFill>
                  <a:srgbClr val="006666"/>
                </a:solidFill>
                <a:latin typeface="Calibri"/>
                <a:cs typeface="Calibri"/>
              </a:rPr>
              <a:t>de</a:t>
            </a:r>
            <a:r>
              <a:rPr sz="2800" spc="30" dirty="0" smtClean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006666"/>
                </a:solidFill>
                <a:latin typeface="Calibri"/>
                <a:cs typeface="Calibri"/>
              </a:rPr>
              <a:t>Associ</a:t>
            </a:r>
            <a:r>
              <a:rPr sz="2800" spc="-35" dirty="0" smtClean="0">
                <a:solidFill>
                  <a:srgbClr val="006666"/>
                </a:solidFill>
                <a:latin typeface="Calibri"/>
                <a:cs typeface="Calibri"/>
              </a:rPr>
              <a:t>a</a:t>
            </a:r>
            <a:r>
              <a:rPr sz="2800" spc="-15" dirty="0" smtClean="0">
                <a:solidFill>
                  <a:srgbClr val="006666"/>
                </a:solidFill>
                <a:latin typeface="Calibri"/>
                <a:cs typeface="Calibri"/>
              </a:rPr>
              <a:t>tion</a:t>
            </a:r>
            <a:r>
              <a:rPr sz="2800" spc="15" dirty="0" smtClean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800" spc="-15" dirty="0" smtClean="0">
                <a:solidFill>
                  <a:srgbClr val="006666"/>
                </a:solidFill>
                <a:latin typeface="Calibri"/>
                <a:cs typeface="Calibri"/>
              </a:rPr>
              <a:t>Study (M</a:t>
            </a:r>
            <a:r>
              <a:rPr sz="2800" spc="-160" dirty="0" smtClean="0">
                <a:solidFill>
                  <a:srgbClr val="006666"/>
                </a:solidFill>
                <a:latin typeface="Calibri"/>
                <a:cs typeface="Calibri"/>
              </a:rPr>
              <a:t>W</a:t>
            </a:r>
            <a:r>
              <a:rPr sz="2800" spc="-15" dirty="0" smtClean="0">
                <a:solidFill>
                  <a:srgbClr val="006666"/>
                </a:solidFill>
                <a:latin typeface="Calibri"/>
                <a:cs typeface="Calibri"/>
              </a:rPr>
              <a:t>AS)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4933" y="1247321"/>
            <a:ext cx="2542540" cy="444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 smtClean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2800" b="1" spc="-30" dirty="0" smtClean="0">
                <a:solidFill>
                  <a:srgbClr val="E36C09"/>
                </a:solidFill>
                <a:latin typeface="Calibri"/>
                <a:cs typeface="Calibri"/>
              </a:rPr>
              <a:t>N</a:t>
            </a:r>
            <a:r>
              <a:rPr sz="2800" b="1" spc="-20" dirty="0" smtClean="0">
                <a:solidFill>
                  <a:srgbClr val="E36C09"/>
                </a:solidFill>
                <a:latin typeface="Calibri"/>
                <a:cs typeface="Calibri"/>
              </a:rPr>
              <a:t>TERMAP</a:t>
            </a:r>
            <a:r>
              <a:rPr sz="2800" b="1" spc="25" dirty="0" smtClean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800" b="1" spc="-15" dirty="0" smtClean="0">
                <a:solidFill>
                  <a:srgbClr val="E36C09"/>
                </a:solidFill>
                <a:latin typeface="Calibri"/>
                <a:cs typeface="Calibri"/>
              </a:rPr>
              <a:t>Study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8400" y="1142000"/>
            <a:ext cx="2667000" cy="18711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marR="473075" indent="-114300">
              <a:lnSpc>
                <a:spcPct val="100000"/>
              </a:lnSpc>
              <a:buFont typeface="Arial"/>
              <a:buChar char="•"/>
              <a:tabLst>
                <a:tab pos="157480" algn="l"/>
              </a:tabLst>
            </a:pPr>
            <a:r>
              <a:rPr sz="1200" spc="0" dirty="0" smtClean="0">
                <a:latin typeface="Calibri"/>
                <a:cs typeface="Calibri"/>
              </a:rPr>
              <a:t>N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= 4</a:t>
            </a:r>
            <a:r>
              <a:rPr sz="1200" spc="5" dirty="0" smtClean="0">
                <a:latin typeface="Calibri"/>
                <a:cs typeface="Calibri"/>
              </a:rPr>
              <a:t>,</a:t>
            </a:r>
            <a:r>
              <a:rPr sz="1200" spc="0" dirty="0" smtClean="0">
                <a:latin typeface="Calibri"/>
                <a:cs typeface="Calibri"/>
              </a:rPr>
              <a:t>6</a:t>
            </a:r>
            <a:r>
              <a:rPr sz="1200" spc="5" dirty="0" smtClean="0">
                <a:latin typeface="Calibri"/>
                <a:cs typeface="Calibri"/>
              </a:rPr>
              <a:t>8</a:t>
            </a:r>
            <a:r>
              <a:rPr sz="1200" spc="0" dirty="0" smtClean="0">
                <a:latin typeface="Calibri"/>
                <a:cs typeface="Calibri"/>
              </a:rPr>
              <a:t>0</a:t>
            </a:r>
            <a:r>
              <a:rPr sz="1200" spc="-3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f</a:t>
            </a:r>
            <a:r>
              <a:rPr sz="1200" spc="-40" dirty="0" smtClean="0">
                <a:latin typeface="Calibri"/>
                <a:cs typeface="Calibri"/>
              </a:rPr>
              <a:t>r</a:t>
            </a:r>
            <a:r>
              <a:rPr sz="1200" spc="0" dirty="0" smtClean="0">
                <a:latin typeface="Calibri"/>
                <a:cs typeface="Calibri"/>
              </a:rPr>
              <a:t>om China,</a:t>
            </a:r>
            <a:r>
              <a:rPr sz="1200" spc="-2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Japan,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UK, U</a:t>
            </a:r>
            <a:r>
              <a:rPr sz="1200" spc="-15" dirty="0" smtClean="0">
                <a:latin typeface="Calibri"/>
                <a:cs typeface="Calibri"/>
              </a:rPr>
              <a:t>S</a:t>
            </a:r>
            <a:r>
              <a:rPr sz="1200" spc="0" dirty="0" smtClean="0">
                <a:latin typeface="Calibri"/>
                <a:cs typeface="Calibri"/>
              </a:rPr>
              <a:t>A</a:t>
            </a:r>
            <a:endParaRPr sz="1200" dirty="0">
              <a:latin typeface="Calibri"/>
              <a:cs typeface="Calibri"/>
            </a:endParaRPr>
          </a:p>
          <a:p>
            <a:pPr marL="127000" marR="270510" indent="-114300">
              <a:spcBef>
                <a:spcPts val="80"/>
              </a:spcBef>
              <a:buFont typeface="Arial"/>
              <a:buChar char="•"/>
              <a:tabLst>
                <a:tab pos="157480" algn="l"/>
              </a:tabLst>
            </a:pPr>
            <a:r>
              <a:rPr sz="1200" spc="0" dirty="0" smtClean="0">
                <a:solidFill>
                  <a:srgbClr val="FF0000"/>
                </a:solidFill>
                <a:latin typeface="Calibri"/>
                <a:cs typeface="Calibri"/>
              </a:rPr>
              <a:t>2 t</a:t>
            </a:r>
            <a:r>
              <a:rPr sz="1200" spc="-1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200" spc="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200" spc="-1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200" spc="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200" spc="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200" spc="15" dirty="0" smtClean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200" spc="-5" dirty="0" smtClean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200" spc="0" dirty="0" smtClean="0">
                <a:solidFill>
                  <a:srgbClr val="FF0000"/>
                </a:solidFill>
                <a:latin typeface="Calibri"/>
                <a:cs typeface="Calibri"/>
              </a:rPr>
              <a:t>hr</a:t>
            </a:r>
            <a:r>
              <a:rPr sz="1200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FF0000"/>
                </a:solidFill>
                <a:latin typeface="Calibri"/>
                <a:cs typeface="Calibri"/>
              </a:rPr>
              <a:t>urine </a:t>
            </a:r>
            <a:r>
              <a:rPr sz="1200" spc="-1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200" spc="0" dirty="0" smtClean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r>
              <a:rPr sz="1200" spc="-1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200" spc="0" dirty="0" smtClean="0">
                <a:solidFill>
                  <a:srgbClr val="FF0000"/>
                </a:solidFill>
                <a:latin typeface="Calibri"/>
                <a:cs typeface="Calibri"/>
              </a:rPr>
              <a:t>ections per</a:t>
            </a:r>
            <a:r>
              <a:rPr lang="en-US" sz="1200" spc="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FF0000"/>
                </a:solidFill>
                <a:latin typeface="Calibri"/>
                <a:cs typeface="Calibri"/>
              </a:rPr>
              <a:t>participa</a:t>
            </a:r>
            <a:r>
              <a:rPr sz="1200" spc="-2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endParaRPr sz="1200" dirty="0">
              <a:latin typeface="Calibri"/>
              <a:cs typeface="Calibri"/>
            </a:endParaRPr>
          </a:p>
          <a:p>
            <a:pPr marL="157480" indent="-144780">
              <a:lnSpc>
                <a:spcPts val="2320"/>
              </a:lnSpc>
              <a:buFont typeface="Arial"/>
              <a:buChar char="•"/>
              <a:tabLst>
                <a:tab pos="157480" algn="l"/>
              </a:tabLst>
            </a:pPr>
            <a:r>
              <a:rPr sz="1200" spc="0" dirty="0" smtClean="0">
                <a:latin typeface="Calibri"/>
                <a:cs typeface="Calibri"/>
              </a:rPr>
              <a:t>4 24</a:t>
            </a:r>
            <a:r>
              <a:rPr sz="1200" spc="-5" dirty="0" smtClean="0">
                <a:latin typeface="Calibri"/>
                <a:cs typeface="Calibri"/>
              </a:rPr>
              <a:t>-</a:t>
            </a:r>
            <a:r>
              <a:rPr sz="1200" spc="0" dirty="0" smtClean="0">
                <a:latin typeface="Calibri"/>
                <a:cs typeface="Calibri"/>
              </a:rPr>
              <a:t>hr</a:t>
            </a:r>
            <a:r>
              <a:rPr sz="1200" spc="-2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di</a:t>
            </a:r>
            <a:r>
              <a:rPr sz="1200" spc="-15" dirty="0" smtClean="0">
                <a:latin typeface="Calibri"/>
                <a:cs typeface="Calibri"/>
              </a:rPr>
              <a:t>e</a:t>
            </a:r>
            <a:r>
              <a:rPr sz="1200" spc="-25" dirty="0" smtClean="0">
                <a:latin typeface="Calibri"/>
                <a:cs typeface="Calibri"/>
              </a:rPr>
              <a:t>t</a:t>
            </a:r>
            <a:r>
              <a:rPr sz="1200" spc="0" dirty="0" smtClean="0">
                <a:latin typeface="Calibri"/>
                <a:cs typeface="Calibri"/>
              </a:rPr>
              <a:t>a</a:t>
            </a:r>
            <a:r>
              <a:rPr sz="1200" spc="5" dirty="0" smtClean="0">
                <a:latin typeface="Calibri"/>
                <a:cs typeface="Calibri"/>
              </a:rPr>
              <a:t>r</a:t>
            </a:r>
            <a:r>
              <a:rPr sz="1200" spc="0" dirty="0" smtClean="0">
                <a:latin typeface="Calibri"/>
                <a:cs typeface="Calibri"/>
              </a:rPr>
              <a:t>y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-30" dirty="0" smtClean="0">
                <a:latin typeface="Calibri"/>
                <a:cs typeface="Calibri"/>
              </a:rPr>
              <a:t>r</a:t>
            </a:r>
            <a:r>
              <a:rPr sz="1200" spc="0" dirty="0" smtClean="0">
                <a:latin typeface="Calibri"/>
                <a:cs typeface="Calibri"/>
              </a:rPr>
              <a:t>e</a:t>
            </a:r>
            <a:r>
              <a:rPr sz="1200" spc="-10" dirty="0" smtClean="0">
                <a:latin typeface="Calibri"/>
                <a:cs typeface="Calibri"/>
              </a:rPr>
              <a:t>c</a:t>
            </a:r>
            <a:r>
              <a:rPr sz="1200" spc="0" dirty="0" smtClean="0">
                <a:latin typeface="Calibri"/>
                <a:cs typeface="Calibri"/>
              </a:rPr>
              <a:t>al</a:t>
            </a:r>
            <a:r>
              <a:rPr sz="1200" spc="-10" dirty="0" smtClean="0">
                <a:latin typeface="Calibri"/>
                <a:cs typeface="Calibri"/>
              </a:rPr>
              <a:t>l</a:t>
            </a:r>
            <a:r>
              <a:rPr sz="1200" spc="0" dirty="0" smtClean="0">
                <a:latin typeface="Calibri"/>
                <a:cs typeface="Calibri"/>
              </a:rPr>
              <a:t>s</a:t>
            </a:r>
            <a:r>
              <a:rPr sz="1200" spc="1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per participa</a:t>
            </a:r>
            <a:r>
              <a:rPr sz="1200" spc="-20" dirty="0" smtClean="0">
                <a:latin typeface="Calibri"/>
                <a:cs typeface="Calibri"/>
              </a:rPr>
              <a:t>n</a:t>
            </a:r>
            <a:r>
              <a:rPr sz="1200" spc="0" dirty="0" smtClean="0">
                <a:latin typeface="Calibri"/>
                <a:cs typeface="Calibri"/>
              </a:rPr>
              <a:t>t</a:t>
            </a:r>
            <a:endParaRPr sz="12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Font typeface="Arial"/>
              <a:buChar char="•"/>
              <a:tabLst>
                <a:tab pos="157480" algn="l"/>
              </a:tabLst>
            </a:pPr>
            <a:r>
              <a:rPr sz="1200" spc="0" dirty="0" smtClean="0">
                <a:latin typeface="Calibri"/>
                <a:cs typeface="Calibri"/>
              </a:rPr>
              <a:t>Measu</a:t>
            </a:r>
            <a:r>
              <a:rPr sz="1200" spc="-30" dirty="0" smtClean="0">
                <a:latin typeface="Calibri"/>
                <a:cs typeface="Calibri"/>
              </a:rPr>
              <a:t>r</a:t>
            </a:r>
            <a:r>
              <a:rPr sz="1200" spc="0" dirty="0" smtClean="0">
                <a:latin typeface="Calibri"/>
                <a:cs typeface="Calibri"/>
              </a:rPr>
              <a:t>es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of</a:t>
            </a:r>
            <a:r>
              <a:rPr sz="1200" spc="-10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B</a:t>
            </a:r>
            <a:r>
              <a:rPr sz="1200" spc="-254" dirty="0" smtClean="0">
                <a:latin typeface="Calibri"/>
                <a:cs typeface="Calibri"/>
              </a:rPr>
              <a:t>P</a:t>
            </a:r>
            <a:r>
              <a:rPr sz="1200" spc="0" dirty="0" smtClean="0">
                <a:latin typeface="Calibri"/>
                <a:cs typeface="Calibri"/>
              </a:rPr>
              <a:t>,</a:t>
            </a:r>
            <a:r>
              <a:rPr lang="en-US" sz="1200" spc="0" dirty="0" smtClean="0">
                <a:latin typeface="Calibri"/>
                <a:cs typeface="Calibri"/>
              </a:rPr>
              <a:t> </a:t>
            </a:r>
            <a:r>
              <a:rPr sz="1200" spc="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heig</a:t>
            </a:r>
            <a:r>
              <a:rPr sz="1200" spc="-20" dirty="0" smtClean="0">
                <a:latin typeface="Calibri"/>
                <a:cs typeface="Calibri"/>
              </a:rPr>
              <a:t>h</a:t>
            </a:r>
            <a:r>
              <a:rPr sz="1200" spc="0" dirty="0" smtClean="0">
                <a:latin typeface="Calibri"/>
                <a:cs typeface="Calibri"/>
              </a:rPr>
              <a:t>t, </a:t>
            </a:r>
            <a:r>
              <a:rPr sz="1200" spc="-25" dirty="0" smtClean="0">
                <a:latin typeface="Calibri"/>
                <a:cs typeface="Calibri"/>
              </a:rPr>
              <a:t>w</a:t>
            </a:r>
            <a:r>
              <a:rPr sz="1200" spc="0" dirty="0" smtClean="0">
                <a:latin typeface="Calibri"/>
                <a:cs typeface="Calibri"/>
              </a:rPr>
              <a:t>e</a:t>
            </a:r>
            <a:r>
              <a:rPr sz="1200" spc="-5" dirty="0" smtClean="0">
                <a:latin typeface="Calibri"/>
                <a:cs typeface="Calibri"/>
              </a:rPr>
              <a:t>i</a:t>
            </a:r>
            <a:r>
              <a:rPr sz="1200" spc="0" dirty="0" smtClean="0">
                <a:latin typeface="Calibri"/>
                <a:cs typeface="Calibri"/>
              </a:rPr>
              <a:t>g</a:t>
            </a:r>
            <a:r>
              <a:rPr sz="1200" spc="-20" dirty="0" smtClean="0">
                <a:latin typeface="Calibri"/>
                <a:cs typeface="Calibri"/>
              </a:rPr>
              <a:t>h</a:t>
            </a:r>
            <a:r>
              <a:rPr sz="1200" spc="0" dirty="0" smtClean="0">
                <a:latin typeface="Calibri"/>
                <a:cs typeface="Calibri"/>
              </a:rPr>
              <a:t>t</a:t>
            </a:r>
            <a:endParaRPr sz="1200" dirty="0">
              <a:latin typeface="Calibri"/>
              <a:cs typeface="Calibri"/>
            </a:endParaRPr>
          </a:p>
          <a:p>
            <a:pPr marL="157480" indent="-144780">
              <a:lnSpc>
                <a:spcPct val="100000"/>
              </a:lnSpc>
              <a:buFont typeface="Arial"/>
              <a:buChar char="•"/>
              <a:tabLst>
                <a:tab pos="157480" algn="l"/>
              </a:tabLst>
            </a:pPr>
            <a:r>
              <a:rPr sz="1200" spc="0" dirty="0" smtClean="0">
                <a:latin typeface="Calibri"/>
                <a:cs typeface="Calibri"/>
              </a:rPr>
              <a:t>Que</a:t>
            </a:r>
            <a:r>
              <a:rPr sz="1200" spc="-30" dirty="0" smtClean="0">
                <a:latin typeface="Calibri"/>
                <a:cs typeface="Calibri"/>
              </a:rPr>
              <a:t>s</a:t>
            </a:r>
            <a:r>
              <a:rPr sz="1200" spc="0" dirty="0" smtClean="0">
                <a:latin typeface="Calibri"/>
                <a:cs typeface="Calibri"/>
              </a:rPr>
              <a:t>tionnai</a:t>
            </a:r>
            <a:r>
              <a:rPr sz="1200" spc="-30" dirty="0" smtClean="0">
                <a:latin typeface="Calibri"/>
                <a:cs typeface="Calibri"/>
              </a:rPr>
              <a:t>r</a:t>
            </a:r>
            <a:r>
              <a:rPr sz="1200" spc="0" dirty="0" smtClean="0">
                <a:latin typeface="Calibri"/>
                <a:cs typeface="Calibri"/>
              </a:rPr>
              <a:t>e</a:t>
            </a:r>
            <a:r>
              <a:rPr sz="1200" spc="25" dirty="0" smtClean="0">
                <a:latin typeface="Calibri"/>
                <a:cs typeface="Calibri"/>
              </a:rPr>
              <a:t> </a:t>
            </a:r>
            <a:r>
              <a:rPr sz="1200" spc="0" dirty="0" smtClean="0">
                <a:latin typeface="Calibri"/>
                <a:cs typeface="Calibri"/>
              </a:rPr>
              <a:t>d</a:t>
            </a:r>
            <a:r>
              <a:rPr sz="1200" spc="-25" dirty="0" smtClean="0">
                <a:latin typeface="Calibri"/>
                <a:cs typeface="Calibri"/>
              </a:rPr>
              <a:t>at</a:t>
            </a:r>
            <a:r>
              <a:rPr sz="1200" spc="0" dirty="0" smtClean="0">
                <a:latin typeface="Calibri"/>
                <a:cs typeface="Calibri"/>
              </a:rPr>
              <a:t>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3999" cy="764666"/>
          </a:xfrm>
          <a:custGeom>
            <a:avLst/>
            <a:gdLst/>
            <a:ahLst/>
            <a:cxnLst/>
            <a:rect l="l" t="t" r="r" b="b"/>
            <a:pathLst>
              <a:path w="9143999" h="764666">
                <a:moveTo>
                  <a:pt x="0" y="764666"/>
                </a:moveTo>
                <a:lnTo>
                  <a:pt x="9143999" y="764666"/>
                </a:lnTo>
                <a:lnTo>
                  <a:pt x="9143999" y="0"/>
                </a:lnTo>
                <a:lnTo>
                  <a:pt x="0" y="0"/>
                </a:lnTo>
                <a:lnTo>
                  <a:pt x="0" y="76466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764666"/>
            <a:ext cx="9143999" cy="0"/>
          </a:xfrm>
          <a:custGeom>
            <a:avLst/>
            <a:gdLst/>
            <a:ahLst/>
            <a:cxnLst/>
            <a:rect l="l" t="t" r="r" b="b"/>
            <a:pathLst>
              <a:path w="9143999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0" cy="764666"/>
          </a:xfrm>
          <a:custGeom>
            <a:avLst/>
            <a:gdLst/>
            <a:ahLst/>
            <a:cxnLst/>
            <a:rect l="l" t="t" r="r" b="b"/>
            <a:pathLst>
              <a:path h="764666">
                <a:moveTo>
                  <a:pt x="0" y="0"/>
                </a:moveTo>
                <a:lnTo>
                  <a:pt x="0" y="76466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228600" y="3962399"/>
            <a:ext cx="5046027" cy="1828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5"/>
          <p:cNvSpPr txBox="1"/>
          <p:nvPr/>
        </p:nvSpPr>
        <p:spPr>
          <a:xfrm>
            <a:off x="2895600" y="3431857"/>
            <a:ext cx="2186940" cy="299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Calibri"/>
                <a:cs typeface="Calibri"/>
              </a:rPr>
              <a:t>N</a:t>
            </a:r>
            <a:r>
              <a:rPr sz="1800" spc="-10" dirty="0" smtClean="0">
                <a:latin typeface="Calibri"/>
                <a:cs typeface="Calibri"/>
              </a:rPr>
              <a:t>a</a:t>
            </a:r>
            <a:r>
              <a:rPr sz="1800" spc="0" dirty="0" smtClean="0">
                <a:latin typeface="Calibri"/>
                <a:cs typeface="Calibri"/>
              </a:rPr>
              <a:t>tu</a:t>
            </a:r>
            <a:r>
              <a:rPr sz="1800" spc="-35" dirty="0" smtClean="0">
                <a:latin typeface="Calibri"/>
                <a:cs typeface="Calibri"/>
              </a:rPr>
              <a:t>r</a:t>
            </a:r>
            <a:r>
              <a:rPr sz="1800" spc="0" dirty="0" smtClean="0">
                <a:latin typeface="Calibri"/>
                <a:cs typeface="Calibri"/>
              </a:rPr>
              <a:t>e 2011</a:t>
            </a:r>
            <a:r>
              <a:rPr sz="1800" spc="-10" dirty="0" smtClean="0">
                <a:latin typeface="Calibri"/>
                <a:cs typeface="Calibri"/>
              </a:rPr>
              <a:t>;</a:t>
            </a:r>
            <a:r>
              <a:rPr sz="1800" spc="0" dirty="0" smtClean="0">
                <a:latin typeface="Calibri"/>
                <a:cs typeface="Calibri"/>
              </a:rPr>
              <a:t>47</a:t>
            </a:r>
            <a:r>
              <a:rPr sz="1800" spc="-5" dirty="0" smtClean="0">
                <a:latin typeface="Calibri"/>
                <a:cs typeface="Calibri"/>
              </a:rPr>
              <a:t>2</a:t>
            </a:r>
            <a:r>
              <a:rPr sz="1800" spc="0" dirty="0" smtClean="0">
                <a:latin typeface="Calibri"/>
                <a:cs typeface="Calibri"/>
              </a:rPr>
              <a:t>:5</a:t>
            </a:r>
            <a:r>
              <a:rPr sz="1800" spc="-5" dirty="0" smtClean="0">
                <a:latin typeface="Calibri"/>
                <a:cs typeface="Calibri"/>
              </a:rPr>
              <a:t>7</a:t>
            </a:r>
            <a:r>
              <a:rPr sz="1800" spc="0" dirty="0" smtClean="0">
                <a:latin typeface="Calibri"/>
                <a:cs typeface="Calibri"/>
              </a:rPr>
              <a:t>-</a:t>
            </a:r>
            <a:r>
              <a:rPr sz="1800" spc="-5" dirty="0" smtClean="0">
                <a:latin typeface="Calibri"/>
                <a:cs typeface="Calibri"/>
              </a:rPr>
              <a:t>63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2"/>
          <p:cNvSpPr/>
          <p:nvPr/>
        </p:nvSpPr>
        <p:spPr>
          <a:xfrm>
            <a:off x="5575458" y="3290108"/>
            <a:ext cx="3208338" cy="3389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38200" y="6019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Identifies TMAO as possible new pathway in CHD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46" y="228600"/>
            <a:ext cx="8457554" cy="626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3333" y="658240"/>
            <a:ext cx="3039110" cy="699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i="1" dirty="0" smtClean="0">
                <a:solidFill>
                  <a:srgbClr val="C00000"/>
                </a:solidFill>
                <a:latin typeface="Calibri"/>
                <a:cs typeface="Calibri"/>
              </a:rPr>
              <a:t>Specific</a:t>
            </a:r>
            <a:r>
              <a:rPr sz="4400" b="1" i="1" spc="-1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i="1" spc="0" dirty="0" smtClean="0">
                <a:solidFill>
                  <a:srgbClr val="C00000"/>
                </a:solidFill>
                <a:latin typeface="Calibri"/>
                <a:cs typeface="Calibri"/>
              </a:rPr>
              <a:t>Aims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1437894"/>
            <a:ext cx="8122920" cy="4931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2575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600" spc="-22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o</a:t>
            </a:r>
            <a:r>
              <a:rPr sz="2600" spc="-2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use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-50" dirty="0" smtClean="0">
                <a:latin typeface="Calibri"/>
                <a:cs typeface="Calibri"/>
              </a:rPr>
              <a:t>s</a:t>
            </a:r>
            <a:r>
              <a:rPr sz="2600" spc="-30" dirty="0" smtClean="0">
                <a:latin typeface="Calibri"/>
                <a:cs typeface="Calibri"/>
              </a:rPr>
              <a:t>y</a:t>
            </a:r>
            <a:r>
              <a:rPr sz="2600" spc="-25" dirty="0" smtClean="0">
                <a:latin typeface="Calibri"/>
                <a:cs typeface="Calibri"/>
              </a:rPr>
              <a:t>st</a:t>
            </a:r>
            <a:r>
              <a:rPr sz="2600" spc="0" dirty="0" smtClean="0">
                <a:latin typeface="Calibri"/>
                <a:cs typeface="Calibri"/>
              </a:rPr>
              <a:t>ems</a:t>
            </a:r>
            <a:r>
              <a:rPr sz="2600" spc="-5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biolo</a:t>
            </a:r>
            <a:r>
              <a:rPr sz="2600" spc="-10" dirty="0" smtClean="0">
                <a:latin typeface="Calibri"/>
                <a:cs typeface="Calibri"/>
              </a:rPr>
              <a:t>g</a:t>
            </a:r>
            <a:r>
              <a:rPr sz="2600" spc="0" dirty="0" smtClean="0">
                <a:latin typeface="Calibri"/>
                <a:cs typeface="Calibri"/>
              </a:rPr>
              <a:t>y</a:t>
            </a:r>
            <a:r>
              <a:rPr sz="2600" spc="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app</a:t>
            </a:r>
            <a:r>
              <a:rPr sz="2600" spc="-35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oaches,</a:t>
            </a:r>
            <a:r>
              <a:rPr sz="2600" spc="-4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based</a:t>
            </a:r>
            <a:r>
              <a:rPr sz="2600" spc="-2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on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0" dirty="0" smtClean="0">
                <a:latin typeface="Calibri"/>
                <a:cs typeface="Calibri"/>
              </a:rPr>
              <a:t>m</a:t>
            </a:r>
            <a:r>
              <a:rPr sz="2600" spc="-15" dirty="0" smtClean="0">
                <a:latin typeface="Calibri"/>
                <a:cs typeface="Calibri"/>
              </a:rPr>
              <a:t>e</a:t>
            </a:r>
            <a:r>
              <a:rPr sz="2600" spc="-3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abolic phenotyping</a:t>
            </a:r>
            <a:r>
              <a:rPr sz="2600" spc="-4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and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20" dirty="0" smtClean="0">
                <a:latin typeface="Calibri"/>
                <a:cs typeface="Calibri"/>
              </a:rPr>
              <a:t>c</a:t>
            </a:r>
            <a:r>
              <a:rPr sz="2600" spc="0" dirty="0" smtClean="0">
                <a:latin typeface="Calibri"/>
                <a:cs typeface="Calibri"/>
              </a:rPr>
              <a:t>o</a:t>
            </a:r>
            <a:r>
              <a:rPr sz="2600" spc="-10" dirty="0" smtClean="0">
                <a:latin typeface="Calibri"/>
                <a:cs typeface="Calibri"/>
              </a:rPr>
              <a:t>m</a:t>
            </a:r>
            <a:r>
              <a:rPr sz="2600" spc="0" dirty="0" smtClean="0">
                <a:latin typeface="Calibri"/>
                <a:cs typeface="Calibri"/>
              </a:rPr>
              <a:t>pu</a:t>
            </a:r>
            <a:r>
              <a:rPr sz="2600" spc="-35" dirty="0" smtClean="0">
                <a:latin typeface="Calibri"/>
                <a:cs typeface="Calibri"/>
              </a:rPr>
              <a:t>t</a:t>
            </a:r>
            <a:r>
              <a:rPr sz="2600" spc="-25" dirty="0" smtClean="0">
                <a:latin typeface="Calibri"/>
                <a:cs typeface="Calibri"/>
              </a:rPr>
              <a:t>a</a:t>
            </a:r>
            <a:r>
              <a:rPr sz="2600" spc="0" dirty="0" smtClean="0">
                <a:latin typeface="Calibri"/>
                <a:cs typeface="Calibri"/>
              </a:rPr>
              <a:t>tional medicine,</a:t>
            </a:r>
            <a:r>
              <a:rPr sz="2600" spc="-35" dirty="0" smtClean="0">
                <a:latin typeface="Calibri"/>
                <a:cs typeface="Calibri"/>
              </a:rPr>
              <a:t> </a:t>
            </a:r>
            <a:r>
              <a:rPr sz="2600" spc="-2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o dis</a:t>
            </a:r>
            <a:r>
              <a:rPr sz="2600" spc="-25" dirty="0" smtClean="0">
                <a:latin typeface="Calibri"/>
                <a:cs typeface="Calibri"/>
              </a:rPr>
              <a:t>c</a:t>
            </a:r>
            <a:r>
              <a:rPr sz="2600" spc="-20" dirty="0" smtClean="0">
                <a:latin typeface="Calibri"/>
                <a:cs typeface="Calibri"/>
              </a:rPr>
              <a:t>o</a:t>
            </a:r>
            <a:r>
              <a:rPr sz="2600" spc="-30" dirty="0" smtClean="0">
                <a:latin typeface="Calibri"/>
                <a:cs typeface="Calibri"/>
              </a:rPr>
              <a:t>v</a:t>
            </a:r>
            <a:r>
              <a:rPr sz="2600" spc="0" dirty="0" smtClean="0">
                <a:latin typeface="Calibri"/>
                <a:cs typeface="Calibri"/>
              </a:rPr>
              <a:t>e</a:t>
            </a:r>
            <a:r>
              <a:rPr sz="2600" spc="-229" dirty="0" smtClean="0">
                <a:latin typeface="Calibri"/>
                <a:cs typeface="Calibri"/>
              </a:rPr>
              <a:t>r</a:t>
            </a:r>
            <a:r>
              <a:rPr sz="2600" spc="-10" dirty="0" smtClean="0">
                <a:latin typeface="Calibri"/>
                <a:cs typeface="Calibri"/>
              </a:rPr>
              <a:t>, </a:t>
            </a:r>
            <a:r>
              <a:rPr sz="2600" spc="-2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e</a:t>
            </a:r>
            <a:r>
              <a:rPr sz="2600" spc="-25" dirty="0" smtClean="0">
                <a:latin typeface="Calibri"/>
                <a:cs typeface="Calibri"/>
              </a:rPr>
              <a:t>s</a:t>
            </a:r>
            <a:r>
              <a:rPr sz="2600" spc="0" dirty="0" smtClean="0">
                <a:latin typeface="Calibri"/>
                <a:cs typeface="Calibri"/>
              </a:rPr>
              <a:t>t</a:t>
            </a:r>
            <a:r>
              <a:rPr sz="2600" spc="-2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and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40" dirty="0" smtClean="0">
                <a:latin typeface="Calibri"/>
                <a:cs typeface="Calibri"/>
              </a:rPr>
              <a:t>v</a:t>
            </a:r>
            <a:r>
              <a:rPr sz="2600" spc="0" dirty="0" smtClean="0">
                <a:latin typeface="Calibri"/>
                <a:cs typeface="Calibri"/>
              </a:rPr>
              <a:t>alid</a:t>
            </a:r>
            <a:r>
              <a:rPr sz="2600" spc="-20" dirty="0" smtClean="0">
                <a:latin typeface="Calibri"/>
                <a:cs typeface="Calibri"/>
              </a:rPr>
              <a:t>a</a:t>
            </a:r>
            <a:r>
              <a:rPr sz="2600" spc="-2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e</a:t>
            </a:r>
            <a:r>
              <a:rPr sz="2600" spc="-2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n</a:t>
            </a:r>
            <a:r>
              <a:rPr sz="2600" spc="-20" dirty="0" smtClean="0">
                <a:latin typeface="Calibri"/>
                <a:cs typeface="Calibri"/>
              </a:rPr>
              <a:t>o</a:t>
            </a:r>
            <a:r>
              <a:rPr sz="2600" spc="-30" dirty="0" smtClean="0">
                <a:latin typeface="Calibri"/>
                <a:cs typeface="Calibri"/>
              </a:rPr>
              <a:t>v</a:t>
            </a:r>
            <a:r>
              <a:rPr sz="2600" spc="0" dirty="0" smtClean="0">
                <a:latin typeface="Calibri"/>
                <a:cs typeface="Calibri"/>
              </a:rPr>
              <a:t>el biomar</a:t>
            </a:r>
            <a:r>
              <a:rPr sz="2600" spc="-85" dirty="0" smtClean="0">
                <a:latin typeface="Calibri"/>
                <a:cs typeface="Calibri"/>
              </a:rPr>
              <a:t>k</a:t>
            </a:r>
            <a:r>
              <a:rPr sz="2600" spc="0" dirty="0" smtClean="0">
                <a:latin typeface="Calibri"/>
                <a:cs typeface="Calibri"/>
              </a:rPr>
              <a:t>e</a:t>
            </a:r>
            <a:r>
              <a:rPr sz="2600" spc="-45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s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-65" dirty="0" smtClean="0">
                <a:latin typeface="Calibri"/>
                <a:cs typeface="Calibri"/>
              </a:rPr>
              <a:t>f</a:t>
            </a:r>
            <a:r>
              <a:rPr sz="2600" spc="0" dirty="0" smtClean="0">
                <a:latin typeface="Calibri"/>
                <a:cs typeface="Calibri"/>
              </a:rPr>
              <a:t>or subclin</a:t>
            </a:r>
            <a:r>
              <a:rPr sz="2600" spc="5" dirty="0" smtClean="0">
                <a:latin typeface="Calibri"/>
                <a:cs typeface="Calibri"/>
              </a:rPr>
              <a:t>i</a:t>
            </a:r>
            <a:r>
              <a:rPr sz="2600" spc="-25" dirty="0" smtClean="0">
                <a:latin typeface="Calibri"/>
                <a:cs typeface="Calibri"/>
              </a:rPr>
              <a:t>c</a:t>
            </a:r>
            <a:r>
              <a:rPr sz="2600" spc="0" dirty="0" smtClean="0">
                <a:latin typeface="Calibri"/>
                <a:cs typeface="Calibri"/>
              </a:rPr>
              <a:t>al </a:t>
            </a:r>
            <a:r>
              <a:rPr sz="2600" spc="-25" dirty="0" smtClean="0">
                <a:latin typeface="Calibri"/>
                <a:cs typeface="Calibri"/>
              </a:rPr>
              <a:t>a</a:t>
            </a:r>
            <a:r>
              <a:rPr sz="2600" spc="0" dirty="0" smtClean="0">
                <a:latin typeface="Calibri"/>
                <a:cs typeface="Calibri"/>
              </a:rPr>
              <a:t>the</a:t>
            </a:r>
            <a:r>
              <a:rPr sz="2600" spc="-30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oscle</a:t>
            </a:r>
            <a:r>
              <a:rPr sz="2600" spc="-30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osi</a:t>
            </a:r>
            <a:r>
              <a:rPr sz="2600" spc="-15" dirty="0" smtClean="0">
                <a:latin typeface="Calibri"/>
                <a:cs typeface="Calibri"/>
              </a:rPr>
              <a:t>s</a:t>
            </a:r>
            <a:r>
              <a:rPr sz="2600" spc="-10" dirty="0" smtClean="0"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5"/>
              </a:spcBef>
              <a:buFont typeface="Arial"/>
              <a:buChar char="•"/>
            </a:pPr>
            <a:endParaRPr sz="600"/>
          </a:p>
          <a:p>
            <a:pPr marL="355600" marR="127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600" spc="-22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o</a:t>
            </a:r>
            <a:r>
              <a:rPr sz="2600" spc="-2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use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c</a:t>
            </a:r>
            <a:r>
              <a:rPr sz="2600" spc="-30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os</a:t>
            </a:r>
            <a:r>
              <a:rPr sz="2600" spc="-5" dirty="0" smtClean="0">
                <a:latin typeface="Calibri"/>
                <a:cs typeface="Calibri"/>
              </a:rPr>
              <a:t>s</a:t>
            </a:r>
            <a:r>
              <a:rPr sz="2600" spc="-10" dirty="0" smtClean="0">
                <a:latin typeface="Calibri"/>
                <a:cs typeface="Calibri"/>
              </a:rPr>
              <a:t>-</a:t>
            </a:r>
            <a:r>
              <a:rPr sz="2600" spc="0" dirty="0" smtClean="0">
                <a:latin typeface="Calibri"/>
                <a:cs typeface="Calibri"/>
              </a:rPr>
              <a:t>pl</a:t>
            </a:r>
            <a:r>
              <a:rPr sz="2600" spc="-25" dirty="0" smtClean="0">
                <a:latin typeface="Calibri"/>
                <a:cs typeface="Calibri"/>
              </a:rPr>
              <a:t>a</a:t>
            </a:r>
            <a:r>
              <a:rPr sz="2600" spc="0" dirty="0" smtClean="0">
                <a:latin typeface="Calibri"/>
                <a:cs typeface="Calibri"/>
              </a:rPr>
              <a:t>t</a:t>
            </a:r>
            <a:r>
              <a:rPr sz="2600" spc="-65" dirty="0" smtClean="0">
                <a:latin typeface="Calibri"/>
                <a:cs typeface="Calibri"/>
              </a:rPr>
              <a:t>f</a:t>
            </a:r>
            <a:r>
              <a:rPr sz="2600" spc="0" dirty="0" smtClean="0">
                <a:latin typeface="Calibri"/>
                <a:cs typeface="Calibri"/>
              </a:rPr>
              <a:t>orm</a:t>
            </a:r>
            <a:r>
              <a:rPr sz="2600" spc="-2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(NMR,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MS)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and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multi</a:t>
            </a:r>
            <a:r>
              <a:rPr sz="2600" spc="-10" dirty="0" smtClean="0">
                <a:latin typeface="Calibri"/>
                <a:cs typeface="Calibri"/>
              </a:rPr>
              <a:t>-</a:t>
            </a:r>
            <a:r>
              <a:rPr sz="2600" spc="0" dirty="0" smtClean="0">
                <a:latin typeface="Calibri"/>
                <a:cs typeface="Calibri"/>
              </a:rPr>
              <a:t>o</a:t>
            </a:r>
            <a:r>
              <a:rPr sz="2600" spc="-15" dirty="0" smtClean="0">
                <a:latin typeface="Calibri"/>
                <a:cs typeface="Calibri"/>
              </a:rPr>
              <a:t>m</a:t>
            </a:r>
            <a:r>
              <a:rPr sz="2600" spc="0" dirty="0" smtClean="0">
                <a:latin typeface="Calibri"/>
                <a:cs typeface="Calibri"/>
              </a:rPr>
              <a:t>ics </a:t>
            </a:r>
            <a:r>
              <a:rPr sz="2600" spc="10" dirty="0" smtClean="0">
                <a:latin typeface="Calibri"/>
                <a:cs typeface="Calibri"/>
              </a:rPr>
              <a:t>(</a:t>
            </a:r>
            <a:r>
              <a:rPr sz="2600" spc="-30" dirty="0" smtClean="0">
                <a:latin typeface="Calibri"/>
                <a:cs typeface="Calibri"/>
              </a:rPr>
              <a:t>g</a:t>
            </a:r>
            <a:r>
              <a:rPr sz="2600" spc="0" dirty="0" smtClean="0">
                <a:latin typeface="Calibri"/>
                <a:cs typeface="Calibri"/>
              </a:rPr>
              <a:t>eno</a:t>
            </a:r>
            <a:r>
              <a:rPr sz="2600" spc="-10" dirty="0" smtClean="0">
                <a:latin typeface="Calibri"/>
                <a:cs typeface="Calibri"/>
              </a:rPr>
              <a:t>m</a:t>
            </a:r>
            <a:r>
              <a:rPr sz="2600" spc="0" dirty="0" smtClean="0">
                <a:latin typeface="Calibri"/>
                <a:cs typeface="Calibri"/>
              </a:rPr>
              <a:t>e</a:t>
            </a:r>
            <a:r>
              <a:rPr sz="2600" spc="-10" dirty="0" smtClean="0">
                <a:latin typeface="Calibri"/>
                <a:cs typeface="Calibri"/>
              </a:rPr>
              <a:t>-</a:t>
            </a:r>
            <a:r>
              <a:rPr sz="2600" spc="0" dirty="0" smtClean="0">
                <a:latin typeface="Calibri"/>
                <a:cs typeface="Calibri"/>
              </a:rPr>
              <a:t>wide,</a:t>
            </a:r>
            <a:r>
              <a:rPr sz="2600" spc="-2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m</a:t>
            </a:r>
            <a:r>
              <a:rPr sz="2600" spc="-20" dirty="0" smtClean="0">
                <a:latin typeface="Calibri"/>
                <a:cs typeface="Calibri"/>
              </a:rPr>
              <a:t>e</a:t>
            </a:r>
            <a:r>
              <a:rPr sz="2600" spc="-3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abolo</a:t>
            </a:r>
            <a:r>
              <a:rPr sz="2600" spc="-15" dirty="0" smtClean="0">
                <a:latin typeface="Calibri"/>
                <a:cs typeface="Calibri"/>
              </a:rPr>
              <a:t>m</a:t>
            </a:r>
            <a:r>
              <a:rPr sz="2600" spc="0" dirty="0" smtClean="0">
                <a:latin typeface="Calibri"/>
                <a:cs typeface="Calibri"/>
              </a:rPr>
              <a:t>e</a:t>
            </a:r>
            <a:r>
              <a:rPr sz="2600" spc="-10" dirty="0" smtClean="0">
                <a:latin typeface="Calibri"/>
                <a:cs typeface="Calibri"/>
              </a:rPr>
              <a:t>-</a:t>
            </a:r>
            <a:r>
              <a:rPr sz="2600" spc="0" dirty="0" smtClean="0">
                <a:latin typeface="Calibri"/>
                <a:cs typeface="Calibri"/>
              </a:rPr>
              <a:t>wide)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anal</a:t>
            </a:r>
            <a:r>
              <a:rPr sz="2600" spc="-25" dirty="0" smtClean="0">
                <a:latin typeface="Calibri"/>
                <a:cs typeface="Calibri"/>
              </a:rPr>
              <a:t>y</a:t>
            </a:r>
            <a:r>
              <a:rPr sz="2600" spc="0" dirty="0" smtClean="0">
                <a:latin typeface="Calibri"/>
                <a:cs typeface="Calibri"/>
              </a:rPr>
              <a:t>ses</a:t>
            </a:r>
            <a:r>
              <a:rPr sz="2600" spc="-20" dirty="0" smtClean="0">
                <a:latin typeface="Calibri"/>
                <a:cs typeface="Calibri"/>
              </a:rPr>
              <a:t> </a:t>
            </a:r>
            <a:r>
              <a:rPr sz="2600" spc="-2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o i</a:t>
            </a:r>
            <a:r>
              <a:rPr sz="2600" spc="-55" dirty="0" smtClean="0">
                <a:latin typeface="Calibri"/>
                <a:cs typeface="Calibri"/>
              </a:rPr>
              <a:t>n</a:t>
            </a:r>
            <a:r>
              <a:rPr sz="2600" spc="-30" dirty="0" smtClean="0">
                <a:latin typeface="Calibri"/>
                <a:cs typeface="Calibri"/>
              </a:rPr>
              <a:t>v</a:t>
            </a:r>
            <a:r>
              <a:rPr sz="2600" spc="0" dirty="0" smtClean="0">
                <a:latin typeface="Calibri"/>
                <a:cs typeface="Calibri"/>
              </a:rPr>
              <a:t>e</a:t>
            </a:r>
            <a:r>
              <a:rPr sz="2600" spc="-25" dirty="0" smtClean="0">
                <a:latin typeface="Calibri"/>
                <a:cs typeface="Calibri"/>
              </a:rPr>
              <a:t>s</a:t>
            </a:r>
            <a:r>
              <a:rPr sz="2600" spc="0" dirty="0" smtClean="0">
                <a:latin typeface="Calibri"/>
                <a:cs typeface="Calibri"/>
              </a:rPr>
              <a:t>ti</a:t>
            </a:r>
            <a:r>
              <a:rPr sz="2600" spc="-45" dirty="0" smtClean="0">
                <a:latin typeface="Calibri"/>
                <a:cs typeface="Calibri"/>
              </a:rPr>
              <a:t>g</a:t>
            </a:r>
            <a:r>
              <a:rPr sz="2600" spc="-25" dirty="0" smtClean="0">
                <a:latin typeface="Calibri"/>
                <a:cs typeface="Calibri"/>
              </a:rPr>
              <a:t>at</a:t>
            </a:r>
            <a:r>
              <a:rPr sz="2600" spc="0" dirty="0" smtClean="0">
                <a:latin typeface="Calibri"/>
                <a:cs typeface="Calibri"/>
              </a:rPr>
              <a:t>e underlying</a:t>
            </a:r>
            <a:r>
              <a:rPr sz="2600" spc="-3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biochemi</a:t>
            </a:r>
            <a:r>
              <a:rPr sz="2600" spc="-25" dirty="0" smtClean="0">
                <a:latin typeface="Calibri"/>
                <a:cs typeface="Calibri"/>
              </a:rPr>
              <a:t>c</a:t>
            </a:r>
            <a:r>
              <a:rPr sz="2600" spc="0" dirty="0" smtClean="0">
                <a:latin typeface="Calibri"/>
                <a:cs typeface="Calibri"/>
              </a:rPr>
              <a:t>al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-25" dirty="0" smtClean="0">
                <a:latin typeface="Calibri"/>
                <a:cs typeface="Calibri"/>
              </a:rPr>
              <a:t>c</a:t>
            </a:r>
            <a:r>
              <a:rPr sz="2600" spc="0" dirty="0" smtClean="0">
                <a:latin typeface="Calibri"/>
                <a:cs typeface="Calibri"/>
              </a:rPr>
              <a:t>onnectivit</a:t>
            </a:r>
            <a:r>
              <a:rPr sz="2600" spc="5" dirty="0" smtClean="0">
                <a:latin typeface="Calibri"/>
                <a:cs typeface="Calibri"/>
              </a:rPr>
              <a:t>i</a:t>
            </a:r>
            <a:r>
              <a:rPr sz="2600" spc="0" dirty="0" smtClean="0">
                <a:latin typeface="Calibri"/>
                <a:cs typeface="Calibri"/>
              </a:rPr>
              <a:t>es</a:t>
            </a:r>
            <a:r>
              <a:rPr sz="2600" spc="-3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and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p</a:t>
            </a:r>
            <a:r>
              <a:rPr sz="2600" spc="-25" dirty="0" smtClean="0">
                <a:latin typeface="Calibri"/>
                <a:cs typeface="Calibri"/>
              </a:rPr>
              <a:t>a</a:t>
            </a:r>
            <a:r>
              <a:rPr sz="2600" spc="0" dirty="0" smtClean="0">
                <a:latin typeface="Calibri"/>
                <a:cs typeface="Calibri"/>
              </a:rPr>
              <a:t>th</a:t>
            </a:r>
            <a:r>
              <a:rPr sz="2600" spc="-35" dirty="0" smtClean="0">
                <a:latin typeface="Calibri"/>
                <a:cs typeface="Calibri"/>
              </a:rPr>
              <a:t>w</a:t>
            </a:r>
            <a:r>
              <a:rPr sz="2600" spc="-50" dirty="0" smtClean="0">
                <a:latin typeface="Calibri"/>
                <a:cs typeface="Calibri"/>
              </a:rPr>
              <a:t>a</a:t>
            </a:r>
            <a:r>
              <a:rPr sz="2600" spc="-30" dirty="0" smtClean="0">
                <a:latin typeface="Calibri"/>
                <a:cs typeface="Calibri"/>
              </a:rPr>
              <a:t>y</a:t>
            </a:r>
            <a:r>
              <a:rPr sz="2600" spc="0" dirty="0" smtClean="0">
                <a:latin typeface="Calibri"/>
                <a:cs typeface="Calibri"/>
              </a:rPr>
              <a:t>s,</a:t>
            </a:r>
            <a:r>
              <a:rPr sz="2600" spc="-2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and hence</a:t>
            </a:r>
            <a:r>
              <a:rPr sz="2600" spc="-40" dirty="0" smtClean="0">
                <a:latin typeface="Calibri"/>
                <a:cs typeface="Calibri"/>
              </a:rPr>
              <a:t> </a:t>
            </a:r>
            <a:r>
              <a:rPr sz="2600" spc="-2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o ad</a:t>
            </a:r>
            <a:r>
              <a:rPr sz="2600" spc="-35" dirty="0" smtClean="0">
                <a:latin typeface="Calibri"/>
                <a:cs typeface="Calibri"/>
              </a:rPr>
              <a:t>v</a:t>
            </a:r>
            <a:r>
              <a:rPr sz="2600" spc="0" dirty="0" smtClean="0">
                <a:latin typeface="Calibri"/>
                <a:cs typeface="Calibri"/>
              </a:rPr>
              <a:t>ance</a:t>
            </a:r>
            <a:r>
              <a:rPr sz="2600" spc="-2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unde</a:t>
            </a:r>
            <a:r>
              <a:rPr sz="2600" spc="-55" dirty="0" smtClean="0">
                <a:latin typeface="Calibri"/>
                <a:cs typeface="Calibri"/>
              </a:rPr>
              <a:t>r</a:t>
            </a:r>
            <a:r>
              <a:rPr sz="2600" spc="-25" dirty="0" smtClean="0">
                <a:latin typeface="Calibri"/>
                <a:cs typeface="Calibri"/>
              </a:rPr>
              <a:t>s</a:t>
            </a:r>
            <a:r>
              <a:rPr sz="2600" spc="-3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an</a:t>
            </a:r>
            <a:r>
              <a:rPr sz="2600" spc="-15" dirty="0" smtClean="0">
                <a:latin typeface="Calibri"/>
                <a:cs typeface="Calibri"/>
              </a:rPr>
              <a:t>d</a:t>
            </a:r>
            <a:r>
              <a:rPr sz="2600" spc="0" dirty="0" smtClean="0">
                <a:latin typeface="Calibri"/>
                <a:cs typeface="Calibri"/>
              </a:rPr>
              <a:t>ing</a:t>
            </a:r>
            <a:r>
              <a:rPr sz="2600" spc="-4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of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a</a:t>
            </a:r>
            <a:r>
              <a:rPr sz="2600" spc="-15" dirty="0" smtClean="0">
                <a:latin typeface="Calibri"/>
                <a:cs typeface="Calibri"/>
              </a:rPr>
              <a:t>e</a:t>
            </a:r>
            <a:r>
              <a:rPr sz="2600" spc="0" dirty="0" smtClean="0">
                <a:latin typeface="Calibri"/>
                <a:cs typeface="Calibri"/>
              </a:rPr>
              <a:t>tiop</a:t>
            </a:r>
            <a:r>
              <a:rPr sz="2600" spc="-30" dirty="0" smtClean="0">
                <a:latin typeface="Calibri"/>
                <a:cs typeface="Calibri"/>
              </a:rPr>
              <a:t>a</a:t>
            </a:r>
            <a:r>
              <a:rPr sz="2600" spc="0" dirty="0" smtClean="0">
                <a:latin typeface="Calibri"/>
                <a:cs typeface="Calibri"/>
              </a:rPr>
              <a:t>tho</a:t>
            </a:r>
            <a:r>
              <a:rPr sz="2600" spc="-35" dirty="0" smtClean="0">
                <a:latin typeface="Calibri"/>
                <a:cs typeface="Calibri"/>
              </a:rPr>
              <a:t>g</a:t>
            </a:r>
            <a:r>
              <a:rPr sz="2600" spc="0" dirty="0" smtClean="0">
                <a:latin typeface="Calibri"/>
                <a:cs typeface="Calibri"/>
              </a:rPr>
              <a:t>enesis</a:t>
            </a:r>
            <a:r>
              <a:rPr sz="2600" spc="-3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of </a:t>
            </a:r>
            <a:r>
              <a:rPr sz="2600" spc="-25" dirty="0" smtClean="0">
                <a:latin typeface="Calibri"/>
                <a:cs typeface="Calibri"/>
              </a:rPr>
              <a:t>a</a:t>
            </a:r>
            <a:r>
              <a:rPr sz="2600" spc="0" dirty="0" smtClean="0">
                <a:latin typeface="Calibri"/>
                <a:cs typeface="Calibri"/>
              </a:rPr>
              <a:t>the</a:t>
            </a:r>
            <a:r>
              <a:rPr sz="2600" spc="-30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oscle</a:t>
            </a:r>
            <a:r>
              <a:rPr sz="2600" spc="-30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osis</a:t>
            </a:r>
            <a:r>
              <a:rPr sz="2600" spc="-5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d</a:t>
            </a:r>
            <a:r>
              <a:rPr sz="2600" spc="-15" dirty="0" smtClean="0">
                <a:latin typeface="Calibri"/>
                <a:cs typeface="Calibri"/>
              </a:rPr>
              <a:t>e</a:t>
            </a:r>
            <a:r>
              <a:rPr sz="2600" spc="-30" dirty="0" smtClean="0">
                <a:latin typeface="Calibri"/>
                <a:cs typeface="Calibri"/>
              </a:rPr>
              <a:t>v</a:t>
            </a:r>
            <a:r>
              <a:rPr sz="2600" spc="0" dirty="0" smtClean="0">
                <a:latin typeface="Calibri"/>
                <a:cs typeface="Calibri"/>
              </a:rPr>
              <a:t>elopm</a:t>
            </a:r>
            <a:r>
              <a:rPr sz="2600" spc="-10" dirty="0" smtClean="0">
                <a:latin typeface="Calibri"/>
                <a:cs typeface="Calibri"/>
              </a:rPr>
              <a:t>e</a:t>
            </a:r>
            <a:r>
              <a:rPr sz="2600" spc="-25" dirty="0" smtClean="0">
                <a:latin typeface="Calibri"/>
                <a:cs typeface="Calibri"/>
              </a:rPr>
              <a:t>n</a:t>
            </a:r>
            <a:r>
              <a:rPr sz="2600" spc="0" dirty="0" smtClean="0">
                <a:latin typeface="Calibri"/>
                <a:cs typeface="Calibri"/>
              </a:rPr>
              <a:t>t</a:t>
            </a:r>
            <a:r>
              <a:rPr sz="2600" spc="-3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and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p</a:t>
            </a:r>
            <a:r>
              <a:rPr sz="2600" spc="-35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og</a:t>
            </a:r>
            <a:r>
              <a:rPr sz="2600" spc="-40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ession;</a:t>
            </a:r>
            <a:endParaRPr sz="26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4"/>
              </a:spcBef>
              <a:buFont typeface="Arial"/>
              <a:buChar char="•"/>
            </a:pPr>
            <a:endParaRPr sz="600"/>
          </a:p>
          <a:p>
            <a:pPr marL="355600" marR="7112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600" spc="-22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o</a:t>
            </a:r>
            <a:r>
              <a:rPr sz="2600" spc="-2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d</a:t>
            </a:r>
            <a:r>
              <a:rPr sz="2600" spc="-15" dirty="0" smtClean="0">
                <a:latin typeface="Calibri"/>
                <a:cs typeface="Calibri"/>
              </a:rPr>
              <a:t>e</a:t>
            </a:r>
            <a:r>
              <a:rPr sz="2600" spc="-30" dirty="0" smtClean="0">
                <a:latin typeface="Calibri"/>
                <a:cs typeface="Calibri"/>
              </a:rPr>
              <a:t>v</a:t>
            </a:r>
            <a:r>
              <a:rPr sz="2600" spc="0" dirty="0" smtClean="0">
                <a:latin typeface="Calibri"/>
                <a:cs typeface="Calibri"/>
              </a:rPr>
              <a:t>elop</a:t>
            </a:r>
            <a:r>
              <a:rPr sz="2600" spc="-3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p</a:t>
            </a:r>
            <a:r>
              <a:rPr sz="2600" spc="-35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ogn</a:t>
            </a:r>
            <a:r>
              <a:rPr sz="2600" spc="-15" dirty="0" smtClean="0">
                <a:latin typeface="Calibri"/>
                <a:cs typeface="Calibri"/>
              </a:rPr>
              <a:t>o</a:t>
            </a:r>
            <a:r>
              <a:rPr sz="2600" spc="-25" dirty="0" smtClean="0">
                <a:latin typeface="Calibri"/>
                <a:cs typeface="Calibri"/>
              </a:rPr>
              <a:t>s</a:t>
            </a:r>
            <a:r>
              <a:rPr sz="2600" spc="0" dirty="0" smtClean="0">
                <a:latin typeface="Calibri"/>
                <a:cs typeface="Calibri"/>
              </a:rPr>
              <a:t>tic </a:t>
            </a:r>
            <a:r>
              <a:rPr sz="2600" spc="-30" dirty="0" smtClean="0">
                <a:latin typeface="Calibri"/>
                <a:cs typeface="Calibri"/>
              </a:rPr>
              <a:t>c</a:t>
            </a:r>
            <a:r>
              <a:rPr sz="2600" spc="0" dirty="0" smtClean="0">
                <a:latin typeface="Calibri"/>
                <a:cs typeface="Calibri"/>
              </a:rPr>
              <a:t>o</a:t>
            </a:r>
            <a:r>
              <a:rPr sz="2600" spc="-10" dirty="0" smtClean="0">
                <a:latin typeface="Calibri"/>
                <a:cs typeface="Calibri"/>
              </a:rPr>
              <a:t>m</a:t>
            </a:r>
            <a:r>
              <a:rPr sz="2600" spc="0" dirty="0" smtClean="0">
                <a:latin typeface="Calibri"/>
                <a:cs typeface="Calibri"/>
              </a:rPr>
              <a:t>bin</a:t>
            </a:r>
            <a:r>
              <a:rPr sz="2600" spc="-25" dirty="0" smtClean="0">
                <a:latin typeface="Calibri"/>
                <a:cs typeface="Calibri"/>
              </a:rPr>
              <a:t>at</a:t>
            </a:r>
            <a:r>
              <a:rPr sz="2600" spc="0" dirty="0" smtClean="0">
                <a:latin typeface="Calibri"/>
                <a:cs typeface="Calibri"/>
              </a:rPr>
              <a:t>orial biomar</a:t>
            </a:r>
            <a:r>
              <a:rPr sz="2600" spc="-85" dirty="0" smtClean="0">
                <a:latin typeface="Calibri"/>
                <a:cs typeface="Calibri"/>
              </a:rPr>
              <a:t>k</a:t>
            </a:r>
            <a:r>
              <a:rPr sz="2600" spc="0" dirty="0" smtClean="0">
                <a:latin typeface="Calibri"/>
                <a:cs typeface="Calibri"/>
              </a:rPr>
              <a:t>e</a:t>
            </a:r>
            <a:r>
              <a:rPr sz="2600" spc="-45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s</a:t>
            </a:r>
            <a:r>
              <a:rPr sz="2600" spc="-1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and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risk s</a:t>
            </a:r>
            <a:r>
              <a:rPr sz="2600" spc="-25" dirty="0" smtClean="0">
                <a:latin typeface="Calibri"/>
                <a:cs typeface="Calibri"/>
              </a:rPr>
              <a:t>c</a:t>
            </a:r>
            <a:r>
              <a:rPr sz="2600" spc="0" dirty="0" smtClean="0">
                <a:latin typeface="Calibri"/>
                <a:cs typeface="Calibri"/>
              </a:rPr>
              <a:t>o</a:t>
            </a:r>
            <a:r>
              <a:rPr sz="2600" spc="-40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es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-25" dirty="0" smtClean="0">
                <a:latin typeface="Calibri"/>
                <a:cs typeface="Calibri"/>
              </a:rPr>
              <a:t>t</a:t>
            </a:r>
            <a:r>
              <a:rPr sz="2600" spc="0" dirty="0" smtClean="0">
                <a:latin typeface="Calibri"/>
                <a:cs typeface="Calibri"/>
              </a:rPr>
              <a:t>o i</a:t>
            </a:r>
            <a:r>
              <a:rPr sz="2600" spc="-15" dirty="0" smtClean="0">
                <a:latin typeface="Calibri"/>
                <a:cs typeface="Calibri"/>
              </a:rPr>
              <a:t>m</a:t>
            </a:r>
            <a:r>
              <a:rPr sz="2600" spc="0" dirty="0" smtClean="0">
                <a:latin typeface="Calibri"/>
                <a:cs typeface="Calibri"/>
              </a:rPr>
              <a:t>p</a:t>
            </a:r>
            <a:r>
              <a:rPr sz="2600" spc="-35" dirty="0" smtClean="0">
                <a:latin typeface="Calibri"/>
                <a:cs typeface="Calibri"/>
              </a:rPr>
              <a:t>r</a:t>
            </a:r>
            <a:r>
              <a:rPr sz="2600" spc="-20" dirty="0" smtClean="0">
                <a:latin typeface="Calibri"/>
                <a:cs typeface="Calibri"/>
              </a:rPr>
              <a:t>o</a:t>
            </a:r>
            <a:r>
              <a:rPr sz="2600" spc="-30" dirty="0" smtClean="0">
                <a:latin typeface="Calibri"/>
                <a:cs typeface="Calibri"/>
              </a:rPr>
              <a:t>v</a:t>
            </a:r>
            <a:r>
              <a:rPr sz="2600" spc="0" dirty="0" smtClean="0">
                <a:latin typeface="Calibri"/>
                <a:cs typeface="Calibri"/>
              </a:rPr>
              <a:t>e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early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p</a:t>
            </a:r>
            <a:r>
              <a:rPr sz="2600" spc="-35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ediction</a:t>
            </a:r>
            <a:r>
              <a:rPr sz="2600" spc="-30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and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sz="2600" spc="0" dirty="0" smtClean="0">
                <a:latin typeface="Calibri"/>
                <a:cs typeface="Calibri"/>
              </a:rPr>
              <a:t>p</a:t>
            </a:r>
            <a:r>
              <a:rPr sz="2600" spc="-30" dirty="0" smtClean="0">
                <a:latin typeface="Calibri"/>
                <a:cs typeface="Calibri"/>
              </a:rPr>
              <a:t>a</a:t>
            </a:r>
            <a:r>
              <a:rPr sz="2600" spc="0" dirty="0" smtClean="0">
                <a:latin typeface="Calibri"/>
                <a:cs typeface="Calibri"/>
              </a:rPr>
              <a:t>tie</a:t>
            </a:r>
            <a:r>
              <a:rPr sz="2600" spc="-25" dirty="0" smtClean="0">
                <a:latin typeface="Calibri"/>
                <a:cs typeface="Calibri"/>
              </a:rPr>
              <a:t>n</a:t>
            </a:r>
            <a:r>
              <a:rPr sz="2600" spc="0" dirty="0" smtClean="0">
                <a:latin typeface="Calibri"/>
                <a:cs typeface="Calibri"/>
              </a:rPr>
              <a:t>t </a:t>
            </a:r>
            <a:r>
              <a:rPr sz="2600" spc="-25" dirty="0" smtClean="0">
                <a:latin typeface="Calibri"/>
                <a:cs typeface="Calibri"/>
              </a:rPr>
              <a:t>s</a:t>
            </a:r>
            <a:r>
              <a:rPr sz="2600" spc="0" dirty="0" smtClean="0">
                <a:latin typeface="Calibri"/>
                <a:cs typeface="Calibri"/>
              </a:rPr>
              <a:t>t</a:t>
            </a:r>
            <a:r>
              <a:rPr sz="2600" spc="-45" dirty="0" smtClean="0">
                <a:latin typeface="Calibri"/>
                <a:cs typeface="Calibri"/>
              </a:rPr>
              <a:t>r</a:t>
            </a:r>
            <a:r>
              <a:rPr sz="2600" spc="-25" dirty="0" smtClean="0">
                <a:latin typeface="Calibri"/>
                <a:cs typeface="Calibri"/>
              </a:rPr>
              <a:t>a</a:t>
            </a:r>
            <a:r>
              <a:rPr sz="2600" spc="0" dirty="0" smtClean="0">
                <a:latin typeface="Calibri"/>
                <a:cs typeface="Calibri"/>
              </a:rPr>
              <a:t>tifi</a:t>
            </a:r>
            <a:r>
              <a:rPr sz="2600" spc="-20" dirty="0" smtClean="0">
                <a:latin typeface="Calibri"/>
                <a:cs typeface="Calibri"/>
              </a:rPr>
              <a:t>c</a:t>
            </a:r>
            <a:r>
              <a:rPr sz="2600" spc="-25" dirty="0" smtClean="0">
                <a:latin typeface="Calibri"/>
                <a:cs typeface="Calibri"/>
              </a:rPr>
              <a:t>a</a:t>
            </a:r>
            <a:r>
              <a:rPr sz="2600" spc="0" dirty="0" smtClean="0">
                <a:latin typeface="Calibri"/>
                <a:cs typeface="Calibri"/>
              </a:rPr>
              <a:t>tion/mana</a:t>
            </a:r>
            <a:r>
              <a:rPr sz="2600" spc="-25" dirty="0" smtClean="0">
                <a:latin typeface="Calibri"/>
                <a:cs typeface="Calibri"/>
              </a:rPr>
              <a:t>g</a:t>
            </a:r>
            <a:r>
              <a:rPr sz="2600" spc="0" dirty="0" smtClean="0">
                <a:latin typeface="Calibri"/>
                <a:cs typeface="Calibri"/>
              </a:rPr>
              <a:t>em</a:t>
            </a:r>
            <a:r>
              <a:rPr sz="2600" spc="-20" dirty="0" smtClean="0">
                <a:latin typeface="Calibri"/>
                <a:cs typeface="Calibri"/>
              </a:rPr>
              <a:t>e</a:t>
            </a:r>
            <a:r>
              <a:rPr sz="2600" spc="-25" dirty="0" smtClean="0">
                <a:latin typeface="Calibri"/>
                <a:cs typeface="Calibri"/>
              </a:rPr>
              <a:t>n</a:t>
            </a:r>
            <a:r>
              <a:rPr sz="2600" spc="0" dirty="0" smtClean="0">
                <a:latin typeface="Calibri"/>
                <a:cs typeface="Calibri"/>
              </a:rPr>
              <a:t>t</a:t>
            </a:r>
            <a:r>
              <a:rPr sz="2600" spc="-35" dirty="0" smtClean="0">
                <a:latin typeface="Calibri"/>
                <a:cs typeface="Calibri"/>
              </a:rPr>
              <a:t> </a:t>
            </a:r>
            <a:r>
              <a:rPr sz="2600" spc="-65" dirty="0" smtClean="0">
                <a:latin typeface="Calibri"/>
                <a:cs typeface="Calibri"/>
              </a:rPr>
              <a:t>f</a:t>
            </a:r>
            <a:r>
              <a:rPr sz="2600" spc="0" dirty="0" smtClean="0">
                <a:latin typeface="Calibri"/>
                <a:cs typeface="Calibri"/>
              </a:rPr>
              <a:t>or subclin</a:t>
            </a:r>
            <a:r>
              <a:rPr sz="2600" spc="5" dirty="0" smtClean="0">
                <a:latin typeface="Calibri"/>
                <a:cs typeface="Calibri"/>
              </a:rPr>
              <a:t>i</a:t>
            </a:r>
            <a:r>
              <a:rPr sz="2600" spc="-25" dirty="0" smtClean="0">
                <a:latin typeface="Calibri"/>
                <a:cs typeface="Calibri"/>
              </a:rPr>
              <a:t>c</a:t>
            </a:r>
            <a:r>
              <a:rPr sz="2600" spc="0" dirty="0" smtClean="0">
                <a:latin typeface="Calibri"/>
                <a:cs typeface="Calibri"/>
              </a:rPr>
              <a:t>al</a:t>
            </a:r>
            <a:r>
              <a:rPr sz="2600" spc="-25" dirty="0" smtClean="0">
                <a:latin typeface="Calibri"/>
                <a:cs typeface="Calibri"/>
              </a:rPr>
              <a:t> a</a:t>
            </a:r>
            <a:r>
              <a:rPr sz="2600" spc="0" dirty="0" smtClean="0">
                <a:latin typeface="Calibri"/>
                <a:cs typeface="Calibri"/>
              </a:rPr>
              <a:t>the</a:t>
            </a:r>
            <a:r>
              <a:rPr sz="2600" spc="-30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oscle</a:t>
            </a:r>
            <a:r>
              <a:rPr sz="2600" spc="-30" dirty="0" smtClean="0">
                <a:latin typeface="Calibri"/>
                <a:cs typeface="Calibri"/>
              </a:rPr>
              <a:t>r</a:t>
            </a:r>
            <a:r>
              <a:rPr sz="2600" spc="0" dirty="0" smtClean="0">
                <a:latin typeface="Calibri"/>
                <a:cs typeface="Calibri"/>
              </a:rPr>
              <a:t>osi</a:t>
            </a:r>
            <a:r>
              <a:rPr sz="2600" spc="-15" dirty="0" smtClean="0">
                <a:latin typeface="Calibri"/>
                <a:cs typeface="Calibri"/>
              </a:rPr>
              <a:t>s</a:t>
            </a:r>
            <a:r>
              <a:rPr sz="2600" spc="0" dirty="0" smtClean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66" y="0"/>
            <a:ext cx="9127998" cy="478027"/>
          </a:xfrm>
          <a:custGeom>
            <a:avLst/>
            <a:gdLst/>
            <a:ahLst/>
            <a:cxnLst/>
            <a:rect l="l" t="t" r="r" b="b"/>
            <a:pathLst>
              <a:path w="9127998" h="478027">
                <a:moveTo>
                  <a:pt x="0" y="478027"/>
                </a:moveTo>
                <a:lnTo>
                  <a:pt x="9127998" y="478027"/>
                </a:lnTo>
                <a:lnTo>
                  <a:pt x="9127998" y="0"/>
                </a:lnTo>
                <a:lnTo>
                  <a:pt x="0" y="0"/>
                </a:lnTo>
                <a:lnTo>
                  <a:pt x="0" y="47802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66" y="0"/>
            <a:ext cx="9127998" cy="478027"/>
          </a:xfrm>
          <a:custGeom>
            <a:avLst/>
            <a:gdLst/>
            <a:ahLst/>
            <a:cxnLst/>
            <a:rect l="l" t="t" r="r" b="b"/>
            <a:pathLst>
              <a:path w="9127998" h="478027">
                <a:moveTo>
                  <a:pt x="0" y="478027"/>
                </a:moveTo>
                <a:lnTo>
                  <a:pt x="9127998" y="478027"/>
                </a:lnTo>
                <a:lnTo>
                  <a:pt x="9127998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66" y="0"/>
            <a:ext cx="0" cy="478027"/>
          </a:xfrm>
          <a:custGeom>
            <a:avLst/>
            <a:gdLst/>
            <a:ahLst/>
            <a:cxnLst/>
            <a:rect l="l" t="t" r="r" b="b"/>
            <a:pathLst>
              <a:path h="478027">
                <a:moveTo>
                  <a:pt x="0" y="0"/>
                </a:moveTo>
                <a:lnTo>
                  <a:pt x="0" y="47802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30006" y="0"/>
            <a:ext cx="678535" cy="458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62823" y="7874"/>
            <a:ext cx="544829" cy="444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81" y="0"/>
            <a:ext cx="1187767" cy="467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6245" y="1196456"/>
            <a:ext cx="5327898" cy="5328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14150" y="3804871"/>
            <a:ext cx="104615" cy="104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6135" y="1226397"/>
            <a:ext cx="5223283" cy="5224175"/>
          </a:xfrm>
          <a:custGeom>
            <a:avLst/>
            <a:gdLst/>
            <a:ahLst/>
            <a:cxnLst/>
            <a:rect l="l" t="t" r="r" b="b"/>
            <a:pathLst>
              <a:path w="5223283" h="5224175">
                <a:moveTo>
                  <a:pt x="2611691" y="0"/>
                </a:moveTo>
                <a:lnTo>
                  <a:pt x="2397492" y="8658"/>
                </a:lnTo>
                <a:lnTo>
                  <a:pt x="2188062" y="34186"/>
                </a:lnTo>
                <a:lnTo>
                  <a:pt x="1984073" y="75910"/>
                </a:lnTo>
                <a:lnTo>
                  <a:pt x="1786196" y="133159"/>
                </a:lnTo>
                <a:lnTo>
                  <a:pt x="1595105" y="205261"/>
                </a:lnTo>
                <a:lnTo>
                  <a:pt x="1411470" y="291543"/>
                </a:lnTo>
                <a:lnTo>
                  <a:pt x="1235965" y="391333"/>
                </a:lnTo>
                <a:lnTo>
                  <a:pt x="1069262" y="503960"/>
                </a:lnTo>
                <a:lnTo>
                  <a:pt x="912032" y="628751"/>
                </a:lnTo>
                <a:lnTo>
                  <a:pt x="764948" y="765034"/>
                </a:lnTo>
                <a:lnTo>
                  <a:pt x="628682" y="912137"/>
                </a:lnTo>
                <a:lnTo>
                  <a:pt x="503906" y="1069387"/>
                </a:lnTo>
                <a:lnTo>
                  <a:pt x="391292" y="1236114"/>
                </a:lnTo>
                <a:lnTo>
                  <a:pt x="291513" y="1411643"/>
                </a:lnTo>
                <a:lnTo>
                  <a:pt x="205240" y="1595304"/>
                </a:lnTo>
                <a:lnTo>
                  <a:pt x="133146" y="1786425"/>
                </a:lnTo>
                <a:lnTo>
                  <a:pt x="75902" y="1984332"/>
                </a:lnTo>
                <a:lnTo>
                  <a:pt x="34182" y="2188355"/>
                </a:lnTo>
                <a:lnTo>
                  <a:pt x="8657" y="2397820"/>
                </a:lnTo>
                <a:lnTo>
                  <a:pt x="0" y="2612056"/>
                </a:lnTo>
                <a:lnTo>
                  <a:pt x="8658" y="2826293"/>
                </a:lnTo>
                <a:lnTo>
                  <a:pt x="34183" y="3035760"/>
                </a:lnTo>
                <a:lnTo>
                  <a:pt x="75903" y="3239784"/>
                </a:lnTo>
                <a:lnTo>
                  <a:pt x="133147" y="3437694"/>
                </a:lnTo>
                <a:lnTo>
                  <a:pt x="205241" y="3628818"/>
                </a:lnTo>
                <a:lnTo>
                  <a:pt x="291513" y="3812483"/>
                </a:lnTo>
                <a:lnTo>
                  <a:pt x="391293" y="3988016"/>
                </a:lnTo>
                <a:lnTo>
                  <a:pt x="503906" y="4154747"/>
                </a:lnTo>
                <a:lnTo>
                  <a:pt x="628682" y="4312002"/>
                </a:lnTo>
                <a:lnTo>
                  <a:pt x="764948" y="4459109"/>
                </a:lnTo>
                <a:lnTo>
                  <a:pt x="912032" y="4595397"/>
                </a:lnTo>
                <a:lnTo>
                  <a:pt x="1069262" y="4720192"/>
                </a:lnTo>
                <a:lnTo>
                  <a:pt x="1235966" y="4832823"/>
                </a:lnTo>
                <a:lnTo>
                  <a:pt x="1411470" y="4932618"/>
                </a:lnTo>
                <a:lnTo>
                  <a:pt x="1595105" y="5018904"/>
                </a:lnTo>
                <a:lnTo>
                  <a:pt x="1786196" y="5091009"/>
                </a:lnTo>
                <a:lnTo>
                  <a:pt x="1984073" y="5148261"/>
                </a:lnTo>
                <a:lnTo>
                  <a:pt x="2188062" y="5189987"/>
                </a:lnTo>
                <a:lnTo>
                  <a:pt x="2397492" y="5215516"/>
                </a:lnTo>
                <a:lnTo>
                  <a:pt x="2611691" y="5224175"/>
                </a:lnTo>
                <a:lnTo>
                  <a:pt x="2825876" y="5215516"/>
                </a:lnTo>
                <a:lnTo>
                  <a:pt x="3035293" y="5189987"/>
                </a:lnTo>
                <a:lnTo>
                  <a:pt x="3239271" y="5148261"/>
                </a:lnTo>
                <a:lnTo>
                  <a:pt x="3437138" y="5091009"/>
                </a:lnTo>
                <a:lnTo>
                  <a:pt x="3628220" y="5018904"/>
                </a:lnTo>
                <a:lnTo>
                  <a:pt x="3811847" y="4932618"/>
                </a:lnTo>
                <a:lnTo>
                  <a:pt x="3987345" y="4832823"/>
                </a:lnTo>
                <a:lnTo>
                  <a:pt x="4154043" y="4720192"/>
                </a:lnTo>
                <a:lnTo>
                  <a:pt x="4311268" y="4595397"/>
                </a:lnTo>
                <a:lnTo>
                  <a:pt x="4458347" y="4459109"/>
                </a:lnTo>
                <a:lnTo>
                  <a:pt x="4594610" y="4312002"/>
                </a:lnTo>
                <a:lnTo>
                  <a:pt x="4719384" y="4154747"/>
                </a:lnTo>
                <a:lnTo>
                  <a:pt x="4831995" y="3988016"/>
                </a:lnTo>
                <a:lnTo>
                  <a:pt x="4871746" y="3918085"/>
                </a:lnTo>
                <a:lnTo>
                  <a:pt x="2611592" y="3918085"/>
                </a:lnTo>
                <a:lnTo>
                  <a:pt x="2504499" y="3913755"/>
                </a:lnTo>
                <a:lnTo>
                  <a:pt x="2399791" y="3900990"/>
                </a:lnTo>
                <a:lnTo>
                  <a:pt x="2297802" y="3880127"/>
                </a:lnTo>
                <a:lnTo>
                  <a:pt x="2198868" y="3851500"/>
                </a:lnTo>
                <a:lnTo>
                  <a:pt x="2103327" y="3815447"/>
                </a:lnTo>
                <a:lnTo>
                  <a:pt x="2011514" y="3772304"/>
                </a:lnTo>
                <a:lnTo>
                  <a:pt x="1923765" y="3722406"/>
                </a:lnTo>
                <a:lnTo>
                  <a:pt x="1840416" y="3666090"/>
                </a:lnTo>
                <a:lnTo>
                  <a:pt x="1761803" y="3603692"/>
                </a:lnTo>
                <a:lnTo>
                  <a:pt x="1688263" y="3535549"/>
                </a:lnTo>
                <a:lnTo>
                  <a:pt x="1620132" y="3461996"/>
                </a:lnTo>
                <a:lnTo>
                  <a:pt x="1557745" y="3383369"/>
                </a:lnTo>
                <a:lnTo>
                  <a:pt x="1501440" y="3300006"/>
                </a:lnTo>
                <a:lnTo>
                  <a:pt x="1451551" y="3212241"/>
                </a:lnTo>
                <a:lnTo>
                  <a:pt x="1408415" y="3120411"/>
                </a:lnTo>
                <a:lnTo>
                  <a:pt x="1372368" y="3024853"/>
                </a:lnTo>
                <a:lnTo>
                  <a:pt x="1343747" y="2925902"/>
                </a:lnTo>
                <a:lnTo>
                  <a:pt x="1322887" y="2823895"/>
                </a:lnTo>
                <a:lnTo>
                  <a:pt x="1310124" y="2719168"/>
                </a:lnTo>
                <a:lnTo>
                  <a:pt x="1305796" y="2612056"/>
                </a:lnTo>
                <a:lnTo>
                  <a:pt x="1310124" y="2504945"/>
                </a:lnTo>
                <a:lnTo>
                  <a:pt x="1322887" y="2400218"/>
                </a:lnTo>
                <a:lnTo>
                  <a:pt x="1343747" y="2298210"/>
                </a:lnTo>
                <a:lnTo>
                  <a:pt x="1372368" y="2199260"/>
                </a:lnTo>
                <a:lnTo>
                  <a:pt x="1408415" y="2103701"/>
                </a:lnTo>
                <a:lnTo>
                  <a:pt x="1451551" y="2011872"/>
                </a:lnTo>
                <a:lnTo>
                  <a:pt x="1501440" y="1924107"/>
                </a:lnTo>
                <a:lnTo>
                  <a:pt x="1557745" y="1840743"/>
                </a:lnTo>
                <a:lnTo>
                  <a:pt x="1620132" y="1762117"/>
                </a:lnTo>
                <a:lnTo>
                  <a:pt x="1688263" y="1688564"/>
                </a:lnTo>
                <a:lnTo>
                  <a:pt x="1761803" y="1620420"/>
                </a:lnTo>
                <a:lnTo>
                  <a:pt x="1840416" y="1558023"/>
                </a:lnTo>
                <a:lnTo>
                  <a:pt x="1923765" y="1501707"/>
                </a:lnTo>
                <a:lnTo>
                  <a:pt x="2011514" y="1451809"/>
                </a:lnTo>
                <a:lnTo>
                  <a:pt x="2103327" y="1408665"/>
                </a:lnTo>
                <a:lnTo>
                  <a:pt x="2198868" y="1372612"/>
                </a:lnTo>
                <a:lnTo>
                  <a:pt x="2297802" y="1343986"/>
                </a:lnTo>
                <a:lnTo>
                  <a:pt x="2399791" y="1323122"/>
                </a:lnTo>
                <a:lnTo>
                  <a:pt x="2504499" y="1310358"/>
                </a:lnTo>
                <a:lnTo>
                  <a:pt x="2611592" y="1306028"/>
                </a:lnTo>
                <a:lnTo>
                  <a:pt x="4871737" y="1306028"/>
                </a:lnTo>
                <a:lnTo>
                  <a:pt x="4831995" y="1236114"/>
                </a:lnTo>
                <a:lnTo>
                  <a:pt x="4719384" y="1069387"/>
                </a:lnTo>
                <a:lnTo>
                  <a:pt x="4594610" y="912137"/>
                </a:lnTo>
                <a:lnTo>
                  <a:pt x="4458347" y="765034"/>
                </a:lnTo>
                <a:lnTo>
                  <a:pt x="4311268" y="628751"/>
                </a:lnTo>
                <a:lnTo>
                  <a:pt x="4154043" y="503960"/>
                </a:lnTo>
                <a:lnTo>
                  <a:pt x="3987345" y="391333"/>
                </a:lnTo>
                <a:lnTo>
                  <a:pt x="3811847" y="291543"/>
                </a:lnTo>
                <a:lnTo>
                  <a:pt x="3628220" y="205261"/>
                </a:lnTo>
                <a:lnTo>
                  <a:pt x="3437138" y="133159"/>
                </a:lnTo>
                <a:lnTo>
                  <a:pt x="3239271" y="75910"/>
                </a:lnTo>
                <a:lnTo>
                  <a:pt x="3035293" y="34186"/>
                </a:lnTo>
                <a:lnTo>
                  <a:pt x="2825876" y="8658"/>
                </a:lnTo>
                <a:lnTo>
                  <a:pt x="2611691" y="0"/>
                </a:lnTo>
                <a:close/>
              </a:path>
              <a:path w="5223283" h="5224175">
                <a:moveTo>
                  <a:pt x="4871737" y="1306028"/>
                </a:moveTo>
                <a:lnTo>
                  <a:pt x="2611592" y="1306028"/>
                </a:lnTo>
                <a:lnTo>
                  <a:pt x="2718698" y="1310358"/>
                </a:lnTo>
                <a:lnTo>
                  <a:pt x="2823420" y="1323122"/>
                </a:lnTo>
                <a:lnTo>
                  <a:pt x="2925420" y="1343986"/>
                </a:lnTo>
                <a:lnTo>
                  <a:pt x="3024363" y="1372612"/>
                </a:lnTo>
                <a:lnTo>
                  <a:pt x="3119914" y="1408665"/>
                </a:lnTo>
                <a:lnTo>
                  <a:pt x="3211735" y="1451809"/>
                </a:lnTo>
                <a:lnTo>
                  <a:pt x="3299491" y="1501707"/>
                </a:lnTo>
                <a:lnTo>
                  <a:pt x="3382845" y="1558023"/>
                </a:lnTo>
                <a:lnTo>
                  <a:pt x="3461463" y="1620420"/>
                </a:lnTo>
                <a:lnTo>
                  <a:pt x="3535007" y="1688564"/>
                </a:lnTo>
                <a:lnTo>
                  <a:pt x="3603142" y="1762117"/>
                </a:lnTo>
                <a:lnTo>
                  <a:pt x="3665531" y="1840743"/>
                </a:lnTo>
                <a:lnTo>
                  <a:pt x="3721839" y="1924107"/>
                </a:lnTo>
                <a:lnTo>
                  <a:pt x="3771729" y="2011872"/>
                </a:lnTo>
                <a:lnTo>
                  <a:pt x="3814866" y="2103701"/>
                </a:lnTo>
                <a:lnTo>
                  <a:pt x="3850914" y="2199260"/>
                </a:lnTo>
                <a:lnTo>
                  <a:pt x="3879536" y="2298210"/>
                </a:lnTo>
                <a:lnTo>
                  <a:pt x="3900396" y="2400218"/>
                </a:lnTo>
                <a:lnTo>
                  <a:pt x="3913158" y="2504945"/>
                </a:lnTo>
                <a:lnTo>
                  <a:pt x="3917487" y="2612056"/>
                </a:lnTo>
                <a:lnTo>
                  <a:pt x="3913158" y="2719168"/>
                </a:lnTo>
                <a:lnTo>
                  <a:pt x="3900396" y="2823895"/>
                </a:lnTo>
                <a:lnTo>
                  <a:pt x="3879536" y="2925902"/>
                </a:lnTo>
                <a:lnTo>
                  <a:pt x="3850914" y="3024853"/>
                </a:lnTo>
                <a:lnTo>
                  <a:pt x="3814866" y="3120411"/>
                </a:lnTo>
                <a:lnTo>
                  <a:pt x="3771729" y="3212241"/>
                </a:lnTo>
                <a:lnTo>
                  <a:pt x="3721839" y="3300006"/>
                </a:lnTo>
                <a:lnTo>
                  <a:pt x="3665531" y="3383369"/>
                </a:lnTo>
                <a:lnTo>
                  <a:pt x="3603142" y="3461996"/>
                </a:lnTo>
                <a:lnTo>
                  <a:pt x="3535007" y="3535549"/>
                </a:lnTo>
                <a:lnTo>
                  <a:pt x="3461463" y="3603692"/>
                </a:lnTo>
                <a:lnTo>
                  <a:pt x="3382845" y="3666090"/>
                </a:lnTo>
                <a:lnTo>
                  <a:pt x="3299491" y="3722406"/>
                </a:lnTo>
                <a:lnTo>
                  <a:pt x="3211735" y="3772304"/>
                </a:lnTo>
                <a:lnTo>
                  <a:pt x="3119914" y="3815447"/>
                </a:lnTo>
                <a:lnTo>
                  <a:pt x="3024363" y="3851500"/>
                </a:lnTo>
                <a:lnTo>
                  <a:pt x="2925420" y="3880127"/>
                </a:lnTo>
                <a:lnTo>
                  <a:pt x="2823420" y="3900990"/>
                </a:lnTo>
                <a:lnTo>
                  <a:pt x="2718698" y="3913755"/>
                </a:lnTo>
                <a:lnTo>
                  <a:pt x="2611592" y="3918085"/>
                </a:lnTo>
                <a:lnTo>
                  <a:pt x="4871746" y="3918085"/>
                </a:lnTo>
                <a:lnTo>
                  <a:pt x="4931773" y="3812483"/>
                </a:lnTo>
                <a:lnTo>
                  <a:pt x="5018045" y="3628818"/>
                </a:lnTo>
                <a:lnTo>
                  <a:pt x="5090138" y="3437694"/>
                </a:lnTo>
                <a:lnTo>
                  <a:pt x="5147381" y="3239784"/>
                </a:lnTo>
                <a:lnTo>
                  <a:pt x="5189101" y="3035760"/>
                </a:lnTo>
                <a:lnTo>
                  <a:pt x="5214626" y="2826293"/>
                </a:lnTo>
                <a:lnTo>
                  <a:pt x="5223283" y="2612056"/>
                </a:lnTo>
                <a:lnTo>
                  <a:pt x="5214626" y="2397820"/>
                </a:lnTo>
                <a:lnTo>
                  <a:pt x="5189101" y="2188355"/>
                </a:lnTo>
                <a:lnTo>
                  <a:pt x="5147381" y="1984332"/>
                </a:lnTo>
                <a:lnTo>
                  <a:pt x="5090138" y="1786425"/>
                </a:lnTo>
                <a:lnTo>
                  <a:pt x="5018045" y="1595304"/>
                </a:lnTo>
                <a:lnTo>
                  <a:pt x="4931773" y="1411643"/>
                </a:lnTo>
                <a:lnTo>
                  <a:pt x="4871737" y="130602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6568" y="4111299"/>
            <a:ext cx="0" cy="2408028"/>
          </a:xfrm>
          <a:custGeom>
            <a:avLst/>
            <a:gdLst/>
            <a:ahLst/>
            <a:cxnLst/>
            <a:rect l="l" t="t" r="r" b="b"/>
            <a:pathLst>
              <a:path h="2408028">
                <a:moveTo>
                  <a:pt x="0" y="0"/>
                </a:moveTo>
                <a:lnTo>
                  <a:pt x="0" y="2408028"/>
                </a:lnTo>
              </a:path>
            </a:pathLst>
          </a:custGeom>
          <a:ln w="5978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0942" y="3996799"/>
            <a:ext cx="2289845" cy="744095"/>
          </a:xfrm>
          <a:custGeom>
            <a:avLst/>
            <a:gdLst/>
            <a:ahLst/>
            <a:cxnLst/>
            <a:rect l="l" t="t" r="r" b="b"/>
            <a:pathLst>
              <a:path w="2289845" h="744095">
                <a:moveTo>
                  <a:pt x="2289845" y="0"/>
                </a:moveTo>
                <a:lnTo>
                  <a:pt x="0" y="744095"/>
                </a:lnTo>
              </a:path>
            </a:pathLst>
          </a:custGeom>
          <a:ln w="5978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4755" y="1228191"/>
            <a:ext cx="1415133" cy="1948180"/>
          </a:xfrm>
          <a:custGeom>
            <a:avLst/>
            <a:gdLst/>
            <a:ahLst/>
            <a:cxnLst/>
            <a:rect l="l" t="t" r="r" b="b"/>
            <a:pathLst>
              <a:path w="1415133" h="1948180">
                <a:moveTo>
                  <a:pt x="1415133" y="1948180"/>
                </a:moveTo>
                <a:lnTo>
                  <a:pt x="0" y="0"/>
                </a:lnTo>
              </a:path>
            </a:pathLst>
          </a:custGeom>
          <a:ln w="5978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5521" y="1510702"/>
            <a:ext cx="1415193" cy="1948180"/>
          </a:xfrm>
          <a:custGeom>
            <a:avLst/>
            <a:gdLst/>
            <a:ahLst/>
            <a:cxnLst/>
            <a:rect l="l" t="t" r="r" b="b"/>
            <a:pathLst>
              <a:path w="1415193" h="1948180">
                <a:moveTo>
                  <a:pt x="0" y="1948180"/>
                </a:moveTo>
                <a:lnTo>
                  <a:pt x="1415193" y="0"/>
                </a:lnTo>
              </a:path>
            </a:pathLst>
          </a:custGeom>
          <a:ln w="59783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27458" y="4279211"/>
            <a:ext cx="2289776" cy="744195"/>
          </a:xfrm>
          <a:custGeom>
            <a:avLst/>
            <a:gdLst/>
            <a:ahLst/>
            <a:cxnLst/>
            <a:rect l="l" t="t" r="r" b="b"/>
            <a:pathLst>
              <a:path w="2289776" h="744195">
                <a:moveTo>
                  <a:pt x="0" y="0"/>
                </a:moveTo>
                <a:lnTo>
                  <a:pt x="2289776" y="744195"/>
                </a:lnTo>
              </a:path>
            </a:pathLst>
          </a:custGeom>
          <a:ln w="5978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6241" y="2556740"/>
            <a:ext cx="2585488" cy="2585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06678" y="3797398"/>
            <a:ext cx="104615" cy="104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6131" y="2586635"/>
            <a:ext cx="2480872" cy="2481314"/>
          </a:xfrm>
          <a:custGeom>
            <a:avLst/>
            <a:gdLst/>
            <a:ahLst/>
            <a:cxnLst/>
            <a:rect l="l" t="t" r="r" b="b"/>
            <a:pathLst>
              <a:path w="2480872" h="2481314">
                <a:moveTo>
                  <a:pt x="1240436" y="0"/>
                </a:moveTo>
                <a:lnTo>
                  <a:pt x="1138700" y="4112"/>
                </a:lnTo>
                <a:lnTo>
                  <a:pt x="1039229" y="16237"/>
                </a:lnTo>
                <a:lnTo>
                  <a:pt x="942343" y="36056"/>
                </a:lnTo>
                <a:lnTo>
                  <a:pt x="848360" y="63249"/>
                </a:lnTo>
                <a:lnTo>
                  <a:pt x="757600" y="97496"/>
                </a:lnTo>
                <a:lnTo>
                  <a:pt x="670382" y="138478"/>
                </a:lnTo>
                <a:lnTo>
                  <a:pt x="587025" y="185877"/>
                </a:lnTo>
                <a:lnTo>
                  <a:pt x="507848" y="239373"/>
                </a:lnTo>
                <a:lnTo>
                  <a:pt x="433171" y="298646"/>
                </a:lnTo>
                <a:lnTo>
                  <a:pt x="363313" y="363378"/>
                </a:lnTo>
                <a:lnTo>
                  <a:pt x="298593" y="433248"/>
                </a:lnTo>
                <a:lnTo>
                  <a:pt x="239330" y="507938"/>
                </a:lnTo>
                <a:lnTo>
                  <a:pt x="185844" y="587129"/>
                </a:lnTo>
                <a:lnTo>
                  <a:pt x="138454" y="670501"/>
                </a:lnTo>
                <a:lnTo>
                  <a:pt x="97478" y="757735"/>
                </a:lnTo>
                <a:lnTo>
                  <a:pt x="63237" y="848511"/>
                </a:lnTo>
                <a:lnTo>
                  <a:pt x="36050" y="942511"/>
                </a:lnTo>
                <a:lnTo>
                  <a:pt x="16235" y="1039414"/>
                </a:lnTo>
                <a:lnTo>
                  <a:pt x="4111" y="1138903"/>
                </a:lnTo>
                <a:lnTo>
                  <a:pt x="0" y="1240657"/>
                </a:lnTo>
                <a:lnTo>
                  <a:pt x="4111" y="1342411"/>
                </a:lnTo>
                <a:lnTo>
                  <a:pt x="16235" y="1441899"/>
                </a:lnTo>
                <a:lnTo>
                  <a:pt x="36050" y="1538803"/>
                </a:lnTo>
                <a:lnTo>
                  <a:pt x="63237" y="1632802"/>
                </a:lnTo>
                <a:lnTo>
                  <a:pt x="97478" y="1723579"/>
                </a:lnTo>
                <a:lnTo>
                  <a:pt x="138454" y="1810813"/>
                </a:lnTo>
                <a:lnTo>
                  <a:pt x="185844" y="1894184"/>
                </a:lnTo>
                <a:lnTo>
                  <a:pt x="239330" y="1973375"/>
                </a:lnTo>
                <a:lnTo>
                  <a:pt x="298593" y="2048065"/>
                </a:lnTo>
                <a:lnTo>
                  <a:pt x="363313" y="2117936"/>
                </a:lnTo>
                <a:lnTo>
                  <a:pt x="433171" y="2182667"/>
                </a:lnTo>
                <a:lnTo>
                  <a:pt x="507848" y="2241941"/>
                </a:lnTo>
                <a:lnTo>
                  <a:pt x="587025" y="2295436"/>
                </a:lnTo>
                <a:lnTo>
                  <a:pt x="670382" y="2342835"/>
                </a:lnTo>
                <a:lnTo>
                  <a:pt x="757600" y="2383818"/>
                </a:lnTo>
                <a:lnTo>
                  <a:pt x="848360" y="2418065"/>
                </a:lnTo>
                <a:lnTo>
                  <a:pt x="942343" y="2445257"/>
                </a:lnTo>
                <a:lnTo>
                  <a:pt x="1039229" y="2465076"/>
                </a:lnTo>
                <a:lnTo>
                  <a:pt x="1138700" y="2477201"/>
                </a:lnTo>
                <a:lnTo>
                  <a:pt x="1240436" y="2481314"/>
                </a:lnTo>
                <a:lnTo>
                  <a:pt x="1342172" y="2477201"/>
                </a:lnTo>
                <a:lnTo>
                  <a:pt x="1441643" y="2465076"/>
                </a:lnTo>
                <a:lnTo>
                  <a:pt x="1538529" y="2445257"/>
                </a:lnTo>
                <a:lnTo>
                  <a:pt x="1632512" y="2418065"/>
                </a:lnTo>
                <a:lnTo>
                  <a:pt x="1723272" y="2383818"/>
                </a:lnTo>
                <a:lnTo>
                  <a:pt x="1810490" y="2342835"/>
                </a:lnTo>
                <a:lnTo>
                  <a:pt x="1893847" y="2295436"/>
                </a:lnTo>
                <a:lnTo>
                  <a:pt x="1973024" y="2241941"/>
                </a:lnTo>
                <a:lnTo>
                  <a:pt x="2047701" y="2182667"/>
                </a:lnTo>
                <a:lnTo>
                  <a:pt x="2117559" y="2117936"/>
                </a:lnTo>
                <a:lnTo>
                  <a:pt x="2182279" y="2048065"/>
                </a:lnTo>
                <a:lnTo>
                  <a:pt x="2241542" y="1973375"/>
                </a:lnTo>
                <a:lnTo>
                  <a:pt x="2295028" y="1894184"/>
                </a:lnTo>
                <a:lnTo>
                  <a:pt x="2342418" y="1810813"/>
                </a:lnTo>
                <a:lnTo>
                  <a:pt x="2383394" y="1723579"/>
                </a:lnTo>
                <a:lnTo>
                  <a:pt x="2417635" y="1632802"/>
                </a:lnTo>
                <a:lnTo>
                  <a:pt x="2444822" y="1538803"/>
                </a:lnTo>
                <a:lnTo>
                  <a:pt x="2464637" y="1441899"/>
                </a:lnTo>
                <a:lnTo>
                  <a:pt x="2476761" y="1342411"/>
                </a:lnTo>
                <a:lnTo>
                  <a:pt x="2480872" y="1240657"/>
                </a:lnTo>
                <a:lnTo>
                  <a:pt x="2476761" y="1138903"/>
                </a:lnTo>
                <a:lnTo>
                  <a:pt x="2464637" y="1039414"/>
                </a:lnTo>
                <a:lnTo>
                  <a:pt x="2444822" y="942511"/>
                </a:lnTo>
                <a:lnTo>
                  <a:pt x="2417635" y="848511"/>
                </a:lnTo>
                <a:lnTo>
                  <a:pt x="2383394" y="757735"/>
                </a:lnTo>
                <a:lnTo>
                  <a:pt x="2342418" y="670501"/>
                </a:lnTo>
                <a:lnTo>
                  <a:pt x="2295028" y="587129"/>
                </a:lnTo>
                <a:lnTo>
                  <a:pt x="2241542" y="507938"/>
                </a:lnTo>
                <a:lnTo>
                  <a:pt x="2182279" y="433248"/>
                </a:lnTo>
                <a:lnTo>
                  <a:pt x="2117559" y="363378"/>
                </a:lnTo>
                <a:lnTo>
                  <a:pt x="2047701" y="298646"/>
                </a:lnTo>
                <a:lnTo>
                  <a:pt x="1973024" y="239373"/>
                </a:lnTo>
                <a:lnTo>
                  <a:pt x="1893847" y="185877"/>
                </a:lnTo>
                <a:lnTo>
                  <a:pt x="1810490" y="138478"/>
                </a:lnTo>
                <a:lnTo>
                  <a:pt x="1723272" y="97496"/>
                </a:lnTo>
                <a:lnTo>
                  <a:pt x="1632512" y="63249"/>
                </a:lnTo>
                <a:lnTo>
                  <a:pt x="1538529" y="36056"/>
                </a:lnTo>
                <a:lnTo>
                  <a:pt x="1441643" y="16237"/>
                </a:lnTo>
                <a:lnTo>
                  <a:pt x="1342172" y="4112"/>
                </a:lnTo>
                <a:lnTo>
                  <a:pt x="1240436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67753" y="3330111"/>
            <a:ext cx="2101850" cy="804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065" algn="ctr">
              <a:lnSpc>
                <a:spcPct val="100000"/>
              </a:lnSpc>
            </a:pPr>
            <a:r>
              <a:rPr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b="1" spc="5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4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spcBef>
                <a:spcPts val="110"/>
              </a:spcBef>
              <a:buClr>
                <a:srgbClr val="FFFFFF"/>
              </a:buClr>
              <a:buFont typeface="Arial"/>
              <a:buChar char="•"/>
              <a:tabLst>
                <a:tab pos="109855" algn="l"/>
              </a:tabLst>
            </a:pP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1200" spc="-9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sys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  <a:tabLst>
                <a:tab pos="109855" algn="l"/>
              </a:tabLst>
            </a:pP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abo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fili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spcBef>
                <a:spcPts val="90"/>
              </a:spcBef>
              <a:buClr>
                <a:srgbClr val="FFFFFF"/>
              </a:buClr>
              <a:buFont typeface="Arial"/>
              <a:buChar char="•"/>
              <a:tabLst>
                <a:tab pos="109855" algn="l"/>
              </a:tabLst>
            </a:pP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pu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ona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7753" y="1406345"/>
            <a:ext cx="2290445" cy="804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4930" algn="ctr">
              <a:lnSpc>
                <a:spcPct val="100000"/>
              </a:lnSpc>
            </a:pPr>
            <a:r>
              <a:rPr sz="1400" b="1" spc="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400" b="1" spc="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spcBef>
                <a:spcPts val="110"/>
              </a:spcBef>
              <a:buClr>
                <a:srgbClr val="FFFFFF"/>
              </a:buClr>
              <a:buFont typeface="Arial"/>
              <a:buChar char="•"/>
              <a:tabLst>
                <a:tab pos="109855" algn="l"/>
              </a:tabLst>
            </a:pP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anage</a:t>
            </a: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5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  <a:tabLst>
                <a:tab pos="109855" algn="l"/>
              </a:tabLst>
            </a:pP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spcBef>
                <a:spcPts val="90"/>
              </a:spcBef>
              <a:buClr>
                <a:srgbClr val="FFFFFF"/>
              </a:buClr>
              <a:buFont typeface="Arial"/>
              <a:buChar char="•"/>
              <a:tabLst>
                <a:tab pos="109855" algn="l"/>
              </a:tabLst>
            </a:pP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-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oho</a:t>
            </a:r>
            <a:r>
              <a:rPr sz="1200" spc="5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00304" y="2499219"/>
            <a:ext cx="1106170" cy="991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spc="2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400">
              <a:latin typeface="Arial"/>
              <a:cs typeface="Arial"/>
            </a:endParaRPr>
          </a:p>
          <a:p>
            <a:pPr marL="94615" indent="-82550">
              <a:lnSpc>
                <a:spcPct val="100000"/>
              </a:lnSpc>
              <a:spcBef>
                <a:spcPts val="110"/>
              </a:spcBef>
              <a:buClr>
                <a:srgbClr val="FFFFFF"/>
              </a:buClr>
              <a:buFont typeface="Arial"/>
              <a:buChar char="•"/>
              <a:tabLst>
                <a:tab pos="109855" algn="l"/>
              </a:tabLst>
            </a:pP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94615" marR="12700" indent="-82550">
              <a:lnSpc>
                <a:spcPts val="153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  <a:tabLst>
                <a:tab pos="109855" algn="l"/>
              </a:tabLst>
            </a:pP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ode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lli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  <a:p>
            <a:pPr marL="94615">
              <a:lnSpc>
                <a:spcPts val="1405"/>
              </a:lnSpc>
            </a:pP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21302" y="4786014"/>
            <a:ext cx="1099185" cy="1208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16559">
              <a:lnSpc>
                <a:spcPct val="100000"/>
              </a:lnSpc>
            </a:pPr>
            <a:r>
              <a:rPr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EMC</a:t>
            </a:r>
            <a:endParaRPr sz="1400">
              <a:latin typeface="Arial"/>
              <a:cs typeface="Arial"/>
            </a:endParaRPr>
          </a:p>
          <a:p>
            <a:pPr marL="117475" indent="-105410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SzPct val="116666"/>
              <a:buFont typeface="Arial"/>
              <a:buChar char="•"/>
              <a:tabLst>
                <a:tab pos="117475" algn="l"/>
              </a:tabLst>
            </a:pP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94615" marR="232410" indent="-82550">
              <a:lnSpc>
                <a:spcPts val="153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  <a:tabLst>
                <a:tab pos="109855" algn="l"/>
              </a:tabLst>
            </a:pP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ode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lli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  <a:p>
            <a:pPr marL="94615" marR="243840" indent="-82550">
              <a:lnSpc>
                <a:spcPts val="147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  <a:tabLst>
                <a:tab pos="109855" algn="l"/>
              </a:tabLst>
            </a:pP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dam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oho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89000" y="4722238"/>
            <a:ext cx="904875" cy="991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400" b="1" spc="2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400">
              <a:latin typeface="Arial"/>
              <a:cs typeface="Arial"/>
            </a:endParaRPr>
          </a:p>
          <a:p>
            <a:pPr marL="49530" marR="12700" indent="-37465">
              <a:lnSpc>
                <a:spcPct val="102299"/>
              </a:lnSpc>
              <a:spcBef>
                <a:spcPts val="75"/>
              </a:spcBef>
            </a:pPr>
            <a:r>
              <a:rPr sz="1200" spc="45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109855" indent="-97790">
              <a:lnSpc>
                <a:spcPct val="100000"/>
              </a:lnSpc>
              <a:spcBef>
                <a:spcPts val="90"/>
              </a:spcBef>
              <a:buClr>
                <a:srgbClr val="FFFFFF"/>
              </a:buClr>
              <a:buFont typeface="Arial"/>
              <a:buChar char="•"/>
              <a:tabLst>
                <a:tab pos="109855" algn="l"/>
              </a:tabLst>
            </a:pP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94615">
              <a:lnSpc>
                <a:spcPct val="100000"/>
              </a:lnSpc>
              <a:spcBef>
                <a:spcPts val="30"/>
              </a:spcBef>
            </a:pPr>
            <a:r>
              <a:rPr sz="1200" spc="5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ode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lli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9873" y="2499219"/>
            <a:ext cx="1108075" cy="1186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2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400" b="1" spc="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400">
              <a:latin typeface="Arial"/>
              <a:cs typeface="Arial"/>
            </a:endParaRPr>
          </a:p>
          <a:p>
            <a:pPr marL="94615" marR="12700" indent="-82550" algn="just">
              <a:lnSpc>
                <a:spcPct val="104299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  <a:tabLst>
                <a:tab pos="109855" algn="l"/>
              </a:tabLst>
            </a:pP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op</a:t>
            </a: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1200" spc="35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ode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lli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2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1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109855" marR="535305" indent="-97790" algn="ctr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  <a:tabLst>
                <a:tab pos="109855" algn="l"/>
              </a:tabLst>
            </a:pPr>
            <a:r>
              <a:rPr sz="1200" spc="5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20" dirty="0" smtClean="0">
                <a:solidFill>
                  <a:srgbClr val="FFFFFF"/>
                </a:solidFill>
                <a:latin typeface="Arial"/>
                <a:cs typeface="Arial"/>
              </a:rPr>
              <a:t>ESA</a:t>
            </a:r>
            <a:endParaRPr sz="1200">
              <a:latin typeface="Arial"/>
              <a:cs typeface="Arial"/>
            </a:endParaRPr>
          </a:p>
          <a:p>
            <a:pPr marR="469265" algn="ctr">
              <a:lnSpc>
                <a:spcPct val="100000"/>
              </a:lnSpc>
              <a:spcBef>
                <a:spcPts val="90"/>
              </a:spcBef>
            </a:pPr>
            <a:r>
              <a:rPr sz="1200" spc="4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30" dirty="0" smtClean="0">
                <a:solidFill>
                  <a:srgbClr val="FFFFFF"/>
                </a:solidFill>
                <a:latin typeface="Arial"/>
                <a:cs typeface="Arial"/>
              </a:rPr>
              <a:t>oho</a:t>
            </a:r>
            <a:r>
              <a:rPr sz="1200" spc="10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44520" y="4431478"/>
            <a:ext cx="206739" cy="258794"/>
          </a:xfrm>
          <a:custGeom>
            <a:avLst/>
            <a:gdLst/>
            <a:ahLst/>
            <a:cxnLst/>
            <a:rect l="l" t="t" r="r" b="b"/>
            <a:pathLst>
              <a:path w="206739" h="258794">
                <a:moveTo>
                  <a:pt x="0" y="145191"/>
                </a:moveTo>
                <a:lnTo>
                  <a:pt x="35170" y="258794"/>
                </a:lnTo>
                <a:lnTo>
                  <a:pt x="148653" y="223617"/>
                </a:lnTo>
                <a:lnTo>
                  <a:pt x="111489" y="203985"/>
                </a:lnTo>
                <a:lnTo>
                  <a:pt x="132167" y="164823"/>
                </a:lnTo>
                <a:lnTo>
                  <a:pt x="37163" y="164823"/>
                </a:lnTo>
                <a:lnTo>
                  <a:pt x="0" y="145191"/>
                </a:lnTo>
                <a:close/>
              </a:path>
              <a:path w="206739" h="258794">
                <a:moveTo>
                  <a:pt x="171568" y="0"/>
                </a:moveTo>
                <a:lnTo>
                  <a:pt x="58086" y="35077"/>
                </a:lnTo>
                <a:lnTo>
                  <a:pt x="95249" y="54708"/>
                </a:lnTo>
                <a:lnTo>
                  <a:pt x="37163" y="164823"/>
                </a:lnTo>
                <a:lnTo>
                  <a:pt x="132167" y="164823"/>
                </a:lnTo>
                <a:lnTo>
                  <a:pt x="169576" y="93971"/>
                </a:lnTo>
                <a:lnTo>
                  <a:pt x="200687" y="93971"/>
                </a:lnTo>
                <a:lnTo>
                  <a:pt x="171568" y="0"/>
                </a:lnTo>
                <a:close/>
              </a:path>
              <a:path w="206739" h="258794">
                <a:moveTo>
                  <a:pt x="200687" y="93971"/>
                </a:moveTo>
                <a:lnTo>
                  <a:pt x="169576" y="93971"/>
                </a:lnTo>
                <a:lnTo>
                  <a:pt x="206739" y="113502"/>
                </a:lnTo>
                <a:lnTo>
                  <a:pt x="200687" y="93971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44520" y="4431478"/>
            <a:ext cx="206739" cy="258794"/>
          </a:xfrm>
          <a:custGeom>
            <a:avLst/>
            <a:gdLst/>
            <a:ahLst/>
            <a:cxnLst/>
            <a:rect l="l" t="t" r="r" b="b"/>
            <a:pathLst>
              <a:path w="206739" h="258794">
                <a:moveTo>
                  <a:pt x="171568" y="0"/>
                </a:moveTo>
                <a:lnTo>
                  <a:pt x="206739" y="113502"/>
                </a:lnTo>
                <a:lnTo>
                  <a:pt x="169576" y="93971"/>
                </a:lnTo>
                <a:lnTo>
                  <a:pt x="111489" y="203985"/>
                </a:lnTo>
                <a:lnTo>
                  <a:pt x="148653" y="223617"/>
                </a:lnTo>
                <a:lnTo>
                  <a:pt x="35170" y="258794"/>
                </a:lnTo>
                <a:lnTo>
                  <a:pt x="0" y="145191"/>
                </a:lnTo>
                <a:lnTo>
                  <a:pt x="37163" y="164823"/>
                </a:lnTo>
                <a:lnTo>
                  <a:pt x="95249" y="54708"/>
                </a:lnTo>
                <a:lnTo>
                  <a:pt x="58086" y="35077"/>
                </a:lnTo>
                <a:lnTo>
                  <a:pt x="171568" y="0"/>
                </a:lnTo>
                <a:close/>
              </a:path>
            </a:pathLst>
          </a:custGeom>
          <a:ln w="7480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48140" y="2381254"/>
            <a:ext cx="234238" cy="209167"/>
          </a:xfrm>
          <a:custGeom>
            <a:avLst/>
            <a:gdLst/>
            <a:ahLst/>
            <a:cxnLst/>
            <a:rect l="l" t="t" r="r" b="b"/>
            <a:pathLst>
              <a:path w="234238" h="209167">
                <a:moveTo>
                  <a:pt x="16937" y="74539"/>
                </a:moveTo>
                <a:lnTo>
                  <a:pt x="0" y="192127"/>
                </a:lnTo>
                <a:lnTo>
                  <a:pt x="117567" y="209167"/>
                </a:lnTo>
                <a:lnTo>
                  <a:pt x="92459" y="175485"/>
                </a:lnTo>
                <a:lnTo>
                  <a:pt x="182502" y="108121"/>
                </a:lnTo>
                <a:lnTo>
                  <a:pt x="42144" y="108121"/>
                </a:lnTo>
                <a:lnTo>
                  <a:pt x="16937" y="74539"/>
                </a:lnTo>
                <a:close/>
              </a:path>
              <a:path w="234238" h="209167">
                <a:moveTo>
                  <a:pt x="222148" y="100946"/>
                </a:moveTo>
                <a:lnTo>
                  <a:pt x="192093" y="100946"/>
                </a:lnTo>
                <a:lnTo>
                  <a:pt x="217300" y="134628"/>
                </a:lnTo>
                <a:lnTo>
                  <a:pt x="222148" y="100946"/>
                </a:lnTo>
                <a:close/>
              </a:path>
              <a:path w="234238" h="209167">
                <a:moveTo>
                  <a:pt x="116670" y="0"/>
                </a:moveTo>
                <a:lnTo>
                  <a:pt x="141778" y="33682"/>
                </a:lnTo>
                <a:lnTo>
                  <a:pt x="42144" y="108121"/>
                </a:lnTo>
                <a:lnTo>
                  <a:pt x="182502" y="108121"/>
                </a:lnTo>
                <a:lnTo>
                  <a:pt x="192093" y="100946"/>
                </a:lnTo>
                <a:lnTo>
                  <a:pt x="222148" y="100946"/>
                </a:lnTo>
                <a:lnTo>
                  <a:pt x="234238" y="16940"/>
                </a:lnTo>
                <a:lnTo>
                  <a:pt x="11667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48140" y="2381254"/>
            <a:ext cx="234238" cy="209167"/>
          </a:xfrm>
          <a:custGeom>
            <a:avLst/>
            <a:gdLst/>
            <a:ahLst/>
            <a:cxnLst/>
            <a:rect l="l" t="t" r="r" b="b"/>
            <a:pathLst>
              <a:path w="234238" h="209167">
                <a:moveTo>
                  <a:pt x="0" y="192127"/>
                </a:moveTo>
                <a:lnTo>
                  <a:pt x="16937" y="74539"/>
                </a:lnTo>
                <a:lnTo>
                  <a:pt x="42144" y="108121"/>
                </a:lnTo>
                <a:lnTo>
                  <a:pt x="141778" y="33682"/>
                </a:lnTo>
                <a:lnTo>
                  <a:pt x="116670" y="0"/>
                </a:lnTo>
                <a:lnTo>
                  <a:pt x="234238" y="16940"/>
                </a:lnTo>
                <a:lnTo>
                  <a:pt x="217300" y="134628"/>
                </a:lnTo>
                <a:lnTo>
                  <a:pt x="192093" y="100946"/>
                </a:lnTo>
                <a:lnTo>
                  <a:pt x="92459" y="175485"/>
                </a:lnTo>
                <a:lnTo>
                  <a:pt x="117567" y="209167"/>
                </a:lnTo>
                <a:lnTo>
                  <a:pt x="0" y="192127"/>
                </a:lnTo>
                <a:close/>
              </a:path>
            </a:pathLst>
          </a:custGeom>
          <a:ln w="7480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71308" y="2418923"/>
            <a:ext cx="174059" cy="292177"/>
          </a:xfrm>
          <a:custGeom>
            <a:avLst/>
            <a:gdLst/>
            <a:ahLst/>
            <a:cxnLst/>
            <a:rect l="l" t="t" r="r" b="b"/>
            <a:pathLst>
              <a:path w="174059" h="292177">
                <a:moveTo>
                  <a:pt x="126144" y="85998"/>
                </a:moveTo>
                <a:lnTo>
                  <a:pt x="42045" y="85998"/>
                </a:lnTo>
                <a:lnTo>
                  <a:pt x="48222" y="210263"/>
                </a:lnTo>
                <a:lnTo>
                  <a:pt x="6177" y="212356"/>
                </a:lnTo>
                <a:lnTo>
                  <a:pt x="94352" y="292177"/>
                </a:lnTo>
                <a:lnTo>
                  <a:pt x="172168" y="206078"/>
                </a:lnTo>
                <a:lnTo>
                  <a:pt x="132113" y="206078"/>
                </a:lnTo>
                <a:lnTo>
                  <a:pt x="126144" y="85998"/>
                </a:lnTo>
                <a:close/>
              </a:path>
              <a:path w="174059" h="292177">
                <a:moveTo>
                  <a:pt x="174059" y="203985"/>
                </a:moveTo>
                <a:lnTo>
                  <a:pt x="132113" y="206078"/>
                </a:lnTo>
                <a:lnTo>
                  <a:pt x="172168" y="206078"/>
                </a:lnTo>
                <a:lnTo>
                  <a:pt x="174059" y="203985"/>
                </a:lnTo>
                <a:close/>
              </a:path>
              <a:path w="174059" h="292177">
                <a:moveTo>
                  <a:pt x="79806" y="0"/>
                </a:moveTo>
                <a:lnTo>
                  <a:pt x="0" y="88091"/>
                </a:lnTo>
                <a:lnTo>
                  <a:pt x="42045" y="85998"/>
                </a:lnTo>
                <a:lnTo>
                  <a:pt x="126144" y="85998"/>
                </a:lnTo>
                <a:lnTo>
                  <a:pt x="125936" y="81813"/>
                </a:lnTo>
                <a:lnTo>
                  <a:pt x="167882" y="79720"/>
                </a:lnTo>
                <a:lnTo>
                  <a:pt x="79806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71308" y="2418923"/>
            <a:ext cx="174059" cy="292177"/>
          </a:xfrm>
          <a:custGeom>
            <a:avLst/>
            <a:gdLst/>
            <a:ahLst/>
            <a:cxnLst/>
            <a:rect l="l" t="t" r="r" b="b"/>
            <a:pathLst>
              <a:path w="174059" h="292177">
                <a:moveTo>
                  <a:pt x="94352" y="292177"/>
                </a:moveTo>
                <a:lnTo>
                  <a:pt x="6177" y="212356"/>
                </a:lnTo>
                <a:lnTo>
                  <a:pt x="48222" y="210263"/>
                </a:lnTo>
                <a:lnTo>
                  <a:pt x="42045" y="85998"/>
                </a:lnTo>
                <a:lnTo>
                  <a:pt x="0" y="88091"/>
                </a:lnTo>
                <a:lnTo>
                  <a:pt x="79806" y="0"/>
                </a:lnTo>
                <a:lnTo>
                  <a:pt x="167882" y="79720"/>
                </a:lnTo>
                <a:lnTo>
                  <a:pt x="125936" y="81813"/>
                </a:lnTo>
                <a:lnTo>
                  <a:pt x="132113" y="206078"/>
                </a:lnTo>
                <a:lnTo>
                  <a:pt x="174059" y="203985"/>
                </a:lnTo>
                <a:lnTo>
                  <a:pt x="94352" y="292177"/>
                </a:lnTo>
                <a:close/>
              </a:path>
            </a:pathLst>
          </a:custGeom>
          <a:ln w="7480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60790" y="4722559"/>
            <a:ext cx="208732" cy="245540"/>
          </a:xfrm>
          <a:custGeom>
            <a:avLst/>
            <a:gdLst/>
            <a:ahLst/>
            <a:cxnLst/>
            <a:rect l="l" t="t" r="r" b="b"/>
            <a:pathLst>
              <a:path w="208732" h="245540">
                <a:moveTo>
                  <a:pt x="0" y="129347"/>
                </a:moveTo>
                <a:lnTo>
                  <a:pt x="24808" y="245540"/>
                </a:lnTo>
                <a:lnTo>
                  <a:pt x="141080" y="220627"/>
                </a:lnTo>
                <a:lnTo>
                  <a:pt x="105810" y="197807"/>
                </a:lnTo>
                <a:lnTo>
                  <a:pt x="135375" y="152167"/>
                </a:lnTo>
                <a:lnTo>
                  <a:pt x="35270" y="152167"/>
                </a:lnTo>
                <a:lnTo>
                  <a:pt x="0" y="129347"/>
                </a:lnTo>
                <a:close/>
              </a:path>
              <a:path w="208732" h="245540">
                <a:moveTo>
                  <a:pt x="183823" y="0"/>
                </a:moveTo>
                <a:lnTo>
                  <a:pt x="67651" y="24813"/>
                </a:lnTo>
                <a:lnTo>
                  <a:pt x="102921" y="47633"/>
                </a:lnTo>
                <a:lnTo>
                  <a:pt x="35270" y="152167"/>
                </a:lnTo>
                <a:lnTo>
                  <a:pt x="135375" y="152167"/>
                </a:lnTo>
                <a:lnTo>
                  <a:pt x="173461" y="93373"/>
                </a:lnTo>
                <a:lnTo>
                  <a:pt x="203840" y="93373"/>
                </a:lnTo>
                <a:lnTo>
                  <a:pt x="183823" y="0"/>
                </a:lnTo>
                <a:close/>
              </a:path>
              <a:path w="208732" h="245540">
                <a:moveTo>
                  <a:pt x="203840" y="93373"/>
                </a:moveTo>
                <a:lnTo>
                  <a:pt x="173461" y="93373"/>
                </a:lnTo>
                <a:lnTo>
                  <a:pt x="208732" y="116193"/>
                </a:lnTo>
                <a:lnTo>
                  <a:pt x="203840" y="93373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60790" y="4722559"/>
            <a:ext cx="208732" cy="245540"/>
          </a:xfrm>
          <a:custGeom>
            <a:avLst/>
            <a:gdLst/>
            <a:ahLst/>
            <a:cxnLst/>
            <a:rect l="l" t="t" r="r" b="b"/>
            <a:pathLst>
              <a:path w="208732" h="245540">
                <a:moveTo>
                  <a:pt x="24808" y="245540"/>
                </a:moveTo>
                <a:lnTo>
                  <a:pt x="0" y="129347"/>
                </a:lnTo>
                <a:lnTo>
                  <a:pt x="35270" y="152167"/>
                </a:lnTo>
                <a:lnTo>
                  <a:pt x="102921" y="47633"/>
                </a:lnTo>
                <a:lnTo>
                  <a:pt x="67651" y="24813"/>
                </a:lnTo>
                <a:lnTo>
                  <a:pt x="183823" y="0"/>
                </a:lnTo>
                <a:lnTo>
                  <a:pt x="208732" y="116193"/>
                </a:lnTo>
                <a:lnTo>
                  <a:pt x="173461" y="93373"/>
                </a:lnTo>
                <a:lnTo>
                  <a:pt x="105810" y="197807"/>
                </a:lnTo>
                <a:lnTo>
                  <a:pt x="141080" y="220627"/>
                </a:lnTo>
                <a:lnTo>
                  <a:pt x="24808" y="245540"/>
                </a:lnTo>
                <a:close/>
              </a:path>
            </a:pathLst>
          </a:custGeom>
          <a:ln w="7480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94245" y="2321563"/>
            <a:ext cx="224573" cy="208769"/>
          </a:xfrm>
          <a:custGeom>
            <a:avLst/>
            <a:gdLst/>
            <a:ahLst/>
            <a:cxnLst/>
            <a:rect l="l" t="t" r="r" b="b"/>
            <a:pathLst>
              <a:path w="224573" h="208769">
                <a:moveTo>
                  <a:pt x="168738" y="96761"/>
                </a:moveTo>
                <a:lnTo>
                  <a:pt x="37661" y="96761"/>
                </a:lnTo>
                <a:lnTo>
                  <a:pt x="133209" y="176581"/>
                </a:lnTo>
                <a:lnTo>
                  <a:pt x="106209" y="208769"/>
                </a:lnTo>
                <a:lnTo>
                  <a:pt x="224573" y="198106"/>
                </a:lnTo>
                <a:lnTo>
                  <a:pt x="216820" y="112007"/>
                </a:lnTo>
                <a:lnTo>
                  <a:pt x="187011" y="112007"/>
                </a:lnTo>
                <a:lnTo>
                  <a:pt x="168738" y="96761"/>
                </a:lnTo>
                <a:close/>
              </a:path>
              <a:path w="224573" h="208769">
                <a:moveTo>
                  <a:pt x="118364" y="0"/>
                </a:moveTo>
                <a:lnTo>
                  <a:pt x="0" y="10662"/>
                </a:lnTo>
                <a:lnTo>
                  <a:pt x="10660" y="129048"/>
                </a:lnTo>
                <a:lnTo>
                  <a:pt x="37661" y="96761"/>
                </a:lnTo>
                <a:lnTo>
                  <a:pt x="168738" y="96761"/>
                </a:lnTo>
                <a:lnTo>
                  <a:pt x="91463" y="32286"/>
                </a:lnTo>
                <a:lnTo>
                  <a:pt x="118364" y="0"/>
                </a:lnTo>
                <a:close/>
              </a:path>
              <a:path w="224573" h="208769">
                <a:moveTo>
                  <a:pt x="213913" y="79720"/>
                </a:moveTo>
                <a:lnTo>
                  <a:pt x="187011" y="112007"/>
                </a:lnTo>
                <a:lnTo>
                  <a:pt x="216820" y="112007"/>
                </a:lnTo>
                <a:lnTo>
                  <a:pt x="213913" y="7972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94245" y="2321563"/>
            <a:ext cx="224573" cy="208769"/>
          </a:xfrm>
          <a:custGeom>
            <a:avLst/>
            <a:gdLst/>
            <a:ahLst/>
            <a:cxnLst/>
            <a:rect l="l" t="t" r="r" b="b"/>
            <a:pathLst>
              <a:path w="224573" h="208769">
                <a:moveTo>
                  <a:pt x="224573" y="198106"/>
                </a:moveTo>
                <a:lnTo>
                  <a:pt x="106209" y="208769"/>
                </a:lnTo>
                <a:lnTo>
                  <a:pt x="133209" y="176581"/>
                </a:lnTo>
                <a:lnTo>
                  <a:pt x="37661" y="96761"/>
                </a:lnTo>
                <a:lnTo>
                  <a:pt x="10660" y="129048"/>
                </a:lnTo>
                <a:lnTo>
                  <a:pt x="0" y="10662"/>
                </a:lnTo>
                <a:lnTo>
                  <a:pt x="118364" y="0"/>
                </a:lnTo>
                <a:lnTo>
                  <a:pt x="91463" y="32286"/>
                </a:lnTo>
                <a:lnTo>
                  <a:pt x="187011" y="112007"/>
                </a:lnTo>
                <a:lnTo>
                  <a:pt x="213913" y="79720"/>
                </a:lnTo>
                <a:lnTo>
                  <a:pt x="224573" y="198106"/>
                </a:lnTo>
                <a:close/>
              </a:path>
            </a:pathLst>
          </a:custGeom>
          <a:ln w="7480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90903" y="5467750"/>
            <a:ext cx="291427" cy="171898"/>
          </a:xfrm>
          <a:custGeom>
            <a:avLst/>
            <a:gdLst/>
            <a:ahLst/>
            <a:cxnLst/>
            <a:rect l="l" t="t" r="r" b="b"/>
            <a:pathLst>
              <a:path w="291427" h="171898">
                <a:moveTo>
                  <a:pt x="85884" y="0"/>
                </a:moveTo>
                <a:lnTo>
                  <a:pt x="0" y="85949"/>
                </a:lnTo>
                <a:lnTo>
                  <a:pt x="85884" y="171898"/>
                </a:lnTo>
                <a:lnTo>
                  <a:pt x="85884" y="128928"/>
                </a:lnTo>
                <a:lnTo>
                  <a:pt x="248431" y="128928"/>
                </a:lnTo>
                <a:lnTo>
                  <a:pt x="291427" y="85949"/>
                </a:lnTo>
                <a:lnTo>
                  <a:pt x="248411" y="42949"/>
                </a:lnTo>
                <a:lnTo>
                  <a:pt x="85884" y="42949"/>
                </a:lnTo>
                <a:lnTo>
                  <a:pt x="85884" y="0"/>
                </a:lnTo>
                <a:close/>
              </a:path>
              <a:path w="291427" h="171898">
                <a:moveTo>
                  <a:pt x="248431" y="128928"/>
                </a:moveTo>
                <a:lnTo>
                  <a:pt x="205444" y="128928"/>
                </a:lnTo>
                <a:lnTo>
                  <a:pt x="205444" y="171898"/>
                </a:lnTo>
                <a:lnTo>
                  <a:pt x="248431" y="128928"/>
                </a:lnTo>
                <a:close/>
              </a:path>
              <a:path w="291427" h="171898">
                <a:moveTo>
                  <a:pt x="205444" y="0"/>
                </a:moveTo>
                <a:lnTo>
                  <a:pt x="205444" y="42949"/>
                </a:lnTo>
                <a:lnTo>
                  <a:pt x="248411" y="42949"/>
                </a:lnTo>
                <a:lnTo>
                  <a:pt x="205444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90903" y="5467750"/>
            <a:ext cx="291427" cy="171898"/>
          </a:xfrm>
          <a:custGeom>
            <a:avLst/>
            <a:gdLst/>
            <a:ahLst/>
            <a:cxnLst/>
            <a:rect l="l" t="t" r="r" b="b"/>
            <a:pathLst>
              <a:path w="291427" h="171898">
                <a:moveTo>
                  <a:pt x="291427" y="85949"/>
                </a:moveTo>
                <a:lnTo>
                  <a:pt x="205444" y="171898"/>
                </a:lnTo>
                <a:lnTo>
                  <a:pt x="205444" y="128928"/>
                </a:lnTo>
                <a:lnTo>
                  <a:pt x="85884" y="128928"/>
                </a:lnTo>
                <a:lnTo>
                  <a:pt x="85884" y="171898"/>
                </a:lnTo>
                <a:lnTo>
                  <a:pt x="0" y="85949"/>
                </a:lnTo>
                <a:lnTo>
                  <a:pt x="85884" y="0"/>
                </a:lnTo>
                <a:lnTo>
                  <a:pt x="85884" y="42949"/>
                </a:lnTo>
                <a:lnTo>
                  <a:pt x="205444" y="42949"/>
                </a:lnTo>
                <a:lnTo>
                  <a:pt x="205444" y="0"/>
                </a:lnTo>
                <a:lnTo>
                  <a:pt x="291427" y="85949"/>
                </a:lnTo>
                <a:close/>
              </a:path>
            </a:pathLst>
          </a:custGeom>
          <a:ln w="7480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42819" y="4314088"/>
            <a:ext cx="198649" cy="277827"/>
          </a:xfrm>
          <a:custGeom>
            <a:avLst/>
            <a:gdLst/>
            <a:ahLst/>
            <a:cxnLst/>
            <a:rect l="l" t="t" r="r" b="b"/>
            <a:pathLst>
              <a:path w="198649" h="277827">
                <a:moveTo>
                  <a:pt x="128411" y="92974"/>
                </a:moveTo>
                <a:lnTo>
                  <a:pt x="39903" y="92974"/>
                </a:lnTo>
                <a:lnTo>
                  <a:pt x="78889" y="211160"/>
                </a:lnTo>
                <a:lnTo>
                  <a:pt x="39026" y="224414"/>
                </a:lnTo>
                <a:lnTo>
                  <a:pt x="145146" y="277827"/>
                </a:lnTo>
                <a:lnTo>
                  <a:pt x="191973" y="184852"/>
                </a:lnTo>
                <a:lnTo>
                  <a:pt x="158696" y="184852"/>
                </a:lnTo>
                <a:lnTo>
                  <a:pt x="128411" y="92974"/>
                </a:lnTo>
                <a:close/>
              </a:path>
              <a:path w="198649" h="277827">
                <a:moveTo>
                  <a:pt x="198649" y="171599"/>
                </a:moveTo>
                <a:lnTo>
                  <a:pt x="158696" y="184852"/>
                </a:lnTo>
                <a:lnTo>
                  <a:pt x="191973" y="184852"/>
                </a:lnTo>
                <a:lnTo>
                  <a:pt x="198649" y="171599"/>
                </a:lnTo>
                <a:close/>
              </a:path>
              <a:path w="198649" h="277827">
                <a:moveTo>
                  <a:pt x="53443" y="0"/>
                </a:moveTo>
                <a:lnTo>
                  <a:pt x="0" y="106228"/>
                </a:lnTo>
                <a:lnTo>
                  <a:pt x="39903" y="92974"/>
                </a:lnTo>
                <a:lnTo>
                  <a:pt x="128411" y="92974"/>
                </a:lnTo>
                <a:lnTo>
                  <a:pt x="119739" y="66666"/>
                </a:lnTo>
                <a:lnTo>
                  <a:pt x="159592" y="53512"/>
                </a:lnTo>
                <a:lnTo>
                  <a:pt x="53443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42819" y="4314088"/>
            <a:ext cx="198649" cy="277827"/>
          </a:xfrm>
          <a:custGeom>
            <a:avLst/>
            <a:gdLst/>
            <a:ahLst/>
            <a:cxnLst/>
            <a:rect l="l" t="t" r="r" b="b"/>
            <a:pathLst>
              <a:path w="198649" h="277827">
                <a:moveTo>
                  <a:pt x="145146" y="277827"/>
                </a:moveTo>
                <a:lnTo>
                  <a:pt x="39026" y="224414"/>
                </a:lnTo>
                <a:lnTo>
                  <a:pt x="78889" y="211160"/>
                </a:lnTo>
                <a:lnTo>
                  <a:pt x="39903" y="92974"/>
                </a:lnTo>
                <a:lnTo>
                  <a:pt x="0" y="106228"/>
                </a:lnTo>
                <a:lnTo>
                  <a:pt x="53443" y="0"/>
                </a:lnTo>
                <a:lnTo>
                  <a:pt x="159592" y="53512"/>
                </a:lnTo>
                <a:lnTo>
                  <a:pt x="119739" y="66666"/>
                </a:lnTo>
                <a:lnTo>
                  <a:pt x="158696" y="184852"/>
                </a:lnTo>
                <a:lnTo>
                  <a:pt x="198649" y="171599"/>
                </a:lnTo>
                <a:lnTo>
                  <a:pt x="145146" y="277827"/>
                </a:lnTo>
                <a:close/>
              </a:path>
            </a:pathLst>
          </a:custGeom>
          <a:ln w="7480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13577" y="4724054"/>
            <a:ext cx="208333" cy="219232"/>
          </a:xfrm>
          <a:custGeom>
            <a:avLst/>
            <a:gdLst/>
            <a:ahLst/>
            <a:cxnLst/>
            <a:rect l="l" t="t" r="r" b="b"/>
            <a:pathLst>
              <a:path w="208333" h="219232">
                <a:moveTo>
                  <a:pt x="143613" y="90782"/>
                </a:moveTo>
                <a:lnTo>
                  <a:pt x="31484" y="90782"/>
                </a:lnTo>
                <a:lnTo>
                  <a:pt x="113881" y="184055"/>
                </a:lnTo>
                <a:lnTo>
                  <a:pt x="82396" y="211858"/>
                </a:lnTo>
                <a:lnTo>
                  <a:pt x="201060" y="219232"/>
                </a:lnTo>
                <a:lnTo>
                  <a:pt x="206628" y="128450"/>
                </a:lnTo>
                <a:lnTo>
                  <a:pt x="176849" y="128450"/>
                </a:lnTo>
                <a:lnTo>
                  <a:pt x="143613" y="90782"/>
                </a:lnTo>
                <a:close/>
              </a:path>
              <a:path w="208333" h="219232">
                <a:moveTo>
                  <a:pt x="208333" y="100647"/>
                </a:moveTo>
                <a:lnTo>
                  <a:pt x="176849" y="128450"/>
                </a:lnTo>
                <a:lnTo>
                  <a:pt x="206628" y="128450"/>
                </a:lnTo>
                <a:lnTo>
                  <a:pt x="208333" y="100647"/>
                </a:lnTo>
                <a:close/>
              </a:path>
              <a:path w="208333" h="219232">
                <a:moveTo>
                  <a:pt x="7372" y="0"/>
                </a:moveTo>
                <a:lnTo>
                  <a:pt x="0" y="118584"/>
                </a:lnTo>
                <a:lnTo>
                  <a:pt x="31484" y="90782"/>
                </a:lnTo>
                <a:lnTo>
                  <a:pt x="143613" y="90782"/>
                </a:lnTo>
                <a:lnTo>
                  <a:pt x="94552" y="35176"/>
                </a:lnTo>
                <a:lnTo>
                  <a:pt x="126036" y="7374"/>
                </a:lnTo>
                <a:lnTo>
                  <a:pt x="737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13577" y="4724054"/>
            <a:ext cx="208333" cy="219232"/>
          </a:xfrm>
          <a:custGeom>
            <a:avLst/>
            <a:gdLst/>
            <a:ahLst/>
            <a:cxnLst/>
            <a:rect l="l" t="t" r="r" b="b"/>
            <a:pathLst>
              <a:path w="208333" h="219232">
                <a:moveTo>
                  <a:pt x="201060" y="219232"/>
                </a:moveTo>
                <a:lnTo>
                  <a:pt x="82396" y="211858"/>
                </a:lnTo>
                <a:lnTo>
                  <a:pt x="113881" y="184055"/>
                </a:lnTo>
                <a:lnTo>
                  <a:pt x="31484" y="90782"/>
                </a:lnTo>
                <a:lnTo>
                  <a:pt x="0" y="118584"/>
                </a:lnTo>
                <a:lnTo>
                  <a:pt x="7372" y="0"/>
                </a:lnTo>
                <a:lnTo>
                  <a:pt x="126036" y="7374"/>
                </a:lnTo>
                <a:lnTo>
                  <a:pt x="94552" y="35176"/>
                </a:lnTo>
                <a:lnTo>
                  <a:pt x="176849" y="128450"/>
                </a:lnTo>
                <a:lnTo>
                  <a:pt x="208333" y="100647"/>
                </a:lnTo>
                <a:lnTo>
                  <a:pt x="201060" y="219232"/>
                </a:lnTo>
                <a:close/>
              </a:path>
            </a:pathLst>
          </a:custGeom>
          <a:ln w="7480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51065" y="3398095"/>
            <a:ext cx="281464" cy="195714"/>
          </a:xfrm>
          <a:custGeom>
            <a:avLst/>
            <a:gdLst/>
            <a:ahLst/>
            <a:cxnLst/>
            <a:rect l="l" t="t" r="r" b="b"/>
            <a:pathLst>
              <a:path w="281464" h="195714">
                <a:moveTo>
                  <a:pt x="272329" y="121375"/>
                </a:moveTo>
                <a:lnTo>
                  <a:pt x="69344" y="121375"/>
                </a:lnTo>
                <a:lnTo>
                  <a:pt x="189104" y="155256"/>
                </a:lnTo>
                <a:lnTo>
                  <a:pt x="177646" y="195714"/>
                </a:lnTo>
                <a:lnTo>
                  <a:pt x="281464" y="137717"/>
                </a:lnTo>
                <a:lnTo>
                  <a:pt x="272329" y="121375"/>
                </a:lnTo>
                <a:close/>
              </a:path>
              <a:path w="281464" h="195714">
                <a:moveTo>
                  <a:pt x="103718" y="0"/>
                </a:moveTo>
                <a:lnTo>
                  <a:pt x="0" y="57996"/>
                </a:lnTo>
                <a:lnTo>
                  <a:pt x="57986" y="161733"/>
                </a:lnTo>
                <a:lnTo>
                  <a:pt x="69344" y="121375"/>
                </a:lnTo>
                <a:lnTo>
                  <a:pt x="272329" y="121375"/>
                </a:lnTo>
                <a:lnTo>
                  <a:pt x="246093" y="74439"/>
                </a:lnTo>
                <a:lnTo>
                  <a:pt x="212019" y="74439"/>
                </a:lnTo>
                <a:lnTo>
                  <a:pt x="92260" y="40458"/>
                </a:lnTo>
                <a:lnTo>
                  <a:pt x="103718" y="0"/>
                </a:lnTo>
                <a:close/>
              </a:path>
              <a:path w="281464" h="195714">
                <a:moveTo>
                  <a:pt x="223477" y="33981"/>
                </a:moveTo>
                <a:lnTo>
                  <a:pt x="212019" y="74439"/>
                </a:lnTo>
                <a:lnTo>
                  <a:pt x="246093" y="74439"/>
                </a:lnTo>
                <a:lnTo>
                  <a:pt x="223477" y="33981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51065" y="3398095"/>
            <a:ext cx="281464" cy="195714"/>
          </a:xfrm>
          <a:custGeom>
            <a:avLst/>
            <a:gdLst/>
            <a:ahLst/>
            <a:cxnLst/>
            <a:rect l="l" t="t" r="r" b="b"/>
            <a:pathLst>
              <a:path w="281464" h="195714">
                <a:moveTo>
                  <a:pt x="281464" y="137717"/>
                </a:moveTo>
                <a:lnTo>
                  <a:pt x="177646" y="195714"/>
                </a:lnTo>
                <a:lnTo>
                  <a:pt x="189104" y="155256"/>
                </a:lnTo>
                <a:lnTo>
                  <a:pt x="69344" y="121375"/>
                </a:lnTo>
                <a:lnTo>
                  <a:pt x="57986" y="161733"/>
                </a:lnTo>
                <a:lnTo>
                  <a:pt x="0" y="57996"/>
                </a:lnTo>
                <a:lnTo>
                  <a:pt x="103718" y="0"/>
                </a:lnTo>
                <a:lnTo>
                  <a:pt x="92260" y="40458"/>
                </a:lnTo>
                <a:lnTo>
                  <a:pt x="212019" y="74439"/>
                </a:lnTo>
                <a:lnTo>
                  <a:pt x="223477" y="33981"/>
                </a:lnTo>
                <a:lnTo>
                  <a:pt x="281464" y="137717"/>
                </a:lnTo>
                <a:close/>
              </a:path>
            </a:pathLst>
          </a:custGeom>
          <a:ln w="7480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32835" y="3398095"/>
            <a:ext cx="281364" cy="195714"/>
          </a:xfrm>
          <a:custGeom>
            <a:avLst/>
            <a:gdLst/>
            <a:ahLst/>
            <a:cxnLst/>
            <a:rect l="l" t="t" r="r" b="b"/>
            <a:pathLst>
              <a:path w="281364" h="195714">
                <a:moveTo>
                  <a:pt x="57887" y="33981"/>
                </a:moveTo>
                <a:lnTo>
                  <a:pt x="0" y="137717"/>
                </a:lnTo>
                <a:lnTo>
                  <a:pt x="103718" y="195714"/>
                </a:lnTo>
                <a:lnTo>
                  <a:pt x="92260" y="155256"/>
                </a:lnTo>
                <a:lnTo>
                  <a:pt x="212019" y="121375"/>
                </a:lnTo>
                <a:lnTo>
                  <a:pt x="245998" y="121375"/>
                </a:lnTo>
                <a:lnTo>
                  <a:pt x="272189" y="74439"/>
                </a:lnTo>
                <a:lnTo>
                  <a:pt x="69344" y="74439"/>
                </a:lnTo>
                <a:lnTo>
                  <a:pt x="57887" y="33981"/>
                </a:lnTo>
                <a:close/>
              </a:path>
              <a:path w="281364" h="195714">
                <a:moveTo>
                  <a:pt x="245998" y="121375"/>
                </a:moveTo>
                <a:lnTo>
                  <a:pt x="212019" y="121375"/>
                </a:lnTo>
                <a:lnTo>
                  <a:pt x="223477" y="161733"/>
                </a:lnTo>
                <a:lnTo>
                  <a:pt x="245998" y="121375"/>
                </a:lnTo>
                <a:close/>
              </a:path>
              <a:path w="281364" h="195714">
                <a:moveTo>
                  <a:pt x="177646" y="0"/>
                </a:moveTo>
                <a:lnTo>
                  <a:pt x="189104" y="40458"/>
                </a:lnTo>
                <a:lnTo>
                  <a:pt x="69344" y="74439"/>
                </a:lnTo>
                <a:lnTo>
                  <a:pt x="272189" y="74439"/>
                </a:lnTo>
                <a:lnTo>
                  <a:pt x="281364" y="57996"/>
                </a:lnTo>
                <a:lnTo>
                  <a:pt x="177646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32835" y="3398095"/>
            <a:ext cx="281364" cy="195714"/>
          </a:xfrm>
          <a:custGeom>
            <a:avLst/>
            <a:gdLst/>
            <a:ahLst/>
            <a:cxnLst/>
            <a:rect l="l" t="t" r="r" b="b"/>
            <a:pathLst>
              <a:path w="281364" h="195714">
                <a:moveTo>
                  <a:pt x="0" y="137717"/>
                </a:moveTo>
                <a:lnTo>
                  <a:pt x="103718" y="195714"/>
                </a:lnTo>
                <a:lnTo>
                  <a:pt x="92260" y="155256"/>
                </a:lnTo>
                <a:lnTo>
                  <a:pt x="212019" y="121375"/>
                </a:lnTo>
                <a:lnTo>
                  <a:pt x="223477" y="161733"/>
                </a:lnTo>
                <a:lnTo>
                  <a:pt x="281364" y="57996"/>
                </a:lnTo>
                <a:lnTo>
                  <a:pt x="177646" y="0"/>
                </a:lnTo>
                <a:lnTo>
                  <a:pt x="189104" y="40458"/>
                </a:lnTo>
                <a:lnTo>
                  <a:pt x="69344" y="74439"/>
                </a:lnTo>
                <a:lnTo>
                  <a:pt x="57887" y="33981"/>
                </a:lnTo>
                <a:lnTo>
                  <a:pt x="0" y="137717"/>
                </a:lnTo>
                <a:close/>
              </a:path>
            </a:pathLst>
          </a:custGeom>
          <a:ln w="7480">
            <a:solidFill>
              <a:srgbClr val="375F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966" y="0"/>
            <a:ext cx="9127998" cy="908685"/>
          </a:xfrm>
          <a:custGeom>
            <a:avLst/>
            <a:gdLst/>
            <a:ahLst/>
            <a:cxnLst/>
            <a:rect l="l" t="t" r="r" b="b"/>
            <a:pathLst>
              <a:path w="9127998" h="908685">
                <a:moveTo>
                  <a:pt x="0" y="908685"/>
                </a:moveTo>
                <a:lnTo>
                  <a:pt x="9127998" y="908685"/>
                </a:lnTo>
                <a:lnTo>
                  <a:pt x="9127998" y="0"/>
                </a:lnTo>
                <a:lnTo>
                  <a:pt x="0" y="0"/>
                </a:lnTo>
                <a:lnTo>
                  <a:pt x="0" y="90868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966" y="0"/>
            <a:ext cx="9127998" cy="908685"/>
          </a:xfrm>
          <a:custGeom>
            <a:avLst/>
            <a:gdLst/>
            <a:ahLst/>
            <a:cxnLst/>
            <a:rect l="l" t="t" r="r" b="b"/>
            <a:pathLst>
              <a:path w="9127998" h="908685">
                <a:moveTo>
                  <a:pt x="0" y="908685"/>
                </a:moveTo>
                <a:lnTo>
                  <a:pt x="9127998" y="908685"/>
                </a:lnTo>
                <a:lnTo>
                  <a:pt x="9127998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966" y="0"/>
            <a:ext cx="0" cy="908685"/>
          </a:xfrm>
          <a:custGeom>
            <a:avLst/>
            <a:gdLst/>
            <a:ahLst/>
            <a:cxnLst/>
            <a:rect l="l" t="t" r="r" b="b"/>
            <a:pathLst>
              <a:path h="908685">
                <a:moveTo>
                  <a:pt x="0" y="0"/>
                </a:moveTo>
                <a:lnTo>
                  <a:pt x="0" y="90868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30006" y="84543"/>
            <a:ext cx="678535" cy="464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62823" y="97535"/>
            <a:ext cx="544829" cy="4442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868" y="64452"/>
            <a:ext cx="1187767" cy="4841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295" rIns="0" bIns="0" rtlCol="0">
            <a:noAutofit/>
          </a:bodyPr>
          <a:lstStyle/>
          <a:p>
            <a:pPr marL="584200">
              <a:lnSpc>
                <a:spcPct val="100000"/>
              </a:lnSpc>
            </a:pPr>
            <a:r>
              <a:rPr sz="2800" b="1" spc="-45" dirty="0" smtClean="0">
                <a:latin typeface="Calibri"/>
                <a:cs typeface="Calibri"/>
              </a:rPr>
              <a:t>C</a:t>
            </a:r>
            <a:r>
              <a:rPr sz="2800" b="1" spc="-20" dirty="0" smtClean="0">
                <a:latin typeface="Calibri"/>
                <a:cs typeface="Calibri"/>
              </a:rPr>
              <a:t>O</a:t>
            </a:r>
            <a:r>
              <a:rPr sz="2800" b="1" spc="-15" dirty="0" smtClean="0">
                <a:latin typeface="Calibri"/>
                <a:cs typeface="Calibri"/>
              </a:rPr>
              <a:t>M</a:t>
            </a:r>
            <a:r>
              <a:rPr sz="2800" b="1" spc="-20" dirty="0" smtClean="0">
                <a:latin typeface="Calibri"/>
                <a:cs typeface="Calibri"/>
              </a:rPr>
              <a:t>B</a:t>
            </a:r>
            <a:r>
              <a:rPr sz="2800" b="1" spc="-5" dirty="0" smtClean="0">
                <a:latin typeface="Calibri"/>
                <a:cs typeface="Calibri"/>
              </a:rPr>
              <a:t>I</a:t>
            </a:r>
            <a:r>
              <a:rPr sz="2800" b="1" spc="-15" dirty="0" smtClean="0">
                <a:latin typeface="Calibri"/>
                <a:cs typeface="Calibri"/>
              </a:rPr>
              <a:t>-BIO</a:t>
            </a:r>
            <a:r>
              <a:rPr sz="2800" b="1" spc="45" dirty="0" smtClean="0">
                <a:latin typeface="Calibri"/>
                <a:cs typeface="Calibri"/>
              </a:rPr>
              <a:t> </a:t>
            </a:r>
            <a:r>
              <a:rPr sz="2800" b="1" spc="-15" dirty="0" smtClean="0">
                <a:latin typeface="Calibri"/>
                <a:cs typeface="Calibri"/>
              </a:rPr>
              <a:t>c</a:t>
            </a:r>
            <a:r>
              <a:rPr sz="2800" b="1" spc="-25" dirty="0" smtClean="0">
                <a:latin typeface="Calibri"/>
                <a:cs typeface="Calibri"/>
              </a:rPr>
              <a:t>o</a:t>
            </a:r>
            <a:r>
              <a:rPr sz="2800" b="1" spc="-15" dirty="0" smtClean="0">
                <a:latin typeface="Calibri"/>
                <a:cs typeface="Calibri"/>
              </a:rPr>
              <a:t>nsortium pa</a:t>
            </a:r>
            <a:r>
              <a:rPr sz="2800" b="1" spc="-5" dirty="0" smtClean="0">
                <a:latin typeface="Calibri"/>
                <a:cs typeface="Calibri"/>
              </a:rPr>
              <a:t>r</a:t>
            </a:r>
            <a:r>
              <a:rPr sz="2800" b="1" spc="-15" dirty="0" smtClean="0">
                <a:latin typeface="Calibri"/>
                <a:cs typeface="Calibri"/>
              </a:rPr>
              <a:t>tne</a:t>
            </a:r>
            <a:r>
              <a:rPr sz="2800" b="1" spc="-45" dirty="0" smtClean="0">
                <a:latin typeface="Calibri"/>
                <a:cs typeface="Calibri"/>
              </a:rPr>
              <a:t>r</a:t>
            </a:r>
            <a:r>
              <a:rPr sz="2800" b="1" spc="-15" dirty="0" smtClean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6" name="Picture 7" descr="http://www.mesa-nhlbi.org/siteblocks/images/MesaLogo-100x6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3" y="2358611"/>
            <a:ext cx="1228017" cy="74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6518" y="3261221"/>
            <a:ext cx="1544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Herrington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Johnson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W. Qureshi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314" y="4312955"/>
            <a:ext cx="7560961" cy="815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4038" y="4628591"/>
            <a:ext cx="184413" cy="184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5003" y="4365561"/>
            <a:ext cx="7376548" cy="631273"/>
          </a:xfrm>
          <a:custGeom>
            <a:avLst/>
            <a:gdLst/>
            <a:ahLst/>
            <a:cxnLst/>
            <a:rect l="l" t="t" r="r" b="b"/>
            <a:pathLst>
              <a:path w="7376548" h="631273">
                <a:moveTo>
                  <a:pt x="7059883" y="0"/>
                </a:moveTo>
                <a:lnTo>
                  <a:pt x="7059883" y="157818"/>
                </a:lnTo>
                <a:lnTo>
                  <a:pt x="0" y="157818"/>
                </a:lnTo>
                <a:lnTo>
                  <a:pt x="0" y="473454"/>
                </a:lnTo>
                <a:lnTo>
                  <a:pt x="7059883" y="473454"/>
                </a:lnTo>
                <a:lnTo>
                  <a:pt x="7059883" y="631273"/>
                </a:lnTo>
                <a:lnTo>
                  <a:pt x="7376548" y="315636"/>
                </a:lnTo>
                <a:lnTo>
                  <a:pt x="7059883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0866" y="4444470"/>
            <a:ext cx="6968203" cy="7233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1624" y="4444470"/>
            <a:ext cx="6546686" cy="4866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555" y="2248166"/>
            <a:ext cx="1725585" cy="2209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004" y="2320517"/>
            <a:ext cx="1501654" cy="1985862"/>
          </a:xfrm>
          <a:custGeom>
            <a:avLst/>
            <a:gdLst/>
            <a:ahLst/>
            <a:cxnLst/>
            <a:rect l="l" t="t" r="r" b="b"/>
            <a:pathLst>
              <a:path w="1501654" h="1985862">
                <a:moveTo>
                  <a:pt x="1251378" y="0"/>
                </a:moveTo>
                <a:lnTo>
                  <a:pt x="250275" y="0"/>
                </a:lnTo>
                <a:lnTo>
                  <a:pt x="229749" y="828"/>
                </a:lnTo>
                <a:lnTo>
                  <a:pt x="190131" y="7262"/>
                </a:lnTo>
                <a:lnTo>
                  <a:pt x="152857" y="19636"/>
                </a:lnTo>
                <a:lnTo>
                  <a:pt x="118441" y="37437"/>
                </a:lnTo>
                <a:lnTo>
                  <a:pt x="87399" y="60150"/>
                </a:lnTo>
                <a:lnTo>
                  <a:pt x="60246" y="87260"/>
                </a:lnTo>
                <a:lnTo>
                  <a:pt x="37497" y="118253"/>
                </a:lnTo>
                <a:lnTo>
                  <a:pt x="19668" y="152615"/>
                </a:lnTo>
                <a:lnTo>
                  <a:pt x="7273" y="189830"/>
                </a:lnTo>
                <a:lnTo>
                  <a:pt x="829" y="229385"/>
                </a:lnTo>
                <a:lnTo>
                  <a:pt x="0" y="249878"/>
                </a:lnTo>
                <a:lnTo>
                  <a:pt x="0" y="1735983"/>
                </a:lnTo>
                <a:lnTo>
                  <a:pt x="3275" y="1776515"/>
                </a:lnTo>
                <a:lnTo>
                  <a:pt x="12759" y="1814964"/>
                </a:lnTo>
                <a:lnTo>
                  <a:pt x="27935" y="1850816"/>
                </a:lnTo>
                <a:lnTo>
                  <a:pt x="48288" y="1883558"/>
                </a:lnTo>
                <a:lnTo>
                  <a:pt x="73304" y="1912674"/>
                </a:lnTo>
                <a:lnTo>
                  <a:pt x="102466" y="1937650"/>
                </a:lnTo>
                <a:lnTo>
                  <a:pt x="135260" y="1957971"/>
                </a:lnTo>
                <a:lnTo>
                  <a:pt x="171169" y="1973123"/>
                </a:lnTo>
                <a:lnTo>
                  <a:pt x="209679" y="1982592"/>
                </a:lnTo>
                <a:lnTo>
                  <a:pt x="250275" y="1985862"/>
                </a:lnTo>
                <a:lnTo>
                  <a:pt x="1251378" y="1985862"/>
                </a:lnTo>
                <a:lnTo>
                  <a:pt x="1291974" y="1982592"/>
                </a:lnTo>
                <a:lnTo>
                  <a:pt x="1330484" y="1973123"/>
                </a:lnTo>
                <a:lnTo>
                  <a:pt x="1366394" y="1957971"/>
                </a:lnTo>
                <a:lnTo>
                  <a:pt x="1399187" y="1937650"/>
                </a:lnTo>
                <a:lnTo>
                  <a:pt x="1428350" y="1912674"/>
                </a:lnTo>
                <a:lnTo>
                  <a:pt x="1453365" y="1883558"/>
                </a:lnTo>
                <a:lnTo>
                  <a:pt x="1473718" y="1850816"/>
                </a:lnTo>
                <a:lnTo>
                  <a:pt x="1488895" y="1814964"/>
                </a:lnTo>
                <a:lnTo>
                  <a:pt x="1498378" y="1776515"/>
                </a:lnTo>
                <a:lnTo>
                  <a:pt x="1501654" y="1735983"/>
                </a:lnTo>
                <a:lnTo>
                  <a:pt x="1501654" y="249878"/>
                </a:lnTo>
                <a:lnTo>
                  <a:pt x="1498378" y="209347"/>
                </a:lnTo>
                <a:lnTo>
                  <a:pt x="1488895" y="170898"/>
                </a:lnTo>
                <a:lnTo>
                  <a:pt x="1473718" y="135045"/>
                </a:lnTo>
                <a:lnTo>
                  <a:pt x="1453365" y="102304"/>
                </a:lnTo>
                <a:lnTo>
                  <a:pt x="1428350" y="73188"/>
                </a:lnTo>
                <a:lnTo>
                  <a:pt x="1399187" y="48212"/>
                </a:lnTo>
                <a:lnTo>
                  <a:pt x="1366394" y="27891"/>
                </a:lnTo>
                <a:lnTo>
                  <a:pt x="1330484" y="12739"/>
                </a:lnTo>
                <a:lnTo>
                  <a:pt x="1291974" y="3270"/>
                </a:lnTo>
                <a:lnTo>
                  <a:pt x="125137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4004" y="2320517"/>
            <a:ext cx="1501654" cy="1985862"/>
          </a:xfrm>
          <a:custGeom>
            <a:avLst/>
            <a:gdLst/>
            <a:ahLst/>
            <a:cxnLst/>
            <a:rect l="l" t="t" r="r" b="b"/>
            <a:pathLst>
              <a:path w="1501654" h="1985862">
                <a:moveTo>
                  <a:pt x="0" y="249878"/>
                </a:moveTo>
                <a:lnTo>
                  <a:pt x="3275" y="209347"/>
                </a:lnTo>
                <a:lnTo>
                  <a:pt x="12759" y="170898"/>
                </a:lnTo>
                <a:lnTo>
                  <a:pt x="27935" y="135045"/>
                </a:lnTo>
                <a:lnTo>
                  <a:pt x="48288" y="102304"/>
                </a:lnTo>
                <a:lnTo>
                  <a:pt x="73304" y="73188"/>
                </a:lnTo>
                <a:lnTo>
                  <a:pt x="102466" y="48212"/>
                </a:lnTo>
                <a:lnTo>
                  <a:pt x="135260" y="27891"/>
                </a:lnTo>
                <a:lnTo>
                  <a:pt x="171169" y="12739"/>
                </a:lnTo>
                <a:lnTo>
                  <a:pt x="209679" y="3270"/>
                </a:lnTo>
                <a:lnTo>
                  <a:pt x="250275" y="0"/>
                </a:lnTo>
                <a:lnTo>
                  <a:pt x="1251378" y="0"/>
                </a:lnTo>
                <a:lnTo>
                  <a:pt x="1271905" y="828"/>
                </a:lnTo>
                <a:lnTo>
                  <a:pt x="1291974" y="3270"/>
                </a:lnTo>
                <a:lnTo>
                  <a:pt x="1330484" y="12739"/>
                </a:lnTo>
                <a:lnTo>
                  <a:pt x="1366394" y="27891"/>
                </a:lnTo>
                <a:lnTo>
                  <a:pt x="1399187" y="48212"/>
                </a:lnTo>
                <a:lnTo>
                  <a:pt x="1428350" y="73188"/>
                </a:lnTo>
                <a:lnTo>
                  <a:pt x="1453365" y="102304"/>
                </a:lnTo>
                <a:lnTo>
                  <a:pt x="1473718" y="135045"/>
                </a:lnTo>
                <a:lnTo>
                  <a:pt x="1488895" y="170898"/>
                </a:lnTo>
                <a:lnTo>
                  <a:pt x="1498378" y="209347"/>
                </a:lnTo>
                <a:lnTo>
                  <a:pt x="1501654" y="249878"/>
                </a:lnTo>
                <a:lnTo>
                  <a:pt x="1501654" y="1735983"/>
                </a:lnTo>
                <a:lnTo>
                  <a:pt x="1500824" y="1756477"/>
                </a:lnTo>
                <a:lnTo>
                  <a:pt x="1498378" y="1776515"/>
                </a:lnTo>
                <a:lnTo>
                  <a:pt x="1488895" y="1814964"/>
                </a:lnTo>
                <a:lnTo>
                  <a:pt x="1473718" y="1850816"/>
                </a:lnTo>
                <a:lnTo>
                  <a:pt x="1453365" y="1883558"/>
                </a:lnTo>
                <a:lnTo>
                  <a:pt x="1428350" y="1912674"/>
                </a:lnTo>
                <a:lnTo>
                  <a:pt x="1399187" y="1937650"/>
                </a:lnTo>
                <a:lnTo>
                  <a:pt x="1366394" y="1957971"/>
                </a:lnTo>
                <a:lnTo>
                  <a:pt x="1330484" y="1973123"/>
                </a:lnTo>
                <a:lnTo>
                  <a:pt x="1291974" y="1982592"/>
                </a:lnTo>
                <a:lnTo>
                  <a:pt x="1251378" y="1985862"/>
                </a:lnTo>
                <a:lnTo>
                  <a:pt x="250275" y="1985862"/>
                </a:lnTo>
                <a:lnTo>
                  <a:pt x="229749" y="1985034"/>
                </a:lnTo>
                <a:lnTo>
                  <a:pt x="209679" y="1982592"/>
                </a:lnTo>
                <a:lnTo>
                  <a:pt x="171169" y="1973123"/>
                </a:lnTo>
                <a:lnTo>
                  <a:pt x="135260" y="1957971"/>
                </a:lnTo>
                <a:lnTo>
                  <a:pt x="102466" y="1937650"/>
                </a:lnTo>
                <a:lnTo>
                  <a:pt x="73304" y="1912674"/>
                </a:lnTo>
                <a:lnTo>
                  <a:pt x="48288" y="1883558"/>
                </a:lnTo>
                <a:lnTo>
                  <a:pt x="27935" y="1850816"/>
                </a:lnTo>
                <a:lnTo>
                  <a:pt x="12759" y="1814964"/>
                </a:lnTo>
                <a:lnTo>
                  <a:pt x="3275" y="1776515"/>
                </a:lnTo>
                <a:lnTo>
                  <a:pt x="0" y="1735983"/>
                </a:lnTo>
                <a:lnTo>
                  <a:pt x="0" y="249878"/>
                </a:lnTo>
                <a:close/>
              </a:path>
            </a:pathLst>
          </a:custGeom>
          <a:ln w="39494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5486" y="2642711"/>
            <a:ext cx="1580688" cy="20910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4728" y="2366529"/>
            <a:ext cx="447861" cy="19201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073" y="2419136"/>
            <a:ext cx="355654" cy="17623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5417" y="2248166"/>
            <a:ext cx="1725585" cy="2209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7865" y="2320517"/>
            <a:ext cx="1501742" cy="1985862"/>
          </a:xfrm>
          <a:custGeom>
            <a:avLst/>
            <a:gdLst/>
            <a:ahLst/>
            <a:cxnLst/>
            <a:rect l="l" t="t" r="r" b="b"/>
            <a:pathLst>
              <a:path w="1501742" h="1985862">
                <a:moveTo>
                  <a:pt x="1251290" y="0"/>
                </a:moveTo>
                <a:lnTo>
                  <a:pt x="250363" y="0"/>
                </a:lnTo>
                <a:lnTo>
                  <a:pt x="229836" y="828"/>
                </a:lnTo>
                <a:lnTo>
                  <a:pt x="190214" y="7262"/>
                </a:lnTo>
                <a:lnTo>
                  <a:pt x="152931" y="19636"/>
                </a:lnTo>
                <a:lnTo>
                  <a:pt x="118504" y="37437"/>
                </a:lnTo>
                <a:lnTo>
                  <a:pt x="87449" y="60150"/>
                </a:lnTo>
                <a:lnTo>
                  <a:pt x="60283" y="87260"/>
                </a:lnTo>
                <a:lnTo>
                  <a:pt x="37522" y="118253"/>
                </a:lnTo>
                <a:lnTo>
                  <a:pt x="19681" y="152615"/>
                </a:lnTo>
                <a:lnTo>
                  <a:pt x="7279" y="189830"/>
                </a:lnTo>
                <a:lnTo>
                  <a:pt x="830" y="229385"/>
                </a:lnTo>
                <a:lnTo>
                  <a:pt x="0" y="249878"/>
                </a:lnTo>
                <a:lnTo>
                  <a:pt x="0" y="1735983"/>
                </a:lnTo>
                <a:lnTo>
                  <a:pt x="3278" y="1776515"/>
                </a:lnTo>
                <a:lnTo>
                  <a:pt x="12768" y="1814964"/>
                </a:lnTo>
                <a:lnTo>
                  <a:pt x="27954" y="1850816"/>
                </a:lnTo>
                <a:lnTo>
                  <a:pt x="48319" y="1883558"/>
                </a:lnTo>
                <a:lnTo>
                  <a:pt x="73348" y="1912674"/>
                </a:lnTo>
                <a:lnTo>
                  <a:pt x="102523" y="1937650"/>
                </a:lnTo>
                <a:lnTo>
                  <a:pt x="135328" y="1957971"/>
                </a:lnTo>
                <a:lnTo>
                  <a:pt x="171248" y="1973123"/>
                </a:lnTo>
                <a:lnTo>
                  <a:pt x="209765" y="1982592"/>
                </a:lnTo>
                <a:lnTo>
                  <a:pt x="250363" y="1985862"/>
                </a:lnTo>
                <a:lnTo>
                  <a:pt x="1251290" y="1985862"/>
                </a:lnTo>
                <a:lnTo>
                  <a:pt x="1291891" y="1982592"/>
                </a:lnTo>
                <a:lnTo>
                  <a:pt x="1330415" y="1973123"/>
                </a:lnTo>
                <a:lnTo>
                  <a:pt x="1366344" y="1957971"/>
                </a:lnTo>
                <a:lnTo>
                  <a:pt x="1399161" y="1937650"/>
                </a:lnTo>
                <a:lnTo>
                  <a:pt x="1428350" y="1912674"/>
                </a:lnTo>
                <a:lnTo>
                  <a:pt x="1453391" y="1883558"/>
                </a:lnTo>
                <a:lnTo>
                  <a:pt x="1473768" y="1850816"/>
                </a:lnTo>
                <a:lnTo>
                  <a:pt x="1488964" y="1814964"/>
                </a:lnTo>
                <a:lnTo>
                  <a:pt x="1498461" y="1776515"/>
                </a:lnTo>
                <a:lnTo>
                  <a:pt x="1501742" y="1735983"/>
                </a:lnTo>
                <a:lnTo>
                  <a:pt x="1501742" y="249878"/>
                </a:lnTo>
                <a:lnTo>
                  <a:pt x="1498461" y="209347"/>
                </a:lnTo>
                <a:lnTo>
                  <a:pt x="1488964" y="170898"/>
                </a:lnTo>
                <a:lnTo>
                  <a:pt x="1473768" y="135045"/>
                </a:lnTo>
                <a:lnTo>
                  <a:pt x="1453391" y="102304"/>
                </a:lnTo>
                <a:lnTo>
                  <a:pt x="1428350" y="73188"/>
                </a:lnTo>
                <a:lnTo>
                  <a:pt x="1399161" y="48212"/>
                </a:lnTo>
                <a:lnTo>
                  <a:pt x="1366344" y="27891"/>
                </a:lnTo>
                <a:lnTo>
                  <a:pt x="1330415" y="12739"/>
                </a:lnTo>
                <a:lnTo>
                  <a:pt x="1291891" y="3270"/>
                </a:lnTo>
                <a:lnTo>
                  <a:pt x="125129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7865" y="2320517"/>
            <a:ext cx="1501742" cy="1985862"/>
          </a:xfrm>
          <a:custGeom>
            <a:avLst/>
            <a:gdLst/>
            <a:ahLst/>
            <a:cxnLst/>
            <a:rect l="l" t="t" r="r" b="b"/>
            <a:pathLst>
              <a:path w="1501742" h="1985862">
                <a:moveTo>
                  <a:pt x="0" y="249878"/>
                </a:moveTo>
                <a:lnTo>
                  <a:pt x="3278" y="209347"/>
                </a:lnTo>
                <a:lnTo>
                  <a:pt x="12768" y="170898"/>
                </a:lnTo>
                <a:lnTo>
                  <a:pt x="27954" y="135045"/>
                </a:lnTo>
                <a:lnTo>
                  <a:pt x="48319" y="102304"/>
                </a:lnTo>
                <a:lnTo>
                  <a:pt x="73348" y="73188"/>
                </a:lnTo>
                <a:lnTo>
                  <a:pt x="102523" y="48212"/>
                </a:lnTo>
                <a:lnTo>
                  <a:pt x="135328" y="27891"/>
                </a:lnTo>
                <a:lnTo>
                  <a:pt x="171248" y="12739"/>
                </a:lnTo>
                <a:lnTo>
                  <a:pt x="209765" y="3270"/>
                </a:lnTo>
                <a:lnTo>
                  <a:pt x="250363" y="0"/>
                </a:lnTo>
                <a:lnTo>
                  <a:pt x="1251290" y="0"/>
                </a:lnTo>
                <a:lnTo>
                  <a:pt x="1271818" y="828"/>
                </a:lnTo>
                <a:lnTo>
                  <a:pt x="1291891" y="3270"/>
                </a:lnTo>
                <a:lnTo>
                  <a:pt x="1330415" y="12739"/>
                </a:lnTo>
                <a:lnTo>
                  <a:pt x="1366344" y="27891"/>
                </a:lnTo>
                <a:lnTo>
                  <a:pt x="1399161" y="48212"/>
                </a:lnTo>
                <a:lnTo>
                  <a:pt x="1428350" y="73188"/>
                </a:lnTo>
                <a:lnTo>
                  <a:pt x="1453391" y="102304"/>
                </a:lnTo>
                <a:lnTo>
                  <a:pt x="1473768" y="135045"/>
                </a:lnTo>
                <a:lnTo>
                  <a:pt x="1488964" y="170898"/>
                </a:lnTo>
                <a:lnTo>
                  <a:pt x="1498461" y="209347"/>
                </a:lnTo>
                <a:lnTo>
                  <a:pt x="1501742" y="249878"/>
                </a:lnTo>
                <a:lnTo>
                  <a:pt x="1501742" y="1735983"/>
                </a:lnTo>
                <a:lnTo>
                  <a:pt x="1500911" y="1756477"/>
                </a:lnTo>
                <a:lnTo>
                  <a:pt x="1498461" y="1776515"/>
                </a:lnTo>
                <a:lnTo>
                  <a:pt x="1488964" y="1814964"/>
                </a:lnTo>
                <a:lnTo>
                  <a:pt x="1473768" y="1850816"/>
                </a:lnTo>
                <a:lnTo>
                  <a:pt x="1453391" y="1883558"/>
                </a:lnTo>
                <a:lnTo>
                  <a:pt x="1428350" y="1912674"/>
                </a:lnTo>
                <a:lnTo>
                  <a:pt x="1399161" y="1937650"/>
                </a:lnTo>
                <a:lnTo>
                  <a:pt x="1366344" y="1957971"/>
                </a:lnTo>
                <a:lnTo>
                  <a:pt x="1330415" y="1973123"/>
                </a:lnTo>
                <a:lnTo>
                  <a:pt x="1291891" y="1982592"/>
                </a:lnTo>
                <a:lnTo>
                  <a:pt x="1251290" y="1985862"/>
                </a:lnTo>
                <a:lnTo>
                  <a:pt x="250363" y="1985862"/>
                </a:lnTo>
                <a:lnTo>
                  <a:pt x="229836" y="1985034"/>
                </a:lnTo>
                <a:lnTo>
                  <a:pt x="209765" y="1982592"/>
                </a:lnTo>
                <a:lnTo>
                  <a:pt x="171248" y="1973123"/>
                </a:lnTo>
                <a:lnTo>
                  <a:pt x="135328" y="1957971"/>
                </a:lnTo>
                <a:lnTo>
                  <a:pt x="102523" y="1937650"/>
                </a:lnTo>
                <a:lnTo>
                  <a:pt x="73348" y="1912674"/>
                </a:lnTo>
                <a:lnTo>
                  <a:pt x="48319" y="1883558"/>
                </a:lnTo>
                <a:lnTo>
                  <a:pt x="27954" y="1850816"/>
                </a:lnTo>
                <a:lnTo>
                  <a:pt x="12768" y="1814964"/>
                </a:lnTo>
                <a:lnTo>
                  <a:pt x="3278" y="1776515"/>
                </a:lnTo>
                <a:lnTo>
                  <a:pt x="0" y="1735983"/>
                </a:lnTo>
                <a:lnTo>
                  <a:pt x="0" y="249878"/>
                </a:lnTo>
                <a:close/>
              </a:path>
            </a:pathLst>
          </a:custGeom>
          <a:ln w="39494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29348" y="2629560"/>
            <a:ext cx="1541171" cy="21042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8589" y="2366529"/>
            <a:ext cx="447861" cy="19201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44934" y="2392762"/>
            <a:ext cx="355654" cy="7233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99278" y="2248166"/>
            <a:ext cx="1725585" cy="2209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71814" y="2320517"/>
            <a:ext cx="1501654" cy="1985862"/>
          </a:xfrm>
          <a:custGeom>
            <a:avLst/>
            <a:gdLst/>
            <a:ahLst/>
            <a:cxnLst/>
            <a:rect l="l" t="t" r="r" b="b"/>
            <a:pathLst>
              <a:path w="1501654" h="1985862">
                <a:moveTo>
                  <a:pt x="1251203" y="0"/>
                </a:moveTo>
                <a:lnTo>
                  <a:pt x="250275" y="0"/>
                </a:lnTo>
                <a:lnTo>
                  <a:pt x="229749" y="828"/>
                </a:lnTo>
                <a:lnTo>
                  <a:pt x="190131" y="7262"/>
                </a:lnTo>
                <a:lnTo>
                  <a:pt x="152857" y="19636"/>
                </a:lnTo>
                <a:lnTo>
                  <a:pt x="118441" y="37437"/>
                </a:lnTo>
                <a:lnTo>
                  <a:pt x="87399" y="60150"/>
                </a:lnTo>
                <a:lnTo>
                  <a:pt x="60246" y="87260"/>
                </a:lnTo>
                <a:lnTo>
                  <a:pt x="37497" y="118253"/>
                </a:lnTo>
                <a:lnTo>
                  <a:pt x="19668" y="152615"/>
                </a:lnTo>
                <a:lnTo>
                  <a:pt x="7273" y="189830"/>
                </a:lnTo>
                <a:lnTo>
                  <a:pt x="829" y="229385"/>
                </a:lnTo>
                <a:lnTo>
                  <a:pt x="0" y="249878"/>
                </a:lnTo>
                <a:lnTo>
                  <a:pt x="0" y="1735983"/>
                </a:lnTo>
                <a:lnTo>
                  <a:pt x="3275" y="1776515"/>
                </a:lnTo>
                <a:lnTo>
                  <a:pt x="12759" y="1814964"/>
                </a:lnTo>
                <a:lnTo>
                  <a:pt x="27935" y="1850816"/>
                </a:lnTo>
                <a:lnTo>
                  <a:pt x="48288" y="1883558"/>
                </a:lnTo>
                <a:lnTo>
                  <a:pt x="73304" y="1912674"/>
                </a:lnTo>
                <a:lnTo>
                  <a:pt x="102466" y="1937650"/>
                </a:lnTo>
                <a:lnTo>
                  <a:pt x="135260" y="1957971"/>
                </a:lnTo>
                <a:lnTo>
                  <a:pt x="171169" y="1973123"/>
                </a:lnTo>
                <a:lnTo>
                  <a:pt x="209679" y="1982592"/>
                </a:lnTo>
                <a:lnTo>
                  <a:pt x="250275" y="1985862"/>
                </a:lnTo>
                <a:lnTo>
                  <a:pt x="1251203" y="1985862"/>
                </a:lnTo>
                <a:lnTo>
                  <a:pt x="1291803" y="1982592"/>
                </a:lnTo>
                <a:lnTo>
                  <a:pt x="1330327" y="1973123"/>
                </a:lnTo>
                <a:lnTo>
                  <a:pt x="1366256" y="1957971"/>
                </a:lnTo>
                <a:lnTo>
                  <a:pt x="1399074" y="1937650"/>
                </a:lnTo>
                <a:lnTo>
                  <a:pt x="1428262" y="1912674"/>
                </a:lnTo>
                <a:lnTo>
                  <a:pt x="1453303" y="1883558"/>
                </a:lnTo>
                <a:lnTo>
                  <a:pt x="1473681" y="1850816"/>
                </a:lnTo>
                <a:lnTo>
                  <a:pt x="1488876" y="1814964"/>
                </a:lnTo>
                <a:lnTo>
                  <a:pt x="1498373" y="1776515"/>
                </a:lnTo>
                <a:lnTo>
                  <a:pt x="1501654" y="1735983"/>
                </a:lnTo>
                <a:lnTo>
                  <a:pt x="1501654" y="249878"/>
                </a:lnTo>
                <a:lnTo>
                  <a:pt x="1498373" y="209347"/>
                </a:lnTo>
                <a:lnTo>
                  <a:pt x="1488876" y="170898"/>
                </a:lnTo>
                <a:lnTo>
                  <a:pt x="1473681" y="135045"/>
                </a:lnTo>
                <a:lnTo>
                  <a:pt x="1453303" y="102304"/>
                </a:lnTo>
                <a:lnTo>
                  <a:pt x="1428262" y="73188"/>
                </a:lnTo>
                <a:lnTo>
                  <a:pt x="1399074" y="48212"/>
                </a:lnTo>
                <a:lnTo>
                  <a:pt x="1366256" y="27891"/>
                </a:lnTo>
                <a:lnTo>
                  <a:pt x="1330327" y="12739"/>
                </a:lnTo>
                <a:lnTo>
                  <a:pt x="1291803" y="3270"/>
                </a:lnTo>
                <a:lnTo>
                  <a:pt x="12512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71814" y="2320517"/>
            <a:ext cx="1501654" cy="1985862"/>
          </a:xfrm>
          <a:custGeom>
            <a:avLst/>
            <a:gdLst/>
            <a:ahLst/>
            <a:cxnLst/>
            <a:rect l="l" t="t" r="r" b="b"/>
            <a:pathLst>
              <a:path w="1501654" h="1985862">
                <a:moveTo>
                  <a:pt x="0" y="249878"/>
                </a:moveTo>
                <a:lnTo>
                  <a:pt x="3275" y="209347"/>
                </a:lnTo>
                <a:lnTo>
                  <a:pt x="12759" y="170898"/>
                </a:lnTo>
                <a:lnTo>
                  <a:pt x="27935" y="135045"/>
                </a:lnTo>
                <a:lnTo>
                  <a:pt x="48288" y="102304"/>
                </a:lnTo>
                <a:lnTo>
                  <a:pt x="73304" y="73188"/>
                </a:lnTo>
                <a:lnTo>
                  <a:pt x="102466" y="48212"/>
                </a:lnTo>
                <a:lnTo>
                  <a:pt x="135260" y="27891"/>
                </a:lnTo>
                <a:lnTo>
                  <a:pt x="171169" y="12739"/>
                </a:lnTo>
                <a:lnTo>
                  <a:pt x="209679" y="3270"/>
                </a:lnTo>
                <a:lnTo>
                  <a:pt x="250275" y="0"/>
                </a:lnTo>
                <a:lnTo>
                  <a:pt x="1251203" y="0"/>
                </a:lnTo>
                <a:lnTo>
                  <a:pt x="1271730" y="828"/>
                </a:lnTo>
                <a:lnTo>
                  <a:pt x="1291803" y="3270"/>
                </a:lnTo>
                <a:lnTo>
                  <a:pt x="1330327" y="12739"/>
                </a:lnTo>
                <a:lnTo>
                  <a:pt x="1366256" y="27891"/>
                </a:lnTo>
                <a:lnTo>
                  <a:pt x="1399074" y="48212"/>
                </a:lnTo>
                <a:lnTo>
                  <a:pt x="1428262" y="73188"/>
                </a:lnTo>
                <a:lnTo>
                  <a:pt x="1453303" y="102304"/>
                </a:lnTo>
                <a:lnTo>
                  <a:pt x="1473681" y="135045"/>
                </a:lnTo>
                <a:lnTo>
                  <a:pt x="1488876" y="170898"/>
                </a:lnTo>
                <a:lnTo>
                  <a:pt x="1498373" y="209347"/>
                </a:lnTo>
                <a:lnTo>
                  <a:pt x="1501654" y="249878"/>
                </a:lnTo>
                <a:lnTo>
                  <a:pt x="1501654" y="1735983"/>
                </a:lnTo>
                <a:lnTo>
                  <a:pt x="1500823" y="1756477"/>
                </a:lnTo>
                <a:lnTo>
                  <a:pt x="1498373" y="1776515"/>
                </a:lnTo>
                <a:lnTo>
                  <a:pt x="1488876" y="1814964"/>
                </a:lnTo>
                <a:lnTo>
                  <a:pt x="1473681" y="1850816"/>
                </a:lnTo>
                <a:lnTo>
                  <a:pt x="1453303" y="1883558"/>
                </a:lnTo>
                <a:lnTo>
                  <a:pt x="1428262" y="1912674"/>
                </a:lnTo>
                <a:lnTo>
                  <a:pt x="1399074" y="1937650"/>
                </a:lnTo>
                <a:lnTo>
                  <a:pt x="1366256" y="1957971"/>
                </a:lnTo>
                <a:lnTo>
                  <a:pt x="1330327" y="1973123"/>
                </a:lnTo>
                <a:lnTo>
                  <a:pt x="1291803" y="1982592"/>
                </a:lnTo>
                <a:lnTo>
                  <a:pt x="1251203" y="1985862"/>
                </a:lnTo>
                <a:lnTo>
                  <a:pt x="250275" y="1985862"/>
                </a:lnTo>
                <a:lnTo>
                  <a:pt x="229749" y="1985034"/>
                </a:lnTo>
                <a:lnTo>
                  <a:pt x="209679" y="1982592"/>
                </a:lnTo>
                <a:lnTo>
                  <a:pt x="171169" y="1973123"/>
                </a:lnTo>
                <a:lnTo>
                  <a:pt x="135260" y="1957971"/>
                </a:lnTo>
                <a:lnTo>
                  <a:pt x="102466" y="1937650"/>
                </a:lnTo>
                <a:lnTo>
                  <a:pt x="73304" y="1912674"/>
                </a:lnTo>
                <a:lnTo>
                  <a:pt x="48288" y="1883558"/>
                </a:lnTo>
                <a:lnTo>
                  <a:pt x="27935" y="1850816"/>
                </a:lnTo>
                <a:lnTo>
                  <a:pt x="12759" y="1814964"/>
                </a:lnTo>
                <a:lnTo>
                  <a:pt x="3275" y="1776515"/>
                </a:lnTo>
                <a:lnTo>
                  <a:pt x="0" y="1735983"/>
                </a:lnTo>
                <a:lnTo>
                  <a:pt x="0" y="249878"/>
                </a:lnTo>
                <a:close/>
              </a:path>
            </a:pathLst>
          </a:custGeom>
          <a:ln w="39494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23209" y="2642711"/>
            <a:ext cx="1567516" cy="20910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2450" y="2366529"/>
            <a:ext cx="447861" cy="19201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38795" y="2392762"/>
            <a:ext cx="355654" cy="7233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93139" y="2248166"/>
            <a:ext cx="1725585" cy="2209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65675" y="2320517"/>
            <a:ext cx="1501654" cy="1985862"/>
          </a:xfrm>
          <a:custGeom>
            <a:avLst/>
            <a:gdLst/>
            <a:ahLst/>
            <a:cxnLst/>
            <a:rect l="l" t="t" r="r" b="b"/>
            <a:pathLst>
              <a:path w="1501654" h="1985862">
                <a:moveTo>
                  <a:pt x="1251203" y="0"/>
                </a:moveTo>
                <a:lnTo>
                  <a:pt x="250275" y="0"/>
                </a:lnTo>
                <a:lnTo>
                  <a:pt x="229749" y="828"/>
                </a:lnTo>
                <a:lnTo>
                  <a:pt x="190131" y="7262"/>
                </a:lnTo>
                <a:lnTo>
                  <a:pt x="152857" y="19636"/>
                </a:lnTo>
                <a:lnTo>
                  <a:pt x="118441" y="37437"/>
                </a:lnTo>
                <a:lnTo>
                  <a:pt x="87399" y="60150"/>
                </a:lnTo>
                <a:lnTo>
                  <a:pt x="60246" y="87260"/>
                </a:lnTo>
                <a:lnTo>
                  <a:pt x="37497" y="118253"/>
                </a:lnTo>
                <a:lnTo>
                  <a:pt x="19668" y="152615"/>
                </a:lnTo>
                <a:lnTo>
                  <a:pt x="7273" y="189830"/>
                </a:lnTo>
                <a:lnTo>
                  <a:pt x="829" y="229385"/>
                </a:lnTo>
                <a:lnTo>
                  <a:pt x="0" y="249878"/>
                </a:lnTo>
                <a:lnTo>
                  <a:pt x="0" y="1735983"/>
                </a:lnTo>
                <a:lnTo>
                  <a:pt x="3275" y="1776515"/>
                </a:lnTo>
                <a:lnTo>
                  <a:pt x="12759" y="1814964"/>
                </a:lnTo>
                <a:lnTo>
                  <a:pt x="27935" y="1850816"/>
                </a:lnTo>
                <a:lnTo>
                  <a:pt x="48288" y="1883558"/>
                </a:lnTo>
                <a:lnTo>
                  <a:pt x="73304" y="1912674"/>
                </a:lnTo>
                <a:lnTo>
                  <a:pt x="102466" y="1937650"/>
                </a:lnTo>
                <a:lnTo>
                  <a:pt x="135260" y="1957971"/>
                </a:lnTo>
                <a:lnTo>
                  <a:pt x="171169" y="1973123"/>
                </a:lnTo>
                <a:lnTo>
                  <a:pt x="209679" y="1982592"/>
                </a:lnTo>
                <a:lnTo>
                  <a:pt x="250275" y="1985862"/>
                </a:lnTo>
                <a:lnTo>
                  <a:pt x="1251203" y="1985862"/>
                </a:lnTo>
                <a:lnTo>
                  <a:pt x="1291803" y="1982592"/>
                </a:lnTo>
                <a:lnTo>
                  <a:pt x="1330327" y="1973123"/>
                </a:lnTo>
                <a:lnTo>
                  <a:pt x="1366256" y="1957971"/>
                </a:lnTo>
                <a:lnTo>
                  <a:pt x="1399074" y="1937650"/>
                </a:lnTo>
                <a:lnTo>
                  <a:pt x="1428262" y="1912674"/>
                </a:lnTo>
                <a:lnTo>
                  <a:pt x="1453303" y="1883558"/>
                </a:lnTo>
                <a:lnTo>
                  <a:pt x="1473681" y="1850816"/>
                </a:lnTo>
                <a:lnTo>
                  <a:pt x="1488876" y="1814964"/>
                </a:lnTo>
                <a:lnTo>
                  <a:pt x="1498373" y="1776515"/>
                </a:lnTo>
                <a:lnTo>
                  <a:pt x="1501654" y="1735983"/>
                </a:lnTo>
                <a:lnTo>
                  <a:pt x="1501654" y="249878"/>
                </a:lnTo>
                <a:lnTo>
                  <a:pt x="1498373" y="209347"/>
                </a:lnTo>
                <a:lnTo>
                  <a:pt x="1488876" y="170898"/>
                </a:lnTo>
                <a:lnTo>
                  <a:pt x="1473681" y="135045"/>
                </a:lnTo>
                <a:lnTo>
                  <a:pt x="1453303" y="102304"/>
                </a:lnTo>
                <a:lnTo>
                  <a:pt x="1428262" y="73188"/>
                </a:lnTo>
                <a:lnTo>
                  <a:pt x="1399074" y="48212"/>
                </a:lnTo>
                <a:lnTo>
                  <a:pt x="1366256" y="27891"/>
                </a:lnTo>
                <a:lnTo>
                  <a:pt x="1330327" y="12739"/>
                </a:lnTo>
                <a:lnTo>
                  <a:pt x="1291803" y="3270"/>
                </a:lnTo>
                <a:lnTo>
                  <a:pt x="12512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65675" y="2320517"/>
            <a:ext cx="1501654" cy="1985862"/>
          </a:xfrm>
          <a:custGeom>
            <a:avLst/>
            <a:gdLst/>
            <a:ahLst/>
            <a:cxnLst/>
            <a:rect l="l" t="t" r="r" b="b"/>
            <a:pathLst>
              <a:path w="1501654" h="1985862">
                <a:moveTo>
                  <a:pt x="0" y="249878"/>
                </a:moveTo>
                <a:lnTo>
                  <a:pt x="3275" y="209347"/>
                </a:lnTo>
                <a:lnTo>
                  <a:pt x="12759" y="170898"/>
                </a:lnTo>
                <a:lnTo>
                  <a:pt x="27935" y="135045"/>
                </a:lnTo>
                <a:lnTo>
                  <a:pt x="48288" y="102304"/>
                </a:lnTo>
                <a:lnTo>
                  <a:pt x="73304" y="73188"/>
                </a:lnTo>
                <a:lnTo>
                  <a:pt x="102466" y="48212"/>
                </a:lnTo>
                <a:lnTo>
                  <a:pt x="135260" y="27891"/>
                </a:lnTo>
                <a:lnTo>
                  <a:pt x="171169" y="12739"/>
                </a:lnTo>
                <a:lnTo>
                  <a:pt x="209679" y="3270"/>
                </a:lnTo>
                <a:lnTo>
                  <a:pt x="250275" y="0"/>
                </a:lnTo>
                <a:lnTo>
                  <a:pt x="1251203" y="0"/>
                </a:lnTo>
                <a:lnTo>
                  <a:pt x="1271730" y="828"/>
                </a:lnTo>
                <a:lnTo>
                  <a:pt x="1291803" y="3270"/>
                </a:lnTo>
                <a:lnTo>
                  <a:pt x="1330327" y="12739"/>
                </a:lnTo>
                <a:lnTo>
                  <a:pt x="1366256" y="27891"/>
                </a:lnTo>
                <a:lnTo>
                  <a:pt x="1399074" y="48212"/>
                </a:lnTo>
                <a:lnTo>
                  <a:pt x="1428262" y="73188"/>
                </a:lnTo>
                <a:lnTo>
                  <a:pt x="1453303" y="102304"/>
                </a:lnTo>
                <a:lnTo>
                  <a:pt x="1473681" y="135045"/>
                </a:lnTo>
                <a:lnTo>
                  <a:pt x="1488876" y="170898"/>
                </a:lnTo>
                <a:lnTo>
                  <a:pt x="1498373" y="209347"/>
                </a:lnTo>
                <a:lnTo>
                  <a:pt x="1501654" y="249878"/>
                </a:lnTo>
                <a:lnTo>
                  <a:pt x="1501654" y="1735983"/>
                </a:lnTo>
                <a:lnTo>
                  <a:pt x="1500823" y="1756477"/>
                </a:lnTo>
                <a:lnTo>
                  <a:pt x="1498373" y="1776515"/>
                </a:lnTo>
                <a:lnTo>
                  <a:pt x="1488876" y="1814964"/>
                </a:lnTo>
                <a:lnTo>
                  <a:pt x="1473681" y="1850816"/>
                </a:lnTo>
                <a:lnTo>
                  <a:pt x="1453303" y="1883558"/>
                </a:lnTo>
                <a:lnTo>
                  <a:pt x="1428262" y="1912674"/>
                </a:lnTo>
                <a:lnTo>
                  <a:pt x="1399074" y="1937650"/>
                </a:lnTo>
                <a:lnTo>
                  <a:pt x="1366256" y="1957971"/>
                </a:lnTo>
                <a:lnTo>
                  <a:pt x="1330327" y="1973123"/>
                </a:lnTo>
                <a:lnTo>
                  <a:pt x="1291803" y="1982592"/>
                </a:lnTo>
                <a:lnTo>
                  <a:pt x="1251203" y="1985862"/>
                </a:lnTo>
                <a:lnTo>
                  <a:pt x="250275" y="1985862"/>
                </a:lnTo>
                <a:lnTo>
                  <a:pt x="229749" y="1985034"/>
                </a:lnTo>
                <a:lnTo>
                  <a:pt x="209679" y="1982592"/>
                </a:lnTo>
                <a:lnTo>
                  <a:pt x="171169" y="1973123"/>
                </a:lnTo>
                <a:lnTo>
                  <a:pt x="135260" y="1957971"/>
                </a:lnTo>
                <a:lnTo>
                  <a:pt x="102466" y="1937650"/>
                </a:lnTo>
                <a:lnTo>
                  <a:pt x="73304" y="1912674"/>
                </a:lnTo>
                <a:lnTo>
                  <a:pt x="48288" y="1883558"/>
                </a:lnTo>
                <a:lnTo>
                  <a:pt x="27935" y="1850816"/>
                </a:lnTo>
                <a:lnTo>
                  <a:pt x="12759" y="1814964"/>
                </a:lnTo>
                <a:lnTo>
                  <a:pt x="3275" y="1776515"/>
                </a:lnTo>
                <a:lnTo>
                  <a:pt x="0" y="1735983"/>
                </a:lnTo>
                <a:lnTo>
                  <a:pt x="0" y="249878"/>
                </a:lnTo>
                <a:close/>
              </a:path>
            </a:pathLst>
          </a:custGeom>
          <a:ln w="39494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90725" y="2642711"/>
            <a:ext cx="1765102" cy="20910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06311" y="2313923"/>
            <a:ext cx="447861" cy="19201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2656" y="2366459"/>
            <a:ext cx="355654" cy="15650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87000" y="2248166"/>
            <a:ext cx="1725585" cy="22094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59537" y="2320517"/>
            <a:ext cx="1501654" cy="1985862"/>
          </a:xfrm>
          <a:custGeom>
            <a:avLst/>
            <a:gdLst/>
            <a:ahLst/>
            <a:cxnLst/>
            <a:rect l="l" t="t" r="r" b="b"/>
            <a:pathLst>
              <a:path w="1501654" h="1985862">
                <a:moveTo>
                  <a:pt x="1251203" y="0"/>
                </a:moveTo>
                <a:lnTo>
                  <a:pt x="250275" y="0"/>
                </a:lnTo>
                <a:lnTo>
                  <a:pt x="229749" y="828"/>
                </a:lnTo>
                <a:lnTo>
                  <a:pt x="190131" y="7262"/>
                </a:lnTo>
                <a:lnTo>
                  <a:pt x="152857" y="19636"/>
                </a:lnTo>
                <a:lnTo>
                  <a:pt x="118441" y="37437"/>
                </a:lnTo>
                <a:lnTo>
                  <a:pt x="87399" y="60150"/>
                </a:lnTo>
                <a:lnTo>
                  <a:pt x="60246" y="87260"/>
                </a:lnTo>
                <a:lnTo>
                  <a:pt x="37497" y="118253"/>
                </a:lnTo>
                <a:lnTo>
                  <a:pt x="19668" y="152615"/>
                </a:lnTo>
                <a:lnTo>
                  <a:pt x="7273" y="189830"/>
                </a:lnTo>
                <a:lnTo>
                  <a:pt x="829" y="229385"/>
                </a:lnTo>
                <a:lnTo>
                  <a:pt x="0" y="249878"/>
                </a:lnTo>
                <a:lnTo>
                  <a:pt x="0" y="1735983"/>
                </a:lnTo>
                <a:lnTo>
                  <a:pt x="3275" y="1776515"/>
                </a:lnTo>
                <a:lnTo>
                  <a:pt x="12759" y="1814964"/>
                </a:lnTo>
                <a:lnTo>
                  <a:pt x="27935" y="1850816"/>
                </a:lnTo>
                <a:lnTo>
                  <a:pt x="48288" y="1883558"/>
                </a:lnTo>
                <a:lnTo>
                  <a:pt x="73304" y="1912674"/>
                </a:lnTo>
                <a:lnTo>
                  <a:pt x="102466" y="1937650"/>
                </a:lnTo>
                <a:lnTo>
                  <a:pt x="135260" y="1957971"/>
                </a:lnTo>
                <a:lnTo>
                  <a:pt x="171169" y="1973123"/>
                </a:lnTo>
                <a:lnTo>
                  <a:pt x="209679" y="1982592"/>
                </a:lnTo>
                <a:lnTo>
                  <a:pt x="250275" y="1985862"/>
                </a:lnTo>
                <a:lnTo>
                  <a:pt x="1251203" y="1985862"/>
                </a:lnTo>
                <a:lnTo>
                  <a:pt x="1291803" y="1982592"/>
                </a:lnTo>
                <a:lnTo>
                  <a:pt x="1330327" y="1973123"/>
                </a:lnTo>
                <a:lnTo>
                  <a:pt x="1366256" y="1957971"/>
                </a:lnTo>
                <a:lnTo>
                  <a:pt x="1399074" y="1937650"/>
                </a:lnTo>
                <a:lnTo>
                  <a:pt x="1428262" y="1912674"/>
                </a:lnTo>
                <a:lnTo>
                  <a:pt x="1453303" y="1883558"/>
                </a:lnTo>
                <a:lnTo>
                  <a:pt x="1473681" y="1850816"/>
                </a:lnTo>
                <a:lnTo>
                  <a:pt x="1488876" y="1814964"/>
                </a:lnTo>
                <a:lnTo>
                  <a:pt x="1498373" y="1776515"/>
                </a:lnTo>
                <a:lnTo>
                  <a:pt x="1501654" y="1735983"/>
                </a:lnTo>
                <a:lnTo>
                  <a:pt x="1501654" y="249878"/>
                </a:lnTo>
                <a:lnTo>
                  <a:pt x="1498373" y="209347"/>
                </a:lnTo>
                <a:lnTo>
                  <a:pt x="1488876" y="170898"/>
                </a:lnTo>
                <a:lnTo>
                  <a:pt x="1473681" y="135045"/>
                </a:lnTo>
                <a:lnTo>
                  <a:pt x="1453303" y="102304"/>
                </a:lnTo>
                <a:lnTo>
                  <a:pt x="1428262" y="73188"/>
                </a:lnTo>
                <a:lnTo>
                  <a:pt x="1399074" y="48212"/>
                </a:lnTo>
                <a:lnTo>
                  <a:pt x="1366256" y="27891"/>
                </a:lnTo>
                <a:lnTo>
                  <a:pt x="1330327" y="12739"/>
                </a:lnTo>
                <a:lnTo>
                  <a:pt x="1291803" y="3270"/>
                </a:lnTo>
                <a:lnTo>
                  <a:pt x="12512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59537" y="2320517"/>
            <a:ext cx="1501654" cy="1985862"/>
          </a:xfrm>
          <a:custGeom>
            <a:avLst/>
            <a:gdLst/>
            <a:ahLst/>
            <a:cxnLst/>
            <a:rect l="l" t="t" r="r" b="b"/>
            <a:pathLst>
              <a:path w="1501654" h="1985862">
                <a:moveTo>
                  <a:pt x="0" y="249878"/>
                </a:moveTo>
                <a:lnTo>
                  <a:pt x="3275" y="209347"/>
                </a:lnTo>
                <a:lnTo>
                  <a:pt x="12759" y="170898"/>
                </a:lnTo>
                <a:lnTo>
                  <a:pt x="27935" y="135045"/>
                </a:lnTo>
                <a:lnTo>
                  <a:pt x="48288" y="102304"/>
                </a:lnTo>
                <a:lnTo>
                  <a:pt x="73304" y="73188"/>
                </a:lnTo>
                <a:lnTo>
                  <a:pt x="102466" y="48212"/>
                </a:lnTo>
                <a:lnTo>
                  <a:pt x="135260" y="27891"/>
                </a:lnTo>
                <a:lnTo>
                  <a:pt x="171169" y="12739"/>
                </a:lnTo>
                <a:lnTo>
                  <a:pt x="209679" y="3270"/>
                </a:lnTo>
                <a:lnTo>
                  <a:pt x="250275" y="0"/>
                </a:lnTo>
                <a:lnTo>
                  <a:pt x="1251203" y="0"/>
                </a:lnTo>
                <a:lnTo>
                  <a:pt x="1271730" y="828"/>
                </a:lnTo>
                <a:lnTo>
                  <a:pt x="1291803" y="3270"/>
                </a:lnTo>
                <a:lnTo>
                  <a:pt x="1330327" y="12739"/>
                </a:lnTo>
                <a:lnTo>
                  <a:pt x="1366256" y="27891"/>
                </a:lnTo>
                <a:lnTo>
                  <a:pt x="1399074" y="48212"/>
                </a:lnTo>
                <a:lnTo>
                  <a:pt x="1428262" y="73188"/>
                </a:lnTo>
                <a:lnTo>
                  <a:pt x="1453303" y="102304"/>
                </a:lnTo>
                <a:lnTo>
                  <a:pt x="1473681" y="135045"/>
                </a:lnTo>
                <a:lnTo>
                  <a:pt x="1488876" y="170898"/>
                </a:lnTo>
                <a:lnTo>
                  <a:pt x="1498373" y="209347"/>
                </a:lnTo>
                <a:lnTo>
                  <a:pt x="1501654" y="249878"/>
                </a:lnTo>
                <a:lnTo>
                  <a:pt x="1501654" y="1735983"/>
                </a:lnTo>
                <a:lnTo>
                  <a:pt x="1500823" y="1756477"/>
                </a:lnTo>
                <a:lnTo>
                  <a:pt x="1498373" y="1776515"/>
                </a:lnTo>
                <a:lnTo>
                  <a:pt x="1488876" y="1814964"/>
                </a:lnTo>
                <a:lnTo>
                  <a:pt x="1473681" y="1850816"/>
                </a:lnTo>
                <a:lnTo>
                  <a:pt x="1453303" y="1883558"/>
                </a:lnTo>
                <a:lnTo>
                  <a:pt x="1428262" y="1912674"/>
                </a:lnTo>
                <a:lnTo>
                  <a:pt x="1399074" y="1937650"/>
                </a:lnTo>
                <a:lnTo>
                  <a:pt x="1366256" y="1957971"/>
                </a:lnTo>
                <a:lnTo>
                  <a:pt x="1330327" y="1973123"/>
                </a:lnTo>
                <a:lnTo>
                  <a:pt x="1291803" y="1982592"/>
                </a:lnTo>
                <a:lnTo>
                  <a:pt x="1251203" y="1985862"/>
                </a:lnTo>
                <a:lnTo>
                  <a:pt x="250275" y="1985862"/>
                </a:lnTo>
                <a:lnTo>
                  <a:pt x="229749" y="1985034"/>
                </a:lnTo>
                <a:lnTo>
                  <a:pt x="209679" y="1982592"/>
                </a:lnTo>
                <a:lnTo>
                  <a:pt x="171169" y="1973123"/>
                </a:lnTo>
                <a:lnTo>
                  <a:pt x="135260" y="1957971"/>
                </a:lnTo>
                <a:lnTo>
                  <a:pt x="102466" y="1937650"/>
                </a:lnTo>
                <a:lnTo>
                  <a:pt x="73304" y="1912674"/>
                </a:lnTo>
                <a:lnTo>
                  <a:pt x="48288" y="1883558"/>
                </a:lnTo>
                <a:lnTo>
                  <a:pt x="27935" y="1850816"/>
                </a:lnTo>
                <a:lnTo>
                  <a:pt x="12759" y="1814964"/>
                </a:lnTo>
                <a:lnTo>
                  <a:pt x="3275" y="1776515"/>
                </a:lnTo>
                <a:lnTo>
                  <a:pt x="0" y="1735983"/>
                </a:lnTo>
                <a:lnTo>
                  <a:pt x="0" y="249878"/>
                </a:lnTo>
                <a:close/>
              </a:path>
            </a:pathLst>
          </a:custGeom>
          <a:ln w="39494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10931" y="2642711"/>
            <a:ext cx="1541171" cy="20910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00173" y="2366529"/>
            <a:ext cx="447861" cy="19201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26518" y="2419065"/>
            <a:ext cx="355654" cy="14203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13210" y="3642227"/>
            <a:ext cx="461034" cy="49975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85658" y="3714578"/>
            <a:ext cx="237191" cy="276164"/>
          </a:xfrm>
          <a:custGeom>
            <a:avLst/>
            <a:gdLst/>
            <a:ahLst/>
            <a:cxnLst/>
            <a:rect l="l" t="t" r="r" b="b"/>
            <a:pathLst>
              <a:path w="237191" h="276164">
                <a:moveTo>
                  <a:pt x="0" y="0"/>
                </a:moveTo>
                <a:lnTo>
                  <a:pt x="0" y="276164"/>
                </a:lnTo>
                <a:lnTo>
                  <a:pt x="237191" y="1380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85658" y="3714578"/>
            <a:ext cx="237191" cy="276164"/>
          </a:xfrm>
          <a:custGeom>
            <a:avLst/>
            <a:gdLst/>
            <a:ahLst/>
            <a:cxnLst/>
            <a:rect l="l" t="t" r="r" b="b"/>
            <a:pathLst>
              <a:path w="237191" h="276164">
                <a:moveTo>
                  <a:pt x="0" y="0"/>
                </a:moveTo>
                <a:lnTo>
                  <a:pt x="237191" y="138003"/>
                </a:lnTo>
                <a:lnTo>
                  <a:pt x="0" y="276164"/>
                </a:lnTo>
                <a:lnTo>
                  <a:pt x="0" y="0"/>
                </a:lnTo>
                <a:close/>
              </a:path>
            </a:pathLst>
          </a:custGeom>
          <a:ln w="3949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07071" y="3642227"/>
            <a:ext cx="447861" cy="49975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79607" y="3714578"/>
            <a:ext cx="223930" cy="276164"/>
          </a:xfrm>
          <a:custGeom>
            <a:avLst/>
            <a:gdLst/>
            <a:ahLst/>
            <a:cxnLst/>
            <a:rect l="l" t="t" r="r" b="b"/>
            <a:pathLst>
              <a:path w="223930" h="276164">
                <a:moveTo>
                  <a:pt x="0" y="0"/>
                </a:moveTo>
                <a:lnTo>
                  <a:pt x="0" y="276164"/>
                </a:lnTo>
                <a:lnTo>
                  <a:pt x="223930" y="1380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79607" y="3714578"/>
            <a:ext cx="223930" cy="276164"/>
          </a:xfrm>
          <a:custGeom>
            <a:avLst/>
            <a:gdLst/>
            <a:ahLst/>
            <a:cxnLst/>
            <a:rect l="l" t="t" r="r" b="b"/>
            <a:pathLst>
              <a:path w="223930" h="276164">
                <a:moveTo>
                  <a:pt x="0" y="0"/>
                </a:moveTo>
                <a:lnTo>
                  <a:pt x="223930" y="138003"/>
                </a:lnTo>
                <a:lnTo>
                  <a:pt x="0" y="276164"/>
                </a:lnTo>
                <a:lnTo>
                  <a:pt x="0" y="0"/>
                </a:lnTo>
                <a:close/>
              </a:path>
            </a:pathLst>
          </a:custGeom>
          <a:ln w="39492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00932" y="3642227"/>
            <a:ext cx="447861" cy="49975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73468" y="3714578"/>
            <a:ext cx="223930" cy="276164"/>
          </a:xfrm>
          <a:custGeom>
            <a:avLst/>
            <a:gdLst/>
            <a:ahLst/>
            <a:cxnLst/>
            <a:rect l="l" t="t" r="r" b="b"/>
            <a:pathLst>
              <a:path w="223930" h="276164">
                <a:moveTo>
                  <a:pt x="0" y="0"/>
                </a:moveTo>
                <a:lnTo>
                  <a:pt x="0" y="276164"/>
                </a:lnTo>
                <a:lnTo>
                  <a:pt x="223930" y="1380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73468" y="3714578"/>
            <a:ext cx="223930" cy="276164"/>
          </a:xfrm>
          <a:custGeom>
            <a:avLst/>
            <a:gdLst/>
            <a:ahLst/>
            <a:cxnLst/>
            <a:rect l="l" t="t" r="r" b="b"/>
            <a:pathLst>
              <a:path w="223930" h="276164">
                <a:moveTo>
                  <a:pt x="0" y="0"/>
                </a:moveTo>
                <a:lnTo>
                  <a:pt x="223930" y="138003"/>
                </a:lnTo>
                <a:lnTo>
                  <a:pt x="0" y="276164"/>
                </a:lnTo>
                <a:lnTo>
                  <a:pt x="0" y="0"/>
                </a:lnTo>
                <a:close/>
              </a:path>
            </a:pathLst>
          </a:custGeom>
          <a:ln w="39492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94793" y="3642227"/>
            <a:ext cx="447861" cy="49975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67330" y="3714578"/>
            <a:ext cx="223930" cy="276164"/>
          </a:xfrm>
          <a:custGeom>
            <a:avLst/>
            <a:gdLst/>
            <a:ahLst/>
            <a:cxnLst/>
            <a:rect l="l" t="t" r="r" b="b"/>
            <a:pathLst>
              <a:path w="223930" h="276164">
                <a:moveTo>
                  <a:pt x="0" y="0"/>
                </a:moveTo>
                <a:lnTo>
                  <a:pt x="0" y="276164"/>
                </a:lnTo>
                <a:lnTo>
                  <a:pt x="223930" y="1380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67330" y="3714578"/>
            <a:ext cx="223930" cy="276164"/>
          </a:xfrm>
          <a:custGeom>
            <a:avLst/>
            <a:gdLst/>
            <a:ahLst/>
            <a:cxnLst/>
            <a:rect l="l" t="t" r="r" b="b"/>
            <a:pathLst>
              <a:path w="223930" h="276164">
                <a:moveTo>
                  <a:pt x="0" y="0"/>
                </a:moveTo>
                <a:lnTo>
                  <a:pt x="223930" y="138003"/>
                </a:lnTo>
                <a:lnTo>
                  <a:pt x="0" y="276164"/>
                </a:lnTo>
                <a:lnTo>
                  <a:pt x="0" y="0"/>
                </a:lnTo>
                <a:close/>
              </a:path>
            </a:pathLst>
          </a:custGeom>
          <a:ln w="39492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4728" y="5049447"/>
            <a:ext cx="8061513" cy="6838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63278" y="5286168"/>
            <a:ext cx="184413" cy="184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7417" y="5102052"/>
            <a:ext cx="7877099" cy="499757"/>
          </a:xfrm>
          <a:custGeom>
            <a:avLst/>
            <a:gdLst/>
            <a:ahLst/>
            <a:cxnLst/>
            <a:rect l="l" t="t" r="r" b="b"/>
            <a:pathLst>
              <a:path w="7877099" h="499757">
                <a:moveTo>
                  <a:pt x="0" y="499757"/>
                </a:moveTo>
                <a:lnTo>
                  <a:pt x="7877099" y="499757"/>
                </a:lnTo>
                <a:lnTo>
                  <a:pt x="7877099" y="0"/>
                </a:lnTo>
                <a:lnTo>
                  <a:pt x="0" y="0"/>
                </a:lnTo>
                <a:lnTo>
                  <a:pt x="0" y="499757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25279" y="5049447"/>
            <a:ext cx="7560961" cy="6444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54589" y="5049447"/>
            <a:ext cx="6902341" cy="57866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996662" y="3785563"/>
            <a:ext cx="7157084" cy="1731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550" spc="-2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550" spc="-4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550" spc="-2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spc="-4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550"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56"/>
              </a:spcBef>
            </a:pPr>
            <a:endParaRPr sz="1200"/>
          </a:p>
          <a:p>
            <a:pPr marL="329565">
              <a:lnSpc>
                <a:spcPct val="100000"/>
              </a:lnSpc>
            </a:pPr>
            <a:r>
              <a:rPr sz="1550" spc="-2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50" spc="4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55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spc="-4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spc="4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55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spc="-1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ub</a:t>
            </a:r>
            <a:r>
              <a:rPr sz="1550" spc="4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lini</a:t>
            </a:r>
            <a:r>
              <a:rPr sz="1550" spc="4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50" spc="-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spc="-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55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spc="-4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spc="-5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50" spc="4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55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spc="-4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spc="-5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5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5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55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spc="-4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550" spc="4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50" spc="-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sz="155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550" spc="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55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spc="-4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spc="4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50" spc="-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55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50" spc="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55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50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5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spc="-4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spc="-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50" spc="4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550" spc="-4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5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55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7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811530" marR="12700" indent="-224790">
              <a:lnSpc>
                <a:spcPts val="1350"/>
              </a:lnSpc>
            </a:pP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50" b="1" spc="-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50" b="1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-3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50" b="1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50" b="1" spc="-1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-1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Londo</a:t>
            </a:r>
            <a:r>
              <a:rPr sz="1150" b="1" spc="-9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b="1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50" b="1" spc="-1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3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50" b="1" spc="-5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50" b="1" spc="-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50" b="1" spc="-30" dirty="0" smtClean="0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sz="1150" b="1" spc="-10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3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150" b="1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50" b="1" spc="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50" b="1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50" b="1" spc="-1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-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50" b="1" spc="-1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150" b="1" spc="-3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50" b="1" spc="-1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b="1" spc="-5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50" b="1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nn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-9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50" b="1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50" b="1" spc="-1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5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-3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50" b="1" spc="2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150" b="1" spc="-5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-3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15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s U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150" b="1" spc="-3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-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b="1" spc="25" dirty="0" smtClean="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-3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5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50" b="1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50" b="1" spc="-1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50" b="1" spc="-3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50" b="1" spc="-75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U:</a:t>
            </a:r>
            <a:r>
              <a:rPr sz="1150" b="1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5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50" b="1" spc="-9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50" b="1" spc="-7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b="1" spc="-7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3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50" b="1" spc="-9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50" b="1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50" b="1" spc="-1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3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50" b="1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150" b="1" spc="-1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b="1" spc="-6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U:</a:t>
            </a:r>
            <a:r>
              <a:rPr sz="1150" b="1" spc="-1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b="1" spc="-3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50" b="1" spc="-75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150" b="1" spc="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-3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b="1" spc="-1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150" b="1" spc="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1150" b="1" spc="-3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-25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50" b="1" spc="-15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2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1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11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24728" y="1669429"/>
            <a:ext cx="8061513" cy="6707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6452" y="1906156"/>
            <a:ext cx="184413" cy="184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7417" y="1722035"/>
            <a:ext cx="7877099" cy="486606"/>
          </a:xfrm>
          <a:custGeom>
            <a:avLst/>
            <a:gdLst/>
            <a:ahLst/>
            <a:cxnLst/>
            <a:rect l="l" t="t" r="r" b="b"/>
            <a:pathLst>
              <a:path w="7877099" h="486606">
                <a:moveTo>
                  <a:pt x="0" y="486606"/>
                </a:moveTo>
                <a:lnTo>
                  <a:pt x="7877099" y="486606"/>
                </a:lnTo>
                <a:lnTo>
                  <a:pt x="7877099" y="0"/>
                </a:lnTo>
                <a:lnTo>
                  <a:pt x="0" y="0"/>
                </a:lnTo>
                <a:lnTo>
                  <a:pt x="0" y="486606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4728" y="1669429"/>
            <a:ext cx="447861" cy="6707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1073" y="1787792"/>
            <a:ext cx="355654" cy="4340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967683" y="2430010"/>
            <a:ext cx="939800" cy="140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4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550" spc="-4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550" spc="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50" spc="-65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55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27"/>
              </a:spcBef>
            </a:pPr>
            <a:endParaRPr sz="800"/>
          </a:p>
          <a:p>
            <a:pPr marL="41275" marR="12700">
              <a:lnSpc>
                <a:spcPct val="88000"/>
              </a:lnSpc>
            </a:pP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1550" spc="-2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-4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550" spc="-1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f 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5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-3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50" spc="5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50" spc="-2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ta </a:t>
            </a:r>
            <a:r>
              <a:rPr sz="1550" spc="-4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spc="5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-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-2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spc="-4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1550" spc="-2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35203" y="2525764"/>
            <a:ext cx="140970" cy="148272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00" b="1" spc="-4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00" b="1" spc="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800" b="1" spc="-40" dirty="0" smtClean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800" b="1" spc="-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1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HM</a:t>
            </a:r>
            <a:r>
              <a:rPr sz="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NW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63652" y="2430010"/>
            <a:ext cx="1145540" cy="981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4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550" spc="-4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550" spc="2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50" spc="-65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550">
              <a:latin typeface="Calibri"/>
              <a:cs typeface="Calibri"/>
            </a:endParaRPr>
          </a:p>
          <a:p>
            <a:pPr>
              <a:lnSpc>
                <a:spcPts val="650"/>
              </a:lnSpc>
              <a:spcBef>
                <a:spcPts val="47"/>
              </a:spcBef>
            </a:pPr>
            <a:endParaRPr sz="650"/>
          </a:p>
          <a:p>
            <a:pPr marL="41275" marR="12700">
              <a:lnSpc>
                <a:spcPct val="89300"/>
              </a:lnSpc>
            </a:pP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-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550" spc="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50" spc="-4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2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550" spc="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50" spc="-1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50" spc="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spc="-5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4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-4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spc="-5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331260" y="2524647"/>
            <a:ext cx="140970" cy="41529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00" b="1" spc="-4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00" b="1" spc="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159445" y="2430010"/>
            <a:ext cx="887730" cy="783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45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550" spc="-4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550" spc="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50" spc="-65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55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4"/>
              </a:spcBef>
            </a:pPr>
            <a:endParaRPr sz="600"/>
          </a:p>
          <a:p>
            <a:pPr marL="41910">
              <a:lnSpc>
                <a:spcPct val="100000"/>
              </a:lnSpc>
            </a:pP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550" spc="-30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550" spc="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550">
              <a:latin typeface="Calibri"/>
              <a:cs typeface="Calibri"/>
            </a:endParaRPr>
          </a:p>
          <a:p>
            <a:pPr marL="41910">
              <a:lnSpc>
                <a:spcPts val="1664"/>
              </a:lnSpc>
            </a:pPr>
            <a:r>
              <a:rPr sz="1550" spc="2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spc="-5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27405" y="2524187"/>
            <a:ext cx="140970" cy="41529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00" b="1" spc="-4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00" b="1" spc="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755414" y="2771210"/>
            <a:ext cx="1198880" cy="654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660"/>
              </a:lnSpc>
            </a:pPr>
            <a:r>
              <a:rPr sz="155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50" spc="-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50" spc="2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50" spc="40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-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spc="4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550" spc="-10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-13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m 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50" spc="-1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spc="-4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- om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-4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50" spc="-1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550" spc="15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50" spc="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522847" y="2478348"/>
            <a:ext cx="140970" cy="128270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00" b="1" spc="-4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00" b="1" spc="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800" b="1" spc="-40" dirty="0" smtClean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1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HM</a:t>
            </a:r>
            <a:r>
              <a:rPr sz="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800" b="1" spc="-2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NW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351559" y="2430010"/>
            <a:ext cx="1153160" cy="9950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4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550" spc="-4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550" spc="2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50" spc="-65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550">
              <a:latin typeface="Calibri"/>
              <a:cs typeface="Calibri"/>
            </a:endParaRPr>
          </a:p>
          <a:p>
            <a:pPr>
              <a:lnSpc>
                <a:spcPts val="800"/>
              </a:lnSpc>
              <a:spcBef>
                <a:spcPts val="26"/>
              </a:spcBef>
            </a:pPr>
            <a:endParaRPr sz="800"/>
          </a:p>
          <a:p>
            <a:pPr marL="41275" marR="12700">
              <a:lnSpc>
                <a:spcPts val="1660"/>
              </a:lnSpc>
            </a:pPr>
            <a:r>
              <a:rPr sz="1550" spc="2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50" spc="-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-4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50" spc="-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1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550" spc="-4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550" spc="-30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550" spc="5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-3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118991" y="2526218"/>
            <a:ext cx="140970" cy="113919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00" b="1" spc="-4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00" b="1" spc="5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800" b="1" spc="-45" dirty="0" smtClean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800" b="1" spc="-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1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800" b="1" spc="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30" dirty="0" smtClean="0">
                <a:solidFill>
                  <a:srgbClr val="FFFFFF"/>
                </a:solidFill>
                <a:latin typeface="Calibri"/>
                <a:cs typeface="Calibri"/>
              </a:rPr>
              <a:t>NW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03700" y="1831703"/>
            <a:ext cx="2517775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1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-1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550" spc="5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550" spc="5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spc="-1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50" spc="-13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550" spc="-5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spc="-5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spc="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35203" y="1886703"/>
            <a:ext cx="140970" cy="14986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1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8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67354" y="1831703"/>
            <a:ext cx="521970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45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550" spc="-4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550" spc="2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50" spc="-65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755414" y="2430010"/>
            <a:ext cx="520700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4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550" spc="-40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550" spc="2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50" spc="-65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550" spc="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5966" y="0"/>
            <a:ext cx="9127998" cy="908685"/>
          </a:xfrm>
          <a:custGeom>
            <a:avLst/>
            <a:gdLst/>
            <a:ahLst/>
            <a:cxnLst/>
            <a:rect l="l" t="t" r="r" b="b"/>
            <a:pathLst>
              <a:path w="9127998" h="908685">
                <a:moveTo>
                  <a:pt x="0" y="908685"/>
                </a:moveTo>
                <a:lnTo>
                  <a:pt x="9127998" y="908685"/>
                </a:lnTo>
                <a:lnTo>
                  <a:pt x="9127998" y="0"/>
                </a:lnTo>
                <a:lnTo>
                  <a:pt x="0" y="0"/>
                </a:lnTo>
                <a:lnTo>
                  <a:pt x="0" y="90868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966" y="0"/>
            <a:ext cx="9127998" cy="908685"/>
          </a:xfrm>
          <a:custGeom>
            <a:avLst/>
            <a:gdLst/>
            <a:ahLst/>
            <a:cxnLst/>
            <a:rect l="l" t="t" r="r" b="b"/>
            <a:pathLst>
              <a:path w="9127998" h="908685">
                <a:moveTo>
                  <a:pt x="0" y="908685"/>
                </a:moveTo>
                <a:lnTo>
                  <a:pt x="9127998" y="908685"/>
                </a:lnTo>
                <a:lnTo>
                  <a:pt x="9127998" y="0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966" y="0"/>
            <a:ext cx="0" cy="908685"/>
          </a:xfrm>
          <a:custGeom>
            <a:avLst/>
            <a:gdLst/>
            <a:ahLst/>
            <a:cxnLst/>
            <a:rect l="l" t="t" r="r" b="b"/>
            <a:pathLst>
              <a:path h="908685">
                <a:moveTo>
                  <a:pt x="0" y="0"/>
                </a:moveTo>
                <a:lnTo>
                  <a:pt x="0" y="90868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30006" y="84543"/>
            <a:ext cx="678535" cy="4640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62823" y="97535"/>
            <a:ext cx="544829" cy="44424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1868" y="64452"/>
            <a:ext cx="1187767" cy="4841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155598" y="358775"/>
            <a:ext cx="652907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 smtClean="0">
                <a:latin typeface="Calibri"/>
                <a:cs typeface="Calibri"/>
              </a:rPr>
              <a:t>O</a:t>
            </a:r>
            <a:r>
              <a:rPr sz="2400" b="1" spc="-25" dirty="0" smtClean="0">
                <a:latin typeface="Calibri"/>
                <a:cs typeface="Calibri"/>
              </a:rPr>
              <a:t>u</a:t>
            </a:r>
            <a:r>
              <a:rPr sz="2400" b="1" spc="-10" dirty="0" smtClean="0">
                <a:latin typeface="Calibri"/>
                <a:cs typeface="Calibri"/>
              </a:rPr>
              <a:t>tl</a:t>
            </a:r>
            <a:r>
              <a:rPr sz="2400" b="1" spc="-20" dirty="0" smtClean="0">
                <a:latin typeface="Calibri"/>
                <a:cs typeface="Calibri"/>
              </a:rPr>
              <a:t>i</a:t>
            </a:r>
            <a:r>
              <a:rPr sz="2400" b="1" spc="0" dirty="0" smtClean="0">
                <a:latin typeface="Calibri"/>
                <a:cs typeface="Calibri"/>
              </a:rPr>
              <a:t>ne</a:t>
            </a:r>
            <a:r>
              <a:rPr sz="2400" b="1" spc="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of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-10" dirty="0" smtClean="0">
                <a:latin typeface="Calibri"/>
                <a:cs typeface="Calibri"/>
              </a:rPr>
              <a:t>t</a:t>
            </a:r>
            <a:r>
              <a:rPr sz="2400" b="1" spc="-25" dirty="0" smtClean="0">
                <a:latin typeface="Calibri"/>
                <a:cs typeface="Calibri"/>
              </a:rPr>
              <a:t>h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10" dirty="0" smtClean="0">
                <a:latin typeface="Calibri"/>
                <a:cs typeface="Calibri"/>
              </a:rPr>
              <a:t> </a:t>
            </a:r>
            <a:r>
              <a:rPr sz="2400" b="1" spc="-3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esea</a:t>
            </a:r>
            <a:r>
              <a:rPr sz="2400" b="1" spc="-40" dirty="0" smtClean="0">
                <a:latin typeface="Calibri"/>
                <a:cs typeface="Calibri"/>
              </a:rPr>
              <a:t>r</a:t>
            </a:r>
            <a:r>
              <a:rPr sz="2400" b="1" spc="0" dirty="0" smtClean="0">
                <a:latin typeface="Calibri"/>
                <a:cs typeface="Calibri"/>
              </a:rPr>
              <a:t>ch</a:t>
            </a:r>
            <a:r>
              <a:rPr sz="2400" b="1" spc="-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ac</a:t>
            </a:r>
            <a:r>
              <a:rPr sz="2400" b="1" spc="-10" dirty="0" smtClean="0">
                <a:latin typeface="Calibri"/>
                <a:cs typeface="Calibri"/>
              </a:rPr>
              <a:t>tivi</a:t>
            </a:r>
            <a:r>
              <a:rPr sz="2400" b="1" spc="-20" dirty="0" smtClean="0">
                <a:latin typeface="Calibri"/>
                <a:cs typeface="Calibri"/>
              </a:rPr>
              <a:t>t</a:t>
            </a:r>
            <a:r>
              <a:rPr sz="2400" b="1" spc="-10" dirty="0" smtClean="0">
                <a:latin typeface="Calibri"/>
                <a:cs typeface="Calibri"/>
              </a:rPr>
              <a:t>ies,</a:t>
            </a:r>
            <a:r>
              <a:rPr sz="2400" b="1" spc="15" dirty="0" smtClean="0">
                <a:latin typeface="Calibri"/>
                <a:cs typeface="Calibri"/>
              </a:rPr>
              <a:t> </a:t>
            </a:r>
            <a:r>
              <a:rPr sz="2400" b="1" spc="0" dirty="0" smtClean="0">
                <a:latin typeface="Calibri"/>
                <a:cs typeface="Calibri"/>
              </a:rPr>
              <a:t>W</a:t>
            </a:r>
            <a:r>
              <a:rPr sz="2400" b="1" spc="-35" dirty="0" smtClean="0">
                <a:latin typeface="Calibri"/>
                <a:cs typeface="Calibri"/>
              </a:rPr>
              <a:t>P</a:t>
            </a:r>
            <a:r>
              <a:rPr sz="2400" b="1" spc="-10" dirty="0" smtClean="0">
                <a:latin typeface="Calibri"/>
                <a:cs typeface="Calibri"/>
              </a:rPr>
              <a:t>s </a:t>
            </a:r>
            <a:r>
              <a:rPr sz="2400" b="1" spc="-15" dirty="0" smtClean="0">
                <a:latin typeface="Calibri"/>
                <a:cs typeface="Calibri"/>
              </a:rPr>
              <a:t>and part</a:t>
            </a:r>
            <a:r>
              <a:rPr sz="2400" b="1" spc="-25" dirty="0" smtClean="0">
                <a:latin typeface="Calibri"/>
                <a:cs typeface="Calibri"/>
              </a:rPr>
              <a:t>n</a:t>
            </a:r>
            <a:r>
              <a:rPr sz="2400" b="1" spc="0" dirty="0" smtClean="0">
                <a:latin typeface="Calibri"/>
                <a:cs typeface="Calibri"/>
              </a:rPr>
              <a:t>e</a:t>
            </a:r>
            <a:r>
              <a:rPr sz="2400" b="1" spc="-25" dirty="0" smtClean="0">
                <a:latin typeface="Calibri"/>
                <a:cs typeface="Calibri"/>
              </a:rPr>
              <a:t>r</a:t>
            </a:r>
            <a:r>
              <a:rPr sz="2400" b="1" spc="-10" dirty="0" smtClean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919</Words>
  <Application>Microsoft Office PowerPoint</Application>
  <PresentationFormat>On-screen Show (4:3)</PresentationFormat>
  <Paragraphs>256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COMBI-BIO consortium partners</vt:lpstr>
      <vt:lpstr>PowerPoint Presentation</vt:lpstr>
      <vt:lpstr>COMBI-BIO Study design</vt:lpstr>
      <vt:lpstr>PowerPoint Presentation</vt:lpstr>
      <vt:lpstr>PowerPoint Presentation</vt:lpstr>
      <vt:lpstr>PowerPoint Presentation</vt:lpstr>
      <vt:lpstr>PowerPoint Presentation</vt:lpstr>
      <vt:lpstr>WP3, WP4, WP5, WP6 objectives</vt:lpstr>
      <vt:lpstr>Training Opportunities</vt:lpstr>
      <vt:lpstr>Training Opportunities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Stokes</dc:creator>
  <cp:lastModifiedBy>PGREENLD</cp:lastModifiedBy>
  <cp:revision>14</cp:revision>
  <dcterms:created xsi:type="dcterms:W3CDTF">2013-08-27T07:50:13Z</dcterms:created>
  <dcterms:modified xsi:type="dcterms:W3CDTF">2014-02-06T15:31:19Z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2013-07-05T00:00:00Z</vt:filetime>
  </property>
  <property fmtid="{D5CDD505-2E9C-101B-9397-08002B2CF9AE}" pid="3" name="LastSaved">
    <vt:filetime>2013-08-27T00:00:00Z</vt:filetime>
  </property>
</Properties>
</file>