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4" r:id="rId16"/>
    <p:sldMasterId id="2147483696" r:id="rId17"/>
    <p:sldMasterId id="2147483698" r:id="rId18"/>
    <p:sldMasterId id="2147483700" r:id="rId19"/>
    <p:sldMasterId id="2147483702" r:id="rId20"/>
    <p:sldMasterId id="2147483704" r:id="rId21"/>
    <p:sldMasterId id="2147483706" r:id="rId22"/>
    <p:sldMasterId id="2147483708" r:id="rId23"/>
  </p:sldMasterIdLst>
  <p:notesMasterIdLst>
    <p:notesMasterId r:id="rId63"/>
  </p:notesMasterIdLst>
  <p:handoutMasterIdLst>
    <p:handoutMasterId r:id="rId64"/>
  </p:handoutMasterIdLst>
  <p:sldIdLst>
    <p:sldId id="256" r:id="rId24"/>
    <p:sldId id="358" r:id="rId25"/>
    <p:sldId id="370" r:id="rId26"/>
    <p:sldId id="336" r:id="rId27"/>
    <p:sldId id="334" r:id="rId28"/>
    <p:sldId id="345" r:id="rId29"/>
    <p:sldId id="335" r:id="rId30"/>
    <p:sldId id="313" r:id="rId31"/>
    <p:sldId id="270" r:id="rId32"/>
    <p:sldId id="338" r:id="rId33"/>
    <p:sldId id="339" r:id="rId34"/>
    <p:sldId id="276" r:id="rId35"/>
    <p:sldId id="298" r:id="rId36"/>
    <p:sldId id="271" r:id="rId37"/>
    <p:sldId id="331" r:id="rId38"/>
    <p:sldId id="342" r:id="rId39"/>
    <p:sldId id="332" r:id="rId40"/>
    <p:sldId id="333" r:id="rId41"/>
    <p:sldId id="371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9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69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42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6" autoAdjust="0"/>
  </p:normalViewPr>
  <p:slideViewPr>
    <p:cSldViewPr snapToGrid="0" snapToObjects="1"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61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408FC-5DBA-4181-A75B-00171FB9D38D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6C781-0330-4BF8-A06C-1BF9FF4C6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A913C-4F09-49F0-96CB-0BBCA4CE02C4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A7CED-DF9D-4851-859F-C073B8D5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Association analyses of </a:t>
            </a:r>
            <a:r>
              <a:rPr lang="en-US" dirty="0" err="1" smtClean="0"/>
              <a:t>proinsulin</a:t>
            </a:r>
            <a:r>
              <a:rPr lang="en-US" dirty="0" smtClean="0"/>
              <a:t> levels using the </a:t>
            </a:r>
            <a:r>
              <a:rPr lang="en-US" dirty="0" err="1" smtClean="0"/>
              <a:t>Exome</a:t>
            </a:r>
            <a:r>
              <a:rPr lang="en-US" dirty="0" smtClean="0"/>
              <a:t> Chip identified low-frequency variants (MAF&lt;5%) associated with FG &amp; FI regulation (</a:t>
            </a:r>
            <a:r>
              <a:rPr lang="en-US" dirty="0" err="1" smtClean="0"/>
              <a:t>Huyghe</a:t>
            </a:r>
            <a:r>
              <a:rPr lang="en-US" dirty="0" smtClean="0"/>
              <a:t> JR, et al. </a:t>
            </a:r>
            <a:r>
              <a:rPr lang="en-US" i="1" dirty="0" smtClean="0"/>
              <a:t>Nat Genet </a:t>
            </a:r>
            <a:r>
              <a:rPr lang="en-US" dirty="0" smtClean="0"/>
              <a:t>2013;45:197-201)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A7CED-DF9D-4851-859F-C073B8D5EA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0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66</a:t>
            </a:r>
            <a:r>
              <a:rPr lang="en-US" baseline="0" dirty="0" smtClean="0"/>
              <a:t> loci tested because of LD at loci and high prior of association based on previous publications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could potentially expand to any genes near index loci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T2D case definitions (1 or more of the following):</a:t>
            </a:r>
          </a:p>
          <a:p>
            <a:pPr lvl="1"/>
            <a:r>
              <a:rPr lang="en-US" dirty="0" smtClean="0"/>
              <a:t>Self report of physician diagnosis</a:t>
            </a:r>
          </a:p>
          <a:p>
            <a:pPr lvl="1"/>
            <a:r>
              <a:rPr lang="en-US" dirty="0" smtClean="0"/>
              <a:t>Use of insulin or oral hypoglycemic agents</a:t>
            </a:r>
          </a:p>
          <a:p>
            <a:pPr lvl="1"/>
            <a:r>
              <a:rPr lang="en-US" dirty="0" smtClean="0"/>
              <a:t>Fasting Glucose ≥ 126 mg/dl (7mmol/L)</a:t>
            </a:r>
          </a:p>
          <a:p>
            <a:pPr lvl="1"/>
            <a:r>
              <a:rPr lang="en-US" dirty="0" smtClean="0"/>
              <a:t>Random Plasma Glucose &gt; 200 mg/dl (11.1 </a:t>
            </a:r>
            <a:r>
              <a:rPr lang="en-US" dirty="0" err="1" smtClean="0"/>
              <a:t>mmol</a:t>
            </a:r>
            <a:r>
              <a:rPr lang="en-US" dirty="0" smtClean="0"/>
              <a:t>/L)</a:t>
            </a:r>
          </a:p>
          <a:p>
            <a:pPr lvl="1"/>
            <a:r>
              <a:rPr lang="en-US" dirty="0" smtClean="0"/>
              <a:t>HbA1c ≥ 6.5%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7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(1/17/14 12:45) -----</a:t>
            </a:r>
          </a:p>
          <a:p>
            <a:r>
              <a:rPr lang="en-US"/>
              <a:t>move previous slide or larger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2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want</a:t>
            </a:r>
            <a:r>
              <a:rPr lang="en-US" baseline="0" dirty="0" smtClean="0"/>
              <a:t> to expand number of loci that may have signals that might explain the GWAS can look at </a:t>
            </a:r>
            <a:r>
              <a:rPr lang="en-US" dirty="0" smtClean="0"/>
              <a:t>11</a:t>
            </a:r>
            <a:r>
              <a:rPr lang="en-US" baseline="0" dirty="0" smtClean="0"/>
              <a:t> loci that make within locus </a:t>
            </a:r>
            <a:r>
              <a:rPr lang="en-US" baseline="0" dirty="0" err="1" smtClean="0"/>
              <a:t>bonferroni</a:t>
            </a:r>
            <a:r>
              <a:rPr lang="en-US" baseline="0" dirty="0" smtClean="0"/>
              <a:t> threshold in the ALL analysis: GCKR, KCNK16, GCK, KLF14, SLC30A8, HHEX, ARAP1, MTNR1B, HNF1A, ZFAND6, CILP2, GIPR (all significant after adjusting for number of SNPs tested at each locus – different thresholds by locus)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replication in EU study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5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 err="1" smtClean="0"/>
              <a:t>assoc</a:t>
            </a:r>
            <a:r>
              <a:rPr lang="en-US" dirty="0" smtClean="0"/>
              <a:t> in AF, but lower</a:t>
            </a:r>
            <a:r>
              <a:rPr lang="en-US" baseline="0" dirty="0" smtClean="0"/>
              <a:t> MAF and in same direction – power</a:t>
            </a:r>
          </a:p>
          <a:p>
            <a:r>
              <a:rPr lang="en-US" baseline="0" dirty="0" smtClean="0"/>
              <a:t>MAC in cases for AF ~ 373</a:t>
            </a:r>
          </a:p>
          <a:p>
            <a:r>
              <a:rPr lang="en-US" baseline="0" dirty="0" smtClean="0"/>
              <a:t>proxy of index in AF 2K cases and 7K controls not associated with T2D</a:t>
            </a:r>
          </a:p>
          <a:p>
            <a:endParaRPr lang="en-US" baseline="0" dirty="0" smtClean="0"/>
          </a:p>
          <a:p>
            <a:r>
              <a:rPr lang="en-US" baseline="0" dirty="0" smtClean="0"/>
              <a:t>variant associated with T2D in ALL analysis, but primarily driven by studies of </a:t>
            </a:r>
            <a:r>
              <a:rPr lang="en-US" baseline="0" dirty="0" err="1" smtClean="0"/>
              <a:t>african</a:t>
            </a:r>
            <a:r>
              <a:rPr lang="en-US" baseline="0" dirty="0" smtClean="0"/>
              <a:t> ancestry where the MAF is much higher compared to the EU.</a:t>
            </a:r>
          </a:p>
          <a:p>
            <a:r>
              <a:rPr lang="en-US" baseline="0" dirty="0" smtClean="0"/>
              <a:t>variant is in LD in both populations, however among AF there is no evidence of recombination between the index and the novel SNP</a:t>
            </a:r>
          </a:p>
          <a:p>
            <a:r>
              <a:rPr lang="en-US" baseline="0" dirty="0" smtClean="0"/>
              <a:t>suggests new independent signal – allelic heterogeneity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94% power to detect association in AF – posterior power calculation</a:t>
            </a:r>
            <a:endParaRPr lang="en-US" dirty="0" smtClean="0"/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ArfGAP</a:t>
            </a:r>
            <a:r>
              <a:rPr lang="en-US" dirty="0" smtClean="0"/>
              <a:t> with </a:t>
            </a:r>
            <a:r>
              <a:rPr lang="en-US" dirty="0" err="1" smtClean="0"/>
              <a:t>RhoGAP</a:t>
            </a:r>
            <a:r>
              <a:rPr lang="en-US" dirty="0" smtClean="0"/>
              <a:t> domain, </a:t>
            </a:r>
            <a:r>
              <a:rPr lang="en-US" dirty="0" err="1" smtClean="0"/>
              <a:t>ankyrin</a:t>
            </a:r>
            <a:r>
              <a:rPr lang="en-US" dirty="0" smtClean="0"/>
              <a:t> repeat and PH domain 1 protein – involved in regulation of receptor protein in apoptosis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possibly regulates cell specific trafficking of a receptor protein involved in apoptosis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8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not associated in AF – lower MAF</a:t>
            </a:r>
            <a:r>
              <a:rPr lang="en-US" sz="1100" baseline="0" dirty="0" smtClean="0"/>
              <a:t> 7% </a:t>
            </a:r>
            <a:r>
              <a:rPr lang="en-US" sz="1100" baseline="0" dirty="0" err="1" smtClean="0"/>
              <a:t>vs</a:t>
            </a:r>
            <a:r>
              <a:rPr lang="en-US" sz="1100" baseline="0" dirty="0" smtClean="0"/>
              <a:t> 20% in EU – effect estimate in different direction</a:t>
            </a:r>
          </a:p>
          <a:p>
            <a:r>
              <a:rPr lang="en-US" sz="1100" baseline="0" dirty="0" smtClean="0"/>
              <a:t>MAC cases EU – 16</a:t>
            </a:r>
          </a:p>
          <a:p>
            <a:r>
              <a:rPr lang="en-US" sz="1100" baseline="0" dirty="0" smtClean="0"/>
              <a:t>variants affecting ERK activation (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exm9479380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– R138C) were not associated with T2D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Do not have the other LOF or deleterious SNPs from MTNR1B from </a:t>
            </a:r>
            <a:r>
              <a:rPr lang="en-US" sz="1100" b="0" i="0" u="none" strike="noStrike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Bonnefond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paper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however the functional effect of this variant may not be evident in receptor binding or other assays tested in the </a:t>
            </a:r>
            <a:r>
              <a:rPr lang="en-US" sz="1100" b="0" i="0" u="none" strike="noStrike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Bonnefond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paper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marginally associated with increased fasting insulin in EU analysis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observe effect in ALL analysis, but in contrast to the two previous examples the association seems primarily driven by the EU studies with higher MAF than AF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variant is in LD with the index and might potentially underlie the signal and appear on the same haplotype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however, this variant was identified as a "neutral" mutation in a sequencing study with functional melatonin binding assays - but does not provide definitive proof in favor or against the </a:t>
            </a:r>
            <a:r>
              <a:rPr lang="en-US" sz="1100" b="0" i="0" u="none" strike="noStrike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causailty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of this variant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variant was one of many “neutral” variants tested in a variant-cluster based analysis (KBAC) &gt; but not tested individually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posterior power calculation (83% power in EU)</a:t>
            </a: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80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associated in AF (lower MAF, but</a:t>
            </a:r>
            <a:r>
              <a:rPr lang="en-US" baseline="0" dirty="0" smtClean="0"/>
              <a:t> same direction as EU) – power issue?</a:t>
            </a:r>
          </a:p>
          <a:p>
            <a:r>
              <a:rPr lang="en-US" baseline="0" dirty="0" smtClean="0"/>
              <a:t>MAC in cases for AF is ~36</a:t>
            </a:r>
          </a:p>
          <a:p>
            <a:r>
              <a:rPr lang="en-US" baseline="0" dirty="0" err="1" smtClean="0"/>
              <a:t>nsSNP</a:t>
            </a:r>
            <a:r>
              <a:rPr lang="en-US" baseline="0" dirty="0" smtClean="0"/>
              <a:t> in LD with this variant is also associated with T2D in EU (10-6) but not in AF</a:t>
            </a:r>
          </a:p>
          <a:p>
            <a:r>
              <a:rPr lang="en-US" baseline="0" dirty="0" smtClean="0"/>
              <a:t>index SNP not associated in other AF meta-</a:t>
            </a:r>
            <a:r>
              <a:rPr lang="en-US" baseline="0" dirty="0" err="1" smtClean="0"/>
              <a:t>gwas</a:t>
            </a:r>
            <a:r>
              <a:rPr lang="en-US" baseline="0" dirty="0" smtClean="0"/>
              <a:t> of T2D (2K cases and 7K controls)</a:t>
            </a:r>
          </a:p>
          <a:p>
            <a:r>
              <a:rPr lang="en-US" baseline="0" dirty="0" smtClean="0"/>
              <a:t>associated with increased fasting insulin in AF and all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 not have correct index in AF, or low power in AF</a:t>
            </a:r>
          </a:p>
          <a:p>
            <a:r>
              <a:rPr lang="en-US" baseline="0" dirty="0" smtClean="0"/>
              <a:t>variant associated with T2D in ALL analysis, but primarily driven by studies of </a:t>
            </a:r>
            <a:r>
              <a:rPr lang="en-US" baseline="0" dirty="0" err="1" smtClean="0"/>
              <a:t>african</a:t>
            </a:r>
            <a:r>
              <a:rPr lang="en-US" baseline="0" dirty="0" smtClean="0"/>
              <a:t> ancestry where the MAF is much higher compared to the EU.</a:t>
            </a:r>
          </a:p>
          <a:p>
            <a:r>
              <a:rPr lang="en-US" baseline="0" dirty="0" smtClean="0"/>
              <a:t>variant is in LD in both populations, however among AF there is no evidence of recombination between the index and the novel SNP</a:t>
            </a:r>
          </a:p>
          <a:p>
            <a:r>
              <a:rPr lang="en-US" baseline="0" dirty="0" smtClean="0"/>
              <a:t>suggests new independent signal – allelic heterogeneity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posterior power calculation (74% power in AF)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Zinc transporter – one of the first T2D loci identified via GWAS (</a:t>
            </a:r>
            <a:r>
              <a:rPr lang="en-US" dirty="0" err="1" smtClean="0"/>
              <a:t>Sladek</a:t>
            </a:r>
            <a:r>
              <a:rPr lang="en-US" dirty="0" smtClean="0"/>
              <a:t> et al 2007), very high and localized expression β-cells of pancreas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8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SLC30A8 results seem</a:t>
            </a:r>
            <a:r>
              <a:rPr lang="en-US" baseline="0" dirty="0" smtClean="0"/>
              <a:t> to agree with single SNP results</a:t>
            </a:r>
          </a:p>
          <a:p>
            <a:r>
              <a:rPr lang="en-US" baseline="0" dirty="0" smtClean="0"/>
              <a:t>MTNR1B is more equivocal – nominally significant gene based results</a:t>
            </a:r>
          </a:p>
          <a:p>
            <a:r>
              <a:rPr lang="en-US" baseline="0" dirty="0" smtClean="0"/>
              <a:t>No signal from ARAP1 in AF analyses because variant identified is ~6% in AF and not included in the gene based AF analysis, ARAP1 variant is &lt;1% in EU, but there is no signal from that analysis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21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conditional</a:t>
            </a:r>
            <a:r>
              <a:rPr lang="en-US" baseline="0" dirty="0" smtClean="0"/>
              <a:t> analysis help with SLC30A8 and ARAP1 signals? – if only in AF and original index is NS in AF analyses</a:t>
            </a:r>
          </a:p>
          <a:p>
            <a:r>
              <a:rPr lang="en-US" baseline="0" dirty="0" smtClean="0"/>
              <a:t>would need to find other index SNPs in these genes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SLC30A8, ARAP1 and MTNR1B identified in EU population</a:t>
            </a:r>
          </a:p>
          <a:p>
            <a:r>
              <a:rPr lang="en-US" baseline="0" dirty="0" smtClean="0"/>
              <a:t>MTNR1B sequencing study identified and confirmed many additional </a:t>
            </a:r>
            <a:r>
              <a:rPr lang="en-US" baseline="0" dirty="0" err="1" smtClean="0"/>
              <a:t>nsSNV</a:t>
            </a:r>
            <a:r>
              <a:rPr lang="en-US" baseline="0" dirty="0" smtClean="0"/>
              <a:t>.  Most of these do not exist on the chip – could follow up, but evidence in </a:t>
            </a:r>
            <a:r>
              <a:rPr lang="en-US" baseline="0" dirty="0" err="1" smtClean="0"/>
              <a:t>Bonnefond</a:t>
            </a:r>
            <a:r>
              <a:rPr lang="en-US" baseline="0" dirty="0" smtClean="0"/>
              <a:t> paper does not support the causality of this variant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variants from SLC30A8 and ARAP1 may help with fine mapping, but are too low in frequency in the EU population</a:t>
            </a:r>
          </a:p>
          <a:p>
            <a:r>
              <a:rPr lang="en-US" baseline="0" dirty="0" smtClean="0"/>
              <a:t>evidence of allelic heterogeneity – causal variant is different in different populations or (?common causal variant on multiple haplotypes at different frequencies in diff populations) – Ng et al 2013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 ethnic meta-analyses?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5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Wider set of gene-based analyses</a:t>
            </a:r>
          </a:p>
          <a:p>
            <a:endParaRPr lang="en-US" smtClean="0"/>
          </a:p>
          <a:p>
            <a:r>
              <a:rPr lang="en-US" smtClean="0"/>
              <a:t>Combine </a:t>
            </a:r>
            <a:r>
              <a:rPr lang="en-US" dirty="0" smtClean="0"/>
              <a:t>with other T2DGenes </a:t>
            </a:r>
            <a:r>
              <a:rPr lang="en-US" dirty="0" err="1" smtClean="0"/>
              <a:t>exome</a:t>
            </a:r>
            <a:r>
              <a:rPr lang="en-US" dirty="0" smtClean="0"/>
              <a:t>-chip consortium</a:t>
            </a:r>
          </a:p>
          <a:p>
            <a:endParaRPr lang="en-US" sz="100" dirty="0" smtClean="0"/>
          </a:p>
          <a:p>
            <a:r>
              <a:rPr lang="en-US" dirty="0" smtClean="0"/>
              <a:t>Look up resource for diabetes related traits – minimize multiple testing</a:t>
            </a:r>
          </a:p>
          <a:p>
            <a:endParaRPr lang="en-US" sz="100" dirty="0" smtClean="0"/>
          </a:p>
          <a:p>
            <a:r>
              <a:rPr lang="en-US" dirty="0" smtClean="0"/>
              <a:t>Separate into prevalent v incident T2D case analysis – run into low sample size problem, potential to make up for lost power with increased homogeneity…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7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seqMeta</a:t>
            </a:r>
            <a:r>
              <a:rPr lang="en-US" dirty="0" smtClean="0"/>
              <a:t> - binary trait analysis not well supported</a:t>
            </a:r>
            <a:r>
              <a:rPr lang="en-US" baseline="0" dirty="0" smtClean="0"/>
              <a:t> – missing case and control numbers only have total numbers &amp; remove related participants before analysis</a:t>
            </a:r>
          </a:p>
          <a:p>
            <a:r>
              <a:rPr lang="en-US" baseline="0" dirty="0" smtClean="0"/>
              <a:t>non joint called cohorts – some cohorts not part of joint calling needed SNPs excluded manually possibly due to poor genotype calling in smaller sample sizes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ICELAND STUDY..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Studies: up to 23 - AGES, ARIC, CARDIA, CHS, EPIC, Exeter, </a:t>
            </a:r>
            <a:r>
              <a:rPr lang="en-US" sz="1200" dirty="0" err="1" smtClean="0"/>
              <a:t>FamHS</a:t>
            </a:r>
            <a:r>
              <a:rPr lang="en-US" sz="1200" dirty="0" smtClean="0"/>
              <a:t>, Fenland, FHS, FIA3, GLACIER, GS, HABC, HELIC </a:t>
            </a:r>
            <a:r>
              <a:rPr lang="en-US" sz="1200" dirty="0" err="1" smtClean="0"/>
              <a:t>Manolis</a:t>
            </a:r>
            <a:r>
              <a:rPr lang="en-US" sz="1200" dirty="0" smtClean="0"/>
              <a:t> &amp; </a:t>
            </a:r>
            <a:r>
              <a:rPr lang="en-US" sz="1200" dirty="0" err="1" smtClean="0"/>
              <a:t>Pomak</a:t>
            </a:r>
            <a:r>
              <a:rPr lang="en-US" sz="1200" dirty="0" smtClean="0"/>
              <a:t>, IPM, JHS, </a:t>
            </a:r>
            <a:r>
              <a:rPr lang="en-US" sz="1200" dirty="0" err="1" smtClean="0"/>
              <a:t>Korcula</a:t>
            </a:r>
            <a:r>
              <a:rPr lang="en-US" sz="1200" dirty="0" smtClean="0"/>
              <a:t>, MESA, PROCARDIS, RISC, RS, SCARF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A7CED-DF9D-4851-859F-C073B8D5EA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sc_nonsynSplice</a:t>
            </a:r>
            <a:r>
              <a:rPr lang="en-US" dirty="0" smtClean="0"/>
              <a:t>=T replaced with Type of variant: missense, splice,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A7CED-DF9D-4851-859F-C073B8D5E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1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NHGRI GWAS catalog, this variant associated with 2hrG and</a:t>
            </a:r>
            <a:r>
              <a:rPr lang="en-US" baseline="0" dirty="0" smtClean="0"/>
              <a:t> triglycerides and CRP and GGT (same direction of effect)</a:t>
            </a:r>
          </a:p>
          <a:p>
            <a:r>
              <a:rPr lang="en-US" baseline="0" dirty="0" smtClean="0"/>
              <a:t>L147P is a putatively functional splice site creating multiple transcripts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A7CED-DF9D-4851-859F-C073B8D5EA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this slide to match CHARGE Poster</a:t>
            </a:r>
          </a:p>
          <a:p>
            <a:r>
              <a:rPr lang="en-US" dirty="0" smtClean="0"/>
              <a:t>FG in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A7CED-DF9D-4851-859F-C073B8D5EA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FG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mmol</a:t>
            </a:r>
            <a:r>
              <a:rPr lang="en-US" baseline="0" dirty="0" smtClean="0"/>
              <a:t>/l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A7CED-DF9D-4851-859F-C073B8D5E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G6PC2 : remove phosphate</a:t>
            </a:r>
            <a:r>
              <a:rPr lang="en-US" baseline="0" dirty="0" smtClean="0"/>
              <a:t> from G-6-phosphate</a:t>
            </a:r>
          </a:p>
          <a:p>
            <a:r>
              <a:rPr lang="en-US" dirty="0" smtClean="0"/>
              <a:t>Conditional analyses: are known associations independent from new low frequency/rare SNVs?</a:t>
            </a:r>
          </a:p>
          <a:p>
            <a:pPr lvl="1"/>
            <a:r>
              <a:rPr lang="en-US" dirty="0" smtClean="0"/>
              <a:t>38 FG SNPs and 20 FI SNPs are used as covariates in analyses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A7CED-DF9D-4851-859F-C073B8D5EA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are </a:t>
            </a:r>
            <a:r>
              <a:rPr lang="en-US" dirty="0" err="1" smtClean="0"/>
              <a:t>nsSNPs</a:t>
            </a:r>
            <a:r>
              <a:rPr lang="en-US" dirty="0" smtClean="0"/>
              <a:t>,</a:t>
            </a:r>
            <a:r>
              <a:rPr lang="en-US" baseline="0" dirty="0" smtClean="0"/>
              <a:t> 1 is </a:t>
            </a:r>
            <a:r>
              <a:rPr lang="en-US" baseline="0" dirty="0" err="1" smtClean="0"/>
              <a:t>sSNP</a:t>
            </a:r>
            <a:r>
              <a:rPr lang="en-US" baseline="0" dirty="0" smtClean="0"/>
              <a:t>, 7 in LD with </a:t>
            </a:r>
            <a:r>
              <a:rPr lang="en-US" baseline="0" dirty="0" err="1" smtClean="0"/>
              <a:t>nsSNP</a:t>
            </a:r>
            <a:r>
              <a:rPr lang="en-US" baseline="0" dirty="0" smtClean="0"/>
              <a:t>, 1 in LD with </a:t>
            </a:r>
            <a:r>
              <a:rPr lang="en-US" baseline="0" dirty="0" err="1" smtClean="0"/>
              <a:t>sSNP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affect protein coding - &gt; </a:t>
            </a:r>
            <a:r>
              <a:rPr lang="en-US" dirty="0" err="1" smtClean="0"/>
              <a:t>nonsynonymous</a:t>
            </a:r>
            <a:r>
              <a:rPr lang="en-US" baseline="0" dirty="0" smtClean="0"/>
              <a:t> SNPs, splice site variants, stop gain or stop loss variants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164B7-EB18-2842-A550-0A4DB49268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cohorts</a:t>
            </a:r>
            <a:r>
              <a:rPr lang="en-US" baseline="0" dirty="0" smtClean="0"/>
              <a:t> initially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A7CED-DF9D-4851-859F-C073B8D5EA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5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3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5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B1109-4B18-FD4F-B255-0D65B3C85B0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9727-0059-1D40-B291-948F1A7DA0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4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6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34B6E-F73D-094E-BC03-6499AADCC96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B888A-427B-2744-A89A-A53AC9879E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14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49B2-C20D-3347-AD1E-0C1E0E373F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C8E44-D92F-B14E-9C24-93DA11CBD4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20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4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5FBC-7EF4-924E-9ECB-FAC45A5102A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2B47-BC11-4F49-97E8-EE9A37777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1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0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1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FAFD-0620-534C-AF6F-5C6B9E940382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5F7C-6873-1441-B9CF-D4B80D283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D9B44F-8AC5-7F4D-90D3-DEC2A41363A9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2/6/2014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2BF68B-7FC5-B043-A0C1-E29DDB37A8FC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6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Exome</a:t>
            </a:r>
            <a:r>
              <a:rPr lang="en-US" dirty="0"/>
              <a:t> Chip Investigation of Fasting Glucose, Insulin, and Type 2 Diabetes from the CHARGE Diabetes/</a:t>
            </a:r>
            <a:r>
              <a:rPr lang="en-US" dirty="0" err="1"/>
              <a:t>Glycemia</a:t>
            </a:r>
            <a:r>
              <a:rPr lang="en-US" dirty="0"/>
              <a:t> Working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47101"/>
            <a:ext cx="6400800" cy="1752600"/>
          </a:xfrm>
        </p:spPr>
        <p:txBody>
          <a:bodyPr/>
          <a:lstStyle/>
          <a:p>
            <a:r>
              <a:rPr lang="en-US" dirty="0" smtClean="0"/>
              <a:t>Mark Goodarzi, MD, PhD for the CHARGE T2D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Single Variants: Known Loci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GWAS variants are replicated (p&lt;10</a:t>
            </a:r>
            <a:r>
              <a:rPr lang="en-US" baseline="30000" dirty="0" smtClean="0"/>
              <a:t>-3</a:t>
            </a:r>
            <a:r>
              <a:rPr lang="en-US" dirty="0" smtClean="0"/>
              <a:t>) in European + African:  </a:t>
            </a:r>
          </a:p>
          <a:p>
            <a:pPr lvl="1"/>
            <a:r>
              <a:rPr lang="en-US" dirty="0" smtClean="0"/>
              <a:t>FG: 24 (63%) of 38 known loci are significant </a:t>
            </a:r>
          </a:p>
          <a:p>
            <a:pPr lvl="1"/>
            <a:r>
              <a:rPr lang="en-US" dirty="0" smtClean="0"/>
              <a:t>FI: 17 (85%) of 20 known loci are significant</a:t>
            </a:r>
          </a:p>
          <a:p>
            <a:r>
              <a:rPr lang="en-US" dirty="0" smtClean="0"/>
              <a:t>Novel variants in the known loci (p&lt;10</a:t>
            </a:r>
            <a:r>
              <a:rPr lang="en-US" baseline="30000" dirty="0" smtClean="0"/>
              <a:t>-6</a:t>
            </a:r>
            <a:r>
              <a:rPr lang="en-US" dirty="0" smtClean="0"/>
              <a:t>): 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46832"/>
              </p:ext>
            </p:extLst>
          </p:nvPr>
        </p:nvGraphicFramePr>
        <p:xfrm>
          <a:off x="262271" y="3769397"/>
          <a:ext cx="8424528" cy="2541651"/>
        </p:xfrm>
        <a:graphic>
          <a:graphicData uri="http://schemas.openxmlformats.org/drawingml/2006/table">
            <a:tbl>
              <a:tblPr/>
              <a:tblGrid>
                <a:gridCol w="1023716"/>
                <a:gridCol w="1891791"/>
                <a:gridCol w="1132858"/>
                <a:gridCol w="904679"/>
                <a:gridCol w="2156426"/>
                <a:gridCol w="1315058"/>
              </a:tblGrid>
              <a:tr h="7505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Gene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sng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rs#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sng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Type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MAF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sng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Beta (SE)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sng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p-value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1152"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Fasting Glucose (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mmol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/l), n=59,502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GCKR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rs1260326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L147P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0.36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-0.04(0.004)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7x10</a:t>
                      </a:r>
                      <a:r>
                        <a:rPr lang="en-US" sz="2400" b="0" i="0" u="none" strike="noStrike" baseline="3000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-22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Franklin Gothic Medium"/>
                        <a:cs typeface="Franklin Gothic Medium"/>
                      </a:endParaRP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90309"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Fasting Insulin (log pmol/l),  n=47,148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6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GCKR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rs1260326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L147P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0.37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-0.02(0.002)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4x10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-14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Franklin Gothic Medium"/>
                        <a:cs typeface="Franklin Gothic Medium"/>
                      </a:endParaRP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1415" y="6377644"/>
            <a:ext cx="763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Stronger association than GWAS variant, rs780094, to which it is linked, r</a:t>
            </a:r>
            <a:r>
              <a:rPr lang="en-US" baseline="30000" dirty="0" smtClean="0"/>
              <a:t>2</a:t>
            </a:r>
            <a:r>
              <a:rPr lang="en-US" dirty="0" smtClean="0"/>
              <a:t>=0.93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Single Variants: Known Loci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novel coding variants at known FG loci identified in European ancestry only (p&lt;10</a:t>
            </a:r>
            <a:r>
              <a:rPr lang="en-US" baseline="30000" dirty="0" smtClean="0"/>
              <a:t>-6</a:t>
            </a:r>
            <a:r>
              <a:rPr lang="en-US" dirty="0" smtClean="0"/>
              <a:t>) </a:t>
            </a:r>
            <a:r>
              <a:rPr lang="en-US" dirty="0" err="1" smtClean="0"/>
              <a:t>mmol</a:t>
            </a:r>
            <a:r>
              <a:rPr lang="en-US" dirty="0" smtClean="0"/>
              <a:t>/l, Maximum n=49,838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5258"/>
              </p:ext>
            </p:extLst>
          </p:nvPr>
        </p:nvGraphicFramePr>
        <p:xfrm>
          <a:off x="184618" y="3586506"/>
          <a:ext cx="8908988" cy="2764378"/>
        </p:xfrm>
        <a:graphic>
          <a:graphicData uri="http://schemas.openxmlformats.org/drawingml/2006/table">
            <a:tbl>
              <a:tblPr/>
              <a:tblGrid>
                <a:gridCol w="1256348"/>
                <a:gridCol w="2058162"/>
                <a:gridCol w="1169988"/>
                <a:gridCol w="892810"/>
                <a:gridCol w="2046923"/>
                <a:gridCol w="1484757"/>
              </a:tblGrid>
              <a:tr h="9905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i="0" u="sng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Gene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i="0" u="sng" strike="noStrike" dirty="0" err="1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rs</a:t>
                      </a:r>
                      <a:r>
                        <a:rPr lang="en-US" sz="2800" b="1" i="0" u="sng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#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i="0" u="sng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Type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i="0" u="sng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MAF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i="0" u="sng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Beta (SE)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i="0" u="sng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p-value 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88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MADD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rs35233100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R766*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Franklin Gothic Medium"/>
                        <a:cs typeface="Franklin Gothic Medium"/>
                      </a:endParaRP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0.06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-0.04(0.01)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9x10</a:t>
                      </a:r>
                      <a:r>
                        <a:rPr lang="en-US" sz="2800" b="0" i="0" u="none" strike="noStrike" baseline="30000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-7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8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GPSM1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rs60980157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S391L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0.24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-0.02(0.004)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6x10</a:t>
                      </a:r>
                      <a:r>
                        <a:rPr lang="en-US" sz="2800" b="0" i="0" u="none" strike="noStrike" baseline="30000" dirty="0">
                          <a:solidFill>
                            <a:srgbClr val="000000"/>
                          </a:solidFill>
                          <a:latin typeface="Franklin Gothic Medium"/>
                          <a:cs typeface="Franklin Gothic Medium"/>
                        </a:rPr>
                        <a:t>-7</a:t>
                      </a:r>
                    </a:p>
                  </a:txBody>
                  <a:tcPr marL="17780" marR="17780" marT="1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3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5450" y="21843"/>
            <a:ext cx="8229600" cy="8767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FFFF"/>
                </a:solidFill>
              </a:rPr>
              <a:t>Single SNV </a:t>
            </a:r>
            <a:r>
              <a:rPr lang="en-US" dirty="0">
                <a:solidFill>
                  <a:srgbClr val="FFFFFF"/>
                </a:solidFill>
              </a:rPr>
              <a:t>&amp;</a:t>
            </a:r>
            <a:r>
              <a:rPr lang="en-US" dirty="0" smtClean="0">
                <a:solidFill>
                  <a:srgbClr val="FFFFFF"/>
                </a:solidFill>
              </a:rPr>
              <a:t> Fasting Glucose identifies a novel locus: GLP1R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558569"/>
            <a:ext cx="5824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Rs10305492 Ala316Thr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previously reported phenotype associations.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Predicted or known function?</a:t>
            </a:r>
          </a:p>
          <a:p>
            <a:endParaRPr lang="en-US" dirty="0" smtClean="0"/>
          </a:p>
          <a:p>
            <a:r>
              <a:rPr lang="en-US" u="sng" dirty="0" smtClean="0"/>
              <a:t>GLP1R – glucagon-like peptide 1 receptor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Expressed in pancreas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Regulates insulin secretion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GLP-1 analogs (e.g. </a:t>
            </a:r>
            <a:r>
              <a:rPr lang="en-US" dirty="0" err="1" smtClean="0"/>
              <a:t>exenatide</a:t>
            </a:r>
            <a:r>
              <a:rPr lang="en-US" dirty="0" smtClean="0"/>
              <a:t>, </a:t>
            </a:r>
            <a:r>
              <a:rPr lang="en-US" dirty="0" err="1" smtClean="0"/>
              <a:t>liraglutide</a:t>
            </a:r>
            <a:r>
              <a:rPr lang="en-US" dirty="0" smtClean="0"/>
              <a:t>) are current treatments for diabetes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580943"/>
              </p:ext>
            </p:extLst>
          </p:nvPr>
        </p:nvGraphicFramePr>
        <p:xfrm>
          <a:off x="457200" y="2423603"/>
          <a:ext cx="8038618" cy="756920"/>
        </p:xfrm>
        <a:graphic>
          <a:graphicData uri="http://schemas.openxmlformats.org/drawingml/2006/table">
            <a:tbl>
              <a:tblPr/>
              <a:tblGrid>
                <a:gridCol w="645122"/>
                <a:gridCol w="1553070"/>
                <a:gridCol w="1682977"/>
                <a:gridCol w="931842"/>
                <a:gridCol w="955736"/>
                <a:gridCol w="955736"/>
                <a:gridCol w="131413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MapInfo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dbSNPID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39046794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rs10305492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 10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81915" y="3458223"/>
            <a:ext cx="2605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European ancestry p=3.8x10</a:t>
            </a:r>
            <a:r>
              <a:rPr lang="en-US" sz="2000" baseline="30000" dirty="0" smtClean="0"/>
              <a:t>-9</a:t>
            </a:r>
          </a:p>
          <a:p>
            <a:r>
              <a:rPr lang="en-US" sz="2000" dirty="0" smtClean="0"/>
              <a:t>African ancestry p=0.18 (MAF=.003)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740419" y="9503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African and European </a:t>
            </a:r>
            <a:r>
              <a:rPr lang="en-US" dirty="0" smtClean="0"/>
              <a:t>ancestries</a:t>
            </a:r>
          </a:p>
          <a:p>
            <a:r>
              <a:rPr lang="en-US" dirty="0"/>
              <a:t>Maximum n=59,748</a:t>
            </a:r>
          </a:p>
          <a:p>
            <a:r>
              <a:rPr lang="en-US" dirty="0"/>
              <a:t>No SNV filter</a:t>
            </a:r>
          </a:p>
          <a:p>
            <a:r>
              <a:rPr lang="en-US" dirty="0"/>
              <a:t>Significance </a:t>
            </a:r>
            <a:r>
              <a:rPr lang="en-US" sz="1600" u="sng" dirty="0" smtClean="0"/>
              <a:t>&lt;</a:t>
            </a:r>
            <a:r>
              <a:rPr lang="en-US" dirty="0"/>
              <a:t>1</a:t>
            </a:r>
            <a:r>
              <a:rPr lang="en-US" dirty="0" smtClean="0"/>
              <a:t>x10</a:t>
            </a:r>
            <a:r>
              <a:rPr lang="en-US" baseline="30000" dirty="0" smtClean="0"/>
              <a:t>-6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801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5450" y="21843"/>
            <a:ext cx="8229600" cy="8767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FFFF"/>
                </a:solidFill>
              </a:rPr>
              <a:t>Single SNV </a:t>
            </a:r>
            <a:r>
              <a:rPr lang="en-US" dirty="0">
                <a:solidFill>
                  <a:srgbClr val="FFFFFF"/>
                </a:solidFill>
              </a:rPr>
              <a:t>&amp;</a:t>
            </a:r>
            <a:r>
              <a:rPr lang="en-US" dirty="0" smtClean="0">
                <a:solidFill>
                  <a:srgbClr val="FFFFFF"/>
                </a:solidFill>
              </a:rPr>
              <a:t> Fasting Glucose identifies a novel locus: ABO/ </a:t>
            </a:r>
            <a:r>
              <a:rPr lang="en-US" dirty="0" err="1" smtClean="0">
                <a:solidFill>
                  <a:srgbClr val="FFFFFF"/>
                </a:solidFill>
              </a:rPr>
              <a:t>intergenic</a:t>
            </a:r>
            <a:r>
              <a:rPr lang="en-US" dirty="0" smtClean="0">
                <a:solidFill>
                  <a:srgbClr val="FFFFFF"/>
                </a:solidFill>
              </a:rPr>
              <a:t> ABO-SURF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0419" y="9503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African and European </a:t>
            </a:r>
            <a:r>
              <a:rPr lang="en-US" dirty="0" smtClean="0"/>
              <a:t>ancestries</a:t>
            </a:r>
          </a:p>
          <a:p>
            <a:r>
              <a:rPr lang="en-US" dirty="0"/>
              <a:t>Maximum n=59,748</a:t>
            </a:r>
          </a:p>
          <a:p>
            <a:r>
              <a:rPr lang="en-US" dirty="0"/>
              <a:t>No SNV filter</a:t>
            </a:r>
          </a:p>
          <a:p>
            <a:r>
              <a:rPr lang="en-US" dirty="0"/>
              <a:t>Significance </a:t>
            </a:r>
            <a:r>
              <a:rPr lang="en-US" sz="1600" u="sng" dirty="0" smtClean="0"/>
              <a:t>&lt;</a:t>
            </a:r>
            <a:r>
              <a:rPr lang="en-US" dirty="0"/>
              <a:t>1</a:t>
            </a:r>
            <a:r>
              <a:rPr lang="en-US" dirty="0" smtClean="0"/>
              <a:t>x10</a:t>
            </a:r>
            <a:r>
              <a:rPr lang="en-US" baseline="30000" dirty="0" smtClean="0"/>
              <a:t>-6</a:t>
            </a:r>
            <a:endParaRPr lang="en-US" baseline="30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786060"/>
              </p:ext>
            </p:extLst>
          </p:nvPr>
        </p:nvGraphicFramePr>
        <p:xfrm>
          <a:off x="457197" y="3147314"/>
          <a:ext cx="7753741" cy="3009233"/>
        </p:xfrm>
        <a:graphic>
          <a:graphicData uri="http://schemas.openxmlformats.org/drawingml/2006/table">
            <a:tbl>
              <a:tblPr/>
              <a:tblGrid>
                <a:gridCol w="423670"/>
                <a:gridCol w="1073684"/>
                <a:gridCol w="1015648"/>
                <a:gridCol w="638408"/>
                <a:gridCol w="899574"/>
                <a:gridCol w="798009"/>
                <a:gridCol w="1001138"/>
                <a:gridCol w="1903610"/>
              </a:tblGrid>
              <a:tr h="907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MapInfo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dbSNPID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maf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Previously reported associations (NHGRI Catalog)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136153875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rs651007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0.023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3.62E-07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LDL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(Koreans) &amp; E-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136154168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rs579459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0.023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4.42E-07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CHD &amp; red blood cell traits &amp; liver enzyme levels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136155000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rs635634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5.47E-07</a:t>
                      </a: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 &amp; LDL</a:t>
                      </a:r>
                    </a:p>
                  </a:txBody>
                  <a:tcPr marL="12431" marR="12431" marT="12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0571" y="2152952"/>
            <a:ext cx="690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Pairwise r</a:t>
            </a:r>
            <a:r>
              <a:rPr lang="en-US" baseline="30000" dirty="0" smtClean="0"/>
              <a:t>2</a:t>
            </a:r>
            <a:r>
              <a:rPr lang="en-US" dirty="0" smtClean="0"/>
              <a:t>=1.0 across the 3 SNPs</a:t>
            </a:r>
          </a:p>
          <a:p>
            <a:r>
              <a:rPr lang="en-US" dirty="0" smtClean="0"/>
              <a:t>SNPs are ~3MB away from known GWAS loci: DNLZ (Scott 2012)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4854" y="4149059"/>
            <a:ext cx="3149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by </a:t>
            </a:r>
            <a:r>
              <a:rPr lang="en-US" dirty="0" err="1" smtClean="0"/>
              <a:t>sc_nonsynSplice</a:t>
            </a:r>
            <a:r>
              <a:rPr lang="en-US" dirty="0" smtClean="0"/>
              <a:t>=T</a:t>
            </a:r>
          </a:p>
          <a:p>
            <a:r>
              <a:rPr lang="en-US" dirty="0">
                <a:solidFill>
                  <a:srgbClr val="000000"/>
                </a:solidFill>
              </a:rPr>
              <a:t>2:169757930-169764491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738" y="2178583"/>
            <a:ext cx="481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Weighted Sum Test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16154" y="4634408"/>
            <a:ext cx="329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Sequence Kernel Association Test</a:t>
            </a:r>
            <a:endParaRPr lang="en-US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022662"/>
              </p:ext>
            </p:extLst>
          </p:nvPr>
        </p:nvGraphicFramePr>
        <p:xfrm>
          <a:off x="312789" y="2603615"/>
          <a:ext cx="8402100" cy="1413098"/>
        </p:xfrm>
        <a:graphic>
          <a:graphicData uri="http://schemas.openxmlformats.org/drawingml/2006/table">
            <a:tbl>
              <a:tblPr/>
              <a:tblGrid>
                <a:gridCol w="1600200"/>
                <a:gridCol w="1243320"/>
                <a:gridCol w="1124910"/>
                <a:gridCol w="1651000"/>
                <a:gridCol w="1213718"/>
                <a:gridCol w="1568952"/>
              </a:tblGrid>
              <a:tr h="590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Ancestry group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Combined MAF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SNPs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P-value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EU+AF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1.2E-08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6.0E-11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4.9E-01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6756"/>
              </p:ext>
            </p:extLst>
          </p:nvPr>
        </p:nvGraphicFramePr>
        <p:xfrm>
          <a:off x="308664" y="5322256"/>
          <a:ext cx="8229601" cy="1278914"/>
        </p:xfrm>
        <a:graphic>
          <a:graphicData uri="http://schemas.openxmlformats.org/drawingml/2006/table">
            <a:tbl>
              <a:tblPr/>
              <a:tblGrid>
                <a:gridCol w="1705008"/>
                <a:gridCol w="1381488"/>
                <a:gridCol w="1169808"/>
                <a:gridCol w="3973297"/>
              </a:tblGrid>
              <a:tr h="45595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Ancestry group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Qmeta.skat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cmaf.skat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P-value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EU+AF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66789504.2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1.7E-15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60294258.8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5.7E-15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264343.3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1.5E-01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Gene-Based Tests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3687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Gene-based tests of FG identify G6PC2, a known GWAS gene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40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ster.18Jan201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6" t="12985" b="41533"/>
          <a:stretch/>
        </p:blipFill>
        <p:spPr>
          <a:xfrm>
            <a:off x="835578" y="100257"/>
            <a:ext cx="7687310" cy="6757045"/>
          </a:xfrm>
        </p:spPr>
      </p:pic>
    </p:spTree>
    <p:extLst>
      <p:ext uri="{BB962C8B-B14F-4D97-AF65-F5344CB8AC3E}">
        <p14:creationId xmlns:p14="http://schemas.microsoft.com/office/powerpoint/2010/main" val="32006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present novel low-frequency and common protein coding variants associated with FG &amp; FI:</a:t>
            </a:r>
          </a:p>
          <a:p>
            <a:pPr lvl="1"/>
            <a:r>
              <a:rPr lang="en-US" dirty="0" smtClean="0"/>
              <a:t> GLP1R, a therapeutic target for T2D.</a:t>
            </a:r>
          </a:p>
          <a:p>
            <a:pPr lvl="1"/>
            <a:r>
              <a:rPr lang="en-US" dirty="0" smtClean="0"/>
              <a:t> ABO, previous studies report associations with T2D related traits but not FG as reported here.</a:t>
            </a:r>
          </a:p>
          <a:p>
            <a:r>
              <a:rPr lang="en-US" dirty="0" smtClean="0"/>
              <a:t>We identified 4 rare SNVs in G6PC2, a known T2D associated loci, as putative causal SNVs contributing to FG levels. G6PC2 regulates the terminal step of releasing glucose into the blood.</a:t>
            </a:r>
          </a:p>
          <a:p>
            <a:r>
              <a:rPr lang="en-US" dirty="0" smtClean="0"/>
              <a:t>We are currently working on conditional analyses and verifying results in </a:t>
            </a:r>
            <a:r>
              <a:rPr lang="en-US" dirty="0" err="1" smtClean="0"/>
              <a:t>exome</a:t>
            </a:r>
            <a:r>
              <a:rPr lang="en-US" dirty="0" smtClean="0"/>
              <a:t> sequence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single variant results &amp; FG at P&lt;=1x10</a:t>
            </a:r>
            <a:r>
              <a:rPr lang="en-US" baseline="30000" dirty="0" smtClean="0"/>
              <a:t>-6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62 SNPs or 24 ‘regions’ are associated with FG</a:t>
            </a:r>
          </a:p>
          <a:p>
            <a:r>
              <a:rPr lang="en-US" dirty="0" smtClean="0"/>
              <a:t>15 are known and may contain novel common or rare SNVs  </a:t>
            </a:r>
          </a:p>
          <a:p>
            <a:r>
              <a:rPr lang="en-US" dirty="0" smtClean="0"/>
              <a:t>2 are novel: GLP1R (MAF=1%) &amp; ABO (MAF=20%)</a:t>
            </a:r>
          </a:p>
        </p:txBody>
      </p:sp>
    </p:spTree>
    <p:extLst>
      <p:ext uri="{BB962C8B-B14F-4D97-AF65-F5344CB8AC3E}">
        <p14:creationId xmlns:p14="http://schemas.microsoft.com/office/powerpoint/2010/main" val="9359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single variant results &amp; FI at P&lt;=1x10</a:t>
            </a:r>
            <a:r>
              <a:rPr lang="en-US" baseline="30000" dirty="0" smtClean="0"/>
              <a:t>-6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SNPs or 7 ‘regions’ are associated with FI</a:t>
            </a:r>
          </a:p>
          <a:p>
            <a:r>
              <a:rPr lang="en-US" dirty="0" smtClean="0"/>
              <a:t>All are in known loci and may contain novel common SNVs  </a:t>
            </a:r>
          </a:p>
        </p:txBody>
      </p:sp>
    </p:spTree>
    <p:extLst>
      <p:ext uri="{BB962C8B-B14F-4D97-AF65-F5344CB8AC3E}">
        <p14:creationId xmlns:p14="http://schemas.microsoft.com/office/powerpoint/2010/main" val="9201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0262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Exome</a:t>
            </a:r>
            <a:r>
              <a:rPr lang="en-US" dirty="0" smtClean="0"/>
              <a:t> chip analysis of T2D identifies novel rare and low frequency coding variation in known T2D susceptibility loci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CHARGE Glycemia-T2D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Glycemia-T2D Working 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2428" y="1155700"/>
            <a:ext cx="2857500" cy="5105400"/>
          </a:xfrm>
        </p:spPr>
        <p:txBody>
          <a:bodyPr/>
          <a:lstStyle/>
          <a:p>
            <a:r>
              <a:rPr lang="en-US" sz="1800" dirty="0" smtClean="0"/>
              <a:t>Ping An</a:t>
            </a:r>
          </a:p>
          <a:p>
            <a:r>
              <a:rPr lang="en-US" sz="1800" dirty="0" err="1" smtClean="0"/>
              <a:t>Abi</a:t>
            </a:r>
            <a:r>
              <a:rPr lang="en-US" sz="1800" dirty="0" smtClean="0"/>
              <a:t> </a:t>
            </a:r>
            <a:r>
              <a:rPr lang="en-US" sz="1800" dirty="0" err="1" smtClean="0"/>
              <a:t>Baldridge</a:t>
            </a:r>
            <a:endParaRPr lang="en-US" sz="1800" dirty="0" smtClean="0"/>
          </a:p>
          <a:p>
            <a:r>
              <a:rPr lang="en-US" sz="1800" dirty="0" smtClean="0"/>
              <a:t>Ingrid </a:t>
            </a:r>
            <a:r>
              <a:rPr lang="en-US" sz="1800" dirty="0" err="1" smtClean="0"/>
              <a:t>Borecki</a:t>
            </a:r>
            <a:endParaRPr lang="en-US" sz="1800" dirty="0" smtClean="0"/>
          </a:p>
          <a:p>
            <a:r>
              <a:rPr lang="en-US" sz="1800" dirty="0" smtClean="0"/>
              <a:t>Dan </a:t>
            </a:r>
            <a:r>
              <a:rPr lang="en-US" sz="1800" dirty="0" err="1" smtClean="0"/>
              <a:t>Chasman</a:t>
            </a:r>
            <a:endParaRPr lang="en-US" sz="1800" dirty="0" smtClean="0"/>
          </a:p>
          <a:p>
            <a:r>
              <a:rPr lang="en-US" sz="1800" dirty="0" smtClean="0"/>
              <a:t>Ida Chen</a:t>
            </a:r>
          </a:p>
          <a:p>
            <a:r>
              <a:rPr lang="en-US" sz="1800" b="1" dirty="0" err="1" smtClean="0"/>
              <a:t>Yuning</a:t>
            </a:r>
            <a:r>
              <a:rPr lang="en-US" sz="1800" b="1" dirty="0" smtClean="0"/>
              <a:t> Chen</a:t>
            </a:r>
          </a:p>
          <a:p>
            <a:r>
              <a:rPr lang="en-US" sz="1800" b="1" dirty="0" smtClean="0"/>
              <a:t>Audrey Chu</a:t>
            </a:r>
          </a:p>
          <a:p>
            <a:r>
              <a:rPr lang="en-US" sz="1800" dirty="0" err="1" smtClean="0"/>
              <a:t>Aldofo</a:t>
            </a:r>
            <a:r>
              <a:rPr lang="en-US" sz="1800" dirty="0" smtClean="0"/>
              <a:t> Correa</a:t>
            </a:r>
          </a:p>
          <a:p>
            <a:r>
              <a:rPr lang="en-US" sz="1800" b="1" dirty="0" smtClean="0"/>
              <a:t>Marco </a:t>
            </a:r>
            <a:r>
              <a:rPr lang="en-US" sz="1800" b="1" dirty="0" err="1" smtClean="0"/>
              <a:t>Dauriz</a:t>
            </a:r>
            <a:endParaRPr lang="en-US" sz="1800" b="1" dirty="0" smtClean="0"/>
          </a:p>
          <a:p>
            <a:r>
              <a:rPr lang="en-US" sz="1800" dirty="0" smtClean="0"/>
              <a:t>George </a:t>
            </a:r>
            <a:r>
              <a:rPr lang="en-US" sz="1800" dirty="0" err="1" smtClean="0"/>
              <a:t>Dedoussis</a:t>
            </a:r>
            <a:endParaRPr lang="en-US" sz="1800" dirty="0" smtClean="0"/>
          </a:p>
          <a:p>
            <a:r>
              <a:rPr lang="en-US" sz="1800" b="1" dirty="0" err="1" smtClean="0"/>
              <a:t>Josée</a:t>
            </a:r>
            <a:r>
              <a:rPr lang="en-US" sz="1800" b="1" dirty="0" smtClean="0"/>
              <a:t> Dupuis</a:t>
            </a:r>
          </a:p>
          <a:p>
            <a:r>
              <a:rPr lang="en-US" sz="1800" dirty="0" smtClean="0"/>
              <a:t>Tim </a:t>
            </a:r>
            <a:r>
              <a:rPr lang="en-US" sz="1800" dirty="0" err="1" smtClean="0"/>
              <a:t>Frayling</a:t>
            </a:r>
            <a:endParaRPr lang="en-US" sz="1800" dirty="0" smtClean="0"/>
          </a:p>
          <a:p>
            <a:r>
              <a:rPr lang="en-US" sz="1800" dirty="0" smtClean="0"/>
              <a:t>Melissa Garcia</a:t>
            </a:r>
          </a:p>
          <a:p>
            <a:r>
              <a:rPr lang="en-US" sz="1800" b="1" dirty="0" smtClean="0"/>
              <a:t>Mark </a:t>
            </a:r>
            <a:r>
              <a:rPr lang="en-US" sz="1800" b="1" dirty="0" err="1" smtClean="0"/>
              <a:t>Goodarzi</a:t>
            </a:r>
            <a:endParaRPr lang="en-US" sz="1800" b="1" dirty="0" smtClean="0"/>
          </a:p>
          <a:p>
            <a:r>
              <a:rPr lang="en-US" sz="1800" dirty="0" err="1" smtClean="0"/>
              <a:t>Xiuqing</a:t>
            </a:r>
            <a:r>
              <a:rPr lang="en-US" sz="1800" dirty="0" smtClean="0"/>
              <a:t> </a:t>
            </a:r>
            <a:r>
              <a:rPr lang="en-US" sz="1800" dirty="0" err="1" smtClean="0"/>
              <a:t>Guo</a:t>
            </a:r>
            <a:endParaRPr lang="en-US" sz="1800" dirty="0" smtClean="0"/>
          </a:p>
          <a:p>
            <a:r>
              <a:rPr lang="en-US" sz="1800" dirty="0" smtClean="0"/>
              <a:t>Kazuo Hara</a:t>
            </a:r>
          </a:p>
          <a:p>
            <a:r>
              <a:rPr lang="en-US" sz="1800" b="1" dirty="0" smtClean="0"/>
              <a:t>Bertha Hidalgo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41720" y="1155700"/>
            <a:ext cx="2799080" cy="5105400"/>
          </a:xfrm>
        </p:spPr>
        <p:txBody>
          <a:bodyPr/>
          <a:lstStyle/>
          <a:p>
            <a:r>
              <a:rPr lang="en-US" sz="1800" dirty="0"/>
              <a:t>Laura Rasmussen-</a:t>
            </a:r>
            <a:r>
              <a:rPr lang="en-US" sz="1800" dirty="0" err="1" smtClean="0"/>
              <a:t>Torvik</a:t>
            </a:r>
            <a:endParaRPr lang="en-US" sz="1800" dirty="0" smtClean="0"/>
          </a:p>
          <a:p>
            <a:r>
              <a:rPr lang="en-US" sz="1800" dirty="0" smtClean="0"/>
              <a:t>Steve Rich</a:t>
            </a:r>
            <a:endParaRPr lang="en-US" sz="1800" dirty="0"/>
          </a:p>
          <a:p>
            <a:r>
              <a:rPr lang="en-US" sz="1800" dirty="0" smtClean="0"/>
              <a:t>Jerome Rotter</a:t>
            </a:r>
          </a:p>
          <a:p>
            <a:r>
              <a:rPr lang="en-US" sz="1800" dirty="0" smtClean="0"/>
              <a:t>Matthias Schulze</a:t>
            </a:r>
          </a:p>
          <a:p>
            <a:r>
              <a:rPr lang="en-US" sz="1800" b="1" dirty="0" smtClean="0"/>
              <a:t>Robert Scott</a:t>
            </a:r>
          </a:p>
          <a:p>
            <a:r>
              <a:rPr lang="en-US" sz="1800" dirty="0" smtClean="0"/>
              <a:t>David </a:t>
            </a:r>
            <a:r>
              <a:rPr lang="en-US" sz="1800" dirty="0" err="1" smtClean="0"/>
              <a:t>Siscovick</a:t>
            </a:r>
            <a:endParaRPr lang="en-US" sz="1800" dirty="0" smtClean="0"/>
          </a:p>
          <a:p>
            <a:r>
              <a:rPr lang="en-US" sz="1800" dirty="0" smtClean="0"/>
              <a:t>Albert Smith</a:t>
            </a:r>
          </a:p>
          <a:p>
            <a:r>
              <a:rPr lang="en-US" sz="1800" dirty="0" err="1" smtClean="0"/>
              <a:t>Loz</a:t>
            </a:r>
            <a:r>
              <a:rPr lang="en-US" sz="1800" dirty="0" smtClean="0"/>
              <a:t> </a:t>
            </a:r>
            <a:r>
              <a:rPr lang="en-US" sz="1800" dirty="0" err="1" smtClean="0"/>
              <a:t>Southam</a:t>
            </a:r>
            <a:endParaRPr lang="en-US" sz="1800" dirty="0" smtClean="0"/>
          </a:p>
          <a:p>
            <a:r>
              <a:rPr lang="en-US" sz="1800" dirty="0" smtClean="0"/>
              <a:t>Rona Strawbridge</a:t>
            </a:r>
          </a:p>
          <a:p>
            <a:r>
              <a:rPr lang="en-US" sz="1800" b="1" dirty="0" err="1" smtClean="0"/>
              <a:t>Shuai</a:t>
            </a:r>
            <a:r>
              <a:rPr lang="en-US" sz="1800" b="1" dirty="0" smtClean="0"/>
              <a:t> Wang</a:t>
            </a:r>
          </a:p>
          <a:p>
            <a:r>
              <a:rPr lang="en-US" sz="1800" b="1" dirty="0" smtClean="0"/>
              <a:t>Jennifer Wessel</a:t>
            </a:r>
          </a:p>
          <a:p>
            <a:r>
              <a:rPr lang="en-US" sz="1800" b="1" dirty="0" smtClean="0"/>
              <a:t>Sara </a:t>
            </a:r>
            <a:r>
              <a:rPr lang="en-US" sz="1800" b="1" dirty="0" err="1" smtClean="0"/>
              <a:t>Willems</a:t>
            </a:r>
            <a:endParaRPr lang="en-US" sz="1800" b="1" dirty="0" smtClean="0"/>
          </a:p>
          <a:p>
            <a:r>
              <a:rPr lang="en-US" sz="1800" dirty="0" smtClean="0"/>
              <a:t>Jim Wilson</a:t>
            </a:r>
          </a:p>
          <a:p>
            <a:r>
              <a:rPr lang="en-US" sz="1800" dirty="0" err="1"/>
              <a:t>Hanieh</a:t>
            </a:r>
            <a:r>
              <a:rPr lang="en-US" sz="1800" dirty="0"/>
              <a:t> </a:t>
            </a:r>
            <a:r>
              <a:rPr lang="en-US" sz="1800" dirty="0" err="1"/>
              <a:t>Yaghootkar</a:t>
            </a:r>
            <a:endParaRPr lang="en-US" sz="1800" dirty="0" smtClean="0"/>
          </a:p>
          <a:p>
            <a:r>
              <a:rPr lang="en-US" sz="1800" dirty="0" err="1" smtClean="0"/>
              <a:t>Jie</a:t>
            </a:r>
            <a:r>
              <a:rPr lang="en-US" sz="1800" dirty="0" smtClean="0"/>
              <a:t> Yao</a:t>
            </a:r>
          </a:p>
          <a:p>
            <a:r>
              <a:rPr lang="en-US" sz="1800" dirty="0" err="1" smtClean="0"/>
              <a:t>Ele</a:t>
            </a:r>
            <a:r>
              <a:rPr lang="en-US" sz="1800" dirty="0" smtClean="0"/>
              <a:t> </a:t>
            </a:r>
            <a:r>
              <a:rPr lang="en-US" sz="1800" dirty="0" err="1" smtClean="0"/>
              <a:t>Zeggini</a:t>
            </a:r>
            <a:endParaRPr lang="en-US" sz="18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211082" y="1155700"/>
            <a:ext cx="305816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800" b="1" dirty="0"/>
              <a:t>Marie-France </a:t>
            </a:r>
            <a:r>
              <a:rPr lang="en-US" sz="1800" b="1" dirty="0" err="1"/>
              <a:t>Hivert</a:t>
            </a:r>
            <a:endParaRPr lang="en-US" sz="1800" b="1" dirty="0"/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Jenny Huffman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Kamran </a:t>
            </a:r>
            <a:r>
              <a:rPr lang="en-US" sz="1800" dirty="0" err="1" smtClean="0">
                <a:solidFill>
                  <a:srgbClr val="000000"/>
                </a:solidFill>
              </a:rPr>
              <a:t>Ikram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Johanna </a:t>
            </a:r>
            <a:r>
              <a:rPr lang="en-US" sz="1800" dirty="0" err="1" smtClean="0">
                <a:solidFill>
                  <a:srgbClr val="000000"/>
                </a:solidFill>
              </a:rPr>
              <a:t>Jakobsdottir</a:t>
            </a:r>
            <a:endParaRPr lang="en-US" sz="1800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Rich Jensen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Linda Kao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Leslie Lange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Ethan Lange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Mandy Li</a:t>
            </a:r>
          </a:p>
          <a:p>
            <a:pPr defTabSz="914400"/>
            <a:r>
              <a:rPr lang="en-US" sz="1800" dirty="0" err="1" smtClean="0">
                <a:solidFill>
                  <a:srgbClr val="000000"/>
                </a:solidFill>
              </a:rPr>
              <a:t>Jiemin</a:t>
            </a:r>
            <a:r>
              <a:rPr lang="en-US" sz="1800" dirty="0" smtClean="0">
                <a:solidFill>
                  <a:srgbClr val="000000"/>
                </a:solidFill>
              </a:rPr>
              <a:t> Liao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Ruth Loos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Kevin Lu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Karina </a:t>
            </a:r>
            <a:r>
              <a:rPr lang="en-US" sz="1800" dirty="0" err="1" smtClean="0">
                <a:solidFill>
                  <a:srgbClr val="000000"/>
                </a:solidFill>
              </a:rPr>
              <a:t>Meidtner</a:t>
            </a:r>
            <a:endParaRPr lang="en-US" sz="1800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b="1" dirty="0" smtClean="0">
                <a:solidFill>
                  <a:srgbClr val="000000"/>
                </a:solidFill>
              </a:rPr>
              <a:t>James </a:t>
            </a:r>
            <a:r>
              <a:rPr lang="en-US" sz="1800" b="1" dirty="0" err="1" smtClean="0">
                <a:solidFill>
                  <a:srgbClr val="000000"/>
                </a:solidFill>
              </a:rPr>
              <a:t>Meigs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Mike </a:t>
            </a:r>
            <a:r>
              <a:rPr lang="en-US" sz="1800" dirty="0" err="1" smtClean="0">
                <a:solidFill>
                  <a:srgbClr val="000000"/>
                </a:solidFill>
              </a:rPr>
              <a:t>Nalls</a:t>
            </a:r>
            <a:endParaRPr lang="en-US" sz="1800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dirty="0">
                <a:solidFill>
                  <a:srgbClr val="000000"/>
                </a:solidFill>
              </a:rPr>
              <a:t>Jim </a:t>
            </a:r>
            <a:r>
              <a:rPr lang="en-US" sz="1800" dirty="0" err="1" smtClean="0">
                <a:solidFill>
                  <a:srgbClr val="000000"/>
                </a:solidFill>
              </a:rPr>
              <a:t>Pankow</a:t>
            </a:r>
            <a:endParaRPr lang="en-US" sz="1800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Bruce </a:t>
            </a:r>
            <a:r>
              <a:rPr lang="en-US" sz="1800" dirty="0" err="1" smtClean="0">
                <a:solidFill>
                  <a:srgbClr val="000000"/>
                </a:solidFill>
              </a:rPr>
              <a:t>Psaty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T2D GWAS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Previous GWAS identified 66 T2D loci from 34,840 cases and 114,981 controls </a:t>
            </a:r>
            <a:r>
              <a:rPr lang="en-US" sz="1400" dirty="0" smtClean="0"/>
              <a:t>(Morris et al 2012; PMID 22885922)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Mostly common variants (MAF &gt; 5%)</a:t>
            </a:r>
          </a:p>
          <a:p>
            <a:r>
              <a:rPr lang="en-US" dirty="0" smtClean="0"/>
              <a:t>10/66 SNPs expected to affect protein coding based on amino acid changes (</a:t>
            </a:r>
            <a:r>
              <a:rPr lang="en-US" dirty="0"/>
              <a:t>or in </a:t>
            </a:r>
            <a:r>
              <a:rPr lang="en-US" dirty="0" smtClean="0"/>
              <a:t>LD r</a:t>
            </a:r>
            <a:r>
              <a:rPr lang="en-US" baseline="30000" dirty="0" smtClean="0"/>
              <a:t>2</a:t>
            </a:r>
            <a:r>
              <a:rPr lang="en-US" dirty="0" smtClean="0"/>
              <a:t>&gt;0.2, </a:t>
            </a:r>
            <a:r>
              <a:rPr lang="en-US" dirty="0"/>
              <a:t>with </a:t>
            </a:r>
            <a:r>
              <a:rPr lang="en-US" dirty="0" smtClean="0"/>
              <a:t>such SNPs)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/>
          <a:srcRect t="60995" b="887"/>
          <a:stretch/>
        </p:blipFill>
        <p:spPr bwMode="auto">
          <a:xfrm>
            <a:off x="457200" y="295148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t="8459" b="77857"/>
          <a:stretch/>
        </p:blipFill>
        <p:spPr bwMode="auto">
          <a:xfrm>
            <a:off x="457200" y="2198898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8817" t="17796" r="90628" b="80134"/>
          <a:stretch/>
        </p:blipFill>
        <p:spPr bwMode="auto">
          <a:xfrm rot="2700000">
            <a:off x="1183114" y="2839135"/>
            <a:ext cx="45719" cy="10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/>
          <a:srcRect l="8817" t="17796" r="90628" b="80134"/>
          <a:stretch/>
        </p:blipFill>
        <p:spPr bwMode="auto">
          <a:xfrm rot="2700000">
            <a:off x="1184557" y="2893084"/>
            <a:ext cx="45719" cy="10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63945" y="4630728"/>
            <a:ext cx="13292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ea typeface="ＭＳ Ｐゴシック" charset="0"/>
              </a:rPr>
              <a:t>(Morris et al 2012)</a:t>
            </a:r>
          </a:p>
        </p:txBody>
      </p:sp>
    </p:spTree>
    <p:extLst>
      <p:ext uri="{BB962C8B-B14F-4D97-AF65-F5344CB8AC3E}">
        <p14:creationId xmlns:p14="http://schemas.microsoft.com/office/powerpoint/2010/main" val="11204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Aim of T2D </a:t>
            </a:r>
            <a:r>
              <a:rPr lang="en-US" dirty="0" err="1" smtClean="0"/>
              <a:t>Exome</a:t>
            </a:r>
            <a:r>
              <a:rPr lang="en-US" dirty="0" smtClean="0"/>
              <a:t> Chip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variants expected to affect protein coding at </a:t>
            </a:r>
            <a:r>
              <a:rPr lang="en-US" dirty="0"/>
              <a:t>66 known T2D loci </a:t>
            </a:r>
            <a:r>
              <a:rPr lang="en-US" dirty="0" smtClean="0"/>
              <a:t>that might underlie </a:t>
            </a:r>
            <a:r>
              <a:rPr lang="en-US" dirty="0"/>
              <a:t>initial association </a:t>
            </a:r>
            <a:r>
              <a:rPr lang="en-US" dirty="0" smtClean="0"/>
              <a:t>or find additional secondary associations</a:t>
            </a:r>
          </a:p>
          <a:p>
            <a:pPr marL="339725" indent="0">
              <a:buNone/>
            </a:pPr>
            <a:r>
              <a:rPr lang="en-US" dirty="0" smtClean="0"/>
              <a:t>-low frequency</a:t>
            </a:r>
            <a:r>
              <a:rPr lang="en-US" dirty="0"/>
              <a:t> </a:t>
            </a:r>
            <a:r>
              <a:rPr lang="en-US" dirty="0" smtClean="0"/>
              <a:t>(MAF </a:t>
            </a:r>
            <a:r>
              <a:rPr lang="en-US" dirty="0"/>
              <a:t>1-5</a:t>
            </a:r>
            <a:r>
              <a:rPr lang="en-US" dirty="0" smtClean="0"/>
              <a:t>%) and rare (MAF </a:t>
            </a:r>
            <a:r>
              <a:rPr lang="en-US" dirty="0"/>
              <a:t>&lt; 1</a:t>
            </a:r>
            <a:r>
              <a:rPr lang="en-US" dirty="0" smtClean="0"/>
              <a:t>%)</a:t>
            </a:r>
          </a:p>
          <a:p>
            <a:pPr lvl="1"/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AGES, ARIC, CARDIA,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 smtClean="0"/>
              <a:t>CHS, EPIC-Potsdam,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 err="1" smtClean="0"/>
              <a:t>FamHS</a:t>
            </a:r>
            <a:r>
              <a:rPr lang="en-US" dirty="0" smtClean="0"/>
              <a:t>, Framingham,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 smtClean="0"/>
              <a:t>Generation Scotland,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 err="1" smtClean="0"/>
              <a:t>HealthABC</a:t>
            </a:r>
            <a:r>
              <a:rPr lang="en-US" dirty="0" smtClean="0"/>
              <a:t>, </a:t>
            </a:r>
            <a:r>
              <a:rPr lang="en-US" dirty="0" err="1" smtClean="0"/>
              <a:t>InterAct</a:t>
            </a:r>
            <a:r>
              <a:rPr lang="en-US" dirty="0" smtClean="0"/>
              <a:t>*, JHS,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 smtClean="0"/>
              <a:t>MESA, Mt. Sinai IPM,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 err="1" smtClean="0"/>
              <a:t>Procardis</a:t>
            </a:r>
            <a:r>
              <a:rPr lang="en-US" dirty="0" smtClean="0"/>
              <a:t>, Rotterdam*,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 smtClean="0"/>
              <a:t>SCARF, SCES, TEENAGE/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 smtClean="0"/>
              <a:t>GOMAP*, WGHS*     </a:t>
            </a:r>
            <a:r>
              <a:rPr lang="en-US" sz="1400" dirty="0" smtClean="0"/>
              <a:t>*to be added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16176"/>
              </p:ext>
            </p:extLst>
          </p:nvPr>
        </p:nvGraphicFramePr>
        <p:xfrm>
          <a:off x="4955762" y="3431849"/>
          <a:ext cx="3704124" cy="226060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34708"/>
                <a:gridCol w="1234708"/>
                <a:gridCol w="1234708"/>
              </a:tblGrid>
              <a:tr h="376767">
                <a:tc>
                  <a:txBody>
                    <a:bodyPr/>
                    <a:lstStyle/>
                    <a:p>
                      <a:r>
                        <a:rPr lang="en-US" dirty="0" smtClean="0"/>
                        <a:t>Ancestry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Controls</a:t>
                      </a:r>
                      <a:endParaRPr lang="en-US" dirty="0"/>
                    </a:p>
                  </a:txBody>
                  <a:tcPr/>
                </a:tc>
              </a:tr>
              <a:tr h="3767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10,603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58,483</a:t>
                      </a:r>
                      <a:endParaRPr lang="en-US" b="1" dirty="0"/>
                    </a:p>
                  </a:txBody>
                  <a:tcPr/>
                </a:tc>
              </a:tr>
              <a:tr h="376767">
                <a:tc>
                  <a:txBody>
                    <a:bodyPr/>
                    <a:lstStyle/>
                    <a:p>
                      <a:r>
                        <a:rPr lang="en-US" dirty="0" smtClean="0"/>
                        <a:t>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10,990</a:t>
                      </a:r>
                      <a:endParaRPr lang="en-US" dirty="0"/>
                    </a:p>
                  </a:txBody>
                  <a:tcPr/>
                </a:tc>
              </a:tr>
              <a:tr h="376767"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3,247</a:t>
                      </a:r>
                      <a:endParaRPr lang="en-US" dirty="0"/>
                    </a:p>
                  </a:txBody>
                  <a:tcPr/>
                </a:tc>
              </a:tr>
              <a:tr h="376767">
                <a:tc>
                  <a:txBody>
                    <a:bodyPr/>
                    <a:lstStyle/>
                    <a:p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39,886</a:t>
                      </a:r>
                      <a:endParaRPr lang="en-US" dirty="0"/>
                    </a:p>
                  </a:txBody>
                  <a:tcPr/>
                </a:tc>
              </a:tr>
              <a:tr h="376767">
                <a:tc>
                  <a:txBody>
                    <a:bodyPr/>
                    <a:lstStyle/>
                    <a:p>
                      <a:r>
                        <a:rPr lang="en-US" dirty="0" smtClean="0"/>
                        <a:t>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4,360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802561" y="3817662"/>
            <a:ext cx="4010526" cy="374316"/>
          </a:xfrm>
          <a:prstGeom prst="roundRect">
            <a:avLst/>
          </a:prstGeom>
          <a:noFill/>
          <a:ln w="38100">
            <a:solidFill>
              <a:srgbClr val="C80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7913" y="4183950"/>
            <a:ext cx="4010526" cy="374316"/>
          </a:xfrm>
          <a:prstGeom prst="roundRect">
            <a:avLst/>
          </a:prstGeom>
          <a:noFill/>
          <a:ln w="38100">
            <a:solidFill>
              <a:srgbClr val="C80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7909" y="4959325"/>
            <a:ext cx="4010526" cy="374316"/>
          </a:xfrm>
          <a:prstGeom prst="roundRect">
            <a:avLst/>
          </a:prstGeom>
          <a:noFill/>
          <a:ln w="38100">
            <a:solidFill>
              <a:srgbClr val="C80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3316" y="3039180"/>
            <a:ext cx="367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</a:rPr>
              <a:t>Table. Sample Size by Ancestry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T2D defined by cohort for consistency with prior studies</a:t>
            </a:r>
          </a:p>
          <a:p>
            <a:r>
              <a:rPr lang="en-US" dirty="0" smtClean="0"/>
              <a:t>Genes selected based on previous publications</a:t>
            </a:r>
            <a:endParaRPr lang="en-US" sz="800" dirty="0" smtClean="0"/>
          </a:p>
          <a:p>
            <a:pPr>
              <a:tabLst>
                <a:tab pos="1025525" algn="l"/>
                <a:tab pos="1257300" algn="l"/>
              </a:tabLst>
            </a:pPr>
            <a:r>
              <a:rPr lang="en-US" dirty="0" smtClean="0"/>
              <a:t>SNPs	- Index SNP selected if genotyped on chip</a:t>
            </a:r>
          </a:p>
          <a:p>
            <a:pPr marL="974725" lvl="2" indent="50800">
              <a:buNone/>
              <a:tabLst>
                <a:tab pos="1257300" algn="l"/>
              </a:tabLst>
            </a:pPr>
            <a:r>
              <a:rPr lang="en-US" dirty="0" smtClean="0"/>
              <a:t>	- Proxy determined by LD if index not genotyped</a:t>
            </a:r>
            <a:endParaRPr lang="en-US" sz="800" dirty="0" smtClean="0"/>
          </a:p>
          <a:p>
            <a:r>
              <a:rPr lang="en-US" dirty="0" smtClean="0"/>
              <a:t>Logistic regression of single variants in </a:t>
            </a:r>
            <a:r>
              <a:rPr lang="en-US" dirty="0" err="1" smtClean="0"/>
              <a:t>skatMeta</a:t>
            </a:r>
            <a:endParaRPr lang="en-US" sz="800" dirty="0" smtClean="0"/>
          </a:p>
          <a:p>
            <a:r>
              <a:rPr lang="en-US" dirty="0" smtClean="0"/>
              <a:t>Inverse-variance weighted meta-analysis</a:t>
            </a:r>
          </a:p>
          <a:p>
            <a:pPr marL="0" indent="0">
              <a:buNone/>
              <a:tabLst>
                <a:tab pos="346075" algn="l"/>
              </a:tabLst>
            </a:pPr>
            <a:r>
              <a:rPr lang="en-US" dirty="0"/>
              <a:t>	</a:t>
            </a:r>
            <a:r>
              <a:rPr lang="en-US" dirty="0" smtClean="0"/>
              <a:t>ALL ancestries, EU only, and AF only</a:t>
            </a:r>
            <a:endParaRPr lang="en-US" sz="800" dirty="0" smtClean="0"/>
          </a:p>
          <a:p>
            <a:endParaRPr lang="en-US" sz="600" dirty="0" smtClean="0"/>
          </a:p>
          <a:p>
            <a:r>
              <a:rPr lang="en-US" dirty="0" smtClean="0"/>
              <a:t>865 </a:t>
            </a:r>
            <a:r>
              <a:rPr lang="en-US" dirty="0" err="1" smtClean="0"/>
              <a:t>exonic</a:t>
            </a:r>
            <a:r>
              <a:rPr lang="en-US" dirty="0" smtClean="0"/>
              <a:t> variants at the 66 loci expected to affect protein coding based on amino acid changes</a:t>
            </a:r>
          </a:p>
          <a:p>
            <a:pPr lvl="1"/>
            <a:r>
              <a:rPr lang="en-US" dirty="0" err="1" smtClean="0"/>
              <a:t>nonsynonymous</a:t>
            </a:r>
            <a:r>
              <a:rPr lang="en-US" dirty="0" smtClean="0"/>
              <a:t> variants</a:t>
            </a:r>
          </a:p>
          <a:p>
            <a:pPr lvl="1"/>
            <a:r>
              <a:rPr lang="en-US" dirty="0" smtClean="0"/>
              <a:t>splice site variants</a:t>
            </a:r>
          </a:p>
          <a:p>
            <a:pPr lvl="1"/>
            <a:r>
              <a:rPr lang="en-US" dirty="0" smtClean="0"/>
              <a:t>stop-gain or stop-loss variants</a:t>
            </a:r>
          </a:p>
        </p:txBody>
      </p:sp>
    </p:spTree>
    <p:extLst>
      <p:ext uri="{BB962C8B-B14F-4D97-AF65-F5344CB8AC3E}">
        <p14:creationId xmlns:p14="http://schemas.microsoft.com/office/powerpoint/2010/main" val="20750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for </a:t>
            </a:r>
            <a:r>
              <a:rPr lang="en-US" dirty="0" err="1" smtClean="0"/>
              <a:t>Followup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≥ 20 in ALL </a:t>
            </a:r>
            <a:r>
              <a:rPr lang="en-US" dirty="0" smtClean="0"/>
              <a:t>ancestry analysis</a:t>
            </a:r>
          </a:p>
          <a:p>
            <a:endParaRPr lang="en-US" dirty="0" smtClean="0"/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nsSNP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index</a:t>
            </a:r>
            <a:r>
              <a:rPr lang="en-US" dirty="0" smtClean="0"/>
              <a:t> 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nsSNP</a:t>
            </a:r>
            <a:r>
              <a:rPr lang="en-US" dirty="0" smtClean="0"/>
              <a:t> </a:t>
            </a:r>
            <a:r>
              <a:rPr lang="en-US" dirty="0"/>
              <a:t>~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index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Passes </a:t>
            </a:r>
            <a:r>
              <a:rPr lang="en-US" dirty="0" err="1" smtClean="0"/>
              <a:t>Bonferroni</a:t>
            </a:r>
            <a:r>
              <a:rPr lang="en-US" dirty="0" smtClean="0"/>
              <a:t> corrected threshold </a:t>
            </a:r>
            <a:r>
              <a:rPr lang="en-US" dirty="0"/>
              <a:t>for number of SNPs </a:t>
            </a:r>
            <a:r>
              <a:rPr lang="en-US" dirty="0" smtClean="0"/>
              <a:t>tested</a:t>
            </a:r>
            <a:endParaRPr lang="en-US" dirty="0"/>
          </a:p>
          <a:p>
            <a:pPr marL="0" indent="0">
              <a:buNone/>
              <a:tabLst>
                <a:tab pos="342900" algn="l"/>
              </a:tabLst>
            </a:pPr>
            <a:r>
              <a:rPr lang="en-US" dirty="0" smtClean="0"/>
              <a:t>	α</a:t>
            </a:r>
            <a:r>
              <a:rPr lang="en-US" dirty="0"/>
              <a:t>=8.3e-5 (0.05/603 </a:t>
            </a:r>
            <a:r>
              <a:rPr lang="en-US" dirty="0" smtClean="0"/>
              <a:t>variants with MAC </a:t>
            </a:r>
            <a:r>
              <a:rPr lang="en-US" dirty="0"/>
              <a:t>≥ </a:t>
            </a:r>
            <a:r>
              <a:rPr lang="en-US" dirty="0" smtClean="0"/>
              <a:t>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Confirmation of previous GWAS findings (66 SNPs)</a:t>
            </a:r>
          </a:p>
          <a:p>
            <a:pPr lvl="1"/>
            <a:r>
              <a:rPr lang="en-US" dirty="0" smtClean="0"/>
              <a:t>57/65 index SNPs on </a:t>
            </a:r>
            <a:r>
              <a:rPr lang="en-US" dirty="0" err="1" smtClean="0"/>
              <a:t>exome</a:t>
            </a:r>
            <a:r>
              <a:rPr lang="en-US" dirty="0" smtClean="0"/>
              <a:t> chip are directionally consistent with </a:t>
            </a:r>
            <a:r>
              <a:rPr lang="en-US" dirty="0"/>
              <a:t>prior </a:t>
            </a:r>
            <a:r>
              <a:rPr lang="en-US" dirty="0" smtClean="0"/>
              <a:t>findings (ALL)</a:t>
            </a:r>
          </a:p>
          <a:p>
            <a:pPr lvl="1"/>
            <a:r>
              <a:rPr lang="en-US" dirty="0" smtClean="0"/>
              <a:t>34/57 associated </a:t>
            </a:r>
            <a:r>
              <a:rPr lang="en-US" dirty="0"/>
              <a:t>with T2D (</a:t>
            </a:r>
            <a:r>
              <a:rPr lang="en-US" dirty="0" smtClean="0"/>
              <a:t>p &lt; 0.05) (ALL)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dirty="0" smtClean="0"/>
              <a:t>603 </a:t>
            </a:r>
            <a:r>
              <a:rPr lang="en-US" dirty="0"/>
              <a:t>variants at 66 candidate loci</a:t>
            </a:r>
          </a:p>
          <a:p>
            <a:pPr lvl="1"/>
            <a:r>
              <a:rPr lang="en-US" dirty="0"/>
              <a:t>12 more </a:t>
            </a:r>
            <a:r>
              <a:rPr lang="en-US" dirty="0" smtClean="0"/>
              <a:t>significant than index (ALL): </a:t>
            </a:r>
            <a:r>
              <a:rPr lang="en-US" i="1" dirty="0"/>
              <a:t>NOTCH2, THADA, WFS1, GCK, ANK1, PTPRD, </a:t>
            </a:r>
            <a:r>
              <a:rPr lang="en-US" b="1" i="1" dirty="0"/>
              <a:t>ARAP1</a:t>
            </a:r>
            <a:r>
              <a:rPr lang="en-US" i="1" dirty="0"/>
              <a:t>, </a:t>
            </a:r>
            <a:r>
              <a:rPr lang="en-US" b="1" i="1" dirty="0"/>
              <a:t>MTNR1B</a:t>
            </a:r>
            <a:r>
              <a:rPr lang="en-US" i="1" dirty="0"/>
              <a:t>, HNF1A, ZFAND6, BCAR1, CILP2</a:t>
            </a:r>
          </a:p>
          <a:p>
            <a:pPr lvl="1"/>
            <a:r>
              <a:rPr lang="en-US" dirty="0"/>
              <a:t>4 similar significance to index, but not </a:t>
            </a:r>
            <a:r>
              <a:rPr lang="en-US" dirty="0" smtClean="0"/>
              <a:t>lower (ALL): </a:t>
            </a:r>
            <a:r>
              <a:rPr lang="en-US" i="1" dirty="0"/>
              <a:t>KLF14, </a:t>
            </a:r>
            <a:r>
              <a:rPr lang="en-US" b="1" i="1" dirty="0"/>
              <a:t>SLC30A8</a:t>
            </a:r>
            <a:r>
              <a:rPr lang="en-US" i="1" dirty="0"/>
              <a:t>, HHEX, </a:t>
            </a:r>
            <a:r>
              <a:rPr lang="en-US" i="1" dirty="0" smtClean="0"/>
              <a:t>GIPR</a:t>
            </a:r>
            <a:endParaRPr lang="en-US" sz="1200" b="1" dirty="0"/>
          </a:p>
          <a:p>
            <a:pPr marL="685800" lvl="1" indent="0">
              <a:buNone/>
            </a:pPr>
            <a:endParaRPr lang="en-US" sz="800" b="1" dirty="0" smtClean="0"/>
          </a:p>
          <a:p>
            <a:pPr marL="685800" lvl="1" indent="0">
              <a:buNone/>
            </a:pPr>
            <a:r>
              <a:rPr lang="en-US" sz="1400" b="1" dirty="0" smtClean="0"/>
              <a:t>bolded </a:t>
            </a:r>
            <a:r>
              <a:rPr lang="en-US" sz="1400" b="1" dirty="0"/>
              <a:t>font </a:t>
            </a:r>
            <a:r>
              <a:rPr lang="en-US" sz="1400" dirty="0"/>
              <a:t>indicates those passing </a:t>
            </a:r>
            <a:r>
              <a:rPr lang="en-US" sz="1400" dirty="0" err="1"/>
              <a:t>Bonferroni</a:t>
            </a:r>
            <a:r>
              <a:rPr lang="en-US" sz="1400" dirty="0"/>
              <a:t> threshold for </a:t>
            </a:r>
            <a:r>
              <a:rPr lang="en-US" sz="1400" dirty="0" smtClean="0"/>
              <a:t>number of SNPs tested</a:t>
            </a:r>
            <a:endParaRPr lang="en-US" sz="1400" dirty="0"/>
          </a:p>
          <a:p>
            <a:pPr marL="685800" lvl="1" indent="0">
              <a:buNone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ARAP1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 LD: r</a:t>
            </a:r>
            <a:r>
              <a:rPr lang="en-US" baseline="30000" dirty="0"/>
              <a:t>2</a:t>
            </a:r>
            <a:r>
              <a:rPr lang="en-US" dirty="0"/>
              <a:t>~</a:t>
            </a:r>
            <a:r>
              <a:rPr lang="en-US" dirty="0" smtClean="0"/>
              <a:t>0, D’=1; EU LD: r</a:t>
            </a:r>
            <a:r>
              <a:rPr lang="en-US" baseline="30000" dirty="0" smtClean="0"/>
              <a:t>2</a:t>
            </a:r>
            <a:r>
              <a:rPr lang="en-US" dirty="0"/>
              <a:t>~0, D’=</a:t>
            </a:r>
            <a:r>
              <a:rPr lang="en-US" dirty="0" smtClean="0"/>
              <a:t>0.995</a:t>
            </a:r>
            <a:endParaRPr lang="en-US" dirty="0"/>
          </a:p>
          <a:p>
            <a:r>
              <a:rPr lang="en-US" dirty="0"/>
              <a:t>Predicted to be benign to potentially damaging by SIFT and benign by </a:t>
            </a:r>
            <a:r>
              <a:rPr lang="en-US" dirty="0" err="1"/>
              <a:t>PolyPhen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265"/>
              </p:ext>
            </p:extLst>
          </p:nvPr>
        </p:nvGraphicFramePr>
        <p:xfrm>
          <a:off x="732359" y="1130605"/>
          <a:ext cx="7671264" cy="365421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21231"/>
                <a:gridCol w="1129474"/>
                <a:gridCol w="851732"/>
                <a:gridCol w="777246"/>
                <a:gridCol w="1470441"/>
                <a:gridCol w="1012601"/>
                <a:gridCol w="1208539"/>
              </a:tblGrid>
              <a:tr h="376767">
                <a:tc>
                  <a:txBody>
                    <a:bodyPr/>
                    <a:lstStyle/>
                    <a:p>
                      <a:r>
                        <a:rPr lang="en-US" dirty="0" smtClean="0"/>
                        <a:t>Ancestry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MAF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</a:tr>
              <a:tr h="376767">
                <a:tc gridSpan="7">
                  <a:txBody>
                    <a:bodyPr/>
                    <a:lstStyle/>
                    <a:p>
                      <a:r>
                        <a:rPr lang="en-US" dirty="0" smtClean="0"/>
                        <a:t>rs1552224 (Index SNP)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13668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(0.88-0.96)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(0.87-0.96)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(0.80-1.06)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rs34976830 (</a:t>
                      </a:r>
                      <a:r>
                        <a:rPr lang="en-US" dirty="0" err="1" smtClean="0"/>
                        <a:t>nsSNP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Arg</a:t>
                      </a:r>
                      <a:r>
                        <a:rPr lang="en-US" dirty="0" smtClean="0"/>
                        <a:t>&gt;</a:t>
                      </a:r>
                      <a:r>
                        <a:rPr lang="en-US" dirty="0" err="1" smtClean="0"/>
                        <a:t>Gln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(0.72-0.85)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1.9E-04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(0.28-2.09)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(0.67-0.81)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1.7E-05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4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MTNR1B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300"/>
            <a:ext cx="82296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LD in EU r</a:t>
            </a:r>
            <a:r>
              <a:rPr lang="en-US" baseline="30000" dirty="0"/>
              <a:t>2</a:t>
            </a:r>
            <a:r>
              <a:rPr lang="en-US" dirty="0"/>
              <a:t>~0, D’=0.93</a:t>
            </a:r>
          </a:p>
          <a:p>
            <a:r>
              <a:rPr lang="en-US" dirty="0"/>
              <a:t>Predicted to be damaging by both SIFT and </a:t>
            </a:r>
            <a:r>
              <a:rPr lang="en-US" dirty="0" err="1"/>
              <a:t>PolyPhen</a:t>
            </a:r>
            <a:endParaRPr lang="en-US" dirty="0"/>
          </a:p>
          <a:p>
            <a:r>
              <a:rPr lang="en-US" dirty="0" smtClean="0"/>
              <a:t>Identified </a:t>
            </a:r>
            <a:r>
              <a:rPr lang="en-US" dirty="0"/>
              <a:t>as ‘neutral’ mutation in with no impact on </a:t>
            </a:r>
            <a:r>
              <a:rPr lang="en-US" dirty="0" smtClean="0"/>
              <a:t>melatonin binding </a:t>
            </a:r>
            <a:r>
              <a:rPr lang="en-US" dirty="0"/>
              <a:t>activity compared to </a:t>
            </a:r>
            <a:r>
              <a:rPr lang="en-US" dirty="0" err="1"/>
              <a:t>wildtype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  <a:tabLst>
                <a:tab pos="342900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(</a:t>
            </a:r>
            <a:r>
              <a:rPr lang="en-US" sz="1400" dirty="0" err="1"/>
              <a:t>Bonnefond</a:t>
            </a:r>
            <a:r>
              <a:rPr lang="en-US" sz="1400" dirty="0"/>
              <a:t> </a:t>
            </a:r>
            <a:r>
              <a:rPr lang="en-US" sz="1400" dirty="0" smtClean="0"/>
              <a:t>2012; PMID 22286214) 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03346"/>
              </p:ext>
            </p:extLst>
          </p:nvPr>
        </p:nvGraphicFramePr>
        <p:xfrm>
          <a:off x="732359" y="1130605"/>
          <a:ext cx="7671264" cy="365421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21231"/>
                <a:gridCol w="1129474"/>
                <a:gridCol w="851732"/>
                <a:gridCol w="777246"/>
                <a:gridCol w="1470441"/>
                <a:gridCol w="1012601"/>
                <a:gridCol w="1208539"/>
              </a:tblGrid>
              <a:tr h="376767">
                <a:tc>
                  <a:txBody>
                    <a:bodyPr/>
                    <a:lstStyle/>
                    <a:p>
                      <a:r>
                        <a:rPr lang="en-US" dirty="0" smtClean="0"/>
                        <a:t>Ancestry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MAF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</a:tr>
              <a:tr h="376767">
                <a:tc gridSpan="7">
                  <a:txBody>
                    <a:bodyPr/>
                    <a:lstStyle/>
                    <a:p>
                      <a:r>
                        <a:rPr lang="en-US" dirty="0" smtClean="0"/>
                        <a:t>rs10830963 (Index SNP)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(1.02-1.09)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2.8E-03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(1.01-1.08)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(0.88-1.05)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 gridSpan="7">
                  <a:txBody>
                    <a:bodyPr/>
                    <a:lstStyle/>
                    <a:p>
                      <a:r>
                        <a:rPr lang="en-US" dirty="0" smtClean="0"/>
                        <a:t>rs145440211 (</a:t>
                      </a:r>
                      <a:r>
                        <a:rPr lang="en-US" dirty="0" err="1" smtClean="0"/>
                        <a:t>nsSNP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Val&gt;Ile)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(1.67-3.59)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7.7E-05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(1.82-4.19)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4.7E-05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(0.56-25.77)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3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SLC30A8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AF LD: r</a:t>
            </a:r>
            <a:r>
              <a:rPr lang="en-US" baseline="30000" dirty="0" smtClean="0"/>
              <a:t>2</a:t>
            </a:r>
            <a:r>
              <a:rPr lang="en-US" dirty="0"/>
              <a:t>~</a:t>
            </a:r>
            <a:r>
              <a:rPr lang="en-US" dirty="0" smtClean="0"/>
              <a:t>0, D’=1; EU LD: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~0, D’=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 smtClean="0"/>
              <a:t>Predicted to be damaging by both SIFT and </a:t>
            </a:r>
            <a:r>
              <a:rPr lang="en-US" dirty="0" err="1" smtClean="0"/>
              <a:t>PolyPhen</a:t>
            </a:r>
            <a:endParaRPr lang="en-US" dirty="0" smtClean="0"/>
          </a:p>
          <a:p>
            <a:r>
              <a:rPr lang="en-US" dirty="0"/>
              <a:t>Zinc transporter – one of the first T2D loci identified via GWAS </a:t>
            </a:r>
            <a:r>
              <a:rPr lang="en-US" sz="1400" dirty="0"/>
              <a:t>(</a:t>
            </a:r>
            <a:r>
              <a:rPr lang="en-US" sz="1400" dirty="0" err="1"/>
              <a:t>Sladek</a:t>
            </a:r>
            <a:r>
              <a:rPr lang="en-US" sz="1400" dirty="0"/>
              <a:t> et al </a:t>
            </a:r>
            <a:r>
              <a:rPr lang="en-US" sz="1400" dirty="0" smtClean="0"/>
              <a:t>2007; PMID 17293876)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87144"/>
              </p:ext>
            </p:extLst>
          </p:nvPr>
        </p:nvGraphicFramePr>
        <p:xfrm>
          <a:off x="732359" y="1130605"/>
          <a:ext cx="7671264" cy="365421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21231"/>
                <a:gridCol w="1129474"/>
                <a:gridCol w="851732"/>
                <a:gridCol w="777246"/>
                <a:gridCol w="1470441"/>
                <a:gridCol w="1012601"/>
                <a:gridCol w="1208539"/>
              </a:tblGrid>
              <a:tr h="376767">
                <a:tc>
                  <a:txBody>
                    <a:bodyPr/>
                    <a:lstStyle/>
                    <a:p>
                      <a:r>
                        <a:rPr lang="en-US" dirty="0" smtClean="0"/>
                        <a:t>Ancestry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MAF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</a:tr>
              <a:tr h="376767">
                <a:tc gridSpan="7">
                  <a:txBody>
                    <a:bodyPr/>
                    <a:lstStyle/>
                    <a:p>
                      <a:r>
                        <a:rPr lang="en-US" dirty="0" smtClean="0"/>
                        <a:t>rs3802177 (Index SNP)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(0.89-0.95)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1.9E-04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(0.90-0.97)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(0.86-1.00)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 gridSpan="7">
                  <a:txBody>
                    <a:bodyPr/>
                    <a:lstStyle/>
                    <a:p>
                      <a:r>
                        <a:rPr lang="en-US" dirty="0" smtClean="0"/>
                        <a:t>rs73317647 (</a:t>
                      </a:r>
                      <a:r>
                        <a:rPr lang="en-US" dirty="0" err="1" smtClean="0"/>
                        <a:t>nsSNV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Arg</a:t>
                      </a:r>
                      <a:r>
                        <a:rPr lang="en-US" baseline="0" dirty="0" smtClean="0"/>
                        <a:t> &gt; </a:t>
                      </a:r>
                      <a:r>
                        <a:rPr lang="en-US" baseline="0" dirty="0" err="1" smtClean="0"/>
                        <a:t>Cys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(0.38-0.63)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</a:rPr>
                        <a:t>2.1E-04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(0.29-86.90)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(0.32-0.55)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4.1E-05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5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Gene-Based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SNVs MAF&lt;1%, </a:t>
            </a:r>
          </a:p>
          <a:p>
            <a:pPr marL="0" indent="0">
              <a:buNone/>
            </a:pPr>
            <a:r>
              <a:rPr lang="en-US" sz="1800" dirty="0" smtClean="0"/>
              <a:t>cumulative MAC ≥ 20 with </a:t>
            </a:r>
            <a:r>
              <a:rPr lang="en-US" sz="1800" dirty="0"/>
              <a:t>≥ </a:t>
            </a:r>
            <a:r>
              <a:rPr lang="en-US" sz="1800" dirty="0" smtClean="0"/>
              <a:t>2 SNVs, </a:t>
            </a:r>
          </a:p>
          <a:p>
            <a:pPr marL="0" indent="0">
              <a:buNone/>
            </a:pPr>
            <a:r>
              <a:rPr lang="en-US" sz="1800" dirty="0"/>
              <a:t>V</a:t>
            </a:r>
            <a:r>
              <a:rPr lang="en-US" sz="1800" dirty="0" smtClean="0"/>
              <a:t>ariants annotated as </a:t>
            </a:r>
            <a:r>
              <a:rPr lang="en-US" sz="1800" dirty="0" err="1" smtClean="0"/>
              <a:t>nonsynonymous</a:t>
            </a:r>
            <a:r>
              <a:rPr lang="en-US" sz="1800" dirty="0" smtClean="0"/>
              <a:t>, splice sites, stop-gain or stop-loss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57425"/>
              </p:ext>
            </p:extLst>
          </p:nvPr>
        </p:nvGraphicFramePr>
        <p:xfrm>
          <a:off x="1526147" y="1148239"/>
          <a:ext cx="6076581" cy="376767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21231"/>
                <a:gridCol w="1618450"/>
                <a:gridCol w="1618450"/>
                <a:gridCol w="1618450"/>
              </a:tblGrid>
              <a:tr h="376767">
                <a:tc>
                  <a:txBody>
                    <a:bodyPr/>
                    <a:lstStyle/>
                    <a:p>
                      <a:r>
                        <a:rPr lang="en-US" dirty="0" smtClean="0"/>
                        <a:t>Ancestry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MTNR1B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ARAP1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SLC30A8</a:t>
                      </a:r>
                      <a:endParaRPr lang="en-US" i="1" dirty="0"/>
                    </a:p>
                  </a:txBody>
                  <a:tcPr/>
                </a:tc>
              </a:tr>
              <a:tr h="37676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</a:tr>
              <a:tr h="376767">
                <a:tc gridSpan="4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Weighted</a:t>
                      </a:r>
                      <a:r>
                        <a:rPr lang="en-US" baseline="0" dirty="0" smtClean="0"/>
                        <a:t> Sum Test (WST)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7388" algn="dec"/>
                        </a:tabLst>
                      </a:pPr>
                      <a:r>
                        <a:rPr lang="en-US" dirty="0" smtClean="0"/>
                        <a:t>0.027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0.033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</a:tr>
              <a:tr h="376767">
                <a:tc gridSpan="4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Sequence</a:t>
                      </a:r>
                      <a:r>
                        <a:rPr lang="en-US" baseline="0" dirty="0" smtClean="0"/>
                        <a:t>-Kernel Association Test (SKAT)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687388" algn="dec"/>
                        </a:tabLst>
                      </a:pPr>
                      <a:endParaRPr lang="en-US" dirty="0"/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0.042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7388" algn="dec"/>
                        </a:tabLst>
                      </a:pPr>
                      <a:r>
                        <a:rPr lang="en-US" dirty="0" smtClean="0"/>
                        <a:t>4.0E-03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0.029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4.5E-05</a:t>
                      </a:r>
                      <a:endParaRPr lang="en-US" dirty="0"/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836681" y="1023186"/>
            <a:ext cx="1467414" cy="4004543"/>
          </a:xfrm>
          <a:prstGeom prst="roundRect">
            <a:avLst/>
          </a:prstGeom>
          <a:noFill/>
          <a:ln w="38100">
            <a:solidFill>
              <a:srgbClr val="C80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76035" y="1034457"/>
            <a:ext cx="1467414" cy="4004543"/>
          </a:xfrm>
          <a:prstGeom prst="roundRect">
            <a:avLst/>
          </a:prstGeom>
          <a:noFill/>
          <a:ln w="38100">
            <a:solidFill>
              <a:srgbClr val="C80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Coding variation in these known loci are associated with T2D and may explain the initial signals observed; ~supported by single variant and gene-based analyses</a:t>
            </a:r>
          </a:p>
          <a:p>
            <a:endParaRPr lang="en-US" sz="600" dirty="0"/>
          </a:p>
          <a:p>
            <a:r>
              <a:rPr lang="en-US" dirty="0" smtClean="0"/>
              <a:t>Rare </a:t>
            </a:r>
            <a:r>
              <a:rPr lang="en-US" dirty="0" err="1" smtClean="0"/>
              <a:t>nsSNV</a:t>
            </a:r>
            <a:r>
              <a:rPr lang="en-US" dirty="0"/>
              <a:t> </a:t>
            </a:r>
            <a:r>
              <a:rPr lang="en-US" dirty="0" smtClean="0"/>
              <a:t>rs145440211 in </a:t>
            </a:r>
            <a:r>
              <a:rPr lang="en-US" i="1" dirty="0" smtClean="0"/>
              <a:t>MTNR1B </a:t>
            </a:r>
            <a:r>
              <a:rPr lang="en-US" dirty="0" smtClean="0"/>
              <a:t>may </a:t>
            </a:r>
          </a:p>
          <a:p>
            <a:pPr marL="857250" lvl="1" indent="-457200">
              <a:buAutoNum type="arabicParenR"/>
            </a:pPr>
            <a:r>
              <a:rPr lang="en-US" dirty="0" smtClean="0"/>
              <a:t>explain GWAS based on LD in EU </a:t>
            </a:r>
          </a:p>
          <a:p>
            <a:pPr marL="857250" lvl="1" indent="-457200">
              <a:buAutoNum type="arabicParenR"/>
            </a:pPr>
            <a:r>
              <a:rPr lang="en-US" dirty="0" smtClean="0"/>
              <a:t>also be in LD with other rare functional </a:t>
            </a:r>
            <a:r>
              <a:rPr lang="en-US" dirty="0" err="1" smtClean="0"/>
              <a:t>nsSNV</a:t>
            </a:r>
            <a:r>
              <a:rPr lang="en-US" dirty="0" smtClean="0"/>
              <a:t> not on chip (based </a:t>
            </a:r>
            <a:r>
              <a:rPr lang="en-US" dirty="0"/>
              <a:t>on </a:t>
            </a:r>
            <a:r>
              <a:rPr lang="en-US" dirty="0" smtClean="0"/>
              <a:t>results from </a:t>
            </a:r>
            <a:r>
              <a:rPr lang="en-US" dirty="0" err="1" smtClean="0"/>
              <a:t>Bonnefond</a:t>
            </a:r>
            <a:r>
              <a:rPr lang="en-US" dirty="0" smtClean="0"/>
              <a:t> et al) or</a:t>
            </a:r>
          </a:p>
          <a:p>
            <a:pPr marL="857250" lvl="1" indent="-457200">
              <a:buAutoNum type="arabicParenR"/>
            </a:pPr>
            <a:r>
              <a:rPr lang="en-US" dirty="0" smtClean="0"/>
              <a:t>have other influence on T2D</a:t>
            </a:r>
          </a:p>
          <a:p>
            <a:pPr marL="857250" lvl="1" indent="-457200">
              <a:buAutoNum type="arabicParenR"/>
            </a:pPr>
            <a:endParaRPr lang="en-US" sz="600" dirty="0" smtClean="0"/>
          </a:p>
          <a:p>
            <a:r>
              <a:rPr lang="en-US" dirty="0" smtClean="0"/>
              <a:t>Findings in </a:t>
            </a:r>
            <a:r>
              <a:rPr lang="en-US" i="1" dirty="0" smtClean="0"/>
              <a:t>SLC30A8</a:t>
            </a:r>
            <a:r>
              <a:rPr lang="en-US" dirty="0" smtClean="0"/>
              <a:t> and </a:t>
            </a:r>
            <a:r>
              <a:rPr lang="en-US" i="1" dirty="0" smtClean="0"/>
              <a:t>ARAP1</a:t>
            </a:r>
            <a:r>
              <a:rPr lang="en-US" dirty="0" smtClean="0"/>
              <a:t> from the AF ancestry analysis may indicate additional signals for T2D</a:t>
            </a:r>
          </a:p>
          <a:p>
            <a:endParaRPr lang="en-US" sz="600" dirty="0" smtClean="0"/>
          </a:p>
          <a:p>
            <a:r>
              <a:rPr lang="en-US" dirty="0" smtClean="0"/>
              <a:t>Conditional analyses will be used to confirm independence from GWAS results in EU, possibly in AF</a:t>
            </a:r>
          </a:p>
        </p:txBody>
      </p:sp>
    </p:spTree>
    <p:extLst>
      <p:ext uri="{BB962C8B-B14F-4D97-AF65-F5344CB8AC3E}">
        <p14:creationId xmlns:p14="http://schemas.microsoft.com/office/powerpoint/2010/main" val="37005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Glycemia-T2D Working 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2428" y="1155700"/>
            <a:ext cx="2857500" cy="5105400"/>
          </a:xfrm>
        </p:spPr>
        <p:txBody>
          <a:bodyPr/>
          <a:lstStyle/>
          <a:p>
            <a:r>
              <a:rPr lang="en-US" sz="1800" dirty="0" smtClean="0"/>
              <a:t>Ping An</a:t>
            </a:r>
          </a:p>
          <a:p>
            <a:r>
              <a:rPr lang="en-US" sz="1800" dirty="0" err="1" smtClean="0"/>
              <a:t>Abi</a:t>
            </a:r>
            <a:r>
              <a:rPr lang="en-US" sz="1800" dirty="0" smtClean="0"/>
              <a:t> </a:t>
            </a:r>
            <a:r>
              <a:rPr lang="en-US" sz="1800" dirty="0" err="1" smtClean="0"/>
              <a:t>Baldridge</a:t>
            </a:r>
            <a:endParaRPr lang="en-US" sz="1800" dirty="0" smtClean="0"/>
          </a:p>
          <a:p>
            <a:r>
              <a:rPr lang="en-US" sz="1800" dirty="0" smtClean="0"/>
              <a:t>Ingrid </a:t>
            </a:r>
            <a:r>
              <a:rPr lang="en-US" sz="1800" dirty="0" err="1" smtClean="0"/>
              <a:t>Borecki</a:t>
            </a:r>
            <a:endParaRPr lang="en-US" sz="1800" dirty="0" smtClean="0"/>
          </a:p>
          <a:p>
            <a:r>
              <a:rPr lang="en-US" sz="1800" dirty="0" smtClean="0"/>
              <a:t>Dan </a:t>
            </a:r>
            <a:r>
              <a:rPr lang="en-US" sz="1800" dirty="0" err="1" smtClean="0"/>
              <a:t>Chasman</a:t>
            </a:r>
            <a:endParaRPr lang="en-US" sz="1800" dirty="0" smtClean="0"/>
          </a:p>
          <a:p>
            <a:r>
              <a:rPr lang="en-US" sz="1800" dirty="0" smtClean="0"/>
              <a:t>Ida Chen</a:t>
            </a:r>
          </a:p>
          <a:p>
            <a:r>
              <a:rPr lang="en-US" sz="1800" b="1" dirty="0" err="1" smtClean="0"/>
              <a:t>Yuning</a:t>
            </a:r>
            <a:r>
              <a:rPr lang="en-US" sz="1800" b="1" dirty="0" smtClean="0"/>
              <a:t> Chen</a:t>
            </a:r>
          </a:p>
          <a:p>
            <a:r>
              <a:rPr lang="en-US" sz="1800" b="1" dirty="0" smtClean="0"/>
              <a:t>Audrey Chu</a:t>
            </a:r>
          </a:p>
          <a:p>
            <a:r>
              <a:rPr lang="en-US" sz="1800" dirty="0" err="1" smtClean="0"/>
              <a:t>Aldofo</a:t>
            </a:r>
            <a:r>
              <a:rPr lang="en-US" sz="1800" dirty="0" smtClean="0"/>
              <a:t> Correa</a:t>
            </a:r>
          </a:p>
          <a:p>
            <a:r>
              <a:rPr lang="en-US" sz="1800" b="1" dirty="0" smtClean="0"/>
              <a:t>Marco </a:t>
            </a:r>
            <a:r>
              <a:rPr lang="en-US" sz="1800" b="1" dirty="0" err="1" smtClean="0"/>
              <a:t>Dauriz</a:t>
            </a:r>
            <a:endParaRPr lang="en-US" sz="1800" b="1" dirty="0" smtClean="0"/>
          </a:p>
          <a:p>
            <a:r>
              <a:rPr lang="en-US" sz="1800" dirty="0" smtClean="0"/>
              <a:t>George </a:t>
            </a:r>
            <a:r>
              <a:rPr lang="en-US" sz="1800" dirty="0" err="1" smtClean="0"/>
              <a:t>Dedoussis</a:t>
            </a:r>
            <a:endParaRPr lang="en-US" sz="1800" dirty="0" smtClean="0"/>
          </a:p>
          <a:p>
            <a:r>
              <a:rPr lang="en-US" sz="1800" b="1" dirty="0" err="1" smtClean="0"/>
              <a:t>Josée</a:t>
            </a:r>
            <a:r>
              <a:rPr lang="en-US" sz="1800" b="1" dirty="0" smtClean="0"/>
              <a:t> Dupuis</a:t>
            </a:r>
          </a:p>
          <a:p>
            <a:r>
              <a:rPr lang="en-US" sz="1800" dirty="0" smtClean="0"/>
              <a:t>Tim </a:t>
            </a:r>
            <a:r>
              <a:rPr lang="en-US" sz="1800" dirty="0" err="1" smtClean="0"/>
              <a:t>Frayling</a:t>
            </a:r>
            <a:endParaRPr lang="en-US" sz="1800" dirty="0" smtClean="0"/>
          </a:p>
          <a:p>
            <a:r>
              <a:rPr lang="en-US" sz="1800" dirty="0" smtClean="0"/>
              <a:t>Melissa Garcia</a:t>
            </a:r>
          </a:p>
          <a:p>
            <a:r>
              <a:rPr lang="en-US" sz="1800" b="1" dirty="0" smtClean="0"/>
              <a:t>Mark </a:t>
            </a:r>
            <a:r>
              <a:rPr lang="en-US" sz="1800" b="1" dirty="0" err="1" smtClean="0"/>
              <a:t>Goodarzi</a:t>
            </a:r>
            <a:endParaRPr lang="en-US" sz="1800" b="1" dirty="0" smtClean="0"/>
          </a:p>
          <a:p>
            <a:r>
              <a:rPr lang="en-US" sz="1800" dirty="0" err="1" smtClean="0"/>
              <a:t>Xiuqing</a:t>
            </a:r>
            <a:r>
              <a:rPr lang="en-US" sz="1800" dirty="0" smtClean="0"/>
              <a:t> </a:t>
            </a:r>
            <a:r>
              <a:rPr lang="en-US" sz="1800" dirty="0" err="1" smtClean="0"/>
              <a:t>Guo</a:t>
            </a:r>
            <a:endParaRPr lang="en-US" sz="1800" dirty="0" smtClean="0"/>
          </a:p>
          <a:p>
            <a:r>
              <a:rPr lang="en-US" sz="1800" dirty="0" smtClean="0"/>
              <a:t>Kazuo Hara</a:t>
            </a:r>
          </a:p>
          <a:p>
            <a:r>
              <a:rPr lang="en-US" sz="1800" b="1" dirty="0" smtClean="0"/>
              <a:t>Bertha Hidalgo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41720" y="1155700"/>
            <a:ext cx="2799080" cy="5105400"/>
          </a:xfrm>
        </p:spPr>
        <p:txBody>
          <a:bodyPr/>
          <a:lstStyle/>
          <a:p>
            <a:r>
              <a:rPr lang="en-US" sz="1800" dirty="0"/>
              <a:t>Laura Rasmussen-</a:t>
            </a:r>
            <a:r>
              <a:rPr lang="en-US" sz="1800" dirty="0" err="1" smtClean="0"/>
              <a:t>Torvik</a:t>
            </a:r>
            <a:endParaRPr lang="en-US" sz="1800" dirty="0" smtClean="0"/>
          </a:p>
          <a:p>
            <a:r>
              <a:rPr lang="en-US" sz="1800" dirty="0" smtClean="0"/>
              <a:t>Steve Rich</a:t>
            </a:r>
            <a:endParaRPr lang="en-US" sz="1800" dirty="0"/>
          </a:p>
          <a:p>
            <a:r>
              <a:rPr lang="en-US" sz="1800" dirty="0" smtClean="0"/>
              <a:t>Jerome Rotter</a:t>
            </a:r>
          </a:p>
          <a:p>
            <a:r>
              <a:rPr lang="en-US" sz="1800" dirty="0" smtClean="0"/>
              <a:t>Matthias Schulze</a:t>
            </a:r>
          </a:p>
          <a:p>
            <a:r>
              <a:rPr lang="en-US" sz="1800" b="1" dirty="0" smtClean="0"/>
              <a:t>Robert Scott</a:t>
            </a:r>
          </a:p>
          <a:p>
            <a:r>
              <a:rPr lang="en-US" sz="1800" dirty="0" smtClean="0"/>
              <a:t>David </a:t>
            </a:r>
            <a:r>
              <a:rPr lang="en-US" sz="1800" dirty="0" err="1" smtClean="0"/>
              <a:t>Siscovick</a:t>
            </a:r>
            <a:endParaRPr lang="en-US" sz="1800" dirty="0" smtClean="0"/>
          </a:p>
          <a:p>
            <a:r>
              <a:rPr lang="en-US" sz="1800" dirty="0" smtClean="0"/>
              <a:t>Albert Smith</a:t>
            </a:r>
          </a:p>
          <a:p>
            <a:r>
              <a:rPr lang="en-US" sz="1800" dirty="0" err="1" smtClean="0"/>
              <a:t>Loz</a:t>
            </a:r>
            <a:r>
              <a:rPr lang="en-US" sz="1800" dirty="0" smtClean="0"/>
              <a:t> </a:t>
            </a:r>
            <a:r>
              <a:rPr lang="en-US" sz="1800" dirty="0" err="1" smtClean="0"/>
              <a:t>Southam</a:t>
            </a:r>
            <a:endParaRPr lang="en-US" sz="1800" dirty="0" smtClean="0"/>
          </a:p>
          <a:p>
            <a:r>
              <a:rPr lang="en-US" sz="1800" dirty="0" smtClean="0"/>
              <a:t>Rona Strawbridge</a:t>
            </a:r>
          </a:p>
          <a:p>
            <a:r>
              <a:rPr lang="en-US" sz="1800" b="1" dirty="0" err="1" smtClean="0"/>
              <a:t>Shuai</a:t>
            </a:r>
            <a:r>
              <a:rPr lang="en-US" sz="1800" b="1" dirty="0" smtClean="0"/>
              <a:t> Wang</a:t>
            </a:r>
          </a:p>
          <a:p>
            <a:r>
              <a:rPr lang="en-US" sz="1800" b="1" dirty="0" smtClean="0"/>
              <a:t>Jennifer Wessel</a:t>
            </a:r>
          </a:p>
          <a:p>
            <a:r>
              <a:rPr lang="en-US" sz="1800" b="1" dirty="0" smtClean="0"/>
              <a:t>Sara </a:t>
            </a:r>
            <a:r>
              <a:rPr lang="en-US" sz="1800" b="1" dirty="0" err="1" smtClean="0"/>
              <a:t>Willems</a:t>
            </a:r>
            <a:endParaRPr lang="en-US" sz="1800" b="1" dirty="0" smtClean="0"/>
          </a:p>
          <a:p>
            <a:r>
              <a:rPr lang="en-US" sz="1800" dirty="0" smtClean="0"/>
              <a:t>Jim Wilson</a:t>
            </a:r>
          </a:p>
          <a:p>
            <a:r>
              <a:rPr lang="en-US" sz="1800" dirty="0" err="1"/>
              <a:t>Hanieh</a:t>
            </a:r>
            <a:r>
              <a:rPr lang="en-US" sz="1800" dirty="0"/>
              <a:t> </a:t>
            </a:r>
            <a:r>
              <a:rPr lang="en-US" sz="1800" dirty="0" err="1"/>
              <a:t>Yaghootkar</a:t>
            </a:r>
            <a:endParaRPr lang="en-US" sz="1800" dirty="0" smtClean="0"/>
          </a:p>
          <a:p>
            <a:r>
              <a:rPr lang="en-US" sz="1800" dirty="0" err="1" smtClean="0"/>
              <a:t>Jie</a:t>
            </a:r>
            <a:r>
              <a:rPr lang="en-US" sz="1800" dirty="0" smtClean="0"/>
              <a:t> Yao</a:t>
            </a:r>
          </a:p>
          <a:p>
            <a:r>
              <a:rPr lang="en-US" sz="1800" dirty="0" err="1" smtClean="0"/>
              <a:t>Ele</a:t>
            </a:r>
            <a:r>
              <a:rPr lang="en-US" sz="1800" dirty="0" smtClean="0"/>
              <a:t> </a:t>
            </a:r>
            <a:r>
              <a:rPr lang="en-US" sz="1800" dirty="0" err="1" smtClean="0"/>
              <a:t>Zeggini</a:t>
            </a:r>
            <a:endParaRPr lang="en-US" sz="18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211082" y="1155700"/>
            <a:ext cx="305816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800" b="1" dirty="0"/>
              <a:t>Marie-France </a:t>
            </a:r>
            <a:r>
              <a:rPr lang="en-US" sz="1800" b="1" dirty="0" err="1"/>
              <a:t>Hivert</a:t>
            </a:r>
            <a:endParaRPr lang="en-US" sz="1800" b="1" dirty="0"/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Jenny Huffman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Kamran </a:t>
            </a:r>
            <a:r>
              <a:rPr lang="en-US" sz="1800" dirty="0" err="1" smtClean="0">
                <a:solidFill>
                  <a:srgbClr val="000000"/>
                </a:solidFill>
              </a:rPr>
              <a:t>Ikram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Johanna </a:t>
            </a:r>
            <a:r>
              <a:rPr lang="en-US" sz="1800" dirty="0" err="1" smtClean="0">
                <a:solidFill>
                  <a:srgbClr val="000000"/>
                </a:solidFill>
              </a:rPr>
              <a:t>Jakobsdottir</a:t>
            </a:r>
            <a:endParaRPr lang="en-US" sz="1800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Rich Jensen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Linda Kao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Leslie Lange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Ethan Lange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Mandy Li</a:t>
            </a:r>
          </a:p>
          <a:p>
            <a:pPr defTabSz="914400"/>
            <a:r>
              <a:rPr lang="en-US" sz="1800" dirty="0" err="1" smtClean="0">
                <a:solidFill>
                  <a:srgbClr val="000000"/>
                </a:solidFill>
              </a:rPr>
              <a:t>Jiemin</a:t>
            </a:r>
            <a:r>
              <a:rPr lang="en-US" sz="1800" dirty="0" smtClean="0">
                <a:solidFill>
                  <a:srgbClr val="000000"/>
                </a:solidFill>
              </a:rPr>
              <a:t> Liao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Ruth Loos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Kevin Lu</a:t>
            </a: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Karina </a:t>
            </a:r>
            <a:r>
              <a:rPr lang="en-US" sz="1800" dirty="0" err="1" smtClean="0">
                <a:solidFill>
                  <a:srgbClr val="000000"/>
                </a:solidFill>
              </a:rPr>
              <a:t>Meidtner</a:t>
            </a:r>
            <a:endParaRPr lang="en-US" sz="1800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b="1" dirty="0" smtClean="0">
                <a:solidFill>
                  <a:srgbClr val="000000"/>
                </a:solidFill>
              </a:rPr>
              <a:t>James </a:t>
            </a:r>
            <a:r>
              <a:rPr lang="en-US" sz="1800" b="1" dirty="0" err="1" smtClean="0">
                <a:solidFill>
                  <a:srgbClr val="000000"/>
                </a:solidFill>
              </a:rPr>
              <a:t>Meigs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Mike </a:t>
            </a:r>
            <a:r>
              <a:rPr lang="en-US" sz="1800" dirty="0" err="1" smtClean="0">
                <a:solidFill>
                  <a:srgbClr val="000000"/>
                </a:solidFill>
              </a:rPr>
              <a:t>Nalls</a:t>
            </a:r>
            <a:endParaRPr lang="en-US" sz="1800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dirty="0">
                <a:solidFill>
                  <a:srgbClr val="000000"/>
                </a:solidFill>
              </a:rPr>
              <a:t>Jim </a:t>
            </a:r>
            <a:r>
              <a:rPr lang="en-US" sz="1800" dirty="0" err="1" smtClean="0">
                <a:solidFill>
                  <a:srgbClr val="000000"/>
                </a:solidFill>
              </a:rPr>
              <a:t>Pankow</a:t>
            </a:r>
            <a:endParaRPr lang="en-US" sz="1800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dirty="0" smtClean="0">
                <a:solidFill>
                  <a:srgbClr val="000000"/>
                </a:solidFill>
              </a:rPr>
              <a:t>Bruce </a:t>
            </a:r>
            <a:r>
              <a:rPr lang="en-US" sz="1800" dirty="0" err="1" smtClean="0">
                <a:solidFill>
                  <a:srgbClr val="000000"/>
                </a:solidFill>
              </a:rPr>
              <a:t>Psaty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159" y="3136739"/>
            <a:ext cx="1944547" cy="33566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1720" y="4747549"/>
            <a:ext cx="2545080" cy="33566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18750" y="5104964"/>
            <a:ext cx="736099" cy="369332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8306" y="3474863"/>
            <a:ext cx="800219" cy="369332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 of &gt; 2300 T2D cases and 24K controls</a:t>
            </a:r>
          </a:p>
          <a:p>
            <a:endParaRPr lang="en-US" dirty="0" smtClean="0"/>
          </a:p>
          <a:p>
            <a:r>
              <a:rPr lang="en-US" dirty="0" smtClean="0"/>
              <a:t>Expand to larger gene region around index SNP</a:t>
            </a:r>
          </a:p>
          <a:p>
            <a:endParaRPr lang="en-US" dirty="0" smtClean="0"/>
          </a:p>
          <a:p>
            <a:r>
              <a:rPr lang="en-US" dirty="0" err="1" smtClean="0"/>
              <a:t>Exome</a:t>
            </a:r>
            <a:r>
              <a:rPr lang="en-US" dirty="0" smtClean="0"/>
              <a:t>-chip wide analysis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0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6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SLC30A8</a:t>
            </a:r>
            <a:r>
              <a:rPr lang="en-US" dirty="0" smtClean="0"/>
              <a:t> Forest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2B47-BC11-4F49-97E8-EE9A37777B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6527"/>
            <a:ext cx="6096000" cy="49326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97527" y="2272632"/>
            <a:ext cx="5948947" cy="1724526"/>
          </a:xfrm>
          <a:prstGeom prst="roundRect">
            <a:avLst/>
          </a:prstGeom>
          <a:noFill/>
          <a:ln w="38100">
            <a:solidFill>
              <a:srgbClr val="C80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SLC30A8</a:t>
            </a:r>
            <a:r>
              <a:rPr lang="en-US" dirty="0"/>
              <a:t> Forest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2B47-BC11-4F49-97E8-EE9A37777B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03684"/>
            <a:ext cx="6096000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ARAP1</a:t>
            </a:r>
            <a:r>
              <a:rPr lang="en-US" dirty="0" smtClean="0"/>
              <a:t> Forest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2B47-BC11-4F49-97E8-EE9A37777B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53" y="1323474"/>
            <a:ext cx="6096000" cy="49326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78811" y="2981159"/>
            <a:ext cx="5948947" cy="1417052"/>
          </a:xfrm>
          <a:prstGeom prst="roundRect">
            <a:avLst/>
          </a:prstGeom>
          <a:noFill/>
          <a:ln w="38100">
            <a:solidFill>
              <a:srgbClr val="C80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ARAP1</a:t>
            </a:r>
            <a:r>
              <a:rPr lang="en-US" dirty="0"/>
              <a:t> Forest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2B47-BC11-4F49-97E8-EE9A37777B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6948"/>
            <a:ext cx="6096000" cy="46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MTNR1B</a:t>
            </a:r>
            <a:r>
              <a:rPr lang="en-US" dirty="0" smtClean="0"/>
              <a:t> Forest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2B47-BC11-4F49-97E8-EE9A37777B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90" y="1243265"/>
            <a:ext cx="6096000" cy="49326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93517" y="1403684"/>
            <a:ext cx="5948947" cy="2513263"/>
          </a:xfrm>
          <a:prstGeom prst="roundRect">
            <a:avLst/>
          </a:prstGeom>
          <a:noFill/>
          <a:ln w="38100">
            <a:solidFill>
              <a:srgbClr val="C80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MTNR1B</a:t>
            </a:r>
            <a:r>
              <a:rPr lang="en-US" dirty="0"/>
              <a:t> Forest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2B47-BC11-4F49-97E8-EE9A37777B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90" y="1203157"/>
            <a:ext cx="6096000" cy="49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FG/FI </a:t>
            </a:r>
            <a:r>
              <a:rPr lang="en-US" dirty="0" err="1" smtClean="0"/>
              <a:t>exome</a:t>
            </a:r>
            <a:r>
              <a:rPr lang="en-US" dirty="0" smtClean="0"/>
              <a:t> chip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FG/FI poster </a:t>
            </a:r>
          </a:p>
          <a:p>
            <a:r>
              <a:rPr lang="en-US" dirty="0" smtClean="0"/>
              <a:t>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EU Only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2B47-BC11-4F49-97E8-EE9A37777B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69685"/>
              </p:ext>
            </p:extLst>
          </p:nvPr>
        </p:nvGraphicFramePr>
        <p:xfrm>
          <a:off x="665480" y="2108200"/>
          <a:ext cx="7992681" cy="19202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42648"/>
                <a:gridCol w="1129474"/>
                <a:gridCol w="851732"/>
                <a:gridCol w="777246"/>
                <a:gridCol w="1470441"/>
                <a:gridCol w="1012601"/>
                <a:gridCol w="1208539"/>
              </a:tblGrid>
              <a:tr h="376767">
                <a:tc>
                  <a:txBody>
                    <a:bodyPr/>
                    <a:lstStyle/>
                    <a:p>
                      <a:r>
                        <a:rPr lang="en-US" dirty="0" smtClean="0"/>
                        <a:t>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MAF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</a:tr>
              <a:tr h="376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GLP1R </a:t>
                      </a:r>
                    </a:p>
                    <a:p>
                      <a:r>
                        <a:rPr lang="en-US" sz="1800" dirty="0" smtClean="0">
                          <a:latin typeface="+mn-lt"/>
                        </a:rPr>
                        <a:t>(rs10305492)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1.2%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1470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(0.68-0.86)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2.7E-3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6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ABO (rs507666?)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17%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19994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(1.01-1.08)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0.015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05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CHARGE analysis</a:t>
            </a:r>
          </a:p>
          <a:p>
            <a:pPr lvl="1"/>
            <a:r>
              <a:rPr lang="en-US" dirty="0" err="1" smtClean="0"/>
              <a:t>skatMeta</a:t>
            </a:r>
            <a:r>
              <a:rPr lang="en-US" dirty="0" smtClean="0"/>
              <a:t> &amp; </a:t>
            </a:r>
            <a:r>
              <a:rPr lang="en-US" dirty="0" err="1" smtClean="0"/>
              <a:t>seqMeta</a:t>
            </a:r>
            <a:endParaRPr lang="en-US" dirty="0" smtClean="0"/>
          </a:p>
          <a:p>
            <a:pPr lvl="1"/>
            <a:r>
              <a:rPr lang="en-US" dirty="0" smtClean="0"/>
              <a:t>Analysis of non-joint called cohorts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Rare variant analysis in T2D </a:t>
            </a:r>
          </a:p>
          <a:p>
            <a:pPr marL="742950" lvl="2" indent="-342900"/>
            <a:r>
              <a:rPr lang="en-US" dirty="0"/>
              <a:t>2 D</a:t>
            </a:r>
            <a:r>
              <a:rPr lang="en-US" dirty="0" smtClean="0"/>
              <a:t>anish </a:t>
            </a:r>
            <a:r>
              <a:rPr lang="en-US" dirty="0" err="1"/>
              <a:t>exome</a:t>
            </a:r>
            <a:r>
              <a:rPr lang="en-US" dirty="0"/>
              <a:t> sequencing studies </a:t>
            </a:r>
            <a:r>
              <a:rPr lang="en-US" dirty="0" smtClean="0"/>
              <a:t>in 1000 </a:t>
            </a:r>
            <a:r>
              <a:rPr lang="en-US" dirty="0"/>
              <a:t>T2D cases </a:t>
            </a:r>
            <a:r>
              <a:rPr lang="en-US" dirty="0" smtClean="0"/>
              <a:t>with BMI &gt;27.5kg/m</a:t>
            </a:r>
            <a:r>
              <a:rPr lang="en-US" baseline="30000" dirty="0" smtClean="0"/>
              <a:t>2</a:t>
            </a:r>
            <a:r>
              <a:rPr lang="en-US" dirty="0" smtClean="0"/>
              <a:t> and hypertension and </a:t>
            </a:r>
            <a:r>
              <a:rPr lang="en-US" dirty="0"/>
              <a:t>1000 </a:t>
            </a:r>
            <a:r>
              <a:rPr lang="en-US" dirty="0" smtClean="0"/>
              <a:t>controls (2013</a:t>
            </a:r>
            <a:r>
              <a:rPr lang="en-US" dirty="0"/>
              <a:t>) </a:t>
            </a:r>
            <a:r>
              <a:rPr lang="en-US" sz="1400" dirty="0"/>
              <a:t>(PMID </a:t>
            </a:r>
            <a:r>
              <a:rPr lang="en-US" sz="1400" dirty="0" smtClean="0"/>
              <a:t>23160641, 24290377) </a:t>
            </a:r>
            <a:endParaRPr lang="en-US" sz="1400" dirty="0"/>
          </a:p>
          <a:p>
            <a:pPr marL="914400" lvl="2" indent="-165100">
              <a:buNone/>
            </a:pPr>
            <a:r>
              <a:rPr lang="en-US" dirty="0" err="1" smtClean="0"/>
              <a:t>Albrechtsen</a:t>
            </a:r>
            <a:r>
              <a:rPr lang="en-US" dirty="0" smtClean="0"/>
              <a:t> et al found common variants associated</a:t>
            </a:r>
            <a:endParaRPr lang="en-US" dirty="0"/>
          </a:p>
          <a:p>
            <a:pPr marL="914400" lvl="2" indent="-165100">
              <a:buNone/>
            </a:pPr>
            <a:r>
              <a:rPr lang="en-US" dirty="0" err="1" smtClean="0"/>
              <a:t>Lohmueller</a:t>
            </a:r>
            <a:r>
              <a:rPr lang="en-US" dirty="0" smtClean="0"/>
              <a:t> et al did </a:t>
            </a:r>
            <a:r>
              <a:rPr lang="en-US" dirty="0"/>
              <a:t>not find any variants associated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T2DGenes </a:t>
            </a:r>
            <a:r>
              <a:rPr lang="en-US" dirty="0" err="1" smtClean="0"/>
              <a:t>exome</a:t>
            </a:r>
            <a:r>
              <a:rPr lang="en-US" dirty="0" smtClean="0"/>
              <a:t>-chip wide analysis of T2D at ASHG also identified more common variants, but none with MAF &lt; 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2B47-BC11-4F49-97E8-EE9A37777B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GWAS have identified 56 common SNVs associated with fasting glucose (FG) and fasting insulin (FI) in non-diabetic individuals, explaining 5% of variation</a:t>
            </a:r>
          </a:p>
          <a:p>
            <a:r>
              <a:rPr lang="en-US" dirty="0" smtClean="0"/>
              <a:t>GWAS have also discovered 66 loci for T2D, which explain &lt;10% of the heritability.</a:t>
            </a:r>
          </a:p>
          <a:p>
            <a:r>
              <a:rPr lang="en-US" dirty="0" smtClean="0"/>
              <a:t>Recent large sequencing projects report ~95% of </a:t>
            </a:r>
            <a:r>
              <a:rPr lang="en-US" dirty="0" err="1" smtClean="0"/>
              <a:t>exonic</a:t>
            </a:r>
            <a:r>
              <a:rPr lang="en-US" dirty="0" smtClean="0"/>
              <a:t> variants are rare</a:t>
            </a:r>
          </a:p>
        </p:txBody>
      </p:sp>
    </p:spTree>
    <p:extLst>
      <p:ext uri="{BB962C8B-B14F-4D97-AF65-F5344CB8AC3E}">
        <p14:creationId xmlns:p14="http://schemas.microsoft.com/office/powerpoint/2010/main" val="26366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 I. </a:t>
            </a:r>
            <a:r>
              <a:rPr lang="en-US" dirty="0" smtClean="0"/>
              <a:t>Discover protein coding variants associated with FG &amp; FI</a:t>
            </a:r>
          </a:p>
          <a:p>
            <a:pPr lvl="1"/>
            <a:r>
              <a:rPr lang="en-US" dirty="0" smtClean="0"/>
              <a:t>Novel variants at the 56 known loci identified by GWAS of FG (38 SNV) and FI (20 SNV)</a:t>
            </a:r>
          </a:p>
          <a:p>
            <a:pPr lvl="1"/>
            <a:r>
              <a:rPr lang="en-US" dirty="0" smtClean="0"/>
              <a:t>Identify novel loci for FG and FI</a:t>
            </a:r>
          </a:p>
          <a:p>
            <a:r>
              <a:rPr lang="en-US" b="1" dirty="0" smtClean="0"/>
              <a:t>Part II. </a:t>
            </a:r>
            <a:r>
              <a:rPr lang="en-US" dirty="0" smtClean="0"/>
              <a:t>Discover protein coding variants in 66 T2D loci previously identified by GWAS</a:t>
            </a:r>
          </a:p>
        </p:txBody>
      </p:sp>
    </p:spTree>
    <p:extLst>
      <p:ext uri="{BB962C8B-B14F-4D97-AF65-F5344CB8AC3E}">
        <p14:creationId xmlns:p14="http://schemas.microsoft.com/office/powerpoint/2010/main" val="8606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0262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Rare and Common </a:t>
            </a:r>
            <a:r>
              <a:rPr lang="en-US" dirty="0" err="1" smtClean="0"/>
              <a:t>Exome</a:t>
            </a:r>
            <a:r>
              <a:rPr lang="en-US" dirty="0" smtClean="0"/>
              <a:t> Chip Variants are Associated with Fasting Glucose and Insulin Levels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CHARGE Glycemia-T2D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Exome</a:t>
            </a:r>
            <a:r>
              <a:rPr lang="en-US" sz="2800" dirty="0" smtClean="0"/>
              <a:t> Chip: </a:t>
            </a:r>
            <a:r>
              <a:rPr lang="en-US" sz="2800" dirty="0" err="1" smtClean="0"/>
              <a:t>Illumina</a:t>
            </a:r>
            <a:r>
              <a:rPr lang="en-US" sz="2800" dirty="0" smtClean="0"/>
              <a:t> (~250,000 SNVs)</a:t>
            </a:r>
          </a:p>
          <a:p>
            <a:r>
              <a:rPr lang="en-US" sz="2800" dirty="0" smtClean="0"/>
              <a:t>Outcomes: 1. FG and 2. FI </a:t>
            </a:r>
          </a:p>
          <a:p>
            <a:r>
              <a:rPr lang="en-US" sz="2800" dirty="0" smtClean="0"/>
              <a:t>Exclusions: T2D by diagnosis or </a:t>
            </a:r>
            <a:r>
              <a:rPr lang="en-US" sz="2800" dirty="0" smtClean="0"/>
              <a:t>FG&gt;7 </a:t>
            </a:r>
            <a:r>
              <a:rPr lang="en-US" sz="2800" dirty="0" err="1" smtClean="0"/>
              <a:t>mmol</a:t>
            </a:r>
            <a:r>
              <a:rPr lang="en-US" sz="2800" dirty="0" smtClean="0"/>
              <a:t>/l</a:t>
            </a:r>
          </a:p>
          <a:p>
            <a:r>
              <a:rPr lang="en-US" sz="2800" dirty="0" smtClean="0"/>
              <a:t>Covariates: age, age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gender, site/cohort, PCs, BMI (FI only)</a:t>
            </a:r>
          </a:p>
          <a:p>
            <a:r>
              <a:rPr lang="en-US" sz="2800" dirty="0" smtClean="0"/>
              <a:t>Ancestry: African (max n=9,690) and European (max n=50,874) analyzed separately at study level &amp; combined in meta-analysis</a:t>
            </a:r>
          </a:p>
          <a:p>
            <a:r>
              <a:rPr lang="en-US" sz="2800" dirty="0"/>
              <a:t>Excluding all X, Y, MT SNVs</a:t>
            </a:r>
          </a:p>
          <a:p>
            <a:r>
              <a:rPr lang="en-US" sz="2800" dirty="0" smtClean="0"/>
              <a:t>Studies: up to 23</a:t>
            </a:r>
          </a:p>
        </p:txBody>
      </p:sp>
    </p:spTree>
    <p:extLst>
      <p:ext uri="{BB962C8B-B14F-4D97-AF65-F5344CB8AC3E}">
        <p14:creationId xmlns:p14="http://schemas.microsoft.com/office/powerpoint/2010/main" val="9673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23 Participating Studies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412" y="1073260"/>
            <a:ext cx="2989083" cy="532453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AGES</a:t>
            </a:r>
          </a:p>
          <a:p>
            <a:r>
              <a:rPr lang="en-US" sz="2000" dirty="0" smtClean="0"/>
              <a:t>ARIC</a:t>
            </a:r>
          </a:p>
          <a:p>
            <a:r>
              <a:rPr lang="en-US" sz="2000" dirty="0" smtClean="0"/>
              <a:t>CHS</a:t>
            </a:r>
          </a:p>
          <a:p>
            <a:r>
              <a:rPr lang="en-US" sz="2000" dirty="0" smtClean="0"/>
              <a:t>CARDIA</a:t>
            </a:r>
          </a:p>
          <a:p>
            <a:r>
              <a:rPr lang="en-US" sz="2000" dirty="0"/>
              <a:t>EPIC Potsdam</a:t>
            </a:r>
          </a:p>
          <a:p>
            <a:r>
              <a:rPr lang="en-US" sz="2000" dirty="0"/>
              <a:t>Exeter Controls</a:t>
            </a:r>
          </a:p>
          <a:p>
            <a:r>
              <a:rPr lang="en-US" sz="2000" dirty="0" err="1" smtClean="0"/>
              <a:t>FamHS</a:t>
            </a:r>
            <a:endParaRPr lang="en-US" sz="2000" dirty="0" smtClean="0"/>
          </a:p>
          <a:p>
            <a:r>
              <a:rPr lang="en-US" sz="2000" dirty="0">
                <a:solidFill>
                  <a:srgbClr val="000000"/>
                </a:solidFill>
              </a:rPr>
              <a:t>Fenland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000000"/>
                </a:solidFill>
              </a:rPr>
              <a:t>FIA3</a:t>
            </a:r>
          </a:p>
          <a:p>
            <a:r>
              <a:rPr lang="en-US" sz="2000" dirty="0" smtClean="0"/>
              <a:t>FHS</a:t>
            </a:r>
          </a:p>
          <a:p>
            <a:r>
              <a:rPr lang="en-US" sz="2000" dirty="0"/>
              <a:t>GS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000000"/>
                </a:solidFill>
              </a:rPr>
              <a:t>GLACIER</a:t>
            </a:r>
            <a:endParaRPr lang="en-US" sz="2000" dirty="0" smtClean="0"/>
          </a:p>
          <a:p>
            <a:r>
              <a:rPr lang="en-US" sz="2000" dirty="0" smtClean="0"/>
              <a:t>HABC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HELIC MANOLIS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HELIC </a:t>
            </a:r>
            <a:r>
              <a:rPr lang="en-US" sz="2000" dirty="0" err="1" smtClean="0">
                <a:solidFill>
                  <a:srgbClr val="000000"/>
                </a:solidFill>
              </a:rPr>
              <a:t>Pomak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/>
              <a:t>IPM</a:t>
            </a:r>
          </a:p>
          <a:p>
            <a:r>
              <a:rPr lang="en-US" sz="2000" dirty="0" smtClean="0"/>
              <a:t>JHS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8249" y="5414156"/>
            <a:ext cx="298908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Max n=60,564 FG</a:t>
            </a:r>
          </a:p>
          <a:p>
            <a:pPr algn="ctr"/>
            <a:r>
              <a:rPr lang="en-US" sz="2400" dirty="0" smtClean="0"/>
              <a:t>Max n=48,118 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250" y="3623035"/>
            <a:ext cx="2989083" cy="1330713"/>
          </a:xfrm>
          <a:solidFill>
            <a:schemeClr val="bg1"/>
          </a:solidFill>
          <a:ln w="38100">
            <a:solidFill>
              <a:srgbClr val="660066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African (16%)	</a:t>
            </a:r>
          </a:p>
          <a:p>
            <a:pPr marL="0" indent="0">
              <a:buNone/>
            </a:pPr>
            <a:r>
              <a:rPr lang="en-US" dirty="0" smtClean="0"/>
              <a:t>  European (84%)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8250" y="1063012"/>
            <a:ext cx="2989083" cy="22467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KORCULA</a:t>
            </a:r>
          </a:p>
          <a:p>
            <a:r>
              <a:rPr lang="en-US" sz="2000" b="1" dirty="0" smtClean="0"/>
              <a:t>MESA</a:t>
            </a:r>
            <a:endParaRPr lang="en-US" sz="2000" b="1" dirty="0"/>
          </a:p>
          <a:p>
            <a:r>
              <a:rPr lang="en-US" sz="2000" dirty="0" smtClean="0">
                <a:solidFill>
                  <a:srgbClr val="000000"/>
                </a:solidFill>
              </a:rPr>
              <a:t>PROCARDIS</a:t>
            </a:r>
          </a:p>
          <a:p>
            <a:r>
              <a:rPr lang="en-US" sz="2000" dirty="0" smtClean="0"/>
              <a:t>RISC</a:t>
            </a:r>
          </a:p>
          <a:p>
            <a:r>
              <a:rPr lang="en-US" sz="2000" dirty="0" smtClean="0"/>
              <a:t>RS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SCARF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-4762"/>
            <a:ext cx="8229600" cy="77285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Single Nucleotide Variant  (SNV) Analyses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5450" y="818357"/>
            <a:ext cx="4040188" cy="639762"/>
          </a:xfrm>
        </p:spPr>
        <p:txBody>
          <a:bodyPr/>
          <a:lstStyle/>
          <a:p>
            <a:r>
              <a:rPr lang="en-US" dirty="0" smtClean="0"/>
              <a:t>Single variant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1008" y="768096"/>
            <a:ext cx="4041775" cy="639762"/>
          </a:xfrm>
        </p:spPr>
        <p:txBody>
          <a:bodyPr/>
          <a:lstStyle/>
          <a:p>
            <a:r>
              <a:rPr lang="en-US" dirty="0" smtClean="0"/>
              <a:t>Gene based tests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6700" y="1407859"/>
            <a:ext cx="4198938" cy="3608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MAF</a:t>
            </a:r>
            <a:r>
              <a:rPr lang="en-US" u="sng" dirty="0" smtClean="0"/>
              <a:t>&gt;</a:t>
            </a:r>
            <a:r>
              <a:rPr lang="en-US" dirty="0" smtClean="0"/>
              <a:t>1% &amp;</a:t>
            </a:r>
          </a:p>
          <a:p>
            <a:r>
              <a:rPr lang="en-US" dirty="0" smtClean="0"/>
              <a:t>MAC</a:t>
            </a:r>
            <a:r>
              <a:rPr lang="en-US" u="sng" dirty="0" smtClean="0"/>
              <a:t>&gt;</a:t>
            </a:r>
            <a:r>
              <a:rPr lang="en-US" dirty="0" smtClean="0"/>
              <a:t>5</a:t>
            </a:r>
          </a:p>
          <a:p>
            <a:r>
              <a:rPr lang="en-US" dirty="0" smtClean="0"/>
              <a:t>Additive coding</a:t>
            </a:r>
          </a:p>
          <a:p>
            <a:r>
              <a:rPr lang="en-US" dirty="0" smtClean="0"/>
              <a:t>Type of variant: any</a:t>
            </a:r>
          </a:p>
          <a:p>
            <a:r>
              <a:rPr lang="en-US" dirty="0" smtClean="0"/>
              <a:t>Significance1: P&lt;1x10</a:t>
            </a:r>
            <a:r>
              <a:rPr lang="en-US" baseline="30000" dirty="0" smtClean="0"/>
              <a:t>-6</a:t>
            </a:r>
          </a:p>
          <a:p>
            <a:pPr lvl="1"/>
            <a:r>
              <a:rPr lang="en-US" dirty="0" err="1" smtClean="0"/>
              <a:t>Bonferroni</a:t>
            </a:r>
            <a:r>
              <a:rPr lang="en-US" dirty="0" smtClean="0"/>
              <a:t>=.05/#</a:t>
            </a:r>
            <a:r>
              <a:rPr lang="en-US" dirty="0" err="1" smtClean="0"/>
              <a:t>exome</a:t>
            </a:r>
            <a:r>
              <a:rPr lang="en-US" dirty="0" smtClean="0"/>
              <a:t> variants  (</a:t>
            </a:r>
            <a:r>
              <a:rPr lang="en-US" dirty="0" err="1" smtClean="0"/>
              <a:t>autosomal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#SNVs=197,481</a:t>
            </a:r>
          </a:p>
          <a:p>
            <a:pPr lvl="1"/>
            <a:r>
              <a:rPr lang="en-US" dirty="0" smtClean="0"/>
              <a:t>#SNVs(MAF&gt;=1%)=46,882</a:t>
            </a:r>
          </a:p>
          <a:p>
            <a:endParaRPr lang="en-US" dirty="0" smtClean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791008" y="1407858"/>
            <a:ext cx="4041775" cy="3951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MAF&lt;1%</a:t>
            </a:r>
          </a:p>
          <a:p>
            <a:r>
              <a:rPr lang="en-US" dirty="0" smtClean="0"/>
              <a:t>Cumulative MAC</a:t>
            </a:r>
            <a:r>
              <a:rPr lang="en-US" u="sng" dirty="0" smtClean="0"/>
              <a:t>&gt;</a:t>
            </a:r>
            <a:r>
              <a:rPr lang="en-US" dirty="0" smtClean="0"/>
              <a:t>20</a:t>
            </a:r>
          </a:p>
          <a:p>
            <a:r>
              <a:rPr lang="en-US" dirty="0" smtClean="0"/>
              <a:t>&gt;1 SNV/gene</a:t>
            </a:r>
          </a:p>
          <a:p>
            <a:r>
              <a:rPr lang="en-US" dirty="0"/>
              <a:t>Type of variant: missense, splice, stop</a:t>
            </a:r>
            <a:endParaRPr lang="en-US" dirty="0" smtClean="0"/>
          </a:p>
          <a:p>
            <a:r>
              <a:rPr lang="en-US" dirty="0" smtClean="0"/>
              <a:t>Weighted Sum Test (WST) </a:t>
            </a:r>
          </a:p>
          <a:p>
            <a:pPr lvl="1"/>
            <a:r>
              <a:rPr lang="en-US" dirty="0" smtClean="0"/>
              <a:t>Weights alleles by frequency </a:t>
            </a:r>
          </a:p>
          <a:p>
            <a:r>
              <a:rPr lang="en-US" dirty="0" smtClean="0"/>
              <a:t>Sequence Kernel Association Test (SKAT)</a:t>
            </a:r>
          </a:p>
          <a:p>
            <a:pPr lvl="1"/>
            <a:r>
              <a:rPr lang="en-US" dirty="0" smtClean="0"/>
              <a:t>Allows for bi-directional effect</a:t>
            </a:r>
          </a:p>
          <a:p>
            <a:r>
              <a:rPr lang="en-US" dirty="0" smtClean="0"/>
              <a:t>Significance2: P&lt;3x10</a:t>
            </a:r>
            <a:r>
              <a:rPr lang="en-US" baseline="30000" dirty="0" smtClean="0"/>
              <a:t>-6</a:t>
            </a:r>
          </a:p>
          <a:p>
            <a:pPr lvl="1"/>
            <a:r>
              <a:rPr lang="en-US" dirty="0" err="1" smtClean="0"/>
              <a:t>Bonferroni</a:t>
            </a:r>
            <a:r>
              <a:rPr lang="en-US" dirty="0" smtClean="0"/>
              <a:t>=.05/#gene tests</a:t>
            </a:r>
          </a:p>
          <a:p>
            <a:pPr lvl="1"/>
            <a:r>
              <a:rPr lang="en-US" dirty="0" smtClean="0"/>
              <a:t>#genes=15,260</a:t>
            </a:r>
          </a:p>
          <a:p>
            <a:pPr lvl="2"/>
            <a:r>
              <a:rPr lang="en-US" dirty="0" smtClean="0"/>
              <a:t>143,653 rare SNVs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4694" y="5359146"/>
            <a:ext cx="5961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Significance3: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Bonferroni</a:t>
            </a:r>
            <a:r>
              <a:rPr lang="en-US" dirty="0" smtClean="0"/>
              <a:t>=.05/#known genes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#known genes=38 FG: p=1x10</a:t>
            </a:r>
            <a:r>
              <a:rPr lang="en-US" baseline="30000" dirty="0" smtClean="0"/>
              <a:t>-3</a:t>
            </a:r>
          </a:p>
          <a:p>
            <a:pPr lvl="1">
              <a:buFont typeface="Arial" pitchFamily="34" charset="0"/>
              <a:buChar char="•"/>
            </a:pPr>
            <a:r>
              <a:rPr lang="en-US" baseline="30000" dirty="0" smtClean="0"/>
              <a:t> </a:t>
            </a:r>
            <a:r>
              <a:rPr lang="en-US" dirty="0" smtClean="0"/>
              <a:t>#known genes=20 FI: p=3x10</a:t>
            </a:r>
            <a:r>
              <a:rPr lang="en-US" baseline="30000" dirty="0" smtClean="0"/>
              <a:t>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17415</TotalTime>
  <Words>3446</Words>
  <Application>Microsoft Office PowerPoint</Application>
  <PresentationFormat>On-screen Show (4:3)</PresentationFormat>
  <Paragraphs>847</Paragraphs>
  <Slides>39</Slides>
  <Notes>19</Notes>
  <HiddenSlides>10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39</vt:i4>
      </vt:variant>
    </vt:vector>
  </HeadingPairs>
  <TitlesOfParts>
    <vt:vector size="62" baseType="lpstr">
      <vt:lpstr>Office Theme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Exome Chip Investigation of Fasting Glucose, Insulin, and Type 2 Diabetes from the CHARGE Diabetes/Glycemia Working Group</vt:lpstr>
      <vt:lpstr>CHARGE Glycemia-T2D Working Group</vt:lpstr>
      <vt:lpstr>CHARGE Glycemia-T2D Working Group</vt:lpstr>
      <vt:lpstr>Background</vt:lpstr>
      <vt:lpstr>Aims of the Study</vt:lpstr>
      <vt:lpstr>Part I  Rare and Common Exome Chip Variants are Associated with Fasting Glucose and Insulin Levels  CHARGE Glycemia-T2D Working Group</vt:lpstr>
      <vt:lpstr>Methods</vt:lpstr>
      <vt:lpstr>23 Participating Studies</vt:lpstr>
      <vt:lpstr>Single Nucleotide Variant  (SNV) Analyses</vt:lpstr>
      <vt:lpstr>Results: Single Variants: Known Loci</vt:lpstr>
      <vt:lpstr>Results: Single Variants: Known Loci</vt:lpstr>
      <vt:lpstr>PowerPoint Presentation</vt:lpstr>
      <vt:lpstr>PowerPoint Presentation</vt:lpstr>
      <vt:lpstr>Results: Gene-Based Tests</vt:lpstr>
      <vt:lpstr>PowerPoint Presentation</vt:lpstr>
      <vt:lpstr>Conclusions</vt:lpstr>
      <vt:lpstr>Overview of single variant results &amp; FG at P&lt;=1x10-6</vt:lpstr>
      <vt:lpstr>Overview of single variant results &amp; FI at P&lt;=1x10-6</vt:lpstr>
      <vt:lpstr>Part II  Exome chip analysis of T2D identifies novel rare and low frequency coding variation in known T2D susceptibility loci  CHARGE Glycemia-T2D Working Group</vt:lpstr>
      <vt:lpstr>T2D GWAS</vt:lpstr>
      <vt:lpstr>Primary Aim of T2D Exome Chip Analysis</vt:lpstr>
      <vt:lpstr>Methods</vt:lpstr>
      <vt:lpstr>Candidates for Followup</vt:lpstr>
      <vt:lpstr>Results</vt:lpstr>
      <vt:lpstr>ARAP1</vt:lpstr>
      <vt:lpstr>MTNR1B</vt:lpstr>
      <vt:lpstr>SLC30A8</vt:lpstr>
      <vt:lpstr>Gene-Based Analyses</vt:lpstr>
      <vt:lpstr>Conclusions and Implications</vt:lpstr>
      <vt:lpstr>Future work</vt:lpstr>
      <vt:lpstr>PowerPoint Presentation</vt:lpstr>
      <vt:lpstr>SLC30A8 Forest Plot</vt:lpstr>
      <vt:lpstr>SLC30A8 Forest Plot</vt:lpstr>
      <vt:lpstr>ARAP1 Forest Plot</vt:lpstr>
      <vt:lpstr>ARAP1 Forest Plot</vt:lpstr>
      <vt:lpstr>MTNR1B Forest Plot</vt:lpstr>
      <vt:lpstr>MTNR1B Forest Plot</vt:lpstr>
      <vt:lpstr>FG/FI exome chip lookups</vt:lpstr>
      <vt:lpstr>Interesting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Fasting glucose and fasting insulin (BMI adjusted) preliminary results</dc:title>
  <dc:creator>Jennifer Wessel</dc:creator>
  <cp:lastModifiedBy>Goodarzi, Mark, MD, PhD</cp:lastModifiedBy>
  <cp:revision>348</cp:revision>
  <cp:lastPrinted>2014-02-03T23:24:06Z</cp:lastPrinted>
  <dcterms:created xsi:type="dcterms:W3CDTF">2013-08-10T15:01:08Z</dcterms:created>
  <dcterms:modified xsi:type="dcterms:W3CDTF">2014-02-06T12:06:13Z</dcterms:modified>
</cp:coreProperties>
</file>