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3"/>
  </p:notes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75" r:id="rId9"/>
    <p:sldId id="276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64" r:id="rId21"/>
    <p:sldId id="277" r:id="rId22"/>
    <p:sldId id="278" r:id="rId23"/>
    <p:sldId id="279" r:id="rId24"/>
    <p:sldId id="286" r:id="rId25"/>
    <p:sldId id="287" r:id="rId26"/>
    <p:sldId id="281" r:id="rId27"/>
    <p:sldId id="280" r:id="rId28"/>
    <p:sldId id="283" r:id="rId29"/>
    <p:sldId id="284" r:id="rId30"/>
    <p:sldId id="282" r:id="rId31"/>
    <p:sldId id="285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bekah Young" initials="RY" lastIdx="5" clrIdx="0"/>
  <p:cmAuthor id="1" name="Jewish Hospital &amp; St. Mary's Healthcare" initials="JH&amp;SMH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89973" autoAdjust="0"/>
  </p:normalViewPr>
  <p:slideViewPr>
    <p:cSldViewPr>
      <p:cViewPr>
        <p:scale>
          <a:sx n="92" d="100"/>
          <a:sy n="92" d="100"/>
        </p:scale>
        <p:origin x="-1176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02-03T14:43:14.038" idx="4">
    <p:pos x="5629" y="1080"/>
    <p:text>Added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FD5B5-7376-4C54-8590-871A9C834326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F44CC2-3217-456C-8F8C-E9FBC4FA98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850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Discrimination slope = Mean risk</a:t>
            </a:r>
            <a:r>
              <a:rPr lang="en-US" baseline="0" dirty="0" smtClean="0"/>
              <a:t> score of those who had event – mean those who did not have event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44CC2-3217-456C-8F8C-E9FBC4FA98E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44CC2-3217-456C-8F8C-E9FBC4FA98E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55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183207D-3D53-4724-8053-1CDC41F1CC56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5A327C5-4101-4EB9-9D78-CF4D27A00E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207D-3D53-4724-8053-1CDC41F1CC56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27C5-4101-4EB9-9D78-CF4D27A00E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183207D-3D53-4724-8053-1CDC41F1CC56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5A327C5-4101-4EB9-9D78-CF4D27A00E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207D-3D53-4724-8053-1CDC41F1CC56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A327C5-4101-4EB9-9D78-CF4D27A00E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207D-3D53-4724-8053-1CDC41F1CC56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5A327C5-4101-4EB9-9D78-CF4D27A00E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183207D-3D53-4724-8053-1CDC41F1CC56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5A327C5-4101-4EB9-9D78-CF4D27A00E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183207D-3D53-4724-8053-1CDC41F1CC56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5A327C5-4101-4EB9-9D78-CF4D27A00E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207D-3D53-4724-8053-1CDC41F1CC56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A327C5-4101-4EB9-9D78-CF4D27A00E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207D-3D53-4724-8053-1CDC41F1CC56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5A327C5-4101-4EB9-9D78-CF4D27A00E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207D-3D53-4724-8053-1CDC41F1CC56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A327C5-4101-4EB9-9D78-CF4D27A00E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183207D-3D53-4724-8053-1CDC41F1CC56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5A327C5-4101-4EB9-9D78-CF4D27A00E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183207D-3D53-4724-8053-1CDC41F1CC56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5A327C5-4101-4EB9-9D78-CF4D27A00E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1219200"/>
            <a:ext cx="6477000" cy="1828800"/>
          </a:xfrm>
        </p:spPr>
        <p:txBody>
          <a:bodyPr/>
          <a:lstStyle/>
          <a:p>
            <a:r>
              <a:rPr lang="en-US" dirty="0" smtClean="0"/>
              <a:t>Cardiovascular Risk Prediction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Andrew DeFilippis, MD, </a:t>
            </a:r>
            <a:r>
              <a:rPr lang="en-US" dirty="0" err="1" smtClean="0"/>
              <a:t>MSc</a:t>
            </a:r>
            <a:endParaRPr lang="en-US" dirty="0" smtClean="0"/>
          </a:p>
          <a:p>
            <a:r>
              <a:rPr lang="en-US" dirty="0" smtClean="0"/>
              <a:t>University of Louisville and Johns Hopkins University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Hosmer-Lemeshow</a:t>
            </a:r>
            <a:r>
              <a:rPr lang="en-US" dirty="0" smtClean="0"/>
              <a:t> Calibration Plot Data for </a:t>
            </a:r>
            <a:r>
              <a:rPr lang="en-US" b="1" dirty="0" smtClean="0"/>
              <a:t>Men </a:t>
            </a:r>
            <a:r>
              <a:rPr lang="en-US" b="1" dirty="0"/>
              <a:t>FRS-CHD</a:t>
            </a: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101431"/>
              </p:ext>
            </p:extLst>
          </p:nvPr>
        </p:nvGraphicFramePr>
        <p:xfrm>
          <a:off x="685800" y="1828800"/>
          <a:ext cx="7848599" cy="38004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8437"/>
                <a:gridCol w="671975"/>
                <a:gridCol w="1432048"/>
                <a:gridCol w="1382877"/>
                <a:gridCol w="1382877"/>
                <a:gridCol w="1530385"/>
              </a:tblGrid>
              <a:tr h="10858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Group (range)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N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Expected Events (%)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Observed Events (%)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HL Chi-Square (10)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Percentage Discordance*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</a:tr>
              <a:tr h="5429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0 - &lt;5%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175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6.1 (3.5)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 (2.3)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0.76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52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</a:tr>
              <a:tr h="5429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 – &lt;7.5%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296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18.7 (6.3)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 (3.4)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4.35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85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</a:tr>
              <a:tr h="5429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7.5 - &lt;10%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336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29.4 (8.7)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14 (4.2)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8.83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107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</a:tr>
              <a:tr h="5429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&lt;10%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1152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204.6 (17.8)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136 (11.8)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27.99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51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</a:tr>
              <a:tr h="5429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Total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1961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258.9 (13.2)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164 (8.4)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41.93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57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4572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Hosmer-Lemeshow</a:t>
            </a:r>
            <a:r>
              <a:rPr lang="en-US" dirty="0" smtClean="0"/>
              <a:t> Calibration Plot Data for </a:t>
            </a:r>
            <a:r>
              <a:rPr lang="en-US" b="1" dirty="0"/>
              <a:t>Men FRS-CVD</a:t>
            </a:r>
            <a:br>
              <a:rPr lang="en-US" b="1" dirty="0"/>
            </a:b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088532"/>
              </p:ext>
            </p:extLst>
          </p:nvPr>
        </p:nvGraphicFramePr>
        <p:xfrm>
          <a:off x="609600" y="1828800"/>
          <a:ext cx="7924799" cy="42005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2499"/>
                <a:gridCol w="678499"/>
                <a:gridCol w="1445951"/>
                <a:gridCol w="1396303"/>
                <a:gridCol w="1396303"/>
                <a:gridCol w="1545244"/>
              </a:tblGrid>
              <a:tr h="12001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Group (range)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Expected Events (%)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Observed Events (%)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HL Chi-Square (10)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Percentage Discordance*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0 - &lt;5%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68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2.3 (3.4)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 (1.5)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0.76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126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 – &lt;7.5%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149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9.5 (6.4)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 (4.7)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0.70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36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7.5 - &lt;10%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233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20.7 (8.9)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 (3.0)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9.95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66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&lt;10%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1511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336.2 (22.2)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246 (16.3)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31.12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36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Total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1961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368.7 (18.8)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261 (13.3)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42.52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41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3810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Hosmer-Lemeshow</a:t>
            </a:r>
            <a:r>
              <a:rPr lang="en-US" dirty="0" smtClean="0"/>
              <a:t> Calibration Plot Data for </a:t>
            </a:r>
            <a:r>
              <a:rPr lang="en-US" b="1" dirty="0"/>
              <a:t>Men ATP3-FRS-CHD</a:t>
            </a:r>
            <a:br>
              <a:rPr lang="en-US" b="1" dirty="0"/>
            </a:br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777922"/>
              </p:ext>
            </p:extLst>
          </p:nvPr>
        </p:nvGraphicFramePr>
        <p:xfrm>
          <a:off x="533400" y="1752600"/>
          <a:ext cx="7924799" cy="42005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2499"/>
                <a:gridCol w="678499"/>
                <a:gridCol w="1445951"/>
                <a:gridCol w="1396303"/>
                <a:gridCol w="1396303"/>
                <a:gridCol w="1545244"/>
              </a:tblGrid>
              <a:tr h="12001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Group (range)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Expected Events (%)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Observed Events (%)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HL Chi-Square (10)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Percentage Discordance*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0 - &lt;5%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312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10.7 (3.4)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 (1.0)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5.70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240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 – &lt;7.5%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303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19.0 (6.3)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 (2.0)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9.51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7.5 - &lt;10%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312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27.2 (8.7)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 (1.3)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21.72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569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&lt;10%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1034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164.3 (15.9)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73 (7.1)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60.29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124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1961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221.2 (11.3)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86 (4.4)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97.22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157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Hosmer-Lemeshow</a:t>
            </a:r>
            <a:r>
              <a:rPr lang="en-US" dirty="0" smtClean="0"/>
              <a:t> Calibration Plot Data for </a:t>
            </a:r>
            <a:r>
              <a:rPr lang="en-US" b="1" dirty="0" smtClean="0"/>
              <a:t>Men RRS</a:t>
            </a:r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20089"/>
              </p:ext>
            </p:extLst>
          </p:nvPr>
        </p:nvGraphicFramePr>
        <p:xfrm>
          <a:off x="533400" y="1752600"/>
          <a:ext cx="7924799" cy="42005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2499"/>
                <a:gridCol w="678499"/>
                <a:gridCol w="1445951"/>
                <a:gridCol w="1396303"/>
                <a:gridCol w="1396303"/>
                <a:gridCol w="1545244"/>
              </a:tblGrid>
              <a:tr h="12001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Group (range)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N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Expected Events (%)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Observed Events (%)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HL Chi-Square (10)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Percentage Discordance*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0 - &lt;5%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505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16.2 (3.2)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 (3.4)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0.04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-5.9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 – &lt;7.5%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338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21.0 (6.2)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 (6.2)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7.5 - &lt;10%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271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23.6 (8.7)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18 (6.6)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1.44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32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&lt;10%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847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160.1 (18.9)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140 (16.5)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3.10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14.5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1961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220.9 (11.3)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196 (10.0)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4.57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Hosmer-Lemeshow</a:t>
            </a:r>
            <a:r>
              <a:rPr lang="en-US" dirty="0" smtClean="0"/>
              <a:t> Calibration Plot Data for </a:t>
            </a:r>
            <a:r>
              <a:rPr lang="en-US" b="1" dirty="0"/>
              <a:t>Men AHA-ACC-ASCVD</a:t>
            </a:r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011354"/>
              </p:ext>
            </p:extLst>
          </p:nvPr>
        </p:nvGraphicFramePr>
        <p:xfrm>
          <a:off x="533400" y="1752600"/>
          <a:ext cx="7924799" cy="42005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2499"/>
                <a:gridCol w="678499"/>
                <a:gridCol w="1445951"/>
                <a:gridCol w="1396303"/>
                <a:gridCol w="1396303"/>
                <a:gridCol w="1545244"/>
              </a:tblGrid>
              <a:tr h="12001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Group (range)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N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Expected Events (%)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Observed Events (%)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HL Chi-Square (10)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Percentage Discordance*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0 - &lt;5%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347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12.1 (3.5)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 (1.4)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4.28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150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 – &lt;7.5%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314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19.6 (6.2)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 (2.5)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7.28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148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7.5 - &lt;10%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256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22.2 (8.7)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 (3.1)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9.99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181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&lt;10%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1044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185.9 (17.8)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104 (10.0)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43.91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78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1961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239.8 (12.2)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125 (6.4)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65.46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91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Hosmer-Lemeshow</a:t>
            </a:r>
            <a:r>
              <a:rPr lang="en-US" dirty="0" smtClean="0"/>
              <a:t> Calibration Plot Data for </a:t>
            </a:r>
            <a:r>
              <a:rPr lang="en-US" b="1" dirty="0" smtClean="0"/>
              <a:t>Women FRS-CHD</a:t>
            </a:r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261672"/>
              </p:ext>
            </p:extLst>
          </p:nvPr>
        </p:nvGraphicFramePr>
        <p:xfrm>
          <a:off x="533400" y="1752600"/>
          <a:ext cx="7924799" cy="42005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2499"/>
                <a:gridCol w="678499"/>
                <a:gridCol w="1445951"/>
                <a:gridCol w="1396303"/>
                <a:gridCol w="1396303"/>
                <a:gridCol w="1545244"/>
              </a:tblGrid>
              <a:tr h="12001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Group (range)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N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Expected Events (%)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Observed Events (%)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HL Chi-Square (10)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Percentage Discordance*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0 - &lt;5%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927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31.7 (3.4)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29 (3.1)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0.24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9.7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 – &lt;7.5%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599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36.6 (6.1)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26 (4.3)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3.27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42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7.5 - &lt;10%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348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30.0 (8.6)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16 (4.6)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7.14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87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&lt;10%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392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51.9 (13.2)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28 (7.1)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12.71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86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2266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150.2 (6.6)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99 (4.4)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23.36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50.0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Hosmer-Lemeshow</a:t>
            </a:r>
            <a:r>
              <a:rPr lang="en-US" dirty="0" smtClean="0"/>
              <a:t> Calibration Plot Data for </a:t>
            </a:r>
            <a:r>
              <a:rPr lang="en-US" b="1" dirty="0" smtClean="0"/>
              <a:t>Women FRS-CVD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987658"/>
              </p:ext>
            </p:extLst>
          </p:nvPr>
        </p:nvGraphicFramePr>
        <p:xfrm>
          <a:off x="533400" y="1752600"/>
          <a:ext cx="7924799" cy="42005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2499"/>
                <a:gridCol w="678499"/>
                <a:gridCol w="1445951"/>
                <a:gridCol w="1396303"/>
                <a:gridCol w="1396303"/>
                <a:gridCol w="1545244"/>
              </a:tblGrid>
              <a:tr h="12001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Group (range)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N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Expected Events (%)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Observed Events (%)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HL Chi-Square (10)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Percentage Discordance*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0 - &lt;5%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694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22.3 (3.2)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 (2.7)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0.49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18.5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 – &lt;7.5%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749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29.5 (6.2)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25 (5.2)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0.72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7.5 - &lt;10%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328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28.4 (8.7)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28 (8.5)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0.01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2.4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&lt;10%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765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127.2 (16.6)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115 (15.0)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1.41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2266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207.3 (9.2)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187 (8.3)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2.63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10.8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524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Hosmer-Lemeshow</a:t>
            </a:r>
            <a:r>
              <a:rPr lang="en-US" dirty="0" smtClean="0"/>
              <a:t> Calibration Plot Data for </a:t>
            </a:r>
            <a:r>
              <a:rPr lang="en-US" b="1" dirty="0" smtClean="0"/>
              <a:t>Women ATP3-FRS-CHD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400181"/>
              </p:ext>
            </p:extLst>
          </p:nvPr>
        </p:nvGraphicFramePr>
        <p:xfrm>
          <a:off x="533400" y="1752600"/>
          <a:ext cx="7924799" cy="42005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2499"/>
                <a:gridCol w="678499"/>
                <a:gridCol w="1445951"/>
                <a:gridCol w="1396303"/>
                <a:gridCol w="1396303"/>
                <a:gridCol w="1545244"/>
              </a:tblGrid>
              <a:tr h="12001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Group (range)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N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Expected Events (%)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Observed Events (%)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HL Chi-Square (10)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Percentage Discordance*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0 - &lt;5%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1819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35.1 (1.9)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29 (1.6)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1.09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 – &lt;7.5%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248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14.9 (6.0)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 (3.2)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3.42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87.5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7.5 - &lt;10%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108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9.3 (8.6)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 (4.6)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2.15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87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&lt;10%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91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12.6 (13.8)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 (6.6)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3.99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109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2266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71.9 (3.2)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48 (2.1)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10.66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52.4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Hosmer-Lemeshow</a:t>
            </a:r>
            <a:r>
              <a:rPr lang="en-US" dirty="0" smtClean="0"/>
              <a:t> Calibration Plot Data for </a:t>
            </a:r>
            <a:r>
              <a:rPr lang="en-US" b="1" dirty="0" smtClean="0"/>
              <a:t>Women RRS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067130"/>
              </p:ext>
            </p:extLst>
          </p:nvPr>
        </p:nvGraphicFramePr>
        <p:xfrm>
          <a:off x="533400" y="1752600"/>
          <a:ext cx="7924799" cy="42005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2499"/>
                <a:gridCol w="678499"/>
                <a:gridCol w="1445951"/>
                <a:gridCol w="1396303"/>
                <a:gridCol w="1396303"/>
                <a:gridCol w="1545244"/>
              </a:tblGrid>
              <a:tr h="12001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Group (range)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N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Expected Events (%)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Observed Events (%)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HL Chi-Square (10)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Percentage Discordance*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0 - &lt;5%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1584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33.0 (2.1)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55 (3.5)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15.01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-40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 – &lt;7.5%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271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16.6 (6.1)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16 (5.9)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0.02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3.4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7.5 - &lt;10%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162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14.0 (8.6)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16 (9.9)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0.31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-13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&lt;10%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249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40.3 (16.2)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40 (16.1)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2266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103.9 (4.6)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127 (5.6)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15.35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-17.9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Hosmer-Lemeshow</a:t>
            </a:r>
            <a:r>
              <a:rPr lang="en-US" dirty="0" smtClean="0"/>
              <a:t> Calibration Plot Data for </a:t>
            </a:r>
            <a:r>
              <a:rPr lang="en-US" b="1" dirty="0" smtClean="0"/>
              <a:t>Women AHA-ACC-ASCVD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782018"/>
              </p:ext>
            </p:extLst>
          </p:nvPr>
        </p:nvGraphicFramePr>
        <p:xfrm>
          <a:off x="533400" y="1752600"/>
          <a:ext cx="7924799" cy="42005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2499"/>
                <a:gridCol w="678499"/>
                <a:gridCol w="1445951"/>
                <a:gridCol w="1396303"/>
                <a:gridCol w="1396303"/>
                <a:gridCol w="1545244"/>
              </a:tblGrid>
              <a:tr h="12001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Group (range)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N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Expected Events (%)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Observed Events (%)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HL Chi-Square (10)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Percentage Discordance*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79" marR="39779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0 - &lt;5%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1115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27.0 (2.4)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 (1.7)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2.44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 – &lt;7.5%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21.2 (6.1)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16 (4.6)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1.35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33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7.5 - &lt;10%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246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21.5 (8.7)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 (4.9)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4.56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77.5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&lt;10%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560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90.0 (16.1)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46 (8.2)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25.63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96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2266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159.7 (7.0)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93 (4.1)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33.98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70.7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5600" dirty="0" smtClean="0">
                <a:latin typeface="Arial" pitchFamily="34" charset="0"/>
                <a:cs typeface="Arial" pitchFamily="34" charset="0"/>
              </a:rPr>
              <a:t>Rebekah Young*		University of Washington</a:t>
            </a:r>
          </a:p>
          <a:p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5600" dirty="0" smtClean="0">
                <a:latin typeface="Arial" pitchFamily="34" charset="0"/>
                <a:cs typeface="Arial" pitchFamily="34" charset="0"/>
              </a:rPr>
              <a:t>Chris J. Carrubba		University of Colorado</a:t>
            </a:r>
          </a:p>
          <a:p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5600" dirty="0" smtClean="0">
                <a:latin typeface="Arial" pitchFamily="34" charset="0"/>
                <a:cs typeface="Arial" pitchFamily="34" charset="0"/>
              </a:rPr>
              <a:t>John W. McEvoy		Johns Hopkins </a:t>
            </a:r>
            <a:r>
              <a:rPr lang="en-US" sz="5600" dirty="0" err="1" smtClean="0">
                <a:latin typeface="Arial" pitchFamily="34" charset="0"/>
                <a:cs typeface="Arial" pitchFamily="34" charset="0"/>
              </a:rPr>
              <a:t>Ciccarone</a:t>
            </a:r>
            <a:r>
              <a:rPr lang="en-US" sz="5600" dirty="0" smtClean="0">
                <a:latin typeface="Arial" pitchFamily="34" charset="0"/>
                <a:cs typeface="Arial" pitchFamily="34" charset="0"/>
              </a:rPr>
              <a:t> Center for the 					Prevention of Heart Disease</a:t>
            </a:r>
          </a:p>
          <a:p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5600" dirty="0" smtClean="0">
                <a:latin typeface="Arial" pitchFamily="34" charset="0"/>
                <a:cs typeface="Arial" pitchFamily="34" charset="0"/>
              </a:rPr>
              <a:t>Matthew J. Budoff 		LA Biomedical Research Institute at 					Harbor-UCLA Medical</a:t>
            </a:r>
          </a:p>
          <a:p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5600" dirty="0" smtClean="0">
                <a:latin typeface="Arial" pitchFamily="34" charset="0"/>
                <a:cs typeface="Arial" pitchFamily="34" charset="0"/>
              </a:rPr>
              <a:t>Roger S. Blumenthal	Johns Hopkins </a:t>
            </a:r>
            <a:r>
              <a:rPr lang="en-US" sz="5600" dirty="0" err="1" smtClean="0">
                <a:latin typeface="Arial" pitchFamily="34" charset="0"/>
                <a:cs typeface="Arial" pitchFamily="34" charset="0"/>
              </a:rPr>
              <a:t>Ciccarone</a:t>
            </a:r>
            <a:r>
              <a:rPr lang="en-US" sz="5600" dirty="0" smtClean="0">
                <a:latin typeface="Arial" pitchFamily="34" charset="0"/>
                <a:cs typeface="Arial" pitchFamily="34" charset="0"/>
              </a:rPr>
              <a:t> Center for the 					Prevention of Heart Disease</a:t>
            </a:r>
          </a:p>
          <a:p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5600" dirty="0" smtClean="0">
                <a:latin typeface="Arial" pitchFamily="34" charset="0"/>
                <a:cs typeface="Arial" pitchFamily="34" charset="0"/>
              </a:rPr>
              <a:t>Richard A. Kronmal, </a:t>
            </a:r>
            <a:r>
              <a:rPr lang="en-US" sz="5600" dirty="0" err="1" smtClean="0">
                <a:latin typeface="Arial" pitchFamily="34" charset="0"/>
                <a:cs typeface="Arial" pitchFamily="34" charset="0"/>
              </a:rPr>
              <a:t>Ph.D</a:t>
            </a:r>
            <a:r>
              <a:rPr lang="en-US" sz="5600" dirty="0" smtClean="0">
                <a:latin typeface="Arial" pitchFamily="34" charset="0"/>
                <a:cs typeface="Arial" pitchFamily="34" charset="0"/>
              </a:rPr>
              <a:t>	University of Washington</a:t>
            </a:r>
          </a:p>
          <a:p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5600" dirty="0" smtClean="0">
                <a:latin typeface="Arial" pitchFamily="34" charset="0"/>
                <a:cs typeface="Arial" pitchFamily="34" charset="0"/>
              </a:rPr>
              <a:t>Robyn L. McClelland	University of Washington</a:t>
            </a:r>
          </a:p>
          <a:p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5600" dirty="0" smtClean="0">
                <a:latin typeface="Arial" pitchFamily="34" charset="0"/>
                <a:cs typeface="Arial" pitchFamily="34" charset="0"/>
              </a:rPr>
              <a:t>Khurram Nasir	                   Center for Prevention and Wellness 					Research, Baptist Health South Florida 					and Johns Hopkins </a:t>
            </a:r>
            <a:r>
              <a:rPr lang="en-US" sz="5600" dirty="0" err="1" smtClean="0">
                <a:latin typeface="Arial" pitchFamily="34" charset="0"/>
                <a:cs typeface="Arial" pitchFamily="34" charset="0"/>
              </a:rPr>
              <a:t>Ciccarone</a:t>
            </a:r>
            <a:r>
              <a:rPr lang="en-US" sz="5600" dirty="0" smtClean="0">
                <a:latin typeface="Arial" pitchFamily="34" charset="0"/>
                <a:cs typeface="Arial" pitchFamily="34" charset="0"/>
              </a:rPr>
              <a:t> Center for the 					Prevention of Heart Disease</a:t>
            </a:r>
          </a:p>
          <a:p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5600" dirty="0" smtClean="0">
                <a:latin typeface="Arial" pitchFamily="34" charset="0"/>
                <a:cs typeface="Arial" pitchFamily="34" charset="0"/>
              </a:rPr>
              <a:t>Michael J. Blaha	                   Johns Hopkins </a:t>
            </a:r>
            <a:r>
              <a:rPr lang="en-US" sz="5600" dirty="0" err="1" smtClean="0">
                <a:latin typeface="Arial" pitchFamily="34" charset="0"/>
                <a:cs typeface="Arial" pitchFamily="34" charset="0"/>
              </a:rPr>
              <a:t>Ciccarone</a:t>
            </a:r>
            <a:r>
              <a:rPr lang="en-US" sz="5600" dirty="0" smtClean="0">
                <a:latin typeface="Arial" pitchFamily="34" charset="0"/>
                <a:cs typeface="Arial" pitchFamily="34" charset="0"/>
              </a:rPr>
              <a:t> Center for the 					Prevention of Heart Disease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Linear Regression: </a:t>
            </a:r>
            <a:br>
              <a:rPr lang="en-US" b="1" dirty="0" smtClean="0"/>
            </a:br>
            <a:r>
              <a:rPr lang="en-US" dirty="0" smtClean="0"/>
              <a:t>Factors Predicting Discordance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43447" y="1752595"/>
          <a:ext cx="8671953" cy="3200405"/>
        </p:xfrm>
        <a:graphic>
          <a:graphicData uri="http://schemas.openxmlformats.org/drawingml/2006/table">
            <a:tbl>
              <a:tblPr/>
              <a:tblGrid>
                <a:gridCol w="1440813"/>
                <a:gridCol w="678812"/>
                <a:gridCol w="707844"/>
                <a:gridCol w="753283"/>
                <a:gridCol w="700107"/>
                <a:gridCol w="794858"/>
                <a:gridCol w="747493"/>
                <a:gridCol w="747493"/>
                <a:gridCol w="743626"/>
                <a:gridCol w="678812"/>
                <a:gridCol w="678812"/>
              </a:tblGrid>
              <a:tr h="26802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FRS-CHD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FRS-CVD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ATP3-FRS-CHD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RRS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AHA-ACC-ASCVD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8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Model 1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Model 2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Model 1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Model 2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Model 1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Model 2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Model 1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Model 2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Model 1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Model 2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80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Treatment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dirty="0">
                        <a:latin typeface="Calibri"/>
                        <a:cs typeface="Times New Roman"/>
                      </a:endParaRPr>
                    </a:p>
                  </a:txBody>
                  <a:tcPr marL="5644" marR="56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dirty="0">
                        <a:latin typeface="Calibri"/>
                        <a:cs typeface="Times New Roman"/>
                      </a:endParaRPr>
                    </a:p>
                  </a:txBody>
                  <a:tcPr marL="5644" marR="56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    Aspirin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0.10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-0.00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0.29*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0.15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0.37**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0.04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0.12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-0.03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0.34*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0.04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dirty="0">
                        <a:latin typeface="Calibri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(0.13)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(0.11)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(0.13)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(0.12)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(0.13)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(0.08)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(0.14)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(0.14)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(0.14)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(0.10)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6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    Anti-hypertensive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0.92***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0.09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1.39***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0.33*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1.47***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0.45***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0.44**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-0.41**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2.43***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0.56***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>
                        <a:latin typeface="Calibri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(0.13)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(0.12)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(0.13)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(0.13)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(0.13)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(0.09)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(0.15)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(0.15)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(0.14)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(0.11)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    Lipid-lowering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0.26*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-0.21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0.25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-0.02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0.45***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0.15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-0.00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-0.20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0.23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-0.00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>
                        <a:latin typeface="Calibri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(0.13)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(0.12)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(0.13)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(0.12)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(0.13)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(0.09)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(0.15)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(0.14)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(0.14)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(0.10)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6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    Revascularization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0.79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-0.20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-0.43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-1.21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1.07**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-0.52*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N/A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N/A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1.31**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0.28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(0.73)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(0.62)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(0.82)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(0.72)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(0.39)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(0.24)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N/A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N/A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(0.41)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(0.29)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3276600" y="5029200"/>
            <a:ext cx="556260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Dependent variable is the discordance between the observed and expected probabilities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Standard errors in parenthesis. *p&lt;0.05. **p&lt;0.01. ***p&lt;0.001. n=4,227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Model 1: multivariable model of aspirin, anti-hypertensive and lipid lowering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medication and revascularization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Model 2: consistent use of aspirin, anti-hypertensive medication or lipid lowering medication at any time during the study, age</a:t>
            </a:r>
            <a:r>
              <a:rPr lang="en-US" sz="1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sz="11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revascularization,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gender (M), ethnicity, systolic blood pressure, total cholesterol, HDL cholesterol, smoking.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Linear Regression: </a:t>
            </a:r>
            <a:br>
              <a:rPr lang="en-US" b="1" dirty="0" smtClean="0"/>
            </a:br>
            <a:r>
              <a:rPr lang="en-US" dirty="0" smtClean="0"/>
              <a:t>Factors Predicting Discordance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43447" y="1752601"/>
          <a:ext cx="8671953" cy="3291843"/>
        </p:xfrm>
        <a:graphic>
          <a:graphicData uri="http://schemas.openxmlformats.org/drawingml/2006/table">
            <a:tbl>
              <a:tblPr/>
              <a:tblGrid>
                <a:gridCol w="1440813"/>
                <a:gridCol w="678812"/>
                <a:gridCol w="707844"/>
                <a:gridCol w="753283"/>
                <a:gridCol w="700107"/>
                <a:gridCol w="794858"/>
                <a:gridCol w="747493"/>
                <a:gridCol w="747493"/>
                <a:gridCol w="743626"/>
                <a:gridCol w="678812"/>
                <a:gridCol w="678812"/>
              </a:tblGrid>
              <a:tr h="18707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FRS-CHD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FRS-CVD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ATP3-FRS-CHD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RRS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AHA-ACC-ASCVD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7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Model 1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Model 2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Model 1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Model 2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Model 1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Model 2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Model 1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Model 2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Model 1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Model 2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70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Demographics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dirty="0">
                        <a:latin typeface="Calibri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    Age (per year)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dirty="0">
                        <a:latin typeface="Calibri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0.11***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0.12***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0.19***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0.09***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0.28***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dirty="0">
                        <a:latin typeface="Calibri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dirty="0">
                        <a:latin typeface="Calibri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(0.01)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(0.01)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(0.01)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(0.01)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(0.01)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    Male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>
                        <a:latin typeface="Calibri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2.22***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2.11***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4.68***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0.96***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2.28***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>
                        <a:latin typeface="Calibri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>
                        <a:latin typeface="Calibri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(0.12)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(0.12)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(0.09)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(0.14)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(0.10)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    Chinese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>
                        <a:latin typeface="Calibri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-0.02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-0.02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-0.09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-0.53*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-0.03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>
                        <a:latin typeface="Calibri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>
                        <a:latin typeface="Calibri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(0.18)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(0.19)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(0.13)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(0.22)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(0.16)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    Black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>
                        <a:latin typeface="Calibri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-0.03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0.17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-0.23*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-0.29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0.57***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>
                        <a:latin typeface="Calibri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>
                        <a:latin typeface="Calibri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(0.14)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(0.14)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(0.10)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(0.17)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(0.12)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    Hispanic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>
                        <a:latin typeface="Calibri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-0.23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0.10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-0.02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-0.27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-0.32*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dirty="0">
                        <a:latin typeface="Calibri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dirty="0">
                        <a:latin typeface="Calibri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(0.15)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(0.15)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(0.11)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(0.18)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(0.13)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276600" y="5134451"/>
            <a:ext cx="556260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Dependent variable is the discordance between the observed and expected probabilities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Standard errors in parenthesis. *p&lt;0.05. **p&lt;0.01. ***p&lt;0.001. n=4,227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Model 1: multivariable model of aspirin, anti-hypertensive and lipid lowering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medication and revascularization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Model 2: consistent use of aspirin, anti-hypertensive medication or lipid lowering medication at any time during the study, age</a:t>
            </a:r>
            <a:r>
              <a:rPr lang="en-US" sz="1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sz="11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revascularization,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gender (M), ethnicity, systolic blood pressure, total cholesterol, HDL cholesterol, smoking.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Linear Regression: </a:t>
            </a:r>
            <a:br>
              <a:rPr lang="en-US" b="1" dirty="0" smtClean="0"/>
            </a:br>
            <a:r>
              <a:rPr lang="en-US" dirty="0" smtClean="0"/>
              <a:t>Factors Predicting Discordance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1676400"/>
          <a:ext cx="8671953" cy="3200400"/>
        </p:xfrm>
        <a:graphic>
          <a:graphicData uri="http://schemas.openxmlformats.org/drawingml/2006/table">
            <a:tbl>
              <a:tblPr/>
              <a:tblGrid>
                <a:gridCol w="1440813"/>
                <a:gridCol w="678812"/>
                <a:gridCol w="707844"/>
                <a:gridCol w="753283"/>
                <a:gridCol w="700107"/>
                <a:gridCol w="794858"/>
                <a:gridCol w="747493"/>
                <a:gridCol w="747493"/>
                <a:gridCol w="743626"/>
                <a:gridCol w="678812"/>
                <a:gridCol w="678812"/>
              </a:tblGrid>
              <a:tr h="26670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FRS-CHD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FRS-CVD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ATP3-FRS-CHD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RRS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AHA-ACC-ASCVD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67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Model 1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Model 2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Model 1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Model 2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Model 1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Model 2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Model 1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Model 2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Model 1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Model 2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Risk factors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>
                        <a:latin typeface="Calibri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    SBP/10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0.44***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0.50***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0.47***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0.41***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0.68***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>
                        <a:latin typeface="Calibri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(0.03)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(0.03)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(0.02)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(0.04)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(0.03)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    Total cholesterol/10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0.24***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0.14***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0.15***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0.07***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0.08***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dirty="0">
                        <a:latin typeface="Calibri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(0.02)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(0.02)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(0.01)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(0.02)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(0.01)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    HDL/10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-0.65***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-0.36***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-0.50***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-0.28***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-0.32***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>
                        <a:latin typeface="Calibri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(0.04)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(0.04)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(0.03)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(0.05)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(0.03)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    Smoker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1.59***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1.84***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1.61***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1.04***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2.16***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>
                        <a:latin typeface="Calibri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(0.16)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(0.16)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(0.12)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(0.20)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(0.14)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76600" y="5029200"/>
            <a:ext cx="556260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Dependent variable is the discordance between the observed and expected probabilities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Standard errors in parenthesis. *p&lt;0.05. **p&lt;0.01. ***p&lt;0.001. n=4,227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Model 1: multivariable model of aspirin, anti-hypertensive and lipid lowering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medication and revascularization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Model 2: consistent use of aspirin, anti-hypertensive medication or lipid lowering medication at any time during the study, age</a:t>
            </a:r>
            <a:r>
              <a:rPr lang="en-US" sz="1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sz="11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revascularization,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gender (M), ethnicity, systolic blood pressure, total cholesterol, HDL cholesterol, smoking.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Linear Regression: </a:t>
            </a:r>
            <a:br>
              <a:rPr lang="en-US" b="1" dirty="0" smtClean="0"/>
            </a:br>
            <a:r>
              <a:rPr lang="en-US" dirty="0" smtClean="0"/>
              <a:t>Factors Predicting Discordance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1676400"/>
          <a:ext cx="8671953" cy="2468880"/>
        </p:xfrm>
        <a:graphic>
          <a:graphicData uri="http://schemas.openxmlformats.org/drawingml/2006/table">
            <a:tbl>
              <a:tblPr/>
              <a:tblGrid>
                <a:gridCol w="1440813"/>
                <a:gridCol w="678812"/>
                <a:gridCol w="707844"/>
                <a:gridCol w="753283"/>
                <a:gridCol w="700107"/>
                <a:gridCol w="794858"/>
                <a:gridCol w="747493"/>
                <a:gridCol w="747493"/>
                <a:gridCol w="743626"/>
                <a:gridCol w="678812"/>
                <a:gridCol w="678812"/>
              </a:tblGrid>
              <a:tr h="493776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FRS-CHD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FRS-CVD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ATP3-FRS-CHD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RRS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AHA-ACC-ASCVD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37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Model 1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Model 2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Model 1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Model 2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Model 1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Model 2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Model 1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Model 2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Model 1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Model 2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16" marR="15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37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Intercept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2.75***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-10.95***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1.94***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-13.39***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2.47***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-16.72***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-0.30*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-10.55***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2.51***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-23.22***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    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(0.11)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(0.62)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(0.12)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(0.65)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(0.11)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(0.46)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(0.13)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(0.77)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(0.12)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(0.56)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R-squared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44" marR="56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0.017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0.299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0.034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0.269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0.049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0.634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0.003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0.093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0.089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0.526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76600" y="4800600"/>
            <a:ext cx="556260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Dependent variable is the discordance between the observed and expected probabilities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Standard errors in parenthesis. *p&lt;0.05. **p&lt;0.01. ***p&lt;0.001. n=4,227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Model 1: multivariable model of aspirin, anti-hypertensive and lipid lowering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medication and revascularization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Model 2: consistent use of aspirin, anti-hypertensive medication or lipid lowering medication at any time during the study, age</a:t>
            </a:r>
            <a:r>
              <a:rPr lang="en-US" sz="1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sz="11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revascularization,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gender (M), ethnicity, systolic blood pressure, total cholesterol, HDL cholesterol, smoking.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dirty="0" smtClean="0"/>
              <a:t>Sensitivity Analysis: No Therapy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11497"/>
              </p:ext>
            </p:extLst>
          </p:nvPr>
        </p:nvGraphicFramePr>
        <p:xfrm>
          <a:off x="228600" y="1630680"/>
          <a:ext cx="8763000" cy="4922520"/>
        </p:xfrm>
        <a:graphic>
          <a:graphicData uri="http://schemas.openxmlformats.org/drawingml/2006/table">
            <a:tbl>
              <a:tblPr/>
              <a:tblGrid>
                <a:gridCol w="1828800"/>
                <a:gridCol w="1828800"/>
                <a:gridCol w="1828800"/>
                <a:gridCol w="1143000"/>
                <a:gridCol w="914400"/>
                <a:gridCol w="1219200"/>
              </a:tblGrid>
              <a:tr h="5334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Risk score</a:t>
                      </a:r>
                      <a:endParaRPr lang="en-US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Expected # Events (%)</a:t>
                      </a:r>
                      <a:endParaRPr lang="en-US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Observed # Events (%)</a:t>
                      </a:r>
                      <a:endParaRPr lang="en-US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Percentage</a:t>
                      </a:r>
                      <a:endParaRPr lang="en-US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Discordance</a:t>
                      </a:r>
                      <a:endParaRPr lang="en-US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Harrell's C</a:t>
                      </a:r>
                      <a:endParaRPr lang="en-US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Discrimination</a:t>
                      </a:r>
                      <a:endParaRPr lang="en-US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slope</a:t>
                      </a:r>
                      <a:endParaRPr lang="en-US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Men (n=392)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US" sz="1200">
                        <a:latin typeface="Calibri"/>
                        <a:cs typeface="Times New Roman"/>
                      </a:endParaRPr>
                    </a:p>
                  </a:txBody>
                  <a:tcPr marL="65314" marR="6531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US" sz="1200" dirty="0">
                        <a:latin typeface="Calibri"/>
                        <a:cs typeface="Times New Roman"/>
                      </a:endParaRPr>
                    </a:p>
                  </a:txBody>
                  <a:tcPr marL="65314" marR="6531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    FRS-CHD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41 (10.56)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10 (2.55)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76%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0.76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0.06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    FRS-CVD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52 (13.29)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13 (3.32)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75%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0.71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0.07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    ATP3-FRS-CHD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32 (8.29)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9 (2.30)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255%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0.74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0.05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    RRS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30 (7.76)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11 (2.81)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173%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0.71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0.05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    AHA-ACC-ASCVD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33 (8.38)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11 (2.81)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200%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0.75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0.05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Women (n=398)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    FRS-CHD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19 (4.80)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 (0.50)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850%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0.62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0.01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    FRS-CVD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20 (4.93)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 (1.26)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300%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0.82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0.03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    ATP3-FRS-CHD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6 (1.51)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 (0.25)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500%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0.58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0.01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    RRS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9 (2.21)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 (0.75)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200%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0.77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0.06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    AHA-ACC-ASCVD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14 (3.56)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 (0.75)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366%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0.67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0.04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524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Predicted and observed events among never treated men and women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5237470"/>
              </p:ext>
            </p:extLst>
          </p:nvPr>
        </p:nvGraphicFramePr>
        <p:xfrm>
          <a:off x="990600" y="1796415"/>
          <a:ext cx="7086599" cy="44519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5583"/>
                <a:gridCol w="1132899"/>
                <a:gridCol w="1132899"/>
                <a:gridCol w="941592"/>
                <a:gridCol w="1156813"/>
                <a:gridCol w="1156813"/>
              </a:tblGrid>
              <a:tr h="66349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Risk score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Expected # Events (%)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Observed # Events (%)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Harrell's C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Discrimination</a:t>
                      </a:r>
                    </a:p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Slope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Percentage</a:t>
                      </a:r>
                    </a:p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Discordance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66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Men (n=392)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66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   FRS-CHD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41 (10.56)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 (2.55)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0.76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0.06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76%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66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   FRS-CVD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52 (13.29)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 (3.32)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0.71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0.07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75%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66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   ATP3-FRS-CHD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32 (8.29)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 (2.30)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0.74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0.05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255%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66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   RRS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30 (7.76)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 (2.81)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0.71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0.05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173%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66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   AHA-ACC-ASCVD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33 (8.38)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 (2.81)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0.75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0.05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200%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66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Women (n=398)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66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   FRS-CHD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 (4.80)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 (0.50)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0.62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0.01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850%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66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   FRS-CVD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 (4.93)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 (1.26)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0.82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0.03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300%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66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   ATP3-FRS-CHD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6 (1.51)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(0.25)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0.58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0.01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500%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66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   RRS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9 (2.21)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 (0.75)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0.77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0.06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200%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66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   AHA-ACC-ASCVD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14 (3.56)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 (0.75)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0.67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0.04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366%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0510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ROC: Men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00200"/>
            <a:ext cx="6934200" cy="502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ROC: Women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76400"/>
            <a:ext cx="6781800" cy="502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RRS for men and the ATP3-FRS-CHD risk score were not developed for risk calculation among diabetics</a:t>
            </a:r>
          </a:p>
          <a:p>
            <a:pPr lvl="2"/>
            <a:r>
              <a:rPr lang="en-US" dirty="0" smtClean="0"/>
              <a:t>Sensitivity analysis reveled little change</a:t>
            </a:r>
          </a:p>
          <a:p>
            <a:r>
              <a:rPr lang="en-US" dirty="0" smtClean="0"/>
              <a:t>Missed events</a:t>
            </a:r>
          </a:p>
          <a:p>
            <a:pPr lvl="2"/>
            <a:r>
              <a:rPr lang="en-US" dirty="0" smtClean="0"/>
              <a:t>Methods for ascertainment of events similar in MESA to that of the studies used to derive the risk scores</a:t>
            </a:r>
          </a:p>
          <a:p>
            <a:pPr lvl="2"/>
            <a:r>
              <a:rPr lang="en-US" dirty="0" smtClean="0"/>
              <a:t>Preliminary analysis of the CMS data suggests that no more than 15% of MIs and strokes could have been missed in MESA.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Healthy Cohort Effect</a:t>
            </a:r>
          </a:p>
          <a:p>
            <a:pPr lvl="2"/>
            <a:r>
              <a:rPr lang="en-US" dirty="0" smtClean="0"/>
              <a:t>Subjects who enroll in research studies may be more health conscious with better general health practices.</a:t>
            </a:r>
          </a:p>
          <a:p>
            <a:pPr lvl="2"/>
            <a:r>
              <a:rPr lang="en-US" dirty="0" smtClean="0"/>
              <a:t>This limitation is shared by all of the studies used to derive risk score models and is not unique to MESA.</a:t>
            </a:r>
          </a:p>
          <a:p>
            <a:pPr lvl="2"/>
            <a:r>
              <a:rPr lang="en-US" dirty="0" smtClean="0"/>
              <a:t>In a modern study of randomly selected adult subjects enrolled between 2000 and 2003 from the metropolitan Ruhr area in Germany, the FRS overestimated risk by more than 2 fold in the 93% of subjects free of CAD at baseline.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Need?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Accurate atherosclerotic cardiovascular disease (ASCVD) risk assessment is essential to effectively balance the risks and benefits of therapy in primary prevention.</a:t>
            </a:r>
          </a:p>
          <a:p>
            <a:pPr>
              <a:buNone/>
            </a:pPr>
            <a:endParaRPr lang="en-US" sz="1300" dirty="0" smtClean="0"/>
          </a:p>
          <a:p>
            <a:r>
              <a:rPr lang="en-US" dirty="0" smtClean="0"/>
              <a:t>The applicability of many algorithms to modern populations has been questioned.</a:t>
            </a:r>
          </a:p>
          <a:p>
            <a:pPr lvl="1"/>
            <a:r>
              <a:rPr lang="en-US" baseline="30000" dirty="0" smtClean="0"/>
              <a:t> </a:t>
            </a:r>
            <a:r>
              <a:rPr lang="en-US" dirty="0" smtClean="0"/>
              <a:t>Based on a homogeneous, Caucasian-male dominated cohort from a prior generation.</a:t>
            </a:r>
          </a:p>
          <a:p>
            <a:pPr lvl="1"/>
            <a:r>
              <a:rPr lang="en-US" dirty="0" smtClean="0"/>
              <a:t>Multiple studies in diverse populations suggest that Framingham-based risk scoring systems may misclassify and overestimate CHD risk.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new AHA-ACC-ASCVD and three related older risk scores overestimated cardiovascular events by 58-157% in men and 11-72% in women.  </a:t>
            </a:r>
          </a:p>
          <a:p>
            <a:r>
              <a:rPr lang="en-US" dirty="0" smtClean="0"/>
              <a:t>Overestimation was noted throughout the continuum of risk, including low and intermediate risk individuals.  </a:t>
            </a:r>
          </a:p>
          <a:p>
            <a:r>
              <a:rPr lang="en-US" dirty="0" smtClean="0"/>
              <a:t>RRS overestimated risk by 13% in men but underestimated risk by 18% in women.  </a:t>
            </a:r>
          </a:p>
          <a:p>
            <a:r>
              <a:rPr lang="en-US" dirty="0" smtClean="0"/>
              <a:t>Greater age, male gender, systolic blood pressure, anti-hypertensive therapy, total cholesterol, low HDL-C, and smoking were significant predictors of risk overestimation while aspirin, lipid lowering  and coronary revascularization therapy were not.  </a:t>
            </a:r>
          </a:p>
          <a:p>
            <a:r>
              <a:rPr lang="en-US" dirty="0" smtClean="0"/>
              <a:t>The C-statistic for the AHA-ACC-ASCVD risk score was comparable to the other risk scores (0.70 in men, 0.69 in women).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Overestimation of risk would likely result in over use of preventive medications, exposing some patients to the unnecessary risks of these drugs. </a:t>
            </a:r>
          </a:p>
          <a:p>
            <a:pPr lvl="2"/>
            <a:r>
              <a:rPr lang="en-US" dirty="0" smtClean="0"/>
              <a:t>Cholesterol management guidelines recommend consideration of </a:t>
            </a:r>
            <a:r>
              <a:rPr lang="en-US" dirty="0" err="1" smtClean="0"/>
              <a:t>statin</a:t>
            </a:r>
            <a:r>
              <a:rPr lang="en-US" dirty="0" smtClean="0"/>
              <a:t> therapy in individuals with a AHA-ACC-ASCDV risk calculation &gt;7.5%.</a:t>
            </a:r>
          </a:p>
          <a:p>
            <a:pPr lvl="2"/>
            <a:r>
              <a:rPr lang="en-US" dirty="0" smtClean="0"/>
              <a:t>Aspirin use in primary prevention is known to be a delicate balance between cardiovascular risk reduction and an increased incidence of bleeding.</a:t>
            </a:r>
          </a:p>
          <a:p>
            <a:pPr lvl="2"/>
            <a:r>
              <a:rPr lang="en-US" dirty="0" smtClean="0"/>
              <a:t>Financial burden for individual patients and the entire healthcare system.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Available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41462"/>
              </p:ext>
            </p:extLst>
          </p:nvPr>
        </p:nvGraphicFramePr>
        <p:xfrm>
          <a:off x="685800" y="1676399"/>
          <a:ext cx="7848600" cy="4876801"/>
        </p:xfrm>
        <a:graphic>
          <a:graphicData uri="http://schemas.openxmlformats.org/drawingml/2006/table">
            <a:tbl>
              <a:tblPr/>
              <a:tblGrid>
                <a:gridCol w="1531434"/>
                <a:gridCol w="1116671"/>
                <a:gridCol w="2788132"/>
                <a:gridCol w="2412363"/>
              </a:tblGrid>
              <a:tr h="37513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Calibri"/>
                          <a:cs typeface="Times New Roman"/>
                        </a:rPr>
                        <a:t>Risk Score</a:t>
                      </a:r>
                      <a:endParaRPr lang="en-US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169" marR="3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Calibri"/>
                          <a:cs typeface="Times New Roman"/>
                        </a:rPr>
                        <a:t>Target Age Group</a:t>
                      </a:r>
                      <a:endParaRPr lang="en-US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169" marR="3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Calibri"/>
                          <a:cs typeface="Times New Roman"/>
                        </a:rPr>
                        <a:t>Target Cardiovascular Events</a:t>
                      </a:r>
                      <a:endParaRPr lang="en-US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169" marR="3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Calibri"/>
                          <a:cs typeface="Times New Roman"/>
                        </a:rPr>
                        <a:t>Variables Included</a:t>
                      </a:r>
                      <a:endParaRPr lang="en-US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169" marR="3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5627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Arial"/>
                          <a:ea typeface="Calibri"/>
                          <a:cs typeface="Times New Roman"/>
                        </a:rPr>
                        <a:t>FRS- CHD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169" marR="3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30 – 74 years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169" marR="3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Angina, MI, CHD death, coronary insufficiency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169" marR="3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Age, Total Cholesterol, HDL-C, BP, Diabetes status, Smoking, Gender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169" marR="3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784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Arial"/>
                          <a:ea typeface="Calibri"/>
                          <a:cs typeface="Times New Roman"/>
                        </a:rPr>
                        <a:t>FRS-CVD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169" marR="3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30 – 74 years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169" marR="3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Calibri"/>
                          <a:cs typeface="Times New Roman"/>
                        </a:rPr>
                        <a:t>Angina, MI, CHD death, stroke, TIA, peripheral vascular disease, heart failure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169" marR="3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Age, Total Cholesterol, HDL-C, BP, Diabetes status, Smoking, Gender, Antihypertension Medication use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169" marR="3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27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Arial"/>
                          <a:ea typeface="Calibri"/>
                          <a:cs typeface="Times New Roman"/>
                        </a:rPr>
                        <a:t>ATP3-FRS-CHD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169" marR="3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Calibri"/>
                          <a:cs typeface="Times New Roman"/>
                        </a:rPr>
                        <a:t>&gt;20 years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169" marR="3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MI, CHD death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169" marR="3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Age, Total Cholesterol, HDL-C, BP, Smoking, Gender, Antihypertension Medication use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169" marR="3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541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Arial"/>
                          <a:ea typeface="Calibri"/>
                          <a:cs typeface="Times New Roman"/>
                        </a:rPr>
                        <a:t>RRS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169" marR="3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Calibri"/>
                          <a:cs typeface="Times New Roman"/>
                        </a:rPr>
                        <a:t>Women 45 – 80 years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Arial"/>
                          <a:ea typeface="Calibri"/>
                          <a:cs typeface="Times New Roman"/>
                        </a:rPr>
                        <a:t>Men </a:t>
                      </a:r>
                      <a:r>
                        <a:rPr lang="en-US" sz="1200" dirty="0">
                          <a:latin typeface="Arial"/>
                          <a:ea typeface="Calibri"/>
                          <a:cs typeface="Times New Roman"/>
                        </a:rPr>
                        <a:t>50 – 80 years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169" marR="3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MI, CHD death, stroke, coronary revascularization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169" marR="3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Age, Total Cholesterol, HDL-C, BP, Diabetes status, Smoking, Gender, hs-CRP, Family History, HbA1c (Female Diabetic Subjects only)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169" marR="3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541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Arial"/>
                          <a:ea typeface="Calibri"/>
                          <a:cs typeface="Times New Roman"/>
                        </a:rPr>
                        <a:t>AHA-ACC-ASCVD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169" marR="3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Calibri"/>
                          <a:cs typeface="Times New Roman"/>
                        </a:rPr>
                        <a:t>40 – 79 years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169" marR="3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MI, CHD death, stroke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169" marR="3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Calibri"/>
                          <a:cs typeface="Times New Roman"/>
                        </a:rPr>
                        <a:t>Age, Total Cholesterol, HDL-C, BP, Diabetes status, Smoking, Gender, White of African American Ethnicity, </a:t>
                      </a:r>
                      <a:r>
                        <a:rPr lang="en-US" sz="1200" dirty="0" err="1">
                          <a:latin typeface="Arial"/>
                          <a:ea typeface="Calibri"/>
                          <a:cs typeface="Times New Roman"/>
                        </a:rPr>
                        <a:t>Antihypertension</a:t>
                      </a:r>
                      <a:r>
                        <a:rPr lang="en-US" sz="1200" dirty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smtClean="0">
                          <a:latin typeface="Arial"/>
                          <a:ea typeface="Calibri"/>
                          <a:cs typeface="Times New Roman"/>
                        </a:rPr>
                        <a:t>Medication </a:t>
                      </a:r>
                      <a:r>
                        <a:rPr lang="en-US" sz="1200" dirty="0">
                          <a:latin typeface="Arial"/>
                          <a:ea typeface="Calibri"/>
                          <a:cs typeface="Times New Roman"/>
                        </a:rPr>
                        <a:t>use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169" marR="3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Well Do These Model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Compare expected and observed event rates for each model in MESA (median 10.2 yr F/U data)</a:t>
            </a:r>
          </a:p>
          <a:p>
            <a:pPr lvl="1"/>
            <a:r>
              <a:rPr lang="en-US" dirty="0" smtClean="0"/>
              <a:t>Scores calculated from baseline MESA data (2000-2002)</a:t>
            </a:r>
          </a:p>
          <a:p>
            <a:pPr lvl="1"/>
            <a:r>
              <a:rPr lang="en-US" dirty="0" smtClean="0"/>
              <a:t>Limited to individuals age 50-74</a:t>
            </a:r>
          </a:p>
          <a:p>
            <a:pPr lvl="1"/>
            <a:r>
              <a:rPr lang="en-US" dirty="0" smtClean="0"/>
              <a:t>Excluded those with baseline diabetes (12%)</a:t>
            </a:r>
          </a:p>
          <a:p>
            <a:pPr lvl="1"/>
            <a:r>
              <a:rPr lang="en-US" dirty="0" smtClean="0"/>
              <a:t>Risk scores were adjusted for each participant's observed follow-up time using a compound interest formula when follow-up &lt;10 years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Well Do These Model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Hosmer-Lemeshow</a:t>
            </a:r>
            <a:r>
              <a:rPr lang="en-US" dirty="0" smtClean="0"/>
              <a:t> plots to evaluate how well each model fit the observed CVD events</a:t>
            </a:r>
          </a:p>
          <a:p>
            <a:r>
              <a:rPr lang="en-US" dirty="0" smtClean="0"/>
              <a:t>Multiple factors were evaluated in linear regression models as contributors discordance between observed and predicted.</a:t>
            </a:r>
          </a:p>
          <a:p>
            <a:r>
              <a:rPr lang="en-US" dirty="0" smtClean="0"/>
              <a:t>Sensitivity analysis:  any treatment, DM, FH</a:t>
            </a:r>
          </a:p>
          <a:p>
            <a:r>
              <a:rPr lang="en-US" dirty="0" smtClean="0"/>
              <a:t>Discriminative capability evaluated using Harrell’s C statistic, ROC curves.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Predicted and Observed Events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1" y="1752601"/>
          <a:ext cx="8534399" cy="4724399"/>
        </p:xfrm>
        <a:graphic>
          <a:graphicData uri="http://schemas.openxmlformats.org/drawingml/2006/table">
            <a:tbl>
              <a:tblPr/>
              <a:tblGrid>
                <a:gridCol w="2154315"/>
                <a:gridCol w="1408590"/>
                <a:gridCol w="1325732"/>
                <a:gridCol w="1077157"/>
                <a:gridCol w="1408590"/>
                <a:gridCol w="1160015"/>
              </a:tblGrid>
              <a:tr h="6749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Risk score</a:t>
                      </a:r>
                      <a:endParaRPr lang="en-US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Expected # Events (%)</a:t>
                      </a:r>
                      <a:endParaRPr lang="en-US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Observed # Events (%)</a:t>
                      </a:r>
                      <a:endParaRPr lang="en-US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Harrell's C</a:t>
                      </a:r>
                      <a:endParaRPr lang="en-US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Discrimination</a:t>
                      </a:r>
                      <a:endParaRPr lang="en-US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slope</a:t>
                      </a:r>
                      <a:endParaRPr lang="en-US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Percent Discordance</a:t>
                      </a:r>
                      <a:endParaRPr lang="en-US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374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Men (n=1,961)</a:t>
                      </a:r>
                      <a:endParaRPr lang="en-U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400">
                        <a:latin typeface="Calibri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400">
                        <a:latin typeface="Calibri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400">
                        <a:latin typeface="Calibri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4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    FRS-CHD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259 (13.20)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164 (8.36)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0.68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0.05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58 %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4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    FRS-CVD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369 (18.80)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261 (13.31)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0.71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0.09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41 %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4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    ATP3-FRS-CHD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221 (11.28)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86 (4.39)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0.72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0.05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157 %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4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    RRS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221 (11.27)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196 (9.99)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0.69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0.06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13 %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4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    AHA-ACC-ASCVD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240 (12.23)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125 (6.37)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0.70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0.05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92 %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4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Women (n=2,266)</a:t>
                      </a:r>
                      <a:endParaRPr lang="en-U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4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    FRS-CHD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150 (6.63)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99 (4.37)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0.59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0.01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51.5 %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4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    FRS-CVD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207 (9.15)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187 (8.25)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0.70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0.05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11 %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4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    ATP3-FRS-CHD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72 (3.17)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48 (2.12)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0.67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0.02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50 %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4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    RRS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104 (4.58)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127 (5.60)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0.72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0.04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-18 %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4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    AHA-ACC-ASCVD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160 (7.04)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93 (4.10)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0.69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0.05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72 %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Hosmer-Lemeshow</a:t>
            </a:r>
            <a:r>
              <a:rPr lang="en-US" dirty="0" smtClean="0"/>
              <a:t> Calibration Plots for Men (n=1,961)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24000"/>
            <a:ext cx="7543800" cy="533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Hosmer-Lemeshow</a:t>
            </a:r>
            <a:r>
              <a:rPr lang="en-US" dirty="0" smtClean="0"/>
              <a:t> Calibration Plots for Women (n=2,266)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534160"/>
            <a:ext cx="7658100" cy="53238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901</TotalTime>
  <Words>3290</Words>
  <Application>Microsoft Office PowerPoint</Application>
  <PresentationFormat>On-screen Show (4:3)</PresentationFormat>
  <Paragraphs>1003</Paragraphs>
  <Slides>31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Median</vt:lpstr>
      <vt:lpstr>Cardiovascular Risk Prediction</vt:lpstr>
      <vt:lpstr>The Team</vt:lpstr>
      <vt:lpstr>What Is The Need?</vt:lpstr>
      <vt:lpstr>What is Available</vt:lpstr>
      <vt:lpstr>How Well Do These Model Work?</vt:lpstr>
      <vt:lpstr>How Well Do These Model Work?</vt:lpstr>
      <vt:lpstr>Predicted and Observed Events</vt:lpstr>
      <vt:lpstr>Hosmer-Lemeshow Calibration Plots for Men (n=1,961)</vt:lpstr>
      <vt:lpstr>Hosmer-Lemeshow Calibration Plots for Women (n=2,266)</vt:lpstr>
      <vt:lpstr>Hosmer-Lemeshow Calibration Plot Data for Men FRS-CHD</vt:lpstr>
      <vt:lpstr>Hosmer-Lemeshow Calibration Plot Data for Men FRS-CVD </vt:lpstr>
      <vt:lpstr>Hosmer-Lemeshow Calibration Plot Data for Men ATP3-FRS-CHD </vt:lpstr>
      <vt:lpstr>Hosmer-Lemeshow Calibration Plot Data for Men RRS</vt:lpstr>
      <vt:lpstr>Hosmer-Lemeshow Calibration Plot Data for Men AHA-ACC-ASCVD</vt:lpstr>
      <vt:lpstr>Hosmer-Lemeshow Calibration Plot Data for Women FRS-CHD</vt:lpstr>
      <vt:lpstr>Hosmer-Lemeshow Calibration Plot Data for Women FRS-CVD</vt:lpstr>
      <vt:lpstr>Hosmer-Lemeshow Calibration Plot Data for Women ATP3-FRS-CHD</vt:lpstr>
      <vt:lpstr>Hosmer-Lemeshow Calibration Plot Data for Women RRS</vt:lpstr>
      <vt:lpstr>Hosmer-Lemeshow Calibration Plot Data for Women AHA-ACC-ASCVD</vt:lpstr>
      <vt:lpstr>Linear Regression:  Factors Predicting Discordance</vt:lpstr>
      <vt:lpstr>Linear Regression:  Factors Predicting Discordance</vt:lpstr>
      <vt:lpstr>Linear Regression:  Factors Predicting Discordance</vt:lpstr>
      <vt:lpstr>Linear Regression:  Factors Predicting Discordance</vt:lpstr>
      <vt:lpstr>Sensitivity Analysis: No Therapy</vt:lpstr>
      <vt:lpstr>Predicted and observed events among never treated men and women</vt:lpstr>
      <vt:lpstr>ROC: Men</vt:lpstr>
      <vt:lpstr>ROC: Women</vt:lpstr>
      <vt:lpstr>Limitations</vt:lpstr>
      <vt:lpstr>Limitations</vt:lpstr>
      <vt:lpstr>Summary of Data</vt:lpstr>
      <vt:lpstr>Implications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Cardiovascular Risk Prediction</dc:title>
  <dc:creator>Jewish Hospital &amp; St. Mary's Healthcare</dc:creator>
  <cp:lastModifiedBy>apdefi01</cp:lastModifiedBy>
  <cp:revision>46</cp:revision>
  <dcterms:created xsi:type="dcterms:W3CDTF">2014-01-30T17:40:20Z</dcterms:created>
  <dcterms:modified xsi:type="dcterms:W3CDTF">2014-02-07T12:46:11Z</dcterms:modified>
</cp:coreProperties>
</file>