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87" r:id="rId3"/>
    <p:sldId id="288" r:id="rId4"/>
    <p:sldId id="278" r:id="rId5"/>
    <p:sldId id="279" r:id="rId6"/>
    <p:sldId id="280" r:id="rId7"/>
    <p:sldId id="267" r:id="rId8"/>
    <p:sldId id="268" r:id="rId9"/>
    <p:sldId id="274" r:id="rId10"/>
    <p:sldId id="282" r:id="rId11"/>
    <p:sldId id="283" r:id="rId12"/>
    <p:sldId id="260" r:id="rId13"/>
    <p:sldId id="264" r:id="rId14"/>
    <p:sldId id="284" r:id="rId15"/>
    <p:sldId id="256" r:id="rId16"/>
    <p:sldId id="263" r:id="rId17"/>
    <p:sldId id="293" r:id="rId18"/>
    <p:sldId id="275" r:id="rId19"/>
    <p:sldId id="290" r:id="rId20"/>
    <p:sldId id="257" r:id="rId21"/>
    <p:sldId id="259" r:id="rId22"/>
    <p:sldId id="258" r:id="rId23"/>
    <p:sldId id="281" r:id="rId24"/>
    <p:sldId id="261" r:id="rId25"/>
    <p:sldId id="262" r:id="rId26"/>
    <p:sldId id="294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9A12-1D23-4AD0-B681-640589A11C0E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4F970-3C1D-4750-9B7E-704004BF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7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F85ED-AF97-4C0B-85A9-B804820128C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 rate of 3 and 11 per 1000 years in lowest to highest</a:t>
            </a:r>
            <a:r>
              <a:rPr lang="en-US" baseline="0" dirty="0" smtClean="0"/>
              <a:t> quartile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F970-3C1D-4750-9B7E-704004BF7C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7C5C-2A90-4331-A87A-D30DD384CF84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156B-33E3-4853-B3EC-481AB3E1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709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Vitamin K Dependent Protein Activity and Incident Cardiovascular Disease: Results of the Multi Ethnic Study of Atherosclerosis</a:t>
            </a:r>
            <a:endParaRPr lang="en-US" sz="2800" dirty="0"/>
          </a:p>
        </p:txBody>
      </p:sp>
      <p:pic>
        <p:nvPicPr>
          <p:cNvPr id="4" name="Picture 7" descr="Largest approved size for the BIDMC logo and Harvard 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41148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0468" y="3648164"/>
            <a:ext cx="4108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John Danziger</a:t>
            </a:r>
          </a:p>
          <a:p>
            <a:pPr algn="ctr"/>
            <a:r>
              <a:rPr lang="en-US" sz="2000" dirty="0" smtClean="0"/>
              <a:t>Division of Nephrology</a:t>
            </a:r>
          </a:p>
          <a:p>
            <a:pPr algn="ctr"/>
            <a:r>
              <a:rPr lang="en-US" sz="2000" dirty="0" smtClean="0"/>
              <a:t>Beth Israel Deaconess Medical Center</a:t>
            </a:r>
          </a:p>
          <a:p>
            <a:pPr algn="ctr"/>
            <a:r>
              <a:rPr lang="en-US" sz="2000" dirty="0" smtClean="0"/>
              <a:t>March 23,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863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09648" y="1199137"/>
            <a:ext cx="4787691" cy="5205110"/>
            <a:chOff x="1081762" y="1055766"/>
            <a:chExt cx="43192" cy="6032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81762" y="1072896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Not Eligible for Inclusion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marL="228600" indent="-228600"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1. Warfarin Users (n=24)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marL="228600" indent="-228600"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2. High-Usage Random </a:t>
              </a:r>
              <a:b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</a:b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Subcohort (n=995)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 flipH="1">
              <a:off x="1090365" y="1066609"/>
              <a:ext cx="10203" cy="5953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1100453" y="1066591"/>
              <a:ext cx="10090" cy="5992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1111074" y="1083721"/>
              <a:ext cx="0" cy="5769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095813" y="1106657"/>
              <a:ext cx="9819" cy="939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Random 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Subcohort II 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(n=613)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13259" y="1106697"/>
              <a:ext cx="11695" cy="939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Cases </a:t>
              </a:r>
              <a:r>
                <a:rPr lang="en-US" sz="1100" kern="0" dirty="0" smtClea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(ABI &gt;1.4))</a:t>
              </a:r>
              <a:endParaRPr lang="en-US" sz="1100" kern="0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(</a:t>
              </a:r>
              <a:r>
                <a:rPr lang="en-US" sz="1100" kern="0" dirty="0" smtClea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n=96)</a:t>
              </a:r>
              <a:endParaRPr lang="en-US" sz="1100" kern="0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 flipH="1">
              <a:off x="1099876" y="1100474"/>
              <a:ext cx="11382" cy="5853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101955" y="1072896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Eligible for Inclusion </a:t>
              </a:r>
              <a:b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</a:b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(n=5795)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091382" y="1055766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MESA 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Original Cohort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(n=6814)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101955" y="1089755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Random Subcohort I  </a:t>
              </a:r>
              <a:b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</a:b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Phylloquinone Measured</a:t>
              </a:r>
              <a:b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</a:br>
              <a:r>
                <a:rPr lang="en-US" sz="1100" kern="0">
                  <a:solidFill>
                    <a:sysClr val="windowText" lastClr="000000"/>
                  </a:solidFill>
                  <a:latin typeface="Calibri Light"/>
                  <a:ea typeface="Calibri"/>
                  <a:cs typeface="Times New Roman"/>
                </a:rPr>
                <a:t>(n=780)</a:t>
              </a:r>
              <a:endParaRPr lang="en-US" sz="1100" kern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>
              <a:off x="1111074" y="1100580"/>
              <a:ext cx="5577" cy="5769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" name="Rectangle 19"/>
          <p:cNvSpPr/>
          <p:nvPr/>
        </p:nvSpPr>
        <p:spPr>
          <a:xfrm>
            <a:off x="1032211" y="45947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Participant selection for the MESA </a:t>
            </a:r>
            <a:r>
              <a:rPr lang="en-US" sz="2000" dirty="0" smtClean="0">
                <a:solidFill>
                  <a:prstClr val="black"/>
                </a:solidFill>
              </a:rPr>
              <a:t>case control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9334"/>
            <a:ext cx="6857999" cy="4876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5800" y="651301"/>
            <a:ext cx="792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Distribution of Des-gamma </a:t>
            </a:r>
            <a:r>
              <a:rPr lang="en-US" sz="2000" dirty="0" err="1" smtClean="0"/>
              <a:t>carboxy</a:t>
            </a:r>
            <a:r>
              <a:rPr lang="en-US" sz="2000" dirty="0" smtClean="0"/>
              <a:t> prothrombin concentrations </a:t>
            </a:r>
            <a:r>
              <a:rPr lang="en-US" dirty="0" smtClean="0"/>
              <a:t>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9334"/>
            <a:ext cx="6857999" cy="4876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5800" y="651301"/>
            <a:ext cx="792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Distribution of Des-gamma </a:t>
            </a:r>
            <a:r>
              <a:rPr lang="en-US" sz="2000" dirty="0" err="1" smtClean="0"/>
              <a:t>carboxy</a:t>
            </a:r>
            <a:r>
              <a:rPr lang="en-US" sz="2000" dirty="0" smtClean="0"/>
              <a:t> prothrombin concentrations </a:t>
            </a:r>
            <a:r>
              <a:rPr lang="en-US" dirty="0" smtClean="0"/>
              <a:t>								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828800"/>
            <a:ext cx="0" cy="420266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66684" y="621613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VKDP inactivity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4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b="8316"/>
          <a:stretch/>
        </p:blipFill>
        <p:spPr bwMode="auto">
          <a:xfrm>
            <a:off x="1214220" y="1159042"/>
            <a:ext cx="6721648" cy="4071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881" y="544364"/>
            <a:ext cx="5661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Association of VKDP activity and Vitamin K Nutrition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61782" y="2393950"/>
            <a:ext cx="1297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DCP(ng/ml</a:t>
            </a:r>
            <a:r>
              <a:rPr lang="en-US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  <a:endParaRPr lang="en-US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1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b="8316"/>
          <a:stretch/>
        </p:blipFill>
        <p:spPr bwMode="auto">
          <a:xfrm>
            <a:off x="1214220" y="1159042"/>
            <a:ext cx="6721648" cy="4071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881" y="544364"/>
            <a:ext cx="5661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Association of VKDP activity and Vitamin K Nutrition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61782" y="2393950"/>
            <a:ext cx="1297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DCP(ng/ml</a:t>
            </a:r>
            <a:r>
              <a:rPr lang="en-US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  <a:endParaRPr lang="en-US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4038600"/>
            <a:ext cx="669209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9456" y="1262744"/>
            <a:ext cx="0" cy="43184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29560" y="5581189"/>
            <a:ext cx="316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Vitamin</a:t>
            </a:r>
          </a:p>
          <a:p>
            <a:r>
              <a:rPr lang="en-US" dirty="0" smtClean="0"/>
              <a:t> K deficiency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762605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VKDP</a:t>
            </a:r>
          </a:p>
          <a:p>
            <a:r>
              <a:rPr lang="en-US" dirty="0" smtClean="0"/>
              <a:t> inactivity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31734"/>
              </p:ext>
            </p:extLst>
          </p:nvPr>
        </p:nvGraphicFramePr>
        <p:xfrm>
          <a:off x="1056251" y="457201"/>
          <a:ext cx="6400800" cy="6073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6816"/>
                <a:gridCol w="954191"/>
                <a:gridCol w="196944"/>
                <a:gridCol w="954191"/>
                <a:gridCol w="196944"/>
                <a:gridCol w="954191"/>
                <a:gridCol w="196944"/>
                <a:gridCol w="890579"/>
              </a:tblGrid>
              <a:tr h="25882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DCP Q1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DCP Q2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DCP Q3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DCP Q4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</a:tr>
              <a:tr h="1705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(0.33-2.40)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(2.41-3.47)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(3.48-4.63)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(4.64-20.1)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</a:tr>
              <a:tr h="162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Variables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n=178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n=177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n=177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n=177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96" marR="43796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Age, years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 (10)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 (10)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 (10)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 (10)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Women, n (%)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 (52)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 (52)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 (52)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81 (46)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Race/ethnicity, n (%)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White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 (24)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 (35)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78 (44)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 (48)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Chinese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 (24)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 (10)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(6)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(5)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Black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 (35)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 (34)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 (21)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 (20)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Hispanic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 (17)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 (21)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 (29)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 (27)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4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Body mass index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 (6)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 (6)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 (6)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 (5)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Cigarette smoking status, n (%)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Former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 (31)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59 (33)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 (38)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 (38)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Pack-years cigarette smoking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(18)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 (19)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(18)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 (29)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3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Intentional physical activity total (MET-min/day)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218 (310)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234 (379)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199 (364)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194 (238)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78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Current alcohol use, n (%)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 (69)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 (67)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116 (77)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 (61)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Diabetes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 (15)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 (12)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31 (18)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 (11)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3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Antihypertension medication, n (%)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 (33)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 (37)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 (42)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 (37)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Systolic BP (mmHg)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124 (22)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128 (22)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126 (23)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130 (20)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Diastolic BP (mmHg)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 (11)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 (11)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 (12)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 (9)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LDL-C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108 (28)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116 (28)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 (33)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 (31)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2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HDL-C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 (16)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 (16)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 (14)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 (13)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313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Lipid-lowering medication, n(%)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 (13)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 (14)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 (19)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42 (24)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3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Triglycerides, mg/</a:t>
                      </a:r>
                      <a:r>
                        <a:rPr lang="en-US" sz="1000" dirty="0" err="1">
                          <a:effectLst/>
                        </a:rPr>
                        <a:t>dL</a:t>
                      </a:r>
                      <a:r>
                        <a:rPr lang="en-US" sz="1000" dirty="0">
                          <a:effectLst/>
                        </a:rPr>
                        <a:t>, median (IQR)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94 (71-136)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103 (69-148)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108 (79-155)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134 (98-188)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78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Hs-CRP, median (IQR), mg/l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 (0.6-3.3)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 (0.9-3.7)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 (1.1-6.6)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 (1.3-5.0)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Estimated GFR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 (18)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81 (20)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81 (18)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79 (19)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3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Urinary Albumin /Creatinine (mg/g)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 (37)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 (56)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 (216)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40 (184)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163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Phylloquinone, (nmol/L)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1.8 (2.3)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 (2.2)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 (1.2)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1.2 (1.5)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  <a:tr h="313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Dihydrophylloquinone</a:t>
                      </a:r>
                      <a:r>
                        <a:rPr lang="en-US" sz="1000" dirty="0">
                          <a:effectLst/>
                        </a:rPr>
                        <a:t> (</a:t>
                      </a:r>
                      <a:r>
                        <a:rPr lang="en-US" sz="1000" dirty="0" err="1">
                          <a:effectLst/>
                        </a:rPr>
                        <a:t>nmol</a:t>
                      </a:r>
                      <a:r>
                        <a:rPr lang="en-US" sz="1000" dirty="0">
                          <a:effectLst/>
                        </a:rPr>
                        <a:t>/L)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 (1.1)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 (0.5)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 (0.6)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 (0.8)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20" marR="2352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59943"/>
            <a:ext cx="9076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Baseline characteristics of the case-cohort sample, stratified by DCP quartiles (n=709)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0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0673"/>
            <a:ext cx="6629400" cy="485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94342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djusted association between DCP concentrations and vascular 	calcification with 95% confidence limits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0" y="5410200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200" dirty="0" smtClean="0"/>
              <a:t>Generalized additive model adjusted for age, gender, race/ethnicity, BMI, cigarette smoking, current alcohol use, physical activity diabetes, systolic blood pressure, antihypertension medication, LDL, HDL, triglycerides, </a:t>
            </a:r>
            <a:r>
              <a:rPr lang="en-US" sz="1200" dirty="0" err="1" smtClean="0"/>
              <a:t>hs</a:t>
            </a:r>
            <a:r>
              <a:rPr lang="en-US" sz="1200" dirty="0" smtClean="0"/>
              <a:t>-CRP, lipid-lowering medication, estimated </a:t>
            </a:r>
            <a:r>
              <a:rPr lang="en-US" sz="1200" dirty="0" err="1" smtClean="0"/>
              <a:t>glomular</a:t>
            </a:r>
            <a:r>
              <a:rPr lang="en-US" sz="1200" dirty="0" smtClean="0"/>
              <a:t> filtration rate, albumin/creatinine ratio, </a:t>
            </a:r>
            <a:r>
              <a:rPr lang="en-US" sz="1200" dirty="0" err="1" smtClean="0"/>
              <a:t>Phylloquinone</a:t>
            </a:r>
            <a:r>
              <a:rPr lang="en-US" sz="1200" dirty="0" smtClean="0"/>
              <a:t> and </a:t>
            </a:r>
            <a:r>
              <a:rPr lang="en-US" sz="1200" dirty="0" err="1" smtClean="0"/>
              <a:t>Dihydrophylloquinone</a:t>
            </a:r>
            <a:r>
              <a:rPr lang="en-US" sz="1200" dirty="0" smtClean="0"/>
              <a:t>. All models are weighted and use robust standard errors.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37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667434"/>
            <a:ext cx="6779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Adjusted differences in measures of vascular stiffness in DCP quartiles.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"/>
          <a:stretch/>
        </p:blipFill>
        <p:spPr bwMode="auto">
          <a:xfrm>
            <a:off x="1295400" y="1258321"/>
            <a:ext cx="6400800" cy="5271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0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44627" y="1199147"/>
            <a:ext cx="4139186" cy="4861855"/>
            <a:chOff x="1081034" y="1055766"/>
            <a:chExt cx="46342" cy="6053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81762" y="1072896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Not Eligible for Inclusion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228600" marR="0" lvl="0" indent="-22860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1. Warfarin Users (n=24)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228600" marR="0" lvl="0" indent="-22860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2. High-Usage Random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</a:b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Subcohort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 (n=995)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 flipH="1">
              <a:off x="1090365" y="1066609"/>
              <a:ext cx="10203" cy="5953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1100453" y="1066591"/>
              <a:ext cx="10090" cy="5992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>
              <a:off x="1122027" y="1078250"/>
              <a:ext cx="109" cy="28000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1118734" y="1078372"/>
              <a:ext cx="3317" cy="0"/>
            </a:xfrm>
            <a:prstGeom prst="straightConnector1">
              <a:avLst/>
            </a:prstGeom>
            <a:noFill/>
            <a:ln w="25400">
              <a:solidFill>
                <a:srgbClr val="0C0C0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1111074" y="1083721"/>
              <a:ext cx="0" cy="5769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117557" y="1106657"/>
              <a:ext cx="9819" cy="939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Cases (not in Subcohort) ABI&gt;=1.4 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(n=93)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094887" y="1106657"/>
              <a:ext cx="9819" cy="939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Random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Subcohort II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(n=613)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06331" y="1106657"/>
              <a:ext cx="9819" cy="939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Cases (and in Subcohort)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(n=11)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 flipH="1">
              <a:off x="1099876" y="1100474"/>
              <a:ext cx="11382" cy="5853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1092217" y="1106467"/>
              <a:ext cx="1637" cy="9838"/>
            </a:xfrm>
            <a:prstGeom prst="leftBrace">
              <a:avLst>
                <a:gd name="adj1" fmla="val 50081"/>
                <a:gd name="adj2" fmla="val 50000"/>
              </a:avLst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081034" y="1106657"/>
              <a:ext cx="9820" cy="939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Full Case-Cohort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(n=717)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101955" y="1072896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Eligible for Inclusion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(n=5795)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091382" y="1055766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MESA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Original Cohort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(n=6814)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101955" y="1089755"/>
              <a:ext cx="17446" cy="1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Random Subcohort I 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Phylloquinone Measured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/>
                  <a:ea typeface="Calibri"/>
                  <a:cs typeface="Times New Roman"/>
                </a:rPr>
                <a:t>(n=780)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>
              <a:off x="1111074" y="1100580"/>
              <a:ext cx="0" cy="5769"/>
            </a:xfrm>
            <a:prstGeom prst="straightConnector1">
              <a:avLst/>
            </a:prstGeom>
            <a:noFill/>
            <a:ln w="25400">
              <a:solidFill>
                <a:sysClr val="windowText" lastClr="000000">
                  <a:lumMod val="0"/>
                  <a:lumOff val="0"/>
                </a:sys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" name="Rectangle 19"/>
          <p:cNvSpPr/>
          <p:nvPr/>
        </p:nvSpPr>
        <p:spPr>
          <a:xfrm>
            <a:off x="1032211" y="45947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Participant selection for the MESA weighted cohort design</a:t>
            </a:r>
          </a:p>
        </p:txBody>
      </p:sp>
    </p:spTree>
    <p:extLst>
      <p:ext uri="{BB962C8B-B14F-4D97-AF65-F5344CB8AC3E}">
        <p14:creationId xmlns:p14="http://schemas.microsoft.com/office/powerpoint/2010/main" val="13430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Ischemic Cardiovascular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-Definite </a:t>
            </a:r>
            <a:r>
              <a:rPr lang="en-US" sz="2800" dirty="0"/>
              <a:t>and probable myocardial infarction, coronary percutaneous angioplasty, coronary artery bypass grafting surgery, fatal or nonfatal stroke, or coronary related </a:t>
            </a:r>
            <a:r>
              <a:rPr lang="en-US" sz="2800" dirty="0" smtClean="0"/>
              <a:t>death.</a:t>
            </a:r>
          </a:p>
          <a:p>
            <a:pPr marL="0" indent="0">
              <a:buNone/>
            </a:pPr>
            <a:r>
              <a:rPr lang="en-US" sz="2800" dirty="0"/>
              <a:t>-</a:t>
            </a:r>
            <a:r>
              <a:rPr lang="en-US" sz="2800" dirty="0" smtClean="0"/>
              <a:t>During </a:t>
            </a:r>
            <a:r>
              <a:rPr lang="en-US" sz="2800" dirty="0"/>
              <a:t>a median of 11.0 years of follow up, </a:t>
            </a:r>
            <a:r>
              <a:rPr lang="en-US" sz="2800" dirty="0" smtClean="0"/>
              <a:t>75 events (16 </a:t>
            </a:r>
            <a:r>
              <a:rPr lang="en-US" sz="2800" dirty="0"/>
              <a:t>myocardial infarctions, 29 coronary revascularization procedures, 22 fatal and nonfatal strokes, and 8 other fatal CHD </a:t>
            </a:r>
            <a:r>
              <a:rPr lang="en-US" sz="2800" dirty="0" smtClean="0"/>
              <a:t>events).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53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case…..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/>
                <a:cs typeface="Times New Roman"/>
              </a:rPr>
              <a:t>Mr. L.W. was a 52 year old man who as a child had complications of urinary reflux. He developed renal failure by the age of 30, and underwent a renal transplant, without ever needing dialysis.  He remained very healthy, with no active medical issues except taking his immunosuppressive medications.</a:t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>While on vacation in Japan in late fall, he developed a febrile illness.  Upon returning to Boston, he became critically ill, and presented to our hospital in multi-organ failure due to septic  shock.  He was admitted to the ICU, where his febrile illness was complicated by acute </a:t>
            </a:r>
            <a:r>
              <a:rPr lang="en-US" dirty="0" smtClean="0">
                <a:ea typeface="Calibri"/>
                <a:cs typeface="Times New Roman"/>
              </a:rPr>
              <a:t>renal failure</a:t>
            </a:r>
            <a:r>
              <a:rPr lang="en-US" dirty="0">
                <a:ea typeface="Calibri"/>
                <a:cs typeface="Times New Roman"/>
              </a:rPr>
              <a:t>, and was started on dialysis, as well as atrial fibrillation, and was initiated on </a:t>
            </a:r>
            <a:r>
              <a:rPr lang="en-US" dirty="0" smtClean="0">
                <a:ea typeface="Calibri"/>
                <a:cs typeface="Times New Roman"/>
              </a:rPr>
              <a:t>warfarin.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After a long hospital course, he </a:t>
            </a:r>
            <a:r>
              <a:rPr lang="en-US" dirty="0">
                <a:ea typeface="Calibri"/>
                <a:cs typeface="Times New Roman"/>
              </a:rPr>
              <a:t>was eventually discharged to a long term rehabilitation center. </a:t>
            </a:r>
            <a:r>
              <a:rPr lang="en-US" dirty="0" smtClean="0">
                <a:ea typeface="Calibri"/>
                <a:cs typeface="Times New Roman"/>
              </a:rPr>
              <a:t> Over </a:t>
            </a:r>
            <a:r>
              <a:rPr lang="en-US" dirty="0">
                <a:ea typeface="Calibri"/>
                <a:cs typeface="Times New Roman"/>
              </a:rPr>
              <a:t>the next several months, he developed progressive necrotic ulcers on his distal extremities, face, perineum, and abdomen, and eventually succumbed to complications of such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/>
                <a:cs typeface="Times New Roman"/>
              </a:rPr>
              <a:t>A representative picture of his wounds is provided.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2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02640"/>
            <a:ext cx="5257800" cy="534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22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Cumulative Incidence of Ischemic Cardiovascular Disease according to Des-gamma 			</a:t>
            </a:r>
            <a:r>
              <a:rPr lang="en-US" dirty="0" err="1" smtClean="0"/>
              <a:t>carboxy</a:t>
            </a:r>
            <a:r>
              <a:rPr lang="en-US" dirty="0" smtClean="0"/>
              <a:t> prothrombin quartiles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6428707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press, ATVB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4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81465"/>
              </p:ext>
            </p:extLst>
          </p:nvPr>
        </p:nvGraphicFramePr>
        <p:xfrm>
          <a:off x="457200" y="1220789"/>
          <a:ext cx="7620000" cy="388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117"/>
                <a:gridCol w="834307"/>
                <a:gridCol w="1168029"/>
                <a:gridCol w="1084598"/>
                <a:gridCol w="1084598"/>
                <a:gridCol w="1079964"/>
                <a:gridCol w="254927"/>
                <a:gridCol w="1251460"/>
              </a:tblGrid>
              <a:tr h="3234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DCP (quartiles)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74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Events/N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Q1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(0.33-2.40)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Q2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(2.41-3.47)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Q3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(3.48-4.63)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Q4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(4.64-&lt;20.1)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DCP (continuous)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Model 1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76/715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reference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1.38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1.83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1.71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1.46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188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(0.62-3.06)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(0.81-4.12)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(0.79-3.70)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(1.08-1.97)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234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p=0.428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p=0.143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p=0.173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p=0.013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18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Model 2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74/699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reference 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1.48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1.96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2.03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1.58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3130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(0.62-3.52)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(0.83-4.66)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(0.82-5.04)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(1.13-2.22)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234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p=0.378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p=0.126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p=0.125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0.008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23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Model 3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59/629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reference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1.46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1.82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1.87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1.53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188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(0.61-3.50)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(0.78-4.23)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(0.76-4.58)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(1.09-2.13)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3234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p=0.39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p=0.163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p=0.171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0.013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2150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167" y="51816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Calibri Light"/>
                <a:ea typeface="Calibri"/>
                <a:cs typeface="Times New Roman"/>
              </a:rPr>
              <a:t>Model 1: Adjusted for age, gender, and race/ethnicity.</a:t>
            </a:r>
          </a:p>
          <a:p>
            <a:r>
              <a:rPr lang="en-US" sz="1400" dirty="0" smtClean="0">
                <a:effectLst/>
                <a:latin typeface="Calibri Light"/>
                <a:ea typeface="Calibri"/>
                <a:cs typeface="Times New Roman"/>
              </a:rPr>
              <a:t> Model 2: Adjusted for Model 1 +  BMI, cigarette smoking (never, former, current), education (high school graduate), diabetes, systolic blood pressure, antihypertension medication use, low-density lipoprotein cholesterol, high-density lipoprotein cholesterol, triglycerides, high-sensitivity C-reactive protein, lipid-lowering medication, estimated </a:t>
            </a:r>
            <a:r>
              <a:rPr lang="en-US" sz="1400" dirty="0" err="1" smtClean="0">
                <a:effectLst/>
                <a:latin typeface="Calibri Light"/>
                <a:ea typeface="Calibri"/>
                <a:cs typeface="Times New Roman"/>
              </a:rPr>
              <a:t>glomular</a:t>
            </a:r>
            <a:r>
              <a:rPr lang="en-US" sz="1400" dirty="0" smtClean="0">
                <a:effectLst/>
                <a:latin typeface="Calibri Light"/>
                <a:ea typeface="Calibri"/>
                <a:cs typeface="Times New Roman"/>
              </a:rPr>
              <a:t> filtration rate, albumin and creatinine ratio, intentional physical activity, and current alcohol use. </a:t>
            </a:r>
          </a:p>
          <a:p>
            <a:r>
              <a:rPr lang="en-US" sz="1400" dirty="0" smtClean="0">
                <a:effectLst/>
                <a:latin typeface="Calibri Light"/>
                <a:ea typeface="Calibri"/>
                <a:cs typeface="Times New Roman"/>
              </a:rPr>
              <a:t>Model 3: Adjusted for Model 2 + </a:t>
            </a:r>
            <a:r>
              <a:rPr lang="en-US" sz="1400" dirty="0" err="1" smtClean="0">
                <a:effectLst/>
                <a:latin typeface="Calibri Light"/>
                <a:ea typeface="Calibri"/>
                <a:cs typeface="Times New Roman"/>
              </a:rPr>
              <a:t>phylloquinone</a:t>
            </a:r>
            <a:r>
              <a:rPr lang="en-US" sz="1400" dirty="0" smtClean="0">
                <a:effectLst/>
                <a:latin typeface="Calibri Light"/>
                <a:ea typeface="Calibri"/>
                <a:cs typeface="Times New Roman"/>
              </a:rPr>
              <a:t>, and </a:t>
            </a:r>
            <a:r>
              <a:rPr lang="en-US" sz="1400" dirty="0" err="1" smtClean="0">
                <a:effectLst/>
                <a:latin typeface="Calibri Light"/>
                <a:ea typeface="Calibri"/>
                <a:cs typeface="Times New Roman"/>
              </a:rPr>
              <a:t>dihydrophylloquinone</a:t>
            </a:r>
            <a:r>
              <a:rPr lang="en-US" sz="1400" dirty="0" smtClean="0">
                <a:effectLst/>
                <a:latin typeface="Calibri Light"/>
                <a:ea typeface="Calibri"/>
                <a:cs typeface="Times New Roman"/>
              </a:rPr>
              <a:t>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33400" y="360218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Proportional Hazards Cox Regression Model Predicting the Likelihood of Ischemic Cardiovascular Disease by Des-gamma </a:t>
            </a:r>
            <a:r>
              <a:rPr lang="en-US" dirty="0" err="1"/>
              <a:t>carboxy</a:t>
            </a:r>
            <a:r>
              <a:rPr lang="en-US" dirty="0"/>
              <a:t> Prothrombin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0" y="6428707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press, ATVB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1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2"/>
          <a:stretch/>
        </p:blipFill>
        <p:spPr bwMode="auto">
          <a:xfrm>
            <a:off x="112855" y="1524000"/>
            <a:ext cx="4227286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353996" y="1524001"/>
            <a:ext cx="452551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30479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Locally weighted smoothed scatterplot and histogram of Des-gamma </a:t>
            </a:r>
            <a:r>
              <a:rPr lang="en-US" dirty="0" err="1"/>
              <a:t>carboxy</a:t>
            </a:r>
            <a:r>
              <a:rPr lang="en-US" dirty="0"/>
              <a:t> Prothrombin and Ischemic Cardiovascular Disease (n=617)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428707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press, ATVB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0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93907"/>
            <a:ext cx="5029200" cy="5154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52643"/>
            <a:ext cx="709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Vitamin K Dependent Protein Activity and Ischemic Cardiovascular Disease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6428707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press, ATVB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0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305800" cy="434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28700" y="210234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Smoothed adjusted association between DCP concentrations and inflammatory markers with 95% confidence limits (n=652)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8700" y="54864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DCP </a:t>
            </a:r>
            <a:r>
              <a:rPr lang="en-US" sz="1200" dirty="0"/>
              <a:t>was log transformed (base 2). CRP was natural log transformed. Generalized additive model adjusted for age, gender, race/ethnicity, BMI, cigarette smoking, current alcohol use, physical activity diabetes, systolic blood pressure, antihypertension medication, LDL, HDL, triglycerides, lipid-lowering medication, estimated </a:t>
            </a:r>
            <a:r>
              <a:rPr lang="en-US" sz="1200" dirty="0" err="1"/>
              <a:t>glomular</a:t>
            </a:r>
            <a:r>
              <a:rPr lang="en-US" sz="1200" dirty="0"/>
              <a:t> filtration rate, albumin/creatinine ratio, </a:t>
            </a:r>
            <a:r>
              <a:rPr lang="en-US" sz="1200" dirty="0" err="1"/>
              <a:t>Phylloquinone</a:t>
            </a:r>
            <a:r>
              <a:rPr lang="en-US" sz="1200" dirty="0"/>
              <a:t> and </a:t>
            </a:r>
            <a:r>
              <a:rPr lang="en-US" sz="1200" dirty="0" err="1"/>
              <a:t>Dihydrophylloquinone</a:t>
            </a:r>
            <a:r>
              <a:rPr lang="en-US" sz="1200" dirty="0"/>
              <a:t>. All models are weighted and use robust standard errors</a:t>
            </a:r>
          </a:p>
        </p:txBody>
      </p:sp>
    </p:spTree>
    <p:extLst>
      <p:ext uri="{BB962C8B-B14F-4D97-AF65-F5344CB8AC3E}">
        <p14:creationId xmlns:p14="http://schemas.microsoft.com/office/powerpoint/2010/main" val="38962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/>
          <a:stretch/>
        </p:blipFill>
        <p:spPr bwMode="auto">
          <a:xfrm>
            <a:off x="685800" y="1306286"/>
            <a:ext cx="7943928" cy="4713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9200" y="659733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Adjusted differences in inflammation and </a:t>
            </a:r>
            <a:r>
              <a:rPr lang="en-US" dirty="0" smtClean="0"/>
              <a:t>DCP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the results…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VKDP activity might be a novel diagnostic and therapeutic tool for preventing ischemic CVD.</a:t>
            </a:r>
          </a:p>
          <a:p>
            <a:r>
              <a:rPr lang="en-US" dirty="0" smtClean="0"/>
              <a:t>Elevated DCP concentrations might simply reflect global hepatic dysfunction (failure to carboxylate).</a:t>
            </a:r>
          </a:p>
          <a:p>
            <a:r>
              <a:rPr lang="en-US" dirty="0" smtClean="0"/>
              <a:t>Elevated DCP concentrations might simply reflect increased hepatic prothrombin production.</a:t>
            </a:r>
          </a:p>
          <a:p>
            <a:r>
              <a:rPr lang="en-US" dirty="0" smtClean="0"/>
              <a:t>Elevated DCP concentrations might simply reflect poor eating habit/lifestyle, not accounted for by  our current model.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02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relative activity amongst different VKDPs.</a:t>
            </a:r>
          </a:p>
          <a:p>
            <a:r>
              <a:rPr lang="en-US" dirty="0" smtClean="0"/>
              <a:t>To understand the determinant of VKDP activity (renal dysfunction).</a:t>
            </a:r>
          </a:p>
          <a:p>
            <a:r>
              <a:rPr lang="en-US" dirty="0" smtClean="0"/>
              <a:t>To confirm our findings in another cohort (perhaps with renal disease).</a:t>
            </a:r>
          </a:p>
          <a:p>
            <a:r>
              <a:rPr lang="en-US" dirty="0" smtClean="0"/>
              <a:t>To perhaps redo in the larger MESA cohort.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2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to….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Rebekah Young (</a:t>
            </a:r>
            <a:r>
              <a:rPr lang="en-US" dirty="0" err="1" smtClean="0"/>
              <a:t>U.Washington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Ken </a:t>
            </a:r>
            <a:r>
              <a:rPr lang="en-US" dirty="0" err="1" smtClean="0"/>
              <a:t>Mukamal</a:t>
            </a:r>
            <a:r>
              <a:rPr lang="en-US" dirty="0" smtClean="0"/>
              <a:t> (BIDMC)</a:t>
            </a:r>
          </a:p>
          <a:p>
            <a:r>
              <a:rPr lang="en-US" dirty="0" smtClean="0"/>
              <a:t>Nancy Jenny (</a:t>
            </a:r>
            <a:r>
              <a:rPr lang="en-US" dirty="0" err="1" smtClean="0"/>
              <a:t>U.Vermont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Kyla </a:t>
            </a:r>
            <a:r>
              <a:rPr lang="en-US" dirty="0"/>
              <a:t>Shea, Russell P. Tracy, Joachim H. Ix, Daniel A. </a:t>
            </a:r>
            <a:r>
              <a:rPr lang="en-US" dirty="0" err="1" smtClean="0"/>
              <a:t>Duprez</a:t>
            </a:r>
            <a:r>
              <a:rPr lang="en-US" dirty="0" smtClean="0"/>
              <a:t>, David </a:t>
            </a:r>
            <a:r>
              <a:rPr lang="en-US" dirty="0"/>
              <a:t>R. Jacobs </a:t>
            </a:r>
          </a:p>
          <a:p>
            <a:r>
              <a:rPr lang="en-US" dirty="0" smtClean="0"/>
              <a:t>Satellite Health Care – Norman </a:t>
            </a:r>
            <a:r>
              <a:rPr lang="en-US" dirty="0" err="1" smtClean="0"/>
              <a:t>Coplon</a:t>
            </a:r>
            <a:r>
              <a:rPr lang="en-US" dirty="0" smtClean="0"/>
              <a:t> Grant</a:t>
            </a:r>
          </a:p>
          <a:p>
            <a:r>
              <a:rPr lang="en-US" dirty="0" smtClean="0"/>
              <a:t>Mr. LW and his parents</a:t>
            </a:r>
          </a:p>
          <a:p>
            <a:r>
              <a:rPr lang="en-US" dirty="0" smtClean="0"/>
              <a:t>MESA!!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1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5483"/>
            <a:ext cx="6872460" cy="5091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7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t="3454" r="21071"/>
          <a:stretch/>
        </p:blipFill>
        <p:spPr bwMode="auto">
          <a:xfrm>
            <a:off x="4724400" y="969818"/>
            <a:ext cx="3995576" cy="36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13635" r="25544" b="10938"/>
          <a:stretch/>
        </p:blipFill>
        <p:spPr bwMode="auto">
          <a:xfrm>
            <a:off x="228600" y="969818"/>
            <a:ext cx="4295703" cy="36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6548" y="46194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12/24/2006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6194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9/19/2007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6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r="17556" b="10303"/>
          <a:stretch/>
        </p:blipFill>
        <p:spPr bwMode="auto">
          <a:xfrm>
            <a:off x="4800600" y="1066800"/>
            <a:ext cx="4133450" cy="31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12634" r="22503" b="14003"/>
          <a:stretch/>
        </p:blipFill>
        <p:spPr bwMode="auto">
          <a:xfrm>
            <a:off x="48491" y="1106508"/>
            <a:ext cx="4481945" cy="31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6548" y="46194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12/24/2006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6194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9/19/2007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3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t="10819" r="34575"/>
          <a:stretch/>
        </p:blipFill>
        <p:spPr bwMode="auto">
          <a:xfrm>
            <a:off x="4911436" y="1129144"/>
            <a:ext cx="3695700" cy="56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1605" r="27509" b="11315"/>
          <a:stretch/>
        </p:blipFill>
        <p:spPr bwMode="auto">
          <a:xfrm>
            <a:off x="838200" y="1205344"/>
            <a:ext cx="3186545" cy="55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1294" y="4757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12/24/2006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6194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9/19/2007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liverDiagra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4619" flipV="1">
            <a:off x="524945" y="602455"/>
            <a:ext cx="1524000" cy="928688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sigm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713">
            <a:off x="7010400" y="609600"/>
            <a:ext cx="1019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1790700" y="1476829"/>
            <a:ext cx="381000" cy="3048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 b="1" dirty="0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19358806" flipH="1">
            <a:off x="1390631" y="1197104"/>
            <a:ext cx="1219200" cy="976313"/>
          </a:xfrm>
          <a:custGeom>
            <a:avLst/>
            <a:gdLst>
              <a:gd name="G0" fmla="+- -2047688 0 0"/>
              <a:gd name="G1" fmla="+- -11713088 0 0"/>
              <a:gd name="G2" fmla="+- -2047688 0 -11713088"/>
              <a:gd name="G3" fmla="+- 10800 0 0"/>
              <a:gd name="G4" fmla="+- 0 0 -20476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50 0 0"/>
              <a:gd name="G9" fmla="+- 0 0 -11713088"/>
              <a:gd name="G10" fmla="+- 7750 0 2700"/>
              <a:gd name="G11" fmla="cos G10 -2047688"/>
              <a:gd name="G12" fmla="sin G10 -2047688"/>
              <a:gd name="G13" fmla="cos 13500 -2047688"/>
              <a:gd name="G14" fmla="sin 13500 -2047688"/>
              <a:gd name="G15" fmla="+- G11 10800 0"/>
              <a:gd name="G16" fmla="+- G12 10800 0"/>
              <a:gd name="G17" fmla="+- G13 10800 0"/>
              <a:gd name="G18" fmla="+- G14 10800 0"/>
              <a:gd name="G19" fmla="*/ 7750 1 2"/>
              <a:gd name="G20" fmla="+- G19 5400 0"/>
              <a:gd name="G21" fmla="cos G20 -2047688"/>
              <a:gd name="G22" fmla="sin G20 -2047688"/>
              <a:gd name="G23" fmla="+- G21 10800 0"/>
              <a:gd name="G24" fmla="+- G12 G23 G22"/>
              <a:gd name="G25" fmla="+- G22 G23 G11"/>
              <a:gd name="G26" fmla="cos 10800 -2047688"/>
              <a:gd name="G27" fmla="sin 10800 -2047688"/>
              <a:gd name="G28" fmla="cos 7750 -2047688"/>
              <a:gd name="G29" fmla="sin 7750 -20476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13088"/>
              <a:gd name="G36" fmla="sin G34 -11713088"/>
              <a:gd name="G37" fmla="+/ -11713088 -20476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50 G39"/>
              <a:gd name="G43" fmla="sin 775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07 w 21600"/>
              <a:gd name="T5" fmla="*/ 367 h 21600"/>
              <a:gd name="T6" fmla="*/ 1527 w 21600"/>
              <a:gd name="T7" fmla="*/ 10594 h 21600"/>
              <a:gd name="T8" fmla="*/ 8795 w 21600"/>
              <a:gd name="T9" fmla="*/ 3313 h 21600"/>
              <a:gd name="T10" fmla="*/ 22341 w 21600"/>
              <a:gd name="T11" fmla="*/ 3797 h 21600"/>
              <a:gd name="T12" fmla="*/ 20920 w 21600"/>
              <a:gd name="T13" fmla="*/ 9601 h 21600"/>
              <a:gd name="T14" fmla="*/ 15117 w 21600"/>
              <a:gd name="T15" fmla="*/ 818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425" y="6780"/>
                </a:moveTo>
                <a:cubicBezTo>
                  <a:pt x="16020" y="4464"/>
                  <a:pt x="13508" y="3050"/>
                  <a:pt x="10800" y="3050"/>
                </a:cubicBezTo>
                <a:cubicBezTo>
                  <a:pt x="6586" y="3049"/>
                  <a:pt x="3145" y="6415"/>
                  <a:pt x="3051" y="10627"/>
                </a:cubicBezTo>
                <a:lnTo>
                  <a:pt x="2" y="10560"/>
                </a:lnTo>
                <a:cubicBezTo>
                  <a:pt x="133" y="4690"/>
                  <a:pt x="4928" y="-1"/>
                  <a:pt x="10800" y="0"/>
                </a:cubicBezTo>
                <a:cubicBezTo>
                  <a:pt x="14574" y="0"/>
                  <a:pt x="18075" y="1970"/>
                  <a:pt x="20033" y="5198"/>
                </a:cubicBezTo>
                <a:lnTo>
                  <a:pt x="22341" y="3797"/>
                </a:lnTo>
                <a:lnTo>
                  <a:pt x="20920" y="9601"/>
                </a:lnTo>
                <a:lnTo>
                  <a:pt x="15117" y="8180"/>
                </a:lnTo>
                <a:lnTo>
                  <a:pt x="17425" y="678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00087" y="2035675"/>
            <a:ext cx="1281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  </a:t>
            </a:r>
            <a:r>
              <a:rPr lang="en-US" altLang="en-US" sz="1200" dirty="0" err="1" smtClean="0"/>
              <a:t>Carboxylated</a:t>
            </a:r>
            <a:r>
              <a:rPr lang="en-US" altLang="en-US" sz="1200" dirty="0" smtClean="0"/>
              <a:t> </a:t>
            </a:r>
          </a:p>
          <a:p>
            <a:r>
              <a:rPr lang="en-US" altLang="en-US" sz="1200" dirty="0" smtClean="0"/>
              <a:t>active coagulant</a:t>
            </a:r>
          </a:p>
          <a:p>
            <a:r>
              <a:rPr lang="en-US" altLang="en-US" sz="1200" dirty="0" smtClean="0"/>
              <a:t>      factors </a:t>
            </a:r>
          </a:p>
          <a:p>
            <a:r>
              <a:rPr lang="en-US" altLang="en-US" sz="1800" dirty="0" smtClean="0"/>
              <a:t>  </a:t>
            </a:r>
            <a:endParaRPr lang="en-US" altLang="en-US" sz="18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290092" y="225727"/>
            <a:ext cx="8549108" cy="6373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4114800" y="1295400"/>
            <a:ext cx="381000" cy="3048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900" b="1" baseline="-25000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5257800" y="1219200"/>
            <a:ext cx="381000" cy="3048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 b="1"/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6400800" y="1066800"/>
            <a:ext cx="381000" cy="3048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00" b="1" dirty="0" err="1"/>
              <a:t>Vit</a:t>
            </a:r>
            <a:r>
              <a:rPr lang="en-US" altLang="en-US" sz="900" b="1" dirty="0"/>
              <a:t> K</a:t>
            </a:r>
            <a:r>
              <a:rPr lang="en-US" altLang="en-US" sz="900" b="1" baseline="-25000" dirty="0"/>
              <a:t>1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2819400" y="1371600"/>
            <a:ext cx="381000" cy="3048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 b="1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010400" y="1828800"/>
            <a:ext cx="381000" cy="304800"/>
          </a:xfrm>
          <a:prstGeom prst="ellipse">
            <a:avLst/>
          </a:prstGeom>
          <a:solidFill>
            <a:srgbClr val="00E7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00"/>
              <a:t>Vit K</a:t>
            </a:r>
            <a:r>
              <a:rPr lang="en-US" altLang="en-US" sz="1000" baseline="-25000"/>
              <a:t>2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182663" y="2414133"/>
            <a:ext cx="1835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  </a:t>
            </a:r>
            <a:r>
              <a:rPr lang="en-US" altLang="en-US" sz="2000" b="1" dirty="0"/>
              <a:t>Peripheral </a:t>
            </a:r>
          </a:p>
          <a:p>
            <a:r>
              <a:rPr lang="en-US" altLang="en-US" sz="2000" b="1" dirty="0"/>
              <a:t>carboxylation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086342" y="1706562"/>
            <a:ext cx="1835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    Hepatic </a:t>
            </a:r>
          </a:p>
          <a:p>
            <a:r>
              <a:rPr lang="en-US" altLang="en-US" sz="2000" b="1" dirty="0"/>
              <a:t>carboxylation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182500" y="3746420"/>
            <a:ext cx="11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dirty="0" smtClean="0"/>
              <a:t>Platelet</a:t>
            </a:r>
            <a:endParaRPr lang="en-US" altLang="en-US" sz="1800" b="1" dirty="0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6985747" y="2759075"/>
            <a:ext cx="381000" cy="304800"/>
          </a:xfrm>
          <a:prstGeom prst="ellipse">
            <a:avLst/>
          </a:prstGeom>
          <a:solidFill>
            <a:srgbClr val="00E7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900" b="1"/>
          </a:p>
        </p:txBody>
      </p:sp>
      <p:sp>
        <p:nvSpPr>
          <p:cNvPr id="17485" name="Oval 77"/>
          <p:cNvSpPr>
            <a:spLocks noChangeArrowheads="1"/>
          </p:cNvSpPr>
          <p:nvPr/>
        </p:nvSpPr>
        <p:spPr bwMode="auto">
          <a:xfrm>
            <a:off x="6685966" y="3556419"/>
            <a:ext cx="381000" cy="304800"/>
          </a:xfrm>
          <a:prstGeom prst="ellipse">
            <a:avLst/>
          </a:prstGeom>
          <a:solidFill>
            <a:srgbClr val="00E7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900" b="1"/>
          </a:p>
        </p:txBody>
      </p:sp>
      <p:grpSp>
        <p:nvGrpSpPr>
          <p:cNvPr id="2" name="Group 1"/>
          <p:cNvGrpSpPr/>
          <p:nvPr/>
        </p:nvGrpSpPr>
        <p:grpSpPr>
          <a:xfrm>
            <a:off x="1881188" y="3731933"/>
            <a:ext cx="6365925" cy="2834751"/>
            <a:chOff x="849578" y="2930557"/>
            <a:chExt cx="7398109" cy="3779539"/>
          </a:xfrm>
        </p:grpSpPr>
        <p:sp>
          <p:nvSpPr>
            <p:cNvPr id="17410" name="Freeform 2" descr="20%"/>
            <p:cNvSpPr>
              <a:spLocks/>
            </p:cNvSpPr>
            <p:nvPr/>
          </p:nvSpPr>
          <p:spPr bwMode="auto">
            <a:xfrm>
              <a:off x="1981200" y="4572000"/>
              <a:ext cx="2343150" cy="344488"/>
            </a:xfrm>
            <a:custGeom>
              <a:avLst/>
              <a:gdLst>
                <a:gd name="T0" fmla="*/ 1273 w 1285"/>
                <a:gd name="T1" fmla="*/ 186 h 335"/>
                <a:gd name="T2" fmla="*/ 1236 w 1285"/>
                <a:gd name="T3" fmla="*/ 149 h 335"/>
                <a:gd name="T4" fmla="*/ 1125 w 1285"/>
                <a:gd name="T5" fmla="*/ 84 h 335"/>
                <a:gd name="T6" fmla="*/ 948 w 1285"/>
                <a:gd name="T7" fmla="*/ 0 h 335"/>
                <a:gd name="T8" fmla="*/ 353 w 1285"/>
                <a:gd name="T9" fmla="*/ 10 h 335"/>
                <a:gd name="T10" fmla="*/ 270 w 1285"/>
                <a:gd name="T11" fmla="*/ 37 h 335"/>
                <a:gd name="T12" fmla="*/ 56 w 1285"/>
                <a:gd name="T13" fmla="*/ 65 h 335"/>
                <a:gd name="T14" fmla="*/ 0 w 1285"/>
                <a:gd name="T15" fmla="*/ 140 h 335"/>
                <a:gd name="T16" fmla="*/ 47 w 1285"/>
                <a:gd name="T17" fmla="*/ 223 h 335"/>
                <a:gd name="T18" fmla="*/ 130 w 1285"/>
                <a:gd name="T19" fmla="*/ 251 h 335"/>
                <a:gd name="T20" fmla="*/ 456 w 1285"/>
                <a:gd name="T21" fmla="*/ 335 h 335"/>
                <a:gd name="T22" fmla="*/ 1050 w 1285"/>
                <a:gd name="T23" fmla="*/ 325 h 335"/>
                <a:gd name="T24" fmla="*/ 1106 w 1285"/>
                <a:gd name="T25" fmla="*/ 307 h 335"/>
                <a:gd name="T26" fmla="*/ 1180 w 1285"/>
                <a:gd name="T27" fmla="*/ 251 h 335"/>
                <a:gd name="T28" fmla="*/ 1208 w 1285"/>
                <a:gd name="T29" fmla="*/ 232 h 335"/>
                <a:gd name="T30" fmla="*/ 1236 w 1285"/>
                <a:gd name="T31" fmla="*/ 223 h 335"/>
                <a:gd name="T32" fmla="*/ 1273 w 1285"/>
                <a:gd name="T33" fmla="*/ 18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5" h="335">
                  <a:moveTo>
                    <a:pt x="1273" y="186"/>
                  </a:moveTo>
                  <a:cubicBezTo>
                    <a:pt x="1258" y="138"/>
                    <a:pt x="1277" y="171"/>
                    <a:pt x="1236" y="149"/>
                  </a:cubicBezTo>
                  <a:cubicBezTo>
                    <a:pt x="1195" y="127"/>
                    <a:pt x="1168" y="98"/>
                    <a:pt x="1125" y="84"/>
                  </a:cubicBezTo>
                  <a:cubicBezTo>
                    <a:pt x="1057" y="39"/>
                    <a:pt x="1025" y="21"/>
                    <a:pt x="948" y="0"/>
                  </a:cubicBezTo>
                  <a:cubicBezTo>
                    <a:pt x="750" y="3"/>
                    <a:pt x="551" y="1"/>
                    <a:pt x="353" y="10"/>
                  </a:cubicBezTo>
                  <a:cubicBezTo>
                    <a:pt x="327" y="11"/>
                    <a:pt x="297" y="32"/>
                    <a:pt x="270" y="37"/>
                  </a:cubicBezTo>
                  <a:cubicBezTo>
                    <a:pt x="190" y="51"/>
                    <a:pt x="146" y="59"/>
                    <a:pt x="56" y="65"/>
                  </a:cubicBezTo>
                  <a:cubicBezTo>
                    <a:pt x="24" y="87"/>
                    <a:pt x="13" y="103"/>
                    <a:pt x="0" y="140"/>
                  </a:cubicBezTo>
                  <a:cubicBezTo>
                    <a:pt x="9" y="163"/>
                    <a:pt x="26" y="216"/>
                    <a:pt x="47" y="223"/>
                  </a:cubicBezTo>
                  <a:cubicBezTo>
                    <a:pt x="75" y="232"/>
                    <a:pt x="130" y="251"/>
                    <a:pt x="130" y="251"/>
                  </a:cubicBezTo>
                  <a:cubicBezTo>
                    <a:pt x="218" y="311"/>
                    <a:pt x="354" y="325"/>
                    <a:pt x="456" y="335"/>
                  </a:cubicBezTo>
                  <a:cubicBezTo>
                    <a:pt x="654" y="332"/>
                    <a:pt x="852" y="334"/>
                    <a:pt x="1050" y="325"/>
                  </a:cubicBezTo>
                  <a:cubicBezTo>
                    <a:pt x="1070" y="324"/>
                    <a:pt x="1106" y="307"/>
                    <a:pt x="1106" y="307"/>
                  </a:cubicBezTo>
                  <a:cubicBezTo>
                    <a:pt x="1137" y="286"/>
                    <a:pt x="1144" y="263"/>
                    <a:pt x="1180" y="251"/>
                  </a:cubicBezTo>
                  <a:cubicBezTo>
                    <a:pt x="1189" y="245"/>
                    <a:pt x="1198" y="237"/>
                    <a:pt x="1208" y="232"/>
                  </a:cubicBezTo>
                  <a:cubicBezTo>
                    <a:pt x="1217" y="228"/>
                    <a:pt x="1229" y="230"/>
                    <a:pt x="1236" y="223"/>
                  </a:cubicBezTo>
                  <a:cubicBezTo>
                    <a:pt x="1285" y="174"/>
                    <a:pt x="1198" y="210"/>
                    <a:pt x="1273" y="186"/>
                  </a:cubicBezTo>
                  <a:close/>
                </a:path>
              </a:pathLst>
            </a:custGeom>
            <a:pattFill prst="pct20">
              <a:fgClr>
                <a:srgbClr val="FD5341"/>
              </a:fgClr>
              <a:bgClr>
                <a:srgbClr val="E8685E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" name="Freeform 3" descr="20%"/>
            <p:cNvSpPr>
              <a:spLocks/>
            </p:cNvSpPr>
            <p:nvPr/>
          </p:nvSpPr>
          <p:spPr bwMode="auto">
            <a:xfrm rot="4703218">
              <a:off x="3987007" y="4166393"/>
              <a:ext cx="533400" cy="1801813"/>
            </a:xfrm>
            <a:custGeom>
              <a:avLst/>
              <a:gdLst>
                <a:gd name="T0" fmla="*/ 3 w 975"/>
                <a:gd name="T1" fmla="*/ 1087 h 1208"/>
                <a:gd name="T2" fmla="*/ 40 w 975"/>
                <a:gd name="T3" fmla="*/ 874 h 1208"/>
                <a:gd name="T4" fmla="*/ 68 w 975"/>
                <a:gd name="T5" fmla="*/ 809 h 1208"/>
                <a:gd name="T6" fmla="*/ 114 w 975"/>
                <a:gd name="T7" fmla="*/ 707 h 1208"/>
                <a:gd name="T8" fmla="*/ 170 w 975"/>
                <a:gd name="T9" fmla="*/ 521 h 1208"/>
                <a:gd name="T10" fmla="*/ 188 w 975"/>
                <a:gd name="T11" fmla="*/ 484 h 1208"/>
                <a:gd name="T12" fmla="*/ 226 w 975"/>
                <a:gd name="T13" fmla="*/ 428 h 1208"/>
                <a:gd name="T14" fmla="*/ 263 w 975"/>
                <a:gd name="T15" fmla="*/ 372 h 1208"/>
                <a:gd name="T16" fmla="*/ 272 w 975"/>
                <a:gd name="T17" fmla="*/ 344 h 1208"/>
                <a:gd name="T18" fmla="*/ 365 w 975"/>
                <a:gd name="T19" fmla="*/ 261 h 1208"/>
                <a:gd name="T20" fmla="*/ 476 w 975"/>
                <a:gd name="T21" fmla="*/ 168 h 1208"/>
                <a:gd name="T22" fmla="*/ 523 w 975"/>
                <a:gd name="T23" fmla="*/ 140 h 1208"/>
                <a:gd name="T24" fmla="*/ 560 w 975"/>
                <a:gd name="T25" fmla="*/ 112 h 1208"/>
                <a:gd name="T26" fmla="*/ 820 w 975"/>
                <a:gd name="T27" fmla="*/ 0 h 1208"/>
                <a:gd name="T28" fmla="*/ 894 w 975"/>
                <a:gd name="T29" fmla="*/ 10 h 1208"/>
                <a:gd name="T30" fmla="*/ 950 w 975"/>
                <a:gd name="T31" fmla="*/ 75 h 1208"/>
                <a:gd name="T32" fmla="*/ 950 w 975"/>
                <a:gd name="T33" fmla="*/ 279 h 1208"/>
                <a:gd name="T34" fmla="*/ 894 w 975"/>
                <a:gd name="T35" fmla="*/ 409 h 1208"/>
                <a:gd name="T36" fmla="*/ 709 w 975"/>
                <a:gd name="T37" fmla="*/ 762 h 1208"/>
                <a:gd name="T38" fmla="*/ 560 w 975"/>
                <a:gd name="T39" fmla="*/ 939 h 1208"/>
                <a:gd name="T40" fmla="*/ 541 w 975"/>
                <a:gd name="T41" fmla="*/ 967 h 1208"/>
                <a:gd name="T42" fmla="*/ 439 w 975"/>
                <a:gd name="T43" fmla="*/ 1032 h 1208"/>
                <a:gd name="T44" fmla="*/ 383 w 975"/>
                <a:gd name="T45" fmla="*/ 1069 h 1208"/>
                <a:gd name="T46" fmla="*/ 328 w 975"/>
                <a:gd name="T47" fmla="*/ 1106 h 1208"/>
                <a:gd name="T48" fmla="*/ 235 w 975"/>
                <a:gd name="T49" fmla="*/ 1134 h 1208"/>
                <a:gd name="T50" fmla="*/ 207 w 975"/>
                <a:gd name="T51" fmla="*/ 1152 h 1208"/>
                <a:gd name="T52" fmla="*/ 151 w 975"/>
                <a:gd name="T53" fmla="*/ 1171 h 1208"/>
                <a:gd name="T54" fmla="*/ 114 w 975"/>
                <a:gd name="T55" fmla="*/ 1190 h 1208"/>
                <a:gd name="T56" fmla="*/ 58 w 975"/>
                <a:gd name="T57" fmla="*/ 1208 h 1208"/>
                <a:gd name="T58" fmla="*/ 3 w 975"/>
                <a:gd name="T59" fmla="*/ 1087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5" h="1208">
                  <a:moveTo>
                    <a:pt x="3" y="1087"/>
                  </a:moveTo>
                  <a:cubicBezTo>
                    <a:pt x="9" y="993"/>
                    <a:pt x="2" y="949"/>
                    <a:pt x="40" y="874"/>
                  </a:cubicBezTo>
                  <a:cubicBezTo>
                    <a:pt x="66" y="769"/>
                    <a:pt x="29" y="898"/>
                    <a:pt x="68" y="809"/>
                  </a:cubicBezTo>
                  <a:cubicBezTo>
                    <a:pt x="84" y="772"/>
                    <a:pt x="90" y="741"/>
                    <a:pt x="114" y="707"/>
                  </a:cubicBezTo>
                  <a:cubicBezTo>
                    <a:pt x="129" y="642"/>
                    <a:pt x="137" y="579"/>
                    <a:pt x="170" y="521"/>
                  </a:cubicBezTo>
                  <a:cubicBezTo>
                    <a:pt x="177" y="509"/>
                    <a:pt x="181" y="496"/>
                    <a:pt x="188" y="484"/>
                  </a:cubicBezTo>
                  <a:cubicBezTo>
                    <a:pt x="200" y="465"/>
                    <a:pt x="226" y="428"/>
                    <a:pt x="226" y="428"/>
                  </a:cubicBezTo>
                  <a:cubicBezTo>
                    <a:pt x="247" y="343"/>
                    <a:pt x="216" y="431"/>
                    <a:pt x="263" y="372"/>
                  </a:cubicBezTo>
                  <a:cubicBezTo>
                    <a:pt x="269" y="364"/>
                    <a:pt x="266" y="352"/>
                    <a:pt x="272" y="344"/>
                  </a:cubicBezTo>
                  <a:cubicBezTo>
                    <a:pt x="314" y="291"/>
                    <a:pt x="322" y="288"/>
                    <a:pt x="365" y="261"/>
                  </a:cubicBezTo>
                  <a:cubicBezTo>
                    <a:pt x="378" y="220"/>
                    <a:pt x="437" y="189"/>
                    <a:pt x="476" y="168"/>
                  </a:cubicBezTo>
                  <a:cubicBezTo>
                    <a:pt x="492" y="159"/>
                    <a:pt x="508" y="150"/>
                    <a:pt x="523" y="140"/>
                  </a:cubicBezTo>
                  <a:cubicBezTo>
                    <a:pt x="536" y="131"/>
                    <a:pt x="547" y="120"/>
                    <a:pt x="560" y="112"/>
                  </a:cubicBezTo>
                  <a:cubicBezTo>
                    <a:pt x="641" y="64"/>
                    <a:pt x="732" y="31"/>
                    <a:pt x="820" y="0"/>
                  </a:cubicBezTo>
                  <a:cubicBezTo>
                    <a:pt x="845" y="3"/>
                    <a:pt x="871" y="0"/>
                    <a:pt x="894" y="10"/>
                  </a:cubicBezTo>
                  <a:cubicBezTo>
                    <a:pt x="920" y="22"/>
                    <a:pt x="930" y="55"/>
                    <a:pt x="950" y="75"/>
                  </a:cubicBezTo>
                  <a:cubicBezTo>
                    <a:pt x="975" y="154"/>
                    <a:pt x="970" y="125"/>
                    <a:pt x="950" y="279"/>
                  </a:cubicBezTo>
                  <a:cubicBezTo>
                    <a:pt x="946" y="309"/>
                    <a:pt x="908" y="381"/>
                    <a:pt x="894" y="409"/>
                  </a:cubicBezTo>
                  <a:cubicBezTo>
                    <a:pt x="836" y="527"/>
                    <a:pt x="787" y="655"/>
                    <a:pt x="709" y="762"/>
                  </a:cubicBezTo>
                  <a:cubicBezTo>
                    <a:pt x="682" y="839"/>
                    <a:pt x="615" y="884"/>
                    <a:pt x="560" y="939"/>
                  </a:cubicBezTo>
                  <a:cubicBezTo>
                    <a:pt x="552" y="947"/>
                    <a:pt x="549" y="959"/>
                    <a:pt x="541" y="967"/>
                  </a:cubicBezTo>
                  <a:cubicBezTo>
                    <a:pt x="511" y="997"/>
                    <a:pt x="472" y="1008"/>
                    <a:pt x="439" y="1032"/>
                  </a:cubicBezTo>
                  <a:cubicBezTo>
                    <a:pt x="380" y="1075"/>
                    <a:pt x="441" y="1050"/>
                    <a:pt x="383" y="1069"/>
                  </a:cubicBezTo>
                  <a:cubicBezTo>
                    <a:pt x="365" y="1081"/>
                    <a:pt x="346" y="1094"/>
                    <a:pt x="328" y="1106"/>
                  </a:cubicBezTo>
                  <a:cubicBezTo>
                    <a:pt x="302" y="1123"/>
                    <a:pt x="263" y="1120"/>
                    <a:pt x="235" y="1134"/>
                  </a:cubicBezTo>
                  <a:cubicBezTo>
                    <a:pt x="225" y="1139"/>
                    <a:pt x="217" y="1148"/>
                    <a:pt x="207" y="1152"/>
                  </a:cubicBezTo>
                  <a:cubicBezTo>
                    <a:pt x="189" y="1160"/>
                    <a:pt x="170" y="1165"/>
                    <a:pt x="151" y="1171"/>
                  </a:cubicBezTo>
                  <a:cubicBezTo>
                    <a:pt x="138" y="1175"/>
                    <a:pt x="127" y="1185"/>
                    <a:pt x="114" y="1190"/>
                  </a:cubicBezTo>
                  <a:cubicBezTo>
                    <a:pt x="96" y="1197"/>
                    <a:pt x="58" y="1208"/>
                    <a:pt x="58" y="1208"/>
                  </a:cubicBezTo>
                  <a:cubicBezTo>
                    <a:pt x="0" y="1189"/>
                    <a:pt x="3" y="1141"/>
                    <a:pt x="3" y="1087"/>
                  </a:cubicBezTo>
                  <a:close/>
                </a:path>
              </a:pathLst>
            </a:custGeom>
            <a:pattFill prst="pct20">
              <a:fgClr>
                <a:srgbClr val="FF5D5D"/>
              </a:fgClr>
              <a:bgClr>
                <a:srgbClr val="E45348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Freeform 4" descr="20%"/>
            <p:cNvSpPr>
              <a:spLocks/>
            </p:cNvSpPr>
            <p:nvPr/>
          </p:nvSpPr>
          <p:spPr bwMode="auto">
            <a:xfrm rot="4703218">
              <a:off x="4901407" y="3861593"/>
              <a:ext cx="533400" cy="1801813"/>
            </a:xfrm>
            <a:custGeom>
              <a:avLst/>
              <a:gdLst>
                <a:gd name="T0" fmla="*/ 3 w 975"/>
                <a:gd name="T1" fmla="*/ 1087 h 1208"/>
                <a:gd name="T2" fmla="*/ 40 w 975"/>
                <a:gd name="T3" fmla="*/ 874 h 1208"/>
                <a:gd name="T4" fmla="*/ 68 w 975"/>
                <a:gd name="T5" fmla="*/ 809 h 1208"/>
                <a:gd name="T6" fmla="*/ 114 w 975"/>
                <a:gd name="T7" fmla="*/ 707 h 1208"/>
                <a:gd name="T8" fmla="*/ 170 w 975"/>
                <a:gd name="T9" fmla="*/ 521 h 1208"/>
                <a:gd name="T10" fmla="*/ 188 w 975"/>
                <a:gd name="T11" fmla="*/ 484 h 1208"/>
                <a:gd name="T12" fmla="*/ 226 w 975"/>
                <a:gd name="T13" fmla="*/ 428 h 1208"/>
                <a:gd name="T14" fmla="*/ 263 w 975"/>
                <a:gd name="T15" fmla="*/ 372 h 1208"/>
                <a:gd name="T16" fmla="*/ 272 w 975"/>
                <a:gd name="T17" fmla="*/ 344 h 1208"/>
                <a:gd name="T18" fmla="*/ 365 w 975"/>
                <a:gd name="T19" fmla="*/ 261 h 1208"/>
                <a:gd name="T20" fmla="*/ 476 w 975"/>
                <a:gd name="T21" fmla="*/ 168 h 1208"/>
                <a:gd name="T22" fmla="*/ 523 w 975"/>
                <a:gd name="T23" fmla="*/ 140 h 1208"/>
                <a:gd name="T24" fmla="*/ 560 w 975"/>
                <a:gd name="T25" fmla="*/ 112 h 1208"/>
                <a:gd name="T26" fmla="*/ 820 w 975"/>
                <a:gd name="T27" fmla="*/ 0 h 1208"/>
                <a:gd name="T28" fmla="*/ 894 w 975"/>
                <a:gd name="T29" fmla="*/ 10 h 1208"/>
                <a:gd name="T30" fmla="*/ 950 w 975"/>
                <a:gd name="T31" fmla="*/ 75 h 1208"/>
                <a:gd name="T32" fmla="*/ 950 w 975"/>
                <a:gd name="T33" fmla="*/ 279 h 1208"/>
                <a:gd name="T34" fmla="*/ 894 w 975"/>
                <a:gd name="T35" fmla="*/ 409 h 1208"/>
                <a:gd name="T36" fmla="*/ 709 w 975"/>
                <a:gd name="T37" fmla="*/ 762 h 1208"/>
                <a:gd name="T38" fmla="*/ 560 w 975"/>
                <a:gd name="T39" fmla="*/ 939 h 1208"/>
                <a:gd name="T40" fmla="*/ 541 w 975"/>
                <a:gd name="T41" fmla="*/ 967 h 1208"/>
                <a:gd name="T42" fmla="*/ 439 w 975"/>
                <a:gd name="T43" fmla="*/ 1032 h 1208"/>
                <a:gd name="T44" fmla="*/ 383 w 975"/>
                <a:gd name="T45" fmla="*/ 1069 h 1208"/>
                <a:gd name="T46" fmla="*/ 328 w 975"/>
                <a:gd name="T47" fmla="*/ 1106 h 1208"/>
                <a:gd name="T48" fmla="*/ 235 w 975"/>
                <a:gd name="T49" fmla="*/ 1134 h 1208"/>
                <a:gd name="T50" fmla="*/ 207 w 975"/>
                <a:gd name="T51" fmla="*/ 1152 h 1208"/>
                <a:gd name="T52" fmla="*/ 151 w 975"/>
                <a:gd name="T53" fmla="*/ 1171 h 1208"/>
                <a:gd name="T54" fmla="*/ 114 w 975"/>
                <a:gd name="T55" fmla="*/ 1190 h 1208"/>
                <a:gd name="T56" fmla="*/ 58 w 975"/>
                <a:gd name="T57" fmla="*/ 1208 h 1208"/>
                <a:gd name="T58" fmla="*/ 3 w 975"/>
                <a:gd name="T59" fmla="*/ 1087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5" h="1208">
                  <a:moveTo>
                    <a:pt x="3" y="1087"/>
                  </a:moveTo>
                  <a:cubicBezTo>
                    <a:pt x="9" y="993"/>
                    <a:pt x="2" y="949"/>
                    <a:pt x="40" y="874"/>
                  </a:cubicBezTo>
                  <a:cubicBezTo>
                    <a:pt x="66" y="769"/>
                    <a:pt x="29" y="898"/>
                    <a:pt x="68" y="809"/>
                  </a:cubicBezTo>
                  <a:cubicBezTo>
                    <a:pt x="84" y="772"/>
                    <a:pt x="90" y="741"/>
                    <a:pt x="114" y="707"/>
                  </a:cubicBezTo>
                  <a:cubicBezTo>
                    <a:pt x="129" y="642"/>
                    <a:pt x="137" y="579"/>
                    <a:pt x="170" y="521"/>
                  </a:cubicBezTo>
                  <a:cubicBezTo>
                    <a:pt x="177" y="509"/>
                    <a:pt x="181" y="496"/>
                    <a:pt x="188" y="484"/>
                  </a:cubicBezTo>
                  <a:cubicBezTo>
                    <a:pt x="200" y="465"/>
                    <a:pt x="226" y="428"/>
                    <a:pt x="226" y="428"/>
                  </a:cubicBezTo>
                  <a:cubicBezTo>
                    <a:pt x="247" y="343"/>
                    <a:pt x="216" y="431"/>
                    <a:pt x="263" y="372"/>
                  </a:cubicBezTo>
                  <a:cubicBezTo>
                    <a:pt x="269" y="364"/>
                    <a:pt x="266" y="352"/>
                    <a:pt x="272" y="344"/>
                  </a:cubicBezTo>
                  <a:cubicBezTo>
                    <a:pt x="314" y="291"/>
                    <a:pt x="322" y="288"/>
                    <a:pt x="365" y="261"/>
                  </a:cubicBezTo>
                  <a:cubicBezTo>
                    <a:pt x="378" y="220"/>
                    <a:pt x="437" y="189"/>
                    <a:pt x="476" y="168"/>
                  </a:cubicBezTo>
                  <a:cubicBezTo>
                    <a:pt x="492" y="159"/>
                    <a:pt x="508" y="150"/>
                    <a:pt x="523" y="140"/>
                  </a:cubicBezTo>
                  <a:cubicBezTo>
                    <a:pt x="536" y="131"/>
                    <a:pt x="547" y="120"/>
                    <a:pt x="560" y="112"/>
                  </a:cubicBezTo>
                  <a:cubicBezTo>
                    <a:pt x="641" y="64"/>
                    <a:pt x="732" y="31"/>
                    <a:pt x="820" y="0"/>
                  </a:cubicBezTo>
                  <a:cubicBezTo>
                    <a:pt x="845" y="3"/>
                    <a:pt x="871" y="0"/>
                    <a:pt x="894" y="10"/>
                  </a:cubicBezTo>
                  <a:cubicBezTo>
                    <a:pt x="920" y="22"/>
                    <a:pt x="930" y="55"/>
                    <a:pt x="950" y="75"/>
                  </a:cubicBezTo>
                  <a:cubicBezTo>
                    <a:pt x="975" y="154"/>
                    <a:pt x="970" y="125"/>
                    <a:pt x="950" y="279"/>
                  </a:cubicBezTo>
                  <a:cubicBezTo>
                    <a:pt x="946" y="309"/>
                    <a:pt x="908" y="381"/>
                    <a:pt x="894" y="409"/>
                  </a:cubicBezTo>
                  <a:cubicBezTo>
                    <a:pt x="836" y="527"/>
                    <a:pt x="787" y="655"/>
                    <a:pt x="709" y="762"/>
                  </a:cubicBezTo>
                  <a:cubicBezTo>
                    <a:pt x="682" y="839"/>
                    <a:pt x="615" y="884"/>
                    <a:pt x="560" y="939"/>
                  </a:cubicBezTo>
                  <a:cubicBezTo>
                    <a:pt x="552" y="947"/>
                    <a:pt x="549" y="959"/>
                    <a:pt x="541" y="967"/>
                  </a:cubicBezTo>
                  <a:cubicBezTo>
                    <a:pt x="511" y="997"/>
                    <a:pt x="472" y="1008"/>
                    <a:pt x="439" y="1032"/>
                  </a:cubicBezTo>
                  <a:cubicBezTo>
                    <a:pt x="380" y="1075"/>
                    <a:pt x="441" y="1050"/>
                    <a:pt x="383" y="1069"/>
                  </a:cubicBezTo>
                  <a:cubicBezTo>
                    <a:pt x="365" y="1081"/>
                    <a:pt x="346" y="1094"/>
                    <a:pt x="328" y="1106"/>
                  </a:cubicBezTo>
                  <a:cubicBezTo>
                    <a:pt x="302" y="1123"/>
                    <a:pt x="263" y="1120"/>
                    <a:pt x="235" y="1134"/>
                  </a:cubicBezTo>
                  <a:cubicBezTo>
                    <a:pt x="225" y="1139"/>
                    <a:pt x="217" y="1148"/>
                    <a:pt x="207" y="1152"/>
                  </a:cubicBezTo>
                  <a:cubicBezTo>
                    <a:pt x="189" y="1160"/>
                    <a:pt x="170" y="1165"/>
                    <a:pt x="151" y="1171"/>
                  </a:cubicBezTo>
                  <a:cubicBezTo>
                    <a:pt x="138" y="1175"/>
                    <a:pt x="127" y="1185"/>
                    <a:pt x="114" y="1190"/>
                  </a:cubicBezTo>
                  <a:cubicBezTo>
                    <a:pt x="96" y="1197"/>
                    <a:pt x="58" y="1208"/>
                    <a:pt x="58" y="1208"/>
                  </a:cubicBezTo>
                  <a:cubicBezTo>
                    <a:pt x="0" y="1189"/>
                    <a:pt x="3" y="1141"/>
                    <a:pt x="3" y="1087"/>
                  </a:cubicBezTo>
                  <a:close/>
                </a:path>
              </a:pathLst>
            </a:custGeom>
            <a:pattFill prst="pct20">
              <a:fgClr>
                <a:srgbClr val="FF0000"/>
              </a:fgClr>
              <a:bgClr>
                <a:srgbClr val="E45348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5" descr="20%"/>
            <p:cNvSpPr>
              <a:spLocks/>
            </p:cNvSpPr>
            <p:nvPr/>
          </p:nvSpPr>
          <p:spPr bwMode="auto">
            <a:xfrm rot="2738135">
              <a:off x="5295900" y="4381500"/>
              <a:ext cx="1371600" cy="1447800"/>
            </a:xfrm>
            <a:custGeom>
              <a:avLst/>
              <a:gdLst>
                <a:gd name="T0" fmla="*/ 0 w 948"/>
                <a:gd name="T1" fmla="*/ 892 h 892"/>
                <a:gd name="T2" fmla="*/ 65 w 948"/>
                <a:gd name="T3" fmla="*/ 744 h 892"/>
                <a:gd name="T4" fmla="*/ 157 w 948"/>
                <a:gd name="T5" fmla="*/ 604 h 892"/>
                <a:gd name="T6" fmla="*/ 325 w 948"/>
                <a:gd name="T7" fmla="*/ 428 h 892"/>
                <a:gd name="T8" fmla="*/ 464 w 948"/>
                <a:gd name="T9" fmla="*/ 270 h 892"/>
                <a:gd name="T10" fmla="*/ 659 w 948"/>
                <a:gd name="T11" fmla="*/ 130 h 892"/>
                <a:gd name="T12" fmla="*/ 743 w 948"/>
                <a:gd name="T13" fmla="*/ 84 h 892"/>
                <a:gd name="T14" fmla="*/ 910 w 948"/>
                <a:gd name="T15" fmla="*/ 0 h 892"/>
                <a:gd name="T16" fmla="*/ 882 w 948"/>
                <a:gd name="T17" fmla="*/ 158 h 892"/>
                <a:gd name="T18" fmla="*/ 752 w 948"/>
                <a:gd name="T19" fmla="*/ 316 h 892"/>
                <a:gd name="T20" fmla="*/ 603 w 948"/>
                <a:gd name="T21" fmla="*/ 446 h 892"/>
                <a:gd name="T22" fmla="*/ 520 w 948"/>
                <a:gd name="T23" fmla="*/ 530 h 892"/>
                <a:gd name="T24" fmla="*/ 492 w 948"/>
                <a:gd name="T25" fmla="*/ 567 h 892"/>
                <a:gd name="T26" fmla="*/ 464 w 948"/>
                <a:gd name="T27" fmla="*/ 576 h 892"/>
                <a:gd name="T28" fmla="*/ 390 w 948"/>
                <a:gd name="T29" fmla="*/ 641 h 892"/>
                <a:gd name="T30" fmla="*/ 306 w 948"/>
                <a:gd name="T31" fmla="*/ 716 h 892"/>
                <a:gd name="T32" fmla="*/ 83 w 948"/>
                <a:gd name="T33" fmla="*/ 855 h 892"/>
                <a:gd name="T34" fmla="*/ 0 w 948"/>
                <a:gd name="T35" fmla="*/ 89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8" h="892">
                  <a:moveTo>
                    <a:pt x="0" y="892"/>
                  </a:moveTo>
                  <a:cubicBezTo>
                    <a:pt x="10" y="832"/>
                    <a:pt x="30" y="793"/>
                    <a:pt x="65" y="744"/>
                  </a:cubicBezTo>
                  <a:cubicBezTo>
                    <a:pt x="99" y="697"/>
                    <a:pt x="113" y="647"/>
                    <a:pt x="157" y="604"/>
                  </a:cubicBezTo>
                  <a:cubicBezTo>
                    <a:pt x="214" y="548"/>
                    <a:pt x="276" y="492"/>
                    <a:pt x="325" y="428"/>
                  </a:cubicBezTo>
                  <a:cubicBezTo>
                    <a:pt x="361" y="382"/>
                    <a:pt x="410" y="287"/>
                    <a:pt x="464" y="270"/>
                  </a:cubicBezTo>
                  <a:cubicBezTo>
                    <a:pt x="520" y="214"/>
                    <a:pt x="591" y="168"/>
                    <a:pt x="659" y="130"/>
                  </a:cubicBezTo>
                  <a:cubicBezTo>
                    <a:pt x="750" y="79"/>
                    <a:pt x="682" y="104"/>
                    <a:pt x="743" y="84"/>
                  </a:cubicBezTo>
                  <a:cubicBezTo>
                    <a:pt x="792" y="51"/>
                    <a:pt x="854" y="20"/>
                    <a:pt x="910" y="0"/>
                  </a:cubicBezTo>
                  <a:cubicBezTo>
                    <a:pt x="948" y="57"/>
                    <a:pt x="914" y="107"/>
                    <a:pt x="882" y="158"/>
                  </a:cubicBezTo>
                  <a:cubicBezTo>
                    <a:pt x="841" y="223"/>
                    <a:pt x="824" y="281"/>
                    <a:pt x="752" y="316"/>
                  </a:cubicBezTo>
                  <a:cubicBezTo>
                    <a:pt x="713" y="373"/>
                    <a:pt x="651" y="397"/>
                    <a:pt x="603" y="446"/>
                  </a:cubicBezTo>
                  <a:cubicBezTo>
                    <a:pt x="539" y="511"/>
                    <a:pt x="567" y="483"/>
                    <a:pt x="520" y="530"/>
                  </a:cubicBezTo>
                  <a:cubicBezTo>
                    <a:pt x="509" y="541"/>
                    <a:pt x="504" y="557"/>
                    <a:pt x="492" y="567"/>
                  </a:cubicBezTo>
                  <a:cubicBezTo>
                    <a:pt x="484" y="573"/>
                    <a:pt x="473" y="573"/>
                    <a:pt x="464" y="576"/>
                  </a:cubicBezTo>
                  <a:cubicBezTo>
                    <a:pt x="436" y="604"/>
                    <a:pt x="427" y="629"/>
                    <a:pt x="390" y="641"/>
                  </a:cubicBezTo>
                  <a:cubicBezTo>
                    <a:pt x="363" y="668"/>
                    <a:pt x="333" y="689"/>
                    <a:pt x="306" y="716"/>
                  </a:cubicBezTo>
                  <a:cubicBezTo>
                    <a:pt x="253" y="824"/>
                    <a:pt x="179" y="818"/>
                    <a:pt x="83" y="855"/>
                  </a:cubicBezTo>
                  <a:cubicBezTo>
                    <a:pt x="55" y="866"/>
                    <a:pt x="28" y="880"/>
                    <a:pt x="0" y="892"/>
                  </a:cubicBezTo>
                  <a:close/>
                </a:path>
              </a:pathLst>
            </a:custGeom>
            <a:pattFill prst="pct20">
              <a:fgClr>
                <a:srgbClr val="FF0000"/>
              </a:fgClr>
              <a:bgClr>
                <a:srgbClr val="E45348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6" descr="10%"/>
            <p:cNvSpPr>
              <a:spLocks/>
            </p:cNvSpPr>
            <p:nvPr/>
          </p:nvSpPr>
          <p:spPr bwMode="auto">
            <a:xfrm rot="3160205">
              <a:off x="1928813" y="4243387"/>
              <a:ext cx="1284288" cy="1636713"/>
            </a:xfrm>
            <a:custGeom>
              <a:avLst/>
              <a:gdLst>
                <a:gd name="T0" fmla="*/ 0 w 809"/>
                <a:gd name="T1" fmla="*/ 1031 h 1031"/>
                <a:gd name="T2" fmla="*/ 102 w 809"/>
                <a:gd name="T3" fmla="*/ 827 h 1031"/>
                <a:gd name="T4" fmla="*/ 130 w 809"/>
                <a:gd name="T5" fmla="*/ 771 h 1031"/>
                <a:gd name="T6" fmla="*/ 158 w 809"/>
                <a:gd name="T7" fmla="*/ 706 h 1031"/>
                <a:gd name="T8" fmla="*/ 204 w 809"/>
                <a:gd name="T9" fmla="*/ 632 h 1031"/>
                <a:gd name="T10" fmla="*/ 241 w 809"/>
                <a:gd name="T11" fmla="*/ 576 h 1031"/>
                <a:gd name="T12" fmla="*/ 250 w 809"/>
                <a:gd name="T13" fmla="*/ 548 h 1031"/>
                <a:gd name="T14" fmla="*/ 297 w 809"/>
                <a:gd name="T15" fmla="*/ 483 h 1031"/>
                <a:gd name="T16" fmla="*/ 548 w 809"/>
                <a:gd name="T17" fmla="*/ 204 h 1031"/>
                <a:gd name="T18" fmla="*/ 613 w 809"/>
                <a:gd name="T19" fmla="*/ 139 h 1031"/>
                <a:gd name="T20" fmla="*/ 724 w 809"/>
                <a:gd name="T21" fmla="*/ 65 h 1031"/>
                <a:gd name="T22" fmla="*/ 780 w 809"/>
                <a:gd name="T23" fmla="*/ 28 h 1031"/>
                <a:gd name="T24" fmla="*/ 799 w 809"/>
                <a:gd name="T25" fmla="*/ 0 h 1031"/>
                <a:gd name="T26" fmla="*/ 808 w 809"/>
                <a:gd name="T27" fmla="*/ 28 h 1031"/>
                <a:gd name="T28" fmla="*/ 799 w 809"/>
                <a:gd name="T29" fmla="*/ 176 h 1031"/>
                <a:gd name="T30" fmla="*/ 761 w 809"/>
                <a:gd name="T31" fmla="*/ 251 h 1031"/>
                <a:gd name="T32" fmla="*/ 668 w 809"/>
                <a:gd name="T33" fmla="*/ 437 h 1031"/>
                <a:gd name="T34" fmla="*/ 631 w 809"/>
                <a:gd name="T35" fmla="*/ 474 h 1031"/>
                <a:gd name="T36" fmla="*/ 594 w 809"/>
                <a:gd name="T37" fmla="*/ 529 h 1031"/>
                <a:gd name="T38" fmla="*/ 511 w 809"/>
                <a:gd name="T39" fmla="*/ 613 h 1031"/>
                <a:gd name="T40" fmla="*/ 436 w 809"/>
                <a:gd name="T41" fmla="*/ 697 h 1031"/>
                <a:gd name="T42" fmla="*/ 418 w 809"/>
                <a:gd name="T43" fmla="*/ 734 h 1031"/>
                <a:gd name="T44" fmla="*/ 390 w 809"/>
                <a:gd name="T45" fmla="*/ 743 h 1031"/>
                <a:gd name="T46" fmla="*/ 315 w 809"/>
                <a:gd name="T47" fmla="*/ 790 h 1031"/>
                <a:gd name="T48" fmla="*/ 204 w 809"/>
                <a:gd name="T49" fmla="*/ 864 h 1031"/>
                <a:gd name="T50" fmla="*/ 120 w 809"/>
                <a:gd name="T51" fmla="*/ 920 h 1031"/>
                <a:gd name="T52" fmla="*/ 0 w 809"/>
                <a:gd name="T53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9" h="1031">
                  <a:moveTo>
                    <a:pt x="0" y="1031"/>
                  </a:moveTo>
                  <a:cubicBezTo>
                    <a:pt x="24" y="957"/>
                    <a:pt x="67" y="896"/>
                    <a:pt x="102" y="827"/>
                  </a:cubicBezTo>
                  <a:cubicBezTo>
                    <a:pt x="141" y="750"/>
                    <a:pt x="75" y="852"/>
                    <a:pt x="130" y="771"/>
                  </a:cubicBezTo>
                  <a:cubicBezTo>
                    <a:pt x="140" y="739"/>
                    <a:pt x="139" y="739"/>
                    <a:pt x="158" y="706"/>
                  </a:cubicBezTo>
                  <a:cubicBezTo>
                    <a:pt x="173" y="681"/>
                    <a:pt x="204" y="632"/>
                    <a:pt x="204" y="632"/>
                  </a:cubicBezTo>
                  <a:cubicBezTo>
                    <a:pt x="225" y="547"/>
                    <a:pt x="194" y="635"/>
                    <a:pt x="241" y="576"/>
                  </a:cubicBezTo>
                  <a:cubicBezTo>
                    <a:pt x="247" y="568"/>
                    <a:pt x="246" y="557"/>
                    <a:pt x="250" y="548"/>
                  </a:cubicBezTo>
                  <a:cubicBezTo>
                    <a:pt x="268" y="506"/>
                    <a:pt x="266" y="514"/>
                    <a:pt x="297" y="483"/>
                  </a:cubicBezTo>
                  <a:cubicBezTo>
                    <a:pt x="344" y="362"/>
                    <a:pt x="460" y="292"/>
                    <a:pt x="548" y="204"/>
                  </a:cubicBezTo>
                  <a:cubicBezTo>
                    <a:pt x="612" y="140"/>
                    <a:pt x="557" y="174"/>
                    <a:pt x="613" y="139"/>
                  </a:cubicBezTo>
                  <a:cubicBezTo>
                    <a:pt x="718" y="73"/>
                    <a:pt x="591" y="158"/>
                    <a:pt x="724" y="65"/>
                  </a:cubicBezTo>
                  <a:cubicBezTo>
                    <a:pt x="742" y="52"/>
                    <a:pt x="780" y="28"/>
                    <a:pt x="780" y="28"/>
                  </a:cubicBezTo>
                  <a:cubicBezTo>
                    <a:pt x="786" y="19"/>
                    <a:pt x="788" y="0"/>
                    <a:pt x="799" y="0"/>
                  </a:cubicBezTo>
                  <a:cubicBezTo>
                    <a:pt x="809" y="0"/>
                    <a:pt x="808" y="18"/>
                    <a:pt x="808" y="28"/>
                  </a:cubicBezTo>
                  <a:cubicBezTo>
                    <a:pt x="808" y="77"/>
                    <a:pt x="809" y="128"/>
                    <a:pt x="799" y="176"/>
                  </a:cubicBezTo>
                  <a:cubicBezTo>
                    <a:pt x="793" y="203"/>
                    <a:pt x="770" y="224"/>
                    <a:pt x="761" y="251"/>
                  </a:cubicBezTo>
                  <a:cubicBezTo>
                    <a:pt x="747" y="294"/>
                    <a:pt x="694" y="406"/>
                    <a:pt x="668" y="437"/>
                  </a:cubicBezTo>
                  <a:cubicBezTo>
                    <a:pt x="657" y="450"/>
                    <a:pt x="642" y="460"/>
                    <a:pt x="631" y="474"/>
                  </a:cubicBezTo>
                  <a:cubicBezTo>
                    <a:pt x="617" y="491"/>
                    <a:pt x="611" y="515"/>
                    <a:pt x="594" y="529"/>
                  </a:cubicBezTo>
                  <a:cubicBezTo>
                    <a:pt x="533" y="580"/>
                    <a:pt x="560" y="552"/>
                    <a:pt x="511" y="613"/>
                  </a:cubicBezTo>
                  <a:cubicBezTo>
                    <a:pt x="495" y="657"/>
                    <a:pt x="478" y="676"/>
                    <a:pt x="436" y="697"/>
                  </a:cubicBezTo>
                  <a:cubicBezTo>
                    <a:pt x="430" y="709"/>
                    <a:pt x="428" y="724"/>
                    <a:pt x="418" y="734"/>
                  </a:cubicBezTo>
                  <a:cubicBezTo>
                    <a:pt x="411" y="741"/>
                    <a:pt x="399" y="738"/>
                    <a:pt x="390" y="743"/>
                  </a:cubicBezTo>
                  <a:cubicBezTo>
                    <a:pt x="364" y="758"/>
                    <a:pt x="340" y="774"/>
                    <a:pt x="315" y="790"/>
                  </a:cubicBezTo>
                  <a:cubicBezTo>
                    <a:pt x="278" y="815"/>
                    <a:pt x="240" y="838"/>
                    <a:pt x="204" y="864"/>
                  </a:cubicBezTo>
                  <a:cubicBezTo>
                    <a:pt x="172" y="887"/>
                    <a:pt x="158" y="906"/>
                    <a:pt x="120" y="920"/>
                  </a:cubicBezTo>
                  <a:cubicBezTo>
                    <a:pt x="79" y="961"/>
                    <a:pt x="18" y="976"/>
                    <a:pt x="0" y="1031"/>
                  </a:cubicBezTo>
                  <a:close/>
                </a:path>
              </a:pathLst>
            </a:custGeom>
            <a:pattFill prst="pct10">
              <a:fgClr>
                <a:srgbClr val="CF2C1F"/>
              </a:fgClr>
              <a:bgClr>
                <a:srgbClr val="E6666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7" descr="20%"/>
            <p:cNvSpPr>
              <a:spLocks/>
            </p:cNvSpPr>
            <p:nvPr/>
          </p:nvSpPr>
          <p:spPr bwMode="auto">
            <a:xfrm rot="3146623">
              <a:off x="6348413" y="3938587"/>
              <a:ext cx="1284288" cy="1636713"/>
            </a:xfrm>
            <a:custGeom>
              <a:avLst/>
              <a:gdLst>
                <a:gd name="T0" fmla="*/ 0 w 809"/>
                <a:gd name="T1" fmla="*/ 1031 h 1031"/>
                <a:gd name="T2" fmla="*/ 102 w 809"/>
                <a:gd name="T3" fmla="*/ 827 h 1031"/>
                <a:gd name="T4" fmla="*/ 130 w 809"/>
                <a:gd name="T5" fmla="*/ 771 h 1031"/>
                <a:gd name="T6" fmla="*/ 158 w 809"/>
                <a:gd name="T7" fmla="*/ 706 h 1031"/>
                <a:gd name="T8" fmla="*/ 204 w 809"/>
                <a:gd name="T9" fmla="*/ 632 h 1031"/>
                <a:gd name="T10" fmla="*/ 241 w 809"/>
                <a:gd name="T11" fmla="*/ 576 h 1031"/>
                <a:gd name="T12" fmla="*/ 250 w 809"/>
                <a:gd name="T13" fmla="*/ 548 h 1031"/>
                <a:gd name="T14" fmla="*/ 297 w 809"/>
                <a:gd name="T15" fmla="*/ 483 h 1031"/>
                <a:gd name="T16" fmla="*/ 548 w 809"/>
                <a:gd name="T17" fmla="*/ 204 h 1031"/>
                <a:gd name="T18" fmla="*/ 613 w 809"/>
                <a:gd name="T19" fmla="*/ 139 h 1031"/>
                <a:gd name="T20" fmla="*/ 724 w 809"/>
                <a:gd name="T21" fmla="*/ 65 h 1031"/>
                <a:gd name="T22" fmla="*/ 780 w 809"/>
                <a:gd name="T23" fmla="*/ 28 h 1031"/>
                <a:gd name="T24" fmla="*/ 799 w 809"/>
                <a:gd name="T25" fmla="*/ 0 h 1031"/>
                <a:gd name="T26" fmla="*/ 808 w 809"/>
                <a:gd name="T27" fmla="*/ 28 h 1031"/>
                <a:gd name="T28" fmla="*/ 799 w 809"/>
                <a:gd name="T29" fmla="*/ 176 h 1031"/>
                <a:gd name="T30" fmla="*/ 761 w 809"/>
                <a:gd name="T31" fmla="*/ 251 h 1031"/>
                <a:gd name="T32" fmla="*/ 668 w 809"/>
                <a:gd name="T33" fmla="*/ 437 h 1031"/>
                <a:gd name="T34" fmla="*/ 631 w 809"/>
                <a:gd name="T35" fmla="*/ 474 h 1031"/>
                <a:gd name="T36" fmla="*/ 594 w 809"/>
                <a:gd name="T37" fmla="*/ 529 h 1031"/>
                <a:gd name="T38" fmla="*/ 511 w 809"/>
                <a:gd name="T39" fmla="*/ 613 h 1031"/>
                <a:gd name="T40" fmla="*/ 436 w 809"/>
                <a:gd name="T41" fmla="*/ 697 h 1031"/>
                <a:gd name="T42" fmla="*/ 418 w 809"/>
                <a:gd name="T43" fmla="*/ 734 h 1031"/>
                <a:gd name="T44" fmla="*/ 390 w 809"/>
                <a:gd name="T45" fmla="*/ 743 h 1031"/>
                <a:gd name="T46" fmla="*/ 315 w 809"/>
                <a:gd name="T47" fmla="*/ 790 h 1031"/>
                <a:gd name="T48" fmla="*/ 204 w 809"/>
                <a:gd name="T49" fmla="*/ 864 h 1031"/>
                <a:gd name="T50" fmla="*/ 120 w 809"/>
                <a:gd name="T51" fmla="*/ 920 h 1031"/>
                <a:gd name="T52" fmla="*/ 0 w 809"/>
                <a:gd name="T53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9" h="1031">
                  <a:moveTo>
                    <a:pt x="0" y="1031"/>
                  </a:moveTo>
                  <a:cubicBezTo>
                    <a:pt x="24" y="957"/>
                    <a:pt x="67" y="896"/>
                    <a:pt x="102" y="827"/>
                  </a:cubicBezTo>
                  <a:cubicBezTo>
                    <a:pt x="141" y="750"/>
                    <a:pt x="75" y="852"/>
                    <a:pt x="130" y="771"/>
                  </a:cubicBezTo>
                  <a:cubicBezTo>
                    <a:pt x="140" y="739"/>
                    <a:pt x="139" y="739"/>
                    <a:pt x="158" y="706"/>
                  </a:cubicBezTo>
                  <a:cubicBezTo>
                    <a:pt x="173" y="681"/>
                    <a:pt x="204" y="632"/>
                    <a:pt x="204" y="632"/>
                  </a:cubicBezTo>
                  <a:cubicBezTo>
                    <a:pt x="225" y="547"/>
                    <a:pt x="194" y="635"/>
                    <a:pt x="241" y="576"/>
                  </a:cubicBezTo>
                  <a:cubicBezTo>
                    <a:pt x="247" y="568"/>
                    <a:pt x="246" y="557"/>
                    <a:pt x="250" y="548"/>
                  </a:cubicBezTo>
                  <a:cubicBezTo>
                    <a:pt x="268" y="506"/>
                    <a:pt x="266" y="514"/>
                    <a:pt x="297" y="483"/>
                  </a:cubicBezTo>
                  <a:cubicBezTo>
                    <a:pt x="344" y="362"/>
                    <a:pt x="460" y="292"/>
                    <a:pt x="548" y="204"/>
                  </a:cubicBezTo>
                  <a:cubicBezTo>
                    <a:pt x="612" y="140"/>
                    <a:pt x="557" y="174"/>
                    <a:pt x="613" y="139"/>
                  </a:cubicBezTo>
                  <a:cubicBezTo>
                    <a:pt x="718" y="73"/>
                    <a:pt x="591" y="158"/>
                    <a:pt x="724" y="65"/>
                  </a:cubicBezTo>
                  <a:cubicBezTo>
                    <a:pt x="742" y="52"/>
                    <a:pt x="780" y="28"/>
                    <a:pt x="780" y="28"/>
                  </a:cubicBezTo>
                  <a:cubicBezTo>
                    <a:pt x="786" y="19"/>
                    <a:pt x="788" y="0"/>
                    <a:pt x="799" y="0"/>
                  </a:cubicBezTo>
                  <a:cubicBezTo>
                    <a:pt x="809" y="0"/>
                    <a:pt x="808" y="18"/>
                    <a:pt x="808" y="28"/>
                  </a:cubicBezTo>
                  <a:cubicBezTo>
                    <a:pt x="808" y="77"/>
                    <a:pt x="809" y="128"/>
                    <a:pt x="799" y="176"/>
                  </a:cubicBezTo>
                  <a:cubicBezTo>
                    <a:pt x="793" y="203"/>
                    <a:pt x="770" y="224"/>
                    <a:pt x="761" y="251"/>
                  </a:cubicBezTo>
                  <a:cubicBezTo>
                    <a:pt x="747" y="294"/>
                    <a:pt x="694" y="406"/>
                    <a:pt x="668" y="437"/>
                  </a:cubicBezTo>
                  <a:cubicBezTo>
                    <a:pt x="657" y="450"/>
                    <a:pt x="642" y="460"/>
                    <a:pt x="631" y="474"/>
                  </a:cubicBezTo>
                  <a:cubicBezTo>
                    <a:pt x="617" y="491"/>
                    <a:pt x="611" y="515"/>
                    <a:pt x="594" y="529"/>
                  </a:cubicBezTo>
                  <a:cubicBezTo>
                    <a:pt x="533" y="580"/>
                    <a:pt x="560" y="552"/>
                    <a:pt x="511" y="613"/>
                  </a:cubicBezTo>
                  <a:cubicBezTo>
                    <a:pt x="495" y="657"/>
                    <a:pt x="478" y="676"/>
                    <a:pt x="436" y="697"/>
                  </a:cubicBezTo>
                  <a:cubicBezTo>
                    <a:pt x="430" y="709"/>
                    <a:pt x="428" y="724"/>
                    <a:pt x="418" y="734"/>
                  </a:cubicBezTo>
                  <a:cubicBezTo>
                    <a:pt x="411" y="741"/>
                    <a:pt x="399" y="738"/>
                    <a:pt x="390" y="743"/>
                  </a:cubicBezTo>
                  <a:cubicBezTo>
                    <a:pt x="364" y="758"/>
                    <a:pt x="340" y="774"/>
                    <a:pt x="315" y="790"/>
                  </a:cubicBezTo>
                  <a:cubicBezTo>
                    <a:pt x="278" y="815"/>
                    <a:pt x="240" y="838"/>
                    <a:pt x="204" y="864"/>
                  </a:cubicBezTo>
                  <a:cubicBezTo>
                    <a:pt x="172" y="887"/>
                    <a:pt x="158" y="906"/>
                    <a:pt x="120" y="920"/>
                  </a:cubicBezTo>
                  <a:cubicBezTo>
                    <a:pt x="79" y="961"/>
                    <a:pt x="18" y="976"/>
                    <a:pt x="0" y="1031"/>
                  </a:cubicBezTo>
                  <a:close/>
                </a:path>
              </a:pathLst>
            </a:custGeom>
            <a:pattFill prst="pct20">
              <a:fgClr>
                <a:srgbClr val="FF0000"/>
              </a:fgClr>
              <a:bgClr>
                <a:srgbClr val="E45348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 flipV="1">
              <a:off x="2224784" y="4525949"/>
              <a:ext cx="442216" cy="122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849578" y="4136114"/>
              <a:ext cx="1375206" cy="779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/>
                <a:t> </a:t>
              </a:r>
              <a:r>
                <a:rPr lang="en-US" altLang="en-US" sz="1400" dirty="0" smtClean="0"/>
                <a:t>Thrombosis</a:t>
              </a:r>
              <a:endParaRPr lang="en-US" altLang="en-US" sz="1400" dirty="0"/>
            </a:p>
            <a:p>
              <a:endParaRPr lang="en-US" altLang="en-US" sz="1400" b="1" dirty="0"/>
            </a:p>
          </p:txBody>
        </p:sp>
        <p:sp>
          <p:nvSpPr>
            <p:cNvPr id="1742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7315200" y="4191000"/>
              <a:ext cx="228600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Impact"/>
                </a:rPr>
                <a:t>Y</a:t>
              </a:r>
            </a:p>
          </p:txBody>
        </p:sp>
        <p:sp>
          <p:nvSpPr>
            <p:cNvPr id="1742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6781800" y="4191000"/>
              <a:ext cx="152400" cy="533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Impact"/>
                </a:rPr>
                <a:t>Y</a:t>
              </a:r>
            </a:p>
          </p:txBody>
        </p:sp>
        <p:sp>
          <p:nvSpPr>
            <p:cNvPr id="174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43400" y="4191001"/>
              <a:ext cx="133350" cy="4984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1742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352800" y="4114800"/>
              <a:ext cx="133350" cy="4984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Impact"/>
                </a:rPr>
                <a:t>A</a:t>
              </a: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429000" y="46482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352800" y="4800600"/>
              <a:ext cx="1291374" cy="779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   </a:t>
              </a:r>
              <a:r>
                <a:rPr lang="en-US" altLang="en-US" sz="1400" dirty="0"/>
                <a:t>Inhibits </a:t>
              </a:r>
            </a:p>
            <a:p>
              <a:r>
                <a:rPr lang="en-US" altLang="en-US" sz="1400" dirty="0"/>
                <a:t>calcification</a:t>
              </a:r>
            </a:p>
          </p:txBody>
        </p:sp>
        <p:sp>
          <p:nvSpPr>
            <p:cNvPr id="17435" name="AutoShape 27"/>
            <p:cNvSpPr>
              <a:spLocks noChangeArrowheads="1"/>
            </p:cNvSpPr>
            <p:nvPr/>
          </p:nvSpPr>
          <p:spPr bwMode="auto">
            <a:xfrm flipH="1" flipV="1">
              <a:off x="5067299" y="3200400"/>
              <a:ext cx="1981200" cy="762001"/>
            </a:xfrm>
            <a:custGeom>
              <a:avLst/>
              <a:gdLst>
                <a:gd name="G0" fmla="+- -2047688 0 0"/>
                <a:gd name="G1" fmla="+- -11187777 0 0"/>
                <a:gd name="G2" fmla="+- -2047688 0 -11187777"/>
                <a:gd name="G3" fmla="+- 10800 0 0"/>
                <a:gd name="G4" fmla="+- 0 0 -204768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750 0 0"/>
                <a:gd name="G9" fmla="+- 0 0 -11187777"/>
                <a:gd name="G10" fmla="+- 7750 0 2700"/>
                <a:gd name="G11" fmla="cos G10 -2047688"/>
                <a:gd name="G12" fmla="sin G10 -2047688"/>
                <a:gd name="G13" fmla="cos 13500 -2047688"/>
                <a:gd name="G14" fmla="sin 13500 -2047688"/>
                <a:gd name="G15" fmla="+- G11 10800 0"/>
                <a:gd name="G16" fmla="+- G12 10800 0"/>
                <a:gd name="G17" fmla="+- G13 10800 0"/>
                <a:gd name="G18" fmla="+- G14 10800 0"/>
                <a:gd name="G19" fmla="*/ 7750 1 2"/>
                <a:gd name="G20" fmla="+- G19 5400 0"/>
                <a:gd name="G21" fmla="cos G20 -2047688"/>
                <a:gd name="G22" fmla="sin G20 -2047688"/>
                <a:gd name="G23" fmla="+- G21 10800 0"/>
                <a:gd name="G24" fmla="+- G12 G23 G22"/>
                <a:gd name="G25" fmla="+- G22 G23 G11"/>
                <a:gd name="G26" fmla="cos 10800 -2047688"/>
                <a:gd name="G27" fmla="sin 10800 -2047688"/>
                <a:gd name="G28" fmla="cos 7750 -2047688"/>
                <a:gd name="G29" fmla="sin 7750 -204768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187777"/>
                <a:gd name="G36" fmla="sin G34 -11187777"/>
                <a:gd name="G37" fmla="+/ -11187777 -204768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750 G39"/>
                <a:gd name="G43" fmla="sin 775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43 w 21600"/>
                <a:gd name="T5" fmla="*/ 197 h 21600"/>
                <a:gd name="T6" fmla="*/ 1646 w 21600"/>
                <a:gd name="T7" fmla="*/ 9303 h 21600"/>
                <a:gd name="T8" fmla="*/ 9324 w 21600"/>
                <a:gd name="T9" fmla="*/ 3191 h 21600"/>
                <a:gd name="T10" fmla="*/ 22341 w 21600"/>
                <a:gd name="T11" fmla="*/ 3797 h 21600"/>
                <a:gd name="T12" fmla="*/ 20920 w 21600"/>
                <a:gd name="T13" fmla="*/ 9601 h 21600"/>
                <a:gd name="T14" fmla="*/ 15117 w 21600"/>
                <a:gd name="T15" fmla="*/ 818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425" y="6780"/>
                  </a:moveTo>
                  <a:cubicBezTo>
                    <a:pt x="16020" y="4464"/>
                    <a:pt x="13508" y="3050"/>
                    <a:pt x="10800" y="3050"/>
                  </a:cubicBezTo>
                  <a:cubicBezTo>
                    <a:pt x="7002" y="3049"/>
                    <a:pt x="3764" y="5801"/>
                    <a:pt x="3151" y="9549"/>
                  </a:cubicBezTo>
                  <a:lnTo>
                    <a:pt x="141" y="9056"/>
                  </a:lnTo>
                  <a:cubicBezTo>
                    <a:pt x="995" y="3834"/>
                    <a:pt x="5508" y="-1"/>
                    <a:pt x="10800" y="0"/>
                  </a:cubicBezTo>
                  <a:cubicBezTo>
                    <a:pt x="14574" y="0"/>
                    <a:pt x="18075" y="1970"/>
                    <a:pt x="20033" y="5198"/>
                  </a:cubicBezTo>
                  <a:lnTo>
                    <a:pt x="22341" y="3797"/>
                  </a:lnTo>
                  <a:lnTo>
                    <a:pt x="20920" y="9601"/>
                  </a:lnTo>
                  <a:lnTo>
                    <a:pt x="15117" y="8180"/>
                  </a:lnTo>
                  <a:lnTo>
                    <a:pt x="17425" y="6780"/>
                  </a:ln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>
              <a:off x="1828800" y="41148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53" name="Group 45"/>
            <p:cNvGrpSpPr>
              <a:grpSpLocks/>
            </p:cNvGrpSpPr>
            <p:nvPr/>
          </p:nvGrpSpPr>
          <p:grpSpPr bwMode="auto">
            <a:xfrm>
              <a:off x="4468813" y="4191000"/>
              <a:ext cx="484187" cy="366713"/>
              <a:chOff x="2815" y="2640"/>
              <a:chExt cx="305" cy="231"/>
            </a:xfrm>
          </p:grpSpPr>
          <p:grpSp>
            <p:nvGrpSpPr>
              <p:cNvPr id="17454" name="Group 46"/>
              <p:cNvGrpSpPr>
                <a:grpSpLocks/>
              </p:cNvGrpSpPr>
              <p:nvPr/>
            </p:nvGrpSpPr>
            <p:grpSpPr bwMode="auto">
              <a:xfrm rot="1989591">
                <a:off x="2832" y="2640"/>
                <a:ext cx="288" cy="231"/>
                <a:chOff x="2682" y="2448"/>
                <a:chExt cx="288" cy="231"/>
              </a:xfrm>
            </p:grpSpPr>
            <p:sp>
              <p:nvSpPr>
                <p:cNvPr id="1745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682" y="2544"/>
                  <a:ext cx="28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800" b="1"/>
                    <a:t>C-O</a:t>
                  </a:r>
                  <a:endParaRPr lang="en-US" altLang="en-US" sz="8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grpSp>
              <p:nvGrpSpPr>
                <p:cNvPr id="17456" name="Group 48"/>
                <p:cNvGrpSpPr>
                  <a:grpSpLocks/>
                </p:cNvGrpSpPr>
                <p:nvPr/>
              </p:nvGrpSpPr>
              <p:grpSpPr bwMode="auto">
                <a:xfrm>
                  <a:off x="2688" y="2448"/>
                  <a:ext cx="166" cy="135"/>
                  <a:chOff x="2694" y="2445"/>
                  <a:chExt cx="166" cy="135"/>
                </a:xfrm>
              </p:grpSpPr>
              <p:grpSp>
                <p:nvGrpSpPr>
                  <p:cNvPr id="1745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770" y="2544"/>
                    <a:ext cx="10" cy="32"/>
                    <a:chOff x="2770" y="2544"/>
                    <a:chExt cx="10" cy="32"/>
                  </a:xfrm>
                </p:grpSpPr>
                <p:sp>
                  <p:nvSpPr>
                    <p:cNvPr id="17458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70" y="2544"/>
                      <a:ext cx="0" cy="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9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0" y="2545"/>
                      <a:ext cx="0" cy="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6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4" y="2445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800" b="1"/>
                      <a:t>O</a:t>
                    </a:r>
                  </a:p>
                </p:txBody>
              </p:sp>
            </p:grpSp>
          </p:grp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>
                <a:off x="2815" y="2761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2" name="Group 54"/>
            <p:cNvGrpSpPr>
              <a:grpSpLocks/>
            </p:cNvGrpSpPr>
            <p:nvPr/>
          </p:nvGrpSpPr>
          <p:grpSpPr bwMode="auto">
            <a:xfrm>
              <a:off x="3467100" y="4114800"/>
              <a:ext cx="484188" cy="366713"/>
              <a:chOff x="2815" y="2640"/>
              <a:chExt cx="305" cy="231"/>
            </a:xfrm>
          </p:grpSpPr>
          <p:grpSp>
            <p:nvGrpSpPr>
              <p:cNvPr id="17463" name="Group 55"/>
              <p:cNvGrpSpPr>
                <a:grpSpLocks/>
              </p:cNvGrpSpPr>
              <p:nvPr/>
            </p:nvGrpSpPr>
            <p:grpSpPr bwMode="auto">
              <a:xfrm rot="1989591">
                <a:off x="2832" y="2640"/>
                <a:ext cx="288" cy="231"/>
                <a:chOff x="2682" y="2448"/>
                <a:chExt cx="288" cy="231"/>
              </a:xfrm>
            </p:grpSpPr>
            <p:sp>
              <p:nvSpPr>
                <p:cNvPr id="174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682" y="2544"/>
                  <a:ext cx="28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800" b="1"/>
                    <a:t>C-O</a:t>
                  </a:r>
                  <a:endParaRPr lang="en-US" altLang="en-US" sz="8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grpSp>
              <p:nvGrpSpPr>
                <p:cNvPr id="17465" name="Group 57"/>
                <p:cNvGrpSpPr>
                  <a:grpSpLocks/>
                </p:cNvGrpSpPr>
                <p:nvPr/>
              </p:nvGrpSpPr>
              <p:grpSpPr bwMode="auto">
                <a:xfrm>
                  <a:off x="2688" y="2448"/>
                  <a:ext cx="166" cy="135"/>
                  <a:chOff x="2694" y="2445"/>
                  <a:chExt cx="166" cy="135"/>
                </a:xfrm>
              </p:grpSpPr>
              <p:grpSp>
                <p:nvGrpSpPr>
                  <p:cNvPr id="1746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770" y="2544"/>
                    <a:ext cx="10" cy="32"/>
                    <a:chOff x="2770" y="2544"/>
                    <a:chExt cx="10" cy="32"/>
                  </a:xfrm>
                </p:grpSpPr>
                <p:sp>
                  <p:nvSpPr>
                    <p:cNvPr id="17467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70" y="2544"/>
                      <a:ext cx="0" cy="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68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0" y="2545"/>
                      <a:ext cx="0" cy="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6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4" y="2445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800" b="1"/>
                      <a:t>O</a:t>
                    </a:r>
                  </a:p>
                </p:txBody>
              </p:sp>
            </p:grpSp>
          </p:grpSp>
          <p:sp>
            <p:nvSpPr>
              <p:cNvPr id="17470" name="Line 62"/>
              <p:cNvSpPr>
                <a:spLocks noChangeShapeType="1"/>
              </p:cNvSpPr>
              <p:nvPr/>
            </p:nvSpPr>
            <p:spPr bwMode="auto">
              <a:xfrm>
                <a:off x="2815" y="2761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1" name="Group 63"/>
            <p:cNvGrpSpPr>
              <a:grpSpLocks/>
            </p:cNvGrpSpPr>
            <p:nvPr/>
          </p:nvGrpSpPr>
          <p:grpSpPr bwMode="auto">
            <a:xfrm>
              <a:off x="2590800" y="4114800"/>
              <a:ext cx="614363" cy="498475"/>
              <a:chOff x="1728" y="2592"/>
              <a:chExt cx="387" cy="314"/>
            </a:xfrm>
          </p:grpSpPr>
          <p:sp>
            <p:nvSpPr>
              <p:cNvPr id="17472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28" y="2592"/>
                <a:ext cx="82" cy="31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Deflate">
                  <a:avLst>
                    <a:gd name="adj" fmla="val 26227"/>
                  </a:avLst>
                </a:prstTxWarp>
              </a:bodyPr>
              <a:lstStyle/>
              <a:p>
                <a:pPr algn="ctr"/>
                <a:r>
                  <a:rPr lang="en-US" sz="20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8000"/>
                    </a:solidFill>
                    <a:latin typeface="Impact"/>
                  </a:rPr>
                  <a:t>A</a:t>
                </a:r>
              </a:p>
            </p:txBody>
          </p:sp>
          <p:grpSp>
            <p:nvGrpSpPr>
              <p:cNvPr id="17473" name="Group 65"/>
              <p:cNvGrpSpPr>
                <a:grpSpLocks/>
              </p:cNvGrpSpPr>
              <p:nvPr/>
            </p:nvGrpSpPr>
            <p:grpSpPr bwMode="auto">
              <a:xfrm>
                <a:off x="1810" y="2598"/>
                <a:ext cx="305" cy="231"/>
                <a:chOff x="2815" y="2640"/>
                <a:chExt cx="305" cy="231"/>
              </a:xfrm>
            </p:grpSpPr>
            <p:grpSp>
              <p:nvGrpSpPr>
                <p:cNvPr id="17474" name="Group 66"/>
                <p:cNvGrpSpPr>
                  <a:grpSpLocks/>
                </p:cNvGrpSpPr>
                <p:nvPr/>
              </p:nvGrpSpPr>
              <p:grpSpPr bwMode="auto">
                <a:xfrm rot="1989591">
                  <a:off x="2832" y="2640"/>
                  <a:ext cx="288" cy="231"/>
                  <a:chOff x="2682" y="2448"/>
                  <a:chExt cx="288" cy="231"/>
                </a:xfrm>
              </p:grpSpPr>
              <p:sp>
                <p:nvSpPr>
                  <p:cNvPr id="17475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2" y="2544"/>
                    <a:ext cx="28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en-US" sz="800" b="1"/>
                      <a:t>C-O</a:t>
                    </a:r>
                    <a:endParaRPr lang="en-US" altLang="en-US" sz="800" b="1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grpSp>
                <p:nvGrpSpPr>
                  <p:cNvPr id="1747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688" y="2448"/>
                    <a:ext cx="166" cy="135"/>
                    <a:chOff x="2694" y="2445"/>
                    <a:chExt cx="166" cy="135"/>
                  </a:xfrm>
                </p:grpSpPr>
                <p:grpSp>
                  <p:nvGrpSpPr>
                    <p:cNvPr id="17477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0" y="2544"/>
                      <a:ext cx="10" cy="32"/>
                      <a:chOff x="2770" y="2544"/>
                      <a:chExt cx="10" cy="32"/>
                    </a:xfrm>
                  </p:grpSpPr>
                  <p:sp>
                    <p:nvSpPr>
                      <p:cNvPr id="17478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70" y="2544"/>
                        <a:ext cx="0" cy="3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7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80" y="2545"/>
                        <a:ext cx="0" cy="3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7480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94" y="2445"/>
                      <a:ext cx="166" cy="1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en-US" sz="800" b="1"/>
                        <a:t>O</a:t>
                      </a:r>
                    </a:p>
                  </p:txBody>
                </p:sp>
              </p:grpSp>
            </p:grpSp>
            <p:sp>
              <p:nvSpPr>
                <p:cNvPr id="17481" name="Line 73"/>
                <p:cNvSpPr>
                  <a:spLocks noChangeShapeType="1"/>
                </p:cNvSpPr>
                <p:nvPr/>
              </p:nvSpPr>
              <p:spPr bwMode="auto">
                <a:xfrm>
                  <a:off x="2815" y="2761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82" name="Text Box 74"/>
            <p:cNvSpPr txBox="1">
              <a:spLocks noChangeArrowheads="1"/>
            </p:cNvSpPr>
            <p:nvPr/>
          </p:nvSpPr>
          <p:spPr bwMode="auto">
            <a:xfrm>
              <a:off x="3777429" y="5848351"/>
              <a:ext cx="2435280" cy="861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/>
                <a:t>Vascular smooth </a:t>
              </a:r>
              <a:endParaRPr lang="en-US" altLang="en-US" sz="1800" b="1" dirty="0" smtClean="0"/>
            </a:p>
            <a:p>
              <a:r>
                <a:rPr lang="en-US" altLang="en-US" sz="1800" b="1" dirty="0" smtClean="0"/>
                <a:t>muscle </a:t>
              </a:r>
              <a:r>
                <a:rPr lang="en-US" altLang="en-US" sz="1800" b="1" dirty="0"/>
                <a:t>cells</a:t>
              </a:r>
            </a:p>
          </p:txBody>
        </p:sp>
        <p:sp>
          <p:nvSpPr>
            <p:cNvPr id="17486" name="Oval 78"/>
            <p:cNvSpPr>
              <a:spLocks noChangeArrowheads="1"/>
            </p:cNvSpPr>
            <p:nvPr/>
          </p:nvSpPr>
          <p:spPr bwMode="auto">
            <a:xfrm>
              <a:off x="5942397" y="3344347"/>
              <a:ext cx="381000" cy="304800"/>
            </a:xfrm>
            <a:prstGeom prst="ellipse">
              <a:avLst/>
            </a:prstGeom>
            <a:solidFill>
              <a:srgbClr val="00E7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900" b="1"/>
            </a:p>
          </p:txBody>
        </p:sp>
        <p:grpSp>
          <p:nvGrpSpPr>
            <p:cNvPr id="17490" name="Group 82"/>
            <p:cNvGrpSpPr>
              <a:grpSpLocks/>
            </p:cNvGrpSpPr>
            <p:nvPr/>
          </p:nvGrpSpPr>
          <p:grpSpPr bwMode="auto">
            <a:xfrm>
              <a:off x="6578600" y="5543550"/>
              <a:ext cx="819150" cy="723900"/>
              <a:chOff x="4128" y="3552"/>
              <a:chExt cx="516" cy="456"/>
            </a:xfrm>
          </p:grpSpPr>
          <p:sp>
            <p:nvSpPr>
              <p:cNvPr id="17450" name="Text Box 42"/>
              <p:cNvSpPr txBox="1">
                <a:spLocks noChangeArrowheads="1"/>
              </p:cNvSpPr>
              <p:nvPr/>
            </p:nvSpPr>
            <p:spPr bwMode="auto">
              <a:xfrm>
                <a:off x="4224" y="3552"/>
                <a:ext cx="3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MGP</a:t>
                </a:r>
              </a:p>
            </p:txBody>
          </p:sp>
          <p:sp>
            <p:nvSpPr>
              <p:cNvPr id="17451" name="Text Box 43"/>
              <p:cNvSpPr txBox="1">
                <a:spLocks noChangeArrowheads="1"/>
              </p:cNvSpPr>
              <p:nvPr/>
            </p:nvSpPr>
            <p:spPr bwMode="auto">
              <a:xfrm>
                <a:off x="4224" y="3816"/>
                <a:ext cx="4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dirty="0"/>
                  <a:t>Gas-6</a:t>
                </a:r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/>
            </p:nvSpPr>
            <p:spPr bwMode="auto">
              <a:xfrm>
                <a:off x="4128" y="3840"/>
                <a:ext cx="48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Rectangle 81"/>
              <p:cNvSpPr>
                <a:spLocks noChangeArrowheads="1"/>
              </p:cNvSpPr>
              <p:nvPr/>
            </p:nvSpPr>
            <p:spPr bwMode="auto">
              <a:xfrm>
                <a:off x="4128" y="3576"/>
                <a:ext cx="48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96" name="Text Box 88"/>
            <p:cNvSpPr txBox="1">
              <a:spLocks noChangeArrowheads="1"/>
            </p:cNvSpPr>
            <p:nvPr/>
          </p:nvSpPr>
          <p:spPr bwMode="auto">
            <a:xfrm>
              <a:off x="3928819" y="2972720"/>
              <a:ext cx="908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 dirty="0">
                  <a:latin typeface="Bookman Old Style" pitchFamily="18" charset="0"/>
                </a:rPr>
                <a:t>active</a:t>
              </a:r>
            </a:p>
          </p:txBody>
        </p:sp>
        <p:sp>
          <p:nvSpPr>
            <p:cNvPr id="17497" name="Text Box 89"/>
            <p:cNvSpPr txBox="1">
              <a:spLocks noChangeArrowheads="1"/>
            </p:cNvSpPr>
            <p:nvPr/>
          </p:nvSpPr>
          <p:spPr bwMode="auto">
            <a:xfrm>
              <a:off x="7096749" y="2930557"/>
              <a:ext cx="1150938" cy="366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 dirty="0">
                  <a:latin typeface="Bookman Old Style" pitchFamily="18" charset="0"/>
                </a:rPr>
                <a:t>inactive</a:t>
              </a:r>
            </a:p>
          </p:txBody>
        </p:sp>
      </p:grpSp>
      <p:sp>
        <p:nvSpPr>
          <p:cNvPr id="85" name="Flowchart: Connector 84"/>
          <p:cNvSpPr/>
          <p:nvPr/>
        </p:nvSpPr>
        <p:spPr>
          <a:xfrm>
            <a:off x="2899552" y="4358384"/>
            <a:ext cx="348786" cy="35212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lowchart: Connector 86"/>
          <p:cNvSpPr/>
          <p:nvPr/>
        </p:nvSpPr>
        <p:spPr>
          <a:xfrm>
            <a:off x="3268954" y="4166709"/>
            <a:ext cx="393091" cy="41421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WordArt 20"/>
          <p:cNvSpPr>
            <a:spLocks noChangeArrowheads="1" noChangeShapeType="1" noTextEdit="1"/>
          </p:cNvSpPr>
          <p:nvPr/>
        </p:nvSpPr>
        <p:spPr bwMode="auto">
          <a:xfrm>
            <a:off x="3516326" y="3903365"/>
            <a:ext cx="114745" cy="3738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A</a:t>
            </a:r>
          </a:p>
        </p:txBody>
      </p:sp>
      <p:sp>
        <p:nvSpPr>
          <p:cNvPr id="89" name="WordArt 20"/>
          <p:cNvSpPr>
            <a:spLocks noChangeArrowheads="1" noChangeShapeType="1" noTextEdit="1"/>
          </p:cNvSpPr>
          <p:nvPr/>
        </p:nvSpPr>
        <p:spPr bwMode="auto">
          <a:xfrm>
            <a:off x="2993802" y="4081476"/>
            <a:ext cx="114745" cy="3738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586" y="6243518"/>
            <a:ext cx="23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Danziger, CJASN, 2008.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1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449484"/>
            <a:ext cx="6248400" cy="322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851737"/>
            <a:ext cx="1375928" cy="42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Inhibitors?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889484"/>
            <a:ext cx="6082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Circulating Des </a:t>
            </a:r>
            <a:r>
              <a:rPr lang="en-US" sz="2000" dirty="0" err="1" smtClean="0"/>
              <a:t>Carboxy</a:t>
            </a:r>
            <a:r>
              <a:rPr lang="en-US" sz="2000" dirty="0" smtClean="0"/>
              <a:t> </a:t>
            </a:r>
            <a:r>
              <a:rPr lang="en-US" sz="2000" dirty="0" err="1" smtClean="0"/>
              <a:t>Prothombin</a:t>
            </a:r>
            <a:r>
              <a:rPr lang="en-US" sz="2000" dirty="0" smtClean="0"/>
              <a:t> - </a:t>
            </a:r>
            <a:r>
              <a:rPr lang="en-US" sz="2000" dirty="0" err="1" smtClean="0"/>
              <a:t>undercarboxylated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24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Overview - VKDP activity in MESA studies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I. VKDP activity and vascular calcification</a:t>
            </a:r>
          </a:p>
          <a:p>
            <a:r>
              <a:rPr lang="en-US" sz="2200" dirty="0" smtClean="0"/>
              <a:t>Medial vascular calcification  (ankle-brachial index &gt; 1.4) – case cohort analysis</a:t>
            </a:r>
          </a:p>
          <a:p>
            <a:r>
              <a:rPr lang="en-US" sz="2200" dirty="0" smtClean="0"/>
              <a:t>Vascular, </a:t>
            </a:r>
            <a:r>
              <a:rPr lang="en-US" sz="2200" dirty="0" err="1" smtClean="0"/>
              <a:t>valvular</a:t>
            </a:r>
            <a:r>
              <a:rPr lang="en-US" sz="2200" dirty="0" smtClean="0"/>
              <a:t> calcification and vascular stiffness – weighted cohort analysis</a:t>
            </a:r>
          </a:p>
          <a:p>
            <a:pPr marL="0" indent="0">
              <a:buNone/>
            </a:pPr>
            <a:r>
              <a:rPr lang="en-US" sz="2400" dirty="0" smtClean="0"/>
              <a:t>II. VKDP activity and incident ischemic cardiovascular disease</a:t>
            </a:r>
          </a:p>
          <a:p>
            <a:r>
              <a:rPr lang="en-US" sz="2200" dirty="0" smtClean="0"/>
              <a:t>Longitudinal analysis of baseline DCP and incident disease in weighted cohort</a:t>
            </a:r>
          </a:p>
          <a:p>
            <a:pPr marL="0" indent="0">
              <a:buNone/>
            </a:pPr>
            <a:r>
              <a:rPr lang="en-US" sz="2400" smtClean="0"/>
              <a:t>III</a:t>
            </a:r>
            <a:r>
              <a:rPr lang="en-US" sz="2400" dirty="0" smtClean="0"/>
              <a:t>. VKDP activity and inflammation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358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12807</TotalTime>
  <Words>1822</Words>
  <Application>Microsoft Macintosh PowerPoint</Application>
  <PresentationFormat>On-screen Show (4:3)</PresentationFormat>
  <Paragraphs>465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Vitamin K Dependent Protein Activity and Incident Cardiovascular Disease: Results of the Multi Ethnic Study of Atherosclerosis</vt:lpstr>
      <vt:lpstr>A case…..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- VKDP activity in MESA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Ischemic Cardiovascular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Interpretation of the results…</vt:lpstr>
      <vt:lpstr>Future Steps</vt:lpstr>
      <vt:lpstr>Many thanks to….</vt:lpstr>
    </vt:vector>
  </TitlesOfParts>
  <Company>Beth Israel Deaconess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Danziger,John</dc:creator>
  <cp:lastModifiedBy>New Admin</cp:lastModifiedBy>
  <cp:revision>53</cp:revision>
  <dcterms:created xsi:type="dcterms:W3CDTF">2016-02-24T16:33:44Z</dcterms:created>
  <dcterms:modified xsi:type="dcterms:W3CDTF">2016-03-23T02:41:32Z</dcterms:modified>
</cp:coreProperties>
</file>