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</p:sldMasterIdLst>
  <p:notesMasterIdLst>
    <p:notesMasterId r:id="rId46"/>
  </p:notesMasterIdLst>
  <p:handoutMasterIdLst>
    <p:handoutMasterId r:id="rId47"/>
  </p:handoutMasterIdLst>
  <p:sldIdLst>
    <p:sldId id="256" r:id="rId4"/>
    <p:sldId id="265" r:id="rId5"/>
    <p:sldId id="266" r:id="rId6"/>
    <p:sldId id="299" r:id="rId7"/>
    <p:sldId id="257" r:id="rId8"/>
    <p:sldId id="264" r:id="rId9"/>
    <p:sldId id="258" r:id="rId10"/>
    <p:sldId id="259" r:id="rId11"/>
    <p:sldId id="260" r:id="rId12"/>
    <p:sldId id="263" r:id="rId13"/>
    <p:sldId id="294" r:id="rId14"/>
    <p:sldId id="298" r:id="rId15"/>
    <p:sldId id="300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92" r:id="rId24"/>
    <p:sldId id="293" r:id="rId25"/>
    <p:sldId id="301" r:id="rId26"/>
    <p:sldId id="276" r:id="rId27"/>
    <p:sldId id="280" r:id="rId28"/>
    <p:sldId id="281" r:id="rId29"/>
    <p:sldId id="282" r:id="rId30"/>
    <p:sldId id="277" r:id="rId31"/>
    <p:sldId id="283" r:id="rId32"/>
    <p:sldId id="284" r:id="rId33"/>
    <p:sldId id="285" r:id="rId34"/>
    <p:sldId id="286" r:id="rId35"/>
    <p:sldId id="268" r:id="rId36"/>
    <p:sldId id="279" r:id="rId37"/>
    <p:sldId id="290" r:id="rId38"/>
    <p:sldId id="291" r:id="rId39"/>
    <p:sldId id="295" r:id="rId40"/>
    <p:sldId id="278" r:id="rId41"/>
    <p:sldId id="297" r:id="rId42"/>
    <p:sldId id="296" r:id="rId43"/>
    <p:sldId id="288" r:id="rId44"/>
    <p:sldId id="289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AFFCF"/>
    <a:srgbClr val="FFFFFF"/>
    <a:srgbClr val="5B477F"/>
    <a:srgbClr val="E04A0E"/>
    <a:srgbClr val="F4FD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8074" autoAdjust="0"/>
    <p:restoredTop sz="94645" autoAdjust="0"/>
  </p:normalViewPr>
  <p:slideViewPr>
    <p:cSldViewPr>
      <p:cViewPr>
        <p:scale>
          <a:sx n="66" d="100"/>
          <a:sy n="66" d="100"/>
        </p:scale>
        <p:origin x="-1320" y="-9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A4F5F-37A3-48D4-9F82-89FB2808FEDA}" type="datetimeFigureOut">
              <a:rPr lang="en-US" smtClean="0"/>
              <a:pPr/>
              <a:t>8/12/2016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6976DE-D018-409D-AACF-5025BFC7A1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9277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562A68-7970-47B4-AE51-6D82B6E0C5FD}" type="datetimeFigureOut">
              <a:rPr lang="en-US" smtClean="0"/>
              <a:pPr/>
              <a:t>8/12/2016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EB2A8A-8689-4245-80FF-8B07D25CEF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23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3DB07-2079-4552-8083-16DDA630DDE4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978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B751D2-EAA6-4F35-A1B7-4980BFE865B3}" type="slidenum">
              <a:rPr lang="en-US" smtClean="0">
                <a:latin typeface="Arial" pitchFamily="34" charset="0"/>
              </a:rPr>
              <a:pPr/>
              <a:t>11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Prior to aliquotting cryovials need to labeled with appropriate MESA Exam 5 labels.  Labels are attached to cryovials perpendicularly prior to aliquotting.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solidFill>
                  <a:srgbClr val="006666"/>
                </a:solidFill>
              </a:rPr>
              <a:t>Add extra shipping tape over all labels to ensure it will not fall off in transit.</a:t>
            </a:r>
          </a:p>
          <a:p>
            <a:endParaRPr 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6BABF0-9AD1-4D6B-BB2C-374BAF75313C}" type="slidenum">
              <a:rPr lang="en-US" smtClean="0"/>
              <a:pPr/>
              <a:t>37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89D07-115D-4A21-8F0B-0A504878EAA6}" type="datetime1">
              <a:rPr lang="en-US" smtClean="0"/>
              <a:pPr/>
              <a:t>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CECA-2C77-4319-8D7C-B612CD7BD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A86EB-AD6C-4C19-8FC2-85365461AD2F}" type="datetime1">
              <a:rPr lang="en-US" smtClean="0"/>
              <a:pPr/>
              <a:t>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CECA-2C77-4319-8D7C-B612CD7BD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8740-A35A-4E6C-99FA-F5EECFA3A2A0}" type="datetime1">
              <a:rPr lang="en-US" smtClean="0"/>
              <a:pPr/>
              <a:t>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CECA-2C77-4319-8D7C-B612CD7BD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58590-917B-4EAF-8BE4-75A995185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1977-9CE9-4965-9D60-1C4E0C6951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561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58590-917B-4EAF-8BE4-75A995185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1977-9CE9-4965-9D60-1C4E0C6951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5854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58590-917B-4EAF-8BE4-75A995185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1977-9CE9-4965-9D60-1C4E0C6951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809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58590-917B-4EAF-8BE4-75A995185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1977-9CE9-4965-9D60-1C4E0C6951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186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58590-917B-4EAF-8BE4-75A995185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1977-9CE9-4965-9D60-1C4E0C6951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352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58590-917B-4EAF-8BE4-75A995185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1977-9CE9-4965-9D60-1C4E0C6951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2247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58590-917B-4EAF-8BE4-75A995185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1977-9CE9-4965-9D60-1C4E0C6951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8842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58590-917B-4EAF-8BE4-75A995185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1977-9CE9-4965-9D60-1C4E0C6951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845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38"/>
            <a:ext cx="8229600" cy="715962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CACCD-3474-4ECA-B72C-4FB8A041B5F0}" type="datetime1">
              <a:rPr lang="en-US" smtClean="0"/>
              <a:pPr/>
              <a:t>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92075"/>
            <a:ext cx="381000" cy="365125"/>
          </a:xfrm>
        </p:spPr>
        <p:txBody>
          <a:bodyPr/>
          <a:lstStyle/>
          <a:p>
            <a:fld id="{6644CECA-2C77-4319-8D7C-B612CD7BD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58590-917B-4EAF-8BE4-75A995185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1977-9CE9-4965-9D60-1C4E0C6951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08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58590-917B-4EAF-8BE4-75A995185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1977-9CE9-4965-9D60-1C4E0C6951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6178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58590-917B-4EAF-8BE4-75A995185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1977-9CE9-4965-9D60-1C4E0C6951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447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58590-917B-4EAF-8BE4-75A995185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1977-9CE9-4965-9D60-1C4E0C6951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02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58590-917B-4EAF-8BE4-75A995185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1977-9CE9-4965-9D60-1C4E0C6951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622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58590-917B-4EAF-8BE4-75A995185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1977-9CE9-4965-9D60-1C4E0C6951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0799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58590-917B-4EAF-8BE4-75A995185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1977-9CE9-4965-9D60-1C4E0C6951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6859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58590-917B-4EAF-8BE4-75A995185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1977-9CE9-4965-9D60-1C4E0C6951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867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58590-917B-4EAF-8BE4-75A995185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1977-9CE9-4965-9D60-1C4E0C6951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025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58590-917B-4EAF-8BE4-75A995185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1977-9CE9-4965-9D60-1C4E0C6951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808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199C8-12D6-4FF3-AB23-DD3C44E69283}" type="datetime1">
              <a:rPr lang="en-US" smtClean="0"/>
              <a:pPr/>
              <a:t>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CECA-2C77-4319-8D7C-B612CD7BD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58590-917B-4EAF-8BE4-75A995185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1977-9CE9-4965-9D60-1C4E0C6951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8003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58590-917B-4EAF-8BE4-75A995185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1977-9CE9-4965-9D60-1C4E0C6951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1754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58590-917B-4EAF-8BE4-75A995185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1977-9CE9-4965-9D60-1C4E0C6951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678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58590-917B-4EAF-8BE4-75A995185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51977-9CE9-4965-9D60-1C4E0C6951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948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0671A-E4D2-48B4-96DC-34242FF425ED}" type="datetime1">
              <a:rPr lang="en-US" smtClean="0"/>
              <a:pPr/>
              <a:t>8/12/2016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CECA-2C77-4319-8D7C-B612CD7BD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4279B-8283-4BEB-A020-CA0DC4136813}" type="datetime1">
              <a:rPr lang="en-US" smtClean="0"/>
              <a:pPr/>
              <a:t>8/12/2016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CECA-2C77-4319-8D7C-B612CD7BD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70199-F1BA-4C40-AFED-EECE6D2146FD}" type="datetime1">
              <a:rPr lang="en-US" smtClean="0"/>
              <a:pPr/>
              <a:t>8/12/2016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CECA-2C77-4319-8D7C-B612CD7BD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7EB26-C9AD-468C-848C-F0EE14414A45}" type="datetime1">
              <a:rPr lang="en-US" smtClean="0"/>
              <a:pPr/>
              <a:t>8/12/2016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CECA-2C77-4319-8D7C-B612CD7BD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C33C1-8569-4F1B-8383-4343FCD46E75}" type="datetime1">
              <a:rPr lang="en-US" smtClean="0"/>
              <a:pPr/>
              <a:t>8/12/2016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CECA-2C77-4319-8D7C-B612CD7BD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F74E5-FB03-4906-97DA-64C987B1595E}" type="datetime1">
              <a:rPr lang="en-US" smtClean="0"/>
              <a:pPr/>
              <a:t>8/12/2016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CECA-2C77-4319-8D7C-B612CD7BD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5094A-4EBA-49B6-AA03-6AA3D676A517}" type="datetime1">
              <a:rPr lang="en-US" smtClean="0"/>
              <a:pPr/>
              <a:t>8/12/2016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4CECA-2C77-4319-8D7C-B612CD7BDB3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58590-917B-4EAF-8BE4-75A995185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51977-9CE9-4965-9D60-1C4E0C6951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642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58590-917B-4EAF-8BE4-75A9951850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51977-9CE9-4965-9D60-1C4E0C6951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81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wmf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wmf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vitrogen.com/site/us/en/home/brands/Product-Brand/Countess-Automated-Cell-Counter.html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31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124200" y="1517650"/>
            <a:ext cx="2930527" cy="1377950"/>
            <a:chOff x="211136" y="1289050"/>
            <a:chExt cx="2930527" cy="1377950"/>
          </a:xfrm>
        </p:grpSpPr>
        <p:pic>
          <p:nvPicPr>
            <p:cNvPr id="5" name="Picture 5" descr="MesaLogo-100x6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1136" y="1289050"/>
              <a:ext cx="2133600" cy="1301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 rot="16200000">
              <a:off x="2193588" y="1718925"/>
              <a:ext cx="430887" cy="146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r>
                <a:rPr lang="en-US" sz="1600" dirty="0">
                  <a:latin typeface="Cooper Black" pitchFamily="18" charset="0"/>
                </a:rPr>
                <a:t>Exam 6</a:t>
              </a:r>
            </a:p>
          </p:txBody>
        </p:sp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752600" y="4038600"/>
            <a:ext cx="5716629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600" dirty="0" smtClean="0">
                <a:latin typeface="Times New Roman" pitchFamily="18" charset="0"/>
              </a:rPr>
              <a:t>Presented by   </a:t>
            </a:r>
            <a:r>
              <a:rPr lang="en-US" sz="2600" dirty="0" smtClean="0">
                <a:latin typeface="Times New Roman" pitchFamily="18" charset="0"/>
              </a:rPr>
              <a:t>Young A Choi</a:t>
            </a:r>
          </a:p>
          <a:p>
            <a:pPr algn="ctr">
              <a:spcBef>
                <a:spcPts val="600"/>
              </a:spcBef>
            </a:pPr>
            <a:r>
              <a:rPr lang="en-US" sz="2400" b="0" dirty="0" smtClean="0">
                <a:latin typeface="Times New Roman" pitchFamily="18" charset="0"/>
              </a:rPr>
              <a:t>of </a:t>
            </a:r>
            <a:r>
              <a:rPr lang="en-US" sz="2400" b="0" dirty="0">
                <a:latin typeface="Times New Roman" pitchFamily="18" charset="0"/>
              </a:rPr>
              <a:t>the</a:t>
            </a:r>
          </a:p>
          <a:p>
            <a:pPr algn="ctr"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</a:rPr>
              <a:t>Department of Epidemiology and Prevention</a:t>
            </a:r>
          </a:p>
          <a:p>
            <a:pPr algn="ctr"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</a:rPr>
              <a:t>Division of Public Health Sciences</a:t>
            </a:r>
          </a:p>
          <a:p>
            <a:pPr algn="ctr">
              <a:spcBef>
                <a:spcPts val="600"/>
              </a:spcBef>
            </a:pPr>
            <a:r>
              <a:rPr lang="en-US" sz="2400" dirty="0" smtClean="0">
                <a:latin typeface="Times New Roman" pitchFamily="18" charset="0"/>
              </a:rPr>
              <a:t>Wake Forest University School of Medicine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304184" y="228600"/>
            <a:ext cx="653563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</a:rPr>
              <a:t>EXAM </a:t>
            </a:r>
            <a:r>
              <a:rPr lang="en-US" sz="2800" dirty="0" smtClean="0">
                <a:latin typeface="Times New Roman" pitchFamily="18" charset="0"/>
              </a:rPr>
              <a:t>6 </a:t>
            </a:r>
            <a:r>
              <a:rPr lang="en-US" sz="2800" dirty="0">
                <a:latin typeface="Times New Roman" pitchFamily="18" charset="0"/>
              </a:rPr>
              <a:t>FIELD CENTER </a:t>
            </a:r>
            <a:endParaRPr lang="en-US" sz="2800" dirty="0" smtClean="0">
              <a:latin typeface="Times New Roman" pitchFamily="18" charset="0"/>
            </a:endParaRPr>
          </a:p>
          <a:p>
            <a:pPr algn="ctr"/>
            <a:r>
              <a:rPr lang="en-US" sz="2800" dirty="0" smtClean="0">
                <a:latin typeface="Times New Roman" pitchFamily="18" charset="0"/>
              </a:rPr>
              <a:t>EPIGENOMICS ANCILLARY TRAINING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879474" y="3276600"/>
            <a:ext cx="76549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tabLst>
                <a:tab pos="182880" algn="l"/>
              </a:tabLst>
            </a:pPr>
            <a:r>
              <a:rPr lang="en-US" sz="2800" dirty="0">
                <a:latin typeface="Times New Roman" pitchFamily="18" charset="0"/>
              </a:rPr>
              <a:t>Principal </a:t>
            </a:r>
            <a:r>
              <a:rPr lang="en-US" sz="2800" dirty="0" smtClean="0">
                <a:latin typeface="Times New Roman" pitchFamily="18" charset="0"/>
              </a:rPr>
              <a:t>Investigator</a:t>
            </a:r>
            <a:r>
              <a:rPr lang="en-US" sz="2800" b="0" dirty="0" smtClean="0">
                <a:latin typeface="Times New Roman" pitchFamily="18" charset="0"/>
              </a:rPr>
              <a:t>:  Yongmei Liu, MD, PhD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17637"/>
            <a:ext cx="8229600" cy="50593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Step 1: Centrifugation of CPT Tubes </a:t>
            </a:r>
          </a:p>
          <a:p>
            <a:pPr lvl="1"/>
            <a:r>
              <a:rPr lang="en-US" dirty="0" smtClean="0"/>
              <a:t>Tubes less than 4mL will be discarded and </a:t>
            </a:r>
          </a:p>
          <a:p>
            <a:pPr lvl="1">
              <a:buNone/>
            </a:pPr>
            <a:r>
              <a:rPr lang="en-US" dirty="0" smtClean="0"/>
              <a:t>	NOTES made on the Blood Collection Form</a:t>
            </a:r>
          </a:p>
          <a:p>
            <a:pPr lvl="1"/>
            <a:r>
              <a:rPr lang="en-US" dirty="0" smtClean="0"/>
              <a:t>Processing must begin within</a:t>
            </a:r>
          </a:p>
          <a:p>
            <a:pPr lvl="1">
              <a:buNone/>
            </a:pPr>
            <a:r>
              <a:rPr lang="en-US" dirty="0" smtClean="0"/>
              <a:t>	3 hours of first blood draw</a:t>
            </a:r>
          </a:p>
          <a:p>
            <a:pPr lvl="1"/>
            <a:r>
              <a:rPr lang="en-US" dirty="0" smtClean="0"/>
              <a:t>Tubes must be kept in a </a:t>
            </a:r>
          </a:p>
          <a:p>
            <a:pPr lvl="1">
              <a:buNone/>
            </a:pPr>
            <a:r>
              <a:rPr lang="en-US" dirty="0" smtClean="0"/>
              <a:t>	safe, still place free from</a:t>
            </a:r>
          </a:p>
          <a:p>
            <a:pPr lvl="1">
              <a:buNone/>
            </a:pPr>
            <a:r>
              <a:rPr lang="en-US" dirty="0" smtClean="0"/>
              <a:t>	drafts and out of direct </a:t>
            </a:r>
          </a:p>
          <a:p>
            <a:pPr lvl="1">
              <a:buNone/>
            </a:pPr>
            <a:r>
              <a:rPr lang="en-US" dirty="0" smtClean="0"/>
              <a:t>	sunlight until processing</a:t>
            </a:r>
          </a:p>
          <a:p>
            <a:pPr lvl="1"/>
            <a:r>
              <a:rPr lang="en-US" dirty="0" smtClean="0"/>
              <a:t>Copy Blood Collection and Centrifugation Time</a:t>
            </a:r>
          </a:p>
          <a:p>
            <a:r>
              <a:rPr lang="en-US" dirty="0" smtClean="0"/>
              <a:t>Step 2: Instrument Start-up and Tube Labeling</a:t>
            </a:r>
            <a:endParaRPr lang="en-US" dirty="0"/>
          </a:p>
        </p:txBody>
      </p:sp>
      <p:pic>
        <p:nvPicPr>
          <p:cNvPr id="4098" name="Picture 2" descr="H:\MESA Epigenomics\Training\Pictures\DSC01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819400"/>
            <a:ext cx="3291840" cy="24688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7467600" cy="715962"/>
          </a:xfrm>
        </p:spPr>
        <p:txBody>
          <a:bodyPr>
            <a:normAutofit fontScale="90000"/>
          </a:bodyPr>
          <a:lstStyle/>
          <a:p>
            <a:r>
              <a:rPr lang="en-US" sz="2700" dirty="0" smtClean="0"/>
              <a:t>MESA </a:t>
            </a:r>
            <a:r>
              <a:rPr lang="en-US" sz="2700" dirty="0" err="1" smtClean="0"/>
              <a:t>Epi</a:t>
            </a:r>
            <a:r>
              <a:rPr lang="en-US" sz="2700" dirty="0" smtClean="0"/>
              <a:t> Protocol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SEPARATION OF PLAMSA AND PBMCs</a:t>
            </a:r>
            <a:endParaRPr lang="en-US" dirty="0"/>
          </a:p>
        </p:txBody>
      </p:sp>
      <p:pic>
        <p:nvPicPr>
          <p:cNvPr id="4099" name="Picture 3" descr="H:\MESA Epigenomics\Training\Pictures\DSC01002.JPG"/>
          <p:cNvPicPr>
            <a:picLocks noChangeAspect="1" noChangeArrowheads="1"/>
          </p:cNvPicPr>
          <p:nvPr/>
        </p:nvPicPr>
        <p:blipFill>
          <a:blip r:embed="rId3" cstate="print"/>
          <a:srcRect l="25926" r="18519" b="462"/>
          <a:stretch>
            <a:fillRect/>
          </a:stretch>
        </p:blipFill>
        <p:spPr bwMode="auto">
          <a:xfrm>
            <a:off x="7620000" y="457200"/>
            <a:ext cx="1371600" cy="32766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CECA-2C77-4319-8D7C-B612CD7BDB3C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>
            <a:spLocks noGrp="1" noChangeArrowheads="1"/>
          </p:cNvSpPr>
          <p:nvPr>
            <p:ph type="title"/>
          </p:nvPr>
        </p:nvSpPr>
        <p:spPr>
          <a:xfrm>
            <a:off x="457200" y="350838"/>
            <a:ext cx="8229600" cy="7159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dirty="0" smtClean="0">
                <a:solidFill>
                  <a:schemeClr val="tx1"/>
                </a:solidFill>
              </a:rPr>
              <a:t>MESA Exam 6 Label Orientation on </a:t>
            </a:r>
            <a:r>
              <a:rPr lang="en-US" sz="4000" b="1" dirty="0" err="1" smtClean="0">
                <a:solidFill>
                  <a:schemeClr val="tx1"/>
                </a:solidFill>
              </a:rPr>
              <a:t>Cryovials</a:t>
            </a:r>
            <a:r>
              <a:rPr lang="en-US" sz="4000" b="1" dirty="0" smtClean="0">
                <a:solidFill>
                  <a:schemeClr val="tx1"/>
                </a:solidFill>
              </a:rPr>
              <a:t> and Tubes</a:t>
            </a:r>
          </a:p>
        </p:txBody>
      </p:sp>
      <p:sp>
        <p:nvSpPr>
          <p:cNvPr id="23555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3556" name="Picture 11" descr="L:\Groups\LCBRSecure\Excel\Mesa Exam 5\Exam 5 Training\Photos for training\Compressed pics for Powerpoint\MESA Exam 5 Training Photo 002-compress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286000"/>
            <a:ext cx="3436938" cy="2286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57" name="Rectangle 7"/>
          <p:cNvSpPr>
            <a:spLocks noChangeArrowheads="1"/>
          </p:cNvSpPr>
          <p:nvPr/>
        </p:nvSpPr>
        <p:spPr bwMode="auto">
          <a:xfrm>
            <a:off x="533400" y="4611687"/>
            <a:ext cx="3733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3.5mL Serum tube with label attached before wrapping around vial</a:t>
            </a:r>
          </a:p>
        </p:txBody>
      </p:sp>
      <p:pic>
        <p:nvPicPr>
          <p:cNvPr id="23558" name="Picture 14" descr="L:\Groups\LCBRSecure\Excel\Mesa Exam 5\Exam 5 Training\Photos for training\Label on cry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9650" y="1971675"/>
            <a:ext cx="2063750" cy="4078288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59" name="TextBox 9"/>
          <p:cNvSpPr txBox="1">
            <a:spLocks noChangeArrowheads="1"/>
          </p:cNvSpPr>
          <p:nvPr/>
        </p:nvSpPr>
        <p:spPr bwMode="auto">
          <a:xfrm>
            <a:off x="2279650" y="5629275"/>
            <a:ext cx="3962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Labels are attached to cryovials perpendicularly prior to aliquotting.</a:t>
            </a:r>
          </a:p>
          <a:p>
            <a:pPr algn="ctr"/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667000" y="1371600"/>
            <a:ext cx="3733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 smtClean="0"/>
              <a:t>ALL Labels will be provided by the MESA Coordinating Center </a:t>
            </a:r>
            <a:endParaRPr lang="en-US" sz="20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92075"/>
            <a:ext cx="381000" cy="365125"/>
          </a:xfrm>
        </p:spPr>
        <p:txBody>
          <a:bodyPr/>
          <a:lstStyle/>
          <a:p>
            <a:fld id="{6644CECA-2C77-4319-8D7C-B612CD7BDB3C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92075"/>
            <a:ext cx="381000" cy="365125"/>
          </a:xfrm>
        </p:spPr>
        <p:txBody>
          <a:bodyPr/>
          <a:lstStyle/>
          <a:p>
            <a:fld id="{6644CECA-2C77-4319-8D7C-B612CD7BDB3C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7" t="9558" r="4531" b="25069"/>
          <a:stretch/>
        </p:blipFill>
        <p:spPr bwMode="auto">
          <a:xfrm>
            <a:off x="-1" y="1143000"/>
            <a:ext cx="9144001" cy="5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7118233" y="2133600"/>
            <a:ext cx="1219200" cy="1981200"/>
            <a:chOff x="7315200" y="762000"/>
            <a:chExt cx="1219200" cy="1981200"/>
          </a:xfrm>
          <a:solidFill>
            <a:schemeClr val="bg1"/>
          </a:solidFill>
        </p:grpSpPr>
        <p:sp>
          <p:nvSpPr>
            <p:cNvPr id="15" name="Rectangle 14"/>
            <p:cNvSpPr/>
            <p:nvPr/>
          </p:nvSpPr>
          <p:spPr>
            <a:xfrm>
              <a:off x="7315200" y="762000"/>
              <a:ext cx="1219200" cy="1981200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91400" y="838200"/>
              <a:ext cx="1066800" cy="178573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7" name="TextBox 16"/>
          <p:cNvSpPr txBox="1"/>
          <p:nvPr/>
        </p:nvSpPr>
        <p:spPr>
          <a:xfrm>
            <a:off x="6629400" y="3581400"/>
            <a:ext cx="208903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XXXXXX = Sample Number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17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52400"/>
            <a:ext cx="7772400" cy="86836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/>
              <a:t>Labels for Working Tubes</a:t>
            </a:r>
            <a:endParaRPr lang="en-US" sz="3600" dirty="0"/>
          </a:p>
        </p:txBody>
      </p:sp>
      <p:grpSp>
        <p:nvGrpSpPr>
          <p:cNvPr id="4" name="Group 3"/>
          <p:cNvGrpSpPr/>
          <p:nvPr/>
        </p:nvGrpSpPr>
        <p:grpSpPr>
          <a:xfrm>
            <a:off x="6826367" y="457200"/>
            <a:ext cx="1371600" cy="2057400"/>
            <a:chOff x="304800" y="1143000"/>
            <a:chExt cx="1371600" cy="2057400"/>
          </a:xfrm>
        </p:grpSpPr>
        <p:sp>
          <p:nvSpPr>
            <p:cNvPr id="5" name="Rectangle 4"/>
            <p:cNvSpPr/>
            <p:nvPr/>
          </p:nvSpPr>
          <p:spPr>
            <a:xfrm>
              <a:off x="304800" y="1143000"/>
              <a:ext cx="1371600" cy="2057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1000" y="1219200"/>
              <a:ext cx="1219201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92075"/>
            <a:ext cx="381000" cy="365125"/>
          </a:xfrm>
        </p:spPr>
        <p:txBody>
          <a:bodyPr/>
          <a:lstStyle/>
          <a:p>
            <a:fld id="{6644CECA-2C77-4319-8D7C-B612CD7BDB3C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668302" y="1066800"/>
            <a:ext cx="8018498" cy="5356578"/>
            <a:chOff x="592102" y="1066801"/>
            <a:chExt cx="8018498" cy="535657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b="50000"/>
            <a:stretch/>
          </p:blipFill>
          <p:spPr bwMode="auto">
            <a:xfrm>
              <a:off x="592102" y="1066801"/>
              <a:ext cx="7959797" cy="2806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TextBox 13"/>
            <p:cNvSpPr txBox="1"/>
            <p:nvPr/>
          </p:nvSpPr>
          <p:spPr>
            <a:xfrm>
              <a:off x="6521567" y="2362200"/>
              <a:ext cx="20890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XXXXXX = Sample Number</a:t>
              </a:r>
              <a:endParaRPr lang="en-US" sz="1400" dirty="0"/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t="53436"/>
            <a:stretch/>
          </p:blipFill>
          <p:spPr bwMode="auto">
            <a:xfrm>
              <a:off x="592102" y="3810000"/>
              <a:ext cx="7959797" cy="2613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87757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8438"/>
            <a:ext cx="7239000" cy="715962"/>
          </a:xfrm>
        </p:spPr>
        <p:txBody>
          <a:bodyPr/>
          <a:lstStyle/>
          <a:p>
            <a:r>
              <a:rPr lang="en-US" dirty="0" smtClean="0"/>
              <a:t>SEPARATION OF PLASMA AND PBMCS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6019800" cy="5638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Step 3: Collecting Plasma</a:t>
            </a:r>
          </a:p>
          <a:p>
            <a:pPr lvl="1"/>
            <a:r>
              <a:rPr lang="en-US" dirty="0" smtClean="0"/>
              <a:t>Half the plasma, or approx. 3mL from a full tube will be transferred into a 15mL conical tube</a:t>
            </a:r>
          </a:p>
          <a:p>
            <a:pPr lvl="1"/>
            <a:r>
              <a:rPr lang="en-US" dirty="0" smtClean="0"/>
              <a:t>Plasma from all 5 tubes will be pooled</a:t>
            </a:r>
          </a:p>
          <a:p>
            <a:pPr lvl="1"/>
            <a:r>
              <a:rPr lang="en-US" dirty="0" smtClean="0"/>
              <a:t>If the CPT tube is not full, transfer only half, which will be less than 3 </a:t>
            </a:r>
            <a:r>
              <a:rPr lang="en-US" dirty="0" err="1" smtClean="0"/>
              <a:t>mL</a:t>
            </a:r>
            <a:endParaRPr lang="en-US" dirty="0" smtClean="0"/>
          </a:p>
          <a:p>
            <a:pPr lvl="1"/>
            <a:r>
              <a:rPr lang="en-US" dirty="0" smtClean="0"/>
              <a:t>Centrifuge at Room Temp</a:t>
            </a:r>
          </a:p>
          <a:p>
            <a:r>
              <a:rPr lang="en-US" dirty="0" smtClean="0"/>
              <a:t>Step 4: Storage of Plasma</a:t>
            </a:r>
          </a:p>
          <a:p>
            <a:pPr lvl="1"/>
            <a:r>
              <a:rPr lang="en-US" dirty="0" smtClean="0"/>
              <a:t>Make 2 mL aliquots (2 CLEAR Cap tubes) and discard remaining plasma</a:t>
            </a:r>
          </a:p>
          <a:p>
            <a:pPr lvl="1"/>
            <a:r>
              <a:rPr lang="en-US" dirty="0" smtClean="0"/>
              <a:t>Freeze at -70°C or colder</a:t>
            </a:r>
          </a:p>
          <a:p>
            <a:pPr lvl="1"/>
            <a:endParaRPr lang="en-US" dirty="0" smtClean="0"/>
          </a:p>
        </p:txBody>
      </p:sp>
      <p:pic>
        <p:nvPicPr>
          <p:cNvPr id="5" name="Picture 1" descr="H:\MESA Epigenomics\Training\Pictures\DSC00907.JPG"/>
          <p:cNvPicPr>
            <a:picLocks noChangeAspect="1" noChangeArrowheads="1"/>
          </p:cNvPicPr>
          <p:nvPr/>
        </p:nvPicPr>
        <p:blipFill>
          <a:blip r:embed="rId2" cstate="print"/>
          <a:srcRect l="17808" r="9132"/>
          <a:stretch>
            <a:fillRect/>
          </a:stretch>
        </p:blipFill>
        <p:spPr bwMode="auto">
          <a:xfrm>
            <a:off x="7467600" y="396240"/>
            <a:ext cx="1524000" cy="27813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27651" name="Picture 3" descr="H:\MESA Epigenomics\Training\Pictures\DSC01015.JPG"/>
          <p:cNvPicPr>
            <a:picLocks noChangeAspect="1" noChangeArrowheads="1"/>
          </p:cNvPicPr>
          <p:nvPr/>
        </p:nvPicPr>
        <p:blipFill>
          <a:blip r:embed="rId3" cstate="print"/>
          <a:srcRect l="18518" r="16667"/>
          <a:stretch>
            <a:fillRect/>
          </a:stretch>
        </p:blipFill>
        <p:spPr bwMode="auto">
          <a:xfrm>
            <a:off x="6248400" y="1676400"/>
            <a:ext cx="1600200" cy="329184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27652" name="Picture 4" descr="H:\MESA Epigenomics\Training\Pictures\DSC01018.JPG"/>
          <p:cNvPicPr>
            <a:picLocks noChangeAspect="1" noChangeArrowheads="1"/>
          </p:cNvPicPr>
          <p:nvPr/>
        </p:nvPicPr>
        <p:blipFill>
          <a:blip r:embed="rId4" cstate="print"/>
          <a:srcRect l="30864" t="6944" r="22840" b="9722"/>
          <a:stretch>
            <a:fillRect/>
          </a:stretch>
        </p:blipFill>
        <p:spPr bwMode="auto">
          <a:xfrm>
            <a:off x="7543800" y="3429000"/>
            <a:ext cx="1295400" cy="31089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CECA-2C77-4319-8D7C-B612CD7BDB3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/>
          <a:srcRect l="23333" r="23333"/>
          <a:stretch>
            <a:fillRect/>
          </a:stretch>
        </p:blipFill>
        <p:spPr bwMode="auto">
          <a:xfrm>
            <a:off x="6477000" y="5257800"/>
            <a:ext cx="762000" cy="14287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3" descr="C:\Documents and Settings\movercas\Local Settings\Temporary Internet Files\Content.IE5\BT1P9Y6C\MCj04078820000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6096000"/>
            <a:ext cx="924603" cy="76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/>
          <a:lstStyle/>
          <a:p>
            <a:r>
              <a:rPr lang="en-US" dirty="0" smtClean="0"/>
              <a:t>PBMC PROCESSING AND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60437"/>
            <a:ext cx="8229600" cy="3306763"/>
          </a:xfrm>
        </p:spPr>
        <p:txBody>
          <a:bodyPr/>
          <a:lstStyle/>
          <a:p>
            <a:r>
              <a:rPr lang="en-US" dirty="0" smtClean="0"/>
              <a:t>Step 5: Pool PBMCs</a:t>
            </a:r>
          </a:p>
          <a:p>
            <a:pPr lvl="1"/>
            <a:r>
              <a:rPr lang="en-US" dirty="0" smtClean="0"/>
              <a:t>Decant (slowly pour) the cell layer from the CPT tube into a 50mL conical tube “PBMCs”</a:t>
            </a:r>
          </a:p>
          <a:p>
            <a:pPr lvl="1"/>
            <a:r>
              <a:rPr lang="en-US" dirty="0" smtClean="0"/>
              <a:t>Pool all PBMCs from 5 CPT tubes together</a:t>
            </a:r>
          </a:p>
          <a:p>
            <a:pPr lvl="1"/>
            <a:r>
              <a:rPr lang="en-US" dirty="0" smtClean="0"/>
              <a:t>Fill tube up to 45mL mark and invert 5 times</a:t>
            </a:r>
          </a:p>
          <a:p>
            <a:pPr lvl="1"/>
            <a:r>
              <a:rPr lang="en-US" dirty="0" smtClean="0"/>
              <a:t>Centrifuge at 4°C for 10 min</a:t>
            </a:r>
          </a:p>
        </p:txBody>
      </p:sp>
      <p:sp>
        <p:nvSpPr>
          <p:cNvPr id="4" name="5-Point Star 3"/>
          <p:cNvSpPr/>
          <p:nvPr/>
        </p:nvSpPr>
        <p:spPr>
          <a:xfrm>
            <a:off x="7010400" y="2819400"/>
            <a:ext cx="1981200" cy="1752600"/>
          </a:xfrm>
          <a:prstGeom prst="star5">
            <a:avLst>
              <a:gd name="adj" fmla="val 28619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Always work on Ice</a:t>
            </a:r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28674" name="Picture 2" descr="H:\MESA Epigenomics\Training\Pictures\Step 5 PBS added to 45mL.JPG"/>
          <p:cNvPicPr>
            <a:picLocks noChangeAspect="1" noChangeArrowheads="1"/>
          </p:cNvPicPr>
          <p:nvPr/>
        </p:nvPicPr>
        <p:blipFill>
          <a:blip r:embed="rId2" cstate="print"/>
          <a:srcRect l="11574" r="15123"/>
          <a:stretch>
            <a:fillRect/>
          </a:stretch>
        </p:blipFill>
        <p:spPr bwMode="auto">
          <a:xfrm>
            <a:off x="4673600" y="4191000"/>
            <a:ext cx="1447800" cy="263347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28675" name="Picture 3" descr="H:\MESA Epigenomics\Training\Pictures\Step 5 Adding PBS to wash PBMCs.JPG"/>
          <p:cNvPicPr>
            <a:picLocks noChangeAspect="1" noChangeArrowheads="1"/>
          </p:cNvPicPr>
          <p:nvPr/>
        </p:nvPicPr>
        <p:blipFill>
          <a:blip r:embed="rId3" cstate="print"/>
          <a:srcRect l="8681" r="10301"/>
          <a:stretch>
            <a:fillRect/>
          </a:stretch>
        </p:blipFill>
        <p:spPr bwMode="auto">
          <a:xfrm>
            <a:off x="2336800" y="4578096"/>
            <a:ext cx="2133600" cy="19751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28676" name="Picture 4" descr="H:\MESA Epigenomics\Training\Pictures\Step 5 Decant the PBMC lay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496" y="4191000"/>
            <a:ext cx="1975104" cy="263347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28677" name="Picture 5" descr="H:\MESA Epigenomics\Training\Pictures\Step 5 PBMCs Pooled and on Ic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4654296"/>
            <a:ext cx="2633472" cy="19751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CECA-2C77-4319-8D7C-B612CD7BDB3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PBMC PROCESSING AND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229600" cy="5059363"/>
          </a:xfrm>
        </p:spPr>
        <p:txBody>
          <a:bodyPr/>
          <a:lstStyle/>
          <a:p>
            <a:r>
              <a:rPr lang="en-US" dirty="0" smtClean="0"/>
              <a:t>Step 6: Washing PBMCs</a:t>
            </a:r>
          </a:p>
          <a:p>
            <a:pPr lvl="1"/>
            <a:r>
              <a:rPr lang="en-US" dirty="0" smtClean="0"/>
              <a:t>Remove supernatant by pipet – leaving                  approx. 1mL behind </a:t>
            </a:r>
          </a:p>
          <a:p>
            <a:pPr lvl="1"/>
            <a:r>
              <a:rPr lang="en-US" dirty="0" smtClean="0"/>
              <a:t>Add 5mL COLD PBS and </a:t>
            </a:r>
            <a:r>
              <a:rPr lang="en-US" dirty="0" err="1" smtClean="0"/>
              <a:t>resuspend</a:t>
            </a:r>
            <a:r>
              <a:rPr lang="en-US" dirty="0" smtClean="0"/>
              <a:t> cells</a:t>
            </a:r>
          </a:p>
          <a:p>
            <a:pPr lvl="1"/>
            <a:r>
              <a:rPr lang="en-US" dirty="0" smtClean="0"/>
              <a:t>Remove 1 aliquot of 300uL for PBMC Lysis     subset (Orange Cap Tube)</a:t>
            </a:r>
          </a:p>
        </p:txBody>
      </p:sp>
      <p:pic>
        <p:nvPicPr>
          <p:cNvPr id="29698" name="Picture 2" descr="H:\MESA Epigenomics\Training\Pictures\Step 6 Add 5mL cold PB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9856" y="4343400"/>
            <a:ext cx="1728216" cy="230428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29699" name="Picture 3" descr="H:\MESA Epigenomics\Training\Pictures\Step 6 After adding 5mL PB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6184" y="4343400"/>
            <a:ext cx="1728216" cy="230428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29700" name="Picture 4" descr="H:\MESA Epigenomics\Training\Pictures\Step 6 Leaving behind 1 m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3528" y="4343400"/>
            <a:ext cx="1728216" cy="230428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29701" name="Picture 5" descr="H:\MESA Epigenomics\Training\Pictures\Step 6 Transfer PBS to Platelet tube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343400"/>
            <a:ext cx="1728216" cy="230428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CECA-2C77-4319-8D7C-B612CD7BDB3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 cstate="print"/>
          <a:srcRect l="32000" r="30666"/>
          <a:stretch>
            <a:fillRect/>
          </a:stretch>
        </p:blipFill>
        <p:spPr bwMode="auto">
          <a:xfrm>
            <a:off x="7702296" y="2286000"/>
            <a:ext cx="609600" cy="163285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PBMC PROCESSING AND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34143"/>
            <a:ext cx="6172200" cy="5562600"/>
          </a:xfrm>
        </p:spPr>
        <p:txBody>
          <a:bodyPr>
            <a:normAutofit/>
          </a:bodyPr>
          <a:lstStyle/>
          <a:p>
            <a:r>
              <a:rPr lang="en-US" dirty="0" smtClean="0"/>
              <a:t>Step </a:t>
            </a:r>
            <a:r>
              <a:rPr lang="en-US" dirty="0"/>
              <a:t>7</a:t>
            </a:r>
            <a:r>
              <a:rPr lang="en-US" dirty="0" smtClean="0"/>
              <a:t>: Freezing Subset of PBMCs</a:t>
            </a:r>
          </a:p>
          <a:p>
            <a:pPr lvl="1"/>
            <a:r>
              <a:rPr lang="en-US" dirty="0" smtClean="0"/>
              <a:t>LYSIS (Orange Cap): Centrifuge, remove supernatant and </a:t>
            </a:r>
            <a:r>
              <a:rPr lang="en-US" dirty="0"/>
              <a:t>a</a:t>
            </a:r>
            <a:r>
              <a:rPr lang="en-US" dirty="0" smtClean="0"/>
              <a:t>dd RLT Plus Lysis Buffer, mix well and freeze at -70°C or colder</a:t>
            </a:r>
          </a:p>
        </p:txBody>
      </p:sp>
      <p:pic>
        <p:nvPicPr>
          <p:cNvPr id="30722" name="Picture 2" descr="H:\MESA Epigenomics\Training\Pictures\Step 8 PBMC CRYO adding Freeze Med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0296" y="3919728"/>
            <a:ext cx="1975104" cy="263347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30723" name="Picture 3" descr="H:\MESA Epigenomics\Training\Pictures\Step 7 Transfer Platelt Pell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0296" y="1024128"/>
            <a:ext cx="1975104" cy="263347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CECA-2C77-4319-8D7C-B612CD7BDB3C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 l="32000" r="30666"/>
          <a:stretch>
            <a:fillRect/>
          </a:stretch>
        </p:blipFill>
        <p:spPr bwMode="auto">
          <a:xfrm>
            <a:off x="4876800" y="3733800"/>
            <a:ext cx="609600" cy="163285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3" descr="C:\Documents and Settings\movercas\Local Settings\Temporary Internet Files\Content.IE5\BT1P9Y6C\MCj04078820000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3657600"/>
            <a:ext cx="924603" cy="76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Aside: Mr. Frosty for </a:t>
            </a:r>
            <a:r>
              <a:rPr lang="en-US" dirty="0" err="1" smtClean="0"/>
              <a:t>CryoFreezing</a:t>
            </a:r>
            <a:endParaRPr lang="en-US" dirty="0"/>
          </a:p>
        </p:txBody>
      </p:sp>
      <p:pic>
        <p:nvPicPr>
          <p:cNvPr id="31746" name="Picture 2" descr="H:\MESA Epigenomics\Training\Pictures\Mr Frosty Directions 2.JPG"/>
          <p:cNvPicPr>
            <a:picLocks noChangeAspect="1" noChangeArrowheads="1"/>
          </p:cNvPicPr>
          <p:nvPr/>
        </p:nvPicPr>
        <p:blipFill>
          <a:blip r:embed="rId2" cstate="print"/>
          <a:srcRect l="4630"/>
          <a:stretch>
            <a:fillRect/>
          </a:stretch>
        </p:blipFill>
        <p:spPr bwMode="auto">
          <a:xfrm>
            <a:off x="457200" y="4008120"/>
            <a:ext cx="3139440" cy="24688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31747" name="Picture 3" descr="H:\MESA Epigenomics\Training\Pictures\Mr Frosty Directions 3.JPG"/>
          <p:cNvPicPr>
            <a:picLocks noChangeAspect="1" noChangeArrowheads="1"/>
          </p:cNvPicPr>
          <p:nvPr/>
        </p:nvPicPr>
        <p:blipFill>
          <a:blip r:embed="rId3" cstate="print"/>
          <a:srcRect l="6944"/>
          <a:stretch>
            <a:fillRect/>
          </a:stretch>
        </p:blipFill>
        <p:spPr bwMode="auto">
          <a:xfrm>
            <a:off x="3886200" y="4008120"/>
            <a:ext cx="3063240" cy="24688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31748" name="Picture 4" descr="H:\MESA Epigenomics\Training\Pictures\Mr Frosty usage label.JPG"/>
          <p:cNvPicPr>
            <a:picLocks noChangeAspect="1" noChangeArrowheads="1"/>
          </p:cNvPicPr>
          <p:nvPr/>
        </p:nvPicPr>
        <p:blipFill>
          <a:blip r:embed="rId4" cstate="print"/>
          <a:srcRect l="21811" t="11574" r="6173" b="40587"/>
          <a:stretch>
            <a:fillRect/>
          </a:stretch>
        </p:blipFill>
        <p:spPr bwMode="auto">
          <a:xfrm>
            <a:off x="5796116" y="1173480"/>
            <a:ext cx="2890684" cy="25603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31749" name="Picture 5" descr="H:\MESA Epigenomics\Training\Pictures\Mr Frosty Directions.JPG"/>
          <p:cNvPicPr>
            <a:picLocks noChangeAspect="1" noChangeArrowheads="1"/>
          </p:cNvPicPr>
          <p:nvPr/>
        </p:nvPicPr>
        <p:blipFill>
          <a:blip r:embed="rId5" cstate="print"/>
          <a:srcRect l="7407"/>
          <a:stretch>
            <a:fillRect/>
          </a:stretch>
        </p:blipFill>
        <p:spPr bwMode="auto">
          <a:xfrm>
            <a:off x="457200" y="1310640"/>
            <a:ext cx="3048000" cy="24688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657600" y="1219200"/>
            <a:ext cx="1981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Add 250 </a:t>
            </a:r>
            <a:r>
              <a:rPr lang="en-US" sz="2400" dirty="0" err="1" smtClean="0"/>
              <a:t>mL</a:t>
            </a:r>
            <a:r>
              <a:rPr lang="en-US" sz="2400" dirty="0" smtClean="0"/>
              <a:t> </a:t>
            </a:r>
          </a:p>
          <a:p>
            <a:r>
              <a:rPr lang="en-US" sz="2400" dirty="0" err="1" smtClean="0"/>
              <a:t>Isopropanol</a:t>
            </a:r>
            <a:endParaRPr lang="en-US" sz="2400" dirty="0" smtClean="0"/>
          </a:p>
          <a:p>
            <a:endParaRPr lang="en-US" sz="2400" dirty="0" smtClean="0"/>
          </a:p>
          <a:p>
            <a:pPr algn="r"/>
            <a:r>
              <a:rPr lang="en-US" sz="2400" dirty="0" smtClean="0"/>
              <a:t>Can Be Frozen </a:t>
            </a:r>
          </a:p>
          <a:p>
            <a:pPr algn="r"/>
            <a:r>
              <a:rPr lang="en-US" sz="2400" dirty="0" smtClean="0"/>
              <a:t>5 Times Before New </a:t>
            </a:r>
            <a:r>
              <a:rPr lang="en-US" sz="2400" dirty="0" err="1" smtClean="0"/>
              <a:t>Isopropanol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037219" y="4038600"/>
            <a:ext cx="21067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Place Samples in Freezer Box Each Morning and Allow Complete Defrost </a:t>
            </a:r>
          </a:p>
          <a:p>
            <a:r>
              <a:rPr lang="en-US" sz="2400" dirty="0" smtClean="0"/>
              <a:t>Before Use</a:t>
            </a:r>
            <a:endParaRPr lang="en-US" sz="24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CECA-2C77-4319-8D7C-B612CD7BDB3C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MONOCYTE ISOLATION AND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458200" cy="5059363"/>
          </a:xfrm>
        </p:spPr>
        <p:txBody>
          <a:bodyPr/>
          <a:lstStyle/>
          <a:p>
            <a:r>
              <a:rPr lang="en-US" dirty="0" smtClean="0"/>
              <a:t>Step 8: Determine PBMC Cell Count</a:t>
            </a:r>
          </a:p>
          <a:p>
            <a:pPr lvl="1"/>
            <a:r>
              <a:rPr lang="en-US" dirty="0" smtClean="0"/>
              <a:t>PBMC sample needs to be diluted 1:10</a:t>
            </a:r>
          </a:p>
          <a:p>
            <a:pPr lvl="1">
              <a:buNone/>
            </a:pPr>
            <a:r>
              <a:rPr lang="en-US" dirty="0" smtClean="0"/>
              <a:t>10uL PBMCs + 90uL PBS + 100uL 0.4% </a:t>
            </a:r>
            <a:r>
              <a:rPr lang="en-US" dirty="0" err="1" smtClean="0"/>
              <a:t>Trypan</a:t>
            </a:r>
            <a:r>
              <a:rPr lang="en-US" dirty="0" smtClean="0"/>
              <a:t> Blue</a:t>
            </a:r>
          </a:p>
          <a:p>
            <a:pPr lvl="1"/>
            <a:r>
              <a:rPr lang="en-US" dirty="0" smtClean="0"/>
              <a:t>Add 10uL into Chamber and Insert into instrument</a:t>
            </a:r>
          </a:p>
          <a:p>
            <a:pPr lvl="1"/>
            <a:r>
              <a:rPr lang="en-US" dirty="0" smtClean="0"/>
              <a:t>Press Zoom, Optimize and Press Count Cells</a:t>
            </a:r>
          </a:p>
          <a:p>
            <a:pPr lvl="1"/>
            <a:r>
              <a:rPr lang="en-US" dirty="0" smtClean="0"/>
              <a:t>Save to Flash Drive, Record on Form and Press Close</a:t>
            </a:r>
          </a:p>
          <a:p>
            <a:pPr lvl="1"/>
            <a:r>
              <a:rPr lang="en-US" dirty="0" smtClean="0"/>
              <a:t>Complete Calculation on Data Collection Form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CECA-2C77-4319-8D7C-B612CD7BDB3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882" y="4800592"/>
            <a:ext cx="1860100" cy="1828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6948" y="4798778"/>
            <a:ext cx="2077880" cy="1828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794" y="4800600"/>
            <a:ext cx="2084840" cy="1828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7600" y="4800592"/>
            <a:ext cx="2414000" cy="1828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2" indent="-342900"/>
            <a:r>
              <a:rPr lang="en-US" dirty="0" smtClean="0"/>
              <a:t>The purpose of the MESA </a:t>
            </a:r>
            <a:r>
              <a:rPr lang="en-US" dirty="0" err="1" smtClean="0"/>
              <a:t>Epigenomics</a:t>
            </a:r>
            <a:r>
              <a:rPr lang="en-US" dirty="0" smtClean="0"/>
              <a:t> study is to isolate DNA and RNA from specific types of blood cells referred to as </a:t>
            </a:r>
            <a:r>
              <a:rPr lang="en-US" dirty="0" err="1" smtClean="0"/>
              <a:t>monocytes</a:t>
            </a:r>
            <a:r>
              <a:rPr lang="en-US" dirty="0" smtClean="0"/>
              <a:t> and t-cells.  DNA and RNA samples from this study will be used to understand variations of DNA (like DNA </a:t>
            </a:r>
            <a:r>
              <a:rPr lang="en-US" dirty="0" err="1" smtClean="0"/>
              <a:t>methylation</a:t>
            </a:r>
            <a:r>
              <a:rPr lang="en-US" dirty="0" smtClean="0"/>
              <a:t>) and gene expression patterns (from mRNA) within these cells types.  </a:t>
            </a:r>
          </a:p>
          <a:p>
            <a:pPr marL="342900" lvl="2" indent="-342900"/>
            <a:endParaRPr lang="en-US" dirty="0" smtClean="0"/>
          </a:p>
          <a:p>
            <a:pPr marL="342900" lvl="2" indent="-342900"/>
            <a:r>
              <a:rPr lang="en-US" dirty="0" smtClean="0"/>
              <a:t>We will investigate the association of global DNA </a:t>
            </a:r>
            <a:r>
              <a:rPr lang="en-US" dirty="0" err="1" smtClean="0"/>
              <a:t>methylation</a:t>
            </a:r>
            <a:r>
              <a:rPr lang="en-US" dirty="0" smtClean="0"/>
              <a:t> patterns in circulating </a:t>
            </a:r>
            <a:r>
              <a:rPr lang="en-US" dirty="0" err="1" smtClean="0"/>
              <a:t>monocytes</a:t>
            </a:r>
            <a:r>
              <a:rPr lang="en-US" dirty="0" smtClean="0"/>
              <a:t> and CD4+ T lymphocytes in relation to atherosclerosis and their gene expression profiles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CECA-2C77-4319-8D7C-B612CD7BDB3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458200" cy="792162"/>
          </a:xfrm>
        </p:spPr>
        <p:txBody>
          <a:bodyPr>
            <a:normAutofit/>
          </a:bodyPr>
          <a:lstStyle/>
          <a:p>
            <a:r>
              <a:rPr lang="en-US" sz="3000" dirty="0" smtClean="0"/>
              <a:t>Tutorial: Using the Countess Automated Cell Counter</a:t>
            </a:r>
            <a:endParaRPr lang="en-US" sz="300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3"/>
          </p:nvPr>
        </p:nvSpPr>
        <p:spPr>
          <a:xfrm>
            <a:off x="4645025" y="990600"/>
            <a:ext cx="4041775" cy="2514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>Countess Startup</a:t>
            </a:r>
          </a:p>
          <a:p>
            <a:pPr>
              <a:spcBef>
                <a:spcPts val="0"/>
              </a:spcBef>
            </a:pPr>
            <a:endParaRPr lang="en-US" sz="1100" dirty="0" smtClean="0"/>
          </a:p>
          <a:p>
            <a:pPr>
              <a:spcBef>
                <a:spcPts val="0"/>
              </a:spcBef>
            </a:pPr>
            <a:r>
              <a:rPr lang="en-US" sz="2000" b="0" dirty="0" smtClean="0"/>
              <a:t>1. Select “Settings” and verify that Count Mode = </a:t>
            </a:r>
            <a:r>
              <a:rPr lang="en-US" sz="2000" b="0" u="sng" dirty="0" smtClean="0"/>
              <a:t>Cells</a:t>
            </a:r>
          </a:p>
          <a:p>
            <a:pPr>
              <a:spcBef>
                <a:spcPts val="0"/>
              </a:spcBef>
            </a:pPr>
            <a:r>
              <a:rPr lang="en-US" sz="2000" b="0" dirty="0" smtClean="0"/>
              <a:t>2. Select “Parameters” and choose “Load Protocol”</a:t>
            </a:r>
          </a:p>
          <a:p>
            <a:pPr>
              <a:spcBef>
                <a:spcPts val="0"/>
              </a:spcBef>
            </a:pPr>
            <a:r>
              <a:rPr lang="en-US" sz="2000" b="0" dirty="0" smtClean="0"/>
              <a:t>3. Select “MESA EPI” and press “Apply”</a:t>
            </a:r>
          </a:p>
        </p:txBody>
      </p:sp>
      <p:pic>
        <p:nvPicPr>
          <p:cNvPr id="18" name="Content Placeholder 17" descr="Countess Saved Protocol Screen.JPG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lum bright="10000"/>
          </a:blip>
          <a:srcRect l="11390" t="16143" r="1885" b="8445"/>
          <a:stretch>
            <a:fillRect/>
          </a:stretch>
        </p:blipFill>
        <p:spPr>
          <a:xfrm>
            <a:off x="4915082" y="3886201"/>
            <a:ext cx="3924118" cy="2560676"/>
          </a:xfrm>
          <a:ln w="28575"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4200" y="92075"/>
            <a:ext cx="2133600" cy="365125"/>
          </a:xfrm>
        </p:spPr>
        <p:txBody>
          <a:bodyPr/>
          <a:lstStyle/>
          <a:p>
            <a:fld id="{6644CECA-2C77-4319-8D7C-B612CD7BDB3C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9" name="Content Placeholder 13" descr="Countess Parameter Screen.JPG"/>
          <p:cNvPicPr>
            <a:picLocks noChangeAspect="1"/>
          </p:cNvPicPr>
          <p:nvPr/>
        </p:nvPicPr>
        <p:blipFill>
          <a:blip r:embed="rId3" cstate="print">
            <a:lum bright="14000"/>
          </a:blip>
          <a:srcRect l="7544" t="9470" b="10059"/>
          <a:stretch>
            <a:fillRect/>
          </a:stretch>
        </p:blipFill>
        <p:spPr>
          <a:xfrm>
            <a:off x="546283" y="3886202"/>
            <a:ext cx="3921509" cy="255907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Content Placeholder 12" descr="Countess Mode Screen.JPG"/>
          <p:cNvPicPr>
            <a:picLocks noChangeAspect="1"/>
          </p:cNvPicPr>
          <p:nvPr/>
        </p:nvPicPr>
        <p:blipFill>
          <a:blip r:embed="rId4" cstate="print">
            <a:lum bright="14000"/>
          </a:blip>
          <a:srcRect l="1885" t="5027" b="9505"/>
          <a:stretch>
            <a:fillRect/>
          </a:stretch>
        </p:blipFill>
        <p:spPr>
          <a:xfrm>
            <a:off x="546283" y="990601"/>
            <a:ext cx="3918810" cy="256111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165281" y="1143000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1.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89081" y="4034135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2.</a:t>
            </a:r>
            <a:endParaRPr lang="en-US" sz="2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508681" y="4034135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3.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792162"/>
          </a:xfrm>
        </p:spPr>
        <p:txBody>
          <a:bodyPr>
            <a:normAutofit/>
          </a:bodyPr>
          <a:lstStyle/>
          <a:p>
            <a:r>
              <a:rPr lang="en-US" sz="3000" dirty="0" smtClean="0"/>
              <a:t>Tutorial: Using the Countess Automated Cell Counter</a:t>
            </a: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92075"/>
            <a:ext cx="2133600" cy="365125"/>
          </a:xfrm>
        </p:spPr>
        <p:txBody>
          <a:bodyPr/>
          <a:lstStyle/>
          <a:p>
            <a:fld id="{6644CECA-2C77-4319-8D7C-B612CD7BDB3C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2" name="Content Placeholder 9" descr="Countess Cell Count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lum bright="10000"/>
          </a:blip>
          <a:srcRect l="5603" t="16466" r="4422" b="5909"/>
          <a:stretch>
            <a:fillRect/>
          </a:stretch>
        </p:blipFill>
        <p:spPr>
          <a:xfrm>
            <a:off x="4876800" y="1219200"/>
            <a:ext cx="3810000" cy="2514600"/>
          </a:xfrm>
          <a:ln w="38100">
            <a:solidFill>
              <a:schemeClr val="tx1"/>
            </a:solidFill>
          </a:ln>
        </p:spPr>
      </p:pic>
      <p:pic>
        <p:nvPicPr>
          <p:cNvPr id="15" name="Content Placeholder 8" descr="DSC0099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2398" t="19417" r="6698" b="9388"/>
          <a:stretch>
            <a:fillRect/>
          </a:stretch>
        </p:blipFill>
        <p:spPr>
          <a:xfrm>
            <a:off x="533400" y="1219200"/>
            <a:ext cx="3810000" cy="2514600"/>
          </a:xfrm>
          <a:ln w="38100">
            <a:solidFill>
              <a:schemeClr val="tx1"/>
            </a:solidFill>
          </a:ln>
        </p:spPr>
      </p:pic>
      <p:pic>
        <p:nvPicPr>
          <p:cNvPr id="2050" name="Picture 2" descr="H:\MESA Epigenomics\Training\Pictures\DSC01043.JPG"/>
          <p:cNvPicPr>
            <a:picLocks noChangeAspect="1" noChangeArrowheads="1"/>
          </p:cNvPicPr>
          <p:nvPr/>
        </p:nvPicPr>
        <p:blipFill>
          <a:blip r:embed="rId4" cstate="print">
            <a:lum bright="6000"/>
          </a:blip>
          <a:srcRect t="5333"/>
          <a:stretch>
            <a:fillRect/>
          </a:stretch>
        </p:blipFill>
        <p:spPr bwMode="auto">
          <a:xfrm>
            <a:off x="4876800" y="4191000"/>
            <a:ext cx="3810000" cy="25146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 l="6000" t="18667" r="6000" b="6667"/>
          <a:stretch>
            <a:fillRect/>
          </a:stretch>
        </p:blipFill>
        <p:spPr bwMode="auto">
          <a:xfrm>
            <a:off x="533399" y="4191000"/>
            <a:ext cx="3831771" cy="2514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457200" y="838200"/>
            <a:ext cx="3955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 Insert Chamber Slide and Press Zoom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3810000"/>
            <a:ext cx="3936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 Optimize Image and Press Count Cells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124200" y="1524000"/>
            <a:ext cx="609600" cy="381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200400" y="4800600"/>
            <a:ext cx="1066800" cy="381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798799" y="838200"/>
            <a:ext cx="4040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 Record Count and Viability; Press Save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724400" y="3810000"/>
            <a:ext cx="3281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4. Type File Name and Press Save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8001000" y="1447800"/>
            <a:ext cx="609600" cy="381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696200" y="6172200"/>
            <a:ext cx="609600" cy="4572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792162"/>
          </a:xfrm>
        </p:spPr>
        <p:txBody>
          <a:bodyPr>
            <a:normAutofit/>
          </a:bodyPr>
          <a:lstStyle/>
          <a:p>
            <a:r>
              <a:rPr lang="en-US" sz="3000" dirty="0" smtClean="0"/>
              <a:t>Tutorial: Using the Countess Automated Cell Counter</a:t>
            </a:r>
            <a:endParaRPr lang="en-US" sz="3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28600" y="990600"/>
            <a:ext cx="4495800" cy="2895600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dirty="0" smtClean="0">
                <a:latin typeface="+mj-lt"/>
              </a:rPr>
              <a:t>Optimizing Image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b="0" dirty="0" smtClean="0"/>
              <a:t>Slowly Adjust the focus knob to optimize the image for analysis </a:t>
            </a:r>
          </a:p>
          <a:p>
            <a:pPr marL="914400" lvl="1" indent="-457200">
              <a:lnSpc>
                <a:spcPct val="110000"/>
              </a:lnSpc>
              <a:spcBef>
                <a:spcPts val="0"/>
              </a:spcBef>
            </a:pPr>
            <a:r>
              <a:rPr lang="en-US" b="0" dirty="0" smtClean="0"/>
              <a:t>→ Live cells have bright centers and dark edges</a:t>
            </a:r>
          </a:p>
          <a:p>
            <a:pPr marL="914400" lvl="1" indent="-457200">
              <a:lnSpc>
                <a:spcPct val="110000"/>
              </a:lnSpc>
              <a:spcBef>
                <a:spcPts val="0"/>
              </a:spcBef>
            </a:pPr>
            <a:r>
              <a:rPr lang="en-US" b="0" dirty="0" smtClean="0"/>
              <a:t>→ Dead cells have a uniform blue color throughout the cell with no bright centers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92075"/>
            <a:ext cx="2133600" cy="365125"/>
          </a:xfrm>
        </p:spPr>
        <p:txBody>
          <a:bodyPr/>
          <a:lstStyle/>
          <a:p>
            <a:fld id="{6644CECA-2C77-4319-8D7C-B612CD7BDB3C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7071" y="990600"/>
            <a:ext cx="3539729" cy="235981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001621" y="3348335"/>
            <a:ext cx="1830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  <a:hlinkClick r:id="rId3"/>
              </a:rPr>
              <a:t>Countess</a:t>
            </a:r>
            <a:r>
              <a:rPr lang="en-US" sz="2400" dirty="0" smtClean="0">
                <a:latin typeface="+mj-lt"/>
                <a:hlinkClick r:id="rId3"/>
              </a:rPr>
              <a:t> </a:t>
            </a:r>
            <a:r>
              <a:rPr lang="en-US" sz="2000" dirty="0" smtClean="0">
                <a:latin typeface="+mj-lt"/>
                <a:hlinkClick r:id="rId3"/>
              </a:rPr>
              <a:t>Demo</a:t>
            </a:r>
            <a:endParaRPr lang="en-US" sz="2400" dirty="0">
              <a:latin typeface="+mj-lt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572000"/>
            <a:ext cx="2733675" cy="2009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71825" y="4572000"/>
            <a:ext cx="2790825" cy="20955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4572000"/>
            <a:ext cx="2733675" cy="2009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062631" y="4191000"/>
            <a:ext cx="1065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CORRECT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927831" y="4191000"/>
            <a:ext cx="1278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INCORRECT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899631" y="4191000"/>
            <a:ext cx="1278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INCORRECT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09272" y="4583668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24200" y="4572000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72200" y="45720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24000" y="52694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Dead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43000" y="57150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Live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29200" y="54864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Dead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14800" y="5638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Live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67600" y="53340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Dead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10400" y="57150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Live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001000" y="3429000"/>
            <a:ext cx="1081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FOCUS</a:t>
            </a:r>
          </a:p>
          <a:p>
            <a:r>
              <a:rPr lang="en-US" dirty="0" smtClean="0"/>
              <a:t>LOCK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rot="16200000" flipV="1">
            <a:off x="8305800" y="3124200"/>
            <a:ext cx="533400" cy="228600"/>
          </a:xfrm>
          <a:prstGeom prst="straightConnector1">
            <a:avLst/>
          </a:prstGeom>
          <a:ln w="317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rot="5400000" flipH="1" flipV="1">
            <a:off x="8001000" y="3505200"/>
            <a:ext cx="457200" cy="1588"/>
          </a:xfrm>
          <a:prstGeom prst="straightConnector1">
            <a:avLst/>
          </a:prstGeom>
          <a:ln w="317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84577" y="55880"/>
            <a:ext cx="2239103" cy="402075"/>
          </a:xfrm>
        </p:spPr>
        <p:txBody>
          <a:bodyPr/>
          <a:lstStyle/>
          <a:p>
            <a:fld id="{6644CECA-2C77-4319-8D7C-B612CD7BDB3C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8" b="25587"/>
          <a:stretch/>
        </p:blipFill>
        <p:spPr bwMode="auto">
          <a:xfrm>
            <a:off x="202027" y="1147465"/>
            <a:ext cx="8789573" cy="501025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28"/>
          <a:stretch/>
        </p:blipFill>
        <p:spPr bwMode="auto">
          <a:xfrm>
            <a:off x="202027" y="6161153"/>
            <a:ext cx="8789562" cy="54287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752600" y="76200"/>
            <a:ext cx="5715000" cy="609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CALCULATIONS for </a:t>
            </a:r>
            <a:r>
              <a:rPr lang="en-US" sz="2800" dirty="0" err="1" smtClean="0"/>
              <a:t>AutoMACs</a:t>
            </a:r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309152" y="685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Follow on Data Collection </a:t>
            </a:r>
            <a:r>
              <a:rPr lang="en-US" sz="2400" dirty="0" smtClean="0"/>
              <a:t>Form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723909" y="1447800"/>
            <a:ext cx="5620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0.95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1741261" y="1749623"/>
            <a:ext cx="773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9.5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1676400" y="1981200"/>
            <a:ext cx="773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52.25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1600200" y="2283023"/>
            <a:ext cx="773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418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1600200" y="2514600"/>
            <a:ext cx="7733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104.5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5703661" y="1447800"/>
            <a:ext cx="544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99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5715000" y="3048000"/>
            <a:ext cx="544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98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5715000" y="4419600"/>
            <a:ext cx="544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97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1817461" y="3124200"/>
            <a:ext cx="544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6.5</a:t>
            </a:r>
            <a:endParaRPr lang="en-US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1817461" y="4492823"/>
            <a:ext cx="544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0.5</a:t>
            </a:r>
            <a:endParaRPr lang="en-US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1817461" y="4724400"/>
            <a:ext cx="544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44" name="TextBox 43"/>
          <p:cNvSpPr txBox="1"/>
          <p:nvPr/>
        </p:nvSpPr>
        <p:spPr>
          <a:xfrm>
            <a:off x="1817461" y="5026223"/>
            <a:ext cx="544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752600" y="5257800"/>
            <a:ext cx="544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</a:t>
            </a:r>
            <a:endParaRPr lang="en-US" sz="1400" dirty="0"/>
          </a:p>
        </p:txBody>
      </p:sp>
      <p:sp>
        <p:nvSpPr>
          <p:cNvPr id="46" name="TextBox 45"/>
          <p:cNvSpPr txBox="1"/>
          <p:nvPr/>
        </p:nvSpPr>
        <p:spPr>
          <a:xfrm>
            <a:off x="1676400" y="5559623"/>
            <a:ext cx="544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160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1817461" y="5791200"/>
            <a:ext cx="544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40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8198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  <p:bldP spid="34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MONOCYTE ISOLATION AND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229600" cy="5410200"/>
          </a:xfrm>
        </p:spPr>
        <p:txBody>
          <a:bodyPr>
            <a:normAutofit/>
          </a:bodyPr>
          <a:lstStyle/>
          <a:p>
            <a:r>
              <a:rPr lang="en-US" dirty="0" smtClean="0"/>
              <a:t>Step 9: Preparing PBMCs for Monocyte Collection</a:t>
            </a:r>
          </a:p>
          <a:p>
            <a:pPr lvl="1"/>
            <a:r>
              <a:rPr lang="en-US" dirty="0" smtClean="0"/>
              <a:t>Centrifuge and Carefully remove PBS without disturbing cell pellet (leave a few </a:t>
            </a:r>
            <a:r>
              <a:rPr lang="en-US" dirty="0" err="1" smtClean="0"/>
              <a:t>uL</a:t>
            </a:r>
            <a:r>
              <a:rPr lang="en-US" dirty="0" smtClean="0"/>
              <a:t> behind)</a:t>
            </a:r>
          </a:p>
          <a:p>
            <a:pPr lvl="1"/>
            <a:r>
              <a:rPr lang="en-US" dirty="0" smtClean="0"/>
              <a:t>BE VERY CAREFUL of the cell slurry you will see; TO REDUCE SAMPLE LOSS</a:t>
            </a:r>
          </a:p>
          <a:p>
            <a:pPr lvl="2"/>
            <a:r>
              <a:rPr lang="en-US" dirty="0" smtClean="0"/>
              <a:t>keep the </a:t>
            </a:r>
            <a:r>
              <a:rPr lang="en-US" dirty="0" err="1" smtClean="0"/>
              <a:t>pipet</a:t>
            </a:r>
            <a:r>
              <a:rPr lang="en-US" dirty="0" smtClean="0"/>
              <a:t> tip touching the top of the </a:t>
            </a:r>
          </a:p>
          <a:p>
            <a:pPr lvl="2">
              <a:buNone/>
            </a:pPr>
            <a:r>
              <a:rPr lang="en-US" dirty="0" smtClean="0"/>
              <a:t>	solution but not IN the solution</a:t>
            </a:r>
          </a:p>
          <a:p>
            <a:pPr lvl="2"/>
            <a:r>
              <a:rPr lang="en-US" dirty="0" smtClean="0"/>
              <a:t>Pipet the supernatant away VERY slowly</a:t>
            </a:r>
          </a:p>
          <a:p>
            <a:pPr lvl="1"/>
            <a:r>
              <a:rPr lang="en-US" dirty="0" err="1" smtClean="0"/>
              <a:t>Resuspend</a:t>
            </a:r>
            <a:r>
              <a:rPr lang="en-US" dirty="0" smtClean="0"/>
              <a:t> Cells in the Calculated Volume </a:t>
            </a:r>
          </a:p>
          <a:p>
            <a:pPr lvl="1">
              <a:buNone/>
            </a:pPr>
            <a:r>
              <a:rPr lang="en-US" dirty="0" smtClean="0"/>
              <a:t>	of Cold Running Buffer </a:t>
            </a:r>
          </a:p>
        </p:txBody>
      </p:sp>
      <p:sp>
        <p:nvSpPr>
          <p:cNvPr id="4" name="5-Point Star 3"/>
          <p:cNvSpPr/>
          <p:nvPr/>
        </p:nvSpPr>
        <p:spPr>
          <a:xfrm>
            <a:off x="7543800" y="762000"/>
            <a:ext cx="1524000" cy="1447800"/>
          </a:xfrm>
          <a:prstGeom prst="star5">
            <a:avLst>
              <a:gd name="adj" fmla="val 28619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Always work on Ice</a:t>
            </a:r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CECA-2C77-4319-8D7C-B612CD7BDB3C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122" name="Picture 2" descr="H:\MESA Epigenomics\Training\Pictures\Step 10 Removing PBS.JPG"/>
          <p:cNvPicPr>
            <a:picLocks noChangeAspect="1" noChangeArrowheads="1"/>
          </p:cNvPicPr>
          <p:nvPr/>
        </p:nvPicPr>
        <p:blipFill>
          <a:blip r:embed="rId2" cstate="print"/>
          <a:srcRect l="11574" r="15123" b="24768"/>
          <a:stretch>
            <a:fillRect/>
          </a:stretch>
        </p:blipFill>
        <p:spPr bwMode="auto">
          <a:xfrm>
            <a:off x="7315200" y="3733800"/>
            <a:ext cx="1447800" cy="198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MONOCYTE ISOLATION AND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229600" cy="5059363"/>
          </a:xfrm>
        </p:spPr>
        <p:txBody>
          <a:bodyPr/>
          <a:lstStyle/>
          <a:p>
            <a:r>
              <a:rPr lang="en-US" dirty="0" smtClean="0"/>
              <a:t>Step 10: Adding Monocyte (CD14) </a:t>
            </a:r>
            <a:r>
              <a:rPr lang="en-US" dirty="0" err="1" smtClean="0"/>
              <a:t>MicroBeads</a:t>
            </a:r>
            <a:endParaRPr lang="en-US" dirty="0" smtClean="0"/>
          </a:p>
          <a:p>
            <a:pPr lvl="1"/>
            <a:r>
              <a:rPr lang="en-US" dirty="0" smtClean="0"/>
              <a:t>Add the calculated volume of </a:t>
            </a:r>
            <a:r>
              <a:rPr lang="en-US" dirty="0" err="1" smtClean="0"/>
              <a:t>microbeads</a:t>
            </a:r>
            <a:r>
              <a:rPr lang="en-US" dirty="0" smtClean="0"/>
              <a:t> and mix by </a:t>
            </a:r>
            <a:r>
              <a:rPr lang="en-US" dirty="0" err="1" smtClean="0"/>
              <a:t>pipet</a:t>
            </a:r>
            <a:endParaRPr lang="en-US" dirty="0" smtClean="0"/>
          </a:p>
          <a:p>
            <a:pPr lvl="1"/>
            <a:r>
              <a:rPr lang="en-US" dirty="0" smtClean="0"/>
              <a:t>Incubate IN DARK REFRIGERATOR for 15 min</a:t>
            </a:r>
          </a:p>
          <a:p>
            <a:pPr lvl="1"/>
            <a:r>
              <a:rPr lang="en-US" dirty="0" smtClean="0"/>
              <a:t>Add 2mL COLD Running Buffer/</a:t>
            </a:r>
            <a:r>
              <a:rPr lang="en-US" dirty="0" err="1" smtClean="0"/>
              <a:t>rxn</a:t>
            </a:r>
            <a:r>
              <a:rPr lang="en-US" dirty="0" smtClean="0"/>
              <a:t> to Dilute/Wash</a:t>
            </a:r>
          </a:p>
          <a:p>
            <a:pPr lvl="1"/>
            <a:r>
              <a:rPr lang="en-US" dirty="0" smtClean="0"/>
              <a:t>Centrifuge and Remove </a:t>
            </a:r>
            <a:r>
              <a:rPr lang="en-US" dirty="0" err="1" smtClean="0"/>
              <a:t>Supernatent</a:t>
            </a:r>
            <a:r>
              <a:rPr lang="en-US" dirty="0" smtClean="0"/>
              <a:t> being VERY CAREFUL of CELL SLURRY – leave up to 0.5mL behind</a:t>
            </a:r>
          </a:p>
          <a:p>
            <a:pPr lvl="1"/>
            <a:r>
              <a:rPr lang="en-US" dirty="0" smtClean="0"/>
              <a:t>Add 1000uL COLD Running Buffer and Mix by </a:t>
            </a:r>
            <a:r>
              <a:rPr lang="en-US" dirty="0" err="1" smtClean="0"/>
              <a:t>Pipet</a:t>
            </a:r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5391150"/>
            <a:ext cx="4667250" cy="12382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CECA-2C77-4319-8D7C-B612CD7BDB3C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MONOCYTE ISOLATION AND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763000" cy="29718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Step 11: Collection of Monocytes (CD14+ Cells) using </a:t>
            </a:r>
            <a:r>
              <a:rPr lang="en-US" sz="2800" dirty="0" err="1" smtClean="0"/>
              <a:t>AutoMACs</a:t>
            </a:r>
            <a:endParaRPr lang="en-US" sz="2800" dirty="0" smtClean="0"/>
          </a:p>
          <a:p>
            <a:pPr lvl="1"/>
            <a:r>
              <a:rPr lang="en-US" sz="2600" dirty="0" smtClean="0"/>
              <a:t>Place appropriate tubes on Pos1 and Neg1 ports</a:t>
            </a:r>
          </a:p>
          <a:p>
            <a:pPr lvl="1"/>
            <a:r>
              <a:rPr lang="en-US" sz="2600" dirty="0" smtClean="0"/>
              <a:t>Place Sample on Uptake Port</a:t>
            </a:r>
          </a:p>
          <a:p>
            <a:pPr lvl="1"/>
            <a:r>
              <a:rPr lang="en-US" sz="2600" dirty="0" smtClean="0"/>
              <a:t>Select Separation, then </a:t>
            </a:r>
            <a:r>
              <a:rPr lang="en-US" sz="2600" dirty="0" err="1" smtClean="0"/>
              <a:t>PosSel</a:t>
            </a:r>
            <a:r>
              <a:rPr lang="en-US" sz="2600" dirty="0" smtClean="0"/>
              <a:t> and OK</a:t>
            </a:r>
          </a:p>
          <a:p>
            <a:pPr lvl="1"/>
            <a:r>
              <a:rPr lang="en-US" sz="2600" dirty="0" smtClean="0"/>
              <a:t>Once separation is complete, record the </a:t>
            </a:r>
            <a:r>
              <a:rPr lang="en-US" sz="2600" dirty="0" err="1" smtClean="0"/>
              <a:t>Neg</a:t>
            </a:r>
            <a:r>
              <a:rPr lang="en-US" sz="2600" dirty="0" smtClean="0"/>
              <a:t> elution volume and place “Waste” tubes on ports</a:t>
            </a:r>
          </a:p>
          <a:p>
            <a:pPr lvl="1"/>
            <a:r>
              <a:rPr lang="en-US" sz="2600" dirty="0" smtClean="0"/>
              <a:t>Select “</a:t>
            </a:r>
            <a:r>
              <a:rPr lang="en-US" sz="2600" dirty="0" err="1" smtClean="0"/>
              <a:t>QRinse</a:t>
            </a:r>
            <a:r>
              <a:rPr lang="en-US" sz="2600" dirty="0" smtClean="0"/>
              <a:t>”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CECA-2C77-4319-8D7C-B612CD7BDB3C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34818" name="Picture 2" descr="H:\MESA Epigenomics\Training\Pictures\DSC01050.JPG"/>
          <p:cNvPicPr>
            <a:picLocks noChangeAspect="1" noChangeArrowheads="1"/>
          </p:cNvPicPr>
          <p:nvPr/>
        </p:nvPicPr>
        <p:blipFill>
          <a:blip r:embed="rId2" cstate="print"/>
          <a:srcRect l="4514" t="7407"/>
          <a:stretch>
            <a:fillRect/>
          </a:stretch>
        </p:blipFill>
        <p:spPr bwMode="auto">
          <a:xfrm>
            <a:off x="4495800" y="5072956"/>
            <a:ext cx="2285999" cy="166254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34819" name="Picture 3" descr="H:\MESA Epigenomics\Training\Pictures\DSC00911.JPG"/>
          <p:cNvPicPr>
            <a:picLocks noChangeAspect="1" noChangeArrowheads="1"/>
          </p:cNvPicPr>
          <p:nvPr/>
        </p:nvPicPr>
        <p:blipFill>
          <a:blip r:embed="rId3" cstate="print"/>
          <a:srcRect l="4514" t="13503" r="5787" b="11476"/>
          <a:stretch>
            <a:fillRect/>
          </a:stretch>
        </p:blipFill>
        <p:spPr bwMode="auto">
          <a:xfrm>
            <a:off x="4495800" y="3519055"/>
            <a:ext cx="2286000" cy="143394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34820" name="Picture 4" descr="H:\MESA Epigenomics\Training\Pictures\DSC009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5149" y="3657599"/>
            <a:ext cx="2124941" cy="28332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34821" name="Picture 5" descr="H:\MESA Epigenomics\Training\Pictures\DSC010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92096" y="4072128"/>
            <a:ext cx="1975104" cy="263347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34822" name="Picture 6" descr="H:\MESA Epigenomics\Training\Pictures\DSC01052.JPG"/>
          <p:cNvPicPr>
            <a:picLocks noChangeAspect="1" noChangeArrowheads="1"/>
          </p:cNvPicPr>
          <p:nvPr/>
        </p:nvPicPr>
        <p:blipFill>
          <a:blip r:embed="rId6" cstate="print"/>
          <a:srcRect l="3858"/>
          <a:stretch>
            <a:fillRect/>
          </a:stretch>
        </p:blipFill>
        <p:spPr bwMode="auto">
          <a:xfrm>
            <a:off x="152400" y="4072128"/>
            <a:ext cx="1898904" cy="263347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/>
          <a:lstStyle/>
          <a:p>
            <a:r>
              <a:rPr lang="en-US" dirty="0" smtClean="0"/>
              <a:t>MONOCYTE ISOLATION AND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89037"/>
            <a:ext cx="8808720" cy="54403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Step 12: Determining Monocyte Count</a:t>
            </a:r>
          </a:p>
          <a:p>
            <a:pPr lvl="1"/>
            <a:r>
              <a:rPr lang="en-US" dirty="0" smtClean="0"/>
              <a:t>10uL </a:t>
            </a:r>
            <a:r>
              <a:rPr lang="en-US" dirty="0" err="1" smtClean="0"/>
              <a:t>Monocytes</a:t>
            </a:r>
            <a:r>
              <a:rPr lang="en-US" dirty="0" smtClean="0"/>
              <a:t> + 10uL 0.4% </a:t>
            </a:r>
            <a:r>
              <a:rPr lang="en-US" dirty="0" err="1" smtClean="0"/>
              <a:t>Trypan</a:t>
            </a:r>
            <a:r>
              <a:rPr lang="en-US" dirty="0" smtClean="0"/>
              <a:t> Blue</a:t>
            </a:r>
          </a:p>
          <a:p>
            <a:pPr lvl="1"/>
            <a:r>
              <a:rPr lang="en-US" dirty="0" smtClean="0"/>
              <a:t>Use the other half of the Chamber Slide</a:t>
            </a:r>
          </a:p>
          <a:p>
            <a:pPr lvl="1"/>
            <a:r>
              <a:rPr lang="en-US" dirty="0" smtClean="0"/>
              <a:t>Count just like the PBMCs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Step 13&amp;14: Storage of Monocytes</a:t>
            </a:r>
          </a:p>
          <a:p>
            <a:pPr lvl="1"/>
            <a:r>
              <a:rPr lang="en-US" dirty="0" smtClean="0"/>
              <a:t>Adjust total volume to be 5ml </a:t>
            </a:r>
          </a:p>
          <a:p>
            <a:pPr lvl="1"/>
            <a:r>
              <a:rPr lang="en-US" dirty="0" smtClean="0"/>
              <a:t>Aliquot 1.5ml into Yellow cap </a:t>
            </a:r>
            <a:r>
              <a:rPr lang="en-US" dirty="0" err="1" smtClean="0"/>
              <a:t>cryovial</a:t>
            </a:r>
            <a:r>
              <a:rPr lang="en-US" dirty="0" smtClean="0"/>
              <a:t> (MONO-CRYO)</a:t>
            </a:r>
          </a:p>
          <a:p>
            <a:pPr lvl="1"/>
            <a:r>
              <a:rPr lang="en-US" dirty="0" smtClean="0"/>
              <a:t>Aliquot _</a:t>
            </a:r>
            <a:r>
              <a:rPr lang="en-US" dirty="0" err="1" smtClean="0"/>
              <a:t>ul</a:t>
            </a:r>
            <a:r>
              <a:rPr lang="en-US" dirty="0" smtClean="0"/>
              <a:t> into Green cap </a:t>
            </a:r>
            <a:r>
              <a:rPr lang="en-US" dirty="0" err="1" smtClean="0"/>
              <a:t>cryovial</a:t>
            </a:r>
            <a:r>
              <a:rPr lang="en-US" dirty="0" smtClean="0"/>
              <a:t> (MONO-</a:t>
            </a:r>
            <a:r>
              <a:rPr lang="en-US" dirty="0" err="1" smtClean="0"/>
              <a:t>CRYOsub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Centrifuge </a:t>
            </a:r>
            <a:r>
              <a:rPr lang="en-US" dirty="0" err="1" smtClean="0"/>
              <a:t>cryovials</a:t>
            </a:r>
            <a:r>
              <a:rPr lang="en-US" dirty="0" smtClean="0"/>
              <a:t> &amp; 15ml conical tube and remove </a:t>
            </a:r>
            <a:r>
              <a:rPr lang="en-US" dirty="0" err="1" smtClean="0"/>
              <a:t>supernatent</a:t>
            </a:r>
            <a:r>
              <a:rPr lang="en-US" dirty="0" smtClean="0"/>
              <a:t>/Buffer</a:t>
            </a:r>
          </a:p>
          <a:p>
            <a:pPr lvl="1"/>
            <a:r>
              <a:rPr lang="en-US" dirty="0" smtClean="0"/>
              <a:t>Add </a:t>
            </a:r>
            <a:r>
              <a:rPr lang="en-US" dirty="0"/>
              <a:t>freezing media into Yellow </a:t>
            </a:r>
            <a:r>
              <a:rPr lang="en-US" dirty="0" smtClean="0"/>
              <a:t>&amp; Green cap vial, place in                  </a:t>
            </a:r>
            <a:r>
              <a:rPr lang="en-US" dirty="0"/>
              <a:t>Mr. Frosty and place in Freezer </a:t>
            </a:r>
            <a:r>
              <a:rPr lang="en-US" dirty="0" smtClean="0"/>
              <a:t>overnight</a:t>
            </a:r>
          </a:p>
          <a:p>
            <a:pPr lvl="1"/>
            <a:r>
              <a:rPr lang="en-US" dirty="0"/>
              <a:t>Add 350uL Cell Lysis Buffer into </a:t>
            </a:r>
            <a:r>
              <a:rPr lang="en-US" dirty="0" smtClean="0"/>
              <a:t>conical tube, </a:t>
            </a:r>
            <a:r>
              <a:rPr lang="en-US" dirty="0"/>
              <a:t>mix </a:t>
            </a:r>
            <a:r>
              <a:rPr lang="en-US" dirty="0" smtClean="0"/>
              <a:t>well                            and </a:t>
            </a:r>
            <a:r>
              <a:rPr lang="en-US" dirty="0"/>
              <a:t>transfer to Red </a:t>
            </a:r>
            <a:r>
              <a:rPr lang="en-US" dirty="0" smtClean="0"/>
              <a:t>cap </a:t>
            </a:r>
            <a:r>
              <a:rPr lang="en-US" dirty="0" err="1" smtClean="0"/>
              <a:t>cryovial</a:t>
            </a:r>
            <a:r>
              <a:rPr lang="en-US" dirty="0" smtClean="0"/>
              <a:t> </a:t>
            </a:r>
            <a:r>
              <a:rPr lang="en-US" dirty="0"/>
              <a:t>(MONO-LYSIS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Place immediately in -70°C Freezer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CECA-2C77-4319-8D7C-B612CD7BDB3C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35845" name="Picture 5" descr="H:\MESA Epigenomics\Training\Pictures\Countess Flash Drive and Chamber Posi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801370"/>
            <a:ext cx="1874520" cy="140589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 cstate="print"/>
          <a:srcRect l="23306" r="20795"/>
          <a:stretch/>
        </p:blipFill>
        <p:spPr bwMode="auto">
          <a:xfrm>
            <a:off x="7599455" y="4876800"/>
            <a:ext cx="798653" cy="14287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3" descr="C:\Documents and Settings\movercas\Local Settings\Temporary Internet Files\Content.IE5\BT1P9Y6C\MCj04078820000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1482" y="801370"/>
            <a:ext cx="1290591" cy="1063625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l="26667" r="30666"/>
          <a:stretch>
            <a:fillRect/>
          </a:stretch>
        </p:blipFill>
        <p:spPr bwMode="auto">
          <a:xfrm>
            <a:off x="7294655" y="2514600"/>
            <a:ext cx="609600" cy="14287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6" t="3949" r="27088" b="1216"/>
          <a:stretch/>
        </p:blipFill>
        <p:spPr bwMode="auto">
          <a:xfrm>
            <a:off x="8151859" y="2465769"/>
            <a:ext cx="682753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T-CELL ISOLATION AND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6477000" cy="5059363"/>
          </a:xfrm>
        </p:spPr>
        <p:txBody>
          <a:bodyPr/>
          <a:lstStyle/>
          <a:p>
            <a:r>
              <a:rPr lang="en-US" dirty="0" smtClean="0"/>
              <a:t>Step 15: Count CD14 Negative Cells</a:t>
            </a:r>
          </a:p>
          <a:p>
            <a:pPr lvl="1"/>
            <a:r>
              <a:rPr lang="en-US" dirty="0" smtClean="0"/>
              <a:t>Count Same as PBMCs</a:t>
            </a:r>
          </a:p>
          <a:p>
            <a:r>
              <a:rPr lang="en-US" dirty="0" smtClean="0"/>
              <a:t>Step 16: Preparing CD14 Negative</a:t>
            </a:r>
          </a:p>
          <a:p>
            <a:pPr>
              <a:buNone/>
            </a:pPr>
            <a:r>
              <a:rPr lang="en-US" dirty="0" smtClean="0"/>
              <a:t>	Cells for T-Cell (CD4+) Collection</a:t>
            </a:r>
          </a:p>
          <a:p>
            <a:pPr lvl="1"/>
            <a:r>
              <a:rPr lang="en-US" dirty="0" smtClean="0"/>
              <a:t>Centrifuge and CAREFULLY remove the buffer – be very aware of the cell slurry  (follow previous guidelines)</a:t>
            </a:r>
          </a:p>
          <a:p>
            <a:pPr lvl="1"/>
            <a:r>
              <a:rPr lang="en-US" dirty="0" err="1" smtClean="0"/>
              <a:t>Resuspend</a:t>
            </a:r>
            <a:r>
              <a:rPr lang="en-US" dirty="0" smtClean="0"/>
              <a:t> in the calculated </a:t>
            </a:r>
          </a:p>
          <a:p>
            <a:pPr lvl="1">
              <a:buNone/>
            </a:pPr>
            <a:r>
              <a:rPr lang="en-US" dirty="0" smtClean="0"/>
              <a:t>	amount of Cold Running Buffer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CECA-2C77-4319-8D7C-B612CD7BDB3C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 descr="H:\MESA Epigenomics\Training\Pictures\Countess Flash Drive and Chamber Posi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1371600"/>
            <a:ext cx="1874520" cy="140589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7" name="5-Point Star 6"/>
          <p:cNvSpPr/>
          <p:nvPr/>
        </p:nvSpPr>
        <p:spPr>
          <a:xfrm>
            <a:off x="7239000" y="2971800"/>
            <a:ext cx="1524000" cy="1447800"/>
          </a:xfrm>
          <a:prstGeom prst="star5">
            <a:avLst>
              <a:gd name="adj" fmla="val 28619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Always work on Ice</a:t>
            </a:r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17409" name="Picture 1" descr="E:\Pictures\Step 12 &amp; 18 Separation Complete - Record Neg1 Elution Volume.JPG"/>
          <p:cNvPicPr>
            <a:picLocks noChangeAspect="1" noChangeArrowheads="1"/>
          </p:cNvPicPr>
          <p:nvPr/>
        </p:nvPicPr>
        <p:blipFill>
          <a:blip r:embed="rId3" cstate="print"/>
          <a:srcRect l="6383" t="5095" r="6383" b="8135"/>
          <a:stretch>
            <a:fillRect/>
          </a:stretch>
        </p:blipFill>
        <p:spPr bwMode="auto">
          <a:xfrm>
            <a:off x="6324600" y="4640766"/>
            <a:ext cx="2743200" cy="21410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T-CELL ISOLATION AND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229600" cy="5059363"/>
          </a:xfrm>
        </p:spPr>
        <p:txBody>
          <a:bodyPr/>
          <a:lstStyle/>
          <a:p>
            <a:r>
              <a:rPr lang="en-US" dirty="0" smtClean="0"/>
              <a:t>Step 17: Adding T-Cell (CD4) </a:t>
            </a:r>
            <a:r>
              <a:rPr lang="en-US" dirty="0" err="1" smtClean="0"/>
              <a:t>MicroBeads</a:t>
            </a:r>
            <a:endParaRPr lang="en-US" dirty="0" smtClean="0"/>
          </a:p>
          <a:p>
            <a:pPr lvl="1">
              <a:spcBef>
                <a:spcPts val="0"/>
              </a:spcBef>
            </a:pPr>
            <a:r>
              <a:rPr lang="en-US" dirty="0" smtClean="0"/>
              <a:t>Add the calculated volume of </a:t>
            </a:r>
            <a:r>
              <a:rPr lang="en-US" dirty="0" err="1" smtClean="0"/>
              <a:t>microbeads</a:t>
            </a:r>
            <a:r>
              <a:rPr lang="en-US" dirty="0" smtClean="0"/>
              <a:t> </a:t>
            </a:r>
          </a:p>
          <a:p>
            <a:pPr lvl="1">
              <a:spcBef>
                <a:spcPts val="0"/>
              </a:spcBef>
              <a:buNone/>
            </a:pPr>
            <a:r>
              <a:rPr lang="en-US" dirty="0" smtClean="0"/>
              <a:t>	and mix by </a:t>
            </a:r>
            <a:r>
              <a:rPr lang="en-US" dirty="0" err="1" smtClean="0"/>
              <a:t>pipet</a:t>
            </a:r>
            <a:endParaRPr lang="en-US" dirty="0" smtClean="0"/>
          </a:p>
          <a:p>
            <a:pPr lvl="1"/>
            <a:r>
              <a:rPr lang="en-US" dirty="0" smtClean="0"/>
              <a:t>Incubate IN DARK REFRIGERATOR for 15 min</a:t>
            </a:r>
          </a:p>
          <a:p>
            <a:pPr lvl="1"/>
            <a:r>
              <a:rPr lang="en-US" dirty="0" smtClean="0"/>
              <a:t>Add 2mL COLD Running Buffer/</a:t>
            </a:r>
            <a:r>
              <a:rPr lang="en-US" dirty="0" err="1" smtClean="0"/>
              <a:t>rxn</a:t>
            </a:r>
            <a:endParaRPr lang="en-US" dirty="0" smtClean="0"/>
          </a:p>
          <a:p>
            <a:pPr lvl="1"/>
            <a:r>
              <a:rPr lang="en-US" dirty="0" smtClean="0"/>
              <a:t>Centrifuge and Remove </a:t>
            </a:r>
            <a:r>
              <a:rPr lang="en-US" dirty="0" err="1" smtClean="0"/>
              <a:t>Supernatent</a:t>
            </a:r>
            <a:r>
              <a:rPr lang="en-US" dirty="0" smtClean="0"/>
              <a:t> being</a:t>
            </a:r>
          </a:p>
          <a:p>
            <a:pPr lvl="1">
              <a:buNone/>
            </a:pPr>
            <a:r>
              <a:rPr lang="en-US" dirty="0" smtClean="0"/>
              <a:t>	VERY CAREFUL of CELL SLURRY – leave up to 0.5mL behind</a:t>
            </a:r>
          </a:p>
          <a:p>
            <a:pPr lvl="1"/>
            <a:r>
              <a:rPr lang="en-US" dirty="0" smtClean="0"/>
              <a:t>Add 1000uL COLD Running Buffer and Mix by </a:t>
            </a:r>
            <a:r>
              <a:rPr lang="en-US" dirty="0" err="1" smtClean="0"/>
              <a:t>Pipet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CECA-2C77-4319-8D7C-B612CD7BDB3C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8150" y="5410200"/>
            <a:ext cx="4667250" cy="12382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0" name="Picture 2" descr="H:\MESA Epigenomics\Training\Pictures\Step 11 &amp; 17 Adding Microbeads.JPG"/>
          <p:cNvPicPr>
            <a:picLocks noChangeAspect="1" noChangeArrowheads="1"/>
          </p:cNvPicPr>
          <p:nvPr/>
        </p:nvPicPr>
        <p:blipFill>
          <a:blip r:embed="rId3" cstate="print">
            <a:lum bright="11000"/>
          </a:blip>
          <a:srcRect l="15432" r="15123" b="13194"/>
          <a:stretch>
            <a:fillRect/>
          </a:stretch>
        </p:blipFill>
        <p:spPr bwMode="auto">
          <a:xfrm>
            <a:off x="7696200" y="1600200"/>
            <a:ext cx="1371600" cy="2286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7038"/>
            <a:ext cx="8229600" cy="715962"/>
          </a:xfrm>
        </p:spPr>
        <p:txBody>
          <a:bodyPr/>
          <a:lstStyle/>
          <a:p>
            <a:r>
              <a:rPr lang="en-US" dirty="0" smtClean="0"/>
              <a:t>Goals of MESA </a:t>
            </a:r>
            <a:r>
              <a:rPr lang="en-US" dirty="0" err="1" smtClean="0"/>
              <a:t>Epi</a:t>
            </a:r>
            <a:r>
              <a:rPr lang="en-US" dirty="0" smtClean="0"/>
              <a:t> 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343400"/>
          </a:xfrm>
        </p:spPr>
        <p:txBody>
          <a:bodyPr/>
          <a:lstStyle/>
          <a:p>
            <a:r>
              <a:rPr lang="en-US" dirty="0" smtClean="0"/>
              <a:t>Provide a detailed explanation of the protocol and promote confidence in sample processing</a:t>
            </a:r>
          </a:p>
          <a:p>
            <a:pPr lvl="1"/>
            <a:r>
              <a:rPr lang="en-US" dirty="0" smtClean="0"/>
              <a:t>Enhanced Cell Viability</a:t>
            </a:r>
          </a:p>
          <a:p>
            <a:pPr lvl="1"/>
            <a:r>
              <a:rPr lang="en-US" dirty="0" smtClean="0"/>
              <a:t>Increase Cell Recovery Rate</a:t>
            </a:r>
          </a:p>
          <a:p>
            <a:pPr lvl="1"/>
            <a:r>
              <a:rPr lang="en-US" dirty="0" smtClean="0"/>
              <a:t>Increased Sample Purity</a:t>
            </a:r>
          </a:p>
          <a:p>
            <a:r>
              <a:rPr lang="en-US" dirty="0" smtClean="0"/>
              <a:t>Provide Methods to Avoid Sample Confusion</a:t>
            </a:r>
          </a:p>
          <a:p>
            <a:pPr lvl="1"/>
            <a:r>
              <a:rPr lang="en-US" dirty="0" smtClean="0"/>
              <a:t>Within subject </a:t>
            </a:r>
          </a:p>
          <a:p>
            <a:pPr lvl="1"/>
            <a:r>
              <a:rPr lang="en-US" dirty="0" smtClean="0"/>
              <a:t>Between subject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CECA-2C77-4319-8D7C-B612CD7BDB3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/>
          <a:lstStyle/>
          <a:p>
            <a:r>
              <a:rPr lang="en-US" dirty="0" smtClean="0"/>
              <a:t>T-CELL ISOLATION AND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229600" cy="335279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Step 18: Collection of T-Cells using the </a:t>
            </a:r>
            <a:r>
              <a:rPr lang="en-US" dirty="0" err="1" smtClean="0"/>
              <a:t>AutoMACs</a:t>
            </a:r>
            <a:endParaRPr lang="en-US" dirty="0" smtClean="0"/>
          </a:p>
          <a:p>
            <a:pPr lvl="1"/>
            <a:r>
              <a:rPr lang="en-US" sz="2600" dirty="0" smtClean="0"/>
              <a:t>Place appropriate tubes on Pos1 and Neg1 ports</a:t>
            </a:r>
          </a:p>
          <a:p>
            <a:pPr lvl="1"/>
            <a:r>
              <a:rPr lang="en-US" sz="2600" dirty="0" smtClean="0"/>
              <a:t>Place Sample on Uptake Port</a:t>
            </a:r>
          </a:p>
          <a:p>
            <a:pPr lvl="1"/>
            <a:r>
              <a:rPr lang="en-US" sz="2600" dirty="0" smtClean="0"/>
              <a:t>Select Separation, then </a:t>
            </a:r>
            <a:r>
              <a:rPr lang="en-US" sz="2600" dirty="0" err="1" smtClean="0"/>
              <a:t>PosSel</a:t>
            </a:r>
            <a:r>
              <a:rPr lang="en-US" sz="2600" dirty="0" smtClean="0"/>
              <a:t> and OK</a:t>
            </a:r>
          </a:p>
          <a:p>
            <a:pPr lvl="1"/>
            <a:r>
              <a:rPr lang="en-US" sz="2600" dirty="0" smtClean="0"/>
              <a:t>Once separation is complete, record the </a:t>
            </a:r>
            <a:r>
              <a:rPr lang="en-US" sz="2600" dirty="0" err="1" smtClean="0"/>
              <a:t>Neg</a:t>
            </a:r>
            <a:r>
              <a:rPr lang="en-US" sz="2600" dirty="0" smtClean="0"/>
              <a:t> elution volume and place “Waste” tubes on ports</a:t>
            </a:r>
          </a:p>
          <a:p>
            <a:pPr lvl="1"/>
            <a:r>
              <a:rPr lang="en-US" sz="2600" dirty="0" smtClean="0"/>
              <a:t>Select “</a:t>
            </a:r>
            <a:r>
              <a:rPr lang="en-US" sz="2600" dirty="0" err="1" smtClean="0"/>
              <a:t>QRinse</a:t>
            </a:r>
            <a:r>
              <a:rPr lang="en-US" sz="2600" dirty="0" smtClean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CECA-2C77-4319-8D7C-B612CD7BDB3C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2" descr="H:\MESA Epigenomics\Training\Pictures\DSC01050.JPG"/>
          <p:cNvPicPr>
            <a:picLocks noChangeAspect="1" noChangeArrowheads="1"/>
          </p:cNvPicPr>
          <p:nvPr/>
        </p:nvPicPr>
        <p:blipFill>
          <a:blip r:embed="rId2" cstate="print"/>
          <a:srcRect l="4514" t="7407"/>
          <a:stretch>
            <a:fillRect/>
          </a:stretch>
        </p:blipFill>
        <p:spPr bwMode="auto">
          <a:xfrm>
            <a:off x="4480560" y="5119255"/>
            <a:ext cx="2286000" cy="166254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6" name="Picture 3" descr="H:\MESA Epigenomics\Training\Pictures\DSC00911.JPG"/>
          <p:cNvPicPr>
            <a:picLocks noChangeAspect="1" noChangeArrowheads="1"/>
          </p:cNvPicPr>
          <p:nvPr/>
        </p:nvPicPr>
        <p:blipFill>
          <a:blip r:embed="rId3" cstate="print"/>
          <a:srcRect l="4514" t="13503" r="5787" b="11476"/>
          <a:stretch>
            <a:fillRect/>
          </a:stretch>
        </p:blipFill>
        <p:spPr bwMode="auto">
          <a:xfrm>
            <a:off x="4495800" y="3519055"/>
            <a:ext cx="2286000" cy="143394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7" name="Picture 4" descr="H:\MESA Epigenomics\Training\Pictures\DSC009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6496" y="3919728"/>
            <a:ext cx="1975104" cy="263347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8" name="Picture 5" descr="H:\MESA Epigenomics\Training\Pictures\DSC0104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92096" y="4072128"/>
            <a:ext cx="1975104" cy="263347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9" name="Picture 6" descr="H:\MESA Epigenomics\Training\Pictures\DSC01052.JPG"/>
          <p:cNvPicPr>
            <a:picLocks noChangeAspect="1" noChangeArrowheads="1"/>
          </p:cNvPicPr>
          <p:nvPr/>
        </p:nvPicPr>
        <p:blipFill>
          <a:blip r:embed="rId6" cstate="print"/>
          <a:srcRect l="3858"/>
          <a:stretch>
            <a:fillRect/>
          </a:stretch>
        </p:blipFill>
        <p:spPr bwMode="auto">
          <a:xfrm>
            <a:off x="152400" y="4072128"/>
            <a:ext cx="1898904" cy="263347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T-CELL ISOLATION AND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7543800" cy="5059363"/>
          </a:xfrm>
        </p:spPr>
        <p:txBody>
          <a:bodyPr/>
          <a:lstStyle/>
          <a:p>
            <a:r>
              <a:rPr lang="en-US" dirty="0" smtClean="0"/>
              <a:t>Step 19: Determining T-Cell Count</a:t>
            </a:r>
          </a:p>
          <a:p>
            <a:pPr lvl="1"/>
            <a:r>
              <a:rPr lang="en-US" dirty="0" smtClean="0"/>
              <a:t>Same as </a:t>
            </a:r>
            <a:r>
              <a:rPr lang="en-US" dirty="0" err="1" smtClean="0"/>
              <a:t>Monocyte</a:t>
            </a:r>
            <a:r>
              <a:rPr lang="en-US" dirty="0" smtClean="0"/>
              <a:t> Count</a:t>
            </a:r>
          </a:p>
          <a:p>
            <a:r>
              <a:rPr lang="en-US" dirty="0" smtClean="0"/>
              <a:t>Step 20: Determining Negative Cell Count</a:t>
            </a:r>
          </a:p>
          <a:p>
            <a:pPr lvl="1"/>
            <a:r>
              <a:rPr lang="en-US" dirty="0" smtClean="0"/>
              <a:t>Same as CD14 </a:t>
            </a:r>
            <a:r>
              <a:rPr lang="en-US" dirty="0" err="1" smtClean="0"/>
              <a:t>Neg</a:t>
            </a:r>
            <a:r>
              <a:rPr lang="en-US" dirty="0" smtClean="0"/>
              <a:t> Cell Count &amp; discard</a:t>
            </a:r>
          </a:p>
          <a:p>
            <a:r>
              <a:rPr lang="en-US" dirty="0" smtClean="0"/>
              <a:t>Step 21: Storage of T-Cells</a:t>
            </a:r>
          </a:p>
          <a:p>
            <a:pPr lvl="1"/>
            <a:r>
              <a:rPr lang="en-US" dirty="0" smtClean="0"/>
              <a:t>Centrifuge and Carefully Remove Buffer</a:t>
            </a:r>
          </a:p>
          <a:p>
            <a:pPr lvl="1"/>
            <a:r>
              <a:rPr lang="en-US" dirty="0" smtClean="0"/>
              <a:t>Add 350uL Cell </a:t>
            </a:r>
            <a:r>
              <a:rPr lang="en-US" dirty="0" err="1" smtClean="0"/>
              <a:t>Lysis</a:t>
            </a:r>
            <a:r>
              <a:rPr lang="en-US" dirty="0" smtClean="0"/>
              <a:t> Buffer, mix well and transfer to Purple Cap </a:t>
            </a:r>
            <a:r>
              <a:rPr lang="en-US" dirty="0" err="1" smtClean="0"/>
              <a:t>Cryovial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Place immediately in -70°C Freezer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CECA-2C77-4319-8D7C-B612CD7BDB3C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5" descr="H:\MESA Epigenomics\Training\Pictures\Countess Flash Drive and Chamber Posi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2819400"/>
            <a:ext cx="1874520" cy="140589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4495800"/>
            <a:ext cx="1428750" cy="14287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15" name="Picture 3" descr="C:\Documents and Settings\movercas\Local Settings\Temporary Internet Files\Content.IE5\BT1P9Y6C\MCj04078820000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5715000"/>
            <a:ext cx="1290591" cy="1063625"/>
          </a:xfrm>
          <a:prstGeom prst="rect">
            <a:avLst/>
          </a:prstGeom>
          <a:noFill/>
        </p:spPr>
      </p:pic>
      <p:sp>
        <p:nvSpPr>
          <p:cNvPr id="8" name="5-Point Star 7"/>
          <p:cNvSpPr/>
          <p:nvPr/>
        </p:nvSpPr>
        <p:spPr>
          <a:xfrm>
            <a:off x="7543800" y="762000"/>
            <a:ext cx="1524000" cy="1447800"/>
          </a:xfrm>
          <a:prstGeom prst="star5">
            <a:avLst>
              <a:gd name="adj" fmla="val 28619"/>
              <a:gd name="hf" fmla="val 105146"/>
              <a:gd name="vf" fmla="val 110557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Always work on Ice</a:t>
            </a:r>
            <a:endParaRPr lang="en-US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T-CELL ISOLATION AND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762000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Step 22: Shutting Down Instruments</a:t>
            </a:r>
          </a:p>
          <a:p>
            <a:pPr lvl="1"/>
            <a:r>
              <a:rPr lang="en-US" dirty="0" smtClean="0"/>
              <a:t>Make sure waste tubes are under each port</a:t>
            </a:r>
          </a:p>
          <a:p>
            <a:pPr lvl="1"/>
            <a:r>
              <a:rPr lang="en-US" dirty="0" smtClean="0"/>
              <a:t>Press SLEEP button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Turn off when prompted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CECA-2C77-4319-8D7C-B612CD7BDB3C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4338" name="Picture 2" descr="H:\MESA Epigenomics\Training\Pictures\Step 23 Sleep program complete turn off instrum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3657600"/>
            <a:ext cx="2200656" cy="169976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4339" name="Picture 3" descr="H:\MESA Epigenomics\Training\Pictures\Step 23 Return Waste tubes and Select Slee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680968"/>
            <a:ext cx="2171572" cy="1676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STORAGE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CECA-2C77-4319-8D7C-B612CD7BDB3C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498" y="4662488"/>
            <a:ext cx="2219632" cy="14335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88534"/>
            <a:ext cx="3429000" cy="275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015850"/>
            <a:ext cx="5257800" cy="508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SHIPPING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229600" cy="5059363"/>
          </a:xfrm>
        </p:spPr>
        <p:txBody>
          <a:bodyPr/>
          <a:lstStyle/>
          <a:p>
            <a:r>
              <a:rPr lang="en-US" dirty="0" smtClean="0"/>
              <a:t>Will Follow the Same Protocol for Packaging as MESA “classic”</a:t>
            </a:r>
          </a:p>
          <a:p>
            <a:r>
              <a:rPr lang="en-US" dirty="0" smtClean="0"/>
              <a:t>Only Ship Every OTHER Monday</a:t>
            </a:r>
          </a:p>
          <a:p>
            <a:r>
              <a:rPr lang="en-US" dirty="0" smtClean="0"/>
              <a:t>Ship Countess Flash Drive FIRST MONDAY of Each Month</a:t>
            </a:r>
          </a:p>
          <a:p>
            <a:r>
              <a:rPr lang="en-US" dirty="0" smtClean="0"/>
              <a:t>Be Sure to Include Data Collections Forms and Brief Protocols in Each Shipment with the Corresponding Samples</a:t>
            </a:r>
            <a:endParaRPr lang="en-US" dirty="0"/>
          </a:p>
        </p:txBody>
      </p:sp>
      <p:pic>
        <p:nvPicPr>
          <p:cNvPr id="32770" name="Picture 2" descr="C:\Documents and Settings\movercas\Local Settings\Temporary Internet Files\Content.IE5\BT1P9Y6C\MPj0438677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4876800"/>
            <a:ext cx="2743200" cy="18288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CECA-2C77-4319-8D7C-B612CD7BDB3C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PACKING AND SHIPPING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CECA-2C77-4319-8D7C-B612CD7BDB3C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81000" y="5562600"/>
            <a:ext cx="2057400" cy="679450"/>
          </a:xfrm>
          <a:prstGeom prst="rect">
            <a:avLst/>
          </a:prstGeom>
          <a:solidFill>
            <a:srgbClr val="C0C0C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Sample Shipping</a:t>
            </a:r>
          </a:p>
          <a:p>
            <a:pPr algn="ctr"/>
            <a:r>
              <a:rPr lang="en-US">
                <a:latin typeface="Times New Roman" pitchFamily="18" charset="0"/>
              </a:rPr>
              <a:t> Checklist</a:t>
            </a:r>
          </a:p>
        </p:txBody>
      </p:sp>
      <p:pic>
        <p:nvPicPr>
          <p:cNvPr id="6" name="Picture 22" descr="Shipping supplies-Exam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90600" y="914400"/>
            <a:ext cx="7162800" cy="4164013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590800" y="4953000"/>
            <a:ext cx="3048000" cy="1776413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>
                <a:latin typeface="Times New Roman" pitchFamily="18" charset="0"/>
              </a:rPr>
              <a:t> </a:t>
            </a:r>
            <a:r>
              <a:rPr lang="en-US" sz="1600" dirty="0" smtClean="0">
                <a:latin typeface="Times New Roman" pitchFamily="18" charset="0"/>
              </a:rPr>
              <a:t>Shipping Container</a:t>
            </a:r>
            <a:endParaRPr lang="en-US" sz="1600" dirty="0">
              <a:latin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1500" dirty="0">
                <a:latin typeface="Times New Roman" pitchFamily="18" charset="0"/>
              </a:rPr>
              <a:t>  Rubber bands</a:t>
            </a:r>
          </a:p>
          <a:p>
            <a:pPr>
              <a:buFont typeface="Wingdings" pitchFamily="2" charset="2"/>
              <a:buChar char="ü"/>
            </a:pPr>
            <a:r>
              <a:rPr lang="en-US" sz="1500" dirty="0">
                <a:latin typeface="Times New Roman" pitchFamily="18" charset="0"/>
              </a:rPr>
              <a:t>  Ziploc bags</a:t>
            </a:r>
          </a:p>
          <a:p>
            <a:pPr>
              <a:buFont typeface="Wingdings" pitchFamily="2" charset="2"/>
              <a:buChar char="ü"/>
            </a:pPr>
            <a:r>
              <a:rPr lang="en-US" sz="1500" dirty="0">
                <a:latin typeface="Times New Roman" pitchFamily="18" charset="0"/>
              </a:rPr>
              <a:t> Absorbent material</a:t>
            </a:r>
          </a:p>
          <a:p>
            <a:pPr>
              <a:buFont typeface="Wingdings" pitchFamily="2" charset="2"/>
              <a:buChar char="ü"/>
            </a:pPr>
            <a:r>
              <a:rPr lang="en-US" sz="1500" dirty="0">
                <a:latin typeface="Times New Roman" pitchFamily="18" charset="0"/>
              </a:rPr>
              <a:t> Packaging tape</a:t>
            </a:r>
          </a:p>
          <a:p>
            <a:pPr>
              <a:buFont typeface="Wingdings" pitchFamily="2" charset="2"/>
              <a:buChar char="ü"/>
            </a:pPr>
            <a:r>
              <a:rPr lang="en-US" sz="1500" dirty="0">
                <a:latin typeface="Times New Roman" pitchFamily="18" charset="0"/>
              </a:rPr>
              <a:t> Dry ice </a:t>
            </a:r>
            <a:r>
              <a:rPr lang="en-US" sz="1500" dirty="0" smtClean="0">
                <a:latin typeface="Times New Roman" pitchFamily="18" charset="0"/>
              </a:rPr>
              <a:t>(~10 </a:t>
            </a:r>
            <a:r>
              <a:rPr lang="en-US" sz="1500" dirty="0">
                <a:latin typeface="Times New Roman" pitchFamily="18" charset="0"/>
              </a:rPr>
              <a:t>lbs)</a:t>
            </a:r>
          </a:p>
          <a:p>
            <a:pPr>
              <a:buFont typeface="Wingdings" pitchFamily="2" charset="2"/>
              <a:buChar char="ü"/>
            </a:pPr>
            <a:r>
              <a:rPr lang="en-US" sz="1500" dirty="0">
                <a:latin typeface="Times New Roman" pitchFamily="18" charset="0"/>
              </a:rPr>
              <a:t> Shipping Labels</a:t>
            </a: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5181600" y="5105400"/>
            <a:ext cx="3276600" cy="1501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1500" dirty="0">
                <a:latin typeface="Times New Roman" pitchFamily="18" charset="0"/>
              </a:rPr>
              <a:t> Labeled freezer boxes with  </a:t>
            </a:r>
          </a:p>
          <a:p>
            <a:pPr>
              <a:buFont typeface="Wingdings" pitchFamily="2" charset="2"/>
              <a:buNone/>
            </a:pPr>
            <a:r>
              <a:rPr lang="en-US" sz="1500" dirty="0">
                <a:latin typeface="Times New Roman" pitchFamily="18" charset="0"/>
              </a:rPr>
              <a:t>     participant samples</a:t>
            </a:r>
          </a:p>
          <a:p>
            <a:pPr>
              <a:buFont typeface="Wingdings" pitchFamily="2" charset="2"/>
              <a:buChar char="ü"/>
            </a:pPr>
            <a:r>
              <a:rPr lang="en-US" sz="1500" dirty="0">
                <a:latin typeface="Times New Roman" pitchFamily="18" charset="0"/>
              </a:rPr>
              <a:t> Completed processing </a:t>
            </a:r>
            <a:r>
              <a:rPr lang="en-US" sz="1500" dirty="0" smtClean="0">
                <a:latin typeface="Times New Roman" pitchFamily="18" charset="0"/>
              </a:rPr>
              <a:t>and data</a:t>
            </a:r>
            <a:endParaRPr lang="en-US" sz="1500" dirty="0">
              <a:latin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en-US" sz="1500" dirty="0">
                <a:latin typeface="Times New Roman" pitchFamily="18" charset="0"/>
              </a:rPr>
              <a:t>     </a:t>
            </a:r>
            <a:r>
              <a:rPr lang="en-US" sz="1500" dirty="0" smtClean="0">
                <a:latin typeface="Times New Roman" pitchFamily="18" charset="0"/>
              </a:rPr>
              <a:t>collection forms </a:t>
            </a:r>
            <a:r>
              <a:rPr lang="en-US" sz="1500" dirty="0">
                <a:latin typeface="Times New Roman" pitchFamily="18" charset="0"/>
              </a:rPr>
              <a:t>(to be shipped)</a:t>
            </a:r>
          </a:p>
          <a:p>
            <a:pPr>
              <a:buFont typeface="Wingdings" pitchFamily="2" charset="2"/>
              <a:buChar char="ü"/>
            </a:pPr>
            <a:r>
              <a:rPr lang="en-US" sz="1500" dirty="0">
                <a:latin typeface="Times New Roman" pitchFamily="18" charset="0"/>
              </a:rPr>
              <a:t> Completed shipping </a:t>
            </a:r>
          </a:p>
          <a:p>
            <a:pPr>
              <a:buFont typeface="Wingdings" pitchFamily="2" charset="2"/>
              <a:buNone/>
            </a:pPr>
            <a:r>
              <a:rPr lang="en-US" sz="1500" dirty="0">
                <a:latin typeface="Times New Roman" pitchFamily="18" charset="0"/>
              </a:rPr>
              <a:t>    forms (to be faxed and shipped)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dirty="0" smtClean="0"/>
              <a:t>OVERVIEW OF PACKING AND SHIPPING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CECA-2C77-4319-8D7C-B612CD7BDB3C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905000" y="838200"/>
            <a:ext cx="6477000" cy="586740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1981200" y="1295400"/>
            <a:ext cx="6324600" cy="5334000"/>
          </a:xfrm>
          <a:prstGeom prst="roundRect">
            <a:avLst/>
          </a:prstGeom>
          <a:solidFill>
            <a:schemeClr val="accent3">
              <a:lumMod val="75000"/>
              <a:alpha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 rot="16200000" flipH="1">
            <a:off x="2019300" y="5829300"/>
            <a:ext cx="609600" cy="53340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2514600" y="6400800"/>
            <a:ext cx="518160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 flipH="1" flipV="1">
            <a:off x="7658100" y="5829300"/>
            <a:ext cx="609600" cy="53340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514600" y="6248400"/>
            <a:ext cx="518160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2590800" y="6553200"/>
            <a:ext cx="518160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rot="16200000" flipH="1">
            <a:off x="2095500" y="5753100"/>
            <a:ext cx="533400" cy="45720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16200000" flipH="1">
            <a:off x="2057400" y="5943600"/>
            <a:ext cx="609600" cy="60960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 flipH="1" flipV="1">
            <a:off x="7696200" y="5715000"/>
            <a:ext cx="533400" cy="53340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rot="5400000" flipH="1" flipV="1">
            <a:off x="7658100" y="5981700"/>
            <a:ext cx="685800" cy="45720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lowchart: Magnetic Disk 55"/>
          <p:cNvSpPr/>
          <p:nvPr/>
        </p:nvSpPr>
        <p:spPr>
          <a:xfrm>
            <a:off x="2667000" y="5715000"/>
            <a:ext cx="228600" cy="457200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lowchart: Magnetic Disk 56"/>
          <p:cNvSpPr/>
          <p:nvPr/>
        </p:nvSpPr>
        <p:spPr>
          <a:xfrm>
            <a:off x="3276600" y="5715000"/>
            <a:ext cx="228600" cy="457200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lowchart: Magnetic Disk 57"/>
          <p:cNvSpPr/>
          <p:nvPr/>
        </p:nvSpPr>
        <p:spPr>
          <a:xfrm>
            <a:off x="2971800" y="5562600"/>
            <a:ext cx="228600" cy="457200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lowchart: Magnetic Disk 58"/>
          <p:cNvSpPr/>
          <p:nvPr/>
        </p:nvSpPr>
        <p:spPr>
          <a:xfrm>
            <a:off x="4800600" y="5562600"/>
            <a:ext cx="228600" cy="457200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lowchart: Magnetic Disk 59"/>
          <p:cNvSpPr/>
          <p:nvPr/>
        </p:nvSpPr>
        <p:spPr>
          <a:xfrm>
            <a:off x="4495800" y="5715000"/>
            <a:ext cx="228600" cy="457200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lowchart: Magnetic Disk 60"/>
          <p:cNvSpPr/>
          <p:nvPr/>
        </p:nvSpPr>
        <p:spPr>
          <a:xfrm>
            <a:off x="3581400" y="5562600"/>
            <a:ext cx="228600" cy="457200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lowchart: Magnetic Disk 61"/>
          <p:cNvSpPr/>
          <p:nvPr/>
        </p:nvSpPr>
        <p:spPr>
          <a:xfrm>
            <a:off x="4191000" y="5562600"/>
            <a:ext cx="228600" cy="457200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lowchart: Magnetic Disk 62"/>
          <p:cNvSpPr/>
          <p:nvPr/>
        </p:nvSpPr>
        <p:spPr>
          <a:xfrm>
            <a:off x="3886200" y="5715000"/>
            <a:ext cx="228600" cy="457200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lowchart: Magnetic Disk 63"/>
          <p:cNvSpPr/>
          <p:nvPr/>
        </p:nvSpPr>
        <p:spPr>
          <a:xfrm>
            <a:off x="5105400" y="5715000"/>
            <a:ext cx="228600" cy="457200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Flowchart: Magnetic Disk 64"/>
          <p:cNvSpPr/>
          <p:nvPr/>
        </p:nvSpPr>
        <p:spPr>
          <a:xfrm>
            <a:off x="5410200" y="5562600"/>
            <a:ext cx="228600" cy="457200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lowchart: Magnetic Disk 65"/>
          <p:cNvSpPr/>
          <p:nvPr/>
        </p:nvSpPr>
        <p:spPr>
          <a:xfrm>
            <a:off x="5715000" y="5715000"/>
            <a:ext cx="228600" cy="457200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lowchart: Magnetic Disk 66"/>
          <p:cNvSpPr/>
          <p:nvPr/>
        </p:nvSpPr>
        <p:spPr>
          <a:xfrm>
            <a:off x="6019800" y="5562600"/>
            <a:ext cx="228600" cy="457200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5" name="Group 104"/>
          <p:cNvGrpSpPr/>
          <p:nvPr/>
        </p:nvGrpSpPr>
        <p:grpSpPr>
          <a:xfrm>
            <a:off x="76200" y="841177"/>
            <a:ext cx="1829283" cy="369332"/>
            <a:chOff x="76200" y="685800"/>
            <a:chExt cx="1829283" cy="369332"/>
          </a:xfrm>
        </p:grpSpPr>
        <p:cxnSp>
          <p:nvCxnSpPr>
            <p:cNvPr id="69" name="Straight Connector 68"/>
            <p:cNvCxnSpPr/>
            <p:nvPr/>
          </p:nvCxnSpPr>
          <p:spPr>
            <a:xfrm rot="10800000">
              <a:off x="152401" y="990600"/>
              <a:ext cx="1752600" cy="0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>
              <a:off x="76200" y="685800"/>
              <a:ext cx="1829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Cardboard Sleeve</a:t>
              </a:r>
              <a:endParaRPr lang="en-US" dirty="0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76200" y="2529245"/>
            <a:ext cx="1905000" cy="369332"/>
            <a:chOff x="152400" y="5867400"/>
            <a:chExt cx="1905000" cy="369332"/>
          </a:xfrm>
        </p:grpSpPr>
        <p:cxnSp>
          <p:nvCxnSpPr>
            <p:cNvPr id="70" name="Straight Connector 69"/>
            <p:cNvCxnSpPr/>
            <p:nvPr/>
          </p:nvCxnSpPr>
          <p:spPr>
            <a:xfrm rot="10800000">
              <a:off x="152400" y="6172200"/>
              <a:ext cx="1905000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157983" y="5867400"/>
              <a:ext cx="17470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Styrofoam Insert</a:t>
              </a:r>
              <a:endParaRPr lang="en-US" dirty="0"/>
            </a:p>
          </p:txBody>
        </p:sp>
      </p:grpSp>
      <p:sp>
        <p:nvSpPr>
          <p:cNvPr id="82" name="Rectangle 81"/>
          <p:cNvSpPr/>
          <p:nvPr/>
        </p:nvSpPr>
        <p:spPr>
          <a:xfrm>
            <a:off x="2057400" y="4572000"/>
            <a:ext cx="2971800" cy="609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Sample Box 5</a:t>
            </a:r>
            <a:endParaRPr lang="en-US" dirty="0"/>
          </a:p>
        </p:txBody>
      </p:sp>
      <p:sp>
        <p:nvSpPr>
          <p:cNvPr id="83" name="Rectangle 82"/>
          <p:cNvSpPr/>
          <p:nvPr/>
        </p:nvSpPr>
        <p:spPr>
          <a:xfrm>
            <a:off x="5181600" y="4572000"/>
            <a:ext cx="2971800" cy="609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Sample Box 6</a:t>
            </a:r>
            <a:endParaRPr lang="en-US" dirty="0"/>
          </a:p>
        </p:txBody>
      </p:sp>
      <p:sp>
        <p:nvSpPr>
          <p:cNvPr id="84" name="Rectangle 83"/>
          <p:cNvSpPr/>
          <p:nvPr/>
        </p:nvSpPr>
        <p:spPr>
          <a:xfrm>
            <a:off x="2057400" y="3657600"/>
            <a:ext cx="2971800" cy="609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Sample Box 3</a:t>
            </a:r>
            <a:endParaRPr lang="en-US" dirty="0"/>
          </a:p>
        </p:txBody>
      </p:sp>
      <p:sp>
        <p:nvSpPr>
          <p:cNvPr id="85" name="Rectangle 84"/>
          <p:cNvSpPr/>
          <p:nvPr/>
        </p:nvSpPr>
        <p:spPr>
          <a:xfrm>
            <a:off x="5181600" y="3657600"/>
            <a:ext cx="2971800" cy="609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Sample Box 4</a:t>
            </a:r>
            <a:endParaRPr lang="en-US" dirty="0"/>
          </a:p>
        </p:txBody>
      </p:sp>
      <p:sp>
        <p:nvSpPr>
          <p:cNvPr id="86" name="Rectangle 85"/>
          <p:cNvSpPr/>
          <p:nvPr/>
        </p:nvSpPr>
        <p:spPr>
          <a:xfrm>
            <a:off x="2057400" y="2819400"/>
            <a:ext cx="2971800" cy="609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Sample Box 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5181600" y="2819400"/>
            <a:ext cx="2971800" cy="609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Sample Box 2</a:t>
            </a:r>
            <a:endParaRPr lang="en-US" dirty="0"/>
          </a:p>
        </p:txBody>
      </p:sp>
      <p:cxnSp>
        <p:nvCxnSpPr>
          <p:cNvPr id="93" name="Straight Connector 92"/>
          <p:cNvCxnSpPr/>
          <p:nvPr/>
        </p:nvCxnSpPr>
        <p:spPr>
          <a:xfrm>
            <a:off x="2057400" y="5410200"/>
            <a:ext cx="609600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2057400" y="5257800"/>
            <a:ext cx="609600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2057400" y="5562600"/>
            <a:ext cx="609600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Flowchart: Magnetic Disk 114"/>
          <p:cNvSpPr/>
          <p:nvPr/>
        </p:nvSpPr>
        <p:spPr>
          <a:xfrm>
            <a:off x="2362200" y="5562600"/>
            <a:ext cx="228600" cy="457200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Flowchart: Magnetic Disk 115"/>
          <p:cNvSpPr/>
          <p:nvPr/>
        </p:nvSpPr>
        <p:spPr>
          <a:xfrm>
            <a:off x="6324600" y="5715000"/>
            <a:ext cx="228600" cy="457200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Flowchart: Magnetic Disk 116"/>
          <p:cNvSpPr/>
          <p:nvPr/>
        </p:nvSpPr>
        <p:spPr>
          <a:xfrm>
            <a:off x="6629400" y="5562600"/>
            <a:ext cx="228600" cy="457200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Flowchart: Magnetic Disk 117"/>
          <p:cNvSpPr/>
          <p:nvPr/>
        </p:nvSpPr>
        <p:spPr>
          <a:xfrm>
            <a:off x="6934200" y="5715000"/>
            <a:ext cx="228600" cy="457200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Flowchart: Magnetic Disk 118"/>
          <p:cNvSpPr/>
          <p:nvPr/>
        </p:nvSpPr>
        <p:spPr>
          <a:xfrm>
            <a:off x="7239000" y="5562600"/>
            <a:ext cx="228600" cy="457200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Flowchart: Magnetic Disk 119"/>
          <p:cNvSpPr/>
          <p:nvPr/>
        </p:nvSpPr>
        <p:spPr>
          <a:xfrm>
            <a:off x="7543800" y="5715000"/>
            <a:ext cx="228600" cy="457200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4" name="Straight Connector 123"/>
          <p:cNvCxnSpPr/>
          <p:nvPr/>
        </p:nvCxnSpPr>
        <p:spPr>
          <a:xfrm>
            <a:off x="2057400" y="2514600"/>
            <a:ext cx="609600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2057400" y="2362200"/>
            <a:ext cx="609600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2057400" y="2667000"/>
            <a:ext cx="609600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Flowchart: Magnetic Disk 126"/>
          <p:cNvSpPr/>
          <p:nvPr/>
        </p:nvSpPr>
        <p:spPr>
          <a:xfrm>
            <a:off x="2743200" y="1905000"/>
            <a:ext cx="228600" cy="457200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Flowchart: Magnetic Disk 127"/>
          <p:cNvSpPr/>
          <p:nvPr/>
        </p:nvSpPr>
        <p:spPr>
          <a:xfrm>
            <a:off x="3352800" y="1905000"/>
            <a:ext cx="228600" cy="457200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Flowchart: Magnetic Disk 128"/>
          <p:cNvSpPr/>
          <p:nvPr/>
        </p:nvSpPr>
        <p:spPr>
          <a:xfrm>
            <a:off x="3048000" y="1752600"/>
            <a:ext cx="228600" cy="457200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Flowchart: Magnetic Disk 129"/>
          <p:cNvSpPr/>
          <p:nvPr/>
        </p:nvSpPr>
        <p:spPr>
          <a:xfrm>
            <a:off x="4876800" y="1752600"/>
            <a:ext cx="228600" cy="457200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Flowchart: Magnetic Disk 130"/>
          <p:cNvSpPr/>
          <p:nvPr/>
        </p:nvSpPr>
        <p:spPr>
          <a:xfrm>
            <a:off x="4572000" y="1905000"/>
            <a:ext cx="228600" cy="457200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Flowchart: Magnetic Disk 131"/>
          <p:cNvSpPr/>
          <p:nvPr/>
        </p:nvSpPr>
        <p:spPr>
          <a:xfrm>
            <a:off x="3657600" y="1752600"/>
            <a:ext cx="228600" cy="457200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lowchart: Magnetic Disk 132"/>
          <p:cNvSpPr/>
          <p:nvPr/>
        </p:nvSpPr>
        <p:spPr>
          <a:xfrm>
            <a:off x="4267200" y="1752600"/>
            <a:ext cx="228600" cy="457200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Flowchart: Magnetic Disk 133"/>
          <p:cNvSpPr/>
          <p:nvPr/>
        </p:nvSpPr>
        <p:spPr>
          <a:xfrm>
            <a:off x="3962400" y="1905000"/>
            <a:ext cx="228600" cy="457200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Flowchart: Magnetic Disk 134"/>
          <p:cNvSpPr/>
          <p:nvPr/>
        </p:nvSpPr>
        <p:spPr>
          <a:xfrm>
            <a:off x="5181600" y="1905000"/>
            <a:ext cx="228600" cy="457200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Flowchart: Magnetic Disk 135"/>
          <p:cNvSpPr/>
          <p:nvPr/>
        </p:nvSpPr>
        <p:spPr>
          <a:xfrm>
            <a:off x="5486400" y="1752600"/>
            <a:ext cx="228600" cy="457200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lowchart: Magnetic Disk 136"/>
          <p:cNvSpPr/>
          <p:nvPr/>
        </p:nvSpPr>
        <p:spPr>
          <a:xfrm>
            <a:off x="5791200" y="1905000"/>
            <a:ext cx="228600" cy="457200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Flowchart: Magnetic Disk 137"/>
          <p:cNvSpPr/>
          <p:nvPr/>
        </p:nvSpPr>
        <p:spPr>
          <a:xfrm>
            <a:off x="6096000" y="1752600"/>
            <a:ext cx="228600" cy="457200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Flowchart: Magnetic Disk 138"/>
          <p:cNvSpPr/>
          <p:nvPr/>
        </p:nvSpPr>
        <p:spPr>
          <a:xfrm>
            <a:off x="2438400" y="1752600"/>
            <a:ext cx="228600" cy="457200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Flowchart: Magnetic Disk 139"/>
          <p:cNvSpPr/>
          <p:nvPr/>
        </p:nvSpPr>
        <p:spPr>
          <a:xfrm>
            <a:off x="6400800" y="1905000"/>
            <a:ext cx="228600" cy="457200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Flowchart: Magnetic Disk 140"/>
          <p:cNvSpPr/>
          <p:nvPr/>
        </p:nvSpPr>
        <p:spPr>
          <a:xfrm>
            <a:off x="6705600" y="1752600"/>
            <a:ext cx="228600" cy="457200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Flowchart: Magnetic Disk 141"/>
          <p:cNvSpPr/>
          <p:nvPr/>
        </p:nvSpPr>
        <p:spPr>
          <a:xfrm>
            <a:off x="7010400" y="1905000"/>
            <a:ext cx="228600" cy="457200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Flowchart: Magnetic Disk 142"/>
          <p:cNvSpPr/>
          <p:nvPr/>
        </p:nvSpPr>
        <p:spPr>
          <a:xfrm>
            <a:off x="7315200" y="1752600"/>
            <a:ext cx="228600" cy="457200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Flowchart: Magnetic Disk 143"/>
          <p:cNvSpPr/>
          <p:nvPr/>
        </p:nvSpPr>
        <p:spPr>
          <a:xfrm>
            <a:off x="7620000" y="1905000"/>
            <a:ext cx="228600" cy="457200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Connector 70"/>
          <p:cNvCxnSpPr/>
          <p:nvPr/>
        </p:nvCxnSpPr>
        <p:spPr>
          <a:xfrm>
            <a:off x="2514600" y="1524000"/>
            <a:ext cx="518160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2514600" y="1371600"/>
            <a:ext cx="518160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2514600" y="1676400"/>
            <a:ext cx="5181600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rot="16200000" flipH="1">
            <a:off x="7581900" y="1485900"/>
            <a:ext cx="609600" cy="53340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rot="16200000" flipH="1">
            <a:off x="7658100" y="1409700"/>
            <a:ext cx="533400" cy="45720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rot="16200000" flipH="1">
            <a:off x="7620000" y="1600200"/>
            <a:ext cx="609600" cy="60960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rot="5400000" flipH="1" flipV="1">
            <a:off x="2019300" y="1409700"/>
            <a:ext cx="609600" cy="53340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rot="5400000" flipH="1" flipV="1">
            <a:off x="2019300" y="1485900"/>
            <a:ext cx="609600" cy="53340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rot="5400000" flipH="1" flipV="1">
            <a:off x="2133600" y="1600200"/>
            <a:ext cx="457200" cy="45720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152400" y="2966859"/>
            <a:ext cx="1637628" cy="36625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Paper Towels</a:t>
            </a:r>
          </a:p>
          <a:p>
            <a:endParaRPr lang="en-US" sz="1400" dirty="0" smtClean="0"/>
          </a:p>
          <a:p>
            <a:r>
              <a:rPr lang="en-US" dirty="0" smtClean="0"/>
              <a:t>5lbs Dry Ice</a:t>
            </a:r>
          </a:p>
          <a:p>
            <a:endParaRPr lang="en-US" sz="1400" dirty="0" smtClean="0"/>
          </a:p>
          <a:p>
            <a:r>
              <a:rPr lang="en-US" dirty="0" smtClean="0"/>
              <a:t>Paper Towels</a:t>
            </a:r>
          </a:p>
          <a:p>
            <a:endParaRPr lang="en-US" sz="1400" dirty="0" smtClean="0"/>
          </a:p>
          <a:p>
            <a:r>
              <a:rPr lang="en-US" dirty="0" smtClean="0"/>
              <a:t>Sample Boxes </a:t>
            </a:r>
          </a:p>
          <a:p>
            <a:r>
              <a:rPr lang="en-US" dirty="0" smtClean="0"/>
              <a:t>(in Plastic Bags)</a:t>
            </a:r>
          </a:p>
          <a:p>
            <a:endParaRPr lang="en-US" sz="1400" dirty="0" smtClean="0"/>
          </a:p>
          <a:p>
            <a:r>
              <a:rPr lang="en-US" dirty="0" smtClean="0"/>
              <a:t>Paper Towels</a:t>
            </a:r>
          </a:p>
          <a:p>
            <a:endParaRPr lang="en-US" sz="1400" dirty="0" smtClean="0"/>
          </a:p>
          <a:p>
            <a:r>
              <a:rPr lang="en-US" dirty="0" smtClean="0"/>
              <a:t>5lbs Dry Ice</a:t>
            </a:r>
          </a:p>
          <a:p>
            <a:endParaRPr lang="en-US" sz="1400" dirty="0" smtClean="0"/>
          </a:p>
          <a:p>
            <a:r>
              <a:rPr lang="en-US" dirty="0" smtClean="0"/>
              <a:t>Paper Towels</a:t>
            </a:r>
          </a:p>
        </p:txBody>
      </p:sp>
      <p:cxnSp>
        <p:nvCxnSpPr>
          <p:cNvPr id="99" name="Straight Connector 98"/>
          <p:cNvCxnSpPr/>
          <p:nvPr/>
        </p:nvCxnSpPr>
        <p:spPr>
          <a:xfrm>
            <a:off x="2057400" y="1219200"/>
            <a:ext cx="6172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2057400" y="1143000"/>
            <a:ext cx="6172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00"/>
          <p:cNvSpPr/>
          <p:nvPr/>
        </p:nvSpPr>
        <p:spPr>
          <a:xfrm>
            <a:off x="4267200" y="914400"/>
            <a:ext cx="1066800" cy="152400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0" scaled="1"/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TextBox 101"/>
          <p:cNvSpPr txBox="1"/>
          <p:nvPr/>
        </p:nvSpPr>
        <p:spPr>
          <a:xfrm>
            <a:off x="152400" y="1298377"/>
            <a:ext cx="1600200" cy="11387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Flash Drive </a:t>
            </a:r>
          </a:p>
          <a:p>
            <a:r>
              <a:rPr lang="en-US" dirty="0" smtClean="0"/>
              <a:t>(in Plastic Bag)</a:t>
            </a:r>
          </a:p>
          <a:p>
            <a:endParaRPr lang="en-US" sz="1200" dirty="0" smtClean="0"/>
          </a:p>
          <a:p>
            <a:r>
              <a:rPr lang="en-US" dirty="0" smtClean="0"/>
              <a:t>Forms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" descr="L:\Groups\LCBRSecure\Excel\Mesa Exam 5\Exam 5 Training\Photos for training\Compressed pics for Powerpoint\MESA Exam 5 Training Photo 045-compress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6600" y="1295400"/>
            <a:ext cx="4670425" cy="50482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2" name="Picture 4" descr="Picture 1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94400" y="1219200"/>
            <a:ext cx="2387600" cy="2590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5994400" y="3973513"/>
          <a:ext cx="2336800" cy="2655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0" name="Image" r:id="rId6" imgW="4825397" imgH="5485714" progId="">
                  <p:embed/>
                </p:oleObj>
              </mc:Choice>
              <mc:Fallback>
                <p:oleObj name="Image" r:id="rId6" imgW="4825397" imgH="5485714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4400" y="3973513"/>
                        <a:ext cx="2336800" cy="2655887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400" b="1" dirty="0" smtClean="0">
                <a:solidFill>
                  <a:schemeClr val="tx1"/>
                </a:solidFill>
                <a:latin typeface="Chaparral Pro" pitchFamily="18" charset="0"/>
              </a:rPr>
              <a:t>OVERVIEW OF PACKING AND SHIPPING</a:t>
            </a:r>
            <a:br>
              <a:rPr lang="en-US" sz="2400" b="1" dirty="0" smtClean="0">
                <a:solidFill>
                  <a:schemeClr val="tx1"/>
                </a:solidFill>
                <a:latin typeface="Chaparral Pro" pitchFamily="18" charset="0"/>
              </a:rPr>
            </a:br>
            <a:r>
              <a:rPr lang="en-US" sz="2400" b="1" dirty="0" smtClean="0">
                <a:solidFill>
                  <a:schemeClr val="tx1"/>
                </a:solidFill>
                <a:latin typeface="Chaparral Pro" pitchFamily="18" charset="0"/>
              </a:rPr>
              <a:t>UN3373 Biological Substance </a:t>
            </a:r>
            <a:r>
              <a:rPr lang="en-US" sz="1050" b="1" dirty="0" smtClean="0">
                <a:solidFill>
                  <a:schemeClr val="tx1"/>
                </a:solidFill>
                <a:latin typeface="Chaparral Pro" pitchFamily="18" charset="0"/>
              </a:rPr>
              <a:t>(Category B)</a:t>
            </a:r>
            <a:r>
              <a:rPr lang="en-US" sz="2400" b="1" dirty="0" smtClean="0">
                <a:solidFill>
                  <a:schemeClr val="tx1"/>
                </a:solidFill>
                <a:latin typeface="Chaparral Pro" pitchFamily="18" charset="0"/>
              </a:rPr>
              <a:t> and UN1845 </a:t>
            </a:r>
            <a:r>
              <a:rPr lang="en-US" sz="1050" b="1" dirty="0" smtClean="0">
                <a:solidFill>
                  <a:schemeClr val="tx1"/>
                </a:solidFill>
                <a:latin typeface="Chaparral Pro" pitchFamily="18" charset="0"/>
              </a:rPr>
              <a:t>(dry ice)</a:t>
            </a:r>
            <a:r>
              <a:rPr lang="en-US" sz="2400" b="1" dirty="0" smtClean="0">
                <a:solidFill>
                  <a:schemeClr val="tx1"/>
                </a:solidFill>
                <a:latin typeface="Chaparral Pro" pitchFamily="18" charset="0"/>
              </a:rPr>
              <a:t> Labels </a:t>
            </a:r>
            <a:br>
              <a:rPr lang="en-US" sz="2400" b="1" dirty="0" smtClean="0">
                <a:solidFill>
                  <a:schemeClr val="tx1"/>
                </a:solidFill>
                <a:latin typeface="Chaparral Pro" pitchFamily="18" charset="0"/>
              </a:rPr>
            </a:br>
            <a:endParaRPr lang="en-US" sz="2400" b="1" dirty="0" smtClean="0">
              <a:solidFill>
                <a:schemeClr val="tx1"/>
              </a:solidFill>
              <a:latin typeface="Chaparral Pr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/>
          <a:lstStyle/>
          <a:p>
            <a:r>
              <a:rPr lang="en-US" dirty="0" smtClean="0"/>
              <a:t>MAKING REAGENTS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610600" cy="5791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1X PBS</a:t>
            </a:r>
          </a:p>
          <a:p>
            <a:pPr lvl="1"/>
            <a:r>
              <a:rPr lang="en-US" dirty="0" smtClean="0"/>
              <a:t>Using a Graduated Cylinder, add </a:t>
            </a:r>
            <a:r>
              <a:rPr lang="en-US" sz="2800" dirty="0" smtClean="0"/>
              <a:t>100mL 10X PBS + 900mL Molecular Grade Water</a:t>
            </a:r>
          </a:p>
          <a:p>
            <a:pPr lvl="1"/>
            <a:r>
              <a:rPr lang="en-US" sz="2800" dirty="0" smtClean="0"/>
              <a:t>Make 1 – 2 L at a time, Store </a:t>
            </a:r>
            <a:r>
              <a:rPr lang="en-US" dirty="0" smtClean="0"/>
              <a:t>at 4°C</a:t>
            </a:r>
            <a:endParaRPr lang="en-US" sz="2800" dirty="0" smtClean="0"/>
          </a:p>
          <a:p>
            <a:r>
              <a:rPr lang="en-US" dirty="0" smtClean="0"/>
              <a:t>Freezing Media A</a:t>
            </a:r>
          </a:p>
          <a:p>
            <a:pPr lvl="1"/>
            <a:r>
              <a:rPr lang="en-US" dirty="0" smtClean="0"/>
              <a:t>Make 2mL aliquots of 100% FBS</a:t>
            </a:r>
          </a:p>
          <a:p>
            <a:pPr lvl="1"/>
            <a:r>
              <a:rPr lang="en-US" dirty="0" smtClean="0"/>
              <a:t>Store at -20°C, working aliquots at 4°C for 2-3 days</a:t>
            </a:r>
          </a:p>
          <a:p>
            <a:r>
              <a:rPr lang="en-US" dirty="0" smtClean="0"/>
              <a:t>Freezing Media B </a:t>
            </a:r>
          </a:p>
          <a:p>
            <a:pPr lvl="1"/>
            <a:r>
              <a:rPr lang="en-US" sz="3000" dirty="0" smtClean="0"/>
              <a:t>In a 50mL conical tube, add </a:t>
            </a:r>
            <a:r>
              <a:rPr lang="en-US" sz="2800" dirty="0" smtClean="0"/>
              <a:t>7.5mL DMSO + 42.5mL 100% FBS</a:t>
            </a:r>
          </a:p>
          <a:p>
            <a:pPr lvl="1"/>
            <a:r>
              <a:rPr lang="en-US" sz="2800" dirty="0" smtClean="0"/>
              <a:t>Invert to mix and make 2mL aliquots</a:t>
            </a:r>
          </a:p>
          <a:p>
            <a:pPr lvl="1"/>
            <a:r>
              <a:rPr lang="en-US" dirty="0" smtClean="0"/>
              <a:t>Store at -20°C, working aliquots at 4°C for 2-3 days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CECA-2C77-4319-8D7C-B612CD7BDB3C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REAGENTS for </a:t>
            </a:r>
            <a:r>
              <a:rPr lang="en-US" dirty="0" err="1" smtClean="0"/>
              <a:t>AutoMACs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486400"/>
          </a:xfrm>
        </p:spPr>
        <p:txBody>
          <a:bodyPr>
            <a:noAutofit/>
          </a:bodyPr>
          <a:lstStyle/>
          <a:p>
            <a:r>
              <a:rPr lang="en-US" sz="2800" dirty="0" smtClean="0"/>
              <a:t>Running Buffer </a:t>
            </a:r>
          </a:p>
          <a:p>
            <a:pPr lvl="1"/>
            <a:r>
              <a:rPr lang="en-US" dirty="0" smtClean="0"/>
              <a:t>Using a Graduate Cylinder, add 100ml 5% BSA + 4mL 0.5M EDTA and bring up to 1000mL with 1X PBS (F.C. BSA 0.5%, EDTA 2mM)</a:t>
            </a:r>
          </a:p>
          <a:p>
            <a:pPr lvl="1"/>
            <a:r>
              <a:rPr lang="en-US" dirty="0" smtClean="0"/>
              <a:t>Make 3 - 5 Liters at a time</a:t>
            </a:r>
          </a:p>
          <a:p>
            <a:pPr lvl="1"/>
            <a:r>
              <a:rPr lang="en-US" dirty="0" smtClean="0"/>
              <a:t>Store at 4°C for up to 2 weeks</a:t>
            </a:r>
          </a:p>
          <a:p>
            <a:r>
              <a:rPr lang="en-US" sz="2800" dirty="0" smtClean="0"/>
              <a:t>Rinsing Solution</a:t>
            </a:r>
          </a:p>
          <a:p>
            <a:pPr lvl="1"/>
            <a:r>
              <a:rPr lang="en-US" dirty="0" smtClean="0"/>
              <a:t>Using a Graduated Cylinder, add 4mL 0.5M EDTA to 1000mL 1X PBS (F.C. EDTA 2mM)</a:t>
            </a:r>
          </a:p>
          <a:p>
            <a:pPr lvl="1"/>
            <a:r>
              <a:rPr lang="en-US" dirty="0" smtClean="0"/>
              <a:t>Make 1L at a time</a:t>
            </a:r>
          </a:p>
          <a:p>
            <a:pPr lvl="1"/>
            <a:r>
              <a:rPr lang="en-US" dirty="0" smtClean="0"/>
              <a:t>May be stored at Room Temperature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CECA-2C77-4319-8D7C-B612CD7BDB3C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25783" t="13907" r="44740" b="77907"/>
          <a:stretch/>
        </p:blipFill>
        <p:spPr bwMode="auto">
          <a:xfrm>
            <a:off x="2529840" y="1066800"/>
            <a:ext cx="2651760" cy="536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276600" y="1905000"/>
            <a:ext cx="990600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E04A0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Step 7:</a:t>
            </a:r>
          </a:p>
          <a:p>
            <a:pPr algn="ctr"/>
            <a:r>
              <a:rPr lang="en-US" sz="1400" dirty="0" smtClean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LYSIS</a:t>
            </a:r>
          </a:p>
          <a:p>
            <a:pPr algn="ctr"/>
            <a:r>
              <a:rPr lang="en-US" sz="1400" dirty="0" smtClean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PBMC</a:t>
            </a:r>
          </a:p>
          <a:p>
            <a:pPr algn="ctr"/>
            <a:r>
              <a:rPr lang="en-US" sz="1400" dirty="0" smtClean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Subset in </a:t>
            </a:r>
          </a:p>
          <a:p>
            <a:pPr algn="ctr"/>
            <a:r>
              <a:rPr lang="en-US" sz="1400" dirty="0" smtClean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Lysis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</a:t>
            </a:r>
            <a:r>
              <a:rPr lang="en-US" sz="1400" dirty="0" smtClean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uffer</a:t>
            </a:r>
            <a:endParaRPr lang="en-US" sz="1400" dirty="0">
              <a:solidFill>
                <a:prstClr val="black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029200" y="0"/>
            <a:ext cx="39624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prstClr val="black"/>
                </a:solidFill>
              </a:rPr>
              <a:t>Overview of </a:t>
            </a:r>
            <a:br>
              <a:rPr lang="en-US" sz="3200" dirty="0" smtClean="0">
                <a:solidFill>
                  <a:prstClr val="black"/>
                </a:solidFill>
              </a:rPr>
            </a:br>
            <a:r>
              <a:rPr lang="en-US" sz="3200" dirty="0" smtClean="0">
                <a:solidFill>
                  <a:prstClr val="black"/>
                </a:solidFill>
              </a:rPr>
              <a:t>MESA Epi Procedure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81600" y="1210340"/>
            <a:ext cx="3505200" cy="307777"/>
          </a:xfrm>
          <a:prstGeom prst="rect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Step 8: PBMC Cell Count on Countess</a:t>
            </a:r>
            <a:endParaRPr lang="en-US" sz="1400" dirty="0">
              <a:solidFill>
                <a:prstClr val="black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05400" y="1828800"/>
            <a:ext cx="3797808" cy="523220"/>
          </a:xfrm>
          <a:prstGeom prst="rect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Step 9&amp;10: Add Running buffer &amp; CD14 </a:t>
            </a:r>
            <a:r>
              <a:rPr lang="en-US" sz="1400" dirty="0" err="1" smtClean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MicroBeads</a:t>
            </a:r>
            <a:r>
              <a:rPr lang="en-US" sz="1400" dirty="0" smtClean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incubate @ 4ºC for 15min</a:t>
            </a:r>
            <a:endParaRPr lang="en-US" sz="1400" dirty="0">
              <a:solidFill>
                <a:prstClr val="black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6705600" y="1515140"/>
            <a:ext cx="304800" cy="304800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6699504" y="2362200"/>
            <a:ext cx="304800" cy="304800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29200" y="2667000"/>
            <a:ext cx="3962400" cy="307777"/>
          </a:xfrm>
          <a:prstGeom prst="rect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Step 11: Collection of Monocytes on </a:t>
            </a:r>
            <a:r>
              <a:rPr lang="en-US" sz="1400" dirty="0" err="1" smtClean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AutoMACS</a:t>
            </a:r>
            <a:endParaRPr lang="en-US" sz="1400" dirty="0">
              <a:solidFill>
                <a:prstClr val="black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" y="314980"/>
            <a:ext cx="2209800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Step 1: Centrifugation of 5 CPT tubes</a:t>
            </a:r>
            <a:endParaRPr lang="en-US" sz="1400" dirty="0">
              <a:solidFill>
                <a:prstClr val="black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5072" y="1076980"/>
            <a:ext cx="2319528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Step 2: Instrument Startup and Tube Labeling</a:t>
            </a:r>
            <a:endParaRPr lang="en-US" sz="1400" dirty="0">
              <a:solidFill>
                <a:prstClr val="black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00" y="3962400"/>
            <a:ext cx="2133600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Step 4: Freeze Plasma Aliquots -70ºC, discard platelets</a:t>
            </a:r>
            <a:endParaRPr lang="en-US" sz="1400" dirty="0">
              <a:solidFill>
                <a:prstClr val="black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3088" y="2895600"/>
            <a:ext cx="2039112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Step 3: Separation of platelets and Plasma by Centrifugation</a:t>
            </a:r>
            <a:endParaRPr lang="en-US" sz="1400" dirty="0">
              <a:solidFill>
                <a:prstClr val="black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4800" y="1905000"/>
            <a:ext cx="2057400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Step 3: Pool Plasma (~3ml/CPT tube) 15ml conical </a:t>
            </a:r>
            <a:endParaRPr lang="en-US" sz="1400" dirty="0">
              <a:solidFill>
                <a:prstClr val="black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1219200" y="838200"/>
            <a:ext cx="304800" cy="225552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1" name="Down Arrow 20"/>
          <p:cNvSpPr/>
          <p:nvPr/>
        </p:nvSpPr>
        <p:spPr>
          <a:xfrm>
            <a:off x="1219200" y="1603248"/>
            <a:ext cx="304800" cy="225552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2" name="Down Arrow 21"/>
          <p:cNvSpPr/>
          <p:nvPr/>
        </p:nvSpPr>
        <p:spPr>
          <a:xfrm>
            <a:off x="1219200" y="2667000"/>
            <a:ext cx="304800" cy="182071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3" name="Down Arrow 22"/>
          <p:cNvSpPr/>
          <p:nvPr/>
        </p:nvSpPr>
        <p:spPr>
          <a:xfrm>
            <a:off x="1219200" y="3657600"/>
            <a:ext cx="304800" cy="228600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14800" y="3657600"/>
            <a:ext cx="1828800" cy="523220"/>
          </a:xfrm>
          <a:prstGeom prst="rect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Step 15: CD14 Negative Cell Count</a:t>
            </a:r>
            <a:endParaRPr lang="en-US" sz="1400" dirty="0">
              <a:solidFill>
                <a:prstClr val="black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48400" y="3276600"/>
            <a:ext cx="2743200" cy="954107"/>
          </a:xfrm>
          <a:prstGeom prst="rect">
            <a:avLst/>
          </a:prstGeom>
          <a:solidFill>
            <a:srgbClr val="FAFFCF"/>
          </a:solidFill>
          <a:ln w="28575">
            <a:solidFill>
              <a:srgbClr val="FFCC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Step 12&amp;13: Monocyte Count and Storage MONO-CRYO in freezing media and place in Mr. Frosty</a:t>
            </a:r>
            <a:endParaRPr lang="en-US" sz="1400" dirty="0">
              <a:solidFill>
                <a:prstClr val="black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43200" y="4658380"/>
            <a:ext cx="3505200" cy="523220"/>
          </a:xfrm>
          <a:prstGeom prst="rect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Step 16&amp;17: Add Running buffer &amp; CD4 </a:t>
            </a:r>
            <a:r>
              <a:rPr lang="en-US" sz="1400" dirty="0" err="1" smtClean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MicroBeads</a:t>
            </a:r>
            <a:r>
              <a:rPr lang="en-US" sz="1400" dirty="0" smtClean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incubate @ 4ºC for 15min</a:t>
            </a:r>
            <a:endParaRPr lang="en-US" sz="1400" dirty="0">
              <a:solidFill>
                <a:prstClr val="black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67000" y="5562600"/>
            <a:ext cx="3733800" cy="307777"/>
          </a:xfrm>
          <a:prstGeom prst="rect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Step 18: Collection of T Cells on </a:t>
            </a:r>
            <a:r>
              <a:rPr lang="en-US" sz="1400" dirty="0" err="1" smtClean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AutoMACS</a:t>
            </a:r>
            <a:endParaRPr lang="en-US" sz="1400" dirty="0">
              <a:solidFill>
                <a:prstClr val="black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38600" y="6182380"/>
            <a:ext cx="27432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5B477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Step 19&amp;21: T Cell Count and Storage in Lysis Buffer at -70ºC</a:t>
            </a:r>
            <a:endParaRPr lang="en-US" sz="1400" dirty="0">
              <a:solidFill>
                <a:prstClr val="black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24000" y="6182380"/>
            <a:ext cx="2286000" cy="52322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Step 20: Negative Cell Count and discard</a:t>
            </a:r>
            <a:endParaRPr lang="en-US" sz="1400" dirty="0">
              <a:solidFill>
                <a:prstClr val="black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0" name="Down Arrow 29"/>
          <p:cNvSpPr/>
          <p:nvPr/>
        </p:nvSpPr>
        <p:spPr>
          <a:xfrm>
            <a:off x="5029200" y="2974777"/>
            <a:ext cx="304800" cy="682823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1" name="Down Arrow 30"/>
          <p:cNvSpPr/>
          <p:nvPr/>
        </p:nvSpPr>
        <p:spPr>
          <a:xfrm>
            <a:off x="7848600" y="2971800"/>
            <a:ext cx="304800" cy="304800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2" name="Down Arrow 31"/>
          <p:cNvSpPr/>
          <p:nvPr/>
        </p:nvSpPr>
        <p:spPr>
          <a:xfrm>
            <a:off x="4876800" y="4180820"/>
            <a:ext cx="304800" cy="467380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3" name="Down Arrow 32"/>
          <p:cNvSpPr/>
          <p:nvPr/>
        </p:nvSpPr>
        <p:spPr>
          <a:xfrm>
            <a:off x="4419600" y="5181600"/>
            <a:ext cx="304800" cy="381000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4" name="Down Arrow 33"/>
          <p:cNvSpPr/>
          <p:nvPr/>
        </p:nvSpPr>
        <p:spPr>
          <a:xfrm>
            <a:off x="2819400" y="5867400"/>
            <a:ext cx="304800" cy="304800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5" name="Down Arrow 34"/>
          <p:cNvSpPr/>
          <p:nvPr/>
        </p:nvSpPr>
        <p:spPr>
          <a:xfrm>
            <a:off x="5943600" y="5867400"/>
            <a:ext cx="304800" cy="304800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92075"/>
            <a:ext cx="381000" cy="365125"/>
          </a:xfrm>
        </p:spPr>
        <p:txBody>
          <a:bodyPr/>
          <a:lstStyle/>
          <a:p>
            <a:fld id="{6644CECA-2C77-4319-8D7C-B612CD7BDB3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6" name="Down Arrow 35"/>
          <p:cNvSpPr/>
          <p:nvPr/>
        </p:nvSpPr>
        <p:spPr>
          <a:xfrm>
            <a:off x="3657600" y="1600200"/>
            <a:ext cx="304800" cy="304800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2592" y="5562600"/>
            <a:ext cx="196900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Step 14: MONO-Lysis in lysis buffer </a:t>
            </a:r>
            <a:r>
              <a:rPr lang="en-US" sz="14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at -70ºC</a:t>
            </a:r>
          </a:p>
        </p:txBody>
      </p:sp>
      <p:sp>
        <p:nvSpPr>
          <p:cNvPr id="39" name="Down Arrow 38"/>
          <p:cNvSpPr/>
          <p:nvPr/>
        </p:nvSpPr>
        <p:spPr>
          <a:xfrm>
            <a:off x="7848600" y="4255532"/>
            <a:ext cx="304800" cy="240268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553200" y="4495800"/>
            <a:ext cx="2438400" cy="7386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Step 13: MONO-</a:t>
            </a:r>
            <a:r>
              <a:rPr lang="en-US" sz="1400" dirty="0" err="1" smtClean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CRYOsub</a:t>
            </a:r>
            <a:r>
              <a:rPr lang="en-US" sz="1400" dirty="0" smtClean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in freezing media and place in Mr. Frosty</a:t>
            </a:r>
            <a:endParaRPr lang="en-US" sz="1400" dirty="0">
              <a:solidFill>
                <a:prstClr val="black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1" name="Down Arrow 40"/>
          <p:cNvSpPr/>
          <p:nvPr/>
        </p:nvSpPr>
        <p:spPr>
          <a:xfrm>
            <a:off x="7848600" y="5257800"/>
            <a:ext cx="304800" cy="266700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758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 MAINTENANCE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001000" cy="5059363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Invitrogen</a:t>
            </a:r>
            <a:r>
              <a:rPr lang="en-US" dirty="0" smtClean="0"/>
              <a:t> Countess Automated Cell Counter</a:t>
            </a:r>
          </a:p>
          <a:p>
            <a:pPr lvl="1"/>
            <a:r>
              <a:rPr lang="en-US" dirty="0" smtClean="0"/>
              <a:t>No maintenance necessary</a:t>
            </a:r>
          </a:p>
          <a:p>
            <a:r>
              <a:rPr lang="en-US" dirty="0" err="1" smtClean="0"/>
              <a:t>AutoMACs</a:t>
            </a:r>
            <a:r>
              <a:rPr lang="en-US" dirty="0" smtClean="0"/>
              <a:t> Automated Cell Separator</a:t>
            </a:r>
          </a:p>
          <a:p>
            <a:pPr lvl="1"/>
            <a:r>
              <a:rPr lang="en-US" dirty="0" smtClean="0"/>
              <a:t>Check Reagent and Waste bottles Regularly</a:t>
            </a:r>
          </a:p>
          <a:p>
            <a:pPr lvl="2"/>
            <a:r>
              <a:rPr lang="en-US" dirty="0" smtClean="0"/>
              <a:t>Instrument will notify when more reagents needed</a:t>
            </a:r>
          </a:p>
          <a:p>
            <a:pPr lvl="1"/>
            <a:r>
              <a:rPr lang="en-US" dirty="0" smtClean="0"/>
              <a:t>Replace </a:t>
            </a:r>
            <a:r>
              <a:rPr lang="en-US" dirty="0" err="1" smtClean="0"/>
              <a:t>AutoMACs</a:t>
            </a:r>
            <a:r>
              <a:rPr lang="en-US" dirty="0" smtClean="0"/>
              <a:t> Column every 2 weeks</a:t>
            </a:r>
          </a:p>
          <a:p>
            <a:pPr lvl="2"/>
            <a:r>
              <a:rPr lang="en-US" dirty="0" smtClean="0"/>
              <a:t>Day of Shipping or Alternate Mondays</a:t>
            </a:r>
          </a:p>
          <a:p>
            <a:pPr lvl="2"/>
            <a:r>
              <a:rPr lang="en-US" dirty="0" smtClean="0"/>
              <a:t>Replace </a:t>
            </a:r>
            <a:r>
              <a:rPr lang="en-US" i="1" dirty="0" smtClean="0"/>
              <a:t>BEFORE</a:t>
            </a:r>
            <a:r>
              <a:rPr lang="en-US" dirty="0" smtClean="0"/>
              <a:t> Instrument Start Up</a:t>
            </a:r>
          </a:p>
          <a:p>
            <a:pPr lvl="1"/>
            <a:r>
              <a:rPr lang="en-US" dirty="0" smtClean="0"/>
              <a:t>Replace </a:t>
            </a:r>
            <a:r>
              <a:rPr lang="en-US" dirty="0" err="1" smtClean="0"/>
              <a:t>AutoMACs</a:t>
            </a:r>
            <a:r>
              <a:rPr lang="en-US" dirty="0" smtClean="0"/>
              <a:t> Air Filters Annually</a:t>
            </a:r>
          </a:p>
          <a:p>
            <a:pPr lvl="1"/>
            <a:r>
              <a:rPr lang="en-US" dirty="0" smtClean="0"/>
              <a:t>Place tube of Molecular Grade Water on uptake port overnight, rather than waste tube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CECA-2C77-4319-8D7C-B612CD7BDB3C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9218" name="Picture 2" descr="H:\MESA Epigenomics\Training\Pictures\Countess Start Up Screen.JPG"/>
          <p:cNvPicPr>
            <a:picLocks noChangeAspect="1" noChangeArrowheads="1"/>
          </p:cNvPicPr>
          <p:nvPr/>
        </p:nvPicPr>
        <p:blipFill>
          <a:blip r:embed="rId2" cstate="print"/>
          <a:srcRect l="14468" t="3858" r="1620" b="3549"/>
          <a:stretch>
            <a:fillRect/>
          </a:stretch>
        </p:blipFill>
        <p:spPr bwMode="auto">
          <a:xfrm>
            <a:off x="7315200" y="1524000"/>
            <a:ext cx="1676400" cy="138736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9219" name="Picture 3" descr="H:\MESA Epigenomics\Training\Pictures\AutoMACs.JPG"/>
          <p:cNvPicPr>
            <a:picLocks noChangeAspect="1" noChangeArrowheads="1"/>
          </p:cNvPicPr>
          <p:nvPr/>
        </p:nvPicPr>
        <p:blipFill>
          <a:blip r:embed="rId3" cstate="print"/>
          <a:srcRect l="5787"/>
          <a:stretch>
            <a:fillRect/>
          </a:stretch>
        </p:blipFill>
        <p:spPr bwMode="auto">
          <a:xfrm>
            <a:off x="7086600" y="3581400"/>
            <a:ext cx="1905000" cy="151651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/>
          <a:lstStyle/>
          <a:p>
            <a:r>
              <a:rPr lang="en-US" dirty="0" smtClean="0"/>
              <a:t>TRICKS FOR SUCCESSFUL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867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Stay Organized</a:t>
            </a:r>
          </a:p>
          <a:p>
            <a:pPr lvl="1"/>
            <a:r>
              <a:rPr lang="en-US" dirty="0" smtClean="0"/>
              <a:t>Be sure to keep your work space, tubes and samples organized.</a:t>
            </a:r>
          </a:p>
          <a:p>
            <a:pPr lvl="1"/>
            <a:r>
              <a:rPr lang="en-US" dirty="0" smtClean="0"/>
              <a:t>Always process samples in the same order in each step to reduce possibility for error</a:t>
            </a:r>
          </a:p>
          <a:p>
            <a:pPr lvl="1"/>
            <a:r>
              <a:rPr lang="en-US" dirty="0" smtClean="0"/>
              <a:t>Organize tubes by participant in the order they will be needed</a:t>
            </a:r>
          </a:p>
          <a:p>
            <a:pPr lvl="1"/>
            <a:r>
              <a:rPr lang="en-US" dirty="0" smtClean="0"/>
              <a:t>Keep each participants tubes in a separate rack and arrange racks into processing order</a:t>
            </a:r>
          </a:p>
          <a:p>
            <a:pPr lvl="1"/>
            <a:r>
              <a:rPr lang="en-US" dirty="0" smtClean="0"/>
              <a:t>Keep only the supplies needed for one day on the </a:t>
            </a:r>
            <a:r>
              <a:rPr lang="en-US" dirty="0" err="1" smtClean="0"/>
              <a:t>benchtop</a:t>
            </a:r>
            <a:r>
              <a:rPr lang="en-US" dirty="0" smtClean="0"/>
              <a:t> to reduce clutter and confusion</a:t>
            </a:r>
          </a:p>
          <a:p>
            <a:pPr lvl="1"/>
            <a:r>
              <a:rPr lang="en-US" dirty="0" smtClean="0"/>
              <a:t>Use the Brief Protocol as a check sheet to serve as a reminder throughout the protocol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CECA-2C77-4319-8D7C-B612CD7BDB3C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AND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/>
          <a:lstStyle/>
          <a:p>
            <a:r>
              <a:rPr lang="en-US" dirty="0" smtClean="0"/>
              <a:t>Supplies – Storage Capability</a:t>
            </a:r>
          </a:p>
          <a:p>
            <a:pPr lvl="1"/>
            <a:r>
              <a:rPr lang="en-US" dirty="0" smtClean="0"/>
              <a:t>Ship supplies every month? 2 months? 3 months?</a:t>
            </a:r>
          </a:p>
          <a:p>
            <a:r>
              <a:rPr lang="en-US" dirty="0" smtClean="0"/>
              <a:t>Reverse Site Visits during MESA Pilot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CECA-2C77-4319-8D7C-B612CD7BDB3C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4114800" cy="944562"/>
          </a:xfrm>
        </p:spPr>
        <p:txBody>
          <a:bodyPr>
            <a:normAutofit/>
          </a:bodyPr>
          <a:lstStyle/>
          <a:p>
            <a:r>
              <a:rPr lang="en-US" dirty="0" smtClean="0"/>
              <a:t>Instrumentation</a:t>
            </a:r>
            <a:endParaRPr lang="en-US" dirty="0"/>
          </a:p>
        </p:txBody>
      </p:sp>
      <p:pic>
        <p:nvPicPr>
          <p:cNvPr id="4" name="Picture 2" descr="E:\DSC00908.JPG"/>
          <p:cNvPicPr>
            <a:picLocks noChangeAspect="1" noChangeArrowheads="1"/>
          </p:cNvPicPr>
          <p:nvPr/>
        </p:nvPicPr>
        <p:blipFill>
          <a:blip r:embed="rId2" cstate="print"/>
          <a:srcRect l="10417" r="6250" b="8334"/>
          <a:stretch>
            <a:fillRect/>
          </a:stretch>
        </p:blipFill>
        <p:spPr bwMode="auto">
          <a:xfrm>
            <a:off x="5486400" y="381000"/>
            <a:ext cx="3048000" cy="25146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2050" name="Picture 2" descr="E:\DSC00985.JPG"/>
          <p:cNvPicPr>
            <a:picLocks noChangeAspect="1" noChangeArrowheads="1"/>
          </p:cNvPicPr>
          <p:nvPr/>
        </p:nvPicPr>
        <p:blipFill>
          <a:blip r:embed="rId3" cstate="print"/>
          <a:srcRect b="8333"/>
          <a:stretch>
            <a:fillRect/>
          </a:stretch>
        </p:blipFill>
        <p:spPr bwMode="auto">
          <a:xfrm>
            <a:off x="852405" y="1066800"/>
            <a:ext cx="3657600" cy="25146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2051" name="Picture 3" descr="E:\DSC00999.JPG"/>
          <p:cNvPicPr>
            <a:picLocks noChangeAspect="1" noChangeArrowheads="1"/>
          </p:cNvPicPr>
          <p:nvPr/>
        </p:nvPicPr>
        <p:blipFill>
          <a:blip r:embed="rId4" cstate="print"/>
          <a:srcRect l="7716" r="7407"/>
          <a:stretch>
            <a:fillRect/>
          </a:stretch>
        </p:blipFill>
        <p:spPr bwMode="auto">
          <a:xfrm>
            <a:off x="5638800" y="3514344"/>
            <a:ext cx="2835393" cy="250545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2052" name="Picture 4" descr="E:\DSC01000.JPG"/>
          <p:cNvPicPr>
            <a:picLocks noChangeAspect="1" noChangeArrowheads="1"/>
          </p:cNvPicPr>
          <p:nvPr/>
        </p:nvPicPr>
        <p:blipFill>
          <a:blip r:embed="rId5" cstate="print"/>
          <a:srcRect l="3858" t="5144" r="5478" b="20267"/>
          <a:stretch>
            <a:fillRect/>
          </a:stretch>
        </p:blipFill>
        <p:spPr bwMode="auto">
          <a:xfrm>
            <a:off x="928605" y="4114800"/>
            <a:ext cx="3581400" cy="2209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004805" y="3581400"/>
            <a:ext cx="356719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AutoMACS</a:t>
            </a:r>
            <a:r>
              <a:rPr lang="en-US" sz="2400" dirty="0" smtClean="0"/>
              <a:t> – Cell Separator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660950" y="6019800"/>
            <a:ext cx="218765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Microcentrifuge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459994" y="2895600"/>
            <a:ext cx="315060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Countess – Cell Counter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111326" y="6324600"/>
            <a:ext cx="149367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Centrifuge</a:t>
            </a:r>
            <a:endParaRPr lang="en-US" sz="2400" dirty="0"/>
          </a:p>
        </p:txBody>
      </p:sp>
      <p:pic>
        <p:nvPicPr>
          <p:cNvPr id="2053" name="Picture 5" descr="C:\Program Files\Microsoft Office\MEDIA\OFFICE12\Bullets\BD21301_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3657600"/>
            <a:ext cx="290513" cy="290513"/>
          </a:xfrm>
          <a:prstGeom prst="rect">
            <a:avLst/>
          </a:prstGeom>
          <a:noFill/>
        </p:spPr>
      </p:pic>
      <p:pic>
        <p:nvPicPr>
          <p:cNvPr id="13" name="Picture 5" descr="C:\Program Files\Microsoft Office\MEDIA\OFFICE12\Bullets\BD21301_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6400800"/>
            <a:ext cx="290513" cy="290513"/>
          </a:xfrm>
          <a:prstGeom prst="rect">
            <a:avLst/>
          </a:prstGeom>
          <a:noFill/>
        </p:spPr>
      </p:pic>
      <p:pic>
        <p:nvPicPr>
          <p:cNvPr id="14" name="Picture 5" descr="C:\Program Files\Microsoft Office\MEDIA\OFFICE12\Bullets\BD21301_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6096000"/>
            <a:ext cx="290513" cy="290513"/>
          </a:xfrm>
          <a:prstGeom prst="rect">
            <a:avLst/>
          </a:prstGeom>
          <a:noFill/>
        </p:spPr>
      </p:pic>
      <p:pic>
        <p:nvPicPr>
          <p:cNvPr id="15" name="Picture 5" descr="C:\Program Files\Microsoft Office\MEDIA\OFFICE12\Bullets\BD21301_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2971800"/>
            <a:ext cx="290513" cy="290513"/>
          </a:xfrm>
          <a:prstGeom prst="rect">
            <a:avLst/>
          </a:prstGeom>
          <a:noFill/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CECA-2C77-4319-8D7C-B612CD7BDB3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MESA </a:t>
            </a:r>
            <a:r>
              <a:rPr lang="en-US" dirty="0" err="1" smtClean="0"/>
              <a:t>Epi</a:t>
            </a:r>
            <a:r>
              <a:rPr lang="en-US" dirty="0" smtClean="0"/>
              <a:t> Documents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1033" y="2057400"/>
            <a:ext cx="5376672" cy="2925763"/>
          </a:xfrm>
        </p:spPr>
        <p:txBody>
          <a:bodyPr>
            <a:normAutofit fontScale="70000" lnSpcReduction="20000"/>
          </a:bodyPr>
          <a:lstStyle/>
          <a:p>
            <a:r>
              <a:rPr lang="en-US" i="1" dirty="0" smtClean="0"/>
              <a:t>Detailed Protocol </a:t>
            </a:r>
            <a:r>
              <a:rPr lang="en-US" dirty="0" smtClean="0"/>
              <a:t>– Manual of Operations</a:t>
            </a:r>
          </a:p>
          <a:p>
            <a:r>
              <a:rPr lang="en-US" i="1" dirty="0" smtClean="0"/>
              <a:t>Brief Protocol </a:t>
            </a:r>
            <a:r>
              <a:rPr lang="en-US" dirty="0" smtClean="0"/>
              <a:t>– for use as daily checklist</a:t>
            </a:r>
          </a:p>
          <a:p>
            <a:r>
              <a:rPr lang="en-US" i="1" dirty="0" smtClean="0"/>
              <a:t>Data Collection Form </a:t>
            </a:r>
            <a:r>
              <a:rPr lang="en-US" dirty="0" smtClean="0"/>
              <a:t>– for recording times, cell counts, notes and performing calculations</a:t>
            </a:r>
          </a:p>
          <a:p>
            <a:r>
              <a:rPr lang="en-US" i="1" dirty="0" smtClean="0"/>
              <a:t>Processing Form</a:t>
            </a:r>
            <a:r>
              <a:rPr lang="en-US" dirty="0" smtClean="0"/>
              <a:t> – for documenting tube storage and shipping</a:t>
            </a:r>
            <a:endParaRPr lang="en-US" i="1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CECA-2C77-4319-8D7C-B612CD7BDB3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099" y="219075"/>
            <a:ext cx="4574501" cy="60293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79644"/>
            <a:ext cx="4876800" cy="609735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38" y="382471"/>
            <a:ext cx="4825962" cy="624692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err="1" smtClean="0"/>
              <a:t>Cryovial</a:t>
            </a:r>
            <a:r>
              <a:rPr lang="en-US" dirty="0" smtClean="0"/>
              <a:t> Daily Set-Up</a:t>
            </a:r>
            <a:endParaRPr lang="en-US" dirty="0"/>
          </a:p>
        </p:txBody>
      </p:sp>
      <p:pic>
        <p:nvPicPr>
          <p:cNvPr id="3075" name="Picture 3" descr="E:\DSC00990.JPG"/>
          <p:cNvPicPr>
            <a:picLocks noChangeAspect="1" noChangeArrowheads="1"/>
          </p:cNvPicPr>
          <p:nvPr/>
        </p:nvPicPr>
        <p:blipFill>
          <a:blip r:embed="rId2" cstate="print"/>
          <a:srcRect l="6173" t="22634" r="1235" b="5350"/>
          <a:stretch>
            <a:fillRect/>
          </a:stretch>
        </p:blipFill>
        <p:spPr bwMode="auto">
          <a:xfrm>
            <a:off x="1447800" y="1219200"/>
            <a:ext cx="7315200" cy="4267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738961" y="5830669"/>
            <a:ext cx="7024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Participant #1		Participant #3		Cell Counts</a:t>
            </a:r>
          </a:p>
          <a:p>
            <a:r>
              <a:rPr lang="en-US" dirty="0"/>
              <a:t>	 </a:t>
            </a:r>
            <a:r>
              <a:rPr lang="en-US" dirty="0" smtClean="0"/>
              <a:t>        Participant #2		         Participant #4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2196161" y="5485606"/>
            <a:ext cx="609600" cy="1588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3415361" y="5638800"/>
            <a:ext cx="914400" cy="1588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 flipH="1" flipV="1">
            <a:off x="4938567" y="5485606"/>
            <a:ext cx="609600" cy="1588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 flipH="1" flipV="1">
            <a:off x="6159355" y="5638800"/>
            <a:ext cx="913606" cy="79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7529367" y="5485606"/>
            <a:ext cx="609600" cy="1588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6200" y="1715125"/>
            <a:ext cx="2039597" cy="1077218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err="1" smtClean="0"/>
              <a:t>Tcells</a:t>
            </a:r>
            <a:r>
              <a:rPr lang="en-US" dirty="0" smtClean="0"/>
              <a:t> (CD4+)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Monocytes (CD14+)</a:t>
            </a:r>
          </a:p>
          <a:p>
            <a:pPr>
              <a:spcBef>
                <a:spcPts val="600"/>
              </a:spcBef>
            </a:pPr>
            <a:r>
              <a:rPr lang="en-US" dirty="0" err="1" smtClean="0"/>
              <a:t>Cryo&amp;Lysis</a:t>
            </a:r>
            <a:endParaRPr lang="en-US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261005" y="4278868"/>
            <a:ext cx="851515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Plasma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447800" y="1905000"/>
            <a:ext cx="914400" cy="1588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Left Brace 31"/>
          <p:cNvSpPr/>
          <p:nvPr/>
        </p:nvSpPr>
        <p:spPr>
          <a:xfrm>
            <a:off x="1066800" y="4267200"/>
            <a:ext cx="533400" cy="457200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CECA-2C77-4319-8D7C-B612CD7BDB3C}" type="slidenum">
              <a:rPr lang="en-US" smtClean="0"/>
              <a:pPr/>
              <a:t>7</a:t>
            </a:fld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1333500" y="3061256"/>
            <a:ext cx="685800" cy="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6200" y="2907268"/>
            <a:ext cx="1225207" cy="723275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PBMC Lysis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Subset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485900" y="2590800"/>
            <a:ext cx="685800" cy="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6400800" cy="838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Conical Tube Daily Set-Up</a:t>
            </a:r>
            <a:endParaRPr lang="en-US" sz="4000" dirty="0"/>
          </a:p>
        </p:txBody>
      </p:sp>
      <p:pic>
        <p:nvPicPr>
          <p:cNvPr id="4" name="Picture 2" descr="E:\DSC00984.JPG"/>
          <p:cNvPicPr>
            <a:picLocks noChangeAspect="1" noChangeArrowheads="1"/>
          </p:cNvPicPr>
          <p:nvPr/>
        </p:nvPicPr>
        <p:blipFill>
          <a:blip r:embed="rId2" cstate="print"/>
          <a:srcRect l="6173" t="24691" r="50322" b="11523"/>
          <a:stretch>
            <a:fillRect/>
          </a:stretch>
        </p:blipFill>
        <p:spPr bwMode="auto">
          <a:xfrm>
            <a:off x="664321" y="838199"/>
            <a:ext cx="2972914" cy="326907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30921" y="4456101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Participant #1	Participant #3</a:t>
            </a:r>
          </a:p>
          <a:p>
            <a:r>
              <a:rPr lang="en-US" dirty="0" smtClean="0"/>
              <a:t>           Participant #2             Participant #4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626221" y="3658969"/>
            <a:ext cx="990600" cy="457200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5400000" flipH="1" flipV="1">
            <a:off x="1350121" y="4001869"/>
            <a:ext cx="1143000" cy="228600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16200000" flipV="1">
            <a:off x="2130487" y="3867835"/>
            <a:ext cx="801469" cy="228600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6200000" flipV="1">
            <a:off x="2874518" y="3962003"/>
            <a:ext cx="1066006" cy="457200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712321" y="914400"/>
            <a:ext cx="253607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CD4 </a:t>
            </a:r>
            <a:r>
              <a:rPr lang="en-US" sz="2000" dirty="0" err="1" smtClean="0"/>
              <a:t>Neg</a:t>
            </a:r>
            <a:r>
              <a:rPr lang="en-US" sz="20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CD4 Pos (T Cells)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CD14 </a:t>
            </a:r>
            <a:r>
              <a:rPr lang="en-US" sz="2000" dirty="0" err="1" smtClean="0"/>
              <a:t>Neg</a:t>
            </a:r>
            <a:endParaRPr lang="en-US" sz="2000" dirty="0" smtClean="0"/>
          </a:p>
          <a:p>
            <a:pPr>
              <a:lnSpc>
                <a:spcPct val="150000"/>
              </a:lnSpc>
            </a:pPr>
            <a:r>
              <a:rPr lang="en-US" sz="2000" dirty="0" smtClean="0"/>
              <a:t>CD14 Pos (</a:t>
            </a:r>
            <a:r>
              <a:rPr lang="en-US" sz="2000" dirty="0" err="1" smtClean="0"/>
              <a:t>Monocytes</a:t>
            </a:r>
            <a:r>
              <a:rPr lang="en-US" sz="20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Plasma</a:t>
            </a:r>
            <a:endParaRPr lang="en-US" sz="2000" dirty="0"/>
          </a:p>
        </p:txBody>
      </p:sp>
      <p:pic>
        <p:nvPicPr>
          <p:cNvPr id="25" name="Picture 2" descr="E:\DSC00984.JPG"/>
          <p:cNvPicPr>
            <a:picLocks noChangeAspect="1" noChangeArrowheads="1"/>
          </p:cNvPicPr>
          <p:nvPr/>
        </p:nvPicPr>
        <p:blipFill>
          <a:blip r:embed="rId3" cstate="print"/>
          <a:srcRect l="47701" t="29370" r="1235" b="11523"/>
          <a:stretch>
            <a:fillRect/>
          </a:stretch>
        </p:blipFill>
        <p:spPr bwMode="auto">
          <a:xfrm>
            <a:off x="5388056" y="2895600"/>
            <a:ext cx="3326795" cy="288807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4703290" y="6135469"/>
            <a:ext cx="4254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Participant #1	Participant #3</a:t>
            </a:r>
          </a:p>
          <a:p>
            <a:r>
              <a:rPr lang="en-US" dirty="0" smtClean="0"/>
              <a:t>	Participant #2	Participant #4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rot="5400000" flipH="1" flipV="1">
            <a:off x="5236054" y="5639437"/>
            <a:ext cx="725269" cy="266796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5400000" flipH="1" flipV="1">
            <a:off x="5959954" y="5753737"/>
            <a:ext cx="1030069" cy="190596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16200000" flipV="1">
            <a:off x="6721954" y="5715733"/>
            <a:ext cx="801469" cy="3800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6200000" flipV="1">
            <a:off x="7636354" y="5791933"/>
            <a:ext cx="1030069" cy="26660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343400" y="3604043"/>
            <a:ext cx="914033" cy="50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PBMCs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CECA-2C77-4319-8D7C-B612CD7BDB3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Other Daily Set-Up</a:t>
            </a:r>
            <a:endParaRPr lang="en-US" dirty="0"/>
          </a:p>
        </p:txBody>
      </p:sp>
      <p:pic>
        <p:nvPicPr>
          <p:cNvPr id="4098" name="Picture 2" descr="E:\DSC01006.JPG"/>
          <p:cNvPicPr>
            <a:picLocks noChangeAspect="1" noChangeArrowheads="1"/>
          </p:cNvPicPr>
          <p:nvPr/>
        </p:nvPicPr>
        <p:blipFill>
          <a:blip r:embed="rId2" cstate="print"/>
          <a:srcRect l="19827" t="7435" r="8302" b="5204"/>
          <a:stretch>
            <a:fillRect/>
          </a:stretch>
        </p:blipFill>
        <p:spPr bwMode="auto">
          <a:xfrm>
            <a:off x="152400" y="1936531"/>
            <a:ext cx="2754549" cy="446426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228600" y="1524000"/>
            <a:ext cx="2657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Empty/ Defrost Mr. Frosty </a:t>
            </a:r>
            <a:endParaRPr lang="en-US" dirty="0"/>
          </a:p>
        </p:txBody>
      </p:sp>
      <p:pic>
        <p:nvPicPr>
          <p:cNvPr id="4099" name="Picture 3" descr="E:\DSC00989.JPG"/>
          <p:cNvPicPr>
            <a:picLocks noChangeAspect="1" noChangeArrowheads="1"/>
          </p:cNvPicPr>
          <p:nvPr/>
        </p:nvPicPr>
        <p:blipFill>
          <a:blip r:embed="rId3" cstate="print"/>
          <a:srcRect t="15686"/>
          <a:stretch>
            <a:fillRect/>
          </a:stretch>
        </p:blipFill>
        <p:spPr bwMode="auto">
          <a:xfrm>
            <a:off x="3048000" y="3429000"/>
            <a:ext cx="2914650" cy="32766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4100" name="Picture 4" descr="E:\DSC00988.JPG"/>
          <p:cNvPicPr>
            <a:picLocks noChangeAspect="1" noChangeArrowheads="1"/>
          </p:cNvPicPr>
          <p:nvPr/>
        </p:nvPicPr>
        <p:blipFill>
          <a:blip r:embed="rId4" cstate="print"/>
          <a:srcRect t="15432" b="7407"/>
          <a:stretch>
            <a:fillRect/>
          </a:stretch>
        </p:blipFill>
        <p:spPr bwMode="auto">
          <a:xfrm>
            <a:off x="3048000" y="1676400"/>
            <a:ext cx="2896819" cy="1676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3429000" y="1295400"/>
            <a:ext cx="2191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Check Reagent Levels</a:t>
            </a:r>
            <a:endParaRPr lang="en-US" dirty="0"/>
          </a:p>
        </p:txBody>
      </p:sp>
      <p:pic>
        <p:nvPicPr>
          <p:cNvPr id="4101" name="Picture 5" descr="E:\DSC00987.JPG"/>
          <p:cNvPicPr>
            <a:picLocks noChangeAspect="1" noChangeArrowheads="1"/>
          </p:cNvPicPr>
          <p:nvPr/>
        </p:nvPicPr>
        <p:blipFill>
          <a:blip r:embed="rId5" cstate="print"/>
          <a:srcRect l="11574" t="12346"/>
          <a:stretch>
            <a:fillRect/>
          </a:stretch>
        </p:blipFill>
        <p:spPr bwMode="auto">
          <a:xfrm>
            <a:off x="6080760" y="4465320"/>
            <a:ext cx="2910840" cy="2164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4102" name="Picture 6" descr="E:\DSC0099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1790700"/>
            <a:ext cx="2895600" cy="21717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6477000" y="4038600"/>
            <a:ext cx="1992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Start-up </a:t>
            </a:r>
            <a:r>
              <a:rPr lang="en-US" dirty="0" err="1" smtClean="0"/>
              <a:t>AutoMACs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477000" y="1143000"/>
            <a:ext cx="2272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Turn on Countess and </a:t>
            </a:r>
          </a:p>
          <a:p>
            <a:pPr algn="ctr"/>
            <a:r>
              <a:rPr lang="en-US" dirty="0" smtClean="0"/>
              <a:t>Insert Flash Drive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CECA-2C77-4319-8D7C-B612CD7BDB3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4146</TotalTime>
  <Words>2063</Words>
  <Application>Microsoft Office PowerPoint</Application>
  <PresentationFormat>On-screen Show (4:3)</PresentationFormat>
  <Paragraphs>407</Paragraphs>
  <Slides>42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Office Theme</vt:lpstr>
      <vt:lpstr>1_Office Theme</vt:lpstr>
      <vt:lpstr>2_Office Theme</vt:lpstr>
      <vt:lpstr>Image</vt:lpstr>
      <vt:lpstr>PowerPoint Presentation</vt:lpstr>
      <vt:lpstr>Purpose</vt:lpstr>
      <vt:lpstr>Goals of MESA Epi Training</vt:lpstr>
      <vt:lpstr>PowerPoint Presentation</vt:lpstr>
      <vt:lpstr>Instrumentation</vt:lpstr>
      <vt:lpstr>MESA Epi Documents</vt:lpstr>
      <vt:lpstr>Cryovial Daily Set-Up</vt:lpstr>
      <vt:lpstr>Conical Tube Daily Set-Up</vt:lpstr>
      <vt:lpstr>Other Daily Set-Up</vt:lpstr>
      <vt:lpstr>MESA Epi Protocol SEPARATION OF PLAMSA AND PBMCs</vt:lpstr>
      <vt:lpstr>MESA Exam 6 Label Orientation on Cryovials and Tubes</vt:lpstr>
      <vt:lpstr>PowerPoint Presentation</vt:lpstr>
      <vt:lpstr>PowerPoint Presentation</vt:lpstr>
      <vt:lpstr>SEPARATION OF PLASMA AND PBMCS</vt:lpstr>
      <vt:lpstr>PBMC PROCESSING AND STORAGE</vt:lpstr>
      <vt:lpstr>PBMC PROCESSING AND STORAGE</vt:lpstr>
      <vt:lpstr>PBMC PROCESSING AND STORAGE</vt:lpstr>
      <vt:lpstr>Aside: Mr. Frosty for CryoFreezing</vt:lpstr>
      <vt:lpstr>MONOCYTE ISOLATION AND STORAGE</vt:lpstr>
      <vt:lpstr>Tutorial: Using the Countess Automated Cell Counter</vt:lpstr>
      <vt:lpstr>Tutorial: Using the Countess Automated Cell Counter</vt:lpstr>
      <vt:lpstr>Tutorial: Using the Countess Automated Cell Counter</vt:lpstr>
      <vt:lpstr>PowerPoint Presentation</vt:lpstr>
      <vt:lpstr>MONOCYTE ISOLATION AND STORAGE</vt:lpstr>
      <vt:lpstr>MONOCYTE ISOLATION AND STORAGE</vt:lpstr>
      <vt:lpstr>MONOCYTE ISOLATION AND STORAGE</vt:lpstr>
      <vt:lpstr>MONOCYTE ISOLATION AND STORAGE</vt:lpstr>
      <vt:lpstr>T-CELL ISOLATION AND STORAGE</vt:lpstr>
      <vt:lpstr>T-CELL ISOLATION AND STORAGE</vt:lpstr>
      <vt:lpstr>T-CELL ISOLATION AND STORAGE</vt:lpstr>
      <vt:lpstr>T-CELL ISOLATION AND STORAGE</vt:lpstr>
      <vt:lpstr>T-CELL ISOLATION AND STORAGE</vt:lpstr>
      <vt:lpstr>SAMPLE STORAGE</vt:lpstr>
      <vt:lpstr>SAMPLE SHIPPING</vt:lpstr>
      <vt:lpstr>OVERVIEW OF PACKING AND SHIPPING</vt:lpstr>
      <vt:lpstr>OVERVIEW OF PACKING AND SHIPPING</vt:lpstr>
      <vt:lpstr>OVERVIEW OF PACKING AND SHIPPING UN3373 Biological Substance (Category B) and UN1845 (dry ice) Labels  </vt:lpstr>
      <vt:lpstr>MAKING REAGENTS</vt:lpstr>
      <vt:lpstr>MAKING REAGENTS for AutoMACs</vt:lpstr>
      <vt:lpstr>INSTRUMENT MAINTENANCE</vt:lpstr>
      <vt:lpstr>TRICKS FOR SUCCESSFUL PROCESSING</vt:lpstr>
      <vt:lpstr>DISCUSSION AND QUESTIONS</vt:lpstr>
    </vt:vector>
  </TitlesOfParts>
  <Company>wfubmc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Wake Forest Baptist</dc:creator>
  <cp:lastModifiedBy>Young Choi</cp:lastModifiedBy>
  <cp:revision>75</cp:revision>
  <dcterms:created xsi:type="dcterms:W3CDTF">2010-02-15T01:47:29Z</dcterms:created>
  <dcterms:modified xsi:type="dcterms:W3CDTF">2016-08-12T18:44:52Z</dcterms:modified>
</cp:coreProperties>
</file>