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6" r:id="rId3"/>
    <p:sldId id="267" r:id="rId4"/>
    <p:sldId id="263" r:id="rId5"/>
    <p:sldId id="265" r:id="rId6"/>
    <p:sldId id="272" r:id="rId7"/>
    <p:sldId id="269" r:id="rId8"/>
    <p:sldId id="273" r:id="rId9"/>
    <p:sldId id="270" r:id="rId10"/>
    <p:sldId id="260" r:id="rId11"/>
    <p:sldId id="257" r:id="rId12"/>
    <p:sldId id="264" r:id="rId13"/>
    <p:sldId id="275" r:id="rId14"/>
    <p:sldId id="262" r:id="rId15"/>
    <p:sldId id="258" r:id="rId16"/>
    <p:sldId id="259" r:id="rId17"/>
    <p:sldId id="261" r:id="rId18"/>
    <p:sldId id="27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9" autoAdjust="0"/>
  </p:normalViewPr>
  <p:slideViewPr>
    <p:cSldViewPr>
      <p:cViewPr>
        <p:scale>
          <a:sx n="100" d="100"/>
          <a:sy n="100" d="100"/>
        </p:scale>
        <p:origin x="-654" y="216"/>
      </p:cViewPr>
      <p:guideLst>
        <p:guide orient="horz" pos="2160"/>
        <p:guide pos="2880"/>
      </p:guideLst>
    </p:cSldViewPr>
  </p:slideViewPr>
  <p:outlineViewPr>
    <p:cViewPr>
      <p:scale>
        <a:sx n="33" d="100"/>
        <a:sy n="33" d="100"/>
      </p:scale>
      <p:origin x="0" y="2392"/>
    </p:cViewPr>
  </p:outlineViewPr>
  <p:notesTextViewPr>
    <p:cViewPr>
      <p:scale>
        <a:sx n="1" d="1"/>
        <a:sy n="1" d="1"/>
      </p:scale>
      <p:origin x="0" y="0"/>
    </p:cViewPr>
  </p:notesTextViewPr>
  <p:notesViewPr>
    <p:cSldViewPr>
      <p:cViewPr varScale="1">
        <p:scale>
          <a:sx n="67" d="100"/>
          <a:sy n="67" d="100"/>
        </p:scale>
        <p:origin x="-279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B6858B2-7576-48C9-9A94-0A9C1F7F2505}" type="datetimeFigureOut">
              <a:rPr lang="en-US" smtClean="0"/>
              <a:t>7/21/2016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FAB67E5-AACE-4AEB-8671-32F2D7984085}" type="slidenum">
              <a:rPr lang="en-US" smtClean="0"/>
              <a:t>‹#›</a:t>
            </a:fld>
            <a:endParaRPr lang="en-US"/>
          </a:p>
        </p:txBody>
      </p:sp>
    </p:spTree>
    <p:extLst>
      <p:ext uri="{BB962C8B-B14F-4D97-AF65-F5344CB8AC3E}">
        <p14:creationId xmlns:p14="http://schemas.microsoft.com/office/powerpoint/2010/main" val="3754047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FD6A8F-7DA5-4E3C-B53C-52654618469F}" type="datetimeFigureOut">
              <a:rPr lang="en-US" smtClean="0"/>
              <a:t>7/21/2016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12B33BB-737F-48D5-B969-86126BA981C0}" type="slidenum">
              <a:rPr lang="en-US" smtClean="0"/>
              <a:t>‹#›</a:t>
            </a:fld>
            <a:endParaRPr lang="en-US"/>
          </a:p>
        </p:txBody>
      </p:sp>
    </p:spTree>
    <p:extLst>
      <p:ext uri="{BB962C8B-B14F-4D97-AF65-F5344CB8AC3E}">
        <p14:creationId xmlns:p14="http://schemas.microsoft.com/office/powerpoint/2010/main" val="40601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2B33BB-737F-48D5-B969-86126BA981C0}" type="slidenum">
              <a:rPr lang="en-US" smtClean="0"/>
              <a:t>4</a:t>
            </a:fld>
            <a:endParaRPr lang="en-US"/>
          </a:p>
        </p:txBody>
      </p:sp>
    </p:spTree>
    <p:extLst>
      <p:ext uri="{BB962C8B-B14F-4D97-AF65-F5344CB8AC3E}">
        <p14:creationId xmlns:p14="http://schemas.microsoft.com/office/powerpoint/2010/main" val="1014320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40F1A3-ABBA-4296-896C-2E219D68F007}"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C9246-B136-42DB-905C-66329E24AB9B}" type="slidenum">
              <a:rPr lang="en-US" smtClean="0"/>
              <a:t>‹#›</a:t>
            </a:fld>
            <a:endParaRPr lang="en-US"/>
          </a:p>
        </p:txBody>
      </p:sp>
    </p:spTree>
    <p:extLst>
      <p:ext uri="{BB962C8B-B14F-4D97-AF65-F5344CB8AC3E}">
        <p14:creationId xmlns:p14="http://schemas.microsoft.com/office/powerpoint/2010/main" val="217272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0F1A3-ABBA-4296-896C-2E219D68F007}"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C9246-B136-42DB-905C-66329E24AB9B}" type="slidenum">
              <a:rPr lang="en-US" smtClean="0"/>
              <a:t>‹#›</a:t>
            </a:fld>
            <a:endParaRPr lang="en-US"/>
          </a:p>
        </p:txBody>
      </p:sp>
    </p:spTree>
    <p:extLst>
      <p:ext uri="{BB962C8B-B14F-4D97-AF65-F5344CB8AC3E}">
        <p14:creationId xmlns:p14="http://schemas.microsoft.com/office/powerpoint/2010/main" val="386661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0F1A3-ABBA-4296-896C-2E219D68F007}"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C9246-B136-42DB-905C-66329E24AB9B}" type="slidenum">
              <a:rPr lang="en-US" smtClean="0"/>
              <a:t>‹#›</a:t>
            </a:fld>
            <a:endParaRPr lang="en-US"/>
          </a:p>
        </p:txBody>
      </p:sp>
    </p:spTree>
    <p:extLst>
      <p:ext uri="{BB962C8B-B14F-4D97-AF65-F5344CB8AC3E}">
        <p14:creationId xmlns:p14="http://schemas.microsoft.com/office/powerpoint/2010/main" val="337562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0F1A3-ABBA-4296-896C-2E219D68F007}"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C9246-B136-42DB-905C-66329E24AB9B}" type="slidenum">
              <a:rPr lang="en-US" smtClean="0"/>
              <a:t>‹#›</a:t>
            </a:fld>
            <a:endParaRPr lang="en-US"/>
          </a:p>
        </p:txBody>
      </p:sp>
      <p:pic>
        <p:nvPicPr>
          <p:cNvPr id="7" name="Picture 6"/>
          <p:cNvPicPr>
            <a:picLocks noChangeAspect="1"/>
          </p:cNvPicPr>
          <p:nvPr userDrawn="1"/>
        </p:nvPicPr>
        <p:blipFill>
          <a:blip r:embed="rId2"/>
          <a:stretch>
            <a:fillRect/>
          </a:stretch>
        </p:blipFill>
        <p:spPr>
          <a:xfrm>
            <a:off x="8284370" y="6328256"/>
            <a:ext cx="859630" cy="529744"/>
          </a:xfrm>
          <a:prstGeom prst="rect">
            <a:avLst/>
          </a:prstGeom>
        </p:spPr>
      </p:pic>
    </p:spTree>
    <p:extLst>
      <p:ext uri="{BB962C8B-B14F-4D97-AF65-F5344CB8AC3E}">
        <p14:creationId xmlns:p14="http://schemas.microsoft.com/office/powerpoint/2010/main" val="241854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0F1A3-ABBA-4296-896C-2E219D68F007}"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C9246-B136-42DB-905C-66329E24AB9B}" type="slidenum">
              <a:rPr lang="en-US" smtClean="0"/>
              <a:t>‹#›</a:t>
            </a:fld>
            <a:endParaRPr lang="en-US"/>
          </a:p>
        </p:txBody>
      </p:sp>
    </p:spTree>
    <p:extLst>
      <p:ext uri="{BB962C8B-B14F-4D97-AF65-F5344CB8AC3E}">
        <p14:creationId xmlns:p14="http://schemas.microsoft.com/office/powerpoint/2010/main" val="323233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40F1A3-ABBA-4296-896C-2E219D68F007}"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C9246-B136-42DB-905C-66329E24AB9B}" type="slidenum">
              <a:rPr lang="en-US" smtClean="0"/>
              <a:t>‹#›</a:t>
            </a:fld>
            <a:endParaRPr lang="en-US"/>
          </a:p>
        </p:txBody>
      </p:sp>
    </p:spTree>
    <p:extLst>
      <p:ext uri="{BB962C8B-B14F-4D97-AF65-F5344CB8AC3E}">
        <p14:creationId xmlns:p14="http://schemas.microsoft.com/office/powerpoint/2010/main" val="125158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40F1A3-ABBA-4296-896C-2E219D68F007}" type="datetimeFigureOut">
              <a:rPr lang="en-US" smtClean="0"/>
              <a:t>7/21/2016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C9246-B136-42DB-905C-66329E24AB9B}" type="slidenum">
              <a:rPr lang="en-US" smtClean="0"/>
              <a:t>‹#›</a:t>
            </a:fld>
            <a:endParaRPr lang="en-US"/>
          </a:p>
        </p:txBody>
      </p:sp>
    </p:spTree>
    <p:extLst>
      <p:ext uri="{BB962C8B-B14F-4D97-AF65-F5344CB8AC3E}">
        <p14:creationId xmlns:p14="http://schemas.microsoft.com/office/powerpoint/2010/main" val="33441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40F1A3-ABBA-4296-896C-2E219D68F007}" type="datetimeFigureOut">
              <a:rPr lang="en-US" smtClean="0"/>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C9246-B136-42DB-905C-66329E24AB9B}" type="slidenum">
              <a:rPr lang="en-US" smtClean="0"/>
              <a:t>‹#›</a:t>
            </a:fld>
            <a:endParaRPr lang="en-US"/>
          </a:p>
        </p:txBody>
      </p:sp>
    </p:spTree>
    <p:extLst>
      <p:ext uri="{BB962C8B-B14F-4D97-AF65-F5344CB8AC3E}">
        <p14:creationId xmlns:p14="http://schemas.microsoft.com/office/powerpoint/2010/main" val="410667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0F1A3-ABBA-4296-896C-2E219D68F007}" type="datetimeFigureOut">
              <a:rPr lang="en-US" smtClean="0"/>
              <a:t>7/21/2016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C9246-B136-42DB-905C-66329E24AB9B}" type="slidenum">
              <a:rPr lang="en-US" smtClean="0"/>
              <a:t>‹#›</a:t>
            </a:fld>
            <a:endParaRPr lang="en-US"/>
          </a:p>
        </p:txBody>
      </p:sp>
    </p:spTree>
    <p:extLst>
      <p:ext uri="{BB962C8B-B14F-4D97-AF65-F5344CB8AC3E}">
        <p14:creationId xmlns:p14="http://schemas.microsoft.com/office/powerpoint/2010/main" val="37036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0F1A3-ABBA-4296-896C-2E219D68F007}"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C9246-B136-42DB-905C-66329E24AB9B}" type="slidenum">
              <a:rPr lang="en-US" smtClean="0"/>
              <a:t>‹#›</a:t>
            </a:fld>
            <a:endParaRPr lang="en-US"/>
          </a:p>
        </p:txBody>
      </p:sp>
    </p:spTree>
    <p:extLst>
      <p:ext uri="{BB962C8B-B14F-4D97-AF65-F5344CB8AC3E}">
        <p14:creationId xmlns:p14="http://schemas.microsoft.com/office/powerpoint/2010/main" val="243177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0F1A3-ABBA-4296-896C-2E219D68F007}"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C9246-B136-42DB-905C-66329E24AB9B}" type="slidenum">
              <a:rPr lang="en-US" smtClean="0"/>
              <a:t>‹#›</a:t>
            </a:fld>
            <a:endParaRPr lang="en-US"/>
          </a:p>
        </p:txBody>
      </p:sp>
    </p:spTree>
    <p:extLst>
      <p:ext uri="{BB962C8B-B14F-4D97-AF65-F5344CB8AC3E}">
        <p14:creationId xmlns:p14="http://schemas.microsoft.com/office/powerpoint/2010/main" val="359385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0F1A3-ABBA-4296-896C-2E219D68F007}" type="datetimeFigureOut">
              <a:rPr lang="en-US" smtClean="0"/>
              <a:t>7/21/2016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C9246-B136-42DB-905C-66329E24AB9B}" type="slidenum">
              <a:rPr lang="en-US" smtClean="0"/>
              <a:t>‹#›</a:t>
            </a:fld>
            <a:endParaRPr lang="en-US"/>
          </a:p>
        </p:txBody>
      </p:sp>
    </p:spTree>
    <p:extLst>
      <p:ext uri="{BB962C8B-B14F-4D97-AF65-F5344CB8AC3E}">
        <p14:creationId xmlns:p14="http://schemas.microsoft.com/office/powerpoint/2010/main" val="3998451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US" dirty="0" smtClean="0"/>
              <a:t>Exam 6 Anthropometry</a:t>
            </a:r>
            <a:endParaRPr lang="en-US" dirty="0"/>
          </a:p>
        </p:txBody>
      </p:sp>
      <p:sp>
        <p:nvSpPr>
          <p:cNvPr id="3" name="Subtitle 2"/>
          <p:cNvSpPr>
            <a:spLocks noGrp="1"/>
          </p:cNvSpPr>
          <p:nvPr>
            <p:ph type="subTitle" idx="1"/>
          </p:nvPr>
        </p:nvSpPr>
        <p:spPr/>
        <p:txBody>
          <a:bodyPr>
            <a:normAutofit/>
          </a:bodyPr>
          <a:lstStyle/>
          <a:p>
            <a:pPr algn="r"/>
            <a:r>
              <a:rPr lang="en-US" sz="2400" dirty="0" smtClean="0">
                <a:solidFill>
                  <a:schemeClr val="tx1"/>
                </a:solidFill>
              </a:rPr>
              <a:t>Cecilia Castro</a:t>
            </a:r>
          </a:p>
          <a:p>
            <a:pPr algn="r"/>
            <a:r>
              <a:rPr lang="en-US" sz="2400" dirty="0" smtClean="0">
                <a:solidFill>
                  <a:schemeClr val="tx1"/>
                </a:solidFill>
              </a:rPr>
              <a:t>Columbia University </a:t>
            </a:r>
          </a:p>
          <a:p>
            <a:pPr algn="r"/>
            <a:r>
              <a:rPr lang="en-US" sz="2400" dirty="0" smtClean="0">
                <a:solidFill>
                  <a:schemeClr val="tx1"/>
                </a:solidFill>
              </a:rPr>
              <a:t>Study Coordinator</a:t>
            </a:r>
            <a:endParaRPr lang="en-US" sz="24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832763"/>
            <a:ext cx="2057400" cy="1267691"/>
          </a:xfrm>
          <a:prstGeom prst="rect">
            <a:avLst/>
          </a:prstGeom>
        </p:spPr>
      </p:pic>
    </p:spTree>
    <p:extLst>
      <p:ext uri="{BB962C8B-B14F-4D97-AF65-F5344CB8AC3E}">
        <p14:creationId xmlns:p14="http://schemas.microsoft.com/office/powerpoint/2010/main" val="3490832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Height and Weight </a:t>
            </a:r>
            <a:br>
              <a:rPr lang="en-US" dirty="0" smtClean="0"/>
            </a:br>
            <a:r>
              <a:rPr lang="en-US" dirty="0" smtClean="0"/>
              <a:t>Safety and Accurate Measuring</a:t>
            </a:r>
            <a:endParaRPr lang="en-US" dirty="0"/>
          </a:p>
        </p:txBody>
      </p:sp>
      <p:sp>
        <p:nvSpPr>
          <p:cNvPr id="3" name="Content Placeholder 2"/>
          <p:cNvSpPr>
            <a:spLocks noGrp="1"/>
          </p:cNvSpPr>
          <p:nvPr>
            <p:ph idx="1"/>
          </p:nvPr>
        </p:nvSpPr>
        <p:spPr>
          <a:xfrm>
            <a:off x="457200" y="1676400"/>
            <a:ext cx="8229600" cy="4449763"/>
          </a:xfrm>
        </p:spPr>
        <p:txBody>
          <a:bodyPr>
            <a:normAutofit/>
          </a:bodyPr>
          <a:lstStyle/>
          <a:p>
            <a:pPr>
              <a:spcAft>
                <a:spcPts val="1800"/>
              </a:spcAft>
            </a:pPr>
            <a:r>
              <a:rPr lang="en-US" sz="2800" dirty="0" smtClean="0"/>
              <a:t>Some participants may have balance issues. Be sure you are prepared to steady them as they step up and down from the scale.</a:t>
            </a:r>
          </a:p>
          <a:p>
            <a:pPr>
              <a:spcAft>
                <a:spcPts val="1800"/>
              </a:spcAft>
            </a:pPr>
            <a:r>
              <a:rPr lang="en-US" sz="2800" dirty="0" smtClean="0"/>
              <a:t>Participants can stand sideways on the scale if they are uncomfortable or unsafe facing forward.</a:t>
            </a:r>
          </a:p>
          <a:p>
            <a:pPr>
              <a:spcAft>
                <a:spcPts val="1800"/>
              </a:spcAft>
            </a:pPr>
            <a:r>
              <a:rPr lang="en-US" sz="2800" dirty="0" smtClean="0"/>
              <a:t>As participants move out from under the </a:t>
            </a:r>
            <a:r>
              <a:rPr lang="en-US" sz="2800" dirty="0" err="1" smtClean="0"/>
              <a:t>stadiometer</a:t>
            </a:r>
            <a:r>
              <a:rPr lang="en-US" sz="2800" dirty="0" smtClean="0"/>
              <a:t>, watch to be sure they don’t bump the slider up as they step out. </a:t>
            </a:r>
            <a:endParaRPr lang="en-US" sz="2800" dirty="0"/>
          </a:p>
        </p:txBody>
      </p:sp>
    </p:spTree>
    <p:extLst>
      <p:ext uri="{BB962C8B-B14F-4D97-AF65-F5344CB8AC3E}">
        <p14:creationId xmlns:p14="http://schemas.microsoft.com/office/powerpoint/2010/main" val="1269327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t>Height and Weight Data </a:t>
            </a:r>
            <a:r>
              <a:rPr lang="en-US" dirty="0" smtClean="0"/>
              <a:t>Entry Screen</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002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04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Girth Measurements</a:t>
            </a:r>
            <a:endParaRPr lang="en-US" sz="4000" dirty="0"/>
          </a:p>
        </p:txBody>
      </p:sp>
      <p:pic>
        <p:nvPicPr>
          <p:cNvPr id="4" name="Picture 3"/>
          <p:cNvPicPr>
            <a:picLocks noChangeAspect="1"/>
          </p:cNvPicPr>
          <p:nvPr/>
        </p:nvPicPr>
        <p:blipFill>
          <a:blip r:embed="rId2"/>
          <a:stretch>
            <a:fillRect/>
          </a:stretch>
        </p:blipFill>
        <p:spPr>
          <a:xfrm>
            <a:off x="609600" y="1981200"/>
            <a:ext cx="2819400" cy="225752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7" r="45556" b="5555"/>
          <a:stretch/>
        </p:blipFill>
        <p:spPr>
          <a:xfrm>
            <a:off x="4495800" y="1862013"/>
            <a:ext cx="2495550" cy="4753429"/>
          </a:xfrm>
          <a:prstGeom prst="rect">
            <a:avLst/>
          </a:prstGeom>
        </p:spPr>
      </p:pic>
      <p:sp>
        <p:nvSpPr>
          <p:cNvPr id="3" name="TextBox 2"/>
          <p:cNvSpPr txBox="1"/>
          <p:nvPr/>
        </p:nvSpPr>
        <p:spPr>
          <a:xfrm>
            <a:off x="381000" y="4648200"/>
            <a:ext cx="3840667" cy="461665"/>
          </a:xfrm>
          <a:prstGeom prst="rect">
            <a:avLst/>
          </a:prstGeom>
          <a:noFill/>
        </p:spPr>
        <p:txBody>
          <a:bodyPr wrap="none" rtlCol="0">
            <a:spAutoFit/>
          </a:bodyPr>
          <a:lstStyle/>
          <a:p>
            <a:r>
              <a:rPr lang="en-US" sz="2400" dirty="0" err="1"/>
              <a:t>Gulick</a:t>
            </a:r>
            <a:r>
              <a:rPr lang="en-US" sz="2400" dirty="0"/>
              <a:t> II anthropometric tape</a:t>
            </a:r>
          </a:p>
        </p:txBody>
      </p:sp>
      <p:sp>
        <p:nvSpPr>
          <p:cNvPr id="6" name="TextBox 5"/>
          <p:cNvSpPr txBox="1"/>
          <p:nvPr/>
        </p:nvSpPr>
        <p:spPr>
          <a:xfrm>
            <a:off x="1524000" y="6019800"/>
            <a:ext cx="2838277" cy="461665"/>
          </a:xfrm>
          <a:prstGeom prst="rect">
            <a:avLst/>
          </a:prstGeom>
          <a:noFill/>
        </p:spPr>
        <p:txBody>
          <a:bodyPr wrap="none" rtlCol="0">
            <a:spAutoFit/>
          </a:bodyPr>
          <a:lstStyle/>
          <a:p>
            <a:r>
              <a:rPr lang="en-US" sz="2400" dirty="0" smtClean="0"/>
              <a:t>Wall-mounted </a:t>
            </a:r>
            <a:r>
              <a:rPr lang="en-US" sz="2400" dirty="0"/>
              <a:t>mirror</a:t>
            </a:r>
          </a:p>
        </p:txBody>
      </p:sp>
    </p:spTree>
    <p:extLst>
      <p:ext uri="{BB962C8B-B14F-4D97-AF65-F5344CB8AC3E}">
        <p14:creationId xmlns:p14="http://schemas.microsoft.com/office/powerpoint/2010/main" val="595153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Waist and Hip Measurement </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2494240"/>
            <a:ext cx="2514600" cy="2458760"/>
          </a:xfrm>
        </p:spPr>
      </p:pic>
      <p:sp>
        <p:nvSpPr>
          <p:cNvPr id="9" name="TextBox 8"/>
          <p:cNvSpPr txBox="1"/>
          <p:nvPr/>
        </p:nvSpPr>
        <p:spPr>
          <a:xfrm>
            <a:off x="304800" y="1447800"/>
            <a:ext cx="8727902" cy="1107996"/>
          </a:xfrm>
          <a:prstGeom prst="rect">
            <a:avLst/>
          </a:prstGeom>
          <a:noFill/>
        </p:spPr>
        <p:txBody>
          <a:bodyPr wrap="none" rtlCol="0">
            <a:spAutoFit/>
          </a:bodyPr>
          <a:lstStyle/>
          <a:p>
            <a:r>
              <a:rPr lang="en-US" sz="2400" dirty="0"/>
              <a:t>Check both the mirror and the part of the body facing you to ensure </a:t>
            </a:r>
            <a:endParaRPr lang="en-US" sz="2400" dirty="0" smtClean="0"/>
          </a:p>
          <a:p>
            <a:r>
              <a:rPr lang="en-US" sz="2400" dirty="0" smtClean="0"/>
              <a:t>that </a:t>
            </a:r>
            <a:r>
              <a:rPr lang="en-US" sz="2400" dirty="0"/>
              <a:t>the tape </a:t>
            </a:r>
            <a:r>
              <a:rPr lang="en-US" sz="2400" dirty="0" smtClean="0"/>
              <a:t>is </a:t>
            </a:r>
            <a:r>
              <a:rPr lang="en-US" sz="2400" dirty="0"/>
              <a:t>horizontal all the way around. </a:t>
            </a:r>
          </a:p>
          <a:p>
            <a:endParaRPr lang="en-US" dirty="0"/>
          </a:p>
        </p:txBody>
      </p:sp>
      <p:sp>
        <p:nvSpPr>
          <p:cNvPr id="10" name="TextBox 9"/>
          <p:cNvSpPr txBox="1"/>
          <p:nvPr/>
        </p:nvSpPr>
        <p:spPr>
          <a:xfrm>
            <a:off x="762000" y="4953000"/>
            <a:ext cx="6581866" cy="1569660"/>
          </a:xfrm>
          <a:prstGeom prst="rect">
            <a:avLst/>
          </a:prstGeom>
          <a:noFill/>
        </p:spPr>
        <p:txBody>
          <a:bodyPr wrap="none" rtlCol="0">
            <a:spAutoFit/>
          </a:bodyPr>
          <a:lstStyle/>
          <a:p>
            <a:r>
              <a:rPr lang="en-US" sz="2400" dirty="0" smtClean="0"/>
              <a:t>Measure</a:t>
            </a:r>
          </a:p>
          <a:p>
            <a:r>
              <a:rPr lang="en-US" sz="2400" dirty="0" smtClean="0"/>
              <a:t>waist : at </a:t>
            </a:r>
            <a:r>
              <a:rPr lang="en-US" sz="2400" dirty="0"/>
              <a:t>the level of the </a:t>
            </a:r>
            <a:r>
              <a:rPr lang="en-US" sz="2400" dirty="0" smtClean="0"/>
              <a:t>umbilicus</a:t>
            </a:r>
          </a:p>
          <a:p>
            <a:r>
              <a:rPr lang="en-US" sz="2400" dirty="0" smtClean="0"/>
              <a:t>hip: at </a:t>
            </a:r>
            <a:r>
              <a:rPr lang="en-US" sz="2400" dirty="0"/>
              <a:t>the maximum circumference of the </a:t>
            </a:r>
            <a:r>
              <a:rPr lang="en-US" sz="2400" dirty="0" smtClean="0"/>
              <a:t>buttocks</a:t>
            </a:r>
          </a:p>
          <a:p>
            <a:r>
              <a:rPr lang="en-US" sz="2400" dirty="0"/>
              <a:t>Round </a:t>
            </a:r>
            <a:r>
              <a:rPr lang="en-US" sz="2400" dirty="0" smtClean="0"/>
              <a:t> girth measurement </a:t>
            </a:r>
            <a:r>
              <a:rPr lang="en-US" sz="2400" dirty="0"/>
              <a:t>to the nearest </a:t>
            </a:r>
            <a:r>
              <a:rPr lang="en-US" sz="2400" dirty="0" smtClean="0"/>
              <a:t>0.1cm</a:t>
            </a:r>
            <a:endParaRPr lang="en-US" sz="2400" dirty="0"/>
          </a:p>
        </p:txBody>
      </p:sp>
    </p:spTree>
    <p:extLst>
      <p:ext uri="{BB962C8B-B14F-4D97-AF65-F5344CB8AC3E}">
        <p14:creationId xmlns:p14="http://schemas.microsoft.com/office/powerpoint/2010/main" val="372384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Measurement Issues</a:t>
            </a:r>
            <a:endParaRPr lang="en-US" sz="4000" dirty="0"/>
          </a:p>
        </p:txBody>
      </p:sp>
      <p:sp>
        <p:nvSpPr>
          <p:cNvPr id="3" name="Content Placeholder 2"/>
          <p:cNvSpPr>
            <a:spLocks noGrp="1"/>
          </p:cNvSpPr>
          <p:nvPr>
            <p:ph idx="1"/>
          </p:nvPr>
        </p:nvSpPr>
        <p:spPr>
          <a:xfrm>
            <a:off x="457200" y="1447800"/>
            <a:ext cx="8229600" cy="4678363"/>
          </a:xfrm>
        </p:spPr>
        <p:txBody>
          <a:bodyPr>
            <a:normAutofit/>
          </a:bodyPr>
          <a:lstStyle/>
          <a:p>
            <a:pPr>
              <a:spcAft>
                <a:spcPts val="1800"/>
              </a:spcAft>
            </a:pPr>
            <a:r>
              <a:rPr lang="en-US" sz="2400" dirty="0" smtClean="0"/>
              <a:t>For very large participants, it can be difficult to wrap the tape around the waist and hip. It is permissible to ask the participant to hold the end of the tape while you walk around him or her.</a:t>
            </a:r>
          </a:p>
          <a:p>
            <a:pPr>
              <a:spcAft>
                <a:spcPts val="1800"/>
              </a:spcAft>
            </a:pPr>
            <a:r>
              <a:rPr lang="en-US" sz="2400" dirty="0" smtClean="0"/>
              <a:t>If the 150 cm tape is not adequate to measure a large participant, be sure to have the 250 cm tape handy so you can be sensitive about using the larger tape.</a:t>
            </a:r>
          </a:p>
          <a:p>
            <a:pPr>
              <a:spcBef>
                <a:spcPts val="0"/>
              </a:spcBef>
            </a:pPr>
            <a:r>
              <a:rPr lang="en-US" sz="2400" dirty="0" smtClean="0"/>
              <a:t>For consistency and standardization, </a:t>
            </a:r>
          </a:p>
          <a:p>
            <a:pPr marL="0" indent="0">
              <a:spcBef>
                <a:spcPts val="0"/>
              </a:spcBef>
              <a:buNone/>
            </a:pPr>
            <a:r>
              <a:rPr lang="en-US" sz="2400" dirty="0"/>
              <a:t> </a:t>
            </a:r>
            <a:r>
              <a:rPr lang="en-US" sz="2400" dirty="0" smtClean="0"/>
              <a:t>    be sure the spring casing of the tape </a:t>
            </a:r>
          </a:p>
          <a:p>
            <a:pPr marL="0" indent="0">
              <a:spcBef>
                <a:spcPts val="0"/>
              </a:spcBef>
              <a:spcAft>
                <a:spcPts val="1800"/>
              </a:spcAft>
              <a:buNone/>
            </a:pPr>
            <a:r>
              <a:rPr lang="en-US" sz="2400" dirty="0" smtClean="0"/>
              <a:t>     shows just one red ball.  </a:t>
            </a:r>
          </a:p>
        </p:txBody>
      </p:sp>
      <p:pic>
        <p:nvPicPr>
          <p:cNvPr id="2050" name="Picture 2" descr="U:\MESA\Exam 6\Gulick-II-Plus-black.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28" t="69768" r="13953"/>
          <a:stretch/>
        </p:blipFill>
        <p:spPr bwMode="auto">
          <a:xfrm>
            <a:off x="5562600" y="4724400"/>
            <a:ext cx="3048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132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Girth Measurement Data Entry Screen</a:t>
            </a:r>
            <a:endParaRPr lang="en-US"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00200"/>
            <a:ext cx="777239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0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Recording Values</a:t>
            </a:r>
            <a:endParaRPr lang="en-US" sz="4000" dirty="0"/>
          </a:p>
        </p:txBody>
      </p:sp>
      <p:sp>
        <p:nvSpPr>
          <p:cNvPr id="3" name="Content Placeholder 2"/>
          <p:cNvSpPr>
            <a:spLocks noGrp="1"/>
          </p:cNvSpPr>
          <p:nvPr>
            <p:ph idx="1"/>
          </p:nvPr>
        </p:nvSpPr>
        <p:spPr/>
        <p:txBody>
          <a:bodyPr/>
          <a:lstStyle/>
          <a:p>
            <a:pPr>
              <a:spcAft>
                <a:spcPts val="1800"/>
              </a:spcAft>
            </a:pPr>
            <a:r>
              <a:rPr lang="en-US" dirty="0" smtClean="0"/>
              <a:t>Enter values carefully – once the participant leaves, the numbers cannot be checked</a:t>
            </a:r>
          </a:p>
          <a:p>
            <a:pPr>
              <a:spcAft>
                <a:spcPts val="1800"/>
              </a:spcAft>
            </a:pPr>
            <a:r>
              <a:rPr lang="en-US" dirty="0" smtClean="0"/>
              <a:t>The software will check values for plausibility and alert you of questionable values</a:t>
            </a:r>
          </a:p>
          <a:p>
            <a:pPr>
              <a:spcAft>
                <a:spcPts val="1800"/>
              </a:spcAft>
            </a:pPr>
            <a:r>
              <a:rPr lang="en-US" dirty="0" smtClean="0"/>
              <a:t>To continue after an implausible value is detected, you can either confirm or correct the value</a:t>
            </a:r>
            <a:endParaRPr lang="en-US" dirty="0"/>
          </a:p>
        </p:txBody>
      </p:sp>
    </p:spTree>
    <p:extLst>
      <p:ext uri="{BB962C8B-B14F-4D97-AF65-F5344CB8AC3E}">
        <p14:creationId xmlns:p14="http://schemas.microsoft.com/office/powerpoint/2010/main" val="3489387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Quality Control</a:t>
            </a:r>
            <a:endParaRPr lang="en-US" sz="4000" dirty="0"/>
          </a:p>
        </p:txBody>
      </p:sp>
      <p:sp>
        <p:nvSpPr>
          <p:cNvPr id="3" name="Content Placeholder 2"/>
          <p:cNvSpPr>
            <a:spLocks noGrp="1"/>
          </p:cNvSpPr>
          <p:nvPr>
            <p:ph idx="1"/>
          </p:nvPr>
        </p:nvSpPr>
        <p:spPr/>
        <p:txBody>
          <a:bodyPr/>
          <a:lstStyle/>
          <a:p>
            <a:pPr>
              <a:spcAft>
                <a:spcPts val="1800"/>
              </a:spcAft>
            </a:pPr>
            <a:r>
              <a:rPr lang="en-US" dirty="0" smtClean="0"/>
              <a:t>For a subset of participants (probably 5%), you will be asked to perform the measurements a second time (later in the visit).</a:t>
            </a:r>
          </a:p>
          <a:p>
            <a:pPr>
              <a:spcAft>
                <a:spcPts val="1800"/>
              </a:spcAft>
            </a:pPr>
            <a:r>
              <a:rPr lang="en-US" dirty="0" smtClean="0"/>
              <a:t>The software will allow a second set of values to be entered for QC without overwriting the original values </a:t>
            </a:r>
            <a:endParaRPr lang="en-US" dirty="0"/>
          </a:p>
        </p:txBody>
      </p:sp>
    </p:spTree>
    <p:extLst>
      <p:ext uri="{BB962C8B-B14F-4D97-AF65-F5344CB8AC3E}">
        <p14:creationId xmlns:p14="http://schemas.microsoft.com/office/powerpoint/2010/main" val="440071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Calibration Check</a:t>
            </a:r>
            <a:endParaRPr lang="en-US" sz="4000" dirty="0"/>
          </a:p>
        </p:txBody>
      </p:sp>
      <p:sp>
        <p:nvSpPr>
          <p:cNvPr id="3" name="Content Placeholder 2"/>
          <p:cNvSpPr>
            <a:spLocks noGrp="1"/>
          </p:cNvSpPr>
          <p:nvPr>
            <p:ph idx="1"/>
          </p:nvPr>
        </p:nvSpPr>
        <p:spPr/>
        <p:txBody>
          <a:bodyPr/>
          <a:lstStyle/>
          <a:p>
            <a:pPr marL="514350" indent="-514350">
              <a:buAutoNum type="arabicPeriod"/>
            </a:pPr>
            <a:r>
              <a:rPr lang="en-US" dirty="0" smtClean="0"/>
              <a:t>Balance scales:</a:t>
            </a:r>
          </a:p>
          <a:p>
            <a:r>
              <a:rPr lang="en-US" dirty="0" smtClean="0"/>
              <a:t>monthly check using the 2 and 4 weights </a:t>
            </a:r>
          </a:p>
          <a:p>
            <a:endParaRPr lang="en-US" dirty="0"/>
          </a:p>
          <a:p>
            <a:pPr marL="0" indent="0">
              <a:buNone/>
            </a:pPr>
            <a:r>
              <a:rPr lang="en-US" dirty="0" smtClean="0"/>
              <a:t>2 Anthropometry </a:t>
            </a:r>
            <a:r>
              <a:rPr lang="en-US" dirty="0"/>
              <a:t>tape measures </a:t>
            </a:r>
            <a:r>
              <a:rPr lang="en-US" dirty="0" smtClean="0"/>
              <a:t>:</a:t>
            </a:r>
          </a:p>
          <a:p>
            <a:r>
              <a:rPr lang="en-US" dirty="0" smtClean="0"/>
              <a:t>weekly check for </a:t>
            </a:r>
            <a:r>
              <a:rPr lang="en-US" dirty="0"/>
              <a:t>sign of </a:t>
            </a:r>
            <a:r>
              <a:rPr lang="en-US" dirty="0" smtClean="0"/>
              <a:t>wear</a:t>
            </a:r>
            <a:endParaRPr lang="en-US" dirty="0"/>
          </a:p>
        </p:txBody>
      </p:sp>
    </p:spTree>
    <p:extLst>
      <p:ext uri="{BB962C8B-B14F-4D97-AF65-F5344CB8AC3E}">
        <p14:creationId xmlns:p14="http://schemas.microsoft.com/office/powerpoint/2010/main" val="304223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Anthropometry</a:t>
            </a:r>
            <a:endParaRPr lang="en-US" sz="4000" dirty="0"/>
          </a:p>
        </p:txBody>
      </p:sp>
      <p:sp>
        <p:nvSpPr>
          <p:cNvPr id="3" name="Content Placeholder 2"/>
          <p:cNvSpPr>
            <a:spLocks noGrp="1"/>
          </p:cNvSpPr>
          <p:nvPr>
            <p:ph idx="1"/>
          </p:nvPr>
        </p:nvSpPr>
        <p:spPr/>
        <p:txBody>
          <a:bodyPr/>
          <a:lstStyle/>
          <a:p>
            <a:pPr marL="0" indent="0">
              <a:buNone/>
            </a:pPr>
            <a:r>
              <a:rPr lang="en-US" sz="2800" dirty="0" smtClean="0"/>
              <a:t>Measurements in the MESA Study:</a:t>
            </a:r>
          </a:p>
          <a:p>
            <a:pPr marL="514350" indent="-514350">
              <a:buFont typeface="+mj-lt"/>
              <a:buAutoNum type="arabicPeriod"/>
            </a:pPr>
            <a:r>
              <a:rPr lang="en-US" sz="2800" dirty="0" smtClean="0"/>
              <a:t>Standing Body Height</a:t>
            </a:r>
          </a:p>
          <a:p>
            <a:pPr marL="514350" indent="-514350">
              <a:buFont typeface="+mj-lt"/>
              <a:buAutoNum type="arabicPeriod"/>
            </a:pPr>
            <a:r>
              <a:rPr lang="en-US" sz="2800" dirty="0" smtClean="0"/>
              <a:t>Body Weight</a:t>
            </a:r>
          </a:p>
          <a:p>
            <a:pPr marL="514350" indent="-514350">
              <a:buFont typeface="+mj-lt"/>
              <a:buAutoNum type="arabicPeriod"/>
            </a:pPr>
            <a:r>
              <a:rPr lang="en-US" sz="2800" dirty="0" smtClean="0"/>
              <a:t>Girth Measurements: </a:t>
            </a:r>
          </a:p>
          <a:p>
            <a:pPr marL="914400" lvl="1" indent="-514350">
              <a:buFont typeface="+mj-lt"/>
              <a:buAutoNum type="arabicPeriod"/>
            </a:pPr>
            <a:r>
              <a:rPr lang="en-US" dirty="0" smtClean="0"/>
              <a:t>Abdominal Girth</a:t>
            </a:r>
          </a:p>
          <a:p>
            <a:pPr marL="914400" lvl="1" indent="-514350">
              <a:buFont typeface="+mj-lt"/>
              <a:buAutoNum type="arabicPeriod"/>
            </a:pPr>
            <a:r>
              <a:rPr lang="en-US" dirty="0" smtClean="0"/>
              <a:t>Hip Girth </a:t>
            </a:r>
            <a:endParaRPr lang="en-US" dirty="0"/>
          </a:p>
          <a:p>
            <a:endParaRPr lang="en-US" dirty="0" smtClean="0"/>
          </a:p>
          <a:p>
            <a:endParaRPr lang="en-US" dirty="0"/>
          </a:p>
        </p:txBody>
      </p:sp>
    </p:spTree>
    <p:extLst>
      <p:ext uri="{BB962C8B-B14F-4D97-AF65-F5344CB8AC3E}">
        <p14:creationId xmlns:p14="http://schemas.microsoft.com/office/powerpoint/2010/main" val="1740330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Equipment</a:t>
            </a:r>
            <a:endParaRPr lang="en-US" sz="40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Anthropometric measures</a:t>
            </a:r>
          </a:p>
          <a:p>
            <a:r>
              <a:rPr lang="en-US" dirty="0" err="1" smtClean="0"/>
              <a:t>Stadiometer</a:t>
            </a:r>
            <a:r>
              <a:rPr lang="en-US" dirty="0" smtClean="0"/>
              <a:t> </a:t>
            </a:r>
            <a:r>
              <a:rPr lang="en-US" dirty="0"/>
              <a:t>with movable head </a:t>
            </a:r>
            <a:r>
              <a:rPr lang="en-US" dirty="0" smtClean="0"/>
              <a:t>piece</a:t>
            </a:r>
          </a:p>
          <a:p>
            <a:r>
              <a:rPr lang="en-US" dirty="0" smtClean="0"/>
              <a:t>Balance beam scale</a:t>
            </a:r>
          </a:p>
          <a:p>
            <a:r>
              <a:rPr lang="en-US" dirty="0" smtClean="0"/>
              <a:t>Flexible measuring tape, </a:t>
            </a:r>
            <a:r>
              <a:rPr lang="en-US" dirty="0" err="1" smtClean="0"/>
              <a:t>Gulick</a:t>
            </a:r>
            <a:r>
              <a:rPr lang="en-US" dirty="0" smtClean="0"/>
              <a:t> II 150/250 cm</a:t>
            </a:r>
          </a:p>
          <a:p>
            <a:r>
              <a:rPr lang="en-US" dirty="0"/>
              <a:t>Wall-mounted </a:t>
            </a:r>
            <a:r>
              <a:rPr lang="en-US" dirty="0" smtClean="0"/>
              <a:t>mirror</a:t>
            </a:r>
          </a:p>
          <a:p>
            <a:endParaRPr lang="en-US" dirty="0" smtClean="0"/>
          </a:p>
          <a:p>
            <a:pPr marL="0" indent="0">
              <a:buNone/>
            </a:pPr>
            <a:r>
              <a:rPr lang="en-US" dirty="0" smtClean="0"/>
              <a:t>Equipment Calibration </a:t>
            </a:r>
          </a:p>
          <a:p>
            <a:r>
              <a:rPr lang="en-US" dirty="0" smtClean="0"/>
              <a:t>Four 50-pound weights </a:t>
            </a:r>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2467311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4439" r="20492"/>
          <a:stretch/>
        </p:blipFill>
        <p:spPr>
          <a:xfrm>
            <a:off x="6248400" y="1324317"/>
            <a:ext cx="1981201" cy="5152684"/>
          </a:xfrm>
          <a:prstGeom prst="rect">
            <a:avLst/>
          </a:prstGeom>
        </p:spPr>
      </p:pic>
      <p:sp>
        <p:nvSpPr>
          <p:cNvPr id="2" name="Title 1"/>
          <p:cNvSpPr>
            <a:spLocks noGrp="1"/>
          </p:cNvSpPr>
          <p:nvPr>
            <p:ph type="title"/>
          </p:nvPr>
        </p:nvSpPr>
        <p:spPr>
          <a:xfrm>
            <a:off x="304800" y="274638"/>
            <a:ext cx="8153400" cy="944562"/>
          </a:xfrm>
        </p:spPr>
        <p:txBody>
          <a:bodyPr>
            <a:normAutofit fontScale="90000"/>
          </a:bodyPr>
          <a:lstStyle/>
          <a:p>
            <a:r>
              <a:rPr lang="en-US" dirty="0" err="1" smtClean="0"/>
              <a:t>Stadiometer</a:t>
            </a:r>
            <a:r>
              <a:rPr lang="en-US" dirty="0" smtClean="0"/>
              <a:t> and Balance Beam Scale</a:t>
            </a:r>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1569" r="33334"/>
          <a:stretch/>
        </p:blipFill>
        <p:spPr>
          <a:xfrm>
            <a:off x="304800" y="1295400"/>
            <a:ext cx="1752600" cy="51816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8072" r="35739"/>
          <a:stretch/>
        </p:blipFill>
        <p:spPr>
          <a:xfrm>
            <a:off x="2209800" y="1324317"/>
            <a:ext cx="1784927" cy="5152683"/>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7043" r="21690"/>
          <a:stretch/>
        </p:blipFill>
        <p:spPr>
          <a:xfrm>
            <a:off x="4145243" y="1324316"/>
            <a:ext cx="1981200" cy="5152683"/>
          </a:xfrm>
          <a:prstGeom prst="rect">
            <a:avLst/>
          </a:prstGeom>
        </p:spPr>
      </p:pic>
      <p:sp>
        <p:nvSpPr>
          <p:cNvPr id="3" name="TextBox 2"/>
          <p:cNvSpPr txBox="1"/>
          <p:nvPr/>
        </p:nvSpPr>
        <p:spPr>
          <a:xfrm>
            <a:off x="889979" y="5593140"/>
            <a:ext cx="1015021" cy="1569660"/>
          </a:xfrm>
          <a:prstGeom prst="rect">
            <a:avLst/>
          </a:prstGeom>
          <a:noFill/>
        </p:spPr>
        <p:txBody>
          <a:bodyPr wrap="none" rtlCol="0">
            <a:spAutoFit/>
          </a:bodyPr>
          <a:lstStyle/>
          <a:p>
            <a:r>
              <a:rPr lang="en-US" sz="9600" dirty="0" smtClean="0">
                <a:solidFill>
                  <a:srgbClr val="00B050"/>
                </a:solidFill>
                <a:sym typeface="Wingdings" panose="05000000000000000000" pitchFamily="2" charset="2"/>
              </a:rPr>
              <a:t></a:t>
            </a:r>
            <a:endParaRPr lang="en-US" sz="9600" dirty="0">
              <a:solidFill>
                <a:srgbClr val="00B050"/>
              </a:solidFill>
            </a:endParaRPr>
          </a:p>
        </p:txBody>
      </p:sp>
      <p:sp>
        <p:nvSpPr>
          <p:cNvPr id="9" name="TextBox 8"/>
          <p:cNvSpPr txBox="1"/>
          <p:nvPr/>
        </p:nvSpPr>
        <p:spPr>
          <a:xfrm>
            <a:off x="2772021" y="5593140"/>
            <a:ext cx="1015021" cy="1569660"/>
          </a:xfrm>
          <a:prstGeom prst="rect">
            <a:avLst/>
          </a:prstGeom>
          <a:noFill/>
        </p:spPr>
        <p:txBody>
          <a:bodyPr wrap="none" rtlCol="0">
            <a:spAutoFit/>
          </a:bodyPr>
          <a:lstStyle/>
          <a:p>
            <a:r>
              <a:rPr lang="en-US" sz="9600" dirty="0" smtClean="0">
                <a:solidFill>
                  <a:srgbClr val="00B050"/>
                </a:solidFill>
                <a:sym typeface="Wingdings" panose="05000000000000000000" pitchFamily="2" charset="2"/>
              </a:rPr>
              <a:t></a:t>
            </a:r>
            <a:endParaRPr lang="en-US" sz="9600" dirty="0">
              <a:solidFill>
                <a:srgbClr val="00B050"/>
              </a:solidFill>
            </a:endParaRPr>
          </a:p>
        </p:txBody>
      </p:sp>
      <p:sp>
        <p:nvSpPr>
          <p:cNvPr id="10" name="TextBox 9"/>
          <p:cNvSpPr txBox="1"/>
          <p:nvPr/>
        </p:nvSpPr>
        <p:spPr>
          <a:xfrm>
            <a:off x="5082847" y="5593140"/>
            <a:ext cx="1015021" cy="1569660"/>
          </a:xfrm>
          <a:prstGeom prst="rect">
            <a:avLst/>
          </a:prstGeom>
          <a:noFill/>
        </p:spPr>
        <p:txBody>
          <a:bodyPr wrap="none" rtlCol="0">
            <a:spAutoFit/>
          </a:bodyPr>
          <a:lstStyle/>
          <a:p>
            <a:r>
              <a:rPr lang="en-US" sz="9600" dirty="0" smtClean="0">
                <a:solidFill>
                  <a:srgbClr val="00B050"/>
                </a:solidFill>
                <a:sym typeface="Wingdings" panose="05000000000000000000" pitchFamily="2" charset="2"/>
              </a:rPr>
              <a:t></a:t>
            </a:r>
            <a:endParaRPr lang="en-US" sz="9600" dirty="0">
              <a:solidFill>
                <a:srgbClr val="00B050"/>
              </a:solidFill>
            </a:endParaRPr>
          </a:p>
        </p:txBody>
      </p:sp>
      <p:sp>
        <p:nvSpPr>
          <p:cNvPr id="12" name="TextBox 11"/>
          <p:cNvSpPr txBox="1"/>
          <p:nvPr/>
        </p:nvSpPr>
        <p:spPr>
          <a:xfrm>
            <a:off x="7341494" y="5410200"/>
            <a:ext cx="1015021" cy="1569660"/>
          </a:xfrm>
          <a:prstGeom prst="rect">
            <a:avLst/>
          </a:prstGeom>
          <a:noFill/>
        </p:spPr>
        <p:txBody>
          <a:bodyPr wrap="none" rtlCol="0">
            <a:spAutoFit/>
          </a:bodyPr>
          <a:lstStyle/>
          <a:p>
            <a:r>
              <a:rPr lang="en-US" sz="9600" dirty="0" smtClean="0">
                <a:solidFill>
                  <a:srgbClr val="FF0000"/>
                </a:solidFill>
                <a:sym typeface="Wingdings" panose="05000000000000000000" pitchFamily="2" charset="2"/>
              </a:rPr>
              <a:t></a:t>
            </a:r>
            <a:endParaRPr lang="en-US" sz="9600" dirty="0">
              <a:solidFill>
                <a:srgbClr val="FF0000"/>
              </a:solidFill>
            </a:endParaRPr>
          </a:p>
        </p:txBody>
      </p:sp>
    </p:spTree>
    <p:extLst>
      <p:ext uri="{BB962C8B-B14F-4D97-AF65-F5344CB8AC3E}">
        <p14:creationId xmlns:p14="http://schemas.microsoft.com/office/powerpoint/2010/main" val="3194788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dirty="0" smtClean="0"/>
              <a:t>Height Measurement </a:t>
            </a:r>
            <a:endParaRPr lang="en-US" sz="4000" dirty="0"/>
          </a:p>
        </p:txBody>
      </p:sp>
      <p:sp>
        <p:nvSpPr>
          <p:cNvPr id="3" name="Content Placeholder 2"/>
          <p:cNvSpPr>
            <a:spLocks noGrp="1"/>
          </p:cNvSpPr>
          <p:nvPr>
            <p:ph idx="1"/>
          </p:nvPr>
        </p:nvSpPr>
        <p:spPr>
          <a:xfrm>
            <a:off x="457200" y="1371600"/>
            <a:ext cx="8229600" cy="4800600"/>
          </a:xfrm>
        </p:spPr>
        <p:txBody>
          <a:bodyPr>
            <a:normAutofit fontScale="92500" lnSpcReduction="10000"/>
          </a:bodyPr>
          <a:lstStyle/>
          <a:p>
            <a:pPr marL="0" indent="0">
              <a:buNone/>
            </a:pPr>
            <a:r>
              <a:rPr lang="en-US" dirty="0"/>
              <a:t>Eligible: All participants except those who have difficulties standing steady</a:t>
            </a:r>
          </a:p>
          <a:p>
            <a:pPr marL="0" indent="0">
              <a:buNone/>
            </a:pPr>
            <a:endParaRPr lang="en-US" dirty="0" smtClean="0"/>
          </a:p>
          <a:p>
            <a:pPr marL="0" indent="0">
              <a:buNone/>
            </a:pPr>
            <a:r>
              <a:rPr lang="en-US" dirty="0" smtClean="0"/>
              <a:t>Procedure:</a:t>
            </a:r>
          </a:p>
          <a:p>
            <a:pPr marL="514350" indent="-514350">
              <a:buAutoNum type="arabicPeriod"/>
            </a:pPr>
            <a:r>
              <a:rPr lang="en-US" dirty="0" smtClean="0"/>
              <a:t>Check the level bubble of the </a:t>
            </a:r>
            <a:r>
              <a:rPr lang="en-US" dirty="0" err="1" smtClean="0"/>
              <a:t>stadiometer</a:t>
            </a:r>
            <a:endParaRPr lang="en-US" dirty="0" smtClean="0"/>
          </a:p>
          <a:p>
            <a:pPr marL="514350" indent="-514350">
              <a:buAutoNum type="arabicPeriod"/>
            </a:pPr>
            <a:r>
              <a:rPr lang="en-US" dirty="0" smtClean="0"/>
              <a:t>Have participant stand straight against the wall and feet together</a:t>
            </a:r>
          </a:p>
          <a:p>
            <a:pPr marL="514350" indent="-514350">
              <a:buAutoNum type="arabicPeriod"/>
            </a:pPr>
            <a:r>
              <a:rPr lang="en-US" dirty="0" smtClean="0"/>
              <a:t>Place the headboard over the crown of the head. </a:t>
            </a:r>
          </a:p>
          <a:p>
            <a:pPr marL="514350" indent="-514350">
              <a:buAutoNum type="arabicPeriod"/>
            </a:pPr>
            <a:r>
              <a:rPr lang="en-US" dirty="0"/>
              <a:t>Record the </a:t>
            </a:r>
            <a:r>
              <a:rPr lang="en-US" dirty="0" smtClean="0"/>
              <a:t>result to </a:t>
            </a:r>
            <a:r>
              <a:rPr lang="en-US" dirty="0"/>
              <a:t>the nearest </a:t>
            </a:r>
            <a:r>
              <a:rPr lang="en-US" dirty="0" smtClean="0"/>
              <a:t>0.1 cm</a:t>
            </a:r>
          </a:p>
          <a:p>
            <a:pPr marL="514350" indent="-514350">
              <a:buAutoNum type="arabicPeriod"/>
            </a:pPr>
            <a:endParaRPr lang="en-US" dirty="0"/>
          </a:p>
        </p:txBody>
      </p:sp>
    </p:spTree>
    <p:extLst>
      <p:ext uri="{BB962C8B-B14F-4D97-AF65-F5344CB8AC3E}">
        <p14:creationId xmlns:p14="http://schemas.microsoft.com/office/powerpoint/2010/main" val="1858377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smtClean="0"/>
              <a:t>Position for Height Measurement</a:t>
            </a:r>
            <a:endParaRPr lang="en-US" sz="4000"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4848" r="-14848"/>
          <a:stretch/>
        </p:blipFill>
        <p:spPr>
          <a:xfrm>
            <a:off x="3276600" y="1676400"/>
            <a:ext cx="1435100" cy="4343400"/>
          </a:xfrm>
        </p:spPr>
      </p:pic>
      <p:cxnSp>
        <p:nvCxnSpPr>
          <p:cNvPr id="8" name="Straight Connector 7"/>
          <p:cNvCxnSpPr/>
          <p:nvPr/>
        </p:nvCxnSpPr>
        <p:spPr>
          <a:xfrm flipV="1">
            <a:off x="3814933" y="2286000"/>
            <a:ext cx="681037" cy="1"/>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69840" y="1406307"/>
            <a:ext cx="3412160" cy="430887"/>
          </a:xfrm>
          <a:prstGeom prst="rect">
            <a:avLst/>
          </a:prstGeom>
          <a:noFill/>
        </p:spPr>
        <p:txBody>
          <a:bodyPr wrap="square" rtlCol="0">
            <a:spAutoFit/>
          </a:bodyPr>
          <a:lstStyle/>
          <a:p>
            <a:r>
              <a:rPr lang="en-US" sz="2200" dirty="0" smtClean="0">
                <a:solidFill>
                  <a:srgbClr val="FF0000"/>
                </a:solidFill>
              </a:rPr>
              <a:t>Headboard over the crown </a:t>
            </a:r>
            <a:endParaRPr lang="en-US" sz="2200" dirty="0">
              <a:solidFill>
                <a:srgbClr val="FF0000"/>
              </a:solidFill>
            </a:endParaRPr>
          </a:p>
        </p:txBody>
      </p:sp>
      <p:cxnSp>
        <p:nvCxnSpPr>
          <p:cNvPr id="20" name="Straight Arrow Connector 19"/>
          <p:cNvCxnSpPr>
            <a:stCxn id="18" idx="1"/>
          </p:cNvCxnSpPr>
          <p:nvPr/>
        </p:nvCxnSpPr>
        <p:spPr>
          <a:xfrm flipH="1">
            <a:off x="4517402" y="1621751"/>
            <a:ext cx="452438" cy="2369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81600" y="2106099"/>
            <a:ext cx="1731243" cy="430887"/>
          </a:xfrm>
          <a:prstGeom prst="rect">
            <a:avLst/>
          </a:prstGeom>
          <a:noFill/>
        </p:spPr>
        <p:txBody>
          <a:bodyPr wrap="none" rtlCol="0">
            <a:spAutoFit/>
          </a:bodyPr>
          <a:lstStyle/>
          <a:p>
            <a:r>
              <a:rPr lang="en-US" sz="2200" dirty="0" smtClean="0">
                <a:solidFill>
                  <a:srgbClr val="FF0000"/>
                </a:solidFill>
              </a:rPr>
              <a:t>Eye-Ear Plane</a:t>
            </a:r>
            <a:endParaRPr lang="en-US" sz="2200" dirty="0">
              <a:solidFill>
                <a:srgbClr val="FF0000"/>
              </a:solidFill>
            </a:endParaRPr>
          </a:p>
        </p:txBody>
      </p:sp>
      <p:cxnSp>
        <p:nvCxnSpPr>
          <p:cNvPr id="25" name="Straight Arrow Connector 24"/>
          <p:cNvCxnSpPr/>
          <p:nvPr/>
        </p:nvCxnSpPr>
        <p:spPr>
          <a:xfrm flipH="1" flipV="1">
            <a:off x="4642246" y="2286001"/>
            <a:ext cx="454819" cy="4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66191" y="5305424"/>
            <a:ext cx="3103478" cy="769441"/>
          </a:xfrm>
          <a:prstGeom prst="rect">
            <a:avLst/>
          </a:prstGeom>
          <a:noFill/>
          <a:ln>
            <a:noFill/>
          </a:ln>
        </p:spPr>
        <p:txBody>
          <a:bodyPr wrap="none" rtlCol="0">
            <a:spAutoFit/>
          </a:bodyPr>
          <a:lstStyle/>
          <a:p>
            <a:r>
              <a:rPr lang="en-US" sz="2200" dirty="0" smtClean="0">
                <a:solidFill>
                  <a:srgbClr val="FF0000"/>
                </a:solidFill>
              </a:rPr>
              <a:t>Feet flat on the floor and </a:t>
            </a:r>
          </a:p>
          <a:p>
            <a:r>
              <a:rPr lang="en-US" sz="2200" dirty="0" smtClean="0">
                <a:solidFill>
                  <a:srgbClr val="FF0000"/>
                </a:solidFill>
              </a:rPr>
              <a:t>heels against to the wall</a:t>
            </a:r>
            <a:endParaRPr lang="en-US" sz="2200" dirty="0">
              <a:solidFill>
                <a:srgbClr val="FF0000"/>
              </a:solidFill>
            </a:endParaRPr>
          </a:p>
        </p:txBody>
      </p:sp>
      <p:sp>
        <p:nvSpPr>
          <p:cNvPr id="4" name="TextBox 3"/>
          <p:cNvSpPr txBox="1"/>
          <p:nvPr/>
        </p:nvSpPr>
        <p:spPr>
          <a:xfrm>
            <a:off x="533400" y="2438400"/>
            <a:ext cx="2819362" cy="1384995"/>
          </a:xfrm>
          <a:prstGeom prst="rect">
            <a:avLst/>
          </a:prstGeom>
          <a:noFill/>
        </p:spPr>
        <p:txBody>
          <a:bodyPr wrap="none" rtlCol="0">
            <a:spAutoFit/>
          </a:bodyPr>
          <a:lstStyle/>
          <a:p>
            <a:r>
              <a:rPr lang="en-US" sz="2200" dirty="0" smtClean="0"/>
              <a:t>Have participant stand </a:t>
            </a:r>
          </a:p>
          <a:p>
            <a:r>
              <a:rPr lang="en-US" sz="2200" dirty="0" smtClean="0"/>
              <a:t>with her back </a:t>
            </a:r>
            <a:r>
              <a:rPr lang="en-US" sz="2200" dirty="0"/>
              <a:t>to </a:t>
            </a:r>
            <a:endParaRPr lang="en-US" sz="2200" dirty="0" smtClean="0"/>
          </a:p>
          <a:p>
            <a:r>
              <a:rPr lang="en-US" sz="2200" dirty="0" smtClean="0"/>
              <a:t>the </a:t>
            </a:r>
            <a:r>
              <a:rPr lang="en-US" sz="2200" dirty="0" err="1" smtClean="0"/>
              <a:t>stadiometer</a:t>
            </a:r>
            <a:endParaRPr lang="en-US" sz="2200" dirty="0" smtClean="0"/>
          </a:p>
          <a:p>
            <a:r>
              <a:rPr lang="en-US" dirty="0" smtClean="0"/>
              <a:t> </a:t>
            </a:r>
            <a:endParaRPr lang="en-US" dirty="0"/>
          </a:p>
        </p:txBody>
      </p:sp>
      <p:sp>
        <p:nvSpPr>
          <p:cNvPr id="7" name="TextBox 6"/>
          <p:cNvSpPr txBox="1"/>
          <p:nvPr/>
        </p:nvSpPr>
        <p:spPr>
          <a:xfrm>
            <a:off x="5105400" y="3733800"/>
            <a:ext cx="1711302" cy="430887"/>
          </a:xfrm>
          <a:prstGeom prst="rect">
            <a:avLst/>
          </a:prstGeom>
          <a:noFill/>
        </p:spPr>
        <p:txBody>
          <a:bodyPr wrap="none" rtlCol="0">
            <a:spAutoFit/>
          </a:bodyPr>
          <a:lstStyle/>
          <a:p>
            <a:r>
              <a:rPr lang="en-US" sz="2200" dirty="0" smtClean="0">
                <a:solidFill>
                  <a:srgbClr val="FF0000"/>
                </a:solidFill>
              </a:rPr>
              <a:t>Arms at sides</a:t>
            </a:r>
            <a:endParaRPr lang="en-US" sz="2200" dirty="0">
              <a:solidFill>
                <a:srgbClr val="FF0000"/>
              </a:solidFill>
            </a:endParaRPr>
          </a:p>
        </p:txBody>
      </p:sp>
      <p:cxnSp>
        <p:nvCxnSpPr>
          <p:cNvPr id="10" name="Straight Arrow Connector 9"/>
          <p:cNvCxnSpPr>
            <a:stCxn id="7" idx="1"/>
          </p:cNvCxnSpPr>
          <p:nvPr/>
        </p:nvCxnSpPr>
        <p:spPr>
          <a:xfrm flipH="1" flipV="1">
            <a:off x="4650582" y="3918466"/>
            <a:ext cx="454818" cy="30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517402" y="5628589"/>
            <a:ext cx="587998" cy="1626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26025" y="6378059"/>
            <a:ext cx="2946640" cy="261610"/>
          </a:xfrm>
          <a:prstGeom prst="rect">
            <a:avLst/>
          </a:prstGeom>
          <a:noFill/>
        </p:spPr>
        <p:txBody>
          <a:bodyPr wrap="none" rtlCol="0">
            <a:spAutoFit/>
          </a:bodyPr>
          <a:lstStyle/>
          <a:p>
            <a:r>
              <a:rPr lang="en-US" sz="1100" dirty="0"/>
              <a:t>http://www.thl.fi/publications/ehrm/index.html</a:t>
            </a:r>
          </a:p>
        </p:txBody>
      </p:sp>
    </p:spTree>
    <p:extLst>
      <p:ext uri="{BB962C8B-B14F-4D97-AF65-F5344CB8AC3E}">
        <p14:creationId xmlns:p14="http://schemas.microsoft.com/office/powerpoint/2010/main" val="3439037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Height Measurement</a:t>
            </a:r>
            <a:endParaRPr lang="en-US" sz="3600" dirty="0"/>
          </a:p>
        </p:txBody>
      </p:sp>
      <p:sp>
        <p:nvSpPr>
          <p:cNvPr id="3" name="Content Placeholder 2"/>
          <p:cNvSpPr>
            <a:spLocks noGrp="1"/>
          </p:cNvSpPr>
          <p:nvPr>
            <p:ph sz="half" idx="1"/>
          </p:nvPr>
        </p:nvSpPr>
        <p:spPr/>
        <p:txBody>
          <a:bodyPr>
            <a:normAutofit/>
          </a:bodyPr>
          <a:lstStyle/>
          <a:p>
            <a:pPr marL="0" indent="0">
              <a:buNone/>
            </a:pPr>
            <a:r>
              <a:rPr lang="en-US" b="1" dirty="0" smtClean="0"/>
              <a:t>Frankfort Plane</a:t>
            </a:r>
          </a:p>
          <a:p>
            <a:pPr marL="0" indent="0">
              <a:buNone/>
            </a:pPr>
            <a:r>
              <a:rPr lang="en-US" dirty="0" smtClean="0"/>
              <a:t>A plane </a:t>
            </a:r>
            <a:r>
              <a:rPr lang="en-US" dirty="0"/>
              <a:t>passing through the inferior margin of the </a:t>
            </a:r>
            <a:r>
              <a:rPr lang="en-US" dirty="0" smtClean="0"/>
              <a:t>orbit (the bony socket containing the eye) and </a:t>
            </a:r>
            <a:r>
              <a:rPr lang="en-US" dirty="0"/>
              <a:t>the </a:t>
            </a:r>
            <a:r>
              <a:rPr lang="en-US" dirty="0" smtClean="0"/>
              <a:t>most forward point in the </a:t>
            </a:r>
            <a:r>
              <a:rPr lang="en-US" dirty="0" err="1" smtClean="0"/>
              <a:t>supratragal</a:t>
            </a:r>
            <a:r>
              <a:rPr lang="en-US" dirty="0" smtClean="0"/>
              <a:t> notch (upper margin of the hole in the ear)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6775" y="2382044"/>
            <a:ext cx="3981450" cy="2962275"/>
          </a:xfrm>
        </p:spPr>
      </p:pic>
    </p:spTree>
    <p:extLst>
      <p:ext uri="{BB962C8B-B14F-4D97-AF65-F5344CB8AC3E}">
        <p14:creationId xmlns:p14="http://schemas.microsoft.com/office/powerpoint/2010/main" val="1898439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t>Weight Measurement </a:t>
            </a:r>
            <a:endParaRPr lang="en-US" sz="4000"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marL="0" indent="0">
              <a:buNone/>
            </a:pPr>
            <a:r>
              <a:rPr lang="en-US" dirty="0"/>
              <a:t>Eligible: All participants except those who have difficulties standing </a:t>
            </a:r>
            <a:r>
              <a:rPr lang="en-US" dirty="0" smtClean="0"/>
              <a:t>steady</a:t>
            </a:r>
          </a:p>
          <a:p>
            <a:pPr marL="0" indent="0">
              <a:buNone/>
            </a:pPr>
            <a:endParaRPr lang="en-US" dirty="0"/>
          </a:p>
          <a:p>
            <a:pPr marL="0" indent="0">
              <a:buNone/>
            </a:pPr>
            <a:r>
              <a:rPr lang="en-US" dirty="0" smtClean="0"/>
              <a:t>Procedure:</a:t>
            </a:r>
          </a:p>
          <a:p>
            <a:pPr marL="514350" indent="-514350">
              <a:buAutoNum type="arabicPeriod"/>
            </a:pPr>
            <a:r>
              <a:rPr lang="en-US" dirty="0" smtClean="0"/>
              <a:t>Balance the </a:t>
            </a:r>
            <a:r>
              <a:rPr lang="en-US" dirty="0"/>
              <a:t>scale </a:t>
            </a:r>
            <a:r>
              <a:rPr lang="en-US" dirty="0" smtClean="0"/>
              <a:t>with the indicator at </a:t>
            </a:r>
            <a:r>
              <a:rPr lang="en-US" dirty="0"/>
              <a:t>zero</a:t>
            </a:r>
            <a:endParaRPr lang="en-US" b="1" dirty="0" smtClean="0"/>
          </a:p>
          <a:p>
            <a:pPr marL="514350" indent="-514350">
              <a:buAutoNum type="arabicPeriod"/>
            </a:pPr>
            <a:r>
              <a:rPr lang="en-US" dirty="0" smtClean="0"/>
              <a:t>Have participant stand in the middle of the platform of the balance </a:t>
            </a:r>
          </a:p>
          <a:p>
            <a:pPr marL="514350" indent="-514350">
              <a:buAutoNum type="arabicPeriod"/>
            </a:pPr>
            <a:r>
              <a:rPr lang="en-US" dirty="0" smtClean="0"/>
              <a:t>Adjust the weight </a:t>
            </a:r>
            <a:r>
              <a:rPr lang="en-US" dirty="0"/>
              <a:t>on the indicator until it is </a:t>
            </a:r>
            <a:r>
              <a:rPr lang="en-US" dirty="0" smtClean="0"/>
              <a:t>balanced (arrows aligned)</a:t>
            </a:r>
          </a:p>
          <a:p>
            <a:pPr marL="514350" indent="-514350">
              <a:buAutoNum type="arabicPeriod"/>
            </a:pPr>
            <a:r>
              <a:rPr lang="en-US" dirty="0"/>
              <a:t>Record the </a:t>
            </a:r>
            <a:r>
              <a:rPr lang="en-US" dirty="0" smtClean="0"/>
              <a:t>result </a:t>
            </a:r>
            <a:r>
              <a:rPr lang="en-US" dirty="0"/>
              <a:t>to the nearest </a:t>
            </a:r>
            <a:r>
              <a:rPr lang="en-US" dirty="0" smtClean="0"/>
              <a:t>0.5 pounds</a:t>
            </a:r>
            <a:endParaRPr lang="en-US" dirty="0"/>
          </a:p>
          <a:p>
            <a:pPr marL="514350" indent="-514350">
              <a:buAutoNum type="arabicPeriod"/>
            </a:pPr>
            <a:endParaRPr lang="en-US" dirty="0"/>
          </a:p>
        </p:txBody>
      </p:sp>
    </p:spTree>
    <p:extLst>
      <p:ext uri="{BB962C8B-B14F-4D97-AF65-F5344CB8AC3E}">
        <p14:creationId xmlns:p14="http://schemas.microsoft.com/office/powerpoint/2010/main" val="2266840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Weight Measurement </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0" y="1676400"/>
            <a:ext cx="2362200" cy="3886200"/>
          </a:xfrm>
        </p:spPr>
      </p:pic>
      <p:sp>
        <p:nvSpPr>
          <p:cNvPr id="5" name="TextBox 4"/>
          <p:cNvSpPr txBox="1"/>
          <p:nvPr/>
        </p:nvSpPr>
        <p:spPr>
          <a:xfrm>
            <a:off x="3276600" y="6248400"/>
            <a:ext cx="3251440" cy="261610"/>
          </a:xfrm>
          <a:prstGeom prst="rect">
            <a:avLst/>
          </a:prstGeom>
          <a:noFill/>
        </p:spPr>
        <p:txBody>
          <a:bodyPr wrap="square" rtlCol="0">
            <a:spAutoFit/>
          </a:bodyPr>
          <a:lstStyle/>
          <a:p>
            <a:r>
              <a:rPr lang="en-US" sz="1100" dirty="0"/>
              <a:t>http://</a:t>
            </a:r>
            <a:r>
              <a:rPr lang="en-US" sz="1100" dirty="0" smtClean="0"/>
              <a:t>www.thl.fi/publications/ehrm/index.html</a:t>
            </a:r>
            <a:endParaRPr lang="en-US" sz="1100" dirty="0"/>
          </a:p>
        </p:txBody>
      </p:sp>
      <p:sp>
        <p:nvSpPr>
          <p:cNvPr id="6" name="TextBox 5"/>
          <p:cNvSpPr txBox="1"/>
          <p:nvPr/>
        </p:nvSpPr>
        <p:spPr>
          <a:xfrm>
            <a:off x="533400" y="2362200"/>
            <a:ext cx="1752600" cy="1938992"/>
          </a:xfrm>
          <a:prstGeom prst="rect">
            <a:avLst/>
          </a:prstGeom>
          <a:noFill/>
        </p:spPr>
        <p:txBody>
          <a:bodyPr wrap="square" rtlCol="0">
            <a:spAutoFit/>
          </a:bodyPr>
          <a:lstStyle/>
          <a:p>
            <a:r>
              <a:rPr lang="en-US" sz="2000" dirty="0" smtClean="0"/>
              <a:t>Always have the indicator of the scale at zero when no weight is on the scale </a:t>
            </a:r>
            <a:endParaRPr lang="en-US" sz="2000" dirty="0"/>
          </a:p>
        </p:txBody>
      </p:sp>
      <p:sp>
        <p:nvSpPr>
          <p:cNvPr id="3" name="TextBox 2"/>
          <p:cNvSpPr txBox="1"/>
          <p:nvPr/>
        </p:nvSpPr>
        <p:spPr>
          <a:xfrm>
            <a:off x="5884005" y="4190999"/>
            <a:ext cx="3006657" cy="1107996"/>
          </a:xfrm>
          <a:prstGeom prst="rect">
            <a:avLst/>
          </a:prstGeom>
          <a:noFill/>
        </p:spPr>
        <p:txBody>
          <a:bodyPr wrap="none" rtlCol="0">
            <a:spAutoFit/>
          </a:bodyPr>
          <a:lstStyle/>
          <a:p>
            <a:r>
              <a:rPr lang="en-US" sz="2200" dirty="0" smtClean="0"/>
              <a:t>Participant should stand </a:t>
            </a:r>
          </a:p>
          <a:p>
            <a:r>
              <a:rPr lang="en-US" sz="2200" dirty="0" smtClean="0"/>
              <a:t>in the </a:t>
            </a:r>
            <a:r>
              <a:rPr lang="en-US" sz="2200" dirty="0"/>
              <a:t>middle of the </a:t>
            </a:r>
            <a:endParaRPr lang="en-US" sz="2200" dirty="0" smtClean="0"/>
          </a:p>
          <a:p>
            <a:r>
              <a:rPr lang="en-US" sz="2200" dirty="0" smtClean="0"/>
              <a:t>platform</a:t>
            </a:r>
          </a:p>
        </p:txBody>
      </p:sp>
    </p:spTree>
    <p:extLst>
      <p:ext uri="{BB962C8B-B14F-4D97-AF65-F5344CB8AC3E}">
        <p14:creationId xmlns:p14="http://schemas.microsoft.com/office/powerpoint/2010/main" val="1954357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2162</TotalTime>
  <Words>635</Words>
  <Application>Microsoft Office PowerPoint</Application>
  <PresentationFormat>On-screen Show (4:3)</PresentationFormat>
  <Paragraphs>98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Exam 6 Anthropometry</vt:lpstr>
      <vt:lpstr>Anthropometry</vt:lpstr>
      <vt:lpstr>Equipment</vt:lpstr>
      <vt:lpstr>Stadiometer and Balance Beam Scale</vt:lpstr>
      <vt:lpstr>Height Measurement </vt:lpstr>
      <vt:lpstr>Position for Height Measurement</vt:lpstr>
      <vt:lpstr>Height Measurement</vt:lpstr>
      <vt:lpstr>Weight Measurement </vt:lpstr>
      <vt:lpstr>Weight Measurement </vt:lpstr>
      <vt:lpstr>Height and Weight  Safety and Accurate Measuring</vt:lpstr>
      <vt:lpstr>Height and Weight Data Entry Screen</vt:lpstr>
      <vt:lpstr>Girth Measurements</vt:lpstr>
      <vt:lpstr>Waist and Hip Measurement </vt:lpstr>
      <vt:lpstr>Measurement Issues</vt:lpstr>
      <vt:lpstr>Girth Measurement Data Entry Screen</vt:lpstr>
      <vt:lpstr>Recording Values</vt:lpstr>
      <vt:lpstr>Quality Control</vt:lpstr>
      <vt:lpstr>Calibration Check</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MESA Exam 6 Anthropometry</dc:title>
  <dc:creator>ndermond</dc:creator>
  <cp:lastModifiedBy>Kayleen Williams</cp:lastModifiedBy>
  <cp:revision>42</cp:revision>
  <cp:lastPrinted>2016-07-21T17:31:34Z</cp:lastPrinted>
  <dcterms:created xsi:type="dcterms:W3CDTF">2016-07-07T22:21:08Z</dcterms:created>
  <dcterms:modified xsi:type="dcterms:W3CDTF">2016-07-21T17:43:25Z</dcterms:modified>
</cp:coreProperties>
</file>