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4" r:id="rId2"/>
    <p:sldMasterId id="2147483687" r:id="rId3"/>
    <p:sldMasterId id="2147483700" r:id="rId4"/>
  </p:sldMasterIdLst>
  <p:notesMasterIdLst>
    <p:notesMasterId r:id="rId42"/>
  </p:notesMasterIdLst>
  <p:sldIdLst>
    <p:sldId id="256" r:id="rId5"/>
    <p:sldId id="258" r:id="rId6"/>
    <p:sldId id="278" r:id="rId7"/>
    <p:sldId id="260" r:id="rId8"/>
    <p:sldId id="261" r:id="rId9"/>
    <p:sldId id="262" r:id="rId10"/>
    <p:sldId id="263" r:id="rId11"/>
    <p:sldId id="264" r:id="rId12"/>
    <p:sldId id="265" r:id="rId13"/>
    <p:sldId id="266" r:id="rId14"/>
    <p:sldId id="269" r:id="rId15"/>
    <p:sldId id="283" r:id="rId16"/>
    <p:sldId id="281" r:id="rId17"/>
    <p:sldId id="282" r:id="rId18"/>
    <p:sldId id="298" r:id="rId19"/>
    <p:sldId id="299" r:id="rId20"/>
    <p:sldId id="297" r:id="rId21"/>
    <p:sldId id="285" r:id="rId22"/>
    <p:sldId id="287" r:id="rId23"/>
    <p:sldId id="288" r:id="rId24"/>
    <p:sldId id="289" r:id="rId25"/>
    <p:sldId id="290" r:id="rId26"/>
    <p:sldId id="291" r:id="rId27"/>
    <p:sldId id="292" r:id="rId28"/>
    <p:sldId id="293" r:id="rId29"/>
    <p:sldId id="294" r:id="rId30"/>
    <p:sldId id="295" r:id="rId31"/>
    <p:sldId id="296" r:id="rId32"/>
    <p:sldId id="267" r:id="rId33"/>
    <p:sldId id="276" r:id="rId34"/>
    <p:sldId id="270" r:id="rId35"/>
    <p:sldId id="271" r:id="rId36"/>
    <p:sldId id="272" r:id="rId37"/>
    <p:sldId id="273" r:id="rId38"/>
    <p:sldId id="274" r:id="rId39"/>
    <p:sldId id="275" r:id="rId40"/>
    <p:sldId id="277" r:id="rId41"/>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259" autoAdjust="0"/>
  </p:normalViewPr>
  <p:slideViewPr>
    <p:cSldViewPr>
      <p:cViewPr>
        <p:scale>
          <a:sx n="61" d="100"/>
          <a:sy n="61" d="100"/>
        </p:scale>
        <p:origin x="-1224" y="-300"/>
      </p:cViewPr>
      <p:guideLst>
        <p:guide orient="horz" pos="2381"/>
        <p:guide pos="3175"/>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6" name="PlaceHolder 1"/>
          <p:cNvSpPr>
            <a:spLocks noGrp="1"/>
          </p:cNvSpPr>
          <p:nvPr>
            <p:ph type="body"/>
          </p:nvPr>
        </p:nvSpPr>
        <p:spPr>
          <a:xfrm>
            <a:off x="777240" y="4777560"/>
            <a:ext cx="6217560" cy="4525920"/>
          </a:xfrm>
          <a:prstGeom prst="rect">
            <a:avLst/>
          </a:prstGeom>
        </p:spPr>
        <p:txBody>
          <a:bodyPr wrap="none" lIns="0" tIns="0" rIns="0" bIns="0"/>
          <a:lstStyle/>
          <a:p>
            <a:r>
              <a:rPr lang="en-US"/>
              <a:t>Click to edit the notes format</a:t>
            </a:r>
            <a:endParaRPr/>
          </a:p>
        </p:txBody>
      </p:sp>
      <p:sp>
        <p:nvSpPr>
          <p:cNvPr id="187" name="PlaceHolder 2"/>
          <p:cNvSpPr>
            <a:spLocks noGrp="1"/>
          </p:cNvSpPr>
          <p:nvPr>
            <p:ph type="hdr"/>
          </p:nvPr>
        </p:nvSpPr>
        <p:spPr>
          <a:xfrm>
            <a:off x="0" y="0"/>
            <a:ext cx="3372840" cy="502560"/>
          </a:xfrm>
          <a:prstGeom prst="rect">
            <a:avLst/>
          </a:prstGeom>
        </p:spPr>
        <p:txBody>
          <a:bodyPr wrap="none" lIns="0" tIns="0" rIns="0" bIns="0"/>
          <a:lstStyle/>
          <a:p>
            <a:r>
              <a:rPr lang="en-US"/>
              <a:t>&lt;header&gt;</a:t>
            </a:r>
            <a:endParaRPr/>
          </a:p>
        </p:txBody>
      </p:sp>
      <p:sp>
        <p:nvSpPr>
          <p:cNvPr id="188" name="PlaceHolder 3"/>
          <p:cNvSpPr>
            <a:spLocks noGrp="1"/>
          </p:cNvSpPr>
          <p:nvPr>
            <p:ph type="dt"/>
          </p:nvPr>
        </p:nvSpPr>
        <p:spPr>
          <a:xfrm>
            <a:off x="4399200" y="0"/>
            <a:ext cx="3372840" cy="502560"/>
          </a:xfrm>
          <a:prstGeom prst="rect">
            <a:avLst/>
          </a:prstGeom>
        </p:spPr>
        <p:txBody>
          <a:bodyPr wrap="none" lIns="0" tIns="0" rIns="0" bIns="0"/>
          <a:lstStyle/>
          <a:p>
            <a:pPr algn="r"/>
            <a:r>
              <a:rPr lang="en-US"/>
              <a:t>&lt;date/time&gt;</a:t>
            </a:r>
            <a:endParaRPr/>
          </a:p>
        </p:txBody>
      </p:sp>
      <p:sp>
        <p:nvSpPr>
          <p:cNvPr id="189" name="PlaceHolder 4"/>
          <p:cNvSpPr>
            <a:spLocks noGrp="1"/>
          </p:cNvSpPr>
          <p:nvPr>
            <p:ph type="ftr"/>
          </p:nvPr>
        </p:nvSpPr>
        <p:spPr>
          <a:xfrm>
            <a:off x="0" y="9555480"/>
            <a:ext cx="3372840" cy="502560"/>
          </a:xfrm>
          <a:prstGeom prst="rect">
            <a:avLst/>
          </a:prstGeom>
        </p:spPr>
        <p:txBody>
          <a:bodyPr wrap="none" lIns="0" tIns="0" rIns="0" bIns="0" anchor="b"/>
          <a:lstStyle/>
          <a:p>
            <a:r>
              <a:rPr lang="en-US"/>
              <a:t>&lt;footer&gt;</a:t>
            </a:r>
            <a:endParaRPr/>
          </a:p>
        </p:txBody>
      </p:sp>
      <p:sp>
        <p:nvSpPr>
          <p:cNvPr id="190" name="PlaceHolder 5"/>
          <p:cNvSpPr>
            <a:spLocks noGrp="1"/>
          </p:cNvSpPr>
          <p:nvPr>
            <p:ph type="sldNum"/>
          </p:nvPr>
        </p:nvSpPr>
        <p:spPr>
          <a:xfrm>
            <a:off x="4399200" y="9555480"/>
            <a:ext cx="3372840" cy="502560"/>
          </a:xfrm>
          <a:prstGeom prst="rect">
            <a:avLst/>
          </a:prstGeom>
        </p:spPr>
        <p:txBody>
          <a:bodyPr wrap="none" lIns="0" tIns="0" rIns="0" bIns="0" anchor="b"/>
          <a:lstStyle/>
          <a:p>
            <a:pPr algn="r"/>
            <a:fld id="{72B15367-CD91-45D6-905A-AB3CA46972E7}" type="slidenum">
              <a:rPr lang="en-US"/>
              <a:pPr algn="r"/>
              <a:t>‹#›</a:t>
            </a:fld>
            <a:endParaRPr/>
          </a:p>
        </p:txBody>
      </p:sp>
    </p:spTree>
    <p:extLst>
      <p:ext uri="{BB962C8B-B14F-4D97-AF65-F5344CB8AC3E}">
        <p14:creationId xmlns:p14="http://schemas.microsoft.com/office/powerpoint/2010/main" xmlns="" val="334318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CustomShape 1"/>
          <p:cNvSpPr/>
          <p:nvPr/>
        </p:nvSpPr>
        <p:spPr>
          <a:xfrm>
            <a:off x="4398840" y="9555120"/>
            <a:ext cx="3371040" cy="500760"/>
          </a:xfrm>
          <a:prstGeom prst="rect">
            <a:avLst/>
          </a:prstGeom>
          <a:noFill/>
          <a:ln>
            <a:noFill/>
          </a:ln>
        </p:spPr>
      </p:sp>
      <p:sp>
        <p:nvSpPr>
          <p:cNvPr id="260" name="PlaceHolder 2"/>
          <p:cNvSpPr>
            <a:spLocks noGrp="1"/>
          </p:cNvSpPr>
          <p:nvPr>
            <p:ph type="body"/>
          </p:nvPr>
        </p:nvSpPr>
        <p:spPr>
          <a:xfrm>
            <a:off x="777960" y="4776840"/>
            <a:ext cx="6217560" cy="4525200"/>
          </a:xfrm>
          <a:prstGeom prst="rect">
            <a:avLst/>
          </a:prstGeom>
        </p:spPr>
        <p:txBody>
          <a:bodyPr wrap="none" lIns="0" tIns="0" rIns="0" bIns="0" anchor="ct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ustomShape 1"/>
          <p:cNvSpPr/>
          <p:nvPr/>
        </p:nvSpPr>
        <p:spPr>
          <a:xfrm>
            <a:off x="4398840" y="9555120"/>
            <a:ext cx="3371040" cy="500760"/>
          </a:xfrm>
          <a:prstGeom prst="rect">
            <a:avLst/>
          </a:prstGeom>
          <a:noFill/>
          <a:ln>
            <a:noFill/>
          </a:ln>
        </p:spPr>
      </p:sp>
      <p:sp>
        <p:nvSpPr>
          <p:cNvPr id="302" name="CustomShape 2"/>
          <p:cNvSpPr/>
          <p:nvPr/>
        </p:nvSpPr>
        <p:spPr>
          <a:xfrm>
            <a:off x="4398840" y="9555120"/>
            <a:ext cx="3357000" cy="486720"/>
          </a:xfrm>
          <a:prstGeom prst="rect">
            <a:avLst/>
          </a:prstGeom>
          <a:noFill/>
          <a:ln w="9360">
            <a:noFill/>
          </a:ln>
        </p:spPr>
      </p:sp>
      <p:sp>
        <p:nvSpPr>
          <p:cNvPr id="303" name="CustomShape 3"/>
          <p:cNvSpPr/>
          <p:nvPr/>
        </p:nvSpPr>
        <p:spPr>
          <a:xfrm>
            <a:off x="4398840" y="9555120"/>
            <a:ext cx="3358440" cy="488160"/>
          </a:xfrm>
          <a:prstGeom prst="rect">
            <a:avLst/>
          </a:prstGeom>
          <a:noFill/>
          <a:ln w="9360">
            <a:noFill/>
          </a:ln>
        </p:spPr>
      </p:sp>
      <p:sp>
        <p:nvSpPr>
          <p:cNvPr id="304" name="CustomShape 4"/>
          <p:cNvSpPr/>
          <p:nvPr/>
        </p:nvSpPr>
        <p:spPr>
          <a:xfrm>
            <a:off x="4398840" y="9555120"/>
            <a:ext cx="3359880" cy="489960"/>
          </a:xfrm>
          <a:prstGeom prst="rect">
            <a:avLst/>
          </a:prstGeom>
          <a:noFill/>
          <a:ln w="9360">
            <a:noFill/>
          </a:ln>
        </p:spPr>
      </p:sp>
      <p:sp>
        <p:nvSpPr>
          <p:cNvPr id="305"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There are three genes of</a:t>
            </a:r>
            <a:r>
              <a:rPr lang="en-US" baseline="0" smtClean="0"/>
              <a:t> interest directly within our significant regions. Our fourth significant region spanned a wide region with multiple genes.</a:t>
            </a:r>
          </a:p>
          <a:p>
            <a:endParaRPr lang="en-US" baseline="0" smtClean="0"/>
          </a:p>
          <a:p>
            <a:r>
              <a:rPr lang="en-US" baseline="0" smtClean="0"/>
              <a:t>Hexokinase 1 is involved with glucose metabolism. It has been particularly important in studies of red blood cell traits and hemoglobin A1C levels, which is a measure associated with diabetes risk.</a:t>
            </a:r>
          </a:p>
          <a:p>
            <a:endParaRPr lang="en-US" baseline="0" smtClean="0"/>
          </a:p>
          <a:p>
            <a:r>
              <a:rPr lang="en-US" baseline="0" smtClean="0"/>
              <a:t>PRDM5 is a transcription factor that has been associated with craniofacial and extra-cellular matrix development. It is also related to collagen gene transcription.</a:t>
            </a:r>
          </a:p>
          <a:p>
            <a:endParaRPr lang="en-US" baseline="0" smtClean="0"/>
          </a:p>
          <a:p>
            <a:r>
              <a:rPr lang="en-US" baseline="0" smtClean="0"/>
              <a:t>Like HK1, TFRC has been associated with multiple red blood cell traits. There are established links with hypoxia.</a:t>
            </a:r>
          </a:p>
          <a:p>
            <a:endParaRPr lang="en-US" baseline="0" smtClean="0"/>
          </a:p>
          <a:p>
            <a:r>
              <a:rPr lang="en-US" baseline="0" smtClean="0"/>
              <a:t>I will highlight HK1 and TFRC, which appear to have promising epigenetic results that may support our findings</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CustomShape 1"/>
          <p:cNvSpPr/>
          <p:nvPr/>
        </p:nvSpPr>
        <p:spPr>
          <a:xfrm>
            <a:off x="4398840" y="9555120"/>
            <a:ext cx="3371040" cy="500760"/>
          </a:xfrm>
          <a:prstGeom prst="rect">
            <a:avLst/>
          </a:prstGeom>
          <a:noFill/>
          <a:ln>
            <a:noFill/>
          </a:ln>
        </p:spPr>
      </p:sp>
      <p:sp>
        <p:nvSpPr>
          <p:cNvPr id="317" name="CustomShape 2"/>
          <p:cNvSpPr/>
          <p:nvPr/>
        </p:nvSpPr>
        <p:spPr>
          <a:xfrm>
            <a:off x="4398840" y="9555120"/>
            <a:ext cx="3357000" cy="486720"/>
          </a:xfrm>
          <a:prstGeom prst="rect">
            <a:avLst/>
          </a:prstGeom>
          <a:noFill/>
          <a:ln w="9360">
            <a:noFill/>
          </a:ln>
        </p:spPr>
      </p:sp>
      <p:sp>
        <p:nvSpPr>
          <p:cNvPr id="318" name="CustomShape 3"/>
          <p:cNvSpPr/>
          <p:nvPr/>
        </p:nvSpPr>
        <p:spPr>
          <a:xfrm>
            <a:off x="4398840" y="9555120"/>
            <a:ext cx="3358440" cy="488160"/>
          </a:xfrm>
          <a:prstGeom prst="rect">
            <a:avLst/>
          </a:prstGeom>
          <a:noFill/>
          <a:ln w="9360">
            <a:noFill/>
          </a:ln>
        </p:spPr>
      </p:sp>
      <p:sp>
        <p:nvSpPr>
          <p:cNvPr id="319" name="CustomShape 4"/>
          <p:cNvSpPr/>
          <p:nvPr/>
        </p:nvSpPr>
        <p:spPr>
          <a:xfrm>
            <a:off x="4398840" y="9555120"/>
            <a:ext cx="3359880" cy="489960"/>
          </a:xfrm>
          <a:prstGeom prst="rect">
            <a:avLst/>
          </a:prstGeom>
          <a:noFill/>
          <a:ln w="9360">
            <a:noFill/>
          </a:ln>
        </p:spPr>
      </p:sp>
      <p:sp>
        <p:nvSpPr>
          <p:cNvPr id="320"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In summary, we</a:t>
            </a:r>
            <a:r>
              <a:rPr lang="en-US" baseline="0" smtClean="0"/>
              <a:t> have reported the largest genetic study of OSA reported to date. We have measured AHI and average oxygen saturation and have identify multiple genome-wide significant regions. </a:t>
            </a:r>
          </a:p>
          <a:p>
            <a:endParaRPr lang="en-US" baseline="0" smtClean="0"/>
          </a:p>
          <a:p>
            <a:r>
              <a:rPr lang="en-US" baseline="0" smtClean="0"/>
              <a:t>We have highlighted promising craniofacial, development, and hemoglobin-related pathways.</a:t>
            </a:r>
          </a:p>
          <a:p>
            <a:endParaRPr lang="en-US" baseline="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solidFill>
                  <a:srgbClr val="000000"/>
                </a:solidFill>
                <a:latin typeface="+mn-lt"/>
                <a:ea typeface="WenQuanYi Zen Hei"/>
              </a:rPr>
              <a:t>We have reported only BMI-adjusted results. Past</a:t>
            </a:r>
            <a:r>
              <a:rPr lang="en-US" sz="1200" baseline="0" smtClean="0">
                <a:solidFill>
                  <a:srgbClr val="000000"/>
                </a:solidFill>
                <a:latin typeface="+mn-lt"/>
                <a:ea typeface="WenQuanYi Zen Hei"/>
              </a:rPr>
              <a:t> analyses without adjusting for BMI indicate additional regions that are likely to be genome significant.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smtClean="0">
              <a:solidFill>
                <a:srgbClr val="000000"/>
              </a:solidFill>
              <a:latin typeface="+mn-lt"/>
              <a:ea typeface="WenQuanYi Zen Hei"/>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rgbClr val="000000"/>
                </a:solidFill>
                <a:latin typeface="+mn-lt"/>
                <a:ea typeface="WenQuanYi Zen Hei"/>
              </a:rPr>
              <a:t>We found more significant and suggestive results for Average Oxygen Saturation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smtClean="0">
              <a:solidFill>
                <a:srgbClr val="000000"/>
              </a:solidFill>
              <a:latin typeface="+mn-lt"/>
              <a:ea typeface="WenQuanYi Zen Hei"/>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rgbClr val="000000"/>
                </a:solidFill>
                <a:latin typeface="+mn-lt"/>
                <a:ea typeface="WenQuanYi Zen Hei"/>
              </a:rPr>
              <a:t>We are including additional cohorts in the near future, which will improve power and possibly identify additional significant regions. </a:t>
            </a:r>
            <a:endParaRPr lang="en-US" smtClean="0"/>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CustomShape 1"/>
          <p:cNvSpPr/>
          <p:nvPr/>
        </p:nvSpPr>
        <p:spPr>
          <a:xfrm>
            <a:off x="4398840" y="9555120"/>
            <a:ext cx="3371040" cy="500760"/>
          </a:xfrm>
          <a:prstGeom prst="rect">
            <a:avLst/>
          </a:prstGeom>
          <a:noFill/>
          <a:ln>
            <a:noFill/>
          </a:ln>
        </p:spPr>
      </p:sp>
      <p:sp>
        <p:nvSpPr>
          <p:cNvPr id="317" name="CustomShape 2"/>
          <p:cNvSpPr/>
          <p:nvPr/>
        </p:nvSpPr>
        <p:spPr>
          <a:xfrm>
            <a:off x="4398840" y="9555120"/>
            <a:ext cx="3357000" cy="486720"/>
          </a:xfrm>
          <a:prstGeom prst="rect">
            <a:avLst/>
          </a:prstGeom>
          <a:noFill/>
          <a:ln w="9360">
            <a:noFill/>
          </a:ln>
        </p:spPr>
      </p:sp>
      <p:sp>
        <p:nvSpPr>
          <p:cNvPr id="318" name="CustomShape 3"/>
          <p:cNvSpPr/>
          <p:nvPr/>
        </p:nvSpPr>
        <p:spPr>
          <a:xfrm>
            <a:off x="4398840" y="9555120"/>
            <a:ext cx="3358440" cy="488160"/>
          </a:xfrm>
          <a:prstGeom prst="rect">
            <a:avLst/>
          </a:prstGeom>
          <a:noFill/>
          <a:ln w="9360">
            <a:noFill/>
          </a:ln>
        </p:spPr>
      </p:sp>
      <p:sp>
        <p:nvSpPr>
          <p:cNvPr id="319" name="CustomShape 4"/>
          <p:cNvSpPr/>
          <p:nvPr/>
        </p:nvSpPr>
        <p:spPr>
          <a:xfrm>
            <a:off x="4398840" y="9555120"/>
            <a:ext cx="3359880" cy="489960"/>
          </a:xfrm>
          <a:prstGeom prst="rect">
            <a:avLst/>
          </a:prstGeom>
          <a:noFill/>
          <a:ln w="9360">
            <a:noFill/>
          </a:ln>
        </p:spPr>
      </p:sp>
      <p:sp>
        <p:nvSpPr>
          <p:cNvPr id="320"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z="1200" dirty="0" smtClean="0"/>
              <a:t>I was highlighting interesting genes with at least 2 p-values &lt; 1e-5, but they are not necessarily significant. A </a:t>
            </a:r>
            <a:r>
              <a:rPr lang="en-US" sz="1200" dirty="0" err="1" smtClean="0"/>
              <a:t>Bonferroni</a:t>
            </a:r>
            <a:r>
              <a:rPr lang="en-US" sz="1200" dirty="0" smtClean="0"/>
              <a:t> correction would be 0.05 / 15000 (number of genes tested) / 9 (number of traits) / 2 (with and without BMI) / 2 (</a:t>
            </a:r>
            <a:r>
              <a:rPr lang="en-US" sz="1200" dirty="0" err="1" smtClean="0"/>
              <a:t>Polyphen</a:t>
            </a:r>
            <a:r>
              <a:rPr lang="en-US" sz="1200" dirty="0" smtClean="0"/>
              <a:t> and SIFT weights) / 5 (4 ethnic groups and 1 meta-analysis) = 1.85e-8 and no gene would really be significant.</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CustomShape 1"/>
          <p:cNvSpPr/>
          <p:nvPr/>
        </p:nvSpPr>
        <p:spPr>
          <a:xfrm>
            <a:off x="4398840" y="9555120"/>
            <a:ext cx="3371040" cy="500760"/>
          </a:xfrm>
          <a:prstGeom prst="rect">
            <a:avLst/>
          </a:prstGeom>
          <a:noFill/>
          <a:ln>
            <a:noFill/>
          </a:ln>
        </p:spPr>
      </p:sp>
      <p:sp>
        <p:nvSpPr>
          <p:cNvPr id="317" name="CustomShape 2"/>
          <p:cNvSpPr/>
          <p:nvPr/>
        </p:nvSpPr>
        <p:spPr>
          <a:xfrm>
            <a:off x="4398840" y="9555120"/>
            <a:ext cx="3357000" cy="486720"/>
          </a:xfrm>
          <a:prstGeom prst="rect">
            <a:avLst/>
          </a:prstGeom>
          <a:noFill/>
          <a:ln w="9360">
            <a:noFill/>
          </a:ln>
        </p:spPr>
      </p:sp>
      <p:sp>
        <p:nvSpPr>
          <p:cNvPr id="318" name="CustomShape 3"/>
          <p:cNvSpPr/>
          <p:nvPr/>
        </p:nvSpPr>
        <p:spPr>
          <a:xfrm>
            <a:off x="4398840" y="9555120"/>
            <a:ext cx="3358440" cy="488160"/>
          </a:xfrm>
          <a:prstGeom prst="rect">
            <a:avLst/>
          </a:prstGeom>
          <a:noFill/>
          <a:ln w="9360">
            <a:noFill/>
          </a:ln>
        </p:spPr>
      </p:sp>
      <p:sp>
        <p:nvSpPr>
          <p:cNvPr id="319" name="CustomShape 4"/>
          <p:cNvSpPr/>
          <p:nvPr/>
        </p:nvSpPr>
        <p:spPr>
          <a:xfrm>
            <a:off x="4398840" y="9555120"/>
            <a:ext cx="3359880" cy="489960"/>
          </a:xfrm>
          <a:prstGeom prst="rect">
            <a:avLst/>
          </a:prstGeom>
          <a:noFill/>
          <a:ln w="9360">
            <a:noFill/>
          </a:ln>
        </p:spPr>
      </p:sp>
      <p:sp>
        <p:nvSpPr>
          <p:cNvPr id="320"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ustomShape 1"/>
          <p:cNvSpPr/>
          <p:nvPr/>
        </p:nvSpPr>
        <p:spPr>
          <a:xfrm>
            <a:off x="4398840" y="9555120"/>
            <a:ext cx="3371040" cy="500760"/>
          </a:xfrm>
          <a:prstGeom prst="rect">
            <a:avLst/>
          </a:prstGeom>
          <a:noFill/>
          <a:ln>
            <a:noFill/>
          </a:ln>
        </p:spPr>
      </p:sp>
      <p:sp>
        <p:nvSpPr>
          <p:cNvPr id="262" name="CustomShape 2"/>
          <p:cNvSpPr/>
          <p:nvPr/>
        </p:nvSpPr>
        <p:spPr>
          <a:xfrm>
            <a:off x="4398840" y="9555120"/>
            <a:ext cx="3357000" cy="486720"/>
          </a:xfrm>
          <a:prstGeom prst="rect">
            <a:avLst/>
          </a:prstGeom>
          <a:noFill/>
          <a:ln w="9360">
            <a:noFill/>
          </a:ln>
        </p:spPr>
      </p:sp>
      <p:sp>
        <p:nvSpPr>
          <p:cNvPr id="263" name="CustomShape 3"/>
          <p:cNvSpPr/>
          <p:nvPr/>
        </p:nvSpPr>
        <p:spPr>
          <a:xfrm>
            <a:off x="4398840" y="9555120"/>
            <a:ext cx="3358440" cy="488160"/>
          </a:xfrm>
          <a:prstGeom prst="rect">
            <a:avLst/>
          </a:prstGeom>
          <a:noFill/>
          <a:ln w="9360">
            <a:noFill/>
          </a:ln>
        </p:spPr>
      </p:sp>
      <p:sp>
        <p:nvSpPr>
          <p:cNvPr id="264" name="CustomShape 4"/>
          <p:cNvSpPr/>
          <p:nvPr/>
        </p:nvSpPr>
        <p:spPr>
          <a:xfrm>
            <a:off x="4398840" y="9555120"/>
            <a:ext cx="3359880" cy="489960"/>
          </a:xfrm>
          <a:prstGeom prst="rect">
            <a:avLst/>
          </a:prstGeom>
          <a:noFill/>
          <a:ln w="9360">
            <a:noFill/>
          </a:ln>
        </p:spPr>
      </p:sp>
      <p:sp>
        <p:nvSpPr>
          <p:cNvPr id="265"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C0DD784B-51AF-4404-9997-D745EA3B987C}" type="slidenum">
              <a:rPr lang="en-US" sz="1400">
                <a:solidFill>
                  <a:srgbClr val="000000"/>
                </a:solidFill>
                <a:latin typeface="Times New Roman"/>
                <a:ea typeface="+mn-ea"/>
              </a:rPr>
              <a:pPr algn="r">
                <a:lnSpc>
                  <a:spcPct val="100000"/>
                </a:lnSpc>
              </a:pPr>
              <a:t>17</a:t>
            </a:fld>
            <a:endParaRPr/>
          </a:p>
        </p:txBody>
      </p:sp>
      <p:sp>
        <p:nvSpPr>
          <p:cNvPr id="235" name="CustomShape 2"/>
          <p:cNvSpPr/>
          <p:nvPr/>
        </p:nvSpPr>
        <p:spPr>
          <a:xfrm>
            <a:off x="4398840" y="9555120"/>
            <a:ext cx="3357000" cy="486720"/>
          </a:xfrm>
          <a:prstGeom prst="rect">
            <a:avLst/>
          </a:prstGeom>
          <a:noFill/>
          <a:ln w="9360">
            <a:noFill/>
          </a:ln>
        </p:spPr>
      </p:sp>
      <p:sp>
        <p:nvSpPr>
          <p:cNvPr id="236" name="CustomShape 3"/>
          <p:cNvSpPr/>
          <p:nvPr/>
        </p:nvSpPr>
        <p:spPr>
          <a:xfrm>
            <a:off x="4398840" y="9555120"/>
            <a:ext cx="3358440" cy="488160"/>
          </a:xfrm>
          <a:prstGeom prst="rect">
            <a:avLst/>
          </a:prstGeom>
          <a:noFill/>
          <a:ln w="9360">
            <a:noFill/>
          </a:ln>
        </p:spPr>
      </p:sp>
      <p:sp>
        <p:nvSpPr>
          <p:cNvPr id="237" name="CustomShape 4"/>
          <p:cNvSpPr/>
          <p:nvPr/>
        </p:nvSpPr>
        <p:spPr>
          <a:xfrm>
            <a:off x="4398840" y="9555120"/>
            <a:ext cx="3359880" cy="489960"/>
          </a:xfrm>
          <a:prstGeom prst="rect">
            <a:avLst/>
          </a:prstGeom>
          <a:noFill/>
          <a:ln w="9360">
            <a:noFill/>
          </a:ln>
        </p:spPr>
      </p:sp>
      <p:sp>
        <p:nvSpPr>
          <p:cNvPr id="238"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5400" y="754380"/>
            <a:ext cx="5181600" cy="3771900"/>
          </a:xfrm>
          <a:prstGeom prst="rect">
            <a:avLst/>
          </a:prstGeom>
        </p:spPr>
      </p:sp>
      <p:sp>
        <p:nvSpPr>
          <p:cNvPr id="3" name="Notes Placeholder 2"/>
          <p:cNvSpPr>
            <a:spLocks noGrp="1"/>
          </p:cNvSpPr>
          <p:nvPr>
            <p:ph type="body" idx="1"/>
          </p:nvPr>
        </p:nvSpPr>
        <p:spPr/>
        <p:txBody>
          <a:bodyPr>
            <a:normAutofit/>
          </a:bodyPr>
          <a:lstStyle/>
          <a:p>
            <a:r>
              <a:rPr lang="en-US" dirty="0" smtClean="0"/>
              <a:t>When we say diabetes, we are testing case/control type 2 diabetes, as well as fasting blood glucose, HBA1C and fasting insulin in non-diabetics</a:t>
            </a:r>
            <a:endParaRPr lang="en-US" dirty="0"/>
          </a:p>
        </p:txBody>
      </p:sp>
      <p:sp>
        <p:nvSpPr>
          <p:cNvPr id="4" name="Slide Number Placeholder 3"/>
          <p:cNvSpPr>
            <a:spLocks noGrp="1"/>
          </p:cNvSpPr>
          <p:nvPr>
            <p:ph type="sldNum" sz="quarter" idx="10"/>
          </p:nvPr>
        </p:nvSpPr>
        <p:spPr/>
        <p:txBody>
          <a:bodyPr/>
          <a:lstStyle/>
          <a:p>
            <a:fld id="{E6FC8C97-987F-4383-BC2D-B432AE3711D2}" type="slidenum">
              <a:rPr lang="en-US" smtClean="0"/>
              <a:pPr/>
              <a:t>24</a:t>
            </a:fld>
            <a:endParaRPr lang="en-US"/>
          </a:p>
        </p:txBody>
      </p:sp>
    </p:spTree>
    <p:extLst>
      <p:ext uri="{BB962C8B-B14F-4D97-AF65-F5344CB8AC3E}">
        <p14:creationId xmlns="" xmlns:p14="http://schemas.microsoft.com/office/powerpoint/2010/main" val="11993715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5400" y="754380"/>
            <a:ext cx="5181600" cy="3771900"/>
          </a:xfrm>
          <a:prstGeom prst="rect">
            <a:avLst/>
          </a:prstGeom>
        </p:spPr>
      </p:sp>
      <p:sp>
        <p:nvSpPr>
          <p:cNvPr id="3" name="Notes Placeholder 2"/>
          <p:cNvSpPr>
            <a:spLocks noGrp="1"/>
          </p:cNvSpPr>
          <p:nvPr>
            <p:ph type="body" idx="1"/>
          </p:nvPr>
        </p:nvSpPr>
        <p:spPr/>
        <p:txBody>
          <a:bodyPr>
            <a:normAutofit/>
          </a:bodyPr>
          <a:lstStyle/>
          <a:p>
            <a:pPr defTabSz="1018824">
              <a:defRPr/>
            </a:pPr>
            <a:r>
              <a:rPr lang="en-US" dirty="0" smtClean="0"/>
              <a:t>When we say diabetes, we are testing case/control type 2 diabetes, as well as fasting blood glucose, HBA1C and fasting insulin in non-diabetics</a:t>
            </a:r>
          </a:p>
          <a:p>
            <a:endParaRPr lang="en-US" dirty="0"/>
          </a:p>
        </p:txBody>
      </p:sp>
      <p:sp>
        <p:nvSpPr>
          <p:cNvPr id="4" name="Slide Number Placeholder 3"/>
          <p:cNvSpPr>
            <a:spLocks noGrp="1"/>
          </p:cNvSpPr>
          <p:nvPr>
            <p:ph type="sldNum" sz="quarter" idx="10"/>
          </p:nvPr>
        </p:nvSpPr>
        <p:spPr/>
        <p:txBody>
          <a:bodyPr/>
          <a:lstStyle/>
          <a:p>
            <a:fld id="{E6FC8C97-987F-4383-BC2D-B432AE3711D2}" type="slidenum">
              <a:rPr lang="en-US" smtClean="0"/>
              <a:pPr/>
              <a:t>25</a:t>
            </a:fld>
            <a:endParaRPr lang="en-US"/>
          </a:p>
        </p:txBody>
      </p:sp>
    </p:spTree>
    <p:extLst>
      <p:ext uri="{BB962C8B-B14F-4D97-AF65-F5344CB8AC3E}">
        <p14:creationId xmlns="" xmlns:p14="http://schemas.microsoft.com/office/powerpoint/2010/main" val="1123899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5400" y="754380"/>
            <a:ext cx="5181600" cy="3771900"/>
          </a:xfrm>
          <a:prstGeom prst="rect">
            <a:avLst/>
          </a:prstGeom>
        </p:spPr>
      </p:sp>
      <p:sp>
        <p:nvSpPr>
          <p:cNvPr id="3" name="Notes Placeholder 2"/>
          <p:cNvSpPr>
            <a:spLocks noGrp="1"/>
          </p:cNvSpPr>
          <p:nvPr>
            <p:ph type="body" idx="1"/>
          </p:nvPr>
        </p:nvSpPr>
        <p:spPr/>
        <p:txBody>
          <a:bodyPr>
            <a:normAutofit/>
          </a:bodyPr>
          <a:lstStyle/>
          <a:p>
            <a:pPr defTabSz="1018824">
              <a:defRPr/>
            </a:pPr>
            <a:r>
              <a:rPr lang="en-US" dirty="0" smtClean="0"/>
              <a:t>When we say diabetes, we are testing case/control type 2 diabetes, as well as fasting blood glucose, HBA1C and fasting insulin in non-diabetics</a:t>
            </a:r>
          </a:p>
          <a:p>
            <a:endParaRPr lang="en-US" dirty="0"/>
          </a:p>
        </p:txBody>
      </p:sp>
      <p:sp>
        <p:nvSpPr>
          <p:cNvPr id="4" name="Slide Number Placeholder 3"/>
          <p:cNvSpPr>
            <a:spLocks noGrp="1"/>
          </p:cNvSpPr>
          <p:nvPr>
            <p:ph type="sldNum" sz="quarter" idx="10"/>
          </p:nvPr>
        </p:nvSpPr>
        <p:spPr/>
        <p:txBody>
          <a:bodyPr/>
          <a:lstStyle/>
          <a:p>
            <a:fld id="{E6FC8C97-987F-4383-BC2D-B432AE3711D2}" type="slidenum">
              <a:rPr lang="en-US" smtClean="0"/>
              <a:pPr/>
              <a:t>26</a:t>
            </a:fld>
            <a:endParaRPr lang="en-US"/>
          </a:p>
        </p:txBody>
      </p:sp>
    </p:spTree>
    <p:extLst>
      <p:ext uri="{BB962C8B-B14F-4D97-AF65-F5344CB8AC3E}">
        <p14:creationId xmlns="" xmlns:p14="http://schemas.microsoft.com/office/powerpoint/2010/main" val="17816864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5400" y="754380"/>
            <a:ext cx="5181600" cy="3771900"/>
          </a:xfrm>
          <a:prstGeom prst="rect">
            <a:avLst/>
          </a:prstGeom>
        </p:spPr>
      </p:sp>
      <p:sp>
        <p:nvSpPr>
          <p:cNvPr id="3" name="Notes Placeholder 2"/>
          <p:cNvSpPr>
            <a:spLocks noGrp="1"/>
          </p:cNvSpPr>
          <p:nvPr>
            <p:ph type="body" idx="1"/>
          </p:nvPr>
        </p:nvSpPr>
        <p:spPr/>
        <p:txBody>
          <a:bodyPr>
            <a:normAutofit/>
          </a:bodyPr>
          <a:lstStyle/>
          <a:p>
            <a:pPr defTabSz="1018824">
              <a:defRPr/>
            </a:pPr>
            <a:r>
              <a:rPr lang="en-US" dirty="0" smtClean="0"/>
              <a:t>When we say diabetes, we are testing case/control type 2 diabetes, as well as fasting blood glucose, HBA1C and fasting insulin in non-diabetics</a:t>
            </a:r>
          </a:p>
          <a:p>
            <a:endParaRPr lang="en-US" dirty="0"/>
          </a:p>
        </p:txBody>
      </p:sp>
      <p:sp>
        <p:nvSpPr>
          <p:cNvPr id="4" name="Slide Number Placeholder 3"/>
          <p:cNvSpPr>
            <a:spLocks noGrp="1"/>
          </p:cNvSpPr>
          <p:nvPr>
            <p:ph type="sldNum" sz="quarter" idx="10"/>
          </p:nvPr>
        </p:nvSpPr>
        <p:spPr/>
        <p:txBody>
          <a:bodyPr/>
          <a:lstStyle/>
          <a:p>
            <a:fld id="{E6FC8C97-987F-4383-BC2D-B432AE3711D2}" type="slidenum">
              <a:rPr lang="en-US" smtClean="0"/>
              <a:pPr/>
              <a:t>27</a:t>
            </a:fld>
            <a:endParaRPr lang="en-US"/>
          </a:p>
        </p:txBody>
      </p:sp>
    </p:spTree>
    <p:extLst>
      <p:ext uri="{BB962C8B-B14F-4D97-AF65-F5344CB8AC3E}">
        <p14:creationId xmlns="" xmlns:p14="http://schemas.microsoft.com/office/powerpoint/2010/main" val="2974323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ustomShape 1"/>
          <p:cNvSpPr/>
          <p:nvPr/>
        </p:nvSpPr>
        <p:spPr>
          <a:xfrm>
            <a:off x="4398840" y="9555120"/>
            <a:ext cx="3371040" cy="500760"/>
          </a:xfrm>
          <a:prstGeom prst="rect">
            <a:avLst/>
          </a:prstGeom>
          <a:noFill/>
          <a:ln>
            <a:noFill/>
          </a:ln>
        </p:spPr>
      </p:sp>
      <p:sp>
        <p:nvSpPr>
          <p:cNvPr id="262" name="CustomShape 2"/>
          <p:cNvSpPr/>
          <p:nvPr/>
        </p:nvSpPr>
        <p:spPr>
          <a:xfrm>
            <a:off x="4398840" y="9555120"/>
            <a:ext cx="3357000" cy="486720"/>
          </a:xfrm>
          <a:prstGeom prst="rect">
            <a:avLst/>
          </a:prstGeom>
          <a:noFill/>
          <a:ln w="9360">
            <a:noFill/>
          </a:ln>
        </p:spPr>
      </p:sp>
      <p:sp>
        <p:nvSpPr>
          <p:cNvPr id="263" name="CustomShape 3"/>
          <p:cNvSpPr/>
          <p:nvPr/>
        </p:nvSpPr>
        <p:spPr>
          <a:xfrm>
            <a:off x="4398840" y="9555120"/>
            <a:ext cx="3358440" cy="488160"/>
          </a:xfrm>
          <a:prstGeom prst="rect">
            <a:avLst/>
          </a:prstGeom>
          <a:noFill/>
          <a:ln w="9360">
            <a:noFill/>
          </a:ln>
        </p:spPr>
      </p:sp>
      <p:sp>
        <p:nvSpPr>
          <p:cNvPr id="264" name="CustomShape 4"/>
          <p:cNvSpPr/>
          <p:nvPr/>
        </p:nvSpPr>
        <p:spPr>
          <a:xfrm>
            <a:off x="4398840" y="9555120"/>
            <a:ext cx="3359880" cy="489960"/>
          </a:xfrm>
          <a:prstGeom prst="rect">
            <a:avLst/>
          </a:prstGeom>
          <a:noFill/>
          <a:ln w="9360">
            <a:noFill/>
          </a:ln>
        </p:spPr>
      </p:sp>
      <p:sp>
        <p:nvSpPr>
          <p:cNvPr id="265"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5400" y="754380"/>
            <a:ext cx="5181600" cy="3771900"/>
          </a:xfrm>
          <a:prstGeom prst="rect">
            <a:avLst/>
          </a:prstGeom>
        </p:spPr>
      </p:sp>
      <p:sp>
        <p:nvSpPr>
          <p:cNvPr id="3" name="Notes Placeholder 2"/>
          <p:cNvSpPr>
            <a:spLocks noGrp="1"/>
          </p:cNvSpPr>
          <p:nvPr>
            <p:ph type="body" idx="1"/>
          </p:nvPr>
        </p:nvSpPr>
        <p:spPr/>
        <p:txBody>
          <a:bodyPr>
            <a:normAutofit/>
          </a:bodyPr>
          <a:lstStyle/>
          <a:p>
            <a:pPr defTabSz="1018824">
              <a:defRPr/>
            </a:pPr>
            <a:r>
              <a:rPr lang="en-US" dirty="0" smtClean="0"/>
              <a:t>When we say diabetes, we are testing case/control type 2 diabetes, as well as fasting blood glucose, HBA1C and fasting insulin in non-diabetics</a:t>
            </a:r>
          </a:p>
          <a:p>
            <a:endParaRPr lang="en-US" dirty="0"/>
          </a:p>
        </p:txBody>
      </p:sp>
      <p:sp>
        <p:nvSpPr>
          <p:cNvPr id="4" name="Slide Number Placeholder 3"/>
          <p:cNvSpPr>
            <a:spLocks noGrp="1"/>
          </p:cNvSpPr>
          <p:nvPr>
            <p:ph type="sldNum" sz="quarter" idx="10"/>
          </p:nvPr>
        </p:nvSpPr>
        <p:spPr/>
        <p:txBody>
          <a:bodyPr/>
          <a:lstStyle/>
          <a:p>
            <a:fld id="{E6FC8C97-987F-4383-BC2D-B432AE3711D2}" type="slidenum">
              <a:rPr lang="en-US" smtClean="0"/>
              <a:pPr/>
              <a:t>28</a:t>
            </a:fld>
            <a:endParaRPr lang="en-US"/>
          </a:p>
        </p:txBody>
      </p:sp>
    </p:spTree>
    <p:extLst>
      <p:ext uri="{BB962C8B-B14F-4D97-AF65-F5344CB8AC3E}">
        <p14:creationId xmlns="" xmlns:p14="http://schemas.microsoft.com/office/powerpoint/2010/main" val="15754060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CustomShape 1"/>
          <p:cNvSpPr/>
          <p:nvPr/>
        </p:nvSpPr>
        <p:spPr>
          <a:xfrm>
            <a:off x="4398840" y="9555120"/>
            <a:ext cx="3371040" cy="500760"/>
          </a:xfrm>
          <a:prstGeom prst="rect">
            <a:avLst/>
          </a:prstGeom>
          <a:noFill/>
          <a:ln>
            <a:noFill/>
          </a:ln>
        </p:spPr>
      </p:sp>
      <p:sp>
        <p:nvSpPr>
          <p:cNvPr id="307" name="CustomShape 2"/>
          <p:cNvSpPr/>
          <p:nvPr/>
        </p:nvSpPr>
        <p:spPr>
          <a:xfrm>
            <a:off x="4398840" y="9555120"/>
            <a:ext cx="3357000" cy="486720"/>
          </a:xfrm>
          <a:prstGeom prst="rect">
            <a:avLst/>
          </a:prstGeom>
          <a:noFill/>
          <a:ln w="9360">
            <a:noFill/>
          </a:ln>
        </p:spPr>
      </p:sp>
      <p:sp>
        <p:nvSpPr>
          <p:cNvPr id="308" name="CustomShape 3"/>
          <p:cNvSpPr/>
          <p:nvPr/>
        </p:nvSpPr>
        <p:spPr>
          <a:xfrm>
            <a:off x="4398840" y="9555120"/>
            <a:ext cx="3358440" cy="488160"/>
          </a:xfrm>
          <a:prstGeom prst="rect">
            <a:avLst/>
          </a:prstGeom>
          <a:noFill/>
          <a:ln w="9360">
            <a:noFill/>
          </a:ln>
        </p:spPr>
      </p:sp>
      <p:sp>
        <p:nvSpPr>
          <p:cNvPr id="309" name="CustomShape 4"/>
          <p:cNvSpPr/>
          <p:nvPr/>
        </p:nvSpPr>
        <p:spPr>
          <a:xfrm>
            <a:off x="4398840" y="9555120"/>
            <a:ext cx="3359880" cy="489960"/>
          </a:xfrm>
          <a:prstGeom prst="rect">
            <a:avLst/>
          </a:prstGeom>
          <a:noFill/>
          <a:ln w="9360">
            <a:noFill/>
          </a:ln>
        </p:spPr>
      </p:sp>
      <p:sp>
        <p:nvSpPr>
          <p:cNvPr id="310"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Our top hit for HK1 was found</a:t>
            </a:r>
            <a:r>
              <a:rPr lang="en-US" baseline="0" smtClean="0"/>
              <a:t> for European American Average Oxygen within NREM. Notably the AHI within NREM has a strong p-value as well at 10-5.</a:t>
            </a:r>
          </a:p>
          <a:p>
            <a:endParaRPr lang="en-US" baseline="0" smtClean="0"/>
          </a:p>
          <a:p>
            <a:r>
              <a:rPr lang="en-US" baseline="0" smtClean="0"/>
              <a:t>This SNP overlaps epigenetic evidence from the ENCODE and Roadmap Epigenetics studies. 78 cell lines have an enhancer that overlaps our top SNP. There are also cell lines with overlapping promoters and bound proteins. It is thus possible that this SNP or another nearby SNP may be interfering with enhancers and changing gene expression.</a:t>
            </a:r>
          </a:p>
          <a:p>
            <a:endParaRPr lang="en-US" baseline="0" smtClean="0"/>
          </a:p>
          <a:p>
            <a:r>
              <a:rPr lang="en-US" baseline="0" smtClean="0"/>
              <a:t>A nearby SNP was the top GWAS result for hemoglobin A1C levels, which raises the likelihood that it is associated with actual changes and isn’t a false positive. This SNP has an even stronger AHI p-value, at 10-6. It overlaps enhancers found in 79 cell lines. Recall from my earlier presentation that a high portion of average oxygen saturation heritability is from enhancer regions such as the one found here.</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A23D683F-8A99-4BD2-8A84-BE9B5A97223F}" type="slidenum">
              <a:rPr lang="en-US" sz="1400">
                <a:solidFill>
                  <a:srgbClr val="000000"/>
                </a:solidFill>
                <a:latin typeface="Times New Roman"/>
                <a:ea typeface="+mn-ea"/>
              </a:rPr>
              <a:pPr algn="r">
                <a:lnSpc>
                  <a:spcPct val="100000"/>
                </a:lnSpc>
              </a:pPr>
              <a:t>30</a:t>
            </a:fld>
            <a:endParaRPr/>
          </a:p>
        </p:txBody>
      </p:sp>
      <p:sp>
        <p:nvSpPr>
          <p:cNvPr id="250" name="CustomShape 2"/>
          <p:cNvSpPr/>
          <p:nvPr/>
        </p:nvSpPr>
        <p:spPr>
          <a:xfrm>
            <a:off x="4398840" y="9555120"/>
            <a:ext cx="3357000" cy="486720"/>
          </a:xfrm>
          <a:prstGeom prst="rect">
            <a:avLst/>
          </a:prstGeom>
          <a:noFill/>
          <a:ln w="9360">
            <a:noFill/>
          </a:ln>
        </p:spPr>
      </p:sp>
      <p:sp>
        <p:nvSpPr>
          <p:cNvPr id="251" name="CustomShape 3"/>
          <p:cNvSpPr/>
          <p:nvPr/>
        </p:nvSpPr>
        <p:spPr>
          <a:xfrm>
            <a:off x="4398840" y="9555120"/>
            <a:ext cx="3358440" cy="488160"/>
          </a:xfrm>
          <a:prstGeom prst="rect">
            <a:avLst/>
          </a:prstGeom>
          <a:noFill/>
          <a:ln w="9360">
            <a:noFill/>
          </a:ln>
        </p:spPr>
      </p:sp>
      <p:sp>
        <p:nvSpPr>
          <p:cNvPr id="252" name="CustomShape 4"/>
          <p:cNvSpPr/>
          <p:nvPr/>
        </p:nvSpPr>
        <p:spPr>
          <a:xfrm>
            <a:off x="4398840" y="9555120"/>
            <a:ext cx="3359880" cy="489960"/>
          </a:xfrm>
          <a:prstGeom prst="rect">
            <a:avLst/>
          </a:prstGeom>
          <a:noFill/>
          <a:ln w="9360">
            <a:noFill/>
          </a:ln>
        </p:spPr>
      </p:sp>
      <p:sp>
        <p:nvSpPr>
          <p:cNvPr id="253"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But one interesting result that we found using GCTA was</a:t>
            </a:r>
            <a:r>
              <a:rPr lang="en-US" baseline="0" smtClean="0"/>
              <a:t> differences in heritability for regulatory regions in some phenotypes.</a:t>
            </a:r>
          </a:p>
          <a:p>
            <a:endParaRPr lang="en-US" baseline="0" smtClean="0"/>
          </a:p>
          <a:p>
            <a:r>
              <a:rPr lang="en-US" baseline="0" smtClean="0"/>
              <a:t>Here we break down heritability estimates for each phenotype into enhancers in red, regulatory regions that weren’t enhancers in green, and all other regions in blue.</a:t>
            </a:r>
          </a:p>
          <a:p>
            <a:endParaRPr lang="en-US" baseline="0" smtClean="0"/>
          </a:p>
          <a:p>
            <a:r>
              <a:rPr lang="en-US" baseline="0" smtClean="0"/>
              <a:t>Our SNPs were in enhancer regions only 4% of the time, and in non-regulatory regions 90% of the time. If the regions were contributing equally, we would expect that the non-regulatory regions would have proportionally higher results. This is the case in many GCTA findings separated by chromosomes, where the heritability of each chromosome is proportional to its length.</a:t>
            </a:r>
          </a:p>
          <a:p>
            <a:endParaRPr lang="en-US" baseline="0" smtClean="0"/>
          </a:p>
          <a:p>
            <a:r>
              <a:rPr lang="en-US" baseline="0" smtClean="0"/>
              <a:t>But here I’d like to emphasize the average oxygen saturation heritability explained by SNPs in enhancer regions. We found a four-fold increase in heritability relative to non-regulatory DNA, despite the small fraction of SNPs found in enhancer regions. </a:t>
            </a:r>
          </a:p>
          <a:p>
            <a:endParaRPr lang="en-US" baseline="0" smtClean="0"/>
          </a:p>
          <a:p>
            <a:r>
              <a:rPr lang="en-US" baseline="0" smtClean="0"/>
              <a:t>Despite 4,000 people, our sample size leads to high error bars. But even assuming equal point estimates, there is still a 20-fold heritability enrichment after accounting for the number of SNPs tested. Overall, this suggests that we should focus future efforts on studying common frequency SNPs found in enhancers for average oxygen saturation</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66ACC18E-6618-4296-8E7B-2C1A7B613F8F}" type="slidenum">
              <a:rPr lang="en-US" sz="1400">
                <a:solidFill>
                  <a:srgbClr val="000000"/>
                </a:solidFill>
                <a:latin typeface="Times New Roman"/>
                <a:ea typeface="+mn-ea"/>
              </a:rPr>
              <a:pPr algn="r">
                <a:lnSpc>
                  <a:spcPct val="100000"/>
                </a:lnSpc>
              </a:pPr>
              <a:t>31</a:t>
            </a:fld>
            <a:endParaRPr/>
          </a:p>
        </p:txBody>
      </p:sp>
      <p:sp>
        <p:nvSpPr>
          <p:cNvPr id="220" name="CustomShape 2"/>
          <p:cNvSpPr/>
          <p:nvPr/>
        </p:nvSpPr>
        <p:spPr>
          <a:xfrm>
            <a:off x="4398840" y="9555120"/>
            <a:ext cx="3357000" cy="486720"/>
          </a:xfrm>
          <a:prstGeom prst="rect">
            <a:avLst/>
          </a:prstGeom>
          <a:noFill/>
          <a:ln w="9360">
            <a:noFill/>
          </a:ln>
        </p:spPr>
      </p:sp>
      <p:sp>
        <p:nvSpPr>
          <p:cNvPr id="221" name="CustomShape 3"/>
          <p:cNvSpPr/>
          <p:nvPr/>
        </p:nvSpPr>
        <p:spPr>
          <a:xfrm>
            <a:off x="4398840" y="9555120"/>
            <a:ext cx="3358440" cy="488160"/>
          </a:xfrm>
          <a:prstGeom prst="rect">
            <a:avLst/>
          </a:prstGeom>
          <a:noFill/>
          <a:ln w="9360">
            <a:noFill/>
          </a:ln>
        </p:spPr>
      </p:sp>
      <p:sp>
        <p:nvSpPr>
          <p:cNvPr id="222" name="CustomShape 4"/>
          <p:cNvSpPr/>
          <p:nvPr/>
        </p:nvSpPr>
        <p:spPr>
          <a:xfrm>
            <a:off x="4398840" y="9555120"/>
            <a:ext cx="3359880" cy="489960"/>
          </a:xfrm>
          <a:prstGeom prst="rect">
            <a:avLst/>
          </a:prstGeom>
          <a:noFill/>
          <a:ln w="9360">
            <a:noFill/>
          </a:ln>
        </p:spPr>
      </p:sp>
      <p:sp>
        <p:nvSpPr>
          <p:cNvPr id="223"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The Cleveland Family Study has established a heritability for</a:t>
            </a:r>
            <a:r>
              <a:rPr lang="en-US" baseline="0" smtClean="0"/>
              <a:t> the AHI.</a:t>
            </a:r>
          </a:p>
          <a:p>
            <a:endParaRPr lang="en-US" baseline="0" smtClean="0"/>
          </a:p>
          <a:p>
            <a:r>
              <a:rPr lang="en-US" baseline="0" smtClean="0"/>
              <a:t>The Apnea Hypopnea Index is a readily available clinical summary measure. But as we proceed with genetic studies of OSA, perhaps there are more specific phenotypes that are closer to the physiology and hence the genetics of OSA. For instance a low AHI could include long hypopnea lengths and a high AHI could include short hypopnea lengths, which may have different clinical outcomes.</a:t>
            </a:r>
          </a:p>
          <a:p>
            <a:endParaRPr lang="en-US" baseline="0" smtClean="0"/>
          </a:p>
          <a:p>
            <a:r>
              <a:rPr lang="en-US" baseline="0" smtClean="0"/>
              <a:t>As we move forward, we can ask: are there other OSA traits with high heritability in families? Maybe these phenotypes should be prioritized for analysis. Also, is it possible to extend family heritability analyses into non-family studies?</a:t>
            </a:r>
          </a:p>
          <a:p>
            <a:endParaRPr lang="en-US" baseline="0" smtClean="0"/>
          </a:p>
          <a:p>
            <a:r>
              <a:rPr lang="en-US" baseline="0" smtClean="0"/>
              <a:t>GCTA is increasingly being used for non-family studies. We can use this method to estimate the heritability contributions of common mutations (as opposed to rare variants), even above those detectable in genome-wide assocation studies using the current modest sample sizes available for PSG-related phenotypes. Past work with height has estabished that common variants are responsible for 45% of height heritability, despite well-powered association studies explaining only 10% of overall heritability. </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405747EC-AAAB-46E6-8906-64FD26820ACE}" type="slidenum">
              <a:rPr lang="en-US" sz="1400">
                <a:solidFill>
                  <a:srgbClr val="000000"/>
                </a:solidFill>
                <a:latin typeface="Times New Roman"/>
                <a:ea typeface="+mn-ea"/>
              </a:rPr>
              <a:pPr algn="r">
                <a:lnSpc>
                  <a:spcPct val="100000"/>
                </a:lnSpc>
              </a:pPr>
              <a:t>32</a:t>
            </a:fld>
            <a:endParaRPr/>
          </a:p>
        </p:txBody>
      </p:sp>
      <p:sp>
        <p:nvSpPr>
          <p:cNvPr id="225" name="CustomShape 2"/>
          <p:cNvSpPr/>
          <p:nvPr/>
        </p:nvSpPr>
        <p:spPr>
          <a:xfrm>
            <a:off x="4398840" y="9555120"/>
            <a:ext cx="3357000" cy="486720"/>
          </a:xfrm>
          <a:prstGeom prst="rect">
            <a:avLst/>
          </a:prstGeom>
          <a:noFill/>
          <a:ln w="9360">
            <a:noFill/>
          </a:ln>
        </p:spPr>
      </p:sp>
      <p:sp>
        <p:nvSpPr>
          <p:cNvPr id="226" name="CustomShape 3"/>
          <p:cNvSpPr/>
          <p:nvPr/>
        </p:nvSpPr>
        <p:spPr>
          <a:xfrm>
            <a:off x="4398840" y="9555120"/>
            <a:ext cx="3358440" cy="488160"/>
          </a:xfrm>
          <a:prstGeom prst="rect">
            <a:avLst/>
          </a:prstGeom>
          <a:noFill/>
          <a:ln w="9360">
            <a:noFill/>
          </a:ln>
        </p:spPr>
      </p:sp>
      <p:sp>
        <p:nvSpPr>
          <p:cNvPr id="227" name="CustomShape 4"/>
          <p:cNvSpPr/>
          <p:nvPr/>
        </p:nvSpPr>
        <p:spPr>
          <a:xfrm>
            <a:off x="4398840" y="9555120"/>
            <a:ext cx="3359880" cy="489960"/>
          </a:xfrm>
          <a:prstGeom prst="rect">
            <a:avLst/>
          </a:prstGeom>
          <a:noFill/>
          <a:ln w="9360">
            <a:noFill/>
          </a:ln>
        </p:spPr>
      </p:sp>
      <p:sp>
        <p:nvSpPr>
          <p:cNvPr id="228"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So the aims of our study</a:t>
            </a:r>
            <a:r>
              <a:rPr lang="en-US" baseline="0" smtClean="0"/>
              <a:t> were to first quantify the heritability of sleep disordered breathing using novel traits in a family study. </a:t>
            </a:r>
          </a:p>
          <a:p>
            <a:endParaRPr lang="en-US" baseline="0" smtClean="0"/>
          </a:p>
          <a:p>
            <a:r>
              <a:rPr lang="en-US" baseline="0" smtClean="0"/>
              <a:t>We then wanted to measure if these traits are also heritable in non-family studies using GCTA.</a:t>
            </a:r>
          </a:p>
          <a:p>
            <a:endParaRPr lang="en-US" baseline="0" smtClean="0"/>
          </a:p>
          <a:p>
            <a:r>
              <a:rPr lang="en-US" baseline="0" smtClean="0"/>
              <a:t>By measuring overall heritabilty, our goal was to prioritize which phenotypes should be studied genetically.</a:t>
            </a:r>
          </a:p>
          <a:p>
            <a:endParaRPr lang="en-US" baseline="0" smtClean="0"/>
          </a:p>
          <a:p>
            <a:r>
              <a:rPr lang="en-US" baseline="0" smtClean="0"/>
              <a:t>Finally, recent studies have established that many genome-significant associations are explained by regulatory DNA and not protein mutations. </a:t>
            </a:r>
          </a:p>
          <a:p>
            <a:endParaRPr lang="en-US" baseline="0" smtClean="0"/>
          </a:p>
          <a:p>
            <a:r>
              <a:rPr lang="en-US" baseline="0" smtClean="0"/>
              <a:t>By this I mean regions of open DNA where proteins bind. This binding will affect the expression levels of the gene transcript. </a:t>
            </a:r>
          </a:p>
          <a:p>
            <a:endParaRPr lang="en-US" baseline="0" smtClean="0"/>
          </a:p>
          <a:p>
            <a:r>
              <a:rPr lang="en-US" baseline="0" smtClean="0"/>
              <a:t>A recent finding by Alkes Price and colleagues has used GCTA. They found that enhancers that affect gene expression levels explain a large portion of heritability for multiple phenotypes, despite occupying a small fraction of the overall DNA length.</a:t>
            </a:r>
          </a:p>
          <a:p>
            <a:endParaRPr lang="en-US" baseline="0" smtClean="0"/>
          </a:p>
          <a:p>
            <a:r>
              <a:rPr lang="en-US" baseline="0" smtClean="0"/>
              <a:t>We wanted to test the Price lab findings on our sleep disordered breathing phenotypes </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3900C117-233F-4C92-B97D-92AAB7925EFC}" type="slidenum">
              <a:rPr lang="en-US" sz="1400">
                <a:solidFill>
                  <a:srgbClr val="000000"/>
                </a:solidFill>
                <a:latin typeface="Times New Roman"/>
                <a:ea typeface="+mn-ea"/>
              </a:rPr>
              <a:pPr algn="r">
                <a:lnSpc>
                  <a:spcPct val="100000"/>
                </a:lnSpc>
              </a:pPr>
              <a:t>33</a:t>
            </a:fld>
            <a:endParaRPr/>
          </a:p>
        </p:txBody>
      </p:sp>
      <p:sp>
        <p:nvSpPr>
          <p:cNvPr id="230" name="CustomShape 2"/>
          <p:cNvSpPr/>
          <p:nvPr/>
        </p:nvSpPr>
        <p:spPr>
          <a:xfrm>
            <a:off x="4398840" y="9555120"/>
            <a:ext cx="3357000" cy="486720"/>
          </a:xfrm>
          <a:prstGeom prst="rect">
            <a:avLst/>
          </a:prstGeom>
          <a:noFill/>
          <a:ln w="9360">
            <a:noFill/>
          </a:ln>
        </p:spPr>
      </p:sp>
      <p:sp>
        <p:nvSpPr>
          <p:cNvPr id="231" name="CustomShape 3"/>
          <p:cNvSpPr/>
          <p:nvPr/>
        </p:nvSpPr>
        <p:spPr>
          <a:xfrm>
            <a:off x="4398840" y="9555120"/>
            <a:ext cx="3358440" cy="488160"/>
          </a:xfrm>
          <a:prstGeom prst="rect">
            <a:avLst/>
          </a:prstGeom>
          <a:noFill/>
          <a:ln w="9360">
            <a:noFill/>
          </a:ln>
        </p:spPr>
      </p:sp>
      <p:sp>
        <p:nvSpPr>
          <p:cNvPr id="232" name="CustomShape 4"/>
          <p:cNvSpPr/>
          <p:nvPr/>
        </p:nvSpPr>
        <p:spPr>
          <a:xfrm>
            <a:off x="4398840" y="9555120"/>
            <a:ext cx="3359880" cy="489960"/>
          </a:xfrm>
          <a:prstGeom prst="rect">
            <a:avLst/>
          </a:prstGeom>
          <a:noFill/>
          <a:ln w="9360">
            <a:noFill/>
          </a:ln>
        </p:spPr>
      </p:sp>
      <p:sp>
        <p:nvSpPr>
          <p:cNvPr id="233"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Briefly, here are our methods. For all phenotypes, we adjusted for multiple covariates including</a:t>
            </a:r>
            <a:r>
              <a:rPr lang="en-US" baseline="0" smtClean="0"/>
              <a:t> age, sex, BMI, and population structure.</a:t>
            </a:r>
          </a:p>
          <a:p>
            <a:endParaRPr lang="en-US" baseline="0" smtClean="0"/>
          </a:p>
          <a:p>
            <a:r>
              <a:rPr lang="en-US" baseline="0" smtClean="0"/>
              <a:t>We used a rank-normal transformation to account for the high skew of certain phenotypes like the AHI. This is a conservative measure to ensure a normal distribution, which is very important for genetic tests, at the loss of signal from extreme phenotype individuals.</a:t>
            </a:r>
          </a:p>
          <a:p>
            <a:endParaRPr lang="en-US" baseline="0" smtClean="0"/>
          </a:p>
          <a:p>
            <a:r>
              <a:rPr lang="en-US" baseline="0" smtClean="0"/>
              <a:t>For our population cohorts, we used genotypes that were imputed using 1000 Genomes data. These SNPs were then thinned to ensure that linkage disequillibrium between SNPs did not over-inflate the heritability estimates.</a:t>
            </a:r>
          </a:p>
          <a:p>
            <a:endParaRPr lang="en-US" baseline="0" smtClean="0"/>
          </a:p>
          <a:p>
            <a:r>
              <a:rPr lang="en-US" baseline="0" smtClean="0"/>
              <a:t>To measure the contribution of regulatory DNA, we used the functional annotation locations from the Price lab, which are available online. Each SNP was then assigned as being located in an enhancer, other regulatory DNA, or non-regulatory DNA region.</a:t>
            </a:r>
          </a:p>
          <a:p>
            <a:endParaRPr lang="en-US" baseline="0" smtClean="0"/>
          </a:p>
          <a:p>
            <a:r>
              <a:rPr lang="en-US" baseline="0" smtClean="0"/>
              <a:t>We used standard techniques for family heritability estimates</a:t>
            </a:r>
          </a:p>
          <a:p>
            <a:endParaRPr lang="en-US" baseline="0" smtClean="0"/>
          </a:p>
          <a:p>
            <a:r>
              <a:rPr lang="en-US" baseline="0" smtClean="0"/>
              <a:t>Our population based estimates used GCTA with standard parameters. We combined three studies to improve our sample size, using study as an additional covariate. This was the recommendation of the GCTA author as preferable to running a meta-analysis.</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C0DD784B-51AF-4404-9997-D745EA3B987C}" type="slidenum">
              <a:rPr lang="en-US" sz="1400">
                <a:solidFill>
                  <a:srgbClr val="000000"/>
                </a:solidFill>
                <a:latin typeface="Times New Roman"/>
                <a:ea typeface="+mn-ea"/>
              </a:rPr>
              <a:pPr algn="r">
                <a:lnSpc>
                  <a:spcPct val="100000"/>
                </a:lnSpc>
              </a:pPr>
              <a:t>34</a:t>
            </a:fld>
            <a:endParaRPr/>
          </a:p>
        </p:txBody>
      </p:sp>
      <p:sp>
        <p:nvSpPr>
          <p:cNvPr id="235" name="CustomShape 2"/>
          <p:cNvSpPr/>
          <p:nvPr/>
        </p:nvSpPr>
        <p:spPr>
          <a:xfrm>
            <a:off x="4398840" y="9555120"/>
            <a:ext cx="3357000" cy="486720"/>
          </a:xfrm>
          <a:prstGeom prst="rect">
            <a:avLst/>
          </a:prstGeom>
          <a:noFill/>
          <a:ln w="9360">
            <a:noFill/>
          </a:ln>
        </p:spPr>
      </p:sp>
      <p:sp>
        <p:nvSpPr>
          <p:cNvPr id="236" name="CustomShape 3"/>
          <p:cNvSpPr/>
          <p:nvPr/>
        </p:nvSpPr>
        <p:spPr>
          <a:xfrm>
            <a:off x="4398840" y="9555120"/>
            <a:ext cx="3358440" cy="488160"/>
          </a:xfrm>
          <a:prstGeom prst="rect">
            <a:avLst/>
          </a:prstGeom>
          <a:noFill/>
          <a:ln w="9360">
            <a:noFill/>
          </a:ln>
        </p:spPr>
      </p:sp>
      <p:sp>
        <p:nvSpPr>
          <p:cNvPr id="237" name="CustomShape 4"/>
          <p:cNvSpPr/>
          <p:nvPr/>
        </p:nvSpPr>
        <p:spPr>
          <a:xfrm>
            <a:off x="4398840" y="9555120"/>
            <a:ext cx="3359880" cy="489960"/>
          </a:xfrm>
          <a:prstGeom prst="rect">
            <a:avLst/>
          </a:prstGeom>
          <a:noFill/>
          <a:ln w="9360">
            <a:noFill/>
          </a:ln>
        </p:spPr>
      </p:sp>
      <p:sp>
        <p:nvSpPr>
          <p:cNvPr id="238"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Here are our subject characteristics</a:t>
            </a:r>
            <a:r>
              <a:rPr lang="en-US" baseline="0" smtClean="0"/>
              <a:t> across cohorts. Our three NHLBI population cohorts were ARIC, MESA, and MrOS. We studied only European Americans to minimize possible population differences. The overall sample size for population-based AHI was approximately 4,400 individuals.</a:t>
            </a:r>
          </a:p>
          <a:p>
            <a:endParaRPr lang="en-US" baseline="0" smtClean="0"/>
          </a:p>
          <a:p>
            <a:r>
              <a:rPr lang="en-US" baseline="0" smtClean="0"/>
              <a:t>Next we have our Cleveland Family characteristics. These individuals were younger than the other cohorts, and had slightly higher BMIs.</a:t>
            </a: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32FA0573-9E4A-4D97-A268-16F27E6B5495}" type="slidenum">
              <a:rPr lang="en-US" sz="1400">
                <a:solidFill>
                  <a:srgbClr val="000000"/>
                </a:solidFill>
                <a:latin typeface="Times New Roman"/>
                <a:ea typeface="+mn-ea"/>
              </a:rPr>
              <a:pPr algn="r">
                <a:lnSpc>
                  <a:spcPct val="100000"/>
                </a:lnSpc>
              </a:pPr>
              <a:t>35</a:t>
            </a:fld>
            <a:endParaRPr/>
          </a:p>
        </p:txBody>
      </p:sp>
      <p:sp>
        <p:nvSpPr>
          <p:cNvPr id="240" name="CustomShape 2"/>
          <p:cNvSpPr/>
          <p:nvPr/>
        </p:nvSpPr>
        <p:spPr>
          <a:xfrm>
            <a:off x="4398840" y="9555120"/>
            <a:ext cx="3357000" cy="486720"/>
          </a:xfrm>
          <a:prstGeom prst="rect">
            <a:avLst/>
          </a:prstGeom>
          <a:noFill/>
          <a:ln w="9360">
            <a:noFill/>
          </a:ln>
        </p:spPr>
      </p:sp>
      <p:sp>
        <p:nvSpPr>
          <p:cNvPr id="241" name="CustomShape 3"/>
          <p:cNvSpPr/>
          <p:nvPr/>
        </p:nvSpPr>
        <p:spPr>
          <a:xfrm>
            <a:off x="4398840" y="9555120"/>
            <a:ext cx="3358440" cy="488160"/>
          </a:xfrm>
          <a:prstGeom prst="rect">
            <a:avLst/>
          </a:prstGeom>
          <a:noFill/>
          <a:ln w="9360">
            <a:noFill/>
          </a:ln>
        </p:spPr>
      </p:sp>
      <p:sp>
        <p:nvSpPr>
          <p:cNvPr id="242" name="CustomShape 4"/>
          <p:cNvSpPr/>
          <p:nvPr/>
        </p:nvSpPr>
        <p:spPr>
          <a:xfrm>
            <a:off x="4398840" y="9555120"/>
            <a:ext cx="3359880" cy="489960"/>
          </a:xfrm>
          <a:prstGeom prst="rect">
            <a:avLst/>
          </a:prstGeom>
          <a:noFill/>
          <a:ln w="9360">
            <a:noFill/>
          </a:ln>
        </p:spPr>
      </p:sp>
      <p:sp>
        <p:nvSpPr>
          <p:cNvPr id="243"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Moving to results, here are</a:t>
            </a:r>
            <a:r>
              <a:rPr lang="en-US" baseline="0" smtClean="0"/>
              <a:t> our family-based estimates. African-American estimates are in red, followed for each phenotype by European-American estimates. </a:t>
            </a:r>
          </a:p>
          <a:p>
            <a:endParaRPr lang="en-US" baseline="0" smtClean="0"/>
          </a:p>
          <a:p>
            <a:r>
              <a:rPr lang="en-US" baseline="0" smtClean="0"/>
              <a:t>As expected, AHI was heritable in both groups. But we found higher heritability for some of the other phenotypes that we tested, notably the average hypopnea length for African-Americans.  In European-Americans we noted a higher heritabilty estimate for the average oxygen saturation across the sleep episode.</a:t>
            </a:r>
          </a:p>
          <a:p>
            <a:endParaRPr lang="en-US" baseline="0" smtClean="0"/>
          </a:p>
          <a:p>
            <a:r>
              <a:rPr lang="en-US" baseline="0" smtClean="0"/>
              <a:t>We also combined the five phenotypes shown using a method developed by Ott and colleagues that maximizes heritability for principal components. The thinking here was that individual phenotypes that are commonly measured may not be as powerful in describing OSA as hidden measures that we are not capturing. </a:t>
            </a:r>
          </a:p>
          <a:p>
            <a:endParaRPr lang="en-US" baseline="0" smtClean="0"/>
          </a:p>
          <a:p>
            <a:r>
              <a:rPr lang="en-US" baseline="0" smtClean="0"/>
              <a:t>The principal component loadings are shown on the right. Principal component 1 is largely comprised of the hypopnea length, with notable contributions of AHI in both groups.</a:t>
            </a: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9E27E6FF-8BD1-4019-9AD5-E450BBAFC061}" type="slidenum">
              <a:rPr lang="en-US" sz="1400">
                <a:solidFill>
                  <a:srgbClr val="000000"/>
                </a:solidFill>
                <a:latin typeface="Times New Roman"/>
                <a:ea typeface="+mn-ea"/>
              </a:rPr>
              <a:pPr algn="r">
                <a:lnSpc>
                  <a:spcPct val="100000"/>
                </a:lnSpc>
              </a:pPr>
              <a:t>36</a:t>
            </a:fld>
            <a:endParaRPr/>
          </a:p>
        </p:txBody>
      </p:sp>
      <p:sp>
        <p:nvSpPr>
          <p:cNvPr id="245" name="CustomShape 2"/>
          <p:cNvSpPr/>
          <p:nvPr/>
        </p:nvSpPr>
        <p:spPr>
          <a:xfrm>
            <a:off x="4398840" y="9555120"/>
            <a:ext cx="3357000" cy="486720"/>
          </a:xfrm>
          <a:prstGeom prst="rect">
            <a:avLst/>
          </a:prstGeom>
          <a:noFill/>
          <a:ln w="9360">
            <a:noFill/>
          </a:ln>
        </p:spPr>
      </p:sp>
      <p:sp>
        <p:nvSpPr>
          <p:cNvPr id="246" name="CustomShape 3"/>
          <p:cNvSpPr/>
          <p:nvPr/>
        </p:nvSpPr>
        <p:spPr>
          <a:xfrm>
            <a:off x="4398840" y="9555120"/>
            <a:ext cx="3358440" cy="488160"/>
          </a:xfrm>
          <a:prstGeom prst="rect">
            <a:avLst/>
          </a:prstGeom>
          <a:noFill/>
          <a:ln w="9360">
            <a:noFill/>
          </a:ln>
        </p:spPr>
      </p:sp>
      <p:sp>
        <p:nvSpPr>
          <p:cNvPr id="247" name="CustomShape 4"/>
          <p:cNvSpPr/>
          <p:nvPr/>
        </p:nvSpPr>
        <p:spPr>
          <a:xfrm>
            <a:off x="4398840" y="9555120"/>
            <a:ext cx="3359880" cy="489960"/>
          </a:xfrm>
          <a:prstGeom prst="rect">
            <a:avLst/>
          </a:prstGeom>
          <a:noFill/>
          <a:ln w="9360">
            <a:noFill/>
          </a:ln>
        </p:spPr>
      </p:sp>
      <p:sp>
        <p:nvSpPr>
          <p:cNvPr id="248"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Next we present our population-based GCTA results. Overall, the</a:t>
            </a:r>
            <a:r>
              <a:rPr lang="en-US" baseline="0" smtClean="0"/>
              <a:t> heritability estimates were lower. </a:t>
            </a:r>
          </a:p>
          <a:p>
            <a:endParaRPr lang="en-US" baseline="0" smtClean="0"/>
          </a:p>
          <a:p>
            <a:r>
              <a:rPr lang="en-US" baseline="0" smtClean="0"/>
              <a:t>The AHI had the highest estimate. Arousal index, average oxygen saturation, and the percent of sleep with under 90% saturation were also statistically significant.</a:t>
            </a:r>
          </a:p>
          <a:p>
            <a:endParaRPr lang="en-US" baseline="0" smtClean="0"/>
          </a:p>
          <a:p>
            <a:r>
              <a:rPr lang="en-US" baseline="0" smtClean="0"/>
              <a:t>We found relatively high error bars with GCTA results. We believe this is more due to an underpowered sample rather than differences across cohorts.  </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4398840" y="9555120"/>
            <a:ext cx="3371040" cy="500760"/>
          </a:xfrm>
          <a:prstGeom prst="rect">
            <a:avLst/>
          </a:prstGeom>
          <a:noFill/>
          <a:ln>
            <a:noFill/>
          </a:ln>
        </p:spPr>
        <p:txBody>
          <a:bodyPr lIns="0" tIns="0" rIns="0" bIns="0" anchor="b"/>
          <a:lstStyle/>
          <a:p>
            <a:pPr algn="r">
              <a:lnSpc>
                <a:spcPct val="100000"/>
              </a:lnSpc>
            </a:pPr>
            <a:fld id="{9BF293AC-50E2-4A8F-AF6E-F4678A80B991}" type="slidenum">
              <a:rPr lang="en-US" sz="1400">
                <a:solidFill>
                  <a:srgbClr val="000000"/>
                </a:solidFill>
                <a:latin typeface="Times New Roman"/>
                <a:ea typeface="+mn-ea"/>
              </a:rPr>
              <a:pPr algn="r">
                <a:lnSpc>
                  <a:spcPct val="100000"/>
                </a:lnSpc>
              </a:pPr>
              <a:t>37</a:t>
            </a:fld>
            <a:endParaRPr/>
          </a:p>
        </p:txBody>
      </p:sp>
      <p:sp>
        <p:nvSpPr>
          <p:cNvPr id="255" name="CustomShape 2"/>
          <p:cNvSpPr/>
          <p:nvPr/>
        </p:nvSpPr>
        <p:spPr>
          <a:xfrm>
            <a:off x="4398840" y="9555120"/>
            <a:ext cx="3357000" cy="486720"/>
          </a:xfrm>
          <a:prstGeom prst="rect">
            <a:avLst/>
          </a:prstGeom>
          <a:noFill/>
          <a:ln w="9360">
            <a:noFill/>
          </a:ln>
        </p:spPr>
      </p:sp>
      <p:sp>
        <p:nvSpPr>
          <p:cNvPr id="256" name="CustomShape 3"/>
          <p:cNvSpPr/>
          <p:nvPr/>
        </p:nvSpPr>
        <p:spPr>
          <a:xfrm>
            <a:off x="4398840" y="9555120"/>
            <a:ext cx="3358440" cy="488160"/>
          </a:xfrm>
          <a:prstGeom prst="rect">
            <a:avLst/>
          </a:prstGeom>
          <a:noFill/>
          <a:ln w="9360">
            <a:noFill/>
          </a:ln>
        </p:spPr>
      </p:sp>
      <p:sp>
        <p:nvSpPr>
          <p:cNvPr id="257" name="CustomShape 4"/>
          <p:cNvSpPr/>
          <p:nvPr/>
        </p:nvSpPr>
        <p:spPr>
          <a:xfrm>
            <a:off x="4398840" y="9555120"/>
            <a:ext cx="3359880" cy="489960"/>
          </a:xfrm>
          <a:prstGeom prst="rect">
            <a:avLst/>
          </a:prstGeom>
          <a:noFill/>
          <a:ln w="9360">
            <a:noFill/>
          </a:ln>
        </p:spPr>
      </p:sp>
      <p:sp>
        <p:nvSpPr>
          <p:cNvPr id="258"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So in summary, we found that </a:t>
            </a:r>
            <a:r>
              <a:rPr lang="en-US" sz="1200" smtClean="0">
                <a:solidFill>
                  <a:srgbClr val="000000"/>
                </a:solidFill>
                <a:latin typeface="+mn-lt"/>
              </a:rPr>
              <a:t>m</a:t>
            </a:r>
            <a:r>
              <a:rPr lang="en-US" sz="1200" smtClean="0">
                <a:solidFill>
                  <a:srgbClr val="000000"/>
                </a:solidFill>
                <a:latin typeface="+mn-lt"/>
                <a:ea typeface="WenQuanYi Zen Hei"/>
              </a:rPr>
              <a:t>ultiple sleep disordered breathing traits are heritable</a:t>
            </a:r>
            <a:r>
              <a:rPr lang="en-US" sz="1200" smtClean="0">
                <a:solidFill>
                  <a:schemeClr val="tx1"/>
                </a:solidFill>
                <a:latin typeface="+mn-lt"/>
                <a:ea typeface="+mn-ea"/>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smtClean="0">
              <a:solidFill>
                <a:schemeClr val="tx1"/>
              </a:solidFill>
              <a:latin typeface="+mn-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solidFill>
                  <a:schemeClr val="tx1"/>
                </a:solidFill>
                <a:latin typeface="+mn-lt"/>
                <a:ea typeface="+mn-ea"/>
              </a:rPr>
              <a:t>We’ve extended our earlier</a:t>
            </a:r>
            <a:r>
              <a:rPr lang="en-US" sz="1200" baseline="0" smtClean="0">
                <a:solidFill>
                  <a:schemeClr val="tx1"/>
                </a:solidFill>
                <a:latin typeface="+mn-lt"/>
                <a:ea typeface="+mn-ea"/>
              </a:rPr>
              <a:t> Cleveland Family Study results to include additional phenotypes. Some phenotypes were more heritable than AHI, including hypopnea length.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smtClean="0">
              <a:solidFill>
                <a:schemeClr val="tx1"/>
              </a:solidFill>
              <a:latin typeface="+mn-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chemeClr val="tx1"/>
                </a:solidFill>
                <a:latin typeface="+mn-lt"/>
                <a:ea typeface="+mn-ea"/>
              </a:rPr>
              <a:t>We also extended our findings into population cohorts. Overall, the heritability estimates were lower, but note that these are measuring common variant heritability and don’t account for rare variants. The precision of our estimates would improve with increased sample size, which we are currently working 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smtClean="0">
              <a:solidFill>
                <a:schemeClr val="tx1"/>
              </a:solidFill>
              <a:latin typeface="+mn-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chemeClr val="tx1"/>
                </a:solidFill>
                <a:latin typeface="+mn-lt"/>
                <a:ea typeface="+mn-ea"/>
              </a:rPr>
              <a:t>We noted minimal differences in heritability estimates when adjusting for BMI or REM and NREM status in results that we haven’t shown here.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smtClean="0">
              <a:solidFill>
                <a:schemeClr val="tx1"/>
              </a:solidFill>
              <a:latin typeface="+mn-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chemeClr val="tx1"/>
                </a:solidFill>
                <a:latin typeface="+mn-lt"/>
                <a:ea typeface="+mn-ea"/>
              </a:rPr>
              <a:t>Finally, regulatory regions </a:t>
            </a:r>
            <a:r>
              <a:rPr lang="en-US" sz="1200" smtClean="0">
                <a:solidFill>
                  <a:srgbClr val="000000"/>
                </a:solidFill>
                <a:latin typeface="+mn-lt"/>
                <a:ea typeface="WenQuanYi Zen Hei"/>
              </a:rPr>
              <a:t>appear to be enriched for heritability in some traits. This is consistent with prior findings using</a:t>
            </a:r>
            <a:r>
              <a:rPr lang="en-US" sz="1200" baseline="0" smtClean="0">
                <a:solidFill>
                  <a:srgbClr val="000000"/>
                </a:solidFill>
                <a:latin typeface="+mn-lt"/>
                <a:ea typeface="WenQuanYi Zen Hei"/>
              </a:rPr>
              <a:t> non-sleep phenotypes</a:t>
            </a:r>
            <a:r>
              <a:rPr lang="en-US" sz="1200" smtClean="0">
                <a:solidFill>
                  <a:srgbClr val="000000"/>
                </a:solidFill>
                <a:latin typeface="+mn-lt"/>
                <a:ea typeface="WenQuanYi Zen Hei"/>
              </a:rPr>
              <a:t>,</a:t>
            </a:r>
            <a:r>
              <a:rPr lang="en-US" sz="1200" baseline="0" smtClean="0">
                <a:solidFill>
                  <a:srgbClr val="000000"/>
                </a:solidFill>
                <a:latin typeface="+mn-lt"/>
                <a:ea typeface="WenQuanYi Zen Hei"/>
              </a:rPr>
              <a:t> and suggests that we should be thinking more about regulatory DNA rather than protein mutations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smtClean="0">
              <a:solidFill>
                <a:srgbClr val="00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rgbClr val="000000"/>
                </a:solidFill>
                <a:latin typeface="+mn-lt"/>
              </a:rPr>
              <a:t>In particular, we should be thinking about enhancers when studying the genetic contributions to average oxygen saturation differences.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smtClean="0">
              <a:solidFill>
                <a:srgbClr val="00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smtClean="0">
                <a:solidFill>
                  <a:srgbClr val="000000"/>
                </a:solidFill>
                <a:latin typeface="+mn-lt"/>
              </a:rPr>
              <a:t>We should plan network analyses focused on common frequency enhancers</a:t>
            </a: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ustomShape 1"/>
          <p:cNvSpPr/>
          <p:nvPr/>
        </p:nvSpPr>
        <p:spPr>
          <a:xfrm>
            <a:off x="4398840" y="9555120"/>
            <a:ext cx="3371040" cy="500760"/>
          </a:xfrm>
          <a:prstGeom prst="rect">
            <a:avLst/>
          </a:prstGeom>
          <a:noFill/>
          <a:ln>
            <a:noFill/>
          </a:ln>
        </p:spPr>
      </p:sp>
      <p:sp>
        <p:nvSpPr>
          <p:cNvPr id="262" name="CustomShape 2"/>
          <p:cNvSpPr/>
          <p:nvPr/>
        </p:nvSpPr>
        <p:spPr>
          <a:xfrm>
            <a:off x="4398840" y="9555120"/>
            <a:ext cx="3357000" cy="486720"/>
          </a:xfrm>
          <a:prstGeom prst="rect">
            <a:avLst/>
          </a:prstGeom>
          <a:noFill/>
          <a:ln w="9360">
            <a:noFill/>
          </a:ln>
        </p:spPr>
      </p:sp>
      <p:sp>
        <p:nvSpPr>
          <p:cNvPr id="263" name="CustomShape 3"/>
          <p:cNvSpPr/>
          <p:nvPr/>
        </p:nvSpPr>
        <p:spPr>
          <a:xfrm>
            <a:off x="4398840" y="9555120"/>
            <a:ext cx="3358440" cy="488160"/>
          </a:xfrm>
          <a:prstGeom prst="rect">
            <a:avLst/>
          </a:prstGeom>
          <a:noFill/>
          <a:ln w="9360">
            <a:noFill/>
          </a:ln>
        </p:spPr>
      </p:sp>
      <p:sp>
        <p:nvSpPr>
          <p:cNvPr id="264" name="CustomShape 4"/>
          <p:cNvSpPr/>
          <p:nvPr/>
        </p:nvSpPr>
        <p:spPr>
          <a:xfrm>
            <a:off x="4398840" y="9555120"/>
            <a:ext cx="3359880" cy="489960"/>
          </a:xfrm>
          <a:prstGeom prst="rect">
            <a:avLst/>
          </a:prstGeom>
          <a:noFill/>
          <a:ln w="9360">
            <a:noFill/>
          </a:ln>
        </p:spPr>
      </p:sp>
      <p:sp>
        <p:nvSpPr>
          <p:cNvPr id="265"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Obstructive sleep apnea as measured by</a:t>
            </a:r>
            <a:r>
              <a:rPr lang="en-US" baseline="0" smtClean="0"/>
              <a:t> the Apnea Hypopnea Index </a:t>
            </a:r>
            <a:r>
              <a:rPr lang="en-US" smtClean="0"/>
              <a:t>has been shown to be heritable through previous studies.</a:t>
            </a:r>
            <a:endParaRPr lang="en-US" baseline="0" smtClean="0"/>
          </a:p>
          <a:p>
            <a:endParaRPr lang="en-US" baseline="0" smtClean="0"/>
          </a:p>
          <a:p>
            <a:r>
              <a:rPr lang="en-US" baseline="0" smtClean="0"/>
              <a:t>We know that a large portion of this heritability is through pathways independent of obesity.</a:t>
            </a:r>
          </a:p>
          <a:p>
            <a:endParaRPr lang="en-US" baseline="0" smtClean="0"/>
          </a:p>
          <a:p>
            <a:r>
              <a:rPr lang="en-US" baseline="0" smtClean="0"/>
              <a:t>In this current study, we would like to find additional genes that are associated with OSA.  In my previous talk I identified other sleep disordered breathing phenotypes that are heritable, including average oxygen saturation across the sleep episode. These phenotypes may be sub-phenotypes that may describe distinct physiology with distinct genetic contributions. Average Oxygen Saturation is a promising phenotype based on heritability and a high correlation with the traditional Apnea Hypopnea Index measure. Furthermore, there has never been a genome-wide association study (or GWAS) performed on Average Oxygen Saturation.</a:t>
            </a:r>
          </a:p>
          <a:p>
            <a:endParaRPr lang="en-US" baseline="0" smtClean="0"/>
          </a:p>
          <a:p>
            <a:r>
              <a:rPr lang="en-US" baseline="0" smtClean="0"/>
              <a:t>We have assembled several cohort studies into the largest OSA genetic meta-analysis ever performed. Today I’d like to present our current results. This is a snapshot of our data as we continue to add studies to boost power.</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CustomShape 1"/>
          <p:cNvSpPr/>
          <p:nvPr/>
        </p:nvSpPr>
        <p:spPr>
          <a:xfrm>
            <a:off x="4398840" y="9555120"/>
            <a:ext cx="3371040" cy="500760"/>
          </a:xfrm>
          <a:prstGeom prst="rect">
            <a:avLst/>
          </a:prstGeom>
          <a:noFill/>
          <a:ln>
            <a:noFill/>
          </a:ln>
        </p:spPr>
      </p:sp>
      <p:sp>
        <p:nvSpPr>
          <p:cNvPr id="272" name="CustomShape 2"/>
          <p:cNvSpPr/>
          <p:nvPr/>
        </p:nvSpPr>
        <p:spPr>
          <a:xfrm>
            <a:off x="4398840" y="9555120"/>
            <a:ext cx="3357000" cy="486720"/>
          </a:xfrm>
          <a:prstGeom prst="rect">
            <a:avLst/>
          </a:prstGeom>
          <a:noFill/>
          <a:ln w="9360">
            <a:noFill/>
          </a:ln>
        </p:spPr>
      </p:sp>
      <p:sp>
        <p:nvSpPr>
          <p:cNvPr id="273" name="CustomShape 3"/>
          <p:cNvSpPr/>
          <p:nvPr/>
        </p:nvSpPr>
        <p:spPr>
          <a:xfrm>
            <a:off x="4398840" y="9555120"/>
            <a:ext cx="3358440" cy="488160"/>
          </a:xfrm>
          <a:prstGeom prst="rect">
            <a:avLst/>
          </a:prstGeom>
          <a:noFill/>
          <a:ln w="9360">
            <a:noFill/>
          </a:ln>
        </p:spPr>
      </p:sp>
      <p:sp>
        <p:nvSpPr>
          <p:cNvPr id="274" name="CustomShape 4"/>
          <p:cNvSpPr/>
          <p:nvPr/>
        </p:nvSpPr>
        <p:spPr>
          <a:xfrm>
            <a:off x="4398840" y="9555120"/>
            <a:ext cx="3359880" cy="489960"/>
          </a:xfrm>
          <a:prstGeom prst="rect">
            <a:avLst/>
          </a:prstGeom>
          <a:noFill/>
          <a:ln w="9360">
            <a:noFill/>
          </a:ln>
        </p:spPr>
      </p:sp>
      <p:sp>
        <p:nvSpPr>
          <p:cNvPr id="275" name="CustomShape 5"/>
          <p:cNvSpPr/>
          <p:nvPr/>
        </p:nvSpPr>
        <p:spPr>
          <a:xfrm>
            <a:off x="777960" y="4776840"/>
            <a:ext cx="6217560" cy="4525200"/>
          </a:xfrm>
          <a:prstGeom prst="rect">
            <a:avLst/>
          </a:prstGeom>
          <a:noFill/>
          <a:ln w="9360">
            <a:noFill/>
          </a:ln>
        </p:spPr>
      </p:sp>
      <p:sp>
        <p:nvSpPr>
          <p:cNvPr id="2" name="Notes Placeholder 1"/>
          <p:cNvSpPr>
            <a:spLocks noGrp="1"/>
          </p:cNvSpPr>
          <p:nvPr>
            <p:ph type="body" idx="1"/>
          </p:nvPr>
        </p:nvSpPr>
        <p:spPr/>
        <p:txBody>
          <a:bodyPr/>
          <a:lstStyle/>
          <a:p>
            <a:r>
              <a:rPr lang="en-US" smtClean="0"/>
              <a:t>We performed a total of six genome-wide</a:t>
            </a:r>
            <a:r>
              <a:rPr lang="en-US" baseline="0" smtClean="0"/>
              <a:t> association studies, considering the AHI or average oxygen saturation across the night, within NREM and within REM.</a:t>
            </a:r>
          </a:p>
          <a:p>
            <a:endParaRPr lang="en-US" baseline="0" smtClean="0"/>
          </a:p>
          <a:p>
            <a:r>
              <a:rPr lang="en-US" baseline="0" smtClean="0"/>
              <a:t>We included multiple covariates including age, sex, BMI, and measures of population stratification. We used rank-normal transformations to ensure a normal distribution of phenotypes. This is very important for genetic analyses and is conservative in that it minimizes the variability contributed by individuals with extreme phenotypes.</a:t>
            </a:r>
          </a:p>
          <a:p>
            <a:endParaRPr lang="en-US" baseline="0" smtClean="0"/>
          </a:p>
          <a:p>
            <a:r>
              <a:rPr lang="en-US" baseline="0" smtClean="0"/>
              <a:t>Our study includes imputed SNPs based on a template of SNP patterns from the 1000 Genomes Project. This provides the most dense genetic screen ever attempted in a sleep genetic study. Imputed results have more power than gene chips alone to detect association signals and allow harmonization of results across studies. The quality threshold that we used is quite high relative to most imputed studies.</a:t>
            </a:r>
          </a:p>
          <a:p>
            <a:endParaRPr lang="en-US" baseline="0" smtClean="0"/>
          </a:p>
          <a:p>
            <a:r>
              <a:rPr lang="en-US" baseline="0" smtClean="0"/>
              <a:t>We used SNPTEST or GWAF to test for associations, and combined the results into a meta-analysis using METAL. Today we are only reporting BMI-adjusted results.</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CustomShape 1"/>
          <p:cNvSpPr/>
          <p:nvPr/>
        </p:nvSpPr>
        <p:spPr>
          <a:xfrm>
            <a:off x="4398840" y="9555120"/>
            <a:ext cx="3370320" cy="500040"/>
          </a:xfrm>
          <a:prstGeom prst="rect">
            <a:avLst/>
          </a:prstGeom>
          <a:noFill/>
          <a:ln>
            <a:noFill/>
          </a:ln>
        </p:spPr>
      </p:sp>
      <p:sp>
        <p:nvSpPr>
          <p:cNvPr id="277" name="CustomShape 2"/>
          <p:cNvSpPr/>
          <p:nvPr/>
        </p:nvSpPr>
        <p:spPr>
          <a:xfrm>
            <a:off x="4398840" y="9555120"/>
            <a:ext cx="3356280" cy="486000"/>
          </a:xfrm>
          <a:prstGeom prst="rect">
            <a:avLst/>
          </a:prstGeom>
          <a:noFill/>
          <a:ln w="9360">
            <a:noFill/>
          </a:ln>
        </p:spPr>
      </p:sp>
      <p:sp>
        <p:nvSpPr>
          <p:cNvPr id="278" name="CustomShape 3"/>
          <p:cNvSpPr/>
          <p:nvPr/>
        </p:nvSpPr>
        <p:spPr>
          <a:xfrm>
            <a:off x="4398840" y="9555120"/>
            <a:ext cx="3357720" cy="487440"/>
          </a:xfrm>
          <a:prstGeom prst="rect">
            <a:avLst/>
          </a:prstGeom>
          <a:noFill/>
          <a:ln w="9360">
            <a:noFill/>
          </a:ln>
        </p:spPr>
      </p:sp>
      <p:sp>
        <p:nvSpPr>
          <p:cNvPr id="279" name="CustomShape 4"/>
          <p:cNvSpPr/>
          <p:nvPr/>
        </p:nvSpPr>
        <p:spPr>
          <a:xfrm>
            <a:off x="4398840" y="9555120"/>
            <a:ext cx="3359160" cy="489240"/>
          </a:xfrm>
          <a:prstGeom prst="rect">
            <a:avLst/>
          </a:prstGeom>
          <a:noFill/>
          <a:ln w="9360">
            <a:noFill/>
          </a:ln>
        </p:spPr>
      </p:sp>
      <p:sp>
        <p:nvSpPr>
          <p:cNvPr id="280" name="CustomShape 5"/>
          <p:cNvSpPr/>
          <p:nvPr/>
        </p:nvSpPr>
        <p:spPr>
          <a:xfrm>
            <a:off x="777960" y="4776840"/>
            <a:ext cx="6216840" cy="4524480"/>
          </a:xfrm>
          <a:prstGeom prst="rect">
            <a:avLst/>
          </a:prstGeom>
          <a:noFill/>
          <a:ln w="9360">
            <a:noFill/>
          </a:ln>
        </p:spPr>
      </p:sp>
      <p:sp>
        <p:nvSpPr>
          <p:cNvPr id="2" name="Notes Placeholder 1"/>
          <p:cNvSpPr>
            <a:spLocks noGrp="1"/>
          </p:cNvSpPr>
          <p:nvPr>
            <p:ph type="body" idx="1"/>
          </p:nvPr>
        </p:nvSpPr>
        <p:spPr/>
        <p:txBody>
          <a:bodyPr/>
          <a:lstStyle/>
          <a:p>
            <a:r>
              <a:rPr lang="en-US" smtClean="0"/>
              <a:t>Here</a:t>
            </a:r>
            <a:r>
              <a:rPr lang="en-US" baseline="0" smtClean="0"/>
              <a:t> are our sample sizes for seven assembled cohorts. </a:t>
            </a:r>
          </a:p>
          <a:p>
            <a:endParaRPr lang="en-US" baseline="0" smtClean="0"/>
          </a:p>
          <a:p>
            <a:r>
              <a:rPr lang="en-US" baseline="0" smtClean="0"/>
              <a:t>This is a multiple population analysis of African-Americans, Asian-Americans, European-Americans, and Hispanic Americans. We are reporting results from a maximum of over 18,000 people for the AHI. Other phenotypes and sleep stage-specific analyses will have smaller sample sizes due to differences in collection devices. All phenotypes were centrally scored using standardized criteria by the Sleep Reading Center at Brigham and Women’s Hospital </a:t>
            </a:r>
          </a:p>
          <a:p>
            <a:endParaRPr lang="en-US" baseline="0" smtClean="0"/>
          </a:p>
          <a:p>
            <a:r>
              <a:rPr lang="en-US" baseline="0" smtClean="0"/>
              <a:t>Analysis is still in progress, and we expect to boost our sample size to nearly 20,000 individuals next month.</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CustomShape 1"/>
          <p:cNvSpPr/>
          <p:nvPr/>
        </p:nvSpPr>
        <p:spPr>
          <a:xfrm>
            <a:off x="4398840" y="9555120"/>
            <a:ext cx="3370320" cy="500040"/>
          </a:xfrm>
          <a:prstGeom prst="rect">
            <a:avLst/>
          </a:prstGeom>
          <a:noFill/>
          <a:ln>
            <a:noFill/>
          </a:ln>
        </p:spPr>
      </p:sp>
      <p:sp>
        <p:nvSpPr>
          <p:cNvPr id="282" name="CustomShape 2"/>
          <p:cNvSpPr/>
          <p:nvPr/>
        </p:nvSpPr>
        <p:spPr>
          <a:xfrm>
            <a:off x="4398840" y="9555120"/>
            <a:ext cx="3356280" cy="486000"/>
          </a:xfrm>
          <a:prstGeom prst="rect">
            <a:avLst/>
          </a:prstGeom>
          <a:noFill/>
          <a:ln w="9360">
            <a:noFill/>
          </a:ln>
        </p:spPr>
      </p:sp>
      <p:sp>
        <p:nvSpPr>
          <p:cNvPr id="283" name="CustomShape 3"/>
          <p:cNvSpPr/>
          <p:nvPr/>
        </p:nvSpPr>
        <p:spPr>
          <a:xfrm>
            <a:off x="4398840" y="9555120"/>
            <a:ext cx="3357720" cy="487440"/>
          </a:xfrm>
          <a:prstGeom prst="rect">
            <a:avLst/>
          </a:prstGeom>
          <a:noFill/>
          <a:ln w="9360">
            <a:noFill/>
          </a:ln>
        </p:spPr>
      </p:sp>
      <p:sp>
        <p:nvSpPr>
          <p:cNvPr id="284" name="CustomShape 4"/>
          <p:cNvSpPr/>
          <p:nvPr/>
        </p:nvSpPr>
        <p:spPr>
          <a:xfrm>
            <a:off x="4398840" y="9555120"/>
            <a:ext cx="3359160" cy="489240"/>
          </a:xfrm>
          <a:prstGeom prst="rect">
            <a:avLst/>
          </a:prstGeom>
          <a:noFill/>
          <a:ln w="9360">
            <a:noFill/>
          </a:ln>
        </p:spPr>
      </p:sp>
      <p:sp>
        <p:nvSpPr>
          <p:cNvPr id="285" name="CustomShape 5"/>
          <p:cNvSpPr/>
          <p:nvPr/>
        </p:nvSpPr>
        <p:spPr>
          <a:xfrm>
            <a:off x="777960" y="4776840"/>
            <a:ext cx="6216840" cy="4524480"/>
          </a:xfrm>
          <a:prstGeom prst="rect">
            <a:avLst/>
          </a:prstGeom>
          <a:noFill/>
          <a:ln w="9360">
            <a:noFill/>
          </a:ln>
        </p:spPr>
      </p:sp>
      <p:sp>
        <p:nvSpPr>
          <p:cNvPr id="2" name="Notes Placeholder 1"/>
          <p:cNvSpPr>
            <a:spLocks noGrp="1"/>
          </p:cNvSpPr>
          <p:nvPr>
            <p:ph type="body" idx="1"/>
          </p:nvPr>
        </p:nvSpPr>
        <p:spPr/>
        <p:txBody>
          <a:bodyPr/>
          <a:lstStyle/>
          <a:p>
            <a:r>
              <a:rPr lang="en-US" smtClean="0"/>
              <a:t>Here are our subject characteristics</a:t>
            </a:r>
            <a:r>
              <a:rPr lang="en-US" baseline="0" smtClean="0"/>
              <a:t> across cohorts. There are a range of gender percentages and ages across cohorts.</a:t>
            </a:r>
          </a:p>
          <a:p>
            <a:endParaRPr lang="en-US" baseline="0" smtClean="0"/>
          </a:p>
          <a:p>
            <a:r>
              <a:rPr lang="en-US" baseline="0" smtClean="0"/>
              <a:t>MrOS was a male-only cohort. The Cleveland Family Study was younger.</a:t>
            </a:r>
          </a:p>
          <a:p>
            <a:endParaRPr lang="en-US" baseline="0" smtClean="0"/>
          </a:p>
          <a:p>
            <a:r>
              <a:rPr lang="en-US" baseline="0" smtClean="0"/>
              <a:t>The AHI and average oxygen saturation were generally similar across cohorts, though the Hispanic Community Health Study had a lower AHI.</a:t>
            </a:r>
          </a:p>
          <a:p>
            <a:endParaRPr lang="en-US" baseline="0" smtClean="0"/>
          </a:p>
          <a:p>
            <a:r>
              <a:rPr lang="en-US" baseline="0" smtClean="0"/>
              <a:t>The SNPs column lists the number of successfully imputed SNPs for each cohort. Some of our results will be missing if an individual cohort did not have a SNP that had good enough imputation quality or high enough minor allele frequency.</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CustomShape 1"/>
          <p:cNvSpPr/>
          <p:nvPr/>
        </p:nvSpPr>
        <p:spPr>
          <a:xfrm>
            <a:off x="4398840" y="9555120"/>
            <a:ext cx="3370320" cy="500040"/>
          </a:xfrm>
          <a:prstGeom prst="rect">
            <a:avLst/>
          </a:prstGeom>
          <a:noFill/>
          <a:ln>
            <a:noFill/>
          </a:ln>
        </p:spPr>
      </p:sp>
      <p:sp>
        <p:nvSpPr>
          <p:cNvPr id="287" name="CustomShape 2"/>
          <p:cNvSpPr/>
          <p:nvPr/>
        </p:nvSpPr>
        <p:spPr>
          <a:xfrm>
            <a:off x="4398840" y="9555120"/>
            <a:ext cx="3356280" cy="486000"/>
          </a:xfrm>
          <a:prstGeom prst="rect">
            <a:avLst/>
          </a:prstGeom>
          <a:noFill/>
          <a:ln w="9360">
            <a:noFill/>
          </a:ln>
        </p:spPr>
      </p:sp>
      <p:sp>
        <p:nvSpPr>
          <p:cNvPr id="288" name="CustomShape 3"/>
          <p:cNvSpPr/>
          <p:nvPr/>
        </p:nvSpPr>
        <p:spPr>
          <a:xfrm>
            <a:off x="4398840" y="9555120"/>
            <a:ext cx="3357720" cy="487440"/>
          </a:xfrm>
          <a:prstGeom prst="rect">
            <a:avLst/>
          </a:prstGeom>
          <a:noFill/>
          <a:ln w="9360">
            <a:noFill/>
          </a:ln>
        </p:spPr>
      </p:sp>
      <p:sp>
        <p:nvSpPr>
          <p:cNvPr id="289" name="CustomShape 4"/>
          <p:cNvSpPr/>
          <p:nvPr/>
        </p:nvSpPr>
        <p:spPr>
          <a:xfrm>
            <a:off x="4398840" y="9555120"/>
            <a:ext cx="3359160" cy="489240"/>
          </a:xfrm>
          <a:prstGeom prst="rect">
            <a:avLst/>
          </a:prstGeom>
          <a:noFill/>
          <a:ln w="9360">
            <a:noFill/>
          </a:ln>
        </p:spPr>
      </p:sp>
      <p:sp>
        <p:nvSpPr>
          <p:cNvPr id="290" name="CustomShape 5"/>
          <p:cNvSpPr/>
          <p:nvPr/>
        </p:nvSpPr>
        <p:spPr>
          <a:xfrm>
            <a:off x="777960" y="4776840"/>
            <a:ext cx="6216840" cy="4524480"/>
          </a:xfrm>
          <a:prstGeom prst="rect">
            <a:avLst/>
          </a:prstGeom>
          <a:noFill/>
          <a:ln w="9360">
            <a:noFill/>
          </a:ln>
        </p:spPr>
      </p:sp>
      <p:sp>
        <p:nvSpPr>
          <p:cNvPr id="2" name="Notes Placeholder 1"/>
          <p:cNvSpPr>
            <a:spLocks noGrp="1"/>
          </p:cNvSpPr>
          <p:nvPr>
            <p:ph type="body" idx="1"/>
          </p:nvPr>
        </p:nvSpPr>
        <p:spPr/>
        <p:txBody>
          <a:bodyPr/>
          <a:lstStyle/>
          <a:p>
            <a:r>
              <a:rPr lang="en-US" dirty="0" smtClean="0"/>
              <a:t>Here are our top results for the AHI. We use a traditional</a:t>
            </a:r>
            <a:r>
              <a:rPr lang="en-US" baseline="0" dirty="0" smtClean="0"/>
              <a:t> significance cutoff of p under 5 x 10-8. There was one region for AHI within REM for African Americans that just missed significance. We have two additional African-American cohorts that we plan to add, which may improve the p-value of this result.</a:t>
            </a:r>
          </a:p>
          <a:p>
            <a:endParaRPr lang="en-US" baseline="0" dirty="0" smtClean="0"/>
          </a:p>
          <a:p>
            <a:r>
              <a:rPr lang="en-US" baseline="0" dirty="0" smtClean="0"/>
              <a:t>There are also over twenty suggestive regions that we identified at a p-value under 1 x 10-6. Some of these signals may reach significant levels with improved sample size.</a:t>
            </a:r>
          </a:p>
          <a:p>
            <a:endParaRPr lang="en-US" baseline="0" dirty="0" smtClean="0"/>
          </a:p>
          <a:p>
            <a:r>
              <a:rPr lang="en-US" baseline="0" dirty="0" smtClean="0"/>
              <a:t>I should also point out that analyses from last week indicated a significant result for Hispanic Americans at 10-9 levels. We are currently verifying these results.</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CustomShape 1"/>
          <p:cNvSpPr/>
          <p:nvPr/>
        </p:nvSpPr>
        <p:spPr>
          <a:xfrm>
            <a:off x="4398840" y="9555120"/>
            <a:ext cx="3370320" cy="500040"/>
          </a:xfrm>
          <a:prstGeom prst="rect">
            <a:avLst/>
          </a:prstGeom>
          <a:noFill/>
          <a:ln>
            <a:noFill/>
          </a:ln>
        </p:spPr>
      </p:sp>
      <p:sp>
        <p:nvSpPr>
          <p:cNvPr id="292" name="CustomShape 2"/>
          <p:cNvSpPr/>
          <p:nvPr/>
        </p:nvSpPr>
        <p:spPr>
          <a:xfrm>
            <a:off x="4398840" y="9555120"/>
            <a:ext cx="3356280" cy="486000"/>
          </a:xfrm>
          <a:prstGeom prst="rect">
            <a:avLst/>
          </a:prstGeom>
          <a:noFill/>
          <a:ln w="9360">
            <a:noFill/>
          </a:ln>
        </p:spPr>
      </p:sp>
      <p:sp>
        <p:nvSpPr>
          <p:cNvPr id="293" name="CustomShape 3"/>
          <p:cNvSpPr/>
          <p:nvPr/>
        </p:nvSpPr>
        <p:spPr>
          <a:xfrm>
            <a:off x="4398840" y="9555120"/>
            <a:ext cx="3357720" cy="487440"/>
          </a:xfrm>
          <a:prstGeom prst="rect">
            <a:avLst/>
          </a:prstGeom>
          <a:noFill/>
          <a:ln w="9360">
            <a:noFill/>
          </a:ln>
        </p:spPr>
      </p:sp>
      <p:sp>
        <p:nvSpPr>
          <p:cNvPr id="294" name="CustomShape 4"/>
          <p:cNvSpPr/>
          <p:nvPr/>
        </p:nvSpPr>
        <p:spPr>
          <a:xfrm>
            <a:off x="4398840" y="9555120"/>
            <a:ext cx="3359160" cy="489240"/>
          </a:xfrm>
          <a:prstGeom prst="rect">
            <a:avLst/>
          </a:prstGeom>
          <a:noFill/>
          <a:ln w="9360">
            <a:noFill/>
          </a:ln>
        </p:spPr>
      </p:sp>
      <p:sp>
        <p:nvSpPr>
          <p:cNvPr id="295" name="CustomShape 5"/>
          <p:cNvSpPr/>
          <p:nvPr/>
        </p:nvSpPr>
        <p:spPr>
          <a:xfrm>
            <a:off x="777960" y="4776840"/>
            <a:ext cx="6216840" cy="4524480"/>
          </a:xfrm>
          <a:prstGeom prst="rect">
            <a:avLst/>
          </a:prstGeom>
          <a:noFill/>
          <a:ln w="9360">
            <a:noFill/>
          </a:ln>
        </p:spPr>
      </p:sp>
      <p:sp>
        <p:nvSpPr>
          <p:cNvPr id="2" name="Notes Placeholder 1"/>
          <p:cNvSpPr>
            <a:spLocks noGrp="1"/>
          </p:cNvSpPr>
          <p:nvPr>
            <p:ph type="body" idx="1"/>
          </p:nvPr>
        </p:nvSpPr>
        <p:spPr/>
        <p:txBody>
          <a:bodyPr/>
          <a:lstStyle/>
          <a:p>
            <a:r>
              <a:rPr lang="en-US" smtClean="0"/>
              <a:t>For average oxygen saturation, we detected four significant</a:t>
            </a:r>
            <a:r>
              <a:rPr lang="en-US" baseline="0" smtClean="0"/>
              <a:t> regions, including three for average oxygen across the night, and one for NREM average oxygen. As I will show, many of these significant regions also have strong p-values for the AHI.</a:t>
            </a:r>
          </a:p>
          <a:p>
            <a:endParaRPr lang="en-US" baseline="0" smtClean="0"/>
          </a:p>
          <a:p>
            <a:r>
              <a:rPr lang="en-US" baseline="0" smtClean="0"/>
              <a:t>Many of the top NREM and REM-specific results were also found for all-night results.</a:t>
            </a:r>
          </a:p>
          <a:p>
            <a:endParaRPr lang="en-US" baseline="0" smtClean="0"/>
          </a:p>
          <a:p>
            <a:r>
              <a:rPr lang="en-US" baseline="0" smtClean="0"/>
              <a:t>We detected 31 suggestive regions. There were stronger results for average oxygen saturation versus AHI, both in terms of significant and suggestive results.</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CustomShape 1"/>
          <p:cNvSpPr/>
          <p:nvPr/>
        </p:nvSpPr>
        <p:spPr>
          <a:xfrm>
            <a:off x="4398840" y="9555120"/>
            <a:ext cx="3370320" cy="500040"/>
          </a:xfrm>
          <a:prstGeom prst="rect">
            <a:avLst/>
          </a:prstGeom>
          <a:noFill/>
          <a:ln>
            <a:noFill/>
          </a:ln>
        </p:spPr>
      </p:sp>
      <p:sp>
        <p:nvSpPr>
          <p:cNvPr id="297" name="CustomShape 2"/>
          <p:cNvSpPr/>
          <p:nvPr/>
        </p:nvSpPr>
        <p:spPr>
          <a:xfrm>
            <a:off x="4398840" y="9555120"/>
            <a:ext cx="3356280" cy="486000"/>
          </a:xfrm>
          <a:prstGeom prst="rect">
            <a:avLst/>
          </a:prstGeom>
          <a:noFill/>
          <a:ln w="9360">
            <a:noFill/>
          </a:ln>
        </p:spPr>
      </p:sp>
      <p:sp>
        <p:nvSpPr>
          <p:cNvPr id="298" name="CustomShape 3"/>
          <p:cNvSpPr/>
          <p:nvPr/>
        </p:nvSpPr>
        <p:spPr>
          <a:xfrm>
            <a:off x="4398840" y="9555120"/>
            <a:ext cx="3357720" cy="487440"/>
          </a:xfrm>
          <a:prstGeom prst="rect">
            <a:avLst/>
          </a:prstGeom>
          <a:noFill/>
          <a:ln w="9360">
            <a:noFill/>
          </a:ln>
        </p:spPr>
      </p:sp>
      <p:sp>
        <p:nvSpPr>
          <p:cNvPr id="299" name="CustomShape 4"/>
          <p:cNvSpPr/>
          <p:nvPr/>
        </p:nvSpPr>
        <p:spPr>
          <a:xfrm>
            <a:off x="4398840" y="9555120"/>
            <a:ext cx="3359160" cy="489240"/>
          </a:xfrm>
          <a:prstGeom prst="rect">
            <a:avLst/>
          </a:prstGeom>
          <a:noFill/>
          <a:ln w="9360">
            <a:noFill/>
          </a:ln>
        </p:spPr>
      </p:sp>
      <p:sp>
        <p:nvSpPr>
          <p:cNvPr id="300" name="CustomShape 5"/>
          <p:cNvSpPr/>
          <p:nvPr/>
        </p:nvSpPr>
        <p:spPr>
          <a:xfrm>
            <a:off x="777960" y="4776840"/>
            <a:ext cx="6216840" cy="4524480"/>
          </a:xfrm>
          <a:prstGeom prst="rect">
            <a:avLst/>
          </a:prstGeom>
          <a:noFill/>
          <a:ln w="9360">
            <a:noFill/>
          </a:ln>
        </p:spPr>
      </p:sp>
      <p:sp>
        <p:nvSpPr>
          <p:cNvPr id="2" name="Notes Placeholder 1"/>
          <p:cNvSpPr>
            <a:spLocks noGrp="1"/>
          </p:cNvSpPr>
          <p:nvPr>
            <p:ph type="body" idx="1"/>
          </p:nvPr>
        </p:nvSpPr>
        <p:spPr/>
        <p:txBody>
          <a:bodyPr/>
          <a:lstStyle/>
          <a:p>
            <a:r>
              <a:rPr lang="en-US" smtClean="0"/>
              <a:t>Here are our QQ plots for significant results. If you have never seen a QQ plot, essentially it is a quality control measure looking at the expected versus observed p-values.</a:t>
            </a:r>
          </a:p>
          <a:p>
            <a:endParaRPr lang="en-US" smtClean="0"/>
          </a:p>
          <a:p>
            <a:r>
              <a:rPr lang="en-US" smtClean="0"/>
              <a:t>Ideally,</a:t>
            </a:r>
            <a:r>
              <a:rPr lang="en-US" baseline="0" smtClean="0"/>
              <a:t> these values should be the same for most of the plot, with a spike up on the upper left. These plots show that are significant results are not likely to be due to artifacts such as population differences. We used two methods to control for population differences: a principal components measure, followed by genomic control which further corrects population differences.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24" name="PlaceHolder 2"/>
          <p:cNvSpPr>
            <a:spLocks noGrp="1"/>
          </p:cNvSpPr>
          <p:nvPr>
            <p:ph type="body"/>
          </p:nvPr>
        </p:nvSpPr>
        <p:spPr>
          <a:xfrm>
            <a:off x="504000" y="1768680"/>
            <a:ext cx="9072000" cy="2090880"/>
          </a:xfrm>
          <a:prstGeom prst="rect">
            <a:avLst/>
          </a:prstGeom>
        </p:spPr>
        <p:txBody>
          <a:bodyPr wrap="none" lIns="0" tIns="0" rIns="0" bIns="0"/>
          <a:lstStyle/>
          <a:p>
            <a:endParaRPr/>
          </a:p>
        </p:txBody>
      </p:sp>
      <p:sp>
        <p:nvSpPr>
          <p:cNvPr id="25" name="PlaceHolder 3"/>
          <p:cNvSpPr>
            <a:spLocks noGrp="1"/>
          </p:cNvSpPr>
          <p:nvPr>
            <p:ph type="body"/>
          </p:nvPr>
        </p:nvSpPr>
        <p:spPr>
          <a:xfrm>
            <a:off x="504000" y="4058280"/>
            <a:ext cx="9072000" cy="209088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27"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28"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29"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
        <p:nvSpPr>
          <p:cNvPr id="30" name="PlaceHolder 5"/>
          <p:cNvSpPr>
            <a:spLocks noGrp="1"/>
          </p:cNvSpPr>
          <p:nvPr>
            <p:ph type="body"/>
          </p:nvPr>
        </p:nvSpPr>
        <p:spPr>
          <a:xfrm>
            <a:off x="504000" y="4058280"/>
            <a:ext cx="4426920" cy="209088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32"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33"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pic>
        <p:nvPicPr>
          <p:cNvPr id="34" name="Picture 33"/>
          <p:cNvPicPr/>
          <p:nvPr/>
        </p:nvPicPr>
        <p:blipFill>
          <a:blip r:embed="rId2" cstate="print"/>
          <a:stretch>
            <a:fillRect/>
          </a:stretch>
        </p:blipFill>
        <p:spPr>
          <a:xfrm>
            <a:off x="6055200" y="4058280"/>
            <a:ext cx="2620440" cy="2090880"/>
          </a:xfrm>
          <a:prstGeom prst="rect">
            <a:avLst/>
          </a:prstGeom>
          <a:ln>
            <a:noFill/>
          </a:ln>
        </p:spPr>
      </p:pic>
      <p:pic>
        <p:nvPicPr>
          <p:cNvPr id="35" name="Picture 34"/>
          <p:cNvPicPr/>
          <p:nvPr/>
        </p:nvPicPr>
        <p:blipFill>
          <a:blip r:embed="rId2" cstate="print"/>
          <a:stretch>
            <a:fillRect/>
          </a:stretch>
        </p:blipFill>
        <p:spPr>
          <a:xfrm>
            <a:off x="1406880" y="4058280"/>
            <a:ext cx="2620440" cy="20908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75" name="PlaceHolder 2"/>
          <p:cNvSpPr>
            <a:spLocks noGrp="1"/>
          </p:cNvSpPr>
          <p:nvPr>
            <p:ph type="subTitle"/>
          </p:nvPr>
        </p:nvSpPr>
        <p:spPr>
          <a:xfrm>
            <a:off x="504000" y="1768680"/>
            <a:ext cx="9072000" cy="438444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77" name="PlaceHolder 2"/>
          <p:cNvSpPr>
            <a:spLocks noGrp="1"/>
          </p:cNvSpPr>
          <p:nvPr>
            <p:ph type="body"/>
          </p:nvPr>
        </p:nvSpPr>
        <p:spPr>
          <a:xfrm>
            <a:off x="504000" y="1768680"/>
            <a:ext cx="9072000" cy="438408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79"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80" name="PlaceHolder 3"/>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504000" y="301320"/>
            <a:ext cx="9072000" cy="585144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84"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85" name="PlaceHolder 3"/>
          <p:cNvSpPr>
            <a:spLocks noGrp="1"/>
          </p:cNvSpPr>
          <p:nvPr>
            <p:ph type="body"/>
          </p:nvPr>
        </p:nvSpPr>
        <p:spPr>
          <a:xfrm>
            <a:off x="504000" y="4058280"/>
            <a:ext cx="4426920" cy="2090880"/>
          </a:xfrm>
          <a:prstGeom prst="rect">
            <a:avLst/>
          </a:prstGeom>
        </p:spPr>
        <p:txBody>
          <a:bodyPr wrap="none" lIns="0" tIns="0" rIns="0" bIns="0"/>
          <a:lstStyle/>
          <a:p>
            <a:endParaRPr/>
          </a:p>
        </p:txBody>
      </p:sp>
      <p:sp>
        <p:nvSpPr>
          <p:cNvPr id="86" name="PlaceHolder 4"/>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3" name="PlaceHolder 2"/>
          <p:cNvSpPr>
            <a:spLocks noGrp="1"/>
          </p:cNvSpPr>
          <p:nvPr>
            <p:ph type="subTitle"/>
          </p:nvPr>
        </p:nvSpPr>
        <p:spPr>
          <a:xfrm>
            <a:off x="504000" y="1768680"/>
            <a:ext cx="9072000" cy="438444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88"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89"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90"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92"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93"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94" name="PlaceHolder 4"/>
          <p:cNvSpPr>
            <a:spLocks noGrp="1"/>
          </p:cNvSpPr>
          <p:nvPr>
            <p:ph type="body"/>
          </p:nvPr>
        </p:nvSpPr>
        <p:spPr>
          <a:xfrm>
            <a:off x="504000" y="4058280"/>
            <a:ext cx="9071640" cy="209088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96" name="PlaceHolder 2"/>
          <p:cNvSpPr>
            <a:spLocks noGrp="1"/>
          </p:cNvSpPr>
          <p:nvPr>
            <p:ph type="body"/>
          </p:nvPr>
        </p:nvSpPr>
        <p:spPr>
          <a:xfrm>
            <a:off x="504000" y="1768680"/>
            <a:ext cx="9072000" cy="2090880"/>
          </a:xfrm>
          <a:prstGeom prst="rect">
            <a:avLst/>
          </a:prstGeom>
        </p:spPr>
        <p:txBody>
          <a:bodyPr wrap="none" lIns="0" tIns="0" rIns="0" bIns="0"/>
          <a:lstStyle/>
          <a:p>
            <a:endParaRPr/>
          </a:p>
        </p:txBody>
      </p:sp>
      <p:sp>
        <p:nvSpPr>
          <p:cNvPr id="97" name="PlaceHolder 3"/>
          <p:cNvSpPr>
            <a:spLocks noGrp="1"/>
          </p:cNvSpPr>
          <p:nvPr>
            <p:ph type="body"/>
          </p:nvPr>
        </p:nvSpPr>
        <p:spPr>
          <a:xfrm>
            <a:off x="504000" y="4058280"/>
            <a:ext cx="9072000" cy="209088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99"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00"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01"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
        <p:nvSpPr>
          <p:cNvPr id="102" name="PlaceHolder 5"/>
          <p:cNvSpPr>
            <a:spLocks noGrp="1"/>
          </p:cNvSpPr>
          <p:nvPr>
            <p:ph type="body"/>
          </p:nvPr>
        </p:nvSpPr>
        <p:spPr>
          <a:xfrm>
            <a:off x="504000" y="4058280"/>
            <a:ext cx="4426920" cy="209088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04"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05"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pic>
        <p:nvPicPr>
          <p:cNvPr id="106" name="Picture 105"/>
          <p:cNvPicPr/>
          <p:nvPr/>
        </p:nvPicPr>
        <p:blipFill>
          <a:blip r:embed="rId2" cstate="print"/>
          <a:stretch>
            <a:fillRect/>
          </a:stretch>
        </p:blipFill>
        <p:spPr>
          <a:xfrm>
            <a:off x="6055200" y="4058280"/>
            <a:ext cx="2620440" cy="2090880"/>
          </a:xfrm>
          <a:prstGeom prst="rect">
            <a:avLst/>
          </a:prstGeom>
          <a:ln>
            <a:noFill/>
          </a:ln>
        </p:spPr>
      </p:pic>
      <p:pic>
        <p:nvPicPr>
          <p:cNvPr id="107" name="Picture 106"/>
          <p:cNvPicPr/>
          <p:nvPr/>
        </p:nvPicPr>
        <p:blipFill>
          <a:blip r:embed="rId2" cstate="print"/>
          <a:stretch>
            <a:fillRect/>
          </a:stretch>
        </p:blipFill>
        <p:spPr>
          <a:xfrm>
            <a:off x="1406880" y="4058280"/>
            <a:ext cx="2620440" cy="20908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3"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14" name="PlaceHolder 2"/>
          <p:cNvSpPr>
            <a:spLocks noGrp="1"/>
          </p:cNvSpPr>
          <p:nvPr>
            <p:ph type="subTitle"/>
          </p:nvPr>
        </p:nvSpPr>
        <p:spPr>
          <a:xfrm>
            <a:off x="504000" y="1768680"/>
            <a:ext cx="9072000" cy="4384440"/>
          </a:xfrm>
          <a:prstGeom prst="rect">
            <a:avLst/>
          </a:prstGeom>
        </p:spPr>
        <p:txBody>
          <a:bodyPr wrap="none"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16" name="PlaceHolder 2"/>
          <p:cNvSpPr>
            <a:spLocks noGrp="1"/>
          </p:cNvSpPr>
          <p:nvPr>
            <p:ph type="body"/>
          </p:nvPr>
        </p:nvSpPr>
        <p:spPr>
          <a:xfrm>
            <a:off x="504000" y="1768680"/>
            <a:ext cx="9072000" cy="4384080"/>
          </a:xfrm>
          <a:prstGeom prst="rect">
            <a:avLst/>
          </a:prstGeom>
        </p:spPr>
        <p:txBody>
          <a:bodyPr wrap="none"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18"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119" name="PlaceHolder 3"/>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5" name="PlaceHolder 2"/>
          <p:cNvSpPr>
            <a:spLocks noGrp="1"/>
          </p:cNvSpPr>
          <p:nvPr>
            <p:ph type="body"/>
          </p:nvPr>
        </p:nvSpPr>
        <p:spPr>
          <a:xfrm>
            <a:off x="504000" y="1768680"/>
            <a:ext cx="9072000" cy="4384080"/>
          </a:xfrm>
          <a:prstGeom prst="rect">
            <a:avLst/>
          </a:prstGeom>
        </p:spPr>
        <p:txBody>
          <a:bodyPr wrap="none"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1" name="PlaceHolder 1"/>
          <p:cNvSpPr>
            <a:spLocks noGrp="1"/>
          </p:cNvSpPr>
          <p:nvPr>
            <p:ph type="subTitle"/>
          </p:nvPr>
        </p:nvSpPr>
        <p:spPr>
          <a:xfrm>
            <a:off x="504000" y="301320"/>
            <a:ext cx="9072000" cy="5851440"/>
          </a:xfrm>
          <a:prstGeom prst="rect">
            <a:avLst/>
          </a:prstGeom>
        </p:spPr>
        <p:txBody>
          <a:bodyPr wrap="none"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23"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24" name="PlaceHolder 3"/>
          <p:cNvSpPr>
            <a:spLocks noGrp="1"/>
          </p:cNvSpPr>
          <p:nvPr>
            <p:ph type="body"/>
          </p:nvPr>
        </p:nvSpPr>
        <p:spPr>
          <a:xfrm>
            <a:off x="504000" y="4058280"/>
            <a:ext cx="4426920" cy="2090880"/>
          </a:xfrm>
          <a:prstGeom prst="rect">
            <a:avLst/>
          </a:prstGeom>
        </p:spPr>
        <p:txBody>
          <a:bodyPr wrap="none" lIns="0" tIns="0" rIns="0" bIns="0"/>
          <a:lstStyle/>
          <a:p>
            <a:endParaRPr/>
          </a:p>
        </p:txBody>
      </p:sp>
      <p:sp>
        <p:nvSpPr>
          <p:cNvPr id="125" name="PlaceHolder 4"/>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27"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128"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29"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31"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32"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33" name="PlaceHolder 4"/>
          <p:cNvSpPr>
            <a:spLocks noGrp="1"/>
          </p:cNvSpPr>
          <p:nvPr>
            <p:ph type="body"/>
          </p:nvPr>
        </p:nvSpPr>
        <p:spPr>
          <a:xfrm>
            <a:off x="504000" y="4058280"/>
            <a:ext cx="9071640" cy="2090880"/>
          </a:xfrm>
          <a:prstGeom prst="rect">
            <a:avLst/>
          </a:prstGeom>
        </p:spPr>
        <p:txBody>
          <a:bodyPr wrap="none"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35" name="PlaceHolder 2"/>
          <p:cNvSpPr>
            <a:spLocks noGrp="1"/>
          </p:cNvSpPr>
          <p:nvPr>
            <p:ph type="body"/>
          </p:nvPr>
        </p:nvSpPr>
        <p:spPr>
          <a:xfrm>
            <a:off x="504000" y="1768680"/>
            <a:ext cx="9072000" cy="2090880"/>
          </a:xfrm>
          <a:prstGeom prst="rect">
            <a:avLst/>
          </a:prstGeom>
        </p:spPr>
        <p:txBody>
          <a:bodyPr wrap="none" lIns="0" tIns="0" rIns="0" bIns="0"/>
          <a:lstStyle/>
          <a:p>
            <a:endParaRPr/>
          </a:p>
        </p:txBody>
      </p:sp>
      <p:sp>
        <p:nvSpPr>
          <p:cNvPr id="136" name="PlaceHolder 3"/>
          <p:cNvSpPr>
            <a:spLocks noGrp="1"/>
          </p:cNvSpPr>
          <p:nvPr>
            <p:ph type="body"/>
          </p:nvPr>
        </p:nvSpPr>
        <p:spPr>
          <a:xfrm>
            <a:off x="504000" y="4058280"/>
            <a:ext cx="9072000" cy="2090880"/>
          </a:xfrm>
          <a:prstGeom prst="rect">
            <a:avLst/>
          </a:prstGeom>
        </p:spPr>
        <p:txBody>
          <a:bodyPr wrap="none"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38"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39"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40"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
        <p:nvSpPr>
          <p:cNvPr id="141" name="PlaceHolder 5"/>
          <p:cNvSpPr>
            <a:spLocks noGrp="1"/>
          </p:cNvSpPr>
          <p:nvPr>
            <p:ph type="body"/>
          </p:nvPr>
        </p:nvSpPr>
        <p:spPr>
          <a:xfrm>
            <a:off x="504000" y="4058280"/>
            <a:ext cx="4426920" cy="2090880"/>
          </a:xfrm>
          <a:prstGeom prst="rect">
            <a:avLst/>
          </a:prstGeom>
        </p:spPr>
        <p:txBody>
          <a:bodyPr wrap="none"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43"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44"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pic>
        <p:nvPicPr>
          <p:cNvPr id="145" name="Picture 144"/>
          <p:cNvPicPr/>
          <p:nvPr/>
        </p:nvPicPr>
        <p:blipFill>
          <a:blip r:embed="rId2" cstate="print"/>
          <a:stretch>
            <a:fillRect/>
          </a:stretch>
        </p:blipFill>
        <p:spPr>
          <a:xfrm>
            <a:off x="6055200" y="4058280"/>
            <a:ext cx="2620440" cy="2090880"/>
          </a:xfrm>
          <a:prstGeom prst="rect">
            <a:avLst/>
          </a:prstGeom>
          <a:ln>
            <a:noFill/>
          </a:ln>
        </p:spPr>
      </p:pic>
      <p:pic>
        <p:nvPicPr>
          <p:cNvPr id="146" name="Picture 145"/>
          <p:cNvPicPr/>
          <p:nvPr/>
        </p:nvPicPr>
        <p:blipFill>
          <a:blip r:embed="rId2" cstate="print"/>
          <a:stretch>
            <a:fillRect/>
          </a:stretch>
        </p:blipFill>
        <p:spPr>
          <a:xfrm>
            <a:off x="1406880" y="4058280"/>
            <a:ext cx="2620440" cy="2090880"/>
          </a:xfrm>
          <a:prstGeom prst="rect">
            <a:avLst/>
          </a:prstGeom>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2"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53" name="PlaceHolder 2"/>
          <p:cNvSpPr>
            <a:spLocks noGrp="1"/>
          </p:cNvSpPr>
          <p:nvPr>
            <p:ph type="subTitle"/>
          </p:nvPr>
        </p:nvSpPr>
        <p:spPr>
          <a:xfrm>
            <a:off x="504000" y="1768680"/>
            <a:ext cx="9072000" cy="4384440"/>
          </a:xfrm>
          <a:prstGeom prst="rect">
            <a:avLst/>
          </a:prstGeom>
        </p:spPr>
        <p:txBody>
          <a:bodyPr wrap="none" lIns="0" tIns="0" rIns="0" bIns="0" anchor="ctr"/>
          <a:lstStyle/>
          <a:p>
            <a:pPr algn="ct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4"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55" name="PlaceHolder 2"/>
          <p:cNvSpPr>
            <a:spLocks noGrp="1"/>
          </p:cNvSpPr>
          <p:nvPr>
            <p:ph type="body"/>
          </p:nvPr>
        </p:nvSpPr>
        <p:spPr>
          <a:xfrm>
            <a:off x="504000" y="1768680"/>
            <a:ext cx="9072000" cy="43840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7"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8" name="PlaceHolder 3"/>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57"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158" name="PlaceHolder 3"/>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9"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0" name="PlaceHolder 1"/>
          <p:cNvSpPr>
            <a:spLocks noGrp="1"/>
          </p:cNvSpPr>
          <p:nvPr>
            <p:ph type="subTitle"/>
          </p:nvPr>
        </p:nvSpPr>
        <p:spPr>
          <a:xfrm>
            <a:off x="504000" y="301320"/>
            <a:ext cx="9072000" cy="5851440"/>
          </a:xfrm>
          <a:prstGeom prst="rect">
            <a:avLst/>
          </a:prstGeom>
        </p:spPr>
        <p:txBody>
          <a:bodyPr wrap="none" lIns="0" tIns="0" rIns="0" bIns="0" anchor="ctr"/>
          <a:lstStyle/>
          <a:p>
            <a:pPr algn="ct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62"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63" name="PlaceHolder 3"/>
          <p:cNvSpPr>
            <a:spLocks noGrp="1"/>
          </p:cNvSpPr>
          <p:nvPr>
            <p:ph type="body"/>
          </p:nvPr>
        </p:nvSpPr>
        <p:spPr>
          <a:xfrm>
            <a:off x="504000" y="4058280"/>
            <a:ext cx="4426920" cy="2090880"/>
          </a:xfrm>
          <a:prstGeom prst="rect">
            <a:avLst/>
          </a:prstGeom>
        </p:spPr>
        <p:txBody>
          <a:bodyPr wrap="none" lIns="0" tIns="0" rIns="0" bIns="0"/>
          <a:lstStyle/>
          <a:p>
            <a:endParaRPr/>
          </a:p>
        </p:txBody>
      </p:sp>
      <p:sp>
        <p:nvSpPr>
          <p:cNvPr id="164" name="PlaceHolder 4"/>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66"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167"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68"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70"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71"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72" name="PlaceHolder 4"/>
          <p:cNvSpPr>
            <a:spLocks noGrp="1"/>
          </p:cNvSpPr>
          <p:nvPr>
            <p:ph type="body"/>
          </p:nvPr>
        </p:nvSpPr>
        <p:spPr>
          <a:xfrm>
            <a:off x="504000" y="4058280"/>
            <a:ext cx="9071640" cy="2090880"/>
          </a:xfrm>
          <a:prstGeom prst="rect">
            <a:avLst/>
          </a:prstGeom>
        </p:spPr>
        <p:txBody>
          <a:bodyPr wrap="none" lIns="0" tIns="0" rIns="0" bIns="0"/>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74" name="PlaceHolder 2"/>
          <p:cNvSpPr>
            <a:spLocks noGrp="1"/>
          </p:cNvSpPr>
          <p:nvPr>
            <p:ph type="body"/>
          </p:nvPr>
        </p:nvSpPr>
        <p:spPr>
          <a:xfrm>
            <a:off x="504000" y="1768680"/>
            <a:ext cx="9072000" cy="2090880"/>
          </a:xfrm>
          <a:prstGeom prst="rect">
            <a:avLst/>
          </a:prstGeom>
        </p:spPr>
        <p:txBody>
          <a:bodyPr wrap="none" lIns="0" tIns="0" rIns="0" bIns="0"/>
          <a:lstStyle/>
          <a:p>
            <a:endParaRPr/>
          </a:p>
        </p:txBody>
      </p:sp>
      <p:sp>
        <p:nvSpPr>
          <p:cNvPr id="175" name="PlaceHolder 3"/>
          <p:cNvSpPr>
            <a:spLocks noGrp="1"/>
          </p:cNvSpPr>
          <p:nvPr>
            <p:ph type="body"/>
          </p:nvPr>
        </p:nvSpPr>
        <p:spPr>
          <a:xfrm>
            <a:off x="504000" y="4058280"/>
            <a:ext cx="9072000" cy="2090880"/>
          </a:xfrm>
          <a:prstGeom prst="rect">
            <a:avLst/>
          </a:prstGeom>
        </p:spPr>
        <p:txBody>
          <a:bodyPr wrap="none" lIns="0" tIns="0" rIns="0" bIns="0"/>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77"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78"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79"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
        <p:nvSpPr>
          <p:cNvPr id="180" name="PlaceHolder 5"/>
          <p:cNvSpPr>
            <a:spLocks noGrp="1"/>
          </p:cNvSpPr>
          <p:nvPr>
            <p:ph type="body"/>
          </p:nvPr>
        </p:nvSpPr>
        <p:spPr>
          <a:xfrm>
            <a:off x="504000" y="4058280"/>
            <a:ext cx="4426920" cy="2090880"/>
          </a:xfrm>
          <a:prstGeom prst="rect">
            <a:avLst/>
          </a:prstGeom>
        </p:spPr>
        <p:txBody>
          <a:bodyPr wrap="none" lIns="0" tIns="0" rIns="0" bIns="0"/>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81"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82"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83"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pic>
        <p:nvPicPr>
          <p:cNvPr id="184" name="Picture 183"/>
          <p:cNvPicPr/>
          <p:nvPr/>
        </p:nvPicPr>
        <p:blipFill>
          <a:blip r:embed="rId2" cstate="print"/>
          <a:stretch>
            <a:fillRect/>
          </a:stretch>
        </p:blipFill>
        <p:spPr>
          <a:xfrm>
            <a:off x="6055200" y="4058280"/>
            <a:ext cx="2620440" cy="2090880"/>
          </a:xfrm>
          <a:prstGeom prst="rect">
            <a:avLst/>
          </a:prstGeom>
          <a:ln>
            <a:noFill/>
          </a:ln>
        </p:spPr>
      </p:pic>
      <p:pic>
        <p:nvPicPr>
          <p:cNvPr id="185" name="Picture 184"/>
          <p:cNvPicPr/>
          <p:nvPr/>
        </p:nvPicPr>
        <p:blipFill>
          <a:blip r:embed="rId2" cstate="print"/>
          <a:stretch>
            <a:fillRect/>
          </a:stretch>
        </p:blipFill>
        <p:spPr>
          <a:xfrm>
            <a:off x="1406880" y="4058280"/>
            <a:ext cx="2620440" cy="2090880"/>
          </a:xfrm>
          <a:prstGeom prst="rect">
            <a:avLst/>
          </a:prstGeom>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144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2"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13" name="PlaceHolder 3"/>
          <p:cNvSpPr>
            <a:spLocks noGrp="1"/>
          </p:cNvSpPr>
          <p:nvPr>
            <p:ph type="body"/>
          </p:nvPr>
        </p:nvSpPr>
        <p:spPr>
          <a:xfrm>
            <a:off x="504000" y="4058280"/>
            <a:ext cx="4426920" cy="2090880"/>
          </a:xfrm>
          <a:prstGeom prst="rect">
            <a:avLst/>
          </a:prstGeom>
        </p:spPr>
        <p:txBody>
          <a:bodyPr wrap="none" lIns="0" tIns="0" rIns="0" bIns="0"/>
          <a:lstStyle/>
          <a:p>
            <a:endParaRPr/>
          </a:p>
        </p:txBody>
      </p:sp>
      <p:sp>
        <p:nvSpPr>
          <p:cNvPr id="14" name="PlaceHolder 4"/>
          <p:cNvSpPr>
            <a:spLocks noGrp="1"/>
          </p:cNvSpPr>
          <p:nvPr>
            <p:ph type="body"/>
          </p:nvPr>
        </p:nvSpPr>
        <p:spPr>
          <a:xfrm>
            <a:off x="5152320" y="1768680"/>
            <a:ext cx="4426920" cy="43840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16" name="PlaceHolder 2"/>
          <p:cNvSpPr>
            <a:spLocks noGrp="1"/>
          </p:cNvSpPr>
          <p:nvPr>
            <p:ph type="body"/>
          </p:nvPr>
        </p:nvSpPr>
        <p:spPr>
          <a:xfrm>
            <a:off x="504000" y="1768680"/>
            <a:ext cx="4426920" cy="4384080"/>
          </a:xfrm>
          <a:prstGeom prst="rect">
            <a:avLst/>
          </a:prstGeom>
        </p:spPr>
        <p:txBody>
          <a:bodyPr wrap="none" lIns="0" tIns="0" rIns="0" bIns="0"/>
          <a:lstStyle/>
          <a:p>
            <a:endParaRPr/>
          </a:p>
        </p:txBody>
      </p:sp>
      <p:sp>
        <p:nvSpPr>
          <p:cNvPr id="17"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18" name="PlaceHolder 4"/>
          <p:cNvSpPr>
            <a:spLocks noGrp="1"/>
          </p:cNvSpPr>
          <p:nvPr>
            <p:ph type="body"/>
          </p:nvPr>
        </p:nvSpPr>
        <p:spPr>
          <a:xfrm>
            <a:off x="5152320" y="4058280"/>
            <a:ext cx="4426920" cy="209088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2160"/>
          </a:xfrm>
          <a:prstGeom prst="rect">
            <a:avLst/>
          </a:prstGeom>
        </p:spPr>
        <p:txBody>
          <a:bodyPr wrap="none" lIns="0" tIns="0" rIns="0" bIns="0" anchor="ctr"/>
          <a:lstStyle/>
          <a:p>
            <a:pPr algn="ctr"/>
            <a:endParaRPr/>
          </a:p>
        </p:txBody>
      </p:sp>
      <p:sp>
        <p:nvSpPr>
          <p:cNvPr id="20" name="PlaceHolder 2"/>
          <p:cNvSpPr>
            <a:spLocks noGrp="1"/>
          </p:cNvSpPr>
          <p:nvPr>
            <p:ph type="body"/>
          </p:nvPr>
        </p:nvSpPr>
        <p:spPr>
          <a:xfrm>
            <a:off x="504000" y="1768680"/>
            <a:ext cx="4426920" cy="2090880"/>
          </a:xfrm>
          <a:prstGeom prst="rect">
            <a:avLst/>
          </a:prstGeom>
        </p:spPr>
        <p:txBody>
          <a:bodyPr wrap="none" lIns="0" tIns="0" rIns="0" bIns="0"/>
          <a:lstStyle/>
          <a:p>
            <a:endParaRPr/>
          </a:p>
        </p:txBody>
      </p:sp>
      <p:sp>
        <p:nvSpPr>
          <p:cNvPr id="21" name="PlaceHolder 3"/>
          <p:cNvSpPr>
            <a:spLocks noGrp="1"/>
          </p:cNvSpPr>
          <p:nvPr>
            <p:ph type="body"/>
          </p:nvPr>
        </p:nvSpPr>
        <p:spPr>
          <a:xfrm>
            <a:off x="5152320" y="1768680"/>
            <a:ext cx="4426920" cy="2090880"/>
          </a:xfrm>
          <a:prstGeom prst="rect">
            <a:avLst/>
          </a:prstGeom>
        </p:spPr>
        <p:txBody>
          <a:bodyPr wrap="none" lIns="0" tIns="0" rIns="0" bIns="0"/>
          <a:lstStyle/>
          <a:p>
            <a:endParaRPr/>
          </a:p>
        </p:txBody>
      </p:sp>
      <p:sp>
        <p:nvSpPr>
          <p:cNvPr id="22" name="PlaceHolder 4"/>
          <p:cNvSpPr>
            <a:spLocks noGrp="1"/>
          </p:cNvSpPr>
          <p:nvPr>
            <p:ph type="body"/>
          </p:nvPr>
        </p:nvSpPr>
        <p:spPr>
          <a:xfrm>
            <a:off x="504000" y="4058280"/>
            <a:ext cx="9071640" cy="209088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1640" cy="1261800"/>
          </a:xfrm>
          <a:prstGeom prst="rect">
            <a:avLst/>
          </a:prstGeom>
        </p:spPr>
        <p:txBody>
          <a:bodyPr wrap="none" lIns="0" tIns="0" rIns="0" bIns="0" anchor="ctr"/>
          <a:lstStyle/>
          <a:p>
            <a:r>
              <a:rPr lang="en-US"/>
              <a:t>Click to edit the title text format</a:t>
            </a:r>
            <a:endParaRPr/>
          </a:p>
        </p:txBody>
      </p:sp>
      <p:sp>
        <p:nvSpPr>
          <p:cNvPr id="3" name="PlaceHolder 2"/>
          <p:cNvSpPr>
            <a:spLocks noGrp="1"/>
          </p:cNvSpPr>
          <p:nvPr>
            <p:ph type="body"/>
          </p:nvPr>
        </p:nvSpPr>
        <p:spPr>
          <a:xfrm>
            <a:off x="504000" y="1768680"/>
            <a:ext cx="9072000" cy="4384080"/>
          </a:xfrm>
          <a:prstGeom prst="rect">
            <a:avLst/>
          </a:prstGeom>
        </p:spPr>
        <p:txBody>
          <a:bodyPr wrap="none" lIns="0" tIns="0" rIns="0" bIns="0"/>
          <a:lstStyl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2000" cy="1261800"/>
          </a:xfrm>
          <a:prstGeom prst="rect">
            <a:avLst/>
          </a:prstGeom>
        </p:spPr>
        <p:txBody>
          <a:bodyPr wrap="none" lIns="0" tIns="0" rIns="0" bIns="0" anchor="ctr"/>
          <a:lstStyle/>
          <a:p>
            <a:pPr algn="ctr"/>
            <a:r>
              <a:rPr lang="en-US"/>
              <a:t>Click to edit the title text format</a:t>
            </a:r>
            <a:endParaRPr/>
          </a:p>
        </p:txBody>
      </p:sp>
      <p:sp>
        <p:nvSpPr>
          <p:cNvPr id="73" name="PlaceHolder 2"/>
          <p:cNvSpPr>
            <a:spLocks noGrp="1"/>
          </p:cNvSpPr>
          <p:nvPr>
            <p:ph type="body"/>
          </p:nvPr>
        </p:nvSpPr>
        <p:spPr>
          <a:xfrm>
            <a:off x="504000" y="1768680"/>
            <a:ext cx="9072000" cy="4384080"/>
          </a:xfrm>
          <a:prstGeom prst="rect">
            <a:avLst/>
          </a:prstGeom>
        </p:spPr>
        <p:txBody>
          <a:bodyPr wrap="none" lIns="0" tIns="0" rIns="0" bIns="0"/>
          <a:lstStyl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 name="CustomShape 1"/>
          <p:cNvSpPr/>
          <p:nvPr/>
        </p:nvSpPr>
        <p:spPr>
          <a:xfrm>
            <a:off x="503280" y="6886440"/>
            <a:ext cx="2333880" cy="506520"/>
          </a:xfrm>
          <a:prstGeom prst="rect">
            <a:avLst/>
          </a:prstGeom>
          <a:noFill/>
          <a:ln w="9360">
            <a:noFill/>
          </a:ln>
        </p:spPr>
      </p:sp>
      <p:sp>
        <p:nvSpPr>
          <p:cNvPr id="109" name="CustomShape 2"/>
          <p:cNvSpPr/>
          <p:nvPr/>
        </p:nvSpPr>
        <p:spPr>
          <a:xfrm>
            <a:off x="2835360" y="5851440"/>
            <a:ext cx="6021360" cy="260640"/>
          </a:xfrm>
          <a:prstGeom prst="rect">
            <a:avLst/>
          </a:prstGeom>
          <a:noFill/>
          <a:ln w="9360">
            <a:noFill/>
          </a:ln>
        </p:spPr>
      </p:sp>
      <p:sp>
        <p:nvSpPr>
          <p:cNvPr id="110" name="CustomShape 3"/>
          <p:cNvSpPr/>
          <p:nvPr/>
        </p:nvSpPr>
        <p:spPr>
          <a:xfrm>
            <a:off x="0" y="7278840"/>
            <a:ext cx="2284560" cy="258840"/>
          </a:xfrm>
          <a:prstGeom prst="rect">
            <a:avLst/>
          </a:prstGeom>
          <a:noFill/>
          <a:ln w="9360">
            <a:noFill/>
          </a:ln>
        </p:spPr>
        <p:txBody>
          <a:bodyPr lIns="90000" tIns="45000" rIns="90000" bIns="45000"/>
          <a:lstStyle/>
          <a:p>
            <a:pPr>
              <a:lnSpc>
                <a:spcPct val="100000"/>
              </a:lnSpc>
            </a:pPr>
            <a:r>
              <a:rPr lang="en-US" sz="1200">
                <a:solidFill>
                  <a:srgbClr val="000000"/>
                </a:solidFill>
                <a:latin typeface="Arial"/>
                <a:ea typeface="WenQuanYi Zen Hei"/>
              </a:rPr>
              <a:t>Brian Cade, BWH / HMS</a:t>
            </a:r>
            <a:endParaRPr/>
          </a:p>
        </p:txBody>
      </p:sp>
      <p:sp>
        <p:nvSpPr>
          <p:cNvPr id="111" name="PlaceHolder 4"/>
          <p:cNvSpPr>
            <a:spLocks noGrp="1"/>
          </p:cNvSpPr>
          <p:nvPr>
            <p:ph type="title"/>
          </p:nvPr>
        </p:nvSpPr>
        <p:spPr>
          <a:xfrm>
            <a:off x="504000" y="301320"/>
            <a:ext cx="9072000" cy="1261800"/>
          </a:xfrm>
          <a:prstGeom prst="rect">
            <a:avLst/>
          </a:prstGeom>
        </p:spPr>
        <p:txBody>
          <a:bodyPr wrap="none" lIns="0" tIns="0" rIns="0" bIns="0" anchor="ctr"/>
          <a:lstStyle/>
          <a:p>
            <a:pPr algn="ctr"/>
            <a:r>
              <a:rPr lang="en-US"/>
              <a:t>Click to edit the title text format</a:t>
            </a:r>
            <a:endParaRPr/>
          </a:p>
        </p:txBody>
      </p:sp>
      <p:sp>
        <p:nvSpPr>
          <p:cNvPr id="112" name="PlaceHolder 5"/>
          <p:cNvSpPr>
            <a:spLocks noGrp="1"/>
          </p:cNvSpPr>
          <p:nvPr>
            <p:ph type="body"/>
          </p:nvPr>
        </p:nvSpPr>
        <p:spPr>
          <a:xfrm>
            <a:off x="504000" y="1768680"/>
            <a:ext cx="9072000" cy="4384080"/>
          </a:xfrm>
          <a:prstGeom prst="rect">
            <a:avLst/>
          </a:prstGeom>
        </p:spPr>
        <p:txBody>
          <a:bodyPr wrap="none" lIns="0" tIns="0" rIns="0" bIns="0"/>
          <a:lstStyl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7" name="CustomShape 1"/>
          <p:cNvSpPr/>
          <p:nvPr/>
        </p:nvSpPr>
        <p:spPr>
          <a:xfrm>
            <a:off x="503280" y="6886440"/>
            <a:ext cx="2333880" cy="506520"/>
          </a:xfrm>
          <a:prstGeom prst="rect">
            <a:avLst/>
          </a:prstGeom>
          <a:noFill/>
          <a:ln w="9360">
            <a:noFill/>
          </a:ln>
        </p:spPr>
      </p:sp>
      <p:sp>
        <p:nvSpPr>
          <p:cNvPr id="148" name="CustomShape 2"/>
          <p:cNvSpPr/>
          <p:nvPr/>
        </p:nvSpPr>
        <p:spPr>
          <a:xfrm>
            <a:off x="2835360" y="5851440"/>
            <a:ext cx="6021360" cy="260640"/>
          </a:xfrm>
          <a:prstGeom prst="rect">
            <a:avLst/>
          </a:prstGeom>
          <a:noFill/>
          <a:ln w="9360">
            <a:noFill/>
          </a:ln>
        </p:spPr>
      </p:sp>
      <p:sp>
        <p:nvSpPr>
          <p:cNvPr id="149" name="CustomShape 3"/>
          <p:cNvSpPr/>
          <p:nvPr/>
        </p:nvSpPr>
        <p:spPr>
          <a:xfrm>
            <a:off x="0" y="7278840"/>
            <a:ext cx="2284560" cy="258840"/>
          </a:xfrm>
          <a:prstGeom prst="rect">
            <a:avLst/>
          </a:prstGeom>
          <a:noFill/>
          <a:ln w="9360">
            <a:noFill/>
          </a:ln>
        </p:spPr>
        <p:txBody>
          <a:bodyPr lIns="90000" tIns="45000" rIns="90000" bIns="45000"/>
          <a:lstStyle/>
          <a:p>
            <a:pPr>
              <a:lnSpc>
                <a:spcPct val="100000"/>
              </a:lnSpc>
            </a:pPr>
            <a:r>
              <a:rPr lang="en-US" sz="1200">
                <a:solidFill>
                  <a:srgbClr val="000000"/>
                </a:solidFill>
                <a:latin typeface="Arial"/>
                <a:ea typeface="WenQuanYi Zen Hei"/>
              </a:rPr>
              <a:t>Brian Cade, BWH / HMS</a:t>
            </a:r>
            <a:endParaRPr/>
          </a:p>
        </p:txBody>
      </p:sp>
      <p:sp>
        <p:nvSpPr>
          <p:cNvPr id="150" name="PlaceHolder 4"/>
          <p:cNvSpPr>
            <a:spLocks noGrp="1"/>
          </p:cNvSpPr>
          <p:nvPr>
            <p:ph type="title"/>
          </p:nvPr>
        </p:nvSpPr>
        <p:spPr>
          <a:xfrm>
            <a:off x="504000" y="301320"/>
            <a:ext cx="9072000" cy="1261800"/>
          </a:xfrm>
          <a:prstGeom prst="rect">
            <a:avLst/>
          </a:prstGeom>
        </p:spPr>
        <p:txBody>
          <a:bodyPr wrap="none" lIns="0" tIns="0" rIns="0" bIns="0" anchor="ctr"/>
          <a:lstStyle/>
          <a:p>
            <a:pPr algn="ctr"/>
            <a:r>
              <a:rPr lang="en-US"/>
              <a:t>Click to edit the title text format</a:t>
            </a:r>
            <a:endParaRPr/>
          </a:p>
        </p:txBody>
      </p:sp>
      <p:sp>
        <p:nvSpPr>
          <p:cNvPr id="151" name="PlaceHolder 5"/>
          <p:cNvSpPr>
            <a:spLocks noGrp="1"/>
          </p:cNvSpPr>
          <p:nvPr>
            <p:ph type="body"/>
          </p:nvPr>
        </p:nvSpPr>
        <p:spPr>
          <a:xfrm>
            <a:off x="504000" y="1768680"/>
            <a:ext cx="9072000" cy="4384080"/>
          </a:xfrm>
          <a:prstGeom prst="rect">
            <a:avLst/>
          </a:prstGeom>
        </p:spPr>
        <p:txBody>
          <a:bodyPr wrap="none" lIns="0" tIns="0" rIns="0" bIns="0"/>
          <a:lstStyle/>
          <a:p>
            <a:pPr>
              <a:buSzPct val="25000"/>
              <a:buFont typeface="StarSymbol"/>
              <a:buChar char=""/>
            </a:pPr>
            <a:r>
              <a:rPr lang="en-US"/>
              <a:t>Click to edit the outline text format</a:t>
            </a:r>
            <a:endParaRPr/>
          </a:p>
          <a:p>
            <a:pPr lvl="1">
              <a:buSzPct val="25000"/>
              <a:buFont typeface="StarSymbol"/>
              <a:buChar char=""/>
            </a:pPr>
            <a:r>
              <a:rPr lang="en-US"/>
              <a:t>Second Outline Level</a:t>
            </a:r>
            <a:endParaRPr/>
          </a:p>
          <a:p>
            <a:pPr lvl="2">
              <a:buSzPct val="25000"/>
              <a:buFont typeface="StarSymbol"/>
              <a:buChar char=""/>
            </a:pPr>
            <a:r>
              <a:rPr lang="en-US"/>
              <a:t>Third Outline Level</a:t>
            </a:r>
            <a:endParaRPr/>
          </a:p>
          <a:p>
            <a:pPr lvl="3">
              <a:buSzPct val="25000"/>
              <a:buFont typeface="StarSymbol"/>
              <a:buChar char=""/>
            </a:pPr>
            <a:r>
              <a:rPr lang="en-US"/>
              <a:t>Fourth Outline Level</a:t>
            </a:r>
            <a:endParaRPr/>
          </a:p>
          <a:p>
            <a:pPr lvl="4">
              <a:buSzPct val="25000"/>
              <a:buFont typeface="StarSymbol"/>
              <a:buChar char=""/>
            </a:pPr>
            <a:r>
              <a:rPr lang="en-US"/>
              <a:t>Fifth Outline Level</a:t>
            </a:r>
            <a:endParaRPr/>
          </a:p>
          <a:p>
            <a:pPr lvl="5">
              <a:buSzPct val="25000"/>
              <a:buFont typeface="StarSymbol"/>
              <a:buChar char=""/>
            </a:pPr>
            <a:r>
              <a:rPr lang="en-US"/>
              <a:t>Sixth Outline Level</a:t>
            </a:r>
            <a:endParaRPr/>
          </a:p>
          <a:p>
            <a:pPr lvl="6">
              <a:buSzPct val="25000"/>
              <a:buFont typeface="StarSymbol"/>
              <a:buChar char=""/>
            </a:pPr>
            <a:r>
              <a:rPr lang="en-US"/>
              <a:t>Seventh Outline Level</a:t>
            </a:r>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14.xml"/><Relationship Id="rId4" Type="http://schemas.openxmlformats.org/officeDocument/2006/relationships/image" Target="../media/image10.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179280" y="503237"/>
            <a:ext cx="9719640" cy="775482"/>
          </a:xfrm>
          <a:prstGeom prst="rect">
            <a:avLst/>
          </a:prstGeom>
          <a:noFill/>
          <a:ln w="9360">
            <a:noFill/>
          </a:ln>
        </p:spPr>
        <p:txBody>
          <a:bodyPr lIns="90000" tIns="146880" rIns="90000" bIns="45000"/>
          <a:lstStyle/>
          <a:p>
            <a:pPr algn="ctr">
              <a:lnSpc>
                <a:spcPct val="87000"/>
              </a:lnSpc>
            </a:pPr>
            <a:r>
              <a:rPr lang="en-US" sz="3200" dirty="0" smtClean="0">
                <a:solidFill>
                  <a:srgbClr val="000000"/>
                </a:solidFill>
                <a:latin typeface="Arial"/>
                <a:ea typeface="WenQuanYi Zen Hei"/>
              </a:rPr>
              <a:t>MESA Sleep Apnea Genetics Update</a:t>
            </a:r>
            <a:endParaRPr dirty="0"/>
          </a:p>
          <a:p>
            <a:pPr algn="ctr">
              <a:lnSpc>
                <a:spcPct val="87000"/>
              </a:lnSpc>
            </a:pPr>
            <a:endParaRPr dirty="0"/>
          </a:p>
        </p:txBody>
      </p:sp>
      <p:sp>
        <p:nvSpPr>
          <p:cNvPr id="192" name="CustomShape 2"/>
          <p:cNvSpPr/>
          <p:nvPr/>
        </p:nvSpPr>
        <p:spPr>
          <a:xfrm>
            <a:off x="92160" y="1951037"/>
            <a:ext cx="9875160" cy="5353723"/>
          </a:xfrm>
          <a:prstGeom prst="rect">
            <a:avLst/>
          </a:prstGeom>
          <a:noFill/>
          <a:ln w="9360">
            <a:noFill/>
          </a:ln>
        </p:spPr>
        <p:txBody>
          <a:bodyPr lIns="0" tIns="80640" rIns="0" bIns="0" anchor="ctr"/>
          <a:lstStyle/>
          <a:p>
            <a:pPr algn="ctr">
              <a:lnSpc>
                <a:spcPct val="100000"/>
              </a:lnSpc>
            </a:pPr>
            <a:r>
              <a:rPr lang="en-US" sz="2800" dirty="0" smtClean="0">
                <a:solidFill>
                  <a:srgbClr val="000000"/>
                </a:solidFill>
                <a:latin typeface="Arial"/>
                <a:ea typeface="WenQuanYi Zen Hei"/>
              </a:rPr>
              <a:t>Brian E Cade, PhD</a:t>
            </a:r>
            <a:endParaRPr dirty="0"/>
          </a:p>
          <a:p>
            <a:pPr algn="ctr">
              <a:lnSpc>
                <a:spcPct val="100000"/>
              </a:lnSpc>
            </a:pPr>
            <a:endParaRPr dirty="0"/>
          </a:p>
          <a:p>
            <a:pPr algn="ctr">
              <a:lnSpc>
                <a:spcPct val="100000"/>
              </a:lnSpc>
            </a:pPr>
            <a:endParaRPr lang="en-US" dirty="0" smtClean="0"/>
          </a:p>
          <a:p>
            <a:pPr algn="ctr">
              <a:lnSpc>
                <a:spcPct val="100000"/>
              </a:lnSpc>
            </a:pPr>
            <a:endParaRPr lang="en-US" dirty="0"/>
          </a:p>
          <a:p>
            <a:pPr algn="ctr">
              <a:lnSpc>
                <a:spcPct val="100000"/>
              </a:lnSpc>
            </a:pPr>
            <a:endParaRPr lang="en-US" dirty="0" smtClean="0"/>
          </a:p>
          <a:p>
            <a:pPr algn="ctr">
              <a:lnSpc>
                <a:spcPct val="100000"/>
              </a:lnSpc>
            </a:pPr>
            <a:endParaRPr lang="en-US" dirty="0"/>
          </a:p>
          <a:p>
            <a:pPr algn="ctr">
              <a:lnSpc>
                <a:spcPct val="100000"/>
              </a:lnSpc>
            </a:pPr>
            <a:endParaRPr dirty="0"/>
          </a:p>
          <a:p>
            <a:pPr algn="ctr">
              <a:lnSpc>
                <a:spcPct val="100000"/>
              </a:lnSpc>
            </a:pPr>
            <a:endParaRPr dirty="0"/>
          </a:p>
          <a:p>
            <a:pPr algn="ctr">
              <a:lnSpc>
                <a:spcPct val="100000"/>
              </a:lnSpc>
            </a:pPr>
            <a:endParaRPr dirty="0"/>
          </a:p>
          <a:p>
            <a:pPr algn="ctr">
              <a:lnSpc>
                <a:spcPct val="100000"/>
              </a:lnSpc>
            </a:pPr>
            <a:r>
              <a:rPr lang="en-US" sz="3200" baseline="33000" dirty="0">
                <a:solidFill>
                  <a:srgbClr val="000000"/>
                </a:solidFill>
                <a:latin typeface="Arial"/>
                <a:ea typeface="WenQuanYi Zen Hei"/>
              </a:rPr>
              <a:t>Division of Sleep and Circadian Disorders</a:t>
            </a:r>
            <a:endParaRPr sz="2400" dirty="0"/>
          </a:p>
          <a:p>
            <a:pPr algn="ctr">
              <a:lnSpc>
                <a:spcPct val="100000"/>
              </a:lnSpc>
            </a:pPr>
            <a:r>
              <a:rPr lang="en-US" sz="3200" baseline="33000" dirty="0">
                <a:solidFill>
                  <a:srgbClr val="000000"/>
                </a:solidFill>
                <a:latin typeface="Arial"/>
                <a:ea typeface="WenQuanYi Zen Hei"/>
              </a:rPr>
              <a:t>Brigham and Women's Hospital, Harvard Medical School</a:t>
            </a:r>
            <a:endParaRPr sz="2400" dirty="0"/>
          </a:p>
          <a:p>
            <a:pPr algn="ctr">
              <a:lnSpc>
                <a:spcPct val="100000"/>
              </a:lnSpc>
            </a:pPr>
            <a:r>
              <a:rPr lang="en-US" sz="3200" baseline="33000" dirty="0">
                <a:solidFill>
                  <a:srgbClr val="000000"/>
                </a:solidFill>
                <a:latin typeface="Arial"/>
                <a:ea typeface="WenQuanYi Zen Hei"/>
              </a:rPr>
              <a:t>Boston, MA, USA</a:t>
            </a:r>
            <a:endParaRPr sz="2400" dirty="0"/>
          </a:p>
        </p:txBody>
      </p:sp>
      <p:pic>
        <p:nvPicPr>
          <p:cNvPr id="193" name="Picture 3"/>
          <p:cNvPicPr/>
          <p:nvPr/>
        </p:nvPicPr>
        <p:blipFill>
          <a:blip r:embed="rId3" cstate="print"/>
          <a:srcRect l="1052339" t="7846987" r="-1884024" b="6091566"/>
          <a:stretch>
            <a:fillRect/>
          </a:stretch>
        </p:blipFill>
        <p:spPr>
          <a:xfrm>
            <a:off x="8961480" y="6308640"/>
            <a:ext cx="913680" cy="996120"/>
          </a:xfrm>
          <a:prstGeom prst="rect">
            <a:avLst/>
          </a:prstGeom>
          <a:ln w="9360">
            <a:noFill/>
          </a:ln>
        </p:spPr>
      </p:pic>
      <p:pic>
        <p:nvPicPr>
          <p:cNvPr id="194" name="Picture 4"/>
          <p:cNvPicPr/>
          <p:nvPr/>
        </p:nvPicPr>
        <p:blipFill>
          <a:blip r:embed="rId4" cstate="print"/>
          <a:stretch>
            <a:fillRect/>
          </a:stretch>
        </p:blipFill>
        <p:spPr>
          <a:xfrm>
            <a:off x="274680" y="6308640"/>
            <a:ext cx="867600" cy="996120"/>
          </a:xfrm>
          <a:prstGeom prst="rect">
            <a:avLst/>
          </a:prstGeom>
          <a:ln w="9360">
            <a:noFill/>
          </a:ln>
        </p:spPr>
      </p:pic>
      <p:sp>
        <p:nvSpPr>
          <p:cNvPr id="195" name="CustomShape 3"/>
          <p:cNvSpPr/>
          <p:nvPr/>
        </p:nvSpPr>
        <p:spPr>
          <a:xfrm>
            <a:off x="1754280" y="7223040"/>
            <a:ext cx="6571440" cy="335880"/>
          </a:xfrm>
          <a:prstGeom prst="rect">
            <a:avLst/>
          </a:prstGeom>
          <a:noFill/>
          <a:ln>
            <a:noFill/>
          </a:ln>
        </p:spPr>
        <p:txBody>
          <a:bodyPr lIns="0" tIns="17640" rIns="0" bIns="0"/>
          <a:lstStyle/>
          <a:p>
            <a:pPr>
              <a:lnSpc>
                <a:spcPct val="100000"/>
              </a:lnSpc>
            </a:pPr>
            <a:r>
              <a:rPr lang="en-US" sz="2000">
                <a:solidFill>
                  <a:srgbClr val="000000"/>
                </a:solidFill>
                <a:latin typeface="Arial"/>
                <a:ea typeface="Droid Sans"/>
              </a:rPr>
              <a:t>Support: NIH/NHLBI (USA) R01 HL113338, T32 HL07901</a:t>
            </a:r>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xmlns="" val="0"/>
              </a:ext>
            </a:extLst>
          </a:blip>
          <a:srcRect t="14268"/>
          <a:stretch/>
        </p:blipFill>
        <p:spPr>
          <a:xfrm>
            <a:off x="6725644" y="6457950"/>
            <a:ext cx="3257550" cy="677777"/>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0"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Genes at Loci of Interest</a:t>
            </a:r>
            <a:endParaRPr/>
          </a:p>
        </p:txBody>
      </p:sp>
      <p:sp>
        <p:nvSpPr>
          <p:cNvPr id="241"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42" name="CustomShape 3"/>
          <p:cNvSpPr/>
          <p:nvPr/>
        </p:nvSpPr>
        <p:spPr>
          <a:xfrm>
            <a:off x="0" y="1058760"/>
            <a:ext cx="10080000" cy="6145920"/>
          </a:xfrm>
          <a:prstGeom prst="rect">
            <a:avLst/>
          </a:prstGeom>
          <a:noFill/>
          <a:ln w="9360">
            <a:noFill/>
          </a:ln>
        </p:spPr>
        <p:txBody>
          <a:bodyPr lIns="90000" tIns="45000" rIns="90000" bIns="45000"/>
          <a:lstStyle/>
          <a:p>
            <a:pPr>
              <a:lnSpc>
                <a:spcPct val="100000"/>
              </a:lnSpc>
            </a:pPr>
            <a:r>
              <a:rPr lang="en-US" sz="2400" i="1" dirty="0">
                <a:solidFill>
                  <a:srgbClr val="002060"/>
                </a:solidFill>
                <a:latin typeface="Arial"/>
                <a:ea typeface="WenQuanYi Zen Hei"/>
              </a:rPr>
              <a:t>HK1</a:t>
            </a:r>
            <a:r>
              <a:rPr lang="en-US" sz="2400" dirty="0">
                <a:solidFill>
                  <a:srgbClr val="000000"/>
                </a:solidFill>
                <a:latin typeface="Arial"/>
                <a:ea typeface="WenQuanYi Zen Hei"/>
              </a:rPr>
              <a:t>: </a:t>
            </a:r>
            <a:r>
              <a:rPr lang="en-US" sz="2400" dirty="0" err="1">
                <a:solidFill>
                  <a:srgbClr val="000000"/>
                </a:solidFill>
                <a:latin typeface="Arial"/>
                <a:ea typeface="WenQuanYi Zen Hei"/>
              </a:rPr>
              <a:t>Hexokinase</a:t>
            </a:r>
            <a:r>
              <a:rPr lang="en-US" sz="2400" dirty="0">
                <a:solidFill>
                  <a:srgbClr val="000000"/>
                </a:solidFill>
                <a:latin typeface="Arial"/>
                <a:ea typeface="WenQuanYi Zen Hei"/>
              </a:rPr>
              <a:t> 1 (glucose metabolism)</a:t>
            </a:r>
            <a:endParaRPr dirty="0"/>
          </a:p>
          <a:p>
            <a:pPr>
              <a:lnSpc>
                <a:spcPct val="100000"/>
              </a:lnSpc>
            </a:pP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Implicated </a:t>
            </a:r>
            <a:r>
              <a:rPr lang="en-US" sz="2000" dirty="0">
                <a:solidFill>
                  <a:srgbClr val="000000"/>
                </a:solidFill>
                <a:latin typeface="Arial"/>
                <a:ea typeface="WenQuanYi Zen Hei"/>
              </a:rPr>
              <a:t>in red blood cell and HbA1c GWAS </a:t>
            </a:r>
            <a:endParaRPr dirty="0"/>
          </a:p>
          <a:p>
            <a:pPr>
              <a:lnSpc>
                <a:spcPct val="100000"/>
              </a:lnSpc>
            </a:pPr>
            <a:r>
              <a:rPr lang="en-US" sz="2000" dirty="0">
                <a:solidFill>
                  <a:srgbClr val="000000"/>
                </a:solidFill>
                <a:latin typeface="Arial"/>
                <a:ea typeface="WenQuanYi Zen Hei"/>
              </a:rPr>
              <a:t>	</a:t>
            </a: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1600" dirty="0" smtClean="0">
                <a:solidFill>
                  <a:srgbClr val="000000"/>
                </a:solidFill>
                <a:latin typeface="Arial"/>
                <a:ea typeface="WenQuanYi Zen Hei"/>
              </a:rPr>
              <a:t>PMIDs</a:t>
            </a:r>
            <a:r>
              <a:rPr lang="en-US" sz="1600" dirty="0">
                <a:solidFill>
                  <a:srgbClr val="000000"/>
                </a:solidFill>
                <a:latin typeface="Arial"/>
                <a:ea typeface="WenQuanYi Zen Hei"/>
              </a:rPr>
              <a:t>: 19862010, 23222517, 20858683, 24405752</a:t>
            </a:r>
            <a:endParaRPr sz="1400" dirty="0"/>
          </a:p>
          <a:p>
            <a:pPr>
              <a:lnSpc>
                <a:spcPct val="100000"/>
              </a:lnSpc>
            </a:pPr>
            <a:endParaRPr dirty="0"/>
          </a:p>
          <a:p>
            <a:pPr>
              <a:lnSpc>
                <a:spcPct val="100000"/>
              </a:lnSpc>
            </a:pPr>
            <a:r>
              <a:rPr lang="en-US" sz="2400" i="1" dirty="0">
                <a:solidFill>
                  <a:srgbClr val="000000"/>
                </a:solidFill>
                <a:latin typeface="Arial"/>
                <a:ea typeface="WenQuanYi Zen Hei"/>
              </a:rPr>
              <a:t>PRDM5</a:t>
            </a:r>
            <a:r>
              <a:rPr lang="en-US" sz="2400" dirty="0">
                <a:solidFill>
                  <a:srgbClr val="000000"/>
                </a:solidFill>
                <a:latin typeface="Arial"/>
                <a:ea typeface="WenQuanYi Zen Hei"/>
              </a:rPr>
              <a:t>: PR Domain Containing 5 (transcription factor)</a:t>
            </a:r>
            <a:endParaRPr dirty="0"/>
          </a:p>
          <a:p>
            <a:pPr>
              <a:lnSpc>
                <a:spcPct val="100000"/>
              </a:lnSpc>
            </a:pP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Craniofacial/extracellular </a:t>
            </a:r>
            <a:r>
              <a:rPr lang="en-US" sz="2000" dirty="0">
                <a:solidFill>
                  <a:srgbClr val="000000"/>
                </a:solidFill>
                <a:latin typeface="Arial"/>
                <a:ea typeface="WenQuanYi Zen Hei"/>
              </a:rPr>
              <a:t>matrix development, collagen gene transcription, </a:t>
            </a:r>
            <a:r>
              <a:rPr lang="en-US" sz="2000" dirty="0" smtClean="0">
                <a:solidFill>
                  <a:srgbClr val="000000"/>
                </a:solidFill>
                <a:latin typeface="Arial"/>
                <a:ea typeface="WenQuanYi Zen Hei"/>
              </a:rPr>
              <a:t>	</a:t>
            </a:r>
            <a:r>
              <a:rPr lang="en-US" sz="2000" dirty="0" err="1" smtClean="0">
                <a:solidFill>
                  <a:srgbClr val="000000"/>
                </a:solidFill>
                <a:latin typeface="Arial"/>
                <a:ea typeface="WenQuanYi Zen Hei"/>
              </a:rPr>
              <a:t>hematopoiesis</a:t>
            </a:r>
            <a:endParaRPr dirty="0"/>
          </a:p>
          <a:p>
            <a:pPr>
              <a:lnSpc>
                <a:spcPct val="100000"/>
              </a:lnSpc>
            </a:pPr>
            <a:r>
              <a:rPr lang="en-US" sz="2000" dirty="0">
                <a:solidFill>
                  <a:srgbClr val="000000"/>
                </a:solidFill>
                <a:latin typeface="Arial"/>
                <a:ea typeface="WenQuanYi Zen Hei"/>
              </a:rPr>
              <a:t>	</a:t>
            </a: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1600" dirty="0" smtClean="0">
                <a:solidFill>
                  <a:srgbClr val="000000"/>
                </a:solidFill>
                <a:latin typeface="Arial"/>
                <a:ea typeface="WenQuanYi Zen Hei"/>
              </a:rPr>
              <a:t>PMIDs</a:t>
            </a:r>
            <a:r>
              <a:rPr lang="en-US" sz="1600" dirty="0">
                <a:solidFill>
                  <a:srgbClr val="000000"/>
                </a:solidFill>
                <a:latin typeface="Arial"/>
                <a:ea typeface="WenQuanYi Zen Hei"/>
              </a:rPr>
              <a:t>: 22589746, 23109401, 17636019</a:t>
            </a:r>
            <a:endParaRPr sz="1400" dirty="0"/>
          </a:p>
          <a:p>
            <a:pPr>
              <a:lnSpc>
                <a:spcPct val="100000"/>
              </a:lnSpc>
            </a:pPr>
            <a:endParaRPr dirty="0"/>
          </a:p>
          <a:p>
            <a:pPr>
              <a:lnSpc>
                <a:spcPct val="100000"/>
              </a:lnSpc>
            </a:pPr>
            <a:r>
              <a:rPr lang="en-US" sz="2400" i="1" dirty="0">
                <a:solidFill>
                  <a:srgbClr val="002060"/>
                </a:solidFill>
                <a:latin typeface="Arial"/>
                <a:ea typeface="WenQuanYi Zen Hei"/>
              </a:rPr>
              <a:t>TFRC</a:t>
            </a:r>
            <a:r>
              <a:rPr lang="en-US" sz="2400" dirty="0">
                <a:solidFill>
                  <a:srgbClr val="000000"/>
                </a:solidFill>
                <a:latin typeface="Arial"/>
                <a:ea typeface="WenQuanYi Zen Hei"/>
              </a:rPr>
              <a:t>: </a:t>
            </a:r>
            <a:r>
              <a:rPr lang="en-US" sz="2400" dirty="0" err="1">
                <a:solidFill>
                  <a:srgbClr val="000000"/>
                </a:solidFill>
                <a:latin typeface="Arial"/>
                <a:ea typeface="WenQuanYi Zen Hei"/>
              </a:rPr>
              <a:t>Transferrin</a:t>
            </a:r>
            <a:r>
              <a:rPr lang="en-US" sz="2400" dirty="0">
                <a:solidFill>
                  <a:srgbClr val="000000"/>
                </a:solidFill>
                <a:latin typeface="Arial"/>
                <a:ea typeface="WenQuanYi Zen Hei"/>
              </a:rPr>
              <a:t> Receptor (cellular iron uptake)</a:t>
            </a:r>
            <a:endParaRPr dirty="0"/>
          </a:p>
          <a:p>
            <a:pPr>
              <a:lnSpc>
                <a:spcPct val="100000"/>
              </a:lnSpc>
            </a:pPr>
            <a:r>
              <a:rPr lang="en-US" sz="2000" dirty="0" smtClean="0">
                <a:solidFill>
                  <a:srgbClr val="000000"/>
                </a:solidFill>
                <a:latin typeface="Arial"/>
                <a:ea typeface="WenQuanYi Zen Hei"/>
              </a:rPr>
              <a:t>	</a:t>
            </a: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Multiple </a:t>
            </a:r>
            <a:r>
              <a:rPr lang="en-US" sz="2000" dirty="0">
                <a:solidFill>
                  <a:srgbClr val="000000"/>
                </a:solidFill>
                <a:latin typeface="Arial"/>
                <a:ea typeface="WenQuanYi Zen Hei"/>
              </a:rPr>
              <a:t>red blood cell GWAS, up-regulated by HIF1A and GATA1 during </a:t>
            </a:r>
            <a:r>
              <a:rPr lang="en-US" sz="2000" dirty="0" smtClean="0">
                <a:solidFill>
                  <a:srgbClr val="000000"/>
                </a:solidFill>
                <a:latin typeface="Arial"/>
                <a:ea typeface="WenQuanYi Zen Hei"/>
              </a:rPr>
              <a:t>	hypoxia</a:t>
            </a:r>
            <a:endParaRPr dirty="0"/>
          </a:p>
          <a:p>
            <a:pPr>
              <a:lnSpc>
                <a:spcPct val="100000"/>
              </a:lnSpc>
            </a:pPr>
            <a:r>
              <a:rPr lang="en-US" sz="2000" dirty="0">
                <a:solidFill>
                  <a:srgbClr val="000000"/>
                </a:solidFill>
                <a:latin typeface="Arial"/>
                <a:ea typeface="WenQuanYi Zen Hei"/>
              </a:rPr>
              <a:t>	</a:t>
            </a: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1600" dirty="0" smtClean="0">
                <a:solidFill>
                  <a:srgbClr val="000000"/>
                </a:solidFill>
                <a:latin typeface="Arial"/>
                <a:ea typeface="WenQuanYi Zen Hei"/>
              </a:rPr>
              <a:t>PMIDs</a:t>
            </a:r>
            <a:r>
              <a:rPr lang="en-US" sz="1600" dirty="0">
                <a:solidFill>
                  <a:srgbClr val="000000"/>
                </a:solidFill>
                <a:latin typeface="Arial"/>
                <a:ea typeface="WenQuanYi Zen Hei"/>
              </a:rPr>
              <a:t>: 19862010, 23222517, 22050843</a:t>
            </a:r>
            <a:endParaRPr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8"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GWAS Summary</a:t>
            </a:r>
            <a:endParaRPr dirty="0"/>
          </a:p>
        </p:txBody>
      </p:sp>
      <p:sp>
        <p:nvSpPr>
          <p:cNvPr id="249"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50" name="CustomShape 3"/>
          <p:cNvSpPr/>
          <p:nvPr/>
        </p:nvSpPr>
        <p:spPr>
          <a:xfrm>
            <a:off x="204840" y="822240"/>
            <a:ext cx="9670320" cy="6217560"/>
          </a:xfrm>
          <a:prstGeom prst="rect">
            <a:avLst/>
          </a:prstGeom>
          <a:noFill/>
          <a:ln w="9360">
            <a:noFill/>
          </a:ln>
        </p:spPr>
        <p:txBody>
          <a:bodyPr lIns="0" tIns="24840" rIns="0" bIns="0"/>
          <a:lstStyle/>
          <a:p>
            <a:pPr>
              <a:lnSpc>
                <a:spcPct val="100000"/>
              </a:lnSpc>
            </a:pPr>
            <a:endParaRPr dirty="0"/>
          </a:p>
          <a:p>
            <a:pPr>
              <a:lnSpc>
                <a:spcPct val="100000"/>
              </a:lnSpc>
            </a:pPr>
            <a:r>
              <a:rPr lang="en-US" sz="2400" dirty="0">
                <a:solidFill>
                  <a:srgbClr val="000000"/>
                </a:solidFill>
                <a:latin typeface="Arial"/>
                <a:ea typeface="WenQuanYi Zen Hei"/>
              </a:rPr>
              <a:t>Combining data from </a:t>
            </a:r>
            <a:r>
              <a:rPr lang="en-US" sz="2400" dirty="0" smtClean="0">
                <a:solidFill>
                  <a:srgbClr val="000000"/>
                </a:solidFill>
                <a:latin typeface="Arial"/>
                <a:ea typeface="WenQuanYi Zen Hei"/>
              </a:rPr>
              <a:t>7 </a:t>
            </a:r>
            <a:r>
              <a:rPr lang="en-US" sz="2400" dirty="0">
                <a:solidFill>
                  <a:srgbClr val="000000"/>
                </a:solidFill>
                <a:latin typeface="Arial"/>
                <a:ea typeface="WenQuanYi Zen Hei"/>
              </a:rPr>
              <a:t>cohorts, across populations, with </a:t>
            </a:r>
            <a:r>
              <a:rPr lang="en-US" sz="2400" dirty="0" err="1">
                <a:solidFill>
                  <a:srgbClr val="000000"/>
                </a:solidFill>
                <a:latin typeface="Arial"/>
                <a:ea typeface="WenQuanYi Zen Hei"/>
              </a:rPr>
              <a:t>standardly</a:t>
            </a:r>
            <a:r>
              <a:rPr lang="en-US" sz="2400" dirty="0">
                <a:solidFill>
                  <a:srgbClr val="000000"/>
                </a:solidFill>
                <a:latin typeface="Arial"/>
                <a:ea typeface="WenQuanYi Zen Hei"/>
              </a:rPr>
              <a:t> scored research quality sleep studies, we identified:</a:t>
            </a:r>
            <a:endParaRPr dirty="0"/>
          </a:p>
          <a:p>
            <a:pPr>
              <a:lnSpc>
                <a:spcPct val="100000"/>
              </a:lnSpc>
            </a:pP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Several </a:t>
            </a:r>
            <a:r>
              <a:rPr lang="en-US" sz="2000" dirty="0">
                <a:solidFill>
                  <a:srgbClr val="000000"/>
                </a:solidFill>
                <a:latin typeface="Arial"/>
                <a:ea typeface="WenQuanYi Zen Hei"/>
              </a:rPr>
              <a:t>novel GWAS significant signals for two traits associated with sleep </a:t>
            </a:r>
            <a:r>
              <a:rPr lang="en-US" sz="2000" dirty="0" smtClean="0">
                <a:solidFill>
                  <a:srgbClr val="000000"/>
                </a:solidFill>
                <a:latin typeface="Arial"/>
                <a:ea typeface="WenQuanYi Zen Hei"/>
              </a:rPr>
              <a:t>	disordered </a:t>
            </a:r>
            <a:r>
              <a:rPr lang="en-US" sz="2000" dirty="0">
                <a:solidFill>
                  <a:srgbClr val="000000"/>
                </a:solidFill>
                <a:latin typeface="Arial"/>
                <a:ea typeface="WenQuanYi Zen Hei"/>
              </a:rPr>
              <a:t>breathing: AHI and nocturnal saturation</a:t>
            </a:r>
            <a:endParaRPr dirty="0"/>
          </a:p>
          <a:p>
            <a:pPr>
              <a:lnSpc>
                <a:spcPct val="100000"/>
              </a:lnSpc>
            </a:pP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Promising </a:t>
            </a:r>
            <a:r>
              <a:rPr lang="en-US" sz="2000" dirty="0">
                <a:solidFill>
                  <a:srgbClr val="000000"/>
                </a:solidFill>
                <a:latin typeface="Arial"/>
                <a:ea typeface="WenQuanYi Zen Hei"/>
              </a:rPr>
              <a:t>craniofacial, development, and hemoglobin pathways </a:t>
            </a:r>
            <a:r>
              <a:rPr lang="en-US" sz="2000" dirty="0" smtClean="0">
                <a:solidFill>
                  <a:srgbClr val="000000"/>
                </a:solidFill>
                <a:latin typeface="Arial"/>
                <a:ea typeface="WenQuanYi Zen Hei"/>
              </a:rPr>
              <a:t>identified</a:t>
            </a:r>
          </a:p>
          <a:p>
            <a:pPr>
              <a:lnSpc>
                <a:spcPct val="100000"/>
              </a:lnSpc>
            </a:pPr>
            <a:endParaRPr lang="en-US" sz="2000" dirty="0" smtClean="0">
              <a:solidFill>
                <a:srgbClr val="000000"/>
              </a:solidFill>
              <a:latin typeface="Arial"/>
            </a:endParaRPr>
          </a:p>
          <a:p>
            <a:pPr>
              <a:lnSpc>
                <a:spcPct val="100000"/>
              </a:lnSpc>
            </a:pPr>
            <a:r>
              <a:rPr lang="en-US" sz="2000" dirty="0" smtClean="0">
                <a:solidFill>
                  <a:srgbClr val="000000"/>
                </a:solidFill>
                <a:latin typeface="Arial"/>
              </a:rPr>
              <a:t>	Replication </a:t>
            </a:r>
            <a:r>
              <a:rPr lang="en-US" sz="2000" dirty="0" smtClean="0">
                <a:solidFill>
                  <a:srgbClr val="000000"/>
                </a:solidFill>
              </a:rPr>
              <a:t>in </a:t>
            </a:r>
            <a:r>
              <a:rPr lang="en-US" sz="2000" dirty="0" smtClean="0">
                <a:solidFill>
                  <a:srgbClr val="000000"/>
                </a:solidFill>
                <a:ea typeface="WenQuanYi Zen Hei"/>
              </a:rPr>
              <a:t>independent cohorts required</a:t>
            </a:r>
            <a:endParaRPr sz="2000" dirty="0"/>
          </a:p>
          <a:p>
            <a:pPr>
              <a:lnSpc>
                <a:spcPct val="100000"/>
              </a:lnSpc>
            </a:pPr>
            <a:r>
              <a:rPr lang="en-US" sz="2400" dirty="0">
                <a:solidFill>
                  <a:srgbClr val="000000"/>
                </a:solidFill>
                <a:latin typeface="Arial"/>
                <a:ea typeface="WenQuanYi Zen Hei"/>
              </a:rPr>
              <a:t>		</a:t>
            </a:r>
            <a:endParaRPr dirty="0"/>
          </a:p>
          <a:p>
            <a:pPr>
              <a:lnSpc>
                <a:spcPct val="100000"/>
              </a:lnSpc>
            </a:pPr>
            <a:r>
              <a:rPr lang="en-US" sz="2400" dirty="0" smtClean="0">
                <a:solidFill>
                  <a:srgbClr val="000000"/>
                </a:solidFill>
                <a:latin typeface="Arial"/>
                <a:ea typeface="WenQuanYi Zen Hei"/>
              </a:rPr>
              <a:t>Analyses </a:t>
            </a:r>
            <a:r>
              <a:rPr lang="en-US" sz="2400" dirty="0">
                <a:solidFill>
                  <a:srgbClr val="000000"/>
                </a:solidFill>
                <a:latin typeface="Arial"/>
                <a:ea typeface="WenQuanYi Zen Hei"/>
              </a:rPr>
              <a:t>show promise of using multi-population cohorts and analyzing phenotypes other than AHI</a:t>
            </a:r>
            <a:endParaRPr dirty="0"/>
          </a:p>
          <a:p>
            <a:pPr>
              <a:lnSpc>
                <a:spcPct val="100000"/>
              </a:lnSpc>
            </a:pP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More </a:t>
            </a:r>
            <a:r>
              <a:rPr lang="en-US" sz="2000" dirty="0">
                <a:solidFill>
                  <a:srgbClr val="000000"/>
                </a:solidFill>
                <a:latin typeface="Arial"/>
                <a:ea typeface="WenQuanYi Zen Hei"/>
              </a:rPr>
              <a:t>genome significant regions for oxygen </a:t>
            </a:r>
            <a:r>
              <a:rPr lang="en-US" sz="2000" dirty="0" smtClean="0">
                <a:solidFill>
                  <a:srgbClr val="000000"/>
                </a:solidFill>
                <a:latin typeface="Arial"/>
                <a:ea typeface="WenQuanYi Zen Hei"/>
              </a:rPr>
              <a:t>saturation</a:t>
            </a:r>
          </a:p>
          <a:p>
            <a:pPr>
              <a:lnSpc>
                <a:spcPct val="100000"/>
              </a:lnSpc>
            </a:pPr>
            <a:endParaRPr lang="en-US" sz="2000" dirty="0" smtClean="0">
              <a:solidFill>
                <a:srgbClr val="000000"/>
              </a:solidFill>
              <a:latin typeface="Arial"/>
            </a:endParaRPr>
          </a:p>
          <a:p>
            <a:pPr>
              <a:lnSpc>
                <a:spcPct val="100000"/>
              </a:lnSpc>
            </a:pPr>
            <a:r>
              <a:rPr lang="en-US" sz="2000" dirty="0" smtClean="0">
                <a:solidFill>
                  <a:srgbClr val="000000"/>
                </a:solidFill>
                <a:latin typeface="Arial"/>
              </a:rPr>
              <a:t>	Preliminary multivariate analyses suggest improved power</a:t>
            </a:r>
            <a:endParaRPr dirty="0"/>
          </a:p>
          <a:p>
            <a:pPr>
              <a:lnSpc>
                <a:spcPct val="100000"/>
              </a:lnSpc>
            </a:pPr>
            <a:endParaRPr dirty="0"/>
          </a:p>
          <a:p>
            <a:pPr>
              <a:lnSpc>
                <a:spcPct val="100000"/>
              </a:lnSpc>
            </a:pPr>
            <a:endParaRPr dirty="0"/>
          </a:p>
          <a:p>
            <a:pPr>
              <a:lnSpc>
                <a:spcPct val="100000"/>
              </a:lnSpc>
            </a:pPr>
            <a:endParaRP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8"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Gene-Based Meta-Analysis (SKAT)</a:t>
            </a:r>
            <a:endParaRPr dirty="0"/>
          </a:p>
        </p:txBody>
      </p:sp>
      <p:sp>
        <p:nvSpPr>
          <p:cNvPr id="249"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50" name="CustomShape 3"/>
          <p:cNvSpPr/>
          <p:nvPr/>
        </p:nvSpPr>
        <p:spPr>
          <a:xfrm>
            <a:off x="163512" y="822240"/>
            <a:ext cx="9670320" cy="6217560"/>
          </a:xfrm>
          <a:prstGeom prst="rect">
            <a:avLst/>
          </a:prstGeom>
          <a:noFill/>
          <a:ln w="9360">
            <a:noFill/>
          </a:ln>
        </p:spPr>
        <p:txBody>
          <a:bodyPr lIns="0" tIns="24840" rIns="0" bIns="0"/>
          <a:lstStyle/>
          <a:p>
            <a:r>
              <a:rPr lang="en-US" sz="2400" dirty="0" smtClean="0"/>
              <a:t>Rationale</a:t>
            </a:r>
          </a:p>
          <a:p>
            <a:pPr>
              <a:lnSpc>
                <a:spcPct val="100000"/>
              </a:lnSpc>
            </a:pPr>
            <a:endParaRPr lang="en-US" sz="2000" dirty="0" smtClean="0">
              <a:solidFill>
                <a:srgbClr val="000000"/>
              </a:solidFill>
              <a:ea typeface="WenQuanYi Zen Hei"/>
            </a:endParaRPr>
          </a:p>
          <a:p>
            <a:pPr>
              <a:lnSpc>
                <a:spcPct val="100000"/>
              </a:lnSpc>
            </a:pPr>
            <a:r>
              <a:rPr lang="en-US" sz="2000" dirty="0" smtClean="0">
                <a:solidFill>
                  <a:srgbClr val="000000"/>
                </a:solidFill>
                <a:ea typeface="WenQuanYi Zen Hei"/>
              </a:rPr>
              <a:t>	</a:t>
            </a:r>
            <a:r>
              <a:rPr lang="en-US" sz="2000" dirty="0" smtClean="0"/>
              <a:t>Gene tests can aggregate strong rare variant effects</a:t>
            </a:r>
            <a:endParaRPr lang="en-US" dirty="0" smtClean="0"/>
          </a:p>
          <a:p>
            <a:pPr>
              <a:lnSpc>
                <a:spcPct val="100000"/>
              </a:lnSpc>
            </a:pPr>
            <a:endParaRPr lang="en-US" sz="2000" dirty="0" smtClean="0">
              <a:solidFill>
                <a:srgbClr val="000000"/>
              </a:solidFill>
              <a:ea typeface="WenQuanYi Zen Hei"/>
            </a:endParaRPr>
          </a:p>
          <a:p>
            <a:pPr marL="0" lvl="1"/>
            <a:r>
              <a:rPr lang="en-US" sz="2000" dirty="0" smtClean="0">
                <a:solidFill>
                  <a:srgbClr val="000000"/>
                </a:solidFill>
                <a:ea typeface="WenQuanYi Zen Hei"/>
              </a:rPr>
              <a:t>	</a:t>
            </a:r>
            <a:r>
              <a:rPr lang="en-US" sz="2000" dirty="0" smtClean="0">
                <a:latin typeface="Arial" pitchFamily="34" charset="0"/>
                <a:cs typeface="Arial" pitchFamily="34" charset="0"/>
              </a:rPr>
              <a:t>Severity of SNP mutations (functional weights) could improve analyses</a:t>
            </a:r>
            <a:endParaRPr lang="en-US" sz="2400" dirty="0" smtClean="0"/>
          </a:p>
          <a:p>
            <a:endParaRPr lang="en-US" sz="2400" dirty="0" smtClean="0"/>
          </a:p>
          <a:p>
            <a:r>
              <a:rPr lang="en-US" sz="2400" dirty="0" smtClean="0"/>
              <a:t>Methodology</a:t>
            </a:r>
          </a:p>
          <a:p>
            <a:pPr>
              <a:lnSpc>
                <a:spcPct val="100000"/>
              </a:lnSpc>
            </a:pP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t>SKAT-O meta-analysis (Lee </a:t>
            </a:r>
            <a:r>
              <a:rPr lang="en-US" sz="2000" i="1" dirty="0" smtClean="0"/>
              <a:t>et al.</a:t>
            </a:r>
            <a:r>
              <a:rPr lang="en-US" sz="2000" dirty="0" smtClean="0"/>
              <a:t>, </a:t>
            </a:r>
            <a:r>
              <a:rPr lang="en-US" sz="2000" i="1" dirty="0" smtClean="0"/>
              <a:t>AJHG</a:t>
            </a:r>
            <a:r>
              <a:rPr lang="en-US" sz="2000" dirty="0" smtClean="0"/>
              <a:t> 2013)</a:t>
            </a:r>
            <a:endParaRPr dirty="0"/>
          </a:p>
          <a:p>
            <a:pPr>
              <a:lnSpc>
                <a:spcPct val="100000"/>
              </a:lnSpc>
            </a:pPr>
            <a:endParaRPr lang="en-US" sz="2000" dirty="0" smtClean="0">
              <a:solidFill>
                <a:srgbClr val="000000"/>
              </a:solidFill>
              <a:latin typeface="Arial"/>
              <a:ea typeface="WenQuanYi Zen Hei"/>
            </a:endParaRPr>
          </a:p>
          <a:p>
            <a:pPr marL="0" lvl="1"/>
            <a:r>
              <a:rPr lang="en-US" sz="2000" dirty="0">
                <a:solidFill>
                  <a:srgbClr val="000000"/>
                </a:solidFill>
                <a:latin typeface="Arial"/>
                <a:ea typeface="WenQuanYi Zen Hei"/>
              </a:rPr>
              <a:t>	</a:t>
            </a:r>
            <a:r>
              <a:rPr lang="en-US" sz="2000" dirty="0" smtClean="0">
                <a:latin typeface="Arial" pitchFamily="34" charset="0"/>
                <a:cs typeface="Arial" pitchFamily="34" charset="0"/>
              </a:rPr>
              <a:t>Use </a:t>
            </a:r>
            <a:r>
              <a:rPr lang="en-US" sz="2000" dirty="0" err="1" smtClean="0">
                <a:latin typeface="Arial" pitchFamily="34" charset="0"/>
                <a:cs typeface="Arial" pitchFamily="34" charset="0"/>
              </a:rPr>
              <a:t>exome</a:t>
            </a:r>
            <a:r>
              <a:rPr lang="en-US" sz="2000" dirty="0" smtClean="0">
                <a:latin typeface="Arial" pitchFamily="34" charset="0"/>
                <a:cs typeface="Arial" pitchFamily="34" charset="0"/>
              </a:rPr>
              <a:t> chip data from MESA (226 </a:t>
            </a:r>
            <a:r>
              <a:rPr lang="en-US" sz="2000" dirty="0" err="1" smtClean="0">
                <a:latin typeface="Arial" pitchFamily="34" charset="0"/>
                <a:cs typeface="Arial" pitchFamily="34" charset="0"/>
              </a:rPr>
              <a:t>AsA</a:t>
            </a:r>
            <a:r>
              <a:rPr lang="en-US" sz="2000" dirty="0" smtClean="0">
                <a:latin typeface="Arial" pitchFamily="34" charset="0"/>
                <a:cs typeface="Arial" pitchFamily="34" charset="0"/>
              </a:rPr>
              <a:t>, 461 </a:t>
            </a:r>
            <a:r>
              <a:rPr lang="en-US" sz="2000" dirty="0" err="1" smtClean="0">
                <a:latin typeface="Arial" pitchFamily="34" charset="0"/>
                <a:cs typeface="Arial" pitchFamily="34" charset="0"/>
              </a:rPr>
              <a:t>AfA</a:t>
            </a:r>
            <a:r>
              <a:rPr lang="en-US" sz="2000" dirty="0" smtClean="0">
                <a:latin typeface="Arial" pitchFamily="34" charset="0"/>
                <a:cs typeface="Arial" pitchFamily="34" charset="0"/>
              </a:rPr>
              <a:t>, 456 HA, 701 EA)</a:t>
            </a:r>
          </a:p>
          <a:p>
            <a:pPr>
              <a:lnSpc>
                <a:spcPct val="100000"/>
              </a:lnSpc>
            </a:pPr>
            <a:endParaRPr lang="en-US" sz="2000" dirty="0" smtClean="0">
              <a:solidFill>
                <a:srgbClr val="000000"/>
              </a:solidFill>
              <a:latin typeface="Arial" pitchFamily="34" charset="0"/>
              <a:cs typeface="Arial" pitchFamily="34" charset="0"/>
            </a:endParaRPr>
          </a:p>
          <a:p>
            <a:pPr marL="0" lvl="1"/>
            <a:r>
              <a:rPr lang="en-US" sz="2000" dirty="0" smtClean="0">
                <a:solidFill>
                  <a:srgbClr val="000000"/>
                </a:solidFill>
                <a:latin typeface="Arial" pitchFamily="34" charset="0"/>
                <a:cs typeface="Arial" pitchFamily="34" charset="0"/>
              </a:rPr>
              <a:t>	</a:t>
            </a:r>
            <a:r>
              <a:rPr lang="en-US" sz="2000" dirty="0" smtClean="0">
                <a:latin typeface="Arial" pitchFamily="34" charset="0"/>
                <a:cs typeface="Arial" pitchFamily="34" charset="0"/>
              </a:rPr>
              <a:t>Assign the highest weight (1) to </a:t>
            </a:r>
            <a:r>
              <a:rPr lang="en-US" sz="2000" dirty="0" err="1" smtClean="0">
                <a:latin typeface="Arial" pitchFamily="34" charset="0"/>
                <a:cs typeface="Arial" pitchFamily="34" charset="0"/>
              </a:rPr>
              <a:t>frameshift</a:t>
            </a:r>
            <a:r>
              <a:rPr lang="en-US" sz="2000" dirty="0" smtClean="0">
                <a:latin typeface="Arial" pitchFamily="34" charset="0"/>
                <a:cs typeface="Arial" pitchFamily="34" charset="0"/>
              </a:rPr>
              <a:t>, stop and splice SNPs; for other 	SNPs, use </a:t>
            </a:r>
            <a:r>
              <a:rPr lang="en-US" sz="2000" dirty="0" err="1" smtClean="0">
                <a:latin typeface="Arial" pitchFamily="34" charset="0"/>
                <a:cs typeface="Arial" pitchFamily="34" charset="0"/>
              </a:rPr>
              <a:t>Polyphen</a:t>
            </a:r>
            <a:r>
              <a:rPr lang="en-US" sz="2000" dirty="0" smtClean="0">
                <a:latin typeface="Arial" pitchFamily="34" charset="0"/>
                <a:cs typeface="Arial" pitchFamily="34" charset="0"/>
              </a:rPr>
              <a:t> score or 1 – SIFT score as the weight</a:t>
            </a:r>
          </a:p>
          <a:p>
            <a:pPr marL="0" lvl="1"/>
            <a:endParaRPr lang="en-US" sz="2000" dirty="0" smtClean="0">
              <a:latin typeface="Arial" pitchFamily="34" charset="0"/>
              <a:cs typeface="Arial" pitchFamily="34" charset="0"/>
            </a:endParaRPr>
          </a:p>
          <a:p>
            <a:pPr marL="0" lvl="1"/>
            <a:r>
              <a:rPr lang="en-US" sz="2000" dirty="0" smtClean="0"/>
              <a:t>	Allow heterogeneous genetic effects across ethnicities</a:t>
            </a:r>
          </a:p>
          <a:p>
            <a:pPr marL="0" lvl="1"/>
            <a:endParaRPr lang="en-US" sz="2000" dirty="0" smtClean="0">
              <a:latin typeface="Arial" pitchFamily="34" charset="0"/>
              <a:cs typeface="Arial" pitchFamily="34" charset="0"/>
            </a:endParaRPr>
          </a:p>
          <a:p>
            <a:pPr marL="0" lvl="1"/>
            <a:r>
              <a:rPr lang="en-US" sz="2000" dirty="0" smtClean="0">
                <a:latin typeface="Arial" pitchFamily="34" charset="0"/>
                <a:cs typeface="Arial" pitchFamily="34" charset="0"/>
              </a:rPr>
              <a:t>	</a:t>
            </a:r>
            <a:r>
              <a:rPr lang="en-US" sz="2000" dirty="0" smtClean="0"/>
              <a:t>Exclude genes with 0 or 1 SNP: 15,498 – 15,767 genes with results, 	depending on traits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graphicFrame>
        <p:nvGraphicFramePr>
          <p:cNvPr id="4" name="Table 3"/>
          <p:cNvGraphicFramePr>
            <a:graphicFrameLocks noGrp="1"/>
          </p:cNvGraphicFramePr>
          <p:nvPr>
            <p:extLst>
              <p:ext uri="{D42A27DB-BD31-4B8C-83A1-F6EECF244321}">
                <p14:modId xmlns="" xmlns:p14="http://schemas.microsoft.com/office/powerpoint/2010/main" val="263664089"/>
              </p:ext>
            </p:extLst>
          </p:nvPr>
        </p:nvGraphicFramePr>
        <p:xfrm>
          <a:off x="168008" y="274637"/>
          <a:ext cx="9744609" cy="7124647"/>
        </p:xfrm>
        <a:graphic>
          <a:graphicData uri="http://schemas.openxmlformats.org/drawingml/2006/table">
            <a:tbl>
              <a:tblPr firstRow="1" bandRow="1">
                <a:tableStyleId>{5C22544A-7EE6-4342-B048-85BDC9FD1C3A}</a:tableStyleId>
              </a:tblPr>
              <a:tblGrid>
                <a:gridCol w="1062304"/>
                <a:gridCol w="609600"/>
                <a:gridCol w="685800"/>
                <a:gridCol w="1086510"/>
                <a:gridCol w="1199490"/>
                <a:gridCol w="685800"/>
                <a:gridCol w="914400"/>
                <a:gridCol w="914400"/>
                <a:gridCol w="838200"/>
                <a:gridCol w="824043"/>
                <a:gridCol w="924062"/>
              </a:tblGrid>
              <a:tr h="705570">
                <a:tc>
                  <a:txBody>
                    <a:bodyPr/>
                    <a:lstStyle/>
                    <a:p>
                      <a:pPr algn="ctr"/>
                      <a:r>
                        <a:rPr lang="en-US" sz="1800" dirty="0" smtClean="0"/>
                        <a:t>Gene</a:t>
                      </a:r>
                      <a:endParaRPr lang="en-US" sz="1800" dirty="0"/>
                    </a:p>
                  </a:txBody>
                  <a:tcPr marL="100806" marR="100806" marT="50398" marB="50398" anchor="ctr"/>
                </a:tc>
                <a:tc>
                  <a:txBody>
                    <a:bodyPr/>
                    <a:lstStyle/>
                    <a:p>
                      <a:pPr algn="ctr"/>
                      <a:r>
                        <a:rPr lang="en-US" sz="1800" dirty="0" err="1" smtClean="0"/>
                        <a:t>Chr</a:t>
                      </a:r>
                      <a:endParaRPr lang="en-US" sz="1800" dirty="0"/>
                    </a:p>
                  </a:txBody>
                  <a:tcPr marL="100806" marR="100806" marT="50398" marB="50398" anchor="ctr"/>
                </a:tc>
                <a:tc>
                  <a:txBody>
                    <a:bodyPr/>
                    <a:lstStyle/>
                    <a:p>
                      <a:pPr algn="ctr"/>
                      <a:r>
                        <a:rPr lang="en-US" sz="1800" dirty="0" smtClean="0"/>
                        <a:t>N SNP</a:t>
                      </a:r>
                      <a:endParaRPr lang="en-US" sz="1800" dirty="0"/>
                    </a:p>
                  </a:txBody>
                  <a:tcPr marL="100806" marR="100806" marT="50398" marB="50398" anchor="ctr"/>
                </a:tc>
                <a:tc>
                  <a:txBody>
                    <a:bodyPr/>
                    <a:lstStyle/>
                    <a:p>
                      <a:pPr algn="ctr"/>
                      <a:r>
                        <a:rPr lang="en-US" sz="1800" dirty="0" smtClean="0"/>
                        <a:t>Weight</a:t>
                      </a:r>
                      <a:endParaRPr lang="en-US" sz="1800" dirty="0"/>
                    </a:p>
                  </a:txBody>
                  <a:tcPr marL="100806" marR="100806" marT="50398" marB="50398" anchor="ctr"/>
                </a:tc>
                <a:tc>
                  <a:txBody>
                    <a:bodyPr/>
                    <a:lstStyle/>
                    <a:p>
                      <a:pPr algn="ctr"/>
                      <a:r>
                        <a:rPr lang="en-US" sz="1800" dirty="0" smtClean="0"/>
                        <a:t>Trait</a:t>
                      </a:r>
                      <a:endParaRPr lang="en-US" sz="1800" dirty="0"/>
                    </a:p>
                  </a:txBody>
                  <a:tcPr marL="100806" marR="100806" marT="50398" marB="50398" anchor="ctr"/>
                </a:tc>
                <a:tc>
                  <a:txBody>
                    <a:bodyPr/>
                    <a:lstStyle/>
                    <a:p>
                      <a:pPr algn="ctr"/>
                      <a:r>
                        <a:rPr lang="en-US" sz="1800" dirty="0" smtClean="0"/>
                        <a:t>BMI-</a:t>
                      </a:r>
                      <a:r>
                        <a:rPr lang="en-US" sz="1800" dirty="0" err="1" smtClean="0"/>
                        <a:t>adj</a:t>
                      </a:r>
                      <a:endParaRPr lang="en-US" sz="1800" dirty="0"/>
                    </a:p>
                  </a:txBody>
                  <a:tcPr marL="100806" marR="100806" marT="50398" marB="50398" anchor="ctr"/>
                </a:tc>
                <a:tc>
                  <a:txBody>
                    <a:bodyPr/>
                    <a:lstStyle/>
                    <a:p>
                      <a:pPr algn="ctr"/>
                      <a:r>
                        <a:rPr lang="en-US" sz="1800" dirty="0" err="1" smtClean="0"/>
                        <a:t>AsA</a:t>
                      </a:r>
                      <a:r>
                        <a:rPr lang="en-US" sz="1800" dirty="0" smtClean="0"/>
                        <a:t> P</a:t>
                      </a:r>
                      <a:endParaRPr lang="en-US" sz="1800" dirty="0"/>
                    </a:p>
                  </a:txBody>
                  <a:tcPr marL="100806" marR="100806" marT="50398" marB="50398" anchor="ctr"/>
                </a:tc>
                <a:tc>
                  <a:txBody>
                    <a:bodyPr/>
                    <a:lstStyle/>
                    <a:p>
                      <a:pPr algn="ctr"/>
                      <a:r>
                        <a:rPr lang="en-US" sz="1800" dirty="0" err="1" smtClean="0"/>
                        <a:t>AfA</a:t>
                      </a:r>
                      <a:r>
                        <a:rPr lang="en-US" sz="1800" dirty="0" smtClean="0"/>
                        <a:t> P</a:t>
                      </a:r>
                      <a:endParaRPr lang="en-US" sz="1800" dirty="0"/>
                    </a:p>
                  </a:txBody>
                  <a:tcPr marL="100806" marR="100806" marT="50398" marB="50398" anchor="ctr"/>
                </a:tc>
                <a:tc>
                  <a:txBody>
                    <a:bodyPr/>
                    <a:lstStyle/>
                    <a:p>
                      <a:pPr algn="ctr"/>
                      <a:r>
                        <a:rPr lang="en-US" sz="1800" dirty="0" smtClean="0"/>
                        <a:t>HA P</a:t>
                      </a:r>
                      <a:endParaRPr lang="en-US" sz="1800" dirty="0"/>
                    </a:p>
                  </a:txBody>
                  <a:tcPr marL="100806" marR="100806" marT="50398" marB="50398" anchor="ctr"/>
                </a:tc>
                <a:tc>
                  <a:txBody>
                    <a:bodyPr/>
                    <a:lstStyle/>
                    <a:p>
                      <a:pPr algn="ctr"/>
                      <a:r>
                        <a:rPr lang="en-US" sz="1800" dirty="0" smtClean="0"/>
                        <a:t>EA P</a:t>
                      </a:r>
                      <a:endParaRPr lang="en-US" sz="1800" dirty="0"/>
                    </a:p>
                  </a:txBody>
                  <a:tcPr marL="100806" marR="100806" marT="50398" marB="50398" anchor="ctr"/>
                </a:tc>
                <a:tc>
                  <a:txBody>
                    <a:bodyPr/>
                    <a:lstStyle/>
                    <a:p>
                      <a:pPr algn="ctr"/>
                      <a:r>
                        <a:rPr lang="en-US" sz="1800" dirty="0" smtClean="0"/>
                        <a:t>Meta</a:t>
                      </a:r>
                      <a:r>
                        <a:rPr lang="en-US" sz="1800" baseline="0" dirty="0" smtClean="0"/>
                        <a:t> P</a:t>
                      </a:r>
                      <a:endParaRPr lang="en-US" sz="1800" dirty="0"/>
                    </a:p>
                  </a:txBody>
                  <a:tcPr marL="100806" marR="100806" marT="50398" marB="50398" anchor="ctr"/>
                </a:tc>
              </a:tr>
              <a:tr h="571175">
                <a:tc>
                  <a:txBody>
                    <a:bodyPr/>
                    <a:lstStyle/>
                    <a:p>
                      <a:pPr algn="ctr"/>
                      <a:r>
                        <a:rPr lang="en-US" sz="1600" dirty="0" smtClean="0"/>
                        <a:t>OMA1</a:t>
                      </a:r>
                      <a:endParaRPr lang="en-US" sz="1600" dirty="0"/>
                    </a:p>
                  </a:txBody>
                  <a:tcPr marL="100806" marR="100806" marT="50398" marB="50398" anchor="ctr"/>
                </a:tc>
                <a:tc>
                  <a:txBody>
                    <a:bodyPr/>
                    <a:lstStyle/>
                    <a:p>
                      <a:pPr algn="ctr"/>
                      <a:r>
                        <a:rPr lang="en-US" sz="1600" dirty="0" smtClean="0"/>
                        <a:t>1</a:t>
                      </a:r>
                      <a:endParaRPr lang="en-US" sz="1600" dirty="0"/>
                    </a:p>
                  </a:txBody>
                  <a:tcPr marL="100806" marR="100806" marT="50398" marB="50398" anchor="ctr"/>
                </a:tc>
                <a:tc>
                  <a:txBody>
                    <a:bodyPr/>
                    <a:lstStyle/>
                    <a:p>
                      <a:pPr algn="ctr"/>
                      <a:r>
                        <a:rPr lang="en-US" sz="1600" dirty="0" smtClean="0"/>
                        <a:t>19</a:t>
                      </a:r>
                      <a:endParaRPr lang="en-US" sz="1600" dirty="0"/>
                    </a:p>
                  </a:txBody>
                  <a:tcPr marL="100806" marR="100806" marT="50398" marB="50398" anchor="ctr"/>
                </a:tc>
                <a:tc>
                  <a:txBody>
                    <a:bodyPr/>
                    <a:lstStyle/>
                    <a:p>
                      <a:pPr algn="ctr"/>
                      <a:r>
                        <a:rPr lang="en-US" sz="1600" dirty="0" err="1" smtClean="0"/>
                        <a:t>Polyphen</a:t>
                      </a:r>
                      <a:endParaRPr lang="en-US" sz="1600" dirty="0"/>
                    </a:p>
                  </a:txBody>
                  <a:tcPr marL="100806" marR="100806" marT="50398" marB="50398" anchor="ctr"/>
                </a:tc>
                <a:tc>
                  <a:txBody>
                    <a:bodyPr/>
                    <a:lstStyle/>
                    <a:p>
                      <a:pPr algn="ctr"/>
                      <a:r>
                        <a:rPr lang="en-US" sz="1600" dirty="0" err="1" smtClean="0"/>
                        <a:t>Avg</a:t>
                      </a:r>
                      <a:r>
                        <a:rPr lang="en-US" sz="1600" dirty="0" smtClean="0"/>
                        <a:t> O2 Sat</a:t>
                      </a:r>
                      <a:endParaRPr lang="en-US" sz="1600" dirty="0"/>
                    </a:p>
                  </a:txBody>
                  <a:tcPr marL="100806" marR="100806" marT="50398" marB="50398" anchor="ctr"/>
                </a:tc>
                <a:tc>
                  <a:txBody>
                    <a:bodyPr/>
                    <a:lstStyle/>
                    <a:p>
                      <a:pPr algn="ctr"/>
                      <a:r>
                        <a:rPr lang="en-US" sz="1600" dirty="0" smtClean="0"/>
                        <a:t>No</a:t>
                      </a:r>
                      <a:endParaRPr lang="en-US" sz="1600" dirty="0"/>
                    </a:p>
                  </a:txBody>
                  <a:tcPr marL="100806" marR="100806" marT="50398" marB="50398" anchor="ctr"/>
                </a:tc>
                <a:tc>
                  <a:txBody>
                    <a:bodyPr/>
                    <a:lstStyle/>
                    <a:p>
                      <a:pPr algn="ctr"/>
                      <a:r>
                        <a:rPr lang="en-US" sz="1600" dirty="0" smtClean="0"/>
                        <a:t>0.50</a:t>
                      </a:r>
                      <a:endParaRPr lang="en-US" sz="1600" dirty="0"/>
                    </a:p>
                  </a:txBody>
                  <a:tcPr marL="100806" marR="100806" marT="50398" marB="50398" anchor="ctr"/>
                </a:tc>
                <a:tc>
                  <a:txBody>
                    <a:bodyPr/>
                    <a:lstStyle/>
                    <a:p>
                      <a:pPr algn="ctr"/>
                      <a:r>
                        <a:rPr lang="en-US" sz="1600" dirty="0" smtClean="0"/>
                        <a:t>0.032</a:t>
                      </a:r>
                      <a:endParaRPr lang="en-US" sz="1600" dirty="0"/>
                    </a:p>
                  </a:txBody>
                  <a:tcPr marL="100806" marR="100806" marT="50398" marB="50398" anchor="ctr"/>
                </a:tc>
                <a:tc>
                  <a:txBody>
                    <a:bodyPr/>
                    <a:lstStyle/>
                    <a:p>
                      <a:pPr algn="ctr"/>
                      <a:r>
                        <a:rPr lang="en-US" sz="1600" dirty="0" smtClean="0"/>
                        <a:t>0.48</a:t>
                      </a:r>
                      <a:endParaRPr lang="en-US" sz="1600" dirty="0"/>
                    </a:p>
                  </a:txBody>
                  <a:tcPr marL="100806" marR="100806" marT="50398" marB="50398" anchor="ctr"/>
                </a:tc>
                <a:tc>
                  <a:txBody>
                    <a:bodyPr/>
                    <a:lstStyle/>
                    <a:p>
                      <a:pPr algn="ctr"/>
                      <a:r>
                        <a:rPr lang="en-US" sz="1600" dirty="0" smtClean="0">
                          <a:solidFill>
                            <a:srgbClr val="FF0000"/>
                          </a:solidFill>
                        </a:rPr>
                        <a:t>1.3e-6</a:t>
                      </a:r>
                      <a:endParaRPr lang="en-US" sz="1600" dirty="0">
                        <a:solidFill>
                          <a:srgbClr val="FF0000"/>
                        </a:solidFill>
                      </a:endParaRPr>
                    </a:p>
                  </a:txBody>
                  <a:tcPr marL="100806" marR="100806" marT="50398" marB="50398" anchor="ctr"/>
                </a:tc>
                <a:tc>
                  <a:txBody>
                    <a:bodyPr/>
                    <a:lstStyle/>
                    <a:p>
                      <a:pPr algn="ctr"/>
                      <a:r>
                        <a:rPr lang="en-US" sz="1600" dirty="0" smtClean="0"/>
                        <a:t>0.0030</a:t>
                      </a:r>
                      <a:endParaRPr lang="en-US" sz="1600" dirty="0"/>
                    </a:p>
                  </a:txBody>
                  <a:tcPr marL="100806" marR="100806" marT="50398" marB="50398" anchor="ctr"/>
                </a:tc>
              </a:tr>
              <a:tr h="571175">
                <a:tc>
                  <a:txBody>
                    <a:bodyPr/>
                    <a:lstStyle/>
                    <a:p>
                      <a:pPr algn="ctr"/>
                      <a:endParaRPr lang="en-US" sz="1600" dirty="0"/>
                    </a:p>
                  </a:txBody>
                  <a:tcPr marL="100806" marR="100806" marT="50398" marB="50398" anchor="ctr"/>
                </a:tc>
                <a:tc>
                  <a:txBody>
                    <a:bodyPr/>
                    <a:lstStyle/>
                    <a:p>
                      <a:pPr algn="ctr"/>
                      <a:endParaRPr lang="en-US" sz="1600" dirty="0"/>
                    </a:p>
                  </a:txBody>
                  <a:tcPr marL="100806" marR="100806" marT="50398" marB="50398" anchor="ctr"/>
                </a:tc>
                <a:tc>
                  <a:txBody>
                    <a:bodyPr/>
                    <a:lstStyle/>
                    <a:p>
                      <a:pPr algn="ctr"/>
                      <a:endParaRPr lang="en-US" sz="1600" dirty="0"/>
                    </a:p>
                  </a:txBody>
                  <a:tcPr marL="100806" marR="100806" marT="50398" marB="50398" anchor="ctr"/>
                </a:tc>
                <a:tc>
                  <a:txBody>
                    <a:bodyPr/>
                    <a:lstStyle/>
                    <a:p>
                      <a:pPr algn="ctr"/>
                      <a:r>
                        <a:rPr lang="en-US" sz="1600" dirty="0" err="1" smtClean="0"/>
                        <a:t>Polyphen</a:t>
                      </a:r>
                      <a:endParaRPr lang="en-US" sz="1600" dirty="0"/>
                    </a:p>
                  </a:txBody>
                  <a:tcPr marL="100806" marR="100806" marT="50398" marB="50398" anchor="ctr"/>
                </a:tc>
                <a:tc>
                  <a:txBody>
                    <a:bodyPr/>
                    <a:lstStyle/>
                    <a:p>
                      <a:pPr algn="ctr"/>
                      <a:r>
                        <a:rPr lang="en-US" sz="1600" dirty="0" err="1" smtClean="0"/>
                        <a:t>Avg</a:t>
                      </a:r>
                      <a:r>
                        <a:rPr lang="en-US" sz="1600" baseline="0" dirty="0" smtClean="0"/>
                        <a:t> O2 Sat</a:t>
                      </a:r>
                      <a:endParaRPr lang="en-US" sz="1600" dirty="0"/>
                    </a:p>
                  </a:txBody>
                  <a:tcPr marL="100806" marR="100806" marT="50398" marB="50398" anchor="ctr"/>
                </a:tc>
                <a:tc>
                  <a:txBody>
                    <a:bodyPr/>
                    <a:lstStyle/>
                    <a:p>
                      <a:pPr algn="ctr"/>
                      <a:r>
                        <a:rPr lang="en-US" sz="1600" dirty="0" smtClean="0"/>
                        <a:t>Yes</a:t>
                      </a:r>
                      <a:endParaRPr lang="en-US" sz="1600" dirty="0"/>
                    </a:p>
                  </a:txBody>
                  <a:tcPr marL="100806" marR="100806" marT="50398" marB="50398" anchor="ctr"/>
                </a:tc>
                <a:tc>
                  <a:txBody>
                    <a:bodyPr/>
                    <a:lstStyle/>
                    <a:p>
                      <a:pPr algn="ctr"/>
                      <a:r>
                        <a:rPr lang="en-US" sz="1600" dirty="0" smtClean="0"/>
                        <a:t>0.61</a:t>
                      </a:r>
                      <a:endParaRPr lang="en-US" sz="1600" dirty="0"/>
                    </a:p>
                  </a:txBody>
                  <a:tcPr marL="100806" marR="100806" marT="50398" marB="50398" anchor="ctr"/>
                </a:tc>
                <a:tc>
                  <a:txBody>
                    <a:bodyPr/>
                    <a:lstStyle/>
                    <a:p>
                      <a:pPr algn="ctr"/>
                      <a:r>
                        <a:rPr lang="en-US" sz="1600" dirty="0" smtClean="0"/>
                        <a:t>0.048</a:t>
                      </a:r>
                      <a:endParaRPr lang="en-US" sz="1600" dirty="0"/>
                    </a:p>
                  </a:txBody>
                  <a:tcPr marL="100806" marR="100806" marT="50398" marB="50398" anchor="ctr"/>
                </a:tc>
                <a:tc>
                  <a:txBody>
                    <a:bodyPr/>
                    <a:lstStyle/>
                    <a:p>
                      <a:pPr algn="ctr"/>
                      <a:r>
                        <a:rPr lang="en-US" sz="1600" dirty="0" smtClean="0"/>
                        <a:t>0.59</a:t>
                      </a:r>
                      <a:endParaRPr lang="en-US" sz="1600" dirty="0"/>
                    </a:p>
                  </a:txBody>
                  <a:tcPr marL="100806" marR="100806" marT="50398" marB="50398" anchor="ctr"/>
                </a:tc>
                <a:tc>
                  <a:txBody>
                    <a:bodyPr/>
                    <a:lstStyle/>
                    <a:p>
                      <a:pPr algn="ctr"/>
                      <a:r>
                        <a:rPr lang="en-US" sz="1600" dirty="0" smtClean="0">
                          <a:solidFill>
                            <a:srgbClr val="FF0000"/>
                          </a:solidFill>
                        </a:rPr>
                        <a:t>3.9e-6</a:t>
                      </a:r>
                      <a:endParaRPr lang="en-US" sz="1600" dirty="0">
                        <a:solidFill>
                          <a:srgbClr val="FF0000"/>
                        </a:solidFill>
                      </a:endParaRPr>
                    </a:p>
                  </a:txBody>
                  <a:tcPr marL="100806" marR="100806" marT="50398" marB="50398" anchor="ctr"/>
                </a:tc>
                <a:tc>
                  <a:txBody>
                    <a:bodyPr/>
                    <a:lstStyle/>
                    <a:p>
                      <a:pPr algn="ctr"/>
                      <a:r>
                        <a:rPr lang="en-US" sz="1600" dirty="0" smtClean="0"/>
                        <a:t>0.0061</a:t>
                      </a:r>
                      <a:endParaRPr lang="en-US" sz="1600" dirty="0"/>
                    </a:p>
                  </a:txBody>
                  <a:tcPr marL="100806" marR="100806" marT="50398" marB="50398" anchor="ctr"/>
                </a:tc>
              </a:tr>
              <a:tr h="806365">
                <a:tc>
                  <a:txBody>
                    <a:bodyPr/>
                    <a:lstStyle/>
                    <a:p>
                      <a:pPr algn="ctr"/>
                      <a:endParaRPr lang="en-US" sz="1600" dirty="0"/>
                    </a:p>
                  </a:txBody>
                  <a:tcPr marL="100806" marR="100806" marT="50398" marB="50398" anchor="ctr"/>
                </a:tc>
                <a:tc>
                  <a:txBody>
                    <a:bodyPr/>
                    <a:lstStyle/>
                    <a:p>
                      <a:pPr algn="ctr"/>
                      <a:endParaRPr lang="en-US" sz="1600"/>
                    </a:p>
                  </a:txBody>
                  <a:tcPr marL="100806" marR="100806" marT="50398" marB="50398" anchor="ctr"/>
                </a:tc>
                <a:tc>
                  <a:txBody>
                    <a:bodyPr/>
                    <a:lstStyle/>
                    <a:p>
                      <a:pPr algn="ctr"/>
                      <a:endParaRPr lang="en-US" sz="1600" dirty="0"/>
                    </a:p>
                  </a:txBody>
                  <a:tcPr marL="100806" marR="100806" marT="50398" marB="50398" anchor="ctr"/>
                </a:tc>
                <a:tc>
                  <a:txBody>
                    <a:bodyPr/>
                    <a:lstStyle/>
                    <a:p>
                      <a:pPr algn="ctr"/>
                      <a:r>
                        <a:rPr lang="en-US" sz="1600" dirty="0" err="1" smtClean="0"/>
                        <a:t>Polyphen</a:t>
                      </a:r>
                      <a:endParaRPr lang="en-US" sz="1600" dirty="0"/>
                    </a:p>
                  </a:txBody>
                  <a:tcPr marL="100806" marR="100806" marT="50398" marB="50398" anchor="ctr"/>
                </a:tc>
                <a:tc>
                  <a:txBody>
                    <a:bodyPr/>
                    <a:lstStyle/>
                    <a:p>
                      <a:pPr algn="ctr"/>
                      <a:r>
                        <a:rPr lang="en-US" sz="1600" dirty="0" err="1" smtClean="0"/>
                        <a:t>Avg</a:t>
                      </a:r>
                      <a:r>
                        <a:rPr lang="en-US" sz="1600" dirty="0" smtClean="0"/>
                        <a:t> O2 Sat</a:t>
                      </a:r>
                      <a:r>
                        <a:rPr lang="en-US" sz="1600" baseline="0" dirty="0" smtClean="0"/>
                        <a:t> </a:t>
                      </a:r>
                      <a:r>
                        <a:rPr lang="en-US" sz="1600" dirty="0" smtClean="0"/>
                        <a:t>NREM</a:t>
                      </a:r>
                      <a:endParaRPr lang="en-US" sz="1600" dirty="0"/>
                    </a:p>
                  </a:txBody>
                  <a:tcPr marL="100806" marR="100806" marT="50398" marB="50398" anchor="ctr"/>
                </a:tc>
                <a:tc>
                  <a:txBody>
                    <a:bodyPr/>
                    <a:lstStyle/>
                    <a:p>
                      <a:pPr algn="ctr"/>
                      <a:r>
                        <a:rPr lang="en-US" sz="1600" dirty="0" smtClean="0"/>
                        <a:t>No</a:t>
                      </a:r>
                      <a:endParaRPr lang="en-US" sz="1600" dirty="0"/>
                    </a:p>
                  </a:txBody>
                  <a:tcPr marL="100806" marR="100806" marT="50398" marB="50398" anchor="ctr"/>
                </a:tc>
                <a:tc>
                  <a:txBody>
                    <a:bodyPr/>
                    <a:lstStyle/>
                    <a:p>
                      <a:pPr algn="ctr"/>
                      <a:r>
                        <a:rPr lang="en-US" sz="1600" dirty="0" smtClean="0"/>
                        <a:t>0.38</a:t>
                      </a:r>
                      <a:endParaRPr lang="en-US" sz="1600" dirty="0"/>
                    </a:p>
                  </a:txBody>
                  <a:tcPr marL="100806" marR="100806" marT="50398" marB="50398" anchor="ctr"/>
                </a:tc>
                <a:tc>
                  <a:txBody>
                    <a:bodyPr/>
                    <a:lstStyle/>
                    <a:p>
                      <a:pPr algn="ctr"/>
                      <a:r>
                        <a:rPr lang="en-US" sz="1600" dirty="0" smtClean="0"/>
                        <a:t>0.028</a:t>
                      </a:r>
                      <a:endParaRPr lang="en-US" sz="1600" dirty="0"/>
                    </a:p>
                  </a:txBody>
                  <a:tcPr marL="100806" marR="100806" marT="50398" marB="50398" anchor="ctr"/>
                </a:tc>
                <a:tc>
                  <a:txBody>
                    <a:bodyPr/>
                    <a:lstStyle/>
                    <a:p>
                      <a:pPr algn="ctr"/>
                      <a:r>
                        <a:rPr lang="en-US" sz="1600" dirty="0" smtClean="0"/>
                        <a:t>0.63</a:t>
                      </a:r>
                      <a:endParaRPr lang="en-US" sz="1600" dirty="0"/>
                    </a:p>
                  </a:txBody>
                  <a:tcPr marL="100806" marR="100806" marT="50398" marB="50398" anchor="ctr"/>
                </a:tc>
                <a:tc>
                  <a:txBody>
                    <a:bodyPr/>
                    <a:lstStyle/>
                    <a:p>
                      <a:pPr algn="ctr"/>
                      <a:r>
                        <a:rPr lang="en-US" sz="1600" dirty="0" smtClean="0">
                          <a:solidFill>
                            <a:srgbClr val="FF0000"/>
                          </a:solidFill>
                        </a:rPr>
                        <a:t>8.0e-7</a:t>
                      </a:r>
                      <a:endParaRPr lang="en-US" sz="1600" dirty="0">
                        <a:solidFill>
                          <a:srgbClr val="FF0000"/>
                        </a:solidFill>
                      </a:endParaRPr>
                    </a:p>
                  </a:txBody>
                  <a:tcPr marL="100806" marR="100806" marT="50398" marB="50398" anchor="ctr"/>
                </a:tc>
                <a:tc>
                  <a:txBody>
                    <a:bodyPr/>
                    <a:lstStyle/>
                    <a:p>
                      <a:pPr algn="ctr"/>
                      <a:r>
                        <a:rPr lang="en-US" sz="1600" dirty="0" smtClean="0"/>
                        <a:t>0.0029</a:t>
                      </a:r>
                      <a:endParaRPr lang="en-US" sz="1600" dirty="0"/>
                    </a:p>
                  </a:txBody>
                  <a:tcPr marL="100806" marR="100806" marT="50398" marB="50398" anchor="ctr"/>
                </a:tc>
              </a:tr>
              <a:tr h="806365">
                <a:tc>
                  <a:txBody>
                    <a:bodyPr/>
                    <a:lstStyle/>
                    <a:p>
                      <a:pPr algn="ctr"/>
                      <a:endParaRPr lang="en-US" sz="1600" dirty="0"/>
                    </a:p>
                  </a:txBody>
                  <a:tcPr marL="100806" marR="100806" marT="50398" marB="50398" anchor="ctr"/>
                </a:tc>
                <a:tc>
                  <a:txBody>
                    <a:bodyPr/>
                    <a:lstStyle/>
                    <a:p>
                      <a:pPr algn="ctr"/>
                      <a:endParaRPr lang="en-US" sz="1600"/>
                    </a:p>
                  </a:txBody>
                  <a:tcPr marL="100806" marR="100806" marT="50398" marB="50398" anchor="ctr"/>
                </a:tc>
                <a:tc>
                  <a:txBody>
                    <a:bodyPr/>
                    <a:lstStyle/>
                    <a:p>
                      <a:pPr algn="ctr"/>
                      <a:endParaRPr lang="en-US" sz="1600"/>
                    </a:p>
                  </a:txBody>
                  <a:tcPr marL="100806" marR="100806" marT="50398" marB="50398" anchor="ctr"/>
                </a:tc>
                <a:tc>
                  <a:txBody>
                    <a:bodyPr/>
                    <a:lstStyle/>
                    <a:p>
                      <a:pPr algn="ctr"/>
                      <a:r>
                        <a:rPr lang="en-US" sz="1600" dirty="0" err="1" smtClean="0"/>
                        <a:t>Polyphen</a:t>
                      </a:r>
                      <a:endParaRPr lang="en-US" sz="1600" dirty="0"/>
                    </a:p>
                  </a:txBody>
                  <a:tcPr marL="100806" marR="100806" marT="50398" marB="50398" anchor="ctr"/>
                </a:tc>
                <a:tc>
                  <a:txBody>
                    <a:bodyPr/>
                    <a:lstStyle/>
                    <a:p>
                      <a:pPr algn="ctr"/>
                      <a:r>
                        <a:rPr lang="en-US" sz="1600" dirty="0" err="1" smtClean="0"/>
                        <a:t>Avg</a:t>
                      </a:r>
                      <a:r>
                        <a:rPr lang="en-US" sz="1600" dirty="0" smtClean="0"/>
                        <a:t> O2 Sat NREM</a:t>
                      </a:r>
                      <a:endParaRPr lang="en-US" sz="1600" dirty="0"/>
                    </a:p>
                  </a:txBody>
                  <a:tcPr marL="100806" marR="100806" marT="50398" marB="50398" anchor="ctr"/>
                </a:tc>
                <a:tc>
                  <a:txBody>
                    <a:bodyPr/>
                    <a:lstStyle/>
                    <a:p>
                      <a:pPr algn="ctr"/>
                      <a:r>
                        <a:rPr lang="en-US" sz="1600" dirty="0" smtClean="0"/>
                        <a:t>Yes</a:t>
                      </a:r>
                      <a:endParaRPr lang="en-US" sz="1600" dirty="0"/>
                    </a:p>
                  </a:txBody>
                  <a:tcPr marL="100806" marR="100806" marT="50398" marB="50398" anchor="ctr"/>
                </a:tc>
                <a:tc>
                  <a:txBody>
                    <a:bodyPr/>
                    <a:lstStyle/>
                    <a:p>
                      <a:pPr algn="ctr"/>
                      <a:r>
                        <a:rPr lang="en-US" sz="1600" dirty="0" smtClean="0"/>
                        <a:t>0.44</a:t>
                      </a:r>
                      <a:endParaRPr lang="en-US" sz="1600" dirty="0"/>
                    </a:p>
                  </a:txBody>
                  <a:tcPr marL="100806" marR="100806" marT="50398" marB="50398" anchor="ctr"/>
                </a:tc>
                <a:tc>
                  <a:txBody>
                    <a:bodyPr/>
                    <a:lstStyle/>
                    <a:p>
                      <a:pPr algn="ctr"/>
                      <a:r>
                        <a:rPr lang="en-US" sz="1600" dirty="0" smtClean="0"/>
                        <a:t>0.033</a:t>
                      </a:r>
                      <a:endParaRPr lang="en-US" sz="1600" dirty="0"/>
                    </a:p>
                  </a:txBody>
                  <a:tcPr marL="100806" marR="100806" marT="50398" marB="50398" anchor="ctr"/>
                </a:tc>
                <a:tc>
                  <a:txBody>
                    <a:bodyPr/>
                    <a:lstStyle/>
                    <a:p>
                      <a:pPr algn="ctr"/>
                      <a:r>
                        <a:rPr lang="en-US" sz="1600" dirty="0" smtClean="0"/>
                        <a:t>0.69</a:t>
                      </a:r>
                      <a:endParaRPr lang="en-US" sz="1600" dirty="0"/>
                    </a:p>
                  </a:txBody>
                  <a:tcPr marL="100806" marR="100806" marT="50398" marB="50398" anchor="ctr"/>
                </a:tc>
                <a:tc>
                  <a:txBody>
                    <a:bodyPr/>
                    <a:lstStyle/>
                    <a:p>
                      <a:pPr algn="ctr"/>
                      <a:r>
                        <a:rPr lang="en-US" sz="1600" dirty="0" smtClean="0">
                          <a:solidFill>
                            <a:srgbClr val="FF0000"/>
                          </a:solidFill>
                        </a:rPr>
                        <a:t>2.6e-6</a:t>
                      </a:r>
                      <a:endParaRPr lang="en-US" sz="1600" dirty="0">
                        <a:solidFill>
                          <a:srgbClr val="FF0000"/>
                        </a:solidFill>
                      </a:endParaRPr>
                    </a:p>
                  </a:txBody>
                  <a:tcPr marL="100806" marR="100806" marT="50398" marB="50398" anchor="ctr"/>
                </a:tc>
                <a:tc>
                  <a:txBody>
                    <a:bodyPr/>
                    <a:lstStyle/>
                    <a:p>
                      <a:pPr algn="ctr"/>
                      <a:r>
                        <a:rPr lang="en-US" sz="1600" dirty="0" smtClean="0"/>
                        <a:t>0.0054</a:t>
                      </a:r>
                      <a:endParaRPr lang="en-US" sz="1600" dirty="0"/>
                    </a:p>
                  </a:txBody>
                  <a:tcPr marL="100806" marR="100806" marT="50398" marB="50398" anchor="ctr"/>
                </a:tc>
              </a:tr>
              <a:tr h="571175">
                <a:tc>
                  <a:txBody>
                    <a:bodyPr/>
                    <a:lstStyle/>
                    <a:p>
                      <a:pPr algn="ctr"/>
                      <a:r>
                        <a:rPr lang="en-US" sz="1600" dirty="0" smtClean="0"/>
                        <a:t>MUC13</a:t>
                      </a:r>
                      <a:endParaRPr lang="en-US" sz="1600" dirty="0"/>
                    </a:p>
                  </a:txBody>
                  <a:tcPr marL="100806" marR="100806" marT="50398" marB="50398" anchor="ctr"/>
                </a:tc>
                <a:tc>
                  <a:txBody>
                    <a:bodyPr/>
                    <a:lstStyle/>
                    <a:p>
                      <a:pPr algn="ctr"/>
                      <a:r>
                        <a:rPr lang="en-US" sz="1600" dirty="0" smtClean="0"/>
                        <a:t>3</a:t>
                      </a:r>
                      <a:endParaRPr lang="en-US" sz="1600" dirty="0"/>
                    </a:p>
                  </a:txBody>
                  <a:tcPr marL="100806" marR="100806" marT="50398" marB="50398" anchor="ctr"/>
                </a:tc>
                <a:tc>
                  <a:txBody>
                    <a:bodyPr/>
                    <a:lstStyle/>
                    <a:p>
                      <a:pPr algn="ctr"/>
                      <a:r>
                        <a:rPr lang="en-US" sz="1600" dirty="0" smtClean="0"/>
                        <a:t>10</a:t>
                      </a:r>
                      <a:endParaRPr lang="en-US" sz="1600" dirty="0"/>
                    </a:p>
                  </a:txBody>
                  <a:tcPr marL="100806" marR="100806" marT="50398" marB="50398" anchor="ctr"/>
                </a:tc>
                <a:tc>
                  <a:txBody>
                    <a:bodyPr/>
                    <a:lstStyle/>
                    <a:p>
                      <a:pPr algn="ctr"/>
                      <a:r>
                        <a:rPr lang="en-US" sz="1600" dirty="0" smtClean="0"/>
                        <a:t>SIFT</a:t>
                      </a:r>
                      <a:endParaRPr lang="en-US" sz="1600" dirty="0"/>
                    </a:p>
                  </a:txBody>
                  <a:tcPr marL="100806" marR="100806" marT="50398" marB="50398" anchor="ctr"/>
                </a:tc>
                <a:tc>
                  <a:txBody>
                    <a:bodyPr/>
                    <a:lstStyle/>
                    <a:p>
                      <a:pPr algn="ctr"/>
                      <a:r>
                        <a:rPr lang="en-US" sz="1600" dirty="0" err="1" smtClean="0"/>
                        <a:t>Avg</a:t>
                      </a:r>
                      <a:r>
                        <a:rPr lang="en-US" sz="1600" dirty="0" smtClean="0"/>
                        <a:t> </a:t>
                      </a:r>
                      <a:r>
                        <a:rPr lang="en-US" sz="1600" dirty="0" err="1" smtClean="0"/>
                        <a:t>Hyp</a:t>
                      </a:r>
                      <a:r>
                        <a:rPr lang="en-US" sz="1600" baseline="0" dirty="0" smtClean="0"/>
                        <a:t> Len</a:t>
                      </a:r>
                      <a:endParaRPr lang="en-US" sz="1600" dirty="0"/>
                    </a:p>
                  </a:txBody>
                  <a:tcPr marL="100806" marR="100806" marT="50398" marB="50398" anchor="ctr"/>
                </a:tc>
                <a:tc>
                  <a:txBody>
                    <a:bodyPr/>
                    <a:lstStyle/>
                    <a:p>
                      <a:pPr algn="ctr"/>
                      <a:r>
                        <a:rPr lang="en-US" sz="1600" dirty="0" smtClean="0"/>
                        <a:t>Yes</a:t>
                      </a:r>
                      <a:endParaRPr lang="en-US" sz="1600" dirty="0"/>
                    </a:p>
                  </a:txBody>
                  <a:tcPr marL="100806" marR="100806" marT="50398" marB="50398" anchor="ctr"/>
                </a:tc>
                <a:tc>
                  <a:txBody>
                    <a:bodyPr/>
                    <a:lstStyle/>
                    <a:p>
                      <a:pPr algn="ctr"/>
                      <a:r>
                        <a:rPr lang="en-US" sz="1600" dirty="0" smtClean="0"/>
                        <a:t>0.43</a:t>
                      </a:r>
                      <a:endParaRPr lang="en-US" sz="1600" dirty="0"/>
                    </a:p>
                  </a:txBody>
                  <a:tcPr marL="100806" marR="100806" marT="50398" marB="50398" anchor="ctr"/>
                </a:tc>
                <a:tc>
                  <a:txBody>
                    <a:bodyPr/>
                    <a:lstStyle/>
                    <a:p>
                      <a:pPr algn="ctr"/>
                      <a:r>
                        <a:rPr lang="en-US" sz="1600" dirty="0" smtClean="0"/>
                        <a:t>0.34</a:t>
                      </a:r>
                      <a:endParaRPr lang="en-US" sz="1600" dirty="0"/>
                    </a:p>
                  </a:txBody>
                  <a:tcPr marL="100806" marR="100806" marT="50398" marB="50398" anchor="ctr"/>
                </a:tc>
                <a:tc>
                  <a:txBody>
                    <a:bodyPr/>
                    <a:lstStyle/>
                    <a:p>
                      <a:pPr algn="ctr"/>
                      <a:r>
                        <a:rPr lang="en-US" sz="1600" dirty="0" smtClean="0"/>
                        <a:t>0.18</a:t>
                      </a:r>
                      <a:endParaRPr lang="en-US" sz="1600" dirty="0"/>
                    </a:p>
                  </a:txBody>
                  <a:tcPr marL="100806" marR="100806" marT="50398" marB="50398" anchor="ctr"/>
                </a:tc>
                <a:tc>
                  <a:txBody>
                    <a:bodyPr/>
                    <a:lstStyle/>
                    <a:p>
                      <a:pPr algn="ctr"/>
                      <a:r>
                        <a:rPr lang="en-US" sz="1600" dirty="0" smtClean="0">
                          <a:solidFill>
                            <a:srgbClr val="FF0000"/>
                          </a:solidFill>
                        </a:rPr>
                        <a:t>6.7e-6</a:t>
                      </a:r>
                      <a:endParaRPr lang="en-US" sz="1600" dirty="0">
                        <a:solidFill>
                          <a:srgbClr val="FF0000"/>
                        </a:solidFill>
                      </a:endParaRPr>
                    </a:p>
                  </a:txBody>
                  <a:tcPr marL="100806" marR="100806" marT="50398" marB="50398" anchor="ctr"/>
                </a:tc>
                <a:tc>
                  <a:txBody>
                    <a:bodyPr/>
                    <a:lstStyle/>
                    <a:p>
                      <a:pPr algn="ctr"/>
                      <a:r>
                        <a:rPr lang="en-US" sz="1600" dirty="0" smtClean="0"/>
                        <a:t>1.4e-5</a:t>
                      </a:r>
                      <a:endParaRPr lang="en-US" sz="1600" dirty="0"/>
                    </a:p>
                  </a:txBody>
                  <a:tcPr marL="100806" marR="100806" marT="50398" marB="50398" anchor="ctr"/>
                </a:tc>
              </a:tr>
              <a:tr h="789566">
                <a:tc>
                  <a:txBody>
                    <a:bodyPr/>
                    <a:lstStyle/>
                    <a:p>
                      <a:pPr algn="ctr"/>
                      <a:endParaRPr lang="en-US" sz="1600"/>
                    </a:p>
                  </a:txBody>
                  <a:tcPr marL="100806" marR="100806" marT="50398" marB="50398" anchor="ctr"/>
                </a:tc>
                <a:tc>
                  <a:txBody>
                    <a:bodyPr/>
                    <a:lstStyle/>
                    <a:p>
                      <a:pPr algn="ctr"/>
                      <a:endParaRPr lang="en-US" sz="1600"/>
                    </a:p>
                  </a:txBody>
                  <a:tcPr marL="100806" marR="100806" marT="50398" marB="50398" anchor="ctr"/>
                </a:tc>
                <a:tc>
                  <a:txBody>
                    <a:bodyPr/>
                    <a:lstStyle/>
                    <a:p>
                      <a:pPr algn="ctr"/>
                      <a:endParaRPr lang="en-US" sz="1600"/>
                    </a:p>
                  </a:txBody>
                  <a:tcPr marL="100806" marR="100806" marT="50398" marB="50398" anchor="ctr"/>
                </a:tc>
                <a:tc>
                  <a:txBody>
                    <a:bodyPr/>
                    <a:lstStyle/>
                    <a:p>
                      <a:pPr algn="ctr"/>
                      <a:r>
                        <a:rPr lang="en-US" sz="1600" dirty="0" smtClean="0"/>
                        <a:t>SIFT</a:t>
                      </a:r>
                      <a:endParaRPr lang="en-US" sz="1600" dirty="0"/>
                    </a:p>
                  </a:txBody>
                  <a:tcPr marL="100806" marR="100806" marT="50398" marB="50398" anchor="ctr"/>
                </a:tc>
                <a:tc>
                  <a:txBody>
                    <a:bodyPr/>
                    <a:lstStyle/>
                    <a:p>
                      <a:pPr algn="ctr"/>
                      <a:r>
                        <a:rPr lang="en-US" sz="1600" dirty="0" err="1" smtClean="0"/>
                        <a:t>Avg</a:t>
                      </a:r>
                      <a:r>
                        <a:rPr lang="en-US" sz="1600" dirty="0" smtClean="0"/>
                        <a:t> </a:t>
                      </a:r>
                      <a:r>
                        <a:rPr lang="en-US" sz="1600" dirty="0" err="1" smtClean="0"/>
                        <a:t>Hyp</a:t>
                      </a:r>
                      <a:r>
                        <a:rPr lang="en-US" sz="1600" dirty="0" smtClean="0"/>
                        <a:t> Len NREM</a:t>
                      </a:r>
                      <a:endParaRPr lang="en-US" sz="1600" dirty="0"/>
                    </a:p>
                  </a:txBody>
                  <a:tcPr marL="100806" marR="100806" marT="50398" marB="50398" anchor="ctr"/>
                </a:tc>
                <a:tc>
                  <a:txBody>
                    <a:bodyPr/>
                    <a:lstStyle/>
                    <a:p>
                      <a:pPr algn="ctr"/>
                      <a:r>
                        <a:rPr lang="en-US" sz="1600" dirty="0" smtClean="0"/>
                        <a:t>Yes</a:t>
                      </a:r>
                      <a:endParaRPr lang="en-US" sz="1600" dirty="0"/>
                    </a:p>
                  </a:txBody>
                  <a:tcPr marL="100806" marR="100806" marT="50398" marB="50398" anchor="ctr"/>
                </a:tc>
                <a:tc>
                  <a:txBody>
                    <a:bodyPr/>
                    <a:lstStyle/>
                    <a:p>
                      <a:pPr algn="ctr"/>
                      <a:r>
                        <a:rPr lang="en-US" sz="1600" dirty="0" smtClean="0"/>
                        <a:t>0.54</a:t>
                      </a:r>
                      <a:endParaRPr lang="en-US" sz="1600" dirty="0"/>
                    </a:p>
                  </a:txBody>
                  <a:tcPr marL="100806" marR="100806" marT="50398" marB="50398" anchor="ctr"/>
                </a:tc>
                <a:tc>
                  <a:txBody>
                    <a:bodyPr/>
                    <a:lstStyle/>
                    <a:p>
                      <a:pPr algn="ctr"/>
                      <a:r>
                        <a:rPr lang="en-US" sz="1600" dirty="0" smtClean="0"/>
                        <a:t>0.18</a:t>
                      </a:r>
                      <a:endParaRPr lang="en-US" sz="1600" dirty="0"/>
                    </a:p>
                  </a:txBody>
                  <a:tcPr marL="100806" marR="100806" marT="50398" marB="50398" anchor="ctr"/>
                </a:tc>
                <a:tc>
                  <a:txBody>
                    <a:bodyPr/>
                    <a:lstStyle/>
                    <a:p>
                      <a:pPr algn="ctr"/>
                      <a:r>
                        <a:rPr lang="en-US" sz="1600" dirty="0" smtClean="0"/>
                        <a:t>0.21</a:t>
                      </a:r>
                      <a:endParaRPr lang="en-US" sz="1600" dirty="0"/>
                    </a:p>
                  </a:txBody>
                  <a:tcPr marL="100806" marR="100806" marT="50398" marB="50398" anchor="ctr"/>
                </a:tc>
                <a:tc>
                  <a:txBody>
                    <a:bodyPr/>
                    <a:lstStyle/>
                    <a:p>
                      <a:pPr algn="ctr"/>
                      <a:r>
                        <a:rPr lang="en-US" sz="1600" dirty="0" smtClean="0">
                          <a:solidFill>
                            <a:srgbClr val="FF0000"/>
                          </a:solidFill>
                        </a:rPr>
                        <a:t>5.1e-6</a:t>
                      </a:r>
                      <a:endParaRPr lang="en-US" sz="1600" dirty="0">
                        <a:solidFill>
                          <a:srgbClr val="FF0000"/>
                        </a:solidFill>
                      </a:endParaRPr>
                    </a:p>
                  </a:txBody>
                  <a:tcPr marL="100806" marR="100806" marT="50398" marB="50398" anchor="ctr"/>
                </a:tc>
                <a:tc>
                  <a:txBody>
                    <a:bodyPr/>
                    <a:lstStyle/>
                    <a:p>
                      <a:pPr algn="ctr"/>
                      <a:r>
                        <a:rPr lang="en-US" sz="1600" dirty="0" smtClean="0">
                          <a:solidFill>
                            <a:srgbClr val="FF0000"/>
                          </a:solidFill>
                        </a:rPr>
                        <a:t>9.8e-6</a:t>
                      </a:r>
                      <a:endParaRPr lang="en-US" sz="1600" dirty="0">
                        <a:solidFill>
                          <a:srgbClr val="FF0000"/>
                        </a:solidFill>
                      </a:endParaRPr>
                    </a:p>
                  </a:txBody>
                  <a:tcPr marL="100806" marR="100806" marT="50398" marB="50398" anchor="ctr"/>
                </a:tc>
              </a:tr>
              <a:tr h="571175">
                <a:tc>
                  <a:txBody>
                    <a:bodyPr/>
                    <a:lstStyle/>
                    <a:p>
                      <a:pPr algn="ctr"/>
                      <a:r>
                        <a:rPr lang="en-US" sz="1600" dirty="0" smtClean="0"/>
                        <a:t>KIAA0895</a:t>
                      </a:r>
                      <a:endParaRPr lang="en-US" sz="1600" dirty="0"/>
                    </a:p>
                  </a:txBody>
                  <a:tcPr marL="100806" marR="100806" marT="50398" marB="50398" anchor="ctr"/>
                </a:tc>
                <a:tc>
                  <a:txBody>
                    <a:bodyPr/>
                    <a:lstStyle/>
                    <a:p>
                      <a:pPr algn="ctr"/>
                      <a:r>
                        <a:rPr lang="en-US" sz="1600" dirty="0" smtClean="0"/>
                        <a:t>7</a:t>
                      </a:r>
                      <a:endParaRPr lang="en-US" sz="1600" dirty="0"/>
                    </a:p>
                  </a:txBody>
                  <a:tcPr marL="100806" marR="100806" marT="50398" marB="50398" anchor="ctr"/>
                </a:tc>
                <a:tc>
                  <a:txBody>
                    <a:bodyPr/>
                    <a:lstStyle/>
                    <a:p>
                      <a:pPr algn="ctr"/>
                      <a:r>
                        <a:rPr lang="en-US" sz="1600" dirty="0" smtClean="0"/>
                        <a:t>9</a:t>
                      </a:r>
                      <a:endParaRPr lang="en-US" sz="1600" dirty="0"/>
                    </a:p>
                  </a:txBody>
                  <a:tcPr marL="100806" marR="100806" marT="50398" marB="50398" anchor="ctr"/>
                </a:tc>
                <a:tc>
                  <a:txBody>
                    <a:bodyPr/>
                    <a:lstStyle/>
                    <a:p>
                      <a:pPr algn="ctr"/>
                      <a:r>
                        <a:rPr lang="en-US" sz="1600" dirty="0" err="1" smtClean="0"/>
                        <a:t>Polyphen</a:t>
                      </a:r>
                      <a:endParaRPr lang="en-US" sz="1600" dirty="0"/>
                    </a:p>
                  </a:txBody>
                  <a:tcPr marL="100806" marR="100806" marT="50398" marB="50398" anchor="ctr"/>
                </a:tc>
                <a:tc>
                  <a:txBody>
                    <a:bodyPr/>
                    <a:lstStyle/>
                    <a:p>
                      <a:pPr algn="ctr"/>
                      <a:r>
                        <a:rPr lang="en-US" sz="1600" dirty="0" smtClean="0"/>
                        <a:t>AHI NREM</a:t>
                      </a:r>
                      <a:endParaRPr lang="en-US" sz="1600" dirty="0"/>
                    </a:p>
                  </a:txBody>
                  <a:tcPr marL="100806" marR="100806" marT="50398" marB="50398" anchor="ctr"/>
                </a:tc>
                <a:tc>
                  <a:txBody>
                    <a:bodyPr/>
                    <a:lstStyle/>
                    <a:p>
                      <a:pPr algn="ctr"/>
                      <a:r>
                        <a:rPr lang="en-US" sz="1600" dirty="0" smtClean="0"/>
                        <a:t>No</a:t>
                      </a:r>
                      <a:endParaRPr lang="en-US" sz="1600" dirty="0"/>
                    </a:p>
                  </a:txBody>
                  <a:tcPr marL="100806" marR="100806" marT="50398" marB="50398" anchor="ctr"/>
                </a:tc>
                <a:tc>
                  <a:txBody>
                    <a:bodyPr/>
                    <a:lstStyle/>
                    <a:p>
                      <a:pPr algn="ctr"/>
                      <a:r>
                        <a:rPr lang="en-US" sz="1600" dirty="0" smtClean="0"/>
                        <a:t>0.11</a:t>
                      </a:r>
                      <a:endParaRPr lang="en-US" sz="1600" dirty="0"/>
                    </a:p>
                  </a:txBody>
                  <a:tcPr marL="100806" marR="100806" marT="50398" marB="50398" anchor="ctr"/>
                </a:tc>
                <a:tc>
                  <a:txBody>
                    <a:bodyPr/>
                    <a:lstStyle/>
                    <a:p>
                      <a:pPr algn="ctr"/>
                      <a:r>
                        <a:rPr lang="en-US" sz="1600" dirty="0" smtClean="0"/>
                        <a:t>0.12</a:t>
                      </a:r>
                      <a:endParaRPr lang="en-US" sz="1600" dirty="0"/>
                    </a:p>
                  </a:txBody>
                  <a:tcPr marL="100806" marR="100806" marT="50398" marB="50398" anchor="ctr"/>
                </a:tc>
                <a:tc>
                  <a:txBody>
                    <a:bodyPr/>
                    <a:lstStyle/>
                    <a:p>
                      <a:pPr algn="ctr"/>
                      <a:r>
                        <a:rPr lang="en-US" sz="1600" dirty="0" smtClean="0">
                          <a:solidFill>
                            <a:srgbClr val="FF0000"/>
                          </a:solidFill>
                        </a:rPr>
                        <a:t>3.1e-6</a:t>
                      </a:r>
                      <a:endParaRPr lang="en-US" sz="1600" dirty="0">
                        <a:solidFill>
                          <a:srgbClr val="FF0000"/>
                        </a:solidFill>
                      </a:endParaRPr>
                    </a:p>
                  </a:txBody>
                  <a:tcPr marL="100806" marR="100806" marT="50398" marB="50398" anchor="ctr"/>
                </a:tc>
                <a:tc>
                  <a:txBody>
                    <a:bodyPr/>
                    <a:lstStyle/>
                    <a:p>
                      <a:pPr algn="ctr"/>
                      <a:r>
                        <a:rPr lang="en-US" sz="1600" dirty="0" smtClean="0"/>
                        <a:t>0.34</a:t>
                      </a:r>
                      <a:endParaRPr lang="en-US" sz="1600" dirty="0"/>
                    </a:p>
                  </a:txBody>
                  <a:tcPr marL="100806" marR="100806" marT="50398" marB="50398" anchor="ctr"/>
                </a:tc>
                <a:tc>
                  <a:txBody>
                    <a:bodyPr/>
                    <a:lstStyle/>
                    <a:p>
                      <a:pPr algn="ctr"/>
                      <a:r>
                        <a:rPr lang="en-US" sz="1600" dirty="0" smtClean="0"/>
                        <a:t>1.1e-4</a:t>
                      </a:r>
                      <a:endParaRPr lang="en-US" sz="1600" dirty="0"/>
                    </a:p>
                  </a:txBody>
                  <a:tcPr marL="100806" marR="100806" marT="50398" marB="50398" anchor="ctr"/>
                </a:tc>
              </a:tr>
              <a:tr h="571175">
                <a:tc>
                  <a:txBody>
                    <a:bodyPr/>
                    <a:lstStyle/>
                    <a:p>
                      <a:pPr algn="ctr"/>
                      <a:endParaRPr lang="en-US" sz="1600" dirty="0"/>
                    </a:p>
                  </a:txBody>
                  <a:tcPr marL="100806" marR="100806" marT="50398" marB="50398" anchor="ctr"/>
                </a:tc>
                <a:tc>
                  <a:txBody>
                    <a:bodyPr/>
                    <a:lstStyle/>
                    <a:p>
                      <a:pPr algn="ctr"/>
                      <a:endParaRPr lang="en-US" sz="1600" dirty="0"/>
                    </a:p>
                  </a:txBody>
                  <a:tcPr marL="100806" marR="100806" marT="50398" marB="50398" anchor="ctr"/>
                </a:tc>
                <a:tc>
                  <a:txBody>
                    <a:bodyPr/>
                    <a:lstStyle/>
                    <a:p>
                      <a:pPr algn="ctr"/>
                      <a:endParaRPr lang="en-US" sz="1600" dirty="0"/>
                    </a:p>
                  </a:txBody>
                  <a:tcPr marL="100806" marR="100806" marT="50398" marB="50398" anchor="ctr"/>
                </a:tc>
                <a:tc>
                  <a:txBody>
                    <a:bodyPr/>
                    <a:lstStyle/>
                    <a:p>
                      <a:pPr algn="ctr"/>
                      <a:r>
                        <a:rPr lang="en-US" sz="1600" dirty="0" smtClean="0"/>
                        <a:t>SIFT</a:t>
                      </a:r>
                      <a:endParaRPr lang="en-US" sz="1600" dirty="0"/>
                    </a:p>
                  </a:txBody>
                  <a:tcPr marL="100806" marR="100806" marT="50398" marB="50398" anchor="ctr"/>
                </a:tc>
                <a:tc>
                  <a:txBody>
                    <a:bodyPr/>
                    <a:lstStyle/>
                    <a:p>
                      <a:pPr algn="ctr"/>
                      <a:r>
                        <a:rPr lang="en-US" sz="1600" dirty="0" smtClean="0"/>
                        <a:t>AHI NREM</a:t>
                      </a:r>
                      <a:endParaRPr lang="en-US" sz="1600" dirty="0"/>
                    </a:p>
                  </a:txBody>
                  <a:tcPr marL="100806" marR="100806" marT="50398" marB="50398" anchor="ctr"/>
                </a:tc>
                <a:tc>
                  <a:txBody>
                    <a:bodyPr/>
                    <a:lstStyle/>
                    <a:p>
                      <a:pPr algn="ctr"/>
                      <a:r>
                        <a:rPr lang="en-US" sz="1600" dirty="0" smtClean="0"/>
                        <a:t>No</a:t>
                      </a:r>
                      <a:endParaRPr lang="en-US" sz="1600" dirty="0"/>
                    </a:p>
                  </a:txBody>
                  <a:tcPr marL="100806" marR="100806" marT="50398" marB="50398" anchor="ctr"/>
                </a:tc>
                <a:tc>
                  <a:txBody>
                    <a:bodyPr/>
                    <a:lstStyle/>
                    <a:p>
                      <a:pPr algn="ctr"/>
                      <a:r>
                        <a:rPr lang="en-US" sz="1600" dirty="0" smtClean="0"/>
                        <a:t>0.11</a:t>
                      </a:r>
                      <a:endParaRPr lang="en-US" sz="1600" dirty="0"/>
                    </a:p>
                  </a:txBody>
                  <a:tcPr marL="100806" marR="100806" marT="50398" marB="50398" anchor="ctr"/>
                </a:tc>
                <a:tc>
                  <a:txBody>
                    <a:bodyPr/>
                    <a:lstStyle/>
                    <a:p>
                      <a:pPr algn="ctr"/>
                      <a:r>
                        <a:rPr lang="en-US" sz="1600" dirty="0" smtClean="0"/>
                        <a:t>0.15</a:t>
                      </a:r>
                      <a:endParaRPr lang="en-US" sz="1600" dirty="0"/>
                    </a:p>
                  </a:txBody>
                  <a:tcPr marL="100806" marR="100806" marT="50398" marB="50398" anchor="ctr"/>
                </a:tc>
                <a:tc>
                  <a:txBody>
                    <a:bodyPr/>
                    <a:lstStyle/>
                    <a:p>
                      <a:pPr algn="ctr"/>
                      <a:r>
                        <a:rPr lang="en-US" sz="1600" dirty="0" smtClean="0">
                          <a:solidFill>
                            <a:srgbClr val="FF0000"/>
                          </a:solidFill>
                        </a:rPr>
                        <a:t>3.2e-6</a:t>
                      </a:r>
                      <a:endParaRPr lang="en-US" sz="1600" dirty="0">
                        <a:solidFill>
                          <a:srgbClr val="FF0000"/>
                        </a:solidFill>
                      </a:endParaRPr>
                    </a:p>
                  </a:txBody>
                  <a:tcPr marL="100806" marR="100806" marT="50398" marB="50398" anchor="ctr"/>
                </a:tc>
                <a:tc>
                  <a:txBody>
                    <a:bodyPr/>
                    <a:lstStyle/>
                    <a:p>
                      <a:pPr algn="ctr"/>
                      <a:r>
                        <a:rPr lang="en-US" sz="1600" dirty="0" smtClean="0"/>
                        <a:t>0.33</a:t>
                      </a:r>
                      <a:endParaRPr lang="en-US" sz="1600" dirty="0"/>
                    </a:p>
                  </a:txBody>
                  <a:tcPr marL="100806" marR="100806" marT="50398" marB="50398" anchor="ctr"/>
                </a:tc>
                <a:tc>
                  <a:txBody>
                    <a:bodyPr/>
                    <a:lstStyle/>
                    <a:p>
                      <a:pPr algn="ctr"/>
                      <a:r>
                        <a:rPr lang="en-US" sz="1600" dirty="0" smtClean="0"/>
                        <a:t>1.1e-4</a:t>
                      </a:r>
                      <a:endParaRPr lang="en-US" sz="1600" dirty="0"/>
                    </a:p>
                  </a:txBody>
                  <a:tcPr marL="100806" marR="100806" marT="50398" marB="50398" anchor="ctr"/>
                </a:tc>
              </a:tr>
              <a:tr h="545851">
                <a:tc>
                  <a:txBody>
                    <a:bodyPr/>
                    <a:lstStyle/>
                    <a:p>
                      <a:pPr algn="ctr"/>
                      <a:r>
                        <a:rPr lang="en-US" sz="1600" dirty="0" smtClean="0"/>
                        <a:t>OR5A2</a:t>
                      </a:r>
                      <a:endParaRPr lang="en-US" sz="1600" dirty="0"/>
                    </a:p>
                  </a:txBody>
                  <a:tcPr marL="100806" marR="100806" marT="50398" marB="50398" anchor="ctr"/>
                </a:tc>
                <a:tc>
                  <a:txBody>
                    <a:bodyPr/>
                    <a:lstStyle/>
                    <a:p>
                      <a:pPr algn="ctr"/>
                      <a:r>
                        <a:rPr lang="en-US" sz="1600" dirty="0" smtClean="0"/>
                        <a:t>11</a:t>
                      </a:r>
                      <a:endParaRPr lang="en-US" sz="1600" dirty="0"/>
                    </a:p>
                  </a:txBody>
                  <a:tcPr marL="100806" marR="100806" marT="50398" marB="50398" anchor="ctr"/>
                </a:tc>
                <a:tc>
                  <a:txBody>
                    <a:bodyPr/>
                    <a:lstStyle/>
                    <a:p>
                      <a:pPr algn="ctr"/>
                      <a:r>
                        <a:rPr lang="en-US" sz="1600" dirty="0" smtClean="0"/>
                        <a:t>6</a:t>
                      </a:r>
                      <a:endParaRPr lang="en-US" sz="1600" dirty="0"/>
                    </a:p>
                  </a:txBody>
                  <a:tcPr marL="100806" marR="100806" marT="50398" marB="50398" anchor="ctr"/>
                </a:tc>
                <a:tc>
                  <a:txBody>
                    <a:bodyPr/>
                    <a:lstStyle/>
                    <a:p>
                      <a:pPr algn="ctr"/>
                      <a:r>
                        <a:rPr lang="en-US" sz="1600" dirty="0" err="1" smtClean="0"/>
                        <a:t>Polyphen</a:t>
                      </a:r>
                      <a:endParaRPr lang="en-US" sz="1600" dirty="0"/>
                    </a:p>
                  </a:txBody>
                  <a:tcPr marL="100806" marR="100806" marT="50398" marB="50398" anchor="ctr"/>
                </a:tc>
                <a:tc>
                  <a:txBody>
                    <a:bodyPr/>
                    <a:lstStyle/>
                    <a:p>
                      <a:pPr algn="ctr"/>
                      <a:r>
                        <a:rPr lang="en-US" sz="1600" dirty="0" smtClean="0"/>
                        <a:t>AHI NREM</a:t>
                      </a:r>
                      <a:endParaRPr lang="en-US" sz="1600" dirty="0"/>
                    </a:p>
                  </a:txBody>
                  <a:tcPr marL="100806" marR="100806" marT="50398" marB="50398" anchor="ctr"/>
                </a:tc>
                <a:tc>
                  <a:txBody>
                    <a:bodyPr/>
                    <a:lstStyle/>
                    <a:p>
                      <a:pPr algn="ctr"/>
                      <a:r>
                        <a:rPr lang="en-US" sz="1600" dirty="0" smtClean="0"/>
                        <a:t>Yes</a:t>
                      </a:r>
                      <a:endParaRPr lang="en-US" sz="1600" dirty="0"/>
                    </a:p>
                  </a:txBody>
                  <a:tcPr marL="100806" marR="100806" marT="50398" marB="50398" anchor="ctr"/>
                </a:tc>
                <a:tc>
                  <a:txBody>
                    <a:bodyPr/>
                    <a:lstStyle/>
                    <a:p>
                      <a:pPr algn="ctr"/>
                      <a:r>
                        <a:rPr lang="en-US" sz="1600" dirty="0" smtClean="0"/>
                        <a:t>0.24</a:t>
                      </a:r>
                      <a:endParaRPr lang="en-US" sz="1600" dirty="0"/>
                    </a:p>
                  </a:txBody>
                  <a:tcPr marL="100806" marR="100806" marT="50398" marB="50398" anchor="ctr"/>
                </a:tc>
                <a:tc>
                  <a:txBody>
                    <a:bodyPr/>
                    <a:lstStyle/>
                    <a:p>
                      <a:pPr algn="ctr"/>
                      <a:r>
                        <a:rPr lang="en-US" sz="1600" dirty="0" smtClean="0"/>
                        <a:t>0.63</a:t>
                      </a:r>
                      <a:endParaRPr lang="en-US" sz="1600" dirty="0"/>
                    </a:p>
                  </a:txBody>
                  <a:tcPr marL="100806" marR="100806" marT="50398" marB="50398" anchor="ctr"/>
                </a:tc>
                <a:tc>
                  <a:txBody>
                    <a:bodyPr/>
                    <a:lstStyle/>
                    <a:p>
                      <a:pPr algn="ctr"/>
                      <a:r>
                        <a:rPr lang="en-US" sz="1600" dirty="0" smtClean="0"/>
                        <a:t>0.014</a:t>
                      </a:r>
                      <a:endParaRPr lang="en-US" sz="1600" dirty="0"/>
                    </a:p>
                  </a:txBody>
                  <a:tcPr marL="100806" marR="100806" marT="50398" marB="50398" anchor="ctr"/>
                </a:tc>
                <a:tc>
                  <a:txBody>
                    <a:bodyPr/>
                    <a:lstStyle/>
                    <a:p>
                      <a:pPr algn="ctr"/>
                      <a:r>
                        <a:rPr lang="en-US" sz="1600" dirty="0" smtClean="0"/>
                        <a:t>2.9e-5</a:t>
                      </a:r>
                      <a:endParaRPr lang="en-US" sz="1600" dirty="0"/>
                    </a:p>
                  </a:txBody>
                  <a:tcPr marL="100806" marR="100806" marT="50398" marB="50398" anchor="ctr"/>
                </a:tc>
                <a:tc>
                  <a:txBody>
                    <a:bodyPr/>
                    <a:lstStyle/>
                    <a:p>
                      <a:pPr algn="ctr"/>
                      <a:r>
                        <a:rPr lang="en-US" sz="1600" dirty="0" smtClean="0">
                          <a:solidFill>
                            <a:srgbClr val="FF0000"/>
                          </a:solidFill>
                        </a:rPr>
                        <a:t>5.2e-6</a:t>
                      </a:r>
                      <a:endParaRPr lang="en-US" sz="1600" dirty="0">
                        <a:solidFill>
                          <a:srgbClr val="FF0000"/>
                        </a:solidFill>
                      </a:endParaRPr>
                    </a:p>
                  </a:txBody>
                  <a:tcPr marL="100806" marR="100806" marT="50398" marB="50398" anchor="ctr"/>
                </a:tc>
              </a:tr>
              <a:tr h="545851">
                <a:tc>
                  <a:txBody>
                    <a:bodyPr/>
                    <a:lstStyle/>
                    <a:p>
                      <a:pPr algn="ctr"/>
                      <a:endParaRPr lang="en-US" sz="1600" dirty="0"/>
                    </a:p>
                  </a:txBody>
                  <a:tcPr marL="100806" marR="100806" marT="50398" marB="50398" anchor="ctr"/>
                </a:tc>
                <a:tc>
                  <a:txBody>
                    <a:bodyPr/>
                    <a:lstStyle/>
                    <a:p>
                      <a:pPr algn="ctr"/>
                      <a:endParaRPr lang="en-US" sz="1600" dirty="0"/>
                    </a:p>
                  </a:txBody>
                  <a:tcPr marL="100806" marR="100806" marT="50398" marB="50398" anchor="ctr"/>
                </a:tc>
                <a:tc>
                  <a:txBody>
                    <a:bodyPr/>
                    <a:lstStyle/>
                    <a:p>
                      <a:pPr algn="ctr"/>
                      <a:endParaRPr lang="en-US" sz="1600" dirty="0"/>
                    </a:p>
                  </a:txBody>
                  <a:tcPr marL="100806" marR="100806" marT="50398" marB="50398" anchor="ctr"/>
                </a:tc>
                <a:tc>
                  <a:txBody>
                    <a:bodyPr/>
                    <a:lstStyle/>
                    <a:p>
                      <a:pPr algn="ctr"/>
                      <a:r>
                        <a:rPr lang="en-US" sz="1600" dirty="0" smtClean="0"/>
                        <a:t>SIFT</a:t>
                      </a:r>
                      <a:endParaRPr lang="en-US" sz="1600" dirty="0"/>
                    </a:p>
                  </a:txBody>
                  <a:tcPr marL="100806" marR="100806" marT="50398" marB="50398" anchor="ctr"/>
                </a:tc>
                <a:tc>
                  <a:txBody>
                    <a:bodyPr/>
                    <a:lstStyle/>
                    <a:p>
                      <a:pPr algn="ctr"/>
                      <a:r>
                        <a:rPr lang="en-US" sz="1600" dirty="0" smtClean="0"/>
                        <a:t>AHI NREM</a:t>
                      </a:r>
                      <a:endParaRPr lang="en-US" sz="1600" dirty="0"/>
                    </a:p>
                  </a:txBody>
                  <a:tcPr marL="100806" marR="100806" marT="50398" marB="50398" anchor="ctr"/>
                </a:tc>
                <a:tc>
                  <a:txBody>
                    <a:bodyPr/>
                    <a:lstStyle/>
                    <a:p>
                      <a:pPr algn="ctr"/>
                      <a:r>
                        <a:rPr lang="en-US" sz="1600" dirty="0" smtClean="0"/>
                        <a:t>Yes</a:t>
                      </a:r>
                      <a:endParaRPr lang="en-US" sz="1600" dirty="0"/>
                    </a:p>
                  </a:txBody>
                  <a:tcPr marL="100806" marR="100806" marT="50398" marB="50398" anchor="ctr"/>
                </a:tc>
                <a:tc>
                  <a:txBody>
                    <a:bodyPr/>
                    <a:lstStyle/>
                    <a:p>
                      <a:pPr algn="ctr"/>
                      <a:r>
                        <a:rPr lang="en-US" sz="1600" dirty="0" smtClean="0"/>
                        <a:t>0.21</a:t>
                      </a:r>
                      <a:endParaRPr lang="en-US" sz="1600" dirty="0"/>
                    </a:p>
                  </a:txBody>
                  <a:tcPr marL="100806" marR="100806" marT="50398" marB="50398" anchor="ctr"/>
                </a:tc>
                <a:tc>
                  <a:txBody>
                    <a:bodyPr/>
                    <a:lstStyle/>
                    <a:p>
                      <a:pPr algn="ctr"/>
                      <a:r>
                        <a:rPr lang="en-US" sz="1600" dirty="0" smtClean="0"/>
                        <a:t>0.54</a:t>
                      </a:r>
                      <a:endParaRPr lang="en-US" sz="1600" dirty="0"/>
                    </a:p>
                  </a:txBody>
                  <a:tcPr marL="100806" marR="100806" marT="50398" marB="50398" anchor="ctr"/>
                </a:tc>
                <a:tc>
                  <a:txBody>
                    <a:bodyPr/>
                    <a:lstStyle/>
                    <a:p>
                      <a:pPr algn="ctr"/>
                      <a:r>
                        <a:rPr lang="en-US" sz="1600" dirty="0" smtClean="0"/>
                        <a:t>0.013</a:t>
                      </a:r>
                      <a:endParaRPr lang="en-US" sz="1600" dirty="0"/>
                    </a:p>
                  </a:txBody>
                  <a:tcPr marL="100806" marR="100806" marT="50398" marB="50398" anchor="ctr"/>
                </a:tc>
                <a:tc>
                  <a:txBody>
                    <a:bodyPr/>
                    <a:lstStyle/>
                    <a:p>
                      <a:pPr algn="ctr"/>
                      <a:r>
                        <a:rPr lang="en-US" sz="1600" dirty="0" smtClean="0"/>
                        <a:t>3.0e-5</a:t>
                      </a:r>
                      <a:endParaRPr lang="en-US" sz="1600" dirty="0"/>
                    </a:p>
                  </a:txBody>
                  <a:tcPr marL="100806" marR="100806" marT="50398" marB="50398" anchor="ctr"/>
                </a:tc>
                <a:tc>
                  <a:txBody>
                    <a:bodyPr/>
                    <a:lstStyle/>
                    <a:p>
                      <a:pPr algn="ctr"/>
                      <a:r>
                        <a:rPr lang="en-US" sz="1600" dirty="0" smtClean="0">
                          <a:solidFill>
                            <a:srgbClr val="FF0000"/>
                          </a:solidFill>
                        </a:rPr>
                        <a:t>4.1e-6</a:t>
                      </a:r>
                      <a:endParaRPr lang="en-US" sz="1600" dirty="0">
                        <a:solidFill>
                          <a:srgbClr val="FF0000"/>
                        </a:solidFill>
                      </a:endParaRPr>
                    </a:p>
                  </a:txBody>
                  <a:tcPr marL="100806" marR="100806" marT="50398" marB="50398" anchor="ctr"/>
                </a:tc>
              </a:tr>
            </a:tbl>
          </a:graphicData>
        </a:graphic>
      </p:graphicFrame>
    </p:spTree>
    <p:extLst>
      <p:ext uri="{BB962C8B-B14F-4D97-AF65-F5344CB8AC3E}">
        <p14:creationId xmlns="" xmlns:p14="http://schemas.microsoft.com/office/powerpoint/2010/main" val="144228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3373114920"/>
              </p:ext>
            </p:extLst>
          </p:nvPr>
        </p:nvGraphicFramePr>
        <p:xfrm>
          <a:off x="168008" y="118912"/>
          <a:ext cx="9744608" cy="7321850"/>
        </p:xfrm>
        <a:graphic>
          <a:graphicData uri="http://schemas.openxmlformats.org/drawingml/2006/table">
            <a:tbl>
              <a:tblPr firstRow="1" bandRow="1">
                <a:tableStyleId>{5C22544A-7EE6-4342-B048-85BDC9FD1C3A}</a:tableStyleId>
              </a:tblPr>
              <a:tblGrid>
                <a:gridCol w="833704"/>
                <a:gridCol w="609600"/>
                <a:gridCol w="685800"/>
                <a:gridCol w="1143000"/>
                <a:gridCol w="1157264"/>
                <a:gridCol w="694950"/>
                <a:gridCol w="924057"/>
                <a:gridCol w="924057"/>
                <a:gridCol w="924057"/>
                <a:gridCol w="924057"/>
                <a:gridCol w="924062"/>
              </a:tblGrid>
              <a:tr h="705570">
                <a:tc>
                  <a:txBody>
                    <a:bodyPr/>
                    <a:lstStyle/>
                    <a:p>
                      <a:pPr algn="ctr"/>
                      <a:r>
                        <a:rPr lang="en-US" sz="1800" dirty="0" smtClean="0"/>
                        <a:t>Gene</a:t>
                      </a:r>
                      <a:endParaRPr lang="en-US" sz="1800" dirty="0"/>
                    </a:p>
                  </a:txBody>
                  <a:tcPr marL="100806" marR="100806" marT="50398" marB="50398" anchor="ctr"/>
                </a:tc>
                <a:tc>
                  <a:txBody>
                    <a:bodyPr/>
                    <a:lstStyle/>
                    <a:p>
                      <a:pPr algn="ctr"/>
                      <a:r>
                        <a:rPr lang="en-US" sz="1800" dirty="0" err="1" smtClean="0"/>
                        <a:t>Chr</a:t>
                      </a:r>
                      <a:endParaRPr lang="en-US" sz="1800" dirty="0"/>
                    </a:p>
                  </a:txBody>
                  <a:tcPr marL="100806" marR="100806" marT="50398" marB="50398" anchor="ctr"/>
                </a:tc>
                <a:tc>
                  <a:txBody>
                    <a:bodyPr/>
                    <a:lstStyle/>
                    <a:p>
                      <a:pPr algn="ctr"/>
                      <a:r>
                        <a:rPr lang="en-US" sz="1800" dirty="0" smtClean="0"/>
                        <a:t>N SNP</a:t>
                      </a:r>
                      <a:endParaRPr lang="en-US" sz="1800" dirty="0"/>
                    </a:p>
                  </a:txBody>
                  <a:tcPr marL="100806" marR="100806" marT="50398" marB="50398" anchor="ctr"/>
                </a:tc>
                <a:tc>
                  <a:txBody>
                    <a:bodyPr/>
                    <a:lstStyle/>
                    <a:p>
                      <a:pPr algn="ctr"/>
                      <a:r>
                        <a:rPr lang="en-US" sz="1800" dirty="0" smtClean="0"/>
                        <a:t>Weight</a:t>
                      </a:r>
                      <a:endParaRPr lang="en-US" sz="1800" dirty="0"/>
                    </a:p>
                  </a:txBody>
                  <a:tcPr marL="100806" marR="100806" marT="50398" marB="50398" anchor="ctr"/>
                </a:tc>
                <a:tc>
                  <a:txBody>
                    <a:bodyPr/>
                    <a:lstStyle/>
                    <a:p>
                      <a:pPr algn="ctr"/>
                      <a:r>
                        <a:rPr lang="en-US" sz="1800" dirty="0" smtClean="0"/>
                        <a:t>Trait</a:t>
                      </a:r>
                      <a:endParaRPr lang="en-US" sz="1800" dirty="0"/>
                    </a:p>
                  </a:txBody>
                  <a:tcPr marL="100806" marR="100806" marT="50398" marB="50398" anchor="ctr"/>
                </a:tc>
                <a:tc>
                  <a:txBody>
                    <a:bodyPr/>
                    <a:lstStyle/>
                    <a:p>
                      <a:pPr algn="ctr"/>
                      <a:r>
                        <a:rPr lang="en-US" sz="1800" dirty="0" smtClean="0"/>
                        <a:t>BMI-</a:t>
                      </a:r>
                      <a:r>
                        <a:rPr lang="en-US" sz="1800" dirty="0" err="1" smtClean="0"/>
                        <a:t>adj</a:t>
                      </a:r>
                      <a:endParaRPr lang="en-US" sz="1800" dirty="0"/>
                    </a:p>
                  </a:txBody>
                  <a:tcPr marL="100806" marR="100806" marT="50398" marB="50398" anchor="ctr"/>
                </a:tc>
                <a:tc>
                  <a:txBody>
                    <a:bodyPr/>
                    <a:lstStyle/>
                    <a:p>
                      <a:pPr algn="ctr"/>
                      <a:r>
                        <a:rPr lang="en-US" sz="1800" dirty="0" err="1" smtClean="0"/>
                        <a:t>AsA</a:t>
                      </a:r>
                      <a:r>
                        <a:rPr lang="en-US" sz="1800" dirty="0" smtClean="0"/>
                        <a:t> P</a:t>
                      </a:r>
                      <a:endParaRPr lang="en-US" sz="1800" dirty="0"/>
                    </a:p>
                  </a:txBody>
                  <a:tcPr marL="100806" marR="100806" marT="50398" marB="50398" anchor="ctr"/>
                </a:tc>
                <a:tc>
                  <a:txBody>
                    <a:bodyPr/>
                    <a:lstStyle/>
                    <a:p>
                      <a:pPr algn="ctr"/>
                      <a:r>
                        <a:rPr lang="en-US" sz="1800" dirty="0" err="1" smtClean="0"/>
                        <a:t>AfA</a:t>
                      </a:r>
                      <a:r>
                        <a:rPr lang="en-US" sz="1800" dirty="0" smtClean="0"/>
                        <a:t> P</a:t>
                      </a:r>
                      <a:endParaRPr lang="en-US" sz="1800" dirty="0"/>
                    </a:p>
                  </a:txBody>
                  <a:tcPr marL="100806" marR="100806" marT="50398" marB="50398" anchor="ctr"/>
                </a:tc>
                <a:tc>
                  <a:txBody>
                    <a:bodyPr/>
                    <a:lstStyle/>
                    <a:p>
                      <a:pPr algn="ctr"/>
                      <a:r>
                        <a:rPr lang="en-US" sz="1800" dirty="0" smtClean="0"/>
                        <a:t>HA P</a:t>
                      </a:r>
                      <a:endParaRPr lang="en-US" sz="1800" dirty="0"/>
                    </a:p>
                  </a:txBody>
                  <a:tcPr marL="100806" marR="100806" marT="50398" marB="50398" anchor="ctr"/>
                </a:tc>
                <a:tc>
                  <a:txBody>
                    <a:bodyPr/>
                    <a:lstStyle/>
                    <a:p>
                      <a:pPr algn="ctr"/>
                      <a:r>
                        <a:rPr lang="en-US" sz="1800" dirty="0" smtClean="0"/>
                        <a:t>EA P</a:t>
                      </a:r>
                      <a:endParaRPr lang="en-US" sz="1800" dirty="0"/>
                    </a:p>
                  </a:txBody>
                  <a:tcPr marL="100806" marR="100806" marT="50398" marB="50398" anchor="ctr"/>
                </a:tc>
                <a:tc>
                  <a:txBody>
                    <a:bodyPr/>
                    <a:lstStyle/>
                    <a:p>
                      <a:pPr algn="ctr"/>
                      <a:r>
                        <a:rPr lang="en-US" sz="1800" dirty="0" smtClean="0"/>
                        <a:t>Meta</a:t>
                      </a:r>
                      <a:r>
                        <a:rPr lang="en-US" sz="1800" baseline="0" dirty="0" smtClean="0"/>
                        <a:t> P</a:t>
                      </a:r>
                      <a:endParaRPr lang="en-US" sz="1800" dirty="0"/>
                    </a:p>
                  </a:txBody>
                  <a:tcPr marL="100806" marR="100806" marT="50398" marB="50398" anchor="ctr"/>
                </a:tc>
              </a:tr>
              <a:tr h="537577">
                <a:tc>
                  <a:txBody>
                    <a:bodyPr/>
                    <a:lstStyle/>
                    <a:p>
                      <a:pPr algn="ctr"/>
                      <a:r>
                        <a:rPr lang="en-US" sz="1600" dirty="0" smtClean="0">
                          <a:latin typeface="Arial" pitchFamily="34" charset="0"/>
                          <a:cs typeface="Arial" pitchFamily="34" charset="0"/>
                        </a:rPr>
                        <a:t>EOGT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10</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Polyphen</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 Sat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No</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0.25</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0.020</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4.1e-4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0.36</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1.1e-5</a:t>
                      </a:r>
                      <a:endParaRPr lang="en-US" sz="1600" dirty="0">
                        <a:latin typeface="Arial" pitchFamily="34" charset="0"/>
                        <a:cs typeface="Arial" pitchFamily="34" charset="0"/>
                      </a:endParaRPr>
                    </a:p>
                  </a:txBody>
                  <a:tcPr marL="100806" marR="100806" marT="50398" marB="50398" anchor="ctr"/>
                </a:tc>
              </a:tr>
              <a:tr h="537577">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Polyphen</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baseline="0" dirty="0" smtClean="0">
                          <a:latin typeface="Arial" pitchFamily="34" charset="0"/>
                          <a:cs typeface="Arial" pitchFamily="34" charset="0"/>
                        </a:rPr>
                        <a:t> O2 Sat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Yes</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0.19</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0.094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7.7e-4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0.67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9.5e-5</a:t>
                      </a:r>
                      <a:endParaRPr lang="en-US" sz="1600" dirty="0">
                        <a:latin typeface="Arial" pitchFamily="34" charset="0"/>
                        <a:cs typeface="Arial" pitchFamily="34" charset="0"/>
                      </a:endParaRPr>
                    </a:p>
                  </a:txBody>
                  <a:tcPr marL="100806" marR="100806" marT="50398" marB="50398" anchor="ctr"/>
                </a:tc>
              </a:tr>
              <a:tr h="755968">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Polyphen</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 Sat NREM</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No</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0.19</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0.020</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0.0014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0.52</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4.5e-5</a:t>
                      </a:r>
                      <a:endParaRPr lang="en-US" sz="1600" dirty="0">
                        <a:latin typeface="Arial" pitchFamily="34" charset="0"/>
                        <a:cs typeface="Arial" pitchFamily="34" charset="0"/>
                      </a:endParaRPr>
                    </a:p>
                  </a:txBody>
                  <a:tcPr marL="100806" marR="100806" marT="50398" marB="50398" anchor="ctr"/>
                </a:tc>
              </a:tr>
              <a:tr h="585981">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Polyphen</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a:t>
                      </a:r>
                      <a:r>
                        <a:rPr lang="en-US" sz="1600" baseline="0" dirty="0" smtClean="0">
                          <a:latin typeface="Arial" pitchFamily="34" charset="0"/>
                          <a:cs typeface="Arial" pitchFamily="34" charset="0"/>
                        </a:rPr>
                        <a:t> Sat REM</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No</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0.97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0.060</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0.0012</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0.091</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9.5e-5</a:t>
                      </a:r>
                      <a:endParaRPr lang="en-US" sz="1600" dirty="0">
                        <a:latin typeface="Arial" pitchFamily="34" charset="0"/>
                        <a:cs typeface="Arial" pitchFamily="34" charset="0"/>
                      </a:endParaRPr>
                    </a:p>
                  </a:txBody>
                  <a:tcPr marL="100806" marR="100806" marT="50398" marB="50398" anchor="ctr"/>
                </a:tc>
              </a:tr>
              <a:tr h="537577">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SIFT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 Sat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No</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0.25</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0.0021</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2.0e-4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0.23</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solidFill>
                            <a:srgbClr val="FF0000"/>
                          </a:solidFill>
                          <a:latin typeface="Arial" pitchFamily="34" charset="0"/>
                          <a:cs typeface="Arial" pitchFamily="34" charset="0"/>
                        </a:rPr>
                        <a:t>2.6e-7</a:t>
                      </a:r>
                      <a:endParaRPr lang="en-US" sz="1600" dirty="0">
                        <a:solidFill>
                          <a:srgbClr val="FF0000"/>
                        </a:solidFill>
                        <a:latin typeface="Arial" pitchFamily="34" charset="0"/>
                        <a:cs typeface="Arial" pitchFamily="34" charset="0"/>
                      </a:endParaRPr>
                    </a:p>
                  </a:txBody>
                  <a:tcPr marL="100806" marR="100806" marT="50398" marB="50398" anchor="ctr"/>
                </a:tc>
              </a:tr>
              <a:tr h="537577">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a:latin typeface="Arial" pitchFamily="34" charset="0"/>
                        <a:cs typeface="Arial" pitchFamily="34" charset="0"/>
                      </a:endParaRPr>
                    </a:p>
                  </a:txBody>
                  <a:tcPr marL="100806" marR="100806" marT="50398" marB="50398" anchor="ctr"/>
                </a:tc>
                <a:tc>
                  <a:txBody>
                    <a:bodyPr/>
                    <a:lstStyle/>
                    <a:p>
                      <a:pPr algn="ctr"/>
                      <a:endParaRPr lang="en-US" sz="160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SIFT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baseline="0" dirty="0" smtClean="0">
                          <a:latin typeface="Arial" pitchFamily="34" charset="0"/>
                          <a:cs typeface="Arial" pitchFamily="34" charset="0"/>
                        </a:rPr>
                        <a:t> O2 Sat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Yes</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0.19</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0.0089</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4.3e-4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0.52</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solidFill>
                            <a:srgbClr val="FF0000"/>
                          </a:solidFill>
                          <a:latin typeface="Arial" pitchFamily="34" charset="0"/>
                          <a:cs typeface="Arial" pitchFamily="34" charset="0"/>
                        </a:rPr>
                        <a:t>5.4e-6</a:t>
                      </a:r>
                      <a:endParaRPr lang="en-US" sz="1600" dirty="0">
                        <a:solidFill>
                          <a:srgbClr val="FF0000"/>
                        </a:solidFill>
                        <a:latin typeface="Arial" pitchFamily="34" charset="0"/>
                        <a:cs typeface="Arial" pitchFamily="34" charset="0"/>
                      </a:endParaRPr>
                    </a:p>
                  </a:txBody>
                  <a:tcPr marL="100806" marR="100806" marT="50398" marB="50398" anchor="ctr"/>
                </a:tc>
              </a:tr>
              <a:tr h="755968">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a:latin typeface="Arial" pitchFamily="34" charset="0"/>
                        <a:cs typeface="Arial" pitchFamily="34" charset="0"/>
                      </a:endParaRPr>
                    </a:p>
                  </a:txBody>
                  <a:tcPr marL="100806" marR="100806" marT="50398" marB="50398" anchor="ctr"/>
                </a:tc>
                <a:tc>
                  <a:txBody>
                    <a:bodyPr/>
                    <a:lstStyle/>
                    <a:p>
                      <a:pPr algn="ctr"/>
                      <a:endParaRPr lang="en-US" sz="160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SIFT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 Sat NREM</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No</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0.19</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0.0033</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8.0e-4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0.34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solidFill>
                            <a:srgbClr val="FF0000"/>
                          </a:solidFill>
                          <a:latin typeface="Arial" pitchFamily="34" charset="0"/>
                          <a:cs typeface="Arial" pitchFamily="34" charset="0"/>
                        </a:rPr>
                        <a:t>2.2e-6</a:t>
                      </a:r>
                      <a:endParaRPr lang="en-US" sz="1600" dirty="0">
                        <a:solidFill>
                          <a:srgbClr val="FF0000"/>
                        </a:solidFill>
                        <a:latin typeface="Arial" pitchFamily="34" charset="0"/>
                        <a:cs typeface="Arial" pitchFamily="34" charset="0"/>
                      </a:endParaRPr>
                    </a:p>
                  </a:txBody>
                  <a:tcPr marL="100806" marR="100806" marT="50398" marB="50398" anchor="ctr"/>
                </a:tc>
              </a:tr>
              <a:tr h="755968">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SIFT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a:t>
                      </a:r>
                      <a:r>
                        <a:rPr lang="en-US" sz="1600" baseline="0" dirty="0" smtClean="0">
                          <a:latin typeface="Arial" pitchFamily="34" charset="0"/>
                          <a:cs typeface="Arial" pitchFamily="34" charset="0"/>
                        </a:rPr>
                        <a:t> Sat NREM</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Yes</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0.14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0.012</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0.0016</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0.67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3.4e-5</a:t>
                      </a:r>
                      <a:endParaRPr lang="en-US" sz="1600" dirty="0">
                        <a:latin typeface="Arial" pitchFamily="34" charset="0"/>
                        <a:cs typeface="Arial" pitchFamily="34" charset="0"/>
                      </a:endParaRPr>
                    </a:p>
                  </a:txBody>
                  <a:tcPr marL="100806" marR="100806" marT="50398" marB="50398" anchor="ctr"/>
                </a:tc>
              </a:tr>
              <a:tr h="585981">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SIFT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 Sat REM</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No</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0.97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0.0048</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7.8e-4</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0.057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solidFill>
                            <a:srgbClr val="FF0000"/>
                          </a:solidFill>
                          <a:latin typeface="Arial" pitchFamily="34" charset="0"/>
                          <a:cs typeface="Arial" pitchFamily="34" charset="0"/>
                        </a:rPr>
                        <a:t>3.7e-6</a:t>
                      </a:r>
                      <a:endParaRPr lang="en-US" sz="1600" dirty="0">
                        <a:solidFill>
                          <a:srgbClr val="FF0000"/>
                        </a:solidFill>
                        <a:latin typeface="Arial" pitchFamily="34" charset="0"/>
                        <a:cs typeface="Arial" pitchFamily="34" charset="0"/>
                      </a:endParaRPr>
                    </a:p>
                  </a:txBody>
                  <a:tcPr marL="100806" marR="100806" marT="50398" marB="50398" anchor="ctr"/>
                </a:tc>
              </a:tr>
              <a:tr h="585981">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SIFT</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err="1" smtClean="0">
                          <a:latin typeface="Arial" pitchFamily="34" charset="0"/>
                          <a:cs typeface="Arial" pitchFamily="34" charset="0"/>
                        </a:rPr>
                        <a:t>Avg</a:t>
                      </a:r>
                      <a:r>
                        <a:rPr lang="en-US" sz="1600" dirty="0" smtClean="0">
                          <a:latin typeface="Arial" pitchFamily="34" charset="0"/>
                          <a:cs typeface="Arial" pitchFamily="34" charset="0"/>
                        </a:rPr>
                        <a:t> O2 Sat REM</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Yes</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0.87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0.019</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0.0017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0.17</a:t>
                      </a:r>
                      <a:endParaRPr lang="en-US" sz="1600" dirty="0">
                        <a:latin typeface="Arial" pitchFamily="34" charset="0"/>
                        <a:cs typeface="Arial" pitchFamily="34" charset="0"/>
                      </a:endParaRPr>
                    </a:p>
                  </a:txBody>
                  <a:tcPr marL="100806" marR="100806" marT="50398" marB="50398" anchor="ctr"/>
                </a:tc>
                <a:tc>
                  <a:txBody>
                    <a:bodyPr/>
                    <a:lstStyle/>
                    <a:p>
                      <a:pPr algn="ctr"/>
                      <a:r>
                        <a:rPr lang="en-US" sz="1600" dirty="0" smtClean="0">
                          <a:latin typeface="Arial" pitchFamily="34" charset="0"/>
                          <a:cs typeface="Arial" pitchFamily="34" charset="0"/>
                        </a:rPr>
                        <a:t>5.3e-5</a:t>
                      </a:r>
                      <a:endParaRPr lang="en-US" sz="1600" dirty="0">
                        <a:latin typeface="Arial" pitchFamily="34" charset="0"/>
                        <a:cs typeface="Arial" pitchFamily="34" charset="0"/>
                      </a:endParaRPr>
                    </a:p>
                  </a:txBody>
                  <a:tcPr marL="100806" marR="100806" marT="50398" marB="50398" anchor="ctr"/>
                </a:tc>
              </a:tr>
            </a:tbl>
          </a:graphicData>
        </a:graphic>
      </p:graphicFrame>
    </p:spTree>
    <p:extLst>
      <p:ext uri="{BB962C8B-B14F-4D97-AF65-F5344CB8AC3E}">
        <p14:creationId xmlns="" xmlns:p14="http://schemas.microsoft.com/office/powerpoint/2010/main" val="38419207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8"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Sleep Timing – T2D Interactions</a:t>
            </a:r>
            <a:endParaRPr dirty="0"/>
          </a:p>
        </p:txBody>
      </p:sp>
      <p:sp>
        <p:nvSpPr>
          <p:cNvPr id="249"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50" name="CustomShape 3"/>
          <p:cNvSpPr/>
          <p:nvPr/>
        </p:nvSpPr>
        <p:spPr>
          <a:xfrm>
            <a:off x="163512" y="822240"/>
            <a:ext cx="9670320" cy="6217560"/>
          </a:xfrm>
          <a:prstGeom prst="rect">
            <a:avLst/>
          </a:prstGeom>
          <a:noFill/>
          <a:ln w="9360">
            <a:noFill/>
          </a:ln>
        </p:spPr>
        <p:txBody>
          <a:bodyPr lIns="0" tIns="24840" rIns="0" bIns="0"/>
          <a:lstStyle/>
          <a:p>
            <a:r>
              <a:rPr lang="en-US" sz="2400" dirty="0" smtClean="0"/>
              <a:t>Primary Hypothesis</a:t>
            </a:r>
          </a:p>
          <a:p>
            <a:endParaRPr lang="en-US" sz="2400" dirty="0" smtClean="0"/>
          </a:p>
          <a:p>
            <a:pPr>
              <a:lnSpc>
                <a:spcPct val="100000"/>
              </a:lnSpc>
            </a:pPr>
            <a:r>
              <a:rPr lang="en-US" sz="2000" dirty="0" smtClean="0">
                <a:solidFill>
                  <a:srgbClr val="000000"/>
                </a:solidFill>
                <a:ea typeface="WenQuanYi Zen Hei"/>
              </a:rPr>
              <a:t>	</a:t>
            </a:r>
            <a:r>
              <a:rPr lang="en-US" sz="2000" dirty="0" smtClean="0"/>
              <a:t>Common </a:t>
            </a:r>
            <a:r>
              <a:rPr lang="en-US" sz="2000" dirty="0" smtClean="0"/>
              <a:t>and rare genetic variants affect sleep timing and type 2 diabetes </a:t>
            </a:r>
            <a:r>
              <a:rPr lang="en-US" sz="2000" dirty="0" smtClean="0"/>
              <a:t>	(</a:t>
            </a:r>
            <a:r>
              <a:rPr lang="en-US" sz="2000" dirty="0" smtClean="0"/>
              <a:t>T2D), suggesting pleiotropic effects of these variants on the complex traits of </a:t>
            </a:r>
            <a:r>
              <a:rPr lang="en-US" sz="2000" dirty="0" smtClean="0"/>
              <a:t>	sleep </a:t>
            </a:r>
            <a:r>
              <a:rPr lang="en-US" sz="2000" dirty="0" smtClean="0"/>
              <a:t>timing and T2D.</a:t>
            </a:r>
            <a:endParaRPr lang="en-US" sz="2000" dirty="0" smtClean="0">
              <a:solidFill>
                <a:srgbClr val="000000"/>
              </a:solidFill>
              <a:ea typeface="WenQuanYi Zen Hei"/>
            </a:endParaRPr>
          </a:p>
          <a:p>
            <a:endParaRPr lang="en-US" sz="2400" dirty="0" smtClean="0"/>
          </a:p>
          <a:p>
            <a:r>
              <a:rPr lang="en-US" sz="2400" dirty="0" smtClean="0"/>
              <a:t>Aims</a:t>
            </a:r>
            <a:endParaRPr lang="en-US" sz="2400" dirty="0" smtClean="0"/>
          </a:p>
          <a:p>
            <a:pPr>
              <a:lnSpc>
                <a:spcPct val="100000"/>
              </a:lnSpc>
            </a:pPr>
            <a:endParaRPr lang="en-US" sz="2000" dirty="0" smtClean="0">
              <a:solidFill>
                <a:srgbClr val="000000"/>
              </a:solidFill>
              <a:latin typeface="Arial"/>
              <a:ea typeface="WenQuanYi Zen Hei"/>
            </a:endParaRPr>
          </a:p>
          <a:p>
            <a:r>
              <a:rPr lang="en-US" sz="2000" dirty="0">
                <a:solidFill>
                  <a:srgbClr val="000000"/>
                </a:solidFill>
                <a:latin typeface="Arial"/>
                <a:ea typeface="WenQuanYi Zen Hei"/>
              </a:rPr>
              <a:t>	</a:t>
            </a:r>
            <a:r>
              <a:rPr lang="en-US" sz="2000" dirty="0" smtClean="0">
                <a:latin typeface="Arial" pitchFamily="34" charset="0"/>
                <a:cs typeface="Arial" pitchFamily="34" charset="0"/>
              </a:rPr>
              <a:t>Aim 1: Genetic Variation jointly </a:t>
            </a:r>
            <a:r>
              <a:rPr lang="en-US" sz="2000" dirty="0" smtClean="0">
                <a:latin typeface="Arial" pitchFamily="34" charset="0"/>
                <a:cs typeface="Arial" pitchFamily="34" charset="0"/>
              </a:rPr>
              <a:t>associated with </a:t>
            </a:r>
            <a:r>
              <a:rPr lang="en-US" sz="2000" dirty="0" smtClean="0">
                <a:latin typeface="Arial" pitchFamily="34" charset="0"/>
                <a:cs typeface="Arial" pitchFamily="34" charset="0"/>
              </a:rPr>
              <a:t>sleep timing &amp; </a:t>
            </a:r>
            <a:r>
              <a:rPr lang="en-US" sz="2000" dirty="0" smtClean="0">
                <a:latin typeface="Arial" pitchFamily="34" charset="0"/>
                <a:cs typeface="Arial" pitchFamily="34" charset="0"/>
              </a:rPr>
              <a:t>diabetes</a:t>
            </a:r>
          </a:p>
          <a:p>
            <a:r>
              <a:rPr lang="en-US" sz="2000" dirty="0" smtClean="0">
                <a:latin typeface="Arial" pitchFamily="34" charset="0"/>
                <a:cs typeface="Arial" pitchFamily="34" charset="0"/>
              </a:rPr>
              <a:t>	</a:t>
            </a:r>
            <a:r>
              <a:rPr lang="en-US" sz="2000" dirty="0" smtClean="0">
                <a:latin typeface="Arial" pitchFamily="34" charset="0"/>
                <a:cs typeface="Arial" pitchFamily="34" charset="0"/>
              </a:rPr>
              <a:t>	</a:t>
            </a:r>
            <a:r>
              <a:rPr lang="en-US" sz="2000" dirty="0" smtClean="0"/>
              <a:t>Do genetic variants jointly associate with sleep timing and </a:t>
            </a:r>
            <a:r>
              <a:rPr lang="en-US" sz="2000" dirty="0" smtClean="0"/>
              <a:t>diabetes?</a:t>
            </a:r>
          </a:p>
          <a:p>
            <a:endParaRPr lang="en-US" sz="2000" dirty="0" smtClean="0"/>
          </a:p>
          <a:p>
            <a:r>
              <a:rPr lang="en-US" sz="2000" dirty="0" smtClean="0">
                <a:latin typeface="Arial" pitchFamily="34" charset="0"/>
                <a:cs typeface="Arial" pitchFamily="34" charset="0"/>
              </a:rPr>
              <a:t>		Do </a:t>
            </a:r>
            <a:r>
              <a:rPr lang="en-US" sz="2000" dirty="0" smtClean="0">
                <a:latin typeface="Arial" pitchFamily="34" charset="0"/>
                <a:cs typeface="Arial" pitchFamily="34" charset="0"/>
              </a:rPr>
              <a:t>the jointly associated genetic variants drive differential gene </a:t>
            </a:r>
            <a:r>
              <a:rPr lang="en-US" sz="2000" dirty="0" smtClean="0">
                <a:latin typeface="Arial" pitchFamily="34" charset="0"/>
                <a:cs typeface="Arial" pitchFamily="34" charset="0"/>
              </a:rPr>
              <a:t>			expression </a:t>
            </a:r>
            <a:r>
              <a:rPr lang="en-US" sz="2000" dirty="0" smtClean="0">
                <a:latin typeface="Arial" pitchFamily="34" charset="0"/>
                <a:cs typeface="Arial" pitchFamily="34" charset="0"/>
              </a:rPr>
              <a:t>in PBMCs?</a:t>
            </a:r>
          </a:p>
          <a:p>
            <a:endParaRPr lang="en-US" sz="2000" dirty="0" smtClean="0">
              <a:latin typeface="Arial" pitchFamily="34" charset="0"/>
              <a:cs typeface="Arial" pitchFamily="34" charset="0"/>
            </a:endParaRPr>
          </a:p>
          <a:p>
            <a:pPr marL="0" lvl="1"/>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a:t>
            </a:r>
            <a:r>
              <a:rPr lang="en-US" sz="2000" dirty="0" smtClean="0">
                <a:latin typeface="Arial" pitchFamily="34" charset="0"/>
                <a:cs typeface="Arial" pitchFamily="34" charset="0"/>
              </a:rPr>
              <a:t>Aim </a:t>
            </a:r>
            <a:r>
              <a:rPr lang="en-US" sz="2000" dirty="0" smtClean="0">
                <a:latin typeface="Arial" pitchFamily="34" charset="0"/>
                <a:cs typeface="Arial" pitchFamily="34" charset="0"/>
              </a:rPr>
              <a:t>2: Is sleep timing a sensitizing  </a:t>
            </a:r>
            <a:r>
              <a:rPr lang="en-US" sz="2000" dirty="0" smtClean="0">
                <a:latin typeface="Arial" pitchFamily="34" charset="0"/>
                <a:cs typeface="Arial" pitchFamily="34" charset="0"/>
              </a:rPr>
              <a:t>environment for </a:t>
            </a:r>
            <a:r>
              <a:rPr lang="en-US" sz="2000" dirty="0" smtClean="0">
                <a:latin typeface="Arial" pitchFamily="34" charset="0"/>
                <a:cs typeface="Arial" pitchFamily="34" charset="0"/>
              </a:rPr>
              <a:t>genetic effects on </a:t>
            </a:r>
            <a:r>
              <a:rPr lang="en-US" sz="2000" dirty="0" smtClean="0">
                <a:latin typeface="Arial" pitchFamily="34" charset="0"/>
                <a:cs typeface="Arial" pitchFamily="34" charset="0"/>
              </a:rPr>
              <a:t>		diabetes</a:t>
            </a:r>
            <a:r>
              <a:rPr lang="en-US" sz="2000" dirty="0" smtClean="0">
                <a:latin typeface="Arial" pitchFamily="34" charset="0"/>
                <a:cs typeface="Arial" pitchFamily="34" charset="0"/>
              </a:rPr>
              <a:t>?</a:t>
            </a:r>
            <a:endParaRPr lang="en-US" sz="2000" dirty="0" smtClean="0">
              <a:latin typeface="Arial" pitchFamily="34" charset="0"/>
              <a:cs typeface="Arial" pitchFamily="34" charset="0"/>
            </a:endParaRPr>
          </a:p>
        </p:txBody>
      </p:sp>
      <p:grpSp>
        <p:nvGrpSpPr>
          <p:cNvPr id="5" name="Group 4"/>
          <p:cNvGrpSpPr/>
          <p:nvPr/>
        </p:nvGrpSpPr>
        <p:grpSpPr>
          <a:xfrm>
            <a:off x="1154112" y="6081875"/>
            <a:ext cx="8442523" cy="1477800"/>
            <a:chOff x="2743200" y="953869"/>
            <a:chExt cx="10210800" cy="1787511"/>
          </a:xfrm>
        </p:grpSpPr>
        <p:sp>
          <p:nvSpPr>
            <p:cNvPr id="6" name="TextBox 5"/>
            <p:cNvSpPr txBox="1"/>
            <p:nvPr/>
          </p:nvSpPr>
          <p:spPr>
            <a:xfrm>
              <a:off x="2743200" y="1907738"/>
              <a:ext cx="2743201" cy="670103"/>
            </a:xfrm>
            <a:prstGeom prst="rect">
              <a:avLst/>
            </a:prstGeom>
            <a:noFill/>
            <a:ln>
              <a:solidFill>
                <a:schemeClr val="tx1"/>
              </a:solidFill>
            </a:ln>
          </p:spPr>
          <p:txBody>
            <a:bodyPr wrap="square" rtlCol="0">
              <a:spAutoFit/>
            </a:bodyPr>
            <a:lstStyle/>
            <a:p>
              <a:pPr algn="ctr"/>
              <a:r>
                <a:rPr lang="en-US" sz="1500" dirty="0"/>
                <a:t>SNP Risk Score</a:t>
              </a:r>
            </a:p>
            <a:p>
              <a:pPr algn="ctr"/>
              <a:r>
                <a:rPr lang="en-US" sz="1500" dirty="0"/>
                <a:t>(known diabetes SNPs)</a:t>
              </a:r>
            </a:p>
          </p:txBody>
        </p:sp>
        <p:cxnSp>
          <p:nvCxnSpPr>
            <p:cNvPr id="7" name="Straight Arrow Connector 6"/>
            <p:cNvCxnSpPr/>
            <p:nvPr/>
          </p:nvCxnSpPr>
          <p:spPr>
            <a:xfrm flipV="1">
              <a:off x="5562600" y="1715869"/>
              <a:ext cx="685800" cy="1891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953869"/>
              <a:ext cx="4267201" cy="949312"/>
            </a:xfrm>
            <a:prstGeom prst="rect">
              <a:avLst/>
            </a:prstGeom>
            <a:noFill/>
            <a:ln>
              <a:solidFill>
                <a:schemeClr val="tx1"/>
              </a:solidFill>
            </a:ln>
          </p:spPr>
          <p:txBody>
            <a:bodyPr wrap="square" rtlCol="0">
              <a:spAutoFit/>
            </a:bodyPr>
            <a:lstStyle/>
            <a:p>
              <a:pPr algn="ctr"/>
              <a:r>
                <a:rPr lang="en-US" sz="1500" dirty="0"/>
                <a:t>Sleep Timing</a:t>
              </a:r>
            </a:p>
            <a:p>
              <a:pPr algn="ctr"/>
              <a:r>
                <a:rPr lang="en-US" sz="1500" dirty="0"/>
                <a:t>(self report, </a:t>
              </a:r>
              <a:r>
                <a:rPr lang="en-US" sz="1500" dirty="0" err="1"/>
                <a:t>actigraphy</a:t>
              </a:r>
              <a:r>
                <a:rPr lang="en-US" sz="1500" dirty="0"/>
                <a:t>, polysomnography)</a:t>
              </a:r>
            </a:p>
          </p:txBody>
        </p:sp>
        <p:cxnSp>
          <p:nvCxnSpPr>
            <p:cNvPr id="9" name="Straight Arrow Connector 8"/>
            <p:cNvCxnSpPr/>
            <p:nvPr/>
          </p:nvCxnSpPr>
          <p:spPr>
            <a:xfrm>
              <a:off x="7162800" y="1715869"/>
              <a:ext cx="5334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48600" y="1792069"/>
              <a:ext cx="5105400" cy="949311"/>
            </a:xfrm>
            <a:prstGeom prst="rect">
              <a:avLst/>
            </a:prstGeom>
            <a:noFill/>
            <a:ln>
              <a:solidFill>
                <a:schemeClr val="tx1"/>
              </a:solidFill>
            </a:ln>
          </p:spPr>
          <p:txBody>
            <a:bodyPr wrap="square" rtlCol="0">
              <a:spAutoFit/>
            </a:bodyPr>
            <a:lstStyle/>
            <a:p>
              <a:pPr algn="ctr"/>
              <a:r>
                <a:rPr lang="en-US" sz="1500" dirty="0"/>
                <a:t>Diabetes Outcomes </a:t>
              </a:r>
            </a:p>
            <a:p>
              <a:pPr algn="ctr"/>
              <a:r>
                <a:rPr lang="en-US" sz="1500" dirty="0"/>
                <a:t>(cases, fasting blood glucose, HBA1C, fasting insulin)</a:t>
              </a:r>
            </a:p>
          </p:txBody>
        </p:sp>
        <p:cxnSp>
          <p:nvCxnSpPr>
            <p:cNvPr id="11" name="Straight Arrow Connector 10"/>
            <p:cNvCxnSpPr/>
            <p:nvPr/>
          </p:nvCxnSpPr>
          <p:spPr>
            <a:xfrm>
              <a:off x="5638800" y="2325469"/>
              <a:ext cx="20574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Next Steps</a:t>
            </a:r>
            <a:endParaRPr dirty="0"/>
          </a:p>
        </p:txBody>
      </p:sp>
      <p:sp>
        <p:nvSpPr>
          <p:cNvPr id="209"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10" name="CustomShape 3"/>
          <p:cNvSpPr/>
          <p:nvPr/>
        </p:nvSpPr>
        <p:spPr>
          <a:xfrm>
            <a:off x="204840" y="822239"/>
            <a:ext cx="9670320" cy="6310397"/>
          </a:xfrm>
          <a:prstGeom prst="rect">
            <a:avLst/>
          </a:prstGeom>
          <a:noFill/>
          <a:ln w="9360">
            <a:noFill/>
          </a:ln>
        </p:spPr>
        <p:txBody>
          <a:bodyPr lIns="0" tIns="24840" rIns="0" bIns="0"/>
          <a:lstStyle/>
          <a:p>
            <a:pPr>
              <a:lnSpc>
                <a:spcPct val="100000"/>
              </a:lnSpc>
            </a:pPr>
            <a:r>
              <a:rPr lang="en-US" sz="2400" dirty="0" smtClean="0">
                <a:solidFill>
                  <a:srgbClr val="000000"/>
                </a:solidFill>
                <a:latin typeface="Arial"/>
                <a:ea typeface="WenQuanYi Zen Hei"/>
              </a:rPr>
              <a:t>Final cohorts being added to Average O2 GWAS (n ~ 20,000).</a:t>
            </a:r>
            <a:endParaRPr lang="en-US" sz="2000" dirty="0" smtClean="0">
              <a:solidFill>
                <a:srgbClr val="000000"/>
              </a:solidFill>
              <a:latin typeface="Arial"/>
              <a:ea typeface="WenQuanYi Zen Hei"/>
            </a:endParaRPr>
          </a:p>
          <a:p>
            <a:pPr>
              <a:lnSpc>
                <a:spcPct val="100000"/>
              </a:lnSpc>
            </a:pPr>
            <a:r>
              <a:rPr lang="en-US" sz="2000" dirty="0" smtClean="0">
                <a:solidFill>
                  <a:srgbClr val="000000"/>
                </a:solidFill>
                <a:latin typeface="Arial"/>
                <a:ea typeface="WenQuanYi Zen Hei"/>
              </a:rPr>
              <a:t>`	First manuscript, followed by AHI GWAS</a:t>
            </a:r>
          </a:p>
          <a:p>
            <a:pPr>
              <a:lnSpc>
                <a:spcPct val="100000"/>
              </a:lnSpc>
            </a:pPr>
            <a:endParaRPr dirty="0" smtClean="0"/>
          </a:p>
          <a:p>
            <a:pPr>
              <a:lnSpc>
                <a:spcPct val="100000"/>
              </a:lnSpc>
            </a:pPr>
            <a:r>
              <a:rPr lang="en-US" sz="2400" dirty="0" smtClean="0">
                <a:solidFill>
                  <a:srgbClr val="000000"/>
                </a:solidFill>
                <a:latin typeface="Arial"/>
              </a:rPr>
              <a:t>New cohorts being added to gene tests: ARIC, CFS, Starr County</a:t>
            </a:r>
            <a:endParaRPr dirty="0"/>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Gene results will likely lead to pathway analysis proposal</a:t>
            </a:r>
          </a:p>
          <a:p>
            <a:pPr>
              <a:lnSpc>
                <a:spcPct val="100000"/>
              </a:lnSpc>
            </a:pPr>
            <a:endParaRPr lang="en-US" sz="2000" dirty="0" smtClean="0">
              <a:solidFill>
                <a:srgbClr val="000000"/>
              </a:solidFill>
              <a:latin typeface="Arial"/>
            </a:endParaRPr>
          </a:p>
          <a:p>
            <a:r>
              <a:rPr lang="en-US" sz="2400" dirty="0" smtClean="0">
                <a:solidFill>
                  <a:srgbClr val="000000"/>
                </a:solidFill>
                <a:latin typeface="Arial" pitchFamily="34" charset="0"/>
                <a:ea typeface="WenQuanYi Zen Hei"/>
                <a:cs typeface="Arial" pitchFamily="34" charset="0"/>
              </a:rPr>
              <a:t>T2D Interactions: Just starting</a:t>
            </a:r>
            <a:endParaRPr lang="en-US" sz="2000" dirty="0" smtClean="0"/>
          </a:p>
          <a:p>
            <a:pPr>
              <a:lnSpc>
                <a:spcPct val="100000"/>
              </a:lnSpc>
            </a:pPr>
            <a:endParaRPr lang="en-US" dirty="0" smtClean="0"/>
          </a:p>
          <a:p>
            <a:pPr>
              <a:lnSpc>
                <a:spcPct val="100000"/>
              </a:lnSpc>
            </a:pPr>
            <a:endParaRPr lang="en-US" sz="2000" dirty="0" smtClean="0">
              <a:solidFill>
                <a:srgbClr val="000000"/>
              </a:solidFill>
              <a:latin typeface="Arial" pitchFamily="34" charset="0"/>
              <a:ea typeface="WenQuanYi Zen Hei"/>
              <a:cs typeface="Arial" pitchFamily="34" charset="0"/>
            </a:endParaRPr>
          </a:p>
          <a:p>
            <a:pPr>
              <a:lnSpc>
                <a:spcPct val="100000"/>
              </a:lnSpc>
            </a:pPr>
            <a:endParaRPr lang="en-US" sz="2000" dirty="0" smtClean="0">
              <a:solidFill>
                <a:srgbClr val="000000"/>
              </a:solidFill>
              <a:latin typeface="Arial" pitchFamily="34" charset="0"/>
              <a:ea typeface="WenQuanYi Zen Hei"/>
              <a:cs typeface="Arial" pitchFamily="34" charset="0"/>
            </a:endParaRPr>
          </a:p>
          <a:p>
            <a:pPr>
              <a:lnSpc>
                <a:spcPct val="100000"/>
              </a:lnSpc>
            </a:pPr>
            <a:r>
              <a:rPr lang="en-US" sz="2400" dirty="0" smtClean="0">
                <a:solidFill>
                  <a:srgbClr val="000000"/>
                </a:solidFill>
                <a:latin typeface="Arial" pitchFamily="34" charset="0"/>
                <a:ea typeface="WenQuanYi Zen Hei"/>
                <a:cs typeface="Arial" pitchFamily="34" charset="0"/>
              </a:rPr>
              <a:t>Multivariate analysis methods development in progress (</a:t>
            </a:r>
            <a:r>
              <a:rPr lang="en-US" sz="2400" dirty="0" err="1" smtClean="0">
                <a:solidFill>
                  <a:srgbClr val="000000"/>
                </a:solidFill>
                <a:latin typeface="Arial" pitchFamily="34" charset="0"/>
                <a:ea typeface="WenQuanYi Zen Hei"/>
                <a:cs typeface="Arial" pitchFamily="34" charset="0"/>
              </a:rPr>
              <a:t>Xiaofeng</a:t>
            </a:r>
            <a:r>
              <a:rPr lang="en-US" sz="2400" dirty="0" smtClean="0">
                <a:solidFill>
                  <a:srgbClr val="000000"/>
                </a:solidFill>
                <a:latin typeface="Arial" pitchFamily="34" charset="0"/>
                <a:ea typeface="WenQuanYi Zen Hei"/>
                <a:cs typeface="Arial" pitchFamily="34" charset="0"/>
              </a:rPr>
              <a:t> Zhu, Case Western)</a:t>
            </a:r>
            <a:endParaRPr lang="en-US" sz="2000" dirty="0">
              <a:solidFill>
                <a:srgbClr val="000000"/>
              </a:solidFill>
              <a:latin typeface="Arial" pitchFamily="34" charset="0"/>
              <a:ea typeface="WenQuanYi Zen Hei"/>
              <a:cs typeface="Arial" pitchFamily="34" charset="0"/>
            </a:endParaRPr>
          </a:p>
          <a:p>
            <a:pPr>
              <a:lnSpc>
                <a:spcPct val="100000"/>
              </a:lnSpc>
            </a:pPr>
            <a:r>
              <a:rPr lang="en-US" sz="2000" dirty="0" smtClean="0">
                <a:solidFill>
                  <a:srgbClr val="000000"/>
                </a:solidFill>
                <a:ea typeface="WenQuanYi Zen Hei"/>
              </a:rPr>
              <a:t>	Preliminary work suggests improved GWAS results</a:t>
            </a:r>
          </a:p>
          <a:p>
            <a:pPr>
              <a:lnSpc>
                <a:spcPct val="100000"/>
              </a:lnSpc>
            </a:pPr>
            <a:endParaRPr lang="en-US" sz="2000" dirty="0" smtClean="0">
              <a:solidFill>
                <a:srgbClr val="000000"/>
              </a:solidFill>
              <a:latin typeface="Arial" pitchFamily="34" charset="0"/>
              <a:cs typeface="Arial" pitchFamily="34" charset="0"/>
            </a:endParaRPr>
          </a:p>
          <a:p>
            <a:pPr>
              <a:lnSpc>
                <a:spcPct val="100000"/>
              </a:lnSpc>
            </a:pPr>
            <a:r>
              <a:rPr lang="en-US" sz="2000" dirty="0" smtClean="0">
                <a:solidFill>
                  <a:srgbClr val="000000"/>
                </a:solidFill>
                <a:latin typeface="Arial" pitchFamily="34" charset="0"/>
                <a:cs typeface="Arial" pitchFamily="34" charset="0"/>
              </a:rPr>
              <a:t>	</a:t>
            </a:r>
            <a:endParaRP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3"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Phenotype Relationships</a:t>
            </a:r>
            <a:endParaRPr dirty="0"/>
          </a:p>
        </p:txBody>
      </p:sp>
      <p:sp>
        <p:nvSpPr>
          <p:cNvPr id="185" name="CustomShape 3"/>
          <p:cNvSpPr/>
          <p:nvPr/>
        </p:nvSpPr>
        <p:spPr>
          <a:xfrm>
            <a:off x="2563896" y="1112837"/>
            <a:ext cx="4952832" cy="518202"/>
          </a:xfrm>
          <a:prstGeom prst="rect">
            <a:avLst/>
          </a:prstGeom>
          <a:noFill/>
          <a:ln w="9360">
            <a:noFill/>
          </a:ln>
        </p:spPr>
        <p:txBody>
          <a:bodyPr lIns="0" tIns="21240" rIns="0" bIns="0" anchor="ctr"/>
          <a:lstStyle/>
          <a:p>
            <a:pPr>
              <a:lnSpc>
                <a:spcPct val="100000"/>
              </a:lnSpc>
            </a:pPr>
            <a:r>
              <a:rPr lang="en-US" sz="2400" dirty="0" smtClean="0">
                <a:solidFill>
                  <a:srgbClr val="000000"/>
                </a:solidFill>
                <a:latin typeface="Arial"/>
                <a:ea typeface="WenQuanYi Zen Hei"/>
              </a:rPr>
              <a:t>AHI – Average O2: r = -0.51, p = “0”</a:t>
            </a:r>
            <a:endParaRPr sz="2400" dirty="0"/>
          </a:p>
        </p:txBody>
      </p:sp>
      <p:graphicFrame>
        <p:nvGraphicFramePr>
          <p:cNvPr id="6" name="Table 2"/>
          <p:cNvGraphicFramePr/>
          <p:nvPr>
            <p:extLst>
              <p:ext uri="{D42A27DB-BD31-4B8C-83A1-F6EECF244321}">
                <p14:modId xmlns:p14="http://schemas.microsoft.com/office/powerpoint/2010/main" xmlns="" val="1704621822"/>
              </p:ext>
            </p:extLst>
          </p:nvPr>
        </p:nvGraphicFramePr>
        <p:xfrm>
          <a:off x="696913" y="2103437"/>
          <a:ext cx="8534399" cy="4261680"/>
        </p:xfrm>
        <a:graphic>
          <a:graphicData uri="http://schemas.openxmlformats.org/drawingml/2006/table">
            <a:tbl>
              <a:tblPr/>
              <a:tblGrid>
                <a:gridCol w="2743199"/>
                <a:gridCol w="2490589"/>
                <a:gridCol w="3300611"/>
              </a:tblGrid>
              <a:tr h="859680">
                <a:tc>
                  <a:txBody>
                    <a:bodyPr/>
                    <a:lstStyle/>
                    <a:p>
                      <a:pPr algn="ctr">
                        <a:lnSpc>
                          <a:spcPct val="100000"/>
                        </a:lnSpc>
                      </a:pPr>
                      <a:r>
                        <a:rPr lang="en-US" sz="2400" dirty="0" smtClean="0">
                          <a:solidFill>
                            <a:srgbClr val="FFFFFF"/>
                          </a:solidFill>
                          <a:latin typeface="Arial"/>
                          <a:ea typeface="WenQuanYi Zen Hei"/>
                        </a:rPr>
                        <a:t>Phenotype</a:t>
                      </a:r>
                      <a:endParaRPr sz="2400" dirty="0"/>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2400" dirty="0" smtClean="0">
                          <a:solidFill>
                            <a:srgbClr val="FFFFFF"/>
                          </a:solidFill>
                          <a:latin typeface="Arial"/>
                          <a:ea typeface="WenQuanYi Zen Hei"/>
                        </a:rPr>
                        <a:t>AHI r (p)</a:t>
                      </a:r>
                      <a:endParaRPr sz="2400" dirty="0"/>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2400" dirty="0" err="1" smtClean="0">
                          <a:solidFill>
                            <a:srgbClr val="FFFFFF"/>
                          </a:solidFill>
                          <a:latin typeface="Arial"/>
                          <a:ea typeface="WenQuanYi Zen Hei"/>
                        </a:rPr>
                        <a:t>Avg</a:t>
                      </a:r>
                      <a:r>
                        <a:rPr lang="en-US" sz="2400" dirty="0" smtClean="0">
                          <a:solidFill>
                            <a:srgbClr val="FFFFFF"/>
                          </a:solidFill>
                          <a:latin typeface="Arial"/>
                          <a:ea typeface="WenQuanYi Zen Hei"/>
                        </a:rPr>
                        <a:t> O2 Saturation r (p)</a:t>
                      </a:r>
                      <a:endParaRPr sz="2400" dirty="0"/>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r>
              <a:tr h="486000">
                <a:tc>
                  <a:txBody>
                    <a:bodyPr/>
                    <a:lstStyle/>
                    <a:p>
                      <a:pPr algn="ctr" fontAlgn="b"/>
                      <a:r>
                        <a:rPr lang="en-US" sz="2000" b="0" i="0" u="none" strike="noStrike" dirty="0">
                          <a:solidFill>
                            <a:srgbClr val="000000"/>
                          </a:solidFill>
                          <a:latin typeface="Arial" pitchFamily="34" charset="0"/>
                          <a:cs typeface="Arial" pitchFamily="34" charset="0"/>
                        </a:rPr>
                        <a:t>FEV1</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fontAlgn="b"/>
                      <a:r>
                        <a:rPr lang="en-US" sz="2000" b="0" i="0" u="none" strike="noStrike" dirty="0">
                          <a:solidFill>
                            <a:srgbClr val="000000"/>
                          </a:solidFill>
                          <a:latin typeface="Arial" pitchFamily="34" charset="0"/>
                          <a:cs typeface="Arial" pitchFamily="34" charset="0"/>
                        </a:rPr>
                        <a:t>0.113 ("0")</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fontAlgn="b"/>
                      <a:r>
                        <a:rPr lang="en-US" sz="2000" b="0" i="0" u="none" strike="noStrike">
                          <a:solidFill>
                            <a:srgbClr val="000000"/>
                          </a:solidFill>
                          <a:latin typeface="Arial" pitchFamily="34" charset="0"/>
                          <a:cs typeface="Arial" pitchFamily="34" charset="0"/>
                        </a:rPr>
                        <a:t>-0.001 (0.956)</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486000">
                <a:tc>
                  <a:txBody>
                    <a:bodyPr/>
                    <a:lstStyle/>
                    <a:p>
                      <a:pPr algn="ctr" fontAlgn="b"/>
                      <a:r>
                        <a:rPr lang="en-US" sz="2000" b="0" i="0" u="none" strike="noStrike">
                          <a:solidFill>
                            <a:srgbClr val="000000"/>
                          </a:solidFill>
                          <a:latin typeface="Arial" pitchFamily="34" charset="0"/>
                          <a:cs typeface="Arial" pitchFamily="34" charset="0"/>
                        </a:rPr>
                        <a:t>FEV1 %predicted</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2000" b="0" i="0" u="none" strike="noStrike" dirty="0">
                          <a:solidFill>
                            <a:srgbClr val="000000"/>
                          </a:solidFill>
                          <a:latin typeface="Arial" pitchFamily="34" charset="0"/>
                          <a:cs typeface="Arial" pitchFamily="34" charset="0"/>
                        </a:rPr>
                        <a:t>-0.147 (1.41 x 10-23)</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2000" b="0" i="0" u="none" strike="noStrike">
                          <a:solidFill>
                            <a:srgbClr val="000000"/>
                          </a:solidFill>
                          <a:latin typeface="Arial" pitchFamily="34" charset="0"/>
                          <a:cs typeface="Arial" pitchFamily="34" charset="0"/>
                        </a:rPr>
                        <a:t>0.231 ("0")</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86000">
                <a:tc>
                  <a:txBody>
                    <a:bodyPr/>
                    <a:lstStyle/>
                    <a:p>
                      <a:pPr algn="ctr" fontAlgn="b"/>
                      <a:r>
                        <a:rPr lang="en-US" sz="2000" b="0" i="0" u="none" strike="noStrike">
                          <a:solidFill>
                            <a:srgbClr val="000000"/>
                          </a:solidFill>
                          <a:latin typeface="Arial" pitchFamily="34" charset="0"/>
                          <a:cs typeface="Arial" pitchFamily="34" charset="0"/>
                        </a:rPr>
                        <a:t>FEV1/FVC</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fontAlgn="b"/>
                      <a:r>
                        <a:rPr lang="en-US" sz="2000" b="0" i="0" u="none" strike="noStrike" dirty="0">
                          <a:solidFill>
                            <a:srgbClr val="000000"/>
                          </a:solidFill>
                          <a:latin typeface="Arial" pitchFamily="34" charset="0"/>
                          <a:cs typeface="Arial" pitchFamily="34" charset="0"/>
                        </a:rPr>
                        <a:t>0.042 (0.002)</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fontAlgn="b"/>
                      <a:r>
                        <a:rPr lang="en-US" sz="2000" b="0" i="0" u="none" strike="noStrike" dirty="0">
                          <a:solidFill>
                            <a:srgbClr val="000000"/>
                          </a:solidFill>
                          <a:latin typeface="Arial" pitchFamily="34" charset="0"/>
                          <a:cs typeface="Arial" pitchFamily="34" charset="0"/>
                        </a:rPr>
                        <a:t>0.097 (3.21 x 10-12)</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86000">
                <a:tc>
                  <a:txBody>
                    <a:bodyPr/>
                    <a:lstStyle/>
                    <a:p>
                      <a:pPr algn="ctr" fontAlgn="b"/>
                      <a:r>
                        <a:rPr lang="en-US" sz="2000" b="0" i="0" u="none" strike="noStrike">
                          <a:solidFill>
                            <a:srgbClr val="000000"/>
                          </a:solidFill>
                          <a:latin typeface="Arial" pitchFamily="34" charset="0"/>
                          <a:cs typeface="Arial" pitchFamily="34" charset="0"/>
                        </a:rPr>
                        <a:t>FEV1/FVC %predicted</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2000" b="0" i="0" u="none" strike="noStrike">
                          <a:solidFill>
                            <a:srgbClr val="000000"/>
                          </a:solidFill>
                          <a:latin typeface="Arial" pitchFamily="34" charset="0"/>
                          <a:cs typeface="Arial" pitchFamily="34" charset="0"/>
                        </a:rPr>
                        <a:t>0.153 ("0")</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2000" b="0" i="0" u="none" strike="noStrike" dirty="0">
                          <a:solidFill>
                            <a:srgbClr val="000000"/>
                          </a:solidFill>
                          <a:latin typeface="Arial" pitchFamily="34" charset="0"/>
                          <a:cs typeface="Arial" pitchFamily="34" charset="0"/>
                        </a:rPr>
                        <a:t>0.039 (0.026)</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86000">
                <a:tc>
                  <a:txBody>
                    <a:bodyPr/>
                    <a:lstStyle/>
                    <a:p>
                      <a:pPr algn="ctr" fontAlgn="b"/>
                      <a:r>
                        <a:rPr lang="en-US" sz="2000" b="0" i="0" u="none" strike="noStrike">
                          <a:solidFill>
                            <a:srgbClr val="000000"/>
                          </a:solidFill>
                          <a:latin typeface="Arial" pitchFamily="34" charset="0"/>
                          <a:cs typeface="Arial" pitchFamily="34" charset="0"/>
                        </a:rPr>
                        <a:t>FVC</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fontAlgn="b"/>
                      <a:r>
                        <a:rPr lang="en-US" sz="2000" b="0" i="0" u="none" strike="noStrike">
                          <a:solidFill>
                            <a:srgbClr val="000000"/>
                          </a:solidFill>
                          <a:latin typeface="Arial" pitchFamily="34" charset="0"/>
                          <a:cs typeface="Arial" pitchFamily="34" charset="0"/>
                        </a:rPr>
                        <a:t>0.106 (1.20 x 10-14)</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fontAlgn="b"/>
                      <a:r>
                        <a:rPr lang="en-US" sz="2000" b="0" i="0" u="none" strike="noStrike" dirty="0">
                          <a:solidFill>
                            <a:srgbClr val="000000"/>
                          </a:solidFill>
                          <a:latin typeface="Arial" pitchFamily="34" charset="0"/>
                          <a:cs typeface="Arial" pitchFamily="34" charset="0"/>
                        </a:rPr>
                        <a:t>0.000 (0.991)</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86000">
                <a:tc>
                  <a:txBody>
                    <a:bodyPr/>
                    <a:lstStyle/>
                    <a:p>
                      <a:pPr algn="ctr" fontAlgn="b"/>
                      <a:r>
                        <a:rPr lang="en-US" sz="2000" b="0" i="0" u="none" strike="noStrike">
                          <a:solidFill>
                            <a:srgbClr val="000000"/>
                          </a:solidFill>
                          <a:latin typeface="Arial" pitchFamily="34" charset="0"/>
                          <a:cs typeface="Arial" pitchFamily="34" charset="0"/>
                        </a:rPr>
                        <a:t>FVC %predicted</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2000" b="0" i="0" u="none" strike="noStrike">
                          <a:solidFill>
                            <a:srgbClr val="000000"/>
                          </a:solidFill>
                          <a:latin typeface="Arial" pitchFamily="34" charset="0"/>
                          <a:cs typeface="Arial" pitchFamily="34" charset="0"/>
                        </a:rPr>
                        <a:t>-0.246 (5.61 x 10-64)</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2000" b="0" i="0" u="none" strike="noStrike" dirty="0">
                          <a:solidFill>
                            <a:srgbClr val="000000"/>
                          </a:solidFill>
                          <a:latin typeface="Arial" pitchFamily="34" charset="0"/>
                          <a:cs typeface="Arial" pitchFamily="34" charset="0"/>
                        </a:rPr>
                        <a:t>0.27 ("0")</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86000">
                <a:tc>
                  <a:txBody>
                    <a:bodyPr/>
                    <a:lstStyle/>
                    <a:p>
                      <a:pPr algn="ctr" fontAlgn="b"/>
                      <a:r>
                        <a:rPr lang="en-US" sz="2000" b="0" i="0" u="none" strike="noStrike">
                          <a:solidFill>
                            <a:srgbClr val="000000"/>
                          </a:solidFill>
                          <a:latin typeface="Arial" pitchFamily="34" charset="0"/>
                          <a:cs typeface="Arial" pitchFamily="34" charset="0"/>
                        </a:rPr>
                        <a:t>Waking O2 Saturation</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fontAlgn="b"/>
                      <a:r>
                        <a:rPr lang="en-US" sz="2000" b="0" i="0" u="none" strike="noStrike">
                          <a:solidFill>
                            <a:srgbClr val="000000"/>
                          </a:solidFill>
                          <a:latin typeface="Arial" pitchFamily="34" charset="0"/>
                          <a:cs typeface="Arial" pitchFamily="34" charset="0"/>
                        </a:rPr>
                        <a:t>-0.201 (1.10 x 10-47)</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fontAlgn="b"/>
                      <a:r>
                        <a:rPr lang="en-US" sz="2000" b="0" i="0" u="none" strike="noStrike" dirty="0">
                          <a:solidFill>
                            <a:srgbClr val="000000"/>
                          </a:solidFill>
                          <a:latin typeface="Arial" pitchFamily="34" charset="0"/>
                          <a:cs typeface="Arial" pitchFamily="34" charset="0"/>
                        </a:rPr>
                        <a:t>0.404 ("0")</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bl>
          </a:graphicData>
        </a:graphic>
      </p:graphicFrame>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036637"/>
            <a:ext cx="9009559" cy="2884947"/>
          </a:xfrm>
        </p:spPr>
        <p:txBody>
          <a:bodyPr wrap="square">
            <a:normAutofit/>
          </a:bodyPr>
          <a:lstStyle/>
          <a:p>
            <a:r>
              <a:rPr lang="en-US" b="1" dirty="0"/>
              <a:t>Proposal Title: </a:t>
            </a:r>
            <a:r>
              <a:rPr lang="en-US" dirty="0"/>
              <a:t>Genetic and epigenetic relationships between sleep timing and type 2 </a:t>
            </a:r>
            <a:r>
              <a:rPr lang="en-US" dirty="0" smtClean="0"/>
              <a:t>diabetes </a:t>
            </a:r>
            <a:r>
              <a:rPr lang="en-US" dirty="0"/>
              <a:t>in The Multi-Ethnic Study of Atherosclerosis (MESA)</a:t>
            </a:r>
            <a:br>
              <a:rPr lang="en-US" dirty="0"/>
            </a:br>
            <a:endParaRPr lang="en-US" dirty="0"/>
          </a:p>
        </p:txBody>
      </p:sp>
      <p:sp>
        <p:nvSpPr>
          <p:cNvPr id="3" name="Subtitle 2"/>
          <p:cNvSpPr>
            <a:spLocks noGrp="1"/>
          </p:cNvSpPr>
          <p:nvPr>
            <p:ph type="subTitle" idx="4294967295"/>
          </p:nvPr>
        </p:nvSpPr>
        <p:spPr>
          <a:xfrm>
            <a:off x="2" y="4618037"/>
            <a:ext cx="10080624" cy="2667000"/>
          </a:xfrm>
          <a:prstGeom prst="rect">
            <a:avLst/>
          </a:prstGeom>
        </p:spPr>
        <p:txBody>
          <a:bodyPr wrap="square" lIns="100794" tIns="50397" rIns="100794" bIns="50397">
            <a:noAutofit/>
          </a:bodyPr>
          <a:lstStyle/>
          <a:p>
            <a:r>
              <a:rPr lang="en-US" b="1" dirty="0"/>
              <a:t>Author List: </a:t>
            </a:r>
            <a:r>
              <a:rPr lang="en-US" dirty="0"/>
              <a:t>Lead Author: Jacqueline M. Lane (Massachusetts General Hospital)</a:t>
            </a:r>
          </a:p>
          <a:p>
            <a:r>
              <a:rPr lang="en-US" dirty="0"/>
              <a:t>Coauthors: </a:t>
            </a:r>
            <a:r>
              <a:rPr lang="en-US" dirty="0" err="1"/>
              <a:t>Richa</a:t>
            </a:r>
            <a:r>
              <a:rPr lang="en-US" dirty="0"/>
              <a:t> </a:t>
            </a:r>
            <a:r>
              <a:rPr lang="en-US" dirty="0" err="1"/>
              <a:t>Saxena</a:t>
            </a:r>
            <a:r>
              <a:rPr lang="en-US" dirty="0"/>
              <a:t> (Massachusetts General Hospital), </a:t>
            </a:r>
            <a:r>
              <a:rPr lang="en-US" dirty="0" err="1"/>
              <a:t>Xihong</a:t>
            </a:r>
            <a:r>
              <a:rPr lang="en-US" dirty="0"/>
              <a:t> Lin (Harvard School of Public Health), Susan Redline, Brian Cade, Andrew </a:t>
            </a:r>
            <a:r>
              <a:rPr lang="en-US" dirty="0" err="1"/>
              <a:t>Bjonnes</a:t>
            </a:r>
            <a:r>
              <a:rPr lang="en-US" dirty="0"/>
              <a:t>, Sanjay Patel, </a:t>
            </a:r>
            <a:r>
              <a:rPr lang="en-US" dirty="0" err="1"/>
              <a:t>Shamil</a:t>
            </a:r>
            <a:r>
              <a:rPr lang="en-US" dirty="0"/>
              <a:t> </a:t>
            </a:r>
            <a:r>
              <a:rPr lang="en-US" dirty="0" err="1"/>
              <a:t>Sunyaev</a:t>
            </a:r>
            <a:r>
              <a:rPr lang="en-US" dirty="0"/>
              <a:t> (Brigham and Women's Hospital), </a:t>
            </a:r>
            <a:r>
              <a:rPr lang="en-US" dirty="0" err="1"/>
              <a:t>Naresh</a:t>
            </a:r>
            <a:r>
              <a:rPr lang="en-US" dirty="0"/>
              <a:t> Punjabi (Johns Hopkins), </a:t>
            </a:r>
            <a:r>
              <a:rPr lang="en-US" dirty="0" err="1"/>
              <a:t>Xiaofeng</a:t>
            </a:r>
            <a:r>
              <a:rPr lang="en-US" dirty="0"/>
              <a:t> Zhu (Case Western Reserve University), </a:t>
            </a:r>
            <a:r>
              <a:rPr lang="en-US" dirty="0" err="1"/>
              <a:t>Yongmei</a:t>
            </a:r>
            <a:r>
              <a:rPr lang="en-US" dirty="0"/>
              <a:t> Liu, Russell Tracy, Suzette </a:t>
            </a:r>
            <a:r>
              <a:rPr lang="en-US" dirty="0" err="1"/>
              <a:t>Bielinski</a:t>
            </a:r>
            <a:r>
              <a:rPr lang="en-US" dirty="0"/>
              <a:t>, Christina </a:t>
            </a:r>
            <a:r>
              <a:rPr lang="en-US" dirty="0" err="1"/>
              <a:t>Wassel</a:t>
            </a:r>
            <a:r>
              <a:rPr lang="en-US" dirty="0"/>
              <a:t>, Joel Kaufman, Ida Chen, Phyllis C. Zee, MD, PhD, </a:t>
            </a:r>
            <a:r>
              <a:rPr lang="en-US" dirty="0" err="1"/>
              <a:t>Xiuguing</a:t>
            </a:r>
            <a:r>
              <a:rPr lang="en-US" dirty="0"/>
              <a:t> </a:t>
            </a:r>
            <a:r>
              <a:rPr lang="en-US" dirty="0" err="1"/>
              <a:t>Guo</a:t>
            </a:r>
            <a:r>
              <a:rPr lang="en-US" dirty="0"/>
              <a:t>, and other nominated MESA investigators. This proposal is part of a larger meta-analysis with sub-analyses and/or methods development performed by all of our proposed coauthors. We will also invite interested investigators from all meta-analysis cohorts to participate in regular analysis teleconferences and ultimately as coauthors.</a:t>
            </a:r>
          </a:p>
          <a:p>
            <a:endParaRPr lang="en-US" dirty="0"/>
          </a:p>
        </p:txBody>
      </p:sp>
    </p:spTree>
    <p:extLst>
      <p:ext uri="{BB962C8B-B14F-4D97-AF65-F5344CB8AC3E}">
        <p14:creationId xmlns="" xmlns:p14="http://schemas.microsoft.com/office/powerpoint/2010/main" val="236451695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579437"/>
            <a:ext cx="9072563" cy="944959"/>
          </a:xfrm>
        </p:spPr>
        <p:txBody>
          <a:bodyPr/>
          <a:lstStyle/>
          <a:p>
            <a:r>
              <a:rPr lang="en-US" dirty="0"/>
              <a:t>Rationale and Background</a:t>
            </a:r>
          </a:p>
        </p:txBody>
      </p:sp>
      <p:sp>
        <p:nvSpPr>
          <p:cNvPr id="3" name="Content Placeholder 2"/>
          <p:cNvSpPr>
            <a:spLocks noGrp="1"/>
          </p:cNvSpPr>
          <p:nvPr>
            <p:ph idx="4294967295"/>
          </p:nvPr>
        </p:nvSpPr>
        <p:spPr>
          <a:xfrm>
            <a:off x="0" y="1633992"/>
            <a:ext cx="10080625" cy="3741777"/>
          </a:xfrm>
          <a:prstGeom prst="rect">
            <a:avLst/>
          </a:prstGeom>
        </p:spPr>
        <p:txBody>
          <a:bodyPr wrap="square" lIns="100794" tIns="50397" rIns="100794" bIns="50397">
            <a:noAutofit/>
          </a:bodyPr>
          <a:lstStyle/>
          <a:p>
            <a:r>
              <a:rPr lang="en-US" sz="2000" dirty="0" smtClean="0"/>
              <a:t>Variation </a:t>
            </a:r>
            <a:r>
              <a:rPr lang="en-US" sz="2000" dirty="0"/>
              <a:t>in sleep </a:t>
            </a:r>
            <a:r>
              <a:rPr lang="en-US" sz="2000" dirty="0" smtClean="0"/>
              <a:t>timing, a marker of circadian phase, associates </a:t>
            </a:r>
            <a:r>
              <a:rPr lang="en-US" sz="2000" dirty="0"/>
              <a:t>with </a:t>
            </a:r>
            <a:r>
              <a:rPr lang="en-US" sz="2000" dirty="0" smtClean="0"/>
              <a:t>T2D</a:t>
            </a:r>
          </a:p>
          <a:p>
            <a:pPr lvl="1"/>
            <a:r>
              <a:rPr lang="en-US" sz="2000" dirty="0"/>
              <a:t>in laboratory studies of healthy subjects and in studies of shift-workers, circadian misalignment  leads to:</a:t>
            </a:r>
          </a:p>
          <a:p>
            <a:pPr lvl="2"/>
            <a:r>
              <a:rPr lang="en-US" sz="2000" dirty="0" smtClean="0"/>
              <a:t>	Increased </a:t>
            </a:r>
            <a:r>
              <a:rPr lang="en-US" sz="2000" dirty="0"/>
              <a:t>insulin resistance</a:t>
            </a:r>
          </a:p>
          <a:p>
            <a:pPr lvl="2"/>
            <a:r>
              <a:rPr lang="en-US" sz="2000" dirty="0" smtClean="0"/>
              <a:t>	Increased </a:t>
            </a:r>
            <a:r>
              <a:rPr lang="en-US" sz="2000" dirty="0"/>
              <a:t>risk of T2D</a:t>
            </a:r>
          </a:p>
          <a:p>
            <a:pPr lvl="1"/>
            <a:endParaRPr lang="en-US" sz="2000" dirty="0" smtClean="0"/>
          </a:p>
          <a:p>
            <a:pPr lvl="1"/>
            <a:r>
              <a:rPr lang="en-US" sz="2000" dirty="0" smtClean="0"/>
              <a:t>Mouse </a:t>
            </a:r>
            <a:r>
              <a:rPr lang="en-US" sz="2000" dirty="0"/>
              <a:t>models bearing gene disruptions in core circadian clock components show hyperglycemia, </a:t>
            </a:r>
            <a:r>
              <a:rPr lang="en-US" sz="2000" dirty="0" err="1"/>
              <a:t>hypoinsulinemia</a:t>
            </a:r>
            <a:r>
              <a:rPr lang="en-US" sz="2000" dirty="0"/>
              <a:t>, suppression of diurnal glucose variation, and ablation of gluconeogenesis</a:t>
            </a:r>
            <a:endParaRPr lang="en-US" sz="2000" baseline="30000" dirty="0"/>
          </a:p>
          <a:p>
            <a:pPr lvl="1"/>
            <a:endParaRPr lang="en-US" sz="2000" baseline="30000" dirty="0"/>
          </a:p>
          <a:p>
            <a:pPr marL="377979" lvl="1" algn="just"/>
            <a:r>
              <a:rPr lang="en-US" sz="2000" b="1" dirty="0" smtClean="0"/>
              <a:t>These </a:t>
            </a:r>
            <a:r>
              <a:rPr lang="en-US" sz="2000" b="1" dirty="0"/>
              <a:t>studies demonstrate the interplay between sleep timing and T2D, and suggest a potential shared genetic basis supporting the need to determine shared heritability and genetic variation. </a:t>
            </a:r>
          </a:p>
        </p:txBody>
      </p:sp>
      <p:cxnSp>
        <p:nvCxnSpPr>
          <p:cNvPr id="4" name="Straight Connector 3"/>
          <p:cNvCxnSpPr/>
          <p:nvPr/>
        </p:nvCxnSpPr>
        <p:spPr>
          <a:xfrm>
            <a:off x="-126008" y="1511935"/>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92901278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8"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Sleep Genetics Update</a:t>
            </a:r>
            <a:endParaRPr dirty="0"/>
          </a:p>
        </p:txBody>
      </p:sp>
      <p:sp>
        <p:nvSpPr>
          <p:cNvPr id="209"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10" name="CustomShape 3"/>
          <p:cNvSpPr/>
          <p:nvPr/>
        </p:nvSpPr>
        <p:spPr>
          <a:xfrm>
            <a:off x="204840" y="822239"/>
            <a:ext cx="9670320" cy="6310397"/>
          </a:xfrm>
          <a:prstGeom prst="rect">
            <a:avLst/>
          </a:prstGeom>
          <a:noFill/>
          <a:ln w="9360">
            <a:noFill/>
          </a:ln>
        </p:spPr>
        <p:txBody>
          <a:bodyPr lIns="0" tIns="24840" rIns="0" bIns="0"/>
          <a:lstStyle/>
          <a:p>
            <a:pPr>
              <a:lnSpc>
                <a:spcPct val="100000"/>
              </a:lnSpc>
            </a:pPr>
            <a:r>
              <a:rPr lang="en-US" sz="2400" dirty="0" smtClean="0">
                <a:solidFill>
                  <a:srgbClr val="000000"/>
                </a:solidFill>
                <a:latin typeface="Arial"/>
                <a:ea typeface="WenQuanYi Zen Hei"/>
              </a:rPr>
              <a:t>Sleep apnea genome-wide association study – Brian Cade</a:t>
            </a:r>
            <a:endParaRPr dirty="0"/>
          </a:p>
          <a:p>
            <a:pPr>
              <a:lnSpc>
                <a:spcPct val="100000"/>
              </a:lnSpc>
            </a:pPr>
            <a:r>
              <a:rPr lang="en-US" sz="2000" dirty="0" smtClean="0">
                <a:solidFill>
                  <a:srgbClr val="000000"/>
                </a:solidFill>
                <a:latin typeface="Arial"/>
                <a:ea typeface="WenQuanYi Zen Hei"/>
              </a:rPr>
              <a:t>	Apnea-</a:t>
            </a:r>
            <a:r>
              <a:rPr lang="en-US" sz="2000" dirty="0" err="1" smtClean="0">
                <a:solidFill>
                  <a:srgbClr val="000000"/>
                </a:solidFill>
                <a:latin typeface="Arial"/>
                <a:ea typeface="WenQuanYi Zen Hei"/>
              </a:rPr>
              <a:t>Hypopnea</a:t>
            </a:r>
            <a:r>
              <a:rPr lang="en-US" sz="2000" dirty="0" smtClean="0">
                <a:solidFill>
                  <a:srgbClr val="000000"/>
                </a:solidFill>
                <a:latin typeface="Arial"/>
                <a:ea typeface="WenQuanYi Zen Hei"/>
              </a:rPr>
              <a:t> Index (AHI – gasps per hour)</a:t>
            </a:r>
            <a:endParaRPr dirty="0"/>
          </a:p>
          <a:p>
            <a:pPr>
              <a:lnSpc>
                <a:spcPct val="100000"/>
              </a:lnSpc>
            </a:pPr>
            <a:r>
              <a:rPr lang="en-US" sz="2000" dirty="0" smtClean="0">
                <a:solidFill>
                  <a:srgbClr val="000000"/>
                </a:solidFill>
                <a:latin typeface="Arial"/>
                <a:ea typeface="WenQuanYi Zen Hei"/>
              </a:rPr>
              <a:t>	</a:t>
            </a: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Average Oxygen Saturation in sleep</a:t>
            </a:r>
          </a:p>
          <a:p>
            <a:pPr>
              <a:lnSpc>
                <a:spcPct val="100000"/>
              </a:lnSpc>
            </a:pPr>
            <a:endParaRPr dirty="0"/>
          </a:p>
          <a:p>
            <a:pPr>
              <a:lnSpc>
                <a:spcPct val="100000"/>
              </a:lnSpc>
            </a:pPr>
            <a:r>
              <a:rPr lang="en-US" sz="2400" dirty="0" smtClean="0">
                <a:solidFill>
                  <a:srgbClr val="000000"/>
                </a:solidFill>
                <a:latin typeface="Arial"/>
                <a:ea typeface="WenQuanYi Zen Hei"/>
              </a:rPr>
              <a:t>Sleep apnea rare variant gene-based analysis – Han Chen</a:t>
            </a:r>
            <a:endParaRPr dirty="0"/>
          </a:p>
          <a:p>
            <a:pPr>
              <a:lnSpc>
                <a:spcPct val="100000"/>
              </a:lnSpc>
            </a:pPr>
            <a:r>
              <a:rPr lang="en-US" sz="2000" dirty="0">
                <a:solidFill>
                  <a:srgbClr val="000000"/>
                </a:solidFill>
                <a:latin typeface="Arial"/>
                <a:ea typeface="WenQuanYi Zen Hei"/>
              </a:rPr>
              <a:t>	</a:t>
            </a:r>
            <a:r>
              <a:rPr lang="en-US" sz="2000" dirty="0" err="1" smtClean="0">
                <a:solidFill>
                  <a:srgbClr val="000000"/>
                </a:solidFill>
                <a:latin typeface="Arial"/>
                <a:ea typeface="WenQuanYi Zen Hei"/>
              </a:rPr>
              <a:t>Exome</a:t>
            </a:r>
            <a:r>
              <a:rPr lang="en-US" sz="2000" dirty="0" smtClean="0">
                <a:solidFill>
                  <a:srgbClr val="000000"/>
                </a:solidFill>
                <a:latin typeface="Arial"/>
                <a:ea typeface="WenQuanYi Zen Hei"/>
              </a:rPr>
              <a:t> chip</a:t>
            </a:r>
          </a:p>
          <a:p>
            <a:pPr>
              <a:lnSpc>
                <a:spcPct val="100000"/>
              </a:lnSpc>
            </a:pPr>
            <a:endParaRPr lang="en-US" sz="2000" dirty="0" smtClean="0">
              <a:solidFill>
                <a:srgbClr val="000000"/>
              </a:solidFill>
              <a:latin typeface="Arial"/>
              <a:ea typeface="WenQuanYi Zen Hei"/>
            </a:endParaRPr>
          </a:p>
          <a:p>
            <a:pPr>
              <a:lnSpc>
                <a:spcPct val="100000"/>
              </a:lnSpc>
            </a:pPr>
            <a:r>
              <a:rPr lang="en-US" sz="2000" dirty="0" smtClean="0">
                <a:solidFill>
                  <a:srgbClr val="000000"/>
                </a:solidFill>
                <a:latin typeface="Arial"/>
                <a:ea typeface="WenQuanYi Zen Hei"/>
              </a:rPr>
              <a:t>	AHI, </a:t>
            </a:r>
            <a:r>
              <a:rPr lang="en-US" sz="2000" dirty="0" err="1" smtClean="0">
                <a:solidFill>
                  <a:srgbClr val="000000"/>
                </a:solidFill>
                <a:latin typeface="Arial"/>
                <a:ea typeface="WenQuanYi Zen Hei"/>
              </a:rPr>
              <a:t>Avg</a:t>
            </a:r>
            <a:r>
              <a:rPr lang="en-US" sz="2000" dirty="0" smtClean="0">
                <a:solidFill>
                  <a:srgbClr val="000000"/>
                </a:solidFill>
                <a:latin typeface="Arial"/>
                <a:ea typeface="WenQuanYi Zen Hei"/>
              </a:rPr>
              <a:t> O2 Saturation, Average </a:t>
            </a:r>
            <a:r>
              <a:rPr lang="en-US" sz="2000" dirty="0" err="1" smtClean="0">
                <a:solidFill>
                  <a:srgbClr val="000000"/>
                </a:solidFill>
                <a:latin typeface="Arial"/>
                <a:ea typeface="WenQuanYi Zen Hei"/>
              </a:rPr>
              <a:t>hypopnea</a:t>
            </a:r>
            <a:r>
              <a:rPr lang="en-US" sz="2000" dirty="0" smtClean="0">
                <a:solidFill>
                  <a:srgbClr val="000000"/>
                </a:solidFill>
                <a:latin typeface="Arial"/>
                <a:ea typeface="WenQuanYi Zen Hei"/>
              </a:rPr>
              <a:t> length</a:t>
            </a:r>
          </a:p>
          <a:p>
            <a:pPr>
              <a:lnSpc>
                <a:spcPct val="100000"/>
              </a:lnSpc>
            </a:pPr>
            <a:endParaRPr dirty="0" smtClean="0"/>
          </a:p>
          <a:p>
            <a:pPr>
              <a:lnSpc>
                <a:spcPct val="100000"/>
              </a:lnSpc>
            </a:pPr>
            <a:r>
              <a:rPr lang="en-US" sz="2400" dirty="0" smtClean="0">
                <a:solidFill>
                  <a:srgbClr val="000000"/>
                </a:solidFill>
                <a:latin typeface="Arial"/>
                <a:ea typeface="WenQuanYi Zen Hei"/>
              </a:rPr>
              <a:t>Sleep duration – Type 2 diabetes interactions – Jackie Lane</a:t>
            </a:r>
            <a:endParaRPr dirty="0"/>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Genetics and </a:t>
            </a:r>
            <a:r>
              <a:rPr lang="en-US" sz="2000" dirty="0" err="1" smtClean="0">
                <a:solidFill>
                  <a:srgbClr val="000000"/>
                </a:solidFill>
                <a:latin typeface="Arial"/>
                <a:ea typeface="WenQuanYi Zen Hei"/>
              </a:rPr>
              <a:t>epigenetics</a:t>
            </a:r>
            <a:endParaRPr lang="en-US" sz="2000" dirty="0" smtClean="0">
              <a:solidFill>
                <a:srgbClr val="000000"/>
              </a:solidFill>
              <a:latin typeface="Arial"/>
              <a:ea typeface="WenQuanYi Zen Hei"/>
            </a:endParaRPr>
          </a:p>
          <a:p>
            <a:pPr>
              <a:lnSpc>
                <a:spcPct val="100000"/>
              </a:lnSpc>
            </a:pPr>
            <a:endParaRPr lang="en-US" sz="2000" dirty="0" smtClean="0">
              <a:solidFill>
                <a:srgbClr val="000000"/>
              </a:solidFill>
              <a:latin typeface="Arial"/>
            </a:endParaRPr>
          </a:p>
          <a:p>
            <a:pPr>
              <a:lnSpc>
                <a:spcPct val="100000"/>
              </a:lnSpc>
            </a:pPr>
            <a:r>
              <a:rPr lang="en-US" sz="2000" dirty="0" smtClean="0">
                <a:solidFill>
                  <a:srgbClr val="000000"/>
                </a:solidFill>
                <a:latin typeface="Arial"/>
              </a:rPr>
              <a:t>	Analyses just started</a:t>
            </a:r>
            <a:endParaRPr lang="en-US" sz="2000" dirty="0" smtClean="0"/>
          </a:p>
          <a:p>
            <a:pPr>
              <a:lnSpc>
                <a:spcPct val="100000"/>
              </a:lnSpc>
            </a:pPr>
            <a:endParaRPr lang="en-US" dirty="0" smtClean="0"/>
          </a:p>
          <a:p>
            <a:pPr>
              <a:lnSpc>
                <a:spcPct val="100000"/>
              </a:lnSpc>
            </a:pPr>
            <a:r>
              <a:rPr lang="en-US" sz="2400" dirty="0" smtClean="0">
                <a:solidFill>
                  <a:srgbClr val="000000"/>
                </a:solidFill>
                <a:latin typeface="Arial" pitchFamily="34" charset="0"/>
                <a:ea typeface="WenQuanYi Zen Hei"/>
                <a:cs typeface="Arial" pitchFamily="34" charset="0"/>
              </a:rPr>
              <a:t>Sleep apnea genetics and </a:t>
            </a:r>
            <a:r>
              <a:rPr lang="en-US" sz="2400" dirty="0" err="1" smtClean="0">
                <a:solidFill>
                  <a:srgbClr val="000000"/>
                </a:solidFill>
                <a:latin typeface="Arial" pitchFamily="34" charset="0"/>
                <a:ea typeface="WenQuanYi Zen Hei"/>
                <a:cs typeface="Arial" pitchFamily="34" charset="0"/>
              </a:rPr>
              <a:t>epigenetics</a:t>
            </a:r>
            <a:r>
              <a:rPr lang="en-US" sz="2400" dirty="0" smtClean="0">
                <a:solidFill>
                  <a:srgbClr val="000000"/>
                </a:solidFill>
                <a:latin typeface="Arial" pitchFamily="34" charset="0"/>
                <a:ea typeface="WenQuanYi Zen Hei"/>
                <a:cs typeface="Arial" pitchFamily="34" charset="0"/>
              </a:rPr>
              <a:t> – Richard Barfield</a:t>
            </a:r>
            <a:endParaRPr lang="en-US" sz="2400" dirty="0" smtClean="0">
              <a:latin typeface="Arial" pitchFamily="34" charset="0"/>
              <a:cs typeface="Arial" pitchFamily="34" charset="0"/>
            </a:endParaRPr>
          </a:p>
          <a:p>
            <a:pPr>
              <a:lnSpc>
                <a:spcPct val="100000"/>
              </a:lnSpc>
            </a:pPr>
            <a:r>
              <a:rPr lang="en-US" sz="1600" dirty="0" smtClean="0">
                <a:solidFill>
                  <a:srgbClr val="000000"/>
                </a:solidFill>
                <a:ea typeface="WenQuanYi Zen Hei"/>
              </a:rPr>
              <a:t>	</a:t>
            </a:r>
            <a:r>
              <a:rPr lang="en-US" sz="2000" dirty="0" smtClean="0">
                <a:solidFill>
                  <a:srgbClr val="000000"/>
                </a:solidFill>
                <a:latin typeface="Arial" pitchFamily="34" charset="0"/>
                <a:ea typeface="WenQuanYi Zen Hei"/>
                <a:cs typeface="Arial" pitchFamily="34" charset="0"/>
              </a:rPr>
              <a:t>New technique (</a:t>
            </a:r>
            <a:r>
              <a:rPr lang="en-US" sz="2000" dirty="0" err="1" smtClean="0">
                <a:solidFill>
                  <a:srgbClr val="000000"/>
                </a:solidFill>
                <a:latin typeface="Arial" pitchFamily="34" charset="0"/>
                <a:ea typeface="WenQuanYi Zen Hei"/>
                <a:cs typeface="Arial" pitchFamily="34" charset="0"/>
              </a:rPr>
              <a:t>Xihong</a:t>
            </a:r>
            <a:r>
              <a:rPr lang="en-US" sz="2000" dirty="0" smtClean="0">
                <a:solidFill>
                  <a:srgbClr val="000000"/>
                </a:solidFill>
                <a:latin typeface="Arial" pitchFamily="34" charset="0"/>
                <a:ea typeface="WenQuanYi Zen Hei"/>
                <a:cs typeface="Arial" pitchFamily="34" charset="0"/>
              </a:rPr>
              <a:t> Lin et al) imputes epigenetic </a:t>
            </a:r>
            <a:r>
              <a:rPr lang="en-US" sz="2000" dirty="0" smtClean="0">
                <a:solidFill>
                  <a:srgbClr val="000000"/>
                </a:solidFill>
                <a:latin typeface="Arial" pitchFamily="34" charset="0"/>
                <a:ea typeface="WenQuanYi Zen Hei"/>
                <a:cs typeface="Arial" pitchFamily="34" charset="0"/>
              </a:rPr>
              <a:t>values</a:t>
            </a:r>
            <a:endParaRPr lang="en-US" sz="2000" dirty="0" smtClean="0">
              <a:solidFill>
                <a:srgbClr val="000000"/>
              </a:solidFill>
              <a:latin typeface="Arial" pitchFamily="34" charset="0"/>
              <a:ea typeface="WenQuanYi Zen Hei"/>
              <a:cs typeface="Arial" pitchFamily="34" charset="0"/>
            </a:endParaRPr>
          </a:p>
          <a:p>
            <a:pPr>
              <a:lnSpc>
                <a:spcPct val="100000"/>
              </a:lnSpc>
            </a:pPr>
            <a:endParaRPr lang="en-US" sz="2000" dirty="0" smtClean="0">
              <a:solidFill>
                <a:srgbClr val="000000"/>
              </a:solidFill>
              <a:latin typeface="Arial" pitchFamily="34" charset="0"/>
              <a:ea typeface="WenQuanYi Zen Hei"/>
              <a:cs typeface="Arial" pitchFamily="34" charset="0"/>
            </a:endParaRPr>
          </a:p>
          <a:p>
            <a:pPr>
              <a:lnSpc>
                <a:spcPct val="100000"/>
              </a:lnSpc>
            </a:pPr>
            <a:r>
              <a:rPr lang="en-US" sz="2000" dirty="0" smtClean="0">
                <a:latin typeface="Arial" pitchFamily="34" charset="0"/>
                <a:cs typeface="Arial" pitchFamily="34" charset="0"/>
              </a:rPr>
              <a:t>	Proposal under development</a:t>
            </a:r>
            <a:endParaRPr sz="2000" dirty="0">
              <a:latin typeface="Arial" pitchFamily="34" charset="0"/>
              <a:cs typeface="Arial" pitchFamily="34" charset="0"/>
            </a:endParaRPr>
          </a:p>
          <a:p>
            <a:pPr>
              <a:lnSpc>
                <a:spcPct val="100000"/>
              </a:lnSpc>
            </a:pPr>
            <a:r>
              <a:rPr lang="en-US" sz="2000" dirty="0">
                <a:solidFill>
                  <a:srgbClr val="000000"/>
                </a:solidFill>
                <a:latin typeface="Arial" pitchFamily="34" charset="0"/>
                <a:ea typeface="WenQuanYi Zen Hei"/>
                <a:cs typeface="Arial" pitchFamily="34" charset="0"/>
              </a:rPr>
              <a:t>	</a:t>
            </a:r>
            <a:endParaRP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2016" y="251989"/>
            <a:ext cx="9072563" cy="944959"/>
          </a:xfrm>
        </p:spPr>
        <p:txBody>
          <a:bodyPr>
            <a:normAutofit/>
          </a:bodyPr>
          <a:lstStyle/>
          <a:p>
            <a:r>
              <a:rPr lang="en-US" dirty="0" smtClean="0"/>
              <a:t>Preliminary Data in Sleep Heart Health Study </a:t>
            </a:r>
            <a:endParaRPr lang="en-US" dirty="0"/>
          </a:p>
        </p:txBody>
      </p:sp>
      <p:sp>
        <p:nvSpPr>
          <p:cNvPr id="3" name="Content Placeholder 2"/>
          <p:cNvSpPr>
            <a:spLocks noGrp="1"/>
          </p:cNvSpPr>
          <p:nvPr>
            <p:ph idx="4294967295"/>
          </p:nvPr>
        </p:nvSpPr>
        <p:spPr>
          <a:xfrm>
            <a:off x="504031" y="2641949"/>
            <a:ext cx="9072563" cy="3741777"/>
          </a:xfrm>
          <a:prstGeom prst="rect">
            <a:avLst/>
          </a:prstGeom>
        </p:spPr>
        <p:txBody>
          <a:bodyPr lIns="100794" tIns="50397" rIns="100794" bIns="50397">
            <a:noAutofit/>
          </a:bodyPr>
          <a:lstStyle/>
          <a:p>
            <a:r>
              <a:rPr lang="en-US" dirty="0" smtClean="0"/>
              <a:t>Study: NHLBI </a:t>
            </a:r>
            <a:r>
              <a:rPr lang="en-US" dirty="0"/>
              <a:t>Sleep Heart Health Study </a:t>
            </a:r>
            <a:r>
              <a:rPr lang="en-US" dirty="0" smtClean="0"/>
              <a:t>(n=4,600 </a:t>
            </a:r>
            <a:r>
              <a:rPr lang="en-US" dirty="0"/>
              <a:t>whites) genotyped on the IBC gene-centric array (n~50,000 SNPs)</a:t>
            </a:r>
          </a:p>
          <a:p>
            <a:r>
              <a:rPr lang="en-US" dirty="0" smtClean="0"/>
              <a:t>Tested relationship between self-reported sleep timing and T2D </a:t>
            </a:r>
          </a:p>
          <a:p>
            <a:r>
              <a:rPr lang="en-US" dirty="0" smtClean="0"/>
              <a:t>Examined genetics of sleep timing in diabetics and non-diabetics separately (stratified analysis)</a:t>
            </a:r>
          </a:p>
          <a:p>
            <a:endParaRPr lang="en-US" sz="1100" dirty="0"/>
          </a:p>
          <a:p>
            <a:endParaRPr lang="en-US" b="1" dirty="0" smtClean="0"/>
          </a:p>
        </p:txBody>
      </p:sp>
      <p:cxnSp>
        <p:nvCxnSpPr>
          <p:cNvPr id="4" name="Straight Connector 3"/>
          <p:cNvCxnSpPr/>
          <p:nvPr/>
        </p:nvCxnSpPr>
        <p:spPr>
          <a:xfrm>
            <a:off x="-126008" y="1007957"/>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2522156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2016" y="251989"/>
            <a:ext cx="9072563" cy="944959"/>
          </a:xfrm>
        </p:spPr>
        <p:txBody>
          <a:bodyPr>
            <a:normAutofit/>
          </a:bodyPr>
          <a:lstStyle/>
          <a:p>
            <a:r>
              <a:rPr lang="en-US" dirty="0" smtClean="0"/>
              <a:t>Preliminary Data in Sleep Heart Health Study </a:t>
            </a:r>
            <a:endParaRPr lang="en-US" dirty="0"/>
          </a:p>
        </p:txBody>
      </p:sp>
      <p:sp>
        <p:nvSpPr>
          <p:cNvPr id="3" name="Content Placeholder 2"/>
          <p:cNvSpPr>
            <a:spLocks noGrp="1"/>
          </p:cNvSpPr>
          <p:nvPr>
            <p:ph idx="4294967295"/>
          </p:nvPr>
        </p:nvSpPr>
        <p:spPr>
          <a:xfrm>
            <a:off x="453879" y="1847920"/>
            <a:ext cx="9072563" cy="3741777"/>
          </a:xfrm>
          <a:prstGeom prst="rect">
            <a:avLst/>
          </a:prstGeom>
        </p:spPr>
        <p:txBody>
          <a:bodyPr lIns="100794" tIns="50397" rIns="100794" bIns="50397">
            <a:noAutofit/>
          </a:bodyPr>
          <a:lstStyle/>
          <a:p>
            <a:endParaRPr lang="en-US" sz="1100" dirty="0"/>
          </a:p>
          <a:p>
            <a:pPr algn="ctr"/>
            <a:r>
              <a:rPr lang="en-US" dirty="0" smtClean="0"/>
              <a:t>FINDINGS  -  ODDS OF TYPE 2 DIABETES</a:t>
            </a:r>
          </a:p>
          <a:p>
            <a:endParaRPr lang="en-US" b="1" dirty="0" smtClean="0"/>
          </a:p>
        </p:txBody>
      </p:sp>
      <p:cxnSp>
        <p:nvCxnSpPr>
          <p:cNvPr id="4" name="Straight Connector 3"/>
          <p:cNvCxnSpPr/>
          <p:nvPr/>
        </p:nvCxnSpPr>
        <p:spPr>
          <a:xfrm>
            <a:off x="-126008" y="1007957"/>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rotWithShape="1">
          <a:blip r:embed="rId2" cstate="print"/>
          <a:srcRect r="28149"/>
          <a:stretch/>
        </p:blipFill>
        <p:spPr>
          <a:xfrm>
            <a:off x="84005" y="2771882"/>
            <a:ext cx="10446738" cy="2266629"/>
          </a:xfrm>
          <a:prstGeom prst="rect">
            <a:avLst/>
          </a:prstGeom>
        </p:spPr>
      </p:pic>
    </p:spTree>
    <p:extLst>
      <p:ext uri="{BB962C8B-B14F-4D97-AF65-F5344CB8AC3E}">
        <p14:creationId xmlns="" xmlns:p14="http://schemas.microsoft.com/office/powerpoint/2010/main" val="11357345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2016" y="251989"/>
            <a:ext cx="9072563" cy="944959"/>
          </a:xfrm>
        </p:spPr>
        <p:txBody>
          <a:bodyPr>
            <a:normAutofit/>
          </a:bodyPr>
          <a:lstStyle/>
          <a:p>
            <a:r>
              <a:rPr lang="en-US" dirty="0" smtClean="0"/>
              <a:t>Preliminary Data in Sleep Heart Health Study </a:t>
            </a:r>
            <a:endParaRPr lang="en-US" dirty="0"/>
          </a:p>
        </p:txBody>
      </p:sp>
      <p:sp>
        <p:nvSpPr>
          <p:cNvPr id="3" name="Content Placeholder 2"/>
          <p:cNvSpPr>
            <a:spLocks noGrp="1"/>
          </p:cNvSpPr>
          <p:nvPr>
            <p:ph idx="4294967295"/>
          </p:nvPr>
        </p:nvSpPr>
        <p:spPr>
          <a:xfrm>
            <a:off x="504031" y="2053974"/>
            <a:ext cx="9072563" cy="3741777"/>
          </a:xfrm>
          <a:prstGeom prst="rect">
            <a:avLst/>
          </a:prstGeom>
        </p:spPr>
        <p:txBody>
          <a:bodyPr lIns="100794" tIns="50397" rIns="100794" bIns="50397">
            <a:noAutofit/>
          </a:bodyPr>
          <a:lstStyle/>
          <a:p>
            <a:endParaRPr lang="en-US" sz="1100" dirty="0"/>
          </a:p>
          <a:p>
            <a:pPr algn="ctr"/>
            <a:r>
              <a:rPr lang="en-US" dirty="0" smtClean="0"/>
              <a:t>FINDINGS  -  Genetic variants associate with sleep timing</a:t>
            </a:r>
          </a:p>
          <a:p>
            <a:endParaRPr lang="en-US" b="1" dirty="0" smtClean="0"/>
          </a:p>
        </p:txBody>
      </p:sp>
      <p:cxnSp>
        <p:nvCxnSpPr>
          <p:cNvPr id="4" name="Straight Connector 3"/>
          <p:cNvCxnSpPr/>
          <p:nvPr/>
        </p:nvCxnSpPr>
        <p:spPr>
          <a:xfrm>
            <a:off x="-126008" y="1007957"/>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t="6190"/>
          <a:stretch>
            <a:fillRect/>
          </a:stretch>
        </p:blipFill>
        <p:spPr bwMode="auto">
          <a:xfrm>
            <a:off x="8775" y="2844996"/>
            <a:ext cx="10077697" cy="2446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42429460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95931"/>
            <a:ext cx="10332641" cy="3741777"/>
          </a:xfrm>
          <a:prstGeom prst="rect">
            <a:avLst/>
          </a:prstGeom>
        </p:spPr>
        <p:txBody>
          <a:bodyPr wrap="square" lIns="100794" tIns="50397" rIns="100794" bIns="50397">
            <a:noAutofit/>
          </a:bodyPr>
          <a:lstStyle/>
          <a:p>
            <a:pPr algn="ctr"/>
            <a:endParaRPr lang="en-US" b="1" dirty="0" smtClean="0"/>
          </a:p>
          <a:p>
            <a:pPr algn="ctr"/>
            <a:r>
              <a:rPr lang="en-US" b="1" dirty="0"/>
              <a:t>This project will provide an opportunity to combine data from several sources of sleep, epigenetic and genotype data to quantify shared heritability, discover, and replicate shared genetic variants for sleep timing and diabetes in whites and extend our findings to blacks, Hispanics, and Asians</a:t>
            </a:r>
          </a:p>
        </p:txBody>
      </p:sp>
      <p:cxnSp>
        <p:nvCxnSpPr>
          <p:cNvPr id="4" name="Straight Connector 3"/>
          <p:cNvCxnSpPr/>
          <p:nvPr/>
        </p:nvCxnSpPr>
        <p:spPr>
          <a:xfrm>
            <a:off x="-126008" y="1511935"/>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0408126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3024187" y="3035681"/>
            <a:ext cx="882055" cy="330785"/>
          </a:xfrm>
          <a:prstGeom prst="rect">
            <a:avLst/>
          </a:prstGeom>
          <a:noFill/>
          <a:ln>
            <a:noFill/>
          </a:ln>
        </p:spPr>
        <p:txBody>
          <a:bodyPr wrap="square" lIns="100794" tIns="50397" rIns="100794" bIns="50397" rtlCol="0">
            <a:spAutoFit/>
          </a:bodyPr>
          <a:lstStyle/>
          <a:p>
            <a:pPr algn="ctr"/>
            <a:r>
              <a:rPr lang="en-US" sz="1500" dirty="0"/>
              <a:t>SNP</a:t>
            </a:r>
          </a:p>
        </p:txBody>
      </p:sp>
      <p:cxnSp>
        <p:nvCxnSpPr>
          <p:cNvPr id="7" name="Straight Arrow Connector 6"/>
          <p:cNvCxnSpPr/>
          <p:nvPr/>
        </p:nvCxnSpPr>
        <p:spPr>
          <a:xfrm>
            <a:off x="4158258" y="3255458"/>
            <a:ext cx="201612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237387" y="2846690"/>
            <a:ext cx="1135949" cy="559790"/>
          </a:xfrm>
          <a:prstGeom prst="rect">
            <a:avLst/>
          </a:prstGeom>
          <a:noFill/>
          <a:ln>
            <a:solidFill>
              <a:schemeClr val="tx1"/>
            </a:solidFill>
          </a:ln>
        </p:spPr>
        <p:txBody>
          <a:bodyPr wrap="square" lIns="100794" tIns="50397" rIns="100794" bIns="50397" rtlCol="0">
            <a:spAutoFit/>
          </a:bodyPr>
          <a:lstStyle/>
          <a:p>
            <a:pPr algn="ctr"/>
            <a:r>
              <a:rPr lang="en-US" sz="1500" dirty="0"/>
              <a:t>Sleep Timing</a:t>
            </a:r>
          </a:p>
        </p:txBody>
      </p:sp>
      <p:sp>
        <p:nvSpPr>
          <p:cNvPr id="30" name="TextBox 29"/>
          <p:cNvSpPr txBox="1"/>
          <p:nvPr/>
        </p:nvSpPr>
        <p:spPr>
          <a:xfrm>
            <a:off x="1512094" y="2163365"/>
            <a:ext cx="756047" cy="563443"/>
          </a:xfrm>
          <a:prstGeom prst="rect">
            <a:avLst/>
          </a:prstGeom>
          <a:noFill/>
        </p:spPr>
        <p:txBody>
          <a:bodyPr wrap="square" lIns="100794" tIns="50397" rIns="100794" bIns="50397" rtlCol="0">
            <a:spAutoFit/>
          </a:bodyPr>
          <a:lstStyle/>
          <a:p>
            <a:r>
              <a:rPr lang="en-US" sz="1500" dirty="0"/>
              <a:t>Aim 1a</a:t>
            </a:r>
          </a:p>
        </p:txBody>
      </p:sp>
      <p:sp>
        <p:nvSpPr>
          <p:cNvPr id="41" name="TextBox 40"/>
          <p:cNvSpPr txBox="1"/>
          <p:nvPr/>
        </p:nvSpPr>
        <p:spPr>
          <a:xfrm>
            <a:off x="2236639" y="2163365"/>
            <a:ext cx="5575846" cy="563443"/>
          </a:xfrm>
          <a:prstGeom prst="rect">
            <a:avLst/>
          </a:prstGeom>
          <a:noFill/>
        </p:spPr>
        <p:txBody>
          <a:bodyPr wrap="square" lIns="100794" tIns="50397" rIns="100794" bIns="50397" rtlCol="0">
            <a:spAutoFit/>
          </a:bodyPr>
          <a:lstStyle/>
          <a:p>
            <a:pPr>
              <a:buFont typeface="Arial" pitchFamily="34" charset="0"/>
              <a:buChar char="•"/>
            </a:pPr>
            <a:r>
              <a:rPr lang="en-US" sz="1500" dirty="0"/>
              <a:t>Do genetic variants jointly associate with sleep timing and diabetes</a:t>
            </a:r>
            <a:r>
              <a:rPr lang="en-US" sz="1500" b="1" baseline="30000" dirty="0"/>
              <a:t> </a:t>
            </a:r>
            <a:r>
              <a:rPr lang="en-US" sz="1500" dirty="0"/>
              <a:t>?</a:t>
            </a:r>
          </a:p>
        </p:txBody>
      </p:sp>
      <p:cxnSp>
        <p:nvCxnSpPr>
          <p:cNvPr id="39" name="Straight Arrow Connector 38"/>
          <p:cNvCxnSpPr/>
          <p:nvPr/>
        </p:nvCxnSpPr>
        <p:spPr>
          <a:xfrm>
            <a:off x="4158258" y="3381452"/>
            <a:ext cx="201612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363394" y="3476662"/>
            <a:ext cx="882055" cy="563443"/>
          </a:xfrm>
          <a:prstGeom prst="rect">
            <a:avLst/>
          </a:prstGeom>
          <a:noFill/>
          <a:ln>
            <a:solidFill>
              <a:schemeClr val="tx1"/>
            </a:solidFill>
          </a:ln>
        </p:spPr>
        <p:txBody>
          <a:bodyPr wrap="square" lIns="100794" tIns="50397" rIns="100794" bIns="50397" rtlCol="0">
            <a:spAutoFit/>
          </a:bodyPr>
          <a:lstStyle/>
          <a:p>
            <a:pPr algn="ctr"/>
            <a:r>
              <a:rPr lang="en-US" sz="1500" dirty="0"/>
              <a:t>Diabetes</a:t>
            </a:r>
            <a:endParaRPr lang="en-US" sz="1300" b="1" baseline="30000" dirty="0"/>
          </a:p>
        </p:txBody>
      </p:sp>
      <p:pic>
        <p:nvPicPr>
          <p:cNvPr id="51" name="Picture 70"/>
          <p:cNvPicPr>
            <a:picLocks noChangeAspect="1" noChangeArrowheads="1"/>
          </p:cNvPicPr>
          <p:nvPr/>
        </p:nvPicPr>
        <p:blipFill>
          <a:blip r:embed="rId3" cstate="print"/>
          <a:srcRect l="33664"/>
          <a:stretch>
            <a:fillRect/>
          </a:stretch>
        </p:blipFill>
        <p:spPr bwMode="auto">
          <a:xfrm>
            <a:off x="2646165" y="3335067"/>
            <a:ext cx="1489779" cy="397671"/>
          </a:xfrm>
          <a:prstGeom prst="rect">
            <a:avLst/>
          </a:prstGeom>
          <a:noFill/>
          <a:ln w="9525">
            <a:noFill/>
            <a:miter lim="800000"/>
            <a:headEnd/>
            <a:tailEnd/>
          </a:ln>
          <a:effectLst/>
        </p:spPr>
      </p:pic>
      <p:sp>
        <p:nvSpPr>
          <p:cNvPr id="53" name="TextBox 52"/>
          <p:cNvSpPr txBox="1"/>
          <p:nvPr/>
        </p:nvSpPr>
        <p:spPr>
          <a:xfrm>
            <a:off x="6363394" y="3161676"/>
            <a:ext cx="882055" cy="330785"/>
          </a:xfrm>
          <a:prstGeom prst="rect">
            <a:avLst/>
          </a:prstGeom>
          <a:noFill/>
          <a:ln>
            <a:noFill/>
          </a:ln>
        </p:spPr>
        <p:txBody>
          <a:bodyPr wrap="square" lIns="100794" tIns="50397" rIns="100794" bIns="50397" rtlCol="0">
            <a:spAutoFit/>
          </a:bodyPr>
          <a:lstStyle/>
          <a:p>
            <a:pPr algn="ctr"/>
            <a:r>
              <a:rPr lang="en-US" sz="1500" dirty="0"/>
              <a:t>+</a:t>
            </a:r>
          </a:p>
        </p:txBody>
      </p:sp>
      <p:sp>
        <p:nvSpPr>
          <p:cNvPr id="54" name="TextBox 53"/>
          <p:cNvSpPr txBox="1"/>
          <p:nvPr/>
        </p:nvSpPr>
        <p:spPr>
          <a:xfrm>
            <a:off x="1575098" y="4167786"/>
            <a:ext cx="756047" cy="563443"/>
          </a:xfrm>
          <a:prstGeom prst="rect">
            <a:avLst/>
          </a:prstGeom>
          <a:noFill/>
        </p:spPr>
        <p:txBody>
          <a:bodyPr wrap="square" lIns="100794" tIns="50397" rIns="100794" bIns="50397" rtlCol="0">
            <a:spAutoFit/>
          </a:bodyPr>
          <a:lstStyle/>
          <a:p>
            <a:r>
              <a:rPr lang="en-US" sz="1500" dirty="0"/>
              <a:t>Aim 1b</a:t>
            </a:r>
          </a:p>
        </p:txBody>
      </p:sp>
      <p:sp>
        <p:nvSpPr>
          <p:cNvPr id="55" name="TextBox 54"/>
          <p:cNvSpPr txBox="1"/>
          <p:nvPr/>
        </p:nvSpPr>
        <p:spPr>
          <a:xfrm>
            <a:off x="2268140" y="4179279"/>
            <a:ext cx="6930430" cy="563443"/>
          </a:xfrm>
          <a:prstGeom prst="rect">
            <a:avLst/>
          </a:prstGeom>
          <a:noFill/>
        </p:spPr>
        <p:txBody>
          <a:bodyPr wrap="square" lIns="100794" tIns="50397" rIns="100794" bIns="50397" rtlCol="0">
            <a:spAutoFit/>
          </a:bodyPr>
          <a:lstStyle/>
          <a:p>
            <a:pPr>
              <a:buFont typeface="Arial" pitchFamily="34" charset="0"/>
              <a:buChar char="•"/>
            </a:pPr>
            <a:r>
              <a:rPr lang="en-US" sz="1500" dirty="0"/>
              <a:t>Do the jointly associated genetic variants drive differential gene expression in PBMCs?</a:t>
            </a:r>
          </a:p>
        </p:txBody>
      </p:sp>
      <p:sp>
        <p:nvSpPr>
          <p:cNvPr id="56" name="TextBox 55"/>
          <p:cNvSpPr txBox="1"/>
          <p:nvPr/>
        </p:nvSpPr>
        <p:spPr>
          <a:xfrm>
            <a:off x="1260078" y="4925600"/>
            <a:ext cx="882055" cy="330785"/>
          </a:xfrm>
          <a:prstGeom prst="rect">
            <a:avLst/>
          </a:prstGeom>
          <a:noFill/>
          <a:ln>
            <a:noFill/>
          </a:ln>
        </p:spPr>
        <p:txBody>
          <a:bodyPr wrap="square" lIns="100794" tIns="50397" rIns="100794" bIns="50397" rtlCol="0">
            <a:spAutoFit/>
          </a:bodyPr>
          <a:lstStyle/>
          <a:p>
            <a:pPr algn="ctr"/>
            <a:r>
              <a:rPr lang="en-US" sz="1500" dirty="0"/>
              <a:t>SNP</a:t>
            </a:r>
          </a:p>
        </p:txBody>
      </p:sp>
      <p:cxnSp>
        <p:nvCxnSpPr>
          <p:cNvPr id="57" name="Straight Arrow Connector 56"/>
          <p:cNvCxnSpPr/>
          <p:nvPr/>
        </p:nvCxnSpPr>
        <p:spPr>
          <a:xfrm>
            <a:off x="2394148" y="5145376"/>
            <a:ext cx="2016125" cy="0"/>
          </a:xfrm>
          <a:prstGeom prst="straightConnector1">
            <a:avLst/>
          </a:prstGeom>
          <a:ln>
            <a:solidFill>
              <a:schemeClr val="bg1">
                <a:lumMod val="85000"/>
              </a:schemeClr>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473277" y="4736609"/>
            <a:ext cx="1135949" cy="559790"/>
          </a:xfrm>
          <a:prstGeom prst="rect">
            <a:avLst/>
          </a:prstGeom>
          <a:noFill/>
          <a:ln>
            <a:solidFill>
              <a:schemeClr val="tx1"/>
            </a:solidFill>
          </a:ln>
        </p:spPr>
        <p:txBody>
          <a:bodyPr wrap="square" lIns="100794" tIns="50397" rIns="100794" bIns="50397" rtlCol="0">
            <a:spAutoFit/>
          </a:bodyPr>
          <a:lstStyle/>
          <a:p>
            <a:pPr algn="ctr"/>
            <a:r>
              <a:rPr lang="en-US" sz="1500" dirty="0">
                <a:solidFill>
                  <a:schemeClr val="bg1">
                    <a:lumMod val="75000"/>
                  </a:schemeClr>
                </a:solidFill>
              </a:rPr>
              <a:t>Sleep Timing</a:t>
            </a:r>
          </a:p>
        </p:txBody>
      </p:sp>
      <p:cxnSp>
        <p:nvCxnSpPr>
          <p:cNvPr id="59" name="Straight Arrow Connector 58"/>
          <p:cNvCxnSpPr/>
          <p:nvPr/>
        </p:nvCxnSpPr>
        <p:spPr>
          <a:xfrm>
            <a:off x="2394148" y="5271371"/>
            <a:ext cx="2016125" cy="0"/>
          </a:xfrm>
          <a:prstGeom prst="straightConnector1">
            <a:avLst/>
          </a:prstGeom>
          <a:ln>
            <a:solidFill>
              <a:schemeClr val="bg1">
                <a:lumMod val="85000"/>
              </a:schemeClr>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599285" y="5366581"/>
            <a:ext cx="882055" cy="563443"/>
          </a:xfrm>
          <a:prstGeom prst="rect">
            <a:avLst/>
          </a:prstGeom>
          <a:noFill/>
          <a:ln>
            <a:solidFill>
              <a:schemeClr val="tx1"/>
            </a:solidFill>
          </a:ln>
        </p:spPr>
        <p:txBody>
          <a:bodyPr wrap="square" lIns="100794" tIns="50397" rIns="100794" bIns="50397" rtlCol="0">
            <a:spAutoFit/>
          </a:bodyPr>
          <a:lstStyle/>
          <a:p>
            <a:pPr algn="ctr"/>
            <a:r>
              <a:rPr lang="en-US" sz="1500" dirty="0">
                <a:solidFill>
                  <a:schemeClr val="bg1">
                    <a:lumMod val="75000"/>
                  </a:schemeClr>
                </a:solidFill>
              </a:rPr>
              <a:t>Diabetes</a:t>
            </a:r>
            <a:endParaRPr lang="en-US" sz="1300" b="1" baseline="30000" dirty="0">
              <a:solidFill>
                <a:schemeClr val="bg1">
                  <a:lumMod val="75000"/>
                </a:schemeClr>
              </a:solidFill>
            </a:endParaRPr>
          </a:p>
        </p:txBody>
      </p:sp>
      <p:cxnSp>
        <p:nvCxnSpPr>
          <p:cNvPr id="61" name="Straight Arrow Connector 60"/>
          <p:cNvCxnSpPr/>
          <p:nvPr/>
        </p:nvCxnSpPr>
        <p:spPr>
          <a:xfrm>
            <a:off x="5796359" y="5240587"/>
            <a:ext cx="945059"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62" name="Picture 136"/>
          <p:cNvPicPr>
            <a:picLocks noChangeAspect="1" noChangeArrowheads="1"/>
          </p:cNvPicPr>
          <p:nvPr/>
        </p:nvPicPr>
        <p:blipFill>
          <a:blip r:embed="rId4" cstate="print"/>
          <a:srcRect t="-8939" r="15625"/>
          <a:stretch>
            <a:fillRect/>
          </a:stretch>
        </p:blipFill>
        <p:spPr bwMode="auto">
          <a:xfrm>
            <a:off x="6867426" y="5153965"/>
            <a:ext cx="1701105" cy="767780"/>
          </a:xfrm>
          <a:prstGeom prst="rect">
            <a:avLst/>
          </a:prstGeom>
          <a:noFill/>
          <a:ln w="9525">
            <a:noFill/>
            <a:miter lim="800000"/>
            <a:headEnd/>
            <a:tailEnd/>
          </a:ln>
          <a:effectLst/>
        </p:spPr>
      </p:pic>
      <p:sp>
        <p:nvSpPr>
          <p:cNvPr id="63" name="Text Box 138"/>
          <p:cNvSpPr txBox="1">
            <a:spLocks noChangeArrowheads="1"/>
          </p:cNvSpPr>
          <p:nvPr/>
        </p:nvSpPr>
        <p:spPr bwMode="auto">
          <a:xfrm>
            <a:off x="6804422" y="4610614"/>
            <a:ext cx="1701105" cy="559790"/>
          </a:xfrm>
          <a:prstGeom prst="rect">
            <a:avLst/>
          </a:prstGeom>
          <a:noFill/>
          <a:ln w="9525">
            <a:noFill/>
            <a:miter lim="800000"/>
            <a:headEnd/>
            <a:tailEnd/>
          </a:ln>
          <a:effectLst/>
        </p:spPr>
        <p:txBody>
          <a:bodyPr lIns="100794" tIns="50397" rIns="100794" bIns="50397">
            <a:spAutoFit/>
          </a:bodyPr>
          <a:lstStyle/>
          <a:p>
            <a:pPr algn="ctr" eaLnBrk="1" hangingPunct="1">
              <a:spcBef>
                <a:spcPct val="50000"/>
              </a:spcBef>
            </a:pPr>
            <a:r>
              <a:rPr lang="en-US" altLang="en-US" sz="1500" dirty="0"/>
              <a:t>Gene Expression (</a:t>
            </a:r>
            <a:r>
              <a:rPr lang="en-US" altLang="en-US" sz="1500" dirty="0" err="1"/>
              <a:t>eQTLs</a:t>
            </a:r>
            <a:r>
              <a:rPr lang="en-US" altLang="en-US" sz="1500" dirty="0"/>
              <a:t>)</a:t>
            </a:r>
          </a:p>
        </p:txBody>
      </p:sp>
      <p:pic>
        <p:nvPicPr>
          <p:cNvPr id="64" name="Picture 70"/>
          <p:cNvPicPr>
            <a:picLocks noChangeAspect="1" noChangeArrowheads="1"/>
          </p:cNvPicPr>
          <p:nvPr/>
        </p:nvPicPr>
        <p:blipFill>
          <a:blip r:embed="rId3" cstate="print"/>
          <a:srcRect l="33664"/>
          <a:stretch>
            <a:fillRect/>
          </a:stretch>
        </p:blipFill>
        <p:spPr bwMode="auto">
          <a:xfrm>
            <a:off x="882055" y="5224985"/>
            <a:ext cx="1489779" cy="397671"/>
          </a:xfrm>
          <a:prstGeom prst="rect">
            <a:avLst/>
          </a:prstGeom>
          <a:noFill/>
          <a:ln w="9525">
            <a:noFill/>
            <a:miter lim="800000"/>
            <a:headEnd/>
            <a:tailEnd/>
          </a:ln>
          <a:effectLst/>
        </p:spPr>
      </p:pic>
      <p:sp>
        <p:nvSpPr>
          <p:cNvPr id="65" name="TextBox 64"/>
          <p:cNvSpPr txBox="1"/>
          <p:nvPr/>
        </p:nvSpPr>
        <p:spPr>
          <a:xfrm>
            <a:off x="4599285" y="5051595"/>
            <a:ext cx="882055" cy="330785"/>
          </a:xfrm>
          <a:prstGeom prst="rect">
            <a:avLst/>
          </a:prstGeom>
          <a:noFill/>
          <a:ln>
            <a:noFill/>
          </a:ln>
        </p:spPr>
        <p:txBody>
          <a:bodyPr wrap="square" lIns="100794" tIns="50397" rIns="100794" bIns="50397" rtlCol="0">
            <a:spAutoFit/>
          </a:bodyPr>
          <a:lstStyle/>
          <a:p>
            <a:pPr algn="ctr"/>
            <a:r>
              <a:rPr lang="en-US" sz="1500" dirty="0">
                <a:solidFill>
                  <a:schemeClr val="bg1">
                    <a:lumMod val="75000"/>
                  </a:schemeClr>
                </a:solidFill>
              </a:rPr>
              <a:t>+</a:t>
            </a:r>
          </a:p>
        </p:txBody>
      </p:sp>
      <p:sp>
        <p:nvSpPr>
          <p:cNvPr id="66" name="TextBox 65"/>
          <p:cNvSpPr txBox="1"/>
          <p:nvPr/>
        </p:nvSpPr>
        <p:spPr>
          <a:xfrm>
            <a:off x="63004" y="977590"/>
            <a:ext cx="10773668" cy="1017800"/>
          </a:xfrm>
          <a:prstGeom prst="rect">
            <a:avLst/>
          </a:prstGeom>
          <a:noFill/>
        </p:spPr>
        <p:txBody>
          <a:bodyPr wrap="square" lIns="100794" tIns="50397" rIns="100794" bIns="50397" rtlCol="0">
            <a:spAutoFit/>
          </a:bodyPr>
          <a:lstStyle/>
          <a:p>
            <a:r>
              <a:rPr lang="en-US" sz="3000" dirty="0"/>
              <a:t>Aim 1: Genetic Variation jointly associated</a:t>
            </a:r>
          </a:p>
          <a:p>
            <a:r>
              <a:rPr lang="en-US" sz="3000" dirty="0"/>
              <a:t>with sleep timing &amp; diabetes</a:t>
            </a:r>
          </a:p>
        </p:txBody>
      </p:sp>
      <p:sp>
        <p:nvSpPr>
          <p:cNvPr id="67" name="TextBox 66"/>
          <p:cNvSpPr txBox="1"/>
          <p:nvPr/>
        </p:nvSpPr>
        <p:spPr>
          <a:xfrm>
            <a:off x="0" y="6309375"/>
            <a:ext cx="9954617" cy="563443"/>
          </a:xfrm>
          <a:prstGeom prst="rect">
            <a:avLst/>
          </a:prstGeom>
          <a:noFill/>
        </p:spPr>
        <p:txBody>
          <a:bodyPr wrap="square" lIns="100794" tIns="50397" rIns="100794" bIns="50397" rtlCol="0">
            <a:spAutoFit/>
          </a:bodyPr>
          <a:lstStyle/>
          <a:p>
            <a:r>
              <a:rPr lang="en-US" sz="1500" dirty="0"/>
              <a:t>Uses MESA exam 5 ancillary sleep data, main exam 5 data, </a:t>
            </a:r>
            <a:r>
              <a:rPr lang="en-US" sz="1500" dirty="0" err="1"/>
              <a:t>affy</a:t>
            </a:r>
            <a:r>
              <a:rPr lang="en-US" sz="1500" dirty="0"/>
              <a:t>/</a:t>
            </a:r>
            <a:r>
              <a:rPr lang="en-US" sz="1500" dirty="0" err="1"/>
              <a:t>metabochip</a:t>
            </a:r>
            <a:r>
              <a:rPr lang="en-US" sz="1500" dirty="0"/>
              <a:t> genotyping, and PBMC expression chip  </a:t>
            </a:r>
          </a:p>
        </p:txBody>
      </p:sp>
      <p:cxnSp>
        <p:nvCxnSpPr>
          <p:cNvPr id="69" name="Straight Connector 68"/>
          <p:cNvCxnSpPr/>
          <p:nvPr/>
        </p:nvCxnSpPr>
        <p:spPr>
          <a:xfrm>
            <a:off x="-126008" y="1889919"/>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0" y="3968829"/>
            <a:ext cx="756047" cy="330785"/>
          </a:xfrm>
          <a:prstGeom prst="rect">
            <a:avLst/>
          </a:prstGeom>
          <a:noFill/>
        </p:spPr>
        <p:txBody>
          <a:bodyPr wrap="square" lIns="100794" tIns="50397" rIns="100794" bIns="50397" rtlCol="0">
            <a:spAutoFit/>
          </a:bodyPr>
          <a:lstStyle/>
          <a:p>
            <a:r>
              <a:rPr lang="en-US" sz="1500" dirty="0"/>
              <a:t>Aim 2</a:t>
            </a:r>
          </a:p>
        </p:txBody>
      </p:sp>
      <p:grpSp>
        <p:nvGrpSpPr>
          <p:cNvPr id="2" name="Group 4"/>
          <p:cNvGrpSpPr/>
          <p:nvPr/>
        </p:nvGrpSpPr>
        <p:grpSpPr>
          <a:xfrm>
            <a:off x="1260078" y="3212862"/>
            <a:ext cx="8442523" cy="1477800"/>
            <a:chOff x="2743200" y="953869"/>
            <a:chExt cx="10210800" cy="1787511"/>
          </a:xfrm>
        </p:grpSpPr>
        <p:sp>
          <p:nvSpPr>
            <p:cNvPr id="6" name="TextBox 5"/>
            <p:cNvSpPr txBox="1"/>
            <p:nvPr/>
          </p:nvSpPr>
          <p:spPr>
            <a:xfrm>
              <a:off x="2743200" y="1907738"/>
              <a:ext cx="2743201" cy="670103"/>
            </a:xfrm>
            <a:prstGeom prst="rect">
              <a:avLst/>
            </a:prstGeom>
            <a:noFill/>
            <a:ln>
              <a:solidFill>
                <a:schemeClr val="tx1"/>
              </a:solidFill>
            </a:ln>
          </p:spPr>
          <p:txBody>
            <a:bodyPr wrap="square" rtlCol="0">
              <a:spAutoFit/>
            </a:bodyPr>
            <a:lstStyle/>
            <a:p>
              <a:pPr algn="ctr"/>
              <a:r>
                <a:rPr lang="en-US" sz="1500" dirty="0"/>
                <a:t>SNP Risk Score</a:t>
              </a:r>
            </a:p>
            <a:p>
              <a:pPr algn="ctr"/>
              <a:r>
                <a:rPr lang="en-US" sz="1500" dirty="0"/>
                <a:t>(known diabetes SNPs)</a:t>
              </a:r>
            </a:p>
          </p:txBody>
        </p:sp>
        <p:cxnSp>
          <p:nvCxnSpPr>
            <p:cNvPr id="7" name="Straight Arrow Connector 6"/>
            <p:cNvCxnSpPr/>
            <p:nvPr/>
          </p:nvCxnSpPr>
          <p:spPr>
            <a:xfrm flipV="1">
              <a:off x="5562600" y="1715869"/>
              <a:ext cx="685800" cy="1891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953869"/>
              <a:ext cx="4267201" cy="949312"/>
            </a:xfrm>
            <a:prstGeom prst="rect">
              <a:avLst/>
            </a:prstGeom>
            <a:noFill/>
            <a:ln>
              <a:solidFill>
                <a:schemeClr val="tx1"/>
              </a:solidFill>
            </a:ln>
          </p:spPr>
          <p:txBody>
            <a:bodyPr wrap="square" rtlCol="0">
              <a:spAutoFit/>
            </a:bodyPr>
            <a:lstStyle/>
            <a:p>
              <a:pPr algn="ctr"/>
              <a:r>
                <a:rPr lang="en-US" sz="1500" dirty="0"/>
                <a:t>Sleep Timing</a:t>
              </a:r>
            </a:p>
            <a:p>
              <a:pPr algn="ctr"/>
              <a:r>
                <a:rPr lang="en-US" sz="1500" dirty="0"/>
                <a:t>(self report, </a:t>
              </a:r>
              <a:r>
                <a:rPr lang="en-US" sz="1500" dirty="0" err="1"/>
                <a:t>actigraphy</a:t>
              </a:r>
              <a:r>
                <a:rPr lang="en-US" sz="1500" dirty="0"/>
                <a:t>, polysomnography)</a:t>
              </a:r>
            </a:p>
          </p:txBody>
        </p:sp>
        <p:cxnSp>
          <p:nvCxnSpPr>
            <p:cNvPr id="9" name="Straight Arrow Connector 8"/>
            <p:cNvCxnSpPr/>
            <p:nvPr/>
          </p:nvCxnSpPr>
          <p:spPr>
            <a:xfrm>
              <a:off x="7162800" y="1715869"/>
              <a:ext cx="5334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848600" y="1792069"/>
              <a:ext cx="5105400" cy="949311"/>
            </a:xfrm>
            <a:prstGeom prst="rect">
              <a:avLst/>
            </a:prstGeom>
            <a:noFill/>
            <a:ln>
              <a:solidFill>
                <a:schemeClr val="tx1"/>
              </a:solidFill>
            </a:ln>
          </p:spPr>
          <p:txBody>
            <a:bodyPr wrap="square" rtlCol="0">
              <a:spAutoFit/>
            </a:bodyPr>
            <a:lstStyle/>
            <a:p>
              <a:pPr algn="ctr"/>
              <a:r>
                <a:rPr lang="en-US" sz="1500" dirty="0"/>
                <a:t>Diabetes Outcomes </a:t>
              </a:r>
            </a:p>
            <a:p>
              <a:pPr algn="ctr"/>
              <a:r>
                <a:rPr lang="en-US" sz="1500" dirty="0"/>
                <a:t>(cases, fasting blood glucose, HBA1C, fasting insulin)</a:t>
              </a:r>
            </a:p>
          </p:txBody>
        </p:sp>
        <p:cxnSp>
          <p:nvCxnSpPr>
            <p:cNvPr id="11" name="Straight Arrow Connector 10"/>
            <p:cNvCxnSpPr/>
            <p:nvPr/>
          </p:nvCxnSpPr>
          <p:spPr>
            <a:xfrm>
              <a:off x="5638800" y="2325469"/>
              <a:ext cx="20574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0" y="6309375"/>
            <a:ext cx="9954617" cy="563443"/>
          </a:xfrm>
          <a:prstGeom prst="rect">
            <a:avLst/>
          </a:prstGeom>
          <a:noFill/>
        </p:spPr>
        <p:txBody>
          <a:bodyPr wrap="square" lIns="100794" tIns="50397" rIns="100794" bIns="50397" rtlCol="0">
            <a:spAutoFit/>
          </a:bodyPr>
          <a:lstStyle/>
          <a:p>
            <a:r>
              <a:rPr lang="en-US" sz="1500" dirty="0"/>
              <a:t>Uses MESA exam 5 ancillary sleep data, main exam 5 data, </a:t>
            </a:r>
            <a:r>
              <a:rPr lang="en-US" sz="1500" dirty="0" err="1"/>
              <a:t>affy</a:t>
            </a:r>
            <a:r>
              <a:rPr lang="en-US" sz="1500" dirty="0"/>
              <a:t>/</a:t>
            </a:r>
            <a:r>
              <a:rPr lang="en-US" sz="1500" dirty="0" err="1"/>
              <a:t>metabochip</a:t>
            </a:r>
            <a:r>
              <a:rPr lang="en-US" sz="1500" dirty="0"/>
              <a:t> genotyping, and PBMC expression chip  </a:t>
            </a:r>
          </a:p>
        </p:txBody>
      </p:sp>
      <p:sp>
        <p:nvSpPr>
          <p:cNvPr id="15" name="TextBox 14"/>
          <p:cNvSpPr txBox="1"/>
          <p:nvPr/>
        </p:nvSpPr>
        <p:spPr>
          <a:xfrm>
            <a:off x="63004" y="944960"/>
            <a:ext cx="11025684" cy="1017800"/>
          </a:xfrm>
          <a:prstGeom prst="rect">
            <a:avLst/>
          </a:prstGeom>
          <a:noFill/>
        </p:spPr>
        <p:txBody>
          <a:bodyPr wrap="square" lIns="100794" tIns="50397" rIns="100794" bIns="50397" rtlCol="0">
            <a:spAutoFit/>
          </a:bodyPr>
          <a:lstStyle/>
          <a:p>
            <a:r>
              <a:rPr lang="en-US" sz="3000" dirty="0"/>
              <a:t>Aim 2: Is sleep timing a sensitizing  environment</a:t>
            </a:r>
          </a:p>
          <a:p>
            <a:r>
              <a:rPr lang="en-US" sz="3000" dirty="0"/>
              <a:t>for genetic effects on diabetes?</a:t>
            </a:r>
          </a:p>
        </p:txBody>
      </p:sp>
      <p:cxnSp>
        <p:nvCxnSpPr>
          <p:cNvPr id="16" name="Straight Connector 15"/>
          <p:cNvCxnSpPr/>
          <p:nvPr/>
        </p:nvCxnSpPr>
        <p:spPr>
          <a:xfrm>
            <a:off x="-126008" y="1889919"/>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819051" y="3401854"/>
            <a:ext cx="756047" cy="330785"/>
          </a:xfrm>
          <a:prstGeom prst="rect">
            <a:avLst/>
          </a:prstGeom>
          <a:noFill/>
        </p:spPr>
        <p:txBody>
          <a:bodyPr wrap="square" lIns="100794" tIns="50397" rIns="100794" bIns="50397" rtlCol="0">
            <a:spAutoFit/>
          </a:bodyPr>
          <a:lstStyle/>
          <a:p>
            <a:r>
              <a:rPr lang="en-US" sz="1500" dirty="0"/>
              <a:t>Aim 2</a:t>
            </a:r>
          </a:p>
        </p:txBody>
      </p:sp>
      <p:grpSp>
        <p:nvGrpSpPr>
          <p:cNvPr id="2" name="Group 4"/>
          <p:cNvGrpSpPr/>
          <p:nvPr/>
        </p:nvGrpSpPr>
        <p:grpSpPr>
          <a:xfrm>
            <a:off x="1953122" y="2645887"/>
            <a:ext cx="7119440" cy="1804261"/>
            <a:chOff x="3329874" y="953869"/>
            <a:chExt cx="6629400" cy="2182391"/>
          </a:xfrm>
        </p:grpSpPr>
        <p:sp>
          <p:nvSpPr>
            <p:cNvPr id="6" name="TextBox 5"/>
            <p:cNvSpPr txBox="1"/>
            <p:nvPr/>
          </p:nvSpPr>
          <p:spPr>
            <a:xfrm>
              <a:off x="3329874" y="1907738"/>
              <a:ext cx="2156529" cy="670102"/>
            </a:xfrm>
            <a:prstGeom prst="rect">
              <a:avLst/>
            </a:prstGeom>
            <a:noFill/>
            <a:ln>
              <a:solidFill>
                <a:schemeClr val="tx1"/>
              </a:solidFill>
            </a:ln>
          </p:spPr>
          <p:txBody>
            <a:bodyPr wrap="square" rtlCol="0">
              <a:spAutoFit/>
            </a:bodyPr>
            <a:lstStyle/>
            <a:p>
              <a:pPr algn="ctr"/>
              <a:r>
                <a:rPr lang="en-US" sz="1500" dirty="0"/>
                <a:t>Single SNPs</a:t>
              </a:r>
            </a:p>
            <a:p>
              <a:pPr algn="ctr"/>
              <a:r>
                <a:rPr lang="en-US" sz="1500" dirty="0"/>
                <a:t>(65 known T2D SNPs)</a:t>
              </a:r>
            </a:p>
          </p:txBody>
        </p:sp>
        <p:cxnSp>
          <p:nvCxnSpPr>
            <p:cNvPr id="7" name="Straight Arrow Connector 6"/>
            <p:cNvCxnSpPr/>
            <p:nvPr/>
          </p:nvCxnSpPr>
          <p:spPr>
            <a:xfrm flipV="1">
              <a:off x="5383228" y="1639669"/>
              <a:ext cx="685800" cy="1891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145903" y="953869"/>
              <a:ext cx="1447800" cy="670102"/>
            </a:xfrm>
            <a:prstGeom prst="rect">
              <a:avLst/>
            </a:prstGeom>
            <a:noFill/>
            <a:ln>
              <a:solidFill>
                <a:schemeClr val="tx1"/>
              </a:solidFill>
            </a:ln>
          </p:spPr>
          <p:txBody>
            <a:bodyPr wrap="square" rtlCol="0">
              <a:spAutoFit/>
            </a:bodyPr>
            <a:lstStyle/>
            <a:p>
              <a:pPr algn="ctr"/>
              <a:r>
                <a:rPr lang="en-US" sz="1500" dirty="0"/>
                <a:t>Sleep Timing</a:t>
              </a:r>
            </a:p>
            <a:p>
              <a:pPr algn="ctr"/>
              <a:r>
                <a:rPr lang="en-US" sz="1500" dirty="0"/>
                <a:t>(</a:t>
              </a:r>
              <a:r>
                <a:rPr lang="en-US" sz="1500" dirty="0" err="1"/>
                <a:t>actigraphy</a:t>
              </a:r>
              <a:r>
                <a:rPr lang="en-US" sz="1500" dirty="0"/>
                <a:t>)</a:t>
              </a:r>
            </a:p>
          </p:txBody>
        </p:sp>
        <p:cxnSp>
          <p:nvCxnSpPr>
            <p:cNvPr id="9" name="Straight Arrow Connector 8"/>
            <p:cNvCxnSpPr/>
            <p:nvPr/>
          </p:nvCxnSpPr>
          <p:spPr>
            <a:xfrm>
              <a:off x="7665857" y="1639669"/>
              <a:ext cx="5334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081920" y="1907738"/>
              <a:ext cx="1877354" cy="1228522"/>
            </a:xfrm>
            <a:prstGeom prst="rect">
              <a:avLst/>
            </a:prstGeom>
            <a:noFill/>
            <a:ln>
              <a:solidFill>
                <a:schemeClr val="tx1"/>
              </a:solidFill>
            </a:ln>
          </p:spPr>
          <p:txBody>
            <a:bodyPr wrap="square" rtlCol="0">
              <a:spAutoFit/>
            </a:bodyPr>
            <a:lstStyle/>
            <a:p>
              <a:pPr algn="ctr"/>
              <a:r>
                <a:rPr lang="en-US" sz="1500" dirty="0"/>
                <a:t>T2D</a:t>
              </a:r>
            </a:p>
            <a:p>
              <a:pPr algn="ctr"/>
              <a:r>
                <a:rPr lang="en-US" sz="1500" dirty="0"/>
                <a:t>(</a:t>
              </a:r>
              <a:r>
                <a:rPr lang="en-US" sz="1500" dirty="0" smtClean="0"/>
                <a:t>case/control)</a:t>
              </a:r>
            </a:p>
            <a:p>
              <a:pPr algn="ctr"/>
              <a:r>
                <a:rPr lang="en-US" sz="1500" dirty="0" smtClean="0"/>
                <a:t>75 cases/665 controls</a:t>
              </a:r>
              <a:endParaRPr lang="en-US" sz="1500" dirty="0"/>
            </a:p>
          </p:txBody>
        </p:sp>
        <p:cxnSp>
          <p:nvCxnSpPr>
            <p:cNvPr id="11" name="Straight Arrow Connector 10"/>
            <p:cNvCxnSpPr/>
            <p:nvPr/>
          </p:nvCxnSpPr>
          <p:spPr>
            <a:xfrm>
              <a:off x="5638800" y="2325469"/>
              <a:ext cx="2438400"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63004" y="923960"/>
            <a:ext cx="11025684" cy="1017800"/>
          </a:xfrm>
          <a:prstGeom prst="rect">
            <a:avLst/>
          </a:prstGeom>
          <a:noFill/>
        </p:spPr>
        <p:txBody>
          <a:bodyPr wrap="square" lIns="100794" tIns="50397" rIns="100794" bIns="50397" rtlCol="0">
            <a:spAutoFit/>
          </a:bodyPr>
          <a:lstStyle/>
          <a:p>
            <a:r>
              <a:rPr lang="en-US" sz="3000" dirty="0" smtClean="0"/>
              <a:t>Approach: Gene </a:t>
            </a:r>
            <a:r>
              <a:rPr lang="en-US" sz="3000" dirty="0"/>
              <a:t>x Objective Sleep Timing interactions </a:t>
            </a:r>
            <a:endParaRPr lang="en-US" sz="3000" dirty="0" smtClean="0"/>
          </a:p>
          <a:p>
            <a:r>
              <a:rPr lang="en-US" sz="3000" dirty="0" smtClean="0"/>
              <a:t>Interaction </a:t>
            </a:r>
            <a:r>
              <a:rPr lang="en-US" sz="3000" dirty="0"/>
              <a:t>testing </a:t>
            </a:r>
            <a:r>
              <a:rPr lang="en-US" sz="3000" dirty="0" smtClean="0"/>
              <a:t>using </a:t>
            </a:r>
            <a:r>
              <a:rPr lang="en-US" sz="3000" b="1" dirty="0" err="1" smtClean="0"/>
              <a:t>actigraphy</a:t>
            </a:r>
            <a:r>
              <a:rPr lang="en-US" sz="3000" dirty="0" smtClean="0"/>
              <a:t> and </a:t>
            </a:r>
            <a:r>
              <a:rPr lang="en-US" sz="3000" b="1" dirty="0" smtClean="0"/>
              <a:t>diabetes case/control</a:t>
            </a:r>
          </a:p>
        </p:txBody>
      </p:sp>
      <p:cxnSp>
        <p:nvCxnSpPr>
          <p:cNvPr id="16" name="Straight Connector 15"/>
          <p:cNvCxnSpPr/>
          <p:nvPr/>
        </p:nvCxnSpPr>
        <p:spPr>
          <a:xfrm>
            <a:off x="-126008" y="1889919"/>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4724797"/>
            <a:ext cx="7938492" cy="1833021"/>
          </a:xfrm>
          <a:prstGeom prst="rect">
            <a:avLst/>
          </a:prstGeom>
        </p:spPr>
        <p:txBody>
          <a:bodyPr wrap="square" lIns="100794" tIns="50397" rIns="100794" bIns="50397">
            <a:spAutoFit/>
          </a:bodyPr>
          <a:lstStyle/>
          <a:p>
            <a:pPr>
              <a:lnSpc>
                <a:spcPct val="150000"/>
              </a:lnSpc>
              <a:buFont typeface="Arial" pitchFamily="34" charset="0"/>
              <a:buChar char="•"/>
            </a:pPr>
            <a:r>
              <a:rPr lang="en-US" sz="1500" dirty="0"/>
              <a:t>Sample Size: 665 whites (75 T2D cases)</a:t>
            </a:r>
          </a:p>
          <a:p>
            <a:pPr>
              <a:lnSpc>
                <a:spcPct val="150000"/>
              </a:lnSpc>
              <a:buFont typeface="Arial" pitchFamily="34" charset="0"/>
              <a:buChar char="•"/>
            </a:pPr>
            <a:r>
              <a:rPr lang="en-US" sz="1500" dirty="0" smtClean="0"/>
              <a:t>Logistic regression with interaction term performed in Plink</a:t>
            </a:r>
          </a:p>
          <a:p>
            <a:pPr>
              <a:lnSpc>
                <a:spcPct val="150000"/>
              </a:lnSpc>
              <a:buFont typeface="Arial" pitchFamily="34" charset="0"/>
              <a:buChar char="•"/>
            </a:pPr>
            <a:r>
              <a:rPr lang="en-US" sz="1500" dirty="0" smtClean="0"/>
              <a:t>Covariates</a:t>
            </a:r>
            <a:r>
              <a:rPr lang="en-US" sz="1500" dirty="0"/>
              <a:t>: Age, gender, and body mass index</a:t>
            </a:r>
          </a:p>
          <a:p>
            <a:pPr>
              <a:lnSpc>
                <a:spcPct val="150000"/>
              </a:lnSpc>
              <a:buFont typeface="Arial" pitchFamily="34" charset="0"/>
              <a:buChar char="•"/>
            </a:pPr>
            <a:r>
              <a:rPr lang="en-US" sz="1500" dirty="0"/>
              <a:t>Exclusions:  Shift workers, low quality </a:t>
            </a:r>
            <a:r>
              <a:rPr lang="en-US" sz="1500" dirty="0" err="1"/>
              <a:t>actigraphy</a:t>
            </a:r>
            <a:r>
              <a:rPr lang="en-US" sz="1500" dirty="0"/>
              <a:t> measures</a:t>
            </a:r>
          </a:p>
          <a:p>
            <a:pPr>
              <a:lnSpc>
                <a:spcPct val="150000"/>
              </a:lnSpc>
            </a:pPr>
            <a:r>
              <a:rPr lang="en-US" sz="1500" dirty="0" smtClean="0"/>
              <a:t>(</a:t>
            </a:r>
            <a:r>
              <a:rPr lang="en-US" sz="1500" dirty="0"/>
              <a:t>Data from MESA Exam 5</a:t>
            </a:r>
            <a:r>
              <a:rPr lang="en-US" sz="1500" dirty="0" smtClean="0"/>
              <a:t>)</a:t>
            </a:r>
            <a:endParaRPr lang="en-US" sz="15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extBox 14"/>
          <p:cNvSpPr txBox="1"/>
          <p:nvPr/>
        </p:nvSpPr>
        <p:spPr>
          <a:xfrm>
            <a:off x="63004" y="944960"/>
            <a:ext cx="11025684" cy="1017800"/>
          </a:xfrm>
          <a:prstGeom prst="rect">
            <a:avLst/>
          </a:prstGeom>
          <a:noFill/>
        </p:spPr>
        <p:txBody>
          <a:bodyPr wrap="square" lIns="100794" tIns="50397" rIns="100794" bIns="50397" rtlCol="0">
            <a:spAutoFit/>
          </a:bodyPr>
          <a:lstStyle/>
          <a:p>
            <a:r>
              <a:rPr lang="en-US" sz="3000" dirty="0"/>
              <a:t>MESA results</a:t>
            </a:r>
          </a:p>
          <a:p>
            <a:r>
              <a:rPr lang="en-US" sz="3000" dirty="0"/>
              <a:t>Gene x </a:t>
            </a:r>
            <a:r>
              <a:rPr lang="en-US" sz="3000" dirty="0" err="1"/>
              <a:t>Actigraphy</a:t>
            </a:r>
            <a:r>
              <a:rPr lang="en-US" sz="3000" dirty="0"/>
              <a:t> Sleep Timing interactions in T2D</a:t>
            </a:r>
          </a:p>
        </p:txBody>
      </p:sp>
      <p:cxnSp>
        <p:nvCxnSpPr>
          <p:cNvPr id="16" name="Straight Connector 15"/>
          <p:cNvCxnSpPr/>
          <p:nvPr/>
        </p:nvCxnSpPr>
        <p:spPr>
          <a:xfrm>
            <a:off x="-126008" y="1889919"/>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63004" y="2078911"/>
            <a:ext cx="3021393" cy="629973"/>
          </a:xfrm>
          <a:prstGeom prst="rect">
            <a:avLst/>
          </a:prstGeom>
          <a:noFill/>
          <a:ln w="9525">
            <a:noFill/>
            <a:miter lim="800000"/>
            <a:headEnd/>
            <a:tailEnd/>
          </a:ln>
          <a:effectLst/>
        </p:spPr>
      </p:pic>
      <p:graphicFrame>
        <p:nvGraphicFramePr>
          <p:cNvPr id="2" name="Table 1"/>
          <p:cNvGraphicFramePr>
            <a:graphicFrameLocks noGrp="1"/>
          </p:cNvGraphicFramePr>
          <p:nvPr>
            <p:extLst>
              <p:ext uri="{D42A27DB-BD31-4B8C-83A1-F6EECF244321}">
                <p14:modId xmlns="" xmlns:p14="http://schemas.microsoft.com/office/powerpoint/2010/main" val="2059435150"/>
              </p:ext>
            </p:extLst>
          </p:nvPr>
        </p:nvGraphicFramePr>
        <p:xfrm>
          <a:off x="63005" y="3291609"/>
          <a:ext cx="10017621" cy="2630175"/>
        </p:xfrm>
        <a:graphic>
          <a:graphicData uri="http://schemas.openxmlformats.org/drawingml/2006/table">
            <a:tbl>
              <a:tblPr>
                <a:tableStyleId>{5C22544A-7EE6-4342-B048-85BDC9FD1C3A}</a:tableStyleId>
              </a:tblPr>
              <a:tblGrid>
                <a:gridCol w="2079129"/>
                <a:gridCol w="1323082"/>
                <a:gridCol w="562482"/>
                <a:gridCol w="1103219"/>
                <a:gridCol w="1044116"/>
                <a:gridCol w="1063819"/>
                <a:gridCol w="413708"/>
                <a:gridCol w="1497225"/>
                <a:gridCol w="930841"/>
              </a:tblGrid>
              <a:tr h="511853">
                <a:tc>
                  <a:txBody>
                    <a:bodyPr/>
                    <a:lstStyle/>
                    <a:p>
                      <a:pPr algn="ctr" fontAlgn="b"/>
                      <a:r>
                        <a:rPr lang="en-US" sz="1700" u="none" strike="noStrike" dirty="0">
                          <a:effectLst/>
                        </a:rPr>
                        <a:t>Sleep Timing</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Day</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err="1">
                          <a:effectLst/>
                        </a:rPr>
                        <a:t>Chr</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SNP</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smtClean="0">
                          <a:effectLst/>
                        </a:rPr>
                        <a:t>Gene</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smtClean="0">
                          <a:effectLst/>
                        </a:rPr>
                        <a:t>Allele</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N</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smtClean="0">
                          <a:effectLst/>
                        </a:rPr>
                        <a:t>Int.</a:t>
                      </a:r>
                      <a:r>
                        <a:rPr lang="en-US" sz="1700" u="none" strike="noStrike" baseline="0" dirty="0" smtClean="0">
                          <a:effectLst/>
                        </a:rPr>
                        <a:t> </a:t>
                      </a:r>
                      <a:r>
                        <a:rPr lang="en-US" sz="1700" u="none" strike="noStrike" dirty="0" smtClean="0">
                          <a:effectLst/>
                        </a:rPr>
                        <a:t>OR  </a:t>
                      </a:r>
                      <a:r>
                        <a:rPr lang="en-US" sz="1700" u="none" strike="noStrike" dirty="0">
                          <a:effectLst/>
                        </a:rPr>
                        <a:t>(95%CI)</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smtClean="0">
                          <a:effectLst/>
                        </a:rPr>
                        <a:t>Int. p</a:t>
                      </a:r>
                      <a:r>
                        <a:rPr lang="en-US" sz="1700" u="none" strike="noStrike" dirty="0">
                          <a:effectLst/>
                        </a:rPr>
                        <a:t>-</a:t>
                      </a:r>
                      <a:r>
                        <a:rPr lang="en-US" sz="1700" u="none" strike="noStrike" dirty="0" err="1">
                          <a:effectLst/>
                        </a:rPr>
                        <a:t>val</a:t>
                      </a:r>
                      <a:endParaRPr lang="en-US" sz="1700" b="1" i="0" u="none" strike="noStrike" dirty="0">
                        <a:solidFill>
                          <a:srgbClr val="FFFFFF"/>
                        </a:solidFill>
                        <a:effectLst/>
                        <a:latin typeface="Calibri" panose="020F0502020204030204" pitchFamily="34" charset="0"/>
                      </a:endParaRPr>
                    </a:p>
                  </a:txBody>
                  <a:tcPr marL="7876" marR="7876" marT="787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853">
                <a:tc>
                  <a:txBody>
                    <a:bodyPr/>
                    <a:lstStyle/>
                    <a:p>
                      <a:pPr algn="ctr" fontAlgn="b"/>
                      <a:r>
                        <a:rPr lang="en-US" sz="1700" u="none" strike="noStrike" dirty="0">
                          <a:effectLst/>
                        </a:rPr>
                        <a:t>Wake Time</a:t>
                      </a:r>
                      <a:endParaRPr lang="en-US" sz="1700" b="0" i="0" u="none" strike="noStrike" dirty="0">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u="none" strike="noStrike">
                          <a:effectLst/>
                        </a:rPr>
                        <a:t>Weekly</a:t>
                      </a:r>
                      <a:endParaRPr lang="en-US" sz="1700" b="0" i="0" u="none" strike="noStrike">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u="none" strike="noStrike">
                          <a:effectLst/>
                        </a:rPr>
                        <a:t>3</a:t>
                      </a:r>
                      <a:endParaRPr lang="en-US" sz="1700" b="0" i="0" u="none" strike="noStrike">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u="none" strike="noStrike" dirty="0">
                          <a:effectLst/>
                        </a:rPr>
                        <a:t>rs11706322</a:t>
                      </a:r>
                      <a:endParaRPr lang="en-US" sz="1700" b="0" i="0" u="none" strike="noStrike" dirty="0">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i="1" u="none" strike="noStrike" dirty="0" smtClean="0">
                          <a:effectLst/>
                        </a:rPr>
                        <a:t>IGF2BP2</a:t>
                      </a:r>
                      <a:endParaRPr lang="en-US" sz="1700" b="0" i="1" u="none" strike="noStrike" dirty="0">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u="none" strike="noStrike">
                          <a:effectLst/>
                        </a:rPr>
                        <a:t>C</a:t>
                      </a:r>
                      <a:endParaRPr lang="en-US" sz="1700" b="0" i="0" u="none" strike="noStrike">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u="none" strike="noStrike">
                          <a:effectLst/>
                        </a:rPr>
                        <a:t>616</a:t>
                      </a:r>
                      <a:endParaRPr lang="en-US" sz="1700" b="0" i="0" u="none" strike="noStrike">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u="none" strike="noStrike" dirty="0" smtClean="0">
                          <a:effectLst/>
                        </a:rPr>
                        <a:t>1.20 </a:t>
                      </a:r>
                      <a:r>
                        <a:rPr lang="en-US" sz="1700" u="none" strike="noStrike" dirty="0">
                          <a:effectLst/>
                        </a:rPr>
                        <a:t>(1.05-1.36)</a:t>
                      </a:r>
                      <a:endParaRPr lang="en-US" sz="1700" b="0" i="0" u="none" strike="noStrike" dirty="0">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a:txBody>
                    <a:bodyPr/>
                    <a:lstStyle/>
                    <a:p>
                      <a:pPr algn="ctr" fontAlgn="b"/>
                      <a:r>
                        <a:rPr lang="en-US" sz="1700" b="1" u="none" strike="noStrike" dirty="0" smtClean="0">
                          <a:effectLst/>
                        </a:rPr>
                        <a:t>0.0062</a:t>
                      </a:r>
                      <a:endParaRPr lang="en-US" sz="1700" b="1" i="0" u="none" strike="noStrike" dirty="0">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r>
              <a:tr h="511853">
                <a:tc>
                  <a:txBody>
                    <a:bodyPr/>
                    <a:lstStyle/>
                    <a:p>
                      <a:pPr algn="ctr" fontAlgn="b"/>
                      <a:endParaRPr lang="en-US" sz="1700" b="0" i="0" u="none" strike="noStrike" dirty="0">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u="none" strike="noStrike" dirty="0">
                          <a:effectLst/>
                        </a:rPr>
                        <a:t>Weekday</a:t>
                      </a:r>
                      <a:endParaRPr lang="en-US" sz="1700" b="0" i="0" u="none" strike="noStrike" dirty="0">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u="none" strike="noStrike">
                          <a:effectLst/>
                        </a:rPr>
                        <a:t>3</a:t>
                      </a:r>
                      <a:endParaRPr lang="en-US" sz="1700" b="0" i="0" u="none" strike="noStrike">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u="none" strike="noStrike" dirty="0">
                          <a:effectLst/>
                        </a:rPr>
                        <a:t>rs11706322</a:t>
                      </a:r>
                      <a:endParaRPr lang="en-US" sz="1700" b="0" i="0" u="none" strike="noStrike" dirty="0">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i="1" u="none" strike="noStrike" dirty="0" smtClean="0">
                          <a:effectLst/>
                        </a:rPr>
                        <a:t>IGF2BP2</a:t>
                      </a:r>
                      <a:endParaRPr lang="en-US" sz="1700" b="0" i="1" u="none" strike="noStrike" dirty="0">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u="none" strike="noStrike">
                          <a:effectLst/>
                        </a:rPr>
                        <a:t>C</a:t>
                      </a:r>
                      <a:endParaRPr lang="en-US" sz="1700" b="0" i="0" u="none" strike="noStrike">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u="none" strike="noStrike">
                          <a:effectLst/>
                        </a:rPr>
                        <a:t>616</a:t>
                      </a:r>
                      <a:endParaRPr lang="en-US" sz="1700" b="0" i="0" u="none" strike="noStrike">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u="none" strike="noStrike">
                          <a:effectLst/>
                        </a:rPr>
                        <a:t>1.17 (1.03-1.33)</a:t>
                      </a:r>
                      <a:endParaRPr lang="en-US" sz="1700" b="0" i="0" u="none" strike="noStrike">
                        <a:solidFill>
                          <a:srgbClr val="000000"/>
                        </a:solidFill>
                        <a:effectLst/>
                        <a:latin typeface="Calibri" panose="020F0502020204030204" pitchFamily="34" charset="0"/>
                      </a:endParaRPr>
                    </a:p>
                  </a:txBody>
                  <a:tcPr marL="7876" marR="7876" marT="7875" marB="0" anchor="b"/>
                </a:tc>
                <a:tc>
                  <a:txBody>
                    <a:bodyPr/>
                    <a:lstStyle/>
                    <a:p>
                      <a:pPr algn="ctr" fontAlgn="b"/>
                      <a:r>
                        <a:rPr lang="en-US" sz="1700" b="1" u="none" strike="noStrike" dirty="0" smtClean="0">
                          <a:effectLst/>
                        </a:rPr>
                        <a:t>0.015</a:t>
                      </a:r>
                      <a:endParaRPr lang="en-US" sz="1700" b="1" i="0" u="none" strike="noStrike" dirty="0">
                        <a:solidFill>
                          <a:srgbClr val="000000"/>
                        </a:solidFill>
                        <a:effectLst/>
                        <a:latin typeface="Calibri" panose="020F0502020204030204" pitchFamily="34" charset="0"/>
                      </a:endParaRPr>
                    </a:p>
                  </a:txBody>
                  <a:tcPr marL="7876" marR="7876" marT="7875" marB="0" anchor="b"/>
                </a:tc>
              </a:tr>
              <a:tr h="511853">
                <a:tc>
                  <a:txBody>
                    <a:bodyPr/>
                    <a:lstStyle/>
                    <a:p>
                      <a:pPr algn="ctr" fontAlgn="b"/>
                      <a:r>
                        <a:rPr lang="en-US" sz="1700" u="none" strike="noStrike" dirty="0">
                          <a:effectLst/>
                        </a:rPr>
                        <a:t> </a:t>
                      </a:r>
                      <a:endParaRPr lang="en-US" sz="1700" b="0"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Weekend</a:t>
                      </a:r>
                      <a:endParaRPr lang="en-US" sz="1700" b="0"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3</a:t>
                      </a:r>
                      <a:endParaRPr lang="en-US" sz="1700" b="0"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rs11706322</a:t>
                      </a:r>
                      <a:endParaRPr lang="en-US" sz="1700" b="0"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i="1" u="none" strike="noStrike" dirty="0" smtClean="0">
                          <a:effectLst/>
                        </a:rPr>
                        <a:t>IGF2BP2</a:t>
                      </a:r>
                      <a:endParaRPr lang="en-US" sz="1700" b="0" i="1"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C</a:t>
                      </a:r>
                      <a:endParaRPr lang="en-US" sz="1700" b="0"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616</a:t>
                      </a:r>
                      <a:endParaRPr lang="en-US" sz="1700" b="0"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u="none" strike="noStrike" dirty="0">
                          <a:effectLst/>
                        </a:rPr>
                        <a:t>1.17 (1.05-1.31)</a:t>
                      </a:r>
                      <a:endParaRPr lang="en-US" sz="1700" b="0"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c>
                  <a:txBody>
                    <a:bodyPr/>
                    <a:lstStyle/>
                    <a:p>
                      <a:pPr algn="ctr" fontAlgn="b"/>
                      <a:r>
                        <a:rPr lang="en-US" sz="1700" b="1" u="none" strike="noStrike" dirty="0" smtClean="0">
                          <a:effectLst/>
                        </a:rPr>
                        <a:t>0.0041</a:t>
                      </a:r>
                      <a:endParaRPr lang="en-US" sz="1700" b="1" i="0" u="none" strike="noStrike" dirty="0">
                        <a:solidFill>
                          <a:srgbClr val="000000"/>
                        </a:solidFill>
                        <a:effectLst/>
                        <a:latin typeface="Calibri" panose="020F0502020204030204" pitchFamily="34" charset="0"/>
                      </a:endParaRPr>
                    </a:p>
                  </a:txBody>
                  <a:tcPr marL="7876" marR="7876" marT="7875" marB="0" anchor="b">
                    <a:lnB w="12700" cap="flat" cmpd="sng" algn="ctr">
                      <a:solidFill>
                        <a:schemeClr val="tx1"/>
                      </a:solidFill>
                      <a:prstDash val="solid"/>
                      <a:round/>
                      <a:headEnd type="none" w="med" len="med"/>
                      <a:tailEnd type="none" w="med" len="med"/>
                    </a:lnB>
                  </a:tcPr>
                </a:tc>
              </a:tr>
              <a:tr h="511853">
                <a:tc gridSpan="9">
                  <a:txBody>
                    <a:bodyPr/>
                    <a:lstStyle/>
                    <a:p>
                      <a:pPr algn="l" fontAlgn="b"/>
                      <a:r>
                        <a:rPr lang="en-US" sz="1700" u="none" strike="noStrike" dirty="0">
                          <a:effectLst/>
                        </a:rPr>
                        <a:t>MESA visit 5 white subjects.  </a:t>
                      </a:r>
                      <a:r>
                        <a:rPr lang="en-US" sz="1700" u="none" strike="noStrike" dirty="0" smtClean="0">
                          <a:effectLst/>
                        </a:rPr>
                        <a:t>Int. = interaction.</a:t>
                      </a:r>
                      <a:r>
                        <a:rPr lang="en-US" sz="1700" u="none" strike="noStrike" baseline="0" dirty="0" smtClean="0">
                          <a:effectLst/>
                        </a:rPr>
                        <a:t> </a:t>
                      </a:r>
                      <a:r>
                        <a:rPr lang="en-US" sz="1700" u="none" strike="noStrike" dirty="0" smtClean="0">
                          <a:effectLst/>
                        </a:rPr>
                        <a:t>Logistic </a:t>
                      </a:r>
                      <a:r>
                        <a:rPr lang="en-US" sz="1700" u="none" strike="noStrike" dirty="0">
                          <a:effectLst/>
                        </a:rPr>
                        <a:t>regression model adjusting for age, gender, and BMI.  </a:t>
                      </a:r>
                      <a:endParaRPr lang="en-US" sz="1700" b="0" i="0" u="none" strike="noStrike" dirty="0">
                        <a:solidFill>
                          <a:srgbClr val="000000"/>
                        </a:solidFill>
                        <a:effectLst/>
                        <a:latin typeface="Calibri" panose="020F0502020204030204" pitchFamily="34" charset="0"/>
                      </a:endParaRPr>
                    </a:p>
                  </a:txBody>
                  <a:tcPr marL="7876" marR="7876" marT="7875" marB="0" anchor="b">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extBox 2"/>
          <p:cNvSpPr txBox="1"/>
          <p:nvPr/>
        </p:nvSpPr>
        <p:spPr>
          <a:xfrm>
            <a:off x="-84005" y="7144894"/>
            <a:ext cx="10918606" cy="332611"/>
          </a:xfrm>
          <a:prstGeom prst="rect">
            <a:avLst/>
          </a:prstGeom>
          <a:noFill/>
        </p:spPr>
        <p:txBody>
          <a:bodyPr wrap="none" lIns="100794" tIns="50397" rIns="100794" bIns="50397" rtlCol="0">
            <a:spAutoFit/>
          </a:bodyPr>
          <a:lstStyle/>
          <a:p>
            <a:r>
              <a:rPr lang="en-US" sz="1500" dirty="0"/>
              <a:t>Note: this result does not meet threshold for statistical significance after multiple correction testing (P= </a:t>
            </a:r>
            <a:r>
              <a:rPr lang="en-US" sz="1500" dirty="0" smtClean="0"/>
              <a:t>.0008) </a:t>
            </a:r>
            <a:r>
              <a:rPr lang="en-US" sz="1500" dirty="0"/>
              <a:t>in MESA whites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extBox 14"/>
          <p:cNvSpPr txBox="1"/>
          <p:nvPr/>
        </p:nvSpPr>
        <p:spPr>
          <a:xfrm>
            <a:off x="0" y="1166582"/>
            <a:ext cx="11025684" cy="559790"/>
          </a:xfrm>
          <a:prstGeom prst="rect">
            <a:avLst/>
          </a:prstGeom>
          <a:noFill/>
        </p:spPr>
        <p:txBody>
          <a:bodyPr wrap="square" lIns="100794" tIns="50397" rIns="100794" bIns="50397" rtlCol="0">
            <a:spAutoFit/>
          </a:bodyPr>
          <a:lstStyle/>
          <a:p>
            <a:r>
              <a:rPr lang="en-US" sz="3000" dirty="0"/>
              <a:t>Next Steps</a:t>
            </a:r>
          </a:p>
        </p:txBody>
      </p:sp>
      <p:cxnSp>
        <p:nvCxnSpPr>
          <p:cNvPr id="16" name="Straight Connector 15"/>
          <p:cNvCxnSpPr/>
          <p:nvPr/>
        </p:nvCxnSpPr>
        <p:spPr>
          <a:xfrm>
            <a:off x="-126008" y="1889919"/>
            <a:ext cx="10710664" cy="0"/>
          </a:xfrm>
          <a:prstGeom prst="line">
            <a:avLst/>
          </a:prstGeom>
          <a:ln w="22225">
            <a:solidFill>
              <a:schemeClr val="tx1">
                <a:lumMod val="50000"/>
                <a:lumOff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half" idx="4294967295"/>
          </p:nvPr>
        </p:nvSpPr>
        <p:spPr>
          <a:xfrm>
            <a:off x="504031" y="2267903"/>
            <a:ext cx="8946555" cy="3741777"/>
          </a:xfrm>
          <a:prstGeom prst="rect">
            <a:avLst/>
          </a:prstGeom>
        </p:spPr>
        <p:txBody>
          <a:bodyPr lIns="100794" tIns="50397" rIns="100794" bIns="50397">
            <a:normAutofit/>
          </a:bodyPr>
          <a:lstStyle/>
          <a:p>
            <a:r>
              <a:rPr lang="en-US" dirty="0"/>
              <a:t>Aim 1:</a:t>
            </a:r>
          </a:p>
          <a:p>
            <a:pPr lvl="1"/>
            <a:r>
              <a:rPr lang="en-US" dirty="0"/>
              <a:t>T2D+Sleep Timing GWAS in MESA </a:t>
            </a:r>
            <a:r>
              <a:rPr lang="en-US" dirty="0" smtClean="0"/>
              <a:t>(waiting for </a:t>
            </a:r>
            <a:r>
              <a:rPr lang="en-US" dirty="0" err="1"/>
              <a:t>Affy</a:t>
            </a:r>
            <a:r>
              <a:rPr lang="en-US" dirty="0"/>
              <a:t> data with MESA IDs)  </a:t>
            </a:r>
            <a:endParaRPr lang="en-US" dirty="0" smtClean="0"/>
          </a:p>
          <a:p>
            <a:pPr marL="377979" lvl="1"/>
            <a:endParaRPr lang="en-US" dirty="0"/>
          </a:p>
          <a:p>
            <a:r>
              <a:rPr lang="en-US" dirty="0" smtClean="0"/>
              <a:t>Aim 2:  </a:t>
            </a:r>
          </a:p>
          <a:p>
            <a:pPr lvl="1"/>
            <a:r>
              <a:rPr lang="en-US" dirty="0" smtClean="0"/>
              <a:t>T2D genetic risk scores x Sleep Timing interactions</a:t>
            </a:r>
          </a:p>
          <a:p>
            <a:pPr lvl="2"/>
            <a:r>
              <a:rPr lang="en-US" dirty="0" err="1" smtClean="0"/>
              <a:t>Actigraphy</a:t>
            </a:r>
            <a:r>
              <a:rPr lang="en-US" dirty="0" smtClean="0"/>
              <a:t>, PSG, and self-report</a:t>
            </a:r>
          </a:p>
          <a:p>
            <a:pPr lvl="2"/>
            <a:r>
              <a:rPr lang="en-US" dirty="0" smtClean="0"/>
              <a:t>Diabetes case, FBG, HbA1c, and insulin</a:t>
            </a:r>
          </a:p>
          <a:p>
            <a:pPr lvl="1"/>
            <a:r>
              <a:rPr lang="en-US" dirty="0" smtClean="0"/>
              <a:t>Multiethnic analysis</a:t>
            </a:r>
          </a:p>
          <a:p>
            <a:pPr lvl="1"/>
            <a:endParaRPr lang="en-US" dirty="0"/>
          </a:p>
          <a:p>
            <a:r>
              <a:rPr lang="en-US" dirty="0" smtClean="0"/>
              <a:t>Meta-analysis of association and interaction results with other cohorts (N&gt;5,000 whites; N&gt;25,000 multi-ethnic)</a:t>
            </a:r>
          </a:p>
        </p:txBody>
      </p:sp>
    </p:spTree>
    <p:extLst>
      <p:ext uri="{BB962C8B-B14F-4D97-AF65-F5344CB8AC3E}">
        <p14:creationId xmlns="" xmlns:p14="http://schemas.microsoft.com/office/powerpoint/2010/main" val="199012936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
        <p:cNvGrpSpPr/>
        <p:nvPr/>
      </p:nvGrpSpPr>
      <p:grpSpPr>
        <a:xfrm>
          <a:off x="0" y="0"/>
          <a:ext cx="0" cy="0"/>
          <a:chOff x="0" y="0"/>
          <a:chExt cx="0" cy="0"/>
        </a:xfrm>
      </p:grpSpPr>
      <p:sp>
        <p:nvSpPr>
          <p:cNvPr id="243"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i="1">
                <a:solidFill>
                  <a:srgbClr val="FFFFFF"/>
                </a:solidFill>
                <a:latin typeface="Arial"/>
                <a:ea typeface="WenQuanYi Zen Hei"/>
              </a:rPr>
              <a:t>HK1</a:t>
            </a:r>
            <a:endParaRPr/>
          </a:p>
        </p:txBody>
      </p:sp>
      <p:sp>
        <p:nvSpPr>
          <p:cNvPr id="244" name="CustomShape 2"/>
          <p:cNvSpPr/>
          <p:nvPr/>
        </p:nvSpPr>
        <p:spPr>
          <a:xfrm>
            <a:off x="182520" y="731880"/>
            <a:ext cx="9897480" cy="6552360"/>
          </a:xfrm>
          <a:prstGeom prst="rect">
            <a:avLst/>
          </a:prstGeom>
          <a:noFill/>
          <a:ln w="9360">
            <a:noFill/>
          </a:ln>
        </p:spPr>
        <p:txBody>
          <a:bodyPr lIns="0" tIns="24840" rIns="0" bIns="0"/>
          <a:lstStyle/>
          <a:p>
            <a:pPr>
              <a:lnSpc>
                <a:spcPct val="100000"/>
              </a:lnSpc>
            </a:pPr>
            <a:r>
              <a:rPr lang="en-US" sz="2400">
                <a:solidFill>
                  <a:srgbClr val="000000"/>
                </a:solidFill>
                <a:latin typeface="Arial"/>
                <a:ea typeface="WenQuanYi Zen Hei"/>
              </a:rPr>
              <a:t>Top hit: rs72805692 </a:t>
            </a:r>
            <a:endParaRPr lang="en-US" sz="2400" smtClean="0">
              <a:solidFill>
                <a:srgbClr val="000000"/>
              </a:solidFill>
              <a:latin typeface="Arial"/>
              <a:ea typeface="WenQuanYi Zen Hei"/>
            </a:endParaRPr>
          </a:p>
          <a:p>
            <a:pPr>
              <a:lnSpc>
                <a:spcPct val="100000"/>
              </a:lnSpc>
            </a:pPr>
            <a:endParaRPr/>
          </a:p>
          <a:p>
            <a:pPr>
              <a:lnSpc>
                <a:spcPct val="100000"/>
              </a:lnSpc>
            </a:pPr>
            <a:r>
              <a:rPr lang="en-US" sz="2000">
                <a:solidFill>
                  <a:srgbClr val="000000"/>
                </a:solidFill>
                <a:latin typeface="Arial"/>
                <a:ea typeface="WenQuanYi Zen Hei"/>
              </a:rPr>
              <a:t>	EA Average SaO2 (NREM) p = 4.7 x 10-8</a:t>
            </a:r>
            <a:endParaRPr/>
          </a:p>
          <a:p>
            <a:pPr>
              <a:lnSpc>
                <a:spcPct val="100000"/>
              </a:lnSpc>
            </a:pPr>
            <a:r>
              <a:rPr lang="en-US" sz="2000">
                <a:solidFill>
                  <a:srgbClr val="000000"/>
                </a:solidFill>
                <a:latin typeface="Arial"/>
                <a:ea typeface="WenQuanYi Zen Hei"/>
              </a:rPr>
              <a:t>	</a:t>
            </a:r>
            <a:endParaRPr lang="en-US" sz="2000" smtClean="0">
              <a:solidFill>
                <a:srgbClr val="000000"/>
              </a:solidFill>
              <a:latin typeface="Arial"/>
              <a:ea typeface="WenQuanYi Zen Hei"/>
            </a:endParaRP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AHI </a:t>
            </a:r>
            <a:r>
              <a:rPr lang="en-US" sz="2000">
                <a:solidFill>
                  <a:srgbClr val="000000"/>
                </a:solidFill>
                <a:latin typeface="Arial"/>
                <a:ea typeface="WenQuanYi Zen Hei"/>
              </a:rPr>
              <a:t>(NREM) p = 5.6 x 10-5 </a:t>
            </a:r>
            <a:endParaRPr/>
          </a:p>
          <a:p>
            <a:pPr>
              <a:lnSpc>
                <a:spcPct val="100000"/>
              </a:lnSpc>
            </a:pPr>
            <a:r>
              <a:rPr lang="en-US" sz="2000">
                <a:solidFill>
                  <a:srgbClr val="000000"/>
                </a:solidFill>
                <a:latin typeface="Arial"/>
                <a:ea typeface="WenQuanYi Zen Hei"/>
              </a:rPr>
              <a:t>	</a:t>
            </a:r>
            <a:endParaRPr lang="en-US" sz="2000" smtClean="0">
              <a:solidFill>
                <a:srgbClr val="000000"/>
              </a:solidFill>
              <a:latin typeface="Arial"/>
              <a:ea typeface="WenQuanYi Zen Hei"/>
            </a:endParaRP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Overlaps </a:t>
            </a:r>
            <a:r>
              <a:rPr lang="en-US" sz="2000">
                <a:solidFill>
                  <a:srgbClr val="000000"/>
                </a:solidFill>
                <a:latin typeface="Arial"/>
                <a:ea typeface="WenQuanYi Zen Hei"/>
              </a:rPr>
              <a:t>enhancer histone marks in 78 ENCODE/Roadmap cell lines, 8 </a:t>
            </a:r>
            <a:r>
              <a:rPr lang="en-US" sz="2000" smtClean="0">
                <a:solidFill>
                  <a:srgbClr val="000000"/>
                </a:solidFill>
                <a:latin typeface="Arial"/>
                <a:ea typeface="WenQuanYi Zen Hei"/>
              </a:rPr>
              <a:t>	promoter </a:t>
            </a:r>
            <a:r>
              <a:rPr lang="en-US" sz="2000">
                <a:solidFill>
                  <a:srgbClr val="000000"/>
                </a:solidFill>
                <a:latin typeface="Arial"/>
                <a:ea typeface="WenQuanYi Zen Hei"/>
              </a:rPr>
              <a:t>histone mark cell lines, and 8 bound proteins </a:t>
            </a:r>
            <a:endParaRPr/>
          </a:p>
          <a:p>
            <a:pPr>
              <a:lnSpc>
                <a:spcPct val="100000"/>
              </a:lnSpc>
            </a:pPr>
            <a:endParaRPr/>
          </a:p>
          <a:p>
            <a:pPr>
              <a:lnSpc>
                <a:spcPct val="100000"/>
              </a:lnSpc>
            </a:pPr>
            <a:r>
              <a:rPr lang="en-US" sz="2400">
                <a:solidFill>
                  <a:srgbClr val="000000"/>
                </a:solidFill>
                <a:latin typeface="Arial"/>
                <a:ea typeface="WenQuanYi Zen Hei"/>
              </a:rPr>
              <a:t>rs17476364: Top </a:t>
            </a:r>
            <a:r>
              <a:rPr lang="en-US" sz="2400" i="1">
                <a:solidFill>
                  <a:srgbClr val="000000"/>
                </a:solidFill>
                <a:latin typeface="Arial"/>
                <a:ea typeface="WenQuanYi Zen Hei"/>
              </a:rPr>
              <a:t>HK1</a:t>
            </a:r>
            <a:r>
              <a:rPr lang="en-US" sz="2400">
                <a:solidFill>
                  <a:srgbClr val="000000"/>
                </a:solidFill>
                <a:latin typeface="Arial"/>
                <a:ea typeface="WenQuanYi Zen Hei"/>
              </a:rPr>
              <a:t> HbA1c hit </a:t>
            </a:r>
            <a:r>
              <a:rPr lang="en-US" sz="2400" smtClean="0">
                <a:solidFill>
                  <a:srgbClr val="000000"/>
                </a:solidFill>
                <a:latin typeface="Arial"/>
                <a:ea typeface="WenQuanYi Zen Hei"/>
              </a:rPr>
              <a:t>GWAS*</a:t>
            </a:r>
          </a:p>
          <a:p>
            <a:pPr>
              <a:lnSpc>
                <a:spcPct val="100000"/>
              </a:lnSpc>
            </a:pPr>
            <a:endParaRPr/>
          </a:p>
          <a:p>
            <a:pPr>
              <a:lnSpc>
                <a:spcPct val="100000"/>
              </a:lnSpc>
            </a:pPr>
            <a:r>
              <a:rPr lang="en-US" sz="2000" smtClean="0">
                <a:solidFill>
                  <a:srgbClr val="000000"/>
                </a:solidFill>
                <a:latin typeface="Arial"/>
                <a:ea typeface="WenQuanYi Zen Hei"/>
              </a:rPr>
              <a:t>	All-population </a:t>
            </a:r>
            <a:r>
              <a:rPr lang="en-US" sz="2000">
                <a:solidFill>
                  <a:srgbClr val="000000"/>
                </a:solidFill>
                <a:latin typeface="Arial"/>
                <a:ea typeface="WenQuanYi Zen Hei"/>
              </a:rPr>
              <a:t>Avg SaO2 (NREM) p = 3.2 x 10-7</a:t>
            </a:r>
            <a:endParaRPr/>
          </a:p>
          <a:p>
            <a:pPr>
              <a:lnSpc>
                <a:spcPct val="100000"/>
              </a:lnSpc>
            </a:pPr>
            <a:endParaRPr lang="en-US" sz="2000" smtClean="0">
              <a:solidFill>
                <a:srgbClr val="FF3333"/>
              </a:solidFill>
              <a:latin typeface="Arial"/>
              <a:ea typeface="WenQuanYi Zen Hei"/>
            </a:endParaRPr>
          </a:p>
          <a:p>
            <a:pPr>
              <a:lnSpc>
                <a:spcPct val="100000"/>
              </a:lnSpc>
            </a:pPr>
            <a:r>
              <a:rPr lang="en-US" sz="2000">
                <a:solidFill>
                  <a:srgbClr val="FF3333"/>
                </a:solidFill>
                <a:latin typeface="Arial"/>
                <a:ea typeface="WenQuanYi Zen Hei"/>
              </a:rPr>
              <a:t>	</a:t>
            </a:r>
            <a:r>
              <a:rPr lang="en-US" sz="2000" smtClean="0">
                <a:solidFill>
                  <a:srgbClr val="FF3333"/>
                </a:solidFill>
                <a:latin typeface="Arial"/>
                <a:ea typeface="WenQuanYi Zen Hei"/>
              </a:rPr>
              <a:t>AHI </a:t>
            </a:r>
            <a:r>
              <a:rPr lang="en-US" sz="2000">
                <a:solidFill>
                  <a:srgbClr val="FF3333"/>
                </a:solidFill>
                <a:latin typeface="Arial"/>
                <a:ea typeface="WenQuanYi Zen Hei"/>
              </a:rPr>
              <a:t>(NREM) p = 9.5 x 10-6</a:t>
            </a:r>
            <a:endParaRPr/>
          </a:p>
          <a:p>
            <a:pPr>
              <a:lnSpc>
                <a:spcPct val="100000"/>
              </a:lnSpc>
            </a:pPr>
            <a:r>
              <a:rPr lang="en-US" sz="2000" smtClean="0">
                <a:solidFill>
                  <a:srgbClr val="000000"/>
                </a:solidFill>
                <a:latin typeface="Arial"/>
                <a:ea typeface="WenQuanYi Zen Hei"/>
              </a:rPr>
              <a:t>	</a:t>
            </a: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Overlaps </a:t>
            </a:r>
            <a:r>
              <a:rPr lang="en-US" sz="2000">
                <a:solidFill>
                  <a:srgbClr val="000000"/>
                </a:solidFill>
                <a:latin typeface="Arial"/>
                <a:ea typeface="WenQuanYi Zen Hei"/>
              </a:rPr>
              <a:t>enhancer histone marks in 79 ENCODE/Roadmap cell lines</a:t>
            </a:r>
            <a:endParaRPr/>
          </a:p>
          <a:p>
            <a:pPr>
              <a:lnSpc>
                <a:spcPct val="100000"/>
              </a:lnSpc>
            </a:pPr>
            <a:endParaRPr/>
          </a:p>
        </p:txBody>
      </p:sp>
      <p:sp>
        <p:nvSpPr>
          <p:cNvPr id="5" name="CustomShape 4"/>
          <p:cNvSpPr/>
          <p:nvPr/>
        </p:nvSpPr>
        <p:spPr>
          <a:xfrm>
            <a:off x="2354400" y="7223040"/>
            <a:ext cx="5371560" cy="335880"/>
          </a:xfrm>
          <a:prstGeom prst="rect">
            <a:avLst/>
          </a:prstGeom>
          <a:noFill/>
          <a:ln w="9360">
            <a:noFill/>
          </a:ln>
        </p:spPr>
        <p:txBody>
          <a:bodyPr lIns="0" tIns="32400" rIns="0" bIns="0"/>
          <a:lstStyle/>
          <a:p>
            <a:pPr algn="ctr">
              <a:lnSpc>
                <a:spcPct val="92000"/>
              </a:lnSpc>
            </a:pPr>
            <a:r>
              <a:rPr lang="en-US" sz="1400" smtClean="0">
                <a:solidFill>
                  <a:srgbClr val="000000"/>
                </a:solidFill>
                <a:latin typeface="Arial"/>
                <a:ea typeface="WenQuanYi Zen Hei"/>
              </a:rPr>
              <a:t>*: PMID 24405752</a:t>
            </a:r>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8"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GWAS Overview</a:t>
            </a:r>
            <a:endParaRPr dirty="0"/>
          </a:p>
        </p:txBody>
      </p:sp>
      <p:sp>
        <p:nvSpPr>
          <p:cNvPr id="209"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10" name="CustomShape 3"/>
          <p:cNvSpPr/>
          <p:nvPr/>
        </p:nvSpPr>
        <p:spPr>
          <a:xfrm>
            <a:off x="204840" y="822239"/>
            <a:ext cx="9670320" cy="6310397"/>
          </a:xfrm>
          <a:prstGeom prst="rect">
            <a:avLst/>
          </a:prstGeom>
          <a:noFill/>
          <a:ln w="9360">
            <a:noFill/>
          </a:ln>
        </p:spPr>
        <p:txBody>
          <a:bodyPr lIns="0" tIns="24840" rIns="0" bIns="0"/>
          <a:lstStyle/>
          <a:p>
            <a:pPr>
              <a:lnSpc>
                <a:spcPct val="100000"/>
              </a:lnSpc>
            </a:pPr>
            <a:r>
              <a:rPr lang="en-US" sz="2400" dirty="0">
                <a:solidFill>
                  <a:srgbClr val="000000"/>
                </a:solidFill>
                <a:latin typeface="Arial"/>
                <a:ea typeface="WenQuanYi Zen Hei"/>
              </a:rPr>
              <a:t>Obstructive sleep apnea </a:t>
            </a:r>
            <a:r>
              <a:rPr lang="en-US" sz="2400" dirty="0" smtClean="0">
                <a:solidFill>
                  <a:srgbClr val="000000"/>
                </a:solidFill>
                <a:latin typeface="Arial"/>
                <a:ea typeface="WenQuanYi Zen Hei"/>
              </a:rPr>
              <a:t>is heritable</a:t>
            </a:r>
            <a:endParaRPr dirty="0"/>
          </a:p>
          <a:p>
            <a:pPr>
              <a:lnSpc>
                <a:spcPct val="100000"/>
              </a:lnSpc>
            </a:pPr>
            <a:r>
              <a:rPr lang="en-US" sz="2000" dirty="0" smtClean="0">
                <a:solidFill>
                  <a:srgbClr val="000000"/>
                </a:solidFill>
                <a:latin typeface="Arial"/>
                <a:ea typeface="WenQuanYi Zen Hei"/>
              </a:rPr>
              <a:t>	Apnea </a:t>
            </a:r>
            <a:r>
              <a:rPr lang="en-US" sz="2000" dirty="0" err="1">
                <a:solidFill>
                  <a:srgbClr val="000000"/>
                </a:solidFill>
                <a:latin typeface="Arial"/>
                <a:ea typeface="WenQuanYi Zen Hei"/>
              </a:rPr>
              <a:t>Hypopnea</a:t>
            </a:r>
            <a:r>
              <a:rPr lang="en-US" sz="2000" dirty="0">
                <a:solidFill>
                  <a:srgbClr val="000000"/>
                </a:solidFill>
                <a:latin typeface="Arial"/>
                <a:ea typeface="WenQuanYi Zen Hei"/>
              </a:rPr>
              <a:t> Index (AHI) Heritability: 0.37 (Cleveland Family Study)</a:t>
            </a:r>
            <a:endParaRPr dirty="0"/>
          </a:p>
          <a:p>
            <a:pPr>
              <a:lnSpc>
                <a:spcPct val="100000"/>
              </a:lnSpc>
            </a:pPr>
            <a:r>
              <a:rPr lang="en-US" sz="2000" dirty="0" smtClean="0">
                <a:solidFill>
                  <a:srgbClr val="000000"/>
                </a:solidFill>
                <a:latin typeface="Arial"/>
                <a:ea typeface="WenQuanYi Zen Hei"/>
              </a:rPr>
              <a:t>	</a:t>
            </a: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60</a:t>
            </a:r>
            <a:r>
              <a:rPr lang="en-US" sz="2000" dirty="0">
                <a:solidFill>
                  <a:srgbClr val="000000"/>
                </a:solidFill>
                <a:latin typeface="Arial"/>
                <a:ea typeface="WenQuanYi Zen Hei"/>
              </a:rPr>
              <a:t>% of heritability is through BMI-independent </a:t>
            </a:r>
            <a:r>
              <a:rPr lang="en-US" sz="2000" dirty="0" smtClean="0">
                <a:solidFill>
                  <a:srgbClr val="000000"/>
                </a:solidFill>
                <a:latin typeface="Arial"/>
                <a:ea typeface="WenQuanYi Zen Hei"/>
              </a:rPr>
              <a:t>pathways</a:t>
            </a:r>
          </a:p>
          <a:p>
            <a:pPr>
              <a:lnSpc>
                <a:spcPct val="100000"/>
              </a:lnSpc>
            </a:pPr>
            <a:endParaRPr dirty="0"/>
          </a:p>
          <a:p>
            <a:pPr>
              <a:lnSpc>
                <a:spcPct val="100000"/>
              </a:lnSpc>
            </a:pPr>
            <a:r>
              <a:rPr lang="en-US" sz="2400" dirty="0">
                <a:solidFill>
                  <a:srgbClr val="000000"/>
                </a:solidFill>
                <a:latin typeface="Arial"/>
                <a:ea typeface="WenQuanYi Zen Hei"/>
              </a:rPr>
              <a:t>AHI, a clinical measure, may be comprised of </a:t>
            </a:r>
            <a:r>
              <a:rPr lang="en-US" sz="2400" i="1" dirty="0" err="1">
                <a:solidFill>
                  <a:srgbClr val="000000"/>
                </a:solidFill>
                <a:latin typeface="Arial"/>
                <a:ea typeface="WenQuanYi Zen Hei"/>
              </a:rPr>
              <a:t>endophenotypes</a:t>
            </a:r>
            <a:endParaRPr dirty="0"/>
          </a:p>
          <a:p>
            <a:pPr>
              <a:lnSpc>
                <a:spcPct val="100000"/>
              </a:lnSpc>
            </a:pPr>
            <a:r>
              <a:rPr lang="en-US" sz="2000" dirty="0">
                <a:solidFill>
                  <a:srgbClr val="000000"/>
                </a:solidFill>
                <a:latin typeface="Arial"/>
                <a:ea typeface="WenQuanYi Zen Hei"/>
              </a:rPr>
              <a:t>	AHI – Average O2 saturation r = 0.51</a:t>
            </a:r>
            <a:endParaRPr dirty="0"/>
          </a:p>
          <a:p>
            <a:pPr>
              <a:lnSpc>
                <a:spcPct val="100000"/>
              </a:lnSpc>
            </a:pPr>
            <a:r>
              <a:rPr lang="en-US" sz="2000" dirty="0">
                <a:solidFill>
                  <a:srgbClr val="000000"/>
                </a:solidFill>
                <a:latin typeface="Arial"/>
                <a:ea typeface="WenQuanYi Zen Hei"/>
              </a:rPr>
              <a:t>	</a:t>
            </a: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Sub-phenotypes </a:t>
            </a:r>
            <a:r>
              <a:rPr lang="en-US" sz="2000" dirty="0">
                <a:solidFill>
                  <a:srgbClr val="000000"/>
                </a:solidFill>
                <a:latin typeface="Arial"/>
                <a:ea typeface="WenQuanYi Zen Hei"/>
              </a:rPr>
              <a:t>may have distinct genetics</a:t>
            </a:r>
            <a:endParaRPr dirty="0"/>
          </a:p>
          <a:p>
            <a:pPr>
              <a:lnSpc>
                <a:spcPct val="100000"/>
              </a:lnSpc>
            </a:pPr>
            <a:r>
              <a:rPr lang="en-US" sz="2000" dirty="0">
                <a:solidFill>
                  <a:srgbClr val="000000"/>
                </a:solidFill>
                <a:latin typeface="Arial"/>
                <a:ea typeface="WenQuanYi Zen Hei"/>
              </a:rPr>
              <a:t>	</a:t>
            </a:r>
            <a:endParaRPr lang="en-US" sz="2000" dirty="0" smtClean="0">
              <a:solidFill>
                <a:srgbClr val="000000"/>
              </a:solidFill>
              <a:latin typeface="Arial"/>
              <a:ea typeface="WenQuanYi Zen Hei"/>
            </a:endParaRPr>
          </a:p>
          <a:p>
            <a:pPr>
              <a:lnSpc>
                <a:spcPct val="100000"/>
              </a:lnSpc>
            </a:pPr>
            <a:r>
              <a:rPr lang="en-US" sz="2000" dirty="0">
                <a:solidFill>
                  <a:srgbClr val="000000"/>
                </a:solidFill>
                <a:latin typeface="Arial"/>
                <a:ea typeface="WenQuanYi Zen Hei"/>
              </a:rPr>
              <a:t>	</a:t>
            </a:r>
            <a:r>
              <a:rPr lang="en-US" sz="2000" dirty="0" smtClean="0">
                <a:solidFill>
                  <a:srgbClr val="000000"/>
                </a:solidFill>
                <a:latin typeface="Arial"/>
                <a:ea typeface="WenQuanYi Zen Hei"/>
              </a:rPr>
              <a:t>GWAS </a:t>
            </a:r>
            <a:r>
              <a:rPr lang="en-US" sz="2000" dirty="0">
                <a:solidFill>
                  <a:srgbClr val="000000"/>
                </a:solidFill>
                <a:latin typeface="Arial"/>
                <a:ea typeface="WenQuanYi Zen Hei"/>
              </a:rPr>
              <a:t>never performed on Average O2 saturation</a:t>
            </a:r>
            <a:endParaRPr dirty="0"/>
          </a:p>
          <a:p>
            <a:pPr>
              <a:lnSpc>
                <a:spcPct val="100000"/>
              </a:lnSpc>
            </a:pPr>
            <a:endParaRPr dirty="0"/>
          </a:p>
          <a:p>
            <a:pPr>
              <a:lnSpc>
                <a:spcPct val="100000"/>
              </a:lnSpc>
            </a:pPr>
            <a:r>
              <a:rPr lang="en-US" sz="2400" dirty="0">
                <a:solidFill>
                  <a:srgbClr val="000000"/>
                </a:solidFill>
                <a:latin typeface="Arial"/>
                <a:ea typeface="WenQuanYi Zen Hei"/>
              </a:rPr>
              <a:t>Increased sample size should uncover new genetic signals</a:t>
            </a:r>
            <a:endParaRPr dirty="0"/>
          </a:p>
          <a:p>
            <a:pPr>
              <a:lnSpc>
                <a:spcPct val="100000"/>
              </a:lnSpc>
            </a:pPr>
            <a:r>
              <a:rPr lang="en-US" sz="2000" dirty="0">
                <a:solidFill>
                  <a:srgbClr val="000000"/>
                </a:solidFill>
                <a:latin typeface="Arial"/>
                <a:ea typeface="WenQuanYi Zen Hei"/>
              </a:rPr>
              <a:t>	Largest OSA GWAS meta-analysis to date; additional cohorts being </a:t>
            </a:r>
            <a:r>
              <a:rPr lang="en-US" sz="2000" dirty="0" smtClean="0">
                <a:solidFill>
                  <a:srgbClr val="000000"/>
                </a:solidFill>
                <a:latin typeface="Arial"/>
                <a:ea typeface="WenQuanYi Zen Hei"/>
              </a:rPr>
              <a:t>added</a:t>
            </a:r>
          </a:p>
          <a:p>
            <a:pPr>
              <a:lnSpc>
                <a:spcPct val="100000"/>
              </a:lnSpc>
            </a:pPr>
            <a:endParaRPr lang="en-US" sz="2000" dirty="0" smtClean="0">
              <a:solidFill>
                <a:srgbClr val="000000"/>
              </a:solidFill>
              <a:latin typeface="Arial"/>
              <a:ea typeface="WenQuanYi Zen Hei"/>
            </a:endParaRPr>
          </a:p>
          <a:p>
            <a:pPr>
              <a:lnSpc>
                <a:spcPct val="100000"/>
              </a:lnSpc>
            </a:pPr>
            <a:endParaRPr sz="2400" dirty="0"/>
          </a:p>
        </p:txBody>
      </p:sp>
      <p:sp>
        <p:nvSpPr>
          <p:cNvPr id="211" name="CustomShape 4"/>
          <p:cNvSpPr/>
          <p:nvPr/>
        </p:nvSpPr>
        <p:spPr>
          <a:xfrm>
            <a:off x="2354400" y="7223040"/>
            <a:ext cx="5371560" cy="335880"/>
          </a:xfrm>
          <a:prstGeom prst="rect">
            <a:avLst/>
          </a:prstGeom>
          <a:noFill/>
          <a:ln w="9360">
            <a:noFill/>
          </a:ln>
        </p:spPr>
        <p:txBody>
          <a:bodyPr lIns="0" tIns="32400" rIns="0" bIns="0"/>
          <a:lstStyle/>
          <a:p>
            <a:pPr algn="ctr">
              <a:lnSpc>
                <a:spcPct val="92000"/>
              </a:lnSpc>
            </a:pPr>
            <a:r>
              <a:rPr lang="en-US" sz="1400" dirty="0">
                <a:solidFill>
                  <a:srgbClr val="000000"/>
                </a:solidFill>
                <a:latin typeface="Arial"/>
                <a:ea typeface="WenQuanYi Zen Hei"/>
              </a:rPr>
              <a:t>Patel </a:t>
            </a:r>
            <a:r>
              <a:rPr lang="en-US" sz="1400" dirty="0" smtClean="0">
                <a:solidFill>
                  <a:srgbClr val="000000"/>
                </a:solidFill>
                <a:latin typeface="Arial"/>
                <a:ea typeface="WenQuanYi Zen Hei"/>
              </a:rPr>
              <a:t>SR 2008 PMID: 18209735</a:t>
            </a:r>
            <a:endParaRP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7"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Enriched Enhancers for Average O2 Sat</a:t>
            </a:r>
            <a:endParaRPr/>
          </a:p>
        </p:txBody>
      </p:sp>
      <p:sp>
        <p:nvSpPr>
          <p:cNvPr id="198"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199" name="CustomShape 3"/>
          <p:cNvSpPr/>
          <p:nvPr/>
        </p:nvSpPr>
        <p:spPr>
          <a:xfrm>
            <a:off x="392040" y="6370560"/>
            <a:ext cx="9305280" cy="1015560"/>
          </a:xfrm>
          <a:prstGeom prst="rect">
            <a:avLst/>
          </a:prstGeom>
          <a:noFill/>
          <a:ln w="9360">
            <a:noFill/>
          </a:ln>
        </p:spPr>
        <p:txBody>
          <a:bodyPr lIns="0" tIns="21240" rIns="0" bIns="0" anchor="ctr"/>
          <a:lstStyle/>
          <a:p>
            <a:pPr algn="ctr">
              <a:lnSpc>
                <a:spcPct val="100000"/>
              </a:lnSpc>
            </a:pPr>
            <a:r>
              <a:rPr lang="en-US">
                <a:solidFill>
                  <a:srgbClr val="000000"/>
                </a:solidFill>
                <a:latin typeface="Arial"/>
                <a:ea typeface="WenQuanYi Zen Hei"/>
              </a:rPr>
              <a:t>Dnase I Hypersensitivity Site (DHS): open DNA where proteins bind</a:t>
            </a:r>
            <a:endParaRPr/>
          </a:p>
          <a:p>
            <a:pPr algn="ctr">
              <a:lnSpc>
                <a:spcPct val="100000"/>
              </a:lnSpc>
            </a:pPr>
            <a:r>
              <a:rPr lang="en-US">
                <a:solidFill>
                  <a:srgbClr val="000000"/>
                </a:solidFill>
                <a:latin typeface="Arial"/>
                <a:ea typeface="WenQuanYi Zen Hei"/>
              </a:rPr>
              <a:t>SNP Fractions: </a:t>
            </a:r>
            <a:r>
              <a:rPr lang="en-US" b="1" u="sng">
                <a:solidFill>
                  <a:srgbClr val="FF0000"/>
                </a:solidFill>
                <a:latin typeface="Arial"/>
                <a:ea typeface="WenQuanYi Zen Hei"/>
              </a:rPr>
              <a:t>Enhancers 4%</a:t>
            </a:r>
            <a:r>
              <a:rPr lang="en-US">
                <a:solidFill>
                  <a:srgbClr val="000000"/>
                </a:solidFill>
                <a:latin typeface="Arial"/>
                <a:ea typeface="WenQuanYi Zen Hei"/>
              </a:rPr>
              <a:t>; </a:t>
            </a:r>
            <a:r>
              <a:rPr lang="en-US">
                <a:solidFill>
                  <a:srgbClr val="008200"/>
                </a:solidFill>
                <a:latin typeface="Arial"/>
                <a:ea typeface="WenQuanYi Zen Hei"/>
              </a:rPr>
              <a:t>DNase I non-enhancers 6%</a:t>
            </a:r>
            <a:r>
              <a:rPr lang="en-US">
                <a:solidFill>
                  <a:srgbClr val="000000"/>
                </a:solidFill>
                <a:latin typeface="Arial"/>
                <a:ea typeface="WenQuanYi Zen Hei"/>
              </a:rPr>
              <a:t>; </a:t>
            </a:r>
            <a:r>
              <a:rPr lang="en-US">
                <a:solidFill>
                  <a:srgbClr val="0000BF"/>
                </a:solidFill>
                <a:latin typeface="Arial"/>
                <a:ea typeface="WenQuanYi Zen Hei"/>
              </a:rPr>
              <a:t>Other: 90%</a:t>
            </a:r>
            <a:endParaRPr/>
          </a:p>
          <a:p>
            <a:pPr algn="ctr">
              <a:lnSpc>
                <a:spcPct val="100000"/>
              </a:lnSpc>
            </a:pPr>
            <a:r>
              <a:rPr lang="en-US">
                <a:solidFill>
                  <a:srgbClr val="000000"/>
                </a:solidFill>
                <a:latin typeface="Arial"/>
                <a:ea typeface="WenQuanYi Zen Hei"/>
              </a:rPr>
              <a:t>SNPs pre-thinned (r</a:t>
            </a:r>
            <a:r>
              <a:rPr lang="en-US" baseline="33000">
                <a:solidFill>
                  <a:srgbClr val="000000"/>
                </a:solidFill>
                <a:latin typeface="Arial"/>
                <a:ea typeface="WenQuanYi Zen Hei"/>
              </a:rPr>
              <a:t>2</a:t>
            </a:r>
            <a:r>
              <a:rPr lang="en-US">
                <a:solidFill>
                  <a:srgbClr val="000000"/>
                </a:solidFill>
                <a:latin typeface="Arial"/>
                <a:ea typeface="WenQuanYi Zen Hei"/>
              </a:rPr>
              <a:t> &lt; 0.33) to minimize overlap</a:t>
            </a:r>
            <a:endParaRPr/>
          </a:p>
        </p:txBody>
      </p:sp>
      <p:pic>
        <p:nvPicPr>
          <p:cNvPr id="200" name="Picture 1"/>
          <p:cNvPicPr/>
          <p:nvPr/>
        </p:nvPicPr>
        <p:blipFill>
          <a:blip r:embed="rId3" cstate="print"/>
          <a:stretch>
            <a:fillRect/>
          </a:stretch>
        </p:blipFill>
        <p:spPr>
          <a:xfrm>
            <a:off x="2114280" y="594720"/>
            <a:ext cx="5851440" cy="5851440"/>
          </a:xfrm>
          <a:prstGeom prst="rect">
            <a:avLst/>
          </a:prstGeom>
          <a:ln>
            <a:noFill/>
          </a:ln>
        </p:spPr>
      </p:pic>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2"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Background</a:t>
            </a:r>
            <a:endParaRPr/>
          </a:p>
        </p:txBody>
      </p:sp>
      <p:sp>
        <p:nvSpPr>
          <p:cNvPr id="173" name="CustomShape 2"/>
          <p:cNvSpPr/>
          <p:nvPr/>
        </p:nvSpPr>
        <p:spPr>
          <a:xfrm>
            <a:off x="2505240" y="7205760"/>
            <a:ext cx="535392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174" name="CustomShape 3"/>
          <p:cNvSpPr/>
          <p:nvPr/>
        </p:nvSpPr>
        <p:spPr>
          <a:xfrm>
            <a:off x="204840" y="808200"/>
            <a:ext cx="9670320" cy="6277680"/>
          </a:xfrm>
          <a:prstGeom prst="rect">
            <a:avLst/>
          </a:prstGeom>
          <a:noFill/>
          <a:ln w="9360">
            <a:noFill/>
          </a:ln>
        </p:spPr>
        <p:txBody>
          <a:bodyPr lIns="0" tIns="24840" rIns="0" bIns="0"/>
          <a:lstStyle/>
          <a:p>
            <a:pPr>
              <a:lnSpc>
                <a:spcPct val="100000"/>
              </a:lnSpc>
            </a:pPr>
            <a:r>
              <a:rPr lang="en-US" sz="2400">
                <a:solidFill>
                  <a:srgbClr val="000000"/>
                </a:solidFill>
                <a:latin typeface="Arial"/>
                <a:ea typeface="WenQuanYi Zen Hei"/>
              </a:rPr>
              <a:t>Obstructive sleep apnea is heritable</a:t>
            </a:r>
            <a:endParaRPr/>
          </a:p>
          <a:p>
            <a:pPr>
              <a:lnSpc>
                <a:spcPct val="100000"/>
              </a:lnSpc>
            </a:pPr>
            <a:endParaRPr/>
          </a:p>
          <a:p>
            <a:pPr>
              <a:lnSpc>
                <a:spcPct val="100000"/>
              </a:lnSpc>
            </a:pPr>
            <a:r>
              <a:rPr lang="en-US" sz="2000">
                <a:solidFill>
                  <a:srgbClr val="000000"/>
                </a:solidFill>
                <a:latin typeface="Arial"/>
                <a:ea typeface="WenQuanYi Zen Hei"/>
              </a:rPr>
              <a:t>	Apnea Hypopnea Index (AHI) Heritability: 0.37 (Cleveland Family Study)</a:t>
            </a:r>
            <a:endParaRPr/>
          </a:p>
          <a:p>
            <a:pPr>
              <a:lnSpc>
                <a:spcPct val="100000"/>
              </a:lnSpc>
            </a:pPr>
            <a:endParaRPr/>
          </a:p>
          <a:p>
            <a:pPr>
              <a:lnSpc>
                <a:spcPct val="100000"/>
              </a:lnSpc>
            </a:pPr>
            <a:endParaRPr/>
          </a:p>
          <a:p>
            <a:pPr>
              <a:lnSpc>
                <a:spcPct val="100000"/>
              </a:lnSpc>
            </a:pPr>
            <a:r>
              <a:rPr lang="en-US" sz="2400">
                <a:solidFill>
                  <a:srgbClr val="000000"/>
                </a:solidFill>
                <a:latin typeface="Arial"/>
                <a:ea typeface="WenQuanYi Zen Hei"/>
              </a:rPr>
              <a:t>AHI, a clinical measure, may be comprised of </a:t>
            </a:r>
            <a:r>
              <a:rPr lang="en-US" sz="2400" i="1">
                <a:solidFill>
                  <a:srgbClr val="000000"/>
                </a:solidFill>
                <a:latin typeface="Arial"/>
                <a:ea typeface="WenQuanYi Zen Hei"/>
              </a:rPr>
              <a:t>endophenotypes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a:t>
            </a:r>
            <a:r>
              <a:rPr lang="en-US" sz="2000">
                <a:solidFill>
                  <a:srgbClr val="FF0000"/>
                </a:solidFill>
                <a:latin typeface="Arial"/>
                <a:ea typeface="WenQuanYi Zen Hei"/>
              </a:rPr>
              <a:t>Phenotypes with higher heritability can be prioritized </a:t>
            </a:r>
            <a:r>
              <a:rPr lang="en-US" sz="2000">
                <a:solidFill>
                  <a:srgbClr val="000000"/>
                </a:solidFill>
                <a:latin typeface="Arial"/>
                <a:ea typeface="WenQuanYi Zen Hei"/>
              </a:rPr>
              <a:t>for genetic analysis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Can combinations of phenotypes better describe OSA</a:t>
            </a:r>
            <a:r>
              <a:rPr lang="en-US" sz="2000" smtClean="0">
                <a:solidFill>
                  <a:srgbClr val="000000"/>
                </a:solidFill>
                <a:latin typeface="Arial"/>
                <a:ea typeface="WenQuanYi Zen Hei"/>
              </a:rPr>
              <a:t>?</a:t>
            </a:r>
          </a:p>
          <a:p>
            <a:pPr>
              <a:lnSpc>
                <a:spcPct val="100000"/>
              </a:lnSpc>
            </a:pPr>
            <a:r>
              <a:rPr lang="en-US" sz="2000">
                <a:solidFill>
                  <a:srgbClr val="000000"/>
                </a:solidFill>
                <a:latin typeface="Arial"/>
              </a:rPr>
              <a:t>	</a:t>
            </a:r>
            <a:r>
              <a:rPr lang="en-US" sz="2000" smtClean="0">
                <a:solidFill>
                  <a:srgbClr val="000000"/>
                </a:solidFill>
                <a:latin typeface="Arial"/>
              </a:rPr>
              <a:t>	</a:t>
            </a:r>
            <a:r>
              <a:rPr lang="en-US" smtClean="0">
                <a:solidFill>
                  <a:srgbClr val="000000"/>
                </a:solidFill>
                <a:latin typeface="Arial"/>
              </a:rPr>
              <a:t>Oksenberg APSS Poster 366: Apnea-Hypopnea Duration / TST: ≥ correlation 		with multiple sleepiness measures vs AHI</a:t>
            </a:r>
            <a:endParaRPr sz="1600"/>
          </a:p>
          <a:p>
            <a:pPr>
              <a:lnSpc>
                <a:spcPct val="100000"/>
              </a:lnSpc>
            </a:pPr>
            <a:endParaRPr/>
          </a:p>
          <a:p>
            <a:pPr>
              <a:lnSpc>
                <a:spcPct val="100000"/>
              </a:lnSpc>
            </a:pPr>
            <a:r>
              <a:rPr lang="en-US" sz="2400">
                <a:solidFill>
                  <a:srgbClr val="000000"/>
                </a:solidFill>
                <a:latin typeface="Arial"/>
                <a:ea typeface="WenQuanYi Zen Hei"/>
              </a:rPr>
              <a:t>Genome-wide association studies (GWAS) explain a fraction of expected heritability</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“Missing heritability” problem- </a:t>
            </a:r>
            <a:r>
              <a:rPr lang="en-US" sz="2000">
                <a:solidFill>
                  <a:srgbClr val="FF0000"/>
                </a:solidFill>
                <a:latin typeface="Arial"/>
                <a:ea typeface="WenQuanYi Zen Hei"/>
              </a:rPr>
              <a:t>can we expect </a:t>
            </a:r>
            <a:r>
              <a:rPr lang="en-US" sz="2000" u="sng">
                <a:solidFill>
                  <a:srgbClr val="FF0000"/>
                </a:solidFill>
                <a:latin typeface="Arial"/>
                <a:ea typeface="WenQuanYi Zen Hei"/>
              </a:rPr>
              <a:t>common</a:t>
            </a:r>
            <a:r>
              <a:rPr lang="en-US" sz="2000">
                <a:solidFill>
                  <a:srgbClr val="FF0000"/>
                </a:solidFill>
                <a:latin typeface="Arial"/>
                <a:ea typeface="WenQuanYi Zen Hei"/>
              </a:rPr>
              <a:t> OSA variants?</a:t>
            </a:r>
            <a:endParaRPr/>
          </a:p>
          <a:p>
            <a:pPr>
              <a:lnSpc>
                <a:spcPct val="100000"/>
              </a:lnSpc>
            </a:pPr>
            <a:endParaRPr/>
          </a:p>
          <a:p>
            <a:pPr>
              <a:lnSpc>
                <a:spcPct val="100000"/>
              </a:lnSpc>
            </a:pPr>
            <a:r>
              <a:rPr lang="en-US" sz="2000">
                <a:solidFill>
                  <a:srgbClr val="000000"/>
                </a:solidFill>
                <a:latin typeface="Arial"/>
                <a:ea typeface="WenQuanYi Zen Hei"/>
              </a:rPr>
              <a:t>	Height: &lt;10% heritability explained by GWAS, raised to 45% using all-		genome technique GCTA (Genome-Wide Complex Trait Analysis)</a:t>
            </a:r>
            <a:endParaRPr/>
          </a:p>
        </p:txBody>
      </p:sp>
      <p:sp>
        <p:nvSpPr>
          <p:cNvPr id="175" name="CustomShape 4"/>
          <p:cNvSpPr/>
          <p:nvPr/>
        </p:nvSpPr>
        <p:spPr>
          <a:xfrm>
            <a:off x="2602080" y="7223040"/>
            <a:ext cx="5257080" cy="335880"/>
          </a:xfrm>
          <a:prstGeom prst="rect">
            <a:avLst/>
          </a:prstGeom>
          <a:noFill/>
          <a:ln w="9360">
            <a:noFill/>
          </a:ln>
        </p:spPr>
        <p:txBody>
          <a:bodyPr lIns="0" tIns="32400" rIns="0" bIns="0"/>
          <a:lstStyle/>
          <a:p>
            <a:pPr algn="ctr">
              <a:lnSpc>
                <a:spcPct val="92000"/>
              </a:lnSpc>
            </a:pPr>
            <a:r>
              <a:rPr lang="en-US" sz="1400">
                <a:solidFill>
                  <a:srgbClr val="000000"/>
                </a:solidFill>
                <a:latin typeface="Arial"/>
                <a:ea typeface="WenQuanYi Zen Hei"/>
              </a:rPr>
              <a:t>Patel SR (2008), Yang J (2010) PMIDs: 18209735, 20562875</a:t>
            </a:r>
            <a:endParaRPr/>
          </a:p>
        </p:txBody>
      </p:sp>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6"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Aims</a:t>
            </a:r>
            <a:endParaRPr/>
          </a:p>
        </p:txBody>
      </p:sp>
      <p:sp>
        <p:nvSpPr>
          <p:cNvPr id="177"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178" name="CustomShape 3"/>
          <p:cNvSpPr/>
          <p:nvPr/>
        </p:nvSpPr>
        <p:spPr>
          <a:xfrm>
            <a:off x="204840" y="822240"/>
            <a:ext cx="9670320" cy="6217560"/>
          </a:xfrm>
          <a:prstGeom prst="rect">
            <a:avLst/>
          </a:prstGeom>
          <a:noFill/>
          <a:ln w="9360">
            <a:noFill/>
          </a:ln>
        </p:spPr>
        <p:txBody>
          <a:bodyPr lIns="0" tIns="24840" rIns="0" bIns="0"/>
          <a:lstStyle/>
          <a:p>
            <a:pPr>
              <a:lnSpc>
                <a:spcPct val="100000"/>
              </a:lnSpc>
            </a:pPr>
            <a:endParaRPr/>
          </a:p>
          <a:p>
            <a:pPr>
              <a:lnSpc>
                <a:spcPct val="100000"/>
              </a:lnSpc>
            </a:pPr>
            <a:r>
              <a:rPr lang="en-US" sz="2400">
                <a:solidFill>
                  <a:srgbClr val="000000"/>
                </a:solidFill>
                <a:latin typeface="Arial"/>
                <a:ea typeface="WenQuanYi Zen Hei"/>
              </a:rPr>
              <a:t>Quantify heritability of sleep disordered breathing related traits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Examine </a:t>
            </a:r>
            <a:r>
              <a:rPr lang="en-US" sz="2000" smtClean="0">
                <a:solidFill>
                  <a:srgbClr val="000000"/>
                </a:solidFill>
                <a:latin typeface="Arial"/>
                <a:ea typeface="WenQuanYi Zen Hei"/>
              </a:rPr>
              <a:t>novel sleep disordered breathing phenotypes in </a:t>
            </a:r>
            <a:r>
              <a:rPr lang="en-US" sz="2000">
                <a:solidFill>
                  <a:srgbClr val="000000"/>
                </a:solidFill>
                <a:latin typeface="Arial"/>
                <a:ea typeface="WenQuanYi Zen Hei"/>
              </a:rPr>
              <a:t>Cleveland Family </a:t>
            </a:r>
            <a:r>
              <a:rPr lang="en-US" sz="2000" smtClean="0">
                <a:solidFill>
                  <a:srgbClr val="000000"/>
                </a:solidFill>
                <a:latin typeface="Arial"/>
                <a:ea typeface="WenQuanYi Zen Hei"/>
              </a:rPr>
              <a:t>	Study (CFS)</a:t>
            </a:r>
            <a:endParaRPr/>
          </a:p>
          <a:p>
            <a:pPr>
              <a:lnSpc>
                <a:spcPct val="100000"/>
              </a:lnSpc>
            </a:pPr>
            <a:endParaRPr/>
          </a:p>
          <a:p>
            <a:pPr>
              <a:lnSpc>
                <a:spcPct val="100000"/>
              </a:lnSpc>
            </a:pPr>
            <a:r>
              <a:rPr lang="en-US" sz="2000">
                <a:solidFill>
                  <a:srgbClr val="000000"/>
                </a:solidFill>
                <a:latin typeface="Arial"/>
                <a:ea typeface="WenQuanYi Zen Hei"/>
              </a:rPr>
              <a:t>	Transferability of heritability estimates into non-family cohorts </a:t>
            </a:r>
            <a:endParaRPr/>
          </a:p>
          <a:p>
            <a:pPr>
              <a:lnSpc>
                <a:spcPct val="100000"/>
              </a:lnSpc>
            </a:pPr>
            <a:endParaRPr/>
          </a:p>
          <a:p>
            <a:pPr>
              <a:lnSpc>
                <a:spcPct val="100000"/>
              </a:lnSpc>
            </a:pPr>
            <a:r>
              <a:rPr lang="en-US" sz="2000">
                <a:solidFill>
                  <a:srgbClr val="000000"/>
                </a:solidFill>
                <a:latin typeface="Arial"/>
                <a:ea typeface="WenQuanYi Zen Hei"/>
              </a:rPr>
              <a:t>	Determine which phenotypes should be prioritized for genetic study</a:t>
            </a:r>
            <a:endParaRPr/>
          </a:p>
          <a:p>
            <a:pPr>
              <a:lnSpc>
                <a:spcPct val="100000"/>
              </a:lnSpc>
            </a:pPr>
            <a:endParaRPr/>
          </a:p>
          <a:p>
            <a:pPr>
              <a:lnSpc>
                <a:spcPct val="100000"/>
              </a:lnSpc>
            </a:pPr>
            <a:r>
              <a:rPr lang="en-US" sz="2000">
                <a:solidFill>
                  <a:srgbClr val="000000"/>
                </a:solidFill>
                <a:latin typeface="Arial"/>
                <a:ea typeface="WenQuanYi Zen Hei"/>
              </a:rPr>
              <a:t>	</a:t>
            </a:r>
            <a:endParaRPr/>
          </a:p>
          <a:p>
            <a:pPr>
              <a:lnSpc>
                <a:spcPct val="100000"/>
              </a:lnSpc>
            </a:pPr>
            <a:r>
              <a:rPr lang="en-US" sz="2400">
                <a:solidFill>
                  <a:srgbClr val="000000"/>
                </a:solidFill>
                <a:latin typeface="Arial"/>
                <a:ea typeface="WenQuanYi Zen Hei"/>
              </a:rPr>
              <a:t>Quantify phenotype heritability from regulatory DNA regions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Most GWAS signals are from regulatory DNA, not protein mutations*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DNase I Hypersensitivity Site (DHS): open DNA where proteins bind</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Promoter: Near start of gene</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Enhancer: Need not be close to gene, affects expression levels</a:t>
            </a:r>
            <a:endParaRPr/>
          </a:p>
          <a:p>
            <a:pPr>
              <a:lnSpc>
                <a:spcPct val="100000"/>
              </a:lnSpc>
            </a:pPr>
            <a:endParaRPr/>
          </a:p>
        </p:txBody>
      </p:sp>
      <p:sp>
        <p:nvSpPr>
          <p:cNvPr id="179" name="CustomShape 4"/>
          <p:cNvSpPr/>
          <p:nvPr/>
        </p:nvSpPr>
        <p:spPr>
          <a:xfrm>
            <a:off x="3249720" y="7223040"/>
            <a:ext cx="3580560" cy="335880"/>
          </a:xfrm>
          <a:prstGeom prst="rect">
            <a:avLst/>
          </a:prstGeom>
          <a:noFill/>
          <a:ln w="9360">
            <a:noFill/>
          </a:ln>
        </p:spPr>
        <p:txBody>
          <a:bodyPr lIns="0" tIns="32400" rIns="0" bIns="0"/>
          <a:lstStyle/>
          <a:p>
            <a:pPr algn="ctr">
              <a:lnSpc>
                <a:spcPct val="92000"/>
              </a:lnSpc>
            </a:pPr>
            <a:r>
              <a:rPr lang="en-US" sz="1400">
                <a:solidFill>
                  <a:srgbClr val="000000"/>
                </a:solidFill>
                <a:latin typeface="Arial"/>
                <a:ea typeface="WenQuanYi Zen Hei"/>
              </a:rPr>
              <a:t>*Maurano MT (2012) PMID: 22955828</a:t>
            </a:r>
            <a:endParaRPr/>
          </a:p>
        </p:txBody>
      </p:sp>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0"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Methods</a:t>
            </a:r>
            <a:endParaRPr/>
          </a:p>
        </p:txBody>
      </p:sp>
      <p:sp>
        <p:nvSpPr>
          <p:cNvPr id="181"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182" name="CustomShape 3"/>
          <p:cNvSpPr/>
          <p:nvPr/>
        </p:nvSpPr>
        <p:spPr>
          <a:xfrm>
            <a:off x="163440" y="655560"/>
            <a:ext cx="9670320" cy="6538320"/>
          </a:xfrm>
          <a:prstGeom prst="rect">
            <a:avLst/>
          </a:prstGeom>
          <a:noFill/>
          <a:ln w="9360">
            <a:noFill/>
          </a:ln>
        </p:spPr>
        <p:txBody>
          <a:bodyPr lIns="0" tIns="24840" rIns="0" bIns="0"/>
          <a:lstStyle/>
          <a:p>
            <a:pPr>
              <a:lnSpc>
                <a:spcPct val="100000"/>
              </a:lnSpc>
            </a:pPr>
            <a:r>
              <a:rPr lang="en-US" sz="2400">
                <a:solidFill>
                  <a:srgbClr val="000000"/>
                </a:solidFill>
                <a:latin typeface="Arial"/>
                <a:ea typeface="WenQuanYi Zen Hei"/>
              </a:rPr>
              <a:t>Phenotype Models:</a:t>
            </a:r>
            <a:endParaRPr/>
          </a:p>
          <a:p>
            <a:pPr>
              <a:lnSpc>
                <a:spcPct val="100000"/>
              </a:lnSpc>
            </a:pPr>
            <a:r>
              <a:rPr lang="en-US" sz="2000">
                <a:solidFill>
                  <a:srgbClr val="000000"/>
                </a:solidFill>
                <a:latin typeface="Arial"/>
                <a:ea typeface="WenQuanYi Zen Hei"/>
              </a:rPr>
              <a:t>	Rank-normal transformations on CFS (family) or combined 3-cohort sample 	(population)</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Adjusted for age, age</a:t>
            </a:r>
            <a:r>
              <a:rPr lang="en-US" sz="2000" baseline="30000">
                <a:solidFill>
                  <a:srgbClr val="000000"/>
                </a:solidFill>
                <a:latin typeface="Arial"/>
                <a:ea typeface="WenQuanYi Zen Hei"/>
              </a:rPr>
              <a:t>2</a:t>
            </a:r>
            <a:r>
              <a:rPr lang="en-US" sz="2000">
                <a:solidFill>
                  <a:srgbClr val="000000"/>
                </a:solidFill>
                <a:latin typeface="Arial"/>
                <a:ea typeface="WenQuanYi Zen Hei"/>
              </a:rPr>
              <a:t>, sex, age*sex, BMI, </a:t>
            </a:r>
            <a:r>
              <a:rPr lang="en-US" sz="2000" smtClean="0">
                <a:solidFill>
                  <a:srgbClr val="000000"/>
                </a:solidFill>
                <a:latin typeface="Arial"/>
                <a:ea typeface="WenQuanYi Zen Hei"/>
              </a:rPr>
              <a:t>BMI</a:t>
            </a:r>
            <a:r>
              <a:rPr lang="en-US" sz="2000" baseline="30000">
                <a:solidFill>
                  <a:srgbClr val="000000"/>
                </a:solidFill>
                <a:ea typeface="WenQuanYi Zen Hei"/>
              </a:rPr>
              <a:t>2</a:t>
            </a:r>
            <a:r>
              <a:rPr lang="en-US" sz="2000" smtClean="0">
                <a:solidFill>
                  <a:srgbClr val="000000"/>
                </a:solidFill>
                <a:latin typeface="Arial"/>
                <a:ea typeface="WenQuanYi Zen Hei"/>
              </a:rPr>
              <a:t>, </a:t>
            </a:r>
            <a:r>
              <a:rPr lang="en-US" sz="2000">
                <a:solidFill>
                  <a:srgbClr val="000000"/>
                </a:solidFill>
                <a:latin typeface="Arial"/>
                <a:ea typeface="WenQuanYi Zen Hei"/>
              </a:rPr>
              <a:t>10 population principal 	components, study variable</a:t>
            </a:r>
            <a:endParaRPr/>
          </a:p>
          <a:p>
            <a:pPr>
              <a:lnSpc>
                <a:spcPct val="100000"/>
              </a:lnSpc>
            </a:pPr>
            <a:endParaRPr/>
          </a:p>
          <a:p>
            <a:pPr>
              <a:lnSpc>
                <a:spcPct val="100000"/>
              </a:lnSpc>
            </a:pPr>
            <a:r>
              <a:rPr lang="en-US" sz="2400">
                <a:solidFill>
                  <a:srgbClr val="000000"/>
                </a:solidFill>
                <a:latin typeface="Arial"/>
                <a:ea typeface="WenQuanYi Zen Hei"/>
              </a:rPr>
              <a:t>Population Genotypes: Imputed from 1000 Genomes Phase 1v3</a:t>
            </a:r>
            <a:endParaRPr/>
          </a:p>
          <a:p>
            <a:pPr>
              <a:lnSpc>
                <a:spcPct val="100000"/>
              </a:lnSpc>
            </a:pPr>
            <a:r>
              <a:rPr lang="en-US" sz="2000">
                <a:solidFill>
                  <a:srgbClr val="000000"/>
                </a:solidFill>
                <a:latin typeface="Arial"/>
                <a:ea typeface="WenQuanYi Zen Hei"/>
              </a:rPr>
              <a:t>	MAF &gt; 0.01; Info &gt; 0.95; HWE &gt; 1 x 10-6; thinned </a:t>
            </a:r>
            <a:r>
              <a:rPr lang="en-US" sz="2000" smtClean="0">
                <a:solidFill>
                  <a:srgbClr val="000000"/>
                </a:solidFill>
                <a:latin typeface="Arial"/>
                <a:ea typeface="WenQuanYi Zen Hei"/>
              </a:rPr>
              <a:t>r</a:t>
            </a:r>
            <a:r>
              <a:rPr lang="en-US" sz="2000" baseline="30000">
                <a:solidFill>
                  <a:srgbClr val="000000"/>
                </a:solidFill>
                <a:ea typeface="WenQuanYi Zen Hei"/>
              </a:rPr>
              <a:t>2</a:t>
            </a:r>
            <a:r>
              <a:rPr lang="en-US" sz="2000" smtClean="0">
                <a:solidFill>
                  <a:srgbClr val="000000"/>
                </a:solidFill>
                <a:latin typeface="Arial"/>
                <a:ea typeface="WenQuanYi Zen Hei"/>
              </a:rPr>
              <a:t> </a:t>
            </a:r>
            <a:r>
              <a:rPr lang="en-US" sz="2000">
                <a:solidFill>
                  <a:srgbClr val="000000"/>
                </a:solidFill>
                <a:latin typeface="Arial"/>
                <a:ea typeface="WenQuanYi Zen Hei"/>
              </a:rPr>
              <a:t>0.33</a:t>
            </a:r>
            <a:r>
              <a:rPr lang="en-US" sz="2000" smtClean="0">
                <a:solidFill>
                  <a:srgbClr val="000000"/>
                </a:solidFill>
                <a:latin typeface="Arial"/>
                <a:ea typeface="WenQuanYi Zen Hei"/>
              </a:rPr>
              <a:t>; </a:t>
            </a:r>
            <a:r>
              <a:rPr lang="en-US" sz="2000">
                <a:solidFill>
                  <a:srgbClr val="000000"/>
                </a:solidFill>
                <a:latin typeface="Arial"/>
                <a:ea typeface="WenQuanYi Zen Hei"/>
              </a:rPr>
              <a:t>autosomal SNPs 	as discrete alleles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Functional annotations from Gusev 2014 BioRxiv doi:10.1101/004309</a:t>
            </a:r>
            <a:endParaRPr/>
          </a:p>
          <a:p>
            <a:pPr>
              <a:lnSpc>
                <a:spcPct val="100000"/>
              </a:lnSpc>
            </a:pPr>
            <a:endParaRPr/>
          </a:p>
          <a:p>
            <a:pPr>
              <a:lnSpc>
                <a:spcPct val="100000"/>
              </a:lnSpc>
            </a:pPr>
            <a:r>
              <a:rPr lang="en-US" sz="2400">
                <a:solidFill>
                  <a:srgbClr val="000000"/>
                </a:solidFill>
                <a:latin typeface="Arial"/>
                <a:ea typeface="WenQuanYi Zen Hei"/>
              </a:rPr>
              <a:t>Family-based Heritability: MERLIN</a:t>
            </a:r>
            <a:endParaRPr/>
          </a:p>
          <a:p>
            <a:pPr>
              <a:lnSpc>
                <a:spcPct val="100000"/>
              </a:lnSpc>
            </a:pPr>
            <a:r>
              <a:rPr lang="en-US" sz="2000">
                <a:solidFill>
                  <a:srgbClr val="000000"/>
                </a:solidFill>
                <a:latin typeface="Arial"/>
                <a:ea typeface="WenQuanYi Zen Hei"/>
              </a:rPr>
              <a:t>	Used thinned IBC chip markers</a:t>
            </a:r>
            <a:endParaRPr/>
          </a:p>
          <a:p>
            <a:pPr>
              <a:lnSpc>
                <a:spcPct val="100000"/>
              </a:lnSpc>
            </a:pPr>
            <a:endParaRPr/>
          </a:p>
          <a:p>
            <a:pPr>
              <a:lnSpc>
                <a:spcPct val="100000"/>
              </a:lnSpc>
            </a:pPr>
            <a:r>
              <a:rPr lang="en-US" sz="2400">
                <a:solidFill>
                  <a:srgbClr val="000000"/>
                </a:solidFill>
                <a:latin typeface="Arial"/>
                <a:ea typeface="WenQuanYi Zen Hei"/>
              </a:rPr>
              <a:t>Population-based Heritability: GCTA </a:t>
            </a:r>
            <a:endParaRPr/>
          </a:p>
          <a:p>
            <a:pPr>
              <a:lnSpc>
                <a:spcPct val="100000"/>
              </a:lnSpc>
            </a:pPr>
            <a:r>
              <a:rPr lang="en-US" sz="2000">
                <a:solidFill>
                  <a:srgbClr val="000000"/>
                </a:solidFill>
                <a:latin typeface="Arial"/>
                <a:ea typeface="WenQuanYi Zen Hei"/>
              </a:rPr>
              <a:t>	Fits </a:t>
            </a:r>
            <a:r>
              <a:rPr lang="en-US" sz="2000" b="1" u="sng">
                <a:solidFill>
                  <a:srgbClr val="000000"/>
                </a:solidFill>
                <a:latin typeface="Arial"/>
                <a:ea typeface="WenQuanYi Zen Hei"/>
              </a:rPr>
              <a:t>all SNPs</a:t>
            </a:r>
            <a:r>
              <a:rPr lang="en-US" sz="2000">
                <a:solidFill>
                  <a:srgbClr val="000000"/>
                </a:solidFill>
                <a:latin typeface="Arial"/>
                <a:ea typeface="WenQuanYi Zen Hei"/>
              </a:rPr>
              <a:t> as random effects in a mixed linear model</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Standard parameters, &lt;0.025 relatedness</a:t>
            </a:r>
            <a:endParaRPr/>
          </a:p>
        </p:txBody>
      </p:sp>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3"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Subject Characteristics Across Cohorts</a:t>
            </a:r>
            <a:endParaRPr/>
          </a:p>
        </p:txBody>
      </p:sp>
      <p:graphicFrame>
        <p:nvGraphicFramePr>
          <p:cNvPr id="184" name="Table 2"/>
          <p:cNvGraphicFramePr/>
          <p:nvPr>
            <p:extLst>
              <p:ext uri="{D42A27DB-BD31-4B8C-83A1-F6EECF244321}">
                <p14:modId xmlns:p14="http://schemas.microsoft.com/office/powerpoint/2010/main" xmlns="" val="1032654958"/>
              </p:ext>
            </p:extLst>
          </p:nvPr>
        </p:nvGraphicFramePr>
        <p:xfrm>
          <a:off x="163440" y="1209600"/>
          <a:ext cx="9713160" cy="3707640"/>
        </p:xfrm>
        <a:graphic>
          <a:graphicData uri="http://schemas.openxmlformats.org/drawingml/2006/table">
            <a:tbl>
              <a:tblPr/>
              <a:tblGrid>
                <a:gridCol w="1292040"/>
                <a:gridCol w="784080"/>
                <a:gridCol w="784080"/>
                <a:gridCol w="1314360"/>
                <a:gridCol w="1235520"/>
                <a:gridCol w="1446840"/>
                <a:gridCol w="1419120"/>
                <a:gridCol w="1437120"/>
              </a:tblGrid>
              <a:tr h="834840">
                <a:tc>
                  <a:txBody>
                    <a:bodyPr/>
                    <a:lstStyle/>
                    <a:p>
                      <a:pPr algn="ctr">
                        <a:lnSpc>
                          <a:spcPct val="81000"/>
                        </a:lnSpc>
                      </a:pPr>
                      <a:r>
                        <a:rPr lang="en-US">
                          <a:solidFill>
                            <a:srgbClr val="FFFFFF"/>
                          </a:solidFill>
                          <a:latin typeface="Arial"/>
                          <a:ea typeface="WenQuanYi Zen Hei"/>
                        </a:rPr>
                        <a:t>Cohort</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93000"/>
                        </a:lnSpc>
                      </a:pPr>
                      <a:r>
                        <a:rPr lang="en-US">
                          <a:solidFill>
                            <a:srgbClr val="FFFFFF"/>
                          </a:solidFill>
                          <a:latin typeface="Arial"/>
                          <a:ea typeface="WenQuanYi Zen Hei"/>
                        </a:rPr>
                        <a:t>AHI n</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81000"/>
                        </a:lnSpc>
                      </a:pPr>
                      <a:r>
                        <a:rPr lang="en-US">
                          <a:solidFill>
                            <a:srgbClr val="FFFFFF"/>
                          </a:solidFill>
                          <a:latin typeface="Arial"/>
                          <a:ea typeface="WenQuanYi Zen Hei"/>
                        </a:rPr>
                        <a:t>%F</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81000"/>
                        </a:lnSpc>
                      </a:pPr>
                      <a:r>
                        <a:rPr lang="en-US" sz="1800">
                          <a:solidFill>
                            <a:srgbClr val="FFFFFF"/>
                          </a:solidFill>
                          <a:latin typeface="Arial"/>
                          <a:ea typeface="WenQuanYi Zen Hei"/>
                        </a:rPr>
                        <a:t>Median Age (IQR)</a:t>
                      </a:r>
                      <a:endParaRPr sz="1800"/>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81000"/>
                        </a:lnSpc>
                      </a:pPr>
                      <a:r>
                        <a:rPr lang="en-US">
                          <a:solidFill>
                            <a:srgbClr val="FFFFFF"/>
                          </a:solidFill>
                          <a:latin typeface="Arial"/>
                          <a:ea typeface="WenQuanYi Zen Hei"/>
                        </a:rPr>
                        <a:t>Mean BMI (SD)</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81000"/>
                        </a:lnSpc>
                      </a:pPr>
                      <a:r>
                        <a:rPr lang="en-US">
                          <a:solidFill>
                            <a:srgbClr val="FFFFFF"/>
                          </a:solidFill>
                          <a:latin typeface="Arial"/>
                          <a:ea typeface="WenQuanYi Zen Hei"/>
                        </a:rPr>
                        <a:t>Apnea Hypopnea Index (SD)</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81000"/>
                        </a:lnSpc>
                      </a:pPr>
                      <a:r>
                        <a:rPr lang="en-US">
                          <a:solidFill>
                            <a:srgbClr val="FFFFFF"/>
                          </a:solidFill>
                          <a:latin typeface="Arial"/>
                          <a:ea typeface="WenQuanYi Zen Hei"/>
                        </a:rPr>
                        <a:t>Sleep O2 Saturation (SD)</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81000"/>
                        </a:lnSpc>
                      </a:pPr>
                      <a:r>
                        <a:rPr lang="en-US">
                          <a:solidFill>
                            <a:srgbClr val="FFFFFF"/>
                          </a:solidFill>
                          <a:latin typeface="Arial"/>
                          <a:ea typeface="WenQuanYi Zen Hei"/>
                        </a:rPr>
                        <a:t>Apnea Hypopnea Length (SD)</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r>
              <a:tr h="574560">
                <a:tc>
                  <a:txBody>
                    <a:bodyPr/>
                    <a:lstStyle/>
                    <a:p>
                      <a:pPr algn="ctr">
                        <a:lnSpc>
                          <a:spcPct val="81000"/>
                        </a:lnSpc>
                      </a:pPr>
                      <a:r>
                        <a:rPr lang="en-US">
                          <a:solidFill>
                            <a:srgbClr val="000000"/>
                          </a:solidFill>
                          <a:latin typeface="Arial"/>
                          <a:ea typeface="WenQuanYi Zen Hei"/>
                        </a:rPr>
                        <a:t>ARIC 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93000"/>
                        </a:lnSpc>
                      </a:pPr>
                      <a:r>
                        <a:rPr lang="en-US">
                          <a:solidFill>
                            <a:srgbClr val="000000"/>
                          </a:solidFill>
                          <a:latin typeface="Arial"/>
                          <a:ea typeface="WenQuanYi Zen Hei"/>
                        </a:rPr>
                        <a:t>1,463</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51.5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62 (9)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28.8 (5.1)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14.1 (15.5)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94.5 (2.0)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7000"/>
                        </a:lnSpc>
                      </a:pPr>
                      <a:r>
                        <a:rPr lang="en-US">
                          <a:solidFill>
                            <a:srgbClr val="000000"/>
                          </a:solidFill>
                          <a:latin typeface="Arial"/>
                          <a:ea typeface="WenQuanYi Zen Hei"/>
                        </a:rPr>
                        <a:t>23.7 (6.6)</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574560">
                <a:tc>
                  <a:txBody>
                    <a:bodyPr/>
                    <a:lstStyle/>
                    <a:p>
                      <a:pPr algn="ctr">
                        <a:lnSpc>
                          <a:spcPct val="81000"/>
                        </a:lnSpc>
                      </a:pPr>
                      <a:r>
                        <a:rPr lang="en-US">
                          <a:solidFill>
                            <a:srgbClr val="000000"/>
                          </a:solidFill>
                          <a:latin typeface="Arial"/>
                          <a:ea typeface="WenQuanYi Zen Hei"/>
                        </a:rPr>
                        <a:t>MESA 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3000"/>
                        </a:lnSpc>
                      </a:pPr>
                      <a:r>
                        <a:rPr lang="en-US">
                          <a:solidFill>
                            <a:srgbClr val="000000"/>
                          </a:solidFill>
                          <a:latin typeface="Arial"/>
                          <a:ea typeface="WenQuanYi Zen Hei"/>
                        </a:rPr>
                        <a:t>708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1000"/>
                        </a:lnSpc>
                      </a:pPr>
                      <a:r>
                        <a:rPr lang="en-US">
                          <a:solidFill>
                            <a:srgbClr val="000000"/>
                          </a:solidFill>
                          <a:latin typeface="Arial"/>
                          <a:ea typeface="WenQuanYi Zen Hei"/>
                        </a:rPr>
                        <a:t>53.4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1000"/>
                        </a:lnSpc>
                      </a:pPr>
                      <a:r>
                        <a:rPr lang="en-US">
                          <a:solidFill>
                            <a:srgbClr val="000000"/>
                          </a:solidFill>
                          <a:latin typeface="Arial"/>
                          <a:ea typeface="WenQuanYi Zen Hei"/>
                        </a:rPr>
                        <a:t>67 (14)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1000"/>
                        </a:lnSpc>
                      </a:pPr>
                      <a:r>
                        <a:rPr lang="en-US">
                          <a:solidFill>
                            <a:srgbClr val="000000"/>
                          </a:solidFill>
                          <a:latin typeface="Arial"/>
                          <a:ea typeface="WenQuanYi Zen Hei"/>
                        </a:rPr>
                        <a:t>28.0 (5.2)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1000"/>
                        </a:lnSpc>
                      </a:pPr>
                      <a:r>
                        <a:rPr lang="en-US">
                          <a:solidFill>
                            <a:srgbClr val="000000"/>
                          </a:solidFill>
                          <a:latin typeface="Arial"/>
                          <a:ea typeface="WenQuanYi Zen Hei"/>
                        </a:rPr>
                        <a:t>18.7 (18.1)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1000"/>
                        </a:lnSpc>
                      </a:pPr>
                      <a:r>
                        <a:rPr lang="en-US">
                          <a:solidFill>
                            <a:srgbClr val="000000"/>
                          </a:solidFill>
                          <a:latin typeface="Arial"/>
                          <a:ea typeface="WenQuanYi Zen Hei"/>
                        </a:rPr>
                        <a:t>94.0 (1.7)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21.6 (5.5)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574560">
                <a:tc>
                  <a:txBody>
                    <a:bodyPr/>
                    <a:lstStyle/>
                    <a:p>
                      <a:pPr algn="ctr">
                        <a:lnSpc>
                          <a:spcPct val="81000"/>
                        </a:lnSpc>
                      </a:pPr>
                      <a:r>
                        <a:rPr lang="en-US">
                          <a:solidFill>
                            <a:srgbClr val="000000"/>
                          </a:solidFill>
                          <a:latin typeface="Arial"/>
                          <a:ea typeface="WenQuanYi Zen Hei"/>
                        </a:rPr>
                        <a:t>MrOS EA</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93000"/>
                        </a:lnSpc>
                      </a:pPr>
                      <a:r>
                        <a:rPr lang="en-US">
                          <a:solidFill>
                            <a:srgbClr val="000000"/>
                          </a:solidFill>
                          <a:latin typeface="Arial"/>
                          <a:ea typeface="WenQuanYi Zen Hei"/>
                        </a:rPr>
                        <a:t>2,211</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0.0</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76 (9)</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27.2 (3.7)</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17.3 (15.5)</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93.8 (1.7)</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87000"/>
                        </a:lnSpc>
                      </a:pPr>
                      <a:r>
                        <a:rPr lang="en-US">
                          <a:solidFill>
                            <a:srgbClr val="000000"/>
                          </a:solidFill>
                          <a:latin typeface="Arial"/>
                          <a:ea typeface="WenQuanYi Zen Hei"/>
                        </a:rPr>
                        <a:t>26.9 (6.9)</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74560">
                <a:tc>
                  <a:txBody>
                    <a:bodyPr/>
                    <a:lstStyle/>
                    <a:p>
                      <a:pPr algn="ctr">
                        <a:lnSpc>
                          <a:spcPct val="87000"/>
                        </a:lnSpc>
                      </a:pPr>
                      <a:r>
                        <a:rPr lang="en-US">
                          <a:solidFill>
                            <a:srgbClr val="000000"/>
                          </a:solidFill>
                          <a:latin typeface="Arial"/>
                          <a:ea typeface="WenQuanYi Zen Hei"/>
                        </a:rPr>
                        <a:t>CFS AA</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639</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57.1</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39 (31)</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31.7 (9.7)</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17.8 (27.0)</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94.6 (3.8)</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87000"/>
                        </a:lnSpc>
                      </a:pPr>
                      <a:r>
                        <a:rPr lang="en-US">
                          <a:solidFill>
                            <a:srgbClr val="000000"/>
                          </a:solidFill>
                          <a:latin typeface="Arial"/>
                          <a:ea typeface="WenQuanYi Zen Hei"/>
                        </a:rPr>
                        <a:t>20.3 (5.6)</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574560">
                <a:tc>
                  <a:txBody>
                    <a:bodyPr/>
                    <a:lstStyle/>
                    <a:p>
                      <a:pPr algn="ctr">
                        <a:lnSpc>
                          <a:spcPct val="81000"/>
                        </a:lnSpc>
                      </a:pPr>
                      <a:r>
                        <a:rPr lang="en-US">
                          <a:solidFill>
                            <a:srgbClr val="000000"/>
                          </a:solidFill>
                          <a:latin typeface="Arial"/>
                          <a:ea typeface="WenQuanYi Zen Hei"/>
                        </a:rPr>
                        <a:t>CFS 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93000"/>
                        </a:lnSpc>
                      </a:pPr>
                      <a:r>
                        <a:rPr lang="en-US">
                          <a:solidFill>
                            <a:srgbClr val="000000"/>
                          </a:solidFill>
                          <a:latin typeface="Arial"/>
                          <a:ea typeface="WenQuanYi Zen Hei"/>
                        </a:rPr>
                        <a:t>665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52.8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42 (31)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30.0 (8.6)</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15.5 (23.5)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1000"/>
                        </a:lnSpc>
                      </a:pPr>
                      <a:r>
                        <a:rPr lang="en-US">
                          <a:solidFill>
                            <a:srgbClr val="000000"/>
                          </a:solidFill>
                          <a:latin typeface="Arial"/>
                          <a:ea typeface="WenQuanYi Zen Hei"/>
                        </a:rPr>
                        <a:t>93.8 (3.6)</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87000"/>
                        </a:lnSpc>
                      </a:pPr>
                      <a:r>
                        <a:rPr lang="en-US">
                          <a:solidFill>
                            <a:srgbClr val="000000"/>
                          </a:solidFill>
                          <a:latin typeface="Arial"/>
                          <a:ea typeface="WenQuanYi Zen Hei"/>
                        </a:rPr>
                        <a:t>20.6 (6.2)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
        <p:nvSpPr>
          <p:cNvPr id="185" name="CustomShape 3"/>
          <p:cNvSpPr/>
          <p:nvPr/>
        </p:nvSpPr>
        <p:spPr>
          <a:xfrm>
            <a:off x="316080" y="4998960"/>
            <a:ext cx="8868600" cy="2042280"/>
          </a:xfrm>
          <a:prstGeom prst="rect">
            <a:avLst/>
          </a:prstGeom>
          <a:noFill/>
          <a:ln w="9360">
            <a:noFill/>
          </a:ln>
        </p:spPr>
        <p:txBody>
          <a:bodyPr lIns="0" tIns="21240" rIns="0" bIns="0" anchor="ctr"/>
          <a:lstStyle/>
          <a:p>
            <a:pPr>
              <a:lnSpc>
                <a:spcPct val="100000"/>
              </a:lnSpc>
            </a:pPr>
            <a:r>
              <a:rPr lang="en-US" sz="2000" smtClean="0">
                <a:solidFill>
                  <a:srgbClr val="000000"/>
                </a:solidFill>
                <a:latin typeface="Arial"/>
                <a:ea typeface="WenQuanYi Zen Hei"/>
              </a:rPr>
              <a:t>Combined ARIC + MESA + MrOS n: </a:t>
            </a:r>
            <a:r>
              <a:rPr lang="en-US" sz="2000" smtClean="0">
                <a:solidFill>
                  <a:srgbClr val="FF0000"/>
                </a:solidFill>
                <a:latin typeface="Arial"/>
                <a:ea typeface="WenQuanYi Zen Hei"/>
              </a:rPr>
              <a:t>4,382</a:t>
            </a:r>
          </a:p>
          <a:p>
            <a:pPr>
              <a:lnSpc>
                <a:spcPct val="100000"/>
              </a:lnSpc>
            </a:pPr>
            <a:endParaRPr lang="en-US">
              <a:solidFill>
                <a:srgbClr val="000000"/>
              </a:solidFill>
              <a:latin typeface="Arial"/>
              <a:ea typeface="WenQuanYi Zen Hei"/>
            </a:endParaRPr>
          </a:p>
          <a:p>
            <a:pPr>
              <a:lnSpc>
                <a:spcPct val="100000"/>
              </a:lnSpc>
            </a:pPr>
            <a:r>
              <a:rPr lang="en-US" smtClean="0">
                <a:solidFill>
                  <a:srgbClr val="000000"/>
                </a:solidFill>
                <a:latin typeface="Arial"/>
                <a:ea typeface="WenQuanYi Zen Hei"/>
              </a:rPr>
              <a:t>ARIC</a:t>
            </a:r>
            <a:r>
              <a:rPr lang="en-US">
                <a:solidFill>
                  <a:srgbClr val="000000"/>
                </a:solidFill>
                <a:latin typeface="Arial"/>
                <a:ea typeface="WenQuanYi Zen Hei"/>
              </a:rPr>
              <a:t>: Atherosclerosis Risk In Communities</a:t>
            </a:r>
            <a:endParaRPr/>
          </a:p>
          <a:p>
            <a:pPr>
              <a:lnSpc>
                <a:spcPct val="100000"/>
              </a:lnSpc>
            </a:pPr>
            <a:r>
              <a:rPr lang="en-US" smtClean="0">
                <a:solidFill>
                  <a:srgbClr val="000000"/>
                </a:solidFill>
                <a:latin typeface="Arial"/>
                <a:ea typeface="WenQuanYi Zen Hei"/>
              </a:rPr>
              <a:t>MESA</a:t>
            </a:r>
            <a:r>
              <a:rPr lang="en-US">
                <a:solidFill>
                  <a:srgbClr val="000000"/>
                </a:solidFill>
                <a:latin typeface="Arial"/>
                <a:ea typeface="WenQuanYi Zen Hei"/>
              </a:rPr>
              <a:t>: Multi-Ethnic Study of Atherosclerosis</a:t>
            </a:r>
            <a:endParaRPr/>
          </a:p>
          <a:p>
            <a:pPr>
              <a:lnSpc>
                <a:spcPct val="100000"/>
              </a:lnSpc>
            </a:pPr>
            <a:r>
              <a:rPr lang="en-US" smtClean="0">
                <a:solidFill>
                  <a:srgbClr val="000000"/>
                </a:solidFill>
                <a:latin typeface="Arial"/>
                <a:ea typeface="WenQuanYi Zen Hei"/>
              </a:rPr>
              <a:t>MrOS</a:t>
            </a:r>
            <a:r>
              <a:rPr lang="en-US">
                <a:solidFill>
                  <a:srgbClr val="000000"/>
                </a:solidFill>
                <a:latin typeface="Arial"/>
                <a:ea typeface="WenQuanYi Zen Hei"/>
              </a:rPr>
              <a:t>: Osteoporotic Fractures in Men</a:t>
            </a:r>
            <a:endParaRPr/>
          </a:p>
          <a:p>
            <a:pPr>
              <a:lnSpc>
                <a:spcPct val="100000"/>
              </a:lnSpc>
            </a:pPr>
            <a:r>
              <a:rPr lang="en-US" smtClean="0">
                <a:solidFill>
                  <a:srgbClr val="000000"/>
                </a:solidFill>
                <a:latin typeface="Arial"/>
                <a:ea typeface="WenQuanYi Zen Hei"/>
              </a:rPr>
              <a:t>CFS</a:t>
            </a:r>
            <a:r>
              <a:rPr lang="en-US">
                <a:solidFill>
                  <a:srgbClr val="000000"/>
                </a:solidFill>
                <a:latin typeface="Arial"/>
                <a:ea typeface="WenQuanYi Zen Hei"/>
              </a:rPr>
              <a:t>: Cleveland Family Study</a:t>
            </a:r>
            <a:endParaRPr/>
          </a:p>
        </p:txBody>
      </p:sp>
      <p:sp>
        <p:nvSpPr>
          <p:cNvPr id="186" name="CustomShape 4"/>
          <p:cNvSpPr/>
          <p:nvPr/>
        </p:nvSpPr>
        <p:spPr>
          <a:xfrm>
            <a:off x="1801800" y="7223040"/>
            <a:ext cx="6476400" cy="335880"/>
          </a:xfrm>
          <a:prstGeom prst="rect">
            <a:avLst/>
          </a:prstGeom>
          <a:noFill/>
          <a:ln w="9360">
            <a:noFill/>
          </a:ln>
        </p:spPr>
        <p:txBody>
          <a:bodyPr lIns="0" tIns="32400" rIns="0" bIns="0"/>
          <a:lstStyle/>
          <a:p>
            <a:pPr algn="ctr">
              <a:lnSpc>
                <a:spcPct val="92000"/>
              </a:lnSpc>
            </a:pPr>
            <a:r>
              <a:rPr lang="en-US" sz="1400">
                <a:solidFill>
                  <a:srgbClr val="000000"/>
                </a:solidFill>
                <a:latin typeface="Arial"/>
                <a:ea typeface="WenQuanYi Zen Hei"/>
              </a:rPr>
              <a:t>PMIDs: ARIC 22955828, MESA 12397006, MrOS 16084776, CFS 20538960</a:t>
            </a:r>
            <a:endParaRPr/>
          </a:p>
        </p:txBody>
      </p:sp>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7"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Family-based Heritability</a:t>
            </a:r>
            <a:endParaRPr/>
          </a:p>
        </p:txBody>
      </p:sp>
      <p:sp>
        <p:nvSpPr>
          <p:cNvPr id="188"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189" name="CustomShape 3"/>
          <p:cNvSpPr/>
          <p:nvPr/>
        </p:nvSpPr>
        <p:spPr>
          <a:xfrm>
            <a:off x="5851800" y="1082160"/>
            <a:ext cx="4228560" cy="1569240"/>
          </a:xfrm>
          <a:prstGeom prst="rect">
            <a:avLst/>
          </a:prstGeom>
          <a:noFill/>
          <a:ln w="9360">
            <a:noFill/>
          </a:ln>
        </p:spPr>
        <p:txBody>
          <a:bodyPr lIns="0" tIns="21240" rIns="0" bIns="0" anchor="ctr"/>
          <a:lstStyle/>
          <a:p>
            <a:pPr>
              <a:lnSpc>
                <a:spcPct val="100000"/>
              </a:lnSpc>
            </a:pPr>
            <a:r>
              <a:rPr lang="en-US">
                <a:solidFill>
                  <a:srgbClr val="000000"/>
                </a:solidFill>
                <a:latin typeface="Arial"/>
                <a:ea typeface="WenQuanYi Zen Hei"/>
              </a:rPr>
              <a:t>Principal Components 1-3: Maximize Heritability (Ott J 1989 PMID:10077732)</a:t>
            </a:r>
            <a:endParaRPr/>
          </a:p>
          <a:p>
            <a:pPr>
              <a:lnSpc>
                <a:spcPct val="100000"/>
              </a:lnSpc>
            </a:pPr>
            <a:endParaRPr/>
          </a:p>
          <a:p>
            <a:pPr>
              <a:lnSpc>
                <a:spcPct val="100000"/>
              </a:lnSpc>
            </a:pPr>
            <a:r>
              <a:rPr lang="en-US">
                <a:solidFill>
                  <a:srgbClr val="000000"/>
                </a:solidFill>
                <a:latin typeface="Arial"/>
                <a:ea typeface="WenQuanYi Zen Hei"/>
              </a:rPr>
              <a:t>PC loadings (5 traits plus snoring):</a:t>
            </a:r>
            <a:endParaRPr/>
          </a:p>
          <a:p>
            <a:pPr>
              <a:lnSpc>
                <a:spcPct val="100000"/>
              </a:lnSpc>
            </a:pPr>
            <a:r>
              <a:rPr lang="en-US">
                <a:solidFill>
                  <a:srgbClr val="000000"/>
                </a:solidFill>
                <a:latin typeface="Arial"/>
                <a:ea typeface="WenQuanYi Zen Hei"/>
              </a:rPr>
              <a:t>		</a:t>
            </a:r>
            <a:endParaRPr/>
          </a:p>
          <a:p>
            <a:pPr>
              <a:lnSpc>
                <a:spcPct val="100000"/>
              </a:lnSpc>
            </a:pPr>
            <a:r>
              <a:rPr lang="en-US">
                <a:solidFill>
                  <a:srgbClr val="000000"/>
                </a:solidFill>
                <a:latin typeface="Arial"/>
                <a:ea typeface="WenQuanYi Zen Hei"/>
              </a:rPr>
              <a:t>		</a:t>
            </a:r>
            <a:endParaRPr/>
          </a:p>
        </p:txBody>
      </p:sp>
      <p:sp>
        <p:nvSpPr>
          <p:cNvPr id="190" name="CustomShape 4"/>
          <p:cNvSpPr/>
          <p:nvPr/>
        </p:nvSpPr>
        <p:spPr>
          <a:xfrm>
            <a:off x="1801800" y="7223040"/>
            <a:ext cx="6476400" cy="335880"/>
          </a:xfrm>
          <a:prstGeom prst="rect">
            <a:avLst/>
          </a:prstGeom>
          <a:noFill/>
          <a:ln w="9360">
            <a:noFill/>
          </a:ln>
        </p:spPr>
        <p:txBody>
          <a:bodyPr lIns="0" tIns="32400" rIns="0" bIns="0"/>
          <a:lstStyle/>
          <a:p>
            <a:pPr algn="ctr">
              <a:lnSpc>
                <a:spcPct val="92000"/>
              </a:lnSpc>
            </a:pPr>
            <a:r>
              <a:rPr lang="en-US" sz="1400">
                <a:solidFill>
                  <a:srgbClr val="000000"/>
                </a:solidFill>
                <a:latin typeface="Arial"/>
                <a:ea typeface="WenQuanYi Zen Hei"/>
              </a:rPr>
              <a:t>*: p &lt; 0.05, **: p &lt; 0.01</a:t>
            </a:r>
            <a:endParaRPr/>
          </a:p>
        </p:txBody>
      </p:sp>
      <p:pic>
        <p:nvPicPr>
          <p:cNvPr id="191" name="Picture 2"/>
          <p:cNvPicPr/>
          <p:nvPr/>
        </p:nvPicPr>
        <p:blipFill>
          <a:blip r:embed="rId3" cstate="print"/>
          <a:stretch>
            <a:fillRect/>
          </a:stretch>
        </p:blipFill>
        <p:spPr>
          <a:xfrm>
            <a:off x="0" y="884160"/>
            <a:ext cx="5851440" cy="5851440"/>
          </a:xfrm>
          <a:prstGeom prst="rect">
            <a:avLst/>
          </a:prstGeom>
          <a:ln>
            <a:noFill/>
          </a:ln>
        </p:spPr>
      </p:pic>
      <p:graphicFrame>
        <p:nvGraphicFramePr>
          <p:cNvPr id="192" name="Table 5"/>
          <p:cNvGraphicFramePr/>
          <p:nvPr>
            <p:extLst>
              <p:ext uri="{D42A27DB-BD31-4B8C-83A1-F6EECF244321}">
                <p14:modId xmlns:p14="http://schemas.microsoft.com/office/powerpoint/2010/main" xmlns="" val="51746048"/>
              </p:ext>
            </p:extLst>
          </p:nvPr>
        </p:nvGraphicFramePr>
        <p:xfrm>
          <a:off x="5851800" y="2395088"/>
          <a:ext cx="4023000" cy="4841152"/>
        </p:xfrm>
        <a:graphic>
          <a:graphicData uri="http://schemas.openxmlformats.org/drawingml/2006/table">
            <a:tbl>
              <a:tblPr/>
              <a:tblGrid>
                <a:gridCol w="559800"/>
                <a:gridCol w="1218960"/>
                <a:gridCol w="884880"/>
                <a:gridCol w="678960"/>
                <a:gridCol w="680400"/>
              </a:tblGrid>
              <a:tr h="329643">
                <a:tc>
                  <a:txBody>
                    <a:bodyPr/>
                    <a:lstStyle/>
                    <a:p>
                      <a:pPr>
                        <a:lnSpc>
                          <a:spcPct val="100000"/>
                        </a:lnSpc>
                      </a:pPr>
                      <a:r>
                        <a:rPr lang="en-US" sz="1100">
                          <a:solidFill>
                            <a:srgbClr val="000000"/>
                          </a:solidFill>
                          <a:latin typeface="Calibri"/>
                        </a:rPr>
                        <a:t> </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600" b="1">
                          <a:solidFill>
                            <a:srgbClr val="000000"/>
                          </a:solidFill>
                          <a:latin typeface="Arial"/>
                        </a:rPr>
                        <a:t>Trait</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600" b="1">
                          <a:solidFill>
                            <a:srgbClr val="000000"/>
                          </a:solidFill>
                          <a:latin typeface="Arial"/>
                        </a:rPr>
                        <a:t>PC1</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600" b="1">
                          <a:solidFill>
                            <a:srgbClr val="000000"/>
                          </a:solidFill>
                          <a:latin typeface="Arial"/>
                        </a:rPr>
                        <a:t>PC2</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600" b="1">
                          <a:solidFill>
                            <a:srgbClr val="000000"/>
                          </a:solidFill>
                          <a:latin typeface="Arial"/>
                        </a:rPr>
                        <a:t>PC3</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pPr>
                        <a:lnSpc>
                          <a:spcPct val="100000"/>
                        </a:lnSpc>
                      </a:pPr>
                      <a:r>
                        <a:rPr lang="en-US" sz="2000">
                          <a:solidFill>
                            <a:srgbClr val="FF3333"/>
                          </a:solidFill>
                          <a:latin typeface="Arial"/>
                        </a:rPr>
                        <a:t>AA</a:t>
                      </a:r>
                      <a:endParaRPr sz="200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AHI</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-0.35</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-0.15</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-0.43</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r>
                        <a:rPr lang="en-US" sz="1400">
                          <a:solidFill>
                            <a:srgbClr val="000000"/>
                          </a:solidFill>
                          <a:latin typeface="Arial"/>
                        </a:rPr>
                        <a:t>Hyp Length</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b="1">
                          <a:solidFill>
                            <a:srgbClr val="FF3333"/>
                          </a:solidFill>
                          <a:latin typeface="Arial"/>
                        </a:rPr>
                        <a:t>0.91</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-0.25</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-0.13</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Day Sleepy</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-0.0002</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b="1">
                          <a:solidFill>
                            <a:srgbClr val="FF3333"/>
                          </a:solidFill>
                          <a:latin typeface="Arial"/>
                        </a:rPr>
                        <a:t>0.63</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-0.33</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 Sleep &lt;90</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-0.01</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-0.42</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0.47</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Snoring</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0.21</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0.46</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b="1">
                          <a:solidFill>
                            <a:srgbClr val="FF3333"/>
                          </a:solidFill>
                          <a:latin typeface="Arial"/>
                        </a:rPr>
                        <a:t>0.69</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Avg O2</a:t>
                      </a:r>
                      <a:endParaRPr/>
                    </a:p>
                  </a:txBody>
                  <a:tcP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-0.05</a:t>
                      </a:r>
                      <a:endParaRPr/>
                    </a:p>
                  </a:txBody>
                  <a:tcP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0.37</a:t>
                      </a:r>
                      <a:endParaRPr/>
                    </a:p>
                  </a:txBody>
                  <a:tcP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0.09</a:t>
                      </a:r>
                      <a:endParaRPr/>
                    </a:p>
                  </a:txBody>
                  <a:tcP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9578">
                <a:tc>
                  <a:txBody>
                    <a:bodyPr/>
                    <a:lstStyle/>
                    <a:p>
                      <a:pPr>
                        <a:lnSpc>
                          <a:spcPct val="100000"/>
                        </a:lnSpc>
                      </a:pPr>
                      <a:r>
                        <a:rPr lang="en-US" sz="2000">
                          <a:solidFill>
                            <a:srgbClr val="009999"/>
                          </a:solidFill>
                          <a:latin typeface="Arial"/>
                        </a:rPr>
                        <a:t>EA</a:t>
                      </a:r>
                      <a:endParaRPr>
                        <a:solidFill>
                          <a:srgbClr val="009999"/>
                        </a:solidFill>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AHI</a:t>
                      </a:r>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-0.29</a:t>
                      </a:r>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0.28</a:t>
                      </a:r>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-0.45</a:t>
                      </a:r>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Hyp Length</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b="1">
                          <a:solidFill>
                            <a:srgbClr val="009999"/>
                          </a:solidFill>
                          <a:latin typeface="Arial"/>
                        </a:rPr>
                        <a:t>0.84</a:t>
                      </a:r>
                      <a:endParaRPr>
                        <a:solidFill>
                          <a:srgbClr val="009999"/>
                        </a:solidFill>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-0.05</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-0.14</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Day Sleepy</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-0.007</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b="1">
                          <a:solidFill>
                            <a:srgbClr val="009999"/>
                          </a:solidFill>
                          <a:latin typeface="Arial"/>
                        </a:rPr>
                        <a:t>0.54</a:t>
                      </a:r>
                      <a:endParaRPr>
                        <a:solidFill>
                          <a:srgbClr val="009999"/>
                        </a:solidFill>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-0.07</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 Sleep &lt;90</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-0.28</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-0.46</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b="1">
                          <a:solidFill>
                            <a:srgbClr val="009999"/>
                          </a:solidFill>
                          <a:latin typeface="Arial"/>
                        </a:rPr>
                        <a:t>-0.64</a:t>
                      </a:r>
                      <a:endParaRPr>
                        <a:solidFill>
                          <a:srgbClr val="009999"/>
                        </a:solidFill>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359611">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Snoring</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-0.06</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0.46</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-0.56</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421552">
                <a:tc>
                  <a:txBody>
                    <a:bodyPr/>
                    <a:lstStyle/>
                    <a:p>
                      <a:endParaRPr lang="en-US"/>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Avg O2</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-0.37</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0.46</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1400">
                          <a:solidFill>
                            <a:srgbClr val="000000"/>
                          </a:solidFill>
                          <a:latin typeface="Arial"/>
                        </a:rPr>
                        <a:t>0.23</a:t>
                      </a:r>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3"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Population-based Heritability</a:t>
            </a:r>
            <a:endParaRPr/>
          </a:p>
        </p:txBody>
      </p:sp>
      <p:sp>
        <p:nvSpPr>
          <p:cNvPr id="194"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195" name="CustomShape 3"/>
          <p:cNvSpPr/>
          <p:nvPr/>
        </p:nvSpPr>
        <p:spPr>
          <a:xfrm>
            <a:off x="1801800" y="7223040"/>
            <a:ext cx="6476400" cy="335880"/>
          </a:xfrm>
          <a:prstGeom prst="rect">
            <a:avLst/>
          </a:prstGeom>
          <a:noFill/>
          <a:ln w="9360">
            <a:noFill/>
          </a:ln>
        </p:spPr>
        <p:txBody>
          <a:bodyPr lIns="0" tIns="32400" rIns="0" bIns="0"/>
          <a:lstStyle/>
          <a:p>
            <a:pPr algn="ctr">
              <a:lnSpc>
                <a:spcPct val="92000"/>
              </a:lnSpc>
            </a:pPr>
            <a:r>
              <a:rPr lang="en-US" sz="1400">
                <a:solidFill>
                  <a:srgbClr val="000000"/>
                </a:solidFill>
                <a:latin typeface="Arial"/>
                <a:ea typeface="WenQuanYi Zen Hei"/>
              </a:rPr>
              <a:t>*: p &lt; 0.05, **: p &lt; 0.01</a:t>
            </a:r>
            <a:endParaRPr/>
          </a:p>
        </p:txBody>
      </p:sp>
      <p:pic>
        <p:nvPicPr>
          <p:cNvPr id="196" name="Picture 2"/>
          <p:cNvPicPr/>
          <p:nvPr/>
        </p:nvPicPr>
        <p:blipFill>
          <a:blip r:embed="rId3" cstate="print"/>
          <a:stretch>
            <a:fillRect/>
          </a:stretch>
        </p:blipFill>
        <p:spPr>
          <a:xfrm>
            <a:off x="2002680" y="960480"/>
            <a:ext cx="5942880" cy="5942880"/>
          </a:xfrm>
          <a:prstGeom prst="rect">
            <a:avLst/>
          </a:prstGeom>
          <a:ln>
            <a:noFill/>
          </a:ln>
        </p:spPr>
      </p:pic>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1"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Summary</a:t>
            </a:r>
            <a:endParaRPr/>
          </a:p>
        </p:txBody>
      </p:sp>
      <p:sp>
        <p:nvSpPr>
          <p:cNvPr id="202"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03" name="CustomShape 3"/>
          <p:cNvSpPr/>
          <p:nvPr/>
        </p:nvSpPr>
        <p:spPr>
          <a:xfrm>
            <a:off x="204840" y="822240"/>
            <a:ext cx="9670320" cy="6217560"/>
          </a:xfrm>
          <a:prstGeom prst="rect">
            <a:avLst/>
          </a:prstGeom>
          <a:noFill/>
          <a:ln w="9360">
            <a:noFill/>
          </a:ln>
        </p:spPr>
        <p:txBody>
          <a:bodyPr lIns="0" tIns="24840" rIns="0" bIns="0"/>
          <a:lstStyle/>
          <a:p>
            <a:pPr>
              <a:lnSpc>
                <a:spcPct val="100000"/>
              </a:lnSpc>
            </a:pPr>
            <a:endParaRPr/>
          </a:p>
          <a:p>
            <a:pPr>
              <a:lnSpc>
                <a:spcPct val="100000"/>
              </a:lnSpc>
            </a:pPr>
            <a:r>
              <a:rPr lang="en-US" sz="2400">
                <a:solidFill>
                  <a:srgbClr val="000000"/>
                </a:solidFill>
                <a:latin typeface="Arial"/>
                <a:ea typeface="WenQuanYi Zen Hei"/>
              </a:rPr>
              <a:t>Multiple sleep disordered breathing traits are heritable</a:t>
            </a:r>
            <a:endParaRPr/>
          </a:p>
          <a:p>
            <a:pPr>
              <a:lnSpc>
                <a:spcPct val="100000"/>
              </a:lnSpc>
            </a:pPr>
            <a:r>
              <a:rPr lang="en-US" sz="2000">
                <a:solidFill>
                  <a:srgbClr val="000000"/>
                </a:solidFill>
                <a:latin typeface="Arial"/>
                <a:ea typeface="WenQuanYi Zen Hei"/>
              </a:rPr>
              <a:t>	First cross-cohort heritability analysis of multiple sleep disordered breathing 	phenotypes</a:t>
            </a:r>
            <a:endParaRPr/>
          </a:p>
          <a:p>
            <a:pPr>
              <a:lnSpc>
                <a:spcPct val="100000"/>
              </a:lnSpc>
            </a:pPr>
            <a:endParaRPr/>
          </a:p>
          <a:p>
            <a:pPr>
              <a:lnSpc>
                <a:spcPct val="100000"/>
              </a:lnSpc>
            </a:pPr>
            <a:r>
              <a:rPr lang="en-US" sz="2000">
                <a:solidFill>
                  <a:srgbClr val="000000"/>
                </a:solidFill>
                <a:latin typeface="Arial"/>
                <a:ea typeface="WenQuanYi Zen Hei"/>
              </a:rPr>
              <a:t>	Common variants substantially contribute to OSA genetic variability</a:t>
            </a:r>
            <a:endParaRPr/>
          </a:p>
          <a:p>
            <a:pPr>
              <a:lnSpc>
                <a:spcPct val="100000"/>
              </a:lnSpc>
            </a:pPr>
            <a:endParaRPr/>
          </a:p>
          <a:p>
            <a:pPr>
              <a:lnSpc>
                <a:spcPct val="100000"/>
              </a:lnSpc>
            </a:pPr>
            <a:r>
              <a:rPr lang="en-US" sz="2000">
                <a:solidFill>
                  <a:srgbClr val="000000"/>
                </a:solidFill>
                <a:latin typeface="Arial"/>
                <a:ea typeface="WenQuanYi Zen Hei"/>
              </a:rPr>
              <a:t>	Marginal differences when adjusting for BMI or REM/NREM</a:t>
            </a:r>
            <a:endParaRPr/>
          </a:p>
          <a:p>
            <a:pPr>
              <a:lnSpc>
                <a:spcPct val="100000"/>
              </a:lnSpc>
            </a:pPr>
            <a:endParaRPr/>
          </a:p>
          <a:p>
            <a:pPr>
              <a:lnSpc>
                <a:spcPct val="100000"/>
              </a:lnSpc>
            </a:pPr>
            <a:r>
              <a:rPr lang="en-US" sz="2000">
                <a:solidFill>
                  <a:srgbClr val="000000"/>
                </a:solidFill>
                <a:latin typeface="Arial"/>
                <a:ea typeface="WenQuanYi Zen Hei"/>
              </a:rPr>
              <a:t>	Additional samples required to improve GCTA estimates</a:t>
            </a:r>
            <a:endParaRPr/>
          </a:p>
          <a:p>
            <a:pPr>
              <a:lnSpc>
                <a:spcPct val="100000"/>
              </a:lnSpc>
            </a:pPr>
            <a:endParaRPr/>
          </a:p>
          <a:p>
            <a:pPr>
              <a:lnSpc>
                <a:spcPct val="100000"/>
              </a:lnSpc>
            </a:pPr>
            <a:r>
              <a:rPr lang="en-US" sz="2400">
                <a:solidFill>
                  <a:srgbClr val="000000"/>
                </a:solidFill>
                <a:latin typeface="Arial"/>
                <a:ea typeface="WenQuanYi Zen Hei"/>
              </a:rPr>
              <a:t>Regulatory regions appear to be enriched for heritability in some traits</a:t>
            </a:r>
            <a:endParaRPr/>
          </a:p>
          <a:p>
            <a:pPr>
              <a:lnSpc>
                <a:spcPct val="100000"/>
              </a:lnSpc>
            </a:pPr>
            <a:r>
              <a:rPr lang="en-US" sz="2400">
                <a:solidFill>
                  <a:srgbClr val="000000"/>
                </a:solidFill>
                <a:latin typeface="Arial"/>
                <a:ea typeface="WenQuanYi Zen Hei"/>
              </a:rPr>
              <a:t>	</a:t>
            </a:r>
            <a:r>
              <a:rPr lang="en-US" sz="2000">
                <a:solidFill>
                  <a:srgbClr val="000000"/>
                </a:solidFill>
                <a:latin typeface="Arial"/>
                <a:ea typeface="WenQuanYi Zen Hei"/>
              </a:rPr>
              <a:t>Consistent with Gusev 2014, Maurano 2012 regulatory findings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Average SaO2 enhancer region heritability 0.17; non-regulatory 0.04 despite 	</a:t>
            </a:r>
            <a:r>
              <a:rPr lang="en-US" sz="2000" u="sng">
                <a:solidFill>
                  <a:srgbClr val="000000"/>
                </a:solidFill>
                <a:latin typeface="Arial"/>
                <a:ea typeface="WenQuanYi Zen Hei"/>
              </a:rPr>
              <a:t>having &lt;1/20th the SNPs</a:t>
            </a:r>
            <a:endParaRPr/>
          </a:p>
          <a:p>
            <a:pPr>
              <a:lnSpc>
                <a:spcPct val="100000"/>
              </a:lnSpc>
            </a:pPr>
            <a:r>
              <a:rPr lang="en-US" sz="2000">
                <a:solidFill>
                  <a:srgbClr val="000000"/>
                </a:solidFill>
                <a:latin typeface="Arial"/>
                <a:ea typeface="WenQuanYi Zen Hei"/>
              </a:rPr>
              <a:t>	</a:t>
            </a:r>
            <a:endParaRPr/>
          </a:p>
          <a:p>
            <a:pPr>
              <a:lnSpc>
                <a:spcPct val="100000"/>
              </a:lnSpc>
            </a:pPr>
            <a:r>
              <a:rPr lang="en-US" sz="2000">
                <a:solidFill>
                  <a:srgbClr val="000000"/>
                </a:solidFill>
                <a:latin typeface="Arial"/>
                <a:ea typeface="WenQuanYi Zen Hei"/>
              </a:rPr>
              <a:t>	Future network analyses should include a focus on common frequency 	enhancers</a:t>
            </a:r>
            <a:endParaRPr/>
          </a:p>
          <a:p>
            <a:pPr>
              <a:lnSpc>
                <a:spcPct val="100000"/>
              </a:lnSpc>
            </a:pPr>
            <a:endParaRPr/>
          </a:p>
          <a:p>
            <a:pPr>
              <a:lnSpc>
                <a:spcPct val="100000"/>
              </a:lnSpc>
            </a:pPr>
            <a:endParaRPr/>
          </a:p>
          <a:p>
            <a:pPr>
              <a:lnSpc>
                <a:spcPct val="100000"/>
              </a:lnSpc>
            </a:pPr>
            <a:r>
              <a:rPr lang="en-US" sz="2000">
                <a:solidFill>
                  <a:srgbClr val="000000"/>
                </a:solidFill>
                <a:latin typeface="Arial"/>
                <a:ea typeface="WenQuanYi Zen Hei"/>
              </a:rPr>
              <a:t>	</a:t>
            </a:r>
            <a:endParaRPr/>
          </a:p>
        </p:txBody>
      </p:sp>
    </p:spTree>
  </p:cSld>
  <p:clrMapOvr>
    <a:masterClrMapping/>
  </p:clrMapOvr>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 name="CustomShape 1"/>
          <p:cNvSpPr/>
          <p:nvPr/>
        </p:nvSpPr>
        <p:spPr>
          <a:xfrm>
            <a:off x="0" y="0"/>
            <a:ext cx="10076760" cy="548640"/>
          </a:xfrm>
          <a:prstGeom prst="rect">
            <a:avLst/>
          </a:prstGeom>
          <a:solidFill>
            <a:srgbClr val="0000FF"/>
          </a:solidFill>
          <a:ln w="9360">
            <a:noFill/>
          </a:ln>
        </p:spPr>
        <p:txBody>
          <a:bodyPr lIns="0" tIns="31680" rIns="0" bIns="0" anchor="ctr"/>
          <a:lstStyle/>
          <a:p>
            <a:pPr algn="ctr">
              <a:lnSpc>
                <a:spcPct val="100000"/>
              </a:lnSpc>
            </a:pPr>
            <a:r>
              <a:rPr lang="en-US" sz="3600" b="1" dirty="0" smtClean="0">
                <a:solidFill>
                  <a:srgbClr val="FFFFFF"/>
                </a:solidFill>
                <a:latin typeface="Arial"/>
                <a:ea typeface="WenQuanYi Zen Hei"/>
              </a:rPr>
              <a:t>GWAS Methods</a:t>
            </a:r>
            <a:endParaRPr dirty="0"/>
          </a:p>
        </p:txBody>
      </p:sp>
      <p:sp>
        <p:nvSpPr>
          <p:cNvPr id="216" name="CustomShape 2"/>
          <p:cNvSpPr/>
          <p:nvPr/>
        </p:nvSpPr>
        <p:spPr>
          <a:xfrm>
            <a:off x="3017880" y="7205760"/>
            <a:ext cx="6125400" cy="35640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17" name="CustomShape 3"/>
          <p:cNvSpPr/>
          <p:nvPr/>
        </p:nvSpPr>
        <p:spPr>
          <a:xfrm>
            <a:off x="204840" y="822240"/>
            <a:ext cx="9670320" cy="6217560"/>
          </a:xfrm>
          <a:prstGeom prst="rect">
            <a:avLst/>
          </a:prstGeom>
          <a:noFill/>
          <a:ln w="9360">
            <a:noFill/>
          </a:ln>
        </p:spPr>
        <p:txBody>
          <a:bodyPr lIns="0" tIns="24840" rIns="0" bIns="0"/>
          <a:lstStyle/>
          <a:p>
            <a:pPr>
              <a:lnSpc>
                <a:spcPct val="100000"/>
              </a:lnSpc>
            </a:pPr>
            <a:endParaRPr/>
          </a:p>
          <a:p>
            <a:pPr>
              <a:lnSpc>
                <a:spcPct val="100000"/>
              </a:lnSpc>
            </a:pPr>
            <a:r>
              <a:rPr lang="en-US" sz="2400">
                <a:solidFill>
                  <a:srgbClr val="000000"/>
                </a:solidFill>
                <a:latin typeface="Arial"/>
                <a:ea typeface="WenQuanYi Zen Hei"/>
              </a:rPr>
              <a:t>Phenotypes: AHI, Average SaO2 (NREM, REM, and across night)</a:t>
            </a:r>
            <a:endParaRPr/>
          </a:p>
          <a:p>
            <a:pPr>
              <a:lnSpc>
                <a:spcPct val="100000"/>
              </a:lnSpc>
            </a:pPr>
            <a:r>
              <a:rPr lang="en-US" sz="2000" smtClean="0">
                <a:solidFill>
                  <a:srgbClr val="000000"/>
                </a:solidFill>
                <a:latin typeface="Arial"/>
                <a:ea typeface="WenQuanYi Zen Hei"/>
              </a:rPr>
              <a:t>	</a:t>
            </a: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Rank-normal </a:t>
            </a:r>
            <a:r>
              <a:rPr lang="en-US" sz="2000">
                <a:solidFill>
                  <a:srgbClr val="000000"/>
                </a:solidFill>
                <a:latin typeface="Arial"/>
                <a:ea typeface="WenQuanYi Zen Hei"/>
              </a:rPr>
              <a:t>transformations</a:t>
            </a:r>
            <a:endParaRPr/>
          </a:p>
          <a:p>
            <a:pPr>
              <a:lnSpc>
                <a:spcPct val="100000"/>
              </a:lnSpc>
            </a:pPr>
            <a:endParaRPr lang="en-US" sz="2000" smtClean="0">
              <a:solidFill>
                <a:srgbClr val="000000"/>
              </a:solidFill>
              <a:latin typeface="Arial"/>
              <a:ea typeface="WenQuanYi Zen Hei"/>
            </a:endParaRP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Adjusted </a:t>
            </a:r>
            <a:r>
              <a:rPr lang="en-US" sz="2000">
                <a:solidFill>
                  <a:srgbClr val="000000"/>
                </a:solidFill>
                <a:latin typeface="Arial"/>
                <a:ea typeface="WenQuanYi Zen Hei"/>
              </a:rPr>
              <a:t>for age, age</a:t>
            </a:r>
            <a:r>
              <a:rPr lang="en-US" sz="2000" baseline="33000">
                <a:solidFill>
                  <a:srgbClr val="000000"/>
                </a:solidFill>
                <a:latin typeface="Arial"/>
                <a:ea typeface="WenQuanYi Zen Hei"/>
              </a:rPr>
              <a:t>2</a:t>
            </a:r>
            <a:r>
              <a:rPr lang="en-US" sz="2000">
                <a:solidFill>
                  <a:srgbClr val="000000"/>
                </a:solidFill>
                <a:latin typeface="Arial"/>
                <a:ea typeface="WenQuanYi Zen Hei"/>
              </a:rPr>
              <a:t>, sex, age*sex, BMI, </a:t>
            </a:r>
            <a:r>
              <a:rPr lang="en-US" sz="2000" smtClean="0">
                <a:solidFill>
                  <a:srgbClr val="000000"/>
                </a:solidFill>
                <a:latin typeface="Arial"/>
                <a:ea typeface="WenQuanYi Zen Hei"/>
              </a:rPr>
              <a:t>BMI</a:t>
            </a:r>
            <a:r>
              <a:rPr lang="en-US" sz="2000" baseline="33000">
                <a:solidFill>
                  <a:srgbClr val="000000"/>
                </a:solidFill>
                <a:ea typeface="WenQuanYi Zen Hei"/>
              </a:rPr>
              <a:t>2</a:t>
            </a:r>
            <a:r>
              <a:rPr lang="en-US" sz="2000" smtClean="0">
                <a:solidFill>
                  <a:srgbClr val="000000"/>
                </a:solidFill>
                <a:latin typeface="Arial"/>
                <a:ea typeface="WenQuanYi Zen Hei"/>
              </a:rPr>
              <a:t>, </a:t>
            </a:r>
            <a:r>
              <a:rPr lang="en-US" sz="2000">
                <a:solidFill>
                  <a:srgbClr val="000000"/>
                </a:solidFill>
                <a:latin typeface="Arial"/>
                <a:ea typeface="WenQuanYi Zen Hei"/>
              </a:rPr>
              <a:t>10 population principal </a:t>
            </a:r>
            <a:r>
              <a:rPr lang="en-US" sz="2000" smtClean="0">
                <a:solidFill>
                  <a:srgbClr val="000000"/>
                </a:solidFill>
                <a:latin typeface="Arial"/>
                <a:ea typeface="WenQuanYi Zen Hei"/>
              </a:rPr>
              <a:t>	components </a:t>
            </a:r>
            <a:endParaRPr/>
          </a:p>
          <a:p>
            <a:pPr>
              <a:lnSpc>
                <a:spcPct val="100000"/>
              </a:lnSpc>
            </a:pPr>
            <a:endParaRPr/>
          </a:p>
          <a:p>
            <a:pPr>
              <a:lnSpc>
                <a:spcPct val="100000"/>
              </a:lnSpc>
            </a:pPr>
            <a:r>
              <a:rPr lang="en-US" sz="2400">
                <a:solidFill>
                  <a:srgbClr val="000000"/>
                </a:solidFill>
                <a:latin typeface="Arial"/>
                <a:ea typeface="WenQuanYi Zen Hei"/>
              </a:rPr>
              <a:t>Genotypes: Imputed from 1000 Genomes Phase 1v3</a:t>
            </a:r>
            <a:endParaRPr/>
          </a:p>
          <a:p>
            <a:pPr>
              <a:lnSpc>
                <a:spcPct val="100000"/>
              </a:lnSpc>
            </a:pPr>
            <a:r>
              <a:rPr lang="en-US" sz="2000">
                <a:solidFill>
                  <a:srgbClr val="000000"/>
                </a:solidFill>
                <a:latin typeface="Arial"/>
                <a:ea typeface="WenQuanYi Zen Hei"/>
              </a:rPr>
              <a:t>	</a:t>
            </a:r>
            <a:endParaRPr lang="en-US" sz="2000" smtClean="0">
              <a:solidFill>
                <a:srgbClr val="000000"/>
              </a:solidFill>
              <a:latin typeface="Arial"/>
              <a:ea typeface="WenQuanYi Zen Hei"/>
            </a:endParaRP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MAF </a:t>
            </a:r>
            <a:r>
              <a:rPr lang="en-US" sz="2000">
                <a:solidFill>
                  <a:srgbClr val="000000"/>
                </a:solidFill>
                <a:latin typeface="Arial"/>
                <a:ea typeface="WenQuanYi Zen Hei"/>
              </a:rPr>
              <a:t>&gt; 0.01 and 20 minor allele counts; Info &gt; 0.88; HWE &gt; 1 x 10-6</a:t>
            </a:r>
            <a:endParaRPr/>
          </a:p>
          <a:p>
            <a:pPr>
              <a:lnSpc>
                <a:spcPct val="100000"/>
              </a:lnSpc>
            </a:pPr>
            <a:endParaRPr/>
          </a:p>
          <a:p>
            <a:pPr>
              <a:lnSpc>
                <a:spcPct val="100000"/>
              </a:lnSpc>
            </a:pPr>
            <a:r>
              <a:rPr lang="en-US" sz="2400">
                <a:solidFill>
                  <a:srgbClr val="000000"/>
                </a:solidFill>
                <a:latin typeface="Arial"/>
                <a:ea typeface="WenQuanYi Zen Hei"/>
              </a:rPr>
              <a:t>Analysis:</a:t>
            </a:r>
            <a:endParaRPr/>
          </a:p>
          <a:p>
            <a:pPr>
              <a:lnSpc>
                <a:spcPct val="100000"/>
              </a:lnSpc>
            </a:pPr>
            <a:r>
              <a:rPr lang="en-US" sz="2000">
                <a:solidFill>
                  <a:srgbClr val="000000"/>
                </a:solidFill>
                <a:latin typeface="Arial"/>
                <a:ea typeface="WenQuanYi Zen Hei"/>
              </a:rPr>
              <a:t>	</a:t>
            </a:r>
            <a:endParaRPr lang="en-US" sz="2000" smtClean="0">
              <a:solidFill>
                <a:srgbClr val="000000"/>
              </a:solidFill>
              <a:latin typeface="Arial"/>
              <a:ea typeface="WenQuanYi Zen Hei"/>
            </a:endParaRP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Linear </a:t>
            </a:r>
            <a:r>
              <a:rPr lang="en-US" sz="2000">
                <a:solidFill>
                  <a:srgbClr val="000000"/>
                </a:solidFill>
                <a:latin typeface="Arial"/>
                <a:ea typeface="WenQuanYi Zen Hei"/>
              </a:rPr>
              <a:t>regression using SNPTEST or family-based GWAF</a:t>
            </a:r>
            <a:endParaRPr/>
          </a:p>
          <a:p>
            <a:pPr>
              <a:lnSpc>
                <a:spcPct val="100000"/>
              </a:lnSpc>
            </a:pPr>
            <a:r>
              <a:rPr lang="en-US" sz="2000">
                <a:solidFill>
                  <a:srgbClr val="000000"/>
                </a:solidFill>
                <a:latin typeface="Arial"/>
                <a:ea typeface="WenQuanYi Zen Hei"/>
              </a:rPr>
              <a:t>	</a:t>
            </a:r>
            <a:endParaRPr lang="en-US" sz="2000" smtClean="0">
              <a:solidFill>
                <a:srgbClr val="000000"/>
              </a:solidFill>
              <a:latin typeface="Arial"/>
              <a:ea typeface="WenQuanYi Zen Hei"/>
            </a:endParaRP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Fixed </a:t>
            </a:r>
            <a:r>
              <a:rPr lang="en-US" sz="2000">
                <a:solidFill>
                  <a:srgbClr val="000000"/>
                </a:solidFill>
                <a:latin typeface="Arial"/>
                <a:ea typeface="WenQuanYi Zen Hei"/>
              </a:rPr>
              <a:t>effects meta-analysis within and across populations using METAL</a:t>
            </a:r>
            <a:endParaRPr/>
          </a:p>
          <a:p>
            <a:pPr>
              <a:lnSpc>
                <a:spcPct val="100000"/>
              </a:lnSpc>
            </a:pPr>
            <a:r>
              <a:rPr lang="en-US" sz="2000">
                <a:solidFill>
                  <a:srgbClr val="000000"/>
                </a:solidFill>
                <a:latin typeface="Arial"/>
                <a:ea typeface="WenQuanYi Zen Hei"/>
              </a:rPr>
              <a:t>	</a:t>
            </a:r>
            <a:endParaRPr lang="en-US" sz="2000" smtClean="0">
              <a:solidFill>
                <a:srgbClr val="000000"/>
              </a:solidFill>
              <a:latin typeface="Arial"/>
              <a:ea typeface="WenQuanYi Zen Hei"/>
            </a:endParaRPr>
          </a:p>
          <a:p>
            <a:pPr>
              <a:lnSpc>
                <a:spcPct val="100000"/>
              </a:lnSpc>
            </a:pPr>
            <a:r>
              <a:rPr lang="en-US" sz="2000">
                <a:solidFill>
                  <a:srgbClr val="000000"/>
                </a:solidFill>
                <a:latin typeface="Arial"/>
                <a:ea typeface="WenQuanYi Zen Hei"/>
              </a:rPr>
              <a:t>	</a:t>
            </a:r>
            <a:r>
              <a:rPr lang="en-US" sz="2000" smtClean="0">
                <a:solidFill>
                  <a:srgbClr val="000000"/>
                </a:solidFill>
                <a:latin typeface="Arial"/>
                <a:ea typeface="WenQuanYi Zen Hei"/>
              </a:rPr>
              <a:t>Models </a:t>
            </a:r>
            <a:r>
              <a:rPr lang="en-US" sz="2000">
                <a:solidFill>
                  <a:srgbClr val="000000"/>
                </a:solidFill>
                <a:latin typeface="Arial"/>
                <a:ea typeface="WenQuanYi Zen Hei"/>
              </a:rPr>
              <a:t>without BMI adjustment not reported here </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8" name="CustomShape 1"/>
          <p:cNvSpPr/>
          <p:nvPr/>
        </p:nvSpPr>
        <p:spPr>
          <a:xfrm>
            <a:off x="0" y="0"/>
            <a:ext cx="10098360" cy="54792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AHI Sample Size Split by Population</a:t>
            </a:r>
            <a:endParaRPr/>
          </a:p>
        </p:txBody>
      </p:sp>
      <p:sp>
        <p:nvSpPr>
          <p:cNvPr id="219" name="CustomShape 2"/>
          <p:cNvSpPr/>
          <p:nvPr/>
        </p:nvSpPr>
        <p:spPr>
          <a:xfrm>
            <a:off x="3017880" y="7205760"/>
            <a:ext cx="6124680" cy="355680"/>
          </a:xfrm>
          <a:prstGeom prst="rect">
            <a:avLst/>
          </a:prstGeom>
          <a:noFill/>
          <a:ln w="9360">
            <a:noFill/>
          </a:ln>
        </p:spPr>
      </p:sp>
      <p:graphicFrame>
        <p:nvGraphicFramePr>
          <p:cNvPr id="220" name="Table 3"/>
          <p:cNvGraphicFramePr/>
          <p:nvPr>
            <p:extLst>
              <p:ext uri="{D42A27DB-BD31-4B8C-83A1-F6EECF244321}">
                <p14:modId xmlns:p14="http://schemas.microsoft.com/office/powerpoint/2010/main" xmlns="" val="1352299628"/>
              </p:ext>
            </p:extLst>
          </p:nvPr>
        </p:nvGraphicFramePr>
        <p:xfrm>
          <a:off x="57150" y="808037"/>
          <a:ext cx="10001211" cy="4403717"/>
        </p:xfrm>
        <a:graphic>
          <a:graphicData uri="http://schemas.openxmlformats.org/drawingml/2006/table">
            <a:tbl>
              <a:tblPr/>
              <a:tblGrid>
                <a:gridCol w="1676400"/>
                <a:gridCol w="4343400"/>
                <a:gridCol w="1447801"/>
                <a:gridCol w="762000"/>
                <a:gridCol w="838201"/>
                <a:gridCol w="933409"/>
              </a:tblGrid>
              <a:tr h="396720">
                <a:tc>
                  <a:txBody>
                    <a:bodyPr/>
                    <a:lstStyle/>
                    <a:p>
                      <a:pPr algn="ctr">
                        <a:lnSpc>
                          <a:spcPct val="100000"/>
                        </a:lnSpc>
                      </a:pPr>
                      <a:r>
                        <a:rPr lang="en-US" sz="2000">
                          <a:solidFill>
                            <a:srgbClr val="FFFFFF"/>
                          </a:solidFill>
                          <a:latin typeface="Arial"/>
                          <a:ea typeface="WenQuanYi Zen Hei"/>
                        </a:rPr>
                        <a:t>Cohort</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2000">
                          <a:solidFill>
                            <a:srgbClr val="FFFFFF"/>
                          </a:solidFill>
                          <a:latin typeface="Arial"/>
                          <a:ea typeface="WenQuanYi Zen Hei"/>
                        </a:rPr>
                        <a:t>Description</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2000">
                          <a:solidFill>
                            <a:srgbClr val="FFFFFF"/>
                          </a:solidFill>
                          <a:latin typeface="Arial"/>
                          <a:ea typeface="WenQuanYi Zen Hei"/>
                        </a:rPr>
                        <a:t>AA n (AHI)</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2000">
                          <a:solidFill>
                            <a:srgbClr val="FFFFFF"/>
                          </a:solidFill>
                          <a:latin typeface="Arial"/>
                          <a:ea typeface="WenQuanYi Zen Hei"/>
                        </a:rPr>
                        <a:t>AsA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2000">
                          <a:solidFill>
                            <a:srgbClr val="FFFFFF"/>
                          </a:solidFill>
                          <a:latin typeface="Arial"/>
                          <a:ea typeface="WenQuanYi Zen Hei"/>
                        </a:rPr>
                        <a:t>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2000">
                          <a:solidFill>
                            <a:srgbClr val="FFFFFF"/>
                          </a:solidFill>
                          <a:latin typeface="Arial"/>
                          <a:ea typeface="WenQuanYi Zen Hei"/>
                        </a:rPr>
                        <a:t>HA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r>
              <a:tr h="503837">
                <a:tc>
                  <a:txBody>
                    <a:bodyPr/>
                    <a:lstStyle/>
                    <a:p>
                      <a:pPr algn="ctr">
                        <a:lnSpc>
                          <a:spcPct val="100000"/>
                        </a:lnSpc>
                      </a:pPr>
                      <a:r>
                        <a:rPr lang="en-US" sz="2000">
                          <a:solidFill>
                            <a:srgbClr val="000000"/>
                          </a:solidFill>
                          <a:latin typeface="Arial"/>
                          <a:ea typeface="WenQuanYi Zen Hei"/>
                        </a:rPr>
                        <a:t>ARIC</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2000">
                          <a:solidFill>
                            <a:srgbClr val="000000"/>
                          </a:solidFill>
                          <a:latin typeface="Arial"/>
                          <a:ea typeface="WenQuanYi Zen Hei"/>
                        </a:rPr>
                        <a:t>Atherosclerosis Risk In Communities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sz="2000">
                          <a:solidFill>
                            <a:srgbClr val="000000"/>
                          </a:solidFill>
                          <a:latin typeface="Arial"/>
                          <a:ea typeface="WenQuanYi Zen Hei"/>
                        </a:rPr>
                        <a:t>1,463</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457560">
                <a:tc>
                  <a:txBody>
                    <a:bodyPr/>
                    <a:lstStyle/>
                    <a:p>
                      <a:pPr algn="ctr">
                        <a:lnSpc>
                          <a:spcPct val="100000"/>
                        </a:lnSpc>
                      </a:pPr>
                      <a:r>
                        <a:rPr lang="en-US" sz="2000">
                          <a:solidFill>
                            <a:srgbClr val="000000"/>
                          </a:solidFill>
                          <a:latin typeface="Arial"/>
                          <a:ea typeface="WenQuanYi Zen Hei"/>
                        </a:rPr>
                        <a:t>CFS*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Cleveland Family Study</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679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57560">
                <a:tc>
                  <a:txBody>
                    <a:bodyPr/>
                    <a:lstStyle/>
                    <a:p>
                      <a:pPr algn="ctr">
                        <a:lnSpc>
                          <a:spcPct val="100000"/>
                        </a:lnSpc>
                      </a:pPr>
                      <a:r>
                        <a:rPr lang="en-US" sz="2000">
                          <a:solidFill>
                            <a:srgbClr val="000000"/>
                          </a:solidFill>
                          <a:latin typeface="Arial"/>
                          <a:ea typeface="WenQuanYi Zen Hei"/>
                        </a:rPr>
                        <a:t>FHS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2000">
                          <a:solidFill>
                            <a:srgbClr val="000000"/>
                          </a:solidFill>
                          <a:latin typeface="Arial"/>
                          <a:ea typeface="WenQuanYi Zen Hei"/>
                        </a:rPr>
                        <a:t>Framingham Heart Study</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2000">
                          <a:solidFill>
                            <a:srgbClr val="000000"/>
                          </a:solidFill>
                          <a:latin typeface="Arial"/>
                          <a:ea typeface="WenQuanYi Zen Hei"/>
                        </a:rPr>
                        <a:t>646</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56480">
                <a:tc>
                  <a:txBody>
                    <a:bodyPr/>
                    <a:lstStyle/>
                    <a:p>
                      <a:pPr algn="ctr">
                        <a:lnSpc>
                          <a:spcPct val="100000"/>
                        </a:lnSpc>
                      </a:pPr>
                      <a:r>
                        <a:rPr lang="en-US" sz="2000">
                          <a:solidFill>
                            <a:srgbClr val="000000"/>
                          </a:solidFill>
                          <a:latin typeface="Arial"/>
                          <a:ea typeface="WenQuanYi Zen Hei"/>
                        </a:rPr>
                        <a:t>MESA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Multi-Ethnic Study of Atherosclerosis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488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228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708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459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701640">
                <a:tc>
                  <a:txBody>
                    <a:bodyPr/>
                    <a:lstStyle/>
                    <a:p>
                      <a:pPr algn="ctr">
                        <a:lnSpc>
                          <a:spcPct val="100000"/>
                        </a:lnSpc>
                      </a:pPr>
                      <a:r>
                        <a:rPr lang="en-US" sz="2000">
                          <a:solidFill>
                            <a:srgbClr val="000000"/>
                          </a:solidFill>
                          <a:latin typeface="Arial"/>
                          <a:ea typeface="WenQuanYi Zen Hei"/>
                        </a:rPr>
                        <a:t>HCHS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2000">
                          <a:solidFill>
                            <a:srgbClr val="000000"/>
                          </a:solidFill>
                          <a:latin typeface="Arial"/>
                          <a:ea typeface="WenQuanYi Zen Hei"/>
                        </a:rPr>
                        <a:t>Hispanic Community Health Study / Study of Latinos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2000">
                          <a:solidFill>
                            <a:srgbClr val="000000"/>
                          </a:solidFill>
                          <a:latin typeface="Arial"/>
                          <a:ea typeface="WenQuanYi Zen Hei"/>
                        </a:rPr>
                        <a:t>11,317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57560">
                <a:tc>
                  <a:txBody>
                    <a:bodyPr/>
                    <a:lstStyle/>
                    <a:p>
                      <a:pPr algn="ctr">
                        <a:lnSpc>
                          <a:spcPct val="100000"/>
                        </a:lnSpc>
                      </a:pPr>
                      <a:r>
                        <a:rPr lang="en-US" sz="2000">
                          <a:solidFill>
                            <a:srgbClr val="000000"/>
                          </a:solidFill>
                          <a:latin typeface="Arial"/>
                          <a:ea typeface="WenQuanYi Zen Hei"/>
                        </a:rPr>
                        <a:t>MrOS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Osteoporotic Fractures in Men</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2,211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57560">
                <a:tc>
                  <a:txBody>
                    <a:bodyPr/>
                    <a:lstStyle/>
                    <a:p>
                      <a:pPr algn="ctr">
                        <a:lnSpc>
                          <a:spcPct val="100000"/>
                        </a:lnSpc>
                      </a:pPr>
                      <a:r>
                        <a:rPr lang="en-US" sz="2000">
                          <a:solidFill>
                            <a:srgbClr val="000000"/>
                          </a:solidFill>
                          <a:latin typeface="Arial"/>
                          <a:ea typeface="WenQuanYi Zen Hei"/>
                        </a:rPr>
                        <a:t>Starr County*</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2000">
                          <a:solidFill>
                            <a:srgbClr val="000000"/>
                          </a:solidFill>
                          <a:latin typeface="Arial"/>
                          <a:ea typeface="WenQuanYi Zen Hei"/>
                        </a:rPr>
                        <a:t>Starr County Health Studies</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2000">
                          <a:solidFill>
                            <a:srgbClr val="000000"/>
                          </a:solidFill>
                          <a:latin typeface="Arial"/>
                          <a:ea typeface="WenQuanYi Zen Hei"/>
                        </a:rPr>
                        <a:t>622</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14800">
                <a:tc>
                  <a:txBody>
                    <a:bodyPr/>
                    <a:lstStyle/>
                    <a:p>
                      <a:pPr algn="ctr">
                        <a:lnSpc>
                          <a:spcPct val="100000"/>
                        </a:lnSpc>
                      </a:pPr>
                      <a:r>
                        <a:rPr lang="en-US" sz="2000">
                          <a:solidFill>
                            <a:srgbClr val="000000"/>
                          </a:solidFill>
                          <a:latin typeface="Arial"/>
                          <a:ea typeface="WenQuanYi Zen Hei"/>
                        </a:rPr>
                        <a:t>Total</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1,167</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228</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5,028</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2000">
                          <a:solidFill>
                            <a:srgbClr val="000000"/>
                          </a:solidFill>
                          <a:latin typeface="Arial"/>
                          <a:ea typeface="WenQuanYi Zen Hei"/>
                        </a:rPr>
                        <a:t>12,398</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bl>
          </a:graphicData>
        </a:graphic>
      </p:graphicFrame>
      <p:sp>
        <p:nvSpPr>
          <p:cNvPr id="221" name="CustomShape 4"/>
          <p:cNvSpPr/>
          <p:nvPr/>
        </p:nvSpPr>
        <p:spPr>
          <a:xfrm>
            <a:off x="458640" y="5852160"/>
            <a:ext cx="8867880" cy="1248120"/>
          </a:xfrm>
          <a:prstGeom prst="rect">
            <a:avLst/>
          </a:prstGeom>
          <a:noFill/>
          <a:ln w="9360">
            <a:noFill/>
          </a:ln>
        </p:spPr>
        <p:txBody>
          <a:bodyPr lIns="0" tIns="21240" rIns="0" bIns="0" anchor="ctr"/>
          <a:lstStyle/>
          <a:p>
            <a:pPr algn="ctr">
              <a:lnSpc>
                <a:spcPct val="100000"/>
              </a:lnSpc>
            </a:pPr>
            <a:r>
              <a:rPr lang="en-US" sz="2400">
                <a:solidFill>
                  <a:srgbClr val="000000"/>
                </a:solidFill>
                <a:latin typeface="Arial"/>
                <a:ea typeface="WenQuanYi Zen Hei"/>
              </a:rPr>
              <a:t>Max n with 1000G imputed genotypes = </a:t>
            </a:r>
            <a:r>
              <a:rPr lang="en-US" sz="2400">
                <a:solidFill>
                  <a:srgbClr val="FF0000"/>
                </a:solidFill>
                <a:latin typeface="Arial"/>
                <a:ea typeface="WenQuanYi Zen Hei"/>
              </a:rPr>
              <a:t>18,821</a:t>
            </a:r>
            <a:endParaRPr/>
          </a:p>
          <a:p>
            <a:pPr algn="ctr">
              <a:lnSpc>
                <a:spcPct val="100000"/>
              </a:lnSpc>
            </a:pPr>
            <a:endParaRPr/>
          </a:p>
          <a:p>
            <a:pPr algn="ctr">
              <a:lnSpc>
                <a:spcPct val="100000"/>
              </a:lnSpc>
            </a:pPr>
            <a:r>
              <a:rPr lang="en-US" sz="2000">
                <a:solidFill>
                  <a:srgbClr val="000000"/>
                </a:solidFill>
                <a:latin typeface="Arial"/>
                <a:ea typeface="WenQuanYi Zen Hei"/>
              </a:rPr>
              <a:t>Lower n for NREM/REM analyses</a:t>
            </a:r>
            <a:endParaRPr sz="1600"/>
          </a:p>
          <a:p>
            <a:pPr algn="ctr">
              <a:lnSpc>
                <a:spcPct val="100000"/>
              </a:lnSpc>
            </a:pPr>
            <a:r>
              <a:rPr lang="en-US" sz="2000">
                <a:solidFill>
                  <a:srgbClr val="000000"/>
                </a:solidFill>
                <a:latin typeface="Arial"/>
                <a:ea typeface="WenQuanYi Zen Hei"/>
              </a:rPr>
              <a:t>*: Additional samples pending</a:t>
            </a:r>
            <a:endParaRPr sz="1600"/>
          </a:p>
          <a:p>
            <a:pPr algn="ctr">
              <a:lnSpc>
                <a:spcPct val="100000"/>
              </a:lnSpc>
            </a:pPr>
            <a:r>
              <a:rPr lang="en-US" sz="2000">
                <a:solidFill>
                  <a:srgbClr val="000000"/>
                </a:solidFill>
                <a:latin typeface="Arial"/>
                <a:ea typeface="WenQuanYi Zen Hei"/>
              </a:rPr>
              <a:t>Collection: At home, except for a subset of CFS from laboratory visit</a:t>
            </a:r>
            <a:endParaRPr sz="1600"/>
          </a:p>
        </p:txBody>
      </p:sp>
      <p:sp>
        <p:nvSpPr>
          <p:cNvPr id="222" name="CustomShape 5"/>
          <p:cNvSpPr/>
          <p:nvPr/>
        </p:nvSpPr>
        <p:spPr>
          <a:xfrm>
            <a:off x="365040" y="6675480"/>
            <a:ext cx="8867880" cy="547920"/>
          </a:xfrm>
          <a:prstGeom prst="rect">
            <a:avLst/>
          </a:prstGeom>
          <a:noFill/>
          <a:ln w="9360">
            <a:noFill/>
          </a:ln>
        </p:spPr>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3" name="CustomShape 1"/>
          <p:cNvSpPr/>
          <p:nvPr/>
        </p:nvSpPr>
        <p:spPr>
          <a:xfrm>
            <a:off x="0" y="0"/>
            <a:ext cx="10076040" cy="54792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Subject Characteristics Across Cohorts</a:t>
            </a:r>
            <a:endParaRPr/>
          </a:p>
        </p:txBody>
      </p:sp>
      <p:graphicFrame>
        <p:nvGraphicFramePr>
          <p:cNvPr id="224" name="Table 2"/>
          <p:cNvGraphicFramePr/>
          <p:nvPr>
            <p:extLst>
              <p:ext uri="{D42A27DB-BD31-4B8C-83A1-F6EECF244321}">
                <p14:modId xmlns:p14="http://schemas.microsoft.com/office/powerpoint/2010/main" xmlns="" val="1704621822"/>
              </p:ext>
            </p:extLst>
          </p:nvPr>
        </p:nvGraphicFramePr>
        <p:xfrm>
          <a:off x="434520" y="758880"/>
          <a:ext cx="9211680" cy="5722920"/>
        </p:xfrm>
        <a:graphic>
          <a:graphicData uri="http://schemas.openxmlformats.org/drawingml/2006/table">
            <a:tbl>
              <a:tblPr/>
              <a:tblGrid>
                <a:gridCol w="1339920"/>
                <a:gridCol w="808200"/>
                <a:gridCol w="1354680"/>
                <a:gridCol w="1466280"/>
                <a:gridCol w="1545120"/>
                <a:gridCol w="1342440"/>
                <a:gridCol w="1355040"/>
              </a:tblGrid>
              <a:tr h="859680">
                <a:tc>
                  <a:txBody>
                    <a:bodyPr/>
                    <a:lstStyle/>
                    <a:p>
                      <a:pPr algn="ctr">
                        <a:lnSpc>
                          <a:spcPct val="100000"/>
                        </a:lnSpc>
                      </a:pPr>
                      <a:r>
                        <a:rPr lang="en-US">
                          <a:solidFill>
                            <a:srgbClr val="FFFFFF"/>
                          </a:solidFill>
                          <a:latin typeface="Arial"/>
                          <a:ea typeface="WenQuanYi Zen Hei"/>
                        </a:rPr>
                        <a:t>Cohort</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a:solidFill>
                            <a:srgbClr val="FFFFFF"/>
                          </a:solidFill>
                          <a:latin typeface="Arial"/>
                          <a:ea typeface="WenQuanYi Zen Hei"/>
                        </a:rPr>
                        <a:t>%F</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600">
                          <a:solidFill>
                            <a:srgbClr val="FFFFFF"/>
                          </a:solidFill>
                          <a:latin typeface="Arial"/>
                          <a:ea typeface="WenQuanYi Zen Hei"/>
                        </a:rPr>
                        <a:t>Median Age (IQR)</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a:solidFill>
                            <a:srgbClr val="FFFFFF"/>
                          </a:solidFill>
                          <a:latin typeface="Arial"/>
                          <a:ea typeface="WenQuanYi Zen Hei"/>
                        </a:rPr>
                        <a:t>Mean BMI (SD)</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a:solidFill>
                            <a:srgbClr val="FFFFFF"/>
                          </a:solidFill>
                          <a:latin typeface="Arial"/>
                          <a:ea typeface="WenQuanYi Zen Hei"/>
                        </a:rPr>
                        <a:t>Apnea Hypopnea Index (SD)</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a:solidFill>
                            <a:srgbClr val="FFFFFF"/>
                          </a:solidFill>
                          <a:latin typeface="Arial"/>
                          <a:ea typeface="WenQuanYi Zen Hei"/>
                        </a:rPr>
                        <a:t>Sleep O2 Saturation (SD)</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a:solidFill>
                            <a:srgbClr val="FFFFFF"/>
                          </a:solidFill>
                          <a:latin typeface="Arial"/>
                          <a:ea typeface="WenQuanYi Zen Hei"/>
                        </a:rPr>
                        <a:t>SNPs*</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r>
              <a:tr h="486000">
                <a:tc>
                  <a:txBody>
                    <a:bodyPr/>
                    <a:lstStyle/>
                    <a:p>
                      <a:pPr algn="ctr">
                        <a:lnSpc>
                          <a:spcPct val="100000"/>
                        </a:lnSpc>
                      </a:pPr>
                      <a:r>
                        <a:rPr lang="en-US">
                          <a:solidFill>
                            <a:srgbClr val="000000"/>
                          </a:solidFill>
                          <a:latin typeface="Arial"/>
                          <a:ea typeface="WenQuanYi Zen Hei"/>
                        </a:rPr>
                        <a:t>ARIC 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a:solidFill>
                            <a:srgbClr val="000000"/>
                          </a:solidFill>
                          <a:latin typeface="Arial"/>
                          <a:ea typeface="WenQuanYi Zen Hei"/>
                        </a:rPr>
                        <a:t>51.5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a:solidFill>
                            <a:srgbClr val="000000"/>
                          </a:solidFill>
                          <a:latin typeface="Arial"/>
                          <a:ea typeface="WenQuanYi Zen Hei"/>
                        </a:rPr>
                        <a:t>62 (9)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a:solidFill>
                            <a:srgbClr val="000000"/>
                          </a:solidFill>
                          <a:latin typeface="Arial"/>
                          <a:ea typeface="WenQuanYi Zen Hei"/>
                        </a:rPr>
                        <a:t>28.8 (5.1)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a:solidFill>
                            <a:srgbClr val="000000"/>
                          </a:solidFill>
                          <a:latin typeface="Arial"/>
                          <a:ea typeface="WenQuanYi Zen Hei"/>
                        </a:rPr>
                        <a:t>14.1 (15.5)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a:solidFill>
                            <a:srgbClr val="000000"/>
                          </a:solidFill>
                          <a:latin typeface="Arial"/>
                          <a:ea typeface="WenQuanYi Zen Hei"/>
                        </a:rPr>
                        <a:t>94.5 (2.0)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algn="ctr">
                        <a:lnSpc>
                          <a:spcPct val="100000"/>
                        </a:lnSpc>
                      </a:pPr>
                      <a:r>
                        <a:rPr lang="en-US">
                          <a:solidFill>
                            <a:srgbClr val="000000"/>
                          </a:solidFill>
                          <a:latin typeface="Arial"/>
                          <a:ea typeface="WenQuanYi Zen Hei"/>
                        </a:rPr>
                        <a:t>6,876,198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486000">
                <a:tc>
                  <a:txBody>
                    <a:bodyPr/>
                    <a:lstStyle/>
                    <a:p>
                      <a:pPr algn="ctr">
                        <a:lnSpc>
                          <a:spcPct val="100000"/>
                        </a:lnSpc>
                      </a:pPr>
                      <a:r>
                        <a:rPr lang="en-US">
                          <a:solidFill>
                            <a:srgbClr val="000000"/>
                          </a:solidFill>
                          <a:latin typeface="Arial"/>
                          <a:ea typeface="WenQuanYi Zen Hei"/>
                        </a:rPr>
                        <a:t>FHS 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50.0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59 (14.5)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28.5 (5.0)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12.9 (14.7)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94.7 (2.0)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7,606,134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86000">
                <a:tc>
                  <a:txBody>
                    <a:bodyPr/>
                    <a:lstStyle/>
                    <a:p>
                      <a:pPr algn="ctr">
                        <a:lnSpc>
                          <a:spcPct val="100000"/>
                        </a:lnSpc>
                      </a:pPr>
                      <a:r>
                        <a:rPr lang="en-US">
                          <a:solidFill>
                            <a:srgbClr val="000000"/>
                          </a:solidFill>
                          <a:latin typeface="Arial"/>
                          <a:ea typeface="WenQuanYi Zen Hei"/>
                        </a:rPr>
                        <a:t>MESA 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53.4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67 (14)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28.0 (5.2)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18.7 (18.1)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94.0 (1.7)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6,416,814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86000">
                <a:tc>
                  <a:txBody>
                    <a:bodyPr/>
                    <a:lstStyle/>
                    <a:p>
                      <a:pPr algn="ctr">
                        <a:lnSpc>
                          <a:spcPct val="100000"/>
                        </a:lnSpc>
                      </a:pPr>
                      <a:r>
                        <a:rPr lang="en-US">
                          <a:solidFill>
                            <a:srgbClr val="000000"/>
                          </a:solidFill>
                          <a:latin typeface="Arial"/>
                          <a:ea typeface="WenQuanYi Zen Hei"/>
                        </a:rPr>
                        <a:t>MrOS EA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0.0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76 (9)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27.2 (3.7)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17.3 (15.5)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93.8 (1.7)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7,297,760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86000">
                <a:tc>
                  <a:txBody>
                    <a:bodyPr/>
                    <a:lstStyle/>
                    <a:p>
                      <a:pPr algn="ctr">
                        <a:lnSpc>
                          <a:spcPct val="100000"/>
                        </a:lnSpc>
                      </a:pPr>
                      <a:r>
                        <a:rPr lang="en-US">
                          <a:solidFill>
                            <a:srgbClr val="000000"/>
                          </a:solidFill>
                          <a:latin typeface="Arial"/>
                          <a:ea typeface="WenQuanYi Zen Hei"/>
                        </a:rPr>
                        <a:t>HCHS HA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60.0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47 (20)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29.7 (6.0)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6.4 (12.2)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96.4 (1.0)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10,724,327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86000">
                <a:tc>
                  <a:txBody>
                    <a:bodyPr/>
                    <a:lstStyle/>
                    <a:p>
                      <a:pPr algn="ctr">
                        <a:lnSpc>
                          <a:spcPct val="100000"/>
                        </a:lnSpc>
                      </a:pPr>
                      <a:r>
                        <a:rPr lang="en-US">
                          <a:solidFill>
                            <a:srgbClr val="000000"/>
                          </a:solidFill>
                          <a:latin typeface="Arial"/>
                          <a:ea typeface="WenQuanYi Zen Hei"/>
                        </a:rPr>
                        <a:t>MESA HA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52.9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68 (14.5)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30.1 (5.5)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22.0 (18.8)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94.3 (1.6)</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6,580,255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86000">
                <a:tc>
                  <a:txBody>
                    <a:bodyPr/>
                    <a:lstStyle/>
                    <a:p>
                      <a:pPr algn="ctr">
                        <a:lnSpc>
                          <a:spcPct val="100000"/>
                        </a:lnSpc>
                      </a:pPr>
                      <a:r>
                        <a:rPr lang="en-US">
                          <a:solidFill>
                            <a:srgbClr val="000000"/>
                          </a:solidFill>
                          <a:latin typeface="Arial"/>
                          <a:ea typeface="WenQuanYi Zen Hei"/>
                        </a:rPr>
                        <a:t>Starr HA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72.9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52 (15)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32.0 (6.9)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19.8 (16.2)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94.6 (2.2)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5,776,344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86000">
                <a:tc>
                  <a:txBody>
                    <a:bodyPr/>
                    <a:lstStyle/>
                    <a:p>
                      <a:pPr algn="ctr">
                        <a:lnSpc>
                          <a:spcPct val="100000"/>
                        </a:lnSpc>
                      </a:pPr>
                      <a:r>
                        <a:rPr lang="en-US">
                          <a:solidFill>
                            <a:srgbClr val="000000"/>
                          </a:solidFill>
                          <a:latin typeface="Arial"/>
                          <a:ea typeface="WenQuanYi Zen Hei"/>
                        </a:rPr>
                        <a:t>CFS AA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57.1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39 (30.7)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31.7 (9.7)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17.8 (27.0)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94.6 (3.8)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10,811,400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486000">
                <a:tc>
                  <a:txBody>
                    <a:bodyPr/>
                    <a:lstStyle/>
                    <a:p>
                      <a:pPr algn="ctr">
                        <a:lnSpc>
                          <a:spcPct val="100000"/>
                        </a:lnSpc>
                      </a:pPr>
                      <a:r>
                        <a:rPr lang="en-US">
                          <a:solidFill>
                            <a:srgbClr val="000000"/>
                          </a:solidFill>
                          <a:latin typeface="Arial"/>
                          <a:ea typeface="WenQuanYi Zen Hei"/>
                        </a:rPr>
                        <a:t>MESA AA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54.3</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68 (14)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30.4 (5.7)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19.9 (19.7)</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94.4 (2.0)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a:solidFill>
                            <a:srgbClr val="000000"/>
                          </a:solidFill>
                          <a:latin typeface="Arial"/>
                          <a:ea typeface="WenQuanYi Zen Hei"/>
                        </a:rPr>
                        <a:t>8,384,132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489240">
                <a:tc>
                  <a:txBody>
                    <a:bodyPr/>
                    <a:lstStyle/>
                    <a:p>
                      <a:pPr algn="ctr">
                        <a:lnSpc>
                          <a:spcPct val="100000"/>
                        </a:lnSpc>
                      </a:pPr>
                      <a:r>
                        <a:rPr lang="en-US">
                          <a:solidFill>
                            <a:srgbClr val="000000"/>
                          </a:solidFill>
                          <a:latin typeface="Arial"/>
                          <a:ea typeface="WenQuanYi Zen Hei"/>
                        </a:rPr>
                        <a:t>MESA AsA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50.4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68 (16)</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24.1 (3.2)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19.8 (18.1)</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a:solidFill>
                            <a:srgbClr val="000000"/>
                          </a:solidFill>
                          <a:latin typeface="Arial"/>
                          <a:ea typeface="WenQuanYi Zen Hei"/>
                        </a:rPr>
                        <a:t>95.0 (1.2)</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dirty="0">
                          <a:solidFill>
                            <a:srgbClr val="000000"/>
                          </a:solidFill>
                          <a:latin typeface="Arial"/>
                          <a:ea typeface="WenQuanYi Zen Hei"/>
                        </a:rPr>
                        <a:t>4,834,395</a:t>
                      </a:r>
                      <a:endParaRPr dirty="0"/>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bl>
          </a:graphicData>
        </a:graphic>
      </p:graphicFrame>
      <p:sp>
        <p:nvSpPr>
          <p:cNvPr id="225" name="CustomShape 3"/>
          <p:cNvSpPr/>
          <p:nvPr/>
        </p:nvSpPr>
        <p:spPr>
          <a:xfrm>
            <a:off x="457200" y="6767640"/>
            <a:ext cx="8867880" cy="268560"/>
          </a:xfrm>
          <a:prstGeom prst="rect">
            <a:avLst/>
          </a:prstGeom>
          <a:noFill/>
          <a:ln w="9360">
            <a:noFill/>
          </a:ln>
        </p:spPr>
        <p:txBody>
          <a:bodyPr lIns="0" tIns="21240" rIns="0" bIns="0" anchor="ctr"/>
          <a:lstStyle/>
          <a:p>
            <a:pPr algn="ctr">
              <a:lnSpc>
                <a:spcPct val="100000"/>
              </a:lnSpc>
            </a:pPr>
            <a:r>
              <a:rPr lang="en-US">
                <a:solidFill>
                  <a:srgbClr val="000000"/>
                </a:solidFill>
                <a:latin typeface="Arial"/>
                <a:ea typeface="WenQuanYi Zen Hei"/>
              </a:rPr>
              <a:t>*: SNPs after 1000G imputation quality control and MAF filters</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6" name="CustomShape 1"/>
          <p:cNvSpPr/>
          <p:nvPr/>
        </p:nvSpPr>
        <p:spPr>
          <a:xfrm>
            <a:off x="0" y="0"/>
            <a:ext cx="10076040" cy="54792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Top Signals: AHI</a:t>
            </a:r>
            <a:endParaRPr/>
          </a:p>
        </p:txBody>
      </p:sp>
      <p:sp>
        <p:nvSpPr>
          <p:cNvPr id="227" name="CustomShape 2"/>
          <p:cNvSpPr/>
          <p:nvPr/>
        </p:nvSpPr>
        <p:spPr>
          <a:xfrm>
            <a:off x="3017880" y="7205760"/>
            <a:ext cx="6124680" cy="35568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graphicFrame>
        <p:nvGraphicFramePr>
          <p:cNvPr id="228" name="Table 3"/>
          <p:cNvGraphicFramePr/>
          <p:nvPr>
            <p:extLst>
              <p:ext uri="{D42A27DB-BD31-4B8C-83A1-F6EECF244321}">
                <p14:modId xmlns:p14="http://schemas.microsoft.com/office/powerpoint/2010/main" xmlns="" val="1384711347"/>
              </p:ext>
            </p:extLst>
          </p:nvPr>
        </p:nvGraphicFramePr>
        <p:xfrm>
          <a:off x="98280" y="973080"/>
          <a:ext cx="9944281" cy="4063537"/>
        </p:xfrm>
        <a:graphic>
          <a:graphicData uri="http://schemas.openxmlformats.org/drawingml/2006/table">
            <a:tbl>
              <a:tblPr/>
              <a:tblGrid>
                <a:gridCol w="1360632"/>
                <a:gridCol w="1202569"/>
                <a:gridCol w="1568880"/>
                <a:gridCol w="1373040"/>
                <a:gridCol w="877680"/>
                <a:gridCol w="1321200"/>
                <a:gridCol w="882720"/>
                <a:gridCol w="700200"/>
                <a:gridCol w="657360"/>
              </a:tblGrid>
              <a:tr h="595993">
                <a:tc>
                  <a:txBody>
                    <a:bodyPr/>
                    <a:lstStyle/>
                    <a:p>
                      <a:pPr algn="ctr">
                        <a:lnSpc>
                          <a:spcPct val="100000"/>
                        </a:lnSpc>
                      </a:pPr>
                      <a:r>
                        <a:rPr lang="en-US" sz="1700">
                          <a:solidFill>
                            <a:srgbClr val="FFFFFF"/>
                          </a:solidFill>
                          <a:latin typeface="Arial"/>
                          <a:ea typeface="WenQuanYi Zen Hei"/>
                        </a:rPr>
                        <a:t>Model</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SNP</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Chr:Gene</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P</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Effect (SE)</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Direction</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N</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CAF</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Info</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r>
              <a:tr h="359195">
                <a:tc>
                  <a:txBody>
                    <a:bodyPr/>
                    <a:lstStyle/>
                    <a:p>
                      <a:pPr algn="ctr">
                        <a:lnSpc>
                          <a:spcPct val="100000"/>
                        </a:lnSpc>
                      </a:pPr>
                      <a:r>
                        <a:rPr lang="en-US" sz="1700" b="1" i="1">
                          <a:solidFill>
                            <a:srgbClr val="000000"/>
                          </a:solidFill>
                          <a:latin typeface="Arial"/>
                          <a:ea typeface="WenQuanYi Zen Hei"/>
                        </a:rPr>
                        <a:t>All Sleep</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656547">
                <a:tc>
                  <a:txBody>
                    <a:bodyPr/>
                    <a:lstStyle/>
                    <a:p>
                      <a:pPr algn="ctr">
                        <a:lnSpc>
                          <a:spcPct val="100000"/>
                        </a:lnSpc>
                      </a:pPr>
                      <a:r>
                        <a:rPr lang="en-US" sz="1700">
                          <a:solidFill>
                            <a:srgbClr val="000000"/>
                          </a:solidFill>
                          <a:latin typeface="Arial"/>
                          <a:ea typeface="WenQuanYi Zen Hei"/>
                        </a:rPr>
                        <a:t>All</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rs1387259</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12:48,703,522*</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4.45 x 10-7</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0.057 (0.01)</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17,509</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0.06 – 0.34</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0.99 - 1</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520981">
                <a:tc>
                  <a:txBody>
                    <a:bodyPr/>
                    <a:lstStyle/>
                    <a:p>
                      <a:pPr algn="ctr">
                        <a:lnSpc>
                          <a:spcPct val="100000"/>
                        </a:lnSpc>
                      </a:pPr>
                      <a:r>
                        <a:rPr lang="en-US" sz="1700" b="1" i="1">
                          <a:solidFill>
                            <a:srgbClr val="000000"/>
                          </a:solidFill>
                          <a:latin typeface="Arial"/>
                          <a:ea typeface="WenQuanYi Zen Hei"/>
                        </a:rPr>
                        <a:t>NREM Sleep</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r>
              <a:tr h="683119">
                <a:tc>
                  <a:txBody>
                    <a:bodyPr/>
                    <a:lstStyle/>
                    <a:p>
                      <a:pPr algn="ctr">
                        <a:lnSpc>
                          <a:spcPct val="100000"/>
                        </a:lnSpc>
                      </a:pPr>
                      <a:r>
                        <a:rPr lang="en-US" sz="1700">
                          <a:solidFill>
                            <a:srgbClr val="000000"/>
                          </a:solidFill>
                          <a:latin typeface="Arial"/>
                          <a:ea typeface="WenQuanYi Zen Hei"/>
                        </a:rPr>
                        <a:t>All</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rs36086495</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i="1">
                          <a:solidFill>
                            <a:srgbClr val="000000"/>
                          </a:solidFill>
                          <a:latin typeface="Arial"/>
                          <a:ea typeface="DejaVu Sans"/>
                        </a:rPr>
                        <a:t>9:RFX3</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6.52 x 10-7</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-0.204 (0.041)</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5,436</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0.03 – 0.06</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DejaVu Sans"/>
                        </a:rPr>
                        <a:t>0.96 - 1</a:t>
                      </a:r>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448122">
                <a:tc>
                  <a:txBody>
                    <a:bodyPr/>
                    <a:lstStyle/>
                    <a:p>
                      <a:pPr algn="ctr">
                        <a:lnSpc>
                          <a:spcPct val="100000"/>
                        </a:lnSpc>
                      </a:pPr>
                      <a:r>
                        <a:rPr lang="en-US" sz="1700" b="1" i="1">
                          <a:solidFill>
                            <a:srgbClr val="000000"/>
                          </a:solidFill>
                          <a:latin typeface="Arial"/>
                          <a:ea typeface="WenQuanYi Zen Hei"/>
                        </a:rPr>
                        <a:t>REM Sleep</a:t>
                      </a:r>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r>
              <a:tr h="799580">
                <a:tc>
                  <a:txBody>
                    <a:bodyPr/>
                    <a:lstStyle/>
                    <a:p>
                      <a:pPr algn="ctr">
                        <a:lnSpc>
                          <a:spcPct val="100000"/>
                        </a:lnSpc>
                      </a:pPr>
                      <a:r>
                        <a:rPr lang="en-US" sz="1700">
                          <a:solidFill>
                            <a:srgbClr val="000000"/>
                          </a:solidFill>
                          <a:latin typeface="Arial"/>
                          <a:ea typeface="WenQuanYi Zen Hei"/>
                        </a:rPr>
                        <a:t>AA</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WenQuanYi Zen Hei"/>
                        </a:rPr>
                        <a:t>rs62083355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smtClean="0">
                          <a:solidFill>
                            <a:srgbClr val="000000"/>
                          </a:solidFill>
                          <a:latin typeface="Arial"/>
                          <a:ea typeface="WenQuanYi Zen Hei"/>
                        </a:rPr>
                        <a:t>18:35,738,597</a:t>
                      </a:r>
                      <a:r>
                        <a:rPr lang="en-US" sz="1700">
                          <a:solidFill>
                            <a:srgbClr val="000000"/>
                          </a:solidFill>
                          <a:latin typeface="Arial"/>
                          <a:ea typeface="WenQuanYi Zen Hei"/>
                        </a:rPr>
                        <a:t>**</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WenQuanYi Zen Hei"/>
                        </a:rPr>
                        <a:t>5.58 x 10-8</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WenQuanYi Zen Hei"/>
                        </a:rPr>
                        <a:t>0.2909 (0.05)</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WenQuanYi Zen Hei"/>
                        </a:rPr>
                        <a:t>++</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WenQuanYi Zen Hei"/>
                        </a:rPr>
                        <a:t>820</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WenQuanYi Zen Hei"/>
                        </a:rPr>
                        <a:t>0.19</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700">
                          <a:solidFill>
                            <a:srgbClr val="000000"/>
                          </a:solidFill>
                          <a:latin typeface="Arial"/>
                          <a:ea typeface="WenQuanYi Zen Hei"/>
                        </a:rPr>
                        <a:t>0.91 – 0.94</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bl>
          </a:graphicData>
        </a:graphic>
      </p:graphicFrame>
      <p:sp>
        <p:nvSpPr>
          <p:cNvPr id="229" name="CustomShape 4"/>
          <p:cNvSpPr/>
          <p:nvPr/>
        </p:nvSpPr>
        <p:spPr>
          <a:xfrm>
            <a:off x="457200" y="6599160"/>
            <a:ext cx="8867880" cy="760680"/>
          </a:xfrm>
          <a:prstGeom prst="rect">
            <a:avLst/>
          </a:prstGeom>
          <a:noFill/>
          <a:ln w="9360">
            <a:noFill/>
          </a:ln>
        </p:spPr>
        <p:txBody>
          <a:bodyPr lIns="0" tIns="21240" rIns="0" bIns="0" anchor="ctr"/>
          <a:lstStyle/>
          <a:p>
            <a:pPr algn="ctr">
              <a:lnSpc>
                <a:spcPct val="100000"/>
              </a:lnSpc>
            </a:pPr>
            <a:r>
              <a:rPr lang="en-US">
                <a:solidFill>
                  <a:srgbClr val="000000"/>
                </a:solidFill>
                <a:latin typeface="Arial"/>
                <a:ea typeface="WenQuanYi Zen Hei"/>
              </a:rPr>
              <a:t>Significance threshold: p &lt; 5 x 10-8, Direction = Individual Cohort Effects</a:t>
            </a:r>
            <a:endParaRPr/>
          </a:p>
          <a:p>
            <a:pPr algn="ctr">
              <a:lnSpc>
                <a:spcPct val="100000"/>
              </a:lnSpc>
            </a:pPr>
            <a:r>
              <a:rPr lang="en-US">
                <a:solidFill>
                  <a:srgbClr val="000000"/>
                </a:solidFill>
                <a:latin typeface="Arial"/>
                <a:ea typeface="WenQuanYi Zen Hei"/>
              </a:rPr>
              <a:t>24 regions associated at p &lt; 1 x 10-6 (1 MB minimal gap)</a:t>
            </a:r>
            <a:endParaRPr/>
          </a:p>
          <a:p>
            <a:pPr algn="ctr">
              <a:lnSpc>
                <a:spcPct val="100000"/>
              </a:lnSpc>
            </a:pPr>
            <a:r>
              <a:rPr lang="en-US">
                <a:solidFill>
                  <a:srgbClr val="000000"/>
                </a:solidFill>
                <a:latin typeface="Arial"/>
                <a:ea typeface="WenQuanYi Zen Hei"/>
              </a:rPr>
              <a:t>Closest genes: *</a:t>
            </a:r>
            <a:r>
              <a:rPr lang="en-US" i="1">
                <a:solidFill>
                  <a:srgbClr val="000000"/>
                </a:solidFill>
                <a:latin typeface="Arial"/>
                <a:ea typeface="WenQuanYi Zen Hei"/>
              </a:rPr>
              <a:t>H1FNT</a:t>
            </a:r>
            <a:r>
              <a:rPr lang="en-US">
                <a:solidFill>
                  <a:srgbClr val="000000"/>
                </a:solidFill>
                <a:latin typeface="Arial"/>
                <a:ea typeface="WenQuanYi Zen Hei"/>
              </a:rPr>
              <a:t>, **</a:t>
            </a:r>
            <a:r>
              <a:rPr lang="en-US" i="1">
                <a:solidFill>
                  <a:srgbClr val="000000"/>
                </a:solidFill>
                <a:latin typeface="Arial"/>
                <a:ea typeface="WenQuanYi Zen Hei"/>
              </a:rPr>
              <a:t>CELF4</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0" name="CustomShape 1"/>
          <p:cNvSpPr/>
          <p:nvPr/>
        </p:nvSpPr>
        <p:spPr>
          <a:xfrm>
            <a:off x="0" y="0"/>
            <a:ext cx="10076040" cy="54792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Top Signals: Average O2 Saturation</a:t>
            </a:r>
            <a:endParaRPr/>
          </a:p>
        </p:txBody>
      </p:sp>
      <p:sp>
        <p:nvSpPr>
          <p:cNvPr id="231" name="CustomShape 2"/>
          <p:cNvSpPr/>
          <p:nvPr/>
        </p:nvSpPr>
        <p:spPr>
          <a:xfrm>
            <a:off x="3017880" y="7205760"/>
            <a:ext cx="6124680" cy="35568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graphicFrame>
        <p:nvGraphicFramePr>
          <p:cNvPr id="232" name="Table 3"/>
          <p:cNvGraphicFramePr/>
          <p:nvPr>
            <p:extLst>
              <p:ext uri="{D42A27DB-BD31-4B8C-83A1-F6EECF244321}">
                <p14:modId xmlns:p14="http://schemas.microsoft.com/office/powerpoint/2010/main" xmlns="" val="3811951481"/>
              </p:ext>
            </p:extLst>
          </p:nvPr>
        </p:nvGraphicFramePr>
        <p:xfrm>
          <a:off x="0" y="808040"/>
          <a:ext cx="9975780" cy="5562595"/>
        </p:xfrm>
        <a:graphic>
          <a:graphicData uri="http://schemas.openxmlformats.org/drawingml/2006/table">
            <a:tbl>
              <a:tblPr/>
              <a:tblGrid>
                <a:gridCol w="1325886"/>
                <a:gridCol w="1247336"/>
                <a:gridCol w="1329158"/>
                <a:gridCol w="1138240"/>
                <a:gridCol w="1191333"/>
                <a:gridCol w="1293884"/>
                <a:gridCol w="769494"/>
                <a:gridCol w="880045"/>
                <a:gridCol w="800404"/>
              </a:tblGrid>
              <a:tr h="513209">
                <a:tc>
                  <a:txBody>
                    <a:bodyPr/>
                    <a:lstStyle/>
                    <a:p>
                      <a:pPr algn="ctr">
                        <a:lnSpc>
                          <a:spcPct val="100000"/>
                        </a:lnSpc>
                      </a:pPr>
                      <a:r>
                        <a:rPr lang="en-US" sz="1700" dirty="0">
                          <a:solidFill>
                            <a:srgbClr val="FFFFFF"/>
                          </a:solidFill>
                          <a:latin typeface="Arial"/>
                          <a:ea typeface="WenQuanYi Zen Hei"/>
                        </a:rPr>
                        <a:t>Model</a:t>
                      </a:r>
                      <a:endParaRPr dirty="0"/>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SNP</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Chr:Gene</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P</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Effect (SE)</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Direction</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N</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CAF</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c>
                  <a:txBody>
                    <a:bodyPr/>
                    <a:lstStyle/>
                    <a:p>
                      <a:pPr algn="ctr">
                        <a:lnSpc>
                          <a:spcPct val="100000"/>
                        </a:lnSpc>
                      </a:pPr>
                      <a:r>
                        <a:rPr lang="en-US" sz="1700">
                          <a:solidFill>
                            <a:srgbClr val="FFFFFF"/>
                          </a:solidFill>
                          <a:latin typeface="Arial"/>
                          <a:ea typeface="WenQuanYi Zen Hei"/>
                        </a:rPr>
                        <a:t>Info</a:t>
                      </a:r>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rgbClr val="0000FF"/>
                    </a:solidFill>
                  </a:tcPr>
                </a:tc>
              </a:tr>
              <a:tr h="381781">
                <a:tc>
                  <a:txBody>
                    <a:bodyPr/>
                    <a:lstStyle/>
                    <a:p>
                      <a:pPr algn="ctr">
                        <a:lnSpc>
                          <a:spcPct val="100000"/>
                        </a:lnSpc>
                      </a:pPr>
                      <a:r>
                        <a:rPr lang="en-US" sz="1600" b="1" i="1">
                          <a:solidFill>
                            <a:srgbClr val="000000"/>
                          </a:solidFill>
                          <a:latin typeface="+mn-lt"/>
                          <a:ea typeface="WenQuanYi Zen Hei"/>
                        </a:rPr>
                        <a:t>All Sleep</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r h="513209">
                <a:tc>
                  <a:txBody>
                    <a:bodyPr/>
                    <a:lstStyle/>
                    <a:p>
                      <a:pPr algn="ctr">
                        <a:lnSpc>
                          <a:spcPct val="100000"/>
                        </a:lnSpc>
                      </a:pPr>
                      <a:r>
                        <a:rPr lang="en-US" sz="1600">
                          <a:solidFill>
                            <a:srgbClr val="000000"/>
                          </a:solidFill>
                          <a:latin typeface="+mn-lt"/>
                          <a:ea typeface="WenQuanYi Zen Hei"/>
                        </a:rPr>
                        <a:t>AA</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rs528937</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3:</a:t>
                      </a:r>
                      <a:r>
                        <a:rPr lang="en-US" sz="1600" i="1">
                          <a:solidFill>
                            <a:srgbClr val="000000"/>
                          </a:solidFill>
                          <a:latin typeface="+mn-lt"/>
                          <a:ea typeface="WenQuanYi Zen Hei"/>
                        </a:rPr>
                        <a:t>TFRC</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FF0000"/>
                          </a:solidFill>
                          <a:latin typeface="+mn-lt"/>
                          <a:ea typeface="WenQuanYi Zen Hei"/>
                        </a:rPr>
                        <a:t>1.94 x 10-8</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0.2496 (0.04)</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1,156</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0.20</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0.90 – 0.97</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513209">
                <a:tc>
                  <a:txBody>
                    <a:bodyPr/>
                    <a:lstStyle/>
                    <a:p>
                      <a:pPr algn="ctr">
                        <a:lnSpc>
                          <a:spcPct val="100000"/>
                        </a:lnSpc>
                      </a:pPr>
                      <a:r>
                        <a:rPr lang="en-US" sz="1600">
                          <a:solidFill>
                            <a:srgbClr val="000000"/>
                          </a:solidFill>
                          <a:latin typeface="+mn-lt"/>
                          <a:ea typeface="WenQuanYi Zen Hei"/>
                        </a:rPr>
                        <a:t>All</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rs2732462*</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smtClean="0">
                          <a:solidFill>
                            <a:srgbClr val="000000"/>
                          </a:solidFill>
                          <a:latin typeface="+mn-lt"/>
                          <a:ea typeface="WenQuanYi Zen Hei"/>
                        </a:rPr>
                        <a:t>12:48,696,384</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FF0000"/>
                          </a:solidFill>
                          <a:latin typeface="+mn-lt"/>
                          <a:ea typeface="WenQuanYi Zen Hei"/>
                        </a:rPr>
                        <a:t>2.41 x 10-8</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-0.0612 (0.01)</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18,549</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0.65 – 0.87</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0.97 – 1.0</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513209">
                <a:tc>
                  <a:txBody>
                    <a:bodyPr/>
                    <a:lstStyle/>
                    <a:p>
                      <a:pPr algn="ctr">
                        <a:lnSpc>
                          <a:spcPct val="100000"/>
                        </a:lnSpc>
                      </a:pPr>
                      <a:r>
                        <a:rPr lang="en-US" sz="1600">
                          <a:solidFill>
                            <a:srgbClr val="000000"/>
                          </a:solidFill>
                          <a:latin typeface="+mn-lt"/>
                          <a:ea typeface="WenQuanYi Zen Hei"/>
                        </a:rPr>
                        <a:t>All</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rs994831</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4:</a:t>
                      </a:r>
                      <a:r>
                        <a:rPr lang="en-US" sz="1600" i="1">
                          <a:solidFill>
                            <a:srgbClr val="000000"/>
                          </a:solidFill>
                          <a:latin typeface="+mn-lt"/>
                          <a:ea typeface="WenQuanYi Zen Hei"/>
                        </a:rPr>
                        <a:t>PRDM5</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FF0000"/>
                          </a:solidFill>
                          <a:latin typeface="+mn-lt"/>
                          <a:ea typeface="WenQuanYi Zen Hei"/>
                        </a:rPr>
                        <a:t>4.65 x 10-8</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0.1698 (0.03)</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6,799</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0.86 – 0.96</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0.98 – 1.0</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noFill/>
                  </a:tcPr>
                </a:tc>
              </a:tr>
              <a:tr h="513209">
                <a:tc>
                  <a:txBody>
                    <a:bodyPr/>
                    <a:lstStyle/>
                    <a:p>
                      <a:pPr algn="ctr">
                        <a:lnSpc>
                          <a:spcPct val="100000"/>
                        </a:lnSpc>
                      </a:pPr>
                      <a:r>
                        <a:rPr lang="en-US" sz="1600">
                          <a:solidFill>
                            <a:srgbClr val="000000"/>
                          </a:solidFill>
                          <a:latin typeface="+mn-lt"/>
                          <a:ea typeface="WenQuanYi Zen Hei"/>
                        </a:rPr>
                        <a:t>EA</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rs72805692</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10:</a:t>
                      </a:r>
                      <a:r>
                        <a:rPr lang="en-US" sz="1600" i="1">
                          <a:solidFill>
                            <a:srgbClr val="000000"/>
                          </a:solidFill>
                          <a:latin typeface="+mn-lt"/>
                          <a:ea typeface="WenQuanYi Zen Hei"/>
                        </a:rPr>
                        <a:t>HK1</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5.55 x 10-8</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-0.1626 (0.03)</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4,957</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0.89 – 0.91</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0.96 – 1.0</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513209">
                <a:tc>
                  <a:txBody>
                    <a:bodyPr/>
                    <a:lstStyle/>
                    <a:p>
                      <a:pPr algn="ctr">
                        <a:lnSpc>
                          <a:spcPct val="100000"/>
                        </a:lnSpc>
                      </a:pPr>
                      <a:r>
                        <a:rPr lang="en-US" sz="1600" b="1" i="1">
                          <a:solidFill>
                            <a:srgbClr val="000000"/>
                          </a:solidFill>
                          <a:latin typeface="+mn-lt"/>
                          <a:ea typeface="WenQuanYi Zen Hei"/>
                        </a:rPr>
                        <a:t>NREM Sleep</a:t>
                      </a:r>
                      <a:endParaRPr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r>
              <a:tr h="513209">
                <a:tc>
                  <a:txBody>
                    <a:bodyPr/>
                    <a:lstStyle/>
                    <a:p>
                      <a:pPr algn="ctr">
                        <a:lnSpc>
                          <a:spcPct val="100000"/>
                        </a:lnSpc>
                      </a:pPr>
                      <a:r>
                        <a:rPr lang="en-US" sz="1600" dirty="0">
                          <a:solidFill>
                            <a:srgbClr val="000000"/>
                          </a:solidFill>
                          <a:latin typeface="+mn-lt"/>
                          <a:ea typeface="WenQuanYi Zen Hei"/>
                        </a:rPr>
                        <a:t>EA</a:t>
                      </a:r>
                      <a:endParaRPr sz="1600" dirty="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rs72805692</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10:</a:t>
                      </a:r>
                      <a:r>
                        <a:rPr lang="en-US" sz="1600" i="1">
                          <a:solidFill>
                            <a:srgbClr val="000000"/>
                          </a:solidFill>
                          <a:latin typeface="+mn-lt"/>
                          <a:ea typeface="WenQuanYi Zen Hei"/>
                        </a:rPr>
                        <a:t>HK1</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FF0000"/>
                          </a:solidFill>
                          <a:latin typeface="+mn-lt"/>
                          <a:ea typeface="WenQuanYi Zen Hei"/>
                        </a:rPr>
                        <a:t>4.21 x 10-8</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-0.1661 (0.03)</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4,954</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0.89 – 0.90</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0.96 – 1.0</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r h="513209">
                <a:tc>
                  <a:txBody>
                    <a:bodyPr/>
                    <a:lstStyle/>
                    <a:p>
                      <a:pPr algn="ctr">
                        <a:lnSpc>
                          <a:spcPct val="100000"/>
                        </a:lnSpc>
                      </a:pPr>
                      <a:r>
                        <a:rPr lang="en-US" sz="1600">
                          <a:solidFill>
                            <a:srgbClr val="000000"/>
                          </a:solidFill>
                          <a:latin typeface="+mn-lt"/>
                          <a:ea typeface="WenQuanYi Zen Hei"/>
                        </a:rPr>
                        <a:t>All</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rs4833688</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4:</a:t>
                      </a:r>
                      <a:r>
                        <a:rPr lang="en-US" sz="1600" i="1">
                          <a:solidFill>
                            <a:srgbClr val="000000"/>
                          </a:solidFill>
                          <a:latin typeface="+mn-lt"/>
                          <a:ea typeface="WenQuanYi Zen Hei"/>
                        </a:rPr>
                        <a:t>PRDM5</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8.22 x 10-8</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-0.1743 (0.03)</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6,495</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0.04 – 0.13</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a:solidFill>
                            <a:srgbClr val="000000"/>
                          </a:solidFill>
                          <a:latin typeface="+mn-lt"/>
                          <a:ea typeface="WenQuanYi Zen Hei"/>
                        </a:rPr>
                        <a:t>0.95 – 1.0</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37571">
                <a:tc>
                  <a:txBody>
                    <a:bodyPr/>
                    <a:lstStyle/>
                    <a:p>
                      <a:pPr algn="ctr">
                        <a:lnSpc>
                          <a:spcPct val="100000"/>
                        </a:lnSpc>
                      </a:pPr>
                      <a:r>
                        <a:rPr lang="en-US" sz="1600" b="1" i="1">
                          <a:latin typeface="+mn-lt"/>
                        </a:rPr>
                        <a:t>REM Sleep</a:t>
                      </a:r>
                      <a:endParaRPr sz="1600" b="1">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c>
                  <a:txBody>
                    <a:bodyPr/>
                    <a:lstStyle/>
                    <a:p>
                      <a:endParaRPr lang="en-US" sz="1600">
                        <a:latin typeface="+mn-lt"/>
                      </a:endParaRPr>
                    </a:p>
                  </a:txBody>
                  <a:tcPr marL="0" marR="0" marT="0" marB="0" anchor="ctr" anchorCtr="1">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noFill/>
                  </a:tcPr>
                </a:tc>
              </a:tr>
              <a:tr h="537571">
                <a:tc>
                  <a:txBody>
                    <a:bodyPr/>
                    <a:lstStyle/>
                    <a:p>
                      <a:pPr algn="ctr">
                        <a:lnSpc>
                          <a:spcPct val="100000"/>
                        </a:lnSpc>
                      </a:pPr>
                      <a:r>
                        <a:rPr lang="en-US" sz="1600">
                          <a:latin typeface="+mn-lt"/>
                        </a:rPr>
                        <a:t>All</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latin typeface="+mn-lt"/>
                        </a:rPr>
                        <a:t>rs72680432</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solidFill>
                            <a:srgbClr val="000000"/>
                          </a:solidFill>
                          <a:latin typeface="+mn-lt"/>
                          <a:ea typeface="WenQuanYi Zen Hei"/>
                        </a:rPr>
                        <a:t>4:</a:t>
                      </a:r>
                      <a:r>
                        <a:rPr lang="en-US" sz="1600" i="1">
                          <a:solidFill>
                            <a:srgbClr val="000000"/>
                          </a:solidFill>
                          <a:latin typeface="+mn-lt"/>
                          <a:ea typeface="WenQuanYi Zen Hei"/>
                        </a:rPr>
                        <a:t>PRDM5</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latin typeface="+mn-lt"/>
                        </a:rPr>
                        <a:t>1.46 x 10-7</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latin typeface="+mn-lt"/>
                        </a:rPr>
                        <a:t>0.1659 (0.03)</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latin typeface="+mn-lt"/>
                        </a:rPr>
                        <a:t>++++++++</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latin typeface="+mn-lt"/>
                        </a:rPr>
                        <a:t>6,421</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latin typeface="+mn-lt"/>
                        </a:rPr>
                        <a:t>0.04 – 0.13</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00000"/>
                        </a:lnSpc>
                      </a:pPr>
                      <a:r>
                        <a:rPr lang="en-US" sz="1600">
                          <a:latin typeface="+mn-lt"/>
                        </a:rPr>
                        <a:t>0.96 - 1</a:t>
                      </a:r>
                      <a:endParaRPr sz="1600">
                        <a:latin typeface="+mn-lt"/>
                      </a:endParaRPr>
                    </a:p>
                  </a:txBody>
                  <a:tcPr marL="0" marR="0" marT="0" marB="0" anchor="ctr" anchorCtr="1">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lumMod val="20000"/>
                        <a:lumOff val="80000"/>
                      </a:schemeClr>
                    </a:solidFill>
                  </a:tcPr>
                </a:tc>
              </a:tr>
            </a:tbl>
          </a:graphicData>
        </a:graphic>
      </p:graphicFrame>
      <p:sp>
        <p:nvSpPr>
          <p:cNvPr id="233" name="CustomShape 4"/>
          <p:cNvSpPr/>
          <p:nvPr/>
        </p:nvSpPr>
        <p:spPr>
          <a:xfrm>
            <a:off x="457200" y="6599160"/>
            <a:ext cx="8867880" cy="684360"/>
          </a:xfrm>
          <a:prstGeom prst="rect">
            <a:avLst/>
          </a:prstGeom>
          <a:noFill/>
          <a:ln w="9360">
            <a:noFill/>
          </a:ln>
        </p:spPr>
        <p:txBody>
          <a:bodyPr lIns="0" tIns="21240" rIns="0" bIns="0" anchor="ctr"/>
          <a:lstStyle/>
          <a:p>
            <a:pPr algn="ctr">
              <a:lnSpc>
                <a:spcPct val="100000"/>
              </a:lnSpc>
            </a:pPr>
            <a:r>
              <a:rPr lang="en-US" dirty="0">
                <a:solidFill>
                  <a:srgbClr val="000000"/>
                </a:solidFill>
                <a:latin typeface="Arial"/>
                <a:ea typeface="WenQuanYi Zen Hei"/>
              </a:rPr>
              <a:t>Significance threshold: p &lt; 5 x 10-8 , Direction = Individual Cohort Effects</a:t>
            </a:r>
            <a:endParaRPr dirty="0"/>
          </a:p>
          <a:p>
            <a:pPr algn="ctr">
              <a:lnSpc>
                <a:spcPct val="100000"/>
              </a:lnSpc>
            </a:pPr>
            <a:r>
              <a:rPr lang="en-US" dirty="0">
                <a:solidFill>
                  <a:srgbClr val="000000"/>
                </a:solidFill>
                <a:latin typeface="Arial"/>
                <a:ea typeface="WenQuanYi Zen Hei"/>
              </a:rPr>
              <a:t>31 regions associated at p &lt; 1 x 10-6 (1 MB minimal gap)</a:t>
            </a:r>
            <a:endParaRPr dirty="0"/>
          </a:p>
          <a:p>
            <a:pPr algn="ctr">
              <a:lnSpc>
                <a:spcPct val="100000"/>
              </a:lnSpc>
            </a:pPr>
            <a:r>
              <a:rPr lang="en-US" dirty="0">
                <a:solidFill>
                  <a:srgbClr val="000000"/>
                </a:solidFill>
                <a:latin typeface="Arial"/>
                <a:ea typeface="WenQuanYi Zen Hei"/>
              </a:rPr>
              <a:t>*: &gt;250kb region includes </a:t>
            </a:r>
            <a:r>
              <a:rPr lang="en-US" i="1" dirty="0">
                <a:solidFill>
                  <a:srgbClr val="000000"/>
                </a:solidFill>
                <a:latin typeface="Arial"/>
                <a:ea typeface="WenQuanYi Zen Hei"/>
              </a:rPr>
              <a:t>ZNF641</a:t>
            </a:r>
            <a:r>
              <a:rPr lang="en-US" dirty="0">
                <a:solidFill>
                  <a:srgbClr val="000000"/>
                </a:solidFill>
                <a:latin typeface="Arial"/>
                <a:ea typeface="WenQuanYi Zen Hei"/>
              </a:rPr>
              <a:t>, with significant O2 hit and 5x10-7 AHI hit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4" name="CustomShape 1"/>
          <p:cNvSpPr/>
          <p:nvPr/>
        </p:nvSpPr>
        <p:spPr>
          <a:xfrm>
            <a:off x="0" y="0"/>
            <a:ext cx="10076040" cy="547920"/>
          </a:xfrm>
          <a:prstGeom prst="rect">
            <a:avLst/>
          </a:prstGeom>
          <a:solidFill>
            <a:srgbClr val="0000FF"/>
          </a:solidFill>
          <a:ln w="9360">
            <a:noFill/>
          </a:ln>
        </p:spPr>
        <p:txBody>
          <a:bodyPr lIns="0" tIns="31680" rIns="0" bIns="0" anchor="ctr"/>
          <a:lstStyle/>
          <a:p>
            <a:pPr algn="ctr">
              <a:lnSpc>
                <a:spcPct val="100000"/>
              </a:lnSpc>
            </a:pPr>
            <a:r>
              <a:rPr lang="en-US" sz="3600" b="1">
                <a:solidFill>
                  <a:srgbClr val="FFFFFF"/>
                </a:solidFill>
                <a:latin typeface="Arial"/>
                <a:ea typeface="WenQuanYi Zen Hei"/>
              </a:rPr>
              <a:t>Significant Result QQ (QC) Plots</a:t>
            </a:r>
            <a:endParaRPr/>
          </a:p>
        </p:txBody>
      </p:sp>
      <p:sp>
        <p:nvSpPr>
          <p:cNvPr id="235" name="CustomShape 2"/>
          <p:cNvSpPr/>
          <p:nvPr/>
        </p:nvSpPr>
        <p:spPr>
          <a:xfrm>
            <a:off x="3017880" y="7205760"/>
            <a:ext cx="6124680" cy="355680"/>
          </a:xfrm>
          <a:prstGeom prst="rect">
            <a:avLst/>
          </a:prstGeom>
          <a:noFill/>
          <a:ln w="9360">
            <a:noFill/>
          </a:ln>
        </p:spPr>
        <p:txBody>
          <a:bodyPr lIns="90000" tIns="60840" rIns="90000" bIns="45000"/>
          <a:lstStyle/>
          <a:p>
            <a:pPr algn="ctr">
              <a:lnSpc>
                <a:spcPct val="100000"/>
              </a:lnSpc>
            </a:pPr>
            <a:r>
              <a:rPr lang="en-US">
                <a:solidFill>
                  <a:srgbClr val="FFFFFF"/>
                </a:solidFill>
                <a:latin typeface="Arial"/>
                <a:ea typeface="WenQuanYi Zen Hei"/>
              </a:rPr>
              <a:t>Trainee Meeting 2/10/14</a:t>
            </a:r>
            <a:endParaRPr/>
          </a:p>
        </p:txBody>
      </p:sp>
      <p:sp>
        <p:nvSpPr>
          <p:cNvPr id="236" name="CustomShape 3"/>
          <p:cNvSpPr/>
          <p:nvPr/>
        </p:nvSpPr>
        <p:spPr>
          <a:xfrm>
            <a:off x="1920960" y="7132680"/>
            <a:ext cx="8158320" cy="420840"/>
          </a:xfrm>
          <a:prstGeom prst="rect">
            <a:avLst/>
          </a:prstGeom>
          <a:noFill/>
          <a:ln w="9360">
            <a:noFill/>
          </a:ln>
        </p:spPr>
        <p:txBody>
          <a:bodyPr lIns="0" tIns="21240" rIns="0" bIns="0" anchor="ctr"/>
          <a:lstStyle/>
          <a:p>
            <a:pPr algn="ctr">
              <a:lnSpc>
                <a:spcPct val="100000"/>
              </a:lnSpc>
            </a:pPr>
            <a:r>
              <a:rPr lang="en-US">
                <a:solidFill>
                  <a:srgbClr val="000000"/>
                </a:solidFill>
                <a:latin typeface="Arial"/>
                <a:ea typeface="WenQuanYi Zen Hei"/>
              </a:rPr>
              <a:t>Population stratification methods: 10 principal components and genomic control</a:t>
            </a:r>
            <a:endParaRPr/>
          </a:p>
        </p:txBody>
      </p:sp>
      <p:pic>
        <p:nvPicPr>
          <p:cNvPr id="237" name="Picture 8"/>
          <p:cNvPicPr/>
          <p:nvPr/>
        </p:nvPicPr>
        <p:blipFill>
          <a:blip r:embed="rId3" cstate="print"/>
          <a:stretch>
            <a:fillRect/>
          </a:stretch>
        </p:blipFill>
        <p:spPr>
          <a:xfrm>
            <a:off x="6583680" y="595080"/>
            <a:ext cx="3427560" cy="3427560"/>
          </a:xfrm>
          <a:prstGeom prst="rect">
            <a:avLst/>
          </a:prstGeom>
          <a:ln>
            <a:noFill/>
          </a:ln>
        </p:spPr>
      </p:pic>
      <p:pic>
        <p:nvPicPr>
          <p:cNvPr id="238" name="Picture 9"/>
          <p:cNvPicPr/>
          <p:nvPr/>
        </p:nvPicPr>
        <p:blipFill>
          <a:blip r:embed="rId4" cstate="print"/>
          <a:stretch>
            <a:fillRect/>
          </a:stretch>
        </p:blipFill>
        <p:spPr>
          <a:xfrm>
            <a:off x="91440" y="595080"/>
            <a:ext cx="3427560" cy="3427560"/>
          </a:xfrm>
          <a:prstGeom prst="rect">
            <a:avLst/>
          </a:prstGeom>
          <a:ln>
            <a:noFill/>
          </a:ln>
        </p:spPr>
      </p:pic>
      <p:pic>
        <p:nvPicPr>
          <p:cNvPr id="239" name="Picture 10"/>
          <p:cNvPicPr/>
          <p:nvPr/>
        </p:nvPicPr>
        <p:blipFill>
          <a:blip r:embed="rId5" cstate="print"/>
          <a:stretch>
            <a:fillRect/>
          </a:stretch>
        </p:blipFill>
        <p:spPr>
          <a:xfrm>
            <a:off x="3155400" y="3780000"/>
            <a:ext cx="3427560" cy="3427560"/>
          </a:xfrm>
          <a:prstGeom prst="rect">
            <a:avLst/>
          </a:prstGeom>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1771</TotalTime>
  <Words>5150</Words>
  <Application>Microsoft Office PowerPoint</Application>
  <PresentationFormat>Custom</PresentationFormat>
  <Paragraphs>1126</Paragraphs>
  <Slides>37</Slides>
  <Notes>29</Notes>
  <HiddenSlides>21</HiddenSlides>
  <MMClips>0</MMClips>
  <ScaleCrop>false</ScaleCrop>
  <HeadingPairs>
    <vt:vector size="4" baseType="variant">
      <vt:variant>
        <vt:lpstr>Theme</vt:lpstr>
      </vt:variant>
      <vt:variant>
        <vt:i4>4</vt:i4>
      </vt:variant>
      <vt:variant>
        <vt:lpstr>Slide Titles</vt:lpstr>
      </vt:variant>
      <vt:variant>
        <vt:i4>37</vt:i4>
      </vt:variant>
    </vt:vector>
  </HeadingPairs>
  <TitlesOfParts>
    <vt:vector size="41" baseType="lpstr">
      <vt:lpstr>Office Theme</vt:lpstr>
      <vt:lpstr>Office Theme</vt:lpstr>
      <vt:lpstr>Office Theme</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Proposal Title: Genetic and epigenetic relationships between sleep timing and type 2 diabetes in The Multi-Ethnic Study of Atherosclerosis (MESA) </vt:lpstr>
      <vt:lpstr>Rationale and Background</vt:lpstr>
      <vt:lpstr>Preliminary Data in Sleep Heart Health Study </vt:lpstr>
      <vt:lpstr>Preliminary Data in Sleep Heart Health Study </vt:lpstr>
      <vt:lpstr>Preliminary Data in Sleep Heart Health Study </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freeman</dc:creator>
  <cp:lastModifiedBy>Brian Cade</cp:lastModifiedBy>
  <cp:revision>428</cp:revision>
  <dcterms:modified xsi:type="dcterms:W3CDTF">2014-09-16T22:23:08Z</dcterms:modified>
</cp:coreProperties>
</file>