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15" r:id="rId2"/>
    <p:sldId id="622" r:id="rId3"/>
    <p:sldId id="623" r:id="rId4"/>
    <p:sldId id="624" r:id="rId5"/>
    <p:sldId id="625" r:id="rId6"/>
    <p:sldId id="466" r:id="rId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clrMru>
    <a:srgbClr val="FF6600"/>
    <a:srgbClr val="CCFFCC"/>
    <a:srgbClr val="6699FF"/>
    <a:srgbClr val="99FFCC"/>
    <a:srgbClr val="FFFF00"/>
    <a:srgbClr val="996600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6D11105-C4F1-884F-B2B0-EC29832CE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268CE07-E74C-0C47-A339-2AE8BF680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3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8CE07-E74C-0C47-A339-2AE8BF680D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A5BA-1233-9845-B87B-664E4AAE9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ECAA-7F22-AF4F-8104-6494596A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6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5E10-5BF5-014F-9EEC-9BE645C49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A892-0B64-3D4D-8A8F-5997B00EF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C1B24-ADE1-5B42-AACE-9E00C2338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3C8F8-FFD9-CC4E-9183-58E9CDE25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3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41D5-915F-D945-89E3-42453EA44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6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809FE-E009-344C-8E28-4F07964F8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1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3587-DDE3-784A-B691-9A4D10111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1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2C8FD-157C-214D-831A-AD6A54FD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F2038-4BAB-3041-8E58-76A1E4EE5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7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23C45-41AD-4547-BA8E-D2DB5441A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ECB8BB6-55C5-CF48-8BAA-5097EC422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fs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073150" y="381000"/>
            <a:ext cx="727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MESA has a huge </a:t>
            </a:r>
            <a:r>
              <a:rPr lang="en-US" sz="2400" u="sng">
                <a:solidFill>
                  <a:schemeClr val="bg2"/>
                </a:solidFill>
                <a:cs typeface="+mn-cs"/>
              </a:rPr>
              <a:t>reservoir</a:t>
            </a:r>
            <a:r>
              <a:rPr lang="en-US" sz="2400">
                <a:solidFill>
                  <a:schemeClr val="bg2"/>
                </a:solidFill>
                <a:cs typeface="+mn-cs"/>
              </a:rPr>
              <a:t> of data for publications!!!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-33322" y="152400"/>
            <a:ext cx="9144000" cy="129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  <a:latin typeface="Times New Roman" charset="0"/>
              </a:rPr>
              <a:t>MESA is a great study!</a:t>
            </a:r>
            <a:br>
              <a:rPr lang="en-US" sz="4000" b="1" dirty="0" smtClean="0">
                <a:solidFill>
                  <a:srgbClr val="FFFF00"/>
                </a:solidFill>
                <a:latin typeface="Times New Roman" charset="0"/>
              </a:rPr>
            </a:br>
            <a:endParaRPr lang="en-US" sz="3200" b="1" dirty="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-33322" y="152400"/>
            <a:ext cx="9144000" cy="129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Times New Roman" charset="0"/>
              </a:rPr>
              <a:t>MESA is a great study!</a:t>
            </a:r>
            <a:br>
              <a:rPr lang="en-US" sz="4000" b="1" dirty="0" smtClean="0">
                <a:solidFill>
                  <a:schemeClr val="bg1"/>
                </a:solidFill>
                <a:latin typeface="Times New Roman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charset="0"/>
              </a:rPr>
              <a:t>Are there opportunities to make it greater?</a:t>
            </a:r>
            <a:endParaRPr lang="en-US" sz="3200" b="1" dirty="0">
              <a:solidFill>
                <a:srgbClr val="FFFF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-33322" y="152400"/>
            <a:ext cx="9144000" cy="129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  <a:latin typeface="Times New Roman" charset="0"/>
              </a:rPr>
              <a:t>MESA is a great study!</a:t>
            </a:r>
            <a:br>
              <a:rPr lang="en-US" sz="4000" b="1" dirty="0" smtClean="0">
                <a:solidFill>
                  <a:srgbClr val="FFFF00"/>
                </a:solidFill>
                <a:latin typeface="Times New Roman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charset="0"/>
              </a:rPr>
              <a:t>Are there opportunities to make it greater?</a:t>
            </a:r>
            <a:endParaRPr lang="en-US" sz="3200" b="1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229100"/>
          </a:xfrm>
        </p:spPr>
        <p:txBody>
          <a:bodyPr/>
          <a:lstStyle/>
          <a:p>
            <a:pPr marL="609600" indent="-609600">
              <a:lnSpc>
                <a:spcPct val="0"/>
              </a:lnSpc>
              <a:spcBef>
                <a:spcPct val="50000"/>
              </a:spcBef>
              <a:buFont typeface="+mj-lt"/>
              <a:buAutoNum type="arabicPeriod"/>
              <a:defRPr/>
            </a:pPr>
            <a:endParaRPr lang="en-US" sz="2100" b="1" dirty="0">
              <a:solidFill>
                <a:schemeClr val="tx2"/>
              </a:solidFill>
              <a:latin typeface="Times New Roman" charset="0"/>
              <a:cs typeface="+mn-cs"/>
            </a:endParaRPr>
          </a:p>
          <a:p>
            <a:pPr marL="0" indent="0">
              <a:lnSpc>
                <a:spcPct val="0"/>
              </a:lnSpc>
              <a:buNone/>
              <a:defRPr/>
            </a:pPr>
            <a:endParaRPr lang="en-US" b="1" dirty="0" smtClean="0">
              <a:solidFill>
                <a:schemeClr val="tx2"/>
              </a:solidFill>
              <a:latin typeface="Times New Roman" charset="0"/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 smtClean="0">
                <a:latin typeface="Times New Roman" charset="0"/>
                <a:cs typeface="+mn-cs"/>
              </a:rPr>
              <a:t>Are there proactive strategies that we can take to:</a:t>
            </a:r>
          </a:p>
          <a:p>
            <a:pPr marL="857250" lvl="1" indent="-457200">
              <a:lnSpc>
                <a:spcPct val="80000"/>
              </a:lnSpc>
              <a:buAutoNum type="alphaLcPeriod"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Address 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gaps in the MESA publication portfolio?</a:t>
            </a:r>
          </a:p>
          <a:p>
            <a:pPr lvl="2" indent="-342900">
              <a:lnSpc>
                <a:spcPct val="80000"/>
              </a:lnSpc>
              <a:buFontTx/>
              <a:buChar char="-"/>
              <a:defRPr/>
            </a:pPr>
            <a:endParaRPr lang="en-US" sz="2000" dirty="0" smtClean="0">
              <a:solidFill>
                <a:schemeClr val="tx2"/>
              </a:solidFill>
              <a:latin typeface="Times New Roman" charset="0"/>
            </a:endParaRPr>
          </a:p>
          <a:p>
            <a:pPr lvl="2" indent="-342900">
              <a:lnSpc>
                <a:spcPct val="80000"/>
              </a:lnSpc>
              <a:buFontTx/>
              <a:buChar char="-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W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orking 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groups, publicizing areas, etc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.</a:t>
            </a:r>
            <a:endParaRPr lang="en-US" sz="2000" dirty="0" smtClean="0">
              <a:solidFill>
                <a:schemeClr val="tx2"/>
              </a:solidFill>
              <a:latin typeface="Times New Roman" charset="0"/>
            </a:endParaRPr>
          </a:p>
          <a:p>
            <a:pPr lvl="2" indent="-342900">
              <a:lnSpc>
                <a:spcPct val="80000"/>
              </a:lnSpc>
              <a:buFontTx/>
              <a:buChar char="-"/>
              <a:defRPr/>
            </a:pPr>
            <a:endParaRPr lang="en-US" sz="2000" dirty="0" smtClean="0">
              <a:solidFill>
                <a:schemeClr val="tx2"/>
              </a:solidFill>
              <a:latin typeface="Times New Roman" charset="0"/>
            </a:endParaRPr>
          </a:p>
          <a:p>
            <a:pPr marL="800100" lvl="2" indent="0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-    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Should 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we focus on 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addressable 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translational research 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questions?</a:t>
            </a:r>
            <a:endParaRPr lang="en-US" sz="2000" dirty="0" smtClean="0">
              <a:solidFill>
                <a:schemeClr val="tx2"/>
              </a:solidFill>
              <a:latin typeface="Times New Roman" charset="0"/>
            </a:endParaRPr>
          </a:p>
          <a:p>
            <a:pPr lvl="2" indent="-342900">
              <a:lnSpc>
                <a:spcPct val="80000"/>
              </a:lnSpc>
              <a:buFontTx/>
              <a:buChar char="-"/>
              <a:defRPr/>
            </a:pPr>
            <a:endParaRPr lang="en-US" sz="2000" dirty="0" smtClean="0">
              <a:solidFill>
                <a:schemeClr val="tx2"/>
              </a:solidFill>
              <a:latin typeface="Times New Roman" charset="0"/>
            </a:endParaRPr>
          </a:p>
          <a:p>
            <a:pPr lvl="2" indent="-342900">
              <a:lnSpc>
                <a:spcPct val="80000"/>
              </a:lnSpc>
              <a:buFontTx/>
              <a:buChar char="-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Should we 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quickly move on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 a few high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 priority analyses? </a:t>
            </a:r>
            <a:endParaRPr lang="en-US" sz="2000" dirty="0" smtClean="0">
              <a:solidFill>
                <a:schemeClr val="tx2"/>
              </a:solidFill>
              <a:latin typeface="Times New Roman" charset="0"/>
            </a:endParaRPr>
          </a:p>
          <a:p>
            <a:pPr lvl="1" indent="-342900">
              <a:lnSpc>
                <a:spcPct val="80000"/>
              </a:lnSpc>
              <a:buFontTx/>
              <a:buChar char="-"/>
              <a:defRPr/>
            </a:pPr>
            <a:endParaRPr lang="en-US" dirty="0" smtClean="0">
              <a:solidFill>
                <a:schemeClr val="tx2"/>
              </a:solidFill>
              <a:latin typeface="Times New Roman" charset="0"/>
            </a:endParaRPr>
          </a:p>
          <a:p>
            <a:pPr lvl="2" indent="-342900">
              <a:lnSpc>
                <a:spcPct val="80000"/>
              </a:lnSpc>
              <a:buFontTx/>
              <a:buChar char="-"/>
              <a:defRPr/>
            </a:pP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Further expand 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the user base of 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MESA 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data</a:t>
            </a:r>
            <a:r>
              <a:rPr lang="en-US" sz="2000" dirty="0" smtClean="0">
                <a:solidFill>
                  <a:schemeClr val="tx2"/>
                </a:solidFill>
                <a:latin typeface="Times New Roman" charset="0"/>
              </a:rPr>
              <a:t>?</a:t>
            </a:r>
          </a:p>
          <a:p>
            <a:pPr lvl="1" indent="-342900">
              <a:lnSpc>
                <a:spcPct val="80000"/>
              </a:lnSpc>
              <a:buFontTx/>
              <a:buChar char="-"/>
              <a:defRPr/>
            </a:pPr>
            <a:endParaRPr lang="en-US" sz="2000" dirty="0" smtClean="0">
              <a:latin typeface="Times New Roman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endParaRPr lang="en-US" sz="2400" dirty="0">
              <a:latin typeface="Times New Roman" charset="0"/>
              <a:cs typeface="+mn-cs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2400" dirty="0">
              <a:latin typeface="Times New Roman" charset="0"/>
              <a:cs typeface="+mn-cs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endParaRPr lang="en-US" sz="2400" dirty="0">
              <a:latin typeface="Times New Roman" charset="0"/>
              <a:cs typeface="+mn-cs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US" sz="2400" dirty="0">
              <a:latin typeface="Times New Roman" charset="0"/>
              <a:cs typeface="+mn-cs"/>
            </a:endParaRPr>
          </a:p>
          <a:p>
            <a:pPr marL="1009650" lvl="1" indent="-609600">
              <a:lnSpc>
                <a:spcPct val="80000"/>
              </a:lnSpc>
              <a:buFontTx/>
              <a:buNone/>
              <a:defRPr/>
            </a:pPr>
            <a:endParaRPr lang="en-US" sz="2000" dirty="0">
              <a:latin typeface="Times New Roman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US" sz="2400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7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-33322" y="152400"/>
            <a:ext cx="9144000" cy="129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  <a:latin typeface="Times New Roman" charset="0"/>
              </a:rPr>
              <a:t>MESA is a great study!</a:t>
            </a:r>
            <a:br>
              <a:rPr lang="en-US" sz="4000" b="1" dirty="0" smtClean="0">
                <a:solidFill>
                  <a:srgbClr val="FFFF00"/>
                </a:solidFill>
                <a:latin typeface="Times New Roman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charset="0"/>
              </a:rPr>
              <a:t>Are there opportunities to make it greater?</a:t>
            </a:r>
            <a:endParaRPr lang="en-US" sz="3200" b="1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229100"/>
          </a:xfrm>
        </p:spPr>
        <p:txBody>
          <a:bodyPr/>
          <a:lstStyle/>
          <a:p>
            <a:pPr marL="609600" indent="-609600">
              <a:lnSpc>
                <a:spcPct val="0"/>
              </a:lnSpc>
              <a:spcBef>
                <a:spcPct val="50000"/>
              </a:spcBef>
              <a:buFont typeface="+mj-lt"/>
              <a:buAutoNum type="arabicPeriod"/>
              <a:defRPr/>
            </a:pPr>
            <a:endParaRPr lang="en-US" sz="2800" b="1" dirty="0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marL="609600" indent="-609600">
              <a:lnSpc>
                <a:spcPct val="0"/>
              </a:lnSpc>
              <a:buFontTx/>
              <a:buAutoNum type="arabicPeriod"/>
              <a:defRPr/>
            </a:pPr>
            <a:endParaRPr lang="en-US" sz="2800" b="1" dirty="0">
              <a:latin typeface="Times New Roman" charset="0"/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 smtClean="0">
                <a:latin typeface="Times New Roman" charset="0"/>
                <a:cs typeface="+mn-cs"/>
              </a:rPr>
              <a:t>Are there proactive strategies that we can take to:</a:t>
            </a:r>
          </a:p>
          <a:p>
            <a:pPr lvl="1" indent="-342900">
              <a:lnSpc>
                <a:spcPct val="80000"/>
              </a:lnSpc>
              <a:buFontTx/>
              <a:buChar char="-"/>
              <a:defRPr/>
            </a:pPr>
            <a:endParaRPr lang="en-US" dirty="0" smtClean="0">
              <a:latin typeface="Times New Roman" charset="0"/>
            </a:endParaRPr>
          </a:p>
          <a:p>
            <a:pPr marL="400050" lvl="1" indent="0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charset="0"/>
              </a:rPr>
              <a:t>b.  Initiate high priority new ancillary studies? </a:t>
            </a:r>
          </a:p>
          <a:p>
            <a:pPr lvl="1" indent="-342900">
              <a:lnSpc>
                <a:spcPct val="80000"/>
              </a:lnSpc>
              <a:buFontTx/>
              <a:buChar char="-"/>
              <a:defRPr/>
            </a:pPr>
            <a:endParaRPr lang="en-US" dirty="0" smtClean="0">
              <a:solidFill>
                <a:srgbClr val="FFFF00"/>
              </a:solidFill>
              <a:latin typeface="Times New Roman" charset="0"/>
            </a:endParaRPr>
          </a:p>
          <a:p>
            <a:pPr marL="400050" lvl="1" indent="0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charset="0"/>
              </a:rPr>
              <a:t>c.  Ancillary Study Ideas???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endParaRPr lang="en-US" dirty="0">
              <a:latin typeface="Times New Roman" charset="0"/>
              <a:cs typeface="+mn-cs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>
              <a:latin typeface="Times New Roman" charset="0"/>
              <a:cs typeface="+mn-cs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endParaRPr lang="en-US" dirty="0">
              <a:latin typeface="Times New Roman" charset="0"/>
              <a:cs typeface="+mn-cs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US" dirty="0">
              <a:latin typeface="Times New Roman" charset="0"/>
              <a:cs typeface="+mn-cs"/>
            </a:endParaRPr>
          </a:p>
          <a:p>
            <a:pPr marL="1009650" lvl="1" indent="-609600">
              <a:lnSpc>
                <a:spcPct val="80000"/>
              </a:lnSpc>
              <a:buFontTx/>
              <a:buNone/>
              <a:defRPr/>
            </a:pPr>
            <a:endParaRPr lang="en-US" dirty="0">
              <a:latin typeface="Times New Roman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11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Waterlemon Cay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0"/>
            <a:ext cx="9144000" cy="16002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FF00"/>
                </a:solidFill>
                <a:latin typeface="Times New Roman" charset="0"/>
              </a:rPr>
              <a:t>"Someone's sitting in the shade today because someone planted a tree a long time ago." </a:t>
            </a:r>
            <a:br>
              <a:rPr lang="en-US" sz="3600" b="1">
                <a:solidFill>
                  <a:srgbClr val="FFFF00"/>
                </a:solidFill>
                <a:latin typeface="Times New Roman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1800" b="1" i="1">
                <a:solidFill>
                  <a:srgbClr val="FFFF00"/>
                </a:solidFill>
                <a:latin typeface="Times New Roman" charset="0"/>
              </a:rPr>
              <a:t>Warren Buffett</a:t>
            </a:r>
            <a:r>
              <a:rPr lang="en-US" sz="3600">
                <a:latin typeface="Times New Roman" charset="0"/>
              </a:rPr>
              <a:t/>
            </a:r>
            <a:br>
              <a:rPr lang="en-US" sz="3600">
                <a:latin typeface="Times New Roman" charset="0"/>
              </a:rPr>
            </a:br>
            <a:endParaRPr lang="en-US" sz="36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7476</TotalTime>
  <Words>138</Words>
  <Application>Microsoft Macintosh PowerPoint</Application>
  <PresentationFormat>On-screen Show (4:3)</PresentationFormat>
  <Paragraphs>35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MESA is a great study! </vt:lpstr>
      <vt:lpstr>MESA is a great study! Are there opportunities to make it greater?</vt:lpstr>
      <vt:lpstr>MESA is a great study! Are there opportunities to make it greater?</vt:lpstr>
      <vt:lpstr>MESA is a great study! Are there opportunities to make it greater?</vt:lpstr>
      <vt:lpstr>"Someone's sitting in the shade today because someone planted a tree a long time ago."   Warren Buffett </vt:lpstr>
    </vt:vector>
  </TitlesOfParts>
  <Company>DPHS WFUSOM / BMC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in the U.S.A.</dc:title>
  <dc:creator>Tina Boyles</dc:creator>
  <cp:lastModifiedBy>Greg Burke</cp:lastModifiedBy>
  <cp:revision>312</cp:revision>
  <cp:lastPrinted>2011-11-04T22:36:39Z</cp:lastPrinted>
  <dcterms:created xsi:type="dcterms:W3CDTF">1998-12-09T15:53:38Z</dcterms:created>
  <dcterms:modified xsi:type="dcterms:W3CDTF">2012-03-01T14:37:35Z</dcterms:modified>
</cp:coreProperties>
</file>