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0" r:id="rId2"/>
    <p:sldId id="366" r:id="rId3"/>
    <p:sldId id="369" r:id="rId4"/>
    <p:sldId id="365" r:id="rId5"/>
    <p:sldId id="367" r:id="rId6"/>
    <p:sldId id="368" r:id="rId7"/>
    <p:sldId id="371" r:id="rId8"/>
    <p:sldId id="374" r:id="rId9"/>
    <p:sldId id="3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5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C780D-9CE5-4D9F-93CB-20C7EB5883FA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3958-FCA7-424C-B995-B978B23D38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2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0D50-06C9-40E2-8187-F8E01E62D7F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365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0D50-06C9-40E2-8187-F8E01E62D7F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587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0D50-06C9-40E2-8187-F8E01E62D7F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21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0D50-06C9-40E2-8187-F8E01E62D7F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10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0D50-06C9-40E2-8187-F8E01E62D7F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95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0D50-06C9-40E2-8187-F8E01E62D7F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7418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0D50-06C9-40E2-8187-F8E01E62D7F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469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6DE7E-AB0D-4C2E-8FA6-7D14A7900A0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80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0D50-06C9-40E2-8187-F8E01E62D7F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250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772400" y="6858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54102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5" descr="NIH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545138"/>
            <a:ext cx="11858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My Documents\My Pictures\NIH templates logos\ellis_RIS_pantone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5451475"/>
            <a:ext cx="1347787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6694488" cy="113347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DF6B-F33A-4BE3-9457-CBB11A9C0F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A585-DCA6-4355-AB2E-BD7CD02F27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ED30-69A1-49C8-B49F-37462208D7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20D57-0CF5-48FD-B1D7-6D1E5830D2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4E1B1-118E-4B0F-AB48-0ABA7D4A97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D744A-A267-43CA-8824-775C2100C9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0658B-8C97-4324-AE6B-661D139D4E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6446-A7E7-4385-92CF-37C29F9B25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71E6-30E7-4F40-B01F-EB7D4C9745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6FCA8-B003-475F-AAF9-0D2C256975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358C1-5F26-4277-BAEE-9D1782B1586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fda.gov/downloads/Drugs/DrugSafety/UCM455390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" y="2061904"/>
            <a:ext cx="6941066" cy="1243272"/>
          </a:xfrm>
          <a:solidFill>
            <a:srgbClr val="FFFFFF"/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dirty="0" smtClean="0"/>
              <a:t>Reports of deposition of gadolinium in the brain associated with MRI</a:t>
            </a:r>
          </a:p>
        </p:txBody>
      </p:sp>
      <p:pic>
        <p:nvPicPr>
          <p:cNvPr id="3076" name="Picture 4" descr="http://clinicalcenter.nih.gov/dtm/images/nih_dtm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6" y="418975"/>
            <a:ext cx="2996177" cy="8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17500" y="4395788"/>
            <a:ext cx="50546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1B003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1B0036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1B0036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1B0036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1B0036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David A. Bluemke, MD, PhD 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7500" y="4767263"/>
            <a:ext cx="6477000" cy="14255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03188" tIns="50800" rIns="103188" bIns="50800"/>
          <a:lstStyle>
            <a:lvl1pPr marL="384175" indent="-384175" defTabSz="1023938">
              <a:defRPr sz="3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defTabSz="1023938">
              <a:defRPr sz="3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defTabSz="1023938">
              <a:defRPr sz="3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defTabSz="1023938">
              <a:defRPr sz="3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defTabSz="1023938">
              <a:defRPr sz="3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defTabSz="1023938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tx2"/>
              </a:buClr>
              <a:buSzPct val="115000"/>
              <a:defRPr sz="3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defTabSz="1023938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tx2"/>
              </a:buClr>
              <a:buSzPct val="115000"/>
              <a:defRPr sz="3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defTabSz="1023938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tx2"/>
              </a:buClr>
              <a:buSzPct val="115000"/>
              <a:defRPr sz="3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defTabSz="1023938" eaLnBrk="0" fontAlgn="base" hangingPunct="0">
              <a:spcBef>
                <a:spcPct val="55000"/>
              </a:spcBef>
              <a:spcAft>
                <a:spcPct val="0"/>
              </a:spcAft>
              <a:buClr>
                <a:schemeClr val="tx2"/>
              </a:buClr>
              <a:buSzPct val="115000"/>
              <a:defRPr sz="3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Director, Radiology and Imaging Sciences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National Institutes of Health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Bethesda, MD, USA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8907" y="225082"/>
            <a:ext cx="8229600" cy="5557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  <a:ea typeface="+mn-ea"/>
                <a:cs typeface="+mn-cs"/>
              </a:rPr>
              <a:t>Two chemical classes of gadolinium agents for MRI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openi.nlm.nih.gov/imgs/512/77/2797854/2797854_10334_2007_Article_71_Fi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0" y="1420126"/>
            <a:ext cx="6488224" cy="43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3798" y="2340864"/>
            <a:ext cx="13308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LINEAR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78162" y="4446423"/>
            <a:ext cx="13308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CYCLIC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48497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94087"/>
            <a:ext cx="8229600" cy="6764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  <a:ea typeface="+mn-ea"/>
                <a:cs typeface="+mn-cs"/>
              </a:rPr>
              <a:t>Gadolinium MRI agents FDA approved in the U.S.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8231"/>
            <a:ext cx="7953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717" y="6300829"/>
            <a:ext cx="5933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http://www.medscape.org/viewarticle/780675_4</a:t>
            </a:r>
          </a:p>
        </p:txBody>
      </p:sp>
    </p:spTree>
    <p:extLst>
      <p:ext uri="{BB962C8B-B14F-4D97-AF65-F5344CB8AC3E}">
        <p14:creationId xmlns:p14="http://schemas.microsoft.com/office/powerpoint/2010/main" val="24070900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36346" y="488430"/>
            <a:ext cx="7022592" cy="8792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  <a:ea typeface="+mn-ea"/>
                <a:cs typeface="+mn-cs"/>
              </a:rPr>
              <a:t>Literature supports residual brain gadolinium 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“MAY</a:t>
            </a:r>
            <a:r>
              <a:rPr lang="en-US" sz="2400" b="1" smtClean="0">
                <a:latin typeface="+mn-lt"/>
                <a:ea typeface="+mn-ea"/>
                <a:cs typeface="+mn-cs"/>
              </a:rPr>
              <a:t>” be </a:t>
            </a:r>
            <a:r>
              <a:rPr lang="en-US" sz="2400" b="1" i="1" smtClean="0">
                <a:latin typeface="+mn-lt"/>
                <a:ea typeface="+mn-ea"/>
                <a:cs typeface="+mn-cs"/>
              </a:rPr>
              <a:t>associated</a:t>
            </a:r>
            <a:r>
              <a:rPr lang="en-US" sz="2400" b="1" smtClean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with</a:t>
            </a:r>
          </a:p>
          <a:p>
            <a:pPr marL="457200" indent="-457200">
              <a:buAutoNum type="alphaLcParenR"/>
            </a:pPr>
            <a:r>
              <a:rPr lang="en-US" sz="2400" b="1" dirty="0" smtClean="0">
                <a:latin typeface="+mn-lt"/>
                <a:ea typeface="+mn-ea"/>
                <a:cs typeface="+mn-cs"/>
              </a:rPr>
              <a:t>“macrocyclic” gad agent      AND </a:t>
            </a:r>
          </a:p>
          <a:p>
            <a:pPr marL="457200" indent="-457200">
              <a:buAutoNum type="alphaLcParenR"/>
            </a:pPr>
            <a:r>
              <a:rPr lang="en-US" sz="2400" b="1" dirty="0">
                <a:latin typeface="+mn-lt"/>
                <a:ea typeface="+mn-ea"/>
                <a:cs typeface="+mn-cs"/>
              </a:rPr>
              <a:t>m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ultiple gad doses administered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129" y="1982139"/>
            <a:ext cx="7928193" cy="4585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Examples:  (detailed references in handout)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/>
              <a:t>Kanda (2015):  no correlation between macrocyclic GBCA and abnormal brain signal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 smtClean="0"/>
              <a:t>Radbruch</a:t>
            </a:r>
            <a:r>
              <a:rPr lang="en-US" sz="2200" dirty="0" smtClean="0"/>
              <a:t> (2015):  linear GBCA agent  was associated with abnormal signal in more than 6 doses of GBCA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 smtClean="0"/>
              <a:t>Quattrochi</a:t>
            </a:r>
            <a:r>
              <a:rPr lang="en-US" sz="2200" dirty="0" smtClean="0"/>
              <a:t> (2015):  6 administrations of GBCA associated with increased dentate nucleus signal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 smtClean="0"/>
              <a:t>Ramalho</a:t>
            </a:r>
            <a:r>
              <a:rPr lang="en-US" sz="2200" dirty="0" smtClean="0"/>
              <a:t> (2015):  globus pallidus signal increased if linear contrast agent was used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Caveats</a:t>
            </a:r>
            <a:r>
              <a:rPr lang="en-US" sz="2200" b="1" dirty="0"/>
              <a:t>:  </a:t>
            </a:r>
            <a:r>
              <a:rPr lang="en-US" sz="2200" b="1" dirty="0" smtClean="0"/>
              <a:t>Incidence unknown; other associations are unknown.  Majority</a:t>
            </a:r>
            <a:r>
              <a:rPr lang="en-US" sz="2200" b="1" dirty="0"/>
              <a:t>? of patients, seems </a:t>
            </a:r>
            <a:r>
              <a:rPr lang="en-US" sz="2200" b="1" i="1" dirty="0"/>
              <a:t>not</a:t>
            </a:r>
            <a:r>
              <a:rPr lang="en-US" sz="2200" b="1" dirty="0"/>
              <a:t> to </a:t>
            </a:r>
            <a:r>
              <a:rPr lang="en-US" sz="2200" b="1" dirty="0" smtClean="0"/>
              <a:t>occur.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145386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894"/>
            <a:ext cx="8229600" cy="5740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  <a:ea typeface="+mn-ea"/>
                <a:cs typeface="+mn-cs"/>
              </a:rPr>
              <a:t>MRI scan appearance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0"/>
          <a:stretch/>
        </p:blipFill>
        <p:spPr bwMode="auto">
          <a:xfrm>
            <a:off x="595212" y="824499"/>
            <a:ext cx="7772400" cy="500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4" y="6526339"/>
            <a:ext cx="3886200" cy="33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4664" y="585140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1440"/>
            <a:r>
              <a:rPr lang="en-US" dirty="0"/>
              <a:t>basal ganglia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354" y="58514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Neue-LightCond"/>
              </a:rPr>
              <a:t>globus pallidus (green)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918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6"/>
          <a:stretch/>
        </p:blipFill>
        <p:spPr bwMode="auto">
          <a:xfrm>
            <a:off x="595213" y="1140434"/>
            <a:ext cx="7772400" cy="472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3" y="6523652"/>
            <a:ext cx="3719934" cy="3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4087"/>
            <a:ext cx="8229600" cy="6764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  <a:ea typeface="+mn-ea"/>
                <a:cs typeface="+mn-cs"/>
              </a:rPr>
              <a:t>MRI scan appearance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41"/>
          <a:stretch/>
        </p:blipFill>
        <p:spPr bwMode="auto">
          <a:xfrm>
            <a:off x="685800" y="791968"/>
            <a:ext cx="7772400" cy="34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5211" y="5869203"/>
            <a:ext cx="6483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Neue-LightCond"/>
              </a:rPr>
              <a:t>dentate nucleus (</a:t>
            </a:r>
            <a:r>
              <a:rPr lang="en-US" dirty="0" smtClean="0">
                <a:latin typeface="HelveticaNeue-LightCond"/>
              </a:rPr>
              <a:t>yellow) and </a:t>
            </a:r>
            <a:r>
              <a:rPr lang="en-US" dirty="0">
                <a:latin typeface="HelveticaNeue-LightCond"/>
              </a:rPr>
              <a:t>pons (red).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074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199" y="440840"/>
            <a:ext cx="8229600" cy="8792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  <a:ea typeface="+mn-ea"/>
                <a:cs typeface="+mn-cs"/>
              </a:rPr>
              <a:t>FDA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903" y="1485897"/>
            <a:ext cx="7077167" cy="2846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SzPct val="92000"/>
              <a:buFont typeface="Arial" panose="020B0604020202020204" pitchFamily="34" charset="0"/>
              <a:buChar char="•"/>
            </a:pPr>
            <a:r>
              <a:rPr lang="en-US" sz="2200" dirty="0" smtClean="0"/>
              <a:t>FDA Drug Safety Communications Statement</a:t>
            </a:r>
            <a:endParaRPr lang="en-US" sz="2200" dirty="0" smtClean="0">
              <a:hlinkClick r:id="rId3"/>
            </a:endParaRPr>
          </a:p>
          <a:p>
            <a:pPr>
              <a:spcBef>
                <a:spcPts val="600"/>
              </a:spcBef>
              <a:buSzPct val="92000"/>
            </a:pPr>
            <a:endParaRPr lang="en-US" sz="2200" dirty="0" smtClean="0">
              <a:hlinkClick r:id="rId3"/>
            </a:endParaRPr>
          </a:p>
          <a:p>
            <a:pPr marL="339725">
              <a:spcBef>
                <a:spcPts val="600"/>
              </a:spcBef>
              <a:buSzPct val="92000"/>
            </a:pPr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</a:t>
            </a:r>
            <a:r>
              <a:rPr lang="en-US" sz="2200" dirty="0" smtClean="0">
                <a:hlinkClick r:id="rId3"/>
              </a:rPr>
              <a:t>www.fda.gov/downloads/Drugs/DrugSafety/UCM455390.pdf</a:t>
            </a:r>
            <a:endParaRPr lang="en-US" sz="2200" dirty="0" smtClean="0"/>
          </a:p>
          <a:p>
            <a:pPr marL="339725">
              <a:spcBef>
                <a:spcPts val="600"/>
              </a:spcBef>
              <a:buSzPct val="92000"/>
            </a:pPr>
            <a:endParaRPr lang="en-US" sz="2200" dirty="0" smtClean="0"/>
          </a:p>
          <a:p>
            <a:pPr marL="342900" indent="-342900">
              <a:spcBef>
                <a:spcPts val="600"/>
              </a:spcBef>
              <a:buSzPct val="92000"/>
              <a:buFont typeface="Arial" panose="020B0604020202020204" pitchFamily="34" charset="0"/>
              <a:buChar char="•"/>
            </a:pPr>
            <a:r>
              <a:rPr lang="en-US" sz="2200" dirty="0" smtClean="0"/>
              <a:t>No adverse health effects noted</a:t>
            </a:r>
          </a:p>
          <a:p>
            <a:pPr>
              <a:spcBef>
                <a:spcPts val="600"/>
              </a:spcBef>
              <a:buSzPct val="92000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388896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5867400"/>
            <a:ext cx="6694488" cy="523875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Radiology and Imaging Sciences</a:t>
            </a:r>
          </a:p>
        </p:txBody>
      </p:sp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658872" y="2720786"/>
            <a:ext cx="69262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800" b="1" dirty="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/>
          <a:stretch/>
        </p:blipFill>
        <p:spPr bwMode="auto">
          <a:xfrm>
            <a:off x="387541" y="379754"/>
            <a:ext cx="8611049" cy="348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6063" y="4093613"/>
            <a:ext cx="3349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Am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 Jan 23</a:t>
            </a:r>
          </a:p>
        </p:txBody>
      </p:sp>
    </p:spTree>
    <p:extLst>
      <p:ext uri="{BB962C8B-B14F-4D97-AF65-F5344CB8AC3E}">
        <p14:creationId xmlns:p14="http://schemas.microsoft.com/office/powerpoint/2010/main" val="828709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81245"/>
            <a:ext cx="8229600" cy="8792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  <a:ea typeface="+mn-ea"/>
                <a:cs typeface="+mn-cs"/>
              </a:rPr>
              <a:t>NIH recommendations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14802"/>
            <a:ext cx="7928193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5425" lvl="0" indent="-225425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GBCAs </a:t>
            </a:r>
            <a:r>
              <a:rPr lang="en-US" sz="2200" dirty="0"/>
              <a:t>should only be used when clinically indicated or when specified in an institutional Review Board (IRB)-approved protocol. </a:t>
            </a:r>
          </a:p>
          <a:p>
            <a:pPr marL="225425" lvl="0" indent="-225425">
              <a:spcBef>
                <a:spcPts val="1200"/>
              </a:spcBef>
              <a:buFont typeface="+mj-lt"/>
              <a:buAutoNum type="arabicPeriod"/>
            </a:pPr>
            <a:r>
              <a:rPr lang="en-US" sz="2200" dirty="0"/>
              <a:t>When GBCAs are required, consider the use of a macrocyclic GBCA (e.g. </a:t>
            </a:r>
            <a:r>
              <a:rPr lang="en-US" sz="2200" dirty="0" err="1"/>
              <a:t>gadobutrol</a:t>
            </a:r>
            <a:r>
              <a:rPr lang="en-US" sz="2200" dirty="0"/>
              <a:t>, </a:t>
            </a:r>
            <a:r>
              <a:rPr lang="en-US" sz="2200" dirty="0" err="1"/>
              <a:t>gadoteridol</a:t>
            </a:r>
            <a:r>
              <a:rPr lang="en-US" sz="2200" dirty="0"/>
              <a:t>, or </a:t>
            </a:r>
            <a:r>
              <a:rPr lang="en-US" sz="2200" dirty="0" err="1"/>
              <a:t>gadoterate</a:t>
            </a:r>
            <a:r>
              <a:rPr lang="en-US" sz="2200" dirty="0"/>
              <a:t> </a:t>
            </a:r>
            <a:r>
              <a:rPr lang="en-US" sz="2200" dirty="0" err="1"/>
              <a:t>meglumine</a:t>
            </a:r>
            <a:r>
              <a:rPr lang="en-US" sz="2200" dirty="0"/>
              <a:t>) rather than a linear agent.</a:t>
            </a:r>
          </a:p>
          <a:p>
            <a:pPr marL="225425" lvl="0" indent="-225425">
              <a:spcBef>
                <a:spcPts val="1200"/>
              </a:spcBef>
              <a:buFont typeface="+mj-lt"/>
              <a:buAutoNum type="arabicPeriod"/>
            </a:pPr>
            <a:r>
              <a:rPr lang="en-US" sz="2200" dirty="0"/>
              <a:t>For patients with documented sensitivity (e.g. hives) to macrocyclic agents, it is appropriate to use linear agents when clinically indicated.</a:t>
            </a:r>
          </a:p>
          <a:p>
            <a:pPr marL="225425" lvl="0" indent="-225425">
              <a:spcBef>
                <a:spcPts val="1200"/>
              </a:spcBef>
              <a:buFont typeface="+mj-lt"/>
              <a:buAutoNum type="arabicPeriod"/>
            </a:pPr>
            <a:r>
              <a:rPr lang="en-US" sz="2200" dirty="0"/>
              <a:t>MRI protocols should always consider FDA label indications and dosing schemes for administration of GBCAs</a:t>
            </a:r>
            <a:r>
              <a:rPr lang="en-US" sz="2200" dirty="0" smtClean="0"/>
              <a:t>.</a:t>
            </a:r>
          </a:p>
          <a:p>
            <a:pPr marL="225425" lvl="0" indent="-225425">
              <a:spcBef>
                <a:spcPts val="1200"/>
              </a:spcBef>
              <a:buFont typeface="+mj-lt"/>
              <a:buAutoNum type="arabicPeriod"/>
            </a:pPr>
            <a:endParaRPr lang="en-US" sz="2200" dirty="0"/>
          </a:p>
          <a:p>
            <a:pPr lvl="0">
              <a:spcBef>
                <a:spcPts val="1200"/>
              </a:spcBef>
            </a:pPr>
            <a:r>
              <a:rPr lang="en-US" sz="2200" dirty="0" smtClean="0"/>
              <a:t>See PI letter.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405292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Custom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3261DA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345</Words>
  <Application>Microsoft Macintosh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Radiology and Imaging Sciences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and Imaging Sciences</dc:title>
  <dc:creator>David Bluemke</dc:creator>
  <cp:lastModifiedBy>Graham Barr</cp:lastModifiedBy>
  <cp:revision>100</cp:revision>
  <dcterms:created xsi:type="dcterms:W3CDTF">2014-05-21T13:45:04Z</dcterms:created>
  <dcterms:modified xsi:type="dcterms:W3CDTF">2016-03-22T18:32:04Z</dcterms:modified>
</cp:coreProperties>
</file>