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7" r:id="rId2"/>
    <p:sldId id="258" r:id="rId3"/>
    <p:sldId id="371" r:id="rId4"/>
    <p:sldId id="372" r:id="rId5"/>
    <p:sldId id="364" r:id="rId6"/>
    <p:sldId id="373" r:id="rId7"/>
    <p:sldId id="374" r:id="rId8"/>
    <p:sldId id="375" r:id="rId9"/>
    <p:sldId id="377" r:id="rId10"/>
    <p:sldId id="378" r:id="rId11"/>
    <p:sldId id="379" r:id="rId12"/>
    <p:sldId id="380" r:id="rId13"/>
    <p:sldId id="381" r:id="rId14"/>
    <p:sldId id="382" r:id="rId15"/>
    <p:sldId id="383" r:id="rId16"/>
    <p:sldId id="386" r:id="rId17"/>
    <p:sldId id="387" r:id="rId18"/>
    <p:sldId id="365" r:id="rId19"/>
    <p:sldId id="388" r:id="rId20"/>
    <p:sldId id="389" r:id="rId21"/>
    <p:sldId id="390" r:id="rId22"/>
    <p:sldId id="391" r:id="rId23"/>
    <p:sldId id="392" r:id="rId24"/>
    <p:sldId id="366" r:id="rId25"/>
    <p:sldId id="367" r:id="rId26"/>
    <p:sldId id="368" r:id="rId27"/>
    <p:sldId id="369" r:id="rId28"/>
    <p:sldId id="37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9743"/>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8" autoAdjust="0"/>
    <p:restoredTop sz="79832" autoAdjust="0"/>
  </p:normalViewPr>
  <p:slideViewPr>
    <p:cSldViewPr>
      <p:cViewPr varScale="1">
        <p:scale>
          <a:sx n="61" d="100"/>
          <a:sy n="61" d="100"/>
        </p:scale>
        <p:origin x="1504"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Sheet1!$B$1</c:f>
              <c:strCache>
                <c:ptCount val="1"/>
                <c:pt idx="0">
                  <c:v>HFPEF</c:v>
                </c:pt>
              </c:strCache>
            </c:strRef>
          </c:tx>
          <c:spPr>
            <a:solidFill>
              <a:schemeClr val="accent6"/>
            </a:solidFill>
            <a:ln w="19050">
              <a:solidFill>
                <a:schemeClr val="bg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White</c:v>
                </c:pt>
                <c:pt idx="1">
                  <c:v>Chinese</c:v>
                </c:pt>
                <c:pt idx="2">
                  <c:v>Black</c:v>
                </c:pt>
                <c:pt idx="3">
                  <c:v>Hispanic</c:v>
                </c:pt>
              </c:strCache>
            </c:strRef>
          </c:cat>
          <c:val>
            <c:numRef>
              <c:f>Sheet1!$B$2:$B$5</c:f>
              <c:numCache>
                <c:formatCode>0.00</c:formatCode>
                <c:ptCount val="4"/>
                <c:pt idx="0">
                  <c:v>1.8</c:v>
                </c:pt>
                <c:pt idx="1">
                  <c:v>1.4</c:v>
                </c:pt>
                <c:pt idx="2">
                  <c:v>1.4</c:v>
                </c:pt>
                <c:pt idx="3">
                  <c:v>1.6</c:v>
                </c:pt>
              </c:numCache>
            </c:numRef>
          </c:val>
        </c:ser>
        <c:dLbls>
          <c:showLegendKey val="0"/>
          <c:showVal val="0"/>
          <c:showCatName val="0"/>
          <c:showSerName val="0"/>
          <c:showPercent val="0"/>
          <c:showBubbleSize val="0"/>
        </c:dLbls>
        <c:gapWidth val="166"/>
        <c:overlap val="100"/>
        <c:axId val="285801560"/>
        <c:axId val="285798816"/>
      </c:barChart>
      <c:catAx>
        <c:axId val="28580156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85798816"/>
        <c:crosses val="autoZero"/>
        <c:auto val="1"/>
        <c:lblAlgn val="ctr"/>
        <c:lblOffset val="100"/>
        <c:noMultiLvlLbl val="0"/>
      </c:catAx>
      <c:valAx>
        <c:axId val="285798816"/>
        <c:scaling>
          <c:orientation val="minMax"/>
          <c:max val="4"/>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smtClean="0"/>
                  <a:t>CHF</a:t>
                </a:r>
                <a:r>
                  <a:rPr lang="en-US" sz="1800" baseline="0" dirty="0" smtClean="0"/>
                  <a:t> incidence / 1,000 person-years</a:t>
                </a:r>
                <a:endParaRPr lang="en-US" sz="1800" dirty="0"/>
              </a:p>
            </c:rich>
          </c:tx>
          <c:layout>
            <c:manualLayout>
              <c:xMode val="edge"/>
              <c:yMode val="edge"/>
              <c:x val="0"/>
              <c:y val="7.8079685832537313E-2"/>
            </c:manualLayout>
          </c:layout>
          <c:overlay val="0"/>
          <c:spPr>
            <a:noFill/>
            <a:ln>
              <a:noFill/>
            </a:ln>
            <a:effectLst/>
          </c:spPr>
        </c:title>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85801560"/>
        <c:crosses val="autoZero"/>
        <c:crossBetween val="between"/>
        <c:majorUnit val="1"/>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991A86-AFBA-4499-9178-E4A696FE8EF0}"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en-US"/>
        </a:p>
      </dgm:t>
    </dgm:pt>
    <dgm:pt modelId="{A81A6A47-F639-4851-A801-953095990912}">
      <dgm:prSet phldrT="[Text]" custT="1"/>
      <dgm:spPr>
        <a:solidFill>
          <a:schemeClr val="bg1"/>
        </a:solidFill>
        <a:ln>
          <a:solidFill>
            <a:schemeClr val="tx1"/>
          </a:solidFill>
        </a:ln>
      </dgm:spPr>
      <dgm:t>
        <a:bodyPr lIns="182880"/>
        <a:lstStyle/>
        <a:p>
          <a:pPr algn="l"/>
          <a:r>
            <a:rPr lang="en-US" sz="1600" dirty="0" smtClean="0">
              <a:solidFill>
                <a:sysClr val="windowText" lastClr="000000"/>
              </a:solidFill>
            </a:rPr>
            <a:t>6814 in baseline cohort</a:t>
          </a:r>
          <a:endParaRPr lang="en-US" sz="1600" dirty="0">
            <a:solidFill>
              <a:sysClr val="windowText" lastClr="000000"/>
            </a:solidFill>
          </a:endParaRPr>
        </a:p>
      </dgm:t>
    </dgm:pt>
    <dgm:pt modelId="{4C28750C-E514-4906-A22A-E54D91AB6ED5}" type="parTrans" cxnId="{9B1B67D5-7FF2-458F-A614-9D9E1B1C4164}">
      <dgm:prSet/>
      <dgm:spPr/>
      <dgm:t>
        <a:bodyPr/>
        <a:lstStyle/>
        <a:p>
          <a:endParaRPr lang="en-US" sz="1100">
            <a:solidFill>
              <a:sysClr val="windowText" lastClr="000000"/>
            </a:solidFill>
          </a:endParaRPr>
        </a:p>
      </dgm:t>
    </dgm:pt>
    <dgm:pt modelId="{90629A87-F01E-4764-B7AD-8BCFFE443A62}" type="sibTrans" cxnId="{9B1B67D5-7FF2-458F-A614-9D9E1B1C4164}">
      <dgm:prSet/>
      <dgm:spPr/>
      <dgm:t>
        <a:bodyPr/>
        <a:lstStyle/>
        <a:p>
          <a:endParaRPr lang="en-US" sz="1100">
            <a:solidFill>
              <a:sysClr val="windowText" lastClr="000000"/>
            </a:solidFill>
          </a:endParaRPr>
        </a:p>
      </dgm:t>
    </dgm:pt>
    <dgm:pt modelId="{5B24AE80-03E1-4818-B1E1-6646014B34DF}">
      <dgm:prSet phldrT="[Text]" custT="1"/>
      <dgm:spPr>
        <a:solidFill>
          <a:schemeClr val="bg1"/>
        </a:solidFill>
        <a:ln>
          <a:solidFill>
            <a:schemeClr val="tx1"/>
          </a:solidFill>
        </a:ln>
      </dgm:spPr>
      <dgm:t>
        <a:bodyPr lIns="182880"/>
        <a:lstStyle/>
        <a:p>
          <a:pPr algn="l"/>
          <a:r>
            <a:rPr lang="en-US" sz="1400" dirty="0" smtClean="0">
              <a:solidFill>
                <a:sysClr val="windowText" lastClr="000000"/>
              </a:solidFill>
            </a:rPr>
            <a:t>6744 in final cohort</a:t>
          </a:r>
        </a:p>
        <a:p>
          <a:pPr algn="l"/>
          <a:r>
            <a:rPr lang="en-US" sz="1400" dirty="0" smtClean="0">
              <a:solidFill>
                <a:sysClr val="windowText" lastClr="000000"/>
              </a:solidFill>
            </a:rPr>
            <a:t>- 5540 in NT-</a:t>
          </a:r>
          <a:r>
            <a:rPr lang="en-US" sz="1400" dirty="0" err="1" smtClean="0">
              <a:solidFill>
                <a:sysClr val="windowText" lastClr="000000"/>
              </a:solidFill>
            </a:rPr>
            <a:t>proBNP</a:t>
          </a:r>
          <a:r>
            <a:rPr lang="en-US" sz="1400" dirty="0" smtClean="0">
              <a:solidFill>
                <a:sysClr val="windowText" lastClr="000000"/>
              </a:solidFill>
            </a:rPr>
            <a:t> subset</a:t>
          </a:r>
        </a:p>
        <a:p>
          <a:pPr algn="l"/>
          <a:r>
            <a:rPr lang="en-US" sz="1400" dirty="0" smtClean="0">
              <a:solidFill>
                <a:sysClr val="windowText" lastClr="000000"/>
              </a:solidFill>
            </a:rPr>
            <a:t>- 4956 in MRI subset</a:t>
          </a:r>
        </a:p>
      </dgm:t>
    </dgm:pt>
    <dgm:pt modelId="{8E055814-7285-4E3F-9D70-905AE0A3324C}" type="parTrans" cxnId="{15C175AB-3BBD-4038-B532-C0805CF28B44}">
      <dgm:prSet/>
      <dgm:spPr>
        <a:ln>
          <a:solidFill>
            <a:schemeClr val="tx1"/>
          </a:solidFill>
          <a:tailEnd type="triangle"/>
        </a:ln>
      </dgm:spPr>
      <dgm:t>
        <a:bodyPr/>
        <a:lstStyle/>
        <a:p>
          <a:endParaRPr lang="en-US" sz="1200">
            <a:solidFill>
              <a:sysClr val="windowText" lastClr="000000"/>
            </a:solidFill>
          </a:endParaRPr>
        </a:p>
      </dgm:t>
    </dgm:pt>
    <dgm:pt modelId="{114D9878-6C3C-41FF-8EE8-DA1C9875CC66}" type="sibTrans" cxnId="{15C175AB-3BBD-4038-B532-C0805CF28B44}">
      <dgm:prSet/>
      <dgm:spPr/>
      <dgm:t>
        <a:bodyPr/>
        <a:lstStyle/>
        <a:p>
          <a:endParaRPr lang="en-US" sz="1100">
            <a:solidFill>
              <a:sysClr val="windowText" lastClr="000000"/>
            </a:solidFill>
          </a:endParaRPr>
        </a:p>
      </dgm:t>
    </dgm:pt>
    <dgm:pt modelId="{1D915A41-9F76-48F6-8F1C-C1C0CBC2C3CD}" type="asst">
      <dgm:prSet phldrT="[Text]" custT="1"/>
      <dgm:spPr>
        <a:solidFill>
          <a:schemeClr val="bg1"/>
        </a:solidFill>
        <a:ln>
          <a:solidFill>
            <a:schemeClr val="tx1"/>
          </a:solidFill>
        </a:ln>
      </dgm:spPr>
      <dgm:t>
        <a:bodyPr lIns="182880"/>
        <a:lstStyle/>
        <a:p>
          <a:pPr algn="l"/>
          <a:r>
            <a:rPr lang="en-US" sz="1200" dirty="0" smtClean="0">
              <a:solidFill>
                <a:sysClr val="windowText" lastClr="000000"/>
              </a:solidFill>
            </a:rPr>
            <a:t>-</a:t>
          </a:r>
          <a:r>
            <a:rPr lang="en-US" sz="1600" dirty="0" smtClean="0">
              <a:solidFill>
                <a:sysClr val="windowText" lastClr="000000"/>
              </a:solidFill>
            </a:rPr>
            <a:t>Excluded for missing information (n=35)</a:t>
          </a:r>
        </a:p>
        <a:p>
          <a:pPr algn="l"/>
          <a:r>
            <a:rPr lang="en-US" sz="1600" dirty="0" smtClean="0">
              <a:solidFill>
                <a:sysClr val="windowText" lastClr="000000"/>
              </a:solidFill>
            </a:rPr>
            <a:t>- Developed CHF, unable to classify EF (n=35)</a:t>
          </a:r>
        </a:p>
      </dgm:t>
    </dgm:pt>
    <dgm:pt modelId="{A6204D01-4B8C-4993-8FC3-F9536F6CF4FE}" type="parTrans" cxnId="{657C6D58-EE09-47C7-9CFB-547B63D0171F}">
      <dgm:prSet/>
      <dgm:spPr>
        <a:ln>
          <a:solidFill>
            <a:schemeClr val="tx1"/>
          </a:solidFill>
          <a:tailEnd type="triangle"/>
        </a:ln>
      </dgm:spPr>
      <dgm:t>
        <a:bodyPr/>
        <a:lstStyle/>
        <a:p>
          <a:endParaRPr lang="en-US" sz="1200">
            <a:solidFill>
              <a:sysClr val="windowText" lastClr="000000"/>
            </a:solidFill>
          </a:endParaRPr>
        </a:p>
      </dgm:t>
    </dgm:pt>
    <dgm:pt modelId="{C62B49CA-098F-4206-AC95-8945B8A7B2B2}" type="sibTrans" cxnId="{657C6D58-EE09-47C7-9CFB-547B63D0171F}">
      <dgm:prSet/>
      <dgm:spPr/>
      <dgm:t>
        <a:bodyPr/>
        <a:lstStyle/>
        <a:p>
          <a:endParaRPr lang="en-US" sz="1100">
            <a:solidFill>
              <a:sysClr val="windowText" lastClr="000000"/>
            </a:solidFill>
          </a:endParaRPr>
        </a:p>
      </dgm:t>
    </dgm:pt>
    <dgm:pt modelId="{3515B784-2BBD-4A87-8944-53DBAB4D18B5}" type="pres">
      <dgm:prSet presAssocID="{5D991A86-AFBA-4499-9178-E4A696FE8EF0}" presName="hierChild1" presStyleCnt="0">
        <dgm:presLayoutVars>
          <dgm:orgChart val="1"/>
          <dgm:chPref val="1"/>
          <dgm:dir/>
          <dgm:animOne val="branch"/>
          <dgm:animLvl val="lvl"/>
          <dgm:resizeHandles/>
        </dgm:presLayoutVars>
      </dgm:prSet>
      <dgm:spPr/>
      <dgm:t>
        <a:bodyPr/>
        <a:lstStyle/>
        <a:p>
          <a:endParaRPr lang="en-US"/>
        </a:p>
      </dgm:t>
    </dgm:pt>
    <dgm:pt modelId="{0846C87E-148B-4CEE-BFF1-77FBAAD0492B}" type="pres">
      <dgm:prSet presAssocID="{A81A6A47-F639-4851-A801-953095990912}" presName="hierRoot1" presStyleCnt="0">
        <dgm:presLayoutVars>
          <dgm:hierBranch/>
        </dgm:presLayoutVars>
      </dgm:prSet>
      <dgm:spPr/>
    </dgm:pt>
    <dgm:pt modelId="{6A50F1F5-4596-4B60-A2EE-0C3716A077D3}" type="pres">
      <dgm:prSet presAssocID="{A81A6A47-F639-4851-A801-953095990912}" presName="rootComposite1" presStyleCnt="0"/>
      <dgm:spPr/>
    </dgm:pt>
    <dgm:pt modelId="{AFED630F-3798-4048-98EC-B9A78C61AAAA}" type="pres">
      <dgm:prSet presAssocID="{A81A6A47-F639-4851-A801-953095990912}" presName="rootText1" presStyleLbl="node0" presStyleIdx="0" presStyleCnt="1" custScaleX="104874" custScaleY="88024">
        <dgm:presLayoutVars>
          <dgm:chPref val="3"/>
        </dgm:presLayoutVars>
      </dgm:prSet>
      <dgm:spPr/>
      <dgm:t>
        <a:bodyPr/>
        <a:lstStyle/>
        <a:p>
          <a:endParaRPr lang="en-US"/>
        </a:p>
      </dgm:t>
    </dgm:pt>
    <dgm:pt modelId="{DB28271A-2E45-4C01-9BC4-5A83D97DDA08}" type="pres">
      <dgm:prSet presAssocID="{A81A6A47-F639-4851-A801-953095990912}" presName="rootConnector1" presStyleLbl="node1" presStyleIdx="0" presStyleCnt="0"/>
      <dgm:spPr/>
      <dgm:t>
        <a:bodyPr/>
        <a:lstStyle/>
        <a:p>
          <a:endParaRPr lang="en-US"/>
        </a:p>
      </dgm:t>
    </dgm:pt>
    <dgm:pt modelId="{1EA42341-EEE4-44B8-A271-41B615C974DA}" type="pres">
      <dgm:prSet presAssocID="{A81A6A47-F639-4851-A801-953095990912}" presName="hierChild2" presStyleCnt="0"/>
      <dgm:spPr/>
    </dgm:pt>
    <dgm:pt modelId="{05FC7F44-CD86-4F34-863A-32058F342F84}" type="pres">
      <dgm:prSet presAssocID="{8E055814-7285-4E3F-9D70-905AE0A3324C}" presName="Name35" presStyleLbl="parChTrans1D2" presStyleIdx="0" presStyleCnt="2"/>
      <dgm:spPr/>
      <dgm:t>
        <a:bodyPr/>
        <a:lstStyle/>
        <a:p>
          <a:endParaRPr lang="en-US"/>
        </a:p>
      </dgm:t>
    </dgm:pt>
    <dgm:pt modelId="{E45BAD46-1BAF-4CC1-AA88-7CE8E6D6DC32}" type="pres">
      <dgm:prSet presAssocID="{5B24AE80-03E1-4818-B1E1-6646014B34DF}" presName="hierRoot2" presStyleCnt="0">
        <dgm:presLayoutVars>
          <dgm:hierBranch val="init"/>
        </dgm:presLayoutVars>
      </dgm:prSet>
      <dgm:spPr/>
    </dgm:pt>
    <dgm:pt modelId="{0D39BB25-93C1-47F7-9C87-7503A6F92904}" type="pres">
      <dgm:prSet presAssocID="{5B24AE80-03E1-4818-B1E1-6646014B34DF}" presName="rootComposite" presStyleCnt="0"/>
      <dgm:spPr/>
    </dgm:pt>
    <dgm:pt modelId="{52569398-81EE-4CEE-B719-AC1372F4798E}" type="pres">
      <dgm:prSet presAssocID="{5B24AE80-03E1-4818-B1E1-6646014B34DF}" presName="rootText" presStyleLbl="node2" presStyleIdx="0" presStyleCnt="1" custScaleX="104874" custScaleY="77022">
        <dgm:presLayoutVars>
          <dgm:chPref val="3"/>
        </dgm:presLayoutVars>
      </dgm:prSet>
      <dgm:spPr/>
      <dgm:t>
        <a:bodyPr/>
        <a:lstStyle/>
        <a:p>
          <a:endParaRPr lang="en-US"/>
        </a:p>
      </dgm:t>
    </dgm:pt>
    <dgm:pt modelId="{AC1E3FE9-7FBD-4CCF-A2DE-A5717131436B}" type="pres">
      <dgm:prSet presAssocID="{5B24AE80-03E1-4818-B1E1-6646014B34DF}" presName="rootConnector" presStyleLbl="node2" presStyleIdx="0" presStyleCnt="1"/>
      <dgm:spPr/>
      <dgm:t>
        <a:bodyPr/>
        <a:lstStyle/>
        <a:p>
          <a:endParaRPr lang="en-US"/>
        </a:p>
      </dgm:t>
    </dgm:pt>
    <dgm:pt modelId="{A6BACD8C-E730-4C8B-AAF3-A0BE68D97E16}" type="pres">
      <dgm:prSet presAssocID="{5B24AE80-03E1-4818-B1E1-6646014B34DF}" presName="hierChild4" presStyleCnt="0"/>
      <dgm:spPr/>
    </dgm:pt>
    <dgm:pt modelId="{C2BD7FAE-D6F9-47A0-9BD6-67552E7B0F77}" type="pres">
      <dgm:prSet presAssocID="{5B24AE80-03E1-4818-B1E1-6646014B34DF}" presName="hierChild5" presStyleCnt="0"/>
      <dgm:spPr/>
    </dgm:pt>
    <dgm:pt modelId="{3B7E43EF-750C-499D-B879-7A476FC07701}" type="pres">
      <dgm:prSet presAssocID="{A81A6A47-F639-4851-A801-953095990912}" presName="hierChild3" presStyleCnt="0"/>
      <dgm:spPr/>
    </dgm:pt>
    <dgm:pt modelId="{CAD4E583-CA9B-4E67-BA78-E16AAB2F1419}" type="pres">
      <dgm:prSet presAssocID="{A6204D01-4B8C-4993-8FC3-F9536F6CF4FE}" presName="Name111" presStyleLbl="parChTrans1D2" presStyleIdx="1" presStyleCnt="2"/>
      <dgm:spPr/>
      <dgm:t>
        <a:bodyPr/>
        <a:lstStyle/>
        <a:p>
          <a:endParaRPr lang="en-US"/>
        </a:p>
      </dgm:t>
    </dgm:pt>
    <dgm:pt modelId="{DC71794D-2BCB-4E93-9912-DD55E980466E}" type="pres">
      <dgm:prSet presAssocID="{1D915A41-9F76-48F6-8F1C-C1C0CBC2C3CD}" presName="hierRoot3" presStyleCnt="0">
        <dgm:presLayoutVars>
          <dgm:hierBranch val="init"/>
        </dgm:presLayoutVars>
      </dgm:prSet>
      <dgm:spPr/>
    </dgm:pt>
    <dgm:pt modelId="{A4A6D30F-E2FF-4206-8938-48DA8EADB040}" type="pres">
      <dgm:prSet presAssocID="{1D915A41-9F76-48F6-8F1C-C1C0CBC2C3CD}" presName="rootComposite3" presStyleCnt="0"/>
      <dgm:spPr/>
    </dgm:pt>
    <dgm:pt modelId="{C2B1590B-A2DA-4AB9-B00A-0099D5FDBFD3}" type="pres">
      <dgm:prSet presAssocID="{1D915A41-9F76-48F6-8F1C-C1C0CBC2C3CD}" presName="rootText3" presStyleLbl="asst1" presStyleIdx="0" presStyleCnt="1" custScaleX="161142" custScaleY="90438">
        <dgm:presLayoutVars>
          <dgm:chPref val="3"/>
        </dgm:presLayoutVars>
      </dgm:prSet>
      <dgm:spPr/>
      <dgm:t>
        <a:bodyPr/>
        <a:lstStyle/>
        <a:p>
          <a:endParaRPr lang="en-US"/>
        </a:p>
      </dgm:t>
    </dgm:pt>
    <dgm:pt modelId="{B398463F-990B-4F65-9F4C-65CB6B89095C}" type="pres">
      <dgm:prSet presAssocID="{1D915A41-9F76-48F6-8F1C-C1C0CBC2C3CD}" presName="rootConnector3" presStyleLbl="asst1" presStyleIdx="0" presStyleCnt="1"/>
      <dgm:spPr/>
      <dgm:t>
        <a:bodyPr/>
        <a:lstStyle/>
        <a:p>
          <a:endParaRPr lang="en-US"/>
        </a:p>
      </dgm:t>
    </dgm:pt>
    <dgm:pt modelId="{15E0460B-0691-4BAD-874F-41EE9B2AD8B5}" type="pres">
      <dgm:prSet presAssocID="{1D915A41-9F76-48F6-8F1C-C1C0CBC2C3CD}" presName="hierChild6" presStyleCnt="0"/>
      <dgm:spPr/>
    </dgm:pt>
    <dgm:pt modelId="{280E5646-AA2B-41BA-8D74-ADF2A7489B59}" type="pres">
      <dgm:prSet presAssocID="{1D915A41-9F76-48F6-8F1C-C1C0CBC2C3CD}" presName="hierChild7" presStyleCnt="0"/>
      <dgm:spPr/>
    </dgm:pt>
  </dgm:ptLst>
  <dgm:cxnLst>
    <dgm:cxn modelId="{7E8C90E3-E72E-415C-A244-69EDAD0A2085}" type="presOf" srcId="{1D915A41-9F76-48F6-8F1C-C1C0CBC2C3CD}" destId="{C2B1590B-A2DA-4AB9-B00A-0099D5FDBFD3}" srcOrd="0" destOrd="0" presId="urn:microsoft.com/office/officeart/2005/8/layout/orgChart1"/>
    <dgm:cxn modelId="{94CD1093-E992-42B7-A9B0-510C55EEFD0A}" type="presOf" srcId="{A81A6A47-F639-4851-A801-953095990912}" destId="{AFED630F-3798-4048-98EC-B9A78C61AAAA}" srcOrd="0" destOrd="0" presId="urn:microsoft.com/office/officeart/2005/8/layout/orgChart1"/>
    <dgm:cxn modelId="{26F29422-B893-4A9E-972F-AB0DC4B461DA}" type="presOf" srcId="{A6204D01-4B8C-4993-8FC3-F9536F6CF4FE}" destId="{CAD4E583-CA9B-4E67-BA78-E16AAB2F1419}" srcOrd="0" destOrd="0" presId="urn:microsoft.com/office/officeart/2005/8/layout/orgChart1"/>
    <dgm:cxn modelId="{D04245B3-1C57-4518-B721-676A412C2C29}" type="presOf" srcId="{5B24AE80-03E1-4818-B1E1-6646014B34DF}" destId="{AC1E3FE9-7FBD-4CCF-A2DE-A5717131436B}" srcOrd="1" destOrd="0" presId="urn:microsoft.com/office/officeart/2005/8/layout/orgChart1"/>
    <dgm:cxn modelId="{C583279E-9B14-4796-994C-9EAA329D4DD0}" type="presOf" srcId="{5B24AE80-03E1-4818-B1E1-6646014B34DF}" destId="{52569398-81EE-4CEE-B719-AC1372F4798E}" srcOrd="0" destOrd="0" presId="urn:microsoft.com/office/officeart/2005/8/layout/orgChart1"/>
    <dgm:cxn modelId="{15C175AB-3BBD-4038-B532-C0805CF28B44}" srcId="{A81A6A47-F639-4851-A801-953095990912}" destId="{5B24AE80-03E1-4818-B1E1-6646014B34DF}" srcOrd="1" destOrd="0" parTransId="{8E055814-7285-4E3F-9D70-905AE0A3324C}" sibTransId="{114D9878-6C3C-41FF-8EE8-DA1C9875CC66}"/>
    <dgm:cxn modelId="{930960F1-771E-4BEA-9134-70E6A7907DD7}" type="presOf" srcId="{1D915A41-9F76-48F6-8F1C-C1C0CBC2C3CD}" destId="{B398463F-990B-4F65-9F4C-65CB6B89095C}" srcOrd="1" destOrd="0" presId="urn:microsoft.com/office/officeart/2005/8/layout/orgChart1"/>
    <dgm:cxn modelId="{657C6D58-EE09-47C7-9CFB-547B63D0171F}" srcId="{A81A6A47-F639-4851-A801-953095990912}" destId="{1D915A41-9F76-48F6-8F1C-C1C0CBC2C3CD}" srcOrd="0" destOrd="0" parTransId="{A6204D01-4B8C-4993-8FC3-F9536F6CF4FE}" sibTransId="{C62B49CA-098F-4206-AC95-8945B8A7B2B2}"/>
    <dgm:cxn modelId="{F02C193F-A105-42D8-AA80-9FFE9CD5BCD5}" type="presOf" srcId="{8E055814-7285-4E3F-9D70-905AE0A3324C}" destId="{05FC7F44-CD86-4F34-863A-32058F342F84}" srcOrd="0" destOrd="0" presId="urn:microsoft.com/office/officeart/2005/8/layout/orgChart1"/>
    <dgm:cxn modelId="{E47A15FB-57AE-4377-8ECD-1D670BD63CC0}" type="presOf" srcId="{5D991A86-AFBA-4499-9178-E4A696FE8EF0}" destId="{3515B784-2BBD-4A87-8944-53DBAB4D18B5}" srcOrd="0" destOrd="0" presId="urn:microsoft.com/office/officeart/2005/8/layout/orgChart1"/>
    <dgm:cxn modelId="{9B1B67D5-7FF2-458F-A614-9D9E1B1C4164}" srcId="{5D991A86-AFBA-4499-9178-E4A696FE8EF0}" destId="{A81A6A47-F639-4851-A801-953095990912}" srcOrd="0" destOrd="0" parTransId="{4C28750C-E514-4906-A22A-E54D91AB6ED5}" sibTransId="{90629A87-F01E-4764-B7AD-8BCFFE443A62}"/>
    <dgm:cxn modelId="{A2BAB203-1096-4022-8A53-65A77460092C}" type="presOf" srcId="{A81A6A47-F639-4851-A801-953095990912}" destId="{DB28271A-2E45-4C01-9BC4-5A83D97DDA08}" srcOrd="1" destOrd="0" presId="urn:microsoft.com/office/officeart/2005/8/layout/orgChart1"/>
    <dgm:cxn modelId="{74CA8052-BD9C-4D3B-8B3A-5EAFBBB092AD}" type="presParOf" srcId="{3515B784-2BBD-4A87-8944-53DBAB4D18B5}" destId="{0846C87E-148B-4CEE-BFF1-77FBAAD0492B}" srcOrd="0" destOrd="0" presId="urn:microsoft.com/office/officeart/2005/8/layout/orgChart1"/>
    <dgm:cxn modelId="{B4990DD6-29FD-48F5-AAB2-9F40544C8122}" type="presParOf" srcId="{0846C87E-148B-4CEE-BFF1-77FBAAD0492B}" destId="{6A50F1F5-4596-4B60-A2EE-0C3716A077D3}" srcOrd="0" destOrd="0" presId="urn:microsoft.com/office/officeart/2005/8/layout/orgChart1"/>
    <dgm:cxn modelId="{5C961BCF-4F38-4526-9D59-60BC9B05B1EA}" type="presParOf" srcId="{6A50F1F5-4596-4B60-A2EE-0C3716A077D3}" destId="{AFED630F-3798-4048-98EC-B9A78C61AAAA}" srcOrd="0" destOrd="0" presId="urn:microsoft.com/office/officeart/2005/8/layout/orgChart1"/>
    <dgm:cxn modelId="{9EE025C9-4523-4B00-B777-5E79BA174142}" type="presParOf" srcId="{6A50F1F5-4596-4B60-A2EE-0C3716A077D3}" destId="{DB28271A-2E45-4C01-9BC4-5A83D97DDA08}" srcOrd="1" destOrd="0" presId="urn:microsoft.com/office/officeart/2005/8/layout/orgChart1"/>
    <dgm:cxn modelId="{E0081CE5-F09C-485A-9F14-6CB35D4E7019}" type="presParOf" srcId="{0846C87E-148B-4CEE-BFF1-77FBAAD0492B}" destId="{1EA42341-EEE4-44B8-A271-41B615C974DA}" srcOrd="1" destOrd="0" presId="urn:microsoft.com/office/officeart/2005/8/layout/orgChart1"/>
    <dgm:cxn modelId="{80A162E4-4EEA-4EA9-8897-D985A919F9E5}" type="presParOf" srcId="{1EA42341-EEE4-44B8-A271-41B615C974DA}" destId="{05FC7F44-CD86-4F34-863A-32058F342F84}" srcOrd="0" destOrd="0" presId="urn:microsoft.com/office/officeart/2005/8/layout/orgChart1"/>
    <dgm:cxn modelId="{838D0853-2910-455E-9BFF-BF53193F1450}" type="presParOf" srcId="{1EA42341-EEE4-44B8-A271-41B615C974DA}" destId="{E45BAD46-1BAF-4CC1-AA88-7CE8E6D6DC32}" srcOrd="1" destOrd="0" presId="urn:microsoft.com/office/officeart/2005/8/layout/orgChart1"/>
    <dgm:cxn modelId="{D3E9ACED-2F79-4689-AF7D-A9316C839E21}" type="presParOf" srcId="{E45BAD46-1BAF-4CC1-AA88-7CE8E6D6DC32}" destId="{0D39BB25-93C1-47F7-9C87-7503A6F92904}" srcOrd="0" destOrd="0" presId="urn:microsoft.com/office/officeart/2005/8/layout/orgChart1"/>
    <dgm:cxn modelId="{D7792112-7420-4460-AF7A-100A1F2448D0}" type="presParOf" srcId="{0D39BB25-93C1-47F7-9C87-7503A6F92904}" destId="{52569398-81EE-4CEE-B719-AC1372F4798E}" srcOrd="0" destOrd="0" presId="urn:microsoft.com/office/officeart/2005/8/layout/orgChart1"/>
    <dgm:cxn modelId="{06AE2781-CCE0-4875-9AC9-D28903446728}" type="presParOf" srcId="{0D39BB25-93C1-47F7-9C87-7503A6F92904}" destId="{AC1E3FE9-7FBD-4CCF-A2DE-A5717131436B}" srcOrd="1" destOrd="0" presId="urn:microsoft.com/office/officeart/2005/8/layout/orgChart1"/>
    <dgm:cxn modelId="{E21A2F47-9E0D-465D-9AA6-B3A843D768A8}" type="presParOf" srcId="{E45BAD46-1BAF-4CC1-AA88-7CE8E6D6DC32}" destId="{A6BACD8C-E730-4C8B-AAF3-A0BE68D97E16}" srcOrd="1" destOrd="0" presId="urn:microsoft.com/office/officeart/2005/8/layout/orgChart1"/>
    <dgm:cxn modelId="{C261F1C3-BB32-472E-9AF5-91E7140F5E31}" type="presParOf" srcId="{E45BAD46-1BAF-4CC1-AA88-7CE8E6D6DC32}" destId="{C2BD7FAE-D6F9-47A0-9BD6-67552E7B0F77}" srcOrd="2" destOrd="0" presId="urn:microsoft.com/office/officeart/2005/8/layout/orgChart1"/>
    <dgm:cxn modelId="{8E674F83-F03A-415A-8031-A38750BB35EB}" type="presParOf" srcId="{0846C87E-148B-4CEE-BFF1-77FBAAD0492B}" destId="{3B7E43EF-750C-499D-B879-7A476FC07701}" srcOrd="2" destOrd="0" presId="urn:microsoft.com/office/officeart/2005/8/layout/orgChart1"/>
    <dgm:cxn modelId="{DA5C0E4D-1213-4722-8485-9FE2AB4ADCCB}" type="presParOf" srcId="{3B7E43EF-750C-499D-B879-7A476FC07701}" destId="{CAD4E583-CA9B-4E67-BA78-E16AAB2F1419}" srcOrd="0" destOrd="0" presId="urn:microsoft.com/office/officeart/2005/8/layout/orgChart1"/>
    <dgm:cxn modelId="{FA7C2040-4CAE-4A48-8AEE-F2F230FD9446}" type="presParOf" srcId="{3B7E43EF-750C-499D-B879-7A476FC07701}" destId="{DC71794D-2BCB-4E93-9912-DD55E980466E}" srcOrd="1" destOrd="0" presId="urn:microsoft.com/office/officeart/2005/8/layout/orgChart1"/>
    <dgm:cxn modelId="{09F55AC9-B85F-413D-A03E-1E6FB0FBBFDB}" type="presParOf" srcId="{DC71794D-2BCB-4E93-9912-DD55E980466E}" destId="{A4A6D30F-E2FF-4206-8938-48DA8EADB040}" srcOrd="0" destOrd="0" presId="urn:microsoft.com/office/officeart/2005/8/layout/orgChart1"/>
    <dgm:cxn modelId="{6DC89D18-64EC-4933-8D6E-25E506EA41BF}" type="presParOf" srcId="{A4A6D30F-E2FF-4206-8938-48DA8EADB040}" destId="{C2B1590B-A2DA-4AB9-B00A-0099D5FDBFD3}" srcOrd="0" destOrd="0" presId="urn:microsoft.com/office/officeart/2005/8/layout/orgChart1"/>
    <dgm:cxn modelId="{BB000BE6-1619-42D9-868E-C922D8FC32AB}" type="presParOf" srcId="{A4A6D30F-E2FF-4206-8938-48DA8EADB040}" destId="{B398463F-990B-4F65-9F4C-65CB6B89095C}" srcOrd="1" destOrd="0" presId="urn:microsoft.com/office/officeart/2005/8/layout/orgChart1"/>
    <dgm:cxn modelId="{81FBC61F-65A9-41A4-A4A6-92988D9CD7C7}" type="presParOf" srcId="{DC71794D-2BCB-4E93-9912-DD55E980466E}" destId="{15E0460B-0691-4BAD-874F-41EE9B2AD8B5}" srcOrd="1" destOrd="0" presId="urn:microsoft.com/office/officeart/2005/8/layout/orgChart1"/>
    <dgm:cxn modelId="{C5119961-C6D5-4464-845B-ABEF59508704}" type="presParOf" srcId="{DC71794D-2BCB-4E93-9912-DD55E980466E}" destId="{280E5646-AA2B-41BA-8D74-ADF2A7489B5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D4E583-CA9B-4E67-BA78-E16AAB2F1419}">
      <dsp:nvSpPr>
        <dsp:cNvPr id="0" name=""/>
        <dsp:cNvSpPr/>
      </dsp:nvSpPr>
      <dsp:spPr>
        <a:xfrm>
          <a:off x="3671186" y="1262736"/>
          <a:ext cx="239175" cy="1047816"/>
        </a:xfrm>
        <a:custGeom>
          <a:avLst/>
          <a:gdLst/>
          <a:ahLst/>
          <a:cxnLst/>
          <a:rect l="0" t="0" r="0" b="0"/>
          <a:pathLst>
            <a:path>
              <a:moveTo>
                <a:pt x="239175" y="0"/>
              </a:moveTo>
              <a:lnTo>
                <a:pt x="239175" y="1047816"/>
              </a:lnTo>
              <a:lnTo>
                <a:pt x="0" y="1047816"/>
              </a:lnTo>
            </a:path>
          </a:pathLst>
        </a:custGeom>
        <a:noFill/>
        <a:ln w="25400" cap="flat" cmpd="sng" algn="ctr">
          <a:solidFill>
            <a:schemeClr val="tx1"/>
          </a:solidFill>
          <a:prstDash val="solid"/>
          <a:tailEnd type="triangle"/>
        </a:ln>
        <a:effectLst/>
      </dsp:spPr>
      <dsp:style>
        <a:lnRef idx="2">
          <a:scrgbClr r="0" g="0" b="0"/>
        </a:lnRef>
        <a:fillRef idx="0">
          <a:scrgbClr r="0" g="0" b="0"/>
        </a:fillRef>
        <a:effectRef idx="0">
          <a:scrgbClr r="0" g="0" b="0"/>
        </a:effectRef>
        <a:fontRef idx="minor"/>
      </dsp:style>
    </dsp:sp>
    <dsp:sp modelId="{05FC7F44-CD86-4F34-863A-32058F342F84}">
      <dsp:nvSpPr>
        <dsp:cNvPr id="0" name=""/>
        <dsp:cNvSpPr/>
      </dsp:nvSpPr>
      <dsp:spPr>
        <a:xfrm>
          <a:off x="3864642" y="1262736"/>
          <a:ext cx="91440" cy="2095632"/>
        </a:xfrm>
        <a:custGeom>
          <a:avLst/>
          <a:gdLst/>
          <a:ahLst/>
          <a:cxnLst/>
          <a:rect l="0" t="0" r="0" b="0"/>
          <a:pathLst>
            <a:path>
              <a:moveTo>
                <a:pt x="45720" y="0"/>
              </a:moveTo>
              <a:lnTo>
                <a:pt x="45720" y="2095632"/>
              </a:lnTo>
            </a:path>
          </a:pathLst>
        </a:custGeom>
        <a:noFill/>
        <a:ln w="25400" cap="flat" cmpd="sng" algn="ctr">
          <a:solidFill>
            <a:schemeClr val="tx1"/>
          </a:solidFill>
          <a:prstDash val="solid"/>
          <a:tailEnd type="triangle"/>
        </a:ln>
        <a:effectLst/>
      </dsp:spPr>
      <dsp:style>
        <a:lnRef idx="2">
          <a:scrgbClr r="0" g="0" b="0"/>
        </a:lnRef>
        <a:fillRef idx="0">
          <a:scrgbClr r="0" g="0" b="0"/>
        </a:fillRef>
        <a:effectRef idx="0">
          <a:scrgbClr r="0" g="0" b="0"/>
        </a:effectRef>
        <a:fontRef idx="minor"/>
      </dsp:style>
    </dsp:sp>
    <dsp:sp modelId="{AFED630F-3798-4048-98EC-B9A78C61AAAA}">
      <dsp:nvSpPr>
        <dsp:cNvPr id="0" name=""/>
        <dsp:cNvSpPr/>
      </dsp:nvSpPr>
      <dsp:spPr>
        <a:xfrm>
          <a:off x="2715920" y="260204"/>
          <a:ext cx="2388883" cy="1002532"/>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0160" rIns="10160" bIns="10160" numCol="1" spcCol="1270" anchor="ctr" anchorCtr="0">
          <a:noAutofit/>
        </a:bodyPr>
        <a:lstStyle/>
        <a:p>
          <a:pPr lvl="0" algn="l" defTabSz="711200">
            <a:lnSpc>
              <a:spcPct val="90000"/>
            </a:lnSpc>
            <a:spcBef>
              <a:spcPct val="0"/>
            </a:spcBef>
            <a:spcAft>
              <a:spcPct val="35000"/>
            </a:spcAft>
          </a:pPr>
          <a:r>
            <a:rPr lang="en-US" sz="1600" kern="1200" dirty="0" smtClean="0">
              <a:solidFill>
                <a:sysClr val="windowText" lastClr="000000"/>
              </a:solidFill>
            </a:rPr>
            <a:t>6814 in baseline cohort</a:t>
          </a:r>
          <a:endParaRPr lang="en-US" sz="1600" kern="1200" dirty="0">
            <a:solidFill>
              <a:sysClr val="windowText" lastClr="000000"/>
            </a:solidFill>
          </a:endParaRPr>
        </a:p>
      </dsp:txBody>
      <dsp:txXfrm>
        <a:off x="2715920" y="260204"/>
        <a:ext cx="2388883" cy="1002532"/>
      </dsp:txXfrm>
    </dsp:sp>
    <dsp:sp modelId="{52569398-81EE-4CEE-B719-AC1372F4798E}">
      <dsp:nvSpPr>
        <dsp:cNvPr id="0" name=""/>
        <dsp:cNvSpPr/>
      </dsp:nvSpPr>
      <dsp:spPr>
        <a:xfrm>
          <a:off x="2715920" y="3358368"/>
          <a:ext cx="2388883" cy="877227"/>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8890" rIns="8890" bIns="8890" numCol="1" spcCol="1270" anchor="ctr" anchorCtr="0">
          <a:noAutofit/>
        </a:bodyPr>
        <a:lstStyle/>
        <a:p>
          <a:pPr lvl="0" algn="l" defTabSz="622300">
            <a:lnSpc>
              <a:spcPct val="90000"/>
            </a:lnSpc>
            <a:spcBef>
              <a:spcPct val="0"/>
            </a:spcBef>
            <a:spcAft>
              <a:spcPct val="35000"/>
            </a:spcAft>
          </a:pPr>
          <a:r>
            <a:rPr lang="en-US" sz="1400" kern="1200" dirty="0" smtClean="0">
              <a:solidFill>
                <a:sysClr val="windowText" lastClr="000000"/>
              </a:solidFill>
            </a:rPr>
            <a:t>6744 in final cohort</a:t>
          </a:r>
        </a:p>
        <a:p>
          <a:pPr lvl="0" algn="l" defTabSz="622300">
            <a:lnSpc>
              <a:spcPct val="90000"/>
            </a:lnSpc>
            <a:spcBef>
              <a:spcPct val="0"/>
            </a:spcBef>
            <a:spcAft>
              <a:spcPct val="35000"/>
            </a:spcAft>
          </a:pPr>
          <a:r>
            <a:rPr lang="en-US" sz="1400" kern="1200" dirty="0" smtClean="0">
              <a:solidFill>
                <a:sysClr val="windowText" lastClr="000000"/>
              </a:solidFill>
            </a:rPr>
            <a:t>- 5540 in NT-</a:t>
          </a:r>
          <a:r>
            <a:rPr lang="en-US" sz="1400" kern="1200" dirty="0" err="1" smtClean="0">
              <a:solidFill>
                <a:sysClr val="windowText" lastClr="000000"/>
              </a:solidFill>
            </a:rPr>
            <a:t>proBNP</a:t>
          </a:r>
          <a:r>
            <a:rPr lang="en-US" sz="1400" kern="1200" dirty="0" smtClean="0">
              <a:solidFill>
                <a:sysClr val="windowText" lastClr="000000"/>
              </a:solidFill>
            </a:rPr>
            <a:t> subset</a:t>
          </a:r>
        </a:p>
        <a:p>
          <a:pPr lvl="0" algn="l" defTabSz="622300">
            <a:lnSpc>
              <a:spcPct val="90000"/>
            </a:lnSpc>
            <a:spcBef>
              <a:spcPct val="0"/>
            </a:spcBef>
            <a:spcAft>
              <a:spcPct val="35000"/>
            </a:spcAft>
          </a:pPr>
          <a:r>
            <a:rPr lang="en-US" sz="1400" kern="1200" dirty="0" smtClean="0">
              <a:solidFill>
                <a:sysClr val="windowText" lastClr="000000"/>
              </a:solidFill>
            </a:rPr>
            <a:t>- 4956 in MRI subset</a:t>
          </a:r>
        </a:p>
      </dsp:txBody>
      <dsp:txXfrm>
        <a:off x="2715920" y="3358368"/>
        <a:ext cx="2388883" cy="877227"/>
      </dsp:txXfrm>
    </dsp:sp>
    <dsp:sp modelId="{C2B1590B-A2DA-4AB9-B00A-0099D5FDBFD3}">
      <dsp:nvSpPr>
        <dsp:cNvPr id="0" name=""/>
        <dsp:cNvSpPr/>
      </dsp:nvSpPr>
      <dsp:spPr>
        <a:xfrm>
          <a:off x="595" y="1795539"/>
          <a:ext cx="3670590" cy="1030025"/>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7620" rIns="7620" bIns="7620" numCol="1" spcCol="1270" anchor="ctr" anchorCtr="0">
          <a:noAutofit/>
        </a:bodyPr>
        <a:lstStyle/>
        <a:p>
          <a:pPr lvl="0" algn="l" defTabSz="533400">
            <a:lnSpc>
              <a:spcPct val="90000"/>
            </a:lnSpc>
            <a:spcBef>
              <a:spcPct val="0"/>
            </a:spcBef>
            <a:spcAft>
              <a:spcPct val="35000"/>
            </a:spcAft>
          </a:pPr>
          <a:r>
            <a:rPr lang="en-US" sz="1200" kern="1200" dirty="0" smtClean="0">
              <a:solidFill>
                <a:sysClr val="windowText" lastClr="000000"/>
              </a:solidFill>
            </a:rPr>
            <a:t>-</a:t>
          </a:r>
          <a:r>
            <a:rPr lang="en-US" sz="1600" kern="1200" dirty="0" smtClean="0">
              <a:solidFill>
                <a:sysClr val="windowText" lastClr="000000"/>
              </a:solidFill>
            </a:rPr>
            <a:t>Excluded for missing information (n=35)</a:t>
          </a:r>
        </a:p>
        <a:p>
          <a:pPr lvl="0" algn="l" defTabSz="533400">
            <a:lnSpc>
              <a:spcPct val="90000"/>
            </a:lnSpc>
            <a:spcBef>
              <a:spcPct val="0"/>
            </a:spcBef>
            <a:spcAft>
              <a:spcPct val="35000"/>
            </a:spcAft>
          </a:pPr>
          <a:r>
            <a:rPr lang="en-US" sz="1600" kern="1200" dirty="0" smtClean="0">
              <a:solidFill>
                <a:sysClr val="windowText" lastClr="000000"/>
              </a:solidFill>
            </a:rPr>
            <a:t>- Developed CHF, unable to classify EF (n=35)</a:t>
          </a:r>
        </a:p>
      </dsp:txBody>
      <dsp:txXfrm>
        <a:off x="595" y="1795539"/>
        <a:ext cx="3670590" cy="103002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88B588-A55C-4AA4-8DD7-B722479F7EA7}" type="datetimeFigureOut">
              <a:rPr lang="en-US" smtClean="0"/>
              <a:pPr/>
              <a:t>9/17/2014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812EEE-4F73-4CB4-B313-259A75C80C62}" type="slidenum">
              <a:rPr lang="en-US" smtClean="0"/>
              <a:pPr/>
              <a:t>‹#›</a:t>
            </a:fld>
            <a:endParaRPr lang="en-US"/>
          </a:p>
        </p:txBody>
      </p:sp>
    </p:spTree>
    <p:extLst>
      <p:ext uri="{BB962C8B-B14F-4D97-AF65-F5344CB8AC3E}">
        <p14:creationId xmlns:p14="http://schemas.microsoft.com/office/powerpoint/2010/main" val="568642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Heart failure with preserved ejection</a:t>
            </a:r>
            <a:r>
              <a:rPr lang="en-US" baseline="0" dirty="0" smtClean="0"/>
              <a:t> fraction, or HFPEF, is an important clinical syndrome and now accounts for roughly half of all cases of congestive heart failure. The prevalence of HFPEF has been increasing over time, and we now estimate it affects between 1 and 5 percent of the population. Not only is heart failure with preserved ejection fraction common, it is associated with significant morbidity and mortality.</a:t>
            </a:r>
            <a:endParaRPr lang="en-US" dirty="0" smtClean="0"/>
          </a:p>
          <a:p>
            <a:endParaRPr lang="en-US" dirty="0"/>
          </a:p>
        </p:txBody>
      </p:sp>
      <p:sp>
        <p:nvSpPr>
          <p:cNvPr id="4" name="Slide Number Placeholder 3"/>
          <p:cNvSpPr>
            <a:spLocks noGrp="1"/>
          </p:cNvSpPr>
          <p:nvPr>
            <p:ph type="sldNum" sz="quarter" idx="10"/>
          </p:nvPr>
        </p:nvSpPr>
        <p:spPr/>
        <p:txBody>
          <a:bodyPr/>
          <a:lstStyle/>
          <a:p>
            <a:fld id="{1D812EEE-4F73-4CB4-B313-259A75C80C62}" type="slidenum">
              <a:rPr lang="en-US" smtClean="0"/>
              <a:pPr/>
              <a:t>2</a:t>
            </a:fld>
            <a:endParaRPr lang="en-US"/>
          </a:p>
        </p:txBody>
      </p:sp>
    </p:spTree>
    <p:extLst>
      <p:ext uri="{BB962C8B-B14F-4D97-AF65-F5344CB8AC3E}">
        <p14:creationId xmlns:p14="http://schemas.microsoft.com/office/powerpoint/2010/main" val="1450277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HFPEF is a heterogeneous condition for which the pathophysiology and predisposing risk factors are incompletely understood. </a:t>
            </a:r>
            <a:endParaRPr lang="en-US" dirty="0"/>
          </a:p>
        </p:txBody>
      </p:sp>
      <p:sp>
        <p:nvSpPr>
          <p:cNvPr id="4" name="Slide Number Placeholder 3"/>
          <p:cNvSpPr>
            <a:spLocks noGrp="1"/>
          </p:cNvSpPr>
          <p:nvPr>
            <p:ph type="sldNum" sz="quarter" idx="10"/>
          </p:nvPr>
        </p:nvSpPr>
        <p:spPr/>
        <p:txBody>
          <a:bodyPr/>
          <a:lstStyle/>
          <a:p>
            <a:fld id="{1D812EEE-4F73-4CB4-B313-259A75C80C62}" type="slidenum">
              <a:rPr lang="en-US" smtClean="0"/>
              <a:pPr/>
              <a:t>3</a:t>
            </a:fld>
            <a:endParaRPr lang="en-US"/>
          </a:p>
        </p:txBody>
      </p:sp>
    </p:spTree>
    <p:extLst>
      <p:ext uri="{BB962C8B-B14F-4D97-AF65-F5344CB8AC3E}">
        <p14:creationId xmlns:p14="http://schemas.microsoft.com/office/powerpoint/2010/main" val="1450277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812EEE-4F73-4CB4-B313-259A75C80C62}" type="slidenum">
              <a:rPr lang="en-US" smtClean="0"/>
              <a:pPr/>
              <a:t>4</a:t>
            </a:fld>
            <a:endParaRPr lang="en-US"/>
          </a:p>
        </p:txBody>
      </p:sp>
    </p:spTree>
    <p:extLst>
      <p:ext uri="{BB962C8B-B14F-4D97-AF65-F5344CB8AC3E}">
        <p14:creationId xmlns:p14="http://schemas.microsoft.com/office/powerpoint/2010/main" val="1450277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812EEE-4F73-4CB4-B313-259A75C80C62}" type="slidenum">
              <a:rPr lang="en-US" smtClean="0"/>
              <a:pPr/>
              <a:t>6</a:t>
            </a:fld>
            <a:endParaRPr lang="en-US"/>
          </a:p>
        </p:txBody>
      </p:sp>
    </p:spTree>
    <p:extLst>
      <p:ext uri="{BB962C8B-B14F-4D97-AF65-F5344CB8AC3E}">
        <p14:creationId xmlns:p14="http://schemas.microsoft.com/office/powerpoint/2010/main" val="2543784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Both cumulative incidence and incidence rates of HFPEF were not statistically different by race (p = 0.61 and 0.79)</a:t>
            </a:r>
            <a:endParaRPr lang="en-US" dirty="0" smtClean="0"/>
          </a:p>
          <a:p>
            <a:endParaRPr lang="en-US" dirty="0"/>
          </a:p>
        </p:txBody>
      </p:sp>
      <p:sp>
        <p:nvSpPr>
          <p:cNvPr id="4" name="Slide Number Placeholder 3"/>
          <p:cNvSpPr>
            <a:spLocks noGrp="1"/>
          </p:cNvSpPr>
          <p:nvPr>
            <p:ph type="sldNum" sz="quarter" idx="10"/>
          </p:nvPr>
        </p:nvSpPr>
        <p:spPr/>
        <p:txBody>
          <a:bodyPr/>
          <a:lstStyle/>
          <a:p>
            <a:fld id="{1D812EEE-4F73-4CB4-B313-259A75C80C62}" type="slidenum">
              <a:rPr lang="en-US" smtClean="0"/>
              <a:pPr/>
              <a:t>14</a:t>
            </a:fld>
            <a:endParaRPr lang="en-US"/>
          </a:p>
        </p:txBody>
      </p:sp>
    </p:spTree>
    <p:extLst>
      <p:ext uri="{BB962C8B-B14F-4D97-AF65-F5344CB8AC3E}">
        <p14:creationId xmlns:p14="http://schemas.microsoft.com/office/powerpoint/2010/main" val="3641330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812EEE-4F73-4CB4-B313-259A75C80C62}" type="slidenum">
              <a:rPr lang="en-US" smtClean="0"/>
              <a:pPr/>
              <a:t>15</a:t>
            </a:fld>
            <a:endParaRPr lang="en-US"/>
          </a:p>
        </p:txBody>
      </p:sp>
    </p:spTree>
    <p:extLst>
      <p:ext uri="{BB962C8B-B14F-4D97-AF65-F5344CB8AC3E}">
        <p14:creationId xmlns:p14="http://schemas.microsoft.com/office/powerpoint/2010/main" val="4073249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812EEE-4F73-4CB4-B313-259A75C80C62}" type="slidenum">
              <a:rPr lang="en-US" smtClean="0"/>
              <a:pPr/>
              <a:t>16</a:t>
            </a:fld>
            <a:endParaRPr lang="en-US"/>
          </a:p>
        </p:txBody>
      </p:sp>
    </p:spTree>
    <p:extLst>
      <p:ext uri="{BB962C8B-B14F-4D97-AF65-F5344CB8AC3E}">
        <p14:creationId xmlns:p14="http://schemas.microsoft.com/office/powerpoint/2010/main" val="4073249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812EEE-4F73-4CB4-B313-259A75C80C62}" type="slidenum">
              <a:rPr lang="en-US" smtClean="0"/>
              <a:pPr/>
              <a:t>17</a:t>
            </a:fld>
            <a:endParaRPr lang="en-US"/>
          </a:p>
        </p:txBody>
      </p:sp>
    </p:spTree>
    <p:extLst>
      <p:ext uri="{BB962C8B-B14F-4D97-AF65-F5344CB8AC3E}">
        <p14:creationId xmlns:p14="http://schemas.microsoft.com/office/powerpoint/2010/main" val="4073249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90D343-0735-4CEC-BF3A-17B9824A79EC}" type="datetime1">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17CD8B-6045-4E45-96B8-BA318A28E32D}" type="datetime1">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390370-D67C-46CD-A4B5-0473BBBA8682}" type="datetime1">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6D3669-E7C9-438F-8989-69A9D5B32633}" type="datetime1">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B2483E-D400-4459-A967-45D7797911F0}" type="datetime1">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7634D5-D388-4025-9F26-253B86F472B6}" type="datetime1">
              <a:rPr lang="en-US" smtClean="0"/>
              <a:pPr/>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64676F-5EFE-47E3-8C06-0E3825A785F4}" type="datetime1">
              <a:rPr lang="en-US" smtClean="0"/>
              <a:pPr/>
              <a:t>9/17/2014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B8F354-E3C3-4509-ABAA-948E24FD2738}" type="datetime1">
              <a:rPr lang="en-US" smtClean="0"/>
              <a:pPr/>
              <a:t>9/17/2014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7D300-C197-464A-9D30-17C05601B0B2}" type="datetime1">
              <a:rPr lang="en-US" smtClean="0"/>
              <a:pPr/>
              <a:t>9/17/2014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BEBCD-BB36-4EBC-A51B-DD5948BAFDC9}" type="datetime1">
              <a:rPr lang="en-US" smtClean="0"/>
              <a:pPr/>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8D85AD-B199-4EC2-A5D5-687D40EB4974}" type="datetime1">
              <a:rPr lang="en-US" smtClean="0"/>
              <a:pPr/>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B02A2-1C28-40E6-8EE6-F099A8DD272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389A0-B864-41BA-9A19-574190BC808A}" type="datetime1">
              <a:rPr lang="en-US" smtClean="0"/>
              <a:pPr/>
              <a:t>9/17/2014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5B02A2-1C28-40E6-8EE6-F099A8DD272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092591" y="1447800"/>
            <a:ext cx="9448800" cy="1470025"/>
          </a:xfrm>
        </p:spPr>
        <p:txBody>
          <a:bodyPr>
            <a:noAutofit/>
          </a:bodyPr>
          <a:lstStyle/>
          <a:p>
            <a:r>
              <a:rPr lang="en-US" sz="3200" b="1" dirty="0">
                <a:latin typeface="Calibri Light" panose="020F0302020204030204" pitchFamily="34" charset="0"/>
              </a:rPr>
              <a:t>Predictors of Incident Heart </a:t>
            </a:r>
            <a:r>
              <a:rPr lang="en-US" sz="3200" b="1" dirty="0" smtClean="0">
                <a:latin typeface="Calibri Light" panose="020F0302020204030204" pitchFamily="34" charset="0"/>
              </a:rPr>
              <a:t>Failure  </a:t>
            </a:r>
            <a:br>
              <a:rPr lang="en-US" sz="3200" b="1" dirty="0" smtClean="0">
                <a:latin typeface="Calibri Light" panose="020F0302020204030204" pitchFamily="34" charset="0"/>
              </a:rPr>
            </a:br>
            <a:r>
              <a:rPr lang="en-US" sz="3200" b="1" dirty="0" smtClean="0">
                <a:latin typeface="Calibri Light" panose="020F0302020204030204" pitchFamily="34" charset="0"/>
              </a:rPr>
              <a:t>with Preserved </a:t>
            </a:r>
            <a:r>
              <a:rPr lang="en-US" sz="3200" b="1" dirty="0">
                <a:latin typeface="Calibri Light" panose="020F0302020204030204" pitchFamily="34" charset="0"/>
              </a:rPr>
              <a:t>Ejection </a:t>
            </a:r>
            <a:r>
              <a:rPr lang="en-US" sz="3200" b="1" dirty="0" smtClean="0">
                <a:latin typeface="Calibri Light" panose="020F0302020204030204" pitchFamily="34" charset="0"/>
              </a:rPr>
              <a:t>Fraction:</a:t>
            </a:r>
            <a:r>
              <a:rPr lang="en-US" sz="3200" b="1" dirty="0">
                <a:latin typeface="Calibri Light" panose="020F0302020204030204" pitchFamily="34" charset="0"/>
              </a:rPr>
              <a:t/>
            </a:r>
            <a:br>
              <a:rPr lang="en-US" sz="3200" b="1" dirty="0">
                <a:latin typeface="Calibri Light" panose="020F0302020204030204" pitchFamily="34" charset="0"/>
              </a:rPr>
            </a:br>
            <a:r>
              <a:rPr lang="en-US" sz="3200" b="1" dirty="0" smtClean="0">
                <a:latin typeface="Calibri Light" panose="020F0302020204030204" pitchFamily="34" charset="0"/>
              </a:rPr>
              <a:t>The </a:t>
            </a:r>
            <a:r>
              <a:rPr lang="en-US" sz="3200" b="1" dirty="0">
                <a:latin typeface="Calibri Light" panose="020F0302020204030204" pitchFamily="34" charset="0"/>
              </a:rPr>
              <a:t>Multi-Ethnic Study of Atherosclerosis</a:t>
            </a:r>
            <a:endParaRPr lang="en-US" sz="3200" dirty="0">
              <a:latin typeface="Calibri Light" panose="020F0302020204030204" pitchFamily="34" charset="0"/>
              <a:cs typeface="Times New Roman" pitchFamily="18" charset="0"/>
            </a:endParaRPr>
          </a:p>
        </p:txBody>
      </p:sp>
      <p:sp>
        <p:nvSpPr>
          <p:cNvPr id="4" name="Rectangle 3"/>
          <p:cNvSpPr/>
          <p:nvPr/>
        </p:nvSpPr>
        <p:spPr>
          <a:xfrm>
            <a:off x="0" y="6019800"/>
            <a:ext cx="9144000" cy="838200"/>
          </a:xfrm>
          <a:prstGeom prst="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12" name="Freeform 7"/>
          <p:cNvSpPr>
            <a:spLocks noChangeArrowheads="1"/>
          </p:cNvSpPr>
          <p:nvPr/>
        </p:nvSpPr>
        <p:spPr bwMode="auto">
          <a:xfrm>
            <a:off x="457200" y="304800"/>
            <a:ext cx="7924800" cy="9144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dirty="0">
              <a:solidFill>
                <a:schemeClr val="accent2"/>
              </a:solidFill>
            </a:endParaRPr>
          </a:p>
        </p:txBody>
      </p:sp>
      <p:sp>
        <p:nvSpPr>
          <p:cNvPr id="13" name="Rectangle 12"/>
          <p:cNvSpPr/>
          <p:nvPr/>
        </p:nvSpPr>
        <p:spPr>
          <a:xfrm flipV="1">
            <a:off x="0" y="60198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pic>
        <p:nvPicPr>
          <p:cNvPr id="14" name="Picture 8" descr="MesaLogo-100x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8861" y="331694"/>
            <a:ext cx="243840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Table 14"/>
          <p:cNvGraphicFramePr>
            <a:graphicFrameLocks noGrp="1"/>
          </p:cNvGraphicFramePr>
          <p:nvPr>
            <p:extLst>
              <p:ext uri="{D42A27DB-BD31-4B8C-83A1-F6EECF244321}">
                <p14:modId xmlns:p14="http://schemas.microsoft.com/office/powerpoint/2010/main" val="3805463595"/>
              </p:ext>
            </p:extLst>
          </p:nvPr>
        </p:nvGraphicFramePr>
        <p:xfrm>
          <a:off x="457200" y="2971800"/>
          <a:ext cx="7250862" cy="1584960"/>
        </p:xfrm>
        <a:graphic>
          <a:graphicData uri="http://schemas.openxmlformats.org/drawingml/2006/table">
            <a:tbl>
              <a:tblPr firstRow="1" bandRow="1">
                <a:tableStyleId>{2D5ABB26-0587-4C30-8999-92F81FD0307C}</a:tableStyleId>
              </a:tblPr>
              <a:tblGrid>
                <a:gridCol w="3502658"/>
                <a:gridCol w="245546"/>
                <a:gridCol w="3502658"/>
              </a:tblGrid>
              <a:tr h="361950">
                <a:tc>
                  <a:txBody>
                    <a:bodyPr/>
                    <a:lstStyle/>
                    <a:p>
                      <a:pPr algn="l"/>
                      <a:r>
                        <a:rPr lang="en-US" sz="2000" dirty="0" smtClean="0">
                          <a:latin typeface="Calibri Light" panose="020F0302020204030204" pitchFamily="34" charset="0"/>
                        </a:rPr>
                        <a:t>Michael G. Silverman, MD</a:t>
                      </a:r>
                      <a:r>
                        <a:rPr lang="en-US" sz="2000" baseline="0" dirty="0" smtClean="0">
                          <a:latin typeface="Calibri Light" panose="020F0302020204030204" pitchFamily="34" charset="0"/>
                        </a:rPr>
                        <a:t> </a:t>
                      </a:r>
                      <a:r>
                        <a:rPr lang="en-US" sz="2000" baseline="30000" dirty="0" smtClean="0">
                          <a:latin typeface="Calibri Light" panose="020F0302020204030204" pitchFamily="34" charset="0"/>
                        </a:rPr>
                        <a:t>1</a:t>
                      </a:r>
                      <a:endParaRPr lang="en-US" sz="2000" baseline="30000" dirty="0">
                        <a:latin typeface="Calibri Light" panose="020F0302020204030204" pitchFamily="34" charset="0"/>
                      </a:endParaRPr>
                    </a:p>
                  </a:txBody>
                  <a:tcPr/>
                </a:tc>
                <a:tc>
                  <a:txBody>
                    <a:bodyPr/>
                    <a:lstStyle/>
                    <a:p>
                      <a:endParaRPr lang="en-US" sz="2000" dirty="0">
                        <a:latin typeface="Calibri Light" panose="020F0302020204030204" pitchFamily="34" charset="0"/>
                      </a:endParaRPr>
                    </a:p>
                  </a:txBody>
                  <a:tcPr/>
                </a:tc>
                <a:tc>
                  <a:txBody>
                    <a:bodyPr/>
                    <a:lstStyle/>
                    <a:p>
                      <a:r>
                        <a:rPr lang="en-US" sz="2000" dirty="0" err="1" smtClean="0">
                          <a:latin typeface="Calibri Light" panose="020F0302020204030204" pitchFamily="34" charset="0"/>
                        </a:rPr>
                        <a:t>Birju</a:t>
                      </a:r>
                      <a:r>
                        <a:rPr lang="en-US" sz="2000" dirty="0" smtClean="0">
                          <a:latin typeface="Calibri Light" panose="020F0302020204030204" pitchFamily="34" charset="0"/>
                        </a:rPr>
                        <a:t> S. Patel, MD MPH</a:t>
                      </a:r>
                      <a:r>
                        <a:rPr lang="en-US" sz="2000" baseline="30000" dirty="0" smtClean="0">
                          <a:latin typeface="Calibri Light" panose="020F0302020204030204" pitchFamily="34" charset="0"/>
                        </a:rPr>
                        <a:t>2</a:t>
                      </a:r>
                      <a:endParaRPr lang="en-US" sz="2000" baseline="30000" dirty="0">
                        <a:latin typeface="Calibri Light" panose="020F0302020204030204" pitchFamily="34" charset="0"/>
                      </a:endParaRPr>
                    </a:p>
                  </a:txBody>
                  <a:tcPr/>
                </a:tc>
              </a:tr>
              <a:tr h="361950">
                <a:tc>
                  <a:txBody>
                    <a:bodyPr/>
                    <a:lstStyle/>
                    <a:p>
                      <a:pPr algn="l"/>
                      <a:r>
                        <a:rPr lang="en-US" sz="2000" dirty="0" smtClean="0">
                          <a:latin typeface="Calibri Light" panose="020F0302020204030204" pitchFamily="34" charset="0"/>
                        </a:rPr>
                        <a:t>Ron </a:t>
                      </a:r>
                      <a:r>
                        <a:rPr lang="en-US" sz="2000" dirty="0" err="1" smtClean="0">
                          <a:latin typeface="Calibri Light" panose="020F0302020204030204" pitchFamily="34" charset="0"/>
                        </a:rPr>
                        <a:t>Blankstein</a:t>
                      </a:r>
                      <a:r>
                        <a:rPr lang="en-US" sz="2000" dirty="0" smtClean="0">
                          <a:latin typeface="Calibri Light" panose="020F0302020204030204" pitchFamily="34" charset="0"/>
                        </a:rPr>
                        <a:t>, MD </a:t>
                      </a:r>
                      <a:r>
                        <a:rPr lang="en-US" sz="2000" baseline="30000" dirty="0" smtClean="0">
                          <a:latin typeface="Calibri Light" panose="020F0302020204030204" pitchFamily="34" charset="0"/>
                        </a:rPr>
                        <a:t>1</a:t>
                      </a:r>
                      <a:endParaRPr lang="en-US" sz="2000" baseline="30000" dirty="0">
                        <a:latin typeface="Calibri Light" panose="020F0302020204030204" pitchFamily="34" charset="0"/>
                      </a:endParaRPr>
                    </a:p>
                  </a:txBody>
                  <a:tcPr/>
                </a:tc>
                <a:tc>
                  <a:txBody>
                    <a:bodyPr/>
                    <a:lstStyle/>
                    <a:p>
                      <a:endParaRPr lang="en-US" sz="2000" dirty="0">
                        <a:latin typeface="Calibri Light" panose="020F0302020204030204" pitchFamily="34" charset="0"/>
                      </a:endParaRPr>
                    </a:p>
                  </a:txBody>
                  <a:tcPr/>
                </a:tc>
                <a:tc>
                  <a:txBody>
                    <a:bodyPr/>
                    <a:lstStyle/>
                    <a:p>
                      <a:r>
                        <a:rPr lang="en-US" sz="2000" dirty="0" err="1" smtClean="0">
                          <a:latin typeface="Calibri Light" panose="020F0302020204030204" pitchFamily="34" charset="0"/>
                        </a:rPr>
                        <a:t>João</a:t>
                      </a:r>
                      <a:r>
                        <a:rPr lang="en-US" sz="2000" dirty="0" smtClean="0">
                          <a:latin typeface="Calibri Light" panose="020F0302020204030204" pitchFamily="34" charset="0"/>
                        </a:rPr>
                        <a:t> A.C. Lima, MD </a:t>
                      </a:r>
                      <a:r>
                        <a:rPr lang="en-US" sz="2000" baseline="30000" dirty="0" smtClean="0">
                          <a:latin typeface="Calibri Light" panose="020F0302020204030204" pitchFamily="34" charset="0"/>
                        </a:rPr>
                        <a:t>3</a:t>
                      </a:r>
                      <a:endParaRPr lang="en-US" sz="2000" dirty="0">
                        <a:latin typeface="Calibri Light" panose="020F0302020204030204" pitchFamily="34" charset="0"/>
                      </a:endParaRPr>
                    </a:p>
                  </a:txBody>
                  <a:tcPr/>
                </a:tc>
              </a:tr>
              <a:tr h="361950">
                <a:tc>
                  <a:txBody>
                    <a:bodyPr/>
                    <a:lstStyle/>
                    <a:p>
                      <a:pPr algn="l"/>
                      <a:r>
                        <a:rPr lang="en-US" sz="2000" dirty="0" smtClean="0">
                          <a:latin typeface="Calibri Light" panose="020F0302020204030204" pitchFamily="34" charset="0"/>
                        </a:rPr>
                        <a:t>Roger S. Blumenthal, MD </a:t>
                      </a:r>
                      <a:r>
                        <a:rPr lang="en-US" sz="2000" baseline="30000" dirty="0" smtClean="0">
                          <a:latin typeface="Calibri Light" panose="020F0302020204030204" pitchFamily="34" charset="0"/>
                        </a:rPr>
                        <a:t>3,4</a:t>
                      </a:r>
                      <a:endParaRPr lang="en-US" sz="2000" baseline="30000" dirty="0">
                        <a:latin typeface="Calibri Light" panose="020F0302020204030204" pitchFamily="34" charset="0"/>
                      </a:endParaRPr>
                    </a:p>
                  </a:txBody>
                  <a:tcPr/>
                </a:tc>
                <a:tc>
                  <a:txBody>
                    <a:bodyPr/>
                    <a:lstStyle/>
                    <a:p>
                      <a:endParaRPr lang="en-US" sz="2000" dirty="0">
                        <a:latin typeface="Calibri Light" panose="020F0302020204030204" pitchFamily="34" charset="0"/>
                      </a:endParaRPr>
                    </a:p>
                  </a:txBody>
                  <a:tcPr/>
                </a:tc>
                <a:tc>
                  <a:txBody>
                    <a:bodyPr/>
                    <a:lstStyle/>
                    <a:p>
                      <a:r>
                        <a:rPr lang="en-US" sz="2000" dirty="0" err="1" smtClean="0">
                          <a:latin typeface="Calibri Light" panose="020F0302020204030204" pitchFamily="34" charset="0"/>
                        </a:rPr>
                        <a:t>Khurram</a:t>
                      </a:r>
                      <a:r>
                        <a:rPr lang="en-US" sz="2000" dirty="0" smtClean="0">
                          <a:latin typeface="Calibri Light" panose="020F0302020204030204" pitchFamily="34" charset="0"/>
                        </a:rPr>
                        <a:t> Nasir, MD MPH </a:t>
                      </a:r>
                      <a:r>
                        <a:rPr lang="en-US" sz="2000" baseline="30000" dirty="0" smtClean="0">
                          <a:latin typeface="Calibri Light" panose="020F0302020204030204" pitchFamily="34" charset="0"/>
                        </a:rPr>
                        <a:t>3,4</a:t>
                      </a:r>
                      <a:endParaRPr lang="en-US" sz="2000" baseline="30000" dirty="0">
                        <a:latin typeface="Calibri Light" panose="020F0302020204030204" pitchFamily="34" charset="0"/>
                      </a:endParaRPr>
                    </a:p>
                  </a:txBody>
                  <a:tcPr/>
                </a:tc>
              </a:tr>
              <a:tr h="361950">
                <a:tc gridSpan="3">
                  <a:txBody>
                    <a:bodyPr/>
                    <a:lstStyle/>
                    <a:p>
                      <a:pPr algn="ctr"/>
                      <a:r>
                        <a:rPr lang="en-US" sz="2000" dirty="0" smtClean="0">
                          <a:latin typeface="Calibri Light" panose="020F0302020204030204" pitchFamily="34" charset="0"/>
                        </a:rPr>
                        <a:t>Michael J. </a:t>
                      </a:r>
                      <a:r>
                        <a:rPr lang="en-US" sz="2000" dirty="0" err="1" smtClean="0">
                          <a:latin typeface="Calibri Light" panose="020F0302020204030204" pitchFamily="34" charset="0"/>
                        </a:rPr>
                        <a:t>Blaha</a:t>
                      </a:r>
                      <a:r>
                        <a:rPr lang="en-US" sz="2000" dirty="0" smtClean="0">
                          <a:latin typeface="Calibri Light" panose="020F0302020204030204" pitchFamily="34" charset="0"/>
                        </a:rPr>
                        <a:t>, MD MPH </a:t>
                      </a:r>
                      <a:r>
                        <a:rPr lang="en-US" sz="2000" baseline="30000" dirty="0" smtClean="0">
                          <a:latin typeface="Calibri Light" panose="020F0302020204030204" pitchFamily="34" charset="0"/>
                        </a:rPr>
                        <a:t>3,4</a:t>
                      </a:r>
                      <a:endParaRPr lang="en-US" sz="2000" baseline="30000" dirty="0">
                        <a:latin typeface="Calibri Light" panose="020F0302020204030204" pitchFamily="34" charset="0"/>
                      </a:endParaRPr>
                    </a:p>
                  </a:txBody>
                  <a:tcPr/>
                </a:tc>
                <a:tc hMerge="1">
                  <a:txBody>
                    <a:bodyPr/>
                    <a:lstStyle/>
                    <a:p>
                      <a:endParaRPr lang="en-US" dirty="0"/>
                    </a:p>
                  </a:txBody>
                  <a:tcPr/>
                </a:tc>
                <a:tc hMerge="1">
                  <a:txBody>
                    <a:bodyPr/>
                    <a:lstStyle/>
                    <a:p>
                      <a:endParaRPr lang="en-US" dirty="0"/>
                    </a:p>
                  </a:txBody>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1244106"/>
              </p:ext>
            </p:extLst>
          </p:nvPr>
        </p:nvGraphicFramePr>
        <p:xfrm>
          <a:off x="685800" y="4800600"/>
          <a:ext cx="8098260" cy="965200"/>
        </p:xfrm>
        <a:graphic>
          <a:graphicData uri="http://schemas.openxmlformats.org/drawingml/2006/table">
            <a:tbl>
              <a:tblPr firstRow="1" bandRow="1">
                <a:tableStyleId>{2D5ABB26-0587-4C30-8999-92F81FD0307C}</a:tableStyleId>
              </a:tblPr>
              <a:tblGrid>
                <a:gridCol w="208280"/>
                <a:gridCol w="3474720"/>
                <a:gridCol w="275060"/>
                <a:gridCol w="208280"/>
                <a:gridCol w="3931920"/>
              </a:tblGrid>
              <a:tr h="259242">
                <a:tc>
                  <a:txBody>
                    <a:bodyPr/>
                    <a:lstStyle/>
                    <a:p>
                      <a:pPr algn="r"/>
                      <a:r>
                        <a:rPr lang="en-US" sz="1400" baseline="30000" dirty="0" smtClean="0"/>
                        <a:t>1</a:t>
                      </a:r>
                      <a:endParaRPr lang="en-US" sz="1400" baseline="30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Brigham and Women’s Hospital</a:t>
                      </a:r>
                      <a:endParaRPr lang="en-US" sz="1400" baseline="30000" dirty="0" smtClean="0"/>
                    </a:p>
                  </a:txBody>
                  <a:tcPr/>
                </a:tc>
                <a:tc>
                  <a:txBody>
                    <a:bodyPr/>
                    <a:lstStyle/>
                    <a:p>
                      <a:endParaRPr lang="en-US" sz="1400" dirty="0"/>
                    </a:p>
                  </a:txBody>
                  <a:tcPr/>
                </a:tc>
                <a:tc>
                  <a:txBody>
                    <a:bodyPr/>
                    <a:lstStyle/>
                    <a:p>
                      <a:pPr algn="r"/>
                      <a:r>
                        <a:rPr lang="en-US" sz="1400" baseline="30000" dirty="0" smtClean="0"/>
                        <a:t>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30000" dirty="0" smtClean="0"/>
                        <a:t> </a:t>
                      </a:r>
                      <a:r>
                        <a:rPr lang="en-US" sz="1400" dirty="0" smtClean="0"/>
                        <a:t>University of Texas Southwestern </a:t>
                      </a:r>
                      <a:endParaRPr lang="en-US" sz="1400" baseline="30000" dirty="0" smtClean="0"/>
                    </a:p>
                    <a:p>
                      <a:endParaRPr lang="en-US" sz="1400" baseline="30000" dirty="0"/>
                    </a:p>
                  </a:txBody>
                  <a:tcPr/>
                </a:tc>
              </a:tr>
              <a:tr h="362228">
                <a:tc>
                  <a:txBody>
                    <a:bodyPr/>
                    <a:lstStyle/>
                    <a:p>
                      <a:pPr algn="r"/>
                      <a:r>
                        <a:rPr lang="en-US" sz="1400" baseline="30000" dirty="0" smtClean="0"/>
                        <a:t>3</a:t>
                      </a:r>
                      <a:endParaRPr lang="en-US" sz="1400" baseline="30000" dirty="0"/>
                    </a:p>
                  </a:txBody>
                  <a:tcPr/>
                </a:tc>
                <a:tc>
                  <a:txBody>
                    <a:bodyPr/>
                    <a:lstStyle/>
                    <a:p>
                      <a:pPr algn="l"/>
                      <a:r>
                        <a:rPr lang="en-US" sz="1400" smtClean="0"/>
                        <a:t>Johns Hopkins University School of Medicine </a:t>
                      </a:r>
                      <a:endParaRPr lang="en-US" sz="1400" baseline="30000" dirty="0"/>
                    </a:p>
                  </a:txBody>
                  <a:tcPr/>
                </a:tc>
                <a:tc>
                  <a:txBody>
                    <a:bodyPr/>
                    <a:lstStyle/>
                    <a:p>
                      <a:endParaRPr lang="en-US" sz="1400" dirty="0"/>
                    </a:p>
                  </a:txBody>
                  <a:tcPr/>
                </a:tc>
                <a:tc>
                  <a:txBody>
                    <a:bodyPr/>
                    <a:lstStyle/>
                    <a:p>
                      <a:pPr algn="r"/>
                      <a:r>
                        <a:rPr lang="en-US" sz="1400" baseline="30000" dirty="0" smtClean="0"/>
                        <a:t>4</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Johns Hopkins </a:t>
                      </a:r>
                      <a:r>
                        <a:rPr lang="en-US" sz="1400" dirty="0" err="1" smtClean="0"/>
                        <a:t>Ciccarone</a:t>
                      </a:r>
                      <a:r>
                        <a:rPr lang="en-US" sz="1400" dirty="0" smtClean="0"/>
                        <a:t> Center for the</a:t>
                      </a:r>
                      <a:r>
                        <a:rPr lang="en-US" sz="1400" baseline="0" dirty="0" smtClean="0"/>
                        <a:t> </a:t>
                      </a:r>
                      <a:r>
                        <a:rPr lang="en-US" sz="1400" dirty="0" smtClean="0"/>
                        <a:t>Prevention of Heart Disease</a:t>
                      </a:r>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10</a:t>
            </a:fld>
            <a:endParaRPr lang="en-US"/>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Baseline Characteristics by Outcome</a:t>
            </a:r>
          </a:p>
        </p:txBody>
      </p:sp>
      <p:graphicFrame>
        <p:nvGraphicFramePr>
          <p:cNvPr id="3" name="Table 2"/>
          <p:cNvGraphicFramePr>
            <a:graphicFrameLocks noGrp="1"/>
          </p:cNvGraphicFramePr>
          <p:nvPr>
            <p:extLst>
              <p:ext uri="{D42A27DB-BD31-4B8C-83A1-F6EECF244321}">
                <p14:modId xmlns:p14="http://schemas.microsoft.com/office/powerpoint/2010/main" val="1930409462"/>
              </p:ext>
            </p:extLst>
          </p:nvPr>
        </p:nvGraphicFramePr>
        <p:xfrm>
          <a:off x="990600" y="1828800"/>
          <a:ext cx="6781801" cy="2834640"/>
        </p:xfrm>
        <a:graphic>
          <a:graphicData uri="http://schemas.openxmlformats.org/drawingml/2006/table">
            <a:tbl>
              <a:tblPr firstRow="1" bandRow="1">
                <a:tableStyleId>{5940675A-B579-460E-94D1-54222C63F5DA}</a:tableStyleId>
              </a:tblPr>
              <a:tblGrid>
                <a:gridCol w="1981201"/>
                <a:gridCol w="1600200"/>
                <a:gridCol w="1600200"/>
                <a:gridCol w="1600200"/>
              </a:tblGrid>
              <a:tr h="443590">
                <a:tc>
                  <a:txBody>
                    <a:bodyPr/>
                    <a:lstStyle/>
                    <a:p>
                      <a:r>
                        <a:rPr lang="en-US" dirty="0" smtClean="0">
                          <a:latin typeface="Calibri" panose="020F0502020204030204" pitchFamily="34" charset="0"/>
                        </a:rPr>
                        <a:t>Variable</a:t>
                      </a:r>
                      <a:endParaRPr lang="en-US" dirty="0">
                        <a:latin typeface="Calibri" panose="020F0502020204030204" pitchFamily="34" charset="0"/>
                      </a:endParaRPr>
                    </a:p>
                  </a:txBody>
                  <a:tcPr/>
                </a:tc>
                <a:tc>
                  <a:txBody>
                    <a:bodyPr/>
                    <a:lstStyle/>
                    <a:p>
                      <a:r>
                        <a:rPr lang="en-US" dirty="0" err="1" smtClean="0">
                          <a:latin typeface="Calibri" panose="020F0502020204030204" pitchFamily="34" charset="0"/>
                        </a:rPr>
                        <a:t>HFpEF</a:t>
                      </a:r>
                      <a:endParaRPr lang="en-US" dirty="0" smtClean="0">
                        <a:latin typeface="Calibri" panose="020F0502020204030204" pitchFamily="34" charset="0"/>
                      </a:endParaRPr>
                    </a:p>
                    <a:p>
                      <a:r>
                        <a:rPr lang="en-US" dirty="0" smtClean="0">
                          <a:latin typeface="Calibri" panose="020F0502020204030204" pitchFamily="34" charset="0"/>
                        </a:rPr>
                        <a:t>n = 103</a:t>
                      </a:r>
                      <a:endParaRPr lang="en-US" dirty="0">
                        <a:latin typeface="Calibri" panose="020F0502020204030204" pitchFamily="34" charset="0"/>
                      </a:endParaRPr>
                    </a:p>
                  </a:txBody>
                  <a:tcPr/>
                </a:tc>
                <a:tc>
                  <a:txBody>
                    <a:bodyPr/>
                    <a:lstStyle/>
                    <a:p>
                      <a:r>
                        <a:rPr lang="en-US" dirty="0" err="1" smtClean="0">
                          <a:latin typeface="Calibri" panose="020F0502020204030204" pitchFamily="34" charset="0"/>
                        </a:rPr>
                        <a:t>HFrEF</a:t>
                      </a:r>
                      <a:endParaRPr lang="en-US" dirty="0" smtClean="0">
                        <a:latin typeface="Calibri" panose="020F0502020204030204" pitchFamily="34" charset="0"/>
                      </a:endParaRPr>
                    </a:p>
                    <a:p>
                      <a:r>
                        <a:rPr lang="en-US" dirty="0" smtClean="0">
                          <a:latin typeface="Calibri" panose="020F0502020204030204" pitchFamily="34" charset="0"/>
                        </a:rPr>
                        <a:t>n = 95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No HF</a:t>
                      </a:r>
                    </a:p>
                    <a:p>
                      <a:r>
                        <a:rPr lang="en-US" dirty="0" smtClean="0">
                          <a:latin typeface="Calibri" panose="020F0502020204030204" pitchFamily="34" charset="0"/>
                        </a:rPr>
                        <a:t>n</a:t>
                      </a:r>
                      <a:r>
                        <a:rPr lang="en-US" baseline="0" dirty="0" smtClean="0">
                          <a:latin typeface="Calibri" panose="020F0502020204030204" pitchFamily="34" charset="0"/>
                        </a:rPr>
                        <a:t> = 6546</a:t>
                      </a:r>
                      <a:endParaRPr lang="en-US" dirty="0" smtClean="0">
                        <a:latin typeface="Calibri" panose="020F0502020204030204" pitchFamily="34" charset="0"/>
                      </a:endParaRPr>
                    </a:p>
                  </a:txBody>
                  <a:tcPr/>
                </a:tc>
              </a:tr>
              <a:tr h="257001">
                <a:tc>
                  <a:txBody>
                    <a:bodyPr/>
                    <a:lstStyle/>
                    <a:p>
                      <a:r>
                        <a:rPr lang="en-US" dirty="0" smtClean="0">
                          <a:latin typeface="Calibri" panose="020F0502020204030204" pitchFamily="34" charset="0"/>
                        </a:rPr>
                        <a:t>Hypertension</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73%</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72%</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44%</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BMI</a:t>
                      </a:r>
                      <a:r>
                        <a:rPr lang="en-US" baseline="0" dirty="0" smtClean="0">
                          <a:latin typeface="Calibri" panose="020F0502020204030204" pitchFamily="34" charset="0"/>
                        </a:rPr>
                        <a:t> (kg/</a:t>
                      </a:r>
                      <a:r>
                        <a:rPr lang="en-US" sz="1800" dirty="0" smtClean="0">
                          <a:effectLst/>
                          <a:latin typeface="Calibri"/>
                          <a:ea typeface="Calibri"/>
                          <a:cs typeface="Times New Roman"/>
                        </a:rPr>
                        <a:t>m</a:t>
                      </a:r>
                      <a:r>
                        <a:rPr lang="en-US" sz="1800" baseline="30000" dirty="0" smtClean="0">
                          <a:effectLst/>
                          <a:latin typeface="Calibri"/>
                          <a:ea typeface="Calibri"/>
                          <a:cs typeface="Times New Roman"/>
                        </a:rPr>
                        <a:t>2</a:t>
                      </a:r>
                      <a:r>
                        <a:rPr lang="en-US" sz="1800" baseline="0" dirty="0" smtClean="0">
                          <a:effectLst/>
                          <a:latin typeface="Calibri"/>
                          <a:ea typeface="Calibri"/>
                          <a:cs typeface="Times New Roman"/>
                        </a:rPr>
                        <a:t>)</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30 (± 6)</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29 (± 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28 (± 5)</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Diabetes</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32%</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29%</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12%</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Current</a:t>
                      </a:r>
                      <a:r>
                        <a:rPr lang="en-US" baseline="0" dirty="0" smtClean="0">
                          <a:latin typeface="Calibri" panose="020F0502020204030204" pitchFamily="34" charset="0"/>
                        </a:rPr>
                        <a:t> Smoker</a:t>
                      </a:r>
                      <a:endParaRPr lang="en-US" dirty="0" smtClean="0">
                        <a:latin typeface="Calibri" panose="020F0502020204030204" pitchFamily="34" charset="0"/>
                      </a:endParaRPr>
                    </a:p>
                  </a:txBody>
                  <a:tcPr/>
                </a:tc>
                <a:tc>
                  <a:txBody>
                    <a:bodyPr/>
                    <a:lstStyle/>
                    <a:p>
                      <a:r>
                        <a:rPr lang="en-US" dirty="0" smtClean="0">
                          <a:latin typeface="Calibri" panose="020F0502020204030204" pitchFamily="34" charset="0"/>
                        </a:rPr>
                        <a:t>13%</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21%</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13%</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LVH by EKG</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Incident</a:t>
                      </a:r>
                      <a:r>
                        <a:rPr lang="en-US" baseline="0" dirty="0" smtClean="0">
                          <a:latin typeface="Calibri" panose="020F0502020204030204" pitchFamily="34" charset="0"/>
                        </a:rPr>
                        <a:t> MI</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13%</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12%</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2%</a:t>
                      </a:r>
                      <a:endParaRPr lang="en-US" dirty="0">
                        <a:latin typeface="Calibri" panose="020F0502020204030204" pitchFamily="34" charset="0"/>
                      </a:endParaRPr>
                    </a:p>
                  </a:txBody>
                  <a:tcPr/>
                </a:tc>
              </a:tr>
            </a:tbl>
          </a:graphicData>
        </a:graphic>
      </p:graphicFrame>
      <p:sp>
        <p:nvSpPr>
          <p:cNvPr id="8" name="Content Placeholder 1"/>
          <p:cNvSpPr>
            <a:spLocks noGrp="1"/>
          </p:cNvSpPr>
          <p:nvPr>
            <p:ph idx="1"/>
          </p:nvPr>
        </p:nvSpPr>
        <p:spPr>
          <a:xfrm>
            <a:off x="457200" y="990600"/>
            <a:ext cx="8229600" cy="762000"/>
          </a:xfrm>
        </p:spPr>
        <p:txBody>
          <a:bodyPr>
            <a:normAutofit/>
          </a:bodyPr>
          <a:lstStyle/>
          <a:p>
            <a:pPr marL="0" lvl="0" indent="0" fontAlgn="base">
              <a:spcAft>
                <a:spcPct val="0"/>
              </a:spcAft>
              <a:buNone/>
            </a:pPr>
            <a:r>
              <a:rPr lang="en-US" altLang="en-US" sz="2800" kern="0" dirty="0" smtClean="0">
                <a:solidFill>
                  <a:srgbClr val="008099"/>
                </a:solidFill>
                <a:latin typeface="Calibri" panose="020F0502020204030204" pitchFamily="34" charset="0"/>
                <a:ea typeface="ＭＳ Ｐゴシック" pitchFamily="59" charset="-128"/>
              </a:rPr>
              <a:t>Clinical History</a:t>
            </a:r>
            <a:endParaRPr lang="en-US" altLang="en-US" sz="2800" kern="0" dirty="0">
              <a:solidFill>
                <a:srgbClr val="008099"/>
              </a:solidFill>
              <a:latin typeface="Calibri" panose="020F0502020204030204" pitchFamily="34" charset="0"/>
              <a:ea typeface="ＭＳ Ｐゴシック" pitchFamily="59" charset="-128"/>
            </a:endParaRPr>
          </a:p>
          <a:p>
            <a:pPr marL="0" indent="0" fontAlgn="base">
              <a:spcAft>
                <a:spcPct val="0"/>
              </a:spcAft>
              <a:buNone/>
            </a:pPr>
            <a:endParaRPr lang="en-US" sz="2800" dirty="0" smtClean="0">
              <a:solidFill>
                <a:schemeClr val="tx2"/>
              </a:solidFill>
              <a:latin typeface="Calibri" panose="020F0502020204030204" pitchFamily="34" charset="0"/>
            </a:endParaRPr>
          </a:p>
        </p:txBody>
      </p:sp>
    </p:spTree>
    <p:extLst>
      <p:ext uri="{BB962C8B-B14F-4D97-AF65-F5344CB8AC3E}">
        <p14:creationId xmlns:p14="http://schemas.microsoft.com/office/powerpoint/2010/main" val="426811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11</a:t>
            </a:fld>
            <a:endParaRPr lang="en-US"/>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Baseline Characteristics by Outcome</a:t>
            </a:r>
          </a:p>
        </p:txBody>
      </p:sp>
      <p:graphicFrame>
        <p:nvGraphicFramePr>
          <p:cNvPr id="3" name="Table 2"/>
          <p:cNvGraphicFramePr>
            <a:graphicFrameLocks noGrp="1"/>
          </p:cNvGraphicFramePr>
          <p:nvPr>
            <p:extLst>
              <p:ext uri="{D42A27DB-BD31-4B8C-83A1-F6EECF244321}">
                <p14:modId xmlns:p14="http://schemas.microsoft.com/office/powerpoint/2010/main" val="1075342628"/>
              </p:ext>
            </p:extLst>
          </p:nvPr>
        </p:nvGraphicFramePr>
        <p:xfrm>
          <a:off x="838196" y="1828800"/>
          <a:ext cx="7620004" cy="3200400"/>
        </p:xfrm>
        <a:graphic>
          <a:graphicData uri="http://schemas.openxmlformats.org/drawingml/2006/table">
            <a:tbl>
              <a:tblPr firstRow="1" bandRow="1">
                <a:tableStyleId>{5940675A-B579-460E-94D1-54222C63F5DA}</a:tableStyleId>
              </a:tblPr>
              <a:tblGrid>
                <a:gridCol w="2819404"/>
                <a:gridCol w="1639111"/>
                <a:gridCol w="1637489"/>
                <a:gridCol w="1524000"/>
              </a:tblGrid>
              <a:tr h="443590">
                <a:tc>
                  <a:txBody>
                    <a:bodyPr/>
                    <a:lstStyle/>
                    <a:p>
                      <a:r>
                        <a:rPr lang="en-US" dirty="0" smtClean="0">
                          <a:latin typeface="Calibri" panose="020F0502020204030204" pitchFamily="34" charset="0"/>
                        </a:rPr>
                        <a:t>Variable</a:t>
                      </a:r>
                      <a:endParaRPr lang="en-US" dirty="0">
                        <a:latin typeface="Calibri" panose="020F0502020204030204" pitchFamily="34" charset="0"/>
                      </a:endParaRPr>
                    </a:p>
                  </a:txBody>
                  <a:tcPr/>
                </a:tc>
                <a:tc>
                  <a:txBody>
                    <a:bodyPr/>
                    <a:lstStyle/>
                    <a:p>
                      <a:r>
                        <a:rPr lang="en-US" dirty="0" err="1" smtClean="0">
                          <a:latin typeface="Calibri" panose="020F0502020204030204" pitchFamily="34" charset="0"/>
                        </a:rPr>
                        <a:t>HFpEF</a:t>
                      </a:r>
                      <a:endParaRPr lang="en-US" dirty="0" smtClean="0">
                        <a:latin typeface="Calibri" panose="020F0502020204030204" pitchFamily="34" charset="0"/>
                      </a:endParaRPr>
                    </a:p>
                    <a:p>
                      <a:r>
                        <a:rPr lang="en-US" dirty="0" smtClean="0">
                          <a:latin typeface="Calibri" panose="020F0502020204030204" pitchFamily="34" charset="0"/>
                        </a:rPr>
                        <a:t>n = 103</a:t>
                      </a:r>
                      <a:endParaRPr lang="en-US" dirty="0">
                        <a:latin typeface="Calibri" panose="020F0502020204030204" pitchFamily="34" charset="0"/>
                      </a:endParaRPr>
                    </a:p>
                  </a:txBody>
                  <a:tcPr/>
                </a:tc>
                <a:tc>
                  <a:txBody>
                    <a:bodyPr/>
                    <a:lstStyle/>
                    <a:p>
                      <a:r>
                        <a:rPr lang="en-US" dirty="0" err="1" smtClean="0">
                          <a:latin typeface="Calibri" panose="020F0502020204030204" pitchFamily="34" charset="0"/>
                        </a:rPr>
                        <a:t>HFrEF</a:t>
                      </a:r>
                      <a:endParaRPr lang="en-US" dirty="0" smtClean="0">
                        <a:latin typeface="Calibri" panose="020F0502020204030204" pitchFamily="34" charset="0"/>
                      </a:endParaRPr>
                    </a:p>
                    <a:p>
                      <a:r>
                        <a:rPr lang="en-US" dirty="0" smtClean="0">
                          <a:latin typeface="Calibri" panose="020F0502020204030204" pitchFamily="34" charset="0"/>
                        </a:rPr>
                        <a:t>n = 95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No HF</a:t>
                      </a:r>
                    </a:p>
                    <a:p>
                      <a:r>
                        <a:rPr lang="en-US" dirty="0" smtClean="0">
                          <a:latin typeface="Calibri" panose="020F0502020204030204" pitchFamily="34" charset="0"/>
                        </a:rPr>
                        <a:t>n</a:t>
                      </a:r>
                      <a:r>
                        <a:rPr lang="en-US" baseline="0" dirty="0" smtClean="0">
                          <a:latin typeface="Calibri" panose="020F0502020204030204" pitchFamily="34" charset="0"/>
                        </a:rPr>
                        <a:t> = 6546</a:t>
                      </a:r>
                      <a:endParaRPr lang="en-US" dirty="0" smtClean="0">
                        <a:latin typeface="Calibri" panose="020F0502020204030204" pitchFamily="34" charset="0"/>
                      </a:endParaRPr>
                    </a:p>
                  </a:txBody>
                  <a:tcPr/>
                </a:tc>
              </a:tr>
              <a:tr h="257001">
                <a:tc>
                  <a:txBody>
                    <a:bodyPr/>
                    <a:lstStyle/>
                    <a:p>
                      <a:r>
                        <a:rPr lang="en-US" dirty="0" smtClean="0">
                          <a:latin typeface="Calibri" panose="020F0502020204030204" pitchFamily="34" charset="0"/>
                        </a:rPr>
                        <a:t>Total cholesterol (mg/</a:t>
                      </a:r>
                      <a:r>
                        <a:rPr lang="en-US" dirty="0" err="1" smtClean="0">
                          <a:latin typeface="Calibri" panose="020F0502020204030204" pitchFamily="34" charset="0"/>
                        </a:rPr>
                        <a:t>dL</a:t>
                      </a:r>
                      <a:r>
                        <a:rPr lang="en-US" dirty="0" smtClean="0">
                          <a:latin typeface="Calibri" panose="020F0502020204030204" pitchFamily="34" charset="0"/>
                        </a:rPr>
                        <a:t>)</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188 (± 34)</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187 (± 35)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194 (± 36)</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HDL</a:t>
                      </a:r>
                      <a:r>
                        <a:rPr lang="en-US" baseline="0" dirty="0" smtClean="0">
                          <a:latin typeface="Calibri" panose="020F0502020204030204" pitchFamily="34" charset="0"/>
                        </a:rPr>
                        <a:t> cholesterol (mg/</a:t>
                      </a:r>
                      <a:r>
                        <a:rPr lang="en-US" baseline="0" dirty="0" err="1" smtClean="0">
                          <a:latin typeface="Calibri" panose="020F0502020204030204" pitchFamily="34" charset="0"/>
                        </a:rPr>
                        <a:t>dL</a:t>
                      </a:r>
                      <a:r>
                        <a:rPr lang="en-US" baseline="0" dirty="0" smtClean="0">
                          <a:latin typeface="Calibri" panose="020F0502020204030204" pitchFamily="34" charset="0"/>
                        </a:rPr>
                        <a:t>)</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49 (± 15)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47 (± 13)</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51 (±15)</a:t>
                      </a:r>
                      <a:endParaRPr lang="en-US" dirty="0">
                        <a:latin typeface="Calibri" panose="020F0502020204030204" pitchFamily="34" charset="0"/>
                      </a:endParaRPr>
                    </a:p>
                  </a:txBody>
                  <a:tcPr/>
                </a:tc>
              </a:tr>
              <a:tr h="257001">
                <a:tc>
                  <a:txBody>
                    <a:bodyPr/>
                    <a:lstStyle/>
                    <a:p>
                      <a:r>
                        <a:rPr lang="en-US" dirty="0" err="1" smtClean="0">
                          <a:latin typeface="Calibri" panose="020F0502020204030204" pitchFamily="34" charset="0"/>
                        </a:rPr>
                        <a:t>eGFR</a:t>
                      </a:r>
                      <a:r>
                        <a:rPr lang="en-US" baseline="0" dirty="0" smtClean="0">
                          <a:latin typeface="Calibri" panose="020F0502020204030204" pitchFamily="34" charset="0"/>
                        </a:rPr>
                        <a:t> (ml/min/</a:t>
                      </a:r>
                      <a:r>
                        <a:rPr lang="en-US" sz="1800" dirty="0" smtClean="0">
                          <a:effectLst/>
                          <a:latin typeface="Calibri"/>
                          <a:ea typeface="Calibri"/>
                          <a:cs typeface="Times New Roman"/>
                        </a:rPr>
                        <a:t>1.73 m</a:t>
                      </a:r>
                      <a:r>
                        <a:rPr lang="en-US" sz="1800" baseline="30000" dirty="0" smtClean="0">
                          <a:effectLst/>
                          <a:latin typeface="Calibri"/>
                          <a:ea typeface="Calibri"/>
                          <a:cs typeface="Times New Roman"/>
                        </a:rPr>
                        <a:t>2</a:t>
                      </a:r>
                      <a:r>
                        <a:rPr lang="en-US" sz="1800" dirty="0" smtClean="0">
                          <a:effectLst/>
                          <a:latin typeface="Calibri"/>
                          <a:ea typeface="Calibri"/>
                          <a:cs typeface="Times New Roman"/>
                        </a:rPr>
                        <a:t> BSA)</a:t>
                      </a:r>
                      <a:r>
                        <a:rPr lang="en-US" baseline="0" dirty="0" smtClean="0">
                          <a:latin typeface="Calibri" panose="020F0502020204030204" pitchFamily="34" charset="0"/>
                        </a:rPr>
                        <a:t> </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71 (± 18)</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70 (± 20)</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78 (± 16)</a:t>
                      </a:r>
                      <a:endParaRPr lang="en-US" dirty="0">
                        <a:latin typeface="Calibri" panose="020F0502020204030204" pitchFamily="34" charset="0"/>
                      </a:endParaRPr>
                    </a:p>
                  </a:txBody>
                  <a:tcPr/>
                </a:tc>
              </a:tr>
              <a:tr h="257001">
                <a:tc>
                  <a:txBody>
                    <a:bodyPr/>
                    <a:lstStyle/>
                    <a:p>
                      <a:r>
                        <a:rPr lang="en-US" dirty="0" err="1" smtClean="0">
                          <a:latin typeface="Calibri" panose="020F0502020204030204" pitchFamily="34" charset="0"/>
                        </a:rPr>
                        <a:t>hs</a:t>
                      </a:r>
                      <a:r>
                        <a:rPr lang="en-US" dirty="0" smtClean="0">
                          <a:latin typeface="Calibri" panose="020F0502020204030204" pitchFamily="34" charset="0"/>
                        </a:rPr>
                        <a:t>-CRP (mg/L)</a:t>
                      </a:r>
                    </a:p>
                  </a:txBody>
                  <a:tcPr/>
                </a:tc>
                <a:tc>
                  <a:txBody>
                    <a:bodyPr/>
                    <a:lstStyle/>
                    <a:p>
                      <a:r>
                        <a:rPr lang="en-US" dirty="0" smtClean="0">
                          <a:latin typeface="Calibri" panose="020F0502020204030204" pitchFamily="34" charset="0"/>
                        </a:rPr>
                        <a:t>2.7 (1.1 – 6.4)</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3.3 (1.2 – 6.3)</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1.9 (0.8 – 4.2)</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NT-</a:t>
                      </a:r>
                      <a:r>
                        <a:rPr lang="en-US" dirty="0" err="1" smtClean="0">
                          <a:latin typeface="Calibri" panose="020F0502020204030204" pitchFamily="34" charset="0"/>
                        </a:rPr>
                        <a:t>proBNP</a:t>
                      </a:r>
                      <a:r>
                        <a:rPr lang="en-US" baseline="0" dirty="0" smtClean="0">
                          <a:latin typeface="Calibri" panose="020F0502020204030204" pitchFamily="34" charset="0"/>
                        </a:rPr>
                        <a:t> (</a:t>
                      </a:r>
                      <a:r>
                        <a:rPr lang="en-US" baseline="0" dirty="0" err="1" smtClean="0">
                          <a:latin typeface="Calibri" panose="020F0502020204030204" pitchFamily="34" charset="0"/>
                        </a:rPr>
                        <a:t>pg</a:t>
                      </a:r>
                      <a:r>
                        <a:rPr lang="en-US" baseline="0" dirty="0" smtClean="0">
                          <a:latin typeface="Calibri" panose="020F0502020204030204" pitchFamily="34" charset="0"/>
                        </a:rPr>
                        <a:t>/mL)</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139 (77 – 254)</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181 (81 – 375)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53 (23</a:t>
                      </a:r>
                      <a:r>
                        <a:rPr lang="en-US" baseline="0" dirty="0" smtClean="0">
                          <a:latin typeface="Calibri" panose="020F0502020204030204" pitchFamily="34" charset="0"/>
                        </a:rPr>
                        <a:t> – 108)</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EF by MRI</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70 (± 8)</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58 (± 12)</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69 (± 7)</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CAC</a:t>
                      </a:r>
                      <a:r>
                        <a:rPr lang="en-US" baseline="0" dirty="0" smtClean="0">
                          <a:latin typeface="Calibri" panose="020F0502020204030204" pitchFamily="34" charset="0"/>
                        </a:rPr>
                        <a:t> &gt; 0</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69%</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73%</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49%</a:t>
                      </a:r>
                      <a:endParaRPr lang="en-US" dirty="0">
                        <a:latin typeface="Calibri" panose="020F0502020204030204" pitchFamily="34" charset="0"/>
                      </a:endParaRPr>
                    </a:p>
                  </a:txBody>
                  <a:tcPr/>
                </a:tc>
              </a:tr>
            </a:tbl>
          </a:graphicData>
        </a:graphic>
      </p:graphicFrame>
      <p:sp>
        <p:nvSpPr>
          <p:cNvPr id="8" name="Content Placeholder 1"/>
          <p:cNvSpPr>
            <a:spLocks noGrp="1"/>
          </p:cNvSpPr>
          <p:nvPr>
            <p:ph idx="1"/>
          </p:nvPr>
        </p:nvSpPr>
        <p:spPr>
          <a:xfrm>
            <a:off x="457200" y="990600"/>
            <a:ext cx="8229600" cy="762000"/>
          </a:xfrm>
        </p:spPr>
        <p:txBody>
          <a:bodyPr>
            <a:normAutofit/>
          </a:bodyPr>
          <a:lstStyle/>
          <a:p>
            <a:pPr marL="0" lvl="0" indent="0" fontAlgn="base">
              <a:spcAft>
                <a:spcPct val="0"/>
              </a:spcAft>
              <a:buNone/>
            </a:pPr>
            <a:r>
              <a:rPr lang="en-US" altLang="en-US" sz="2800" kern="0" dirty="0" smtClean="0">
                <a:solidFill>
                  <a:srgbClr val="008099"/>
                </a:solidFill>
                <a:latin typeface="Calibri" panose="020F0502020204030204" pitchFamily="34" charset="0"/>
                <a:ea typeface="ＭＳ Ｐゴシック" pitchFamily="59" charset="-128"/>
              </a:rPr>
              <a:t>Laboratory and Imaging Data</a:t>
            </a:r>
            <a:endParaRPr lang="en-US" sz="2800" dirty="0" smtClean="0">
              <a:solidFill>
                <a:schemeClr val="tx2"/>
              </a:solidFill>
              <a:latin typeface="Calibri" panose="020F0502020204030204" pitchFamily="34" charset="0"/>
            </a:endParaRPr>
          </a:p>
        </p:txBody>
      </p:sp>
    </p:spTree>
    <p:extLst>
      <p:ext uri="{BB962C8B-B14F-4D97-AF65-F5344CB8AC3E}">
        <p14:creationId xmlns:p14="http://schemas.microsoft.com/office/powerpoint/2010/main" val="2173923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12</a:t>
            </a:fld>
            <a:endParaRPr lang="en-US"/>
          </a:p>
        </p:txBody>
      </p:sp>
      <p:sp>
        <p:nvSpPr>
          <p:cNvPr id="9" name="Content Placeholder 1"/>
          <p:cNvSpPr>
            <a:spLocks noGrp="1"/>
          </p:cNvSpPr>
          <p:nvPr>
            <p:ph idx="1"/>
          </p:nvPr>
        </p:nvSpPr>
        <p:spPr>
          <a:xfrm>
            <a:off x="1897064" y="831957"/>
            <a:ext cx="6103936" cy="685800"/>
          </a:xfrm>
        </p:spPr>
        <p:txBody>
          <a:bodyPr>
            <a:noAutofit/>
          </a:bodyPr>
          <a:lstStyle/>
          <a:p>
            <a:pPr marL="0" lvl="0" indent="0" fontAlgn="base">
              <a:lnSpc>
                <a:spcPct val="150000"/>
              </a:lnSpc>
              <a:spcAft>
                <a:spcPct val="0"/>
              </a:spcAft>
              <a:buNone/>
            </a:pPr>
            <a:r>
              <a:rPr lang="en-US" altLang="en-US" kern="0" dirty="0" smtClean="0">
                <a:latin typeface="Calibri" panose="020F0502020204030204" pitchFamily="34" charset="0"/>
                <a:ea typeface="ＭＳ Ｐゴシック" pitchFamily="59" charset="-128"/>
              </a:rPr>
              <a:t>Distribution of Ejection Fraction</a:t>
            </a:r>
          </a:p>
          <a:p>
            <a:pPr marL="0" indent="0">
              <a:buNone/>
            </a:pPr>
            <a:endParaRPr lang="en-US" dirty="0">
              <a:solidFill>
                <a:schemeClr val="tx2"/>
              </a:solidFill>
            </a:endParaRPr>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Incident HF</a:t>
            </a:r>
          </a:p>
        </p:txBody>
      </p:sp>
      <p:sp>
        <p:nvSpPr>
          <p:cNvPr id="44" name="Line 22"/>
          <p:cNvSpPr>
            <a:spLocks noChangeShapeType="1"/>
          </p:cNvSpPr>
          <p:nvPr/>
        </p:nvSpPr>
        <p:spPr bwMode="auto">
          <a:xfrm flipV="1">
            <a:off x="1579564" y="1517757"/>
            <a:ext cx="0" cy="455930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Line 25"/>
          <p:cNvSpPr>
            <a:spLocks noChangeShapeType="1"/>
          </p:cNvSpPr>
          <p:nvPr/>
        </p:nvSpPr>
        <p:spPr bwMode="auto">
          <a:xfrm flipH="1">
            <a:off x="1500189" y="4595920"/>
            <a:ext cx="79375"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Rectangle 26"/>
          <p:cNvSpPr>
            <a:spLocks noChangeArrowheads="1"/>
          </p:cNvSpPr>
          <p:nvPr/>
        </p:nvSpPr>
        <p:spPr bwMode="auto">
          <a:xfrm rot="16200000">
            <a:off x="1255714" y="4387957"/>
            <a:ext cx="207963"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anose="020F0502020204030204" pitchFamily="34" charset="0"/>
              </a:rPr>
              <a:t>5</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47" name="Line 27"/>
          <p:cNvSpPr>
            <a:spLocks noChangeShapeType="1"/>
          </p:cNvSpPr>
          <p:nvPr/>
        </p:nvSpPr>
        <p:spPr bwMode="auto">
          <a:xfrm flipH="1">
            <a:off x="1500189" y="3117957"/>
            <a:ext cx="79375"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ectangle 28"/>
          <p:cNvSpPr>
            <a:spLocks noChangeArrowheads="1"/>
          </p:cNvSpPr>
          <p:nvPr/>
        </p:nvSpPr>
        <p:spPr bwMode="auto">
          <a:xfrm rot="16200000">
            <a:off x="1203327" y="2909995"/>
            <a:ext cx="312738"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anose="020F0502020204030204" pitchFamily="34" charset="0"/>
              </a:rPr>
              <a:t>10</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49" name="Line 29"/>
          <p:cNvSpPr>
            <a:spLocks noChangeShapeType="1"/>
          </p:cNvSpPr>
          <p:nvPr/>
        </p:nvSpPr>
        <p:spPr bwMode="auto">
          <a:xfrm flipH="1">
            <a:off x="1500189" y="1641582"/>
            <a:ext cx="79375"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Rectangle 30"/>
          <p:cNvSpPr>
            <a:spLocks noChangeArrowheads="1"/>
          </p:cNvSpPr>
          <p:nvPr/>
        </p:nvSpPr>
        <p:spPr bwMode="auto">
          <a:xfrm rot="16200000">
            <a:off x="1203327" y="1432032"/>
            <a:ext cx="312738"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anose="020F0502020204030204" pitchFamily="34" charset="0"/>
              </a:rPr>
              <a:t>15</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51" name="Rectangle 31"/>
          <p:cNvSpPr>
            <a:spLocks noChangeArrowheads="1"/>
          </p:cNvSpPr>
          <p:nvPr/>
        </p:nvSpPr>
        <p:spPr bwMode="auto">
          <a:xfrm rot="16200000">
            <a:off x="8537" y="3575256"/>
            <a:ext cx="15135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smtClean="0">
                <a:ln>
                  <a:noFill/>
                </a:ln>
                <a:solidFill>
                  <a:schemeClr val="tx1">
                    <a:lumMod val="65000"/>
                    <a:lumOff val="35000"/>
                  </a:schemeClr>
                </a:solidFill>
                <a:effectLst/>
                <a:latin typeface="Calibri" panose="020F0502020204030204" pitchFamily="34" charset="0"/>
              </a:rPr>
              <a:t>Frequency (%)</a:t>
            </a:r>
            <a:endParaRPr kumimoji="0" lang="en-US" sz="2400" i="0" u="none" strike="noStrike" cap="none" normalizeH="0" baseline="0" dirty="0" smtClean="0">
              <a:ln>
                <a:noFill/>
              </a:ln>
              <a:solidFill>
                <a:schemeClr val="tx1">
                  <a:lumMod val="65000"/>
                  <a:lumOff val="35000"/>
                </a:schemeClr>
              </a:solidFill>
              <a:effectLst/>
            </a:endParaRPr>
          </a:p>
        </p:txBody>
      </p:sp>
      <p:sp>
        <p:nvSpPr>
          <p:cNvPr id="52" name="Rectangle 34"/>
          <p:cNvSpPr>
            <a:spLocks noChangeArrowheads="1"/>
          </p:cNvSpPr>
          <p:nvPr/>
        </p:nvSpPr>
        <p:spPr bwMode="auto">
          <a:xfrm>
            <a:off x="2579689" y="6191357"/>
            <a:ext cx="312738"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anose="020F0502020204030204" pitchFamily="34" charset="0"/>
              </a:rPr>
              <a:t>20</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53" name="Rectangle 36"/>
          <p:cNvSpPr>
            <a:spLocks noChangeArrowheads="1"/>
          </p:cNvSpPr>
          <p:nvPr/>
        </p:nvSpPr>
        <p:spPr bwMode="auto">
          <a:xfrm>
            <a:off x="4141789" y="6191357"/>
            <a:ext cx="312738"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anose="020F0502020204030204" pitchFamily="34" charset="0"/>
              </a:rPr>
              <a:t>40</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54" name="Rectangle 38"/>
          <p:cNvSpPr>
            <a:spLocks noChangeArrowheads="1"/>
          </p:cNvSpPr>
          <p:nvPr/>
        </p:nvSpPr>
        <p:spPr bwMode="auto">
          <a:xfrm>
            <a:off x="5699127" y="6191357"/>
            <a:ext cx="312738"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anose="020F0502020204030204" pitchFamily="34" charset="0"/>
              </a:rPr>
              <a:t>60</a:t>
            </a:r>
            <a:endParaRPr kumimoji="0" lang="en-US" sz="1800" b="0" i="0" u="none" strike="noStrike" cap="none" normalizeH="0" baseline="0" smtClean="0">
              <a:ln>
                <a:noFill/>
              </a:ln>
              <a:solidFill>
                <a:schemeClr val="tx1"/>
              </a:solidFill>
              <a:effectLst/>
              <a:latin typeface="Arial" panose="020B0604020202020204" pitchFamily="34" charset="0"/>
            </a:endParaRPr>
          </a:p>
        </p:txBody>
      </p:sp>
      <p:grpSp>
        <p:nvGrpSpPr>
          <p:cNvPr id="55" name="Group 54"/>
          <p:cNvGrpSpPr/>
          <p:nvPr/>
        </p:nvGrpSpPr>
        <p:grpSpPr>
          <a:xfrm>
            <a:off x="1897064" y="1854307"/>
            <a:ext cx="5464175" cy="4298950"/>
            <a:chOff x="3459163" y="1508125"/>
            <a:chExt cx="5464175" cy="4298950"/>
          </a:xfrm>
          <a:solidFill>
            <a:schemeClr val="accent2"/>
          </a:solidFill>
        </p:grpSpPr>
        <p:sp>
          <p:nvSpPr>
            <p:cNvPr id="56" name="Rectangle 13"/>
            <p:cNvSpPr>
              <a:spLocks noChangeArrowheads="1"/>
            </p:cNvSpPr>
            <p:nvPr/>
          </p:nvSpPr>
          <p:spPr bwMode="auto">
            <a:xfrm>
              <a:off x="5410201" y="1508125"/>
              <a:ext cx="387350" cy="4217988"/>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7" name="Rectangle 17"/>
            <p:cNvSpPr>
              <a:spLocks noChangeArrowheads="1"/>
            </p:cNvSpPr>
            <p:nvPr/>
          </p:nvSpPr>
          <p:spPr bwMode="auto">
            <a:xfrm>
              <a:off x="6972301" y="1995488"/>
              <a:ext cx="388938" cy="3730625"/>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8" name="Rectangle 18"/>
            <p:cNvSpPr>
              <a:spLocks noChangeArrowheads="1"/>
            </p:cNvSpPr>
            <p:nvPr/>
          </p:nvSpPr>
          <p:spPr bwMode="auto">
            <a:xfrm>
              <a:off x="7361238" y="2157413"/>
              <a:ext cx="387350" cy="3568700"/>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9" name="Rectangle 8"/>
            <p:cNvSpPr>
              <a:spLocks noChangeArrowheads="1"/>
            </p:cNvSpPr>
            <p:nvPr/>
          </p:nvSpPr>
          <p:spPr bwMode="auto">
            <a:xfrm>
              <a:off x="3459163" y="5403850"/>
              <a:ext cx="388938" cy="322263"/>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0" name="Rectangle 9"/>
            <p:cNvSpPr>
              <a:spLocks noChangeArrowheads="1"/>
            </p:cNvSpPr>
            <p:nvPr/>
          </p:nvSpPr>
          <p:spPr bwMode="auto">
            <a:xfrm>
              <a:off x="3852863" y="4756150"/>
              <a:ext cx="382588" cy="969963"/>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 name="Rectangle 10"/>
            <p:cNvSpPr>
              <a:spLocks noChangeArrowheads="1"/>
            </p:cNvSpPr>
            <p:nvPr/>
          </p:nvSpPr>
          <p:spPr bwMode="auto">
            <a:xfrm>
              <a:off x="4240213" y="4589463"/>
              <a:ext cx="388938" cy="1136650"/>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2" name="Rectangle 11"/>
            <p:cNvSpPr>
              <a:spLocks noChangeArrowheads="1"/>
            </p:cNvSpPr>
            <p:nvPr/>
          </p:nvSpPr>
          <p:spPr bwMode="auto">
            <a:xfrm>
              <a:off x="4629151" y="3132138"/>
              <a:ext cx="392113" cy="2593975"/>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3" name="Rectangle 12"/>
            <p:cNvSpPr>
              <a:spLocks noChangeArrowheads="1"/>
            </p:cNvSpPr>
            <p:nvPr/>
          </p:nvSpPr>
          <p:spPr bwMode="auto">
            <a:xfrm>
              <a:off x="5021263" y="3132138"/>
              <a:ext cx="388938" cy="2593975"/>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 name="Rectangle 14"/>
            <p:cNvSpPr>
              <a:spLocks noChangeArrowheads="1"/>
            </p:cNvSpPr>
            <p:nvPr/>
          </p:nvSpPr>
          <p:spPr bwMode="auto">
            <a:xfrm>
              <a:off x="5802313" y="2805113"/>
              <a:ext cx="384175" cy="2921000"/>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5" name="Rectangle 15"/>
            <p:cNvSpPr>
              <a:spLocks noChangeArrowheads="1"/>
            </p:cNvSpPr>
            <p:nvPr/>
          </p:nvSpPr>
          <p:spPr bwMode="auto">
            <a:xfrm>
              <a:off x="6191251" y="3619500"/>
              <a:ext cx="388938" cy="2106613"/>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6" name="Rectangle 16"/>
            <p:cNvSpPr>
              <a:spLocks noChangeArrowheads="1"/>
            </p:cNvSpPr>
            <p:nvPr/>
          </p:nvSpPr>
          <p:spPr bwMode="auto">
            <a:xfrm>
              <a:off x="6580188" y="3454400"/>
              <a:ext cx="392113" cy="2271713"/>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7" name="Rectangle 19"/>
            <p:cNvSpPr>
              <a:spLocks noChangeArrowheads="1"/>
            </p:cNvSpPr>
            <p:nvPr/>
          </p:nvSpPr>
          <p:spPr bwMode="auto">
            <a:xfrm>
              <a:off x="7753351" y="4916488"/>
              <a:ext cx="384175" cy="809625"/>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 name="Rectangle 20"/>
            <p:cNvSpPr>
              <a:spLocks noChangeArrowheads="1"/>
            </p:cNvSpPr>
            <p:nvPr/>
          </p:nvSpPr>
          <p:spPr bwMode="auto">
            <a:xfrm>
              <a:off x="8142288" y="4268788"/>
              <a:ext cx="387350" cy="1457325"/>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9" name="Rectangle 21"/>
            <p:cNvSpPr>
              <a:spLocks noChangeArrowheads="1"/>
            </p:cNvSpPr>
            <p:nvPr/>
          </p:nvSpPr>
          <p:spPr bwMode="auto">
            <a:xfrm>
              <a:off x="8529638" y="4916488"/>
              <a:ext cx="393700" cy="809625"/>
            </a:xfrm>
            <a:prstGeom prst="rect">
              <a:avLst/>
            </a:prstGeom>
            <a:grpFill/>
            <a:ln w="1905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0" name="Line 33"/>
            <p:cNvSpPr>
              <a:spLocks noChangeShapeType="1"/>
            </p:cNvSpPr>
            <p:nvPr/>
          </p:nvSpPr>
          <p:spPr bwMode="auto">
            <a:xfrm>
              <a:off x="4240213" y="5730875"/>
              <a:ext cx="0" cy="76200"/>
            </a:xfrm>
            <a:prstGeom prst="line">
              <a:avLst/>
            </a:prstGeom>
            <a:grpFill/>
            <a:ln w="9525">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71" name="Line 35"/>
            <p:cNvSpPr>
              <a:spLocks noChangeShapeType="1"/>
            </p:cNvSpPr>
            <p:nvPr/>
          </p:nvSpPr>
          <p:spPr bwMode="auto">
            <a:xfrm>
              <a:off x="5802313" y="5730875"/>
              <a:ext cx="0" cy="76200"/>
            </a:xfrm>
            <a:prstGeom prst="line">
              <a:avLst/>
            </a:prstGeom>
            <a:grpFill/>
            <a:ln w="9525">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72" name="Line 37"/>
            <p:cNvSpPr>
              <a:spLocks noChangeShapeType="1"/>
            </p:cNvSpPr>
            <p:nvPr/>
          </p:nvSpPr>
          <p:spPr bwMode="auto">
            <a:xfrm>
              <a:off x="7361238" y="5730875"/>
              <a:ext cx="0" cy="76200"/>
            </a:xfrm>
            <a:prstGeom prst="line">
              <a:avLst/>
            </a:prstGeom>
            <a:grpFill/>
            <a:ln w="9525">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73" name="Line 39"/>
            <p:cNvSpPr>
              <a:spLocks noChangeShapeType="1"/>
            </p:cNvSpPr>
            <p:nvPr/>
          </p:nvSpPr>
          <p:spPr bwMode="auto">
            <a:xfrm>
              <a:off x="8923338" y="5730875"/>
              <a:ext cx="0" cy="76200"/>
            </a:xfrm>
            <a:prstGeom prst="line">
              <a:avLst/>
            </a:prstGeom>
            <a:grpFill/>
            <a:ln w="9525">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en-US"/>
            </a:p>
          </p:txBody>
        </p:sp>
      </p:grpSp>
      <p:sp>
        <p:nvSpPr>
          <p:cNvPr id="74" name="Rectangle 40"/>
          <p:cNvSpPr>
            <a:spLocks noChangeArrowheads="1"/>
          </p:cNvSpPr>
          <p:nvPr/>
        </p:nvSpPr>
        <p:spPr bwMode="auto">
          <a:xfrm>
            <a:off x="7261227" y="6191357"/>
            <a:ext cx="312738"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anose="020F0502020204030204" pitchFamily="34" charset="0"/>
              </a:rPr>
              <a:t>80</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41"/>
          <p:cNvSpPr>
            <a:spLocks noChangeArrowheads="1"/>
          </p:cNvSpPr>
          <p:nvPr/>
        </p:nvSpPr>
        <p:spPr bwMode="auto">
          <a:xfrm>
            <a:off x="3956401" y="6518382"/>
            <a:ext cx="21455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smtClean="0">
                <a:ln>
                  <a:noFill/>
                </a:ln>
                <a:solidFill>
                  <a:schemeClr val="tx1">
                    <a:lumMod val="65000"/>
                    <a:lumOff val="35000"/>
                  </a:schemeClr>
                </a:solidFill>
                <a:effectLst/>
                <a:latin typeface="Calibri" panose="020F0502020204030204" pitchFamily="34" charset="0"/>
              </a:rPr>
              <a:t>Ejection fraction (%)</a:t>
            </a:r>
            <a:endParaRPr kumimoji="0" lang="en-US" sz="2400" i="0" u="none" strike="noStrike" cap="none" normalizeH="0" baseline="0" dirty="0" smtClean="0">
              <a:ln>
                <a:noFill/>
              </a:ln>
              <a:solidFill>
                <a:schemeClr val="tx1">
                  <a:lumMod val="65000"/>
                  <a:lumOff val="35000"/>
                </a:schemeClr>
              </a:solidFill>
              <a:effectLst/>
            </a:endParaRPr>
          </a:p>
        </p:txBody>
      </p:sp>
      <p:sp>
        <p:nvSpPr>
          <p:cNvPr id="77" name="Line 32"/>
          <p:cNvSpPr>
            <a:spLocks noChangeShapeType="1"/>
          </p:cNvSpPr>
          <p:nvPr/>
        </p:nvSpPr>
        <p:spPr bwMode="auto">
          <a:xfrm>
            <a:off x="1579564" y="6077057"/>
            <a:ext cx="6684963"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853629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13</a:t>
            </a:fld>
            <a:endParaRPr lang="en-US"/>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Incident HF</a:t>
            </a:r>
          </a:p>
        </p:txBody>
      </p:sp>
      <p:grpSp>
        <p:nvGrpSpPr>
          <p:cNvPr id="8" name="Group 7"/>
          <p:cNvGrpSpPr/>
          <p:nvPr/>
        </p:nvGrpSpPr>
        <p:grpSpPr>
          <a:xfrm>
            <a:off x="228600" y="1001766"/>
            <a:ext cx="8953079" cy="5706838"/>
            <a:chOff x="2152650" y="755199"/>
            <a:chExt cx="7988307" cy="5706838"/>
          </a:xfrm>
        </p:grpSpPr>
        <p:sp>
          <p:nvSpPr>
            <p:cNvPr id="11" name="Title 1"/>
            <p:cNvSpPr txBox="1">
              <a:spLocks/>
            </p:cNvSpPr>
            <p:nvPr/>
          </p:nvSpPr>
          <p:spPr>
            <a:xfrm>
              <a:off x="2152650" y="755199"/>
              <a:ext cx="7886700"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fontAlgn="base">
                <a:spcAft>
                  <a:spcPct val="0"/>
                </a:spcAft>
              </a:pPr>
              <a:r>
                <a:rPr lang="en-US" altLang="en-US" sz="3200" kern="0" dirty="0" smtClean="0">
                  <a:latin typeface="Calibri" panose="020F0502020204030204" pitchFamily="34" charset="0"/>
                  <a:ea typeface="ＭＳ Ｐゴシック" pitchFamily="59" charset="-128"/>
                </a:rPr>
                <a:t>Cumulative CHF Incidence</a:t>
              </a:r>
              <a:endParaRPr lang="en-US" sz="3200" dirty="0">
                <a:latin typeface="Calibri" panose="020F0502020204030204" pitchFamily="34" charset="0"/>
              </a:endParaRPr>
            </a:p>
          </p:txBody>
        </p:sp>
        <p:sp>
          <p:nvSpPr>
            <p:cNvPr id="12" name="Rectangle 32"/>
            <p:cNvSpPr>
              <a:spLocks noChangeArrowheads="1"/>
            </p:cNvSpPr>
            <p:nvPr/>
          </p:nvSpPr>
          <p:spPr bwMode="auto">
            <a:xfrm>
              <a:off x="6750972" y="1942788"/>
              <a:ext cx="24269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err="1" smtClean="0">
                  <a:ln>
                    <a:noFill/>
                  </a:ln>
                  <a:solidFill>
                    <a:srgbClr val="70AD47"/>
                  </a:solidFill>
                  <a:effectLst/>
                  <a:uLnTx/>
                  <a:uFillTx/>
                  <a:latin typeface="Calibri" panose="020F0502020204030204" pitchFamily="34" charset="0"/>
                </a:rPr>
                <a:t>HFpEF</a:t>
              </a:r>
              <a:r>
                <a:rPr kumimoji="0" lang="en-US" sz="2000" b="1" i="0" u="none" strike="noStrike" kern="0" cap="none" spc="0" normalizeH="0" baseline="0" noProof="0" dirty="0" smtClean="0">
                  <a:ln>
                    <a:noFill/>
                  </a:ln>
                  <a:solidFill>
                    <a:srgbClr val="70AD47"/>
                  </a:solidFill>
                  <a:effectLst/>
                  <a:uLnTx/>
                  <a:uFillTx/>
                  <a:latin typeface="Calibri" panose="020F0502020204030204" pitchFamily="34" charset="0"/>
                </a:rPr>
                <a:t> n = 103 (1.5%)</a:t>
              </a:r>
              <a:endParaRPr kumimoji="0" lang="en-US" sz="2400" b="1" i="0" u="none" strike="noStrike" kern="0" cap="none" spc="0" normalizeH="0" baseline="0" noProof="0" dirty="0" smtClean="0">
                <a:ln>
                  <a:noFill/>
                </a:ln>
                <a:solidFill>
                  <a:srgbClr val="70AD47"/>
                </a:solidFill>
                <a:effectLst/>
                <a:uLnTx/>
                <a:uFillTx/>
              </a:endParaRPr>
            </a:p>
          </p:txBody>
        </p:sp>
        <p:sp>
          <p:nvSpPr>
            <p:cNvPr id="13" name="Rectangle 33"/>
            <p:cNvSpPr>
              <a:spLocks noChangeArrowheads="1"/>
            </p:cNvSpPr>
            <p:nvPr/>
          </p:nvSpPr>
          <p:spPr bwMode="auto">
            <a:xfrm>
              <a:off x="8306144" y="2924771"/>
              <a:ext cx="18348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err="1" smtClean="0">
                  <a:ln>
                    <a:noFill/>
                  </a:ln>
                  <a:solidFill>
                    <a:srgbClr val="44546A"/>
                  </a:solidFill>
                  <a:effectLst/>
                  <a:uLnTx/>
                  <a:uFillTx/>
                  <a:latin typeface="Calibri" panose="020F0502020204030204" pitchFamily="34" charset="0"/>
                </a:rPr>
                <a:t>HFrEF</a:t>
              </a:r>
              <a:r>
                <a:rPr kumimoji="0" lang="en-US" sz="2000" b="1" i="0" u="none" strike="noStrike" kern="0" cap="none" spc="0" normalizeH="0" baseline="0" noProof="0" dirty="0" smtClean="0">
                  <a:ln>
                    <a:noFill/>
                  </a:ln>
                  <a:solidFill>
                    <a:srgbClr val="44546A"/>
                  </a:solidFill>
                  <a:effectLst/>
                  <a:uLnTx/>
                  <a:uFillTx/>
                  <a:latin typeface="Calibri" panose="020F0502020204030204" pitchFamily="34" charset="0"/>
                </a:rPr>
                <a:t> n = 95</a:t>
              </a:r>
              <a:r>
                <a:rPr kumimoji="0" lang="en-US" sz="2000" b="1" i="0" u="none" strike="noStrike" kern="0" cap="none" spc="0" normalizeH="0" noProof="0" dirty="0" smtClean="0">
                  <a:ln>
                    <a:noFill/>
                  </a:ln>
                  <a:solidFill>
                    <a:srgbClr val="44546A"/>
                  </a:solidFill>
                  <a:effectLst/>
                  <a:uLnTx/>
                  <a:uFillTx/>
                  <a:latin typeface="Calibri" panose="020F0502020204030204" pitchFamily="34" charset="0"/>
                </a:rPr>
                <a:t> (1.4%)</a:t>
              </a:r>
              <a:endParaRPr kumimoji="0" lang="en-US" sz="2400" b="1" i="0" u="none" strike="noStrike" kern="0" cap="none" spc="0" normalizeH="0" baseline="0" noProof="0" dirty="0" smtClean="0">
                <a:ln>
                  <a:noFill/>
                </a:ln>
                <a:solidFill>
                  <a:srgbClr val="44546A"/>
                </a:solidFill>
                <a:effectLst/>
                <a:uLnTx/>
                <a:uFillTx/>
              </a:endParaRPr>
            </a:p>
          </p:txBody>
        </p:sp>
        <p:sp>
          <p:nvSpPr>
            <p:cNvPr id="14" name="Freeform 43"/>
            <p:cNvSpPr>
              <a:spLocks/>
            </p:cNvSpPr>
            <p:nvPr/>
          </p:nvSpPr>
          <p:spPr bwMode="auto">
            <a:xfrm>
              <a:off x="3307848" y="2143877"/>
              <a:ext cx="5761639" cy="3350502"/>
            </a:xfrm>
            <a:custGeom>
              <a:avLst/>
              <a:gdLst>
                <a:gd name="T0" fmla="*/ 95 w 1392"/>
                <a:gd name="T1" fmla="*/ 686 h 712"/>
                <a:gd name="T2" fmla="*/ 123 w 1392"/>
                <a:gd name="T3" fmla="*/ 674 h 712"/>
                <a:gd name="T4" fmla="*/ 138 w 1392"/>
                <a:gd name="T5" fmla="*/ 655 h 712"/>
                <a:gd name="T6" fmla="*/ 158 w 1392"/>
                <a:gd name="T7" fmla="*/ 655 h 712"/>
                <a:gd name="T8" fmla="*/ 178 w 1392"/>
                <a:gd name="T9" fmla="*/ 655 h 712"/>
                <a:gd name="T10" fmla="*/ 196 w 1392"/>
                <a:gd name="T11" fmla="*/ 642 h 712"/>
                <a:gd name="T12" fmla="*/ 219 w 1392"/>
                <a:gd name="T13" fmla="*/ 642 h 712"/>
                <a:gd name="T14" fmla="*/ 254 w 1392"/>
                <a:gd name="T15" fmla="*/ 636 h 712"/>
                <a:gd name="T16" fmla="*/ 294 w 1392"/>
                <a:gd name="T17" fmla="*/ 610 h 712"/>
                <a:gd name="T18" fmla="*/ 322 w 1392"/>
                <a:gd name="T19" fmla="*/ 597 h 712"/>
                <a:gd name="T20" fmla="*/ 340 w 1392"/>
                <a:gd name="T21" fmla="*/ 590 h 712"/>
                <a:gd name="T22" fmla="*/ 364 w 1392"/>
                <a:gd name="T23" fmla="*/ 584 h 712"/>
                <a:gd name="T24" fmla="*/ 384 w 1392"/>
                <a:gd name="T25" fmla="*/ 577 h 712"/>
                <a:gd name="T26" fmla="*/ 411 w 1392"/>
                <a:gd name="T27" fmla="*/ 571 h 712"/>
                <a:gd name="T28" fmla="*/ 423 w 1392"/>
                <a:gd name="T29" fmla="*/ 551 h 712"/>
                <a:gd name="T30" fmla="*/ 445 w 1392"/>
                <a:gd name="T31" fmla="*/ 531 h 712"/>
                <a:gd name="T32" fmla="*/ 473 w 1392"/>
                <a:gd name="T33" fmla="*/ 525 h 712"/>
                <a:gd name="T34" fmla="*/ 508 w 1392"/>
                <a:gd name="T35" fmla="*/ 518 h 712"/>
                <a:gd name="T36" fmla="*/ 531 w 1392"/>
                <a:gd name="T37" fmla="*/ 518 h 712"/>
                <a:gd name="T38" fmla="*/ 550 w 1392"/>
                <a:gd name="T39" fmla="*/ 505 h 712"/>
                <a:gd name="T40" fmla="*/ 566 w 1392"/>
                <a:gd name="T41" fmla="*/ 505 h 712"/>
                <a:gd name="T42" fmla="*/ 592 w 1392"/>
                <a:gd name="T43" fmla="*/ 491 h 712"/>
                <a:gd name="T44" fmla="*/ 611 w 1392"/>
                <a:gd name="T45" fmla="*/ 484 h 712"/>
                <a:gd name="T46" fmla="*/ 624 w 1392"/>
                <a:gd name="T47" fmla="*/ 471 h 712"/>
                <a:gd name="T48" fmla="*/ 640 w 1392"/>
                <a:gd name="T49" fmla="*/ 464 h 712"/>
                <a:gd name="T50" fmla="*/ 659 w 1392"/>
                <a:gd name="T51" fmla="*/ 464 h 712"/>
                <a:gd name="T52" fmla="*/ 678 w 1392"/>
                <a:gd name="T53" fmla="*/ 450 h 712"/>
                <a:gd name="T54" fmla="*/ 706 w 1392"/>
                <a:gd name="T55" fmla="*/ 436 h 712"/>
                <a:gd name="T56" fmla="*/ 743 w 1392"/>
                <a:gd name="T57" fmla="*/ 423 h 712"/>
                <a:gd name="T58" fmla="*/ 765 w 1392"/>
                <a:gd name="T59" fmla="*/ 416 h 712"/>
                <a:gd name="T60" fmla="*/ 785 w 1392"/>
                <a:gd name="T61" fmla="*/ 395 h 712"/>
                <a:gd name="T62" fmla="*/ 805 w 1392"/>
                <a:gd name="T63" fmla="*/ 388 h 712"/>
                <a:gd name="T64" fmla="*/ 841 w 1392"/>
                <a:gd name="T65" fmla="*/ 381 h 712"/>
                <a:gd name="T66" fmla="*/ 877 w 1392"/>
                <a:gd name="T67" fmla="*/ 360 h 712"/>
                <a:gd name="T68" fmla="*/ 914 w 1392"/>
                <a:gd name="T69" fmla="*/ 338 h 712"/>
                <a:gd name="T70" fmla="*/ 959 w 1392"/>
                <a:gd name="T71" fmla="*/ 331 h 712"/>
                <a:gd name="T72" fmla="*/ 999 w 1392"/>
                <a:gd name="T73" fmla="*/ 289 h 712"/>
                <a:gd name="T74" fmla="*/ 1029 w 1392"/>
                <a:gd name="T75" fmla="*/ 253 h 712"/>
                <a:gd name="T76" fmla="*/ 1055 w 1392"/>
                <a:gd name="T77" fmla="*/ 239 h 712"/>
                <a:gd name="T78" fmla="*/ 1098 w 1392"/>
                <a:gd name="T79" fmla="*/ 224 h 712"/>
                <a:gd name="T80" fmla="*/ 1124 w 1392"/>
                <a:gd name="T81" fmla="*/ 202 h 712"/>
                <a:gd name="T82" fmla="*/ 1157 w 1392"/>
                <a:gd name="T83" fmla="*/ 188 h 712"/>
                <a:gd name="T84" fmla="*/ 1183 w 1392"/>
                <a:gd name="T85" fmla="*/ 130 h 712"/>
                <a:gd name="T86" fmla="*/ 1216 w 1392"/>
                <a:gd name="T87" fmla="*/ 115 h 712"/>
                <a:gd name="T88" fmla="*/ 1243 w 1392"/>
                <a:gd name="T89" fmla="*/ 101 h 712"/>
                <a:gd name="T90" fmla="*/ 1253 w 1392"/>
                <a:gd name="T91" fmla="*/ 86 h 712"/>
                <a:gd name="T92" fmla="*/ 1262 w 1392"/>
                <a:gd name="T93" fmla="*/ 79 h 712"/>
                <a:gd name="T94" fmla="*/ 1270 w 1392"/>
                <a:gd name="T95" fmla="*/ 79 h 712"/>
                <a:gd name="T96" fmla="*/ 1278 w 1392"/>
                <a:gd name="T97" fmla="*/ 71 h 712"/>
                <a:gd name="T98" fmla="*/ 1286 w 1392"/>
                <a:gd name="T99" fmla="*/ 54 h 712"/>
                <a:gd name="T100" fmla="*/ 1294 w 1392"/>
                <a:gd name="T101" fmla="*/ 45 h 712"/>
                <a:gd name="T102" fmla="*/ 1302 w 1392"/>
                <a:gd name="T103" fmla="*/ 45 h 712"/>
                <a:gd name="T104" fmla="*/ 1311 w 1392"/>
                <a:gd name="T105" fmla="*/ 45 h 712"/>
                <a:gd name="T106" fmla="*/ 1319 w 1392"/>
                <a:gd name="T107" fmla="*/ 35 h 712"/>
                <a:gd name="T108" fmla="*/ 1330 w 1392"/>
                <a:gd name="T109" fmla="*/ 25 h 712"/>
                <a:gd name="T110" fmla="*/ 1338 w 1392"/>
                <a:gd name="T111" fmla="*/ 14 h 712"/>
                <a:gd name="T112" fmla="*/ 1347 w 1392"/>
                <a:gd name="T113" fmla="*/ 14 h 712"/>
                <a:gd name="T114" fmla="*/ 1355 w 1392"/>
                <a:gd name="T115" fmla="*/ 14 h 712"/>
                <a:gd name="T116" fmla="*/ 1363 w 1392"/>
                <a:gd name="T117" fmla="*/ 14 h 712"/>
                <a:gd name="T118" fmla="*/ 1371 w 1392"/>
                <a:gd name="T119" fmla="*/ 0 h 712"/>
                <a:gd name="T120" fmla="*/ 1378 w 1392"/>
                <a:gd name="T121" fmla="*/ 0 h 712"/>
                <a:gd name="T122" fmla="*/ 1386 w 1392"/>
                <a:gd name="T123" fmla="*/ 0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92" h="712">
                  <a:moveTo>
                    <a:pt x="0" y="712"/>
                  </a:moveTo>
                  <a:lnTo>
                    <a:pt x="0" y="712"/>
                  </a:lnTo>
                  <a:lnTo>
                    <a:pt x="0" y="712"/>
                  </a:lnTo>
                  <a:lnTo>
                    <a:pt x="13" y="712"/>
                  </a:lnTo>
                  <a:lnTo>
                    <a:pt x="13" y="705"/>
                  </a:lnTo>
                  <a:lnTo>
                    <a:pt x="23" y="705"/>
                  </a:lnTo>
                  <a:lnTo>
                    <a:pt x="23" y="705"/>
                  </a:lnTo>
                  <a:lnTo>
                    <a:pt x="24" y="705"/>
                  </a:lnTo>
                  <a:lnTo>
                    <a:pt x="24" y="705"/>
                  </a:lnTo>
                  <a:lnTo>
                    <a:pt x="31" y="705"/>
                  </a:lnTo>
                  <a:lnTo>
                    <a:pt x="31" y="705"/>
                  </a:lnTo>
                  <a:lnTo>
                    <a:pt x="32" y="705"/>
                  </a:lnTo>
                  <a:lnTo>
                    <a:pt x="32" y="705"/>
                  </a:lnTo>
                  <a:lnTo>
                    <a:pt x="51" y="705"/>
                  </a:lnTo>
                  <a:lnTo>
                    <a:pt x="51" y="705"/>
                  </a:lnTo>
                  <a:lnTo>
                    <a:pt x="64" y="705"/>
                  </a:lnTo>
                  <a:lnTo>
                    <a:pt x="64" y="705"/>
                  </a:lnTo>
                  <a:lnTo>
                    <a:pt x="70" y="705"/>
                  </a:lnTo>
                  <a:lnTo>
                    <a:pt x="70" y="705"/>
                  </a:lnTo>
                  <a:lnTo>
                    <a:pt x="73" y="705"/>
                  </a:lnTo>
                  <a:lnTo>
                    <a:pt x="73" y="705"/>
                  </a:lnTo>
                  <a:lnTo>
                    <a:pt x="79" y="705"/>
                  </a:lnTo>
                  <a:lnTo>
                    <a:pt x="79" y="699"/>
                  </a:lnTo>
                  <a:lnTo>
                    <a:pt x="80" y="699"/>
                  </a:lnTo>
                  <a:lnTo>
                    <a:pt x="80" y="693"/>
                  </a:lnTo>
                  <a:lnTo>
                    <a:pt x="83" y="693"/>
                  </a:lnTo>
                  <a:lnTo>
                    <a:pt x="83" y="693"/>
                  </a:lnTo>
                  <a:lnTo>
                    <a:pt x="84" y="693"/>
                  </a:lnTo>
                  <a:lnTo>
                    <a:pt x="84" y="686"/>
                  </a:lnTo>
                  <a:lnTo>
                    <a:pt x="87" y="686"/>
                  </a:lnTo>
                  <a:lnTo>
                    <a:pt x="87" y="686"/>
                  </a:lnTo>
                  <a:lnTo>
                    <a:pt x="92" y="686"/>
                  </a:lnTo>
                  <a:lnTo>
                    <a:pt x="92" y="686"/>
                  </a:lnTo>
                  <a:lnTo>
                    <a:pt x="94" y="686"/>
                  </a:lnTo>
                  <a:lnTo>
                    <a:pt x="94" y="686"/>
                  </a:lnTo>
                  <a:lnTo>
                    <a:pt x="94" y="686"/>
                  </a:lnTo>
                  <a:lnTo>
                    <a:pt x="94" y="686"/>
                  </a:lnTo>
                  <a:lnTo>
                    <a:pt x="95" y="686"/>
                  </a:lnTo>
                  <a:lnTo>
                    <a:pt x="95" y="686"/>
                  </a:lnTo>
                  <a:lnTo>
                    <a:pt x="97" y="686"/>
                  </a:lnTo>
                  <a:lnTo>
                    <a:pt x="97" y="686"/>
                  </a:lnTo>
                  <a:lnTo>
                    <a:pt x="100" y="686"/>
                  </a:lnTo>
                  <a:lnTo>
                    <a:pt x="100" y="686"/>
                  </a:lnTo>
                  <a:lnTo>
                    <a:pt x="101" y="686"/>
                  </a:lnTo>
                  <a:lnTo>
                    <a:pt x="101" y="680"/>
                  </a:lnTo>
                  <a:lnTo>
                    <a:pt x="104" y="680"/>
                  </a:lnTo>
                  <a:lnTo>
                    <a:pt x="104" y="680"/>
                  </a:lnTo>
                  <a:lnTo>
                    <a:pt x="105" y="680"/>
                  </a:lnTo>
                  <a:lnTo>
                    <a:pt x="105" y="680"/>
                  </a:lnTo>
                  <a:lnTo>
                    <a:pt x="107" y="680"/>
                  </a:lnTo>
                  <a:lnTo>
                    <a:pt x="107" y="680"/>
                  </a:lnTo>
                  <a:lnTo>
                    <a:pt x="108" y="680"/>
                  </a:lnTo>
                  <a:lnTo>
                    <a:pt x="108" y="680"/>
                  </a:lnTo>
                  <a:lnTo>
                    <a:pt x="108" y="680"/>
                  </a:lnTo>
                  <a:lnTo>
                    <a:pt x="108" y="680"/>
                  </a:lnTo>
                  <a:lnTo>
                    <a:pt x="111" y="680"/>
                  </a:lnTo>
                  <a:lnTo>
                    <a:pt x="111" y="680"/>
                  </a:lnTo>
                  <a:lnTo>
                    <a:pt x="111" y="680"/>
                  </a:lnTo>
                  <a:lnTo>
                    <a:pt x="111" y="680"/>
                  </a:lnTo>
                  <a:lnTo>
                    <a:pt x="114" y="680"/>
                  </a:lnTo>
                  <a:lnTo>
                    <a:pt x="114" y="680"/>
                  </a:lnTo>
                  <a:lnTo>
                    <a:pt x="115" y="680"/>
                  </a:lnTo>
                  <a:lnTo>
                    <a:pt x="115" y="680"/>
                  </a:lnTo>
                  <a:lnTo>
                    <a:pt x="117" y="680"/>
                  </a:lnTo>
                  <a:lnTo>
                    <a:pt x="117" y="680"/>
                  </a:lnTo>
                  <a:lnTo>
                    <a:pt x="119" y="680"/>
                  </a:lnTo>
                  <a:lnTo>
                    <a:pt x="119" y="680"/>
                  </a:lnTo>
                  <a:lnTo>
                    <a:pt x="119" y="680"/>
                  </a:lnTo>
                  <a:lnTo>
                    <a:pt x="119" y="680"/>
                  </a:lnTo>
                  <a:lnTo>
                    <a:pt x="119" y="680"/>
                  </a:lnTo>
                  <a:lnTo>
                    <a:pt x="119" y="674"/>
                  </a:lnTo>
                  <a:lnTo>
                    <a:pt x="120" y="674"/>
                  </a:lnTo>
                  <a:lnTo>
                    <a:pt x="120" y="674"/>
                  </a:lnTo>
                  <a:lnTo>
                    <a:pt x="121" y="674"/>
                  </a:lnTo>
                  <a:lnTo>
                    <a:pt x="121" y="674"/>
                  </a:lnTo>
                  <a:lnTo>
                    <a:pt x="123" y="674"/>
                  </a:lnTo>
                  <a:lnTo>
                    <a:pt x="123" y="674"/>
                  </a:lnTo>
                  <a:lnTo>
                    <a:pt x="123" y="674"/>
                  </a:lnTo>
                  <a:lnTo>
                    <a:pt x="123" y="674"/>
                  </a:lnTo>
                  <a:lnTo>
                    <a:pt x="124" y="674"/>
                  </a:lnTo>
                  <a:lnTo>
                    <a:pt x="124" y="674"/>
                  </a:lnTo>
                  <a:lnTo>
                    <a:pt x="124" y="674"/>
                  </a:lnTo>
                  <a:lnTo>
                    <a:pt x="124" y="674"/>
                  </a:lnTo>
                  <a:lnTo>
                    <a:pt x="126" y="674"/>
                  </a:lnTo>
                  <a:lnTo>
                    <a:pt x="126" y="674"/>
                  </a:lnTo>
                  <a:lnTo>
                    <a:pt x="126" y="674"/>
                  </a:lnTo>
                  <a:lnTo>
                    <a:pt x="126" y="674"/>
                  </a:lnTo>
                  <a:lnTo>
                    <a:pt x="127" y="674"/>
                  </a:lnTo>
                  <a:lnTo>
                    <a:pt x="127" y="674"/>
                  </a:lnTo>
                  <a:lnTo>
                    <a:pt x="129" y="674"/>
                  </a:lnTo>
                  <a:lnTo>
                    <a:pt x="129" y="667"/>
                  </a:lnTo>
                  <a:lnTo>
                    <a:pt x="129" y="667"/>
                  </a:lnTo>
                  <a:lnTo>
                    <a:pt x="129" y="667"/>
                  </a:lnTo>
                  <a:lnTo>
                    <a:pt x="130" y="667"/>
                  </a:lnTo>
                  <a:lnTo>
                    <a:pt x="130" y="667"/>
                  </a:lnTo>
                  <a:lnTo>
                    <a:pt x="130" y="667"/>
                  </a:lnTo>
                  <a:lnTo>
                    <a:pt x="130" y="667"/>
                  </a:lnTo>
                  <a:lnTo>
                    <a:pt x="131" y="667"/>
                  </a:lnTo>
                  <a:lnTo>
                    <a:pt x="131" y="667"/>
                  </a:lnTo>
                  <a:lnTo>
                    <a:pt x="132" y="667"/>
                  </a:lnTo>
                  <a:lnTo>
                    <a:pt x="132" y="661"/>
                  </a:lnTo>
                  <a:lnTo>
                    <a:pt x="132" y="661"/>
                  </a:lnTo>
                  <a:lnTo>
                    <a:pt x="132" y="661"/>
                  </a:lnTo>
                  <a:lnTo>
                    <a:pt x="133" y="661"/>
                  </a:lnTo>
                  <a:lnTo>
                    <a:pt x="133" y="661"/>
                  </a:lnTo>
                  <a:lnTo>
                    <a:pt x="135" y="661"/>
                  </a:lnTo>
                  <a:lnTo>
                    <a:pt x="135" y="661"/>
                  </a:lnTo>
                  <a:lnTo>
                    <a:pt x="135" y="661"/>
                  </a:lnTo>
                  <a:lnTo>
                    <a:pt x="135" y="661"/>
                  </a:lnTo>
                  <a:lnTo>
                    <a:pt x="137" y="661"/>
                  </a:lnTo>
                  <a:lnTo>
                    <a:pt x="137" y="655"/>
                  </a:lnTo>
                  <a:lnTo>
                    <a:pt x="137" y="655"/>
                  </a:lnTo>
                  <a:lnTo>
                    <a:pt x="137" y="655"/>
                  </a:lnTo>
                  <a:lnTo>
                    <a:pt x="138" y="655"/>
                  </a:lnTo>
                  <a:lnTo>
                    <a:pt x="138" y="655"/>
                  </a:lnTo>
                  <a:lnTo>
                    <a:pt x="138" y="655"/>
                  </a:lnTo>
                  <a:lnTo>
                    <a:pt x="138" y="655"/>
                  </a:lnTo>
                  <a:lnTo>
                    <a:pt x="139" y="655"/>
                  </a:lnTo>
                  <a:lnTo>
                    <a:pt x="139" y="655"/>
                  </a:lnTo>
                  <a:lnTo>
                    <a:pt x="139" y="655"/>
                  </a:lnTo>
                  <a:lnTo>
                    <a:pt x="139" y="655"/>
                  </a:lnTo>
                  <a:lnTo>
                    <a:pt x="139" y="655"/>
                  </a:lnTo>
                  <a:lnTo>
                    <a:pt x="139" y="655"/>
                  </a:lnTo>
                  <a:lnTo>
                    <a:pt x="140" y="655"/>
                  </a:lnTo>
                  <a:lnTo>
                    <a:pt x="140" y="655"/>
                  </a:lnTo>
                  <a:lnTo>
                    <a:pt x="143" y="655"/>
                  </a:lnTo>
                  <a:lnTo>
                    <a:pt x="143" y="655"/>
                  </a:lnTo>
                  <a:lnTo>
                    <a:pt x="144" y="655"/>
                  </a:lnTo>
                  <a:lnTo>
                    <a:pt x="144" y="655"/>
                  </a:lnTo>
                  <a:lnTo>
                    <a:pt x="145" y="655"/>
                  </a:lnTo>
                  <a:lnTo>
                    <a:pt x="145" y="655"/>
                  </a:lnTo>
                  <a:lnTo>
                    <a:pt x="146" y="655"/>
                  </a:lnTo>
                  <a:lnTo>
                    <a:pt x="146" y="655"/>
                  </a:lnTo>
                  <a:lnTo>
                    <a:pt x="147" y="655"/>
                  </a:lnTo>
                  <a:lnTo>
                    <a:pt x="147" y="655"/>
                  </a:lnTo>
                  <a:lnTo>
                    <a:pt x="148" y="655"/>
                  </a:lnTo>
                  <a:lnTo>
                    <a:pt x="148" y="655"/>
                  </a:lnTo>
                  <a:lnTo>
                    <a:pt x="150" y="655"/>
                  </a:lnTo>
                  <a:lnTo>
                    <a:pt x="150" y="655"/>
                  </a:lnTo>
                  <a:lnTo>
                    <a:pt x="153" y="655"/>
                  </a:lnTo>
                  <a:lnTo>
                    <a:pt x="153" y="655"/>
                  </a:lnTo>
                  <a:lnTo>
                    <a:pt x="153" y="655"/>
                  </a:lnTo>
                  <a:lnTo>
                    <a:pt x="153" y="655"/>
                  </a:lnTo>
                  <a:lnTo>
                    <a:pt x="154" y="655"/>
                  </a:lnTo>
                  <a:lnTo>
                    <a:pt x="154" y="655"/>
                  </a:lnTo>
                  <a:lnTo>
                    <a:pt x="154" y="655"/>
                  </a:lnTo>
                  <a:lnTo>
                    <a:pt x="154" y="655"/>
                  </a:lnTo>
                  <a:lnTo>
                    <a:pt x="155" y="655"/>
                  </a:lnTo>
                  <a:lnTo>
                    <a:pt x="155" y="655"/>
                  </a:lnTo>
                  <a:lnTo>
                    <a:pt x="156" y="655"/>
                  </a:lnTo>
                  <a:lnTo>
                    <a:pt x="156" y="655"/>
                  </a:lnTo>
                  <a:lnTo>
                    <a:pt x="158" y="655"/>
                  </a:lnTo>
                  <a:lnTo>
                    <a:pt x="158" y="655"/>
                  </a:lnTo>
                  <a:lnTo>
                    <a:pt x="158" y="655"/>
                  </a:lnTo>
                  <a:lnTo>
                    <a:pt x="158" y="655"/>
                  </a:lnTo>
                  <a:lnTo>
                    <a:pt x="159" y="655"/>
                  </a:lnTo>
                  <a:lnTo>
                    <a:pt x="159" y="655"/>
                  </a:lnTo>
                  <a:lnTo>
                    <a:pt x="160" y="655"/>
                  </a:lnTo>
                  <a:lnTo>
                    <a:pt x="160" y="655"/>
                  </a:lnTo>
                  <a:lnTo>
                    <a:pt x="160" y="655"/>
                  </a:lnTo>
                  <a:lnTo>
                    <a:pt x="160" y="655"/>
                  </a:lnTo>
                  <a:lnTo>
                    <a:pt x="162" y="655"/>
                  </a:lnTo>
                  <a:lnTo>
                    <a:pt x="162" y="655"/>
                  </a:lnTo>
                  <a:lnTo>
                    <a:pt x="162" y="655"/>
                  </a:lnTo>
                  <a:lnTo>
                    <a:pt x="162" y="655"/>
                  </a:lnTo>
                  <a:lnTo>
                    <a:pt x="163" y="655"/>
                  </a:lnTo>
                  <a:lnTo>
                    <a:pt x="163" y="655"/>
                  </a:lnTo>
                  <a:lnTo>
                    <a:pt x="166" y="655"/>
                  </a:lnTo>
                  <a:lnTo>
                    <a:pt x="166" y="655"/>
                  </a:lnTo>
                  <a:lnTo>
                    <a:pt x="166" y="655"/>
                  </a:lnTo>
                  <a:lnTo>
                    <a:pt x="166" y="655"/>
                  </a:lnTo>
                  <a:lnTo>
                    <a:pt x="167" y="655"/>
                  </a:lnTo>
                  <a:lnTo>
                    <a:pt x="167" y="655"/>
                  </a:lnTo>
                  <a:lnTo>
                    <a:pt x="168" y="655"/>
                  </a:lnTo>
                  <a:lnTo>
                    <a:pt x="168" y="655"/>
                  </a:lnTo>
                  <a:lnTo>
                    <a:pt x="169" y="655"/>
                  </a:lnTo>
                  <a:lnTo>
                    <a:pt x="169" y="655"/>
                  </a:lnTo>
                  <a:lnTo>
                    <a:pt x="171" y="655"/>
                  </a:lnTo>
                  <a:lnTo>
                    <a:pt x="171" y="655"/>
                  </a:lnTo>
                  <a:lnTo>
                    <a:pt x="172" y="655"/>
                  </a:lnTo>
                  <a:lnTo>
                    <a:pt x="172" y="655"/>
                  </a:lnTo>
                  <a:lnTo>
                    <a:pt x="173" y="655"/>
                  </a:lnTo>
                  <a:lnTo>
                    <a:pt x="173" y="655"/>
                  </a:lnTo>
                  <a:lnTo>
                    <a:pt x="173" y="655"/>
                  </a:lnTo>
                  <a:lnTo>
                    <a:pt x="173" y="655"/>
                  </a:lnTo>
                  <a:lnTo>
                    <a:pt x="174" y="655"/>
                  </a:lnTo>
                  <a:lnTo>
                    <a:pt x="174" y="655"/>
                  </a:lnTo>
                  <a:lnTo>
                    <a:pt x="174" y="655"/>
                  </a:lnTo>
                  <a:lnTo>
                    <a:pt x="174" y="655"/>
                  </a:lnTo>
                  <a:lnTo>
                    <a:pt x="178" y="655"/>
                  </a:lnTo>
                  <a:lnTo>
                    <a:pt x="178" y="655"/>
                  </a:lnTo>
                  <a:lnTo>
                    <a:pt x="179" y="655"/>
                  </a:lnTo>
                  <a:lnTo>
                    <a:pt x="179" y="655"/>
                  </a:lnTo>
                  <a:lnTo>
                    <a:pt x="179" y="655"/>
                  </a:lnTo>
                  <a:lnTo>
                    <a:pt x="179" y="655"/>
                  </a:lnTo>
                  <a:lnTo>
                    <a:pt x="180" y="655"/>
                  </a:lnTo>
                  <a:lnTo>
                    <a:pt x="180" y="655"/>
                  </a:lnTo>
                  <a:lnTo>
                    <a:pt x="181" y="655"/>
                  </a:lnTo>
                  <a:lnTo>
                    <a:pt x="181" y="648"/>
                  </a:lnTo>
                  <a:lnTo>
                    <a:pt x="183" y="648"/>
                  </a:lnTo>
                  <a:lnTo>
                    <a:pt x="183" y="648"/>
                  </a:lnTo>
                  <a:lnTo>
                    <a:pt x="184" y="648"/>
                  </a:lnTo>
                  <a:lnTo>
                    <a:pt x="184" y="648"/>
                  </a:lnTo>
                  <a:lnTo>
                    <a:pt x="184" y="648"/>
                  </a:lnTo>
                  <a:lnTo>
                    <a:pt x="184" y="648"/>
                  </a:lnTo>
                  <a:lnTo>
                    <a:pt x="186" y="648"/>
                  </a:lnTo>
                  <a:lnTo>
                    <a:pt x="186" y="648"/>
                  </a:lnTo>
                  <a:lnTo>
                    <a:pt x="187" y="648"/>
                  </a:lnTo>
                  <a:lnTo>
                    <a:pt x="187" y="642"/>
                  </a:lnTo>
                  <a:lnTo>
                    <a:pt x="187" y="642"/>
                  </a:lnTo>
                  <a:lnTo>
                    <a:pt x="187" y="642"/>
                  </a:lnTo>
                  <a:lnTo>
                    <a:pt x="188" y="642"/>
                  </a:lnTo>
                  <a:lnTo>
                    <a:pt x="188" y="642"/>
                  </a:lnTo>
                  <a:lnTo>
                    <a:pt x="189" y="642"/>
                  </a:lnTo>
                  <a:lnTo>
                    <a:pt x="189" y="642"/>
                  </a:lnTo>
                  <a:lnTo>
                    <a:pt x="190" y="642"/>
                  </a:lnTo>
                  <a:lnTo>
                    <a:pt x="190" y="642"/>
                  </a:lnTo>
                  <a:lnTo>
                    <a:pt x="191" y="642"/>
                  </a:lnTo>
                  <a:lnTo>
                    <a:pt x="191" y="642"/>
                  </a:lnTo>
                  <a:lnTo>
                    <a:pt x="193" y="642"/>
                  </a:lnTo>
                  <a:lnTo>
                    <a:pt x="193" y="642"/>
                  </a:lnTo>
                  <a:lnTo>
                    <a:pt x="194" y="642"/>
                  </a:lnTo>
                  <a:lnTo>
                    <a:pt x="194" y="642"/>
                  </a:lnTo>
                  <a:lnTo>
                    <a:pt x="195" y="642"/>
                  </a:lnTo>
                  <a:lnTo>
                    <a:pt x="195" y="642"/>
                  </a:lnTo>
                  <a:lnTo>
                    <a:pt x="195" y="642"/>
                  </a:lnTo>
                  <a:lnTo>
                    <a:pt x="195" y="642"/>
                  </a:lnTo>
                  <a:lnTo>
                    <a:pt x="196" y="642"/>
                  </a:lnTo>
                  <a:lnTo>
                    <a:pt x="196" y="642"/>
                  </a:lnTo>
                  <a:lnTo>
                    <a:pt x="198" y="642"/>
                  </a:lnTo>
                  <a:lnTo>
                    <a:pt x="198" y="642"/>
                  </a:lnTo>
                  <a:lnTo>
                    <a:pt x="200" y="642"/>
                  </a:lnTo>
                  <a:lnTo>
                    <a:pt x="200" y="642"/>
                  </a:lnTo>
                  <a:lnTo>
                    <a:pt x="200" y="642"/>
                  </a:lnTo>
                  <a:lnTo>
                    <a:pt x="200" y="642"/>
                  </a:lnTo>
                  <a:lnTo>
                    <a:pt x="200" y="642"/>
                  </a:lnTo>
                  <a:lnTo>
                    <a:pt x="200" y="642"/>
                  </a:lnTo>
                  <a:lnTo>
                    <a:pt x="202" y="642"/>
                  </a:lnTo>
                  <a:lnTo>
                    <a:pt x="202" y="642"/>
                  </a:lnTo>
                  <a:lnTo>
                    <a:pt x="204" y="642"/>
                  </a:lnTo>
                  <a:lnTo>
                    <a:pt x="204" y="642"/>
                  </a:lnTo>
                  <a:lnTo>
                    <a:pt x="206" y="642"/>
                  </a:lnTo>
                  <a:lnTo>
                    <a:pt x="206" y="642"/>
                  </a:lnTo>
                  <a:lnTo>
                    <a:pt x="206" y="642"/>
                  </a:lnTo>
                  <a:lnTo>
                    <a:pt x="206" y="642"/>
                  </a:lnTo>
                  <a:lnTo>
                    <a:pt x="208" y="642"/>
                  </a:lnTo>
                  <a:lnTo>
                    <a:pt x="208" y="642"/>
                  </a:lnTo>
                  <a:lnTo>
                    <a:pt x="211" y="642"/>
                  </a:lnTo>
                  <a:lnTo>
                    <a:pt x="211" y="642"/>
                  </a:lnTo>
                  <a:lnTo>
                    <a:pt x="212" y="642"/>
                  </a:lnTo>
                  <a:lnTo>
                    <a:pt x="212" y="642"/>
                  </a:lnTo>
                  <a:lnTo>
                    <a:pt x="213" y="642"/>
                  </a:lnTo>
                  <a:lnTo>
                    <a:pt x="213" y="642"/>
                  </a:lnTo>
                  <a:lnTo>
                    <a:pt x="214" y="642"/>
                  </a:lnTo>
                  <a:lnTo>
                    <a:pt x="214" y="642"/>
                  </a:lnTo>
                  <a:lnTo>
                    <a:pt x="215" y="642"/>
                  </a:lnTo>
                  <a:lnTo>
                    <a:pt x="215" y="642"/>
                  </a:lnTo>
                  <a:lnTo>
                    <a:pt x="216" y="642"/>
                  </a:lnTo>
                  <a:lnTo>
                    <a:pt x="216" y="642"/>
                  </a:lnTo>
                  <a:lnTo>
                    <a:pt x="216" y="642"/>
                  </a:lnTo>
                  <a:lnTo>
                    <a:pt x="216" y="642"/>
                  </a:lnTo>
                  <a:lnTo>
                    <a:pt x="217" y="642"/>
                  </a:lnTo>
                  <a:lnTo>
                    <a:pt x="217" y="642"/>
                  </a:lnTo>
                  <a:lnTo>
                    <a:pt x="217" y="642"/>
                  </a:lnTo>
                  <a:lnTo>
                    <a:pt x="217" y="642"/>
                  </a:lnTo>
                  <a:lnTo>
                    <a:pt x="219" y="642"/>
                  </a:lnTo>
                  <a:lnTo>
                    <a:pt x="219" y="642"/>
                  </a:lnTo>
                  <a:lnTo>
                    <a:pt x="220" y="642"/>
                  </a:lnTo>
                  <a:lnTo>
                    <a:pt x="220" y="642"/>
                  </a:lnTo>
                  <a:lnTo>
                    <a:pt x="220" y="642"/>
                  </a:lnTo>
                  <a:lnTo>
                    <a:pt x="220" y="642"/>
                  </a:lnTo>
                  <a:lnTo>
                    <a:pt x="221" y="642"/>
                  </a:lnTo>
                  <a:lnTo>
                    <a:pt x="221" y="642"/>
                  </a:lnTo>
                  <a:lnTo>
                    <a:pt x="224" y="642"/>
                  </a:lnTo>
                  <a:lnTo>
                    <a:pt x="224" y="642"/>
                  </a:lnTo>
                  <a:lnTo>
                    <a:pt x="228" y="642"/>
                  </a:lnTo>
                  <a:lnTo>
                    <a:pt x="228" y="642"/>
                  </a:lnTo>
                  <a:lnTo>
                    <a:pt x="229" y="642"/>
                  </a:lnTo>
                  <a:lnTo>
                    <a:pt x="229" y="642"/>
                  </a:lnTo>
                  <a:lnTo>
                    <a:pt x="230" y="642"/>
                  </a:lnTo>
                  <a:lnTo>
                    <a:pt x="230" y="642"/>
                  </a:lnTo>
                  <a:lnTo>
                    <a:pt x="233" y="642"/>
                  </a:lnTo>
                  <a:lnTo>
                    <a:pt x="233" y="642"/>
                  </a:lnTo>
                  <a:lnTo>
                    <a:pt x="236" y="642"/>
                  </a:lnTo>
                  <a:lnTo>
                    <a:pt x="236" y="642"/>
                  </a:lnTo>
                  <a:lnTo>
                    <a:pt x="237" y="642"/>
                  </a:lnTo>
                  <a:lnTo>
                    <a:pt x="237" y="642"/>
                  </a:lnTo>
                  <a:lnTo>
                    <a:pt x="239" y="642"/>
                  </a:lnTo>
                  <a:lnTo>
                    <a:pt x="239" y="642"/>
                  </a:lnTo>
                  <a:lnTo>
                    <a:pt x="245" y="642"/>
                  </a:lnTo>
                  <a:lnTo>
                    <a:pt x="245" y="642"/>
                  </a:lnTo>
                  <a:lnTo>
                    <a:pt x="249" y="642"/>
                  </a:lnTo>
                  <a:lnTo>
                    <a:pt x="249" y="642"/>
                  </a:lnTo>
                  <a:lnTo>
                    <a:pt x="251" y="642"/>
                  </a:lnTo>
                  <a:lnTo>
                    <a:pt x="251" y="636"/>
                  </a:lnTo>
                  <a:lnTo>
                    <a:pt x="252" y="636"/>
                  </a:lnTo>
                  <a:lnTo>
                    <a:pt x="252" y="636"/>
                  </a:lnTo>
                  <a:lnTo>
                    <a:pt x="253" y="636"/>
                  </a:lnTo>
                  <a:lnTo>
                    <a:pt x="253" y="636"/>
                  </a:lnTo>
                  <a:lnTo>
                    <a:pt x="253" y="636"/>
                  </a:lnTo>
                  <a:lnTo>
                    <a:pt x="253" y="636"/>
                  </a:lnTo>
                  <a:lnTo>
                    <a:pt x="254" y="636"/>
                  </a:lnTo>
                  <a:lnTo>
                    <a:pt x="254" y="636"/>
                  </a:lnTo>
                  <a:lnTo>
                    <a:pt x="254" y="636"/>
                  </a:lnTo>
                  <a:lnTo>
                    <a:pt x="254" y="636"/>
                  </a:lnTo>
                  <a:lnTo>
                    <a:pt x="255" y="636"/>
                  </a:lnTo>
                  <a:lnTo>
                    <a:pt x="255" y="629"/>
                  </a:lnTo>
                  <a:lnTo>
                    <a:pt x="264" y="629"/>
                  </a:lnTo>
                  <a:lnTo>
                    <a:pt x="264" y="629"/>
                  </a:lnTo>
                  <a:lnTo>
                    <a:pt x="265" y="629"/>
                  </a:lnTo>
                  <a:lnTo>
                    <a:pt x="265" y="623"/>
                  </a:lnTo>
                  <a:lnTo>
                    <a:pt x="266" y="623"/>
                  </a:lnTo>
                  <a:lnTo>
                    <a:pt x="266" y="623"/>
                  </a:lnTo>
                  <a:lnTo>
                    <a:pt x="266" y="623"/>
                  </a:lnTo>
                  <a:lnTo>
                    <a:pt x="266" y="623"/>
                  </a:lnTo>
                  <a:lnTo>
                    <a:pt x="267" y="623"/>
                  </a:lnTo>
                  <a:lnTo>
                    <a:pt x="267" y="623"/>
                  </a:lnTo>
                  <a:lnTo>
                    <a:pt x="268" y="623"/>
                  </a:lnTo>
                  <a:lnTo>
                    <a:pt x="268" y="623"/>
                  </a:lnTo>
                  <a:lnTo>
                    <a:pt x="269" y="623"/>
                  </a:lnTo>
                  <a:lnTo>
                    <a:pt x="269" y="623"/>
                  </a:lnTo>
                  <a:lnTo>
                    <a:pt x="271" y="623"/>
                  </a:lnTo>
                  <a:lnTo>
                    <a:pt x="271" y="623"/>
                  </a:lnTo>
                  <a:lnTo>
                    <a:pt x="274" y="623"/>
                  </a:lnTo>
                  <a:lnTo>
                    <a:pt x="274" y="623"/>
                  </a:lnTo>
                  <a:lnTo>
                    <a:pt x="275" y="623"/>
                  </a:lnTo>
                  <a:lnTo>
                    <a:pt x="275" y="623"/>
                  </a:lnTo>
                  <a:lnTo>
                    <a:pt x="277" y="623"/>
                  </a:lnTo>
                  <a:lnTo>
                    <a:pt x="277" y="623"/>
                  </a:lnTo>
                  <a:lnTo>
                    <a:pt x="283" y="623"/>
                  </a:lnTo>
                  <a:lnTo>
                    <a:pt x="283" y="623"/>
                  </a:lnTo>
                  <a:lnTo>
                    <a:pt x="286" y="623"/>
                  </a:lnTo>
                  <a:lnTo>
                    <a:pt x="286" y="616"/>
                  </a:lnTo>
                  <a:lnTo>
                    <a:pt x="286" y="616"/>
                  </a:lnTo>
                  <a:lnTo>
                    <a:pt x="286" y="616"/>
                  </a:lnTo>
                  <a:lnTo>
                    <a:pt x="289" y="616"/>
                  </a:lnTo>
                  <a:lnTo>
                    <a:pt x="289" y="610"/>
                  </a:lnTo>
                  <a:lnTo>
                    <a:pt x="290" y="610"/>
                  </a:lnTo>
                  <a:lnTo>
                    <a:pt x="290" y="610"/>
                  </a:lnTo>
                  <a:lnTo>
                    <a:pt x="293" y="610"/>
                  </a:lnTo>
                  <a:lnTo>
                    <a:pt x="293" y="610"/>
                  </a:lnTo>
                  <a:lnTo>
                    <a:pt x="294" y="610"/>
                  </a:lnTo>
                  <a:lnTo>
                    <a:pt x="294" y="610"/>
                  </a:lnTo>
                  <a:lnTo>
                    <a:pt x="297" y="610"/>
                  </a:lnTo>
                  <a:lnTo>
                    <a:pt x="297" y="603"/>
                  </a:lnTo>
                  <a:lnTo>
                    <a:pt x="300" y="603"/>
                  </a:lnTo>
                  <a:lnTo>
                    <a:pt x="300" y="603"/>
                  </a:lnTo>
                  <a:lnTo>
                    <a:pt x="301" y="603"/>
                  </a:lnTo>
                  <a:lnTo>
                    <a:pt x="301" y="603"/>
                  </a:lnTo>
                  <a:lnTo>
                    <a:pt x="303" y="603"/>
                  </a:lnTo>
                  <a:lnTo>
                    <a:pt x="303" y="603"/>
                  </a:lnTo>
                  <a:lnTo>
                    <a:pt x="305" y="603"/>
                  </a:lnTo>
                  <a:lnTo>
                    <a:pt x="305" y="603"/>
                  </a:lnTo>
                  <a:lnTo>
                    <a:pt x="305" y="603"/>
                  </a:lnTo>
                  <a:lnTo>
                    <a:pt x="305" y="603"/>
                  </a:lnTo>
                  <a:lnTo>
                    <a:pt x="306" y="603"/>
                  </a:lnTo>
                  <a:lnTo>
                    <a:pt x="306" y="603"/>
                  </a:lnTo>
                  <a:lnTo>
                    <a:pt x="309" y="603"/>
                  </a:lnTo>
                  <a:lnTo>
                    <a:pt x="309" y="597"/>
                  </a:lnTo>
                  <a:lnTo>
                    <a:pt x="309" y="597"/>
                  </a:lnTo>
                  <a:lnTo>
                    <a:pt x="309" y="597"/>
                  </a:lnTo>
                  <a:lnTo>
                    <a:pt x="310" y="597"/>
                  </a:lnTo>
                  <a:lnTo>
                    <a:pt x="310" y="597"/>
                  </a:lnTo>
                  <a:lnTo>
                    <a:pt x="310" y="597"/>
                  </a:lnTo>
                  <a:lnTo>
                    <a:pt x="310" y="597"/>
                  </a:lnTo>
                  <a:lnTo>
                    <a:pt x="312" y="597"/>
                  </a:lnTo>
                  <a:lnTo>
                    <a:pt x="312" y="597"/>
                  </a:lnTo>
                  <a:lnTo>
                    <a:pt x="313" y="597"/>
                  </a:lnTo>
                  <a:lnTo>
                    <a:pt x="313" y="597"/>
                  </a:lnTo>
                  <a:lnTo>
                    <a:pt x="313" y="597"/>
                  </a:lnTo>
                  <a:lnTo>
                    <a:pt x="313" y="597"/>
                  </a:lnTo>
                  <a:lnTo>
                    <a:pt x="313" y="597"/>
                  </a:lnTo>
                  <a:lnTo>
                    <a:pt x="313" y="597"/>
                  </a:lnTo>
                  <a:lnTo>
                    <a:pt x="317" y="597"/>
                  </a:lnTo>
                  <a:lnTo>
                    <a:pt x="317" y="597"/>
                  </a:lnTo>
                  <a:lnTo>
                    <a:pt x="320" y="597"/>
                  </a:lnTo>
                  <a:lnTo>
                    <a:pt x="320" y="597"/>
                  </a:lnTo>
                  <a:lnTo>
                    <a:pt x="320" y="597"/>
                  </a:lnTo>
                  <a:lnTo>
                    <a:pt x="320" y="597"/>
                  </a:lnTo>
                  <a:lnTo>
                    <a:pt x="322" y="597"/>
                  </a:lnTo>
                  <a:lnTo>
                    <a:pt x="322" y="597"/>
                  </a:lnTo>
                  <a:lnTo>
                    <a:pt x="322" y="597"/>
                  </a:lnTo>
                  <a:lnTo>
                    <a:pt x="322" y="597"/>
                  </a:lnTo>
                  <a:lnTo>
                    <a:pt x="323" y="597"/>
                  </a:lnTo>
                  <a:lnTo>
                    <a:pt x="323" y="597"/>
                  </a:lnTo>
                  <a:lnTo>
                    <a:pt x="325" y="597"/>
                  </a:lnTo>
                  <a:lnTo>
                    <a:pt x="325" y="597"/>
                  </a:lnTo>
                  <a:lnTo>
                    <a:pt x="326" y="597"/>
                  </a:lnTo>
                  <a:lnTo>
                    <a:pt x="326" y="597"/>
                  </a:lnTo>
                  <a:lnTo>
                    <a:pt x="326" y="597"/>
                  </a:lnTo>
                  <a:lnTo>
                    <a:pt x="326" y="590"/>
                  </a:lnTo>
                  <a:lnTo>
                    <a:pt x="327" y="590"/>
                  </a:lnTo>
                  <a:lnTo>
                    <a:pt x="327" y="590"/>
                  </a:lnTo>
                  <a:lnTo>
                    <a:pt x="330" y="590"/>
                  </a:lnTo>
                  <a:lnTo>
                    <a:pt x="330" y="590"/>
                  </a:lnTo>
                  <a:lnTo>
                    <a:pt x="330" y="590"/>
                  </a:lnTo>
                  <a:lnTo>
                    <a:pt x="330" y="590"/>
                  </a:lnTo>
                  <a:lnTo>
                    <a:pt x="330" y="590"/>
                  </a:lnTo>
                  <a:lnTo>
                    <a:pt x="330" y="590"/>
                  </a:lnTo>
                  <a:lnTo>
                    <a:pt x="331" y="590"/>
                  </a:lnTo>
                  <a:lnTo>
                    <a:pt x="331" y="590"/>
                  </a:lnTo>
                  <a:lnTo>
                    <a:pt x="332" y="590"/>
                  </a:lnTo>
                  <a:lnTo>
                    <a:pt x="332" y="590"/>
                  </a:lnTo>
                  <a:lnTo>
                    <a:pt x="333" y="590"/>
                  </a:lnTo>
                  <a:lnTo>
                    <a:pt x="333" y="590"/>
                  </a:lnTo>
                  <a:lnTo>
                    <a:pt x="333" y="590"/>
                  </a:lnTo>
                  <a:lnTo>
                    <a:pt x="333" y="590"/>
                  </a:lnTo>
                  <a:lnTo>
                    <a:pt x="333" y="590"/>
                  </a:lnTo>
                  <a:lnTo>
                    <a:pt x="333" y="590"/>
                  </a:lnTo>
                  <a:lnTo>
                    <a:pt x="334" y="590"/>
                  </a:lnTo>
                  <a:lnTo>
                    <a:pt x="334" y="590"/>
                  </a:lnTo>
                  <a:lnTo>
                    <a:pt x="334" y="590"/>
                  </a:lnTo>
                  <a:lnTo>
                    <a:pt x="334" y="590"/>
                  </a:lnTo>
                  <a:lnTo>
                    <a:pt x="335" y="590"/>
                  </a:lnTo>
                  <a:lnTo>
                    <a:pt x="335" y="590"/>
                  </a:lnTo>
                  <a:lnTo>
                    <a:pt x="339" y="590"/>
                  </a:lnTo>
                  <a:lnTo>
                    <a:pt x="339" y="590"/>
                  </a:lnTo>
                  <a:lnTo>
                    <a:pt x="340" y="590"/>
                  </a:lnTo>
                  <a:lnTo>
                    <a:pt x="340" y="590"/>
                  </a:lnTo>
                  <a:lnTo>
                    <a:pt x="340" y="590"/>
                  </a:lnTo>
                  <a:lnTo>
                    <a:pt x="340" y="590"/>
                  </a:lnTo>
                  <a:lnTo>
                    <a:pt x="342" y="590"/>
                  </a:lnTo>
                  <a:lnTo>
                    <a:pt x="342" y="590"/>
                  </a:lnTo>
                  <a:lnTo>
                    <a:pt x="343" y="590"/>
                  </a:lnTo>
                  <a:lnTo>
                    <a:pt x="343" y="590"/>
                  </a:lnTo>
                  <a:lnTo>
                    <a:pt x="344" y="590"/>
                  </a:lnTo>
                  <a:lnTo>
                    <a:pt x="344" y="590"/>
                  </a:lnTo>
                  <a:lnTo>
                    <a:pt x="345" y="590"/>
                  </a:lnTo>
                  <a:lnTo>
                    <a:pt x="345" y="590"/>
                  </a:lnTo>
                  <a:lnTo>
                    <a:pt x="345" y="590"/>
                  </a:lnTo>
                  <a:lnTo>
                    <a:pt x="345" y="584"/>
                  </a:lnTo>
                  <a:lnTo>
                    <a:pt x="347" y="584"/>
                  </a:lnTo>
                  <a:lnTo>
                    <a:pt x="347" y="584"/>
                  </a:lnTo>
                  <a:lnTo>
                    <a:pt x="347" y="584"/>
                  </a:lnTo>
                  <a:lnTo>
                    <a:pt x="347" y="584"/>
                  </a:lnTo>
                  <a:lnTo>
                    <a:pt x="348" y="584"/>
                  </a:lnTo>
                  <a:lnTo>
                    <a:pt x="348" y="584"/>
                  </a:lnTo>
                  <a:lnTo>
                    <a:pt x="348" y="584"/>
                  </a:lnTo>
                  <a:lnTo>
                    <a:pt x="348" y="584"/>
                  </a:lnTo>
                  <a:lnTo>
                    <a:pt x="349" y="584"/>
                  </a:lnTo>
                  <a:lnTo>
                    <a:pt x="349" y="584"/>
                  </a:lnTo>
                  <a:lnTo>
                    <a:pt x="352" y="584"/>
                  </a:lnTo>
                  <a:lnTo>
                    <a:pt x="352" y="584"/>
                  </a:lnTo>
                  <a:lnTo>
                    <a:pt x="354" y="584"/>
                  </a:lnTo>
                  <a:lnTo>
                    <a:pt x="354" y="584"/>
                  </a:lnTo>
                  <a:lnTo>
                    <a:pt x="355" y="584"/>
                  </a:lnTo>
                  <a:lnTo>
                    <a:pt x="355" y="584"/>
                  </a:lnTo>
                  <a:lnTo>
                    <a:pt x="357" y="584"/>
                  </a:lnTo>
                  <a:lnTo>
                    <a:pt x="357" y="584"/>
                  </a:lnTo>
                  <a:lnTo>
                    <a:pt x="360" y="584"/>
                  </a:lnTo>
                  <a:lnTo>
                    <a:pt x="360" y="584"/>
                  </a:lnTo>
                  <a:lnTo>
                    <a:pt x="361" y="584"/>
                  </a:lnTo>
                  <a:lnTo>
                    <a:pt x="361" y="584"/>
                  </a:lnTo>
                  <a:lnTo>
                    <a:pt x="362" y="584"/>
                  </a:lnTo>
                  <a:lnTo>
                    <a:pt x="362" y="584"/>
                  </a:lnTo>
                  <a:lnTo>
                    <a:pt x="364" y="584"/>
                  </a:lnTo>
                  <a:lnTo>
                    <a:pt x="364" y="584"/>
                  </a:lnTo>
                  <a:lnTo>
                    <a:pt x="366" y="584"/>
                  </a:lnTo>
                  <a:lnTo>
                    <a:pt x="366" y="584"/>
                  </a:lnTo>
                  <a:lnTo>
                    <a:pt x="367" y="584"/>
                  </a:lnTo>
                  <a:lnTo>
                    <a:pt x="367" y="584"/>
                  </a:lnTo>
                  <a:lnTo>
                    <a:pt x="368" y="584"/>
                  </a:lnTo>
                  <a:lnTo>
                    <a:pt x="368" y="577"/>
                  </a:lnTo>
                  <a:lnTo>
                    <a:pt x="368" y="577"/>
                  </a:lnTo>
                  <a:lnTo>
                    <a:pt x="368" y="577"/>
                  </a:lnTo>
                  <a:lnTo>
                    <a:pt x="370" y="577"/>
                  </a:lnTo>
                  <a:lnTo>
                    <a:pt x="370" y="577"/>
                  </a:lnTo>
                  <a:lnTo>
                    <a:pt x="371" y="577"/>
                  </a:lnTo>
                  <a:lnTo>
                    <a:pt x="371" y="577"/>
                  </a:lnTo>
                  <a:lnTo>
                    <a:pt x="372" y="577"/>
                  </a:lnTo>
                  <a:lnTo>
                    <a:pt x="372" y="577"/>
                  </a:lnTo>
                  <a:lnTo>
                    <a:pt x="372" y="577"/>
                  </a:lnTo>
                  <a:lnTo>
                    <a:pt x="372" y="577"/>
                  </a:lnTo>
                  <a:lnTo>
                    <a:pt x="374" y="577"/>
                  </a:lnTo>
                  <a:lnTo>
                    <a:pt x="374" y="577"/>
                  </a:lnTo>
                  <a:lnTo>
                    <a:pt x="375" y="577"/>
                  </a:lnTo>
                  <a:lnTo>
                    <a:pt x="375" y="577"/>
                  </a:lnTo>
                  <a:lnTo>
                    <a:pt x="376" y="577"/>
                  </a:lnTo>
                  <a:lnTo>
                    <a:pt x="376" y="577"/>
                  </a:lnTo>
                  <a:lnTo>
                    <a:pt x="376" y="577"/>
                  </a:lnTo>
                  <a:lnTo>
                    <a:pt x="376" y="577"/>
                  </a:lnTo>
                  <a:lnTo>
                    <a:pt x="376" y="577"/>
                  </a:lnTo>
                  <a:lnTo>
                    <a:pt x="376" y="577"/>
                  </a:lnTo>
                  <a:lnTo>
                    <a:pt x="378" y="577"/>
                  </a:lnTo>
                  <a:lnTo>
                    <a:pt x="378" y="577"/>
                  </a:lnTo>
                  <a:lnTo>
                    <a:pt x="380" y="577"/>
                  </a:lnTo>
                  <a:lnTo>
                    <a:pt x="380" y="577"/>
                  </a:lnTo>
                  <a:lnTo>
                    <a:pt x="381" y="577"/>
                  </a:lnTo>
                  <a:lnTo>
                    <a:pt x="381" y="577"/>
                  </a:lnTo>
                  <a:lnTo>
                    <a:pt x="383" y="577"/>
                  </a:lnTo>
                  <a:lnTo>
                    <a:pt x="383" y="577"/>
                  </a:lnTo>
                  <a:lnTo>
                    <a:pt x="384" y="577"/>
                  </a:lnTo>
                  <a:lnTo>
                    <a:pt x="384" y="577"/>
                  </a:lnTo>
                  <a:lnTo>
                    <a:pt x="384" y="577"/>
                  </a:lnTo>
                  <a:lnTo>
                    <a:pt x="384" y="577"/>
                  </a:lnTo>
                  <a:lnTo>
                    <a:pt x="385" y="577"/>
                  </a:lnTo>
                  <a:lnTo>
                    <a:pt x="385" y="577"/>
                  </a:lnTo>
                  <a:lnTo>
                    <a:pt x="389" y="577"/>
                  </a:lnTo>
                  <a:lnTo>
                    <a:pt x="389" y="577"/>
                  </a:lnTo>
                  <a:lnTo>
                    <a:pt x="392" y="577"/>
                  </a:lnTo>
                  <a:lnTo>
                    <a:pt x="392" y="577"/>
                  </a:lnTo>
                  <a:lnTo>
                    <a:pt x="393" y="577"/>
                  </a:lnTo>
                  <a:lnTo>
                    <a:pt x="393" y="577"/>
                  </a:lnTo>
                  <a:lnTo>
                    <a:pt x="394" y="577"/>
                  </a:lnTo>
                  <a:lnTo>
                    <a:pt x="394" y="577"/>
                  </a:lnTo>
                  <a:lnTo>
                    <a:pt x="395" y="577"/>
                  </a:lnTo>
                  <a:lnTo>
                    <a:pt x="395" y="577"/>
                  </a:lnTo>
                  <a:lnTo>
                    <a:pt x="396" y="577"/>
                  </a:lnTo>
                  <a:lnTo>
                    <a:pt x="396" y="571"/>
                  </a:lnTo>
                  <a:lnTo>
                    <a:pt x="397" y="571"/>
                  </a:lnTo>
                  <a:lnTo>
                    <a:pt x="397" y="571"/>
                  </a:lnTo>
                  <a:lnTo>
                    <a:pt x="397" y="571"/>
                  </a:lnTo>
                  <a:lnTo>
                    <a:pt x="397" y="571"/>
                  </a:lnTo>
                  <a:lnTo>
                    <a:pt x="400" y="571"/>
                  </a:lnTo>
                  <a:lnTo>
                    <a:pt x="400" y="571"/>
                  </a:lnTo>
                  <a:lnTo>
                    <a:pt x="401" y="571"/>
                  </a:lnTo>
                  <a:lnTo>
                    <a:pt x="401" y="571"/>
                  </a:lnTo>
                  <a:lnTo>
                    <a:pt x="402" y="571"/>
                  </a:lnTo>
                  <a:lnTo>
                    <a:pt x="402" y="571"/>
                  </a:lnTo>
                  <a:lnTo>
                    <a:pt x="403" y="571"/>
                  </a:lnTo>
                  <a:lnTo>
                    <a:pt x="403" y="571"/>
                  </a:lnTo>
                  <a:lnTo>
                    <a:pt x="403" y="571"/>
                  </a:lnTo>
                  <a:lnTo>
                    <a:pt x="403" y="571"/>
                  </a:lnTo>
                  <a:lnTo>
                    <a:pt x="404" y="571"/>
                  </a:lnTo>
                  <a:lnTo>
                    <a:pt x="404" y="571"/>
                  </a:lnTo>
                  <a:lnTo>
                    <a:pt x="406" y="571"/>
                  </a:lnTo>
                  <a:lnTo>
                    <a:pt x="406" y="571"/>
                  </a:lnTo>
                  <a:lnTo>
                    <a:pt x="407" y="571"/>
                  </a:lnTo>
                  <a:lnTo>
                    <a:pt x="407" y="571"/>
                  </a:lnTo>
                  <a:lnTo>
                    <a:pt x="410" y="571"/>
                  </a:lnTo>
                  <a:lnTo>
                    <a:pt x="410" y="571"/>
                  </a:lnTo>
                  <a:lnTo>
                    <a:pt x="411" y="571"/>
                  </a:lnTo>
                  <a:lnTo>
                    <a:pt x="411" y="571"/>
                  </a:lnTo>
                  <a:lnTo>
                    <a:pt x="411" y="571"/>
                  </a:lnTo>
                  <a:lnTo>
                    <a:pt x="411" y="571"/>
                  </a:lnTo>
                  <a:lnTo>
                    <a:pt x="412" y="571"/>
                  </a:lnTo>
                  <a:lnTo>
                    <a:pt x="412" y="571"/>
                  </a:lnTo>
                  <a:lnTo>
                    <a:pt x="412" y="571"/>
                  </a:lnTo>
                  <a:lnTo>
                    <a:pt x="412" y="571"/>
                  </a:lnTo>
                  <a:lnTo>
                    <a:pt x="413" y="571"/>
                  </a:lnTo>
                  <a:lnTo>
                    <a:pt x="413" y="571"/>
                  </a:lnTo>
                  <a:lnTo>
                    <a:pt x="413" y="571"/>
                  </a:lnTo>
                  <a:lnTo>
                    <a:pt x="413" y="571"/>
                  </a:lnTo>
                  <a:lnTo>
                    <a:pt x="413" y="571"/>
                  </a:lnTo>
                  <a:lnTo>
                    <a:pt x="413" y="571"/>
                  </a:lnTo>
                  <a:lnTo>
                    <a:pt x="414" y="571"/>
                  </a:lnTo>
                  <a:lnTo>
                    <a:pt x="414" y="571"/>
                  </a:lnTo>
                  <a:lnTo>
                    <a:pt x="416" y="571"/>
                  </a:lnTo>
                  <a:lnTo>
                    <a:pt x="416" y="571"/>
                  </a:lnTo>
                  <a:lnTo>
                    <a:pt x="416" y="571"/>
                  </a:lnTo>
                  <a:lnTo>
                    <a:pt x="416" y="571"/>
                  </a:lnTo>
                  <a:lnTo>
                    <a:pt x="417" y="571"/>
                  </a:lnTo>
                  <a:lnTo>
                    <a:pt x="417" y="571"/>
                  </a:lnTo>
                  <a:lnTo>
                    <a:pt x="417" y="571"/>
                  </a:lnTo>
                  <a:lnTo>
                    <a:pt x="417" y="564"/>
                  </a:lnTo>
                  <a:lnTo>
                    <a:pt x="417" y="564"/>
                  </a:lnTo>
                  <a:lnTo>
                    <a:pt x="417" y="564"/>
                  </a:lnTo>
                  <a:lnTo>
                    <a:pt x="419" y="564"/>
                  </a:lnTo>
                  <a:lnTo>
                    <a:pt x="419" y="564"/>
                  </a:lnTo>
                  <a:lnTo>
                    <a:pt x="420" y="564"/>
                  </a:lnTo>
                  <a:lnTo>
                    <a:pt x="420" y="558"/>
                  </a:lnTo>
                  <a:lnTo>
                    <a:pt x="420" y="558"/>
                  </a:lnTo>
                  <a:lnTo>
                    <a:pt x="420" y="558"/>
                  </a:lnTo>
                  <a:lnTo>
                    <a:pt x="421" y="558"/>
                  </a:lnTo>
                  <a:lnTo>
                    <a:pt x="421" y="551"/>
                  </a:lnTo>
                  <a:lnTo>
                    <a:pt x="422" y="551"/>
                  </a:lnTo>
                  <a:lnTo>
                    <a:pt x="422" y="551"/>
                  </a:lnTo>
                  <a:lnTo>
                    <a:pt x="422" y="551"/>
                  </a:lnTo>
                  <a:lnTo>
                    <a:pt x="422" y="551"/>
                  </a:lnTo>
                  <a:lnTo>
                    <a:pt x="423" y="551"/>
                  </a:lnTo>
                  <a:lnTo>
                    <a:pt x="423" y="551"/>
                  </a:lnTo>
                  <a:lnTo>
                    <a:pt x="424" y="551"/>
                  </a:lnTo>
                  <a:lnTo>
                    <a:pt x="424" y="551"/>
                  </a:lnTo>
                  <a:lnTo>
                    <a:pt x="426" y="551"/>
                  </a:lnTo>
                  <a:lnTo>
                    <a:pt x="426" y="551"/>
                  </a:lnTo>
                  <a:lnTo>
                    <a:pt x="426" y="551"/>
                  </a:lnTo>
                  <a:lnTo>
                    <a:pt x="426" y="551"/>
                  </a:lnTo>
                  <a:lnTo>
                    <a:pt x="428" y="551"/>
                  </a:lnTo>
                  <a:lnTo>
                    <a:pt x="428" y="551"/>
                  </a:lnTo>
                  <a:lnTo>
                    <a:pt x="428" y="551"/>
                  </a:lnTo>
                  <a:lnTo>
                    <a:pt x="428" y="544"/>
                  </a:lnTo>
                  <a:lnTo>
                    <a:pt x="430" y="544"/>
                  </a:lnTo>
                  <a:lnTo>
                    <a:pt x="430" y="544"/>
                  </a:lnTo>
                  <a:lnTo>
                    <a:pt x="431" y="544"/>
                  </a:lnTo>
                  <a:lnTo>
                    <a:pt x="431" y="538"/>
                  </a:lnTo>
                  <a:lnTo>
                    <a:pt x="432" y="538"/>
                  </a:lnTo>
                  <a:lnTo>
                    <a:pt x="432" y="538"/>
                  </a:lnTo>
                  <a:lnTo>
                    <a:pt x="433" y="538"/>
                  </a:lnTo>
                  <a:lnTo>
                    <a:pt x="433" y="538"/>
                  </a:lnTo>
                  <a:lnTo>
                    <a:pt x="434" y="538"/>
                  </a:lnTo>
                  <a:lnTo>
                    <a:pt x="434" y="538"/>
                  </a:lnTo>
                  <a:lnTo>
                    <a:pt x="437" y="538"/>
                  </a:lnTo>
                  <a:lnTo>
                    <a:pt x="437" y="538"/>
                  </a:lnTo>
                  <a:lnTo>
                    <a:pt x="438" y="538"/>
                  </a:lnTo>
                  <a:lnTo>
                    <a:pt x="438" y="538"/>
                  </a:lnTo>
                  <a:lnTo>
                    <a:pt x="438" y="538"/>
                  </a:lnTo>
                  <a:lnTo>
                    <a:pt x="438" y="538"/>
                  </a:lnTo>
                  <a:lnTo>
                    <a:pt x="440" y="538"/>
                  </a:lnTo>
                  <a:lnTo>
                    <a:pt x="440" y="538"/>
                  </a:lnTo>
                  <a:lnTo>
                    <a:pt x="442" y="538"/>
                  </a:lnTo>
                  <a:lnTo>
                    <a:pt x="442" y="531"/>
                  </a:lnTo>
                  <a:lnTo>
                    <a:pt x="443" y="531"/>
                  </a:lnTo>
                  <a:lnTo>
                    <a:pt x="443" y="531"/>
                  </a:lnTo>
                  <a:lnTo>
                    <a:pt x="445" y="531"/>
                  </a:lnTo>
                  <a:lnTo>
                    <a:pt x="445" y="531"/>
                  </a:lnTo>
                  <a:lnTo>
                    <a:pt x="445" y="531"/>
                  </a:lnTo>
                  <a:lnTo>
                    <a:pt x="445" y="531"/>
                  </a:lnTo>
                  <a:lnTo>
                    <a:pt x="445" y="531"/>
                  </a:lnTo>
                  <a:lnTo>
                    <a:pt x="445" y="531"/>
                  </a:lnTo>
                  <a:lnTo>
                    <a:pt x="446" y="531"/>
                  </a:lnTo>
                  <a:lnTo>
                    <a:pt x="446" y="531"/>
                  </a:lnTo>
                  <a:lnTo>
                    <a:pt x="446" y="531"/>
                  </a:lnTo>
                  <a:lnTo>
                    <a:pt x="446" y="531"/>
                  </a:lnTo>
                  <a:lnTo>
                    <a:pt x="453" y="531"/>
                  </a:lnTo>
                  <a:lnTo>
                    <a:pt x="453" y="531"/>
                  </a:lnTo>
                  <a:lnTo>
                    <a:pt x="454" y="531"/>
                  </a:lnTo>
                  <a:lnTo>
                    <a:pt x="454" y="531"/>
                  </a:lnTo>
                  <a:lnTo>
                    <a:pt x="455" y="531"/>
                  </a:lnTo>
                  <a:lnTo>
                    <a:pt x="455" y="531"/>
                  </a:lnTo>
                  <a:lnTo>
                    <a:pt x="456" y="531"/>
                  </a:lnTo>
                  <a:lnTo>
                    <a:pt x="456" y="531"/>
                  </a:lnTo>
                  <a:lnTo>
                    <a:pt x="456" y="531"/>
                  </a:lnTo>
                  <a:lnTo>
                    <a:pt x="456" y="531"/>
                  </a:lnTo>
                  <a:lnTo>
                    <a:pt x="457" y="531"/>
                  </a:lnTo>
                  <a:lnTo>
                    <a:pt x="457" y="531"/>
                  </a:lnTo>
                  <a:lnTo>
                    <a:pt x="460" y="531"/>
                  </a:lnTo>
                  <a:lnTo>
                    <a:pt x="460" y="531"/>
                  </a:lnTo>
                  <a:lnTo>
                    <a:pt x="462" y="531"/>
                  </a:lnTo>
                  <a:lnTo>
                    <a:pt x="462" y="525"/>
                  </a:lnTo>
                  <a:lnTo>
                    <a:pt x="464" y="525"/>
                  </a:lnTo>
                  <a:lnTo>
                    <a:pt x="464" y="525"/>
                  </a:lnTo>
                  <a:lnTo>
                    <a:pt x="465" y="525"/>
                  </a:lnTo>
                  <a:lnTo>
                    <a:pt x="465" y="525"/>
                  </a:lnTo>
                  <a:lnTo>
                    <a:pt x="466" y="525"/>
                  </a:lnTo>
                  <a:lnTo>
                    <a:pt x="466" y="525"/>
                  </a:lnTo>
                  <a:lnTo>
                    <a:pt x="468" y="525"/>
                  </a:lnTo>
                  <a:lnTo>
                    <a:pt x="468" y="525"/>
                  </a:lnTo>
                  <a:lnTo>
                    <a:pt x="469" y="525"/>
                  </a:lnTo>
                  <a:lnTo>
                    <a:pt x="469" y="525"/>
                  </a:lnTo>
                  <a:lnTo>
                    <a:pt x="469" y="525"/>
                  </a:lnTo>
                  <a:lnTo>
                    <a:pt x="469" y="525"/>
                  </a:lnTo>
                  <a:lnTo>
                    <a:pt x="470" y="525"/>
                  </a:lnTo>
                  <a:lnTo>
                    <a:pt x="470" y="525"/>
                  </a:lnTo>
                  <a:lnTo>
                    <a:pt x="472" y="525"/>
                  </a:lnTo>
                  <a:lnTo>
                    <a:pt x="472" y="525"/>
                  </a:lnTo>
                  <a:lnTo>
                    <a:pt x="473" y="525"/>
                  </a:lnTo>
                  <a:lnTo>
                    <a:pt x="473" y="525"/>
                  </a:lnTo>
                  <a:lnTo>
                    <a:pt x="475" y="525"/>
                  </a:lnTo>
                  <a:lnTo>
                    <a:pt x="475" y="525"/>
                  </a:lnTo>
                  <a:lnTo>
                    <a:pt x="478" y="525"/>
                  </a:lnTo>
                  <a:lnTo>
                    <a:pt x="478" y="525"/>
                  </a:lnTo>
                  <a:lnTo>
                    <a:pt x="479" y="525"/>
                  </a:lnTo>
                  <a:lnTo>
                    <a:pt x="479" y="525"/>
                  </a:lnTo>
                  <a:lnTo>
                    <a:pt x="481" y="525"/>
                  </a:lnTo>
                  <a:lnTo>
                    <a:pt x="481" y="525"/>
                  </a:lnTo>
                  <a:lnTo>
                    <a:pt x="484" y="525"/>
                  </a:lnTo>
                  <a:lnTo>
                    <a:pt x="484" y="525"/>
                  </a:lnTo>
                  <a:lnTo>
                    <a:pt x="485" y="525"/>
                  </a:lnTo>
                  <a:lnTo>
                    <a:pt x="485" y="525"/>
                  </a:lnTo>
                  <a:lnTo>
                    <a:pt x="485" y="525"/>
                  </a:lnTo>
                  <a:lnTo>
                    <a:pt x="485" y="525"/>
                  </a:lnTo>
                  <a:lnTo>
                    <a:pt x="486" y="525"/>
                  </a:lnTo>
                  <a:lnTo>
                    <a:pt x="486" y="525"/>
                  </a:lnTo>
                  <a:lnTo>
                    <a:pt x="489" y="525"/>
                  </a:lnTo>
                  <a:lnTo>
                    <a:pt x="489" y="525"/>
                  </a:lnTo>
                  <a:lnTo>
                    <a:pt x="489" y="525"/>
                  </a:lnTo>
                  <a:lnTo>
                    <a:pt x="489" y="525"/>
                  </a:lnTo>
                  <a:lnTo>
                    <a:pt x="491" y="525"/>
                  </a:lnTo>
                  <a:lnTo>
                    <a:pt x="491" y="525"/>
                  </a:lnTo>
                  <a:lnTo>
                    <a:pt x="493" y="525"/>
                  </a:lnTo>
                  <a:lnTo>
                    <a:pt x="493" y="525"/>
                  </a:lnTo>
                  <a:lnTo>
                    <a:pt x="493" y="525"/>
                  </a:lnTo>
                  <a:lnTo>
                    <a:pt x="493" y="525"/>
                  </a:lnTo>
                  <a:lnTo>
                    <a:pt x="494" y="525"/>
                  </a:lnTo>
                  <a:lnTo>
                    <a:pt x="494" y="525"/>
                  </a:lnTo>
                  <a:lnTo>
                    <a:pt x="494" y="525"/>
                  </a:lnTo>
                  <a:lnTo>
                    <a:pt x="494" y="525"/>
                  </a:lnTo>
                  <a:lnTo>
                    <a:pt x="500" y="525"/>
                  </a:lnTo>
                  <a:lnTo>
                    <a:pt x="500" y="518"/>
                  </a:lnTo>
                  <a:lnTo>
                    <a:pt x="504" y="518"/>
                  </a:lnTo>
                  <a:lnTo>
                    <a:pt x="504" y="518"/>
                  </a:lnTo>
                  <a:lnTo>
                    <a:pt x="507" y="518"/>
                  </a:lnTo>
                  <a:lnTo>
                    <a:pt x="507" y="518"/>
                  </a:lnTo>
                  <a:lnTo>
                    <a:pt x="508" y="518"/>
                  </a:lnTo>
                  <a:lnTo>
                    <a:pt x="508" y="518"/>
                  </a:lnTo>
                  <a:lnTo>
                    <a:pt x="509" y="518"/>
                  </a:lnTo>
                  <a:lnTo>
                    <a:pt x="509" y="518"/>
                  </a:lnTo>
                  <a:lnTo>
                    <a:pt x="511" y="518"/>
                  </a:lnTo>
                  <a:lnTo>
                    <a:pt x="511" y="518"/>
                  </a:lnTo>
                  <a:lnTo>
                    <a:pt x="516" y="518"/>
                  </a:lnTo>
                  <a:lnTo>
                    <a:pt x="516" y="518"/>
                  </a:lnTo>
                  <a:lnTo>
                    <a:pt x="516" y="518"/>
                  </a:lnTo>
                  <a:lnTo>
                    <a:pt x="516" y="518"/>
                  </a:lnTo>
                  <a:lnTo>
                    <a:pt x="518" y="518"/>
                  </a:lnTo>
                  <a:lnTo>
                    <a:pt x="518" y="518"/>
                  </a:lnTo>
                  <a:lnTo>
                    <a:pt x="518" y="518"/>
                  </a:lnTo>
                  <a:lnTo>
                    <a:pt x="518" y="518"/>
                  </a:lnTo>
                  <a:lnTo>
                    <a:pt x="519" y="518"/>
                  </a:lnTo>
                  <a:lnTo>
                    <a:pt x="519" y="518"/>
                  </a:lnTo>
                  <a:lnTo>
                    <a:pt x="523" y="518"/>
                  </a:lnTo>
                  <a:lnTo>
                    <a:pt x="523" y="518"/>
                  </a:lnTo>
                  <a:lnTo>
                    <a:pt x="523" y="518"/>
                  </a:lnTo>
                  <a:lnTo>
                    <a:pt x="523" y="518"/>
                  </a:lnTo>
                  <a:lnTo>
                    <a:pt x="524" y="518"/>
                  </a:lnTo>
                  <a:lnTo>
                    <a:pt x="524" y="518"/>
                  </a:lnTo>
                  <a:lnTo>
                    <a:pt x="526" y="518"/>
                  </a:lnTo>
                  <a:lnTo>
                    <a:pt x="526" y="518"/>
                  </a:lnTo>
                  <a:lnTo>
                    <a:pt x="526" y="518"/>
                  </a:lnTo>
                  <a:lnTo>
                    <a:pt x="526" y="518"/>
                  </a:lnTo>
                  <a:lnTo>
                    <a:pt x="526" y="518"/>
                  </a:lnTo>
                  <a:lnTo>
                    <a:pt x="526" y="518"/>
                  </a:lnTo>
                  <a:lnTo>
                    <a:pt x="528" y="518"/>
                  </a:lnTo>
                  <a:lnTo>
                    <a:pt x="528" y="518"/>
                  </a:lnTo>
                  <a:lnTo>
                    <a:pt x="529" y="518"/>
                  </a:lnTo>
                  <a:lnTo>
                    <a:pt x="529" y="518"/>
                  </a:lnTo>
                  <a:lnTo>
                    <a:pt x="529" y="518"/>
                  </a:lnTo>
                  <a:lnTo>
                    <a:pt x="529" y="518"/>
                  </a:lnTo>
                  <a:lnTo>
                    <a:pt x="529" y="518"/>
                  </a:lnTo>
                  <a:lnTo>
                    <a:pt x="529" y="518"/>
                  </a:lnTo>
                  <a:lnTo>
                    <a:pt x="530" y="518"/>
                  </a:lnTo>
                  <a:lnTo>
                    <a:pt x="530" y="518"/>
                  </a:lnTo>
                  <a:lnTo>
                    <a:pt x="531" y="518"/>
                  </a:lnTo>
                  <a:lnTo>
                    <a:pt x="531" y="511"/>
                  </a:lnTo>
                  <a:lnTo>
                    <a:pt x="534" y="511"/>
                  </a:lnTo>
                  <a:lnTo>
                    <a:pt x="534" y="511"/>
                  </a:lnTo>
                  <a:lnTo>
                    <a:pt x="534" y="511"/>
                  </a:lnTo>
                  <a:lnTo>
                    <a:pt x="534" y="511"/>
                  </a:lnTo>
                  <a:lnTo>
                    <a:pt x="535" y="511"/>
                  </a:lnTo>
                  <a:lnTo>
                    <a:pt x="535" y="505"/>
                  </a:lnTo>
                  <a:lnTo>
                    <a:pt x="535" y="505"/>
                  </a:lnTo>
                  <a:lnTo>
                    <a:pt x="535" y="505"/>
                  </a:lnTo>
                  <a:lnTo>
                    <a:pt x="536" y="505"/>
                  </a:lnTo>
                  <a:lnTo>
                    <a:pt x="536" y="505"/>
                  </a:lnTo>
                  <a:lnTo>
                    <a:pt x="538" y="505"/>
                  </a:lnTo>
                  <a:lnTo>
                    <a:pt x="538" y="505"/>
                  </a:lnTo>
                  <a:lnTo>
                    <a:pt x="538" y="505"/>
                  </a:lnTo>
                  <a:lnTo>
                    <a:pt x="538" y="505"/>
                  </a:lnTo>
                  <a:lnTo>
                    <a:pt x="538" y="505"/>
                  </a:lnTo>
                  <a:lnTo>
                    <a:pt x="538" y="505"/>
                  </a:lnTo>
                  <a:lnTo>
                    <a:pt x="540" y="505"/>
                  </a:lnTo>
                  <a:lnTo>
                    <a:pt x="540" y="505"/>
                  </a:lnTo>
                  <a:lnTo>
                    <a:pt x="541" y="505"/>
                  </a:lnTo>
                  <a:lnTo>
                    <a:pt x="541" y="505"/>
                  </a:lnTo>
                  <a:lnTo>
                    <a:pt x="541" y="505"/>
                  </a:lnTo>
                  <a:lnTo>
                    <a:pt x="541" y="505"/>
                  </a:lnTo>
                  <a:lnTo>
                    <a:pt x="542" y="505"/>
                  </a:lnTo>
                  <a:lnTo>
                    <a:pt x="542" y="505"/>
                  </a:lnTo>
                  <a:lnTo>
                    <a:pt x="542" y="505"/>
                  </a:lnTo>
                  <a:lnTo>
                    <a:pt x="542" y="505"/>
                  </a:lnTo>
                  <a:lnTo>
                    <a:pt x="543" y="505"/>
                  </a:lnTo>
                  <a:lnTo>
                    <a:pt x="543" y="505"/>
                  </a:lnTo>
                  <a:lnTo>
                    <a:pt x="544" y="505"/>
                  </a:lnTo>
                  <a:lnTo>
                    <a:pt x="544" y="505"/>
                  </a:lnTo>
                  <a:lnTo>
                    <a:pt x="545" y="505"/>
                  </a:lnTo>
                  <a:lnTo>
                    <a:pt x="545" y="505"/>
                  </a:lnTo>
                  <a:lnTo>
                    <a:pt x="546" y="505"/>
                  </a:lnTo>
                  <a:lnTo>
                    <a:pt x="546" y="505"/>
                  </a:lnTo>
                  <a:lnTo>
                    <a:pt x="548" y="505"/>
                  </a:lnTo>
                  <a:lnTo>
                    <a:pt x="548" y="505"/>
                  </a:lnTo>
                  <a:lnTo>
                    <a:pt x="550" y="505"/>
                  </a:lnTo>
                  <a:lnTo>
                    <a:pt x="550" y="505"/>
                  </a:lnTo>
                  <a:lnTo>
                    <a:pt x="550" y="505"/>
                  </a:lnTo>
                  <a:lnTo>
                    <a:pt x="550" y="505"/>
                  </a:lnTo>
                  <a:lnTo>
                    <a:pt x="551" y="505"/>
                  </a:lnTo>
                  <a:lnTo>
                    <a:pt x="551" y="505"/>
                  </a:lnTo>
                  <a:lnTo>
                    <a:pt x="552" y="505"/>
                  </a:lnTo>
                  <a:lnTo>
                    <a:pt x="552" y="505"/>
                  </a:lnTo>
                  <a:lnTo>
                    <a:pt x="552" y="505"/>
                  </a:lnTo>
                  <a:lnTo>
                    <a:pt x="552" y="505"/>
                  </a:lnTo>
                  <a:lnTo>
                    <a:pt x="554" y="505"/>
                  </a:lnTo>
                  <a:lnTo>
                    <a:pt x="554" y="505"/>
                  </a:lnTo>
                  <a:lnTo>
                    <a:pt x="554" y="505"/>
                  </a:lnTo>
                  <a:lnTo>
                    <a:pt x="554" y="505"/>
                  </a:lnTo>
                  <a:lnTo>
                    <a:pt x="555" y="505"/>
                  </a:lnTo>
                  <a:lnTo>
                    <a:pt x="555" y="505"/>
                  </a:lnTo>
                  <a:lnTo>
                    <a:pt x="555" y="505"/>
                  </a:lnTo>
                  <a:lnTo>
                    <a:pt x="555" y="505"/>
                  </a:lnTo>
                  <a:lnTo>
                    <a:pt x="558" y="505"/>
                  </a:lnTo>
                  <a:lnTo>
                    <a:pt x="558" y="505"/>
                  </a:lnTo>
                  <a:lnTo>
                    <a:pt x="559" y="505"/>
                  </a:lnTo>
                  <a:lnTo>
                    <a:pt x="559" y="505"/>
                  </a:lnTo>
                  <a:lnTo>
                    <a:pt x="559" y="505"/>
                  </a:lnTo>
                  <a:lnTo>
                    <a:pt x="559" y="505"/>
                  </a:lnTo>
                  <a:lnTo>
                    <a:pt x="560" y="505"/>
                  </a:lnTo>
                  <a:lnTo>
                    <a:pt x="560" y="505"/>
                  </a:lnTo>
                  <a:lnTo>
                    <a:pt x="560" y="505"/>
                  </a:lnTo>
                  <a:lnTo>
                    <a:pt x="560" y="505"/>
                  </a:lnTo>
                  <a:lnTo>
                    <a:pt x="560" y="505"/>
                  </a:lnTo>
                  <a:lnTo>
                    <a:pt x="560" y="505"/>
                  </a:lnTo>
                  <a:lnTo>
                    <a:pt x="562" y="505"/>
                  </a:lnTo>
                  <a:lnTo>
                    <a:pt x="562" y="505"/>
                  </a:lnTo>
                  <a:lnTo>
                    <a:pt x="562" y="505"/>
                  </a:lnTo>
                  <a:lnTo>
                    <a:pt x="562" y="505"/>
                  </a:lnTo>
                  <a:lnTo>
                    <a:pt x="564" y="505"/>
                  </a:lnTo>
                  <a:lnTo>
                    <a:pt x="564" y="505"/>
                  </a:lnTo>
                  <a:lnTo>
                    <a:pt x="564" y="505"/>
                  </a:lnTo>
                  <a:lnTo>
                    <a:pt x="564" y="505"/>
                  </a:lnTo>
                  <a:lnTo>
                    <a:pt x="566" y="505"/>
                  </a:lnTo>
                  <a:lnTo>
                    <a:pt x="566" y="505"/>
                  </a:lnTo>
                  <a:lnTo>
                    <a:pt x="567" y="505"/>
                  </a:lnTo>
                  <a:lnTo>
                    <a:pt x="567" y="505"/>
                  </a:lnTo>
                  <a:lnTo>
                    <a:pt x="567" y="505"/>
                  </a:lnTo>
                  <a:lnTo>
                    <a:pt x="567" y="505"/>
                  </a:lnTo>
                  <a:lnTo>
                    <a:pt x="568" y="505"/>
                  </a:lnTo>
                  <a:lnTo>
                    <a:pt x="568" y="505"/>
                  </a:lnTo>
                  <a:lnTo>
                    <a:pt x="568" y="505"/>
                  </a:lnTo>
                  <a:lnTo>
                    <a:pt x="568" y="505"/>
                  </a:lnTo>
                  <a:lnTo>
                    <a:pt x="569" y="505"/>
                  </a:lnTo>
                  <a:lnTo>
                    <a:pt x="569" y="505"/>
                  </a:lnTo>
                  <a:lnTo>
                    <a:pt x="570" y="505"/>
                  </a:lnTo>
                  <a:lnTo>
                    <a:pt x="570" y="505"/>
                  </a:lnTo>
                  <a:lnTo>
                    <a:pt x="572" y="505"/>
                  </a:lnTo>
                  <a:lnTo>
                    <a:pt x="572" y="505"/>
                  </a:lnTo>
                  <a:lnTo>
                    <a:pt x="572" y="505"/>
                  </a:lnTo>
                  <a:lnTo>
                    <a:pt x="572" y="505"/>
                  </a:lnTo>
                  <a:lnTo>
                    <a:pt x="576" y="505"/>
                  </a:lnTo>
                  <a:lnTo>
                    <a:pt x="576" y="498"/>
                  </a:lnTo>
                  <a:lnTo>
                    <a:pt x="579" y="498"/>
                  </a:lnTo>
                  <a:lnTo>
                    <a:pt x="579" y="498"/>
                  </a:lnTo>
                  <a:lnTo>
                    <a:pt x="580" y="498"/>
                  </a:lnTo>
                  <a:lnTo>
                    <a:pt x="580" y="498"/>
                  </a:lnTo>
                  <a:lnTo>
                    <a:pt x="586" y="498"/>
                  </a:lnTo>
                  <a:lnTo>
                    <a:pt x="586" y="498"/>
                  </a:lnTo>
                  <a:lnTo>
                    <a:pt x="586" y="498"/>
                  </a:lnTo>
                  <a:lnTo>
                    <a:pt x="586" y="498"/>
                  </a:lnTo>
                  <a:lnTo>
                    <a:pt x="587" y="498"/>
                  </a:lnTo>
                  <a:lnTo>
                    <a:pt x="587" y="498"/>
                  </a:lnTo>
                  <a:lnTo>
                    <a:pt x="588" y="498"/>
                  </a:lnTo>
                  <a:lnTo>
                    <a:pt x="588" y="498"/>
                  </a:lnTo>
                  <a:lnTo>
                    <a:pt x="589" y="498"/>
                  </a:lnTo>
                  <a:lnTo>
                    <a:pt x="589" y="491"/>
                  </a:lnTo>
                  <a:lnTo>
                    <a:pt x="591" y="491"/>
                  </a:lnTo>
                  <a:lnTo>
                    <a:pt x="591" y="491"/>
                  </a:lnTo>
                  <a:lnTo>
                    <a:pt x="591" y="491"/>
                  </a:lnTo>
                  <a:lnTo>
                    <a:pt x="591" y="491"/>
                  </a:lnTo>
                  <a:lnTo>
                    <a:pt x="592" y="491"/>
                  </a:lnTo>
                  <a:lnTo>
                    <a:pt x="592" y="491"/>
                  </a:lnTo>
                  <a:lnTo>
                    <a:pt x="592" y="491"/>
                  </a:lnTo>
                  <a:lnTo>
                    <a:pt x="592" y="491"/>
                  </a:lnTo>
                  <a:lnTo>
                    <a:pt x="594" y="491"/>
                  </a:lnTo>
                  <a:lnTo>
                    <a:pt x="594" y="491"/>
                  </a:lnTo>
                  <a:lnTo>
                    <a:pt x="594" y="491"/>
                  </a:lnTo>
                  <a:lnTo>
                    <a:pt x="594" y="491"/>
                  </a:lnTo>
                  <a:lnTo>
                    <a:pt x="597" y="491"/>
                  </a:lnTo>
                  <a:lnTo>
                    <a:pt x="597" y="484"/>
                  </a:lnTo>
                  <a:lnTo>
                    <a:pt x="597" y="484"/>
                  </a:lnTo>
                  <a:lnTo>
                    <a:pt x="597" y="484"/>
                  </a:lnTo>
                  <a:lnTo>
                    <a:pt x="598" y="484"/>
                  </a:lnTo>
                  <a:lnTo>
                    <a:pt x="598" y="484"/>
                  </a:lnTo>
                  <a:lnTo>
                    <a:pt x="599" y="484"/>
                  </a:lnTo>
                  <a:lnTo>
                    <a:pt x="599" y="484"/>
                  </a:lnTo>
                  <a:lnTo>
                    <a:pt x="599" y="484"/>
                  </a:lnTo>
                  <a:lnTo>
                    <a:pt x="599" y="484"/>
                  </a:lnTo>
                  <a:lnTo>
                    <a:pt x="601" y="484"/>
                  </a:lnTo>
                  <a:lnTo>
                    <a:pt x="601" y="484"/>
                  </a:lnTo>
                  <a:lnTo>
                    <a:pt x="603" y="484"/>
                  </a:lnTo>
                  <a:lnTo>
                    <a:pt x="603" y="484"/>
                  </a:lnTo>
                  <a:lnTo>
                    <a:pt x="604" y="484"/>
                  </a:lnTo>
                  <a:lnTo>
                    <a:pt x="604" y="484"/>
                  </a:lnTo>
                  <a:lnTo>
                    <a:pt x="605" y="484"/>
                  </a:lnTo>
                  <a:lnTo>
                    <a:pt x="605" y="484"/>
                  </a:lnTo>
                  <a:lnTo>
                    <a:pt x="605" y="484"/>
                  </a:lnTo>
                  <a:lnTo>
                    <a:pt x="605" y="484"/>
                  </a:lnTo>
                  <a:lnTo>
                    <a:pt x="607" y="484"/>
                  </a:lnTo>
                  <a:lnTo>
                    <a:pt x="607" y="484"/>
                  </a:lnTo>
                  <a:lnTo>
                    <a:pt x="607" y="484"/>
                  </a:lnTo>
                  <a:lnTo>
                    <a:pt x="607" y="484"/>
                  </a:lnTo>
                  <a:lnTo>
                    <a:pt x="607" y="484"/>
                  </a:lnTo>
                  <a:lnTo>
                    <a:pt x="607" y="484"/>
                  </a:lnTo>
                  <a:lnTo>
                    <a:pt x="608" y="484"/>
                  </a:lnTo>
                  <a:lnTo>
                    <a:pt x="608" y="484"/>
                  </a:lnTo>
                  <a:lnTo>
                    <a:pt x="610" y="484"/>
                  </a:lnTo>
                  <a:lnTo>
                    <a:pt x="610" y="484"/>
                  </a:lnTo>
                  <a:lnTo>
                    <a:pt x="611" y="484"/>
                  </a:lnTo>
                  <a:lnTo>
                    <a:pt x="611" y="484"/>
                  </a:lnTo>
                  <a:lnTo>
                    <a:pt x="612" y="484"/>
                  </a:lnTo>
                  <a:lnTo>
                    <a:pt x="612" y="484"/>
                  </a:lnTo>
                  <a:lnTo>
                    <a:pt x="613" y="484"/>
                  </a:lnTo>
                  <a:lnTo>
                    <a:pt x="613" y="484"/>
                  </a:lnTo>
                  <a:lnTo>
                    <a:pt x="613" y="484"/>
                  </a:lnTo>
                  <a:lnTo>
                    <a:pt x="613" y="484"/>
                  </a:lnTo>
                  <a:lnTo>
                    <a:pt x="614" y="484"/>
                  </a:lnTo>
                  <a:lnTo>
                    <a:pt x="614" y="484"/>
                  </a:lnTo>
                  <a:lnTo>
                    <a:pt x="615" y="484"/>
                  </a:lnTo>
                  <a:lnTo>
                    <a:pt x="615" y="484"/>
                  </a:lnTo>
                  <a:lnTo>
                    <a:pt x="615" y="484"/>
                  </a:lnTo>
                  <a:lnTo>
                    <a:pt x="615" y="484"/>
                  </a:lnTo>
                  <a:lnTo>
                    <a:pt x="615" y="484"/>
                  </a:lnTo>
                  <a:lnTo>
                    <a:pt x="615" y="484"/>
                  </a:lnTo>
                  <a:lnTo>
                    <a:pt x="616" y="484"/>
                  </a:lnTo>
                  <a:lnTo>
                    <a:pt x="616" y="484"/>
                  </a:lnTo>
                  <a:lnTo>
                    <a:pt x="617" y="484"/>
                  </a:lnTo>
                  <a:lnTo>
                    <a:pt x="617" y="484"/>
                  </a:lnTo>
                  <a:lnTo>
                    <a:pt x="617" y="484"/>
                  </a:lnTo>
                  <a:lnTo>
                    <a:pt x="617" y="484"/>
                  </a:lnTo>
                  <a:lnTo>
                    <a:pt x="618" y="484"/>
                  </a:lnTo>
                  <a:lnTo>
                    <a:pt x="618" y="484"/>
                  </a:lnTo>
                  <a:lnTo>
                    <a:pt x="619" y="484"/>
                  </a:lnTo>
                  <a:lnTo>
                    <a:pt x="619" y="484"/>
                  </a:lnTo>
                  <a:lnTo>
                    <a:pt x="619" y="484"/>
                  </a:lnTo>
                  <a:lnTo>
                    <a:pt x="619" y="484"/>
                  </a:lnTo>
                  <a:lnTo>
                    <a:pt x="621" y="484"/>
                  </a:lnTo>
                  <a:lnTo>
                    <a:pt x="621" y="478"/>
                  </a:lnTo>
                  <a:lnTo>
                    <a:pt x="622" y="478"/>
                  </a:lnTo>
                  <a:lnTo>
                    <a:pt x="622" y="478"/>
                  </a:lnTo>
                  <a:lnTo>
                    <a:pt x="623" y="478"/>
                  </a:lnTo>
                  <a:lnTo>
                    <a:pt x="623" y="478"/>
                  </a:lnTo>
                  <a:lnTo>
                    <a:pt x="623" y="478"/>
                  </a:lnTo>
                  <a:lnTo>
                    <a:pt x="623" y="478"/>
                  </a:lnTo>
                  <a:lnTo>
                    <a:pt x="623" y="478"/>
                  </a:lnTo>
                  <a:lnTo>
                    <a:pt x="623" y="471"/>
                  </a:lnTo>
                  <a:lnTo>
                    <a:pt x="624" y="471"/>
                  </a:lnTo>
                  <a:lnTo>
                    <a:pt x="624" y="471"/>
                  </a:lnTo>
                  <a:lnTo>
                    <a:pt x="625" y="471"/>
                  </a:lnTo>
                  <a:lnTo>
                    <a:pt x="625" y="471"/>
                  </a:lnTo>
                  <a:lnTo>
                    <a:pt x="626" y="471"/>
                  </a:lnTo>
                  <a:lnTo>
                    <a:pt x="626" y="471"/>
                  </a:lnTo>
                  <a:lnTo>
                    <a:pt x="626" y="471"/>
                  </a:lnTo>
                  <a:lnTo>
                    <a:pt x="626" y="471"/>
                  </a:lnTo>
                  <a:lnTo>
                    <a:pt x="627" y="471"/>
                  </a:lnTo>
                  <a:lnTo>
                    <a:pt x="627" y="471"/>
                  </a:lnTo>
                  <a:lnTo>
                    <a:pt x="628" y="471"/>
                  </a:lnTo>
                  <a:lnTo>
                    <a:pt x="628" y="471"/>
                  </a:lnTo>
                  <a:lnTo>
                    <a:pt x="630" y="471"/>
                  </a:lnTo>
                  <a:lnTo>
                    <a:pt x="630" y="471"/>
                  </a:lnTo>
                  <a:lnTo>
                    <a:pt x="631" y="471"/>
                  </a:lnTo>
                  <a:lnTo>
                    <a:pt x="631" y="471"/>
                  </a:lnTo>
                  <a:lnTo>
                    <a:pt x="631" y="471"/>
                  </a:lnTo>
                  <a:lnTo>
                    <a:pt x="631" y="471"/>
                  </a:lnTo>
                  <a:lnTo>
                    <a:pt x="632" y="471"/>
                  </a:lnTo>
                  <a:lnTo>
                    <a:pt x="632" y="471"/>
                  </a:lnTo>
                  <a:lnTo>
                    <a:pt x="633" y="471"/>
                  </a:lnTo>
                  <a:lnTo>
                    <a:pt x="633" y="471"/>
                  </a:lnTo>
                  <a:lnTo>
                    <a:pt x="634" y="471"/>
                  </a:lnTo>
                  <a:lnTo>
                    <a:pt x="634" y="471"/>
                  </a:lnTo>
                  <a:lnTo>
                    <a:pt x="635" y="471"/>
                  </a:lnTo>
                  <a:lnTo>
                    <a:pt x="635" y="471"/>
                  </a:lnTo>
                  <a:lnTo>
                    <a:pt x="635" y="471"/>
                  </a:lnTo>
                  <a:lnTo>
                    <a:pt x="635" y="471"/>
                  </a:lnTo>
                  <a:lnTo>
                    <a:pt x="637" y="471"/>
                  </a:lnTo>
                  <a:lnTo>
                    <a:pt x="637" y="471"/>
                  </a:lnTo>
                  <a:lnTo>
                    <a:pt x="637" y="471"/>
                  </a:lnTo>
                  <a:lnTo>
                    <a:pt x="637" y="464"/>
                  </a:lnTo>
                  <a:lnTo>
                    <a:pt x="637" y="464"/>
                  </a:lnTo>
                  <a:lnTo>
                    <a:pt x="637" y="464"/>
                  </a:lnTo>
                  <a:lnTo>
                    <a:pt x="638" y="464"/>
                  </a:lnTo>
                  <a:lnTo>
                    <a:pt x="638" y="464"/>
                  </a:lnTo>
                  <a:lnTo>
                    <a:pt x="638" y="464"/>
                  </a:lnTo>
                  <a:lnTo>
                    <a:pt x="638" y="464"/>
                  </a:lnTo>
                  <a:lnTo>
                    <a:pt x="640" y="464"/>
                  </a:lnTo>
                  <a:lnTo>
                    <a:pt x="640" y="464"/>
                  </a:lnTo>
                  <a:lnTo>
                    <a:pt x="640" y="464"/>
                  </a:lnTo>
                  <a:lnTo>
                    <a:pt x="640" y="464"/>
                  </a:lnTo>
                  <a:lnTo>
                    <a:pt x="641" y="464"/>
                  </a:lnTo>
                  <a:lnTo>
                    <a:pt x="641" y="464"/>
                  </a:lnTo>
                  <a:lnTo>
                    <a:pt x="641" y="464"/>
                  </a:lnTo>
                  <a:lnTo>
                    <a:pt x="641" y="464"/>
                  </a:lnTo>
                  <a:lnTo>
                    <a:pt x="643" y="464"/>
                  </a:lnTo>
                  <a:lnTo>
                    <a:pt x="643" y="464"/>
                  </a:lnTo>
                  <a:lnTo>
                    <a:pt x="645" y="464"/>
                  </a:lnTo>
                  <a:lnTo>
                    <a:pt x="645" y="464"/>
                  </a:lnTo>
                  <a:lnTo>
                    <a:pt x="646" y="464"/>
                  </a:lnTo>
                  <a:lnTo>
                    <a:pt x="646" y="464"/>
                  </a:lnTo>
                  <a:lnTo>
                    <a:pt x="647" y="464"/>
                  </a:lnTo>
                  <a:lnTo>
                    <a:pt x="647" y="464"/>
                  </a:lnTo>
                  <a:lnTo>
                    <a:pt x="648" y="464"/>
                  </a:lnTo>
                  <a:lnTo>
                    <a:pt x="648" y="464"/>
                  </a:lnTo>
                  <a:lnTo>
                    <a:pt x="649" y="464"/>
                  </a:lnTo>
                  <a:lnTo>
                    <a:pt x="649" y="464"/>
                  </a:lnTo>
                  <a:lnTo>
                    <a:pt x="650" y="464"/>
                  </a:lnTo>
                  <a:lnTo>
                    <a:pt x="650" y="464"/>
                  </a:lnTo>
                  <a:lnTo>
                    <a:pt x="650" y="464"/>
                  </a:lnTo>
                  <a:lnTo>
                    <a:pt x="650" y="464"/>
                  </a:lnTo>
                  <a:lnTo>
                    <a:pt x="651" y="464"/>
                  </a:lnTo>
                  <a:lnTo>
                    <a:pt x="651" y="464"/>
                  </a:lnTo>
                  <a:lnTo>
                    <a:pt x="653" y="464"/>
                  </a:lnTo>
                  <a:lnTo>
                    <a:pt x="653" y="464"/>
                  </a:lnTo>
                  <a:lnTo>
                    <a:pt x="654" y="464"/>
                  </a:lnTo>
                  <a:lnTo>
                    <a:pt x="654" y="464"/>
                  </a:lnTo>
                  <a:lnTo>
                    <a:pt x="654" y="464"/>
                  </a:lnTo>
                  <a:lnTo>
                    <a:pt x="654" y="464"/>
                  </a:lnTo>
                  <a:lnTo>
                    <a:pt x="655" y="464"/>
                  </a:lnTo>
                  <a:lnTo>
                    <a:pt x="655" y="464"/>
                  </a:lnTo>
                  <a:lnTo>
                    <a:pt x="655" y="464"/>
                  </a:lnTo>
                  <a:lnTo>
                    <a:pt x="655" y="464"/>
                  </a:lnTo>
                  <a:lnTo>
                    <a:pt x="658" y="464"/>
                  </a:lnTo>
                  <a:lnTo>
                    <a:pt x="658" y="464"/>
                  </a:lnTo>
                  <a:lnTo>
                    <a:pt x="659" y="464"/>
                  </a:lnTo>
                  <a:lnTo>
                    <a:pt x="659" y="464"/>
                  </a:lnTo>
                  <a:lnTo>
                    <a:pt x="659" y="464"/>
                  </a:lnTo>
                  <a:lnTo>
                    <a:pt x="659" y="457"/>
                  </a:lnTo>
                  <a:lnTo>
                    <a:pt x="660" y="457"/>
                  </a:lnTo>
                  <a:lnTo>
                    <a:pt x="660" y="457"/>
                  </a:lnTo>
                  <a:lnTo>
                    <a:pt x="660" y="457"/>
                  </a:lnTo>
                  <a:lnTo>
                    <a:pt x="660" y="457"/>
                  </a:lnTo>
                  <a:lnTo>
                    <a:pt x="662" y="457"/>
                  </a:lnTo>
                  <a:lnTo>
                    <a:pt x="662" y="457"/>
                  </a:lnTo>
                  <a:lnTo>
                    <a:pt x="664" y="457"/>
                  </a:lnTo>
                  <a:lnTo>
                    <a:pt x="664" y="457"/>
                  </a:lnTo>
                  <a:lnTo>
                    <a:pt x="664" y="457"/>
                  </a:lnTo>
                  <a:lnTo>
                    <a:pt x="664" y="457"/>
                  </a:lnTo>
                  <a:lnTo>
                    <a:pt x="665" y="457"/>
                  </a:lnTo>
                  <a:lnTo>
                    <a:pt x="665" y="457"/>
                  </a:lnTo>
                  <a:lnTo>
                    <a:pt x="665" y="457"/>
                  </a:lnTo>
                  <a:lnTo>
                    <a:pt x="665" y="457"/>
                  </a:lnTo>
                  <a:lnTo>
                    <a:pt x="666" y="457"/>
                  </a:lnTo>
                  <a:lnTo>
                    <a:pt x="666" y="457"/>
                  </a:lnTo>
                  <a:lnTo>
                    <a:pt x="666" y="457"/>
                  </a:lnTo>
                  <a:lnTo>
                    <a:pt x="666" y="457"/>
                  </a:lnTo>
                  <a:lnTo>
                    <a:pt x="669" y="457"/>
                  </a:lnTo>
                  <a:lnTo>
                    <a:pt x="669" y="457"/>
                  </a:lnTo>
                  <a:lnTo>
                    <a:pt x="670" y="457"/>
                  </a:lnTo>
                  <a:lnTo>
                    <a:pt x="670" y="457"/>
                  </a:lnTo>
                  <a:lnTo>
                    <a:pt x="670" y="457"/>
                  </a:lnTo>
                  <a:lnTo>
                    <a:pt x="670" y="457"/>
                  </a:lnTo>
                  <a:lnTo>
                    <a:pt x="671" y="457"/>
                  </a:lnTo>
                  <a:lnTo>
                    <a:pt x="671" y="457"/>
                  </a:lnTo>
                  <a:lnTo>
                    <a:pt x="672" y="457"/>
                  </a:lnTo>
                  <a:lnTo>
                    <a:pt x="672" y="457"/>
                  </a:lnTo>
                  <a:lnTo>
                    <a:pt x="674" y="457"/>
                  </a:lnTo>
                  <a:lnTo>
                    <a:pt x="674" y="457"/>
                  </a:lnTo>
                  <a:lnTo>
                    <a:pt x="677" y="457"/>
                  </a:lnTo>
                  <a:lnTo>
                    <a:pt x="677" y="450"/>
                  </a:lnTo>
                  <a:lnTo>
                    <a:pt x="677" y="450"/>
                  </a:lnTo>
                  <a:lnTo>
                    <a:pt x="677" y="450"/>
                  </a:lnTo>
                  <a:lnTo>
                    <a:pt x="678" y="450"/>
                  </a:lnTo>
                  <a:lnTo>
                    <a:pt x="678" y="450"/>
                  </a:lnTo>
                  <a:lnTo>
                    <a:pt x="678" y="450"/>
                  </a:lnTo>
                  <a:lnTo>
                    <a:pt x="678" y="450"/>
                  </a:lnTo>
                  <a:lnTo>
                    <a:pt x="679" y="450"/>
                  </a:lnTo>
                  <a:lnTo>
                    <a:pt x="679" y="443"/>
                  </a:lnTo>
                  <a:lnTo>
                    <a:pt x="679" y="443"/>
                  </a:lnTo>
                  <a:lnTo>
                    <a:pt x="679" y="443"/>
                  </a:lnTo>
                  <a:lnTo>
                    <a:pt x="680" y="443"/>
                  </a:lnTo>
                  <a:lnTo>
                    <a:pt x="680" y="443"/>
                  </a:lnTo>
                  <a:lnTo>
                    <a:pt x="680" y="443"/>
                  </a:lnTo>
                  <a:lnTo>
                    <a:pt x="680" y="443"/>
                  </a:lnTo>
                  <a:lnTo>
                    <a:pt x="683" y="443"/>
                  </a:lnTo>
                  <a:lnTo>
                    <a:pt x="683" y="443"/>
                  </a:lnTo>
                  <a:lnTo>
                    <a:pt x="684" y="443"/>
                  </a:lnTo>
                  <a:lnTo>
                    <a:pt x="684" y="443"/>
                  </a:lnTo>
                  <a:lnTo>
                    <a:pt x="685" y="443"/>
                  </a:lnTo>
                  <a:lnTo>
                    <a:pt x="685" y="443"/>
                  </a:lnTo>
                  <a:lnTo>
                    <a:pt x="685" y="443"/>
                  </a:lnTo>
                  <a:lnTo>
                    <a:pt x="685" y="443"/>
                  </a:lnTo>
                  <a:lnTo>
                    <a:pt x="686" y="443"/>
                  </a:lnTo>
                  <a:lnTo>
                    <a:pt x="686" y="443"/>
                  </a:lnTo>
                  <a:lnTo>
                    <a:pt x="689" y="443"/>
                  </a:lnTo>
                  <a:lnTo>
                    <a:pt x="689" y="443"/>
                  </a:lnTo>
                  <a:lnTo>
                    <a:pt x="690" y="443"/>
                  </a:lnTo>
                  <a:lnTo>
                    <a:pt x="690" y="443"/>
                  </a:lnTo>
                  <a:lnTo>
                    <a:pt x="691" y="443"/>
                  </a:lnTo>
                  <a:lnTo>
                    <a:pt x="691" y="443"/>
                  </a:lnTo>
                  <a:lnTo>
                    <a:pt x="695" y="443"/>
                  </a:lnTo>
                  <a:lnTo>
                    <a:pt x="695" y="443"/>
                  </a:lnTo>
                  <a:lnTo>
                    <a:pt x="699" y="443"/>
                  </a:lnTo>
                  <a:lnTo>
                    <a:pt x="699" y="436"/>
                  </a:lnTo>
                  <a:lnTo>
                    <a:pt x="701" y="436"/>
                  </a:lnTo>
                  <a:lnTo>
                    <a:pt x="701" y="436"/>
                  </a:lnTo>
                  <a:lnTo>
                    <a:pt x="702" y="436"/>
                  </a:lnTo>
                  <a:lnTo>
                    <a:pt x="702" y="436"/>
                  </a:lnTo>
                  <a:lnTo>
                    <a:pt x="703" y="436"/>
                  </a:lnTo>
                  <a:lnTo>
                    <a:pt x="703" y="436"/>
                  </a:lnTo>
                  <a:lnTo>
                    <a:pt x="706" y="436"/>
                  </a:lnTo>
                  <a:lnTo>
                    <a:pt x="706" y="436"/>
                  </a:lnTo>
                  <a:lnTo>
                    <a:pt x="707" y="436"/>
                  </a:lnTo>
                  <a:lnTo>
                    <a:pt x="707" y="436"/>
                  </a:lnTo>
                  <a:lnTo>
                    <a:pt x="710" y="436"/>
                  </a:lnTo>
                  <a:lnTo>
                    <a:pt x="710" y="436"/>
                  </a:lnTo>
                  <a:lnTo>
                    <a:pt x="710" y="436"/>
                  </a:lnTo>
                  <a:lnTo>
                    <a:pt x="710" y="436"/>
                  </a:lnTo>
                  <a:lnTo>
                    <a:pt x="711" y="436"/>
                  </a:lnTo>
                  <a:lnTo>
                    <a:pt x="711" y="436"/>
                  </a:lnTo>
                  <a:lnTo>
                    <a:pt x="716" y="436"/>
                  </a:lnTo>
                  <a:lnTo>
                    <a:pt x="716" y="436"/>
                  </a:lnTo>
                  <a:lnTo>
                    <a:pt x="718" y="436"/>
                  </a:lnTo>
                  <a:lnTo>
                    <a:pt x="718" y="429"/>
                  </a:lnTo>
                  <a:lnTo>
                    <a:pt x="719" y="429"/>
                  </a:lnTo>
                  <a:lnTo>
                    <a:pt x="719" y="429"/>
                  </a:lnTo>
                  <a:lnTo>
                    <a:pt x="721" y="429"/>
                  </a:lnTo>
                  <a:lnTo>
                    <a:pt x="721" y="429"/>
                  </a:lnTo>
                  <a:lnTo>
                    <a:pt x="723" y="429"/>
                  </a:lnTo>
                  <a:lnTo>
                    <a:pt x="723" y="429"/>
                  </a:lnTo>
                  <a:lnTo>
                    <a:pt x="729" y="429"/>
                  </a:lnTo>
                  <a:lnTo>
                    <a:pt x="729" y="429"/>
                  </a:lnTo>
                  <a:lnTo>
                    <a:pt x="730" y="429"/>
                  </a:lnTo>
                  <a:lnTo>
                    <a:pt x="730" y="429"/>
                  </a:lnTo>
                  <a:lnTo>
                    <a:pt x="732" y="429"/>
                  </a:lnTo>
                  <a:lnTo>
                    <a:pt x="732" y="429"/>
                  </a:lnTo>
                  <a:lnTo>
                    <a:pt x="734" y="429"/>
                  </a:lnTo>
                  <a:lnTo>
                    <a:pt x="734" y="429"/>
                  </a:lnTo>
                  <a:lnTo>
                    <a:pt x="734" y="429"/>
                  </a:lnTo>
                  <a:lnTo>
                    <a:pt x="734" y="429"/>
                  </a:lnTo>
                  <a:lnTo>
                    <a:pt x="736" y="429"/>
                  </a:lnTo>
                  <a:lnTo>
                    <a:pt x="736" y="429"/>
                  </a:lnTo>
                  <a:lnTo>
                    <a:pt x="739" y="429"/>
                  </a:lnTo>
                  <a:lnTo>
                    <a:pt x="739" y="429"/>
                  </a:lnTo>
                  <a:lnTo>
                    <a:pt x="739" y="429"/>
                  </a:lnTo>
                  <a:lnTo>
                    <a:pt x="739" y="429"/>
                  </a:lnTo>
                  <a:lnTo>
                    <a:pt x="743" y="429"/>
                  </a:lnTo>
                  <a:lnTo>
                    <a:pt x="743" y="423"/>
                  </a:lnTo>
                  <a:lnTo>
                    <a:pt x="743" y="423"/>
                  </a:lnTo>
                  <a:lnTo>
                    <a:pt x="743" y="423"/>
                  </a:lnTo>
                  <a:lnTo>
                    <a:pt x="744" y="423"/>
                  </a:lnTo>
                  <a:lnTo>
                    <a:pt x="744" y="423"/>
                  </a:lnTo>
                  <a:lnTo>
                    <a:pt x="744" y="423"/>
                  </a:lnTo>
                  <a:lnTo>
                    <a:pt x="744" y="423"/>
                  </a:lnTo>
                  <a:lnTo>
                    <a:pt x="745" y="423"/>
                  </a:lnTo>
                  <a:lnTo>
                    <a:pt x="745" y="423"/>
                  </a:lnTo>
                  <a:lnTo>
                    <a:pt x="746" y="423"/>
                  </a:lnTo>
                  <a:lnTo>
                    <a:pt x="746" y="423"/>
                  </a:lnTo>
                  <a:lnTo>
                    <a:pt x="746" y="423"/>
                  </a:lnTo>
                  <a:lnTo>
                    <a:pt x="746" y="423"/>
                  </a:lnTo>
                  <a:lnTo>
                    <a:pt x="747" y="423"/>
                  </a:lnTo>
                  <a:lnTo>
                    <a:pt x="747" y="423"/>
                  </a:lnTo>
                  <a:lnTo>
                    <a:pt x="750" y="423"/>
                  </a:lnTo>
                  <a:lnTo>
                    <a:pt x="750" y="423"/>
                  </a:lnTo>
                  <a:lnTo>
                    <a:pt x="751" y="423"/>
                  </a:lnTo>
                  <a:lnTo>
                    <a:pt x="751" y="423"/>
                  </a:lnTo>
                  <a:lnTo>
                    <a:pt x="755" y="423"/>
                  </a:lnTo>
                  <a:lnTo>
                    <a:pt x="755" y="423"/>
                  </a:lnTo>
                  <a:lnTo>
                    <a:pt x="755" y="423"/>
                  </a:lnTo>
                  <a:lnTo>
                    <a:pt x="755" y="423"/>
                  </a:lnTo>
                  <a:lnTo>
                    <a:pt x="756" y="423"/>
                  </a:lnTo>
                  <a:lnTo>
                    <a:pt x="756" y="423"/>
                  </a:lnTo>
                  <a:lnTo>
                    <a:pt x="757" y="423"/>
                  </a:lnTo>
                  <a:lnTo>
                    <a:pt x="757" y="416"/>
                  </a:lnTo>
                  <a:lnTo>
                    <a:pt x="759" y="416"/>
                  </a:lnTo>
                  <a:lnTo>
                    <a:pt x="759" y="416"/>
                  </a:lnTo>
                  <a:lnTo>
                    <a:pt x="761" y="416"/>
                  </a:lnTo>
                  <a:lnTo>
                    <a:pt x="761" y="416"/>
                  </a:lnTo>
                  <a:lnTo>
                    <a:pt x="762" y="416"/>
                  </a:lnTo>
                  <a:lnTo>
                    <a:pt x="762" y="416"/>
                  </a:lnTo>
                  <a:lnTo>
                    <a:pt x="763" y="416"/>
                  </a:lnTo>
                  <a:lnTo>
                    <a:pt x="763" y="416"/>
                  </a:lnTo>
                  <a:lnTo>
                    <a:pt x="764" y="416"/>
                  </a:lnTo>
                  <a:lnTo>
                    <a:pt x="764" y="416"/>
                  </a:lnTo>
                  <a:lnTo>
                    <a:pt x="764" y="416"/>
                  </a:lnTo>
                  <a:lnTo>
                    <a:pt x="764" y="416"/>
                  </a:lnTo>
                  <a:lnTo>
                    <a:pt x="765" y="416"/>
                  </a:lnTo>
                  <a:lnTo>
                    <a:pt x="765" y="416"/>
                  </a:lnTo>
                  <a:lnTo>
                    <a:pt x="767" y="416"/>
                  </a:lnTo>
                  <a:lnTo>
                    <a:pt x="767" y="416"/>
                  </a:lnTo>
                  <a:lnTo>
                    <a:pt x="767" y="416"/>
                  </a:lnTo>
                  <a:lnTo>
                    <a:pt x="767" y="416"/>
                  </a:lnTo>
                  <a:lnTo>
                    <a:pt x="768" y="416"/>
                  </a:lnTo>
                  <a:lnTo>
                    <a:pt x="768" y="416"/>
                  </a:lnTo>
                  <a:lnTo>
                    <a:pt x="770" y="416"/>
                  </a:lnTo>
                  <a:lnTo>
                    <a:pt x="770" y="416"/>
                  </a:lnTo>
                  <a:lnTo>
                    <a:pt x="771" y="416"/>
                  </a:lnTo>
                  <a:lnTo>
                    <a:pt x="771" y="416"/>
                  </a:lnTo>
                  <a:lnTo>
                    <a:pt x="771" y="416"/>
                  </a:lnTo>
                  <a:lnTo>
                    <a:pt x="771" y="409"/>
                  </a:lnTo>
                  <a:lnTo>
                    <a:pt x="772" y="409"/>
                  </a:lnTo>
                  <a:lnTo>
                    <a:pt x="772" y="409"/>
                  </a:lnTo>
                  <a:lnTo>
                    <a:pt x="774" y="409"/>
                  </a:lnTo>
                  <a:lnTo>
                    <a:pt x="774" y="409"/>
                  </a:lnTo>
                  <a:lnTo>
                    <a:pt x="774" y="409"/>
                  </a:lnTo>
                  <a:lnTo>
                    <a:pt x="774" y="409"/>
                  </a:lnTo>
                  <a:lnTo>
                    <a:pt x="774" y="409"/>
                  </a:lnTo>
                  <a:lnTo>
                    <a:pt x="774" y="409"/>
                  </a:lnTo>
                  <a:lnTo>
                    <a:pt x="775" y="409"/>
                  </a:lnTo>
                  <a:lnTo>
                    <a:pt x="775" y="402"/>
                  </a:lnTo>
                  <a:lnTo>
                    <a:pt x="776" y="402"/>
                  </a:lnTo>
                  <a:lnTo>
                    <a:pt x="776" y="402"/>
                  </a:lnTo>
                  <a:lnTo>
                    <a:pt x="776" y="402"/>
                  </a:lnTo>
                  <a:lnTo>
                    <a:pt x="776" y="402"/>
                  </a:lnTo>
                  <a:lnTo>
                    <a:pt x="777" y="402"/>
                  </a:lnTo>
                  <a:lnTo>
                    <a:pt x="777" y="395"/>
                  </a:lnTo>
                  <a:lnTo>
                    <a:pt x="779" y="395"/>
                  </a:lnTo>
                  <a:lnTo>
                    <a:pt x="779" y="395"/>
                  </a:lnTo>
                  <a:lnTo>
                    <a:pt x="780" y="395"/>
                  </a:lnTo>
                  <a:lnTo>
                    <a:pt x="780" y="395"/>
                  </a:lnTo>
                  <a:lnTo>
                    <a:pt x="781" y="395"/>
                  </a:lnTo>
                  <a:lnTo>
                    <a:pt x="781" y="395"/>
                  </a:lnTo>
                  <a:lnTo>
                    <a:pt x="783" y="395"/>
                  </a:lnTo>
                  <a:lnTo>
                    <a:pt x="783" y="395"/>
                  </a:lnTo>
                  <a:lnTo>
                    <a:pt x="785" y="395"/>
                  </a:lnTo>
                  <a:lnTo>
                    <a:pt x="785" y="395"/>
                  </a:lnTo>
                  <a:lnTo>
                    <a:pt x="785" y="395"/>
                  </a:lnTo>
                  <a:lnTo>
                    <a:pt x="785" y="395"/>
                  </a:lnTo>
                  <a:lnTo>
                    <a:pt x="786" y="395"/>
                  </a:lnTo>
                  <a:lnTo>
                    <a:pt x="786" y="395"/>
                  </a:lnTo>
                  <a:lnTo>
                    <a:pt x="787" y="395"/>
                  </a:lnTo>
                  <a:lnTo>
                    <a:pt x="787" y="395"/>
                  </a:lnTo>
                  <a:lnTo>
                    <a:pt x="788" y="395"/>
                  </a:lnTo>
                  <a:lnTo>
                    <a:pt x="788" y="395"/>
                  </a:lnTo>
                  <a:lnTo>
                    <a:pt x="790" y="395"/>
                  </a:lnTo>
                  <a:lnTo>
                    <a:pt x="790" y="395"/>
                  </a:lnTo>
                  <a:lnTo>
                    <a:pt x="791" y="395"/>
                  </a:lnTo>
                  <a:lnTo>
                    <a:pt x="791" y="395"/>
                  </a:lnTo>
                  <a:lnTo>
                    <a:pt x="791" y="395"/>
                  </a:lnTo>
                  <a:lnTo>
                    <a:pt x="791" y="395"/>
                  </a:lnTo>
                  <a:lnTo>
                    <a:pt x="792" y="395"/>
                  </a:lnTo>
                  <a:lnTo>
                    <a:pt x="792" y="395"/>
                  </a:lnTo>
                  <a:lnTo>
                    <a:pt x="793" y="395"/>
                  </a:lnTo>
                  <a:lnTo>
                    <a:pt x="793" y="395"/>
                  </a:lnTo>
                  <a:lnTo>
                    <a:pt x="795" y="395"/>
                  </a:lnTo>
                  <a:lnTo>
                    <a:pt x="795" y="388"/>
                  </a:lnTo>
                  <a:lnTo>
                    <a:pt x="795" y="388"/>
                  </a:lnTo>
                  <a:lnTo>
                    <a:pt x="795" y="388"/>
                  </a:lnTo>
                  <a:lnTo>
                    <a:pt x="796" y="388"/>
                  </a:lnTo>
                  <a:lnTo>
                    <a:pt x="796" y="388"/>
                  </a:lnTo>
                  <a:lnTo>
                    <a:pt x="796" y="388"/>
                  </a:lnTo>
                  <a:lnTo>
                    <a:pt x="796" y="388"/>
                  </a:lnTo>
                  <a:lnTo>
                    <a:pt x="797" y="388"/>
                  </a:lnTo>
                  <a:lnTo>
                    <a:pt x="797" y="388"/>
                  </a:lnTo>
                  <a:lnTo>
                    <a:pt x="798" y="388"/>
                  </a:lnTo>
                  <a:lnTo>
                    <a:pt x="798" y="388"/>
                  </a:lnTo>
                  <a:lnTo>
                    <a:pt x="801" y="388"/>
                  </a:lnTo>
                  <a:lnTo>
                    <a:pt x="801" y="388"/>
                  </a:lnTo>
                  <a:lnTo>
                    <a:pt x="803" y="388"/>
                  </a:lnTo>
                  <a:lnTo>
                    <a:pt x="803" y="388"/>
                  </a:lnTo>
                  <a:lnTo>
                    <a:pt x="805" y="388"/>
                  </a:lnTo>
                  <a:lnTo>
                    <a:pt x="805" y="388"/>
                  </a:lnTo>
                  <a:lnTo>
                    <a:pt x="805" y="388"/>
                  </a:lnTo>
                  <a:lnTo>
                    <a:pt x="805" y="388"/>
                  </a:lnTo>
                  <a:lnTo>
                    <a:pt x="805" y="388"/>
                  </a:lnTo>
                  <a:lnTo>
                    <a:pt x="805" y="388"/>
                  </a:lnTo>
                  <a:lnTo>
                    <a:pt x="807" y="388"/>
                  </a:lnTo>
                  <a:lnTo>
                    <a:pt x="807" y="388"/>
                  </a:lnTo>
                  <a:lnTo>
                    <a:pt x="813" y="388"/>
                  </a:lnTo>
                  <a:lnTo>
                    <a:pt x="813" y="388"/>
                  </a:lnTo>
                  <a:lnTo>
                    <a:pt x="813" y="388"/>
                  </a:lnTo>
                  <a:lnTo>
                    <a:pt x="813" y="388"/>
                  </a:lnTo>
                  <a:lnTo>
                    <a:pt x="815" y="388"/>
                  </a:lnTo>
                  <a:lnTo>
                    <a:pt x="815" y="388"/>
                  </a:lnTo>
                  <a:lnTo>
                    <a:pt x="815" y="388"/>
                  </a:lnTo>
                  <a:lnTo>
                    <a:pt x="815" y="388"/>
                  </a:lnTo>
                  <a:lnTo>
                    <a:pt x="817" y="388"/>
                  </a:lnTo>
                  <a:lnTo>
                    <a:pt x="817" y="388"/>
                  </a:lnTo>
                  <a:lnTo>
                    <a:pt x="817" y="388"/>
                  </a:lnTo>
                  <a:lnTo>
                    <a:pt x="817" y="388"/>
                  </a:lnTo>
                  <a:lnTo>
                    <a:pt x="818" y="388"/>
                  </a:lnTo>
                  <a:lnTo>
                    <a:pt x="818" y="388"/>
                  </a:lnTo>
                  <a:lnTo>
                    <a:pt x="821" y="388"/>
                  </a:lnTo>
                  <a:lnTo>
                    <a:pt x="821" y="388"/>
                  </a:lnTo>
                  <a:lnTo>
                    <a:pt x="824" y="388"/>
                  </a:lnTo>
                  <a:lnTo>
                    <a:pt x="824" y="388"/>
                  </a:lnTo>
                  <a:lnTo>
                    <a:pt x="828" y="388"/>
                  </a:lnTo>
                  <a:lnTo>
                    <a:pt x="828" y="388"/>
                  </a:lnTo>
                  <a:lnTo>
                    <a:pt x="829" y="388"/>
                  </a:lnTo>
                  <a:lnTo>
                    <a:pt x="829" y="388"/>
                  </a:lnTo>
                  <a:lnTo>
                    <a:pt x="830" y="388"/>
                  </a:lnTo>
                  <a:lnTo>
                    <a:pt x="830" y="381"/>
                  </a:lnTo>
                  <a:lnTo>
                    <a:pt x="830" y="381"/>
                  </a:lnTo>
                  <a:lnTo>
                    <a:pt x="830" y="381"/>
                  </a:lnTo>
                  <a:lnTo>
                    <a:pt x="834" y="381"/>
                  </a:lnTo>
                  <a:lnTo>
                    <a:pt x="834" y="381"/>
                  </a:lnTo>
                  <a:lnTo>
                    <a:pt x="836" y="381"/>
                  </a:lnTo>
                  <a:lnTo>
                    <a:pt x="836" y="381"/>
                  </a:lnTo>
                  <a:lnTo>
                    <a:pt x="837" y="381"/>
                  </a:lnTo>
                  <a:lnTo>
                    <a:pt x="837" y="381"/>
                  </a:lnTo>
                  <a:lnTo>
                    <a:pt x="841" y="381"/>
                  </a:lnTo>
                  <a:lnTo>
                    <a:pt x="841" y="381"/>
                  </a:lnTo>
                  <a:lnTo>
                    <a:pt x="842" y="381"/>
                  </a:lnTo>
                  <a:lnTo>
                    <a:pt x="842" y="381"/>
                  </a:lnTo>
                  <a:lnTo>
                    <a:pt x="844" y="381"/>
                  </a:lnTo>
                  <a:lnTo>
                    <a:pt x="844" y="374"/>
                  </a:lnTo>
                  <a:lnTo>
                    <a:pt x="846" y="374"/>
                  </a:lnTo>
                  <a:lnTo>
                    <a:pt x="846" y="374"/>
                  </a:lnTo>
                  <a:lnTo>
                    <a:pt x="850" y="374"/>
                  </a:lnTo>
                  <a:lnTo>
                    <a:pt x="850" y="374"/>
                  </a:lnTo>
                  <a:lnTo>
                    <a:pt x="850" y="374"/>
                  </a:lnTo>
                  <a:lnTo>
                    <a:pt x="850" y="374"/>
                  </a:lnTo>
                  <a:lnTo>
                    <a:pt x="851" y="374"/>
                  </a:lnTo>
                  <a:lnTo>
                    <a:pt x="851" y="367"/>
                  </a:lnTo>
                  <a:lnTo>
                    <a:pt x="852" y="367"/>
                  </a:lnTo>
                  <a:lnTo>
                    <a:pt x="852" y="367"/>
                  </a:lnTo>
                  <a:lnTo>
                    <a:pt x="855" y="367"/>
                  </a:lnTo>
                  <a:lnTo>
                    <a:pt x="855" y="367"/>
                  </a:lnTo>
                  <a:lnTo>
                    <a:pt x="857" y="367"/>
                  </a:lnTo>
                  <a:lnTo>
                    <a:pt x="857" y="367"/>
                  </a:lnTo>
                  <a:lnTo>
                    <a:pt x="866" y="367"/>
                  </a:lnTo>
                  <a:lnTo>
                    <a:pt x="866" y="367"/>
                  </a:lnTo>
                  <a:lnTo>
                    <a:pt x="868" y="367"/>
                  </a:lnTo>
                  <a:lnTo>
                    <a:pt x="868" y="367"/>
                  </a:lnTo>
                  <a:lnTo>
                    <a:pt x="869" y="367"/>
                  </a:lnTo>
                  <a:lnTo>
                    <a:pt x="869" y="367"/>
                  </a:lnTo>
                  <a:lnTo>
                    <a:pt x="870" y="367"/>
                  </a:lnTo>
                  <a:lnTo>
                    <a:pt x="870" y="367"/>
                  </a:lnTo>
                  <a:lnTo>
                    <a:pt x="871" y="367"/>
                  </a:lnTo>
                  <a:lnTo>
                    <a:pt x="871" y="360"/>
                  </a:lnTo>
                  <a:lnTo>
                    <a:pt x="872" y="360"/>
                  </a:lnTo>
                  <a:lnTo>
                    <a:pt x="872" y="360"/>
                  </a:lnTo>
                  <a:lnTo>
                    <a:pt x="872" y="360"/>
                  </a:lnTo>
                  <a:lnTo>
                    <a:pt x="872" y="360"/>
                  </a:lnTo>
                  <a:lnTo>
                    <a:pt x="875" y="360"/>
                  </a:lnTo>
                  <a:lnTo>
                    <a:pt x="875" y="360"/>
                  </a:lnTo>
                  <a:lnTo>
                    <a:pt x="876" y="360"/>
                  </a:lnTo>
                  <a:lnTo>
                    <a:pt x="876" y="360"/>
                  </a:lnTo>
                  <a:lnTo>
                    <a:pt x="877" y="360"/>
                  </a:lnTo>
                  <a:lnTo>
                    <a:pt x="877" y="360"/>
                  </a:lnTo>
                  <a:lnTo>
                    <a:pt x="879" y="360"/>
                  </a:lnTo>
                  <a:lnTo>
                    <a:pt x="879" y="360"/>
                  </a:lnTo>
                  <a:lnTo>
                    <a:pt x="881" y="360"/>
                  </a:lnTo>
                  <a:lnTo>
                    <a:pt x="881" y="360"/>
                  </a:lnTo>
                  <a:lnTo>
                    <a:pt x="883" y="360"/>
                  </a:lnTo>
                  <a:lnTo>
                    <a:pt x="883" y="360"/>
                  </a:lnTo>
                  <a:lnTo>
                    <a:pt x="886" y="360"/>
                  </a:lnTo>
                  <a:lnTo>
                    <a:pt x="886" y="360"/>
                  </a:lnTo>
                  <a:lnTo>
                    <a:pt x="888" y="360"/>
                  </a:lnTo>
                  <a:lnTo>
                    <a:pt x="888" y="360"/>
                  </a:lnTo>
                  <a:lnTo>
                    <a:pt x="891" y="360"/>
                  </a:lnTo>
                  <a:lnTo>
                    <a:pt x="891" y="352"/>
                  </a:lnTo>
                  <a:lnTo>
                    <a:pt x="893" y="352"/>
                  </a:lnTo>
                  <a:lnTo>
                    <a:pt x="893" y="352"/>
                  </a:lnTo>
                  <a:lnTo>
                    <a:pt x="894" y="352"/>
                  </a:lnTo>
                  <a:lnTo>
                    <a:pt x="894" y="352"/>
                  </a:lnTo>
                  <a:lnTo>
                    <a:pt x="894" y="352"/>
                  </a:lnTo>
                  <a:lnTo>
                    <a:pt x="894" y="345"/>
                  </a:lnTo>
                  <a:lnTo>
                    <a:pt x="895" y="345"/>
                  </a:lnTo>
                  <a:lnTo>
                    <a:pt x="895" y="345"/>
                  </a:lnTo>
                  <a:lnTo>
                    <a:pt x="895" y="345"/>
                  </a:lnTo>
                  <a:lnTo>
                    <a:pt x="895" y="338"/>
                  </a:lnTo>
                  <a:lnTo>
                    <a:pt x="895" y="338"/>
                  </a:lnTo>
                  <a:lnTo>
                    <a:pt x="895" y="338"/>
                  </a:lnTo>
                  <a:lnTo>
                    <a:pt x="898" y="338"/>
                  </a:lnTo>
                  <a:lnTo>
                    <a:pt x="898" y="338"/>
                  </a:lnTo>
                  <a:lnTo>
                    <a:pt x="898" y="338"/>
                  </a:lnTo>
                  <a:lnTo>
                    <a:pt x="898" y="338"/>
                  </a:lnTo>
                  <a:lnTo>
                    <a:pt x="902" y="338"/>
                  </a:lnTo>
                  <a:lnTo>
                    <a:pt x="902" y="338"/>
                  </a:lnTo>
                  <a:lnTo>
                    <a:pt x="903" y="338"/>
                  </a:lnTo>
                  <a:lnTo>
                    <a:pt x="903" y="338"/>
                  </a:lnTo>
                  <a:lnTo>
                    <a:pt x="910" y="338"/>
                  </a:lnTo>
                  <a:lnTo>
                    <a:pt x="910" y="338"/>
                  </a:lnTo>
                  <a:lnTo>
                    <a:pt x="912" y="338"/>
                  </a:lnTo>
                  <a:lnTo>
                    <a:pt x="912" y="338"/>
                  </a:lnTo>
                  <a:lnTo>
                    <a:pt x="914" y="338"/>
                  </a:lnTo>
                  <a:lnTo>
                    <a:pt x="914" y="338"/>
                  </a:lnTo>
                  <a:lnTo>
                    <a:pt x="919" y="338"/>
                  </a:lnTo>
                  <a:lnTo>
                    <a:pt x="919" y="338"/>
                  </a:lnTo>
                  <a:lnTo>
                    <a:pt x="920" y="338"/>
                  </a:lnTo>
                  <a:lnTo>
                    <a:pt x="920" y="338"/>
                  </a:lnTo>
                  <a:lnTo>
                    <a:pt x="920" y="338"/>
                  </a:lnTo>
                  <a:lnTo>
                    <a:pt x="920" y="338"/>
                  </a:lnTo>
                  <a:lnTo>
                    <a:pt x="930" y="338"/>
                  </a:lnTo>
                  <a:lnTo>
                    <a:pt x="930" y="338"/>
                  </a:lnTo>
                  <a:lnTo>
                    <a:pt x="931" y="338"/>
                  </a:lnTo>
                  <a:lnTo>
                    <a:pt x="931" y="331"/>
                  </a:lnTo>
                  <a:lnTo>
                    <a:pt x="932" y="331"/>
                  </a:lnTo>
                  <a:lnTo>
                    <a:pt x="932" y="331"/>
                  </a:lnTo>
                  <a:lnTo>
                    <a:pt x="934" y="331"/>
                  </a:lnTo>
                  <a:lnTo>
                    <a:pt x="934" y="331"/>
                  </a:lnTo>
                  <a:lnTo>
                    <a:pt x="936" y="331"/>
                  </a:lnTo>
                  <a:lnTo>
                    <a:pt x="936" y="331"/>
                  </a:lnTo>
                  <a:lnTo>
                    <a:pt x="939" y="331"/>
                  </a:lnTo>
                  <a:lnTo>
                    <a:pt x="939" y="331"/>
                  </a:lnTo>
                  <a:lnTo>
                    <a:pt x="939" y="331"/>
                  </a:lnTo>
                  <a:lnTo>
                    <a:pt x="939" y="331"/>
                  </a:lnTo>
                  <a:lnTo>
                    <a:pt x="940" y="331"/>
                  </a:lnTo>
                  <a:lnTo>
                    <a:pt x="940" y="331"/>
                  </a:lnTo>
                  <a:lnTo>
                    <a:pt x="944" y="331"/>
                  </a:lnTo>
                  <a:lnTo>
                    <a:pt x="944" y="331"/>
                  </a:lnTo>
                  <a:lnTo>
                    <a:pt x="949" y="331"/>
                  </a:lnTo>
                  <a:lnTo>
                    <a:pt x="949" y="331"/>
                  </a:lnTo>
                  <a:lnTo>
                    <a:pt x="950" y="331"/>
                  </a:lnTo>
                  <a:lnTo>
                    <a:pt x="950" y="331"/>
                  </a:lnTo>
                  <a:lnTo>
                    <a:pt x="952" y="331"/>
                  </a:lnTo>
                  <a:lnTo>
                    <a:pt x="952" y="331"/>
                  </a:lnTo>
                  <a:lnTo>
                    <a:pt x="952" y="331"/>
                  </a:lnTo>
                  <a:lnTo>
                    <a:pt x="952" y="331"/>
                  </a:lnTo>
                  <a:lnTo>
                    <a:pt x="956" y="331"/>
                  </a:lnTo>
                  <a:lnTo>
                    <a:pt x="956" y="331"/>
                  </a:lnTo>
                  <a:lnTo>
                    <a:pt x="959" y="331"/>
                  </a:lnTo>
                  <a:lnTo>
                    <a:pt x="959" y="331"/>
                  </a:lnTo>
                  <a:lnTo>
                    <a:pt x="959" y="331"/>
                  </a:lnTo>
                  <a:lnTo>
                    <a:pt x="959" y="331"/>
                  </a:lnTo>
                  <a:lnTo>
                    <a:pt x="960" y="331"/>
                  </a:lnTo>
                  <a:lnTo>
                    <a:pt x="960" y="331"/>
                  </a:lnTo>
                  <a:lnTo>
                    <a:pt x="961" y="331"/>
                  </a:lnTo>
                  <a:lnTo>
                    <a:pt x="961" y="324"/>
                  </a:lnTo>
                  <a:lnTo>
                    <a:pt x="963" y="324"/>
                  </a:lnTo>
                  <a:lnTo>
                    <a:pt x="963" y="324"/>
                  </a:lnTo>
                  <a:lnTo>
                    <a:pt x="964" y="324"/>
                  </a:lnTo>
                  <a:lnTo>
                    <a:pt x="964" y="324"/>
                  </a:lnTo>
                  <a:lnTo>
                    <a:pt x="971" y="324"/>
                  </a:lnTo>
                  <a:lnTo>
                    <a:pt x="971" y="317"/>
                  </a:lnTo>
                  <a:lnTo>
                    <a:pt x="975" y="317"/>
                  </a:lnTo>
                  <a:lnTo>
                    <a:pt x="975" y="310"/>
                  </a:lnTo>
                  <a:lnTo>
                    <a:pt x="977" y="310"/>
                  </a:lnTo>
                  <a:lnTo>
                    <a:pt x="977" y="310"/>
                  </a:lnTo>
                  <a:lnTo>
                    <a:pt x="981" y="310"/>
                  </a:lnTo>
                  <a:lnTo>
                    <a:pt x="981" y="310"/>
                  </a:lnTo>
                  <a:lnTo>
                    <a:pt x="981" y="310"/>
                  </a:lnTo>
                  <a:lnTo>
                    <a:pt x="981" y="310"/>
                  </a:lnTo>
                  <a:lnTo>
                    <a:pt x="983" y="310"/>
                  </a:lnTo>
                  <a:lnTo>
                    <a:pt x="983" y="310"/>
                  </a:lnTo>
                  <a:lnTo>
                    <a:pt x="984" y="310"/>
                  </a:lnTo>
                  <a:lnTo>
                    <a:pt x="984" y="310"/>
                  </a:lnTo>
                  <a:lnTo>
                    <a:pt x="987" y="310"/>
                  </a:lnTo>
                  <a:lnTo>
                    <a:pt x="987" y="310"/>
                  </a:lnTo>
                  <a:lnTo>
                    <a:pt x="987" y="310"/>
                  </a:lnTo>
                  <a:lnTo>
                    <a:pt x="987" y="310"/>
                  </a:lnTo>
                  <a:lnTo>
                    <a:pt x="991" y="310"/>
                  </a:lnTo>
                  <a:lnTo>
                    <a:pt x="991" y="303"/>
                  </a:lnTo>
                  <a:lnTo>
                    <a:pt x="992" y="303"/>
                  </a:lnTo>
                  <a:lnTo>
                    <a:pt x="992" y="303"/>
                  </a:lnTo>
                  <a:lnTo>
                    <a:pt x="992" y="303"/>
                  </a:lnTo>
                  <a:lnTo>
                    <a:pt x="992" y="303"/>
                  </a:lnTo>
                  <a:lnTo>
                    <a:pt x="993" y="303"/>
                  </a:lnTo>
                  <a:lnTo>
                    <a:pt x="993" y="296"/>
                  </a:lnTo>
                  <a:lnTo>
                    <a:pt x="994" y="296"/>
                  </a:lnTo>
                  <a:lnTo>
                    <a:pt x="994" y="289"/>
                  </a:lnTo>
                  <a:lnTo>
                    <a:pt x="999" y="289"/>
                  </a:lnTo>
                  <a:lnTo>
                    <a:pt x="999" y="289"/>
                  </a:lnTo>
                  <a:lnTo>
                    <a:pt x="1002" y="289"/>
                  </a:lnTo>
                  <a:lnTo>
                    <a:pt x="1002" y="289"/>
                  </a:lnTo>
                  <a:lnTo>
                    <a:pt x="1003" y="289"/>
                  </a:lnTo>
                  <a:lnTo>
                    <a:pt x="1003" y="289"/>
                  </a:lnTo>
                  <a:lnTo>
                    <a:pt x="1005" y="289"/>
                  </a:lnTo>
                  <a:lnTo>
                    <a:pt x="1005" y="289"/>
                  </a:lnTo>
                  <a:lnTo>
                    <a:pt x="1005" y="289"/>
                  </a:lnTo>
                  <a:lnTo>
                    <a:pt x="1005" y="289"/>
                  </a:lnTo>
                  <a:lnTo>
                    <a:pt x="1005" y="289"/>
                  </a:lnTo>
                  <a:lnTo>
                    <a:pt x="1005" y="281"/>
                  </a:lnTo>
                  <a:lnTo>
                    <a:pt x="1007" y="281"/>
                  </a:lnTo>
                  <a:lnTo>
                    <a:pt x="1007" y="281"/>
                  </a:lnTo>
                  <a:lnTo>
                    <a:pt x="1008" y="281"/>
                  </a:lnTo>
                  <a:lnTo>
                    <a:pt x="1008" y="281"/>
                  </a:lnTo>
                  <a:lnTo>
                    <a:pt x="1010" y="281"/>
                  </a:lnTo>
                  <a:lnTo>
                    <a:pt x="1010" y="281"/>
                  </a:lnTo>
                  <a:lnTo>
                    <a:pt x="1010" y="281"/>
                  </a:lnTo>
                  <a:lnTo>
                    <a:pt x="1010" y="281"/>
                  </a:lnTo>
                  <a:lnTo>
                    <a:pt x="1012" y="281"/>
                  </a:lnTo>
                  <a:lnTo>
                    <a:pt x="1012" y="274"/>
                  </a:lnTo>
                  <a:lnTo>
                    <a:pt x="1020" y="274"/>
                  </a:lnTo>
                  <a:lnTo>
                    <a:pt x="1020" y="274"/>
                  </a:lnTo>
                  <a:lnTo>
                    <a:pt x="1021" y="274"/>
                  </a:lnTo>
                  <a:lnTo>
                    <a:pt x="1021" y="267"/>
                  </a:lnTo>
                  <a:lnTo>
                    <a:pt x="1024" y="267"/>
                  </a:lnTo>
                  <a:lnTo>
                    <a:pt x="1024" y="260"/>
                  </a:lnTo>
                  <a:lnTo>
                    <a:pt x="1025" y="260"/>
                  </a:lnTo>
                  <a:lnTo>
                    <a:pt x="1025" y="260"/>
                  </a:lnTo>
                  <a:lnTo>
                    <a:pt x="1026" y="260"/>
                  </a:lnTo>
                  <a:lnTo>
                    <a:pt x="1026" y="260"/>
                  </a:lnTo>
                  <a:lnTo>
                    <a:pt x="1027" y="260"/>
                  </a:lnTo>
                  <a:lnTo>
                    <a:pt x="1027" y="253"/>
                  </a:lnTo>
                  <a:lnTo>
                    <a:pt x="1029" y="253"/>
                  </a:lnTo>
                  <a:lnTo>
                    <a:pt x="1029" y="253"/>
                  </a:lnTo>
                  <a:lnTo>
                    <a:pt x="1029" y="253"/>
                  </a:lnTo>
                  <a:lnTo>
                    <a:pt x="1029" y="253"/>
                  </a:lnTo>
                  <a:lnTo>
                    <a:pt x="1029" y="253"/>
                  </a:lnTo>
                  <a:lnTo>
                    <a:pt x="1029" y="253"/>
                  </a:lnTo>
                  <a:lnTo>
                    <a:pt x="1031" y="253"/>
                  </a:lnTo>
                  <a:lnTo>
                    <a:pt x="1031" y="246"/>
                  </a:lnTo>
                  <a:lnTo>
                    <a:pt x="1032" y="246"/>
                  </a:lnTo>
                  <a:lnTo>
                    <a:pt x="1032" y="246"/>
                  </a:lnTo>
                  <a:lnTo>
                    <a:pt x="1032" y="246"/>
                  </a:lnTo>
                  <a:lnTo>
                    <a:pt x="1032" y="246"/>
                  </a:lnTo>
                  <a:lnTo>
                    <a:pt x="1033" y="246"/>
                  </a:lnTo>
                  <a:lnTo>
                    <a:pt x="1033" y="246"/>
                  </a:lnTo>
                  <a:lnTo>
                    <a:pt x="1034" y="246"/>
                  </a:lnTo>
                  <a:lnTo>
                    <a:pt x="1034" y="246"/>
                  </a:lnTo>
                  <a:lnTo>
                    <a:pt x="1036" y="246"/>
                  </a:lnTo>
                  <a:lnTo>
                    <a:pt x="1036" y="246"/>
                  </a:lnTo>
                  <a:lnTo>
                    <a:pt x="1037" y="246"/>
                  </a:lnTo>
                  <a:lnTo>
                    <a:pt x="1037" y="246"/>
                  </a:lnTo>
                  <a:lnTo>
                    <a:pt x="1042" y="246"/>
                  </a:lnTo>
                  <a:lnTo>
                    <a:pt x="1042" y="239"/>
                  </a:lnTo>
                  <a:lnTo>
                    <a:pt x="1042" y="239"/>
                  </a:lnTo>
                  <a:lnTo>
                    <a:pt x="1042" y="239"/>
                  </a:lnTo>
                  <a:lnTo>
                    <a:pt x="1043" y="239"/>
                  </a:lnTo>
                  <a:lnTo>
                    <a:pt x="1043" y="239"/>
                  </a:lnTo>
                  <a:lnTo>
                    <a:pt x="1047" y="239"/>
                  </a:lnTo>
                  <a:lnTo>
                    <a:pt x="1047" y="239"/>
                  </a:lnTo>
                  <a:lnTo>
                    <a:pt x="1047" y="239"/>
                  </a:lnTo>
                  <a:lnTo>
                    <a:pt x="1047" y="239"/>
                  </a:lnTo>
                  <a:lnTo>
                    <a:pt x="1050" y="239"/>
                  </a:lnTo>
                  <a:lnTo>
                    <a:pt x="1050" y="239"/>
                  </a:lnTo>
                  <a:lnTo>
                    <a:pt x="1051" y="239"/>
                  </a:lnTo>
                  <a:lnTo>
                    <a:pt x="1051" y="239"/>
                  </a:lnTo>
                  <a:lnTo>
                    <a:pt x="1052" y="239"/>
                  </a:lnTo>
                  <a:lnTo>
                    <a:pt x="1052" y="239"/>
                  </a:lnTo>
                  <a:lnTo>
                    <a:pt x="1053" y="239"/>
                  </a:lnTo>
                  <a:lnTo>
                    <a:pt x="1053" y="239"/>
                  </a:lnTo>
                  <a:lnTo>
                    <a:pt x="1053" y="239"/>
                  </a:lnTo>
                  <a:lnTo>
                    <a:pt x="1053" y="239"/>
                  </a:lnTo>
                  <a:lnTo>
                    <a:pt x="1054" y="239"/>
                  </a:lnTo>
                  <a:lnTo>
                    <a:pt x="1054" y="239"/>
                  </a:lnTo>
                  <a:lnTo>
                    <a:pt x="1055" y="239"/>
                  </a:lnTo>
                  <a:lnTo>
                    <a:pt x="1055" y="239"/>
                  </a:lnTo>
                  <a:lnTo>
                    <a:pt x="1055" y="239"/>
                  </a:lnTo>
                  <a:lnTo>
                    <a:pt x="1055" y="239"/>
                  </a:lnTo>
                  <a:lnTo>
                    <a:pt x="1056" y="239"/>
                  </a:lnTo>
                  <a:lnTo>
                    <a:pt x="1056" y="231"/>
                  </a:lnTo>
                  <a:lnTo>
                    <a:pt x="1056" y="231"/>
                  </a:lnTo>
                  <a:lnTo>
                    <a:pt x="1056" y="231"/>
                  </a:lnTo>
                  <a:lnTo>
                    <a:pt x="1060" y="231"/>
                  </a:lnTo>
                  <a:lnTo>
                    <a:pt x="1060" y="231"/>
                  </a:lnTo>
                  <a:lnTo>
                    <a:pt x="1061" y="231"/>
                  </a:lnTo>
                  <a:lnTo>
                    <a:pt x="1061" y="231"/>
                  </a:lnTo>
                  <a:lnTo>
                    <a:pt x="1065" y="231"/>
                  </a:lnTo>
                  <a:lnTo>
                    <a:pt x="1065" y="231"/>
                  </a:lnTo>
                  <a:lnTo>
                    <a:pt x="1065" y="231"/>
                  </a:lnTo>
                  <a:lnTo>
                    <a:pt x="1065" y="231"/>
                  </a:lnTo>
                  <a:lnTo>
                    <a:pt x="1066" y="231"/>
                  </a:lnTo>
                  <a:lnTo>
                    <a:pt x="1066" y="231"/>
                  </a:lnTo>
                  <a:lnTo>
                    <a:pt x="1067" y="231"/>
                  </a:lnTo>
                  <a:lnTo>
                    <a:pt x="1067" y="231"/>
                  </a:lnTo>
                  <a:lnTo>
                    <a:pt x="1069" y="231"/>
                  </a:lnTo>
                  <a:lnTo>
                    <a:pt x="1069" y="231"/>
                  </a:lnTo>
                  <a:lnTo>
                    <a:pt x="1073" y="231"/>
                  </a:lnTo>
                  <a:lnTo>
                    <a:pt x="1073" y="231"/>
                  </a:lnTo>
                  <a:lnTo>
                    <a:pt x="1074" y="231"/>
                  </a:lnTo>
                  <a:lnTo>
                    <a:pt x="1074" y="231"/>
                  </a:lnTo>
                  <a:lnTo>
                    <a:pt x="1086" y="231"/>
                  </a:lnTo>
                  <a:lnTo>
                    <a:pt x="1086" y="231"/>
                  </a:lnTo>
                  <a:lnTo>
                    <a:pt x="1086" y="231"/>
                  </a:lnTo>
                  <a:lnTo>
                    <a:pt x="1086" y="231"/>
                  </a:lnTo>
                  <a:lnTo>
                    <a:pt x="1090" y="231"/>
                  </a:lnTo>
                  <a:lnTo>
                    <a:pt x="1090" y="231"/>
                  </a:lnTo>
                  <a:lnTo>
                    <a:pt x="1091" y="231"/>
                  </a:lnTo>
                  <a:lnTo>
                    <a:pt x="1091" y="231"/>
                  </a:lnTo>
                  <a:lnTo>
                    <a:pt x="1092" y="231"/>
                  </a:lnTo>
                  <a:lnTo>
                    <a:pt x="1092" y="231"/>
                  </a:lnTo>
                  <a:lnTo>
                    <a:pt x="1094" y="231"/>
                  </a:lnTo>
                  <a:lnTo>
                    <a:pt x="1094" y="224"/>
                  </a:lnTo>
                  <a:lnTo>
                    <a:pt x="1098" y="224"/>
                  </a:lnTo>
                  <a:lnTo>
                    <a:pt x="1098" y="224"/>
                  </a:lnTo>
                  <a:lnTo>
                    <a:pt x="1099" y="224"/>
                  </a:lnTo>
                  <a:lnTo>
                    <a:pt x="1099" y="224"/>
                  </a:lnTo>
                  <a:lnTo>
                    <a:pt x="1099" y="224"/>
                  </a:lnTo>
                  <a:lnTo>
                    <a:pt x="1099" y="217"/>
                  </a:lnTo>
                  <a:lnTo>
                    <a:pt x="1100" y="217"/>
                  </a:lnTo>
                  <a:lnTo>
                    <a:pt x="1100" y="217"/>
                  </a:lnTo>
                  <a:lnTo>
                    <a:pt x="1101" y="217"/>
                  </a:lnTo>
                  <a:lnTo>
                    <a:pt x="1101" y="217"/>
                  </a:lnTo>
                  <a:lnTo>
                    <a:pt x="1102" y="217"/>
                  </a:lnTo>
                  <a:lnTo>
                    <a:pt x="1102" y="217"/>
                  </a:lnTo>
                  <a:lnTo>
                    <a:pt x="1102" y="217"/>
                  </a:lnTo>
                  <a:lnTo>
                    <a:pt x="1102" y="217"/>
                  </a:lnTo>
                  <a:lnTo>
                    <a:pt x="1103" y="217"/>
                  </a:lnTo>
                  <a:lnTo>
                    <a:pt x="1103" y="217"/>
                  </a:lnTo>
                  <a:lnTo>
                    <a:pt x="1104" y="217"/>
                  </a:lnTo>
                  <a:lnTo>
                    <a:pt x="1104" y="217"/>
                  </a:lnTo>
                  <a:lnTo>
                    <a:pt x="1109" y="217"/>
                  </a:lnTo>
                  <a:lnTo>
                    <a:pt x="1109" y="217"/>
                  </a:lnTo>
                  <a:lnTo>
                    <a:pt x="1110" y="217"/>
                  </a:lnTo>
                  <a:lnTo>
                    <a:pt x="1110" y="217"/>
                  </a:lnTo>
                  <a:lnTo>
                    <a:pt x="1110" y="217"/>
                  </a:lnTo>
                  <a:lnTo>
                    <a:pt x="1110" y="217"/>
                  </a:lnTo>
                  <a:lnTo>
                    <a:pt x="1115" y="217"/>
                  </a:lnTo>
                  <a:lnTo>
                    <a:pt x="1115" y="217"/>
                  </a:lnTo>
                  <a:lnTo>
                    <a:pt x="1116" y="217"/>
                  </a:lnTo>
                  <a:lnTo>
                    <a:pt x="1116" y="217"/>
                  </a:lnTo>
                  <a:lnTo>
                    <a:pt x="1118" y="217"/>
                  </a:lnTo>
                  <a:lnTo>
                    <a:pt x="1118" y="210"/>
                  </a:lnTo>
                  <a:lnTo>
                    <a:pt x="1119" y="210"/>
                  </a:lnTo>
                  <a:lnTo>
                    <a:pt x="1119" y="210"/>
                  </a:lnTo>
                  <a:lnTo>
                    <a:pt x="1120" y="210"/>
                  </a:lnTo>
                  <a:lnTo>
                    <a:pt x="1120" y="202"/>
                  </a:lnTo>
                  <a:lnTo>
                    <a:pt x="1122" y="202"/>
                  </a:lnTo>
                  <a:lnTo>
                    <a:pt x="1122" y="202"/>
                  </a:lnTo>
                  <a:lnTo>
                    <a:pt x="1124" y="202"/>
                  </a:lnTo>
                  <a:lnTo>
                    <a:pt x="1124" y="202"/>
                  </a:lnTo>
                  <a:lnTo>
                    <a:pt x="1124" y="202"/>
                  </a:lnTo>
                  <a:lnTo>
                    <a:pt x="1124" y="202"/>
                  </a:lnTo>
                  <a:lnTo>
                    <a:pt x="1130" y="202"/>
                  </a:lnTo>
                  <a:lnTo>
                    <a:pt x="1130" y="202"/>
                  </a:lnTo>
                  <a:lnTo>
                    <a:pt x="1133" y="202"/>
                  </a:lnTo>
                  <a:lnTo>
                    <a:pt x="1133" y="202"/>
                  </a:lnTo>
                  <a:lnTo>
                    <a:pt x="1133" y="202"/>
                  </a:lnTo>
                  <a:lnTo>
                    <a:pt x="1133" y="202"/>
                  </a:lnTo>
                  <a:lnTo>
                    <a:pt x="1136" y="202"/>
                  </a:lnTo>
                  <a:lnTo>
                    <a:pt x="1136" y="202"/>
                  </a:lnTo>
                  <a:lnTo>
                    <a:pt x="1136" y="202"/>
                  </a:lnTo>
                  <a:lnTo>
                    <a:pt x="1136" y="202"/>
                  </a:lnTo>
                  <a:lnTo>
                    <a:pt x="1139" y="202"/>
                  </a:lnTo>
                  <a:lnTo>
                    <a:pt x="1139" y="202"/>
                  </a:lnTo>
                  <a:lnTo>
                    <a:pt x="1140" y="202"/>
                  </a:lnTo>
                  <a:lnTo>
                    <a:pt x="1140" y="202"/>
                  </a:lnTo>
                  <a:lnTo>
                    <a:pt x="1140" y="202"/>
                  </a:lnTo>
                  <a:lnTo>
                    <a:pt x="1140" y="202"/>
                  </a:lnTo>
                  <a:lnTo>
                    <a:pt x="1143" y="202"/>
                  </a:lnTo>
                  <a:lnTo>
                    <a:pt x="1143" y="195"/>
                  </a:lnTo>
                  <a:lnTo>
                    <a:pt x="1144" y="195"/>
                  </a:lnTo>
                  <a:lnTo>
                    <a:pt x="1144" y="195"/>
                  </a:lnTo>
                  <a:lnTo>
                    <a:pt x="1145" y="195"/>
                  </a:lnTo>
                  <a:lnTo>
                    <a:pt x="1145" y="195"/>
                  </a:lnTo>
                  <a:lnTo>
                    <a:pt x="1146" y="195"/>
                  </a:lnTo>
                  <a:lnTo>
                    <a:pt x="1146" y="188"/>
                  </a:lnTo>
                  <a:lnTo>
                    <a:pt x="1147" y="188"/>
                  </a:lnTo>
                  <a:lnTo>
                    <a:pt x="1147" y="188"/>
                  </a:lnTo>
                  <a:lnTo>
                    <a:pt x="1149" y="188"/>
                  </a:lnTo>
                  <a:lnTo>
                    <a:pt x="1149" y="188"/>
                  </a:lnTo>
                  <a:lnTo>
                    <a:pt x="1151" y="188"/>
                  </a:lnTo>
                  <a:lnTo>
                    <a:pt x="1151" y="188"/>
                  </a:lnTo>
                  <a:lnTo>
                    <a:pt x="1152" y="188"/>
                  </a:lnTo>
                  <a:lnTo>
                    <a:pt x="1152" y="188"/>
                  </a:lnTo>
                  <a:lnTo>
                    <a:pt x="1153" y="188"/>
                  </a:lnTo>
                  <a:lnTo>
                    <a:pt x="1153" y="188"/>
                  </a:lnTo>
                  <a:lnTo>
                    <a:pt x="1155" y="188"/>
                  </a:lnTo>
                  <a:lnTo>
                    <a:pt x="1155" y="188"/>
                  </a:lnTo>
                  <a:lnTo>
                    <a:pt x="1157" y="188"/>
                  </a:lnTo>
                  <a:lnTo>
                    <a:pt x="1157" y="181"/>
                  </a:lnTo>
                  <a:lnTo>
                    <a:pt x="1157" y="181"/>
                  </a:lnTo>
                  <a:lnTo>
                    <a:pt x="1157" y="181"/>
                  </a:lnTo>
                  <a:lnTo>
                    <a:pt x="1161" y="181"/>
                  </a:lnTo>
                  <a:lnTo>
                    <a:pt x="1161" y="174"/>
                  </a:lnTo>
                  <a:lnTo>
                    <a:pt x="1162" y="174"/>
                  </a:lnTo>
                  <a:lnTo>
                    <a:pt x="1162" y="174"/>
                  </a:lnTo>
                  <a:lnTo>
                    <a:pt x="1163" y="174"/>
                  </a:lnTo>
                  <a:lnTo>
                    <a:pt x="1163" y="174"/>
                  </a:lnTo>
                  <a:lnTo>
                    <a:pt x="1165" y="174"/>
                  </a:lnTo>
                  <a:lnTo>
                    <a:pt x="1165" y="166"/>
                  </a:lnTo>
                  <a:lnTo>
                    <a:pt x="1165" y="166"/>
                  </a:lnTo>
                  <a:lnTo>
                    <a:pt x="1165" y="159"/>
                  </a:lnTo>
                  <a:lnTo>
                    <a:pt x="1166" y="159"/>
                  </a:lnTo>
                  <a:lnTo>
                    <a:pt x="1166" y="159"/>
                  </a:lnTo>
                  <a:lnTo>
                    <a:pt x="1168" y="159"/>
                  </a:lnTo>
                  <a:lnTo>
                    <a:pt x="1168" y="159"/>
                  </a:lnTo>
                  <a:lnTo>
                    <a:pt x="1168" y="159"/>
                  </a:lnTo>
                  <a:lnTo>
                    <a:pt x="1168" y="159"/>
                  </a:lnTo>
                  <a:lnTo>
                    <a:pt x="1172" y="159"/>
                  </a:lnTo>
                  <a:lnTo>
                    <a:pt x="1172" y="159"/>
                  </a:lnTo>
                  <a:lnTo>
                    <a:pt x="1173" y="159"/>
                  </a:lnTo>
                  <a:lnTo>
                    <a:pt x="1173" y="159"/>
                  </a:lnTo>
                  <a:lnTo>
                    <a:pt x="1174" y="159"/>
                  </a:lnTo>
                  <a:lnTo>
                    <a:pt x="1174" y="145"/>
                  </a:lnTo>
                  <a:lnTo>
                    <a:pt x="1176" y="145"/>
                  </a:lnTo>
                  <a:lnTo>
                    <a:pt x="1176" y="145"/>
                  </a:lnTo>
                  <a:lnTo>
                    <a:pt x="1178" y="145"/>
                  </a:lnTo>
                  <a:lnTo>
                    <a:pt x="1178" y="145"/>
                  </a:lnTo>
                  <a:lnTo>
                    <a:pt x="1179" y="145"/>
                  </a:lnTo>
                  <a:lnTo>
                    <a:pt x="1179" y="137"/>
                  </a:lnTo>
                  <a:lnTo>
                    <a:pt x="1181" y="137"/>
                  </a:lnTo>
                  <a:lnTo>
                    <a:pt x="1181" y="130"/>
                  </a:lnTo>
                  <a:lnTo>
                    <a:pt x="1181" y="130"/>
                  </a:lnTo>
                  <a:lnTo>
                    <a:pt x="1181" y="130"/>
                  </a:lnTo>
                  <a:lnTo>
                    <a:pt x="1182" y="130"/>
                  </a:lnTo>
                  <a:lnTo>
                    <a:pt x="1182" y="130"/>
                  </a:lnTo>
                  <a:lnTo>
                    <a:pt x="1183" y="130"/>
                  </a:lnTo>
                  <a:lnTo>
                    <a:pt x="1183" y="130"/>
                  </a:lnTo>
                  <a:lnTo>
                    <a:pt x="1184" y="130"/>
                  </a:lnTo>
                  <a:lnTo>
                    <a:pt x="1184" y="130"/>
                  </a:lnTo>
                  <a:lnTo>
                    <a:pt x="1185" y="130"/>
                  </a:lnTo>
                  <a:lnTo>
                    <a:pt x="1185" y="130"/>
                  </a:lnTo>
                  <a:lnTo>
                    <a:pt x="1187" y="130"/>
                  </a:lnTo>
                  <a:lnTo>
                    <a:pt x="1187" y="130"/>
                  </a:lnTo>
                  <a:lnTo>
                    <a:pt x="1191" y="130"/>
                  </a:lnTo>
                  <a:lnTo>
                    <a:pt x="1191" y="130"/>
                  </a:lnTo>
                  <a:lnTo>
                    <a:pt x="1192" y="130"/>
                  </a:lnTo>
                  <a:lnTo>
                    <a:pt x="1192" y="130"/>
                  </a:lnTo>
                  <a:lnTo>
                    <a:pt x="1192" y="130"/>
                  </a:lnTo>
                  <a:lnTo>
                    <a:pt x="1192" y="130"/>
                  </a:lnTo>
                  <a:lnTo>
                    <a:pt x="1193" y="130"/>
                  </a:lnTo>
                  <a:lnTo>
                    <a:pt x="1193" y="130"/>
                  </a:lnTo>
                  <a:lnTo>
                    <a:pt x="1193" y="130"/>
                  </a:lnTo>
                  <a:lnTo>
                    <a:pt x="1193" y="130"/>
                  </a:lnTo>
                  <a:lnTo>
                    <a:pt x="1194" y="130"/>
                  </a:lnTo>
                  <a:lnTo>
                    <a:pt x="1194" y="130"/>
                  </a:lnTo>
                  <a:lnTo>
                    <a:pt x="1196" y="130"/>
                  </a:lnTo>
                  <a:lnTo>
                    <a:pt x="1196" y="130"/>
                  </a:lnTo>
                  <a:lnTo>
                    <a:pt x="1197" y="130"/>
                  </a:lnTo>
                  <a:lnTo>
                    <a:pt x="1197" y="130"/>
                  </a:lnTo>
                  <a:lnTo>
                    <a:pt x="1200" y="130"/>
                  </a:lnTo>
                  <a:lnTo>
                    <a:pt x="1200" y="123"/>
                  </a:lnTo>
                  <a:lnTo>
                    <a:pt x="1202" y="123"/>
                  </a:lnTo>
                  <a:lnTo>
                    <a:pt x="1202" y="115"/>
                  </a:lnTo>
                  <a:lnTo>
                    <a:pt x="1202" y="115"/>
                  </a:lnTo>
                  <a:lnTo>
                    <a:pt x="1202" y="115"/>
                  </a:lnTo>
                  <a:lnTo>
                    <a:pt x="1203" y="115"/>
                  </a:lnTo>
                  <a:lnTo>
                    <a:pt x="1203" y="115"/>
                  </a:lnTo>
                  <a:lnTo>
                    <a:pt x="1207" y="115"/>
                  </a:lnTo>
                  <a:lnTo>
                    <a:pt x="1207" y="115"/>
                  </a:lnTo>
                  <a:lnTo>
                    <a:pt x="1208" y="115"/>
                  </a:lnTo>
                  <a:lnTo>
                    <a:pt x="1208" y="115"/>
                  </a:lnTo>
                  <a:lnTo>
                    <a:pt x="1209" y="115"/>
                  </a:lnTo>
                  <a:lnTo>
                    <a:pt x="1209" y="115"/>
                  </a:lnTo>
                  <a:lnTo>
                    <a:pt x="1216" y="115"/>
                  </a:lnTo>
                  <a:lnTo>
                    <a:pt x="1216" y="115"/>
                  </a:lnTo>
                  <a:lnTo>
                    <a:pt x="1217" y="115"/>
                  </a:lnTo>
                  <a:lnTo>
                    <a:pt x="1217" y="108"/>
                  </a:lnTo>
                  <a:lnTo>
                    <a:pt x="1218" y="108"/>
                  </a:lnTo>
                  <a:lnTo>
                    <a:pt x="1218" y="108"/>
                  </a:lnTo>
                  <a:lnTo>
                    <a:pt x="1218" y="108"/>
                  </a:lnTo>
                  <a:lnTo>
                    <a:pt x="1218" y="108"/>
                  </a:lnTo>
                  <a:lnTo>
                    <a:pt x="1220" y="108"/>
                  </a:lnTo>
                  <a:lnTo>
                    <a:pt x="1220" y="108"/>
                  </a:lnTo>
                  <a:lnTo>
                    <a:pt x="1222" y="108"/>
                  </a:lnTo>
                  <a:lnTo>
                    <a:pt x="1222" y="108"/>
                  </a:lnTo>
                  <a:lnTo>
                    <a:pt x="1222" y="108"/>
                  </a:lnTo>
                  <a:lnTo>
                    <a:pt x="1222" y="108"/>
                  </a:lnTo>
                  <a:lnTo>
                    <a:pt x="1224" y="108"/>
                  </a:lnTo>
                  <a:lnTo>
                    <a:pt x="1224" y="108"/>
                  </a:lnTo>
                  <a:lnTo>
                    <a:pt x="1225" y="108"/>
                  </a:lnTo>
                  <a:lnTo>
                    <a:pt x="1225" y="108"/>
                  </a:lnTo>
                  <a:lnTo>
                    <a:pt x="1226" y="108"/>
                  </a:lnTo>
                  <a:lnTo>
                    <a:pt x="1226" y="108"/>
                  </a:lnTo>
                  <a:lnTo>
                    <a:pt x="1227" y="108"/>
                  </a:lnTo>
                  <a:lnTo>
                    <a:pt x="1227" y="108"/>
                  </a:lnTo>
                  <a:lnTo>
                    <a:pt x="1227" y="108"/>
                  </a:lnTo>
                  <a:lnTo>
                    <a:pt x="1227" y="108"/>
                  </a:lnTo>
                  <a:lnTo>
                    <a:pt x="1228" y="108"/>
                  </a:lnTo>
                  <a:lnTo>
                    <a:pt x="1228" y="108"/>
                  </a:lnTo>
                  <a:lnTo>
                    <a:pt x="1231" y="108"/>
                  </a:lnTo>
                  <a:lnTo>
                    <a:pt x="1231" y="108"/>
                  </a:lnTo>
                  <a:lnTo>
                    <a:pt x="1232" y="108"/>
                  </a:lnTo>
                  <a:lnTo>
                    <a:pt x="1232" y="108"/>
                  </a:lnTo>
                  <a:lnTo>
                    <a:pt x="1238" y="108"/>
                  </a:lnTo>
                  <a:lnTo>
                    <a:pt x="1238" y="108"/>
                  </a:lnTo>
                  <a:lnTo>
                    <a:pt x="1238" y="108"/>
                  </a:lnTo>
                  <a:lnTo>
                    <a:pt x="1238" y="108"/>
                  </a:lnTo>
                  <a:lnTo>
                    <a:pt x="1239" y="108"/>
                  </a:lnTo>
                  <a:lnTo>
                    <a:pt x="1239" y="108"/>
                  </a:lnTo>
                  <a:lnTo>
                    <a:pt x="1243" y="108"/>
                  </a:lnTo>
                  <a:lnTo>
                    <a:pt x="1243" y="101"/>
                  </a:lnTo>
                  <a:lnTo>
                    <a:pt x="1243" y="101"/>
                  </a:lnTo>
                  <a:lnTo>
                    <a:pt x="1243" y="101"/>
                  </a:lnTo>
                  <a:lnTo>
                    <a:pt x="1243" y="101"/>
                  </a:lnTo>
                  <a:lnTo>
                    <a:pt x="1243" y="101"/>
                  </a:lnTo>
                  <a:lnTo>
                    <a:pt x="1244" y="101"/>
                  </a:lnTo>
                  <a:lnTo>
                    <a:pt x="1244" y="86"/>
                  </a:lnTo>
                  <a:lnTo>
                    <a:pt x="1244" y="86"/>
                  </a:lnTo>
                  <a:lnTo>
                    <a:pt x="1244" y="86"/>
                  </a:lnTo>
                  <a:lnTo>
                    <a:pt x="1245" y="86"/>
                  </a:lnTo>
                  <a:lnTo>
                    <a:pt x="1245" y="86"/>
                  </a:lnTo>
                  <a:lnTo>
                    <a:pt x="1246" y="86"/>
                  </a:lnTo>
                  <a:lnTo>
                    <a:pt x="1246" y="86"/>
                  </a:lnTo>
                  <a:lnTo>
                    <a:pt x="1246" y="86"/>
                  </a:lnTo>
                  <a:lnTo>
                    <a:pt x="1246" y="86"/>
                  </a:lnTo>
                  <a:lnTo>
                    <a:pt x="1246" y="86"/>
                  </a:lnTo>
                  <a:lnTo>
                    <a:pt x="1246" y="86"/>
                  </a:lnTo>
                  <a:lnTo>
                    <a:pt x="1247" y="86"/>
                  </a:lnTo>
                  <a:lnTo>
                    <a:pt x="1247" y="86"/>
                  </a:lnTo>
                  <a:lnTo>
                    <a:pt x="1247" y="86"/>
                  </a:lnTo>
                  <a:lnTo>
                    <a:pt x="1247" y="86"/>
                  </a:lnTo>
                  <a:lnTo>
                    <a:pt x="1248" y="86"/>
                  </a:lnTo>
                  <a:lnTo>
                    <a:pt x="1248" y="86"/>
                  </a:lnTo>
                  <a:lnTo>
                    <a:pt x="1249" y="86"/>
                  </a:lnTo>
                  <a:lnTo>
                    <a:pt x="1249" y="86"/>
                  </a:lnTo>
                  <a:lnTo>
                    <a:pt x="1249" y="86"/>
                  </a:lnTo>
                  <a:lnTo>
                    <a:pt x="1249" y="86"/>
                  </a:lnTo>
                  <a:lnTo>
                    <a:pt x="1250" y="86"/>
                  </a:lnTo>
                  <a:lnTo>
                    <a:pt x="1250" y="86"/>
                  </a:lnTo>
                  <a:lnTo>
                    <a:pt x="1251" y="86"/>
                  </a:lnTo>
                  <a:lnTo>
                    <a:pt x="1251" y="86"/>
                  </a:lnTo>
                  <a:lnTo>
                    <a:pt x="1251" y="86"/>
                  </a:lnTo>
                  <a:lnTo>
                    <a:pt x="1251" y="86"/>
                  </a:lnTo>
                  <a:lnTo>
                    <a:pt x="1251" y="86"/>
                  </a:lnTo>
                  <a:lnTo>
                    <a:pt x="1251" y="86"/>
                  </a:lnTo>
                  <a:lnTo>
                    <a:pt x="1252" y="86"/>
                  </a:lnTo>
                  <a:lnTo>
                    <a:pt x="1252" y="86"/>
                  </a:lnTo>
                  <a:lnTo>
                    <a:pt x="1253" y="86"/>
                  </a:lnTo>
                  <a:lnTo>
                    <a:pt x="1253" y="86"/>
                  </a:lnTo>
                  <a:lnTo>
                    <a:pt x="1253" y="86"/>
                  </a:lnTo>
                  <a:lnTo>
                    <a:pt x="1253" y="79"/>
                  </a:lnTo>
                  <a:lnTo>
                    <a:pt x="1254" y="79"/>
                  </a:lnTo>
                  <a:lnTo>
                    <a:pt x="1254" y="79"/>
                  </a:lnTo>
                  <a:lnTo>
                    <a:pt x="1254" y="79"/>
                  </a:lnTo>
                  <a:lnTo>
                    <a:pt x="1254" y="79"/>
                  </a:lnTo>
                  <a:lnTo>
                    <a:pt x="1254" y="79"/>
                  </a:lnTo>
                  <a:lnTo>
                    <a:pt x="1254" y="79"/>
                  </a:lnTo>
                  <a:lnTo>
                    <a:pt x="1255" y="79"/>
                  </a:lnTo>
                  <a:lnTo>
                    <a:pt x="1255" y="79"/>
                  </a:lnTo>
                  <a:lnTo>
                    <a:pt x="1255" y="79"/>
                  </a:lnTo>
                  <a:lnTo>
                    <a:pt x="1255" y="79"/>
                  </a:lnTo>
                  <a:lnTo>
                    <a:pt x="1255" y="79"/>
                  </a:lnTo>
                  <a:lnTo>
                    <a:pt x="1255" y="79"/>
                  </a:lnTo>
                  <a:lnTo>
                    <a:pt x="1256" y="79"/>
                  </a:lnTo>
                  <a:lnTo>
                    <a:pt x="1256" y="79"/>
                  </a:lnTo>
                  <a:lnTo>
                    <a:pt x="1256" y="79"/>
                  </a:lnTo>
                  <a:lnTo>
                    <a:pt x="1256" y="79"/>
                  </a:lnTo>
                  <a:lnTo>
                    <a:pt x="1257" y="79"/>
                  </a:lnTo>
                  <a:lnTo>
                    <a:pt x="1257" y="79"/>
                  </a:lnTo>
                  <a:lnTo>
                    <a:pt x="1257" y="79"/>
                  </a:lnTo>
                  <a:lnTo>
                    <a:pt x="1257" y="79"/>
                  </a:lnTo>
                  <a:lnTo>
                    <a:pt x="1257" y="79"/>
                  </a:lnTo>
                  <a:lnTo>
                    <a:pt x="1257" y="79"/>
                  </a:lnTo>
                  <a:lnTo>
                    <a:pt x="1259" y="79"/>
                  </a:lnTo>
                  <a:lnTo>
                    <a:pt x="1259" y="79"/>
                  </a:lnTo>
                  <a:lnTo>
                    <a:pt x="1259" y="79"/>
                  </a:lnTo>
                  <a:lnTo>
                    <a:pt x="1259" y="79"/>
                  </a:lnTo>
                  <a:lnTo>
                    <a:pt x="1259" y="79"/>
                  </a:lnTo>
                  <a:lnTo>
                    <a:pt x="1259" y="79"/>
                  </a:lnTo>
                  <a:lnTo>
                    <a:pt x="1260" y="79"/>
                  </a:lnTo>
                  <a:lnTo>
                    <a:pt x="1260" y="79"/>
                  </a:lnTo>
                  <a:lnTo>
                    <a:pt x="1261" y="79"/>
                  </a:lnTo>
                  <a:lnTo>
                    <a:pt x="1261" y="79"/>
                  </a:lnTo>
                  <a:lnTo>
                    <a:pt x="1261" y="79"/>
                  </a:lnTo>
                  <a:lnTo>
                    <a:pt x="1261" y="79"/>
                  </a:lnTo>
                  <a:lnTo>
                    <a:pt x="1261" y="79"/>
                  </a:lnTo>
                  <a:lnTo>
                    <a:pt x="1261" y="79"/>
                  </a:lnTo>
                  <a:lnTo>
                    <a:pt x="1262" y="79"/>
                  </a:lnTo>
                  <a:lnTo>
                    <a:pt x="1262" y="79"/>
                  </a:lnTo>
                  <a:lnTo>
                    <a:pt x="1262" y="79"/>
                  </a:lnTo>
                  <a:lnTo>
                    <a:pt x="1262" y="79"/>
                  </a:lnTo>
                  <a:lnTo>
                    <a:pt x="1263" y="79"/>
                  </a:lnTo>
                  <a:lnTo>
                    <a:pt x="1263" y="79"/>
                  </a:lnTo>
                  <a:lnTo>
                    <a:pt x="1263" y="79"/>
                  </a:lnTo>
                  <a:lnTo>
                    <a:pt x="1263" y="79"/>
                  </a:lnTo>
                  <a:lnTo>
                    <a:pt x="1263" y="79"/>
                  </a:lnTo>
                  <a:lnTo>
                    <a:pt x="1263" y="79"/>
                  </a:lnTo>
                  <a:lnTo>
                    <a:pt x="1264" y="79"/>
                  </a:lnTo>
                  <a:lnTo>
                    <a:pt x="1264" y="79"/>
                  </a:lnTo>
                  <a:lnTo>
                    <a:pt x="1264" y="79"/>
                  </a:lnTo>
                  <a:lnTo>
                    <a:pt x="1264" y="79"/>
                  </a:lnTo>
                  <a:lnTo>
                    <a:pt x="1265" y="79"/>
                  </a:lnTo>
                  <a:lnTo>
                    <a:pt x="1265" y="79"/>
                  </a:lnTo>
                  <a:lnTo>
                    <a:pt x="1265" y="79"/>
                  </a:lnTo>
                  <a:lnTo>
                    <a:pt x="1265" y="79"/>
                  </a:lnTo>
                  <a:lnTo>
                    <a:pt x="1266" y="79"/>
                  </a:lnTo>
                  <a:lnTo>
                    <a:pt x="1266" y="79"/>
                  </a:lnTo>
                  <a:lnTo>
                    <a:pt x="1266" y="79"/>
                  </a:lnTo>
                  <a:lnTo>
                    <a:pt x="1266" y="79"/>
                  </a:lnTo>
                  <a:lnTo>
                    <a:pt x="1266" y="79"/>
                  </a:lnTo>
                  <a:lnTo>
                    <a:pt x="1266" y="79"/>
                  </a:lnTo>
                  <a:lnTo>
                    <a:pt x="1267" y="79"/>
                  </a:lnTo>
                  <a:lnTo>
                    <a:pt x="1267" y="79"/>
                  </a:lnTo>
                  <a:lnTo>
                    <a:pt x="1267" y="79"/>
                  </a:lnTo>
                  <a:lnTo>
                    <a:pt x="1267" y="79"/>
                  </a:lnTo>
                  <a:lnTo>
                    <a:pt x="1268" y="79"/>
                  </a:lnTo>
                  <a:lnTo>
                    <a:pt x="1268" y="79"/>
                  </a:lnTo>
                  <a:lnTo>
                    <a:pt x="1268" y="79"/>
                  </a:lnTo>
                  <a:lnTo>
                    <a:pt x="1268" y="79"/>
                  </a:lnTo>
                  <a:lnTo>
                    <a:pt x="1269" y="79"/>
                  </a:lnTo>
                  <a:lnTo>
                    <a:pt x="1269" y="79"/>
                  </a:lnTo>
                  <a:lnTo>
                    <a:pt x="1269" y="79"/>
                  </a:lnTo>
                  <a:lnTo>
                    <a:pt x="1269" y="79"/>
                  </a:lnTo>
                  <a:lnTo>
                    <a:pt x="1269" y="79"/>
                  </a:lnTo>
                  <a:lnTo>
                    <a:pt x="1269" y="79"/>
                  </a:lnTo>
                  <a:lnTo>
                    <a:pt x="1270" y="79"/>
                  </a:lnTo>
                  <a:lnTo>
                    <a:pt x="1270" y="79"/>
                  </a:lnTo>
                  <a:lnTo>
                    <a:pt x="1270" y="79"/>
                  </a:lnTo>
                  <a:lnTo>
                    <a:pt x="1270" y="79"/>
                  </a:lnTo>
                  <a:lnTo>
                    <a:pt x="1271" y="79"/>
                  </a:lnTo>
                  <a:lnTo>
                    <a:pt x="1271" y="79"/>
                  </a:lnTo>
                  <a:lnTo>
                    <a:pt x="1271" y="79"/>
                  </a:lnTo>
                  <a:lnTo>
                    <a:pt x="1271" y="79"/>
                  </a:lnTo>
                  <a:lnTo>
                    <a:pt x="1271" y="79"/>
                  </a:lnTo>
                  <a:lnTo>
                    <a:pt x="1271" y="79"/>
                  </a:lnTo>
                  <a:lnTo>
                    <a:pt x="1272" y="79"/>
                  </a:lnTo>
                  <a:lnTo>
                    <a:pt x="1272" y="79"/>
                  </a:lnTo>
                  <a:lnTo>
                    <a:pt x="1273" y="79"/>
                  </a:lnTo>
                  <a:lnTo>
                    <a:pt x="1273" y="71"/>
                  </a:lnTo>
                  <a:lnTo>
                    <a:pt x="1273" y="71"/>
                  </a:lnTo>
                  <a:lnTo>
                    <a:pt x="1273" y="71"/>
                  </a:lnTo>
                  <a:lnTo>
                    <a:pt x="1274" y="71"/>
                  </a:lnTo>
                  <a:lnTo>
                    <a:pt x="1274" y="71"/>
                  </a:lnTo>
                  <a:lnTo>
                    <a:pt x="1274" y="71"/>
                  </a:lnTo>
                  <a:lnTo>
                    <a:pt x="1274" y="71"/>
                  </a:lnTo>
                  <a:lnTo>
                    <a:pt x="1274" y="71"/>
                  </a:lnTo>
                  <a:lnTo>
                    <a:pt x="1274" y="71"/>
                  </a:lnTo>
                  <a:lnTo>
                    <a:pt x="1275" y="71"/>
                  </a:lnTo>
                  <a:lnTo>
                    <a:pt x="1275" y="71"/>
                  </a:lnTo>
                  <a:lnTo>
                    <a:pt x="1275" y="71"/>
                  </a:lnTo>
                  <a:lnTo>
                    <a:pt x="1275" y="71"/>
                  </a:lnTo>
                  <a:lnTo>
                    <a:pt x="1276" y="71"/>
                  </a:lnTo>
                  <a:lnTo>
                    <a:pt x="1276" y="71"/>
                  </a:lnTo>
                  <a:lnTo>
                    <a:pt x="1276" y="71"/>
                  </a:lnTo>
                  <a:lnTo>
                    <a:pt x="1276" y="71"/>
                  </a:lnTo>
                  <a:lnTo>
                    <a:pt x="1276" y="71"/>
                  </a:lnTo>
                  <a:lnTo>
                    <a:pt x="1276" y="71"/>
                  </a:lnTo>
                  <a:lnTo>
                    <a:pt x="1277" y="71"/>
                  </a:lnTo>
                  <a:lnTo>
                    <a:pt x="1277" y="71"/>
                  </a:lnTo>
                  <a:lnTo>
                    <a:pt x="1277" y="71"/>
                  </a:lnTo>
                  <a:lnTo>
                    <a:pt x="1277" y="71"/>
                  </a:lnTo>
                  <a:lnTo>
                    <a:pt x="1278" y="71"/>
                  </a:lnTo>
                  <a:lnTo>
                    <a:pt x="1278" y="71"/>
                  </a:lnTo>
                  <a:lnTo>
                    <a:pt x="1278" y="71"/>
                  </a:lnTo>
                  <a:lnTo>
                    <a:pt x="1278" y="71"/>
                  </a:lnTo>
                  <a:lnTo>
                    <a:pt x="1279" y="71"/>
                  </a:lnTo>
                  <a:lnTo>
                    <a:pt x="1279" y="71"/>
                  </a:lnTo>
                  <a:lnTo>
                    <a:pt x="1279" y="71"/>
                  </a:lnTo>
                  <a:lnTo>
                    <a:pt x="1279" y="71"/>
                  </a:lnTo>
                  <a:lnTo>
                    <a:pt x="1279" y="71"/>
                  </a:lnTo>
                  <a:lnTo>
                    <a:pt x="1279" y="71"/>
                  </a:lnTo>
                  <a:lnTo>
                    <a:pt x="1280" y="71"/>
                  </a:lnTo>
                  <a:lnTo>
                    <a:pt x="1280" y="71"/>
                  </a:lnTo>
                  <a:lnTo>
                    <a:pt x="1281" y="71"/>
                  </a:lnTo>
                  <a:lnTo>
                    <a:pt x="1281" y="71"/>
                  </a:lnTo>
                  <a:lnTo>
                    <a:pt x="1281" y="71"/>
                  </a:lnTo>
                  <a:lnTo>
                    <a:pt x="1281" y="71"/>
                  </a:lnTo>
                  <a:lnTo>
                    <a:pt x="1281" y="71"/>
                  </a:lnTo>
                  <a:lnTo>
                    <a:pt x="1281" y="71"/>
                  </a:lnTo>
                  <a:lnTo>
                    <a:pt x="1282" y="71"/>
                  </a:lnTo>
                  <a:lnTo>
                    <a:pt x="1282" y="71"/>
                  </a:lnTo>
                  <a:lnTo>
                    <a:pt x="1282" y="71"/>
                  </a:lnTo>
                  <a:lnTo>
                    <a:pt x="1282" y="71"/>
                  </a:lnTo>
                  <a:lnTo>
                    <a:pt x="1282" y="71"/>
                  </a:lnTo>
                  <a:lnTo>
                    <a:pt x="1282" y="71"/>
                  </a:lnTo>
                  <a:lnTo>
                    <a:pt x="1283" y="71"/>
                  </a:lnTo>
                  <a:lnTo>
                    <a:pt x="1283" y="71"/>
                  </a:lnTo>
                  <a:lnTo>
                    <a:pt x="1283" y="71"/>
                  </a:lnTo>
                  <a:lnTo>
                    <a:pt x="1283" y="71"/>
                  </a:lnTo>
                  <a:lnTo>
                    <a:pt x="1284" y="71"/>
                  </a:lnTo>
                  <a:lnTo>
                    <a:pt x="1284" y="71"/>
                  </a:lnTo>
                  <a:lnTo>
                    <a:pt x="1284" y="71"/>
                  </a:lnTo>
                  <a:lnTo>
                    <a:pt x="1284" y="62"/>
                  </a:lnTo>
                  <a:lnTo>
                    <a:pt x="1284" y="62"/>
                  </a:lnTo>
                  <a:lnTo>
                    <a:pt x="1284" y="54"/>
                  </a:lnTo>
                  <a:lnTo>
                    <a:pt x="1285" y="54"/>
                  </a:lnTo>
                  <a:lnTo>
                    <a:pt x="1285" y="54"/>
                  </a:lnTo>
                  <a:lnTo>
                    <a:pt x="1286" y="54"/>
                  </a:lnTo>
                  <a:lnTo>
                    <a:pt x="1286" y="54"/>
                  </a:lnTo>
                  <a:lnTo>
                    <a:pt x="1286" y="54"/>
                  </a:lnTo>
                  <a:lnTo>
                    <a:pt x="1286" y="54"/>
                  </a:lnTo>
                  <a:lnTo>
                    <a:pt x="1286" y="54"/>
                  </a:lnTo>
                  <a:lnTo>
                    <a:pt x="1286" y="54"/>
                  </a:lnTo>
                  <a:lnTo>
                    <a:pt x="1287" y="54"/>
                  </a:lnTo>
                  <a:lnTo>
                    <a:pt x="1287" y="54"/>
                  </a:lnTo>
                  <a:lnTo>
                    <a:pt x="1287" y="54"/>
                  </a:lnTo>
                  <a:lnTo>
                    <a:pt x="1287" y="45"/>
                  </a:lnTo>
                  <a:lnTo>
                    <a:pt x="1287" y="45"/>
                  </a:lnTo>
                  <a:lnTo>
                    <a:pt x="1287" y="45"/>
                  </a:lnTo>
                  <a:lnTo>
                    <a:pt x="1288" y="45"/>
                  </a:lnTo>
                  <a:lnTo>
                    <a:pt x="1288" y="45"/>
                  </a:lnTo>
                  <a:lnTo>
                    <a:pt x="1288" y="45"/>
                  </a:lnTo>
                  <a:lnTo>
                    <a:pt x="1288" y="45"/>
                  </a:lnTo>
                  <a:lnTo>
                    <a:pt x="1289" y="45"/>
                  </a:lnTo>
                  <a:lnTo>
                    <a:pt x="1289" y="45"/>
                  </a:lnTo>
                  <a:lnTo>
                    <a:pt x="1289" y="45"/>
                  </a:lnTo>
                  <a:lnTo>
                    <a:pt x="1289" y="45"/>
                  </a:lnTo>
                  <a:lnTo>
                    <a:pt x="1289" y="45"/>
                  </a:lnTo>
                  <a:lnTo>
                    <a:pt x="1289" y="45"/>
                  </a:lnTo>
                  <a:lnTo>
                    <a:pt x="1290" y="45"/>
                  </a:lnTo>
                  <a:lnTo>
                    <a:pt x="1290" y="45"/>
                  </a:lnTo>
                  <a:lnTo>
                    <a:pt x="1290" y="45"/>
                  </a:lnTo>
                  <a:lnTo>
                    <a:pt x="1290" y="45"/>
                  </a:lnTo>
                  <a:lnTo>
                    <a:pt x="1291" y="45"/>
                  </a:lnTo>
                  <a:lnTo>
                    <a:pt x="1291" y="45"/>
                  </a:lnTo>
                  <a:lnTo>
                    <a:pt x="1291" y="45"/>
                  </a:lnTo>
                  <a:lnTo>
                    <a:pt x="1291" y="45"/>
                  </a:lnTo>
                  <a:lnTo>
                    <a:pt x="1291" y="45"/>
                  </a:lnTo>
                  <a:lnTo>
                    <a:pt x="1291" y="45"/>
                  </a:lnTo>
                  <a:lnTo>
                    <a:pt x="1292" y="45"/>
                  </a:lnTo>
                  <a:lnTo>
                    <a:pt x="1292" y="45"/>
                  </a:lnTo>
                  <a:lnTo>
                    <a:pt x="1292" y="45"/>
                  </a:lnTo>
                  <a:lnTo>
                    <a:pt x="1292" y="45"/>
                  </a:lnTo>
                  <a:lnTo>
                    <a:pt x="1292" y="45"/>
                  </a:lnTo>
                  <a:lnTo>
                    <a:pt x="1292" y="45"/>
                  </a:lnTo>
                  <a:lnTo>
                    <a:pt x="1293" y="45"/>
                  </a:lnTo>
                  <a:lnTo>
                    <a:pt x="1293" y="45"/>
                  </a:lnTo>
                  <a:lnTo>
                    <a:pt x="1294" y="45"/>
                  </a:lnTo>
                  <a:lnTo>
                    <a:pt x="1294" y="45"/>
                  </a:lnTo>
                  <a:lnTo>
                    <a:pt x="1294" y="45"/>
                  </a:lnTo>
                  <a:lnTo>
                    <a:pt x="1294" y="45"/>
                  </a:lnTo>
                  <a:lnTo>
                    <a:pt x="1294" y="45"/>
                  </a:lnTo>
                  <a:lnTo>
                    <a:pt x="1294" y="45"/>
                  </a:lnTo>
                  <a:lnTo>
                    <a:pt x="1295" y="45"/>
                  </a:lnTo>
                  <a:lnTo>
                    <a:pt x="1295" y="45"/>
                  </a:lnTo>
                  <a:lnTo>
                    <a:pt x="1295" y="45"/>
                  </a:lnTo>
                  <a:lnTo>
                    <a:pt x="1295" y="45"/>
                  </a:lnTo>
                  <a:lnTo>
                    <a:pt x="1296" y="45"/>
                  </a:lnTo>
                  <a:lnTo>
                    <a:pt x="1296" y="45"/>
                  </a:lnTo>
                  <a:lnTo>
                    <a:pt x="1296" y="45"/>
                  </a:lnTo>
                  <a:lnTo>
                    <a:pt x="1296" y="45"/>
                  </a:lnTo>
                  <a:lnTo>
                    <a:pt x="1296" y="45"/>
                  </a:lnTo>
                  <a:lnTo>
                    <a:pt x="1296" y="45"/>
                  </a:lnTo>
                  <a:lnTo>
                    <a:pt x="1297" y="45"/>
                  </a:lnTo>
                  <a:lnTo>
                    <a:pt x="1297" y="45"/>
                  </a:lnTo>
                  <a:lnTo>
                    <a:pt x="1297" y="45"/>
                  </a:lnTo>
                  <a:lnTo>
                    <a:pt x="1297" y="45"/>
                  </a:lnTo>
                  <a:lnTo>
                    <a:pt x="1298" y="45"/>
                  </a:lnTo>
                  <a:lnTo>
                    <a:pt x="1298" y="45"/>
                  </a:lnTo>
                  <a:lnTo>
                    <a:pt x="1299" y="45"/>
                  </a:lnTo>
                  <a:lnTo>
                    <a:pt x="1299" y="45"/>
                  </a:lnTo>
                  <a:lnTo>
                    <a:pt x="1299" y="45"/>
                  </a:lnTo>
                  <a:lnTo>
                    <a:pt x="1299" y="45"/>
                  </a:lnTo>
                  <a:lnTo>
                    <a:pt x="1299" y="45"/>
                  </a:lnTo>
                  <a:lnTo>
                    <a:pt x="1299" y="45"/>
                  </a:lnTo>
                  <a:lnTo>
                    <a:pt x="1300" y="45"/>
                  </a:lnTo>
                  <a:lnTo>
                    <a:pt x="1300" y="45"/>
                  </a:lnTo>
                  <a:lnTo>
                    <a:pt x="1300" y="45"/>
                  </a:lnTo>
                  <a:lnTo>
                    <a:pt x="1300" y="45"/>
                  </a:lnTo>
                  <a:lnTo>
                    <a:pt x="1301" y="45"/>
                  </a:lnTo>
                  <a:lnTo>
                    <a:pt x="1301" y="45"/>
                  </a:lnTo>
                  <a:lnTo>
                    <a:pt x="1301" y="45"/>
                  </a:lnTo>
                  <a:lnTo>
                    <a:pt x="1301" y="45"/>
                  </a:lnTo>
                  <a:lnTo>
                    <a:pt x="1302" y="45"/>
                  </a:lnTo>
                  <a:lnTo>
                    <a:pt x="1302" y="45"/>
                  </a:lnTo>
                  <a:lnTo>
                    <a:pt x="1302" y="45"/>
                  </a:lnTo>
                  <a:lnTo>
                    <a:pt x="1302" y="45"/>
                  </a:lnTo>
                  <a:lnTo>
                    <a:pt x="1302" y="45"/>
                  </a:lnTo>
                  <a:lnTo>
                    <a:pt x="1302" y="45"/>
                  </a:lnTo>
                  <a:lnTo>
                    <a:pt x="1303" y="45"/>
                  </a:lnTo>
                  <a:lnTo>
                    <a:pt x="1303" y="45"/>
                  </a:lnTo>
                  <a:lnTo>
                    <a:pt x="1304" y="45"/>
                  </a:lnTo>
                  <a:lnTo>
                    <a:pt x="1304" y="45"/>
                  </a:lnTo>
                  <a:lnTo>
                    <a:pt x="1304" y="45"/>
                  </a:lnTo>
                  <a:lnTo>
                    <a:pt x="1304" y="45"/>
                  </a:lnTo>
                  <a:lnTo>
                    <a:pt x="1304" y="45"/>
                  </a:lnTo>
                  <a:lnTo>
                    <a:pt x="1304" y="45"/>
                  </a:lnTo>
                  <a:lnTo>
                    <a:pt x="1305" y="45"/>
                  </a:lnTo>
                  <a:lnTo>
                    <a:pt x="1305" y="45"/>
                  </a:lnTo>
                  <a:lnTo>
                    <a:pt x="1305" y="45"/>
                  </a:lnTo>
                  <a:lnTo>
                    <a:pt x="1305" y="45"/>
                  </a:lnTo>
                  <a:lnTo>
                    <a:pt x="1306" y="45"/>
                  </a:lnTo>
                  <a:lnTo>
                    <a:pt x="1306" y="45"/>
                  </a:lnTo>
                  <a:lnTo>
                    <a:pt x="1306" y="45"/>
                  </a:lnTo>
                  <a:lnTo>
                    <a:pt x="1306" y="45"/>
                  </a:lnTo>
                  <a:lnTo>
                    <a:pt x="1307" y="45"/>
                  </a:lnTo>
                  <a:lnTo>
                    <a:pt x="1307" y="45"/>
                  </a:lnTo>
                  <a:lnTo>
                    <a:pt x="1307" y="45"/>
                  </a:lnTo>
                  <a:lnTo>
                    <a:pt x="1307" y="45"/>
                  </a:lnTo>
                  <a:lnTo>
                    <a:pt x="1307" y="45"/>
                  </a:lnTo>
                  <a:lnTo>
                    <a:pt x="1307" y="45"/>
                  </a:lnTo>
                  <a:lnTo>
                    <a:pt x="1308" y="45"/>
                  </a:lnTo>
                  <a:lnTo>
                    <a:pt x="1308" y="45"/>
                  </a:lnTo>
                  <a:lnTo>
                    <a:pt x="1309" y="45"/>
                  </a:lnTo>
                  <a:lnTo>
                    <a:pt x="1309" y="45"/>
                  </a:lnTo>
                  <a:lnTo>
                    <a:pt x="1309" y="45"/>
                  </a:lnTo>
                  <a:lnTo>
                    <a:pt x="1309" y="45"/>
                  </a:lnTo>
                  <a:lnTo>
                    <a:pt x="1310" y="45"/>
                  </a:lnTo>
                  <a:lnTo>
                    <a:pt x="1310" y="45"/>
                  </a:lnTo>
                  <a:lnTo>
                    <a:pt x="1310" y="45"/>
                  </a:lnTo>
                  <a:lnTo>
                    <a:pt x="1310" y="45"/>
                  </a:lnTo>
                  <a:lnTo>
                    <a:pt x="1310" y="45"/>
                  </a:lnTo>
                  <a:lnTo>
                    <a:pt x="1310" y="45"/>
                  </a:lnTo>
                  <a:lnTo>
                    <a:pt x="1311" y="45"/>
                  </a:lnTo>
                  <a:lnTo>
                    <a:pt x="1311" y="45"/>
                  </a:lnTo>
                  <a:lnTo>
                    <a:pt x="1311" y="45"/>
                  </a:lnTo>
                  <a:lnTo>
                    <a:pt x="1311" y="45"/>
                  </a:lnTo>
                  <a:lnTo>
                    <a:pt x="1312" y="45"/>
                  </a:lnTo>
                  <a:lnTo>
                    <a:pt x="1312" y="45"/>
                  </a:lnTo>
                  <a:lnTo>
                    <a:pt x="1312" y="45"/>
                  </a:lnTo>
                  <a:lnTo>
                    <a:pt x="1312" y="45"/>
                  </a:lnTo>
                  <a:lnTo>
                    <a:pt x="1312" y="45"/>
                  </a:lnTo>
                  <a:lnTo>
                    <a:pt x="1312" y="45"/>
                  </a:lnTo>
                  <a:lnTo>
                    <a:pt x="1313" y="45"/>
                  </a:lnTo>
                  <a:lnTo>
                    <a:pt x="1313" y="45"/>
                  </a:lnTo>
                  <a:lnTo>
                    <a:pt x="1313" y="45"/>
                  </a:lnTo>
                  <a:lnTo>
                    <a:pt x="1313" y="45"/>
                  </a:lnTo>
                  <a:lnTo>
                    <a:pt x="1314" y="45"/>
                  </a:lnTo>
                  <a:lnTo>
                    <a:pt x="1314" y="35"/>
                  </a:lnTo>
                  <a:lnTo>
                    <a:pt x="1314" y="35"/>
                  </a:lnTo>
                  <a:lnTo>
                    <a:pt x="1314" y="35"/>
                  </a:lnTo>
                  <a:lnTo>
                    <a:pt x="1315" y="35"/>
                  </a:lnTo>
                  <a:lnTo>
                    <a:pt x="1315" y="35"/>
                  </a:lnTo>
                  <a:lnTo>
                    <a:pt x="1315" y="35"/>
                  </a:lnTo>
                  <a:lnTo>
                    <a:pt x="1315" y="35"/>
                  </a:lnTo>
                  <a:lnTo>
                    <a:pt x="1315" y="35"/>
                  </a:lnTo>
                  <a:lnTo>
                    <a:pt x="1315" y="35"/>
                  </a:lnTo>
                  <a:lnTo>
                    <a:pt x="1316" y="35"/>
                  </a:lnTo>
                  <a:lnTo>
                    <a:pt x="1316" y="35"/>
                  </a:lnTo>
                  <a:lnTo>
                    <a:pt x="1316" y="35"/>
                  </a:lnTo>
                  <a:lnTo>
                    <a:pt x="1316" y="35"/>
                  </a:lnTo>
                  <a:lnTo>
                    <a:pt x="1317" y="35"/>
                  </a:lnTo>
                  <a:lnTo>
                    <a:pt x="1317" y="35"/>
                  </a:lnTo>
                  <a:lnTo>
                    <a:pt x="1317" y="35"/>
                  </a:lnTo>
                  <a:lnTo>
                    <a:pt x="1317" y="35"/>
                  </a:lnTo>
                  <a:lnTo>
                    <a:pt x="1318" y="35"/>
                  </a:lnTo>
                  <a:lnTo>
                    <a:pt x="1318" y="35"/>
                  </a:lnTo>
                  <a:lnTo>
                    <a:pt x="1318" y="35"/>
                  </a:lnTo>
                  <a:lnTo>
                    <a:pt x="1318" y="35"/>
                  </a:lnTo>
                  <a:lnTo>
                    <a:pt x="1319" y="35"/>
                  </a:lnTo>
                  <a:lnTo>
                    <a:pt x="1319" y="35"/>
                  </a:lnTo>
                  <a:lnTo>
                    <a:pt x="1319" y="35"/>
                  </a:lnTo>
                  <a:lnTo>
                    <a:pt x="1319" y="35"/>
                  </a:lnTo>
                  <a:lnTo>
                    <a:pt x="1319" y="35"/>
                  </a:lnTo>
                  <a:lnTo>
                    <a:pt x="1319" y="35"/>
                  </a:lnTo>
                  <a:lnTo>
                    <a:pt x="1320" y="35"/>
                  </a:lnTo>
                  <a:lnTo>
                    <a:pt x="1320" y="35"/>
                  </a:lnTo>
                  <a:lnTo>
                    <a:pt x="1320" y="35"/>
                  </a:lnTo>
                  <a:lnTo>
                    <a:pt x="1320" y="35"/>
                  </a:lnTo>
                  <a:lnTo>
                    <a:pt x="1320" y="35"/>
                  </a:lnTo>
                  <a:lnTo>
                    <a:pt x="1320" y="25"/>
                  </a:lnTo>
                  <a:lnTo>
                    <a:pt x="1322" y="25"/>
                  </a:lnTo>
                  <a:lnTo>
                    <a:pt x="1322" y="25"/>
                  </a:lnTo>
                  <a:lnTo>
                    <a:pt x="1322" y="25"/>
                  </a:lnTo>
                  <a:lnTo>
                    <a:pt x="1322" y="25"/>
                  </a:lnTo>
                  <a:lnTo>
                    <a:pt x="1322" y="25"/>
                  </a:lnTo>
                  <a:lnTo>
                    <a:pt x="1322" y="25"/>
                  </a:lnTo>
                  <a:lnTo>
                    <a:pt x="1323" y="25"/>
                  </a:lnTo>
                  <a:lnTo>
                    <a:pt x="1323" y="25"/>
                  </a:lnTo>
                  <a:lnTo>
                    <a:pt x="1323" y="25"/>
                  </a:lnTo>
                  <a:lnTo>
                    <a:pt x="1323" y="25"/>
                  </a:lnTo>
                  <a:lnTo>
                    <a:pt x="1323" y="25"/>
                  </a:lnTo>
                  <a:lnTo>
                    <a:pt x="1323" y="25"/>
                  </a:lnTo>
                  <a:lnTo>
                    <a:pt x="1324" y="25"/>
                  </a:lnTo>
                  <a:lnTo>
                    <a:pt x="1324" y="25"/>
                  </a:lnTo>
                  <a:lnTo>
                    <a:pt x="1324" y="25"/>
                  </a:lnTo>
                  <a:lnTo>
                    <a:pt x="1324" y="25"/>
                  </a:lnTo>
                  <a:lnTo>
                    <a:pt x="1324" y="25"/>
                  </a:lnTo>
                  <a:lnTo>
                    <a:pt x="1324" y="25"/>
                  </a:lnTo>
                  <a:lnTo>
                    <a:pt x="1325" y="25"/>
                  </a:lnTo>
                  <a:lnTo>
                    <a:pt x="1325" y="25"/>
                  </a:lnTo>
                  <a:lnTo>
                    <a:pt x="1327" y="25"/>
                  </a:lnTo>
                  <a:lnTo>
                    <a:pt x="1327" y="25"/>
                  </a:lnTo>
                  <a:lnTo>
                    <a:pt x="1327" y="25"/>
                  </a:lnTo>
                  <a:lnTo>
                    <a:pt x="1327" y="25"/>
                  </a:lnTo>
                  <a:lnTo>
                    <a:pt x="1327" y="25"/>
                  </a:lnTo>
                  <a:lnTo>
                    <a:pt x="1327" y="25"/>
                  </a:lnTo>
                  <a:lnTo>
                    <a:pt x="1329" y="25"/>
                  </a:lnTo>
                  <a:lnTo>
                    <a:pt x="1329" y="25"/>
                  </a:lnTo>
                  <a:lnTo>
                    <a:pt x="1330" y="25"/>
                  </a:lnTo>
                  <a:lnTo>
                    <a:pt x="1330" y="25"/>
                  </a:lnTo>
                  <a:lnTo>
                    <a:pt x="1330" y="25"/>
                  </a:lnTo>
                  <a:lnTo>
                    <a:pt x="1330" y="25"/>
                  </a:lnTo>
                  <a:lnTo>
                    <a:pt x="1330" y="25"/>
                  </a:lnTo>
                  <a:lnTo>
                    <a:pt x="1330" y="25"/>
                  </a:lnTo>
                  <a:lnTo>
                    <a:pt x="1331" y="25"/>
                  </a:lnTo>
                  <a:lnTo>
                    <a:pt x="1331" y="25"/>
                  </a:lnTo>
                  <a:lnTo>
                    <a:pt x="1331" y="25"/>
                  </a:lnTo>
                  <a:lnTo>
                    <a:pt x="1331" y="25"/>
                  </a:lnTo>
                  <a:lnTo>
                    <a:pt x="1332" y="25"/>
                  </a:lnTo>
                  <a:lnTo>
                    <a:pt x="1332" y="25"/>
                  </a:lnTo>
                  <a:lnTo>
                    <a:pt x="1332" y="25"/>
                  </a:lnTo>
                  <a:lnTo>
                    <a:pt x="1332" y="25"/>
                  </a:lnTo>
                  <a:lnTo>
                    <a:pt x="1332" y="25"/>
                  </a:lnTo>
                  <a:lnTo>
                    <a:pt x="1332" y="25"/>
                  </a:lnTo>
                  <a:lnTo>
                    <a:pt x="1333" y="25"/>
                  </a:lnTo>
                  <a:lnTo>
                    <a:pt x="1333" y="25"/>
                  </a:lnTo>
                  <a:lnTo>
                    <a:pt x="1333" y="25"/>
                  </a:lnTo>
                  <a:lnTo>
                    <a:pt x="1333" y="25"/>
                  </a:lnTo>
                  <a:lnTo>
                    <a:pt x="1333" y="25"/>
                  </a:lnTo>
                  <a:lnTo>
                    <a:pt x="1333" y="25"/>
                  </a:lnTo>
                  <a:lnTo>
                    <a:pt x="1334" y="25"/>
                  </a:lnTo>
                  <a:lnTo>
                    <a:pt x="1334" y="25"/>
                  </a:lnTo>
                  <a:lnTo>
                    <a:pt x="1334" y="25"/>
                  </a:lnTo>
                  <a:lnTo>
                    <a:pt x="1334" y="25"/>
                  </a:lnTo>
                  <a:lnTo>
                    <a:pt x="1335" y="25"/>
                  </a:lnTo>
                  <a:lnTo>
                    <a:pt x="1335" y="25"/>
                  </a:lnTo>
                  <a:lnTo>
                    <a:pt x="1335" y="25"/>
                  </a:lnTo>
                  <a:lnTo>
                    <a:pt x="1335" y="25"/>
                  </a:lnTo>
                  <a:lnTo>
                    <a:pt x="1335" y="25"/>
                  </a:lnTo>
                  <a:lnTo>
                    <a:pt x="1335" y="14"/>
                  </a:lnTo>
                  <a:lnTo>
                    <a:pt x="1336" y="14"/>
                  </a:lnTo>
                  <a:lnTo>
                    <a:pt x="1336" y="14"/>
                  </a:lnTo>
                  <a:lnTo>
                    <a:pt x="1336" y="14"/>
                  </a:lnTo>
                  <a:lnTo>
                    <a:pt x="1336" y="14"/>
                  </a:lnTo>
                  <a:lnTo>
                    <a:pt x="1337" y="14"/>
                  </a:lnTo>
                  <a:lnTo>
                    <a:pt x="1337" y="14"/>
                  </a:lnTo>
                  <a:lnTo>
                    <a:pt x="1337" y="14"/>
                  </a:lnTo>
                  <a:lnTo>
                    <a:pt x="1337" y="14"/>
                  </a:lnTo>
                  <a:lnTo>
                    <a:pt x="1338" y="14"/>
                  </a:lnTo>
                  <a:lnTo>
                    <a:pt x="1338" y="14"/>
                  </a:lnTo>
                  <a:lnTo>
                    <a:pt x="1338" y="14"/>
                  </a:lnTo>
                  <a:lnTo>
                    <a:pt x="1338" y="14"/>
                  </a:lnTo>
                  <a:lnTo>
                    <a:pt x="1338" y="14"/>
                  </a:lnTo>
                  <a:lnTo>
                    <a:pt x="1338" y="14"/>
                  </a:lnTo>
                  <a:lnTo>
                    <a:pt x="1339" y="14"/>
                  </a:lnTo>
                  <a:lnTo>
                    <a:pt x="1339" y="14"/>
                  </a:lnTo>
                  <a:lnTo>
                    <a:pt x="1339" y="14"/>
                  </a:lnTo>
                  <a:lnTo>
                    <a:pt x="1339" y="14"/>
                  </a:lnTo>
                  <a:lnTo>
                    <a:pt x="1340" y="14"/>
                  </a:lnTo>
                  <a:lnTo>
                    <a:pt x="1340" y="14"/>
                  </a:lnTo>
                  <a:lnTo>
                    <a:pt x="1340" y="14"/>
                  </a:lnTo>
                  <a:lnTo>
                    <a:pt x="1340" y="14"/>
                  </a:lnTo>
                  <a:lnTo>
                    <a:pt x="1341" y="14"/>
                  </a:lnTo>
                  <a:lnTo>
                    <a:pt x="1341" y="14"/>
                  </a:lnTo>
                  <a:lnTo>
                    <a:pt x="1341" y="14"/>
                  </a:lnTo>
                  <a:lnTo>
                    <a:pt x="1341" y="14"/>
                  </a:lnTo>
                  <a:lnTo>
                    <a:pt x="1342" y="14"/>
                  </a:lnTo>
                  <a:lnTo>
                    <a:pt x="1342" y="14"/>
                  </a:lnTo>
                  <a:lnTo>
                    <a:pt x="1342" y="14"/>
                  </a:lnTo>
                  <a:lnTo>
                    <a:pt x="1342" y="14"/>
                  </a:lnTo>
                  <a:lnTo>
                    <a:pt x="1343" y="14"/>
                  </a:lnTo>
                  <a:lnTo>
                    <a:pt x="1343" y="14"/>
                  </a:lnTo>
                  <a:lnTo>
                    <a:pt x="1343" y="14"/>
                  </a:lnTo>
                  <a:lnTo>
                    <a:pt x="1343" y="14"/>
                  </a:lnTo>
                  <a:lnTo>
                    <a:pt x="1343" y="14"/>
                  </a:lnTo>
                  <a:lnTo>
                    <a:pt x="1343" y="14"/>
                  </a:lnTo>
                  <a:lnTo>
                    <a:pt x="1344" y="14"/>
                  </a:lnTo>
                  <a:lnTo>
                    <a:pt x="1344" y="14"/>
                  </a:lnTo>
                  <a:lnTo>
                    <a:pt x="1345" y="14"/>
                  </a:lnTo>
                  <a:lnTo>
                    <a:pt x="1345" y="14"/>
                  </a:lnTo>
                  <a:lnTo>
                    <a:pt x="1345" y="14"/>
                  </a:lnTo>
                  <a:lnTo>
                    <a:pt x="1345" y="14"/>
                  </a:lnTo>
                  <a:lnTo>
                    <a:pt x="1345" y="14"/>
                  </a:lnTo>
                  <a:lnTo>
                    <a:pt x="1345" y="14"/>
                  </a:lnTo>
                  <a:lnTo>
                    <a:pt x="1346" y="14"/>
                  </a:lnTo>
                  <a:lnTo>
                    <a:pt x="1346" y="14"/>
                  </a:lnTo>
                  <a:lnTo>
                    <a:pt x="1347" y="14"/>
                  </a:lnTo>
                  <a:lnTo>
                    <a:pt x="1347" y="14"/>
                  </a:lnTo>
                  <a:lnTo>
                    <a:pt x="1347" y="14"/>
                  </a:lnTo>
                  <a:lnTo>
                    <a:pt x="1347" y="14"/>
                  </a:lnTo>
                  <a:lnTo>
                    <a:pt x="1347" y="14"/>
                  </a:lnTo>
                  <a:lnTo>
                    <a:pt x="1347" y="14"/>
                  </a:lnTo>
                  <a:lnTo>
                    <a:pt x="1348" y="14"/>
                  </a:lnTo>
                  <a:lnTo>
                    <a:pt x="1348" y="14"/>
                  </a:lnTo>
                  <a:lnTo>
                    <a:pt x="1348" y="14"/>
                  </a:lnTo>
                  <a:lnTo>
                    <a:pt x="1348" y="14"/>
                  </a:lnTo>
                  <a:lnTo>
                    <a:pt x="1348" y="14"/>
                  </a:lnTo>
                  <a:lnTo>
                    <a:pt x="1348" y="14"/>
                  </a:lnTo>
                  <a:lnTo>
                    <a:pt x="1349" y="14"/>
                  </a:lnTo>
                  <a:lnTo>
                    <a:pt x="1349" y="14"/>
                  </a:lnTo>
                  <a:lnTo>
                    <a:pt x="1349" y="14"/>
                  </a:lnTo>
                  <a:lnTo>
                    <a:pt x="1349" y="14"/>
                  </a:lnTo>
                  <a:lnTo>
                    <a:pt x="1350" y="14"/>
                  </a:lnTo>
                  <a:lnTo>
                    <a:pt x="1350" y="14"/>
                  </a:lnTo>
                  <a:lnTo>
                    <a:pt x="1350" y="14"/>
                  </a:lnTo>
                  <a:lnTo>
                    <a:pt x="1350" y="14"/>
                  </a:lnTo>
                  <a:lnTo>
                    <a:pt x="1351" y="14"/>
                  </a:lnTo>
                  <a:lnTo>
                    <a:pt x="1351" y="14"/>
                  </a:lnTo>
                  <a:lnTo>
                    <a:pt x="1351" y="14"/>
                  </a:lnTo>
                  <a:lnTo>
                    <a:pt x="1351" y="14"/>
                  </a:lnTo>
                  <a:lnTo>
                    <a:pt x="1352" y="14"/>
                  </a:lnTo>
                  <a:lnTo>
                    <a:pt x="1352" y="14"/>
                  </a:lnTo>
                  <a:lnTo>
                    <a:pt x="1352" y="14"/>
                  </a:lnTo>
                  <a:lnTo>
                    <a:pt x="1352" y="14"/>
                  </a:lnTo>
                  <a:lnTo>
                    <a:pt x="1352" y="14"/>
                  </a:lnTo>
                  <a:lnTo>
                    <a:pt x="1352" y="14"/>
                  </a:lnTo>
                  <a:lnTo>
                    <a:pt x="1353" y="14"/>
                  </a:lnTo>
                  <a:lnTo>
                    <a:pt x="1353" y="14"/>
                  </a:lnTo>
                  <a:lnTo>
                    <a:pt x="1353" y="14"/>
                  </a:lnTo>
                  <a:lnTo>
                    <a:pt x="1353" y="14"/>
                  </a:lnTo>
                  <a:lnTo>
                    <a:pt x="1353" y="14"/>
                  </a:lnTo>
                  <a:lnTo>
                    <a:pt x="1353" y="14"/>
                  </a:lnTo>
                  <a:lnTo>
                    <a:pt x="1354" y="14"/>
                  </a:lnTo>
                  <a:lnTo>
                    <a:pt x="1354" y="14"/>
                  </a:lnTo>
                  <a:lnTo>
                    <a:pt x="1355" y="14"/>
                  </a:lnTo>
                  <a:lnTo>
                    <a:pt x="1355" y="14"/>
                  </a:lnTo>
                  <a:lnTo>
                    <a:pt x="1355" y="14"/>
                  </a:lnTo>
                  <a:lnTo>
                    <a:pt x="1355" y="14"/>
                  </a:lnTo>
                  <a:lnTo>
                    <a:pt x="1355" y="14"/>
                  </a:lnTo>
                  <a:lnTo>
                    <a:pt x="1355" y="14"/>
                  </a:lnTo>
                  <a:lnTo>
                    <a:pt x="1356" y="14"/>
                  </a:lnTo>
                  <a:lnTo>
                    <a:pt x="1356" y="14"/>
                  </a:lnTo>
                  <a:lnTo>
                    <a:pt x="1356" y="14"/>
                  </a:lnTo>
                  <a:lnTo>
                    <a:pt x="1356" y="14"/>
                  </a:lnTo>
                  <a:lnTo>
                    <a:pt x="1357" y="14"/>
                  </a:lnTo>
                  <a:lnTo>
                    <a:pt x="1357" y="14"/>
                  </a:lnTo>
                  <a:lnTo>
                    <a:pt x="1357" y="14"/>
                  </a:lnTo>
                  <a:lnTo>
                    <a:pt x="1357" y="14"/>
                  </a:lnTo>
                  <a:lnTo>
                    <a:pt x="1357" y="14"/>
                  </a:lnTo>
                  <a:lnTo>
                    <a:pt x="1357" y="14"/>
                  </a:lnTo>
                  <a:lnTo>
                    <a:pt x="1358" y="14"/>
                  </a:lnTo>
                  <a:lnTo>
                    <a:pt x="1358" y="14"/>
                  </a:lnTo>
                  <a:lnTo>
                    <a:pt x="1358" y="14"/>
                  </a:lnTo>
                  <a:lnTo>
                    <a:pt x="1358" y="14"/>
                  </a:lnTo>
                  <a:lnTo>
                    <a:pt x="1359" y="14"/>
                  </a:lnTo>
                  <a:lnTo>
                    <a:pt x="1359" y="14"/>
                  </a:lnTo>
                  <a:lnTo>
                    <a:pt x="1359" y="14"/>
                  </a:lnTo>
                  <a:lnTo>
                    <a:pt x="1359" y="14"/>
                  </a:lnTo>
                  <a:lnTo>
                    <a:pt x="1360" y="14"/>
                  </a:lnTo>
                  <a:lnTo>
                    <a:pt x="1360" y="14"/>
                  </a:lnTo>
                  <a:lnTo>
                    <a:pt x="1360" y="14"/>
                  </a:lnTo>
                  <a:lnTo>
                    <a:pt x="1360" y="14"/>
                  </a:lnTo>
                  <a:lnTo>
                    <a:pt x="1360" y="14"/>
                  </a:lnTo>
                  <a:lnTo>
                    <a:pt x="1360" y="14"/>
                  </a:lnTo>
                  <a:lnTo>
                    <a:pt x="1361" y="14"/>
                  </a:lnTo>
                  <a:lnTo>
                    <a:pt x="1361" y="14"/>
                  </a:lnTo>
                  <a:lnTo>
                    <a:pt x="1361" y="14"/>
                  </a:lnTo>
                  <a:lnTo>
                    <a:pt x="1361" y="14"/>
                  </a:lnTo>
                  <a:lnTo>
                    <a:pt x="1362" y="14"/>
                  </a:lnTo>
                  <a:lnTo>
                    <a:pt x="1362" y="14"/>
                  </a:lnTo>
                  <a:lnTo>
                    <a:pt x="1362" y="14"/>
                  </a:lnTo>
                  <a:lnTo>
                    <a:pt x="1362" y="14"/>
                  </a:lnTo>
                  <a:lnTo>
                    <a:pt x="1363" y="14"/>
                  </a:lnTo>
                  <a:lnTo>
                    <a:pt x="1363" y="14"/>
                  </a:lnTo>
                  <a:lnTo>
                    <a:pt x="1363" y="14"/>
                  </a:lnTo>
                  <a:lnTo>
                    <a:pt x="1363" y="14"/>
                  </a:lnTo>
                  <a:lnTo>
                    <a:pt x="1363" y="14"/>
                  </a:lnTo>
                  <a:lnTo>
                    <a:pt x="1363" y="14"/>
                  </a:lnTo>
                  <a:lnTo>
                    <a:pt x="1364" y="14"/>
                  </a:lnTo>
                  <a:lnTo>
                    <a:pt x="1364" y="14"/>
                  </a:lnTo>
                  <a:lnTo>
                    <a:pt x="1364" y="14"/>
                  </a:lnTo>
                  <a:lnTo>
                    <a:pt x="1364" y="14"/>
                  </a:lnTo>
                  <a:lnTo>
                    <a:pt x="1365" y="14"/>
                  </a:lnTo>
                  <a:lnTo>
                    <a:pt x="1365" y="14"/>
                  </a:lnTo>
                  <a:lnTo>
                    <a:pt x="1365" y="14"/>
                  </a:lnTo>
                  <a:lnTo>
                    <a:pt x="1365" y="14"/>
                  </a:lnTo>
                  <a:lnTo>
                    <a:pt x="1365" y="14"/>
                  </a:lnTo>
                  <a:lnTo>
                    <a:pt x="1365" y="14"/>
                  </a:lnTo>
                  <a:lnTo>
                    <a:pt x="1366" y="14"/>
                  </a:lnTo>
                  <a:lnTo>
                    <a:pt x="1366" y="14"/>
                  </a:lnTo>
                  <a:lnTo>
                    <a:pt x="1366" y="14"/>
                  </a:lnTo>
                  <a:lnTo>
                    <a:pt x="1366" y="14"/>
                  </a:lnTo>
                  <a:lnTo>
                    <a:pt x="1367" y="14"/>
                  </a:lnTo>
                  <a:lnTo>
                    <a:pt x="1367" y="14"/>
                  </a:lnTo>
                  <a:lnTo>
                    <a:pt x="1367" y="14"/>
                  </a:lnTo>
                  <a:lnTo>
                    <a:pt x="1367" y="14"/>
                  </a:lnTo>
                  <a:lnTo>
                    <a:pt x="1368" y="14"/>
                  </a:lnTo>
                  <a:lnTo>
                    <a:pt x="1368" y="14"/>
                  </a:lnTo>
                  <a:lnTo>
                    <a:pt x="1368" y="14"/>
                  </a:lnTo>
                  <a:lnTo>
                    <a:pt x="1368" y="14"/>
                  </a:lnTo>
                  <a:lnTo>
                    <a:pt x="1368" y="14"/>
                  </a:lnTo>
                  <a:lnTo>
                    <a:pt x="1368" y="14"/>
                  </a:lnTo>
                  <a:lnTo>
                    <a:pt x="1369" y="14"/>
                  </a:lnTo>
                  <a:lnTo>
                    <a:pt x="1369" y="0"/>
                  </a:lnTo>
                  <a:lnTo>
                    <a:pt x="1370" y="0"/>
                  </a:lnTo>
                  <a:lnTo>
                    <a:pt x="1370" y="0"/>
                  </a:lnTo>
                  <a:lnTo>
                    <a:pt x="1370" y="0"/>
                  </a:lnTo>
                  <a:lnTo>
                    <a:pt x="1370" y="0"/>
                  </a:lnTo>
                  <a:lnTo>
                    <a:pt x="1371" y="0"/>
                  </a:lnTo>
                  <a:lnTo>
                    <a:pt x="1371" y="0"/>
                  </a:lnTo>
                  <a:lnTo>
                    <a:pt x="1371" y="0"/>
                  </a:lnTo>
                  <a:lnTo>
                    <a:pt x="1371" y="0"/>
                  </a:lnTo>
                  <a:lnTo>
                    <a:pt x="1371" y="0"/>
                  </a:lnTo>
                  <a:lnTo>
                    <a:pt x="1371" y="0"/>
                  </a:lnTo>
                  <a:lnTo>
                    <a:pt x="1372" y="0"/>
                  </a:lnTo>
                  <a:lnTo>
                    <a:pt x="1372" y="0"/>
                  </a:lnTo>
                  <a:lnTo>
                    <a:pt x="1372" y="0"/>
                  </a:lnTo>
                  <a:lnTo>
                    <a:pt x="1372" y="0"/>
                  </a:lnTo>
                  <a:lnTo>
                    <a:pt x="1373" y="0"/>
                  </a:lnTo>
                  <a:lnTo>
                    <a:pt x="1373" y="0"/>
                  </a:lnTo>
                  <a:lnTo>
                    <a:pt x="1373" y="0"/>
                  </a:lnTo>
                  <a:lnTo>
                    <a:pt x="1373" y="0"/>
                  </a:lnTo>
                  <a:lnTo>
                    <a:pt x="1373" y="0"/>
                  </a:lnTo>
                  <a:lnTo>
                    <a:pt x="1373" y="0"/>
                  </a:lnTo>
                  <a:lnTo>
                    <a:pt x="1374" y="0"/>
                  </a:lnTo>
                  <a:lnTo>
                    <a:pt x="1374" y="0"/>
                  </a:lnTo>
                  <a:lnTo>
                    <a:pt x="1375" y="0"/>
                  </a:lnTo>
                  <a:lnTo>
                    <a:pt x="1375" y="0"/>
                  </a:lnTo>
                  <a:lnTo>
                    <a:pt x="1375" y="0"/>
                  </a:lnTo>
                  <a:lnTo>
                    <a:pt x="1375" y="0"/>
                  </a:lnTo>
                  <a:lnTo>
                    <a:pt x="1375" y="0"/>
                  </a:lnTo>
                  <a:lnTo>
                    <a:pt x="1375" y="0"/>
                  </a:lnTo>
                  <a:lnTo>
                    <a:pt x="1376" y="0"/>
                  </a:lnTo>
                  <a:lnTo>
                    <a:pt x="1376" y="0"/>
                  </a:lnTo>
                  <a:lnTo>
                    <a:pt x="1376" y="0"/>
                  </a:lnTo>
                  <a:lnTo>
                    <a:pt x="1376" y="0"/>
                  </a:lnTo>
                  <a:lnTo>
                    <a:pt x="1376" y="0"/>
                  </a:lnTo>
                  <a:lnTo>
                    <a:pt x="1376" y="0"/>
                  </a:lnTo>
                  <a:lnTo>
                    <a:pt x="1377" y="0"/>
                  </a:lnTo>
                  <a:lnTo>
                    <a:pt x="1377" y="0"/>
                  </a:lnTo>
                  <a:lnTo>
                    <a:pt x="1377" y="0"/>
                  </a:lnTo>
                  <a:lnTo>
                    <a:pt x="1377" y="0"/>
                  </a:lnTo>
                  <a:lnTo>
                    <a:pt x="1377" y="0"/>
                  </a:lnTo>
                  <a:lnTo>
                    <a:pt x="1377" y="0"/>
                  </a:lnTo>
                  <a:lnTo>
                    <a:pt x="1378" y="0"/>
                  </a:lnTo>
                  <a:lnTo>
                    <a:pt x="1378" y="0"/>
                  </a:lnTo>
                  <a:lnTo>
                    <a:pt x="1378" y="0"/>
                  </a:lnTo>
                  <a:lnTo>
                    <a:pt x="1378" y="0"/>
                  </a:lnTo>
                  <a:lnTo>
                    <a:pt x="1378" y="0"/>
                  </a:lnTo>
                  <a:lnTo>
                    <a:pt x="1378" y="0"/>
                  </a:lnTo>
                  <a:lnTo>
                    <a:pt x="1379" y="0"/>
                  </a:lnTo>
                  <a:lnTo>
                    <a:pt x="1379" y="0"/>
                  </a:lnTo>
                  <a:lnTo>
                    <a:pt x="1380" y="0"/>
                  </a:lnTo>
                  <a:lnTo>
                    <a:pt x="1380" y="0"/>
                  </a:lnTo>
                  <a:lnTo>
                    <a:pt x="1380" y="0"/>
                  </a:lnTo>
                  <a:lnTo>
                    <a:pt x="1380" y="0"/>
                  </a:lnTo>
                  <a:lnTo>
                    <a:pt x="1380" y="0"/>
                  </a:lnTo>
                  <a:lnTo>
                    <a:pt x="1380" y="0"/>
                  </a:lnTo>
                  <a:lnTo>
                    <a:pt x="1381" y="0"/>
                  </a:lnTo>
                  <a:lnTo>
                    <a:pt x="1381" y="0"/>
                  </a:lnTo>
                  <a:lnTo>
                    <a:pt x="1381" y="0"/>
                  </a:lnTo>
                  <a:lnTo>
                    <a:pt x="1381" y="0"/>
                  </a:lnTo>
                  <a:lnTo>
                    <a:pt x="1381" y="0"/>
                  </a:lnTo>
                  <a:lnTo>
                    <a:pt x="1381" y="0"/>
                  </a:lnTo>
                  <a:lnTo>
                    <a:pt x="1382" y="0"/>
                  </a:lnTo>
                  <a:lnTo>
                    <a:pt x="1382" y="0"/>
                  </a:lnTo>
                  <a:lnTo>
                    <a:pt x="1382" y="0"/>
                  </a:lnTo>
                  <a:lnTo>
                    <a:pt x="1382" y="0"/>
                  </a:lnTo>
                  <a:lnTo>
                    <a:pt x="1383" y="0"/>
                  </a:lnTo>
                  <a:lnTo>
                    <a:pt x="1383" y="0"/>
                  </a:lnTo>
                  <a:lnTo>
                    <a:pt x="1383" y="0"/>
                  </a:lnTo>
                  <a:lnTo>
                    <a:pt x="1383" y="0"/>
                  </a:lnTo>
                  <a:lnTo>
                    <a:pt x="1384" y="0"/>
                  </a:lnTo>
                  <a:lnTo>
                    <a:pt x="1384" y="0"/>
                  </a:lnTo>
                  <a:lnTo>
                    <a:pt x="1384" y="0"/>
                  </a:lnTo>
                  <a:lnTo>
                    <a:pt x="1384" y="0"/>
                  </a:lnTo>
                  <a:lnTo>
                    <a:pt x="1385" y="0"/>
                  </a:lnTo>
                  <a:lnTo>
                    <a:pt x="1385" y="0"/>
                  </a:lnTo>
                  <a:lnTo>
                    <a:pt x="1385" y="0"/>
                  </a:lnTo>
                  <a:lnTo>
                    <a:pt x="1385" y="0"/>
                  </a:lnTo>
                  <a:lnTo>
                    <a:pt x="1385" y="0"/>
                  </a:lnTo>
                  <a:lnTo>
                    <a:pt x="1385" y="0"/>
                  </a:lnTo>
                  <a:lnTo>
                    <a:pt x="1386" y="0"/>
                  </a:lnTo>
                  <a:lnTo>
                    <a:pt x="1386" y="0"/>
                  </a:lnTo>
                  <a:lnTo>
                    <a:pt x="1386" y="0"/>
                  </a:lnTo>
                  <a:lnTo>
                    <a:pt x="1386" y="0"/>
                  </a:lnTo>
                  <a:lnTo>
                    <a:pt x="1386" y="0"/>
                  </a:lnTo>
                  <a:lnTo>
                    <a:pt x="1386" y="0"/>
                  </a:lnTo>
                  <a:lnTo>
                    <a:pt x="1387" y="0"/>
                  </a:lnTo>
                  <a:lnTo>
                    <a:pt x="1387" y="0"/>
                  </a:lnTo>
                  <a:lnTo>
                    <a:pt x="1388" y="0"/>
                  </a:lnTo>
                  <a:lnTo>
                    <a:pt x="1388" y="0"/>
                  </a:lnTo>
                  <a:lnTo>
                    <a:pt x="1388" y="0"/>
                  </a:lnTo>
                  <a:lnTo>
                    <a:pt x="1388" y="0"/>
                  </a:lnTo>
                  <a:lnTo>
                    <a:pt x="1388" y="0"/>
                  </a:lnTo>
                  <a:lnTo>
                    <a:pt x="1388" y="0"/>
                  </a:lnTo>
                  <a:lnTo>
                    <a:pt x="1389" y="0"/>
                  </a:lnTo>
                  <a:lnTo>
                    <a:pt x="1389" y="0"/>
                  </a:lnTo>
                  <a:lnTo>
                    <a:pt x="1389" y="0"/>
                  </a:lnTo>
                  <a:lnTo>
                    <a:pt x="1389" y="0"/>
                  </a:lnTo>
                  <a:lnTo>
                    <a:pt x="1390" y="0"/>
                  </a:lnTo>
                  <a:lnTo>
                    <a:pt x="1390" y="0"/>
                  </a:lnTo>
                  <a:lnTo>
                    <a:pt x="1390" y="0"/>
                  </a:lnTo>
                  <a:lnTo>
                    <a:pt x="1390" y="0"/>
                  </a:lnTo>
                  <a:lnTo>
                    <a:pt x="1390" y="0"/>
                  </a:lnTo>
                  <a:lnTo>
                    <a:pt x="1390" y="0"/>
                  </a:lnTo>
                  <a:lnTo>
                    <a:pt x="1391" y="0"/>
                  </a:lnTo>
                  <a:lnTo>
                    <a:pt x="1391" y="0"/>
                  </a:lnTo>
                  <a:lnTo>
                    <a:pt x="1392" y="0"/>
                  </a:lnTo>
                  <a:lnTo>
                    <a:pt x="1392" y="0"/>
                  </a:lnTo>
                </a:path>
              </a:pathLst>
            </a:custGeom>
            <a:noFill/>
            <a:ln w="46038">
              <a:solidFill>
                <a:srgbClr val="70AD4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ndParaRPr>
            </a:p>
          </p:txBody>
        </p:sp>
        <p:sp>
          <p:nvSpPr>
            <p:cNvPr id="15" name="Freeform 44"/>
            <p:cNvSpPr>
              <a:spLocks/>
            </p:cNvSpPr>
            <p:nvPr/>
          </p:nvSpPr>
          <p:spPr bwMode="auto">
            <a:xfrm>
              <a:off x="3307848" y="2411461"/>
              <a:ext cx="5761639" cy="3082917"/>
            </a:xfrm>
            <a:custGeom>
              <a:avLst/>
              <a:gdLst>
                <a:gd name="T0" fmla="*/ 94 w 1392"/>
                <a:gd name="T1" fmla="*/ 611 h 655"/>
                <a:gd name="T2" fmla="*/ 123 w 1392"/>
                <a:gd name="T3" fmla="*/ 598 h 655"/>
                <a:gd name="T4" fmla="*/ 138 w 1392"/>
                <a:gd name="T5" fmla="*/ 598 h 655"/>
                <a:gd name="T6" fmla="*/ 158 w 1392"/>
                <a:gd name="T7" fmla="*/ 592 h 655"/>
                <a:gd name="T8" fmla="*/ 174 w 1392"/>
                <a:gd name="T9" fmla="*/ 585 h 655"/>
                <a:gd name="T10" fmla="*/ 194 w 1392"/>
                <a:gd name="T11" fmla="*/ 560 h 655"/>
                <a:gd name="T12" fmla="*/ 216 w 1392"/>
                <a:gd name="T13" fmla="*/ 547 h 655"/>
                <a:gd name="T14" fmla="*/ 252 w 1392"/>
                <a:gd name="T15" fmla="*/ 534 h 655"/>
                <a:gd name="T16" fmla="*/ 293 w 1392"/>
                <a:gd name="T17" fmla="*/ 534 h 655"/>
                <a:gd name="T18" fmla="*/ 320 w 1392"/>
                <a:gd name="T19" fmla="*/ 514 h 655"/>
                <a:gd name="T20" fmla="*/ 335 w 1392"/>
                <a:gd name="T21" fmla="*/ 502 h 655"/>
                <a:gd name="T22" fmla="*/ 361 w 1392"/>
                <a:gd name="T23" fmla="*/ 488 h 655"/>
                <a:gd name="T24" fmla="*/ 384 w 1392"/>
                <a:gd name="T25" fmla="*/ 488 h 655"/>
                <a:gd name="T26" fmla="*/ 410 w 1392"/>
                <a:gd name="T27" fmla="*/ 482 h 655"/>
                <a:gd name="T28" fmla="*/ 426 w 1392"/>
                <a:gd name="T29" fmla="*/ 482 h 655"/>
                <a:gd name="T30" fmla="*/ 446 w 1392"/>
                <a:gd name="T31" fmla="*/ 456 h 655"/>
                <a:gd name="T32" fmla="*/ 475 w 1392"/>
                <a:gd name="T33" fmla="*/ 449 h 655"/>
                <a:gd name="T34" fmla="*/ 508 w 1392"/>
                <a:gd name="T35" fmla="*/ 436 h 655"/>
                <a:gd name="T36" fmla="*/ 531 w 1392"/>
                <a:gd name="T37" fmla="*/ 436 h 655"/>
                <a:gd name="T38" fmla="*/ 546 w 1392"/>
                <a:gd name="T39" fmla="*/ 409 h 655"/>
                <a:gd name="T40" fmla="*/ 562 w 1392"/>
                <a:gd name="T41" fmla="*/ 395 h 655"/>
                <a:gd name="T42" fmla="*/ 588 w 1392"/>
                <a:gd name="T43" fmla="*/ 375 h 655"/>
                <a:gd name="T44" fmla="*/ 607 w 1392"/>
                <a:gd name="T45" fmla="*/ 368 h 655"/>
                <a:gd name="T46" fmla="*/ 623 w 1392"/>
                <a:gd name="T47" fmla="*/ 361 h 655"/>
                <a:gd name="T48" fmla="*/ 638 w 1392"/>
                <a:gd name="T49" fmla="*/ 334 h 655"/>
                <a:gd name="T50" fmla="*/ 655 w 1392"/>
                <a:gd name="T51" fmla="*/ 334 h 655"/>
                <a:gd name="T52" fmla="*/ 674 w 1392"/>
                <a:gd name="T53" fmla="*/ 320 h 655"/>
                <a:gd name="T54" fmla="*/ 701 w 1392"/>
                <a:gd name="T55" fmla="*/ 307 h 655"/>
                <a:gd name="T56" fmla="*/ 734 w 1392"/>
                <a:gd name="T57" fmla="*/ 286 h 655"/>
                <a:gd name="T58" fmla="*/ 756 w 1392"/>
                <a:gd name="T59" fmla="*/ 258 h 655"/>
                <a:gd name="T60" fmla="*/ 774 w 1392"/>
                <a:gd name="T61" fmla="*/ 237 h 655"/>
                <a:gd name="T62" fmla="*/ 796 w 1392"/>
                <a:gd name="T63" fmla="*/ 223 h 655"/>
                <a:gd name="T64" fmla="*/ 828 w 1392"/>
                <a:gd name="T65" fmla="*/ 223 h 655"/>
                <a:gd name="T66" fmla="*/ 866 w 1392"/>
                <a:gd name="T67" fmla="*/ 188 h 655"/>
                <a:gd name="T68" fmla="*/ 895 w 1392"/>
                <a:gd name="T69" fmla="*/ 160 h 655"/>
                <a:gd name="T70" fmla="*/ 946 w 1392"/>
                <a:gd name="T71" fmla="*/ 160 h 655"/>
                <a:gd name="T72" fmla="*/ 987 w 1392"/>
                <a:gd name="T73" fmla="*/ 138 h 655"/>
                <a:gd name="T74" fmla="*/ 1025 w 1392"/>
                <a:gd name="T75" fmla="*/ 117 h 655"/>
                <a:gd name="T76" fmla="*/ 1053 w 1392"/>
                <a:gd name="T77" fmla="*/ 110 h 655"/>
                <a:gd name="T78" fmla="*/ 1091 w 1392"/>
                <a:gd name="T79" fmla="*/ 102 h 655"/>
                <a:gd name="T80" fmla="*/ 1122 w 1392"/>
                <a:gd name="T81" fmla="*/ 88 h 655"/>
                <a:gd name="T82" fmla="*/ 1155 w 1392"/>
                <a:gd name="T83" fmla="*/ 81 h 655"/>
                <a:gd name="T84" fmla="*/ 1191 w 1392"/>
                <a:gd name="T85" fmla="*/ 73 h 655"/>
                <a:gd name="T86" fmla="*/ 1220 w 1392"/>
                <a:gd name="T87" fmla="*/ 66 h 655"/>
                <a:gd name="T88" fmla="*/ 1244 w 1392"/>
                <a:gd name="T89" fmla="*/ 59 h 655"/>
                <a:gd name="T90" fmla="*/ 1254 w 1392"/>
                <a:gd name="T91" fmla="*/ 59 h 655"/>
                <a:gd name="T92" fmla="*/ 1263 w 1392"/>
                <a:gd name="T93" fmla="*/ 59 h 655"/>
                <a:gd name="T94" fmla="*/ 1271 w 1392"/>
                <a:gd name="T95" fmla="*/ 59 h 655"/>
                <a:gd name="T96" fmla="*/ 1279 w 1392"/>
                <a:gd name="T97" fmla="*/ 51 h 655"/>
                <a:gd name="T98" fmla="*/ 1287 w 1392"/>
                <a:gd name="T99" fmla="*/ 42 h 655"/>
                <a:gd name="T100" fmla="*/ 1295 w 1392"/>
                <a:gd name="T101" fmla="*/ 42 h 655"/>
                <a:gd name="T102" fmla="*/ 1304 w 1392"/>
                <a:gd name="T103" fmla="*/ 33 h 655"/>
                <a:gd name="T104" fmla="*/ 1312 w 1392"/>
                <a:gd name="T105" fmla="*/ 33 h 655"/>
                <a:gd name="T106" fmla="*/ 1320 w 1392"/>
                <a:gd name="T107" fmla="*/ 23 h 655"/>
                <a:gd name="T108" fmla="*/ 1331 w 1392"/>
                <a:gd name="T109" fmla="*/ 23 h 655"/>
                <a:gd name="T110" fmla="*/ 1338 w 1392"/>
                <a:gd name="T111" fmla="*/ 12 h 655"/>
                <a:gd name="T112" fmla="*/ 1347 w 1392"/>
                <a:gd name="T113" fmla="*/ 0 h 655"/>
                <a:gd name="T114" fmla="*/ 1355 w 1392"/>
                <a:gd name="T115" fmla="*/ 0 h 655"/>
                <a:gd name="T116" fmla="*/ 1363 w 1392"/>
                <a:gd name="T117" fmla="*/ 0 h 655"/>
                <a:gd name="T118" fmla="*/ 1371 w 1392"/>
                <a:gd name="T119" fmla="*/ 0 h 655"/>
                <a:gd name="T120" fmla="*/ 1379 w 1392"/>
                <a:gd name="T121" fmla="*/ 0 h 655"/>
                <a:gd name="T122" fmla="*/ 1387 w 1392"/>
                <a:gd name="T123" fmla="*/ 0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92" h="655">
                  <a:moveTo>
                    <a:pt x="0" y="655"/>
                  </a:moveTo>
                  <a:lnTo>
                    <a:pt x="0" y="655"/>
                  </a:lnTo>
                  <a:lnTo>
                    <a:pt x="0" y="655"/>
                  </a:lnTo>
                  <a:lnTo>
                    <a:pt x="16" y="655"/>
                  </a:lnTo>
                  <a:lnTo>
                    <a:pt x="16" y="648"/>
                  </a:lnTo>
                  <a:lnTo>
                    <a:pt x="23" y="648"/>
                  </a:lnTo>
                  <a:lnTo>
                    <a:pt x="23" y="648"/>
                  </a:lnTo>
                  <a:lnTo>
                    <a:pt x="24" y="648"/>
                  </a:lnTo>
                  <a:lnTo>
                    <a:pt x="24" y="648"/>
                  </a:lnTo>
                  <a:lnTo>
                    <a:pt x="31" y="648"/>
                  </a:lnTo>
                  <a:lnTo>
                    <a:pt x="31" y="648"/>
                  </a:lnTo>
                  <a:lnTo>
                    <a:pt x="32" y="648"/>
                  </a:lnTo>
                  <a:lnTo>
                    <a:pt x="32" y="648"/>
                  </a:lnTo>
                  <a:lnTo>
                    <a:pt x="43" y="648"/>
                  </a:lnTo>
                  <a:lnTo>
                    <a:pt x="43" y="642"/>
                  </a:lnTo>
                  <a:lnTo>
                    <a:pt x="46" y="642"/>
                  </a:lnTo>
                  <a:lnTo>
                    <a:pt x="46" y="636"/>
                  </a:lnTo>
                  <a:lnTo>
                    <a:pt x="51" y="636"/>
                  </a:lnTo>
                  <a:lnTo>
                    <a:pt x="51" y="636"/>
                  </a:lnTo>
                  <a:lnTo>
                    <a:pt x="60" y="636"/>
                  </a:lnTo>
                  <a:lnTo>
                    <a:pt x="60" y="629"/>
                  </a:lnTo>
                  <a:lnTo>
                    <a:pt x="64" y="629"/>
                  </a:lnTo>
                  <a:lnTo>
                    <a:pt x="64" y="629"/>
                  </a:lnTo>
                  <a:lnTo>
                    <a:pt x="70" y="629"/>
                  </a:lnTo>
                  <a:lnTo>
                    <a:pt x="70" y="629"/>
                  </a:lnTo>
                  <a:lnTo>
                    <a:pt x="73" y="629"/>
                  </a:lnTo>
                  <a:lnTo>
                    <a:pt x="73" y="623"/>
                  </a:lnTo>
                  <a:lnTo>
                    <a:pt x="81" y="623"/>
                  </a:lnTo>
                  <a:lnTo>
                    <a:pt x="81" y="617"/>
                  </a:lnTo>
                  <a:lnTo>
                    <a:pt x="83" y="617"/>
                  </a:lnTo>
                  <a:lnTo>
                    <a:pt x="83" y="617"/>
                  </a:lnTo>
                  <a:lnTo>
                    <a:pt x="84" y="617"/>
                  </a:lnTo>
                  <a:lnTo>
                    <a:pt x="84" y="611"/>
                  </a:lnTo>
                  <a:lnTo>
                    <a:pt x="87" y="611"/>
                  </a:lnTo>
                  <a:lnTo>
                    <a:pt x="87" y="611"/>
                  </a:lnTo>
                  <a:lnTo>
                    <a:pt x="92" y="611"/>
                  </a:lnTo>
                  <a:lnTo>
                    <a:pt x="92" y="611"/>
                  </a:lnTo>
                  <a:lnTo>
                    <a:pt x="94" y="611"/>
                  </a:lnTo>
                  <a:lnTo>
                    <a:pt x="94" y="611"/>
                  </a:lnTo>
                  <a:lnTo>
                    <a:pt x="94" y="611"/>
                  </a:lnTo>
                  <a:lnTo>
                    <a:pt x="94" y="611"/>
                  </a:lnTo>
                  <a:lnTo>
                    <a:pt x="95" y="611"/>
                  </a:lnTo>
                  <a:lnTo>
                    <a:pt x="95" y="611"/>
                  </a:lnTo>
                  <a:lnTo>
                    <a:pt x="97" y="611"/>
                  </a:lnTo>
                  <a:lnTo>
                    <a:pt x="97" y="611"/>
                  </a:lnTo>
                  <a:lnTo>
                    <a:pt x="100" y="611"/>
                  </a:lnTo>
                  <a:lnTo>
                    <a:pt x="100" y="611"/>
                  </a:lnTo>
                  <a:lnTo>
                    <a:pt x="104" y="611"/>
                  </a:lnTo>
                  <a:lnTo>
                    <a:pt x="104" y="611"/>
                  </a:lnTo>
                  <a:lnTo>
                    <a:pt x="105" y="611"/>
                  </a:lnTo>
                  <a:lnTo>
                    <a:pt x="105" y="611"/>
                  </a:lnTo>
                  <a:lnTo>
                    <a:pt x="107" y="611"/>
                  </a:lnTo>
                  <a:lnTo>
                    <a:pt x="107" y="611"/>
                  </a:lnTo>
                  <a:lnTo>
                    <a:pt x="108" y="611"/>
                  </a:lnTo>
                  <a:lnTo>
                    <a:pt x="108" y="604"/>
                  </a:lnTo>
                  <a:lnTo>
                    <a:pt x="108" y="604"/>
                  </a:lnTo>
                  <a:lnTo>
                    <a:pt x="108" y="604"/>
                  </a:lnTo>
                  <a:lnTo>
                    <a:pt x="111" y="604"/>
                  </a:lnTo>
                  <a:lnTo>
                    <a:pt x="111" y="604"/>
                  </a:lnTo>
                  <a:lnTo>
                    <a:pt x="111" y="604"/>
                  </a:lnTo>
                  <a:lnTo>
                    <a:pt x="111" y="604"/>
                  </a:lnTo>
                  <a:lnTo>
                    <a:pt x="114" y="604"/>
                  </a:lnTo>
                  <a:lnTo>
                    <a:pt x="114" y="604"/>
                  </a:lnTo>
                  <a:lnTo>
                    <a:pt x="115" y="604"/>
                  </a:lnTo>
                  <a:lnTo>
                    <a:pt x="115" y="598"/>
                  </a:lnTo>
                  <a:lnTo>
                    <a:pt x="117" y="598"/>
                  </a:lnTo>
                  <a:lnTo>
                    <a:pt x="117" y="598"/>
                  </a:lnTo>
                  <a:lnTo>
                    <a:pt x="119" y="598"/>
                  </a:lnTo>
                  <a:lnTo>
                    <a:pt x="119" y="598"/>
                  </a:lnTo>
                  <a:lnTo>
                    <a:pt x="119" y="598"/>
                  </a:lnTo>
                  <a:lnTo>
                    <a:pt x="119" y="598"/>
                  </a:lnTo>
                  <a:lnTo>
                    <a:pt x="120" y="598"/>
                  </a:lnTo>
                  <a:lnTo>
                    <a:pt x="120" y="598"/>
                  </a:lnTo>
                  <a:lnTo>
                    <a:pt x="121" y="598"/>
                  </a:lnTo>
                  <a:lnTo>
                    <a:pt x="121" y="598"/>
                  </a:lnTo>
                  <a:lnTo>
                    <a:pt x="123" y="598"/>
                  </a:lnTo>
                  <a:lnTo>
                    <a:pt x="123" y="598"/>
                  </a:lnTo>
                  <a:lnTo>
                    <a:pt x="123" y="598"/>
                  </a:lnTo>
                  <a:lnTo>
                    <a:pt x="123" y="598"/>
                  </a:lnTo>
                  <a:lnTo>
                    <a:pt x="124" y="598"/>
                  </a:lnTo>
                  <a:lnTo>
                    <a:pt x="124" y="598"/>
                  </a:lnTo>
                  <a:lnTo>
                    <a:pt x="124" y="598"/>
                  </a:lnTo>
                  <a:lnTo>
                    <a:pt x="124" y="598"/>
                  </a:lnTo>
                  <a:lnTo>
                    <a:pt x="126" y="598"/>
                  </a:lnTo>
                  <a:lnTo>
                    <a:pt x="126" y="598"/>
                  </a:lnTo>
                  <a:lnTo>
                    <a:pt x="126" y="598"/>
                  </a:lnTo>
                  <a:lnTo>
                    <a:pt x="126" y="598"/>
                  </a:lnTo>
                  <a:lnTo>
                    <a:pt x="127" y="598"/>
                  </a:lnTo>
                  <a:lnTo>
                    <a:pt x="127" y="598"/>
                  </a:lnTo>
                  <a:lnTo>
                    <a:pt x="129" y="598"/>
                  </a:lnTo>
                  <a:lnTo>
                    <a:pt x="129" y="598"/>
                  </a:lnTo>
                  <a:lnTo>
                    <a:pt x="130" y="598"/>
                  </a:lnTo>
                  <a:lnTo>
                    <a:pt x="130" y="598"/>
                  </a:lnTo>
                  <a:lnTo>
                    <a:pt x="130" y="598"/>
                  </a:lnTo>
                  <a:lnTo>
                    <a:pt x="130" y="598"/>
                  </a:lnTo>
                  <a:lnTo>
                    <a:pt x="131" y="598"/>
                  </a:lnTo>
                  <a:lnTo>
                    <a:pt x="131" y="598"/>
                  </a:lnTo>
                  <a:lnTo>
                    <a:pt x="132" y="598"/>
                  </a:lnTo>
                  <a:lnTo>
                    <a:pt x="132" y="598"/>
                  </a:lnTo>
                  <a:lnTo>
                    <a:pt x="132" y="598"/>
                  </a:lnTo>
                  <a:lnTo>
                    <a:pt x="132" y="598"/>
                  </a:lnTo>
                  <a:lnTo>
                    <a:pt x="133" y="598"/>
                  </a:lnTo>
                  <a:lnTo>
                    <a:pt x="133" y="598"/>
                  </a:lnTo>
                  <a:lnTo>
                    <a:pt x="135" y="598"/>
                  </a:lnTo>
                  <a:lnTo>
                    <a:pt x="135" y="598"/>
                  </a:lnTo>
                  <a:lnTo>
                    <a:pt x="135" y="598"/>
                  </a:lnTo>
                  <a:lnTo>
                    <a:pt x="135" y="598"/>
                  </a:lnTo>
                  <a:lnTo>
                    <a:pt x="137" y="598"/>
                  </a:lnTo>
                  <a:lnTo>
                    <a:pt x="137" y="598"/>
                  </a:lnTo>
                  <a:lnTo>
                    <a:pt x="137" y="598"/>
                  </a:lnTo>
                  <a:lnTo>
                    <a:pt x="137" y="598"/>
                  </a:lnTo>
                  <a:lnTo>
                    <a:pt x="138" y="598"/>
                  </a:lnTo>
                  <a:lnTo>
                    <a:pt x="138" y="598"/>
                  </a:lnTo>
                  <a:lnTo>
                    <a:pt x="138" y="598"/>
                  </a:lnTo>
                  <a:lnTo>
                    <a:pt x="138" y="598"/>
                  </a:lnTo>
                  <a:lnTo>
                    <a:pt x="139" y="598"/>
                  </a:lnTo>
                  <a:lnTo>
                    <a:pt x="139" y="598"/>
                  </a:lnTo>
                  <a:lnTo>
                    <a:pt x="139" y="598"/>
                  </a:lnTo>
                  <a:lnTo>
                    <a:pt x="139" y="598"/>
                  </a:lnTo>
                  <a:lnTo>
                    <a:pt x="139" y="598"/>
                  </a:lnTo>
                  <a:lnTo>
                    <a:pt x="139" y="598"/>
                  </a:lnTo>
                  <a:lnTo>
                    <a:pt x="140" y="598"/>
                  </a:lnTo>
                  <a:lnTo>
                    <a:pt x="140" y="598"/>
                  </a:lnTo>
                  <a:lnTo>
                    <a:pt x="143" y="598"/>
                  </a:lnTo>
                  <a:lnTo>
                    <a:pt x="143" y="598"/>
                  </a:lnTo>
                  <a:lnTo>
                    <a:pt x="144" y="598"/>
                  </a:lnTo>
                  <a:lnTo>
                    <a:pt x="144" y="598"/>
                  </a:lnTo>
                  <a:lnTo>
                    <a:pt x="145" y="598"/>
                  </a:lnTo>
                  <a:lnTo>
                    <a:pt x="145" y="592"/>
                  </a:lnTo>
                  <a:lnTo>
                    <a:pt x="145" y="592"/>
                  </a:lnTo>
                  <a:lnTo>
                    <a:pt x="145" y="592"/>
                  </a:lnTo>
                  <a:lnTo>
                    <a:pt x="146" y="592"/>
                  </a:lnTo>
                  <a:lnTo>
                    <a:pt x="146" y="592"/>
                  </a:lnTo>
                  <a:lnTo>
                    <a:pt x="147" y="592"/>
                  </a:lnTo>
                  <a:lnTo>
                    <a:pt x="147" y="592"/>
                  </a:lnTo>
                  <a:lnTo>
                    <a:pt x="148" y="592"/>
                  </a:lnTo>
                  <a:lnTo>
                    <a:pt x="148" y="592"/>
                  </a:lnTo>
                  <a:lnTo>
                    <a:pt x="150" y="592"/>
                  </a:lnTo>
                  <a:lnTo>
                    <a:pt x="150" y="592"/>
                  </a:lnTo>
                  <a:lnTo>
                    <a:pt x="153" y="592"/>
                  </a:lnTo>
                  <a:lnTo>
                    <a:pt x="153" y="592"/>
                  </a:lnTo>
                  <a:lnTo>
                    <a:pt x="153" y="592"/>
                  </a:lnTo>
                  <a:lnTo>
                    <a:pt x="153" y="592"/>
                  </a:lnTo>
                  <a:lnTo>
                    <a:pt x="154" y="592"/>
                  </a:lnTo>
                  <a:lnTo>
                    <a:pt x="154" y="592"/>
                  </a:lnTo>
                  <a:lnTo>
                    <a:pt x="154" y="592"/>
                  </a:lnTo>
                  <a:lnTo>
                    <a:pt x="154" y="592"/>
                  </a:lnTo>
                  <a:lnTo>
                    <a:pt x="155" y="592"/>
                  </a:lnTo>
                  <a:lnTo>
                    <a:pt x="155" y="592"/>
                  </a:lnTo>
                  <a:lnTo>
                    <a:pt x="156" y="592"/>
                  </a:lnTo>
                  <a:lnTo>
                    <a:pt x="156" y="592"/>
                  </a:lnTo>
                  <a:lnTo>
                    <a:pt x="158" y="592"/>
                  </a:lnTo>
                  <a:lnTo>
                    <a:pt x="158" y="592"/>
                  </a:lnTo>
                  <a:lnTo>
                    <a:pt x="158" y="592"/>
                  </a:lnTo>
                  <a:lnTo>
                    <a:pt x="158" y="592"/>
                  </a:lnTo>
                  <a:lnTo>
                    <a:pt x="159" y="592"/>
                  </a:lnTo>
                  <a:lnTo>
                    <a:pt x="159" y="585"/>
                  </a:lnTo>
                  <a:lnTo>
                    <a:pt x="159" y="585"/>
                  </a:lnTo>
                  <a:lnTo>
                    <a:pt x="159" y="585"/>
                  </a:lnTo>
                  <a:lnTo>
                    <a:pt x="160" y="585"/>
                  </a:lnTo>
                  <a:lnTo>
                    <a:pt x="160" y="585"/>
                  </a:lnTo>
                  <a:lnTo>
                    <a:pt x="160" y="585"/>
                  </a:lnTo>
                  <a:lnTo>
                    <a:pt x="160" y="585"/>
                  </a:lnTo>
                  <a:lnTo>
                    <a:pt x="162" y="585"/>
                  </a:lnTo>
                  <a:lnTo>
                    <a:pt x="162" y="585"/>
                  </a:lnTo>
                  <a:lnTo>
                    <a:pt x="162" y="585"/>
                  </a:lnTo>
                  <a:lnTo>
                    <a:pt x="162" y="585"/>
                  </a:lnTo>
                  <a:lnTo>
                    <a:pt x="163" y="585"/>
                  </a:lnTo>
                  <a:lnTo>
                    <a:pt x="163" y="585"/>
                  </a:lnTo>
                  <a:lnTo>
                    <a:pt x="166" y="585"/>
                  </a:lnTo>
                  <a:lnTo>
                    <a:pt x="166" y="585"/>
                  </a:lnTo>
                  <a:lnTo>
                    <a:pt x="166" y="585"/>
                  </a:lnTo>
                  <a:lnTo>
                    <a:pt x="166" y="585"/>
                  </a:lnTo>
                  <a:lnTo>
                    <a:pt x="167" y="585"/>
                  </a:lnTo>
                  <a:lnTo>
                    <a:pt x="167" y="585"/>
                  </a:lnTo>
                  <a:lnTo>
                    <a:pt x="168" y="585"/>
                  </a:lnTo>
                  <a:lnTo>
                    <a:pt x="168" y="585"/>
                  </a:lnTo>
                  <a:lnTo>
                    <a:pt x="169" y="585"/>
                  </a:lnTo>
                  <a:lnTo>
                    <a:pt x="169" y="585"/>
                  </a:lnTo>
                  <a:lnTo>
                    <a:pt x="171" y="585"/>
                  </a:lnTo>
                  <a:lnTo>
                    <a:pt x="171" y="585"/>
                  </a:lnTo>
                  <a:lnTo>
                    <a:pt x="172" y="585"/>
                  </a:lnTo>
                  <a:lnTo>
                    <a:pt x="172" y="585"/>
                  </a:lnTo>
                  <a:lnTo>
                    <a:pt x="173" y="585"/>
                  </a:lnTo>
                  <a:lnTo>
                    <a:pt x="173" y="585"/>
                  </a:lnTo>
                  <a:lnTo>
                    <a:pt x="173" y="585"/>
                  </a:lnTo>
                  <a:lnTo>
                    <a:pt x="173" y="585"/>
                  </a:lnTo>
                  <a:lnTo>
                    <a:pt x="174" y="585"/>
                  </a:lnTo>
                  <a:lnTo>
                    <a:pt x="174" y="585"/>
                  </a:lnTo>
                  <a:lnTo>
                    <a:pt x="174" y="585"/>
                  </a:lnTo>
                  <a:lnTo>
                    <a:pt x="174" y="585"/>
                  </a:lnTo>
                  <a:lnTo>
                    <a:pt x="176" y="585"/>
                  </a:lnTo>
                  <a:lnTo>
                    <a:pt x="176" y="579"/>
                  </a:lnTo>
                  <a:lnTo>
                    <a:pt x="178" y="579"/>
                  </a:lnTo>
                  <a:lnTo>
                    <a:pt x="178" y="579"/>
                  </a:lnTo>
                  <a:lnTo>
                    <a:pt x="179" y="579"/>
                  </a:lnTo>
                  <a:lnTo>
                    <a:pt x="179" y="579"/>
                  </a:lnTo>
                  <a:lnTo>
                    <a:pt x="179" y="579"/>
                  </a:lnTo>
                  <a:lnTo>
                    <a:pt x="179" y="579"/>
                  </a:lnTo>
                  <a:lnTo>
                    <a:pt x="180" y="579"/>
                  </a:lnTo>
                  <a:lnTo>
                    <a:pt x="180" y="572"/>
                  </a:lnTo>
                  <a:lnTo>
                    <a:pt x="180" y="572"/>
                  </a:lnTo>
                  <a:lnTo>
                    <a:pt x="180" y="572"/>
                  </a:lnTo>
                  <a:lnTo>
                    <a:pt x="181" y="572"/>
                  </a:lnTo>
                  <a:lnTo>
                    <a:pt x="181" y="572"/>
                  </a:lnTo>
                  <a:lnTo>
                    <a:pt x="182" y="572"/>
                  </a:lnTo>
                  <a:lnTo>
                    <a:pt x="182" y="566"/>
                  </a:lnTo>
                  <a:lnTo>
                    <a:pt x="183" y="566"/>
                  </a:lnTo>
                  <a:lnTo>
                    <a:pt x="183" y="566"/>
                  </a:lnTo>
                  <a:lnTo>
                    <a:pt x="184" y="566"/>
                  </a:lnTo>
                  <a:lnTo>
                    <a:pt x="184" y="566"/>
                  </a:lnTo>
                  <a:lnTo>
                    <a:pt x="184" y="566"/>
                  </a:lnTo>
                  <a:lnTo>
                    <a:pt x="184" y="566"/>
                  </a:lnTo>
                  <a:lnTo>
                    <a:pt x="186" y="566"/>
                  </a:lnTo>
                  <a:lnTo>
                    <a:pt x="186" y="566"/>
                  </a:lnTo>
                  <a:lnTo>
                    <a:pt x="187" y="566"/>
                  </a:lnTo>
                  <a:lnTo>
                    <a:pt x="187" y="566"/>
                  </a:lnTo>
                  <a:lnTo>
                    <a:pt x="188" y="566"/>
                  </a:lnTo>
                  <a:lnTo>
                    <a:pt x="188" y="566"/>
                  </a:lnTo>
                  <a:lnTo>
                    <a:pt x="189" y="566"/>
                  </a:lnTo>
                  <a:lnTo>
                    <a:pt x="189" y="566"/>
                  </a:lnTo>
                  <a:lnTo>
                    <a:pt x="190" y="566"/>
                  </a:lnTo>
                  <a:lnTo>
                    <a:pt x="190" y="566"/>
                  </a:lnTo>
                  <a:lnTo>
                    <a:pt x="191" y="566"/>
                  </a:lnTo>
                  <a:lnTo>
                    <a:pt x="191" y="566"/>
                  </a:lnTo>
                  <a:lnTo>
                    <a:pt x="193" y="566"/>
                  </a:lnTo>
                  <a:lnTo>
                    <a:pt x="193" y="560"/>
                  </a:lnTo>
                  <a:lnTo>
                    <a:pt x="194" y="560"/>
                  </a:lnTo>
                  <a:lnTo>
                    <a:pt x="194" y="553"/>
                  </a:lnTo>
                  <a:lnTo>
                    <a:pt x="195" y="553"/>
                  </a:lnTo>
                  <a:lnTo>
                    <a:pt x="195" y="553"/>
                  </a:lnTo>
                  <a:lnTo>
                    <a:pt x="195" y="553"/>
                  </a:lnTo>
                  <a:lnTo>
                    <a:pt x="195" y="553"/>
                  </a:lnTo>
                  <a:lnTo>
                    <a:pt x="196" y="553"/>
                  </a:lnTo>
                  <a:lnTo>
                    <a:pt x="196" y="553"/>
                  </a:lnTo>
                  <a:lnTo>
                    <a:pt x="198" y="553"/>
                  </a:lnTo>
                  <a:lnTo>
                    <a:pt x="198" y="553"/>
                  </a:lnTo>
                  <a:lnTo>
                    <a:pt x="200" y="553"/>
                  </a:lnTo>
                  <a:lnTo>
                    <a:pt x="200" y="553"/>
                  </a:lnTo>
                  <a:lnTo>
                    <a:pt x="200" y="553"/>
                  </a:lnTo>
                  <a:lnTo>
                    <a:pt x="200" y="553"/>
                  </a:lnTo>
                  <a:lnTo>
                    <a:pt x="200" y="553"/>
                  </a:lnTo>
                  <a:lnTo>
                    <a:pt x="200" y="553"/>
                  </a:lnTo>
                  <a:lnTo>
                    <a:pt x="202" y="553"/>
                  </a:lnTo>
                  <a:lnTo>
                    <a:pt x="202" y="553"/>
                  </a:lnTo>
                  <a:lnTo>
                    <a:pt x="204" y="553"/>
                  </a:lnTo>
                  <a:lnTo>
                    <a:pt x="204" y="553"/>
                  </a:lnTo>
                  <a:lnTo>
                    <a:pt x="206" y="553"/>
                  </a:lnTo>
                  <a:lnTo>
                    <a:pt x="206" y="553"/>
                  </a:lnTo>
                  <a:lnTo>
                    <a:pt x="206" y="553"/>
                  </a:lnTo>
                  <a:lnTo>
                    <a:pt x="206" y="553"/>
                  </a:lnTo>
                  <a:lnTo>
                    <a:pt x="208" y="553"/>
                  </a:lnTo>
                  <a:lnTo>
                    <a:pt x="208" y="553"/>
                  </a:lnTo>
                  <a:lnTo>
                    <a:pt x="211" y="553"/>
                  </a:lnTo>
                  <a:lnTo>
                    <a:pt x="211" y="553"/>
                  </a:lnTo>
                  <a:lnTo>
                    <a:pt x="212" y="553"/>
                  </a:lnTo>
                  <a:lnTo>
                    <a:pt x="212" y="553"/>
                  </a:lnTo>
                  <a:lnTo>
                    <a:pt x="213" y="553"/>
                  </a:lnTo>
                  <a:lnTo>
                    <a:pt x="213" y="553"/>
                  </a:lnTo>
                  <a:lnTo>
                    <a:pt x="214" y="553"/>
                  </a:lnTo>
                  <a:lnTo>
                    <a:pt x="214" y="553"/>
                  </a:lnTo>
                  <a:lnTo>
                    <a:pt x="215" y="553"/>
                  </a:lnTo>
                  <a:lnTo>
                    <a:pt x="215" y="553"/>
                  </a:lnTo>
                  <a:lnTo>
                    <a:pt x="215" y="553"/>
                  </a:lnTo>
                  <a:lnTo>
                    <a:pt x="215" y="547"/>
                  </a:lnTo>
                  <a:lnTo>
                    <a:pt x="216" y="547"/>
                  </a:lnTo>
                  <a:lnTo>
                    <a:pt x="216" y="547"/>
                  </a:lnTo>
                  <a:lnTo>
                    <a:pt x="216" y="547"/>
                  </a:lnTo>
                  <a:lnTo>
                    <a:pt x="216" y="547"/>
                  </a:lnTo>
                  <a:lnTo>
                    <a:pt x="217" y="547"/>
                  </a:lnTo>
                  <a:lnTo>
                    <a:pt x="217" y="547"/>
                  </a:lnTo>
                  <a:lnTo>
                    <a:pt x="217" y="547"/>
                  </a:lnTo>
                  <a:lnTo>
                    <a:pt x="217" y="547"/>
                  </a:lnTo>
                  <a:lnTo>
                    <a:pt x="219" y="547"/>
                  </a:lnTo>
                  <a:lnTo>
                    <a:pt x="219" y="547"/>
                  </a:lnTo>
                  <a:lnTo>
                    <a:pt x="220" y="547"/>
                  </a:lnTo>
                  <a:lnTo>
                    <a:pt x="220" y="547"/>
                  </a:lnTo>
                  <a:lnTo>
                    <a:pt x="220" y="547"/>
                  </a:lnTo>
                  <a:lnTo>
                    <a:pt x="220" y="547"/>
                  </a:lnTo>
                  <a:lnTo>
                    <a:pt x="221" y="547"/>
                  </a:lnTo>
                  <a:lnTo>
                    <a:pt x="221" y="547"/>
                  </a:lnTo>
                  <a:lnTo>
                    <a:pt x="224" y="547"/>
                  </a:lnTo>
                  <a:lnTo>
                    <a:pt x="224" y="547"/>
                  </a:lnTo>
                  <a:lnTo>
                    <a:pt x="228" y="547"/>
                  </a:lnTo>
                  <a:lnTo>
                    <a:pt x="228" y="547"/>
                  </a:lnTo>
                  <a:lnTo>
                    <a:pt x="229" y="547"/>
                  </a:lnTo>
                  <a:lnTo>
                    <a:pt x="229" y="547"/>
                  </a:lnTo>
                  <a:lnTo>
                    <a:pt x="230" y="547"/>
                  </a:lnTo>
                  <a:lnTo>
                    <a:pt x="230" y="547"/>
                  </a:lnTo>
                  <a:lnTo>
                    <a:pt x="233" y="547"/>
                  </a:lnTo>
                  <a:lnTo>
                    <a:pt x="233" y="547"/>
                  </a:lnTo>
                  <a:lnTo>
                    <a:pt x="236" y="547"/>
                  </a:lnTo>
                  <a:lnTo>
                    <a:pt x="236" y="547"/>
                  </a:lnTo>
                  <a:lnTo>
                    <a:pt x="237" y="547"/>
                  </a:lnTo>
                  <a:lnTo>
                    <a:pt x="237" y="547"/>
                  </a:lnTo>
                  <a:lnTo>
                    <a:pt x="239" y="547"/>
                  </a:lnTo>
                  <a:lnTo>
                    <a:pt x="239" y="540"/>
                  </a:lnTo>
                  <a:lnTo>
                    <a:pt x="241" y="540"/>
                  </a:lnTo>
                  <a:lnTo>
                    <a:pt x="241" y="534"/>
                  </a:lnTo>
                  <a:lnTo>
                    <a:pt x="245" y="534"/>
                  </a:lnTo>
                  <a:lnTo>
                    <a:pt x="245" y="534"/>
                  </a:lnTo>
                  <a:lnTo>
                    <a:pt x="249" y="534"/>
                  </a:lnTo>
                  <a:lnTo>
                    <a:pt x="249" y="534"/>
                  </a:lnTo>
                  <a:lnTo>
                    <a:pt x="252" y="534"/>
                  </a:lnTo>
                  <a:lnTo>
                    <a:pt x="252" y="534"/>
                  </a:lnTo>
                  <a:lnTo>
                    <a:pt x="253" y="534"/>
                  </a:lnTo>
                  <a:lnTo>
                    <a:pt x="253" y="534"/>
                  </a:lnTo>
                  <a:lnTo>
                    <a:pt x="253" y="534"/>
                  </a:lnTo>
                  <a:lnTo>
                    <a:pt x="253" y="534"/>
                  </a:lnTo>
                  <a:lnTo>
                    <a:pt x="254" y="534"/>
                  </a:lnTo>
                  <a:lnTo>
                    <a:pt x="254" y="534"/>
                  </a:lnTo>
                  <a:lnTo>
                    <a:pt x="254" y="534"/>
                  </a:lnTo>
                  <a:lnTo>
                    <a:pt x="254" y="534"/>
                  </a:lnTo>
                  <a:lnTo>
                    <a:pt x="264" y="534"/>
                  </a:lnTo>
                  <a:lnTo>
                    <a:pt x="264" y="534"/>
                  </a:lnTo>
                  <a:lnTo>
                    <a:pt x="266" y="534"/>
                  </a:lnTo>
                  <a:lnTo>
                    <a:pt x="266" y="534"/>
                  </a:lnTo>
                  <a:lnTo>
                    <a:pt x="266" y="534"/>
                  </a:lnTo>
                  <a:lnTo>
                    <a:pt x="266" y="534"/>
                  </a:lnTo>
                  <a:lnTo>
                    <a:pt x="267" y="534"/>
                  </a:lnTo>
                  <a:lnTo>
                    <a:pt x="267" y="534"/>
                  </a:lnTo>
                  <a:lnTo>
                    <a:pt x="268" y="534"/>
                  </a:lnTo>
                  <a:lnTo>
                    <a:pt x="268" y="534"/>
                  </a:lnTo>
                  <a:lnTo>
                    <a:pt x="269" y="534"/>
                  </a:lnTo>
                  <a:lnTo>
                    <a:pt x="269" y="534"/>
                  </a:lnTo>
                  <a:lnTo>
                    <a:pt x="271" y="534"/>
                  </a:lnTo>
                  <a:lnTo>
                    <a:pt x="271" y="534"/>
                  </a:lnTo>
                  <a:lnTo>
                    <a:pt x="274" y="534"/>
                  </a:lnTo>
                  <a:lnTo>
                    <a:pt x="274" y="534"/>
                  </a:lnTo>
                  <a:lnTo>
                    <a:pt x="275" y="534"/>
                  </a:lnTo>
                  <a:lnTo>
                    <a:pt x="275" y="534"/>
                  </a:lnTo>
                  <a:lnTo>
                    <a:pt x="277" y="534"/>
                  </a:lnTo>
                  <a:lnTo>
                    <a:pt x="277" y="534"/>
                  </a:lnTo>
                  <a:lnTo>
                    <a:pt x="283" y="534"/>
                  </a:lnTo>
                  <a:lnTo>
                    <a:pt x="283" y="534"/>
                  </a:lnTo>
                  <a:lnTo>
                    <a:pt x="286" y="534"/>
                  </a:lnTo>
                  <a:lnTo>
                    <a:pt x="286" y="534"/>
                  </a:lnTo>
                  <a:lnTo>
                    <a:pt x="286" y="534"/>
                  </a:lnTo>
                  <a:lnTo>
                    <a:pt x="286" y="534"/>
                  </a:lnTo>
                  <a:lnTo>
                    <a:pt x="290" y="534"/>
                  </a:lnTo>
                  <a:lnTo>
                    <a:pt x="290" y="534"/>
                  </a:lnTo>
                  <a:lnTo>
                    <a:pt x="293" y="534"/>
                  </a:lnTo>
                  <a:lnTo>
                    <a:pt x="293" y="534"/>
                  </a:lnTo>
                  <a:lnTo>
                    <a:pt x="294" y="534"/>
                  </a:lnTo>
                  <a:lnTo>
                    <a:pt x="294" y="534"/>
                  </a:lnTo>
                  <a:lnTo>
                    <a:pt x="300" y="534"/>
                  </a:lnTo>
                  <a:lnTo>
                    <a:pt x="300" y="534"/>
                  </a:lnTo>
                  <a:lnTo>
                    <a:pt x="301" y="534"/>
                  </a:lnTo>
                  <a:lnTo>
                    <a:pt x="301" y="534"/>
                  </a:lnTo>
                  <a:lnTo>
                    <a:pt x="303" y="534"/>
                  </a:lnTo>
                  <a:lnTo>
                    <a:pt x="303" y="534"/>
                  </a:lnTo>
                  <a:lnTo>
                    <a:pt x="305" y="534"/>
                  </a:lnTo>
                  <a:lnTo>
                    <a:pt x="305" y="534"/>
                  </a:lnTo>
                  <a:lnTo>
                    <a:pt x="305" y="534"/>
                  </a:lnTo>
                  <a:lnTo>
                    <a:pt x="305" y="534"/>
                  </a:lnTo>
                  <a:lnTo>
                    <a:pt x="306" y="534"/>
                  </a:lnTo>
                  <a:lnTo>
                    <a:pt x="306" y="534"/>
                  </a:lnTo>
                  <a:lnTo>
                    <a:pt x="308" y="534"/>
                  </a:lnTo>
                  <a:lnTo>
                    <a:pt x="308" y="527"/>
                  </a:lnTo>
                  <a:lnTo>
                    <a:pt x="309" y="527"/>
                  </a:lnTo>
                  <a:lnTo>
                    <a:pt x="309" y="527"/>
                  </a:lnTo>
                  <a:lnTo>
                    <a:pt x="310" y="527"/>
                  </a:lnTo>
                  <a:lnTo>
                    <a:pt x="310" y="527"/>
                  </a:lnTo>
                  <a:lnTo>
                    <a:pt x="310" y="527"/>
                  </a:lnTo>
                  <a:lnTo>
                    <a:pt x="310" y="527"/>
                  </a:lnTo>
                  <a:lnTo>
                    <a:pt x="312" y="527"/>
                  </a:lnTo>
                  <a:lnTo>
                    <a:pt x="312" y="527"/>
                  </a:lnTo>
                  <a:lnTo>
                    <a:pt x="313" y="527"/>
                  </a:lnTo>
                  <a:lnTo>
                    <a:pt x="313" y="527"/>
                  </a:lnTo>
                  <a:lnTo>
                    <a:pt x="313" y="527"/>
                  </a:lnTo>
                  <a:lnTo>
                    <a:pt x="313" y="527"/>
                  </a:lnTo>
                  <a:lnTo>
                    <a:pt x="313" y="527"/>
                  </a:lnTo>
                  <a:lnTo>
                    <a:pt x="313" y="527"/>
                  </a:lnTo>
                  <a:lnTo>
                    <a:pt x="315" y="527"/>
                  </a:lnTo>
                  <a:lnTo>
                    <a:pt x="315" y="521"/>
                  </a:lnTo>
                  <a:lnTo>
                    <a:pt x="317" y="521"/>
                  </a:lnTo>
                  <a:lnTo>
                    <a:pt x="317" y="521"/>
                  </a:lnTo>
                  <a:lnTo>
                    <a:pt x="319" y="521"/>
                  </a:lnTo>
                  <a:lnTo>
                    <a:pt x="319" y="514"/>
                  </a:lnTo>
                  <a:lnTo>
                    <a:pt x="320" y="514"/>
                  </a:lnTo>
                  <a:lnTo>
                    <a:pt x="320" y="508"/>
                  </a:lnTo>
                  <a:lnTo>
                    <a:pt x="320" y="508"/>
                  </a:lnTo>
                  <a:lnTo>
                    <a:pt x="320" y="508"/>
                  </a:lnTo>
                  <a:lnTo>
                    <a:pt x="322" y="508"/>
                  </a:lnTo>
                  <a:lnTo>
                    <a:pt x="322" y="508"/>
                  </a:lnTo>
                  <a:lnTo>
                    <a:pt x="322" y="508"/>
                  </a:lnTo>
                  <a:lnTo>
                    <a:pt x="322" y="508"/>
                  </a:lnTo>
                  <a:lnTo>
                    <a:pt x="323" y="508"/>
                  </a:lnTo>
                  <a:lnTo>
                    <a:pt x="323" y="508"/>
                  </a:lnTo>
                  <a:lnTo>
                    <a:pt x="325" y="508"/>
                  </a:lnTo>
                  <a:lnTo>
                    <a:pt x="325" y="508"/>
                  </a:lnTo>
                  <a:lnTo>
                    <a:pt x="326" y="508"/>
                  </a:lnTo>
                  <a:lnTo>
                    <a:pt x="326" y="508"/>
                  </a:lnTo>
                  <a:lnTo>
                    <a:pt x="327" y="508"/>
                  </a:lnTo>
                  <a:lnTo>
                    <a:pt x="327" y="508"/>
                  </a:lnTo>
                  <a:lnTo>
                    <a:pt x="330" y="508"/>
                  </a:lnTo>
                  <a:lnTo>
                    <a:pt x="330" y="508"/>
                  </a:lnTo>
                  <a:lnTo>
                    <a:pt x="330" y="508"/>
                  </a:lnTo>
                  <a:lnTo>
                    <a:pt x="330" y="508"/>
                  </a:lnTo>
                  <a:lnTo>
                    <a:pt x="330" y="508"/>
                  </a:lnTo>
                  <a:lnTo>
                    <a:pt x="330" y="508"/>
                  </a:lnTo>
                  <a:lnTo>
                    <a:pt x="331" y="508"/>
                  </a:lnTo>
                  <a:lnTo>
                    <a:pt x="331" y="502"/>
                  </a:lnTo>
                  <a:lnTo>
                    <a:pt x="331" y="502"/>
                  </a:lnTo>
                  <a:lnTo>
                    <a:pt x="331" y="502"/>
                  </a:lnTo>
                  <a:lnTo>
                    <a:pt x="332" y="502"/>
                  </a:lnTo>
                  <a:lnTo>
                    <a:pt x="332" y="502"/>
                  </a:lnTo>
                  <a:lnTo>
                    <a:pt x="333" y="502"/>
                  </a:lnTo>
                  <a:lnTo>
                    <a:pt x="333" y="502"/>
                  </a:lnTo>
                  <a:lnTo>
                    <a:pt x="333" y="502"/>
                  </a:lnTo>
                  <a:lnTo>
                    <a:pt x="333" y="502"/>
                  </a:lnTo>
                  <a:lnTo>
                    <a:pt x="333" y="502"/>
                  </a:lnTo>
                  <a:lnTo>
                    <a:pt x="333" y="502"/>
                  </a:lnTo>
                  <a:lnTo>
                    <a:pt x="334" y="502"/>
                  </a:lnTo>
                  <a:lnTo>
                    <a:pt x="334" y="502"/>
                  </a:lnTo>
                  <a:lnTo>
                    <a:pt x="334" y="502"/>
                  </a:lnTo>
                  <a:lnTo>
                    <a:pt x="334" y="502"/>
                  </a:lnTo>
                  <a:lnTo>
                    <a:pt x="335" y="502"/>
                  </a:lnTo>
                  <a:lnTo>
                    <a:pt x="335" y="502"/>
                  </a:lnTo>
                  <a:lnTo>
                    <a:pt x="339" y="502"/>
                  </a:lnTo>
                  <a:lnTo>
                    <a:pt x="339" y="502"/>
                  </a:lnTo>
                  <a:lnTo>
                    <a:pt x="340" y="502"/>
                  </a:lnTo>
                  <a:lnTo>
                    <a:pt x="340" y="502"/>
                  </a:lnTo>
                  <a:lnTo>
                    <a:pt x="340" y="502"/>
                  </a:lnTo>
                  <a:lnTo>
                    <a:pt x="340" y="502"/>
                  </a:lnTo>
                  <a:lnTo>
                    <a:pt x="342" y="502"/>
                  </a:lnTo>
                  <a:lnTo>
                    <a:pt x="342" y="502"/>
                  </a:lnTo>
                  <a:lnTo>
                    <a:pt x="343" y="502"/>
                  </a:lnTo>
                  <a:lnTo>
                    <a:pt x="343" y="502"/>
                  </a:lnTo>
                  <a:lnTo>
                    <a:pt x="344" y="502"/>
                  </a:lnTo>
                  <a:lnTo>
                    <a:pt x="344" y="502"/>
                  </a:lnTo>
                  <a:lnTo>
                    <a:pt x="345" y="502"/>
                  </a:lnTo>
                  <a:lnTo>
                    <a:pt x="345" y="502"/>
                  </a:lnTo>
                  <a:lnTo>
                    <a:pt x="347" y="502"/>
                  </a:lnTo>
                  <a:lnTo>
                    <a:pt x="347" y="502"/>
                  </a:lnTo>
                  <a:lnTo>
                    <a:pt x="347" y="502"/>
                  </a:lnTo>
                  <a:lnTo>
                    <a:pt x="347" y="495"/>
                  </a:lnTo>
                  <a:lnTo>
                    <a:pt x="348" y="495"/>
                  </a:lnTo>
                  <a:lnTo>
                    <a:pt x="348" y="495"/>
                  </a:lnTo>
                  <a:lnTo>
                    <a:pt x="348" y="495"/>
                  </a:lnTo>
                  <a:lnTo>
                    <a:pt x="348" y="495"/>
                  </a:lnTo>
                  <a:lnTo>
                    <a:pt x="349" y="495"/>
                  </a:lnTo>
                  <a:lnTo>
                    <a:pt x="349" y="495"/>
                  </a:lnTo>
                  <a:lnTo>
                    <a:pt x="352" y="495"/>
                  </a:lnTo>
                  <a:lnTo>
                    <a:pt x="352" y="495"/>
                  </a:lnTo>
                  <a:lnTo>
                    <a:pt x="354" y="495"/>
                  </a:lnTo>
                  <a:lnTo>
                    <a:pt x="354" y="495"/>
                  </a:lnTo>
                  <a:lnTo>
                    <a:pt x="355" y="495"/>
                  </a:lnTo>
                  <a:lnTo>
                    <a:pt x="355" y="495"/>
                  </a:lnTo>
                  <a:lnTo>
                    <a:pt x="357" y="495"/>
                  </a:lnTo>
                  <a:lnTo>
                    <a:pt x="357" y="495"/>
                  </a:lnTo>
                  <a:lnTo>
                    <a:pt x="360" y="495"/>
                  </a:lnTo>
                  <a:lnTo>
                    <a:pt x="360" y="488"/>
                  </a:lnTo>
                  <a:lnTo>
                    <a:pt x="360" y="488"/>
                  </a:lnTo>
                  <a:lnTo>
                    <a:pt x="360" y="488"/>
                  </a:lnTo>
                  <a:lnTo>
                    <a:pt x="361" y="488"/>
                  </a:lnTo>
                  <a:lnTo>
                    <a:pt x="361" y="488"/>
                  </a:lnTo>
                  <a:lnTo>
                    <a:pt x="362" y="488"/>
                  </a:lnTo>
                  <a:lnTo>
                    <a:pt x="362" y="488"/>
                  </a:lnTo>
                  <a:lnTo>
                    <a:pt x="364" y="488"/>
                  </a:lnTo>
                  <a:lnTo>
                    <a:pt x="364" y="488"/>
                  </a:lnTo>
                  <a:lnTo>
                    <a:pt x="366" y="488"/>
                  </a:lnTo>
                  <a:lnTo>
                    <a:pt x="366" y="488"/>
                  </a:lnTo>
                  <a:lnTo>
                    <a:pt x="367" y="488"/>
                  </a:lnTo>
                  <a:lnTo>
                    <a:pt x="367" y="488"/>
                  </a:lnTo>
                  <a:lnTo>
                    <a:pt x="368" y="488"/>
                  </a:lnTo>
                  <a:lnTo>
                    <a:pt x="368" y="488"/>
                  </a:lnTo>
                  <a:lnTo>
                    <a:pt x="370" y="488"/>
                  </a:lnTo>
                  <a:lnTo>
                    <a:pt x="370" y="488"/>
                  </a:lnTo>
                  <a:lnTo>
                    <a:pt x="371" y="488"/>
                  </a:lnTo>
                  <a:lnTo>
                    <a:pt x="371" y="488"/>
                  </a:lnTo>
                  <a:lnTo>
                    <a:pt x="372" y="488"/>
                  </a:lnTo>
                  <a:lnTo>
                    <a:pt x="372" y="488"/>
                  </a:lnTo>
                  <a:lnTo>
                    <a:pt x="372" y="488"/>
                  </a:lnTo>
                  <a:lnTo>
                    <a:pt x="372" y="488"/>
                  </a:lnTo>
                  <a:lnTo>
                    <a:pt x="374" y="488"/>
                  </a:lnTo>
                  <a:lnTo>
                    <a:pt x="374" y="488"/>
                  </a:lnTo>
                  <a:lnTo>
                    <a:pt x="375" y="488"/>
                  </a:lnTo>
                  <a:lnTo>
                    <a:pt x="375" y="488"/>
                  </a:lnTo>
                  <a:lnTo>
                    <a:pt x="376" y="488"/>
                  </a:lnTo>
                  <a:lnTo>
                    <a:pt x="376" y="488"/>
                  </a:lnTo>
                  <a:lnTo>
                    <a:pt x="376" y="488"/>
                  </a:lnTo>
                  <a:lnTo>
                    <a:pt x="376" y="488"/>
                  </a:lnTo>
                  <a:lnTo>
                    <a:pt x="376" y="488"/>
                  </a:lnTo>
                  <a:lnTo>
                    <a:pt x="376" y="488"/>
                  </a:lnTo>
                  <a:lnTo>
                    <a:pt x="378" y="488"/>
                  </a:lnTo>
                  <a:lnTo>
                    <a:pt x="378" y="488"/>
                  </a:lnTo>
                  <a:lnTo>
                    <a:pt x="380" y="488"/>
                  </a:lnTo>
                  <a:lnTo>
                    <a:pt x="380" y="488"/>
                  </a:lnTo>
                  <a:lnTo>
                    <a:pt x="381" y="488"/>
                  </a:lnTo>
                  <a:lnTo>
                    <a:pt x="381" y="488"/>
                  </a:lnTo>
                  <a:lnTo>
                    <a:pt x="383" y="488"/>
                  </a:lnTo>
                  <a:lnTo>
                    <a:pt x="383" y="488"/>
                  </a:lnTo>
                  <a:lnTo>
                    <a:pt x="384" y="488"/>
                  </a:lnTo>
                  <a:lnTo>
                    <a:pt x="384" y="488"/>
                  </a:lnTo>
                  <a:lnTo>
                    <a:pt x="384" y="488"/>
                  </a:lnTo>
                  <a:lnTo>
                    <a:pt x="384" y="488"/>
                  </a:lnTo>
                  <a:lnTo>
                    <a:pt x="385" y="488"/>
                  </a:lnTo>
                  <a:lnTo>
                    <a:pt x="385" y="488"/>
                  </a:lnTo>
                  <a:lnTo>
                    <a:pt x="385" y="488"/>
                  </a:lnTo>
                  <a:lnTo>
                    <a:pt x="385" y="482"/>
                  </a:lnTo>
                  <a:lnTo>
                    <a:pt x="389" y="482"/>
                  </a:lnTo>
                  <a:lnTo>
                    <a:pt x="389" y="482"/>
                  </a:lnTo>
                  <a:lnTo>
                    <a:pt x="392" y="482"/>
                  </a:lnTo>
                  <a:lnTo>
                    <a:pt x="392" y="482"/>
                  </a:lnTo>
                  <a:lnTo>
                    <a:pt x="393" y="482"/>
                  </a:lnTo>
                  <a:lnTo>
                    <a:pt x="393" y="482"/>
                  </a:lnTo>
                  <a:lnTo>
                    <a:pt x="394" y="482"/>
                  </a:lnTo>
                  <a:lnTo>
                    <a:pt x="394" y="482"/>
                  </a:lnTo>
                  <a:lnTo>
                    <a:pt x="395" y="482"/>
                  </a:lnTo>
                  <a:lnTo>
                    <a:pt x="395" y="482"/>
                  </a:lnTo>
                  <a:lnTo>
                    <a:pt x="397" y="482"/>
                  </a:lnTo>
                  <a:lnTo>
                    <a:pt x="397" y="482"/>
                  </a:lnTo>
                  <a:lnTo>
                    <a:pt x="397" y="482"/>
                  </a:lnTo>
                  <a:lnTo>
                    <a:pt x="397" y="482"/>
                  </a:lnTo>
                  <a:lnTo>
                    <a:pt x="400" y="482"/>
                  </a:lnTo>
                  <a:lnTo>
                    <a:pt x="400" y="482"/>
                  </a:lnTo>
                  <a:lnTo>
                    <a:pt x="401" y="482"/>
                  </a:lnTo>
                  <a:lnTo>
                    <a:pt x="401" y="482"/>
                  </a:lnTo>
                  <a:lnTo>
                    <a:pt x="402" y="482"/>
                  </a:lnTo>
                  <a:lnTo>
                    <a:pt x="402" y="482"/>
                  </a:lnTo>
                  <a:lnTo>
                    <a:pt x="403" y="482"/>
                  </a:lnTo>
                  <a:lnTo>
                    <a:pt x="403" y="482"/>
                  </a:lnTo>
                  <a:lnTo>
                    <a:pt x="403" y="482"/>
                  </a:lnTo>
                  <a:lnTo>
                    <a:pt x="403" y="482"/>
                  </a:lnTo>
                  <a:lnTo>
                    <a:pt x="404" y="482"/>
                  </a:lnTo>
                  <a:lnTo>
                    <a:pt x="404" y="482"/>
                  </a:lnTo>
                  <a:lnTo>
                    <a:pt x="406" y="482"/>
                  </a:lnTo>
                  <a:lnTo>
                    <a:pt x="406" y="482"/>
                  </a:lnTo>
                  <a:lnTo>
                    <a:pt x="407" y="482"/>
                  </a:lnTo>
                  <a:lnTo>
                    <a:pt x="407" y="482"/>
                  </a:lnTo>
                  <a:lnTo>
                    <a:pt x="410" y="482"/>
                  </a:lnTo>
                  <a:lnTo>
                    <a:pt x="410" y="482"/>
                  </a:lnTo>
                  <a:lnTo>
                    <a:pt x="411" y="482"/>
                  </a:lnTo>
                  <a:lnTo>
                    <a:pt x="411" y="482"/>
                  </a:lnTo>
                  <a:lnTo>
                    <a:pt x="411" y="482"/>
                  </a:lnTo>
                  <a:lnTo>
                    <a:pt x="411" y="482"/>
                  </a:lnTo>
                  <a:lnTo>
                    <a:pt x="412" y="482"/>
                  </a:lnTo>
                  <a:lnTo>
                    <a:pt x="412" y="482"/>
                  </a:lnTo>
                  <a:lnTo>
                    <a:pt x="412" y="482"/>
                  </a:lnTo>
                  <a:lnTo>
                    <a:pt x="412" y="482"/>
                  </a:lnTo>
                  <a:lnTo>
                    <a:pt x="413" y="482"/>
                  </a:lnTo>
                  <a:lnTo>
                    <a:pt x="413" y="482"/>
                  </a:lnTo>
                  <a:lnTo>
                    <a:pt x="413" y="482"/>
                  </a:lnTo>
                  <a:lnTo>
                    <a:pt x="413" y="482"/>
                  </a:lnTo>
                  <a:lnTo>
                    <a:pt x="413" y="482"/>
                  </a:lnTo>
                  <a:lnTo>
                    <a:pt x="413" y="482"/>
                  </a:lnTo>
                  <a:lnTo>
                    <a:pt x="414" y="482"/>
                  </a:lnTo>
                  <a:lnTo>
                    <a:pt x="414" y="482"/>
                  </a:lnTo>
                  <a:lnTo>
                    <a:pt x="416" y="482"/>
                  </a:lnTo>
                  <a:lnTo>
                    <a:pt x="416" y="482"/>
                  </a:lnTo>
                  <a:lnTo>
                    <a:pt x="416" y="482"/>
                  </a:lnTo>
                  <a:lnTo>
                    <a:pt x="416" y="482"/>
                  </a:lnTo>
                  <a:lnTo>
                    <a:pt x="417" y="482"/>
                  </a:lnTo>
                  <a:lnTo>
                    <a:pt x="417" y="482"/>
                  </a:lnTo>
                  <a:lnTo>
                    <a:pt x="417" y="482"/>
                  </a:lnTo>
                  <a:lnTo>
                    <a:pt x="417" y="482"/>
                  </a:lnTo>
                  <a:lnTo>
                    <a:pt x="419" y="482"/>
                  </a:lnTo>
                  <a:lnTo>
                    <a:pt x="419" y="482"/>
                  </a:lnTo>
                  <a:lnTo>
                    <a:pt x="420" y="482"/>
                  </a:lnTo>
                  <a:lnTo>
                    <a:pt x="420" y="482"/>
                  </a:lnTo>
                  <a:lnTo>
                    <a:pt x="422" y="482"/>
                  </a:lnTo>
                  <a:lnTo>
                    <a:pt x="422" y="482"/>
                  </a:lnTo>
                  <a:lnTo>
                    <a:pt x="422" y="482"/>
                  </a:lnTo>
                  <a:lnTo>
                    <a:pt x="422" y="482"/>
                  </a:lnTo>
                  <a:lnTo>
                    <a:pt x="423" y="482"/>
                  </a:lnTo>
                  <a:lnTo>
                    <a:pt x="423" y="482"/>
                  </a:lnTo>
                  <a:lnTo>
                    <a:pt x="424" y="482"/>
                  </a:lnTo>
                  <a:lnTo>
                    <a:pt x="424" y="482"/>
                  </a:lnTo>
                  <a:lnTo>
                    <a:pt x="426" y="482"/>
                  </a:lnTo>
                  <a:lnTo>
                    <a:pt x="426" y="482"/>
                  </a:lnTo>
                  <a:lnTo>
                    <a:pt x="426" y="482"/>
                  </a:lnTo>
                  <a:lnTo>
                    <a:pt x="426" y="482"/>
                  </a:lnTo>
                  <a:lnTo>
                    <a:pt x="428" y="482"/>
                  </a:lnTo>
                  <a:lnTo>
                    <a:pt x="428" y="475"/>
                  </a:lnTo>
                  <a:lnTo>
                    <a:pt x="429" y="475"/>
                  </a:lnTo>
                  <a:lnTo>
                    <a:pt x="429" y="469"/>
                  </a:lnTo>
                  <a:lnTo>
                    <a:pt x="430" y="469"/>
                  </a:lnTo>
                  <a:lnTo>
                    <a:pt x="430" y="469"/>
                  </a:lnTo>
                  <a:lnTo>
                    <a:pt x="431" y="469"/>
                  </a:lnTo>
                  <a:lnTo>
                    <a:pt x="431" y="469"/>
                  </a:lnTo>
                  <a:lnTo>
                    <a:pt x="432" y="469"/>
                  </a:lnTo>
                  <a:lnTo>
                    <a:pt x="432" y="469"/>
                  </a:lnTo>
                  <a:lnTo>
                    <a:pt x="433" y="469"/>
                  </a:lnTo>
                  <a:lnTo>
                    <a:pt x="433" y="469"/>
                  </a:lnTo>
                  <a:lnTo>
                    <a:pt x="434" y="469"/>
                  </a:lnTo>
                  <a:lnTo>
                    <a:pt x="434" y="469"/>
                  </a:lnTo>
                  <a:lnTo>
                    <a:pt x="437" y="469"/>
                  </a:lnTo>
                  <a:lnTo>
                    <a:pt x="437" y="462"/>
                  </a:lnTo>
                  <a:lnTo>
                    <a:pt x="437" y="462"/>
                  </a:lnTo>
                  <a:lnTo>
                    <a:pt x="437" y="462"/>
                  </a:lnTo>
                  <a:lnTo>
                    <a:pt x="438" y="462"/>
                  </a:lnTo>
                  <a:lnTo>
                    <a:pt x="438" y="462"/>
                  </a:lnTo>
                  <a:lnTo>
                    <a:pt x="438" y="462"/>
                  </a:lnTo>
                  <a:lnTo>
                    <a:pt x="438" y="462"/>
                  </a:lnTo>
                  <a:lnTo>
                    <a:pt x="440" y="462"/>
                  </a:lnTo>
                  <a:lnTo>
                    <a:pt x="440" y="462"/>
                  </a:lnTo>
                  <a:lnTo>
                    <a:pt x="441" y="462"/>
                  </a:lnTo>
                  <a:lnTo>
                    <a:pt x="441" y="456"/>
                  </a:lnTo>
                  <a:lnTo>
                    <a:pt x="443" y="456"/>
                  </a:lnTo>
                  <a:lnTo>
                    <a:pt x="443" y="456"/>
                  </a:lnTo>
                  <a:lnTo>
                    <a:pt x="445" y="456"/>
                  </a:lnTo>
                  <a:lnTo>
                    <a:pt x="445" y="456"/>
                  </a:lnTo>
                  <a:lnTo>
                    <a:pt x="445" y="456"/>
                  </a:lnTo>
                  <a:lnTo>
                    <a:pt x="445" y="456"/>
                  </a:lnTo>
                  <a:lnTo>
                    <a:pt x="445" y="456"/>
                  </a:lnTo>
                  <a:lnTo>
                    <a:pt x="445" y="456"/>
                  </a:lnTo>
                  <a:lnTo>
                    <a:pt x="446" y="456"/>
                  </a:lnTo>
                  <a:lnTo>
                    <a:pt x="446" y="456"/>
                  </a:lnTo>
                  <a:lnTo>
                    <a:pt x="446" y="456"/>
                  </a:lnTo>
                  <a:lnTo>
                    <a:pt x="446" y="456"/>
                  </a:lnTo>
                  <a:lnTo>
                    <a:pt x="453" y="456"/>
                  </a:lnTo>
                  <a:lnTo>
                    <a:pt x="453" y="456"/>
                  </a:lnTo>
                  <a:lnTo>
                    <a:pt x="454" y="456"/>
                  </a:lnTo>
                  <a:lnTo>
                    <a:pt x="454" y="456"/>
                  </a:lnTo>
                  <a:lnTo>
                    <a:pt x="455" y="456"/>
                  </a:lnTo>
                  <a:lnTo>
                    <a:pt x="455" y="456"/>
                  </a:lnTo>
                  <a:lnTo>
                    <a:pt x="456" y="456"/>
                  </a:lnTo>
                  <a:lnTo>
                    <a:pt x="456" y="456"/>
                  </a:lnTo>
                  <a:lnTo>
                    <a:pt x="456" y="456"/>
                  </a:lnTo>
                  <a:lnTo>
                    <a:pt x="456" y="456"/>
                  </a:lnTo>
                  <a:lnTo>
                    <a:pt x="457" y="456"/>
                  </a:lnTo>
                  <a:lnTo>
                    <a:pt x="457" y="456"/>
                  </a:lnTo>
                  <a:lnTo>
                    <a:pt x="460" y="456"/>
                  </a:lnTo>
                  <a:lnTo>
                    <a:pt x="460" y="456"/>
                  </a:lnTo>
                  <a:lnTo>
                    <a:pt x="461" y="456"/>
                  </a:lnTo>
                  <a:lnTo>
                    <a:pt x="461" y="449"/>
                  </a:lnTo>
                  <a:lnTo>
                    <a:pt x="464" y="449"/>
                  </a:lnTo>
                  <a:lnTo>
                    <a:pt x="464" y="449"/>
                  </a:lnTo>
                  <a:lnTo>
                    <a:pt x="465" y="449"/>
                  </a:lnTo>
                  <a:lnTo>
                    <a:pt x="465" y="449"/>
                  </a:lnTo>
                  <a:lnTo>
                    <a:pt x="466" y="449"/>
                  </a:lnTo>
                  <a:lnTo>
                    <a:pt x="466" y="449"/>
                  </a:lnTo>
                  <a:lnTo>
                    <a:pt x="468" y="449"/>
                  </a:lnTo>
                  <a:lnTo>
                    <a:pt x="468" y="449"/>
                  </a:lnTo>
                  <a:lnTo>
                    <a:pt x="469" y="449"/>
                  </a:lnTo>
                  <a:lnTo>
                    <a:pt x="469" y="449"/>
                  </a:lnTo>
                  <a:lnTo>
                    <a:pt x="469" y="449"/>
                  </a:lnTo>
                  <a:lnTo>
                    <a:pt x="469" y="449"/>
                  </a:lnTo>
                  <a:lnTo>
                    <a:pt x="470" y="449"/>
                  </a:lnTo>
                  <a:lnTo>
                    <a:pt x="470" y="449"/>
                  </a:lnTo>
                  <a:lnTo>
                    <a:pt x="472" y="449"/>
                  </a:lnTo>
                  <a:lnTo>
                    <a:pt x="472" y="449"/>
                  </a:lnTo>
                  <a:lnTo>
                    <a:pt x="473" y="449"/>
                  </a:lnTo>
                  <a:lnTo>
                    <a:pt x="473" y="449"/>
                  </a:lnTo>
                  <a:lnTo>
                    <a:pt x="475" y="449"/>
                  </a:lnTo>
                  <a:lnTo>
                    <a:pt x="475" y="449"/>
                  </a:lnTo>
                  <a:lnTo>
                    <a:pt x="478" y="449"/>
                  </a:lnTo>
                  <a:lnTo>
                    <a:pt x="478" y="449"/>
                  </a:lnTo>
                  <a:lnTo>
                    <a:pt x="478" y="449"/>
                  </a:lnTo>
                  <a:lnTo>
                    <a:pt x="478" y="442"/>
                  </a:lnTo>
                  <a:lnTo>
                    <a:pt x="479" y="442"/>
                  </a:lnTo>
                  <a:lnTo>
                    <a:pt x="479" y="442"/>
                  </a:lnTo>
                  <a:lnTo>
                    <a:pt x="481" y="442"/>
                  </a:lnTo>
                  <a:lnTo>
                    <a:pt x="481" y="442"/>
                  </a:lnTo>
                  <a:lnTo>
                    <a:pt x="484" y="442"/>
                  </a:lnTo>
                  <a:lnTo>
                    <a:pt x="484" y="442"/>
                  </a:lnTo>
                  <a:lnTo>
                    <a:pt x="485" y="442"/>
                  </a:lnTo>
                  <a:lnTo>
                    <a:pt x="485" y="442"/>
                  </a:lnTo>
                  <a:lnTo>
                    <a:pt x="485" y="442"/>
                  </a:lnTo>
                  <a:lnTo>
                    <a:pt x="485" y="442"/>
                  </a:lnTo>
                  <a:lnTo>
                    <a:pt x="486" y="442"/>
                  </a:lnTo>
                  <a:lnTo>
                    <a:pt x="486" y="442"/>
                  </a:lnTo>
                  <a:lnTo>
                    <a:pt x="489" y="442"/>
                  </a:lnTo>
                  <a:lnTo>
                    <a:pt x="489" y="442"/>
                  </a:lnTo>
                  <a:lnTo>
                    <a:pt x="489" y="442"/>
                  </a:lnTo>
                  <a:lnTo>
                    <a:pt x="489" y="442"/>
                  </a:lnTo>
                  <a:lnTo>
                    <a:pt x="491" y="442"/>
                  </a:lnTo>
                  <a:lnTo>
                    <a:pt x="491" y="442"/>
                  </a:lnTo>
                  <a:lnTo>
                    <a:pt x="491" y="442"/>
                  </a:lnTo>
                  <a:lnTo>
                    <a:pt x="491" y="436"/>
                  </a:lnTo>
                  <a:lnTo>
                    <a:pt x="493" y="436"/>
                  </a:lnTo>
                  <a:lnTo>
                    <a:pt x="493" y="436"/>
                  </a:lnTo>
                  <a:lnTo>
                    <a:pt x="493" y="436"/>
                  </a:lnTo>
                  <a:lnTo>
                    <a:pt x="493" y="436"/>
                  </a:lnTo>
                  <a:lnTo>
                    <a:pt x="494" y="436"/>
                  </a:lnTo>
                  <a:lnTo>
                    <a:pt x="494" y="436"/>
                  </a:lnTo>
                  <a:lnTo>
                    <a:pt x="494" y="436"/>
                  </a:lnTo>
                  <a:lnTo>
                    <a:pt x="494" y="436"/>
                  </a:lnTo>
                  <a:lnTo>
                    <a:pt x="504" y="436"/>
                  </a:lnTo>
                  <a:lnTo>
                    <a:pt x="504" y="436"/>
                  </a:lnTo>
                  <a:lnTo>
                    <a:pt x="507" y="436"/>
                  </a:lnTo>
                  <a:lnTo>
                    <a:pt x="507" y="436"/>
                  </a:lnTo>
                  <a:lnTo>
                    <a:pt x="508" y="436"/>
                  </a:lnTo>
                  <a:lnTo>
                    <a:pt x="508" y="436"/>
                  </a:lnTo>
                  <a:lnTo>
                    <a:pt x="509" y="436"/>
                  </a:lnTo>
                  <a:lnTo>
                    <a:pt x="509" y="436"/>
                  </a:lnTo>
                  <a:lnTo>
                    <a:pt x="511" y="436"/>
                  </a:lnTo>
                  <a:lnTo>
                    <a:pt x="511" y="436"/>
                  </a:lnTo>
                  <a:lnTo>
                    <a:pt x="516" y="436"/>
                  </a:lnTo>
                  <a:lnTo>
                    <a:pt x="516" y="436"/>
                  </a:lnTo>
                  <a:lnTo>
                    <a:pt x="516" y="436"/>
                  </a:lnTo>
                  <a:lnTo>
                    <a:pt x="516" y="436"/>
                  </a:lnTo>
                  <a:lnTo>
                    <a:pt x="518" y="436"/>
                  </a:lnTo>
                  <a:lnTo>
                    <a:pt x="518" y="436"/>
                  </a:lnTo>
                  <a:lnTo>
                    <a:pt x="518" y="436"/>
                  </a:lnTo>
                  <a:lnTo>
                    <a:pt x="518" y="436"/>
                  </a:lnTo>
                  <a:lnTo>
                    <a:pt x="519" y="436"/>
                  </a:lnTo>
                  <a:lnTo>
                    <a:pt x="519" y="436"/>
                  </a:lnTo>
                  <a:lnTo>
                    <a:pt x="523" y="436"/>
                  </a:lnTo>
                  <a:lnTo>
                    <a:pt x="523" y="436"/>
                  </a:lnTo>
                  <a:lnTo>
                    <a:pt x="523" y="436"/>
                  </a:lnTo>
                  <a:lnTo>
                    <a:pt x="523" y="436"/>
                  </a:lnTo>
                  <a:lnTo>
                    <a:pt x="524" y="436"/>
                  </a:lnTo>
                  <a:lnTo>
                    <a:pt x="524" y="436"/>
                  </a:lnTo>
                  <a:lnTo>
                    <a:pt x="526" y="436"/>
                  </a:lnTo>
                  <a:lnTo>
                    <a:pt x="526" y="436"/>
                  </a:lnTo>
                  <a:lnTo>
                    <a:pt x="526" y="436"/>
                  </a:lnTo>
                  <a:lnTo>
                    <a:pt x="526" y="436"/>
                  </a:lnTo>
                  <a:lnTo>
                    <a:pt x="526" y="436"/>
                  </a:lnTo>
                  <a:lnTo>
                    <a:pt x="526" y="436"/>
                  </a:lnTo>
                  <a:lnTo>
                    <a:pt x="528" y="436"/>
                  </a:lnTo>
                  <a:lnTo>
                    <a:pt x="528" y="436"/>
                  </a:lnTo>
                  <a:lnTo>
                    <a:pt x="529" y="436"/>
                  </a:lnTo>
                  <a:lnTo>
                    <a:pt x="529" y="436"/>
                  </a:lnTo>
                  <a:lnTo>
                    <a:pt x="529" y="436"/>
                  </a:lnTo>
                  <a:lnTo>
                    <a:pt x="529" y="436"/>
                  </a:lnTo>
                  <a:lnTo>
                    <a:pt x="529" y="436"/>
                  </a:lnTo>
                  <a:lnTo>
                    <a:pt x="529" y="436"/>
                  </a:lnTo>
                  <a:lnTo>
                    <a:pt x="530" y="436"/>
                  </a:lnTo>
                  <a:lnTo>
                    <a:pt x="530" y="436"/>
                  </a:lnTo>
                  <a:lnTo>
                    <a:pt x="531" y="436"/>
                  </a:lnTo>
                  <a:lnTo>
                    <a:pt x="531" y="436"/>
                  </a:lnTo>
                  <a:lnTo>
                    <a:pt x="533" y="436"/>
                  </a:lnTo>
                  <a:lnTo>
                    <a:pt x="533" y="429"/>
                  </a:lnTo>
                  <a:lnTo>
                    <a:pt x="534" y="429"/>
                  </a:lnTo>
                  <a:lnTo>
                    <a:pt x="534" y="422"/>
                  </a:lnTo>
                  <a:lnTo>
                    <a:pt x="534" y="422"/>
                  </a:lnTo>
                  <a:lnTo>
                    <a:pt x="534" y="422"/>
                  </a:lnTo>
                  <a:lnTo>
                    <a:pt x="534" y="422"/>
                  </a:lnTo>
                  <a:lnTo>
                    <a:pt x="534" y="422"/>
                  </a:lnTo>
                  <a:lnTo>
                    <a:pt x="535" y="422"/>
                  </a:lnTo>
                  <a:lnTo>
                    <a:pt x="535" y="422"/>
                  </a:lnTo>
                  <a:lnTo>
                    <a:pt x="536" y="422"/>
                  </a:lnTo>
                  <a:lnTo>
                    <a:pt x="536" y="422"/>
                  </a:lnTo>
                  <a:lnTo>
                    <a:pt x="538" y="422"/>
                  </a:lnTo>
                  <a:lnTo>
                    <a:pt x="538" y="422"/>
                  </a:lnTo>
                  <a:lnTo>
                    <a:pt x="538" y="422"/>
                  </a:lnTo>
                  <a:lnTo>
                    <a:pt x="538" y="422"/>
                  </a:lnTo>
                  <a:lnTo>
                    <a:pt x="538" y="422"/>
                  </a:lnTo>
                  <a:lnTo>
                    <a:pt x="538" y="422"/>
                  </a:lnTo>
                  <a:lnTo>
                    <a:pt x="540" y="422"/>
                  </a:lnTo>
                  <a:lnTo>
                    <a:pt x="540" y="422"/>
                  </a:lnTo>
                  <a:lnTo>
                    <a:pt x="541" y="422"/>
                  </a:lnTo>
                  <a:lnTo>
                    <a:pt x="541" y="422"/>
                  </a:lnTo>
                  <a:lnTo>
                    <a:pt x="541" y="422"/>
                  </a:lnTo>
                  <a:lnTo>
                    <a:pt x="541" y="415"/>
                  </a:lnTo>
                  <a:lnTo>
                    <a:pt x="542" y="415"/>
                  </a:lnTo>
                  <a:lnTo>
                    <a:pt x="542" y="415"/>
                  </a:lnTo>
                  <a:lnTo>
                    <a:pt x="542" y="415"/>
                  </a:lnTo>
                  <a:lnTo>
                    <a:pt x="542" y="415"/>
                  </a:lnTo>
                  <a:lnTo>
                    <a:pt x="543" y="415"/>
                  </a:lnTo>
                  <a:lnTo>
                    <a:pt x="543" y="415"/>
                  </a:lnTo>
                  <a:lnTo>
                    <a:pt x="544" y="415"/>
                  </a:lnTo>
                  <a:lnTo>
                    <a:pt x="544" y="415"/>
                  </a:lnTo>
                  <a:lnTo>
                    <a:pt x="544" y="415"/>
                  </a:lnTo>
                  <a:lnTo>
                    <a:pt x="544" y="409"/>
                  </a:lnTo>
                  <a:lnTo>
                    <a:pt x="545" y="409"/>
                  </a:lnTo>
                  <a:lnTo>
                    <a:pt x="545" y="409"/>
                  </a:lnTo>
                  <a:lnTo>
                    <a:pt x="546" y="409"/>
                  </a:lnTo>
                  <a:lnTo>
                    <a:pt x="546" y="409"/>
                  </a:lnTo>
                  <a:lnTo>
                    <a:pt x="548" y="409"/>
                  </a:lnTo>
                  <a:lnTo>
                    <a:pt x="548" y="409"/>
                  </a:lnTo>
                  <a:lnTo>
                    <a:pt x="550" y="409"/>
                  </a:lnTo>
                  <a:lnTo>
                    <a:pt x="550" y="409"/>
                  </a:lnTo>
                  <a:lnTo>
                    <a:pt x="550" y="409"/>
                  </a:lnTo>
                  <a:lnTo>
                    <a:pt x="550" y="409"/>
                  </a:lnTo>
                  <a:lnTo>
                    <a:pt x="550" y="409"/>
                  </a:lnTo>
                  <a:lnTo>
                    <a:pt x="550" y="402"/>
                  </a:lnTo>
                  <a:lnTo>
                    <a:pt x="551" y="402"/>
                  </a:lnTo>
                  <a:lnTo>
                    <a:pt x="551" y="402"/>
                  </a:lnTo>
                  <a:lnTo>
                    <a:pt x="552" y="402"/>
                  </a:lnTo>
                  <a:lnTo>
                    <a:pt x="552" y="402"/>
                  </a:lnTo>
                  <a:lnTo>
                    <a:pt x="552" y="402"/>
                  </a:lnTo>
                  <a:lnTo>
                    <a:pt x="552" y="402"/>
                  </a:lnTo>
                  <a:lnTo>
                    <a:pt x="554" y="402"/>
                  </a:lnTo>
                  <a:lnTo>
                    <a:pt x="554" y="402"/>
                  </a:lnTo>
                  <a:lnTo>
                    <a:pt x="554" y="402"/>
                  </a:lnTo>
                  <a:lnTo>
                    <a:pt x="554" y="395"/>
                  </a:lnTo>
                  <a:lnTo>
                    <a:pt x="555" y="395"/>
                  </a:lnTo>
                  <a:lnTo>
                    <a:pt x="555" y="395"/>
                  </a:lnTo>
                  <a:lnTo>
                    <a:pt x="555" y="395"/>
                  </a:lnTo>
                  <a:lnTo>
                    <a:pt x="555" y="395"/>
                  </a:lnTo>
                  <a:lnTo>
                    <a:pt x="558" y="395"/>
                  </a:lnTo>
                  <a:lnTo>
                    <a:pt x="558" y="395"/>
                  </a:lnTo>
                  <a:lnTo>
                    <a:pt x="559" y="395"/>
                  </a:lnTo>
                  <a:lnTo>
                    <a:pt x="559" y="395"/>
                  </a:lnTo>
                  <a:lnTo>
                    <a:pt x="559" y="395"/>
                  </a:lnTo>
                  <a:lnTo>
                    <a:pt x="559" y="395"/>
                  </a:lnTo>
                  <a:lnTo>
                    <a:pt x="560" y="395"/>
                  </a:lnTo>
                  <a:lnTo>
                    <a:pt x="560" y="395"/>
                  </a:lnTo>
                  <a:lnTo>
                    <a:pt x="560" y="395"/>
                  </a:lnTo>
                  <a:lnTo>
                    <a:pt x="560" y="395"/>
                  </a:lnTo>
                  <a:lnTo>
                    <a:pt x="560" y="395"/>
                  </a:lnTo>
                  <a:lnTo>
                    <a:pt x="560" y="395"/>
                  </a:lnTo>
                  <a:lnTo>
                    <a:pt x="562" y="395"/>
                  </a:lnTo>
                  <a:lnTo>
                    <a:pt x="562" y="395"/>
                  </a:lnTo>
                  <a:lnTo>
                    <a:pt x="562" y="395"/>
                  </a:lnTo>
                  <a:lnTo>
                    <a:pt x="562" y="389"/>
                  </a:lnTo>
                  <a:lnTo>
                    <a:pt x="564" y="389"/>
                  </a:lnTo>
                  <a:lnTo>
                    <a:pt x="564" y="389"/>
                  </a:lnTo>
                  <a:lnTo>
                    <a:pt x="564" y="389"/>
                  </a:lnTo>
                  <a:lnTo>
                    <a:pt x="564" y="389"/>
                  </a:lnTo>
                  <a:lnTo>
                    <a:pt x="566" y="389"/>
                  </a:lnTo>
                  <a:lnTo>
                    <a:pt x="566" y="389"/>
                  </a:lnTo>
                  <a:lnTo>
                    <a:pt x="567" y="389"/>
                  </a:lnTo>
                  <a:lnTo>
                    <a:pt x="567" y="389"/>
                  </a:lnTo>
                  <a:lnTo>
                    <a:pt x="567" y="389"/>
                  </a:lnTo>
                  <a:lnTo>
                    <a:pt x="567" y="389"/>
                  </a:lnTo>
                  <a:lnTo>
                    <a:pt x="568" y="389"/>
                  </a:lnTo>
                  <a:lnTo>
                    <a:pt x="568" y="389"/>
                  </a:lnTo>
                  <a:lnTo>
                    <a:pt x="568" y="389"/>
                  </a:lnTo>
                  <a:lnTo>
                    <a:pt x="568" y="389"/>
                  </a:lnTo>
                  <a:lnTo>
                    <a:pt x="569" y="389"/>
                  </a:lnTo>
                  <a:lnTo>
                    <a:pt x="569" y="389"/>
                  </a:lnTo>
                  <a:lnTo>
                    <a:pt x="570" y="389"/>
                  </a:lnTo>
                  <a:lnTo>
                    <a:pt x="570" y="389"/>
                  </a:lnTo>
                  <a:lnTo>
                    <a:pt x="571" y="389"/>
                  </a:lnTo>
                  <a:lnTo>
                    <a:pt x="571" y="382"/>
                  </a:lnTo>
                  <a:lnTo>
                    <a:pt x="572" y="382"/>
                  </a:lnTo>
                  <a:lnTo>
                    <a:pt x="572" y="382"/>
                  </a:lnTo>
                  <a:lnTo>
                    <a:pt x="572" y="382"/>
                  </a:lnTo>
                  <a:lnTo>
                    <a:pt x="572" y="382"/>
                  </a:lnTo>
                  <a:lnTo>
                    <a:pt x="579" y="382"/>
                  </a:lnTo>
                  <a:lnTo>
                    <a:pt x="579" y="375"/>
                  </a:lnTo>
                  <a:lnTo>
                    <a:pt x="579" y="375"/>
                  </a:lnTo>
                  <a:lnTo>
                    <a:pt x="579" y="375"/>
                  </a:lnTo>
                  <a:lnTo>
                    <a:pt x="580" y="375"/>
                  </a:lnTo>
                  <a:lnTo>
                    <a:pt x="580" y="375"/>
                  </a:lnTo>
                  <a:lnTo>
                    <a:pt x="586" y="375"/>
                  </a:lnTo>
                  <a:lnTo>
                    <a:pt x="586" y="375"/>
                  </a:lnTo>
                  <a:lnTo>
                    <a:pt x="586" y="375"/>
                  </a:lnTo>
                  <a:lnTo>
                    <a:pt x="586" y="375"/>
                  </a:lnTo>
                  <a:lnTo>
                    <a:pt x="587" y="375"/>
                  </a:lnTo>
                  <a:lnTo>
                    <a:pt x="587" y="375"/>
                  </a:lnTo>
                  <a:lnTo>
                    <a:pt x="588" y="375"/>
                  </a:lnTo>
                  <a:lnTo>
                    <a:pt x="588" y="375"/>
                  </a:lnTo>
                  <a:lnTo>
                    <a:pt x="591" y="375"/>
                  </a:lnTo>
                  <a:lnTo>
                    <a:pt x="591" y="375"/>
                  </a:lnTo>
                  <a:lnTo>
                    <a:pt x="591" y="375"/>
                  </a:lnTo>
                  <a:lnTo>
                    <a:pt x="591" y="375"/>
                  </a:lnTo>
                  <a:lnTo>
                    <a:pt x="592" y="375"/>
                  </a:lnTo>
                  <a:lnTo>
                    <a:pt x="592" y="375"/>
                  </a:lnTo>
                  <a:lnTo>
                    <a:pt x="592" y="375"/>
                  </a:lnTo>
                  <a:lnTo>
                    <a:pt x="592" y="375"/>
                  </a:lnTo>
                  <a:lnTo>
                    <a:pt x="594" y="375"/>
                  </a:lnTo>
                  <a:lnTo>
                    <a:pt x="594" y="375"/>
                  </a:lnTo>
                  <a:lnTo>
                    <a:pt x="594" y="375"/>
                  </a:lnTo>
                  <a:lnTo>
                    <a:pt x="594" y="375"/>
                  </a:lnTo>
                  <a:lnTo>
                    <a:pt x="597" y="375"/>
                  </a:lnTo>
                  <a:lnTo>
                    <a:pt x="597" y="368"/>
                  </a:lnTo>
                  <a:lnTo>
                    <a:pt x="597" y="368"/>
                  </a:lnTo>
                  <a:lnTo>
                    <a:pt x="597" y="368"/>
                  </a:lnTo>
                  <a:lnTo>
                    <a:pt x="598" y="368"/>
                  </a:lnTo>
                  <a:lnTo>
                    <a:pt x="598" y="368"/>
                  </a:lnTo>
                  <a:lnTo>
                    <a:pt x="599" y="368"/>
                  </a:lnTo>
                  <a:lnTo>
                    <a:pt x="599" y="368"/>
                  </a:lnTo>
                  <a:lnTo>
                    <a:pt x="599" y="368"/>
                  </a:lnTo>
                  <a:lnTo>
                    <a:pt x="599" y="368"/>
                  </a:lnTo>
                  <a:lnTo>
                    <a:pt x="601" y="368"/>
                  </a:lnTo>
                  <a:lnTo>
                    <a:pt x="601" y="368"/>
                  </a:lnTo>
                  <a:lnTo>
                    <a:pt x="603" y="368"/>
                  </a:lnTo>
                  <a:lnTo>
                    <a:pt x="603" y="368"/>
                  </a:lnTo>
                  <a:lnTo>
                    <a:pt x="604" y="368"/>
                  </a:lnTo>
                  <a:lnTo>
                    <a:pt x="604" y="368"/>
                  </a:lnTo>
                  <a:lnTo>
                    <a:pt x="605" y="368"/>
                  </a:lnTo>
                  <a:lnTo>
                    <a:pt x="605" y="368"/>
                  </a:lnTo>
                  <a:lnTo>
                    <a:pt x="605" y="368"/>
                  </a:lnTo>
                  <a:lnTo>
                    <a:pt x="605" y="368"/>
                  </a:lnTo>
                  <a:lnTo>
                    <a:pt x="607" y="368"/>
                  </a:lnTo>
                  <a:lnTo>
                    <a:pt x="607" y="368"/>
                  </a:lnTo>
                  <a:lnTo>
                    <a:pt x="607" y="368"/>
                  </a:lnTo>
                  <a:lnTo>
                    <a:pt x="607" y="368"/>
                  </a:lnTo>
                  <a:lnTo>
                    <a:pt x="607" y="368"/>
                  </a:lnTo>
                  <a:lnTo>
                    <a:pt x="607" y="368"/>
                  </a:lnTo>
                  <a:lnTo>
                    <a:pt x="608" y="368"/>
                  </a:lnTo>
                  <a:lnTo>
                    <a:pt x="608" y="368"/>
                  </a:lnTo>
                  <a:lnTo>
                    <a:pt x="610" y="368"/>
                  </a:lnTo>
                  <a:lnTo>
                    <a:pt x="610" y="368"/>
                  </a:lnTo>
                  <a:lnTo>
                    <a:pt x="611" y="368"/>
                  </a:lnTo>
                  <a:lnTo>
                    <a:pt x="611" y="368"/>
                  </a:lnTo>
                  <a:lnTo>
                    <a:pt x="612" y="368"/>
                  </a:lnTo>
                  <a:lnTo>
                    <a:pt x="612" y="368"/>
                  </a:lnTo>
                  <a:lnTo>
                    <a:pt x="613" y="368"/>
                  </a:lnTo>
                  <a:lnTo>
                    <a:pt x="613" y="368"/>
                  </a:lnTo>
                  <a:lnTo>
                    <a:pt x="613" y="368"/>
                  </a:lnTo>
                  <a:lnTo>
                    <a:pt x="613" y="368"/>
                  </a:lnTo>
                  <a:lnTo>
                    <a:pt x="614" y="368"/>
                  </a:lnTo>
                  <a:lnTo>
                    <a:pt x="614" y="368"/>
                  </a:lnTo>
                  <a:lnTo>
                    <a:pt x="615" y="368"/>
                  </a:lnTo>
                  <a:lnTo>
                    <a:pt x="615" y="361"/>
                  </a:lnTo>
                  <a:lnTo>
                    <a:pt x="615" y="361"/>
                  </a:lnTo>
                  <a:lnTo>
                    <a:pt x="615" y="361"/>
                  </a:lnTo>
                  <a:lnTo>
                    <a:pt x="615" y="361"/>
                  </a:lnTo>
                  <a:lnTo>
                    <a:pt x="615" y="361"/>
                  </a:lnTo>
                  <a:lnTo>
                    <a:pt x="616" y="361"/>
                  </a:lnTo>
                  <a:lnTo>
                    <a:pt x="616" y="361"/>
                  </a:lnTo>
                  <a:lnTo>
                    <a:pt x="617" y="361"/>
                  </a:lnTo>
                  <a:lnTo>
                    <a:pt x="617" y="361"/>
                  </a:lnTo>
                  <a:lnTo>
                    <a:pt x="617" y="361"/>
                  </a:lnTo>
                  <a:lnTo>
                    <a:pt x="617" y="361"/>
                  </a:lnTo>
                  <a:lnTo>
                    <a:pt x="618" y="361"/>
                  </a:lnTo>
                  <a:lnTo>
                    <a:pt x="618" y="361"/>
                  </a:lnTo>
                  <a:lnTo>
                    <a:pt x="619" y="361"/>
                  </a:lnTo>
                  <a:lnTo>
                    <a:pt x="619" y="361"/>
                  </a:lnTo>
                  <a:lnTo>
                    <a:pt x="619" y="361"/>
                  </a:lnTo>
                  <a:lnTo>
                    <a:pt x="619" y="361"/>
                  </a:lnTo>
                  <a:lnTo>
                    <a:pt x="622" y="361"/>
                  </a:lnTo>
                  <a:lnTo>
                    <a:pt x="622" y="361"/>
                  </a:lnTo>
                  <a:lnTo>
                    <a:pt x="623" y="361"/>
                  </a:lnTo>
                  <a:lnTo>
                    <a:pt x="623" y="361"/>
                  </a:lnTo>
                  <a:lnTo>
                    <a:pt x="623" y="361"/>
                  </a:lnTo>
                  <a:lnTo>
                    <a:pt x="623" y="361"/>
                  </a:lnTo>
                  <a:lnTo>
                    <a:pt x="623" y="361"/>
                  </a:lnTo>
                  <a:lnTo>
                    <a:pt x="623" y="355"/>
                  </a:lnTo>
                  <a:lnTo>
                    <a:pt x="624" y="355"/>
                  </a:lnTo>
                  <a:lnTo>
                    <a:pt x="624" y="355"/>
                  </a:lnTo>
                  <a:lnTo>
                    <a:pt x="625" y="355"/>
                  </a:lnTo>
                  <a:lnTo>
                    <a:pt x="625" y="355"/>
                  </a:lnTo>
                  <a:lnTo>
                    <a:pt x="626" y="355"/>
                  </a:lnTo>
                  <a:lnTo>
                    <a:pt x="626" y="355"/>
                  </a:lnTo>
                  <a:lnTo>
                    <a:pt x="626" y="355"/>
                  </a:lnTo>
                  <a:lnTo>
                    <a:pt x="626" y="348"/>
                  </a:lnTo>
                  <a:lnTo>
                    <a:pt x="626" y="348"/>
                  </a:lnTo>
                  <a:lnTo>
                    <a:pt x="626" y="348"/>
                  </a:lnTo>
                  <a:lnTo>
                    <a:pt x="627" y="348"/>
                  </a:lnTo>
                  <a:lnTo>
                    <a:pt x="627" y="348"/>
                  </a:lnTo>
                  <a:lnTo>
                    <a:pt x="628" y="348"/>
                  </a:lnTo>
                  <a:lnTo>
                    <a:pt x="628" y="348"/>
                  </a:lnTo>
                  <a:lnTo>
                    <a:pt x="630" y="348"/>
                  </a:lnTo>
                  <a:lnTo>
                    <a:pt x="630" y="348"/>
                  </a:lnTo>
                  <a:lnTo>
                    <a:pt x="631" y="348"/>
                  </a:lnTo>
                  <a:lnTo>
                    <a:pt x="631" y="348"/>
                  </a:lnTo>
                  <a:lnTo>
                    <a:pt x="631" y="348"/>
                  </a:lnTo>
                  <a:lnTo>
                    <a:pt x="631" y="348"/>
                  </a:lnTo>
                  <a:lnTo>
                    <a:pt x="632" y="348"/>
                  </a:lnTo>
                  <a:lnTo>
                    <a:pt x="632" y="341"/>
                  </a:lnTo>
                  <a:lnTo>
                    <a:pt x="633" y="341"/>
                  </a:lnTo>
                  <a:lnTo>
                    <a:pt x="633" y="341"/>
                  </a:lnTo>
                  <a:lnTo>
                    <a:pt x="634" y="341"/>
                  </a:lnTo>
                  <a:lnTo>
                    <a:pt x="634" y="341"/>
                  </a:lnTo>
                  <a:lnTo>
                    <a:pt x="635" y="341"/>
                  </a:lnTo>
                  <a:lnTo>
                    <a:pt x="635" y="341"/>
                  </a:lnTo>
                  <a:lnTo>
                    <a:pt x="635" y="341"/>
                  </a:lnTo>
                  <a:lnTo>
                    <a:pt x="635" y="341"/>
                  </a:lnTo>
                  <a:lnTo>
                    <a:pt x="637" y="341"/>
                  </a:lnTo>
                  <a:lnTo>
                    <a:pt x="637" y="334"/>
                  </a:lnTo>
                  <a:lnTo>
                    <a:pt x="637" y="334"/>
                  </a:lnTo>
                  <a:lnTo>
                    <a:pt x="637" y="334"/>
                  </a:lnTo>
                  <a:lnTo>
                    <a:pt x="638" y="334"/>
                  </a:lnTo>
                  <a:lnTo>
                    <a:pt x="638" y="334"/>
                  </a:lnTo>
                  <a:lnTo>
                    <a:pt x="638" y="334"/>
                  </a:lnTo>
                  <a:lnTo>
                    <a:pt x="638" y="334"/>
                  </a:lnTo>
                  <a:lnTo>
                    <a:pt x="640" y="334"/>
                  </a:lnTo>
                  <a:lnTo>
                    <a:pt x="640" y="334"/>
                  </a:lnTo>
                  <a:lnTo>
                    <a:pt x="640" y="334"/>
                  </a:lnTo>
                  <a:lnTo>
                    <a:pt x="640" y="334"/>
                  </a:lnTo>
                  <a:lnTo>
                    <a:pt x="641" y="334"/>
                  </a:lnTo>
                  <a:lnTo>
                    <a:pt x="641" y="334"/>
                  </a:lnTo>
                  <a:lnTo>
                    <a:pt x="641" y="334"/>
                  </a:lnTo>
                  <a:lnTo>
                    <a:pt x="641" y="334"/>
                  </a:lnTo>
                  <a:lnTo>
                    <a:pt x="643" y="334"/>
                  </a:lnTo>
                  <a:lnTo>
                    <a:pt x="643" y="334"/>
                  </a:lnTo>
                  <a:lnTo>
                    <a:pt x="645" y="334"/>
                  </a:lnTo>
                  <a:lnTo>
                    <a:pt x="645" y="334"/>
                  </a:lnTo>
                  <a:lnTo>
                    <a:pt x="646" y="334"/>
                  </a:lnTo>
                  <a:lnTo>
                    <a:pt x="646" y="334"/>
                  </a:lnTo>
                  <a:lnTo>
                    <a:pt x="647" y="334"/>
                  </a:lnTo>
                  <a:lnTo>
                    <a:pt x="647" y="334"/>
                  </a:lnTo>
                  <a:lnTo>
                    <a:pt x="648" y="334"/>
                  </a:lnTo>
                  <a:lnTo>
                    <a:pt x="648" y="334"/>
                  </a:lnTo>
                  <a:lnTo>
                    <a:pt x="649" y="334"/>
                  </a:lnTo>
                  <a:lnTo>
                    <a:pt x="649" y="334"/>
                  </a:lnTo>
                  <a:lnTo>
                    <a:pt x="650" y="334"/>
                  </a:lnTo>
                  <a:lnTo>
                    <a:pt x="650" y="334"/>
                  </a:lnTo>
                  <a:lnTo>
                    <a:pt x="650" y="334"/>
                  </a:lnTo>
                  <a:lnTo>
                    <a:pt x="650" y="334"/>
                  </a:lnTo>
                  <a:lnTo>
                    <a:pt x="651" y="334"/>
                  </a:lnTo>
                  <a:lnTo>
                    <a:pt x="651" y="334"/>
                  </a:lnTo>
                  <a:lnTo>
                    <a:pt x="653" y="334"/>
                  </a:lnTo>
                  <a:lnTo>
                    <a:pt x="653" y="334"/>
                  </a:lnTo>
                  <a:lnTo>
                    <a:pt x="654" y="334"/>
                  </a:lnTo>
                  <a:lnTo>
                    <a:pt x="654" y="334"/>
                  </a:lnTo>
                  <a:lnTo>
                    <a:pt x="654" y="334"/>
                  </a:lnTo>
                  <a:lnTo>
                    <a:pt x="654" y="334"/>
                  </a:lnTo>
                  <a:lnTo>
                    <a:pt x="655" y="334"/>
                  </a:lnTo>
                  <a:lnTo>
                    <a:pt x="655" y="334"/>
                  </a:lnTo>
                  <a:lnTo>
                    <a:pt x="655" y="334"/>
                  </a:lnTo>
                  <a:lnTo>
                    <a:pt x="655" y="334"/>
                  </a:lnTo>
                  <a:lnTo>
                    <a:pt x="658" y="334"/>
                  </a:lnTo>
                  <a:lnTo>
                    <a:pt x="658" y="334"/>
                  </a:lnTo>
                  <a:lnTo>
                    <a:pt x="659" y="334"/>
                  </a:lnTo>
                  <a:lnTo>
                    <a:pt x="659" y="334"/>
                  </a:lnTo>
                  <a:lnTo>
                    <a:pt x="660" y="334"/>
                  </a:lnTo>
                  <a:lnTo>
                    <a:pt x="660" y="334"/>
                  </a:lnTo>
                  <a:lnTo>
                    <a:pt x="660" y="334"/>
                  </a:lnTo>
                  <a:lnTo>
                    <a:pt x="660" y="334"/>
                  </a:lnTo>
                  <a:lnTo>
                    <a:pt x="662" y="334"/>
                  </a:lnTo>
                  <a:lnTo>
                    <a:pt x="662" y="327"/>
                  </a:lnTo>
                  <a:lnTo>
                    <a:pt x="662" y="327"/>
                  </a:lnTo>
                  <a:lnTo>
                    <a:pt x="662" y="327"/>
                  </a:lnTo>
                  <a:lnTo>
                    <a:pt x="664" y="327"/>
                  </a:lnTo>
                  <a:lnTo>
                    <a:pt x="664" y="327"/>
                  </a:lnTo>
                  <a:lnTo>
                    <a:pt x="664" y="327"/>
                  </a:lnTo>
                  <a:lnTo>
                    <a:pt x="664" y="327"/>
                  </a:lnTo>
                  <a:lnTo>
                    <a:pt x="665" y="327"/>
                  </a:lnTo>
                  <a:lnTo>
                    <a:pt x="665" y="327"/>
                  </a:lnTo>
                  <a:lnTo>
                    <a:pt x="665" y="327"/>
                  </a:lnTo>
                  <a:lnTo>
                    <a:pt x="665" y="327"/>
                  </a:lnTo>
                  <a:lnTo>
                    <a:pt x="666" y="327"/>
                  </a:lnTo>
                  <a:lnTo>
                    <a:pt x="666" y="327"/>
                  </a:lnTo>
                  <a:lnTo>
                    <a:pt x="666" y="327"/>
                  </a:lnTo>
                  <a:lnTo>
                    <a:pt x="666" y="327"/>
                  </a:lnTo>
                  <a:lnTo>
                    <a:pt x="669" y="327"/>
                  </a:lnTo>
                  <a:lnTo>
                    <a:pt x="669" y="327"/>
                  </a:lnTo>
                  <a:lnTo>
                    <a:pt x="670" y="327"/>
                  </a:lnTo>
                  <a:lnTo>
                    <a:pt x="670" y="327"/>
                  </a:lnTo>
                  <a:lnTo>
                    <a:pt x="670" y="327"/>
                  </a:lnTo>
                  <a:lnTo>
                    <a:pt x="670" y="327"/>
                  </a:lnTo>
                  <a:lnTo>
                    <a:pt x="671" y="327"/>
                  </a:lnTo>
                  <a:lnTo>
                    <a:pt x="671" y="327"/>
                  </a:lnTo>
                  <a:lnTo>
                    <a:pt x="672" y="327"/>
                  </a:lnTo>
                  <a:lnTo>
                    <a:pt x="672" y="327"/>
                  </a:lnTo>
                  <a:lnTo>
                    <a:pt x="674" y="327"/>
                  </a:lnTo>
                  <a:lnTo>
                    <a:pt x="674" y="320"/>
                  </a:lnTo>
                  <a:lnTo>
                    <a:pt x="674" y="320"/>
                  </a:lnTo>
                  <a:lnTo>
                    <a:pt x="674" y="320"/>
                  </a:lnTo>
                  <a:lnTo>
                    <a:pt x="677" y="320"/>
                  </a:lnTo>
                  <a:lnTo>
                    <a:pt x="677" y="320"/>
                  </a:lnTo>
                  <a:lnTo>
                    <a:pt x="677" y="320"/>
                  </a:lnTo>
                  <a:lnTo>
                    <a:pt x="677" y="320"/>
                  </a:lnTo>
                  <a:lnTo>
                    <a:pt x="678" y="320"/>
                  </a:lnTo>
                  <a:lnTo>
                    <a:pt x="678" y="320"/>
                  </a:lnTo>
                  <a:lnTo>
                    <a:pt x="678" y="320"/>
                  </a:lnTo>
                  <a:lnTo>
                    <a:pt x="678" y="320"/>
                  </a:lnTo>
                  <a:lnTo>
                    <a:pt x="679" y="320"/>
                  </a:lnTo>
                  <a:lnTo>
                    <a:pt x="679" y="320"/>
                  </a:lnTo>
                  <a:lnTo>
                    <a:pt x="680" y="320"/>
                  </a:lnTo>
                  <a:lnTo>
                    <a:pt x="680" y="320"/>
                  </a:lnTo>
                  <a:lnTo>
                    <a:pt x="680" y="320"/>
                  </a:lnTo>
                  <a:lnTo>
                    <a:pt x="680" y="320"/>
                  </a:lnTo>
                  <a:lnTo>
                    <a:pt x="681" y="320"/>
                  </a:lnTo>
                  <a:lnTo>
                    <a:pt x="681" y="314"/>
                  </a:lnTo>
                  <a:lnTo>
                    <a:pt x="683" y="314"/>
                  </a:lnTo>
                  <a:lnTo>
                    <a:pt x="683" y="314"/>
                  </a:lnTo>
                  <a:lnTo>
                    <a:pt x="683" y="314"/>
                  </a:lnTo>
                  <a:lnTo>
                    <a:pt x="683" y="307"/>
                  </a:lnTo>
                  <a:lnTo>
                    <a:pt x="684" y="307"/>
                  </a:lnTo>
                  <a:lnTo>
                    <a:pt x="684" y="307"/>
                  </a:lnTo>
                  <a:lnTo>
                    <a:pt x="685" y="307"/>
                  </a:lnTo>
                  <a:lnTo>
                    <a:pt x="685" y="307"/>
                  </a:lnTo>
                  <a:lnTo>
                    <a:pt x="685" y="307"/>
                  </a:lnTo>
                  <a:lnTo>
                    <a:pt x="685" y="307"/>
                  </a:lnTo>
                  <a:lnTo>
                    <a:pt x="686" y="307"/>
                  </a:lnTo>
                  <a:lnTo>
                    <a:pt x="686" y="307"/>
                  </a:lnTo>
                  <a:lnTo>
                    <a:pt x="689" y="307"/>
                  </a:lnTo>
                  <a:lnTo>
                    <a:pt x="689" y="307"/>
                  </a:lnTo>
                  <a:lnTo>
                    <a:pt x="690" y="307"/>
                  </a:lnTo>
                  <a:lnTo>
                    <a:pt x="690" y="307"/>
                  </a:lnTo>
                  <a:lnTo>
                    <a:pt x="691" y="307"/>
                  </a:lnTo>
                  <a:lnTo>
                    <a:pt x="691" y="307"/>
                  </a:lnTo>
                  <a:lnTo>
                    <a:pt x="695" y="307"/>
                  </a:lnTo>
                  <a:lnTo>
                    <a:pt x="695" y="307"/>
                  </a:lnTo>
                  <a:lnTo>
                    <a:pt x="701" y="307"/>
                  </a:lnTo>
                  <a:lnTo>
                    <a:pt x="701" y="307"/>
                  </a:lnTo>
                  <a:lnTo>
                    <a:pt x="702" y="307"/>
                  </a:lnTo>
                  <a:lnTo>
                    <a:pt x="702" y="307"/>
                  </a:lnTo>
                  <a:lnTo>
                    <a:pt x="703" y="307"/>
                  </a:lnTo>
                  <a:lnTo>
                    <a:pt x="703" y="300"/>
                  </a:lnTo>
                  <a:lnTo>
                    <a:pt x="703" y="300"/>
                  </a:lnTo>
                  <a:lnTo>
                    <a:pt x="703" y="300"/>
                  </a:lnTo>
                  <a:lnTo>
                    <a:pt x="706" y="300"/>
                  </a:lnTo>
                  <a:lnTo>
                    <a:pt x="706" y="300"/>
                  </a:lnTo>
                  <a:lnTo>
                    <a:pt x="707" y="300"/>
                  </a:lnTo>
                  <a:lnTo>
                    <a:pt x="707" y="300"/>
                  </a:lnTo>
                  <a:lnTo>
                    <a:pt x="710" y="300"/>
                  </a:lnTo>
                  <a:lnTo>
                    <a:pt x="710" y="300"/>
                  </a:lnTo>
                  <a:lnTo>
                    <a:pt x="710" y="300"/>
                  </a:lnTo>
                  <a:lnTo>
                    <a:pt x="710" y="300"/>
                  </a:lnTo>
                  <a:lnTo>
                    <a:pt x="711" y="300"/>
                  </a:lnTo>
                  <a:lnTo>
                    <a:pt x="711" y="300"/>
                  </a:lnTo>
                  <a:lnTo>
                    <a:pt x="716" y="300"/>
                  </a:lnTo>
                  <a:lnTo>
                    <a:pt x="716" y="300"/>
                  </a:lnTo>
                  <a:lnTo>
                    <a:pt x="719" y="300"/>
                  </a:lnTo>
                  <a:lnTo>
                    <a:pt x="719" y="300"/>
                  </a:lnTo>
                  <a:lnTo>
                    <a:pt x="721" y="300"/>
                  </a:lnTo>
                  <a:lnTo>
                    <a:pt x="721" y="300"/>
                  </a:lnTo>
                  <a:lnTo>
                    <a:pt x="723" y="300"/>
                  </a:lnTo>
                  <a:lnTo>
                    <a:pt x="723" y="300"/>
                  </a:lnTo>
                  <a:lnTo>
                    <a:pt x="726" y="300"/>
                  </a:lnTo>
                  <a:lnTo>
                    <a:pt x="726" y="293"/>
                  </a:lnTo>
                  <a:lnTo>
                    <a:pt x="727" y="293"/>
                  </a:lnTo>
                  <a:lnTo>
                    <a:pt x="727" y="286"/>
                  </a:lnTo>
                  <a:lnTo>
                    <a:pt x="729" y="286"/>
                  </a:lnTo>
                  <a:lnTo>
                    <a:pt x="729" y="286"/>
                  </a:lnTo>
                  <a:lnTo>
                    <a:pt x="730" y="286"/>
                  </a:lnTo>
                  <a:lnTo>
                    <a:pt x="730" y="286"/>
                  </a:lnTo>
                  <a:lnTo>
                    <a:pt x="732" y="286"/>
                  </a:lnTo>
                  <a:lnTo>
                    <a:pt x="732" y="286"/>
                  </a:lnTo>
                  <a:lnTo>
                    <a:pt x="734" y="286"/>
                  </a:lnTo>
                  <a:lnTo>
                    <a:pt x="734" y="286"/>
                  </a:lnTo>
                  <a:lnTo>
                    <a:pt x="734" y="286"/>
                  </a:lnTo>
                  <a:lnTo>
                    <a:pt x="734" y="286"/>
                  </a:lnTo>
                  <a:lnTo>
                    <a:pt x="736" y="286"/>
                  </a:lnTo>
                  <a:lnTo>
                    <a:pt x="736" y="286"/>
                  </a:lnTo>
                  <a:lnTo>
                    <a:pt x="736" y="286"/>
                  </a:lnTo>
                  <a:lnTo>
                    <a:pt x="736" y="279"/>
                  </a:lnTo>
                  <a:lnTo>
                    <a:pt x="737" y="279"/>
                  </a:lnTo>
                  <a:lnTo>
                    <a:pt x="737" y="272"/>
                  </a:lnTo>
                  <a:lnTo>
                    <a:pt x="739" y="272"/>
                  </a:lnTo>
                  <a:lnTo>
                    <a:pt x="739" y="272"/>
                  </a:lnTo>
                  <a:lnTo>
                    <a:pt x="739" y="272"/>
                  </a:lnTo>
                  <a:lnTo>
                    <a:pt x="739" y="272"/>
                  </a:lnTo>
                  <a:lnTo>
                    <a:pt x="742" y="272"/>
                  </a:lnTo>
                  <a:lnTo>
                    <a:pt x="742" y="265"/>
                  </a:lnTo>
                  <a:lnTo>
                    <a:pt x="743" y="265"/>
                  </a:lnTo>
                  <a:lnTo>
                    <a:pt x="743" y="265"/>
                  </a:lnTo>
                  <a:lnTo>
                    <a:pt x="744" y="265"/>
                  </a:lnTo>
                  <a:lnTo>
                    <a:pt x="744" y="265"/>
                  </a:lnTo>
                  <a:lnTo>
                    <a:pt x="744" y="265"/>
                  </a:lnTo>
                  <a:lnTo>
                    <a:pt x="744" y="265"/>
                  </a:lnTo>
                  <a:lnTo>
                    <a:pt x="745" y="265"/>
                  </a:lnTo>
                  <a:lnTo>
                    <a:pt x="745" y="265"/>
                  </a:lnTo>
                  <a:lnTo>
                    <a:pt x="746" y="265"/>
                  </a:lnTo>
                  <a:lnTo>
                    <a:pt x="746" y="265"/>
                  </a:lnTo>
                  <a:lnTo>
                    <a:pt x="746" y="265"/>
                  </a:lnTo>
                  <a:lnTo>
                    <a:pt x="746" y="265"/>
                  </a:lnTo>
                  <a:lnTo>
                    <a:pt x="747" y="265"/>
                  </a:lnTo>
                  <a:lnTo>
                    <a:pt x="747" y="265"/>
                  </a:lnTo>
                  <a:lnTo>
                    <a:pt x="748" y="265"/>
                  </a:lnTo>
                  <a:lnTo>
                    <a:pt x="748" y="258"/>
                  </a:lnTo>
                  <a:lnTo>
                    <a:pt x="750" y="258"/>
                  </a:lnTo>
                  <a:lnTo>
                    <a:pt x="750" y="258"/>
                  </a:lnTo>
                  <a:lnTo>
                    <a:pt x="751" y="258"/>
                  </a:lnTo>
                  <a:lnTo>
                    <a:pt x="751" y="258"/>
                  </a:lnTo>
                  <a:lnTo>
                    <a:pt x="755" y="258"/>
                  </a:lnTo>
                  <a:lnTo>
                    <a:pt x="755" y="258"/>
                  </a:lnTo>
                  <a:lnTo>
                    <a:pt x="755" y="258"/>
                  </a:lnTo>
                  <a:lnTo>
                    <a:pt x="755" y="258"/>
                  </a:lnTo>
                  <a:lnTo>
                    <a:pt x="756" y="258"/>
                  </a:lnTo>
                  <a:lnTo>
                    <a:pt x="756" y="258"/>
                  </a:lnTo>
                  <a:lnTo>
                    <a:pt x="756" y="258"/>
                  </a:lnTo>
                  <a:lnTo>
                    <a:pt x="756" y="251"/>
                  </a:lnTo>
                  <a:lnTo>
                    <a:pt x="759" y="251"/>
                  </a:lnTo>
                  <a:lnTo>
                    <a:pt x="759" y="251"/>
                  </a:lnTo>
                  <a:lnTo>
                    <a:pt x="761" y="251"/>
                  </a:lnTo>
                  <a:lnTo>
                    <a:pt x="761" y="244"/>
                  </a:lnTo>
                  <a:lnTo>
                    <a:pt x="761" y="244"/>
                  </a:lnTo>
                  <a:lnTo>
                    <a:pt x="761" y="244"/>
                  </a:lnTo>
                  <a:lnTo>
                    <a:pt x="762" y="244"/>
                  </a:lnTo>
                  <a:lnTo>
                    <a:pt x="762" y="244"/>
                  </a:lnTo>
                  <a:lnTo>
                    <a:pt x="763" y="244"/>
                  </a:lnTo>
                  <a:lnTo>
                    <a:pt x="763" y="244"/>
                  </a:lnTo>
                  <a:lnTo>
                    <a:pt x="764" y="244"/>
                  </a:lnTo>
                  <a:lnTo>
                    <a:pt x="764" y="244"/>
                  </a:lnTo>
                  <a:lnTo>
                    <a:pt x="764" y="244"/>
                  </a:lnTo>
                  <a:lnTo>
                    <a:pt x="764" y="244"/>
                  </a:lnTo>
                  <a:lnTo>
                    <a:pt x="765" y="244"/>
                  </a:lnTo>
                  <a:lnTo>
                    <a:pt x="765" y="244"/>
                  </a:lnTo>
                  <a:lnTo>
                    <a:pt x="767" y="244"/>
                  </a:lnTo>
                  <a:lnTo>
                    <a:pt x="767" y="244"/>
                  </a:lnTo>
                  <a:lnTo>
                    <a:pt x="767" y="244"/>
                  </a:lnTo>
                  <a:lnTo>
                    <a:pt x="767" y="244"/>
                  </a:lnTo>
                  <a:lnTo>
                    <a:pt x="768" y="244"/>
                  </a:lnTo>
                  <a:lnTo>
                    <a:pt x="768" y="244"/>
                  </a:lnTo>
                  <a:lnTo>
                    <a:pt x="769" y="244"/>
                  </a:lnTo>
                  <a:lnTo>
                    <a:pt x="769" y="237"/>
                  </a:lnTo>
                  <a:lnTo>
                    <a:pt x="770" y="237"/>
                  </a:lnTo>
                  <a:lnTo>
                    <a:pt x="770" y="237"/>
                  </a:lnTo>
                  <a:lnTo>
                    <a:pt x="771" y="237"/>
                  </a:lnTo>
                  <a:lnTo>
                    <a:pt x="771" y="237"/>
                  </a:lnTo>
                  <a:lnTo>
                    <a:pt x="772" y="237"/>
                  </a:lnTo>
                  <a:lnTo>
                    <a:pt x="772" y="237"/>
                  </a:lnTo>
                  <a:lnTo>
                    <a:pt x="774" y="237"/>
                  </a:lnTo>
                  <a:lnTo>
                    <a:pt x="774" y="237"/>
                  </a:lnTo>
                  <a:lnTo>
                    <a:pt x="774" y="237"/>
                  </a:lnTo>
                  <a:lnTo>
                    <a:pt x="774" y="237"/>
                  </a:lnTo>
                  <a:lnTo>
                    <a:pt x="774" y="237"/>
                  </a:lnTo>
                  <a:lnTo>
                    <a:pt x="774" y="237"/>
                  </a:lnTo>
                  <a:lnTo>
                    <a:pt x="775" y="237"/>
                  </a:lnTo>
                  <a:lnTo>
                    <a:pt x="775" y="237"/>
                  </a:lnTo>
                  <a:lnTo>
                    <a:pt x="776" y="237"/>
                  </a:lnTo>
                  <a:lnTo>
                    <a:pt x="776" y="237"/>
                  </a:lnTo>
                  <a:lnTo>
                    <a:pt x="776" y="237"/>
                  </a:lnTo>
                  <a:lnTo>
                    <a:pt x="776" y="230"/>
                  </a:lnTo>
                  <a:lnTo>
                    <a:pt x="779" y="230"/>
                  </a:lnTo>
                  <a:lnTo>
                    <a:pt x="779" y="230"/>
                  </a:lnTo>
                  <a:lnTo>
                    <a:pt x="780" y="230"/>
                  </a:lnTo>
                  <a:lnTo>
                    <a:pt x="780" y="230"/>
                  </a:lnTo>
                  <a:lnTo>
                    <a:pt x="781" y="230"/>
                  </a:lnTo>
                  <a:lnTo>
                    <a:pt x="781" y="230"/>
                  </a:lnTo>
                  <a:lnTo>
                    <a:pt x="783" y="230"/>
                  </a:lnTo>
                  <a:lnTo>
                    <a:pt x="783" y="230"/>
                  </a:lnTo>
                  <a:lnTo>
                    <a:pt x="785" y="230"/>
                  </a:lnTo>
                  <a:lnTo>
                    <a:pt x="785" y="230"/>
                  </a:lnTo>
                  <a:lnTo>
                    <a:pt x="785" y="230"/>
                  </a:lnTo>
                  <a:lnTo>
                    <a:pt x="785" y="230"/>
                  </a:lnTo>
                  <a:lnTo>
                    <a:pt x="786" y="230"/>
                  </a:lnTo>
                  <a:lnTo>
                    <a:pt x="786" y="230"/>
                  </a:lnTo>
                  <a:lnTo>
                    <a:pt x="787" y="230"/>
                  </a:lnTo>
                  <a:lnTo>
                    <a:pt x="787" y="230"/>
                  </a:lnTo>
                  <a:lnTo>
                    <a:pt x="788" y="230"/>
                  </a:lnTo>
                  <a:lnTo>
                    <a:pt x="788" y="230"/>
                  </a:lnTo>
                  <a:lnTo>
                    <a:pt x="790" y="230"/>
                  </a:lnTo>
                  <a:lnTo>
                    <a:pt x="790" y="230"/>
                  </a:lnTo>
                  <a:lnTo>
                    <a:pt x="791" y="230"/>
                  </a:lnTo>
                  <a:lnTo>
                    <a:pt x="791" y="223"/>
                  </a:lnTo>
                  <a:lnTo>
                    <a:pt x="791" y="223"/>
                  </a:lnTo>
                  <a:lnTo>
                    <a:pt x="791" y="223"/>
                  </a:lnTo>
                  <a:lnTo>
                    <a:pt x="792" y="223"/>
                  </a:lnTo>
                  <a:lnTo>
                    <a:pt x="792" y="223"/>
                  </a:lnTo>
                  <a:lnTo>
                    <a:pt x="793" y="223"/>
                  </a:lnTo>
                  <a:lnTo>
                    <a:pt x="793" y="223"/>
                  </a:lnTo>
                  <a:lnTo>
                    <a:pt x="795" y="223"/>
                  </a:lnTo>
                  <a:lnTo>
                    <a:pt x="795" y="223"/>
                  </a:lnTo>
                  <a:lnTo>
                    <a:pt x="796" y="223"/>
                  </a:lnTo>
                  <a:lnTo>
                    <a:pt x="796" y="223"/>
                  </a:lnTo>
                  <a:lnTo>
                    <a:pt x="796" y="223"/>
                  </a:lnTo>
                  <a:lnTo>
                    <a:pt x="796" y="223"/>
                  </a:lnTo>
                  <a:lnTo>
                    <a:pt x="797" y="223"/>
                  </a:lnTo>
                  <a:lnTo>
                    <a:pt x="797" y="223"/>
                  </a:lnTo>
                  <a:lnTo>
                    <a:pt x="798" y="223"/>
                  </a:lnTo>
                  <a:lnTo>
                    <a:pt x="798" y="223"/>
                  </a:lnTo>
                  <a:lnTo>
                    <a:pt x="801" y="223"/>
                  </a:lnTo>
                  <a:lnTo>
                    <a:pt x="801" y="223"/>
                  </a:lnTo>
                  <a:lnTo>
                    <a:pt x="803" y="223"/>
                  </a:lnTo>
                  <a:lnTo>
                    <a:pt x="803" y="223"/>
                  </a:lnTo>
                  <a:lnTo>
                    <a:pt x="805" y="223"/>
                  </a:lnTo>
                  <a:lnTo>
                    <a:pt x="805" y="223"/>
                  </a:lnTo>
                  <a:lnTo>
                    <a:pt x="805" y="223"/>
                  </a:lnTo>
                  <a:lnTo>
                    <a:pt x="805" y="223"/>
                  </a:lnTo>
                  <a:lnTo>
                    <a:pt x="805" y="223"/>
                  </a:lnTo>
                  <a:lnTo>
                    <a:pt x="805" y="223"/>
                  </a:lnTo>
                  <a:lnTo>
                    <a:pt x="807" y="223"/>
                  </a:lnTo>
                  <a:lnTo>
                    <a:pt x="807" y="223"/>
                  </a:lnTo>
                  <a:lnTo>
                    <a:pt x="813" y="223"/>
                  </a:lnTo>
                  <a:lnTo>
                    <a:pt x="813" y="223"/>
                  </a:lnTo>
                  <a:lnTo>
                    <a:pt x="813" y="223"/>
                  </a:lnTo>
                  <a:lnTo>
                    <a:pt x="813" y="223"/>
                  </a:lnTo>
                  <a:lnTo>
                    <a:pt x="815" y="223"/>
                  </a:lnTo>
                  <a:lnTo>
                    <a:pt x="815" y="223"/>
                  </a:lnTo>
                  <a:lnTo>
                    <a:pt x="815" y="223"/>
                  </a:lnTo>
                  <a:lnTo>
                    <a:pt x="815" y="223"/>
                  </a:lnTo>
                  <a:lnTo>
                    <a:pt x="817" y="223"/>
                  </a:lnTo>
                  <a:lnTo>
                    <a:pt x="817" y="223"/>
                  </a:lnTo>
                  <a:lnTo>
                    <a:pt x="817" y="223"/>
                  </a:lnTo>
                  <a:lnTo>
                    <a:pt x="817" y="223"/>
                  </a:lnTo>
                  <a:lnTo>
                    <a:pt x="818" y="223"/>
                  </a:lnTo>
                  <a:lnTo>
                    <a:pt x="818" y="223"/>
                  </a:lnTo>
                  <a:lnTo>
                    <a:pt x="821" y="223"/>
                  </a:lnTo>
                  <a:lnTo>
                    <a:pt x="821" y="223"/>
                  </a:lnTo>
                  <a:lnTo>
                    <a:pt x="824" y="223"/>
                  </a:lnTo>
                  <a:lnTo>
                    <a:pt x="824" y="223"/>
                  </a:lnTo>
                  <a:lnTo>
                    <a:pt x="828" y="223"/>
                  </a:lnTo>
                  <a:lnTo>
                    <a:pt x="828" y="223"/>
                  </a:lnTo>
                  <a:lnTo>
                    <a:pt x="829" y="223"/>
                  </a:lnTo>
                  <a:lnTo>
                    <a:pt x="829" y="216"/>
                  </a:lnTo>
                  <a:lnTo>
                    <a:pt x="829" y="216"/>
                  </a:lnTo>
                  <a:lnTo>
                    <a:pt x="829" y="216"/>
                  </a:lnTo>
                  <a:lnTo>
                    <a:pt x="830" y="216"/>
                  </a:lnTo>
                  <a:lnTo>
                    <a:pt x="830" y="216"/>
                  </a:lnTo>
                  <a:lnTo>
                    <a:pt x="834" y="216"/>
                  </a:lnTo>
                  <a:lnTo>
                    <a:pt x="834" y="216"/>
                  </a:lnTo>
                  <a:lnTo>
                    <a:pt x="836" y="216"/>
                  </a:lnTo>
                  <a:lnTo>
                    <a:pt x="836" y="216"/>
                  </a:lnTo>
                  <a:lnTo>
                    <a:pt x="837" y="216"/>
                  </a:lnTo>
                  <a:lnTo>
                    <a:pt x="837" y="216"/>
                  </a:lnTo>
                  <a:lnTo>
                    <a:pt x="841" y="216"/>
                  </a:lnTo>
                  <a:lnTo>
                    <a:pt x="841" y="216"/>
                  </a:lnTo>
                  <a:lnTo>
                    <a:pt x="842" y="216"/>
                  </a:lnTo>
                  <a:lnTo>
                    <a:pt x="842" y="216"/>
                  </a:lnTo>
                  <a:lnTo>
                    <a:pt x="843" y="216"/>
                  </a:lnTo>
                  <a:lnTo>
                    <a:pt x="843" y="209"/>
                  </a:lnTo>
                  <a:lnTo>
                    <a:pt x="846" y="209"/>
                  </a:lnTo>
                  <a:lnTo>
                    <a:pt x="846" y="209"/>
                  </a:lnTo>
                  <a:lnTo>
                    <a:pt x="850" y="209"/>
                  </a:lnTo>
                  <a:lnTo>
                    <a:pt x="850" y="209"/>
                  </a:lnTo>
                  <a:lnTo>
                    <a:pt x="850" y="209"/>
                  </a:lnTo>
                  <a:lnTo>
                    <a:pt x="850" y="209"/>
                  </a:lnTo>
                  <a:lnTo>
                    <a:pt x="851" y="209"/>
                  </a:lnTo>
                  <a:lnTo>
                    <a:pt x="851" y="209"/>
                  </a:lnTo>
                  <a:lnTo>
                    <a:pt x="852" y="209"/>
                  </a:lnTo>
                  <a:lnTo>
                    <a:pt x="852" y="202"/>
                  </a:lnTo>
                  <a:lnTo>
                    <a:pt x="855" y="202"/>
                  </a:lnTo>
                  <a:lnTo>
                    <a:pt x="855" y="202"/>
                  </a:lnTo>
                  <a:lnTo>
                    <a:pt x="857" y="202"/>
                  </a:lnTo>
                  <a:lnTo>
                    <a:pt x="857" y="202"/>
                  </a:lnTo>
                  <a:lnTo>
                    <a:pt x="858" y="202"/>
                  </a:lnTo>
                  <a:lnTo>
                    <a:pt x="858" y="195"/>
                  </a:lnTo>
                  <a:lnTo>
                    <a:pt x="861" y="195"/>
                  </a:lnTo>
                  <a:lnTo>
                    <a:pt x="861" y="188"/>
                  </a:lnTo>
                  <a:lnTo>
                    <a:pt x="866" y="188"/>
                  </a:lnTo>
                  <a:lnTo>
                    <a:pt x="866" y="188"/>
                  </a:lnTo>
                  <a:lnTo>
                    <a:pt x="868" y="188"/>
                  </a:lnTo>
                  <a:lnTo>
                    <a:pt x="868" y="188"/>
                  </a:lnTo>
                  <a:lnTo>
                    <a:pt x="869" y="188"/>
                  </a:lnTo>
                  <a:lnTo>
                    <a:pt x="869" y="188"/>
                  </a:lnTo>
                  <a:lnTo>
                    <a:pt x="869" y="188"/>
                  </a:lnTo>
                  <a:lnTo>
                    <a:pt x="869" y="181"/>
                  </a:lnTo>
                  <a:lnTo>
                    <a:pt x="870" y="181"/>
                  </a:lnTo>
                  <a:lnTo>
                    <a:pt x="870" y="174"/>
                  </a:lnTo>
                  <a:lnTo>
                    <a:pt x="872" y="174"/>
                  </a:lnTo>
                  <a:lnTo>
                    <a:pt x="872" y="174"/>
                  </a:lnTo>
                  <a:lnTo>
                    <a:pt x="872" y="174"/>
                  </a:lnTo>
                  <a:lnTo>
                    <a:pt x="872" y="174"/>
                  </a:lnTo>
                  <a:lnTo>
                    <a:pt x="875" y="174"/>
                  </a:lnTo>
                  <a:lnTo>
                    <a:pt x="875" y="174"/>
                  </a:lnTo>
                  <a:lnTo>
                    <a:pt x="876" y="174"/>
                  </a:lnTo>
                  <a:lnTo>
                    <a:pt x="876" y="174"/>
                  </a:lnTo>
                  <a:lnTo>
                    <a:pt x="877" y="174"/>
                  </a:lnTo>
                  <a:lnTo>
                    <a:pt x="877" y="174"/>
                  </a:lnTo>
                  <a:lnTo>
                    <a:pt x="879" y="174"/>
                  </a:lnTo>
                  <a:lnTo>
                    <a:pt x="879" y="174"/>
                  </a:lnTo>
                  <a:lnTo>
                    <a:pt x="881" y="174"/>
                  </a:lnTo>
                  <a:lnTo>
                    <a:pt x="881" y="167"/>
                  </a:lnTo>
                  <a:lnTo>
                    <a:pt x="883" y="167"/>
                  </a:lnTo>
                  <a:lnTo>
                    <a:pt x="883" y="167"/>
                  </a:lnTo>
                  <a:lnTo>
                    <a:pt x="886" y="167"/>
                  </a:lnTo>
                  <a:lnTo>
                    <a:pt x="886" y="167"/>
                  </a:lnTo>
                  <a:lnTo>
                    <a:pt x="888" y="167"/>
                  </a:lnTo>
                  <a:lnTo>
                    <a:pt x="888" y="160"/>
                  </a:lnTo>
                  <a:lnTo>
                    <a:pt x="888" y="160"/>
                  </a:lnTo>
                  <a:lnTo>
                    <a:pt x="888" y="160"/>
                  </a:lnTo>
                  <a:lnTo>
                    <a:pt x="893" y="160"/>
                  </a:lnTo>
                  <a:lnTo>
                    <a:pt x="893" y="160"/>
                  </a:lnTo>
                  <a:lnTo>
                    <a:pt x="894" y="160"/>
                  </a:lnTo>
                  <a:lnTo>
                    <a:pt x="894" y="160"/>
                  </a:lnTo>
                  <a:lnTo>
                    <a:pt x="895" y="160"/>
                  </a:lnTo>
                  <a:lnTo>
                    <a:pt x="895" y="160"/>
                  </a:lnTo>
                  <a:lnTo>
                    <a:pt x="895" y="160"/>
                  </a:lnTo>
                  <a:lnTo>
                    <a:pt x="895" y="160"/>
                  </a:lnTo>
                  <a:lnTo>
                    <a:pt x="898" y="160"/>
                  </a:lnTo>
                  <a:lnTo>
                    <a:pt x="898" y="160"/>
                  </a:lnTo>
                  <a:lnTo>
                    <a:pt x="898" y="160"/>
                  </a:lnTo>
                  <a:lnTo>
                    <a:pt x="898" y="160"/>
                  </a:lnTo>
                  <a:lnTo>
                    <a:pt x="902" y="160"/>
                  </a:lnTo>
                  <a:lnTo>
                    <a:pt x="902" y="160"/>
                  </a:lnTo>
                  <a:lnTo>
                    <a:pt x="903" y="160"/>
                  </a:lnTo>
                  <a:lnTo>
                    <a:pt x="903" y="160"/>
                  </a:lnTo>
                  <a:lnTo>
                    <a:pt x="910" y="160"/>
                  </a:lnTo>
                  <a:lnTo>
                    <a:pt x="910" y="160"/>
                  </a:lnTo>
                  <a:lnTo>
                    <a:pt x="912" y="160"/>
                  </a:lnTo>
                  <a:lnTo>
                    <a:pt x="912" y="160"/>
                  </a:lnTo>
                  <a:lnTo>
                    <a:pt x="914" y="160"/>
                  </a:lnTo>
                  <a:lnTo>
                    <a:pt x="914" y="160"/>
                  </a:lnTo>
                  <a:lnTo>
                    <a:pt x="919" y="160"/>
                  </a:lnTo>
                  <a:lnTo>
                    <a:pt x="919" y="160"/>
                  </a:lnTo>
                  <a:lnTo>
                    <a:pt x="920" y="160"/>
                  </a:lnTo>
                  <a:lnTo>
                    <a:pt x="920" y="160"/>
                  </a:lnTo>
                  <a:lnTo>
                    <a:pt x="920" y="160"/>
                  </a:lnTo>
                  <a:lnTo>
                    <a:pt x="920" y="160"/>
                  </a:lnTo>
                  <a:lnTo>
                    <a:pt x="930" y="160"/>
                  </a:lnTo>
                  <a:lnTo>
                    <a:pt x="930" y="160"/>
                  </a:lnTo>
                  <a:lnTo>
                    <a:pt x="932" y="160"/>
                  </a:lnTo>
                  <a:lnTo>
                    <a:pt x="932" y="160"/>
                  </a:lnTo>
                  <a:lnTo>
                    <a:pt x="934" y="160"/>
                  </a:lnTo>
                  <a:lnTo>
                    <a:pt x="934" y="160"/>
                  </a:lnTo>
                  <a:lnTo>
                    <a:pt x="936" y="160"/>
                  </a:lnTo>
                  <a:lnTo>
                    <a:pt x="936" y="160"/>
                  </a:lnTo>
                  <a:lnTo>
                    <a:pt x="939" y="160"/>
                  </a:lnTo>
                  <a:lnTo>
                    <a:pt x="939" y="160"/>
                  </a:lnTo>
                  <a:lnTo>
                    <a:pt x="939" y="160"/>
                  </a:lnTo>
                  <a:lnTo>
                    <a:pt x="939" y="160"/>
                  </a:lnTo>
                  <a:lnTo>
                    <a:pt x="940" y="160"/>
                  </a:lnTo>
                  <a:lnTo>
                    <a:pt x="940" y="160"/>
                  </a:lnTo>
                  <a:lnTo>
                    <a:pt x="944" y="160"/>
                  </a:lnTo>
                  <a:lnTo>
                    <a:pt x="944" y="160"/>
                  </a:lnTo>
                  <a:lnTo>
                    <a:pt x="946" y="160"/>
                  </a:lnTo>
                  <a:lnTo>
                    <a:pt x="946" y="152"/>
                  </a:lnTo>
                  <a:lnTo>
                    <a:pt x="947" y="152"/>
                  </a:lnTo>
                  <a:lnTo>
                    <a:pt x="947" y="145"/>
                  </a:lnTo>
                  <a:lnTo>
                    <a:pt x="949" y="145"/>
                  </a:lnTo>
                  <a:lnTo>
                    <a:pt x="949" y="145"/>
                  </a:lnTo>
                  <a:lnTo>
                    <a:pt x="950" y="145"/>
                  </a:lnTo>
                  <a:lnTo>
                    <a:pt x="950" y="145"/>
                  </a:lnTo>
                  <a:lnTo>
                    <a:pt x="952" y="145"/>
                  </a:lnTo>
                  <a:lnTo>
                    <a:pt x="952" y="145"/>
                  </a:lnTo>
                  <a:lnTo>
                    <a:pt x="952" y="145"/>
                  </a:lnTo>
                  <a:lnTo>
                    <a:pt x="952" y="145"/>
                  </a:lnTo>
                  <a:lnTo>
                    <a:pt x="956" y="145"/>
                  </a:lnTo>
                  <a:lnTo>
                    <a:pt x="956" y="145"/>
                  </a:lnTo>
                  <a:lnTo>
                    <a:pt x="959" y="145"/>
                  </a:lnTo>
                  <a:lnTo>
                    <a:pt x="959" y="145"/>
                  </a:lnTo>
                  <a:lnTo>
                    <a:pt x="959" y="145"/>
                  </a:lnTo>
                  <a:lnTo>
                    <a:pt x="959" y="145"/>
                  </a:lnTo>
                  <a:lnTo>
                    <a:pt x="960" y="145"/>
                  </a:lnTo>
                  <a:lnTo>
                    <a:pt x="960" y="145"/>
                  </a:lnTo>
                  <a:lnTo>
                    <a:pt x="963" y="145"/>
                  </a:lnTo>
                  <a:lnTo>
                    <a:pt x="963" y="145"/>
                  </a:lnTo>
                  <a:lnTo>
                    <a:pt x="964" y="145"/>
                  </a:lnTo>
                  <a:lnTo>
                    <a:pt x="964" y="145"/>
                  </a:lnTo>
                  <a:lnTo>
                    <a:pt x="971" y="145"/>
                  </a:lnTo>
                  <a:lnTo>
                    <a:pt x="971" y="138"/>
                  </a:lnTo>
                  <a:lnTo>
                    <a:pt x="977" y="138"/>
                  </a:lnTo>
                  <a:lnTo>
                    <a:pt x="977" y="138"/>
                  </a:lnTo>
                  <a:lnTo>
                    <a:pt x="981" y="138"/>
                  </a:lnTo>
                  <a:lnTo>
                    <a:pt x="981" y="138"/>
                  </a:lnTo>
                  <a:lnTo>
                    <a:pt x="981" y="138"/>
                  </a:lnTo>
                  <a:lnTo>
                    <a:pt x="981" y="138"/>
                  </a:lnTo>
                  <a:lnTo>
                    <a:pt x="983" y="138"/>
                  </a:lnTo>
                  <a:lnTo>
                    <a:pt x="983" y="138"/>
                  </a:lnTo>
                  <a:lnTo>
                    <a:pt x="984" y="138"/>
                  </a:lnTo>
                  <a:lnTo>
                    <a:pt x="984" y="138"/>
                  </a:lnTo>
                  <a:lnTo>
                    <a:pt x="987" y="138"/>
                  </a:lnTo>
                  <a:lnTo>
                    <a:pt x="987" y="138"/>
                  </a:lnTo>
                  <a:lnTo>
                    <a:pt x="987" y="138"/>
                  </a:lnTo>
                  <a:lnTo>
                    <a:pt x="987" y="138"/>
                  </a:lnTo>
                  <a:lnTo>
                    <a:pt x="991" y="138"/>
                  </a:lnTo>
                  <a:lnTo>
                    <a:pt x="991" y="138"/>
                  </a:lnTo>
                  <a:lnTo>
                    <a:pt x="992" y="138"/>
                  </a:lnTo>
                  <a:lnTo>
                    <a:pt x="992" y="138"/>
                  </a:lnTo>
                  <a:lnTo>
                    <a:pt x="992" y="138"/>
                  </a:lnTo>
                  <a:lnTo>
                    <a:pt x="992" y="138"/>
                  </a:lnTo>
                  <a:lnTo>
                    <a:pt x="994" y="138"/>
                  </a:lnTo>
                  <a:lnTo>
                    <a:pt x="994" y="138"/>
                  </a:lnTo>
                  <a:lnTo>
                    <a:pt x="999" y="138"/>
                  </a:lnTo>
                  <a:lnTo>
                    <a:pt x="999" y="138"/>
                  </a:lnTo>
                  <a:lnTo>
                    <a:pt x="1002" y="138"/>
                  </a:lnTo>
                  <a:lnTo>
                    <a:pt x="1002" y="138"/>
                  </a:lnTo>
                  <a:lnTo>
                    <a:pt x="1003" y="138"/>
                  </a:lnTo>
                  <a:lnTo>
                    <a:pt x="1003" y="138"/>
                  </a:lnTo>
                  <a:lnTo>
                    <a:pt x="1005" y="138"/>
                  </a:lnTo>
                  <a:lnTo>
                    <a:pt x="1005" y="138"/>
                  </a:lnTo>
                  <a:lnTo>
                    <a:pt x="1005" y="138"/>
                  </a:lnTo>
                  <a:lnTo>
                    <a:pt x="1005" y="138"/>
                  </a:lnTo>
                  <a:lnTo>
                    <a:pt x="1007" y="138"/>
                  </a:lnTo>
                  <a:lnTo>
                    <a:pt x="1007" y="138"/>
                  </a:lnTo>
                  <a:lnTo>
                    <a:pt x="1008" y="138"/>
                  </a:lnTo>
                  <a:lnTo>
                    <a:pt x="1008" y="138"/>
                  </a:lnTo>
                  <a:lnTo>
                    <a:pt x="1009" y="138"/>
                  </a:lnTo>
                  <a:lnTo>
                    <a:pt x="1009" y="131"/>
                  </a:lnTo>
                  <a:lnTo>
                    <a:pt x="1010" y="131"/>
                  </a:lnTo>
                  <a:lnTo>
                    <a:pt x="1010" y="131"/>
                  </a:lnTo>
                  <a:lnTo>
                    <a:pt x="1010" y="131"/>
                  </a:lnTo>
                  <a:lnTo>
                    <a:pt x="1010" y="131"/>
                  </a:lnTo>
                  <a:lnTo>
                    <a:pt x="1020" y="131"/>
                  </a:lnTo>
                  <a:lnTo>
                    <a:pt x="1020" y="131"/>
                  </a:lnTo>
                  <a:lnTo>
                    <a:pt x="1020" y="131"/>
                  </a:lnTo>
                  <a:lnTo>
                    <a:pt x="1020" y="124"/>
                  </a:lnTo>
                  <a:lnTo>
                    <a:pt x="1021" y="124"/>
                  </a:lnTo>
                  <a:lnTo>
                    <a:pt x="1021" y="124"/>
                  </a:lnTo>
                  <a:lnTo>
                    <a:pt x="1024" y="124"/>
                  </a:lnTo>
                  <a:lnTo>
                    <a:pt x="1024" y="117"/>
                  </a:lnTo>
                  <a:lnTo>
                    <a:pt x="1025" y="117"/>
                  </a:lnTo>
                  <a:lnTo>
                    <a:pt x="1025" y="117"/>
                  </a:lnTo>
                  <a:lnTo>
                    <a:pt x="1026" y="117"/>
                  </a:lnTo>
                  <a:lnTo>
                    <a:pt x="1026" y="117"/>
                  </a:lnTo>
                  <a:lnTo>
                    <a:pt x="1029" y="117"/>
                  </a:lnTo>
                  <a:lnTo>
                    <a:pt x="1029" y="117"/>
                  </a:lnTo>
                  <a:lnTo>
                    <a:pt x="1029" y="117"/>
                  </a:lnTo>
                  <a:lnTo>
                    <a:pt x="1029" y="117"/>
                  </a:lnTo>
                  <a:lnTo>
                    <a:pt x="1029" y="117"/>
                  </a:lnTo>
                  <a:lnTo>
                    <a:pt x="1029" y="117"/>
                  </a:lnTo>
                  <a:lnTo>
                    <a:pt x="1031" y="117"/>
                  </a:lnTo>
                  <a:lnTo>
                    <a:pt x="1031" y="117"/>
                  </a:lnTo>
                  <a:lnTo>
                    <a:pt x="1032" y="117"/>
                  </a:lnTo>
                  <a:lnTo>
                    <a:pt x="1032" y="117"/>
                  </a:lnTo>
                  <a:lnTo>
                    <a:pt x="1032" y="117"/>
                  </a:lnTo>
                  <a:lnTo>
                    <a:pt x="1032" y="117"/>
                  </a:lnTo>
                  <a:lnTo>
                    <a:pt x="1033" y="117"/>
                  </a:lnTo>
                  <a:lnTo>
                    <a:pt x="1033" y="117"/>
                  </a:lnTo>
                  <a:lnTo>
                    <a:pt x="1034" y="117"/>
                  </a:lnTo>
                  <a:lnTo>
                    <a:pt x="1034" y="117"/>
                  </a:lnTo>
                  <a:lnTo>
                    <a:pt x="1036" y="117"/>
                  </a:lnTo>
                  <a:lnTo>
                    <a:pt x="1036" y="117"/>
                  </a:lnTo>
                  <a:lnTo>
                    <a:pt x="1037" y="117"/>
                  </a:lnTo>
                  <a:lnTo>
                    <a:pt x="1037" y="110"/>
                  </a:lnTo>
                  <a:lnTo>
                    <a:pt x="1042" y="110"/>
                  </a:lnTo>
                  <a:lnTo>
                    <a:pt x="1042" y="110"/>
                  </a:lnTo>
                  <a:lnTo>
                    <a:pt x="1043" y="110"/>
                  </a:lnTo>
                  <a:lnTo>
                    <a:pt x="1043" y="110"/>
                  </a:lnTo>
                  <a:lnTo>
                    <a:pt x="1047" y="110"/>
                  </a:lnTo>
                  <a:lnTo>
                    <a:pt x="1047" y="110"/>
                  </a:lnTo>
                  <a:lnTo>
                    <a:pt x="1047" y="110"/>
                  </a:lnTo>
                  <a:lnTo>
                    <a:pt x="1047" y="110"/>
                  </a:lnTo>
                  <a:lnTo>
                    <a:pt x="1050" y="110"/>
                  </a:lnTo>
                  <a:lnTo>
                    <a:pt x="1050" y="110"/>
                  </a:lnTo>
                  <a:lnTo>
                    <a:pt x="1051" y="110"/>
                  </a:lnTo>
                  <a:lnTo>
                    <a:pt x="1051" y="110"/>
                  </a:lnTo>
                  <a:lnTo>
                    <a:pt x="1052" y="110"/>
                  </a:lnTo>
                  <a:lnTo>
                    <a:pt x="1052" y="110"/>
                  </a:lnTo>
                  <a:lnTo>
                    <a:pt x="1053" y="110"/>
                  </a:lnTo>
                  <a:lnTo>
                    <a:pt x="1053" y="110"/>
                  </a:lnTo>
                  <a:lnTo>
                    <a:pt x="1053" y="110"/>
                  </a:lnTo>
                  <a:lnTo>
                    <a:pt x="1053" y="110"/>
                  </a:lnTo>
                  <a:lnTo>
                    <a:pt x="1054" y="110"/>
                  </a:lnTo>
                  <a:lnTo>
                    <a:pt x="1054" y="110"/>
                  </a:lnTo>
                  <a:lnTo>
                    <a:pt x="1055" y="110"/>
                  </a:lnTo>
                  <a:lnTo>
                    <a:pt x="1055" y="110"/>
                  </a:lnTo>
                  <a:lnTo>
                    <a:pt x="1055" y="110"/>
                  </a:lnTo>
                  <a:lnTo>
                    <a:pt x="1055" y="110"/>
                  </a:lnTo>
                  <a:lnTo>
                    <a:pt x="1056" y="110"/>
                  </a:lnTo>
                  <a:lnTo>
                    <a:pt x="1056" y="110"/>
                  </a:lnTo>
                  <a:lnTo>
                    <a:pt x="1060" y="110"/>
                  </a:lnTo>
                  <a:lnTo>
                    <a:pt x="1060" y="110"/>
                  </a:lnTo>
                  <a:lnTo>
                    <a:pt x="1061" y="110"/>
                  </a:lnTo>
                  <a:lnTo>
                    <a:pt x="1061" y="110"/>
                  </a:lnTo>
                  <a:lnTo>
                    <a:pt x="1065" y="110"/>
                  </a:lnTo>
                  <a:lnTo>
                    <a:pt x="1065" y="110"/>
                  </a:lnTo>
                  <a:lnTo>
                    <a:pt x="1065" y="110"/>
                  </a:lnTo>
                  <a:lnTo>
                    <a:pt x="1065" y="110"/>
                  </a:lnTo>
                  <a:lnTo>
                    <a:pt x="1066" y="110"/>
                  </a:lnTo>
                  <a:lnTo>
                    <a:pt x="1066" y="110"/>
                  </a:lnTo>
                  <a:lnTo>
                    <a:pt x="1067" y="110"/>
                  </a:lnTo>
                  <a:lnTo>
                    <a:pt x="1067" y="110"/>
                  </a:lnTo>
                  <a:lnTo>
                    <a:pt x="1069" y="110"/>
                  </a:lnTo>
                  <a:lnTo>
                    <a:pt x="1069" y="110"/>
                  </a:lnTo>
                  <a:lnTo>
                    <a:pt x="1073" y="110"/>
                  </a:lnTo>
                  <a:lnTo>
                    <a:pt x="1073" y="110"/>
                  </a:lnTo>
                  <a:lnTo>
                    <a:pt x="1074" y="110"/>
                  </a:lnTo>
                  <a:lnTo>
                    <a:pt x="1074" y="110"/>
                  </a:lnTo>
                  <a:lnTo>
                    <a:pt x="1080" y="110"/>
                  </a:lnTo>
                  <a:lnTo>
                    <a:pt x="1080" y="102"/>
                  </a:lnTo>
                  <a:lnTo>
                    <a:pt x="1086" y="102"/>
                  </a:lnTo>
                  <a:lnTo>
                    <a:pt x="1086" y="102"/>
                  </a:lnTo>
                  <a:lnTo>
                    <a:pt x="1086" y="102"/>
                  </a:lnTo>
                  <a:lnTo>
                    <a:pt x="1086" y="102"/>
                  </a:lnTo>
                  <a:lnTo>
                    <a:pt x="1090" y="102"/>
                  </a:lnTo>
                  <a:lnTo>
                    <a:pt x="1090" y="102"/>
                  </a:lnTo>
                  <a:lnTo>
                    <a:pt x="1091" y="102"/>
                  </a:lnTo>
                  <a:lnTo>
                    <a:pt x="1091" y="102"/>
                  </a:lnTo>
                  <a:lnTo>
                    <a:pt x="1092" y="102"/>
                  </a:lnTo>
                  <a:lnTo>
                    <a:pt x="1092" y="102"/>
                  </a:lnTo>
                  <a:lnTo>
                    <a:pt x="1095" y="102"/>
                  </a:lnTo>
                  <a:lnTo>
                    <a:pt x="1095" y="95"/>
                  </a:lnTo>
                  <a:lnTo>
                    <a:pt x="1095" y="95"/>
                  </a:lnTo>
                  <a:lnTo>
                    <a:pt x="1095" y="88"/>
                  </a:lnTo>
                  <a:lnTo>
                    <a:pt x="1098" y="88"/>
                  </a:lnTo>
                  <a:lnTo>
                    <a:pt x="1098" y="88"/>
                  </a:lnTo>
                  <a:lnTo>
                    <a:pt x="1099" y="88"/>
                  </a:lnTo>
                  <a:lnTo>
                    <a:pt x="1099" y="88"/>
                  </a:lnTo>
                  <a:lnTo>
                    <a:pt x="1100" y="88"/>
                  </a:lnTo>
                  <a:lnTo>
                    <a:pt x="1100" y="88"/>
                  </a:lnTo>
                  <a:lnTo>
                    <a:pt x="1101" y="88"/>
                  </a:lnTo>
                  <a:lnTo>
                    <a:pt x="1101" y="88"/>
                  </a:lnTo>
                  <a:lnTo>
                    <a:pt x="1102" y="88"/>
                  </a:lnTo>
                  <a:lnTo>
                    <a:pt x="1102" y="88"/>
                  </a:lnTo>
                  <a:lnTo>
                    <a:pt x="1102" y="88"/>
                  </a:lnTo>
                  <a:lnTo>
                    <a:pt x="1102" y="88"/>
                  </a:lnTo>
                  <a:lnTo>
                    <a:pt x="1103" y="88"/>
                  </a:lnTo>
                  <a:lnTo>
                    <a:pt x="1103" y="88"/>
                  </a:lnTo>
                  <a:lnTo>
                    <a:pt x="1104" y="88"/>
                  </a:lnTo>
                  <a:lnTo>
                    <a:pt x="1104" y="88"/>
                  </a:lnTo>
                  <a:lnTo>
                    <a:pt x="1109" y="88"/>
                  </a:lnTo>
                  <a:lnTo>
                    <a:pt x="1109" y="88"/>
                  </a:lnTo>
                  <a:lnTo>
                    <a:pt x="1110" y="88"/>
                  </a:lnTo>
                  <a:lnTo>
                    <a:pt x="1110" y="88"/>
                  </a:lnTo>
                  <a:lnTo>
                    <a:pt x="1110" y="88"/>
                  </a:lnTo>
                  <a:lnTo>
                    <a:pt x="1110" y="88"/>
                  </a:lnTo>
                  <a:lnTo>
                    <a:pt x="1115" y="88"/>
                  </a:lnTo>
                  <a:lnTo>
                    <a:pt x="1115" y="88"/>
                  </a:lnTo>
                  <a:lnTo>
                    <a:pt x="1116" y="88"/>
                  </a:lnTo>
                  <a:lnTo>
                    <a:pt x="1116" y="88"/>
                  </a:lnTo>
                  <a:lnTo>
                    <a:pt x="1118" y="88"/>
                  </a:lnTo>
                  <a:lnTo>
                    <a:pt x="1118" y="88"/>
                  </a:lnTo>
                  <a:lnTo>
                    <a:pt x="1119" y="88"/>
                  </a:lnTo>
                  <a:lnTo>
                    <a:pt x="1119" y="88"/>
                  </a:lnTo>
                  <a:lnTo>
                    <a:pt x="1122" y="88"/>
                  </a:lnTo>
                  <a:lnTo>
                    <a:pt x="1122" y="88"/>
                  </a:lnTo>
                  <a:lnTo>
                    <a:pt x="1123" y="88"/>
                  </a:lnTo>
                  <a:lnTo>
                    <a:pt x="1123" y="81"/>
                  </a:lnTo>
                  <a:lnTo>
                    <a:pt x="1124" y="81"/>
                  </a:lnTo>
                  <a:lnTo>
                    <a:pt x="1124" y="81"/>
                  </a:lnTo>
                  <a:lnTo>
                    <a:pt x="1124" y="81"/>
                  </a:lnTo>
                  <a:lnTo>
                    <a:pt x="1124" y="81"/>
                  </a:lnTo>
                  <a:lnTo>
                    <a:pt x="1130" y="81"/>
                  </a:lnTo>
                  <a:lnTo>
                    <a:pt x="1130" y="81"/>
                  </a:lnTo>
                  <a:lnTo>
                    <a:pt x="1133" y="81"/>
                  </a:lnTo>
                  <a:lnTo>
                    <a:pt x="1133" y="81"/>
                  </a:lnTo>
                  <a:lnTo>
                    <a:pt x="1133" y="81"/>
                  </a:lnTo>
                  <a:lnTo>
                    <a:pt x="1133" y="81"/>
                  </a:lnTo>
                  <a:lnTo>
                    <a:pt x="1136" y="81"/>
                  </a:lnTo>
                  <a:lnTo>
                    <a:pt x="1136" y="81"/>
                  </a:lnTo>
                  <a:lnTo>
                    <a:pt x="1136" y="81"/>
                  </a:lnTo>
                  <a:lnTo>
                    <a:pt x="1136" y="81"/>
                  </a:lnTo>
                  <a:lnTo>
                    <a:pt x="1139" y="81"/>
                  </a:lnTo>
                  <a:lnTo>
                    <a:pt x="1139" y="81"/>
                  </a:lnTo>
                  <a:lnTo>
                    <a:pt x="1140" y="81"/>
                  </a:lnTo>
                  <a:lnTo>
                    <a:pt x="1140" y="81"/>
                  </a:lnTo>
                  <a:lnTo>
                    <a:pt x="1140" y="81"/>
                  </a:lnTo>
                  <a:lnTo>
                    <a:pt x="1140" y="81"/>
                  </a:lnTo>
                  <a:lnTo>
                    <a:pt x="1144" y="81"/>
                  </a:lnTo>
                  <a:lnTo>
                    <a:pt x="1144" y="81"/>
                  </a:lnTo>
                  <a:lnTo>
                    <a:pt x="1145" y="81"/>
                  </a:lnTo>
                  <a:lnTo>
                    <a:pt x="1145" y="81"/>
                  </a:lnTo>
                  <a:lnTo>
                    <a:pt x="1147" y="81"/>
                  </a:lnTo>
                  <a:lnTo>
                    <a:pt x="1147" y="81"/>
                  </a:lnTo>
                  <a:lnTo>
                    <a:pt x="1149" y="81"/>
                  </a:lnTo>
                  <a:lnTo>
                    <a:pt x="1149" y="81"/>
                  </a:lnTo>
                  <a:lnTo>
                    <a:pt x="1151" y="81"/>
                  </a:lnTo>
                  <a:lnTo>
                    <a:pt x="1151" y="81"/>
                  </a:lnTo>
                  <a:lnTo>
                    <a:pt x="1152" y="81"/>
                  </a:lnTo>
                  <a:lnTo>
                    <a:pt x="1152" y="81"/>
                  </a:lnTo>
                  <a:lnTo>
                    <a:pt x="1153" y="81"/>
                  </a:lnTo>
                  <a:lnTo>
                    <a:pt x="1153" y="81"/>
                  </a:lnTo>
                  <a:lnTo>
                    <a:pt x="1155" y="81"/>
                  </a:lnTo>
                  <a:lnTo>
                    <a:pt x="1155" y="81"/>
                  </a:lnTo>
                  <a:lnTo>
                    <a:pt x="1157" y="81"/>
                  </a:lnTo>
                  <a:lnTo>
                    <a:pt x="1157" y="81"/>
                  </a:lnTo>
                  <a:lnTo>
                    <a:pt x="1162" y="81"/>
                  </a:lnTo>
                  <a:lnTo>
                    <a:pt x="1162" y="81"/>
                  </a:lnTo>
                  <a:lnTo>
                    <a:pt x="1163" y="81"/>
                  </a:lnTo>
                  <a:lnTo>
                    <a:pt x="1163" y="81"/>
                  </a:lnTo>
                  <a:lnTo>
                    <a:pt x="1166" y="81"/>
                  </a:lnTo>
                  <a:lnTo>
                    <a:pt x="1166" y="81"/>
                  </a:lnTo>
                  <a:lnTo>
                    <a:pt x="1168" y="81"/>
                  </a:lnTo>
                  <a:lnTo>
                    <a:pt x="1168" y="81"/>
                  </a:lnTo>
                  <a:lnTo>
                    <a:pt x="1168" y="81"/>
                  </a:lnTo>
                  <a:lnTo>
                    <a:pt x="1168" y="81"/>
                  </a:lnTo>
                  <a:lnTo>
                    <a:pt x="1172" y="81"/>
                  </a:lnTo>
                  <a:lnTo>
                    <a:pt x="1172" y="81"/>
                  </a:lnTo>
                  <a:lnTo>
                    <a:pt x="1173" y="81"/>
                  </a:lnTo>
                  <a:lnTo>
                    <a:pt x="1173" y="81"/>
                  </a:lnTo>
                  <a:lnTo>
                    <a:pt x="1176" y="81"/>
                  </a:lnTo>
                  <a:lnTo>
                    <a:pt x="1176" y="81"/>
                  </a:lnTo>
                  <a:lnTo>
                    <a:pt x="1178" y="81"/>
                  </a:lnTo>
                  <a:lnTo>
                    <a:pt x="1178" y="81"/>
                  </a:lnTo>
                  <a:lnTo>
                    <a:pt x="1179" y="81"/>
                  </a:lnTo>
                  <a:lnTo>
                    <a:pt x="1179" y="81"/>
                  </a:lnTo>
                  <a:lnTo>
                    <a:pt x="1181" y="81"/>
                  </a:lnTo>
                  <a:lnTo>
                    <a:pt x="1181" y="81"/>
                  </a:lnTo>
                  <a:lnTo>
                    <a:pt x="1182" y="81"/>
                  </a:lnTo>
                  <a:lnTo>
                    <a:pt x="1182" y="81"/>
                  </a:lnTo>
                  <a:lnTo>
                    <a:pt x="1183" y="81"/>
                  </a:lnTo>
                  <a:lnTo>
                    <a:pt x="1183" y="81"/>
                  </a:lnTo>
                  <a:lnTo>
                    <a:pt x="1184" y="81"/>
                  </a:lnTo>
                  <a:lnTo>
                    <a:pt x="1184" y="81"/>
                  </a:lnTo>
                  <a:lnTo>
                    <a:pt x="1185" y="81"/>
                  </a:lnTo>
                  <a:lnTo>
                    <a:pt x="1185" y="81"/>
                  </a:lnTo>
                  <a:lnTo>
                    <a:pt x="1187" y="81"/>
                  </a:lnTo>
                  <a:lnTo>
                    <a:pt x="1187" y="81"/>
                  </a:lnTo>
                  <a:lnTo>
                    <a:pt x="1188" y="81"/>
                  </a:lnTo>
                  <a:lnTo>
                    <a:pt x="1188" y="73"/>
                  </a:lnTo>
                  <a:lnTo>
                    <a:pt x="1191" y="73"/>
                  </a:lnTo>
                  <a:lnTo>
                    <a:pt x="1191" y="73"/>
                  </a:lnTo>
                  <a:lnTo>
                    <a:pt x="1192" y="73"/>
                  </a:lnTo>
                  <a:lnTo>
                    <a:pt x="1192" y="73"/>
                  </a:lnTo>
                  <a:lnTo>
                    <a:pt x="1192" y="73"/>
                  </a:lnTo>
                  <a:lnTo>
                    <a:pt x="1192" y="73"/>
                  </a:lnTo>
                  <a:lnTo>
                    <a:pt x="1193" y="73"/>
                  </a:lnTo>
                  <a:lnTo>
                    <a:pt x="1193" y="73"/>
                  </a:lnTo>
                  <a:lnTo>
                    <a:pt x="1193" y="73"/>
                  </a:lnTo>
                  <a:lnTo>
                    <a:pt x="1193" y="73"/>
                  </a:lnTo>
                  <a:lnTo>
                    <a:pt x="1194" y="73"/>
                  </a:lnTo>
                  <a:lnTo>
                    <a:pt x="1194" y="73"/>
                  </a:lnTo>
                  <a:lnTo>
                    <a:pt x="1196" y="73"/>
                  </a:lnTo>
                  <a:lnTo>
                    <a:pt x="1196" y="73"/>
                  </a:lnTo>
                  <a:lnTo>
                    <a:pt x="1197" y="73"/>
                  </a:lnTo>
                  <a:lnTo>
                    <a:pt x="1197" y="73"/>
                  </a:lnTo>
                  <a:lnTo>
                    <a:pt x="1200" y="73"/>
                  </a:lnTo>
                  <a:lnTo>
                    <a:pt x="1200" y="73"/>
                  </a:lnTo>
                  <a:lnTo>
                    <a:pt x="1202" y="73"/>
                  </a:lnTo>
                  <a:lnTo>
                    <a:pt x="1202" y="73"/>
                  </a:lnTo>
                  <a:lnTo>
                    <a:pt x="1203" y="73"/>
                  </a:lnTo>
                  <a:lnTo>
                    <a:pt x="1203" y="73"/>
                  </a:lnTo>
                  <a:lnTo>
                    <a:pt x="1207" y="73"/>
                  </a:lnTo>
                  <a:lnTo>
                    <a:pt x="1207" y="66"/>
                  </a:lnTo>
                  <a:lnTo>
                    <a:pt x="1207" y="66"/>
                  </a:lnTo>
                  <a:lnTo>
                    <a:pt x="1207" y="66"/>
                  </a:lnTo>
                  <a:lnTo>
                    <a:pt x="1208" y="66"/>
                  </a:lnTo>
                  <a:lnTo>
                    <a:pt x="1208" y="66"/>
                  </a:lnTo>
                  <a:lnTo>
                    <a:pt x="1209" y="66"/>
                  </a:lnTo>
                  <a:lnTo>
                    <a:pt x="1209" y="66"/>
                  </a:lnTo>
                  <a:lnTo>
                    <a:pt x="1216" y="66"/>
                  </a:lnTo>
                  <a:lnTo>
                    <a:pt x="1216" y="66"/>
                  </a:lnTo>
                  <a:lnTo>
                    <a:pt x="1217" y="66"/>
                  </a:lnTo>
                  <a:lnTo>
                    <a:pt x="1217" y="66"/>
                  </a:lnTo>
                  <a:lnTo>
                    <a:pt x="1218" y="66"/>
                  </a:lnTo>
                  <a:lnTo>
                    <a:pt x="1218" y="66"/>
                  </a:lnTo>
                  <a:lnTo>
                    <a:pt x="1218" y="66"/>
                  </a:lnTo>
                  <a:lnTo>
                    <a:pt x="1218" y="66"/>
                  </a:lnTo>
                  <a:lnTo>
                    <a:pt x="1220" y="66"/>
                  </a:lnTo>
                  <a:lnTo>
                    <a:pt x="1220" y="66"/>
                  </a:lnTo>
                  <a:lnTo>
                    <a:pt x="1222" y="66"/>
                  </a:lnTo>
                  <a:lnTo>
                    <a:pt x="1222" y="66"/>
                  </a:lnTo>
                  <a:lnTo>
                    <a:pt x="1222" y="66"/>
                  </a:lnTo>
                  <a:lnTo>
                    <a:pt x="1222" y="66"/>
                  </a:lnTo>
                  <a:lnTo>
                    <a:pt x="1224" y="66"/>
                  </a:lnTo>
                  <a:lnTo>
                    <a:pt x="1224" y="66"/>
                  </a:lnTo>
                  <a:lnTo>
                    <a:pt x="1224" y="66"/>
                  </a:lnTo>
                  <a:lnTo>
                    <a:pt x="1224" y="59"/>
                  </a:lnTo>
                  <a:lnTo>
                    <a:pt x="1225" y="59"/>
                  </a:lnTo>
                  <a:lnTo>
                    <a:pt x="1225" y="59"/>
                  </a:lnTo>
                  <a:lnTo>
                    <a:pt x="1226" y="59"/>
                  </a:lnTo>
                  <a:lnTo>
                    <a:pt x="1226" y="59"/>
                  </a:lnTo>
                  <a:lnTo>
                    <a:pt x="1227" y="59"/>
                  </a:lnTo>
                  <a:lnTo>
                    <a:pt x="1227" y="59"/>
                  </a:lnTo>
                  <a:lnTo>
                    <a:pt x="1227" y="59"/>
                  </a:lnTo>
                  <a:lnTo>
                    <a:pt x="1227" y="59"/>
                  </a:lnTo>
                  <a:lnTo>
                    <a:pt x="1228" y="59"/>
                  </a:lnTo>
                  <a:lnTo>
                    <a:pt x="1228" y="59"/>
                  </a:lnTo>
                  <a:lnTo>
                    <a:pt x="1231" y="59"/>
                  </a:lnTo>
                  <a:lnTo>
                    <a:pt x="1231" y="59"/>
                  </a:lnTo>
                  <a:lnTo>
                    <a:pt x="1232" y="59"/>
                  </a:lnTo>
                  <a:lnTo>
                    <a:pt x="1232" y="59"/>
                  </a:lnTo>
                  <a:lnTo>
                    <a:pt x="1238" y="59"/>
                  </a:lnTo>
                  <a:lnTo>
                    <a:pt x="1238" y="59"/>
                  </a:lnTo>
                  <a:lnTo>
                    <a:pt x="1238" y="59"/>
                  </a:lnTo>
                  <a:lnTo>
                    <a:pt x="1238" y="59"/>
                  </a:lnTo>
                  <a:lnTo>
                    <a:pt x="1239" y="59"/>
                  </a:lnTo>
                  <a:lnTo>
                    <a:pt x="1239" y="59"/>
                  </a:lnTo>
                  <a:lnTo>
                    <a:pt x="1243" y="59"/>
                  </a:lnTo>
                  <a:lnTo>
                    <a:pt x="1243" y="59"/>
                  </a:lnTo>
                  <a:lnTo>
                    <a:pt x="1243" y="59"/>
                  </a:lnTo>
                  <a:lnTo>
                    <a:pt x="1243" y="59"/>
                  </a:lnTo>
                  <a:lnTo>
                    <a:pt x="1243" y="59"/>
                  </a:lnTo>
                  <a:lnTo>
                    <a:pt x="1243" y="59"/>
                  </a:lnTo>
                  <a:lnTo>
                    <a:pt x="1244" y="59"/>
                  </a:lnTo>
                  <a:lnTo>
                    <a:pt x="1244" y="59"/>
                  </a:lnTo>
                  <a:lnTo>
                    <a:pt x="1244" y="59"/>
                  </a:lnTo>
                  <a:lnTo>
                    <a:pt x="1244" y="59"/>
                  </a:lnTo>
                  <a:lnTo>
                    <a:pt x="1245" y="59"/>
                  </a:lnTo>
                  <a:lnTo>
                    <a:pt x="1245" y="59"/>
                  </a:lnTo>
                  <a:lnTo>
                    <a:pt x="1246" y="59"/>
                  </a:lnTo>
                  <a:lnTo>
                    <a:pt x="1246" y="59"/>
                  </a:lnTo>
                  <a:lnTo>
                    <a:pt x="1246" y="59"/>
                  </a:lnTo>
                  <a:lnTo>
                    <a:pt x="1246" y="59"/>
                  </a:lnTo>
                  <a:lnTo>
                    <a:pt x="1246" y="59"/>
                  </a:lnTo>
                  <a:lnTo>
                    <a:pt x="1246" y="59"/>
                  </a:lnTo>
                  <a:lnTo>
                    <a:pt x="1247" y="59"/>
                  </a:lnTo>
                  <a:lnTo>
                    <a:pt x="1247" y="59"/>
                  </a:lnTo>
                  <a:lnTo>
                    <a:pt x="1247" y="59"/>
                  </a:lnTo>
                  <a:lnTo>
                    <a:pt x="1247" y="59"/>
                  </a:lnTo>
                  <a:lnTo>
                    <a:pt x="1248" y="59"/>
                  </a:lnTo>
                  <a:lnTo>
                    <a:pt x="1248" y="59"/>
                  </a:lnTo>
                  <a:lnTo>
                    <a:pt x="1249" y="59"/>
                  </a:lnTo>
                  <a:lnTo>
                    <a:pt x="1249" y="59"/>
                  </a:lnTo>
                  <a:lnTo>
                    <a:pt x="1249" y="59"/>
                  </a:lnTo>
                  <a:lnTo>
                    <a:pt x="1249" y="59"/>
                  </a:lnTo>
                  <a:lnTo>
                    <a:pt x="1250" y="59"/>
                  </a:lnTo>
                  <a:lnTo>
                    <a:pt x="1250" y="59"/>
                  </a:lnTo>
                  <a:lnTo>
                    <a:pt x="1251" y="59"/>
                  </a:lnTo>
                  <a:lnTo>
                    <a:pt x="1251" y="59"/>
                  </a:lnTo>
                  <a:lnTo>
                    <a:pt x="1251" y="59"/>
                  </a:lnTo>
                  <a:lnTo>
                    <a:pt x="1251" y="59"/>
                  </a:lnTo>
                  <a:lnTo>
                    <a:pt x="1251" y="59"/>
                  </a:lnTo>
                  <a:lnTo>
                    <a:pt x="1251" y="59"/>
                  </a:lnTo>
                  <a:lnTo>
                    <a:pt x="1252" y="59"/>
                  </a:lnTo>
                  <a:lnTo>
                    <a:pt x="1252" y="59"/>
                  </a:lnTo>
                  <a:lnTo>
                    <a:pt x="1253" y="59"/>
                  </a:lnTo>
                  <a:lnTo>
                    <a:pt x="1253" y="59"/>
                  </a:lnTo>
                  <a:lnTo>
                    <a:pt x="1253" y="59"/>
                  </a:lnTo>
                  <a:lnTo>
                    <a:pt x="1253" y="59"/>
                  </a:lnTo>
                  <a:lnTo>
                    <a:pt x="1254" y="59"/>
                  </a:lnTo>
                  <a:lnTo>
                    <a:pt x="1254" y="59"/>
                  </a:lnTo>
                  <a:lnTo>
                    <a:pt x="1254" y="59"/>
                  </a:lnTo>
                  <a:lnTo>
                    <a:pt x="1254" y="59"/>
                  </a:lnTo>
                  <a:lnTo>
                    <a:pt x="1254" y="59"/>
                  </a:lnTo>
                  <a:lnTo>
                    <a:pt x="1254" y="59"/>
                  </a:lnTo>
                  <a:lnTo>
                    <a:pt x="1255" y="59"/>
                  </a:lnTo>
                  <a:lnTo>
                    <a:pt x="1255" y="59"/>
                  </a:lnTo>
                  <a:lnTo>
                    <a:pt x="1255" y="59"/>
                  </a:lnTo>
                  <a:lnTo>
                    <a:pt x="1255" y="59"/>
                  </a:lnTo>
                  <a:lnTo>
                    <a:pt x="1255" y="59"/>
                  </a:lnTo>
                  <a:lnTo>
                    <a:pt x="1255" y="59"/>
                  </a:lnTo>
                  <a:lnTo>
                    <a:pt x="1256" y="59"/>
                  </a:lnTo>
                  <a:lnTo>
                    <a:pt x="1256" y="59"/>
                  </a:lnTo>
                  <a:lnTo>
                    <a:pt x="1256" y="59"/>
                  </a:lnTo>
                  <a:lnTo>
                    <a:pt x="1256" y="59"/>
                  </a:lnTo>
                  <a:lnTo>
                    <a:pt x="1257" y="59"/>
                  </a:lnTo>
                  <a:lnTo>
                    <a:pt x="1257" y="59"/>
                  </a:lnTo>
                  <a:lnTo>
                    <a:pt x="1257" y="59"/>
                  </a:lnTo>
                  <a:lnTo>
                    <a:pt x="1257" y="59"/>
                  </a:lnTo>
                  <a:lnTo>
                    <a:pt x="1257" y="59"/>
                  </a:lnTo>
                  <a:lnTo>
                    <a:pt x="1257" y="59"/>
                  </a:lnTo>
                  <a:lnTo>
                    <a:pt x="1259" y="59"/>
                  </a:lnTo>
                  <a:lnTo>
                    <a:pt x="1259" y="59"/>
                  </a:lnTo>
                  <a:lnTo>
                    <a:pt x="1259" y="59"/>
                  </a:lnTo>
                  <a:lnTo>
                    <a:pt x="1259" y="59"/>
                  </a:lnTo>
                  <a:lnTo>
                    <a:pt x="1259" y="59"/>
                  </a:lnTo>
                  <a:lnTo>
                    <a:pt x="1259" y="59"/>
                  </a:lnTo>
                  <a:lnTo>
                    <a:pt x="1260" y="59"/>
                  </a:lnTo>
                  <a:lnTo>
                    <a:pt x="1260" y="59"/>
                  </a:lnTo>
                  <a:lnTo>
                    <a:pt x="1261" y="59"/>
                  </a:lnTo>
                  <a:lnTo>
                    <a:pt x="1261" y="59"/>
                  </a:lnTo>
                  <a:lnTo>
                    <a:pt x="1261" y="59"/>
                  </a:lnTo>
                  <a:lnTo>
                    <a:pt x="1261" y="59"/>
                  </a:lnTo>
                  <a:lnTo>
                    <a:pt x="1261" y="59"/>
                  </a:lnTo>
                  <a:lnTo>
                    <a:pt x="1261" y="59"/>
                  </a:lnTo>
                  <a:lnTo>
                    <a:pt x="1262" y="59"/>
                  </a:lnTo>
                  <a:lnTo>
                    <a:pt x="1262" y="59"/>
                  </a:lnTo>
                  <a:lnTo>
                    <a:pt x="1262" y="59"/>
                  </a:lnTo>
                  <a:lnTo>
                    <a:pt x="1262" y="59"/>
                  </a:lnTo>
                  <a:lnTo>
                    <a:pt x="1263" y="59"/>
                  </a:lnTo>
                  <a:lnTo>
                    <a:pt x="1263" y="59"/>
                  </a:lnTo>
                  <a:lnTo>
                    <a:pt x="1263" y="59"/>
                  </a:lnTo>
                  <a:lnTo>
                    <a:pt x="1263" y="59"/>
                  </a:lnTo>
                  <a:lnTo>
                    <a:pt x="1263" y="59"/>
                  </a:lnTo>
                  <a:lnTo>
                    <a:pt x="1263" y="59"/>
                  </a:lnTo>
                  <a:lnTo>
                    <a:pt x="1264" y="59"/>
                  </a:lnTo>
                  <a:lnTo>
                    <a:pt x="1264" y="59"/>
                  </a:lnTo>
                  <a:lnTo>
                    <a:pt x="1264" y="59"/>
                  </a:lnTo>
                  <a:lnTo>
                    <a:pt x="1264" y="59"/>
                  </a:lnTo>
                  <a:lnTo>
                    <a:pt x="1265" y="59"/>
                  </a:lnTo>
                  <a:lnTo>
                    <a:pt x="1265" y="59"/>
                  </a:lnTo>
                  <a:lnTo>
                    <a:pt x="1265" y="59"/>
                  </a:lnTo>
                  <a:lnTo>
                    <a:pt x="1265" y="59"/>
                  </a:lnTo>
                  <a:lnTo>
                    <a:pt x="1266" y="59"/>
                  </a:lnTo>
                  <a:lnTo>
                    <a:pt x="1266" y="59"/>
                  </a:lnTo>
                  <a:lnTo>
                    <a:pt x="1266" y="59"/>
                  </a:lnTo>
                  <a:lnTo>
                    <a:pt x="1266" y="59"/>
                  </a:lnTo>
                  <a:lnTo>
                    <a:pt x="1266" y="59"/>
                  </a:lnTo>
                  <a:lnTo>
                    <a:pt x="1266" y="59"/>
                  </a:lnTo>
                  <a:lnTo>
                    <a:pt x="1267" y="59"/>
                  </a:lnTo>
                  <a:lnTo>
                    <a:pt x="1267" y="59"/>
                  </a:lnTo>
                  <a:lnTo>
                    <a:pt x="1267" y="59"/>
                  </a:lnTo>
                  <a:lnTo>
                    <a:pt x="1267" y="59"/>
                  </a:lnTo>
                  <a:lnTo>
                    <a:pt x="1268" y="59"/>
                  </a:lnTo>
                  <a:lnTo>
                    <a:pt x="1268" y="59"/>
                  </a:lnTo>
                  <a:lnTo>
                    <a:pt x="1268" y="59"/>
                  </a:lnTo>
                  <a:lnTo>
                    <a:pt x="1268" y="59"/>
                  </a:lnTo>
                  <a:lnTo>
                    <a:pt x="1269" y="59"/>
                  </a:lnTo>
                  <a:lnTo>
                    <a:pt x="1269" y="59"/>
                  </a:lnTo>
                  <a:lnTo>
                    <a:pt x="1269" y="59"/>
                  </a:lnTo>
                  <a:lnTo>
                    <a:pt x="1269" y="59"/>
                  </a:lnTo>
                  <a:lnTo>
                    <a:pt x="1269" y="59"/>
                  </a:lnTo>
                  <a:lnTo>
                    <a:pt x="1269" y="59"/>
                  </a:lnTo>
                  <a:lnTo>
                    <a:pt x="1270" y="59"/>
                  </a:lnTo>
                  <a:lnTo>
                    <a:pt x="1270" y="59"/>
                  </a:lnTo>
                  <a:lnTo>
                    <a:pt x="1270" y="59"/>
                  </a:lnTo>
                  <a:lnTo>
                    <a:pt x="1270" y="59"/>
                  </a:lnTo>
                  <a:lnTo>
                    <a:pt x="1271" y="59"/>
                  </a:lnTo>
                  <a:lnTo>
                    <a:pt x="1271" y="59"/>
                  </a:lnTo>
                  <a:lnTo>
                    <a:pt x="1271" y="59"/>
                  </a:lnTo>
                  <a:lnTo>
                    <a:pt x="1271" y="59"/>
                  </a:lnTo>
                  <a:lnTo>
                    <a:pt x="1271" y="59"/>
                  </a:lnTo>
                  <a:lnTo>
                    <a:pt x="1271" y="59"/>
                  </a:lnTo>
                  <a:lnTo>
                    <a:pt x="1272" y="59"/>
                  </a:lnTo>
                  <a:lnTo>
                    <a:pt x="1272" y="59"/>
                  </a:lnTo>
                  <a:lnTo>
                    <a:pt x="1272" y="59"/>
                  </a:lnTo>
                  <a:lnTo>
                    <a:pt x="1272" y="51"/>
                  </a:lnTo>
                  <a:lnTo>
                    <a:pt x="1273" y="51"/>
                  </a:lnTo>
                  <a:lnTo>
                    <a:pt x="1273" y="51"/>
                  </a:lnTo>
                  <a:lnTo>
                    <a:pt x="1273" y="51"/>
                  </a:lnTo>
                  <a:lnTo>
                    <a:pt x="1273" y="51"/>
                  </a:lnTo>
                  <a:lnTo>
                    <a:pt x="1274" y="51"/>
                  </a:lnTo>
                  <a:lnTo>
                    <a:pt x="1274" y="51"/>
                  </a:lnTo>
                  <a:lnTo>
                    <a:pt x="1274" y="51"/>
                  </a:lnTo>
                  <a:lnTo>
                    <a:pt x="1274" y="51"/>
                  </a:lnTo>
                  <a:lnTo>
                    <a:pt x="1274" y="51"/>
                  </a:lnTo>
                  <a:lnTo>
                    <a:pt x="1274" y="51"/>
                  </a:lnTo>
                  <a:lnTo>
                    <a:pt x="1275" y="51"/>
                  </a:lnTo>
                  <a:lnTo>
                    <a:pt x="1275" y="51"/>
                  </a:lnTo>
                  <a:lnTo>
                    <a:pt x="1275" y="51"/>
                  </a:lnTo>
                  <a:lnTo>
                    <a:pt x="1275" y="51"/>
                  </a:lnTo>
                  <a:lnTo>
                    <a:pt x="1276" y="51"/>
                  </a:lnTo>
                  <a:lnTo>
                    <a:pt x="1276" y="51"/>
                  </a:lnTo>
                  <a:lnTo>
                    <a:pt x="1276" y="51"/>
                  </a:lnTo>
                  <a:lnTo>
                    <a:pt x="1276" y="51"/>
                  </a:lnTo>
                  <a:lnTo>
                    <a:pt x="1276" y="51"/>
                  </a:lnTo>
                  <a:lnTo>
                    <a:pt x="1276" y="51"/>
                  </a:lnTo>
                  <a:lnTo>
                    <a:pt x="1277" y="51"/>
                  </a:lnTo>
                  <a:lnTo>
                    <a:pt x="1277" y="51"/>
                  </a:lnTo>
                  <a:lnTo>
                    <a:pt x="1277" y="51"/>
                  </a:lnTo>
                  <a:lnTo>
                    <a:pt x="1277" y="51"/>
                  </a:lnTo>
                  <a:lnTo>
                    <a:pt x="1278" y="51"/>
                  </a:lnTo>
                  <a:lnTo>
                    <a:pt x="1278" y="51"/>
                  </a:lnTo>
                  <a:lnTo>
                    <a:pt x="1278" y="51"/>
                  </a:lnTo>
                  <a:lnTo>
                    <a:pt x="1278" y="51"/>
                  </a:lnTo>
                  <a:lnTo>
                    <a:pt x="1279" y="51"/>
                  </a:lnTo>
                  <a:lnTo>
                    <a:pt x="1279" y="51"/>
                  </a:lnTo>
                  <a:lnTo>
                    <a:pt x="1279" y="51"/>
                  </a:lnTo>
                  <a:lnTo>
                    <a:pt x="1279" y="51"/>
                  </a:lnTo>
                  <a:lnTo>
                    <a:pt x="1279" y="51"/>
                  </a:lnTo>
                  <a:lnTo>
                    <a:pt x="1279" y="51"/>
                  </a:lnTo>
                  <a:lnTo>
                    <a:pt x="1280" y="51"/>
                  </a:lnTo>
                  <a:lnTo>
                    <a:pt x="1280" y="51"/>
                  </a:lnTo>
                  <a:lnTo>
                    <a:pt x="1281" y="51"/>
                  </a:lnTo>
                  <a:lnTo>
                    <a:pt x="1281" y="51"/>
                  </a:lnTo>
                  <a:lnTo>
                    <a:pt x="1281" y="51"/>
                  </a:lnTo>
                  <a:lnTo>
                    <a:pt x="1281" y="51"/>
                  </a:lnTo>
                  <a:lnTo>
                    <a:pt x="1281" y="51"/>
                  </a:lnTo>
                  <a:lnTo>
                    <a:pt x="1281" y="51"/>
                  </a:lnTo>
                  <a:lnTo>
                    <a:pt x="1282" y="51"/>
                  </a:lnTo>
                  <a:lnTo>
                    <a:pt x="1282" y="51"/>
                  </a:lnTo>
                  <a:lnTo>
                    <a:pt x="1282" y="51"/>
                  </a:lnTo>
                  <a:lnTo>
                    <a:pt x="1282" y="51"/>
                  </a:lnTo>
                  <a:lnTo>
                    <a:pt x="1282" y="51"/>
                  </a:lnTo>
                  <a:lnTo>
                    <a:pt x="1282" y="51"/>
                  </a:lnTo>
                  <a:lnTo>
                    <a:pt x="1283" y="51"/>
                  </a:lnTo>
                  <a:lnTo>
                    <a:pt x="1283" y="51"/>
                  </a:lnTo>
                  <a:lnTo>
                    <a:pt x="1283" y="51"/>
                  </a:lnTo>
                  <a:lnTo>
                    <a:pt x="1283" y="51"/>
                  </a:lnTo>
                  <a:lnTo>
                    <a:pt x="1284" y="51"/>
                  </a:lnTo>
                  <a:lnTo>
                    <a:pt x="1284" y="51"/>
                  </a:lnTo>
                  <a:lnTo>
                    <a:pt x="1284" y="51"/>
                  </a:lnTo>
                  <a:lnTo>
                    <a:pt x="1284" y="51"/>
                  </a:lnTo>
                  <a:lnTo>
                    <a:pt x="1284" y="51"/>
                  </a:lnTo>
                  <a:lnTo>
                    <a:pt x="1284" y="51"/>
                  </a:lnTo>
                  <a:lnTo>
                    <a:pt x="1285" y="51"/>
                  </a:lnTo>
                  <a:lnTo>
                    <a:pt x="1285" y="51"/>
                  </a:lnTo>
                  <a:lnTo>
                    <a:pt x="1286" y="51"/>
                  </a:lnTo>
                  <a:lnTo>
                    <a:pt x="1286" y="51"/>
                  </a:lnTo>
                  <a:lnTo>
                    <a:pt x="1286" y="51"/>
                  </a:lnTo>
                  <a:lnTo>
                    <a:pt x="1286" y="51"/>
                  </a:lnTo>
                  <a:lnTo>
                    <a:pt x="1286" y="51"/>
                  </a:lnTo>
                  <a:lnTo>
                    <a:pt x="1286" y="51"/>
                  </a:lnTo>
                  <a:lnTo>
                    <a:pt x="1287" y="51"/>
                  </a:lnTo>
                  <a:lnTo>
                    <a:pt x="1287" y="42"/>
                  </a:lnTo>
                  <a:lnTo>
                    <a:pt x="1287" y="42"/>
                  </a:lnTo>
                  <a:lnTo>
                    <a:pt x="1287" y="42"/>
                  </a:lnTo>
                  <a:lnTo>
                    <a:pt x="1287" y="42"/>
                  </a:lnTo>
                  <a:lnTo>
                    <a:pt x="1287" y="42"/>
                  </a:lnTo>
                  <a:lnTo>
                    <a:pt x="1288" y="42"/>
                  </a:lnTo>
                  <a:lnTo>
                    <a:pt x="1288" y="42"/>
                  </a:lnTo>
                  <a:lnTo>
                    <a:pt x="1288" y="42"/>
                  </a:lnTo>
                  <a:lnTo>
                    <a:pt x="1288" y="42"/>
                  </a:lnTo>
                  <a:lnTo>
                    <a:pt x="1289" y="42"/>
                  </a:lnTo>
                  <a:lnTo>
                    <a:pt x="1289" y="42"/>
                  </a:lnTo>
                  <a:lnTo>
                    <a:pt x="1289" y="42"/>
                  </a:lnTo>
                  <a:lnTo>
                    <a:pt x="1289" y="42"/>
                  </a:lnTo>
                  <a:lnTo>
                    <a:pt x="1289" y="42"/>
                  </a:lnTo>
                  <a:lnTo>
                    <a:pt x="1289" y="42"/>
                  </a:lnTo>
                  <a:lnTo>
                    <a:pt x="1290" y="42"/>
                  </a:lnTo>
                  <a:lnTo>
                    <a:pt x="1290" y="42"/>
                  </a:lnTo>
                  <a:lnTo>
                    <a:pt x="1290" y="42"/>
                  </a:lnTo>
                  <a:lnTo>
                    <a:pt x="1290" y="42"/>
                  </a:lnTo>
                  <a:lnTo>
                    <a:pt x="1291" y="42"/>
                  </a:lnTo>
                  <a:lnTo>
                    <a:pt x="1291" y="42"/>
                  </a:lnTo>
                  <a:lnTo>
                    <a:pt x="1291" y="42"/>
                  </a:lnTo>
                  <a:lnTo>
                    <a:pt x="1291" y="42"/>
                  </a:lnTo>
                  <a:lnTo>
                    <a:pt x="1291" y="42"/>
                  </a:lnTo>
                  <a:lnTo>
                    <a:pt x="1291" y="42"/>
                  </a:lnTo>
                  <a:lnTo>
                    <a:pt x="1292" y="42"/>
                  </a:lnTo>
                  <a:lnTo>
                    <a:pt x="1292" y="42"/>
                  </a:lnTo>
                  <a:lnTo>
                    <a:pt x="1292" y="42"/>
                  </a:lnTo>
                  <a:lnTo>
                    <a:pt x="1292" y="42"/>
                  </a:lnTo>
                  <a:lnTo>
                    <a:pt x="1292" y="42"/>
                  </a:lnTo>
                  <a:lnTo>
                    <a:pt x="1292" y="42"/>
                  </a:lnTo>
                  <a:lnTo>
                    <a:pt x="1293" y="42"/>
                  </a:lnTo>
                  <a:lnTo>
                    <a:pt x="1293" y="42"/>
                  </a:lnTo>
                  <a:lnTo>
                    <a:pt x="1294" y="42"/>
                  </a:lnTo>
                  <a:lnTo>
                    <a:pt x="1294" y="42"/>
                  </a:lnTo>
                  <a:lnTo>
                    <a:pt x="1294" y="42"/>
                  </a:lnTo>
                  <a:lnTo>
                    <a:pt x="1294" y="42"/>
                  </a:lnTo>
                  <a:lnTo>
                    <a:pt x="1294" y="42"/>
                  </a:lnTo>
                  <a:lnTo>
                    <a:pt x="1294" y="42"/>
                  </a:lnTo>
                  <a:lnTo>
                    <a:pt x="1295" y="42"/>
                  </a:lnTo>
                  <a:lnTo>
                    <a:pt x="1295" y="42"/>
                  </a:lnTo>
                  <a:lnTo>
                    <a:pt x="1295" y="42"/>
                  </a:lnTo>
                  <a:lnTo>
                    <a:pt x="1295" y="42"/>
                  </a:lnTo>
                  <a:lnTo>
                    <a:pt x="1296" y="42"/>
                  </a:lnTo>
                  <a:lnTo>
                    <a:pt x="1296" y="42"/>
                  </a:lnTo>
                  <a:lnTo>
                    <a:pt x="1296" y="42"/>
                  </a:lnTo>
                  <a:lnTo>
                    <a:pt x="1296" y="42"/>
                  </a:lnTo>
                  <a:lnTo>
                    <a:pt x="1296" y="42"/>
                  </a:lnTo>
                  <a:lnTo>
                    <a:pt x="1296" y="42"/>
                  </a:lnTo>
                  <a:lnTo>
                    <a:pt x="1297" y="42"/>
                  </a:lnTo>
                  <a:lnTo>
                    <a:pt x="1297" y="42"/>
                  </a:lnTo>
                  <a:lnTo>
                    <a:pt x="1297" y="42"/>
                  </a:lnTo>
                  <a:lnTo>
                    <a:pt x="1297" y="42"/>
                  </a:lnTo>
                  <a:lnTo>
                    <a:pt x="1298" y="42"/>
                  </a:lnTo>
                  <a:lnTo>
                    <a:pt x="1298" y="42"/>
                  </a:lnTo>
                  <a:lnTo>
                    <a:pt x="1299" y="42"/>
                  </a:lnTo>
                  <a:lnTo>
                    <a:pt x="1299" y="42"/>
                  </a:lnTo>
                  <a:lnTo>
                    <a:pt x="1299" y="42"/>
                  </a:lnTo>
                  <a:lnTo>
                    <a:pt x="1299" y="42"/>
                  </a:lnTo>
                  <a:lnTo>
                    <a:pt x="1299" y="42"/>
                  </a:lnTo>
                  <a:lnTo>
                    <a:pt x="1299" y="42"/>
                  </a:lnTo>
                  <a:lnTo>
                    <a:pt x="1300" y="42"/>
                  </a:lnTo>
                  <a:lnTo>
                    <a:pt x="1300" y="42"/>
                  </a:lnTo>
                  <a:lnTo>
                    <a:pt x="1300" y="42"/>
                  </a:lnTo>
                  <a:lnTo>
                    <a:pt x="1300" y="42"/>
                  </a:lnTo>
                  <a:lnTo>
                    <a:pt x="1301" y="42"/>
                  </a:lnTo>
                  <a:lnTo>
                    <a:pt x="1301" y="33"/>
                  </a:lnTo>
                  <a:lnTo>
                    <a:pt x="1301" y="33"/>
                  </a:lnTo>
                  <a:lnTo>
                    <a:pt x="1301" y="33"/>
                  </a:lnTo>
                  <a:lnTo>
                    <a:pt x="1302" y="33"/>
                  </a:lnTo>
                  <a:lnTo>
                    <a:pt x="1302" y="33"/>
                  </a:lnTo>
                  <a:lnTo>
                    <a:pt x="1302" y="33"/>
                  </a:lnTo>
                  <a:lnTo>
                    <a:pt x="1302" y="33"/>
                  </a:lnTo>
                  <a:lnTo>
                    <a:pt x="1302" y="33"/>
                  </a:lnTo>
                  <a:lnTo>
                    <a:pt x="1302" y="33"/>
                  </a:lnTo>
                  <a:lnTo>
                    <a:pt x="1303" y="33"/>
                  </a:lnTo>
                  <a:lnTo>
                    <a:pt x="1303" y="33"/>
                  </a:lnTo>
                  <a:lnTo>
                    <a:pt x="1304" y="33"/>
                  </a:lnTo>
                  <a:lnTo>
                    <a:pt x="1304" y="33"/>
                  </a:lnTo>
                  <a:lnTo>
                    <a:pt x="1304" y="33"/>
                  </a:lnTo>
                  <a:lnTo>
                    <a:pt x="1304" y="33"/>
                  </a:lnTo>
                  <a:lnTo>
                    <a:pt x="1304" y="33"/>
                  </a:lnTo>
                  <a:lnTo>
                    <a:pt x="1304" y="33"/>
                  </a:lnTo>
                  <a:lnTo>
                    <a:pt x="1305" y="33"/>
                  </a:lnTo>
                  <a:lnTo>
                    <a:pt x="1305" y="33"/>
                  </a:lnTo>
                  <a:lnTo>
                    <a:pt x="1305" y="33"/>
                  </a:lnTo>
                  <a:lnTo>
                    <a:pt x="1305" y="33"/>
                  </a:lnTo>
                  <a:lnTo>
                    <a:pt x="1306" y="33"/>
                  </a:lnTo>
                  <a:lnTo>
                    <a:pt x="1306" y="33"/>
                  </a:lnTo>
                  <a:lnTo>
                    <a:pt x="1306" y="33"/>
                  </a:lnTo>
                  <a:lnTo>
                    <a:pt x="1306" y="33"/>
                  </a:lnTo>
                  <a:lnTo>
                    <a:pt x="1307" y="33"/>
                  </a:lnTo>
                  <a:lnTo>
                    <a:pt x="1307" y="33"/>
                  </a:lnTo>
                  <a:lnTo>
                    <a:pt x="1307" y="33"/>
                  </a:lnTo>
                  <a:lnTo>
                    <a:pt x="1307" y="33"/>
                  </a:lnTo>
                  <a:lnTo>
                    <a:pt x="1307" y="33"/>
                  </a:lnTo>
                  <a:lnTo>
                    <a:pt x="1307" y="33"/>
                  </a:lnTo>
                  <a:lnTo>
                    <a:pt x="1308" y="33"/>
                  </a:lnTo>
                  <a:lnTo>
                    <a:pt x="1308" y="33"/>
                  </a:lnTo>
                  <a:lnTo>
                    <a:pt x="1309" y="33"/>
                  </a:lnTo>
                  <a:lnTo>
                    <a:pt x="1309" y="33"/>
                  </a:lnTo>
                  <a:lnTo>
                    <a:pt x="1309" y="33"/>
                  </a:lnTo>
                  <a:lnTo>
                    <a:pt x="1309" y="33"/>
                  </a:lnTo>
                  <a:lnTo>
                    <a:pt x="1310" y="33"/>
                  </a:lnTo>
                  <a:lnTo>
                    <a:pt x="1310" y="33"/>
                  </a:lnTo>
                  <a:lnTo>
                    <a:pt x="1310" y="33"/>
                  </a:lnTo>
                  <a:lnTo>
                    <a:pt x="1310" y="33"/>
                  </a:lnTo>
                  <a:lnTo>
                    <a:pt x="1310" y="33"/>
                  </a:lnTo>
                  <a:lnTo>
                    <a:pt x="1310" y="33"/>
                  </a:lnTo>
                  <a:lnTo>
                    <a:pt x="1311" y="33"/>
                  </a:lnTo>
                  <a:lnTo>
                    <a:pt x="1311" y="33"/>
                  </a:lnTo>
                  <a:lnTo>
                    <a:pt x="1311" y="33"/>
                  </a:lnTo>
                  <a:lnTo>
                    <a:pt x="1311" y="33"/>
                  </a:lnTo>
                  <a:lnTo>
                    <a:pt x="1312" y="33"/>
                  </a:lnTo>
                  <a:lnTo>
                    <a:pt x="1312" y="33"/>
                  </a:lnTo>
                  <a:lnTo>
                    <a:pt x="1312" y="33"/>
                  </a:lnTo>
                  <a:lnTo>
                    <a:pt x="1312" y="33"/>
                  </a:lnTo>
                  <a:lnTo>
                    <a:pt x="1312" y="33"/>
                  </a:lnTo>
                  <a:lnTo>
                    <a:pt x="1312" y="33"/>
                  </a:lnTo>
                  <a:lnTo>
                    <a:pt x="1313" y="33"/>
                  </a:lnTo>
                  <a:lnTo>
                    <a:pt x="1313" y="33"/>
                  </a:lnTo>
                  <a:lnTo>
                    <a:pt x="1313" y="33"/>
                  </a:lnTo>
                  <a:lnTo>
                    <a:pt x="1313" y="33"/>
                  </a:lnTo>
                  <a:lnTo>
                    <a:pt x="1314" y="33"/>
                  </a:lnTo>
                  <a:lnTo>
                    <a:pt x="1314" y="33"/>
                  </a:lnTo>
                  <a:lnTo>
                    <a:pt x="1314" y="33"/>
                  </a:lnTo>
                  <a:lnTo>
                    <a:pt x="1314" y="33"/>
                  </a:lnTo>
                  <a:lnTo>
                    <a:pt x="1315" y="33"/>
                  </a:lnTo>
                  <a:lnTo>
                    <a:pt x="1315" y="33"/>
                  </a:lnTo>
                  <a:lnTo>
                    <a:pt x="1315" y="33"/>
                  </a:lnTo>
                  <a:lnTo>
                    <a:pt x="1315" y="33"/>
                  </a:lnTo>
                  <a:lnTo>
                    <a:pt x="1315" y="33"/>
                  </a:lnTo>
                  <a:lnTo>
                    <a:pt x="1315" y="33"/>
                  </a:lnTo>
                  <a:lnTo>
                    <a:pt x="1316" y="33"/>
                  </a:lnTo>
                  <a:lnTo>
                    <a:pt x="1316" y="33"/>
                  </a:lnTo>
                  <a:lnTo>
                    <a:pt x="1316" y="33"/>
                  </a:lnTo>
                  <a:lnTo>
                    <a:pt x="1316" y="33"/>
                  </a:lnTo>
                  <a:lnTo>
                    <a:pt x="1317" y="33"/>
                  </a:lnTo>
                  <a:lnTo>
                    <a:pt x="1317" y="33"/>
                  </a:lnTo>
                  <a:lnTo>
                    <a:pt x="1317" y="33"/>
                  </a:lnTo>
                  <a:lnTo>
                    <a:pt x="1317" y="33"/>
                  </a:lnTo>
                  <a:lnTo>
                    <a:pt x="1318" y="33"/>
                  </a:lnTo>
                  <a:lnTo>
                    <a:pt x="1318" y="33"/>
                  </a:lnTo>
                  <a:lnTo>
                    <a:pt x="1318" y="33"/>
                  </a:lnTo>
                  <a:lnTo>
                    <a:pt x="1318" y="33"/>
                  </a:lnTo>
                  <a:lnTo>
                    <a:pt x="1319" y="33"/>
                  </a:lnTo>
                  <a:lnTo>
                    <a:pt x="1319" y="23"/>
                  </a:lnTo>
                  <a:lnTo>
                    <a:pt x="1319" y="23"/>
                  </a:lnTo>
                  <a:lnTo>
                    <a:pt x="1319" y="23"/>
                  </a:lnTo>
                  <a:lnTo>
                    <a:pt x="1319" y="23"/>
                  </a:lnTo>
                  <a:lnTo>
                    <a:pt x="1319" y="23"/>
                  </a:lnTo>
                  <a:lnTo>
                    <a:pt x="1320" y="23"/>
                  </a:lnTo>
                  <a:lnTo>
                    <a:pt x="1320" y="23"/>
                  </a:lnTo>
                  <a:lnTo>
                    <a:pt x="1320" y="23"/>
                  </a:lnTo>
                  <a:lnTo>
                    <a:pt x="1320" y="23"/>
                  </a:lnTo>
                  <a:lnTo>
                    <a:pt x="1320" y="23"/>
                  </a:lnTo>
                  <a:lnTo>
                    <a:pt x="1320" y="23"/>
                  </a:lnTo>
                  <a:lnTo>
                    <a:pt x="1322" y="23"/>
                  </a:lnTo>
                  <a:lnTo>
                    <a:pt x="1322" y="23"/>
                  </a:lnTo>
                  <a:lnTo>
                    <a:pt x="1322" y="23"/>
                  </a:lnTo>
                  <a:lnTo>
                    <a:pt x="1322" y="23"/>
                  </a:lnTo>
                  <a:lnTo>
                    <a:pt x="1322" y="23"/>
                  </a:lnTo>
                  <a:lnTo>
                    <a:pt x="1322" y="23"/>
                  </a:lnTo>
                  <a:lnTo>
                    <a:pt x="1323" y="23"/>
                  </a:lnTo>
                  <a:lnTo>
                    <a:pt x="1323" y="23"/>
                  </a:lnTo>
                  <a:lnTo>
                    <a:pt x="1323" y="23"/>
                  </a:lnTo>
                  <a:lnTo>
                    <a:pt x="1323" y="23"/>
                  </a:lnTo>
                  <a:lnTo>
                    <a:pt x="1323" y="23"/>
                  </a:lnTo>
                  <a:lnTo>
                    <a:pt x="1323" y="23"/>
                  </a:lnTo>
                  <a:lnTo>
                    <a:pt x="1324" y="23"/>
                  </a:lnTo>
                  <a:lnTo>
                    <a:pt x="1324" y="23"/>
                  </a:lnTo>
                  <a:lnTo>
                    <a:pt x="1324" y="23"/>
                  </a:lnTo>
                  <a:lnTo>
                    <a:pt x="1324" y="23"/>
                  </a:lnTo>
                  <a:lnTo>
                    <a:pt x="1324" y="23"/>
                  </a:lnTo>
                  <a:lnTo>
                    <a:pt x="1324" y="23"/>
                  </a:lnTo>
                  <a:lnTo>
                    <a:pt x="1325" y="23"/>
                  </a:lnTo>
                  <a:lnTo>
                    <a:pt x="1325" y="23"/>
                  </a:lnTo>
                  <a:lnTo>
                    <a:pt x="1327" y="23"/>
                  </a:lnTo>
                  <a:lnTo>
                    <a:pt x="1327" y="23"/>
                  </a:lnTo>
                  <a:lnTo>
                    <a:pt x="1327" y="23"/>
                  </a:lnTo>
                  <a:lnTo>
                    <a:pt x="1327" y="23"/>
                  </a:lnTo>
                  <a:lnTo>
                    <a:pt x="1327" y="23"/>
                  </a:lnTo>
                  <a:lnTo>
                    <a:pt x="1327" y="23"/>
                  </a:lnTo>
                  <a:lnTo>
                    <a:pt x="1329" y="23"/>
                  </a:lnTo>
                  <a:lnTo>
                    <a:pt x="1329" y="23"/>
                  </a:lnTo>
                  <a:lnTo>
                    <a:pt x="1330" y="23"/>
                  </a:lnTo>
                  <a:lnTo>
                    <a:pt x="1330" y="23"/>
                  </a:lnTo>
                  <a:lnTo>
                    <a:pt x="1330" y="23"/>
                  </a:lnTo>
                  <a:lnTo>
                    <a:pt x="1330" y="23"/>
                  </a:lnTo>
                  <a:lnTo>
                    <a:pt x="1330" y="23"/>
                  </a:lnTo>
                  <a:lnTo>
                    <a:pt x="1330" y="23"/>
                  </a:lnTo>
                  <a:lnTo>
                    <a:pt x="1331" y="23"/>
                  </a:lnTo>
                  <a:lnTo>
                    <a:pt x="1331" y="23"/>
                  </a:lnTo>
                  <a:lnTo>
                    <a:pt x="1331" y="23"/>
                  </a:lnTo>
                  <a:lnTo>
                    <a:pt x="1331" y="23"/>
                  </a:lnTo>
                  <a:lnTo>
                    <a:pt x="1332" y="23"/>
                  </a:lnTo>
                  <a:lnTo>
                    <a:pt x="1332" y="23"/>
                  </a:lnTo>
                  <a:lnTo>
                    <a:pt x="1332" y="23"/>
                  </a:lnTo>
                  <a:lnTo>
                    <a:pt x="1332" y="23"/>
                  </a:lnTo>
                  <a:lnTo>
                    <a:pt x="1332" y="23"/>
                  </a:lnTo>
                  <a:lnTo>
                    <a:pt x="1332" y="23"/>
                  </a:lnTo>
                  <a:lnTo>
                    <a:pt x="1333" y="23"/>
                  </a:lnTo>
                  <a:lnTo>
                    <a:pt x="1333" y="23"/>
                  </a:lnTo>
                  <a:lnTo>
                    <a:pt x="1333" y="23"/>
                  </a:lnTo>
                  <a:lnTo>
                    <a:pt x="1333" y="23"/>
                  </a:lnTo>
                  <a:lnTo>
                    <a:pt x="1333" y="23"/>
                  </a:lnTo>
                  <a:lnTo>
                    <a:pt x="1333" y="12"/>
                  </a:lnTo>
                  <a:lnTo>
                    <a:pt x="1334" y="12"/>
                  </a:lnTo>
                  <a:lnTo>
                    <a:pt x="1334" y="12"/>
                  </a:lnTo>
                  <a:lnTo>
                    <a:pt x="1334" y="12"/>
                  </a:lnTo>
                  <a:lnTo>
                    <a:pt x="1334" y="12"/>
                  </a:lnTo>
                  <a:lnTo>
                    <a:pt x="1335" y="12"/>
                  </a:lnTo>
                  <a:lnTo>
                    <a:pt x="1335" y="12"/>
                  </a:lnTo>
                  <a:lnTo>
                    <a:pt x="1335" y="12"/>
                  </a:lnTo>
                  <a:lnTo>
                    <a:pt x="1335" y="12"/>
                  </a:lnTo>
                  <a:lnTo>
                    <a:pt x="1335" y="12"/>
                  </a:lnTo>
                  <a:lnTo>
                    <a:pt x="1335" y="12"/>
                  </a:lnTo>
                  <a:lnTo>
                    <a:pt x="1336" y="12"/>
                  </a:lnTo>
                  <a:lnTo>
                    <a:pt x="1336" y="12"/>
                  </a:lnTo>
                  <a:lnTo>
                    <a:pt x="1336" y="12"/>
                  </a:lnTo>
                  <a:lnTo>
                    <a:pt x="1336" y="12"/>
                  </a:lnTo>
                  <a:lnTo>
                    <a:pt x="1337" y="12"/>
                  </a:lnTo>
                  <a:lnTo>
                    <a:pt x="1337" y="12"/>
                  </a:lnTo>
                  <a:lnTo>
                    <a:pt x="1337" y="12"/>
                  </a:lnTo>
                  <a:lnTo>
                    <a:pt x="1337" y="12"/>
                  </a:lnTo>
                  <a:lnTo>
                    <a:pt x="1338" y="12"/>
                  </a:lnTo>
                  <a:lnTo>
                    <a:pt x="1338" y="12"/>
                  </a:lnTo>
                  <a:lnTo>
                    <a:pt x="1338" y="12"/>
                  </a:lnTo>
                  <a:lnTo>
                    <a:pt x="1338" y="12"/>
                  </a:lnTo>
                  <a:lnTo>
                    <a:pt x="1338" y="12"/>
                  </a:lnTo>
                  <a:lnTo>
                    <a:pt x="1338" y="12"/>
                  </a:lnTo>
                  <a:lnTo>
                    <a:pt x="1339" y="12"/>
                  </a:lnTo>
                  <a:lnTo>
                    <a:pt x="1339" y="12"/>
                  </a:lnTo>
                  <a:lnTo>
                    <a:pt x="1339" y="12"/>
                  </a:lnTo>
                  <a:lnTo>
                    <a:pt x="1339" y="12"/>
                  </a:lnTo>
                  <a:lnTo>
                    <a:pt x="1340" y="12"/>
                  </a:lnTo>
                  <a:lnTo>
                    <a:pt x="1340" y="12"/>
                  </a:lnTo>
                  <a:lnTo>
                    <a:pt x="1340" y="12"/>
                  </a:lnTo>
                  <a:lnTo>
                    <a:pt x="1340" y="12"/>
                  </a:lnTo>
                  <a:lnTo>
                    <a:pt x="1341" y="12"/>
                  </a:lnTo>
                  <a:lnTo>
                    <a:pt x="1341" y="12"/>
                  </a:lnTo>
                  <a:lnTo>
                    <a:pt x="1341" y="12"/>
                  </a:lnTo>
                  <a:lnTo>
                    <a:pt x="1341" y="12"/>
                  </a:lnTo>
                  <a:lnTo>
                    <a:pt x="1342" y="12"/>
                  </a:lnTo>
                  <a:lnTo>
                    <a:pt x="1342" y="12"/>
                  </a:lnTo>
                  <a:lnTo>
                    <a:pt x="1342" y="12"/>
                  </a:lnTo>
                  <a:lnTo>
                    <a:pt x="1342" y="12"/>
                  </a:lnTo>
                  <a:lnTo>
                    <a:pt x="1343" y="12"/>
                  </a:lnTo>
                  <a:lnTo>
                    <a:pt x="1343" y="12"/>
                  </a:lnTo>
                  <a:lnTo>
                    <a:pt x="1343" y="12"/>
                  </a:lnTo>
                  <a:lnTo>
                    <a:pt x="1343" y="12"/>
                  </a:lnTo>
                  <a:lnTo>
                    <a:pt x="1343" y="12"/>
                  </a:lnTo>
                  <a:lnTo>
                    <a:pt x="1343" y="12"/>
                  </a:lnTo>
                  <a:lnTo>
                    <a:pt x="1344" y="12"/>
                  </a:lnTo>
                  <a:lnTo>
                    <a:pt x="1344" y="12"/>
                  </a:lnTo>
                  <a:lnTo>
                    <a:pt x="1345" y="12"/>
                  </a:lnTo>
                  <a:lnTo>
                    <a:pt x="1345" y="12"/>
                  </a:lnTo>
                  <a:lnTo>
                    <a:pt x="1345" y="12"/>
                  </a:lnTo>
                  <a:lnTo>
                    <a:pt x="1345" y="12"/>
                  </a:lnTo>
                  <a:lnTo>
                    <a:pt x="1345" y="12"/>
                  </a:lnTo>
                  <a:lnTo>
                    <a:pt x="1345" y="12"/>
                  </a:lnTo>
                  <a:lnTo>
                    <a:pt x="1346" y="12"/>
                  </a:lnTo>
                  <a:lnTo>
                    <a:pt x="1346" y="12"/>
                  </a:lnTo>
                  <a:lnTo>
                    <a:pt x="1346" y="12"/>
                  </a:lnTo>
                  <a:lnTo>
                    <a:pt x="1346" y="0"/>
                  </a:lnTo>
                  <a:lnTo>
                    <a:pt x="1347" y="0"/>
                  </a:lnTo>
                  <a:lnTo>
                    <a:pt x="1347" y="0"/>
                  </a:lnTo>
                  <a:lnTo>
                    <a:pt x="1347" y="0"/>
                  </a:lnTo>
                  <a:lnTo>
                    <a:pt x="1347" y="0"/>
                  </a:lnTo>
                  <a:lnTo>
                    <a:pt x="1347" y="0"/>
                  </a:lnTo>
                  <a:lnTo>
                    <a:pt x="1347" y="0"/>
                  </a:lnTo>
                  <a:lnTo>
                    <a:pt x="1348" y="0"/>
                  </a:lnTo>
                  <a:lnTo>
                    <a:pt x="1348" y="0"/>
                  </a:lnTo>
                  <a:lnTo>
                    <a:pt x="1348" y="0"/>
                  </a:lnTo>
                  <a:lnTo>
                    <a:pt x="1348" y="0"/>
                  </a:lnTo>
                  <a:lnTo>
                    <a:pt x="1348" y="0"/>
                  </a:lnTo>
                  <a:lnTo>
                    <a:pt x="1348" y="0"/>
                  </a:lnTo>
                  <a:lnTo>
                    <a:pt x="1349" y="0"/>
                  </a:lnTo>
                  <a:lnTo>
                    <a:pt x="1349" y="0"/>
                  </a:lnTo>
                  <a:lnTo>
                    <a:pt x="1349" y="0"/>
                  </a:lnTo>
                  <a:lnTo>
                    <a:pt x="1349" y="0"/>
                  </a:lnTo>
                  <a:lnTo>
                    <a:pt x="1350" y="0"/>
                  </a:lnTo>
                  <a:lnTo>
                    <a:pt x="1350" y="0"/>
                  </a:lnTo>
                  <a:lnTo>
                    <a:pt x="1350" y="0"/>
                  </a:lnTo>
                  <a:lnTo>
                    <a:pt x="1350" y="0"/>
                  </a:lnTo>
                  <a:lnTo>
                    <a:pt x="1351" y="0"/>
                  </a:lnTo>
                  <a:lnTo>
                    <a:pt x="1351" y="0"/>
                  </a:lnTo>
                  <a:lnTo>
                    <a:pt x="1351" y="0"/>
                  </a:lnTo>
                  <a:lnTo>
                    <a:pt x="1351" y="0"/>
                  </a:lnTo>
                  <a:lnTo>
                    <a:pt x="1352" y="0"/>
                  </a:lnTo>
                  <a:lnTo>
                    <a:pt x="1352" y="0"/>
                  </a:lnTo>
                  <a:lnTo>
                    <a:pt x="1352" y="0"/>
                  </a:lnTo>
                  <a:lnTo>
                    <a:pt x="1352" y="0"/>
                  </a:lnTo>
                  <a:lnTo>
                    <a:pt x="1352" y="0"/>
                  </a:lnTo>
                  <a:lnTo>
                    <a:pt x="1352" y="0"/>
                  </a:lnTo>
                  <a:lnTo>
                    <a:pt x="1353" y="0"/>
                  </a:lnTo>
                  <a:lnTo>
                    <a:pt x="1353" y="0"/>
                  </a:lnTo>
                  <a:lnTo>
                    <a:pt x="1353" y="0"/>
                  </a:lnTo>
                  <a:lnTo>
                    <a:pt x="1353" y="0"/>
                  </a:lnTo>
                  <a:lnTo>
                    <a:pt x="1353" y="0"/>
                  </a:lnTo>
                  <a:lnTo>
                    <a:pt x="1353" y="0"/>
                  </a:lnTo>
                  <a:lnTo>
                    <a:pt x="1354" y="0"/>
                  </a:lnTo>
                  <a:lnTo>
                    <a:pt x="1354" y="0"/>
                  </a:lnTo>
                  <a:lnTo>
                    <a:pt x="1355" y="0"/>
                  </a:lnTo>
                  <a:lnTo>
                    <a:pt x="1355" y="0"/>
                  </a:lnTo>
                  <a:lnTo>
                    <a:pt x="1355" y="0"/>
                  </a:lnTo>
                  <a:lnTo>
                    <a:pt x="1355" y="0"/>
                  </a:lnTo>
                  <a:lnTo>
                    <a:pt x="1355" y="0"/>
                  </a:lnTo>
                  <a:lnTo>
                    <a:pt x="1355" y="0"/>
                  </a:lnTo>
                  <a:lnTo>
                    <a:pt x="1356" y="0"/>
                  </a:lnTo>
                  <a:lnTo>
                    <a:pt x="1356" y="0"/>
                  </a:lnTo>
                  <a:lnTo>
                    <a:pt x="1356" y="0"/>
                  </a:lnTo>
                  <a:lnTo>
                    <a:pt x="1356" y="0"/>
                  </a:lnTo>
                  <a:lnTo>
                    <a:pt x="1357" y="0"/>
                  </a:lnTo>
                  <a:lnTo>
                    <a:pt x="1357" y="0"/>
                  </a:lnTo>
                  <a:lnTo>
                    <a:pt x="1357" y="0"/>
                  </a:lnTo>
                  <a:lnTo>
                    <a:pt x="1357" y="0"/>
                  </a:lnTo>
                  <a:lnTo>
                    <a:pt x="1357" y="0"/>
                  </a:lnTo>
                  <a:lnTo>
                    <a:pt x="1357" y="0"/>
                  </a:lnTo>
                  <a:lnTo>
                    <a:pt x="1358" y="0"/>
                  </a:lnTo>
                  <a:lnTo>
                    <a:pt x="1358" y="0"/>
                  </a:lnTo>
                  <a:lnTo>
                    <a:pt x="1358" y="0"/>
                  </a:lnTo>
                  <a:lnTo>
                    <a:pt x="1358" y="0"/>
                  </a:lnTo>
                  <a:lnTo>
                    <a:pt x="1359" y="0"/>
                  </a:lnTo>
                  <a:lnTo>
                    <a:pt x="1359" y="0"/>
                  </a:lnTo>
                  <a:lnTo>
                    <a:pt x="1359" y="0"/>
                  </a:lnTo>
                  <a:lnTo>
                    <a:pt x="1359" y="0"/>
                  </a:lnTo>
                  <a:lnTo>
                    <a:pt x="1360" y="0"/>
                  </a:lnTo>
                  <a:lnTo>
                    <a:pt x="1360" y="0"/>
                  </a:lnTo>
                  <a:lnTo>
                    <a:pt x="1360" y="0"/>
                  </a:lnTo>
                  <a:lnTo>
                    <a:pt x="1360" y="0"/>
                  </a:lnTo>
                  <a:lnTo>
                    <a:pt x="1360" y="0"/>
                  </a:lnTo>
                  <a:lnTo>
                    <a:pt x="1360" y="0"/>
                  </a:lnTo>
                  <a:lnTo>
                    <a:pt x="1361" y="0"/>
                  </a:lnTo>
                  <a:lnTo>
                    <a:pt x="1361" y="0"/>
                  </a:lnTo>
                  <a:lnTo>
                    <a:pt x="1361" y="0"/>
                  </a:lnTo>
                  <a:lnTo>
                    <a:pt x="1361" y="0"/>
                  </a:lnTo>
                  <a:lnTo>
                    <a:pt x="1362" y="0"/>
                  </a:lnTo>
                  <a:lnTo>
                    <a:pt x="1362" y="0"/>
                  </a:lnTo>
                  <a:lnTo>
                    <a:pt x="1362" y="0"/>
                  </a:lnTo>
                  <a:lnTo>
                    <a:pt x="1362" y="0"/>
                  </a:lnTo>
                  <a:lnTo>
                    <a:pt x="1363" y="0"/>
                  </a:lnTo>
                  <a:lnTo>
                    <a:pt x="1363" y="0"/>
                  </a:lnTo>
                  <a:lnTo>
                    <a:pt x="1363" y="0"/>
                  </a:lnTo>
                  <a:lnTo>
                    <a:pt x="1363" y="0"/>
                  </a:lnTo>
                  <a:lnTo>
                    <a:pt x="1363" y="0"/>
                  </a:lnTo>
                  <a:lnTo>
                    <a:pt x="1363" y="0"/>
                  </a:lnTo>
                  <a:lnTo>
                    <a:pt x="1364" y="0"/>
                  </a:lnTo>
                  <a:lnTo>
                    <a:pt x="1364" y="0"/>
                  </a:lnTo>
                  <a:lnTo>
                    <a:pt x="1364" y="0"/>
                  </a:lnTo>
                  <a:lnTo>
                    <a:pt x="1364" y="0"/>
                  </a:lnTo>
                  <a:lnTo>
                    <a:pt x="1365" y="0"/>
                  </a:lnTo>
                  <a:lnTo>
                    <a:pt x="1365" y="0"/>
                  </a:lnTo>
                  <a:lnTo>
                    <a:pt x="1365" y="0"/>
                  </a:lnTo>
                  <a:lnTo>
                    <a:pt x="1365" y="0"/>
                  </a:lnTo>
                  <a:lnTo>
                    <a:pt x="1365" y="0"/>
                  </a:lnTo>
                  <a:lnTo>
                    <a:pt x="1365" y="0"/>
                  </a:lnTo>
                  <a:lnTo>
                    <a:pt x="1366" y="0"/>
                  </a:lnTo>
                  <a:lnTo>
                    <a:pt x="1366" y="0"/>
                  </a:lnTo>
                  <a:lnTo>
                    <a:pt x="1366" y="0"/>
                  </a:lnTo>
                  <a:lnTo>
                    <a:pt x="1366" y="0"/>
                  </a:lnTo>
                  <a:lnTo>
                    <a:pt x="1367" y="0"/>
                  </a:lnTo>
                  <a:lnTo>
                    <a:pt x="1367" y="0"/>
                  </a:lnTo>
                  <a:lnTo>
                    <a:pt x="1367" y="0"/>
                  </a:lnTo>
                  <a:lnTo>
                    <a:pt x="1367" y="0"/>
                  </a:lnTo>
                  <a:lnTo>
                    <a:pt x="1368" y="0"/>
                  </a:lnTo>
                  <a:lnTo>
                    <a:pt x="1368" y="0"/>
                  </a:lnTo>
                  <a:lnTo>
                    <a:pt x="1368" y="0"/>
                  </a:lnTo>
                  <a:lnTo>
                    <a:pt x="1368" y="0"/>
                  </a:lnTo>
                  <a:lnTo>
                    <a:pt x="1368" y="0"/>
                  </a:lnTo>
                  <a:lnTo>
                    <a:pt x="1368" y="0"/>
                  </a:lnTo>
                  <a:lnTo>
                    <a:pt x="1369" y="0"/>
                  </a:lnTo>
                  <a:lnTo>
                    <a:pt x="1369" y="0"/>
                  </a:lnTo>
                  <a:lnTo>
                    <a:pt x="1370" y="0"/>
                  </a:lnTo>
                  <a:lnTo>
                    <a:pt x="1370" y="0"/>
                  </a:lnTo>
                  <a:lnTo>
                    <a:pt x="1370" y="0"/>
                  </a:lnTo>
                  <a:lnTo>
                    <a:pt x="1370" y="0"/>
                  </a:lnTo>
                  <a:lnTo>
                    <a:pt x="1371" y="0"/>
                  </a:lnTo>
                  <a:lnTo>
                    <a:pt x="1371" y="0"/>
                  </a:lnTo>
                  <a:lnTo>
                    <a:pt x="1371" y="0"/>
                  </a:lnTo>
                  <a:lnTo>
                    <a:pt x="1371" y="0"/>
                  </a:lnTo>
                  <a:lnTo>
                    <a:pt x="1371" y="0"/>
                  </a:lnTo>
                  <a:lnTo>
                    <a:pt x="1371" y="0"/>
                  </a:lnTo>
                  <a:lnTo>
                    <a:pt x="1372" y="0"/>
                  </a:lnTo>
                  <a:lnTo>
                    <a:pt x="1372" y="0"/>
                  </a:lnTo>
                  <a:lnTo>
                    <a:pt x="1372" y="0"/>
                  </a:lnTo>
                  <a:lnTo>
                    <a:pt x="1372" y="0"/>
                  </a:lnTo>
                  <a:lnTo>
                    <a:pt x="1373" y="0"/>
                  </a:lnTo>
                  <a:lnTo>
                    <a:pt x="1373" y="0"/>
                  </a:lnTo>
                  <a:lnTo>
                    <a:pt x="1373" y="0"/>
                  </a:lnTo>
                  <a:lnTo>
                    <a:pt x="1373" y="0"/>
                  </a:lnTo>
                  <a:lnTo>
                    <a:pt x="1373" y="0"/>
                  </a:lnTo>
                  <a:lnTo>
                    <a:pt x="1373" y="0"/>
                  </a:lnTo>
                  <a:lnTo>
                    <a:pt x="1374" y="0"/>
                  </a:lnTo>
                  <a:lnTo>
                    <a:pt x="1374" y="0"/>
                  </a:lnTo>
                  <a:lnTo>
                    <a:pt x="1375" y="0"/>
                  </a:lnTo>
                  <a:lnTo>
                    <a:pt x="1375" y="0"/>
                  </a:lnTo>
                  <a:lnTo>
                    <a:pt x="1375" y="0"/>
                  </a:lnTo>
                  <a:lnTo>
                    <a:pt x="1375" y="0"/>
                  </a:lnTo>
                  <a:lnTo>
                    <a:pt x="1375" y="0"/>
                  </a:lnTo>
                  <a:lnTo>
                    <a:pt x="1375" y="0"/>
                  </a:lnTo>
                  <a:lnTo>
                    <a:pt x="1376" y="0"/>
                  </a:lnTo>
                  <a:lnTo>
                    <a:pt x="1376" y="0"/>
                  </a:lnTo>
                  <a:lnTo>
                    <a:pt x="1376" y="0"/>
                  </a:lnTo>
                  <a:lnTo>
                    <a:pt x="1376" y="0"/>
                  </a:lnTo>
                  <a:lnTo>
                    <a:pt x="1376" y="0"/>
                  </a:lnTo>
                  <a:lnTo>
                    <a:pt x="1376" y="0"/>
                  </a:lnTo>
                  <a:lnTo>
                    <a:pt x="1377" y="0"/>
                  </a:lnTo>
                  <a:lnTo>
                    <a:pt x="1377" y="0"/>
                  </a:lnTo>
                  <a:lnTo>
                    <a:pt x="1377" y="0"/>
                  </a:lnTo>
                  <a:lnTo>
                    <a:pt x="1377" y="0"/>
                  </a:lnTo>
                  <a:lnTo>
                    <a:pt x="1377" y="0"/>
                  </a:lnTo>
                  <a:lnTo>
                    <a:pt x="1377" y="0"/>
                  </a:lnTo>
                  <a:lnTo>
                    <a:pt x="1378" y="0"/>
                  </a:lnTo>
                  <a:lnTo>
                    <a:pt x="1378" y="0"/>
                  </a:lnTo>
                  <a:lnTo>
                    <a:pt x="1378" y="0"/>
                  </a:lnTo>
                  <a:lnTo>
                    <a:pt x="1378" y="0"/>
                  </a:lnTo>
                  <a:lnTo>
                    <a:pt x="1378" y="0"/>
                  </a:lnTo>
                  <a:lnTo>
                    <a:pt x="1378" y="0"/>
                  </a:lnTo>
                  <a:lnTo>
                    <a:pt x="1379" y="0"/>
                  </a:lnTo>
                  <a:lnTo>
                    <a:pt x="1379" y="0"/>
                  </a:lnTo>
                  <a:lnTo>
                    <a:pt x="1380" y="0"/>
                  </a:lnTo>
                  <a:lnTo>
                    <a:pt x="1380" y="0"/>
                  </a:lnTo>
                  <a:lnTo>
                    <a:pt x="1380" y="0"/>
                  </a:lnTo>
                  <a:lnTo>
                    <a:pt x="1380" y="0"/>
                  </a:lnTo>
                  <a:lnTo>
                    <a:pt x="1380" y="0"/>
                  </a:lnTo>
                  <a:lnTo>
                    <a:pt x="1380" y="0"/>
                  </a:lnTo>
                  <a:lnTo>
                    <a:pt x="1381" y="0"/>
                  </a:lnTo>
                  <a:lnTo>
                    <a:pt x="1381" y="0"/>
                  </a:lnTo>
                  <a:lnTo>
                    <a:pt x="1381" y="0"/>
                  </a:lnTo>
                  <a:lnTo>
                    <a:pt x="1381" y="0"/>
                  </a:lnTo>
                  <a:lnTo>
                    <a:pt x="1381" y="0"/>
                  </a:lnTo>
                  <a:lnTo>
                    <a:pt x="1381" y="0"/>
                  </a:lnTo>
                  <a:lnTo>
                    <a:pt x="1382" y="0"/>
                  </a:lnTo>
                  <a:lnTo>
                    <a:pt x="1382" y="0"/>
                  </a:lnTo>
                  <a:lnTo>
                    <a:pt x="1382" y="0"/>
                  </a:lnTo>
                  <a:lnTo>
                    <a:pt x="1382" y="0"/>
                  </a:lnTo>
                  <a:lnTo>
                    <a:pt x="1383" y="0"/>
                  </a:lnTo>
                  <a:lnTo>
                    <a:pt x="1383" y="0"/>
                  </a:lnTo>
                  <a:lnTo>
                    <a:pt x="1383" y="0"/>
                  </a:lnTo>
                  <a:lnTo>
                    <a:pt x="1383" y="0"/>
                  </a:lnTo>
                  <a:lnTo>
                    <a:pt x="1384" y="0"/>
                  </a:lnTo>
                  <a:lnTo>
                    <a:pt x="1384" y="0"/>
                  </a:lnTo>
                  <a:lnTo>
                    <a:pt x="1384" y="0"/>
                  </a:lnTo>
                  <a:lnTo>
                    <a:pt x="1384" y="0"/>
                  </a:lnTo>
                  <a:lnTo>
                    <a:pt x="1385" y="0"/>
                  </a:lnTo>
                  <a:lnTo>
                    <a:pt x="1385" y="0"/>
                  </a:lnTo>
                  <a:lnTo>
                    <a:pt x="1385" y="0"/>
                  </a:lnTo>
                  <a:lnTo>
                    <a:pt x="1385" y="0"/>
                  </a:lnTo>
                  <a:lnTo>
                    <a:pt x="1385" y="0"/>
                  </a:lnTo>
                  <a:lnTo>
                    <a:pt x="1385" y="0"/>
                  </a:lnTo>
                  <a:lnTo>
                    <a:pt x="1386" y="0"/>
                  </a:lnTo>
                  <a:lnTo>
                    <a:pt x="1386" y="0"/>
                  </a:lnTo>
                  <a:lnTo>
                    <a:pt x="1386" y="0"/>
                  </a:lnTo>
                  <a:lnTo>
                    <a:pt x="1386" y="0"/>
                  </a:lnTo>
                  <a:lnTo>
                    <a:pt x="1386" y="0"/>
                  </a:lnTo>
                  <a:lnTo>
                    <a:pt x="1386" y="0"/>
                  </a:lnTo>
                  <a:lnTo>
                    <a:pt x="1387" y="0"/>
                  </a:lnTo>
                  <a:lnTo>
                    <a:pt x="1387" y="0"/>
                  </a:lnTo>
                  <a:lnTo>
                    <a:pt x="1388" y="0"/>
                  </a:lnTo>
                  <a:lnTo>
                    <a:pt x="1388" y="0"/>
                  </a:lnTo>
                  <a:lnTo>
                    <a:pt x="1388" y="0"/>
                  </a:lnTo>
                  <a:lnTo>
                    <a:pt x="1388" y="0"/>
                  </a:lnTo>
                  <a:lnTo>
                    <a:pt x="1388" y="0"/>
                  </a:lnTo>
                  <a:lnTo>
                    <a:pt x="1388" y="0"/>
                  </a:lnTo>
                  <a:lnTo>
                    <a:pt x="1389" y="0"/>
                  </a:lnTo>
                  <a:lnTo>
                    <a:pt x="1389" y="0"/>
                  </a:lnTo>
                  <a:lnTo>
                    <a:pt x="1389" y="0"/>
                  </a:lnTo>
                  <a:lnTo>
                    <a:pt x="1389" y="0"/>
                  </a:lnTo>
                  <a:lnTo>
                    <a:pt x="1390" y="0"/>
                  </a:lnTo>
                  <a:lnTo>
                    <a:pt x="1390" y="0"/>
                  </a:lnTo>
                  <a:lnTo>
                    <a:pt x="1390" y="0"/>
                  </a:lnTo>
                  <a:lnTo>
                    <a:pt x="1390" y="0"/>
                  </a:lnTo>
                  <a:lnTo>
                    <a:pt x="1390" y="0"/>
                  </a:lnTo>
                  <a:lnTo>
                    <a:pt x="1390" y="0"/>
                  </a:lnTo>
                  <a:lnTo>
                    <a:pt x="1391" y="0"/>
                  </a:lnTo>
                  <a:lnTo>
                    <a:pt x="1391" y="0"/>
                  </a:lnTo>
                  <a:lnTo>
                    <a:pt x="1392" y="0"/>
                  </a:lnTo>
                  <a:lnTo>
                    <a:pt x="1392" y="0"/>
                  </a:lnTo>
                </a:path>
              </a:pathLst>
            </a:custGeom>
            <a:noFill/>
            <a:ln w="46038">
              <a:solidFill>
                <a:srgbClr val="44546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ndParaRPr>
            </a:p>
          </p:txBody>
        </p:sp>
        <p:sp>
          <p:nvSpPr>
            <p:cNvPr id="16" name="Line 45"/>
            <p:cNvSpPr>
              <a:spLocks noChangeShapeType="1"/>
            </p:cNvSpPr>
            <p:nvPr/>
          </p:nvSpPr>
          <p:spPr bwMode="auto">
            <a:xfrm flipV="1">
              <a:off x="3199377" y="1437909"/>
              <a:ext cx="0" cy="4178876"/>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ndParaRPr>
            </a:p>
          </p:txBody>
        </p:sp>
        <p:sp>
          <p:nvSpPr>
            <p:cNvPr id="17" name="Line 48"/>
            <p:cNvSpPr>
              <a:spLocks noChangeShapeType="1"/>
            </p:cNvSpPr>
            <p:nvPr/>
          </p:nvSpPr>
          <p:spPr bwMode="auto">
            <a:xfrm flipH="1">
              <a:off x="3128941" y="3527346"/>
              <a:ext cx="70436"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ndParaRPr>
            </a:p>
          </p:txBody>
        </p:sp>
        <p:sp>
          <p:nvSpPr>
            <p:cNvPr id="18" name="Rectangle 49"/>
            <p:cNvSpPr>
              <a:spLocks noChangeArrowheads="1"/>
            </p:cNvSpPr>
            <p:nvPr/>
          </p:nvSpPr>
          <p:spPr bwMode="auto">
            <a:xfrm rot="16200000">
              <a:off x="2911035" y="3326827"/>
              <a:ext cx="187879" cy="30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1700" b="0" i="0" u="none" strike="noStrike" kern="0" cap="none" spc="0" normalizeH="0" baseline="0" noProof="0" smtClean="0">
                  <a:ln>
                    <a:noFill/>
                  </a:ln>
                  <a:solidFill>
                    <a:srgbClr val="000000"/>
                  </a:solidFill>
                  <a:effectLst/>
                  <a:uLnTx/>
                  <a:uFillTx/>
                  <a:latin typeface="Calibri" panose="020F0502020204030204" pitchFamily="34" charset="0"/>
                </a:rPr>
                <a:t>1</a:t>
              </a:r>
              <a:endParaRPr kumimoji="0" lang="en-US" sz="1800" b="0" i="0" u="none" strike="noStrike" kern="0" cap="none" spc="0" normalizeH="0" baseline="0" noProof="0" smtClean="0">
                <a:ln>
                  <a:noFill/>
                </a:ln>
                <a:solidFill>
                  <a:prstClr val="black"/>
                </a:solidFill>
                <a:effectLst/>
                <a:uLnTx/>
                <a:uFillTx/>
                <a:latin typeface="Arial" panose="020B0604020202020204" pitchFamily="34" charset="0"/>
              </a:endParaRPr>
            </a:p>
          </p:txBody>
        </p:sp>
        <p:sp>
          <p:nvSpPr>
            <p:cNvPr id="19" name="Line 50"/>
            <p:cNvSpPr>
              <a:spLocks noChangeShapeType="1"/>
            </p:cNvSpPr>
            <p:nvPr/>
          </p:nvSpPr>
          <p:spPr bwMode="auto">
            <a:xfrm flipH="1">
              <a:off x="3128941" y="1560314"/>
              <a:ext cx="70436"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ndParaRPr>
            </a:p>
          </p:txBody>
        </p:sp>
        <p:sp>
          <p:nvSpPr>
            <p:cNvPr id="20" name="Rectangle 51"/>
            <p:cNvSpPr>
              <a:spLocks noChangeArrowheads="1"/>
            </p:cNvSpPr>
            <p:nvPr/>
          </p:nvSpPr>
          <p:spPr bwMode="auto">
            <a:xfrm rot="16200000">
              <a:off x="2911035" y="1358371"/>
              <a:ext cx="187879" cy="30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1700" b="0" i="0" u="none" strike="noStrike" kern="0" cap="none" spc="0" normalizeH="0" baseline="0" noProof="0" smtClean="0">
                  <a:ln>
                    <a:noFill/>
                  </a:ln>
                  <a:solidFill>
                    <a:srgbClr val="000000"/>
                  </a:solidFill>
                  <a:effectLst/>
                  <a:uLnTx/>
                  <a:uFillTx/>
                  <a:latin typeface="Calibri" panose="020F0502020204030204" pitchFamily="34" charset="0"/>
                </a:rPr>
                <a:t>2</a:t>
              </a:r>
              <a:endParaRPr kumimoji="0" lang="en-US" sz="1800" b="0" i="0" u="none" strike="noStrike" kern="0" cap="none" spc="0" normalizeH="0" baseline="0" noProof="0" smtClean="0">
                <a:ln>
                  <a:noFill/>
                </a:ln>
                <a:solidFill>
                  <a:prstClr val="black"/>
                </a:solidFill>
                <a:effectLst/>
                <a:uLnTx/>
                <a:uFillTx/>
                <a:latin typeface="Arial" panose="020B0604020202020204" pitchFamily="34" charset="0"/>
              </a:endParaRPr>
            </a:p>
          </p:txBody>
        </p:sp>
        <p:sp>
          <p:nvSpPr>
            <p:cNvPr id="21" name="Rectangle 52"/>
            <p:cNvSpPr>
              <a:spLocks noChangeArrowheads="1"/>
            </p:cNvSpPr>
            <p:nvPr/>
          </p:nvSpPr>
          <p:spPr bwMode="auto">
            <a:xfrm rot="16200000">
              <a:off x="875749" y="3385278"/>
              <a:ext cx="31033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2000" b="0" i="0" u="none" strike="noStrike" kern="0" cap="none" spc="0" normalizeH="0" baseline="0" noProof="0" dirty="0" smtClean="0">
                  <a:ln>
                    <a:noFill/>
                  </a:ln>
                  <a:solidFill>
                    <a:prstClr val="black">
                      <a:lumMod val="65000"/>
                      <a:lumOff val="35000"/>
                    </a:prstClr>
                  </a:solidFill>
                  <a:effectLst/>
                  <a:uLnTx/>
                  <a:uFillTx/>
                  <a:latin typeface="Calibri" panose="020F0502020204030204" pitchFamily="34" charset="0"/>
                </a:rPr>
                <a:t>Cumulative CHF incidence (%)</a:t>
              </a:r>
              <a:endParaRPr kumimoji="0" lang="en-US" sz="2400" b="0" i="0" u="none" strike="noStrike" kern="0" cap="none" spc="0" normalizeH="0" baseline="0" noProof="0" dirty="0" smtClean="0">
                <a:ln>
                  <a:noFill/>
                </a:ln>
                <a:solidFill>
                  <a:prstClr val="black">
                    <a:lumMod val="65000"/>
                    <a:lumOff val="35000"/>
                  </a:prstClr>
                </a:solidFill>
                <a:effectLst/>
                <a:uLnTx/>
                <a:uFillTx/>
                <a:latin typeface="Arial" panose="020B0604020202020204" pitchFamily="34" charset="0"/>
              </a:endParaRPr>
            </a:p>
          </p:txBody>
        </p:sp>
        <p:sp>
          <p:nvSpPr>
            <p:cNvPr id="22" name="Line 53"/>
            <p:cNvSpPr>
              <a:spLocks noChangeShapeType="1"/>
            </p:cNvSpPr>
            <p:nvPr/>
          </p:nvSpPr>
          <p:spPr bwMode="auto">
            <a:xfrm>
              <a:off x="3199377" y="5616784"/>
              <a:ext cx="5978580"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ndParaRPr>
            </a:p>
          </p:txBody>
        </p:sp>
        <p:sp>
          <p:nvSpPr>
            <p:cNvPr id="23" name="Line 54"/>
            <p:cNvSpPr>
              <a:spLocks noChangeShapeType="1"/>
            </p:cNvSpPr>
            <p:nvPr/>
          </p:nvSpPr>
          <p:spPr bwMode="auto">
            <a:xfrm>
              <a:off x="4954634" y="5616784"/>
              <a:ext cx="0" cy="79706"/>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ndParaRPr>
            </a:p>
          </p:txBody>
        </p:sp>
        <p:sp>
          <p:nvSpPr>
            <p:cNvPr id="24" name="Rectangle 55"/>
            <p:cNvSpPr>
              <a:spLocks noChangeArrowheads="1"/>
            </p:cNvSpPr>
            <p:nvPr/>
          </p:nvSpPr>
          <p:spPr bwMode="auto">
            <a:xfrm>
              <a:off x="4913782" y="5733497"/>
              <a:ext cx="185950" cy="310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1700" b="0" i="0" u="none" strike="noStrike" kern="0" cap="none" spc="0" normalizeH="0" baseline="0" noProof="0" smtClean="0">
                  <a:ln>
                    <a:noFill/>
                  </a:ln>
                  <a:solidFill>
                    <a:srgbClr val="000000"/>
                  </a:solidFill>
                  <a:effectLst/>
                  <a:uLnTx/>
                  <a:uFillTx/>
                  <a:latin typeface="Calibri" panose="020F0502020204030204" pitchFamily="34" charset="0"/>
                </a:rPr>
                <a:t>3</a:t>
              </a:r>
              <a:endParaRPr kumimoji="0" lang="en-US" sz="1800" b="0" i="0" u="none" strike="noStrike" kern="0" cap="none" spc="0" normalizeH="0" baseline="0" noProof="0" smtClean="0">
                <a:ln>
                  <a:noFill/>
                </a:ln>
                <a:solidFill>
                  <a:prstClr val="black"/>
                </a:solidFill>
                <a:effectLst/>
                <a:uLnTx/>
                <a:uFillTx/>
                <a:latin typeface="Arial" panose="020B0604020202020204" pitchFamily="34" charset="0"/>
              </a:endParaRPr>
            </a:p>
          </p:txBody>
        </p:sp>
        <p:sp>
          <p:nvSpPr>
            <p:cNvPr id="25" name="Line 56"/>
            <p:cNvSpPr>
              <a:spLocks noChangeShapeType="1"/>
            </p:cNvSpPr>
            <p:nvPr/>
          </p:nvSpPr>
          <p:spPr bwMode="auto">
            <a:xfrm>
              <a:off x="6598603" y="5616784"/>
              <a:ext cx="0" cy="79706"/>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ndParaRPr>
            </a:p>
          </p:txBody>
        </p:sp>
        <p:sp>
          <p:nvSpPr>
            <p:cNvPr id="26" name="Rectangle 57"/>
            <p:cNvSpPr>
              <a:spLocks noChangeArrowheads="1"/>
            </p:cNvSpPr>
            <p:nvPr/>
          </p:nvSpPr>
          <p:spPr bwMode="auto">
            <a:xfrm>
              <a:off x="6557750" y="5733497"/>
              <a:ext cx="185950" cy="310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1700" b="0" i="0" u="none" strike="noStrike" kern="0" cap="none" spc="0" normalizeH="0" baseline="0" noProof="0" smtClean="0">
                  <a:ln>
                    <a:noFill/>
                  </a:ln>
                  <a:solidFill>
                    <a:srgbClr val="000000"/>
                  </a:solidFill>
                  <a:effectLst/>
                  <a:uLnTx/>
                  <a:uFillTx/>
                  <a:latin typeface="Calibri" panose="020F0502020204030204" pitchFamily="34" charset="0"/>
                </a:rPr>
                <a:t>6</a:t>
              </a:r>
              <a:endParaRPr kumimoji="0" lang="en-US" sz="1800" b="0" i="0" u="none" strike="noStrike" kern="0" cap="none" spc="0" normalizeH="0" baseline="0" noProof="0" smtClean="0">
                <a:ln>
                  <a:noFill/>
                </a:ln>
                <a:solidFill>
                  <a:prstClr val="black"/>
                </a:solidFill>
                <a:effectLst/>
                <a:uLnTx/>
                <a:uFillTx/>
                <a:latin typeface="Arial" panose="020B0604020202020204" pitchFamily="34" charset="0"/>
              </a:endParaRPr>
            </a:p>
          </p:txBody>
        </p:sp>
        <p:sp>
          <p:nvSpPr>
            <p:cNvPr id="27" name="Line 58"/>
            <p:cNvSpPr>
              <a:spLocks noChangeShapeType="1"/>
            </p:cNvSpPr>
            <p:nvPr/>
          </p:nvSpPr>
          <p:spPr bwMode="auto">
            <a:xfrm>
              <a:off x="8246798" y="5616784"/>
              <a:ext cx="0" cy="79706"/>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ndParaRPr>
            </a:p>
          </p:txBody>
        </p:sp>
        <p:sp>
          <p:nvSpPr>
            <p:cNvPr id="28" name="Rectangle 59"/>
            <p:cNvSpPr>
              <a:spLocks noChangeArrowheads="1"/>
            </p:cNvSpPr>
            <p:nvPr/>
          </p:nvSpPr>
          <p:spPr bwMode="auto">
            <a:xfrm>
              <a:off x="8204537" y="5733497"/>
              <a:ext cx="185950" cy="310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1700" b="0" i="0" u="none" strike="noStrike" kern="0" cap="none" spc="0" normalizeH="0" baseline="0" noProof="0" smtClean="0">
                  <a:ln>
                    <a:noFill/>
                  </a:ln>
                  <a:solidFill>
                    <a:srgbClr val="000000"/>
                  </a:solidFill>
                  <a:effectLst/>
                  <a:uLnTx/>
                  <a:uFillTx/>
                  <a:latin typeface="Calibri" panose="020F0502020204030204" pitchFamily="34" charset="0"/>
                </a:rPr>
                <a:t>9</a:t>
              </a:r>
              <a:endParaRPr kumimoji="0" lang="en-US" sz="1800" b="0" i="0" u="none" strike="noStrike" kern="0" cap="none" spc="0" normalizeH="0" baseline="0" noProof="0" smtClean="0">
                <a:ln>
                  <a:noFill/>
                </a:ln>
                <a:solidFill>
                  <a:prstClr val="black"/>
                </a:solidFill>
                <a:effectLst/>
                <a:uLnTx/>
                <a:uFillTx/>
                <a:latin typeface="Arial" panose="020B0604020202020204" pitchFamily="34" charset="0"/>
              </a:endParaRPr>
            </a:p>
          </p:txBody>
        </p:sp>
        <p:sp>
          <p:nvSpPr>
            <p:cNvPr id="29" name="Rectangle 60"/>
            <p:cNvSpPr>
              <a:spLocks noChangeArrowheads="1"/>
            </p:cNvSpPr>
            <p:nvPr/>
          </p:nvSpPr>
          <p:spPr bwMode="auto">
            <a:xfrm>
              <a:off x="5599275" y="6154260"/>
              <a:ext cx="154401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sz="2000" b="0" i="0" u="none" strike="noStrike" kern="0" cap="none" spc="0" normalizeH="0" baseline="0" noProof="0" dirty="0" smtClean="0">
                  <a:ln>
                    <a:noFill/>
                  </a:ln>
                  <a:solidFill>
                    <a:prstClr val="black">
                      <a:lumMod val="65000"/>
                      <a:lumOff val="35000"/>
                    </a:prstClr>
                  </a:solidFill>
                  <a:effectLst/>
                  <a:uLnTx/>
                  <a:uFillTx/>
                  <a:latin typeface="Calibri" panose="020F0502020204030204" pitchFamily="34" charset="0"/>
                </a:rPr>
                <a:t>Follow-up year</a:t>
              </a:r>
              <a:endParaRPr kumimoji="0" lang="en-US" sz="2400" b="0" i="0" u="none" strike="noStrike" kern="0" cap="none" spc="0" normalizeH="0" baseline="0" noProof="0" dirty="0" smtClean="0">
                <a:ln>
                  <a:noFill/>
                </a:ln>
                <a:solidFill>
                  <a:prstClr val="black">
                    <a:lumMod val="65000"/>
                    <a:lumOff val="35000"/>
                  </a:prstClr>
                </a:solidFill>
                <a:effectLst/>
                <a:uLnTx/>
                <a:uFillTx/>
                <a:latin typeface="Arial" panose="020B0604020202020204" pitchFamily="34" charset="0"/>
              </a:endParaRPr>
            </a:p>
          </p:txBody>
        </p:sp>
      </p:grpSp>
    </p:spTree>
    <p:extLst>
      <p:ext uri="{BB962C8B-B14F-4D97-AF65-F5344CB8AC3E}">
        <p14:creationId xmlns:p14="http://schemas.microsoft.com/office/powerpoint/2010/main" val="2247200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14</a:t>
            </a:fld>
            <a:endParaRPr lang="en-US"/>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Incident HF</a:t>
            </a:r>
          </a:p>
        </p:txBody>
      </p:sp>
      <p:sp>
        <p:nvSpPr>
          <p:cNvPr id="30" name="Title 1"/>
          <p:cNvSpPr txBox="1">
            <a:spLocks/>
          </p:cNvSpPr>
          <p:nvPr/>
        </p:nvSpPr>
        <p:spPr>
          <a:xfrm>
            <a:off x="630695" y="749355"/>
            <a:ext cx="78867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Incidence rates of </a:t>
            </a:r>
            <a:r>
              <a:rPr kumimoji="0" lang="en-US" sz="3200" b="0" i="0" u="none" strike="noStrike" kern="1200" cap="none" spc="0" normalizeH="0" baseline="0" noProof="0" dirty="0" err="1" smtClean="0">
                <a:ln>
                  <a:noFill/>
                </a:ln>
                <a:solidFill>
                  <a:sysClr val="windowText" lastClr="000000"/>
                </a:solidFill>
                <a:effectLst/>
                <a:uLnTx/>
                <a:uFillTx/>
                <a:latin typeface="Calibri" panose="020F0502020204030204" pitchFamily="34" charset="0"/>
              </a:rPr>
              <a:t>HFpEF</a:t>
            </a:r>
            <a:r>
              <a:rPr kumimoji="0" lang="en-US" sz="32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 by race/ethnicity</a:t>
            </a:r>
            <a:endParaRPr kumimoji="0" lang="en-US" sz="3200" b="0" i="0" u="none" strike="noStrike" kern="1200" cap="none" spc="0" normalizeH="0" baseline="0" noProof="0" dirty="0">
              <a:ln>
                <a:noFill/>
              </a:ln>
              <a:solidFill>
                <a:sysClr val="windowText" lastClr="000000"/>
              </a:solidFill>
              <a:effectLst/>
              <a:uLnTx/>
              <a:uFillTx/>
              <a:latin typeface="Calibri" panose="020F0502020204030204" pitchFamily="34" charset="0"/>
            </a:endParaRPr>
          </a:p>
        </p:txBody>
      </p:sp>
      <p:graphicFrame>
        <p:nvGraphicFramePr>
          <p:cNvPr id="31" name="Chart 30"/>
          <p:cNvGraphicFramePr/>
          <p:nvPr>
            <p:extLst>
              <p:ext uri="{D42A27DB-BD31-4B8C-83A1-F6EECF244321}">
                <p14:modId xmlns:p14="http://schemas.microsoft.com/office/powerpoint/2010/main" val="4026598902"/>
              </p:ext>
            </p:extLst>
          </p:nvPr>
        </p:nvGraphicFramePr>
        <p:xfrm>
          <a:off x="990600" y="1600200"/>
          <a:ext cx="6934200" cy="4495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258773482"/>
              </p:ext>
            </p:extLst>
          </p:nvPr>
        </p:nvGraphicFramePr>
        <p:xfrm>
          <a:off x="622812" y="6172200"/>
          <a:ext cx="7218036" cy="365760"/>
        </p:xfrm>
        <a:graphic>
          <a:graphicData uri="http://schemas.openxmlformats.org/drawingml/2006/table">
            <a:tbl>
              <a:tblPr firstRow="1" bandRow="1"/>
              <a:tblGrid>
                <a:gridCol w="1341276"/>
                <a:gridCol w="1502081"/>
                <a:gridCol w="1403406"/>
                <a:gridCol w="1534975"/>
                <a:gridCol w="1436298"/>
              </a:tblGrid>
              <a:tr h="27432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800" b="1" dirty="0" smtClean="0">
                          <a:solidFill>
                            <a:schemeClr val="tx1"/>
                          </a:solidFill>
                        </a:rPr>
                        <a:t>HFPEF  n =</a:t>
                      </a:r>
                      <a:endParaRPr lang="en-US" sz="1800" b="1" dirty="0">
                        <a:solidFill>
                          <a:schemeClr val="tx1"/>
                        </a:solidFill>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800" b="1" dirty="0" smtClean="0">
                          <a:solidFill>
                            <a:schemeClr val="tx1"/>
                          </a:solidFill>
                        </a:rPr>
                        <a:t>46 (1.8%)</a:t>
                      </a:r>
                      <a:endParaRPr lang="en-US" sz="1800" b="1" dirty="0">
                        <a:solidFill>
                          <a:schemeClr val="tx1"/>
                        </a:solidFill>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800" b="1" dirty="0" smtClean="0">
                          <a:solidFill>
                            <a:schemeClr val="tx1"/>
                          </a:solidFill>
                        </a:rPr>
                        <a:t>11 (1.4%)</a:t>
                      </a:r>
                      <a:endParaRPr lang="en-US" sz="1800" b="1" dirty="0">
                        <a:solidFill>
                          <a:schemeClr val="tx1"/>
                        </a:solidFill>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800" b="1" dirty="0" smtClean="0">
                          <a:solidFill>
                            <a:schemeClr val="tx1"/>
                          </a:solidFill>
                        </a:rPr>
                        <a:t>24 (1.3%)</a:t>
                      </a:r>
                      <a:endParaRPr lang="en-US" sz="1800" b="1" dirty="0">
                        <a:solidFill>
                          <a:schemeClr val="tx1"/>
                        </a:solidFill>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800" b="1" dirty="0" smtClean="0">
                          <a:solidFill>
                            <a:schemeClr val="tx1"/>
                          </a:solidFill>
                        </a:rPr>
                        <a:t>22 (1.5%)</a:t>
                      </a:r>
                      <a:endParaRPr lang="en-US" sz="1800" b="1" dirty="0">
                        <a:solidFill>
                          <a:schemeClr val="tx1"/>
                        </a:solidFill>
                      </a:endParaRPr>
                    </a:p>
                  </a:txBody>
                  <a:tcPr>
                    <a:lnL>
                      <a:noFill/>
                    </a:lnL>
                    <a:lnR>
                      <a:noFill/>
                    </a:lnR>
                    <a:lnT>
                      <a:noFill/>
                    </a:lnT>
                    <a:lnB>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99872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15</a:t>
            </a:fld>
            <a:endParaRPr lang="en-US"/>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Multivariable adjusted HR</a:t>
            </a:r>
          </a:p>
        </p:txBody>
      </p:sp>
      <p:graphicFrame>
        <p:nvGraphicFramePr>
          <p:cNvPr id="3" name="Table 2"/>
          <p:cNvGraphicFramePr>
            <a:graphicFrameLocks noGrp="1"/>
          </p:cNvGraphicFramePr>
          <p:nvPr>
            <p:extLst>
              <p:ext uri="{D42A27DB-BD31-4B8C-83A1-F6EECF244321}">
                <p14:modId xmlns:p14="http://schemas.microsoft.com/office/powerpoint/2010/main" val="3213964939"/>
              </p:ext>
            </p:extLst>
          </p:nvPr>
        </p:nvGraphicFramePr>
        <p:xfrm>
          <a:off x="381001" y="1828800"/>
          <a:ext cx="8458201" cy="3369670"/>
        </p:xfrm>
        <a:graphic>
          <a:graphicData uri="http://schemas.openxmlformats.org/drawingml/2006/table">
            <a:tbl>
              <a:tblPr firstRow="1" bandRow="1">
                <a:tableStyleId>{5940675A-B579-460E-94D1-54222C63F5DA}</a:tableStyleId>
              </a:tblPr>
              <a:tblGrid>
                <a:gridCol w="1999212"/>
                <a:gridCol w="972587"/>
                <a:gridCol w="1143000"/>
                <a:gridCol w="1113908"/>
                <a:gridCol w="1095892"/>
                <a:gridCol w="1066801"/>
                <a:gridCol w="1066801"/>
              </a:tblGrid>
              <a:tr h="443590">
                <a:tc>
                  <a:txBody>
                    <a:bodyPr/>
                    <a:lstStyle/>
                    <a:p>
                      <a:r>
                        <a:rPr lang="en-US" dirty="0" smtClean="0">
                          <a:latin typeface="Calibri" panose="020F0502020204030204" pitchFamily="34" charset="0"/>
                        </a:rPr>
                        <a:t>Variable</a:t>
                      </a:r>
                      <a:endParaRPr lang="en-US" dirty="0">
                        <a:latin typeface="Calibri" panose="020F0502020204030204" pitchFamily="34" charset="0"/>
                      </a:endParaRPr>
                    </a:p>
                  </a:txBody>
                  <a:tcPr/>
                </a:tc>
                <a:tc gridSpan="3">
                  <a:txBody>
                    <a:bodyPr/>
                    <a:lstStyle/>
                    <a:p>
                      <a:pPr algn="ctr"/>
                      <a:r>
                        <a:rPr lang="en-US" dirty="0" err="1" smtClean="0">
                          <a:latin typeface="Calibri" panose="020F0502020204030204" pitchFamily="34" charset="0"/>
                        </a:rPr>
                        <a:t>HFpEF</a:t>
                      </a:r>
                      <a:endParaRPr lang="en-US" dirty="0" smtClean="0">
                        <a:latin typeface="Calibri" panose="020F0502020204030204" pitchFamily="34" charset="0"/>
                      </a:endParaRPr>
                    </a:p>
                  </a:txBody>
                  <a:tcPr/>
                </a:tc>
                <a:tc hMerge="1">
                  <a:txBody>
                    <a:bodyPr/>
                    <a:lstStyle/>
                    <a:p>
                      <a:endParaRPr lang="en-US" dirty="0" smtClean="0">
                        <a:latin typeface="Calibri" panose="020F0502020204030204" pitchFamily="34" charset="0"/>
                      </a:endParaRPr>
                    </a:p>
                  </a:txBody>
                  <a:tcPr/>
                </a:tc>
                <a:tc hMerge="1">
                  <a:txBody>
                    <a:bodyPr/>
                    <a:lstStyle/>
                    <a:p>
                      <a:endParaRPr lang="en-US"/>
                    </a:p>
                  </a:txBody>
                  <a:tcPr/>
                </a:tc>
                <a:tc gridSpan="3">
                  <a:txBody>
                    <a:bodyPr/>
                    <a:lstStyle/>
                    <a:p>
                      <a:r>
                        <a:rPr lang="en-US" dirty="0" err="1" smtClean="0">
                          <a:latin typeface="Calibri" panose="020F0502020204030204" pitchFamily="34" charset="0"/>
                        </a:rPr>
                        <a:t>HFrEF</a:t>
                      </a:r>
                      <a:endParaRPr lang="en-US" dirty="0" smtClean="0">
                        <a:latin typeface="Calibri" panose="020F0502020204030204" pitchFamily="34" charset="0"/>
                      </a:endParaRPr>
                    </a:p>
                  </a:txBody>
                  <a:tcPr/>
                </a:tc>
                <a:tc hMerge="1">
                  <a:txBody>
                    <a:bodyPr/>
                    <a:lstStyle/>
                    <a:p>
                      <a:endParaRPr lang="en-US" dirty="0" smtClean="0">
                        <a:latin typeface="Calibri" panose="020F0502020204030204" pitchFamily="34" charset="0"/>
                      </a:endParaRPr>
                    </a:p>
                  </a:txBody>
                  <a:tcPr/>
                </a:tc>
                <a:tc hMerge="1">
                  <a:txBody>
                    <a:bodyPr/>
                    <a:lstStyle/>
                    <a:p>
                      <a:endParaRPr lang="en-US"/>
                    </a:p>
                  </a:txBody>
                  <a:tcPr/>
                </a:tc>
              </a:tr>
              <a:tr h="257001">
                <a:tc>
                  <a:txBody>
                    <a:bodyPr/>
                    <a:lstStyle/>
                    <a:p>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HR*</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95% CI, </a:t>
                      </a:r>
                      <a:endParaRPr lang="en-US"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p value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HR*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95% CI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Calibri" panose="020F0502020204030204" pitchFamily="34" charset="0"/>
                      </a:endParaRPr>
                    </a:p>
                  </a:txBody>
                  <a:tcPr/>
                </a:tc>
              </a:tr>
              <a:tr h="257001">
                <a:tc>
                  <a:txBody>
                    <a:bodyPr/>
                    <a:lstStyle/>
                    <a:p>
                      <a:r>
                        <a:rPr lang="en-US" b="1" dirty="0" smtClean="0">
                          <a:latin typeface="Calibri" panose="020F0502020204030204" pitchFamily="34" charset="0"/>
                        </a:rPr>
                        <a:t>Age</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2.5</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1.9 – 3.3</a:t>
                      </a:r>
                      <a:endParaRPr lang="en-US" b="1"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alibri" panose="020F0502020204030204" pitchFamily="34" charset="0"/>
                        </a:rPr>
                        <a:t>p &lt;</a:t>
                      </a:r>
                      <a:r>
                        <a:rPr lang="en-US" b="1" baseline="0" dirty="0" smtClean="0">
                          <a:latin typeface="Calibri" panose="020F0502020204030204" pitchFamily="34" charset="0"/>
                        </a:rPr>
                        <a:t> 0.001</a:t>
                      </a:r>
                      <a:endParaRPr lang="en-US" b="1" dirty="0" smtClean="0">
                        <a:latin typeface="Calibri" panose="020F0502020204030204" pitchFamily="34" charset="0"/>
                      </a:endParaRPr>
                    </a:p>
                  </a:txBody>
                  <a:tcPr/>
                </a:tc>
                <a:tc>
                  <a:txBody>
                    <a:bodyPr/>
                    <a:lstStyle/>
                    <a:p>
                      <a:r>
                        <a:rPr lang="en-US" b="1" dirty="0" smtClean="0">
                          <a:latin typeface="Calibri" panose="020F0502020204030204" pitchFamily="34" charset="0"/>
                        </a:rPr>
                        <a:t>1.5</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1.1 – 1.9</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a:t>
                      </a:r>
                      <a:r>
                        <a:rPr lang="en-US" b="1" baseline="0" dirty="0" smtClean="0">
                          <a:latin typeface="Calibri" panose="020F0502020204030204" pitchFamily="34" charset="0"/>
                        </a:rPr>
                        <a:t> = 0.008</a:t>
                      </a:r>
                      <a:endParaRPr lang="en-US" b="1" dirty="0">
                        <a:latin typeface="Calibri" panose="020F0502020204030204" pitchFamily="34" charset="0"/>
                      </a:endParaRPr>
                    </a:p>
                  </a:txBody>
                  <a:tcPr/>
                </a:tc>
              </a:tr>
              <a:tr h="257001">
                <a:tc>
                  <a:txBody>
                    <a:bodyPr/>
                    <a:lstStyle/>
                    <a:p>
                      <a:r>
                        <a:rPr lang="en-US" b="0" dirty="0" smtClean="0">
                          <a:solidFill>
                            <a:schemeClr val="tx2"/>
                          </a:solidFill>
                          <a:latin typeface="Calibri" panose="020F0502020204030204" pitchFamily="34" charset="0"/>
                        </a:rPr>
                        <a:t>Male</a:t>
                      </a:r>
                      <a:endParaRPr lang="en-US" b="0" dirty="0">
                        <a:solidFill>
                          <a:schemeClr val="tx2"/>
                        </a:solidFill>
                        <a:latin typeface="Calibri" panose="020F0502020204030204" pitchFamily="34" charset="0"/>
                      </a:endParaRPr>
                    </a:p>
                  </a:txBody>
                  <a:tcPr/>
                </a:tc>
                <a:tc>
                  <a:txBody>
                    <a:bodyPr/>
                    <a:lstStyle/>
                    <a:p>
                      <a:r>
                        <a:rPr lang="en-US" dirty="0" smtClean="0">
                          <a:latin typeface="Calibri" panose="020F0502020204030204" pitchFamily="34" charset="0"/>
                        </a:rPr>
                        <a:t>1.1</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0.7 – 1.7 </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a:t>
                      </a:r>
                      <a:r>
                        <a:rPr lang="en-US" baseline="0" dirty="0" smtClean="0">
                          <a:latin typeface="Calibri" panose="020F0502020204030204" pitchFamily="34" charset="0"/>
                        </a:rPr>
                        <a:t> = </a:t>
                      </a:r>
                      <a:r>
                        <a:rPr lang="en-US" dirty="0" smtClean="0">
                          <a:latin typeface="Calibri" panose="020F0502020204030204" pitchFamily="34" charset="0"/>
                        </a:rPr>
                        <a:t>0.68</a:t>
                      </a:r>
                      <a:endParaRPr lang="en-US" dirty="0">
                        <a:latin typeface="Calibri" panose="020F0502020204030204" pitchFamily="34" charset="0"/>
                      </a:endParaRPr>
                    </a:p>
                  </a:txBody>
                  <a:tcPr/>
                </a:tc>
                <a:tc>
                  <a:txBody>
                    <a:bodyPr/>
                    <a:lstStyle/>
                    <a:p>
                      <a:r>
                        <a:rPr lang="en-US" b="0" dirty="0" smtClean="0">
                          <a:solidFill>
                            <a:schemeClr val="tx2"/>
                          </a:solidFill>
                          <a:latin typeface="Calibri" panose="020F0502020204030204" pitchFamily="34" charset="0"/>
                        </a:rPr>
                        <a:t>2.6</a:t>
                      </a:r>
                      <a:endParaRPr lang="en-US" b="0" dirty="0">
                        <a:solidFill>
                          <a:schemeClr val="tx2"/>
                        </a:solidFill>
                        <a:latin typeface="Calibri" panose="020F0502020204030204" pitchFamily="34" charset="0"/>
                      </a:endParaRPr>
                    </a:p>
                  </a:txBody>
                  <a:tcPr/>
                </a:tc>
                <a:tc>
                  <a:txBody>
                    <a:bodyPr/>
                    <a:lstStyle/>
                    <a:p>
                      <a:r>
                        <a:rPr lang="en-US" b="0" dirty="0" smtClean="0">
                          <a:solidFill>
                            <a:schemeClr val="tx2"/>
                          </a:solidFill>
                          <a:latin typeface="Calibri" panose="020F0502020204030204" pitchFamily="34" charset="0"/>
                        </a:rPr>
                        <a:t>1.6 – 4.2</a:t>
                      </a:r>
                      <a:endParaRPr lang="en-US" b="0" dirty="0">
                        <a:solidFill>
                          <a:schemeClr val="tx2"/>
                        </a:solidFill>
                        <a:latin typeface="Calibri" panose="020F0502020204030204" pitchFamily="34" charset="0"/>
                      </a:endParaRPr>
                    </a:p>
                  </a:txBody>
                  <a:tcPr/>
                </a:tc>
                <a:tc>
                  <a:txBody>
                    <a:bodyPr/>
                    <a:lstStyle/>
                    <a:p>
                      <a:r>
                        <a:rPr lang="en-US" b="0" dirty="0" smtClean="0">
                          <a:solidFill>
                            <a:schemeClr val="tx2"/>
                          </a:solidFill>
                          <a:latin typeface="Calibri" panose="020F0502020204030204" pitchFamily="34" charset="0"/>
                        </a:rPr>
                        <a:t>p</a:t>
                      </a:r>
                      <a:r>
                        <a:rPr lang="en-US" b="0" baseline="0" dirty="0" smtClean="0">
                          <a:solidFill>
                            <a:schemeClr val="tx2"/>
                          </a:solidFill>
                          <a:latin typeface="Calibri" panose="020F0502020204030204" pitchFamily="34" charset="0"/>
                        </a:rPr>
                        <a:t> &lt; 0.001</a:t>
                      </a:r>
                      <a:endParaRPr lang="en-US" b="0" dirty="0">
                        <a:solidFill>
                          <a:schemeClr val="tx2"/>
                        </a:solidFill>
                        <a:latin typeface="Calibri" panose="020F0502020204030204" pitchFamily="34" charset="0"/>
                      </a:endParaRPr>
                    </a:p>
                  </a:txBody>
                  <a:tcPr/>
                </a:tc>
              </a:tr>
              <a:tr h="257001">
                <a:tc>
                  <a:txBody>
                    <a:bodyPr/>
                    <a:lstStyle/>
                    <a:p>
                      <a:r>
                        <a:rPr lang="en-US" dirty="0" smtClean="0">
                          <a:latin typeface="Calibri" panose="020F0502020204030204" pitchFamily="34" charset="0"/>
                        </a:rPr>
                        <a:t>Race/ethnicity</a:t>
                      </a:r>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     White</a:t>
                      </a:r>
                    </a:p>
                  </a:txBody>
                  <a:tcPr/>
                </a:tc>
                <a:tc>
                  <a:txBody>
                    <a:bodyPr/>
                    <a:lstStyle/>
                    <a:p>
                      <a:pPr algn="ctr"/>
                      <a:r>
                        <a:rPr lang="en-US" dirty="0" smtClean="0">
                          <a:latin typeface="Calibri" panose="020F0502020204030204" pitchFamily="34" charset="0"/>
                        </a:rPr>
                        <a:t>ref</a:t>
                      </a:r>
                      <a:endParaRPr lang="en-US" dirty="0">
                        <a:latin typeface="Calibri" panose="020F0502020204030204" pitchFamily="34" charset="0"/>
                      </a:endParaRPr>
                    </a:p>
                  </a:txBody>
                  <a:tcPr/>
                </a:tc>
                <a:tc>
                  <a:txBody>
                    <a:bodyPr/>
                    <a:lstStyle/>
                    <a:p>
                      <a:pPr algn="ctr"/>
                      <a:r>
                        <a:rPr lang="en-US" dirty="0" smtClean="0">
                          <a:latin typeface="Calibri" panose="020F0502020204030204" pitchFamily="34" charset="0"/>
                        </a:rPr>
                        <a:t>--</a:t>
                      </a:r>
                      <a:endParaRPr lang="en-US" dirty="0">
                        <a:latin typeface="Calibri" panose="020F0502020204030204" pitchFamily="34" charset="0"/>
                      </a:endParaRPr>
                    </a:p>
                  </a:txBody>
                  <a:tcPr/>
                </a:tc>
                <a:tc>
                  <a:txBody>
                    <a:bodyPr/>
                    <a:lstStyle/>
                    <a:p>
                      <a:pPr algn="ctr"/>
                      <a:r>
                        <a:rPr lang="en-US" dirty="0" smtClean="0">
                          <a:latin typeface="Calibri" panose="020F0502020204030204" pitchFamily="34" charset="0"/>
                        </a:rPr>
                        <a:t>--</a:t>
                      </a:r>
                      <a:endParaRPr lang="en-US" dirty="0">
                        <a:latin typeface="Calibri" panose="020F0502020204030204" pitchFamily="34" charset="0"/>
                      </a:endParaRPr>
                    </a:p>
                  </a:txBody>
                  <a:tcPr/>
                </a:tc>
                <a:tc>
                  <a:txBody>
                    <a:bodyPr/>
                    <a:lstStyle/>
                    <a:p>
                      <a:pPr algn="ctr"/>
                      <a:r>
                        <a:rPr lang="en-US" dirty="0" smtClean="0">
                          <a:latin typeface="Calibri" panose="020F0502020204030204" pitchFamily="34" charset="0"/>
                        </a:rPr>
                        <a:t>Ref</a:t>
                      </a:r>
                      <a:endParaRPr lang="en-US" dirty="0">
                        <a:latin typeface="Calibri" panose="020F0502020204030204" pitchFamily="34" charset="0"/>
                      </a:endParaRPr>
                    </a:p>
                  </a:txBody>
                  <a:tcPr/>
                </a:tc>
                <a:tc>
                  <a:txBody>
                    <a:bodyPr/>
                    <a:lstStyle/>
                    <a:p>
                      <a:pPr algn="ctr"/>
                      <a:r>
                        <a:rPr lang="en-US" dirty="0" smtClean="0">
                          <a:latin typeface="Calibri" panose="020F0502020204030204" pitchFamily="34" charset="0"/>
                        </a:rPr>
                        <a:t>--</a:t>
                      </a:r>
                      <a:endParaRPr lang="en-US" dirty="0">
                        <a:latin typeface="Calibri" panose="020F0502020204030204" pitchFamily="34" charset="0"/>
                      </a:endParaRPr>
                    </a:p>
                  </a:txBody>
                  <a:tcPr/>
                </a:tc>
                <a:tc>
                  <a:txBody>
                    <a:bodyPr/>
                    <a:lstStyle/>
                    <a:p>
                      <a:pPr algn="ctr"/>
                      <a:r>
                        <a:rPr lang="en-US" dirty="0" smtClean="0">
                          <a:latin typeface="Calibri" panose="020F0502020204030204" pitchFamily="34" charset="0"/>
                        </a:rPr>
                        <a:t>--</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     Chinese</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1.4</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0.6</a:t>
                      </a:r>
                      <a:r>
                        <a:rPr lang="en-US" baseline="0" dirty="0" smtClean="0">
                          <a:latin typeface="Calibri" panose="020F0502020204030204" pitchFamily="34" charset="0"/>
                        </a:rPr>
                        <a:t> – 3.3</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 = 0.4</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a:t>
                      </a:r>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     </a:t>
                      </a:r>
                      <a:r>
                        <a:rPr lang="en-US" b="0" dirty="0" smtClean="0">
                          <a:solidFill>
                            <a:schemeClr val="tx2"/>
                          </a:solidFill>
                          <a:latin typeface="Calibri" panose="020F0502020204030204" pitchFamily="34" charset="0"/>
                        </a:rPr>
                        <a:t>Black</a:t>
                      </a:r>
                      <a:endParaRPr lang="en-US" b="0" dirty="0">
                        <a:solidFill>
                          <a:schemeClr val="tx2"/>
                        </a:solidFill>
                        <a:latin typeface="Calibri" panose="020F0502020204030204" pitchFamily="34" charset="0"/>
                      </a:endParaRPr>
                    </a:p>
                  </a:txBody>
                  <a:tcPr/>
                </a:tc>
                <a:tc>
                  <a:txBody>
                    <a:bodyPr/>
                    <a:lstStyle/>
                    <a:p>
                      <a:r>
                        <a:rPr lang="en-US" dirty="0" smtClean="0">
                          <a:latin typeface="Calibri" panose="020F0502020204030204" pitchFamily="34" charset="0"/>
                        </a:rPr>
                        <a:t>0.6</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0.3 – 1.1  </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a:t>
                      </a:r>
                      <a:r>
                        <a:rPr lang="en-US" baseline="0" dirty="0" smtClean="0">
                          <a:latin typeface="Calibri" panose="020F0502020204030204" pitchFamily="34" charset="0"/>
                        </a:rPr>
                        <a:t> = 0.08</a:t>
                      </a:r>
                      <a:endParaRPr lang="en-US" dirty="0">
                        <a:latin typeface="Calibri" panose="020F0502020204030204" pitchFamily="34" charset="0"/>
                      </a:endParaRPr>
                    </a:p>
                  </a:txBody>
                  <a:tcPr/>
                </a:tc>
                <a:tc>
                  <a:txBody>
                    <a:bodyPr/>
                    <a:lstStyle/>
                    <a:p>
                      <a:r>
                        <a:rPr lang="en-US" b="0" dirty="0" smtClean="0">
                          <a:solidFill>
                            <a:schemeClr val="tx2"/>
                          </a:solidFill>
                          <a:latin typeface="Calibri" panose="020F0502020204030204" pitchFamily="34" charset="0"/>
                        </a:rPr>
                        <a:t>1.7</a:t>
                      </a:r>
                      <a:endParaRPr lang="en-US" b="0" dirty="0">
                        <a:solidFill>
                          <a:schemeClr val="tx2"/>
                        </a:solidFill>
                        <a:latin typeface="Calibri" panose="020F0502020204030204" pitchFamily="34" charset="0"/>
                      </a:endParaRPr>
                    </a:p>
                  </a:txBody>
                  <a:tcPr/>
                </a:tc>
                <a:tc>
                  <a:txBody>
                    <a:bodyPr/>
                    <a:lstStyle/>
                    <a:p>
                      <a:r>
                        <a:rPr lang="en-US" b="0" dirty="0" smtClean="0">
                          <a:solidFill>
                            <a:schemeClr val="tx2"/>
                          </a:solidFill>
                          <a:latin typeface="Calibri" panose="020F0502020204030204" pitchFamily="34" charset="0"/>
                        </a:rPr>
                        <a:t>1.0 – 2.9</a:t>
                      </a:r>
                      <a:endParaRPr lang="en-US" b="0" dirty="0">
                        <a:solidFill>
                          <a:schemeClr val="tx2"/>
                        </a:solidFill>
                        <a:latin typeface="Calibri" panose="020F0502020204030204" pitchFamily="34" charset="0"/>
                      </a:endParaRPr>
                    </a:p>
                  </a:txBody>
                  <a:tcPr/>
                </a:tc>
                <a:tc>
                  <a:txBody>
                    <a:bodyPr/>
                    <a:lstStyle/>
                    <a:p>
                      <a:r>
                        <a:rPr lang="en-US" b="0" dirty="0" smtClean="0">
                          <a:solidFill>
                            <a:schemeClr val="tx2"/>
                          </a:solidFill>
                          <a:latin typeface="Calibri" panose="020F0502020204030204" pitchFamily="34" charset="0"/>
                        </a:rPr>
                        <a:t>p</a:t>
                      </a:r>
                      <a:r>
                        <a:rPr lang="en-US" b="0" baseline="0" dirty="0" smtClean="0">
                          <a:solidFill>
                            <a:schemeClr val="tx2"/>
                          </a:solidFill>
                          <a:latin typeface="Calibri" panose="020F0502020204030204" pitchFamily="34" charset="0"/>
                        </a:rPr>
                        <a:t> = 0.045</a:t>
                      </a:r>
                      <a:endParaRPr lang="en-US" b="0" dirty="0">
                        <a:solidFill>
                          <a:schemeClr val="tx2"/>
                        </a:solidFill>
                        <a:latin typeface="Calibri" panose="020F0502020204030204" pitchFamily="34" charset="0"/>
                      </a:endParaRPr>
                    </a:p>
                  </a:txBody>
                  <a:tcPr/>
                </a:tc>
              </a:tr>
              <a:tr h="257001">
                <a:tc>
                  <a:txBody>
                    <a:bodyPr/>
                    <a:lstStyle/>
                    <a:p>
                      <a:r>
                        <a:rPr lang="en-US" dirty="0" smtClean="0">
                          <a:latin typeface="Calibri" panose="020F0502020204030204" pitchFamily="34" charset="0"/>
                        </a:rPr>
                        <a:t>    Hispanic</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0.8</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0.4 – 1.5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a:t>
                      </a:r>
                      <a:r>
                        <a:rPr lang="en-US" baseline="0" dirty="0" smtClean="0">
                          <a:latin typeface="Calibri" panose="020F0502020204030204" pitchFamily="34" charset="0"/>
                        </a:rPr>
                        <a:t> = 0.5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0.8</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0.4 – 1.6</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a:t>
                      </a:r>
                      <a:r>
                        <a:rPr lang="en-US" baseline="0" dirty="0" smtClean="0">
                          <a:latin typeface="Calibri" panose="020F0502020204030204" pitchFamily="34" charset="0"/>
                        </a:rPr>
                        <a:t> = 0.5</a:t>
                      </a:r>
                      <a:endParaRPr lang="en-US" dirty="0">
                        <a:latin typeface="Calibri" panose="020F0502020204030204" pitchFamily="34" charset="0"/>
                      </a:endParaRPr>
                    </a:p>
                  </a:txBody>
                  <a:tcPr/>
                </a:tc>
              </a:tr>
            </a:tbl>
          </a:graphicData>
        </a:graphic>
      </p:graphicFrame>
      <p:sp>
        <p:nvSpPr>
          <p:cNvPr id="8" name="Content Placeholder 1"/>
          <p:cNvSpPr>
            <a:spLocks noGrp="1"/>
          </p:cNvSpPr>
          <p:nvPr>
            <p:ph idx="1"/>
          </p:nvPr>
        </p:nvSpPr>
        <p:spPr>
          <a:xfrm>
            <a:off x="457200" y="990600"/>
            <a:ext cx="8229600" cy="762000"/>
          </a:xfrm>
        </p:spPr>
        <p:txBody>
          <a:bodyPr>
            <a:normAutofit/>
          </a:bodyPr>
          <a:lstStyle/>
          <a:p>
            <a:pPr marL="0" lvl="0" indent="0" fontAlgn="base">
              <a:spcAft>
                <a:spcPct val="0"/>
              </a:spcAft>
              <a:buNone/>
            </a:pPr>
            <a:r>
              <a:rPr lang="en-US" altLang="en-US" sz="2800" kern="0" dirty="0" smtClean="0">
                <a:solidFill>
                  <a:srgbClr val="008099"/>
                </a:solidFill>
                <a:latin typeface="Calibri" panose="020F0502020204030204" pitchFamily="34" charset="0"/>
                <a:ea typeface="ＭＳ Ｐゴシック" pitchFamily="59" charset="-128"/>
              </a:rPr>
              <a:t>Demographic Information</a:t>
            </a:r>
            <a:endParaRPr lang="en-US" altLang="en-US" sz="2800" kern="0" dirty="0">
              <a:solidFill>
                <a:srgbClr val="008099"/>
              </a:solidFill>
              <a:latin typeface="Calibri" panose="020F0502020204030204" pitchFamily="34" charset="0"/>
              <a:ea typeface="ＭＳ Ｐゴシック" pitchFamily="59" charset="-128"/>
            </a:endParaRPr>
          </a:p>
          <a:p>
            <a:pPr marL="0" indent="0" fontAlgn="base">
              <a:spcAft>
                <a:spcPct val="0"/>
              </a:spcAft>
              <a:buNone/>
            </a:pPr>
            <a:endParaRPr lang="en-US" sz="2800" dirty="0" smtClean="0">
              <a:solidFill>
                <a:schemeClr val="tx2"/>
              </a:solidFill>
              <a:latin typeface="Calibri" panose="020F0502020204030204" pitchFamily="34" charset="0"/>
            </a:endParaRPr>
          </a:p>
        </p:txBody>
      </p:sp>
      <p:sp>
        <p:nvSpPr>
          <p:cNvPr id="2" name="Rectangle 1"/>
          <p:cNvSpPr/>
          <p:nvPr/>
        </p:nvSpPr>
        <p:spPr>
          <a:xfrm>
            <a:off x="228600" y="5234992"/>
            <a:ext cx="8382000" cy="1198277"/>
          </a:xfrm>
          <a:prstGeom prst="rect">
            <a:avLst/>
          </a:prstGeom>
        </p:spPr>
        <p:txBody>
          <a:bodyPr wrap="square">
            <a:spAutoFit/>
          </a:bodyPr>
          <a:lstStyle/>
          <a:p>
            <a:pPr marL="342900" marR="0" lvl="0" indent="-342900">
              <a:lnSpc>
                <a:spcPct val="115000"/>
              </a:lnSpc>
              <a:spcBef>
                <a:spcPts val="0"/>
              </a:spcBef>
              <a:spcAft>
                <a:spcPts val="1000"/>
              </a:spcAft>
              <a:buFont typeface="Arial"/>
              <a:buChar char="•"/>
              <a:tabLst>
                <a:tab pos="457200" algn="l"/>
              </a:tabLst>
            </a:pPr>
            <a:r>
              <a:rPr lang="en-US" sz="1200" i="1" dirty="0">
                <a:latin typeface="Calibri"/>
                <a:ea typeface="Calibri"/>
                <a:cs typeface="Times New Roman"/>
              </a:rPr>
              <a:t>p</a:t>
            </a:r>
            <a:r>
              <a:rPr lang="en-US" sz="1200" dirty="0">
                <a:latin typeface="Calibri"/>
                <a:ea typeface="Calibri"/>
                <a:cs typeface="Times New Roman"/>
              </a:rPr>
              <a:t> &lt; 0.05 highlighted in </a:t>
            </a:r>
            <a:r>
              <a:rPr lang="en-US" sz="1200" dirty="0" smtClean="0">
                <a:latin typeface="Calibri"/>
                <a:ea typeface="Calibri"/>
                <a:cs typeface="Times New Roman"/>
              </a:rPr>
              <a:t>bold if significant for both </a:t>
            </a:r>
            <a:r>
              <a:rPr lang="en-US" sz="1200" dirty="0" err="1" smtClean="0">
                <a:latin typeface="Calibri"/>
                <a:ea typeface="Calibri"/>
                <a:cs typeface="Times New Roman"/>
              </a:rPr>
              <a:t>HFpEF</a:t>
            </a:r>
            <a:r>
              <a:rPr lang="en-US" sz="1200" dirty="0" smtClean="0">
                <a:latin typeface="Calibri"/>
                <a:ea typeface="Calibri"/>
                <a:cs typeface="Times New Roman"/>
              </a:rPr>
              <a:t> and </a:t>
            </a:r>
            <a:r>
              <a:rPr lang="en-US" sz="1200" dirty="0" err="1" smtClean="0">
                <a:latin typeface="Calibri"/>
                <a:ea typeface="Calibri"/>
                <a:cs typeface="Times New Roman"/>
              </a:rPr>
              <a:t>HFrEF</a:t>
            </a:r>
            <a:r>
              <a:rPr lang="en-US" sz="1200" dirty="0" smtClean="0">
                <a:latin typeface="Calibri"/>
                <a:ea typeface="Calibri"/>
                <a:cs typeface="Times New Roman"/>
              </a:rPr>
              <a:t>, green text if </a:t>
            </a:r>
            <a:r>
              <a:rPr lang="en-US" sz="1200" dirty="0" err="1" smtClean="0">
                <a:latin typeface="Calibri"/>
                <a:ea typeface="Calibri"/>
                <a:cs typeface="Times New Roman"/>
              </a:rPr>
              <a:t>HFpEF</a:t>
            </a:r>
            <a:r>
              <a:rPr lang="en-US" sz="1200" dirty="0" smtClean="0">
                <a:latin typeface="Calibri"/>
                <a:ea typeface="Calibri"/>
                <a:cs typeface="Times New Roman"/>
              </a:rPr>
              <a:t> only, blue text if </a:t>
            </a:r>
            <a:r>
              <a:rPr lang="en-US" sz="1200" dirty="0" err="1" smtClean="0">
                <a:latin typeface="Calibri"/>
                <a:ea typeface="Calibri"/>
                <a:cs typeface="Times New Roman"/>
              </a:rPr>
              <a:t>HFrEF</a:t>
            </a:r>
            <a:r>
              <a:rPr lang="en-US" sz="1200" dirty="0" smtClean="0">
                <a:latin typeface="Calibri"/>
                <a:ea typeface="Calibri"/>
                <a:cs typeface="Times New Roman"/>
              </a:rPr>
              <a:t> only</a:t>
            </a:r>
            <a:endParaRPr lang="en-US" sz="1200" dirty="0">
              <a:latin typeface="Calibri"/>
              <a:ea typeface="Calibri"/>
              <a:cs typeface="Times New Roman"/>
            </a:endParaRPr>
          </a:p>
          <a:p>
            <a:pPr marL="342900" marR="0" lvl="0" indent="-342900">
              <a:lnSpc>
                <a:spcPct val="115000"/>
              </a:lnSpc>
              <a:spcBef>
                <a:spcPts val="0"/>
              </a:spcBef>
              <a:spcAft>
                <a:spcPts val="1000"/>
              </a:spcAft>
              <a:buFont typeface="Arial"/>
              <a:buChar char="•"/>
              <a:tabLst>
                <a:tab pos="457200" algn="l"/>
              </a:tabLst>
            </a:pPr>
            <a:r>
              <a:rPr lang="en-US" sz="1200" dirty="0" smtClean="0">
                <a:latin typeface="Calibri"/>
                <a:ea typeface="Calibri"/>
                <a:cs typeface="Times New Roman"/>
              </a:rPr>
              <a:t>*Adjusted </a:t>
            </a:r>
            <a:r>
              <a:rPr lang="en-US" sz="1200" dirty="0">
                <a:latin typeface="Calibri"/>
                <a:ea typeface="Calibri"/>
                <a:cs typeface="Times New Roman"/>
              </a:rPr>
              <a:t>for age, gender, race/ethnicity, MESA site, socioeconomic status, smoking, diabetes, hypertension, LVH by EKG, obesity, </a:t>
            </a:r>
            <a:r>
              <a:rPr lang="en-US" sz="1200" dirty="0" err="1">
                <a:latin typeface="Calibri"/>
                <a:ea typeface="Calibri"/>
                <a:cs typeface="Times New Roman"/>
              </a:rPr>
              <a:t>eGFR</a:t>
            </a:r>
            <a:r>
              <a:rPr lang="en-US" sz="1200" dirty="0">
                <a:latin typeface="Calibri"/>
                <a:ea typeface="Calibri"/>
                <a:cs typeface="Times New Roman"/>
              </a:rPr>
              <a:t>, coronary artery calcium, total cholesterol, abnormal HDL cholesterol, and incident MI. </a:t>
            </a:r>
            <a:endParaRPr lang="en-US" sz="1200" dirty="0" smtClean="0">
              <a:latin typeface="Calibri"/>
              <a:ea typeface="Calibri"/>
              <a:cs typeface="Times New Roman"/>
            </a:endParaRPr>
          </a:p>
          <a:p>
            <a:pPr marL="342900" marR="0" lvl="0" indent="-342900">
              <a:lnSpc>
                <a:spcPct val="115000"/>
              </a:lnSpc>
              <a:spcBef>
                <a:spcPts val="0"/>
              </a:spcBef>
              <a:spcAft>
                <a:spcPts val="1000"/>
              </a:spcAft>
              <a:buFont typeface="Arial"/>
              <a:buChar char="•"/>
              <a:tabLst>
                <a:tab pos="457200" algn="l"/>
              </a:tabLst>
            </a:pPr>
            <a:r>
              <a:rPr lang="en-US" sz="1200" dirty="0" smtClean="0">
                <a:latin typeface="Calibri"/>
                <a:ea typeface="Calibri"/>
                <a:cs typeface="Times New Roman"/>
              </a:rPr>
              <a:t>** no Chinese individuals developed incident </a:t>
            </a:r>
            <a:r>
              <a:rPr lang="en-US" sz="1200" dirty="0" err="1" smtClean="0">
                <a:latin typeface="Calibri"/>
                <a:ea typeface="Calibri"/>
                <a:cs typeface="Times New Roman"/>
              </a:rPr>
              <a:t>HFrEF</a:t>
            </a:r>
            <a:endParaRPr lang="en-US" sz="1200" dirty="0" smtClean="0">
              <a:latin typeface="Calibri"/>
              <a:ea typeface="Calibri"/>
              <a:cs typeface="Times New Roman"/>
            </a:endParaRPr>
          </a:p>
        </p:txBody>
      </p:sp>
    </p:spTree>
    <p:extLst>
      <p:ext uri="{BB962C8B-B14F-4D97-AF65-F5344CB8AC3E}">
        <p14:creationId xmlns:p14="http://schemas.microsoft.com/office/powerpoint/2010/main" val="3361228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16</a:t>
            </a:fld>
            <a:endParaRPr lang="en-US"/>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Multivariable adjusted HR</a:t>
            </a:r>
          </a:p>
        </p:txBody>
      </p:sp>
      <p:graphicFrame>
        <p:nvGraphicFramePr>
          <p:cNvPr id="3" name="Table 2"/>
          <p:cNvGraphicFramePr>
            <a:graphicFrameLocks noGrp="1"/>
          </p:cNvGraphicFramePr>
          <p:nvPr>
            <p:extLst>
              <p:ext uri="{D42A27DB-BD31-4B8C-83A1-F6EECF244321}">
                <p14:modId xmlns:p14="http://schemas.microsoft.com/office/powerpoint/2010/main" val="193794485"/>
              </p:ext>
            </p:extLst>
          </p:nvPr>
        </p:nvGraphicFramePr>
        <p:xfrm>
          <a:off x="381001" y="1828800"/>
          <a:ext cx="8458201" cy="3003910"/>
        </p:xfrm>
        <a:graphic>
          <a:graphicData uri="http://schemas.openxmlformats.org/drawingml/2006/table">
            <a:tbl>
              <a:tblPr firstRow="1" bandRow="1">
                <a:tableStyleId>{5940675A-B579-460E-94D1-54222C63F5DA}</a:tableStyleId>
              </a:tblPr>
              <a:tblGrid>
                <a:gridCol w="1999212"/>
                <a:gridCol w="972587"/>
                <a:gridCol w="1143000"/>
                <a:gridCol w="1113908"/>
                <a:gridCol w="943492"/>
                <a:gridCol w="1219201"/>
                <a:gridCol w="1066801"/>
              </a:tblGrid>
              <a:tr h="443590">
                <a:tc rowSpan="2">
                  <a:txBody>
                    <a:bodyPr/>
                    <a:lstStyle/>
                    <a:p>
                      <a:r>
                        <a:rPr lang="en-US" dirty="0" smtClean="0">
                          <a:latin typeface="Calibri" panose="020F0502020204030204" pitchFamily="34" charset="0"/>
                        </a:rPr>
                        <a:t>Variable</a:t>
                      </a:r>
                      <a:endParaRPr lang="en-US" dirty="0">
                        <a:latin typeface="Calibri" panose="020F0502020204030204" pitchFamily="34" charset="0"/>
                      </a:endParaRPr>
                    </a:p>
                  </a:txBody>
                  <a:tcPr/>
                </a:tc>
                <a:tc gridSpan="3">
                  <a:txBody>
                    <a:bodyPr/>
                    <a:lstStyle/>
                    <a:p>
                      <a:pPr algn="ctr"/>
                      <a:r>
                        <a:rPr lang="en-US" dirty="0" err="1" smtClean="0">
                          <a:latin typeface="Calibri" panose="020F0502020204030204" pitchFamily="34" charset="0"/>
                        </a:rPr>
                        <a:t>HFpEF</a:t>
                      </a:r>
                      <a:endParaRPr lang="en-US" dirty="0" smtClean="0">
                        <a:latin typeface="Calibri" panose="020F0502020204030204" pitchFamily="34" charset="0"/>
                      </a:endParaRPr>
                    </a:p>
                  </a:txBody>
                  <a:tcPr/>
                </a:tc>
                <a:tc hMerge="1">
                  <a:txBody>
                    <a:bodyPr/>
                    <a:lstStyle/>
                    <a:p>
                      <a:endParaRPr lang="en-US" dirty="0" smtClean="0">
                        <a:latin typeface="Calibri" panose="020F0502020204030204" pitchFamily="34" charset="0"/>
                      </a:endParaRPr>
                    </a:p>
                  </a:txBody>
                  <a:tcPr/>
                </a:tc>
                <a:tc hMerge="1">
                  <a:txBody>
                    <a:bodyPr/>
                    <a:lstStyle/>
                    <a:p>
                      <a:endParaRPr lang="en-US"/>
                    </a:p>
                  </a:txBody>
                  <a:tcPr/>
                </a:tc>
                <a:tc gridSpan="3">
                  <a:txBody>
                    <a:bodyPr/>
                    <a:lstStyle/>
                    <a:p>
                      <a:r>
                        <a:rPr lang="en-US" dirty="0" err="1" smtClean="0">
                          <a:latin typeface="Calibri" panose="020F0502020204030204" pitchFamily="34" charset="0"/>
                        </a:rPr>
                        <a:t>HFrEF</a:t>
                      </a:r>
                      <a:endParaRPr lang="en-US" dirty="0" smtClean="0">
                        <a:latin typeface="Calibri" panose="020F0502020204030204" pitchFamily="34" charset="0"/>
                      </a:endParaRPr>
                    </a:p>
                  </a:txBody>
                  <a:tcPr/>
                </a:tc>
                <a:tc hMerge="1">
                  <a:txBody>
                    <a:bodyPr/>
                    <a:lstStyle/>
                    <a:p>
                      <a:endParaRPr lang="en-US" dirty="0" smtClean="0">
                        <a:latin typeface="Calibri" panose="020F0502020204030204" pitchFamily="34" charset="0"/>
                      </a:endParaRPr>
                    </a:p>
                  </a:txBody>
                  <a:tcPr/>
                </a:tc>
                <a:tc hMerge="1">
                  <a:txBody>
                    <a:bodyPr/>
                    <a:lstStyle/>
                    <a:p>
                      <a:endParaRPr lang="en-US"/>
                    </a:p>
                  </a:txBody>
                  <a:tcPr/>
                </a:tc>
              </a:tr>
              <a:tr h="257001">
                <a:tc vMerge="1">
                  <a:txBody>
                    <a:bodyPr/>
                    <a:lstStyle/>
                    <a:p>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HR*</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95% CI, </a:t>
                      </a:r>
                      <a:endParaRPr lang="en-US"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p value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HR*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95% CI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Calibri" panose="020F0502020204030204" pitchFamily="34" charset="0"/>
                      </a:endParaRPr>
                    </a:p>
                  </a:txBody>
                  <a:tcPr/>
                </a:tc>
              </a:tr>
              <a:tr h="257001">
                <a:tc>
                  <a:txBody>
                    <a:bodyPr/>
                    <a:lstStyle/>
                    <a:p>
                      <a:r>
                        <a:rPr lang="en-US" b="1" dirty="0" smtClean="0">
                          <a:latin typeface="Calibri" panose="020F0502020204030204" pitchFamily="34" charset="0"/>
                        </a:rPr>
                        <a:t>Hypertension</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1.8</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1.1 – 2.8</a:t>
                      </a:r>
                      <a:endParaRPr lang="en-US" b="1"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alibri" panose="020F0502020204030204" pitchFamily="34" charset="0"/>
                        </a:rPr>
                        <a:t>p</a:t>
                      </a:r>
                      <a:r>
                        <a:rPr lang="en-US" b="1" baseline="0" dirty="0" smtClean="0">
                          <a:latin typeface="Calibri" panose="020F0502020204030204" pitchFamily="34" charset="0"/>
                        </a:rPr>
                        <a:t> = 0.02</a:t>
                      </a:r>
                    </a:p>
                  </a:txBody>
                  <a:tcPr/>
                </a:tc>
                <a:tc>
                  <a:txBody>
                    <a:bodyPr/>
                    <a:lstStyle/>
                    <a:p>
                      <a:r>
                        <a:rPr lang="en-US" b="1" dirty="0" smtClean="0">
                          <a:latin typeface="Calibri" panose="020F0502020204030204" pitchFamily="34" charset="0"/>
                        </a:rPr>
                        <a:t>1.8 </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1.1 – 2.9</a:t>
                      </a:r>
                      <a:endParaRPr lang="en-US" b="1"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alibri" panose="020F0502020204030204" pitchFamily="34" charset="0"/>
                        </a:rPr>
                        <a:t>p</a:t>
                      </a:r>
                      <a:r>
                        <a:rPr lang="en-US" b="1" baseline="0" dirty="0" smtClean="0">
                          <a:latin typeface="Calibri" panose="020F0502020204030204" pitchFamily="34" charset="0"/>
                        </a:rPr>
                        <a:t> = 0.02</a:t>
                      </a:r>
                    </a:p>
                  </a:txBody>
                  <a:tcPr/>
                </a:tc>
              </a:tr>
              <a:tr h="257001">
                <a:tc>
                  <a:txBody>
                    <a:bodyPr/>
                    <a:lstStyle/>
                    <a:p>
                      <a:r>
                        <a:rPr lang="en-US" b="1" dirty="0" smtClean="0">
                          <a:solidFill>
                            <a:srgbClr val="539743"/>
                          </a:solidFill>
                          <a:latin typeface="Calibri" panose="020F0502020204030204" pitchFamily="34" charset="0"/>
                        </a:rPr>
                        <a:t>BMI</a:t>
                      </a:r>
                      <a:r>
                        <a:rPr lang="en-US" b="1" baseline="0" dirty="0" smtClean="0">
                          <a:solidFill>
                            <a:srgbClr val="539743"/>
                          </a:solidFill>
                          <a:latin typeface="Calibri" panose="020F0502020204030204" pitchFamily="34" charset="0"/>
                        </a:rPr>
                        <a:t> (per SD</a:t>
                      </a:r>
                      <a:r>
                        <a:rPr lang="en-US" sz="1800" b="1" baseline="0" dirty="0" smtClean="0">
                          <a:solidFill>
                            <a:srgbClr val="539743"/>
                          </a:solidFill>
                          <a:effectLst/>
                          <a:latin typeface="Calibri"/>
                          <a:ea typeface="Calibri"/>
                          <a:cs typeface="Times New Roman"/>
                        </a:rPr>
                        <a:t>)</a:t>
                      </a:r>
                      <a:endParaRPr lang="en-US" b="1" dirty="0">
                        <a:solidFill>
                          <a:srgbClr val="539743"/>
                        </a:solidFill>
                        <a:latin typeface="Calibri" panose="020F0502020204030204" pitchFamily="34" charset="0"/>
                      </a:endParaRPr>
                    </a:p>
                  </a:txBody>
                  <a:tcPr/>
                </a:tc>
                <a:tc>
                  <a:txBody>
                    <a:bodyPr/>
                    <a:lstStyle/>
                    <a:p>
                      <a:r>
                        <a:rPr lang="en-US" b="1" dirty="0" smtClean="0">
                          <a:solidFill>
                            <a:srgbClr val="539743"/>
                          </a:solidFill>
                          <a:latin typeface="Calibri" panose="020F0502020204030204" pitchFamily="34" charset="0"/>
                        </a:rPr>
                        <a:t>1.4</a:t>
                      </a:r>
                      <a:endParaRPr lang="en-US" b="1" dirty="0">
                        <a:solidFill>
                          <a:srgbClr val="539743"/>
                        </a:solidFill>
                        <a:latin typeface="Calibri" panose="020F0502020204030204" pitchFamily="34" charset="0"/>
                      </a:endParaRPr>
                    </a:p>
                  </a:txBody>
                  <a:tcPr/>
                </a:tc>
                <a:tc>
                  <a:txBody>
                    <a:bodyPr/>
                    <a:lstStyle/>
                    <a:p>
                      <a:r>
                        <a:rPr lang="en-US" b="1" dirty="0" smtClean="0">
                          <a:solidFill>
                            <a:srgbClr val="539743"/>
                          </a:solidFill>
                          <a:latin typeface="Calibri" panose="020F0502020204030204" pitchFamily="34" charset="0"/>
                        </a:rPr>
                        <a:t>1.2</a:t>
                      </a:r>
                      <a:r>
                        <a:rPr lang="en-US" b="1" baseline="0" dirty="0" smtClean="0">
                          <a:solidFill>
                            <a:srgbClr val="539743"/>
                          </a:solidFill>
                          <a:latin typeface="Calibri" panose="020F0502020204030204" pitchFamily="34" charset="0"/>
                        </a:rPr>
                        <a:t> – 1.8</a:t>
                      </a:r>
                      <a:endParaRPr lang="en-US" b="1" dirty="0">
                        <a:solidFill>
                          <a:srgbClr val="539743"/>
                        </a:solidFill>
                        <a:latin typeface="Calibri" panose="020F0502020204030204" pitchFamily="34" charset="0"/>
                      </a:endParaRPr>
                    </a:p>
                  </a:txBody>
                  <a:tcPr/>
                </a:tc>
                <a:tc>
                  <a:txBody>
                    <a:bodyPr/>
                    <a:lstStyle/>
                    <a:p>
                      <a:r>
                        <a:rPr lang="en-US" b="1" dirty="0" smtClean="0">
                          <a:solidFill>
                            <a:srgbClr val="539743"/>
                          </a:solidFill>
                          <a:latin typeface="Calibri" panose="020F0502020204030204" pitchFamily="34" charset="0"/>
                        </a:rPr>
                        <a:t>p</a:t>
                      </a:r>
                      <a:r>
                        <a:rPr lang="en-US" b="1" baseline="0" dirty="0" smtClean="0">
                          <a:solidFill>
                            <a:srgbClr val="539743"/>
                          </a:solidFill>
                          <a:latin typeface="Calibri" panose="020F0502020204030204" pitchFamily="34" charset="0"/>
                        </a:rPr>
                        <a:t> = </a:t>
                      </a:r>
                      <a:r>
                        <a:rPr lang="en-US" b="1" dirty="0" smtClean="0">
                          <a:solidFill>
                            <a:srgbClr val="539743"/>
                          </a:solidFill>
                          <a:latin typeface="Calibri" panose="020F0502020204030204" pitchFamily="34" charset="0"/>
                        </a:rPr>
                        <a:t>0.001</a:t>
                      </a:r>
                      <a:endParaRPr lang="en-US" b="1" dirty="0">
                        <a:solidFill>
                          <a:srgbClr val="539743"/>
                        </a:solidFill>
                        <a:latin typeface="Calibri" panose="020F0502020204030204" pitchFamily="34" charset="0"/>
                      </a:endParaRPr>
                    </a:p>
                  </a:txBody>
                  <a:tcPr/>
                </a:tc>
                <a:tc>
                  <a:txBody>
                    <a:bodyPr/>
                    <a:lstStyle/>
                    <a:p>
                      <a:r>
                        <a:rPr lang="en-US" dirty="0" smtClean="0">
                          <a:latin typeface="Calibri" panose="020F0502020204030204" pitchFamily="34" charset="0"/>
                        </a:rPr>
                        <a:t>1.1</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0.9 – 1.4</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a:t>
                      </a:r>
                      <a:r>
                        <a:rPr lang="en-US" baseline="0" dirty="0" smtClean="0">
                          <a:latin typeface="Calibri" panose="020F0502020204030204" pitchFamily="34" charset="0"/>
                        </a:rPr>
                        <a:t> = 0.4</a:t>
                      </a:r>
                      <a:endParaRPr lang="en-US" dirty="0">
                        <a:latin typeface="Calibri" panose="020F0502020204030204" pitchFamily="34" charset="0"/>
                      </a:endParaRPr>
                    </a:p>
                  </a:txBody>
                  <a:tcPr/>
                </a:tc>
              </a:tr>
              <a:tr h="257001">
                <a:tc>
                  <a:txBody>
                    <a:bodyPr/>
                    <a:lstStyle/>
                    <a:p>
                      <a:r>
                        <a:rPr lang="en-US" b="1" dirty="0" smtClean="0">
                          <a:latin typeface="Calibri" panose="020F0502020204030204" pitchFamily="34" charset="0"/>
                        </a:rPr>
                        <a:t>Diabetes</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2.7</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1.8 – 4.3</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a:t>
                      </a:r>
                      <a:r>
                        <a:rPr lang="en-US" b="1" baseline="0" dirty="0" smtClean="0">
                          <a:latin typeface="Calibri" panose="020F0502020204030204" pitchFamily="34" charset="0"/>
                        </a:rPr>
                        <a:t> &lt; 0.001</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2.5</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1.5 – 4.0</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a:t>
                      </a:r>
                      <a:r>
                        <a:rPr lang="en-US" b="1" baseline="0" dirty="0" smtClean="0">
                          <a:latin typeface="Calibri" panose="020F0502020204030204" pitchFamily="34" charset="0"/>
                        </a:rPr>
                        <a:t> &lt; 0.001</a:t>
                      </a:r>
                      <a:endParaRPr lang="en-US" b="1" dirty="0">
                        <a:latin typeface="Calibri" panose="020F0502020204030204" pitchFamily="34" charset="0"/>
                      </a:endParaRPr>
                    </a:p>
                  </a:txBody>
                  <a:tcPr/>
                </a:tc>
              </a:tr>
              <a:tr h="257001">
                <a:tc>
                  <a:txBody>
                    <a:bodyPr/>
                    <a:lstStyle/>
                    <a:p>
                      <a:r>
                        <a:rPr lang="en-US" b="1" dirty="0" smtClean="0">
                          <a:latin typeface="Calibri" panose="020F0502020204030204" pitchFamily="34" charset="0"/>
                        </a:rPr>
                        <a:t>Current</a:t>
                      </a:r>
                      <a:r>
                        <a:rPr lang="en-US" b="1" baseline="0" dirty="0" smtClean="0">
                          <a:latin typeface="Calibri" panose="020F0502020204030204" pitchFamily="34" charset="0"/>
                        </a:rPr>
                        <a:t> Smoker</a:t>
                      </a:r>
                      <a:endParaRPr lang="en-US" b="1" dirty="0" smtClean="0">
                        <a:latin typeface="Calibri" panose="020F0502020204030204" pitchFamily="34" charset="0"/>
                      </a:endParaRPr>
                    </a:p>
                  </a:txBody>
                  <a:tcPr/>
                </a:tc>
                <a:tc>
                  <a:txBody>
                    <a:bodyPr/>
                    <a:lstStyle/>
                    <a:p>
                      <a:pPr algn="l"/>
                      <a:r>
                        <a:rPr lang="en-US" b="1" dirty="0" smtClean="0">
                          <a:latin typeface="Calibri" panose="020F0502020204030204" pitchFamily="34" charset="0"/>
                        </a:rPr>
                        <a:t>2.0</a:t>
                      </a:r>
                      <a:endParaRPr lang="en-US" b="1" dirty="0">
                        <a:latin typeface="Calibri" panose="020F0502020204030204" pitchFamily="34" charset="0"/>
                      </a:endParaRPr>
                    </a:p>
                  </a:txBody>
                  <a:tcPr/>
                </a:tc>
                <a:tc>
                  <a:txBody>
                    <a:bodyPr/>
                    <a:lstStyle/>
                    <a:p>
                      <a:pPr algn="l"/>
                      <a:r>
                        <a:rPr lang="en-US" b="1" dirty="0" smtClean="0">
                          <a:latin typeface="Calibri" panose="020F0502020204030204" pitchFamily="34" charset="0"/>
                        </a:rPr>
                        <a:t>1.1 – 3.7</a:t>
                      </a:r>
                      <a:endParaRPr lang="en-US" b="1" dirty="0">
                        <a:latin typeface="Calibri" panose="020F0502020204030204" pitchFamily="34" charset="0"/>
                      </a:endParaRPr>
                    </a:p>
                  </a:txBody>
                  <a:tcPr/>
                </a:tc>
                <a:tc>
                  <a:txBody>
                    <a:bodyPr/>
                    <a:lstStyle/>
                    <a:p>
                      <a:pPr algn="l"/>
                      <a:r>
                        <a:rPr lang="en-US" b="1" dirty="0" smtClean="0">
                          <a:latin typeface="Calibri" panose="020F0502020204030204" pitchFamily="34" charset="0"/>
                        </a:rPr>
                        <a:t>p</a:t>
                      </a:r>
                      <a:r>
                        <a:rPr lang="en-US" b="1" baseline="0" dirty="0" smtClean="0">
                          <a:latin typeface="Calibri" panose="020F0502020204030204" pitchFamily="34" charset="0"/>
                        </a:rPr>
                        <a:t> = 0.03</a:t>
                      </a:r>
                      <a:endParaRPr lang="en-US" b="1" dirty="0">
                        <a:latin typeface="Calibri" panose="020F0502020204030204" pitchFamily="34" charset="0"/>
                      </a:endParaRPr>
                    </a:p>
                  </a:txBody>
                  <a:tcPr/>
                </a:tc>
                <a:tc>
                  <a:txBody>
                    <a:bodyPr/>
                    <a:lstStyle/>
                    <a:p>
                      <a:pPr algn="l"/>
                      <a:r>
                        <a:rPr lang="en-US" b="1" dirty="0" smtClean="0">
                          <a:latin typeface="Calibri" panose="020F0502020204030204" pitchFamily="34" charset="0"/>
                        </a:rPr>
                        <a:t>2.5</a:t>
                      </a:r>
                      <a:endParaRPr lang="en-US" b="1" dirty="0">
                        <a:latin typeface="Calibri" panose="020F0502020204030204" pitchFamily="34" charset="0"/>
                      </a:endParaRPr>
                    </a:p>
                  </a:txBody>
                  <a:tcPr/>
                </a:tc>
                <a:tc>
                  <a:txBody>
                    <a:bodyPr/>
                    <a:lstStyle/>
                    <a:p>
                      <a:pPr algn="l"/>
                      <a:r>
                        <a:rPr lang="en-US" b="1" dirty="0" smtClean="0">
                          <a:latin typeface="Calibri" panose="020F0502020204030204" pitchFamily="34" charset="0"/>
                        </a:rPr>
                        <a:t>1.5 – 4.2</a:t>
                      </a:r>
                      <a:endParaRPr lang="en-US" b="1" dirty="0">
                        <a:latin typeface="Calibri" panose="020F0502020204030204" pitchFamily="34" charset="0"/>
                      </a:endParaRPr>
                    </a:p>
                  </a:txBody>
                  <a:tcPr/>
                </a:tc>
                <a:tc>
                  <a:txBody>
                    <a:bodyPr/>
                    <a:lstStyle/>
                    <a:p>
                      <a:pPr algn="l"/>
                      <a:r>
                        <a:rPr lang="en-US" b="1" dirty="0" smtClean="0">
                          <a:latin typeface="Calibri" panose="020F0502020204030204" pitchFamily="34" charset="0"/>
                        </a:rPr>
                        <a:t>p</a:t>
                      </a:r>
                      <a:r>
                        <a:rPr lang="en-US" b="1" baseline="0" dirty="0" smtClean="0">
                          <a:latin typeface="Calibri" panose="020F0502020204030204" pitchFamily="34" charset="0"/>
                        </a:rPr>
                        <a:t> = 0.001</a:t>
                      </a:r>
                      <a:endParaRPr lang="en-US" b="1" dirty="0">
                        <a:latin typeface="Calibri" panose="020F0502020204030204" pitchFamily="34" charset="0"/>
                      </a:endParaRPr>
                    </a:p>
                  </a:txBody>
                  <a:tcPr/>
                </a:tc>
              </a:tr>
              <a:tr h="257001">
                <a:tc>
                  <a:txBody>
                    <a:bodyPr/>
                    <a:lstStyle/>
                    <a:p>
                      <a:r>
                        <a:rPr lang="en-US" b="1" dirty="0" smtClean="0">
                          <a:latin typeface="Calibri" panose="020F0502020204030204" pitchFamily="34" charset="0"/>
                        </a:rPr>
                        <a:t>LVH by EKG</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4.3</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1.7 – 10.7</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 = 0.002</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4.4</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1.8 – 11.2 </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a:t>
                      </a:r>
                      <a:r>
                        <a:rPr lang="en-US" b="1" baseline="0" dirty="0" smtClean="0">
                          <a:latin typeface="Calibri" panose="020F0502020204030204" pitchFamily="34" charset="0"/>
                        </a:rPr>
                        <a:t> = 0.002</a:t>
                      </a:r>
                      <a:endParaRPr lang="en-US" b="1" dirty="0">
                        <a:latin typeface="Calibri" panose="020F0502020204030204" pitchFamily="34" charset="0"/>
                      </a:endParaRPr>
                    </a:p>
                  </a:txBody>
                  <a:tcPr/>
                </a:tc>
              </a:tr>
              <a:tr h="257001">
                <a:tc>
                  <a:txBody>
                    <a:bodyPr/>
                    <a:lstStyle/>
                    <a:p>
                      <a:r>
                        <a:rPr lang="en-US" b="1" dirty="0" smtClean="0">
                          <a:latin typeface="Calibri" panose="020F0502020204030204" pitchFamily="34" charset="0"/>
                        </a:rPr>
                        <a:t>Incident</a:t>
                      </a:r>
                      <a:r>
                        <a:rPr lang="en-US" b="1" baseline="0" dirty="0" smtClean="0">
                          <a:latin typeface="Calibri" panose="020F0502020204030204" pitchFamily="34" charset="0"/>
                        </a:rPr>
                        <a:t> MI</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4.9</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2.7 – 9.0</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a:t>
                      </a:r>
                      <a:r>
                        <a:rPr lang="en-US" b="1" baseline="0" dirty="0" smtClean="0">
                          <a:latin typeface="Calibri" panose="020F0502020204030204" pitchFamily="34" charset="0"/>
                        </a:rPr>
                        <a:t> &lt; 0.001</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3.8</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2.0 – 7.3</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a:t>
                      </a:r>
                      <a:r>
                        <a:rPr lang="en-US" b="1" baseline="0" dirty="0" smtClean="0">
                          <a:latin typeface="Calibri" panose="020F0502020204030204" pitchFamily="34" charset="0"/>
                        </a:rPr>
                        <a:t> &lt; 0.001</a:t>
                      </a:r>
                      <a:endParaRPr lang="en-US" b="1" dirty="0">
                        <a:latin typeface="Calibri" panose="020F0502020204030204" pitchFamily="34" charset="0"/>
                      </a:endParaRPr>
                    </a:p>
                  </a:txBody>
                  <a:tcPr/>
                </a:tc>
              </a:tr>
            </a:tbl>
          </a:graphicData>
        </a:graphic>
      </p:graphicFrame>
      <p:sp>
        <p:nvSpPr>
          <p:cNvPr id="8" name="Content Placeholder 1"/>
          <p:cNvSpPr>
            <a:spLocks noGrp="1"/>
          </p:cNvSpPr>
          <p:nvPr>
            <p:ph idx="1"/>
          </p:nvPr>
        </p:nvSpPr>
        <p:spPr>
          <a:xfrm>
            <a:off x="457200" y="990600"/>
            <a:ext cx="8229600" cy="762000"/>
          </a:xfrm>
        </p:spPr>
        <p:txBody>
          <a:bodyPr>
            <a:normAutofit/>
          </a:bodyPr>
          <a:lstStyle/>
          <a:p>
            <a:pPr marL="0" lvl="0" indent="0" fontAlgn="base">
              <a:spcAft>
                <a:spcPct val="0"/>
              </a:spcAft>
              <a:buNone/>
            </a:pPr>
            <a:r>
              <a:rPr lang="en-US" altLang="en-US" sz="2800" kern="0" dirty="0">
                <a:solidFill>
                  <a:srgbClr val="008099"/>
                </a:solidFill>
                <a:latin typeface="Calibri" panose="020F0502020204030204" pitchFamily="34" charset="0"/>
                <a:ea typeface="ＭＳ Ｐゴシック" pitchFamily="59" charset="-128"/>
              </a:rPr>
              <a:t>Clinical History</a:t>
            </a:r>
          </a:p>
          <a:p>
            <a:pPr marL="0" indent="0" fontAlgn="base">
              <a:spcAft>
                <a:spcPct val="0"/>
              </a:spcAft>
              <a:buNone/>
            </a:pPr>
            <a:endParaRPr lang="en-US" sz="2800" dirty="0" smtClean="0">
              <a:solidFill>
                <a:schemeClr val="tx2"/>
              </a:solidFill>
              <a:latin typeface="Calibri" panose="020F0502020204030204" pitchFamily="34" charset="0"/>
            </a:endParaRPr>
          </a:p>
        </p:txBody>
      </p:sp>
      <p:sp>
        <p:nvSpPr>
          <p:cNvPr id="2" name="Rectangle 1"/>
          <p:cNvSpPr/>
          <p:nvPr/>
        </p:nvSpPr>
        <p:spPr>
          <a:xfrm>
            <a:off x="228600" y="5234992"/>
            <a:ext cx="8382000" cy="857671"/>
          </a:xfrm>
          <a:prstGeom prst="rect">
            <a:avLst/>
          </a:prstGeom>
        </p:spPr>
        <p:txBody>
          <a:bodyPr wrap="square">
            <a:spAutoFit/>
          </a:bodyPr>
          <a:lstStyle/>
          <a:p>
            <a:pPr marL="342900" lvl="0" indent="-342900">
              <a:lnSpc>
                <a:spcPct val="115000"/>
              </a:lnSpc>
              <a:spcAft>
                <a:spcPts val="1000"/>
              </a:spcAft>
              <a:buFont typeface="Arial"/>
              <a:buChar char="•"/>
              <a:tabLst>
                <a:tab pos="457200" algn="l"/>
              </a:tabLst>
            </a:pPr>
            <a:r>
              <a:rPr lang="en-US" sz="1200" i="1" dirty="0">
                <a:solidFill>
                  <a:prstClr val="black"/>
                </a:solidFill>
                <a:latin typeface="Calibri"/>
                <a:ea typeface="Calibri"/>
                <a:cs typeface="Times New Roman"/>
              </a:rPr>
              <a:t>p</a:t>
            </a:r>
            <a:r>
              <a:rPr lang="en-US" sz="1200" dirty="0">
                <a:solidFill>
                  <a:prstClr val="black"/>
                </a:solidFill>
                <a:latin typeface="Calibri"/>
                <a:ea typeface="Calibri"/>
                <a:cs typeface="Times New Roman"/>
              </a:rPr>
              <a:t> &lt; 0.05 highlighted in bold if significant for both </a:t>
            </a:r>
            <a:r>
              <a:rPr lang="en-US" sz="1200" dirty="0" err="1">
                <a:solidFill>
                  <a:prstClr val="black"/>
                </a:solidFill>
                <a:latin typeface="Calibri"/>
                <a:ea typeface="Calibri"/>
                <a:cs typeface="Times New Roman"/>
              </a:rPr>
              <a:t>HFpEF</a:t>
            </a:r>
            <a:r>
              <a:rPr lang="en-US" sz="1200" dirty="0">
                <a:solidFill>
                  <a:prstClr val="black"/>
                </a:solidFill>
                <a:latin typeface="Calibri"/>
                <a:ea typeface="Calibri"/>
                <a:cs typeface="Times New Roman"/>
              </a:rPr>
              <a:t> and </a:t>
            </a:r>
            <a:r>
              <a:rPr lang="en-US" sz="1200" dirty="0" err="1">
                <a:solidFill>
                  <a:prstClr val="black"/>
                </a:solidFill>
                <a:latin typeface="Calibri"/>
                <a:ea typeface="Calibri"/>
                <a:cs typeface="Times New Roman"/>
              </a:rPr>
              <a:t>HFrEF</a:t>
            </a:r>
            <a:r>
              <a:rPr lang="en-US" sz="1200" dirty="0">
                <a:solidFill>
                  <a:prstClr val="black"/>
                </a:solidFill>
                <a:latin typeface="Calibri"/>
                <a:ea typeface="Calibri"/>
                <a:cs typeface="Times New Roman"/>
              </a:rPr>
              <a:t>, green text if </a:t>
            </a:r>
            <a:r>
              <a:rPr lang="en-US" sz="1200" dirty="0" err="1">
                <a:solidFill>
                  <a:prstClr val="black"/>
                </a:solidFill>
                <a:latin typeface="Calibri"/>
                <a:ea typeface="Calibri"/>
                <a:cs typeface="Times New Roman"/>
              </a:rPr>
              <a:t>HFpEF</a:t>
            </a:r>
            <a:r>
              <a:rPr lang="en-US" sz="1200" dirty="0">
                <a:solidFill>
                  <a:prstClr val="black"/>
                </a:solidFill>
                <a:latin typeface="Calibri"/>
                <a:ea typeface="Calibri"/>
                <a:cs typeface="Times New Roman"/>
              </a:rPr>
              <a:t> only, blue text if </a:t>
            </a:r>
            <a:r>
              <a:rPr lang="en-US" sz="1200" dirty="0" err="1">
                <a:solidFill>
                  <a:prstClr val="black"/>
                </a:solidFill>
                <a:latin typeface="Calibri"/>
                <a:ea typeface="Calibri"/>
                <a:cs typeface="Times New Roman"/>
              </a:rPr>
              <a:t>HFrEF</a:t>
            </a:r>
            <a:r>
              <a:rPr lang="en-US" sz="1200" dirty="0">
                <a:solidFill>
                  <a:prstClr val="black"/>
                </a:solidFill>
                <a:latin typeface="Calibri"/>
                <a:ea typeface="Calibri"/>
                <a:cs typeface="Times New Roman"/>
              </a:rPr>
              <a:t> only</a:t>
            </a:r>
          </a:p>
          <a:p>
            <a:pPr marL="342900" marR="0" lvl="0" indent="-342900">
              <a:lnSpc>
                <a:spcPct val="115000"/>
              </a:lnSpc>
              <a:spcBef>
                <a:spcPts val="0"/>
              </a:spcBef>
              <a:spcAft>
                <a:spcPts val="1000"/>
              </a:spcAft>
              <a:buFont typeface="Arial"/>
              <a:buChar char="•"/>
              <a:tabLst>
                <a:tab pos="457200" algn="l"/>
              </a:tabLst>
            </a:pPr>
            <a:r>
              <a:rPr lang="en-US" sz="1200" dirty="0" smtClean="0">
                <a:latin typeface="Calibri"/>
                <a:ea typeface="Calibri"/>
                <a:cs typeface="Times New Roman"/>
              </a:rPr>
              <a:t>*Adjusted </a:t>
            </a:r>
            <a:r>
              <a:rPr lang="en-US" sz="1200" dirty="0">
                <a:latin typeface="Calibri"/>
                <a:ea typeface="Calibri"/>
                <a:cs typeface="Times New Roman"/>
              </a:rPr>
              <a:t>for age, gender, race/ethnicity, MESA site, socioeconomic status, smoking, diabetes, hypertension, LVH by EKG, obesity, </a:t>
            </a:r>
            <a:r>
              <a:rPr lang="en-US" sz="1200" dirty="0" err="1">
                <a:latin typeface="Calibri"/>
                <a:ea typeface="Calibri"/>
                <a:cs typeface="Times New Roman"/>
              </a:rPr>
              <a:t>eGFR</a:t>
            </a:r>
            <a:r>
              <a:rPr lang="en-US" sz="1200" dirty="0">
                <a:latin typeface="Calibri"/>
                <a:ea typeface="Calibri"/>
                <a:cs typeface="Times New Roman"/>
              </a:rPr>
              <a:t>, coronary artery calcium, total cholesterol, abnormal HDL cholesterol, and incident MI. </a:t>
            </a:r>
            <a:endParaRPr lang="en-US" sz="1200" dirty="0" smtClean="0">
              <a:latin typeface="Calibri"/>
              <a:ea typeface="Calibri"/>
              <a:cs typeface="Times New Roman"/>
            </a:endParaRPr>
          </a:p>
        </p:txBody>
      </p:sp>
    </p:spTree>
    <p:extLst>
      <p:ext uri="{BB962C8B-B14F-4D97-AF65-F5344CB8AC3E}">
        <p14:creationId xmlns:p14="http://schemas.microsoft.com/office/powerpoint/2010/main" val="2905256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17</a:t>
            </a:fld>
            <a:endParaRPr lang="en-US"/>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Multivariable adjusted HR</a:t>
            </a:r>
          </a:p>
        </p:txBody>
      </p:sp>
      <p:graphicFrame>
        <p:nvGraphicFramePr>
          <p:cNvPr id="3" name="Table 2"/>
          <p:cNvGraphicFramePr>
            <a:graphicFrameLocks noGrp="1"/>
          </p:cNvGraphicFramePr>
          <p:nvPr>
            <p:extLst>
              <p:ext uri="{D42A27DB-BD31-4B8C-83A1-F6EECF244321}">
                <p14:modId xmlns:p14="http://schemas.microsoft.com/office/powerpoint/2010/main" val="4073817019"/>
              </p:ext>
            </p:extLst>
          </p:nvPr>
        </p:nvGraphicFramePr>
        <p:xfrm>
          <a:off x="76202" y="1828800"/>
          <a:ext cx="8915397" cy="3003910"/>
        </p:xfrm>
        <a:graphic>
          <a:graphicData uri="http://schemas.openxmlformats.org/drawingml/2006/table">
            <a:tbl>
              <a:tblPr firstRow="1" bandRow="1">
                <a:tableStyleId>{5940675A-B579-460E-94D1-54222C63F5DA}</a:tableStyleId>
              </a:tblPr>
              <a:tblGrid>
                <a:gridCol w="2590798"/>
                <a:gridCol w="838200"/>
                <a:gridCol w="1219200"/>
                <a:gridCol w="1066800"/>
                <a:gridCol w="838200"/>
                <a:gridCol w="1237734"/>
                <a:gridCol w="1124465"/>
              </a:tblGrid>
              <a:tr h="443590">
                <a:tc rowSpan="2">
                  <a:txBody>
                    <a:bodyPr/>
                    <a:lstStyle/>
                    <a:p>
                      <a:r>
                        <a:rPr lang="en-US" dirty="0" smtClean="0">
                          <a:latin typeface="Calibri" panose="020F0502020204030204" pitchFamily="34" charset="0"/>
                        </a:rPr>
                        <a:t>Variable</a:t>
                      </a:r>
                      <a:endParaRPr lang="en-US" dirty="0">
                        <a:latin typeface="Calibri" panose="020F0502020204030204" pitchFamily="34" charset="0"/>
                      </a:endParaRPr>
                    </a:p>
                  </a:txBody>
                  <a:tcPr/>
                </a:tc>
                <a:tc gridSpan="3">
                  <a:txBody>
                    <a:bodyPr/>
                    <a:lstStyle/>
                    <a:p>
                      <a:pPr algn="ctr"/>
                      <a:r>
                        <a:rPr lang="en-US" dirty="0" err="1" smtClean="0">
                          <a:latin typeface="Calibri" panose="020F0502020204030204" pitchFamily="34" charset="0"/>
                        </a:rPr>
                        <a:t>HFpEF</a:t>
                      </a:r>
                      <a:endParaRPr lang="en-US" dirty="0" smtClean="0">
                        <a:latin typeface="Calibri" panose="020F0502020204030204" pitchFamily="34" charset="0"/>
                      </a:endParaRPr>
                    </a:p>
                  </a:txBody>
                  <a:tcPr/>
                </a:tc>
                <a:tc hMerge="1">
                  <a:txBody>
                    <a:bodyPr/>
                    <a:lstStyle/>
                    <a:p>
                      <a:endParaRPr lang="en-US" dirty="0" smtClean="0">
                        <a:latin typeface="Calibri" panose="020F0502020204030204" pitchFamily="34" charset="0"/>
                      </a:endParaRPr>
                    </a:p>
                  </a:txBody>
                  <a:tcPr/>
                </a:tc>
                <a:tc hMerge="1">
                  <a:txBody>
                    <a:bodyPr/>
                    <a:lstStyle/>
                    <a:p>
                      <a:endParaRPr lang="en-US"/>
                    </a:p>
                  </a:txBody>
                  <a:tcPr/>
                </a:tc>
                <a:tc gridSpan="3">
                  <a:txBody>
                    <a:bodyPr/>
                    <a:lstStyle/>
                    <a:p>
                      <a:r>
                        <a:rPr lang="en-US" dirty="0" err="1" smtClean="0">
                          <a:latin typeface="Calibri" panose="020F0502020204030204" pitchFamily="34" charset="0"/>
                        </a:rPr>
                        <a:t>HFrEF</a:t>
                      </a:r>
                      <a:endParaRPr lang="en-US" dirty="0" smtClean="0">
                        <a:latin typeface="Calibri" panose="020F0502020204030204" pitchFamily="34" charset="0"/>
                      </a:endParaRPr>
                    </a:p>
                  </a:txBody>
                  <a:tcPr/>
                </a:tc>
                <a:tc hMerge="1">
                  <a:txBody>
                    <a:bodyPr/>
                    <a:lstStyle/>
                    <a:p>
                      <a:endParaRPr lang="en-US" dirty="0" smtClean="0">
                        <a:latin typeface="Calibri" panose="020F0502020204030204" pitchFamily="34" charset="0"/>
                      </a:endParaRPr>
                    </a:p>
                  </a:txBody>
                  <a:tcPr/>
                </a:tc>
                <a:tc hMerge="1">
                  <a:txBody>
                    <a:bodyPr/>
                    <a:lstStyle/>
                    <a:p>
                      <a:endParaRPr lang="en-US"/>
                    </a:p>
                  </a:txBody>
                  <a:tcPr/>
                </a:tc>
              </a:tr>
              <a:tr h="257001">
                <a:tc vMerge="1">
                  <a:txBody>
                    <a:bodyPr/>
                    <a:lstStyle/>
                    <a:p>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HR*</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95% CI, </a:t>
                      </a:r>
                      <a:endParaRPr lang="en-US"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p value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HR*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95% CI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p</a:t>
                      </a:r>
                      <a:r>
                        <a:rPr lang="en-US" baseline="0" dirty="0" smtClean="0">
                          <a:latin typeface="Calibri" panose="020F0502020204030204" pitchFamily="34" charset="0"/>
                        </a:rPr>
                        <a:t> value</a:t>
                      </a:r>
                      <a:endParaRPr lang="en-US" dirty="0" smtClean="0">
                        <a:latin typeface="Calibri" panose="020F0502020204030204" pitchFamily="34" charset="0"/>
                      </a:endParaRPr>
                    </a:p>
                  </a:txBody>
                  <a:tcPr/>
                </a:tc>
              </a:tr>
              <a:tr h="257001">
                <a:tc>
                  <a:txBody>
                    <a:bodyPr/>
                    <a:lstStyle/>
                    <a:p>
                      <a:r>
                        <a:rPr lang="en-US" dirty="0" smtClean="0">
                          <a:latin typeface="Calibri" panose="020F0502020204030204" pitchFamily="34" charset="0"/>
                        </a:rPr>
                        <a:t>Total cholesterol (per SD)</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0.9</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0.8 – 1.2</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a:t>
                      </a:r>
                      <a:r>
                        <a:rPr lang="en-US" baseline="0" dirty="0" smtClean="0">
                          <a:latin typeface="Calibri" panose="020F0502020204030204" pitchFamily="34" charset="0"/>
                        </a:rPr>
                        <a:t> = 0.6</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0.9</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0.8</a:t>
                      </a:r>
                      <a:r>
                        <a:rPr lang="en-US" baseline="0" dirty="0" smtClean="0">
                          <a:latin typeface="Calibri" panose="020F0502020204030204" pitchFamily="34" charset="0"/>
                        </a:rPr>
                        <a:t> – 1.2</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a:t>
                      </a:r>
                      <a:r>
                        <a:rPr lang="en-US" baseline="0" dirty="0" smtClean="0">
                          <a:latin typeface="Calibri" panose="020F0502020204030204" pitchFamily="34" charset="0"/>
                        </a:rPr>
                        <a:t> = 0.06</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Low</a:t>
                      </a:r>
                      <a:r>
                        <a:rPr lang="en-US" baseline="0" dirty="0" smtClean="0">
                          <a:latin typeface="Calibri" panose="020F0502020204030204" pitchFamily="34" charset="0"/>
                        </a:rPr>
                        <a:t> HDL-Cholesterol</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1.1</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0.7</a:t>
                      </a:r>
                      <a:r>
                        <a:rPr lang="en-US" baseline="0" dirty="0" smtClean="0">
                          <a:latin typeface="Calibri" panose="020F0502020204030204" pitchFamily="34" charset="0"/>
                        </a:rPr>
                        <a:t> – 1.7</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a:t>
                      </a:r>
                      <a:r>
                        <a:rPr lang="en-US" baseline="0" dirty="0" smtClean="0">
                          <a:latin typeface="Calibri" panose="020F0502020204030204" pitchFamily="34" charset="0"/>
                        </a:rPr>
                        <a:t> = 0.6</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0.8</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0.5</a:t>
                      </a:r>
                      <a:r>
                        <a:rPr lang="en-US" baseline="0" dirty="0" smtClean="0">
                          <a:latin typeface="Calibri" panose="020F0502020204030204" pitchFamily="34" charset="0"/>
                        </a:rPr>
                        <a:t> – 1.3</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a:t>
                      </a:r>
                      <a:r>
                        <a:rPr lang="en-US" baseline="0" dirty="0" smtClean="0">
                          <a:latin typeface="Calibri" panose="020F0502020204030204" pitchFamily="34" charset="0"/>
                        </a:rPr>
                        <a:t> = 0.4</a:t>
                      </a:r>
                    </a:p>
                  </a:txBody>
                  <a:tcPr/>
                </a:tc>
              </a:tr>
              <a:tr h="257001">
                <a:tc>
                  <a:txBody>
                    <a:bodyPr/>
                    <a:lstStyle/>
                    <a:p>
                      <a:r>
                        <a:rPr lang="en-US" dirty="0" err="1" smtClean="0">
                          <a:solidFill>
                            <a:schemeClr val="tx2"/>
                          </a:solidFill>
                          <a:latin typeface="Calibri" panose="020F0502020204030204" pitchFamily="34" charset="0"/>
                        </a:rPr>
                        <a:t>eGFR</a:t>
                      </a:r>
                      <a:r>
                        <a:rPr lang="en-US" dirty="0" smtClean="0">
                          <a:solidFill>
                            <a:schemeClr val="tx2"/>
                          </a:solidFill>
                          <a:latin typeface="Calibri" panose="020F0502020204030204" pitchFamily="34" charset="0"/>
                        </a:rPr>
                        <a:t> (per SD decrease)</a:t>
                      </a:r>
                    </a:p>
                  </a:txBody>
                  <a:tcPr/>
                </a:tc>
                <a:tc>
                  <a:txBody>
                    <a:bodyPr/>
                    <a:lstStyle/>
                    <a:p>
                      <a:r>
                        <a:rPr lang="en-US" dirty="0" smtClean="0">
                          <a:latin typeface="Calibri" panose="020F0502020204030204" pitchFamily="34" charset="0"/>
                        </a:rPr>
                        <a:t>1.0</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0.8 – 1.2</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p</a:t>
                      </a:r>
                      <a:r>
                        <a:rPr lang="en-US" baseline="0" dirty="0" smtClean="0">
                          <a:latin typeface="Calibri" panose="020F0502020204030204" pitchFamily="34" charset="0"/>
                        </a:rPr>
                        <a:t> = </a:t>
                      </a:r>
                      <a:r>
                        <a:rPr lang="en-US" dirty="0" smtClean="0">
                          <a:latin typeface="Calibri" panose="020F0502020204030204" pitchFamily="34" charset="0"/>
                        </a:rPr>
                        <a:t>0.95</a:t>
                      </a:r>
                      <a:endParaRPr lang="en-US" dirty="0">
                        <a:latin typeface="Calibri" panose="020F0502020204030204" pitchFamily="34" charset="0"/>
                      </a:endParaRPr>
                    </a:p>
                  </a:txBody>
                  <a:tcPr/>
                </a:tc>
                <a:tc>
                  <a:txBody>
                    <a:bodyPr/>
                    <a:lstStyle/>
                    <a:p>
                      <a:r>
                        <a:rPr lang="en-US" dirty="0" smtClean="0">
                          <a:solidFill>
                            <a:schemeClr val="tx2"/>
                          </a:solidFill>
                          <a:latin typeface="Calibri" panose="020F0502020204030204" pitchFamily="34" charset="0"/>
                        </a:rPr>
                        <a:t>1.3</a:t>
                      </a:r>
                      <a:endParaRPr lang="en-US" dirty="0">
                        <a:solidFill>
                          <a:schemeClr val="tx2"/>
                        </a:solidFill>
                        <a:latin typeface="Calibri" panose="020F0502020204030204" pitchFamily="34" charset="0"/>
                      </a:endParaRPr>
                    </a:p>
                  </a:txBody>
                  <a:tcPr/>
                </a:tc>
                <a:tc>
                  <a:txBody>
                    <a:bodyPr/>
                    <a:lstStyle/>
                    <a:p>
                      <a:r>
                        <a:rPr lang="en-US" dirty="0" smtClean="0">
                          <a:solidFill>
                            <a:schemeClr val="tx2"/>
                          </a:solidFill>
                          <a:latin typeface="Calibri" panose="020F0502020204030204" pitchFamily="34" charset="0"/>
                        </a:rPr>
                        <a:t>1.1 – 1.6</a:t>
                      </a:r>
                      <a:endParaRPr lang="en-US" dirty="0">
                        <a:solidFill>
                          <a:schemeClr val="tx2"/>
                        </a:solidFill>
                        <a:latin typeface="Calibri" panose="020F0502020204030204" pitchFamily="34" charset="0"/>
                      </a:endParaRPr>
                    </a:p>
                  </a:txBody>
                  <a:tcPr/>
                </a:tc>
                <a:tc>
                  <a:txBody>
                    <a:bodyPr/>
                    <a:lstStyle/>
                    <a:p>
                      <a:r>
                        <a:rPr lang="en-US" dirty="0" smtClean="0">
                          <a:solidFill>
                            <a:schemeClr val="tx2"/>
                          </a:solidFill>
                          <a:latin typeface="Calibri" panose="020F0502020204030204" pitchFamily="34" charset="0"/>
                        </a:rPr>
                        <a:t>p</a:t>
                      </a:r>
                      <a:r>
                        <a:rPr lang="en-US" baseline="0" dirty="0" smtClean="0">
                          <a:solidFill>
                            <a:schemeClr val="tx2"/>
                          </a:solidFill>
                          <a:latin typeface="Calibri" panose="020F0502020204030204" pitchFamily="34" charset="0"/>
                        </a:rPr>
                        <a:t> 0.004</a:t>
                      </a:r>
                      <a:endParaRPr lang="en-US" dirty="0">
                        <a:solidFill>
                          <a:schemeClr val="tx2"/>
                        </a:solidFill>
                        <a:latin typeface="Calibri" panose="020F0502020204030204" pitchFamily="34" charset="0"/>
                      </a:endParaRPr>
                    </a:p>
                  </a:txBody>
                  <a:tcPr/>
                </a:tc>
              </a:tr>
              <a:tr h="2570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pitchFamily="34" charset="0"/>
                        </a:rPr>
                        <a:t>CAC &gt; 0</a:t>
                      </a:r>
                    </a:p>
                  </a:txBody>
                  <a:tcPr/>
                </a:tc>
                <a:tc>
                  <a:txBody>
                    <a:bodyPr/>
                    <a:lstStyle/>
                    <a:p>
                      <a:r>
                        <a:rPr lang="en-US" dirty="0" smtClean="0">
                          <a:latin typeface="Calibri" panose="020F0502020204030204" pitchFamily="34" charset="0"/>
                        </a:rPr>
                        <a:t>0.9</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0.6 – 1.5</a:t>
                      </a:r>
                      <a:endParaRPr lang="en-US" dirty="0">
                        <a:latin typeface="Calibri" panose="020F0502020204030204" pitchFamily="34" charset="0"/>
                      </a:endParaRPr>
                    </a:p>
                  </a:txBody>
                  <a:tcPr/>
                </a:tc>
                <a:tc>
                  <a:txBody>
                    <a:bodyPr/>
                    <a:lstStyle/>
                    <a:p>
                      <a:pPr algn="l"/>
                      <a:r>
                        <a:rPr lang="en-US" dirty="0" smtClean="0">
                          <a:latin typeface="Calibri" panose="020F0502020204030204" pitchFamily="34" charset="0"/>
                        </a:rPr>
                        <a:t>p</a:t>
                      </a:r>
                      <a:r>
                        <a:rPr lang="en-US" baseline="0" dirty="0" smtClean="0">
                          <a:latin typeface="Calibri" panose="020F0502020204030204" pitchFamily="34" charset="0"/>
                        </a:rPr>
                        <a:t> = 0.8</a:t>
                      </a:r>
                      <a:endParaRPr lang="en-US" dirty="0">
                        <a:latin typeface="Calibri" panose="020F0502020204030204" pitchFamily="34" charset="0"/>
                      </a:endParaRPr>
                    </a:p>
                  </a:txBody>
                  <a:tcPr/>
                </a:tc>
                <a:tc>
                  <a:txBody>
                    <a:bodyPr/>
                    <a:lstStyle/>
                    <a:p>
                      <a:pPr algn="l"/>
                      <a:r>
                        <a:rPr lang="en-US" dirty="0" smtClean="0">
                          <a:latin typeface="Calibri" panose="020F0502020204030204" pitchFamily="34" charset="0"/>
                        </a:rPr>
                        <a:t>1.3</a:t>
                      </a:r>
                      <a:endParaRPr lang="en-US" dirty="0">
                        <a:latin typeface="Calibri" panose="020F0502020204030204" pitchFamily="34" charset="0"/>
                      </a:endParaRPr>
                    </a:p>
                  </a:txBody>
                  <a:tcPr/>
                </a:tc>
                <a:tc>
                  <a:txBody>
                    <a:bodyPr/>
                    <a:lstStyle/>
                    <a:p>
                      <a:pPr algn="l"/>
                      <a:r>
                        <a:rPr lang="en-US" dirty="0" smtClean="0">
                          <a:latin typeface="Calibri" panose="020F0502020204030204" pitchFamily="34" charset="0"/>
                        </a:rPr>
                        <a:t>0.8 – 2.2</a:t>
                      </a:r>
                      <a:endParaRPr lang="en-US" dirty="0">
                        <a:latin typeface="Calibri" panose="020F0502020204030204" pitchFamily="34" charset="0"/>
                      </a:endParaRPr>
                    </a:p>
                  </a:txBody>
                  <a:tcPr/>
                </a:tc>
                <a:tc>
                  <a:txBody>
                    <a:bodyPr/>
                    <a:lstStyle/>
                    <a:p>
                      <a:pPr algn="l"/>
                      <a:r>
                        <a:rPr lang="en-US" dirty="0" smtClean="0">
                          <a:latin typeface="Calibri" panose="020F0502020204030204" pitchFamily="34" charset="0"/>
                        </a:rPr>
                        <a:t>p</a:t>
                      </a:r>
                      <a:r>
                        <a:rPr lang="en-US" baseline="0" dirty="0" smtClean="0">
                          <a:latin typeface="Calibri" panose="020F0502020204030204" pitchFamily="34" charset="0"/>
                        </a:rPr>
                        <a:t> = 0.3</a:t>
                      </a:r>
                      <a:endParaRPr lang="en-US" dirty="0">
                        <a:latin typeface="Calibri" panose="020F0502020204030204" pitchFamily="34" charset="0"/>
                      </a:endParaRPr>
                    </a:p>
                  </a:txBody>
                  <a:tcPr/>
                </a:tc>
              </a:tr>
              <a:tr h="257001">
                <a:tc>
                  <a:txBody>
                    <a:bodyPr/>
                    <a:lstStyle/>
                    <a:p>
                      <a:r>
                        <a:rPr lang="en-US" b="1" dirty="0" smtClean="0">
                          <a:latin typeface="Calibri" panose="020F0502020204030204" pitchFamily="34" charset="0"/>
                        </a:rPr>
                        <a:t>NT-</a:t>
                      </a:r>
                      <a:r>
                        <a:rPr lang="en-US" b="1" dirty="0" err="1" smtClean="0">
                          <a:latin typeface="Calibri" panose="020F0502020204030204" pitchFamily="34" charset="0"/>
                        </a:rPr>
                        <a:t>proBNP</a:t>
                      </a:r>
                      <a:r>
                        <a:rPr lang="en-US" b="1" dirty="0" smtClean="0">
                          <a:latin typeface="Calibri" panose="020F0502020204030204" pitchFamily="34" charset="0"/>
                        </a:rPr>
                        <a:t> &gt; 75</a:t>
                      </a:r>
                      <a:r>
                        <a:rPr lang="en-US" b="1" baseline="30000" dirty="0" smtClean="0">
                          <a:latin typeface="Calibri" panose="020F0502020204030204" pitchFamily="34" charset="0"/>
                        </a:rPr>
                        <a:t>th</a:t>
                      </a:r>
                      <a:r>
                        <a:rPr lang="en-US" b="1" baseline="0" dirty="0" smtClean="0">
                          <a:latin typeface="Calibri" panose="020F0502020204030204" pitchFamily="34" charset="0"/>
                        </a:rPr>
                        <a:t> % </a:t>
                      </a:r>
                      <a:r>
                        <a:rPr lang="en-US" b="1" baseline="0" dirty="0" err="1" smtClean="0">
                          <a:latin typeface="Calibri" panose="020F0502020204030204" pitchFamily="34" charset="0"/>
                        </a:rPr>
                        <a:t>ile</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3.6</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2.2 – 6.0</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 &lt; 0.001</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5.6</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3.2 – 9.6</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a:t>
                      </a:r>
                      <a:r>
                        <a:rPr lang="en-US" b="1" baseline="0" dirty="0" smtClean="0">
                          <a:latin typeface="Calibri" panose="020F0502020204030204" pitchFamily="34" charset="0"/>
                        </a:rPr>
                        <a:t> &lt; 0.001</a:t>
                      </a:r>
                      <a:endParaRPr lang="en-US" b="1" dirty="0">
                        <a:latin typeface="Calibri" panose="020F0502020204030204" pitchFamily="34" charset="0"/>
                      </a:endParaRPr>
                    </a:p>
                  </a:txBody>
                  <a:tcPr/>
                </a:tc>
              </a:tr>
              <a:tr h="257001">
                <a:tc>
                  <a:txBody>
                    <a:bodyPr/>
                    <a:lstStyle/>
                    <a:p>
                      <a:r>
                        <a:rPr lang="en-US" b="1" dirty="0" smtClean="0">
                          <a:latin typeface="Calibri" panose="020F0502020204030204" pitchFamily="34" charset="0"/>
                        </a:rPr>
                        <a:t>LV mass index (per SD)</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1.4</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1.1 – 1.8</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a:t>
                      </a:r>
                      <a:r>
                        <a:rPr lang="en-US" b="1" baseline="0" dirty="0" smtClean="0">
                          <a:latin typeface="Calibri" panose="020F0502020204030204" pitchFamily="34" charset="0"/>
                        </a:rPr>
                        <a:t> = 0.004</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2.0</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1.8 – 2.4</a:t>
                      </a:r>
                      <a:endParaRPr lang="en-US" b="1" dirty="0">
                        <a:latin typeface="Calibri" panose="020F0502020204030204" pitchFamily="34" charset="0"/>
                      </a:endParaRPr>
                    </a:p>
                  </a:txBody>
                  <a:tcPr/>
                </a:tc>
                <a:tc>
                  <a:txBody>
                    <a:bodyPr/>
                    <a:lstStyle/>
                    <a:p>
                      <a:r>
                        <a:rPr lang="en-US" b="1" dirty="0" smtClean="0">
                          <a:latin typeface="Calibri" panose="020F0502020204030204" pitchFamily="34" charset="0"/>
                        </a:rPr>
                        <a:t>p</a:t>
                      </a:r>
                      <a:r>
                        <a:rPr lang="en-US" b="1" baseline="0" dirty="0" smtClean="0">
                          <a:latin typeface="Calibri" panose="020F0502020204030204" pitchFamily="34" charset="0"/>
                        </a:rPr>
                        <a:t> &lt; 0.001</a:t>
                      </a:r>
                      <a:endParaRPr lang="en-US" b="1" dirty="0">
                        <a:latin typeface="Calibri" panose="020F0502020204030204" pitchFamily="34" charset="0"/>
                      </a:endParaRPr>
                    </a:p>
                  </a:txBody>
                  <a:tcPr/>
                </a:tc>
              </a:tr>
            </a:tbl>
          </a:graphicData>
        </a:graphic>
      </p:graphicFrame>
      <p:sp>
        <p:nvSpPr>
          <p:cNvPr id="8" name="Content Placeholder 1"/>
          <p:cNvSpPr>
            <a:spLocks noGrp="1"/>
          </p:cNvSpPr>
          <p:nvPr>
            <p:ph idx="1"/>
          </p:nvPr>
        </p:nvSpPr>
        <p:spPr>
          <a:xfrm>
            <a:off x="457200" y="990600"/>
            <a:ext cx="8229600" cy="762000"/>
          </a:xfrm>
        </p:spPr>
        <p:txBody>
          <a:bodyPr>
            <a:normAutofit/>
          </a:bodyPr>
          <a:lstStyle/>
          <a:p>
            <a:pPr marL="0" lvl="0" indent="0" fontAlgn="base">
              <a:spcAft>
                <a:spcPct val="0"/>
              </a:spcAft>
              <a:buNone/>
            </a:pPr>
            <a:r>
              <a:rPr lang="en-US" altLang="en-US" sz="2800" kern="0" dirty="0">
                <a:solidFill>
                  <a:srgbClr val="008099"/>
                </a:solidFill>
                <a:latin typeface="Calibri" panose="020F0502020204030204" pitchFamily="34" charset="0"/>
                <a:ea typeface="ＭＳ Ｐゴシック" pitchFamily="59" charset="-128"/>
              </a:rPr>
              <a:t>Laboratory and Imaging Data</a:t>
            </a:r>
            <a:endParaRPr lang="en-US" sz="2800" dirty="0">
              <a:solidFill>
                <a:schemeClr val="tx2"/>
              </a:solidFill>
              <a:latin typeface="Calibri" panose="020F0502020204030204" pitchFamily="34" charset="0"/>
            </a:endParaRPr>
          </a:p>
          <a:p>
            <a:pPr marL="0" indent="0" fontAlgn="base">
              <a:spcAft>
                <a:spcPct val="0"/>
              </a:spcAft>
              <a:buNone/>
            </a:pPr>
            <a:endParaRPr lang="en-US" sz="2800" dirty="0" smtClean="0">
              <a:solidFill>
                <a:schemeClr val="tx2"/>
              </a:solidFill>
              <a:latin typeface="Calibri" panose="020F0502020204030204" pitchFamily="34" charset="0"/>
            </a:endParaRPr>
          </a:p>
        </p:txBody>
      </p:sp>
      <p:sp>
        <p:nvSpPr>
          <p:cNvPr id="2" name="Rectangle 1"/>
          <p:cNvSpPr/>
          <p:nvPr/>
        </p:nvSpPr>
        <p:spPr>
          <a:xfrm>
            <a:off x="228600" y="5234992"/>
            <a:ext cx="8382000" cy="857671"/>
          </a:xfrm>
          <a:prstGeom prst="rect">
            <a:avLst/>
          </a:prstGeom>
        </p:spPr>
        <p:txBody>
          <a:bodyPr wrap="square">
            <a:spAutoFit/>
          </a:bodyPr>
          <a:lstStyle/>
          <a:p>
            <a:pPr marL="342900" lvl="0" indent="-342900">
              <a:lnSpc>
                <a:spcPct val="115000"/>
              </a:lnSpc>
              <a:spcAft>
                <a:spcPts val="1000"/>
              </a:spcAft>
              <a:buFont typeface="Arial"/>
              <a:buChar char="•"/>
              <a:tabLst>
                <a:tab pos="457200" algn="l"/>
              </a:tabLst>
            </a:pPr>
            <a:r>
              <a:rPr lang="en-US" sz="1200" i="1" dirty="0">
                <a:solidFill>
                  <a:prstClr val="black"/>
                </a:solidFill>
                <a:latin typeface="Calibri"/>
                <a:ea typeface="Calibri"/>
                <a:cs typeface="Times New Roman"/>
              </a:rPr>
              <a:t>p</a:t>
            </a:r>
            <a:r>
              <a:rPr lang="en-US" sz="1200" dirty="0">
                <a:solidFill>
                  <a:prstClr val="black"/>
                </a:solidFill>
                <a:latin typeface="Calibri"/>
                <a:ea typeface="Calibri"/>
                <a:cs typeface="Times New Roman"/>
              </a:rPr>
              <a:t> &lt; 0.05 highlighted in bold if significant for both </a:t>
            </a:r>
            <a:r>
              <a:rPr lang="en-US" sz="1200" dirty="0" err="1">
                <a:solidFill>
                  <a:prstClr val="black"/>
                </a:solidFill>
                <a:latin typeface="Calibri"/>
                <a:ea typeface="Calibri"/>
                <a:cs typeface="Times New Roman"/>
              </a:rPr>
              <a:t>HFpEF</a:t>
            </a:r>
            <a:r>
              <a:rPr lang="en-US" sz="1200" dirty="0">
                <a:solidFill>
                  <a:prstClr val="black"/>
                </a:solidFill>
                <a:latin typeface="Calibri"/>
                <a:ea typeface="Calibri"/>
                <a:cs typeface="Times New Roman"/>
              </a:rPr>
              <a:t> and </a:t>
            </a:r>
            <a:r>
              <a:rPr lang="en-US" sz="1200" dirty="0" err="1">
                <a:solidFill>
                  <a:prstClr val="black"/>
                </a:solidFill>
                <a:latin typeface="Calibri"/>
                <a:ea typeface="Calibri"/>
                <a:cs typeface="Times New Roman"/>
              </a:rPr>
              <a:t>HFrEF</a:t>
            </a:r>
            <a:r>
              <a:rPr lang="en-US" sz="1200" dirty="0">
                <a:solidFill>
                  <a:prstClr val="black"/>
                </a:solidFill>
                <a:latin typeface="Calibri"/>
                <a:ea typeface="Calibri"/>
                <a:cs typeface="Times New Roman"/>
              </a:rPr>
              <a:t>, green text if </a:t>
            </a:r>
            <a:r>
              <a:rPr lang="en-US" sz="1200" dirty="0" err="1">
                <a:solidFill>
                  <a:prstClr val="black"/>
                </a:solidFill>
                <a:latin typeface="Calibri"/>
                <a:ea typeface="Calibri"/>
                <a:cs typeface="Times New Roman"/>
              </a:rPr>
              <a:t>HFpEF</a:t>
            </a:r>
            <a:r>
              <a:rPr lang="en-US" sz="1200" dirty="0">
                <a:solidFill>
                  <a:prstClr val="black"/>
                </a:solidFill>
                <a:latin typeface="Calibri"/>
                <a:ea typeface="Calibri"/>
                <a:cs typeface="Times New Roman"/>
              </a:rPr>
              <a:t> only, blue text if </a:t>
            </a:r>
            <a:r>
              <a:rPr lang="en-US" sz="1200" dirty="0" err="1">
                <a:solidFill>
                  <a:prstClr val="black"/>
                </a:solidFill>
                <a:latin typeface="Calibri"/>
                <a:ea typeface="Calibri"/>
                <a:cs typeface="Times New Roman"/>
              </a:rPr>
              <a:t>HFrEF</a:t>
            </a:r>
            <a:r>
              <a:rPr lang="en-US" sz="1200" dirty="0">
                <a:solidFill>
                  <a:prstClr val="black"/>
                </a:solidFill>
                <a:latin typeface="Calibri"/>
                <a:ea typeface="Calibri"/>
                <a:cs typeface="Times New Roman"/>
              </a:rPr>
              <a:t> only</a:t>
            </a:r>
          </a:p>
          <a:p>
            <a:pPr marL="342900" marR="0" lvl="0" indent="-342900">
              <a:lnSpc>
                <a:spcPct val="115000"/>
              </a:lnSpc>
              <a:spcBef>
                <a:spcPts val="0"/>
              </a:spcBef>
              <a:spcAft>
                <a:spcPts val="1000"/>
              </a:spcAft>
              <a:buFont typeface="Arial"/>
              <a:buChar char="•"/>
              <a:tabLst>
                <a:tab pos="457200" algn="l"/>
              </a:tabLst>
            </a:pPr>
            <a:r>
              <a:rPr lang="en-US" sz="1200" dirty="0" smtClean="0">
                <a:latin typeface="Calibri"/>
                <a:ea typeface="Calibri"/>
                <a:cs typeface="Times New Roman"/>
              </a:rPr>
              <a:t>*Adjusted </a:t>
            </a:r>
            <a:r>
              <a:rPr lang="en-US" sz="1200" dirty="0">
                <a:latin typeface="Calibri"/>
                <a:ea typeface="Calibri"/>
                <a:cs typeface="Times New Roman"/>
              </a:rPr>
              <a:t>for age, gender, race/ethnicity, MESA site, socioeconomic status, smoking, diabetes, hypertension, LVH by EKG, obesity, </a:t>
            </a:r>
            <a:r>
              <a:rPr lang="en-US" sz="1200" dirty="0" err="1">
                <a:latin typeface="Calibri"/>
                <a:ea typeface="Calibri"/>
                <a:cs typeface="Times New Roman"/>
              </a:rPr>
              <a:t>eGFR</a:t>
            </a:r>
            <a:r>
              <a:rPr lang="en-US" sz="1200" dirty="0">
                <a:latin typeface="Calibri"/>
                <a:ea typeface="Calibri"/>
                <a:cs typeface="Times New Roman"/>
              </a:rPr>
              <a:t>, coronary artery calcium, total cholesterol, abnormal HDL cholesterol, and incident MI. </a:t>
            </a:r>
            <a:endParaRPr lang="en-US" sz="1200" dirty="0" smtClean="0">
              <a:latin typeface="Calibri"/>
              <a:ea typeface="Calibri"/>
              <a:cs typeface="Times New Roman"/>
            </a:endParaRPr>
          </a:p>
        </p:txBody>
      </p:sp>
    </p:spTree>
    <p:extLst>
      <p:ext uri="{BB962C8B-B14F-4D97-AF65-F5344CB8AC3E}">
        <p14:creationId xmlns:p14="http://schemas.microsoft.com/office/powerpoint/2010/main" val="1862008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18</a:t>
            </a:fld>
            <a:endParaRPr lang="en-US"/>
          </a:p>
        </p:txBody>
      </p:sp>
      <p:sp>
        <p:nvSpPr>
          <p:cNvPr id="8"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Limitations</a:t>
            </a:r>
          </a:p>
        </p:txBody>
      </p:sp>
      <p:sp>
        <p:nvSpPr>
          <p:cNvPr id="9" name="Content Placeholder 1"/>
          <p:cNvSpPr>
            <a:spLocks noGrp="1"/>
          </p:cNvSpPr>
          <p:nvPr>
            <p:ph idx="1"/>
          </p:nvPr>
        </p:nvSpPr>
        <p:spPr>
          <a:xfrm>
            <a:off x="457200" y="1143000"/>
            <a:ext cx="8686800" cy="3352800"/>
          </a:xfrm>
        </p:spPr>
        <p:txBody>
          <a:bodyPr>
            <a:normAutofit/>
          </a:bodyPr>
          <a:lstStyle/>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EF was obtained from chart review of hospitalizations, not via centralized core lab reviewing echo images</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no set protocol for EF evaluation when diagnosis made</a:t>
            </a:r>
            <a:endParaRPr lang="en-US" altLang="en-US" sz="2400" kern="0" dirty="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There were non-classifiable CHF events due to varying EF reporting in the hospital documentation</a:t>
            </a:r>
            <a:endParaRPr lang="en-US" altLang="en-US" sz="2800" kern="0" dirty="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Small number of events, limited sample size for formal interaction testing within ethnicities</a:t>
            </a:r>
          </a:p>
          <a:p>
            <a:pPr marL="609600" lvl="0" indent="-609600" fontAlgn="base">
              <a:lnSpc>
                <a:spcPct val="150000"/>
              </a:lnSpc>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spTree>
    <p:extLst>
      <p:ext uri="{BB962C8B-B14F-4D97-AF65-F5344CB8AC3E}">
        <p14:creationId xmlns:p14="http://schemas.microsoft.com/office/powerpoint/2010/main" val="4144211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19</a:t>
            </a:fld>
            <a:endParaRPr lang="en-US"/>
          </a:p>
        </p:txBody>
      </p:sp>
      <p:sp>
        <p:nvSpPr>
          <p:cNvPr id="8"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Conclusions</a:t>
            </a:r>
          </a:p>
        </p:txBody>
      </p:sp>
      <p:sp>
        <p:nvSpPr>
          <p:cNvPr id="9" name="Content Placeholder 1"/>
          <p:cNvSpPr>
            <a:spLocks noGrp="1"/>
          </p:cNvSpPr>
          <p:nvPr>
            <p:ph idx="1"/>
          </p:nvPr>
        </p:nvSpPr>
        <p:spPr>
          <a:xfrm>
            <a:off x="457200" y="1143000"/>
            <a:ext cx="8686800" cy="5029200"/>
          </a:xfrm>
        </p:spPr>
        <p:txBody>
          <a:bodyPr>
            <a:normAutofit lnSpcReduction="10000"/>
          </a:bodyPr>
          <a:lstStyle/>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There are significant risk factors for </a:t>
            </a: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most of which overlap with </a:t>
            </a:r>
            <a:r>
              <a:rPr lang="en-US" altLang="en-US" sz="2800" kern="0" dirty="0" err="1" smtClean="0">
                <a:solidFill>
                  <a:srgbClr val="008099"/>
                </a:solidFill>
                <a:latin typeface="Calibri" panose="020F0502020204030204" pitchFamily="34" charset="0"/>
                <a:ea typeface="ＭＳ Ｐゴシック" pitchFamily="59" charset="-128"/>
              </a:rPr>
              <a:t>HFrEF</a:t>
            </a:r>
            <a:endParaRPr lang="en-US" altLang="en-US" sz="28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Older Age</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Hypertension</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Diabetes</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Current smoking</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LVH by EKG</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Incident MI</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Higher NT-</a:t>
            </a:r>
            <a:r>
              <a:rPr lang="en-US" altLang="en-US" sz="2400" kern="0" dirty="0" err="1" smtClean="0">
                <a:solidFill>
                  <a:srgbClr val="008099"/>
                </a:solidFill>
                <a:latin typeface="Calibri" panose="020F0502020204030204" pitchFamily="34" charset="0"/>
                <a:ea typeface="ＭＳ Ｐゴシック" pitchFamily="59" charset="-128"/>
              </a:rPr>
              <a:t>proBNP</a:t>
            </a:r>
            <a:endParaRPr lang="en-US" altLang="en-US" sz="24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Higher LV mass index by MRI</a:t>
            </a:r>
          </a:p>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BMI was associated with increased risk for incident </a:t>
            </a: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but not </a:t>
            </a:r>
            <a:r>
              <a:rPr lang="en-US" altLang="en-US" sz="2800" kern="0" dirty="0" err="1" smtClean="0">
                <a:solidFill>
                  <a:srgbClr val="008099"/>
                </a:solidFill>
                <a:latin typeface="Calibri" panose="020F0502020204030204" pitchFamily="34" charset="0"/>
                <a:ea typeface="ＭＳ Ｐゴシック" pitchFamily="59" charset="-128"/>
              </a:rPr>
              <a:t>HFrEF</a:t>
            </a:r>
            <a:endParaRPr lang="en-US" altLang="en-US" sz="2800" kern="0" dirty="0">
              <a:solidFill>
                <a:srgbClr val="008099"/>
              </a:solidFill>
              <a:latin typeface="Calibri" panose="020F0502020204030204" pitchFamily="34" charset="0"/>
              <a:ea typeface="ＭＳ Ｐゴシック" pitchFamily="59" charset="-128"/>
            </a:endParaRPr>
          </a:p>
          <a:p>
            <a:pPr marL="609600" lvl="0" indent="-609600" fontAlgn="base">
              <a:lnSpc>
                <a:spcPct val="150000"/>
              </a:lnSpc>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spTree>
    <p:extLst>
      <p:ext uri="{BB962C8B-B14F-4D97-AF65-F5344CB8AC3E}">
        <p14:creationId xmlns:p14="http://schemas.microsoft.com/office/powerpoint/2010/main" val="4196353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2</a:t>
            </a:fld>
            <a:endParaRPr lang="en-US"/>
          </a:p>
        </p:txBody>
      </p:sp>
      <p:sp>
        <p:nvSpPr>
          <p:cNvPr id="2" name="Content Placeholder 1"/>
          <p:cNvSpPr>
            <a:spLocks noGrp="1"/>
          </p:cNvSpPr>
          <p:nvPr>
            <p:ph idx="1"/>
          </p:nvPr>
        </p:nvSpPr>
        <p:spPr>
          <a:xfrm>
            <a:off x="453230" y="1143000"/>
            <a:ext cx="8690769" cy="4343400"/>
          </a:xfrm>
        </p:spPr>
        <p:txBody>
          <a:bodyPr>
            <a:normAutofit/>
          </a:bodyPr>
          <a:lstStyle/>
          <a:p>
            <a:pPr marL="609600" lvl="0" indent="-609600" fontAlgn="base">
              <a:lnSpc>
                <a:spcPct val="150000"/>
              </a:lnSpc>
              <a:spcAft>
                <a:spcPct val="0"/>
              </a:spcAft>
              <a:buFontTx/>
              <a:buChar char="•"/>
            </a:pPr>
            <a:r>
              <a:rPr lang="en-US" altLang="en-US" sz="2800" kern="0" dirty="0">
                <a:solidFill>
                  <a:srgbClr val="008099"/>
                </a:solidFill>
                <a:latin typeface="Calibri" panose="020F0502020204030204" pitchFamily="34" charset="0"/>
                <a:ea typeface="ＭＳ Ｐゴシック" pitchFamily="59" charset="-128"/>
              </a:rPr>
              <a:t>Nearly 50% of all patients with </a:t>
            </a:r>
            <a:r>
              <a:rPr lang="en-US" altLang="en-US" sz="2800" kern="0" dirty="0" smtClean="0">
                <a:solidFill>
                  <a:srgbClr val="008099"/>
                </a:solidFill>
                <a:latin typeface="Calibri" panose="020F0502020204030204" pitchFamily="34" charset="0"/>
                <a:ea typeface="ＭＳ Ｐゴシック" pitchFamily="59" charset="-128"/>
              </a:rPr>
              <a:t>congestive heart failure (CHF) </a:t>
            </a:r>
            <a:r>
              <a:rPr lang="en-US" altLang="en-US" sz="2800" kern="0" dirty="0">
                <a:solidFill>
                  <a:srgbClr val="008099"/>
                </a:solidFill>
                <a:latin typeface="Calibri" panose="020F0502020204030204" pitchFamily="34" charset="0"/>
                <a:ea typeface="ＭＳ Ｐゴシック" pitchFamily="59" charset="-128"/>
              </a:rPr>
              <a:t>have </a:t>
            </a:r>
            <a:r>
              <a:rPr lang="en-US" altLang="en-US" sz="2800" kern="0" dirty="0" smtClean="0">
                <a:solidFill>
                  <a:srgbClr val="008099"/>
                </a:solidFill>
                <a:latin typeface="Calibri" panose="020F0502020204030204" pitchFamily="34" charset="0"/>
                <a:ea typeface="ＭＳ Ｐゴシック" pitchFamily="59" charset="-128"/>
              </a:rPr>
              <a:t>preserved Ejection Fraction (EF)</a:t>
            </a:r>
            <a:endParaRPr lang="en-US" altLang="en-US" sz="2800" kern="0" dirty="0">
              <a:solidFill>
                <a:srgbClr val="008099"/>
              </a:solidFill>
              <a:latin typeface="Calibri" panose="020F0502020204030204" pitchFamily="34" charset="0"/>
              <a:ea typeface="ＭＳ Ｐゴシック" pitchFamily="59" charset="-128"/>
            </a:endParaRPr>
          </a:p>
          <a:p>
            <a:pPr marL="609600" lvl="0" indent="-609600" fontAlgn="base">
              <a:lnSpc>
                <a:spcPct val="150000"/>
              </a:lnSpc>
              <a:spcAft>
                <a:spcPct val="0"/>
              </a:spcAft>
              <a:buFontTx/>
              <a:buChar char="•"/>
            </a:pPr>
            <a:r>
              <a:rPr lang="en-US" altLang="en-US" sz="2800" kern="0" dirty="0">
                <a:solidFill>
                  <a:srgbClr val="008099"/>
                </a:solidFill>
                <a:latin typeface="Calibri" panose="020F0502020204030204" pitchFamily="34" charset="0"/>
                <a:ea typeface="ＭＳ Ｐゴシック" pitchFamily="59" charset="-128"/>
              </a:rPr>
              <a:t>Prevalence of </a:t>
            </a:r>
            <a:r>
              <a:rPr lang="en-US" altLang="en-US" sz="2800" kern="0" dirty="0" smtClean="0">
                <a:solidFill>
                  <a:srgbClr val="008099"/>
                </a:solidFill>
                <a:latin typeface="Calibri" panose="020F0502020204030204" pitchFamily="34" charset="0"/>
                <a:ea typeface="ＭＳ Ｐゴシック" pitchFamily="59" charset="-128"/>
              </a:rPr>
              <a:t>Heart Failure with preserved EF (</a:t>
            </a: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a:t>
            </a:r>
            <a:r>
              <a:rPr lang="en-US" altLang="en-US" sz="2800" kern="0" dirty="0">
                <a:solidFill>
                  <a:srgbClr val="008099"/>
                </a:solidFill>
                <a:latin typeface="Calibri" panose="020F0502020204030204" pitchFamily="34" charset="0"/>
                <a:ea typeface="ＭＳ Ｐゴシック" pitchFamily="59" charset="-128"/>
              </a:rPr>
              <a:t>has increased over time, now estimated at 1 – 5% </a:t>
            </a:r>
          </a:p>
          <a:p>
            <a:pPr marL="609600" lvl="0" indent="-609600" fontAlgn="base">
              <a:lnSpc>
                <a:spcPct val="150000"/>
              </a:lnSpc>
              <a:spcAft>
                <a:spcPct val="0"/>
              </a:spcAft>
              <a:buFontTx/>
              <a:buChar char="•"/>
            </a:pPr>
            <a:r>
              <a:rPr lang="en-US" altLang="en-US" sz="2800" kern="0" dirty="0">
                <a:solidFill>
                  <a:srgbClr val="008099"/>
                </a:solidFill>
                <a:latin typeface="Calibri" panose="020F0502020204030204" pitchFamily="34" charset="0"/>
                <a:ea typeface="ＭＳ Ｐゴシック" pitchFamily="59" charset="-128"/>
              </a:rPr>
              <a:t>Associated with significant morbidity and </a:t>
            </a:r>
            <a:r>
              <a:rPr lang="en-US" altLang="en-US" sz="2800" kern="0" dirty="0" smtClean="0">
                <a:solidFill>
                  <a:srgbClr val="008099"/>
                </a:solidFill>
                <a:latin typeface="Calibri" panose="020F0502020204030204" pitchFamily="34" charset="0"/>
                <a:ea typeface="ＭＳ Ｐゴシック" pitchFamily="59" charset="-128"/>
              </a:rPr>
              <a:t>mortality</a:t>
            </a:r>
          </a:p>
          <a:p>
            <a:pPr marL="609600" lvl="0" indent="-609600" fontAlgn="base">
              <a:lnSpc>
                <a:spcPct val="150000"/>
              </a:lnSpc>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No specific therapy for </a:t>
            </a:r>
            <a:r>
              <a:rPr lang="en-US" altLang="en-US" sz="2800" kern="0" dirty="0" err="1" smtClean="0">
                <a:solidFill>
                  <a:srgbClr val="008099"/>
                </a:solidFill>
                <a:latin typeface="Calibri" panose="020F0502020204030204" pitchFamily="34" charset="0"/>
                <a:ea typeface="ＭＳ Ｐゴシック" pitchFamily="59" charset="-128"/>
              </a:rPr>
              <a:t>HFpEF</a:t>
            </a:r>
            <a:endParaRPr lang="en-US" altLang="en-US" sz="2800" kern="0" dirty="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sp>
        <p:nvSpPr>
          <p:cNvPr id="8"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Background</a:t>
            </a:r>
          </a:p>
        </p:txBody>
      </p:sp>
      <p:sp>
        <p:nvSpPr>
          <p:cNvPr id="9" name="TextBox 8"/>
          <p:cNvSpPr txBox="1"/>
          <p:nvPr/>
        </p:nvSpPr>
        <p:spPr>
          <a:xfrm>
            <a:off x="49638" y="6359433"/>
            <a:ext cx="9143999" cy="276999"/>
          </a:xfrm>
          <a:prstGeom prst="rect">
            <a:avLst/>
          </a:prstGeom>
          <a:noFill/>
        </p:spPr>
        <p:txBody>
          <a:bodyPr wrap="square" rtlCol="0">
            <a:spAutoFit/>
          </a:bodyPr>
          <a:lstStyle/>
          <a:p>
            <a:r>
              <a:rPr lang="en-US" sz="1200" dirty="0" smtClean="0"/>
              <a:t>Lam C, et al. Epidemiology and clinical course of heart failure with preserved ejection fraction. </a:t>
            </a:r>
            <a:r>
              <a:rPr lang="en-US" sz="1200" i="1" dirty="0" err="1" smtClean="0"/>
              <a:t>Eur</a:t>
            </a:r>
            <a:r>
              <a:rPr lang="en-US" sz="1200" i="1" dirty="0" smtClean="0"/>
              <a:t> J Heart Failure</a:t>
            </a:r>
            <a:r>
              <a:rPr lang="en-US" sz="1200" dirty="0" smtClean="0"/>
              <a:t> 2011; 13:18-28</a:t>
            </a:r>
            <a:endParaRPr lang="en-US" sz="12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20</a:t>
            </a:fld>
            <a:endParaRPr lang="en-US"/>
          </a:p>
        </p:txBody>
      </p:sp>
      <p:sp>
        <p:nvSpPr>
          <p:cNvPr id="8"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Conclusions</a:t>
            </a:r>
          </a:p>
        </p:txBody>
      </p:sp>
      <p:sp>
        <p:nvSpPr>
          <p:cNvPr id="9" name="Content Placeholder 1"/>
          <p:cNvSpPr>
            <a:spLocks noGrp="1"/>
          </p:cNvSpPr>
          <p:nvPr>
            <p:ph idx="1"/>
          </p:nvPr>
        </p:nvSpPr>
        <p:spPr>
          <a:xfrm>
            <a:off x="0" y="1143000"/>
            <a:ext cx="9144000" cy="5029200"/>
          </a:xfrm>
        </p:spPr>
        <p:txBody>
          <a:bodyPr>
            <a:normAutofit lnSpcReduction="10000"/>
          </a:bodyPr>
          <a:lstStyle/>
          <a:p>
            <a:pPr marL="609600" indent="-609600" fontAlgn="base">
              <a:spcAft>
                <a:spcPct val="0"/>
              </a:spcAft>
              <a:buFontTx/>
              <a:buChar char="•"/>
            </a:pPr>
            <a:r>
              <a:rPr lang="en-US" altLang="en-US" sz="2800" kern="0" dirty="0">
                <a:solidFill>
                  <a:srgbClr val="008099"/>
                </a:solidFill>
                <a:latin typeface="Calibri" panose="020F0502020204030204" pitchFamily="34" charset="0"/>
                <a:ea typeface="ＭＳ Ｐゴシック" pitchFamily="59" charset="-128"/>
              </a:rPr>
              <a:t>Non-significant </a:t>
            </a:r>
            <a:r>
              <a:rPr lang="en-US" altLang="en-US" sz="2800" kern="0" dirty="0" err="1">
                <a:solidFill>
                  <a:srgbClr val="008099"/>
                </a:solidFill>
                <a:latin typeface="Calibri" panose="020F0502020204030204" pitchFamily="34" charset="0"/>
                <a:ea typeface="ＭＳ Ｐゴシック" pitchFamily="59" charset="-128"/>
              </a:rPr>
              <a:t>univariate</a:t>
            </a:r>
            <a:r>
              <a:rPr lang="en-US" altLang="en-US" sz="2800" kern="0" dirty="0">
                <a:solidFill>
                  <a:srgbClr val="008099"/>
                </a:solidFill>
                <a:latin typeface="Calibri" panose="020F0502020204030204" pitchFamily="34" charset="0"/>
                <a:ea typeface="ＭＳ Ｐゴシック" pitchFamily="59" charset="-128"/>
              </a:rPr>
              <a:t> </a:t>
            </a:r>
            <a:r>
              <a:rPr lang="en-US" altLang="en-US" sz="2800" kern="0" dirty="0" smtClean="0">
                <a:solidFill>
                  <a:srgbClr val="008099"/>
                </a:solidFill>
                <a:latin typeface="Calibri" panose="020F0502020204030204" pitchFamily="34" charset="0"/>
                <a:ea typeface="ＭＳ Ｐゴシック" pitchFamily="59" charset="-128"/>
              </a:rPr>
              <a:t>predictors:</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gender</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race/ethnicity</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socioeconomic status (level of education)</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elevated </a:t>
            </a:r>
            <a:r>
              <a:rPr lang="en-US" altLang="en-US" sz="2400" kern="0" dirty="0" err="1" smtClean="0">
                <a:solidFill>
                  <a:srgbClr val="008099"/>
                </a:solidFill>
                <a:latin typeface="Calibri" panose="020F0502020204030204" pitchFamily="34" charset="0"/>
                <a:ea typeface="ＭＳ Ｐゴシック" pitchFamily="59" charset="-128"/>
              </a:rPr>
              <a:t>hs</a:t>
            </a:r>
            <a:r>
              <a:rPr lang="en-US" altLang="en-US" sz="2400" kern="0" dirty="0" smtClean="0">
                <a:solidFill>
                  <a:srgbClr val="008099"/>
                </a:solidFill>
                <a:latin typeface="Calibri" panose="020F0502020204030204" pitchFamily="34" charset="0"/>
                <a:ea typeface="ＭＳ Ｐゴシック" pitchFamily="59" charset="-128"/>
              </a:rPr>
              <a:t>-CRP (&gt; 2mg/L)</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Elevated triglycerides</a:t>
            </a:r>
            <a:r>
              <a:rPr lang="en-US" altLang="en-US" sz="2400" kern="0" dirty="0">
                <a:solidFill>
                  <a:srgbClr val="008099"/>
                </a:solidFill>
                <a:latin typeface="Calibri" panose="020F0502020204030204" pitchFamily="34" charset="0"/>
                <a:ea typeface="ＭＳ Ｐゴシック" pitchFamily="59" charset="-128"/>
              </a:rPr>
              <a:t>, </a:t>
            </a:r>
            <a:endParaRPr lang="en-US" altLang="en-US" sz="24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Increased heart rate</a:t>
            </a:r>
            <a:endParaRPr lang="en-US" altLang="en-US" sz="2400" kern="0" dirty="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r>
              <a:rPr lang="en-US" altLang="en-US" sz="2800" kern="0" dirty="0">
                <a:solidFill>
                  <a:srgbClr val="008099"/>
                </a:solidFill>
                <a:latin typeface="Calibri" panose="020F0502020204030204" pitchFamily="34" charset="0"/>
                <a:ea typeface="ＭＳ Ｐゴシック" pitchFamily="59" charset="-128"/>
              </a:rPr>
              <a:t>Significant </a:t>
            </a:r>
            <a:r>
              <a:rPr lang="en-US" altLang="en-US" sz="2800" kern="0" dirty="0" err="1">
                <a:solidFill>
                  <a:srgbClr val="008099"/>
                </a:solidFill>
                <a:latin typeface="Calibri" panose="020F0502020204030204" pitchFamily="34" charset="0"/>
                <a:ea typeface="ＭＳ Ｐゴシック" pitchFamily="59" charset="-128"/>
              </a:rPr>
              <a:t>univariate</a:t>
            </a:r>
            <a:r>
              <a:rPr lang="en-US" altLang="en-US" sz="2800" kern="0" dirty="0">
                <a:solidFill>
                  <a:srgbClr val="008099"/>
                </a:solidFill>
                <a:latin typeface="Calibri" panose="020F0502020204030204" pitchFamily="34" charset="0"/>
                <a:ea typeface="ＭＳ Ｐゴシック" pitchFamily="59" charset="-128"/>
              </a:rPr>
              <a:t> but </a:t>
            </a:r>
            <a:r>
              <a:rPr lang="en-US" altLang="en-US" sz="2800" kern="0" dirty="0" smtClean="0">
                <a:solidFill>
                  <a:srgbClr val="008099"/>
                </a:solidFill>
                <a:latin typeface="Calibri" panose="020F0502020204030204" pitchFamily="34" charset="0"/>
                <a:ea typeface="ＭＳ Ｐゴシック" pitchFamily="59" charset="-128"/>
              </a:rPr>
              <a:t>non-significant </a:t>
            </a:r>
            <a:r>
              <a:rPr lang="en-US" altLang="en-US" sz="2800" kern="0" dirty="0">
                <a:solidFill>
                  <a:srgbClr val="008099"/>
                </a:solidFill>
                <a:latin typeface="Calibri" panose="020F0502020204030204" pitchFamily="34" charset="0"/>
                <a:ea typeface="ＭＳ Ｐゴシック" pitchFamily="59" charset="-128"/>
              </a:rPr>
              <a:t>multivariate </a:t>
            </a:r>
            <a:r>
              <a:rPr lang="en-US" altLang="en-US" sz="2800" kern="0" dirty="0" smtClean="0">
                <a:solidFill>
                  <a:srgbClr val="008099"/>
                </a:solidFill>
                <a:latin typeface="Calibri" panose="020F0502020204030204" pitchFamily="34" charset="0"/>
                <a:ea typeface="ＭＳ Ｐゴシック" pitchFamily="59" charset="-128"/>
              </a:rPr>
              <a:t>predictors:</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pulse pressure</a:t>
            </a:r>
          </a:p>
          <a:p>
            <a:pPr marL="1009650" lvl="1" indent="-609600" fontAlgn="base">
              <a:spcAft>
                <a:spcPct val="0"/>
              </a:spcAft>
              <a:buFontTx/>
              <a:buChar char="•"/>
            </a:pPr>
            <a:r>
              <a:rPr lang="en-US" altLang="en-US" sz="2400" kern="0" dirty="0">
                <a:solidFill>
                  <a:srgbClr val="008099"/>
                </a:solidFill>
                <a:latin typeface="Calibri" panose="020F0502020204030204" pitchFamily="34" charset="0"/>
                <a:ea typeface="ＭＳ Ｐゴシック" pitchFamily="59" charset="-128"/>
              </a:rPr>
              <a:t>total </a:t>
            </a:r>
            <a:r>
              <a:rPr lang="en-US" altLang="en-US" sz="2400" kern="0" dirty="0" smtClean="0">
                <a:solidFill>
                  <a:srgbClr val="008099"/>
                </a:solidFill>
                <a:latin typeface="Calibri" panose="020F0502020204030204" pitchFamily="34" charset="0"/>
                <a:ea typeface="ＭＳ Ｐゴシック" pitchFamily="59" charset="-128"/>
              </a:rPr>
              <a:t>cholesterol</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CAC &gt; 0</a:t>
            </a:r>
          </a:p>
          <a:p>
            <a:pPr marL="0" indent="0">
              <a:buNone/>
            </a:pPr>
            <a:endParaRPr lang="en-US" dirty="0">
              <a:solidFill>
                <a:schemeClr val="tx2"/>
              </a:solidFill>
            </a:endParaRPr>
          </a:p>
        </p:txBody>
      </p:sp>
    </p:spTree>
    <p:extLst>
      <p:ext uri="{BB962C8B-B14F-4D97-AF65-F5344CB8AC3E}">
        <p14:creationId xmlns:p14="http://schemas.microsoft.com/office/powerpoint/2010/main" val="3528974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21</a:t>
            </a:fld>
            <a:endParaRPr lang="en-US"/>
          </a:p>
        </p:txBody>
      </p:sp>
      <p:sp>
        <p:nvSpPr>
          <p:cNvPr id="8"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Conclusions</a:t>
            </a:r>
          </a:p>
        </p:txBody>
      </p:sp>
      <p:sp>
        <p:nvSpPr>
          <p:cNvPr id="9" name="Content Placeholder 1"/>
          <p:cNvSpPr>
            <a:spLocks noGrp="1"/>
          </p:cNvSpPr>
          <p:nvPr>
            <p:ph idx="1"/>
          </p:nvPr>
        </p:nvSpPr>
        <p:spPr>
          <a:xfrm>
            <a:off x="-7938" y="1143000"/>
            <a:ext cx="9151938" cy="5029200"/>
          </a:xfrm>
        </p:spPr>
        <p:txBody>
          <a:bodyPr>
            <a:normAutofit/>
          </a:bodyPr>
          <a:lstStyle/>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There is overlap with risk factors identified for incident </a:t>
            </a: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in prior analysis from Framingham Heart Study (FHS)</a:t>
            </a:r>
          </a:p>
          <a:p>
            <a:pPr marL="1009650" lvl="1" indent="-609600" fontAlgn="base">
              <a:spcAft>
                <a:spcPct val="0"/>
              </a:spcAft>
              <a:buFontTx/>
              <a:buChar char="•"/>
            </a:pPr>
            <a:r>
              <a:rPr lang="en-US" altLang="en-US" sz="2400" kern="0" dirty="0">
                <a:solidFill>
                  <a:srgbClr val="008099"/>
                </a:solidFill>
                <a:latin typeface="Calibri" panose="020F0502020204030204" pitchFamily="34" charset="0"/>
                <a:ea typeface="ＭＳ Ｐゴシック" pitchFamily="59" charset="-128"/>
              </a:rPr>
              <a:t>Older Age, Diabetes, BMI, Smoking</a:t>
            </a:r>
          </a:p>
          <a:p>
            <a:pPr marL="1009650" lvl="1" indent="-609600" fontAlgn="base">
              <a:spcAft>
                <a:spcPct val="0"/>
              </a:spcAft>
              <a:buFontTx/>
              <a:buChar char="•"/>
            </a:pPr>
            <a:r>
              <a:rPr lang="en-US" altLang="en-US" sz="2400" kern="0" dirty="0">
                <a:solidFill>
                  <a:srgbClr val="008099"/>
                </a:solidFill>
                <a:latin typeface="Calibri" panose="020F0502020204030204" pitchFamily="34" charset="0"/>
                <a:ea typeface="ＭＳ Ｐゴシック" pitchFamily="59" charset="-128"/>
              </a:rPr>
              <a:t>Gender was not a significant predictor of </a:t>
            </a:r>
            <a:r>
              <a:rPr lang="en-US" altLang="en-US" sz="2400" kern="0" dirty="0" err="1">
                <a:solidFill>
                  <a:srgbClr val="008099"/>
                </a:solidFill>
                <a:latin typeface="Calibri" panose="020F0502020204030204" pitchFamily="34" charset="0"/>
                <a:ea typeface="ＭＳ Ｐゴシック" pitchFamily="59" charset="-128"/>
              </a:rPr>
              <a:t>HFpEF</a:t>
            </a:r>
            <a:r>
              <a:rPr lang="en-US" altLang="en-US" sz="2400" kern="0" dirty="0">
                <a:solidFill>
                  <a:srgbClr val="008099"/>
                </a:solidFill>
                <a:latin typeface="Calibri" panose="020F0502020204030204" pitchFamily="34" charset="0"/>
                <a:ea typeface="ＭＳ Ｐゴシック" pitchFamily="59" charset="-128"/>
              </a:rPr>
              <a:t> in FHS either</a:t>
            </a:r>
          </a:p>
          <a:p>
            <a:pPr marL="609600" indent="-609600" fontAlgn="base">
              <a:spcAft>
                <a:spcPct val="0"/>
              </a:spcAft>
              <a:buFontTx/>
              <a:buChar char="•"/>
            </a:pPr>
            <a:endParaRPr lang="en-US" altLang="en-US" sz="2800" kern="0" dirty="0" smtClean="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Race/Ethnicity was not a significant predictor of </a:t>
            </a:r>
            <a:r>
              <a:rPr lang="en-US" altLang="en-US" sz="2800" kern="0" dirty="0" err="1" smtClean="0">
                <a:solidFill>
                  <a:srgbClr val="008099"/>
                </a:solidFill>
                <a:latin typeface="Calibri" panose="020F0502020204030204" pitchFamily="34" charset="0"/>
                <a:ea typeface="ＭＳ Ｐゴシック" pitchFamily="59" charset="-128"/>
              </a:rPr>
              <a:t>HFpEF</a:t>
            </a:r>
            <a:endParaRPr lang="en-US" altLang="en-US" sz="28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Formal interaction testing between race/ethnicity and </a:t>
            </a:r>
            <a:r>
              <a:rPr lang="en-US" altLang="en-US" sz="2400" kern="0" dirty="0" err="1" smtClean="0">
                <a:solidFill>
                  <a:srgbClr val="008099"/>
                </a:solidFill>
                <a:latin typeface="Calibri" panose="020F0502020204030204" pitchFamily="34" charset="0"/>
                <a:ea typeface="ＭＳ Ｐゴシック" pitchFamily="59" charset="-128"/>
              </a:rPr>
              <a:t>HFpEF</a:t>
            </a:r>
            <a:r>
              <a:rPr lang="en-US" altLang="en-US" sz="2400" kern="0" dirty="0" smtClean="0">
                <a:solidFill>
                  <a:srgbClr val="008099"/>
                </a:solidFill>
                <a:latin typeface="Calibri" panose="020F0502020204030204" pitchFamily="34" charset="0"/>
                <a:ea typeface="ＭＳ Ｐゴシック" pitchFamily="59" charset="-128"/>
              </a:rPr>
              <a:t> was negative</a:t>
            </a:r>
            <a:endParaRPr lang="en-US" altLang="en-US" sz="2400" kern="0" dirty="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endParaRPr lang="en-US" altLang="en-US" sz="2800" kern="0" dirty="0" smtClean="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endParaRPr lang="en-US" altLang="en-US" sz="2800" kern="0" dirty="0">
              <a:solidFill>
                <a:srgbClr val="008099"/>
              </a:solidFill>
              <a:latin typeface="Calibri" panose="020F0502020204030204" pitchFamily="34" charset="0"/>
              <a:ea typeface="ＭＳ Ｐゴシック" pitchFamily="59" charset="-128"/>
            </a:endParaRPr>
          </a:p>
          <a:p>
            <a:pPr marL="0" indent="0" fontAlgn="base">
              <a:spcAft>
                <a:spcPct val="0"/>
              </a:spcAft>
              <a:buNone/>
            </a:pPr>
            <a:endParaRPr lang="en-US" altLang="en-US" sz="28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sp>
        <p:nvSpPr>
          <p:cNvPr id="10" name="TextBox 9"/>
          <p:cNvSpPr txBox="1"/>
          <p:nvPr/>
        </p:nvSpPr>
        <p:spPr>
          <a:xfrm>
            <a:off x="0" y="6512447"/>
            <a:ext cx="9143999" cy="276999"/>
          </a:xfrm>
          <a:prstGeom prst="rect">
            <a:avLst/>
          </a:prstGeom>
          <a:noFill/>
        </p:spPr>
        <p:txBody>
          <a:bodyPr wrap="square" rtlCol="0">
            <a:spAutoFit/>
          </a:bodyPr>
          <a:lstStyle/>
          <a:p>
            <a:r>
              <a:rPr lang="en-US" sz="1200" dirty="0" smtClean="0"/>
              <a:t>Ho JE et al. Predictors of New-Onset Heart Failure – Differences in Preserved Versus Reduced Ejection Fraction. </a:t>
            </a:r>
            <a:r>
              <a:rPr lang="en-US" sz="1200" dirty="0" err="1" smtClean="0"/>
              <a:t>Circ</a:t>
            </a:r>
            <a:r>
              <a:rPr lang="en-US" sz="1200" dirty="0" smtClean="0"/>
              <a:t> Heart Fail 2013;6:279-86.</a:t>
            </a:r>
            <a:endParaRPr lang="en-US" sz="1200" dirty="0"/>
          </a:p>
        </p:txBody>
      </p:sp>
    </p:spTree>
    <p:extLst>
      <p:ext uri="{BB962C8B-B14F-4D97-AF65-F5344CB8AC3E}">
        <p14:creationId xmlns:p14="http://schemas.microsoft.com/office/powerpoint/2010/main" val="679265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22</a:t>
            </a:fld>
            <a:endParaRPr lang="en-US"/>
          </a:p>
        </p:txBody>
      </p:sp>
      <p:sp>
        <p:nvSpPr>
          <p:cNvPr id="8"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Conclusions</a:t>
            </a:r>
          </a:p>
        </p:txBody>
      </p:sp>
      <p:sp>
        <p:nvSpPr>
          <p:cNvPr id="9" name="Content Placeholder 1"/>
          <p:cNvSpPr>
            <a:spLocks noGrp="1"/>
          </p:cNvSpPr>
          <p:nvPr>
            <p:ph idx="1"/>
          </p:nvPr>
        </p:nvSpPr>
        <p:spPr>
          <a:xfrm>
            <a:off x="-7938" y="1143000"/>
            <a:ext cx="9151938" cy="5029200"/>
          </a:xfrm>
        </p:spPr>
        <p:txBody>
          <a:bodyPr>
            <a:normAutofit fontScale="92500"/>
          </a:bodyPr>
          <a:lstStyle/>
          <a:p>
            <a:pPr marL="609600" indent="-609600" fontAlgn="base">
              <a:spcAft>
                <a:spcPct val="0"/>
              </a:spcAft>
              <a:buFontTx/>
              <a:buChar char="•"/>
            </a:pPr>
            <a:r>
              <a:rPr lang="en-US" altLang="en-US" kern="0" dirty="0" smtClean="0">
                <a:solidFill>
                  <a:srgbClr val="008099"/>
                </a:solidFill>
                <a:latin typeface="Calibri" panose="020F0502020204030204" pitchFamily="34" charset="0"/>
                <a:ea typeface="ＭＳ Ｐゴシック" pitchFamily="59" charset="-128"/>
              </a:rPr>
              <a:t>Future </a:t>
            </a:r>
            <a:r>
              <a:rPr lang="en-US" altLang="en-US" kern="0" dirty="0" smtClean="0">
                <a:solidFill>
                  <a:srgbClr val="008099"/>
                </a:solidFill>
                <a:latin typeface="Calibri" panose="020F0502020204030204" pitchFamily="34" charset="0"/>
                <a:ea typeface="ＭＳ Ｐゴシック" pitchFamily="59" charset="-128"/>
              </a:rPr>
              <a:t>Directions</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Goal of this study is find the “standard” risks factors for </a:t>
            </a:r>
            <a:r>
              <a:rPr lang="en-US" altLang="en-US" sz="2400" kern="0" dirty="0" err="1" smtClean="0">
                <a:solidFill>
                  <a:srgbClr val="008099"/>
                </a:solidFill>
                <a:latin typeface="Calibri" panose="020F0502020204030204" pitchFamily="34" charset="0"/>
                <a:ea typeface="ＭＳ Ｐゴシック" pitchFamily="59" charset="-128"/>
              </a:rPr>
              <a:t>HFpEF</a:t>
            </a:r>
            <a:r>
              <a:rPr lang="en-US" altLang="en-US" sz="2400" kern="0" dirty="0" smtClean="0">
                <a:solidFill>
                  <a:srgbClr val="008099"/>
                </a:solidFill>
                <a:latin typeface="Calibri" panose="020F0502020204030204" pitchFamily="34" charset="0"/>
                <a:ea typeface="ＭＳ Ｐゴシック" pitchFamily="59" charset="-128"/>
              </a:rPr>
              <a:t>, guide future analyses in MESA</a:t>
            </a: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Evaluate </a:t>
            </a:r>
            <a:r>
              <a:rPr lang="en-US" altLang="en-US" sz="2800" i="1" kern="0" dirty="0" smtClean="0">
                <a:solidFill>
                  <a:srgbClr val="008099"/>
                </a:solidFill>
                <a:latin typeface="Calibri" panose="020F0502020204030204" pitchFamily="34" charset="0"/>
                <a:ea typeface="ＭＳ Ｐゴシック" pitchFamily="59" charset="-128"/>
              </a:rPr>
              <a:t>additional</a:t>
            </a:r>
            <a:r>
              <a:rPr lang="en-US" altLang="en-US" sz="2800" kern="0" dirty="0" smtClean="0">
                <a:solidFill>
                  <a:srgbClr val="008099"/>
                </a:solidFill>
                <a:latin typeface="Calibri" panose="020F0502020204030204" pitchFamily="34" charset="0"/>
                <a:ea typeface="ＭＳ Ｐゴシック" pitchFamily="59" charset="-128"/>
              </a:rPr>
              <a:t> predictors for </a:t>
            </a: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to better characterize pathophysiology</a:t>
            </a:r>
          </a:p>
          <a:p>
            <a:pPr marL="1409700" lvl="2" indent="-609600" fontAlgn="base">
              <a:spcAft>
                <a:spcPct val="0"/>
              </a:spcAft>
              <a:buFontTx/>
              <a:buChar char="•"/>
            </a:pPr>
            <a:r>
              <a:rPr lang="en-US" altLang="en-US" kern="0" dirty="0">
                <a:solidFill>
                  <a:srgbClr val="008099"/>
                </a:solidFill>
                <a:latin typeface="Calibri" panose="020F0502020204030204" pitchFamily="34" charset="0"/>
                <a:ea typeface="ＭＳ Ｐゴシック" pitchFamily="59" charset="-128"/>
              </a:rPr>
              <a:t>M</a:t>
            </a:r>
            <a:r>
              <a:rPr lang="en-US" altLang="en-US" kern="0" dirty="0" smtClean="0">
                <a:solidFill>
                  <a:srgbClr val="008099"/>
                </a:solidFill>
                <a:latin typeface="Calibri" panose="020F0502020204030204" pitchFamily="34" charset="0"/>
                <a:ea typeface="ＭＳ Ｐゴシック" pitchFamily="59" charset="-128"/>
              </a:rPr>
              <a:t>etabolic and lifestyle parameters</a:t>
            </a:r>
          </a:p>
          <a:p>
            <a:pPr marL="1409700" lvl="2" indent="-609600" fontAlgn="base">
              <a:spcAft>
                <a:spcPct val="0"/>
              </a:spcAft>
              <a:buFontTx/>
              <a:buChar char="•"/>
            </a:pPr>
            <a:r>
              <a:rPr lang="en-US" altLang="en-US" kern="0" dirty="0" smtClean="0">
                <a:solidFill>
                  <a:srgbClr val="008099"/>
                </a:solidFill>
                <a:latin typeface="Calibri" panose="020F0502020204030204" pitchFamily="34" charset="0"/>
                <a:ea typeface="ＭＳ Ｐゴシック" pitchFamily="59" charset="-128"/>
              </a:rPr>
              <a:t>Serologic markers</a:t>
            </a:r>
            <a:endParaRPr lang="en-US" altLang="en-US" kern="0" dirty="0">
              <a:solidFill>
                <a:srgbClr val="008099"/>
              </a:solidFill>
              <a:latin typeface="Calibri" panose="020F0502020204030204" pitchFamily="34" charset="0"/>
              <a:ea typeface="ＭＳ Ｐゴシック" pitchFamily="59" charset="-128"/>
            </a:endParaRPr>
          </a:p>
          <a:p>
            <a:pPr marL="1409700" lvl="2" indent="-609600" fontAlgn="base">
              <a:spcAft>
                <a:spcPct val="0"/>
              </a:spcAft>
              <a:buFontTx/>
              <a:buChar char="•"/>
            </a:pPr>
            <a:r>
              <a:rPr lang="en-US" altLang="en-US" kern="0" dirty="0" smtClean="0">
                <a:solidFill>
                  <a:srgbClr val="008099"/>
                </a:solidFill>
                <a:latin typeface="Calibri" panose="020F0502020204030204" pitchFamily="34" charset="0"/>
                <a:ea typeface="ＭＳ Ｐゴシック" pitchFamily="59" charset="-128"/>
              </a:rPr>
              <a:t>Imaging </a:t>
            </a:r>
            <a:r>
              <a:rPr lang="en-US" altLang="en-US" kern="0" dirty="0" smtClean="0">
                <a:solidFill>
                  <a:srgbClr val="008099"/>
                </a:solidFill>
                <a:latin typeface="Calibri" panose="020F0502020204030204" pitchFamily="34" charset="0"/>
                <a:ea typeface="ＭＳ Ｐゴシック" pitchFamily="59" charset="-128"/>
              </a:rPr>
              <a:t>parameters</a:t>
            </a:r>
            <a:endParaRPr lang="en-US" altLang="en-US" kern="0" dirty="0" smtClean="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r>
              <a:rPr lang="en-US" altLang="en-US" sz="3000" kern="0" dirty="0" smtClean="0">
                <a:solidFill>
                  <a:srgbClr val="008099"/>
                </a:solidFill>
                <a:latin typeface="Calibri" panose="020F0502020204030204" pitchFamily="34" charset="0"/>
                <a:ea typeface="ＭＳ Ｐゴシック" pitchFamily="59" charset="-128"/>
              </a:rPr>
              <a:t>Need </a:t>
            </a:r>
            <a:r>
              <a:rPr lang="en-US" altLang="en-US" sz="3000" kern="0" dirty="0">
                <a:solidFill>
                  <a:srgbClr val="008099"/>
                </a:solidFill>
                <a:latin typeface="Calibri" panose="020F0502020204030204" pitchFamily="34" charset="0"/>
                <a:ea typeface="ＭＳ Ｐゴシック" pitchFamily="59" charset="-128"/>
              </a:rPr>
              <a:t>for larger sample size for increased power to better characterize difference in risk factors by ethnicity</a:t>
            </a: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endParaRPr lang="en-US" altLang="en-US" sz="2800" kern="0" dirty="0">
              <a:solidFill>
                <a:srgbClr val="008099"/>
              </a:solidFill>
              <a:latin typeface="Calibri" panose="020F0502020204030204" pitchFamily="34" charset="0"/>
              <a:ea typeface="ＭＳ Ｐゴシック" pitchFamily="59" charset="-128"/>
            </a:endParaRPr>
          </a:p>
          <a:p>
            <a:pPr marL="0" indent="0" fontAlgn="base">
              <a:spcAft>
                <a:spcPct val="0"/>
              </a:spcAft>
              <a:buNone/>
            </a:pPr>
            <a:endParaRPr lang="en-US" altLang="en-US" sz="28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spTree>
    <p:extLst>
      <p:ext uri="{BB962C8B-B14F-4D97-AF65-F5344CB8AC3E}">
        <p14:creationId xmlns:p14="http://schemas.microsoft.com/office/powerpoint/2010/main" val="923540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23</a:t>
            </a:fld>
            <a:endParaRPr lang="en-US"/>
          </a:p>
        </p:txBody>
      </p:sp>
      <p:sp>
        <p:nvSpPr>
          <p:cNvPr id="8"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Acknowledgements</a:t>
            </a:r>
          </a:p>
        </p:txBody>
      </p:sp>
      <p:sp>
        <p:nvSpPr>
          <p:cNvPr id="9" name="Content Placeholder 1"/>
          <p:cNvSpPr>
            <a:spLocks noGrp="1"/>
          </p:cNvSpPr>
          <p:nvPr>
            <p:ph idx="1"/>
          </p:nvPr>
        </p:nvSpPr>
        <p:spPr>
          <a:xfrm>
            <a:off x="-7938" y="1804988"/>
            <a:ext cx="9151938" cy="4595812"/>
          </a:xfrm>
        </p:spPr>
        <p:txBody>
          <a:bodyPr>
            <a:normAutofit/>
          </a:bodyPr>
          <a:lstStyle/>
          <a:p>
            <a:pPr marL="609600" indent="-609600" fontAlgn="base">
              <a:spcAft>
                <a:spcPct val="0"/>
              </a:spcAft>
              <a:buFontTx/>
              <a:buChar char="•"/>
            </a:pPr>
            <a:r>
              <a:rPr lang="en-US" altLang="en-US" sz="2800" kern="0" dirty="0">
                <a:solidFill>
                  <a:srgbClr val="008099"/>
                </a:solidFill>
                <a:latin typeface="Calibri" panose="020F0502020204030204" pitchFamily="34" charset="0"/>
                <a:ea typeface="ＭＳ Ｐゴシック" pitchFamily="59" charset="-128"/>
              </a:rPr>
              <a:t>The authors thank the other investigators, the staff, and the participants of the MESA study for their valuable contributions.  A full list of participating MESA investigators and institutions can be found at http://www.mesa-nhlbi.org.</a:t>
            </a:r>
          </a:p>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We wish to thank all the </a:t>
            </a:r>
            <a:r>
              <a:rPr lang="en-US" altLang="en-US" sz="2800" kern="0" dirty="0">
                <a:solidFill>
                  <a:srgbClr val="008099"/>
                </a:solidFill>
                <a:latin typeface="Calibri" panose="020F0502020204030204" pitchFamily="34" charset="0"/>
                <a:ea typeface="ＭＳ Ｐゴシック" pitchFamily="59" charset="-128"/>
              </a:rPr>
              <a:t>MESA </a:t>
            </a:r>
            <a:r>
              <a:rPr lang="en-US" altLang="en-US" sz="2800" kern="0" dirty="0" smtClean="0">
                <a:solidFill>
                  <a:srgbClr val="008099"/>
                </a:solidFill>
                <a:latin typeface="Calibri" panose="020F0502020204030204" pitchFamily="34" charset="0"/>
                <a:ea typeface="ＭＳ Ｐゴシック" pitchFamily="59" charset="-128"/>
              </a:rPr>
              <a:t>volunteer research participants who made this study possible</a:t>
            </a:r>
            <a:endParaRPr lang="en-US" altLang="en-US" sz="2800" kern="0" dirty="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This </a:t>
            </a:r>
            <a:r>
              <a:rPr lang="en-US" altLang="en-US" sz="2800" kern="0" dirty="0">
                <a:solidFill>
                  <a:srgbClr val="008099"/>
                </a:solidFill>
                <a:latin typeface="Calibri" panose="020F0502020204030204" pitchFamily="34" charset="0"/>
                <a:ea typeface="ＭＳ Ｐゴシック" pitchFamily="59" charset="-128"/>
              </a:rPr>
              <a:t>research was supported by contracts R01 HL071739, N01-HC-95159 through N01-HC-95165, and N01-HC-95169 from the National Heart, Lung, and Blood Institute.  </a:t>
            </a: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609600" indent="-609600" fontAlgn="base">
              <a:spcAft>
                <a:spcPct val="0"/>
              </a:spcAft>
              <a:buFontTx/>
              <a:buChar char="•"/>
            </a:pPr>
            <a:endParaRPr lang="en-US" altLang="en-US" sz="2800" kern="0" dirty="0">
              <a:solidFill>
                <a:srgbClr val="008099"/>
              </a:solidFill>
              <a:latin typeface="Calibri" panose="020F0502020204030204" pitchFamily="34" charset="0"/>
              <a:ea typeface="ＭＳ Ｐゴシック" pitchFamily="59" charset="-128"/>
            </a:endParaRPr>
          </a:p>
          <a:p>
            <a:pPr marL="0" indent="0" fontAlgn="base">
              <a:spcAft>
                <a:spcPct val="0"/>
              </a:spcAft>
              <a:buNone/>
            </a:pPr>
            <a:endParaRPr lang="en-US" altLang="en-US" sz="28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pic>
        <p:nvPicPr>
          <p:cNvPr id="10" name="Picture 6" descr="C:\Users\Owner\Desktop\Mesa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6131" y="814388"/>
            <a:ext cx="247808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5758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229600" cy="5562600"/>
          </a:xfrm>
        </p:spPr>
        <p:txBody>
          <a:bodyPr>
            <a:normAutofit/>
          </a:bodyPr>
          <a:lstStyle/>
          <a:p>
            <a:pPr marL="0" lvl="0" indent="0" algn="ctr" fontAlgn="base">
              <a:spcAft>
                <a:spcPct val="0"/>
              </a:spcAft>
              <a:buNone/>
            </a:pPr>
            <a:r>
              <a:rPr lang="en-US" altLang="en-US" sz="8000" kern="0" dirty="0" smtClean="0">
                <a:solidFill>
                  <a:srgbClr val="008099"/>
                </a:solidFill>
                <a:latin typeface="Calibri" panose="020F0502020204030204" pitchFamily="34" charset="0"/>
                <a:ea typeface="ＭＳ Ｐゴシック" pitchFamily="59" charset="-128"/>
              </a:rPr>
              <a:t>Thank You</a:t>
            </a:r>
          </a:p>
          <a:p>
            <a:pPr>
              <a:lnSpc>
                <a:spcPct val="90000"/>
              </a:lnSpc>
            </a:pPr>
            <a:endParaRPr lang="en-CA" sz="2400" dirty="0"/>
          </a:p>
        </p:txBody>
      </p:sp>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24</a:t>
            </a:fld>
            <a:endParaRPr lang="en-US"/>
          </a:p>
        </p:txBody>
      </p:sp>
    </p:spTree>
    <p:extLst>
      <p:ext uri="{BB962C8B-B14F-4D97-AF65-F5344CB8AC3E}">
        <p14:creationId xmlns:p14="http://schemas.microsoft.com/office/powerpoint/2010/main" val="1398865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25</a:t>
            </a:fld>
            <a:endParaRPr lang="en-US"/>
          </a:p>
        </p:txBody>
      </p:sp>
      <p:sp>
        <p:nvSpPr>
          <p:cNvPr id="2" name="Content Placeholder 1"/>
          <p:cNvSpPr>
            <a:spLocks noGrp="1"/>
          </p:cNvSpPr>
          <p:nvPr>
            <p:ph idx="1"/>
          </p:nvPr>
        </p:nvSpPr>
        <p:spPr/>
        <p:txBody>
          <a:bodyPr/>
          <a:lstStyle/>
          <a:p>
            <a:endParaRPr lang="en-US"/>
          </a:p>
        </p:txBody>
      </p:sp>
    </p:spTree>
    <p:extLst>
      <p:ext uri="{BB962C8B-B14F-4D97-AF65-F5344CB8AC3E}">
        <p14:creationId xmlns:p14="http://schemas.microsoft.com/office/powerpoint/2010/main" val="4144211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229600" cy="5562600"/>
          </a:xfrm>
        </p:spPr>
        <p:txBody>
          <a:bodyPr>
            <a:normAutofit/>
          </a:bodyPr>
          <a:lstStyle/>
          <a:p>
            <a:pPr>
              <a:lnSpc>
                <a:spcPct val="90000"/>
              </a:lnSpc>
            </a:pPr>
            <a:endParaRPr lang="en-CA" sz="2400" dirty="0"/>
          </a:p>
        </p:txBody>
      </p:sp>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26</a:t>
            </a:fld>
            <a:endParaRPr lang="en-US"/>
          </a:p>
        </p:txBody>
      </p:sp>
    </p:spTree>
    <p:extLst>
      <p:ext uri="{BB962C8B-B14F-4D97-AF65-F5344CB8AC3E}">
        <p14:creationId xmlns:p14="http://schemas.microsoft.com/office/powerpoint/2010/main" val="1398865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27</a:t>
            </a:fld>
            <a:endParaRPr lang="en-US"/>
          </a:p>
        </p:txBody>
      </p:sp>
      <p:sp>
        <p:nvSpPr>
          <p:cNvPr id="2" name="Content Placeholder 1"/>
          <p:cNvSpPr>
            <a:spLocks noGrp="1"/>
          </p:cNvSpPr>
          <p:nvPr>
            <p:ph idx="1"/>
          </p:nvPr>
        </p:nvSpPr>
        <p:spPr/>
        <p:txBody>
          <a:bodyPr/>
          <a:lstStyle/>
          <a:p>
            <a:endParaRPr lang="en-US"/>
          </a:p>
        </p:txBody>
      </p:sp>
    </p:spTree>
    <p:extLst>
      <p:ext uri="{BB962C8B-B14F-4D97-AF65-F5344CB8AC3E}">
        <p14:creationId xmlns:p14="http://schemas.microsoft.com/office/powerpoint/2010/main" val="4144211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229600" cy="5562600"/>
          </a:xfrm>
        </p:spPr>
        <p:txBody>
          <a:bodyPr>
            <a:normAutofit/>
          </a:bodyPr>
          <a:lstStyle/>
          <a:p>
            <a:pPr>
              <a:lnSpc>
                <a:spcPct val="90000"/>
              </a:lnSpc>
            </a:pPr>
            <a:endParaRPr lang="en-CA" sz="2400" dirty="0"/>
          </a:p>
        </p:txBody>
      </p:sp>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28</a:t>
            </a:fld>
            <a:endParaRPr lang="en-US"/>
          </a:p>
        </p:txBody>
      </p:sp>
    </p:spTree>
    <p:extLst>
      <p:ext uri="{BB962C8B-B14F-4D97-AF65-F5344CB8AC3E}">
        <p14:creationId xmlns:p14="http://schemas.microsoft.com/office/powerpoint/2010/main" val="1398865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3</a:t>
            </a:fld>
            <a:endParaRPr lang="en-US"/>
          </a:p>
        </p:txBody>
      </p:sp>
      <p:sp>
        <p:nvSpPr>
          <p:cNvPr id="2" name="Content Placeholder 1"/>
          <p:cNvSpPr>
            <a:spLocks noGrp="1"/>
          </p:cNvSpPr>
          <p:nvPr>
            <p:ph idx="1"/>
          </p:nvPr>
        </p:nvSpPr>
        <p:spPr>
          <a:xfrm>
            <a:off x="457200" y="1219200"/>
            <a:ext cx="8534400" cy="4495800"/>
          </a:xfrm>
        </p:spPr>
        <p:txBody>
          <a:bodyPr>
            <a:normAutofit/>
          </a:bodyPr>
          <a:lstStyle/>
          <a:p>
            <a:pPr marL="609600" lvl="0" indent="-609600" fontAlgn="base">
              <a:lnSpc>
                <a:spcPct val="150000"/>
              </a:lnSpc>
              <a:spcAft>
                <a:spcPct val="0"/>
              </a:spcAft>
              <a:buFontTx/>
              <a:buChar char="•"/>
            </a:pP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is a heterogeneous condition </a:t>
            </a:r>
            <a:endParaRPr lang="en-US" altLang="en-US" sz="2800" kern="0" dirty="0" smtClean="0">
              <a:solidFill>
                <a:srgbClr val="008099"/>
              </a:solidFill>
              <a:latin typeface="Calibri" panose="020F0502020204030204" pitchFamily="34" charset="0"/>
              <a:ea typeface="ＭＳ Ｐゴシック" pitchFamily="59" charset="-128"/>
            </a:endParaRPr>
          </a:p>
          <a:p>
            <a:pPr marL="609600" indent="-609600" fontAlgn="base">
              <a:lnSpc>
                <a:spcPct val="150000"/>
              </a:lnSpc>
              <a:spcAft>
                <a:spcPct val="0"/>
              </a:spcAft>
              <a:buFontTx/>
              <a:buChar char="•"/>
            </a:pPr>
            <a:r>
              <a:rPr lang="en-US" altLang="en-US" sz="2800" kern="0" dirty="0">
                <a:solidFill>
                  <a:srgbClr val="008099"/>
                </a:solidFill>
                <a:latin typeface="Calibri" panose="020F0502020204030204" pitchFamily="34" charset="0"/>
                <a:ea typeface="ＭＳ Ｐゴシック" pitchFamily="59" charset="-128"/>
              </a:rPr>
              <a:t>Need to understand pathophysiology of </a:t>
            </a: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 there is no animal model</a:t>
            </a:r>
            <a:endParaRPr lang="en-US" altLang="en-US" sz="2800" kern="0" dirty="0" smtClean="0">
              <a:solidFill>
                <a:srgbClr val="008099"/>
              </a:solidFill>
              <a:latin typeface="Calibri" panose="020F0502020204030204" pitchFamily="34" charset="0"/>
              <a:ea typeface="ＭＳ Ｐゴシック" pitchFamily="59" charset="-128"/>
            </a:endParaRPr>
          </a:p>
          <a:p>
            <a:pPr marL="609600" lvl="0" indent="-609600" fontAlgn="base">
              <a:lnSpc>
                <a:spcPct val="150000"/>
              </a:lnSpc>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Better phenotypic characterization is needed</a:t>
            </a:r>
            <a:endParaRPr lang="en-US" altLang="en-US" sz="2800" kern="0" dirty="0">
              <a:solidFill>
                <a:srgbClr val="008099"/>
              </a:solidFill>
              <a:latin typeface="Calibri" panose="020F0502020204030204" pitchFamily="34" charset="0"/>
              <a:ea typeface="ＭＳ Ｐゴシック" pitchFamily="59" charset="-128"/>
            </a:endParaRPr>
          </a:p>
          <a:p>
            <a:pPr marL="609600" lvl="0" indent="-609600" fontAlgn="base">
              <a:lnSpc>
                <a:spcPct val="150000"/>
              </a:lnSpc>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Important </a:t>
            </a:r>
            <a:r>
              <a:rPr lang="en-US" altLang="en-US" sz="2800" kern="0" dirty="0" smtClean="0">
                <a:solidFill>
                  <a:srgbClr val="008099"/>
                </a:solidFill>
                <a:latin typeface="Calibri" panose="020F0502020204030204" pitchFamily="34" charset="0"/>
                <a:ea typeface="ＭＳ Ｐゴシック" pitchFamily="59" charset="-128"/>
              </a:rPr>
              <a:t>to identify and characterize risk factors for incident </a:t>
            </a:r>
            <a:r>
              <a:rPr lang="en-US" altLang="en-US" sz="2800" kern="0" dirty="0" err="1" smtClean="0">
                <a:solidFill>
                  <a:srgbClr val="008099"/>
                </a:solidFill>
                <a:latin typeface="Calibri" panose="020F0502020204030204" pitchFamily="34" charset="0"/>
                <a:ea typeface="ＭＳ Ｐゴシック" pitchFamily="59" charset="-128"/>
              </a:rPr>
              <a:t>HFpEF</a:t>
            </a:r>
            <a:endParaRPr lang="en-US" altLang="en-US" sz="2800" kern="0" dirty="0" smtClean="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sp>
        <p:nvSpPr>
          <p:cNvPr id="8"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Background</a:t>
            </a:r>
          </a:p>
        </p:txBody>
      </p:sp>
      <p:sp>
        <p:nvSpPr>
          <p:cNvPr id="11" name="TextBox 10"/>
          <p:cNvSpPr txBox="1"/>
          <p:nvPr/>
        </p:nvSpPr>
        <p:spPr>
          <a:xfrm>
            <a:off x="0" y="6512447"/>
            <a:ext cx="9143999" cy="276999"/>
          </a:xfrm>
          <a:prstGeom prst="rect">
            <a:avLst/>
          </a:prstGeom>
          <a:noFill/>
        </p:spPr>
        <p:txBody>
          <a:bodyPr wrap="square" rtlCol="0">
            <a:spAutoFit/>
          </a:bodyPr>
          <a:lstStyle/>
          <a:p>
            <a:r>
              <a:rPr lang="en-US" sz="1200" dirty="0" smtClean="0"/>
              <a:t>Shah A, </a:t>
            </a:r>
            <a:r>
              <a:rPr lang="en-US" sz="1200" dirty="0" err="1" smtClean="0"/>
              <a:t>Pfeffer</a:t>
            </a:r>
            <a:r>
              <a:rPr lang="en-US" sz="1200" dirty="0" smtClean="0"/>
              <a:t> M. The many faces of heart failure with preserved ejection fraction. </a:t>
            </a:r>
            <a:r>
              <a:rPr lang="en-US" sz="1200" i="1" dirty="0" smtClean="0"/>
              <a:t>Nat. Rev. </a:t>
            </a:r>
            <a:r>
              <a:rPr lang="en-US" sz="1200" i="1" dirty="0" err="1" smtClean="0"/>
              <a:t>Cardiol</a:t>
            </a:r>
            <a:r>
              <a:rPr lang="en-US" sz="1200" dirty="0" smtClean="0"/>
              <a:t> 2012; 9:555-556</a:t>
            </a:r>
            <a:endParaRPr lang="en-US" sz="1200" dirty="0"/>
          </a:p>
        </p:txBody>
      </p:sp>
    </p:spTree>
    <p:extLst>
      <p:ext uri="{BB962C8B-B14F-4D97-AF65-F5344CB8AC3E}">
        <p14:creationId xmlns:p14="http://schemas.microsoft.com/office/powerpoint/2010/main" val="3831432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4</a:t>
            </a:fld>
            <a:endParaRPr lang="en-US"/>
          </a:p>
        </p:txBody>
      </p:sp>
      <p:sp>
        <p:nvSpPr>
          <p:cNvPr id="2" name="Content Placeholder 1"/>
          <p:cNvSpPr>
            <a:spLocks noGrp="1"/>
          </p:cNvSpPr>
          <p:nvPr>
            <p:ph idx="1"/>
          </p:nvPr>
        </p:nvSpPr>
        <p:spPr>
          <a:xfrm>
            <a:off x="457200" y="1219200"/>
            <a:ext cx="8534400" cy="4419600"/>
          </a:xfrm>
        </p:spPr>
        <p:txBody>
          <a:bodyPr>
            <a:normAutofit/>
          </a:bodyPr>
          <a:lstStyle/>
          <a:p>
            <a:pPr marL="609600" lvl="0" indent="-609600" fontAlgn="base">
              <a:lnSpc>
                <a:spcPct val="150000"/>
              </a:lnSpc>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Several prior studies have characterized patients already diagnosed with </a:t>
            </a: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(ex: ARIC)</a:t>
            </a:r>
            <a:endParaRPr lang="en-US" altLang="en-US" sz="2800" kern="0" dirty="0" smtClean="0">
              <a:solidFill>
                <a:srgbClr val="008099"/>
              </a:solidFill>
              <a:latin typeface="Calibri" panose="020F0502020204030204" pitchFamily="34" charset="0"/>
              <a:ea typeface="ＭＳ Ｐゴシック" pitchFamily="59" charset="-128"/>
            </a:endParaRPr>
          </a:p>
          <a:p>
            <a:pPr marL="609600" lvl="0" indent="-609600" fontAlgn="base">
              <a:lnSpc>
                <a:spcPct val="150000"/>
              </a:lnSpc>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Only 1 study has evaluated risk factors associated with developing incident </a:t>
            </a: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a:t>
            </a:r>
          </a:p>
          <a:p>
            <a:pPr marL="1009650" lvl="1" indent="-609600" fontAlgn="base">
              <a:lnSpc>
                <a:spcPct val="150000"/>
              </a:lnSpc>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Limited to a single center ethnically homogeneous </a:t>
            </a:r>
            <a:r>
              <a:rPr lang="en-US" altLang="en-US" sz="2400" kern="0" dirty="0">
                <a:solidFill>
                  <a:srgbClr val="008099"/>
                </a:solidFill>
                <a:latin typeface="Calibri" panose="020F0502020204030204" pitchFamily="34" charset="0"/>
                <a:ea typeface="ＭＳ Ｐゴシック" pitchFamily="59" charset="-128"/>
              </a:rPr>
              <a:t>population (Framingham Heart Study)</a:t>
            </a:r>
          </a:p>
          <a:p>
            <a:pPr marL="1009650" lvl="1" indent="-609600" fontAlgn="base">
              <a:lnSpc>
                <a:spcPct val="150000"/>
              </a:lnSpc>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sp>
        <p:nvSpPr>
          <p:cNvPr id="8"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Background</a:t>
            </a:r>
          </a:p>
        </p:txBody>
      </p:sp>
      <p:sp>
        <p:nvSpPr>
          <p:cNvPr id="9" name="TextBox 8"/>
          <p:cNvSpPr txBox="1"/>
          <p:nvPr/>
        </p:nvSpPr>
        <p:spPr>
          <a:xfrm>
            <a:off x="0" y="6512447"/>
            <a:ext cx="9143999" cy="276999"/>
          </a:xfrm>
          <a:prstGeom prst="rect">
            <a:avLst/>
          </a:prstGeom>
          <a:noFill/>
        </p:spPr>
        <p:txBody>
          <a:bodyPr wrap="square" rtlCol="0">
            <a:spAutoFit/>
          </a:bodyPr>
          <a:lstStyle/>
          <a:p>
            <a:r>
              <a:rPr lang="en-US" sz="1200" dirty="0" smtClean="0"/>
              <a:t>Ho JE et al. Predictors of New-Onset Heart Failure – Differences in Preserved Versus Reduced Ejection Fraction. </a:t>
            </a:r>
            <a:r>
              <a:rPr lang="en-US" sz="1200" dirty="0" err="1" smtClean="0"/>
              <a:t>Circ</a:t>
            </a:r>
            <a:r>
              <a:rPr lang="en-US" sz="1200" dirty="0" smtClean="0"/>
              <a:t> Heart Fail 2013;6:279-86.</a:t>
            </a:r>
            <a:endParaRPr lang="en-US" sz="1200" dirty="0"/>
          </a:p>
        </p:txBody>
      </p:sp>
    </p:spTree>
    <p:extLst>
      <p:ext uri="{BB962C8B-B14F-4D97-AF65-F5344CB8AC3E}">
        <p14:creationId xmlns:p14="http://schemas.microsoft.com/office/powerpoint/2010/main" val="425063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5</a:t>
            </a:fld>
            <a:endParaRPr lang="en-US"/>
          </a:p>
        </p:txBody>
      </p:sp>
      <p:sp>
        <p:nvSpPr>
          <p:cNvPr id="9" name="Content Placeholder 1"/>
          <p:cNvSpPr>
            <a:spLocks noGrp="1"/>
          </p:cNvSpPr>
          <p:nvPr>
            <p:ph idx="1"/>
          </p:nvPr>
        </p:nvSpPr>
        <p:spPr>
          <a:xfrm>
            <a:off x="457200" y="1143000"/>
            <a:ext cx="8229600" cy="4525963"/>
          </a:xfrm>
        </p:spPr>
        <p:txBody>
          <a:bodyPr>
            <a:normAutofit/>
          </a:bodyPr>
          <a:lstStyle/>
          <a:p>
            <a:pPr marL="0" lvl="0" indent="0" fontAlgn="base">
              <a:lnSpc>
                <a:spcPct val="150000"/>
              </a:lnSpc>
              <a:spcAft>
                <a:spcPct val="0"/>
              </a:spcAft>
              <a:buNone/>
            </a:pPr>
            <a:r>
              <a:rPr lang="en-US" altLang="en-US" sz="2800" kern="0" dirty="0" smtClean="0">
                <a:solidFill>
                  <a:srgbClr val="008099"/>
                </a:solidFill>
                <a:latin typeface="Calibri" panose="020F0502020204030204" pitchFamily="34" charset="0"/>
                <a:ea typeface="ＭＳ Ｐゴシック" pitchFamily="59" charset="-128"/>
              </a:rPr>
              <a:t>Study Aim:</a:t>
            </a:r>
          </a:p>
          <a:p>
            <a:pPr marL="60960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Characterize </a:t>
            </a:r>
            <a:r>
              <a:rPr lang="en-US" altLang="en-US" sz="2800" kern="0" dirty="0">
                <a:solidFill>
                  <a:srgbClr val="008099"/>
                </a:solidFill>
                <a:latin typeface="Calibri" panose="020F0502020204030204" pitchFamily="34" charset="0"/>
                <a:ea typeface="ＭＳ Ｐゴシック" pitchFamily="59" charset="-128"/>
              </a:rPr>
              <a:t>the risk factors </a:t>
            </a:r>
            <a:r>
              <a:rPr lang="en-US" altLang="en-US" sz="2800" kern="0" dirty="0" smtClean="0">
                <a:solidFill>
                  <a:srgbClr val="008099"/>
                </a:solidFill>
                <a:latin typeface="Calibri" panose="020F0502020204030204" pitchFamily="34" charset="0"/>
                <a:ea typeface="ＭＳ Ｐゴシック" pitchFamily="59" charset="-128"/>
              </a:rPr>
              <a:t>– </a:t>
            </a:r>
            <a:r>
              <a:rPr lang="en-US" altLang="en-US" sz="2800" kern="0" dirty="0">
                <a:solidFill>
                  <a:srgbClr val="008099"/>
                </a:solidFill>
                <a:latin typeface="Calibri" panose="020F0502020204030204" pitchFamily="34" charset="0"/>
                <a:ea typeface="ＭＳ Ｐゴシック" pitchFamily="59" charset="-128"/>
              </a:rPr>
              <a:t>i</a:t>
            </a:r>
            <a:r>
              <a:rPr lang="en-US" altLang="en-US" sz="2800" kern="0" dirty="0" smtClean="0">
                <a:solidFill>
                  <a:srgbClr val="008099"/>
                </a:solidFill>
                <a:latin typeface="Calibri" panose="020F0502020204030204" pitchFamily="34" charset="0"/>
                <a:ea typeface="ＭＳ Ｐゴシック" pitchFamily="59" charset="-128"/>
              </a:rPr>
              <a:t>ncluding ethnicity – associated </a:t>
            </a:r>
            <a:r>
              <a:rPr lang="en-US" altLang="en-US" sz="2800" kern="0" dirty="0">
                <a:solidFill>
                  <a:srgbClr val="008099"/>
                </a:solidFill>
                <a:latin typeface="Calibri" panose="020F0502020204030204" pitchFamily="34" charset="0"/>
                <a:ea typeface="ＭＳ Ｐゴシック" pitchFamily="59" charset="-128"/>
              </a:rPr>
              <a:t>with incident </a:t>
            </a: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a:t>
            </a:r>
            <a:r>
              <a:rPr lang="en-US" altLang="en-US" sz="2800" kern="0" dirty="0">
                <a:solidFill>
                  <a:srgbClr val="008099"/>
                </a:solidFill>
                <a:latin typeface="Calibri" panose="020F0502020204030204" pitchFamily="34" charset="0"/>
                <a:ea typeface="ＭＳ Ｐゴシック" pitchFamily="59" charset="-128"/>
              </a:rPr>
              <a:t>in a multi-ethnic cohort. </a:t>
            </a:r>
          </a:p>
          <a:p>
            <a:pPr marL="0" lvl="0" indent="0" fontAlgn="base">
              <a:lnSpc>
                <a:spcPct val="150000"/>
              </a:lnSpc>
              <a:spcAft>
                <a:spcPct val="0"/>
              </a:spcAft>
              <a:buNone/>
            </a:pPr>
            <a:r>
              <a:rPr lang="en-US" altLang="en-US" sz="2800" kern="0" dirty="0" smtClean="0">
                <a:solidFill>
                  <a:srgbClr val="008099"/>
                </a:solidFill>
                <a:latin typeface="Calibri" panose="020F0502020204030204" pitchFamily="34" charset="0"/>
                <a:ea typeface="ＭＳ Ｐゴシック" pitchFamily="59" charset="-128"/>
              </a:rPr>
              <a:t>Hypotheses</a:t>
            </a:r>
          </a:p>
          <a:p>
            <a:pPr marL="400050" lvl="1" indent="0" fontAlgn="base">
              <a:spcAft>
                <a:spcPct val="0"/>
              </a:spcAft>
              <a:buNone/>
            </a:pPr>
            <a:r>
              <a:rPr lang="en-US" altLang="en-US" kern="0" dirty="0" smtClean="0">
                <a:solidFill>
                  <a:srgbClr val="008099"/>
                </a:solidFill>
                <a:latin typeface="Calibri" panose="020F0502020204030204" pitchFamily="34" charset="0"/>
                <a:ea typeface="ＭＳ Ｐゴシック" pitchFamily="59" charset="-128"/>
              </a:rPr>
              <a:t>1</a:t>
            </a:r>
            <a:r>
              <a:rPr lang="en-US" altLang="en-US" kern="0" dirty="0">
                <a:solidFill>
                  <a:srgbClr val="008099"/>
                </a:solidFill>
                <a:latin typeface="Calibri" panose="020F0502020204030204" pitchFamily="34" charset="0"/>
                <a:ea typeface="ＭＳ Ｐゴシック" pitchFamily="59" charset="-128"/>
              </a:rPr>
              <a:t>) The risk factor profile for </a:t>
            </a:r>
            <a:r>
              <a:rPr lang="en-US" altLang="en-US" kern="0" dirty="0" err="1" smtClean="0">
                <a:solidFill>
                  <a:srgbClr val="008099"/>
                </a:solidFill>
                <a:latin typeface="Calibri" panose="020F0502020204030204" pitchFamily="34" charset="0"/>
                <a:ea typeface="ＭＳ Ｐゴシック" pitchFamily="59" charset="-128"/>
              </a:rPr>
              <a:t>HFpEF</a:t>
            </a:r>
            <a:r>
              <a:rPr lang="en-US" altLang="en-US" kern="0" dirty="0" smtClean="0">
                <a:solidFill>
                  <a:srgbClr val="008099"/>
                </a:solidFill>
                <a:latin typeface="Calibri" panose="020F0502020204030204" pitchFamily="34" charset="0"/>
                <a:ea typeface="ＭＳ Ｐゴシック" pitchFamily="59" charset="-128"/>
              </a:rPr>
              <a:t> </a:t>
            </a:r>
            <a:r>
              <a:rPr lang="en-US" altLang="en-US" kern="0" dirty="0">
                <a:solidFill>
                  <a:srgbClr val="008099"/>
                </a:solidFill>
                <a:latin typeface="Calibri" panose="020F0502020204030204" pitchFamily="34" charset="0"/>
                <a:ea typeface="ＭＳ Ｐゴシック" pitchFamily="59" charset="-128"/>
              </a:rPr>
              <a:t>will be different from the risk factor profile for </a:t>
            </a:r>
            <a:r>
              <a:rPr lang="en-US" altLang="en-US" kern="0" dirty="0" smtClean="0">
                <a:solidFill>
                  <a:srgbClr val="008099"/>
                </a:solidFill>
                <a:latin typeface="Calibri" panose="020F0502020204030204" pitchFamily="34" charset="0"/>
                <a:ea typeface="ＭＳ Ｐゴシック" pitchFamily="59" charset="-128"/>
              </a:rPr>
              <a:t>HF reduced EF (</a:t>
            </a:r>
            <a:r>
              <a:rPr lang="en-US" altLang="en-US" kern="0" dirty="0" err="1" smtClean="0">
                <a:solidFill>
                  <a:srgbClr val="008099"/>
                </a:solidFill>
                <a:latin typeface="Calibri" panose="020F0502020204030204" pitchFamily="34" charset="0"/>
                <a:ea typeface="ＭＳ Ｐゴシック" pitchFamily="59" charset="-128"/>
              </a:rPr>
              <a:t>HFrEF</a:t>
            </a:r>
            <a:r>
              <a:rPr lang="en-US" altLang="en-US" kern="0" dirty="0" smtClean="0">
                <a:solidFill>
                  <a:srgbClr val="008099"/>
                </a:solidFill>
                <a:latin typeface="Calibri" panose="020F0502020204030204" pitchFamily="34" charset="0"/>
                <a:ea typeface="ＭＳ Ｐゴシック" pitchFamily="59" charset="-128"/>
              </a:rPr>
              <a:t>)</a:t>
            </a:r>
          </a:p>
          <a:p>
            <a:pPr marL="400050" lvl="1" indent="0" fontAlgn="base">
              <a:spcAft>
                <a:spcPct val="0"/>
              </a:spcAft>
              <a:buNone/>
            </a:pPr>
            <a:r>
              <a:rPr lang="en-US" altLang="en-US" kern="0" dirty="0" smtClean="0">
                <a:solidFill>
                  <a:srgbClr val="008099"/>
                </a:solidFill>
                <a:latin typeface="Calibri" panose="020F0502020204030204" pitchFamily="34" charset="0"/>
                <a:ea typeface="ＭＳ Ｐゴシック" pitchFamily="59" charset="-128"/>
              </a:rPr>
              <a:t>2) Incidence of </a:t>
            </a:r>
            <a:r>
              <a:rPr lang="en-US" altLang="en-US" kern="0" dirty="0" err="1" smtClean="0">
                <a:solidFill>
                  <a:srgbClr val="008099"/>
                </a:solidFill>
                <a:latin typeface="Calibri" panose="020F0502020204030204" pitchFamily="34" charset="0"/>
                <a:ea typeface="ＭＳ Ｐゴシック" pitchFamily="59" charset="-128"/>
              </a:rPr>
              <a:t>HFpEF</a:t>
            </a:r>
            <a:r>
              <a:rPr lang="en-US" altLang="en-US" kern="0" dirty="0" smtClean="0">
                <a:solidFill>
                  <a:srgbClr val="008099"/>
                </a:solidFill>
                <a:latin typeface="Calibri" panose="020F0502020204030204" pitchFamily="34" charset="0"/>
                <a:ea typeface="ＭＳ Ｐゴシック" pitchFamily="59" charset="-128"/>
              </a:rPr>
              <a:t> will differ by race/ethnicity</a:t>
            </a:r>
            <a:endParaRPr lang="en-US" altLang="en-US" kern="0" dirty="0">
              <a:solidFill>
                <a:srgbClr val="008099"/>
              </a:solidFill>
              <a:latin typeface="Calibri" panose="020F0502020204030204" pitchFamily="34" charset="0"/>
              <a:ea typeface="ＭＳ Ｐゴシック" pitchFamily="59" charset="-128"/>
            </a:endParaRPr>
          </a:p>
          <a:p>
            <a:pPr marL="609600" lvl="0" indent="-609600" fontAlgn="base">
              <a:lnSpc>
                <a:spcPct val="150000"/>
              </a:lnSpc>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Study Objectives</a:t>
            </a:r>
          </a:p>
        </p:txBody>
      </p:sp>
    </p:spTree>
    <p:extLst>
      <p:ext uri="{BB962C8B-B14F-4D97-AF65-F5344CB8AC3E}">
        <p14:creationId xmlns:p14="http://schemas.microsoft.com/office/powerpoint/2010/main" val="3985931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6</a:t>
            </a:fld>
            <a:endParaRPr lang="en-US"/>
          </a:p>
        </p:txBody>
      </p:sp>
      <p:sp>
        <p:nvSpPr>
          <p:cNvPr id="9" name="Content Placeholder 1"/>
          <p:cNvSpPr>
            <a:spLocks noGrp="1"/>
          </p:cNvSpPr>
          <p:nvPr>
            <p:ph idx="1"/>
          </p:nvPr>
        </p:nvSpPr>
        <p:spPr>
          <a:xfrm>
            <a:off x="457200" y="1143000"/>
            <a:ext cx="8229600" cy="5181600"/>
          </a:xfrm>
        </p:spPr>
        <p:txBody>
          <a:bodyPr>
            <a:normAutofit/>
          </a:bodyPr>
          <a:lstStyle/>
          <a:p>
            <a:pPr marL="609600" indent="-609600" fontAlgn="base">
              <a:spcAft>
                <a:spcPct val="0"/>
              </a:spcAft>
              <a:buFontTx/>
              <a:buChar char="•"/>
            </a:pP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 – clinical diagnosis of HF with </a:t>
            </a:r>
            <a:r>
              <a:rPr lang="en-US" altLang="en-US" sz="2800" kern="0" dirty="0">
                <a:solidFill>
                  <a:srgbClr val="008099"/>
                </a:solidFill>
                <a:latin typeface="Calibri" panose="020F0502020204030204" pitchFamily="34" charset="0"/>
                <a:ea typeface="ＭＳ Ｐゴシック" pitchFamily="59" charset="-128"/>
              </a:rPr>
              <a:t>EF ≥ 45</a:t>
            </a:r>
            <a:r>
              <a:rPr lang="en-US" altLang="en-US" sz="2800" kern="0" dirty="0" smtClean="0">
                <a:solidFill>
                  <a:srgbClr val="008099"/>
                </a:solidFill>
                <a:latin typeface="Calibri" panose="020F0502020204030204" pitchFamily="34" charset="0"/>
                <a:ea typeface="ＭＳ Ｐゴシック" pitchFamily="59" charset="-128"/>
              </a:rPr>
              <a:t>%</a:t>
            </a:r>
          </a:p>
          <a:p>
            <a:pPr marL="609600" indent="-609600" fontAlgn="base">
              <a:spcAft>
                <a:spcPct val="0"/>
              </a:spcAft>
              <a:buFontTx/>
              <a:buChar char="•"/>
            </a:pPr>
            <a:r>
              <a:rPr lang="en-US" altLang="en-US" sz="2800" kern="0" dirty="0" err="1" smtClean="0">
                <a:solidFill>
                  <a:srgbClr val="008099"/>
                </a:solidFill>
                <a:latin typeface="Calibri" panose="020F0502020204030204" pitchFamily="34" charset="0"/>
                <a:ea typeface="ＭＳ Ｐゴシック" pitchFamily="59" charset="-128"/>
              </a:rPr>
              <a:t>HFrEF</a:t>
            </a:r>
            <a:r>
              <a:rPr lang="en-US" altLang="en-US" sz="2800" kern="0" dirty="0" smtClean="0">
                <a:solidFill>
                  <a:srgbClr val="008099"/>
                </a:solidFill>
                <a:latin typeface="Calibri" panose="020F0502020204030204" pitchFamily="34" charset="0"/>
                <a:ea typeface="ＭＳ Ｐゴシック" pitchFamily="59" charset="-128"/>
              </a:rPr>
              <a:t> – clinical diagnosis of HF with EF &lt; 45%</a:t>
            </a:r>
            <a:endParaRPr lang="en-US" altLang="en-US" sz="2800" kern="0" dirty="0">
              <a:solidFill>
                <a:srgbClr val="008099"/>
              </a:solidFill>
              <a:latin typeface="Calibri" panose="020F0502020204030204" pitchFamily="34" charset="0"/>
              <a:ea typeface="ＭＳ Ｐゴシック" pitchFamily="59" charset="-128"/>
            </a:endParaRPr>
          </a:p>
          <a:p>
            <a:pPr marL="609600" lvl="0" indent="-609600" fontAlgn="base">
              <a:spcAft>
                <a:spcPct val="0"/>
              </a:spcAft>
              <a:buFontTx/>
              <a:buChar char="•"/>
            </a:pPr>
            <a:r>
              <a:rPr lang="en-US" altLang="en-US" sz="2800" kern="0" smtClean="0">
                <a:solidFill>
                  <a:srgbClr val="008099"/>
                </a:solidFill>
                <a:latin typeface="Calibri" panose="020F0502020204030204" pitchFamily="34" charset="0"/>
                <a:ea typeface="ＭＳ Ｐゴシック" pitchFamily="59" charset="-128"/>
              </a:rPr>
              <a:t>(First) I</a:t>
            </a:r>
            <a:r>
              <a:rPr lang="en-US" altLang="en-US" sz="2800" kern="0" smtClean="0">
                <a:solidFill>
                  <a:srgbClr val="008099"/>
                </a:solidFill>
                <a:latin typeface="Calibri" panose="020F0502020204030204" pitchFamily="34" charset="0"/>
                <a:ea typeface="ＭＳ Ｐゴシック" pitchFamily="59" charset="-128"/>
              </a:rPr>
              <a:t>ncident </a:t>
            </a:r>
            <a:r>
              <a:rPr lang="en-US" altLang="en-US" sz="2800" kern="0" dirty="0" smtClean="0">
                <a:solidFill>
                  <a:srgbClr val="008099"/>
                </a:solidFill>
                <a:latin typeface="Calibri" panose="020F0502020204030204" pitchFamily="34" charset="0"/>
                <a:ea typeface="ＭＳ Ｐゴシック" pitchFamily="59" charset="-128"/>
              </a:rPr>
              <a:t>CHF is an adjudicated endpoint requiring the following criteria:</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Symptoms of pulmonary congestion or edema</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Physician diagnosis and medical treatment for HF</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Evidence from chest x-ray or echocardiography</a:t>
            </a:r>
          </a:p>
          <a:p>
            <a:pPr marL="609600" lvl="0" indent="-609600" fontAlgn="base">
              <a:spcAft>
                <a:spcPct val="0"/>
              </a:spcAft>
              <a:buFontTx/>
              <a:buChar char="•"/>
            </a:pPr>
            <a:r>
              <a:rPr lang="en-US" altLang="en-US" sz="2800" kern="0" dirty="0" smtClean="0">
                <a:solidFill>
                  <a:srgbClr val="008099"/>
                </a:solidFill>
                <a:latin typeface="Calibri" panose="020F0502020204030204" pitchFamily="34" charset="0"/>
                <a:ea typeface="ＭＳ Ｐゴシック" pitchFamily="59" charset="-128"/>
              </a:rPr>
              <a:t>EF is a clinical outcome collected from hospital records at time of CHF diagnosis</a:t>
            </a:r>
            <a:endParaRPr lang="en-US" altLang="en-US" sz="2800" kern="0" dirty="0">
              <a:solidFill>
                <a:srgbClr val="008099"/>
              </a:solidFill>
              <a:latin typeface="Calibri" panose="020F0502020204030204" pitchFamily="34" charset="0"/>
              <a:ea typeface="ＭＳ Ｐゴシック" pitchFamily="59" charset="-128"/>
            </a:endParaRPr>
          </a:p>
          <a:p>
            <a:pPr marL="609600" lvl="0" indent="-609600" fontAlgn="base">
              <a:lnSpc>
                <a:spcPct val="150000"/>
              </a:lnSpc>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Primary Outcome</a:t>
            </a:r>
          </a:p>
        </p:txBody>
      </p:sp>
    </p:spTree>
    <p:extLst>
      <p:ext uri="{BB962C8B-B14F-4D97-AF65-F5344CB8AC3E}">
        <p14:creationId xmlns:p14="http://schemas.microsoft.com/office/powerpoint/2010/main" val="2534046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7</a:t>
            </a:fld>
            <a:endParaRPr lang="en-US"/>
          </a:p>
        </p:txBody>
      </p:sp>
      <p:sp>
        <p:nvSpPr>
          <p:cNvPr id="9" name="Content Placeholder 1"/>
          <p:cNvSpPr>
            <a:spLocks noGrp="1"/>
          </p:cNvSpPr>
          <p:nvPr>
            <p:ph idx="1"/>
          </p:nvPr>
        </p:nvSpPr>
        <p:spPr>
          <a:xfrm>
            <a:off x="457200" y="1143000"/>
            <a:ext cx="8686800" cy="4038600"/>
          </a:xfrm>
        </p:spPr>
        <p:txBody>
          <a:bodyPr>
            <a:normAutofit/>
          </a:bodyPr>
          <a:lstStyle/>
          <a:p>
            <a:pPr marL="609600" indent="-609600" fontAlgn="base">
              <a:spcAft>
                <a:spcPct val="0"/>
              </a:spcAft>
              <a:buFontTx/>
              <a:buChar char="•"/>
            </a:pPr>
            <a:r>
              <a:rPr lang="en-US" altLang="en-US" sz="2800" kern="0" dirty="0">
                <a:solidFill>
                  <a:srgbClr val="008099"/>
                </a:solidFill>
                <a:latin typeface="Calibri" panose="020F0502020204030204" pitchFamily="34" charset="0"/>
                <a:ea typeface="ＭＳ Ｐゴシック" pitchFamily="59" charset="-128"/>
              </a:rPr>
              <a:t>Evaluate association of race/ethnicity with incident </a:t>
            </a:r>
            <a:r>
              <a:rPr lang="en-US" altLang="en-US" sz="2800" kern="0" dirty="0" err="1" smtClean="0">
                <a:solidFill>
                  <a:srgbClr val="008099"/>
                </a:solidFill>
                <a:latin typeface="Calibri" panose="020F0502020204030204" pitchFamily="34" charset="0"/>
                <a:ea typeface="ＭＳ Ｐゴシック" pitchFamily="59" charset="-128"/>
              </a:rPr>
              <a:t>HFpEF</a:t>
            </a:r>
            <a:r>
              <a:rPr lang="en-US" altLang="en-US" sz="2800" kern="0" dirty="0" smtClean="0">
                <a:solidFill>
                  <a:srgbClr val="008099"/>
                </a:solidFill>
                <a:latin typeface="Calibri" panose="020F0502020204030204" pitchFamily="34" charset="0"/>
                <a:ea typeface="ＭＳ Ｐゴシック" pitchFamily="59" charset="-128"/>
              </a:rPr>
              <a:t>/</a:t>
            </a:r>
            <a:r>
              <a:rPr lang="en-US" altLang="en-US" sz="2800" kern="0" dirty="0" err="1" smtClean="0">
                <a:solidFill>
                  <a:srgbClr val="008099"/>
                </a:solidFill>
                <a:latin typeface="Calibri" panose="020F0502020204030204" pitchFamily="34" charset="0"/>
                <a:ea typeface="ＭＳ Ｐゴシック" pitchFamily="59" charset="-128"/>
              </a:rPr>
              <a:t>HFrEF</a:t>
            </a:r>
            <a:r>
              <a:rPr lang="en-US" altLang="en-US" sz="2800" kern="0" dirty="0" smtClean="0">
                <a:solidFill>
                  <a:srgbClr val="008099"/>
                </a:solidFill>
                <a:latin typeface="Calibri" panose="020F0502020204030204" pitchFamily="34" charset="0"/>
                <a:ea typeface="ＭＳ Ｐゴシック" pitchFamily="59" charset="-128"/>
              </a:rPr>
              <a:t> </a:t>
            </a:r>
            <a:r>
              <a:rPr lang="en-US" altLang="en-US" sz="2800" kern="0" dirty="0">
                <a:solidFill>
                  <a:srgbClr val="008099"/>
                </a:solidFill>
                <a:latin typeface="Calibri" panose="020F0502020204030204" pitchFamily="34" charset="0"/>
                <a:ea typeface="ＭＳ Ｐゴシック" pitchFamily="59" charset="-128"/>
              </a:rPr>
              <a:t>using </a:t>
            </a:r>
            <a:r>
              <a:rPr lang="en-US" altLang="en-US" sz="2800" kern="0" dirty="0" smtClean="0">
                <a:solidFill>
                  <a:srgbClr val="008099"/>
                </a:solidFill>
                <a:latin typeface="Calibri" panose="020F0502020204030204" pitchFamily="34" charset="0"/>
                <a:ea typeface="ＭＳ Ｐゴシック" pitchFamily="59" charset="-128"/>
              </a:rPr>
              <a:t>Cox </a:t>
            </a:r>
            <a:r>
              <a:rPr lang="en-US" altLang="en-US" sz="2800" kern="0" dirty="0">
                <a:solidFill>
                  <a:srgbClr val="008099"/>
                </a:solidFill>
                <a:latin typeface="Calibri" panose="020F0502020204030204" pitchFamily="34" charset="0"/>
                <a:ea typeface="ＭＳ Ｐゴシック" pitchFamily="59" charset="-128"/>
              </a:rPr>
              <a:t>proportional hazards models</a:t>
            </a:r>
          </a:p>
          <a:p>
            <a:pPr marL="609600" indent="-609600" fontAlgn="base">
              <a:spcAft>
                <a:spcPct val="0"/>
              </a:spcAft>
              <a:buFontTx/>
              <a:buChar char="•"/>
            </a:pPr>
            <a:r>
              <a:rPr lang="en-US" altLang="en-US" sz="2800" kern="0" dirty="0">
                <a:solidFill>
                  <a:srgbClr val="008099"/>
                </a:solidFill>
                <a:latin typeface="Calibri" panose="020F0502020204030204" pitchFamily="34" charset="0"/>
                <a:ea typeface="ＭＳ Ｐゴシック" pitchFamily="59" charset="-128"/>
              </a:rPr>
              <a:t>Forward selection of risk factors</a:t>
            </a:r>
          </a:p>
          <a:p>
            <a:pPr marL="1009650" lvl="1" indent="-609600" fontAlgn="base">
              <a:spcAft>
                <a:spcPct val="0"/>
              </a:spcAft>
              <a:buFontTx/>
              <a:buChar char="•"/>
            </a:pPr>
            <a:r>
              <a:rPr lang="en-US" altLang="en-US" sz="2400" kern="0" dirty="0">
                <a:solidFill>
                  <a:srgbClr val="008099"/>
                </a:solidFill>
                <a:latin typeface="Calibri" panose="020F0502020204030204" pitchFamily="34" charset="0"/>
                <a:ea typeface="ＭＳ Ｐゴシック" pitchFamily="59" charset="-128"/>
              </a:rPr>
              <a:t>Demographic</a:t>
            </a:r>
          </a:p>
          <a:p>
            <a:pPr marL="1009650" lvl="1" indent="-609600" fontAlgn="base">
              <a:spcAft>
                <a:spcPct val="0"/>
              </a:spcAft>
              <a:buFontTx/>
              <a:buChar char="•"/>
            </a:pPr>
            <a:r>
              <a:rPr lang="en-US" altLang="en-US" sz="2400" kern="0" dirty="0">
                <a:solidFill>
                  <a:srgbClr val="008099"/>
                </a:solidFill>
                <a:latin typeface="Calibri" panose="020F0502020204030204" pitchFamily="34" charset="0"/>
                <a:ea typeface="ＭＳ Ｐゴシック" pitchFamily="59" charset="-128"/>
              </a:rPr>
              <a:t>Clinical history</a:t>
            </a: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Laboratory</a:t>
            </a:r>
            <a:endParaRPr lang="en-US" altLang="en-US" sz="2400" kern="0" dirty="0">
              <a:solidFill>
                <a:srgbClr val="008099"/>
              </a:solidFill>
              <a:latin typeface="Calibri" panose="020F0502020204030204" pitchFamily="34" charset="0"/>
              <a:ea typeface="ＭＳ Ｐゴシック" pitchFamily="59" charset="-128"/>
            </a:endParaRPr>
          </a:p>
          <a:p>
            <a:pPr marL="1009650" lvl="1" indent="-609600" fontAlgn="base">
              <a:spcAft>
                <a:spcPct val="0"/>
              </a:spcAft>
              <a:buFontTx/>
              <a:buChar char="•"/>
            </a:pPr>
            <a:r>
              <a:rPr lang="en-US" altLang="en-US" sz="2400" kern="0" dirty="0" smtClean="0">
                <a:solidFill>
                  <a:srgbClr val="008099"/>
                </a:solidFill>
                <a:latin typeface="Calibri" panose="020F0502020204030204" pitchFamily="34" charset="0"/>
                <a:ea typeface="ＭＳ Ｐゴシック" pitchFamily="59" charset="-128"/>
              </a:rPr>
              <a:t>Imaging</a:t>
            </a:r>
            <a:endParaRPr lang="en-US" altLang="en-US" sz="2400" kern="0" dirty="0">
              <a:solidFill>
                <a:srgbClr val="008099"/>
              </a:solidFill>
              <a:latin typeface="Calibri" panose="020F0502020204030204" pitchFamily="34" charset="0"/>
              <a:ea typeface="ＭＳ Ｐゴシック" pitchFamily="59" charset="-128"/>
            </a:endParaRPr>
          </a:p>
          <a:p>
            <a:pPr marL="609600" lvl="0" indent="-609600" fontAlgn="base">
              <a:lnSpc>
                <a:spcPct val="150000"/>
              </a:lnSpc>
              <a:spcAft>
                <a:spcPct val="0"/>
              </a:spcAft>
              <a:buFontTx/>
              <a:buChar char="•"/>
            </a:pPr>
            <a:endParaRPr lang="en-US" altLang="en-US" sz="2400" kern="0" dirty="0" smtClean="0">
              <a:solidFill>
                <a:srgbClr val="008099"/>
              </a:solidFill>
              <a:latin typeface="Calibri" panose="020F0502020204030204" pitchFamily="34" charset="0"/>
              <a:ea typeface="ＭＳ Ｐゴシック" pitchFamily="59" charset="-128"/>
            </a:endParaRPr>
          </a:p>
          <a:p>
            <a:pPr marL="0" indent="0">
              <a:buNone/>
            </a:pPr>
            <a:endParaRPr lang="en-US" dirty="0">
              <a:solidFill>
                <a:schemeClr val="tx2"/>
              </a:solidFill>
            </a:endParaRPr>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Analysis</a:t>
            </a:r>
          </a:p>
        </p:txBody>
      </p:sp>
    </p:spTree>
    <p:extLst>
      <p:ext uri="{BB962C8B-B14F-4D97-AF65-F5344CB8AC3E}">
        <p14:creationId xmlns:p14="http://schemas.microsoft.com/office/powerpoint/2010/main" val="246639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8</a:t>
            </a:fld>
            <a:endParaRPr lang="en-US"/>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Study Population</a:t>
            </a:r>
          </a:p>
        </p:txBody>
      </p:sp>
      <p:graphicFrame>
        <p:nvGraphicFramePr>
          <p:cNvPr id="8" name="Diagram 7"/>
          <p:cNvGraphicFramePr/>
          <p:nvPr>
            <p:extLst>
              <p:ext uri="{D42A27DB-BD31-4B8C-83A1-F6EECF244321}">
                <p14:modId xmlns:p14="http://schemas.microsoft.com/office/powerpoint/2010/main" val="273567962"/>
              </p:ext>
            </p:extLst>
          </p:nvPr>
        </p:nvGraphicFramePr>
        <p:xfrm>
          <a:off x="1562100" y="814388"/>
          <a:ext cx="5105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Content Placeholder 1"/>
          <p:cNvSpPr>
            <a:spLocks noGrp="1"/>
          </p:cNvSpPr>
          <p:nvPr>
            <p:ph idx="1"/>
          </p:nvPr>
        </p:nvSpPr>
        <p:spPr>
          <a:xfrm>
            <a:off x="240632" y="5105400"/>
            <a:ext cx="8229600" cy="1524000"/>
          </a:xfrm>
        </p:spPr>
        <p:txBody>
          <a:bodyPr>
            <a:normAutofit fontScale="92500"/>
          </a:bodyPr>
          <a:lstStyle/>
          <a:p>
            <a:pPr marL="0" lvl="0" indent="0" fontAlgn="base">
              <a:spcAft>
                <a:spcPct val="0"/>
              </a:spcAft>
              <a:buNone/>
            </a:pPr>
            <a:r>
              <a:rPr lang="en-US" altLang="en-US" sz="2800" kern="0" dirty="0" smtClean="0">
                <a:solidFill>
                  <a:srgbClr val="008099"/>
                </a:solidFill>
                <a:latin typeface="Calibri" panose="020F0502020204030204" pitchFamily="34" charset="0"/>
                <a:ea typeface="ＭＳ Ｐゴシック" pitchFamily="59" charset="-128"/>
              </a:rPr>
              <a:t>Individuals were followed for median </a:t>
            </a:r>
            <a:r>
              <a:rPr lang="en-US" altLang="en-US" sz="2800" b="1" kern="0" dirty="0" smtClean="0">
                <a:solidFill>
                  <a:srgbClr val="008099"/>
                </a:solidFill>
                <a:latin typeface="Calibri" panose="020F0502020204030204" pitchFamily="34" charset="0"/>
                <a:ea typeface="ＭＳ Ｐゴシック" pitchFamily="59" charset="-128"/>
              </a:rPr>
              <a:t>10.2 (9.7-10.7) </a:t>
            </a:r>
            <a:r>
              <a:rPr lang="en-US" altLang="en-US" sz="2800" kern="0" dirty="0" smtClean="0">
                <a:solidFill>
                  <a:srgbClr val="008099"/>
                </a:solidFill>
                <a:latin typeface="Calibri" panose="020F0502020204030204" pitchFamily="34" charset="0"/>
                <a:ea typeface="ＭＳ Ｐゴシック" pitchFamily="59" charset="-128"/>
              </a:rPr>
              <a:t>years</a:t>
            </a:r>
          </a:p>
          <a:p>
            <a:pPr marL="0" lvl="0" indent="0" fontAlgn="base">
              <a:spcAft>
                <a:spcPct val="0"/>
              </a:spcAft>
              <a:buNone/>
            </a:pPr>
            <a:r>
              <a:rPr lang="en-US" altLang="en-US" sz="2800" b="1" kern="0" dirty="0" smtClean="0">
                <a:solidFill>
                  <a:srgbClr val="008099"/>
                </a:solidFill>
                <a:latin typeface="Calibri" panose="020F0502020204030204" pitchFamily="34" charset="0"/>
                <a:ea typeface="ＭＳ Ｐゴシック" pitchFamily="59" charset="-128"/>
              </a:rPr>
              <a:t>103</a:t>
            </a:r>
            <a:r>
              <a:rPr lang="en-US" altLang="en-US" sz="2800" kern="0" dirty="0" smtClean="0">
                <a:solidFill>
                  <a:srgbClr val="008099"/>
                </a:solidFill>
                <a:latin typeface="Calibri" panose="020F0502020204030204" pitchFamily="34" charset="0"/>
                <a:ea typeface="ＭＳ Ｐゴシック" pitchFamily="59" charset="-128"/>
              </a:rPr>
              <a:t> individuals developed incident </a:t>
            </a:r>
            <a:r>
              <a:rPr lang="en-US" altLang="en-US" sz="2800" kern="0" dirty="0" err="1" smtClean="0">
                <a:solidFill>
                  <a:srgbClr val="008099"/>
                </a:solidFill>
                <a:latin typeface="Calibri" panose="020F0502020204030204" pitchFamily="34" charset="0"/>
                <a:ea typeface="ＭＳ Ｐゴシック" pitchFamily="59" charset="-128"/>
              </a:rPr>
              <a:t>HFpEF</a:t>
            </a:r>
            <a:endParaRPr lang="en-US" altLang="en-US" sz="2800" kern="0" dirty="0" smtClean="0">
              <a:solidFill>
                <a:srgbClr val="008099"/>
              </a:solidFill>
              <a:latin typeface="Calibri" panose="020F0502020204030204" pitchFamily="34" charset="0"/>
              <a:ea typeface="ＭＳ Ｐゴシック" pitchFamily="59" charset="-128"/>
            </a:endParaRPr>
          </a:p>
          <a:p>
            <a:pPr marL="0" lvl="0" indent="0" fontAlgn="base">
              <a:spcAft>
                <a:spcPct val="0"/>
              </a:spcAft>
              <a:buNone/>
            </a:pPr>
            <a:r>
              <a:rPr lang="en-US" altLang="en-US" sz="2800" b="1" kern="0" dirty="0" smtClean="0">
                <a:solidFill>
                  <a:srgbClr val="008099"/>
                </a:solidFill>
                <a:latin typeface="Calibri" panose="020F0502020204030204" pitchFamily="34" charset="0"/>
                <a:ea typeface="ＭＳ Ｐゴシック" pitchFamily="59" charset="-128"/>
              </a:rPr>
              <a:t>95</a:t>
            </a:r>
            <a:r>
              <a:rPr lang="en-US" altLang="en-US" sz="2800" kern="0" dirty="0" smtClean="0">
                <a:solidFill>
                  <a:srgbClr val="008099"/>
                </a:solidFill>
                <a:latin typeface="Calibri" panose="020F0502020204030204" pitchFamily="34" charset="0"/>
                <a:ea typeface="ＭＳ Ｐゴシック" pitchFamily="59" charset="-128"/>
              </a:rPr>
              <a:t> individuals developed incident </a:t>
            </a:r>
            <a:r>
              <a:rPr lang="en-US" altLang="en-US" sz="2800" kern="0" dirty="0" err="1" smtClean="0">
                <a:solidFill>
                  <a:srgbClr val="008099"/>
                </a:solidFill>
                <a:latin typeface="Calibri" panose="020F0502020204030204" pitchFamily="34" charset="0"/>
                <a:ea typeface="ＭＳ Ｐゴシック" pitchFamily="59" charset="-128"/>
              </a:rPr>
              <a:t>HFrEF</a:t>
            </a:r>
            <a:endParaRPr lang="en-US" altLang="en-US" sz="2800" kern="0" dirty="0">
              <a:solidFill>
                <a:srgbClr val="008099"/>
              </a:solidFill>
              <a:latin typeface="Calibri" panose="020F0502020204030204" pitchFamily="34" charset="0"/>
              <a:ea typeface="ＭＳ Ｐゴシック" pitchFamily="59" charset="-128"/>
            </a:endParaRPr>
          </a:p>
          <a:p>
            <a:pPr marL="0" indent="0" fontAlgn="base">
              <a:spcAft>
                <a:spcPct val="0"/>
              </a:spcAft>
              <a:buNone/>
            </a:pPr>
            <a:endParaRPr lang="en-US" sz="2800" dirty="0" smtClean="0">
              <a:solidFill>
                <a:schemeClr val="tx2"/>
              </a:solidFill>
              <a:latin typeface="Calibri" panose="020F0502020204030204" pitchFamily="34" charset="0"/>
            </a:endParaRPr>
          </a:p>
        </p:txBody>
      </p:sp>
    </p:spTree>
    <p:extLst>
      <p:ext uri="{BB962C8B-B14F-4D97-AF65-F5344CB8AC3E}">
        <p14:creationId xmlns:p14="http://schemas.microsoft.com/office/powerpoint/2010/main" val="246639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38" y="185738"/>
            <a:ext cx="9151938" cy="571500"/>
          </a:xfrm>
          <a:prstGeom prst="rect">
            <a:avLst/>
          </a:prstGeom>
          <a:solidFill>
            <a:srgbClr val="DDDED0"/>
          </a:solidFill>
          <a:ln w="0" cap="flat" cmpd="sng" algn="ctr">
            <a:noFill/>
            <a:prstDash val="solid"/>
            <a:round/>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sz="2800" dirty="0">
              <a:latin typeface="Times New Roman" pitchFamily="18" charset="0"/>
              <a:cs typeface="Times New Roman" pitchFamily="18" charset="0"/>
            </a:endParaRPr>
          </a:p>
        </p:txBody>
      </p:sp>
      <p:sp>
        <p:nvSpPr>
          <p:cNvPr id="6" name="Rectangle 5"/>
          <p:cNvSpPr/>
          <p:nvPr/>
        </p:nvSpPr>
        <p:spPr>
          <a:xfrm flipV="1">
            <a:off x="0" y="762000"/>
            <a:ext cx="9144000" cy="45719"/>
          </a:xfrm>
          <a:prstGeom prst="rect">
            <a:avLst/>
          </a:prstGeom>
          <a:solidFill>
            <a:srgbClr val="8B00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8083A"/>
              </a:solidFill>
            </a:endParaRPr>
          </a:p>
        </p:txBody>
      </p:sp>
      <p:sp>
        <p:nvSpPr>
          <p:cNvPr id="7" name="Slide Number Placeholder 6"/>
          <p:cNvSpPr>
            <a:spLocks noGrp="1"/>
          </p:cNvSpPr>
          <p:nvPr>
            <p:ph type="sldNum" sz="quarter" idx="12"/>
          </p:nvPr>
        </p:nvSpPr>
        <p:spPr/>
        <p:txBody>
          <a:bodyPr/>
          <a:lstStyle/>
          <a:p>
            <a:fld id="{A25B02A2-1C28-40E6-8EE6-F099A8DD272D}" type="slidenum">
              <a:rPr lang="en-US" smtClean="0"/>
              <a:pPr/>
              <a:t>9</a:t>
            </a:fld>
            <a:endParaRPr lang="en-US"/>
          </a:p>
        </p:txBody>
      </p:sp>
      <p:sp>
        <p:nvSpPr>
          <p:cNvPr id="10" name="Rectangle 1026"/>
          <p:cNvSpPr txBox="1">
            <a:spLocks noChangeArrowheads="1"/>
          </p:cNvSpPr>
          <p:nvPr/>
        </p:nvSpPr>
        <p:spPr bwMode="auto">
          <a:xfrm>
            <a:off x="228600" y="128588"/>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b="1">
                <a:solidFill>
                  <a:srgbClr val="008099"/>
                </a:solidFill>
                <a:latin typeface="+mj-lt"/>
                <a:ea typeface="ＭＳ Ｐゴシック" pitchFamily="68" charset="-128"/>
                <a:cs typeface="ＭＳ Ｐゴシック" pitchFamily="68" charset="-128"/>
              </a:defRPr>
            </a:lvl1pPr>
            <a:lvl2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2pPr>
            <a:lvl3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3pPr>
            <a:lvl4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4pPr>
            <a:lvl5pPr algn="l" rtl="0" eaLnBrk="0" fontAlgn="base" hangingPunct="0">
              <a:spcBef>
                <a:spcPct val="0"/>
              </a:spcBef>
              <a:spcAft>
                <a:spcPct val="0"/>
              </a:spcAft>
              <a:defRPr sz="3200" b="1">
                <a:solidFill>
                  <a:srgbClr val="008099"/>
                </a:solidFill>
                <a:latin typeface="Tahoma" pitchFamily="68" charset="0"/>
                <a:ea typeface="ＭＳ Ｐゴシック" pitchFamily="68" charset="-128"/>
                <a:cs typeface="ＭＳ Ｐゴシック" pitchFamily="68" charset="-128"/>
              </a:defRPr>
            </a:lvl5pPr>
            <a:lvl6pPr marL="457200" algn="l" rtl="0" fontAlgn="base">
              <a:spcBef>
                <a:spcPct val="0"/>
              </a:spcBef>
              <a:spcAft>
                <a:spcPct val="0"/>
              </a:spcAft>
              <a:defRPr sz="3200" b="1">
                <a:solidFill>
                  <a:srgbClr val="008099"/>
                </a:solidFill>
                <a:latin typeface="Tahoma" pitchFamily="68" charset="0"/>
              </a:defRPr>
            </a:lvl6pPr>
            <a:lvl7pPr marL="914400" algn="l" rtl="0" fontAlgn="base">
              <a:spcBef>
                <a:spcPct val="0"/>
              </a:spcBef>
              <a:spcAft>
                <a:spcPct val="0"/>
              </a:spcAft>
              <a:defRPr sz="3200" b="1">
                <a:solidFill>
                  <a:srgbClr val="008099"/>
                </a:solidFill>
                <a:latin typeface="Tahoma" pitchFamily="68" charset="0"/>
              </a:defRPr>
            </a:lvl7pPr>
            <a:lvl8pPr marL="1371600" algn="l" rtl="0" fontAlgn="base">
              <a:spcBef>
                <a:spcPct val="0"/>
              </a:spcBef>
              <a:spcAft>
                <a:spcPct val="0"/>
              </a:spcAft>
              <a:defRPr sz="3200" b="1">
                <a:solidFill>
                  <a:srgbClr val="008099"/>
                </a:solidFill>
                <a:latin typeface="Tahoma" pitchFamily="68" charset="0"/>
              </a:defRPr>
            </a:lvl8pPr>
            <a:lvl9pPr marL="1828800" algn="l" rtl="0" fontAlgn="base">
              <a:spcBef>
                <a:spcPct val="0"/>
              </a:spcBef>
              <a:spcAft>
                <a:spcPct val="0"/>
              </a:spcAft>
              <a:defRPr sz="3200" b="1">
                <a:solidFill>
                  <a:srgbClr val="008099"/>
                </a:solidFill>
                <a:latin typeface="Tahoma" pitchFamily="68" charset="0"/>
              </a:defRPr>
            </a:lvl9pPr>
          </a:lstStyle>
          <a:p>
            <a:pPr eaLnBrk="1" hangingPunct="1"/>
            <a:r>
              <a:rPr lang="en-US" altLang="en-US" kern="0" dirty="0" smtClean="0">
                <a:solidFill>
                  <a:schemeClr val="tx1"/>
                </a:solidFill>
                <a:latin typeface="Calibri Light" panose="020F0302020204030204" pitchFamily="34" charset="0"/>
                <a:ea typeface="ＭＳ Ｐゴシック" pitchFamily="59" charset="-128"/>
              </a:rPr>
              <a:t>Baseline Characteristics by Outcome</a:t>
            </a:r>
          </a:p>
        </p:txBody>
      </p:sp>
      <p:graphicFrame>
        <p:nvGraphicFramePr>
          <p:cNvPr id="3" name="Table 2"/>
          <p:cNvGraphicFramePr>
            <a:graphicFrameLocks noGrp="1"/>
          </p:cNvGraphicFramePr>
          <p:nvPr>
            <p:extLst>
              <p:ext uri="{D42A27DB-BD31-4B8C-83A1-F6EECF244321}">
                <p14:modId xmlns:p14="http://schemas.microsoft.com/office/powerpoint/2010/main" val="130201047"/>
              </p:ext>
            </p:extLst>
          </p:nvPr>
        </p:nvGraphicFramePr>
        <p:xfrm>
          <a:off x="990600" y="1828800"/>
          <a:ext cx="6781801" cy="3200400"/>
        </p:xfrm>
        <a:graphic>
          <a:graphicData uri="http://schemas.openxmlformats.org/drawingml/2006/table">
            <a:tbl>
              <a:tblPr firstRow="1" bandRow="1">
                <a:tableStyleId>{5940675A-B579-460E-94D1-54222C63F5DA}</a:tableStyleId>
              </a:tblPr>
              <a:tblGrid>
                <a:gridCol w="1981201"/>
                <a:gridCol w="1600200"/>
                <a:gridCol w="1600200"/>
                <a:gridCol w="1600200"/>
              </a:tblGrid>
              <a:tr h="443590">
                <a:tc>
                  <a:txBody>
                    <a:bodyPr/>
                    <a:lstStyle/>
                    <a:p>
                      <a:r>
                        <a:rPr lang="en-US" dirty="0" smtClean="0">
                          <a:latin typeface="Calibri" panose="020F0502020204030204" pitchFamily="34" charset="0"/>
                        </a:rPr>
                        <a:t>Variable</a:t>
                      </a:r>
                      <a:endParaRPr lang="en-US" dirty="0">
                        <a:latin typeface="Calibri" panose="020F0502020204030204" pitchFamily="34" charset="0"/>
                      </a:endParaRPr>
                    </a:p>
                  </a:txBody>
                  <a:tcPr/>
                </a:tc>
                <a:tc>
                  <a:txBody>
                    <a:bodyPr/>
                    <a:lstStyle/>
                    <a:p>
                      <a:r>
                        <a:rPr lang="en-US" dirty="0" err="1" smtClean="0">
                          <a:latin typeface="Calibri" panose="020F0502020204030204" pitchFamily="34" charset="0"/>
                        </a:rPr>
                        <a:t>HFpEF</a:t>
                      </a:r>
                      <a:endParaRPr lang="en-US" dirty="0" smtClean="0">
                        <a:latin typeface="Calibri" panose="020F0502020204030204" pitchFamily="34" charset="0"/>
                      </a:endParaRPr>
                    </a:p>
                    <a:p>
                      <a:r>
                        <a:rPr lang="en-US" dirty="0" smtClean="0">
                          <a:latin typeface="Calibri" panose="020F0502020204030204" pitchFamily="34" charset="0"/>
                        </a:rPr>
                        <a:t>n = 103</a:t>
                      </a:r>
                      <a:endParaRPr lang="en-US" dirty="0">
                        <a:latin typeface="Calibri" panose="020F0502020204030204" pitchFamily="34" charset="0"/>
                      </a:endParaRPr>
                    </a:p>
                  </a:txBody>
                  <a:tcPr/>
                </a:tc>
                <a:tc>
                  <a:txBody>
                    <a:bodyPr/>
                    <a:lstStyle/>
                    <a:p>
                      <a:r>
                        <a:rPr lang="en-US" dirty="0" err="1" smtClean="0">
                          <a:latin typeface="Calibri" panose="020F0502020204030204" pitchFamily="34" charset="0"/>
                        </a:rPr>
                        <a:t>HFrEF</a:t>
                      </a:r>
                      <a:endParaRPr lang="en-US" dirty="0" smtClean="0">
                        <a:latin typeface="Calibri" panose="020F0502020204030204" pitchFamily="34" charset="0"/>
                      </a:endParaRPr>
                    </a:p>
                    <a:p>
                      <a:r>
                        <a:rPr lang="en-US" dirty="0" smtClean="0">
                          <a:latin typeface="Calibri" panose="020F0502020204030204" pitchFamily="34" charset="0"/>
                        </a:rPr>
                        <a:t>n = 95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No HF</a:t>
                      </a:r>
                    </a:p>
                    <a:p>
                      <a:r>
                        <a:rPr lang="en-US" dirty="0" smtClean="0">
                          <a:latin typeface="Calibri" panose="020F0502020204030204" pitchFamily="34" charset="0"/>
                        </a:rPr>
                        <a:t>n</a:t>
                      </a:r>
                      <a:r>
                        <a:rPr lang="en-US" baseline="0" dirty="0" smtClean="0">
                          <a:latin typeface="Calibri" panose="020F0502020204030204" pitchFamily="34" charset="0"/>
                        </a:rPr>
                        <a:t> = 6546</a:t>
                      </a:r>
                      <a:endParaRPr lang="en-US" dirty="0" smtClean="0">
                        <a:latin typeface="Calibri" panose="020F0502020204030204" pitchFamily="34" charset="0"/>
                      </a:endParaRPr>
                    </a:p>
                  </a:txBody>
                  <a:tcPr/>
                </a:tc>
              </a:tr>
              <a:tr h="257001">
                <a:tc>
                  <a:txBody>
                    <a:bodyPr/>
                    <a:lstStyle/>
                    <a:p>
                      <a:r>
                        <a:rPr lang="en-US" dirty="0" smtClean="0">
                          <a:latin typeface="Calibri" panose="020F0502020204030204" pitchFamily="34" charset="0"/>
                        </a:rPr>
                        <a:t>Age</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70 (± 9)</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67 (± 9)</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62 (± 10)</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Male</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50%</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72%</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47%</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Race/ethnicity</a:t>
                      </a:r>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c>
                  <a:txBody>
                    <a:bodyPr/>
                    <a:lstStyle/>
                    <a:p>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     White</a:t>
                      </a:r>
                    </a:p>
                  </a:txBody>
                  <a:tcPr/>
                </a:tc>
                <a:tc>
                  <a:txBody>
                    <a:bodyPr/>
                    <a:lstStyle/>
                    <a:p>
                      <a:r>
                        <a:rPr lang="en-US" dirty="0" smtClean="0">
                          <a:latin typeface="Calibri" panose="020F0502020204030204" pitchFamily="34" charset="0"/>
                        </a:rPr>
                        <a:t>45%</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39%</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38%</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     Chinese</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11%</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0</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12%</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     Black</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23%</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43%</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28%</a:t>
                      </a:r>
                      <a:endParaRPr lang="en-US" dirty="0">
                        <a:latin typeface="Calibri" panose="020F0502020204030204" pitchFamily="34" charset="0"/>
                      </a:endParaRPr>
                    </a:p>
                  </a:txBody>
                  <a:tcPr/>
                </a:tc>
              </a:tr>
              <a:tr h="257001">
                <a:tc>
                  <a:txBody>
                    <a:bodyPr/>
                    <a:lstStyle/>
                    <a:p>
                      <a:r>
                        <a:rPr lang="en-US" dirty="0" smtClean="0">
                          <a:latin typeface="Calibri" panose="020F0502020204030204" pitchFamily="34" charset="0"/>
                        </a:rPr>
                        <a:t>    Hispanic</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21%</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18%</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22%</a:t>
                      </a:r>
                      <a:endParaRPr lang="en-US" dirty="0">
                        <a:latin typeface="Calibri" panose="020F0502020204030204" pitchFamily="34" charset="0"/>
                      </a:endParaRPr>
                    </a:p>
                  </a:txBody>
                  <a:tcPr/>
                </a:tc>
              </a:tr>
            </a:tbl>
          </a:graphicData>
        </a:graphic>
      </p:graphicFrame>
      <p:sp>
        <p:nvSpPr>
          <p:cNvPr id="8" name="Content Placeholder 1"/>
          <p:cNvSpPr>
            <a:spLocks noGrp="1"/>
          </p:cNvSpPr>
          <p:nvPr>
            <p:ph idx="1"/>
          </p:nvPr>
        </p:nvSpPr>
        <p:spPr>
          <a:xfrm>
            <a:off x="457200" y="990600"/>
            <a:ext cx="8229600" cy="762000"/>
          </a:xfrm>
        </p:spPr>
        <p:txBody>
          <a:bodyPr>
            <a:normAutofit/>
          </a:bodyPr>
          <a:lstStyle/>
          <a:p>
            <a:pPr marL="0" lvl="0" indent="0" fontAlgn="base">
              <a:spcAft>
                <a:spcPct val="0"/>
              </a:spcAft>
              <a:buNone/>
            </a:pPr>
            <a:r>
              <a:rPr lang="en-US" altLang="en-US" sz="2800" kern="0" dirty="0" smtClean="0">
                <a:solidFill>
                  <a:srgbClr val="008099"/>
                </a:solidFill>
                <a:latin typeface="Calibri" panose="020F0502020204030204" pitchFamily="34" charset="0"/>
                <a:ea typeface="ＭＳ Ｐゴシック" pitchFamily="59" charset="-128"/>
              </a:rPr>
              <a:t>Demographic Information</a:t>
            </a:r>
            <a:endParaRPr lang="en-US" altLang="en-US" sz="2800" kern="0" dirty="0">
              <a:solidFill>
                <a:srgbClr val="008099"/>
              </a:solidFill>
              <a:latin typeface="Calibri" panose="020F0502020204030204" pitchFamily="34" charset="0"/>
              <a:ea typeface="ＭＳ Ｐゴシック" pitchFamily="59" charset="-128"/>
            </a:endParaRPr>
          </a:p>
          <a:p>
            <a:pPr marL="0" indent="0" fontAlgn="base">
              <a:spcAft>
                <a:spcPct val="0"/>
              </a:spcAft>
              <a:buNone/>
            </a:pPr>
            <a:endParaRPr lang="en-US" sz="2800" dirty="0" smtClean="0">
              <a:solidFill>
                <a:schemeClr val="tx2"/>
              </a:solidFill>
              <a:latin typeface="Calibri" panose="020F0502020204030204" pitchFamily="34" charset="0"/>
            </a:endParaRPr>
          </a:p>
        </p:txBody>
      </p:sp>
    </p:spTree>
    <p:extLst>
      <p:ext uri="{BB962C8B-B14F-4D97-AF65-F5344CB8AC3E}">
        <p14:creationId xmlns:p14="http://schemas.microsoft.com/office/powerpoint/2010/main" val="2617451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19719</TotalTime>
  <Words>1940</Words>
  <Application>Microsoft Office PowerPoint</Application>
  <PresentationFormat>On-screen Show (4:3)</PresentationFormat>
  <Paragraphs>470</Paragraphs>
  <Slides>28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ＭＳ Ｐゴシック</vt:lpstr>
      <vt:lpstr>Arial</vt:lpstr>
      <vt:lpstr>Calibri</vt:lpstr>
      <vt:lpstr>Calibri Light</vt:lpstr>
      <vt:lpstr>Times New Roman</vt:lpstr>
      <vt:lpstr>Office Theme</vt:lpstr>
      <vt:lpstr>Predictors of Incident Heart Failure   with Preserved Ejection Fraction: The Multi-Ethnic Study of Atherosclerosis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Partners HealthCare System,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Partners Information Systems</dc:creator>
  <cp:lastModifiedBy>Michael Blaha</cp:lastModifiedBy>
  <cp:revision>355</cp:revision>
  <dcterms:created xsi:type="dcterms:W3CDTF">2012-10-01T18:13:08Z</dcterms:created>
  <dcterms:modified xsi:type="dcterms:W3CDTF">2014-09-17T14:11:13Z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-1616115937</vt:i4>
  </property>
  <property fmtid="{D5CDD505-2E9C-101B-9397-08002B2CF9AE}" pid="3" name="_NewReviewCycle">
    <vt:lpwstr/>
  </property>
  <property fmtid="{D5CDD505-2E9C-101B-9397-08002B2CF9AE}" pid="4" name="_EmailSubject">
    <vt:lpwstr>BWH Power Point Template for Professional Meetings - Upcoming AHA Meeting</vt:lpwstr>
  </property>
  <property fmtid="{D5CDD505-2E9C-101B-9397-08002B2CF9AE}" pid="5" name="_AuthorEmail">
    <vt:lpwstr>VAMALFITANO@PARTNERS.ORG</vt:lpwstr>
  </property>
  <property fmtid="{D5CDD505-2E9C-101B-9397-08002B2CF9AE}" pid="6" name="_AuthorEmailDisplayName">
    <vt:lpwstr>Amalfitano, Vicki</vt:lpwstr>
  </property>
  <property fmtid="{D5CDD505-2E9C-101B-9397-08002B2CF9AE}" pid="7" name="_PreviousAdHocReviewCycleID">
    <vt:i4>-1616115937</vt:i4>
  </property>
</Properties>
</file>