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1"/>
  </p:notesMasterIdLst>
  <p:sldIdLst>
    <p:sldId id="257" r:id="rId3"/>
    <p:sldId id="260" r:id="rId4"/>
    <p:sldId id="385" r:id="rId5"/>
    <p:sldId id="301" r:id="rId6"/>
    <p:sldId id="271" r:id="rId7"/>
    <p:sldId id="298" r:id="rId8"/>
    <p:sldId id="398" r:id="rId9"/>
    <p:sldId id="377" r:id="rId10"/>
    <p:sldId id="336" r:id="rId11"/>
    <p:sldId id="341" r:id="rId12"/>
    <p:sldId id="342" r:id="rId13"/>
    <p:sldId id="339" r:id="rId14"/>
    <p:sldId id="399" r:id="rId15"/>
    <p:sldId id="338" r:id="rId16"/>
    <p:sldId id="343" r:id="rId17"/>
    <p:sldId id="344" r:id="rId18"/>
    <p:sldId id="345" r:id="rId19"/>
    <p:sldId id="346" r:id="rId20"/>
    <p:sldId id="347" r:id="rId21"/>
    <p:sldId id="308" r:id="rId22"/>
    <p:sldId id="403" r:id="rId23"/>
    <p:sldId id="356" r:id="rId24"/>
    <p:sldId id="359" r:id="rId25"/>
    <p:sldId id="364" r:id="rId26"/>
    <p:sldId id="365" r:id="rId27"/>
    <p:sldId id="366" r:id="rId28"/>
    <p:sldId id="367" r:id="rId29"/>
    <p:sldId id="368" r:id="rId30"/>
    <p:sldId id="370" r:id="rId31"/>
    <p:sldId id="369" r:id="rId32"/>
    <p:sldId id="375" r:id="rId33"/>
    <p:sldId id="402" r:id="rId34"/>
    <p:sldId id="382" r:id="rId35"/>
    <p:sldId id="280" r:id="rId36"/>
    <p:sldId id="406" r:id="rId37"/>
    <p:sldId id="383" r:id="rId38"/>
    <p:sldId id="397" r:id="rId39"/>
    <p:sldId id="380" r:id="rId40"/>
    <p:sldId id="408" r:id="rId41"/>
    <p:sldId id="363" r:id="rId42"/>
    <p:sldId id="381" r:id="rId43"/>
    <p:sldId id="362" r:id="rId44"/>
    <p:sldId id="371" r:id="rId45"/>
    <p:sldId id="386" r:id="rId46"/>
    <p:sldId id="387" r:id="rId47"/>
    <p:sldId id="388" r:id="rId48"/>
    <p:sldId id="389" r:id="rId49"/>
    <p:sldId id="390" r:id="rId50"/>
    <p:sldId id="391" r:id="rId51"/>
    <p:sldId id="392" r:id="rId52"/>
    <p:sldId id="393" r:id="rId53"/>
    <p:sldId id="394" r:id="rId54"/>
    <p:sldId id="395" r:id="rId55"/>
    <p:sldId id="400" r:id="rId56"/>
    <p:sldId id="401" r:id="rId57"/>
    <p:sldId id="404" r:id="rId58"/>
    <p:sldId id="405" r:id="rId59"/>
    <p:sldId id="40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l-odexthome\odexthome\dcvs\bildd\MESA\SC\Impact%20Factor%20MESA%20and%20journal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l-odexthome\odexthome\dcvs\bildd\MESA\SC\Impact%20Factor%20MESA%20and%20journal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l-odexthome\odexthome\dcvs\fabsitzr\old%20computer\SRG\ORGDOCS\EB%20Study%20Evaluation\FHS%20annual%20report%20since%201948%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l-odexthome\odexthome\dcvs\fabsitzr\old%20computer\SRG\ORGDOCS\EB%20Study%20Evaluation\MESA%20publications%20data%20report%20(2)%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l-odexthome\odexthome\dcvs\bildd\MESA\Design\MESA_obejctives_and_manuscripts(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l-odexthome\odexthome\dcvs\bildd\MESA\SC\Impact%20Factor%20MESA%20and%20journal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l-odexthome\odexthome\dcvs\bildd\MESA\Design\MESA_obejctives_and_manuscript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solidFill>
              <a:srgbClr val="C00000"/>
            </a:solidFill>
          </c:spPr>
          <c:dLbls>
            <c:showVal val="1"/>
          </c:dLbls>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1</c:v>
                </c:pt>
                <c:pt idx="1">
                  <c:v>1</c:v>
                </c:pt>
                <c:pt idx="2">
                  <c:v>3</c:v>
                </c:pt>
                <c:pt idx="3">
                  <c:v>13</c:v>
                </c:pt>
                <c:pt idx="4">
                  <c:v>34</c:v>
                </c:pt>
                <c:pt idx="5">
                  <c:v>31</c:v>
                </c:pt>
                <c:pt idx="6">
                  <c:v>75</c:v>
                </c:pt>
                <c:pt idx="7">
                  <c:v>80</c:v>
                </c:pt>
                <c:pt idx="8">
                  <c:v>75</c:v>
                </c:pt>
                <c:pt idx="9">
                  <c:v>104</c:v>
                </c:pt>
                <c:pt idx="10">
                  <c:v>10</c:v>
                </c:pt>
              </c:numCache>
            </c:numRef>
          </c:val>
        </c:ser>
        <c:gapWidth val="75"/>
        <c:axId val="66512000"/>
        <c:axId val="66513536"/>
      </c:barChart>
      <c:catAx>
        <c:axId val="66512000"/>
        <c:scaling>
          <c:orientation val="minMax"/>
        </c:scaling>
        <c:axPos val="b"/>
        <c:numFmt formatCode="General" sourceLinked="1"/>
        <c:majorTickMark val="none"/>
        <c:tickLblPos val="nextTo"/>
        <c:crossAx val="66513536"/>
        <c:crosses val="autoZero"/>
        <c:auto val="1"/>
        <c:lblAlgn val="ctr"/>
        <c:lblOffset val="100"/>
      </c:catAx>
      <c:valAx>
        <c:axId val="66513536"/>
        <c:scaling>
          <c:orientation val="minMax"/>
        </c:scaling>
        <c:axPos val="l"/>
        <c:majorGridlines/>
        <c:numFmt formatCode="General" sourceLinked="1"/>
        <c:majorTickMark val="none"/>
        <c:tickLblPos val="nextTo"/>
        <c:spPr>
          <a:ln w="9525">
            <a:noFill/>
          </a:ln>
        </c:spPr>
        <c:crossAx val="66512000"/>
        <c:crosses val="autoZero"/>
        <c:crossBetween val="between"/>
      </c:valAx>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IF by Rank for top Medical Journals</a:t>
            </a:r>
          </a:p>
        </c:rich>
      </c:tx>
      <c:layout/>
    </c:title>
    <c:plotArea>
      <c:layout/>
      <c:barChart>
        <c:barDir val="col"/>
        <c:grouping val="clustered"/>
        <c:ser>
          <c:idx val="0"/>
          <c:order val="0"/>
          <c:tx>
            <c:strRef>
              <c:f>Medicine!$C$1</c:f>
              <c:strCache>
                <c:ptCount val="1"/>
                <c:pt idx="0">
                  <c:v>IF</c:v>
                </c:pt>
              </c:strCache>
            </c:strRef>
          </c:tx>
          <c:val>
            <c:numRef>
              <c:f>Medicine!$C$2:$C$41</c:f>
              <c:numCache>
                <c:formatCode>General</c:formatCode>
                <c:ptCount val="40"/>
                <c:pt idx="0">
                  <c:v>2</c:v>
                </c:pt>
                <c:pt idx="1">
                  <c:v>2</c:v>
                </c:pt>
                <c:pt idx="2">
                  <c:v>2</c:v>
                </c:pt>
                <c:pt idx="3">
                  <c:v>2.1</c:v>
                </c:pt>
                <c:pt idx="4">
                  <c:v>2.1</c:v>
                </c:pt>
                <c:pt idx="5">
                  <c:v>2.1</c:v>
                </c:pt>
                <c:pt idx="6">
                  <c:v>2.1</c:v>
                </c:pt>
                <c:pt idx="7">
                  <c:v>2.1</c:v>
                </c:pt>
                <c:pt idx="8">
                  <c:v>2.2999999999999998</c:v>
                </c:pt>
                <c:pt idx="9">
                  <c:v>2.5</c:v>
                </c:pt>
                <c:pt idx="10">
                  <c:v>2.5</c:v>
                </c:pt>
                <c:pt idx="11">
                  <c:v>2.6</c:v>
                </c:pt>
                <c:pt idx="12">
                  <c:v>2.7</c:v>
                </c:pt>
                <c:pt idx="13">
                  <c:v>2.7</c:v>
                </c:pt>
                <c:pt idx="14">
                  <c:v>2.7</c:v>
                </c:pt>
                <c:pt idx="15">
                  <c:v>2.8</c:v>
                </c:pt>
                <c:pt idx="16">
                  <c:v>2.9</c:v>
                </c:pt>
                <c:pt idx="17">
                  <c:v>2.9</c:v>
                </c:pt>
                <c:pt idx="18">
                  <c:v>3</c:v>
                </c:pt>
                <c:pt idx="19">
                  <c:v>3.2</c:v>
                </c:pt>
                <c:pt idx="20">
                  <c:v>3.3</c:v>
                </c:pt>
                <c:pt idx="21">
                  <c:v>3.5</c:v>
                </c:pt>
                <c:pt idx="22">
                  <c:v>4.0999999999999996</c:v>
                </c:pt>
                <c:pt idx="23">
                  <c:v>4.3</c:v>
                </c:pt>
                <c:pt idx="24">
                  <c:v>4.3</c:v>
                </c:pt>
                <c:pt idx="25">
                  <c:v>4.4000000000000004</c:v>
                </c:pt>
                <c:pt idx="26">
                  <c:v>5.0999999999999996</c:v>
                </c:pt>
                <c:pt idx="27">
                  <c:v>5.7</c:v>
                </c:pt>
                <c:pt idx="28">
                  <c:v>5.8</c:v>
                </c:pt>
                <c:pt idx="29">
                  <c:v>5.9</c:v>
                </c:pt>
                <c:pt idx="30">
                  <c:v>6.2</c:v>
                </c:pt>
                <c:pt idx="31">
                  <c:v>9</c:v>
                </c:pt>
                <c:pt idx="32">
                  <c:v>10.6</c:v>
                </c:pt>
                <c:pt idx="33">
                  <c:v>12.5</c:v>
                </c:pt>
                <c:pt idx="34">
                  <c:v>13.5</c:v>
                </c:pt>
                <c:pt idx="35">
                  <c:v>15.6</c:v>
                </c:pt>
                <c:pt idx="36">
                  <c:v>16.7</c:v>
                </c:pt>
                <c:pt idx="37">
                  <c:v>30</c:v>
                </c:pt>
                <c:pt idx="38">
                  <c:v>33.6</c:v>
                </c:pt>
                <c:pt idx="39">
                  <c:v>53.5</c:v>
                </c:pt>
              </c:numCache>
            </c:numRef>
          </c:val>
        </c:ser>
        <c:axId val="51787648"/>
        <c:axId val="51789184"/>
      </c:barChart>
      <c:catAx>
        <c:axId val="51787648"/>
        <c:scaling>
          <c:orientation val="minMax"/>
        </c:scaling>
        <c:axPos val="b"/>
        <c:tickLblPos val="nextTo"/>
        <c:crossAx val="51789184"/>
        <c:crosses val="autoZero"/>
        <c:auto val="1"/>
        <c:lblAlgn val="ctr"/>
        <c:lblOffset val="100"/>
      </c:catAx>
      <c:valAx>
        <c:axId val="51789184"/>
        <c:scaling>
          <c:orientation val="minMax"/>
        </c:scaling>
        <c:axPos val="l"/>
        <c:majorGridlines/>
        <c:numFmt formatCode="General" sourceLinked="1"/>
        <c:tickLblPos val="nextTo"/>
        <c:crossAx val="51787648"/>
        <c:crosses val="autoZero"/>
        <c:crossBetween val="between"/>
      </c:valAx>
      <c:spPr>
        <a:noFill/>
        <a:ln w="25400">
          <a:noFill/>
        </a:ln>
      </c:spPr>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IF for top 40 Cardiology Journals</a:t>
            </a:r>
            <a:endParaRPr lang="en-US" dirty="0"/>
          </a:p>
        </c:rich>
      </c:tx>
      <c:layout/>
    </c:title>
    <c:plotArea>
      <c:layout/>
      <c:barChart>
        <c:barDir val="col"/>
        <c:grouping val="clustered"/>
        <c:ser>
          <c:idx val="0"/>
          <c:order val="0"/>
          <c:tx>
            <c:strRef>
              <c:f>Cardiology!$D$1</c:f>
              <c:strCache>
                <c:ptCount val="1"/>
                <c:pt idx="0">
                  <c:v>IF</c:v>
                </c:pt>
              </c:strCache>
            </c:strRef>
          </c:tx>
          <c:val>
            <c:numRef>
              <c:f>Cardiology!$D$2:$D$39</c:f>
              <c:numCache>
                <c:formatCode>General</c:formatCode>
                <c:ptCount val="38"/>
                <c:pt idx="0">
                  <c:v>2.9</c:v>
                </c:pt>
                <c:pt idx="1">
                  <c:v>3.1</c:v>
                </c:pt>
                <c:pt idx="2">
                  <c:v>3.2</c:v>
                </c:pt>
                <c:pt idx="3">
                  <c:v>3.3</c:v>
                </c:pt>
                <c:pt idx="4">
                  <c:v>3.4</c:v>
                </c:pt>
                <c:pt idx="5">
                  <c:v>3.4</c:v>
                </c:pt>
                <c:pt idx="6">
                  <c:v>3.4</c:v>
                </c:pt>
                <c:pt idx="7">
                  <c:v>3.5</c:v>
                </c:pt>
                <c:pt idx="8">
                  <c:v>3.5</c:v>
                </c:pt>
                <c:pt idx="9">
                  <c:v>3.6</c:v>
                </c:pt>
                <c:pt idx="10">
                  <c:v>3.6</c:v>
                </c:pt>
                <c:pt idx="11">
                  <c:v>3.7</c:v>
                </c:pt>
                <c:pt idx="12">
                  <c:v>3.8</c:v>
                </c:pt>
                <c:pt idx="13">
                  <c:v>3.9</c:v>
                </c:pt>
                <c:pt idx="14">
                  <c:v>4</c:v>
                </c:pt>
                <c:pt idx="15">
                  <c:v>4.3</c:v>
                </c:pt>
                <c:pt idx="16">
                  <c:v>4.3</c:v>
                </c:pt>
                <c:pt idx="17">
                  <c:v>4.3</c:v>
                </c:pt>
                <c:pt idx="18">
                  <c:v>4.4000000000000004</c:v>
                </c:pt>
                <c:pt idx="19">
                  <c:v>4.5</c:v>
                </c:pt>
                <c:pt idx="20">
                  <c:v>4.7</c:v>
                </c:pt>
                <c:pt idx="21">
                  <c:v>4.8</c:v>
                </c:pt>
                <c:pt idx="22">
                  <c:v>4.8</c:v>
                </c:pt>
                <c:pt idx="23">
                  <c:v>4.8</c:v>
                </c:pt>
                <c:pt idx="24">
                  <c:v>4.8</c:v>
                </c:pt>
                <c:pt idx="25">
                  <c:v>5.0999999999999996</c:v>
                </c:pt>
                <c:pt idx="26">
                  <c:v>5.5</c:v>
                </c:pt>
                <c:pt idx="27">
                  <c:v>5.5</c:v>
                </c:pt>
                <c:pt idx="28">
                  <c:v>5.9</c:v>
                </c:pt>
                <c:pt idx="29">
                  <c:v>6.1</c:v>
                </c:pt>
                <c:pt idx="30">
                  <c:v>6.1</c:v>
                </c:pt>
                <c:pt idx="31">
                  <c:v>6.4</c:v>
                </c:pt>
                <c:pt idx="32">
                  <c:v>6.8</c:v>
                </c:pt>
                <c:pt idx="33">
                  <c:v>7.5</c:v>
                </c:pt>
                <c:pt idx="34">
                  <c:v>9.5</c:v>
                </c:pt>
                <c:pt idx="35">
                  <c:v>10</c:v>
                </c:pt>
                <c:pt idx="36">
                  <c:v>14.3</c:v>
                </c:pt>
                <c:pt idx="37">
                  <c:v>14.4</c:v>
                </c:pt>
              </c:numCache>
            </c:numRef>
          </c:val>
        </c:ser>
        <c:axId val="51821568"/>
        <c:axId val="51835648"/>
      </c:barChart>
      <c:catAx>
        <c:axId val="51821568"/>
        <c:scaling>
          <c:orientation val="minMax"/>
        </c:scaling>
        <c:axPos val="b"/>
        <c:tickLblPos val="nextTo"/>
        <c:crossAx val="51835648"/>
        <c:crosses val="autoZero"/>
        <c:auto val="1"/>
        <c:lblAlgn val="ctr"/>
        <c:lblOffset val="100"/>
      </c:catAx>
      <c:valAx>
        <c:axId val="51835648"/>
        <c:scaling>
          <c:orientation val="minMax"/>
        </c:scaling>
        <c:axPos val="l"/>
        <c:majorGridlines/>
        <c:numFmt formatCode="General" sourceLinked="1"/>
        <c:tickLblPos val="nextTo"/>
        <c:crossAx val="5182156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5553545671656595E-2"/>
          <c:y val="0.10979321633166329"/>
          <c:w val="0.88942777423092367"/>
          <c:h val="0.69691886362607769"/>
        </c:manualLayout>
      </c:layout>
      <c:barChart>
        <c:barDir val="col"/>
        <c:grouping val="clustered"/>
        <c:ser>
          <c:idx val="1"/>
          <c:order val="0"/>
          <c:tx>
            <c:v>Number of Publications</c:v>
          </c:tx>
          <c:spPr>
            <a:solidFill>
              <a:srgbClr val="0070C0"/>
            </a:solidFill>
          </c:spPr>
          <c:cat>
            <c:numRef>
              <c:f>'From 1948'!$A$3:$A$66</c:f>
              <c:numCache>
                <c:formatCode>General</c:formatCode>
                <c:ptCount val="64"/>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numCache>
            </c:numRef>
          </c:cat>
          <c:val>
            <c:numRef>
              <c:f>'From 1948'!$D$3:$D$66</c:f>
              <c:numCache>
                <c:formatCode>#,##0</c:formatCode>
                <c:ptCount val="64"/>
                <c:pt idx="0">
                  <c:v>0</c:v>
                </c:pt>
                <c:pt idx="1">
                  <c:v>0</c:v>
                </c:pt>
                <c:pt idx="2">
                  <c:v>0</c:v>
                </c:pt>
                <c:pt idx="3">
                  <c:v>1</c:v>
                </c:pt>
                <c:pt idx="4">
                  <c:v>2</c:v>
                </c:pt>
                <c:pt idx="5">
                  <c:v>0</c:v>
                </c:pt>
                <c:pt idx="6">
                  <c:v>1</c:v>
                </c:pt>
                <c:pt idx="7">
                  <c:v>0</c:v>
                </c:pt>
                <c:pt idx="8">
                  <c:v>1</c:v>
                </c:pt>
                <c:pt idx="9">
                  <c:v>1</c:v>
                </c:pt>
                <c:pt idx="10">
                  <c:v>2</c:v>
                </c:pt>
                <c:pt idx="11">
                  <c:v>4</c:v>
                </c:pt>
                <c:pt idx="12">
                  <c:v>1</c:v>
                </c:pt>
                <c:pt idx="13">
                  <c:v>5</c:v>
                </c:pt>
                <c:pt idx="14">
                  <c:v>15</c:v>
                </c:pt>
                <c:pt idx="15">
                  <c:v>6</c:v>
                </c:pt>
                <c:pt idx="16">
                  <c:v>5</c:v>
                </c:pt>
                <c:pt idx="17">
                  <c:v>7</c:v>
                </c:pt>
                <c:pt idx="18">
                  <c:v>9</c:v>
                </c:pt>
                <c:pt idx="19">
                  <c:v>13</c:v>
                </c:pt>
                <c:pt idx="20">
                  <c:v>6</c:v>
                </c:pt>
                <c:pt idx="21">
                  <c:v>11</c:v>
                </c:pt>
                <c:pt idx="22">
                  <c:v>10</c:v>
                </c:pt>
                <c:pt idx="23">
                  <c:v>17</c:v>
                </c:pt>
                <c:pt idx="24">
                  <c:v>11</c:v>
                </c:pt>
                <c:pt idx="25">
                  <c:v>14</c:v>
                </c:pt>
                <c:pt idx="26">
                  <c:v>17</c:v>
                </c:pt>
                <c:pt idx="27">
                  <c:v>17</c:v>
                </c:pt>
                <c:pt idx="28">
                  <c:v>22</c:v>
                </c:pt>
                <c:pt idx="29">
                  <c:v>20</c:v>
                </c:pt>
                <c:pt idx="30">
                  <c:v>22</c:v>
                </c:pt>
                <c:pt idx="31">
                  <c:v>28</c:v>
                </c:pt>
                <c:pt idx="32">
                  <c:v>21</c:v>
                </c:pt>
                <c:pt idx="33">
                  <c:v>17</c:v>
                </c:pt>
                <c:pt idx="34">
                  <c:v>19</c:v>
                </c:pt>
                <c:pt idx="35">
                  <c:v>33</c:v>
                </c:pt>
                <c:pt idx="36">
                  <c:v>26</c:v>
                </c:pt>
                <c:pt idx="37">
                  <c:v>31</c:v>
                </c:pt>
                <c:pt idx="38">
                  <c:v>29</c:v>
                </c:pt>
                <c:pt idx="39">
                  <c:v>57</c:v>
                </c:pt>
                <c:pt idx="40">
                  <c:v>48</c:v>
                </c:pt>
                <c:pt idx="41">
                  <c:v>43</c:v>
                </c:pt>
                <c:pt idx="42">
                  <c:v>57</c:v>
                </c:pt>
                <c:pt idx="43">
                  <c:v>45</c:v>
                </c:pt>
                <c:pt idx="44">
                  <c:v>62</c:v>
                </c:pt>
                <c:pt idx="45">
                  <c:v>49</c:v>
                </c:pt>
                <c:pt idx="46">
                  <c:v>37</c:v>
                </c:pt>
                <c:pt idx="47">
                  <c:v>35</c:v>
                </c:pt>
                <c:pt idx="48">
                  <c:v>38</c:v>
                </c:pt>
                <c:pt idx="49">
                  <c:v>53</c:v>
                </c:pt>
                <c:pt idx="50">
                  <c:v>51</c:v>
                </c:pt>
                <c:pt idx="51">
                  <c:v>53</c:v>
                </c:pt>
                <c:pt idx="52">
                  <c:v>34</c:v>
                </c:pt>
                <c:pt idx="53">
                  <c:v>44</c:v>
                </c:pt>
                <c:pt idx="54">
                  <c:v>76</c:v>
                </c:pt>
                <c:pt idx="55">
                  <c:v>65</c:v>
                </c:pt>
                <c:pt idx="56">
                  <c:v>108</c:v>
                </c:pt>
                <c:pt idx="57">
                  <c:v>82</c:v>
                </c:pt>
                <c:pt idx="58">
                  <c:v>77</c:v>
                </c:pt>
                <c:pt idx="59">
                  <c:v>103</c:v>
                </c:pt>
                <c:pt idx="60">
                  <c:v>114</c:v>
                </c:pt>
                <c:pt idx="61">
                  <c:v>128</c:v>
                </c:pt>
                <c:pt idx="62">
                  <c:v>108</c:v>
                </c:pt>
                <c:pt idx="63">
                  <c:v>38</c:v>
                </c:pt>
              </c:numCache>
            </c:numRef>
          </c:val>
        </c:ser>
        <c:axId val="50720128"/>
        <c:axId val="50943488"/>
      </c:barChart>
      <c:catAx>
        <c:axId val="50720128"/>
        <c:scaling>
          <c:orientation val="minMax"/>
        </c:scaling>
        <c:axPos val="b"/>
        <c:title>
          <c:tx>
            <c:rich>
              <a:bodyPr/>
              <a:lstStyle/>
              <a:p>
                <a:pPr>
                  <a:defRPr sz="1200" baseline="0"/>
                </a:pPr>
                <a:r>
                  <a:rPr lang="en-US" sz="1200" baseline="0"/>
                  <a:t>Year</a:t>
                </a:r>
              </a:p>
            </c:rich>
          </c:tx>
          <c:layout/>
        </c:title>
        <c:numFmt formatCode="General" sourceLinked="1"/>
        <c:tickLblPos val="nextTo"/>
        <c:crossAx val="50943488"/>
        <c:crosses val="autoZero"/>
        <c:auto val="1"/>
        <c:lblAlgn val="ctr"/>
        <c:lblOffset val="100"/>
      </c:catAx>
      <c:valAx>
        <c:axId val="50943488"/>
        <c:scaling>
          <c:orientation val="minMax"/>
          <c:max val="140"/>
        </c:scaling>
        <c:axPos val="l"/>
        <c:majorGridlines/>
        <c:title>
          <c:tx>
            <c:rich>
              <a:bodyPr rot="-5400000" vert="horz"/>
              <a:lstStyle/>
              <a:p>
                <a:pPr>
                  <a:defRPr sz="1200" baseline="0"/>
                </a:pPr>
                <a:r>
                  <a:rPr lang="en-US" sz="1400" baseline="0" dirty="0"/>
                  <a:t>Number of Publications</a:t>
                </a:r>
              </a:p>
            </c:rich>
          </c:tx>
          <c:layout/>
        </c:title>
        <c:numFmt formatCode="#,##0" sourceLinked="1"/>
        <c:tickLblPos val="nextTo"/>
        <c:crossAx val="50720128"/>
        <c:crosses val="autoZero"/>
        <c:crossBetween val="between"/>
        <c:majorUnit val="10"/>
      </c:valAx>
    </c:plotArea>
    <c:legend>
      <c:legendPos val="b"/>
      <c:layout/>
      <c:txPr>
        <a:bodyPr/>
        <a:lstStyle/>
        <a:p>
          <a:pPr>
            <a:defRPr sz="1400" baseline="0"/>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9599737532808504E-2"/>
          <c:y val="5.5475433425769535E-2"/>
          <c:w val="0.79007325220711222"/>
          <c:h val="0.72243957366423261"/>
        </c:manualLayout>
      </c:layout>
      <c:barChart>
        <c:barDir val="col"/>
        <c:grouping val="clustered"/>
        <c:ser>
          <c:idx val="0"/>
          <c:order val="0"/>
          <c:tx>
            <c:v># of Publications</c:v>
          </c:tx>
          <c:cat>
            <c:numRef>
              <c:f>Sheet1!$A$3:$A$29</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Sheet1!$D$3:$D$29</c:f>
              <c:numCache>
                <c:formatCode>General</c:formatCode>
                <c:ptCount val="27"/>
                <c:pt idx="17">
                  <c:v>1</c:v>
                </c:pt>
                <c:pt idx="18">
                  <c:v>1</c:v>
                </c:pt>
                <c:pt idx="19">
                  <c:v>3</c:v>
                </c:pt>
                <c:pt idx="20">
                  <c:v>13</c:v>
                </c:pt>
                <c:pt idx="21">
                  <c:v>34</c:v>
                </c:pt>
                <c:pt idx="22">
                  <c:v>31</c:v>
                </c:pt>
                <c:pt idx="23">
                  <c:v>75</c:v>
                </c:pt>
                <c:pt idx="24">
                  <c:v>80</c:v>
                </c:pt>
                <c:pt idx="25">
                  <c:v>75</c:v>
                </c:pt>
                <c:pt idx="26">
                  <c:v>63</c:v>
                </c:pt>
              </c:numCache>
            </c:numRef>
          </c:val>
        </c:ser>
        <c:axId val="50978816"/>
        <c:axId val="50980736"/>
      </c:barChart>
      <c:lineChart>
        <c:grouping val="standard"/>
        <c:ser>
          <c:idx val="1"/>
          <c:order val="1"/>
          <c:tx>
            <c:v>Cost per Publication</c:v>
          </c:tx>
          <c:cat>
            <c:numRef>
              <c:f>Sheet1!$A$3:$A$29</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Sheet1!$I$3:$I$29</c:f>
              <c:numCache>
                <c:formatCode>General</c:formatCode>
                <c:ptCount val="27"/>
                <c:pt idx="17" formatCode="#,##0">
                  <c:v>31873000</c:v>
                </c:pt>
                <c:pt idx="18" formatCode="#,##0">
                  <c:v>21088500</c:v>
                </c:pt>
                <c:pt idx="19" formatCode="#,##0">
                  <c:v>9671800</c:v>
                </c:pt>
                <c:pt idx="20" formatCode="#,##0">
                  <c:v>3015000</c:v>
                </c:pt>
                <c:pt idx="21" formatCode="#,##0">
                  <c:v>1218634.6153846146</c:v>
                </c:pt>
                <c:pt idx="22" formatCode="#,##0">
                  <c:v>833951.80722891563</c:v>
                </c:pt>
                <c:pt idx="23" formatCode="#,##0">
                  <c:v>461455.69620253163</c:v>
                </c:pt>
                <c:pt idx="24" formatCode="#,##0">
                  <c:v>332142.85714285716</c:v>
                </c:pt>
                <c:pt idx="25" formatCode="#,##0">
                  <c:v>273041.53354632767</c:v>
                </c:pt>
                <c:pt idx="26" formatCode="#,##0">
                  <c:v>251364.36170212712</c:v>
                </c:pt>
              </c:numCache>
            </c:numRef>
          </c:val>
        </c:ser>
        <c:marker val="1"/>
        <c:axId val="51447680"/>
        <c:axId val="51445760"/>
      </c:lineChart>
      <c:catAx>
        <c:axId val="50978816"/>
        <c:scaling>
          <c:orientation val="minMax"/>
        </c:scaling>
        <c:axPos val="b"/>
        <c:title>
          <c:tx>
            <c:rich>
              <a:bodyPr/>
              <a:lstStyle/>
              <a:p>
                <a:pPr>
                  <a:defRPr sz="1200" baseline="0"/>
                </a:pPr>
                <a:r>
                  <a:rPr lang="en-US" sz="1200" baseline="0"/>
                  <a:t>Year</a:t>
                </a:r>
              </a:p>
            </c:rich>
          </c:tx>
          <c:layout/>
        </c:title>
        <c:numFmt formatCode="General" sourceLinked="1"/>
        <c:tickLblPos val="nextTo"/>
        <c:crossAx val="50980736"/>
        <c:crosses val="autoZero"/>
        <c:auto val="1"/>
        <c:lblAlgn val="ctr"/>
        <c:lblOffset val="100"/>
      </c:catAx>
      <c:valAx>
        <c:axId val="50980736"/>
        <c:scaling>
          <c:orientation val="minMax"/>
          <c:max val="140"/>
        </c:scaling>
        <c:axPos val="l"/>
        <c:majorGridlines/>
        <c:title>
          <c:tx>
            <c:rich>
              <a:bodyPr rot="-5400000" vert="horz"/>
              <a:lstStyle/>
              <a:p>
                <a:pPr>
                  <a:defRPr sz="1200" baseline="0"/>
                </a:pPr>
                <a:r>
                  <a:rPr lang="en-US" sz="1200" baseline="0"/>
                  <a:t>Number of Publications</a:t>
                </a:r>
              </a:p>
            </c:rich>
          </c:tx>
          <c:layout/>
        </c:title>
        <c:numFmt formatCode="General" sourceLinked="1"/>
        <c:tickLblPos val="nextTo"/>
        <c:crossAx val="50978816"/>
        <c:crosses val="autoZero"/>
        <c:crossBetween val="between"/>
        <c:majorUnit val="10"/>
      </c:valAx>
      <c:valAx>
        <c:axId val="51445760"/>
        <c:scaling>
          <c:orientation val="minMax"/>
          <c:max val="2800000"/>
        </c:scaling>
        <c:axPos val="r"/>
        <c:title>
          <c:tx>
            <c:rich>
              <a:bodyPr rot="-5400000" vert="horz"/>
              <a:lstStyle/>
              <a:p>
                <a:pPr>
                  <a:defRPr sz="1200" baseline="0"/>
                </a:pPr>
                <a:r>
                  <a:rPr lang="en-US" sz="1200" baseline="0"/>
                  <a:t>Cost  in Dollars</a:t>
                </a:r>
              </a:p>
            </c:rich>
          </c:tx>
          <c:layout/>
        </c:title>
        <c:numFmt formatCode="General" sourceLinked="1"/>
        <c:tickLblPos val="nextTo"/>
        <c:crossAx val="51447680"/>
        <c:crosses val="max"/>
        <c:crossBetween val="between"/>
        <c:majorUnit val="200000"/>
      </c:valAx>
      <c:catAx>
        <c:axId val="51447680"/>
        <c:scaling>
          <c:orientation val="minMax"/>
        </c:scaling>
        <c:delete val="1"/>
        <c:axPos val="b"/>
        <c:numFmt formatCode="General" sourceLinked="1"/>
        <c:tickLblPos val="none"/>
        <c:crossAx val="51445760"/>
        <c:crosses val="autoZero"/>
        <c:auto val="1"/>
        <c:lblAlgn val="ctr"/>
        <c:lblOffset val="100"/>
      </c:catAx>
    </c:plotArea>
    <c:legend>
      <c:legendPos val="b"/>
      <c:layout/>
      <c:txPr>
        <a:bodyPr/>
        <a:lstStyle/>
        <a:p>
          <a:pPr>
            <a:defRPr sz="1200" baseline="0"/>
          </a:pPr>
          <a:endParaRPr lang="en-US"/>
        </a:p>
      </c:txPr>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solidFill>
              <a:srgbClr val="C00000"/>
            </a:solidFill>
          </c:spPr>
          <c:dLbls>
            <c:showVal val="1"/>
          </c:dLbls>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1</c:v>
                </c:pt>
                <c:pt idx="1">
                  <c:v>1</c:v>
                </c:pt>
                <c:pt idx="2">
                  <c:v>3</c:v>
                </c:pt>
                <c:pt idx="3">
                  <c:v>13</c:v>
                </c:pt>
                <c:pt idx="4">
                  <c:v>34</c:v>
                </c:pt>
                <c:pt idx="5">
                  <c:v>31</c:v>
                </c:pt>
                <c:pt idx="6">
                  <c:v>75</c:v>
                </c:pt>
                <c:pt idx="7">
                  <c:v>80</c:v>
                </c:pt>
                <c:pt idx="8">
                  <c:v>75</c:v>
                </c:pt>
                <c:pt idx="9">
                  <c:v>104</c:v>
                </c:pt>
                <c:pt idx="10">
                  <c:v>10</c:v>
                </c:pt>
              </c:numCache>
            </c:numRef>
          </c:val>
        </c:ser>
        <c:gapWidth val="75"/>
        <c:axId val="70381952"/>
        <c:axId val="70383488"/>
      </c:barChart>
      <c:catAx>
        <c:axId val="70381952"/>
        <c:scaling>
          <c:orientation val="minMax"/>
        </c:scaling>
        <c:axPos val="b"/>
        <c:numFmt formatCode="General" sourceLinked="1"/>
        <c:majorTickMark val="none"/>
        <c:tickLblPos val="nextTo"/>
        <c:crossAx val="70383488"/>
        <c:crosses val="autoZero"/>
        <c:auto val="1"/>
        <c:lblAlgn val="ctr"/>
        <c:lblOffset val="100"/>
      </c:catAx>
      <c:valAx>
        <c:axId val="70383488"/>
        <c:scaling>
          <c:orientation val="minMax"/>
        </c:scaling>
        <c:axPos val="l"/>
        <c:majorGridlines/>
        <c:numFmt formatCode="General" sourceLinked="1"/>
        <c:majorTickMark val="none"/>
        <c:tickLblPos val="nextTo"/>
        <c:spPr>
          <a:ln w="9525">
            <a:noFill/>
          </a:ln>
        </c:spPr>
        <c:crossAx val="70381952"/>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val>
            <c:numRef>
              <c:f>'[Impact Factor MESA and journals.xlsx]MESA 161'!$B$2:$B$107</c:f>
              <c:numCache>
                <c:formatCode>General</c:formatCode>
                <c:ptCount val="106"/>
                <c:pt idx="0">
                  <c:v>1.1120000000000001</c:v>
                </c:pt>
                <c:pt idx="1">
                  <c:v>1.7809999999999975</c:v>
                </c:pt>
                <c:pt idx="2">
                  <c:v>2.0919999999999987</c:v>
                </c:pt>
                <c:pt idx="3">
                  <c:v>2.0939999999999999</c:v>
                </c:pt>
                <c:pt idx="4">
                  <c:v>2.2229999999999999</c:v>
                </c:pt>
                <c:pt idx="5">
                  <c:v>2.3819999999999997</c:v>
                </c:pt>
                <c:pt idx="6">
                  <c:v>2.5880000000000001</c:v>
                </c:pt>
                <c:pt idx="7">
                  <c:v>2.6579999999999999</c:v>
                </c:pt>
                <c:pt idx="8">
                  <c:v>2.92</c:v>
                </c:pt>
                <c:pt idx="9">
                  <c:v>3.1159999999999997</c:v>
                </c:pt>
                <c:pt idx="10">
                  <c:v>3.4809999999999999</c:v>
                </c:pt>
                <c:pt idx="11">
                  <c:v>3.5139999999999998</c:v>
                </c:pt>
                <c:pt idx="12">
                  <c:v>3.5169999999999977</c:v>
                </c:pt>
                <c:pt idx="13">
                  <c:v>3.5749999999999997</c:v>
                </c:pt>
                <c:pt idx="14">
                  <c:v>3.5749999999999997</c:v>
                </c:pt>
                <c:pt idx="15">
                  <c:v>3.5749999999999997</c:v>
                </c:pt>
                <c:pt idx="16">
                  <c:v>3.5749999999999997</c:v>
                </c:pt>
                <c:pt idx="17">
                  <c:v>3.5749999999999997</c:v>
                </c:pt>
                <c:pt idx="18">
                  <c:v>3.5749999999999997</c:v>
                </c:pt>
                <c:pt idx="19">
                  <c:v>3.7159999999999997</c:v>
                </c:pt>
                <c:pt idx="20">
                  <c:v>3.766</c:v>
                </c:pt>
                <c:pt idx="21">
                  <c:v>3.9809999999999999</c:v>
                </c:pt>
                <c:pt idx="22">
                  <c:v>4.2350000000000003</c:v>
                </c:pt>
                <c:pt idx="23">
                  <c:v>4.2359999999999998</c:v>
                </c:pt>
                <c:pt idx="24">
                  <c:v>4.2359999999999998</c:v>
                </c:pt>
                <c:pt idx="25">
                  <c:v>4.2359999999999998</c:v>
                </c:pt>
                <c:pt idx="26">
                  <c:v>4.2409999999999997</c:v>
                </c:pt>
                <c:pt idx="27">
                  <c:v>4.2850000000000001</c:v>
                </c:pt>
                <c:pt idx="28">
                  <c:v>4.2869999999999999</c:v>
                </c:pt>
                <c:pt idx="29">
                  <c:v>4.3569999999999975</c:v>
                </c:pt>
                <c:pt idx="30">
                  <c:v>4.3569999999999975</c:v>
                </c:pt>
                <c:pt idx="31">
                  <c:v>4.5219999999999985</c:v>
                </c:pt>
                <c:pt idx="32">
                  <c:v>4.5219999999999985</c:v>
                </c:pt>
                <c:pt idx="33">
                  <c:v>4.5219999999999985</c:v>
                </c:pt>
                <c:pt idx="34">
                  <c:v>4.5219999999999985</c:v>
                </c:pt>
                <c:pt idx="35">
                  <c:v>4.5219999999999985</c:v>
                </c:pt>
                <c:pt idx="36">
                  <c:v>4.5219999999999985</c:v>
                </c:pt>
                <c:pt idx="37">
                  <c:v>4.601</c:v>
                </c:pt>
                <c:pt idx="38">
                  <c:v>4.601</c:v>
                </c:pt>
                <c:pt idx="39">
                  <c:v>4.601</c:v>
                </c:pt>
                <c:pt idx="40">
                  <c:v>4.601</c:v>
                </c:pt>
                <c:pt idx="41">
                  <c:v>5.0609999999999955</c:v>
                </c:pt>
                <c:pt idx="42">
                  <c:v>5.2409999999999997</c:v>
                </c:pt>
                <c:pt idx="43">
                  <c:v>5.2409999999999997</c:v>
                </c:pt>
                <c:pt idx="44">
                  <c:v>5.2850000000000001</c:v>
                </c:pt>
                <c:pt idx="45">
                  <c:v>5.2889999999999997</c:v>
                </c:pt>
                <c:pt idx="46">
                  <c:v>5.2960000000000003</c:v>
                </c:pt>
                <c:pt idx="47">
                  <c:v>5.4539999999999997</c:v>
                </c:pt>
                <c:pt idx="48">
                  <c:v>5.4539999999999997</c:v>
                </c:pt>
                <c:pt idx="49">
                  <c:v>5.4539999999999997</c:v>
                </c:pt>
                <c:pt idx="50">
                  <c:v>5.4539999999999997</c:v>
                </c:pt>
                <c:pt idx="51">
                  <c:v>5.5890000000000004</c:v>
                </c:pt>
                <c:pt idx="52">
                  <c:v>5.5890000000000004</c:v>
                </c:pt>
                <c:pt idx="53">
                  <c:v>5.5890000000000004</c:v>
                </c:pt>
                <c:pt idx="54">
                  <c:v>5.5890000000000004</c:v>
                </c:pt>
                <c:pt idx="55">
                  <c:v>6.1929999999999898</c:v>
                </c:pt>
                <c:pt idx="56">
                  <c:v>6.3069999999999995</c:v>
                </c:pt>
                <c:pt idx="57">
                  <c:v>6.3069999999999995</c:v>
                </c:pt>
                <c:pt idx="58">
                  <c:v>6.3069999999999995</c:v>
                </c:pt>
                <c:pt idx="59">
                  <c:v>6.3599999999999985</c:v>
                </c:pt>
                <c:pt idx="60">
                  <c:v>6.4989999999999997</c:v>
                </c:pt>
                <c:pt idx="61">
                  <c:v>6.5619999999999985</c:v>
                </c:pt>
                <c:pt idx="62">
                  <c:v>6.6029999999999909</c:v>
                </c:pt>
                <c:pt idx="63">
                  <c:v>6.6139999999999946</c:v>
                </c:pt>
                <c:pt idx="64">
                  <c:v>6.6139999999999946</c:v>
                </c:pt>
                <c:pt idx="65">
                  <c:v>6.6139999999999946</c:v>
                </c:pt>
                <c:pt idx="66">
                  <c:v>6.718</c:v>
                </c:pt>
                <c:pt idx="67">
                  <c:v>6.718</c:v>
                </c:pt>
                <c:pt idx="68">
                  <c:v>6.74</c:v>
                </c:pt>
                <c:pt idx="69">
                  <c:v>6.74</c:v>
                </c:pt>
                <c:pt idx="70">
                  <c:v>7.0410000000000004</c:v>
                </c:pt>
                <c:pt idx="71">
                  <c:v>7.1939999999999955</c:v>
                </c:pt>
                <c:pt idx="72">
                  <c:v>7.3490000000000002</c:v>
                </c:pt>
                <c:pt idx="73">
                  <c:v>7.3679999999999888</c:v>
                </c:pt>
                <c:pt idx="74">
                  <c:v>7.5539999999999985</c:v>
                </c:pt>
                <c:pt idx="75">
                  <c:v>8.391</c:v>
                </c:pt>
                <c:pt idx="76">
                  <c:v>8.391</c:v>
                </c:pt>
                <c:pt idx="77">
                  <c:v>8.5050000000000008</c:v>
                </c:pt>
                <c:pt idx="78">
                  <c:v>8.5050000000000008</c:v>
                </c:pt>
                <c:pt idx="79">
                  <c:v>9.11</c:v>
                </c:pt>
                <c:pt idx="80">
                  <c:v>9.11</c:v>
                </c:pt>
                <c:pt idx="81">
                  <c:v>9.2000000000000011</c:v>
                </c:pt>
                <c:pt idx="82">
                  <c:v>9.7010000000000005</c:v>
                </c:pt>
                <c:pt idx="83">
                  <c:v>9.7010000000000005</c:v>
                </c:pt>
                <c:pt idx="84">
                  <c:v>9.7010000000000005</c:v>
                </c:pt>
                <c:pt idx="85">
                  <c:v>9.7010000000000005</c:v>
                </c:pt>
                <c:pt idx="86">
                  <c:v>9.8000000000000007</c:v>
                </c:pt>
                <c:pt idx="87">
                  <c:v>9.8130000000000006</c:v>
                </c:pt>
                <c:pt idx="88">
                  <c:v>10.94</c:v>
                </c:pt>
                <c:pt idx="89">
                  <c:v>10.94</c:v>
                </c:pt>
                <c:pt idx="90">
                  <c:v>11.054</c:v>
                </c:pt>
                <c:pt idx="91">
                  <c:v>11.054</c:v>
                </c:pt>
                <c:pt idx="92">
                  <c:v>11.438000000000001</c:v>
                </c:pt>
                <c:pt idx="93">
                  <c:v>12.535</c:v>
                </c:pt>
                <c:pt idx="94">
                  <c:v>12.535</c:v>
                </c:pt>
                <c:pt idx="95">
                  <c:v>12.535</c:v>
                </c:pt>
                <c:pt idx="96">
                  <c:v>12.535</c:v>
                </c:pt>
                <c:pt idx="97">
                  <c:v>12.535</c:v>
                </c:pt>
                <c:pt idx="98">
                  <c:v>12.755000000000004</c:v>
                </c:pt>
                <c:pt idx="99">
                  <c:v>12.755000000000004</c:v>
                </c:pt>
                <c:pt idx="100">
                  <c:v>12.755000000000004</c:v>
                </c:pt>
                <c:pt idx="101">
                  <c:v>13.05</c:v>
                </c:pt>
                <c:pt idx="102">
                  <c:v>14.595000000000002</c:v>
                </c:pt>
                <c:pt idx="103">
                  <c:v>14.816000000000004</c:v>
                </c:pt>
                <c:pt idx="104">
                  <c:v>14.816000000000004</c:v>
                </c:pt>
                <c:pt idx="105">
                  <c:v>14.816000000000004</c:v>
                </c:pt>
              </c:numCache>
            </c:numRef>
          </c:val>
        </c:ser>
        <c:axId val="51484544"/>
        <c:axId val="51486080"/>
      </c:barChart>
      <c:catAx>
        <c:axId val="51484544"/>
        <c:scaling>
          <c:orientation val="minMax"/>
        </c:scaling>
        <c:axPos val="b"/>
        <c:tickLblPos val="nextTo"/>
        <c:crossAx val="51486080"/>
        <c:crosses val="autoZero"/>
        <c:auto val="1"/>
        <c:lblAlgn val="ctr"/>
        <c:lblOffset val="100"/>
      </c:catAx>
      <c:valAx>
        <c:axId val="51486080"/>
        <c:scaling>
          <c:orientation val="minMax"/>
        </c:scaling>
        <c:axPos val="l"/>
        <c:majorGridlines/>
        <c:numFmt formatCode="General" sourceLinked="1"/>
        <c:tickLblPos val="nextTo"/>
        <c:crossAx val="5148454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cat>
            <c:strRef>
              <c:f>(Table!$C$1,Table!$D$1,Table!$E$1,Table!$F$1,Table!$G$1,Table!$H$1)</c:f>
              <c:strCache>
                <c:ptCount val="6"/>
                <c:pt idx="0">
                  <c:v>Identify factors related to progression of subclinical to clinical CVD (I &amp;II)</c:v>
                </c:pt>
                <c:pt idx="1">
                  <c:v>Identify predictors of decline in ventricular function (II)</c:v>
                </c:pt>
                <c:pt idx="2">
                  <c:v>Further understanding of the basis for racial/ethnic differences in CVD (I &amp; II)</c:v>
                </c:pt>
                <c:pt idx="3">
                  <c:v>Provide a platform for in-depth ancillary studies of CVD and other areas (I &amp; II)</c:v>
                </c:pt>
                <c:pt idx="4">
                  <c:v>To develop population-based methods, suitable for application in future screening and intervention studies, and identify incremental risk (I)</c:v>
                </c:pt>
                <c:pt idx="5">
                  <c:v>Methods</c:v>
                </c:pt>
              </c:strCache>
            </c:strRef>
          </c:cat>
          <c:val>
            <c:numRef>
              <c:f>(Table!$C$753,Table!$D$753,Table!$E$753,Table!$F$753,Table!$G$753,Table!$H$753)</c:f>
              <c:numCache>
                <c:formatCode>General</c:formatCode>
                <c:ptCount val="6"/>
                <c:pt idx="0">
                  <c:v>30.020000000000003</c:v>
                </c:pt>
                <c:pt idx="1">
                  <c:v>17.040000000000003</c:v>
                </c:pt>
                <c:pt idx="2">
                  <c:v>37.020000000000003</c:v>
                </c:pt>
                <c:pt idx="3">
                  <c:v>98.03</c:v>
                </c:pt>
                <c:pt idx="4">
                  <c:v>141.10999999999999</c:v>
                </c:pt>
                <c:pt idx="5">
                  <c:v>47</c:v>
                </c:pt>
              </c:numCache>
            </c:numRef>
          </c:val>
        </c:ser>
        <c:axId val="51513600"/>
        <c:axId val="51523584"/>
      </c:barChart>
      <c:catAx>
        <c:axId val="51513600"/>
        <c:scaling>
          <c:orientation val="minMax"/>
        </c:scaling>
        <c:axPos val="l"/>
        <c:numFmt formatCode="General" sourceLinked="1"/>
        <c:tickLblPos val="nextTo"/>
        <c:crossAx val="51523584"/>
        <c:crosses val="autoZero"/>
        <c:auto val="1"/>
        <c:lblAlgn val="ctr"/>
        <c:lblOffset val="100"/>
      </c:catAx>
      <c:valAx>
        <c:axId val="51523584"/>
        <c:scaling>
          <c:orientation val="minMax"/>
        </c:scaling>
        <c:axPos val="b"/>
        <c:majorGridlines/>
        <c:numFmt formatCode="General" sourceLinked="1"/>
        <c:tickLblPos val="nextTo"/>
        <c:crossAx val="51513600"/>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val>
            <c:numRef>
              <c:f>'MESA 161'!$B$2:$B$107</c:f>
              <c:numCache>
                <c:formatCode>General</c:formatCode>
                <c:ptCount val="106"/>
                <c:pt idx="0">
                  <c:v>1.1120000000000001</c:v>
                </c:pt>
                <c:pt idx="1">
                  <c:v>1.7809999999999975</c:v>
                </c:pt>
                <c:pt idx="2">
                  <c:v>2.0919999999999987</c:v>
                </c:pt>
                <c:pt idx="3">
                  <c:v>2.0939999999999999</c:v>
                </c:pt>
                <c:pt idx="4">
                  <c:v>2.2229999999999999</c:v>
                </c:pt>
                <c:pt idx="5">
                  <c:v>2.3819999999999997</c:v>
                </c:pt>
                <c:pt idx="6">
                  <c:v>2.5880000000000001</c:v>
                </c:pt>
                <c:pt idx="7">
                  <c:v>2.6579999999999999</c:v>
                </c:pt>
                <c:pt idx="8">
                  <c:v>2.92</c:v>
                </c:pt>
                <c:pt idx="9">
                  <c:v>3.1159999999999997</c:v>
                </c:pt>
                <c:pt idx="10">
                  <c:v>3.4809999999999999</c:v>
                </c:pt>
                <c:pt idx="11">
                  <c:v>3.5139999999999998</c:v>
                </c:pt>
                <c:pt idx="12">
                  <c:v>3.5169999999999977</c:v>
                </c:pt>
                <c:pt idx="13">
                  <c:v>3.5749999999999997</c:v>
                </c:pt>
                <c:pt idx="14">
                  <c:v>3.5749999999999997</c:v>
                </c:pt>
                <c:pt idx="15">
                  <c:v>3.5749999999999997</c:v>
                </c:pt>
                <c:pt idx="16">
                  <c:v>3.5749999999999997</c:v>
                </c:pt>
                <c:pt idx="17">
                  <c:v>3.5749999999999997</c:v>
                </c:pt>
                <c:pt idx="18">
                  <c:v>3.5749999999999997</c:v>
                </c:pt>
                <c:pt idx="19">
                  <c:v>3.7159999999999997</c:v>
                </c:pt>
                <c:pt idx="20">
                  <c:v>3.766</c:v>
                </c:pt>
                <c:pt idx="21">
                  <c:v>3.9809999999999999</c:v>
                </c:pt>
                <c:pt idx="22">
                  <c:v>4.2350000000000003</c:v>
                </c:pt>
                <c:pt idx="23">
                  <c:v>4.2359999999999998</c:v>
                </c:pt>
                <c:pt idx="24">
                  <c:v>4.2359999999999998</c:v>
                </c:pt>
                <c:pt idx="25">
                  <c:v>4.2359999999999998</c:v>
                </c:pt>
                <c:pt idx="26">
                  <c:v>4.2409999999999997</c:v>
                </c:pt>
                <c:pt idx="27">
                  <c:v>4.2850000000000001</c:v>
                </c:pt>
                <c:pt idx="28">
                  <c:v>4.2869999999999999</c:v>
                </c:pt>
                <c:pt idx="29">
                  <c:v>4.3569999999999975</c:v>
                </c:pt>
                <c:pt idx="30">
                  <c:v>4.3569999999999975</c:v>
                </c:pt>
                <c:pt idx="31">
                  <c:v>4.5219999999999985</c:v>
                </c:pt>
                <c:pt idx="32">
                  <c:v>4.5219999999999985</c:v>
                </c:pt>
                <c:pt idx="33">
                  <c:v>4.5219999999999985</c:v>
                </c:pt>
                <c:pt idx="34">
                  <c:v>4.5219999999999985</c:v>
                </c:pt>
                <c:pt idx="35">
                  <c:v>4.5219999999999985</c:v>
                </c:pt>
                <c:pt idx="36">
                  <c:v>4.5219999999999985</c:v>
                </c:pt>
                <c:pt idx="37">
                  <c:v>4.601</c:v>
                </c:pt>
                <c:pt idx="38">
                  <c:v>4.601</c:v>
                </c:pt>
                <c:pt idx="39">
                  <c:v>4.601</c:v>
                </c:pt>
                <c:pt idx="40">
                  <c:v>4.601</c:v>
                </c:pt>
                <c:pt idx="41">
                  <c:v>5.0609999999999955</c:v>
                </c:pt>
                <c:pt idx="42">
                  <c:v>5.2409999999999997</c:v>
                </c:pt>
                <c:pt idx="43">
                  <c:v>5.2409999999999997</c:v>
                </c:pt>
                <c:pt idx="44">
                  <c:v>5.2850000000000001</c:v>
                </c:pt>
                <c:pt idx="45">
                  <c:v>5.2889999999999997</c:v>
                </c:pt>
                <c:pt idx="46">
                  <c:v>5.2960000000000003</c:v>
                </c:pt>
                <c:pt idx="47">
                  <c:v>5.4539999999999997</c:v>
                </c:pt>
                <c:pt idx="48">
                  <c:v>5.4539999999999997</c:v>
                </c:pt>
                <c:pt idx="49">
                  <c:v>5.4539999999999997</c:v>
                </c:pt>
                <c:pt idx="50">
                  <c:v>5.4539999999999997</c:v>
                </c:pt>
                <c:pt idx="51">
                  <c:v>5.5890000000000004</c:v>
                </c:pt>
                <c:pt idx="52">
                  <c:v>5.5890000000000004</c:v>
                </c:pt>
                <c:pt idx="53">
                  <c:v>5.5890000000000004</c:v>
                </c:pt>
                <c:pt idx="54">
                  <c:v>5.5890000000000004</c:v>
                </c:pt>
                <c:pt idx="55">
                  <c:v>6.1929999999999898</c:v>
                </c:pt>
                <c:pt idx="56">
                  <c:v>6.3069999999999995</c:v>
                </c:pt>
                <c:pt idx="57">
                  <c:v>6.3069999999999995</c:v>
                </c:pt>
                <c:pt idx="58">
                  <c:v>6.3069999999999995</c:v>
                </c:pt>
                <c:pt idx="59">
                  <c:v>6.3599999999999985</c:v>
                </c:pt>
                <c:pt idx="60">
                  <c:v>6.4989999999999997</c:v>
                </c:pt>
                <c:pt idx="61">
                  <c:v>6.5619999999999985</c:v>
                </c:pt>
                <c:pt idx="62">
                  <c:v>6.6029999999999909</c:v>
                </c:pt>
                <c:pt idx="63">
                  <c:v>6.6139999999999946</c:v>
                </c:pt>
                <c:pt idx="64">
                  <c:v>6.6139999999999946</c:v>
                </c:pt>
                <c:pt idx="65">
                  <c:v>6.6139999999999946</c:v>
                </c:pt>
                <c:pt idx="66">
                  <c:v>6.718</c:v>
                </c:pt>
                <c:pt idx="67">
                  <c:v>6.718</c:v>
                </c:pt>
                <c:pt idx="68">
                  <c:v>6.74</c:v>
                </c:pt>
                <c:pt idx="69">
                  <c:v>6.74</c:v>
                </c:pt>
                <c:pt idx="70">
                  <c:v>7.0410000000000004</c:v>
                </c:pt>
                <c:pt idx="71">
                  <c:v>7.1939999999999955</c:v>
                </c:pt>
                <c:pt idx="72">
                  <c:v>7.3490000000000002</c:v>
                </c:pt>
                <c:pt idx="73">
                  <c:v>7.3679999999999888</c:v>
                </c:pt>
                <c:pt idx="74">
                  <c:v>7.5539999999999985</c:v>
                </c:pt>
                <c:pt idx="75">
                  <c:v>8.391</c:v>
                </c:pt>
                <c:pt idx="76">
                  <c:v>8.391</c:v>
                </c:pt>
                <c:pt idx="77">
                  <c:v>8.5050000000000008</c:v>
                </c:pt>
                <c:pt idx="78">
                  <c:v>8.5050000000000008</c:v>
                </c:pt>
                <c:pt idx="79">
                  <c:v>9.11</c:v>
                </c:pt>
                <c:pt idx="80">
                  <c:v>9.11</c:v>
                </c:pt>
                <c:pt idx="81">
                  <c:v>9.2000000000000011</c:v>
                </c:pt>
                <c:pt idx="82">
                  <c:v>9.7010000000000005</c:v>
                </c:pt>
                <c:pt idx="83">
                  <c:v>9.7010000000000005</c:v>
                </c:pt>
                <c:pt idx="84">
                  <c:v>9.7010000000000005</c:v>
                </c:pt>
                <c:pt idx="85">
                  <c:v>9.7010000000000005</c:v>
                </c:pt>
                <c:pt idx="86">
                  <c:v>9.8000000000000007</c:v>
                </c:pt>
                <c:pt idx="87">
                  <c:v>9.8130000000000006</c:v>
                </c:pt>
                <c:pt idx="88">
                  <c:v>10.94</c:v>
                </c:pt>
                <c:pt idx="89">
                  <c:v>10.94</c:v>
                </c:pt>
                <c:pt idx="90">
                  <c:v>11.054</c:v>
                </c:pt>
                <c:pt idx="91">
                  <c:v>11.054</c:v>
                </c:pt>
                <c:pt idx="92">
                  <c:v>11.438000000000001</c:v>
                </c:pt>
                <c:pt idx="93">
                  <c:v>12.535</c:v>
                </c:pt>
                <c:pt idx="94">
                  <c:v>12.535</c:v>
                </c:pt>
                <c:pt idx="95">
                  <c:v>12.535</c:v>
                </c:pt>
                <c:pt idx="96">
                  <c:v>12.535</c:v>
                </c:pt>
                <c:pt idx="97">
                  <c:v>12.535</c:v>
                </c:pt>
                <c:pt idx="98">
                  <c:v>12.755000000000004</c:v>
                </c:pt>
                <c:pt idx="99">
                  <c:v>12.755000000000004</c:v>
                </c:pt>
                <c:pt idx="100">
                  <c:v>12.755000000000004</c:v>
                </c:pt>
                <c:pt idx="101">
                  <c:v>13.05</c:v>
                </c:pt>
                <c:pt idx="102">
                  <c:v>14.595000000000002</c:v>
                </c:pt>
                <c:pt idx="103">
                  <c:v>14.816000000000004</c:v>
                </c:pt>
                <c:pt idx="104">
                  <c:v>14.816000000000004</c:v>
                </c:pt>
                <c:pt idx="105">
                  <c:v>14.816000000000004</c:v>
                </c:pt>
              </c:numCache>
            </c:numRef>
          </c:val>
        </c:ser>
        <c:axId val="51531136"/>
        <c:axId val="51553408"/>
      </c:barChart>
      <c:catAx>
        <c:axId val="51531136"/>
        <c:scaling>
          <c:orientation val="minMax"/>
        </c:scaling>
        <c:axPos val="b"/>
        <c:tickLblPos val="nextTo"/>
        <c:crossAx val="51553408"/>
        <c:crosses val="autoZero"/>
        <c:auto val="1"/>
        <c:lblAlgn val="ctr"/>
        <c:lblOffset val="100"/>
      </c:catAx>
      <c:valAx>
        <c:axId val="51553408"/>
        <c:scaling>
          <c:orientation val="minMax"/>
        </c:scaling>
        <c:axPos val="l"/>
        <c:majorGridlines/>
        <c:numFmt formatCode="General" sourceLinked="1"/>
        <c:tickLblPos val="nextTo"/>
        <c:crossAx val="5153113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val>
            <c:numRef>
              <c:f>'MESA 161'!$B$2:$B$107</c:f>
              <c:numCache>
                <c:formatCode>General</c:formatCode>
                <c:ptCount val="10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1.1120000000000001</c:v>
                </c:pt>
                <c:pt idx="56">
                  <c:v>1.7809999999999975</c:v>
                </c:pt>
                <c:pt idx="57">
                  <c:v>2.0919999999999987</c:v>
                </c:pt>
                <c:pt idx="58">
                  <c:v>2.0939999999999999</c:v>
                </c:pt>
                <c:pt idx="59">
                  <c:v>2.2229999999999999</c:v>
                </c:pt>
                <c:pt idx="60">
                  <c:v>2.3819999999999997</c:v>
                </c:pt>
                <c:pt idx="61">
                  <c:v>2.5880000000000001</c:v>
                </c:pt>
                <c:pt idx="62">
                  <c:v>2.6579999999999999</c:v>
                </c:pt>
                <c:pt idx="63">
                  <c:v>2.92</c:v>
                </c:pt>
                <c:pt idx="64">
                  <c:v>3.1159999999999997</c:v>
                </c:pt>
                <c:pt idx="65">
                  <c:v>3.4809999999999999</c:v>
                </c:pt>
                <c:pt idx="66">
                  <c:v>3.5139999999999998</c:v>
                </c:pt>
                <c:pt idx="67">
                  <c:v>3.5169999999999977</c:v>
                </c:pt>
                <c:pt idx="68">
                  <c:v>3.5749999999999997</c:v>
                </c:pt>
                <c:pt idx="69">
                  <c:v>3.5749999999999997</c:v>
                </c:pt>
                <c:pt idx="70">
                  <c:v>3.5749999999999997</c:v>
                </c:pt>
                <c:pt idx="71">
                  <c:v>3.5749999999999997</c:v>
                </c:pt>
                <c:pt idx="72">
                  <c:v>3.5749999999999997</c:v>
                </c:pt>
                <c:pt idx="73">
                  <c:v>3.5749999999999997</c:v>
                </c:pt>
                <c:pt idx="74">
                  <c:v>3.7159999999999997</c:v>
                </c:pt>
                <c:pt idx="75">
                  <c:v>3.766</c:v>
                </c:pt>
                <c:pt idx="76">
                  <c:v>3.9809999999999999</c:v>
                </c:pt>
                <c:pt idx="77">
                  <c:v>4.2350000000000003</c:v>
                </c:pt>
                <c:pt idx="78">
                  <c:v>4.2359999999999998</c:v>
                </c:pt>
                <c:pt idx="79">
                  <c:v>4.2359999999999998</c:v>
                </c:pt>
                <c:pt idx="80">
                  <c:v>4.2359999999999998</c:v>
                </c:pt>
                <c:pt idx="81">
                  <c:v>4.2409999999999997</c:v>
                </c:pt>
                <c:pt idx="82">
                  <c:v>4.2850000000000001</c:v>
                </c:pt>
                <c:pt idx="83">
                  <c:v>4.2869999999999999</c:v>
                </c:pt>
                <c:pt idx="84">
                  <c:v>4.3569999999999975</c:v>
                </c:pt>
                <c:pt idx="85">
                  <c:v>4.3569999999999975</c:v>
                </c:pt>
                <c:pt idx="86">
                  <c:v>4.5219999999999985</c:v>
                </c:pt>
                <c:pt idx="87">
                  <c:v>4.5219999999999985</c:v>
                </c:pt>
                <c:pt idx="88">
                  <c:v>4.5219999999999985</c:v>
                </c:pt>
                <c:pt idx="89">
                  <c:v>4.5219999999999985</c:v>
                </c:pt>
                <c:pt idx="90">
                  <c:v>4.5219999999999985</c:v>
                </c:pt>
                <c:pt idx="91">
                  <c:v>4.5219999999999985</c:v>
                </c:pt>
                <c:pt idx="92">
                  <c:v>4.601</c:v>
                </c:pt>
                <c:pt idx="93">
                  <c:v>4.601</c:v>
                </c:pt>
                <c:pt idx="94">
                  <c:v>4.601</c:v>
                </c:pt>
                <c:pt idx="95">
                  <c:v>4.601</c:v>
                </c:pt>
                <c:pt idx="96">
                  <c:v>5.0609999999999955</c:v>
                </c:pt>
                <c:pt idx="97">
                  <c:v>5.2409999999999997</c:v>
                </c:pt>
                <c:pt idx="98">
                  <c:v>5.2409999999999997</c:v>
                </c:pt>
                <c:pt idx="99">
                  <c:v>5.2850000000000001</c:v>
                </c:pt>
                <c:pt idx="100">
                  <c:v>5.2889999999999997</c:v>
                </c:pt>
                <c:pt idx="101">
                  <c:v>5.2960000000000003</c:v>
                </c:pt>
                <c:pt idx="102">
                  <c:v>5.4539999999999997</c:v>
                </c:pt>
                <c:pt idx="103">
                  <c:v>5.4539999999999997</c:v>
                </c:pt>
                <c:pt idx="104">
                  <c:v>5.4539999999999997</c:v>
                </c:pt>
                <c:pt idx="105">
                  <c:v>5.4539999999999997</c:v>
                </c:pt>
              </c:numCache>
            </c:numRef>
          </c:val>
        </c:ser>
        <c:axId val="50881280"/>
        <c:axId val="50882816"/>
      </c:barChart>
      <c:catAx>
        <c:axId val="50881280"/>
        <c:scaling>
          <c:orientation val="minMax"/>
        </c:scaling>
        <c:axPos val="b"/>
        <c:tickLblPos val="nextTo"/>
        <c:crossAx val="50882816"/>
        <c:crosses val="autoZero"/>
        <c:auto val="1"/>
        <c:lblAlgn val="ctr"/>
        <c:lblOffset val="100"/>
      </c:catAx>
      <c:valAx>
        <c:axId val="50882816"/>
        <c:scaling>
          <c:orientation val="minMax"/>
        </c:scaling>
        <c:axPos val="l"/>
        <c:majorGridlines/>
        <c:numFmt formatCode="General" sourceLinked="1"/>
        <c:tickLblPos val="nextTo"/>
        <c:crossAx val="50881280"/>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cat>
            <c:strRef>
              <c:f>(Table!$C$1,Table!$D$1,Table!$E$1,Table!$F$1,Table!$G$1,Table!$H$1)</c:f>
              <c:strCache>
                <c:ptCount val="6"/>
                <c:pt idx="0">
                  <c:v>Identify factors related to progression of subclinical to clinical CVD (I &amp;II)</c:v>
                </c:pt>
                <c:pt idx="1">
                  <c:v>Identify predictors of decline in ventricular function (II)</c:v>
                </c:pt>
                <c:pt idx="2">
                  <c:v>Further understanding of the basis for racial/ethnic differences in CVD (I &amp; II)</c:v>
                </c:pt>
                <c:pt idx="3">
                  <c:v>Provide a platform for in-depth ancillary studies of CVD and other areas (I &amp; II)</c:v>
                </c:pt>
                <c:pt idx="4">
                  <c:v>To develop population-based methods, suitable for application in future screening and intervention studies, and identify incremental risk (I)</c:v>
                </c:pt>
                <c:pt idx="5">
                  <c:v>Methods</c:v>
                </c:pt>
              </c:strCache>
            </c:strRef>
          </c:cat>
          <c:val>
            <c:numRef>
              <c:f>(Table!$C$753,Table!$D$753,Table!$E$753,Table!$F$753,Table!$G$753,Table!$H$753)</c:f>
              <c:numCache>
                <c:formatCode>General</c:formatCode>
                <c:ptCount val="6"/>
                <c:pt idx="0">
                  <c:v>30.020000000000003</c:v>
                </c:pt>
                <c:pt idx="1">
                  <c:v>17.040000000000003</c:v>
                </c:pt>
                <c:pt idx="2">
                  <c:v>37.020000000000003</c:v>
                </c:pt>
                <c:pt idx="3">
                  <c:v>98.03</c:v>
                </c:pt>
                <c:pt idx="4">
                  <c:v>141.10999999999999</c:v>
                </c:pt>
                <c:pt idx="5">
                  <c:v>47</c:v>
                </c:pt>
              </c:numCache>
            </c:numRef>
          </c:val>
        </c:ser>
        <c:axId val="50910336"/>
        <c:axId val="50911872"/>
      </c:barChart>
      <c:catAx>
        <c:axId val="50910336"/>
        <c:scaling>
          <c:orientation val="minMax"/>
        </c:scaling>
        <c:axPos val="l"/>
        <c:numFmt formatCode="General" sourceLinked="1"/>
        <c:tickLblPos val="nextTo"/>
        <c:crossAx val="50911872"/>
        <c:crosses val="autoZero"/>
        <c:auto val="1"/>
        <c:lblAlgn val="ctr"/>
        <c:lblOffset val="100"/>
      </c:catAx>
      <c:valAx>
        <c:axId val="50911872"/>
        <c:scaling>
          <c:orientation val="minMax"/>
        </c:scaling>
        <c:axPos val="b"/>
        <c:majorGridlines/>
        <c:numFmt formatCode="General" sourceLinked="1"/>
        <c:tickLblPos val="nextTo"/>
        <c:crossAx val="50910336"/>
        <c:crosses val="autoZero"/>
        <c:crossBetween val="between"/>
      </c:val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0.08559</cdr:x>
      <cdr:y>0.75503</cdr:y>
    </cdr:from>
    <cdr:to>
      <cdr:x>0.11825</cdr:x>
      <cdr:y>0.7953</cdr:y>
    </cdr:to>
    <cdr:sp macro="" textlink="">
      <cdr:nvSpPr>
        <cdr:cNvPr id="2" name="Down Arrow 1"/>
        <cdr:cNvSpPr/>
      </cdr:nvSpPr>
      <cdr:spPr>
        <a:xfrm xmlns:a="http://schemas.openxmlformats.org/drawingml/2006/main">
          <a:off x="723900" y="4286250"/>
          <a:ext cx="276253" cy="22860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0.4009</cdr:x>
      <cdr:y>0.66107</cdr:y>
    </cdr:from>
    <cdr:to>
      <cdr:x>0.44595</cdr:x>
      <cdr:y>0.70134</cdr:y>
    </cdr:to>
    <cdr:sp macro="" textlink="">
      <cdr:nvSpPr>
        <cdr:cNvPr id="4" name="TextBox 3"/>
        <cdr:cNvSpPr txBox="1"/>
      </cdr:nvSpPr>
      <cdr:spPr>
        <a:xfrm xmlns:a="http://schemas.openxmlformats.org/drawingml/2006/main" flipV="1">
          <a:off x="3390892" y="3752828"/>
          <a:ext cx="381042" cy="22862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0.49091</cdr:x>
      <cdr:y>0.71727</cdr:y>
    </cdr:from>
    <cdr:to>
      <cdr:x>0.52773</cdr:x>
      <cdr:y>0.76644</cdr:y>
    </cdr:to>
    <cdr:sp macro="" textlink="">
      <cdr:nvSpPr>
        <cdr:cNvPr id="2" name="Down Arrow 1"/>
        <cdr:cNvSpPr/>
      </cdr:nvSpPr>
      <cdr:spPr>
        <a:xfrm xmlns:a="http://schemas.openxmlformats.org/drawingml/2006/main">
          <a:off x="4114800" y="4446270"/>
          <a:ext cx="308625" cy="30479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0.02778</cdr:x>
      <cdr:y>0.67345</cdr:y>
    </cdr:from>
    <cdr:to>
      <cdr:x>0.13889</cdr:x>
      <cdr:y>0.87548</cdr:y>
    </cdr:to>
    <cdr:sp macro="" textlink="">
      <cdr:nvSpPr>
        <cdr:cNvPr id="2" name="TextBox 1"/>
        <cdr:cNvSpPr txBox="1"/>
      </cdr:nvSpPr>
      <cdr:spPr>
        <a:xfrm xmlns:a="http://schemas.openxmlformats.org/drawingml/2006/main">
          <a:off x="228600" y="3048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16</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4D71E-4A69-4AB4-AEAC-628FD43C2E1F}" type="datetimeFigureOut">
              <a:rPr lang="en-US" smtClean="0"/>
              <a:pPr/>
              <a:t>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9FC6C-9246-4E7B-A353-6BF86D0A3F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6D829D-6F50-6945-B415-7FF26FA41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Deleted the following: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PMID</a:t>
            </a:r>
          </a:p>
          <a:p>
            <a:r>
              <a:rPr lang="en-US" sz="1200" kern="1200" dirty="0" err="1" smtClean="0">
                <a:solidFill>
                  <a:schemeClr val="tx1"/>
                </a:solidFill>
                <a:latin typeface="+mn-lt"/>
                <a:ea typeface="+mn-ea"/>
                <a:cs typeface="+mn-cs"/>
              </a:rPr>
              <a:t>PubMed</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ePub</a:t>
            </a:r>
            <a:r>
              <a:rPr lang="en-US" sz="1200" kern="1200" dirty="0" smtClean="0">
                <a:solidFill>
                  <a:schemeClr val="tx1"/>
                </a:solidFill>
                <a:latin typeface="+mn-lt"/>
                <a:ea typeface="+mn-ea"/>
                <a:cs typeface="+mn-cs"/>
              </a:rPr>
              <a:t> ahead of print</a:t>
            </a:r>
          </a:p>
          <a:p>
            <a:r>
              <a:rPr lang="en-US" sz="1200" kern="1200" dirty="0" smtClean="0">
                <a:solidFill>
                  <a:schemeClr val="tx1"/>
                </a:solidFill>
                <a:latin typeface="+mn-lt"/>
                <a:ea typeface="+mn-ea"/>
                <a:cs typeface="+mn-cs"/>
              </a:rPr>
              <a:t>as supplied by publisher</a:t>
            </a:r>
          </a:p>
          <a:p>
            <a:r>
              <a:rPr lang="en-US" sz="1200" kern="1200" dirty="0" smtClean="0">
                <a:solidFill>
                  <a:schemeClr val="tx1"/>
                </a:solidFill>
                <a:latin typeface="+mn-lt"/>
                <a:ea typeface="+mn-ea"/>
                <a:cs typeface="+mn-cs"/>
              </a:rPr>
              <a:t>results</a:t>
            </a:r>
          </a:p>
          <a:p>
            <a:r>
              <a:rPr lang="en-US" sz="1200" kern="1200" dirty="0" smtClean="0">
                <a:solidFill>
                  <a:schemeClr val="tx1"/>
                </a:solidFill>
                <a:latin typeface="+mn-lt"/>
                <a:ea typeface="+mn-ea"/>
                <a:cs typeface="+mn-cs"/>
              </a:rPr>
              <a:t>conclusions</a:t>
            </a:r>
          </a:p>
          <a:p>
            <a:r>
              <a:rPr lang="en-US" sz="1200" kern="1200" dirty="0" smtClean="0">
                <a:solidFill>
                  <a:schemeClr val="tx1"/>
                </a:solidFill>
                <a:latin typeface="+mn-lt"/>
                <a:ea typeface="+mn-ea"/>
                <a:cs typeface="+mn-cs"/>
              </a:rPr>
              <a:t>conclusion</a:t>
            </a:r>
          </a:p>
          <a:p>
            <a:r>
              <a:rPr lang="en-US" sz="1200" kern="1200" dirty="0" smtClean="0">
                <a:solidFill>
                  <a:schemeClr val="tx1"/>
                </a:solidFill>
                <a:latin typeface="+mn-lt"/>
                <a:ea typeface="+mn-ea"/>
                <a:cs typeface="+mn-cs"/>
              </a:rPr>
              <a:t>methods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created orange brown version</a:t>
            </a:r>
          </a:p>
          <a:p>
            <a:r>
              <a:rPr lang="en-US" sz="1200" kern="1200" dirty="0" err="1" smtClean="0">
                <a:solidFill>
                  <a:schemeClr val="tx1"/>
                </a:solidFill>
                <a:latin typeface="+mn-lt"/>
                <a:ea typeface="+mn-ea"/>
                <a:cs typeface="+mn-cs"/>
              </a:rPr>
              <a:t>medline</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pmcid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study</a:t>
            </a:r>
          </a:p>
          <a:p>
            <a:r>
              <a:rPr lang="en-US" sz="1200" kern="1200" dirty="0" smtClean="0">
                <a:solidFill>
                  <a:schemeClr val="tx1"/>
                </a:solidFill>
                <a:latin typeface="+mn-lt"/>
                <a:ea typeface="+mn-ea"/>
                <a:cs typeface="+mn-cs"/>
              </a:rPr>
              <a:t>mesa</a:t>
            </a:r>
          </a:p>
          <a:p>
            <a:pPr lvl="0"/>
            <a:r>
              <a:rPr lang="en-US" sz="1200" kern="1200" dirty="0" smtClean="0">
                <a:solidFill>
                  <a:schemeClr val="tx1"/>
                </a:solidFill>
                <a:latin typeface="+mn-lt"/>
                <a:ea typeface="+mn-ea"/>
                <a:cs typeface="+mn-cs"/>
              </a:rPr>
              <a:t>Created blue, green, purple version</a:t>
            </a:r>
          </a:p>
          <a:p>
            <a:r>
              <a:rPr lang="en-US" sz="1200" kern="1200" dirty="0" smtClean="0">
                <a:solidFill>
                  <a:schemeClr val="tx1"/>
                </a:solidFill>
                <a:latin typeface="+mn-lt"/>
                <a:ea typeface="+mn-ea"/>
                <a:cs typeface="+mn-cs"/>
              </a:rPr>
              <a:t>Associated</a:t>
            </a:r>
          </a:p>
          <a:p>
            <a:r>
              <a:rPr lang="en-US" sz="1200" kern="1200" dirty="0" smtClean="0">
                <a:solidFill>
                  <a:schemeClr val="tx1"/>
                </a:solidFill>
                <a:latin typeface="+mn-lt"/>
                <a:ea typeface="+mn-ea"/>
                <a:cs typeface="+mn-cs"/>
              </a:rPr>
              <a:t>Multi-ethnic</a:t>
            </a:r>
          </a:p>
          <a:p>
            <a:r>
              <a:rPr lang="en-US" sz="1200" kern="1200" dirty="0" smtClean="0">
                <a:solidFill>
                  <a:schemeClr val="tx1"/>
                </a:solidFill>
                <a:latin typeface="+mn-lt"/>
                <a:ea typeface="+mn-ea"/>
                <a:cs typeface="+mn-cs"/>
              </a:rPr>
              <a:t>University</a:t>
            </a:r>
          </a:p>
          <a:p>
            <a:r>
              <a:rPr lang="en-US" sz="1200" kern="1200" dirty="0" smtClean="0">
                <a:solidFill>
                  <a:schemeClr val="tx1"/>
                </a:solidFill>
                <a:latin typeface="+mn-lt"/>
                <a:ea typeface="+mn-ea"/>
                <a:cs typeface="+mn-cs"/>
              </a:rPr>
              <a:t>Participants</a:t>
            </a:r>
          </a:p>
          <a:p>
            <a:r>
              <a:rPr lang="en-US" sz="1200" kern="1200" dirty="0" smtClean="0">
                <a:solidFill>
                  <a:schemeClr val="tx1"/>
                </a:solidFill>
                <a:latin typeface="+mn-lt"/>
                <a:ea typeface="+mn-ea"/>
                <a:cs typeface="+mn-cs"/>
              </a:rPr>
              <a:t>Indexed</a:t>
            </a:r>
          </a:p>
          <a:p>
            <a:r>
              <a:rPr lang="en-US" sz="1200" kern="1200" dirty="0" smtClean="0">
                <a:solidFill>
                  <a:schemeClr val="tx1"/>
                </a:solidFill>
                <a:latin typeface="+mn-lt"/>
                <a:ea typeface="+mn-ea"/>
                <a:cs typeface="+mn-cs"/>
              </a:rPr>
              <a:t>Risk</a:t>
            </a:r>
          </a:p>
          <a:p>
            <a:r>
              <a:rPr lang="en-US" sz="1200" kern="1200" dirty="0" smtClean="0">
                <a:solidFill>
                  <a:schemeClr val="tx1"/>
                </a:solidFill>
                <a:latin typeface="+mn-lt"/>
                <a:ea typeface="+mn-ea"/>
                <a:cs typeface="+mn-cs"/>
              </a:rPr>
              <a:t>Association</a:t>
            </a:r>
          </a:p>
          <a:p>
            <a:r>
              <a:rPr lang="en-US" sz="1200" kern="1200" dirty="0" smtClean="0">
                <a:solidFill>
                  <a:schemeClr val="tx1"/>
                </a:solidFill>
                <a:latin typeface="+mn-lt"/>
                <a:ea typeface="+mn-ea"/>
                <a:cs typeface="+mn-cs"/>
              </a:rPr>
              <a:t>Years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created white orange turquoise slide</a:t>
            </a:r>
          </a:p>
          <a:p>
            <a:r>
              <a:rPr lang="en-US" sz="1200" kern="1200" dirty="0" smtClean="0">
                <a:solidFill>
                  <a:schemeClr val="tx1"/>
                </a:solidFill>
                <a:latin typeface="+mn-lt"/>
                <a:ea typeface="+mn-ea"/>
                <a:cs typeface="+mn-cs"/>
              </a:rPr>
              <a:t>Factors</a:t>
            </a:r>
          </a:p>
          <a:p>
            <a:r>
              <a:rPr lang="en-US" sz="1200" kern="1200" dirty="0" smtClean="0">
                <a:solidFill>
                  <a:schemeClr val="tx1"/>
                </a:solidFill>
                <a:latin typeface="+mn-lt"/>
                <a:ea typeface="+mn-ea"/>
                <a:cs typeface="+mn-cs"/>
              </a:rPr>
              <a:t>Adjustment</a:t>
            </a:r>
          </a:p>
          <a:p>
            <a:r>
              <a:rPr lang="en-US" sz="1200" kern="1200" dirty="0" smtClean="0">
                <a:solidFill>
                  <a:schemeClr val="tx1"/>
                </a:solidFill>
                <a:latin typeface="+mn-lt"/>
                <a:ea typeface="+mn-ea"/>
                <a:cs typeface="+mn-cs"/>
              </a:rPr>
              <a:t>Total</a:t>
            </a:r>
          </a:p>
          <a:p>
            <a:r>
              <a:rPr lang="en-US" sz="1200" kern="1200" dirty="0" smtClean="0">
                <a:solidFill>
                  <a:schemeClr val="tx1"/>
                </a:solidFill>
                <a:latin typeface="+mn-lt"/>
                <a:ea typeface="+mn-ea"/>
                <a:cs typeface="+mn-cs"/>
              </a:rPr>
              <a:t>Among</a:t>
            </a:r>
          </a:p>
          <a:p>
            <a:r>
              <a:rPr lang="en-US" sz="1200" kern="1200" dirty="0" err="1" smtClean="0">
                <a:solidFill>
                  <a:schemeClr val="tx1"/>
                </a:solidFill>
                <a:latin typeface="+mn-lt"/>
                <a:ea typeface="+mn-ea"/>
                <a:cs typeface="+mn-cs"/>
              </a:rPr>
              <a:t>Ci</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Ratio</a:t>
            </a:r>
          </a:p>
          <a:p>
            <a:r>
              <a:rPr lang="en-US" sz="1200" kern="1200" dirty="0" smtClean="0">
                <a:solidFill>
                  <a:schemeClr val="tx1"/>
                </a:solidFill>
                <a:latin typeface="+mn-lt"/>
                <a:ea typeface="+mn-ea"/>
                <a:cs typeface="+mn-cs"/>
              </a:rPr>
              <a:t>May</a:t>
            </a:r>
          </a:p>
          <a:p>
            <a:r>
              <a:rPr lang="en-US" sz="1200" kern="1200" dirty="0" smtClean="0">
                <a:solidFill>
                  <a:schemeClr val="tx1"/>
                </a:solidFill>
                <a:latin typeface="+mn-lt"/>
                <a:ea typeface="+mn-ea"/>
                <a:cs typeface="+mn-cs"/>
              </a:rPr>
              <a:t>Data</a:t>
            </a:r>
          </a:p>
          <a:p>
            <a:r>
              <a:rPr lang="en-US" sz="1200" kern="1200" dirty="0" smtClean="0">
                <a:solidFill>
                  <a:schemeClr val="tx1"/>
                </a:solidFill>
                <a:latin typeface="+mn-lt"/>
                <a:ea typeface="+mn-ea"/>
                <a:cs typeface="+mn-cs"/>
              </a:rPr>
              <a:t>Interval</a:t>
            </a:r>
          </a:p>
          <a:p>
            <a:r>
              <a:rPr lang="en-US" sz="1200" kern="1200" dirty="0" smtClean="0">
                <a:solidFill>
                  <a:schemeClr val="tx1"/>
                </a:solidFill>
                <a:latin typeface="+mn-lt"/>
                <a:ea typeface="+mn-ea"/>
                <a:cs typeface="+mn-cs"/>
              </a:rPr>
              <a:t>Confidence</a:t>
            </a:r>
          </a:p>
          <a:p>
            <a:r>
              <a:rPr lang="en-US" sz="1200" kern="1200" dirty="0" smtClean="0">
                <a:solidFill>
                  <a:schemeClr val="tx1"/>
                </a:solidFill>
                <a:latin typeface="+mn-lt"/>
                <a:ea typeface="+mn-ea"/>
                <a:cs typeface="+mn-cs"/>
              </a:rPr>
              <a:t>Levels</a:t>
            </a:r>
          </a:p>
          <a:p>
            <a:r>
              <a:rPr lang="en-US" sz="1200" kern="1200" dirty="0" smtClean="0">
                <a:solidFill>
                  <a:schemeClr val="tx1"/>
                </a:solidFill>
                <a:latin typeface="+mn-lt"/>
                <a:ea typeface="+mn-ea"/>
                <a:cs typeface="+mn-cs"/>
              </a:rPr>
              <a:t>level</a:t>
            </a:r>
          </a:p>
          <a:p>
            <a:r>
              <a:rPr lang="en-US" sz="1200" kern="1200" dirty="0" smtClean="0">
                <a:solidFill>
                  <a:schemeClr val="tx1"/>
                </a:solidFill>
                <a:latin typeface="+mn-lt"/>
                <a:ea typeface="+mn-ea"/>
                <a:cs typeface="+mn-cs"/>
              </a:rPr>
              <a:t>Without</a:t>
            </a:r>
          </a:p>
          <a:p>
            <a:r>
              <a:rPr lang="en-US" sz="1200" kern="1200" dirty="0" smtClean="0">
                <a:solidFill>
                  <a:schemeClr val="tx1"/>
                </a:solidFill>
                <a:latin typeface="+mn-lt"/>
                <a:ea typeface="+mn-ea"/>
                <a:cs typeface="+mn-cs"/>
              </a:rPr>
              <a:t>Individuals</a:t>
            </a:r>
          </a:p>
          <a:p>
            <a:r>
              <a:rPr lang="en-US" sz="1200" kern="1200" dirty="0" err="1" smtClean="0">
                <a:solidFill>
                  <a:schemeClr val="tx1"/>
                </a:solidFill>
                <a:latin typeface="+mn-lt"/>
                <a:ea typeface="+mn-ea"/>
                <a:cs typeface="+mn-cs"/>
              </a:rPr>
              <a:t>Epub</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Defined</a:t>
            </a:r>
          </a:p>
          <a:p>
            <a:r>
              <a:rPr lang="en-US" sz="1200" kern="1200" dirty="0" smtClean="0">
                <a:solidFill>
                  <a:schemeClr val="tx1"/>
                </a:solidFill>
                <a:latin typeface="+mn-lt"/>
                <a:ea typeface="+mn-ea"/>
                <a:cs typeface="+mn-cs"/>
              </a:rPr>
              <a:t>Mean</a:t>
            </a:r>
          </a:p>
          <a:p>
            <a:r>
              <a:rPr lang="en-US" sz="1200" kern="1200" dirty="0" smtClean="0">
                <a:solidFill>
                  <a:schemeClr val="tx1"/>
                </a:solidFill>
                <a:latin typeface="+mn-lt"/>
                <a:ea typeface="+mn-ea"/>
                <a:cs typeface="+mn-cs"/>
              </a:rPr>
              <a:t>Measures</a:t>
            </a:r>
          </a:p>
          <a:p>
            <a:r>
              <a:rPr lang="en-US" sz="1200" kern="1200" dirty="0" smtClean="0">
                <a:solidFill>
                  <a:schemeClr val="tx1"/>
                </a:solidFill>
                <a:latin typeface="+mn-lt"/>
                <a:ea typeface="+mn-ea"/>
                <a:cs typeface="+mn-cs"/>
              </a:rPr>
              <a:t>Measure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black and white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impact factor for a journal is calculated based on a three-year period, and can be considered to be the average number of times published papers are cited up to two years after publication.</a:t>
            </a:r>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Deleted the following: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PMID</a:t>
            </a:r>
          </a:p>
          <a:p>
            <a:r>
              <a:rPr lang="en-US" sz="1200" kern="1200" dirty="0" err="1" smtClean="0">
                <a:solidFill>
                  <a:schemeClr val="tx1"/>
                </a:solidFill>
                <a:latin typeface="+mn-lt"/>
                <a:ea typeface="+mn-ea"/>
                <a:cs typeface="+mn-cs"/>
              </a:rPr>
              <a:t>PubMed</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ePub</a:t>
            </a:r>
            <a:r>
              <a:rPr lang="en-US" sz="1200" kern="1200" dirty="0" smtClean="0">
                <a:solidFill>
                  <a:schemeClr val="tx1"/>
                </a:solidFill>
                <a:latin typeface="+mn-lt"/>
                <a:ea typeface="+mn-ea"/>
                <a:cs typeface="+mn-cs"/>
              </a:rPr>
              <a:t> ahead of print</a:t>
            </a:r>
          </a:p>
          <a:p>
            <a:r>
              <a:rPr lang="en-US" sz="1200" kern="1200" dirty="0" smtClean="0">
                <a:solidFill>
                  <a:schemeClr val="tx1"/>
                </a:solidFill>
                <a:latin typeface="+mn-lt"/>
                <a:ea typeface="+mn-ea"/>
                <a:cs typeface="+mn-cs"/>
              </a:rPr>
              <a:t>as supplied by publisher</a:t>
            </a:r>
          </a:p>
          <a:p>
            <a:r>
              <a:rPr lang="en-US" sz="1200" kern="1200" dirty="0" smtClean="0">
                <a:solidFill>
                  <a:schemeClr val="tx1"/>
                </a:solidFill>
                <a:latin typeface="+mn-lt"/>
                <a:ea typeface="+mn-ea"/>
                <a:cs typeface="+mn-cs"/>
              </a:rPr>
              <a:t>results</a:t>
            </a:r>
          </a:p>
          <a:p>
            <a:r>
              <a:rPr lang="en-US" sz="1200" kern="1200" dirty="0" smtClean="0">
                <a:solidFill>
                  <a:schemeClr val="tx1"/>
                </a:solidFill>
                <a:latin typeface="+mn-lt"/>
                <a:ea typeface="+mn-ea"/>
                <a:cs typeface="+mn-cs"/>
              </a:rPr>
              <a:t>conclusions</a:t>
            </a:r>
          </a:p>
          <a:p>
            <a:r>
              <a:rPr lang="en-US" sz="1200" kern="1200" dirty="0" smtClean="0">
                <a:solidFill>
                  <a:schemeClr val="tx1"/>
                </a:solidFill>
                <a:latin typeface="+mn-lt"/>
                <a:ea typeface="+mn-ea"/>
                <a:cs typeface="+mn-cs"/>
              </a:rPr>
              <a:t>conclusion</a:t>
            </a:r>
          </a:p>
          <a:p>
            <a:r>
              <a:rPr lang="en-US" sz="1200" kern="1200" dirty="0" smtClean="0">
                <a:solidFill>
                  <a:schemeClr val="tx1"/>
                </a:solidFill>
                <a:latin typeface="+mn-lt"/>
                <a:ea typeface="+mn-ea"/>
                <a:cs typeface="+mn-cs"/>
              </a:rPr>
              <a:t>methods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created orange brown version</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Deleted the following: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PMID</a:t>
            </a:r>
          </a:p>
          <a:p>
            <a:r>
              <a:rPr lang="en-US" sz="1200" kern="1200" dirty="0" err="1" smtClean="0">
                <a:solidFill>
                  <a:schemeClr val="tx1"/>
                </a:solidFill>
                <a:latin typeface="+mn-lt"/>
                <a:ea typeface="+mn-ea"/>
                <a:cs typeface="+mn-cs"/>
              </a:rPr>
              <a:t>PubMed</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ePub</a:t>
            </a:r>
            <a:r>
              <a:rPr lang="en-US" sz="1200" kern="1200" dirty="0" smtClean="0">
                <a:solidFill>
                  <a:schemeClr val="tx1"/>
                </a:solidFill>
                <a:latin typeface="+mn-lt"/>
                <a:ea typeface="+mn-ea"/>
                <a:cs typeface="+mn-cs"/>
              </a:rPr>
              <a:t> ahead of print</a:t>
            </a:r>
          </a:p>
          <a:p>
            <a:r>
              <a:rPr lang="en-US" sz="1200" kern="1200" dirty="0" smtClean="0">
                <a:solidFill>
                  <a:schemeClr val="tx1"/>
                </a:solidFill>
                <a:latin typeface="+mn-lt"/>
                <a:ea typeface="+mn-ea"/>
                <a:cs typeface="+mn-cs"/>
              </a:rPr>
              <a:t>as supplied by publisher</a:t>
            </a:r>
          </a:p>
          <a:p>
            <a:r>
              <a:rPr lang="en-US" sz="1200" kern="1200" dirty="0" smtClean="0">
                <a:solidFill>
                  <a:schemeClr val="tx1"/>
                </a:solidFill>
                <a:latin typeface="+mn-lt"/>
                <a:ea typeface="+mn-ea"/>
                <a:cs typeface="+mn-cs"/>
              </a:rPr>
              <a:t>results</a:t>
            </a:r>
          </a:p>
          <a:p>
            <a:r>
              <a:rPr lang="en-US" sz="1200" kern="1200" dirty="0" smtClean="0">
                <a:solidFill>
                  <a:schemeClr val="tx1"/>
                </a:solidFill>
                <a:latin typeface="+mn-lt"/>
                <a:ea typeface="+mn-ea"/>
                <a:cs typeface="+mn-cs"/>
              </a:rPr>
              <a:t>conclusions</a:t>
            </a:r>
          </a:p>
          <a:p>
            <a:r>
              <a:rPr lang="en-US" sz="1200" kern="1200" dirty="0" smtClean="0">
                <a:solidFill>
                  <a:schemeClr val="tx1"/>
                </a:solidFill>
                <a:latin typeface="+mn-lt"/>
                <a:ea typeface="+mn-ea"/>
                <a:cs typeface="+mn-cs"/>
              </a:rPr>
              <a:t>conclusion</a:t>
            </a:r>
          </a:p>
          <a:p>
            <a:r>
              <a:rPr lang="en-US" sz="1200" kern="1200" dirty="0" smtClean="0">
                <a:solidFill>
                  <a:schemeClr val="tx1"/>
                </a:solidFill>
                <a:latin typeface="+mn-lt"/>
                <a:ea typeface="+mn-ea"/>
                <a:cs typeface="+mn-cs"/>
              </a:rPr>
              <a:t>methods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created orange brown version</a:t>
            </a:r>
          </a:p>
          <a:p>
            <a:r>
              <a:rPr lang="en-US" sz="1200" kern="1200" dirty="0" err="1" smtClean="0">
                <a:solidFill>
                  <a:schemeClr val="tx1"/>
                </a:solidFill>
                <a:latin typeface="+mn-lt"/>
                <a:ea typeface="+mn-ea"/>
                <a:cs typeface="+mn-cs"/>
              </a:rPr>
              <a:t>medline</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pmcid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study</a:t>
            </a:r>
          </a:p>
          <a:p>
            <a:r>
              <a:rPr lang="en-US" sz="1200" kern="1200" dirty="0" smtClean="0">
                <a:solidFill>
                  <a:schemeClr val="tx1"/>
                </a:solidFill>
                <a:latin typeface="+mn-lt"/>
                <a:ea typeface="+mn-ea"/>
                <a:cs typeface="+mn-cs"/>
              </a:rPr>
              <a:t>mesa</a:t>
            </a:r>
          </a:p>
          <a:p>
            <a:pPr lvl="0"/>
            <a:r>
              <a:rPr lang="en-US" sz="1200" kern="1200" dirty="0" smtClean="0">
                <a:solidFill>
                  <a:schemeClr val="tx1"/>
                </a:solidFill>
                <a:latin typeface="+mn-lt"/>
                <a:ea typeface="+mn-ea"/>
                <a:cs typeface="+mn-cs"/>
              </a:rPr>
              <a:t>Created blue, green, purple version</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51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Deleted the following: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PMID</a:t>
            </a:r>
          </a:p>
          <a:p>
            <a:r>
              <a:rPr lang="en-US" sz="1200" kern="1200" dirty="0" err="1" smtClean="0">
                <a:solidFill>
                  <a:schemeClr val="tx1"/>
                </a:solidFill>
                <a:latin typeface="+mn-lt"/>
                <a:ea typeface="+mn-ea"/>
                <a:cs typeface="+mn-cs"/>
              </a:rPr>
              <a:t>PubMed</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ePub</a:t>
            </a:r>
            <a:r>
              <a:rPr lang="en-US" sz="1200" kern="1200" dirty="0" smtClean="0">
                <a:solidFill>
                  <a:schemeClr val="tx1"/>
                </a:solidFill>
                <a:latin typeface="+mn-lt"/>
                <a:ea typeface="+mn-ea"/>
                <a:cs typeface="+mn-cs"/>
              </a:rPr>
              <a:t> ahead of print</a:t>
            </a:r>
          </a:p>
          <a:p>
            <a:r>
              <a:rPr lang="en-US" sz="1200" kern="1200" dirty="0" smtClean="0">
                <a:solidFill>
                  <a:schemeClr val="tx1"/>
                </a:solidFill>
                <a:latin typeface="+mn-lt"/>
                <a:ea typeface="+mn-ea"/>
                <a:cs typeface="+mn-cs"/>
              </a:rPr>
              <a:t>as supplied by publisher</a:t>
            </a:r>
          </a:p>
          <a:p>
            <a:r>
              <a:rPr lang="en-US" sz="1200" kern="1200" dirty="0" smtClean="0">
                <a:solidFill>
                  <a:schemeClr val="tx1"/>
                </a:solidFill>
                <a:latin typeface="+mn-lt"/>
                <a:ea typeface="+mn-ea"/>
                <a:cs typeface="+mn-cs"/>
              </a:rPr>
              <a:t>results</a:t>
            </a:r>
          </a:p>
          <a:p>
            <a:r>
              <a:rPr lang="en-US" sz="1200" kern="1200" dirty="0" smtClean="0">
                <a:solidFill>
                  <a:schemeClr val="tx1"/>
                </a:solidFill>
                <a:latin typeface="+mn-lt"/>
                <a:ea typeface="+mn-ea"/>
                <a:cs typeface="+mn-cs"/>
              </a:rPr>
              <a:t>conclusions</a:t>
            </a:r>
          </a:p>
          <a:p>
            <a:r>
              <a:rPr lang="en-US" sz="1200" kern="1200" dirty="0" smtClean="0">
                <a:solidFill>
                  <a:schemeClr val="tx1"/>
                </a:solidFill>
                <a:latin typeface="+mn-lt"/>
                <a:ea typeface="+mn-ea"/>
                <a:cs typeface="+mn-cs"/>
              </a:rPr>
              <a:t>conclusion</a:t>
            </a:r>
          </a:p>
          <a:p>
            <a:r>
              <a:rPr lang="en-US" sz="1200" kern="1200" dirty="0" smtClean="0">
                <a:solidFill>
                  <a:schemeClr val="tx1"/>
                </a:solidFill>
                <a:latin typeface="+mn-lt"/>
                <a:ea typeface="+mn-ea"/>
                <a:cs typeface="+mn-cs"/>
              </a:rPr>
              <a:t>methods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created orange brown version</a:t>
            </a:r>
          </a:p>
        </p:txBody>
      </p:sp>
      <p:sp>
        <p:nvSpPr>
          <p:cNvPr id="4" name="Slide Number Placeholder 3"/>
          <p:cNvSpPr>
            <a:spLocks noGrp="1"/>
          </p:cNvSpPr>
          <p:nvPr>
            <p:ph type="sldNum" sz="quarter" idx="10"/>
          </p:nvPr>
        </p:nvSpPr>
        <p:spPr/>
        <p:txBody>
          <a:bodyPr/>
          <a:lstStyle/>
          <a:p>
            <a:fld id="{5199FC6C-9246-4E7B-A353-6BF86D0A3FA7}"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h-index</a:t>
            </a:r>
            <a:r>
              <a:rPr lang="en-US" b="1" baseline="30000" dirty="0" smtClean="0"/>
              <a:t>1</a:t>
            </a:r>
            <a:r>
              <a:rPr lang="en-US" b="1" dirty="0" smtClean="0"/>
              <a:t> </a:t>
            </a:r>
          </a:p>
          <a:p>
            <a:r>
              <a:rPr lang="en-US" dirty="0" smtClean="0"/>
              <a:t>This field displays the h-index count and is based on a list of publications ranked in descending order by the Times Cited count.</a:t>
            </a:r>
          </a:p>
          <a:p>
            <a:r>
              <a:rPr lang="en-US" dirty="0" smtClean="0"/>
              <a:t>The h-index is indicated by an orange horizontal line. The number of items above this line, which is "h" have at least "h" citations. For example, an h-index of 20 means there are 20 items that have 20 citations or more. This metric is useful because it discounts the disproportionate weight of highly cited papers or papers that have not yet been cited.</a:t>
            </a:r>
          </a:p>
          <a:p>
            <a:r>
              <a:rPr lang="en-US" b="1" dirty="0" smtClean="0"/>
              <a:t>Calculating the h-index Value - </a:t>
            </a:r>
            <a:r>
              <a:rPr lang="en-US" dirty="0" smtClean="0"/>
              <a:t>The h-index factor is based on the depth of your product subscription and your selected </a:t>
            </a:r>
            <a:r>
              <a:rPr lang="en-US" dirty="0" err="1" smtClean="0"/>
              <a:t>timespan</a:t>
            </a:r>
            <a:r>
              <a:rPr lang="en-US" dirty="0" smtClean="0"/>
              <a:t>. Items that do not appear on the Results page will not be factored into the calculation. If your subscription depth is 10 years, then the h-index value is based on this depth even though a particular author may have published articles more than 10 years ago. Moreover, the calculation only includes items in your product database - books and articles in non-covered journals are not included.</a:t>
            </a:r>
          </a:p>
          <a:p>
            <a:r>
              <a:rPr lang="en-US" b="1" dirty="0" smtClean="0"/>
              <a:t>1. </a:t>
            </a:r>
            <a:r>
              <a:rPr lang="en-US" dirty="0" smtClean="0"/>
              <a:t>The h-index was developed by J.E. Hirsch and published in </a:t>
            </a:r>
            <a:r>
              <a:rPr lang="en-US" i="1" dirty="0" smtClean="0"/>
              <a:t>Proceedings of the National Academy of Sciences of the United States of America</a:t>
            </a:r>
            <a:r>
              <a:rPr lang="en-US" dirty="0" smtClean="0"/>
              <a:t> 102 (46): 16569-16572 November 15 2005.</a:t>
            </a:r>
          </a:p>
          <a:p>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impact factor for a journal is calculated based on a three-year period, and can be considered to be the average number of times published papers are cited up to two years after publication.</a:t>
            </a:r>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impact factor for a journal is calculated based on a three-year period, and can be considered to be the average number of times published papers are cited up to two years after publication.</a:t>
            </a:r>
            <a:endParaRPr lang="en-US" dirty="0"/>
          </a:p>
        </p:txBody>
      </p:sp>
      <p:sp>
        <p:nvSpPr>
          <p:cNvPr id="4" name="Slide Number Placeholder 3"/>
          <p:cNvSpPr>
            <a:spLocks noGrp="1"/>
          </p:cNvSpPr>
          <p:nvPr>
            <p:ph type="sldNum" sz="quarter" idx="10"/>
          </p:nvPr>
        </p:nvSpPr>
        <p:spPr/>
        <p:txBody>
          <a:bodyPr/>
          <a:lstStyle/>
          <a:p>
            <a:fld id="{5199FC6C-9246-4E7B-A353-6BF86D0A3FA7}"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wmf"/><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stretch>
            <a:fillRect/>
          </a:stretch>
        </p:blipFill>
        <p:spPr>
          <a:xfrm>
            <a:off x="-15876" y="0"/>
            <a:ext cx="9159875" cy="6858000"/>
          </a:xfrm>
          <a:prstGeom prst="rect">
            <a:avLst/>
          </a:prstGeom>
        </p:spPr>
      </p:pic>
      <p:pic>
        <p:nvPicPr>
          <p:cNvPr id="9" name="Picture 32" descr="logo3"/>
          <p:cNvPicPr>
            <a:picLocks noChangeAspect="1" noChangeArrowheads="1"/>
          </p:cNvPicPr>
          <p:nvPr userDrawn="1"/>
        </p:nvPicPr>
        <p:blipFill>
          <a:blip r:embed="rId3" cstate="print"/>
          <a:srcRect/>
          <a:stretch>
            <a:fillRect/>
          </a:stretch>
        </p:blipFill>
        <p:spPr bwMode="auto">
          <a:xfrm>
            <a:off x="469900" y="6080125"/>
            <a:ext cx="1144588" cy="596900"/>
          </a:xfrm>
          <a:prstGeom prst="rect">
            <a:avLst/>
          </a:prstGeom>
          <a:noFill/>
          <a:ln w="9525">
            <a:noFill/>
            <a:miter lim="800000"/>
            <a:headEnd/>
            <a:tailEnd/>
          </a:ln>
        </p:spPr>
      </p:pic>
      <p:sp>
        <p:nvSpPr>
          <p:cNvPr id="10" name="Rectangle 45"/>
          <p:cNvSpPr>
            <a:spLocks noChangeArrowheads="1"/>
          </p:cNvSpPr>
          <p:nvPr userDrawn="1"/>
        </p:nvSpPr>
        <p:spPr bwMode="auto">
          <a:xfrm>
            <a:off x="-15876" y="0"/>
            <a:ext cx="9159876" cy="152400"/>
          </a:xfrm>
          <a:prstGeom prst="rect">
            <a:avLst/>
          </a:prstGeom>
          <a:solidFill>
            <a:srgbClr val="990000"/>
          </a:solidFill>
          <a:ln w="9525">
            <a:noFill/>
            <a:miter lim="800000"/>
            <a:headEnd/>
            <a:tailEnd/>
          </a:ln>
          <a:effectLst/>
        </p:spPr>
        <p:txBody>
          <a:bodyPr wrap="none" anchor="ctr"/>
          <a:lstStyle/>
          <a:p>
            <a:pPr>
              <a:defRPr/>
            </a:pPr>
            <a:endParaRPr lang="en-US" dirty="0">
              <a:latin typeface="Aria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a:t>
            </a:r>
            <a:r>
              <a:rPr lang="en-US" dirty="0" smtClean="0"/>
              <a:t> add title</a:t>
            </a:r>
            <a:endParaRPr lang="en-US" dirty="0"/>
          </a:p>
        </p:txBody>
      </p:sp>
      <p:pic>
        <p:nvPicPr>
          <p:cNvPr id="8" name="Picture 14" descr="StackedLockup_Tag_PMS copy"/>
          <p:cNvPicPr>
            <a:picLocks noChangeAspect="1" noChangeArrowheads="1"/>
          </p:cNvPicPr>
          <p:nvPr userDrawn="1"/>
        </p:nvPicPr>
        <p:blipFill>
          <a:blip r:embed="rId4" cstate="print"/>
          <a:srcRect/>
          <a:stretch>
            <a:fillRect/>
          </a:stretch>
        </p:blipFill>
        <p:spPr bwMode="auto">
          <a:xfrm>
            <a:off x="7202488" y="6130925"/>
            <a:ext cx="1692275" cy="5175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stretch>
            <a:fillRect/>
          </a:stretch>
        </p:blipFill>
        <p:spPr>
          <a:xfrm>
            <a:off x="-15876" y="0"/>
            <a:ext cx="9159875" cy="6858000"/>
          </a:xfrm>
          <a:prstGeom prst="rect">
            <a:avLst/>
          </a:prstGeom>
        </p:spPr>
      </p:pic>
      <p:pic>
        <p:nvPicPr>
          <p:cNvPr id="9" name="Picture 32" descr="logo3"/>
          <p:cNvPicPr>
            <a:picLocks noChangeAspect="1" noChangeArrowheads="1"/>
          </p:cNvPicPr>
          <p:nvPr userDrawn="1"/>
        </p:nvPicPr>
        <p:blipFill>
          <a:blip r:embed="rId3" cstate="print"/>
          <a:srcRect/>
          <a:stretch>
            <a:fillRect/>
          </a:stretch>
        </p:blipFill>
        <p:spPr bwMode="auto">
          <a:xfrm>
            <a:off x="469900" y="6080125"/>
            <a:ext cx="1144588" cy="596900"/>
          </a:xfrm>
          <a:prstGeom prst="rect">
            <a:avLst/>
          </a:prstGeom>
          <a:noFill/>
          <a:ln w="9525">
            <a:noFill/>
            <a:miter lim="800000"/>
            <a:headEnd/>
            <a:tailEnd/>
          </a:ln>
        </p:spPr>
      </p:pic>
      <p:sp>
        <p:nvSpPr>
          <p:cNvPr id="10" name="Rectangle 45"/>
          <p:cNvSpPr>
            <a:spLocks noChangeArrowheads="1"/>
          </p:cNvSpPr>
          <p:nvPr userDrawn="1"/>
        </p:nvSpPr>
        <p:spPr bwMode="auto">
          <a:xfrm>
            <a:off x="-15876" y="0"/>
            <a:ext cx="9159876" cy="152400"/>
          </a:xfrm>
          <a:prstGeom prst="rect">
            <a:avLst/>
          </a:prstGeom>
          <a:solidFill>
            <a:srgbClr val="990000"/>
          </a:solidFill>
          <a:ln w="9525">
            <a:noFill/>
            <a:miter lim="800000"/>
            <a:headEnd/>
            <a:tailEnd/>
          </a:ln>
          <a:effectLst/>
        </p:spPr>
        <p:txBody>
          <a:bodyPr wrap="none" anchor="ctr"/>
          <a:lstStyle/>
          <a:p>
            <a:pPr>
              <a:defRPr/>
            </a:pPr>
            <a:endParaRPr lang="en-US" dirty="0">
              <a:latin typeface="Aria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a:t>
            </a:r>
            <a:r>
              <a:rPr lang="en-US" dirty="0" smtClean="0"/>
              <a:t> add title</a:t>
            </a:r>
            <a:endParaRPr lang="en-US" dirty="0"/>
          </a:p>
        </p:txBody>
      </p:sp>
      <p:pic>
        <p:nvPicPr>
          <p:cNvPr id="8" name="Picture 14" descr="StackedLockup_Tag_PMS copy"/>
          <p:cNvPicPr>
            <a:picLocks noChangeAspect="1" noChangeArrowheads="1"/>
          </p:cNvPicPr>
          <p:nvPr userDrawn="1"/>
        </p:nvPicPr>
        <p:blipFill>
          <a:blip r:embed="rId4" cstate="print"/>
          <a:srcRect/>
          <a:stretch>
            <a:fillRect/>
          </a:stretch>
        </p:blipFill>
        <p:spPr bwMode="auto">
          <a:xfrm>
            <a:off x="7202488" y="6130925"/>
            <a:ext cx="1692275" cy="51752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sp>
        <p:nvSpPr>
          <p:cNvPr id="9" name="Rectangle 36"/>
          <p:cNvSpPr>
            <a:spLocks noGrp="1" noChangeArrowheads="1"/>
          </p:cNvSpPr>
          <p:nvPr>
            <p:ph type="title" hasCustomPrompt="1"/>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pPr>
                <a:defRPr/>
              </a:pPr>
              <a:t>‹#›</a:t>
            </a:fld>
            <a:endParaRPr lang="en-US"/>
          </a:p>
        </p:txBody>
      </p:sp>
      <p:sp>
        <p:nvSpPr>
          <p:cNvPr id="4" name="Title 3"/>
          <p:cNvSpPr>
            <a:spLocks noGrp="1"/>
          </p:cNvSpPr>
          <p:nvPr>
            <p:ph type="title" hasCustomPrompt="1"/>
          </p:nvPr>
        </p:nvSpPr>
        <p:spPr>
          <a:xfrm>
            <a:off x="422275" y="144463"/>
            <a:ext cx="8294688" cy="846137"/>
          </a:xfrm>
        </p:spPr>
        <p:txBody>
          <a:bodyPr/>
          <a:lstStyle/>
          <a:p>
            <a:r>
              <a:rPr lang="en-US" dirty="0" smtClean="0"/>
              <a:t>Click to add title</a:t>
            </a:r>
            <a:endParaRPr lang="en-US" dirty="0"/>
          </a:p>
        </p:txBody>
      </p:sp>
      <p:sp>
        <p:nvSpPr>
          <p:cNvPr id="6" name="Picture Placeholder 5"/>
          <p:cNvSpPr>
            <a:spLocks noGrp="1"/>
          </p:cNvSpPr>
          <p:nvPr>
            <p:ph type="pic" sz="quarter" idx="11"/>
          </p:nvPr>
        </p:nvSpPr>
        <p:spPr>
          <a:xfrm>
            <a:off x="482600" y="1357313"/>
            <a:ext cx="8234363"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482600" y="5854700"/>
            <a:ext cx="8234363"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710" y="196347"/>
            <a:ext cx="8229600" cy="7257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5D3E-0563-4B0E-8643-5971BB0DD93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4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52642"/>
            <a:ext cx="5111750"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66177"/>
            <a:ext cx="3008313"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482599" y="6384925"/>
            <a:ext cx="584200" cy="374650"/>
          </a:xfrm>
        </p:spPr>
        <p:txBody>
          <a:bodyPr/>
          <a:lstStyle/>
          <a:p>
            <a:pPr>
              <a:defRPr/>
            </a:pPr>
            <a:fld id="{49C0EE74-1F2C-4D2D-91EC-B282DFC749DA}" type="slidenum">
              <a:rPr lang="en-US" smtClean="0"/>
              <a:pPr>
                <a:defRPr/>
              </a:pPr>
              <a:t>‹#›</a:t>
            </a:fld>
            <a:endParaRPr lang="en-US"/>
          </a:p>
        </p:txBody>
      </p:sp>
      <p:pic>
        <p:nvPicPr>
          <p:cNvPr id="10" name="Picture 9" descr="new bgd lrg copy.jpg"/>
          <p:cNvPicPr>
            <a:picLocks noChangeAspect="1"/>
          </p:cNvPicPr>
          <p:nvPr userDrawn="1"/>
        </p:nvPicPr>
        <p:blipFill>
          <a:blip r:embed="rId2"/>
          <a:stretch>
            <a:fillRect/>
          </a:stretch>
        </p:blipFill>
        <p:spPr>
          <a:xfrm>
            <a:off x="0" y="0"/>
            <a:ext cx="9144000" cy="6858000"/>
          </a:xfrm>
          <a:prstGeom prst="rect">
            <a:avLst/>
          </a:prstGeom>
        </p:spPr>
      </p:pic>
      <p:pic>
        <p:nvPicPr>
          <p:cNvPr id="11" name="Picture 14" descr="NIH Logo"/>
          <p:cNvPicPr>
            <a:picLocks noChangeAspect="1" noChangeArrowheads="1"/>
          </p:cNvPicPr>
          <p:nvPr userDrawn="1"/>
        </p:nvPicPr>
        <p:blipFill>
          <a:blip r:embed="rId3"/>
          <a:srcRect/>
          <a:stretch>
            <a:fillRect/>
          </a:stretch>
        </p:blipFill>
        <p:spPr bwMode="auto">
          <a:xfrm>
            <a:off x="3371421" y="4082142"/>
            <a:ext cx="685800" cy="685800"/>
          </a:xfrm>
          <a:prstGeom prst="rect">
            <a:avLst/>
          </a:prstGeom>
          <a:noFill/>
          <a:ln w="9525">
            <a:noFill/>
            <a:miter lim="800000"/>
            <a:headEnd/>
            <a:tailEnd/>
          </a:ln>
        </p:spPr>
      </p:pic>
      <p:pic>
        <p:nvPicPr>
          <p:cNvPr id="12" name="Picture 15" descr="DHHS Logo"/>
          <p:cNvPicPr>
            <a:picLocks noChangeAspect="1" noChangeArrowheads="1"/>
          </p:cNvPicPr>
          <p:nvPr userDrawn="1"/>
        </p:nvPicPr>
        <p:blipFill>
          <a:blip r:embed="rId4"/>
          <a:srcRect/>
          <a:stretch>
            <a:fillRect/>
          </a:stretch>
        </p:blipFill>
        <p:spPr bwMode="auto">
          <a:xfrm>
            <a:off x="2482004" y="4038600"/>
            <a:ext cx="761998" cy="762000"/>
          </a:xfrm>
          <a:prstGeom prst="rect">
            <a:avLst/>
          </a:prstGeom>
          <a:noFill/>
          <a:ln w="9525">
            <a:noFill/>
            <a:miter lim="800000"/>
            <a:headEnd/>
            <a:tailEnd/>
          </a:ln>
        </p:spPr>
      </p:pic>
      <p:pic>
        <p:nvPicPr>
          <p:cNvPr id="13" name="Picture 16" descr="StackedLockup_Tag_PMS"/>
          <p:cNvPicPr>
            <a:picLocks noChangeAspect="1" noChangeArrowheads="1"/>
          </p:cNvPicPr>
          <p:nvPr userDrawn="1"/>
        </p:nvPicPr>
        <p:blipFill>
          <a:blip r:embed="rId5"/>
          <a:srcRect/>
          <a:stretch>
            <a:fillRect/>
          </a:stretch>
        </p:blipFill>
        <p:spPr bwMode="auto">
          <a:xfrm>
            <a:off x="4288542" y="4074885"/>
            <a:ext cx="2075933" cy="685800"/>
          </a:xfrm>
          <a:prstGeom prst="rect">
            <a:avLst/>
          </a:prstGeom>
          <a:noFill/>
          <a:ln w="9525">
            <a:noFill/>
            <a:miter lim="800000"/>
            <a:headEnd/>
            <a:tailEnd/>
          </a:ln>
        </p:spPr>
      </p:pic>
      <p:sp>
        <p:nvSpPr>
          <p:cNvPr id="14" name="Rectangle 45"/>
          <p:cNvSpPr>
            <a:spLocks noChangeArrowheads="1"/>
          </p:cNvSpPr>
          <p:nvPr userDrawn="1"/>
        </p:nvSpPr>
        <p:spPr bwMode="auto">
          <a:xfrm>
            <a:off x="0" y="0"/>
            <a:ext cx="9144000" cy="152400"/>
          </a:xfrm>
          <a:prstGeom prst="rect">
            <a:avLst/>
          </a:prstGeom>
          <a:solidFill>
            <a:srgbClr val="990000"/>
          </a:solidFill>
          <a:ln w="9525">
            <a:noFill/>
            <a:miter lim="800000"/>
            <a:headEnd/>
            <a:tailEnd/>
          </a:ln>
          <a:effectLst/>
        </p:spPr>
        <p:txBody>
          <a:bodyPr wrap="none" anchor="ctr"/>
          <a:lstStyle/>
          <a:p>
            <a:pPr>
              <a:defRPr/>
            </a:pPr>
            <a:endParaRPr lang="en-US" dirty="0">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3E97D-F765-49CE-8A3F-CB64A38349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C5D3E-0563-4B0E-8643-5971BB0DD93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C5D3E-0563-4B0E-8643-5971BB0DD931}"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C5D3E-0563-4B0E-8643-5971BB0DD931}" type="datetimeFigureOut">
              <a:rPr lang="en-US" smtClean="0"/>
              <a:pPr/>
              <a:t>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C5D3E-0563-4B0E-8643-5971BB0DD931}" type="datetimeFigureOut">
              <a:rPr lang="en-US" smtClean="0"/>
              <a:pPr/>
              <a:t>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C5D3E-0563-4B0E-8643-5971BB0DD931}" type="datetimeFigureOut">
              <a:rPr lang="en-US" smtClean="0"/>
              <a:pPr/>
              <a:t>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C5D3E-0563-4B0E-8643-5971BB0DD931}"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C5D3E-0563-4B0E-8643-5971BB0DD931}"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ACC26-9012-4B11-B70E-B56BAEF0BE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5D3E-0563-4B0E-8643-5971BB0DD931}" type="datetimeFigureOut">
              <a:rPr lang="en-US" smtClean="0"/>
              <a:pPr/>
              <a:t>2/29/2012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ACC26-9012-4B11-B70E-B56BAEF0BE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5521"/>
            <a:ext cx="82296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pic>
        <p:nvPicPr>
          <p:cNvPr id="8" name="Picture 29" descr="StackedLockup_Tag_PMS copy"/>
          <p:cNvPicPr>
            <a:picLocks noChangeAspect="1" noChangeArrowheads="1"/>
          </p:cNvPicPr>
          <p:nvPr/>
        </p:nvPicPr>
        <p:blipFill>
          <a:blip r:embed="rId13"/>
          <a:srcRect/>
          <a:stretch>
            <a:fillRect/>
          </a:stretch>
        </p:blipFill>
        <p:spPr bwMode="auto">
          <a:xfrm>
            <a:off x="7037388" y="6202363"/>
            <a:ext cx="1692275" cy="517525"/>
          </a:xfrm>
          <a:prstGeom prst="rect">
            <a:avLst/>
          </a:prstGeom>
          <a:noFill/>
          <a:ln w="9525">
            <a:noFill/>
            <a:miter lim="800000"/>
            <a:headEnd/>
            <a:tailEnd/>
          </a:ln>
        </p:spPr>
      </p:pic>
      <p:pic>
        <p:nvPicPr>
          <p:cNvPr id="9" name="Picture 30"/>
          <p:cNvPicPr>
            <a:picLocks noChangeAspect="1" noChangeArrowheads="1"/>
          </p:cNvPicPr>
          <p:nvPr/>
        </p:nvPicPr>
        <p:blipFill>
          <a:blip r:embed="rId14"/>
          <a:srcRect/>
          <a:stretch>
            <a:fillRect/>
          </a:stretch>
        </p:blipFill>
        <p:spPr bwMode="auto">
          <a:xfrm>
            <a:off x="0" y="101600"/>
            <a:ext cx="9144000" cy="981075"/>
          </a:xfrm>
          <a:prstGeom prst="rect">
            <a:avLst/>
          </a:prstGeom>
          <a:noFill/>
          <a:ln w="9525">
            <a:noFill/>
            <a:miter lim="800000"/>
            <a:headEnd/>
            <a:tailEnd/>
          </a:ln>
        </p:spPr>
      </p:pic>
      <p:sp>
        <p:nvSpPr>
          <p:cNvPr id="10" name="Rectangle 32"/>
          <p:cNvSpPr>
            <a:spLocks noChangeArrowheads="1"/>
          </p:cNvSpPr>
          <p:nvPr/>
        </p:nvSpPr>
        <p:spPr bwMode="auto">
          <a:xfrm>
            <a:off x="0" y="0"/>
            <a:ext cx="9144000" cy="104775"/>
          </a:xfrm>
          <a:prstGeom prst="rect">
            <a:avLst/>
          </a:prstGeom>
          <a:solidFill>
            <a:srgbClr val="CC0000"/>
          </a:solidFill>
          <a:ln w="9525">
            <a:noFill/>
            <a:miter lim="800000"/>
            <a:headEnd/>
            <a:tailEnd/>
          </a:ln>
          <a:effectLst/>
        </p:spPr>
        <p:txBody>
          <a:bodyPr wrap="none" anchor="ctr"/>
          <a:lstStyle/>
          <a:p>
            <a:pPr>
              <a:defRPr/>
            </a:pPr>
            <a:endParaRPr lang="en-US" sz="1800">
              <a:latin typeface="Arial" charset="0"/>
              <a:ea typeface="ＭＳ Ｐゴシック" pitchFamily="48" charset="-128"/>
              <a:cs typeface="+mn-cs"/>
            </a:endParaRPr>
          </a:p>
        </p:txBody>
      </p:sp>
      <p:sp>
        <p:nvSpPr>
          <p:cNvPr id="11" name="Line 33"/>
          <p:cNvSpPr>
            <a:spLocks noChangeShapeType="1"/>
          </p:cNvSpPr>
          <p:nvPr/>
        </p:nvSpPr>
        <p:spPr bwMode="auto">
          <a:xfrm flipH="1">
            <a:off x="533400" y="6311900"/>
            <a:ext cx="6261100" cy="0"/>
          </a:xfrm>
          <a:prstGeom prst="line">
            <a:avLst/>
          </a:prstGeom>
          <a:noFill/>
          <a:ln w="9525">
            <a:solidFill>
              <a:srgbClr val="333399"/>
            </a:solidFill>
            <a:round/>
            <a:headEnd/>
            <a:tailEnd/>
          </a:ln>
          <a:effectLst/>
        </p:spPr>
        <p:txBody>
          <a:bodyPr/>
          <a:lstStyle/>
          <a:p>
            <a:pPr>
              <a:defRPr/>
            </a:pPr>
            <a:endParaRPr lang="en-US" sz="1800">
              <a:latin typeface="Arial" charset="0"/>
              <a:ea typeface="+mn-ea"/>
              <a:cs typeface="+mn-cs"/>
            </a:endParaRPr>
          </a:p>
        </p:txBody>
      </p:sp>
      <p:sp>
        <p:nvSpPr>
          <p:cNvPr id="18" name="Rectangle 36"/>
          <p:cNvSpPr>
            <a:spLocks noGrp="1" noChangeArrowheads="1"/>
          </p:cNvSpPr>
          <p:nvPr>
            <p:ph type="title"/>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C0000"/>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000090"/>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apps.webofknowledge.com/full_record.do?product=WOS&amp;search_mode=CitationReport&amp;qid=2&amp;SID=3FOnEAojgM96LdDN6BO&amp;page=1&amp;doc=1"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apps.webofknowledge.com/full_record.do?product=WOS&amp;search_mode=CitationReport&amp;qid=2&amp;SID=3FOnEAojgM96LdDN6BO&amp;page=1&amp;doc=2&amp;cacheurlFromRightClick=n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apps.webofknowledge.com/full_record.do?product=WOS&amp;search_mode=CitationReport&amp;qid=2&amp;SID=3FOnEAojgM96LdDN6BO&amp;page=1&amp;doc=3&amp;cacheurlFromRightClick=no"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apps.webofknowledge.com/full_record.do?product=WOS&amp;search_mode=CitationReport&amp;qid=2&amp;SID=3FOnEAojgM96LdDN6BO&amp;page=1&amp;doc=4&amp;cacheurlFromRightClick=n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pps.webofknowledge.com/full_record.do?product=WOS&amp;search_mode=CitationReport&amp;qid=2&amp;SID=3FOnEAojgM96LdDN6BO&amp;page=1&amp;doc=5"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apps.webofknowledge.com/full_record.do?product=WOS&amp;search_mode=CitationReport&amp;qid=2&amp;SID=3FOnEAojgM96LdDN6BO&amp;page=1&amp;doc=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pps.webofknowledge.com/full_record.do?product=WOS&amp;search_mode=CitationReport&amp;qid=2&amp;SID=3FOnEAojgM96LdDN6BO&amp;page=1&amp;doc=7&amp;cacheurlFromRightClick=no"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apps.webofknowledge.com/full_record.do?product=WOS&amp;search_mode=CitationReport&amp;qid=2&amp;SID=3FOnEAojgM96LdDN6BO&amp;page=1&amp;doc=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pps.webofknowledge.com/full_record.do?product=WOS&amp;search_mode=CitationReport&amp;qid=2&amp;SID=3FOnEAojgM96LdDN6BO&amp;page=1&amp;doc=9&amp;cacheurlFromRightClick=no"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apps.webofknowledge.com/full_record.do?product=WOS&amp;search_mode=CitationReport&amp;qid=2&amp;SID=3FOnEAojgM96LdDN6BO&amp;page=1&amp;doc=10"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http://impactfactor.weebly.com/medicine.html"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20089972" TargetMode="External"/><Relationship Id="rId2" Type="http://schemas.openxmlformats.org/officeDocument/2006/relationships/hyperlink" Target="http://www.ncbi.nlm.nih.gov/pubmed/18367736?ordinalpos=2&amp;itool=EntrezSystem2.PEntrez.Pubmed.Pubmed_ResultsPanel.Pubmed_RVDocSum"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21856482" TargetMode="External"/><Relationship Id="rId2" Type="http://schemas.openxmlformats.org/officeDocument/2006/relationships/hyperlink" Target="http://www.ncbi.nlm.nih.gov/pubmed/20031199?itool=EntrezSystem2.PEntrez.Pubmed.Pubmed_ResultsPanel.Pubmed_RVDocSum&amp;ordinalpos=1"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20424251" TargetMode="External"/><Relationship Id="rId2" Type="http://schemas.openxmlformats.org/officeDocument/2006/relationships/hyperlink" Target="http://www.ncbi.nlm.nih.gov/pubmed/18560002?ordinalpos=1&amp;itool=EntrezSystem2.PEntrez.Pubmed.Pubmed_ResultsPanel.Pubmed_RVDocSum"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18378946?ordinalpos=1&amp;itool=EntrezSystem2.PEntrez.Pubmed.Pubmed_ResultsPanel.Pubmed_RVDocSum" TargetMode="External"/><Relationship Id="rId2" Type="http://schemas.openxmlformats.org/officeDocument/2006/relationships/hyperlink" Target="http://www.ncbi.nlm.nih.gov/entrez/query.fcgi?db=pubmed&amp;cmd=Retrieve&amp;dopt=AbstractPlus&amp;list_uids=16754924&amp;query_hl=23&amp;itool=pubmed_docsum" TargetMode="External"/><Relationship Id="rId1" Type="http://schemas.openxmlformats.org/officeDocument/2006/relationships/slideLayout" Target="../slideLayouts/slideLayout14.xml"/><Relationship Id="rId4" Type="http://schemas.openxmlformats.org/officeDocument/2006/relationships/hyperlink" Target="http://www.ncbi.nlm.nih.gov/pubmed/20157134"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ncbi.nlm.nih.gov/pubmed/21152417"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20064818" TargetMode="External"/><Relationship Id="rId2" Type="http://schemas.openxmlformats.org/officeDocument/2006/relationships/hyperlink" Target="http://www.ncbi.nlm.nih.gov/pubmed/18845666?ordinalpos=2&amp;itool=EntrezSystem2.PEntrez.Pubmed.Pubmed_ResultsPanel.Pubmed_DefaultReportPanel.Pubmed_RVDocSu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533400" y="457200"/>
            <a:ext cx="7982159" cy="1822450"/>
          </a:xfrm>
        </p:spPr>
        <p:txBody>
          <a:bodyPr/>
          <a:lstStyle/>
          <a:p>
            <a:r>
              <a:rPr lang="en-US" sz="4000" b="1" dirty="0" smtClean="0">
                <a:effectLst>
                  <a:outerShdw blurRad="38100" dist="38100" dir="2700000" algn="tl">
                    <a:srgbClr val="000000"/>
                  </a:outerShdw>
                </a:effectLst>
                <a:latin typeface="Tahoma" pitchFamily="34" charset="0"/>
              </a:rPr>
              <a:t>MESA Project Office Report</a:t>
            </a:r>
            <a:r>
              <a:rPr lang="en-US" b="1" dirty="0" smtClean="0">
                <a:effectLst>
                  <a:outerShdw blurRad="38100" dist="38100" dir="2700000" algn="tl">
                    <a:srgbClr val="000000"/>
                  </a:outerShdw>
                </a:effectLst>
                <a:latin typeface="Tahoma" pitchFamily="34" charset="0"/>
              </a:rPr>
              <a:t/>
            </a:r>
            <a:br>
              <a:rPr lang="en-US" b="1" dirty="0" smtClean="0">
                <a:effectLst>
                  <a:outerShdw blurRad="38100" dist="38100" dir="2700000" algn="tl">
                    <a:srgbClr val="000000"/>
                  </a:outerShdw>
                </a:effectLst>
                <a:latin typeface="Tahoma" pitchFamily="34" charset="0"/>
              </a:rPr>
            </a:br>
            <a:endParaRPr lang="en-US" dirty="0"/>
          </a:p>
        </p:txBody>
      </p:sp>
      <p:sp>
        <p:nvSpPr>
          <p:cNvPr id="6" name="Text Box 3"/>
          <p:cNvSpPr txBox="1">
            <a:spLocks noChangeArrowheads="1"/>
          </p:cNvSpPr>
          <p:nvPr/>
        </p:nvSpPr>
        <p:spPr bwMode="auto">
          <a:xfrm>
            <a:off x="685800" y="2819400"/>
            <a:ext cx="7675562" cy="3877985"/>
          </a:xfrm>
          <a:prstGeom prst="rect">
            <a:avLst/>
          </a:prstGeom>
          <a:noFill/>
          <a:ln w="9525">
            <a:noFill/>
            <a:miter lim="800000"/>
            <a:headEnd/>
            <a:tailEnd/>
          </a:ln>
        </p:spPr>
        <p:txBody>
          <a:bodyPr wrap="square">
            <a:spAutoFit/>
          </a:bodyPr>
          <a:lstStyle/>
          <a:p>
            <a:pPr algn="ctr"/>
            <a:r>
              <a:rPr lang="en-US" sz="3200" dirty="0" smtClean="0">
                <a:solidFill>
                  <a:srgbClr val="CC0000"/>
                </a:solidFill>
                <a:cs typeface="Arial" pitchFamily="34" charset="0"/>
              </a:rPr>
              <a:t>Diane Bild, MD, MPH</a:t>
            </a:r>
          </a:p>
          <a:p>
            <a:pPr algn="ctr"/>
            <a:r>
              <a:rPr lang="en-US" sz="2900" dirty="0" smtClean="0">
                <a:solidFill>
                  <a:srgbClr val="CC0000"/>
                </a:solidFill>
                <a:cs typeface="Arial" pitchFamily="34" charset="0"/>
              </a:rPr>
              <a:t>Prevention and Population Sciences Program</a:t>
            </a:r>
          </a:p>
          <a:p>
            <a:pPr algn="ctr"/>
            <a:r>
              <a:rPr lang="en-US" sz="2900" dirty="0" smtClean="0">
                <a:solidFill>
                  <a:srgbClr val="CC0000"/>
                </a:solidFill>
                <a:cs typeface="Arial" pitchFamily="34" charset="0"/>
              </a:rPr>
              <a:t>Division of Cardiovascular Sciences</a:t>
            </a:r>
            <a:br>
              <a:rPr lang="en-US" sz="2900" dirty="0" smtClean="0">
                <a:solidFill>
                  <a:srgbClr val="CC0000"/>
                </a:solidFill>
                <a:cs typeface="Arial" pitchFamily="34" charset="0"/>
              </a:rPr>
            </a:br>
            <a:r>
              <a:rPr lang="en-US" sz="2900" dirty="0" smtClean="0">
                <a:solidFill>
                  <a:srgbClr val="CC0000"/>
                </a:solidFill>
                <a:cs typeface="Arial" pitchFamily="34" charset="0"/>
              </a:rPr>
              <a:t>NHLBI</a:t>
            </a:r>
          </a:p>
          <a:p>
            <a:pPr algn="ctr"/>
            <a:r>
              <a:rPr lang="en-US" sz="2800" dirty="0" smtClean="0">
                <a:solidFill>
                  <a:srgbClr val="CC0000"/>
                </a:solidFill>
                <a:cs typeface="Arial" pitchFamily="34" charset="0"/>
              </a:rPr>
              <a:t/>
            </a:r>
            <a:br>
              <a:rPr lang="en-US" sz="2800" dirty="0" smtClean="0">
                <a:solidFill>
                  <a:srgbClr val="CC0000"/>
                </a:solidFill>
                <a:cs typeface="Arial" pitchFamily="34" charset="0"/>
              </a:rPr>
            </a:br>
            <a:r>
              <a:rPr lang="en-US" sz="3600" dirty="0" smtClean="0">
                <a:solidFill>
                  <a:srgbClr val="333399"/>
                </a:solidFill>
                <a:cs typeface="Arial" pitchFamily="34" charset="0"/>
              </a:rPr>
              <a:t>MESA Steering Committee meeting</a:t>
            </a:r>
            <a:br>
              <a:rPr lang="en-US" sz="3600" dirty="0" smtClean="0">
                <a:solidFill>
                  <a:srgbClr val="333399"/>
                </a:solidFill>
                <a:cs typeface="Arial" pitchFamily="34" charset="0"/>
              </a:rPr>
            </a:br>
            <a:r>
              <a:rPr lang="en-US" sz="3600" dirty="0" smtClean="0">
                <a:solidFill>
                  <a:srgbClr val="333399"/>
                </a:solidFill>
                <a:cs typeface="Arial" pitchFamily="34" charset="0"/>
              </a:rPr>
              <a:t>February-March 2012</a:t>
            </a:r>
            <a:r>
              <a:rPr lang="en-US" sz="2000" dirty="0" smtClean="0">
                <a:solidFill>
                  <a:srgbClr val="333399"/>
                </a:solidFill>
                <a:cs typeface="Arial" pitchFamily="34" charset="0"/>
              </a:rPr>
              <a:t/>
            </a:r>
            <a:br>
              <a:rPr lang="en-US" sz="2000" dirty="0" smtClean="0">
                <a:solidFill>
                  <a:srgbClr val="333399"/>
                </a:solidFill>
                <a:cs typeface="Arial" pitchFamily="34" charset="0"/>
              </a:rPr>
            </a:br>
            <a:endParaRPr lang="en-US" dirty="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228600" y="1445521"/>
            <a:ext cx="8763000" cy="4525963"/>
          </a:xfrm>
          <a:prstGeom prst="rect">
            <a:avLst/>
          </a:prstGeom>
        </p:spPr>
        <p:txBody>
          <a:bodyPr>
            <a:normAutofit fontScale="85000" lnSpcReduction="1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With the search in the title “multi-ethnic study of atherosclerosis,” there were 470 citations</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lang="en-US" sz="3200" b="1" dirty="0" smtClean="0">
                <a:latin typeface="Arial"/>
                <a:cs typeface="Arial"/>
              </a:rPr>
              <a:t>That day (2-1-12), there were 426 MESA papers and 7 data repository papers noted on the MESA web site.</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False positives in WOS could be from public data, letters to the editor; or we could be missing some in MESA. This WOS search will miss some (e.g., those not including</a:t>
            </a:r>
            <a:r>
              <a:rPr kumimoji="0" lang="en-US" sz="3200" b="1" i="0" u="none" strike="noStrike" kern="1200" cap="none" spc="0" normalizeH="0" noProof="0" dirty="0" smtClean="0">
                <a:ln>
                  <a:noFill/>
                </a:ln>
                <a:solidFill>
                  <a:schemeClr val="tx1"/>
                </a:solidFill>
                <a:effectLst/>
                <a:uLnTx/>
                <a:uFillTx/>
                <a:latin typeface="Arial"/>
                <a:ea typeface="+mn-ea"/>
                <a:cs typeface="Arial"/>
              </a:rPr>
              <a:t> MESA in title).</a:t>
            </a:r>
            <a:endParaRPr kumimoji="0" lang="en-US" sz="3200" b="1" i="0" u="none" strike="noStrike" kern="1200" cap="none" spc="0" normalizeH="0" baseline="0" noProof="0" dirty="0" smtClean="0">
              <a:ln>
                <a:noFill/>
              </a:ln>
              <a:solidFill>
                <a:schemeClr val="tx1"/>
              </a:solidFill>
              <a:effectLst/>
              <a:uLnTx/>
              <a:uFillTx/>
              <a:latin typeface="Arial"/>
              <a:ea typeface="+mn-ea"/>
              <a:cs typeface="Arial"/>
            </a:endParaRP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lang="en-US" sz="3200" b="1" dirty="0" smtClean="0">
                <a:latin typeface="Arial"/>
                <a:cs typeface="Arial"/>
              </a:rPr>
              <a:t>I scanned some of the results and found 2 letters (which I did not remove).</a:t>
            </a:r>
            <a:endParaRPr kumimoji="0" lang="en-US" sz="2800" b="0" i="0" u="none" strike="noStrike" kern="1200" cap="none" spc="0" normalizeH="0" baseline="0" noProof="0" dirty="0" smtClean="0">
              <a:ln>
                <a:noFill/>
              </a:ln>
              <a:solidFill>
                <a:schemeClr val="tx1"/>
              </a:solidFill>
              <a:effectLst/>
              <a:uLnTx/>
              <a:uFillTx/>
              <a:latin typeface="Arial"/>
              <a:ea typeface="+mn-ea"/>
              <a:cs typeface="Arial"/>
            </a:endParaRP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None/>
              <a:tabLst/>
              <a:defRPr/>
            </a:pPr>
            <a:endParaRPr kumimoji="0" lang="en-US" sz="3000" b="0" i="0" u="none" strike="noStrike" kern="1200" cap="none" spc="0" normalizeH="0" baseline="0" noProof="0" dirty="0">
              <a:ln>
                <a:noFill/>
              </a:ln>
              <a:solidFill>
                <a:schemeClr val="tx1"/>
              </a:solidFill>
              <a:effectLst/>
              <a:uLnTx/>
              <a:uFillTx/>
              <a:latin typeface="Arial"/>
              <a:ea typeface="+mn-ea"/>
              <a:cs typeface="Arial"/>
            </a:endParaRPr>
          </a:p>
        </p:txBody>
      </p:sp>
      <p:sp>
        <p:nvSpPr>
          <p:cNvPr id="8" name="TextBox 7"/>
          <p:cNvSpPr txBox="1"/>
          <p:nvPr/>
        </p:nvSpPr>
        <p:spPr>
          <a:xfrm>
            <a:off x="762000" y="1828800"/>
            <a:ext cx="2133600" cy="381000"/>
          </a:xfrm>
          <a:prstGeom prst="rect">
            <a:avLst/>
          </a:prstGeom>
          <a:noFill/>
        </p:spPr>
        <p:txBody>
          <a:bodyPr wrap="square" rtlCol="0">
            <a:spAutoFit/>
          </a:bodyPr>
          <a:lstStyle/>
          <a:p>
            <a:endParaRPr lang="en-US" dirty="0"/>
          </a:p>
        </p:txBody>
      </p:sp>
      <p:sp>
        <p:nvSpPr>
          <p:cNvPr id="9" name="TextBox 8"/>
          <p:cNvSpPr txBox="1"/>
          <p:nvPr/>
        </p:nvSpPr>
        <p:spPr>
          <a:xfrm>
            <a:off x="5105400" y="1447800"/>
            <a:ext cx="3581400" cy="381000"/>
          </a:xfrm>
          <a:prstGeom prst="rect">
            <a:avLst/>
          </a:prstGeom>
          <a:noFill/>
          <a:ln>
            <a:solidFill>
              <a:srgbClr val="FF0000"/>
            </a:solidFill>
          </a:ln>
        </p:spPr>
        <p:txBody>
          <a:bodyPr wrap="square" rtlCol="0">
            <a:spAutoFit/>
          </a:bodyPr>
          <a:lstStyle/>
          <a:p>
            <a:endParaRPr lang="en-US" dirty="0"/>
          </a:p>
        </p:txBody>
      </p:sp>
      <p:sp>
        <p:nvSpPr>
          <p:cNvPr id="10" name="TextBox 9"/>
          <p:cNvSpPr txBox="1"/>
          <p:nvPr/>
        </p:nvSpPr>
        <p:spPr>
          <a:xfrm>
            <a:off x="762000" y="1828800"/>
            <a:ext cx="2438400" cy="381000"/>
          </a:xfrm>
          <a:prstGeom prst="rect">
            <a:avLst/>
          </a:prstGeom>
          <a:noFill/>
          <a:ln>
            <a:solidFill>
              <a:srgbClr val="FF0000"/>
            </a:solidFill>
          </a:ln>
        </p:spPr>
        <p:txBody>
          <a:bodyPr wrap="square" rtlCol="0">
            <a:spAutoFit/>
          </a:bodyPr>
          <a:lstStyle/>
          <a:p>
            <a:endParaRPr lang="en-US" dirty="0"/>
          </a:p>
        </p:txBody>
      </p:sp>
      <p:sp>
        <p:nvSpPr>
          <p:cNvPr id="11" name="Right Arrow 10"/>
          <p:cNvSpPr/>
          <p:nvPr/>
        </p:nvSpPr>
        <p:spPr>
          <a:xfrm rot="13362923" flipV="1">
            <a:off x="7273419" y="1914286"/>
            <a:ext cx="609600" cy="3398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848600" y="2209800"/>
            <a:ext cx="990601" cy="646331"/>
          </a:xfrm>
          <a:prstGeom prst="rect">
            <a:avLst/>
          </a:prstGeom>
          <a:noFill/>
        </p:spPr>
        <p:txBody>
          <a:bodyPr wrap="square" rtlCol="0">
            <a:spAutoFit/>
          </a:bodyPr>
          <a:lstStyle/>
          <a:p>
            <a:r>
              <a:rPr lang="en-US" b="1" dirty="0" smtClean="0">
                <a:solidFill>
                  <a:srgbClr val="FF0000"/>
                </a:solidFill>
              </a:rPr>
              <a:t>Very useful</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457200" y="1445521"/>
            <a:ext cx="8229600" cy="4525963"/>
          </a:xfrm>
          <a:prstGeom prst="rect">
            <a:avLst/>
          </a:prstGeom>
        </p:spPr>
        <p:txBody>
          <a:bodyPr>
            <a:normAutofit fontScale="92500" lnSpcReduction="2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Citing Articles = 3456 (smaller than # citations because of multiple</a:t>
            </a:r>
            <a:r>
              <a:rPr kumimoji="0" lang="en-US" sz="3200" b="1" i="0" u="none" strike="noStrike" kern="1200" cap="none" spc="0" normalizeH="0" noProof="0" dirty="0" smtClean="0">
                <a:ln>
                  <a:noFill/>
                </a:ln>
                <a:solidFill>
                  <a:schemeClr val="tx1"/>
                </a:solidFill>
                <a:effectLst/>
                <a:uLnTx/>
                <a:uFillTx/>
                <a:latin typeface="Arial"/>
                <a:ea typeface="+mn-ea"/>
                <a:cs typeface="Arial"/>
              </a:rPr>
              <a:t> citations in one article)</a:t>
            </a:r>
            <a:r>
              <a:rPr kumimoji="0" lang="en-US" sz="3200" b="1" i="0" u="none" strike="noStrike" kern="1200" cap="none" spc="0" normalizeH="0" baseline="0" noProof="0" dirty="0" smtClean="0">
                <a:ln>
                  <a:noFill/>
                </a:ln>
                <a:solidFill>
                  <a:schemeClr val="tx1"/>
                </a:solidFill>
                <a:effectLst/>
                <a:uLnTx/>
                <a:uFillTx/>
                <a:latin typeface="Arial"/>
                <a:ea typeface="+mn-ea"/>
                <a:cs typeface="Arial"/>
              </a:rPr>
              <a:t> </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lang="en-US" sz="3200" b="1" dirty="0" smtClean="0">
                <a:latin typeface="Arial"/>
                <a:cs typeface="Arial"/>
              </a:rPr>
              <a:t>Citing Articles without self-citations = 3187</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lang="en-US" sz="3200" b="1" dirty="0" smtClean="0">
                <a:latin typeface="Arial"/>
                <a:cs typeface="Arial"/>
              </a:rPr>
              <a:t>Average Citations per item = 10.18</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h-index = 32 (This is the</a:t>
            </a:r>
            <a:r>
              <a:rPr kumimoji="0" lang="en-US" sz="3200" b="1" i="0" u="none" strike="noStrike" kern="1200" cap="none" spc="0" normalizeH="0" noProof="0" dirty="0" smtClean="0">
                <a:ln>
                  <a:noFill/>
                </a:ln>
                <a:solidFill>
                  <a:schemeClr val="tx1"/>
                </a:solidFill>
                <a:effectLst/>
                <a:uLnTx/>
                <a:uFillTx/>
                <a:latin typeface="Arial"/>
                <a:ea typeface="+mn-ea"/>
                <a:cs typeface="Arial"/>
              </a:rPr>
              <a:t> number of items that have that number of citations or more.  For example, an h-index of 20 means that 20 items have 20 citations or more.)</a:t>
            </a:r>
            <a:endParaRPr kumimoji="0" lang="en-US" sz="2800" b="0" i="0" u="none" strike="noStrike" kern="1200" cap="none" spc="0" normalizeH="0" baseline="0" noProof="0" dirty="0" smtClean="0">
              <a:ln>
                <a:noFill/>
              </a:ln>
              <a:solidFill>
                <a:schemeClr val="tx1"/>
              </a:solidFill>
              <a:effectLst/>
              <a:uLnTx/>
              <a:uFillTx/>
              <a:latin typeface="Arial"/>
              <a:ea typeface="+mn-ea"/>
              <a:cs typeface="Arial"/>
            </a:endParaRP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None/>
              <a:tabLst/>
              <a:defRPr/>
            </a:pPr>
            <a:endParaRPr kumimoji="0" lang="en-US" sz="30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pic>
        <p:nvPicPr>
          <p:cNvPr id="2050" name="Picture 2"/>
          <p:cNvPicPr>
            <a:picLocks noChangeAspect="1" noChangeArrowheads="1"/>
          </p:cNvPicPr>
          <p:nvPr/>
        </p:nvPicPr>
        <p:blipFill>
          <a:blip r:embed="rId2"/>
          <a:srcRect/>
          <a:stretch>
            <a:fillRect/>
          </a:stretch>
        </p:blipFill>
        <p:spPr bwMode="auto">
          <a:xfrm>
            <a:off x="2133600" y="1676400"/>
            <a:ext cx="4720590" cy="3933825"/>
          </a:xfrm>
          <a:prstGeom prst="rect">
            <a:avLst/>
          </a:prstGeom>
          <a:noFill/>
          <a:ln w="9525">
            <a:noFill/>
            <a:miter lim="800000"/>
            <a:headEnd/>
            <a:tailEnd/>
          </a:ln>
          <a:effectLst/>
        </p:spPr>
      </p:pic>
      <p:sp>
        <p:nvSpPr>
          <p:cNvPr id="6" name="Title 1"/>
          <p:cNvSpPr txBox="1">
            <a:spLocks/>
          </p:cNvSpPr>
          <p:nvPr/>
        </p:nvSpPr>
        <p:spPr>
          <a:xfrm>
            <a:off x="381000" y="2286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Published</a:t>
            </a: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Items in Each Year</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latin typeface="Arial" pitchFamily="34" charset="0"/>
                <a:cs typeface="Arial" pitchFamily="34" charset="0"/>
              </a:rPr>
              <a:t>MESA Publications</a:t>
            </a:r>
            <a:endParaRPr lang="en-US" u="none"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1828800" y="144780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304800" y="2514600"/>
            <a:ext cx="1552575" cy="1250950"/>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2000" dirty="0"/>
              <a:t>Number</a:t>
            </a:r>
          </a:p>
          <a:p>
            <a:pPr marL="342900" indent="-342900" algn="ctr">
              <a:lnSpc>
                <a:spcPct val="80000"/>
              </a:lnSpc>
              <a:spcBef>
                <a:spcPct val="20000"/>
              </a:spcBef>
            </a:pPr>
            <a:r>
              <a:rPr lang="en-US" sz="2000" dirty="0"/>
              <a:t>of </a:t>
            </a:r>
          </a:p>
          <a:p>
            <a:pPr marL="342900" indent="-342900" algn="ctr">
              <a:lnSpc>
                <a:spcPct val="80000"/>
              </a:lnSpc>
              <a:spcBef>
                <a:spcPct val="20000"/>
              </a:spcBef>
            </a:pPr>
            <a:r>
              <a:rPr lang="en-US" sz="2000" dirty="0"/>
              <a:t>Manuscripts</a:t>
            </a:r>
          </a:p>
          <a:p>
            <a:pPr marL="342900" indent="-342900" algn="ctr">
              <a:lnSpc>
                <a:spcPct val="80000"/>
              </a:lnSpc>
              <a:spcBef>
                <a:spcPct val="20000"/>
              </a:spcBef>
            </a:pPr>
            <a:r>
              <a:rPr lang="en-US" sz="2000" dirty="0"/>
              <a:t>(</a:t>
            </a:r>
            <a:r>
              <a:rPr lang="en-US" sz="2000" dirty="0" smtClean="0"/>
              <a:t>n=428)</a:t>
            </a:r>
            <a:endParaRPr lang="en-US" sz="2000" dirty="0"/>
          </a:p>
        </p:txBody>
      </p:sp>
      <p:sp>
        <p:nvSpPr>
          <p:cNvPr id="8" name="Text Box 6"/>
          <p:cNvSpPr txBox="1">
            <a:spLocks noChangeArrowheads="1"/>
          </p:cNvSpPr>
          <p:nvPr/>
        </p:nvSpPr>
        <p:spPr bwMode="auto">
          <a:xfrm>
            <a:off x="152400" y="6488668"/>
            <a:ext cx="8458200" cy="369332"/>
          </a:xfrm>
          <a:prstGeom prst="rect">
            <a:avLst/>
          </a:prstGeom>
          <a:noFill/>
          <a:ln w="9525">
            <a:noFill/>
            <a:miter lim="800000"/>
            <a:headEnd/>
            <a:tailEnd/>
          </a:ln>
        </p:spPr>
        <p:txBody>
          <a:bodyPr>
            <a:spAutoFit/>
          </a:bodyPr>
          <a:lstStyle/>
          <a:p>
            <a:r>
              <a:rPr lang="en-US" dirty="0"/>
              <a:t>* Published or in press as of </a:t>
            </a:r>
            <a:r>
              <a:rPr lang="en-US" dirty="0" smtClean="0"/>
              <a:t>February 23, 2012.</a:t>
            </a:r>
            <a:endParaRPr lang="en-US" dirty="0"/>
          </a:p>
        </p:txBody>
      </p:sp>
      <p:pic>
        <p:nvPicPr>
          <p:cNvPr id="15" name="Picture 2" descr="mesalogo"/>
          <p:cNvPicPr>
            <a:picLocks noChangeAspect="1" noChangeArrowheads="1"/>
          </p:cNvPicPr>
          <p:nvPr/>
        </p:nvPicPr>
        <p:blipFill>
          <a:blip r:embed="rId3"/>
          <a:srcRect/>
          <a:stretch>
            <a:fillRect/>
          </a:stretch>
        </p:blipFill>
        <p:spPr bwMode="auto">
          <a:xfrm>
            <a:off x="7543800" y="6146511"/>
            <a:ext cx="1295400" cy="711489"/>
          </a:xfrm>
          <a:prstGeom prst="rect">
            <a:avLst/>
          </a:prstGeom>
          <a:noFill/>
          <a:ln w="9525">
            <a:noFill/>
            <a:miter lim="800000"/>
            <a:headEnd/>
            <a:tailEnd/>
          </a:ln>
        </p:spPr>
      </p:pic>
      <p:sp>
        <p:nvSpPr>
          <p:cNvPr id="9" name="TextBox 8"/>
          <p:cNvSpPr txBox="1"/>
          <p:nvPr/>
        </p:nvSpPr>
        <p:spPr>
          <a:xfrm>
            <a:off x="7391400" y="1295400"/>
            <a:ext cx="385042" cy="707886"/>
          </a:xfrm>
          <a:prstGeom prst="rect">
            <a:avLst/>
          </a:prstGeom>
          <a:noFill/>
        </p:spPr>
        <p:txBody>
          <a:bodyPr wrap="none" rtlCol="0">
            <a:spAutoFit/>
          </a:bodyPr>
          <a:lstStyle/>
          <a:p>
            <a:r>
              <a:rPr lang="en-US" sz="4000" dirty="0" smtClean="0"/>
              <a:t>*</a:t>
            </a:r>
            <a:endParaRPr lang="en-US" sz="4000" dirty="0"/>
          </a:p>
        </p:txBody>
      </p:sp>
      <p:sp>
        <p:nvSpPr>
          <p:cNvPr id="10" name="TextBox 9"/>
          <p:cNvSpPr txBox="1"/>
          <p:nvPr/>
        </p:nvSpPr>
        <p:spPr>
          <a:xfrm>
            <a:off x="0" y="4419600"/>
            <a:ext cx="1981200" cy="1477328"/>
          </a:xfrm>
          <a:prstGeom prst="rect">
            <a:avLst/>
          </a:prstGeom>
          <a:noFill/>
        </p:spPr>
        <p:txBody>
          <a:bodyPr wrap="square" rtlCol="0">
            <a:spAutoFit/>
          </a:bodyPr>
          <a:lstStyle/>
          <a:p>
            <a:r>
              <a:rPr lang="en-US" b="1" dirty="0" smtClean="0"/>
              <a:t>In September this represented 235 unique first authors out of 403 papers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05000" y="1447800"/>
            <a:ext cx="5050029" cy="4233863"/>
          </a:xfrm>
          <a:prstGeom prst="rect">
            <a:avLst/>
          </a:prstGeom>
          <a:noFill/>
          <a:ln w="9525">
            <a:noFill/>
            <a:miter lim="800000"/>
            <a:headEnd/>
            <a:tailEnd/>
          </a:ln>
          <a:effectLst/>
        </p:spPr>
      </p:pic>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Citations in Each</a:t>
            </a: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Year</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457200" y="1445521"/>
            <a:ext cx="8229600" cy="4525963"/>
          </a:xfrm>
          <a:prstGeom prst="rect">
            <a:avLst/>
          </a:prstGeom>
        </p:spPr>
        <p:txBody>
          <a:bodyPr>
            <a:normAutofit fontScale="92500" lnSpcReduction="1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Most highly-cited articles:</a:t>
            </a:r>
          </a:p>
          <a:p>
            <a:pPr marL="914400" lvl="1" indent="-457200" defTabSz="457200">
              <a:spcBef>
                <a:spcPct val="20000"/>
              </a:spcBef>
              <a:buClr>
                <a:srgbClr val="CC0000"/>
              </a:buClr>
              <a:buFont typeface="+mj-lt"/>
              <a:buAutoNum type="arabicPeriod"/>
            </a:pPr>
            <a:r>
              <a:rPr lang="en-US" sz="2000" dirty="0" smtClean="0"/>
              <a:t>Title: </a:t>
            </a:r>
            <a:r>
              <a:rPr lang="en-US" sz="2000" dirty="0" smtClean="0">
                <a:hlinkClick r:id="rId3" action="ppaction://hlinkfile"/>
              </a:rPr>
              <a:t>Multi-ethnic study of atherosclerosis: Objectives and design </a:t>
            </a:r>
            <a:r>
              <a:rPr lang="en-US" sz="2000" dirty="0" smtClean="0"/>
              <a:t/>
            </a:r>
            <a:br>
              <a:rPr lang="en-US" sz="2000" dirty="0" smtClean="0"/>
            </a:br>
            <a:r>
              <a:rPr lang="en-US" sz="2000" dirty="0" smtClean="0"/>
              <a:t>Author(s): Bild DE; Bluemke DA; Burke GL; et al.</a:t>
            </a:r>
            <a:br>
              <a:rPr lang="en-US" sz="2000" dirty="0" smtClean="0"/>
            </a:br>
            <a:r>
              <a:rPr lang="en-US" sz="2000" dirty="0" smtClean="0"/>
              <a:t>Source: AMERICAN JOURNAL OF EPIDEMIOLOGY  Volume: 156   Issue: 9   Pages: 871-881  Published: NOV 1 2002 </a:t>
            </a:r>
          </a:p>
          <a:p>
            <a:pPr marL="798513" lvl="1" indent="-341313" defTabSz="457200">
              <a:spcBef>
                <a:spcPct val="20000"/>
              </a:spcBef>
              <a:buClr>
                <a:srgbClr val="CC0000"/>
              </a:buClr>
              <a:buFont typeface="Wingdings" charset="2"/>
              <a:buChar char="§"/>
            </a:pPr>
            <a:r>
              <a:rPr kumimoji="0" lang="en-US" sz="2000" b="0" i="0" u="none" strike="noStrike" kern="1200" cap="none" spc="0" normalizeH="0" baseline="0" noProof="0" dirty="0" smtClean="0">
                <a:ln>
                  <a:noFill/>
                </a:ln>
                <a:solidFill>
                  <a:schemeClr val="tx1"/>
                </a:solidFill>
                <a:effectLst/>
                <a:uLnTx/>
                <a:uFillTx/>
                <a:latin typeface="Arial"/>
                <a:ea typeface="+mn-ea"/>
                <a:cs typeface="Arial"/>
              </a:rPr>
              <a:t>550 citations</a:t>
            </a:r>
          </a:p>
          <a:p>
            <a:pPr marL="914400" lvl="1" indent="-457200" defTabSz="457200">
              <a:spcBef>
                <a:spcPct val="20000"/>
              </a:spcBef>
              <a:buClr>
                <a:srgbClr val="CC0000"/>
              </a:buClr>
              <a:buFont typeface="+mj-lt"/>
              <a:buAutoNum type="arabicPeriod" startAt="2"/>
            </a:pPr>
            <a:r>
              <a:rPr lang="en-US" sz="2000" dirty="0" smtClean="0"/>
              <a:t>Title: </a:t>
            </a:r>
            <a:r>
              <a:rPr lang="en-US" sz="2000" dirty="0" smtClean="0">
                <a:hlinkClick r:id="rId4"/>
              </a:rPr>
              <a:t>Calcified coronary artery plaque measurement with cardiac CT in population-based studies: Standardized protocol of Multi-Ethnic Study of Atherosclerosis (MESA) and Coronary Artery Risk Development in Young Adults (CARDIA) study </a:t>
            </a:r>
            <a:r>
              <a:rPr lang="en-US" sz="2000" dirty="0" smtClean="0"/>
              <a:t/>
            </a:r>
            <a:br>
              <a:rPr lang="en-US" sz="2000" dirty="0" smtClean="0"/>
            </a:br>
            <a:r>
              <a:rPr lang="en-US" sz="2000" dirty="0" smtClean="0"/>
              <a:t>Author(s): Carr JJ; Nelson JC; Wong ND; et al.</a:t>
            </a:r>
            <a:br>
              <a:rPr lang="en-US" sz="2000" dirty="0" smtClean="0"/>
            </a:br>
            <a:r>
              <a:rPr lang="en-US" sz="2000" dirty="0" smtClean="0"/>
              <a:t>Source: RADIOLOGY  Volume: 234   Issue: 1   Pages: 35-43  Published: JAN 2005 </a:t>
            </a: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798513" lvl="1" indent="-341313" defTabSz="457200">
              <a:spcBef>
                <a:spcPct val="20000"/>
              </a:spcBef>
              <a:buClr>
                <a:srgbClr val="CC0000"/>
              </a:buClr>
              <a:buFont typeface="Wingdings" charset="2"/>
              <a:buChar char="§"/>
            </a:pPr>
            <a:r>
              <a:rPr kumimoji="0" lang="en-US" sz="2000" b="0" i="0" u="none" strike="noStrike" kern="1200" cap="none" spc="0" normalizeH="0" baseline="0" noProof="0" dirty="0" smtClean="0">
                <a:ln>
                  <a:noFill/>
                </a:ln>
                <a:solidFill>
                  <a:schemeClr val="tx1"/>
                </a:solidFill>
                <a:effectLst/>
                <a:uLnTx/>
                <a:uFillTx/>
                <a:latin typeface="Arial"/>
                <a:ea typeface="+mn-ea"/>
                <a:cs typeface="Arial"/>
              </a:rPr>
              <a:t>225 citations</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None/>
              <a:tabLst/>
              <a:defRPr/>
            </a:pPr>
            <a:endParaRPr kumimoji="0" lang="en-US" sz="30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457200" y="1445521"/>
            <a:ext cx="8229600" cy="4525963"/>
          </a:xfrm>
          <a:prstGeom prst="rect">
            <a:avLst/>
          </a:prstGeom>
        </p:spPr>
        <p:txBody>
          <a:bodyPr>
            <a:normAutofit fontScale="92500" lnSpcReduction="2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Most highly-cited articles:</a:t>
            </a:r>
          </a:p>
          <a:p>
            <a:pPr marL="914400" lvl="1" indent="-457200" defTabSz="457200">
              <a:spcBef>
                <a:spcPct val="20000"/>
              </a:spcBef>
              <a:buClr>
                <a:srgbClr val="CC0000"/>
              </a:buClr>
              <a:buFont typeface="+mj-lt"/>
              <a:buAutoNum type="arabicPeriod" startAt="3"/>
            </a:pPr>
            <a:r>
              <a:rPr lang="en-US" sz="2000" dirty="0" smtClean="0"/>
              <a:t>Title: </a:t>
            </a:r>
            <a:r>
              <a:rPr lang="en-US" sz="2000" b="1" dirty="0" smtClean="0">
                <a:hlinkClick r:id="rId3"/>
              </a:rPr>
              <a:t>Ethnic differences in coronary calcification </a:t>
            </a:r>
            <a:r>
              <a:rPr lang="en-US" sz="2000" dirty="0" smtClean="0">
                <a:hlinkClick r:id="rId3"/>
              </a:rPr>
              <a:t>- The multi-ethnic study of atherosclerosis (MESA) </a:t>
            </a:r>
            <a:r>
              <a:rPr lang="en-US" sz="2000" dirty="0" smtClean="0"/>
              <a:t/>
            </a:r>
            <a:br>
              <a:rPr lang="en-US" sz="2000" dirty="0" smtClean="0"/>
            </a:br>
            <a:r>
              <a:rPr lang="en-US" sz="2000" dirty="0" smtClean="0"/>
              <a:t>Author(s): Bild DE; Detrano R; Peterson D; et al.</a:t>
            </a:r>
            <a:br>
              <a:rPr lang="en-US" sz="2000" dirty="0" smtClean="0"/>
            </a:br>
            <a:r>
              <a:rPr lang="en-US" sz="2000" dirty="0" smtClean="0"/>
              <a:t>Source: CIRCULATION  Volume: 111   Issue: 10   Pages: 1313-1320   Published: MAR 15 2005 </a:t>
            </a:r>
          </a:p>
          <a:p>
            <a:pPr marL="798513" lvl="1" indent="-341313" defTabSz="457200">
              <a:spcBef>
                <a:spcPct val="20000"/>
              </a:spcBef>
              <a:buClr>
                <a:srgbClr val="CC0000"/>
              </a:buClr>
              <a:buFont typeface="Wingdings" charset="2"/>
              <a:buChar char="§"/>
            </a:pPr>
            <a:r>
              <a:rPr kumimoji="0" lang="en-US" sz="2000" b="0" i="0" u="none" strike="noStrike" kern="1200" cap="none" spc="0" normalizeH="0" baseline="0" noProof="0" dirty="0" smtClean="0">
                <a:ln>
                  <a:noFill/>
                </a:ln>
                <a:solidFill>
                  <a:schemeClr val="tx1"/>
                </a:solidFill>
                <a:effectLst/>
                <a:uLnTx/>
                <a:uFillTx/>
                <a:latin typeface="Arial"/>
                <a:ea typeface="+mn-ea"/>
                <a:cs typeface="Arial"/>
              </a:rPr>
              <a:t>187 citations</a:t>
            </a:r>
          </a:p>
          <a:p>
            <a:pPr marL="914400" lvl="1" indent="-457200" defTabSz="457200">
              <a:spcBef>
                <a:spcPct val="20000"/>
              </a:spcBef>
              <a:buClr>
                <a:srgbClr val="CC0000"/>
              </a:buClr>
              <a:buFont typeface="+mj-lt"/>
              <a:buAutoNum type="arabicPeriod" startAt="4"/>
            </a:pPr>
            <a:r>
              <a:rPr lang="en-US" sz="2000" dirty="0" smtClean="0"/>
              <a:t>Title: </a:t>
            </a:r>
            <a:r>
              <a:rPr lang="en-US" sz="2000" b="1" dirty="0" smtClean="0">
                <a:hlinkClick r:id="rId4"/>
              </a:rPr>
              <a:t>Coronary artery calcification compared with carotid </a:t>
            </a:r>
            <a:r>
              <a:rPr lang="en-US" sz="2000" b="1" dirty="0" err="1" smtClean="0">
                <a:hlinkClick r:id="rId4"/>
              </a:rPr>
              <a:t>intima</a:t>
            </a:r>
            <a:r>
              <a:rPr lang="en-US" sz="2000" b="1" dirty="0" smtClean="0">
                <a:hlinkClick r:id="rId4"/>
              </a:rPr>
              <a:t>-media thickness </a:t>
            </a:r>
            <a:r>
              <a:rPr lang="en-US" sz="2000" dirty="0" smtClean="0">
                <a:hlinkClick r:id="rId4"/>
              </a:rPr>
              <a:t>in the prediction of cardiovascular disease incidence - The Multi-Ethnic Study of Atherosclerosis (MESA) </a:t>
            </a:r>
            <a:r>
              <a:rPr lang="en-US" sz="2000" dirty="0" smtClean="0"/>
              <a:t/>
            </a:r>
            <a:br>
              <a:rPr lang="en-US" sz="2000" dirty="0" smtClean="0"/>
            </a:br>
            <a:r>
              <a:rPr lang="en-US" sz="2000" dirty="0" smtClean="0"/>
              <a:t>Author(s): Folsom Aaron R.; Kronmal Richard A.; Detrano Robert C.; et al.</a:t>
            </a:r>
            <a:br>
              <a:rPr lang="en-US" sz="2000" dirty="0" smtClean="0"/>
            </a:br>
            <a:r>
              <a:rPr lang="en-US" sz="2000" dirty="0" smtClean="0"/>
              <a:t>Source: ARCHIVES OF INTERNAL MEDICINE  Volume: 168   Issue: 12   Pages: 1333-1339   DOI: 10.1001/archinte.168.12.1333   Published: JUN 23 2008 </a:t>
            </a:r>
          </a:p>
          <a:p>
            <a:pPr marL="798513" lvl="1" indent="-341313" defTabSz="457200">
              <a:spcBef>
                <a:spcPct val="20000"/>
              </a:spcBef>
              <a:buClr>
                <a:srgbClr val="CC0000"/>
              </a:buClr>
              <a:buFont typeface="Wingdings" charset="2"/>
              <a:buChar char="§"/>
            </a:pPr>
            <a:r>
              <a:rPr kumimoji="0" lang="en-US" sz="2000" b="0" i="0" u="none" strike="noStrike" kern="1200" cap="none" spc="0" normalizeH="0" baseline="0" noProof="0" dirty="0" smtClean="0">
                <a:ln>
                  <a:noFill/>
                </a:ln>
                <a:solidFill>
                  <a:schemeClr val="tx1"/>
                </a:solidFill>
                <a:effectLst/>
                <a:uLnTx/>
                <a:uFillTx/>
                <a:latin typeface="Arial"/>
                <a:ea typeface="+mn-ea"/>
                <a:cs typeface="Arial"/>
              </a:rPr>
              <a:t>145 citations</a:t>
            </a:r>
          </a:p>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None/>
              <a:tabLst/>
              <a:defRPr/>
            </a:pPr>
            <a:endParaRPr kumimoji="0" lang="en-US" sz="30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457200" y="1445521"/>
            <a:ext cx="8229600" cy="4525963"/>
          </a:xfrm>
          <a:prstGeom prst="rect">
            <a:avLst/>
          </a:prstGeom>
        </p:spPr>
        <p:txBody>
          <a:bodyPr>
            <a:normAutofit fontScale="92500" lnSpcReduction="1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Most highly-cited articles:</a:t>
            </a:r>
          </a:p>
          <a:p>
            <a:pPr marL="914400" lvl="1" indent="-457200" defTabSz="457200">
              <a:spcBef>
                <a:spcPct val="20000"/>
              </a:spcBef>
              <a:buClr>
                <a:srgbClr val="CC0000"/>
              </a:buClr>
              <a:buFont typeface="+mj-lt"/>
              <a:buAutoNum type="arabicPeriod" startAt="5"/>
            </a:pPr>
            <a:r>
              <a:rPr lang="en-US" sz="2000" dirty="0" smtClean="0"/>
              <a:t>Title: </a:t>
            </a:r>
            <a:r>
              <a:rPr lang="en-US" sz="2000" b="1" dirty="0" smtClean="0">
                <a:hlinkClick r:id="rId3" action="ppaction://hlinkfile"/>
              </a:rPr>
              <a:t>Retinal vascular caliber</a:t>
            </a:r>
            <a:r>
              <a:rPr lang="en-US" sz="2000" dirty="0" smtClean="0">
                <a:hlinkClick r:id="rId3" action="ppaction://hlinkfile"/>
              </a:rPr>
              <a:t>, cardiovascular risk factors, and inflammation: The Multi-Ethnic Study of Atherosclerosis (MESA) </a:t>
            </a:r>
            <a:r>
              <a:rPr lang="en-US" sz="2000" dirty="0" smtClean="0"/>
              <a:t/>
            </a:r>
            <a:br>
              <a:rPr lang="en-US" sz="2000" dirty="0" smtClean="0"/>
            </a:br>
            <a:r>
              <a:rPr lang="en-US" sz="2000" dirty="0" smtClean="0"/>
              <a:t>Author(s): Wong TY; Islam FMA; Klein R; et al.</a:t>
            </a:r>
            <a:br>
              <a:rPr lang="en-US" sz="2000" dirty="0" smtClean="0"/>
            </a:br>
            <a:r>
              <a:rPr lang="en-US" sz="2000" dirty="0" smtClean="0"/>
              <a:t>Source: INVESTIGATIVE OPHTHALMOLOGY &amp; VISUAL SCIENCE  Volume: 47   Issue: 6   Pages: 2341-2350  JUN 2006 </a:t>
            </a:r>
          </a:p>
          <a:p>
            <a:pPr marL="914400" lvl="1" indent="-457200" defTabSz="457200">
              <a:spcBef>
                <a:spcPct val="20000"/>
              </a:spcBef>
              <a:buClr>
                <a:srgbClr val="CC0000"/>
              </a:buClr>
              <a:buFont typeface="Arial" pitchFamily="34" charset="0"/>
              <a:buChar char="•"/>
            </a:pPr>
            <a:r>
              <a:rPr lang="en-US" sz="2000" dirty="0" smtClean="0"/>
              <a:t>115 citations</a:t>
            </a:r>
          </a:p>
          <a:p>
            <a:pPr marL="914400" lvl="1" indent="-457200" defTabSz="457200">
              <a:spcBef>
                <a:spcPct val="20000"/>
              </a:spcBef>
              <a:buClr>
                <a:srgbClr val="CC0000"/>
              </a:buClr>
              <a:buFont typeface="+mj-lt"/>
              <a:buAutoNum type="arabicPeriod" startAt="6"/>
            </a:pPr>
            <a:r>
              <a:rPr lang="en-US" sz="2000" dirty="0" smtClean="0"/>
              <a:t> Title: </a:t>
            </a:r>
            <a:r>
              <a:rPr lang="en-US" sz="2000" b="1" dirty="0" smtClean="0">
                <a:hlinkClick r:id="rId4" action="ppaction://hlinkfile"/>
              </a:rPr>
              <a:t>Distribution of coronary artery calcium </a:t>
            </a:r>
            <a:r>
              <a:rPr lang="en-US" sz="2000" dirty="0" smtClean="0">
                <a:hlinkClick r:id="rId4" action="ppaction://hlinkfile"/>
              </a:rPr>
              <a:t>by race, gender, and age - Results from the Multi-Ethnic Study of Atherosclerosis (MESA) </a:t>
            </a:r>
            <a:r>
              <a:rPr lang="en-US" sz="2000" dirty="0" smtClean="0"/>
              <a:t/>
            </a:r>
            <a:br>
              <a:rPr lang="en-US" sz="2000" dirty="0" smtClean="0"/>
            </a:br>
            <a:r>
              <a:rPr lang="en-US" sz="2000" dirty="0" smtClean="0"/>
              <a:t>Author(s): McClelland RL; Chung HJ; Detrano R; et al.</a:t>
            </a:r>
            <a:br>
              <a:rPr lang="en-US" sz="2000" dirty="0" smtClean="0"/>
            </a:br>
            <a:r>
              <a:rPr lang="en-US" sz="2000" dirty="0" smtClean="0"/>
              <a:t>Source: CIRCULATION  Volume: 113   Issue: 1   Pages: 30-37   CIRCULATION   Published: JAN 3 2006</a:t>
            </a:r>
          </a:p>
          <a:p>
            <a:pPr marL="914400" lvl="1" indent="-457200" defTabSz="457200">
              <a:spcBef>
                <a:spcPct val="20000"/>
              </a:spcBef>
              <a:buClr>
                <a:srgbClr val="CC0000"/>
              </a:buClr>
              <a:buFont typeface="Arial" pitchFamily="34" charset="0"/>
              <a:buChar char="•"/>
            </a:pPr>
            <a:r>
              <a:rPr lang="en-US" sz="2100" dirty="0" smtClean="0">
                <a:cs typeface="Arial"/>
              </a:rPr>
              <a:t>114 citations</a:t>
            </a:r>
          </a:p>
          <a:p>
            <a:pPr marL="914400" lvl="1" indent="-457200" defTabSz="457200">
              <a:spcBef>
                <a:spcPct val="20000"/>
              </a:spcBef>
              <a:buClr>
                <a:srgbClr val="CC0000"/>
              </a:buClr>
              <a:buFont typeface="Arial" pitchFamily="34" charset="0"/>
              <a:buChar char="•"/>
            </a:pPr>
            <a:endParaRPr kumimoji="0" lang="en-US" sz="30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457200" y="1445521"/>
            <a:ext cx="8229600" cy="4525963"/>
          </a:xfrm>
          <a:prstGeom prst="rect">
            <a:avLst/>
          </a:prstGeom>
        </p:spPr>
        <p:txBody>
          <a:bodyPr>
            <a:normAutofit fontScale="92500" lnSpcReduction="1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Most highly-cited articles:</a:t>
            </a:r>
          </a:p>
          <a:p>
            <a:pPr marL="914400" lvl="1" indent="-457200" defTabSz="457200">
              <a:spcBef>
                <a:spcPct val="20000"/>
              </a:spcBef>
              <a:buClr>
                <a:srgbClr val="CC0000"/>
              </a:buClr>
              <a:buFont typeface="+mj-lt"/>
              <a:buAutoNum type="arabicPeriod" startAt="7"/>
            </a:pPr>
            <a:r>
              <a:rPr lang="en-US" sz="2000" dirty="0" smtClean="0"/>
              <a:t>Title: </a:t>
            </a:r>
            <a:r>
              <a:rPr lang="en-US" sz="2000" b="1" dirty="0" smtClean="0">
                <a:hlinkClick r:id="rId3"/>
              </a:rPr>
              <a:t>Dietary patterns </a:t>
            </a:r>
            <a:r>
              <a:rPr lang="en-US" sz="2000" dirty="0" smtClean="0">
                <a:hlinkClick r:id="rId3"/>
              </a:rPr>
              <a:t>are associated with biochemical markers of inflammation and endothelial activation in the Multi-Ethnic Study of Atherosclerosis (MESA) </a:t>
            </a:r>
            <a:r>
              <a:rPr lang="en-US" sz="2000" dirty="0" smtClean="0"/>
              <a:t/>
            </a:r>
            <a:br>
              <a:rPr lang="en-US" sz="2000" dirty="0" smtClean="0"/>
            </a:br>
            <a:r>
              <a:rPr lang="en-US" sz="2000" dirty="0" smtClean="0"/>
              <a:t>Author(s): Nettleton JA; Steffen LM; Mayer-Davis EJ; et al.</a:t>
            </a:r>
            <a:br>
              <a:rPr lang="en-US" sz="2000" dirty="0" smtClean="0"/>
            </a:br>
            <a:r>
              <a:rPr lang="en-US" sz="2000" dirty="0" smtClean="0"/>
              <a:t>Source: AMERICAN JOURNAL OF CLINICAL NUTRITION  Volume: 83   Issue: 6   Pages: 1369-1379   Published: JUN 2006</a:t>
            </a:r>
          </a:p>
          <a:p>
            <a:pPr marL="914400" lvl="1" indent="-457200" defTabSz="457200">
              <a:spcBef>
                <a:spcPct val="20000"/>
              </a:spcBef>
              <a:buClr>
                <a:srgbClr val="CC0000"/>
              </a:buClr>
              <a:buFont typeface="Arial" pitchFamily="34" charset="0"/>
              <a:buChar char="•"/>
            </a:pPr>
            <a:r>
              <a:rPr lang="en-US" sz="2000" dirty="0" smtClean="0"/>
              <a:t>109 citations</a:t>
            </a:r>
          </a:p>
          <a:p>
            <a:pPr marL="914400" lvl="1" indent="-457200" defTabSz="457200">
              <a:spcBef>
                <a:spcPct val="20000"/>
              </a:spcBef>
              <a:buClr>
                <a:srgbClr val="CC0000"/>
              </a:buClr>
              <a:buFont typeface="+mj-lt"/>
              <a:buAutoNum type="arabicPeriod" startAt="8"/>
            </a:pPr>
            <a:r>
              <a:rPr lang="en-US" sz="2000" dirty="0" smtClean="0"/>
              <a:t>Title: </a:t>
            </a:r>
            <a:r>
              <a:rPr lang="en-US" sz="2000" b="1" dirty="0" smtClean="0">
                <a:hlinkClick r:id="rId4" action="ppaction://hlinkfile"/>
              </a:rPr>
              <a:t>Ankle-brachial index </a:t>
            </a:r>
            <a:r>
              <a:rPr lang="en-US" sz="2000" dirty="0" smtClean="0">
                <a:hlinkClick r:id="rId4" action="ppaction://hlinkfile"/>
              </a:rPr>
              <a:t>and subclinical cardiac and carotid disease - The Multi-Ethnic Study of Atherosclerosis </a:t>
            </a:r>
            <a:r>
              <a:rPr lang="en-US" sz="2000" dirty="0" smtClean="0"/>
              <a:t/>
            </a:r>
            <a:br>
              <a:rPr lang="en-US" sz="2000" dirty="0" smtClean="0"/>
            </a:br>
            <a:r>
              <a:rPr lang="en-US" sz="2000" dirty="0" smtClean="0"/>
              <a:t>Author(s): McDermott MM; Liu K; </a:t>
            </a:r>
            <a:r>
              <a:rPr lang="en-US" sz="2000" dirty="0" err="1" smtClean="0"/>
              <a:t>Criqu</a:t>
            </a:r>
            <a:r>
              <a:rPr lang="en-US" sz="2000" dirty="0" smtClean="0"/>
              <a:t> MH; et al.</a:t>
            </a:r>
            <a:br>
              <a:rPr lang="en-US" sz="2000" dirty="0" smtClean="0"/>
            </a:br>
            <a:r>
              <a:rPr lang="en-US" sz="2000" dirty="0" smtClean="0"/>
              <a:t>Source: AMERICAN JOURNAL OF EPIDEMIOLOGY  Volume: 162   Issue: 1   Pages: 33-41  Published: JUL 1 2005 </a:t>
            </a:r>
          </a:p>
          <a:p>
            <a:pPr marL="914400" lvl="1" indent="-457200" defTabSz="457200">
              <a:spcBef>
                <a:spcPct val="20000"/>
              </a:spcBef>
              <a:buClr>
                <a:srgbClr val="CC0000"/>
              </a:buClr>
              <a:buFont typeface="Arial" pitchFamily="34" charset="0"/>
              <a:buChar char="•"/>
            </a:pPr>
            <a:r>
              <a:rPr lang="en-US" sz="2000" dirty="0" smtClean="0"/>
              <a:t>106 citations</a:t>
            </a:r>
          </a:p>
          <a:p>
            <a:pPr marL="914400" lvl="1" indent="-457200" defTabSz="457200">
              <a:spcBef>
                <a:spcPct val="20000"/>
              </a:spcBef>
              <a:buClr>
                <a:srgbClr val="CC0000"/>
              </a:buClr>
            </a:pPr>
            <a:endParaRPr kumimoji="0" lang="en-US" sz="30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From Web of Science, accessed 2-1-12</a:t>
            </a:r>
            <a:endParaRPr lang="en-US" dirty="0"/>
          </a:p>
        </p:txBody>
      </p:sp>
      <p:sp>
        <p:nvSpPr>
          <p:cNvPr id="5" name="Title 1"/>
          <p:cNvSpPr txBox="1">
            <a:spLocks/>
          </p:cNvSpPr>
          <p:nvPr/>
        </p:nvSpPr>
        <p:spPr>
          <a:xfrm>
            <a:off x="533400" y="3048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MESA – Web of Science metrics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Content Placeholder 1"/>
          <p:cNvSpPr txBox="1">
            <a:spLocks/>
          </p:cNvSpPr>
          <p:nvPr/>
        </p:nvSpPr>
        <p:spPr>
          <a:xfrm>
            <a:off x="457200" y="1445521"/>
            <a:ext cx="8229600" cy="4525963"/>
          </a:xfrm>
          <a:prstGeom prst="rect">
            <a:avLst/>
          </a:prstGeom>
        </p:spPr>
        <p:txBody>
          <a:bodyPr>
            <a:normAutofit lnSpcReduction="10000"/>
          </a:bodyPr>
          <a:lstStyle/>
          <a:p>
            <a:pPr marL="341313" marR="0" lvl="0" indent="-341313" algn="l" defTabSz="457200" rtl="0" eaLnBrk="1" fontAlgn="auto" latinLnBrk="0" hangingPunct="1">
              <a:lnSpc>
                <a:spcPct val="100000"/>
              </a:lnSpc>
              <a:spcBef>
                <a:spcPct val="20000"/>
              </a:spcBef>
              <a:spcAft>
                <a:spcPts val="0"/>
              </a:spcAft>
              <a:buClr>
                <a:srgbClr val="CC0000"/>
              </a:buClr>
              <a:buSzTx/>
              <a:buFont typeface="Wingdings" charset="2"/>
              <a:buChar char="§"/>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Most highly-cited articles:</a:t>
            </a:r>
          </a:p>
          <a:p>
            <a:pPr marL="914400" lvl="1" indent="-457200" defTabSz="457200">
              <a:spcBef>
                <a:spcPct val="20000"/>
              </a:spcBef>
              <a:buClr>
                <a:srgbClr val="CC0000"/>
              </a:buClr>
              <a:buFont typeface="+mj-lt"/>
              <a:buAutoNum type="arabicPeriod" startAt="9"/>
            </a:pPr>
            <a:r>
              <a:rPr lang="en-US" dirty="0" smtClean="0"/>
              <a:t>Title: </a:t>
            </a:r>
            <a:r>
              <a:rPr lang="en-US" dirty="0" smtClean="0">
                <a:hlinkClick r:id="rId3"/>
              </a:rPr>
              <a:t>Risk factors for the </a:t>
            </a:r>
            <a:r>
              <a:rPr lang="en-US" b="1" dirty="0" smtClean="0">
                <a:hlinkClick r:id="rId3"/>
              </a:rPr>
              <a:t>progression of coronary artery calcification </a:t>
            </a:r>
            <a:r>
              <a:rPr lang="en-US" dirty="0" smtClean="0">
                <a:hlinkClick r:id="rId3"/>
              </a:rPr>
              <a:t>in asymptomatic subjects - Results from the Multi-Ethnic Study of Atherosclerosis (MESA) </a:t>
            </a:r>
            <a:r>
              <a:rPr lang="en-US" dirty="0" smtClean="0"/>
              <a:t/>
            </a:r>
            <a:br>
              <a:rPr lang="en-US" dirty="0" smtClean="0"/>
            </a:br>
            <a:r>
              <a:rPr lang="en-US" dirty="0" smtClean="0"/>
              <a:t>Author(s): Kronmal Richard A.; McClelland Robyn L.; Detrano Robert; et al. Source: CIRCULATION  Volume: 115   Issue: 21   Pages: 2722-2730  Published: MAY 29 2007</a:t>
            </a:r>
          </a:p>
          <a:p>
            <a:pPr marL="914400" lvl="1" indent="-457200" defTabSz="457200">
              <a:spcBef>
                <a:spcPct val="20000"/>
              </a:spcBef>
              <a:buClr>
                <a:srgbClr val="CC0000"/>
              </a:buClr>
              <a:buFont typeface="Arial" pitchFamily="34" charset="0"/>
              <a:buChar char="•"/>
            </a:pPr>
            <a:r>
              <a:rPr lang="en-US" dirty="0" smtClean="0"/>
              <a:t>100 citations</a:t>
            </a:r>
          </a:p>
          <a:p>
            <a:pPr marL="914400" lvl="1" indent="-457200" defTabSz="457200">
              <a:spcBef>
                <a:spcPct val="20000"/>
              </a:spcBef>
              <a:buClr>
                <a:srgbClr val="CC0000"/>
              </a:buClr>
              <a:buFont typeface="+mj-lt"/>
              <a:buAutoNum type="arabicPeriod" startAt="10"/>
            </a:pPr>
            <a:r>
              <a:rPr lang="en-US" dirty="0" smtClean="0"/>
              <a:t>Title: </a:t>
            </a:r>
            <a:r>
              <a:rPr lang="en-US" dirty="0" smtClean="0">
                <a:hlinkClick r:id="rId4" action="ppaction://hlinkfile"/>
              </a:rPr>
              <a:t>Racial/ethnic differences in </a:t>
            </a:r>
            <a:r>
              <a:rPr lang="en-US" b="1" dirty="0" smtClean="0">
                <a:hlinkClick r:id="rId4" action="ppaction://hlinkfile"/>
              </a:rPr>
              <a:t>hypertension and hypertension treatment and control</a:t>
            </a:r>
            <a:r>
              <a:rPr lang="en-US" dirty="0" smtClean="0">
                <a:hlinkClick r:id="rId4" action="ppaction://hlinkfile"/>
              </a:rPr>
              <a:t> in the multi-ethnic study of atherosclerosis (MESA) </a:t>
            </a:r>
            <a:r>
              <a:rPr lang="en-US" dirty="0" smtClean="0"/>
              <a:t/>
            </a:r>
            <a:br>
              <a:rPr lang="en-US" dirty="0" smtClean="0"/>
            </a:br>
            <a:r>
              <a:rPr lang="en-US" dirty="0" smtClean="0"/>
              <a:t>Author(s): Kramer H; Han C; Post W; et al.</a:t>
            </a:r>
            <a:br>
              <a:rPr lang="en-US" dirty="0" smtClean="0"/>
            </a:br>
            <a:r>
              <a:rPr lang="en-US" dirty="0" smtClean="0"/>
              <a:t>Source: AMERICAN JOURNAL OF HYPERTENSION  Volume: 17   Issue: 10   Pages: 963-970  Published: OCT 2004 </a:t>
            </a:r>
          </a:p>
          <a:p>
            <a:pPr marL="914400" lvl="1" indent="-457200" defTabSz="457200">
              <a:spcBef>
                <a:spcPct val="20000"/>
              </a:spcBef>
              <a:buClr>
                <a:srgbClr val="CC0000"/>
              </a:buClr>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Arial"/>
                <a:ea typeface="+mn-ea"/>
                <a:cs typeface="Arial"/>
              </a:rPr>
              <a:t>85 citations</a:t>
            </a:r>
            <a:endParaRPr kumimoji="0" lang="en-US"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685800" y="1371600"/>
            <a:ext cx="8229600" cy="4648200"/>
          </a:xfrm>
        </p:spPr>
        <p:txBody>
          <a:bodyPr>
            <a:normAutofit/>
          </a:bodyPr>
          <a:lstStyle/>
          <a:p>
            <a:pPr eaLnBrk="1" hangingPunct="1">
              <a:buFontTx/>
              <a:buChar char="•"/>
              <a:defRPr/>
            </a:pPr>
            <a:r>
              <a:rPr lang="en-US" sz="3200" dirty="0" smtClean="0">
                <a:latin typeface="Arial" pitchFamily="34" charset="0"/>
              </a:rPr>
              <a:t>Exam 5</a:t>
            </a:r>
          </a:p>
          <a:p>
            <a:pPr eaLnBrk="1" hangingPunct="1">
              <a:buFontTx/>
              <a:buChar char="•"/>
              <a:defRPr/>
            </a:pPr>
            <a:r>
              <a:rPr lang="en-US" sz="3200" dirty="0" smtClean="0">
                <a:latin typeface="Arial" pitchFamily="34" charset="0"/>
              </a:rPr>
              <a:t>Publications </a:t>
            </a:r>
          </a:p>
          <a:p>
            <a:pPr lvl="1">
              <a:buFontTx/>
              <a:buChar char="•"/>
              <a:defRPr/>
            </a:pPr>
            <a:r>
              <a:rPr lang="en-US" sz="2800" dirty="0" smtClean="0">
                <a:latin typeface="Arial" pitchFamily="34" charset="0"/>
              </a:rPr>
              <a:t>Publications metrics</a:t>
            </a:r>
          </a:p>
          <a:p>
            <a:pPr eaLnBrk="1" hangingPunct="1">
              <a:buFontTx/>
              <a:buChar char="•"/>
              <a:defRPr/>
            </a:pPr>
            <a:r>
              <a:rPr lang="en-US" sz="3200" dirty="0" smtClean="0">
                <a:latin typeface="Arial" pitchFamily="34" charset="0"/>
              </a:rPr>
              <a:t>NIH and NHLBI news</a:t>
            </a:r>
          </a:p>
          <a:p>
            <a:pPr eaLnBrk="1" hangingPunct="1">
              <a:buFontTx/>
              <a:buChar char="•"/>
              <a:defRPr/>
            </a:pPr>
            <a:r>
              <a:rPr lang="en-US" sz="3200" dirty="0" smtClean="0">
                <a:latin typeface="Arial" pitchFamily="34" charset="0"/>
              </a:rPr>
              <a:t>Next steps for MESA</a:t>
            </a:r>
          </a:p>
        </p:txBody>
      </p:sp>
      <p:sp>
        <p:nvSpPr>
          <p:cNvPr id="7171" name="Rectangle 3"/>
          <p:cNvSpPr>
            <a:spLocks noGrp="1" noChangeArrowheads="1"/>
          </p:cNvSpPr>
          <p:nvPr>
            <p:ph type="title"/>
          </p:nvPr>
        </p:nvSpPr>
        <p:spPr/>
        <p:txBody>
          <a:bodyPr/>
          <a:lstStyle/>
          <a:p>
            <a:pPr eaLnBrk="1" hangingPunct="1"/>
            <a:r>
              <a:rPr lang="en-US" sz="4000" u="none" smtClean="0">
                <a:latin typeface="Arial" pitchFamily="34" charset="0"/>
              </a:rPr>
              <a:t>Project Office Report Items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SPIRES – Scientific Publication Information Retrieval and Evaluation System </a:t>
            </a:r>
            <a:endParaRPr lang="en-US" dirty="0"/>
          </a:p>
        </p:txBody>
      </p:sp>
      <p:sp>
        <p:nvSpPr>
          <p:cNvPr id="5" name="Rectangle 2"/>
          <p:cNvSpPr>
            <a:spLocks noGrp="1" noChangeArrowheads="1"/>
          </p:cNvSpPr>
          <p:nvPr>
            <p:ph idx="1"/>
          </p:nvPr>
        </p:nvSpPr>
        <p:spPr/>
        <p:txBody>
          <a:bodyPr>
            <a:normAutofit/>
          </a:bodyPr>
          <a:lstStyle/>
          <a:p>
            <a:pPr eaLnBrk="1" hangingPunct="1">
              <a:buFontTx/>
              <a:buChar char="•"/>
              <a:defRPr/>
            </a:pPr>
            <a:r>
              <a:rPr lang="en-US" dirty="0" smtClean="0">
                <a:latin typeface="Arial" pitchFamily="34" charset="0"/>
              </a:rPr>
              <a:t>Searched for “multi ethnic study of atherosclerosis.”</a:t>
            </a:r>
          </a:p>
          <a:p>
            <a:pPr eaLnBrk="1" hangingPunct="1">
              <a:buFontTx/>
              <a:buChar char="•"/>
              <a:defRPr/>
            </a:pPr>
            <a:r>
              <a:rPr lang="en-US" dirty="0" smtClean="0">
                <a:latin typeface="Arial" pitchFamily="34" charset="0"/>
              </a:rPr>
              <a:t>Only 161 records identified</a:t>
            </a:r>
          </a:p>
          <a:p>
            <a:pPr eaLnBrk="1" hangingPunct="1">
              <a:buFontTx/>
              <a:buChar char="•"/>
              <a:defRPr/>
            </a:pPr>
            <a:r>
              <a:rPr lang="en-US" dirty="0" smtClean="0">
                <a:latin typeface="Arial" pitchFamily="34" charset="0"/>
              </a:rPr>
              <a:t>Output to Excel:</a:t>
            </a:r>
          </a:p>
          <a:p>
            <a:pPr eaLnBrk="1" hangingPunct="1">
              <a:buFontTx/>
              <a:buChar char="•"/>
              <a:defRPr/>
            </a:pPr>
            <a:endParaRPr lang="en-US" dirty="0" smtClean="0">
              <a:latin typeface="Arial" pitchFamily="34" charset="0"/>
            </a:endParaRPr>
          </a:p>
          <a:p>
            <a:pPr eaLnBrk="1" hangingPunct="1">
              <a:buFontTx/>
              <a:buChar char="•"/>
              <a:defRPr/>
            </a:pPr>
            <a:endParaRPr lang="en-US" dirty="0" smtClean="0">
              <a:latin typeface="Arial" pitchFamily="34" charset="0"/>
            </a:endParaRPr>
          </a:p>
          <a:p>
            <a:pPr eaLnBrk="1" hangingPunct="1">
              <a:buNone/>
              <a:defRPr/>
            </a:pPr>
            <a:endParaRPr lang="en-US" dirty="0" smtClean="0">
              <a:solidFill>
                <a:schemeClr val="accent2">
                  <a:lumMod val="60000"/>
                  <a:lumOff val="40000"/>
                </a:schemeClr>
              </a:solidFill>
              <a:latin typeface="Arial" pitchFamily="34" charset="0"/>
            </a:endParaRPr>
          </a:p>
          <a:p>
            <a:pPr eaLnBrk="1" hangingPunct="1">
              <a:buFontTx/>
              <a:buChar char="•"/>
              <a:defRPr/>
            </a:pPr>
            <a:endParaRPr lang="en-US" dirty="0" smtClean="0">
              <a:solidFill>
                <a:schemeClr val="accent2">
                  <a:lumMod val="60000"/>
                  <a:lumOff val="40000"/>
                </a:schemeClr>
              </a:solidFill>
              <a:latin typeface="Arial" pitchFamily="34" charset="0"/>
            </a:endParaRPr>
          </a:p>
        </p:txBody>
      </p:sp>
      <p:pic>
        <p:nvPicPr>
          <p:cNvPr id="5123" name="Picture 3"/>
          <p:cNvPicPr>
            <a:picLocks noChangeAspect="1" noChangeArrowheads="1"/>
          </p:cNvPicPr>
          <p:nvPr/>
        </p:nvPicPr>
        <p:blipFill>
          <a:blip r:embed="rId2"/>
          <a:srcRect/>
          <a:stretch>
            <a:fillRect/>
          </a:stretch>
        </p:blipFill>
        <p:spPr bwMode="auto">
          <a:xfrm>
            <a:off x="304800" y="3657600"/>
            <a:ext cx="8382000" cy="2381250"/>
          </a:xfrm>
          <a:prstGeom prst="rect">
            <a:avLst/>
          </a:prstGeom>
          <a:noFill/>
          <a:ln w="9525">
            <a:noFill/>
            <a:miter lim="800000"/>
            <a:headEnd/>
            <a:tailEnd/>
          </a:ln>
          <a:effectLst/>
        </p:spPr>
      </p:pic>
      <p:sp>
        <p:nvSpPr>
          <p:cNvPr id="6" name="Rectangle 5"/>
          <p:cNvSpPr/>
          <p:nvPr/>
        </p:nvSpPr>
        <p:spPr>
          <a:xfrm>
            <a:off x="6248400" y="3581400"/>
            <a:ext cx="609600" cy="2514600"/>
          </a:xfrm>
          <a:prstGeom prst="rect">
            <a:avLst/>
          </a:prstGeom>
          <a:solidFill>
            <a:srgbClr val="FFC000">
              <a:alpha val="0"/>
            </a:srgbClr>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SPIRES:</a:t>
            </a:r>
          </a:p>
          <a:p>
            <a:r>
              <a:rPr lang="en-US" sz="3200" dirty="0" smtClean="0"/>
              <a:t>The impact factor for a journal is calculated based on a three-year period, and can be considered to be the average number of times published papers are cited up to two years after publication.</a:t>
            </a:r>
            <a:endParaRPr lang="en-US" dirty="0" smtClean="0"/>
          </a:p>
          <a:p>
            <a:endParaRPr lang="en-US" dirty="0"/>
          </a:p>
        </p:txBody>
      </p:sp>
      <p:sp>
        <p:nvSpPr>
          <p:cNvPr id="3" name="Title 2"/>
          <p:cNvSpPr>
            <a:spLocks noGrp="1"/>
          </p:cNvSpPr>
          <p:nvPr>
            <p:ph type="title"/>
          </p:nvPr>
        </p:nvSpPr>
        <p:spPr/>
        <p:txBody>
          <a:bodyPr/>
          <a:lstStyle/>
          <a:p>
            <a:r>
              <a:rPr lang="en-US" dirty="0" smtClean="0"/>
              <a:t>Impact Factor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Factors for Selected Journals</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381000" y="2057400"/>
            <a:ext cx="4067175" cy="3733800"/>
          </a:xfrm>
          <a:prstGeom prst="rect">
            <a:avLst/>
          </a:prstGeom>
          <a:noFill/>
          <a:ln w="9525">
            <a:noFill/>
            <a:miter lim="800000"/>
            <a:headEnd/>
            <a:tailEnd/>
          </a:ln>
          <a:effectLst/>
        </p:spPr>
      </p:pic>
      <p:sp>
        <p:nvSpPr>
          <p:cNvPr id="7" name="Rectangle 6"/>
          <p:cNvSpPr/>
          <p:nvPr/>
        </p:nvSpPr>
        <p:spPr>
          <a:xfrm>
            <a:off x="0" y="6334780"/>
            <a:ext cx="8686800" cy="307777"/>
          </a:xfrm>
          <a:prstGeom prst="rect">
            <a:avLst/>
          </a:prstGeom>
        </p:spPr>
        <p:txBody>
          <a:bodyPr wrap="square">
            <a:spAutoFit/>
          </a:bodyPr>
          <a:lstStyle/>
          <a:p>
            <a:r>
              <a:rPr lang="en-US" sz="1400" dirty="0" smtClean="0">
                <a:hlinkClick r:id="rId4"/>
              </a:rPr>
              <a:t>http://impactfactor.weebly.com/medicine.html</a:t>
            </a:r>
            <a:endParaRPr lang="en-US" sz="1400" dirty="0"/>
          </a:p>
        </p:txBody>
      </p:sp>
      <p:pic>
        <p:nvPicPr>
          <p:cNvPr id="6147" name="Picture 3"/>
          <p:cNvPicPr>
            <a:picLocks noChangeAspect="1" noChangeArrowheads="1"/>
          </p:cNvPicPr>
          <p:nvPr/>
        </p:nvPicPr>
        <p:blipFill>
          <a:blip r:embed="rId5"/>
          <a:srcRect/>
          <a:stretch>
            <a:fillRect/>
          </a:stretch>
        </p:blipFill>
        <p:spPr bwMode="auto">
          <a:xfrm>
            <a:off x="4495800" y="2057400"/>
            <a:ext cx="4143375" cy="3686175"/>
          </a:xfrm>
          <a:prstGeom prst="rect">
            <a:avLst/>
          </a:prstGeom>
          <a:noFill/>
          <a:ln w="9525">
            <a:noFill/>
            <a:miter lim="800000"/>
            <a:headEnd/>
            <a:tailEnd/>
          </a:ln>
          <a:effectLst/>
        </p:spPr>
      </p:pic>
      <p:sp>
        <p:nvSpPr>
          <p:cNvPr id="10" name="TextBox 9"/>
          <p:cNvSpPr txBox="1"/>
          <p:nvPr/>
        </p:nvSpPr>
        <p:spPr>
          <a:xfrm>
            <a:off x="1143000" y="1371600"/>
            <a:ext cx="6627135" cy="523220"/>
          </a:xfrm>
          <a:prstGeom prst="rect">
            <a:avLst/>
          </a:prstGeom>
          <a:noFill/>
        </p:spPr>
        <p:txBody>
          <a:bodyPr wrap="none" rtlCol="0">
            <a:spAutoFit/>
          </a:bodyPr>
          <a:lstStyle/>
          <a:p>
            <a:r>
              <a:rPr lang="en-US" sz="2800" dirty="0" smtClean="0"/>
              <a:t>Medicine                                 Cardiology</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SPIRES – Scientific Publication Information Retrieval and Evaluation System </a:t>
            </a:r>
            <a:endParaRPr lang="en-US" dirty="0"/>
          </a:p>
        </p:txBody>
      </p:sp>
      <p:sp>
        <p:nvSpPr>
          <p:cNvPr id="5" name="Rectangle 2"/>
          <p:cNvSpPr>
            <a:spLocks noGrp="1" noChangeArrowheads="1"/>
          </p:cNvSpPr>
          <p:nvPr>
            <p:ph idx="1"/>
          </p:nvPr>
        </p:nvSpPr>
        <p:spPr/>
        <p:txBody>
          <a:bodyPr>
            <a:normAutofit/>
          </a:bodyPr>
          <a:lstStyle/>
          <a:p>
            <a:pPr eaLnBrk="1" hangingPunct="1">
              <a:buFontTx/>
              <a:buChar char="•"/>
              <a:defRPr/>
            </a:pPr>
            <a:r>
              <a:rPr lang="en-US" dirty="0" smtClean="0">
                <a:latin typeface="Arial" pitchFamily="34" charset="0"/>
              </a:rPr>
              <a:t>Impact Factors were available for 107 of the 161 MESA papers.</a:t>
            </a:r>
          </a:p>
        </p:txBody>
      </p:sp>
      <p:graphicFrame>
        <p:nvGraphicFramePr>
          <p:cNvPr id="6" name="Chart 5"/>
          <p:cNvGraphicFramePr/>
          <p:nvPr/>
        </p:nvGraphicFramePr>
        <p:xfrm>
          <a:off x="304800" y="2362200"/>
          <a:ext cx="8305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3657600"/>
            <a:ext cx="389850" cy="369332"/>
          </a:xfrm>
          <a:prstGeom prst="rect">
            <a:avLst/>
          </a:prstGeom>
          <a:noFill/>
        </p:spPr>
        <p:txBody>
          <a:bodyPr wrap="none" rtlCol="0">
            <a:spAutoFit/>
          </a:bodyPr>
          <a:lstStyle/>
          <a:p>
            <a:r>
              <a:rPr lang="en-US" dirty="0" smtClean="0"/>
              <a:t>IF</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NEJM (53.5)</a:t>
            </a:r>
          </a:p>
          <a:p>
            <a:pPr>
              <a:buNone/>
            </a:pPr>
            <a:r>
              <a:rPr lang="en-US" dirty="0" smtClean="0"/>
              <a:t> </a:t>
            </a:r>
          </a:p>
          <a:p>
            <a:pPr lvl="0"/>
            <a:r>
              <a:rPr lang="en-US" u="sng" dirty="0" smtClean="0">
                <a:hlinkClick r:id="rId2"/>
              </a:rPr>
              <a:t>Detrano R, Guerci AD, Carr JJ, Bild DE, Burke G, Folsom AR, Liu K, Shea S, Szklo M, Bluemke DA, O’Leary DH, Tracy R, Watson K, Wong ND, Kronmal RA. Coronary Calcium as a Predictor of Coronary Events in Four Racial or Ethnic Groups. </a:t>
            </a:r>
            <a:r>
              <a:rPr lang="en-US" i="1" u="sng" dirty="0" smtClean="0">
                <a:hlinkClick r:id="rId2"/>
              </a:rPr>
              <a:t>N </a:t>
            </a:r>
            <a:r>
              <a:rPr lang="en-US" i="1" u="sng" dirty="0" err="1" smtClean="0">
                <a:hlinkClick r:id="rId2"/>
              </a:rPr>
              <a:t>Engl</a:t>
            </a:r>
            <a:r>
              <a:rPr lang="en-US" i="1" u="sng" dirty="0" smtClean="0">
                <a:hlinkClick r:id="rId2"/>
              </a:rPr>
              <a:t> J Med</a:t>
            </a:r>
            <a:r>
              <a:rPr lang="en-US" u="sng" dirty="0" smtClean="0">
                <a:hlinkClick r:id="rId2"/>
              </a:rPr>
              <a:t>. 2008;358(13):1336-1345.</a:t>
            </a:r>
            <a:endParaRPr lang="en-US" dirty="0" smtClean="0"/>
          </a:p>
          <a:p>
            <a:r>
              <a:rPr lang="en-US" dirty="0" smtClean="0"/>
              <a:t> </a:t>
            </a:r>
          </a:p>
          <a:p>
            <a:pPr lvl="0"/>
            <a:r>
              <a:rPr lang="en-US" u="sng" dirty="0" smtClean="0">
                <a:hlinkClick r:id="rId3"/>
              </a:rPr>
              <a:t>Barr RG, Bluemke DA, Ahmed FS, Carr JJ, Enright PL, Hoffman EA, Jiang R, Kawut SM, Kronmal RA, Lima JA, </a:t>
            </a:r>
            <a:r>
              <a:rPr lang="en-US" u="sng" dirty="0" err="1" smtClean="0">
                <a:hlinkClick r:id="rId3"/>
              </a:rPr>
              <a:t>Shahar</a:t>
            </a:r>
            <a:r>
              <a:rPr lang="en-US" u="sng" dirty="0" smtClean="0">
                <a:hlinkClick r:id="rId3"/>
              </a:rPr>
              <a:t> E, Smith LJ, Watson KE. Percent emphysema, airflow obstruction, and impaired left ventricular filling. </a:t>
            </a:r>
            <a:r>
              <a:rPr lang="en-US" i="1" u="sng" dirty="0" smtClean="0">
                <a:hlinkClick r:id="rId3"/>
              </a:rPr>
              <a:t>N </a:t>
            </a:r>
            <a:r>
              <a:rPr lang="en-US" i="1" u="sng" dirty="0" err="1" smtClean="0">
                <a:hlinkClick r:id="rId3"/>
              </a:rPr>
              <a:t>Engl</a:t>
            </a:r>
            <a:r>
              <a:rPr lang="en-US" i="1" u="sng" dirty="0" smtClean="0">
                <a:hlinkClick r:id="rId3"/>
              </a:rPr>
              <a:t> J Med</a:t>
            </a:r>
            <a:r>
              <a:rPr lang="en-US" u="sng" dirty="0" smtClean="0">
                <a:hlinkClick r:id="rId3"/>
              </a:rPr>
              <a:t>. 2010;362(3):217-227.</a:t>
            </a:r>
            <a:endParaRPr lang="en-US" dirty="0" smtClean="0"/>
          </a:p>
          <a:p>
            <a:endParaRPr lang="en-US" dirty="0"/>
          </a:p>
        </p:txBody>
      </p:sp>
      <p:sp>
        <p:nvSpPr>
          <p:cNvPr id="3" name="Title 2"/>
          <p:cNvSpPr>
            <a:spLocks noGrp="1"/>
          </p:cNvSpPr>
          <p:nvPr>
            <p:ph type="title"/>
          </p:nvPr>
        </p:nvSpPr>
        <p:spPr/>
        <p:txBody>
          <a:bodyPr/>
          <a:lstStyle/>
          <a:p>
            <a:r>
              <a:rPr lang="en-US" dirty="0" smtClean="0"/>
              <a:t/>
            </a:r>
            <a:br>
              <a:rPr lang="en-US" dirty="0" smtClean="0"/>
            </a:br>
            <a:r>
              <a:rPr lang="en-US" dirty="0" smtClean="0"/>
              <a:t>MESA papers by Impact Factor</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Lancet (33.6)</a:t>
            </a:r>
          </a:p>
          <a:p>
            <a:endParaRPr lang="en-US" dirty="0" smtClean="0"/>
          </a:p>
          <a:p>
            <a:pPr lvl="0"/>
            <a:r>
              <a:rPr lang="en-US" u="sng" dirty="0" smtClean="0">
                <a:hlinkClick r:id="rId2"/>
              </a:rPr>
              <a:t>Danesh J, Folsom A, Psaty B, Shea S, Cushman M, </a:t>
            </a:r>
            <a:r>
              <a:rPr lang="en-US" u="sng" dirty="0" err="1" smtClean="0">
                <a:hlinkClick r:id="rId2"/>
              </a:rPr>
              <a:t>Kaptoge</a:t>
            </a:r>
            <a:r>
              <a:rPr lang="en-US" u="sng" dirty="0" smtClean="0">
                <a:hlinkClick r:id="rId2"/>
              </a:rPr>
              <a:t> S, Di </a:t>
            </a:r>
            <a:r>
              <a:rPr lang="en-US" u="sng" dirty="0" err="1" smtClean="0">
                <a:hlinkClick r:id="rId2"/>
              </a:rPr>
              <a:t>Angelantonio</a:t>
            </a:r>
            <a:r>
              <a:rPr lang="en-US" u="sng" dirty="0" smtClean="0">
                <a:hlinkClick r:id="rId2"/>
              </a:rPr>
              <a:t> E, Lowe G, Pepys MB, Thompson SG, Collins R. C-reactive protein concentration and risk of coronary heart disease, stroke, and  mortality: an individual participant meta-analysis. Emerging Risk Factors Collaboration. </a:t>
            </a:r>
            <a:r>
              <a:rPr lang="en-US" i="1" u="sng" dirty="0" smtClean="0">
                <a:hlinkClick r:id="rId2"/>
              </a:rPr>
              <a:t>Lancet</a:t>
            </a:r>
            <a:r>
              <a:rPr lang="en-US" u="sng" dirty="0" smtClean="0">
                <a:hlinkClick r:id="rId2"/>
              </a:rPr>
              <a:t>. 2010;375(9709):132-140.</a:t>
            </a:r>
            <a:endParaRPr lang="en-US" dirty="0" smtClean="0"/>
          </a:p>
          <a:p>
            <a:endParaRPr lang="en-US" dirty="0" smtClean="0"/>
          </a:p>
          <a:p>
            <a:r>
              <a:rPr lang="en-US" u="sng" dirty="0" err="1" smtClean="0">
                <a:hlinkClick r:id="rId3"/>
              </a:rPr>
              <a:t>Blaha</a:t>
            </a:r>
            <a:r>
              <a:rPr lang="en-US" u="sng" dirty="0" smtClean="0">
                <a:hlinkClick r:id="rId3"/>
              </a:rPr>
              <a:t> MJ, Budoff MJ, </a:t>
            </a:r>
            <a:r>
              <a:rPr lang="en-US" u="sng" dirty="0" err="1" smtClean="0">
                <a:hlinkClick r:id="rId3"/>
              </a:rPr>
              <a:t>Defilippis</a:t>
            </a:r>
            <a:r>
              <a:rPr lang="en-US" u="sng" dirty="0" smtClean="0">
                <a:hlinkClick r:id="rId3"/>
              </a:rPr>
              <a:t> AP, </a:t>
            </a:r>
            <a:r>
              <a:rPr lang="en-US" u="sng" dirty="0" err="1" smtClean="0">
                <a:hlinkClick r:id="rId3"/>
              </a:rPr>
              <a:t>Blankstein</a:t>
            </a:r>
            <a:r>
              <a:rPr lang="en-US" u="sng" dirty="0" smtClean="0">
                <a:hlinkClick r:id="rId3"/>
              </a:rPr>
              <a:t> R, Rivera JJ, </a:t>
            </a:r>
            <a:r>
              <a:rPr lang="en-US" u="sng" dirty="0" err="1" smtClean="0">
                <a:hlinkClick r:id="rId3"/>
              </a:rPr>
              <a:t>Agatston</a:t>
            </a:r>
            <a:r>
              <a:rPr lang="en-US" u="sng" dirty="0" smtClean="0">
                <a:hlinkClick r:id="rId3"/>
              </a:rPr>
              <a:t> A, O’Leary DH, Lima J, Blumenthal RS, </a:t>
            </a:r>
            <a:r>
              <a:rPr lang="en-US" u="sng" dirty="0" err="1" smtClean="0">
                <a:hlinkClick r:id="rId3"/>
              </a:rPr>
              <a:t>Nasir</a:t>
            </a:r>
            <a:r>
              <a:rPr lang="en-US" u="sng" dirty="0" smtClean="0">
                <a:hlinkClick r:id="rId3"/>
              </a:rPr>
              <a:t> K. Association between c-reactive protein, coronary artery calcium, and cardiovascular events: implications for the JUPITER population from MESA, a population-based cohort study.  </a:t>
            </a:r>
            <a:r>
              <a:rPr lang="en-US" i="1" u="sng" dirty="0" smtClean="0">
                <a:hlinkClick r:id="rId3"/>
              </a:rPr>
              <a:t>Lancet</a:t>
            </a:r>
            <a:r>
              <a:rPr lang="en-US" u="sng" dirty="0" smtClean="0">
                <a:hlinkClick r:id="rId3"/>
              </a:rPr>
              <a:t>. 2011;378(9792):684-692.</a:t>
            </a:r>
            <a:endParaRPr lang="en-US" dirty="0"/>
          </a:p>
        </p:txBody>
      </p:sp>
      <p:sp>
        <p:nvSpPr>
          <p:cNvPr id="4" name="Title 2"/>
          <p:cNvSpPr>
            <a:spLocks noGrp="1"/>
          </p:cNvSpPr>
          <p:nvPr>
            <p:ph type="title"/>
          </p:nvPr>
        </p:nvSpPr>
        <p:spPr/>
        <p:txBody>
          <a:bodyPr/>
          <a:lstStyle/>
          <a:p>
            <a:r>
              <a:rPr lang="en-US" dirty="0" smtClean="0"/>
              <a:t/>
            </a:r>
            <a:br>
              <a:rPr lang="en-US" dirty="0" smtClean="0"/>
            </a:br>
            <a:r>
              <a:rPr lang="en-US" dirty="0" smtClean="0"/>
              <a:t>MESA papers by Impact Factor</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JAMA (30.0)</a:t>
            </a:r>
          </a:p>
          <a:p>
            <a:pPr>
              <a:buNone/>
            </a:pPr>
            <a:endParaRPr lang="en-US" dirty="0" smtClean="0"/>
          </a:p>
          <a:p>
            <a:pPr lvl="0"/>
            <a:r>
              <a:rPr lang="en-US" u="sng" dirty="0" smtClean="0">
                <a:hlinkClick r:id="rId2"/>
              </a:rPr>
              <a:t>Golden SH, </a:t>
            </a:r>
            <a:r>
              <a:rPr lang="en-US" u="sng" dirty="0" err="1" smtClean="0">
                <a:hlinkClick r:id="rId2"/>
              </a:rPr>
              <a:t>Lazo</a:t>
            </a:r>
            <a:r>
              <a:rPr lang="en-US" u="sng" dirty="0" smtClean="0">
                <a:hlinkClick r:id="rId2"/>
              </a:rPr>
              <a:t> M, </a:t>
            </a:r>
            <a:r>
              <a:rPr lang="en-US" u="sng" dirty="0" err="1" smtClean="0">
                <a:hlinkClick r:id="rId2"/>
              </a:rPr>
              <a:t>Carnethon</a:t>
            </a:r>
            <a:r>
              <a:rPr lang="en-US" u="sng" dirty="0" smtClean="0">
                <a:hlinkClick r:id="rId2"/>
              </a:rPr>
              <a:t> M, Bertoni AG, Schreiner PJ, Diez Roux AV, Lee HB, Lyketsos C. Examining a Bidirectional Association Between Depressive Symptoms and Diabetes. </a:t>
            </a:r>
            <a:r>
              <a:rPr lang="en-US" i="1" u="sng" dirty="0" smtClean="0">
                <a:hlinkClick r:id="rId2"/>
              </a:rPr>
              <a:t>JAMA</a:t>
            </a:r>
            <a:r>
              <a:rPr lang="en-US" u="sng" dirty="0" smtClean="0">
                <a:hlinkClick r:id="rId2"/>
              </a:rPr>
              <a:t>. 2008;299(23):2751-2759.</a:t>
            </a:r>
            <a:endParaRPr lang="en-US" dirty="0" smtClean="0"/>
          </a:p>
          <a:p>
            <a:pPr>
              <a:buNone/>
            </a:pPr>
            <a:r>
              <a:rPr lang="en-US" dirty="0" smtClean="0"/>
              <a:t> </a:t>
            </a:r>
          </a:p>
          <a:p>
            <a:pPr lvl="0"/>
            <a:r>
              <a:rPr lang="en-US" u="sng" dirty="0" smtClean="0">
                <a:hlinkClick r:id="rId3"/>
              </a:rPr>
              <a:t>Polonsky TS, McClelland RL, Jorgensen NW, Bild DE, Burke GL, Guerci AD, Greenland P. Coronary Artery Calcium Score and Risk Classification for Coronary Heart Disease Prediction. </a:t>
            </a:r>
            <a:r>
              <a:rPr lang="en-US" i="1" u="sng" dirty="0" smtClean="0">
                <a:hlinkClick r:id="rId3"/>
              </a:rPr>
              <a:t>JAMA </a:t>
            </a:r>
            <a:r>
              <a:rPr lang="en-US" u="sng" dirty="0" smtClean="0">
                <a:hlinkClick r:id="rId3"/>
              </a:rPr>
              <a:t>2010;303(16):1610-1616.</a:t>
            </a:r>
            <a:endParaRPr lang="en-US" dirty="0" smtClean="0"/>
          </a:p>
          <a:p>
            <a:endParaRPr lang="en-US" dirty="0"/>
          </a:p>
        </p:txBody>
      </p:sp>
      <p:sp>
        <p:nvSpPr>
          <p:cNvPr id="3" name="Title 2"/>
          <p:cNvSpPr>
            <a:spLocks noGrp="1"/>
          </p:cNvSpPr>
          <p:nvPr>
            <p:ph type="title"/>
          </p:nvPr>
        </p:nvSpPr>
        <p:spPr/>
        <p:txBody>
          <a:bodyPr/>
          <a:lstStyle/>
          <a:p>
            <a:r>
              <a:rPr lang="en-US" dirty="0" smtClean="0"/>
              <a:t>MESA papers by Impact Factor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Ann Intern Med (16.7)</a:t>
            </a:r>
          </a:p>
          <a:p>
            <a:endParaRPr lang="en-US" dirty="0" smtClean="0"/>
          </a:p>
          <a:p>
            <a:pPr lvl="0"/>
            <a:r>
              <a:rPr lang="en-US" u="sng" dirty="0" smtClean="0">
                <a:hlinkClick r:id="rId2"/>
              </a:rPr>
              <a:t>Diez Roux AV, </a:t>
            </a:r>
            <a:r>
              <a:rPr lang="en-US" u="sng" dirty="0" err="1" smtClean="0">
                <a:hlinkClick r:id="rId2"/>
              </a:rPr>
              <a:t>Ranjit</a:t>
            </a:r>
            <a:r>
              <a:rPr lang="en-US" u="sng" dirty="0" smtClean="0">
                <a:hlinkClick r:id="rId2"/>
              </a:rPr>
              <a:t> N, Powell L, Jackson S, Lewis TT, Shea S, Wu C. Psychosocial Factors and Coronary Calcium in Adults without Clinical Cardiovascular Disease. </a:t>
            </a:r>
            <a:r>
              <a:rPr lang="en-US" i="1" u="sng" dirty="0" smtClean="0">
                <a:hlinkClick r:id="rId2"/>
              </a:rPr>
              <a:t>Ann Intern Med</a:t>
            </a:r>
            <a:r>
              <a:rPr lang="en-US" u="sng" dirty="0" smtClean="0">
                <a:hlinkClick r:id="rId2"/>
              </a:rPr>
              <a:t>. 2006;144(11):822-831.</a:t>
            </a:r>
            <a:endParaRPr lang="en-US" dirty="0" smtClean="0"/>
          </a:p>
          <a:p>
            <a:endParaRPr lang="en-US" dirty="0" smtClean="0"/>
          </a:p>
          <a:p>
            <a:pPr lvl="0"/>
            <a:r>
              <a:rPr lang="en-US" u="sng" dirty="0" smtClean="0">
                <a:hlinkClick r:id="rId3"/>
              </a:rPr>
              <a:t>Kestenbaum B, </a:t>
            </a:r>
            <a:r>
              <a:rPr lang="en-US" u="sng" dirty="0" err="1" smtClean="0">
                <a:hlinkClick r:id="rId3"/>
              </a:rPr>
              <a:t>Rudser</a:t>
            </a:r>
            <a:r>
              <a:rPr lang="en-US" u="sng" dirty="0" smtClean="0">
                <a:hlinkClick r:id="rId3"/>
              </a:rPr>
              <a:t> KD, de Boer IH, Peralta CA, Fried LF, Shlipak MG, Palmas W, </a:t>
            </a:r>
            <a:r>
              <a:rPr lang="en-US" u="sng" dirty="0" err="1" smtClean="0">
                <a:hlinkClick r:id="rId3"/>
              </a:rPr>
              <a:t>Stehman</a:t>
            </a:r>
            <a:r>
              <a:rPr lang="en-US" u="sng" dirty="0" smtClean="0">
                <a:hlinkClick r:id="rId3"/>
              </a:rPr>
              <a:t>-Breen C, </a:t>
            </a:r>
            <a:r>
              <a:rPr lang="en-US" u="sng" dirty="0" err="1" smtClean="0">
                <a:hlinkClick r:id="rId3"/>
              </a:rPr>
              <a:t>Siscovick</a:t>
            </a:r>
            <a:r>
              <a:rPr lang="en-US" u="sng" dirty="0" smtClean="0">
                <a:hlinkClick r:id="rId3"/>
              </a:rPr>
              <a:t> DS. Differences in Kidney Function and Incident Hypertension: The Multi-Ethnic Study of Atherosclerosis. </a:t>
            </a:r>
            <a:r>
              <a:rPr lang="en-US" i="1" u="sng" dirty="0" smtClean="0">
                <a:hlinkClick r:id="rId3"/>
              </a:rPr>
              <a:t>Ann Intern Med</a:t>
            </a:r>
            <a:r>
              <a:rPr lang="en-US" u="sng" dirty="0" smtClean="0">
                <a:hlinkClick r:id="rId3"/>
              </a:rPr>
              <a:t>. 2008;148(7):501-508.</a:t>
            </a:r>
            <a:endParaRPr lang="en-US" dirty="0" smtClean="0"/>
          </a:p>
          <a:p>
            <a:endParaRPr lang="en-US" dirty="0" smtClean="0"/>
          </a:p>
          <a:p>
            <a:pPr lvl="0"/>
            <a:r>
              <a:rPr lang="en-US" u="sng" dirty="0" smtClean="0">
                <a:hlinkClick r:id="rId4"/>
              </a:rPr>
              <a:t>Rodriguez J, Jiang R, Johnson WC, </a:t>
            </a:r>
            <a:r>
              <a:rPr lang="en-US" u="sng" dirty="0" err="1" smtClean="0">
                <a:hlinkClick r:id="rId4"/>
              </a:rPr>
              <a:t>MacKenzie</a:t>
            </a:r>
            <a:r>
              <a:rPr lang="en-US" u="sng" dirty="0" smtClean="0">
                <a:hlinkClick r:id="rId4"/>
              </a:rPr>
              <a:t> BA, Smith LJ, Barr RG. The association of pipe and cigar use with </a:t>
            </a:r>
            <a:r>
              <a:rPr lang="en-US" u="sng" dirty="0" err="1" smtClean="0">
                <a:hlinkClick r:id="rId4"/>
              </a:rPr>
              <a:t>cotinine</a:t>
            </a:r>
            <a:r>
              <a:rPr lang="en-US" u="sng" dirty="0" smtClean="0">
                <a:hlinkClick r:id="rId4"/>
              </a:rPr>
              <a:t> levels, lung function, and airflow obstruction: a cross-sectional study.  </a:t>
            </a:r>
            <a:r>
              <a:rPr lang="en-US" i="1" u="sng" dirty="0" smtClean="0">
                <a:hlinkClick r:id="rId4"/>
              </a:rPr>
              <a:t>Ann Intern Med</a:t>
            </a:r>
            <a:r>
              <a:rPr lang="en-US" u="sng" dirty="0" smtClean="0">
                <a:hlinkClick r:id="rId4"/>
              </a:rPr>
              <a:t>. 2010;152(4):201-210.</a:t>
            </a:r>
            <a:endParaRPr lang="en-US" dirty="0" smtClean="0"/>
          </a:p>
          <a:p>
            <a:endParaRPr lang="en-US" dirty="0"/>
          </a:p>
        </p:txBody>
      </p:sp>
      <p:sp>
        <p:nvSpPr>
          <p:cNvPr id="3" name="Title 2"/>
          <p:cNvSpPr>
            <a:spLocks noGrp="1"/>
          </p:cNvSpPr>
          <p:nvPr>
            <p:ph type="title"/>
          </p:nvPr>
        </p:nvSpPr>
        <p:spPr/>
        <p:txBody>
          <a:bodyPr/>
          <a:lstStyle/>
          <a:p>
            <a:r>
              <a:rPr lang="en-US" dirty="0" smtClean="0"/>
              <a:t>MESA papers by Impact Factor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smtClean="0"/>
              <a:t>PLoS</a:t>
            </a:r>
            <a:r>
              <a:rPr lang="en-US" dirty="0" smtClean="0"/>
              <a:t> Med (15.6)</a:t>
            </a:r>
          </a:p>
          <a:p>
            <a:pPr>
              <a:buNone/>
            </a:pPr>
            <a:r>
              <a:rPr lang="en-US" dirty="0" smtClean="0"/>
              <a:t> </a:t>
            </a:r>
          </a:p>
          <a:p>
            <a:r>
              <a:rPr lang="en-US" u="sng" dirty="0" smtClean="0">
                <a:hlinkClick r:id="rId2"/>
              </a:rPr>
              <a:t>Adar SD, Klein R, Klein BE, </a:t>
            </a:r>
            <a:r>
              <a:rPr lang="en-US" u="sng" dirty="0" err="1" smtClean="0">
                <a:hlinkClick r:id="rId2"/>
              </a:rPr>
              <a:t>Szpiro</a:t>
            </a:r>
            <a:r>
              <a:rPr lang="en-US" u="sng" dirty="0" smtClean="0">
                <a:hlinkClick r:id="rId2"/>
              </a:rPr>
              <a:t> AA, Cotch MF, Wong TY, O’Neill MS, Shrager S, Barr RG, </a:t>
            </a:r>
            <a:r>
              <a:rPr lang="en-US" u="sng" dirty="0" err="1" smtClean="0">
                <a:hlinkClick r:id="rId2"/>
              </a:rPr>
              <a:t>Siscovick</a:t>
            </a:r>
            <a:r>
              <a:rPr lang="en-US" u="sng" dirty="0" smtClean="0">
                <a:hlinkClick r:id="rId2"/>
              </a:rPr>
              <a:t> D, </a:t>
            </a:r>
            <a:r>
              <a:rPr lang="en-US" u="sng" dirty="0" err="1" smtClean="0">
                <a:hlinkClick r:id="rId2"/>
              </a:rPr>
              <a:t>Daviglus</a:t>
            </a:r>
            <a:r>
              <a:rPr lang="en-US" u="sng" dirty="0" smtClean="0">
                <a:hlinkClick r:id="rId2"/>
              </a:rPr>
              <a:t> ML, Sampson PD, Kaufman JD. Air Pollution and the Microvasculature: A Cross-Sectional Assessment of In Vivo Retinal Images in the Population-Based Multi-Ethnic Study of Atherosclerosis (MESA). </a:t>
            </a:r>
            <a:r>
              <a:rPr lang="en-US" i="1" u="sng" dirty="0" err="1" smtClean="0">
                <a:hlinkClick r:id="rId2"/>
              </a:rPr>
              <a:t>PLoS</a:t>
            </a:r>
            <a:r>
              <a:rPr lang="en-US" i="1" u="sng" dirty="0" smtClean="0">
                <a:hlinkClick r:id="rId2"/>
              </a:rPr>
              <a:t> Med</a:t>
            </a:r>
            <a:r>
              <a:rPr lang="en-US" u="sng" dirty="0" smtClean="0">
                <a:hlinkClick r:id="rId2"/>
              </a:rPr>
              <a:t>. 2010;7(11):e1000372.</a:t>
            </a:r>
            <a:endParaRPr lang="en-US" dirty="0" smtClean="0"/>
          </a:p>
          <a:p>
            <a:endParaRPr lang="en-US" dirty="0"/>
          </a:p>
        </p:txBody>
      </p:sp>
      <p:sp>
        <p:nvSpPr>
          <p:cNvPr id="3" name="Title 2"/>
          <p:cNvSpPr>
            <a:spLocks noGrp="1"/>
          </p:cNvSpPr>
          <p:nvPr>
            <p:ph type="title"/>
          </p:nvPr>
        </p:nvSpPr>
        <p:spPr/>
        <p:txBody>
          <a:bodyPr/>
          <a:lstStyle/>
          <a:p>
            <a:r>
              <a:rPr lang="en-US" dirty="0" smtClean="0"/>
              <a:t>MESA papers by Impact Factor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err="1" smtClean="0"/>
              <a:t>Eur</a:t>
            </a:r>
            <a:r>
              <a:rPr lang="en-US" dirty="0" smtClean="0"/>
              <a:t> Heart J (10.0)</a:t>
            </a:r>
          </a:p>
          <a:p>
            <a:pPr lvl="0"/>
            <a:r>
              <a:rPr lang="en-US" u="sng" dirty="0" err="1" smtClean="0">
                <a:hlinkClick r:id="rId2"/>
              </a:rPr>
              <a:t>Erbel</a:t>
            </a:r>
            <a:r>
              <a:rPr lang="en-US" u="sng" dirty="0" smtClean="0">
                <a:hlinkClick r:id="rId2"/>
              </a:rPr>
              <a:t> R, Delaney JA, Lehmann N, McClelland RL, </a:t>
            </a:r>
            <a:r>
              <a:rPr lang="en-US" u="sng" dirty="0" err="1" smtClean="0">
                <a:hlinkClick r:id="rId2"/>
              </a:rPr>
              <a:t>Mohlenkamp</a:t>
            </a:r>
            <a:r>
              <a:rPr lang="en-US" u="sng" dirty="0" smtClean="0">
                <a:hlinkClick r:id="rId2"/>
              </a:rPr>
              <a:t> S, Kronmal RA, </a:t>
            </a:r>
            <a:r>
              <a:rPr lang="en-US" u="sng" dirty="0" err="1" smtClean="0">
                <a:hlinkClick r:id="rId2"/>
              </a:rPr>
              <a:t>Schmermund</a:t>
            </a:r>
            <a:r>
              <a:rPr lang="en-US" u="sng" dirty="0" smtClean="0">
                <a:hlinkClick r:id="rId2"/>
              </a:rPr>
              <a:t> A, </a:t>
            </a:r>
            <a:r>
              <a:rPr lang="en-US" u="sng" dirty="0" err="1" smtClean="0">
                <a:hlinkClick r:id="rId2"/>
              </a:rPr>
              <a:t>Moebus</a:t>
            </a:r>
            <a:r>
              <a:rPr lang="en-US" u="sng" dirty="0" smtClean="0">
                <a:hlinkClick r:id="rId2"/>
              </a:rPr>
              <a:t> S, </a:t>
            </a:r>
            <a:r>
              <a:rPr lang="en-US" u="sng" dirty="0" err="1" smtClean="0">
                <a:hlinkClick r:id="rId2"/>
              </a:rPr>
              <a:t>Dragano</a:t>
            </a:r>
            <a:r>
              <a:rPr lang="en-US" u="sng" dirty="0" smtClean="0">
                <a:hlinkClick r:id="rId2"/>
              </a:rPr>
              <a:t> N, </a:t>
            </a:r>
            <a:r>
              <a:rPr lang="en-US" u="sng" dirty="0" err="1" smtClean="0">
                <a:hlinkClick r:id="rId2"/>
              </a:rPr>
              <a:t>Stang</a:t>
            </a:r>
            <a:r>
              <a:rPr lang="en-US" u="sng" dirty="0" smtClean="0">
                <a:hlinkClick r:id="rId2"/>
              </a:rPr>
              <a:t> A, </a:t>
            </a:r>
            <a:r>
              <a:rPr lang="en-US" u="sng" dirty="0" err="1" smtClean="0">
                <a:hlinkClick r:id="rId2"/>
              </a:rPr>
              <a:t>Jockel</a:t>
            </a:r>
            <a:r>
              <a:rPr lang="en-US" u="sng" dirty="0" smtClean="0">
                <a:hlinkClick r:id="rId2"/>
              </a:rPr>
              <a:t> KH, Budoff MJ; on behalf of the Multi-Ethnic Study of Atherosclerosis and the Investigator Group of the Heinz Nixdorf Recall Study. Signs of subclinical coronary atherosclerosis in relation to risk factor distribution in the Multi-Ethnic Study of Atherosclerosis (MESA) and the Heinz Nixdorf Recall Study (HNR). </a:t>
            </a:r>
            <a:r>
              <a:rPr lang="en-US" i="1" u="sng" dirty="0" err="1" smtClean="0">
                <a:hlinkClick r:id="rId2"/>
              </a:rPr>
              <a:t>Eur</a:t>
            </a:r>
            <a:r>
              <a:rPr lang="en-US" i="1" u="sng" dirty="0" smtClean="0">
                <a:hlinkClick r:id="rId2"/>
              </a:rPr>
              <a:t> Heart J</a:t>
            </a:r>
            <a:r>
              <a:rPr lang="en-US" u="sng" dirty="0" smtClean="0">
                <a:hlinkClick r:id="rId2"/>
              </a:rPr>
              <a:t>. 2008;29(22):2782-2791.</a:t>
            </a:r>
            <a:endParaRPr lang="en-US" dirty="0" smtClean="0"/>
          </a:p>
          <a:p>
            <a:pPr lvl="0"/>
            <a:r>
              <a:rPr lang="en-US" u="sng" dirty="0" smtClean="0">
                <a:hlinkClick r:id="rId3"/>
              </a:rPr>
              <a:t>Yan AT, Yan RT, Cushman M, </a:t>
            </a:r>
            <a:r>
              <a:rPr lang="en-US" u="sng" dirty="0" err="1" smtClean="0">
                <a:hlinkClick r:id="rId3"/>
              </a:rPr>
              <a:t>Redheuil</a:t>
            </a:r>
            <a:r>
              <a:rPr lang="en-US" u="sng" dirty="0" smtClean="0">
                <a:hlinkClick r:id="rId3"/>
              </a:rPr>
              <a:t> A, Tracy RP, Arnett DK, Rosen BD, McClelland RL, Bluemke DA, Lima JA. Relationship of interleukin-6 with regional and global left-ventricular function in asymptomatic individuals without clinical cardiovascular disease: insights from the Multi-Ethnic Study of Atherosclerosis. </a:t>
            </a:r>
            <a:r>
              <a:rPr lang="en-US" i="1" u="sng" dirty="0" err="1" smtClean="0">
                <a:hlinkClick r:id="rId3"/>
              </a:rPr>
              <a:t>Eur</a:t>
            </a:r>
            <a:r>
              <a:rPr lang="en-US" i="1" u="sng" dirty="0" smtClean="0">
                <a:hlinkClick r:id="rId3"/>
              </a:rPr>
              <a:t> Heart J</a:t>
            </a:r>
            <a:r>
              <a:rPr lang="en-US" u="sng" dirty="0" smtClean="0">
                <a:hlinkClick r:id="rId3"/>
              </a:rPr>
              <a:t>. 2010;31(7):875-882.</a:t>
            </a:r>
            <a:endParaRPr lang="en-US" dirty="0" smtClean="0"/>
          </a:p>
          <a:p>
            <a:endParaRPr lang="en-US" dirty="0"/>
          </a:p>
        </p:txBody>
      </p:sp>
      <p:sp>
        <p:nvSpPr>
          <p:cNvPr id="3" name="Title 2"/>
          <p:cNvSpPr>
            <a:spLocks noGrp="1"/>
          </p:cNvSpPr>
          <p:nvPr>
            <p:ph type="title"/>
          </p:nvPr>
        </p:nvSpPr>
        <p:spPr/>
        <p:txBody>
          <a:bodyPr/>
          <a:lstStyle/>
          <a:p>
            <a:r>
              <a:rPr lang="en-US" dirty="0" smtClean="0"/>
              <a:t>MESA papers by Impact Factor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762000" y="0"/>
            <a:ext cx="7772400" cy="1470025"/>
          </a:xfrm>
        </p:spPr>
        <p:txBody>
          <a:bodyPr/>
          <a:lstStyle/>
          <a:p>
            <a:pPr eaLnBrk="1" hangingPunct="1"/>
            <a:r>
              <a:rPr lang="en-US" sz="4000" dirty="0" smtClean="0">
                <a:latin typeface="Arial" pitchFamily="34" charset="0"/>
              </a:rPr>
              <a:t>Exam 5 - </a:t>
            </a:r>
            <a:r>
              <a:rPr lang="en-US" sz="4000" u="none" dirty="0" smtClean="0">
                <a:latin typeface="Arial" pitchFamily="34" charset="0"/>
              </a:rPr>
              <a:t>GREAT WORK!!</a:t>
            </a:r>
          </a:p>
        </p:txBody>
      </p:sp>
      <p:sp>
        <p:nvSpPr>
          <p:cNvPr id="8196"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pic>
        <p:nvPicPr>
          <p:cNvPr id="1026" name="Picture 2" descr="C:\Documents and Settings\bildd\Local Settings\Temporary Internet Files\Content.IE5\O54P278K\MP900409425[1].jpg"/>
          <p:cNvPicPr>
            <a:picLocks noChangeAspect="1" noChangeArrowheads="1"/>
          </p:cNvPicPr>
          <p:nvPr/>
        </p:nvPicPr>
        <p:blipFill>
          <a:blip r:embed="rId2"/>
          <a:srcRect/>
          <a:stretch>
            <a:fillRect/>
          </a:stretch>
        </p:blipFill>
        <p:spPr bwMode="auto">
          <a:xfrm>
            <a:off x="914400" y="1219200"/>
            <a:ext cx="7318058" cy="4876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Circulation (14.4)</a:t>
            </a:r>
          </a:p>
          <a:p>
            <a:pPr>
              <a:buNone/>
            </a:pPr>
            <a:r>
              <a:rPr lang="en-US" dirty="0" smtClean="0"/>
              <a:t>N=18</a:t>
            </a:r>
          </a:p>
          <a:p>
            <a:r>
              <a:rPr lang="en-US" dirty="0" smtClean="0"/>
              <a:t>JACC (14.3)</a:t>
            </a:r>
          </a:p>
          <a:p>
            <a:pPr>
              <a:buNone/>
            </a:pPr>
            <a:r>
              <a:rPr lang="en-US" dirty="0" smtClean="0"/>
              <a:t>N=23</a:t>
            </a:r>
          </a:p>
          <a:p>
            <a:r>
              <a:rPr lang="en-US" dirty="0" smtClean="0"/>
              <a:t>Arch Intern Med (10.6)</a:t>
            </a:r>
          </a:p>
          <a:p>
            <a:pPr>
              <a:buNone/>
            </a:pPr>
            <a:r>
              <a:rPr lang="en-US" dirty="0" smtClean="0"/>
              <a:t>N=8</a:t>
            </a:r>
          </a:p>
          <a:p>
            <a:pPr>
              <a:buNone/>
            </a:pPr>
            <a:endParaRPr lang="en-US" dirty="0"/>
          </a:p>
        </p:txBody>
      </p:sp>
      <p:sp>
        <p:nvSpPr>
          <p:cNvPr id="3" name="Title 2"/>
          <p:cNvSpPr>
            <a:spLocks noGrp="1"/>
          </p:cNvSpPr>
          <p:nvPr>
            <p:ph type="title"/>
          </p:nvPr>
        </p:nvSpPr>
        <p:spPr/>
        <p:txBody>
          <a:bodyPr/>
          <a:lstStyle/>
          <a:p>
            <a:r>
              <a:rPr lang="en-US" dirty="0" smtClean="0"/>
              <a:t>MESA papers by Impact Factor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911683" y="1446213"/>
            <a:ext cx="7320634" cy="4525962"/>
          </a:xfrm>
          <a:prstGeom prst="rect">
            <a:avLst/>
          </a:prstGeom>
          <a:noFill/>
          <a:ln w="9525">
            <a:noFill/>
            <a:miter lim="800000"/>
            <a:headEnd/>
            <a:tailEnd/>
          </a:ln>
          <a:effectLst/>
        </p:spPr>
      </p:pic>
      <p:sp>
        <p:nvSpPr>
          <p:cNvPr id="4" name="Title 2"/>
          <p:cNvSpPr>
            <a:spLocks noGrp="1"/>
          </p:cNvSpPr>
          <p:nvPr>
            <p:ph type="title"/>
          </p:nvPr>
        </p:nvSpPr>
        <p:spPr/>
        <p:txBody>
          <a:bodyPr/>
          <a:lstStyle/>
          <a:p>
            <a:r>
              <a:rPr lang="en-US" dirty="0" err="1" smtClean="0"/>
              <a:t>Wordle</a:t>
            </a:r>
            <a:r>
              <a:rPr lang="en-US" dirty="0" smtClean="0"/>
              <a:t> for MESA abstracts after eliminating a bunch of obvious terms</a:t>
            </a:r>
            <a:endParaRPr lang="en-US" dirty="0"/>
          </a:p>
        </p:txBody>
      </p:sp>
      <p:sp>
        <p:nvSpPr>
          <p:cNvPr id="5" name="TextBox 4"/>
          <p:cNvSpPr txBox="1"/>
          <p:nvPr/>
        </p:nvSpPr>
        <p:spPr>
          <a:xfrm>
            <a:off x="304800" y="6488668"/>
            <a:ext cx="1296189" cy="369332"/>
          </a:xfrm>
          <a:prstGeom prst="rect">
            <a:avLst/>
          </a:prstGeom>
          <a:noFill/>
        </p:spPr>
        <p:txBody>
          <a:bodyPr wrap="none" rtlCol="0">
            <a:spAutoFit/>
          </a:bodyPr>
          <a:lstStyle/>
          <a:p>
            <a:r>
              <a:rPr lang="en-US" dirty="0" smtClean="0"/>
              <a:t>Wordle.net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MESA Objectives and Publications</a:t>
            </a:r>
            <a:endParaRPr lang="en-US" dirty="0"/>
          </a:p>
        </p:txBody>
      </p:sp>
      <p:graphicFrame>
        <p:nvGraphicFramePr>
          <p:cNvPr id="4" name="Content Placeholder 3"/>
          <p:cNvGraphicFramePr>
            <a:graphicFrameLocks noGrp="1"/>
          </p:cNvGraphicFramePr>
          <p:nvPr>
            <p:ph idx="1"/>
          </p:nvPr>
        </p:nvGraphicFramePr>
        <p:xfrm>
          <a:off x="457200" y="1446213"/>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6488668"/>
            <a:ext cx="1154996" cy="369332"/>
          </a:xfrm>
          <a:prstGeom prst="rect">
            <a:avLst/>
          </a:prstGeom>
          <a:noFill/>
        </p:spPr>
        <p:txBody>
          <a:bodyPr wrap="none" rtlCol="0">
            <a:spAutoFit/>
          </a:bodyPr>
          <a:lstStyle/>
          <a:p>
            <a:r>
              <a:rPr lang="en-US" dirty="0" smtClean="0"/>
              <a:t>July 2011</a:t>
            </a:r>
            <a:endParaRPr lang="en-US" dirty="0"/>
          </a:p>
        </p:txBody>
      </p:sp>
      <p:sp>
        <p:nvSpPr>
          <p:cNvPr id="6" name="TextBox 5"/>
          <p:cNvSpPr txBox="1"/>
          <p:nvPr/>
        </p:nvSpPr>
        <p:spPr>
          <a:xfrm>
            <a:off x="5257800" y="5867400"/>
            <a:ext cx="2031325" cy="369332"/>
          </a:xfrm>
          <a:prstGeom prst="rect">
            <a:avLst/>
          </a:prstGeom>
          <a:noFill/>
        </p:spPr>
        <p:txBody>
          <a:bodyPr wrap="none" rtlCol="0">
            <a:spAutoFit/>
          </a:bodyPr>
          <a:lstStyle/>
          <a:p>
            <a:r>
              <a:rPr lang="en-US" dirty="0" smtClean="0"/>
              <a:t>Number of papers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What MESA papers do you think have been important and influential?</a:t>
            </a:r>
          </a:p>
          <a:p>
            <a:pPr lvl="1"/>
            <a:r>
              <a:rPr lang="en-US" dirty="0" smtClean="0"/>
              <a:t>Citations by guidelines</a:t>
            </a:r>
          </a:p>
          <a:p>
            <a:pPr lvl="1"/>
            <a:r>
              <a:rPr lang="en-US" dirty="0" smtClean="0"/>
              <a:t>“First” papers – something found for the first </a:t>
            </a:r>
            <a:r>
              <a:rPr lang="en-US" dirty="0" smtClean="0"/>
              <a:t>time</a:t>
            </a:r>
          </a:p>
          <a:p>
            <a:pPr lvl="1"/>
            <a:r>
              <a:rPr lang="en-US" dirty="0" smtClean="0"/>
              <a:t>Elucidating </a:t>
            </a:r>
            <a:r>
              <a:rPr lang="en-US" dirty="0" err="1" smtClean="0"/>
              <a:t>pathophysiology</a:t>
            </a:r>
            <a:r>
              <a:rPr lang="en-US" dirty="0" smtClean="0"/>
              <a:t> </a:t>
            </a:r>
            <a:r>
              <a:rPr lang="en-US" dirty="0" smtClean="0"/>
              <a:t>(to tell whole story)</a:t>
            </a:r>
            <a:endParaRPr lang="en-US" dirty="0" smtClean="0"/>
          </a:p>
          <a:p>
            <a:pPr lvl="1"/>
            <a:r>
              <a:rPr lang="en-US" dirty="0" smtClean="0"/>
              <a:t>Providing background for clinical trials</a:t>
            </a:r>
          </a:p>
          <a:p>
            <a:pPr lvl="1"/>
            <a:r>
              <a:rPr lang="en-US" dirty="0" smtClean="0"/>
              <a:t>Informing next steps in research</a:t>
            </a:r>
          </a:p>
          <a:p>
            <a:pPr lvl="1"/>
            <a:r>
              <a:rPr lang="en-US" dirty="0" smtClean="0"/>
              <a:t>Informing policy</a:t>
            </a:r>
          </a:p>
          <a:p>
            <a:r>
              <a:rPr lang="en-US" b="1" dirty="0" smtClean="0">
                <a:solidFill>
                  <a:srgbClr val="C00000"/>
                </a:solidFill>
              </a:rPr>
              <a:t>Please email your ideas to me!</a:t>
            </a:r>
          </a:p>
          <a:p>
            <a:pPr>
              <a:buNone/>
            </a:pPr>
            <a:r>
              <a:rPr lang="en-US" b="1" dirty="0" smtClean="0">
                <a:solidFill>
                  <a:srgbClr val="C00000"/>
                </a:solidFill>
              </a:rPr>
              <a:t>	bildd@nhlbi.nih.gov</a:t>
            </a:r>
            <a:endParaRPr lang="en-US" b="1" dirty="0">
              <a:solidFill>
                <a:srgbClr val="C00000"/>
              </a:solidFill>
            </a:endParaRPr>
          </a:p>
        </p:txBody>
      </p:sp>
      <p:sp>
        <p:nvSpPr>
          <p:cNvPr id="3" name="Title 2"/>
          <p:cNvSpPr>
            <a:spLocks noGrp="1"/>
          </p:cNvSpPr>
          <p:nvPr>
            <p:ph type="title"/>
          </p:nvPr>
        </p:nvSpPr>
        <p:spPr/>
        <p:txBody>
          <a:bodyPr/>
          <a:lstStyle/>
          <a:p>
            <a:r>
              <a:rPr lang="en-US" dirty="0" smtClean="0"/>
              <a:t>A plea for help with important metrics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normAutofit/>
          </a:bodyPr>
          <a:lstStyle/>
          <a:p>
            <a:pPr>
              <a:defRPr/>
            </a:pPr>
            <a:r>
              <a:rPr lang="en-US" dirty="0" smtClean="0">
                <a:latin typeface="Arial" pitchFamily="34" charset="0"/>
              </a:rPr>
              <a:t>Appointment of new NHLBI Director still pending -- Susan Shurin is Acting Director of NHLBI.</a:t>
            </a:r>
          </a:p>
          <a:p>
            <a:pPr>
              <a:defRPr/>
            </a:pPr>
            <a:r>
              <a:rPr lang="en-US" dirty="0" smtClean="0">
                <a:latin typeface="Arial" pitchFamily="34" charset="0"/>
              </a:rPr>
              <a:t>FY2012 Budget had (only) a 0.5% decrease for NHLBI.</a:t>
            </a:r>
          </a:p>
          <a:p>
            <a:pPr>
              <a:defRPr/>
            </a:pPr>
            <a:r>
              <a:rPr lang="en-US" dirty="0" smtClean="0">
                <a:latin typeface="Arial" pitchFamily="34" charset="0"/>
              </a:rPr>
              <a:t>FY2013 President’s Budget $3.076B (compared to $3.085B in FY12).  </a:t>
            </a:r>
          </a:p>
          <a:p>
            <a:pPr eaLnBrk="1" hangingPunct="1">
              <a:buFontTx/>
              <a:buChar char="•"/>
              <a:defRPr/>
            </a:pPr>
            <a:endParaRPr lang="en-US" dirty="0" smtClean="0">
              <a:latin typeface="Arial" pitchFamily="34" charset="0"/>
            </a:endParaRPr>
          </a:p>
          <a:p>
            <a:pPr eaLnBrk="1" hangingPunct="1">
              <a:buNone/>
              <a:defRPr/>
            </a:pPr>
            <a:endParaRPr lang="en-US" dirty="0" smtClean="0">
              <a:solidFill>
                <a:schemeClr val="accent2">
                  <a:lumMod val="60000"/>
                  <a:lumOff val="40000"/>
                </a:schemeClr>
              </a:solidFill>
              <a:latin typeface="Arial" pitchFamily="34" charset="0"/>
            </a:endParaRPr>
          </a:p>
        </p:txBody>
      </p:sp>
      <p:sp>
        <p:nvSpPr>
          <p:cNvPr id="16387" name="Rectangle 3"/>
          <p:cNvSpPr>
            <a:spLocks noGrp="1" noChangeArrowheads="1"/>
          </p:cNvSpPr>
          <p:nvPr>
            <p:ph type="title"/>
          </p:nvPr>
        </p:nvSpPr>
        <p:spPr/>
        <p:txBody>
          <a:bodyPr/>
          <a:lstStyle/>
          <a:p>
            <a:pPr eaLnBrk="1" hangingPunct="1"/>
            <a:r>
              <a:rPr lang="en-US" sz="4000" u="none" dirty="0" smtClean="0">
                <a:latin typeface="Arial" pitchFamily="34" charset="0"/>
              </a:rPr>
              <a:t>NIH and NHLBI news</a:t>
            </a:r>
          </a:p>
        </p:txBody>
      </p:sp>
      <p:sp>
        <p:nvSpPr>
          <p:cNvPr id="4" name="Rectangle 3"/>
          <p:cNvSpPr/>
          <p:nvPr/>
        </p:nvSpPr>
        <p:spPr>
          <a:xfrm>
            <a:off x="228600" y="6324600"/>
            <a:ext cx="7138987" cy="307777"/>
          </a:xfrm>
          <a:prstGeom prst="rect">
            <a:avLst/>
          </a:prstGeom>
        </p:spPr>
        <p:txBody>
          <a:bodyPr wrap="square">
            <a:spAutoFit/>
          </a:bodyPr>
          <a:lstStyle/>
          <a:p>
            <a:pPr marL="341313" lvl="0" indent="-341313" defTabSz="457200">
              <a:spcBef>
                <a:spcPct val="20000"/>
              </a:spcBef>
              <a:buClr>
                <a:srgbClr val="CC0000"/>
              </a:buClr>
              <a:buFontTx/>
              <a:buChar char="•"/>
              <a:defRPr/>
            </a:pPr>
            <a:r>
              <a:rPr lang="en-US" sz="1400" dirty="0" smtClean="0">
                <a:solidFill>
                  <a:prstClr val="black"/>
                </a:solidFill>
                <a:latin typeface="Arial" pitchFamily="34" charset="0"/>
                <a:cs typeface="Arial"/>
              </a:rPr>
              <a:t>http://www.hhs.gov/about/budget/fy2012/fy2012bib.pdf</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NHLBI budget</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24000" y="1066800"/>
            <a:ext cx="5784312" cy="5119116"/>
          </a:xfrm>
          <a:prstGeom prst="rect">
            <a:avLst/>
          </a:prstGeom>
          <a:noFill/>
          <a:ln w="9525">
            <a:noFill/>
            <a:miter lim="800000"/>
            <a:headEnd/>
            <a:tailEnd/>
          </a:ln>
          <a:effectLst/>
        </p:spPr>
      </p:pic>
      <p:sp>
        <p:nvSpPr>
          <p:cNvPr id="6" name="Rectangle 5"/>
          <p:cNvSpPr/>
          <p:nvPr/>
        </p:nvSpPr>
        <p:spPr>
          <a:xfrm>
            <a:off x="228600" y="6400800"/>
            <a:ext cx="7138987" cy="307777"/>
          </a:xfrm>
          <a:prstGeom prst="rect">
            <a:avLst/>
          </a:prstGeom>
        </p:spPr>
        <p:txBody>
          <a:bodyPr wrap="square">
            <a:spAutoFit/>
          </a:bodyPr>
          <a:lstStyle/>
          <a:p>
            <a:pPr marL="341313" lvl="0" indent="-341313" defTabSz="457200">
              <a:spcBef>
                <a:spcPct val="20000"/>
              </a:spcBef>
              <a:buClr>
                <a:srgbClr val="CC0000"/>
              </a:buClr>
              <a:buFontTx/>
              <a:buChar char="•"/>
              <a:defRPr/>
            </a:pPr>
            <a:r>
              <a:rPr lang="en-US" sz="1400" dirty="0" smtClean="0">
                <a:solidFill>
                  <a:prstClr val="black"/>
                </a:solidFill>
                <a:latin typeface="Arial" pitchFamily="34" charset="0"/>
                <a:cs typeface="Arial"/>
              </a:rPr>
              <a:t>http://www.hhs.gov/about/budget/fy2012/fy2012bib.pdf</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Epidemiology “Blog” coming soon!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362200" y="990600"/>
            <a:ext cx="4162021" cy="5020506"/>
          </a:xfrm>
          <a:prstGeom prst="rect">
            <a:avLst/>
          </a:prstGeom>
          <a:noFill/>
          <a:ln w="9525">
            <a:noFill/>
            <a:miter lim="800000"/>
            <a:headEnd/>
            <a:tailEnd/>
          </a:ln>
          <a:effectLst/>
        </p:spPr>
      </p:pic>
      <p:sp>
        <p:nvSpPr>
          <p:cNvPr id="4" name="Rectangle 3"/>
          <p:cNvSpPr/>
          <p:nvPr/>
        </p:nvSpPr>
        <p:spPr>
          <a:xfrm rot="1511187">
            <a:off x="533400" y="2875003"/>
            <a:ext cx="7924800" cy="830997"/>
          </a:xfrm>
          <a:prstGeom prst="rect">
            <a:avLst/>
          </a:prstGeom>
        </p:spPr>
        <p:txBody>
          <a:bodyPr wrap="square">
            <a:spAutoFit/>
          </a:bodyPr>
          <a:lstStyle/>
          <a:p>
            <a:r>
              <a:rPr lang="en-US" sz="2400" b="1" dirty="0" smtClean="0">
                <a:solidFill>
                  <a:srgbClr val="C00000"/>
                </a:solidFill>
              </a:rPr>
              <a:t>http://www.nhlbi.nih.gov/resources/epidemiology-forum/index.htm</a:t>
            </a:r>
            <a:endParaRPr 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Collecting input</a:t>
            </a:r>
          </a:p>
          <a:p>
            <a:pPr lvl="1"/>
            <a:r>
              <a:rPr lang="en-US" dirty="0" smtClean="0"/>
              <a:t>Investigator poll</a:t>
            </a:r>
          </a:p>
          <a:p>
            <a:pPr lvl="1"/>
            <a:r>
              <a:rPr lang="en-US" dirty="0" smtClean="0"/>
              <a:t>Working groups</a:t>
            </a:r>
          </a:p>
          <a:p>
            <a:pPr lvl="1"/>
            <a:r>
              <a:rPr lang="en-US" dirty="0" smtClean="0"/>
              <a:t>Discussion within DCVS</a:t>
            </a:r>
          </a:p>
          <a:p>
            <a:pPr lvl="1"/>
            <a:r>
              <a:rPr lang="en-US" dirty="0" smtClean="0"/>
              <a:t>Engaging the extramural community</a:t>
            </a:r>
          </a:p>
          <a:p>
            <a:pPr lvl="2"/>
            <a:r>
              <a:rPr lang="en-US" dirty="0" smtClean="0"/>
              <a:t>Workshop</a:t>
            </a:r>
          </a:p>
          <a:p>
            <a:pPr lvl="2"/>
            <a:r>
              <a:rPr lang="en-US" dirty="0" smtClean="0"/>
              <a:t>Virtual</a:t>
            </a:r>
          </a:p>
          <a:p>
            <a:pPr lvl="2"/>
            <a:r>
              <a:rPr lang="en-US" dirty="0" smtClean="0"/>
              <a:t>Other</a:t>
            </a:r>
          </a:p>
          <a:p>
            <a:pPr lvl="2"/>
            <a:endParaRPr lang="en-US" dirty="0" smtClean="0"/>
          </a:p>
          <a:p>
            <a:pPr lvl="3"/>
            <a:endParaRPr lang="en-US" dirty="0" smtClean="0"/>
          </a:p>
        </p:txBody>
      </p:sp>
      <p:sp>
        <p:nvSpPr>
          <p:cNvPr id="3" name="Title 2"/>
          <p:cNvSpPr>
            <a:spLocks noGrp="1"/>
          </p:cNvSpPr>
          <p:nvPr>
            <p:ph type="title"/>
          </p:nvPr>
        </p:nvSpPr>
        <p:spPr/>
        <p:txBody>
          <a:bodyPr/>
          <a:lstStyle/>
          <a:p>
            <a:r>
              <a:rPr lang="en-US" dirty="0" smtClean="0"/>
              <a:t>MESA continuation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Options</a:t>
            </a:r>
          </a:p>
          <a:p>
            <a:pPr lvl="1"/>
            <a:r>
              <a:rPr lang="en-US" dirty="0" smtClean="0"/>
              <a:t>RFPs to renew contracts for Exam 6, etc.</a:t>
            </a:r>
          </a:p>
          <a:p>
            <a:pPr lvl="1"/>
            <a:r>
              <a:rPr lang="en-US" dirty="0" smtClean="0"/>
              <a:t>RFP(s) for “core” support</a:t>
            </a:r>
          </a:p>
          <a:p>
            <a:pPr lvl="1"/>
            <a:r>
              <a:rPr lang="en-US" dirty="0" smtClean="0"/>
              <a:t>Grant(s) support (investigator-initiated)</a:t>
            </a:r>
          </a:p>
          <a:p>
            <a:r>
              <a:rPr lang="en-US" dirty="0" smtClean="0"/>
              <a:t>Timeline</a:t>
            </a:r>
          </a:p>
          <a:p>
            <a:pPr lvl="1"/>
            <a:r>
              <a:rPr lang="en-US" dirty="0" smtClean="0"/>
              <a:t>About 19 months from initial formal concept approval at NHLBI to </a:t>
            </a:r>
            <a:r>
              <a:rPr lang="en-US" dirty="0" smtClean="0"/>
              <a:t>award</a:t>
            </a:r>
          </a:p>
          <a:p>
            <a:pPr lvl="1"/>
            <a:r>
              <a:rPr lang="en-US" smtClean="0"/>
              <a:t>Current contracts end in August 2015</a:t>
            </a:r>
            <a:endParaRPr lang="en-US" dirty="0"/>
          </a:p>
        </p:txBody>
      </p:sp>
      <p:sp>
        <p:nvSpPr>
          <p:cNvPr id="3" name="Title 2"/>
          <p:cNvSpPr>
            <a:spLocks noGrp="1"/>
          </p:cNvSpPr>
          <p:nvPr>
            <p:ph type="title"/>
          </p:nvPr>
        </p:nvSpPr>
        <p:spPr/>
        <p:txBody>
          <a:bodyPr/>
          <a:lstStyle/>
          <a:p>
            <a:r>
              <a:rPr lang="en-US" dirty="0" smtClean="0"/>
              <a:t>MESA continuation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762000" y="0"/>
            <a:ext cx="7772400" cy="1470025"/>
          </a:xfrm>
        </p:spPr>
        <p:txBody>
          <a:bodyPr/>
          <a:lstStyle/>
          <a:p>
            <a:pPr eaLnBrk="1" hangingPunct="1"/>
            <a:r>
              <a:rPr lang="en-US" sz="4000" u="none" dirty="0" smtClean="0">
                <a:latin typeface="Arial" pitchFamily="34" charset="0"/>
              </a:rPr>
              <a:t>Exam 5 retention </a:t>
            </a:r>
          </a:p>
        </p:txBody>
      </p:sp>
      <p:sp>
        <p:nvSpPr>
          <p:cNvPr id="8196"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7173" name="Rectangle 5"/>
          <p:cNvSpPr>
            <a:spLocks noChangeArrowheads="1"/>
          </p:cNvSpPr>
          <p:nvPr/>
        </p:nvSpPr>
        <p:spPr bwMode="auto">
          <a:xfrm>
            <a:off x="609600" y="1295400"/>
            <a:ext cx="7924800" cy="4524315"/>
          </a:xfrm>
          <a:prstGeom prst="rect">
            <a:avLst/>
          </a:prstGeom>
          <a:noFill/>
          <a:ln w="9525">
            <a:noFill/>
            <a:miter lim="800000"/>
            <a:headEnd/>
            <a:tailEnd/>
          </a:ln>
        </p:spPr>
        <p:txBody>
          <a:bodyPr wrap="square">
            <a:spAutoFit/>
          </a:bodyPr>
          <a:lstStyle/>
          <a:p>
            <a:pPr>
              <a:defRPr/>
            </a:pPr>
            <a:endParaRPr lang="en-US" sz="1200" dirty="0">
              <a:solidFill>
                <a:schemeClr val="accent2"/>
              </a:solidFill>
            </a:endParaRPr>
          </a:p>
          <a:p>
            <a:pPr>
              <a:buFont typeface="Arial" pitchFamily="34" charset="0"/>
              <a:buChar char="•"/>
              <a:defRPr/>
            </a:pPr>
            <a:r>
              <a:rPr lang="en-US" sz="2800" dirty="0"/>
              <a:t> </a:t>
            </a:r>
            <a:r>
              <a:rPr lang="en-US" sz="3200" dirty="0" smtClean="0"/>
              <a:t>Goal for Exam 5 was 5200, which represents </a:t>
            </a:r>
            <a:r>
              <a:rPr lang="en-US" sz="3200" dirty="0" smtClean="0"/>
              <a:t>87% </a:t>
            </a:r>
            <a:r>
              <a:rPr lang="en-US" sz="3200" dirty="0" smtClean="0"/>
              <a:t>of enrolled cohort (not deceased).</a:t>
            </a:r>
          </a:p>
          <a:p>
            <a:pPr>
              <a:defRPr/>
            </a:pPr>
            <a:endParaRPr lang="en-US" sz="3200" dirty="0" smtClean="0"/>
          </a:p>
          <a:p>
            <a:pPr>
              <a:buFont typeface="Arial" pitchFamily="34" charset="0"/>
              <a:buChar char="•"/>
              <a:defRPr/>
            </a:pPr>
            <a:r>
              <a:rPr lang="en-US" sz="3200" dirty="0" smtClean="0"/>
              <a:t> The study saw 4655 participants </a:t>
            </a:r>
            <a:r>
              <a:rPr lang="en-US" sz="3200" dirty="0" smtClean="0"/>
              <a:t>for </a:t>
            </a:r>
            <a:r>
              <a:rPr lang="en-US" sz="3200" dirty="0" smtClean="0"/>
              <a:t>Exam 5 -- 76% retention of 6145 expected.</a:t>
            </a:r>
          </a:p>
          <a:p>
            <a:pPr>
              <a:buFont typeface="Arial" pitchFamily="34" charset="0"/>
              <a:buChar char="•"/>
              <a:defRPr/>
            </a:pPr>
            <a:endParaRPr lang="en-US" sz="2800" dirty="0" smtClean="0"/>
          </a:p>
          <a:p>
            <a:pPr>
              <a:defRPr/>
            </a:pPr>
            <a:endParaRPr lang="en-US" sz="2800" dirty="0" smtClean="0"/>
          </a:p>
          <a:p>
            <a:pPr>
              <a:defRPr/>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Extras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MESA continuation -  steps -- ~19 months</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2544315" y="1143000"/>
            <a:ext cx="4085086" cy="51699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SPIRES – Scientific Publication Information Retrieval and Evaluation System </a:t>
            </a:r>
            <a:endParaRPr lang="en-US" dirty="0"/>
          </a:p>
        </p:txBody>
      </p:sp>
      <p:sp>
        <p:nvSpPr>
          <p:cNvPr id="5" name="Rectangle 2"/>
          <p:cNvSpPr>
            <a:spLocks noGrp="1" noChangeArrowheads="1"/>
          </p:cNvSpPr>
          <p:nvPr>
            <p:ph idx="1"/>
          </p:nvPr>
        </p:nvSpPr>
        <p:spPr/>
        <p:txBody>
          <a:bodyPr>
            <a:normAutofit/>
          </a:bodyPr>
          <a:lstStyle/>
          <a:p>
            <a:pPr eaLnBrk="1" hangingPunct="1">
              <a:buFontTx/>
              <a:buChar char="•"/>
              <a:defRPr/>
            </a:pPr>
            <a:r>
              <a:rPr lang="en-US" dirty="0" smtClean="0">
                <a:latin typeface="Arial" pitchFamily="34" charset="0"/>
              </a:rPr>
              <a:t>Impact Factors were available for 107 of the 161 papers.</a:t>
            </a:r>
          </a:p>
        </p:txBody>
      </p:sp>
      <p:graphicFrame>
        <p:nvGraphicFramePr>
          <p:cNvPr id="6" name="Chart 5"/>
          <p:cNvGraphicFramePr/>
          <p:nvPr/>
        </p:nvGraphicFramePr>
        <p:xfrm>
          <a:off x="304800" y="2362200"/>
          <a:ext cx="8305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3657600"/>
            <a:ext cx="389850" cy="369332"/>
          </a:xfrm>
          <a:prstGeom prst="rect">
            <a:avLst/>
          </a:prstGeom>
          <a:noFill/>
        </p:spPr>
        <p:txBody>
          <a:bodyPr wrap="none" rtlCol="0">
            <a:spAutoFit/>
          </a:bodyPr>
          <a:lstStyle/>
          <a:p>
            <a:r>
              <a:rPr lang="en-US" dirty="0" smtClean="0"/>
              <a:t>IF</a:t>
            </a:r>
            <a:endParaRPr lang="en-US" dirty="0"/>
          </a:p>
        </p:txBody>
      </p:sp>
      <p:sp>
        <p:nvSpPr>
          <p:cNvPr id="8" name="Right Arrow 7"/>
          <p:cNvSpPr/>
          <p:nvPr/>
        </p:nvSpPr>
        <p:spPr>
          <a:xfrm>
            <a:off x="5334000" y="3505200"/>
            <a:ext cx="1371600" cy="2743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MESA Participant Web Site</a:t>
            </a:r>
            <a:endParaRPr lang="en-US"/>
          </a:p>
        </p:txBody>
      </p:sp>
      <p:pic>
        <p:nvPicPr>
          <p:cNvPr id="102402" name="Picture 2"/>
          <p:cNvPicPr>
            <a:picLocks noGrp="1" noChangeAspect="1" noChangeArrowheads="1"/>
          </p:cNvPicPr>
          <p:nvPr>
            <p:ph idx="1"/>
          </p:nvPr>
        </p:nvPicPr>
        <p:blipFill>
          <a:blip r:embed="rId2"/>
          <a:srcRect/>
          <a:stretch>
            <a:fillRect/>
          </a:stretch>
        </p:blipFill>
        <p:spPr bwMode="auto">
          <a:xfrm>
            <a:off x="457200" y="1535668"/>
            <a:ext cx="8229600" cy="434705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3954929" cy="369332"/>
          </a:xfrm>
          <a:prstGeom prst="rect">
            <a:avLst/>
          </a:prstGeom>
          <a:noFill/>
        </p:spPr>
        <p:txBody>
          <a:bodyPr wrap="none" rtlCol="0">
            <a:spAutoFit/>
          </a:bodyPr>
          <a:lstStyle/>
          <a:p>
            <a:r>
              <a:rPr lang="en-US" dirty="0" smtClean="0"/>
              <a:t>http://f1000.com/about/whatis/factors</a:t>
            </a:r>
            <a:endParaRPr lang="en-US" dirty="0"/>
          </a:p>
        </p:txBody>
      </p:sp>
      <p:sp>
        <p:nvSpPr>
          <p:cNvPr id="5" name="Title 1"/>
          <p:cNvSpPr txBox="1">
            <a:spLocks/>
          </p:cNvSpPr>
          <p:nvPr/>
        </p:nvSpPr>
        <p:spPr>
          <a:xfrm>
            <a:off x="457200" y="1524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F1000 (Faculty of 1000) Post Publication Peer Review</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1600200" y="1371600"/>
            <a:ext cx="6124575" cy="4676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http://f1000.com/3407958#evaluations</a:t>
            </a:r>
            <a:endParaRPr lang="en-US" dirty="0"/>
          </a:p>
        </p:txBody>
      </p:sp>
      <p:sp>
        <p:nvSpPr>
          <p:cNvPr id="5" name="Title 1"/>
          <p:cNvSpPr txBox="1">
            <a:spLocks/>
          </p:cNvSpPr>
          <p:nvPr/>
        </p:nvSpPr>
        <p:spPr>
          <a:xfrm>
            <a:off x="457200" y="1524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F1000 (Faculty of 1000) Post Publication Peer Review</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990600" y="1447800"/>
            <a:ext cx="727082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http://f1000.com/3407958#evaluations</a:t>
            </a:r>
            <a:endParaRPr lang="en-US" dirty="0"/>
          </a:p>
        </p:txBody>
      </p:sp>
      <p:sp>
        <p:nvSpPr>
          <p:cNvPr id="5" name="Title 1"/>
          <p:cNvSpPr txBox="1">
            <a:spLocks/>
          </p:cNvSpPr>
          <p:nvPr/>
        </p:nvSpPr>
        <p:spPr>
          <a:xfrm>
            <a:off x="457200" y="1524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F1000 (Faculty of 1000) Post Publication Peer Review</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3075" name="Picture 3"/>
          <p:cNvPicPr>
            <a:picLocks noChangeAspect="1" noChangeArrowheads="1"/>
          </p:cNvPicPr>
          <p:nvPr/>
        </p:nvPicPr>
        <p:blipFill>
          <a:blip r:embed="rId3"/>
          <a:srcRect/>
          <a:stretch>
            <a:fillRect/>
          </a:stretch>
        </p:blipFill>
        <p:spPr bwMode="auto">
          <a:xfrm>
            <a:off x="1295400" y="1295400"/>
            <a:ext cx="6553200" cy="4793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http://f1000.com/3407958#evaluations</a:t>
            </a:r>
            <a:endParaRPr lang="en-US" dirty="0"/>
          </a:p>
        </p:txBody>
      </p:sp>
      <p:sp>
        <p:nvSpPr>
          <p:cNvPr id="5" name="Title 1"/>
          <p:cNvSpPr txBox="1">
            <a:spLocks/>
          </p:cNvSpPr>
          <p:nvPr/>
        </p:nvSpPr>
        <p:spPr>
          <a:xfrm>
            <a:off x="457200" y="1524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F1000 (Faculty of 1000) Post Publication Peer Review</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098" name="Picture 2"/>
          <p:cNvPicPr>
            <a:picLocks noChangeAspect="1" noChangeArrowheads="1"/>
          </p:cNvPicPr>
          <p:nvPr/>
        </p:nvPicPr>
        <p:blipFill>
          <a:blip r:embed="rId3"/>
          <a:srcRect/>
          <a:stretch>
            <a:fillRect/>
          </a:stretch>
        </p:blipFill>
        <p:spPr bwMode="auto">
          <a:xfrm>
            <a:off x="1143000" y="1524000"/>
            <a:ext cx="6805613" cy="42943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324600"/>
            <a:ext cx="4232890" cy="369332"/>
          </a:xfrm>
          <a:prstGeom prst="rect">
            <a:avLst/>
          </a:prstGeom>
          <a:noFill/>
        </p:spPr>
        <p:txBody>
          <a:bodyPr wrap="none" rtlCol="0">
            <a:spAutoFit/>
          </a:bodyPr>
          <a:lstStyle/>
          <a:p>
            <a:r>
              <a:rPr lang="en-US" dirty="0" smtClean="0"/>
              <a:t>http://f1000.com/3407958#evaluations</a:t>
            </a:r>
            <a:endParaRPr lang="en-US" dirty="0"/>
          </a:p>
        </p:txBody>
      </p:sp>
      <p:sp>
        <p:nvSpPr>
          <p:cNvPr id="5" name="Title 1"/>
          <p:cNvSpPr txBox="1">
            <a:spLocks/>
          </p:cNvSpPr>
          <p:nvPr/>
        </p:nvSpPr>
        <p:spPr>
          <a:xfrm>
            <a:off x="457200" y="152400"/>
            <a:ext cx="8294687" cy="846137"/>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F1000 (Faculty of 1000) Post Publication Peer Review</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098" name="Picture 2"/>
          <p:cNvPicPr>
            <a:picLocks noChangeAspect="1" noChangeArrowheads="1"/>
          </p:cNvPicPr>
          <p:nvPr/>
        </p:nvPicPr>
        <p:blipFill>
          <a:blip r:embed="rId3"/>
          <a:srcRect/>
          <a:stretch>
            <a:fillRect/>
          </a:stretch>
        </p:blipFill>
        <p:spPr bwMode="auto">
          <a:xfrm>
            <a:off x="1143000" y="1524000"/>
            <a:ext cx="6805613" cy="42943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SPIRES – Scientific Publication Information Retrieval and Evaluation System </a:t>
            </a:r>
            <a:endParaRPr lang="en-US" dirty="0"/>
          </a:p>
        </p:txBody>
      </p:sp>
      <p:sp>
        <p:nvSpPr>
          <p:cNvPr id="5" name="Rectangle 2"/>
          <p:cNvSpPr>
            <a:spLocks noGrp="1" noChangeArrowheads="1"/>
          </p:cNvSpPr>
          <p:nvPr>
            <p:ph idx="1"/>
          </p:nvPr>
        </p:nvSpPr>
        <p:spPr/>
        <p:txBody>
          <a:bodyPr>
            <a:normAutofit/>
          </a:bodyPr>
          <a:lstStyle/>
          <a:p>
            <a:pPr eaLnBrk="1" hangingPunct="1">
              <a:buFontTx/>
              <a:buChar char="•"/>
              <a:defRPr/>
            </a:pPr>
            <a:r>
              <a:rPr lang="en-US" dirty="0" smtClean="0">
                <a:latin typeface="Arial" pitchFamily="34" charset="0"/>
              </a:rPr>
              <a:t>Here the 54 papers with no IFs were assigned a value of 0.</a:t>
            </a:r>
          </a:p>
        </p:txBody>
      </p:sp>
      <p:sp>
        <p:nvSpPr>
          <p:cNvPr id="7" name="TextBox 6"/>
          <p:cNvSpPr txBox="1"/>
          <p:nvPr/>
        </p:nvSpPr>
        <p:spPr>
          <a:xfrm>
            <a:off x="152400" y="3657600"/>
            <a:ext cx="389850" cy="369332"/>
          </a:xfrm>
          <a:prstGeom prst="rect">
            <a:avLst/>
          </a:prstGeom>
          <a:noFill/>
        </p:spPr>
        <p:txBody>
          <a:bodyPr wrap="none" rtlCol="0">
            <a:spAutoFit/>
          </a:bodyPr>
          <a:lstStyle/>
          <a:p>
            <a:r>
              <a:rPr lang="en-US" dirty="0" smtClean="0"/>
              <a:t>IF</a:t>
            </a:r>
            <a:endParaRPr lang="en-US" dirty="0"/>
          </a:p>
        </p:txBody>
      </p:sp>
      <p:graphicFrame>
        <p:nvGraphicFramePr>
          <p:cNvPr id="9" name="Chart 8"/>
          <p:cNvGraphicFramePr/>
          <p:nvPr/>
        </p:nvGraphicFramePr>
        <p:xfrm>
          <a:off x="685800" y="2209800"/>
          <a:ext cx="80010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1267" name="Rectangle 3"/>
          <p:cNvSpPr>
            <a:spLocks noGrp="1" noChangeArrowheads="1"/>
          </p:cNvSpPr>
          <p:nvPr>
            <p:ph type="ctrTitle"/>
          </p:nvPr>
        </p:nvSpPr>
        <p:spPr>
          <a:xfrm>
            <a:off x="609600" y="0"/>
            <a:ext cx="7772400" cy="1470025"/>
          </a:xfrm>
        </p:spPr>
        <p:txBody>
          <a:bodyPr/>
          <a:lstStyle/>
          <a:p>
            <a:pPr eaLnBrk="1" hangingPunct="1"/>
            <a:r>
              <a:rPr lang="en-US" sz="4000" u="none" dirty="0" smtClean="0">
                <a:latin typeface="Arial" pitchFamily="34" charset="0"/>
              </a:rPr>
              <a:t>Publications</a:t>
            </a:r>
          </a:p>
        </p:txBody>
      </p:sp>
      <p:sp>
        <p:nvSpPr>
          <p:cNvPr id="11268"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pic>
        <p:nvPicPr>
          <p:cNvPr id="44034" name="Picture 2"/>
          <p:cNvPicPr>
            <a:picLocks noChangeAspect="1" noChangeArrowheads="1"/>
          </p:cNvPicPr>
          <p:nvPr/>
        </p:nvPicPr>
        <p:blipFill>
          <a:blip r:embed="rId3"/>
          <a:srcRect/>
          <a:stretch>
            <a:fillRect/>
          </a:stretch>
        </p:blipFill>
        <p:spPr bwMode="auto">
          <a:xfrm rot="20883782">
            <a:off x="990600" y="1295400"/>
            <a:ext cx="6624638" cy="5311992"/>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rot="21232984">
            <a:off x="1295400" y="1676400"/>
            <a:ext cx="6369720" cy="4524375"/>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rot="300336">
            <a:off x="2362200" y="1524000"/>
            <a:ext cx="4940503" cy="5151737"/>
          </a:xfrm>
          <a:prstGeom prst="rect">
            <a:avLst/>
          </a:prstGeom>
          <a:noFill/>
          <a:ln w="9525">
            <a:noFill/>
            <a:miter lim="800000"/>
            <a:headEnd/>
            <a:tailEnd/>
          </a:ln>
          <a:effectLst/>
        </p:spPr>
      </p:pic>
      <p:pic>
        <p:nvPicPr>
          <p:cNvPr id="8" name="Picture 2"/>
          <p:cNvPicPr>
            <a:picLocks noChangeAspect="1" noChangeArrowheads="1"/>
          </p:cNvPicPr>
          <p:nvPr/>
        </p:nvPicPr>
        <p:blipFill>
          <a:blip r:embed="rId6"/>
          <a:srcRect/>
          <a:stretch>
            <a:fillRect/>
          </a:stretch>
        </p:blipFill>
        <p:spPr bwMode="auto">
          <a:xfrm rot="1260928">
            <a:off x="2769237" y="2510366"/>
            <a:ext cx="5835000" cy="4092493"/>
          </a:xfrm>
          <a:prstGeom prst="rect">
            <a:avLst/>
          </a:prstGeom>
          <a:noFill/>
          <a:ln w="9525">
            <a:noFill/>
            <a:miter lim="800000"/>
            <a:headEnd/>
            <a:tailEnd/>
          </a:ln>
          <a:effectLst/>
        </p:spPr>
      </p:pic>
      <p:pic>
        <p:nvPicPr>
          <p:cNvPr id="9" name="Picture 2"/>
          <p:cNvPicPr>
            <a:picLocks noChangeAspect="1" noChangeArrowheads="1"/>
          </p:cNvPicPr>
          <p:nvPr/>
        </p:nvPicPr>
        <p:blipFill>
          <a:blip r:embed="rId7"/>
          <a:srcRect/>
          <a:stretch>
            <a:fillRect/>
          </a:stretch>
        </p:blipFill>
        <p:spPr bwMode="auto">
          <a:xfrm rot="2267982">
            <a:off x="3914877" y="2610171"/>
            <a:ext cx="3978333" cy="4659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Wordle</a:t>
            </a:r>
            <a:r>
              <a:rPr lang="en-US" dirty="0" smtClean="0"/>
              <a:t> 1 for MESA (see notes for term eliminations)</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647094" y="1219200"/>
            <a:ext cx="7811106" cy="4955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Wordle</a:t>
            </a:r>
            <a:r>
              <a:rPr lang="en-US" dirty="0" smtClean="0"/>
              <a:t> 2 (some eliminations)</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1119715" y="1446213"/>
            <a:ext cx="6904570" cy="4525962"/>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Wordle</a:t>
            </a:r>
            <a:r>
              <a:rPr lang="en-US" dirty="0" smtClean="0"/>
              <a:t> 3 (see notes for eliminations)</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600075" y="1566069"/>
            <a:ext cx="7943850" cy="428625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228552" y="0"/>
            <a:ext cx="9372552" cy="7241794"/>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SPIRES – Scientific Publication Information Retrieval and Evaluation System </a:t>
            </a:r>
            <a:endParaRPr lang="en-US" dirty="0"/>
          </a:p>
        </p:txBody>
      </p:sp>
      <p:sp>
        <p:nvSpPr>
          <p:cNvPr id="5" name="Rectangle 2"/>
          <p:cNvSpPr>
            <a:spLocks noGrp="1" noChangeArrowheads="1"/>
          </p:cNvSpPr>
          <p:nvPr>
            <p:ph idx="1"/>
          </p:nvPr>
        </p:nvSpPr>
        <p:spPr>
          <a:xfrm>
            <a:off x="0" y="1445521"/>
            <a:ext cx="8991600" cy="4525963"/>
          </a:xfrm>
        </p:spPr>
        <p:txBody>
          <a:bodyPr>
            <a:normAutofit fontScale="40000" lnSpcReduction="20000"/>
          </a:bodyPr>
          <a:lstStyle/>
          <a:p>
            <a:pPr>
              <a:buNone/>
              <a:defRPr/>
            </a:pPr>
            <a:r>
              <a:rPr lang="en-US" dirty="0" smtClean="0"/>
              <a:t>	</a:t>
            </a:r>
            <a:r>
              <a:rPr lang="en-US" sz="4000" dirty="0" smtClean="0"/>
              <a:t>Journal Impact Factor is from Journal Citation Report (JCR), a product of Thomson ISI (Institute for Scientific Information). JCR provides quantitative tools for evaluating journals. The impact factor is one of these; it is a measure of the frequency with which the "average article" in a journal has been cited in a given period of time. </a:t>
            </a:r>
            <a:br>
              <a:rPr lang="en-US" sz="4000" dirty="0" smtClean="0"/>
            </a:br>
            <a:r>
              <a:rPr lang="en-US" sz="4000" dirty="0" smtClean="0"/>
              <a:t/>
            </a:r>
            <a:br>
              <a:rPr lang="en-US" sz="4000" dirty="0" smtClean="0"/>
            </a:br>
            <a:r>
              <a:rPr lang="en-US" sz="4000" dirty="0" smtClean="0"/>
              <a:t>The impact factor for a journal is calculated based on a three-year period, and can be considered to be the average number of times published papers are cited up to two years after publication. For example, the impact factor 2012 for a journal would be calculated as follows: </a:t>
            </a:r>
            <a:br>
              <a:rPr lang="en-US" sz="4000" dirty="0" smtClean="0"/>
            </a:br>
            <a:r>
              <a:rPr lang="en-US" sz="4000" dirty="0" smtClean="0"/>
              <a:t/>
            </a:r>
            <a:br>
              <a:rPr lang="en-US" sz="4000" dirty="0" smtClean="0"/>
            </a:br>
            <a:r>
              <a:rPr lang="en-US" sz="4000" dirty="0" smtClean="0"/>
              <a:t>A = the number of times articles published in 2010-2011 were cited in indexed journals during 2012</a:t>
            </a:r>
            <a:br>
              <a:rPr lang="en-US" sz="4000" dirty="0" smtClean="0"/>
            </a:br>
            <a:r>
              <a:rPr lang="en-US" sz="4000" dirty="0" smtClean="0"/>
              <a:t/>
            </a:r>
            <a:br>
              <a:rPr lang="en-US" sz="4000" dirty="0" smtClean="0"/>
            </a:br>
            <a:r>
              <a:rPr lang="en-US" sz="4000" dirty="0" smtClean="0"/>
              <a:t>B = the number of articles, reviews, proceedings or notes published in 2010-2011</a:t>
            </a:r>
            <a:br>
              <a:rPr lang="en-US" sz="4000" dirty="0" smtClean="0"/>
            </a:br>
            <a:r>
              <a:rPr lang="en-US" sz="4000" dirty="0" smtClean="0"/>
              <a:t/>
            </a:r>
            <a:br>
              <a:rPr lang="en-US" sz="4000" dirty="0" smtClean="0"/>
            </a:br>
            <a:r>
              <a:rPr lang="en-US" sz="4000" dirty="0" smtClean="0"/>
              <a:t>impact factor 2012 = A/B</a:t>
            </a:r>
            <a:br>
              <a:rPr lang="en-US" sz="4000" dirty="0" smtClean="0"/>
            </a:br>
            <a:r>
              <a:rPr lang="en-US" sz="4000" dirty="0" smtClean="0"/>
              <a:t/>
            </a:r>
            <a:br>
              <a:rPr lang="en-US" sz="4000" dirty="0" smtClean="0"/>
            </a:br>
            <a:r>
              <a:rPr lang="en-US" sz="4000" dirty="0" smtClean="0"/>
              <a:t>(note that the impact factor 2011 will be actually published in 2012, because it could not be calculated until all of the 2011 publications had been received. Impact factor 2012 will be published in 2013)</a:t>
            </a:r>
            <a:r>
              <a:rPr lang="en-US" dirty="0" smtClean="0"/>
              <a:t/>
            </a:r>
            <a:br>
              <a:rPr lang="en-US" dirty="0" smtClean="0"/>
            </a:br>
            <a:r>
              <a:rPr lang="en-US" dirty="0" smtClean="0"/>
              <a:t/>
            </a:r>
            <a:br>
              <a:rPr lang="en-US" dirty="0" smtClean="0"/>
            </a:br>
            <a:endParaRPr lang="en-US" dirty="0" smtClean="0">
              <a:latin typeface="Arial" pitchFamily="34" charset="0"/>
            </a:endParaRPr>
          </a:p>
        </p:txBody>
      </p:sp>
      <p:sp>
        <p:nvSpPr>
          <p:cNvPr id="8" name="Rectangle 7"/>
          <p:cNvSpPr/>
          <p:nvPr/>
        </p:nvSpPr>
        <p:spPr>
          <a:xfrm>
            <a:off x="228600" y="6488668"/>
            <a:ext cx="4143057" cy="369332"/>
          </a:xfrm>
          <a:prstGeom prst="rect">
            <a:avLst/>
          </a:prstGeom>
        </p:spPr>
        <p:txBody>
          <a:bodyPr wrap="none">
            <a:spAutoFit/>
          </a:bodyPr>
          <a:lstStyle/>
          <a:p>
            <a:r>
              <a:rPr lang="en-US" dirty="0" smtClean="0"/>
              <a:t>http://www.sciencegateway.org/impact/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MESA Objectives and Publications</a:t>
            </a:r>
            <a:endParaRPr lang="en-US" dirty="0"/>
          </a:p>
        </p:txBody>
      </p:sp>
      <p:graphicFrame>
        <p:nvGraphicFramePr>
          <p:cNvPr id="4" name="Content Placeholder 3"/>
          <p:cNvGraphicFramePr>
            <a:graphicFrameLocks noGrp="1"/>
          </p:cNvGraphicFramePr>
          <p:nvPr>
            <p:ph idx="1"/>
          </p:nvPr>
        </p:nvGraphicFramePr>
        <p:xfrm>
          <a:off x="457200" y="1446213"/>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6488668"/>
            <a:ext cx="1154996" cy="369332"/>
          </a:xfrm>
          <a:prstGeom prst="rect">
            <a:avLst/>
          </a:prstGeom>
          <a:noFill/>
        </p:spPr>
        <p:txBody>
          <a:bodyPr wrap="none" rtlCol="0">
            <a:spAutoFit/>
          </a:bodyPr>
          <a:lstStyle/>
          <a:p>
            <a:r>
              <a:rPr lang="en-US" dirty="0" smtClean="0"/>
              <a:t>July 2011</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Factors for Journals in Medicine and Cardiology, top 40</a:t>
            </a:r>
            <a:endParaRPr lang="en-US" dirty="0"/>
          </a:p>
        </p:txBody>
      </p:sp>
      <p:sp>
        <p:nvSpPr>
          <p:cNvPr id="7" name="TextBox 6"/>
          <p:cNvSpPr txBox="1"/>
          <p:nvPr/>
        </p:nvSpPr>
        <p:spPr>
          <a:xfrm>
            <a:off x="152400" y="3657600"/>
            <a:ext cx="389850" cy="369332"/>
          </a:xfrm>
          <a:prstGeom prst="rect">
            <a:avLst/>
          </a:prstGeom>
          <a:noFill/>
        </p:spPr>
        <p:txBody>
          <a:bodyPr wrap="none" rtlCol="0">
            <a:spAutoFit/>
          </a:bodyPr>
          <a:lstStyle/>
          <a:p>
            <a:r>
              <a:rPr lang="en-US" dirty="0" smtClean="0"/>
              <a:t>IF</a:t>
            </a:r>
            <a:endParaRPr lang="en-US" dirty="0"/>
          </a:p>
        </p:txBody>
      </p:sp>
      <p:graphicFrame>
        <p:nvGraphicFramePr>
          <p:cNvPr id="10" name="Content Placeholder 9"/>
          <p:cNvGraphicFramePr>
            <a:graphicFrameLocks noGrp="1"/>
          </p:cNvGraphicFramePr>
          <p:nvPr>
            <p:ph idx="1"/>
          </p:nvPr>
        </p:nvGraphicFramePr>
        <p:xfrm>
          <a:off x="457200" y="1447800"/>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Arrow 4"/>
          <p:cNvSpPr/>
          <p:nvPr/>
        </p:nvSpPr>
        <p:spPr>
          <a:xfrm>
            <a:off x="381000" y="44958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Factors for Journals in Medicine and Cardiology, top 40</a:t>
            </a:r>
            <a:endParaRPr lang="en-US" dirty="0"/>
          </a:p>
        </p:txBody>
      </p:sp>
      <p:sp>
        <p:nvSpPr>
          <p:cNvPr id="7" name="TextBox 6"/>
          <p:cNvSpPr txBox="1"/>
          <p:nvPr/>
        </p:nvSpPr>
        <p:spPr>
          <a:xfrm>
            <a:off x="152400" y="3657600"/>
            <a:ext cx="389850" cy="369332"/>
          </a:xfrm>
          <a:prstGeom prst="rect">
            <a:avLst/>
          </a:prstGeom>
          <a:noFill/>
        </p:spPr>
        <p:txBody>
          <a:bodyPr wrap="none" rtlCol="0">
            <a:spAutoFit/>
          </a:bodyPr>
          <a:lstStyle/>
          <a:p>
            <a:r>
              <a:rPr lang="en-US" dirty="0" smtClean="0"/>
              <a:t>IF</a:t>
            </a:r>
            <a:endParaRPr lang="en-US" dirty="0"/>
          </a:p>
        </p:txBody>
      </p:sp>
      <p:graphicFrame>
        <p:nvGraphicFramePr>
          <p:cNvPr id="6" name="Content Placeholder 5"/>
          <p:cNvGraphicFramePr>
            <a:graphicFrameLocks noGrp="1"/>
          </p:cNvGraphicFramePr>
          <p:nvPr>
            <p:ph idx="1"/>
          </p:nvPr>
        </p:nvGraphicFramePr>
        <p:xfrm>
          <a:off x="457200" y="1446213"/>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MESA continuation -  steps for contract renewals and RFAs</a:t>
            </a:r>
            <a:endParaRPr lang="en-US" dirty="0"/>
          </a:p>
        </p:txBody>
      </p:sp>
      <p:sp>
        <p:nvSpPr>
          <p:cNvPr id="4" name="Content Placeholder 3"/>
          <p:cNvSpPr>
            <a:spLocks noGrp="1"/>
          </p:cNvSpPr>
          <p:nvPr>
            <p:ph idx="1"/>
          </p:nvPr>
        </p:nvSpPr>
        <p:spPr/>
        <p:txBody>
          <a:bodyPr/>
          <a:lstStyle/>
          <a:p>
            <a:r>
              <a:rPr lang="en-US" sz="2400" dirty="0" smtClean="0"/>
              <a:t>Project Office develops concept</a:t>
            </a:r>
          </a:p>
          <a:p>
            <a:r>
              <a:rPr lang="en-US" sz="2400" dirty="0" smtClean="0"/>
              <a:t>Idea Forum discussion within NHLBI</a:t>
            </a:r>
          </a:p>
          <a:p>
            <a:r>
              <a:rPr lang="en-US" sz="2400" dirty="0" smtClean="0"/>
              <a:t>NHLBI Board of External Experts review</a:t>
            </a:r>
          </a:p>
          <a:p>
            <a:r>
              <a:rPr lang="en-US" sz="2400" dirty="0" smtClean="0"/>
              <a:t>NHLB Advisory Council review of concept</a:t>
            </a:r>
          </a:p>
          <a:p>
            <a:r>
              <a:rPr lang="en-US" sz="2400" dirty="0" smtClean="0"/>
              <a:t>NHLBI Director approval</a:t>
            </a:r>
          </a:p>
          <a:p>
            <a:pPr>
              <a:buNone/>
            </a:pPr>
            <a:endParaRPr lang="en-US" dirty="0"/>
          </a:p>
        </p:txBody>
      </p:sp>
      <p:sp>
        <p:nvSpPr>
          <p:cNvPr id="5" name="TextBox 4"/>
          <p:cNvSpPr txBox="1"/>
          <p:nvPr/>
        </p:nvSpPr>
        <p:spPr>
          <a:xfrm>
            <a:off x="304800" y="4038600"/>
            <a:ext cx="4191000" cy="1569660"/>
          </a:xfrm>
          <a:prstGeom prst="rect">
            <a:avLst/>
          </a:prstGeom>
          <a:noFill/>
        </p:spPr>
        <p:txBody>
          <a:bodyPr wrap="square" rtlCol="0">
            <a:spAutoFit/>
          </a:bodyPr>
          <a:lstStyle/>
          <a:p>
            <a:r>
              <a:rPr lang="en-US" sz="2400" dirty="0" smtClean="0"/>
              <a:t>Contracts:</a:t>
            </a:r>
          </a:p>
          <a:p>
            <a:pPr>
              <a:buFont typeface="Wingdings" pitchFamily="2" charset="2"/>
              <a:buChar char="§"/>
            </a:pPr>
            <a:r>
              <a:rPr lang="en-US" sz="2400" dirty="0" smtClean="0"/>
              <a:t>~6 months to release of RFPs</a:t>
            </a:r>
          </a:p>
          <a:p>
            <a:pPr>
              <a:buFont typeface="Wingdings" pitchFamily="2" charset="2"/>
              <a:buChar char="§"/>
            </a:pPr>
            <a:r>
              <a:rPr lang="en-US" sz="2400" dirty="0" smtClean="0"/>
              <a:t>~13 months to awards</a:t>
            </a:r>
          </a:p>
        </p:txBody>
      </p:sp>
      <p:sp>
        <p:nvSpPr>
          <p:cNvPr id="6" name="TextBox 5"/>
          <p:cNvSpPr txBox="1"/>
          <p:nvPr/>
        </p:nvSpPr>
        <p:spPr>
          <a:xfrm>
            <a:off x="4419600" y="4038600"/>
            <a:ext cx="4191000" cy="1569660"/>
          </a:xfrm>
          <a:prstGeom prst="rect">
            <a:avLst/>
          </a:prstGeom>
          <a:noFill/>
        </p:spPr>
        <p:txBody>
          <a:bodyPr wrap="square" rtlCol="0">
            <a:spAutoFit/>
          </a:bodyPr>
          <a:lstStyle/>
          <a:p>
            <a:r>
              <a:rPr lang="en-US" sz="2400" dirty="0" smtClean="0"/>
              <a:t>Grants: </a:t>
            </a:r>
          </a:p>
          <a:p>
            <a:pPr>
              <a:buFont typeface="Wingdings" pitchFamily="2" charset="2"/>
              <a:buChar char="§"/>
            </a:pPr>
            <a:r>
              <a:rPr lang="en-US" sz="2400" dirty="0" smtClean="0"/>
              <a:t>~7 months to publication in the NIH Guide </a:t>
            </a:r>
          </a:p>
          <a:p>
            <a:pPr>
              <a:buFont typeface="Wingdings" pitchFamily="2" charset="2"/>
              <a:buChar char="§"/>
            </a:pPr>
            <a:r>
              <a:rPr lang="en-US" sz="2400" dirty="0" smtClean="0"/>
              <a:t> ~13 months to awards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latin typeface="Arial" pitchFamily="34" charset="0"/>
                <a:cs typeface="Arial" pitchFamily="34" charset="0"/>
              </a:rPr>
              <a:t>MESA Publications</a:t>
            </a:r>
            <a:endParaRPr lang="en-US" u="none"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1828800" y="144780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304800" y="2514600"/>
            <a:ext cx="1552575" cy="1250950"/>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2000" dirty="0"/>
              <a:t>Number</a:t>
            </a:r>
          </a:p>
          <a:p>
            <a:pPr marL="342900" indent="-342900" algn="ctr">
              <a:lnSpc>
                <a:spcPct val="80000"/>
              </a:lnSpc>
              <a:spcBef>
                <a:spcPct val="20000"/>
              </a:spcBef>
            </a:pPr>
            <a:r>
              <a:rPr lang="en-US" sz="2000" dirty="0"/>
              <a:t>of </a:t>
            </a:r>
          </a:p>
          <a:p>
            <a:pPr marL="342900" indent="-342900" algn="ctr">
              <a:lnSpc>
                <a:spcPct val="80000"/>
              </a:lnSpc>
              <a:spcBef>
                <a:spcPct val="20000"/>
              </a:spcBef>
            </a:pPr>
            <a:r>
              <a:rPr lang="en-US" sz="2000" dirty="0"/>
              <a:t>Manuscripts</a:t>
            </a:r>
          </a:p>
          <a:p>
            <a:pPr marL="342900" indent="-342900" algn="ctr">
              <a:lnSpc>
                <a:spcPct val="80000"/>
              </a:lnSpc>
              <a:spcBef>
                <a:spcPct val="20000"/>
              </a:spcBef>
            </a:pPr>
            <a:r>
              <a:rPr lang="en-US" sz="2000" dirty="0"/>
              <a:t>(</a:t>
            </a:r>
            <a:r>
              <a:rPr lang="en-US" sz="2000" dirty="0" smtClean="0"/>
              <a:t>n=428)</a:t>
            </a:r>
            <a:endParaRPr lang="en-US" sz="2000" dirty="0"/>
          </a:p>
        </p:txBody>
      </p:sp>
      <p:sp>
        <p:nvSpPr>
          <p:cNvPr id="8" name="Text Box 6"/>
          <p:cNvSpPr txBox="1">
            <a:spLocks noChangeArrowheads="1"/>
          </p:cNvSpPr>
          <p:nvPr/>
        </p:nvSpPr>
        <p:spPr bwMode="auto">
          <a:xfrm>
            <a:off x="152400" y="6488668"/>
            <a:ext cx="8458200" cy="369332"/>
          </a:xfrm>
          <a:prstGeom prst="rect">
            <a:avLst/>
          </a:prstGeom>
          <a:noFill/>
          <a:ln w="9525">
            <a:noFill/>
            <a:miter lim="800000"/>
            <a:headEnd/>
            <a:tailEnd/>
          </a:ln>
        </p:spPr>
        <p:txBody>
          <a:bodyPr>
            <a:spAutoFit/>
          </a:bodyPr>
          <a:lstStyle/>
          <a:p>
            <a:r>
              <a:rPr lang="en-US" dirty="0"/>
              <a:t>* Published or in press as of </a:t>
            </a:r>
            <a:r>
              <a:rPr lang="en-US" dirty="0" smtClean="0"/>
              <a:t>February 23, 2012.</a:t>
            </a:r>
            <a:endParaRPr lang="en-US" dirty="0"/>
          </a:p>
        </p:txBody>
      </p:sp>
      <p:pic>
        <p:nvPicPr>
          <p:cNvPr id="15" name="Picture 2" descr="mesalogo"/>
          <p:cNvPicPr>
            <a:picLocks noChangeAspect="1" noChangeArrowheads="1"/>
          </p:cNvPicPr>
          <p:nvPr/>
        </p:nvPicPr>
        <p:blipFill>
          <a:blip r:embed="rId3"/>
          <a:srcRect/>
          <a:stretch>
            <a:fillRect/>
          </a:stretch>
        </p:blipFill>
        <p:spPr bwMode="auto">
          <a:xfrm>
            <a:off x="7543800" y="6146511"/>
            <a:ext cx="1295400" cy="711489"/>
          </a:xfrm>
          <a:prstGeom prst="rect">
            <a:avLst/>
          </a:prstGeom>
          <a:noFill/>
          <a:ln w="9525">
            <a:noFill/>
            <a:miter lim="800000"/>
            <a:headEnd/>
            <a:tailEnd/>
          </a:ln>
        </p:spPr>
      </p:pic>
      <p:sp>
        <p:nvSpPr>
          <p:cNvPr id="9" name="TextBox 8"/>
          <p:cNvSpPr txBox="1"/>
          <p:nvPr/>
        </p:nvSpPr>
        <p:spPr>
          <a:xfrm>
            <a:off x="7391400" y="1295400"/>
            <a:ext cx="385042" cy="707886"/>
          </a:xfrm>
          <a:prstGeom prst="rect">
            <a:avLst/>
          </a:prstGeom>
          <a:noFill/>
        </p:spPr>
        <p:txBody>
          <a:bodyPr wrap="none" rtlCol="0">
            <a:spAutoFit/>
          </a:bodyPr>
          <a:lstStyle/>
          <a:p>
            <a:r>
              <a:rPr lang="en-US" sz="4000" dirty="0" smtClean="0"/>
              <a:t>*</a:t>
            </a:r>
            <a:endParaRPr lang="en-US" sz="4000" dirty="0"/>
          </a:p>
        </p:txBody>
      </p:sp>
      <p:sp>
        <p:nvSpPr>
          <p:cNvPr id="10" name="TextBox 9"/>
          <p:cNvSpPr txBox="1"/>
          <p:nvPr/>
        </p:nvSpPr>
        <p:spPr>
          <a:xfrm>
            <a:off x="0" y="4419600"/>
            <a:ext cx="1981200" cy="1477328"/>
          </a:xfrm>
          <a:prstGeom prst="rect">
            <a:avLst/>
          </a:prstGeom>
          <a:noFill/>
        </p:spPr>
        <p:txBody>
          <a:bodyPr wrap="square" rtlCol="0">
            <a:spAutoFit/>
          </a:bodyPr>
          <a:lstStyle/>
          <a:p>
            <a:r>
              <a:rPr lang="en-US" b="1" dirty="0" smtClean="0"/>
              <a:t>In September this represented 235 unique first authors out of 403 papers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42900" y="590550"/>
          <a:ext cx="8458200" cy="56768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33600" y="304800"/>
            <a:ext cx="5339923" cy="646331"/>
          </a:xfrm>
          <a:prstGeom prst="rect">
            <a:avLst/>
          </a:prstGeom>
          <a:noFill/>
        </p:spPr>
        <p:txBody>
          <a:bodyPr wrap="none" rtlCol="0">
            <a:spAutoFit/>
          </a:bodyPr>
          <a:lstStyle/>
          <a:p>
            <a:r>
              <a:rPr lang="en-US" sz="3600" dirty="0" smtClean="0">
                <a:solidFill>
                  <a:schemeClr val="bg1"/>
                </a:solidFill>
              </a:rPr>
              <a:t>Framingham Heart Study</a:t>
            </a:r>
            <a:endParaRPr lang="en-US" sz="3600" dirty="0">
              <a:solidFill>
                <a:schemeClr val="bg1"/>
              </a:solidFill>
            </a:endParaRPr>
          </a:p>
        </p:txBody>
      </p:sp>
      <p:sp>
        <p:nvSpPr>
          <p:cNvPr id="4" name="TextBox 3"/>
          <p:cNvSpPr txBox="1"/>
          <p:nvPr/>
        </p:nvSpPr>
        <p:spPr>
          <a:xfrm>
            <a:off x="228600" y="6488668"/>
            <a:ext cx="4681603" cy="369332"/>
          </a:xfrm>
          <a:prstGeom prst="rect">
            <a:avLst/>
          </a:prstGeom>
          <a:noFill/>
        </p:spPr>
        <p:txBody>
          <a:bodyPr wrap="none" rtlCol="0">
            <a:spAutoFit/>
          </a:bodyPr>
          <a:lstStyle/>
          <a:p>
            <a:r>
              <a:rPr lang="en-US" dirty="0" smtClean="0"/>
              <a:t>Preliminary – Rich Fabsitz, September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81000" y="1371600"/>
            <a:ext cx="8534400" cy="4648200"/>
          </a:xfrm>
        </p:spPr>
        <p:txBody>
          <a:bodyPr>
            <a:normAutofit fontScale="92500" lnSpcReduction="20000"/>
          </a:bodyPr>
          <a:lstStyle/>
          <a:p>
            <a:pPr>
              <a:buFont typeface="Wingdings" pitchFamily="2" charset="2"/>
              <a:buChar char="§"/>
              <a:defRPr/>
            </a:pPr>
            <a:r>
              <a:rPr lang="en-US" sz="3200" dirty="0" smtClean="0">
                <a:latin typeface="Arial" pitchFamily="34" charset="0"/>
              </a:rPr>
              <a:t>Among 1267 R01 NHLBI grants awarded 1990 to 2009 classified as “nonhuman” &amp; “</a:t>
            </a:r>
            <a:r>
              <a:rPr lang="en-US" sz="3200" dirty="0" err="1" smtClean="0">
                <a:latin typeface="Arial" pitchFamily="34" charset="0"/>
              </a:rPr>
              <a:t>myocard</a:t>
            </a:r>
            <a:r>
              <a:rPr lang="en-US" sz="3200" dirty="0" smtClean="0">
                <a:latin typeface="Arial" pitchFamily="34" charset="0"/>
              </a:rPr>
              <a:t>,” total funding was $2.2B, yielding 15,656 publications.</a:t>
            </a:r>
          </a:p>
          <a:p>
            <a:pPr>
              <a:defRPr/>
            </a:pPr>
            <a:r>
              <a:rPr lang="en-US" sz="3200" dirty="0" smtClean="0">
                <a:latin typeface="Arial" pitchFamily="34" charset="0"/>
              </a:rPr>
              <a:t>Cost per publication = </a:t>
            </a:r>
            <a:r>
              <a:rPr lang="en-US" sz="3200" b="1" dirty="0" smtClean="0">
                <a:solidFill>
                  <a:srgbClr val="C00000"/>
                </a:solidFill>
                <a:latin typeface="Arial" pitchFamily="34" charset="0"/>
              </a:rPr>
              <a:t>$143,276</a:t>
            </a:r>
          </a:p>
          <a:p>
            <a:r>
              <a:rPr lang="en-US" sz="3200" dirty="0" smtClean="0"/>
              <a:t>“These figures compare favorably to national estimates of cost per publication for all academic-based research, which has increased from </a:t>
            </a:r>
            <a:r>
              <a:rPr lang="en-US" sz="3200" b="1" dirty="0" smtClean="0">
                <a:solidFill>
                  <a:srgbClr val="C00000"/>
                </a:solidFill>
              </a:rPr>
              <a:t>$186,567 </a:t>
            </a:r>
            <a:r>
              <a:rPr lang="en-US" sz="3200" dirty="0" smtClean="0"/>
              <a:t>in 1998 to </a:t>
            </a:r>
            <a:r>
              <a:rPr lang="en-US" sz="3200" b="1" dirty="0" smtClean="0">
                <a:solidFill>
                  <a:srgbClr val="C00000"/>
                </a:solidFill>
              </a:rPr>
              <a:t>$308,641 </a:t>
            </a:r>
            <a:r>
              <a:rPr lang="en-US" sz="3200" dirty="0" smtClean="0"/>
              <a:t>in 2008.” (from Key Science and Engineering Indicators: 2010 Digest)</a:t>
            </a:r>
            <a:endParaRPr lang="en-US" sz="3200" dirty="0" smtClean="0">
              <a:latin typeface="Arial" pitchFamily="34" charset="0"/>
            </a:endParaRPr>
          </a:p>
        </p:txBody>
      </p:sp>
      <p:sp>
        <p:nvSpPr>
          <p:cNvPr id="7171" name="Rectangle 3"/>
          <p:cNvSpPr>
            <a:spLocks noGrp="1" noChangeArrowheads="1"/>
          </p:cNvSpPr>
          <p:nvPr>
            <p:ph type="title"/>
          </p:nvPr>
        </p:nvSpPr>
        <p:spPr/>
        <p:txBody>
          <a:bodyPr/>
          <a:lstStyle/>
          <a:p>
            <a:pPr eaLnBrk="1" hangingPunct="1"/>
            <a:r>
              <a:rPr lang="en-US" sz="4000" u="none" dirty="0" smtClean="0">
                <a:latin typeface="Arial" pitchFamily="34" charset="0"/>
              </a:rPr>
              <a:t>Cost per publication – a metric for research funding agencies</a:t>
            </a:r>
          </a:p>
        </p:txBody>
      </p:sp>
      <p:sp>
        <p:nvSpPr>
          <p:cNvPr id="4" name="TextBox 3"/>
          <p:cNvSpPr txBox="1"/>
          <p:nvPr/>
        </p:nvSpPr>
        <p:spPr>
          <a:xfrm>
            <a:off x="228600" y="6324600"/>
            <a:ext cx="3989105" cy="369332"/>
          </a:xfrm>
          <a:prstGeom prst="rect">
            <a:avLst/>
          </a:prstGeom>
          <a:noFill/>
        </p:spPr>
        <p:txBody>
          <a:bodyPr wrap="none" rtlCol="0">
            <a:spAutoFit/>
          </a:bodyPr>
          <a:lstStyle/>
          <a:p>
            <a:r>
              <a:rPr lang="en-US" dirty="0" smtClean="0"/>
              <a:t>Lauer MS. Circ Res 2011;108:405-9</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59130"/>
          <a:ext cx="8382000" cy="61988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28600" y="228600"/>
            <a:ext cx="8691225" cy="646331"/>
          </a:xfrm>
          <a:prstGeom prst="rect">
            <a:avLst/>
          </a:prstGeom>
          <a:noFill/>
        </p:spPr>
        <p:txBody>
          <a:bodyPr wrap="none" rtlCol="0">
            <a:spAutoFit/>
          </a:bodyPr>
          <a:lstStyle/>
          <a:p>
            <a:r>
              <a:rPr lang="en-US" sz="3600" b="1" dirty="0" smtClean="0">
                <a:solidFill>
                  <a:schemeClr val="bg1"/>
                </a:solidFill>
              </a:rPr>
              <a:t>MESA Analysis of Cost per Publication</a:t>
            </a:r>
            <a:endParaRPr lang="en-US" sz="3600" b="1" dirty="0">
              <a:solidFill>
                <a:schemeClr val="bg1"/>
              </a:solidFill>
            </a:endParaRPr>
          </a:p>
        </p:txBody>
      </p:sp>
      <p:sp>
        <p:nvSpPr>
          <p:cNvPr id="4" name="TextBox 3"/>
          <p:cNvSpPr txBox="1"/>
          <p:nvPr/>
        </p:nvSpPr>
        <p:spPr>
          <a:xfrm>
            <a:off x="0" y="6488668"/>
            <a:ext cx="2527167" cy="369332"/>
          </a:xfrm>
          <a:prstGeom prst="rect">
            <a:avLst/>
          </a:prstGeom>
          <a:noFill/>
        </p:spPr>
        <p:txBody>
          <a:bodyPr wrap="none" rtlCol="0">
            <a:spAutoFit/>
          </a:bodyPr>
          <a:lstStyle/>
          <a:p>
            <a:r>
              <a:rPr lang="en-US" dirty="0" smtClean="0"/>
              <a:t>As of  September 2011</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27.2|2.7|2.8|4.5"/>
</p:tagLst>
</file>

<file path=ppt/tags/tag2.xml><?xml version="1.0" encoding="utf-8"?>
<p:tagLst xmlns:a="http://schemas.openxmlformats.org/drawingml/2006/main" xmlns:r="http://schemas.openxmlformats.org/officeDocument/2006/relationships" xmlns:p="http://schemas.openxmlformats.org/presentationml/2006/main">
  <p:tag name="TIMING" val="|0.5|27.2|2.7|2.8|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37600</TotalTime>
  <Words>4407</Words>
  <Application>Microsoft Office PowerPoint</Application>
  <PresentationFormat>On-screen Show (4:3)</PresentationFormat>
  <Paragraphs>413</Paragraphs>
  <Slides>58</Slides>
  <Notes>19</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1_Office Theme</vt:lpstr>
      <vt:lpstr>Slide 1</vt:lpstr>
      <vt:lpstr>Project Office Report Items</vt:lpstr>
      <vt:lpstr>Exam 5 - GREAT WORK!!</vt:lpstr>
      <vt:lpstr>Exam 5 retention </vt:lpstr>
      <vt:lpstr>Publications</vt:lpstr>
      <vt:lpstr>MESA Publications</vt:lpstr>
      <vt:lpstr>Slide 7</vt:lpstr>
      <vt:lpstr>Cost per publication – a metric for research funding agencies</vt:lpstr>
      <vt:lpstr>Slide 9</vt:lpstr>
      <vt:lpstr>Slide 10</vt:lpstr>
      <vt:lpstr>Slide 11</vt:lpstr>
      <vt:lpstr>Slide 12</vt:lpstr>
      <vt:lpstr>MESA Publications</vt:lpstr>
      <vt:lpstr>Slide 14</vt:lpstr>
      <vt:lpstr>Slide 15</vt:lpstr>
      <vt:lpstr>Slide 16</vt:lpstr>
      <vt:lpstr>Slide 17</vt:lpstr>
      <vt:lpstr>Slide 18</vt:lpstr>
      <vt:lpstr>Slide 19</vt:lpstr>
      <vt:lpstr>SPIRES – Scientific Publication Information Retrieval and Evaluation System </vt:lpstr>
      <vt:lpstr>Impact Factor</vt:lpstr>
      <vt:lpstr>Impact Factors for Selected Journals</vt:lpstr>
      <vt:lpstr>SPIRES – Scientific Publication Information Retrieval and Evaluation System </vt:lpstr>
      <vt:lpstr> MESA papers by Impact Factor </vt:lpstr>
      <vt:lpstr> MESA papers by Impact Factor </vt:lpstr>
      <vt:lpstr>MESA papers by Impact Factor</vt:lpstr>
      <vt:lpstr>MESA papers by Impact Factor</vt:lpstr>
      <vt:lpstr>MESA papers by Impact Factor</vt:lpstr>
      <vt:lpstr>MESA papers by Impact Factor</vt:lpstr>
      <vt:lpstr>MESA papers by Impact Factor</vt:lpstr>
      <vt:lpstr>Wordle for MESA abstracts after eliminating a bunch of obvious terms</vt:lpstr>
      <vt:lpstr>MESA Objectives and Publications</vt:lpstr>
      <vt:lpstr>A plea for help with important metrics</vt:lpstr>
      <vt:lpstr>NIH and NHLBI news</vt:lpstr>
      <vt:lpstr>NHLBI budget</vt:lpstr>
      <vt:lpstr>Epidemiology “Blog” coming soon!</vt:lpstr>
      <vt:lpstr>MESA continuation</vt:lpstr>
      <vt:lpstr>MESA continuation</vt:lpstr>
      <vt:lpstr>Slide 39</vt:lpstr>
      <vt:lpstr>Extras</vt:lpstr>
      <vt:lpstr>MESA continuation -  steps -- ~19 months</vt:lpstr>
      <vt:lpstr>SPIRES – Scientific Publication Information Retrieval and Evaluation System </vt:lpstr>
      <vt:lpstr>MESA Participant Web Site</vt:lpstr>
      <vt:lpstr>Slide 44</vt:lpstr>
      <vt:lpstr>Slide 45</vt:lpstr>
      <vt:lpstr>Slide 46</vt:lpstr>
      <vt:lpstr>Slide 47</vt:lpstr>
      <vt:lpstr>Slide 48</vt:lpstr>
      <vt:lpstr>SPIRES – Scientific Publication Information Retrieval and Evaluation System </vt:lpstr>
      <vt:lpstr>Wordle 1 for MESA (see notes for term eliminations)</vt:lpstr>
      <vt:lpstr>Wordle 2 (some eliminations)</vt:lpstr>
      <vt:lpstr>Wordle 3 (see notes for eliminations)</vt:lpstr>
      <vt:lpstr>Slide 53</vt:lpstr>
      <vt:lpstr>SPIRES – Scientific Publication Information Retrieval and Evaluation System </vt:lpstr>
      <vt:lpstr>MESA Objectives and Publications</vt:lpstr>
      <vt:lpstr>Impact Factors for Journals in Medicine and Cardiology, top 40</vt:lpstr>
      <vt:lpstr>Impact Factors for Journals in Medicine and Cardiology, top 40</vt:lpstr>
      <vt:lpstr>MESA continuation -  steps for contract renewals and RFAs</vt:lpstr>
    </vt:vector>
  </TitlesOfParts>
  <Company>NHLBI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BildD</dc:creator>
  <cp:lastModifiedBy>NHLBI</cp:lastModifiedBy>
  <cp:revision>479</cp:revision>
  <dcterms:created xsi:type="dcterms:W3CDTF">2011-04-01T13:45:47Z</dcterms:created>
  <dcterms:modified xsi:type="dcterms:W3CDTF">2012-02-29T12:53:13Z</dcterms:modified>
</cp:coreProperties>
</file>