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4"/>
  </p:notesMasterIdLst>
  <p:handoutMasterIdLst>
    <p:handoutMasterId r:id="rId25"/>
  </p:handoutMasterIdLst>
  <p:sldIdLst>
    <p:sldId id="284" r:id="rId2"/>
    <p:sldId id="315" r:id="rId3"/>
    <p:sldId id="337" r:id="rId4"/>
    <p:sldId id="311" r:id="rId5"/>
    <p:sldId id="338" r:id="rId6"/>
    <p:sldId id="312" r:id="rId7"/>
    <p:sldId id="340" r:id="rId8"/>
    <p:sldId id="359" r:id="rId9"/>
    <p:sldId id="360" r:id="rId10"/>
    <p:sldId id="341" r:id="rId11"/>
    <p:sldId id="342" r:id="rId12"/>
    <p:sldId id="346" r:id="rId13"/>
    <p:sldId id="345" r:id="rId14"/>
    <p:sldId id="335" r:id="rId15"/>
    <p:sldId id="357" r:id="rId16"/>
    <p:sldId id="348" r:id="rId17"/>
    <p:sldId id="347" r:id="rId18"/>
    <p:sldId id="349" r:id="rId19"/>
    <p:sldId id="358" r:id="rId20"/>
    <p:sldId id="334" r:id="rId21"/>
    <p:sldId id="350" r:id="rId22"/>
    <p:sldId id="352" r:id="rId2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zette J Bielinski" initials="SJ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E2D2A"/>
    <a:srgbClr val="EAB200"/>
    <a:srgbClr val="CF4C4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138" autoAdjust="0"/>
  </p:normalViewPr>
  <p:slideViewPr>
    <p:cSldViewPr>
      <p:cViewPr>
        <p:scale>
          <a:sx n="110" d="100"/>
          <a:sy n="110" d="100"/>
        </p:scale>
        <p:origin x="-85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commentAuthors" Target="commentAuthors.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0812046B-0687-4A41-9E45-1610E0CDD369}" type="datetimeFigureOut">
              <a:rPr lang="en-US"/>
              <a:pPr>
                <a:defRPr/>
              </a:pPr>
              <a:t>2/6/14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D5896E46-28EF-4C83-8A87-EEED656ED2CC}" type="slidenum">
              <a:rPr lang="en-US"/>
              <a:pPr>
                <a:defRPr/>
              </a:pPr>
              <a:t>‹#›</a:t>
            </a:fld>
            <a:endParaRPr lang="en-US"/>
          </a:p>
        </p:txBody>
      </p:sp>
    </p:spTree>
    <p:extLst>
      <p:ext uri="{BB962C8B-B14F-4D97-AF65-F5344CB8AC3E}">
        <p14:creationId xmlns:p14="http://schemas.microsoft.com/office/powerpoint/2010/main" val="3824345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a:latin typeface="+mn-lt"/>
              </a:defRPr>
            </a:lvl1pPr>
          </a:lstStyle>
          <a:p>
            <a:pPr>
              <a:defRPr/>
            </a:pPr>
            <a:fld id="{D03EE4E1-7ABD-4BA2-9E59-E7B479A095E9}" type="datetimeFigureOut">
              <a:rPr lang="en-US"/>
              <a:pPr>
                <a:defRPr/>
              </a:pPr>
              <a:t>2/6/14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a:latin typeface="+mn-lt"/>
              </a:defRPr>
            </a:lvl1pPr>
          </a:lstStyle>
          <a:p>
            <a:pPr>
              <a:defRPr/>
            </a:pPr>
            <a:fld id="{D513EFBD-0542-423A-9BC5-B80A1A5D9287}" type="slidenum">
              <a:rPr lang="en-US"/>
              <a:pPr>
                <a:defRPr/>
              </a:pPr>
              <a:t>‹#›</a:t>
            </a:fld>
            <a:endParaRPr lang="en-US"/>
          </a:p>
        </p:txBody>
      </p:sp>
    </p:spTree>
    <p:extLst>
      <p:ext uri="{BB962C8B-B14F-4D97-AF65-F5344CB8AC3E}">
        <p14:creationId xmlns:p14="http://schemas.microsoft.com/office/powerpoint/2010/main" val="34572658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*Only one</a:t>
            </a:r>
            <a:r>
              <a:rPr lang="en-US" baseline="0" dirty="0" smtClean="0"/>
              <a:t> not significant by race </a:t>
            </a:r>
            <a:endParaRPr lang="en-US" dirty="0"/>
          </a:p>
        </p:txBody>
      </p:sp>
      <p:sp>
        <p:nvSpPr>
          <p:cNvPr id="4" name="Slide Number Placeholder 3"/>
          <p:cNvSpPr>
            <a:spLocks noGrp="1"/>
          </p:cNvSpPr>
          <p:nvPr>
            <p:ph type="sldNum" sz="quarter" idx="10"/>
          </p:nvPr>
        </p:nvSpPr>
        <p:spPr/>
        <p:txBody>
          <a:bodyPr/>
          <a:lstStyle/>
          <a:p>
            <a:pPr>
              <a:defRPr/>
            </a:pPr>
            <a:fld id="{D513EFBD-0542-423A-9BC5-B80A1A5D9287}" type="slidenum">
              <a:rPr lang="en-US" smtClean="0"/>
              <a:pPr>
                <a:defRPr/>
              </a:pPr>
              <a:t>5</a:t>
            </a:fld>
            <a:endParaRPr lang="en-US"/>
          </a:p>
        </p:txBody>
      </p:sp>
    </p:spTree>
    <p:extLst>
      <p:ext uri="{BB962C8B-B14F-4D97-AF65-F5344CB8AC3E}">
        <p14:creationId xmlns:p14="http://schemas.microsoft.com/office/powerpoint/2010/main" val="3651454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show this slide to illustrate the</a:t>
            </a:r>
            <a:r>
              <a:rPr lang="en-US" baseline="0" dirty="0" smtClean="0"/>
              <a:t> complexity of investigating associations of exam 2 measurements and subclinical disease.  The counts is this table include only those with serum measurements in the MESA Adhesion Study.  </a:t>
            </a:r>
          </a:p>
          <a:p>
            <a:endParaRPr lang="en-US" baseline="0" dirty="0" smtClean="0"/>
          </a:p>
          <a:p>
            <a:r>
              <a:rPr lang="en-US" baseline="0" dirty="0" smtClean="0"/>
              <a:t>Using CAC as an example, at exam 1 all participants were measured for CAC, however, only 50% were measured at exam 2 and the other 50% exam 3.  Similarly, 25% were measured at exam 4 and the other 75% at exam 5.  This design issue needs to be taken into account in the analyses.</a:t>
            </a:r>
          </a:p>
          <a:p>
            <a:endParaRPr lang="en-US" baseline="0" dirty="0" smtClean="0"/>
          </a:p>
          <a:p>
            <a:r>
              <a:rPr lang="en-US" baseline="0" dirty="0" smtClean="0"/>
              <a:t>Refer that you will be showing preliminary data </a:t>
            </a:r>
          </a:p>
          <a:p>
            <a:endParaRPr lang="en-US" baseline="0" dirty="0" smtClean="0"/>
          </a:p>
          <a:p>
            <a:r>
              <a:rPr lang="en-US" baseline="0" dirty="0" smtClean="0"/>
              <a:t>As for CVD events, we are able assess relationship between events and protein levels, albeit with limited power at this point in time.   </a:t>
            </a:r>
            <a:endParaRPr lang="en-US" dirty="0"/>
          </a:p>
        </p:txBody>
      </p:sp>
      <p:sp>
        <p:nvSpPr>
          <p:cNvPr id="4" name="Slide Number Placeholder 3"/>
          <p:cNvSpPr>
            <a:spLocks noGrp="1"/>
          </p:cNvSpPr>
          <p:nvPr>
            <p:ph type="sldNum" sz="quarter" idx="10"/>
          </p:nvPr>
        </p:nvSpPr>
        <p:spPr/>
        <p:txBody>
          <a:bodyPr/>
          <a:lstStyle/>
          <a:p>
            <a:pPr>
              <a:defRPr/>
            </a:pPr>
            <a:fld id="{D513EFBD-0542-423A-9BC5-B80A1A5D9287}" type="slidenum">
              <a:rPr lang="en-US" smtClean="0"/>
              <a:pPr>
                <a:defRPr/>
              </a:pPr>
              <a:t>6</a:t>
            </a:fld>
            <a:endParaRPr lang="en-US"/>
          </a:p>
        </p:txBody>
      </p:sp>
    </p:spTree>
    <p:extLst>
      <p:ext uri="{BB962C8B-B14F-4D97-AF65-F5344CB8AC3E}">
        <p14:creationId xmlns:p14="http://schemas.microsoft.com/office/powerpoint/2010/main" val="105249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D513EFBD-0542-423A-9BC5-B80A1A5D9287}" type="slidenum">
              <a:rPr lang="en-US" smtClean="0"/>
              <a:pPr>
                <a:defRPr/>
              </a:pPr>
              <a:t>9</a:t>
            </a:fld>
            <a:endParaRPr lang="en-US"/>
          </a:p>
        </p:txBody>
      </p:sp>
    </p:spTree>
    <p:extLst>
      <p:ext uri="{BB962C8B-B14F-4D97-AF65-F5344CB8AC3E}">
        <p14:creationId xmlns:p14="http://schemas.microsoft.com/office/powerpoint/2010/main" val="3284675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en-US" sz="1200" dirty="0" smtClean="0">
                <a:effectLst/>
              </a:rPr>
              <a:t>Adjusted for age, sex, race/ethnicity, BMI, smoking status, LDL, HDL, triglycerides, hypertension, diabetes</a:t>
            </a:r>
          </a:p>
          <a:p>
            <a:pPr marL="0" marR="0">
              <a:lnSpc>
                <a:spcPct val="115000"/>
              </a:lnSpc>
              <a:spcBef>
                <a:spcPts val="0"/>
              </a:spcBef>
              <a:spcAft>
                <a:spcPts val="0"/>
              </a:spcAft>
            </a:pPr>
            <a:r>
              <a:rPr lang="en-US" sz="1200" dirty="0" smtClean="0">
                <a:effectLst/>
              </a:rPr>
              <a:t>*Those with ABI &gt; 1.4 were excluded from the analyses </a:t>
            </a:r>
          </a:p>
          <a:p>
            <a:pPr marL="0" marR="0">
              <a:lnSpc>
                <a:spcPct val="115000"/>
              </a:lnSpc>
              <a:spcBef>
                <a:spcPts val="0"/>
              </a:spcBef>
              <a:spcAft>
                <a:spcPts val="0"/>
              </a:spcAft>
            </a:pPr>
            <a:r>
              <a:rPr lang="en-US" sz="1200" dirty="0" smtClean="0">
                <a:effectLst/>
              </a:rPr>
              <a:t>The race by HGF interaction p-value was 0.37 for CAC at exam 2, 0.5 for CAC at exam 3, 0.16 for ABI, 0.76 for IMT at exam 2, 0.52 for IMT at exam 3, and 0.88 for time to CHD.</a:t>
            </a:r>
            <a:endParaRPr lang="en-US" dirty="0"/>
          </a:p>
        </p:txBody>
      </p:sp>
      <p:sp>
        <p:nvSpPr>
          <p:cNvPr id="4" name="Slide Number Placeholder 3"/>
          <p:cNvSpPr>
            <a:spLocks noGrp="1"/>
          </p:cNvSpPr>
          <p:nvPr>
            <p:ph type="sldNum" sz="quarter" idx="10"/>
          </p:nvPr>
        </p:nvSpPr>
        <p:spPr/>
        <p:txBody>
          <a:bodyPr/>
          <a:lstStyle/>
          <a:p>
            <a:pPr>
              <a:defRPr/>
            </a:pPr>
            <a:fld id="{D513EFBD-0542-423A-9BC5-B80A1A5D9287}" type="slidenum">
              <a:rPr lang="en-US" smtClean="0"/>
              <a:pPr>
                <a:defRPr/>
              </a:pPr>
              <a:t>18</a:t>
            </a:fld>
            <a:endParaRPr lang="en-US"/>
          </a:p>
        </p:txBody>
      </p:sp>
    </p:spTree>
    <p:extLst>
      <p:ext uri="{BB962C8B-B14F-4D97-AF65-F5344CB8AC3E}">
        <p14:creationId xmlns:p14="http://schemas.microsoft.com/office/powerpoint/2010/main" val="3892707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82550" indent="0">
              <a:buFont typeface="+mj-lt"/>
              <a:buNone/>
            </a:pPr>
            <a:r>
              <a:rPr lang="en-US" dirty="0" smtClean="0"/>
              <a:t>We measured several cellular</a:t>
            </a:r>
            <a:r>
              <a:rPr lang="en-US" baseline="0" dirty="0" smtClean="0"/>
              <a:t> adhesion molecules including:  </a:t>
            </a:r>
            <a:endParaRPr lang="en-US" dirty="0" smtClean="0"/>
          </a:p>
          <a:p>
            <a:pPr marL="82550" indent="0">
              <a:buFont typeface="+mj-lt"/>
              <a:buNone/>
            </a:pPr>
            <a:endParaRPr lang="en-US" dirty="0" smtClean="0"/>
          </a:p>
          <a:p>
            <a:pPr marL="82550" indent="0">
              <a:buFont typeface="+mj-lt"/>
              <a:buNone/>
            </a:pPr>
            <a:r>
              <a:rPr lang="en-US" dirty="0" smtClean="0"/>
              <a:t>VCAM-1 </a:t>
            </a:r>
            <a:r>
              <a:rPr lang="en-US" baseline="0" dirty="0" smtClean="0"/>
              <a:t> of the </a:t>
            </a:r>
            <a:r>
              <a:rPr lang="en-US" dirty="0" smtClean="0"/>
              <a:t>Immunoglobulin superfamily</a:t>
            </a:r>
          </a:p>
          <a:p>
            <a:pPr marL="82550" indent="0">
              <a:buFont typeface="+mj-lt"/>
              <a:buNone/>
            </a:pPr>
            <a:r>
              <a:rPr lang="en-US" dirty="0" smtClean="0"/>
              <a:t>P and L – </a:t>
            </a:r>
            <a:r>
              <a:rPr lang="en-US" dirty="0" err="1" smtClean="0"/>
              <a:t>Selectin</a:t>
            </a:r>
            <a:r>
              <a:rPr lang="en-US" baseline="0" dirty="0" smtClean="0"/>
              <a:t> and </a:t>
            </a:r>
            <a:endParaRPr lang="en-US" dirty="0" smtClean="0"/>
          </a:p>
          <a:p>
            <a:pPr marL="82550" indent="0">
              <a:buFont typeface="+mj-lt"/>
              <a:buNone/>
            </a:pPr>
            <a:r>
              <a:rPr lang="en-US" dirty="0" smtClean="0"/>
              <a:t>E-cadherin </a:t>
            </a:r>
          </a:p>
          <a:p>
            <a:endParaRPr lang="en-US" dirty="0" smtClean="0"/>
          </a:p>
          <a:p>
            <a:r>
              <a:rPr lang="en-US" dirty="0" smtClean="0"/>
              <a:t>In addition</a:t>
            </a:r>
            <a:r>
              <a:rPr lang="en-US" baseline="0" dirty="0" smtClean="0"/>
              <a:t> we measured several other proteins important in the adhesion pathway including </a:t>
            </a:r>
            <a:endParaRPr lang="en-US" dirty="0" smtClean="0"/>
          </a:p>
          <a:p>
            <a:endParaRPr lang="en-US" baseline="0" dirty="0" smtClean="0"/>
          </a:p>
          <a:p>
            <a:r>
              <a:rPr lang="en-US" baseline="0" dirty="0" smtClean="0"/>
              <a:t>MMP1 and 2 and its inhibitor TIMP-2</a:t>
            </a:r>
          </a:p>
          <a:p>
            <a:r>
              <a:rPr lang="en-US" baseline="0" dirty="0" smtClean="0"/>
              <a:t>Three </a:t>
            </a:r>
            <a:r>
              <a:rPr lang="en-US" baseline="0" dirty="0" err="1" smtClean="0"/>
              <a:t>chemokines</a:t>
            </a:r>
            <a:r>
              <a:rPr lang="en-US" baseline="0" dirty="0" smtClean="0"/>
              <a:t> – 6CKine, RANTES, and SDF1a</a:t>
            </a:r>
          </a:p>
          <a:p>
            <a:endParaRPr lang="en-US" baseline="0" dirty="0" smtClean="0"/>
          </a:p>
          <a:p>
            <a:r>
              <a:rPr lang="en-US" baseline="0" dirty="0" smtClean="0"/>
              <a:t>We also measured two growth factors – HGF and TGFB1</a:t>
            </a:r>
          </a:p>
          <a:p>
            <a:endParaRPr lang="en-US" baseline="0" dirty="0" smtClean="0"/>
          </a:p>
          <a:p>
            <a:r>
              <a:rPr lang="en-US" dirty="0" smtClean="0"/>
              <a:t>And we</a:t>
            </a:r>
            <a:r>
              <a:rPr lang="en-US" baseline="0" dirty="0" smtClean="0"/>
              <a:t> measured SLPI that has been shown to inhibit several of the adhesion pathway components.  </a:t>
            </a:r>
            <a:endParaRPr lang="en-US" dirty="0" smtClean="0"/>
          </a:p>
          <a:p>
            <a:endParaRPr lang="en-US" dirty="0" smtClean="0"/>
          </a:p>
          <a:p>
            <a:r>
              <a:rPr lang="en-US" dirty="0" smtClean="0"/>
              <a:t>As</a:t>
            </a:r>
            <a:r>
              <a:rPr lang="en-US" baseline="0" dirty="0" smtClean="0"/>
              <a:t> you can see in the table, significant mean differences by race were observed in all proteins accept MMP1.  However, is is unknown whether these differences are biologically significant and we have the power to detect very small differences.</a:t>
            </a:r>
          </a:p>
          <a:p>
            <a:endParaRPr lang="en-US" baseline="0" dirty="0" smtClean="0"/>
          </a:p>
          <a:p>
            <a:r>
              <a:rPr lang="en-US" baseline="0" dirty="0" smtClean="0"/>
              <a:t>These proteins are all measured in either serum or plasma.  - need to comment about member bound issues and challenges associated with interpreting circulating levels.  </a:t>
            </a:r>
            <a:endParaRPr lang="en-US" dirty="0"/>
          </a:p>
        </p:txBody>
      </p:sp>
      <p:sp>
        <p:nvSpPr>
          <p:cNvPr id="4" name="Slide Number Placeholder 3"/>
          <p:cNvSpPr>
            <a:spLocks noGrp="1"/>
          </p:cNvSpPr>
          <p:nvPr>
            <p:ph type="sldNum" sz="quarter" idx="10"/>
          </p:nvPr>
        </p:nvSpPr>
        <p:spPr/>
        <p:txBody>
          <a:bodyPr/>
          <a:lstStyle/>
          <a:p>
            <a:pPr>
              <a:defRPr/>
            </a:pPr>
            <a:fld id="{D513EFBD-0542-423A-9BC5-B80A1A5D9287}" type="slidenum">
              <a:rPr lang="en-US" smtClean="0"/>
              <a:pPr>
                <a:defRPr/>
              </a:pPr>
              <a:t>21</a:t>
            </a:fld>
            <a:endParaRPr lang="en-US"/>
          </a:p>
        </p:txBody>
      </p:sp>
    </p:spTree>
    <p:extLst>
      <p:ext uri="{BB962C8B-B14F-4D97-AF65-F5344CB8AC3E}">
        <p14:creationId xmlns:p14="http://schemas.microsoft.com/office/powerpoint/2010/main" val="1479500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extLst/>
          </a:lstStyle>
          <a:p>
            <a:pPr>
              <a:defRPr/>
            </a:pPr>
            <a:fld id="{9F9BC5E5-437E-4D06-BAD6-81DA2C2B5DAE}" type="datetime1">
              <a:rPr lang="en-US"/>
              <a:pPr>
                <a:defRPr/>
              </a:pPr>
              <a:t>2/6/14</a:t>
            </a:fld>
            <a:endParaRPr lang="en-US"/>
          </a:p>
        </p:txBody>
      </p:sp>
      <p:sp>
        <p:nvSpPr>
          <p:cNvPr id="7" name="Footer Placeholder 19"/>
          <p:cNvSpPr>
            <a:spLocks noGrp="1"/>
          </p:cNvSpPr>
          <p:nvPr>
            <p:ph type="ftr" sz="quarter" idx="11"/>
          </p:nvPr>
        </p:nvSpPr>
        <p:spPr/>
        <p:txBody>
          <a:bodyPr/>
          <a:lstStyle>
            <a:lvl1pPr>
              <a:defRPr/>
            </a:lvl1pPr>
          </a:lstStyle>
          <a:p>
            <a:pPr>
              <a:defRPr/>
            </a:pPr>
            <a:endParaRPr lang="en-US"/>
          </a:p>
        </p:txBody>
      </p:sp>
      <p:sp>
        <p:nvSpPr>
          <p:cNvPr id="8" name="Slide Number Placeholder 9"/>
          <p:cNvSpPr>
            <a:spLocks noGrp="1"/>
          </p:cNvSpPr>
          <p:nvPr>
            <p:ph type="sldNum" sz="quarter" idx="12"/>
          </p:nvPr>
        </p:nvSpPr>
        <p:spPr/>
        <p:txBody>
          <a:bodyPr/>
          <a:lstStyle>
            <a:lvl1pPr>
              <a:defRPr/>
            </a:lvl1pPr>
            <a:extLst/>
          </a:lstStyle>
          <a:p>
            <a:pPr>
              <a:defRPr/>
            </a:pPr>
            <a:fld id="{C77C22D2-5399-4C14-8206-9BE0DCB1018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51017A43-12EE-4E82-828C-9AF261BE3D0A}" type="datetime1">
              <a:rPr lang="en-US"/>
              <a:pPr>
                <a:defRPr/>
              </a:pPr>
              <a:t>2/6/14</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4CC3EE1F-1AC3-42D1-BF0D-B265657740A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A643E49B-C6A8-4D9C-9A65-2395FDE64169}" type="datetime1">
              <a:rPr lang="en-US"/>
              <a:pPr>
                <a:defRPr/>
              </a:pPr>
              <a:t>2/6/14</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3128B07D-7A6F-4771-B4D3-6DCA69B9C67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23FDC710-293F-40FD-80B9-3495C8B65E5E}" type="datetime1">
              <a:rPr lang="en-US"/>
              <a:pPr>
                <a:defRPr/>
              </a:pPr>
              <a:t>2/6/14</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ACF3EBD4-0518-4D5E-801C-5A63D075B2C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3D93EFA3-5E3B-4FDB-AF19-382C8B06C807}" type="datetime1">
              <a:rPr lang="en-US"/>
              <a:pPr>
                <a:defRPr/>
              </a:pPr>
              <a:t>2/6/14</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extLst/>
          </a:lstStyle>
          <a:p>
            <a:pPr>
              <a:defRPr/>
            </a:pPr>
            <a:fld id="{629D7CDF-2CE1-474D-8AAC-0EEDC18A377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8192EAC2-8BCE-4CDE-958A-93EBF47F3F75}" type="datetime1">
              <a:rPr lang="en-US"/>
              <a:pPr>
                <a:defRPr/>
              </a:pPr>
              <a:t>2/6/14</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01171DAA-36B6-4049-893A-5149FA2493C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3"/>
          <p:cNvSpPr>
            <a:spLocks noGrp="1"/>
          </p:cNvSpPr>
          <p:nvPr>
            <p:ph type="dt" sz="half" idx="10"/>
          </p:nvPr>
        </p:nvSpPr>
        <p:spPr/>
        <p:txBody>
          <a:bodyPr/>
          <a:lstStyle>
            <a:lvl1pPr>
              <a:defRPr/>
            </a:lvl1pPr>
          </a:lstStyle>
          <a:p>
            <a:pPr>
              <a:defRPr/>
            </a:pPr>
            <a:fld id="{4B24305B-88AE-4755-8137-48C25C53AA11}" type="datetime1">
              <a:rPr lang="en-US"/>
              <a:pPr>
                <a:defRPr/>
              </a:pPr>
              <a:t>2/6/14</a:t>
            </a:fld>
            <a:endParaRPr lang="en-US"/>
          </a:p>
        </p:txBody>
      </p:sp>
      <p:sp>
        <p:nvSpPr>
          <p:cNvPr id="8" name="Footer Placeholder 9"/>
          <p:cNvSpPr>
            <a:spLocks noGrp="1"/>
          </p:cNvSpPr>
          <p:nvPr>
            <p:ph type="ftr" sz="quarter" idx="11"/>
          </p:nvPr>
        </p:nvSpPr>
        <p:spPr/>
        <p:txBody>
          <a:bodyPr/>
          <a:lstStyle>
            <a:lvl1pPr>
              <a:defRPr/>
            </a:lvl1pPr>
          </a:lstStyle>
          <a:p>
            <a:pPr>
              <a:defRPr/>
            </a:pPr>
            <a:endParaRPr lang="en-US"/>
          </a:p>
        </p:txBody>
      </p:sp>
      <p:sp>
        <p:nvSpPr>
          <p:cNvPr id="9" name="Slide Number Placeholder 21"/>
          <p:cNvSpPr>
            <a:spLocks noGrp="1"/>
          </p:cNvSpPr>
          <p:nvPr>
            <p:ph type="sldNum" sz="quarter" idx="12"/>
          </p:nvPr>
        </p:nvSpPr>
        <p:spPr/>
        <p:txBody>
          <a:bodyPr/>
          <a:lstStyle>
            <a:lvl1pPr>
              <a:defRPr/>
            </a:lvl1pPr>
          </a:lstStyle>
          <a:p>
            <a:pPr>
              <a:defRPr/>
            </a:pPr>
            <a:fld id="{5B8227EA-D88B-447D-9D6C-1D660CF1757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D5F31C07-372A-4EDA-8189-DA892CCF5745}" type="datetime1">
              <a:rPr lang="en-US"/>
              <a:pPr>
                <a:defRPr/>
              </a:pPr>
              <a:t>2/6/14</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FA3C4B45-E81A-4609-B21D-CBE1AEDBDE7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extLst/>
          </a:lstStyle>
          <a:p>
            <a:pPr>
              <a:defRPr/>
            </a:pPr>
            <a:fld id="{7BD55DBF-B330-4DB7-B36E-BFC546A0B5C9}" type="datetime1">
              <a:rPr lang="en-US"/>
              <a:pPr>
                <a:defRPr/>
              </a:pPr>
              <a:t>2/6/14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extLst/>
          </a:lstStyle>
          <a:p>
            <a:pPr>
              <a:defRPr/>
            </a:pPr>
            <a:fld id="{9288AFCD-E507-4E89-BF8A-94FCEE6FAE5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9ADFC99E-20FD-49F9-BAB4-65DA24A8902F}" type="datetime1">
              <a:rPr lang="en-US"/>
              <a:pPr>
                <a:defRPr/>
              </a:pPr>
              <a:t>2/6/14</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19542D3C-01EB-43B6-A9A1-F923B631E44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Flowchart: Proces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Flowchart: Proces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994D00F2-83E4-4FCF-89D1-C75E50EA60B2}" type="datetime1">
              <a:rPr lang="en-US"/>
              <a:pPr>
                <a:defRPr/>
              </a:pPr>
              <a:t>2/6/14</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extLst/>
          </a:lstStyle>
          <a:p>
            <a:pPr>
              <a:defRPr/>
            </a:pPr>
            <a:fld id="{DA70F45C-0739-40D9-BB5C-2B22F8048B1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E2D2A"/>
        </a:solidFill>
        <a:effectLst/>
      </p:bgPr>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defRPr>
            </a:lvl1pPr>
            <a:extLst/>
          </a:lstStyle>
          <a:p>
            <a:pPr>
              <a:defRPr/>
            </a:pPr>
            <a:fld id="{0A27E549-692F-48B6-A452-67725BE5B1EA}" type="datetime1">
              <a:rPr lang="en-US"/>
              <a:pPr>
                <a:defRPr/>
              </a:pPr>
              <a:t>2/6/14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vert="horz" wrap="square" lIns="91440" tIns="45720" rIns="91440" bIns="45720" numCol="1" anchor="b" anchorCtr="0" compatLnSpc="1">
            <a:prstTxWarp prst="textNoShape">
              <a:avLst/>
            </a:prstTxWarp>
          </a:bodyPr>
          <a:lstStyle>
            <a:lvl1pPr>
              <a:defRPr sz="1200">
                <a:solidFill>
                  <a:srgbClr val="EE7F00"/>
                </a:solidFill>
                <a:latin typeface="Gill Sans MT" pitchFamily="34" charset="0"/>
              </a:defRPr>
            </a:lvl1pPr>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fld id="{B28347F9-C081-4FFE-AD3C-A8F41B4CA433}" type="slidenum">
              <a:rPr lang="en-US"/>
              <a:pPr>
                <a:defRPr/>
              </a:pPr>
              <a:t>‹#›</a:t>
            </a:fld>
            <a:endParaRPr lang="en-US"/>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20" r:id="rId1"/>
    <p:sldLayoutId id="2147483719" r:id="rId2"/>
    <p:sldLayoutId id="2147483721" r:id="rId3"/>
    <p:sldLayoutId id="2147483718" r:id="rId4"/>
    <p:sldLayoutId id="2147483717" r:id="rId5"/>
    <p:sldLayoutId id="2147483716" r:id="rId6"/>
    <p:sldLayoutId id="2147483722" r:id="rId7"/>
    <p:sldLayoutId id="2147483715" r:id="rId8"/>
    <p:sldLayoutId id="2147483723" r:id="rId9"/>
    <p:sldLayoutId id="2147483714" r:id="rId10"/>
    <p:sldLayoutId id="2147483713" r:id="rId11"/>
  </p:sldLayoutIdLst>
  <p:hf hdr="0" ftr="0" dt="0"/>
  <p:txStyles>
    <p:titleStyle>
      <a:lvl1pPr algn="l" rtl="0" eaLnBrk="0" fontAlgn="base" hangingPunct="0">
        <a:spcBef>
          <a:spcPct val="0"/>
        </a:spcBef>
        <a:spcAft>
          <a:spcPct val="0"/>
        </a:spcAft>
        <a:defRPr sz="4300" kern="1200">
          <a:solidFill>
            <a:srgbClr val="00C1FF"/>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00C1FF"/>
          </a:solidFill>
          <a:latin typeface="Gill Sans MT" pitchFamily="34" charset="0"/>
        </a:defRPr>
      </a:lvl2pPr>
      <a:lvl3pPr algn="l" rtl="0" eaLnBrk="0" fontAlgn="base" hangingPunct="0">
        <a:spcBef>
          <a:spcPct val="0"/>
        </a:spcBef>
        <a:spcAft>
          <a:spcPct val="0"/>
        </a:spcAft>
        <a:defRPr sz="4300">
          <a:solidFill>
            <a:srgbClr val="00C1FF"/>
          </a:solidFill>
          <a:latin typeface="Gill Sans MT" pitchFamily="34" charset="0"/>
        </a:defRPr>
      </a:lvl3pPr>
      <a:lvl4pPr algn="l" rtl="0" eaLnBrk="0" fontAlgn="base" hangingPunct="0">
        <a:spcBef>
          <a:spcPct val="0"/>
        </a:spcBef>
        <a:spcAft>
          <a:spcPct val="0"/>
        </a:spcAft>
        <a:defRPr sz="4300">
          <a:solidFill>
            <a:srgbClr val="00C1FF"/>
          </a:solidFill>
          <a:latin typeface="Gill Sans MT" pitchFamily="34" charset="0"/>
        </a:defRPr>
      </a:lvl4pPr>
      <a:lvl5pPr algn="l" rtl="0" eaLnBrk="0" fontAlgn="base" hangingPunct="0">
        <a:spcBef>
          <a:spcPct val="0"/>
        </a:spcBef>
        <a:spcAft>
          <a:spcPct val="0"/>
        </a:spcAft>
        <a:defRPr sz="4300">
          <a:solidFill>
            <a:srgbClr val="00C1FF"/>
          </a:solidFill>
          <a:latin typeface="Gill Sans MT" pitchFamily="34" charset="0"/>
        </a:defRPr>
      </a:lvl5pPr>
      <a:lvl6pPr marL="457200" algn="l" rtl="0" fontAlgn="base">
        <a:spcBef>
          <a:spcPct val="0"/>
        </a:spcBef>
        <a:spcAft>
          <a:spcPct val="0"/>
        </a:spcAft>
        <a:defRPr sz="4300">
          <a:solidFill>
            <a:srgbClr val="00C1FF"/>
          </a:solidFill>
          <a:latin typeface="Gill Sans MT" pitchFamily="34" charset="0"/>
        </a:defRPr>
      </a:lvl6pPr>
      <a:lvl7pPr marL="914400" algn="l" rtl="0" fontAlgn="base">
        <a:spcBef>
          <a:spcPct val="0"/>
        </a:spcBef>
        <a:spcAft>
          <a:spcPct val="0"/>
        </a:spcAft>
        <a:defRPr sz="4300">
          <a:solidFill>
            <a:srgbClr val="00C1FF"/>
          </a:solidFill>
          <a:latin typeface="Gill Sans MT" pitchFamily="34" charset="0"/>
        </a:defRPr>
      </a:lvl7pPr>
      <a:lvl8pPr marL="1371600" algn="l" rtl="0" fontAlgn="base">
        <a:spcBef>
          <a:spcPct val="0"/>
        </a:spcBef>
        <a:spcAft>
          <a:spcPct val="0"/>
        </a:spcAft>
        <a:defRPr sz="4300">
          <a:solidFill>
            <a:srgbClr val="00C1FF"/>
          </a:solidFill>
          <a:latin typeface="Gill Sans MT" pitchFamily="34" charset="0"/>
        </a:defRPr>
      </a:lvl8pPr>
      <a:lvl9pPr marL="1828800" algn="l" rtl="0" fontAlgn="base">
        <a:spcBef>
          <a:spcPct val="0"/>
        </a:spcBef>
        <a:spcAft>
          <a:spcPct val="0"/>
        </a:spcAft>
        <a:defRPr sz="4300">
          <a:solidFill>
            <a:srgbClr val="00C1FF"/>
          </a:solidFill>
          <a:latin typeface="Gill Sans MT"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D2DA7A"/>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FFCC00"/>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11.png"/><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4" Type="http://schemas.openxmlformats.org/officeDocument/2006/relationships/image" Target="../media/image14.png"/><Relationship Id="rId5" Type="http://schemas.openxmlformats.org/officeDocument/2006/relationships/image" Target="../media/image15.png"/><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4" Type="http://schemas.openxmlformats.org/officeDocument/2006/relationships/image" Target="../media/image5.jpg"/><Relationship Id="rId5"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9"/>
          <p:cNvSpPr>
            <a:spLocks noGrp="1"/>
          </p:cNvSpPr>
          <p:nvPr>
            <p:ph type="sldNum" sz="quarter" idx="12"/>
          </p:nvPr>
        </p:nvSpPr>
        <p:spPr/>
        <p:txBody>
          <a:bodyPr/>
          <a:lstStyle/>
          <a:p>
            <a:pPr>
              <a:defRPr/>
            </a:pPr>
            <a:fld id="{2816BF09-3375-4D00-BF53-06D2FC832708}" type="slidenum">
              <a:rPr lang="en-US"/>
              <a:pPr>
                <a:defRPr/>
              </a:pPr>
              <a:t>1</a:t>
            </a:fld>
            <a:endParaRPr lang="en-US"/>
          </a:p>
        </p:txBody>
      </p:sp>
      <p:sp>
        <p:nvSpPr>
          <p:cNvPr id="15362" name="Rectangle 2"/>
          <p:cNvSpPr>
            <a:spLocks noGrp="1"/>
          </p:cNvSpPr>
          <p:nvPr>
            <p:ph type="ctrTitle" idx="4294967295"/>
          </p:nvPr>
        </p:nvSpPr>
        <p:spPr bwMode="auto">
          <a:xfrm>
            <a:off x="1676400" y="2133600"/>
            <a:ext cx="7086600" cy="1905000"/>
          </a:xfrm>
          <a:noFill/>
        </p:spPr>
        <p:txBody>
          <a:bodyPr vert="horz" wrap="square" lIns="91440" tIns="45720" rIns="91440" bIns="45720" numCol="1" anchorCtr="0" compatLnSpc="1">
            <a:prstTxWarp prst="textNoShape">
              <a:avLst/>
            </a:prstTxWarp>
          </a:bodyPr>
          <a:lstStyle/>
          <a:p>
            <a:pPr algn="ctr"/>
            <a:r>
              <a:rPr lang="en-US" sz="3400" dirty="0" smtClean="0">
                <a:solidFill>
                  <a:srgbClr val="9E2D2A"/>
                </a:solidFill>
                <a:effectLst/>
              </a:rPr>
              <a:t>MESA Adhesion Ancillary Study Results</a:t>
            </a:r>
            <a:br>
              <a:rPr lang="en-US" sz="3400" dirty="0" smtClean="0">
                <a:solidFill>
                  <a:srgbClr val="9E2D2A"/>
                </a:solidFill>
                <a:effectLst/>
              </a:rPr>
            </a:br>
            <a:r>
              <a:rPr lang="en-US" sz="2400" dirty="0" smtClean="0">
                <a:solidFill>
                  <a:srgbClr val="9E2D2A"/>
                </a:solidFill>
                <a:effectLst/>
              </a:rPr>
              <a:t>MESA Adhesion Ancillary Study</a:t>
            </a:r>
            <a:br>
              <a:rPr lang="en-US" sz="2400" dirty="0" smtClean="0">
                <a:solidFill>
                  <a:srgbClr val="9E2D2A"/>
                </a:solidFill>
                <a:effectLst/>
              </a:rPr>
            </a:br>
            <a:endParaRPr lang="en-US" sz="2400" dirty="0" smtClean="0">
              <a:solidFill>
                <a:srgbClr val="9E2D2A"/>
              </a:solidFill>
              <a:effectLst/>
            </a:endParaRPr>
          </a:p>
        </p:txBody>
      </p:sp>
      <p:sp>
        <p:nvSpPr>
          <p:cNvPr id="15363" name="Rectangle 3"/>
          <p:cNvSpPr>
            <a:spLocks noGrp="1"/>
          </p:cNvSpPr>
          <p:nvPr>
            <p:ph type="subTitle" idx="4294967295"/>
          </p:nvPr>
        </p:nvSpPr>
        <p:spPr>
          <a:xfrm>
            <a:off x="1219200" y="4724400"/>
            <a:ext cx="6400800" cy="1752600"/>
          </a:xfrm>
        </p:spPr>
        <p:txBody>
          <a:bodyPr>
            <a:normAutofit fontScale="92500" lnSpcReduction="10000"/>
          </a:bodyPr>
          <a:lstStyle/>
          <a:p>
            <a:pPr marL="82550" indent="0">
              <a:buNone/>
            </a:pPr>
            <a:r>
              <a:rPr lang="en-US" dirty="0"/>
              <a:t>Suzette J. Bielinski, </a:t>
            </a:r>
            <a:r>
              <a:rPr lang="en-US" dirty="0" smtClean="0"/>
              <a:t>PHD</a:t>
            </a:r>
          </a:p>
          <a:p>
            <a:pPr marL="82550" indent="0">
              <a:buFont typeface="Wingdings 2" pitchFamily="18" charset="2"/>
              <a:buNone/>
            </a:pPr>
            <a:r>
              <a:rPr lang="en-US" sz="2600" dirty="0" smtClean="0"/>
              <a:t>MESA Steering Committee Meeting</a:t>
            </a:r>
          </a:p>
          <a:p>
            <a:pPr marL="82550" indent="0">
              <a:buNone/>
            </a:pPr>
            <a:r>
              <a:rPr lang="en-US" sz="2600" dirty="0" smtClean="0"/>
              <a:t>Washington DC</a:t>
            </a:r>
          </a:p>
          <a:p>
            <a:pPr marL="82550" indent="0">
              <a:buNone/>
            </a:pPr>
            <a:r>
              <a:rPr lang="en-US" sz="2600" smtClean="0"/>
              <a:t>February 6, </a:t>
            </a:r>
            <a:r>
              <a:rPr lang="en-US" sz="2600" dirty="0" smtClean="0"/>
              <a:t>2014</a:t>
            </a:r>
            <a:endParaRPr lang="en-US" sz="2600" dirty="0"/>
          </a:p>
          <a:p>
            <a:pPr marL="82550" indent="0">
              <a:buFont typeface="Wingdings 2" pitchFamily="18" charset="2"/>
              <a:buNone/>
            </a:pPr>
            <a:endParaRPr lang="en-US" sz="2600" dirty="0" smtClean="0"/>
          </a:p>
          <a:p>
            <a:pPr marL="82550" indent="0" algn="ctr">
              <a:buFont typeface="Wingdings 2" pitchFamily="18" charset="2"/>
              <a:buNone/>
            </a:pPr>
            <a:endParaRPr lang="en-US" dirty="0" smtClean="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86200" y="533400"/>
            <a:ext cx="2537680" cy="156223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Preliminary Protein Results </a:t>
            </a:r>
            <a:br>
              <a:rPr lang="en-US" dirty="0" smtClean="0"/>
            </a:br>
            <a:r>
              <a:rPr lang="en-US" dirty="0" smtClean="0"/>
              <a:t>P-Selectin and Atherosclerosis</a:t>
            </a:r>
            <a:endParaRPr lang="en-US" dirty="0"/>
          </a:p>
        </p:txBody>
      </p:sp>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10</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865751566"/>
              </p:ext>
            </p:extLst>
          </p:nvPr>
        </p:nvGraphicFramePr>
        <p:xfrm>
          <a:off x="1219201" y="1871385"/>
          <a:ext cx="7715246" cy="2942687"/>
        </p:xfrm>
        <a:graphic>
          <a:graphicData uri="http://schemas.openxmlformats.org/drawingml/2006/table">
            <a:tbl>
              <a:tblPr/>
              <a:tblGrid>
                <a:gridCol w="1748862"/>
                <a:gridCol w="1031687"/>
                <a:gridCol w="459909"/>
                <a:gridCol w="1031687"/>
                <a:gridCol w="459909"/>
                <a:gridCol w="1031687"/>
                <a:gridCol w="459909"/>
                <a:gridCol w="1031687"/>
                <a:gridCol w="459909"/>
              </a:tblGrid>
              <a:tr h="338415">
                <a:tc gridSpan="9">
                  <a:txBody>
                    <a:bodyPr/>
                    <a:lstStyle/>
                    <a:p>
                      <a:pPr algn="l" fontAlgn="b"/>
                      <a:r>
                        <a:rPr lang="en-US" sz="900" b="1" i="0" u="none" strike="noStrike" dirty="0" smtClean="0">
                          <a:solidFill>
                            <a:srgbClr val="000000"/>
                          </a:solidFill>
                          <a:effectLst/>
                          <a:latin typeface="Arial"/>
                        </a:rPr>
                        <a:t>Association </a:t>
                      </a:r>
                      <a:r>
                        <a:rPr lang="en-US" sz="900" b="1" i="0" u="none" strike="noStrike" dirty="0">
                          <a:solidFill>
                            <a:srgbClr val="000000"/>
                          </a:solidFill>
                          <a:effectLst/>
                          <a:latin typeface="Arial"/>
                        </a:rPr>
                        <a:t>of  Plasma P-Selectin and Coronary Artery Calcium and Incident Coronary Heart Disease </a:t>
                      </a:r>
                      <a:br>
                        <a:rPr lang="en-US" sz="900" b="1" i="0" u="none" strike="noStrike" dirty="0">
                          <a:solidFill>
                            <a:srgbClr val="000000"/>
                          </a:solidFill>
                          <a:effectLst/>
                          <a:latin typeface="Arial"/>
                        </a:rPr>
                      </a:br>
                      <a:r>
                        <a:rPr lang="en-US" sz="900" b="1" i="0" u="none" strike="noStrike" dirty="0">
                          <a:solidFill>
                            <a:srgbClr val="000000"/>
                          </a:solidFill>
                          <a:effectLst/>
                          <a:latin typeface="Arial"/>
                        </a:rPr>
                        <a:t>Per Standard Deviation of for the Population (9.3 mg/mL). </a:t>
                      </a:r>
                    </a:p>
                  </a:txBody>
                  <a:tcPr marL="9043" marR="9043" marT="90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0852">
                <a:tc>
                  <a:txBody>
                    <a:bodyPr/>
                    <a:lstStyle/>
                    <a:p>
                      <a:pPr algn="l" fontAlgn="b"/>
                      <a:r>
                        <a:rPr lang="en-US" sz="900" b="1" i="0" u="none" strike="noStrike" dirty="0">
                          <a:solidFill>
                            <a:srgbClr val="000000"/>
                          </a:solidFill>
                          <a:effectLst/>
                          <a:latin typeface="Arial"/>
                        </a:rPr>
                        <a:t> </a:t>
                      </a:r>
                    </a:p>
                  </a:txBody>
                  <a:tcPr marL="9043" marR="9043" marT="9043"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900" b="1" i="0" u="none" strike="noStrike" dirty="0" smtClean="0">
                          <a:solidFill>
                            <a:srgbClr val="000000"/>
                          </a:solidFill>
                          <a:effectLst/>
                          <a:latin typeface="Arial"/>
                        </a:rPr>
                        <a:t>Non-Hispanic</a:t>
                      </a:r>
                      <a:r>
                        <a:rPr lang="en-US" sz="900" b="1" i="0" u="none" strike="noStrike" baseline="0" dirty="0" smtClean="0">
                          <a:solidFill>
                            <a:srgbClr val="000000"/>
                          </a:solidFill>
                          <a:effectLst/>
                          <a:latin typeface="Arial"/>
                        </a:rPr>
                        <a:t> white</a:t>
                      </a:r>
                      <a:endParaRPr lang="en-US" sz="900" b="1" i="0" u="none" strike="noStrike" dirty="0">
                        <a:solidFill>
                          <a:srgbClr val="000000"/>
                        </a:solidFill>
                        <a:effectLst/>
                        <a:latin typeface="Arial"/>
                      </a:endParaRPr>
                    </a:p>
                  </a:txBody>
                  <a:tcPr marL="9043" marR="9043" marT="904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900" b="1" i="0" u="none" strike="noStrike" dirty="0">
                          <a:solidFill>
                            <a:srgbClr val="000000"/>
                          </a:solidFill>
                          <a:effectLst/>
                          <a:latin typeface="Arial"/>
                        </a:rPr>
                        <a:t>Chinese American</a:t>
                      </a:r>
                    </a:p>
                  </a:txBody>
                  <a:tcPr marL="9043" marR="9043" marT="904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900" b="1" i="0" u="none" strike="noStrike">
                          <a:solidFill>
                            <a:srgbClr val="000000"/>
                          </a:solidFill>
                          <a:effectLst/>
                          <a:latin typeface="Arial"/>
                        </a:rPr>
                        <a:t>African American</a:t>
                      </a:r>
                    </a:p>
                  </a:txBody>
                  <a:tcPr marL="9043" marR="9043" marT="904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900" b="1" i="0" u="none" strike="noStrike">
                          <a:solidFill>
                            <a:srgbClr val="000000"/>
                          </a:solidFill>
                          <a:effectLst/>
                          <a:latin typeface="Arial"/>
                        </a:rPr>
                        <a:t>Hispanic American</a:t>
                      </a:r>
                    </a:p>
                  </a:txBody>
                  <a:tcPr marL="9043" marR="9043" marT="9043"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242342">
                <a:tc>
                  <a:txBody>
                    <a:bodyPr/>
                    <a:lstStyle/>
                    <a:p>
                      <a:pPr algn="ctr" fontAlgn="ctr"/>
                      <a:r>
                        <a:rPr lang="en-US" sz="900" b="1" i="1" u="none" strike="noStrike">
                          <a:solidFill>
                            <a:srgbClr val="000000"/>
                          </a:solidFill>
                          <a:effectLst/>
                          <a:latin typeface="Arial"/>
                        </a:rPr>
                        <a:t>Subclinical Disease</a:t>
                      </a:r>
                    </a:p>
                  </a:txBody>
                  <a:tcPr marL="9043" marR="9043" marT="9043"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900" b="1" i="0" u="none" strike="noStrike">
                          <a:solidFill>
                            <a:srgbClr val="000000"/>
                          </a:solidFill>
                          <a:effectLst/>
                          <a:latin typeface="Arial"/>
                        </a:rPr>
                        <a:t>Beta (S.E.)</a:t>
                      </a:r>
                    </a:p>
                  </a:txBody>
                  <a:tcPr marL="9043" marR="9043" marT="9043"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900" b="1" i="0" u="none" strike="noStrike">
                          <a:solidFill>
                            <a:srgbClr val="000000"/>
                          </a:solidFill>
                          <a:effectLst/>
                          <a:latin typeface="Arial"/>
                        </a:rPr>
                        <a:t>P-value</a:t>
                      </a:r>
                    </a:p>
                  </a:txBody>
                  <a:tcPr marL="9043" marR="9043" marT="9043"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900" b="1" i="0" u="none" strike="noStrike">
                          <a:solidFill>
                            <a:srgbClr val="000000"/>
                          </a:solidFill>
                          <a:effectLst/>
                          <a:latin typeface="Arial"/>
                        </a:rPr>
                        <a:t>Beta (S.E.)</a:t>
                      </a:r>
                    </a:p>
                  </a:txBody>
                  <a:tcPr marL="9043" marR="9043" marT="9043"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900" b="1" i="0" u="none" strike="noStrike" dirty="0">
                          <a:solidFill>
                            <a:srgbClr val="000000"/>
                          </a:solidFill>
                          <a:effectLst/>
                          <a:latin typeface="Arial"/>
                        </a:rPr>
                        <a:t>P-value</a:t>
                      </a:r>
                    </a:p>
                  </a:txBody>
                  <a:tcPr marL="9043" marR="9043" marT="9043"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900" b="1" i="0" u="none" strike="noStrike" dirty="0">
                          <a:solidFill>
                            <a:srgbClr val="000000"/>
                          </a:solidFill>
                          <a:effectLst/>
                          <a:latin typeface="Arial"/>
                        </a:rPr>
                        <a:t>Beta (S.E.)</a:t>
                      </a:r>
                    </a:p>
                  </a:txBody>
                  <a:tcPr marL="9043" marR="9043" marT="9043"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900" b="1" i="0" u="none" strike="noStrike" dirty="0">
                          <a:solidFill>
                            <a:srgbClr val="000000"/>
                          </a:solidFill>
                          <a:effectLst/>
                          <a:latin typeface="Arial"/>
                        </a:rPr>
                        <a:t>P-value</a:t>
                      </a:r>
                    </a:p>
                  </a:txBody>
                  <a:tcPr marL="9043" marR="9043" marT="9043"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900" b="1" i="0" u="none" strike="noStrike" dirty="0">
                          <a:solidFill>
                            <a:srgbClr val="000000"/>
                          </a:solidFill>
                          <a:effectLst/>
                          <a:latin typeface="Arial"/>
                        </a:rPr>
                        <a:t>Beta (S.E.)</a:t>
                      </a:r>
                    </a:p>
                  </a:txBody>
                  <a:tcPr marL="9043" marR="9043" marT="9043"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900" b="1" i="0" u="none" strike="noStrike" dirty="0">
                          <a:solidFill>
                            <a:srgbClr val="000000"/>
                          </a:solidFill>
                          <a:effectLst/>
                          <a:latin typeface="Arial"/>
                        </a:rPr>
                        <a:t>P-value</a:t>
                      </a:r>
                    </a:p>
                  </a:txBody>
                  <a:tcPr marL="9043" marR="9043" marT="9043"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42342">
                <a:tc>
                  <a:txBody>
                    <a:bodyPr/>
                    <a:lstStyle/>
                    <a:p>
                      <a:pPr algn="l" fontAlgn="ctr"/>
                      <a:r>
                        <a:rPr lang="en-US" sz="900" b="0" i="0" u="none" strike="noStrike" dirty="0">
                          <a:solidFill>
                            <a:srgbClr val="000000"/>
                          </a:solidFill>
                          <a:effectLst/>
                          <a:latin typeface="Arial"/>
                        </a:rPr>
                        <a:t>CAC, </a:t>
                      </a:r>
                      <a:r>
                        <a:rPr lang="en-US" sz="900" b="0" i="0" u="none" strike="noStrike" dirty="0" err="1">
                          <a:solidFill>
                            <a:srgbClr val="000000"/>
                          </a:solidFill>
                          <a:effectLst/>
                          <a:latin typeface="Arial"/>
                        </a:rPr>
                        <a:t>Agatston</a:t>
                      </a:r>
                      <a:r>
                        <a:rPr lang="en-US" sz="900" b="0" i="0" u="none" strike="noStrike" dirty="0">
                          <a:solidFill>
                            <a:srgbClr val="000000"/>
                          </a:solidFill>
                          <a:effectLst/>
                          <a:latin typeface="Arial"/>
                        </a:rPr>
                        <a:t> </a:t>
                      </a:r>
                      <a:r>
                        <a:rPr lang="en-US" sz="900" b="0" i="0" u="none" strike="noStrike" dirty="0" smtClean="0">
                          <a:solidFill>
                            <a:srgbClr val="000000"/>
                          </a:solidFill>
                          <a:effectLst/>
                          <a:latin typeface="Arial"/>
                        </a:rPr>
                        <a:t>Score</a:t>
                      </a:r>
                      <a:endParaRPr lang="en-US" sz="900" b="0" i="0" u="none" strike="noStrike" dirty="0">
                        <a:solidFill>
                          <a:srgbClr val="000000"/>
                        </a:solidFill>
                        <a:effectLst/>
                        <a:latin typeface="Arial"/>
                      </a:endParaRPr>
                    </a:p>
                  </a:txBody>
                  <a:tcPr marL="9043" marR="9043" marT="9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900" b="0" i="0" u="none" strike="noStrike">
                        <a:solidFill>
                          <a:srgbClr val="000000"/>
                        </a:solidFill>
                        <a:effectLst/>
                        <a:latin typeface="Arial"/>
                      </a:endParaRPr>
                    </a:p>
                  </a:txBody>
                  <a:tcPr marL="9043" marR="9043" marT="9043" marB="0" anchor="ctr">
                    <a:lnL>
                      <a:noFill/>
                    </a:lnL>
                    <a:lnR>
                      <a:noFill/>
                    </a:lnR>
                    <a:lnT>
                      <a:noFill/>
                    </a:lnT>
                    <a:lnB>
                      <a:noFill/>
                    </a:lnB>
                  </a:tcPr>
                </a:tc>
                <a:tc>
                  <a:txBody>
                    <a:bodyPr/>
                    <a:lstStyle/>
                    <a:p>
                      <a:pPr algn="ctr" fontAlgn="ctr"/>
                      <a:endParaRPr lang="en-US" sz="900" b="0" i="0" u="none" strike="noStrike">
                        <a:solidFill>
                          <a:srgbClr val="000000"/>
                        </a:solidFill>
                        <a:effectLst/>
                        <a:latin typeface="Arial"/>
                      </a:endParaRPr>
                    </a:p>
                  </a:txBody>
                  <a:tcPr marL="9043" marR="9043" marT="9043" marB="0" anchor="ctr">
                    <a:lnL>
                      <a:noFill/>
                    </a:lnL>
                    <a:lnR>
                      <a:noFill/>
                    </a:lnR>
                    <a:lnT>
                      <a:noFill/>
                    </a:lnT>
                    <a:lnB>
                      <a:noFill/>
                    </a:lnB>
                  </a:tcPr>
                </a:tc>
                <a:tc>
                  <a:txBody>
                    <a:bodyPr/>
                    <a:lstStyle/>
                    <a:p>
                      <a:pPr algn="ctr" fontAlgn="ctr"/>
                      <a:endParaRPr lang="en-US" sz="900" b="0" i="0" u="none" strike="noStrike">
                        <a:solidFill>
                          <a:srgbClr val="000000"/>
                        </a:solidFill>
                        <a:effectLst/>
                        <a:latin typeface="Arial"/>
                      </a:endParaRPr>
                    </a:p>
                  </a:txBody>
                  <a:tcPr marL="9043" marR="9043" marT="9043" marB="0" anchor="ctr">
                    <a:lnL>
                      <a:noFill/>
                    </a:lnL>
                    <a:lnR>
                      <a:noFill/>
                    </a:lnR>
                    <a:lnT>
                      <a:noFill/>
                    </a:lnT>
                    <a:lnB>
                      <a:noFill/>
                    </a:lnB>
                  </a:tcPr>
                </a:tc>
                <a:tc>
                  <a:txBody>
                    <a:bodyPr/>
                    <a:lstStyle/>
                    <a:p>
                      <a:pPr algn="ctr" fontAlgn="ctr"/>
                      <a:endParaRPr lang="en-US" sz="900" b="0" i="0" u="none" strike="noStrike">
                        <a:solidFill>
                          <a:srgbClr val="000000"/>
                        </a:solidFill>
                        <a:effectLst/>
                        <a:latin typeface="Arial"/>
                      </a:endParaRPr>
                    </a:p>
                  </a:txBody>
                  <a:tcPr marL="9043" marR="9043" marT="9043" marB="0" anchor="ctr">
                    <a:lnL>
                      <a:noFill/>
                    </a:lnL>
                    <a:lnR>
                      <a:noFill/>
                    </a:lnR>
                    <a:lnT>
                      <a:noFill/>
                    </a:lnT>
                    <a:lnB>
                      <a:noFill/>
                    </a:lnB>
                  </a:tcPr>
                </a:tc>
                <a:tc>
                  <a:txBody>
                    <a:bodyPr/>
                    <a:lstStyle/>
                    <a:p>
                      <a:pPr algn="ctr" fontAlgn="ctr"/>
                      <a:endParaRPr lang="en-US" sz="900" b="0" i="0" u="none" strike="noStrike">
                        <a:solidFill>
                          <a:srgbClr val="000000"/>
                        </a:solidFill>
                        <a:effectLst/>
                        <a:latin typeface="Arial"/>
                      </a:endParaRPr>
                    </a:p>
                  </a:txBody>
                  <a:tcPr marL="9043" marR="9043" marT="9043" marB="0" anchor="ctr">
                    <a:lnL>
                      <a:noFill/>
                    </a:lnL>
                    <a:lnR>
                      <a:noFill/>
                    </a:lnR>
                    <a:lnT>
                      <a:noFill/>
                    </a:lnT>
                    <a:lnB>
                      <a:noFill/>
                    </a:lnB>
                  </a:tcPr>
                </a:tc>
                <a:tc>
                  <a:txBody>
                    <a:bodyPr/>
                    <a:lstStyle/>
                    <a:p>
                      <a:pPr algn="ctr" fontAlgn="ctr"/>
                      <a:endParaRPr lang="en-US" sz="900" b="0" i="0" u="none" strike="noStrike">
                        <a:solidFill>
                          <a:srgbClr val="000000"/>
                        </a:solidFill>
                        <a:effectLst/>
                        <a:latin typeface="Arial"/>
                      </a:endParaRPr>
                    </a:p>
                  </a:txBody>
                  <a:tcPr marL="9043" marR="9043" marT="9043" marB="0" anchor="ctr">
                    <a:lnL>
                      <a:noFill/>
                    </a:lnL>
                    <a:lnR>
                      <a:noFill/>
                    </a:lnR>
                    <a:lnT>
                      <a:noFill/>
                    </a:lnT>
                    <a:lnB>
                      <a:noFill/>
                    </a:lnB>
                  </a:tcPr>
                </a:tc>
                <a:tc>
                  <a:txBody>
                    <a:bodyPr/>
                    <a:lstStyle/>
                    <a:p>
                      <a:pPr algn="ctr" fontAlgn="ctr"/>
                      <a:endParaRPr lang="en-US" sz="900" b="0" i="0" u="none" strike="noStrike" dirty="0">
                        <a:solidFill>
                          <a:srgbClr val="000000"/>
                        </a:solidFill>
                        <a:effectLst/>
                        <a:latin typeface="Arial"/>
                      </a:endParaRPr>
                    </a:p>
                  </a:txBody>
                  <a:tcPr marL="9043" marR="9043" marT="9043" marB="0" anchor="ctr">
                    <a:lnL>
                      <a:noFill/>
                    </a:lnL>
                    <a:lnR>
                      <a:noFill/>
                    </a:lnR>
                    <a:lnT>
                      <a:noFill/>
                    </a:lnT>
                    <a:lnB>
                      <a:noFill/>
                    </a:lnB>
                  </a:tcPr>
                </a:tc>
                <a:tc>
                  <a:txBody>
                    <a:bodyPr/>
                    <a:lstStyle/>
                    <a:p>
                      <a:pPr algn="ctr" fontAlgn="ctr"/>
                      <a:r>
                        <a:rPr lang="en-US" sz="900" b="0" i="0" u="none" strike="noStrike">
                          <a:solidFill>
                            <a:srgbClr val="000000"/>
                          </a:solidFill>
                          <a:effectLst/>
                          <a:latin typeface="Arial"/>
                        </a:rPr>
                        <a:t> </a:t>
                      </a:r>
                    </a:p>
                  </a:txBody>
                  <a:tcPr marL="9043" marR="9043" marT="9043" marB="0" anchor="ctr">
                    <a:lnL>
                      <a:noFill/>
                    </a:lnL>
                    <a:lnR w="12700" cap="flat" cmpd="sng" algn="ctr">
                      <a:solidFill>
                        <a:srgbClr val="000000"/>
                      </a:solidFill>
                      <a:prstDash val="solid"/>
                      <a:round/>
                      <a:headEnd type="none" w="med" len="med"/>
                      <a:tailEnd type="none" w="med" len="med"/>
                    </a:lnR>
                    <a:lnT>
                      <a:noFill/>
                    </a:lnT>
                    <a:lnB>
                      <a:noFill/>
                    </a:lnB>
                  </a:tcPr>
                </a:tc>
              </a:tr>
              <a:tr h="242342">
                <a:tc>
                  <a:txBody>
                    <a:bodyPr/>
                    <a:lstStyle/>
                    <a:p>
                      <a:pPr algn="l" fontAlgn="ctr"/>
                      <a:r>
                        <a:rPr lang="en-US" sz="900" b="0" i="0" u="none" strike="noStrike">
                          <a:solidFill>
                            <a:srgbClr val="000000"/>
                          </a:solidFill>
                          <a:effectLst/>
                          <a:latin typeface="Arial"/>
                        </a:rPr>
                        <a:t>Model 1</a:t>
                      </a:r>
                    </a:p>
                  </a:txBody>
                  <a:tcPr marL="9043" marR="9043" marT="9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sz="900" b="0" i="0" u="none" strike="noStrike">
                          <a:solidFill>
                            <a:srgbClr val="000000"/>
                          </a:solidFill>
                          <a:effectLst/>
                          <a:latin typeface="Arial"/>
                        </a:rPr>
                        <a:t>119.9 (42.9)</a:t>
                      </a:r>
                    </a:p>
                  </a:txBody>
                  <a:tcPr marL="9043" marR="9043" marT="9043" marB="0" anchor="ctr">
                    <a:lnL>
                      <a:noFill/>
                    </a:lnL>
                    <a:lnR>
                      <a:noFill/>
                    </a:lnR>
                    <a:lnT>
                      <a:noFill/>
                    </a:lnT>
                    <a:lnB>
                      <a:noFill/>
                    </a:lnB>
                  </a:tcPr>
                </a:tc>
                <a:tc>
                  <a:txBody>
                    <a:bodyPr/>
                    <a:lstStyle/>
                    <a:p>
                      <a:pPr algn="ctr" fontAlgn="ctr"/>
                      <a:r>
                        <a:rPr lang="en-US" sz="900" b="0" i="0" u="none" strike="noStrike">
                          <a:solidFill>
                            <a:srgbClr val="000000"/>
                          </a:solidFill>
                          <a:effectLst/>
                          <a:latin typeface="Arial"/>
                        </a:rPr>
                        <a:t>0.005</a:t>
                      </a:r>
                    </a:p>
                  </a:txBody>
                  <a:tcPr marL="9043" marR="9043" marT="9043" marB="0" anchor="ctr">
                    <a:lnL>
                      <a:noFill/>
                    </a:lnL>
                    <a:lnR>
                      <a:noFill/>
                    </a:lnR>
                    <a:lnT>
                      <a:noFill/>
                    </a:lnT>
                    <a:lnB>
                      <a:noFill/>
                    </a:lnB>
                  </a:tcPr>
                </a:tc>
                <a:tc>
                  <a:txBody>
                    <a:bodyPr/>
                    <a:lstStyle/>
                    <a:p>
                      <a:pPr algn="ctr" fontAlgn="ctr"/>
                      <a:r>
                        <a:rPr lang="en-US" sz="900" b="0" i="0" u="none" strike="noStrike">
                          <a:solidFill>
                            <a:srgbClr val="000000"/>
                          </a:solidFill>
                          <a:effectLst/>
                          <a:latin typeface="Arial"/>
                        </a:rPr>
                        <a:t>28.7 (36.6)</a:t>
                      </a:r>
                    </a:p>
                  </a:txBody>
                  <a:tcPr marL="9043" marR="9043" marT="9043" marB="0" anchor="ctr">
                    <a:lnL>
                      <a:noFill/>
                    </a:lnL>
                    <a:lnR>
                      <a:noFill/>
                    </a:lnR>
                    <a:lnT>
                      <a:noFill/>
                    </a:lnT>
                    <a:lnB>
                      <a:noFill/>
                    </a:lnB>
                  </a:tcPr>
                </a:tc>
                <a:tc>
                  <a:txBody>
                    <a:bodyPr/>
                    <a:lstStyle/>
                    <a:p>
                      <a:pPr algn="ctr" fontAlgn="ctr"/>
                      <a:r>
                        <a:rPr lang="en-US" sz="900" b="0" i="0" u="none" strike="noStrike">
                          <a:solidFill>
                            <a:srgbClr val="000000"/>
                          </a:solidFill>
                          <a:effectLst/>
                          <a:latin typeface="Arial"/>
                        </a:rPr>
                        <a:t>0.43</a:t>
                      </a:r>
                    </a:p>
                  </a:txBody>
                  <a:tcPr marL="9043" marR="9043" marT="9043" marB="0" anchor="ctr">
                    <a:lnL>
                      <a:noFill/>
                    </a:lnL>
                    <a:lnR>
                      <a:noFill/>
                    </a:lnR>
                    <a:lnT>
                      <a:noFill/>
                    </a:lnT>
                    <a:lnB>
                      <a:noFill/>
                    </a:lnB>
                  </a:tcPr>
                </a:tc>
                <a:tc>
                  <a:txBody>
                    <a:bodyPr/>
                    <a:lstStyle/>
                    <a:p>
                      <a:pPr algn="ctr" fontAlgn="ctr"/>
                      <a:r>
                        <a:rPr lang="en-US" sz="900" b="0" i="0" u="none" strike="noStrike">
                          <a:solidFill>
                            <a:srgbClr val="000000"/>
                          </a:solidFill>
                          <a:effectLst/>
                          <a:latin typeface="Arial"/>
                        </a:rPr>
                        <a:t>85.8 (50.5)</a:t>
                      </a:r>
                    </a:p>
                  </a:txBody>
                  <a:tcPr marL="9043" marR="9043" marT="9043" marB="0" anchor="ctr">
                    <a:lnL>
                      <a:noFill/>
                    </a:lnL>
                    <a:lnR>
                      <a:noFill/>
                    </a:lnR>
                    <a:lnT>
                      <a:noFill/>
                    </a:lnT>
                    <a:lnB>
                      <a:noFill/>
                    </a:lnB>
                  </a:tcPr>
                </a:tc>
                <a:tc>
                  <a:txBody>
                    <a:bodyPr/>
                    <a:lstStyle/>
                    <a:p>
                      <a:pPr algn="ctr" fontAlgn="ctr"/>
                      <a:r>
                        <a:rPr lang="en-US" sz="900" b="0" i="0" u="none" strike="noStrike">
                          <a:solidFill>
                            <a:srgbClr val="000000"/>
                          </a:solidFill>
                          <a:effectLst/>
                          <a:latin typeface="Arial"/>
                        </a:rPr>
                        <a:t>0.089</a:t>
                      </a:r>
                    </a:p>
                  </a:txBody>
                  <a:tcPr marL="9043" marR="9043" marT="9043" marB="0" anchor="ctr">
                    <a:lnL>
                      <a:noFill/>
                    </a:lnL>
                    <a:lnR>
                      <a:noFill/>
                    </a:lnR>
                    <a:lnT>
                      <a:noFill/>
                    </a:lnT>
                    <a:lnB>
                      <a:noFill/>
                    </a:lnB>
                  </a:tcPr>
                </a:tc>
                <a:tc>
                  <a:txBody>
                    <a:bodyPr/>
                    <a:lstStyle/>
                    <a:p>
                      <a:pPr algn="ctr" fontAlgn="ctr"/>
                      <a:r>
                        <a:rPr lang="en-US" sz="900" b="0" i="0" u="none" strike="noStrike">
                          <a:solidFill>
                            <a:srgbClr val="000000"/>
                          </a:solidFill>
                          <a:effectLst/>
                          <a:latin typeface="Arial"/>
                        </a:rPr>
                        <a:t>59.4 (39.2)</a:t>
                      </a:r>
                    </a:p>
                  </a:txBody>
                  <a:tcPr marL="9043" marR="9043" marT="9043" marB="0" anchor="ctr">
                    <a:lnL>
                      <a:noFill/>
                    </a:lnL>
                    <a:lnR>
                      <a:noFill/>
                    </a:lnR>
                    <a:lnT>
                      <a:noFill/>
                    </a:lnT>
                    <a:lnB>
                      <a:noFill/>
                    </a:lnB>
                  </a:tcPr>
                </a:tc>
                <a:tc>
                  <a:txBody>
                    <a:bodyPr/>
                    <a:lstStyle/>
                    <a:p>
                      <a:pPr algn="ctr" fontAlgn="ctr"/>
                      <a:r>
                        <a:rPr lang="en-US" sz="900" b="0" i="0" u="none" strike="noStrike">
                          <a:solidFill>
                            <a:srgbClr val="000000"/>
                          </a:solidFill>
                          <a:effectLst/>
                          <a:latin typeface="Arial"/>
                        </a:rPr>
                        <a:t>0.13</a:t>
                      </a:r>
                    </a:p>
                  </a:txBody>
                  <a:tcPr marL="9043" marR="9043" marT="9043" marB="0" anchor="ctr">
                    <a:lnL>
                      <a:noFill/>
                    </a:lnL>
                    <a:lnR w="12700" cap="flat" cmpd="sng" algn="ctr">
                      <a:solidFill>
                        <a:srgbClr val="000000"/>
                      </a:solidFill>
                      <a:prstDash val="solid"/>
                      <a:round/>
                      <a:headEnd type="none" w="med" len="med"/>
                      <a:tailEnd type="none" w="med" len="med"/>
                    </a:lnR>
                    <a:lnT>
                      <a:noFill/>
                    </a:lnT>
                    <a:lnB>
                      <a:noFill/>
                    </a:lnB>
                  </a:tcPr>
                </a:tc>
              </a:tr>
              <a:tr h="242342">
                <a:tc>
                  <a:txBody>
                    <a:bodyPr/>
                    <a:lstStyle/>
                    <a:p>
                      <a:pPr algn="l" fontAlgn="ctr"/>
                      <a:r>
                        <a:rPr lang="en-US" sz="900" b="0" i="0" u="none" strike="noStrike">
                          <a:solidFill>
                            <a:srgbClr val="000000"/>
                          </a:solidFill>
                          <a:effectLst/>
                          <a:latin typeface="Arial"/>
                        </a:rPr>
                        <a:t>Model 2</a:t>
                      </a:r>
                    </a:p>
                  </a:txBody>
                  <a:tcPr marL="9043" marR="9043" marT="9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sz="900" b="0" i="0" u="none" strike="noStrike">
                          <a:solidFill>
                            <a:srgbClr val="000000"/>
                          </a:solidFill>
                          <a:effectLst/>
                          <a:latin typeface="Arial"/>
                        </a:rPr>
                        <a:t>121.7 (44.9)</a:t>
                      </a:r>
                    </a:p>
                  </a:txBody>
                  <a:tcPr marL="9043" marR="9043" marT="9043" marB="0" anchor="ctr">
                    <a:lnL>
                      <a:noFill/>
                    </a:lnL>
                    <a:lnR>
                      <a:noFill/>
                    </a:lnR>
                    <a:lnT>
                      <a:noFill/>
                    </a:lnT>
                    <a:lnB>
                      <a:noFill/>
                    </a:lnB>
                  </a:tcPr>
                </a:tc>
                <a:tc>
                  <a:txBody>
                    <a:bodyPr/>
                    <a:lstStyle/>
                    <a:p>
                      <a:pPr algn="ctr" fontAlgn="ctr"/>
                      <a:r>
                        <a:rPr lang="en-US" sz="900" b="0" i="0" u="none" strike="noStrike">
                          <a:solidFill>
                            <a:srgbClr val="000000"/>
                          </a:solidFill>
                          <a:effectLst/>
                          <a:latin typeface="Arial"/>
                        </a:rPr>
                        <a:t>0.007</a:t>
                      </a:r>
                    </a:p>
                  </a:txBody>
                  <a:tcPr marL="9043" marR="9043" marT="9043" marB="0" anchor="ctr">
                    <a:lnL>
                      <a:noFill/>
                    </a:lnL>
                    <a:lnR>
                      <a:noFill/>
                    </a:lnR>
                    <a:lnT>
                      <a:noFill/>
                    </a:lnT>
                    <a:lnB>
                      <a:noFill/>
                    </a:lnB>
                  </a:tcPr>
                </a:tc>
                <a:tc>
                  <a:txBody>
                    <a:bodyPr/>
                    <a:lstStyle/>
                    <a:p>
                      <a:pPr algn="ctr" fontAlgn="ctr"/>
                      <a:r>
                        <a:rPr lang="en-US" sz="900" b="0" i="0" u="none" strike="noStrike">
                          <a:solidFill>
                            <a:srgbClr val="000000"/>
                          </a:solidFill>
                          <a:effectLst/>
                          <a:latin typeface="Arial"/>
                        </a:rPr>
                        <a:t>-1.0 (37.6)</a:t>
                      </a:r>
                    </a:p>
                  </a:txBody>
                  <a:tcPr marL="9043" marR="9043" marT="9043" marB="0" anchor="ctr">
                    <a:lnL>
                      <a:noFill/>
                    </a:lnL>
                    <a:lnR>
                      <a:noFill/>
                    </a:lnR>
                    <a:lnT>
                      <a:noFill/>
                    </a:lnT>
                    <a:lnB>
                      <a:noFill/>
                    </a:lnB>
                  </a:tcPr>
                </a:tc>
                <a:tc>
                  <a:txBody>
                    <a:bodyPr/>
                    <a:lstStyle/>
                    <a:p>
                      <a:pPr algn="ctr" fontAlgn="ctr"/>
                      <a:r>
                        <a:rPr lang="en-US" sz="900" b="0" i="0" u="none" strike="noStrike">
                          <a:solidFill>
                            <a:srgbClr val="000000"/>
                          </a:solidFill>
                          <a:effectLst/>
                          <a:latin typeface="Arial"/>
                        </a:rPr>
                        <a:t>0.98</a:t>
                      </a:r>
                    </a:p>
                  </a:txBody>
                  <a:tcPr marL="9043" marR="9043" marT="9043" marB="0" anchor="ctr">
                    <a:lnL>
                      <a:noFill/>
                    </a:lnL>
                    <a:lnR>
                      <a:noFill/>
                    </a:lnR>
                    <a:lnT>
                      <a:noFill/>
                    </a:lnT>
                    <a:lnB>
                      <a:noFill/>
                    </a:lnB>
                  </a:tcPr>
                </a:tc>
                <a:tc>
                  <a:txBody>
                    <a:bodyPr/>
                    <a:lstStyle/>
                    <a:p>
                      <a:pPr algn="ctr" fontAlgn="ctr"/>
                      <a:r>
                        <a:rPr lang="en-US" sz="900" b="0" i="0" u="none" strike="noStrike">
                          <a:solidFill>
                            <a:srgbClr val="000000"/>
                          </a:solidFill>
                          <a:effectLst/>
                          <a:latin typeface="Arial"/>
                        </a:rPr>
                        <a:t>40.3 (57.2)</a:t>
                      </a:r>
                    </a:p>
                  </a:txBody>
                  <a:tcPr marL="9043" marR="9043" marT="9043" marB="0" anchor="ctr">
                    <a:lnL>
                      <a:noFill/>
                    </a:lnL>
                    <a:lnR>
                      <a:noFill/>
                    </a:lnR>
                    <a:lnT>
                      <a:noFill/>
                    </a:lnT>
                    <a:lnB>
                      <a:noFill/>
                    </a:lnB>
                  </a:tcPr>
                </a:tc>
                <a:tc>
                  <a:txBody>
                    <a:bodyPr/>
                    <a:lstStyle/>
                    <a:p>
                      <a:pPr algn="ctr" fontAlgn="ctr"/>
                      <a:r>
                        <a:rPr lang="en-US" sz="900" b="0" i="0" u="none" strike="noStrike">
                          <a:solidFill>
                            <a:srgbClr val="000000"/>
                          </a:solidFill>
                          <a:effectLst/>
                          <a:latin typeface="Arial"/>
                        </a:rPr>
                        <a:t>0.46</a:t>
                      </a:r>
                    </a:p>
                  </a:txBody>
                  <a:tcPr marL="9043" marR="9043" marT="9043" marB="0" anchor="ctr">
                    <a:lnL>
                      <a:noFill/>
                    </a:lnL>
                    <a:lnR>
                      <a:noFill/>
                    </a:lnR>
                    <a:lnT>
                      <a:noFill/>
                    </a:lnT>
                    <a:lnB>
                      <a:noFill/>
                    </a:lnB>
                  </a:tcPr>
                </a:tc>
                <a:tc>
                  <a:txBody>
                    <a:bodyPr/>
                    <a:lstStyle/>
                    <a:p>
                      <a:pPr algn="ctr" fontAlgn="ctr"/>
                      <a:r>
                        <a:rPr lang="en-US" sz="900" b="0" i="0" u="none" strike="noStrike">
                          <a:solidFill>
                            <a:srgbClr val="000000"/>
                          </a:solidFill>
                          <a:effectLst/>
                          <a:latin typeface="Arial"/>
                        </a:rPr>
                        <a:t>45.2 (39.9)</a:t>
                      </a:r>
                    </a:p>
                  </a:txBody>
                  <a:tcPr marL="9043" marR="9043" marT="9043" marB="0" anchor="ctr">
                    <a:lnL>
                      <a:noFill/>
                    </a:lnL>
                    <a:lnR>
                      <a:noFill/>
                    </a:lnR>
                    <a:lnT>
                      <a:noFill/>
                    </a:lnT>
                    <a:lnB>
                      <a:noFill/>
                    </a:lnB>
                  </a:tcPr>
                </a:tc>
                <a:tc>
                  <a:txBody>
                    <a:bodyPr/>
                    <a:lstStyle/>
                    <a:p>
                      <a:pPr algn="ctr" fontAlgn="ctr"/>
                      <a:r>
                        <a:rPr lang="en-US" sz="900" b="0" i="0" u="none" strike="noStrike">
                          <a:solidFill>
                            <a:srgbClr val="000000"/>
                          </a:solidFill>
                          <a:effectLst/>
                          <a:latin typeface="Arial"/>
                        </a:rPr>
                        <a:t>0.26</a:t>
                      </a:r>
                    </a:p>
                  </a:txBody>
                  <a:tcPr marL="9043" marR="9043" marT="9043" marB="0" anchor="ctr">
                    <a:lnL>
                      <a:noFill/>
                    </a:lnL>
                    <a:lnR w="12700" cap="flat" cmpd="sng" algn="ctr">
                      <a:solidFill>
                        <a:srgbClr val="000000"/>
                      </a:solidFill>
                      <a:prstDash val="solid"/>
                      <a:round/>
                      <a:headEnd type="none" w="med" len="med"/>
                      <a:tailEnd type="none" w="med" len="med"/>
                    </a:lnR>
                    <a:lnT>
                      <a:noFill/>
                    </a:lnT>
                    <a:lnB>
                      <a:noFill/>
                    </a:lnB>
                  </a:tcPr>
                </a:tc>
              </a:tr>
              <a:tr h="242342">
                <a:tc>
                  <a:txBody>
                    <a:bodyPr/>
                    <a:lstStyle/>
                    <a:p>
                      <a:pPr algn="ctr" fontAlgn="ctr"/>
                      <a:r>
                        <a:rPr lang="en-US" sz="900" b="1" i="1" u="none" strike="noStrike" dirty="0">
                          <a:solidFill>
                            <a:srgbClr val="000000"/>
                          </a:solidFill>
                          <a:effectLst/>
                          <a:latin typeface="Arial"/>
                        </a:rPr>
                        <a:t>Clinical Disease</a:t>
                      </a:r>
                    </a:p>
                  </a:txBody>
                  <a:tcPr marL="9043" marR="9043" marT="9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sz="900" b="1" i="0" u="none" strike="noStrike" dirty="0">
                          <a:solidFill>
                            <a:srgbClr val="000000"/>
                          </a:solidFill>
                          <a:effectLst/>
                          <a:latin typeface="Arial"/>
                        </a:rPr>
                        <a:t>HR (CI)</a:t>
                      </a:r>
                    </a:p>
                  </a:txBody>
                  <a:tcPr marL="9043" marR="9043" marT="9043" marB="0" anchor="ctr">
                    <a:lnL>
                      <a:noFill/>
                    </a:lnL>
                    <a:lnR>
                      <a:noFill/>
                    </a:lnR>
                    <a:lnT>
                      <a:noFill/>
                    </a:lnT>
                    <a:lnB>
                      <a:noFill/>
                    </a:lnB>
                  </a:tcPr>
                </a:tc>
                <a:tc>
                  <a:txBody>
                    <a:bodyPr/>
                    <a:lstStyle/>
                    <a:p>
                      <a:pPr algn="ctr" fontAlgn="ctr"/>
                      <a:endParaRPr lang="en-US" sz="900" b="1" i="0" u="none" strike="noStrike" dirty="0">
                        <a:solidFill>
                          <a:srgbClr val="000000"/>
                        </a:solidFill>
                        <a:effectLst/>
                        <a:latin typeface="Arial"/>
                      </a:endParaRPr>
                    </a:p>
                  </a:txBody>
                  <a:tcPr marL="9043" marR="9043" marT="9043" marB="0" anchor="ctr">
                    <a:lnL>
                      <a:noFill/>
                    </a:lnL>
                    <a:lnR>
                      <a:noFill/>
                    </a:lnR>
                    <a:lnT>
                      <a:noFill/>
                    </a:lnT>
                    <a:lnB>
                      <a:noFill/>
                    </a:lnB>
                  </a:tcPr>
                </a:tc>
                <a:tc>
                  <a:txBody>
                    <a:bodyPr/>
                    <a:lstStyle/>
                    <a:p>
                      <a:pPr algn="ctr" fontAlgn="ctr"/>
                      <a:r>
                        <a:rPr lang="en-US" sz="900" b="1" i="0" u="none" strike="noStrike" dirty="0">
                          <a:solidFill>
                            <a:srgbClr val="000000"/>
                          </a:solidFill>
                          <a:effectLst/>
                          <a:latin typeface="Arial"/>
                        </a:rPr>
                        <a:t>HR (CI)</a:t>
                      </a:r>
                    </a:p>
                  </a:txBody>
                  <a:tcPr marL="9043" marR="9043" marT="9043" marB="0" anchor="ctr">
                    <a:lnL>
                      <a:noFill/>
                    </a:lnL>
                    <a:lnR>
                      <a:noFill/>
                    </a:lnR>
                    <a:lnT>
                      <a:noFill/>
                    </a:lnT>
                    <a:lnB>
                      <a:noFill/>
                    </a:lnB>
                  </a:tcPr>
                </a:tc>
                <a:tc>
                  <a:txBody>
                    <a:bodyPr/>
                    <a:lstStyle/>
                    <a:p>
                      <a:pPr algn="ctr" fontAlgn="ctr"/>
                      <a:endParaRPr lang="en-US" sz="900" b="1" i="0" u="none" strike="noStrike" dirty="0">
                        <a:solidFill>
                          <a:srgbClr val="000000"/>
                        </a:solidFill>
                        <a:effectLst/>
                        <a:latin typeface="Arial"/>
                      </a:endParaRPr>
                    </a:p>
                  </a:txBody>
                  <a:tcPr marL="9043" marR="9043" marT="9043" marB="0" anchor="ctr">
                    <a:lnL>
                      <a:noFill/>
                    </a:lnL>
                    <a:lnR>
                      <a:noFill/>
                    </a:lnR>
                    <a:lnT>
                      <a:noFill/>
                    </a:lnT>
                    <a:lnB>
                      <a:noFill/>
                    </a:lnB>
                  </a:tcPr>
                </a:tc>
                <a:tc>
                  <a:txBody>
                    <a:bodyPr/>
                    <a:lstStyle/>
                    <a:p>
                      <a:pPr algn="ctr" fontAlgn="ctr"/>
                      <a:r>
                        <a:rPr lang="en-US" sz="900" b="1" i="0" u="none" strike="noStrike" dirty="0">
                          <a:solidFill>
                            <a:srgbClr val="000000"/>
                          </a:solidFill>
                          <a:effectLst/>
                          <a:latin typeface="Arial"/>
                        </a:rPr>
                        <a:t>HR (CI)</a:t>
                      </a:r>
                    </a:p>
                  </a:txBody>
                  <a:tcPr marL="9043" marR="9043" marT="9043" marB="0" anchor="ctr">
                    <a:lnL>
                      <a:noFill/>
                    </a:lnL>
                    <a:lnR>
                      <a:noFill/>
                    </a:lnR>
                    <a:lnT>
                      <a:noFill/>
                    </a:lnT>
                    <a:lnB>
                      <a:noFill/>
                    </a:lnB>
                  </a:tcPr>
                </a:tc>
                <a:tc>
                  <a:txBody>
                    <a:bodyPr/>
                    <a:lstStyle/>
                    <a:p>
                      <a:pPr algn="ctr" fontAlgn="ctr"/>
                      <a:endParaRPr lang="en-US" sz="900" b="1" i="0" u="none" strike="noStrike" dirty="0">
                        <a:solidFill>
                          <a:srgbClr val="000000"/>
                        </a:solidFill>
                        <a:effectLst/>
                        <a:latin typeface="Arial"/>
                      </a:endParaRPr>
                    </a:p>
                  </a:txBody>
                  <a:tcPr marL="9043" marR="9043" marT="9043" marB="0" anchor="ctr">
                    <a:lnL>
                      <a:noFill/>
                    </a:lnL>
                    <a:lnR>
                      <a:noFill/>
                    </a:lnR>
                    <a:lnT>
                      <a:noFill/>
                    </a:lnT>
                    <a:lnB>
                      <a:noFill/>
                    </a:lnB>
                  </a:tcPr>
                </a:tc>
                <a:tc>
                  <a:txBody>
                    <a:bodyPr/>
                    <a:lstStyle/>
                    <a:p>
                      <a:pPr algn="ctr" fontAlgn="ctr"/>
                      <a:r>
                        <a:rPr lang="en-US" sz="900" b="1" i="0" u="none" strike="noStrike" dirty="0">
                          <a:solidFill>
                            <a:srgbClr val="000000"/>
                          </a:solidFill>
                          <a:effectLst/>
                          <a:latin typeface="Arial"/>
                        </a:rPr>
                        <a:t>HR (CI)</a:t>
                      </a:r>
                    </a:p>
                  </a:txBody>
                  <a:tcPr marL="9043" marR="9043" marT="9043" marB="0" anchor="ctr">
                    <a:lnL>
                      <a:noFill/>
                    </a:lnL>
                    <a:lnR>
                      <a:noFill/>
                    </a:lnR>
                    <a:lnT>
                      <a:noFill/>
                    </a:lnT>
                    <a:lnB>
                      <a:noFill/>
                    </a:lnB>
                  </a:tcPr>
                </a:tc>
                <a:tc>
                  <a:txBody>
                    <a:bodyPr/>
                    <a:lstStyle/>
                    <a:p>
                      <a:pPr algn="ctr" fontAlgn="ctr"/>
                      <a:r>
                        <a:rPr lang="en-US" sz="900" b="0" i="0" u="none" strike="noStrike">
                          <a:solidFill>
                            <a:srgbClr val="000000"/>
                          </a:solidFill>
                          <a:effectLst/>
                          <a:latin typeface="Arial"/>
                        </a:rPr>
                        <a:t> </a:t>
                      </a:r>
                    </a:p>
                  </a:txBody>
                  <a:tcPr marL="9043" marR="9043" marT="9043" marB="0" anchor="ctr">
                    <a:lnL>
                      <a:noFill/>
                    </a:lnL>
                    <a:lnR w="12700" cap="flat" cmpd="sng" algn="ctr">
                      <a:solidFill>
                        <a:srgbClr val="000000"/>
                      </a:solidFill>
                      <a:prstDash val="solid"/>
                      <a:round/>
                      <a:headEnd type="none" w="med" len="med"/>
                      <a:tailEnd type="none" w="med" len="med"/>
                    </a:lnR>
                    <a:lnT>
                      <a:noFill/>
                    </a:lnT>
                    <a:lnB>
                      <a:noFill/>
                    </a:lnB>
                  </a:tcPr>
                </a:tc>
              </a:tr>
              <a:tr h="242342">
                <a:tc>
                  <a:txBody>
                    <a:bodyPr/>
                    <a:lstStyle/>
                    <a:p>
                      <a:pPr algn="l" fontAlgn="ctr"/>
                      <a:r>
                        <a:rPr lang="en-US" sz="900" b="0" i="0" u="none" strike="noStrike">
                          <a:solidFill>
                            <a:srgbClr val="000000"/>
                          </a:solidFill>
                          <a:effectLst/>
                          <a:latin typeface="Arial"/>
                        </a:rPr>
                        <a:t>Time to CHD</a:t>
                      </a:r>
                    </a:p>
                  </a:txBody>
                  <a:tcPr marL="9043" marR="9043" marT="9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900" b="0" i="0" u="none" strike="noStrike" dirty="0">
                        <a:solidFill>
                          <a:srgbClr val="000000"/>
                        </a:solidFill>
                        <a:effectLst/>
                        <a:latin typeface="Arial"/>
                      </a:endParaRPr>
                    </a:p>
                  </a:txBody>
                  <a:tcPr marL="9043" marR="9043" marT="9043" marB="0" anchor="ctr">
                    <a:lnL>
                      <a:noFill/>
                    </a:lnL>
                    <a:lnR>
                      <a:noFill/>
                    </a:lnR>
                    <a:lnT>
                      <a:noFill/>
                    </a:lnT>
                    <a:lnB>
                      <a:noFill/>
                    </a:lnB>
                  </a:tcPr>
                </a:tc>
                <a:tc>
                  <a:txBody>
                    <a:bodyPr/>
                    <a:lstStyle/>
                    <a:p>
                      <a:pPr algn="ctr" fontAlgn="ctr"/>
                      <a:endParaRPr lang="en-US" sz="900" b="0" i="0" u="none" strike="noStrike">
                        <a:solidFill>
                          <a:srgbClr val="000000"/>
                        </a:solidFill>
                        <a:effectLst/>
                        <a:latin typeface="Arial"/>
                      </a:endParaRPr>
                    </a:p>
                  </a:txBody>
                  <a:tcPr marL="9043" marR="9043" marT="9043" marB="0" anchor="ctr">
                    <a:lnL>
                      <a:noFill/>
                    </a:lnL>
                    <a:lnR>
                      <a:noFill/>
                    </a:lnR>
                    <a:lnT>
                      <a:noFill/>
                    </a:lnT>
                    <a:lnB>
                      <a:noFill/>
                    </a:lnB>
                  </a:tcPr>
                </a:tc>
                <a:tc>
                  <a:txBody>
                    <a:bodyPr/>
                    <a:lstStyle/>
                    <a:p>
                      <a:pPr algn="ctr" fontAlgn="ctr"/>
                      <a:endParaRPr lang="en-US" sz="900" b="0" i="0" u="none" strike="noStrike">
                        <a:solidFill>
                          <a:srgbClr val="000000"/>
                        </a:solidFill>
                        <a:effectLst/>
                        <a:latin typeface="Arial"/>
                      </a:endParaRPr>
                    </a:p>
                  </a:txBody>
                  <a:tcPr marL="9043" marR="9043" marT="9043" marB="0" anchor="ctr">
                    <a:lnL>
                      <a:noFill/>
                    </a:lnL>
                    <a:lnR>
                      <a:noFill/>
                    </a:lnR>
                    <a:lnT>
                      <a:noFill/>
                    </a:lnT>
                    <a:lnB>
                      <a:noFill/>
                    </a:lnB>
                  </a:tcPr>
                </a:tc>
                <a:tc>
                  <a:txBody>
                    <a:bodyPr/>
                    <a:lstStyle/>
                    <a:p>
                      <a:pPr algn="ctr" fontAlgn="ctr"/>
                      <a:endParaRPr lang="en-US" sz="900" b="0" i="0" u="none" strike="noStrike">
                        <a:solidFill>
                          <a:srgbClr val="000000"/>
                        </a:solidFill>
                        <a:effectLst/>
                        <a:latin typeface="Arial"/>
                      </a:endParaRPr>
                    </a:p>
                  </a:txBody>
                  <a:tcPr marL="9043" marR="9043" marT="9043" marB="0" anchor="ctr">
                    <a:lnL>
                      <a:noFill/>
                    </a:lnL>
                    <a:lnR>
                      <a:noFill/>
                    </a:lnR>
                    <a:lnT>
                      <a:noFill/>
                    </a:lnT>
                    <a:lnB>
                      <a:noFill/>
                    </a:lnB>
                  </a:tcPr>
                </a:tc>
                <a:tc>
                  <a:txBody>
                    <a:bodyPr/>
                    <a:lstStyle/>
                    <a:p>
                      <a:pPr algn="ctr" fontAlgn="ctr"/>
                      <a:endParaRPr lang="en-US" sz="900" b="0" i="0" u="none" strike="noStrike">
                        <a:solidFill>
                          <a:srgbClr val="000000"/>
                        </a:solidFill>
                        <a:effectLst/>
                        <a:latin typeface="Arial"/>
                      </a:endParaRPr>
                    </a:p>
                  </a:txBody>
                  <a:tcPr marL="9043" marR="9043" marT="9043" marB="0" anchor="ctr">
                    <a:lnL>
                      <a:noFill/>
                    </a:lnL>
                    <a:lnR>
                      <a:noFill/>
                    </a:lnR>
                    <a:lnT>
                      <a:noFill/>
                    </a:lnT>
                    <a:lnB>
                      <a:noFill/>
                    </a:lnB>
                  </a:tcPr>
                </a:tc>
                <a:tc>
                  <a:txBody>
                    <a:bodyPr/>
                    <a:lstStyle/>
                    <a:p>
                      <a:pPr algn="ctr" fontAlgn="ctr"/>
                      <a:endParaRPr lang="en-US" sz="900" b="0" i="0" u="none" strike="noStrike">
                        <a:solidFill>
                          <a:srgbClr val="000000"/>
                        </a:solidFill>
                        <a:effectLst/>
                        <a:latin typeface="Arial"/>
                      </a:endParaRPr>
                    </a:p>
                  </a:txBody>
                  <a:tcPr marL="9043" marR="9043" marT="9043" marB="0" anchor="ctr">
                    <a:lnL>
                      <a:noFill/>
                    </a:lnL>
                    <a:lnR>
                      <a:noFill/>
                    </a:lnR>
                    <a:lnT>
                      <a:noFill/>
                    </a:lnT>
                    <a:lnB>
                      <a:noFill/>
                    </a:lnB>
                  </a:tcPr>
                </a:tc>
                <a:tc>
                  <a:txBody>
                    <a:bodyPr/>
                    <a:lstStyle/>
                    <a:p>
                      <a:pPr algn="ctr" fontAlgn="ctr"/>
                      <a:endParaRPr lang="en-US" sz="900" b="0" i="0" u="none" strike="noStrike">
                        <a:solidFill>
                          <a:srgbClr val="000000"/>
                        </a:solidFill>
                        <a:effectLst/>
                        <a:latin typeface="Arial"/>
                      </a:endParaRPr>
                    </a:p>
                  </a:txBody>
                  <a:tcPr marL="9043" marR="9043" marT="9043" marB="0" anchor="ctr">
                    <a:lnL>
                      <a:noFill/>
                    </a:lnL>
                    <a:lnR>
                      <a:noFill/>
                    </a:lnR>
                    <a:lnT>
                      <a:noFill/>
                    </a:lnT>
                    <a:lnB>
                      <a:noFill/>
                    </a:lnB>
                  </a:tcPr>
                </a:tc>
                <a:tc>
                  <a:txBody>
                    <a:bodyPr/>
                    <a:lstStyle/>
                    <a:p>
                      <a:pPr algn="ctr" fontAlgn="ctr"/>
                      <a:r>
                        <a:rPr lang="en-US" sz="900" b="0" i="0" u="none" strike="noStrike">
                          <a:solidFill>
                            <a:srgbClr val="000000"/>
                          </a:solidFill>
                          <a:effectLst/>
                          <a:latin typeface="Arial"/>
                        </a:rPr>
                        <a:t> </a:t>
                      </a:r>
                    </a:p>
                  </a:txBody>
                  <a:tcPr marL="9043" marR="9043" marT="9043" marB="0" anchor="ctr">
                    <a:lnL>
                      <a:noFill/>
                    </a:lnL>
                    <a:lnR w="12700" cap="flat" cmpd="sng" algn="ctr">
                      <a:solidFill>
                        <a:srgbClr val="000000"/>
                      </a:solidFill>
                      <a:prstDash val="solid"/>
                      <a:round/>
                      <a:headEnd type="none" w="med" len="med"/>
                      <a:tailEnd type="none" w="med" len="med"/>
                    </a:lnR>
                    <a:lnT>
                      <a:noFill/>
                    </a:lnT>
                    <a:lnB>
                      <a:noFill/>
                    </a:lnB>
                  </a:tcPr>
                </a:tc>
              </a:tr>
              <a:tr h="242342">
                <a:tc>
                  <a:txBody>
                    <a:bodyPr/>
                    <a:lstStyle/>
                    <a:p>
                      <a:pPr algn="l" fontAlgn="ctr"/>
                      <a:r>
                        <a:rPr lang="en-US" sz="900" b="0" i="0" u="none" strike="noStrike">
                          <a:solidFill>
                            <a:srgbClr val="000000"/>
                          </a:solidFill>
                          <a:effectLst/>
                          <a:latin typeface="Arial"/>
                        </a:rPr>
                        <a:t>Model 1</a:t>
                      </a:r>
                    </a:p>
                  </a:txBody>
                  <a:tcPr marL="9043" marR="9043" marT="904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sz="900" b="0" i="0" u="none" strike="noStrike">
                          <a:solidFill>
                            <a:srgbClr val="000000"/>
                          </a:solidFill>
                          <a:effectLst/>
                          <a:latin typeface="Arial"/>
                        </a:rPr>
                        <a:t>1.61 (1.23, 2.11)</a:t>
                      </a:r>
                    </a:p>
                  </a:txBody>
                  <a:tcPr marL="9043" marR="9043" marT="9043" marB="0" anchor="ctr">
                    <a:lnL>
                      <a:noFill/>
                    </a:lnL>
                    <a:lnR>
                      <a:noFill/>
                    </a:lnR>
                    <a:lnT>
                      <a:noFill/>
                    </a:lnT>
                    <a:lnB>
                      <a:noFill/>
                    </a:lnB>
                  </a:tcPr>
                </a:tc>
                <a:tc>
                  <a:txBody>
                    <a:bodyPr/>
                    <a:lstStyle/>
                    <a:p>
                      <a:pPr algn="ctr" fontAlgn="ctr"/>
                      <a:r>
                        <a:rPr lang="en-US" sz="900" b="0" i="0" u="none" strike="noStrike">
                          <a:solidFill>
                            <a:srgbClr val="000000"/>
                          </a:solidFill>
                          <a:effectLst/>
                          <a:latin typeface="Arial"/>
                        </a:rPr>
                        <a:t>&lt;0.001</a:t>
                      </a:r>
                    </a:p>
                  </a:txBody>
                  <a:tcPr marL="9043" marR="9043" marT="9043" marB="0" anchor="ctr">
                    <a:lnL>
                      <a:noFill/>
                    </a:lnL>
                    <a:lnR>
                      <a:noFill/>
                    </a:lnR>
                    <a:lnT>
                      <a:noFill/>
                    </a:lnT>
                    <a:lnB>
                      <a:noFill/>
                    </a:lnB>
                  </a:tcPr>
                </a:tc>
                <a:tc>
                  <a:txBody>
                    <a:bodyPr/>
                    <a:lstStyle/>
                    <a:p>
                      <a:pPr algn="ctr" fontAlgn="ctr"/>
                      <a:r>
                        <a:rPr lang="en-US" sz="900" b="0" i="0" u="none" strike="noStrike">
                          <a:solidFill>
                            <a:srgbClr val="000000"/>
                          </a:solidFill>
                          <a:effectLst/>
                          <a:latin typeface="Arial"/>
                        </a:rPr>
                        <a:t>1.43 (0.92, 2.23)</a:t>
                      </a:r>
                    </a:p>
                  </a:txBody>
                  <a:tcPr marL="9043" marR="9043" marT="9043" marB="0" anchor="ctr">
                    <a:lnL>
                      <a:noFill/>
                    </a:lnL>
                    <a:lnR>
                      <a:noFill/>
                    </a:lnR>
                    <a:lnT>
                      <a:noFill/>
                    </a:lnT>
                    <a:lnB>
                      <a:noFill/>
                    </a:lnB>
                  </a:tcPr>
                </a:tc>
                <a:tc>
                  <a:txBody>
                    <a:bodyPr/>
                    <a:lstStyle/>
                    <a:p>
                      <a:pPr algn="ctr" fontAlgn="ctr"/>
                      <a:r>
                        <a:rPr lang="en-US" sz="900" b="0" i="0" u="none" strike="noStrike">
                          <a:solidFill>
                            <a:srgbClr val="000000"/>
                          </a:solidFill>
                          <a:effectLst/>
                          <a:latin typeface="Arial"/>
                        </a:rPr>
                        <a:t>0.12</a:t>
                      </a:r>
                    </a:p>
                  </a:txBody>
                  <a:tcPr marL="9043" marR="9043" marT="9043" marB="0" anchor="ctr">
                    <a:lnL>
                      <a:noFill/>
                    </a:lnL>
                    <a:lnR>
                      <a:noFill/>
                    </a:lnR>
                    <a:lnT>
                      <a:noFill/>
                    </a:lnT>
                    <a:lnB>
                      <a:noFill/>
                    </a:lnB>
                  </a:tcPr>
                </a:tc>
                <a:tc>
                  <a:txBody>
                    <a:bodyPr/>
                    <a:lstStyle/>
                    <a:p>
                      <a:pPr algn="ctr" fontAlgn="ctr"/>
                      <a:r>
                        <a:rPr lang="en-US" sz="900" b="0" i="0" u="none" strike="noStrike">
                          <a:solidFill>
                            <a:srgbClr val="000000"/>
                          </a:solidFill>
                          <a:effectLst/>
                          <a:latin typeface="Arial"/>
                        </a:rPr>
                        <a:t>1.44 (0.97, 2.11)</a:t>
                      </a:r>
                    </a:p>
                  </a:txBody>
                  <a:tcPr marL="9043" marR="9043" marT="9043" marB="0" anchor="ctr">
                    <a:lnL>
                      <a:noFill/>
                    </a:lnL>
                    <a:lnR>
                      <a:noFill/>
                    </a:lnR>
                    <a:lnT>
                      <a:noFill/>
                    </a:lnT>
                    <a:lnB>
                      <a:noFill/>
                    </a:lnB>
                  </a:tcPr>
                </a:tc>
                <a:tc>
                  <a:txBody>
                    <a:bodyPr/>
                    <a:lstStyle/>
                    <a:p>
                      <a:pPr algn="ctr" fontAlgn="ctr"/>
                      <a:r>
                        <a:rPr lang="en-US" sz="900" b="0" i="0" u="none" strike="noStrike">
                          <a:solidFill>
                            <a:srgbClr val="000000"/>
                          </a:solidFill>
                          <a:effectLst/>
                          <a:latin typeface="Arial"/>
                        </a:rPr>
                        <a:t>0.068</a:t>
                      </a:r>
                    </a:p>
                  </a:txBody>
                  <a:tcPr marL="9043" marR="9043" marT="9043" marB="0" anchor="ctr">
                    <a:lnL>
                      <a:noFill/>
                    </a:lnL>
                    <a:lnR>
                      <a:noFill/>
                    </a:lnR>
                    <a:lnT>
                      <a:noFill/>
                    </a:lnT>
                    <a:lnB>
                      <a:noFill/>
                    </a:lnB>
                  </a:tcPr>
                </a:tc>
                <a:tc>
                  <a:txBody>
                    <a:bodyPr/>
                    <a:lstStyle/>
                    <a:p>
                      <a:pPr algn="ctr" fontAlgn="ctr"/>
                      <a:r>
                        <a:rPr lang="en-US" sz="900" b="0" i="0" u="none" strike="noStrike">
                          <a:solidFill>
                            <a:srgbClr val="000000"/>
                          </a:solidFill>
                          <a:effectLst/>
                          <a:latin typeface="Arial"/>
                        </a:rPr>
                        <a:t>1.23 (0.92, 1.65)</a:t>
                      </a:r>
                    </a:p>
                  </a:txBody>
                  <a:tcPr marL="9043" marR="9043" marT="9043" marB="0" anchor="ctr">
                    <a:lnL>
                      <a:noFill/>
                    </a:lnL>
                    <a:lnR>
                      <a:noFill/>
                    </a:lnR>
                    <a:lnT>
                      <a:noFill/>
                    </a:lnT>
                    <a:lnB>
                      <a:noFill/>
                    </a:lnB>
                  </a:tcPr>
                </a:tc>
                <a:tc>
                  <a:txBody>
                    <a:bodyPr/>
                    <a:lstStyle/>
                    <a:p>
                      <a:pPr algn="ctr" fontAlgn="ctr"/>
                      <a:r>
                        <a:rPr lang="en-US" sz="900" b="0" i="0" u="none" strike="noStrike">
                          <a:solidFill>
                            <a:srgbClr val="000000"/>
                          </a:solidFill>
                          <a:effectLst/>
                          <a:latin typeface="Arial"/>
                        </a:rPr>
                        <a:t>0.17</a:t>
                      </a:r>
                    </a:p>
                  </a:txBody>
                  <a:tcPr marL="9043" marR="9043" marT="9043" marB="0" anchor="ctr">
                    <a:lnL>
                      <a:noFill/>
                    </a:lnL>
                    <a:lnR w="12700" cap="flat" cmpd="sng" algn="ctr">
                      <a:solidFill>
                        <a:srgbClr val="000000"/>
                      </a:solidFill>
                      <a:prstDash val="solid"/>
                      <a:round/>
                      <a:headEnd type="none" w="med" len="med"/>
                      <a:tailEnd type="none" w="med" len="med"/>
                    </a:lnR>
                    <a:lnT>
                      <a:noFill/>
                    </a:lnT>
                    <a:lnB>
                      <a:noFill/>
                    </a:lnB>
                  </a:tcPr>
                </a:tc>
              </a:tr>
              <a:tr h="242342">
                <a:tc>
                  <a:txBody>
                    <a:bodyPr/>
                    <a:lstStyle/>
                    <a:p>
                      <a:pPr algn="l" fontAlgn="ctr"/>
                      <a:r>
                        <a:rPr lang="en-US" sz="900" b="0" i="0" u="none" strike="noStrike">
                          <a:solidFill>
                            <a:srgbClr val="000000"/>
                          </a:solidFill>
                          <a:effectLst/>
                          <a:latin typeface="Arial"/>
                        </a:rPr>
                        <a:t>Model 2</a:t>
                      </a:r>
                    </a:p>
                  </a:txBody>
                  <a:tcPr marL="9043" marR="9043" marT="9043" marB="0" anchor="ctr">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a:rPr>
                        <a:t>1.56 (1.18, 2.06)</a:t>
                      </a:r>
                    </a:p>
                  </a:txBody>
                  <a:tcPr marL="9043" marR="9043" marT="9043"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a:rPr>
                        <a:t>0.002</a:t>
                      </a:r>
                    </a:p>
                  </a:txBody>
                  <a:tcPr marL="9043" marR="9043" marT="9043"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a:rPr>
                        <a:t>1.32 (0.80, 2.17)</a:t>
                      </a:r>
                    </a:p>
                  </a:txBody>
                  <a:tcPr marL="9043" marR="9043" marT="9043"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a:rPr>
                        <a:t>0.28</a:t>
                      </a:r>
                    </a:p>
                  </a:txBody>
                  <a:tcPr marL="9043" marR="9043" marT="9043"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a:rPr>
                        <a:t>1.39 (0.92, 2.10)</a:t>
                      </a:r>
                    </a:p>
                  </a:txBody>
                  <a:tcPr marL="9043" marR="9043" marT="9043"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a:rPr>
                        <a:t>0.12</a:t>
                      </a:r>
                    </a:p>
                  </a:txBody>
                  <a:tcPr marL="9043" marR="9043" marT="9043"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a:rPr>
                        <a:t>1.18 (0.85, 1.66)</a:t>
                      </a:r>
                    </a:p>
                  </a:txBody>
                  <a:tcPr marL="9043" marR="9043" marT="9043"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Arial"/>
                        </a:rPr>
                        <a:t>0.32</a:t>
                      </a:r>
                    </a:p>
                  </a:txBody>
                  <a:tcPr marL="9043" marR="9043" marT="9043" marB="0" anchor="ctr">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42342">
                <a:tc gridSpan="9">
                  <a:txBody>
                    <a:bodyPr/>
                    <a:lstStyle/>
                    <a:p>
                      <a:pPr algn="l" fontAlgn="ctr"/>
                      <a:r>
                        <a:rPr lang="en-US" sz="900" b="0" i="0" u="none" strike="noStrike" dirty="0">
                          <a:solidFill>
                            <a:srgbClr val="000000"/>
                          </a:solidFill>
                          <a:effectLst/>
                          <a:latin typeface="Arial"/>
                        </a:rPr>
                        <a:t>Model 1 = age and sex </a:t>
                      </a:r>
                    </a:p>
                  </a:txBody>
                  <a:tcPr marL="9043" marR="9043" marT="90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2342">
                <a:tc gridSpan="9">
                  <a:txBody>
                    <a:bodyPr/>
                    <a:lstStyle/>
                    <a:p>
                      <a:pPr algn="l" fontAlgn="b"/>
                      <a:r>
                        <a:rPr lang="en-US" sz="900" b="0" i="0" u="none" strike="noStrike" dirty="0">
                          <a:solidFill>
                            <a:srgbClr val="000000"/>
                          </a:solidFill>
                          <a:effectLst/>
                          <a:latin typeface="Arial"/>
                        </a:rPr>
                        <a:t>Model 2 = age, sex, BMI, smoking and alcohol use status, LDL and HDL cholesterol, triglycerides, hypertension and diabetes status</a:t>
                      </a:r>
                    </a:p>
                  </a:txBody>
                  <a:tcPr marL="9043" marR="9043" marT="90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101920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Preliminary Genetic Results </a:t>
            </a:r>
            <a:br>
              <a:rPr lang="en-US" dirty="0" smtClean="0"/>
            </a:br>
            <a:r>
              <a:rPr lang="en-US" dirty="0" smtClean="0"/>
              <a:t>P-Selectin </a:t>
            </a:r>
            <a:endParaRPr lang="en-US" dirty="0"/>
          </a:p>
        </p:txBody>
      </p:sp>
      <p:sp>
        <p:nvSpPr>
          <p:cNvPr id="3" name="Content Placeholder 2"/>
          <p:cNvSpPr>
            <a:spLocks noGrp="1"/>
          </p:cNvSpPr>
          <p:nvPr>
            <p:ph idx="1"/>
          </p:nvPr>
        </p:nvSpPr>
        <p:spPr/>
        <p:txBody>
          <a:bodyPr/>
          <a:lstStyle/>
          <a:p>
            <a:r>
              <a:rPr lang="en-US" dirty="0" smtClean="0"/>
              <a:t>African America – </a:t>
            </a:r>
            <a:r>
              <a:rPr lang="en-US" i="1" dirty="0" smtClean="0"/>
              <a:t>SELP</a:t>
            </a:r>
            <a:r>
              <a:rPr lang="en-US" dirty="0" smtClean="0"/>
              <a:t> and </a:t>
            </a:r>
            <a:r>
              <a:rPr lang="en-US" i="1" dirty="0" smtClean="0"/>
              <a:t>OPRM1</a:t>
            </a:r>
          </a:p>
          <a:p>
            <a:endParaRPr lang="en-US" dirty="0" smtClean="0"/>
          </a:p>
          <a:p>
            <a:r>
              <a:rPr lang="en-US" dirty="0" smtClean="0"/>
              <a:t>Chinese American – </a:t>
            </a:r>
            <a:r>
              <a:rPr lang="en-US" i="1" dirty="0" smtClean="0"/>
              <a:t>ATP2B4</a:t>
            </a:r>
            <a:r>
              <a:rPr lang="en-US" dirty="0" smtClean="0"/>
              <a:t>, </a:t>
            </a:r>
            <a:r>
              <a:rPr lang="en-US" i="1" dirty="0" smtClean="0"/>
              <a:t>CISH</a:t>
            </a:r>
            <a:r>
              <a:rPr lang="en-US" dirty="0" smtClean="0"/>
              <a:t>, </a:t>
            </a:r>
            <a:r>
              <a:rPr lang="en-US" i="1" dirty="0" smtClean="0"/>
              <a:t>ABO</a:t>
            </a:r>
          </a:p>
          <a:p>
            <a:endParaRPr lang="en-US" dirty="0" smtClean="0"/>
          </a:p>
          <a:p>
            <a:r>
              <a:rPr lang="en-US" dirty="0" smtClean="0"/>
              <a:t>Non-Hispanic white – </a:t>
            </a:r>
            <a:r>
              <a:rPr lang="en-US" i="1" dirty="0" smtClean="0"/>
              <a:t>SELP</a:t>
            </a:r>
            <a:r>
              <a:rPr lang="en-US" dirty="0" smtClean="0"/>
              <a:t>, </a:t>
            </a:r>
            <a:r>
              <a:rPr lang="en-US" i="1" dirty="0" smtClean="0"/>
              <a:t>ABO</a:t>
            </a:r>
            <a:r>
              <a:rPr lang="en-US" dirty="0" smtClean="0"/>
              <a:t>, </a:t>
            </a:r>
            <a:r>
              <a:rPr lang="en-US" i="1" dirty="0" smtClean="0"/>
              <a:t>DIABLO</a:t>
            </a:r>
          </a:p>
          <a:p>
            <a:endParaRPr lang="en-US" dirty="0" smtClean="0"/>
          </a:p>
          <a:p>
            <a:r>
              <a:rPr lang="en-US" dirty="0" smtClean="0"/>
              <a:t>Hispanic American – </a:t>
            </a:r>
            <a:r>
              <a:rPr lang="en-US" i="1" dirty="0" smtClean="0"/>
              <a:t>KCNH8</a:t>
            </a:r>
            <a:r>
              <a:rPr lang="en-US" dirty="0" smtClean="0"/>
              <a:t>, </a:t>
            </a:r>
            <a:r>
              <a:rPr lang="en-US" i="1" dirty="0" smtClean="0"/>
              <a:t>WDR41</a:t>
            </a:r>
            <a:r>
              <a:rPr lang="en-US" dirty="0" smtClean="0"/>
              <a:t>, </a:t>
            </a:r>
            <a:r>
              <a:rPr lang="en-US" i="1" dirty="0" smtClean="0"/>
              <a:t>HOXA10</a:t>
            </a:r>
            <a:r>
              <a:rPr lang="en-US" dirty="0" smtClean="0"/>
              <a:t>, </a:t>
            </a:r>
            <a:r>
              <a:rPr lang="en-US" i="1" dirty="0" smtClean="0"/>
              <a:t>ABO</a:t>
            </a:r>
          </a:p>
          <a:p>
            <a:endParaRPr lang="en-US" dirty="0"/>
          </a:p>
        </p:txBody>
      </p:sp>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11</a:t>
            </a:fld>
            <a:endParaRPr lang="en-US"/>
          </a:p>
        </p:txBody>
      </p:sp>
    </p:spTree>
    <p:extLst>
      <p:ext uri="{BB962C8B-B14F-4D97-AF65-F5344CB8AC3E}">
        <p14:creationId xmlns:p14="http://schemas.microsoft.com/office/powerpoint/2010/main" val="907723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12</a:t>
            </a:fld>
            <a:endParaRPr lang="en-US"/>
          </a:p>
        </p:txBody>
      </p:sp>
      <p:grpSp>
        <p:nvGrpSpPr>
          <p:cNvPr id="6" name="Group 5"/>
          <p:cNvGrpSpPr/>
          <p:nvPr/>
        </p:nvGrpSpPr>
        <p:grpSpPr>
          <a:xfrm>
            <a:off x="0" y="0"/>
            <a:ext cx="9144000" cy="6414652"/>
            <a:chOff x="0" y="0"/>
            <a:chExt cx="9144000" cy="6414652"/>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575459" cy="3200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0177" y="0"/>
              <a:ext cx="4500562" cy="3148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196716"/>
              <a:ext cx="4575459" cy="3200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5459" y="3219091"/>
              <a:ext cx="4568541" cy="31955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1005860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13</a:t>
            </a:fld>
            <a:endParaRPr lang="en-US"/>
          </a:p>
        </p:txBody>
      </p:sp>
      <p:grpSp>
        <p:nvGrpSpPr>
          <p:cNvPr id="5" name="Group 4"/>
          <p:cNvGrpSpPr/>
          <p:nvPr/>
        </p:nvGrpSpPr>
        <p:grpSpPr>
          <a:xfrm>
            <a:off x="-4315" y="-1"/>
            <a:ext cx="9148316" cy="6405115"/>
            <a:chOff x="-4315" y="71886"/>
            <a:chExt cx="9148316" cy="6405115"/>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275304"/>
              <a:ext cx="4468371" cy="31254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1" y="3279021"/>
              <a:ext cx="4571999" cy="31979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1" y="81040"/>
              <a:ext cx="4572000" cy="31979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15" y="71886"/>
              <a:ext cx="4472686" cy="31285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3680418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Investigating ABO Genotyping</a:t>
            </a:r>
            <a:endParaRPr lang="en-US" dirty="0"/>
          </a:p>
        </p:txBody>
      </p:sp>
      <p:sp>
        <p:nvSpPr>
          <p:cNvPr id="3" name="Content Placeholder 2"/>
          <p:cNvSpPr>
            <a:spLocks noGrp="1"/>
          </p:cNvSpPr>
          <p:nvPr>
            <p:ph idx="1"/>
          </p:nvPr>
        </p:nvSpPr>
        <p:spPr/>
        <p:txBody>
          <a:bodyPr>
            <a:normAutofit fontScale="92500" lnSpcReduction="10000"/>
          </a:bodyPr>
          <a:lstStyle/>
          <a:p>
            <a:pPr>
              <a:spcBef>
                <a:spcPts val="400"/>
              </a:spcBef>
            </a:pPr>
            <a:r>
              <a:rPr lang="en-US" dirty="0" smtClean="0"/>
              <a:t>Identified 12 </a:t>
            </a:r>
            <a:r>
              <a:rPr lang="en-US" dirty="0"/>
              <a:t>SNV’s crucial for ABO </a:t>
            </a:r>
            <a:r>
              <a:rPr lang="en-US" dirty="0" smtClean="0"/>
              <a:t>typing (3 are </a:t>
            </a:r>
            <a:r>
              <a:rPr lang="en-US" dirty="0" err="1" smtClean="0"/>
              <a:t>indels</a:t>
            </a:r>
            <a:r>
              <a:rPr lang="en-US" dirty="0" smtClean="0"/>
              <a:t>) </a:t>
            </a:r>
            <a:endParaRPr lang="en-US" dirty="0"/>
          </a:p>
          <a:p>
            <a:pPr>
              <a:spcBef>
                <a:spcPts val="400"/>
              </a:spcBef>
            </a:pPr>
            <a:r>
              <a:rPr lang="en-US" dirty="0"/>
              <a:t>Imputation quality and </a:t>
            </a:r>
            <a:r>
              <a:rPr lang="en-US" dirty="0" smtClean="0"/>
              <a:t>MAF of </a:t>
            </a:r>
            <a:r>
              <a:rPr lang="en-US" dirty="0"/>
              <a:t>the SNV </a:t>
            </a:r>
            <a:r>
              <a:rPr lang="en-US" dirty="0" smtClean="0"/>
              <a:t>appeared good however…</a:t>
            </a:r>
          </a:p>
          <a:p>
            <a:pPr lvl="1">
              <a:spcBef>
                <a:spcPts val="400"/>
              </a:spcBef>
            </a:pPr>
            <a:r>
              <a:rPr lang="en-US" dirty="0" smtClean="0"/>
              <a:t>MAF of </a:t>
            </a:r>
            <a:r>
              <a:rPr lang="en-US" dirty="0"/>
              <a:t>the imputed </a:t>
            </a:r>
            <a:r>
              <a:rPr lang="en-US" dirty="0" err="1"/>
              <a:t>indel</a:t>
            </a:r>
            <a:r>
              <a:rPr lang="en-US" dirty="0"/>
              <a:t> for the O allele </a:t>
            </a:r>
            <a:r>
              <a:rPr lang="en-US" dirty="0" smtClean="0"/>
              <a:t>was 10</a:t>
            </a:r>
            <a:r>
              <a:rPr lang="en-US" dirty="0"/>
              <a:t>% </a:t>
            </a:r>
            <a:r>
              <a:rPr lang="en-US" dirty="0" smtClean="0"/>
              <a:t>off</a:t>
            </a:r>
          </a:p>
          <a:p>
            <a:pPr lvl="1">
              <a:spcBef>
                <a:spcPts val="400"/>
              </a:spcBef>
            </a:pPr>
            <a:r>
              <a:rPr lang="en-US" dirty="0" smtClean="0"/>
              <a:t>20% </a:t>
            </a:r>
            <a:r>
              <a:rPr lang="en-US" dirty="0"/>
              <a:t>of EUR samples </a:t>
            </a:r>
            <a:r>
              <a:rPr lang="en-US" dirty="0" smtClean="0"/>
              <a:t>had no match to known ABO haplotype (perhaps </a:t>
            </a:r>
            <a:r>
              <a:rPr lang="en-US" dirty="0"/>
              <a:t>due to compounded multiple imputation </a:t>
            </a:r>
            <a:r>
              <a:rPr lang="en-US" dirty="0" smtClean="0"/>
              <a:t>error)</a:t>
            </a:r>
            <a:endParaRPr lang="en-US" dirty="0"/>
          </a:p>
          <a:p>
            <a:pPr>
              <a:spcBef>
                <a:spcPts val="400"/>
              </a:spcBef>
            </a:pPr>
            <a:r>
              <a:rPr lang="en-US" dirty="0"/>
              <a:t>ABO blood groups </a:t>
            </a:r>
            <a:r>
              <a:rPr lang="en-US" dirty="0" smtClean="0"/>
              <a:t>frequency did not match expected </a:t>
            </a:r>
            <a:endParaRPr lang="en-US" dirty="0"/>
          </a:p>
        </p:txBody>
      </p:sp>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14</a:t>
            </a:fld>
            <a:endParaRPr lang="en-US"/>
          </a:p>
        </p:txBody>
      </p:sp>
    </p:spTree>
    <p:extLst>
      <p:ext uri="{BB962C8B-B14F-4D97-AF65-F5344CB8AC3E}">
        <p14:creationId xmlns:p14="http://schemas.microsoft.com/office/powerpoint/2010/main" val="2532208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Directions</a:t>
            </a:r>
            <a:endParaRPr lang="en-US" dirty="0"/>
          </a:p>
        </p:txBody>
      </p:sp>
      <p:sp>
        <p:nvSpPr>
          <p:cNvPr id="3" name="Content Placeholder 2"/>
          <p:cNvSpPr>
            <a:spLocks noGrp="1"/>
          </p:cNvSpPr>
          <p:nvPr>
            <p:ph idx="1"/>
          </p:nvPr>
        </p:nvSpPr>
        <p:spPr/>
        <p:txBody>
          <a:bodyPr/>
          <a:lstStyle/>
          <a:p>
            <a:r>
              <a:rPr lang="en-US" dirty="0" smtClean="0"/>
              <a:t>P-selectin analyses with full MESA cohort at exam 2</a:t>
            </a:r>
          </a:p>
          <a:p>
            <a:r>
              <a:rPr lang="en-US" dirty="0" smtClean="0"/>
              <a:t>Genotyping SNPs in ABO</a:t>
            </a:r>
          </a:p>
          <a:p>
            <a:r>
              <a:rPr lang="en-US" dirty="0" smtClean="0"/>
              <a:t>Pathway Analyses</a:t>
            </a:r>
            <a:endParaRPr lang="en-US" dirty="0"/>
          </a:p>
        </p:txBody>
      </p:sp>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15</a:t>
            </a:fld>
            <a:endParaRPr lang="en-US"/>
          </a:p>
        </p:txBody>
      </p:sp>
    </p:spTree>
    <p:extLst>
      <p:ext uri="{BB962C8B-B14F-4D97-AF65-F5344CB8AC3E}">
        <p14:creationId xmlns:p14="http://schemas.microsoft.com/office/powerpoint/2010/main" val="744376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HGF Biology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Regulates </a:t>
            </a:r>
            <a:r>
              <a:rPr lang="en-US" dirty="0"/>
              <a:t>cell growth, promotes survival through </a:t>
            </a:r>
            <a:r>
              <a:rPr lang="en-US" dirty="0" smtClean="0"/>
              <a:t>anti-apoptotic </a:t>
            </a:r>
            <a:r>
              <a:rPr lang="en-US" dirty="0"/>
              <a:t>effects, reduces </a:t>
            </a:r>
            <a:r>
              <a:rPr lang="en-US" dirty="0" smtClean="0"/>
              <a:t>fibrosis, and </a:t>
            </a:r>
            <a:r>
              <a:rPr lang="en-US" dirty="0"/>
              <a:t>promotes </a:t>
            </a:r>
            <a:r>
              <a:rPr lang="en-US" dirty="0" smtClean="0"/>
              <a:t>angiogenesis</a:t>
            </a:r>
          </a:p>
          <a:p>
            <a:r>
              <a:rPr lang="en-US" dirty="0" smtClean="0"/>
              <a:t>Levels </a:t>
            </a:r>
            <a:r>
              <a:rPr lang="en-US" dirty="0"/>
              <a:t>can be easily detected </a:t>
            </a:r>
            <a:r>
              <a:rPr lang="en-US" dirty="0" smtClean="0"/>
              <a:t>in circulation</a:t>
            </a:r>
          </a:p>
          <a:p>
            <a:r>
              <a:rPr lang="en-US" dirty="0" smtClean="0"/>
              <a:t>In cross-sectional studies, increased </a:t>
            </a:r>
            <a:r>
              <a:rPr lang="en-US" dirty="0"/>
              <a:t>levels </a:t>
            </a:r>
            <a:r>
              <a:rPr lang="en-US" dirty="0" smtClean="0"/>
              <a:t>are associated </a:t>
            </a:r>
            <a:r>
              <a:rPr lang="en-US" dirty="0"/>
              <a:t>with </a:t>
            </a:r>
            <a:endParaRPr lang="en-US" dirty="0" smtClean="0"/>
          </a:p>
          <a:p>
            <a:pPr lvl="1"/>
            <a:r>
              <a:rPr lang="en-US" dirty="0" smtClean="0"/>
              <a:t>acute </a:t>
            </a:r>
            <a:r>
              <a:rPr lang="en-US" dirty="0"/>
              <a:t>myocardial </a:t>
            </a:r>
            <a:r>
              <a:rPr lang="en-US" dirty="0" smtClean="0"/>
              <a:t>infarction</a:t>
            </a:r>
          </a:p>
          <a:p>
            <a:pPr lvl="1"/>
            <a:r>
              <a:rPr lang="en-US" dirty="0" smtClean="0"/>
              <a:t>heart failure and hypertension</a:t>
            </a:r>
          </a:p>
          <a:p>
            <a:pPr lvl="1"/>
            <a:r>
              <a:rPr lang="en-US" dirty="0" smtClean="0"/>
              <a:t>peripheral </a:t>
            </a:r>
            <a:r>
              <a:rPr lang="en-US" dirty="0"/>
              <a:t>arterial </a:t>
            </a:r>
            <a:r>
              <a:rPr lang="en-US" dirty="0" smtClean="0"/>
              <a:t>disease</a:t>
            </a:r>
            <a:endParaRPr lang="en-US" dirty="0"/>
          </a:p>
          <a:p>
            <a:r>
              <a:rPr lang="en-US" dirty="0" smtClean="0"/>
              <a:t>A </a:t>
            </a:r>
            <a:r>
              <a:rPr lang="en-US" dirty="0"/>
              <a:t>candidate for gene therapy in coronary heart disease and peripheral arterial </a:t>
            </a:r>
            <a:r>
              <a:rPr lang="en-US" dirty="0" smtClean="0"/>
              <a:t>disease</a:t>
            </a:r>
          </a:p>
        </p:txBody>
      </p:sp>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16</a:t>
            </a:fld>
            <a:endParaRPr lang="en-US"/>
          </a:p>
        </p:txBody>
      </p:sp>
    </p:spTree>
    <p:extLst>
      <p:ext uri="{BB962C8B-B14F-4D97-AF65-F5344CB8AC3E}">
        <p14:creationId xmlns:p14="http://schemas.microsoft.com/office/powerpoint/2010/main" val="3068439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Preliminary HGF Results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82095981"/>
              </p:ext>
            </p:extLst>
          </p:nvPr>
        </p:nvGraphicFramePr>
        <p:xfrm>
          <a:off x="1066800" y="1447802"/>
          <a:ext cx="8001000" cy="4758889"/>
        </p:xfrm>
        <a:graphic>
          <a:graphicData uri="http://schemas.openxmlformats.org/drawingml/2006/table">
            <a:tbl>
              <a:tblPr>
                <a:tableStyleId>{5C22544A-7EE6-4342-B048-85BDC9FD1C3A}</a:tableStyleId>
              </a:tblPr>
              <a:tblGrid>
                <a:gridCol w="4000500"/>
                <a:gridCol w="2611260"/>
                <a:gridCol w="1389240"/>
              </a:tblGrid>
              <a:tr h="930659">
                <a:tc gridSpan="3">
                  <a:txBody>
                    <a:bodyPr/>
                    <a:lstStyle/>
                    <a:p>
                      <a:pPr marL="0" marR="0" algn="l">
                        <a:lnSpc>
                          <a:spcPct val="115000"/>
                        </a:lnSpc>
                        <a:spcBef>
                          <a:spcPts val="0"/>
                        </a:spcBef>
                        <a:spcAft>
                          <a:spcPts val="0"/>
                        </a:spcAft>
                      </a:pPr>
                      <a:r>
                        <a:rPr lang="en-US" sz="2400" b="1" dirty="0" smtClean="0">
                          <a:effectLst/>
                        </a:rPr>
                        <a:t>Association </a:t>
                      </a:r>
                      <a:r>
                        <a:rPr lang="en-US" sz="2400" b="1" dirty="0">
                          <a:effectLst/>
                        </a:rPr>
                        <a:t>of subclinical and clinical cardiovascular disease per standard deviation of HGF</a:t>
                      </a:r>
                      <a:endParaRPr lang="en-US" sz="2400" b="1"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lang="en-US"/>
                    </a:p>
                  </a:txBody>
                  <a:tcPr/>
                </a:tc>
                <a:tc hMerge="1">
                  <a:txBody>
                    <a:bodyPr/>
                    <a:lstStyle/>
                    <a:p>
                      <a:endParaRPr lang="en-US"/>
                    </a:p>
                  </a:txBody>
                  <a:tcPr/>
                </a:tc>
              </a:tr>
              <a:tr h="391004">
                <a:tc>
                  <a:txBody>
                    <a:bodyPr/>
                    <a:lstStyle/>
                    <a:p>
                      <a:pPr marL="0" marR="0" algn="l">
                        <a:lnSpc>
                          <a:spcPct val="115000"/>
                        </a:lnSpc>
                        <a:spcBef>
                          <a:spcPts val="0"/>
                        </a:spcBef>
                        <a:spcAft>
                          <a:spcPts val="0"/>
                        </a:spcAft>
                      </a:pPr>
                      <a:r>
                        <a:rPr lang="en-US" sz="1800" b="1" dirty="0">
                          <a:effectLst/>
                        </a:rPr>
                        <a:t>Exam 2/3  </a:t>
                      </a:r>
                      <a:r>
                        <a:rPr lang="en-US" sz="1800" b="1" dirty="0" smtClean="0">
                          <a:effectLst/>
                        </a:rPr>
                        <a:t>Measurements</a:t>
                      </a:r>
                      <a:endParaRPr lang="en-US" sz="1800" b="1"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4">
                        <a:lumMod val="40000"/>
                        <a:lumOff val="60000"/>
                      </a:schemeClr>
                    </a:solidFill>
                  </a:tcPr>
                </a:tc>
                <a:tc>
                  <a:txBody>
                    <a:bodyPr/>
                    <a:lstStyle/>
                    <a:p>
                      <a:pPr marL="0" marR="0" algn="ctr">
                        <a:lnSpc>
                          <a:spcPct val="115000"/>
                        </a:lnSpc>
                        <a:spcBef>
                          <a:spcPts val="0"/>
                        </a:spcBef>
                        <a:spcAft>
                          <a:spcPts val="0"/>
                        </a:spcAft>
                      </a:pPr>
                      <a:r>
                        <a:rPr lang="en-US" sz="1800" b="1" dirty="0">
                          <a:effectLst/>
                        </a:rPr>
                        <a:t>Beta (S.E.)</a:t>
                      </a:r>
                      <a:endParaRPr lang="en-US" sz="1800" b="1" dirty="0">
                        <a:effectLst/>
                        <a:latin typeface="Calibri"/>
                        <a:ea typeface="Calibri"/>
                        <a:cs typeface="Times New Roman"/>
                      </a:endParaRPr>
                    </a:p>
                  </a:txBody>
                  <a:tcPr marL="68580" marR="68580" marT="0" marB="0">
                    <a:lnT w="12700" cap="flat" cmpd="sng" algn="ctr">
                      <a:solidFill>
                        <a:schemeClr val="tx1"/>
                      </a:solidFill>
                      <a:prstDash val="solid"/>
                      <a:round/>
                      <a:headEnd type="none" w="med" len="med"/>
                      <a:tailEnd type="none" w="med" len="med"/>
                    </a:lnT>
                    <a:solidFill>
                      <a:schemeClr val="accent4">
                        <a:lumMod val="40000"/>
                        <a:lumOff val="60000"/>
                      </a:schemeClr>
                    </a:solidFill>
                  </a:tcPr>
                </a:tc>
                <a:tc>
                  <a:txBody>
                    <a:bodyPr/>
                    <a:lstStyle/>
                    <a:p>
                      <a:pPr marL="0" marR="0" algn="ctr">
                        <a:lnSpc>
                          <a:spcPct val="115000"/>
                        </a:lnSpc>
                        <a:spcBef>
                          <a:spcPts val="0"/>
                        </a:spcBef>
                        <a:spcAft>
                          <a:spcPts val="0"/>
                        </a:spcAft>
                      </a:pPr>
                      <a:r>
                        <a:rPr lang="en-US" sz="1800" b="1" dirty="0">
                          <a:effectLst/>
                        </a:rPr>
                        <a:t>P-value</a:t>
                      </a:r>
                      <a:endParaRPr lang="en-US" sz="1800" b="1"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4">
                        <a:lumMod val="40000"/>
                        <a:lumOff val="60000"/>
                      </a:schemeClr>
                    </a:solidFill>
                  </a:tcPr>
                </a:tc>
              </a:tr>
              <a:tr h="391004">
                <a:tc>
                  <a:txBody>
                    <a:bodyPr/>
                    <a:lstStyle/>
                    <a:p>
                      <a:pPr marL="457200" marR="0" algn="l">
                        <a:lnSpc>
                          <a:spcPct val="115000"/>
                        </a:lnSpc>
                        <a:spcBef>
                          <a:spcPts val="0"/>
                        </a:spcBef>
                        <a:spcAft>
                          <a:spcPts val="0"/>
                        </a:spcAft>
                      </a:pPr>
                      <a:r>
                        <a:rPr lang="en-US" sz="1800" dirty="0">
                          <a:effectLst/>
                        </a:rPr>
                        <a:t>CAC, </a:t>
                      </a:r>
                      <a:r>
                        <a:rPr lang="en-US" sz="1800" dirty="0" err="1">
                          <a:effectLst/>
                        </a:rPr>
                        <a:t>Agatston</a:t>
                      </a:r>
                      <a:r>
                        <a:rPr lang="en-US" sz="1800" dirty="0">
                          <a:effectLst/>
                        </a:rPr>
                        <a:t> Score</a:t>
                      </a:r>
                      <a:endParaRPr lang="en-US" sz="18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solidFill>
                      <a:schemeClr val="accent4">
                        <a:lumMod val="40000"/>
                        <a:lumOff val="60000"/>
                      </a:schemeClr>
                    </a:solidFill>
                  </a:tcPr>
                </a:tc>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81 (18)</a:t>
                      </a:r>
                      <a:endParaRPr lang="en-US" sz="1800" dirty="0">
                        <a:effectLst/>
                        <a:latin typeface="Calibri"/>
                        <a:ea typeface="Calibri"/>
                        <a:cs typeface="Times New Roman"/>
                      </a:endParaRPr>
                    </a:p>
                  </a:txBody>
                  <a:tcPr marL="68580" marR="68580" marT="0" marB="0">
                    <a:solidFill>
                      <a:schemeClr val="accent4">
                        <a:lumMod val="40000"/>
                        <a:lumOff val="60000"/>
                      </a:schemeClr>
                    </a:solidFill>
                  </a:tcPr>
                </a:tc>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&lt;0.0001</a:t>
                      </a:r>
                      <a:endParaRPr lang="en-US" sz="18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solidFill>
                      <a:schemeClr val="accent4">
                        <a:lumMod val="40000"/>
                        <a:lumOff val="60000"/>
                      </a:schemeClr>
                    </a:solidFill>
                  </a:tcPr>
                </a:tc>
              </a:tr>
              <a:tr h="406453">
                <a:tc>
                  <a:txBody>
                    <a:bodyPr/>
                    <a:lstStyle/>
                    <a:p>
                      <a:pPr marL="457200" marR="0" algn="l">
                        <a:lnSpc>
                          <a:spcPct val="115000"/>
                        </a:lnSpc>
                        <a:spcBef>
                          <a:spcPts val="0"/>
                        </a:spcBef>
                        <a:spcAft>
                          <a:spcPts val="0"/>
                        </a:spcAft>
                      </a:pPr>
                      <a:r>
                        <a:rPr lang="en-US" sz="1800" dirty="0">
                          <a:effectLst/>
                        </a:rPr>
                        <a:t>IMT, mm</a:t>
                      </a:r>
                      <a:endParaRPr lang="en-US" sz="18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solidFill>
                      <a:schemeClr val="accent4">
                        <a:lumMod val="40000"/>
                        <a:lumOff val="60000"/>
                      </a:schemeClr>
                    </a:solidFill>
                  </a:tcPr>
                </a:tc>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-0.0003</a:t>
                      </a:r>
                      <a:r>
                        <a:rPr lang="en-US" sz="1800" baseline="0" dirty="0" smtClean="0">
                          <a:effectLst/>
                          <a:latin typeface="Calibri"/>
                          <a:ea typeface="Calibri"/>
                          <a:cs typeface="Times New Roman"/>
                        </a:rPr>
                        <a:t> (0.005)</a:t>
                      </a:r>
                      <a:endParaRPr lang="en-US" sz="1800" dirty="0">
                        <a:effectLst/>
                        <a:latin typeface="Calibri"/>
                        <a:ea typeface="Calibri"/>
                        <a:cs typeface="Times New Roman"/>
                      </a:endParaRPr>
                    </a:p>
                  </a:txBody>
                  <a:tcPr marL="68580" marR="68580" marT="0" marB="0">
                    <a:solidFill>
                      <a:schemeClr val="accent4">
                        <a:lumMod val="40000"/>
                        <a:lumOff val="60000"/>
                      </a:schemeClr>
                    </a:solidFill>
                  </a:tcPr>
                </a:tc>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0.95</a:t>
                      </a:r>
                      <a:endParaRPr lang="en-US" sz="18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solidFill>
                      <a:schemeClr val="accent4">
                        <a:lumMod val="40000"/>
                        <a:lumOff val="60000"/>
                      </a:schemeClr>
                    </a:solidFill>
                  </a:tcPr>
                </a:tc>
              </a:tr>
              <a:tr h="391004">
                <a:tc>
                  <a:txBody>
                    <a:bodyPr/>
                    <a:lstStyle/>
                    <a:p>
                      <a:pPr marL="0" marR="0" algn="l">
                        <a:lnSpc>
                          <a:spcPct val="115000"/>
                        </a:lnSpc>
                        <a:spcBef>
                          <a:spcPts val="0"/>
                        </a:spcBef>
                        <a:spcAft>
                          <a:spcPts val="0"/>
                        </a:spcAft>
                      </a:pPr>
                      <a:r>
                        <a:rPr lang="en-US" sz="1800" b="1" dirty="0">
                          <a:effectLst/>
                        </a:rPr>
                        <a:t>Exam 3 Measurements</a:t>
                      </a:r>
                      <a:endParaRPr lang="en-US" sz="1800" b="1"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solidFill>
                      <a:schemeClr val="accent4">
                        <a:lumMod val="40000"/>
                        <a:lumOff val="60000"/>
                      </a:schemeClr>
                    </a:solidFill>
                  </a:tcPr>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a:ea typeface="Calibri"/>
                        <a:cs typeface="Times New Roman"/>
                      </a:endParaRPr>
                    </a:p>
                  </a:txBody>
                  <a:tcPr marL="68580" marR="68580" marT="0" marB="0">
                    <a:solidFill>
                      <a:schemeClr val="accent4">
                        <a:lumMod val="40000"/>
                        <a:lumOff val="60000"/>
                      </a:schemeClr>
                    </a:solidFill>
                  </a:tcPr>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solidFill>
                      <a:schemeClr val="accent4">
                        <a:lumMod val="40000"/>
                        <a:lumOff val="60000"/>
                      </a:schemeClr>
                    </a:solidFill>
                  </a:tcPr>
                </a:tc>
              </a:tr>
              <a:tr h="391004">
                <a:tc>
                  <a:txBody>
                    <a:bodyPr/>
                    <a:lstStyle/>
                    <a:p>
                      <a:pPr marL="457200" marR="0" algn="l">
                        <a:lnSpc>
                          <a:spcPct val="115000"/>
                        </a:lnSpc>
                        <a:spcBef>
                          <a:spcPts val="0"/>
                        </a:spcBef>
                        <a:spcAft>
                          <a:spcPts val="0"/>
                        </a:spcAft>
                      </a:pPr>
                      <a:r>
                        <a:rPr lang="en-US" sz="1800" dirty="0">
                          <a:effectLst/>
                        </a:rPr>
                        <a:t>*ABI </a:t>
                      </a:r>
                      <a:endParaRPr lang="en-US" sz="18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solidFill>
                      <a:schemeClr val="accent4">
                        <a:lumMod val="40000"/>
                        <a:lumOff val="60000"/>
                      </a:schemeClr>
                    </a:solidFill>
                  </a:tcPr>
                </a:tc>
                <a:tc>
                  <a:txBody>
                    <a:bodyPr/>
                    <a:lstStyle/>
                    <a:p>
                      <a:pPr marL="0" marR="0" algn="ctr">
                        <a:lnSpc>
                          <a:spcPct val="115000"/>
                        </a:lnSpc>
                        <a:spcBef>
                          <a:spcPts val="0"/>
                        </a:spcBef>
                        <a:spcAft>
                          <a:spcPts val="0"/>
                        </a:spcAft>
                      </a:pPr>
                      <a:r>
                        <a:rPr lang="en-US" sz="1800" dirty="0">
                          <a:effectLst/>
                        </a:rPr>
                        <a:t>-0.008 (0.003)</a:t>
                      </a:r>
                      <a:endParaRPr lang="en-US" sz="1800" dirty="0">
                        <a:effectLst/>
                        <a:latin typeface="Calibri"/>
                        <a:ea typeface="Calibri"/>
                        <a:cs typeface="Times New Roman"/>
                      </a:endParaRPr>
                    </a:p>
                  </a:txBody>
                  <a:tcPr marL="68580" marR="68580" marT="0" marB="0">
                    <a:solidFill>
                      <a:schemeClr val="accent4">
                        <a:lumMod val="40000"/>
                        <a:lumOff val="60000"/>
                      </a:schemeClr>
                    </a:solidFill>
                  </a:tcPr>
                </a:tc>
                <a:tc>
                  <a:txBody>
                    <a:bodyPr/>
                    <a:lstStyle/>
                    <a:p>
                      <a:pPr marL="0" marR="0" algn="ctr">
                        <a:lnSpc>
                          <a:spcPct val="115000"/>
                        </a:lnSpc>
                        <a:spcBef>
                          <a:spcPts val="0"/>
                        </a:spcBef>
                        <a:spcAft>
                          <a:spcPts val="0"/>
                        </a:spcAft>
                      </a:pPr>
                      <a:r>
                        <a:rPr lang="en-US" sz="1800" dirty="0" smtClean="0">
                          <a:effectLst/>
                        </a:rPr>
                        <a:t>0.001</a:t>
                      </a:r>
                      <a:endParaRPr lang="en-US" sz="18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solidFill>
                      <a:schemeClr val="accent4">
                        <a:lumMod val="40000"/>
                        <a:lumOff val="60000"/>
                      </a:schemeClr>
                    </a:solidFill>
                  </a:tcPr>
                </a:tc>
              </a:tr>
              <a:tr h="391004">
                <a:tc>
                  <a:txBody>
                    <a:bodyPr/>
                    <a:lstStyle/>
                    <a:p>
                      <a:pPr marL="0" marR="0" algn="l">
                        <a:lnSpc>
                          <a:spcPct val="115000"/>
                        </a:lnSpc>
                        <a:spcBef>
                          <a:spcPts val="0"/>
                        </a:spcBef>
                        <a:spcAft>
                          <a:spcPts val="0"/>
                        </a:spcAft>
                      </a:pPr>
                      <a:r>
                        <a:rPr lang="en-US" sz="1800" b="1" dirty="0">
                          <a:effectLst/>
                        </a:rPr>
                        <a:t>Clinical Events</a:t>
                      </a:r>
                      <a:endParaRPr lang="en-US" sz="1800" b="1"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solidFill>
                      <a:schemeClr val="accent4">
                        <a:lumMod val="40000"/>
                        <a:lumOff val="60000"/>
                      </a:schemeClr>
                    </a:solidFill>
                  </a:tcPr>
                </a:tc>
                <a:tc>
                  <a:txBody>
                    <a:bodyPr/>
                    <a:lstStyle/>
                    <a:p>
                      <a:pPr marL="0" marR="0" algn="ctr">
                        <a:lnSpc>
                          <a:spcPct val="115000"/>
                        </a:lnSpc>
                        <a:spcBef>
                          <a:spcPts val="0"/>
                        </a:spcBef>
                        <a:spcAft>
                          <a:spcPts val="0"/>
                        </a:spcAft>
                      </a:pPr>
                      <a:r>
                        <a:rPr lang="en-US" sz="1800" b="1" dirty="0">
                          <a:effectLst/>
                        </a:rPr>
                        <a:t>HR (CI)</a:t>
                      </a:r>
                      <a:endParaRPr lang="en-US" sz="1800" b="1" dirty="0">
                        <a:effectLst/>
                        <a:latin typeface="Calibri"/>
                        <a:ea typeface="Calibri"/>
                        <a:cs typeface="Times New Roman"/>
                      </a:endParaRPr>
                    </a:p>
                  </a:txBody>
                  <a:tcPr marL="68580" marR="68580" marT="0" marB="0">
                    <a:solidFill>
                      <a:schemeClr val="accent4">
                        <a:lumMod val="40000"/>
                        <a:lumOff val="60000"/>
                      </a:schemeClr>
                    </a:solidFill>
                  </a:tcPr>
                </a:tc>
                <a:tc>
                  <a:txBody>
                    <a:bodyPr/>
                    <a:lstStyle/>
                    <a:p>
                      <a:pPr marL="0" marR="0" algn="ctr">
                        <a:lnSpc>
                          <a:spcPct val="115000"/>
                        </a:lnSpc>
                        <a:spcBef>
                          <a:spcPts val="0"/>
                        </a:spcBef>
                        <a:spcAft>
                          <a:spcPts val="0"/>
                        </a:spcAft>
                      </a:pPr>
                      <a:r>
                        <a:rPr lang="en-US" sz="1800" b="1" dirty="0">
                          <a:effectLst/>
                        </a:rPr>
                        <a:t>P-value</a:t>
                      </a:r>
                      <a:endParaRPr lang="en-US" sz="1800" b="1"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solidFill>
                      <a:schemeClr val="accent4">
                        <a:lumMod val="40000"/>
                        <a:lumOff val="60000"/>
                      </a:schemeClr>
                    </a:solidFill>
                  </a:tcPr>
                </a:tc>
              </a:tr>
              <a:tr h="377394">
                <a:tc>
                  <a:txBody>
                    <a:bodyPr/>
                    <a:lstStyle/>
                    <a:p>
                      <a:pPr marL="0" marR="0" algn="l">
                        <a:lnSpc>
                          <a:spcPct val="115000"/>
                        </a:lnSpc>
                        <a:spcBef>
                          <a:spcPts val="0"/>
                        </a:spcBef>
                        <a:spcAft>
                          <a:spcPts val="0"/>
                        </a:spcAft>
                      </a:pPr>
                      <a:r>
                        <a:rPr lang="en-US" sz="1800" dirty="0">
                          <a:effectLst/>
                        </a:rPr>
                        <a:t>Time to </a:t>
                      </a:r>
                      <a:r>
                        <a:rPr lang="en-US" sz="1800" dirty="0" smtClean="0">
                          <a:effectLst/>
                        </a:rPr>
                        <a:t>Coronary</a:t>
                      </a:r>
                      <a:r>
                        <a:rPr lang="en-US" sz="1800" baseline="0" dirty="0" smtClean="0">
                          <a:effectLst/>
                        </a:rPr>
                        <a:t> Heart Disease</a:t>
                      </a:r>
                      <a:endParaRPr lang="en-US" sz="18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solidFill>
                      <a:schemeClr val="accent4">
                        <a:lumMod val="40000"/>
                        <a:lumOff val="60000"/>
                      </a:schemeClr>
                    </a:solidFill>
                  </a:tcPr>
                </a:tc>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1.4 (1.2, 1.6)</a:t>
                      </a:r>
                      <a:endParaRPr lang="en-US" sz="1800" dirty="0">
                        <a:effectLst/>
                        <a:latin typeface="Calibri"/>
                        <a:ea typeface="Calibri"/>
                        <a:cs typeface="Times New Roman"/>
                      </a:endParaRPr>
                    </a:p>
                  </a:txBody>
                  <a:tcPr marL="68580" marR="68580" marT="0" marB="0">
                    <a:solidFill>
                      <a:schemeClr val="accent4">
                        <a:lumMod val="40000"/>
                        <a:lumOff val="60000"/>
                      </a:schemeClr>
                    </a:solidFill>
                  </a:tcPr>
                </a:tc>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&lt;0.0001</a:t>
                      </a:r>
                      <a:endParaRPr lang="en-US" sz="18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solidFill>
                      <a:schemeClr val="accent4">
                        <a:lumMod val="40000"/>
                        <a:lumOff val="60000"/>
                      </a:schemeClr>
                    </a:solidFill>
                  </a:tcPr>
                </a:tc>
              </a:tr>
              <a:tr h="1089363">
                <a:tc gridSpan="3">
                  <a:txBody>
                    <a:bodyPr/>
                    <a:lstStyle/>
                    <a:p>
                      <a:pPr marL="0" marR="0" algn="l">
                        <a:lnSpc>
                          <a:spcPct val="115000"/>
                        </a:lnSpc>
                        <a:spcBef>
                          <a:spcPts val="0"/>
                        </a:spcBef>
                        <a:spcAft>
                          <a:spcPts val="0"/>
                        </a:spcAft>
                      </a:pPr>
                      <a:endParaRPr lang="en-US" sz="1400" dirty="0" smtClean="0">
                        <a:effectLst/>
                      </a:endParaRPr>
                    </a:p>
                    <a:p>
                      <a:pPr marL="0" marR="0" algn="l">
                        <a:lnSpc>
                          <a:spcPct val="115000"/>
                        </a:lnSpc>
                        <a:spcBef>
                          <a:spcPts val="0"/>
                        </a:spcBef>
                        <a:spcAft>
                          <a:spcPts val="0"/>
                        </a:spcAft>
                      </a:pPr>
                      <a:endParaRPr lang="en-US" sz="1400" dirty="0" smtClean="0">
                        <a:effectLst/>
                      </a:endParaRPr>
                    </a:p>
                    <a:p>
                      <a:pPr marL="0" marR="0" algn="l">
                        <a:lnSpc>
                          <a:spcPct val="115000"/>
                        </a:lnSpc>
                        <a:spcBef>
                          <a:spcPts val="0"/>
                        </a:spcBef>
                        <a:spcAft>
                          <a:spcPts val="0"/>
                        </a:spcAft>
                      </a:pPr>
                      <a:r>
                        <a:rPr lang="en-US" sz="1400" dirty="0" smtClean="0">
                          <a:effectLst/>
                        </a:rPr>
                        <a:t>Adjusted </a:t>
                      </a:r>
                      <a:r>
                        <a:rPr lang="en-US" sz="1400" dirty="0">
                          <a:effectLst/>
                        </a:rPr>
                        <a:t>for age, sex, race/ethnicity, BMI, smoking status, LDL, HDL, </a:t>
                      </a:r>
                      <a:r>
                        <a:rPr lang="en-US" sz="1400" dirty="0" smtClean="0">
                          <a:effectLst/>
                        </a:rPr>
                        <a:t>triglycerides</a:t>
                      </a:r>
                      <a:r>
                        <a:rPr lang="en-US" sz="1400" dirty="0">
                          <a:effectLst/>
                        </a:rPr>
                        <a:t>, hypertension, </a:t>
                      </a:r>
                      <a:r>
                        <a:rPr lang="en-US" sz="1400" dirty="0" smtClean="0">
                          <a:effectLst/>
                        </a:rPr>
                        <a:t>diabetes</a:t>
                      </a:r>
                    </a:p>
                    <a:p>
                      <a:pPr marL="0" marR="0" algn="l">
                        <a:lnSpc>
                          <a:spcPct val="115000"/>
                        </a:lnSpc>
                        <a:spcBef>
                          <a:spcPts val="0"/>
                        </a:spcBef>
                        <a:spcAft>
                          <a:spcPts val="0"/>
                        </a:spcAft>
                      </a:pPr>
                      <a:r>
                        <a:rPr lang="en-US" sz="1400" dirty="0" smtClean="0">
                          <a:effectLst/>
                        </a:rPr>
                        <a:t>*Those </a:t>
                      </a:r>
                      <a:r>
                        <a:rPr lang="en-US" sz="1400" dirty="0">
                          <a:effectLst/>
                        </a:rPr>
                        <a:t>with ABI &gt; </a:t>
                      </a:r>
                      <a:r>
                        <a:rPr lang="en-US" sz="1400" dirty="0" smtClean="0">
                          <a:effectLst/>
                        </a:rPr>
                        <a:t>1.3 </a:t>
                      </a:r>
                      <a:r>
                        <a:rPr lang="en-US" sz="1400" dirty="0">
                          <a:effectLst/>
                        </a:rPr>
                        <a:t>were excluded from the analyses</a:t>
                      </a:r>
                      <a:endParaRPr lang="en-US" sz="14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endParaRPr lang="en-US"/>
                    </a:p>
                  </a:txBody>
                  <a:tcPr/>
                </a:tc>
                <a:tc hMerge="1">
                  <a:txBody>
                    <a:bodyPr/>
                    <a:lstStyle/>
                    <a:p>
                      <a:endParaRPr lang="en-US"/>
                    </a:p>
                  </a:txBody>
                  <a:tcPr/>
                </a:tc>
              </a:tr>
            </a:tbl>
          </a:graphicData>
        </a:graphic>
      </p:graphicFrame>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17</a:t>
            </a:fld>
            <a:endParaRPr lang="en-US"/>
          </a:p>
        </p:txBody>
      </p:sp>
    </p:spTree>
    <p:extLst>
      <p:ext uri="{BB962C8B-B14F-4D97-AF65-F5344CB8AC3E}">
        <p14:creationId xmlns:p14="http://schemas.microsoft.com/office/powerpoint/2010/main" val="199451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HGF Race Specific Results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96407204"/>
              </p:ext>
            </p:extLst>
          </p:nvPr>
        </p:nvGraphicFramePr>
        <p:xfrm>
          <a:off x="76200" y="1828800"/>
          <a:ext cx="8991600" cy="4495797"/>
        </p:xfrm>
        <a:graphic>
          <a:graphicData uri="http://schemas.openxmlformats.org/drawingml/2006/table">
            <a:tbl>
              <a:tblPr>
                <a:tableStyleId>{5C22544A-7EE6-4342-B048-85BDC9FD1C3A}</a:tableStyleId>
              </a:tblPr>
              <a:tblGrid>
                <a:gridCol w="1295400"/>
                <a:gridCol w="1143000"/>
                <a:gridCol w="762000"/>
                <a:gridCol w="1143000"/>
                <a:gridCol w="762000"/>
                <a:gridCol w="1143000"/>
                <a:gridCol w="762000"/>
                <a:gridCol w="1219200"/>
                <a:gridCol w="762000"/>
              </a:tblGrid>
              <a:tr h="596844">
                <a:tc gridSpan="9">
                  <a:txBody>
                    <a:bodyPr/>
                    <a:lstStyle/>
                    <a:p>
                      <a:pPr marL="0" marR="0">
                        <a:lnSpc>
                          <a:spcPct val="115000"/>
                        </a:lnSpc>
                        <a:spcBef>
                          <a:spcPts val="0"/>
                        </a:spcBef>
                        <a:spcAft>
                          <a:spcPts val="0"/>
                        </a:spcAft>
                      </a:pPr>
                      <a:r>
                        <a:rPr lang="en-US" sz="1600" b="1" dirty="0" smtClean="0">
                          <a:effectLst/>
                        </a:rPr>
                        <a:t>Race/Ethnic </a:t>
                      </a:r>
                      <a:r>
                        <a:rPr lang="en-US" sz="1600" b="1" dirty="0">
                          <a:effectLst/>
                        </a:rPr>
                        <a:t>Stratified associations of subclinical and clinical cardiovascular disease per standard deviation of HGF</a:t>
                      </a:r>
                      <a:endParaRPr lang="en-US" sz="1600" b="1" dirty="0">
                        <a:effectLst/>
                        <a:latin typeface="Calibri"/>
                        <a:ea typeface="Calibri"/>
                        <a:cs typeface="Times New Roman"/>
                      </a:endParaRPr>
                    </a:p>
                  </a:txBody>
                  <a:tcPr marL="68580" marR="68580" marT="0" marB="0">
                    <a:solidFill>
                      <a:schemeClr val="accent4">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96844">
                <a:tc>
                  <a:txBody>
                    <a:bodyPr/>
                    <a:lstStyle/>
                    <a:p>
                      <a:pPr marL="0" marR="0" algn="ctr">
                        <a:lnSpc>
                          <a:spcPct val="115000"/>
                        </a:lnSpc>
                        <a:spcBef>
                          <a:spcPts val="0"/>
                        </a:spcBef>
                        <a:spcAft>
                          <a:spcPts val="0"/>
                        </a:spcAft>
                      </a:pPr>
                      <a:r>
                        <a:rPr lang="en-US" sz="1300" dirty="0">
                          <a:effectLst/>
                        </a:rPr>
                        <a:t> </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gridSpan="2">
                  <a:txBody>
                    <a:bodyPr/>
                    <a:lstStyle/>
                    <a:p>
                      <a:pPr marL="0" marR="0" algn="ctr">
                        <a:lnSpc>
                          <a:spcPct val="115000"/>
                        </a:lnSpc>
                        <a:spcBef>
                          <a:spcPts val="0"/>
                        </a:spcBef>
                        <a:spcAft>
                          <a:spcPts val="0"/>
                        </a:spcAft>
                      </a:pPr>
                      <a:r>
                        <a:rPr lang="en-US" sz="1300" b="1" dirty="0">
                          <a:effectLst/>
                        </a:rPr>
                        <a:t>Non-Hispanic White</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c hMerge="1">
                  <a:txBody>
                    <a:bodyPr/>
                    <a:lstStyle/>
                    <a:p>
                      <a:endParaRPr lang="en-US"/>
                    </a:p>
                  </a:txBody>
                  <a:tcPr/>
                </a:tc>
                <a:tc gridSpan="2">
                  <a:txBody>
                    <a:bodyPr/>
                    <a:lstStyle/>
                    <a:p>
                      <a:pPr marL="0" marR="0" algn="ctr">
                        <a:lnSpc>
                          <a:spcPct val="115000"/>
                        </a:lnSpc>
                        <a:spcBef>
                          <a:spcPts val="0"/>
                        </a:spcBef>
                        <a:spcAft>
                          <a:spcPts val="0"/>
                        </a:spcAft>
                      </a:pPr>
                      <a:r>
                        <a:rPr lang="en-US" sz="1300" b="1" dirty="0">
                          <a:effectLst/>
                        </a:rPr>
                        <a:t>Chinese American</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c hMerge="1">
                  <a:txBody>
                    <a:bodyPr/>
                    <a:lstStyle/>
                    <a:p>
                      <a:endParaRPr lang="en-US"/>
                    </a:p>
                  </a:txBody>
                  <a:tcPr/>
                </a:tc>
                <a:tc gridSpan="2">
                  <a:txBody>
                    <a:bodyPr/>
                    <a:lstStyle/>
                    <a:p>
                      <a:pPr marL="0" marR="0" algn="ctr">
                        <a:lnSpc>
                          <a:spcPct val="115000"/>
                        </a:lnSpc>
                        <a:spcBef>
                          <a:spcPts val="0"/>
                        </a:spcBef>
                        <a:spcAft>
                          <a:spcPts val="0"/>
                        </a:spcAft>
                      </a:pPr>
                      <a:r>
                        <a:rPr lang="en-US" sz="1300" b="1" dirty="0">
                          <a:effectLst/>
                        </a:rPr>
                        <a:t>African American</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c hMerge="1">
                  <a:txBody>
                    <a:bodyPr/>
                    <a:lstStyle/>
                    <a:p>
                      <a:endParaRPr lang="en-US"/>
                    </a:p>
                  </a:txBody>
                  <a:tcPr/>
                </a:tc>
                <a:tc gridSpan="2">
                  <a:txBody>
                    <a:bodyPr/>
                    <a:lstStyle/>
                    <a:p>
                      <a:pPr marL="0" marR="0" algn="ctr">
                        <a:lnSpc>
                          <a:spcPct val="115000"/>
                        </a:lnSpc>
                        <a:spcBef>
                          <a:spcPts val="0"/>
                        </a:spcBef>
                        <a:spcAft>
                          <a:spcPts val="0"/>
                        </a:spcAft>
                      </a:pPr>
                      <a:r>
                        <a:rPr lang="en-US" sz="1300" b="1" dirty="0">
                          <a:effectLst/>
                        </a:rPr>
                        <a:t>Hispanic American</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c hMerge="1">
                  <a:txBody>
                    <a:bodyPr/>
                    <a:lstStyle/>
                    <a:p>
                      <a:endParaRPr lang="en-US"/>
                    </a:p>
                  </a:txBody>
                  <a:tcPr/>
                </a:tc>
              </a:tr>
              <a:tr h="596844">
                <a:tc>
                  <a:txBody>
                    <a:bodyPr/>
                    <a:lstStyle/>
                    <a:p>
                      <a:pPr marL="0" marR="0" algn="ctr">
                        <a:lnSpc>
                          <a:spcPct val="115000"/>
                        </a:lnSpc>
                        <a:spcBef>
                          <a:spcPts val="0"/>
                        </a:spcBef>
                        <a:spcAft>
                          <a:spcPts val="0"/>
                        </a:spcAft>
                      </a:pPr>
                      <a:r>
                        <a:rPr lang="en-US" sz="1300">
                          <a:effectLst/>
                        </a:rPr>
                        <a:t> </a:t>
                      </a:r>
                      <a:endParaRPr lang="en-US" sz="130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b="1" dirty="0" smtClean="0">
                          <a:effectLst/>
                        </a:rPr>
                        <a:t>Beta  </a:t>
                      </a:r>
                      <a:r>
                        <a:rPr lang="en-US" sz="1300" b="1" dirty="0">
                          <a:effectLst/>
                        </a:rPr>
                        <a:t>(S.E.)</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b="1" dirty="0">
                          <a:effectLst/>
                        </a:rPr>
                        <a:t>P-value</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b="1" dirty="0" smtClean="0">
                          <a:effectLst/>
                        </a:rPr>
                        <a:t>Beta</a:t>
                      </a:r>
                      <a:r>
                        <a:rPr lang="en-US" sz="1300" b="1" baseline="0" dirty="0" smtClean="0">
                          <a:effectLst/>
                        </a:rPr>
                        <a:t> </a:t>
                      </a:r>
                      <a:r>
                        <a:rPr lang="en-US" sz="1300" b="1" dirty="0" smtClean="0">
                          <a:effectLst/>
                        </a:rPr>
                        <a:t>(S.E</a:t>
                      </a:r>
                      <a:r>
                        <a:rPr lang="en-US" sz="1300" b="1" dirty="0">
                          <a:effectLst/>
                        </a:rPr>
                        <a:t>.)</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b="1" dirty="0">
                          <a:effectLst/>
                        </a:rPr>
                        <a:t>P-value</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b="1" dirty="0" smtClean="0">
                          <a:effectLst/>
                        </a:rPr>
                        <a:t>Beta (</a:t>
                      </a:r>
                      <a:r>
                        <a:rPr lang="en-US" sz="1300" b="1" dirty="0">
                          <a:effectLst/>
                        </a:rPr>
                        <a:t>S.E.)</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b="1" dirty="0">
                          <a:effectLst/>
                        </a:rPr>
                        <a:t>P-value</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b="1" dirty="0" smtClean="0">
                          <a:effectLst/>
                        </a:rPr>
                        <a:t>Beta  </a:t>
                      </a:r>
                      <a:r>
                        <a:rPr lang="en-US" sz="1300" b="1" dirty="0">
                          <a:effectLst/>
                        </a:rPr>
                        <a:t>(S.E.)</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b="1" dirty="0">
                          <a:effectLst/>
                        </a:rPr>
                        <a:t>P-value</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r>
              <a:tr h="596844">
                <a:tc>
                  <a:txBody>
                    <a:bodyPr/>
                    <a:lstStyle/>
                    <a:p>
                      <a:pPr marL="0" marR="0" algn="l">
                        <a:lnSpc>
                          <a:spcPct val="115000"/>
                        </a:lnSpc>
                        <a:spcBef>
                          <a:spcPts val="0"/>
                        </a:spcBef>
                        <a:spcAft>
                          <a:spcPts val="0"/>
                        </a:spcAft>
                      </a:pPr>
                      <a:r>
                        <a:rPr lang="en-US" sz="1300" b="1" dirty="0">
                          <a:effectLst/>
                        </a:rPr>
                        <a:t>CAC, Exam 2/3</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a:effectLst/>
                        </a:rPr>
                        <a:t> </a:t>
                      </a:r>
                      <a:r>
                        <a:rPr lang="en-US" sz="1300" dirty="0" smtClean="0">
                          <a:effectLst/>
                        </a:rPr>
                        <a:t>195 (36)</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&lt;0.0001</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98 (35)</a:t>
                      </a:r>
                      <a:r>
                        <a:rPr lang="en-US" sz="1300" dirty="0">
                          <a:effectLst/>
                        </a:rPr>
                        <a:t> </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0.005</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-3.2 (47)</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0.95</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37 (31)</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0.22</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r>
              <a:tr h="317889">
                <a:tc>
                  <a:txBody>
                    <a:bodyPr/>
                    <a:lstStyle/>
                    <a:p>
                      <a:pPr marL="0" marR="0" algn="l">
                        <a:lnSpc>
                          <a:spcPct val="115000"/>
                        </a:lnSpc>
                        <a:spcBef>
                          <a:spcPts val="0"/>
                        </a:spcBef>
                        <a:spcAft>
                          <a:spcPts val="0"/>
                        </a:spcAft>
                      </a:pPr>
                      <a:r>
                        <a:rPr lang="en-US" sz="1300" b="1" dirty="0">
                          <a:effectLst/>
                        </a:rPr>
                        <a:t>IMT, Exam 2/3</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a:effectLst/>
                        </a:rPr>
                        <a:t> </a:t>
                      </a:r>
                      <a:r>
                        <a:rPr lang="en-US" sz="1300" dirty="0" smtClean="0">
                          <a:effectLst/>
                        </a:rPr>
                        <a:t>-0.004 (0.009)</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0.68</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0.002 (0.01)</a:t>
                      </a:r>
                      <a:r>
                        <a:rPr lang="en-US" sz="1300" dirty="0">
                          <a:effectLst/>
                        </a:rPr>
                        <a:t> </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0.84</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0.001 (0.009)</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0.92</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-0.001 (0.0009)</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0.93</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r>
              <a:tr h="596844">
                <a:tc>
                  <a:txBody>
                    <a:bodyPr/>
                    <a:lstStyle/>
                    <a:p>
                      <a:pPr marL="0" marR="0" algn="l">
                        <a:lnSpc>
                          <a:spcPct val="115000"/>
                        </a:lnSpc>
                        <a:spcBef>
                          <a:spcPts val="0"/>
                        </a:spcBef>
                        <a:spcAft>
                          <a:spcPts val="0"/>
                        </a:spcAft>
                      </a:pPr>
                      <a:r>
                        <a:rPr lang="en-US" sz="1300" b="1" dirty="0">
                          <a:effectLst/>
                        </a:rPr>
                        <a:t>*ABI, Exam 3</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a:effectLst/>
                        </a:rPr>
                        <a:t>-</a:t>
                      </a:r>
                      <a:r>
                        <a:rPr lang="en-US" sz="1300" dirty="0" smtClean="0">
                          <a:effectLst/>
                        </a:rPr>
                        <a:t>0.009 </a:t>
                      </a:r>
                      <a:r>
                        <a:rPr lang="en-US" sz="1300" dirty="0">
                          <a:effectLst/>
                        </a:rPr>
                        <a:t>(0.005)</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0.06</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a:effectLst/>
                        </a:rPr>
                        <a:t>-</a:t>
                      </a:r>
                      <a:r>
                        <a:rPr lang="en-US" sz="1300" dirty="0" smtClean="0">
                          <a:effectLst/>
                        </a:rPr>
                        <a:t>0.004</a:t>
                      </a:r>
                      <a:r>
                        <a:rPr lang="en-US" sz="1300" baseline="0" dirty="0" smtClean="0">
                          <a:effectLst/>
                        </a:rPr>
                        <a:t> </a:t>
                      </a:r>
                      <a:r>
                        <a:rPr lang="en-US" sz="1300" dirty="0" smtClean="0">
                          <a:effectLst/>
                        </a:rPr>
                        <a:t>(0.005</a:t>
                      </a:r>
                      <a:r>
                        <a:rPr lang="en-US" sz="1300" dirty="0">
                          <a:effectLst/>
                        </a:rPr>
                        <a:t>)</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0.45</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a:effectLst/>
                        </a:rPr>
                        <a:t>-</a:t>
                      </a:r>
                      <a:r>
                        <a:rPr lang="en-US" sz="1300" dirty="0" smtClean="0">
                          <a:effectLst/>
                        </a:rPr>
                        <a:t>0.015 </a:t>
                      </a:r>
                      <a:r>
                        <a:rPr lang="en-US" sz="1300" dirty="0">
                          <a:effectLst/>
                        </a:rPr>
                        <a:t>(0.006)</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0.009</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a:effectLst/>
                        </a:rPr>
                        <a:t>-</a:t>
                      </a:r>
                      <a:r>
                        <a:rPr lang="en-US" sz="1300" dirty="0" smtClean="0">
                          <a:effectLst/>
                        </a:rPr>
                        <a:t>0.005 </a:t>
                      </a:r>
                      <a:r>
                        <a:rPr lang="en-US" sz="1300" dirty="0">
                          <a:effectLst/>
                        </a:rPr>
                        <a:t>(0.005)</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0.29</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r>
              <a:tr h="596844">
                <a:tc>
                  <a:txBody>
                    <a:bodyPr/>
                    <a:lstStyle/>
                    <a:p>
                      <a:pPr marL="0" marR="0" algn="l">
                        <a:lnSpc>
                          <a:spcPct val="115000"/>
                        </a:lnSpc>
                        <a:spcBef>
                          <a:spcPts val="0"/>
                        </a:spcBef>
                        <a:spcAft>
                          <a:spcPts val="0"/>
                        </a:spcAft>
                      </a:pPr>
                      <a:r>
                        <a:rPr lang="en-US" sz="1300" b="1" dirty="0">
                          <a:effectLst/>
                        </a:rPr>
                        <a:t> </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b="1" dirty="0">
                          <a:effectLst/>
                        </a:rPr>
                        <a:t>HR (CI)</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b="1" dirty="0">
                          <a:effectLst/>
                        </a:rPr>
                        <a:t>P-value</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b="1" dirty="0">
                          <a:effectLst/>
                        </a:rPr>
                        <a:t>HR (CI)</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b="1" dirty="0">
                          <a:effectLst/>
                        </a:rPr>
                        <a:t>P-value</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b="1" dirty="0">
                          <a:effectLst/>
                        </a:rPr>
                        <a:t>HR (CI)</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b="1" dirty="0">
                          <a:effectLst/>
                        </a:rPr>
                        <a:t>P-value</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b="1" dirty="0">
                          <a:effectLst/>
                        </a:rPr>
                        <a:t>HR (CI)</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b="1" dirty="0">
                          <a:effectLst/>
                        </a:rPr>
                        <a:t>P-value</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r>
              <a:tr h="596844">
                <a:tc>
                  <a:txBody>
                    <a:bodyPr/>
                    <a:lstStyle/>
                    <a:p>
                      <a:pPr marL="0" marR="0" algn="l">
                        <a:lnSpc>
                          <a:spcPct val="115000"/>
                        </a:lnSpc>
                        <a:spcBef>
                          <a:spcPts val="0"/>
                        </a:spcBef>
                        <a:spcAft>
                          <a:spcPts val="0"/>
                        </a:spcAft>
                      </a:pPr>
                      <a:r>
                        <a:rPr lang="en-US" sz="1300" b="1" dirty="0">
                          <a:effectLst/>
                        </a:rPr>
                        <a:t>Time to CHD </a:t>
                      </a:r>
                      <a:endParaRPr lang="en-US" sz="1300" b="1"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1.4 (1.1,</a:t>
                      </a:r>
                      <a:r>
                        <a:rPr lang="en-US" sz="1300" baseline="0" dirty="0" smtClean="0">
                          <a:effectLst/>
                        </a:rPr>
                        <a:t> 1.9)</a:t>
                      </a:r>
                      <a:r>
                        <a:rPr lang="en-US" sz="1300" dirty="0">
                          <a:effectLst/>
                        </a:rPr>
                        <a:t> </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0.02</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1.1 (0.7,</a:t>
                      </a:r>
                      <a:r>
                        <a:rPr lang="en-US" sz="1300" baseline="0" dirty="0" smtClean="0">
                          <a:effectLst/>
                        </a:rPr>
                        <a:t> 1.8)</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0.70</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1.5 (1.2, 2.0)</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latin typeface="+mn-lt"/>
                          <a:ea typeface="+mn-ea"/>
                          <a:cs typeface="+mn-cs"/>
                        </a:rPr>
                        <a:t>0.001</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1.5 (1.1, 2.0)</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c>
                  <a:txBody>
                    <a:bodyPr/>
                    <a:lstStyle/>
                    <a:p>
                      <a:pPr marL="0" marR="0" algn="ctr">
                        <a:lnSpc>
                          <a:spcPct val="115000"/>
                        </a:lnSpc>
                        <a:spcBef>
                          <a:spcPts val="0"/>
                        </a:spcBef>
                        <a:spcAft>
                          <a:spcPts val="0"/>
                        </a:spcAft>
                      </a:pPr>
                      <a:r>
                        <a:rPr lang="en-US" sz="1300" dirty="0" smtClean="0">
                          <a:effectLst/>
                        </a:rPr>
                        <a:t>0.009</a:t>
                      </a:r>
                      <a:endParaRPr lang="en-US" sz="1300" dirty="0">
                        <a:effectLst/>
                        <a:latin typeface="Calibri"/>
                        <a:ea typeface="Calibri"/>
                        <a:cs typeface="Times New Roman"/>
                      </a:endParaRPr>
                    </a:p>
                  </a:txBody>
                  <a:tcPr marL="68580" marR="68580" marT="0" marB="0" anchor="ctr">
                    <a:solidFill>
                      <a:schemeClr val="accent4">
                        <a:lumMod val="40000"/>
                        <a:lumOff val="60000"/>
                      </a:schemeClr>
                    </a:solidFill>
                  </a:tcPr>
                </a:tc>
              </a:tr>
            </a:tbl>
          </a:graphicData>
        </a:graphic>
      </p:graphicFrame>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18</a:t>
            </a:fld>
            <a:endParaRPr lang="en-US"/>
          </a:p>
        </p:txBody>
      </p:sp>
    </p:spTree>
    <p:extLst>
      <p:ext uri="{BB962C8B-B14F-4D97-AF65-F5344CB8AC3E}">
        <p14:creationId xmlns:p14="http://schemas.microsoft.com/office/powerpoint/2010/main" val="370803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Directions</a:t>
            </a:r>
            <a:endParaRPr lang="en-US" dirty="0"/>
          </a:p>
        </p:txBody>
      </p:sp>
      <p:sp>
        <p:nvSpPr>
          <p:cNvPr id="3" name="Content Placeholder 2"/>
          <p:cNvSpPr>
            <a:spLocks noGrp="1"/>
          </p:cNvSpPr>
          <p:nvPr>
            <p:ph idx="1"/>
          </p:nvPr>
        </p:nvSpPr>
        <p:spPr/>
        <p:txBody>
          <a:bodyPr/>
          <a:lstStyle/>
          <a:p>
            <a:r>
              <a:rPr lang="en-US" dirty="0" smtClean="0"/>
              <a:t>HGF analyses with full MESA cohort at exam 1 </a:t>
            </a:r>
          </a:p>
          <a:p>
            <a:r>
              <a:rPr lang="en-US" dirty="0" smtClean="0"/>
              <a:t>Genetic analyses</a:t>
            </a:r>
            <a:endParaRPr lang="en-US" dirty="0"/>
          </a:p>
        </p:txBody>
      </p:sp>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19</a:t>
            </a:fld>
            <a:endParaRPr lang="en-US"/>
          </a:p>
        </p:txBody>
      </p:sp>
    </p:spTree>
    <p:extLst>
      <p:ext uri="{BB962C8B-B14F-4D97-AF65-F5344CB8AC3E}">
        <p14:creationId xmlns:p14="http://schemas.microsoft.com/office/powerpoint/2010/main" val="3243085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MESA Adhesion Research Team</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95798412"/>
              </p:ext>
            </p:extLst>
          </p:nvPr>
        </p:nvGraphicFramePr>
        <p:xfrm>
          <a:off x="1282701" y="1387242"/>
          <a:ext cx="7556499" cy="5150719"/>
        </p:xfrm>
        <a:graphic>
          <a:graphicData uri="http://schemas.openxmlformats.org/drawingml/2006/table">
            <a:tbl>
              <a:tblPr firstRow="1" bandRow="1">
                <a:tableStyleId>{5C22544A-7EE6-4342-B048-85BDC9FD1C3A}</a:tableStyleId>
              </a:tblPr>
              <a:tblGrid>
                <a:gridCol w="2518833"/>
                <a:gridCol w="2518833"/>
                <a:gridCol w="2518833"/>
              </a:tblGrid>
              <a:tr h="351857">
                <a:tc>
                  <a:txBody>
                    <a:bodyPr/>
                    <a:lstStyle/>
                    <a:p>
                      <a:pPr algn="ctr"/>
                      <a:r>
                        <a:rPr lang="en-US" dirty="0" smtClean="0"/>
                        <a:t>Site</a:t>
                      </a:r>
                      <a:endParaRPr lang="en-US" dirty="0"/>
                    </a:p>
                  </a:txBody>
                  <a:tcPr/>
                </a:tc>
                <a:tc>
                  <a:txBody>
                    <a:bodyPr/>
                    <a:lstStyle/>
                    <a:p>
                      <a:pPr algn="ctr"/>
                      <a:r>
                        <a:rPr lang="en-US" dirty="0" smtClean="0"/>
                        <a:t>Name</a:t>
                      </a:r>
                      <a:endParaRPr lang="en-US" dirty="0"/>
                    </a:p>
                  </a:txBody>
                  <a:tcPr/>
                </a:tc>
                <a:tc>
                  <a:txBody>
                    <a:bodyPr/>
                    <a:lstStyle/>
                    <a:p>
                      <a:pPr algn="ctr"/>
                      <a:r>
                        <a:rPr lang="en-US" dirty="0" smtClean="0"/>
                        <a:t>Role</a:t>
                      </a:r>
                      <a:endParaRPr lang="en-US" dirty="0"/>
                    </a:p>
                  </a:txBody>
                  <a:tcPr/>
                </a:tc>
              </a:tr>
              <a:tr h="351857">
                <a:tc rowSpan="7">
                  <a:txBody>
                    <a:bodyPr/>
                    <a:lstStyle/>
                    <a:p>
                      <a:pPr algn="ctr"/>
                      <a:r>
                        <a:rPr lang="en-US" dirty="0" smtClean="0"/>
                        <a:t>Mayo Clinic, Rochester</a:t>
                      </a:r>
                    </a:p>
                    <a:p>
                      <a:pPr algn="ctr"/>
                      <a:endParaRPr lang="en-US" dirty="0" smtClean="0"/>
                    </a:p>
                    <a:p>
                      <a:pPr algn="ctr"/>
                      <a:endParaRPr lang="en-US" dirty="0"/>
                    </a:p>
                  </a:txBody>
                  <a:tcPr anchor="ctr">
                    <a:solidFill>
                      <a:schemeClr val="accent4">
                        <a:lumMod val="20000"/>
                        <a:lumOff val="80000"/>
                      </a:schemeClr>
                    </a:solidFill>
                  </a:tcPr>
                </a:tc>
                <a:tc>
                  <a:txBody>
                    <a:bodyPr/>
                    <a:lstStyle/>
                    <a:p>
                      <a:r>
                        <a:rPr lang="en-US" dirty="0" smtClean="0"/>
                        <a:t>Suzette J. Bielinski,</a:t>
                      </a:r>
                      <a:r>
                        <a:rPr lang="en-US" baseline="0" dirty="0" smtClean="0"/>
                        <a:t> PhD</a:t>
                      </a:r>
                      <a:endParaRPr lang="en-US" dirty="0"/>
                    </a:p>
                  </a:txBody>
                  <a:tcPr>
                    <a:solidFill>
                      <a:schemeClr val="accent4">
                        <a:lumMod val="20000"/>
                        <a:lumOff val="80000"/>
                      </a:schemeClr>
                    </a:solidFill>
                  </a:tcPr>
                </a:tc>
                <a:tc>
                  <a:txBody>
                    <a:bodyPr/>
                    <a:lstStyle/>
                    <a:p>
                      <a:r>
                        <a:rPr lang="en-US" dirty="0" smtClean="0"/>
                        <a:t>Principal</a:t>
                      </a:r>
                      <a:r>
                        <a:rPr lang="en-US" baseline="0" dirty="0" smtClean="0"/>
                        <a:t> Investigator</a:t>
                      </a:r>
                      <a:endParaRPr lang="en-US" dirty="0"/>
                    </a:p>
                  </a:txBody>
                  <a:tcPr>
                    <a:solidFill>
                      <a:schemeClr val="accent4">
                        <a:lumMod val="20000"/>
                        <a:lumOff val="80000"/>
                      </a:schemeClr>
                    </a:solidFill>
                  </a:tcPr>
                </a:tc>
              </a:tr>
              <a:tr h="351857">
                <a:tc vMerge="1">
                  <a:txBody>
                    <a:bodyPr/>
                    <a:lstStyle/>
                    <a:p>
                      <a:endParaRPr lang="en-US" dirty="0"/>
                    </a:p>
                  </a:txBody>
                  <a:tcPr/>
                </a:tc>
                <a:tc>
                  <a:txBody>
                    <a:bodyPr/>
                    <a:lstStyle/>
                    <a:p>
                      <a:r>
                        <a:rPr lang="en-US" dirty="0" smtClean="0"/>
                        <a:t>Mariza de Andrade, PhD</a:t>
                      </a:r>
                      <a:endParaRPr lang="en-US" dirty="0"/>
                    </a:p>
                  </a:txBody>
                  <a:tcPr>
                    <a:solidFill>
                      <a:schemeClr val="accent4">
                        <a:lumMod val="20000"/>
                        <a:lumOff val="80000"/>
                      </a:schemeClr>
                    </a:solidFill>
                  </a:tcPr>
                </a:tc>
                <a:tc>
                  <a:txBody>
                    <a:bodyPr/>
                    <a:lstStyle/>
                    <a:p>
                      <a:r>
                        <a:rPr lang="en-US" dirty="0" smtClean="0"/>
                        <a:t>Statistician</a:t>
                      </a:r>
                      <a:endParaRPr lang="en-US" dirty="0"/>
                    </a:p>
                  </a:txBody>
                  <a:tcPr>
                    <a:solidFill>
                      <a:schemeClr val="accent4">
                        <a:lumMod val="20000"/>
                        <a:lumOff val="80000"/>
                      </a:schemeClr>
                    </a:solidFill>
                  </a:tcPr>
                </a:tc>
              </a:tr>
              <a:tr h="351857">
                <a:tc vMerge="1">
                  <a:txBody>
                    <a:bodyPr/>
                    <a:lstStyle/>
                    <a:p>
                      <a:endParaRPr lang="en-US" dirty="0"/>
                    </a:p>
                  </a:txBody>
                  <a:tcPr/>
                </a:tc>
                <a:tc>
                  <a:txBody>
                    <a:bodyPr/>
                    <a:lstStyle/>
                    <a:p>
                      <a:r>
                        <a:rPr lang="en-US" dirty="0" smtClean="0"/>
                        <a:t>Paul A. Decker, MS</a:t>
                      </a:r>
                      <a:endParaRPr lang="en-US" dirty="0"/>
                    </a:p>
                  </a:txBody>
                  <a:tcPr>
                    <a:solidFill>
                      <a:schemeClr val="accent4">
                        <a:lumMod val="20000"/>
                        <a:lumOff val="80000"/>
                      </a:schemeClr>
                    </a:solidFill>
                  </a:tcPr>
                </a:tc>
                <a:tc>
                  <a:txBody>
                    <a:bodyPr/>
                    <a:lstStyle/>
                    <a:p>
                      <a:r>
                        <a:rPr lang="en-US" dirty="0" smtClean="0"/>
                        <a:t>Statistician</a:t>
                      </a:r>
                      <a:endParaRPr lang="en-US" dirty="0"/>
                    </a:p>
                  </a:txBody>
                  <a:tcPr>
                    <a:solidFill>
                      <a:schemeClr val="accent4">
                        <a:lumMod val="20000"/>
                        <a:lumOff val="80000"/>
                      </a:schemeClr>
                    </a:solidFill>
                  </a:tcPr>
                </a:tc>
              </a:tr>
              <a:tr h="351857">
                <a:tc vMerge="1">
                  <a:txBody>
                    <a:bodyPr/>
                    <a:lstStyle/>
                    <a:p>
                      <a:endParaRPr lang="en-US" dirty="0"/>
                    </a:p>
                  </a:txBody>
                  <a:tcPr/>
                </a:tc>
                <a:tc>
                  <a:txBody>
                    <a:bodyPr/>
                    <a:lstStyle/>
                    <a:p>
                      <a:r>
                        <a:rPr lang="en-US" dirty="0" smtClean="0"/>
                        <a:t>Phil</a:t>
                      </a:r>
                      <a:r>
                        <a:rPr lang="en-US" baseline="0" dirty="0" smtClean="0"/>
                        <a:t> Kirsch, MPH</a:t>
                      </a:r>
                      <a:endParaRPr lang="en-US" dirty="0"/>
                    </a:p>
                  </a:txBody>
                  <a:tcPr>
                    <a:solidFill>
                      <a:schemeClr val="accent4">
                        <a:lumMod val="20000"/>
                        <a:lumOff val="80000"/>
                      </a:schemeClr>
                    </a:solidFill>
                  </a:tcPr>
                </a:tc>
                <a:tc>
                  <a:txBody>
                    <a:bodyPr/>
                    <a:lstStyle/>
                    <a:p>
                      <a:r>
                        <a:rPr lang="en-US" dirty="0" smtClean="0"/>
                        <a:t>Statistical</a:t>
                      </a:r>
                      <a:r>
                        <a:rPr lang="en-US" baseline="0" dirty="0" smtClean="0"/>
                        <a:t> Programmer</a:t>
                      </a:r>
                      <a:endParaRPr lang="en-US" dirty="0"/>
                    </a:p>
                  </a:txBody>
                  <a:tcPr>
                    <a:solidFill>
                      <a:schemeClr val="accent4">
                        <a:lumMod val="20000"/>
                        <a:lumOff val="80000"/>
                      </a:schemeClr>
                    </a:solidFill>
                  </a:tcPr>
                </a:tc>
              </a:tr>
              <a:tr h="351857">
                <a:tc vMerge="1">
                  <a:txBody>
                    <a:bodyPr/>
                    <a:lstStyle/>
                    <a:p>
                      <a:endParaRPr lang="en-US" dirty="0"/>
                    </a:p>
                  </a:txBody>
                  <a:tcPr/>
                </a:tc>
                <a:tc>
                  <a:txBody>
                    <a:bodyPr/>
                    <a:lstStyle/>
                    <a:p>
                      <a:r>
                        <a:rPr lang="en-US" dirty="0" smtClean="0"/>
                        <a:t>Hughes Sicotte, PhD</a:t>
                      </a:r>
                      <a:endParaRPr lang="en-US" dirty="0"/>
                    </a:p>
                  </a:txBody>
                  <a:tcPr>
                    <a:solidFill>
                      <a:schemeClr val="accent4">
                        <a:lumMod val="20000"/>
                        <a:lumOff val="80000"/>
                      </a:schemeClr>
                    </a:solidFill>
                  </a:tcPr>
                </a:tc>
                <a:tc>
                  <a:txBody>
                    <a:bodyPr/>
                    <a:lstStyle/>
                    <a:p>
                      <a:r>
                        <a:rPr lang="en-US" dirty="0" err="1" smtClean="0"/>
                        <a:t>Bioinformatician</a:t>
                      </a:r>
                      <a:endParaRPr lang="en-US" dirty="0"/>
                    </a:p>
                  </a:txBody>
                  <a:tcPr>
                    <a:solidFill>
                      <a:schemeClr val="accent4">
                        <a:lumMod val="20000"/>
                        <a:lumOff val="80000"/>
                      </a:schemeClr>
                    </a:solidFill>
                  </a:tcPr>
                </a:tc>
              </a:tr>
              <a:tr h="351857">
                <a:tc vMerge="1">
                  <a:txBody>
                    <a:bodyPr/>
                    <a:lstStyle/>
                    <a:p>
                      <a:endParaRPr lang="en-US"/>
                    </a:p>
                  </a:txBody>
                  <a:tcPr/>
                </a:tc>
                <a:tc>
                  <a:txBody>
                    <a:bodyPr/>
                    <a:lstStyle/>
                    <a:p>
                      <a:r>
                        <a:rPr lang="en-US" dirty="0" smtClean="0"/>
                        <a:t>Nicholas B. Larson, PhD</a:t>
                      </a:r>
                      <a:endParaRPr lang="en-US" dirty="0"/>
                    </a:p>
                  </a:txBody>
                  <a:tcPr>
                    <a:solidFill>
                      <a:schemeClr val="accent4">
                        <a:lumMod val="20000"/>
                        <a:lumOff val="80000"/>
                      </a:schemeClr>
                    </a:solidFill>
                  </a:tcPr>
                </a:tc>
                <a:tc>
                  <a:txBody>
                    <a:bodyPr/>
                    <a:lstStyle/>
                    <a:p>
                      <a:r>
                        <a:rPr lang="en-US" dirty="0" smtClean="0"/>
                        <a:t>Research Associate</a:t>
                      </a:r>
                      <a:endParaRPr lang="en-US" dirty="0"/>
                    </a:p>
                  </a:txBody>
                  <a:tcPr>
                    <a:solidFill>
                      <a:schemeClr val="accent4">
                        <a:lumMod val="20000"/>
                        <a:lumOff val="80000"/>
                      </a:schemeClr>
                    </a:solidFill>
                  </a:tcPr>
                </a:tc>
              </a:tr>
              <a:tr h="351857">
                <a:tc vMerge="1">
                  <a:txBody>
                    <a:bodyPr/>
                    <a:lstStyle/>
                    <a:p>
                      <a:endParaRPr lang="en-US" dirty="0"/>
                    </a:p>
                  </a:txBody>
                  <a:tcPr/>
                </a:tc>
                <a:tc>
                  <a:txBody>
                    <a:bodyPr/>
                    <a:lstStyle/>
                    <a:p>
                      <a:r>
                        <a:rPr lang="en-US" dirty="0" smtClean="0"/>
                        <a:t>Cecilia Berardi, MD</a:t>
                      </a:r>
                      <a:endParaRPr lang="en-US" dirty="0"/>
                    </a:p>
                  </a:txBody>
                  <a:tcPr>
                    <a:solidFill>
                      <a:schemeClr val="accent4">
                        <a:lumMod val="20000"/>
                        <a:lumOff val="80000"/>
                      </a:schemeClr>
                    </a:solidFill>
                  </a:tcPr>
                </a:tc>
                <a:tc>
                  <a:txBody>
                    <a:bodyPr/>
                    <a:lstStyle/>
                    <a:p>
                      <a:r>
                        <a:rPr lang="en-US" dirty="0" smtClean="0"/>
                        <a:t>Post-doctoral</a:t>
                      </a:r>
                      <a:r>
                        <a:rPr lang="en-US" baseline="0" dirty="0" smtClean="0"/>
                        <a:t> Fellow</a:t>
                      </a:r>
                      <a:endParaRPr lang="en-US" dirty="0"/>
                    </a:p>
                  </a:txBody>
                  <a:tcPr>
                    <a:solidFill>
                      <a:schemeClr val="accent4">
                        <a:lumMod val="20000"/>
                        <a:lumOff val="80000"/>
                      </a:schemeClr>
                    </a:solidFill>
                  </a:tcPr>
                </a:tc>
              </a:tr>
              <a:tr h="395839">
                <a:tc rowSpan="4">
                  <a:txBody>
                    <a:bodyPr/>
                    <a:lstStyle/>
                    <a:p>
                      <a:pPr algn="ctr"/>
                      <a:r>
                        <a:rPr lang="en-US" dirty="0" smtClean="0"/>
                        <a:t>University of Minnesota</a:t>
                      </a:r>
                      <a:endParaRPr lang="en-US" dirty="0"/>
                    </a:p>
                  </a:txBody>
                  <a:tcPr anchor="ctr">
                    <a:solidFill>
                      <a:schemeClr val="accent4">
                        <a:lumMod val="40000"/>
                        <a:lumOff val="60000"/>
                      </a:schemeClr>
                    </a:solidFill>
                  </a:tcPr>
                </a:tc>
                <a:tc>
                  <a:txBody>
                    <a:bodyPr/>
                    <a:lstStyle/>
                    <a:p>
                      <a:r>
                        <a:rPr lang="en-US" dirty="0" smtClean="0"/>
                        <a:t>Michael</a:t>
                      </a:r>
                      <a:r>
                        <a:rPr lang="en-US" baseline="0" dirty="0" smtClean="0"/>
                        <a:t> Tsai, MD</a:t>
                      </a:r>
                      <a:endParaRPr lang="en-US" dirty="0"/>
                    </a:p>
                  </a:txBody>
                  <a:tcPr>
                    <a:solidFill>
                      <a:schemeClr val="accent4">
                        <a:lumMod val="40000"/>
                        <a:lumOff val="60000"/>
                      </a:schemeClr>
                    </a:solidFill>
                  </a:tcPr>
                </a:tc>
                <a:tc>
                  <a:txBody>
                    <a:bodyPr/>
                    <a:lstStyle/>
                    <a:p>
                      <a:r>
                        <a:rPr lang="en-US" dirty="0" smtClean="0"/>
                        <a:t>MESA Core</a:t>
                      </a:r>
                      <a:r>
                        <a:rPr lang="en-US" baseline="0" dirty="0" smtClean="0"/>
                        <a:t> Lab</a:t>
                      </a:r>
                      <a:endParaRPr lang="en-US" dirty="0"/>
                    </a:p>
                  </a:txBody>
                  <a:tcPr>
                    <a:solidFill>
                      <a:schemeClr val="accent4">
                        <a:lumMod val="40000"/>
                        <a:lumOff val="60000"/>
                      </a:schemeClr>
                    </a:solidFill>
                  </a:tcPr>
                </a:tc>
              </a:tr>
              <a:tr h="351857">
                <a:tc vMerge="1">
                  <a:txBody>
                    <a:bodyPr/>
                    <a:lstStyle/>
                    <a:p>
                      <a:endParaRPr lang="en-US"/>
                    </a:p>
                  </a:txBody>
                  <a:tcPr/>
                </a:tc>
                <a:tc>
                  <a:txBody>
                    <a:bodyPr/>
                    <a:lstStyle/>
                    <a:p>
                      <a:r>
                        <a:rPr lang="en-US" dirty="0" smtClean="0"/>
                        <a:t>Naomi Hanson,</a:t>
                      </a:r>
                      <a:r>
                        <a:rPr lang="en-US" baseline="0" dirty="0" smtClean="0"/>
                        <a:t> MS</a:t>
                      </a:r>
                      <a:endParaRPr lang="en-US" dirty="0"/>
                    </a:p>
                  </a:txBody>
                  <a:tcPr>
                    <a:solidFill>
                      <a:schemeClr val="accent4">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MESA Core</a:t>
                      </a:r>
                      <a:r>
                        <a:rPr lang="en-US" baseline="0" dirty="0" smtClean="0"/>
                        <a:t> Lab</a:t>
                      </a:r>
                      <a:endParaRPr lang="en-US" dirty="0" smtClean="0"/>
                    </a:p>
                  </a:txBody>
                  <a:tcPr>
                    <a:solidFill>
                      <a:schemeClr val="accent4">
                        <a:lumMod val="40000"/>
                        <a:lumOff val="60000"/>
                      </a:schemeClr>
                    </a:solidFill>
                  </a:tcPr>
                </a:tc>
              </a:tr>
              <a:tr h="351857">
                <a:tc vMerge="1">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James S.</a:t>
                      </a:r>
                      <a:r>
                        <a:rPr lang="en-US" baseline="0" dirty="0" smtClean="0"/>
                        <a:t> Pankow, PhD</a:t>
                      </a:r>
                      <a:endParaRPr lang="en-US" dirty="0"/>
                    </a:p>
                  </a:txBody>
                  <a:tcPr>
                    <a:solidFill>
                      <a:schemeClr val="accent4">
                        <a:lumMod val="40000"/>
                        <a:lumOff val="60000"/>
                      </a:schemeClr>
                    </a:solidFill>
                  </a:tcPr>
                </a:tc>
                <a:tc>
                  <a:txBody>
                    <a:bodyPr/>
                    <a:lstStyle/>
                    <a:p>
                      <a:r>
                        <a:rPr lang="en-US" dirty="0" smtClean="0"/>
                        <a:t>Co-Investigator</a:t>
                      </a:r>
                      <a:endParaRPr lang="en-US" dirty="0"/>
                    </a:p>
                  </a:txBody>
                  <a:tcPr>
                    <a:solidFill>
                      <a:schemeClr val="accent4">
                        <a:lumMod val="40000"/>
                        <a:lumOff val="60000"/>
                      </a:schemeClr>
                    </a:solidFill>
                  </a:tcPr>
                </a:tc>
              </a:tr>
              <a:tr h="351857">
                <a:tc vMerge="1">
                  <a:txBody>
                    <a:bodyPr/>
                    <a:lstStyle/>
                    <a:p>
                      <a:endParaRPr lang="en-US" dirty="0"/>
                    </a:p>
                  </a:txBody>
                  <a:tcPr/>
                </a:tc>
                <a:tc>
                  <a:txBody>
                    <a:bodyPr/>
                    <a:lstStyle/>
                    <a:p>
                      <a:r>
                        <a:rPr lang="en-US" dirty="0" err="1" smtClean="0"/>
                        <a:t>Weihong</a:t>
                      </a:r>
                      <a:r>
                        <a:rPr lang="en-US" dirty="0" smtClean="0"/>
                        <a:t> Tang, PhD</a:t>
                      </a:r>
                      <a:endParaRPr lang="en-US" dirty="0"/>
                    </a:p>
                  </a:txBody>
                  <a:tcPr>
                    <a:solidFill>
                      <a:schemeClr val="accent4">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Co-Investigator</a:t>
                      </a:r>
                    </a:p>
                  </a:txBody>
                  <a:tcPr>
                    <a:solidFill>
                      <a:schemeClr val="accent4">
                        <a:lumMod val="40000"/>
                        <a:lumOff val="60000"/>
                      </a:schemeClr>
                    </a:solidFill>
                  </a:tcPr>
                </a:tc>
              </a:tr>
              <a:tr h="351857">
                <a:tc>
                  <a:txBody>
                    <a:bodyPr/>
                    <a:lstStyle/>
                    <a:p>
                      <a:r>
                        <a:rPr lang="en-US" dirty="0" smtClean="0"/>
                        <a:t>University</a:t>
                      </a:r>
                      <a:r>
                        <a:rPr lang="en-US" baseline="0" dirty="0" smtClean="0"/>
                        <a:t> of Virginia</a:t>
                      </a:r>
                      <a:endParaRPr lang="en-US" dirty="0"/>
                    </a:p>
                  </a:txBody>
                  <a:tcPr>
                    <a:solidFill>
                      <a:schemeClr val="accent4">
                        <a:lumMod val="20000"/>
                        <a:lumOff val="80000"/>
                      </a:schemeClr>
                    </a:solidFill>
                  </a:tcPr>
                </a:tc>
                <a:tc>
                  <a:txBody>
                    <a:bodyPr/>
                    <a:lstStyle/>
                    <a:p>
                      <a:r>
                        <a:rPr lang="en-US" dirty="0" smtClean="0"/>
                        <a:t>Michele Sale, PhD</a:t>
                      </a:r>
                      <a:endParaRPr lang="en-US" dirty="0"/>
                    </a:p>
                  </a:txBody>
                  <a:tcPr>
                    <a:solidFill>
                      <a:schemeClr val="accent4">
                        <a:lumMod val="20000"/>
                        <a:lumOff val="80000"/>
                      </a:schemeClr>
                    </a:solidFill>
                  </a:tcPr>
                </a:tc>
                <a:tc>
                  <a:txBody>
                    <a:bodyPr/>
                    <a:lstStyle/>
                    <a:p>
                      <a:r>
                        <a:rPr lang="en-US" dirty="0" smtClean="0"/>
                        <a:t>MESA Genotype Lab</a:t>
                      </a:r>
                      <a:endParaRPr lang="en-US" dirty="0"/>
                    </a:p>
                  </a:txBody>
                  <a:tcPr>
                    <a:solidFill>
                      <a:schemeClr val="accent4">
                        <a:lumMod val="20000"/>
                        <a:lumOff val="80000"/>
                      </a:schemeClr>
                    </a:solidFill>
                  </a:tcPr>
                </a:tc>
              </a:tr>
              <a:tr h="350920">
                <a:tc>
                  <a:txBody>
                    <a:bodyPr/>
                    <a:lstStyle/>
                    <a:p>
                      <a:r>
                        <a:rPr lang="en-US" dirty="0" smtClean="0"/>
                        <a:t>University</a:t>
                      </a:r>
                      <a:r>
                        <a:rPr lang="en-US" baseline="0" dirty="0" smtClean="0"/>
                        <a:t> of Pittsburgh</a:t>
                      </a:r>
                      <a:endParaRPr lang="en-US" dirty="0"/>
                    </a:p>
                  </a:txBody>
                  <a:tcPr>
                    <a:solidFill>
                      <a:schemeClr val="accent4">
                        <a:lumMod val="40000"/>
                        <a:lumOff val="60000"/>
                      </a:schemeClr>
                    </a:solidFill>
                  </a:tcPr>
                </a:tc>
                <a:tc>
                  <a:txBody>
                    <a:bodyPr/>
                    <a:lstStyle/>
                    <a:p>
                      <a:r>
                        <a:rPr lang="en-US" dirty="0" smtClean="0"/>
                        <a:t>Christina</a:t>
                      </a:r>
                      <a:r>
                        <a:rPr lang="en-US" baseline="0" dirty="0" smtClean="0"/>
                        <a:t> Wassel, PhD</a:t>
                      </a:r>
                      <a:endParaRPr lang="en-US" dirty="0"/>
                    </a:p>
                  </a:txBody>
                  <a:tcPr>
                    <a:solidFill>
                      <a:schemeClr val="accent4">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Co-Investigator</a:t>
                      </a:r>
                      <a:endParaRPr lang="en-US" dirty="0"/>
                    </a:p>
                  </a:txBody>
                  <a:tcPr>
                    <a:solidFill>
                      <a:schemeClr val="accent4">
                        <a:lumMod val="40000"/>
                        <a:lumOff val="60000"/>
                      </a:schemeClr>
                    </a:solidFill>
                  </a:tcPr>
                </a:tc>
              </a:tr>
            </a:tbl>
          </a:graphicData>
        </a:graphic>
      </p:graphicFrame>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2</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2506910"/>
            <a:ext cx="748286" cy="815342"/>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699" y="4114800"/>
            <a:ext cx="869659" cy="869659"/>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387" y="5105400"/>
            <a:ext cx="901554" cy="901554"/>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3847" y="3408263"/>
            <a:ext cx="916633" cy="554137"/>
          </a:xfrm>
          <a:prstGeom prst="rect">
            <a:avLst/>
          </a:prstGeom>
        </p:spPr>
      </p:pic>
    </p:spTree>
    <p:extLst>
      <p:ext uri="{BB962C8B-B14F-4D97-AF65-F5344CB8AC3E}">
        <p14:creationId xmlns:p14="http://schemas.microsoft.com/office/powerpoint/2010/main" val="185505000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sp>
        <p:nvSpPr>
          <p:cNvPr id="3" name="Content Placeholder 2"/>
          <p:cNvSpPr>
            <a:spLocks noGrp="1"/>
          </p:cNvSpPr>
          <p:nvPr>
            <p:ph idx="1"/>
          </p:nvPr>
        </p:nvSpPr>
        <p:spPr/>
        <p:txBody>
          <a:bodyPr/>
          <a:lstStyle/>
          <a:p>
            <a:r>
              <a:rPr lang="en-US" dirty="0" smtClean="0"/>
              <a:t>Contact email</a:t>
            </a:r>
          </a:p>
          <a:p>
            <a:r>
              <a:rPr lang="en-US" dirty="0" smtClean="0"/>
              <a:t>Bielinski.suzette@mayo.edu</a:t>
            </a:r>
            <a:endParaRPr lang="en-US" dirty="0"/>
          </a:p>
        </p:txBody>
      </p:sp>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20</a:t>
            </a:fld>
            <a:endParaRPr lang="en-US"/>
          </a:p>
        </p:txBody>
      </p:sp>
    </p:spTree>
    <p:extLst>
      <p:ext uri="{BB962C8B-B14F-4D97-AF65-F5344CB8AC3E}">
        <p14:creationId xmlns:p14="http://schemas.microsoft.com/office/powerpoint/2010/main" val="17196140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21</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39630516"/>
              </p:ext>
            </p:extLst>
          </p:nvPr>
        </p:nvGraphicFramePr>
        <p:xfrm>
          <a:off x="1066799" y="228600"/>
          <a:ext cx="8001001" cy="5640427"/>
        </p:xfrm>
        <a:graphic>
          <a:graphicData uri="http://schemas.openxmlformats.org/drawingml/2006/table">
            <a:tbl>
              <a:tblPr>
                <a:tableStyleId>{5C22544A-7EE6-4342-B048-85BDC9FD1C3A}</a:tableStyleId>
              </a:tblPr>
              <a:tblGrid>
                <a:gridCol w="1720790"/>
                <a:gridCol w="1162819"/>
                <a:gridCol w="1299655"/>
                <a:gridCol w="1299655"/>
                <a:gridCol w="1299655"/>
                <a:gridCol w="1218427"/>
              </a:tblGrid>
              <a:tr h="479822">
                <a:tc gridSpan="6">
                  <a:txBody>
                    <a:bodyPr/>
                    <a:lstStyle/>
                    <a:p>
                      <a:pPr algn="l" rtl="0" fontAlgn="b"/>
                      <a:r>
                        <a:rPr lang="en-US" sz="1400" b="1" u="none" strike="noStrike" dirty="0" smtClean="0">
                          <a:effectLst/>
                        </a:rPr>
                        <a:t>Mean and Standard Deviation of Circulating Adhesion Protein Level by Ethnicity in MESA measured at Exam 2</a:t>
                      </a:r>
                      <a:endParaRPr lang="en-US" sz="1400" b="1" i="0" u="none" strike="noStrike" dirty="0">
                        <a:solidFill>
                          <a:srgbClr val="000000"/>
                        </a:solidFill>
                        <a:effectLst/>
                        <a:latin typeface="Gill Sans MT"/>
                      </a:endParaRPr>
                    </a:p>
                  </a:txBody>
                  <a:tcPr marL="9517" marR="9517" marT="9517"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3565">
                <a:tc>
                  <a:txBody>
                    <a:bodyPr/>
                    <a:lstStyle/>
                    <a:p>
                      <a:pPr algn="l" rtl="0" fontAlgn="ctr"/>
                      <a:r>
                        <a:rPr lang="en-US" sz="1400" b="1" u="none" strike="noStrike">
                          <a:effectLst/>
                        </a:rPr>
                        <a:t> </a:t>
                      </a:r>
                      <a:endParaRPr lang="en-US" sz="1400" b="1" i="0" u="none" strike="noStrike">
                        <a:solidFill>
                          <a:srgbClr val="000000"/>
                        </a:solidFill>
                        <a:effectLst/>
                        <a:latin typeface="Gill Sans MT"/>
                      </a:endParaRPr>
                    </a:p>
                  </a:txBody>
                  <a:tcPr marL="9517" marR="9517" marT="9517" marB="0" anchor="ctr"/>
                </a:tc>
                <a:tc>
                  <a:txBody>
                    <a:bodyPr/>
                    <a:lstStyle/>
                    <a:p>
                      <a:pPr algn="ctr" rtl="0" fontAlgn="ctr"/>
                      <a:r>
                        <a:rPr lang="en-US" sz="1400" b="1" u="none" strike="noStrike">
                          <a:effectLst/>
                        </a:rPr>
                        <a:t>European</a:t>
                      </a:r>
                      <a:endParaRPr lang="en-US" sz="1400" b="1" i="0" u="none" strike="noStrike">
                        <a:solidFill>
                          <a:srgbClr val="000000"/>
                        </a:solidFill>
                        <a:effectLst/>
                        <a:latin typeface="Gill Sans MT"/>
                      </a:endParaRPr>
                    </a:p>
                  </a:txBody>
                  <a:tcPr marL="9517" marR="9517" marT="9517" marB="0" anchor="ctr"/>
                </a:tc>
                <a:tc>
                  <a:txBody>
                    <a:bodyPr/>
                    <a:lstStyle/>
                    <a:p>
                      <a:pPr algn="ctr" rtl="0" fontAlgn="ctr"/>
                      <a:r>
                        <a:rPr lang="en-US" sz="1400" b="1" u="none" strike="noStrike">
                          <a:effectLst/>
                        </a:rPr>
                        <a:t>Chinese</a:t>
                      </a:r>
                      <a:endParaRPr lang="en-US" sz="1400" b="1" i="0" u="none" strike="noStrike">
                        <a:solidFill>
                          <a:srgbClr val="000000"/>
                        </a:solidFill>
                        <a:effectLst/>
                        <a:latin typeface="Gill Sans MT"/>
                      </a:endParaRPr>
                    </a:p>
                  </a:txBody>
                  <a:tcPr marL="9517" marR="9517" marT="9517" marB="0" anchor="ctr"/>
                </a:tc>
                <a:tc>
                  <a:txBody>
                    <a:bodyPr/>
                    <a:lstStyle/>
                    <a:p>
                      <a:pPr algn="ctr" rtl="0" fontAlgn="ctr"/>
                      <a:r>
                        <a:rPr lang="en-US" sz="1400" b="1" u="none" strike="noStrike">
                          <a:effectLst/>
                        </a:rPr>
                        <a:t>African</a:t>
                      </a:r>
                      <a:endParaRPr lang="en-US" sz="1400" b="1" i="0" u="none" strike="noStrike">
                        <a:solidFill>
                          <a:srgbClr val="000000"/>
                        </a:solidFill>
                        <a:effectLst/>
                        <a:latin typeface="Gill Sans MT"/>
                      </a:endParaRPr>
                    </a:p>
                  </a:txBody>
                  <a:tcPr marL="9517" marR="9517" marT="9517" marB="0" anchor="ctr"/>
                </a:tc>
                <a:tc>
                  <a:txBody>
                    <a:bodyPr/>
                    <a:lstStyle/>
                    <a:p>
                      <a:pPr algn="ctr" rtl="0" fontAlgn="ctr"/>
                      <a:r>
                        <a:rPr lang="en-US" sz="1400" b="1" u="none" strike="noStrike">
                          <a:effectLst/>
                        </a:rPr>
                        <a:t>Hispanic</a:t>
                      </a:r>
                      <a:endParaRPr lang="en-US" sz="1400" b="1" i="0" u="none" strike="noStrike">
                        <a:solidFill>
                          <a:srgbClr val="000000"/>
                        </a:solidFill>
                        <a:effectLst/>
                        <a:latin typeface="Gill Sans MT"/>
                      </a:endParaRPr>
                    </a:p>
                  </a:txBody>
                  <a:tcPr marL="9517" marR="9517" marT="9517" marB="0" anchor="ctr"/>
                </a:tc>
                <a:tc>
                  <a:txBody>
                    <a:bodyPr/>
                    <a:lstStyle/>
                    <a:p>
                      <a:pPr algn="ctr" rtl="0" fontAlgn="ctr"/>
                      <a:r>
                        <a:rPr lang="en-US" sz="1400" b="1" u="none" strike="noStrike" dirty="0">
                          <a:effectLst/>
                        </a:rPr>
                        <a:t>p value</a:t>
                      </a:r>
                      <a:endParaRPr lang="en-US" sz="1400" b="1" i="0" u="none" strike="noStrike" dirty="0">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dirty="0">
                          <a:effectLst/>
                        </a:rPr>
                        <a:t>n</a:t>
                      </a:r>
                      <a:endParaRPr lang="en-US" sz="1400" b="1" i="0" u="none" strike="noStrike" dirty="0">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619</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600</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579</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603</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 </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dirty="0">
                          <a:effectLst/>
                        </a:rPr>
                        <a:t>VCAM-1, </a:t>
                      </a:r>
                      <a:r>
                        <a:rPr lang="en-US" sz="1400" b="1" u="none" strike="noStrike" dirty="0" err="1">
                          <a:effectLst/>
                        </a:rPr>
                        <a:t>ng</a:t>
                      </a:r>
                      <a:r>
                        <a:rPr lang="en-US" sz="1400" b="1" u="none" strike="noStrike" dirty="0">
                          <a:effectLst/>
                        </a:rPr>
                        <a:t>/mL</a:t>
                      </a:r>
                      <a:endParaRPr lang="en-US" sz="1400" b="1" i="0" u="none" strike="noStrike" dirty="0">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784 (225)</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742 (227)</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668 (223)</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757 (238)</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&lt; 0.001</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dirty="0">
                          <a:effectLst/>
                        </a:rPr>
                        <a:t>P-selectin, </a:t>
                      </a:r>
                      <a:r>
                        <a:rPr lang="en-US" sz="1400" b="1" u="none" strike="noStrike" dirty="0" err="1">
                          <a:effectLst/>
                        </a:rPr>
                        <a:t>ng</a:t>
                      </a:r>
                      <a:r>
                        <a:rPr lang="en-US" sz="1400" b="1" u="none" strike="noStrike" dirty="0">
                          <a:effectLst/>
                        </a:rPr>
                        <a:t>/mL</a:t>
                      </a:r>
                      <a:endParaRPr lang="en-US" sz="1400" b="1" i="0" u="none" strike="noStrike" dirty="0">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58.1 (20.3)</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42.6 (14.7)</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45.7 (17.6)</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60.6 (19.8)</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&lt; 0.001</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dirty="0">
                          <a:effectLst/>
                        </a:rPr>
                        <a:t>L-selectin, </a:t>
                      </a:r>
                      <a:r>
                        <a:rPr lang="en-US" sz="1400" b="1" u="none" strike="noStrike" dirty="0" err="1">
                          <a:effectLst/>
                        </a:rPr>
                        <a:t>ng</a:t>
                      </a:r>
                      <a:r>
                        <a:rPr lang="en-US" sz="1400" b="1" u="none" strike="noStrike" dirty="0">
                          <a:effectLst/>
                        </a:rPr>
                        <a:t>/mL</a:t>
                      </a:r>
                      <a:endParaRPr lang="en-US" sz="1400" b="1" i="0" u="none" strike="noStrike" dirty="0">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956 (215)</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834 (175)</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867 (192)</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904 (196)</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&lt; 0.001</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a:effectLst/>
                        </a:rPr>
                        <a:t>E-Cadherin, ng/mL</a:t>
                      </a:r>
                      <a:endParaRPr lang="en-US" sz="1400" b="1"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215 (58.4)</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227 (63.8)</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209 (59.4)</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247 (75.1)</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&lt; 0.001</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dirty="0">
                          <a:effectLst/>
                        </a:rPr>
                        <a:t>MMP-1, </a:t>
                      </a:r>
                      <a:r>
                        <a:rPr lang="en-US" sz="1400" b="1" u="none" strike="noStrike" dirty="0" err="1">
                          <a:effectLst/>
                        </a:rPr>
                        <a:t>ng</a:t>
                      </a:r>
                      <a:r>
                        <a:rPr lang="en-US" sz="1400" b="1" u="none" strike="noStrike" dirty="0">
                          <a:effectLst/>
                        </a:rPr>
                        <a:t>/mL</a:t>
                      </a:r>
                      <a:endParaRPr lang="en-US" sz="1400" b="1" i="0" u="none" strike="noStrike" dirty="0">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5.5 (4.0)</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5.5 (3.6)</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6.0 (4.9)</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5.4 (4.3)</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0.2769</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dirty="0">
                          <a:effectLst/>
                        </a:rPr>
                        <a:t>MMP-2, </a:t>
                      </a:r>
                      <a:r>
                        <a:rPr lang="en-US" sz="1400" b="1" u="none" strike="noStrike" dirty="0" err="1">
                          <a:effectLst/>
                        </a:rPr>
                        <a:t>ng</a:t>
                      </a:r>
                      <a:r>
                        <a:rPr lang="en-US" sz="1400" b="1" u="none" strike="noStrike" dirty="0">
                          <a:effectLst/>
                        </a:rPr>
                        <a:t>/mL</a:t>
                      </a:r>
                      <a:endParaRPr lang="en-US" sz="1400" b="1" i="0" u="none" strike="noStrike" dirty="0">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196 (30.3)</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190 (28.9)</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201 (35.2)</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198 (31.0)</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&lt; 0.001</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dirty="0">
                          <a:effectLst/>
                        </a:rPr>
                        <a:t>TIMP-2, </a:t>
                      </a:r>
                      <a:r>
                        <a:rPr lang="en-US" sz="1400" b="1" u="none" strike="noStrike" dirty="0" err="1">
                          <a:effectLst/>
                        </a:rPr>
                        <a:t>ng</a:t>
                      </a:r>
                      <a:r>
                        <a:rPr lang="en-US" sz="1400" b="1" u="none" strike="noStrike" dirty="0">
                          <a:effectLst/>
                        </a:rPr>
                        <a:t>/mL</a:t>
                      </a:r>
                      <a:endParaRPr lang="en-US" sz="1400" b="1" i="0" u="none" strike="noStrike" dirty="0">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83.0 (13.1)</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76.9 (11.0)</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82.8 (13.6)</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81.9 (11.7)</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&lt; 0.001</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dirty="0">
                          <a:effectLst/>
                        </a:rPr>
                        <a:t>6Ckine, </a:t>
                      </a:r>
                      <a:r>
                        <a:rPr lang="en-US" sz="1400" b="1" u="none" strike="noStrike" dirty="0" err="1">
                          <a:effectLst/>
                        </a:rPr>
                        <a:t>pg</a:t>
                      </a:r>
                      <a:r>
                        <a:rPr lang="en-US" sz="1400" b="1" u="none" strike="noStrike" dirty="0">
                          <a:effectLst/>
                        </a:rPr>
                        <a:t>/mL</a:t>
                      </a:r>
                      <a:endParaRPr lang="en-US" sz="1400" b="1" i="0" u="none" strike="noStrike" dirty="0">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844 (280)</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dirty="0">
                          <a:effectLst/>
                        </a:rPr>
                        <a:t>779 (281)</a:t>
                      </a:r>
                      <a:endParaRPr lang="en-US" sz="1400" b="0" i="0" u="none" strike="noStrike" dirty="0">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811 (289)</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813 (280)</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&lt; 0.001</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dirty="0">
                          <a:effectLst/>
                        </a:rPr>
                        <a:t>RANTES, </a:t>
                      </a:r>
                      <a:r>
                        <a:rPr lang="en-US" sz="1400" b="1" u="none" strike="noStrike" dirty="0" err="1">
                          <a:effectLst/>
                        </a:rPr>
                        <a:t>pg</a:t>
                      </a:r>
                      <a:r>
                        <a:rPr lang="en-US" sz="1400" b="1" u="none" strike="noStrike" dirty="0">
                          <a:effectLst/>
                        </a:rPr>
                        <a:t>/mL</a:t>
                      </a:r>
                      <a:endParaRPr lang="en-US" sz="1400" b="1" i="0" u="none" strike="noStrike" dirty="0">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4195 (3969)</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4385 (3317)</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4334 (4611)</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4284 (4287)</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&lt; 0.001</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dirty="0">
                          <a:effectLst/>
                        </a:rPr>
                        <a:t>SDF1a, </a:t>
                      </a:r>
                      <a:r>
                        <a:rPr lang="en-US" sz="1400" b="1" u="none" strike="noStrike" dirty="0" err="1">
                          <a:effectLst/>
                        </a:rPr>
                        <a:t>pg</a:t>
                      </a:r>
                      <a:r>
                        <a:rPr lang="en-US" sz="1400" b="1" u="none" strike="noStrike" dirty="0">
                          <a:effectLst/>
                        </a:rPr>
                        <a:t>/mL</a:t>
                      </a:r>
                      <a:endParaRPr lang="en-US" sz="1400" b="1" i="0" u="none" strike="noStrike" dirty="0">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1904 (434)</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1998 (436)</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1947 (481)</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1942 (447)</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0.002</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a:effectLst/>
                        </a:rPr>
                        <a:t>HGF, pg/mL</a:t>
                      </a:r>
                      <a:endParaRPr lang="en-US" sz="1400" b="1"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1005 (254)</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876 (200)</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982 (265)</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1099 (260)</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&lt; 0.001</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dirty="0">
                          <a:effectLst/>
                        </a:rPr>
                        <a:t>TGFb1, </a:t>
                      </a:r>
                      <a:r>
                        <a:rPr lang="en-US" sz="1400" b="1" u="none" strike="noStrike" dirty="0" err="1">
                          <a:effectLst/>
                        </a:rPr>
                        <a:t>pg</a:t>
                      </a:r>
                      <a:r>
                        <a:rPr lang="en-US" sz="1400" b="1" u="none" strike="noStrike" dirty="0">
                          <a:effectLst/>
                        </a:rPr>
                        <a:t>/mL</a:t>
                      </a:r>
                      <a:endParaRPr lang="en-US" sz="1400" b="1" i="0" u="none" strike="noStrike" dirty="0">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3708 (2162)</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4385 (2225)</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3908 (2513)</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3855 (2250)</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&lt; 0.001</a:t>
                      </a:r>
                      <a:endParaRPr lang="en-US" sz="1400" b="0" i="0" u="none" strike="noStrike">
                        <a:solidFill>
                          <a:srgbClr val="000000"/>
                        </a:solidFill>
                        <a:effectLst/>
                        <a:latin typeface="Gill Sans MT"/>
                      </a:endParaRPr>
                    </a:p>
                  </a:txBody>
                  <a:tcPr marL="9517" marR="9517" marT="9517" marB="0" anchor="ctr"/>
                </a:tc>
              </a:tr>
              <a:tr h="303565">
                <a:tc>
                  <a:txBody>
                    <a:bodyPr/>
                    <a:lstStyle/>
                    <a:p>
                      <a:pPr algn="l" rtl="0" fontAlgn="ctr"/>
                      <a:r>
                        <a:rPr lang="en-US" sz="1400" b="1" u="none" strike="noStrike" dirty="0" smtClean="0">
                          <a:effectLst/>
                        </a:rPr>
                        <a:t>SLPI, </a:t>
                      </a:r>
                      <a:r>
                        <a:rPr lang="en-US" sz="1400" b="1" u="none" strike="noStrike" dirty="0" err="1">
                          <a:effectLst/>
                        </a:rPr>
                        <a:t>pg</a:t>
                      </a:r>
                      <a:r>
                        <a:rPr lang="en-US" sz="1400" b="1" u="none" strike="noStrike" dirty="0">
                          <a:effectLst/>
                        </a:rPr>
                        <a:t>/mL</a:t>
                      </a:r>
                      <a:endParaRPr lang="en-US" sz="1400" b="1" i="0" u="none" strike="noStrike" dirty="0">
                        <a:solidFill>
                          <a:srgbClr val="000000"/>
                        </a:solidFill>
                        <a:effectLst/>
                        <a:latin typeface="Gill Sans MT"/>
                      </a:endParaRPr>
                    </a:p>
                  </a:txBody>
                  <a:tcPr marL="9517" marR="9517" marT="9517" marB="0" anchor="ctr"/>
                </a:tc>
                <a:tc>
                  <a:txBody>
                    <a:bodyPr/>
                    <a:lstStyle/>
                    <a:p>
                      <a:pPr algn="ctr" rtl="0" fontAlgn="ctr"/>
                      <a:r>
                        <a:rPr lang="en-US" sz="1400" u="none" strike="noStrike" dirty="0">
                          <a:effectLst/>
                        </a:rPr>
                        <a:t>45525 (10058)</a:t>
                      </a:r>
                      <a:endParaRPr lang="en-US" sz="1400" b="0" i="0" u="none" strike="noStrike" dirty="0">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44977 (10250)</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47677 (12241)</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a:effectLst/>
                        </a:rPr>
                        <a:t>47439 (10626)</a:t>
                      </a:r>
                      <a:endParaRPr lang="en-US" sz="1400" b="0" i="0" u="none" strike="noStrike">
                        <a:solidFill>
                          <a:srgbClr val="000000"/>
                        </a:solidFill>
                        <a:effectLst/>
                        <a:latin typeface="Gill Sans MT"/>
                      </a:endParaRPr>
                    </a:p>
                  </a:txBody>
                  <a:tcPr marL="9517" marR="9517" marT="9517" marB="0" anchor="ctr"/>
                </a:tc>
                <a:tc>
                  <a:txBody>
                    <a:bodyPr/>
                    <a:lstStyle/>
                    <a:p>
                      <a:pPr algn="ctr" rtl="0" fontAlgn="ctr"/>
                      <a:r>
                        <a:rPr lang="en-US" sz="1400" u="none" strike="noStrike" dirty="0">
                          <a:effectLst/>
                        </a:rPr>
                        <a:t>&lt; 0.001</a:t>
                      </a:r>
                      <a:endParaRPr lang="en-US" sz="1400" b="0" i="0" u="none" strike="noStrike" dirty="0">
                        <a:solidFill>
                          <a:srgbClr val="000000"/>
                        </a:solidFill>
                        <a:effectLst/>
                        <a:latin typeface="Gill Sans MT"/>
                      </a:endParaRPr>
                    </a:p>
                  </a:txBody>
                  <a:tcPr marL="9517" marR="9517" marT="9517" marB="0" anchor="ctr"/>
                </a:tc>
              </a:tr>
              <a:tr h="303565">
                <a:tc>
                  <a:txBody>
                    <a:bodyPr/>
                    <a:lstStyle/>
                    <a:p>
                      <a:pPr algn="l" rtl="0" fontAlgn="ctr"/>
                      <a:r>
                        <a:rPr lang="en-US" sz="1400" b="1" i="0" u="none" strike="noStrike" dirty="0" smtClean="0">
                          <a:solidFill>
                            <a:srgbClr val="000000"/>
                          </a:solidFill>
                          <a:effectLst/>
                          <a:latin typeface="Gill Sans MT"/>
                        </a:rPr>
                        <a:t>ICAM-1, </a:t>
                      </a:r>
                      <a:r>
                        <a:rPr lang="en-US" sz="1400" b="1" i="0" u="none" strike="noStrike" dirty="0" err="1" smtClean="0">
                          <a:solidFill>
                            <a:srgbClr val="000000"/>
                          </a:solidFill>
                          <a:effectLst/>
                          <a:latin typeface="Gill Sans MT"/>
                        </a:rPr>
                        <a:t>ng</a:t>
                      </a:r>
                      <a:r>
                        <a:rPr lang="en-US" sz="1400" b="1" i="0" u="none" strike="noStrike" dirty="0" smtClean="0">
                          <a:solidFill>
                            <a:srgbClr val="000000"/>
                          </a:solidFill>
                          <a:effectLst/>
                          <a:latin typeface="Gill Sans MT"/>
                        </a:rPr>
                        <a:t>/mL</a:t>
                      </a:r>
                      <a:endParaRPr lang="en-US" sz="1400" b="1" i="0" u="none" strike="noStrike" dirty="0">
                        <a:solidFill>
                          <a:srgbClr val="000000"/>
                        </a:solidFill>
                        <a:effectLst/>
                        <a:latin typeface="Gill Sans MT"/>
                      </a:endParaRPr>
                    </a:p>
                  </a:txBody>
                  <a:tcPr marL="9517" marR="9517" marT="9517" marB="0" anchor="ctr"/>
                </a:tc>
                <a:tc>
                  <a:txBody>
                    <a:bodyPr/>
                    <a:lstStyle/>
                    <a:p>
                      <a:pPr algn="ctr" rtl="0" fontAlgn="ctr"/>
                      <a:r>
                        <a:rPr lang="en-US" sz="1400" b="0" i="0" u="none" strike="noStrike" dirty="0" smtClean="0">
                          <a:solidFill>
                            <a:srgbClr val="000000"/>
                          </a:solidFill>
                          <a:effectLst/>
                          <a:latin typeface="+mn-lt"/>
                        </a:rPr>
                        <a:t>281</a:t>
                      </a:r>
                      <a:r>
                        <a:rPr lang="en-US" sz="1400" b="0" i="0" u="none" strike="noStrike" baseline="0" dirty="0" smtClean="0">
                          <a:solidFill>
                            <a:srgbClr val="000000"/>
                          </a:solidFill>
                          <a:effectLst/>
                          <a:latin typeface="+mn-lt"/>
                        </a:rPr>
                        <a:t> (63)</a:t>
                      </a:r>
                      <a:endParaRPr lang="en-US" sz="1400" b="0" i="0" u="none" strike="noStrike" dirty="0">
                        <a:solidFill>
                          <a:srgbClr val="000000"/>
                        </a:solidFill>
                        <a:effectLst/>
                        <a:latin typeface="Gill Sans MT"/>
                      </a:endParaRPr>
                    </a:p>
                  </a:txBody>
                  <a:tcPr marL="9517" marR="9517" marT="9517" marB="0" anchor="ctr"/>
                </a:tc>
                <a:tc>
                  <a:txBody>
                    <a:bodyPr/>
                    <a:lstStyle/>
                    <a:p>
                      <a:pPr algn="ctr" rtl="0" fontAlgn="ctr"/>
                      <a:r>
                        <a:rPr lang="en-US" sz="1400" b="0" i="0" u="none" strike="noStrike" dirty="0" smtClean="0">
                          <a:solidFill>
                            <a:srgbClr val="000000"/>
                          </a:solidFill>
                          <a:effectLst/>
                          <a:latin typeface="+mn-lt"/>
                        </a:rPr>
                        <a:t> 229 (54)</a:t>
                      </a:r>
                      <a:endParaRPr lang="en-US" sz="1400" b="0" i="0" u="none" strike="noStrike" dirty="0">
                        <a:solidFill>
                          <a:srgbClr val="000000"/>
                        </a:solidFill>
                        <a:effectLst/>
                        <a:latin typeface="Gill Sans MT"/>
                      </a:endParaRPr>
                    </a:p>
                  </a:txBody>
                  <a:tcPr marL="9517" marR="9517" marT="9517" marB="0" anchor="ctr"/>
                </a:tc>
                <a:tc>
                  <a:txBody>
                    <a:bodyPr/>
                    <a:lstStyle/>
                    <a:p>
                      <a:pPr algn="ctr" rtl="0" fontAlgn="ctr"/>
                      <a:r>
                        <a:rPr lang="en-US" sz="1400" b="0" i="0" u="none" strike="noStrike" dirty="0" smtClean="0">
                          <a:solidFill>
                            <a:srgbClr val="000000"/>
                          </a:solidFill>
                          <a:effectLst/>
                          <a:latin typeface="+mn-lt"/>
                        </a:rPr>
                        <a:t>261 (101)</a:t>
                      </a:r>
                      <a:endParaRPr lang="en-US" sz="1400" b="0" i="0" u="none" strike="noStrike" dirty="0">
                        <a:solidFill>
                          <a:srgbClr val="000000"/>
                        </a:solidFill>
                        <a:effectLst/>
                        <a:latin typeface="Gill Sans MT"/>
                      </a:endParaRPr>
                    </a:p>
                  </a:txBody>
                  <a:tcPr marL="9517" marR="9517" marT="9517" marB="0" anchor="ctr"/>
                </a:tc>
                <a:tc>
                  <a:txBody>
                    <a:bodyPr/>
                    <a:lstStyle/>
                    <a:p>
                      <a:pPr algn="ctr" rtl="0" fontAlgn="ctr"/>
                      <a:r>
                        <a:rPr lang="en-US" sz="1400" b="0" i="0" u="none" strike="noStrike" dirty="0" smtClean="0">
                          <a:solidFill>
                            <a:srgbClr val="000000"/>
                          </a:solidFill>
                          <a:effectLst/>
                          <a:latin typeface="+mn-lt"/>
                        </a:rPr>
                        <a:t>295 (87)</a:t>
                      </a:r>
                      <a:endParaRPr lang="en-US" sz="1400" b="0" i="0" u="none" strike="noStrike" dirty="0">
                        <a:solidFill>
                          <a:srgbClr val="000000"/>
                        </a:solidFill>
                        <a:effectLst/>
                        <a:latin typeface="Gill Sans MT"/>
                      </a:endParaRPr>
                    </a:p>
                  </a:txBody>
                  <a:tcPr marL="9517" marR="9517" marT="9517" marB="0" anchor="ctr"/>
                </a:tc>
                <a:tc>
                  <a:txBody>
                    <a:bodyPr/>
                    <a:lstStyle/>
                    <a:p>
                      <a:pPr algn="ctr" rtl="0" fontAlgn="ctr"/>
                      <a:r>
                        <a:rPr lang="en-US" sz="1400" b="0" i="0" u="none" strike="noStrike" dirty="0" smtClean="0">
                          <a:solidFill>
                            <a:srgbClr val="000000"/>
                          </a:solidFill>
                          <a:effectLst/>
                          <a:latin typeface="+mn-lt"/>
                        </a:rPr>
                        <a:t>&lt;0.001</a:t>
                      </a:r>
                      <a:endParaRPr lang="en-US" sz="1400" b="0" i="0" u="none" strike="noStrike" dirty="0">
                        <a:solidFill>
                          <a:srgbClr val="000000"/>
                        </a:solidFill>
                        <a:effectLst/>
                        <a:latin typeface="Gill Sans MT"/>
                      </a:endParaRPr>
                    </a:p>
                  </a:txBody>
                  <a:tcPr marL="9517" marR="9517" marT="9517" marB="0" anchor="ctr"/>
                </a:tc>
              </a:tr>
              <a:tr h="303565">
                <a:tc>
                  <a:txBody>
                    <a:bodyPr/>
                    <a:lstStyle/>
                    <a:p>
                      <a:pPr algn="l" rtl="0" fontAlgn="ctr"/>
                      <a:r>
                        <a:rPr lang="en-US" sz="1400" b="1" i="0" u="none" strike="noStrike" dirty="0" smtClean="0">
                          <a:solidFill>
                            <a:srgbClr val="000000"/>
                          </a:solidFill>
                          <a:effectLst/>
                          <a:latin typeface="Gill Sans MT"/>
                        </a:rPr>
                        <a:t>IL-2 </a:t>
                      </a:r>
                      <a:r>
                        <a:rPr lang="en-US" sz="1400" b="1" i="0" u="none" strike="noStrike" dirty="0" err="1" smtClean="0">
                          <a:solidFill>
                            <a:srgbClr val="000000"/>
                          </a:solidFill>
                          <a:effectLst/>
                          <a:latin typeface="Gill Sans MT"/>
                        </a:rPr>
                        <a:t>Ra,pg</a:t>
                      </a:r>
                      <a:r>
                        <a:rPr lang="en-US" sz="1400" b="1" i="0" u="none" strike="noStrike" dirty="0" smtClean="0">
                          <a:solidFill>
                            <a:srgbClr val="000000"/>
                          </a:solidFill>
                          <a:effectLst/>
                          <a:latin typeface="Gill Sans MT"/>
                        </a:rPr>
                        <a:t>/mL</a:t>
                      </a:r>
                      <a:endParaRPr lang="en-US" sz="1400" b="1" i="0" u="none" strike="noStrike" dirty="0">
                        <a:solidFill>
                          <a:srgbClr val="000000"/>
                        </a:solidFill>
                        <a:effectLst/>
                        <a:latin typeface="Gill Sans MT"/>
                      </a:endParaRPr>
                    </a:p>
                  </a:txBody>
                  <a:tcPr marL="9517" marR="9517" marT="9517" marB="0" anchor="ctr"/>
                </a:tc>
                <a:tc>
                  <a:txBody>
                    <a:bodyPr/>
                    <a:lstStyle/>
                    <a:p>
                      <a:pPr algn="ctr" rtl="0" fontAlgn="ctr"/>
                      <a:r>
                        <a:rPr lang="en-US" sz="1400" b="0" i="0" u="none" strike="noStrike" dirty="0" smtClean="0">
                          <a:solidFill>
                            <a:srgbClr val="000000"/>
                          </a:solidFill>
                          <a:effectLst/>
                          <a:latin typeface="Gill Sans MT"/>
                        </a:rPr>
                        <a:t>864 (420)</a:t>
                      </a:r>
                      <a:endParaRPr lang="en-US" sz="1400" b="0" i="0" u="none" strike="noStrike" dirty="0">
                        <a:solidFill>
                          <a:srgbClr val="000000"/>
                        </a:solidFill>
                        <a:effectLst/>
                        <a:latin typeface="Gill Sans MT"/>
                      </a:endParaRPr>
                    </a:p>
                  </a:txBody>
                  <a:tcPr marL="9517" marR="9517" marT="9517" marB="0" anchor="ctr"/>
                </a:tc>
                <a:tc>
                  <a:txBody>
                    <a:bodyPr/>
                    <a:lstStyle/>
                    <a:p>
                      <a:pPr algn="ctr" rtl="0" fontAlgn="ctr"/>
                      <a:r>
                        <a:rPr lang="en-US" sz="1400" b="0" i="0" u="none" strike="noStrike" dirty="0" smtClean="0">
                          <a:solidFill>
                            <a:srgbClr val="000000"/>
                          </a:solidFill>
                          <a:effectLst/>
                          <a:latin typeface="Gill Sans MT"/>
                        </a:rPr>
                        <a:t>601 (286)</a:t>
                      </a:r>
                      <a:endParaRPr lang="en-US" sz="1400" b="0" i="0" u="none" strike="noStrike" dirty="0">
                        <a:solidFill>
                          <a:srgbClr val="000000"/>
                        </a:solidFill>
                        <a:effectLst/>
                        <a:latin typeface="Gill Sans MT"/>
                      </a:endParaRPr>
                    </a:p>
                  </a:txBody>
                  <a:tcPr marL="9517" marR="9517" marT="9517" marB="0" anchor="ctr"/>
                </a:tc>
                <a:tc>
                  <a:txBody>
                    <a:bodyPr/>
                    <a:lstStyle/>
                    <a:p>
                      <a:pPr algn="ctr" rtl="0" fontAlgn="ctr"/>
                      <a:r>
                        <a:rPr lang="en-US" sz="1400" b="0" i="0" u="none" strike="noStrike" dirty="0" smtClean="0">
                          <a:solidFill>
                            <a:srgbClr val="000000"/>
                          </a:solidFill>
                          <a:effectLst/>
                          <a:latin typeface="Gill Sans MT"/>
                        </a:rPr>
                        <a:t>651 (311)</a:t>
                      </a:r>
                      <a:endParaRPr lang="en-US" sz="1400" b="0" i="0" u="none" strike="noStrike" dirty="0">
                        <a:solidFill>
                          <a:srgbClr val="000000"/>
                        </a:solidFill>
                        <a:effectLst/>
                        <a:latin typeface="Gill Sans MT"/>
                      </a:endParaRPr>
                    </a:p>
                  </a:txBody>
                  <a:tcPr marL="9517" marR="9517" marT="9517" marB="0" anchor="ctr"/>
                </a:tc>
                <a:tc>
                  <a:txBody>
                    <a:bodyPr/>
                    <a:lstStyle/>
                    <a:p>
                      <a:pPr algn="ctr" rtl="0" fontAlgn="ctr"/>
                      <a:r>
                        <a:rPr lang="en-US" sz="1400" b="0" i="0" u="none" strike="noStrike" dirty="0" smtClean="0">
                          <a:solidFill>
                            <a:srgbClr val="000000"/>
                          </a:solidFill>
                          <a:effectLst/>
                          <a:latin typeface="Gill Sans MT"/>
                        </a:rPr>
                        <a:t>794 (348)</a:t>
                      </a:r>
                      <a:endParaRPr lang="en-US" sz="1400" b="0" i="0" u="none" strike="noStrike" dirty="0">
                        <a:solidFill>
                          <a:srgbClr val="000000"/>
                        </a:solidFill>
                        <a:effectLst/>
                        <a:latin typeface="Gill Sans MT"/>
                      </a:endParaRPr>
                    </a:p>
                  </a:txBody>
                  <a:tcPr marL="9517" marR="9517" marT="9517" marB="0" anchor="ctr"/>
                </a:tc>
                <a:tc>
                  <a:txBody>
                    <a:bodyPr/>
                    <a:lstStyle/>
                    <a:p>
                      <a:pPr algn="ctr" rtl="0" fontAlgn="ctr"/>
                      <a:r>
                        <a:rPr lang="en-US" sz="1400" b="0" i="0" u="none" strike="noStrike" dirty="0" smtClean="0">
                          <a:solidFill>
                            <a:srgbClr val="000000"/>
                          </a:solidFill>
                          <a:effectLst/>
                          <a:latin typeface="+mn-lt"/>
                        </a:rPr>
                        <a:t>&lt;0.001</a:t>
                      </a:r>
                      <a:endParaRPr lang="en-US" sz="1400" b="0" i="0" u="none" strike="noStrike" dirty="0">
                        <a:solidFill>
                          <a:srgbClr val="000000"/>
                        </a:solidFill>
                        <a:effectLst/>
                        <a:latin typeface="Gill Sans MT"/>
                      </a:endParaRPr>
                    </a:p>
                  </a:txBody>
                  <a:tcPr marL="9517" marR="9517" marT="9517" marB="0" anchor="ctr"/>
                </a:tc>
              </a:tr>
            </a:tbl>
          </a:graphicData>
        </a:graphic>
      </p:graphicFrame>
    </p:spTree>
    <p:extLst>
      <p:ext uri="{BB962C8B-B14F-4D97-AF65-F5344CB8AC3E}">
        <p14:creationId xmlns:p14="http://schemas.microsoft.com/office/powerpoint/2010/main" val="280122452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 SNPs</a:t>
            </a:r>
            <a:endParaRPr lang="en-US" dirty="0"/>
          </a:p>
        </p:txBody>
      </p:sp>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22</a:t>
            </a:fld>
            <a:endParaRPr lang="en-US"/>
          </a:p>
        </p:txBody>
      </p:sp>
      <p:sp>
        <p:nvSpPr>
          <p:cNvPr id="5" name="Content Placeholder 4"/>
          <p:cNvSpPr>
            <a:spLocks noGrp="1"/>
          </p:cNvSpPr>
          <p:nvPr>
            <p:ph idx="1"/>
          </p:nvPr>
        </p:nvSpPr>
        <p:spPr/>
        <p:txBody>
          <a:bodyPr/>
          <a:lstStyle/>
          <a:p>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921928426"/>
              </p:ext>
            </p:extLst>
          </p:nvPr>
        </p:nvGraphicFramePr>
        <p:xfrm>
          <a:off x="152400" y="1348733"/>
          <a:ext cx="8903406" cy="5128267"/>
        </p:xfrm>
        <a:graphic>
          <a:graphicData uri="http://schemas.openxmlformats.org/drawingml/2006/table">
            <a:tbl>
              <a:tblPr firstRow="1" bandRow="1">
                <a:tableStyleId>{5C22544A-7EE6-4342-B048-85BDC9FD1C3A}</a:tableStyleId>
              </a:tblPr>
              <a:tblGrid>
                <a:gridCol w="1188903"/>
                <a:gridCol w="1685066"/>
                <a:gridCol w="6029437"/>
              </a:tblGrid>
              <a:tr h="299657">
                <a:tc>
                  <a:txBody>
                    <a:bodyPr/>
                    <a:lstStyle/>
                    <a:p>
                      <a:pPr algn="ctr" fontAlgn="ctr"/>
                      <a:r>
                        <a:rPr lang="en-US" sz="1400" b="0" i="0" u="none" strike="noStrike" dirty="0" smtClean="0">
                          <a:solidFill>
                            <a:schemeClr val="tx1"/>
                          </a:solidFill>
                          <a:effectLst/>
                          <a:latin typeface="Arial" panose="020B0604020202020204" pitchFamily="34" charset="0"/>
                          <a:cs typeface="Arial" panose="020B0604020202020204" pitchFamily="34" charset="0"/>
                        </a:rPr>
                        <a:t>SNP</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400" b="0" i="0" u="none" strike="noStrike" dirty="0" smtClean="0">
                          <a:solidFill>
                            <a:srgbClr val="000000"/>
                          </a:solidFill>
                          <a:effectLst/>
                          <a:latin typeface="Arial" panose="020B0604020202020204" pitchFamily="34" charset="0"/>
                          <a:cs typeface="Arial" panose="020B0604020202020204" pitchFamily="34" charset="0"/>
                        </a:rPr>
                        <a:t>Genotyped</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Arial" panose="020B0604020202020204" pitchFamily="34" charset="0"/>
                          <a:cs typeface="Arial" panose="020B0604020202020204" pitchFamily="34" charset="0"/>
                        </a:rPr>
                        <a:t>notes</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r>
              <a:tr h="486887">
                <a:tc>
                  <a:txBody>
                    <a:bodyPr/>
                    <a:lstStyle/>
                    <a:p>
                      <a:pPr algn="l" fontAlgn="ctr"/>
                      <a:r>
                        <a:rPr lang="en-US" sz="1400" b="0" i="0" u="none" strike="noStrike" dirty="0" smtClean="0">
                          <a:solidFill>
                            <a:schemeClr val="tx1"/>
                          </a:solidFill>
                          <a:effectLst/>
                          <a:latin typeface="Arial" panose="020B0604020202020204" pitchFamily="34" charset="0"/>
                          <a:cs typeface="Arial" panose="020B0604020202020204" pitchFamily="34" charset="0"/>
                        </a:rPr>
                        <a:t>rs8176719</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n-US" sz="1400" b="0" i="0" u="none" strike="noStrike" dirty="0" smtClean="0">
                          <a:solidFill>
                            <a:schemeClr val="tx1"/>
                          </a:solidFill>
                          <a:effectLst/>
                          <a:latin typeface="Arial" panose="020B0604020202020204" pitchFamily="34" charset="0"/>
                          <a:cs typeface="Arial" panose="020B0604020202020204" pitchFamily="34" charset="0"/>
                        </a:rPr>
                        <a:t>N</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ctr"/>
                      <a:r>
                        <a:rPr lang="en-US" sz="1400" b="0" i="0" u="none" strike="noStrike" dirty="0" smtClean="0">
                          <a:solidFill>
                            <a:schemeClr val="tx1"/>
                          </a:solidFill>
                          <a:effectLst/>
                          <a:latin typeface="Arial" panose="020B0604020202020204" pitchFamily="34" charset="0"/>
                          <a:cs typeface="Arial" panose="020B0604020202020204" pitchFamily="34" charset="0"/>
                        </a:rPr>
                        <a:t>261_262insG(Val87_Thr88=</a:t>
                      </a:r>
                      <a:r>
                        <a:rPr lang="en-US" sz="1400" b="0" i="0" u="none" strike="noStrike" dirty="0" err="1" smtClean="0">
                          <a:solidFill>
                            <a:schemeClr val="tx1"/>
                          </a:solidFill>
                          <a:effectLst/>
                          <a:latin typeface="Arial" panose="020B0604020202020204" pitchFamily="34" charset="0"/>
                          <a:cs typeface="Arial" panose="020B0604020202020204" pitchFamily="34" charset="0"/>
                        </a:rPr>
                        <a:t>fs</a:t>
                      </a:r>
                      <a:r>
                        <a:rPr lang="en-US" sz="1400" b="0" i="0" u="none" strike="noStrike" dirty="0" smtClean="0">
                          <a:solidFill>
                            <a:schemeClr val="tx1"/>
                          </a:solidFill>
                          <a:effectLst/>
                          <a:latin typeface="Arial" panose="020B0604020202020204" pitchFamily="34" charset="0"/>
                          <a:cs typeface="Arial" panose="020B0604020202020204" pitchFamily="34" charset="0"/>
                        </a:rPr>
                        <a:t>) </a:t>
                      </a:r>
                    </a:p>
                    <a:p>
                      <a:pPr algn="l" fontAlgn="ctr"/>
                      <a:r>
                        <a:rPr lang="en-US" sz="1400" b="0" i="0" u="none" strike="noStrike" dirty="0" smtClean="0">
                          <a:solidFill>
                            <a:schemeClr val="tx1"/>
                          </a:solidFill>
                          <a:effectLst/>
                          <a:latin typeface="Arial" panose="020B0604020202020204" pitchFamily="34" charset="0"/>
                          <a:cs typeface="Arial" panose="020B0604020202020204" pitchFamily="34" charset="0"/>
                        </a:rPr>
                        <a:t>INDEL, critical to distinguish O</a:t>
                      </a:r>
                      <a:r>
                        <a:rPr lang="en-US" sz="1400" b="0" i="0" u="none" strike="noStrike" baseline="0" dirty="0" smtClean="0">
                          <a:solidFill>
                            <a:schemeClr val="tx1"/>
                          </a:solidFill>
                          <a:effectLst/>
                          <a:latin typeface="Arial" panose="020B0604020202020204" pitchFamily="34" charset="0"/>
                          <a:cs typeface="Arial" panose="020B0604020202020204" pitchFamily="34" charset="0"/>
                        </a:rPr>
                        <a:t> </a:t>
                      </a:r>
                      <a:r>
                        <a:rPr lang="en-US" sz="1400" b="0" i="0" u="none" strike="noStrike" baseline="0" dirty="0" err="1" smtClean="0">
                          <a:solidFill>
                            <a:schemeClr val="tx1"/>
                          </a:solidFill>
                          <a:effectLst/>
                          <a:latin typeface="Arial" panose="020B0604020202020204" pitchFamily="34" charset="0"/>
                          <a:cs typeface="Arial" panose="020B0604020202020204" pitchFamily="34" charset="0"/>
                        </a:rPr>
                        <a:t>vs</a:t>
                      </a:r>
                      <a:r>
                        <a:rPr lang="en-US" sz="1400" b="0" i="0" u="none" strike="noStrike" baseline="0" dirty="0" smtClean="0">
                          <a:solidFill>
                            <a:schemeClr val="tx1"/>
                          </a:solidFill>
                          <a:effectLst/>
                          <a:latin typeface="Arial" panose="020B0604020202020204" pitchFamily="34" charset="0"/>
                          <a:cs typeface="Arial" panose="020B0604020202020204" pitchFamily="34" charset="0"/>
                        </a:rPr>
                        <a:t> A or B</a:t>
                      </a:r>
                    </a:p>
                  </a:txBody>
                  <a:tcPr marL="9525" marR="9525" marT="9525" marB="0" anchor="ctr"/>
                </a:tc>
              </a:tr>
              <a:tr h="299657">
                <a:tc>
                  <a:txBody>
                    <a:bodyPr/>
                    <a:lstStyle/>
                    <a:p>
                      <a:pPr algn="l" fontAlgn="ctr"/>
                      <a:r>
                        <a:rPr lang="en-US" sz="1400" b="0" i="0" u="none" strike="noStrike" dirty="0" smtClean="0">
                          <a:solidFill>
                            <a:schemeClr val="tx1"/>
                          </a:solidFill>
                          <a:effectLst/>
                          <a:latin typeface="Arial" panose="020B0604020202020204" pitchFamily="34" charset="0"/>
                          <a:cs typeface="Arial" panose="020B0604020202020204" pitchFamily="34" charset="0"/>
                        </a:rPr>
                        <a:t>rs8176750</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400" b="0" i="0" u="none" strike="noStrike" dirty="0" smtClean="0">
                          <a:solidFill>
                            <a:schemeClr val="tx1"/>
                          </a:solidFill>
                          <a:effectLst/>
                          <a:latin typeface="Arial" panose="020B0604020202020204" pitchFamily="34" charset="0"/>
                          <a:cs typeface="Arial" panose="020B0604020202020204" pitchFamily="34" charset="0"/>
                        </a:rPr>
                        <a:t>N</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b="0" i="0" u="none" strike="noStrike" dirty="0" smtClean="0">
                          <a:solidFill>
                            <a:schemeClr val="tx1"/>
                          </a:solidFill>
                          <a:effectLst/>
                          <a:latin typeface="Arial" panose="020B0604020202020204" pitchFamily="34" charset="0"/>
                          <a:cs typeface="Arial" panose="020B0604020202020204" pitchFamily="34" charset="0"/>
                        </a:rPr>
                        <a:t>INDEL, </a:t>
                      </a:r>
                      <a:r>
                        <a:rPr lang="en-US" sz="1400" b="0" i="0" u="none" strike="noStrike" dirty="0">
                          <a:solidFill>
                            <a:schemeClr val="tx1"/>
                          </a:solidFill>
                          <a:effectLst/>
                          <a:latin typeface="Arial" panose="020B0604020202020204" pitchFamily="34" charset="0"/>
                          <a:cs typeface="Arial" panose="020B0604020202020204" pitchFamily="34" charset="0"/>
                        </a:rPr>
                        <a:t>A secondary allele to distinguish A102 </a:t>
                      </a:r>
                      <a:r>
                        <a:rPr lang="en-US" sz="1400" b="0" i="0" u="none" strike="noStrike" dirty="0" err="1">
                          <a:solidFill>
                            <a:schemeClr val="tx1"/>
                          </a:solidFill>
                          <a:effectLst/>
                          <a:latin typeface="Arial" panose="020B0604020202020204" pitchFamily="34" charset="0"/>
                          <a:cs typeface="Arial" panose="020B0604020202020204" pitchFamily="34" charset="0"/>
                        </a:rPr>
                        <a:t>vs</a:t>
                      </a:r>
                      <a:r>
                        <a:rPr lang="en-US" sz="1400" b="0" i="0" u="none" strike="noStrike" dirty="0">
                          <a:solidFill>
                            <a:schemeClr val="tx1"/>
                          </a:solidFill>
                          <a:effectLst/>
                          <a:latin typeface="Arial" panose="020B0604020202020204" pitchFamily="34" charset="0"/>
                          <a:cs typeface="Arial" panose="020B0604020202020204" pitchFamily="34" charset="0"/>
                        </a:rPr>
                        <a:t> </a:t>
                      </a:r>
                      <a:r>
                        <a:rPr lang="en-US" sz="1400" b="0" i="0" u="none" strike="noStrike" dirty="0" smtClean="0">
                          <a:solidFill>
                            <a:schemeClr val="tx1"/>
                          </a:solidFill>
                          <a:effectLst/>
                          <a:latin typeface="Arial" panose="020B0604020202020204" pitchFamily="34" charset="0"/>
                          <a:cs typeface="Arial" panose="020B0604020202020204" pitchFamily="34" charset="0"/>
                        </a:rPr>
                        <a:t>A2</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tc>
              </a:tr>
              <a:tr h="376329">
                <a:tc>
                  <a:txBody>
                    <a:bodyPr/>
                    <a:lstStyle/>
                    <a:p>
                      <a:pPr algn="l" fontAlgn="ctr"/>
                      <a:r>
                        <a:rPr lang="en-US" sz="1400" b="0" i="0" u="none" strike="noStrike" dirty="0" smtClean="0">
                          <a:solidFill>
                            <a:schemeClr val="tx1"/>
                          </a:solidFill>
                          <a:effectLst/>
                          <a:latin typeface="Arial" panose="020B0604020202020204" pitchFamily="34" charset="0"/>
                          <a:cs typeface="Arial" panose="020B0604020202020204" pitchFamily="34" charset="0"/>
                        </a:rPr>
                        <a:t>rs56392308</a:t>
                      </a:r>
                      <a:r>
                        <a:rPr lang="en-US" sz="1400" b="0" i="0" u="none" strike="noStrike" dirty="0">
                          <a:solidFill>
                            <a:schemeClr val="tx1"/>
                          </a:solidFill>
                          <a:effectLst/>
                          <a:latin typeface="Arial" panose="020B0604020202020204" pitchFamily="34" charset="0"/>
                          <a:cs typeface="Arial" panose="020B0604020202020204" pitchFamily="34" charset="0"/>
                        </a:rPr>
                        <a:t>  </a:t>
                      </a:r>
                    </a:p>
                  </a:txBody>
                  <a:tcPr marL="9525" marR="9525" marT="9525" marB="0" anchor="ctr"/>
                </a:tc>
                <a:tc>
                  <a:txBody>
                    <a:bodyPr/>
                    <a:lstStyle/>
                    <a:p>
                      <a:pPr algn="ctr" fontAlgn="b"/>
                      <a:r>
                        <a:rPr lang="en-US" sz="1400" b="0" i="0" u="none" strike="noStrike" dirty="0" smtClean="0">
                          <a:solidFill>
                            <a:schemeClr val="tx1"/>
                          </a:solidFill>
                          <a:effectLst/>
                          <a:latin typeface="Arial" panose="020B0604020202020204" pitchFamily="34" charset="0"/>
                          <a:cs typeface="Arial" panose="020B0604020202020204" pitchFamily="34" charset="0"/>
                        </a:rPr>
                        <a:t>N</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chemeClr val="tx1"/>
                          </a:solidFill>
                          <a:effectLst/>
                          <a:latin typeface="Arial" panose="020B0604020202020204" pitchFamily="34" charset="0"/>
                          <a:cs typeface="Arial" panose="020B0604020202020204" pitchFamily="34" charset="0"/>
                        </a:rPr>
                        <a:t>INDEL, critical </a:t>
                      </a:r>
                      <a:r>
                        <a:rPr lang="en-US" sz="1400" b="0" i="0" u="none" strike="noStrike" dirty="0">
                          <a:solidFill>
                            <a:schemeClr val="tx1"/>
                          </a:solidFill>
                          <a:effectLst/>
                          <a:latin typeface="Arial" panose="020B0604020202020204" pitchFamily="34" charset="0"/>
                          <a:cs typeface="Arial" panose="020B0604020202020204" pitchFamily="34" charset="0"/>
                        </a:rPr>
                        <a:t>to distinguish A102 </a:t>
                      </a:r>
                      <a:r>
                        <a:rPr lang="en-US" sz="1400" b="0" i="0" u="none" strike="noStrike" dirty="0" err="1">
                          <a:solidFill>
                            <a:schemeClr val="tx1"/>
                          </a:solidFill>
                          <a:effectLst/>
                          <a:latin typeface="Arial" panose="020B0604020202020204" pitchFamily="34" charset="0"/>
                          <a:cs typeface="Arial" panose="020B0604020202020204" pitchFamily="34" charset="0"/>
                        </a:rPr>
                        <a:t>vs</a:t>
                      </a:r>
                      <a:r>
                        <a:rPr lang="en-US" sz="1400" b="0" i="0" u="none" strike="noStrike" dirty="0">
                          <a:solidFill>
                            <a:schemeClr val="tx1"/>
                          </a:solidFill>
                          <a:effectLst/>
                          <a:latin typeface="Arial" panose="020B0604020202020204" pitchFamily="34" charset="0"/>
                          <a:cs typeface="Arial" panose="020B0604020202020204" pitchFamily="34" charset="0"/>
                        </a:rPr>
                        <a:t> </a:t>
                      </a:r>
                      <a:r>
                        <a:rPr lang="en-US" sz="1400" b="0" i="0" u="none" strike="noStrike" dirty="0" smtClean="0">
                          <a:solidFill>
                            <a:schemeClr val="tx1"/>
                          </a:solidFill>
                          <a:effectLst/>
                          <a:latin typeface="Arial" panose="020B0604020202020204" pitchFamily="34" charset="0"/>
                          <a:cs typeface="Arial" panose="020B0604020202020204" pitchFamily="34" charset="0"/>
                        </a:rPr>
                        <a:t>A2    </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tc>
              </a:tr>
              <a:tr h="478563">
                <a:tc>
                  <a:txBody>
                    <a:bodyPr/>
                    <a:lstStyle/>
                    <a:p>
                      <a:pPr algn="l" fontAlgn="ctr"/>
                      <a:r>
                        <a:rPr lang="en-US" sz="1400" b="0" i="0" u="none" strike="noStrike" dirty="0">
                          <a:solidFill>
                            <a:schemeClr val="tx1"/>
                          </a:solidFill>
                          <a:effectLst/>
                          <a:latin typeface="Arial" panose="020B0604020202020204" pitchFamily="34" charset="0"/>
                          <a:cs typeface="Arial" panose="020B0604020202020204" pitchFamily="34" charset="0"/>
                        </a:rPr>
                        <a:t>rs8176720   </a:t>
                      </a:r>
                    </a:p>
                  </a:txBody>
                  <a:tcPr marL="9525" marR="9525" marT="9525" marB="0" anchor="ctr"/>
                </a:tc>
                <a:tc>
                  <a:txBody>
                    <a:bodyPr/>
                    <a:lstStyle/>
                    <a:p>
                      <a:pPr algn="ctr" fontAlgn="b"/>
                      <a:r>
                        <a:rPr lang="en-US" sz="1400" b="0" i="0" u="none" strike="noStrike" dirty="0" smtClean="0">
                          <a:solidFill>
                            <a:schemeClr val="tx1"/>
                          </a:solidFill>
                          <a:effectLst/>
                          <a:latin typeface="Arial" panose="020B0604020202020204" pitchFamily="34" charset="0"/>
                          <a:cs typeface="Arial" panose="020B0604020202020204" pitchFamily="34" charset="0"/>
                        </a:rPr>
                        <a:t>Y</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b="0" i="0" u="none" strike="noStrike" dirty="0" smtClean="0">
                          <a:solidFill>
                            <a:schemeClr val="tx1"/>
                          </a:solidFill>
                          <a:effectLst/>
                          <a:latin typeface="Arial" panose="020B0604020202020204" pitchFamily="34" charset="0"/>
                          <a:cs typeface="Arial" panose="020B0604020202020204" pitchFamily="34" charset="0"/>
                        </a:rPr>
                        <a:t>Thr99Thr</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b"/>
                </a:tc>
              </a:tr>
              <a:tr h="376329">
                <a:tc>
                  <a:txBody>
                    <a:bodyPr/>
                    <a:lstStyle/>
                    <a:p>
                      <a:pPr algn="l" fontAlgn="ctr"/>
                      <a:r>
                        <a:rPr lang="en-US" sz="1400" b="0" i="0" u="none" strike="noStrike" dirty="0" smtClean="0">
                          <a:solidFill>
                            <a:schemeClr val="tx1"/>
                          </a:solidFill>
                          <a:effectLst/>
                          <a:latin typeface="Arial" panose="020B0604020202020204" pitchFamily="34" charset="0"/>
                          <a:cs typeface="Arial" panose="020B0604020202020204" pitchFamily="34" charset="0"/>
                        </a:rPr>
                        <a:t>rs1053878</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400" b="0" i="0" u="none" strike="noStrike" dirty="0" smtClean="0">
                          <a:solidFill>
                            <a:schemeClr val="tx1"/>
                          </a:solidFill>
                          <a:effectLst/>
                          <a:latin typeface="Arial" panose="020B0604020202020204" pitchFamily="34" charset="0"/>
                          <a:cs typeface="Arial" panose="020B0604020202020204" pitchFamily="34" charset="0"/>
                        </a:rPr>
                        <a:t>Y</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b="0" i="0" u="none" strike="noStrike" dirty="0" smtClean="0">
                          <a:solidFill>
                            <a:schemeClr val="tx1"/>
                          </a:solidFill>
                          <a:effectLst/>
                          <a:latin typeface="Arial" panose="020B0604020202020204" pitchFamily="34" charset="0"/>
                          <a:cs typeface="Arial" panose="020B0604020202020204" pitchFamily="34" charset="0"/>
                        </a:rPr>
                        <a:t>Pro156Leu,</a:t>
                      </a:r>
                      <a:r>
                        <a:rPr lang="en-US" sz="1400" b="0" i="0" u="none" strike="noStrike" baseline="0" dirty="0" smtClean="0">
                          <a:solidFill>
                            <a:schemeClr val="tx1"/>
                          </a:solidFill>
                          <a:effectLst/>
                          <a:latin typeface="Arial" panose="020B0604020202020204" pitchFamily="34" charset="0"/>
                          <a:cs typeface="Arial" panose="020B0604020202020204" pitchFamily="34" charset="0"/>
                        </a:rPr>
                        <a:t> </a:t>
                      </a:r>
                      <a:r>
                        <a:rPr lang="en-US" sz="1400" b="0" i="0" u="none" strike="noStrike" dirty="0" smtClean="0">
                          <a:solidFill>
                            <a:schemeClr val="tx1"/>
                          </a:solidFill>
                          <a:effectLst/>
                          <a:latin typeface="Arial" panose="020B0604020202020204" pitchFamily="34" charset="0"/>
                          <a:cs typeface="Arial" panose="020B0604020202020204" pitchFamily="34" charset="0"/>
                        </a:rPr>
                        <a:t>SNP critical </a:t>
                      </a:r>
                      <a:r>
                        <a:rPr lang="en-US" sz="1400" b="0" i="0" u="none" strike="noStrike" dirty="0">
                          <a:solidFill>
                            <a:schemeClr val="tx1"/>
                          </a:solidFill>
                          <a:effectLst/>
                          <a:latin typeface="Arial" panose="020B0604020202020204" pitchFamily="34" charset="0"/>
                          <a:cs typeface="Arial" panose="020B0604020202020204" pitchFamily="34" charset="0"/>
                        </a:rPr>
                        <a:t>to distinguish A1 </a:t>
                      </a:r>
                      <a:r>
                        <a:rPr lang="en-US" sz="1400" b="0" i="0" u="none" strike="noStrike" dirty="0" err="1">
                          <a:solidFill>
                            <a:schemeClr val="tx1"/>
                          </a:solidFill>
                          <a:effectLst/>
                          <a:latin typeface="Arial" panose="020B0604020202020204" pitchFamily="34" charset="0"/>
                          <a:cs typeface="Arial" panose="020B0604020202020204" pitchFamily="34" charset="0"/>
                        </a:rPr>
                        <a:t>vs</a:t>
                      </a:r>
                      <a:r>
                        <a:rPr lang="en-US" sz="1400" b="0" i="0" u="none" strike="noStrike" dirty="0">
                          <a:solidFill>
                            <a:schemeClr val="tx1"/>
                          </a:solidFill>
                          <a:effectLst/>
                          <a:latin typeface="Arial" panose="020B0604020202020204" pitchFamily="34" charset="0"/>
                          <a:cs typeface="Arial" panose="020B0604020202020204" pitchFamily="34" charset="0"/>
                        </a:rPr>
                        <a:t>  A102 or </a:t>
                      </a:r>
                      <a:r>
                        <a:rPr lang="en-US" sz="1400" b="0" i="0" u="none" strike="noStrike" dirty="0" smtClean="0">
                          <a:solidFill>
                            <a:schemeClr val="tx1"/>
                          </a:solidFill>
                          <a:effectLst/>
                          <a:latin typeface="Arial" panose="020B0604020202020204" pitchFamily="34" charset="0"/>
                          <a:cs typeface="Arial" panose="020B0604020202020204" pitchFamily="34" charset="0"/>
                        </a:rPr>
                        <a:t>A2 </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tc>
              </a:tr>
              <a:tr h="376329">
                <a:tc>
                  <a:txBody>
                    <a:bodyPr/>
                    <a:lstStyle/>
                    <a:p>
                      <a:pPr algn="l" fontAlgn="ctr"/>
                      <a:r>
                        <a:rPr lang="en-US" sz="1400" b="0" i="0" u="none" strike="noStrike" dirty="0" smtClean="0">
                          <a:solidFill>
                            <a:schemeClr val="tx1"/>
                          </a:solidFill>
                          <a:effectLst/>
                          <a:latin typeface="Arial" panose="020B0604020202020204" pitchFamily="34" charset="0"/>
                          <a:cs typeface="Arial" panose="020B0604020202020204" pitchFamily="34" charset="0"/>
                        </a:rPr>
                        <a:t>rs7853989</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400" b="0" i="0" u="none" strike="noStrike" dirty="0" smtClean="0">
                          <a:solidFill>
                            <a:schemeClr val="tx1"/>
                          </a:solidFill>
                          <a:effectLst/>
                          <a:latin typeface="Arial" panose="020B0604020202020204" pitchFamily="34" charset="0"/>
                          <a:cs typeface="Arial" panose="020B0604020202020204" pitchFamily="34" charset="0"/>
                        </a:rPr>
                        <a:t>Y</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b="0" i="0" u="none" strike="noStrike" dirty="0" smtClean="0">
                          <a:solidFill>
                            <a:schemeClr val="tx1"/>
                          </a:solidFill>
                          <a:effectLst/>
                          <a:latin typeface="Arial" panose="020B0604020202020204" pitchFamily="34" charset="0"/>
                          <a:cs typeface="Arial" panose="020B0604020202020204" pitchFamily="34" charset="0"/>
                        </a:rPr>
                        <a:t>Arg176Gly    (in</a:t>
                      </a:r>
                      <a:r>
                        <a:rPr lang="en-US" sz="1400" b="0" i="0" u="none" strike="noStrike" baseline="0" dirty="0" smtClean="0">
                          <a:solidFill>
                            <a:schemeClr val="tx1"/>
                          </a:solidFill>
                          <a:effectLst/>
                          <a:latin typeface="Arial" panose="020B0604020202020204" pitchFamily="34" charset="0"/>
                          <a:cs typeface="Arial" panose="020B0604020202020204" pitchFamily="34" charset="0"/>
                        </a:rPr>
                        <a:t> good LD with rs8176751)</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tc>
              </a:tr>
              <a:tr h="376329">
                <a:tc>
                  <a:txBody>
                    <a:bodyPr/>
                    <a:lstStyle/>
                    <a:p>
                      <a:pPr algn="l" fontAlgn="ctr"/>
                      <a:r>
                        <a:rPr lang="en-US" sz="1400" b="0" i="0" u="none" strike="noStrike" dirty="0" smtClean="0">
                          <a:solidFill>
                            <a:schemeClr val="tx1"/>
                          </a:solidFill>
                          <a:effectLst/>
                          <a:latin typeface="Arial" panose="020B0604020202020204" pitchFamily="34" charset="0"/>
                          <a:cs typeface="Arial" panose="020B0604020202020204" pitchFamily="34" charset="0"/>
                        </a:rPr>
                        <a:t>rs8176740</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400" b="0" i="0" u="none" strike="noStrike" dirty="0" smtClean="0">
                          <a:solidFill>
                            <a:schemeClr val="tx1"/>
                          </a:solidFill>
                          <a:effectLst/>
                          <a:latin typeface="Arial" panose="020B0604020202020204" pitchFamily="34" charset="0"/>
                          <a:cs typeface="Arial" panose="020B0604020202020204" pitchFamily="34" charset="0"/>
                        </a:rPr>
                        <a:t>Y</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400" b="0" i="0" u="none" strike="noStrike" dirty="0" smtClean="0">
                          <a:solidFill>
                            <a:schemeClr val="tx1"/>
                          </a:solidFill>
                          <a:effectLst/>
                          <a:latin typeface="Arial" panose="020B0604020202020204" pitchFamily="34" charset="0"/>
                          <a:cs typeface="Arial" panose="020B0604020202020204" pitchFamily="34" charset="0"/>
                        </a:rPr>
                        <a:t>Phe216Ile   </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tc>
              </a:tr>
              <a:tr h="331755">
                <a:tc>
                  <a:txBody>
                    <a:bodyPr/>
                    <a:lstStyle/>
                    <a:p>
                      <a:pPr algn="l" fontAlgn="ctr"/>
                      <a:r>
                        <a:rPr lang="en-US" sz="1400" b="0" i="0" u="none" strike="noStrike" dirty="0" smtClean="0">
                          <a:solidFill>
                            <a:schemeClr val="tx1"/>
                          </a:solidFill>
                          <a:effectLst/>
                          <a:latin typeface="Arial" panose="020B0604020202020204" pitchFamily="34" charset="0"/>
                          <a:cs typeface="Arial" panose="020B0604020202020204" pitchFamily="34" charset="0"/>
                        </a:rPr>
                        <a:t>rs8176741</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400" b="0" i="0" u="none" strike="noStrike" dirty="0" smtClean="0">
                          <a:solidFill>
                            <a:schemeClr val="tx1"/>
                          </a:solidFill>
                          <a:effectLst/>
                          <a:latin typeface="Arial" panose="020B0604020202020204" pitchFamily="34" charset="0"/>
                          <a:cs typeface="Arial" panose="020B0604020202020204" pitchFamily="34" charset="0"/>
                        </a:rPr>
                        <a:t>Y</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chemeClr val="tx1"/>
                          </a:solidFill>
                          <a:effectLst/>
                          <a:latin typeface="Arial" panose="020B0604020202020204" pitchFamily="34" charset="0"/>
                          <a:cs typeface="Arial" panose="020B0604020202020204" pitchFamily="34" charset="0"/>
                        </a:rPr>
                        <a:t>His219His   (in good LD with rs8176742 rs8176747)</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tc>
              </a:tr>
              <a:tr h="486887">
                <a:tc>
                  <a:txBody>
                    <a:bodyPr/>
                    <a:lstStyle/>
                    <a:p>
                      <a:pPr algn="l" fontAlgn="ctr"/>
                      <a:r>
                        <a:rPr lang="en-US" sz="1400" b="0" i="0" u="none" strike="noStrike" dirty="0" smtClean="0">
                          <a:solidFill>
                            <a:schemeClr val="tx1"/>
                          </a:solidFill>
                          <a:effectLst/>
                          <a:latin typeface="Arial" panose="020B0604020202020204" pitchFamily="34" charset="0"/>
                          <a:cs typeface="Arial" panose="020B0604020202020204" pitchFamily="34" charset="0"/>
                        </a:rPr>
                        <a:t>rs8176742</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400" b="0" i="0" u="none" strike="noStrike" dirty="0" smtClean="0">
                          <a:solidFill>
                            <a:schemeClr val="tx1"/>
                          </a:solidFill>
                          <a:effectLst/>
                          <a:latin typeface="Arial" panose="020B0604020202020204" pitchFamily="34" charset="0"/>
                          <a:cs typeface="Arial" panose="020B0604020202020204" pitchFamily="34" charset="0"/>
                        </a:rPr>
                        <a:t>Y</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chemeClr val="tx1"/>
                          </a:solidFill>
                          <a:effectLst/>
                          <a:latin typeface="Arial" panose="020B0604020202020204" pitchFamily="34" charset="0"/>
                          <a:cs typeface="Arial" panose="020B0604020202020204" pitchFamily="34" charset="0"/>
                        </a:rPr>
                        <a:t>Pro227Pro, (in good LD with rs8176741 rs8176747)</a:t>
                      </a:r>
                    </a:p>
                    <a:p>
                      <a:pPr algn="l" fontAlgn="b"/>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b"/>
                </a:tc>
              </a:tr>
              <a:tr h="376329">
                <a:tc>
                  <a:txBody>
                    <a:bodyPr/>
                    <a:lstStyle/>
                    <a:p>
                      <a:pPr algn="l" fontAlgn="ctr"/>
                      <a:r>
                        <a:rPr lang="en-US" sz="1400" b="0" i="0" u="none" strike="noStrike" dirty="0" smtClean="0">
                          <a:solidFill>
                            <a:schemeClr val="tx1"/>
                          </a:solidFill>
                          <a:effectLst/>
                          <a:latin typeface="Arial" panose="020B0604020202020204" pitchFamily="34" charset="0"/>
                          <a:cs typeface="Arial" panose="020B0604020202020204" pitchFamily="34" charset="0"/>
                        </a:rPr>
                        <a:t>rs8176751</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0" lang="en-US" sz="1400" kern="1200" dirty="0" smtClean="0">
                          <a:solidFill>
                            <a:schemeClr val="tx1"/>
                          </a:solidFill>
                          <a:effectLst/>
                          <a:latin typeface="Arial" panose="020B0604020202020204" pitchFamily="34" charset="0"/>
                          <a:ea typeface="+mn-ea"/>
                          <a:cs typeface="Arial" panose="020B0604020202020204" pitchFamily="34" charset="0"/>
                        </a:rPr>
                        <a:t>N</a:t>
                      </a: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0" lang="en-US" sz="1400" b="0" i="0" kern="1200" dirty="0" smtClean="0">
                          <a:solidFill>
                            <a:schemeClr val="tx1"/>
                          </a:solidFill>
                          <a:effectLst/>
                          <a:latin typeface="Arial" panose="020B0604020202020204" pitchFamily="34" charset="0"/>
                          <a:ea typeface="+mn-ea"/>
                          <a:cs typeface="Arial" panose="020B0604020202020204" pitchFamily="34" charset="0"/>
                        </a:rPr>
                        <a:t>c.*31G&gt;A :</a:t>
                      </a:r>
                      <a:r>
                        <a:rPr kumimoji="0" lang="en-US" sz="1400" b="0" i="0" kern="1200" baseline="0" dirty="0" smtClean="0">
                          <a:solidFill>
                            <a:schemeClr val="tx1"/>
                          </a:solidFill>
                          <a:effectLst/>
                          <a:latin typeface="Arial" panose="020B0604020202020204" pitchFamily="34" charset="0"/>
                          <a:ea typeface="+mn-ea"/>
                          <a:cs typeface="Arial" panose="020B0604020202020204" pitchFamily="34" charset="0"/>
                        </a:rPr>
                        <a:t> non-coding, </a:t>
                      </a:r>
                      <a:r>
                        <a:rPr kumimoji="0" lang="en-US" sz="1400" kern="1200" dirty="0" smtClean="0">
                          <a:solidFill>
                            <a:schemeClr val="tx1"/>
                          </a:solidFill>
                          <a:effectLst/>
                          <a:latin typeface="Arial" panose="020B0604020202020204" pitchFamily="34" charset="0"/>
                          <a:ea typeface="+mn-ea"/>
                          <a:cs typeface="Arial" panose="020B0604020202020204" pitchFamily="34" charset="0"/>
                        </a:rPr>
                        <a:t>good LD with rs7853989</a:t>
                      </a:r>
                    </a:p>
                  </a:txBody>
                  <a:tcPr marL="9525" marR="9525" marT="9525" marB="0" anchor="ctr"/>
                </a:tc>
              </a:tr>
              <a:tr h="486887">
                <a:tc>
                  <a:txBody>
                    <a:bodyPr/>
                    <a:lstStyle/>
                    <a:p>
                      <a:pPr algn="l" fontAlgn="ctr"/>
                      <a:r>
                        <a:rPr lang="en-US" sz="1400" b="0" i="0" u="none" strike="noStrike" dirty="0" smtClean="0">
                          <a:solidFill>
                            <a:schemeClr val="tx1"/>
                          </a:solidFill>
                          <a:effectLst/>
                          <a:latin typeface="Arial" panose="020B0604020202020204" pitchFamily="34" charset="0"/>
                          <a:cs typeface="Arial" panose="020B0604020202020204" pitchFamily="34" charset="0"/>
                        </a:rPr>
                        <a:t>rs8176747</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n-US" sz="1400" b="0" i="0" u="none" strike="noStrike" dirty="0" smtClean="0">
                          <a:solidFill>
                            <a:schemeClr val="tx1"/>
                          </a:solidFill>
                          <a:effectLst/>
                          <a:latin typeface="Arial" panose="020B0604020202020204" pitchFamily="34" charset="0"/>
                          <a:cs typeface="Arial" panose="020B0604020202020204" pitchFamily="34" charset="0"/>
                        </a:rPr>
                        <a:t>Y</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0" lang="en-US" sz="1400" b="0" i="0" kern="1200" dirty="0" smtClean="0">
                          <a:solidFill>
                            <a:schemeClr val="tx1"/>
                          </a:solidFill>
                          <a:effectLst/>
                          <a:latin typeface="Arial" panose="020B0604020202020204" pitchFamily="34" charset="0"/>
                          <a:ea typeface="+mn-ea"/>
                          <a:cs typeface="Arial" panose="020B0604020202020204" pitchFamily="34" charset="0"/>
                        </a:rPr>
                        <a:t>Gly268Ala </a:t>
                      </a:r>
                      <a:r>
                        <a:rPr lang="en-US" sz="1400" b="0" i="0" u="none" strike="noStrike" dirty="0" smtClean="0">
                          <a:solidFill>
                            <a:schemeClr val="tx1"/>
                          </a:solidFill>
                          <a:effectLst/>
                          <a:latin typeface="Arial" panose="020B0604020202020204" pitchFamily="34" charset="0"/>
                          <a:cs typeface="Arial" panose="020B0604020202020204" pitchFamily="34" charset="0"/>
                        </a:rPr>
                        <a:t>(in good LD with rs8176741 rs8176747)</a:t>
                      </a:r>
                    </a:p>
                    <a:p>
                      <a:pPr algn="l" fontAlgn="ct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r>
              <a:tr h="376329">
                <a:tc>
                  <a:txBody>
                    <a:bodyPr/>
                    <a:lstStyle/>
                    <a:p>
                      <a:pPr algn="l" fontAlgn="ctr"/>
                      <a:r>
                        <a:rPr lang="en-US" sz="1400" b="0" i="0" u="none" strike="noStrike" dirty="0" smtClean="0">
                          <a:solidFill>
                            <a:schemeClr val="tx1"/>
                          </a:solidFill>
                          <a:effectLst/>
                          <a:latin typeface="Arial" panose="020B0604020202020204" pitchFamily="34" charset="0"/>
                          <a:cs typeface="Arial" panose="020B0604020202020204" pitchFamily="34" charset="0"/>
                        </a:rPr>
                        <a:t>rs8176746</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n-US" sz="1400" b="0" i="0" u="none" strike="noStrike" dirty="0" smtClean="0">
                          <a:solidFill>
                            <a:schemeClr val="tx1"/>
                          </a:solidFill>
                          <a:effectLst/>
                          <a:latin typeface="Arial" panose="020B0604020202020204" pitchFamily="34" charset="0"/>
                          <a:cs typeface="Arial" panose="020B0604020202020204" pitchFamily="34" charset="0"/>
                        </a:rPr>
                        <a:t>Y</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ctr"/>
                      <a:r>
                        <a:rPr kumimoji="0" lang="en-US" sz="1400" b="0" i="0" kern="1200" dirty="0" smtClean="0">
                          <a:solidFill>
                            <a:schemeClr val="tx1"/>
                          </a:solidFill>
                          <a:effectLst/>
                          <a:latin typeface="Arial" panose="020B0604020202020204" pitchFamily="34" charset="0"/>
                          <a:ea typeface="+mn-ea"/>
                          <a:cs typeface="Arial" panose="020B0604020202020204" pitchFamily="34" charset="0"/>
                        </a:rPr>
                        <a:t>Leu266Met</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r>
            </a:tbl>
          </a:graphicData>
        </a:graphic>
      </p:graphicFrame>
    </p:spTree>
    <p:extLst>
      <p:ext uri="{BB962C8B-B14F-4D97-AF65-F5344CB8AC3E}">
        <p14:creationId xmlns:p14="http://schemas.microsoft.com/office/powerpoint/2010/main" val="1803937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MESA Adhesion Study Goals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To test the hypothesis that …</a:t>
            </a:r>
          </a:p>
          <a:p>
            <a:pPr lvl="1"/>
            <a:r>
              <a:rPr lang="en-US" dirty="0" smtClean="0"/>
              <a:t>the cellular adhesion pathway is </a:t>
            </a:r>
            <a:r>
              <a:rPr lang="en-US" dirty="0"/>
              <a:t>associated with </a:t>
            </a:r>
            <a:r>
              <a:rPr lang="en-US" dirty="0" smtClean="0"/>
              <a:t>atherosclerosis</a:t>
            </a:r>
          </a:p>
          <a:p>
            <a:pPr lvl="1"/>
            <a:r>
              <a:rPr lang="en-US" dirty="0" smtClean="0"/>
              <a:t>variants </a:t>
            </a:r>
            <a:r>
              <a:rPr lang="en-US" dirty="0"/>
              <a:t>in adhesion genes account for a significant portion of the variation in adhesion protein level and that these variants are associated </a:t>
            </a:r>
            <a:r>
              <a:rPr lang="en-US" dirty="0" smtClean="0"/>
              <a:t>atherosclerosis</a:t>
            </a:r>
          </a:p>
          <a:p>
            <a:r>
              <a:rPr lang="en-US" dirty="0" smtClean="0"/>
              <a:t>Exploring Models</a:t>
            </a:r>
          </a:p>
          <a:p>
            <a:pPr lvl="1"/>
            <a:r>
              <a:rPr lang="en-US" dirty="0" smtClean="0"/>
              <a:t>Individual </a:t>
            </a:r>
            <a:r>
              <a:rPr lang="en-US" dirty="0"/>
              <a:t>protein </a:t>
            </a:r>
            <a:r>
              <a:rPr lang="en-US" dirty="0" smtClean="0"/>
              <a:t>levels</a:t>
            </a:r>
          </a:p>
          <a:p>
            <a:pPr lvl="1"/>
            <a:r>
              <a:rPr lang="en-US" dirty="0" smtClean="0"/>
              <a:t>Composite </a:t>
            </a:r>
            <a:r>
              <a:rPr lang="en-US" dirty="0"/>
              <a:t>protein </a:t>
            </a:r>
            <a:r>
              <a:rPr lang="en-US" dirty="0" smtClean="0"/>
              <a:t>score and multi-protein models</a:t>
            </a:r>
          </a:p>
          <a:p>
            <a:pPr lvl="1"/>
            <a:r>
              <a:rPr lang="en-US" dirty="0" smtClean="0"/>
              <a:t>Pathways</a:t>
            </a:r>
          </a:p>
        </p:txBody>
      </p:sp>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3</a:t>
            </a:fld>
            <a:endParaRPr lang="en-US"/>
          </a:p>
        </p:txBody>
      </p:sp>
    </p:spTree>
    <p:extLst>
      <p:ext uri="{BB962C8B-B14F-4D97-AF65-F5344CB8AC3E}">
        <p14:creationId xmlns:p14="http://schemas.microsoft.com/office/powerpoint/2010/main" val="2844808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p:cNvSpPr>
          <p:nvPr>
            <p:ph type="title" idx="4294967295"/>
          </p:nvPr>
        </p:nvSpPr>
        <p:spPr bwMode="auto">
          <a:noFill/>
        </p:spPr>
        <p:txBody>
          <a:bodyPr vert="horz" wrap="square" lIns="91440" tIns="45720" rIns="91440" bIns="45720" numCol="1" anchorCtr="0" compatLnSpc="1">
            <a:prstTxWarp prst="textNoShape">
              <a:avLst/>
            </a:prstTxWarp>
            <a:normAutofit fontScale="90000"/>
          </a:bodyPr>
          <a:lstStyle/>
          <a:p>
            <a:r>
              <a:rPr lang="en-US" dirty="0" smtClean="0">
                <a:effectLst/>
              </a:rPr>
              <a:t>MESA Adhesion Study Population </a:t>
            </a:r>
          </a:p>
        </p:txBody>
      </p:sp>
      <p:sp>
        <p:nvSpPr>
          <p:cNvPr id="80902" name="Rectangle 6"/>
          <p:cNvSpPr>
            <a:spLocks noChangeArrowheads="1"/>
          </p:cNvSpPr>
          <p:nvPr/>
        </p:nvSpPr>
        <p:spPr bwMode="auto">
          <a:xfrm>
            <a:off x="0" y="2524125"/>
            <a:ext cx="9144000" cy="0"/>
          </a:xfrm>
          <a:prstGeom prst="rect">
            <a:avLst/>
          </a:prstGeom>
          <a:noFill/>
          <a:ln w="9525">
            <a:noFill/>
            <a:miter lim="800000"/>
            <a:headEnd/>
            <a:tailEnd/>
          </a:ln>
          <a:effectLst/>
        </p:spPr>
        <p:txBody>
          <a:bodyPr wrap="none">
            <a:spAutoFit/>
          </a:bodyPr>
          <a:lstStyle/>
          <a:p>
            <a:endParaRPr lang="en-US"/>
          </a:p>
        </p:txBody>
      </p:sp>
      <p:pic>
        <p:nvPicPr>
          <p:cNvPr id="80900" name="Picture 4" descr="MESA CHART"/>
          <p:cNvPicPr>
            <a:picLocks noChangeAspect="1" noChangeArrowheads="1"/>
          </p:cNvPicPr>
          <p:nvPr/>
        </p:nvPicPr>
        <p:blipFill>
          <a:blip r:embed="rId2"/>
          <a:srcRect/>
          <a:stretch>
            <a:fillRect/>
          </a:stretch>
        </p:blipFill>
        <p:spPr bwMode="auto">
          <a:xfrm>
            <a:off x="1600200" y="2362200"/>
            <a:ext cx="7162800" cy="3335338"/>
          </a:xfrm>
          <a:prstGeom prst="rect">
            <a:avLst/>
          </a:prstGeom>
          <a:noFill/>
        </p:spPr>
      </p:pic>
      <p:sp>
        <p:nvSpPr>
          <p:cNvPr id="2" name="TextBox 1"/>
          <p:cNvSpPr txBox="1"/>
          <p:nvPr/>
        </p:nvSpPr>
        <p:spPr>
          <a:xfrm>
            <a:off x="1600200" y="5697538"/>
            <a:ext cx="5257800" cy="923330"/>
          </a:xfrm>
          <a:prstGeom prst="rect">
            <a:avLst/>
          </a:prstGeom>
          <a:noFill/>
        </p:spPr>
        <p:txBody>
          <a:bodyPr wrap="square" rtlCol="0">
            <a:spAutoFit/>
          </a:bodyPr>
          <a:lstStyle/>
          <a:p>
            <a:r>
              <a:rPr lang="en-US" dirty="0" smtClean="0"/>
              <a:t>Exam 2 Sample Availability on the 2880 Subset Serum, n = 2403</a:t>
            </a:r>
          </a:p>
          <a:p>
            <a:r>
              <a:rPr lang="en-US" dirty="0" smtClean="0"/>
              <a:t>Plasma, n = 2536</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MESA Adhesion </a:t>
            </a:r>
            <a:r>
              <a:rPr lang="en-US" dirty="0" smtClean="0"/>
              <a:t>Proteins at Exam 2 on the 2880 Random Sample</a:t>
            </a:r>
            <a:endParaRPr lang="en-US" dirty="0"/>
          </a:p>
        </p:txBody>
      </p:sp>
      <p:sp>
        <p:nvSpPr>
          <p:cNvPr id="3" name="Content Placeholder 2"/>
          <p:cNvSpPr>
            <a:spLocks noGrp="1"/>
          </p:cNvSpPr>
          <p:nvPr>
            <p:ph idx="1"/>
          </p:nvPr>
        </p:nvSpPr>
        <p:spPr>
          <a:xfrm>
            <a:off x="1435100" y="1828800"/>
            <a:ext cx="7499350" cy="4419600"/>
          </a:xfrm>
        </p:spPr>
        <p:txBody>
          <a:bodyPr numCol="2">
            <a:normAutofit lnSpcReduction="10000"/>
          </a:bodyPr>
          <a:lstStyle/>
          <a:p>
            <a:pPr eaLnBrk="1" fontAlgn="ctr" hangingPunct="1"/>
            <a:r>
              <a:rPr lang="en-US" dirty="0" smtClean="0"/>
              <a:t>P-selectin</a:t>
            </a:r>
            <a:endParaRPr lang="en-US" dirty="0"/>
          </a:p>
          <a:p>
            <a:pPr eaLnBrk="1" fontAlgn="ctr" hangingPunct="1"/>
            <a:r>
              <a:rPr lang="en-US" dirty="0"/>
              <a:t>SDF1a</a:t>
            </a:r>
          </a:p>
          <a:p>
            <a:pPr eaLnBrk="1" fontAlgn="ctr" hangingPunct="1"/>
            <a:r>
              <a:rPr lang="en-US" dirty="0"/>
              <a:t>TGFb1</a:t>
            </a:r>
          </a:p>
          <a:p>
            <a:pPr eaLnBrk="1" fontAlgn="ctr" hangingPunct="1"/>
            <a:r>
              <a:rPr lang="en-US" dirty="0"/>
              <a:t>RANTES</a:t>
            </a:r>
          </a:p>
          <a:p>
            <a:pPr eaLnBrk="1" fontAlgn="ctr" hangingPunct="1"/>
            <a:r>
              <a:rPr lang="en-US" dirty="0" smtClean="0"/>
              <a:t>VCAM-1</a:t>
            </a:r>
            <a:endParaRPr lang="en-US" dirty="0"/>
          </a:p>
          <a:p>
            <a:pPr eaLnBrk="1" fontAlgn="ctr" hangingPunct="1"/>
            <a:r>
              <a:rPr lang="en-US" dirty="0"/>
              <a:t>ICAM-1</a:t>
            </a:r>
          </a:p>
          <a:p>
            <a:pPr eaLnBrk="1" fontAlgn="ctr" hangingPunct="1"/>
            <a:r>
              <a:rPr lang="en-US" dirty="0" smtClean="0"/>
              <a:t>L-selectin</a:t>
            </a:r>
          </a:p>
          <a:p>
            <a:pPr eaLnBrk="1" fontAlgn="ctr" hangingPunct="1"/>
            <a:r>
              <a:rPr lang="en-US" dirty="0" smtClean="0"/>
              <a:t>E-Cadherin</a:t>
            </a:r>
          </a:p>
          <a:p>
            <a:pPr eaLnBrk="1" fontAlgn="ctr" hangingPunct="1"/>
            <a:r>
              <a:rPr lang="en-US" dirty="0" smtClean="0"/>
              <a:t>*MMP-1</a:t>
            </a:r>
            <a:endParaRPr lang="en-US" dirty="0"/>
          </a:p>
          <a:p>
            <a:pPr eaLnBrk="1" fontAlgn="ctr" hangingPunct="1"/>
            <a:r>
              <a:rPr lang="en-US" dirty="0" smtClean="0"/>
              <a:t>MMP-2</a:t>
            </a:r>
            <a:endParaRPr lang="en-US" dirty="0"/>
          </a:p>
          <a:p>
            <a:pPr eaLnBrk="1" fontAlgn="ctr" hangingPunct="1"/>
            <a:r>
              <a:rPr lang="en-US" dirty="0" smtClean="0"/>
              <a:t>TIMP-2</a:t>
            </a:r>
            <a:endParaRPr lang="en-US" dirty="0"/>
          </a:p>
          <a:p>
            <a:pPr eaLnBrk="1" fontAlgn="ctr" hangingPunct="1"/>
            <a:r>
              <a:rPr lang="en-US" dirty="0" smtClean="0"/>
              <a:t>6Ckine</a:t>
            </a:r>
          </a:p>
          <a:p>
            <a:pPr eaLnBrk="1" fontAlgn="ctr" hangingPunct="1"/>
            <a:r>
              <a:rPr lang="en-US" dirty="0" smtClean="0"/>
              <a:t>SLPI</a:t>
            </a:r>
          </a:p>
          <a:p>
            <a:pPr eaLnBrk="1" fontAlgn="ctr" hangingPunct="1"/>
            <a:r>
              <a:rPr lang="en-US" dirty="0" smtClean="0"/>
              <a:t>IL2sr </a:t>
            </a:r>
            <a:endParaRPr lang="en-US" dirty="0"/>
          </a:p>
          <a:p>
            <a:pPr eaLnBrk="1" fontAlgn="ctr" hangingPunct="1"/>
            <a:r>
              <a:rPr lang="en-US" dirty="0" smtClean="0"/>
              <a:t>HGF</a:t>
            </a:r>
            <a:endParaRPr lang="en-US" dirty="0"/>
          </a:p>
        </p:txBody>
      </p:sp>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5</a:t>
            </a:fld>
            <a:endParaRPr lang="en-US"/>
          </a:p>
        </p:txBody>
      </p:sp>
      <p:sp>
        <p:nvSpPr>
          <p:cNvPr id="5" name="TextBox 4"/>
          <p:cNvSpPr txBox="1"/>
          <p:nvPr/>
        </p:nvSpPr>
        <p:spPr>
          <a:xfrm>
            <a:off x="5562600" y="5791200"/>
            <a:ext cx="2971800" cy="923330"/>
          </a:xfrm>
          <a:prstGeom prst="rect">
            <a:avLst/>
          </a:prstGeom>
          <a:noFill/>
        </p:spPr>
        <p:txBody>
          <a:bodyPr wrap="square" rtlCol="0">
            <a:spAutoFit/>
          </a:bodyPr>
          <a:lstStyle/>
          <a:p>
            <a:r>
              <a:rPr lang="en-US" dirty="0" smtClean="0"/>
              <a:t>Exam 2 Sample Availability </a:t>
            </a:r>
          </a:p>
          <a:p>
            <a:r>
              <a:rPr lang="en-US" dirty="0" smtClean="0"/>
              <a:t>Serum, n = 2403</a:t>
            </a:r>
          </a:p>
          <a:p>
            <a:r>
              <a:rPr lang="en-US" dirty="0" smtClean="0"/>
              <a:t>Plasma, n = 2536</a:t>
            </a:r>
            <a:endParaRPr lang="en-US" dirty="0"/>
          </a:p>
        </p:txBody>
      </p:sp>
    </p:spTree>
    <p:extLst>
      <p:ext uri="{BB962C8B-B14F-4D97-AF65-F5344CB8AC3E}">
        <p14:creationId xmlns:p14="http://schemas.microsoft.com/office/powerpoint/2010/main" val="2517604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p:cNvSpPr>
          <p:nvPr>
            <p:ph type="title"/>
          </p:nvPr>
        </p:nvSpPr>
        <p:spPr bwMode="auto">
          <a:noFill/>
        </p:spPr>
        <p:txBody>
          <a:bodyPr vert="horz" wrap="square" lIns="91440" tIns="45720" rIns="91440" bIns="45720" numCol="1" anchorCtr="0" compatLnSpc="1">
            <a:prstTxWarp prst="textNoShape">
              <a:avLst/>
            </a:prstTxWarp>
            <a:normAutofit fontScale="90000"/>
          </a:bodyPr>
          <a:lstStyle/>
          <a:p>
            <a:r>
              <a:rPr lang="en-US" dirty="0" smtClean="0">
                <a:effectLst/>
              </a:rPr>
              <a:t>Sample size with serum adhesion proteins measured ( n = 2403)</a:t>
            </a:r>
          </a:p>
        </p:txBody>
      </p:sp>
      <p:sp>
        <p:nvSpPr>
          <p:cNvPr id="82211" name="Line 291"/>
          <p:cNvSpPr>
            <a:spLocks noChangeShapeType="1"/>
          </p:cNvSpPr>
          <p:nvPr/>
        </p:nvSpPr>
        <p:spPr bwMode="auto">
          <a:xfrm>
            <a:off x="4457700" y="2395538"/>
            <a:ext cx="0" cy="0"/>
          </a:xfrm>
          <a:prstGeom prst="line">
            <a:avLst/>
          </a:prstGeom>
          <a:noFill/>
          <a:ln w="12700" cap="rnd">
            <a:solidFill>
              <a:srgbClr val="000000"/>
            </a:solidFill>
            <a:round/>
            <a:headEnd/>
            <a:tailEnd/>
          </a:ln>
          <a:effectLst/>
        </p:spPr>
        <p:txBody>
          <a:bodyPr/>
          <a:lstStyle/>
          <a:p>
            <a:endParaRPr lang="en-US"/>
          </a:p>
        </p:txBody>
      </p:sp>
      <p:sp>
        <p:nvSpPr>
          <p:cNvPr id="82314" name="Line 394"/>
          <p:cNvSpPr>
            <a:spLocks noChangeShapeType="1"/>
          </p:cNvSpPr>
          <p:nvPr/>
        </p:nvSpPr>
        <p:spPr bwMode="auto">
          <a:xfrm>
            <a:off x="4457700" y="2994025"/>
            <a:ext cx="0" cy="0"/>
          </a:xfrm>
          <a:prstGeom prst="line">
            <a:avLst/>
          </a:prstGeom>
          <a:noFill/>
          <a:ln w="12700" cap="rnd">
            <a:solidFill>
              <a:srgbClr val="000000"/>
            </a:solidFill>
            <a:round/>
            <a:headEnd/>
            <a:tailEnd/>
          </a:ln>
          <a:effectLst/>
        </p:spPr>
        <p:txBody>
          <a:bodyPr/>
          <a:lstStyle/>
          <a:p>
            <a:endParaRPr lang="en-US"/>
          </a:p>
        </p:txBody>
      </p:sp>
      <p:graphicFrame>
        <p:nvGraphicFramePr>
          <p:cNvPr id="3" name="Table 2"/>
          <p:cNvGraphicFramePr>
            <a:graphicFrameLocks noGrp="1"/>
          </p:cNvGraphicFramePr>
          <p:nvPr>
            <p:extLst>
              <p:ext uri="{D42A27DB-BD31-4B8C-83A1-F6EECF244321}">
                <p14:modId xmlns:p14="http://schemas.microsoft.com/office/powerpoint/2010/main" val="4204945616"/>
              </p:ext>
            </p:extLst>
          </p:nvPr>
        </p:nvGraphicFramePr>
        <p:xfrm>
          <a:off x="1295400" y="1474989"/>
          <a:ext cx="7535922" cy="5306810"/>
        </p:xfrm>
        <a:graphic>
          <a:graphicData uri="http://schemas.openxmlformats.org/drawingml/2006/table">
            <a:tbl>
              <a:tblPr/>
              <a:tblGrid>
                <a:gridCol w="2838874"/>
                <a:gridCol w="650360"/>
                <a:gridCol w="505836"/>
                <a:gridCol w="505836"/>
                <a:gridCol w="505836"/>
                <a:gridCol w="505836"/>
                <a:gridCol w="505836"/>
                <a:gridCol w="505836"/>
                <a:gridCol w="505836"/>
                <a:gridCol w="505836"/>
              </a:tblGrid>
              <a:tr h="265823">
                <a:tc gridSpan="2">
                  <a:txBody>
                    <a:bodyPr/>
                    <a:lstStyle/>
                    <a:p>
                      <a:pPr algn="ctr" fontAlgn="ctr"/>
                      <a:r>
                        <a:rPr lang="en-US" sz="1400" b="1" i="0" u="none" strike="noStrike" dirty="0">
                          <a:solidFill>
                            <a:srgbClr val="000000"/>
                          </a:solidFill>
                          <a:effectLst/>
                          <a:latin typeface="Arial"/>
                        </a:rPr>
                        <a:t>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endParaRPr lang="en-US"/>
                    </a:p>
                  </a:txBody>
                  <a:tcPr/>
                </a:tc>
                <a:tc gridSpan="8">
                  <a:txBody>
                    <a:bodyPr/>
                    <a:lstStyle/>
                    <a:p>
                      <a:pPr algn="ctr" fontAlgn="ctr"/>
                      <a:r>
                        <a:rPr lang="en-US" sz="1400" b="1" i="0" u="none" strike="noStrike" dirty="0">
                          <a:solidFill>
                            <a:srgbClr val="000000"/>
                          </a:solidFill>
                          <a:effectLst/>
                          <a:latin typeface="Arial"/>
                        </a:rPr>
                        <a:t>Race/Ethnicity</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56659">
                <a:tc>
                  <a:txBody>
                    <a:bodyPr/>
                    <a:lstStyle/>
                    <a:p>
                      <a:pPr algn="ctr" fontAlgn="ctr"/>
                      <a:r>
                        <a:rPr lang="en-US" sz="1400" b="1" i="0" u="none" strike="noStrike">
                          <a:solidFill>
                            <a:srgbClr val="000000"/>
                          </a:solidFill>
                          <a:effectLst/>
                          <a:latin typeface="Arial"/>
                        </a:rPr>
                        <a:t>Measure</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Arial"/>
                        </a:rPr>
                        <a:t>Exam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400" b="1" i="0" u="none" strike="noStrike" dirty="0" smtClean="0">
                          <a:solidFill>
                            <a:srgbClr val="000000"/>
                          </a:solidFill>
                          <a:effectLst/>
                          <a:latin typeface="Arial"/>
                        </a:rPr>
                        <a:t>Non-Hispanic</a:t>
                      </a:r>
                      <a:r>
                        <a:rPr lang="en-US" sz="1400" b="1" i="0" u="none" strike="noStrike" baseline="0" dirty="0" smtClean="0">
                          <a:solidFill>
                            <a:srgbClr val="000000"/>
                          </a:solidFill>
                          <a:effectLst/>
                          <a:latin typeface="Arial"/>
                        </a:rPr>
                        <a:t> white</a:t>
                      </a:r>
                      <a:endParaRPr lang="en-US" sz="1400" b="1"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400" b="1" i="0" u="none" strike="noStrike" dirty="0" smtClean="0">
                          <a:solidFill>
                            <a:srgbClr val="000000"/>
                          </a:solidFill>
                          <a:effectLst/>
                          <a:latin typeface="Arial"/>
                        </a:rPr>
                        <a:t>Chinese American</a:t>
                      </a:r>
                      <a:endParaRPr lang="en-US" sz="14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400" b="1" i="0" u="none" strike="noStrike" dirty="0">
                          <a:solidFill>
                            <a:srgbClr val="000000"/>
                          </a:solidFill>
                          <a:effectLst/>
                          <a:latin typeface="Arial"/>
                        </a:rPr>
                        <a:t>African </a:t>
                      </a:r>
                      <a:r>
                        <a:rPr lang="en-US" sz="1400" b="1" i="0" u="none" strike="noStrike" dirty="0" smtClean="0">
                          <a:solidFill>
                            <a:srgbClr val="000000"/>
                          </a:solidFill>
                          <a:effectLst/>
                          <a:latin typeface="Arial"/>
                        </a:rPr>
                        <a:t>American</a:t>
                      </a:r>
                      <a:endParaRPr lang="en-US" sz="14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400" b="1" i="0" u="none" strike="noStrike" dirty="0" smtClean="0">
                          <a:solidFill>
                            <a:srgbClr val="000000"/>
                          </a:solidFill>
                          <a:effectLst/>
                          <a:latin typeface="Arial"/>
                        </a:rPr>
                        <a:t>Hispanic American</a:t>
                      </a:r>
                      <a:endParaRPr lang="en-US" sz="14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265823">
                <a:tc>
                  <a:txBody>
                    <a:bodyPr/>
                    <a:lstStyle/>
                    <a:p>
                      <a:pPr algn="ctr" fontAlgn="ctr"/>
                      <a:r>
                        <a:rPr lang="en-US" sz="1400" b="0" i="0" u="none" strike="noStrike" dirty="0" smtClean="0">
                          <a:solidFill>
                            <a:srgbClr val="000000"/>
                          </a:solidFill>
                          <a:effectLst/>
                          <a:latin typeface="Arial"/>
                        </a:rPr>
                        <a:t>Target Sample</a:t>
                      </a:r>
                      <a:r>
                        <a:rPr lang="en-US" sz="1400" b="0" i="0" u="none" strike="noStrike" baseline="0" dirty="0" smtClean="0">
                          <a:solidFill>
                            <a:srgbClr val="000000"/>
                          </a:solidFill>
                          <a:effectLst/>
                          <a:latin typeface="Arial"/>
                        </a:rPr>
                        <a:t> - </a:t>
                      </a:r>
                      <a:r>
                        <a:rPr lang="en-US" sz="1400" b="0" i="0" u="none" strike="noStrike" dirty="0" smtClean="0">
                          <a:solidFill>
                            <a:srgbClr val="000000"/>
                          </a:solidFill>
                          <a:effectLst/>
                          <a:latin typeface="Arial"/>
                        </a:rPr>
                        <a:t>MESA 2880</a:t>
                      </a:r>
                      <a:endParaRPr lang="en-US" sz="14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40000"/>
                        <a:lumOff val="60000"/>
                      </a:schemeClr>
                    </a:solidFill>
                  </a:tcPr>
                </a:tc>
                <a:tc>
                  <a:txBody>
                    <a:bodyPr/>
                    <a:lstStyle/>
                    <a:p>
                      <a:pPr algn="ctr" fontAlgn="ctr"/>
                      <a:r>
                        <a:rPr lang="en-US" sz="1400" b="0" i="0" u="none" strike="noStrike" dirty="0">
                          <a:solidFill>
                            <a:srgbClr val="000000"/>
                          </a:solidFill>
                          <a:effectLst/>
                          <a:latin typeface="Arial"/>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40000"/>
                        <a:lumOff val="60000"/>
                      </a:schemeClr>
                    </a:solidFill>
                  </a:tcPr>
                </a:tc>
                <a:tc gridSpan="2">
                  <a:txBody>
                    <a:bodyPr/>
                    <a:lstStyle/>
                    <a:p>
                      <a:pPr algn="ctr" fontAlgn="ctr"/>
                      <a:r>
                        <a:rPr lang="en-US" sz="1400" b="0" i="0" u="none" strike="noStrike" dirty="0">
                          <a:solidFill>
                            <a:srgbClr val="000000"/>
                          </a:solidFill>
                          <a:effectLst/>
                          <a:latin typeface="Arial"/>
                        </a:rPr>
                        <a:t>720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40000"/>
                        <a:lumOff val="60000"/>
                      </a:schemeClr>
                    </a:solidFill>
                  </a:tcPr>
                </a:tc>
                <a:tc hMerge="1">
                  <a:txBody>
                    <a:bodyPr/>
                    <a:lstStyle/>
                    <a:p>
                      <a:endParaRPr lang="en-US"/>
                    </a:p>
                  </a:txBody>
                  <a:tcPr/>
                </a:tc>
                <a:tc gridSpan="2">
                  <a:txBody>
                    <a:bodyPr/>
                    <a:lstStyle/>
                    <a:p>
                      <a:pPr algn="ctr" fontAlgn="ctr"/>
                      <a:r>
                        <a:rPr lang="en-US" sz="1400" b="0" i="0" u="none" strike="noStrike" dirty="0">
                          <a:solidFill>
                            <a:srgbClr val="000000"/>
                          </a:solidFill>
                          <a:effectLst/>
                          <a:latin typeface="Arial"/>
                        </a:rPr>
                        <a:t>720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40000"/>
                        <a:lumOff val="60000"/>
                      </a:schemeClr>
                    </a:solidFill>
                  </a:tcPr>
                </a:tc>
                <a:tc hMerge="1">
                  <a:txBody>
                    <a:bodyPr/>
                    <a:lstStyle/>
                    <a:p>
                      <a:endParaRPr lang="en-US"/>
                    </a:p>
                  </a:txBody>
                  <a:tcPr/>
                </a:tc>
                <a:tc gridSpan="2">
                  <a:txBody>
                    <a:bodyPr/>
                    <a:lstStyle/>
                    <a:p>
                      <a:pPr algn="ctr" fontAlgn="ctr"/>
                      <a:r>
                        <a:rPr lang="en-US" sz="1400" b="0" i="0" u="none" strike="noStrike" dirty="0">
                          <a:solidFill>
                            <a:srgbClr val="000000"/>
                          </a:solidFill>
                          <a:effectLst/>
                          <a:latin typeface="Arial"/>
                        </a:rPr>
                        <a:t>720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40000"/>
                        <a:lumOff val="60000"/>
                      </a:schemeClr>
                    </a:solidFill>
                  </a:tcPr>
                </a:tc>
                <a:tc hMerge="1">
                  <a:txBody>
                    <a:bodyPr/>
                    <a:lstStyle/>
                    <a:p>
                      <a:endParaRPr lang="en-US"/>
                    </a:p>
                  </a:txBody>
                  <a:tcPr/>
                </a:tc>
                <a:tc gridSpan="2">
                  <a:txBody>
                    <a:bodyPr/>
                    <a:lstStyle/>
                    <a:p>
                      <a:pPr algn="ctr" fontAlgn="ctr"/>
                      <a:r>
                        <a:rPr lang="en-US" sz="1400" b="0" i="0" u="none" strike="noStrike" dirty="0">
                          <a:solidFill>
                            <a:srgbClr val="000000"/>
                          </a:solidFill>
                          <a:effectLst/>
                          <a:latin typeface="Arial"/>
                        </a:rPr>
                        <a:t>720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40000"/>
                        <a:lumOff val="60000"/>
                      </a:schemeClr>
                    </a:solidFill>
                  </a:tcPr>
                </a:tc>
                <a:tc hMerge="1">
                  <a:txBody>
                    <a:bodyPr/>
                    <a:lstStyle/>
                    <a:p>
                      <a:endParaRPr lang="en-US"/>
                    </a:p>
                  </a:txBody>
                  <a:tcPr/>
                </a:tc>
              </a:tr>
              <a:tr h="255189">
                <a:tc rowSpan="5">
                  <a:txBody>
                    <a:bodyPr/>
                    <a:lstStyle/>
                    <a:p>
                      <a:pPr algn="ctr" fontAlgn="ctr"/>
                      <a:r>
                        <a:rPr lang="en-US" sz="1400" b="0" i="0" u="none" strike="noStrike" dirty="0">
                          <a:solidFill>
                            <a:srgbClr val="000000"/>
                          </a:solidFill>
                          <a:effectLst/>
                          <a:latin typeface="Arial"/>
                        </a:rPr>
                        <a:t>Coronary Artery Calcium Score (CAC)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400" b="0" i="0" u="none" strike="noStrike">
                          <a:solidFill>
                            <a:srgbClr val="000000"/>
                          </a:solidFill>
                          <a:effectLst/>
                          <a:latin typeface="Arial"/>
                        </a:rPr>
                        <a:t>620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579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dirty="0">
                          <a:solidFill>
                            <a:srgbClr val="000000"/>
                          </a:solidFill>
                          <a:effectLst/>
                          <a:latin typeface="Arial"/>
                        </a:rPr>
                        <a:t>604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r>
              <a:tr h="255189">
                <a:tc vMerge="1">
                  <a:txBody>
                    <a:bodyPr/>
                    <a:lstStyle/>
                    <a:p>
                      <a:endParaRPr lang="en-US"/>
                    </a:p>
                  </a:txBody>
                  <a:tcPr/>
                </a:tc>
                <a:tc>
                  <a:txBody>
                    <a:bodyPr/>
                    <a:lstStyle/>
                    <a:p>
                      <a:pPr algn="ctr" fontAlgn="ctr"/>
                      <a:r>
                        <a:rPr lang="en-US" sz="1400" b="0" i="0" u="none" strike="noStrike" dirty="0">
                          <a:solidFill>
                            <a:srgbClr val="000000"/>
                          </a:solidFill>
                          <a:effectLst/>
                          <a:latin typeface="Arial"/>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295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ctr"/>
                      <a:r>
                        <a:rPr lang="en-US" sz="1400" b="0" i="0" u="none" strike="noStrike">
                          <a:solidFill>
                            <a:srgbClr val="000000"/>
                          </a:solidFill>
                          <a:effectLst/>
                          <a:latin typeface="Arial"/>
                        </a:rPr>
                        <a:t>282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ctr"/>
                      <a:r>
                        <a:rPr lang="en-US" sz="1400" b="0" i="0" u="none" strike="noStrike">
                          <a:solidFill>
                            <a:srgbClr val="000000"/>
                          </a:solidFill>
                          <a:effectLst/>
                          <a:latin typeface="Arial"/>
                        </a:rPr>
                        <a:t>276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ctr"/>
                      <a:r>
                        <a:rPr lang="en-US" sz="1400" b="0" i="0" u="none" strike="noStrike">
                          <a:solidFill>
                            <a:srgbClr val="000000"/>
                          </a:solidFill>
                          <a:effectLst/>
                          <a:latin typeface="Arial"/>
                        </a:rPr>
                        <a:t>293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r>
              <a:tr h="255189">
                <a:tc vMerge="1">
                  <a:txBody>
                    <a:bodyPr/>
                    <a:lstStyle/>
                    <a:p>
                      <a:endParaRPr lang="en-US"/>
                    </a:p>
                  </a:txBody>
                  <a:tcPr/>
                </a:tc>
                <a:tc>
                  <a:txBody>
                    <a:bodyPr/>
                    <a:lstStyle/>
                    <a:p>
                      <a:pPr algn="ctr" fontAlgn="ctr"/>
                      <a:r>
                        <a:rPr lang="en-US" sz="1400" b="0" i="0" u="none" strike="noStrike" dirty="0">
                          <a:solidFill>
                            <a:srgbClr val="000000"/>
                          </a:solidFill>
                          <a:effectLst/>
                          <a:latin typeface="Arial"/>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ctr"/>
                      <a:r>
                        <a:rPr lang="en-US" sz="1400" b="0" i="0" u="none" strike="noStrike">
                          <a:solidFill>
                            <a:srgbClr val="000000"/>
                          </a:solidFill>
                          <a:effectLst/>
                          <a:latin typeface="Arial"/>
                        </a:rPr>
                        <a:t>270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ctr"/>
                      <a:r>
                        <a:rPr lang="en-US" sz="1400" b="0" i="0" u="none" strike="noStrike">
                          <a:solidFill>
                            <a:srgbClr val="000000"/>
                          </a:solidFill>
                          <a:effectLst/>
                          <a:latin typeface="Arial"/>
                        </a:rPr>
                        <a:t>278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ctr"/>
                      <a:r>
                        <a:rPr lang="en-US" sz="1400" b="0" i="0" u="none" strike="noStrike">
                          <a:solidFill>
                            <a:srgbClr val="000000"/>
                          </a:solidFill>
                          <a:effectLst/>
                          <a:latin typeface="Arial"/>
                        </a:rPr>
                        <a:t>249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b"/>
                      <a:r>
                        <a:rPr lang="en-US" sz="1400" b="0" i="0" u="none" strike="noStrike" dirty="0">
                          <a:solidFill>
                            <a:srgbClr val="000000"/>
                          </a:solidFill>
                          <a:effectLst/>
                          <a:latin typeface="Arial"/>
                        </a:rPr>
                        <a:t>255</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5189">
                <a:tc vMerge="1">
                  <a:txBody>
                    <a:bodyPr/>
                    <a:lstStyle/>
                    <a:p>
                      <a:endParaRPr lang="en-US"/>
                    </a:p>
                  </a:txBody>
                  <a:tcPr/>
                </a:tc>
                <a:tc>
                  <a:txBody>
                    <a:bodyPr/>
                    <a:lstStyle/>
                    <a:p>
                      <a:pPr algn="ctr" fontAlgn="ctr"/>
                      <a:r>
                        <a:rPr lang="en-US" sz="1400" b="0" i="0" u="none" strike="noStrike" dirty="0">
                          <a:solidFill>
                            <a:srgbClr val="000000"/>
                          </a:solidFill>
                          <a:effectLst/>
                          <a:latin typeface="Arial"/>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400" b="0" i="0" u="none" strike="noStrike">
                          <a:solidFill>
                            <a:srgbClr val="000000"/>
                          </a:solidFill>
                          <a:effectLst/>
                          <a:latin typeface="Arial"/>
                        </a:rPr>
                        <a:t>220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113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165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dirty="0">
                          <a:solidFill>
                            <a:srgbClr val="000000"/>
                          </a:solidFill>
                          <a:effectLst/>
                          <a:latin typeface="Arial"/>
                        </a:rPr>
                        <a:t>165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r>
              <a:tr h="265823">
                <a:tc vMerge="1">
                  <a:txBody>
                    <a:bodyPr/>
                    <a:lstStyle/>
                    <a:p>
                      <a:endParaRPr lang="en-US"/>
                    </a:p>
                  </a:txBody>
                  <a:tcPr/>
                </a:tc>
                <a:tc>
                  <a:txBody>
                    <a:bodyPr/>
                    <a:lstStyle/>
                    <a:p>
                      <a:pPr algn="ctr" fontAlgn="ctr"/>
                      <a:r>
                        <a:rPr lang="en-US" sz="1400" b="0" i="0" u="none" strike="noStrike" dirty="0">
                          <a:solidFill>
                            <a:srgbClr val="000000"/>
                          </a:solidFill>
                          <a:effectLst/>
                          <a:latin typeface="Arial"/>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400" b="0" i="0" u="none" strike="noStrike">
                          <a:solidFill>
                            <a:srgbClr val="000000"/>
                          </a:solidFill>
                          <a:effectLst/>
                          <a:latin typeface="Arial"/>
                        </a:rPr>
                        <a:t>360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317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326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dirty="0">
                          <a:solidFill>
                            <a:srgbClr val="000000"/>
                          </a:solidFill>
                          <a:effectLst/>
                          <a:latin typeface="Arial"/>
                        </a:rPr>
                        <a:t>333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r>
              <a:tr h="255189">
                <a:tc rowSpan="5">
                  <a:txBody>
                    <a:bodyPr/>
                    <a:lstStyle/>
                    <a:p>
                      <a:pPr algn="ctr" fontAlgn="ctr"/>
                      <a:r>
                        <a:rPr lang="en-US" sz="1400" b="0" i="0" u="none" strike="noStrike" dirty="0">
                          <a:solidFill>
                            <a:srgbClr val="000000"/>
                          </a:solidFill>
                          <a:effectLst/>
                          <a:latin typeface="Arial"/>
                        </a:rPr>
                        <a:t>Carotid Ultrasound (IMT)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400" b="0" i="0" u="none" strike="noStrike" dirty="0">
                          <a:solidFill>
                            <a:srgbClr val="000000"/>
                          </a:solidFill>
                          <a:effectLst/>
                          <a:latin typeface="Arial"/>
                        </a:rPr>
                        <a:t>608</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598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560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dirty="0">
                          <a:solidFill>
                            <a:srgbClr val="000000"/>
                          </a:solidFill>
                          <a:effectLst/>
                          <a:latin typeface="Arial"/>
                        </a:rPr>
                        <a:t>587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r>
              <a:tr h="255189">
                <a:tc vMerge="1">
                  <a:txBody>
                    <a:bodyPr/>
                    <a:lstStyle/>
                    <a:p>
                      <a:endParaRPr lang="en-US"/>
                    </a:p>
                  </a:txBody>
                  <a:tcPr/>
                </a:tc>
                <a:tc>
                  <a:txBody>
                    <a:bodyPr/>
                    <a:lstStyle/>
                    <a:p>
                      <a:pPr algn="ctr" fontAlgn="ctr"/>
                      <a:r>
                        <a:rPr lang="en-US" sz="1400" b="0" i="0" u="none" strike="noStrike" dirty="0">
                          <a:solidFill>
                            <a:srgbClr val="000000"/>
                          </a:solidFill>
                          <a:effectLst/>
                          <a:latin typeface="Arial"/>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283</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ctr"/>
                      <a:r>
                        <a:rPr lang="en-US" sz="1400" b="0" i="0" u="none" strike="noStrike">
                          <a:solidFill>
                            <a:srgbClr val="000000"/>
                          </a:solidFill>
                          <a:effectLst/>
                          <a:latin typeface="Arial"/>
                        </a:rPr>
                        <a:t>288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ctr"/>
                      <a:r>
                        <a:rPr lang="en-US" sz="1400" b="0" i="0" u="none" strike="noStrike">
                          <a:solidFill>
                            <a:srgbClr val="000000"/>
                          </a:solidFill>
                          <a:effectLst/>
                          <a:latin typeface="Arial"/>
                        </a:rPr>
                        <a:t>268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ctr"/>
                      <a:r>
                        <a:rPr lang="en-US" sz="1400" b="0" i="0" u="none" strike="noStrike">
                          <a:solidFill>
                            <a:srgbClr val="000000"/>
                          </a:solidFill>
                          <a:effectLst/>
                          <a:latin typeface="Arial"/>
                        </a:rPr>
                        <a:t>274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r>
              <a:tr h="255189">
                <a:tc vMerge="1">
                  <a:txBody>
                    <a:bodyPr/>
                    <a:lstStyle/>
                    <a:p>
                      <a:endParaRPr lang="en-US"/>
                    </a:p>
                  </a:txBody>
                  <a:tcPr/>
                </a:tc>
                <a:tc>
                  <a:txBody>
                    <a:bodyPr/>
                    <a:lstStyle/>
                    <a:p>
                      <a:pPr algn="ctr" fontAlgn="ctr"/>
                      <a:r>
                        <a:rPr lang="en-US" sz="1400" b="0" i="0" u="none" strike="noStrike" dirty="0">
                          <a:solidFill>
                            <a:srgbClr val="000000"/>
                          </a:solidFill>
                          <a:effectLst/>
                          <a:latin typeface="Arial"/>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ctr"/>
                      <a:r>
                        <a:rPr lang="en-US" sz="1400" b="0" i="0" u="none" strike="noStrike">
                          <a:solidFill>
                            <a:srgbClr val="000000"/>
                          </a:solidFill>
                          <a:effectLst/>
                          <a:latin typeface="Arial"/>
                        </a:rPr>
                        <a:t>260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ctr"/>
                      <a:r>
                        <a:rPr lang="en-US" sz="1400" b="0" i="0" u="none" strike="noStrike">
                          <a:solidFill>
                            <a:srgbClr val="000000"/>
                          </a:solidFill>
                          <a:effectLst/>
                          <a:latin typeface="Arial"/>
                        </a:rPr>
                        <a:t>277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ctr"/>
                      <a:r>
                        <a:rPr lang="en-US" sz="1400" b="0" i="0" u="none" strike="noStrike">
                          <a:solidFill>
                            <a:srgbClr val="000000"/>
                          </a:solidFill>
                          <a:effectLst/>
                          <a:latin typeface="Arial"/>
                        </a:rPr>
                        <a:t>233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a:txBody>
                    <a:bodyPr/>
                    <a:lstStyle/>
                    <a:p>
                      <a:pPr algn="ctr" fontAlgn="b"/>
                      <a:r>
                        <a:rPr lang="en-US" sz="1400" b="0" i="0" u="none" strike="noStrike" dirty="0">
                          <a:solidFill>
                            <a:srgbClr val="000000"/>
                          </a:solidFill>
                          <a:effectLst/>
                          <a:latin typeface="Arial"/>
                        </a:rPr>
                        <a:t>257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5189">
                <a:tc vMerge="1">
                  <a:txBody>
                    <a:bodyPr/>
                    <a:lstStyle/>
                    <a:p>
                      <a:endParaRPr lang="en-US"/>
                    </a:p>
                  </a:txBody>
                  <a:tcPr/>
                </a:tc>
                <a:tc>
                  <a:txBody>
                    <a:bodyPr/>
                    <a:lstStyle/>
                    <a:p>
                      <a:pPr algn="ctr" fontAlgn="ctr"/>
                      <a:r>
                        <a:rPr lang="en-US" sz="1400" b="0" i="0" u="none" strike="noStrike" dirty="0">
                          <a:solidFill>
                            <a:srgbClr val="000000"/>
                          </a:solidFill>
                          <a:effectLst/>
                          <a:latin typeface="Arial"/>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400" b="0" i="0" u="none" strike="noStrike" dirty="0">
                          <a:solidFill>
                            <a:srgbClr val="000000"/>
                          </a:solidFill>
                          <a:effectLst/>
                          <a:latin typeface="Arial"/>
                        </a:rPr>
                        <a:t> </a:t>
                      </a:r>
                      <a:r>
                        <a:rPr lang="en-US" sz="1400" b="0" i="0" u="none" strike="noStrike" dirty="0" smtClean="0">
                          <a:solidFill>
                            <a:srgbClr val="000000"/>
                          </a:solidFill>
                          <a:effectLst/>
                          <a:latin typeface="Arial"/>
                        </a:rPr>
                        <a:t>184</a:t>
                      </a:r>
                      <a:endParaRPr lang="en-US" sz="14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dirty="0">
                          <a:solidFill>
                            <a:srgbClr val="000000"/>
                          </a:solidFill>
                          <a:effectLst/>
                          <a:latin typeface="Arial"/>
                        </a:rPr>
                        <a:t> </a:t>
                      </a:r>
                      <a:r>
                        <a:rPr lang="en-US" sz="1400" b="0" i="0" u="none" strike="noStrike" dirty="0" smtClean="0">
                          <a:solidFill>
                            <a:srgbClr val="000000"/>
                          </a:solidFill>
                          <a:effectLst/>
                          <a:latin typeface="Arial"/>
                        </a:rPr>
                        <a:t>111</a:t>
                      </a:r>
                      <a:endParaRPr lang="en-US" sz="14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dirty="0">
                          <a:solidFill>
                            <a:srgbClr val="000000"/>
                          </a:solidFill>
                          <a:effectLst/>
                          <a:latin typeface="Arial"/>
                        </a:rPr>
                        <a:t> </a:t>
                      </a:r>
                      <a:r>
                        <a:rPr lang="en-US" sz="1400" b="0" i="0" u="none" strike="noStrike" dirty="0" smtClean="0">
                          <a:solidFill>
                            <a:srgbClr val="000000"/>
                          </a:solidFill>
                          <a:effectLst/>
                          <a:latin typeface="Arial"/>
                        </a:rPr>
                        <a:t>145</a:t>
                      </a:r>
                      <a:endParaRPr lang="en-US" sz="14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dirty="0" smtClean="0">
                          <a:solidFill>
                            <a:srgbClr val="000000"/>
                          </a:solidFill>
                          <a:effectLst/>
                          <a:latin typeface="Arial"/>
                        </a:rPr>
                        <a:t>143</a:t>
                      </a:r>
                      <a:r>
                        <a:rPr lang="en-US" sz="1400" b="0" i="0" u="none" strike="noStrike" dirty="0">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r>
              <a:tr h="265823">
                <a:tc vMerge="1">
                  <a:txBody>
                    <a:bodyPr/>
                    <a:lstStyle/>
                    <a:p>
                      <a:endParaRPr lang="en-US"/>
                    </a:p>
                  </a:txBody>
                  <a:tcPr/>
                </a:tc>
                <a:tc>
                  <a:txBody>
                    <a:bodyPr/>
                    <a:lstStyle/>
                    <a:p>
                      <a:pPr algn="ctr" fontAlgn="ctr"/>
                      <a:r>
                        <a:rPr lang="en-US" sz="1400" b="0" i="0" u="none" strike="noStrike" dirty="0">
                          <a:solidFill>
                            <a:srgbClr val="000000"/>
                          </a:solidFill>
                          <a:effectLst/>
                          <a:latin typeface="Arial"/>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400" b="0" i="0" u="none" strike="noStrike">
                          <a:solidFill>
                            <a:srgbClr val="000000"/>
                          </a:solidFill>
                          <a:effectLst/>
                          <a:latin typeface="Arial"/>
                        </a:rPr>
                        <a:t>375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367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334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324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r>
              <a:tr h="255189">
                <a:tc rowSpan="5">
                  <a:txBody>
                    <a:bodyPr/>
                    <a:lstStyle/>
                    <a:p>
                      <a:pPr algn="ctr" fontAlgn="ctr"/>
                      <a:r>
                        <a:rPr lang="en-US" sz="1400" b="0" i="0" u="none" strike="noStrike">
                          <a:solidFill>
                            <a:srgbClr val="000000"/>
                          </a:solidFill>
                          <a:effectLst/>
                          <a:latin typeface="Arial"/>
                        </a:rPr>
                        <a:t>ABI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400" b="0" i="0" u="none" strike="noStrike" dirty="0">
                          <a:solidFill>
                            <a:srgbClr val="000000"/>
                          </a:solidFill>
                          <a:effectLst/>
                          <a:latin typeface="Arial"/>
                        </a:rPr>
                        <a:t>616</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596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575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dirty="0">
                          <a:solidFill>
                            <a:srgbClr val="000000"/>
                          </a:solidFill>
                          <a:effectLst/>
                          <a:latin typeface="Arial"/>
                        </a:rPr>
                        <a:t>597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r>
              <a:tr h="255189">
                <a:tc vMerge="1">
                  <a:txBody>
                    <a:bodyPr/>
                    <a:lstStyle/>
                    <a:p>
                      <a:endParaRPr lang="en-US"/>
                    </a:p>
                  </a:txBody>
                  <a:tcPr/>
                </a:tc>
                <a:tc>
                  <a:txBody>
                    <a:bodyPr/>
                    <a:lstStyle/>
                    <a:p>
                      <a:pPr algn="ctr" fontAlgn="ctr"/>
                      <a:r>
                        <a:rPr lang="en-US" sz="1400" b="0" i="0" u="none" strike="noStrike" dirty="0">
                          <a:solidFill>
                            <a:srgbClr val="000000"/>
                          </a:solidFill>
                          <a:effectLst/>
                          <a:latin typeface="Arial"/>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ctr" fontAlgn="ctr"/>
                      <a:r>
                        <a:rPr lang="en-US" sz="1400" b="0" i="0" u="none" strike="noStrike" dirty="0">
                          <a:solidFill>
                            <a:srgbClr val="000000"/>
                          </a:solidFill>
                          <a:effectLst/>
                          <a:latin typeface="Arial"/>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5189">
                <a:tc vMerge="1">
                  <a:txBody>
                    <a:bodyPr/>
                    <a:lstStyle/>
                    <a:p>
                      <a:endParaRPr lang="en-US"/>
                    </a:p>
                  </a:txBody>
                  <a:tcPr/>
                </a:tc>
                <a:tc>
                  <a:txBody>
                    <a:bodyPr/>
                    <a:lstStyle/>
                    <a:p>
                      <a:pPr algn="ctr" fontAlgn="ctr"/>
                      <a:r>
                        <a:rPr lang="en-US" sz="1400" b="0" i="0" u="none" strike="noStrike" dirty="0">
                          <a:solidFill>
                            <a:srgbClr val="000000"/>
                          </a:solidFill>
                          <a:effectLst/>
                          <a:latin typeface="Arial"/>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400" b="0" i="0" u="none" strike="noStrike">
                          <a:solidFill>
                            <a:srgbClr val="000000"/>
                          </a:solidFill>
                          <a:effectLst/>
                          <a:latin typeface="Arial"/>
                        </a:rPr>
                        <a:t>548</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550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512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400" b="0" i="0" u="none" strike="noStrike" dirty="0">
                          <a:solidFill>
                            <a:srgbClr val="000000"/>
                          </a:solidFill>
                          <a:effectLst/>
                          <a:latin typeface="Arial"/>
                        </a:rPr>
                        <a:t>523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255189">
                <a:tc vMerge="1">
                  <a:txBody>
                    <a:bodyPr/>
                    <a:lstStyle/>
                    <a:p>
                      <a:endParaRPr lang="en-US"/>
                    </a:p>
                  </a:txBody>
                  <a:tcPr/>
                </a:tc>
                <a:tc>
                  <a:txBody>
                    <a:bodyPr/>
                    <a:lstStyle/>
                    <a:p>
                      <a:pPr algn="ctr" fontAlgn="ctr"/>
                      <a:r>
                        <a:rPr lang="en-US" sz="1400" b="0" i="0" u="none" strike="noStrike" dirty="0">
                          <a:solidFill>
                            <a:srgbClr val="000000"/>
                          </a:solidFill>
                          <a:effectLst/>
                          <a:latin typeface="Arial"/>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ctr" fontAlgn="ctr"/>
                      <a:r>
                        <a:rPr lang="en-US" sz="1400" b="0" i="0" u="none" strike="noStrike" dirty="0">
                          <a:solidFill>
                            <a:srgbClr val="000000"/>
                          </a:solidFill>
                          <a:effectLst/>
                          <a:latin typeface="Arial"/>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2F2F2"/>
                      </a:fgClr>
                      <a:bgClr>
                        <a:srgbClr val="BFBFBF"/>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5823">
                <a:tc vMerge="1">
                  <a:txBody>
                    <a:bodyPr/>
                    <a:lstStyle/>
                    <a:p>
                      <a:endParaRPr lang="en-US"/>
                    </a:p>
                  </a:txBody>
                  <a:tcPr/>
                </a:tc>
                <a:tc>
                  <a:txBody>
                    <a:bodyPr/>
                    <a:lstStyle/>
                    <a:p>
                      <a:pPr algn="ctr" fontAlgn="ctr"/>
                      <a:r>
                        <a:rPr lang="en-US" sz="1400" b="0" i="0" u="none" strike="noStrike" dirty="0">
                          <a:solidFill>
                            <a:srgbClr val="000000"/>
                          </a:solidFill>
                          <a:effectLst/>
                          <a:latin typeface="Arial"/>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400" b="0" i="0" u="none" strike="noStrike">
                          <a:solidFill>
                            <a:srgbClr val="000000"/>
                          </a:solidFill>
                          <a:effectLst/>
                          <a:latin typeface="Arial"/>
                        </a:rPr>
                        <a:t>445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433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a:solidFill>
                            <a:srgbClr val="000000"/>
                          </a:solidFill>
                          <a:effectLst/>
                          <a:latin typeface="Arial"/>
                        </a:rPr>
                        <a:t>403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ctr" fontAlgn="ctr"/>
                      <a:r>
                        <a:rPr lang="en-US" sz="1400" b="0" i="0" u="none" strike="noStrike" dirty="0">
                          <a:solidFill>
                            <a:srgbClr val="000000"/>
                          </a:solidFill>
                          <a:effectLst/>
                          <a:latin typeface="Arial"/>
                        </a:rPr>
                        <a:t>415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r>
              <a:tr h="265823">
                <a:tc>
                  <a:txBody>
                    <a:bodyPr/>
                    <a:lstStyle/>
                    <a:p>
                      <a:pPr algn="ctr" fontAlgn="ctr"/>
                      <a:r>
                        <a:rPr lang="en-US" sz="1400" b="0" i="0" u="none" strike="noStrike" dirty="0">
                          <a:solidFill>
                            <a:schemeClr val="tx1"/>
                          </a:solidFill>
                          <a:effectLst/>
                          <a:latin typeface="Arial"/>
                        </a:rPr>
                        <a:t>Post -exam 2 CVD </a:t>
                      </a:r>
                      <a:r>
                        <a:rPr lang="en-US" sz="1400" b="0" i="0" u="none" strike="noStrike" dirty="0" smtClean="0">
                          <a:solidFill>
                            <a:schemeClr val="tx1"/>
                          </a:solidFill>
                          <a:effectLst/>
                          <a:latin typeface="Arial"/>
                        </a:rPr>
                        <a:t>events </a:t>
                      </a:r>
                      <a:endParaRPr lang="en-US" sz="1400" b="0" i="0" u="none" strike="noStrike" dirty="0">
                        <a:solidFill>
                          <a:schemeClr val="tx1"/>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chemeClr val="tx1"/>
                          </a:solidFill>
                          <a:effectLst/>
                          <a:latin typeface="Arial"/>
                        </a:rPr>
                        <a:t>FU11</a:t>
                      </a:r>
                      <a:endParaRPr lang="en-US" sz="1400" b="0" i="0" u="none" strike="noStrike" dirty="0">
                        <a:solidFill>
                          <a:schemeClr val="tx1"/>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400" b="0" i="0" u="none" strike="noStrike" dirty="0" smtClean="0">
                          <a:solidFill>
                            <a:schemeClr val="tx1"/>
                          </a:solidFill>
                          <a:effectLst/>
                          <a:latin typeface="Arial"/>
                        </a:rPr>
                        <a:t>58</a:t>
                      </a:r>
                      <a:endParaRPr lang="en-US" sz="1400" b="0" i="0" u="none" strike="noStrike" dirty="0">
                        <a:solidFill>
                          <a:schemeClr val="tx1"/>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400" b="0" i="0" u="none" strike="noStrike" dirty="0" smtClean="0">
                          <a:solidFill>
                            <a:schemeClr val="tx1"/>
                          </a:solidFill>
                          <a:effectLst/>
                          <a:latin typeface="Arial"/>
                        </a:rPr>
                        <a:t>29</a:t>
                      </a:r>
                      <a:endParaRPr lang="en-US" sz="1400" b="0" i="0" u="none" strike="noStrike" dirty="0">
                        <a:solidFill>
                          <a:schemeClr val="tx1"/>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400" b="0" i="0" u="none" strike="noStrike" dirty="0" smtClean="0">
                          <a:solidFill>
                            <a:schemeClr val="tx1"/>
                          </a:solidFill>
                          <a:effectLst/>
                          <a:latin typeface="Arial"/>
                        </a:rPr>
                        <a:t>44</a:t>
                      </a:r>
                      <a:endParaRPr lang="en-US" sz="1400" b="0" i="0" u="none" strike="noStrike" dirty="0">
                        <a:solidFill>
                          <a:schemeClr val="tx1"/>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400" b="0" i="0" u="none" strike="noStrike" dirty="0" smtClean="0">
                          <a:solidFill>
                            <a:schemeClr val="tx1"/>
                          </a:solidFill>
                          <a:effectLst/>
                          <a:latin typeface="Arial"/>
                        </a:rPr>
                        <a:t>59</a:t>
                      </a:r>
                      <a:endParaRPr lang="en-US" sz="1400" b="0" i="0" u="none" strike="noStrike" dirty="0">
                        <a:solidFill>
                          <a:schemeClr val="tx1"/>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Replication Protein Measures</a:t>
            </a:r>
            <a:endParaRPr lang="en-US" dirty="0"/>
          </a:p>
        </p:txBody>
      </p:sp>
      <p:sp>
        <p:nvSpPr>
          <p:cNvPr id="3" name="Content Placeholder 2"/>
          <p:cNvSpPr>
            <a:spLocks noGrp="1"/>
          </p:cNvSpPr>
          <p:nvPr>
            <p:ph idx="1"/>
          </p:nvPr>
        </p:nvSpPr>
        <p:spPr/>
        <p:txBody>
          <a:bodyPr/>
          <a:lstStyle/>
          <a:p>
            <a:r>
              <a:rPr lang="en-US" dirty="0"/>
              <a:t>P-Selectin</a:t>
            </a:r>
          </a:p>
          <a:p>
            <a:pPr lvl="1"/>
            <a:r>
              <a:rPr lang="en-US" dirty="0"/>
              <a:t>Exam 2 – remaining cohort (n = 3437)</a:t>
            </a:r>
          </a:p>
          <a:p>
            <a:r>
              <a:rPr lang="en-US" dirty="0" smtClean="0"/>
              <a:t>HGF</a:t>
            </a:r>
          </a:p>
          <a:p>
            <a:pPr lvl="1"/>
            <a:r>
              <a:rPr lang="en-US" dirty="0" smtClean="0"/>
              <a:t>Exam 1 – full cohort (n = 6814)</a:t>
            </a:r>
          </a:p>
          <a:p>
            <a:endParaRPr lang="en-US" dirty="0" smtClean="0"/>
          </a:p>
          <a:p>
            <a:r>
              <a:rPr lang="en-US" dirty="0" smtClean="0"/>
              <a:t>Additional replication measurements TBD </a:t>
            </a:r>
            <a:endParaRPr lang="en-US" dirty="0"/>
          </a:p>
        </p:txBody>
      </p:sp>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7</a:t>
            </a:fld>
            <a:endParaRPr lang="en-US"/>
          </a:p>
        </p:txBody>
      </p:sp>
    </p:spTree>
    <p:extLst>
      <p:ext uri="{BB962C8B-B14F-4D97-AF65-F5344CB8AC3E}">
        <p14:creationId xmlns:p14="http://schemas.microsoft.com/office/powerpoint/2010/main" val="1737178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P-selectin Background </a:t>
            </a:r>
            <a:endParaRPr lang="en-US" dirty="0"/>
          </a:p>
        </p:txBody>
      </p:sp>
      <p:sp>
        <p:nvSpPr>
          <p:cNvPr id="3" name="Content Placeholder 2"/>
          <p:cNvSpPr>
            <a:spLocks noGrp="1"/>
          </p:cNvSpPr>
          <p:nvPr>
            <p:ph idx="1"/>
          </p:nvPr>
        </p:nvSpPr>
        <p:spPr/>
        <p:txBody>
          <a:bodyPr/>
          <a:lstStyle/>
          <a:p>
            <a:r>
              <a:rPr lang="en-US" dirty="0" smtClean="0"/>
              <a:t>Enhances </a:t>
            </a:r>
            <a:r>
              <a:rPr lang="en-US" dirty="0" err="1" smtClean="0"/>
              <a:t>procoagulant</a:t>
            </a:r>
            <a:r>
              <a:rPr lang="en-US" dirty="0" smtClean="0"/>
              <a:t> activity and activates leukocyte </a:t>
            </a:r>
            <a:r>
              <a:rPr lang="en-US" dirty="0" err="1" smtClean="0"/>
              <a:t>integrins</a:t>
            </a:r>
            <a:endParaRPr lang="en-US" dirty="0" smtClean="0"/>
          </a:p>
          <a:p>
            <a:r>
              <a:rPr lang="en-US" dirty="0" smtClean="0"/>
              <a:t>Plasma p-selectin inconsistently associated with CVD </a:t>
            </a:r>
          </a:p>
          <a:p>
            <a:r>
              <a:rPr lang="en-US" dirty="0" smtClean="0"/>
              <a:t>Race/ethnic specific functional SNPs (e.g. rs6136)</a:t>
            </a:r>
          </a:p>
          <a:p>
            <a:r>
              <a:rPr lang="en-US" dirty="0" smtClean="0"/>
              <a:t>Predominantly white populations</a:t>
            </a:r>
          </a:p>
          <a:p>
            <a:r>
              <a:rPr lang="en-US" dirty="0" smtClean="0"/>
              <a:t>MESA is ideal venue to investigate</a:t>
            </a:r>
          </a:p>
          <a:p>
            <a:pPr marL="82550" indent="0">
              <a:buNone/>
            </a:pP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8</a:t>
            </a:fld>
            <a:endParaRPr lang="en-US"/>
          </a:p>
        </p:txBody>
      </p:sp>
    </p:spTree>
    <p:extLst>
      <p:ext uri="{BB962C8B-B14F-4D97-AF65-F5344CB8AC3E}">
        <p14:creationId xmlns:p14="http://schemas.microsoft.com/office/powerpoint/2010/main" val="1061736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Preliminary Data - Risk Factor Results</a:t>
            </a:r>
            <a:endParaRPr lang="en-US" dirty="0"/>
          </a:p>
        </p:txBody>
      </p:sp>
      <p:sp>
        <p:nvSpPr>
          <p:cNvPr id="3" name="Content Placeholder 2"/>
          <p:cNvSpPr>
            <a:spLocks noGrp="1"/>
          </p:cNvSpPr>
          <p:nvPr>
            <p:ph idx="1"/>
          </p:nvPr>
        </p:nvSpPr>
        <p:spPr/>
        <p:txBody>
          <a:bodyPr/>
          <a:lstStyle/>
          <a:p>
            <a:r>
              <a:rPr lang="en-US" dirty="0" smtClean="0"/>
              <a:t>n = 2536</a:t>
            </a:r>
          </a:p>
          <a:p>
            <a:r>
              <a:rPr lang="en-US" dirty="0" smtClean="0"/>
              <a:t>Plasma P-selectin varied by race and higher in men</a:t>
            </a:r>
          </a:p>
          <a:p>
            <a:r>
              <a:rPr lang="en-US" dirty="0" smtClean="0"/>
              <a:t>Positively associated with WHR and triglycerides</a:t>
            </a:r>
          </a:p>
          <a:p>
            <a:r>
              <a:rPr lang="en-US" dirty="0" smtClean="0"/>
              <a:t>Significant race/ethnic interaction </a:t>
            </a:r>
          </a:p>
          <a:p>
            <a:pPr lvl="1"/>
            <a:r>
              <a:rPr lang="en-US" dirty="0" smtClean="0"/>
              <a:t>P-selectin and HDL</a:t>
            </a:r>
          </a:p>
          <a:p>
            <a:r>
              <a:rPr lang="en-US" dirty="0" smtClean="0"/>
              <a:t>Higher levels in diabetic hypertensives compared to normal</a:t>
            </a:r>
          </a:p>
          <a:p>
            <a:endParaRPr lang="en-US" dirty="0"/>
          </a:p>
        </p:txBody>
      </p:sp>
      <p:sp>
        <p:nvSpPr>
          <p:cNvPr id="4" name="Slide Number Placeholder 3"/>
          <p:cNvSpPr>
            <a:spLocks noGrp="1"/>
          </p:cNvSpPr>
          <p:nvPr>
            <p:ph type="sldNum" sz="quarter" idx="12"/>
          </p:nvPr>
        </p:nvSpPr>
        <p:spPr/>
        <p:txBody>
          <a:bodyPr/>
          <a:lstStyle/>
          <a:p>
            <a:pPr>
              <a:defRPr/>
            </a:pPr>
            <a:fld id="{ACF3EBD4-0518-4D5E-801C-5A63D075B2C8}" type="slidenum">
              <a:rPr lang="en-US" smtClean="0"/>
              <a:pPr>
                <a:defRPr/>
              </a:pPr>
              <a:t>9</a:t>
            </a:fld>
            <a:endParaRPr lang="en-US"/>
          </a:p>
        </p:txBody>
      </p:sp>
    </p:spTree>
    <p:extLst>
      <p:ext uri="{BB962C8B-B14F-4D97-AF65-F5344CB8AC3E}">
        <p14:creationId xmlns:p14="http://schemas.microsoft.com/office/powerpoint/2010/main" val="38754270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Custom 61">
      <a:dk1>
        <a:srgbClr val="000000"/>
      </a:dk1>
      <a:lt1>
        <a:sysClr val="window" lastClr="FFFFFF"/>
      </a:lt1>
      <a:dk2>
        <a:srgbClr val="00B0F0"/>
      </a:dk2>
      <a:lt2>
        <a:srgbClr val="DC920E"/>
      </a:lt2>
      <a:accent1>
        <a:srgbClr val="FFC000"/>
      </a:accent1>
      <a:accent2>
        <a:srgbClr val="9FB8CD"/>
      </a:accent2>
      <a:accent3>
        <a:srgbClr val="D2DA7A"/>
      </a:accent3>
      <a:accent4>
        <a:srgbClr val="FFCC00"/>
      </a:accent4>
      <a:accent5>
        <a:srgbClr val="B88472"/>
      </a:accent5>
      <a:accent6>
        <a:srgbClr val="8E736A"/>
      </a:accent6>
      <a:hlink>
        <a:srgbClr val="B292CA"/>
      </a:hlink>
      <a:folHlink>
        <a:srgbClr val="6B568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3839</TotalTime>
  <Words>2012</Words>
  <Application>Microsoft Macintosh PowerPoint</Application>
  <PresentationFormat>On-screen Show (4:3)</PresentationFormat>
  <Paragraphs>580</Paragraphs>
  <Slides>22</Slides>
  <Notes>5</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Solstice</vt:lpstr>
      <vt:lpstr>MESA Adhesion Ancillary Study Results MESA Adhesion Ancillary Study </vt:lpstr>
      <vt:lpstr>MESA Adhesion Research Team</vt:lpstr>
      <vt:lpstr>MESA Adhesion Study Goals</vt:lpstr>
      <vt:lpstr>MESA Adhesion Study Population </vt:lpstr>
      <vt:lpstr>MESA Adhesion Proteins at Exam 2 on the 2880 Random Sample</vt:lpstr>
      <vt:lpstr>Sample size with serum adhesion proteins measured ( n = 2403)</vt:lpstr>
      <vt:lpstr>Replication Protein Measures</vt:lpstr>
      <vt:lpstr>P-selectin Background </vt:lpstr>
      <vt:lpstr>Preliminary Data - Risk Factor Results</vt:lpstr>
      <vt:lpstr>Preliminary Protein Results  P-Selectin and Atherosclerosis</vt:lpstr>
      <vt:lpstr>Preliminary Genetic Results  P-Selectin </vt:lpstr>
      <vt:lpstr>PowerPoint Presentation</vt:lpstr>
      <vt:lpstr>PowerPoint Presentation</vt:lpstr>
      <vt:lpstr>Investigating ABO Genotyping</vt:lpstr>
      <vt:lpstr>Future Directions</vt:lpstr>
      <vt:lpstr>HGF Biology </vt:lpstr>
      <vt:lpstr>Preliminary HGF Results</vt:lpstr>
      <vt:lpstr>HGF Race Specific Results</vt:lpstr>
      <vt:lpstr>Future Directions</vt:lpstr>
      <vt:lpstr>Questions  </vt:lpstr>
      <vt:lpstr>PowerPoint Presentation</vt:lpstr>
      <vt:lpstr>ABO SNPs</vt:lpstr>
    </vt:vector>
  </TitlesOfParts>
  <Company>University of Minnesota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Multi-Scale Biology of Atherosclerosis on the Cellular Adhesion Pathway</dc:title>
  <dc:creator>Lynesha Oudavanh</dc:creator>
  <cp:lastModifiedBy>Bielinski, Suzette J., Ph.D.</cp:lastModifiedBy>
  <cp:revision>244</cp:revision>
  <dcterms:created xsi:type="dcterms:W3CDTF">2011-01-12T21:15:21Z</dcterms:created>
  <dcterms:modified xsi:type="dcterms:W3CDTF">2014-02-06T13:05:14Z</dcterms:modified>
</cp:coreProperties>
</file>