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wdp" ContentType="image/vnd.ms-photo"/>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801" r:id="rId3"/>
    <p:sldMasterId id="2147483856" r:id="rId4"/>
    <p:sldMasterId id="2147483868" r:id="rId5"/>
    <p:sldMasterId id="2147483880" r:id="rId6"/>
    <p:sldMasterId id="2147483892" r:id="rId7"/>
    <p:sldMasterId id="2147483904" r:id="rId8"/>
    <p:sldMasterId id="2147483928" r:id="rId9"/>
    <p:sldMasterId id="2147483940" r:id="rId10"/>
    <p:sldMasterId id="2147483952" r:id="rId11"/>
    <p:sldMasterId id="2147483964" r:id="rId12"/>
    <p:sldMasterId id="2147483978" r:id="rId13"/>
    <p:sldMasterId id="2147483991" r:id="rId14"/>
    <p:sldMasterId id="2147484005" r:id="rId15"/>
    <p:sldMasterId id="2147484019" r:id="rId16"/>
  </p:sldMasterIdLst>
  <p:notesMasterIdLst>
    <p:notesMasterId r:id="rId75"/>
  </p:notesMasterIdLst>
  <p:sldIdLst>
    <p:sldId id="256" r:id="rId17"/>
    <p:sldId id="257" r:id="rId18"/>
    <p:sldId id="309" r:id="rId19"/>
    <p:sldId id="348" r:id="rId20"/>
    <p:sldId id="322" r:id="rId21"/>
    <p:sldId id="316" r:id="rId22"/>
    <p:sldId id="362" r:id="rId23"/>
    <p:sldId id="303" r:id="rId24"/>
    <p:sldId id="259" r:id="rId25"/>
    <p:sldId id="312" r:id="rId26"/>
    <p:sldId id="308" r:id="rId27"/>
    <p:sldId id="337" r:id="rId28"/>
    <p:sldId id="358" r:id="rId29"/>
    <p:sldId id="338" r:id="rId30"/>
    <p:sldId id="339" r:id="rId31"/>
    <p:sldId id="340" r:id="rId32"/>
    <p:sldId id="360" r:id="rId33"/>
    <p:sldId id="361" r:id="rId34"/>
    <p:sldId id="359" r:id="rId35"/>
    <p:sldId id="307" r:id="rId36"/>
    <p:sldId id="341" r:id="rId37"/>
    <p:sldId id="342" r:id="rId38"/>
    <p:sldId id="269" r:id="rId39"/>
    <p:sldId id="350" r:id="rId40"/>
    <p:sldId id="351" r:id="rId41"/>
    <p:sldId id="349" r:id="rId42"/>
    <p:sldId id="343" r:id="rId43"/>
    <p:sldId id="260" r:id="rId44"/>
    <p:sldId id="346" r:id="rId45"/>
    <p:sldId id="261" r:id="rId46"/>
    <p:sldId id="363" r:id="rId47"/>
    <p:sldId id="266" r:id="rId48"/>
    <p:sldId id="347" r:id="rId49"/>
    <p:sldId id="264" r:id="rId50"/>
    <p:sldId id="327" r:id="rId51"/>
    <p:sldId id="333" r:id="rId52"/>
    <p:sldId id="334" r:id="rId53"/>
    <p:sldId id="265" r:id="rId54"/>
    <p:sldId id="345" r:id="rId55"/>
    <p:sldId id="332" r:id="rId56"/>
    <p:sldId id="297" r:id="rId57"/>
    <p:sldId id="328" r:id="rId58"/>
    <p:sldId id="313" r:id="rId59"/>
    <p:sldId id="314" r:id="rId60"/>
    <p:sldId id="315" r:id="rId61"/>
    <p:sldId id="271" r:id="rId62"/>
    <p:sldId id="325" r:id="rId63"/>
    <p:sldId id="324" r:id="rId64"/>
    <p:sldId id="330" r:id="rId65"/>
    <p:sldId id="331" r:id="rId66"/>
    <p:sldId id="336" r:id="rId67"/>
    <p:sldId id="344" r:id="rId68"/>
    <p:sldId id="352" r:id="rId69"/>
    <p:sldId id="353" r:id="rId70"/>
    <p:sldId id="354" r:id="rId71"/>
    <p:sldId id="355" r:id="rId72"/>
    <p:sldId id="356" r:id="rId73"/>
    <p:sldId id="35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8406" autoAdjust="0"/>
  </p:normalViewPr>
  <p:slideViewPr>
    <p:cSldViewPr snapToGrid="0">
      <p:cViewPr varScale="1">
        <p:scale>
          <a:sx n="91" d="100"/>
          <a:sy n="91" d="100"/>
        </p:scale>
        <p:origin x="-1648" y="-112"/>
      </p:cViewPr>
      <p:guideLst>
        <p:guide orient="horz" pos="2160"/>
        <p:guide pos="2880"/>
      </p:guideLst>
    </p:cSldViewPr>
  </p:slid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63" Type="http://schemas.openxmlformats.org/officeDocument/2006/relationships/slide" Target="slides/slide47.xml"/><Relationship Id="rId64" Type="http://schemas.openxmlformats.org/officeDocument/2006/relationships/slide" Target="slides/slide48.xml"/><Relationship Id="rId65" Type="http://schemas.openxmlformats.org/officeDocument/2006/relationships/slide" Target="slides/slide49.xml"/><Relationship Id="rId66" Type="http://schemas.openxmlformats.org/officeDocument/2006/relationships/slide" Target="slides/slide50.xml"/><Relationship Id="rId67" Type="http://schemas.openxmlformats.org/officeDocument/2006/relationships/slide" Target="slides/slide51.xml"/><Relationship Id="rId68" Type="http://schemas.openxmlformats.org/officeDocument/2006/relationships/slide" Target="slides/slide52.xml"/><Relationship Id="rId69" Type="http://schemas.openxmlformats.org/officeDocument/2006/relationships/slide" Target="slides/slide53.xml"/><Relationship Id="rId50" Type="http://schemas.openxmlformats.org/officeDocument/2006/relationships/slide" Target="slides/slide34.xml"/><Relationship Id="rId51" Type="http://schemas.openxmlformats.org/officeDocument/2006/relationships/slide" Target="slides/slide35.xml"/><Relationship Id="rId52" Type="http://schemas.openxmlformats.org/officeDocument/2006/relationships/slide" Target="slides/slide36.xml"/><Relationship Id="rId53" Type="http://schemas.openxmlformats.org/officeDocument/2006/relationships/slide" Target="slides/slide37.xml"/><Relationship Id="rId54" Type="http://schemas.openxmlformats.org/officeDocument/2006/relationships/slide" Target="slides/slide38.xml"/><Relationship Id="rId55" Type="http://schemas.openxmlformats.org/officeDocument/2006/relationships/slide" Target="slides/slide39.xml"/><Relationship Id="rId56" Type="http://schemas.openxmlformats.org/officeDocument/2006/relationships/slide" Target="slides/slide40.xml"/><Relationship Id="rId57" Type="http://schemas.openxmlformats.org/officeDocument/2006/relationships/slide" Target="slides/slide41.xml"/><Relationship Id="rId58" Type="http://schemas.openxmlformats.org/officeDocument/2006/relationships/slide" Target="slides/slide42.xml"/><Relationship Id="rId59" Type="http://schemas.openxmlformats.org/officeDocument/2006/relationships/slide" Target="slides/slide4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slide" Target="slides/slide32.xml"/><Relationship Id="rId49" Type="http://schemas.openxmlformats.org/officeDocument/2006/relationships/slide" Target="slides/slide3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80" Type="http://schemas.openxmlformats.org/officeDocument/2006/relationships/tableStyles" Target="tableStyles.xml"/><Relationship Id="rId70" Type="http://schemas.openxmlformats.org/officeDocument/2006/relationships/slide" Target="slides/slide54.xml"/><Relationship Id="rId71" Type="http://schemas.openxmlformats.org/officeDocument/2006/relationships/slide" Target="slides/slide55.xml"/><Relationship Id="rId72" Type="http://schemas.openxmlformats.org/officeDocument/2006/relationships/slide" Target="slides/slide56.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73" Type="http://schemas.openxmlformats.org/officeDocument/2006/relationships/slide" Target="slides/slide57.xml"/><Relationship Id="rId74" Type="http://schemas.openxmlformats.org/officeDocument/2006/relationships/slide" Target="slides/slide58.xml"/><Relationship Id="rId75" Type="http://schemas.openxmlformats.org/officeDocument/2006/relationships/notesMaster" Target="notesMasters/notesMaster1.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44.xml"/><Relationship Id="rId61" Type="http://schemas.openxmlformats.org/officeDocument/2006/relationships/slide" Target="slides/slide45.xml"/><Relationship Id="rId62" Type="http://schemas.openxmlformats.org/officeDocument/2006/relationships/slide" Target="slides/slide4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44120-38E9-4B28-9DA2-3A59356C4DB9}" type="datetimeFigureOut">
              <a:rPr lang="en-US" smtClean="0"/>
              <a:t>3/22/16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B7021-353E-4798-90A1-E6BB1525AEEC}" type="slidenum">
              <a:rPr lang="en-US" smtClean="0"/>
              <a:t>‹#›</a:t>
            </a:fld>
            <a:endParaRPr lang="en-US"/>
          </a:p>
        </p:txBody>
      </p:sp>
    </p:spTree>
    <p:extLst>
      <p:ext uri="{BB962C8B-B14F-4D97-AF65-F5344CB8AC3E}">
        <p14:creationId xmlns:p14="http://schemas.microsoft.com/office/powerpoint/2010/main" val="89591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1</a:t>
            </a:fld>
            <a:endParaRPr lang="en-US"/>
          </a:p>
        </p:txBody>
      </p:sp>
    </p:spTree>
    <p:extLst>
      <p:ext uri="{BB962C8B-B14F-4D97-AF65-F5344CB8AC3E}">
        <p14:creationId xmlns:p14="http://schemas.microsoft.com/office/powerpoint/2010/main" val="215039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10</a:t>
            </a:fld>
            <a:endParaRPr lang="en-US"/>
          </a:p>
        </p:txBody>
      </p:sp>
    </p:spTree>
    <p:extLst>
      <p:ext uri="{BB962C8B-B14F-4D97-AF65-F5344CB8AC3E}">
        <p14:creationId xmlns:p14="http://schemas.microsoft.com/office/powerpoint/2010/main" val="304730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11</a:t>
            </a:fld>
            <a:endParaRPr lang="en-US"/>
          </a:p>
        </p:txBody>
      </p:sp>
    </p:spTree>
    <p:extLst>
      <p:ext uri="{BB962C8B-B14F-4D97-AF65-F5344CB8AC3E}">
        <p14:creationId xmlns:p14="http://schemas.microsoft.com/office/powerpoint/2010/main" val="10190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73602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F37964B-9926-4B47-BFB2-7C4F086B95B2}" type="slidenum">
              <a:rPr lang="en-US" smtClean="0">
                <a:solidFill>
                  <a:prstClr val="black"/>
                </a:solidFill>
                <a:latin typeface="Calibri"/>
              </a:rPr>
              <a:pPr/>
              <a:t>13</a:t>
            </a:fld>
            <a:endParaRPr lang="en-US" smtClean="0">
              <a:solidFill>
                <a:prstClr val="black"/>
              </a:solidFill>
              <a:latin typeface="Calibri"/>
            </a:endParaRPr>
          </a:p>
        </p:txBody>
      </p:sp>
      <p:sp>
        <p:nvSpPr>
          <p:cNvPr id="182275" name="Rectangle 2"/>
          <p:cNvSpPr>
            <a:spLocks noGrp="1" noRot="1" noChangeAspect="1" noChangeArrowheads="1" noTextEdit="1"/>
          </p:cNvSpPr>
          <p:nvPr>
            <p:ph type="sldImg"/>
          </p:nvPr>
        </p:nvSpPr>
        <p:spPr>
          <a:xfrm>
            <a:off x="1106488" y="687049"/>
            <a:ext cx="4648200" cy="3429000"/>
          </a:xfrm>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74328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90674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906741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69" eaLnBrk="0" hangingPunct="0">
              <a:defRPr sz="2300">
                <a:solidFill>
                  <a:schemeClr val="tx1"/>
                </a:solidFill>
                <a:latin typeface="Arial" charset="0"/>
                <a:ea typeface="ＭＳ Ｐゴシック" charset="0"/>
                <a:cs typeface="ＭＳ Ｐゴシック" charset="0"/>
              </a:defRPr>
            </a:lvl1pPr>
            <a:lvl2pPr marL="709443" indent="-272863" defTabSz="921669" eaLnBrk="0" hangingPunct="0">
              <a:defRPr sz="2300">
                <a:solidFill>
                  <a:schemeClr val="tx1"/>
                </a:solidFill>
                <a:latin typeface="Arial" charset="0"/>
                <a:ea typeface="ＭＳ Ｐゴシック" charset="0"/>
              </a:defRPr>
            </a:lvl2pPr>
            <a:lvl3pPr marL="1091451" indent="-218290" defTabSz="921669" eaLnBrk="0" hangingPunct="0">
              <a:defRPr sz="2300">
                <a:solidFill>
                  <a:schemeClr val="tx1"/>
                </a:solidFill>
                <a:latin typeface="Arial" charset="0"/>
                <a:ea typeface="ＭＳ Ｐゴシック" charset="0"/>
              </a:defRPr>
            </a:lvl3pPr>
            <a:lvl4pPr marL="1528031" indent="-218290" defTabSz="921669" eaLnBrk="0" hangingPunct="0">
              <a:defRPr sz="2300">
                <a:solidFill>
                  <a:schemeClr val="tx1"/>
                </a:solidFill>
                <a:latin typeface="Arial" charset="0"/>
                <a:ea typeface="ＭＳ Ｐゴシック" charset="0"/>
              </a:defRPr>
            </a:lvl4pPr>
            <a:lvl5pPr marL="1964611" indent="-218290" defTabSz="921669" eaLnBrk="0" hangingPunct="0">
              <a:defRPr sz="2300">
                <a:solidFill>
                  <a:schemeClr val="tx1"/>
                </a:solidFill>
                <a:latin typeface="Arial" charset="0"/>
                <a:ea typeface="ＭＳ Ｐゴシック" charset="0"/>
              </a:defRPr>
            </a:lvl5pPr>
            <a:lvl6pPr marL="2401192" indent="-218290" defTabSz="921669" eaLnBrk="0" fontAlgn="base" hangingPunct="0">
              <a:spcBef>
                <a:spcPct val="0"/>
              </a:spcBef>
              <a:spcAft>
                <a:spcPct val="0"/>
              </a:spcAft>
              <a:defRPr sz="2300">
                <a:solidFill>
                  <a:schemeClr val="tx1"/>
                </a:solidFill>
                <a:latin typeface="Arial" charset="0"/>
                <a:ea typeface="ＭＳ Ｐゴシック" charset="0"/>
              </a:defRPr>
            </a:lvl6pPr>
            <a:lvl7pPr marL="2837772" indent="-218290" defTabSz="921669" eaLnBrk="0" fontAlgn="base" hangingPunct="0">
              <a:spcBef>
                <a:spcPct val="0"/>
              </a:spcBef>
              <a:spcAft>
                <a:spcPct val="0"/>
              </a:spcAft>
              <a:defRPr sz="2300">
                <a:solidFill>
                  <a:schemeClr val="tx1"/>
                </a:solidFill>
                <a:latin typeface="Arial" charset="0"/>
                <a:ea typeface="ＭＳ Ｐゴシック" charset="0"/>
              </a:defRPr>
            </a:lvl7pPr>
            <a:lvl8pPr marL="3274352" indent="-218290" defTabSz="921669" eaLnBrk="0" fontAlgn="base" hangingPunct="0">
              <a:spcBef>
                <a:spcPct val="0"/>
              </a:spcBef>
              <a:spcAft>
                <a:spcPct val="0"/>
              </a:spcAft>
              <a:defRPr sz="2300">
                <a:solidFill>
                  <a:schemeClr val="tx1"/>
                </a:solidFill>
                <a:latin typeface="Arial" charset="0"/>
                <a:ea typeface="ＭＳ Ｐゴシック" charset="0"/>
              </a:defRPr>
            </a:lvl8pPr>
            <a:lvl9pPr marL="3710932" indent="-218290" defTabSz="921669"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0A9E317-35E9-E64B-83F9-A65FACBDB575}" type="slidenum">
              <a:rPr lang="en-US" sz="1200">
                <a:solidFill>
                  <a:srgbClr val="000000"/>
                </a:solidFill>
              </a:rPr>
              <a:pPr eaLnBrk="1" hangingPunct="1"/>
              <a:t>17</a:t>
            </a:fld>
            <a:endParaRPr lang="en-US" sz="1200">
              <a:solidFill>
                <a:srgbClr val="000000"/>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69" eaLnBrk="0" hangingPunct="0">
              <a:defRPr sz="2300">
                <a:solidFill>
                  <a:schemeClr val="tx1"/>
                </a:solidFill>
                <a:latin typeface="Arial" charset="0"/>
                <a:ea typeface="ＭＳ Ｐゴシック" charset="0"/>
                <a:cs typeface="ＭＳ Ｐゴシック" charset="0"/>
              </a:defRPr>
            </a:lvl1pPr>
            <a:lvl2pPr marL="709443" indent="-272863" defTabSz="921669" eaLnBrk="0" hangingPunct="0">
              <a:defRPr sz="2300">
                <a:solidFill>
                  <a:schemeClr val="tx1"/>
                </a:solidFill>
                <a:latin typeface="Arial" charset="0"/>
                <a:ea typeface="ＭＳ Ｐゴシック" charset="0"/>
              </a:defRPr>
            </a:lvl2pPr>
            <a:lvl3pPr marL="1091451" indent="-218290" defTabSz="921669" eaLnBrk="0" hangingPunct="0">
              <a:defRPr sz="2300">
                <a:solidFill>
                  <a:schemeClr val="tx1"/>
                </a:solidFill>
                <a:latin typeface="Arial" charset="0"/>
                <a:ea typeface="ＭＳ Ｐゴシック" charset="0"/>
              </a:defRPr>
            </a:lvl3pPr>
            <a:lvl4pPr marL="1528031" indent="-218290" defTabSz="921669" eaLnBrk="0" hangingPunct="0">
              <a:defRPr sz="2300">
                <a:solidFill>
                  <a:schemeClr val="tx1"/>
                </a:solidFill>
                <a:latin typeface="Arial" charset="0"/>
                <a:ea typeface="ＭＳ Ｐゴシック" charset="0"/>
              </a:defRPr>
            </a:lvl4pPr>
            <a:lvl5pPr marL="1964611" indent="-218290" defTabSz="921669" eaLnBrk="0" hangingPunct="0">
              <a:defRPr sz="2300">
                <a:solidFill>
                  <a:schemeClr val="tx1"/>
                </a:solidFill>
                <a:latin typeface="Arial" charset="0"/>
                <a:ea typeface="ＭＳ Ｐゴシック" charset="0"/>
              </a:defRPr>
            </a:lvl5pPr>
            <a:lvl6pPr marL="2401192" indent="-218290" defTabSz="921669" eaLnBrk="0" fontAlgn="base" hangingPunct="0">
              <a:spcBef>
                <a:spcPct val="0"/>
              </a:spcBef>
              <a:spcAft>
                <a:spcPct val="0"/>
              </a:spcAft>
              <a:defRPr sz="2300">
                <a:solidFill>
                  <a:schemeClr val="tx1"/>
                </a:solidFill>
                <a:latin typeface="Arial" charset="0"/>
                <a:ea typeface="ＭＳ Ｐゴシック" charset="0"/>
              </a:defRPr>
            </a:lvl6pPr>
            <a:lvl7pPr marL="2837772" indent="-218290" defTabSz="921669" eaLnBrk="0" fontAlgn="base" hangingPunct="0">
              <a:spcBef>
                <a:spcPct val="0"/>
              </a:spcBef>
              <a:spcAft>
                <a:spcPct val="0"/>
              </a:spcAft>
              <a:defRPr sz="2300">
                <a:solidFill>
                  <a:schemeClr val="tx1"/>
                </a:solidFill>
                <a:latin typeface="Arial" charset="0"/>
                <a:ea typeface="ＭＳ Ｐゴシック" charset="0"/>
              </a:defRPr>
            </a:lvl7pPr>
            <a:lvl8pPr marL="3274352" indent="-218290" defTabSz="921669" eaLnBrk="0" fontAlgn="base" hangingPunct="0">
              <a:spcBef>
                <a:spcPct val="0"/>
              </a:spcBef>
              <a:spcAft>
                <a:spcPct val="0"/>
              </a:spcAft>
              <a:defRPr sz="2300">
                <a:solidFill>
                  <a:schemeClr val="tx1"/>
                </a:solidFill>
                <a:latin typeface="Arial" charset="0"/>
                <a:ea typeface="ＭＳ Ｐゴシック" charset="0"/>
              </a:defRPr>
            </a:lvl8pPr>
            <a:lvl9pPr marL="3710932" indent="-218290" defTabSz="921669"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0A9E317-35E9-E64B-83F9-A65FACBDB575}" type="slidenum">
              <a:rPr lang="en-US" sz="1200">
                <a:solidFill>
                  <a:srgbClr val="000000"/>
                </a:solidFill>
              </a:rPr>
              <a:pPr eaLnBrk="1" hangingPunct="1"/>
              <a:t>18</a:t>
            </a:fld>
            <a:endParaRPr lang="en-US" sz="1200">
              <a:solidFill>
                <a:srgbClr val="000000"/>
              </a:solidFill>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F37964B-9926-4B47-BFB2-7C4F086B95B2}" type="slidenum">
              <a:rPr lang="en-US" smtClean="0">
                <a:solidFill>
                  <a:prstClr val="black"/>
                </a:solidFill>
                <a:latin typeface="Calibri"/>
              </a:rPr>
              <a:pPr/>
              <a:t>19</a:t>
            </a:fld>
            <a:endParaRPr lang="en-US" smtClean="0">
              <a:solidFill>
                <a:prstClr val="black"/>
              </a:solidFill>
              <a:latin typeface="Calibri"/>
            </a:endParaRPr>
          </a:p>
        </p:txBody>
      </p:sp>
      <p:sp>
        <p:nvSpPr>
          <p:cNvPr id="182275" name="Rectangle 2"/>
          <p:cNvSpPr>
            <a:spLocks noGrp="1" noRot="1" noChangeAspect="1" noChangeArrowheads="1" noTextEdit="1"/>
          </p:cNvSpPr>
          <p:nvPr>
            <p:ph type="sldImg"/>
          </p:nvPr>
        </p:nvSpPr>
        <p:spPr>
          <a:xfrm>
            <a:off x="1144588" y="687388"/>
            <a:ext cx="4572000" cy="3429000"/>
          </a:xfrm>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2</a:t>
            </a:fld>
            <a:endParaRPr lang="en-US"/>
          </a:p>
        </p:txBody>
      </p:sp>
    </p:spTree>
    <p:extLst>
      <p:ext uri="{BB962C8B-B14F-4D97-AF65-F5344CB8AC3E}">
        <p14:creationId xmlns:p14="http://schemas.microsoft.com/office/powerpoint/2010/main" val="2671908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20</a:t>
            </a:fld>
            <a:endParaRPr lang="en-US"/>
          </a:p>
        </p:txBody>
      </p:sp>
    </p:spTree>
    <p:extLst>
      <p:ext uri="{BB962C8B-B14F-4D97-AF65-F5344CB8AC3E}">
        <p14:creationId xmlns:p14="http://schemas.microsoft.com/office/powerpoint/2010/main" val="78988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597456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22</a:t>
            </a:fld>
            <a:endParaRPr lang="en-US"/>
          </a:p>
        </p:txBody>
      </p:sp>
    </p:spTree>
    <p:extLst>
      <p:ext uri="{BB962C8B-B14F-4D97-AF65-F5344CB8AC3E}">
        <p14:creationId xmlns:p14="http://schemas.microsoft.com/office/powerpoint/2010/main" val="597456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23</a:t>
            </a:fld>
            <a:endParaRPr lang="en-US"/>
          </a:p>
        </p:txBody>
      </p:sp>
    </p:spTree>
    <p:extLst>
      <p:ext uri="{BB962C8B-B14F-4D97-AF65-F5344CB8AC3E}">
        <p14:creationId xmlns:p14="http://schemas.microsoft.com/office/powerpoint/2010/main" val="2717169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0" eaLnBrk="0" hangingPunct="0">
              <a:defRPr sz="2300">
                <a:solidFill>
                  <a:schemeClr val="tx1"/>
                </a:solidFill>
                <a:latin typeface="Arial" charset="0"/>
                <a:ea typeface="ＭＳ Ｐゴシック" charset="0"/>
                <a:cs typeface="ＭＳ Ｐゴシック" charset="0"/>
              </a:defRPr>
            </a:lvl1pPr>
            <a:lvl2pPr marL="709443" indent="-272863" defTabSz="914090" eaLnBrk="0" hangingPunct="0">
              <a:defRPr sz="2300">
                <a:solidFill>
                  <a:schemeClr val="tx1"/>
                </a:solidFill>
                <a:latin typeface="Arial" charset="0"/>
                <a:ea typeface="ＭＳ Ｐゴシック" charset="0"/>
              </a:defRPr>
            </a:lvl2pPr>
            <a:lvl3pPr marL="1091451" indent="-218290" defTabSz="914090" eaLnBrk="0" hangingPunct="0">
              <a:defRPr sz="2300">
                <a:solidFill>
                  <a:schemeClr val="tx1"/>
                </a:solidFill>
                <a:latin typeface="Arial" charset="0"/>
                <a:ea typeface="ＭＳ Ｐゴシック" charset="0"/>
              </a:defRPr>
            </a:lvl3pPr>
            <a:lvl4pPr marL="1528031" indent="-218290" defTabSz="914090" eaLnBrk="0" hangingPunct="0">
              <a:defRPr sz="2300">
                <a:solidFill>
                  <a:schemeClr val="tx1"/>
                </a:solidFill>
                <a:latin typeface="Arial" charset="0"/>
                <a:ea typeface="ＭＳ Ｐゴシック" charset="0"/>
              </a:defRPr>
            </a:lvl4pPr>
            <a:lvl5pPr marL="1964611" indent="-218290" defTabSz="914090" eaLnBrk="0" hangingPunct="0">
              <a:defRPr sz="2300">
                <a:solidFill>
                  <a:schemeClr val="tx1"/>
                </a:solidFill>
                <a:latin typeface="Arial" charset="0"/>
                <a:ea typeface="ＭＳ Ｐゴシック" charset="0"/>
              </a:defRPr>
            </a:lvl5pPr>
            <a:lvl6pPr marL="2401192" indent="-218290" defTabSz="914090" eaLnBrk="0" fontAlgn="base" hangingPunct="0">
              <a:spcBef>
                <a:spcPct val="0"/>
              </a:spcBef>
              <a:spcAft>
                <a:spcPct val="0"/>
              </a:spcAft>
              <a:defRPr sz="2300">
                <a:solidFill>
                  <a:schemeClr val="tx1"/>
                </a:solidFill>
                <a:latin typeface="Arial" charset="0"/>
                <a:ea typeface="ＭＳ Ｐゴシック" charset="0"/>
              </a:defRPr>
            </a:lvl6pPr>
            <a:lvl7pPr marL="2837772" indent="-218290" defTabSz="914090" eaLnBrk="0" fontAlgn="base" hangingPunct="0">
              <a:spcBef>
                <a:spcPct val="0"/>
              </a:spcBef>
              <a:spcAft>
                <a:spcPct val="0"/>
              </a:spcAft>
              <a:defRPr sz="2300">
                <a:solidFill>
                  <a:schemeClr val="tx1"/>
                </a:solidFill>
                <a:latin typeface="Arial" charset="0"/>
                <a:ea typeface="ＭＳ Ｐゴシック" charset="0"/>
              </a:defRPr>
            </a:lvl7pPr>
            <a:lvl8pPr marL="3274352" indent="-218290" defTabSz="914090" eaLnBrk="0" fontAlgn="base" hangingPunct="0">
              <a:spcBef>
                <a:spcPct val="0"/>
              </a:spcBef>
              <a:spcAft>
                <a:spcPct val="0"/>
              </a:spcAft>
              <a:defRPr sz="2300">
                <a:solidFill>
                  <a:schemeClr val="tx1"/>
                </a:solidFill>
                <a:latin typeface="Arial" charset="0"/>
                <a:ea typeface="ＭＳ Ｐゴシック" charset="0"/>
              </a:defRPr>
            </a:lvl8pPr>
            <a:lvl9pPr marL="3710932" indent="-218290" defTabSz="91409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58C23542-86C9-5F4B-899E-13C2E1E7A9FD}" type="slidenum">
              <a:rPr lang="en-US" sz="1200">
                <a:solidFill>
                  <a:srgbClr val="000000"/>
                </a:solidFill>
              </a:rPr>
              <a:pPr eaLnBrk="1" hangingPunct="1"/>
              <a:t>24</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90" eaLnBrk="0" hangingPunct="0">
              <a:defRPr sz="2300">
                <a:solidFill>
                  <a:schemeClr val="tx1"/>
                </a:solidFill>
                <a:latin typeface="Arial" charset="0"/>
                <a:ea typeface="ＭＳ Ｐゴシック" charset="0"/>
                <a:cs typeface="ＭＳ Ｐゴシック" charset="0"/>
              </a:defRPr>
            </a:lvl1pPr>
            <a:lvl2pPr marL="709443" indent="-272863" defTabSz="914090" eaLnBrk="0" hangingPunct="0">
              <a:defRPr sz="2300">
                <a:solidFill>
                  <a:schemeClr val="tx1"/>
                </a:solidFill>
                <a:latin typeface="Arial" charset="0"/>
                <a:ea typeface="ＭＳ Ｐゴシック" charset="0"/>
              </a:defRPr>
            </a:lvl2pPr>
            <a:lvl3pPr marL="1091451" indent="-218290" defTabSz="914090" eaLnBrk="0" hangingPunct="0">
              <a:defRPr sz="2300">
                <a:solidFill>
                  <a:schemeClr val="tx1"/>
                </a:solidFill>
                <a:latin typeface="Arial" charset="0"/>
                <a:ea typeface="ＭＳ Ｐゴシック" charset="0"/>
              </a:defRPr>
            </a:lvl3pPr>
            <a:lvl4pPr marL="1528031" indent="-218290" defTabSz="914090" eaLnBrk="0" hangingPunct="0">
              <a:defRPr sz="2300">
                <a:solidFill>
                  <a:schemeClr val="tx1"/>
                </a:solidFill>
                <a:latin typeface="Arial" charset="0"/>
                <a:ea typeface="ＭＳ Ｐゴシック" charset="0"/>
              </a:defRPr>
            </a:lvl4pPr>
            <a:lvl5pPr marL="1964611" indent="-218290" defTabSz="914090" eaLnBrk="0" hangingPunct="0">
              <a:defRPr sz="2300">
                <a:solidFill>
                  <a:schemeClr val="tx1"/>
                </a:solidFill>
                <a:latin typeface="Arial" charset="0"/>
                <a:ea typeface="ＭＳ Ｐゴシック" charset="0"/>
              </a:defRPr>
            </a:lvl5pPr>
            <a:lvl6pPr marL="2401192" indent="-218290" defTabSz="914090" eaLnBrk="0" fontAlgn="base" hangingPunct="0">
              <a:spcBef>
                <a:spcPct val="0"/>
              </a:spcBef>
              <a:spcAft>
                <a:spcPct val="0"/>
              </a:spcAft>
              <a:defRPr sz="2300">
                <a:solidFill>
                  <a:schemeClr val="tx1"/>
                </a:solidFill>
                <a:latin typeface="Arial" charset="0"/>
                <a:ea typeface="ＭＳ Ｐゴシック" charset="0"/>
              </a:defRPr>
            </a:lvl6pPr>
            <a:lvl7pPr marL="2837772" indent="-218290" defTabSz="914090" eaLnBrk="0" fontAlgn="base" hangingPunct="0">
              <a:spcBef>
                <a:spcPct val="0"/>
              </a:spcBef>
              <a:spcAft>
                <a:spcPct val="0"/>
              </a:spcAft>
              <a:defRPr sz="2300">
                <a:solidFill>
                  <a:schemeClr val="tx1"/>
                </a:solidFill>
                <a:latin typeface="Arial" charset="0"/>
                <a:ea typeface="ＭＳ Ｐゴシック" charset="0"/>
              </a:defRPr>
            </a:lvl7pPr>
            <a:lvl8pPr marL="3274352" indent="-218290" defTabSz="914090" eaLnBrk="0" fontAlgn="base" hangingPunct="0">
              <a:spcBef>
                <a:spcPct val="0"/>
              </a:spcBef>
              <a:spcAft>
                <a:spcPct val="0"/>
              </a:spcAft>
              <a:defRPr sz="2300">
                <a:solidFill>
                  <a:schemeClr val="tx1"/>
                </a:solidFill>
                <a:latin typeface="Arial" charset="0"/>
                <a:ea typeface="ＭＳ Ｐゴシック" charset="0"/>
              </a:defRPr>
            </a:lvl8pPr>
            <a:lvl9pPr marL="3710932" indent="-218290" defTabSz="914090"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58C23542-86C9-5F4B-899E-13C2E1E7A9FD}" type="slidenum">
              <a:rPr lang="en-US" sz="1200">
                <a:solidFill>
                  <a:srgbClr val="000000"/>
                </a:solidFill>
              </a:rPr>
              <a:pPr eaLnBrk="1" hangingPunct="1"/>
              <a:t>25</a:t>
            </a:fld>
            <a:endParaRPr 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AFDDCF-8468-3A41-A06D-D61BBAE920F9}" type="slidenum">
              <a:rPr lang="en-US" sz="1200">
                <a:solidFill>
                  <a:prstClr val="black"/>
                </a:solidFill>
              </a:rPr>
              <a:pPr eaLnBrk="1" hangingPunct="1"/>
              <a:t>26</a:t>
            </a:fld>
            <a:endParaRPr lang="en-US" sz="120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168737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28</a:t>
            </a:fld>
            <a:endParaRPr lang="en-US"/>
          </a:p>
        </p:txBody>
      </p:sp>
    </p:spTree>
    <p:extLst>
      <p:ext uri="{BB962C8B-B14F-4D97-AF65-F5344CB8AC3E}">
        <p14:creationId xmlns:p14="http://schemas.microsoft.com/office/powerpoint/2010/main" val="3609841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29</a:t>
            </a:fld>
            <a:endParaRPr lang="en-US"/>
          </a:p>
        </p:txBody>
      </p:sp>
    </p:spTree>
    <p:extLst>
      <p:ext uri="{BB962C8B-B14F-4D97-AF65-F5344CB8AC3E}">
        <p14:creationId xmlns:p14="http://schemas.microsoft.com/office/powerpoint/2010/main" val="360984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3</a:t>
            </a:fld>
            <a:endParaRPr lang="en-US"/>
          </a:p>
        </p:txBody>
      </p:sp>
    </p:spTree>
    <p:extLst>
      <p:ext uri="{BB962C8B-B14F-4D97-AF65-F5344CB8AC3E}">
        <p14:creationId xmlns:p14="http://schemas.microsoft.com/office/powerpoint/2010/main" val="1875403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30</a:t>
            </a:fld>
            <a:endParaRPr lang="en-US"/>
          </a:p>
        </p:txBody>
      </p:sp>
    </p:spTree>
    <p:extLst>
      <p:ext uri="{BB962C8B-B14F-4D97-AF65-F5344CB8AC3E}">
        <p14:creationId xmlns:p14="http://schemas.microsoft.com/office/powerpoint/2010/main" val="250264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75C238-AC45-4181-9690-34FD8595C6A7}"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2133650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Definition of early HF:</a:t>
            </a:r>
            <a:r>
              <a:rPr lang="en-US" sz="1200" kern="1200" dirty="0" smtClean="0">
                <a:solidFill>
                  <a:schemeClr val="tx1"/>
                </a:solidFill>
                <a:effectLst/>
                <a:latin typeface="+mn-lt"/>
                <a:ea typeface="+mn-ea"/>
                <a:cs typeface="+mn-cs"/>
              </a:rPr>
              <a:t> We will define early HF based on the combination of: (1) symptoms and signs of HF and (2) objective abnormalities of cardiac structure and/or function on echocardiography. We will use a HF symptom survey to identify symptoms of HF in study participants. Signs of HF will include 6MWT distance significantly below age- and gender-specific norms; elevated NT-</a:t>
            </a:r>
            <a:r>
              <a:rPr lang="en-US" sz="1200" kern="1200" dirty="0" err="1" smtClean="0">
                <a:solidFill>
                  <a:schemeClr val="tx1"/>
                </a:solidFill>
                <a:effectLst/>
                <a:latin typeface="+mn-lt"/>
                <a:ea typeface="+mn-ea"/>
                <a:cs typeface="+mn-cs"/>
              </a:rPr>
              <a:t>proBNP</a:t>
            </a:r>
            <a:r>
              <a:rPr lang="en-US" sz="1200" kern="1200" dirty="0" smtClean="0">
                <a:solidFill>
                  <a:schemeClr val="tx1"/>
                </a:solidFill>
                <a:effectLst/>
                <a:latin typeface="+mn-lt"/>
                <a:ea typeface="+mn-ea"/>
                <a:cs typeface="+mn-cs"/>
              </a:rPr>
              <a:t>; and echocardiographic signs of HF, including elevated left atrial pressure (E/e’ ratio) or right atrial pressure (size and collapsibility of the inferior vena cava); increased pulmonary artery systolic pressure; and/or reduced cardiac output (estimated using the LV outflow tract velocity-time integral). Abnormalities in cardiac structure and function on echocardiography will include cardiac chamber dilation, LV or RV systolic dysfunction, LV hypertrophy, LV diastolic dysfunction, and/or overt LV systolic dysfunction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reduced LVEF). We anticipate that participants with early HF have reduced physical activity (measured objectively using </a:t>
            </a:r>
            <a:r>
              <a:rPr lang="en-US" sz="1200" kern="1200" dirty="0" err="1" smtClean="0">
                <a:solidFill>
                  <a:schemeClr val="tx1"/>
                </a:solidFill>
                <a:effectLst/>
                <a:latin typeface="+mn-lt"/>
                <a:ea typeface="+mn-ea"/>
                <a:cs typeface="+mn-cs"/>
              </a:rPr>
              <a:t>accelerometry</a:t>
            </a:r>
            <a:r>
              <a:rPr lang="en-US" sz="1200" kern="1200" dirty="0" smtClean="0">
                <a:solidFill>
                  <a:schemeClr val="tx1"/>
                </a:solidFill>
                <a:effectLst/>
                <a:latin typeface="+mn-lt"/>
                <a:ea typeface="+mn-ea"/>
                <a:cs typeface="+mn-cs"/>
              </a:rPr>
              <a:t>) compared to those without early HF. The CPEX will be performed in 400 participants unselected for early HF (only excluding those with prior hospitalization for HF or ischemic heart disease in prior 6 months), and will be used to verify the diagnosis of early HF. This will allow us to determine the sensitivity and specificity of our symptom/</a:t>
            </a:r>
            <a:r>
              <a:rPr lang="en-US" sz="1200" kern="1200" dirty="0" err="1" smtClean="0">
                <a:solidFill>
                  <a:schemeClr val="tx1"/>
                </a:solidFill>
                <a:effectLst/>
                <a:latin typeface="+mn-lt"/>
                <a:ea typeface="+mn-ea"/>
                <a:cs typeface="+mn-cs"/>
              </a:rPr>
              <a:t>NTproBNP</a:t>
            </a:r>
            <a:r>
              <a:rPr lang="en-US" sz="1200" kern="1200" dirty="0" smtClean="0">
                <a:solidFill>
                  <a:schemeClr val="tx1"/>
                </a:solidFill>
                <a:effectLst/>
                <a:latin typeface="+mn-lt"/>
                <a:ea typeface="+mn-ea"/>
                <a:cs typeface="+mn-cs"/>
              </a:rPr>
              <a:t>/6MWT/echo-based early HF definition. </a:t>
            </a:r>
            <a:endParaRPr lang="en-US" dirty="0"/>
          </a:p>
        </p:txBody>
      </p:sp>
      <p:sp>
        <p:nvSpPr>
          <p:cNvPr id="4" name="Slide Number Placeholder 3"/>
          <p:cNvSpPr>
            <a:spLocks noGrp="1"/>
          </p:cNvSpPr>
          <p:nvPr>
            <p:ph type="sldNum" sz="quarter" idx="10"/>
          </p:nvPr>
        </p:nvSpPr>
        <p:spPr/>
        <p:txBody>
          <a:bodyPr/>
          <a:lstStyle/>
          <a:p>
            <a:fld id="{02BB7021-353E-4798-90A1-E6BB1525AEEC}" type="slidenum">
              <a:rPr lang="en-US" smtClean="0"/>
              <a:t>32</a:t>
            </a:fld>
            <a:endParaRPr lang="en-US"/>
          </a:p>
        </p:txBody>
      </p:sp>
    </p:spTree>
    <p:extLst>
      <p:ext uri="{BB962C8B-B14F-4D97-AF65-F5344CB8AC3E}">
        <p14:creationId xmlns:p14="http://schemas.microsoft.com/office/powerpoint/2010/main" val="3342940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34</a:t>
            </a:fld>
            <a:endParaRPr lang="en-US"/>
          </a:p>
        </p:txBody>
      </p:sp>
    </p:spTree>
    <p:extLst>
      <p:ext uri="{BB962C8B-B14F-4D97-AF65-F5344CB8AC3E}">
        <p14:creationId xmlns:p14="http://schemas.microsoft.com/office/powerpoint/2010/main" val="308678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7CED49-C449-4D41-B868-685C660F9229}" type="slidenum">
              <a:rPr lang="en-US" sz="1200">
                <a:solidFill>
                  <a:prstClr val="black"/>
                </a:solidFill>
              </a:rPr>
              <a:pPr eaLnBrk="1" hangingPunct="1"/>
              <a:t>35</a:t>
            </a:fld>
            <a:endParaRPr lang="en-US" sz="1200">
              <a:solidFill>
                <a:prstClr val="black"/>
              </a:solidFill>
            </a:endParaRPr>
          </a:p>
        </p:txBody>
      </p:sp>
      <p:sp>
        <p:nvSpPr>
          <p:cNvPr id="106498" name="Rectangle 2"/>
          <p:cNvSpPr>
            <a:spLocks noGrp="1" noRot="1" noChangeAspect="1" noChangeArrowheads="1" noTextEdit="1"/>
          </p:cNvSpPr>
          <p:nvPr>
            <p:ph type="sldImg"/>
          </p:nvPr>
        </p:nvSpPr>
        <p:spPr>
          <a:xfrm>
            <a:off x="1144588" y="687388"/>
            <a:ext cx="4572000" cy="3429000"/>
          </a:xfrm>
          <a:ln/>
        </p:spPr>
      </p:sp>
      <p:sp>
        <p:nvSpPr>
          <p:cNvPr id="106499"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Definition of early HF:</a:t>
            </a:r>
            <a:r>
              <a:rPr lang="en-US" sz="1200" kern="1200" dirty="0" smtClean="0">
                <a:solidFill>
                  <a:schemeClr val="tx1"/>
                </a:solidFill>
                <a:effectLst/>
                <a:latin typeface="+mn-lt"/>
                <a:ea typeface="+mn-ea"/>
                <a:cs typeface="+mn-cs"/>
              </a:rPr>
              <a:t> We will define early HF based on the combination of: (1) symptoms and signs of HF and (2) objective abnormalities of cardiac structure and/or function on echocardiography. We will use a HF symptom survey to identify symptoms of HF in study participants. Signs of HF will include 6MWT distance significantly below age- and gender-specific norms; elevated NT-</a:t>
            </a:r>
            <a:r>
              <a:rPr lang="en-US" sz="1200" kern="1200" dirty="0" err="1" smtClean="0">
                <a:solidFill>
                  <a:schemeClr val="tx1"/>
                </a:solidFill>
                <a:effectLst/>
                <a:latin typeface="+mn-lt"/>
                <a:ea typeface="+mn-ea"/>
                <a:cs typeface="+mn-cs"/>
              </a:rPr>
              <a:t>proBNP</a:t>
            </a:r>
            <a:r>
              <a:rPr lang="en-US" sz="1200" kern="1200" dirty="0" smtClean="0">
                <a:solidFill>
                  <a:schemeClr val="tx1"/>
                </a:solidFill>
                <a:effectLst/>
                <a:latin typeface="+mn-lt"/>
                <a:ea typeface="+mn-ea"/>
                <a:cs typeface="+mn-cs"/>
              </a:rPr>
              <a:t>; and echocardiographic signs of HF, including elevated left atrial pressure (E/e’ ratio) or right atrial pressure (size and collapsibility of the inferior vena cava); increased pulmonary artery systolic pressure; and/or reduced cardiac output (estimated using the LV outflow tract velocity-time integral). Abnormalities in cardiac structure and function on echocardiography will include cardiac chamber dilation, LV or RV systolic dysfunction, LV hypertrophy, LV diastolic dysfunction, and/or overt LV systolic dysfunction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reduced LVEF). We anticipate that participants with early HF have reduced physical activity (measured objectively using </a:t>
            </a:r>
            <a:r>
              <a:rPr lang="en-US" sz="1200" kern="1200" dirty="0" err="1" smtClean="0">
                <a:solidFill>
                  <a:schemeClr val="tx1"/>
                </a:solidFill>
                <a:effectLst/>
                <a:latin typeface="+mn-lt"/>
                <a:ea typeface="+mn-ea"/>
                <a:cs typeface="+mn-cs"/>
              </a:rPr>
              <a:t>accelerometry</a:t>
            </a:r>
            <a:r>
              <a:rPr lang="en-US" sz="1200" kern="1200" dirty="0" smtClean="0">
                <a:solidFill>
                  <a:schemeClr val="tx1"/>
                </a:solidFill>
                <a:effectLst/>
                <a:latin typeface="+mn-lt"/>
                <a:ea typeface="+mn-ea"/>
                <a:cs typeface="+mn-cs"/>
              </a:rPr>
              <a:t>) compared to those without early HF. The CPEX will be performed in 400 participants unselected for early HF (only excluding those with prior hospitalization for HF or ischemic heart disease in prior 6 months), and will be used to verify the diagnosis of early HF. This will allow us to determine the sensitivity and specificity of our symptom/</a:t>
            </a:r>
            <a:r>
              <a:rPr lang="en-US" sz="1200" kern="1200" dirty="0" err="1" smtClean="0">
                <a:solidFill>
                  <a:schemeClr val="tx1"/>
                </a:solidFill>
                <a:effectLst/>
                <a:latin typeface="+mn-lt"/>
                <a:ea typeface="+mn-ea"/>
                <a:cs typeface="+mn-cs"/>
              </a:rPr>
              <a:t>NTproBNP</a:t>
            </a:r>
            <a:r>
              <a:rPr lang="en-US" sz="1200" kern="1200" dirty="0" smtClean="0">
                <a:solidFill>
                  <a:schemeClr val="tx1"/>
                </a:solidFill>
                <a:effectLst/>
                <a:latin typeface="+mn-lt"/>
                <a:ea typeface="+mn-ea"/>
                <a:cs typeface="+mn-cs"/>
              </a:rPr>
              <a:t>/6MWT/echo-based early HF definition. </a:t>
            </a:r>
            <a:endParaRPr lang="en-US" dirty="0"/>
          </a:p>
        </p:txBody>
      </p:sp>
      <p:sp>
        <p:nvSpPr>
          <p:cNvPr id="4" name="Slide Number Placeholder 3"/>
          <p:cNvSpPr>
            <a:spLocks noGrp="1"/>
          </p:cNvSpPr>
          <p:nvPr>
            <p:ph type="sldNum" sz="quarter" idx="10"/>
          </p:nvPr>
        </p:nvSpPr>
        <p:spPr/>
        <p:txBody>
          <a:bodyPr/>
          <a:lstStyle/>
          <a:p>
            <a:fld id="{02BB7021-353E-4798-90A1-E6BB1525AEEC}" type="slidenum">
              <a:rPr lang="en-US" smtClean="0"/>
              <a:t>36</a:t>
            </a:fld>
            <a:endParaRPr lang="en-US"/>
          </a:p>
        </p:txBody>
      </p:sp>
    </p:spTree>
    <p:extLst>
      <p:ext uri="{BB962C8B-B14F-4D97-AF65-F5344CB8AC3E}">
        <p14:creationId xmlns:p14="http://schemas.microsoft.com/office/powerpoint/2010/main" val="3342940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Definition of early HF:</a:t>
            </a:r>
            <a:r>
              <a:rPr lang="en-US" sz="1200" kern="1200" dirty="0" smtClean="0">
                <a:solidFill>
                  <a:schemeClr val="tx1"/>
                </a:solidFill>
                <a:effectLst/>
                <a:latin typeface="+mn-lt"/>
                <a:ea typeface="+mn-ea"/>
                <a:cs typeface="+mn-cs"/>
              </a:rPr>
              <a:t> We will define early HF based on the combination of: (1) symptoms and signs of HF and (2) objective abnormalities of cardiac structure and/or function on echocardiography. We will use a HF symptom survey to identify symptoms of HF in study participants. Signs of HF will include 6MWT distance significantly below age- and gender-specific norms; elevated NT-</a:t>
            </a:r>
            <a:r>
              <a:rPr lang="en-US" sz="1200" kern="1200" dirty="0" err="1" smtClean="0">
                <a:solidFill>
                  <a:schemeClr val="tx1"/>
                </a:solidFill>
                <a:effectLst/>
                <a:latin typeface="+mn-lt"/>
                <a:ea typeface="+mn-ea"/>
                <a:cs typeface="+mn-cs"/>
              </a:rPr>
              <a:t>proBNP</a:t>
            </a:r>
            <a:r>
              <a:rPr lang="en-US" sz="1200" kern="1200" dirty="0" smtClean="0">
                <a:solidFill>
                  <a:schemeClr val="tx1"/>
                </a:solidFill>
                <a:effectLst/>
                <a:latin typeface="+mn-lt"/>
                <a:ea typeface="+mn-ea"/>
                <a:cs typeface="+mn-cs"/>
              </a:rPr>
              <a:t>; and echocardiographic signs of HF, including elevated left atrial pressure (E/e’ ratio) or right atrial pressure (size and collapsibility of the inferior vena cava); increased pulmonary artery systolic pressure; and/or reduced cardiac output (estimated using the LV outflow tract velocity-time integral). Abnormalities in cardiac structure and function on echocardiography will include cardiac chamber dilation, LV or RV systolic dysfunction, LV hypertrophy, LV diastolic dysfunction, and/or overt LV systolic dysfunction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reduced LVEF). We anticipate that participants with early HF have reduced physical activity (measured objectively using </a:t>
            </a:r>
            <a:r>
              <a:rPr lang="en-US" sz="1200" kern="1200" dirty="0" err="1" smtClean="0">
                <a:solidFill>
                  <a:schemeClr val="tx1"/>
                </a:solidFill>
                <a:effectLst/>
                <a:latin typeface="+mn-lt"/>
                <a:ea typeface="+mn-ea"/>
                <a:cs typeface="+mn-cs"/>
              </a:rPr>
              <a:t>accelerometry</a:t>
            </a:r>
            <a:r>
              <a:rPr lang="en-US" sz="1200" kern="1200" dirty="0" smtClean="0">
                <a:solidFill>
                  <a:schemeClr val="tx1"/>
                </a:solidFill>
                <a:effectLst/>
                <a:latin typeface="+mn-lt"/>
                <a:ea typeface="+mn-ea"/>
                <a:cs typeface="+mn-cs"/>
              </a:rPr>
              <a:t>) compared to those without early HF. The CPEX will be performed in 400 participants unselected for early HF (only excluding those with prior hospitalization for HF or ischemic heart disease in prior 6 months), and will be used to verify the diagnosis of early HF. This will allow us to determine the sensitivity and specificity of our symptom/</a:t>
            </a:r>
            <a:r>
              <a:rPr lang="en-US" sz="1200" kern="1200" dirty="0" err="1" smtClean="0">
                <a:solidFill>
                  <a:schemeClr val="tx1"/>
                </a:solidFill>
                <a:effectLst/>
                <a:latin typeface="+mn-lt"/>
                <a:ea typeface="+mn-ea"/>
                <a:cs typeface="+mn-cs"/>
              </a:rPr>
              <a:t>NTproBNP</a:t>
            </a:r>
            <a:r>
              <a:rPr lang="en-US" sz="1200" kern="1200" dirty="0" smtClean="0">
                <a:solidFill>
                  <a:schemeClr val="tx1"/>
                </a:solidFill>
                <a:effectLst/>
                <a:latin typeface="+mn-lt"/>
                <a:ea typeface="+mn-ea"/>
                <a:cs typeface="+mn-cs"/>
              </a:rPr>
              <a:t>/6MWT/echo-based early HF definition. </a:t>
            </a:r>
            <a:endParaRPr lang="en-US" dirty="0"/>
          </a:p>
        </p:txBody>
      </p:sp>
      <p:sp>
        <p:nvSpPr>
          <p:cNvPr id="4" name="Slide Number Placeholder 3"/>
          <p:cNvSpPr>
            <a:spLocks noGrp="1"/>
          </p:cNvSpPr>
          <p:nvPr>
            <p:ph type="sldNum" sz="quarter" idx="10"/>
          </p:nvPr>
        </p:nvSpPr>
        <p:spPr/>
        <p:txBody>
          <a:bodyPr/>
          <a:lstStyle/>
          <a:p>
            <a:fld id="{02BB7021-353E-4798-90A1-E6BB1525AEEC}" type="slidenum">
              <a:rPr lang="en-US" smtClean="0"/>
              <a:t>37</a:t>
            </a:fld>
            <a:endParaRPr lang="en-US"/>
          </a:p>
        </p:txBody>
      </p:sp>
    </p:spTree>
    <p:extLst>
      <p:ext uri="{BB962C8B-B14F-4D97-AF65-F5344CB8AC3E}">
        <p14:creationId xmlns:p14="http://schemas.microsoft.com/office/powerpoint/2010/main" val="3342940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38</a:t>
            </a:fld>
            <a:endParaRPr lang="en-US"/>
          </a:p>
        </p:txBody>
      </p:sp>
    </p:spTree>
    <p:extLst>
      <p:ext uri="{BB962C8B-B14F-4D97-AF65-F5344CB8AC3E}">
        <p14:creationId xmlns:p14="http://schemas.microsoft.com/office/powerpoint/2010/main" val="30633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A52718-15AF-2C4F-A43F-375193474108}" type="slidenum">
              <a:rPr lang="en-US" sz="1200">
                <a:solidFill>
                  <a:srgbClr val="000000"/>
                </a:solidFill>
              </a:rPr>
              <a:pPr eaLnBrk="1" hangingPunct="1"/>
              <a:t>39</a:t>
            </a:fld>
            <a:endParaRPr lang="en-US" sz="12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40</a:t>
            </a:fld>
            <a:endParaRPr lang="en-US"/>
          </a:p>
        </p:txBody>
      </p:sp>
    </p:spTree>
    <p:extLst>
      <p:ext uri="{BB962C8B-B14F-4D97-AF65-F5344CB8AC3E}">
        <p14:creationId xmlns:p14="http://schemas.microsoft.com/office/powerpoint/2010/main" val="314010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72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p>
        </p:txBody>
      </p:sp>
      <p:sp>
        <p:nvSpPr>
          <p:cNvPr id="137220" name="Slide Number Placeholder 3"/>
          <p:cNvSpPr>
            <a:spLocks noGrp="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0"/>
              </a:defRPr>
            </a:lvl9pPr>
          </a:lstStyle>
          <a:p>
            <a:pPr eaLnBrk="1" hangingPunct="1">
              <a:defRPr/>
            </a:pPr>
            <a:fld id="{DE14DF15-A72A-9649-A88F-8E62E588022F}" type="slidenum">
              <a:rPr lang="en-GB" smtClean="0">
                <a:solidFill>
                  <a:srgbClr val="000000"/>
                </a:solidFill>
                <a:cs typeface="Lucida Sans Unicode" charset="0"/>
              </a:rPr>
              <a:pPr eaLnBrk="1" hangingPunct="1">
                <a:defRPr/>
              </a:pPr>
              <a:t>4</a:t>
            </a:fld>
            <a:endParaRPr lang="en-GB" smtClean="0">
              <a:solidFill>
                <a:srgbClr val="000000"/>
              </a:solidFill>
              <a:cs typeface="Lucida Sans Unicode"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ACD4BB-768A-4D4E-B2CB-BA2BA9EE753A}" type="slidenum">
              <a:rPr lang="en-US" sz="1200">
                <a:solidFill>
                  <a:prstClr val="black"/>
                </a:solidFill>
              </a:rPr>
              <a:pPr eaLnBrk="1" hangingPunct="1"/>
              <a:t>41</a:t>
            </a:fld>
            <a:endParaRPr lang="en-US" sz="120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ACD4BB-768A-4D4E-B2CB-BA2BA9EE753A}" type="slidenum">
              <a:rPr lang="en-US" sz="1200">
                <a:solidFill>
                  <a:prstClr val="black"/>
                </a:solidFill>
              </a:rPr>
              <a:pPr eaLnBrk="1" hangingPunct="1"/>
              <a:t>42</a:t>
            </a:fld>
            <a:endParaRPr lang="en-US" sz="120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43</a:t>
            </a:fld>
            <a:endParaRPr lang="en-US"/>
          </a:p>
        </p:txBody>
      </p:sp>
    </p:spTree>
    <p:extLst>
      <p:ext uri="{BB962C8B-B14F-4D97-AF65-F5344CB8AC3E}">
        <p14:creationId xmlns:p14="http://schemas.microsoft.com/office/powerpoint/2010/main" val="879170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44</a:t>
            </a:fld>
            <a:endParaRPr lang="en-US"/>
          </a:p>
        </p:txBody>
      </p:sp>
    </p:spTree>
    <p:extLst>
      <p:ext uri="{BB962C8B-B14F-4D97-AF65-F5344CB8AC3E}">
        <p14:creationId xmlns:p14="http://schemas.microsoft.com/office/powerpoint/2010/main" val="20169312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45</a:t>
            </a:fld>
            <a:endParaRPr lang="en-US"/>
          </a:p>
        </p:txBody>
      </p:sp>
    </p:spTree>
    <p:extLst>
      <p:ext uri="{BB962C8B-B14F-4D97-AF65-F5344CB8AC3E}">
        <p14:creationId xmlns:p14="http://schemas.microsoft.com/office/powerpoint/2010/main" val="1506860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46</a:t>
            </a:fld>
            <a:endParaRPr lang="en-US"/>
          </a:p>
        </p:txBody>
      </p:sp>
    </p:spTree>
    <p:extLst>
      <p:ext uri="{BB962C8B-B14F-4D97-AF65-F5344CB8AC3E}">
        <p14:creationId xmlns:p14="http://schemas.microsoft.com/office/powerpoint/2010/main" val="4083800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47</a:t>
            </a:fld>
            <a:endParaRPr lang="en-US"/>
          </a:p>
        </p:txBody>
      </p:sp>
    </p:spTree>
    <p:extLst>
      <p:ext uri="{BB962C8B-B14F-4D97-AF65-F5344CB8AC3E}">
        <p14:creationId xmlns:p14="http://schemas.microsoft.com/office/powerpoint/2010/main" val="35343716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48</a:t>
            </a:fld>
            <a:endParaRPr lang="en-US"/>
          </a:p>
        </p:txBody>
      </p:sp>
    </p:spTree>
    <p:extLst>
      <p:ext uri="{BB962C8B-B14F-4D97-AF65-F5344CB8AC3E}">
        <p14:creationId xmlns:p14="http://schemas.microsoft.com/office/powerpoint/2010/main" val="2335785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49</a:t>
            </a:fld>
            <a:endParaRPr lang="en-US"/>
          </a:p>
        </p:txBody>
      </p:sp>
    </p:spTree>
    <p:extLst>
      <p:ext uri="{BB962C8B-B14F-4D97-AF65-F5344CB8AC3E}">
        <p14:creationId xmlns:p14="http://schemas.microsoft.com/office/powerpoint/2010/main" val="4250378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50</a:t>
            </a:fld>
            <a:endParaRPr lang="en-US"/>
          </a:p>
        </p:txBody>
      </p:sp>
    </p:spTree>
    <p:extLst>
      <p:ext uri="{BB962C8B-B14F-4D97-AF65-F5344CB8AC3E}">
        <p14:creationId xmlns:p14="http://schemas.microsoft.com/office/powerpoint/2010/main" val="307133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5</a:t>
            </a:fld>
            <a:endParaRPr lang="en-US"/>
          </a:p>
        </p:txBody>
      </p:sp>
    </p:spTree>
    <p:extLst>
      <p:ext uri="{BB962C8B-B14F-4D97-AF65-F5344CB8AC3E}">
        <p14:creationId xmlns:p14="http://schemas.microsoft.com/office/powerpoint/2010/main" val="37360296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51</a:t>
            </a:fld>
            <a:endParaRPr lang="en-US"/>
          </a:p>
        </p:txBody>
      </p:sp>
    </p:spTree>
    <p:extLst>
      <p:ext uri="{BB962C8B-B14F-4D97-AF65-F5344CB8AC3E}">
        <p14:creationId xmlns:p14="http://schemas.microsoft.com/office/powerpoint/2010/main" val="3086783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208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ACD4BB-768A-4D4E-B2CB-BA2BA9EE753A}" type="slidenum">
              <a:rPr lang="en-US" sz="1200">
                <a:solidFill>
                  <a:prstClr val="black"/>
                </a:solidFill>
              </a:rPr>
              <a:pPr eaLnBrk="1" hangingPunct="1"/>
              <a:t>52</a:t>
            </a:fld>
            <a:endParaRPr lang="en-US" sz="120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1388C9-B7B0-45DE-989C-5B95A428DE7F}"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1712239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fld id="{0B811120-3743-4B44-A7C1-16C8CAB724A7}" type="slidenum">
              <a:rPr lang="en-US" altLang="en-US" sz="1200">
                <a:solidFill>
                  <a:prstClr val="black"/>
                </a:solidFill>
              </a:rPr>
              <a:pPr eaLnBrk="1" hangingPunct="1"/>
              <a:t>56</a:t>
            </a:fld>
            <a:endParaRPr lang="en-US" altLang="en-US" sz="1200">
              <a:solidFill>
                <a:prstClr val="black"/>
              </a:solidFill>
            </a:endParaRPr>
          </a:p>
        </p:txBody>
      </p:sp>
      <p:sp>
        <p:nvSpPr>
          <p:cNvPr id="104451" name="Rectangle 2"/>
          <p:cNvSpPr>
            <a:spLocks noGrp="1" noRot="1" noChangeAspect="1" noChangeArrowheads="1" noTextEdit="1"/>
          </p:cNvSpPr>
          <p:nvPr>
            <p:ph type="sldImg"/>
          </p:nvPr>
        </p:nvSpPr>
        <p:spPr>
          <a:xfrm>
            <a:off x="1144588" y="687388"/>
            <a:ext cx="4572000" cy="3429000"/>
          </a:xfrm>
          <a:ln/>
        </p:spPr>
      </p:sp>
      <p:sp>
        <p:nvSpPr>
          <p:cNvPr id="104452" name="Rectangle 3"/>
          <p:cNvSpPr>
            <a:spLocks noGrp="1" noChangeArrowheads="1"/>
          </p:cNvSpPr>
          <p:nvPr>
            <p:ph type="body" idx="1"/>
          </p:nvPr>
        </p:nvSpPr>
        <p:spPr>
          <a:xfrm>
            <a:off x="685800" y="4344025"/>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a:defRPr sz="1100">
                <a:solidFill>
                  <a:schemeClr val="tx1"/>
                </a:solidFill>
                <a:latin typeface="Arial" charset="0"/>
                <a:ea typeface="ＭＳ Ｐゴシック" charset="0"/>
                <a:cs typeface="ＭＳ Ｐゴシック" charset="0"/>
              </a:defRPr>
            </a:lvl1pPr>
            <a:lvl2pPr marL="702756" indent="-270291" defTabSz="905475">
              <a:defRPr sz="1100">
                <a:solidFill>
                  <a:schemeClr val="tx1"/>
                </a:solidFill>
                <a:latin typeface="Arial" charset="0"/>
                <a:ea typeface="ＭＳ Ｐゴシック" charset="0"/>
              </a:defRPr>
            </a:lvl2pPr>
            <a:lvl3pPr marL="1081164" indent="-216233" defTabSz="905475">
              <a:defRPr sz="1100">
                <a:solidFill>
                  <a:schemeClr val="tx1"/>
                </a:solidFill>
                <a:latin typeface="Arial" charset="0"/>
                <a:ea typeface="ＭＳ Ｐゴシック" charset="0"/>
              </a:defRPr>
            </a:lvl3pPr>
            <a:lvl4pPr marL="1513629" indent="-216233" defTabSz="905475">
              <a:defRPr sz="1100">
                <a:solidFill>
                  <a:schemeClr val="tx1"/>
                </a:solidFill>
                <a:latin typeface="Arial" charset="0"/>
                <a:ea typeface="ＭＳ Ｐゴシック" charset="0"/>
              </a:defRPr>
            </a:lvl4pPr>
            <a:lvl5pPr marL="1946095" indent="-216233" defTabSz="905475">
              <a:defRPr sz="1100">
                <a:solidFill>
                  <a:schemeClr val="tx1"/>
                </a:solidFill>
                <a:latin typeface="Arial" charset="0"/>
                <a:ea typeface="ＭＳ Ｐゴシック" charset="0"/>
              </a:defRPr>
            </a:lvl5pPr>
            <a:lvl6pPr marL="2378560" indent="-216233" defTabSz="905475" eaLnBrk="0" fontAlgn="base" hangingPunct="0">
              <a:spcBef>
                <a:spcPct val="30000"/>
              </a:spcBef>
              <a:spcAft>
                <a:spcPct val="0"/>
              </a:spcAft>
              <a:defRPr sz="1100">
                <a:solidFill>
                  <a:schemeClr val="tx1"/>
                </a:solidFill>
                <a:latin typeface="Arial" charset="0"/>
                <a:ea typeface="ＭＳ Ｐゴシック" charset="0"/>
              </a:defRPr>
            </a:lvl6pPr>
            <a:lvl7pPr marL="2811026" indent="-216233" defTabSz="905475" eaLnBrk="0" fontAlgn="base" hangingPunct="0">
              <a:spcBef>
                <a:spcPct val="30000"/>
              </a:spcBef>
              <a:spcAft>
                <a:spcPct val="0"/>
              </a:spcAft>
              <a:defRPr sz="1100">
                <a:solidFill>
                  <a:schemeClr val="tx1"/>
                </a:solidFill>
                <a:latin typeface="Arial" charset="0"/>
                <a:ea typeface="ＭＳ Ｐゴシック" charset="0"/>
              </a:defRPr>
            </a:lvl7pPr>
            <a:lvl8pPr marL="3243491" indent="-216233" defTabSz="905475" eaLnBrk="0" fontAlgn="base" hangingPunct="0">
              <a:spcBef>
                <a:spcPct val="30000"/>
              </a:spcBef>
              <a:spcAft>
                <a:spcPct val="0"/>
              </a:spcAft>
              <a:defRPr sz="1100">
                <a:solidFill>
                  <a:schemeClr val="tx1"/>
                </a:solidFill>
                <a:latin typeface="Arial" charset="0"/>
                <a:ea typeface="ＭＳ Ｐゴシック" charset="0"/>
              </a:defRPr>
            </a:lvl8pPr>
            <a:lvl9pPr marL="3675957" indent="-216233" defTabSz="905475" eaLnBrk="0" fontAlgn="base" hangingPunct="0">
              <a:spcBef>
                <a:spcPct val="30000"/>
              </a:spcBef>
              <a:spcAft>
                <a:spcPct val="0"/>
              </a:spcAft>
              <a:defRPr sz="1100">
                <a:solidFill>
                  <a:schemeClr val="tx1"/>
                </a:solidFill>
                <a:latin typeface="Arial" charset="0"/>
                <a:ea typeface="ＭＳ Ｐゴシック" charset="0"/>
              </a:defRPr>
            </a:lvl9pPr>
          </a:lstStyle>
          <a:p>
            <a:fld id="{8942DFED-ACB0-6F49-AC37-42F36D640099}" type="slidenum">
              <a:rPr lang="en-US" sz="1200">
                <a:solidFill>
                  <a:srgbClr val="000000"/>
                </a:solidFill>
              </a:rPr>
              <a:pPr/>
              <a:t>58</a:t>
            </a:fld>
            <a:endParaRPr lang="en-US" sz="120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6</a:t>
            </a:fld>
            <a:endParaRPr lang="en-US"/>
          </a:p>
        </p:txBody>
      </p:sp>
    </p:spTree>
    <p:extLst>
      <p:ext uri="{BB962C8B-B14F-4D97-AF65-F5344CB8AC3E}">
        <p14:creationId xmlns:p14="http://schemas.microsoft.com/office/powerpoint/2010/main" val="1032165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7</a:t>
            </a:fld>
            <a:endParaRPr lang="en-US"/>
          </a:p>
        </p:txBody>
      </p:sp>
    </p:spTree>
    <p:extLst>
      <p:ext uri="{BB962C8B-B14F-4D97-AF65-F5344CB8AC3E}">
        <p14:creationId xmlns:p14="http://schemas.microsoft.com/office/powerpoint/2010/main" val="103216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Here’s where you can summarize the background and identify the key question(s) you are going to address;</a:t>
            </a:r>
          </a:p>
          <a:p>
            <a:r>
              <a:rPr lang="en-US" sz="1200" dirty="0" smtClean="0"/>
              <a:t>It would be good state “impact”; also remember we have a final slide on impact where you can really reinforce it;</a:t>
            </a:r>
          </a:p>
          <a:p>
            <a:endParaRPr lang="en-US" dirty="0"/>
          </a:p>
        </p:txBody>
      </p:sp>
      <p:sp>
        <p:nvSpPr>
          <p:cNvPr id="4" name="Slide Number Placeholder 3"/>
          <p:cNvSpPr>
            <a:spLocks noGrp="1"/>
          </p:cNvSpPr>
          <p:nvPr>
            <p:ph type="sldNum" sz="quarter" idx="10"/>
          </p:nvPr>
        </p:nvSpPr>
        <p:spPr/>
        <p:txBody>
          <a:bodyPr/>
          <a:lstStyle/>
          <a:p>
            <a:fld id="{02BB7021-353E-4798-90A1-E6BB1525AEEC}" type="slidenum">
              <a:rPr lang="en-US" smtClean="0"/>
              <a:t>8</a:t>
            </a:fld>
            <a:endParaRPr lang="en-US"/>
          </a:p>
        </p:txBody>
      </p:sp>
    </p:spTree>
    <p:extLst>
      <p:ext uri="{BB962C8B-B14F-4D97-AF65-F5344CB8AC3E}">
        <p14:creationId xmlns:p14="http://schemas.microsoft.com/office/powerpoint/2010/main" val="38765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BB7021-353E-4798-90A1-E6BB1525AEEC}" type="slidenum">
              <a:rPr lang="en-US" smtClean="0"/>
              <a:t>9</a:t>
            </a:fld>
            <a:endParaRPr lang="en-US"/>
          </a:p>
        </p:txBody>
      </p:sp>
    </p:spTree>
    <p:extLst>
      <p:ext uri="{BB962C8B-B14F-4D97-AF65-F5344CB8AC3E}">
        <p14:creationId xmlns:p14="http://schemas.microsoft.com/office/powerpoint/2010/main" val="204525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5A1D6275-F0FD-9248-B4E3-1F4F561298B3}" type="datetimeFigureOut">
              <a:rPr lang="en-US"/>
              <a:pPr>
                <a:defRPr/>
              </a:pPr>
              <a:t>3/22/16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AB75934F-A97E-7247-98F1-B4C3424EB0A7}" type="slidenum">
              <a:rPr lang="en-US"/>
              <a:pPr>
                <a:defRPr/>
              </a:pPr>
              <a:t>‹#›</a:t>
            </a:fld>
            <a:endParaRPr lang="en-US"/>
          </a:p>
        </p:txBody>
      </p:sp>
    </p:spTree>
    <p:extLst>
      <p:ext uri="{BB962C8B-B14F-4D97-AF65-F5344CB8AC3E}">
        <p14:creationId xmlns:p14="http://schemas.microsoft.com/office/powerpoint/2010/main" val="14645140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E9698D6D-361A-9C43-89F1-7A52E6A314E0}" type="datetimeFigureOut">
              <a:rPr lang="en-US"/>
              <a:pPr>
                <a:defRPr/>
              </a:pPr>
              <a:t>3/22/16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FFE00EBE-A6C6-3A4F-B0C4-FE612B69B12A}" type="slidenum">
              <a:rPr lang="en-US"/>
              <a:pPr>
                <a:defRPr/>
              </a:pPr>
              <a:t>‹#›</a:t>
            </a:fld>
            <a:endParaRPr lang="en-US"/>
          </a:p>
        </p:txBody>
      </p:sp>
    </p:spTree>
    <p:extLst>
      <p:ext uri="{BB962C8B-B14F-4D97-AF65-F5344CB8AC3E}">
        <p14:creationId xmlns:p14="http://schemas.microsoft.com/office/powerpoint/2010/main" val="3539538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D350AE1-2D5E-E244-9C5E-68349AF5E8CD}" type="datetimeFigureOut">
              <a:rPr lang="en-US"/>
              <a:pPr>
                <a:defRPr/>
              </a:pPr>
              <a:t>3/22/16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2AC7551-0CBC-064E-8CB8-17A78E689C35}" type="slidenum">
              <a:rPr lang="en-US"/>
              <a:pPr>
                <a:defRPr/>
              </a:pPr>
              <a:t>‹#›</a:t>
            </a:fld>
            <a:endParaRPr lang="en-US"/>
          </a:p>
        </p:txBody>
      </p:sp>
    </p:spTree>
    <p:extLst>
      <p:ext uri="{BB962C8B-B14F-4D97-AF65-F5344CB8AC3E}">
        <p14:creationId xmlns:p14="http://schemas.microsoft.com/office/powerpoint/2010/main" val="15609483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798A07A-025B-A443-9977-19C880AF1B87}" type="datetimeFigureOut">
              <a:rPr lang="en-US"/>
              <a:pPr>
                <a:defRPr/>
              </a:pPr>
              <a:t>3/22/16</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93D876D-896D-6A42-ADCD-44B023E32541}" type="slidenum">
              <a:rPr lang="en-US"/>
              <a:pPr>
                <a:defRPr/>
              </a:pPr>
              <a:t>‹#›</a:t>
            </a:fld>
            <a:endParaRPr lang="en-US"/>
          </a:p>
        </p:txBody>
      </p:sp>
    </p:spTree>
    <p:extLst>
      <p:ext uri="{BB962C8B-B14F-4D97-AF65-F5344CB8AC3E}">
        <p14:creationId xmlns:p14="http://schemas.microsoft.com/office/powerpoint/2010/main" val="10328596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4C20B13F-18DE-DA48-A574-59C03A311535}" type="datetimeFigureOut">
              <a:rPr lang="en-US"/>
              <a:pPr>
                <a:defRPr/>
              </a:pPr>
              <a:t>3/22/16</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BC07D8B5-6897-1D41-8F32-2B0710EB8727}" type="slidenum">
              <a:rPr lang="en-US"/>
              <a:pPr>
                <a:defRPr/>
              </a:pPr>
              <a:t>‹#›</a:t>
            </a:fld>
            <a:endParaRPr lang="en-US"/>
          </a:p>
        </p:txBody>
      </p:sp>
    </p:spTree>
    <p:extLst>
      <p:ext uri="{BB962C8B-B14F-4D97-AF65-F5344CB8AC3E}">
        <p14:creationId xmlns:p14="http://schemas.microsoft.com/office/powerpoint/2010/main" val="40782094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87B0E8CE-4BBC-7C48-8C87-36B78AFB41B4}" type="datetimeFigureOut">
              <a:rPr lang="en-US"/>
              <a:pPr>
                <a:defRPr/>
              </a:pPr>
              <a:t>3/22/16</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D91F5A47-8161-1840-80C1-84BB1CAE2A47}" type="slidenum">
              <a:rPr lang="en-US"/>
              <a:pPr>
                <a:defRPr/>
              </a:pPr>
              <a:t>‹#›</a:t>
            </a:fld>
            <a:endParaRPr lang="en-US"/>
          </a:p>
        </p:txBody>
      </p:sp>
    </p:spTree>
    <p:extLst>
      <p:ext uri="{BB962C8B-B14F-4D97-AF65-F5344CB8AC3E}">
        <p14:creationId xmlns:p14="http://schemas.microsoft.com/office/powerpoint/2010/main" val="32491196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5E93C23F-8907-F244-A3DA-8D6C65A50BFB}" type="datetimeFigureOut">
              <a:rPr lang="en-US"/>
              <a:pPr>
                <a:defRPr/>
              </a:pPr>
              <a:t>3/22/16</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C5F9C9E5-B533-EB47-B540-F9AB4CEC482A}" type="slidenum">
              <a:rPr lang="en-US"/>
              <a:pPr>
                <a:defRPr/>
              </a:pPr>
              <a:t>‹#›</a:t>
            </a:fld>
            <a:endParaRPr lang="en-US"/>
          </a:p>
        </p:txBody>
      </p:sp>
    </p:spTree>
    <p:extLst>
      <p:ext uri="{BB962C8B-B14F-4D97-AF65-F5344CB8AC3E}">
        <p14:creationId xmlns:p14="http://schemas.microsoft.com/office/powerpoint/2010/main" val="19752361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1AD94A49-2555-5E4E-8BD1-4029E3B956F9}" type="datetimeFigureOut">
              <a:rPr lang="en-US"/>
              <a:pPr>
                <a:defRPr/>
              </a:pPr>
              <a:t>3/22/16</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0B9D2A60-8332-854A-B691-4C80FF256190}" type="slidenum">
              <a:rPr lang="en-US"/>
              <a:pPr>
                <a:defRPr/>
              </a:pPr>
              <a:t>‹#›</a:t>
            </a:fld>
            <a:endParaRPr lang="en-US"/>
          </a:p>
        </p:txBody>
      </p:sp>
    </p:spTree>
    <p:extLst>
      <p:ext uri="{BB962C8B-B14F-4D97-AF65-F5344CB8AC3E}">
        <p14:creationId xmlns:p14="http://schemas.microsoft.com/office/powerpoint/2010/main" val="7580116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9403E36-D193-2944-9A0F-6264BB8245A7}" type="datetimeFigureOut">
              <a:rPr lang="en-US"/>
              <a:pPr>
                <a:defRPr/>
              </a:pPr>
              <a:t>3/22/16</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198B69A7-48E9-124F-A7FF-B08B2EC47E5B}" type="slidenum">
              <a:rPr lang="en-US"/>
              <a:pPr>
                <a:defRPr/>
              </a:pPr>
              <a:t>‹#›</a:t>
            </a:fld>
            <a:endParaRPr lang="en-US"/>
          </a:p>
        </p:txBody>
      </p:sp>
    </p:spTree>
    <p:extLst>
      <p:ext uri="{BB962C8B-B14F-4D97-AF65-F5344CB8AC3E}">
        <p14:creationId xmlns:p14="http://schemas.microsoft.com/office/powerpoint/2010/main" val="145965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708D6DC8-2B86-0F47-90D3-1A12143BE141}" type="datetimeFigureOut">
              <a:rPr lang="en-US"/>
              <a:pPr>
                <a:defRPr/>
              </a:pPr>
              <a:t>3/22/16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56B0527-7348-1846-94D5-FDDD51E982C9}" type="slidenum">
              <a:rPr lang="en-US"/>
              <a:pPr>
                <a:defRPr/>
              </a:pPr>
              <a:t>‹#›</a:t>
            </a:fld>
            <a:endParaRPr lang="en-US"/>
          </a:p>
        </p:txBody>
      </p:sp>
    </p:spTree>
    <p:extLst>
      <p:ext uri="{BB962C8B-B14F-4D97-AF65-F5344CB8AC3E}">
        <p14:creationId xmlns:p14="http://schemas.microsoft.com/office/powerpoint/2010/main" val="122627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3/22/16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BAC9ADEC-F6F1-8B4A-9BCD-D36213950859}" type="datetimeFigureOut">
              <a:rPr lang="en-US"/>
              <a:pPr>
                <a:defRPr/>
              </a:pPr>
              <a:t>3/22/16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EE37F7A2-C954-B145-8B1B-72452545F283}" type="slidenum">
              <a:rPr lang="en-US"/>
              <a:pPr>
                <a:defRPr/>
              </a:pPr>
              <a:t>‹#›</a:t>
            </a:fld>
            <a:endParaRPr lang="en-US"/>
          </a:p>
        </p:txBody>
      </p:sp>
    </p:spTree>
    <p:extLst>
      <p:ext uri="{BB962C8B-B14F-4D97-AF65-F5344CB8AC3E}">
        <p14:creationId xmlns:p14="http://schemas.microsoft.com/office/powerpoint/2010/main" val="2859709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81055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86428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19211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39352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715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4046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81770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68367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055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45787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57622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79689-A6B0-439C-B51C-050A7E1E733C}"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8C2BC8B-880D-4E95-BC0A-941A53124D4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87982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47729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6676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45914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30527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672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56477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8550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568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44651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54873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33529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595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595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49281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5100"/>
            <a:ext cx="8229600"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46201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651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4"/>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4"/>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56027"/>
            <a:ext cx="4038600" cy="200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56027"/>
            <a:ext cx="4038600" cy="200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0516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61" indent="0" algn="ctr">
              <a:buNone/>
              <a:defRPr/>
            </a:lvl2pPr>
            <a:lvl3pPr marL="913721" indent="0" algn="ctr">
              <a:buNone/>
              <a:defRPr/>
            </a:lvl3pPr>
            <a:lvl4pPr marL="1370580" indent="0" algn="ctr">
              <a:buNone/>
              <a:defRPr/>
            </a:lvl4pPr>
            <a:lvl5pPr marL="1827441" indent="0" algn="ctr">
              <a:buNone/>
              <a:defRPr/>
            </a:lvl5pPr>
            <a:lvl6pPr marL="2284302" indent="0" algn="ctr">
              <a:buNone/>
              <a:defRPr/>
            </a:lvl6pPr>
            <a:lvl7pPr marL="2741161" indent="0" algn="ctr">
              <a:buNone/>
              <a:defRPr/>
            </a:lvl7pPr>
            <a:lvl8pPr marL="3198020" indent="0" algn="ctr">
              <a:buNone/>
              <a:defRPr/>
            </a:lvl8pPr>
            <a:lvl9pPr marL="365488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104772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6343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4"/>
            <a:ext cx="7772400" cy="1500187"/>
          </a:xfrm>
        </p:spPr>
        <p:txBody>
          <a:bodyPr anchor="b"/>
          <a:lstStyle>
            <a:lvl1pPr marL="0" indent="0">
              <a:buNone/>
              <a:defRPr sz="2000"/>
            </a:lvl1pPr>
            <a:lvl2pPr marL="456861" indent="0">
              <a:buNone/>
              <a:defRPr sz="1800"/>
            </a:lvl2pPr>
            <a:lvl3pPr marL="913721" indent="0">
              <a:buNone/>
              <a:defRPr sz="1600"/>
            </a:lvl3pPr>
            <a:lvl4pPr marL="1370580" indent="0">
              <a:buNone/>
              <a:defRPr sz="1400"/>
            </a:lvl4pPr>
            <a:lvl5pPr marL="1827441" indent="0">
              <a:buNone/>
              <a:defRPr sz="1400"/>
            </a:lvl5pPr>
            <a:lvl6pPr marL="2284302" indent="0">
              <a:buNone/>
              <a:defRPr sz="1400"/>
            </a:lvl6pPr>
            <a:lvl7pPr marL="2741161" indent="0">
              <a:buNone/>
              <a:defRPr sz="1400"/>
            </a:lvl7pPr>
            <a:lvl8pPr marL="3198020" indent="0">
              <a:buNone/>
              <a:defRPr sz="1400"/>
            </a:lvl8pPr>
            <a:lvl9pPr marL="3654882" indent="0">
              <a:buNone/>
              <a:defRPr sz="1400"/>
            </a:lvl9pPr>
          </a:lstStyle>
          <a:p>
            <a:pPr lvl="0"/>
            <a:r>
              <a:rPr lang="en-US" smtClean="0"/>
              <a:t>Click to edit Master text styles</a:t>
            </a:r>
          </a:p>
        </p:txBody>
      </p:sp>
    </p:spTree>
    <p:extLst>
      <p:ext uri="{BB962C8B-B14F-4D97-AF65-F5344CB8AC3E}">
        <p14:creationId xmlns:p14="http://schemas.microsoft.com/office/powerpoint/2010/main" val="39801673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57040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61" indent="0">
              <a:buNone/>
              <a:defRPr sz="2000" b="1"/>
            </a:lvl2pPr>
            <a:lvl3pPr marL="913721" indent="0">
              <a:buNone/>
              <a:defRPr sz="1800" b="1"/>
            </a:lvl3pPr>
            <a:lvl4pPr marL="1370580" indent="0">
              <a:buNone/>
              <a:defRPr sz="1600" b="1"/>
            </a:lvl4pPr>
            <a:lvl5pPr marL="1827441" indent="0">
              <a:buNone/>
              <a:defRPr sz="1600" b="1"/>
            </a:lvl5pPr>
            <a:lvl6pPr marL="2284302" indent="0">
              <a:buNone/>
              <a:defRPr sz="1600" b="1"/>
            </a:lvl6pPr>
            <a:lvl7pPr marL="2741161" indent="0">
              <a:buNone/>
              <a:defRPr sz="1600" b="1"/>
            </a:lvl7pPr>
            <a:lvl8pPr marL="3198020" indent="0">
              <a:buNone/>
              <a:defRPr sz="1600" b="1"/>
            </a:lvl8pPr>
            <a:lvl9pPr marL="365488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2400" b="1"/>
            </a:lvl1pPr>
            <a:lvl2pPr marL="456861" indent="0">
              <a:buNone/>
              <a:defRPr sz="2000" b="1"/>
            </a:lvl2pPr>
            <a:lvl3pPr marL="913721" indent="0">
              <a:buNone/>
              <a:defRPr sz="1800" b="1"/>
            </a:lvl3pPr>
            <a:lvl4pPr marL="1370580" indent="0">
              <a:buNone/>
              <a:defRPr sz="1600" b="1"/>
            </a:lvl4pPr>
            <a:lvl5pPr marL="1827441" indent="0">
              <a:buNone/>
              <a:defRPr sz="1600" b="1"/>
            </a:lvl5pPr>
            <a:lvl6pPr marL="2284302" indent="0">
              <a:buNone/>
              <a:defRPr sz="1600" b="1"/>
            </a:lvl6pPr>
            <a:lvl7pPr marL="2741161" indent="0">
              <a:buNone/>
              <a:defRPr sz="1600" b="1"/>
            </a:lvl7pPr>
            <a:lvl8pPr marL="3198020" indent="0">
              <a:buNone/>
              <a:defRPr sz="1600" b="1"/>
            </a:lvl8pPr>
            <a:lvl9pPr marL="365488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2673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99360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84414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5983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11"/>
            <a:ext cx="3008313" cy="4691063"/>
          </a:xfrm>
        </p:spPr>
        <p:txBody>
          <a:bodyPr/>
          <a:lstStyle>
            <a:lvl1pPr marL="0" indent="0">
              <a:buNone/>
              <a:defRPr sz="1400"/>
            </a:lvl1pPr>
            <a:lvl2pPr marL="456861" indent="0">
              <a:buNone/>
              <a:defRPr sz="1200"/>
            </a:lvl2pPr>
            <a:lvl3pPr marL="913721" indent="0">
              <a:buNone/>
              <a:defRPr sz="1000"/>
            </a:lvl3pPr>
            <a:lvl4pPr marL="1370580" indent="0">
              <a:buNone/>
              <a:defRPr sz="900"/>
            </a:lvl4pPr>
            <a:lvl5pPr marL="1827441" indent="0">
              <a:buNone/>
              <a:defRPr sz="900"/>
            </a:lvl5pPr>
            <a:lvl6pPr marL="2284302" indent="0">
              <a:buNone/>
              <a:defRPr sz="900"/>
            </a:lvl6pPr>
            <a:lvl7pPr marL="2741161" indent="0">
              <a:buNone/>
              <a:defRPr sz="900"/>
            </a:lvl7pPr>
            <a:lvl8pPr marL="3198020" indent="0">
              <a:buNone/>
              <a:defRPr sz="900"/>
            </a:lvl8pPr>
            <a:lvl9pPr marL="3654882" indent="0">
              <a:buNone/>
              <a:defRPr sz="900"/>
            </a:lvl9pPr>
          </a:lstStyle>
          <a:p>
            <a:pPr lvl="0"/>
            <a:r>
              <a:rPr lang="en-US" smtClean="0"/>
              <a:t>Click to edit Master text styles</a:t>
            </a:r>
          </a:p>
        </p:txBody>
      </p:sp>
    </p:spTree>
    <p:extLst>
      <p:ext uri="{BB962C8B-B14F-4D97-AF65-F5344CB8AC3E}">
        <p14:creationId xmlns:p14="http://schemas.microsoft.com/office/powerpoint/2010/main" val="22628732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61" indent="0">
              <a:buNone/>
              <a:defRPr sz="2800"/>
            </a:lvl2pPr>
            <a:lvl3pPr marL="913721" indent="0">
              <a:buNone/>
              <a:defRPr sz="2400"/>
            </a:lvl3pPr>
            <a:lvl4pPr marL="1370580" indent="0">
              <a:buNone/>
              <a:defRPr sz="2000"/>
            </a:lvl4pPr>
            <a:lvl5pPr marL="1827441" indent="0">
              <a:buNone/>
              <a:defRPr sz="2000"/>
            </a:lvl5pPr>
            <a:lvl6pPr marL="2284302" indent="0">
              <a:buNone/>
              <a:defRPr sz="2000"/>
            </a:lvl6pPr>
            <a:lvl7pPr marL="2741161" indent="0">
              <a:buNone/>
              <a:defRPr sz="2000"/>
            </a:lvl7pPr>
            <a:lvl8pPr marL="3198020" indent="0">
              <a:buNone/>
              <a:defRPr sz="2000"/>
            </a:lvl8pPr>
            <a:lvl9pPr marL="365488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61" indent="0">
              <a:buNone/>
              <a:defRPr sz="1200"/>
            </a:lvl2pPr>
            <a:lvl3pPr marL="913721" indent="0">
              <a:buNone/>
              <a:defRPr sz="1000"/>
            </a:lvl3pPr>
            <a:lvl4pPr marL="1370580" indent="0">
              <a:buNone/>
              <a:defRPr sz="900"/>
            </a:lvl4pPr>
            <a:lvl5pPr marL="1827441" indent="0">
              <a:buNone/>
              <a:defRPr sz="900"/>
            </a:lvl5pPr>
            <a:lvl6pPr marL="2284302" indent="0">
              <a:buNone/>
              <a:defRPr sz="900"/>
            </a:lvl6pPr>
            <a:lvl7pPr marL="2741161" indent="0">
              <a:buNone/>
              <a:defRPr sz="900"/>
            </a:lvl7pPr>
            <a:lvl8pPr marL="3198020" indent="0">
              <a:buNone/>
              <a:defRPr sz="900"/>
            </a:lvl8pPr>
            <a:lvl9pPr marL="3654882" indent="0">
              <a:buNone/>
              <a:defRPr sz="900"/>
            </a:lvl9pPr>
          </a:lstStyle>
          <a:p>
            <a:pPr lvl="0"/>
            <a:r>
              <a:rPr lang="en-US" smtClean="0"/>
              <a:t>Click to edit Master text styles</a:t>
            </a:r>
          </a:p>
        </p:txBody>
      </p:sp>
    </p:spTree>
    <p:extLst>
      <p:ext uri="{BB962C8B-B14F-4D97-AF65-F5344CB8AC3E}">
        <p14:creationId xmlns:p14="http://schemas.microsoft.com/office/powerpoint/2010/main" val="18232799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2716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595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595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42958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5100"/>
            <a:ext cx="8229600"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63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791" indent="0" algn="ctr">
              <a:buNone/>
              <a:defRPr/>
            </a:lvl2pPr>
            <a:lvl3pPr marL="913581" indent="0" algn="ctr">
              <a:buNone/>
              <a:defRPr/>
            </a:lvl3pPr>
            <a:lvl4pPr marL="1370368" indent="0" algn="ctr">
              <a:buNone/>
              <a:defRPr/>
            </a:lvl4pPr>
            <a:lvl5pPr marL="1827158" indent="0" algn="ctr">
              <a:buNone/>
              <a:defRPr/>
            </a:lvl5pPr>
            <a:lvl6pPr marL="2283949" indent="0" algn="ctr">
              <a:buNone/>
              <a:defRPr/>
            </a:lvl6pPr>
            <a:lvl7pPr marL="2740738" indent="0" algn="ctr">
              <a:buNone/>
              <a:defRPr/>
            </a:lvl7pPr>
            <a:lvl8pPr marL="3197528" indent="0" algn="ctr">
              <a:buNone/>
              <a:defRPr/>
            </a:lvl8pPr>
            <a:lvl9pPr marL="365431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86169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41016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791" indent="0">
              <a:buNone/>
              <a:defRPr sz="1800"/>
            </a:lvl2pPr>
            <a:lvl3pPr marL="913581" indent="0">
              <a:buNone/>
              <a:defRPr sz="1600"/>
            </a:lvl3pPr>
            <a:lvl4pPr marL="1370368" indent="0">
              <a:buNone/>
              <a:defRPr sz="1400"/>
            </a:lvl4pPr>
            <a:lvl5pPr marL="1827158" indent="0">
              <a:buNone/>
              <a:defRPr sz="1400"/>
            </a:lvl5pPr>
            <a:lvl6pPr marL="2283949" indent="0">
              <a:buNone/>
              <a:defRPr sz="1400"/>
            </a:lvl6pPr>
            <a:lvl7pPr marL="2740738" indent="0">
              <a:buNone/>
              <a:defRPr sz="1400"/>
            </a:lvl7pPr>
            <a:lvl8pPr marL="3197528" indent="0">
              <a:buNone/>
              <a:defRPr sz="1400"/>
            </a:lvl8pPr>
            <a:lvl9pPr marL="3654317" indent="0">
              <a:buNone/>
              <a:defRPr sz="1400"/>
            </a:lvl9pPr>
          </a:lstStyle>
          <a:p>
            <a:pPr lvl="0"/>
            <a:r>
              <a:rPr lang="en-US" smtClean="0"/>
              <a:t>Click to edit Master text styles</a:t>
            </a:r>
          </a:p>
        </p:txBody>
      </p:sp>
    </p:spTree>
    <p:extLst>
      <p:ext uri="{BB962C8B-B14F-4D97-AF65-F5344CB8AC3E}">
        <p14:creationId xmlns:p14="http://schemas.microsoft.com/office/powerpoint/2010/main" val="2671073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34416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70496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91" indent="0">
              <a:buNone/>
              <a:defRPr sz="2000" b="1"/>
            </a:lvl2pPr>
            <a:lvl3pPr marL="913581" indent="0">
              <a:buNone/>
              <a:defRPr sz="1800" b="1"/>
            </a:lvl3pPr>
            <a:lvl4pPr marL="1370368" indent="0">
              <a:buNone/>
              <a:defRPr sz="1600" b="1"/>
            </a:lvl4pPr>
            <a:lvl5pPr marL="1827158" indent="0">
              <a:buNone/>
              <a:defRPr sz="1600" b="1"/>
            </a:lvl5pPr>
            <a:lvl6pPr marL="2283949" indent="0">
              <a:buNone/>
              <a:defRPr sz="1600" b="1"/>
            </a:lvl6pPr>
            <a:lvl7pPr marL="2740738" indent="0">
              <a:buNone/>
              <a:defRPr sz="1600" b="1"/>
            </a:lvl7pPr>
            <a:lvl8pPr marL="3197528" indent="0">
              <a:buNone/>
              <a:defRPr sz="1600" b="1"/>
            </a:lvl8pPr>
            <a:lvl9pPr marL="36543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6791" indent="0">
              <a:buNone/>
              <a:defRPr sz="2000" b="1"/>
            </a:lvl2pPr>
            <a:lvl3pPr marL="913581" indent="0">
              <a:buNone/>
              <a:defRPr sz="1800" b="1"/>
            </a:lvl3pPr>
            <a:lvl4pPr marL="1370368" indent="0">
              <a:buNone/>
              <a:defRPr sz="1600" b="1"/>
            </a:lvl4pPr>
            <a:lvl5pPr marL="1827158" indent="0">
              <a:buNone/>
              <a:defRPr sz="1600" b="1"/>
            </a:lvl5pPr>
            <a:lvl6pPr marL="2283949" indent="0">
              <a:buNone/>
              <a:defRPr sz="1600" b="1"/>
            </a:lvl6pPr>
            <a:lvl7pPr marL="2740738" indent="0">
              <a:buNone/>
              <a:defRPr sz="1600" b="1"/>
            </a:lvl7pPr>
            <a:lvl8pPr marL="3197528" indent="0">
              <a:buNone/>
              <a:defRPr sz="1600" b="1"/>
            </a:lvl8pPr>
            <a:lvl9pPr marL="36543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1503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7040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723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10"/>
            <a:ext cx="3008313" cy="4691063"/>
          </a:xfrm>
        </p:spPr>
        <p:txBody>
          <a:bodyPr/>
          <a:lstStyle>
            <a:lvl1pPr marL="0" indent="0">
              <a:buNone/>
              <a:defRPr sz="1400"/>
            </a:lvl1pPr>
            <a:lvl2pPr marL="456791" indent="0">
              <a:buNone/>
              <a:defRPr sz="1200"/>
            </a:lvl2pPr>
            <a:lvl3pPr marL="913581" indent="0">
              <a:buNone/>
              <a:defRPr sz="1000"/>
            </a:lvl3pPr>
            <a:lvl4pPr marL="1370368" indent="0">
              <a:buNone/>
              <a:defRPr sz="900"/>
            </a:lvl4pPr>
            <a:lvl5pPr marL="1827158" indent="0">
              <a:buNone/>
              <a:defRPr sz="900"/>
            </a:lvl5pPr>
            <a:lvl6pPr marL="2283949" indent="0">
              <a:buNone/>
              <a:defRPr sz="900"/>
            </a:lvl6pPr>
            <a:lvl7pPr marL="2740738" indent="0">
              <a:buNone/>
              <a:defRPr sz="900"/>
            </a:lvl7pPr>
            <a:lvl8pPr marL="3197528" indent="0">
              <a:buNone/>
              <a:defRPr sz="900"/>
            </a:lvl8pPr>
            <a:lvl9pPr marL="3654317" indent="0">
              <a:buNone/>
              <a:defRPr sz="900"/>
            </a:lvl9pPr>
          </a:lstStyle>
          <a:p>
            <a:pPr lvl="0"/>
            <a:r>
              <a:rPr lang="en-US" smtClean="0"/>
              <a:t>Click to edit Master text styles</a:t>
            </a:r>
          </a:p>
        </p:txBody>
      </p:sp>
    </p:spTree>
    <p:extLst>
      <p:ext uri="{BB962C8B-B14F-4D97-AF65-F5344CB8AC3E}">
        <p14:creationId xmlns:p14="http://schemas.microsoft.com/office/powerpoint/2010/main" val="10585377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1" indent="0">
              <a:buNone/>
              <a:defRPr sz="2800"/>
            </a:lvl2pPr>
            <a:lvl3pPr marL="913581" indent="0">
              <a:buNone/>
              <a:defRPr sz="2400"/>
            </a:lvl3pPr>
            <a:lvl4pPr marL="1370368" indent="0">
              <a:buNone/>
              <a:defRPr sz="2000"/>
            </a:lvl4pPr>
            <a:lvl5pPr marL="1827158" indent="0">
              <a:buNone/>
              <a:defRPr sz="2000"/>
            </a:lvl5pPr>
            <a:lvl6pPr marL="2283949" indent="0">
              <a:buNone/>
              <a:defRPr sz="2000"/>
            </a:lvl6pPr>
            <a:lvl7pPr marL="2740738" indent="0">
              <a:buNone/>
              <a:defRPr sz="2000"/>
            </a:lvl7pPr>
            <a:lvl8pPr marL="3197528" indent="0">
              <a:buNone/>
              <a:defRPr sz="2000"/>
            </a:lvl8pPr>
            <a:lvl9pPr marL="3654317"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791" indent="0">
              <a:buNone/>
              <a:defRPr sz="1200"/>
            </a:lvl2pPr>
            <a:lvl3pPr marL="913581" indent="0">
              <a:buNone/>
              <a:defRPr sz="1000"/>
            </a:lvl3pPr>
            <a:lvl4pPr marL="1370368" indent="0">
              <a:buNone/>
              <a:defRPr sz="900"/>
            </a:lvl4pPr>
            <a:lvl5pPr marL="1827158" indent="0">
              <a:buNone/>
              <a:defRPr sz="900"/>
            </a:lvl5pPr>
            <a:lvl6pPr marL="2283949" indent="0">
              <a:buNone/>
              <a:defRPr sz="900"/>
            </a:lvl6pPr>
            <a:lvl7pPr marL="2740738" indent="0">
              <a:buNone/>
              <a:defRPr sz="900"/>
            </a:lvl7pPr>
            <a:lvl8pPr marL="3197528" indent="0">
              <a:buNone/>
              <a:defRPr sz="900"/>
            </a:lvl8pPr>
            <a:lvl9pPr marL="3654317" indent="0">
              <a:buNone/>
              <a:defRPr sz="900"/>
            </a:lvl9pPr>
          </a:lstStyle>
          <a:p>
            <a:pPr lvl="0"/>
            <a:r>
              <a:rPr lang="en-US" smtClean="0"/>
              <a:t>Click to edit Master text styles</a:t>
            </a:r>
          </a:p>
        </p:txBody>
      </p:sp>
    </p:spTree>
    <p:extLst>
      <p:ext uri="{BB962C8B-B14F-4D97-AF65-F5344CB8AC3E}">
        <p14:creationId xmlns:p14="http://schemas.microsoft.com/office/powerpoint/2010/main" val="30096116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8240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595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595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2331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5100"/>
            <a:ext cx="8229600"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9041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651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12"/>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12"/>
            <a:ext cx="4038600" cy="200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56035"/>
            <a:ext cx="4038600" cy="200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56035"/>
            <a:ext cx="4038600" cy="2005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246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07509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293312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6825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11955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95223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1661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35179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9095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56223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28260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187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30125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595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595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9787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5100"/>
            <a:ext cx="8229600" cy="559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8542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solidFill>
                  <a:srgbClr val="000000"/>
                </a:solidFill>
                <a:latin typeface="Arial"/>
                <a:ea typeface="ＭＳ Ｐゴシック"/>
              </a:defRPr>
            </a:lvl1pPr>
          </a:lstStyle>
          <a:p>
            <a:pPr fontAlgn="base">
              <a:spcBef>
                <a:spcPct val="0"/>
              </a:spcBef>
              <a:spcAft>
                <a:spcPct val="0"/>
              </a:spcAft>
              <a:defRPr/>
            </a:pPr>
            <a:endParaRPr lang="en-US">
              <a:cs typeface="ＭＳ Ｐゴシック"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solidFill>
                  <a:srgbClr val="000000"/>
                </a:solidFill>
                <a:latin typeface="Arial"/>
                <a:ea typeface="ＭＳ Ｐゴシック"/>
              </a:defRPr>
            </a:lvl1pPr>
          </a:lstStyle>
          <a:p>
            <a:pPr fontAlgn="base">
              <a:spcBef>
                <a:spcPct val="0"/>
              </a:spcBef>
              <a:spcAft>
                <a:spcPct val="0"/>
              </a:spcAft>
              <a:defRPr/>
            </a:pPr>
            <a:endParaRPr lang="en-US">
              <a:cs typeface="ＭＳ Ｐゴシック"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solidFill>
                  <a:srgbClr val="000000"/>
                </a:solidFill>
                <a:latin typeface="Arial"/>
                <a:ea typeface="ＭＳ Ｐゴシック"/>
              </a:defRPr>
            </a:lvl1pPr>
          </a:lstStyle>
          <a:p>
            <a:pPr fontAlgn="base">
              <a:spcBef>
                <a:spcPct val="0"/>
              </a:spcBef>
              <a:spcAft>
                <a:spcPct val="0"/>
              </a:spcAft>
              <a:defRPr/>
            </a:pPr>
            <a:fld id="{01784238-043C-9940-8159-65C3534E4D34}" type="slidenum">
              <a:rPr lang="en-US">
                <a:cs typeface="ＭＳ Ｐゴシック" charset="0"/>
              </a:rPr>
              <a:pPr fontAlgn="base">
                <a:spcBef>
                  <a:spcPct val="0"/>
                </a:spcBef>
                <a:spcAft>
                  <a:spcPct val="0"/>
                </a:spcAft>
                <a:defRPr/>
              </a:pPr>
              <a:t>‹#›</a:t>
            </a:fld>
            <a:endParaRPr lang="en-US">
              <a:cs typeface="ＭＳ Ｐゴシック" charset="0"/>
            </a:endParaRPr>
          </a:p>
        </p:txBody>
      </p:sp>
    </p:spTree>
    <p:extLst>
      <p:ext uri="{BB962C8B-B14F-4D97-AF65-F5344CB8AC3E}">
        <p14:creationId xmlns:p14="http://schemas.microsoft.com/office/powerpoint/2010/main" val="18981169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95396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10871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96929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74987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425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18230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1239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77882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05864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69729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9863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6878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725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0733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2700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A483D-A13E-134A-A349-9834DBA44BD0}" type="datetimeFigureOut">
              <a:rPr lang="en-US">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135A75-CB90-3F4A-AD4E-E9063774BACC}"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1572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3" indent="0" algn="ctr">
              <a:buNone/>
              <a:defRPr>
                <a:solidFill>
                  <a:schemeClr val="tx1">
                    <a:tint val="75000"/>
                  </a:schemeClr>
                </a:solidFill>
              </a:defRPr>
            </a:lvl2pPr>
            <a:lvl3pPr marL="914287" indent="0" algn="ctr">
              <a:buNone/>
              <a:defRPr>
                <a:solidFill>
                  <a:schemeClr val="tx1">
                    <a:tint val="75000"/>
                  </a:schemeClr>
                </a:solidFill>
              </a:defRPr>
            </a:lvl3pPr>
            <a:lvl4pPr marL="1371430" indent="0" algn="ctr">
              <a:buNone/>
              <a:defRPr>
                <a:solidFill>
                  <a:schemeClr val="tx1">
                    <a:tint val="75000"/>
                  </a:schemeClr>
                </a:solidFill>
              </a:defRPr>
            </a:lvl4pPr>
            <a:lvl5pPr marL="1828573" indent="0" algn="ctr">
              <a:buNone/>
              <a:defRPr>
                <a:solidFill>
                  <a:schemeClr val="tx1">
                    <a:tint val="75000"/>
                  </a:schemeClr>
                </a:solidFill>
              </a:defRPr>
            </a:lvl5pPr>
            <a:lvl6pPr marL="2285717" indent="0" algn="ctr">
              <a:buNone/>
              <a:defRPr>
                <a:solidFill>
                  <a:schemeClr val="tx1">
                    <a:tint val="75000"/>
                  </a:schemeClr>
                </a:solidFill>
              </a:defRPr>
            </a:lvl6pPr>
            <a:lvl7pPr marL="2742860" indent="0" algn="ctr">
              <a:buNone/>
              <a:defRPr>
                <a:solidFill>
                  <a:schemeClr val="tx1">
                    <a:tint val="75000"/>
                  </a:schemeClr>
                </a:solidFill>
              </a:defRPr>
            </a:lvl7pPr>
            <a:lvl8pPr marL="3200003" indent="0" algn="ctr">
              <a:buNone/>
              <a:defRPr>
                <a:solidFill>
                  <a:schemeClr val="tx1">
                    <a:tint val="75000"/>
                  </a:schemeClr>
                </a:solidFill>
              </a:defRPr>
            </a:lvl8pPr>
            <a:lvl9pPr marL="36571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5B0621E7-DF89-F94C-92B4-8A4988F29FD7}" type="datetimeFigureOut">
              <a:rPr lang="en-US"/>
              <a:pPr>
                <a:defRPr/>
              </a:pPr>
              <a:t>3/22/16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FD0A2548-06B8-6C4B-B0E7-EA4E323E62B0}" type="slidenum">
              <a:rPr lang="en-US"/>
              <a:pPr>
                <a:defRPr/>
              </a:pPr>
              <a:t>‹#›</a:t>
            </a:fld>
            <a:endParaRPr lang="en-US"/>
          </a:p>
        </p:txBody>
      </p:sp>
    </p:spTree>
    <p:extLst>
      <p:ext uri="{BB962C8B-B14F-4D97-AF65-F5344CB8AC3E}">
        <p14:creationId xmlns:p14="http://schemas.microsoft.com/office/powerpoint/2010/main" val="4142393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E083DE81-E2F1-964F-86F1-CE8D3317D570}" type="datetimeFigureOut">
              <a:rPr lang="en-US"/>
              <a:pPr>
                <a:defRPr/>
              </a:pPr>
              <a:t>3/22/16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098C314-FC4B-0E43-8677-A1EAD2E81CE7}" type="slidenum">
              <a:rPr lang="en-US"/>
              <a:pPr>
                <a:defRPr/>
              </a:pPr>
              <a:t>‹#›</a:t>
            </a:fld>
            <a:endParaRPr lang="en-US"/>
          </a:p>
        </p:txBody>
      </p:sp>
    </p:spTree>
    <p:extLst>
      <p:ext uri="{BB962C8B-B14F-4D97-AF65-F5344CB8AC3E}">
        <p14:creationId xmlns:p14="http://schemas.microsoft.com/office/powerpoint/2010/main" val="2264891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3" indent="0">
              <a:buNone/>
              <a:defRPr sz="1800">
                <a:solidFill>
                  <a:schemeClr val="tx1">
                    <a:tint val="75000"/>
                  </a:schemeClr>
                </a:solidFill>
              </a:defRPr>
            </a:lvl2pPr>
            <a:lvl3pPr marL="914287" indent="0">
              <a:buNone/>
              <a:defRPr sz="1600">
                <a:solidFill>
                  <a:schemeClr val="tx1">
                    <a:tint val="75000"/>
                  </a:schemeClr>
                </a:solidFill>
              </a:defRPr>
            </a:lvl3pPr>
            <a:lvl4pPr marL="1371430" indent="0">
              <a:buNone/>
              <a:defRPr sz="1400">
                <a:solidFill>
                  <a:schemeClr val="tx1">
                    <a:tint val="75000"/>
                  </a:schemeClr>
                </a:solidFill>
              </a:defRPr>
            </a:lvl4pPr>
            <a:lvl5pPr marL="1828573" indent="0">
              <a:buNone/>
              <a:defRPr sz="1400">
                <a:solidFill>
                  <a:schemeClr val="tx1">
                    <a:tint val="75000"/>
                  </a:schemeClr>
                </a:solidFill>
              </a:defRPr>
            </a:lvl5pPr>
            <a:lvl6pPr marL="2285717" indent="0">
              <a:buNone/>
              <a:defRPr sz="1400">
                <a:solidFill>
                  <a:schemeClr val="tx1">
                    <a:tint val="75000"/>
                  </a:schemeClr>
                </a:solidFill>
              </a:defRPr>
            </a:lvl6pPr>
            <a:lvl7pPr marL="2742860" indent="0">
              <a:buNone/>
              <a:defRPr sz="1400">
                <a:solidFill>
                  <a:schemeClr val="tx1">
                    <a:tint val="75000"/>
                  </a:schemeClr>
                </a:solidFill>
              </a:defRPr>
            </a:lvl7pPr>
            <a:lvl8pPr marL="3200003" indent="0">
              <a:buNone/>
              <a:defRPr sz="1400">
                <a:solidFill>
                  <a:schemeClr val="tx1">
                    <a:tint val="75000"/>
                  </a:schemeClr>
                </a:solidFill>
              </a:defRPr>
            </a:lvl8pPr>
            <a:lvl9pPr marL="36571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A9F39B60-45AF-AF49-8F5C-CAFF5D16E59A}" type="datetimeFigureOut">
              <a:rPr lang="en-US"/>
              <a:pPr>
                <a:defRPr/>
              </a:pPr>
              <a:t>3/22/16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CDD78196-B91E-3B4B-B374-E9BC4AB30041}" type="slidenum">
              <a:rPr lang="en-US"/>
              <a:pPr>
                <a:defRPr/>
              </a:pPr>
              <a:t>‹#›</a:t>
            </a:fld>
            <a:endParaRPr lang="en-US"/>
          </a:p>
        </p:txBody>
      </p:sp>
    </p:spTree>
    <p:extLst>
      <p:ext uri="{BB962C8B-B14F-4D97-AF65-F5344CB8AC3E}">
        <p14:creationId xmlns:p14="http://schemas.microsoft.com/office/powerpoint/2010/main" val="2010415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4F125417-4864-D54D-8183-1E3AC8BB726A}" type="datetimeFigureOut">
              <a:rPr lang="en-US"/>
              <a:pPr>
                <a:defRPr/>
              </a:pPr>
              <a:t>3/22/16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27F6A39F-9624-FF4E-8F4A-00A9816BDA8A}" type="slidenum">
              <a:rPr lang="en-US"/>
              <a:pPr>
                <a:defRPr/>
              </a:pPr>
              <a:t>‹#›</a:t>
            </a:fld>
            <a:endParaRPr lang="en-US"/>
          </a:p>
        </p:txBody>
      </p:sp>
    </p:spTree>
    <p:extLst>
      <p:ext uri="{BB962C8B-B14F-4D97-AF65-F5344CB8AC3E}">
        <p14:creationId xmlns:p14="http://schemas.microsoft.com/office/powerpoint/2010/main" val="469071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3" indent="0">
              <a:buNone/>
              <a:defRPr sz="2000" b="1"/>
            </a:lvl2pPr>
            <a:lvl3pPr marL="914287" indent="0">
              <a:buNone/>
              <a:defRPr sz="1800" b="1"/>
            </a:lvl3pPr>
            <a:lvl4pPr marL="1371430" indent="0">
              <a:buNone/>
              <a:defRPr sz="1600" b="1"/>
            </a:lvl4pPr>
            <a:lvl5pPr marL="1828573" indent="0">
              <a:buNone/>
              <a:defRPr sz="1600" b="1"/>
            </a:lvl5pPr>
            <a:lvl6pPr marL="2285717" indent="0">
              <a:buNone/>
              <a:defRPr sz="1600" b="1"/>
            </a:lvl6pPr>
            <a:lvl7pPr marL="2742860" indent="0">
              <a:buNone/>
              <a:defRPr sz="1600" b="1"/>
            </a:lvl7pPr>
            <a:lvl8pPr marL="3200003" indent="0">
              <a:buNone/>
              <a:defRPr sz="1600" b="1"/>
            </a:lvl8pPr>
            <a:lvl9pPr marL="36571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3" indent="0">
              <a:buNone/>
              <a:defRPr sz="2000" b="1"/>
            </a:lvl2pPr>
            <a:lvl3pPr marL="914287" indent="0">
              <a:buNone/>
              <a:defRPr sz="1800" b="1"/>
            </a:lvl3pPr>
            <a:lvl4pPr marL="1371430" indent="0">
              <a:buNone/>
              <a:defRPr sz="1600" b="1"/>
            </a:lvl4pPr>
            <a:lvl5pPr marL="1828573" indent="0">
              <a:buNone/>
              <a:defRPr sz="1600" b="1"/>
            </a:lvl5pPr>
            <a:lvl6pPr marL="2285717" indent="0">
              <a:buNone/>
              <a:defRPr sz="1600" b="1"/>
            </a:lvl6pPr>
            <a:lvl7pPr marL="2742860" indent="0">
              <a:buNone/>
              <a:defRPr sz="1600" b="1"/>
            </a:lvl7pPr>
            <a:lvl8pPr marL="3200003" indent="0">
              <a:buNone/>
              <a:defRPr sz="1600" b="1"/>
            </a:lvl8pPr>
            <a:lvl9pPr marL="36571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vl1pPr>
          </a:lstStyle>
          <a:p>
            <a:pPr>
              <a:defRPr/>
            </a:pPr>
            <a:fld id="{90AFB17B-6B0C-AC43-B085-63E98F24C51F}" type="datetimeFigureOut">
              <a:rPr lang="en-US"/>
              <a:pPr>
                <a:defRPr/>
              </a:pPr>
              <a:t>3/22/16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ED4A6E6A-95AC-F444-8680-755C5D0E5901}" type="slidenum">
              <a:rPr lang="en-US"/>
              <a:pPr>
                <a:defRPr/>
              </a:pPr>
              <a:t>‹#›</a:t>
            </a:fld>
            <a:endParaRPr lang="en-US"/>
          </a:p>
        </p:txBody>
      </p:sp>
    </p:spTree>
    <p:extLst>
      <p:ext uri="{BB962C8B-B14F-4D97-AF65-F5344CB8AC3E}">
        <p14:creationId xmlns:p14="http://schemas.microsoft.com/office/powerpoint/2010/main" val="3783799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vl1pPr>
          </a:lstStyle>
          <a:p>
            <a:pPr>
              <a:defRPr/>
            </a:pPr>
            <a:fld id="{FAA67770-2BBB-5143-A9CE-117D7C7FA99F}" type="datetimeFigureOut">
              <a:rPr lang="en-US"/>
              <a:pPr>
                <a:defRPr/>
              </a:pPr>
              <a:t>3/22/16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885470C4-F5F1-C64F-BD9A-D6E65FFC6BDB}" type="slidenum">
              <a:rPr lang="en-US"/>
              <a:pPr>
                <a:defRPr/>
              </a:pPr>
              <a:t>‹#›</a:t>
            </a:fld>
            <a:endParaRPr lang="en-US"/>
          </a:p>
        </p:txBody>
      </p:sp>
    </p:spTree>
    <p:extLst>
      <p:ext uri="{BB962C8B-B14F-4D97-AF65-F5344CB8AC3E}">
        <p14:creationId xmlns:p14="http://schemas.microsoft.com/office/powerpoint/2010/main" val="3015995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DF07BE9C-4BB0-BE49-92F4-F85688E97FE0}" type="datetimeFigureOut">
              <a:rPr lang="en-US"/>
              <a:pPr>
                <a:defRPr/>
              </a:pPr>
              <a:t>3/22/16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4EF12677-261E-854D-A71A-D6B972CCCB77}" type="slidenum">
              <a:rPr lang="en-US"/>
              <a:pPr>
                <a:defRPr/>
              </a:pPr>
              <a:t>‹#›</a:t>
            </a:fld>
            <a:endParaRPr lang="en-US"/>
          </a:p>
        </p:txBody>
      </p:sp>
    </p:spTree>
    <p:extLst>
      <p:ext uri="{BB962C8B-B14F-4D97-AF65-F5344CB8AC3E}">
        <p14:creationId xmlns:p14="http://schemas.microsoft.com/office/powerpoint/2010/main" val="309033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3/22/16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3" indent="0">
              <a:buNone/>
              <a:defRPr sz="1200"/>
            </a:lvl2pPr>
            <a:lvl3pPr marL="914287" indent="0">
              <a:buNone/>
              <a:defRPr sz="1000"/>
            </a:lvl3pPr>
            <a:lvl4pPr marL="1371430" indent="0">
              <a:buNone/>
              <a:defRPr sz="900"/>
            </a:lvl4pPr>
            <a:lvl5pPr marL="1828573" indent="0">
              <a:buNone/>
              <a:defRPr sz="900"/>
            </a:lvl5pPr>
            <a:lvl6pPr marL="2285717" indent="0">
              <a:buNone/>
              <a:defRPr sz="900"/>
            </a:lvl6pPr>
            <a:lvl7pPr marL="2742860" indent="0">
              <a:buNone/>
              <a:defRPr sz="900"/>
            </a:lvl7pPr>
            <a:lvl8pPr marL="3200003" indent="0">
              <a:buNone/>
              <a:defRPr sz="900"/>
            </a:lvl8pPr>
            <a:lvl9pPr marL="36571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996E2FD1-9406-ED4D-9E61-916B24B47F6F}" type="datetimeFigureOut">
              <a:rPr lang="en-US"/>
              <a:pPr>
                <a:defRPr/>
              </a:pPr>
              <a:t>3/22/16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82E73520-5919-4B41-AD7C-6B71C9E14D41}" type="slidenum">
              <a:rPr lang="en-US"/>
              <a:pPr>
                <a:defRPr/>
              </a:pPr>
              <a:t>‹#›</a:t>
            </a:fld>
            <a:endParaRPr lang="en-US"/>
          </a:p>
        </p:txBody>
      </p:sp>
    </p:spTree>
    <p:extLst>
      <p:ext uri="{BB962C8B-B14F-4D97-AF65-F5344CB8AC3E}">
        <p14:creationId xmlns:p14="http://schemas.microsoft.com/office/powerpoint/2010/main" val="3958060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3" indent="0">
              <a:buNone/>
              <a:defRPr sz="2800"/>
            </a:lvl2pPr>
            <a:lvl3pPr marL="914287" indent="0">
              <a:buNone/>
              <a:defRPr sz="2400"/>
            </a:lvl3pPr>
            <a:lvl4pPr marL="1371430" indent="0">
              <a:buNone/>
              <a:defRPr sz="2000"/>
            </a:lvl4pPr>
            <a:lvl5pPr marL="1828573" indent="0">
              <a:buNone/>
              <a:defRPr sz="2000"/>
            </a:lvl5pPr>
            <a:lvl6pPr marL="2285717" indent="0">
              <a:buNone/>
              <a:defRPr sz="2000"/>
            </a:lvl6pPr>
            <a:lvl7pPr marL="2742860" indent="0">
              <a:buNone/>
              <a:defRPr sz="2000"/>
            </a:lvl7pPr>
            <a:lvl8pPr marL="3200003" indent="0">
              <a:buNone/>
              <a:defRPr sz="2000"/>
            </a:lvl8pPr>
            <a:lvl9pPr marL="3657147"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3" indent="0">
              <a:buNone/>
              <a:defRPr sz="1200"/>
            </a:lvl2pPr>
            <a:lvl3pPr marL="914287" indent="0">
              <a:buNone/>
              <a:defRPr sz="1000"/>
            </a:lvl3pPr>
            <a:lvl4pPr marL="1371430" indent="0">
              <a:buNone/>
              <a:defRPr sz="900"/>
            </a:lvl4pPr>
            <a:lvl5pPr marL="1828573" indent="0">
              <a:buNone/>
              <a:defRPr sz="900"/>
            </a:lvl5pPr>
            <a:lvl6pPr marL="2285717" indent="0">
              <a:buNone/>
              <a:defRPr sz="900"/>
            </a:lvl6pPr>
            <a:lvl7pPr marL="2742860" indent="0">
              <a:buNone/>
              <a:defRPr sz="900"/>
            </a:lvl7pPr>
            <a:lvl8pPr marL="3200003" indent="0">
              <a:buNone/>
              <a:defRPr sz="900"/>
            </a:lvl8pPr>
            <a:lvl9pPr marL="36571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DDE5EC2D-24DC-3B4F-BD15-C415E8E8239D}" type="datetimeFigureOut">
              <a:rPr lang="en-US"/>
              <a:pPr>
                <a:defRPr/>
              </a:pPr>
              <a:t>3/22/16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2F96B479-3D99-9340-853C-11CCDC4B1886}" type="slidenum">
              <a:rPr lang="en-US"/>
              <a:pPr>
                <a:defRPr/>
              </a:pPr>
              <a:t>‹#›</a:t>
            </a:fld>
            <a:endParaRPr lang="en-US"/>
          </a:p>
        </p:txBody>
      </p:sp>
    </p:spTree>
    <p:extLst>
      <p:ext uri="{BB962C8B-B14F-4D97-AF65-F5344CB8AC3E}">
        <p14:creationId xmlns:p14="http://schemas.microsoft.com/office/powerpoint/2010/main" val="1315104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F0ECDD05-6E77-E040-B797-5EE6166EE6AF}" type="datetimeFigureOut">
              <a:rPr lang="en-US"/>
              <a:pPr>
                <a:defRPr/>
              </a:pPr>
              <a:t>3/22/16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3C38CA8-E4B9-2741-BD3D-870738A75CB0}" type="slidenum">
              <a:rPr lang="en-US"/>
              <a:pPr>
                <a:defRPr/>
              </a:pPr>
              <a:t>‹#›</a:t>
            </a:fld>
            <a:endParaRPr lang="en-US"/>
          </a:p>
        </p:txBody>
      </p:sp>
    </p:spTree>
    <p:extLst>
      <p:ext uri="{BB962C8B-B14F-4D97-AF65-F5344CB8AC3E}">
        <p14:creationId xmlns:p14="http://schemas.microsoft.com/office/powerpoint/2010/main" val="3958399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3149BEC0-F075-7C4F-8EA2-885C1FAC77B4}" type="datetimeFigureOut">
              <a:rPr lang="en-US"/>
              <a:pPr>
                <a:defRPr/>
              </a:pPr>
              <a:t>3/22/16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E5CEAC71-92C2-B241-A0B1-CF3708F08CAA}" type="slidenum">
              <a:rPr lang="en-US"/>
              <a:pPr>
                <a:defRPr/>
              </a:pPr>
              <a:t>‹#›</a:t>
            </a:fld>
            <a:endParaRPr lang="en-US"/>
          </a:p>
        </p:txBody>
      </p:sp>
    </p:spTree>
    <p:extLst>
      <p:ext uri="{BB962C8B-B14F-4D97-AF65-F5344CB8AC3E}">
        <p14:creationId xmlns:p14="http://schemas.microsoft.com/office/powerpoint/2010/main" val="3184670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0078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9645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3407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0308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1901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594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2459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5073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49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76138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AE24E-7135-054F-B167-9CC58D8C2179}"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2278652-1F19-804A-B21B-849142A794E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7315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1076097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9439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374895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9371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solidFill>
                  <a:srgbClr val="073E87"/>
                </a:solidFill>
                <a:latin typeface="Candara"/>
              </a:rPr>
              <a:pPr/>
              <a:t>3/22/16</a:t>
            </a:fld>
            <a:endParaRPr lang="en-US" dirty="0">
              <a:solidFill>
                <a:srgbClr val="073E87"/>
              </a:solidFill>
              <a:latin typeface="Candara"/>
            </a:endParaRPr>
          </a:p>
        </p:txBody>
      </p:sp>
      <p:sp>
        <p:nvSpPr>
          <p:cNvPr id="8" name="Footer Placeholder 7"/>
          <p:cNvSpPr>
            <a:spLocks noGrp="1"/>
          </p:cNvSpPr>
          <p:nvPr>
            <p:ph type="ftr" sz="quarter" idx="11"/>
          </p:nvPr>
        </p:nvSpPr>
        <p:spPr/>
        <p:txBody>
          <a:bodyPr/>
          <a:lstStyle/>
          <a:p>
            <a:endParaRPr lang="en-US" dirty="0">
              <a:solidFill>
                <a:srgbClr val="073E87"/>
              </a:solidFill>
              <a:latin typeface="Candara"/>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2490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3/22/16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solidFill>
                  <a:srgbClr val="073E87"/>
                </a:solidFill>
                <a:latin typeface="Candara"/>
              </a:rPr>
              <a:pPr/>
              <a:t>3/22/16</a:t>
            </a:fld>
            <a:endParaRPr lang="en-US" dirty="0">
              <a:solidFill>
                <a:srgbClr val="073E87"/>
              </a:solidFill>
              <a:latin typeface="Candara"/>
            </a:endParaRPr>
          </a:p>
        </p:txBody>
      </p:sp>
      <p:sp>
        <p:nvSpPr>
          <p:cNvPr id="4" name="Footer Placeholder 3"/>
          <p:cNvSpPr>
            <a:spLocks noGrp="1"/>
          </p:cNvSpPr>
          <p:nvPr>
            <p:ph type="ftr" sz="quarter" idx="11"/>
          </p:nvPr>
        </p:nvSpPr>
        <p:spPr/>
        <p:txBody>
          <a:bodyPr/>
          <a:lstStyle/>
          <a:p>
            <a:endParaRPr lang="en-US" dirty="0">
              <a:solidFill>
                <a:srgbClr val="073E87"/>
              </a:solidFill>
              <a:latin typeface="Candara"/>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911245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22714818-984F-4759-BF72-A33BDC1963BD}" type="datetime1">
              <a:rPr lang="en-US" smtClean="0">
                <a:solidFill>
                  <a:srgbClr val="073E87"/>
                </a:solidFill>
                <a:latin typeface="Candara"/>
              </a:rPr>
              <a:pPr/>
              <a:t>3/22/16</a:t>
            </a:fld>
            <a:endParaRPr lang="en-US" dirty="0">
              <a:solidFill>
                <a:srgbClr val="073E87"/>
              </a:solidFill>
              <a:latin typeface="Candara"/>
            </a:endParaRPr>
          </a:p>
        </p:txBody>
      </p:sp>
      <p:sp>
        <p:nvSpPr>
          <p:cNvPr id="3" name="Footer Placeholder 2"/>
          <p:cNvSpPr>
            <a:spLocks noGrp="1"/>
          </p:cNvSpPr>
          <p:nvPr>
            <p:ph type="ftr" sz="quarter" idx="11"/>
          </p:nvPr>
        </p:nvSpPr>
        <p:spPr/>
        <p:txBody>
          <a:bodyPr/>
          <a:lstStyle/>
          <a:p>
            <a:endParaRPr lang="en-US" dirty="0">
              <a:solidFill>
                <a:srgbClr val="073E87"/>
              </a:solidFill>
              <a:latin typeface="Candara"/>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862418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5" name="Date Placeholder 4"/>
          <p:cNvSpPr>
            <a:spLocks noGrp="1"/>
          </p:cNvSpPr>
          <p:nvPr>
            <p:ph type="dt" sz="half" idx="10"/>
          </p:nvPr>
        </p:nvSpPr>
        <p:spPr/>
        <p:txBody>
          <a:bodyPr/>
          <a:lstStyle/>
          <a:p>
            <a:fld id="{9EA7E191-5F94-4FC1-B823-BD7CABF7FA06}"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50049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2629160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5061957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4" name="Date Placeholder 3"/>
          <p:cNvSpPr>
            <a:spLocks noGrp="1"/>
          </p:cNvSpPr>
          <p:nvPr>
            <p:ph type="dt" sz="half" idx="10"/>
          </p:nvPr>
        </p:nvSpPr>
        <p:spPr/>
        <p:txBody>
          <a:bodyPr/>
          <a:lstStyle/>
          <a:p>
            <a:fld id="{2E5C4C28-BD4B-4892-9A2D-6E19BD753A9A}"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2075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196685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1431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19160555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3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3/22/16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solidFill>
                  <a:srgbClr val="073E87"/>
                </a:solidFill>
                <a:latin typeface="Candara"/>
              </a:rPr>
              <a:pPr/>
              <a:t>3/22/16</a:t>
            </a:fld>
            <a:endParaRPr lang="en-US" dirty="0">
              <a:solidFill>
                <a:srgbClr val="073E87"/>
              </a:solidFill>
              <a:latin typeface="Candara"/>
            </a:endParaRPr>
          </a:p>
        </p:txBody>
      </p:sp>
      <p:sp>
        <p:nvSpPr>
          <p:cNvPr id="8" name="Footer Placeholder 7"/>
          <p:cNvSpPr>
            <a:spLocks noGrp="1"/>
          </p:cNvSpPr>
          <p:nvPr>
            <p:ph type="ftr" sz="quarter" idx="11"/>
          </p:nvPr>
        </p:nvSpPr>
        <p:spPr/>
        <p:txBody>
          <a:bodyPr/>
          <a:lstStyle/>
          <a:p>
            <a:endParaRPr lang="en-US" dirty="0">
              <a:solidFill>
                <a:srgbClr val="073E87"/>
              </a:solidFill>
              <a:latin typeface="Candara"/>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154659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solidFill>
                  <a:srgbClr val="073E87"/>
                </a:solidFill>
                <a:latin typeface="Candara"/>
              </a:rPr>
              <a:pPr/>
              <a:t>3/22/16</a:t>
            </a:fld>
            <a:endParaRPr lang="en-US" dirty="0">
              <a:solidFill>
                <a:srgbClr val="073E87"/>
              </a:solidFill>
              <a:latin typeface="Candara"/>
            </a:endParaRPr>
          </a:p>
        </p:txBody>
      </p:sp>
      <p:sp>
        <p:nvSpPr>
          <p:cNvPr id="4" name="Footer Placeholder 3"/>
          <p:cNvSpPr>
            <a:spLocks noGrp="1"/>
          </p:cNvSpPr>
          <p:nvPr>
            <p:ph type="ftr" sz="quarter" idx="11"/>
          </p:nvPr>
        </p:nvSpPr>
        <p:spPr/>
        <p:txBody>
          <a:bodyPr/>
          <a:lstStyle/>
          <a:p>
            <a:endParaRPr lang="en-US" dirty="0">
              <a:solidFill>
                <a:srgbClr val="073E87"/>
              </a:solidFill>
              <a:latin typeface="Candara"/>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3288779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22714818-984F-4759-BF72-A33BDC1963BD}" type="datetime1">
              <a:rPr lang="en-US" smtClean="0">
                <a:solidFill>
                  <a:srgbClr val="073E87"/>
                </a:solidFill>
                <a:latin typeface="Candara"/>
              </a:rPr>
              <a:pPr/>
              <a:t>3/22/16</a:t>
            </a:fld>
            <a:endParaRPr lang="en-US" dirty="0">
              <a:solidFill>
                <a:srgbClr val="073E87"/>
              </a:solidFill>
              <a:latin typeface="Candara"/>
            </a:endParaRPr>
          </a:p>
        </p:txBody>
      </p:sp>
      <p:sp>
        <p:nvSpPr>
          <p:cNvPr id="3" name="Footer Placeholder 2"/>
          <p:cNvSpPr>
            <a:spLocks noGrp="1"/>
          </p:cNvSpPr>
          <p:nvPr>
            <p:ph type="ftr" sz="quarter" idx="11"/>
          </p:nvPr>
        </p:nvSpPr>
        <p:spPr/>
        <p:txBody>
          <a:bodyPr/>
          <a:lstStyle/>
          <a:p>
            <a:endParaRPr lang="en-US" dirty="0">
              <a:solidFill>
                <a:srgbClr val="073E87"/>
              </a:solidFill>
              <a:latin typeface="Candara"/>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3877467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5" name="Date Placeholder 4"/>
          <p:cNvSpPr>
            <a:spLocks noGrp="1"/>
          </p:cNvSpPr>
          <p:nvPr>
            <p:ph type="dt" sz="half" idx="10"/>
          </p:nvPr>
        </p:nvSpPr>
        <p:spPr/>
        <p:txBody>
          <a:bodyPr/>
          <a:lstStyle/>
          <a:p>
            <a:fld id="{9EA7E191-5F94-4FC1-B823-BD7CABF7FA06}"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58024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4275562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759599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4" name="Date Placeholder 3"/>
          <p:cNvSpPr>
            <a:spLocks noGrp="1"/>
          </p:cNvSpPr>
          <p:nvPr>
            <p:ph type="dt" sz="half" idx="10"/>
          </p:nvPr>
        </p:nvSpPr>
        <p:spPr/>
        <p:txBody>
          <a:bodyPr/>
          <a:lstStyle/>
          <a:p>
            <a:fld id="{2E5C4C28-BD4B-4892-9A2D-6E19BD753A9A}"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2329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947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185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Tree>
    <p:extLst>
      <p:ext uri="{BB962C8B-B14F-4D97-AF65-F5344CB8AC3E}">
        <p14:creationId xmlns:p14="http://schemas.microsoft.com/office/powerpoint/2010/main" val="421055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2714818-984F-4759-BF72-A33BDC1963BD}" type="datetime1">
              <a:rPr lang="en-US" smtClean="0"/>
              <a:pPr/>
              <a:t>3/22/16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6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819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5338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25790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859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1146891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408576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8101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595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595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8470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989433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521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EA7E191-5F94-4FC1-B823-BD7CABF7FA06}" type="datetime1">
              <a:rPr lang="en-US" smtClean="0"/>
              <a:pPr/>
              <a:t>3/22/16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11555609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358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solidFill>
                  <a:srgbClr val="073E87"/>
                </a:solidFill>
                <a:latin typeface="Candara"/>
              </a:rPr>
              <a:pPr/>
              <a:t>3/22/16</a:t>
            </a:fld>
            <a:endParaRPr lang="en-US" dirty="0">
              <a:solidFill>
                <a:srgbClr val="073E87"/>
              </a:solidFill>
              <a:latin typeface="Candara"/>
            </a:endParaRPr>
          </a:p>
        </p:txBody>
      </p:sp>
      <p:sp>
        <p:nvSpPr>
          <p:cNvPr id="8" name="Footer Placeholder 7"/>
          <p:cNvSpPr>
            <a:spLocks noGrp="1"/>
          </p:cNvSpPr>
          <p:nvPr>
            <p:ph type="ftr" sz="quarter" idx="11"/>
          </p:nvPr>
        </p:nvSpPr>
        <p:spPr/>
        <p:txBody>
          <a:bodyPr/>
          <a:lstStyle/>
          <a:p>
            <a:endParaRPr lang="en-US" dirty="0">
              <a:solidFill>
                <a:srgbClr val="073E87"/>
              </a:solidFill>
              <a:latin typeface="Candara"/>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1872763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solidFill>
                  <a:srgbClr val="073E87"/>
                </a:solidFill>
                <a:latin typeface="Candara"/>
              </a:rPr>
              <a:pPr/>
              <a:t>3/22/16</a:t>
            </a:fld>
            <a:endParaRPr lang="en-US" dirty="0">
              <a:solidFill>
                <a:srgbClr val="073E87"/>
              </a:solidFill>
              <a:latin typeface="Candara"/>
            </a:endParaRPr>
          </a:p>
        </p:txBody>
      </p:sp>
      <p:sp>
        <p:nvSpPr>
          <p:cNvPr id="4" name="Footer Placeholder 3"/>
          <p:cNvSpPr>
            <a:spLocks noGrp="1"/>
          </p:cNvSpPr>
          <p:nvPr>
            <p:ph type="ftr" sz="quarter" idx="11"/>
          </p:nvPr>
        </p:nvSpPr>
        <p:spPr/>
        <p:txBody>
          <a:bodyPr/>
          <a:lstStyle/>
          <a:p>
            <a:endParaRPr lang="en-US" dirty="0">
              <a:solidFill>
                <a:srgbClr val="073E87"/>
              </a:solidFill>
              <a:latin typeface="Candara"/>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402769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22714818-984F-4759-BF72-A33BDC1963BD}" type="datetime1">
              <a:rPr lang="en-US" smtClean="0">
                <a:solidFill>
                  <a:srgbClr val="073E87"/>
                </a:solidFill>
                <a:latin typeface="Candara"/>
              </a:rPr>
              <a:pPr/>
              <a:t>3/22/16</a:t>
            </a:fld>
            <a:endParaRPr lang="en-US" dirty="0">
              <a:solidFill>
                <a:srgbClr val="073E87"/>
              </a:solidFill>
              <a:latin typeface="Candara"/>
            </a:endParaRPr>
          </a:p>
        </p:txBody>
      </p:sp>
      <p:sp>
        <p:nvSpPr>
          <p:cNvPr id="3" name="Footer Placeholder 2"/>
          <p:cNvSpPr>
            <a:spLocks noGrp="1"/>
          </p:cNvSpPr>
          <p:nvPr>
            <p:ph type="ftr" sz="quarter" idx="11"/>
          </p:nvPr>
        </p:nvSpPr>
        <p:spPr/>
        <p:txBody>
          <a:bodyPr/>
          <a:lstStyle/>
          <a:p>
            <a:endParaRPr lang="en-US" dirty="0">
              <a:solidFill>
                <a:srgbClr val="073E87"/>
              </a:solidFill>
              <a:latin typeface="Candara"/>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736877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5" name="Date Placeholder 4"/>
          <p:cNvSpPr>
            <a:spLocks noGrp="1"/>
          </p:cNvSpPr>
          <p:nvPr>
            <p:ph type="dt" sz="half" idx="10"/>
          </p:nvPr>
        </p:nvSpPr>
        <p:spPr/>
        <p:txBody>
          <a:bodyPr/>
          <a:lstStyle/>
          <a:p>
            <a:fld id="{9EA7E191-5F94-4FC1-B823-BD7CABF7FA06}"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11475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9745516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3227869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4" name="Date Placeholder 3"/>
          <p:cNvSpPr>
            <a:spLocks noGrp="1"/>
          </p:cNvSpPr>
          <p:nvPr>
            <p:ph type="dt" sz="half" idx="10"/>
          </p:nvPr>
        </p:nvSpPr>
        <p:spPr/>
        <p:txBody>
          <a:bodyPr/>
          <a:lstStyle/>
          <a:p>
            <a:fld id="{2E5C4C28-BD4B-4892-9A2D-6E19BD753A9A}"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42062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95406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3/22/16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4348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31218728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53482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solidFill>
                  <a:srgbClr val="073E87"/>
                </a:solidFill>
                <a:latin typeface="Candara"/>
              </a:rPr>
              <a:pPr/>
              <a:t>3/22/16</a:t>
            </a:fld>
            <a:endParaRPr lang="en-US" dirty="0">
              <a:solidFill>
                <a:srgbClr val="073E87"/>
              </a:solidFill>
              <a:latin typeface="Candara"/>
            </a:endParaRPr>
          </a:p>
        </p:txBody>
      </p:sp>
      <p:sp>
        <p:nvSpPr>
          <p:cNvPr id="8" name="Footer Placeholder 7"/>
          <p:cNvSpPr>
            <a:spLocks noGrp="1"/>
          </p:cNvSpPr>
          <p:nvPr>
            <p:ph type="ftr" sz="quarter" idx="11"/>
          </p:nvPr>
        </p:nvSpPr>
        <p:spPr/>
        <p:txBody>
          <a:bodyPr/>
          <a:lstStyle/>
          <a:p>
            <a:endParaRPr lang="en-US" dirty="0">
              <a:solidFill>
                <a:srgbClr val="073E87"/>
              </a:solidFill>
              <a:latin typeface="Candara"/>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5267340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solidFill>
                  <a:srgbClr val="073E87"/>
                </a:solidFill>
                <a:latin typeface="Candara"/>
              </a:rPr>
              <a:pPr/>
              <a:t>3/22/16</a:t>
            </a:fld>
            <a:endParaRPr lang="en-US" dirty="0">
              <a:solidFill>
                <a:srgbClr val="073E87"/>
              </a:solidFill>
              <a:latin typeface="Candara"/>
            </a:endParaRPr>
          </a:p>
        </p:txBody>
      </p:sp>
      <p:sp>
        <p:nvSpPr>
          <p:cNvPr id="4" name="Footer Placeholder 3"/>
          <p:cNvSpPr>
            <a:spLocks noGrp="1"/>
          </p:cNvSpPr>
          <p:nvPr>
            <p:ph type="ftr" sz="quarter" idx="11"/>
          </p:nvPr>
        </p:nvSpPr>
        <p:spPr/>
        <p:txBody>
          <a:bodyPr/>
          <a:lstStyle/>
          <a:p>
            <a:endParaRPr lang="en-US" dirty="0">
              <a:solidFill>
                <a:srgbClr val="073E87"/>
              </a:solidFill>
              <a:latin typeface="Candara"/>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2430236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Date Placeholder 1"/>
          <p:cNvSpPr>
            <a:spLocks noGrp="1"/>
          </p:cNvSpPr>
          <p:nvPr>
            <p:ph type="dt" sz="half" idx="10"/>
          </p:nvPr>
        </p:nvSpPr>
        <p:spPr/>
        <p:txBody>
          <a:bodyPr/>
          <a:lstStyle/>
          <a:p>
            <a:fld id="{22714818-984F-4759-BF72-A33BDC1963BD}" type="datetime1">
              <a:rPr lang="en-US" smtClean="0">
                <a:solidFill>
                  <a:srgbClr val="073E87"/>
                </a:solidFill>
                <a:latin typeface="Candara"/>
              </a:rPr>
              <a:pPr/>
              <a:t>3/22/16</a:t>
            </a:fld>
            <a:endParaRPr lang="en-US" dirty="0">
              <a:solidFill>
                <a:srgbClr val="073E87"/>
              </a:solidFill>
              <a:latin typeface="Candara"/>
            </a:endParaRPr>
          </a:p>
        </p:txBody>
      </p:sp>
      <p:sp>
        <p:nvSpPr>
          <p:cNvPr id="3" name="Footer Placeholder 2"/>
          <p:cNvSpPr>
            <a:spLocks noGrp="1"/>
          </p:cNvSpPr>
          <p:nvPr>
            <p:ph type="ftr" sz="quarter" idx="11"/>
          </p:nvPr>
        </p:nvSpPr>
        <p:spPr/>
        <p:txBody>
          <a:bodyPr/>
          <a:lstStyle/>
          <a:p>
            <a:endParaRPr lang="en-US" dirty="0">
              <a:solidFill>
                <a:srgbClr val="073E87"/>
              </a:solidFill>
              <a:latin typeface="Candara"/>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29614490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5" name="Date Placeholder 4"/>
          <p:cNvSpPr>
            <a:spLocks noGrp="1"/>
          </p:cNvSpPr>
          <p:nvPr>
            <p:ph type="dt" sz="half" idx="10"/>
          </p:nvPr>
        </p:nvSpPr>
        <p:spPr/>
        <p:txBody>
          <a:bodyPr/>
          <a:lstStyle/>
          <a:p>
            <a:fld id="{9EA7E191-5F94-4FC1-B823-BD7CABF7FA06}"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65348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solidFill>
                  <a:srgbClr val="073E87"/>
                </a:solidFill>
                <a:latin typeface="Candara"/>
              </a:rPr>
              <a:pPr/>
              <a:t>3/22/16</a:t>
            </a:fld>
            <a:endParaRPr lang="en-US" dirty="0">
              <a:solidFill>
                <a:srgbClr val="073E87"/>
              </a:solidFill>
              <a:latin typeface="Candara"/>
            </a:endParaRPr>
          </a:p>
        </p:txBody>
      </p:sp>
      <p:sp>
        <p:nvSpPr>
          <p:cNvPr id="6" name="Footer Placeholder 5"/>
          <p:cNvSpPr>
            <a:spLocks noGrp="1"/>
          </p:cNvSpPr>
          <p:nvPr>
            <p:ph type="ftr" sz="quarter" idx="11"/>
          </p:nvPr>
        </p:nvSpPr>
        <p:spPr/>
        <p:txBody>
          <a:bodyPr/>
          <a:lstStyle/>
          <a:p>
            <a:endParaRPr lang="en-US" dirty="0">
              <a:solidFill>
                <a:srgbClr val="073E87"/>
              </a:solidFill>
              <a:latin typeface="Candara"/>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41445863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Tree>
    <p:extLst>
      <p:ext uri="{BB962C8B-B14F-4D97-AF65-F5344CB8AC3E}">
        <p14:creationId xmlns:p14="http://schemas.microsoft.com/office/powerpoint/2010/main" val="3922685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sp>
        <p:nvSpPr>
          <p:cNvPr id="4" name="Date Placeholder 3"/>
          <p:cNvSpPr>
            <a:spLocks noGrp="1"/>
          </p:cNvSpPr>
          <p:nvPr>
            <p:ph type="dt" sz="half" idx="10"/>
          </p:nvPr>
        </p:nvSpPr>
        <p:spPr/>
        <p:txBody>
          <a:bodyPr/>
          <a:lstStyle/>
          <a:p>
            <a:fld id="{2E5C4C28-BD4B-4892-9A2D-6E19BD753A9A}"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11"/>
          </p:nvPr>
        </p:nvSpPr>
        <p:spPr/>
        <p:txBody>
          <a:bodyPr/>
          <a:lstStyle/>
          <a:p>
            <a:endParaRPr lang="en-US" dirty="0">
              <a:solidFill>
                <a:srgbClr val="073E87"/>
              </a:solidFill>
              <a:latin typeface="Candara"/>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60268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slideLayout" Target="../slideLayouts/slideLayout133.xml"/><Relationship Id="rId13" Type="http://schemas.openxmlformats.org/officeDocument/2006/relationships/slideLayout" Target="../slideLayouts/slideLayout134.xml"/><Relationship Id="rId14"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slideLayout" Target="../slideLayouts/slideLayout146.xml"/><Relationship Id="rId13" Type="http://schemas.openxmlformats.org/officeDocument/2006/relationships/theme" Target="../theme/theme13.xml"/><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slideLayout" Target="../slideLayouts/slideLayout158.xml"/><Relationship Id="rId13" Type="http://schemas.openxmlformats.org/officeDocument/2006/relationships/slideLayout" Target="../slideLayouts/slideLayout159.xml"/><Relationship Id="rId14" Type="http://schemas.openxmlformats.org/officeDocument/2006/relationships/theme" Target="../theme/theme14.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slideLayout" Target="../slideLayouts/slideLayout171.xml"/><Relationship Id="rId13" Type="http://schemas.openxmlformats.org/officeDocument/2006/relationships/slideLayout" Target="../slideLayouts/slideLayout172.xml"/><Relationship Id="rId14" Type="http://schemas.openxmlformats.org/officeDocument/2006/relationships/theme" Target="../theme/theme15.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16.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2.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userDrawn="1"/>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3/22/16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smtClean="0">
                <a:solidFill>
                  <a:prstClr val="black">
                    <a:tint val="75000"/>
                  </a:prstClr>
                </a:solidFill>
                <a:latin typeface="Calibri"/>
                <a:ea typeface="+mn-ea"/>
                <a:cs typeface="+mn-cs"/>
              </a:defRPr>
            </a:lvl1pPr>
          </a:lstStyle>
          <a:p>
            <a:pPr>
              <a:defRPr/>
            </a:pPr>
            <a:fld id="{25CCB510-9534-8740-8672-4442A05BDB86}" type="datetimeFigureOut">
              <a:rPr lang="en-US"/>
              <a:pPr>
                <a:defRPr/>
              </a:pPr>
              <a:t>3/22/16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smtClean="0">
                <a:solidFill>
                  <a:prstClr val="black">
                    <a:tint val="75000"/>
                  </a:prstClr>
                </a:solidFill>
                <a:latin typeface="Calibri"/>
                <a:ea typeface="+mn-ea"/>
                <a:cs typeface="+mn-cs"/>
              </a:defRPr>
            </a:lvl1pPr>
          </a:lstStyle>
          <a:p>
            <a:pPr>
              <a:defRPr/>
            </a:pPr>
            <a:fld id="{7AA8805F-8299-F843-9822-0E8D5BC9025A}" type="slidenum">
              <a:rPr lang="en-US"/>
              <a:pPr>
                <a:defRPr/>
              </a:pPr>
              <a:t>‹#›</a:t>
            </a:fld>
            <a:endParaRPr lang="en-US"/>
          </a:p>
        </p:txBody>
      </p:sp>
    </p:spTree>
    <p:extLst>
      <p:ext uri="{BB962C8B-B14F-4D97-AF65-F5344CB8AC3E}">
        <p14:creationId xmlns:p14="http://schemas.microsoft.com/office/powerpoint/2010/main" val="3724844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79689-A6B0-439C-B51C-050A7E1E733C}" type="datetimeFigureOut">
              <a:rPr lang="en-US" smtClean="0">
                <a:solidFill>
                  <a:prstClr val="black">
                    <a:tint val="75000"/>
                  </a:prstClr>
                </a:solidFill>
                <a:latin typeface="Calibri"/>
                <a:ea typeface="MS PGothic" pitchFamily="34" charset="-128"/>
              </a:rPr>
              <a:pPr/>
              <a:t>3/22/16</a:t>
            </a:fld>
            <a:endParaRPr lang="en-US">
              <a:solidFill>
                <a:prstClr val="black">
                  <a:tint val="75000"/>
                </a:prstClr>
              </a:solidFill>
              <a:latin typeface="Calibri"/>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2BC8B-880D-4E95-BC0A-941A53124D4A}" type="slidenum">
              <a:rPr lang="en-US" smtClean="0">
                <a:solidFill>
                  <a:prstClr val="black">
                    <a:tint val="75000"/>
                  </a:prstClr>
                </a:solidFill>
                <a:latin typeface="Calibri"/>
                <a:ea typeface="MS PGothic" pitchFamily="34" charset="-128"/>
              </a:rPr>
              <a:pPr/>
              <a:t>‹#›</a:t>
            </a:fld>
            <a:endParaRPr lang="en-US">
              <a:solidFill>
                <a:prstClr val="black">
                  <a:tint val="75000"/>
                </a:prstClr>
              </a:solidFill>
              <a:latin typeface="Calibri"/>
              <a:ea typeface="MS PGothic" pitchFamily="34" charset="-128"/>
            </a:endParaRPr>
          </a:p>
        </p:txBody>
      </p:sp>
    </p:spTree>
    <p:extLst>
      <p:ext uri="{BB962C8B-B14F-4D97-AF65-F5344CB8AC3E}">
        <p14:creationId xmlns:p14="http://schemas.microsoft.com/office/powerpoint/2010/main" val="160098071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7" name="Rectangle 5"/>
          <p:cNvSpPr>
            <a:spLocks noGrp="1" noChangeArrowheads="1"/>
          </p:cNvSpPr>
          <p:nvPr>
            <p:ph type="title"/>
          </p:nvPr>
        </p:nvSpPr>
        <p:spPr bwMode="auto">
          <a:xfrm>
            <a:off x="4572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457200" y="18669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ChangeArrowheads="1"/>
          </p:cNvSpPr>
          <p:nvPr userDrawn="1"/>
        </p:nvSpPr>
        <p:spPr bwMode="auto">
          <a:xfrm>
            <a:off x="0" y="1363665"/>
            <a:ext cx="9144000" cy="904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5"/>
          <p:cNvSpPr>
            <a:spLocks noChangeArrowheads="1"/>
          </p:cNvSpPr>
          <p:nvPr userDrawn="1"/>
        </p:nvSpPr>
        <p:spPr bwMode="auto">
          <a:xfrm>
            <a:off x="0" y="6765927"/>
            <a:ext cx="9144000" cy="92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2354096"/>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a:solidFill>
            <a:srgbClr val="FFFF99"/>
          </a:solidFill>
          <a:latin typeface="+mn-lt"/>
          <a:ea typeface="ＭＳ Ｐゴシック" charset="0"/>
        </a:defRPr>
      </a:lvl2pPr>
      <a:lvl3pPr marL="1143000" indent="-228600" algn="l" rtl="0" eaLnBrk="0" fontAlgn="base" hangingPunct="0">
        <a:spcBef>
          <a:spcPct val="20000"/>
        </a:spcBef>
        <a:spcAft>
          <a:spcPct val="0"/>
        </a:spcAft>
        <a:buFont typeface="Trebuchet MS" charset="0"/>
        <a:buChar char="—"/>
        <a:defRPr sz="2400">
          <a:solidFill>
            <a:srgbClr val="FFFF9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charset="0"/>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3" tIns="45685" rIns="91373" bIns="45685" anchor="ctr"/>
          <a:lstStyle/>
          <a:p>
            <a:pPr defTabSz="913721"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7" name="Rectangle 5"/>
          <p:cNvSpPr>
            <a:spLocks noGrp="1" noChangeArrowheads="1"/>
          </p:cNvSpPr>
          <p:nvPr>
            <p:ph type="title"/>
          </p:nvPr>
        </p:nvSpPr>
        <p:spPr bwMode="auto">
          <a:xfrm>
            <a:off x="4572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4" tIns="45679" rIns="91364" bIns="45679"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457200" y="18669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64" tIns="45679" rIns="91364" bIns="456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ChangeArrowheads="1"/>
          </p:cNvSpPr>
          <p:nvPr userDrawn="1"/>
        </p:nvSpPr>
        <p:spPr bwMode="auto">
          <a:xfrm>
            <a:off x="0" y="1363669"/>
            <a:ext cx="9144000" cy="904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3" tIns="45685" rIns="91373" bIns="45685" anchor="ctr"/>
          <a:lstStyle/>
          <a:p>
            <a:pPr defTabSz="913721"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5"/>
          <p:cNvSpPr>
            <a:spLocks noChangeArrowheads="1"/>
          </p:cNvSpPr>
          <p:nvPr userDrawn="1"/>
        </p:nvSpPr>
        <p:spPr bwMode="auto">
          <a:xfrm>
            <a:off x="0" y="6765926"/>
            <a:ext cx="9144000" cy="92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73" tIns="45685" rIns="91373" bIns="45685" anchor="ctr"/>
          <a:lstStyle/>
          <a:p>
            <a:pPr defTabSz="913721"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197665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5pPr>
      <a:lvl6pPr marL="456861" algn="ctr" rtl="0" fontAlgn="base">
        <a:spcBef>
          <a:spcPct val="0"/>
        </a:spcBef>
        <a:spcAft>
          <a:spcPct val="0"/>
        </a:spcAft>
        <a:defRPr sz="4400">
          <a:solidFill>
            <a:schemeClr val="tx2"/>
          </a:solidFill>
          <a:latin typeface="Trebuchet MS" pitchFamily="34" charset="0"/>
        </a:defRPr>
      </a:lvl6pPr>
      <a:lvl7pPr marL="913721" algn="ctr" rtl="0" fontAlgn="base">
        <a:spcBef>
          <a:spcPct val="0"/>
        </a:spcBef>
        <a:spcAft>
          <a:spcPct val="0"/>
        </a:spcAft>
        <a:defRPr sz="4400">
          <a:solidFill>
            <a:schemeClr val="tx2"/>
          </a:solidFill>
          <a:latin typeface="Trebuchet MS" pitchFamily="34" charset="0"/>
        </a:defRPr>
      </a:lvl7pPr>
      <a:lvl8pPr marL="1370580" algn="ctr" rtl="0" fontAlgn="base">
        <a:spcBef>
          <a:spcPct val="0"/>
        </a:spcBef>
        <a:spcAft>
          <a:spcPct val="0"/>
        </a:spcAft>
        <a:defRPr sz="4400">
          <a:solidFill>
            <a:schemeClr val="tx2"/>
          </a:solidFill>
          <a:latin typeface="Trebuchet MS" pitchFamily="34" charset="0"/>
        </a:defRPr>
      </a:lvl8pPr>
      <a:lvl9pPr marL="1827441" algn="ctr" rtl="0" fontAlgn="base">
        <a:spcBef>
          <a:spcPct val="0"/>
        </a:spcBef>
        <a:spcAft>
          <a:spcPct val="0"/>
        </a:spcAft>
        <a:defRPr sz="4400">
          <a:solidFill>
            <a:schemeClr val="tx2"/>
          </a:solidFill>
          <a:latin typeface="Trebuchet MS" pitchFamily="34" charset="0"/>
        </a:defRPr>
      </a:lvl9pPr>
    </p:titleStyle>
    <p:bodyStyle>
      <a:lvl1pPr marL="342644" indent="-342644"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398" indent="-285540" algn="l" rtl="0" eaLnBrk="0" fontAlgn="base" hangingPunct="0">
        <a:spcBef>
          <a:spcPct val="20000"/>
        </a:spcBef>
        <a:spcAft>
          <a:spcPct val="0"/>
        </a:spcAft>
        <a:buFont typeface="Arial" charset="0"/>
        <a:buChar char="»"/>
        <a:defRPr sz="2800">
          <a:solidFill>
            <a:srgbClr val="FFFF99"/>
          </a:solidFill>
          <a:latin typeface="+mn-lt"/>
          <a:ea typeface="ＭＳ Ｐゴシック" charset="0"/>
        </a:defRPr>
      </a:lvl2pPr>
      <a:lvl3pPr marL="1142148" indent="-228430" algn="l" rtl="0" eaLnBrk="0" fontAlgn="base" hangingPunct="0">
        <a:spcBef>
          <a:spcPct val="20000"/>
        </a:spcBef>
        <a:spcAft>
          <a:spcPct val="0"/>
        </a:spcAft>
        <a:buFont typeface="Trebuchet MS" charset="0"/>
        <a:buChar char="—"/>
        <a:defRPr sz="2400">
          <a:solidFill>
            <a:srgbClr val="FFFF99"/>
          </a:solidFill>
          <a:latin typeface="+mn-lt"/>
          <a:ea typeface="ＭＳ Ｐゴシック" charset="0"/>
        </a:defRPr>
      </a:lvl3pPr>
      <a:lvl4pPr marL="1599012" indent="-228430" algn="l" rtl="0" eaLnBrk="0" fontAlgn="base" hangingPunct="0">
        <a:spcBef>
          <a:spcPct val="20000"/>
        </a:spcBef>
        <a:spcAft>
          <a:spcPct val="0"/>
        </a:spcAft>
        <a:buChar char="–"/>
        <a:defRPr sz="2000">
          <a:solidFill>
            <a:srgbClr val="FFFF99"/>
          </a:solidFill>
          <a:latin typeface="+mn-lt"/>
          <a:ea typeface="ＭＳ Ｐゴシック" charset="0"/>
        </a:defRPr>
      </a:lvl4pPr>
      <a:lvl5pPr marL="2055870" indent="-228430" algn="l" rtl="0" eaLnBrk="0" fontAlgn="base" hangingPunct="0">
        <a:spcBef>
          <a:spcPct val="20000"/>
        </a:spcBef>
        <a:spcAft>
          <a:spcPct val="0"/>
        </a:spcAft>
        <a:buChar char="»"/>
        <a:defRPr sz="2000">
          <a:solidFill>
            <a:srgbClr val="FFFF99"/>
          </a:solidFill>
          <a:latin typeface="+mn-lt"/>
          <a:ea typeface="ＭＳ Ｐゴシック" charset="0"/>
        </a:defRPr>
      </a:lvl5pPr>
      <a:lvl6pPr marL="2512732" indent="-228430" algn="l" rtl="0" fontAlgn="base">
        <a:spcBef>
          <a:spcPct val="20000"/>
        </a:spcBef>
        <a:spcAft>
          <a:spcPct val="0"/>
        </a:spcAft>
        <a:buChar char="»"/>
        <a:defRPr sz="2000">
          <a:solidFill>
            <a:srgbClr val="FFFF99"/>
          </a:solidFill>
          <a:latin typeface="+mn-lt"/>
        </a:defRPr>
      </a:lvl6pPr>
      <a:lvl7pPr marL="2969592" indent="-228430" algn="l" rtl="0" fontAlgn="base">
        <a:spcBef>
          <a:spcPct val="20000"/>
        </a:spcBef>
        <a:spcAft>
          <a:spcPct val="0"/>
        </a:spcAft>
        <a:buChar char="»"/>
        <a:defRPr sz="2000">
          <a:solidFill>
            <a:srgbClr val="FFFF99"/>
          </a:solidFill>
          <a:latin typeface="+mn-lt"/>
        </a:defRPr>
      </a:lvl7pPr>
      <a:lvl8pPr marL="3426452" indent="-228430" algn="l" rtl="0" fontAlgn="base">
        <a:spcBef>
          <a:spcPct val="20000"/>
        </a:spcBef>
        <a:spcAft>
          <a:spcPct val="0"/>
        </a:spcAft>
        <a:buChar char="»"/>
        <a:defRPr sz="2000">
          <a:solidFill>
            <a:srgbClr val="FFFF99"/>
          </a:solidFill>
          <a:latin typeface="+mn-lt"/>
        </a:defRPr>
      </a:lvl8pPr>
      <a:lvl9pPr marL="3883312" indent="-228430"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3721" rtl="0" eaLnBrk="1" latinLnBrk="0" hangingPunct="1">
        <a:defRPr sz="1800" kern="1200">
          <a:solidFill>
            <a:schemeClr val="tx1"/>
          </a:solidFill>
          <a:latin typeface="+mn-lt"/>
          <a:ea typeface="+mn-ea"/>
          <a:cs typeface="+mn-cs"/>
        </a:defRPr>
      </a:lvl1pPr>
      <a:lvl2pPr marL="456861" algn="l" defTabSz="913721" rtl="0" eaLnBrk="1" latinLnBrk="0" hangingPunct="1">
        <a:defRPr sz="1800" kern="1200">
          <a:solidFill>
            <a:schemeClr val="tx1"/>
          </a:solidFill>
          <a:latin typeface="+mn-lt"/>
          <a:ea typeface="+mn-ea"/>
          <a:cs typeface="+mn-cs"/>
        </a:defRPr>
      </a:lvl2pPr>
      <a:lvl3pPr marL="913721" algn="l" defTabSz="913721" rtl="0" eaLnBrk="1" latinLnBrk="0" hangingPunct="1">
        <a:defRPr sz="1800" kern="1200">
          <a:solidFill>
            <a:schemeClr val="tx1"/>
          </a:solidFill>
          <a:latin typeface="+mn-lt"/>
          <a:ea typeface="+mn-ea"/>
          <a:cs typeface="+mn-cs"/>
        </a:defRPr>
      </a:lvl3pPr>
      <a:lvl4pPr marL="1370580" algn="l" defTabSz="913721" rtl="0" eaLnBrk="1" latinLnBrk="0" hangingPunct="1">
        <a:defRPr sz="1800" kern="1200">
          <a:solidFill>
            <a:schemeClr val="tx1"/>
          </a:solidFill>
          <a:latin typeface="+mn-lt"/>
          <a:ea typeface="+mn-ea"/>
          <a:cs typeface="+mn-cs"/>
        </a:defRPr>
      </a:lvl4pPr>
      <a:lvl5pPr marL="1827441" algn="l" defTabSz="913721" rtl="0" eaLnBrk="1" latinLnBrk="0" hangingPunct="1">
        <a:defRPr sz="1800" kern="1200">
          <a:solidFill>
            <a:schemeClr val="tx1"/>
          </a:solidFill>
          <a:latin typeface="+mn-lt"/>
          <a:ea typeface="+mn-ea"/>
          <a:cs typeface="+mn-cs"/>
        </a:defRPr>
      </a:lvl5pPr>
      <a:lvl6pPr marL="2284302" algn="l" defTabSz="913721" rtl="0" eaLnBrk="1" latinLnBrk="0" hangingPunct="1">
        <a:defRPr sz="1800" kern="1200">
          <a:solidFill>
            <a:schemeClr val="tx1"/>
          </a:solidFill>
          <a:latin typeface="+mn-lt"/>
          <a:ea typeface="+mn-ea"/>
          <a:cs typeface="+mn-cs"/>
        </a:defRPr>
      </a:lvl6pPr>
      <a:lvl7pPr marL="2741161" algn="l" defTabSz="913721" rtl="0" eaLnBrk="1" latinLnBrk="0" hangingPunct="1">
        <a:defRPr sz="1800" kern="1200">
          <a:solidFill>
            <a:schemeClr val="tx1"/>
          </a:solidFill>
          <a:latin typeface="+mn-lt"/>
          <a:ea typeface="+mn-ea"/>
          <a:cs typeface="+mn-cs"/>
        </a:defRPr>
      </a:lvl7pPr>
      <a:lvl8pPr marL="3198020" algn="l" defTabSz="913721" rtl="0" eaLnBrk="1" latinLnBrk="0" hangingPunct="1">
        <a:defRPr sz="1800" kern="1200">
          <a:solidFill>
            <a:schemeClr val="tx1"/>
          </a:solidFill>
          <a:latin typeface="+mn-lt"/>
          <a:ea typeface="+mn-ea"/>
          <a:cs typeface="+mn-cs"/>
        </a:defRPr>
      </a:lvl8pPr>
      <a:lvl9pPr marL="3654882" algn="l" defTabSz="91372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58" tIns="45680" rIns="91358" bIns="45680"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27" name="Rectangle 5"/>
          <p:cNvSpPr>
            <a:spLocks noGrp="1" noChangeArrowheads="1"/>
          </p:cNvSpPr>
          <p:nvPr>
            <p:ph type="title"/>
          </p:nvPr>
        </p:nvSpPr>
        <p:spPr bwMode="auto">
          <a:xfrm>
            <a:off x="4572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7" tIns="45675" rIns="91347" bIns="45675"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457200" y="18669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47" tIns="45675" rIns="91347" bIns="456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ChangeArrowheads="1"/>
          </p:cNvSpPr>
          <p:nvPr userDrawn="1"/>
        </p:nvSpPr>
        <p:spPr bwMode="auto">
          <a:xfrm>
            <a:off x="0" y="1363673"/>
            <a:ext cx="9144000" cy="904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58" tIns="45680" rIns="91358" bIns="45680"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0" name="Rectangle 5"/>
          <p:cNvSpPr>
            <a:spLocks noChangeArrowheads="1"/>
          </p:cNvSpPr>
          <p:nvPr userDrawn="1"/>
        </p:nvSpPr>
        <p:spPr bwMode="auto">
          <a:xfrm>
            <a:off x="0" y="6765935"/>
            <a:ext cx="9144000" cy="92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58" tIns="45680" rIns="91358" bIns="45680"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79341148"/>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5pPr>
      <a:lvl6pPr marL="456791" algn="ctr" rtl="0" fontAlgn="base">
        <a:spcBef>
          <a:spcPct val="0"/>
        </a:spcBef>
        <a:spcAft>
          <a:spcPct val="0"/>
        </a:spcAft>
        <a:defRPr sz="4400">
          <a:solidFill>
            <a:schemeClr val="tx2"/>
          </a:solidFill>
          <a:latin typeface="Trebuchet MS" pitchFamily="34" charset="0"/>
        </a:defRPr>
      </a:lvl6pPr>
      <a:lvl7pPr marL="913581" algn="ctr" rtl="0" fontAlgn="base">
        <a:spcBef>
          <a:spcPct val="0"/>
        </a:spcBef>
        <a:spcAft>
          <a:spcPct val="0"/>
        </a:spcAft>
        <a:defRPr sz="4400">
          <a:solidFill>
            <a:schemeClr val="tx2"/>
          </a:solidFill>
          <a:latin typeface="Trebuchet MS" pitchFamily="34" charset="0"/>
        </a:defRPr>
      </a:lvl7pPr>
      <a:lvl8pPr marL="1370368" algn="ctr" rtl="0" fontAlgn="base">
        <a:spcBef>
          <a:spcPct val="0"/>
        </a:spcBef>
        <a:spcAft>
          <a:spcPct val="0"/>
        </a:spcAft>
        <a:defRPr sz="4400">
          <a:solidFill>
            <a:schemeClr val="tx2"/>
          </a:solidFill>
          <a:latin typeface="Trebuchet MS" pitchFamily="34" charset="0"/>
        </a:defRPr>
      </a:lvl8pPr>
      <a:lvl9pPr marL="1827158" algn="ctr" rtl="0" fontAlgn="base">
        <a:spcBef>
          <a:spcPct val="0"/>
        </a:spcBef>
        <a:spcAft>
          <a:spcPct val="0"/>
        </a:spcAft>
        <a:defRPr sz="4400">
          <a:solidFill>
            <a:schemeClr val="tx2"/>
          </a:solidFill>
          <a:latin typeface="Trebuchet MS" pitchFamily="34" charset="0"/>
        </a:defRPr>
      </a:lvl9pPr>
    </p:titleStyle>
    <p:bodyStyle>
      <a:lvl1pPr marL="342594" indent="-342594"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284" indent="-285494" algn="l" rtl="0" eaLnBrk="0" fontAlgn="base" hangingPunct="0">
        <a:spcBef>
          <a:spcPct val="20000"/>
        </a:spcBef>
        <a:spcAft>
          <a:spcPct val="0"/>
        </a:spcAft>
        <a:buFont typeface="Arial" charset="0"/>
        <a:buChar char="»"/>
        <a:defRPr sz="2800">
          <a:solidFill>
            <a:srgbClr val="FFFF99"/>
          </a:solidFill>
          <a:latin typeface="+mn-lt"/>
          <a:ea typeface="ＭＳ Ｐゴシック" charset="0"/>
        </a:defRPr>
      </a:lvl2pPr>
      <a:lvl3pPr marL="1141975" indent="-228396" algn="l" rtl="0" eaLnBrk="0" fontAlgn="base" hangingPunct="0">
        <a:spcBef>
          <a:spcPct val="20000"/>
        </a:spcBef>
        <a:spcAft>
          <a:spcPct val="0"/>
        </a:spcAft>
        <a:buFont typeface="Trebuchet MS" charset="0"/>
        <a:buChar char="—"/>
        <a:defRPr sz="2400">
          <a:solidFill>
            <a:srgbClr val="FFFF99"/>
          </a:solidFill>
          <a:latin typeface="+mn-lt"/>
          <a:ea typeface="ＭＳ Ｐゴシック" charset="0"/>
        </a:defRPr>
      </a:lvl3pPr>
      <a:lvl4pPr marL="1598762" indent="-228396" algn="l" rtl="0" eaLnBrk="0" fontAlgn="base" hangingPunct="0">
        <a:spcBef>
          <a:spcPct val="20000"/>
        </a:spcBef>
        <a:spcAft>
          <a:spcPct val="0"/>
        </a:spcAft>
        <a:buChar char="–"/>
        <a:defRPr sz="2000">
          <a:solidFill>
            <a:srgbClr val="FFFF99"/>
          </a:solidFill>
          <a:latin typeface="+mn-lt"/>
          <a:ea typeface="ＭＳ Ｐゴシック" charset="0"/>
        </a:defRPr>
      </a:lvl4pPr>
      <a:lvl5pPr marL="2055552" indent="-228396" algn="l" rtl="0" eaLnBrk="0" fontAlgn="base" hangingPunct="0">
        <a:spcBef>
          <a:spcPct val="20000"/>
        </a:spcBef>
        <a:spcAft>
          <a:spcPct val="0"/>
        </a:spcAft>
        <a:buChar char="»"/>
        <a:defRPr sz="2000">
          <a:solidFill>
            <a:srgbClr val="FFFF99"/>
          </a:solidFill>
          <a:latin typeface="+mn-lt"/>
          <a:ea typeface="ＭＳ Ｐゴシック" charset="0"/>
        </a:defRPr>
      </a:lvl5pPr>
      <a:lvl6pPr marL="2512341" indent="-228396" algn="l" rtl="0" fontAlgn="base">
        <a:spcBef>
          <a:spcPct val="20000"/>
        </a:spcBef>
        <a:spcAft>
          <a:spcPct val="0"/>
        </a:spcAft>
        <a:buChar char="»"/>
        <a:defRPr sz="2000">
          <a:solidFill>
            <a:srgbClr val="FFFF99"/>
          </a:solidFill>
          <a:latin typeface="+mn-lt"/>
        </a:defRPr>
      </a:lvl6pPr>
      <a:lvl7pPr marL="2969131" indent="-228396" algn="l" rtl="0" fontAlgn="base">
        <a:spcBef>
          <a:spcPct val="20000"/>
        </a:spcBef>
        <a:spcAft>
          <a:spcPct val="0"/>
        </a:spcAft>
        <a:buChar char="»"/>
        <a:defRPr sz="2000">
          <a:solidFill>
            <a:srgbClr val="FFFF99"/>
          </a:solidFill>
          <a:latin typeface="+mn-lt"/>
        </a:defRPr>
      </a:lvl7pPr>
      <a:lvl8pPr marL="3425921" indent="-228396" algn="l" rtl="0" fontAlgn="base">
        <a:spcBef>
          <a:spcPct val="20000"/>
        </a:spcBef>
        <a:spcAft>
          <a:spcPct val="0"/>
        </a:spcAft>
        <a:buChar char="»"/>
        <a:defRPr sz="2000">
          <a:solidFill>
            <a:srgbClr val="FFFF99"/>
          </a:solidFill>
          <a:latin typeface="+mn-lt"/>
        </a:defRPr>
      </a:lvl8pPr>
      <a:lvl9pPr marL="3882712" indent="-228396"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3581" rtl="0" eaLnBrk="1" latinLnBrk="0" hangingPunct="1">
        <a:defRPr sz="1800" kern="1200">
          <a:solidFill>
            <a:schemeClr val="tx1"/>
          </a:solidFill>
          <a:latin typeface="+mn-lt"/>
          <a:ea typeface="+mn-ea"/>
          <a:cs typeface="+mn-cs"/>
        </a:defRPr>
      </a:lvl1pPr>
      <a:lvl2pPr marL="456791" algn="l" defTabSz="913581" rtl="0" eaLnBrk="1" latinLnBrk="0" hangingPunct="1">
        <a:defRPr sz="1800" kern="1200">
          <a:solidFill>
            <a:schemeClr val="tx1"/>
          </a:solidFill>
          <a:latin typeface="+mn-lt"/>
          <a:ea typeface="+mn-ea"/>
          <a:cs typeface="+mn-cs"/>
        </a:defRPr>
      </a:lvl2pPr>
      <a:lvl3pPr marL="913581" algn="l" defTabSz="913581" rtl="0" eaLnBrk="1" latinLnBrk="0" hangingPunct="1">
        <a:defRPr sz="1800" kern="1200">
          <a:solidFill>
            <a:schemeClr val="tx1"/>
          </a:solidFill>
          <a:latin typeface="+mn-lt"/>
          <a:ea typeface="+mn-ea"/>
          <a:cs typeface="+mn-cs"/>
        </a:defRPr>
      </a:lvl3pPr>
      <a:lvl4pPr marL="1370368" algn="l" defTabSz="913581" rtl="0" eaLnBrk="1" latinLnBrk="0" hangingPunct="1">
        <a:defRPr sz="1800" kern="1200">
          <a:solidFill>
            <a:schemeClr val="tx1"/>
          </a:solidFill>
          <a:latin typeface="+mn-lt"/>
          <a:ea typeface="+mn-ea"/>
          <a:cs typeface="+mn-cs"/>
        </a:defRPr>
      </a:lvl4pPr>
      <a:lvl5pPr marL="1827158" algn="l" defTabSz="913581" rtl="0" eaLnBrk="1" latinLnBrk="0" hangingPunct="1">
        <a:defRPr sz="1800" kern="1200">
          <a:solidFill>
            <a:schemeClr val="tx1"/>
          </a:solidFill>
          <a:latin typeface="+mn-lt"/>
          <a:ea typeface="+mn-ea"/>
          <a:cs typeface="+mn-cs"/>
        </a:defRPr>
      </a:lvl5pPr>
      <a:lvl6pPr marL="2283949" algn="l" defTabSz="913581" rtl="0" eaLnBrk="1" latinLnBrk="0" hangingPunct="1">
        <a:defRPr sz="1800" kern="1200">
          <a:solidFill>
            <a:schemeClr val="tx1"/>
          </a:solidFill>
          <a:latin typeface="+mn-lt"/>
          <a:ea typeface="+mn-ea"/>
          <a:cs typeface="+mn-cs"/>
        </a:defRPr>
      </a:lvl6pPr>
      <a:lvl7pPr marL="2740738" algn="l" defTabSz="913581" rtl="0" eaLnBrk="1" latinLnBrk="0" hangingPunct="1">
        <a:defRPr sz="1800" kern="1200">
          <a:solidFill>
            <a:schemeClr val="tx1"/>
          </a:solidFill>
          <a:latin typeface="+mn-lt"/>
          <a:ea typeface="+mn-ea"/>
          <a:cs typeface="+mn-cs"/>
        </a:defRPr>
      </a:lvl7pPr>
      <a:lvl8pPr marL="3197528" algn="l" defTabSz="913581" rtl="0" eaLnBrk="1" latinLnBrk="0" hangingPunct="1">
        <a:defRPr sz="1800" kern="1200">
          <a:solidFill>
            <a:schemeClr val="tx1"/>
          </a:solidFill>
          <a:latin typeface="+mn-lt"/>
          <a:ea typeface="+mn-ea"/>
          <a:cs typeface="+mn-cs"/>
        </a:defRPr>
      </a:lvl8pPr>
      <a:lvl9pPr marL="3654317" algn="l" defTabSz="913581"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3" name="Rectangle 5"/>
          <p:cNvSpPr>
            <a:spLocks noGrp="1" noChangeArrowheads="1"/>
          </p:cNvSpPr>
          <p:nvPr>
            <p:ph type="title"/>
          </p:nvPr>
        </p:nvSpPr>
        <p:spPr bwMode="auto">
          <a:xfrm>
            <a:off x="4572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56324" name="Rectangle 6"/>
          <p:cNvSpPr>
            <a:spLocks noGrp="1" noChangeArrowheads="1"/>
          </p:cNvSpPr>
          <p:nvPr>
            <p:ph type="body" idx="1"/>
          </p:nvPr>
        </p:nvSpPr>
        <p:spPr bwMode="auto">
          <a:xfrm>
            <a:off x="457200" y="18669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5" name="Rectangle 5"/>
          <p:cNvSpPr>
            <a:spLocks noChangeArrowheads="1"/>
          </p:cNvSpPr>
          <p:nvPr userDrawn="1"/>
        </p:nvSpPr>
        <p:spPr bwMode="auto">
          <a:xfrm>
            <a:off x="0" y="1363663"/>
            <a:ext cx="9144000" cy="904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6" name="Rectangle 5"/>
          <p:cNvSpPr>
            <a:spLocks noChangeArrowheads="1"/>
          </p:cNvSpPr>
          <p:nvPr userDrawn="1"/>
        </p:nvSpPr>
        <p:spPr bwMode="auto">
          <a:xfrm>
            <a:off x="0" y="6765925"/>
            <a:ext cx="9144000" cy="92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43262942"/>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Georgia"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a:solidFill>
            <a:srgbClr val="FFFF99"/>
          </a:solidFill>
          <a:latin typeface="+mn-lt"/>
          <a:ea typeface="ＭＳ Ｐゴシック" charset="0"/>
        </a:defRPr>
      </a:lvl2pPr>
      <a:lvl3pPr marL="1143000" indent="-228600" algn="l" rtl="0" eaLnBrk="0" fontAlgn="base" hangingPunct="0">
        <a:spcBef>
          <a:spcPct val="20000"/>
        </a:spcBef>
        <a:spcAft>
          <a:spcPct val="0"/>
        </a:spcAft>
        <a:buFont typeface="Trebuchet MS" charset="0"/>
        <a:buChar char="—"/>
        <a:defRPr sz="2400">
          <a:solidFill>
            <a:srgbClr val="FFFF99"/>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charset="0"/>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91228-95EE-44EE-818B-AEE37758D7C7}" type="datetimeFigureOut">
              <a:rPr lang="en-US" smtClean="0">
                <a:solidFill>
                  <a:prstClr val="black">
                    <a:tint val="75000"/>
                  </a:prstClr>
                </a:solidFill>
                <a:latin typeface="Calibri"/>
              </a:rPr>
              <a:pPr/>
              <a:t>3/22/16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4BFF6-5465-4E40-8070-AC15316E5D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02511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65A483D-A13E-134A-A349-9834DBA44BD0}" type="datetimeFigureOut">
              <a:rPr lang="en-US" smtClean="0">
                <a:solidFill>
                  <a:prstClr val="black">
                    <a:tint val="75000"/>
                  </a:prstClr>
                </a:solidFill>
                <a:latin typeface="Calibri"/>
              </a:rPr>
              <a:pPr defTabSz="457200"/>
              <a:t>3/22/16</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A135A75-CB90-3F4A-AD4E-E9063774BACC}" type="slidenum">
              <a:rPr lang="en-US" smtClean="0">
                <a:solidFill>
                  <a:prstClr val="black">
                    <a:tint val="75000"/>
                  </a:prstClr>
                </a:solidFill>
                <a:latin typeface="Calibri"/>
              </a:rPr>
              <a:pPr defTabSz="457200"/>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407489665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8" tIns="45714" rIns="91428" bIns="45714"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8" tIns="45714" rIns="91428"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8" tIns="45714" rIns="91428" bIns="45714"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23F37AD-8B91-264A-BA2F-A78BDDCDADE5}" type="datetimeFigureOut">
              <a:rPr lang="en-US">
                <a:ea typeface="ＭＳ Ｐゴシック" charset="0"/>
              </a:rPr>
              <a:pPr>
                <a:defRPr/>
              </a:pPr>
              <a:t>3/22/16</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8" tIns="45714" rIns="91428" bIns="45714"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8" tIns="45714" rIns="91428" bIns="45714"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3B9199D-2413-5C4B-9E62-CE363A5B4A70}"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33576260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288"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32"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75"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18" indent="-228572" algn="l" defTabSz="91428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87" rtl="0" eaLnBrk="1" latinLnBrk="0" hangingPunct="1">
        <a:defRPr sz="1800" kern="1200">
          <a:solidFill>
            <a:schemeClr val="tx1"/>
          </a:solidFill>
          <a:latin typeface="+mn-lt"/>
          <a:ea typeface="+mn-ea"/>
          <a:cs typeface="+mn-cs"/>
        </a:defRPr>
      </a:lvl1pPr>
      <a:lvl2pPr marL="457143" algn="l" defTabSz="914287" rtl="0" eaLnBrk="1" latinLnBrk="0" hangingPunct="1">
        <a:defRPr sz="1800" kern="1200">
          <a:solidFill>
            <a:schemeClr val="tx1"/>
          </a:solidFill>
          <a:latin typeface="+mn-lt"/>
          <a:ea typeface="+mn-ea"/>
          <a:cs typeface="+mn-cs"/>
        </a:defRPr>
      </a:lvl2pPr>
      <a:lvl3pPr marL="914287" algn="l" defTabSz="914287" rtl="0" eaLnBrk="1" latinLnBrk="0" hangingPunct="1">
        <a:defRPr sz="1800" kern="1200">
          <a:solidFill>
            <a:schemeClr val="tx1"/>
          </a:solidFill>
          <a:latin typeface="+mn-lt"/>
          <a:ea typeface="+mn-ea"/>
          <a:cs typeface="+mn-cs"/>
        </a:defRPr>
      </a:lvl3pPr>
      <a:lvl4pPr marL="1371430" algn="l" defTabSz="914287" rtl="0" eaLnBrk="1" latinLnBrk="0" hangingPunct="1">
        <a:defRPr sz="1800" kern="1200">
          <a:solidFill>
            <a:schemeClr val="tx1"/>
          </a:solidFill>
          <a:latin typeface="+mn-lt"/>
          <a:ea typeface="+mn-ea"/>
          <a:cs typeface="+mn-cs"/>
        </a:defRPr>
      </a:lvl4pPr>
      <a:lvl5pPr marL="1828573" algn="l" defTabSz="914287" rtl="0" eaLnBrk="1" latinLnBrk="0" hangingPunct="1">
        <a:defRPr sz="1800" kern="1200">
          <a:solidFill>
            <a:schemeClr val="tx1"/>
          </a:solidFill>
          <a:latin typeface="+mn-lt"/>
          <a:ea typeface="+mn-ea"/>
          <a:cs typeface="+mn-cs"/>
        </a:defRPr>
      </a:lvl5pPr>
      <a:lvl6pPr marL="2285717" algn="l" defTabSz="914287" rtl="0" eaLnBrk="1" latinLnBrk="0" hangingPunct="1">
        <a:defRPr sz="1800" kern="1200">
          <a:solidFill>
            <a:schemeClr val="tx1"/>
          </a:solidFill>
          <a:latin typeface="+mn-lt"/>
          <a:ea typeface="+mn-ea"/>
          <a:cs typeface="+mn-cs"/>
        </a:defRPr>
      </a:lvl6pPr>
      <a:lvl7pPr marL="2742860" algn="l" defTabSz="914287" rtl="0" eaLnBrk="1" latinLnBrk="0" hangingPunct="1">
        <a:defRPr sz="1800" kern="1200">
          <a:solidFill>
            <a:schemeClr val="tx1"/>
          </a:solidFill>
          <a:latin typeface="+mn-lt"/>
          <a:ea typeface="+mn-ea"/>
          <a:cs typeface="+mn-cs"/>
        </a:defRPr>
      </a:lvl7pPr>
      <a:lvl8pPr marL="3200003" algn="l" defTabSz="914287" rtl="0" eaLnBrk="1" latinLnBrk="0" hangingPunct="1">
        <a:defRPr sz="1800" kern="1200">
          <a:solidFill>
            <a:schemeClr val="tx1"/>
          </a:solidFill>
          <a:latin typeface="+mn-lt"/>
          <a:ea typeface="+mn-ea"/>
          <a:cs typeface="+mn-cs"/>
        </a:defRPr>
      </a:lvl8pPr>
      <a:lvl9pPr marL="3657147" algn="l" defTabSz="91428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C1AE24E-7135-054F-B167-9CC58D8C2179}" type="datetimeFigureOut">
              <a:rPr lang="en-US" smtClean="0">
                <a:solidFill>
                  <a:prstClr val="black">
                    <a:tint val="75000"/>
                  </a:prstClr>
                </a:solidFill>
                <a:latin typeface="Calibri"/>
              </a:rPr>
              <a:pPr defTabSz="457200"/>
              <a:t>3/22/16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2278652-1F19-804A-B21B-849142A794EC}"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344197432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userDrawn="1"/>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12540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userDrawn="1"/>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630998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295400"/>
            <a:ext cx="9144000" cy="55626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defTabSz="914293"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7" name="Rectangle 3"/>
          <p:cNvSpPr>
            <a:spLocks noChangeArrowheads="1"/>
          </p:cNvSpPr>
          <p:nvPr/>
        </p:nvSpPr>
        <p:spPr bwMode="auto">
          <a:xfrm>
            <a:off x="0" y="1447800"/>
            <a:ext cx="9144000" cy="5410200"/>
          </a:xfrm>
          <a:prstGeom prst="rect">
            <a:avLst/>
          </a:prstGeom>
          <a:solidFill>
            <a:srgbClr val="0000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defTabSz="914293"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8" name="Rectangle 4"/>
          <p:cNvSpPr>
            <a:spLocks noChangeArrowheads="1"/>
          </p:cNvSpPr>
          <p:nvPr/>
        </p:nvSpPr>
        <p:spPr bwMode="auto">
          <a:xfrm>
            <a:off x="0" y="0"/>
            <a:ext cx="9144000" cy="12954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defTabSz="914293"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title"/>
          </p:nvPr>
        </p:nvSpPr>
        <p:spPr bwMode="auto">
          <a:xfrm>
            <a:off x="457200" y="165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9" tIns="45710" rIns="91419" bIns="45710"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600200"/>
            <a:ext cx="82296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9" tIns="45710" rIns="91419"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Line 7"/>
          <p:cNvSpPr>
            <a:spLocks noChangeShapeType="1"/>
          </p:cNvSpPr>
          <p:nvPr/>
        </p:nvSpPr>
        <p:spPr bwMode="auto">
          <a:xfrm>
            <a:off x="0" y="942975"/>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29" tIns="45714" rIns="91429" bIns="45714"/>
          <a:lstStyle/>
          <a:p>
            <a:pPr defTabSz="914293"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2" name="Rectangle 8"/>
          <p:cNvSpPr>
            <a:spLocks noChangeArrowheads="1"/>
          </p:cNvSpPr>
          <p:nvPr userDrawn="1"/>
        </p:nvSpPr>
        <p:spPr bwMode="auto">
          <a:xfrm>
            <a:off x="0" y="6400800"/>
            <a:ext cx="9144000" cy="45720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pPr defTabSz="914293"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3" name="Rectangle 9"/>
          <p:cNvSpPr>
            <a:spLocks noChangeArrowheads="1"/>
          </p:cNvSpPr>
          <p:nvPr userDrawn="1"/>
        </p:nvSpPr>
        <p:spPr bwMode="auto">
          <a:xfrm>
            <a:off x="636589" y="6496050"/>
            <a:ext cx="80375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p>
            <a:pPr defTabSz="914293" fontAlgn="base">
              <a:spcBef>
                <a:spcPct val="0"/>
              </a:spcBef>
              <a:spcAft>
                <a:spcPct val="0"/>
              </a:spcAft>
            </a:pPr>
            <a:r>
              <a:rPr lang="en-US" sz="1000">
                <a:solidFill>
                  <a:srgbClr val="FFFFFF"/>
                </a:solidFill>
                <a:latin typeface="Arial" charset="0"/>
                <a:ea typeface="ＭＳ Ｐゴシック" charset="0"/>
                <a:cs typeface="ＭＳ Ｐゴシック" charset="0"/>
              </a:rPr>
              <a:t>N O R T H W E S T E R N   U N I V E R S I T Y   F E I N B E R G   S C H O O L   O F   M E D I C I N E                </a:t>
            </a:r>
          </a:p>
        </p:txBody>
      </p:sp>
      <p:pic>
        <p:nvPicPr>
          <p:cNvPr id="1034" name="Picture 10" descr="nu-sig-wi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600" y="641985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6091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Georgia" pitchFamily="18" charset="0"/>
          <a:ea typeface="ＭＳ Ｐゴシック" charset="0"/>
          <a:cs typeface="ＭＳ Ｐゴシック" charset="0"/>
        </a:defRPr>
      </a:lvl5pPr>
      <a:lvl6pPr marL="457146" algn="ctr" rtl="0" fontAlgn="base">
        <a:spcBef>
          <a:spcPct val="0"/>
        </a:spcBef>
        <a:spcAft>
          <a:spcPct val="0"/>
        </a:spcAft>
        <a:defRPr sz="4400">
          <a:solidFill>
            <a:schemeClr val="tx2"/>
          </a:solidFill>
          <a:latin typeface="Georgia" pitchFamily="18" charset="0"/>
        </a:defRPr>
      </a:lvl6pPr>
      <a:lvl7pPr marL="914293" algn="ctr" rtl="0" fontAlgn="base">
        <a:spcBef>
          <a:spcPct val="0"/>
        </a:spcBef>
        <a:spcAft>
          <a:spcPct val="0"/>
        </a:spcAft>
        <a:defRPr sz="4400">
          <a:solidFill>
            <a:schemeClr val="tx2"/>
          </a:solidFill>
          <a:latin typeface="Georgia" pitchFamily="18" charset="0"/>
        </a:defRPr>
      </a:lvl7pPr>
      <a:lvl8pPr marL="1371440" algn="ctr" rtl="0" fontAlgn="base">
        <a:spcBef>
          <a:spcPct val="0"/>
        </a:spcBef>
        <a:spcAft>
          <a:spcPct val="0"/>
        </a:spcAft>
        <a:defRPr sz="4400">
          <a:solidFill>
            <a:schemeClr val="tx2"/>
          </a:solidFill>
          <a:latin typeface="Georgia" pitchFamily="18" charset="0"/>
        </a:defRPr>
      </a:lvl8pPr>
      <a:lvl9pPr marL="1828586" algn="ctr" rtl="0" fontAlgn="base">
        <a:spcBef>
          <a:spcPct val="0"/>
        </a:spcBef>
        <a:spcAft>
          <a:spcPct val="0"/>
        </a:spcAft>
        <a:defRPr sz="4400">
          <a:solidFill>
            <a:schemeClr val="tx2"/>
          </a:solidFill>
          <a:latin typeface="Georgia" pitchFamily="18" charset="0"/>
        </a:defRPr>
      </a:lvl9pPr>
    </p:titleStyle>
    <p:bodyStyle>
      <a:lvl1pPr marL="342860" indent="-34286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863" indent="-285717" algn="l" rtl="0" eaLnBrk="0" fontAlgn="base" hangingPunct="0">
        <a:spcBef>
          <a:spcPct val="20000"/>
        </a:spcBef>
        <a:spcAft>
          <a:spcPct val="0"/>
        </a:spcAft>
        <a:buFont typeface="Arial" charset="0"/>
        <a:buChar char="»"/>
        <a:defRPr sz="2800">
          <a:solidFill>
            <a:srgbClr val="FFFF99"/>
          </a:solidFill>
          <a:latin typeface="+mn-lt"/>
          <a:ea typeface="ＭＳ Ｐゴシック" charset="0"/>
        </a:defRPr>
      </a:lvl2pPr>
      <a:lvl3pPr marL="1142867" indent="-228573" algn="l" rtl="0" eaLnBrk="0" fontAlgn="base" hangingPunct="0">
        <a:spcBef>
          <a:spcPct val="20000"/>
        </a:spcBef>
        <a:spcAft>
          <a:spcPct val="0"/>
        </a:spcAft>
        <a:buFont typeface="Trebuchet MS" charset="0"/>
        <a:buChar char="—"/>
        <a:defRPr sz="2400">
          <a:solidFill>
            <a:srgbClr val="FFFF99"/>
          </a:solidFill>
          <a:latin typeface="+mn-lt"/>
          <a:ea typeface="ＭＳ Ｐゴシック" charset="0"/>
        </a:defRPr>
      </a:lvl3pPr>
      <a:lvl4pPr marL="1600013" indent="-228573" algn="l" rtl="0" eaLnBrk="0" fontAlgn="base" hangingPunct="0">
        <a:spcBef>
          <a:spcPct val="20000"/>
        </a:spcBef>
        <a:spcAft>
          <a:spcPct val="0"/>
        </a:spcAft>
        <a:buChar char="–"/>
        <a:defRPr sz="2000">
          <a:solidFill>
            <a:srgbClr val="FFFF99"/>
          </a:solidFill>
          <a:latin typeface="+mn-lt"/>
          <a:ea typeface="ＭＳ Ｐゴシック" charset="0"/>
        </a:defRPr>
      </a:lvl4pPr>
      <a:lvl5pPr marL="2057159" indent="-228573" algn="l" rtl="0" eaLnBrk="0" fontAlgn="base" hangingPunct="0">
        <a:spcBef>
          <a:spcPct val="20000"/>
        </a:spcBef>
        <a:spcAft>
          <a:spcPct val="0"/>
        </a:spcAft>
        <a:buChar char="»"/>
        <a:defRPr sz="2000">
          <a:solidFill>
            <a:srgbClr val="FFFF99"/>
          </a:solidFill>
          <a:latin typeface="+mn-lt"/>
          <a:ea typeface="ＭＳ Ｐゴシック" charset="0"/>
        </a:defRPr>
      </a:lvl5pPr>
      <a:lvl6pPr marL="2514306" indent="-228573" algn="l" rtl="0" fontAlgn="base">
        <a:spcBef>
          <a:spcPct val="20000"/>
        </a:spcBef>
        <a:spcAft>
          <a:spcPct val="0"/>
        </a:spcAft>
        <a:buChar char="»"/>
        <a:defRPr sz="2000">
          <a:solidFill>
            <a:srgbClr val="FFFF99"/>
          </a:solidFill>
          <a:latin typeface="+mn-lt"/>
        </a:defRPr>
      </a:lvl6pPr>
      <a:lvl7pPr marL="2971453" indent="-228573" algn="l" rtl="0" fontAlgn="base">
        <a:spcBef>
          <a:spcPct val="20000"/>
        </a:spcBef>
        <a:spcAft>
          <a:spcPct val="0"/>
        </a:spcAft>
        <a:buChar char="»"/>
        <a:defRPr sz="2000">
          <a:solidFill>
            <a:srgbClr val="FFFF99"/>
          </a:solidFill>
          <a:latin typeface="+mn-lt"/>
        </a:defRPr>
      </a:lvl7pPr>
      <a:lvl8pPr marL="3428599" indent="-228573" algn="l" rtl="0" fontAlgn="base">
        <a:spcBef>
          <a:spcPct val="20000"/>
        </a:spcBef>
        <a:spcAft>
          <a:spcPct val="0"/>
        </a:spcAft>
        <a:buChar char="»"/>
        <a:defRPr sz="2000">
          <a:solidFill>
            <a:srgbClr val="FFFF99"/>
          </a:solidFill>
          <a:latin typeface="+mn-lt"/>
        </a:defRPr>
      </a:lvl8pPr>
      <a:lvl9pPr marL="3885746" indent="-228573" algn="l" rtl="0" fontAlgn="base">
        <a:spcBef>
          <a:spcPct val="20000"/>
        </a:spcBef>
        <a:spcAft>
          <a:spcPct val="0"/>
        </a:spcAft>
        <a:buChar char="»"/>
        <a:defRPr sz="2000">
          <a:solidFill>
            <a:srgbClr val="FFFF99"/>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userDrawn="1"/>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160279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userDrawn="1"/>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ndara"/>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solidFill>
                  <a:srgbClr val="073E87"/>
                </a:solidFill>
                <a:latin typeface="Candara"/>
              </a:rPr>
              <a:pPr/>
              <a:t>3/22/16</a:t>
            </a:fld>
            <a:endParaRPr lang="en-US" dirty="0">
              <a:solidFill>
                <a:srgbClr val="073E87"/>
              </a:solidFill>
              <a:latin typeface="Candara"/>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latin typeface="Candara"/>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solidFill>
                  <a:srgbClr val="073E87"/>
                </a:solidFill>
                <a:latin typeface="Candara"/>
              </a:rPr>
              <a:pPr/>
              <a:t>‹#›</a:t>
            </a:fld>
            <a:endParaRPr lang="en-US" dirty="0">
              <a:solidFill>
                <a:srgbClr val="073E87"/>
              </a:solidFill>
              <a:latin typeface="Candara"/>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420971"/>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jp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microsoft.com/office/2007/relationships/hdphoto" Target="../media/hdphoto1.wdp"/><Relationship Id="rId7" Type="http://schemas.openxmlformats.org/officeDocument/2006/relationships/image" Target="../media/image11.png"/><Relationship Id="rId8" Type="http://schemas.microsoft.com/office/2007/relationships/hdphoto" Target="../media/hdphoto2.wdp"/><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microsoft.com/office/2007/relationships/hdphoto" Target="../media/hdphoto1.wdp"/><Relationship Id="rId7" Type="http://schemas.openxmlformats.org/officeDocument/2006/relationships/image" Target="../media/image11.png"/><Relationship Id="rId8" Type="http://schemas.microsoft.com/office/2007/relationships/hdphoto" Target="../media/hdphoto2.wdp"/><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emf"/><Relationship Id="rId5" Type="http://schemas.openxmlformats.org/officeDocument/2006/relationships/image" Target="../media/image17.jpeg"/><Relationship Id="rId6" Type="http://schemas.openxmlformats.org/officeDocument/2006/relationships/image" Target="../media/image18.png"/><Relationship Id="rId1" Type="http://schemas.openxmlformats.org/officeDocument/2006/relationships/slideLayout" Target="../slideLayouts/slideLayout10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7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4.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6.jpeg"/><Relationship Id="rId1" Type="http://schemas.openxmlformats.org/officeDocument/2006/relationships/slideLayout" Target="../slideLayouts/slideLayout79.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image" Target="../media/image2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png"/><Relationship Id="rId1" Type="http://schemas.openxmlformats.org/officeDocument/2006/relationships/slideLayout" Target="../slideLayouts/slideLayout57.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57.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2.png"/><Relationship Id="rId1" Type="http://schemas.openxmlformats.org/officeDocument/2006/relationships/slideLayout" Target="../slideLayouts/slideLayout79.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79.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1.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12.xml"/><Relationship Id="rId4" Type="http://schemas.openxmlformats.org/officeDocument/2006/relationships/notesSlide" Target="../notesSlides/notesSlide52.xml"/><Relationship Id="rId5" Type="http://schemas.openxmlformats.org/officeDocument/2006/relationships/image" Target="../media/image37.JPG"/><Relationship Id="rId6" Type="http://schemas.openxmlformats.org/officeDocument/2006/relationships/image" Target="../media/image38.png"/><Relationship Id="rId1" Type="http://schemas.microsoft.com/office/2007/relationships/media" Target="../media/media1.AVI"/><Relationship Id="rId2" Type="http://schemas.openxmlformats.org/officeDocument/2006/relationships/video" Target="../media/media1.AVI"/></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emf"/><Relationship Id="rId3" Type="http://schemas.openxmlformats.org/officeDocument/2006/relationships/image" Target="../media/image4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53.xml"/><Relationship Id="rId3"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54.xml"/><Relationship Id="rId3"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848600" cy="2057400"/>
          </a:xfrm>
        </p:spPr>
        <p:txBody>
          <a:bodyPr>
            <a:normAutofit fontScale="90000"/>
          </a:bodyPr>
          <a:lstStyle/>
          <a:p>
            <a:r>
              <a:rPr lang="en-US" b="1" dirty="0">
                <a:solidFill>
                  <a:srgbClr val="000000"/>
                </a:solidFill>
              </a:rPr>
              <a:t>Transition from Risk Factors to Heart Failure: Prevalence, </a:t>
            </a:r>
            <a:r>
              <a:rPr lang="en-US" b="1" dirty="0" smtClean="0">
                <a:solidFill>
                  <a:srgbClr val="000000"/>
                </a:solidFill>
              </a:rPr>
              <a:t>Pathogenesis, </a:t>
            </a:r>
            <a:r>
              <a:rPr lang="en-US" b="1" dirty="0">
                <a:solidFill>
                  <a:srgbClr val="000000"/>
                </a:solidFill>
              </a:rPr>
              <a:t>and </a:t>
            </a:r>
            <a:r>
              <a:rPr lang="en-US" b="1" dirty="0" err="1">
                <a:solidFill>
                  <a:srgbClr val="000000"/>
                </a:solidFill>
              </a:rPr>
              <a:t>Phenomics</a:t>
            </a:r>
            <a:endParaRPr lang="en-US" dirty="0">
              <a:solidFill>
                <a:srgbClr val="000000"/>
              </a:solidFill>
            </a:endParaRPr>
          </a:p>
        </p:txBody>
      </p:sp>
      <p:sp>
        <p:nvSpPr>
          <p:cNvPr id="3" name="Subtitle 2"/>
          <p:cNvSpPr>
            <a:spLocks noGrp="1"/>
          </p:cNvSpPr>
          <p:nvPr>
            <p:ph type="subTitle" idx="1"/>
          </p:nvPr>
        </p:nvSpPr>
        <p:spPr>
          <a:xfrm>
            <a:off x="723900" y="3200400"/>
            <a:ext cx="7772400" cy="2057400"/>
          </a:xfrm>
        </p:spPr>
        <p:txBody>
          <a:bodyPr>
            <a:normAutofit/>
          </a:bodyPr>
          <a:lstStyle/>
          <a:p>
            <a:pPr>
              <a:spcBef>
                <a:spcPts val="0"/>
              </a:spcBef>
            </a:pPr>
            <a:r>
              <a:rPr lang="en-US" sz="2400" b="1" dirty="0" smtClean="0">
                <a:solidFill>
                  <a:schemeClr val="tx1"/>
                </a:solidFill>
              </a:rPr>
              <a:t>Co-PIs: Alain Bertoni MD MPH and </a:t>
            </a:r>
            <a:r>
              <a:rPr lang="en-US" sz="2400" b="1" dirty="0" err="1" smtClean="0">
                <a:solidFill>
                  <a:schemeClr val="tx1"/>
                </a:solidFill>
              </a:rPr>
              <a:t>Sanjiv</a:t>
            </a:r>
            <a:r>
              <a:rPr lang="en-US" sz="2400" b="1" dirty="0" smtClean="0">
                <a:solidFill>
                  <a:schemeClr val="tx1"/>
                </a:solidFill>
              </a:rPr>
              <a:t> Shah MD</a:t>
            </a:r>
          </a:p>
          <a:p>
            <a:pPr>
              <a:spcBef>
                <a:spcPts val="0"/>
              </a:spcBef>
            </a:pPr>
            <a:endParaRPr lang="en-US" sz="1100" dirty="0" smtClean="0">
              <a:solidFill>
                <a:schemeClr val="tx1"/>
              </a:solidFill>
            </a:endParaRPr>
          </a:p>
          <a:p>
            <a:pPr>
              <a:spcBef>
                <a:spcPts val="0"/>
              </a:spcBef>
            </a:pPr>
            <a:r>
              <a:rPr lang="en-US" u="sng" dirty="0" smtClean="0">
                <a:solidFill>
                  <a:schemeClr val="tx1"/>
                </a:solidFill>
              </a:rPr>
              <a:t>Other key personnel</a:t>
            </a:r>
            <a:r>
              <a:rPr lang="en-US" dirty="0" smtClean="0">
                <a:solidFill>
                  <a:schemeClr val="tx1"/>
                </a:solidFill>
              </a:rPr>
              <a:t>:</a:t>
            </a:r>
          </a:p>
          <a:p>
            <a:pPr>
              <a:spcBef>
                <a:spcPts val="0"/>
              </a:spcBef>
            </a:pPr>
            <a:r>
              <a:rPr lang="en-US" dirty="0" smtClean="0">
                <a:solidFill>
                  <a:schemeClr val="tx1"/>
                </a:solidFill>
              </a:rPr>
              <a:t>C </a:t>
            </a:r>
            <a:r>
              <a:rPr lang="en-US" dirty="0">
                <a:solidFill>
                  <a:schemeClr val="tx1"/>
                </a:solidFill>
              </a:rPr>
              <a:t>Rodriquez, </a:t>
            </a:r>
            <a:r>
              <a:rPr lang="en-US" dirty="0" smtClean="0">
                <a:solidFill>
                  <a:schemeClr val="tx1"/>
                </a:solidFill>
              </a:rPr>
              <a:t>J Yeboah</a:t>
            </a:r>
            <a:r>
              <a:rPr lang="en-US" dirty="0">
                <a:solidFill>
                  <a:schemeClr val="tx1"/>
                </a:solidFill>
              </a:rPr>
              <a:t>, </a:t>
            </a:r>
            <a:r>
              <a:rPr lang="en-US" dirty="0" smtClean="0">
                <a:solidFill>
                  <a:schemeClr val="tx1"/>
                </a:solidFill>
              </a:rPr>
              <a:t>S </a:t>
            </a:r>
            <a:r>
              <a:rPr lang="en-US" dirty="0">
                <a:solidFill>
                  <a:schemeClr val="tx1"/>
                </a:solidFill>
              </a:rPr>
              <a:t>Rosas, </a:t>
            </a:r>
            <a:r>
              <a:rPr lang="en-US" dirty="0" smtClean="0">
                <a:solidFill>
                  <a:schemeClr val="tx1"/>
                </a:solidFill>
              </a:rPr>
              <a:t>H </a:t>
            </a:r>
            <a:r>
              <a:rPr lang="en-US" dirty="0">
                <a:solidFill>
                  <a:schemeClr val="tx1"/>
                </a:solidFill>
              </a:rPr>
              <a:t>Chen, </a:t>
            </a:r>
            <a:r>
              <a:rPr lang="en-US" dirty="0" smtClean="0">
                <a:solidFill>
                  <a:schemeClr val="tx1"/>
                </a:solidFill>
              </a:rPr>
              <a:t>A </a:t>
            </a:r>
            <a:r>
              <a:rPr lang="en-US" dirty="0">
                <a:solidFill>
                  <a:schemeClr val="tx1"/>
                </a:solidFill>
              </a:rPr>
              <a:t>Folsom, </a:t>
            </a:r>
            <a:r>
              <a:rPr lang="en-US" dirty="0" smtClean="0">
                <a:solidFill>
                  <a:schemeClr val="tx1"/>
                </a:solidFill>
              </a:rPr>
              <a:t>S </a:t>
            </a:r>
            <a:r>
              <a:rPr lang="en-US" dirty="0">
                <a:solidFill>
                  <a:schemeClr val="tx1"/>
                </a:solidFill>
              </a:rPr>
              <a:t>Shea, </a:t>
            </a:r>
            <a:r>
              <a:rPr lang="en-US" dirty="0" smtClean="0">
                <a:solidFill>
                  <a:schemeClr val="tx1"/>
                </a:solidFill>
              </a:rPr>
              <a:t>K Watson</a:t>
            </a:r>
            <a:r>
              <a:rPr lang="en-US" dirty="0">
                <a:solidFill>
                  <a:schemeClr val="tx1"/>
                </a:solidFill>
              </a:rPr>
              <a:t>, </a:t>
            </a:r>
            <a:r>
              <a:rPr lang="en-US" dirty="0" smtClean="0">
                <a:solidFill>
                  <a:schemeClr val="tx1"/>
                </a:solidFill>
              </a:rPr>
              <a:t>W Post</a:t>
            </a:r>
            <a:r>
              <a:rPr lang="en-US" dirty="0">
                <a:solidFill>
                  <a:schemeClr val="tx1"/>
                </a:solidFill>
              </a:rPr>
              <a:t>, </a:t>
            </a:r>
            <a:r>
              <a:rPr lang="en-US" dirty="0" smtClean="0">
                <a:solidFill>
                  <a:schemeClr val="tx1"/>
                </a:solidFill>
              </a:rPr>
              <a:t>K Liu</a:t>
            </a:r>
            <a:r>
              <a:rPr lang="en-US" dirty="0">
                <a:solidFill>
                  <a:schemeClr val="tx1"/>
                </a:solidFill>
              </a:rPr>
              <a:t>, </a:t>
            </a:r>
            <a:r>
              <a:rPr lang="en-US" dirty="0" smtClean="0">
                <a:solidFill>
                  <a:schemeClr val="tx1"/>
                </a:solidFill>
              </a:rPr>
              <a:t>R </a:t>
            </a:r>
            <a:r>
              <a:rPr lang="en-US" dirty="0" err="1">
                <a:solidFill>
                  <a:schemeClr val="tx1"/>
                </a:solidFill>
              </a:rPr>
              <a:t>Kronmal</a:t>
            </a:r>
            <a:r>
              <a:rPr lang="en-US" dirty="0">
                <a:solidFill>
                  <a:schemeClr val="tx1"/>
                </a:solidFill>
              </a:rPr>
              <a:t>, </a:t>
            </a:r>
            <a:r>
              <a:rPr lang="en-US" dirty="0" smtClean="0">
                <a:solidFill>
                  <a:schemeClr val="tx1"/>
                </a:solidFill>
              </a:rPr>
              <a:t>R Tracy</a:t>
            </a:r>
            <a:r>
              <a:rPr lang="en-US" dirty="0">
                <a:solidFill>
                  <a:schemeClr val="tx1"/>
                </a:solidFill>
              </a:rPr>
              <a:t>, </a:t>
            </a:r>
            <a:r>
              <a:rPr lang="en-US" dirty="0" smtClean="0">
                <a:solidFill>
                  <a:schemeClr val="tx1"/>
                </a:solidFill>
              </a:rPr>
              <a:t>B Freed</a:t>
            </a:r>
            <a:r>
              <a:rPr lang="en-US" dirty="0">
                <a:solidFill>
                  <a:schemeClr val="tx1"/>
                </a:solidFill>
              </a:rPr>
              <a:t>, </a:t>
            </a:r>
            <a:r>
              <a:rPr lang="en-US" dirty="0" smtClean="0">
                <a:solidFill>
                  <a:schemeClr val="tx1"/>
                </a:solidFill>
              </a:rPr>
              <a:t>R </a:t>
            </a:r>
            <a:r>
              <a:rPr lang="en-US" dirty="0" err="1">
                <a:solidFill>
                  <a:schemeClr val="tx1"/>
                </a:solidFill>
              </a:rPr>
              <a:t>Deo</a:t>
            </a:r>
            <a:r>
              <a:rPr lang="en-US" dirty="0">
                <a:solidFill>
                  <a:schemeClr val="tx1"/>
                </a:solidFill>
              </a:rPr>
              <a:t>, and </a:t>
            </a:r>
            <a:r>
              <a:rPr lang="en-US" dirty="0" smtClean="0">
                <a:solidFill>
                  <a:schemeClr val="tx1"/>
                </a:solidFill>
              </a:rPr>
              <a:t>J </a:t>
            </a:r>
            <a:r>
              <a:rPr lang="en-US" dirty="0" err="1">
                <a:solidFill>
                  <a:schemeClr val="tx1"/>
                </a:solidFill>
              </a:rPr>
              <a:t>Chirinos</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12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txBox="1">
            <a:spLocks/>
          </p:cNvSpPr>
          <p:nvPr/>
        </p:nvSpPr>
        <p:spPr>
          <a:xfrm>
            <a:off x="690856" y="367256"/>
            <a:ext cx="7798603" cy="1403958"/>
          </a:xfrm>
          <a:prstGeom prst="rect">
            <a:avLst/>
          </a:prstGeom>
        </p:spPr>
        <p:txBody>
          <a:bodyPr lIns="91440" tIns="45720" rIns="91440" bIns="45720"/>
          <a:lst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a:solidFill>
                  <a:srgbClr val="FFFF99"/>
                </a:solidFill>
                <a:latin typeface="+mn-lt"/>
                <a:ea typeface="ＭＳ Ｐゴシック" pitchFamily="-108" charset="-128"/>
              </a:defRPr>
            </a:lvl2pPr>
            <a:lvl3pPr marL="1143000" indent="-228600" algn="l" rtl="0" eaLnBrk="0" fontAlgn="base" hangingPunct="0">
              <a:spcBef>
                <a:spcPct val="20000"/>
              </a:spcBef>
              <a:spcAft>
                <a:spcPct val="0"/>
              </a:spcAft>
              <a:buFont typeface="Trebuchet MS" pitchFamily="-108" charset="0"/>
              <a:buChar char="—"/>
              <a:defRPr sz="2400">
                <a:solidFill>
                  <a:srgbClr val="FFFF99"/>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a:lstStyle>
          <a:p>
            <a:pPr marL="0" indent="0" algn="ctr">
              <a:buFontTx/>
              <a:buNone/>
            </a:pPr>
            <a:r>
              <a:rPr lang="en-US" sz="2400" b="1" i="1" dirty="0" smtClean="0">
                <a:solidFill>
                  <a:srgbClr val="0000FF"/>
                </a:solidFill>
                <a:latin typeface="Arial" pitchFamily="34" charset="0"/>
                <a:cs typeface="Arial" pitchFamily="34" charset="0"/>
              </a:rPr>
              <a:t>CLINICAL, SYMPTOMATIC HF IS A SPECTRUM</a:t>
            </a:r>
            <a:endParaRPr lang="en-US" sz="2400" b="1" dirty="0" smtClean="0">
              <a:solidFill>
                <a:srgbClr val="0000FF"/>
              </a:solidFill>
              <a:latin typeface="Arial" pitchFamily="34" charset="0"/>
              <a:cs typeface="Arial" pitchFamily="34" charset="0"/>
            </a:endParaRPr>
          </a:p>
          <a:p>
            <a:pPr marL="0" indent="0" algn="ctr">
              <a:buFontTx/>
              <a:buNone/>
            </a:pPr>
            <a:r>
              <a:rPr lang="en-US" sz="2300" dirty="0" smtClean="0">
                <a:solidFill>
                  <a:srgbClr val="0000FF"/>
                </a:solidFill>
                <a:latin typeface="Arial" pitchFamily="34" charset="0"/>
                <a:cs typeface="Arial" pitchFamily="34" charset="0"/>
              </a:rPr>
              <a:t>Depends on: (1) type of clinical presentation; (2) MD threshold to hospitalize the patient vs. outpatient treatment</a:t>
            </a:r>
            <a:endParaRPr lang="en-US" sz="2300" dirty="0">
              <a:solidFill>
                <a:srgbClr val="0000FF"/>
              </a:solidFill>
              <a:latin typeface="Arial" pitchFamily="34" charset="0"/>
              <a:cs typeface="Arial" pitchFamily="34" charset="0"/>
            </a:endParaRPr>
          </a:p>
        </p:txBody>
      </p:sp>
      <p:sp>
        <p:nvSpPr>
          <p:cNvPr id="23" name="TextBox 22"/>
          <p:cNvSpPr txBox="1"/>
          <p:nvPr/>
        </p:nvSpPr>
        <p:spPr>
          <a:xfrm>
            <a:off x="300631" y="1910375"/>
            <a:ext cx="2482797" cy="2031325"/>
          </a:xfrm>
          <a:prstGeom prst="rect">
            <a:avLst/>
          </a:prstGeom>
          <a:noFill/>
          <a:ln>
            <a:solidFill>
              <a:schemeClr val="tx1"/>
            </a:solidFill>
          </a:ln>
        </p:spPr>
        <p:txBody>
          <a:bodyPr wrap="square" rtlCol="0">
            <a:spAutoFit/>
          </a:bodyPr>
          <a:lstStyle/>
          <a:p>
            <a:pPr algn="ctr" defTabSz="457200"/>
            <a:r>
              <a:rPr lang="en-US" b="1" u="sng" dirty="0" smtClean="0">
                <a:solidFill>
                  <a:prstClr val="black"/>
                </a:solidFill>
                <a:latin typeface="Arial"/>
                <a:cs typeface="Arial"/>
              </a:rPr>
              <a:t>OUTPATIENT</a:t>
            </a:r>
          </a:p>
          <a:p>
            <a:pPr algn="ctr" defTabSz="457200"/>
            <a:r>
              <a:rPr lang="en-US" b="1" dirty="0" smtClean="0">
                <a:solidFill>
                  <a:prstClr val="black"/>
                </a:solidFill>
                <a:latin typeface="Arial"/>
                <a:cs typeface="Arial"/>
              </a:rPr>
              <a:t>Dyspnea on exertion </a:t>
            </a:r>
            <a:r>
              <a:rPr lang="en-US" dirty="0" smtClean="0">
                <a:solidFill>
                  <a:prstClr val="black"/>
                </a:solidFill>
                <a:latin typeface="Arial"/>
                <a:cs typeface="Arial"/>
              </a:rPr>
              <a:t>due to myocardial problem with evidence of </a:t>
            </a:r>
            <a:r>
              <a:rPr lang="en-US" dirty="0" smtClean="0">
                <a:solidFill>
                  <a:prstClr val="black"/>
                </a:solidFill>
                <a:latin typeface="Wingdings"/>
                <a:ea typeface="Wingdings"/>
                <a:cs typeface="Wingdings"/>
                <a:sym typeface="Wingdings"/>
              </a:rPr>
              <a:t></a:t>
            </a:r>
            <a:r>
              <a:rPr lang="en-US" dirty="0" smtClean="0">
                <a:solidFill>
                  <a:prstClr val="black"/>
                </a:solidFill>
                <a:latin typeface="Arial"/>
                <a:cs typeface="Arial"/>
              </a:rPr>
              <a:t>CO and/or </a:t>
            </a:r>
          </a:p>
          <a:p>
            <a:pPr algn="ctr" defTabSz="457200"/>
            <a:r>
              <a:rPr lang="en-US" dirty="0" smtClean="0">
                <a:solidFill>
                  <a:prstClr val="black"/>
                </a:solidFill>
                <a:latin typeface="Wingdings"/>
                <a:ea typeface="Wingdings"/>
                <a:cs typeface="Wingdings"/>
                <a:sym typeface="Wingdings"/>
              </a:rPr>
              <a:t></a:t>
            </a:r>
            <a:r>
              <a:rPr lang="en-US" dirty="0" smtClean="0">
                <a:solidFill>
                  <a:prstClr val="black"/>
                </a:solidFill>
                <a:latin typeface="Arial"/>
                <a:cs typeface="Arial"/>
              </a:rPr>
              <a:t>PCWP at rest or with exertion</a:t>
            </a:r>
            <a:endParaRPr lang="en-US" dirty="0">
              <a:solidFill>
                <a:prstClr val="black"/>
              </a:solidFill>
              <a:latin typeface="Arial"/>
              <a:cs typeface="Arial"/>
            </a:endParaRPr>
          </a:p>
        </p:txBody>
      </p:sp>
      <p:sp>
        <p:nvSpPr>
          <p:cNvPr id="25" name="Right Arrow 24"/>
          <p:cNvSpPr/>
          <p:nvPr/>
        </p:nvSpPr>
        <p:spPr>
          <a:xfrm>
            <a:off x="2941416" y="2514600"/>
            <a:ext cx="3234318" cy="59557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6" name="TextBox 25"/>
          <p:cNvSpPr txBox="1"/>
          <p:nvPr/>
        </p:nvSpPr>
        <p:spPr>
          <a:xfrm>
            <a:off x="3011000" y="2288241"/>
            <a:ext cx="2903785" cy="369332"/>
          </a:xfrm>
          <a:prstGeom prst="rect">
            <a:avLst/>
          </a:prstGeom>
          <a:noFill/>
          <a:ln>
            <a:noFill/>
          </a:ln>
        </p:spPr>
        <p:txBody>
          <a:bodyPr wrap="square" rtlCol="0">
            <a:spAutoFit/>
          </a:bodyPr>
          <a:lstStyle/>
          <a:p>
            <a:pPr algn="ctr" defTabSz="457200"/>
            <a:r>
              <a:rPr lang="en-US" b="1" i="1" dirty="0" smtClean="0">
                <a:solidFill>
                  <a:srgbClr val="FF0000"/>
                </a:solidFill>
                <a:latin typeface="Arial"/>
                <a:cs typeface="Arial"/>
              </a:rPr>
              <a:t>CLINICAL SPECTRUM</a:t>
            </a:r>
            <a:endParaRPr lang="en-US" dirty="0">
              <a:solidFill>
                <a:srgbClr val="FF0000"/>
              </a:solidFill>
              <a:latin typeface="Arial"/>
              <a:cs typeface="Arial"/>
            </a:endParaRPr>
          </a:p>
        </p:txBody>
      </p:sp>
      <p:sp>
        <p:nvSpPr>
          <p:cNvPr id="12" name="TextBox 11"/>
          <p:cNvSpPr txBox="1"/>
          <p:nvPr/>
        </p:nvSpPr>
        <p:spPr>
          <a:xfrm>
            <a:off x="0" y="4182256"/>
            <a:ext cx="9144000" cy="2492990"/>
          </a:xfrm>
          <a:prstGeom prst="rect">
            <a:avLst/>
          </a:prstGeom>
          <a:noFill/>
          <a:ln>
            <a:noFill/>
          </a:ln>
        </p:spPr>
        <p:txBody>
          <a:bodyPr wrap="square" rtlCol="0">
            <a:spAutoFit/>
          </a:bodyPr>
          <a:lstStyle/>
          <a:p>
            <a:pPr algn="ctr" defTabSz="457200"/>
            <a:r>
              <a:rPr lang="en-US" sz="2600" b="1" u="sng" dirty="0" smtClean="0">
                <a:solidFill>
                  <a:prstClr val="black"/>
                </a:solidFill>
                <a:latin typeface="Arial"/>
                <a:cs typeface="Arial"/>
              </a:rPr>
              <a:t>HYPOTHESES</a:t>
            </a:r>
            <a:r>
              <a:rPr lang="en-US" sz="2600" b="1" dirty="0" smtClean="0">
                <a:solidFill>
                  <a:prstClr val="black"/>
                </a:solidFill>
                <a:latin typeface="Arial"/>
                <a:cs typeface="Arial"/>
              </a:rPr>
              <a:t>:1) HF, when defined broadly to include exercise intolerance due to </a:t>
            </a:r>
            <a:r>
              <a:rPr lang="en-US" sz="2600" dirty="0" smtClean="0">
                <a:solidFill>
                  <a:prstClr val="black"/>
                </a:solidFill>
                <a:latin typeface="Wingdings"/>
                <a:ea typeface="Wingdings"/>
                <a:cs typeface="Wingdings"/>
                <a:sym typeface="Wingdings"/>
              </a:rPr>
              <a:t></a:t>
            </a:r>
            <a:r>
              <a:rPr lang="en-US" sz="2600" b="1" dirty="0" smtClean="0">
                <a:solidFill>
                  <a:prstClr val="black"/>
                </a:solidFill>
                <a:latin typeface="Arial"/>
                <a:cs typeface="Arial"/>
              </a:rPr>
              <a:t>CO and/or </a:t>
            </a:r>
            <a:r>
              <a:rPr lang="en-US" sz="2600" dirty="0" smtClean="0">
                <a:solidFill>
                  <a:prstClr val="black"/>
                </a:solidFill>
                <a:latin typeface="Wingdings"/>
                <a:ea typeface="Wingdings"/>
                <a:cs typeface="Wingdings"/>
                <a:sym typeface="Wingdings"/>
              </a:rPr>
              <a:t></a:t>
            </a:r>
            <a:r>
              <a:rPr lang="en-US" sz="2600" b="1" dirty="0" smtClean="0">
                <a:solidFill>
                  <a:prstClr val="black"/>
                </a:solidFill>
                <a:latin typeface="Arial"/>
                <a:cs typeface="Arial"/>
              </a:rPr>
              <a:t>LV filling pressure, is more common than previously recognized;</a:t>
            </a:r>
          </a:p>
          <a:p>
            <a:pPr algn="ctr" defTabSz="457200"/>
            <a:endParaRPr lang="en-US" sz="2600" b="1" dirty="0">
              <a:solidFill>
                <a:prstClr val="black"/>
              </a:solidFill>
              <a:latin typeface="Arial"/>
              <a:cs typeface="Arial"/>
            </a:endParaRPr>
          </a:p>
          <a:p>
            <a:pPr algn="ctr" defTabSz="457200"/>
            <a:r>
              <a:rPr lang="en-US" sz="2600" b="1" dirty="0" smtClean="0">
                <a:solidFill>
                  <a:prstClr val="black"/>
                </a:solidFill>
                <a:latin typeface="Arial"/>
                <a:cs typeface="Arial"/>
              </a:rPr>
              <a:t> 2) There are significant gender and race/ethnic differences in prevalence/subtype of early and all HF</a:t>
            </a:r>
          </a:p>
        </p:txBody>
      </p:sp>
      <p:sp>
        <p:nvSpPr>
          <p:cNvPr id="13" name="TextBox 12"/>
          <p:cNvSpPr txBox="1"/>
          <p:nvPr/>
        </p:nvSpPr>
        <p:spPr>
          <a:xfrm>
            <a:off x="6308381" y="1962560"/>
            <a:ext cx="2482797" cy="1477328"/>
          </a:xfrm>
          <a:prstGeom prst="rect">
            <a:avLst/>
          </a:prstGeom>
          <a:noFill/>
          <a:ln w="38100" cmpd="sng">
            <a:solidFill>
              <a:schemeClr val="tx1"/>
            </a:solidFill>
            <a:prstDash val="sysDash"/>
          </a:ln>
        </p:spPr>
        <p:txBody>
          <a:bodyPr wrap="square" rtlCol="0">
            <a:spAutoFit/>
          </a:bodyPr>
          <a:lstStyle/>
          <a:p>
            <a:pPr algn="ctr" defTabSz="457200"/>
            <a:r>
              <a:rPr lang="en-US" b="1" u="sng" dirty="0" smtClean="0">
                <a:solidFill>
                  <a:prstClr val="black"/>
                </a:solidFill>
                <a:latin typeface="Arial"/>
                <a:cs typeface="Arial"/>
              </a:rPr>
              <a:t>INPATIENT</a:t>
            </a:r>
          </a:p>
          <a:p>
            <a:pPr algn="ctr" defTabSz="457200"/>
            <a:r>
              <a:rPr lang="en-US" b="1" dirty="0" smtClean="0">
                <a:solidFill>
                  <a:prstClr val="black"/>
                </a:solidFill>
                <a:latin typeface="Arial"/>
                <a:cs typeface="Arial"/>
              </a:rPr>
              <a:t>CHF hospitalization </a:t>
            </a:r>
            <a:r>
              <a:rPr lang="en-US" dirty="0" smtClean="0">
                <a:solidFill>
                  <a:prstClr val="black"/>
                </a:solidFill>
                <a:latin typeface="Arial"/>
                <a:cs typeface="Arial"/>
              </a:rPr>
              <a:t>due to overt volume overload and/or low output state</a:t>
            </a:r>
            <a:endParaRPr lang="en-US" dirty="0">
              <a:solidFill>
                <a:prstClr val="black"/>
              </a:solidFill>
              <a:latin typeface="Arial"/>
              <a:cs typeface="Arial"/>
            </a:endParaRPr>
          </a:p>
        </p:txBody>
      </p:sp>
      <p:sp>
        <p:nvSpPr>
          <p:cNvPr id="14" name="TextBox 13"/>
          <p:cNvSpPr txBox="1"/>
          <p:nvPr/>
        </p:nvSpPr>
        <p:spPr>
          <a:xfrm>
            <a:off x="6101978" y="3470404"/>
            <a:ext cx="2903785" cy="646331"/>
          </a:xfrm>
          <a:prstGeom prst="rect">
            <a:avLst/>
          </a:prstGeom>
          <a:noFill/>
          <a:ln>
            <a:noFill/>
          </a:ln>
        </p:spPr>
        <p:txBody>
          <a:bodyPr wrap="square" rtlCol="0">
            <a:spAutoFit/>
          </a:bodyPr>
          <a:lstStyle/>
          <a:p>
            <a:pPr algn="ctr" defTabSz="457200"/>
            <a:r>
              <a:rPr lang="en-US" b="1" i="1" dirty="0" smtClean="0">
                <a:solidFill>
                  <a:srgbClr val="FF0000"/>
                </a:solidFill>
                <a:latin typeface="Arial"/>
                <a:cs typeface="Arial"/>
              </a:rPr>
              <a:t>Traditional HF endpoint in epidemiology studies</a:t>
            </a:r>
            <a:endParaRPr lang="en-US" dirty="0">
              <a:solidFill>
                <a:srgbClr val="FF0000"/>
              </a:solidFill>
              <a:latin typeface="Arial"/>
              <a:cs typeface="Arial"/>
            </a:endParaRPr>
          </a:p>
        </p:txBody>
      </p:sp>
    </p:spTree>
    <p:extLst>
      <p:ext uri="{BB962C8B-B14F-4D97-AF65-F5344CB8AC3E}">
        <p14:creationId xmlns:p14="http://schemas.microsoft.com/office/powerpoint/2010/main" val="100070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458200" cy="3505200"/>
          </a:xfrm>
        </p:spPr>
        <p:txBody>
          <a:bodyPr>
            <a:normAutofit fontScale="92500"/>
          </a:bodyPr>
          <a:lstStyle/>
          <a:p>
            <a:r>
              <a:rPr lang="en-US" sz="3200" dirty="0" smtClean="0"/>
              <a:t>To </a:t>
            </a:r>
            <a:r>
              <a:rPr lang="en-US" sz="3200" dirty="0"/>
              <a:t>measure key physiologic </a:t>
            </a:r>
            <a:r>
              <a:rPr lang="en-US" sz="3200" dirty="0" smtClean="0"/>
              <a:t>parameters, risk factors, </a:t>
            </a:r>
            <a:r>
              <a:rPr lang="en-US" sz="3200" dirty="0"/>
              <a:t>and </a:t>
            </a:r>
            <a:r>
              <a:rPr lang="en-US" sz="3200" dirty="0" smtClean="0"/>
              <a:t>novel biomarkers (ST2, gal-3, FGF23) concurrent </a:t>
            </a:r>
            <a:r>
              <a:rPr lang="en-US" sz="3200" dirty="0"/>
              <a:t>to the assessment of HF status, and use the data from prior MESA exams to examine the associations between ideal CV health, risk factors, biomarkers, and changes in risk factors with all </a:t>
            </a:r>
            <a:r>
              <a:rPr lang="en-US" sz="3200" dirty="0" smtClean="0"/>
              <a:t>HF </a:t>
            </a:r>
            <a:r>
              <a:rPr lang="en-US" sz="3200" dirty="0"/>
              <a:t>and </a:t>
            </a:r>
            <a:r>
              <a:rPr lang="en-US" sz="3200" dirty="0" smtClean="0"/>
              <a:t>early HFpEF </a:t>
            </a:r>
            <a:r>
              <a:rPr lang="en-US" sz="3200" dirty="0"/>
              <a:t>specifically</a:t>
            </a:r>
            <a:endParaRPr lang="en-US" sz="3200" dirty="0" smtClean="0"/>
          </a:p>
        </p:txBody>
      </p:sp>
      <p:sp>
        <p:nvSpPr>
          <p:cNvPr id="3" name="Title 2"/>
          <p:cNvSpPr>
            <a:spLocks noGrp="1"/>
          </p:cNvSpPr>
          <p:nvPr>
            <p:ph type="title"/>
          </p:nvPr>
        </p:nvSpPr>
        <p:spPr/>
        <p:txBody>
          <a:bodyPr>
            <a:noAutofit/>
          </a:bodyPr>
          <a:lstStyle/>
          <a:p>
            <a:r>
              <a:rPr lang="en-US" sz="5400" b="1" dirty="0" smtClean="0">
                <a:solidFill>
                  <a:srgbClr val="000000"/>
                </a:solidFill>
              </a:rPr>
              <a:t>AIM 2 </a:t>
            </a:r>
            <a:br>
              <a:rPr lang="en-US" sz="5400" b="1" dirty="0" smtClean="0">
                <a:solidFill>
                  <a:srgbClr val="000000"/>
                </a:solidFill>
              </a:rPr>
            </a:br>
            <a:r>
              <a:rPr lang="en-US" sz="4800" b="1" dirty="0" smtClean="0">
                <a:solidFill>
                  <a:srgbClr val="000000"/>
                </a:solidFill>
              </a:rPr>
              <a:t>Pathogenesis of early HF</a:t>
            </a:r>
            <a:endParaRPr lang="en-US" sz="48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47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5383" y="1276350"/>
            <a:ext cx="3613339" cy="646331"/>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pPr algn="ctr" fontAlgn="base">
              <a:spcBef>
                <a:spcPct val="0"/>
              </a:spcBef>
              <a:spcAft>
                <a:spcPct val="0"/>
              </a:spcAft>
              <a:defRPr/>
            </a:pPr>
            <a:r>
              <a:rPr lang="en-US" sz="3600" b="1" dirty="0" smtClean="0">
                <a:solidFill>
                  <a:srgbClr val="000000"/>
                </a:solidFill>
                <a:latin typeface="Arial" pitchFamily="34" charset="0"/>
                <a:cs typeface="Arial" pitchFamily="34" charset="0"/>
              </a:rPr>
              <a:t>RISK FACTORS</a:t>
            </a:r>
            <a:endParaRPr lang="en-US" sz="3600" b="1" dirty="0">
              <a:solidFill>
                <a:srgbClr val="000000"/>
              </a:solidFill>
              <a:latin typeface="Arial" pitchFamily="34" charset="0"/>
              <a:cs typeface="Arial" pitchFamily="34" charset="0"/>
            </a:endParaRPr>
          </a:p>
        </p:txBody>
      </p:sp>
      <p:sp>
        <p:nvSpPr>
          <p:cNvPr id="9" name="TextBox 8"/>
          <p:cNvSpPr txBox="1"/>
          <p:nvPr/>
        </p:nvSpPr>
        <p:spPr>
          <a:xfrm>
            <a:off x="331922" y="2862017"/>
            <a:ext cx="2628900" cy="120032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en-US" sz="2400" b="1" dirty="0" smtClean="0">
                <a:solidFill>
                  <a:srgbClr val="000000"/>
                </a:solidFill>
                <a:latin typeface="Arial" pitchFamily="34" charset="0"/>
                <a:cs typeface="Arial" pitchFamily="34" charset="0"/>
              </a:rPr>
              <a:t>CORONARY ENDOTHELIAL DYSFUNCTION</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3480691" y="2905307"/>
            <a:ext cx="2082722" cy="83099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pPr algn="ctr" fontAlgn="base">
              <a:spcBef>
                <a:spcPct val="0"/>
              </a:spcBef>
              <a:spcAft>
                <a:spcPct val="0"/>
              </a:spcAft>
              <a:defRPr/>
            </a:pPr>
            <a:r>
              <a:rPr lang="en-US" sz="2400" b="1" dirty="0" smtClean="0">
                <a:solidFill>
                  <a:srgbClr val="000000"/>
                </a:solidFill>
                <a:latin typeface="Arial" pitchFamily="34" charset="0"/>
                <a:cs typeface="Arial" pitchFamily="34" charset="0"/>
              </a:rPr>
              <a:t>T-TUBULE</a:t>
            </a:r>
          </a:p>
          <a:p>
            <a:pPr algn="ctr" fontAlgn="base">
              <a:spcBef>
                <a:spcPct val="0"/>
              </a:spcBef>
              <a:spcAft>
                <a:spcPct val="0"/>
              </a:spcAft>
              <a:defRPr/>
            </a:pPr>
            <a:r>
              <a:rPr lang="en-US" sz="2400" b="1" dirty="0" smtClean="0">
                <a:solidFill>
                  <a:srgbClr val="000000"/>
                </a:solidFill>
                <a:latin typeface="Arial" pitchFamily="34" charset="0"/>
                <a:cs typeface="Arial" pitchFamily="34" charset="0"/>
              </a:rPr>
              <a:t>DISRUPTION</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6522926" y="2862017"/>
            <a:ext cx="2106962" cy="83099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2400" b="1" dirty="0" smtClean="0">
                <a:solidFill>
                  <a:srgbClr val="000000"/>
                </a:solidFill>
                <a:latin typeface="Arial" pitchFamily="34" charset="0"/>
                <a:cs typeface="Arial" pitchFamily="34" charset="0"/>
              </a:rPr>
              <a:t>ARTERIAL STIFFENING</a:t>
            </a:r>
            <a:endParaRPr lang="en-US" sz="2400" b="1" dirty="0">
              <a:solidFill>
                <a:srgbClr val="000000"/>
              </a:solidFill>
              <a:latin typeface="Arial" pitchFamily="34" charset="0"/>
              <a:cs typeface="Arial" pitchFamily="34" charset="0"/>
            </a:endParaRPr>
          </a:p>
        </p:txBody>
      </p:sp>
      <p:cxnSp>
        <p:nvCxnSpPr>
          <p:cNvPr id="18" name="Elbow Connector 17"/>
          <p:cNvCxnSpPr>
            <a:endCxn id="9" idx="0"/>
          </p:cNvCxnSpPr>
          <p:nvPr/>
        </p:nvCxnSpPr>
        <p:spPr>
          <a:xfrm rot="10800000" flipV="1">
            <a:off x="1646372" y="2337711"/>
            <a:ext cx="2784018" cy="524306"/>
          </a:xfrm>
          <a:prstGeom prst="bentConnector2">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a:endCxn id="11" idx="0"/>
          </p:cNvCxnSpPr>
          <p:nvPr/>
        </p:nvCxnSpPr>
        <p:spPr>
          <a:xfrm>
            <a:off x="4199495" y="2337711"/>
            <a:ext cx="3376912" cy="524306"/>
          </a:xfrm>
          <a:prstGeom prst="bentConnector2">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2"/>
            <a:endCxn id="10" idx="0"/>
          </p:cNvCxnSpPr>
          <p:nvPr/>
        </p:nvCxnSpPr>
        <p:spPr>
          <a:xfrm flipH="1">
            <a:off x="4522052" y="1922681"/>
            <a:ext cx="1" cy="982626"/>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2180" name="Title 1"/>
          <p:cNvSpPr txBox="1">
            <a:spLocks/>
          </p:cNvSpPr>
          <p:nvPr/>
        </p:nvSpPr>
        <p:spPr bwMode="auto">
          <a:xfrm>
            <a:off x="0" y="239519"/>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4400" b="1" dirty="0" smtClean="0">
                <a:solidFill>
                  <a:srgbClr val="000000"/>
                </a:solidFill>
                <a:latin typeface="Candara"/>
              </a:rPr>
              <a:t>Early HF pathogenesis</a:t>
            </a:r>
            <a:endParaRPr lang="en-US" sz="4400" b="1" dirty="0">
              <a:solidFill>
                <a:srgbClr val="000000"/>
              </a:solidFill>
              <a:latin typeface="Candara"/>
            </a:endParaRPr>
          </a:p>
        </p:txBody>
      </p:sp>
      <p:sp>
        <p:nvSpPr>
          <p:cNvPr id="27" name="TextBox 26"/>
          <p:cNvSpPr txBox="1"/>
          <p:nvPr/>
        </p:nvSpPr>
        <p:spPr>
          <a:xfrm>
            <a:off x="5837686" y="6273224"/>
            <a:ext cx="3306314" cy="584776"/>
          </a:xfrm>
          <a:prstGeom prst="rect">
            <a:avLst/>
          </a:prstGeom>
          <a:noFill/>
        </p:spPr>
        <p:txBody>
          <a:bodyPr wrap="none" rtlCol="0">
            <a:spAutoFit/>
          </a:bodyPr>
          <a:lstStyle/>
          <a:p>
            <a:pPr algn="r" defTabSz="457200"/>
            <a:r>
              <a:rPr lang="en-US" sz="1600" dirty="0" smtClean="0">
                <a:solidFill>
                  <a:prstClr val="black"/>
                </a:solidFill>
                <a:latin typeface="Arial"/>
                <a:cs typeface="Arial"/>
              </a:rPr>
              <a:t>Paulus and </a:t>
            </a:r>
            <a:r>
              <a:rPr lang="en-US" sz="1600" dirty="0" err="1" smtClean="0">
                <a:solidFill>
                  <a:prstClr val="black"/>
                </a:solidFill>
                <a:latin typeface="Arial"/>
                <a:cs typeface="Arial"/>
              </a:rPr>
              <a:t>Tschoppe</a:t>
            </a:r>
            <a:r>
              <a:rPr lang="en-US" sz="1600" dirty="0" smtClean="0">
                <a:solidFill>
                  <a:prstClr val="black"/>
                </a:solidFill>
                <a:latin typeface="Arial"/>
                <a:cs typeface="Arial"/>
              </a:rPr>
              <a:t>. </a:t>
            </a:r>
            <a:r>
              <a:rPr lang="en-US" sz="1600" i="1" dirty="0" smtClean="0">
                <a:solidFill>
                  <a:prstClr val="black"/>
                </a:solidFill>
                <a:latin typeface="Arial"/>
                <a:cs typeface="Arial"/>
              </a:rPr>
              <a:t>JACC</a:t>
            </a:r>
            <a:r>
              <a:rPr lang="en-US" sz="1600" dirty="0" smtClean="0">
                <a:solidFill>
                  <a:prstClr val="black"/>
                </a:solidFill>
                <a:latin typeface="Arial"/>
                <a:cs typeface="Arial"/>
              </a:rPr>
              <a:t> 2013</a:t>
            </a:r>
          </a:p>
          <a:p>
            <a:pPr algn="r" defTabSz="457200"/>
            <a:r>
              <a:rPr lang="en-US" sz="1600" dirty="0" smtClean="0">
                <a:solidFill>
                  <a:prstClr val="black"/>
                </a:solidFill>
                <a:latin typeface="Arial"/>
                <a:cs typeface="Arial"/>
              </a:rPr>
              <a:t>Shah SJ, et al. </a:t>
            </a:r>
            <a:r>
              <a:rPr lang="en-US" sz="1600" i="1" dirty="0" smtClean="0">
                <a:solidFill>
                  <a:prstClr val="black"/>
                </a:solidFill>
                <a:latin typeface="Arial"/>
                <a:cs typeface="Arial"/>
              </a:rPr>
              <a:t>Am J </a:t>
            </a:r>
            <a:r>
              <a:rPr lang="en-US" sz="1600" i="1" dirty="0" err="1" smtClean="0">
                <a:solidFill>
                  <a:prstClr val="black"/>
                </a:solidFill>
                <a:latin typeface="Arial"/>
                <a:cs typeface="Arial"/>
              </a:rPr>
              <a:t>Physiol</a:t>
            </a:r>
            <a:r>
              <a:rPr lang="en-US" sz="1600" i="1" dirty="0" smtClean="0">
                <a:solidFill>
                  <a:prstClr val="black"/>
                </a:solidFill>
                <a:latin typeface="Arial"/>
                <a:cs typeface="Arial"/>
              </a:rPr>
              <a:t> </a:t>
            </a:r>
            <a:r>
              <a:rPr lang="en-US" sz="1600" dirty="0" smtClean="0">
                <a:solidFill>
                  <a:prstClr val="black"/>
                </a:solidFill>
                <a:latin typeface="Arial"/>
                <a:cs typeface="Arial"/>
              </a:rPr>
              <a:t>2014</a:t>
            </a:r>
          </a:p>
        </p:txBody>
      </p:sp>
      <p:cxnSp>
        <p:nvCxnSpPr>
          <p:cNvPr id="28" name="Elbow Connector 27"/>
          <p:cNvCxnSpPr>
            <a:stCxn id="9" idx="2"/>
            <a:endCxn id="31" idx="1"/>
          </p:cNvCxnSpPr>
          <p:nvPr/>
        </p:nvCxnSpPr>
        <p:spPr>
          <a:xfrm rot="16200000" flipH="1">
            <a:off x="2150190" y="3558526"/>
            <a:ext cx="793238" cy="1800875"/>
          </a:xfrm>
          <a:prstGeom prst="bentConnector2">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447247" y="4255419"/>
            <a:ext cx="2149610" cy="1200328"/>
          </a:xfrm>
          <a:prstGeom prst="rect">
            <a:avLst/>
          </a:prstGeom>
          <a:solidFill>
            <a:srgbClr val="FF6600"/>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2400" b="1" dirty="0" smtClean="0">
                <a:solidFill>
                  <a:srgbClr val="000000"/>
                </a:solidFill>
                <a:latin typeface="Arial" pitchFamily="34" charset="0"/>
                <a:cs typeface="Arial" pitchFamily="34" charset="0"/>
              </a:rPr>
              <a:t>ABNORMAL</a:t>
            </a:r>
          </a:p>
          <a:p>
            <a:pPr algn="ctr" fontAlgn="base">
              <a:spcBef>
                <a:spcPct val="0"/>
              </a:spcBef>
              <a:spcAft>
                <a:spcPct val="0"/>
              </a:spcAft>
              <a:defRPr/>
            </a:pPr>
            <a:r>
              <a:rPr lang="en-US" sz="2400" b="1" dirty="0" smtClean="0">
                <a:solidFill>
                  <a:srgbClr val="000000"/>
                </a:solidFill>
                <a:latin typeface="Arial" pitchFamily="34" charset="0"/>
                <a:cs typeface="Arial" pitchFamily="34" charset="0"/>
              </a:rPr>
              <a:t>CARDIAC</a:t>
            </a:r>
          </a:p>
          <a:p>
            <a:pPr algn="ctr" fontAlgn="base">
              <a:spcBef>
                <a:spcPct val="0"/>
              </a:spcBef>
              <a:spcAft>
                <a:spcPct val="0"/>
              </a:spcAft>
              <a:defRPr/>
            </a:pPr>
            <a:r>
              <a:rPr lang="en-US" sz="2400" b="1" dirty="0" smtClean="0">
                <a:solidFill>
                  <a:srgbClr val="000000"/>
                </a:solidFill>
                <a:latin typeface="Arial" pitchFamily="34" charset="0"/>
                <a:cs typeface="Arial" pitchFamily="34" charset="0"/>
              </a:rPr>
              <a:t>MECHANICS</a:t>
            </a:r>
          </a:p>
        </p:txBody>
      </p:sp>
      <p:cxnSp>
        <p:nvCxnSpPr>
          <p:cNvPr id="39" name="Straight Arrow Connector 38"/>
          <p:cNvCxnSpPr>
            <a:stCxn id="10" idx="2"/>
            <a:endCxn id="31" idx="0"/>
          </p:cNvCxnSpPr>
          <p:nvPr/>
        </p:nvCxnSpPr>
        <p:spPr>
          <a:xfrm>
            <a:off x="4522052" y="3736304"/>
            <a:ext cx="0" cy="519115"/>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2" name="Elbow Connector 41"/>
          <p:cNvCxnSpPr>
            <a:stCxn id="11" idx="2"/>
            <a:endCxn id="31" idx="3"/>
          </p:cNvCxnSpPr>
          <p:nvPr/>
        </p:nvCxnSpPr>
        <p:spPr>
          <a:xfrm rot="5400000">
            <a:off x="6005348" y="3284523"/>
            <a:ext cx="1162569" cy="1979550"/>
          </a:xfrm>
          <a:prstGeom prst="bentConnector2">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1" idx="2"/>
            <a:endCxn id="10" idx="3"/>
          </p:cNvCxnSpPr>
          <p:nvPr/>
        </p:nvCxnSpPr>
        <p:spPr>
          <a:xfrm rot="5400000" flipH="1">
            <a:off x="6383806" y="2500413"/>
            <a:ext cx="372208" cy="2012994"/>
          </a:xfrm>
          <a:prstGeom prst="bentConnector4">
            <a:avLst>
              <a:gd name="adj1" fmla="val -61417"/>
              <a:gd name="adj2" fmla="val 76167"/>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447247" y="5865280"/>
            <a:ext cx="2149610" cy="769441"/>
          </a:xfrm>
          <a:prstGeom prst="rect">
            <a:avLst/>
          </a:prstGeom>
          <a:solidFill>
            <a:srgbClr val="00FF00"/>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4400" b="1" dirty="0" smtClean="0">
                <a:solidFill>
                  <a:srgbClr val="000000"/>
                </a:solidFill>
                <a:latin typeface="Arial" pitchFamily="34" charset="0"/>
                <a:cs typeface="Arial" pitchFamily="34" charset="0"/>
              </a:rPr>
              <a:t>HFpEF</a:t>
            </a:r>
          </a:p>
        </p:txBody>
      </p:sp>
      <p:cxnSp>
        <p:nvCxnSpPr>
          <p:cNvPr id="50" name="Straight Arrow Connector 49"/>
          <p:cNvCxnSpPr>
            <a:stCxn id="31" idx="2"/>
            <a:endCxn id="49" idx="0"/>
          </p:cNvCxnSpPr>
          <p:nvPr/>
        </p:nvCxnSpPr>
        <p:spPr>
          <a:xfrm>
            <a:off x="4522052" y="5455747"/>
            <a:ext cx="0" cy="409533"/>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97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34691" name="Rectangle 3"/>
          <p:cNvSpPr>
            <a:spLocks noGrp="1" noChangeArrowheads="1"/>
          </p:cNvSpPr>
          <p:nvPr>
            <p:ph idx="1"/>
          </p:nvPr>
        </p:nvSpPr>
        <p:spPr>
          <a:xfrm>
            <a:off x="457200" y="1761054"/>
            <a:ext cx="8229600" cy="4160838"/>
          </a:xfrm>
        </p:spPr>
        <p:txBody>
          <a:bodyPr/>
          <a:lstStyle/>
          <a:p>
            <a:pPr eaLnBrk="1" hangingPunct="1">
              <a:lnSpc>
                <a:spcPct val="90000"/>
              </a:lnSpc>
            </a:pPr>
            <a:r>
              <a:rPr lang="en-US" sz="2800" dirty="0" smtClean="0"/>
              <a:t>Adipose tissue: increased NP clearance</a:t>
            </a:r>
          </a:p>
          <a:p>
            <a:pPr eaLnBrk="1" hangingPunct="1">
              <a:lnSpc>
                <a:spcPct val="90000"/>
              </a:lnSpc>
            </a:pPr>
            <a:r>
              <a:rPr lang="en-US" sz="2800" dirty="0" smtClean="0"/>
              <a:t>Obesity: reduced NP production</a:t>
            </a:r>
            <a:endParaRPr lang="en-US" dirty="0"/>
          </a:p>
          <a:p>
            <a:pPr eaLnBrk="1" hangingPunct="1">
              <a:lnSpc>
                <a:spcPct val="90000"/>
              </a:lnSpc>
            </a:pPr>
            <a:endParaRPr lang="en-US" sz="2400" dirty="0"/>
          </a:p>
          <a:p>
            <a:pPr lvl="1" eaLnBrk="1" hangingPunct="1">
              <a:lnSpc>
                <a:spcPct val="90000"/>
              </a:lnSpc>
            </a:pPr>
            <a:endParaRPr lang="en-US" sz="2000" dirty="0">
              <a:solidFill>
                <a:schemeClr val="bg1"/>
              </a:solidFill>
            </a:endParaRPr>
          </a:p>
          <a:p>
            <a:pPr eaLnBrk="1" hangingPunct="1">
              <a:lnSpc>
                <a:spcPct val="90000"/>
              </a:lnSpc>
            </a:pPr>
            <a:endParaRPr lang="en-US" sz="2000" dirty="0"/>
          </a:p>
          <a:p>
            <a:pPr eaLnBrk="1" hangingPunct="1">
              <a:lnSpc>
                <a:spcPct val="90000"/>
              </a:lnSpc>
            </a:pPr>
            <a:endParaRPr lang="en-US" sz="1800" dirty="0"/>
          </a:p>
        </p:txBody>
      </p:sp>
      <p:pic>
        <p:nvPicPr>
          <p:cNvPr id="2" name="Picture 1"/>
          <p:cNvPicPr>
            <a:picLocks noChangeAspect="1"/>
          </p:cNvPicPr>
          <p:nvPr/>
        </p:nvPicPr>
        <p:blipFill>
          <a:blip r:embed="rId3"/>
          <a:stretch>
            <a:fillRect/>
          </a:stretch>
        </p:blipFill>
        <p:spPr>
          <a:xfrm>
            <a:off x="323832" y="0"/>
            <a:ext cx="8674100" cy="6819900"/>
          </a:xfrm>
          <a:prstGeom prst="rect">
            <a:avLst/>
          </a:prstGeom>
        </p:spPr>
      </p:pic>
      <p:sp>
        <p:nvSpPr>
          <p:cNvPr id="5" name="TextBox 4"/>
          <p:cNvSpPr txBox="1"/>
          <p:nvPr/>
        </p:nvSpPr>
        <p:spPr>
          <a:xfrm>
            <a:off x="0" y="6334780"/>
            <a:ext cx="2031325" cy="523220"/>
          </a:xfrm>
          <a:prstGeom prst="rect">
            <a:avLst/>
          </a:prstGeom>
          <a:noFill/>
        </p:spPr>
        <p:txBody>
          <a:bodyPr wrap="none" rtlCol="0">
            <a:spAutoFit/>
          </a:bodyPr>
          <a:lstStyle/>
          <a:p>
            <a:pPr fontAlgn="base">
              <a:spcBef>
                <a:spcPct val="0"/>
              </a:spcBef>
              <a:spcAft>
                <a:spcPct val="0"/>
              </a:spcAft>
            </a:pPr>
            <a:r>
              <a:rPr lang="en-US" sz="1400" b="1" dirty="0" smtClean="0">
                <a:solidFill>
                  <a:srgbClr val="000000"/>
                </a:solidFill>
                <a:latin typeface="Arial" charset="0"/>
              </a:rPr>
              <a:t>Paulus and </a:t>
            </a:r>
            <a:r>
              <a:rPr lang="en-US" sz="1400" b="1" dirty="0" err="1" smtClean="0">
                <a:solidFill>
                  <a:srgbClr val="000000"/>
                </a:solidFill>
                <a:latin typeface="Arial" charset="0"/>
              </a:rPr>
              <a:t>Tschoppe</a:t>
            </a:r>
            <a:endParaRPr lang="en-US" sz="1400" b="1" dirty="0" smtClean="0">
              <a:solidFill>
                <a:srgbClr val="000000"/>
              </a:solidFill>
              <a:latin typeface="Arial" charset="0"/>
            </a:endParaRPr>
          </a:p>
          <a:p>
            <a:pPr fontAlgn="base">
              <a:spcBef>
                <a:spcPct val="0"/>
              </a:spcBef>
              <a:spcAft>
                <a:spcPct val="0"/>
              </a:spcAft>
            </a:pPr>
            <a:r>
              <a:rPr lang="en-US" sz="1400" b="1" i="1" dirty="0" smtClean="0">
                <a:solidFill>
                  <a:srgbClr val="000000"/>
                </a:solidFill>
                <a:latin typeface="Arial" charset="0"/>
              </a:rPr>
              <a:t>JACC</a:t>
            </a:r>
            <a:r>
              <a:rPr lang="en-US" sz="1400" b="1" dirty="0" smtClean="0">
                <a:solidFill>
                  <a:srgbClr val="000000"/>
                </a:solidFill>
                <a:latin typeface="Arial" charset="0"/>
              </a:rPr>
              <a:t> 2013</a:t>
            </a:r>
            <a:endParaRPr lang="en-US" sz="1400" b="1" dirty="0">
              <a:solidFill>
                <a:srgbClr val="000000"/>
              </a:solidFill>
              <a:latin typeface="Arial" charset="0"/>
            </a:endParaRPr>
          </a:p>
        </p:txBody>
      </p:sp>
    </p:spTree>
    <p:extLst>
      <p:ext uri="{BB962C8B-B14F-4D97-AF65-F5344CB8AC3E}">
        <p14:creationId xmlns:p14="http://schemas.microsoft.com/office/powerpoint/2010/main" val="168313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346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46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8328"/>
            <a:ext cx="9144000" cy="1252728"/>
          </a:xfrm>
        </p:spPr>
        <p:txBody>
          <a:bodyPr>
            <a:noAutofit/>
          </a:bodyPr>
          <a:lstStyle/>
          <a:p>
            <a:r>
              <a:rPr lang="en-US" sz="4800" b="1" dirty="0" smtClean="0">
                <a:solidFill>
                  <a:srgbClr val="000000"/>
                </a:solidFill>
              </a:rPr>
              <a:t>Risk factors and cardiac mechanics </a:t>
            </a:r>
            <a:r>
              <a:rPr lang="en-US" sz="2800" b="1" dirty="0" smtClean="0">
                <a:solidFill>
                  <a:srgbClr val="000000"/>
                </a:solidFill>
              </a:rPr>
              <a:t>(</a:t>
            </a:r>
            <a:r>
              <a:rPr lang="en-US" sz="2800" b="1" dirty="0" err="1" smtClean="0">
                <a:solidFill>
                  <a:srgbClr val="000000"/>
                </a:solidFill>
              </a:rPr>
              <a:t>HyperGEN</a:t>
            </a:r>
            <a:r>
              <a:rPr lang="en-US" sz="2800" b="1" dirty="0" smtClean="0">
                <a:solidFill>
                  <a:srgbClr val="000000"/>
                </a:solidFill>
              </a:rPr>
              <a:t>, N=2150)</a:t>
            </a:r>
            <a:endParaRPr lang="en-US" sz="2800" b="1" dirty="0">
              <a:solidFill>
                <a:srgbClr val="000000"/>
              </a:solidFill>
            </a:endParaRPr>
          </a:p>
        </p:txBody>
      </p:sp>
      <p:sp>
        <p:nvSpPr>
          <p:cNvPr id="6" name="Text Box 4"/>
          <p:cNvSpPr txBox="1">
            <a:spLocks noChangeArrowheads="1"/>
          </p:cNvSpPr>
          <p:nvPr/>
        </p:nvSpPr>
        <p:spPr bwMode="auto">
          <a:xfrm>
            <a:off x="216958" y="6412486"/>
            <a:ext cx="8874125" cy="338536"/>
          </a:xfrm>
          <a:prstGeom prst="rect">
            <a:avLst/>
          </a:prstGeom>
          <a:noFill/>
          <a:ln w="9525" algn="ctr">
            <a:noFill/>
            <a:miter lim="800000"/>
            <a:headEnd/>
            <a:tailEnd/>
          </a:ln>
          <a:effectLst/>
        </p:spPr>
        <p:txBody>
          <a:bodyPr lIns="91420" tIns="45711" rIns="91420" bIns="45711">
            <a:spAutoFit/>
          </a:bodyPr>
          <a:lstStyle/>
          <a:p>
            <a:pPr algn="r" defTabSz="457200"/>
            <a:r>
              <a:rPr lang="en-US" sz="1600" b="1" dirty="0" err="1" smtClean="0">
                <a:solidFill>
                  <a:prstClr val="black"/>
                </a:solidFill>
                <a:latin typeface="Arial"/>
                <a:cs typeface="Arial"/>
              </a:rPr>
              <a:t>Selvaraj</a:t>
            </a:r>
            <a:r>
              <a:rPr lang="en-US" sz="1600" b="1" dirty="0" smtClean="0">
                <a:solidFill>
                  <a:prstClr val="black"/>
                </a:solidFill>
                <a:latin typeface="Arial"/>
                <a:cs typeface="Arial"/>
              </a:rPr>
              <a:t> S…Shah SJ, et al. </a:t>
            </a:r>
            <a:r>
              <a:rPr lang="en-US" sz="1600" b="1" i="1" dirty="0" smtClean="0">
                <a:solidFill>
                  <a:prstClr val="black"/>
                </a:solidFill>
                <a:latin typeface="Arial"/>
                <a:cs typeface="Arial"/>
              </a:rPr>
              <a:t>JAHA</a:t>
            </a:r>
            <a:r>
              <a:rPr lang="en-US" sz="1600" b="1" dirty="0" smtClean="0">
                <a:solidFill>
                  <a:prstClr val="black"/>
                </a:solidFill>
                <a:latin typeface="Arial"/>
                <a:cs typeface="Arial"/>
              </a:rPr>
              <a:t> 2014 </a:t>
            </a:r>
            <a:endParaRPr lang="en-US" sz="1600" b="1" i="1" dirty="0">
              <a:solidFill>
                <a:prstClr val="black"/>
              </a:solidFill>
              <a:latin typeface="Arial"/>
              <a:cs typeface="Arial"/>
            </a:endParaRPr>
          </a:p>
        </p:txBody>
      </p:sp>
      <p:sp>
        <p:nvSpPr>
          <p:cNvPr id="7" name="Rectangle 6"/>
          <p:cNvSpPr/>
          <p:nvPr/>
        </p:nvSpPr>
        <p:spPr>
          <a:xfrm>
            <a:off x="4683337" y="1849792"/>
            <a:ext cx="4397358" cy="427678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00"/>
            <a:endParaRPr lang="en-US" dirty="0">
              <a:solidFill>
                <a:srgbClr val="000000"/>
              </a:solidFill>
              <a:latin typeface="Trebuchet MS"/>
            </a:endParaRPr>
          </a:p>
        </p:txBody>
      </p:sp>
      <p:sp>
        <p:nvSpPr>
          <p:cNvPr id="8" name="TextBox 7"/>
          <p:cNvSpPr txBox="1"/>
          <p:nvPr/>
        </p:nvSpPr>
        <p:spPr>
          <a:xfrm>
            <a:off x="4600575" y="1879914"/>
            <a:ext cx="4772025" cy="923330"/>
          </a:xfrm>
          <a:prstGeom prst="rect">
            <a:avLst/>
          </a:prstGeom>
          <a:noFill/>
        </p:spPr>
        <p:txBody>
          <a:bodyPr wrap="square" lIns="91440" tIns="45720" rIns="91440" bIns="45720" rtlCol="0">
            <a:spAutoFit/>
          </a:bodyPr>
          <a:lstStyle/>
          <a:p>
            <a:pPr algn="ctr" defTabSz="457200"/>
            <a:r>
              <a:rPr lang="en-US" b="1" dirty="0" smtClean="0">
                <a:solidFill>
                  <a:srgbClr val="FF0000"/>
                </a:solidFill>
                <a:latin typeface="Arial" pitchFamily="34" charset="0"/>
                <a:cs typeface="Arial" pitchFamily="34" charset="0"/>
              </a:rPr>
              <a:t>Diastolic function worsens </a:t>
            </a:r>
          </a:p>
          <a:p>
            <a:pPr algn="ctr" defTabSz="457200"/>
            <a:r>
              <a:rPr lang="en-US" b="1" dirty="0" smtClean="0">
                <a:solidFill>
                  <a:srgbClr val="FF0000"/>
                </a:solidFill>
                <a:latin typeface="Arial" pitchFamily="34" charset="0"/>
                <a:cs typeface="Arial" pitchFamily="34" charset="0"/>
              </a:rPr>
              <a:t>with increasing number </a:t>
            </a:r>
          </a:p>
          <a:p>
            <a:pPr algn="ctr" defTabSz="457200"/>
            <a:r>
              <a:rPr lang="en-US" b="1" dirty="0" smtClean="0">
                <a:solidFill>
                  <a:srgbClr val="FF0000"/>
                </a:solidFill>
                <a:latin typeface="Arial" pitchFamily="34" charset="0"/>
                <a:cs typeface="Arial" pitchFamily="34" charset="0"/>
              </a:rPr>
              <a:t>of risk factors</a:t>
            </a:r>
            <a:endParaRPr lang="en-US" b="1" dirty="0">
              <a:solidFill>
                <a:srgbClr val="FF0000"/>
              </a:solidFill>
              <a:latin typeface="Arial" pitchFamily="34" charset="0"/>
              <a:cs typeface="Arial" pitchFamily="34" charset="0"/>
            </a:endParaRPr>
          </a:p>
        </p:txBody>
      </p:sp>
      <p:pic>
        <p:nvPicPr>
          <p:cNvPr id="9" name="Picture 8" descr="C:\Users\Sanjiv Shah\Dropbox\HyperGEN manuscripts\Comorbidities\tissue e velocity.tif"/>
          <p:cNvPicPr/>
          <p:nvPr/>
        </p:nvPicPr>
        <p:blipFill rotWithShape="1">
          <a:blip r:embed="rId3" cstate="print">
            <a:extLst>
              <a:ext uri="{28A0092B-C50C-407E-A947-70E740481C1C}">
                <a14:useLocalDpi xmlns:a14="http://schemas.microsoft.com/office/drawing/2010/main" val="0"/>
              </a:ext>
            </a:extLst>
          </a:blip>
          <a:srcRect r="5842"/>
          <a:stretch/>
        </p:blipFill>
        <p:spPr bwMode="auto">
          <a:xfrm>
            <a:off x="4797440" y="2827594"/>
            <a:ext cx="4177748" cy="3272422"/>
          </a:xfrm>
          <a:prstGeom prst="rect">
            <a:avLst/>
          </a:prstGeom>
          <a:noFill/>
          <a:ln>
            <a:noFill/>
          </a:ln>
        </p:spPr>
      </p:pic>
      <p:sp>
        <p:nvSpPr>
          <p:cNvPr id="10" name="Rectangle 9"/>
          <p:cNvSpPr/>
          <p:nvPr/>
        </p:nvSpPr>
        <p:spPr>
          <a:xfrm>
            <a:off x="70338" y="1845393"/>
            <a:ext cx="4505953" cy="427678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00"/>
            <a:endParaRPr lang="en-US" dirty="0">
              <a:solidFill>
                <a:srgbClr val="000000"/>
              </a:solidFill>
              <a:latin typeface="Trebuchet MS"/>
            </a:endParaRPr>
          </a:p>
        </p:txBody>
      </p:sp>
      <p:sp>
        <p:nvSpPr>
          <p:cNvPr id="11" name="TextBox 10"/>
          <p:cNvSpPr txBox="1"/>
          <p:nvPr/>
        </p:nvSpPr>
        <p:spPr>
          <a:xfrm>
            <a:off x="-67101" y="1875515"/>
            <a:ext cx="4772025" cy="923330"/>
          </a:xfrm>
          <a:prstGeom prst="rect">
            <a:avLst/>
          </a:prstGeom>
          <a:noFill/>
        </p:spPr>
        <p:txBody>
          <a:bodyPr wrap="square" lIns="91440" tIns="45720" rIns="91440" bIns="45720" rtlCol="0">
            <a:spAutoFit/>
          </a:bodyPr>
          <a:lstStyle/>
          <a:p>
            <a:pPr algn="ctr" defTabSz="457200"/>
            <a:r>
              <a:rPr lang="en-US" b="1" dirty="0" smtClean="0">
                <a:solidFill>
                  <a:srgbClr val="FF0000"/>
                </a:solidFill>
                <a:latin typeface="Arial" pitchFamily="34" charset="0"/>
                <a:cs typeface="Arial" pitchFamily="34" charset="0"/>
              </a:rPr>
              <a:t>Longitudinal systolic function worsens </a:t>
            </a:r>
          </a:p>
          <a:p>
            <a:pPr algn="ctr" defTabSz="457200"/>
            <a:r>
              <a:rPr lang="en-US" b="1" dirty="0" smtClean="0">
                <a:solidFill>
                  <a:srgbClr val="FF0000"/>
                </a:solidFill>
                <a:latin typeface="Arial" pitchFamily="34" charset="0"/>
                <a:cs typeface="Arial" pitchFamily="34" charset="0"/>
              </a:rPr>
              <a:t>with increasing number </a:t>
            </a:r>
          </a:p>
          <a:p>
            <a:pPr algn="ctr" defTabSz="457200"/>
            <a:r>
              <a:rPr lang="en-US" b="1" dirty="0" smtClean="0">
                <a:solidFill>
                  <a:srgbClr val="FF0000"/>
                </a:solidFill>
                <a:latin typeface="Arial" pitchFamily="34" charset="0"/>
                <a:cs typeface="Arial" pitchFamily="34" charset="0"/>
              </a:rPr>
              <a:t>of risk factors</a:t>
            </a:r>
            <a:endParaRPr lang="en-US" b="1" dirty="0">
              <a:solidFill>
                <a:srgbClr val="FF0000"/>
              </a:solidFill>
              <a:latin typeface="Arial" pitchFamily="34" charset="0"/>
              <a:cs typeface="Arial" pitchFamily="34" charset="0"/>
            </a:endParaRPr>
          </a:p>
        </p:txBody>
      </p:sp>
      <p:pic>
        <p:nvPicPr>
          <p:cNvPr id="12" name="Picture 11" descr="Figure 2 JAHA.jpg"/>
          <p:cNvPicPr>
            <a:picLocks noChangeAspect="1"/>
          </p:cNvPicPr>
          <p:nvPr/>
        </p:nvPicPr>
        <p:blipFill rotWithShape="1">
          <a:blip r:embed="rId4">
            <a:extLst>
              <a:ext uri="{28A0092B-C50C-407E-A947-70E740481C1C}">
                <a14:useLocalDpi xmlns:a14="http://schemas.microsoft.com/office/drawing/2010/main" val="0"/>
              </a:ext>
            </a:extLst>
          </a:blip>
          <a:srcRect l="2300" r="1" b="66535"/>
          <a:stretch/>
        </p:blipFill>
        <p:spPr>
          <a:xfrm>
            <a:off x="168812" y="2977904"/>
            <a:ext cx="4380666" cy="3060058"/>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1722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66675" y="5663977"/>
            <a:ext cx="2513830" cy="353943"/>
          </a:xfrm>
          <a:prstGeom prst="rect">
            <a:avLst/>
          </a:prstGeom>
          <a:solidFill>
            <a:schemeClr val="bg1"/>
          </a:solidFill>
        </p:spPr>
        <p:txBody>
          <a:bodyPr wrap="none">
            <a:spAutoFit/>
          </a:bodyPr>
          <a:lstStyle/>
          <a:p>
            <a:pPr algn="ctr"/>
            <a:r>
              <a:rPr lang="en-US" sz="1700" b="1" dirty="0" smtClean="0">
                <a:solidFill>
                  <a:prstClr val="black"/>
                </a:solidFill>
                <a:latin typeface="Arial" pitchFamily="34" charset="0"/>
                <a:cs typeface="Arial" pitchFamily="34" charset="0"/>
              </a:rPr>
              <a:t>Number of risk factors</a:t>
            </a:r>
            <a:endParaRPr lang="en-US" sz="1700" b="1" dirty="0">
              <a:solidFill>
                <a:prstClr val="black"/>
              </a:solidFill>
              <a:latin typeface="Candara"/>
            </a:endParaRPr>
          </a:p>
        </p:txBody>
      </p:sp>
      <p:sp>
        <p:nvSpPr>
          <p:cNvPr id="13" name="Rectangle 12"/>
          <p:cNvSpPr/>
          <p:nvPr/>
        </p:nvSpPr>
        <p:spPr>
          <a:xfrm>
            <a:off x="5751924" y="5647566"/>
            <a:ext cx="2646487" cy="353943"/>
          </a:xfrm>
          <a:prstGeom prst="rect">
            <a:avLst/>
          </a:prstGeom>
          <a:solidFill>
            <a:schemeClr val="bg1"/>
          </a:solidFill>
        </p:spPr>
        <p:txBody>
          <a:bodyPr wrap="square">
            <a:spAutoFit/>
          </a:bodyPr>
          <a:lstStyle/>
          <a:p>
            <a:pPr algn="ctr"/>
            <a:r>
              <a:rPr lang="en-US" sz="1700" b="1" dirty="0" smtClean="0">
                <a:solidFill>
                  <a:prstClr val="black"/>
                </a:solidFill>
                <a:latin typeface="Arial" pitchFamily="34" charset="0"/>
                <a:cs typeface="Arial" pitchFamily="34" charset="0"/>
              </a:rPr>
              <a:t>Number of risk factors</a:t>
            </a:r>
            <a:endParaRPr lang="en-US" sz="1700" b="1" dirty="0">
              <a:solidFill>
                <a:prstClr val="black"/>
              </a:solidFill>
              <a:latin typeface="Candara"/>
            </a:endParaRPr>
          </a:p>
        </p:txBody>
      </p:sp>
    </p:spTree>
    <p:extLst>
      <p:ext uri="{BB962C8B-B14F-4D97-AF65-F5344CB8AC3E}">
        <p14:creationId xmlns:p14="http://schemas.microsoft.com/office/powerpoint/2010/main" val="118275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6494" y="1533979"/>
            <a:ext cx="2066925" cy="2041525"/>
            <a:chOff x="1219200" y="398463"/>
            <a:chExt cx="2066925" cy="2041525"/>
          </a:xfrm>
        </p:grpSpPr>
        <p:cxnSp>
          <p:nvCxnSpPr>
            <p:cNvPr id="6" name="Straight Arrow Connector 5"/>
            <p:cNvCxnSpPr/>
            <p:nvPr/>
          </p:nvCxnSpPr>
          <p:spPr>
            <a:xfrm>
              <a:off x="1870075" y="1317625"/>
              <a:ext cx="0" cy="855663"/>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263775" y="1765300"/>
              <a:ext cx="0" cy="411163"/>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04950" y="398463"/>
              <a:ext cx="0" cy="1804987"/>
            </a:xfrm>
            <a:prstGeom prst="line">
              <a:avLst/>
            </a:prstGeom>
            <a:ln w="19050" cmpd="sng"/>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1497013" y="2193925"/>
              <a:ext cx="1789112" cy="0"/>
            </a:xfrm>
            <a:prstGeom prst="line">
              <a:avLst/>
            </a:prstGeom>
            <a:ln w="19050" cmpd="sng"/>
            <a:effectLst/>
          </p:spPr>
          <p:style>
            <a:lnRef idx="3">
              <a:schemeClr val="dk1"/>
            </a:lnRef>
            <a:fillRef idx="0">
              <a:schemeClr val="dk1"/>
            </a:fillRef>
            <a:effectRef idx="2">
              <a:schemeClr val="dk1"/>
            </a:effectRef>
            <a:fontRef idx="minor">
              <a:schemeClr val="tx1"/>
            </a:fontRef>
          </p:style>
        </p:cxnSp>
        <p:sp>
          <p:nvSpPr>
            <p:cNvPr id="225285" name="TextBox 9"/>
            <p:cNvSpPr txBox="1">
              <a:spLocks noChangeArrowheads="1"/>
            </p:cNvSpPr>
            <p:nvPr/>
          </p:nvSpPr>
          <p:spPr bwMode="auto">
            <a:xfrm rot="-5400000">
              <a:off x="935832" y="1113631"/>
              <a:ext cx="84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Pressure</a:t>
              </a:r>
            </a:p>
          </p:txBody>
        </p:sp>
        <p:sp>
          <p:nvSpPr>
            <p:cNvPr id="225286" name="TextBox 10"/>
            <p:cNvSpPr txBox="1">
              <a:spLocks noChangeArrowheads="1"/>
            </p:cNvSpPr>
            <p:nvPr/>
          </p:nvSpPr>
          <p:spPr bwMode="auto">
            <a:xfrm>
              <a:off x="2120900" y="2163763"/>
              <a:ext cx="54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Time</a:t>
              </a:r>
            </a:p>
          </p:txBody>
        </p:sp>
        <p:sp>
          <p:nvSpPr>
            <p:cNvPr id="12" name="Freeform 11"/>
            <p:cNvSpPr/>
            <p:nvPr/>
          </p:nvSpPr>
          <p:spPr>
            <a:xfrm>
              <a:off x="1570038" y="603250"/>
              <a:ext cx="1539875" cy="1125538"/>
            </a:xfrm>
            <a:custGeom>
              <a:avLst/>
              <a:gdLst>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63038 h 963489"/>
                <a:gd name="connsiteX10" fmla="*/ 914848 w 1738212"/>
                <a:gd name="connsiteY10" fmla="*/ 398463 h 963489"/>
                <a:gd name="connsiteX11" fmla="*/ 1006333 w 1738212"/>
                <a:gd name="connsiteY11" fmla="*/ 360795 h 963489"/>
                <a:gd name="connsiteX12" fmla="*/ 1081674 w 1738212"/>
                <a:gd name="connsiteY12" fmla="*/ 414607 h 963489"/>
                <a:gd name="connsiteX13" fmla="*/ 1173158 w 1738212"/>
                <a:gd name="connsiteY13" fmla="*/ 527612 h 963489"/>
                <a:gd name="connsiteX14" fmla="*/ 1259262 w 1738212"/>
                <a:gd name="connsiteY14" fmla="*/ 651380 h 963489"/>
                <a:gd name="connsiteX15" fmla="*/ 1307695 w 1738212"/>
                <a:gd name="connsiteY15" fmla="*/ 726716 h 963489"/>
                <a:gd name="connsiteX16" fmla="*/ 1388417 w 1738212"/>
                <a:gd name="connsiteY16" fmla="*/ 818197 h 963489"/>
                <a:gd name="connsiteX17" fmla="*/ 1490665 w 1738212"/>
                <a:gd name="connsiteY17" fmla="*/ 893533 h 963489"/>
                <a:gd name="connsiteX18" fmla="*/ 1738212 w 1738212"/>
                <a:gd name="connsiteY18" fmla="*/ 963489 h 963489"/>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00861 h 963489"/>
                <a:gd name="connsiteX10" fmla="*/ 914848 w 1738212"/>
                <a:gd name="connsiteY10" fmla="*/ 398463 h 963489"/>
                <a:gd name="connsiteX11" fmla="*/ 1006333 w 1738212"/>
                <a:gd name="connsiteY11" fmla="*/ 360795 h 963489"/>
                <a:gd name="connsiteX12" fmla="*/ 1081674 w 1738212"/>
                <a:gd name="connsiteY12" fmla="*/ 414607 h 963489"/>
                <a:gd name="connsiteX13" fmla="*/ 1173158 w 1738212"/>
                <a:gd name="connsiteY13" fmla="*/ 527612 h 963489"/>
                <a:gd name="connsiteX14" fmla="*/ 1259262 w 1738212"/>
                <a:gd name="connsiteY14" fmla="*/ 651380 h 963489"/>
                <a:gd name="connsiteX15" fmla="*/ 1307695 w 1738212"/>
                <a:gd name="connsiteY15" fmla="*/ 726716 h 963489"/>
                <a:gd name="connsiteX16" fmla="*/ 1388417 w 1738212"/>
                <a:gd name="connsiteY16" fmla="*/ 818197 h 963489"/>
                <a:gd name="connsiteX17" fmla="*/ 1490665 w 1738212"/>
                <a:gd name="connsiteY17" fmla="*/ 893533 h 963489"/>
                <a:gd name="connsiteX18" fmla="*/ 1738212 w 1738212"/>
                <a:gd name="connsiteY18" fmla="*/ 963489 h 963489"/>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00861 h 963489"/>
                <a:gd name="connsiteX10" fmla="*/ 914848 w 1738212"/>
                <a:gd name="connsiteY10" fmla="*/ 398463 h 963489"/>
                <a:gd name="connsiteX11" fmla="*/ 1006333 w 1738212"/>
                <a:gd name="connsiteY11" fmla="*/ 360795 h 963489"/>
                <a:gd name="connsiteX12" fmla="*/ 1081674 w 1738212"/>
                <a:gd name="connsiteY12" fmla="*/ 414607 h 963489"/>
                <a:gd name="connsiteX13" fmla="*/ 1173158 w 1738212"/>
                <a:gd name="connsiteY13" fmla="*/ 527612 h 963489"/>
                <a:gd name="connsiteX14" fmla="*/ 1259262 w 1738212"/>
                <a:gd name="connsiteY14" fmla="*/ 651380 h 963489"/>
                <a:gd name="connsiteX15" fmla="*/ 1307695 w 1738212"/>
                <a:gd name="connsiteY15" fmla="*/ 726716 h 963489"/>
                <a:gd name="connsiteX16" fmla="*/ 1388417 w 1738212"/>
                <a:gd name="connsiteY16" fmla="*/ 818197 h 963489"/>
                <a:gd name="connsiteX17" fmla="*/ 1490665 w 1738212"/>
                <a:gd name="connsiteY17" fmla="*/ 893533 h 963489"/>
                <a:gd name="connsiteX18" fmla="*/ 1738212 w 1738212"/>
                <a:gd name="connsiteY18" fmla="*/ 963489 h 963489"/>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00861 h 963489"/>
                <a:gd name="connsiteX10" fmla="*/ 1006333 w 1738212"/>
                <a:gd name="connsiteY10" fmla="*/ 360795 h 963489"/>
                <a:gd name="connsiteX11" fmla="*/ 1081674 w 1738212"/>
                <a:gd name="connsiteY11" fmla="*/ 414607 h 963489"/>
                <a:gd name="connsiteX12" fmla="*/ 1173158 w 1738212"/>
                <a:gd name="connsiteY12" fmla="*/ 527612 h 963489"/>
                <a:gd name="connsiteX13" fmla="*/ 1259262 w 1738212"/>
                <a:gd name="connsiteY13" fmla="*/ 651380 h 963489"/>
                <a:gd name="connsiteX14" fmla="*/ 1307695 w 1738212"/>
                <a:gd name="connsiteY14" fmla="*/ 726716 h 963489"/>
                <a:gd name="connsiteX15" fmla="*/ 1388417 w 1738212"/>
                <a:gd name="connsiteY15" fmla="*/ 818197 h 963489"/>
                <a:gd name="connsiteX16" fmla="*/ 1490665 w 1738212"/>
                <a:gd name="connsiteY16" fmla="*/ 893533 h 963489"/>
                <a:gd name="connsiteX17" fmla="*/ 1738212 w 1738212"/>
                <a:gd name="connsiteY17" fmla="*/ 963489 h 96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8212" h="963489">
                  <a:moveTo>
                    <a:pt x="0" y="941964"/>
                  </a:moveTo>
                  <a:cubicBezTo>
                    <a:pt x="16144" y="931650"/>
                    <a:pt x="32288" y="921336"/>
                    <a:pt x="53814" y="882771"/>
                  </a:cubicBezTo>
                  <a:cubicBezTo>
                    <a:pt x="75340" y="844206"/>
                    <a:pt x="106732" y="801156"/>
                    <a:pt x="129155" y="710573"/>
                  </a:cubicBezTo>
                  <a:cubicBezTo>
                    <a:pt x="151578" y="619990"/>
                    <a:pt x="168619" y="433441"/>
                    <a:pt x="188351" y="339270"/>
                  </a:cubicBezTo>
                  <a:cubicBezTo>
                    <a:pt x="208083" y="245099"/>
                    <a:pt x="218846" y="179628"/>
                    <a:pt x="247547" y="145547"/>
                  </a:cubicBezTo>
                  <a:cubicBezTo>
                    <a:pt x="276248" y="111466"/>
                    <a:pt x="330063" y="150032"/>
                    <a:pt x="360558" y="134785"/>
                  </a:cubicBezTo>
                  <a:cubicBezTo>
                    <a:pt x="391053" y="119538"/>
                    <a:pt x="403610" y="76489"/>
                    <a:pt x="430517" y="54067"/>
                  </a:cubicBezTo>
                  <a:cubicBezTo>
                    <a:pt x="457424" y="31645"/>
                    <a:pt x="481641" y="-3332"/>
                    <a:pt x="522002" y="255"/>
                  </a:cubicBezTo>
                  <a:cubicBezTo>
                    <a:pt x="562363" y="3842"/>
                    <a:pt x="627837" y="8823"/>
                    <a:pt x="672682" y="75591"/>
                  </a:cubicBezTo>
                  <a:cubicBezTo>
                    <a:pt x="717527" y="142359"/>
                    <a:pt x="735466" y="353327"/>
                    <a:pt x="791075" y="400861"/>
                  </a:cubicBezTo>
                  <a:cubicBezTo>
                    <a:pt x="846684" y="448395"/>
                    <a:pt x="957900" y="358504"/>
                    <a:pt x="1006333" y="360795"/>
                  </a:cubicBezTo>
                  <a:cubicBezTo>
                    <a:pt x="1054766" y="363086"/>
                    <a:pt x="1053870" y="386804"/>
                    <a:pt x="1081674" y="414607"/>
                  </a:cubicBezTo>
                  <a:cubicBezTo>
                    <a:pt x="1109478" y="442410"/>
                    <a:pt x="1143560" y="488150"/>
                    <a:pt x="1173158" y="527612"/>
                  </a:cubicBezTo>
                  <a:cubicBezTo>
                    <a:pt x="1202756" y="567074"/>
                    <a:pt x="1236839" y="618196"/>
                    <a:pt x="1259262" y="651380"/>
                  </a:cubicBezTo>
                  <a:cubicBezTo>
                    <a:pt x="1281685" y="684564"/>
                    <a:pt x="1286169" y="698913"/>
                    <a:pt x="1307695" y="726716"/>
                  </a:cubicBezTo>
                  <a:cubicBezTo>
                    <a:pt x="1329221" y="754519"/>
                    <a:pt x="1357922" y="790394"/>
                    <a:pt x="1388417" y="818197"/>
                  </a:cubicBezTo>
                  <a:cubicBezTo>
                    <a:pt x="1418912" y="846000"/>
                    <a:pt x="1432366" y="869318"/>
                    <a:pt x="1490665" y="893533"/>
                  </a:cubicBezTo>
                  <a:cubicBezTo>
                    <a:pt x="1548964" y="917748"/>
                    <a:pt x="1738212" y="963489"/>
                    <a:pt x="1738212" y="963489"/>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13" name="Freeform 12"/>
            <p:cNvSpPr/>
            <p:nvPr/>
          </p:nvSpPr>
          <p:spPr>
            <a:xfrm>
              <a:off x="1592263" y="1749425"/>
              <a:ext cx="687387" cy="279400"/>
            </a:xfrm>
            <a:custGeom>
              <a:avLst/>
              <a:gdLst>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548909 w 731878"/>
                <a:gd name="connsiteY4" fmla="*/ 161436 h 258297"/>
                <a:gd name="connsiteX5" fmla="*/ 656538 w 731878"/>
                <a:gd name="connsiteY5" fmla="*/ 26906 h 258297"/>
                <a:gd name="connsiteX6" fmla="*/ 731878 w 731878"/>
                <a:gd name="connsiteY6" fmla="*/ 0 h 258297"/>
                <a:gd name="connsiteX7" fmla="*/ 731878 w 731878"/>
                <a:gd name="connsiteY7" fmla="*/ 0 h 2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878" h="258297">
                  <a:moveTo>
                    <a:pt x="0" y="258297"/>
                  </a:moveTo>
                  <a:cubicBezTo>
                    <a:pt x="54263" y="249328"/>
                    <a:pt x="108526" y="240359"/>
                    <a:pt x="150681" y="236772"/>
                  </a:cubicBezTo>
                  <a:cubicBezTo>
                    <a:pt x="192836" y="233185"/>
                    <a:pt x="205392" y="244844"/>
                    <a:pt x="252928" y="236772"/>
                  </a:cubicBezTo>
                  <a:cubicBezTo>
                    <a:pt x="300464" y="228700"/>
                    <a:pt x="386568" y="200898"/>
                    <a:pt x="435898" y="188342"/>
                  </a:cubicBezTo>
                  <a:cubicBezTo>
                    <a:pt x="485228" y="175786"/>
                    <a:pt x="512136" y="188342"/>
                    <a:pt x="548909" y="161436"/>
                  </a:cubicBezTo>
                  <a:cubicBezTo>
                    <a:pt x="585682" y="134530"/>
                    <a:pt x="626043" y="53812"/>
                    <a:pt x="656538" y="26906"/>
                  </a:cubicBezTo>
                  <a:cubicBezTo>
                    <a:pt x="687033" y="0"/>
                    <a:pt x="731878" y="0"/>
                    <a:pt x="731878" y="0"/>
                  </a:cubicBezTo>
                  <a:lnTo>
                    <a:pt x="731878" y="0"/>
                  </a:lnTo>
                </a:path>
              </a:pathLst>
            </a:custGeom>
            <a:ln>
              <a:solidFill>
                <a:srgbClr val="0000FF"/>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14" name="Freeform 13"/>
            <p:cNvSpPr/>
            <p:nvPr/>
          </p:nvSpPr>
          <p:spPr>
            <a:xfrm>
              <a:off x="1592263" y="1292225"/>
              <a:ext cx="677862" cy="693738"/>
            </a:xfrm>
            <a:custGeom>
              <a:avLst/>
              <a:gdLst>
                <a:gd name="connsiteX0" fmla="*/ 0 w 678064"/>
                <a:gd name="connsiteY0" fmla="*/ 694226 h 694226"/>
                <a:gd name="connsiteX1" fmla="*/ 59196 w 678064"/>
                <a:gd name="connsiteY1" fmla="*/ 629651 h 694226"/>
                <a:gd name="connsiteX2" fmla="*/ 129155 w 678064"/>
                <a:gd name="connsiteY2" fmla="*/ 360591 h 694226"/>
                <a:gd name="connsiteX3" fmla="*/ 177588 w 678064"/>
                <a:gd name="connsiteY3" fmla="*/ 134581 h 694226"/>
                <a:gd name="connsiteX4" fmla="*/ 236784 w 678064"/>
                <a:gd name="connsiteY4" fmla="*/ 32338 h 694226"/>
                <a:gd name="connsiteX5" fmla="*/ 322887 w 678064"/>
                <a:gd name="connsiteY5" fmla="*/ 51 h 694226"/>
                <a:gd name="connsiteX6" fmla="*/ 430517 w 678064"/>
                <a:gd name="connsiteY6" fmla="*/ 37719 h 694226"/>
                <a:gd name="connsiteX7" fmla="*/ 559672 w 678064"/>
                <a:gd name="connsiteY7" fmla="*/ 102294 h 694226"/>
                <a:gd name="connsiteX8" fmla="*/ 645775 w 678064"/>
                <a:gd name="connsiteY8" fmla="*/ 204537 h 694226"/>
                <a:gd name="connsiteX9" fmla="*/ 678064 w 678064"/>
                <a:gd name="connsiteY9" fmla="*/ 333685 h 694226"/>
                <a:gd name="connsiteX10" fmla="*/ 678064 w 678064"/>
                <a:gd name="connsiteY10" fmla="*/ 333685 h 69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064" h="694226">
                  <a:moveTo>
                    <a:pt x="0" y="694226"/>
                  </a:moveTo>
                  <a:cubicBezTo>
                    <a:pt x="18835" y="689741"/>
                    <a:pt x="37670" y="685257"/>
                    <a:pt x="59196" y="629651"/>
                  </a:cubicBezTo>
                  <a:cubicBezTo>
                    <a:pt x="80722" y="574045"/>
                    <a:pt x="109423" y="443103"/>
                    <a:pt x="129155" y="360591"/>
                  </a:cubicBezTo>
                  <a:cubicBezTo>
                    <a:pt x="148887" y="278079"/>
                    <a:pt x="159650" y="189290"/>
                    <a:pt x="177588" y="134581"/>
                  </a:cubicBezTo>
                  <a:cubicBezTo>
                    <a:pt x="195526" y="79872"/>
                    <a:pt x="212568" y="54760"/>
                    <a:pt x="236784" y="32338"/>
                  </a:cubicBezTo>
                  <a:cubicBezTo>
                    <a:pt x="261000" y="9916"/>
                    <a:pt x="290598" y="-846"/>
                    <a:pt x="322887" y="51"/>
                  </a:cubicBezTo>
                  <a:cubicBezTo>
                    <a:pt x="355176" y="948"/>
                    <a:pt x="391053" y="20678"/>
                    <a:pt x="430517" y="37719"/>
                  </a:cubicBezTo>
                  <a:cubicBezTo>
                    <a:pt x="469981" y="54760"/>
                    <a:pt x="523796" y="74491"/>
                    <a:pt x="559672" y="102294"/>
                  </a:cubicBezTo>
                  <a:cubicBezTo>
                    <a:pt x="595548" y="130097"/>
                    <a:pt x="626043" y="165972"/>
                    <a:pt x="645775" y="204537"/>
                  </a:cubicBezTo>
                  <a:cubicBezTo>
                    <a:pt x="665507" y="243102"/>
                    <a:pt x="678064" y="333685"/>
                    <a:pt x="678064" y="333685"/>
                  </a:cubicBezTo>
                  <a:lnTo>
                    <a:pt x="678064" y="333685"/>
                  </a:ln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225290" name="TextBox 14"/>
            <p:cNvSpPr txBox="1">
              <a:spLocks noChangeArrowheads="1"/>
            </p:cNvSpPr>
            <p:nvPr/>
          </p:nvSpPr>
          <p:spPr bwMode="auto">
            <a:xfrm>
              <a:off x="2216150" y="1885950"/>
              <a:ext cx="3381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P</a:t>
              </a:r>
              <a:r>
                <a:rPr lang="en-US" sz="1100" b="1" baseline="-25000">
                  <a:solidFill>
                    <a:prstClr val="black"/>
                  </a:solidFill>
                  <a:cs typeface="Arial" charset="0"/>
                </a:rPr>
                <a:t>b</a:t>
              </a:r>
            </a:p>
          </p:txBody>
        </p:sp>
        <p:sp>
          <p:nvSpPr>
            <p:cNvPr id="225291" name="TextBox 15"/>
            <p:cNvSpPr txBox="1">
              <a:spLocks noChangeArrowheads="1"/>
            </p:cNvSpPr>
            <p:nvPr/>
          </p:nvSpPr>
          <p:spPr bwMode="auto">
            <a:xfrm>
              <a:off x="1819275" y="1550988"/>
              <a:ext cx="312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P</a:t>
              </a:r>
              <a:r>
                <a:rPr lang="en-US" sz="1100" b="1" baseline="-25000">
                  <a:solidFill>
                    <a:prstClr val="black"/>
                  </a:solidFill>
                  <a:cs typeface="Arial" charset="0"/>
                </a:rPr>
                <a:t>f</a:t>
              </a:r>
            </a:p>
          </p:txBody>
        </p:sp>
      </p:grpSp>
      <p:grpSp>
        <p:nvGrpSpPr>
          <p:cNvPr id="2" name="Group 1"/>
          <p:cNvGrpSpPr/>
          <p:nvPr/>
        </p:nvGrpSpPr>
        <p:grpSpPr>
          <a:xfrm>
            <a:off x="2835649" y="1540048"/>
            <a:ext cx="1116013" cy="2032000"/>
            <a:chOff x="1266825" y="2406650"/>
            <a:chExt cx="1116013" cy="2032000"/>
          </a:xfrm>
        </p:grpSpPr>
        <p:cxnSp>
          <p:nvCxnSpPr>
            <p:cNvPr id="17" name="Straight Connector 16"/>
            <p:cNvCxnSpPr/>
            <p:nvPr/>
          </p:nvCxnSpPr>
          <p:spPr>
            <a:xfrm>
              <a:off x="1544638" y="2406650"/>
              <a:ext cx="0" cy="1793875"/>
            </a:xfrm>
            <a:prstGeom prst="line">
              <a:avLst/>
            </a:prstGeom>
            <a:ln w="19050" cmpd="sng"/>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1536700" y="4192588"/>
              <a:ext cx="846138" cy="0"/>
            </a:xfrm>
            <a:prstGeom prst="line">
              <a:avLst/>
            </a:prstGeom>
            <a:ln w="19050" cmpd="sng"/>
            <a:effectLst/>
          </p:spPr>
          <p:style>
            <a:lnRef idx="3">
              <a:schemeClr val="dk1"/>
            </a:lnRef>
            <a:fillRef idx="0">
              <a:schemeClr val="dk1"/>
            </a:fillRef>
            <a:effectRef idx="2">
              <a:schemeClr val="dk1"/>
            </a:effectRef>
            <a:fontRef idx="minor">
              <a:schemeClr val="tx1"/>
            </a:fontRef>
          </p:style>
        </p:cxnSp>
        <p:sp>
          <p:nvSpPr>
            <p:cNvPr id="225294" name="TextBox 18"/>
            <p:cNvSpPr txBox="1">
              <a:spLocks noChangeArrowheads="1"/>
            </p:cNvSpPr>
            <p:nvPr/>
          </p:nvSpPr>
          <p:spPr bwMode="auto">
            <a:xfrm rot="-5400000">
              <a:off x="654844" y="3213894"/>
              <a:ext cx="1485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Systolic wall stress</a:t>
              </a:r>
            </a:p>
          </p:txBody>
        </p:sp>
        <p:sp>
          <p:nvSpPr>
            <p:cNvPr id="225295" name="TextBox 19"/>
            <p:cNvSpPr txBox="1">
              <a:spLocks noChangeArrowheads="1"/>
            </p:cNvSpPr>
            <p:nvPr/>
          </p:nvSpPr>
          <p:spPr bwMode="auto">
            <a:xfrm>
              <a:off x="1700213" y="4160838"/>
              <a:ext cx="541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Time</a:t>
              </a:r>
            </a:p>
          </p:txBody>
        </p:sp>
        <p:sp>
          <p:nvSpPr>
            <p:cNvPr id="21" name="Freeform 20"/>
            <p:cNvSpPr/>
            <p:nvPr/>
          </p:nvSpPr>
          <p:spPr>
            <a:xfrm>
              <a:off x="1592263" y="2914650"/>
              <a:ext cx="760412" cy="1074738"/>
            </a:xfrm>
            <a:custGeom>
              <a:avLst/>
              <a:gdLst>
                <a:gd name="connsiteX0" fmla="*/ 0 w 1630583"/>
                <a:gd name="connsiteY0" fmla="*/ 667296 h 1307658"/>
                <a:gd name="connsiteX1" fmla="*/ 113011 w 1630583"/>
                <a:gd name="connsiteY1" fmla="*/ 559672 h 1307658"/>
                <a:gd name="connsiteX2" fmla="*/ 274454 w 1630583"/>
                <a:gd name="connsiteY2" fmla="*/ 156082 h 1307658"/>
                <a:gd name="connsiteX3" fmla="*/ 355176 w 1630583"/>
                <a:gd name="connsiteY3" fmla="*/ 16171 h 1307658"/>
                <a:gd name="connsiteX4" fmla="*/ 435898 w 1630583"/>
                <a:gd name="connsiteY4" fmla="*/ 16171 h 1307658"/>
                <a:gd name="connsiteX5" fmla="*/ 516620 w 1630583"/>
                <a:gd name="connsiteY5" fmla="*/ 134557 h 1307658"/>
                <a:gd name="connsiteX6" fmla="*/ 688827 w 1630583"/>
                <a:gd name="connsiteY6" fmla="*/ 505860 h 1307658"/>
                <a:gd name="connsiteX7" fmla="*/ 1017096 w 1630583"/>
                <a:gd name="connsiteY7" fmla="*/ 920212 h 1307658"/>
                <a:gd name="connsiteX8" fmla="*/ 1270025 w 1630583"/>
                <a:gd name="connsiteY8" fmla="*/ 1038598 h 1307658"/>
                <a:gd name="connsiteX9" fmla="*/ 1383036 w 1630583"/>
                <a:gd name="connsiteY9" fmla="*/ 1092410 h 1307658"/>
                <a:gd name="connsiteX10" fmla="*/ 1517572 w 1630583"/>
                <a:gd name="connsiteY10" fmla="*/ 1243084 h 1307658"/>
                <a:gd name="connsiteX11" fmla="*/ 1630583 w 1630583"/>
                <a:gd name="connsiteY11" fmla="*/ 1307658 h 130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0583" h="1307658">
                  <a:moveTo>
                    <a:pt x="0" y="667296"/>
                  </a:moveTo>
                  <a:cubicBezTo>
                    <a:pt x="33634" y="656085"/>
                    <a:pt x="67269" y="644874"/>
                    <a:pt x="113011" y="559672"/>
                  </a:cubicBezTo>
                  <a:cubicBezTo>
                    <a:pt x="158753" y="474470"/>
                    <a:pt x="234093" y="246665"/>
                    <a:pt x="274454" y="156082"/>
                  </a:cubicBezTo>
                  <a:cubicBezTo>
                    <a:pt x="314815" y="65498"/>
                    <a:pt x="328269" y="39489"/>
                    <a:pt x="355176" y="16171"/>
                  </a:cubicBezTo>
                  <a:cubicBezTo>
                    <a:pt x="382083" y="-7148"/>
                    <a:pt x="408991" y="-3560"/>
                    <a:pt x="435898" y="16171"/>
                  </a:cubicBezTo>
                  <a:cubicBezTo>
                    <a:pt x="462805" y="35902"/>
                    <a:pt x="474465" y="52942"/>
                    <a:pt x="516620" y="134557"/>
                  </a:cubicBezTo>
                  <a:cubicBezTo>
                    <a:pt x="558775" y="216172"/>
                    <a:pt x="605414" y="374918"/>
                    <a:pt x="688827" y="505860"/>
                  </a:cubicBezTo>
                  <a:cubicBezTo>
                    <a:pt x="772240" y="636802"/>
                    <a:pt x="920230" y="831422"/>
                    <a:pt x="1017096" y="920212"/>
                  </a:cubicBezTo>
                  <a:cubicBezTo>
                    <a:pt x="1113962" y="1009002"/>
                    <a:pt x="1270025" y="1038598"/>
                    <a:pt x="1270025" y="1038598"/>
                  </a:cubicBezTo>
                  <a:cubicBezTo>
                    <a:pt x="1331015" y="1067298"/>
                    <a:pt x="1341778" y="1058329"/>
                    <a:pt x="1383036" y="1092410"/>
                  </a:cubicBezTo>
                  <a:cubicBezTo>
                    <a:pt x="1424294" y="1126491"/>
                    <a:pt x="1476314" y="1207209"/>
                    <a:pt x="1517572" y="1243084"/>
                  </a:cubicBezTo>
                  <a:cubicBezTo>
                    <a:pt x="1558830" y="1278959"/>
                    <a:pt x="1630583" y="1307658"/>
                    <a:pt x="1630583" y="130765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grpSp>
      <p:grpSp>
        <p:nvGrpSpPr>
          <p:cNvPr id="4" name="Group 3"/>
          <p:cNvGrpSpPr/>
          <p:nvPr/>
        </p:nvGrpSpPr>
        <p:grpSpPr>
          <a:xfrm>
            <a:off x="636494" y="4264096"/>
            <a:ext cx="2066925" cy="2060575"/>
            <a:chOff x="4151313" y="379413"/>
            <a:chExt cx="2066925" cy="2060575"/>
          </a:xfrm>
        </p:grpSpPr>
        <p:cxnSp>
          <p:nvCxnSpPr>
            <p:cNvPr id="22" name="Straight Arrow Connector 21"/>
            <p:cNvCxnSpPr/>
            <p:nvPr/>
          </p:nvCxnSpPr>
          <p:spPr>
            <a:xfrm>
              <a:off x="4797425" y="1414463"/>
              <a:ext cx="3175" cy="758825"/>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200650" y="1711325"/>
              <a:ext cx="0" cy="452438"/>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37063" y="398463"/>
              <a:ext cx="0" cy="1804987"/>
            </a:xfrm>
            <a:prstGeom prst="line">
              <a:avLst/>
            </a:prstGeom>
            <a:ln w="19050" cmpd="sng"/>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H="1">
              <a:off x="4429125" y="2193925"/>
              <a:ext cx="1789113" cy="0"/>
            </a:xfrm>
            <a:prstGeom prst="line">
              <a:avLst/>
            </a:prstGeom>
            <a:ln w="19050" cmpd="sng"/>
            <a:effectLst/>
          </p:spPr>
          <p:style>
            <a:lnRef idx="3">
              <a:schemeClr val="dk1"/>
            </a:lnRef>
            <a:fillRef idx="0">
              <a:schemeClr val="dk1"/>
            </a:fillRef>
            <a:effectRef idx="2">
              <a:schemeClr val="dk1"/>
            </a:effectRef>
            <a:fontRef idx="minor">
              <a:schemeClr val="tx1"/>
            </a:fontRef>
          </p:style>
        </p:cxnSp>
        <p:sp>
          <p:nvSpPr>
            <p:cNvPr id="225301" name="TextBox 25"/>
            <p:cNvSpPr txBox="1">
              <a:spLocks noChangeArrowheads="1"/>
            </p:cNvSpPr>
            <p:nvPr/>
          </p:nvSpPr>
          <p:spPr bwMode="auto">
            <a:xfrm rot="-5400000">
              <a:off x="3867944" y="1113632"/>
              <a:ext cx="844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Pressure</a:t>
              </a:r>
            </a:p>
          </p:txBody>
        </p:sp>
        <p:sp>
          <p:nvSpPr>
            <p:cNvPr id="225302" name="TextBox 26"/>
            <p:cNvSpPr txBox="1">
              <a:spLocks noChangeArrowheads="1"/>
            </p:cNvSpPr>
            <p:nvPr/>
          </p:nvSpPr>
          <p:spPr bwMode="auto">
            <a:xfrm>
              <a:off x="5053013" y="2163763"/>
              <a:ext cx="541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Time</a:t>
              </a:r>
            </a:p>
          </p:txBody>
        </p:sp>
        <p:sp>
          <p:nvSpPr>
            <p:cNvPr id="28" name="Freeform 27"/>
            <p:cNvSpPr/>
            <p:nvPr/>
          </p:nvSpPr>
          <p:spPr>
            <a:xfrm>
              <a:off x="4502150" y="379413"/>
              <a:ext cx="1538288" cy="1349375"/>
            </a:xfrm>
            <a:custGeom>
              <a:avLst/>
              <a:gdLst>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63038 h 963489"/>
                <a:gd name="connsiteX10" fmla="*/ 914848 w 1738212"/>
                <a:gd name="connsiteY10" fmla="*/ 398463 h 963489"/>
                <a:gd name="connsiteX11" fmla="*/ 1006333 w 1738212"/>
                <a:gd name="connsiteY11" fmla="*/ 360795 h 963489"/>
                <a:gd name="connsiteX12" fmla="*/ 1081674 w 1738212"/>
                <a:gd name="connsiteY12" fmla="*/ 414607 h 963489"/>
                <a:gd name="connsiteX13" fmla="*/ 1173158 w 1738212"/>
                <a:gd name="connsiteY13" fmla="*/ 527612 h 963489"/>
                <a:gd name="connsiteX14" fmla="*/ 1259262 w 1738212"/>
                <a:gd name="connsiteY14" fmla="*/ 651380 h 963489"/>
                <a:gd name="connsiteX15" fmla="*/ 1307695 w 1738212"/>
                <a:gd name="connsiteY15" fmla="*/ 726716 h 963489"/>
                <a:gd name="connsiteX16" fmla="*/ 1388417 w 1738212"/>
                <a:gd name="connsiteY16" fmla="*/ 818197 h 963489"/>
                <a:gd name="connsiteX17" fmla="*/ 1490665 w 1738212"/>
                <a:gd name="connsiteY17" fmla="*/ 893533 h 963489"/>
                <a:gd name="connsiteX18" fmla="*/ 1738212 w 1738212"/>
                <a:gd name="connsiteY18" fmla="*/ 963489 h 963489"/>
                <a:gd name="connsiteX0" fmla="*/ 0 w 1738212"/>
                <a:gd name="connsiteY0" fmla="*/ 991835 h 1013360"/>
                <a:gd name="connsiteX1" fmla="*/ 53814 w 1738212"/>
                <a:gd name="connsiteY1" fmla="*/ 932642 h 1013360"/>
                <a:gd name="connsiteX2" fmla="*/ 129155 w 1738212"/>
                <a:gd name="connsiteY2" fmla="*/ 760444 h 1013360"/>
                <a:gd name="connsiteX3" fmla="*/ 188351 w 1738212"/>
                <a:gd name="connsiteY3" fmla="*/ 389141 h 1013360"/>
                <a:gd name="connsiteX4" fmla="*/ 247547 w 1738212"/>
                <a:gd name="connsiteY4" fmla="*/ 195418 h 1013360"/>
                <a:gd name="connsiteX5" fmla="*/ 360558 w 1738212"/>
                <a:gd name="connsiteY5" fmla="*/ 184656 h 1013360"/>
                <a:gd name="connsiteX6" fmla="*/ 430517 w 1738212"/>
                <a:gd name="connsiteY6" fmla="*/ 103938 h 1013360"/>
                <a:gd name="connsiteX7" fmla="*/ 542490 w 1738212"/>
                <a:gd name="connsiteY7" fmla="*/ 121 h 1013360"/>
                <a:gd name="connsiteX8" fmla="*/ 672682 w 1738212"/>
                <a:gd name="connsiteY8" fmla="*/ 125462 h 1013360"/>
                <a:gd name="connsiteX9" fmla="*/ 791075 w 1738212"/>
                <a:gd name="connsiteY9" fmla="*/ 512909 h 1013360"/>
                <a:gd name="connsiteX10" fmla="*/ 914848 w 1738212"/>
                <a:gd name="connsiteY10" fmla="*/ 448334 h 1013360"/>
                <a:gd name="connsiteX11" fmla="*/ 1006333 w 1738212"/>
                <a:gd name="connsiteY11" fmla="*/ 410666 h 1013360"/>
                <a:gd name="connsiteX12" fmla="*/ 1081674 w 1738212"/>
                <a:gd name="connsiteY12" fmla="*/ 464478 h 1013360"/>
                <a:gd name="connsiteX13" fmla="*/ 1173158 w 1738212"/>
                <a:gd name="connsiteY13" fmla="*/ 577483 h 1013360"/>
                <a:gd name="connsiteX14" fmla="*/ 1259262 w 1738212"/>
                <a:gd name="connsiteY14" fmla="*/ 701251 h 1013360"/>
                <a:gd name="connsiteX15" fmla="*/ 1307695 w 1738212"/>
                <a:gd name="connsiteY15" fmla="*/ 776587 h 1013360"/>
                <a:gd name="connsiteX16" fmla="*/ 1388417 w 1738212"/>
                <a:gd name="connsiteY16" fmla="*/ 868068 h 1013360"/>
                <a:gd name="connsiteX17" fmla="*/ 1490665 w 1738212"/>
                <a:gd name="connsiteY17" fmla="*/ 943404 h 1013360"/>
                <a:gd name="connsiteX18" fmla="*/ 1738212 w 1738212"/>
                <a:gd name="connsiteY18" fmla="*/ 1013360 h 1013360"/>
                <a:gd name="connsiteX0" fmla="*/ 0 w 1738212"/>
                <a:gd name="connsiteY0" fmla="*/ 992358 h 1013883"/>
                <a:gd name="connsiteX1" fmla="*/ 53814 w 1738212"/>
                <a:gd name="connsiteY1" fmla="*/ 933165 h 1013883"/>
                <a:gd name="connsiteX2" fmla="*/ 129155 w 1738212"/>
                <a:gd name="connsiteY2" fmla="*/ 760967 h 1013883"/>
                <a:gd name="connsiteX3" fmla="*/ 188351 w 1738212"/>
                <a:gd name="connsiteY3" fmla="*/ 389664 h 1013883"/>
                <a:gd name="connsiteX4" fmla="*/ 247547 w 1738212"/>
                <a:gd name="connsiteY4" fmla="*/ 195941 h 1013883"/>
                <a:gd name="connsiteX5" fmla="*/ 360558 w 1738212"/>
                <a:gd name="connsiteY5" fmla="*/ 185179 h 1013883"/>
                <a:gd name="connsiteX6" fmla="*/ 403199 w 1738212"/>
                <a:gd name="connsiteY6" fmla="*/ 81732 h 1013883"/>
                <a:gd name="connsiteX7" fmla="*/ 542490 w 1738212"/>
                <a:gd name="connsiteY7" fmla="*/ 644 h 1013883"/>
                <a:gd name="connsiteX8" fmla="*/ 672682 w 1738212"/>
                <a:gd name="connsiteY8" fmla="*/ 125985 h 1013883"/>
                <a:gd name="connsiteX9" fmla="*/ 791075 w 1738212"/>
                <a:gd name="connsiteY9" fmla="*/ 513432 h 1013883"/>
                <a:gd name="connsiteX10" fmla="*/ 914848 w 1738212"/>
                <a:gd name="connsiteY10" fmla="*/ 448857 h 1013883"/>
                <a:gd name="connsiteX11" fmla="*/ 1006333 w 1738212"/>
                <a:gd name="connsiteY11" fmla="*/ 411189 h 1013883"/>
                <a:gd name="connsiteX12" fmla="*/ 1081674 w 1738212"/>
                <a:gd name="connsiteY12" fmla="*/ 465001 h 1013883"/>
                <a:gd name="connsiteX13" fmla="*/ 1173158 w 1738212"/>
                <a:gd name="connsiteY13" fmla="*/ 578006 h 1013883"/>
                <a:gd name="connsiteX14" fmla="*/ 1259262 w 1738212"/>
                <a:gd name="connsiteY14" fmla="*/ 701774 h 1013883"/>
                <a:gd name="connsiteX15" fmla="*/ 1307695 w 1738212"/>
                <a:gd name="connsiteY15" fmla="*/ 777110 h 1013883"/>
                <a:gd name="connsiteX16" fmla="*/ 1388417 w 1738212"/>
                <a:gd name="connsiteY16" fmla="*/ 868591 h 1013883"/>
                <a:gd name="connsiteX17" fmla="*/ 1490665 w 1738212"/>
                <a:gd name="connsiteY17" fmla="*/ 943927 h 1013883"/>
                <a:gd name="connsiteX18" fmla="*/ 1738212 w 1738212"/>
                <a:gd name="connsiteY18" fmla="*/ 1013883 h 1013883"/>
                <a:gd name="connsiteX0" fmla="*/ 0 w 1738212"/>
                <a:gd name="connsiteY0" fmla="*/ 992358 h 1013883"/>
                <a:gd name="connsiteX1" fmla="*/ 53814 w 1738212"/>
                <a:gd name="connsiteY1" fmla="*/ 933165 h 1013883"/>
                <a:gd name="connsiteX2" fmla="*/ 129155 w 1738212"/>
                <a:gd name="connsiteY2" fmla="*/ 760967 h 1013883"/>
                <a:gd name="connsiteX3" fmla="*/ 188351 w 1738212"/>
                <a:gd name="connsiteY3" fmla="*/ 389664 h 1013883"/>
                <a:gd name="connsiteX4" fmla="*/ 247547 w 1738212"/>
                <a:gd name="connsiteY4" fmla="*/ 195941 h 1013883"/>
                <a:gd name="connsiteX5" fmla="*/ 360558 w 1738212"/>
                <a:gd name="connsiteY5" fmla="*/ 185179 h 1013883"/>
                <a:gd name="connsiteX6" fmla="*/ 403199 w 1738212"/>
                <a:gd name="connsiteY6" fmla="*/ 81732 h 1013883"/>
                <a:gd name="connsiteX7" fmla="*/ 542490 w 1738212"/>
                <a:gd name="connsiteY7" fmla="*/ 644 h 1013883"/>
                <a:gd name="connsiteX8" fmla="*/ 672682 w 1738212"/>
                <a:gd name="connsiteY8" fmla="*/ 125985 h 1013883"/>
                <a:gd name="connsiteX9" fmla="*/ 797903 w 1738212"/>
                <a:gd name="connsiteY9" fmla="*/ 467974 h 1013883"/>
                <a:gd name="connsiteX10" fmla="*/ 914848 w 1738212"/>
                <a:gd name="connsiteY10" fmla="*/ 448857 h 1013883"/>
                <a:gd name="connsiteX11" fmla="*/ 1006333 w 1738212"/>
                <a:gd name="connsiteY11" fmla="*/ 411189 h 1013883"/>
                <a:gd name="connsiteX12" fmla="*/ 1081674 w 1738212"/>
                <a:gd name="connsiteY12" fmla="*/ 465001 h 1013883"/>
                <a:gd name="connsiteX13" fmla="*/ 1173158 w 1738212"/>
                <a:gd name="connsiteY13" fmla="*/ 578006 h 1013883"/>
                <a:gd name="connsiteX14" fmla="*/ 1259262 w 1738212"/>
                <a:gd name="connsiteY14" fmla="*/ 701774 h 1013883"/>
                <a:gd name="connsiteX15" fmla="*/ 1307695 w 1738212"/>
                <a:gd name="connsiteY15" fmla="*/ 777110 h 1013883"/>
                <a:gd name="connsiteX16" fmla="*/ 1388417 w 1738212"/>
                <a:gd name="connsiteY16" fmla="*/ 868591 h 1013883"/>
                <a:gd name="connsiteX17" fmla="*/ 1490665 w 1738212"/>
                <a:gd name="connsiteY17" fmla="*/ 943927 h 1013883"/>
                <a:gd name="connsiteX18" fmla="*/ 1738212 w 1738212"/>
                <a:gd name="connsiteY18" fmla="*/ 1013883 h 1013883"/>
                <a:gd name="connsiteX0" fmla="*/ 0 w 1738212"/>
                <a:gd name="connsiteY0" fmla="*/ 992358 h 1013883"/>
                <a:gd name="connsiteX1" fmla="*/ 53814 w 1738212"/>
                <a:gd name="connsiteY1" fmla="*/ 933165 h 1013883"/>
                <a:gd name="connsiteX2" fmla="*/ 129155 w 1738212"/>
                <a:gd name="connsiteY2" fmla="*/ 760967 h 1013883"/>
                <a:gd name="connsiteX3" fmla="*/ 188351 w 1738212"/>
                <a:gd name="connsiteY3" fmla="*/ 389664 h 1013883"/>
                <a:gd name="connsiteX4" fmla="*/ 247547 w 1738212"/>
                <a:gd name="connsiteY4" fmla="*/ 195941 h 1013883"/>
                <a:gd name="connsiteX5" fmla="*/ 360558 w 1738212"/>
                <a:gd name="connsiteY5" fmla="*/ 185179 h 1013883"/>
                <a:gd name="connsiteX6" fmla="*/ 403199 w 1738212"/>
                <a:gd name="connsiteY6" fmla="*/ 81732 h 1013883"/>
                <a:gd name="connsiteX7" fmla="*/ 542490 w 1738212"/>
                <a:gd name="connsiteY7" fmla="*/ 644 h 1013883"/>
                <a:gd name="connsiteX8" fmla="*/ 720487 w 1738212"/>
                <a:gd name="connsiteY8" fmla="*/ 125985 h 1013883"/>
                <a:gd name="connsiteX9" fmla="*/ 797903 w 1738212"/>
                <a:gd name="connsiteY9" fmla="*/ 467974 h 1013883"/>
                <a:gd name="connsiteX10" fmla="*/ 914848 w 1738212"/>
                <a:gd name="connsiteY10" fmla="*/ 448857 h 1013883"/>
                <a:gd name="connsiteX11" fmla="*/ 1006333 w 1738212"/>
                <a:gd name="connsiteY11" fmla="*/ 411189 h 1013883"/>
                <a:gd name="connsiteX12" fmla="*/ 1081674 w 1738212"/>
                <a:gd name="connsiteY12" fmla="*/ 465001 h 1013883"/>
                <a:gd name="connsiteX13" fmla="*/ 1173158 w 1738212"/>
                <a:gd name="connsiteY13" fmla="*/ 578006 h 1013883"/>
                <a:gd name="connsiteX14" fmla="*/ 1259262 w 1738212"/>
                <a:gd name="connsiteY14" fmla="*/ 701774 h 1013883"/>
                <a:gd name="connsiteX15" fmla="*/ 1307695 w 1738212"/>
                <a:gd name="connsiteY15" fmla="*/ 777110 h 1013883"/>
                <a:gd name="connsiteX16" fmla="*/ 1388417 w 1738212"/>
                <a:gd name="connsiteY16" fmla="*/ 868591 h 1013883"/>
                <a:gd name="connsiteX17" fmla="*/ 1490665 w 1738212"/>
                <a:gd name="connsiteY17" fmla="*/ 943927 h 1013883"/>
                <a:gd name="connsiteX18" fmla="*/ 1738212 w 1738212"/>
                <a:gd name="connsiteY18" fmla="*/ 1013883 h 1013883"/>
                <a:gd name="connsiteX0" fmla="*/ 0 w 1738212"/>
                <a:gd name="connsiteY0" fmla="*/ 992358 h 1013883"/>
                <a:gd name="connsiteX1" fmla="*/ 53814 w 1738212"/>
                <a:gd name="connsiteY1" fmla="*/ 933165 h 1013883"/>
                <a:gd name="connsiteX2" fmla="*/ 129155 w 1738212"/>
                <a:gd name="connsiteY2" fmla="*/ 760967 h 1013883"/>
                <a:gd name="connsiteX3" fmla="*/ 188351 w 1738212"/>
                <a:gd name="connsiteY3" fmla="*/ 389664 h 1013883"/>
                <a:gd name="connsiteX4" fmla="*/ 247547 w 1738212"/>
                <a:gd name="connsiteY4" fmla="*/ 195941 h 1013883"/>
                <a:gd name="connsiteX5" fmla="*/ 360558 w 1738212"/>
                <a:gd name="connsiteY5" fmla="*/ 185179 h 1013883"/>
                <a:gd name="connsiteX6" fmla="*/ 403199 w 1738212"/>
                <a:gd name="connsiteY6" fmla="*/ 81732 h 1013883"/>
                <a:gd name="connsiteX7" fmla="*/ 542490 w 1738212"/>
                <a:gd name="connsiteY7" fmla="*/ 644 h 1013883"/>
                <a:gd name="connsiteX8" fmla="*/ 720487 w 1738212"/>
                <a:gd name="connsiteY8" fmla="*/ 125985 h 1013883"/>
                <a:gd name="connsiteX9" fmla="*/ 797903 w 1738212"/>
                <a:gd name="connsiteY9" fmla="*/ 467974 h 1013883"/>
                <a:gd name="connsiteX10" fmla="*/ 914848 w 1738212"/>
                <a:gd name="connsiteY10" fmla="*/ 448857 h 1013883"/>
                <a:gd name="connsiteX11" fmla="*/ 1006333 w 1738212"/>
                <a:gd name="connsiteY11" fmla="*/ 438464 h 1013883"/>
                <a:gd name="connsiteX12" fmla="*/ 1081674 w 1738212"/>
                <a:gd name="connsiteY12" fmla="*/ 465001 h 1013883"/>
                <a:gd name="connsiteX13" fmla="*/ 1173158 w 1738212"/>
                <a:gd name="connsiteY13" fmla="*/ 578006 h 1013883"/>
                <a:gd name="connsiteX14" fmla="*/ 1259262 w 1738212"/>
                <a:gd name="connsiteY14" fmla="*/ 701774 h 1013883"/>
                <a:gd name="connsiteX15" fmla="*/ 1307695 w 1738212"/>
                <a:gd name="connsiteY15" fmla="*/ 777110 h 1013883"/>
                <a:gd name="connsiteX16" fmla="*/ 1388417 w 1738212"/>
                <a:gd name="connsiteY16" fmla="*/ 868591 h 1013883"/>
                <a:gd name="connsiteX17" fmla="*/ 1490665 w 1738212"/>
                <a:gd name="connsiteY17" fmla="*/ 943927 h 1013883"/>
                <a:gd name="connsiteX18" fmla="*/ 1738212 w 1738212"/>
                <a:gd name="connsiteY18" fmla="*/ 1013883 h 101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8212" h="1013883">
                  <a:moveTo>
                    <a:pt x="0" y="992358"/>
                  </a:moveTo>
                  <a:cubicBezTo>
                    <a:pt x="16144" y="982044"/>
                    <a:pt x="32288" y="971730"/>
                    <a:pt x="53814" y="933165"/>
                  </a:cubicBezTo>
                  <a:cubicBezTo>
                    <a:pt x="75340" y="894600"/>
                    <a:pt x="106732" y="851550"/>
                    <a:pt x="129155" y="760967"/>
                  </a:cubicBezTo>
                  <a:cubicBezTo>
                    <a:pt x="151578" y="670384"/>
                    <a:pt x="168619" y="483835"/>
                    <a:pt x="188351" y="389664"/>
                  </a:cubicBezTo>
                  <a:cubicBezTo>
                    <a:pt x="208083" y="295493"/>
                    <a:pt x="218846" y="230022"/>
                    <a:pt x="247547" y="195941"/>
                  </a:cubicBezTo>
                  <a:cubicBezTo>
                    <a:pt x="276248" y="161860"/>
                    <a:pt x="334616" y="204214"/>
                    <a:pt x="360558" y="185179"/>
                  </a:cubicBezTo>
                  <a:cubicBezTo>
                    <a:pt x="386500" y="166144"/>
                    <a:pt x="372877" y="112488"/>
                    <a:pt x="403199" y="81732"/>
                  </a:cubicBezTo>
                  <a:cubicBezTo>
                    <a:pt x="433521" y="50976"/>
                    <a:pt x="489609" y="-6732"/>
                    <a:pt x="542490" y="644"/>
                  </a:cubicBezTo>
                  <a:cubicBezTo>
                    <a:pt x="595371" y="8020"/>
                    <a:pt x="677918" y="48097"/>
                    <a:pt x="720487" y="125985"/>
                  </a:cubicBezTo>
                  <a:cubicBezTo>
                    <a:pt x="763056" y="203873"/>
                    <a:pt x="765510" y="414162"/>
                    <a:pt x="797903" y="467974"/>
                  </a:cubicBezTo>
                  <a:cubicBezTo>
                    <a:pt x="830297" y="521786"/>
                    <a:pt x="880110" y="453775"/>
                    <a:pt x="914848" y="448857"/>
                  </a:cubicBezTo>
                  <a:cubicBezTo>
                    <a:pt x="949586" y="443939"/>
                    <a:pt x="978529" y="435773"/>
                    <a:pt x="1006333" y="438464"/>
                  </a:cubicBezTo>
                  <a:cubicBezTo>
                    <a:pt x="1034137" y="441155"/>
                    <a:pt x="1053870" y="441744"/>
                    <a:pt x="1081674" y="465001"/>
                  </a:cubicBezTo>
                  <a:cubicBezTo>
                    <a:pt x="1109478" y="488258"/>
                    <a:pt x="1143560" y="538544"/>
                    <a:pt x="1173158" y="578006"/>
                  </a:cubicBezTo>
                  <a:cubicBezTo>
                    <a:pt x="1202756" y="617468"/>
                    <a:pt x="1236839" y="668590"/>
                    <a:pt x="1259262" y="701774"/>
                  </a:cubicBezTo>
                  <a:cubicBezTo>
                    <a:pt x="1281685" y="734958"/>
                    <a:pt x="1286169" y="749307"/>
                    <a:pt x="1307695" y="777110"/>
                  </a:cubicBezTo>
                  <a:cubicBezTo>
                    <a:pt x="1329221" y="804913"/>
                    <a:pt x="1357922" y="840788"/>
                    <a:pt x="1388417" y="868591"/>
                  </a:cubicBezTo>
                  <a:cubicBezTo>
                    <a:pt x="1418912" y="896394"/>
                    <a:pt x="1432366" y="919712"/>
                    <a:pt x="1490665" y="943927"/>
                  </a:cubicBezTo>
                  <a:cubicBezTo>
                    <a:pt x="1548964" y="968142"/>
                    <a:pt x="1738212" y="1013883"/>
                    <a:pt x="1738212" y="10138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29" name="Freeform 28"/>
            <p:cNvSpPr/>
            <p:nvPr/>
          </p:nvSpPr>
          <p:spPr>
            <a:xfrm>
              <a:off x="4522788" y="1674813"/>
              <a:ext cx="688975" cy="354012"/>
            </a:xfrm>
            <a:custGeom>
              <a:avLst/>
              <a:gdLst>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548909 w 731878"/>
                <a:gd name="connsiteY4" fmla="*/ 161436 h 258297"/>
                <a:gd name="connsiteX5" fmla="*/ 656538 w 731878"/>
                <a:gd name="connsiteY5" fmla="*/ 26906 h 258297"/>
                <a:gd name="connsiteX6" fmla="*/ 731878 w 731878"/>
                <a:gd name="connsiteY6" fmla="*/ 0 h 258297"/>
                <a:gd name="connsiteX7" fmla="*/ 731878 w 731878"/>
                <a:gd name="connsiteY7" fmla="*/ 0 h 258297"/>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548909 w 731878"/>
                <a:gd name="connsiteY4" fmla="*/ 130627 h 258297"/>
                <a:gd name="connsiteX5" fmla="*/ 656538 w 731878"/>
                <a:gd name="connsiteY5" fmla="*/ 26906 h 258297"/>
                <a:gd name="connsiteX6" fmla="*/ 731878 w 731878"/>
                <a:gd name="connsiteY6" fmla="*/ 0 h 258297"/>
                <a:gd name="connsiteX7" fmla="*/ 731878 w 731878"/>
                <a:gd name="connsiteY7" fmla="*/ 0 h 258297"/>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548909 w 731878"/>
                <a:gd name="connsiteY4" fmla="*/ 130627 h 258297"/>
                <a:gd name="connsiteX5" fmla="*/ 656538 w 731878"/>
                <a:gd name="connsiteY5" fmla="*/ 26906 h 258297"/>
                <a:gd name="connsiteX6" fmla="*/ 731878 w 731878"/>
                <a:gd name="connsiteY6" fmla="*/ 0 h 258297"/>
                <a:gd name="connsiteX7" fmla="*/ 731878 w 731878"/>
                <a:gd name="connsiteY7" fmla="*/ 0 h 258297"/>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656538 w 731878"/>
                <a:gd name="connsiteY4" fmla="*/ 26906 h 258297"/>
                <a:gd name="connsiteX5" fmla="*/ 731878 w 731878"/>
                <a:gd name="connsiteY5" fmla="*/ 0 h 258297"/>
                <a:gd name="connsiteX6" fmla="*/ 731878 w 731878"/>
                <a:gd name="connsiteY6" fmla="*/ 0 h 2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878" h="258297">
                  <a:moveTo>
                    <a:pt x="0" y="258297"/>
                  </a:moveTo>
                  <a:cubicBezTo>
                    <a:pt x="54263" y="249328"/>
                    <a:pt x="108526" y="240359"/>
                    <a:pt x="150681" y="236772"/>
                  </a:cubicBezTo>
                  <a:cubicBezTo>
                    <a:pt x="192836" y="233185"/>
                    <a:pt x="205392" y="244844"/>
                    <a:pt x="252928" y="236772"/>
                  </a:cubicBezTo>
                  <a:cubicBezTo>
                    <a:pt x="300464" y="228700"/>
                    <a:pt x="368630" y="223320"/>
                    <a:pt x="435898" y="188342"/>
                  </a:cubicBezTo>
                  <a:cubicBezTo>
                    <a:pt x="503166" y="153364"/>
                    <a:pt x="607208" y="58296"/>
                    <a:pt x="656538" y="26906"/>
                  </a:cubicBezTo>
                  <a:cubicBezTo>
                    <a:pt x="687033" y="5135"/>
                    <a:pt x="731878" y="0"/>
                    <a:pt x="731878" y="0"/>
                  </a:cubicBezTo>
                  <a:lnTo>
                    <a:pt x="731878" y="0"/>
                  </a:lnTo>
                </a:path>
              </a:pathLst>
            </a:custGeom>
            <a:ln>
              <a:solidFill>
                <a:srgbClr val="0000FF"/>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30" name="Freeform 29"/>
            <p:cNvSpPr/>
            <p:nvPr/>
          </p:nvSpPr>
          <p:spPr>
            <a:xfrm>
              <a:off x="4522788" y="1371600"/>
              <a:ext cx="677862" cy="614363"/>
            </a:xfrm>
            <a:custGeom>
              <a:avLst/>
              <a:gdLst>
                <a:gd name="connsiteX0" fmla="*/ 0 w 678064"/>
                <a:gd name="connsiteY0" fmla="*/ 694226 h 694226"/>
                <a:gd name="connsiteX1" fmla="*/ 59196 w 678064"/>
                <a:gd name="connsiteY1" fmla="*/ 629651 h 694226"/>
                <a:gd name="connsiteX2" fmla="*/ 129155 w 678064"/>
                <a:gd name="connsiteY2" fmla="*/ 360591 h 694226"/>
                <a:gd name="connsiteX3" fmla="*/ 177588 w 678064"/>
                <a:gd name="connsiteY3" fmla="*/ 134581 h 694226"/>
                <a:gd name="connsiteX4" fmla="*/ 236784 w 678064"/>
                <a:gd name="connsiteY4" fmla="*/ 32338 h 694226"/>
                <a:gd name="connsiteX5" fmla="*/ 322887 w 678064"/>
                <a:gd name="connsiteY5" fmla="*/ 51 h 694226"/>
                <a:gd name="connsiteX6" fmla="*/ 430517 w 678064"/>
                <a:gd name="connsiteY6" fmla="*/ 37719 h 694226"/>
                <a:gd name="connsiteX7" fmla="*/ 559672 w 678064"/>
                <a:gd name="connsiteY7" fmla="*/ 102294 h 694226"/>
                <a:gd name="connsiteX8" fmla="*/ 645775 w 678064"/>
                <a:gd name="connsiteY8" fmla="*/ 204537 h 694226"/>
                <a:gd name="connsiteX9" fmla="*/ 678064 w 678064"/>
                <a:gd name="connsiteY9" fmla="*/ 333685 h 694226"/>
                <a:gd name="connsiteX10" fmla="*/ 678064 w 678064"/>
                <a:gd name="connsiteY10" fmla="*/ 333685 h 694226"/>
                <a:gd name="connsiteX0" fmla="*/ 0 w 678064"/>
                <a:gd name="connsiteY0" fmla="*/ 694226 h 694226"/>
                <a:gd name="connsiteX1" fmla="*/ 59196 w 678064"/>
                <a:gd name="connsiteY1" fmla="*/ 629651 h 694226"/>
                <a:gd name="connsiteX2" fmla="*/ 129155 w 678064"/>
                <a:gd name="connsiteY2" fmla="*/ 360591 h 694226"/>
                <a:gd name="connsiteX3" fmla="*/ 177588 w 678064"/>
                <a:gd name="connsiteY3" fmla="*/ 134581 h 694226"/>
                <a:gd name="connsiteX4" fmla="*/ 236784 w 678064"/>
                <a:gd name="connsiteY4" fmla="*/ 32338 h 694226"/>
                <a:gd name="connsiteX5" fmla="*/ 322887 w 678064"/>
                <a:gd name="connsiteY5" fmla="*/ 51 h 694226"/>
                <a:gd name="connsiteX6" fmla="*/ 430517 w 678064"/>
                <a:gd name="connsiteY6" fmla="*/ 37719 h 694226"/>
                <a:gd name="connsiteX7" fmla="*/ 559672 w 678064"/>
                <a:gd name="connsiteY7" fmla="*/ 102294 h 694226"/>
                <a:gd name="connsiteX8" fmla="*/ 645775 w 678064"/>
                <a:gd name="connsiteY8" fmla="*/ 204537 h 694226"/>
                <a:gd name="connsiteX9" fmla="*/ 678064 w 678064"/>
                <a:gd name="connsiteY9" fmla="*/ 333685 h 694226"/>
                <a:gd name="connsiteX0" fmla="*/ 0 w 678064"/>
                <a:gd name="connsiteY0" fmla="*/ 694226 h 694226"/>
                <a:gd name="connsiteX1" fmla="*/ 59196 w 678064"/>
                <a:gd name="connsiteY1" fmla="*/ 629651 h 694226"/>
                <a:gd name="connsiteX2" fmla="*/ 129155 w 678064"/>
                <a:gd name="connsiteY2" fmla="*/ 360591 h 694226"/>
                <a:gd name="connsiteX3" fmla="*/ 177588 w 678064"/>
                <a:gd name="connsiteY3" fmla="*/ 134581 h 694226"/>
                <a:gd name="connsiteX4" fmla="*/ 236784 w 678064"/>
                <a:gd name="connsiteY4" fmla="*/ 32338 h 694226"/>
                <a:gd name="connsiteX5" fmla="*/ 322887 w 678064"/>
                <a:gd name="connsiteY5" fmla="*/ 51 h 694226"/>
                <a:gd name="connsiteX6" fmla="*/ 430517 w 678064"/>
                <a:gd name="connsiteY6" fmla="*/ 37719 h 694226"/>
                <a:gd name="connsiteX7" fmla="*/ 559672 w 678064"/>
                <a:gd name="connsiteY7" fmla="*/ 102294 h 694226"/>
                <a:gd name="connsiteX8" fmla="*/ 645775 w 678064"/>
                <a:gd name="connsiteY8" fmla="*/ 204537 h 694226"/>
                <a:gd name="connsiteX9" fmla="*/ 678064 w 678064"/>
                <a:gd name="connsiteY9" fmla="*/ 231115 h 69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064" h="694226">
                  <a:moveTo>
                    <a:pt x="0" y="694226"/>
                  </a:moveTo>
                  <a:cubicBezTo>
                    <a:pt x="18835" y="689741"/>
                    <a:pt x="37670" y="685257"/>
                    <a:pt x="59196" y="629651"/>
                  </a:cubicBezTo>
                  <a:cubicBezTo>
                    <a:pt x="80722" y="574045"/>
                    <a:pt x="109423" y="443103"/>
                    <a:pt x="129155" y="360591"/>
                  </a:cubicBezTo>
                  <a:cubicBezTo>
                    <a:pt x="148887" y="278079"/>
                    <a:pt x="159650" y="189290"/>
                    <a:pt x="177588" y="134581"/>
                  </a:cubicBezTo>
                  <a:cubicBezTo>
                    <a:pt x="195526" y="79872"/>
                    <a:pt x="212568" y="54760"/>
                    <a:pt x="236784" y="32338"/>
                  </a:cubicBezTo>
                  <a:cubicBezTo>
                    <a:pt x="261000" y="9916"/>
                    <a:pt x="290598" y="-846"/>
                    <a:pt x="322887" y="51"/>
                  </a:cubicBezTo>
                  <a:cubicBezTo>
                    <a:pt x="355176" y="948"/>
                    <a:pt x="391053" y="20678"/>
                    <a:pt x="430517" y="37719"/>
                  </a:cubicBezTo>
                  <a:cubicBezTo>
                    <a:pt x="469981" y="54760"/>
                    <a:pt x="523796" y="74491"/>
                    <a:pt x="559672" y="102294"/>
                  </a:cubicBezTo>
                  <a:cubicBezTo>
                    <a:pt x="595548" y="130097"/>
                    <a:pt x="626043" y="183067"/>
                    <a:pt x="645775" y="204537"/>
                  </a:cubicBezTo>
                  <a:cubicBezTo>
                    <a:pt x="665507" y="226007"/>
                    <a:pt x="678064" y="231115"/>
                    <a:pt x="678064" y="231115"/>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225306" name="TextBox 30"/>
            <p:cNvSpPr txBox="1">
              <a:spLocks noChangeArrowheads="1"/>
            </p:cNvSpPr>
            <p:nvPr/>
          </p:nvSpPr>
          <p:spPr bwMode="auto">
            <a:xfrm>
              <a:off x="5148263" y="1771650"/>
              <a:ext cx="338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P</a:t>
              </a:r>
              <a:r>
                <a:rPr lang="en-US" sz="1100" b="1" baseline="-25000">
                  <a:solidFill>
                    <a:prstClr val="black"/>
                  </a:solidFill>
                  <a:cs typeface="Arial" charset="0"/>
                </a:rPr>
                <a:t>b</a:t>
              </a:r>
            </a:p>
          </p:txBody>
        </p:sp>
        <p:sp>
          <p:nvSpPr>
            <p:cNvPr id="225307" name="TextBox 31"/>
            <p:cNvSpPr txBox="1">
              <a:spLocks noChangeArrowheads="1"/>
            </p:cNvSpPr>
            <p:nvPr/>
          </p:nvSpPr>
          <p:spPr bwMode="auto">
            <a:xfrm>
              <a:off x="4749800" y="1550988"/>
              <a:ext cx="314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P</a:t>
              </a:r>
              <a:r>
                <a:rPr lang="en-US" sz="1100" b="1" baseline="-25000">
                  <a:solidFill>
                    <a:prstClr val="black"/>
                  </a:solidFill>
                  <a:cs typeface="Arial" charset="0"/>
                </a:rPr>
                <a:t>f</a:t>
              </a:r>
            </a:p>
          </p:txBody>
        </p:sp>
      </p:grpSp>
      <p:grpSp>
        <p:nvGrpSpPr>
          <p:cNvPr id="16" name="Group 15"/>
          <p:cNvGrpSpPr/>
          <p:nvPr/>
        </p:nvGrpSpPr>
        <p:grpSpPr>
          <a:xfrm>
            <a:off x="2835649" y="4304158"/>
            <a:ext cx="1071562" cy="2032001"/>
            <a:chOff x="2835649" y="4588040"/>
            <a:chExt cx="1071562" cy="2032001"/>
          </a:xfrm>
        </p:grpSpPr>
        <p:sp>
          <p:nvSpPr>
            <p:cNvPr id="225311" name="TextBox 35"/>
            <p:cNvSpPr txBox="1">
              <a:spLocks noChangeArrowheads="1"/>
            </p:cNvSpPr>
            <p:nvPr/>
          </p:nvSpPr>
          <p:spPr bwMode="auto">
            <a:xfrm>
              <a:off x="3272678" y="6342229"/>
              <a:ext cx="541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dirty="0">
                  <a:solidFill>
                    <a:prstClr val="black"/>
                  </a:solidFill>
                  <a:cs typeface="Arial" charset="0"/>
                </a:rPr>
                <a:t>Time</a:t>
              </a:r>
            </a:p>
          </p:txBody>
        </p:sp>
        <p:cxnSp>
          <p:nvCxnSpPr>
            <p:cNvPr id="33" name="Straight Connector 32"/>
            <p:cNvCxnSpPr/>
            <p:nvPr/>
          </p:nvCxnSpPr>
          <p:spPr>
            <a:xfrm>
              <a:off x="3113461" y="4588040"/>
              <a:ext cx="0" cy="1793875"/>
            </a:xfrm>
            <a:prstGeom prst="line">
              <a:avLst/>
            </a:prstGeom>
            <a:ln w="19050" cmpd="sng"/>
            <a:effectLst/>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H="1">
              <a:off x="3105524" y="6373978"/>
              <a:ext cx="801687" cy="0"/>
            </a:xfrm>
            <a:prstGeom prst="line">
              <a:avLst/>
            </a:prstGeom>
            <a:ln w="19050" cmpd="sng"/>
            <a:effectLst/>
          </p:spPr>
          <p:style>
            <a:lnRef idx="3">
              <a:schemeClr val="dk1"/>
            </a:lnRef>
            <a:fillRef idx="0">
              <a:schemeClr val="dk1"/>
            </a:fillRef>
            <a:effectRef idx="2">
              <a:schemeClr val="dk1"/>
            </a:effectRef>
            <a:fontRef idx="minor">
              <a:schemeClr val="tx1"/>
            </a:fontRef>
          </p:style>
        </p:cxnSp>
        <p:sp>
          <p:nvSpPr>
            <p:cNvPr id="225310" name="TextBox 34"/>
            <p:cNvSpPr txBox="1">
              <a:spLocks noChangeArrowheads="1"/>
            </p:cNvSpPr>
            <p:nvPr/>
          </p:nvSpPr>
          <p:spPr bwMode="auto">
            <a:xfrm rot="16200000">
              <a:off x="2222874" y="5396078"/>
              <a:ext cx="1485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dirty="0">
                  <a:solidFill>
                    <a:prstClr val="black"/>
                  </a:solidFill>
                  <a:cs typeface="Arial" charset="0"/>
                </a:rPr>
                <a:t>Systolic wall stress</a:t>
              </a:r>
            </a:p>
          </p:txBody>
        </p:sp>
        <p:sp>
          <p:nvSpPr>
            <p:cNvPr id="37" name="Freeform 36"/>
            <p:cNvSpPr/>
            <p:nvPr/>
          </p:nvSpPr>
          <p:spPr>
            <a:xfrm>
              <a:off x="3162674" y="4886490"/>
              <a:ext cx="731837" cy="1006475"/>
            </a:xfrm>
            <a:custGeom>
              <a:avLst/>
              <a:gdLst>
                <a:gd name="connsiteX0" fmla="*/ 0 w 1630583"/>
                <a:gd name="connsiteY0" fmla="*/ 667296 h 1307658"/>
                <a:gd name="connsiteX1" fmla="*/ 113011 w 1630583"/>
                <a:gd name="connsiteY1" fmla="*/ 559672 h 1307658"/>
                <a:gd name="connsiteX2" fmla="*/ 274454 w 1630583"/>
                <a:gd name="connsiteY2" fmla="*/ 156082 h 1307658"/>
                <a:gd name="connsiteX3" fmla="*/ 355176 w 1630583"/>
                <a:gd name="connsiteY3" fmla="*/ 16171 h 1307658"/>
                <a:gd name="connsiteX4" fmla="*/ 435898 w 1630583"/>
                <a:gd name="connsiteY4" fmla="*/ 16171 h 1307658"/>
                <a:gd name="connsiteX5" fmla="*/ 516620 w 1630583"/>
                <a:gd name="connsiteY5" fmla="*/ 134557 h 1307658"/>
                <a:gd name="connsiteX6" fmla="*/ 688827 w 1630583"/>
                <a:gd name="connsiteY6" fmla="*/ 505860 h 1307658"/>
                <a:gd name="connsiteX7" fmla="*/ 1017096 w 1630583"/>
                <a:gd name="connsiteY7" fmla="*/ 920212 h 1307658"/>
                <a:gd name="connsiteX8" fmla="*/ 1270025 w 1630583"/>
                <a:gd name="connsiteY8" fmla="*/ 1038598 h 1307658"/>
                <a:gd name="connsiteX9" fmla="*/ 1383036 w 1630583"/>
                <a:gd name="connsiteY9" fmla="*/ 1092410 h 1307658"/>
                <a:gd name="connsiteX10" fmla="*/ 1517572 w 1630583"/>
                <a:gd name="connsiteY10" fmla="*/ 1243084 h 1307658"/>
                <a:gd name="connsiteX11" fmla="*/ 1630583 w 1630583"/>
                <a:gd name="connsiteY11" fmla="*/ 1307658 h 1307658"/>
                <a:gd name="connsiteX0" fmla="*/ 0 w 1630583"/>
                <a:gd name="connsiteY0" fmla="*/ 668029 h 1308391"/>
                <a:gd name="connsiteX1" fmla="*/ 113011 w 1630583"/>
                <a:gd name="connsiteY1" fmla="*/ 560405 h 1308391"/>
                <a:gd name="connsiteX2" fmla="*/ 274454 w 1630583"/>
                <a:gd name="connsiteY2" fmla="*/ 156815 h 1308391"/>
                <a:gd name="connsiteX3" fmla="*/ 355176 w 1630583"/>
                <a:gd name="connsiteY3" fmla="*/ 16904 h 1308391"/>
                <a:gd name="connsiteX4" fmla="*/ 435898 w 1630583"/>
                <a:gd name="connsiteY4" fmla="*/ 16904 h 1308391"/>
                <a:gd name="connsiteX5" fmla="*/ 567820 w 1630583"/>
                <a:gd name="connsiteY5" fmla="*/ 147385 h 1308391"/>
                <a:gd name="connsiteX6" fmla="*/ 688827 w 1630583"/>
                <a:gd name="connsiteY6" fmla="*/ 506593 h 1308391"/>
                <a:gd name="connsiteX7" fmla="*/ 1017096 w 1630583"/>
                <a:gd name="connsiteY7" fmla="*/ 920945 h 1308391"/>
                <a:gd name="connsiteX8" fmla="*/ 1270025 w 1630583"/>
                <a:gd name="connsiteY8" fmla="*/ 1039331 h 1308391"/>
                <a:gd name="connsiteX9" fmla="*/ 1383036 w 1630583"/>
                <a:gd name="connsiteY9" fmla="*/ 1093143 h 1308391"/>
                <a:gd name="connsiteX10" fmla="*/ 1517572 w 1630583"/>
                <a:gd name="connsiteY10" fmla="*/ 1243817 h 1308391"/>
                <a:gd name="connsiteX11" fmla="*/ 1630583 w 1630583"/>
                <a:gd name="connsiteY11" fmla="*/ 1308391 h 1308391"/>
                <a:gd name="connsiteX0" fmla="*/ 0 w 1630583"/>
                <a:gd name="connsiteY0" fmla="*/ 668029 h 1308391"/>
                <a:gd name="connsiteX1" fmla="*/ 113011 w 1630583"/>
                <a:gd name="connsiteY1" fmla="*/ 560405 h 1308391"/>
                <a:gd name="connsiteX2" fmla="*/ 274454 w 1630583"/>
                <a:gd name="connsiteY2" fmla="*/ 156815 h 1308391"/>
                <a:gd name="connsiteX3" fmla="*/ 355176 w 1630583"/>
                <a:gd name="connsiteY3" fmla="*/ 16904 h 1308391"/>
                <a:gd name="connsiteX4" fmla="*/ 435898 w 1630583"/>
                <a:gd name="connsiteY4" fmla="*/ 16904 h 1308391"/>
                <a:gd name="connsiteX5" fmla="*/ 567820 w 1630583"/>
                <a:gd name="connsiteY5" fmla="*/ 147385 h 1308391"/>
                <a:gd name="connsiteX6" fmla="*/ 985791 w 1630583"/>
                <a:gd name="connsiteY6" fmla="*/ 494498 h 1308391"/>
                <a:gd name="connsiteX7" fmla="*/ 1017096 w 1630583"/>
                <a:gd name="connsiteY7" fmla="*/ 920945 h 1308391"/>
                <a:gd name="connsiteX8" fmla="*/ 1270025 w 1630583"/>
                <a:gd name="connsiteY8" fmla="*/ 1039331 h 1308391"/>
                <a:gd name="connsiteX9" fmla="*/ 1383036 w 1630583"/>
                <a:gd name="connsiteY9" fmla="*/ 1093143 h 1308391"/>
                <a:gd name="connsiteX10" fmla="*/ 1517572 w 1630583"/>
                <a:gd name="connsiteY10" fmla="*/ 1243817 h 1308391"/>
                <a:gd name="connsiteX11" fmla="*/ 1630583 w 1630583"/>
                <a:gd name="connsiteY11" fmla="*/ 1308391 h 1308391"/>
                <a:gd name="connsiteX0" fmla="*/ 0 w 1630583"/>
                <a:gd name="connsiteY0" fmla="*/ 668029 h 1308391"/>
                <a:gd name="connsiteX1" fmla="*/ 113011 w 1630583"/>
                <a:gd name="connsiteY1" fmla="*/ 560405 h 1308391"/>
                <a:gd name="connsiteX2" fmla="*/ 274454 w 1630583"/>
                <a:gd name="connsiteY2" fmla="*/ 156815 h 1308391"/>
                <a:gd name="connsiteX3" fmla="*/ 355176 w 1630583"/>
                <a:gd name="connsiteY3" fmla="*/ 16904 h 1308391"/>
                <a:gd name="connsiteX4" fmla="*/ 435898 w 1630583"/>
                <a:gd name="connsiteY4" fmla="*/ 16904 h 1308391"/>
                <a:gd name="connsiteX5" fmla="*/ 567820 w 1630583"/>
                <a:gd name="connsiteY5" fmla="*/ 147385 h 1308391"/>
                <a:gd name="connsiteX6" fmla="*/ 985791 w 1630583"/>
                <a:gd name="connsiteY6" fmla="*/ 494498 h 1308391"/>
                <a:gd name="connsiteX7" fmla="*/ 1242378 w 1630583"/>
                <a:gd name="connsiteY7" fmla="*/ 920945 h 1308391"/>
                <a:gd name="connsiteX8" fmla="*/ 1270025 w 1630583"/>
                <a:gd name="connsiteY8" fmla="*/ 1039331 h 1308391"/>
                <a:gd name="connsiteX9" fmla="*/ 1383036 w 1630583"/>
                <a:gd name="connsiteY9" fmla="*/ 1093143 h 1308391"/>
                <a:gd name="connsiteX10" fmla="*/ 1517572 w 1630583"/>
                <a:gd name="connsiteY10" fmla="*/ 1243817 h 1308391"/>
                <a:gd name="connsiteX11" fmla="*/ 1630583 w 1630583"/>
                <a:gd name="connsiteY11" fmla="*/ 1308391 h 1308391"/>
                <a:gd name="connsiteX0" fmla="*/ 0 w 1630583"/>
                <a:gd name="connsiteY0" fmla="*/ 668029 h 1308391"/>
                <a:gd name="connsiteX1" fmla="*/ 113011 w 1630583"/>
                <a:gd name="connsiteY1" fmla="*/ 560405 h 1308391"/>
                <a:gd name="connsiteX2" fmla="*/ 274454 w 1630583"/>
                <a:gd name="connsiteY2" fmla="*/ 156815 h 1308391"/>
                <a:gd name="connsiteX3" fmla="*/ 355176 w 1630583"/>
                <a:gd name="connsiteY3" fmla="*/ 16904 h 1308391"/>
                <a:gd name="connsiteX4" fmla="*/ 435898 w 1630583"/>
                <a:gd name="connsiteY4" fmla="*/ 16904 h 1308391"/>
                <a:gd name="connsiteX5" fmla="*/ 834064 w 1630583"/>
                <a:gd name="connsiteY5" fmla="*/ 147385 h 1308391"/>
                <a:gd name="connsiteX6" fmla="*/ 985791 w 1630583"/>
                <a:gd name="connsiteY6" fmla="*/ 494498 h 1308391"/>
                <a:gd name="connsiteX7" fmla="*/ 1242378 w 1630583"/>
                <a:gd name="connsiteY7" fmla="*/ 920945 h 1308391"/>
                <a:gd name="connsiteX8" fmla="*/ 1270025 w 1630583"/>
                <a:gd name="connsiteY8" fmla="*/ 1039331 h 1308391"/>
                <a:gd name="connsiteX9" fmla="*/ 1383036 w 1630583"/>
                <a:gd name="connsiteY9" fmla="*/ 1093143 h 1308391"/>
                <a:gd name="connsiteX10" fmla="*/ 1517572 w 1630583"/>
                <a:gd name="connsiteY10" fmla="*/ 1243817 h 1308391"/>
                <a:gd name="connsiteX11" fmla="*/ 1630583 w 1630583"/>
                <a:gd name="connsiteY11" fmla="*/ 1308391 h 1308391"/>
                <a:gd name="connsiteX0" fmla="*/ 0 w 1630583"/>
                <a:gd name="connsiteY0" fmla="*/ 671610 h 1311972"/>
                <a:gd name="connsiteX1" fmla="*/ 113011 w 1630583"/>
                <a:gd name="connsiteY1" fmla="*/ 563986 h 1311972"/>
                <a:gd name="connsiteX2" fmla="*/ 274454 w 1630583"/>
                <a:gd name="connsiteY2" fmla="*/ 160396 h 1311972"/>
                <a:gd name="connsiteX3" fmla="*/ 355176 w 1630583"/>
                <a:gd name="connsiteY3" fmla="*/ 20485 h 1311972"/>
                <a:gd name="connsiteX4" fmla="*/ 671422 w 1630583"/>
                <a:gd name="connsiteY4" fmla="*/ 14437 h 1311972"/>
                <a:gd name="connsiteX5" fmla="*/ 834064 w 1630583"/>
                <a:gd name="connsiteY5" fmla="*/ 150966 h 1311972"/>
                <a:gd name="connsiteX6" fmla="*/ 985791 w 1630583"/>
                <a:gd name="connsiteY6" fmla="*/ 498079 h 1311972"/>
                <a:gd name="connsiteX7" fmla="*/ 1242378 w 1630583"/>
                <a:gd name="connsiteY7" fmla="*/ 924526 h 1311972"/>
                <a:gd name="connsiteX8" fmla="*/ 1270025 w 1630583"/>
                <a:gd name="connsiteY8" fmla="*/ 1042912 h 1311972"/>
                <a:gd name="connsiteX9" fmla="*/ 1383036 w 1630583"/>
                <a:gd name="connsiteY9" fmla="*/ 1096724 h 1311972"/>
                <a:gd name="connsiteX10" fmla="*/ 1517572 w 1630583"/>
                <a:gd name="connsiteY10" fmla="*/ 1247398 h 1311972"/>
                <a:gd name="connsiteX11" fmla="*/ 1630583 w 1630583"/>
                <a:gd name="connsiteY11" fmla="*/ 1311972 h 1311972"/>
                <a:gd name="connsiteX0" fmla="*/ 0 w 1630583"/>
                <a:gd name="connsiteY0" fmla="*/ 667512 h 1307874"/>
                <a:gd name="connsiteX1" fmla="*/ 113011 w 1630583"/>
                <a:gd name="connsiteY1" fmla="*/ 559888 h 1307874"/>
                <a:gd name="connsiteX2" fmla="*/ 274454 w 1630583"/>
                <a:gd name="connsiteY2" fmla="*/ 156298 h 1307874"/>
                <a:gd name="connsiteX3" fmla="*/ 466193 w 1630583"/>
                <a:gd name="connsiteY3" fmla="*/ 70486 h 1307874"/>
                <a:gd name="connsiteX4" fmla="*/ 355176 w 1630583"/>
                <a:gd name="connsiteY4" fmla="*/ 16387 h 1307874"/>
                <a:gd name="connsiteX5" fmla="*/ 671422 w 1630583"/>
                <a:gd name="connsiteY5" fmla="*/ 10339 h 1307874"/>
                <a:gd name="connsiteX6" fmla="*/ 834064 w 1630583"/>
                <a:gd name="connsiteY6" fmla="*/ 146868 h 1307874"/>
                <a:gd name="connsiteX7" fmla="*/ 985791 w 1630583"/>
                <a:gd name="connsiteY7" fmla="*/ 493981 h 1307874"/>
                <a:gd name="connsiteX8" fmla="*/ 1242378 w 1630583"/>
                <a:gd name="connsiteY8" fmla="*/ 920428 h 1307874"/>
                <a:gd name="connsiteX9" fmla="*/ 1270025 w 1630583"/>
                <a:gd name="connsiteY9" fmla="*/ 1038814 h 1307874"/>
                <a:gd name="connsiteX10" fmla="*/ 1383036 w 1630583"/>
                <a:gd name="connsiteY10" fmla="*/ 1092626 h 1307874"/>
                <a:gd name="connsiteX11" fmla="*/ 1517572 w 1630583"/>
                <a:gd name="connsiteY11" fmla="*/ 1243300 h 1307874"/>
                <a:gd name="connsiteX12" fmla="*/ 1630583 w 1630583"/>
                <a:gd name="connsiteY12" fmla="*/ 1307874 h 1307874"/>
                <a:gd name="connsiteX0" fmla="*/ 0 w 1630583"/>
                <a:gd name="connsiteY0" fmla="*/ 667512 h 1307874"/>
                <a:gd name="connsiteX1" fmla="*/ 113011 w 1630583"/>
                <a:gd name="connsiteY1" fmla="*/ 559888 h 1307874"/>
                <a:gd name="connsiteX2" fmla="*/ 274454 w 1630583"/>
                <a:gd name="connsiteY2" fmla="*/ 156298 h 1307874"/>
                <a:gd name="connsiteX3" fmla="*/ 466193 w 1630583"/>
                <a:gd name="connsiteY3" fmla="*/ 70486 h 1307874"/>
                <a:gd name="connsiteX4" fmla="*/ 488298 w 1630583"/>
                <a:gd name="connsiteY4" fmla="*/ 16387 h 1307874"/>
                <a:gd name="connsiteX5" fmla="*/ 671422 w 1630583"/>
                <a:gd name="connsiteY5" fmla="*/ 10339 h 1307874"/>
                <a:gd name="connsiteX6" fmla="*/ 834064 w 1630583"/>
                <a:gd name="connsiteY6" fmla="*/ 146868 h 1307874"/>
                <a:gd name="connsiteX7" fmla="*/ 985791 w 1630583"/>
                <a:gd name="connsiteY7" fmla="*/ 493981 h 1307874"/>
                <a:gd name="connsiteX8" fmla="*/ 1242378 w 1630583"/>
                <a:gd name="connsiteY8" fmla="*/ 920428 h 1307874"/>
                <a:gd name="connsiteX9" fmla="*/ 1270025 w 1630583"/>
                <a:gd name="connsiteY9" fmla="*/ 1038814 h 1307874"/>
                <a:gd name="connsiteX10" fmla="*/ 1383036 w 1630583"/>
                <a:gd name="connsiteY10" fmla="*/ 1092626 h 1307874"/>
                <a:gd name="connsiteX11" fmla="*/ 1517572 w 1630583"/>
                <a:gd name="connsiteY11" fmla="*/ 1243300 h 1307874"/>
                <a:gd name="connsiteX12" fmla="*/ 1630583 w 1630583"/>
                <a:gd name="connsiteY12" fmla="*/ 1307874 h 1307874"/>
                <a:gd name="connsiteX0" fmla="*/ 0 w 1630583"/>
                <a:gd name="connsiteY0" fmla="*/ 667051 h 1307413"/>
                <a:gd name="connsiteX1" fmla="*/ 113011 w 1630583"/>
                <a:gd name="connsiteY1" fmla="*/ 559427 h 1307413"/>
                <a:gd name="connsiteX2" fmla="*/ 274454 w 1630583"/>
                <a:gd name="connsiteY2" fmla="*/ 155837 h 1307413"/>
                <a:gd name="connsiteX3" fmla="*/ 404752 w 1630583"/>
                <a:gd name="connsiteY3" fmla="*/ 57930 h 1307413"/>
                <a:gd name="connsiteX4" fmla="*/ 488298 w 1630583"/>
                <a:gd name="connsiteY4" fmla="*/ 15926 h 1307413"/>
                <a:gd name="connsiteX5" fmla="*/ 671422 w 1630583"/>
                <a:gd name="connsiteY5" fmla="*/ 9878 h 1307413"/>
                <a:gd name="connsiteX6" fmla="*/ 834064 w 1630583"/>
                <a:gd name="connsiteY6" fmla="*/ 146407 h 1307413"/>
                <a:gd name="connsiteX7" fmla="*/ 985791 w 1630583"/>
                <a:gd name="connsiteY7" fmla="*/ 493520 h 1307413"/>
                <a:gd name="connsiteX8" fmla="*/ 1242378 w 1630583"/>
                <a:gd name="connsiteY8" fmla="*/ 919967 h 1307413"/>
                <a:gd name="connsiteX9" fmla="*/ 1270025 w 1630583"/>
                <a:gd name="connsiteY9" fmla="*/ 1038353 h 1307413"/>
                <a:gd name="connsiteX10" fmla="*/ 1383036 w 1630583"/>
                <a:gd name="connsiteY10" fmla="*/ 1092165 h 1307413"/>
                <a:gd name="connsiteX11" fmla="*/ 1517572 w 1630583"/>
                <a:gd name="connsiteY11" fmla="*/ 1242839 h 1307413"/>
                <a:gd name="connsiteX12" fmla="*/ 1630583 w 1630583"/>
                <a:gd name="connsiteY12" fmla="*/ 1307413 h 1307413"/>
                <a:gd name="connsiteX0" fmla="*/ 0 w 1630583"/>
                <a:gd name="connsiteY0" fmla="*/ 671610 h 1311972"/>
                <a:gd name="connsiteX1" fmla="*/ 113011 w 1630583"/>
                <a:gd name="connsiteY1" fmla="*/ 563986 h 1311972"/>
                <a:gd name="connsiteX2" fmla="*/ 274454 w 1630583"/>
                <a:gd name="connsiteY2" fmla="*/ 160396 h 1311972"/>
                <a:gd name="connsiteX3" fmla="*/ 488298 w 1630583"/>
                <a:gd name="connsiteY3" fmla="*/ 20485 h 1311972"/>
                <a:gd name="connsiteX4" fmla="*/ 671422 w 1630583"/>
                <a:gd name="connsiteY4" fmla="*/ 14437 h 1311972"/>
                <a:gd name="connsiteX5" fmla="*/ 834064 w 1630583"/>
                <a:gd name="connsiteY5" fmla="*/ 150966 h 1311972"/>
                <a:gd name="connsiteX6" fmla="*/ 985791 w 1630583"/>
                <a:gd name="connsiteY6" fmla="*/ 498079 h 1311972"/>
                <a:gd name="connsiteX7" fmla="*/ 1242378 w 1630583"/>
                <a:gd name="connsiteY7" fmla="*/ 924526 h 1311972"/>
                <a:gd name="connsiteX8" fmla="*/ 1270025 w 1630583"/>
                <a:gd name="connsiteY8" fmla="*/ 1042912 h 1311972"/>
                <a:gd name="connsiteX9" fmla="*/ 1383036 w 1630583"/>
                <a:gd name="connsiteY9" fmla="*/ 1096724 h 1311972"/>
                <a:gd name="connsiteX10" fmla="*/ 1517572 w 1630583"/>
                <a:gd name="connsiteY10" fmla="*/ 1247398 h 1311972"/>
                <a:gd name="connsiteX11" fmla="*/ 1630583 w 1630583"/>
                <a:gd name="connsiteY11" fmla="*/ 1311972 h 1311972"/>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985791 w 1630583"/>
                <a:gd name="connsiteY6" fmla="*/ 498417 h 1312310"/>
                <a:gd name="connsiteX7" fmla="*/ 1242378 w 1630583"/>
                <a:gd name="connsiteY7" fmla="*/ 924864 h 1312310"/>
                <a:gd name="connsiteX8" fmla="*/ 1270025 w 1630583"/>
                <a:gd name="connsiteY8" fmla="*/ 1043250 h 1312310"/>
                <a:gd name="connsiteX9" fmla="*/ 1383036 w 1630583"/>
                <a:gd name="connsiteY9" fmla="*/ 1097062 h 1312310"/>
                <a:gd name="connsiteX10" fmla="*/ 1517572 w 1630583"/>
                <a:gd name="connsiteY10" fmla="*/ 1247736 h 1312310"/>
                <a:gd name="connsiteX11" fmla="*/ 1630583 w 1630583"/>
                <a:gd name="connsiteY11"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108674 w 1630583"/>
                <a:gd name="connsiteY6" fmla="*/ 498417 h 1312310"/>
                <a:gd name="connsiteX7" fmla="*/ 1242378 w 1630583"/>
                <a:gd name="connsiteY7" fmla="*/ 924864 h 1312310"/>
                <a:gd name="connsiteX8" fmla="*/ 1270025 w 1630583"/>
                <a:gd name="connsiteY8" fmla="*/ 1043250 h 1312310"/>
                <a:gd name="connsiteX9" fmla="*/ 1383036 w 1630583"/>
                <a:gd name="connsiteY9" fmla="*/ 1097062 h 1312310"/>
                <a:gd name="connsiteX10" fmla="*/ 1517572 w 1630583"/>
                <a:gd name="connsiteY10" fmla="*/ 1247736 h 1312310"/>
                <a:gd name="connsiteX11" fmla="*/ 1630583 w 1630583"/>
                <a:gd name="connsiteY11"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108674 w 1630583"/>
                <a:gd name="connsiteY6" fmla="*/ 498417 h 1312310"/>
                <a:gd name="connsiteX7" fmla="*/ 1270025 w 1630583"/>
                <a:gd name="connsiteY7" fmla="*/ 1043250 h 1312310"/>
                <a:gd name="connsiteX8" fmla="*/ 1383036 w 1630583"/>
                <a:gd name="connsiteY8" fmla="*/ 1097062 h 1312310"/>
                <a:gd name="connsiteX9" fmla="*/ 1517572 w 1630583"/>
                <a:gd name="connsiteY9" fmla="*/ 1247736 h 1312310"/>
                <a:gd name="connsiteX10" fmla="*/ 1630583 w 1630583"/>
                <a:gd name="connsiteY10"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108674 w 1630583"/>
                <a:gd name="connsiteY6" fmla="*/ 498417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077953 w 1630583"/>
                <a:gd name="connsiteY6" fmla="*/ 546798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028266 w 1630583"/>
                <a:gd name="connsiteY6" fmla="*/ 577037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943375 w 1630583"/>
                <a:gd name="connsiteY5" fmla="*/ 151304 h 1312310"/>
                <a:gd name="connsiteX6" fmla="*/ 1028266 w 1630583"/>
                <a:gd name="connsiteY6" fmla="*/ 577037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943375 w 1630583"/>
                <a:gd name="connsiteY5" fmla="*/ 151304 h 1312310"/>
                <a:gd name="connsiteX6" fmla="*/ 1113837 w 1630583"/>
                <a:gd name="connsiteY6" fmla="*/ 546636 h 1312310"/>
                <a:gd name="connsiteX7" fmla="*/ 1028266 w 1630583"/>
                <a:gd name="connsiteY7" fmla="*/ 577037 h 1312310"/>
                <a:gd name="connsiteX8" fmla="*/ 1383036 w 1630583"/>
                <a:gd name="connsiteY8" fmla="*/ 1097062 h 1312310"/>
                <a:gd name="connsiteX9" fmla="*/ 1517572 w 1630583"/>
                <a:gd name="connsiteY9" fmla="*/ 1247736 h 1312310"/>
                <a:gd name="connsiteX10" fmla="*/ 1630583 w 1630583"/>
                <a:gd name="connsiteY10"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943375 w 1630583"/>
                <a:gd name="connsiteY5" fmla="*/ 151304 h 1312310"/>
                <a:gd name="connsiteX6" fmla="*/ 1113837 w 1630583"/>
                <a:gd name="connsiteY6" fmla="*/ 546636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943375 w 1630583"/>
                <a:gd name="connsiteY5" fmla="*/ 151304 h 1312310"/>
                <a:gd name="connsiteX6" fmla="*/ 905151 w 1630583"/>
                <a:gd name="connsiteY6" fmla="*/ 189827 h 1312310"/>
                <a:gd name="connsiteX7" fmla="*/ 1113837 w 1630583"/>
                <a:gd name="connsiteY7" fmla="*/ 546636 h 1312310"/>
                <a:gd name="connsiteX8" fmla="*/ 1383036 w 1630583"/>
                <a:gd name="connsiteY8" fmla="*/ 1097062 h 1312310"/>
                <a:gd name="connsiteX9" fmla="*/ 1517572 w 1630583"/>
                <a:gd name="connsiteY9" fmla="*/ 1247736 h 1312310"/>
                <a:gd name="connsiteX10" fmla="*/ 1630583 w 1630583"/>
                <a:gd name="connsiteY10" fmla="*/ 1312310 h 1312310"/>
                <a:gd name="connsiteX0" fmla="*/ 0 w 1630583"/>
                <a:gd name="connsiteY0" fmla="*/ 674596 h 1314958"/>
                <a:gd name="connsiteX1" fmla="*/ 113011 w 1630583"/>
                <a:gd name="connsiteY1" fmla="*/ 566972 h 1314958"/>
                <a:gd name="connsiteX2" fmla="*/ 376855 w 1630583"/>
                <a:gd name="connsiteY2" fmla="*/ 169430 h 1314958"/>
                <a:gd name="connsiteX3" fmla="*/ 488298 w 1630583"/>
                <a:gd name="connsiteY3" fmla="*/ 23471 h 1314958"/>
                <a:gd name="connsiteX4" fmla="*/ 671422 w 1630583"/>
                <a:gd name="connsiteY4" fmla="*/ 17423 h 1314958"/>
                <a:gd name="connsiteX5" fmla="*/ 905151 w 1630583"/>
                <a:gd name="connsiteY5" fmla="*/ 192475 h 1314958"/>
                <a:gd name="connsiteX6" fmla="*/ 1113837 w 1630583"/>
                <a:gd name="connsiteY6" fmla="*/ 549284 h 1314958"/>
                <a:gd name="connsiteX7" fmla="*/ 1383036 w 1630583"/>
                <a:gd name="connsiteY7" fmla="*/ 1099710 h 1314958"/>
                <a:gd name="connsiteX8" fmla="*/ 1517572 w 1630583"/>
                <a:gd name="connsiteY8" fmla="*/ 1250384 h 1314958"/>
                <a:gd name="connsiteX9" fmla="*/ 1630583 w 1630583"/>
                <a:gd name="connsiteY9" fmla="*/ 1314958 h 1314958"/>
                <a:gd name="connsiteX0" fmla="*/ 0 w 1630583"/>
                <a:gd name="connsiteY0" fmla="*/ 671969 h 1312331"/>
                <a:gd name="connsiteX1" fmla="*/ 113011 w 1630583"/>
                <a:gd name="connsiteY1" fmla="*/ 564345 h 1312331"/>
                <a:gd name="connsiteX2" fmla="*/ 376855 w 1630583"/>
                <a:gd name="connsiteY2" fmla="*/ 166803 h 1312331"/>
                <a:gd name="connsiteX3" fmla="*/ 547924 w 1630583"/>
                <a:gd name="connsiteY3" fmla="*/ 26891 h 1312331"/>
                <a:gd name="connsiteX4" fmla="*/ 671422 w 1630583"/>
                <a:gd name="connsiteY4" fmla="*/ 14796 h 1312331"/>
                <a:gd name="connsiteX5" fmla="*/ 905151 w 1630583"/>
                <a:gd name="connsiteY5" fmla="*/ 189848 h 1312331"/>
                <a:gd name="connsiteX6" fmla="*/ 1113837 w 1630583"/>
                <a:gd name="connsiteY6" fmla="*/ 546657 h 1312331"/>
                <a:gd name="connsiteX7" fmla="*/ 1383036 w 1630583"/>
                <a:gd name="connsiteY7" fmla="*/ 1097083 h 1312331"/>
                <a:gd name="connsiteX8" fmla="*/ 1517572 w 1630583"/>
                <a:gd name="connsiteY8" fmla="*/ 1247757 h 1312331"/>
                <a:gd name="connsiteX9" fmla="*/ 1630583 w 1630583"/>
                <a:gd name="connsiteY9" fmla="*/ 1312331 h 1312331"/>
                <a:gd name="connsiteX0" fmla="*/ 0 w 1630583"/>
                <a:gd name="connsiteY0" fmla="*/ 671968 h 1312330"/>
                <a:gd name="connsiteX1" fmla="*/ 113011 w 1630583"/>
                <a:gd name="connsiteY1" fmla="*/ 564344 h 1312330"/>
                <a:gd name="connsiteX2" fmla="*/ 376855 w 1630583"/>
                <a:gd name="connsiteY2" fmla="*/ 166802 h 1312330"/>
                <a:gd name="connsiteX3" fmla="*/ 547924 w 1630583"/>
                <a:gd name="connsiteY3" fmla="*/ 26890 h 1312330"/>
                <a:gd name="connsiteX4" fmla="*/ 810546 w 1630583"/>
                <a:gd name="connsiteY4" fmla="*/ 14795 h 1312330"/>
                <a:gd name="connsiteX5" fmla="*/ 905151 w 1630583"/>
                <a:gd name="connsiteY5" fmla="*/ 189847 h 1312330"/>
                <a:gd name="connsiteX6" fmla="*/ 1113837 w 1630583"/>
                <a:gd name="connsiteY6" fmla="*/ 546656 h 1312330"/>
                <a:gd name="connsiteX7" fmla="*/ 1383036 w 1630583"/>
                <a:gd name="connsiteY7" fmla="*/ 1097082 h 1312330"/>
                <a:gd name="connsiteX8" fmla="*/ 1517572 w 1630583"/>
                <a:gd name="connsiteY8" fmla="*/ 1247756 h 1312330"/>
                <a:gd name="connsiteX9" fmla="*/ 1630583 w 1630583"/>
                <a:gd name="connsiteY9" fmla="*/ 1312330 h 1312330"/>
                <a:gd name="connsiteX0" fmla="*/ 0 w 1630583"/>
                <a:gd name="connsiteY0" fmla="*/ 669772 h 1310134"/>
                <a:gd name="connsiteX1" fmla="*/ 113011 w 1630583"/>
                <a:gd name="connsiteY1" fmla="*/ 562148 h 1310134"/>
                <a:gd name="connsiteX2" fmla="*/ 376855 w 1630583"/>
                <a:gd name="connsiteY2" fmla="*/ 164606 h 1310134"/>
                <a:gd name="connsiteX3" fmla="*/ 547924 w 1630583"/>
                <a:gd name="connsiteY3" fmla="*/ 24694 h 1310134"/>
                <a:gd name="connsiteX4" fmla="*/ 810546 w 1630583"/>
                <a:gd name="connsiteY4" fmla="*/ 12599 h 1310134"/>
                <a:gd name="connsiteX5" fmla="*/ 954838 w 1630583"/>
                <a:gd name="connsiteY5" fmla="*/ 157412 h 1310134"/>
                <a:gd name="connsiteX6" fmla="*/ 905151 w 1630583"/>
                <a:gd name="connsiteY6" fmla="*/ 187651 h 1310134"/>
                <a:gd name="connsiteX7" fmla="*/ 1113837 w 1630583"/>
                <a:gd name="connsiteY7" fmla="*/ 544460 h 1310134"/>
                <a:gd name="connsiteX8" fmla="*/ 1383036 w 1630583"/>
                <a:gd name="connsiteY8" fmla="*/ 1094886 h 1310134"/>
                <a:gd name="connsiteX9" fmla="*/ 1517572 w 1630583"/>
                <a:gd name="connsiteY9" fmla="*/ 1245560 h 1310134"/>
                <a:gd name="connsiteX10" fmla="*/ 1630583 w 1630583"/>
                <a:gd name="connsiteY10" fmla="*/ 1310134 h 1310134"/>
                <a:gd name="connsiteX0" fmla="*/ 0 w 1630583"/>
                <a:gd name="connsiteY0" fmla="*/ 669772 h 1310134"/>
                <a:gd name="connsiteX1" fmla="*/ 113011 w 1630583"/>
                <a:gd name="connsiteY1" fmla="*/ 562148 h 1310134"/>
                <a:gd name="connsiteX2" fmla="*/ 376855 w 1630583"/>
                <a:gd name="connsiteY2" fmla="*/ 164606 h 1310134"/>
                <a:gd name="connsiteX3" fmla="*/ 547924 w 1630583"/>
                <a:gd name="connsiteY3" fmla="*/ 24694 h 1310134"/>
                <a:gd name="connsiteX4" fmla="*/ 810546 w 1630583"/>
                <a:gd name="connsiteY4" fmla="*/ 12599 h 1310134"/>
                <a:gd name="connsiteX5" fmla="*/ 954838 w 1630583"/>
                <a:gd name="connsiteY5" fmla="*/ 157412 h 1310134"/>
                <a:gd name="connsiteX6" fmla="*/ 1113837 w 1630583"/>
                <a:gd name="connsiteY6" fmla="*/ 544460 h 1310134"/>
                <a:gd name="connsiteX7" fmla="*/ 1383036 w 1630583"/>
                <a:gd name="connsiteY7" fmla="*/ 1094886 h 1310134"/>
                <a:gd name="connsiteX8" fmla="*/ 1517572 w 1630583"/>
                <a:gd name="connsiteY8" fmla="*/ 1245560 h 1310134"/>
                <a:gd name="connsiteX9" fmla="*/ 1630583 w 1630583"/>
                <a:gd name="connsiteY9" fmla="*/ 1310134 h 1310134"/>
                <a:gd name="connsiteX0" fmla="*/ 0 w 1630583"/>
                <a:gd name="connsiteY0" fmla="*/ 669772 h 1310134"/>
                <a:gd name="connsiteX1" fmla="*/ 113011 w 1630583"/>
                <a:gd name="connsiteY1" fmla="*/ 562148 h 1310134"/>
                <a:gd name="connsiteX2" fmla="*/ 376855 w 1630583"/>
                <a:gd name="connsiteY2" fmla="*/ 164606 h 1310134"/>
                <a:gd name="connsiteX3" fmla="*/ 547924 w 1630583"/>
                <a:gd name="connsiteY3" fmla="*/ 24694 h 1310134"/>
                <a:gd name="connsiteX4" fmla="*/ 810546 w 1630583"/>
                <a:gd name="connsiteY4" fmla="*/ 12599 h 1310134"/>
                <a:gd name="connsiteX5" fmla="*/ 954838 w 1630583"/>
                <a:gd name="connsiteY5" fmla="*/ 157412 h 1310134"/>
                <a:gd name="connsiteX6" fmla="*/ 1113837 w 1630583"/>
                <a:gd name="connsiteY6" fmla="*/ 544460 h 1310134"/>
                <a:gd name="connsiteX7" fmla="*/ 1383036 w 1630583"/>
                <a:gd name="connsiteY7" fmla="*/ 1094886 h 1310134"/>
                <a:gd name="connsiteX8" fmla="*/ 1630583 w 1630583"/>
                <a:gd name="connsiteY8" fmla="*/ 1310134 h 1310134"/>
                <a:gd name="connsiteX0" fmla="*/ 0 w 1630583"/>
                <a:gd name="connsiteY0" fmla="*/ 669772 h 1310134"/>
                <a:gd name="connsiteX1" fmla="*/ 113011 w 1630583"/>
                <a:gd name="connsiteY1" fmla="*/ 562148 h 1310134"/>
                <a:gd name="connsiteX2" fmla="*/ 376855 w 1630583"/>
                <a:gd name="connsiteY2" fmla="*/ 164606 h 1310134"/>
                <a:gd name="connsiteX3" fmla="*/ 547924 w 1630583"/>
                <a:gd name="connsiteY3" fmla="*/ 24694 h 1310134"/>
                <a:gd name="connsiteX4" fmla="*/ 810546 w 1630583"/>
                <a:gd name="connsiteY4" fmla="*/ 12599 h 1310134"/>
                <a:gd name="connsiteX5" fmla="*/ 954838 w 1630583"/>
                <a:gd name="connsiteY5" fmla="*/ 157412 h 1310134"/>
                <a:gd name="connsiteX6" fmla="*/ 1113837 w 1630583"/>
                <a:gd name="connsiteY6" fmla="*/ 544460 h 1310134"/>
                <a:gd name="connsiteX7" fmla="*/ 1344239 w 1630583"/>
                <a:gd name="connsiteY7" fmla="*/ 925553 h 1310134"/>
                <a:gd name="connsiteX8" fmla="*/ 1630583 w 1630583"/>
                <a:gd name="connsiteY8" fmla="*/ 1310134 h 1310134"/>
                <a:gd name="connsiteX0" fmla="*/ 0 w 1604719"/>
                <a:gd name="connsiteY0" fmla="*/ 669772 h 1134753"/>
                <a:gd name="connsiteX1" fmla="*/ 113011 w 1604719"/>
                <a:gd name="connsiteY1" fmla="*/ 562148 h 1134753"/>
                <a:gd name="connsiteX2" fmla="*/ 376855 w 1604719"/>
                <a:gd name="connsiteY2" fmla="*/ 164606 h 1134753"/>
                <a:gd name="connsiteX3" fmla="*/ 547924 w 1604719"/>
                <a:gd name="connsiteY3" fmla="*/ 24694 h 1134753"/>
                <a:gd name="connsiteX4" fmla="*/ 810546 w 1604719"/>
                <a:gd name="connsiteY4" fmla="*/ 12599 h 1134753"/>
                <a:gd name="connsiteX5" fmla="*/ 954838 w 1604719"/>
                <a:gd name="connsiteY5" fmla="*/ 157412 h 1134753"/>
                <a:gd name="connsiteX6" fmla="*/ 1113837 w 1604719"/>
                <a:gd name="connsiteY6" fmla="*/ 544460 h 1134753"/>
                <a:gd name="connsiteX7" fmla="*/ 1344239 w 1604719"/>
                <a:gd name="connsiteY7" fmla="*/ 925553 h 1134753"/>
                <a:gd name="connsiteX8" fmla="*/ 1604719 w 1604719"/>
                <a:gd name="connsiteY8" fmla="*/ 1134753 h 1134753"/>
                <a:gd name="connsiteX0" fmla="*/ 0 w 1565921"/>
                <a:gd name="connsiteY0" fmla="*/ 669772 h 1001706"/>
                <a:gd name="connsiteX1" fmla="*/ 113011 w 1565921"/>
                <a:gd name="connsiteY1" fmla="*/ 562148 h 1001706"/>
                <a:gd name="connsiteX2" fmla="*/ 376855 w 1565921"/>
                <a:gd name="connsiteY2" fmla="*/ 164606 h 1001706"/>
                <a:gd name="connsiteX3" fmla="*/ 547924 w 1565921"/>
                <a:gd name="connsiteY3" fmla="*/ 24694 h 1001706"/>
                <a:gd name="connsiteX4" fmla="*/ 810546 w 1565921"/>
                <a:gd name="connsiteY4" fmla="*/ 12599 h 1001706"/>
                <a:gd name="connsiteX5" fmla="*/ 954838 w 1565921"/>
                <a:gd name="connsiteY5" fmla="*/ 157412 h 1001706"/>
                <a:gd name="connsiteX6" fmla="*/ 1113837 w 1565921"/>
                <a:gd name="connsiteY6" fmla="*/ 544460 h 1001706"/>
                <a:gd name="connsiteX7" fmla="*/ 1344239 w 1565921"/>
                <a:gd name="connsiteY7" fmla="*/ 925553 h 1001706"/>
                <a:gd name="connsiteX8" fmla="*/ 1565921 w 1565921"/>
                <a:gd name="connsiteY8" fmla="*/ 1001706 h 1001706"/>
                <a:gd name="connsiteX0" fmla="*/ 0 w 1565921"/>
                <a:gd name="connsiteY0" fmla="*/ 669772 h 1001706"/>
                <a:gd name="connsiteX1" fmla="*/ 113011 w 1565921"/>
                <a:gd name="connsiteY1" fmla="*/ 562148 h 1001706"/>
                <a:gd name="connsiteX2" fmla="*/ 376855 w 1565921"/>
                <a:gd name="connsiteY2" fmla="*/ 164606 h 1001706"/>
                <a:gd name="connsiteX3" fmla="*/ 547924 w 1565921"/>
                <a:gd name="connsiteY3" fmla="*/ 24694 h 1001706"/>
                <a:gd name="connsiteX4" fmla="*/ 810546 w 1565921"/>
                <a:gd name="connsiteY4" fmla="*/ 12599 h 1001706"/>
                <a:gd name="connsiteX5" fmla="*/ 954838 w 1565921"/>
                <a:gd name="connsiteY5" fmla="*/ 157412 h 1001706"/>
                <a:gd name="connsiteX6" fmla="*/ 1113837 w 1565921"/>
                <a:gd name="connsiteY6" fmla="*/ 544460 h 1001706"/>
                <a:gd name="connsiteX7" fmla="*/ 1292510 w 1565921"/>
                <a:gd name="connsiteY7" fmla="*/ 792505 h 1001706"/>
                <a:gd name="connsiteX8" fmla="*/ 1565921 w 1565921"/>
                <a:gd name="connsiteY8" fmla="*/ 1001706 h 1001706"/>
                <a:gd name="connsiteX0" fmla="*/ 0 w 1565921"/>
                <a:gd name="connsiteY0" fmla="*/ 790725 h 1001706"/>
                <a:gd name="connsiteX1" fmla="*/ 113011 w 1565921"/>
                <a:gd name="connsiteY1" fmla="*/ 562148 h 1001706"/>
                <a:gd name="connsiteX2" fmla="*/ 376855 w 1565921"/>
                <a:gd name="connsiteY2" fmla="*/ 164606 h 1001706"/>
                <a:gd name="connsiteX3" fmla="*/ 547924 w 1565921"/>
                <a:gd name="connsiteY3" fmla="*/ 24694 h 1001706"/>
                <a:gd name="connsiteX4" fmla="*/ 810546 w 1565921"/>
                <a:gd name="connsiteY4" fmla="*/ 12599 h 1001706"/>
                <a:gd name="connsiteX5" fmla="*/ 954838 w 1565921"/>
                <a:gd name="connsiteY5" fmla="*/ 157412 h 1001706"/>
                <a:gd name="connsiteX6" fmla="*/ 1113837 w 1565921"/>
                <a:gd name="connsiteY6" fmla="*/ 544460 h 1001706"/>
                <a:gd name="connsiteX7" fmla="*/ 1292510 w 1565921"/>
                <a:gd name="connsiteY7" fmla="*/ 792505 h 1001706"/>
                <a:gd name="connsiteX8" fmla="*/ 1565921 w 1565921"/>
                <a:gd name="connsiteY8" fmla="*/ 1001706 h 1001706"/>
                <a:gd name="connsiteX0" fmla="*/ 0 w 1565921"/>
                <a:gd name="connsiteY0" fmla="*/ 790725 h 1001706"/>
                <a:gd name="connsiteX1" fmla="*/ 242335 w 1565921"/>
                <a:gd name="connsiteY1" fmla="*/ 562148 h 1001706"/>
                <a:gd name="connsiteX2" fmla="*/ 376855 w 1565921"/>
                <a:gd name="connsiteY2" fmla="*/ 164606 h 1001706"/>
                <a:gd name="connsiteX3" fmla="*/ 547924 w 1565921"/>
                <a:gd name="connsiteY3" fmla="*/ 24694 h 1001706"/>
                <a:gd name="connsiteX4" fmla="*/ 810546 w 1565921"/>
                <a:gd name="connsiteY4" fmla="*/ 12599 h 1001706"/>
                <a:gd name="connsiteX5" fmla="*/ 954838 w 1565921"/>
                <a:gd name="connsiteY5" fmla="*/ 157412 h 1001706"/>
                <a:gd name="connsiteX6" fmla="*/ 1113837 w 1565921"/>
                <a:gd name="connsiteY6" fmla="*/ 544460 h 1001706"/>
                <a:gd name="connsiteX7" fmla="*/ 1292510 w 1565921"/>
                <a:gd name="connsiteY7" fmla="*/ 792505 h 1001706"/>
                <a:gd name="connsiteX8" fmla="*/ 1565921 w 1565921"/>
                <a:gd name="connsiteY8" fmla="*/ 1001706 h 1001706"/>
                <a:gd name="connsiteX0" fmla="*/ 0 w 1565921"/>
                <a:gd name="connsiteY0" fmla="*/ 791162 h 1002143"/>
                <a:gd name="connsiteX1" fmla="*/ 242335 w 1565921"/>
                <a:gd name="connsiteY1" fmla="*/ 562585 h 1002143"/>
                <a:gd name="connsiteX2" fmla="*/ 593337 w 1565921"/>
                <a:gd name="connsiteY2" fmla="*/ 174246 h 1002143"/>
                <a:gd name="connsiteX3" fmla="*/ 547924 w 1565921"/>
                <a:gd name="connsiteY3" fmla="*/ 25131 h 1002143"/>
                <a:gd name="connsiteX4" fmla="*/ 810546 w 1565921"/>
                <a:gd name="connsiteY4" fmla="*/ 13036 h 1002143"/>
                <a:gd name="connsiteX5" fmla="*/ 954838 w 1565921"/>
                <a:gd name="connsiteY5" fmla="*/ 157849 h 1002143"/>
                <a:gd name="connsiteX6" fmla="*/ 1113837 w 1565921"/>
                <a:gd name="connsiteY6" fmla="*/ 544897 h 1002143"/>
                <a:gd name="connsiteX7" fmla="*/ 1292510 w 1565921"/>
                <a:gd name="connsiteY7" fmla="*/ 792942 h 1002143"/>
                <a:gd name="connsiteX8" fmla="*/ 1565921 w 1565921"/>
                <a:gd name="connsiteY8" fmla="*/ 1002143 h 1002143"/>
                <a:gd name="connsiteX0" fmla="*/ 0 w 1565921"/>
                <a:gd name="connsiteY0" fmla="*/ 778218 h 989199"/>
                <a:gd name="connsiteX1" fmla="*/ 242335 w 1565921"/>
                <a:gd name="connsiteY1" fmla="*/ 549641 h 989199"/>
                <a:gd name="connsiteX2" fmla="*/ 593337 w 1565921"/>
                <a:gd name="connsiteY2" fmla="*/ 161302 h 989199"/>
                <a:gd name="connsiteX3" fmla="*/ 810546 w 1565921"/>
                <a:gd name="connsiteY3" fmla="*/ 92 h 989199"/>
                <a:gd name="connsiteX4" fmla="*/ 954838 w 1565921"/>
                <a:gd name="connsiteY4" fmla="*/ 144905 h 989199"/>
                <a:gd name="connsiteX5" fmla="*/ 1113837 w 1565921"/>
                <a:gd name="connsiteY5" fmla="*/ 531953 h 989199"/>
                <a:gd name="connsiteX6" fmla="*/ 1292510 w 1565921"/>
                <a:gd name="connsiteY6" fmla="*/ 779998 h 989199"/>
                <a:gd name="connsiteX7" fmla="*/ 1565921 w 1565921"/>
                <a:gd name="connsiteY7" fmla="*/ 989199 h 989199"/>
                <a:gd name="connsiteX0" fmla="*/ 0 w 1565921"/>
                <a:gd name="connsiteY0" fmla="*/ 778142 h 989123"/>
                <a:gd name="connsiteX1" fmla="*/ 242335 w 1565921"/>
                <a:gd name="connsiteY1" fmla="*/ 549565 h 989123"/>
                <a:gd name="connsiteX2" fmla="*/ 593337 w 1565921"/>
                <a:gd name="connsiteY2" fmla="*/ 161226 h 989123"/>
                <a:gd name="connsiteX3" fmla="*/ 810546 w 1565921"/>
                <a:gd name="connsiteY3" fmla="*/ 16 h 989123"/>
                <a:gd name="connsiteX4" fmla="*/ 1092599 w 1565921"/>
                <a:gd name="connsiteY4" fmla="*/ 154032 h 989123"/>
                <a:gd name="connsiteX5" fmla="*/ 1113837 w 1565921"/>
                <a:gd name="connsiteY5" fmla="*/ 531877 h 989123"/>
                <a:gd name="connsiteX6" fmla="*/ 1292510 w 1565921"/>
                <a:gd name="connsiteY6" fmla="*/ 779922 h 989123"/>
                <a:gd name="connsiteX7" fmla="*/ 1565921 w 1565921"/>
                <a:gd name="connsiteY7" fmla="*/ 989123 h 989123"/>
                <a:gd name="connsiteX0" fmla="*/ 0 w 1565921"/>
                <a:gd name="connsiteY0" fmla="*/ 778142 h 989123"/>
                <a:gd name="connsiteX1" fmla="*/ 242335 w 1565921"/>
                <a:gd name="connsiteY1" fmla="*/ 549565 h 989123"/>
                <a:gd name="connsiteX2" fmla="*/ 593337 w 1565921"/>
                <a:gd name="connsiteY2" fmla="*/ 161226 h 989123"/>
                <a:gd name="connsiteX3" fmla="*/ 938467 w 1565921"/>
                <a:gd name="connsiteY3" fmla="*/ 16 h 989123"/>
                <a:gd name="connsiteX4" fmla="*/ 1092599 w 1565921"/>
                <a:gd name="connsiteY4" fmla="*/ 154032 h 989123"/>
                <a:gd name="connsiteX5" fmla="*/ 1113837 w 1565921"/>
                <a:gd name="connsiteY5" fmla="*/ 531877 h 989123"/>
                <a:gd name="connsiteX6" fmla="*/ 1292510 w 1565921"/>
                <a:gd name="connsiteY6" fmla="*/ 779922 h 989123"/>
                <a:gd name="connsiteX7" fmla="*/ 1565921 w 1565921"/>
                <a:gd name="connsiteY7" fmla="*/ 989123 h 989123"/>
                <a:gd name="connsiteX0" fmla="*/ 0 w 1565921"/>
                <a:gd name="connsiteY0" fmla="*/ 778181 h 989162"/>
                <a:gd name="connsiteX1" fmla="*/ 242335 w 1565921"/>
                <a:gd name="connsiteY1" fmla="*/ 549604 h 989162"/>
                <a:gd name="connsiteX2" fmla="*/ 593337 w 1565921"/>
                <a:gd name="connsiteY2" fmla="*/ 161265 h 989162"/>
                <a:gd name="connsiteX3" fmla="*/ 665873 w 1565921"/>
                <a:gd name="connsiteY3" fmla="*/ 167673 h 989162"/>
                <a:gd name="connsiteX4" fmla="*/ 938467 w 1565921"/>
                <a:gd name="connsiteY4" fmla="*/ 55 h 989162"/>
                <a:gd name="connsiteX5" fmla="*/ 1092599 w 1565921"/>
                <a:gd name="connsiteY5" fmla="*/ 154071 h 989162"/>
                <a:gd name="connsiteX6" fmla="*/ 1113837 w 1565921"/>
                <a:gd name="connsiteY6" fmla="*/ 531916 h 989162"/>
                <a:gd name="connsiteX7" fmla="*/ 1292510 w 1565921"/>
                <a:gd name="connsiteY7" fmla="*/ 779961 h 989162"/>
                <a:gd name="connsiteX8" fmla="*/ 1565921 w 1565921"/>
                <a:gd name="connsiteY8" fmla="*/ 989162 h 989162"/>
                <a:gd name="connsiteX0" fmla="*/ 0 w 1565921"/>
                <a:gd name="connsiteY0" fmla="*/ 778181 h 989162"/>
                <a:gd name="connsiteX1" fmla="*/ 242335 w 1565921"/>
                <a:gd name="connsiteY1" fmla="*/ 549604 h 989162"/>
                <a:gd name="connsiteX2" fmla="*/ 665873 w 1565921"/>
                <a:gd name="connsiteY2" fmla="*/ 167673 h 989162"/>
                <a:gd name="connsiteX3" fmla="*/ 938467 w 1565921"/>
                <a:gd name="connsiteY3" fmla="*/ 55 h 989162"/>
                <a:gd name="connsiteX4" fmla="*/ 1092599 w 1565921"/>
                <a:gd name="connsiteY4" fmla="*/ 154071 h 989162"/>
                <a:gd name="connsiteX5" fmla="*/ 1113837 w 1565921"/>
                <a:gd name="connsiteY5" fmla="*/ 531916 h 989162"/>
                <a:gd name="connsiteX6" fmla="*/ 1292510 w 1565921"/>
                <a:gd name="connsiteY6" fmla="*/ 779961 h 989162"/>
                <a:gd name="connsiteX7" fmla="*/ 1565921 w 1565921"/>
                <a:gd name="connsiteY7" fmla="*/ 989162 h 989162"/>
                <a:gd name="connsiteX0" fmla="*/ 0 w 1565921"/>
                <a:gd name="connsiteY0" fmla="*/ 778675 h 989656"/>
                <a:gd name="connsiteX1" fmla="*/ 242335 w 1565921"/>
                <a:gd name="connsiteY1" fmla="*/ 550098 h 989656"/>
                <a:gd name="connsiteX2" fmla="*/ 744593 w 1565921"/>
                <a:gd name="connsiteY2" fmla="*/ 200377 h 989656"/>
                <a:gd name="connsiteX3" fmla="*/ 938467 w 1565921"/>
                <a:gd name="connsiteY3" fmla="*/ 549 h 989656"/>
                <a:gd name="connsiteX4" fmla="*/ 1092599 w 1565921"/>
                <a:gd name="connsiteY4" fmla="*/ 154565 h 989656"/>
                <a:gd name="connsiteX5" fmla="*/ 1113837 w 1565921"/>
                <a:gd name="connsiteY5" fmla="*/ 532410 h 989656"/>
                <a:gd name="connsiteX6" fmla="*/ 1292510 w 1565921"/>
                <a:gd name="connsiteY6" fmla="*/ 780455 h 989656"/>
                <a:gd name="connsiteX7" fmla="*/ 1565921 w 1565921"/>
                <a:gd name="connsiteY7" fmla="*/ 989656 h 989656"/>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230359 w 1565921"/>
                <a:gd name="connsiteY4" fmla="*/ 78894 h 1001410"/>
                <a:gd name="connsiteX5" fmla="*/ 1113837 w 1565921"/>
                <a:gd name="connsiteY5" fmla="*/ 544164 h 1001410"/>
                <a:gd name="connsiteX6" fmla="*/ 1292510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230359 w 1565921"/>
                <a:gd name="connsiteY4" fmla="*/ 78894 h 1001410"/>
                <a:gd name="connsiteX5" fmla="*/ 1409037 w 1565921"/>
                <a:gd name="connsiteY5" fmla="*/ 557968 h 1001410"/>
                <a:gd name="connsiteX6" fmla="*/ 1292510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230359 w 1565921"/>
                <a:gd name="connsiteY4" fmla="*/ 78894 h 1001410"/>
                <a:gd name="connsiteX5" fmla="*/ 1409037 w 1565921"/>
                <a:gd name="connsiteY5" fmla="*/ 557968 h 1001410"/>
                <a:gd name="connsiteX6" fmla="*/ 1459791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230359 w 1565921"/>
                <a:gd name="connsiteY4" fmla="*/ 78894 h 1001410"/>
                <a:gd name="connsiteX5" fmla="*/ 1310635 w 1565921"/>
                <a:gd name="connsiteY5" fmla="*/ 557968 h 1001410"/>
                <a:gd name="connsiteX6" fmla="*/ 1459791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171319 w 1565921"/>
                <a:gd name="connsiteY4" fmla="*/ 78894 h 1001410"/>
                <a:gd name="connsiteX5" fmla="*/ 1310635 w 1565921"/>
                <a:gd name="connsiteY5" fmla="*/ 557968 h 1001410"/>
                <a:gd name="connsiteX6" fmla="*/ 1459791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77827 w 1565921"/>
                <a:gd name="connsiteY3" fmla="*/ 12303 h 1001410"/>
                <a:gd name="connsiteX4" fmla="*/ 1171319 w 1565921"/>
                <a:gd name="connsiteY4" fmla="*/ 78894 h 1001410"/>
                <a:gd name="connsiteX5" fmla="*/ 1310635 w 1565921"/>
                <a:gd name="connsiteY5" fmla="*/ 557968 h 1001410"/>
                <a:gd name="connsiteX6" fmla="*/ 1459791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419872 w 1565921"/>
                <a:gd name="connsiteY2" fmla="*/ 543426 h 1001410"/>
                <a:gd name="connsiteX3" fmla="*/ 744593 w 1565921"/>
                <a:gd name="connsiteY3" fmla="*/ 212131 h 1001410"/>
                <a:gd name="connsiteX4" fmla="*/ 977827 w 1565921"/>
                <a:gd name="connsiteY4" fmla="*/ 12303 h 1001410"/>
                <a:gd name="connsiteX5" fmla="*/ 1171319 w 1565921"/>
                <a:gd name="connsiteY5" fmla="*/ 78894 h 1001410"/>
                <a:gd name="connsiteX6" fmla="*/ 1310635 w 1565921"/>
                <a:gd name="connsiteY6" fmla="*/ 557968 h 1001410"/>
                <a:gd name="connsiteX7" fmla="*/ 1459791 w 1565921"/>
                <a:gd name="connsiteY7" fmla="*/ 792209 h 1001410"/>
                <a:gd name="connsiteX8" fmla="*/ 1565921 w 1565921"/>
                <a:gd name="connsiteY8" fmla="*/ 1001410 h 1001410"/>
                <a:gd name="connsiteX0" fmla="*/ 0 w 1565921"/>
                <a:gd name="connsiteY0" fmla="*/ 790429 h 1001410"/>
                <a:gd name="connsiteX1" fmla="*/ 419872 w 1565921"/>
                <a:gd name="connsiteY1" fmla="*/ 543426 h 1001410"/>
                <a:gd name="connsiteX2" fmla="*/ 744593 w 1565921"/>
                <a:gd name="connsiteY2" fmla="*/ 212131 h 1001410"/>
                <a:gd name="connsiteX3" fmla="*/ 977827 w 1565921"/>
                <a:gd name="connsiteY3" fmla="*/ 12303 h 1001410"/>
                <a:gd name="connsiteX4" fmla="*/ 1171319 w 1565921"/>
                <a:gd name="connsiteY4" fmla="*/ 78894 h 1001410"/>
                <a:gd name="connsiteX5" fmla="*/ 1310635 w 1565921"/>
                <a:gd name="connsiteY5" fmla="*/ 557968 h 1001410"/>
                <a:gd name="connsiteX6" fmla="*/ 1459791 w 1565921"/>
                <a:gd name="connsiteY6" fmla="*/ 792209 h 1001410"/>
                <a:gd name="connsiteX7" fmla="*/ 1565921 w 1565921"/>
                <a:gd name="connsiteY7" fmla="*/ 1001410 h 1001410"/>
                <a:gd name="connsiteX0" fmla="*/ 0 w 1565921"/>
                <a:gd name="connsiteY0" fmla="*/ 814969 h 1025950"/>
                <a:gd name="connsiteX1" fmla="*/ 419872 w 1565921"/>
                <a:gd name="connsiteY1" fmla="*/ 567966 h 1025950"/>
                <a:gd name="connsiteX2" fmla="*/ 977827 w 1565921"/>
                <a:gd name="connsiteY2" fmla="*/ 36843 h 1025950"/>
                <a:gd name="connsiteX3" fmla="*/ 1171319 w 1565921"/>
                <a:gd name="connsiteY3" fmla="*/ 103434 h 1025950"/>
                <a:gd name="connsiteX4" fmla="*/ 1310635 w 1565921"/>
                <a:gd name="connsiteY4" fmla="*/ 582508 h 1025950"/>
                <a:gd name="connsiteX5" fmla="*/ 1459791 w 1565921"/>
                <a:gd name="connsiteY5" fmla="*/ 816749 h 1025950"/>
                <a:gd name="connsiteX6" fmla="*/ 1565921 w 1565921"/>
                <a:gd name="connsiteY6" fmla="*/ 1025950 h 1025950"/>
                <a:gd name="connsiteX0" fmla="*/ 0 w 1565921"/>
                <a:gd name="connsiteY0" fmla="*/ 799729 h 1010710"/>
                <a:gd name="connsiteX1" fmla="*/ 419872 w 1565921"/>
                <a:gd name="connsiteY1" fmla="*/ 552726 h 1010710"/>
                <a:gd name="connsiteX2" fmla="*/ 855160 w 1565921"/>
                <a:gd name="connsiteY2" fmla="*/ 50576 h 1010710"/>
                <a:gd name="connsiteX3" fmla="*/ 977827 w 1565921"/>
                <a:gd name="connsiteY3" fmla="*/ 21603 h 1010710"/>
                <a:gd name="connsiteX4" fmla="*/ 1171319 w 1565921"/>
                <a:gd name="connsiteY4" fmla="*/ 88194 h 1010710"/>
                <a:gd name="connsiteX5" fmla="*/ 1310635 w 1565921"/>
                <a:gd name="connsiteY5" fmla="*/ 567268 h 1010710"/>
                <a:gd name="connsiteX6" fmla="*/ 1459791 w 1565921"/>
                <a:gd name="connsiteY6" fmla="*/ 801509 h 1010710"/>
                <a:gd name="connsiteX7" fmla="*/ 1565921 w 1565921"/>
                <a:gd name="connsiteY7" fmla="*/ 1010710 h 1010710"/>
                <a:gd name="connsiteX0" fmla="*/ 0 w 1565921"/>
                <a:gd name="connsiteY0" fmla="*/ 794160 h 1005141"/>
                <a:gd name="connsiteX1" fmla="*/ 419872 w 1565921"/>
                <a:gd name="connsiteY1" fmla="*/ 547157 h 1005141"/>
                <a:gd name="connsiteX2" fmla="*/ 855160 w 1565921"/>
                <a:gd name="connsiteY2" fmla="*/ 45007 h 1005141"/>
                <a:gd name="connsiteX3" fmla="*/ 1171319 w 1565921"/>
                <a:gd name="connsiteY3" fmla="*/ 82625 h 1005141"/>
                <a:gd name="connsiteX4" fmla="*/ 1310635 w 1565921"/>
                <a:gd name="connsiteY4" fmla="*/ 561699 h 1005141"/>
                <a:gd name="connsiteX5" fmla="*/ 1459791 w 1565921"/>
                <a:gd name="connsiteY5" fmla="*/ 795940 h 1005141"/>
                <a:gd name="connsiteX6" fmla="*/ 1565921 w 1565921"/>
                <a:gd name="connsiteY6" fmla="*/ 1005141 h 100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921" h="1005141">
                  <a:moveTo>
                    <a:pt x="0" y="794160"/>
                  </a:moveTo>
                  <a:cubicBezTo>
                    <a:pt x="87473" y="742701"/>
                    <a:pt x="256901" y="676845"/>
                    <a:pt x="419872" y="547157"/>
                  </a:cubicBezTo>
                  <a:cubicBezTo>
                    <a:pt x="575112" y="422298"/>
                    <a:pt x="729919" y="122429"/>
                    <a:pt x="855160" y="45007"/>
                  </a:cubicBezTo>
                  <a:cubicBezTo>
                    <a:pt x="980401" y="-32415"/>
                    <a:pt x="1095407" y="-3490"/>
                    <a:pt x="1171319" y="82625"/>
                  </a:cubicBezTo>
                  <a:cubicBezTo>
                    <a:pt x="1221867" y="171268"/>
                    <a:pt x="1239269" y="405453"/>
                    <a:pt x="1310635" y="561699"/>
                  </a:cubicBezTo>
                  <a:cubicBezTo>
                    <a:pt x="1383658" y="714921"/>
                    <a:pt x="1417243" y="722033"/>
                    <a:pt x="1459791" y="795940"/>
                  </a:cubicBezTo>
                  <a:cubicBezTo>
                    <a:pt x="1502339" y="869847"/>
                    <a:pt x="1514349" y="960298"/>
                    <a:pt x="1565921" y="1005141"/>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grpSp>
      <p:sp>
        <p:nvSpPr>
          <p:cNvPr id="225319" name="TextBox 76"/>
          <p:cNvSpPr txBox="1">
            <a:spLocks noChangeArrowheads="1"/>
          </p:cNvSpPr>
          <p:nvPr/>
        </p:nvSpPr>
        <p:spPr bwMode="auto">
          <a:xfrm>
            <a:off x="4232357" y="866574"/>
            <a:ext cx="20103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b="1" dirty="0">
                <a:solidFill>
                  <a:prstClr val="black"/>
                </a:solidFill>
                <a:cs typeface="Arial" charset="0"/>
              </a:rPr>
              <a:t>Confocal microscopy</a:t>
            </a:r>
          </a:p>
          <a:p>
            <a:pPr algn="ctr" defTabSz="457200" eaLnBrk="1" hangingPunct="1"/>
            <a:r>
              <a:rPr lang="en-US" sz="1400" b="1" dirty="0">
                <a:solidFill>
                  <a:prstClr val="black"/>
                </a:solidFill>
                <a:cs typeface="Arial" charset="0"/>
              </a:rPr>
              <a:t>(T-tubule staining)</a:t>
            </a:r>
          </a:p>
        </p:txBody>
      </p:sp>
      <p:pic>
        <p:nvPicPr>
          <p:cNvPr id="22532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788" y="1488782"/>
            <a:ext cx="21082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Straight Arrow Connector 82"/>
          <p:cNvCxnSpPr/>
          <p:nvPr/>
        </p:nvCxnSpPr>
        <p:spPr>
          <a:xfrm flipH="1">
            <a:off x="5333813" y="2050757"/>
            <a:ext cx="273050" cy="228600"/>
          </a:xfrm>
          <a:prstGeom prst="straightConnector1">
            <a:avLst/>
          </a:prstGeom>
          <a:ln w="57150" cmpd="sng">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262718" y="4259893"/>
            <a:ext cx="2100263" cy="1857375"/>
            <a:chOff x="6205070" y="4603541"/>
            <a:chExt cx="2100263" cy="1857375"/>
          </a:xfrm>
        </p:grpSpPr>
        <p:pic>
          <p:nvPicPr>
            <p:cNvPr id="225323"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070" y="4603541"/>
              <a:ext cx="21002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 name="Straight Arrow Connector 83"/>
            <p:cNvCxnSpPr/>
            <p:nvPr/>
          </p:nvCxnSpPr>
          <p:spPr>
            <a:xfrm flipH="1">
              <a:off x="6740058" y="4995654"/>
              <a:ext cx="274637" cy="228600"/>
            </a:xfrm>
            <a:prstGeom prst="straightConnector1">
              <a:avLst/>
            </a:prstGeom>
            <a:ln w="57150" cmpd="sng">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a:off x="7198845" y="5878304"/>
              <a:ext cx="274638" cy="228600"/>
            </a:xfrm>
            <a:prstGeom prst="straightConnector1">
              <a:avLst/>
            </a:prstGeom>
            <a:ln w="57150" cmpd="sng">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225330" name="TextBox 89"/>
          <p:cNvSpPr txBox="1">
            <a:spLocks noChangeArrowheads="1"/>
          </p:cNvSpPr>
          <p:nvPr/>
        </p:nvSpPr>
        <p:spPr bwMode="auto">
          <a:xfrm rot="16200000">
            <a:off x="-460981" y="4818356"/>
            <a:ext cx="150674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3200" b="1" dirty="0" err="1" smtClean="0">
                <a:solidFill>
                  <a:srgbClr val="000000"/>
                </a:solidFill>
              </a:rPr>
              <a:t>HFpEF</a:t>
            </a:r>
            <a:endParaRPr lang="en-US" sz="3200" b="1" dirty="0">
              <a:solidFill>
                <a:srgbClr val="000000"/>
              </a:solidFill>
            </a:endParaRPr>
          </a:p>
        </p:txBody>
      </p:sp>
      <p:sp>
        <p:nvSpPr>
          <p:cNvPr id="54" name="TextBox 53"/>
          <p:cNvSpPr txBox="1"/>
          <p:nvPr/>
        </p:nvSpPr>
        <p:spPr>
          <a:xfrm>
            <a:off x="0" y="6480762"/>
            <a:ext cx="9144000" cy="338554"/>
          </a:xfrm>
          <a:prstGeom prst="rect">
            <a:avLst/>
          </a:prstGeom>
          <a:noFill/>
        </p:spPr>
        <p:txBody>
          <a:bodyPr wrap="square">
            <a:spAutoFit/>
          </a:bodyPr>
          <a:lstStyle/>
          <a:p>
            <a:pPr algn="ctr" defTabSz="457200">
              <a:defRPr/>
            </a:pPr>
            <a:r>
              <a:rPr lang="en-US" sz="1600" dirty="0">
                <a:solidFill>
                  <a:srgbClr val="0000FF"/>
                </a:solidFill>
                <a:latin typeface="Arial"/>
                <a:ea typeface="ＭＳ Ｐゴシック" charset="0"/>
                <a:cs typeface="Arial"/>
              </a:rPr>
              <a:t>Shah SJ, et al. </a:t>
            </a:r>
            <a:r>
              <a:rPr lang="en-US" sz="1600" i="1" dirty="0">
                <a:solidFill>
                  <a:srgbClr val="0000FF"/>
                </a:solidFill>
                <a:latin typeface="Arial"/>
                <a:ea typeface="ＭＳ Ｐゴシック" charset="0"/>
                <a:cs typeface="Arial"/>
              </a:rPr>
              <a:t>Am J </a:t>
            </a:r>
            <a:r>
              <a:rPr lang="en-US" sz="1600" i="1" dirty="0" err="1">
                <a:solidFill>
                  <a:srgbClr val="0000FF"/>
                </a:solidFill>
                <a:latin typeface="Arial"/>
                <a:ea typeface="ＭＳ Ｐゴシック" charset="0"/>
                <a:cs typeface="Arial"/>
              </a:rPr>
              <a:t>Physiol</a:t>
            </a:r>
            <a:r>
              <a:rPr lang="en-US" sz="1600" i="1" dirty="0">
                <a:solidFill>
                  <a:srgbClr val="0000FF"/>
                </a:solidFill>
                <a:latin typeface="Arial"/>
                <a:ea typeface="ＭＳ Ｐゴシック" charset="0"/>
                <a:cs typeface="Arial"/>
              </a:rPr>
              <a:t> </a:t>
            </a:r>
            <a:r>
              <a:rPr lang="en-US" sz="1600" dirty="0" smtClean="0">
                <a:solidFill>
                  <a:srgbClr val="0000FF"/>
                </a:solidFill>
                <a:latin typeface="Arial"/>
                <a:ea typeface="ＭＳ Ｐゴシック" charset="0"/>
                <a:cs typeface="Arial"/>
              </a:rPr>
              <a:t>2014; Shah SJ, et al. </a:t>
            </a:r>
            <a:r>
              <a:rPr lang="en-US" sz="1600" i="1" dirty="0" smtClean="0">
                <a:solidFill>
                  <a:srgbClr val="0000FF"/>
                </a:solidFill>
                <a:latin typeface="Arial"/>
                <a:ea typeface="ＭＳ Ｐゴシック" charset="0"/>
                <a:cs typeface="Arial"/>
              </a:rPr>
              <a:t>JACC </a:t>
            </a:r>
            <a:r>
              <a:rPr lang="en-US" sz="1600" dirty="0" smtClean="0">
                <a:solidFill>
                  <a:srgbClr val="0000FF"/>
                </a:solidFill>
                <a:latin typeface="Arial"/>
                <a:ea typeface="ＭＳ Ｐゴシック" charset="0"/>
                <a:cs typeface="Arial"/>
              </a:rPr>
              <a:t>2012; </a:t>
            </a:r>
            <a:r>
              <a:rPr lang="en-US" sz="1600" dirty="0" err="1" smtClean="0">
                <a:solidFill>
                  <a:srgbClr val="0000FF"/>
                </a:solidFill>
                <a:latin typeface="Arial"/>
                <a:ea typeface="ＭＳ Ｐゴシック" charset="0"/>
                <a:cs typeface="Arial"/>
              </a:rPr>
              <a:t>Chirinos</a:t>
            </a:r>
            <a:r>
              <a:rPr lang="en-US" sz="1600" dirty="0" smtClean="0">
                <a:solidFill>
                  <a:srgbClr val="0000FF"/>
                </a:solidFill>
                <a:latin typeface="Arial"/>
                <a:ea typeface="ＭＳ Ｐゴシック" charset="0"/>
                <a:cs typeface="Arial"/>
              </a:rPr>
              <a:t> J, et al. </a:t>
            </a:r>
            <a:r>
              <a:rPr lang="en-US" sz="1600" i="1" dirty="0" smtClean="0">
                <a:solidFill>
                  <a:srgbClr val="0000FF"/>
                </a:solidFill>
                <a:latin typeface="Arial"/>
                <a:ea typeface="ＭＳ Ｐゴシック" charset="0"/>
                <a:cs typeface="Arial"/>
              </a:rPr>
              <a:t>JACC</a:t>
            </a:r>
            <a:r>
              <a:rPr lang="en-US" sz="1600" dirty="0" smtClean="0">
                <a:solidFill>
                  <a:srgbClr val="0000FF"/>
                </a:solidFill>
                <a:latin typeface="Arial"/>
                <a:ea typeface="ＭＳ Ｐゴシック" charset="0"/>
                <a:cs typeface="Arial"/>
              </a:rPr>
              <a:t> 2012</a:t>
            </a:r>
          </a:p>
        </p:txBody>
      </p:sp>
      <p:sp>
        <p:nvSpPr>
          <p:cNvPr id="61" name="TextBox 76"/>
          <p:cNvSpPr txBox="1">
            <a:spLocks noChangeArrowheads="1"/>
          </p:cNvSpPr>
          <p:nvPr/>
        </p:nvSpPr>
        <p:spPr bwMode="auto">
          <a:xfrm>
            <a:off x="2753326" y="866723"/>
            <a:ext cx="1298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b="1" dirty="0" smtClean="0">
                <a:solidFill>
                  <a:prstClr val="black"/>
                </a:solidFill>
                <a:cs typeface="Arial" charset="0"/>
              </a:rPr>
              <a:t>Time-varying </a:t>
            </a:r>
          </a:p>
          <a:p>
            <a:pPr algn="ctr" defTabSz="457200" eaLnBrk="1" hangingPunct="1"/>
            <a:r>
              <a:rPr lang="en-US" sz="1400" b="1" dirty="0" smtClean="0">
                <a:solidFill>
                  <a:prstClr val="black"/>
                </a:solidFill>
                <a:cs typeface="Arial" charset="0"/>
              </a:rPr>
              <a:t>wall stress</a:t>
            </a:r>
            <a:endParaRPr lang="en-US" sz="1400" b="1" dirty="0">
              <a:solidFill>
                <a:prstClr val="black"/>
              </a:solidFill>
              <a:cs typeface="Arial" charset="0"/>
            </a:endParaRPr>
          </a:p>
        </p:txBody>
      </p:sp>
      <p:sp>
        <p:nvSpPr>
          <p:cNvPr id="62" name="TextBox 76"/>
          <p:cNvSpPr txBox="1">
            <a:spLocks noChangeArrowheads="1"/>
          </p:cNvSpPr>
          <p:nvPr/>
        </p:nvSpPr>
        <p:spPr bwMode="auto">
          <a:xfrm>
            <a:off x="1067383" y="866723"/>
            <a:ext cx="1342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b="1" dirty="0" smtClean="0">
                <a:solidFill>
                  <a:prstClr val="black"/>
                </a:solidFill>
                <a:cs typeface="Arial" charset="0"/>
              </a:rPr>
              <a:t>Central aortic</a:t>
            </a:r>
          </a:p>
          <a:p>
            <a:pPr algn="ctr" defTabSz="457200" eaLnBrk="1" hangingPunct="1"/>
            <a:r>
              <a:rPr lang="en-US" sz="1400" b="1" dirty="0" smtClean="0">
                <a:solidFill>
                  <a:prstClr val="black"/>
                </a:solidFill>
                <a:cs typeface="Arial" charset="0"/>
              </a:rPr>
              <a:t>waveform</a:t>
            </a:r>
            <a:endParaRPr lang="en-US" sz="1400" b="1" dirty="0">
              <a:solidFill>
                <a:prstClr val="black"/>
              </a:solidFill>
              <a:cs typeface="Arial" charset="0"/>
            </a:endParaRPr>
          </a:p>
        </p:txBody>
      </p:sp>
      <p:sp>
        <p:nvSpPr>
          <p:cNvPr id="63" name="TextBox 76"/>
          <p:cNvSpPr txBox="1">
            <a:spLocks noChangeArrowheads="1"/>
          </p:cNvSpPr>
          <p:nvPr/>
        </p:nvSpPr>
        <p:spPr bwMode="auto">
          <a:xfrm>
            <a:off x="6745213" y="866723"/>
            <a:ext cx="2190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b="1" dirty="0" smtClean="0">
                <a:solidFill>
                  <a:prstClr val="black"/>
                </a:solidFill>
                <a:cs typeface="Arial" charset="0"/>
              </a:rPr>
              <a:t>Cardiac mechanics</a:t>
            </a:r>
          </a:p>
          <a:p>
            <a:pPr algn="ctr" defTabSz="457200" eaLnBrk="1" hangingPunct="1"/>
            <a:r>
              <a:rPr lang="en-US" sz="1400" b="1" dirty="0" smtClean="0">
                <a:solidFill>
                  <a:prstClr val="black"/>
                </a:solidFill>
                <a:cs typeface="Arial" charset="0"/>
              </a:rPr>
              <a:t>(speckle-tracking echo)</a:t>
            </a:r>
            <a:endParaRPr lang="en-US" sz="1400" b="1" dirty="0">
              <a:solidFill>
                <a:prstClr val="black"/>
              </a:solidFill>
              <a:cs typeface="Arial" charset="0"/>
            </a:endParaRPr>
          </a:p>
        </p:txBody>
      </p:sp>
      <p:grpSp>
        <p:nvGrpSpPr>
          <p:cNvPr id="20" name="Group 19"/>
          <p:cNvGrpSpPr/>
          <p:nvPr/>
        </p:nvGrpSpPr>
        <p:grpSpPr>
          <a:xfrm>
            <a:off x="6635096" y="1434067"/>
            <a:ext cx="2165392" cy="2364183"/>
            <a:chOff x="-5108669" y="1807596"/>
            <a:chExt cx="2165392" cy="2364183"/>
          </a:xfrm>
        </p:grpSpPr>
        <p:pic>
          <p:nvPicPr>
            <p:cNvPr id="66" name="Picture 65"/>
            <p:cNvPicPr>
              <a:picLocks noChangeAspect="1"/>
            </p:cNvPicPr>
            <p:nvPr/>
          </p:nvPicPr>
          <p:blipFill>
            <a:blip r:embed="rId5">
              <a:extLst>
                <a:ext uri="{BEBA8EAE-BF5A-486C-A8C5-ECC9F3942E4B}">
                  <a14:imgProps xmlns:a14="http://schemas.microsoft.com/office/drawing/2010/main">
                    <a14:imgLayer r:embed="rId6">
                      <a14:imgEffect>
                        <a14:brightnessContrast bright="65000" contrast="24000"/>
                      </a14:imgEffect>
                    </a14:imgLayer>
                  </a14:imgProps>
                </a:ext>
              </a:extLst>
            </a:blip>
            <a:stretch>
              <a:fillRect/>
            </a:stretch>
          </p:blipFill>
          <p:spPr>
            <a:xfrm>
              <a:off x="-4814686" y="1807596"/>
              <a:ext cx="1871409" cy="2134062"/>
            </a:xfrm>
            <a:prstGeom prst="rect">
              <a:avLst/>
            </a:prstGeom>
          </p:spPr>
        </p:pic>
        <p:sp>
          <p:nvSpPr>
            <p:cNvPr id="68" name="TextBox 67"/>
            <p:cNvSpPr txBox="1"/>
            <p:nvPr/>
          </p:nvSpPr>
          <p:spPr>
            <a:xfrm rot="16200000">
              <a:off x="-5757404" y="2764938"/>
              <a:ext cx="1574470" cy="276999"/>
            </a:xfrm>
            <a:prstGeom prst="rect">
              <a:avLst/>
            </a:prstGeom>
            <a:noFill/>
          </p:spPr>
          <p:txBody>
            <a:bodyPr wrap="none" rtlCol="0">
              <a:spAutoFit/>
            </a:bodyPr>
            <a:lstStyle/>
            <a:p>
              <a:r>
                <a:rPr lang="en-US" sz="1200" b="1" dirty="0" smtClean="0">
                  <a:solidFill>
                    <a:prstClr val="black"/>
                  </a:solidFill>
                  <a:latin typeface="Arial"/>
                  <a:cs typeface="Arial"/>
                </a:rPr>
                <a:t>Longitudinal strain</a:t>
              </a:r>
              <a:endParaRPr lang="en-US" sz="1200" b="1" dirty="0">
                <a:solidFill>
                  <a:prstClr val="black"/>
                </a:solidFill>
                <a:latin typeface="Arial"/>
                <a:cs typeface="Arial"/>
              </a:endParaRPr>
            </a:p>
          </p:txBody>
        </p:sp>
        <p:sp>
          <p:nvSpPr>
            <p:cNvPr id="69" name="TextBox 68"/>
            <p:cNvSpPr txBox="1"/>
            <p:nvPr/>
          </p:nvSpPr>
          <p:spPr>
            <a:xfrm>
              <a:off x="-4153299" y="3894780"/>
              <a:ext cx="541059" cy="276999"/>
            </a:xfrm>
            <a:prstGeom prst="rect">
              <a:avLst/>
            </a:prstGeom>
            <a:noFill/>
          </p:spPr>
          <p:txBody>
            <a:bodyPr wrap="none" rtlCol="0">
              <a:spAutoFit/>
            </a:bodyPr>
            <a:lstStyle/>
            <a:p>
              <a:r>
                <a:rPr lang="en-US" sz="1200" b="1" dirty="0" smtClean="0">
                  <a:solidFill>
                    <a:prstClr val="black"/>
                  </a:solidFill>
                  <a:latin typeface="Arial"/>
                  <a:cs typeface="Arial"/>
                </a:rPr>
                <a:t>Time</a:t>
              </a:r>
              <a:endParaRPr lang="en-US" sz="1200" b="1" dirty="0">
                <a:solidFill>
                  <a:prstClr val="black"/>
                </a:solidFill>
                <a:latin typeface="Arial"/>
                <a:cs typeface="Arial"/>
              </a:endParaRPr>
            </a:p>
          </p:txBody>
        </p:sp>
      </p:grpSp>
      <p:sp>
        <p:nvSpPr>
          <p:cNvPr id="225329" name="TextBox 88"/>
          <p:cNvSpPr txBox="1">
            <a:spLocks noChangeArrowheads="1"/>
          </p:cNvSpPr>
          <p:nvPr/>
        </p:nvSpPr>
        <p:spPr bwMode="auto">
          <a:xfrm rot="16200000">
            <a:off x="-697625" y="2035412"/>
            <a:ext cx="198002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3200" b="1" dirty="0">
                <a:solidFill>
                  <a:srgbClr val="000000"/>
                </a:solidFill>
              </a:rPr>
              <a:t>NORMAL</a:t>
            </a:r>
          </a:p>
        </p:txBody>
      </p:sp>
      <p:grpSp>
        <p:nvGrpSpPr>
          <p:cNvPr id="26" name="Group 25"/>
          <p:cNvGrpSpPr/>
          <p:nvPr/>
        </p:nvGrpSpPr>
        <p:grpSpPr>
          <a:xfrm>
            <a:off x="6613286" y="4087459"/>
            <a:ext cx="2172126" cy="2399887"/>
            <a:chOff x="-2172126" y="1801460"/>
            <a:chExt cx="2172126" cy="2399887"/>
          </a:xfrm>
        </p:grpSpPr>
        <p:pic>
          <p:nvPicPr>
            <p:cNvPr id="67" name="Picture 66"/>
            <p:cNvPicPr>
              <a:picLocks noChangeAspect="1"/>
            </p:cNvPicPr>
            <p:nvPr/>
          </p:nvPicPr>
          <p:blipFill>
            <a:blip r:embed="rId7">
              <a:extLst>
                <a:ext uri="{BEBA8EAE-BF5A-486C-A8C5-ECC9F3942E4B}">
                  <a14:imgProps xmlns:a14="http://schemas.microsoft.com/office/drawing/2010/main">
                    <a14:imgLayer r:embed="rId8">
                      <a14:imgEffect>
                        <a14:brightnessContrast bright="68000" contrast="-5000"/>
                      </a14:imgEffect>
                    </a14:imgLayer>
                  </a14:imgProps>
                </a:ext>
              </a:extLst>
            </a:blip>
            <a:stretch>
              <a:fillRect/>
            </a:stretch>
          </p:blipFill>
          <p:spPr>
            <a:xfrm>
              <a:off x="-1869228" y="1801460"/>
              <a:ext cx="1869228" cy="2172567"/>
            </a:xfrm>
            <a:prstGeom prst="rect">
              <a:avLst/>
            </a:prstGeom>
          </p:spPr>
        </p:pic>
        <p:sp>
          <p:nvSpPr>
            <p:cNvPr id="70" name="TextBox 69"/>
            <p:cNvSpPr txBox="1"/>
            <p:nvPr/>
          </p:nvSpPr>
          <p:spPr>
            <a:xfrm rot="16200000">
              <a:off x="-2820861" y="2764938"/>
              <a:ext cx="1574470" cy="276999"/>
            </a:xfrm>
            <a:prstGeom prst="rect">
              <a:avLst/>
            </a:prstGeom>
            <a:noFill/>
          </p:spPr>
          <p:txBody>
            <a:bodyPr wrap="none" rtlCol="0">
              <a:spAutoFit/>
            </a:bodyPr>
            <a:lstStyle/>
            <a:p>
              <a:r>
                <a:rPr lang="en-US" sz="1200" b="1" dirty="0" smtClean="0">
                  <a:solidFill>
                    <a:prstClr val="black"/>
                  </a:solidFill>
                  <a:latin typeface="Arial"/>
                  <a:cs typeface="Arial"/>
                </a:rPr>
                <a:t>Longitudinal strain</a:t>
              </a:r>
              <a:endParaRPr lang="en-US" sz="1200" b="1" dirty="0">
                <a:solidFill>
                  <a:prstClr val="black"/>
                </a:solidFill>
                <a:latin typeface="Arial"/>
                <a:cs typeface="Arial"/>
              </a:endParaRPr>
            </a:p>
          </p:txBody>
        </p:sp>
        <p:sp>
          <p:nvSpPr>
            <p:cNvPr id="71" name="TextBox 70"/>
            <p:cNvSpPr txBox="1"/>
            <p:nvPr/>
          </p:nvSpPr>
          <p:spPr>
            <a:xfrm>
              <a:off x="-1209776" y="3924348"/>
              <a:ext cx="541059" cy="276999"/>
            </a:xfrm>
            <a:prstGeom prst="rect">
              <a:avLst/>
            </a:prstGeom>
            <a:noFill/>
          </p:spPr>
          <p:txBody>
            <a:bodyPr wrap="none" rtlCol="0">
              <a:spAutoFit/>
            </a:bodyPr>
            <a:lstStyle/>
            <a:p>
              <a:r>
                <a:rPr lang="en-US" sz="1200" b="1" dirty="0" smtClean="0">
                  <a:solidFill>
                    <a:prstClr val="black"/>
                  </a:solidFill>
                  <a:latin typeface="Arial"/>
                  <a:cs typeface="Arial"/>
                </a:rPr>
                <a:t>Time</a:t>
              </a:r>
              <a:endParaRPr lang="en-US" sz="1200" b="1" dirty="0">
                <a:solidFill>
                  <a:prstClr val="black"/>
                </a:solidFill>
                <a:latin typeface="Arial"/>
                <a:cs typeface="Arial"/>
              </a:endParaRPr>
            </a:p>
          </p:txBody>
        </p:sp>
      </p:grpSp>
      <p:sp>
        <p:nvSpPr>
          <p:cNvPr id="75" name="Title 1"/>
          <p:cNvSpPr txBox="1">
            <a:spLocks/>
          </p:cNvSpPr>
          <p:nvPr/>
        </p:nvSpPr>
        <p:spPr bwMode="auto">
          <a:xfrm>
            <a:off x="0" y="4528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4400" b="1" dirty="0" smtClean="0">
                <a:solidFill>
                  <a:srgbClr val="000000"/>
                </a:solidFill>
                <a:latin typeface="Calibri"/>
              </a:rPr>
              <a:t>Ventricular-arterial interactions</a:t>
            </a:r>
            <a:endParaRPr lang="en-US" sz="4400" b="1" dirty="0">
              <a:solidFill>
                <a:srgbClr val="000000"/>
              </a:solidFill>
              <a:latin typeface="Calibri"/>
            </a:endParaRPr>
          </a:p>
        </p:txBody>
      </p:sp>
      <p:sp>
        <p:nvSpPr>
          <p:cNvPr id="76" name="TextBox 76"/>
          <p:cNvSpPr txBox="1">
            <a:spLocks noChangeArrowheads="1"/>
          </p:cNvSpPr>
          <p:nvPr/>
        </p:nvSpPr>
        <p:spPr bwMode="auto">
          <a:xfrm>
            <a:off x="1487592" y="3932652"/>
            <a:ext cx="1404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200" b="1" dirty="0" smtClean="0">
                <a:solidFill>
                  <a:srgbClr val="FF0000"/>
                </a:solidFill>
                <a:latin typeface="Wingdings"/>
                <a:ea typeface="Wingdings"/>
                <a:cs typeface="Wingdings"/>
                <a:sym typeface="Wingdings"/>
              </a:rPr>
              <a:t></a:t>
            </a:r>
            <a:r>
              <a:rPr lang="en-US" sz="1200" b="1" dirty="0" smtClean="0">
                <a:solidFill>
                  <a:srgbClr val="FF0000"/>
                </a:solidFill>
                <a:cs typeface="Arial" charset="0"/>
              </a:rPr>
              <a:t>aortic stiffness</a:t>
            </a:r>
          </a:p>
          <a:p>
            <a:pPr algn="ctr" defTabSz="457200" eaLnBrk="1" hangingPunct="1"/>
            <a:r>
              <a:rPr lang="en-US" sz="1200" b="1" dirty="0">
                <a:solidFill>
                  <a:srgbClr val="FF0000"/>
                </a:solidFill>
                <a:latin typeface="Wingdings"/>
                <a:ea typeface="Wingdings"/>
                <a:cs typeface="Wingdings"/>
                <a:sym typeface="Wingdings"/>
              </a:rPr>
              <a:t></a:t>
            </a:r>
            <a:r>
              <a:rPr lang="en-US" sz="1200" b="1" dirty="0" smtClean="0">
                <a:solidFill>
                  <a:srgbClr val="FF0000"/>
                </a:solidFill>
                <a:cs typeface="Arial" charset="0"/>
              </a:rPr>
              <a:t>reflected wave</a:t>
            </a:r>
            <a:endParaRPr lang="en-US" sz="1200" b="1" dirty="0">
              <a:solidFill>
                <a:srgbClr val="FF0000"/>
              </a:solidFill>
              <a:cs typeface="Arial" charset="0"/>
            </a:endParaRPr>
          </a:p>
        </p:txBody>
      </p:sp>
      <p:sp>
        <p:nvSpPr>
          <p:cNvPr id="77" name="TextBox 76"/>
          <p:cNvSpPr txBox="1">
            <a:spLocks noChangeArrowheads="1"/>
          </p:cNvSpPr>
          <p:nvPr/>
        </p:nvSpPr>
        <p:spPr bwMode="auto">
          <a:xfrm>
            <a:off x="3104908" y="3965523"/>
            <a:ext cx="1223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200" b="1" dirty="0" smtClean="0">
                <a:solidFill>
                  <a:srgbClr val="FF0000"/>
                </a:solidFill>
                <a:latin typeface="Wingdings"/>
                <a:ea typeface="Wingdings"/>
                <a:cs typeface="Wingdings"/>
                <a:sym typeface="Wingdings"/>
              </a:rPr>
              <a:t></a:t>
            </a:r>
            <a:r>
              <a:rPr lang="en-US" sz="1200" b="1" dirty="0">
                <a:solidFill>
                  <a:srgbClr val="FF0000"/>
                </a:solidFill>
                <a:cs typeface="Arial" charset="0"/>
                <a:sym typeface="Wingdings"/>
              </a:rPr>
              <a:t>t</a:t>
            </a:r>
            <a:r>
              <a:rPr lang="en-US" sz="1200" b="1" dirty="0" smtClean="0">
                <a:solidFill>
                  <a:srgbClr val="FF0000"/>
                </a:solidFill>
                <a:cs typeface="Arial" charset="0"/>
              </a:rPr>
              <a:t>ime to peak </a:t>
            </a:r>
          </a:p>
          <a:p>
            <a:pPr algn="ctr" defTabSz="457200" eaLnBrk="1" hangingPunct="1"/>
            <a:r>
              <a:rPr lang="en-US" sz="1200" b="1" dirty="0" smtClean="0">
                <a:solidFill>
                  <a:srgbClr val="FF0000"/>
                </a:solidFill>
                <a:cs typeface="Arial" charset="0"/>
              </a:rPr>
              <a:t>wall stress</a:t>
            </a:r>
            <a:endParaRPr lang="en-US" sz="1200" b="1" dirty="0">
              <a:solidFill>
                <a:srgbClr val="FF0000"/>
              </a:solidFill>
              <a:cs typeface="Arial" charset="0"/>
            </a:endParaRPr>
          </a:p>
        </p:txBody>
      </p:sp>
      <p:sp>
        <p:nvSpPr>
          <p:cNvPr id="78" name="TextBox 77"/>
          <p:cNvSpPr txBox="1">
            <a:spLocks noChangeArrowheads="1"/>
          </p:cNvSpPr>
          <p:nvPr/>
        </p:nvSpPr>
        <p:spPr bwMode="auto">
          <a:xfrm>
            <a:off x="4347858" y="3834041"/>
            <a:ext cx="1903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200" b="1" dirty="0" smtClean="0">
                <a:solidFill>
                  <a:srgbClr val="FF0000"/>
                </a:solidFill>
                <a:cs typeface="Arial" charset="0"/>
              </a:rPr>
              <a:t>T-tubule disruption</a:t>
            </a:r>
          </a:p>
          <a:p>
            <a:pPr algn="ctr" defTabSz="457200" eaLnBrk="1" hangingPunct="1"/>
            <a:r>
              <a:rPr lang="en-US" sz="1200" b="1" dirty="0" smtClean="0">
                <a:solidFill>
                  <a:srgbClr val="FF0000"/>
                </a:solidFill>
                <a:cs typeface="Arial" charset="0"/>
              </a:rPr>
              <a:t>Abnormal Ca2+ cycling</a:t>
            </a:r>
            <a:endParaRPr lang="en-US" sz="1200" b="1" dirty="0">
              <a:solidFill>
                <a:srgbClr val="FF0000"/>
              </a:solidFill>
              <a:cs typeface="Arial" charset="0"/>
            </a:endParaRPr>
          </a:p>
        </p:txBody>
      </p:sp>
      <p:sp>
        <p:nvSpPr>
          <p:cNvPr id="79" name="TextBox 78"/>
          <p:cNvSpPr txBox="1">
            <a:spLocks noChangeArrowheads="1"/>
          </p:cNvSpPr>
          <p:nvPr/>
        </p:nvSpPr>
        <p:spPr bwMode="auto">
          <a:xfrm>
            <a:off x="6995576" y="3837030"/>
            <a:ext cx="1753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200" b="1" dirty="0" smtClean="0">
                <a:solidFill>
                  <a:srgbClr val="FF0000"/>
                </a:solidFill>
                <a:cs typeface="Arial" charset="0"/>
              </a:rPr>
              <a:t>Abnormal mechanics</a:t>
            </a:r>
            <a:endParaRPr lang="en-US" sz="1200" b="1" dirty="0">
              <a:solidFill>
                <a:srgbClr val="FF0000"/>
              </a:solidFill>
              <a:cs typeface="Arial" charset="0"/>
            </a:endParaRPr>
          </a:p>
        </p:txBody>
      </p:sp>
      <p:cxnSp>
        <p:nvCxnSpPr>
          <p:cNvPr id="80" name="Straight Connector 79"/>
          <p:cNvCxnSpPr/>
          <p:nvPr/>
        </p:nvCxnSpPr>
        <p:spPr>
          <a:xfrm>
            <a:off x="0" y="3839882"/>
            <a:ext cx="9144000" cy="0"/>
          </a:xfrm>
          <a:prstGeom prst="line">
            <a:avLst/>
          </a:prstGeom>
          <a:ln w="9525">
            <a:prstDash val="sysDash"/>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0669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0" y="6480762"/>
            <a:ext cx="9144000" cy="338554"/>
          </a:xfrm>
          <a:prstGeom prst="rect">
            <a:avLst/>
          </a:prstGeom>
          <a:noFill/>
        </p:spPr>
        <p:txBody>
          <a:bodyPr wrap="square">
            <a:spAutoFit/>
          </a:bodyPr>
          <a:lstStyle/>
          <a:p>
            <a:pPr algn="ctr" defTabSz="457200">
              <a:defRPr/>
            </a:pPr>
            <a:r>
              <a:rPr lang="en-US" sz="1600" dirty="0">
                <a:solidFill>
                  <a:srgbClr val="0000FF"/>
                </a:solidFill>
                <a:latin typeface="Arial"/>
                <a:ea typeface="ＭＳ Ｐゴシック" charset="0"/>
                <a:cs typeface="Arial"/>
              </a:rPr>
              <a:t>Shah SJ, et al. </a:t>
            </a:r>
            <a:r>
              <a:rPr lang="en-US" sz="1600" i="1" dirty="0">
                <a:solidFill>
                  <a:srgbClr val="0000FF"/>
                </a:solidFill>
                <a:latin typeface="Arial"/>
                <a:ea typeface="ＭＳ Ｐゴシック" charset="0"/>
                <a:cs typeface="Arial"/>
              </a:rPr>
              <a:t>Am J </a:t>
            </a:r>
            <a:r>
              <a:rPr lang="en-US" sz="1600" i="1" dirty="0" err="1">
                <a:solidFill>
                  <a:srgbClr val="0000FF"/>
                </a:solidFill>
                <a:latin typeface="Arial"/>
                <a:ea typeface="ＭＳ Ｐゴシック" charset="0"/>
                <a:cs typeface="Arial"/>
              </a:rPr>
              <a:t>Physiol</a:t>
            </a:r>
            <a:r>
              <a:rPr lang="en-US" sz="1600" i="1" dirty="0">
                <a:solidFill>
                  <a:srgbClr val="0000FF"/>
                </a:solidFill>
                <a:latin typeface="Arial"/>
                <a:ea typeface="ＭＳ Ｐゴシック" charset="0"/>
                <a:cs typeface="Arial"/>
              </a:rPr>
              <a:t> </a:t>
            </a:r>
            <a:r>
              <a:rPr lang="en-US" sz="1600" dirty="0" smtClean="0">
                <a:solidFill>
                  <a:srgbClr val="0000FF"/>
                </a:solidFill>
                <a:latin typeface="Arial"/>
                <a:ea typeface="ＭＳ Ｐゴシック" charset="0"/>
                <a:cs typeface="Arial"/>
              </a:rPr>
              <a:t>2014; Shah SJ, et al. </a:t>
            </a:r>
            <a:r>
              <a:rPr lang="en-US" sz="1600" i="1" dirty="0" smtClean="0">
                <a:solidFill>
                  <a:srgbClr val="0000FF"/>
                </a:solidFill>
                <a:latin typeface="Arial"/>
                <a:ea typeface="ＭＳ Ｐゴシック" charset="0"/>
                <a:cs typeface="Arial"/>
              </a:rPr>
              <a:t>JACC </a:t>
            </a:r>
            <a:r>
              <a:rPr lang="en-US" sz="1600" dirty="0" smtClean="0">
                <a:solidFill>
                  <a:srgbClr val="0000FF"/>
                </a:solidFill>
                <a:latin typeface="Arial"/>
                <a:ea typeface="ＭＳ Ｐゴシック" charset="0"/>
                <a:cs typeface="Arial"/>
              </a:rPr>
              <a:t>2012; </a:t>
            </a:r>
            <a:r>
              <a:rPr lang="en-US" sz="1600" dirty="0" err="1" smtClean="0">
                <a:solidFill>
                  <a:srgbClr val="0000FF"/>
                </a:solidFill>
                <a:latin typeface="Arial"/>
                <a:ea typeface="ＭＳ Ｐゴシック" charset="0"/>
                <a:cs typeface="Arial"/>
              </a:rPr>
              <a:t>Chirinos</a:t>
            </a:r>
            <a:r>
              <a:rPr lang="en-US" sz="1600" dirty="0" smtClean="0">
                <a:solidFill>
                  <a:srgbClr val="0000FF"/>
                </a:solidFill>
                <a:latin typeface="Arial"/>
                <a:ea typeface="ＭＳ Ｐゴシック" charset="0"/>
                <a:cs typeface="Arial"/>
              </a:rPr>
              <a:t> J, et al. </a:t>
            </a:r>
            <a:r>
              <a:rPr lang="en-US" sz="1600" i="1" dirty="0" smtClean="0">
                <a:solidFill>
                  <a:srgbClr val="0000FF"/>
                </a:solidFill>
                <a:latin typeface="Arial"/>
                <a:ea typeface="ＭＳ Ｐゴシック" charset="0"/>
                <a:cs typeface="Arial"/>
              </a:rPr>
              <a:t>JACC</a:t>
            </a:r>
            <a:r>
              <a:rPr lang="en-US" sz="1600" dirty="0" smtClean="0">
                <a:solidFill>
                  <a:srgbClr val="0000FF"/>
                </a:solidFill>
                <a:latin typeface="Arial"/>
                <a:ea typeface="ＭＳ Ｐゴシック" charset="0"/>
                <a:cs typeface="Arial"/>
              </a:rPr>
              <a:t> 2012</a:t>
            </a:r>
          </a:p>
        </p:txBody>
      </p:sp>
      <p:grpSp>
        <p:nvGrpSpPr>
          <p:cNvPr id="5" name="Group 4"/>
          <p:cNvGrpSpPr/>
          <p:nvPr/>
        </p:nvGrpSpPr>
        <p:grpSpPr>
          <a:xfrm>
            <a:off x="636494" y="1533979"/>
            <a:ext cx="2066925" cy="2041525"/>
            <a:chOff x="1219200" y="398463"/>
            <a:chExt cx="2066925" cy="2041525"/>
          </a:xfrm>
        </p:grpSpPr>
        <p:cxnSp>
          <p:nvCxnSpPr>
            <p:cNvPr id="6" name="Straight Arrow Connector 5"/>
            <p:cNvCxnSpPr/>
            <p:nvPr/>
          </p:nvCxnSpPr>
          <p:spPr>
            <a:xfrm>
              <a:off x="1870075" y="1317625"/>
              <a:ext cx="0" cy="855663"/>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263775" y="1765300"/>
              <a:ext cx="0" cy="411163"/>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04950" y="398463"/>
              <a:ext cx="0" cy="1804987"/>
            </a:xfrm>
            <a:prstGeom prst="line">
              <a:avLst/>
            </a:prstGeom>
            <a:ln w="19050" cmpd="sng"/>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1497013" y="2193925"/>
              <a:ext cx="1789112" cy="0"/>
            </a:xfrm>
            <a:prstGeom prst="line">
              <a:avLst/>
            </a:prstGeom>
            <a:ln w="19050" cmpd="sng"/>
            <a:effectLst/>
          </p:spPr>
          <p:style>
            <a:lnRef idx="3">
              <a:schemeClr val="dk1"/>
            </a:lnRef>
            <a:fillRef idx="0">
              <a:schemeClr val="dk1"/>
            </a:fillRef>
            <a:effectRef idx="2">
              <a:schemeClr val="dk1"/>
            </a:effectRef>
            <a:fontRef idx="minor">
              <a:schemeClr val="tx1"/>
            </a:fontRef>
          </p:style>
        </p:cxnSp>
        <p:sp>
          <p:nvSpPr>
            <p:cNvPr id="225285" name="TextBox 9"/>
            <p:cNvSpPr txBox="1">
              <a:spLocks noChangeArrowheads="1"/>
            </p:cNvSpPr>
            <p:nvPr/>
          </p:nvSpPr>
          <p:spPr bwMode="auto">
            <a:xfrm rot="-5400000">
              <a:off x="935832" y="1113631"/>
              <a:ext cx="84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Pressure</a:t>
              </a:r>
            </a:p>
          </p:txBody>
        </p:sp>
        <p:sp>
          <p:nvSpPr>
            <p:cNvPr id="225286" name="TextBox 10"/>
            <p:cNvSpPr txBox="1">
              <a:spLocks noChangeArrowheads="1"/>
            </p:cNvSpPr>
            <p:nvPr/>
          </p:nvSpPr>
          <p:spPr bwMode="auto">
            <a:xfrm>
              <a:off x="2120900" y="2163763"/>
              <a:ext cx="54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Time</a:t>
              </a:r>
            </a:p>
          </p:txBody>
        </p:sp>
        <p:sp>
          <p:nvSpPr>
            <p:cNvPr id="12" name="Freeform 11"/>
            <p:cNvSpPr/>
            <p:nvPr/>
          </p:nvSpPr>
          <p:spPr>
            <a:xfrm>
              <a:off x="1570038" y="603250"/>
              <a:ext cx="1539875" cy="1125538"/>
            </a:xfrm>
            <a:custGeom>
              <a:avLst/>
              <a:gdLst>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63038 h 963489"/>
                <a:gd name="connsiteX10" fmla="*/ 914848 w 1738212"/>
                <a:gd name="connsiteY10" fmla="*/ 398463 h 963489"/>
                <a:gd name="connsiteX11" fmla="*/ 1006333 w 1738212"/>
                <a:gd name="connsiteY11" fmla="*/ 360795 h 963489"/>
                <a:gd name="connsiteX12" fmla="*/ 1081674 w 1738212"/>
                <a:gd name="connsiteY12" fmla="*/ 414607 h 963489"/>
                <a:gd name="connsiteX13" fmla="*/ 1173158 w 1738212"/>
                <a:gd name="connsiteY13" fmla="*/ 527612 h 963489"/>
                <a:gd name="connsiteX14" fmla="*/ 1259262 w 1738212"/>
                <a:gd name="connsiteY14" fmla="*/ 651380 h 963489"/>
                <a:gd name="connsiteX15" fmla="*/ 1307695 w 1738212"/>
                <a:gd name="connsiteY15" fmla="*/ 726716 h 963489"/>
                <a:gd name="connsiteX16" fmla="*/ 1388417 w 1738212"/>
                <a:gd name="connsiteY16" fmla="*/ 818197 h 963489"/>
                <a:gd name="connsiteX17" fmla="*/ 1490665 w 1738212"/>
                <a:gd name="connsiteY17" fmla="*/ 893533 h 963489"/>
                <a:gd name="connsiteX18" fmla="*/ 1738212 w 1738212"/>
                <a:gd name="connsiteY18" fmla="*/ 963489 h 963489"/>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00861 h 963489"/>
                <a:gd name="connsiteX10" fmla="*/ 914848 w 1738212"/>
                <a:gd name="connsiteY10" fmla="*/ 398463 h 963489"/>
                <a:gd name="connsiteX11" fmla="*/ 1006333 w 1738212"/>
                <a:gd name="connsiteY11" fmla="*/ 360795 h 963489"/>
                <a:gd name="connsiteX12" fmla="*/ 1081674 w 1738212"/>
                <a:gd name="connsiteY12" fmla="*/ 414607 h 963489"/>
                <a:gd name="connsiteX13" fmla="*/ 1173158 w 1738212"/>
                <a:gd name="connsiteY13" fmla="*/ 527612 h 963489"/>
                <a:gd name="connsiteX14" fmla="*/ 1259262 w 1738212"/>
                <a:gd name="connsiteY14" fmla="*/ 651380 h 963489"/>
                <a:gd name="connsiteX15" fmla="*/ 1307695 w 1738212"/>
                <a:gd name="connsiteY15" fmla="*/ 726716 h 963489"/>
                <a:gd name="connsiteX16" fmla="*/ 1388417 w 1738212"/>
                <a:gd name="connsiteY16" fmla="*/ 818197 h 963489"/>
                <a:gd name="connsiteX17" fmla="*/ 1490665 w 1738212"/>
                <a:gd name="connsiteY17" fmla="*/ 893533 h 963489"/>
                <a:gd name="connsiteX18" fmla="*/ 1738212 w 1738212"/>
                <a:gd name="connsiteY18" fmla="*/ 963489 h 963489"/>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00861 h 963489"/>
                <a:gd name="connsiteX10" fmla="*/ 914848 w 1738212"/>
                <a:gd name="connsiteY10" fmla="*/ 398463 h 963489"/>
                <a:gd name="connsiteX11" fmla="*/ 1006333 w 1738212"/>
                <a:gd name="connsiteY11" fmla="*/ 360795 h 963489"/>
                <a:gd name="connsiteX12" fmla="*/ 1081674 w 1738212"/>
                <a:gd name="connsiteY12" fmla="*/ 414607 h 963489"/>
                <a:gd name="connsiteX13" fmla="*/ 1173158 w 1738212"/>
                <a:gd name="connsiteY13" fmla="*/ 527612 h 963489"/>
                <a:gd name="connsiteX14" fmla="*/ 1259262 w 1738212"/>
                <a:gd name="connsiteY14" fmla="*/ 651380 h 963489"/>
                <a:gd name="connsiteX15" fmla="*/ 1307695 w 1738212"/>
                <a:gd name="connsiteY15" fmla="*/ 726716 h 963489"/>
                <a:gd name="connsiteX16" fmla="*/ 1388417 w 1738212"/>
                <a:gd name="connsiteY16" fmla="*/ 818197 h 963489"/>
                <a:gd name="connsiteX17" fmla="*/ 1490665 w 1738212"/>
                <a:gd name="connsiteY17" fmla="*/ 893533 h 963489"/>
                <a:gd name="connsiteX18" fmla="*/ 1738212 w 1738212"/>
                <a:gd name="connsiteY18" fmla="*/ 963489 h 963489"/>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00861 h 963489"/>
                <a:gd name="connsiteX10" fmla="*/ 1006333 w 1738212"/>
                <a:gd name="connsiteY10" fmla="*/ 360795 h 963489"/>
                <a:gd name="connsiteX11" fmla="*/ 1081674 w 1738212"/>
                <a:gd name="connsiteY11" fmla="*/ 414607 h 963489"/>
                <a:gd name="connsiteX12" fmla="*/ 1173158 w 1738212"/>
                <a:gd name="connsiteY12" fmla="*/ 527612 h 963489"/>
                <a:gd name="connsiteX13" fmla="*/ 1259262 w 1738212"/>
                <a:gd name="connsiteY13" fmla="*/ 651380 h 963489"/>
                <a:gd name="connsiteX14" fmla="*/ 1307695 w 1738212"/>
                <a:gd name="connsiteY14" fmla="*/ 726716 h 963489"/>
                <a:gd name="connsiteX15" fmla="*/ 1388417 w 1738212"/>
                <a:gd name="connsiteY15" fmla="*/ 818197 h 963489"/>
                <a:gd name="connsiteX16" fmla="*/ 1490665 w 1738212"/>
                <a:gd name="connsiteY16" fmla="*/ 893533 h 963489"/>
                <a:gd name="connsiteX17" fmla="*/ 1738212 w 1738212"/>
                <a:gd name="connsiteY17" fmla="*/ 963489 h 96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8212" h="963489">
                  <a:moveTo>
                    <a:pt x="0" y="941964"/>
                  </a:moveTo>
                  <a:cubicBezTo>
                    <a:pt x="16144" y="931650"/>
                    <a:pt x="32288" y="921336"/>
                    <a:pt x="53814" y="882771"/>
                  </a:cubicBezTo>
                  <a:cubicBezTo>
                    <a:pt x="75340" y="844206"/>
                    <a:pt x="106732" y="801156"/>
                    <a:pt x="129155" y="710573"/>
                  </a:cubicBezTo>
                  <a:cubicBezTo>
                    <a:pt x="151578" y="619990"/>
                    <a:pt x="168619" y="433441"/>
                    <a:pt x="188351" y="339270"/>
                  </a:cubicBezTo>
                  <a:cubicBezTo>
                    <a:pt x="208083" y="245099"/>
                    <a:pt x="218846" y="179628"/>
                    <a:pt x="247547" y="145547"/>
                  </a:cubicBezTo>
                  <a:cubicBezTo>
                    <a:pt x="276248" y="111466"/>
                    <a:pt x="330063" y="150032"/>
                    <a:pt x="360558" y="134785"/>
                  </a:cubicBezTo>
                  <a:cubicBezTo>
                    <a:pt x="391053" y="119538"/>
                    <a:pt x="403610" y="76489"/>
                    <a:pt x="430517" y="54067"/>
                  </a:cubicBezTo>
                  <a:cubicBezTo>
                    <a:pt x="457424" y="31645"/>
                    <a:pt x="481641" y="-3332"/>
                    <a:pt x="522002" y="255"/>
                  </a:cubicBezTo>
                  <a:cubicBezTo>
                    <a:pt x="562363" y="3842"/>
                    <a:pt x="627837" y="8823"/>
                    <a:pt x="672682" y="75591"/>
                  </a:cubicBezTo>
                  <a:cubicBezTo>
                    <a:pt x="717527" y="142359"/>
                    <a:pt x="735466" y="353327"/>
                    <a:pt x="791075" y="400861"/>
                  </a:cubicBezTo>
                  <a:cubicBezTo>
                    <a:pt x="846684" y="448395"/>
                    <a:pt x="957900" y="358504"/>
                    <a:pt x="1006333" y="360795"/>
                  </a:cubicBezTo>
                  <a:cubicBezTo>
                    <a:pt x="1054766" y="363086"/>
                    <a:pt x="1053870" y="386804"/>
                    <a:pt x="1081674" y="414607"/>
                  </a:cubicBezTo>
                  <a:cubicBezTo>
                    <a:pt x="1109478" y="442410"/>
                    <a:pt x="1143560" y="488150"/>
                    <a:pt x="1173158" y="527612"/>
                  </a:cubicBezTo>
                  <a:cubicBezTo>
                    <a:pt x="1202756" y="567074"/>
                    <a:pt x="1236839" y="618196"/>
                    <a:pt x="1259262" y="651380"/>
                  </a:cubicBezTo>
                  <a:cubicBezTo>
                    <a:pt x="1281685" y="684564"/>
                    <a:pt x="1286169" y="698913"/>
                    <a:pt x="1307695" y="726716"/>
                  </a:cubicBezTo>
                  <a:cubicBezTo>
                    <a:pt x="1329221" y="754519"/>
                    <a:pt x="1357922" y="790394"/>
                    <a:pt x="1388417" y="818197"/>
                  </a:cubicBezTo>
                  <a:cubicBezTo>
                    <a:pt x="1418912" y="846000"/>
                    <a:pt x="1432366" y="869318"/>
                    <a:pt x="1490665" y="893533"/>
                  </a:cubicBezTo>
                  <a:cubicBezTo>
                    <a:pt x="1548964" y="917748"/>
                    <a:pt x="1738212" y="963489"/>
                    <a:pt x="1738212" y="963489"/>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13" name="Freeform 12"/>
            <p:cNvSpPr/>
            <p:nvPr/>
          </p:nvSpPr>
          <p:spPr>
            <a:xfrm>
              <a:off x="1592263" y="1749425"/>
              <a:ext cx="687387" cy="279400"/>
            </a:xfrm>
            <a:custGeom>
              <a:avLst/>
              <a:gdLst>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548909 w 731878"/>
                <a:gd name="connsiteY4" fmla="*/ 161436 h 258297"/>
                <a:gd name="connsiteX5" fmla="*/ 656538 w 731878"/>
                <a:gd name="connsiteY5" fmla="*/ 26906 h 258297"/>
                <a:gd name="connsiteX6" fmla="*/ 731878 w 731878"/>
                <a:gd name="connsiteY6" fmla="*/ 0 h 258297"/>
                <a:gd name="connsiteX7" fmla="*/ 731878 w 731878"/>
                <a:gd name="connsiteY7" fmla="*/ 0 h 2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878" h="258297">
                  <a:moveTo>
                    <a:pt x="0" y="258297"/>
                  </a:moveTo>
                  <a:cubicBezTo>
                    <a:pt x="54263" y="249328"/>
                    <a:pt x="108526" y="240359"/>
                    <a:pt x="150681" y="236772"/>
                  </a:cubicBezTo>
                  <a:cubicBezTo>
                    <a:pt x="192836" y="233185"/>
                    <a:pt x="205392" y="244844"/>
                    <a:pt x="252928" y="236772"/>
                  </a:cubicBezTo>
                  <a:cubicBezTo>
                    <a:pt x="300464" y="228700"/>
                    <a:pt x="386568" y="200898"/>
                    <a:pt x="435898" y="188342"/>
                  </a:cubicBezTo>
                  <a:cubicBezTo>
                    <a:pt x="485228" y="175786"/>
                    <a:pt x="512136" y="188342"/>
                    <a:pt x="548909" y="161436"/>
                  </a:cubicBezTo>
                  <a:cubicBezTo>
                    <a:pt x="585682" y="134530"/>
                    <a:pt x="626043" y="53812"/>
                    <a:pt x="656538" y="26906"/>
                  </a:cubicBezTo>
                  <a:cubicBezTo>
                    <a:pt x="687033" y="0"/>
                    <a:pt x="731878" y="0"/>
                    <a:pt x="731878" y="0"/>
                  </a:cubicBezTo>
                  <a:lnTo>
                    <a:pt x="731878" y="0"/>
                  </a:lnTo>
                </a:path>
              </a:pathLst>
            </a:custGeom>
            <a:ln>
              <a:solidFill>
                <a:srgbClr val="0000FF"/>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14" name="Freeform 13"/>
            <p:cNvSpPr/>
            <p:nvPr/>
          </p:nvSpPr>
          <p:spPr>
            <a:xfrm>
              <a:off x="1592263" y="1292225"/>
              <a:ext cx="677862" cy="693738"/>
            </a:xfrm>
            <a:custGeom>
              <a:avLst/>
              <a:gdLst>
                <a:gd name="connsiteX0" fmla="*/ 0 w 678064"/>
                <a:gd name="connsiteY0" fmla="*/ 694226 h 694226"/>
                <a:gd name="connsiteX1" fmla="*/ 59196 w 678064"/>
                <a:gd name="connsiteY1" fmla="*/ 629651 h 694226"/>
                <a:gd name="connsiteX2" fmla="*/ 129155 w 678064"/>
                <a:gd name="connsiteY2" fmla="*/ 360591 h 694226"/>
                <a:gd name="connsiteX3" fmla="*/ 177588 w 678064"/>
                <a:gd name="connsiteY3" fmla="*/ 134581 h 694226"/>
                <a:gd name="connsiteX4" fmla="*/ 236784 w 678064"/>
                <a:gd name="connsiteY4" fmla="*/ 32338 h 694226"/>
                <a:gd name="connsiteX5" fmla="*/ 322887 w 678064"/>
                <a:gd name="connsiteY5" fmla="*/ 51 h 694226"/>
                <a:gd name="connsiteX6" fmla="*/ 430517 w 678064"/>
                <a:gd name="connsiteY6" fmla="*/ 37719 h 694226"/>
                <a:gd name="connsiteX7" fmla="*/ 559672 w 678064"/>
                <a:gd name="connsiteY7" fmla="*/ 102294 h 694226"/>
                <a:gd name="connsiteX8" fmla="*/ 645775 w 678064"/>
                <a:gd name="connsiteY8" fmla="*/ 204537 h 694226"/>
                <a:gd name="connsiteX9" fmla="*/ 678064 w 678064"/>
                <a:gd name="connsiteY9" fmla="*/ 333685 h 694226"/>
                <a:gd name="connsiteX10" fmla="*/ 678064 w 678064"/>
                <a:gd name="connsiteY10" fmla="*/ 333685 h 69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064" h="694226">
                  <a:moveTo>
                    <a:pt x="0" y="694226"/>
                  </a:moveTo>
                  <a:cubicBezTo>
                    <a:pt x="18835" y="689741"/>
                    <a:pt x="37670" y="685257"/>
                    <a:pt x="59196" y="629651"/>
                  </a:cubicBezTo>
                  <a:cubicBezTo>
                    <a:pt x="80722" y="574045"/>
                    <a:pt x="109423" y="443103"/>
                    <a:pt x="129155" y="360591"/>
                  </a:cubicBezTo>
                  <a:cubicBezTo>
                    <a:pt x="148887" y="278079"/>
                    <a:pt x="159650" y="189290"/>
                    <a:pt x="177588" y="134581"/>
                  </a:cubicBezTo>
                  <a:cubicBezTo>
                    <a:pt x="195526" y="79872"/>
                    <a:pt x="212568" y="54760"/>
                    <a:pt x="236784" y="32338"/>
                  </a:cubicBezTo>
                  <a:cubicBezTo>
                    <a:pt x="261000" y="9916"/>
                    <a:pt x="290598" y="-846"/>
                    <a:pt x="322887" y="51"/>
                  </a:cubicBezTo>
                  <a:cubicBezTo>
                    <a:pt x="355176" y="948"/>
                    <a:pt x="391053" y="20678"/>
                    <a:pt x="430517" y="37719"/>
                  </a:cubicBezTo>
                  <a:cubicBezTo>
                    <a:pt x="469981" y="54760"/>
                    <a:pt x="523796" y="74491"/>
                    <a:pt x="559672" y="102294"/>
                  </a:cubicBezTo>
                  <a:cubicBezTo>
                    <a:pt x="595548" y="130097"/>
                    <a:pt x="626043" y="165972"/>
                    <a:pt x="645775" y="204537"/>
                  </a:cubicBezTo>
                  <a:cubicBezTo>
                    <a:pt x="665507" y="243102"/>
                    <a:pt x="678064" y="333685"/>
                    <a:pt x="678064" y="333685"/>
                  </a:cubicBezTo>
                  <a:lnTo>
                    <a:pt x="678064" y="333685"/>
                  </a:ln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225290" name="TextBox 14"/>
            <p:cNvSpPr txBox="1">
              <a:spLocks noChangeArrowheads="1"/>
            </p:cNvSpPr>
            <p:nvPr/>
          </p:nvSpPr>
          <p:spPr bwMode="auto">
            <a:xfrm>
              <a:off x="2216150" y="1885950"/>
              <a:ext cx="3381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P</a:t>
              </a:r>
              <a:r>
                <a:rPr lang="en-US" sz="1100" b="1" baseline="-25000">
                  <a:solidFill>
                    <a:prstClr val="black"/>
                  </a:solidFill>
                  <a:cs typeface="Arial" charset="0"/>
                </a:rPr>
                <a:t>b</a:t>
              </a:r>
            </a:p>
          </p:txBody>
        </p:sp>
        <p:sp>
          <p:nvSpPr>
            <p:cNvPr id="225291" name="TextBox 15"/>
            <p:cNvSpPr txBox="1">
              <a:spLocks noChangeArrowheads="1"/>
            </p:cNvSpPr>
            <p:nvPr/>
          </p:nvSpPr>
          <p:spPr bwMode="auto">
            <a:xfrm>
              <a:off x="1819275" y="1550988"/>
              <a:ext cx="312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P</a:t>
              </a:r>
              <a:r>
                <a:rPr lang="en-US" sz="1100" b="1" baseline="-25000">
                  <a:solidFill>
                    <a:prstClr val="black"/>
                  </a:solidFill>
                  <a:cs typeface="Arial" charset="0"/>
                </a:rPr>
                <a:t>f</a:t>
              </a:r>
            </a:p>
          </p:txBody>
        </p:sp>
      </p:grpSp>
      <p:grpSp>
        <p:nvGrpSpPr>
          <p:cNvPr id="2" name="Group 1"/>
          <p:cNvGrpSpPr/>
          <p:nvPr/>
        </p:nvGrpSpPr>
        <p:grpSpPr>
          <a:xfrm>
            <a:off x="2835649" y="1540048"/>
            <a:ext cx="1116013" cy="2032000"/>
            <a:chOff x="1266825" y="2406650"/>
            <a:chExt cx="1116013" cy="2032000"/>
          </a:xfrm>
        </p:grpSpPr>
        <p:cxnSp>
          <p:nvCxnSpPr>
            <p:cNvPr id="17" name="Straight Connector 16"/>
            <p:cNvCxnSpPr/>
            <p:nvPr/>
          </p:nvCxnSpPr>
          <p:spPr>
            <a:xfrm>
              <a:off x="1544638" y="2406650"/>
              <a:ext cx="0" cy="1793875"/>
            </a:xfrm>
            <a:prstGeom prst="line">
              <a:avLst/>
            </a:prstGeom>
            <a:ln w="19050" cmpd="sng"/>
            <a:effectLst/>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1536700" y="4192588"/>
              <a:ext cx="846138" cy="0"/>
            </a:xfrm>
            <a:prstGeom prst="line">
              <a:avLst/>
            </a:prstGeom>
            <a:ln w="19050" cmpd="sng"/>
            <a:effectLst/>
          </p:spPr>
          <p:style>
            <a:lnRef idx="3">
              <a:schemeClr val="dk1"/>
            </a:lnRef>
            <a:fillRef idx="0">
              <a:schemeClr val="dk1"/>
            </a:fillRef>
            <a:effectRef idx="2">
              <a:schemeClr val="dk1"/>
            </a:effectRef>
            <a:fontRef idx="minor">
              <a:schemeClr val="tx1"/>
            </a:fontRef>
          </p:style>
        </p:cxnSp>
        <p:sp>
          <p:nvSpPr>
            <p:cNvPr id="225294" name="TextBox 18"/>
            <p:cNvSpPr txBox="1">
              <a:spLocks noChangeArrowheads="1"/>
            </p:cNvSpPr>
            <p:nvPr/>
          </p:nvSpPr>
          <p:spPr bwMode="auto">
            <a:xfrm rot="-5400000">
              <a:off x="654844" y="3213894"/>
              <a:ext cx="1485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Systolic wall stress</a:t>
              </a:r>
            </a:p>
          </p:txBody>
        </p:sp>
        <p:sp>
          <p:nvSpPr>
            <p:cNvPr id="225295" name="TextBox 19"/>
            <p:cNvSpPr txBox="1">
              <a:spLocks noChangeArrowheads="1"/>
            </p:cNvSpPr>
            <p:nvPr/>
          </p:nvSpPr>
          <p:spPr bwMode="auto">
            <a:xfrm>
              <a:off x="1700213" y="4160838"/>
              <a:ext cx="5413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Time</a:t>
              </a:r>
            </a:p>
          </p:txBody>
        </p:sp>
        <p:sp>
          <p:nvSpPr>
            <p:cNvPr id="21" name="Freeform 20"/>
            <p:cNvSpPr/>
            <p:nvPr/>
          </p:nvSpPr>
          <p:spPr>
            <a:xfrm>
              <a:off x="1592263" y="2914650"/>
              <a:ext cx="760412" cy="1074738"/>
            </a:xfrm>
            <a:custGeom>
              <a:avLst/>
              <a:gdLst>
                <a:gd name="connsiteX0" fmla="*/ 0 w 1630583"/>
                <a:gd name="connsiteY0" fmla="*/ 667296 h 1307658"/>
                <a:gd name="connsiteX1" fmla="*/ 113011 w 1630583"/>
                <a:gd name="connsiteY1" fmla="*/ 559672 h 1307658"/>
                <a:gd name="connsiteX2" fmla="*/ 274454 w 1630583"/>
                <a:gd name="connsiteY2" fmla="*/ 156082 h 1307658"/>
                <a:gd name="connsiteX3" fmla="*/ 355176 w 1630583"/>
                <a:gd name="connsiteY3" fmla="*/ 16171 h 1307658"/>
                <a:gd name="connsiteX4" fmla="*/ 435898 w 1630583"/>
                <a:gd name="connsiteY4" fmla="*/ 16171 h 1307658"/>
                <a:gd name="connsiteX5" fmla="*/ 516620 w 1630583"/>
                <a:gd name="connsiteY5" fmla="*/ 134557 h 1307658"/>
                <a:gd name="connsiteX6" fmla="*/ 688827 w 1630583"/>
                <a:gd name="connsiteY6" fmla="*/ 505860 h 1307658"/>
                <a:gd name="connsiteX7" fmla="*/ 1017096 w 1630583"/>
                <a:gd name="connsiteY7" fmla="*/ 920212 h 1307658"/>
                <a:gd name="connsiteX8" fmla="*/ 1270025 w 1630583"/>
                <a:gd name="connsiteY8" fmla="*/ 1038598 h 1307658"/>
                <a:gd name="connsiteX9" fmla="*/ 1383036 w 1630583"/>
                <a:gd name="connsiteY9" fmla="*/ 1092410 h 1307658"/>
                <a:gd name="connsiteX10" fmla="*/ 1517572 w 1630583"/>
                <a:gd name="connsiteY10" fmla="*/ 1243084 h 1307658"/>
                <a:gd name="connsiteX11" fmla="*/ 1630583 w 1630583"/>
                <a:gd name="connsiteY11" fmla="*/ 1307658 h 130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0583" h="1307658">
                  <a:moveTo>
                    <a:pt x="0" y="667296"/>
                  </a:moveTo>
                  <a:cubicBezTo>
                    <a:pt x="33634" y="656085"/>
                    <a:pt x="67269" y="644874"/>
                    <a:pt x="113011" y="559672"/>
                  </a:cubicBezTo>
                  <a:cubicBezTo>
                    <a:pt x="158753" y="474470"/>
                    <a:pt x="234093" y="246665"/>
                    <a:pt x="274454" y="156082"/>
                  </a:cubicBezTo>
                  <a:cubicBezTo>
                    <a:pt x="314815" y="65498"/>
                    <a:pt x="328269" y="39489"/>
                    <a:pt x="355176" y="16171"/>
                  </a:cubicBezTo>
                  <a:cubicBezTo>
                    <a:pt x="382083" y="-7148"/>
                    <a:pt x="408991" y="-3560"/>
                    <a:pt x="435898" y="16171"/>
                  </a:cubicBezTo>
                  <a:cubicBezTo>
                    <a:pt x="462805" y="35902"/>
                    <a:pt x="474465" y="52942"/>
                    <a:pt x="516620" y="134557"/>
                  </a:cubicBezTo>
                  <a:cubicBezTo>
                    <a:pt x="558775" y="216172"/>
                    <a:pt x="605414" y="374918"/>
                    <a:pt x="688827" y="505860"/>
                  </a:cubicBezTo>
                  <a:cubicBezTo>
                    <a:pt x="772240" y="636802"/>
                    <a:pt x="920230" y="831422"/>
                    <a:pt x="1017096" y="920212"/>
                  </a:cubicBezTo>
                  <a:cubicBezTo>
                    <a:pt x="1113962" y="1009002"/>
                    <a:pt x="1270025" y="1038598"/>
                    <a:pt x="1270025" y="1038598"/>
                  </a:cubicBezTo>
                  <a:cubicBezTo>
                    <a:pt x="1331015" y="1067298"/>
                    <a:pt x="1341778" y="1058329"/>
                    <a:pt x="1383036" y="1092410"/>
                  </a:cubicBezTo>
                  <a:cubicBezTo>
                    <a:pt x="1424294" y="1126491"/>
                    <a:pt x="1476314" y="1207209"/>
                    <a:pt x="1517572" y="1243084"/>
                  </a:cubicBezTo>
                  <a:cubicBezTo>
                    <a:pt x="1558830" y="1278959"/>
                    <a:pt x="1630583" y="1307658"/>
                    <a:pt x="1630583" y="1307658"/>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grpSp>
      <p:grpSp>
        <p:nvGrpSpPr>
          <p:cNvPr id="4" name="Group 3"/>
          <p:cNvGrpSpPr/>
          <p:nvPr/>
        </p:nvGrpSpPr>
        <p:grpSpPr>
          <a:xfrm>
            <a:off x="636494" y="4264096"/>
            <a:ext cx="2066925" cy="2060575"/>
            <a:chOff x="4151313" y="379413"/>
            <a:chExt cx="2066925" cy="2060575"/>
          </a:xfrm>
        </p:grpSpPr>
        <p:cxnSp>
          <p:nvCxnSpPr>
            <p:cNvPr id="22" name="Straight Arrow Connector 21"/>
            <p:cNvCxnSpPr/>
            <p:nvPr/>
          </p:nvCxnSpPr>
          <p:spPr>
            <a:xfrm>
              <a:off x="4797425" y="1414463"/>
              <a:ext cx="3175" cy="758825"/>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200650" y="1711325"/>
              <a:ext cx="0" cy="452438"/>
            </a:xfrm>
            <a:prstGeom prst="straightConnector1">
              <a:avLst/>
            </a:prstGeom>
            <a:ln w="12700" cmpd="sng">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37063" y="398463"/>
              <a:ext cx="0" cy="1804987"/>
            </a:xfrm>
            <a:prstGeom prst="line">
              <a:avLst/>
            </a:prstGeom>
            <a:ln w="19050" cmpd="sng"/>
            <a:effectLst/>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H="1">
              <a:off x="4429125" y="2193925"/>
              <a:ext cx="1789113" cy="0"/>
            </a:xfrm>
            <a:prstGeom prst="line">
              <a:avLst/>
            </a:prstGeom>
            <a:ln w="19050" cmpd="sng"/>
            <a:effectLst/>
          </p:spPr>
          <p:style>
            <a:lnRef idx="3">
              <a:schemeClr val="dk1"/>
            </a:lnRef>
            <a:fillRef idx="0">
              <a:schemeClr val="dk1"/>
            </a:fillRef>
            <a:effectRef idx="2">
              <a:schemeClr val="dk1"/>
            </a:effectRef>
            <a:fontRef idx="minor">
              <a:schemeClr val="tx1"/>
            </a:fontRef>
          </p:style>
        </p:cxnSp>
        <p:sp>
          <p:nvSpPr>
            <p:cNvPr id="225301" name="TextBox 25"/>
            <p:cNvSpPr txBox="1">
              <a:spLocks noChangeArrowheads="1"/>
            </p:cNvSpPr>
            <p:nvPr/>
          </p:nvSpPr>
          <p:spPr bwMode="auto">
            <a:xfrm rot="-5400000">
              <a:off x="3867944" y="1113632"/>
              <a:ext cx="844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Pressure</a:t>
              </a:r>
            </a:p>
          </p:txBody>
        </p:sp>
        <p:sp>
          <p:nvSpPr>
            <p:cNvPr id="225302" name="TextBox 26"/>
            <p:cNvSpPr txBox="1">
              <a:spLocks noChangeArrowheads="1"/>
            </p:cNvSpPr>
            <p:nvPr/>
          </p:nvSpPr>
          <p:spPr bwMode="auto">
            <a:xfrm>
              <a:off x="5053013" y="2163763"/>
              <a:ext cx="541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a:solidFill>
                    <a:prstClr val="black"/>
                  </a:solidFill>
                  <a:cs typeface="Arial" charset="0"/>
                </a:rPr>
                <a:t>Time</a:t>
              </a:r>
            </a:p>
          </p:txBody>
        </p:sp>
        <p:sp>
          <p:nvSpPr>
            <p:cNvPr id="28" name="Freeform 27"/>
            <p:cNvSpPr/>
            <p:nvPr/>
          </p:nvSpPr>
          <p:spPr>
            <a:xfrm>
              <a:off x="4502150" y="379413"/>
              <a:ext cx="1538288" cy="1349375"/>
            </a:xfrm>
            <a:custGeom>
              <a:avLst/>
              <a:gdLst>
                <a:gd name="connsiteX0" fmla="*/ 0 w 1738212"/>
                <a:gd name="connsiteY0" fmla="*/ 941964 h 963489"/>
                <a:gd name="connsiteX1" fmla="*/ 53814 w 1738212"/>
                <a:gd name="connsiteY1" fmla="*/ 882771 h 963489"/>
                <a:gd name="connsiteX2" fmla="*/ 129155 w 1738212"/>
                <a:gd name="connsiteY2" fmla="*/ 710573 h 963489"/>
                <a:gd name="connsiteX3" fmla="*/ 188351 w 1738212"/>
                <a:gd name="connsiteY3" fmla="*/ 339270 h 963489"/>
                <a:gd name="connsiteX4" fmla="*/ 247547 w 1738212"/>
                <a:gd name="connsiteY4" fmla="*/ 145547 h 963489"/>
                <a:gd name="connsiteX5" fmla="*/ 360558 w 1738212"/>
                <a:gd name="connsiteY5" fmla="*/ 134785 h 963489"/>
                <a:gd name="connsiteX6" fmla="*/ 430517 w 1738212"/>
                <a:gd name="connsiteY6" fmla="*/ 54067 h 963489"/>
                <a:gd name="connsiteX7" fmla="*/ 522002 w 1738212"/>
                <a:gd name="connsiteY7" fmla="*/ 255 h 963489"/>
                <a:gd name="connsiteX8" fmla="*/ 672682 w 1738212"/>
                <a:gd name="connsiteY8" fmla="*/ 75591 h 963489"/>
                <a:gd name="connsiteX9" fmla="*/ 791075 w 1738212"/>
                <a:gd name="connsiteY9" fmla="*/ 463038 h 963489"/>
                <a:gd name="connsiteX10" fmla="*/ 914848 w 1738212"/>
                <a:gd name="connsiteY10" fmla="*/ 398463 h 963489"/>
                <a:gd name="connsiteX11" fmla="*/ 1006333 w 1738212"/>
                <a:gd name="connsiteY11" fmla="*/ 360795 h 963489"/>
                <a:gd name="connsiteX12" fmla="*/ 1081674 w 1738212"/>
                <a:gd name="connsiteY12" fmla="*/ 414607 h 963489"/>
                <a:gd name="connsiteX13" fmla="*/ 1173158 w 1738212"/>
                <a:gd name="connsiteY13" fmla="*/ 527612 h 963489"/>
                <a:gd name="connsiteX14" fmla="*/ 1259262 w 1738212"/>
                <a:gd name="connsiteY14" fmla="*/ 651380 h 963489"/>
                <a:gd name="connsiteX15" fmla="*/ 1307695 w 1738212"/>
                <a:gd name="connsiteY15" fmla="*/ 726716 h 963489"/>
                <a:gd name="connsiteX16" fmla="*/ 1388417 w 1738212"/>
                <a:gd name="connsiteY16" fmla="*/ 818197 h 963489"/>
                <a:gd name="connsiteX17" fmla="*/ 1490665 w 1738212"/>
                <a:gd name="connsiteY17" fmla="*/ 893533 h 963489"/>
                <a:gd name="connsiteX18" fmla="*/ 1738212 w 1738212"/>
                <a:gd name="connsiteY18" fmla="*/ 963489 h 963489"/>
                <a:gd name="connsiteX0" fmla="*/ 0 w 1738212"/>
                <a:gd name="connsiteY0" fmla="*/ 991835 h 1013360"/>
                <a:gd name="connsiteX1" fmla="*/ 53814 w 1738212"/>
                <a:gd name="connsiteY1" fmla="*/ 932642 h 1013360"/>
                <a:gd name="connsiteX2" fmla="*/ 129155 w 1738212"/>
                <a:gd name="connsiteY2" fmla="*/ 760444 h 1013360"/>
                <a:gd name="connsiteX3" fmla="*/ 188351 w 1738212"/>
                <a:gd name="connsiteY3" fmla="*/ 389141 h 1013360"/>
                <a:gd name="connsiteX4" fmla="*/ 247547 w 1738212"/>
                <a:gd name="connsiteY4" fmla="*/ 195418 h 1013360"/>
                <a:gd name="connsiteX5" fmla="*/ 360558 w 1738212"/>
                <a:gd name="connsiteY5" fmla="*/ 184656 h 1013360"/>
                <a:gd name="connsiteX6" fmla="*/ 430517 w 1738212"/>
                <a:gd name="connsiteY6" fmla="*/ 103938 h 1013360"/>
                <a:gd name="connsiteX7" fmla="*/ 542490 w 1738212"/>
                <a:gd name="connsiteY7" fmla="*/ 121 h 1013360"/>
                <a:gd name="connsiteX8" fmla="*/ 672682 w 1738212"/>
                <a:gd name="connsiteY8" fmla="*/ 125462 h 1013360"/>
                <a:gd name="connsiteX9" fmla="*/ 791075 w 1738212"/>
                <a:gd name="connsiteY9" fmla="*/ 512909 h 1013360"/>
                <a:gd name="connsiteX10" fmla="*/ 914848 w 1738212"/>
                <a:gd name="connsiteY10" fmla="*/ 448334 h 1013360"/>
                <a:gd name="connsiteX11" fmla="*/ 1006333 w 1738212"/>
                <a:gd name="connsiteY11" fmla="*/ 410666 h 1013360"/>
                <a:gd name="connsiteX12" fmla="*/ 1081674 w 1738212"/>
                <a:gd name="connsiteY12" fmla="*/ 464478 h 1013360"/>
                <a:gd name="connsiteX13" fmla="*/ 1173158 w 1738212"/>
                <a:gd name="connsiteY13" fmla="*/ 577483 h 1013360"/>
                <a:gd name="connsiteX14" fmla="*/ 1259262 w 1738212"/>
                <a:gd name="connsiteY14" fmla="*/ 701251 h 1013360"/>
                <a:gd name="connsiteX15" fmla="*/ 1307695 w 1738212"/>
                <a:gd name="connsiteY15" fmla="*/ 776587 h 1013360"/>
                <a:gd name="connsiteX16" fmla="*/ 1388417 w 1738212"/>
                <a:gd name="connsiteY16" fmla="*/ 868068 h 1013360"/>
                <a:gd name="connsiteX17" fmla="*/ 1490665 w 1738212"/>
                <a:gd name="connsiteY17" fmla="*/ 943404 h 1013360"/>
                <a:gd name="connsiteX18" fmla="*/ 1738212 w 1738212"/>
                <a:gd name="connsiteY18" fmla="*/ 1013360 h 1013360"/>
                <a:gd name="connsiteX0" fmla="*/ 0 w 1738212"/>
                <a:gd name="connsiteY0" fmla="*/ 992358 h 1013883"/>
                <a:gd name="connsiteX1" fmla="*/ 53814 w 1738212"/>
                <a:gd name="connsiteY1" fmla="*/ 933165 h 1013883"/>
                <a:gd name="connsiteX2" fmla="*/ 129155 w 1738212"/>
                <a:gd name="connsiteY2" fmla="*/ 760967 h 1013883"/>
                <a:gd name="connsiteX3" fmla="*/ 188351 w 1738212"/>
                <a:gd name="connsiteY3" fmla="*/ 389664 h 1013883"/>
                <a:gd name="connsiteX4" fmla="*/ 247547 w 1738212"/>
                <a:gd name="connsiteY4" fmla="*/ 195941 h 1013883"/>
                <a:gd name="connsiteX5" fmla="*/ 360558 w 1738212"/>
                <a:gd name="connsiteY5" fmla="*/ 185179 h 1013883"/>
                <a:gd name="connsiteX6" fmla="*/ 403199 w 1738212"/>
                <a:gd name="connsiteY6" fmla="*/ 81732 h 1013883"/>
                <a:gd name="connsiteX7" fmla="*/ 542490 w 1738212"/>
                <a:gd name="connsiteY7" fmla="*/ 644 h 1013883"/>
                <a:gd name="connsiteX8" fmla="*/ 672682 w 1738212"/>
                <a:gd name="connsiteY8" fmla="*/ 125985 h 1013883"/>
                <a:gd name="connsiteX9" fmla="*/ 791075 w 1738212"/>
                <a:gd name="connsiteY9" fmla="*/ 513432 h 1013883"/>
                <a:gd name="connsiteX10" fmla="*/ 914848 w 1738212"/>
                <a:gd name="connsiteY10" fmla="*/ 448857 h 1013883"/>
                <a:gd name="connsiteX11" fmla="*/ 1006333 w 1738212"/>
                <a:gd name="connsiteY11" fmla="*/ 411189 h 1013883"/>
                <a:gd name="connsiteX12" fmla="*/ 1081674 w 1738212"/>
                <a:gd name="connsiteY12" fmla="*/ 465001 h 1013883"/>
                <a:gd name="connsiteX13" fmla="*/ 1173158 w 1738212"/>
                <a:gd name="connsiteY13" fmla="*/ 578006 h 1013883"/>
                <a:gd name="connsiteX14" fmla="*/ 1259262 w 1738212"/>
                <a:gd name="connsiteY14" fmla="*/ 701774 h 1013883"/>
                <a:gd name="connsiteX15" fmla="*/ 1307695 w 1738212"/>
                <a:gd name="connsiteY15" fmla="*/ 777110 h 1013883"/>
                <a:gd name="connsiteX16" fmla="*/ 1388417 w 1738212"/>
                <a:gd name="connsiteY16" fmla="*/ 868591 h 1013883"/>
                <a:gd name="connsiteX17" fmla="*/ 1490665 w 1738212"/>
                <a:gd name="connsiteY17" fmla="*/ 943927 h 1013883"/>
                <a:gd name="connsiteX18" fmla="*/ 1738212 w 1738212"/>
                <a:gd name="connsiteY18" fmla="*/ 1013883 h 1013883"/>
                <a:gd name="connsiteX0" fmla="*/ 0 w 1738212"/>
                <a:gd name="connsiteY0" fmla="*/ 992358 h 1013883"/>
                <a:gd name="connsiteX1" fmla="*/ 53814 w 1738212"/>
                <a:gd name="connsiteY1" fmla="*/ 933165 h 1013883"/>
                <a:gd name="connsiteX2" fmla="*/ 129155 w 1738212"/>
                <a:gd name="connsiteY2" fmla="*/ 760967 h 1013883"/>
                <a:gd name="connsiteX3" fmla="*/ 188351 w 1738212"/>
                <a:gd name="connsiteY3" fmla="*/ 389664 h 1013883"/>
                <a:gd name="connsiteX4" fmla="*/ 247547 w 1738212"/>
                <a:gd name="connsiteY4" fmla="*/ 195941 h 1013883"/>
                <a:gd name="connsiteX5" fmla="*/ 360558 w 1738212"/>
                <a:gd name="connsiteY5" fmla="*/ 185179 h 1013883"/>
                <a:gd name="connsiteX6" fmla="*/ 403199 w 1738212"/>
                <a:gd name="connsiteY6" fmla="*/ 81732 h 1013883"/>
                <a:gd name="connsiteX7" fmla="*/ 542490 w 1738212"/>
                <a:gd name="connsiteY7" fmla="*/ 644 h 1013883"/>
                <a:gd name="connsiteX8" fmla="*/ 672682 w 1738212"/>
                <a:gd name="connsiteY8" fmla="*/ 125985 h 1013883"/>
                <a:gd name="connsiteX9" fmla="*/ 797903 w 1738212"/>
                <a:gd name="connsiteY9" fmla="*/ 467974 h 1013883"/>
                <a:gd name="connsiteX10" fmla="*/ 914848 w 1738212"/>
                <a:gd name="connsiteY10" fmla="*/ 448857 h 1013883"/>
                <a:gd name="connsiteX11" fmla="*/ 1006333 w 1738212"/>
                <a:gd name="connsiteY11" fmla="*/ 411189 h 1013883"/>
                <a:gd name="connsiteX12" fmla="*/ 1081674 w 1738212"/>
                <a:gd name="connsiteY12" fmla="*/ 465001 h 1013883"/>
                <a:gd name="connsiteX13" fmla="*/ 1173158 w 1738212"/>
                <a:gd name="connsiteY13" fmla="*/ 578006 h 1013883"/>
                <a:gd name="connsiteX14" fmla="*/ 1259262 w 1738212"/>
                <a:gd name="connsiteY14" fmla="*/ 701774 h 1013883"/>
                <a:gd name="connsiteX15" fmla="*/ 1307695 w 1738212"/>
                <a:gd name="connsiteY15" fmla="*/ 777110 h 1013883"/>
                <a:gd name="connsiteX16" fmla="*/ 1388417 w 1738212"/>
                <a:gd name="connsiteY16" fmla="*/ 868591 h 1013883"/>
                <a:gd name="connsiteX17" fmla="*/ 1490665 w 1738212"/>
                <a:gd name="connsiteY17" fmla="*/ 943927 h 1013883"/>
                <a:gd name="connsiteX18" fmla="*/ 1738212 w 1738212"/>
                <a:gd name="connsiteY18" fmla="*/ 1013883 h 1013883"/>
                <a:gd name="connsiteX0" fmla="*/ 0 w 1738212"/>
                <a:gd name="connsiteY0" fmla="*/ 992358 h 1013883"/>
                <a:gd name="connsiteX1" fmla="*/ 53814 w 1738212"/>
                <a:gd name="connsiteY1" fmla="*/ 933165 h 1013883"/>
                <a:gd name="connsiteX2" fmla="*/ 129155 w 1738212"/>
                <a:gd name="connsiteY2" fmla="*/ 760967 h 1013883"/>
                <a:gd name="connsiteX3" fmla="*/ 188351 w 1738212"/>
                <a:gd name="connsiteY3" fmla="*/ 389664 h 1013883"/>
                <a:gd name="connsiteX4" fmla="*/ 247547 w 1738212"/>
                <a:gd name="connsiteY4" fmla="*/ 195941 h 1013883"/>
                <a:gd name="connsiteX5" fmla="*/ 360558 w 1738212"/>
                <a:gd name="connsiteY5" fmla="*/ 185179 h 1013883"/>
                <a:gd name="connsiteX6" fmla="*/ 403199 w 1738212"/>
                <a:gd name="connsiteY6" fmla="*/ 81732 h 1013883"/>
                <a:gd name="connsiteX7" fmla="*/ 542490 w 1738212"/>
                <a:gd name="connsiteY7" fmla="*/ 644 h 1013883"/>
                <a:gd name="connsiteX8" fmla="*/ 720487 w 1738212"/>
                <a:gd name="connsiteY8" fmla="*/ 125985 h 1013883"/>
                <a:gd name="connsiteX9" fmla="*/ 797903 w 1738212"/>
                <a:gd name="connsiteY9" fmla="*/ 467974 h 1013883"/>
                <a:gd name="connsiteX10" fmla="*/ 914848 w 1738212"/>
                <a:gd name="connsiteY10" fmla="*/ 448857 h 1013883"/>
                <a:gd name="connsiteX11" fmla="*/ 1006333 w 1738212"/>
                <a:gd name="connsiteY11" fmla="*/ 411189 h 1013883"/>
                <a:gd name="connsiteX12" fmla="*/ 1081674 w 1738212"/>
                <a:gd name="connsiteY12" fmla="*/ 465001 h 1013883"/>
                <a:gd name="connsiteX13" fmla="*/ 1173158 w 1738212"/>
                <a:gd name="connsiteY13" fmla="*/ 578006 h 1013883"/>
                <a:gd name="connsiteX14" fmla="*/ 1259262 w 1738212"/>
                <a:gd name="connsiteY14" fmla="*/ 701774 h 1013883"/>
                <a:gd name="connsiteX15" fmla="*/ 1307695 w 1738212"/>
                <a:gd name="connsiteY15" fmla="*/ 777110 h 1013883"/>
                <a:gd name="connsiteX16" fmla="*/ 1388417 w 1738212"/>
                <a:gd name="connsiteY16" fmla="*/ 868591 h 1013883"/>
                <a:gd name="connsiteX17" fmla="*/ 1490665 w 1738212"/>
                <a:gd name="connsiteY17" fmla="*/ 943927 h 1013883"/>
                <a:gd name="connsiteX18" fmla="*/ 1738212 w 1738212"/>
                <a:gd name="connsiteY18" fmla="*/ 1013883 h 1013883"/>
                <a:gd name="connsiteX0" fmla="*/ 0 w 1738212"/>
                <a:gd name="connsiteY0" fmla="*/ 992358 h 1013883"/>
                <a:gd name="connsiteX1" fmla="*/ 53814 w 1738212"/>
                <a:gd name="connsiteY1" fmla="*/ 933165 h 1013883"/>
                <a:gd name="connsiteX2" fmla="*/ 129155 w 1738212"/>
                <a:gd name="connsiteY2" fmla="*/ 760967 h 1013883"/>
                <a:gd name="connsiteX3" fmla="*/ 188351 w 1738212"/>
                <a:gd name="connsiteY3" fmla="*/ 389664 h 1013883"/>
                <a:gd name="connsiteX4" fmla="*/ 247547 w 1738212"/>
                <a:gd name="connsiteY4" fmla="*/ 195941 h 1013883"/>
                <a:gd name="connsiteX5" fmla="*/ 360558 w 1738212"/>
                <a:gd name="connsiteY5" fmla="*/ 185179 h 1013883"/>
                <a:gd name="connsiteX6" fmla="*/ 403199 w 1738212"/>
                <a:gd name="connsiteY6" fmla="*/ 81732 h 1013883"/>
                <a:gd name="connsiteX7" fmla="*/ 542490 w 1738212"/>
                <a:gd name="connsiteY7" fmla="*/ 644 h 1013883"/>
                <a:gd name="connsiteX8" fmla="*/ 720487 w 1738212"/>
                <a:gd name="connsiteY8" fmla="*/ 125985 h 1013883"/>
                <a:gd name="connsiteX9" fmla="*/ 797903 w 1738212"/>
                <a:gd name="connsiteY9" fmla="*/ 467974 h 1013883"/>
                <a:gd name="connsiteX10" fmla="*/ 914848 w 1738212"/>
                <a:gd name="connsiteY10" fmla="*/ 448857 h 1013883"/>
                <a:gd name="connsiteX11" fmla="*/ 1006333 w 1738212"/>
                <a:gd name="connsiteY11" fmla="*/ 438464 h 1013883"/>
                <a:gd name="connsiteX12" fmla="*/ 1081674 w 1738212"/>
                <a:gd name="connsiteY12" fmla="*/ 465001 h 1013883"/>
                <a:gd name="connsiteX13" fmla="*/ 1173158 w 1738212"/>
                <a:gd name="connsiteY13" fmla="*/ 578006 h 1013883"/>
                <a:gd name="connsiteX14" fmla="*/ 1259262 w 1738212"/>
                <a:gd name="connsiteY14" fmla="*/ 701774 h 1013883"/>
                <a:gd name="connsiteX15" fmla="*/ 1307695 w 1738212"/>
                <a:gd name="connsiteY15" fmla="*/ 777110 h 1013883"/>
                <a:gd name="connsiteX16" fmla="*/ 1388417 w 1738212"/>
                <a:gd name="connsiteY16" fmla="*/ 868591 h 1013883"/>
                <a:gd name="connsiteX17" fmla="*/ 1490665 w 1738212"/>
                <a:gd name="connsiteY17" fmla="*/ 943927 h 1013883"/>
                <a:gd name="connsiteX18" fmla="*/ 1738212 w 1738212"/>
                <a:gd name="connsiteY18" fmla="*/ 1013883 h 101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8212" h="1013883">
                  <a:moveTo>
                    <a:pt x="0" y="992358"/>
                  </a:moveTo>
                  <a:cubicBezTo>
                    <a:pt x="16144" y="982044"/>
                    <a:pt x="32288" y="971730"/>
                    <a:pt x="53814" y="933165"/>
                  </a:cubicBezTo>
                  <a:cubicBezTo>
                    <a:pt x="75340" y="894600"/>
                    <a:pt x="106732" y="851550"/>
                    <a:pt x="129155" y="760967"/>
                  </a:cubicBezTo>
                  <a:cubicBezTo>
                    <a:pt x="151578" y="670384"/>
                    <a:pt x="168619" y="483835"/>
                    <a:pt x="188351" y="389664"/>
                  </a:cubicBezTo>
                  <a:cubicBezTo>
                    <a:pt x="208083" y="295493"/>
                    <a:pt x="218846" y="230022"/>
                    <a:pt x="247547" y="195941"/>
                  </a:cubicBezTo>
                  <a:cubicBezTo>
                    <a:pt x="276248" y="161860"/>
                    <a:pt x="334616" y="204214"/>
                    <a:pt x="360558" y="185179"/>
                  </a:cubicBezTo>
                  <a:cubicBezTo>
                    <a:pt x="386500" y="166144"/>
                    <a:pt x="372877" y="112488"/>
                    <a:pt x="403199" y="81732"/>
                  </a:cubicBezTo>
                  <a:cubicBezTo>
                    <a:pt x="433521" y="50976"/>
                    <a:pt x="489609" y="-6732"/>
                    <a:pt x="542490" y="644"/>
                  </a:cubicBezTo>
                  <a:cubicBezTo>
                    <a:pt x="595371" y="8020"/>
                    <a:pt x="677918" y="48097"/>
                    <a:pt x="720487" y="125985"/>
                  </a:cubicBezTo>
                  <a:cubicBezTo>
                    <a:pt x="763056" y="203873"/>
                    <a:pt x="765510" y="414162"/>
                    <a:pt x="797903" y="467974"/>
                  </a:cubicBezTo>
                  <a:cubicBezTo>
                    <a:pt x="830297" y="521786"/>
                    <a:pt x="880110" y="453775"/>
                    <a:pt x="914848" y="448857"/>
                  </a:cubicBezTo>
                  <a:cubicBezTo>
                    <a:pt x="949586" y="443939"/>
                    <a:pt x="978529" y="435773"/>
                    <a:pt x="1006333" y="438464"/>
                  </a:cubicBezTo>
                  <a:cubicBezTo>
                    <a:pt x="1034137" y="441155"/>
                    <a:pt x="1053870" y="441744"/>
                    <a:pt x="1081674" y="465001"/>
                  </a:cubicBezTo>
                  <a:cubicBezTo>
                    <a:pt x="1109478" y="488258"/>
                    <a:pt x="1143560" y="538544"/>
                    <a:pt x="1173158" y="578006"/>
                  </a:cubicBezTo>
                  <a:cubicBezTo>
                    <a:pt x="1202756" y="617468"/>
                    <a:pt x="1236839" y="668590"/>
                    <a:pt x="1259262" y="701774"/>
                  </a:cubicBezTo>
                  <a:cubicBezTo>
                    <a:pt x="1281685" y="734958"/>
                    <a:pt x="1286169" y="749307"/>
                    <a:pt x="1307695" y="777110"/>
                  </a:cubicBezTo>
                  <a:cubicBezTo>
                    <a:pt x="1329221" y="804913"/>
                    <a:pt x="1357922" y="840788"/>
                    <a:pt x="1388417" y="868591"/>
                  </a:cubicBezTo>
                  <a:cubicBezTo>
                    <a:pt x="1418912" y="896394"/>
                    <a:pt x="1432366" y="919712"/>
                    <a:pt x="1490665" y="943927"/>
                  </a:cubicBezTo>
                  <a:cubicBezTo>
                    <a:pt x="1548964" y="968142"/>
                    <a:pt x="1738212" y="1013883"/>
                    <a:pt x="1738212" y="1013883"/>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29" name="Freeform 28"/>
            <p:cNvSpPr/>
            <p:nvPr/>
          </p:nvSpPr>
          <p:spPr>
            <a:xfrm>
              <a:off x="4522788" y="1674813"/>
              <a:ext cx="688975" cy="354012"/>
            </a:xfrm>
            <a:custGeom>
              <a:avLst/>
              <a:gdLst>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548909 w 731878"/>
                <a:gd name="connsiteY4" fmla="*/ 161436 h 258297"/>
                <a:gd name="connsiteX5" fmla="*/ 656538 w 731878"/>
                <a:gd name="connsiteY5" fmla="*/ 26906 h 258297"/>
                <a:gd name="connsiteX6" fmla="*/ 731878 w 731878"/>
                <a:gd name="connsiteY6" fmla="*/ 0 h 258297"/>
                <a:gd name="connsiteX7" fmla="*/ 731878 w 731878"/>
                <a:gd name="connsiteY7" fmla="*/ 0 h 258297"/>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548909 w 731878"/>
                <a:gd name="connsiteY4" fmla="*/ 130627 h 258297"/>
                <a:gd name="connsiteX5" fmla="*/ 656538 w 731878"/>
                <a:gd name="connsiteY5" fmla="*/ 26906 h 258297"/>
                <a:gd name="connsiteX6" fmla="*/ 731878 w 731878"/>
                <a:gd name="connsiteY6" fmla="*/ 0 h 258297"/>
                <a:gd name="connsiteX7" fmla="*/ 731878 w 731878"/>
                <a:gd name="connsiteY7" fmla="*/ 0 h 258297"/>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548909 w 731878"/>
                <a:gd name="connsiteY4" fmla="*/ 130627 h 258297"/>
                <a:gd name="connsiteX5" fmla="*/ 656538 w 731878"/>
                <a:gd name="connsiteY5" fmla="*/ 26906 h 258297"/>
                <a:gd name="connsiteX6" fmla="*/ 731878 w 731878"/>
                <a:gd name="connsiteY6" fmla="*/ 0 h 258297"/>
                <a:gd name="connsiteX7" fmla="*/ 731878 w 731878"/>
                <a:gd name="connsiteY7" fmla="*/ 0 h 258297"/>
                <a:gd name="connsiteX0" fmla="*/ 0 w 731878"/>
                <a:gd name="connsiteY0" fmla="*/ 258297 h 258297"/>
                <a:gd name="connsiteX1" fmla="*/ 150681 w 731878"/>
                <a:gd name="connsiteY1" fmla="*/ 236772 h 258297"/>
                <a:gd name="connsiteX2" fmla="*/ 252928 w 731878"/>
                <a:gd name="connsiteY2" fmla="*/ 236772 h 258297"/>
                <a:gd name="connsiteX3" fmla="*/ 435898 w 731878"/>
                <a:gd name="connsiteY3" fmla="*/ 188342 h 258297"/>
                <a:gd name="connsiteX4" fmla="*/ 656538 w 731878"/>
                <a:gd name="connsiteY4" fmla="*/ 26906 h 258297"/>
                <a:gd name="connsiteX5" fmla="*/ 731878 w 731878"/>
                <a:gd name="connsiteY5" fmla="*/ 0 h 258297"/>
                <a:gd name="connsiteX6" fmla="*/ 731878 w 731878"/>
                <a:gd name="connsiteY6" fmla="*/ 0 h 2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1878" h="258297">
                  <a:moveTo>
                    <a:pt x="0" y="258297"/>
                  </a:moveTo>
                  <a:cubicBezTo>
                    <a:pt x="54263" y="249328"/>
                    <a:pt x="108526" y="240359"/>
                    <a:pt x="150681" y="236772"/>
                  </a:cubicBezTo>
                  <a:cubicBezTo>
                    <a:pt x="192836" y="233185"/>
                    <a:pt x="205392" y="244844"/>
                    <a:pt x="252928" y="236772"/>
                  </a:cubicBezTo>
                  <a:cubicBezTo>
                    <a:pt x="300464" y="228700"/>
                    <a:pt x="368630" y="223320"/>
                    <a:pt x="435898" y="188342"/>
                  </a:cubicBezTo>
                  <a:cubicBezTo>
                    <a:pt x="503166" y="153364"/>
                    <a:pt x="607208" y="58296"/>
                    <a:pt x="656538" y="26906"/>
                  </a:cubicBezTo>
                  <a:cubicBezTo>
                    <a:pt x="687033" y="5135"/>
                    <a:pt x="731878" y="0"/>
                    <a:pt x="731878" y="0"/>
                  </a:cubicBezTo>
                  <a:lnTo>
                    <a:pt x="731878" y="0"/>
                  </a:lnTo>
                </a:path>
              </a:pathLst>
            </a:custGeom>
            <a:ln>
              <a:solidFill>
                <a:srgbClr val="0000FF"/>
              </a:solidFill>
              <a:prstDash val="sys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30" name="Freeform 29"/>
            <p:cNvSpPr/>
            <p:nvPr/>
          </p:nvSpPr>
          <p:spPr>
            <a:xfrm>
              <a:off x="4522788" y="1371600"/>
              <a:ext cx="677862" cy="614363"/>
            </a:xfrm>
            <a:custGeom>
              <a:avLst/>
              <a:gdLst>
                <a:gd name="connsiteX0" fmla="*/ 0 w 678064"/>
                <a:gd name="connsiteY0" fmla="*/ 694226 h 694226"/>
                <a:gd name="connsiteX1" fmla="*/ 59196 w 678064"/>
                <a:gd name="connsiteY1" fmla="*/ 629651 h 694226"/>
                <a:gd name="connsiteX2" fmla="*/ 129155 w 678064"/>
                <a:gd name="connsiteY2" fmla="*/ 360591 h 694226"/>
                <a:gd name="connsiteX3" fmla="*/ 177588 w 678064"/>
                <a:gd name="connsiteY3" fmla="*/ 134581 h 694226"/>
                <a:gd name="connsiteX4" fmla="*/ 236784 w 678064"/>
                <a:gd name="connsiteY4" fmla="*/ 32338 h 694226"/>
                <a:gd name="connsiteX5" fmla="*/ 322887 w 678064"/>
                <a:gd name="connsiteY5" fmla="*/ 51 h 694226"/>
                <a:gd name="connsiteX6" fmla="*/ 430517 w 678064"/>
                <a:gd name="connsiteY6" fmla="*/ 37719 h 694226"/>
                <a:gd name="connsiteX7" fmla="*/ 559672 w 678064"/>
                <a:gd name="connsiteY7" fmla="*/ 102294 h 694226"/>
                <a:gd name="connsiteX8" fmla="*/ 645775 w 678064"/>
                <a:gd name="connsiteY8" fmla="*/ 204537 h 694226"/>
                <a:gd name="connsiteX9" fmla="*/ 678064 w 678064"/>
                <a:gd name="connsiteY9" fmla="*/ 333685 h 694226"/>
                <a:gd name="connsiteX10" fmla="*/ 678064 w 678064"/>
                <a:gd name="connsiteY10" fmla="*/ 333685 h 694226"/>
                <a:gd name="connsiteX0" fmla="*/ 0 w 678064"/>
                <a:gd name="connsiteY0" fmla="*/ 694226 h 694226"/>
                <a:gd name="connsiteX1" fmla="*/ 59196 w 678064"/>
                <a:gd name="connsiteY1" fmla="*/ 629651 h 694226"/>
                <a:gd name="connsiteX2" fmla="*/ 129155 w 678064"/>
                <a:gd name="connsiteY2" fmla="*/ 360591 h 694226"/>
                <a:gd name="connsiteX3" fmla="*/ 177588 w 678064"/>
                <a:gd name="connsiteY3" fmla="*/ 134581 h 694226"/>
                <a:gd name="connsiteX4" fmla="*/ 236784 w 678064"/>
                <a:gd name="connsiteY4" fmla="*/ 32338 h 694226"/>
                <a:gd name="connsiteX5" fmla="*/ 322887 w 678064"/>
                <a:gd name="connsiteY5" fmla="*/ 51 h 694226"/>
                <a:gd name="connsiteX6" fmla="*/ 430517 w 678064"/>
                <a:gd name="connsiteY6" fmla="*/ 37719 h 694226"/>
                <a:gd name="connsiteX7" fmla="*/ 559672 w 678064"/>
                <a:gd name="connsiteY7" fmla="*/ 102294 h 694226"/>
                <a:gd name="connsiteX8" fmla="*/ 645775 w 678064"/>
                <a:gd name="connsiteY8" fmla="*/ 204537 h 694226"/>
                <a:gd name="connsiteX9" fmla="*/ 678064 w 678064"/>
                <a:gd name="connsiteY9" fmla="*/ 333685 h 694226"/>
                <a:gd name="connsiteX0" fmla="*/ 0 w 678064"/>
                <a:gd name="connsiteY0" fmla="*/ 694226 h 694226"/>
                <a:gd name="connsiteX1" fmla="*/ 59196 w 678064"/>
                <a:gd name="connsiteY1" fmla="*/ 629651 h 694226"/>
                <a:gd name="connsiteX2" fmla="*/ 129155 w 678064"/>
                <a:gd name="connsiteY2" fmla="*/ 360591 h 694226"/>
                <a:gd name="connsiteX3" fmla="*/ 177588 w 678064"/>
                <a:gd name="connsiteY3" fmla="*/ 134581 h 694226"/>
                <a:gd name="connsiteX4" fmla="*/ 236784 w 678064"/>
                <a:gd name="connsiteY4" fmla="*/ 32338 h 694226"/>
                <a:gd name="connsiteX5" fmla="*/ 322887 w 678064"/>
                <a:gd name="connsiteY5" fmla="*/ 51 h 694226"/>
                <a:gd name="connsiteX6" fmla="*/ 430517 w 678064"/>
                <a:gd name="connsiteY6" fmla="*/ 37719 h 694226"/>
                <a:gd name="connsiteX7" fmla="*/ 559672 w 678064"/>
                <a:gd name="connsiteY7" fmla="*/ 102294 h 694226"/>
                <a:gd name="connsiteX8" fmla="*/ 645775 w 678064"/>
                <a:gd name="connsiteY8" fmla="*/ 204537 h 694226"/>
                <a:gd name="connsiteX9" fmla="*/ 678064 w 678064"/>
                <a:gd name="connsiteY9" fmla="*/ 231115 h 69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064" h="694226">
                  <a:moveTo>
                    <a:pt x="0" y="694226"/>
                  </a:moveTo>
                  <a:cubicBezTo>
                    <a:pt x="18835" y="689741"/>
                    <a:pt x="37670" y="685257"/>
                    <a:pt x="59196" y="629651"/>
                  </a:cubicBezTo>
                  <a:cubicBezTo>
                    <a:pt x="80722" y="574045"/>
                    <a:pt x="109423" y="443103"/>
                    <a:pt x="129155" y="360591"/>
                  </a:cubicBezTo>
                  <a:cubicBezTo>
                    <a:pt x="148887" y="278079"/>
                    <a:pt x="159650" y="189290"/>
                    <a:pt x="177588" y="134581"/>
                  </a:cubicBezTo>
                  <a:cubicBezTo>
                    <a:pt x="195526" y="79872"/>
                    <a:pt x="212568" y="54760"/>
                    <a:pt x="236784" y="32338"/>
                  </a:cubicBezTo>
                  <a:cubicBezTo>
                    <a:pt x="261000" y="9916"/>
                    <a:pt x="290598" y="-846"/>
                    <a:pt x="322887" y="51"/>
                  </a:cubicBezTo>
                  <a:cubicBezTo>
                    <a:pt x="355176" y="948"/>
                    <a:pt x="391053" y="20678"/>
                    <a:pt x="430517" y="37719"/>
                  </a:cubicBezTo>
                  <a:cubicBezTo>
                    <a:pt x="469981" y="54760"/>
                    <a:pt x="523796" y="74491"/>
                    <a:pt x="559672" y="102294"/>
                  </a:cubicBezTo>
                  <a:cubicBezTo>
                    <a:pt x="595548" y="130097"/>
                    <a:pt x="626043" y="183067"/>
                    <a:pt x="645775" y="204537"/>
                  </a:cubicBezTo>
                  <a:cubicBezTo>
                    <a:pt x="665507" y="226007"/>
                    <a:pt x="678064" y="231115"/>
                    <a:pt x="678064" y="231115"/>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sp>
          <p:nvSpPr>
            <p:cNvPr id="225306" name="TextBox 30"/>
            <p:cNvSpPr txBox="1">
              <a:spLocks noChangeArrowheads="1"/>
            </p:cNvSpPr>
            <p:nvPr/>
          </p:nvSpPr>
          <p:spPr bwMode="auto">
            <a:xfrm>
              <a:off x="5148263" y="1771650"/>
              <a:ext cx="338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P</a:t>
              </a:r>
              <a:r>
                <a:rPr lang="en-US" sz="1100" b="1" baseline="-25000">
                  <a:solidFill>
                    <a:prstClr val="black"/>
                  </a:solidFill>
                  <a:cs typeface="Arial" charset="0"/>
                </a:rPr>
                <a:t>b</a:t>
              </a:r>
            </a:p>
          </p:txBody>
        </p:sp>
        <p:sp>
          <p:nvSpPr>
            <p:cNvPr id="225307" name="TextBox 31"/>
            <p:cNvSpPr txBox="1">
              <a:spLocks noChangeArrowheads="1"/>
            </p:cNvSpPr>
            <p:nvPr/>
          </p:nvSpPr>
          <p:spPr bwMode="auto">
            <a:xfrm>
              <a:off x="4749800" y="1550988"/>
              <a:ext cx="314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a:solidFill>
                    <a:prstClr val="black"/>
                  </a:solidFill>
                  <a:cs typeface="Arial" charset="0"/>
                </a:rPr>
                <a:t>P</a:t>
              </a:r>
              <a:r>
                <a:rPr lang="en-US" sz="1100" b="1" baseline="-25000">
                  <a:solidFill>
                    <a:prstClr val="black"/>
                  </a:solidFill>
                  <a:cs typeface="Arial" charset="0"/>
                </a:rPr>
                <a:t>f</a:t>
              </a:r>
            </a:p>
          </p:txBody>
        </p:sp>
      </p:grpSp>
      <p:grpSp>
        <p:nvGrpSpPr>
          <p:cNvPr id="16" name="Group 15"/>
          <p:cNvGrpSpPr/>
          <p:nvPr/>
        </p:nvGrpSpPr>
        <p:grpSpPr>
          <a:xfrm>
            <a:off x="2835649" y="4304158"/>
            <a:ext cx="1071562" cy="2032001"/>
            <a:chOff x="2835649" y="4588040"/>
            <a:chExt cx="1071562" cy="2032001"/>
          </a:xfrm>
        </p:grpSpPr>
        <p:sp>
          <p:nvSpPr>
            <p:cNvPr id="225311" name="TextBox 35"/>
            <p:cNvSpPr txBox="1">
              <a:spLocks noChangeArrowheads="1"/>
            </p:cNvSpPr>
            <p:nvPr/>
          </p:nvSpPr>
          <p:spPr bwMode="auto">
            <a:xfrm>
              <a:off x="3272678" y="6342229"/>
              <a:ext cx="541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200" b="1" dirty="0">
                  <a:solidFill>
                    <a:prstClr val="black"/>
                  </a:solidFill>
                  <a:cs typeface="Arial" charset="0"/>
                </a:rPr>
                <a:t>Time</a:t>
              </a:r>
            </a:p>
          </p:txBody>
        </p:sp>
        <p:cxnSp>
          <p:nvCxnSpPr>
            <p:cNvPr id="33" name="Straight Connector 32"/>
            <p:cNvCxnSpPr/>
            <p:nvPr/>
          </p:nvCxnSpPr>
          <p:spPr>
            <a:xfrm>
              <a:off x="3113461" y="4588040"/>
              <a:ext cx="0" cy="1793875"/>
            </a:xfrm>
            <a:prstGeom prst="line">
              <a:avLst/>
            </a:prstGeom>
            <a:ln w="19050" cmpd="sng"/>
            <a:effectLst/>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H="1">
              <a:off x="3105524" y="6373978"/>
              <a:ext cx="801687" cy="0"/>
            </a:xfrm>
            <a:prstGeom prst="line">
              <a:avLst/>
            </a:prstGeom>
            <a:ln w="19050" cmpd="sng"/>
            <a:effectLst/>
          </p:spPr>
          <p:style>
            <a:lnRef idx="3">
              <a:schemeClr val="dk1"/>
            </a:lnRef>
            <a:fillRef idx="0">
              <a:schemeClr val="dk1"/>
            </a:fillRef>
            <a:effectRef idx="2">
              <a:schemeClr val="dk1"/>
            </a:effectRef>
            <a:fontRef idx="minor">
              <a:schemeClr val="tx1"/>
            </a:fontRef>
          </p:style>
        </p:cxnSp>
        <p:sp>
          <p:nvSpPr>
            <p:cNvPr id="225310" name="TextBox 34"/>
            <p:cNvSpPr txBox="1">
              <a:spLocks noChangeArrowheads="1"/>
            </p:cNvSpPr>
            <p:nvPr/>
          </p:nvSpPr>
          <p:spPr bwMode="auto">
            <a:xfrm rot="16200000">
              <a:off x="2222874" y="5396078"/>
              <a:ext cx="14859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1100" b="1" dirty="0">
                  <a:solidFill>
                    <a:prstClr val="black"/>
                  </a:solidFill>
                  <a:cs typeface="Arial" charset="0"/>
                </a:rPr>
                <a:t>Systolic wall stress</a:t>
              </a:r>
            </a:p>
          </p:txBody>
        </p:sp>
        <p:sp>
          <p:nvSpPr>
            <p:cNvPr id="37" name="Freeform 36"/>
            <p:cNvSpPr/>
            <p:nvPr/>
          </p:nvSpPr>
          <p:spPr>
            <a:xfrm>
              <a:off x="3162674" y="4886490"/>
              <a:ext cx="731837" cy="1006475"/>
            </a:xfrm>
            <a:custGeom>
              <a:avLst/>
              <a:gdLst>
                <a:gd name="connsiteX0" fmla="*/ 0 w 1630583"/>
                <a:gd name="connsiteY0" fmla="*/ 667296 h 1307658"/>
                <a:gd name="connsiteX1" fmla="*/ 113011 w 1630583"/>
                <a:gd name="connsiteY1" fmla="*/ 559672 h 1307658"/>
                <a:gd name="connsiteX2" fmla="*/ 274454 w 1630583"/>
                <a:gd name="connsiteY2" fmla="*/ 156082 h 1307658"/>
                <a:gd name="connsiteX3" fmla="*/ 355176 w 1630583"/>
                <a:gd name="connsiteY3" fmla="*/ 16171 h 1307658"/>
                <a:gd name="connsiteX4" fmla="*/ 435898 w 1630583"/>
                <a:gd name="connsiteY4" fmla="*/ 16171 h 1307658"/>
                <a:gd name="connsiteX5" fmla="*/ 516620 w 1630583"/>
                <a:gd name="connsiteY5" fmla="*/ 134557 h 1307658"/>
                <a:gd name="connsiteX6" fmla="*/ 688827 w 1630583"/>
                <a:gd name="connsiteY6" fmla="*/ 505860 h 1307658"/>
                <a:gd name="connsiteX7" fmla="*/ 1017096 w 1630583"/>
                <a:gd name="connsiteY7" fmla="*/ 920212 h 1307658"/>
                <a:gd name="connsiteX8" fmla="*/ 1270025 w 1630583"/>
                <a:gd name="connsiteY8" fmla="*/ 1038598 h 1307658"/>
                <a:gd name="connsiteX9" fmla="*/ 1383036 w 1630583"/>
                <a:gd name="connsiteY9" fmla="*/ 1092410 h 1307658"/>
                <a:gd name="connsiteX10" fmla="*/ 1517572 w 1630583"/>
                <a:gd name="connsiteY10" fmla="*/ 1243084 h 1307658"/>
                <a:gd name="connsiteX11" fmla="*/ 1630583 w 1630583"/>
                <a:gd name="connsiteY11" fmla="*/ 1307658 h 1307658"/>
                <a:gd name="connsiteX0" fmla="*/ 0 w 1630583"/>
                <a:gd name="connsiteY0" fmla="*/ 668029 h 1308391"/>
                <a:gd name="connsiteX1" fmla="*/ 113011 w 1630583"/>
                <a:gd name="connsiteY1" fmla="*/ 560405 h 1308391"/>
                <a:gd name="connsiteX2" fmla="*/ 274454 w 1630583"/>
                <a:gd name="connsiteY2" fmla="*/ 156815 h 1308391"/>
                <a:gd name="connsiteX3" fmla="*/ 355176 w 1630583"/>
                <a:gd name="connsiteY3" fmla="*/ 16904 h 1308391"/>
                <a:gd name="connsiteX4" fmla="*/ 435898 w 1630583"/>
                <a:gd name="connsiteY4" fmla="*/ 16904 h 1308391"/>
                <a:gd name="connsiteX5" fmla="*/ 567820 w 1630583"/>
                <a:gd name="connsiteY5" fmla="*/ 147385 h 1308391"/>
                <a:gd name="connsiteX6" fmla="*/ 688827 w 1630583"/>
                <a:gd name="connsiteY6" fmla="*/ 506593 h 1308391"/>
                <a:gd name="connsiteX7" fmla="*/ 1017096 w 1630583"/>
                <a:gd name="connsiteY7" fmla="*/ 920945 h 1308391"/>
                <a:gd name="connsiteX8" fmla="*/ 1270025 w 1630583"/>
                <a:gd name="connsiteY8" fmla="*/ 1039331 h 1308391"/>
                <a:gd name="connsiteX9" fmla="*/ 1383036 w 1630583"/>
                <a:gd name="connsiteY9" fmla="*/ 1093143 h 1308391"/>
                <a:gd name="connsiteX10" fmla="*/ 1517572 w 1630583"/>
                <a:gd name="connsiteY10" fmla="*/ 1243817 h 1308391"/>
                <a:gd name="connsiteX11" fmla="*/ 1630583 w 1630583"/>
                <a:gd name="connsiteY11" fmla="*/ 1308391 h 1308391"/>
                <a:gd name="connsiteX0" fmla="*/ 0 w 1630583"/>
                <a:gd name="connsiteY0" fmla="*/ 668029 h 1308391"/>
                <a:gd name="connsiteX1" fmla="*/ 113011 w 1630583"/>
                <a:gd name="connsiteY1" fmla="*/ 560405 h 1308391"/>
                <a:gd name="connsiteX2" fmla="*/ 274454 w 1630583"/>
                <a:gd name="connsiteY2" fmla="*/ 156815 h 1308391"/>
                <a:gd name="connsiteX3" fmla="*/ 355176 w 1630583"/>
                <a:gd name="connsiteY3" fmla="*/ 16904 h 1308391"/>
                <a:gd name="connsiteX4" fmla="*/ 435898 w 1630583"/>
                <a:gd name="connsiteY4" fmla="*/ 16904 h 1308391"/>
                <a:gd name="connsiteX5" fmla="*/ 567820 w 1630583"/>
                <a:gd name="connsiteY5" fmla="*/ 147385 h 1308391"/>
                <a:gd name="connsiteX6" fmla="*/ 985791 w 1630583"/>
                <a:gd name="connsiteY6" fmla="*/ 494498 h 1308391"/>
                <a:gd name="connsiteX7" fmla="*/ 1017096 w 1630583"/>
                <a:gd name="connsiteY7" fmla="*/ 920945 h 1308391"/>
                <a:gd name="connsiteX8" fmla="*/ 1270025 w 1630583"/>
                <a:gd name="connsiteY8" fmla="*/ 1039331 h 1308391"/>
                <a:gd name="connsiteX9" fmla="*/ 1383036 w 1630583"/>
                <a:gd name="connsiteY9" fmla="*/ 1093143 h 1308391"/>
                <a:gd name="connsiteX10" fmla="*/ 1517572 w 1630583"/>
                <a:gd name="connsiteY10" fmla="*/ 1243817 h 1308391"/>
                <a:gd name="connsiteX11" fmla="*/ 1630583 w 1630583"/>
                <a:gd name="connsiteY11" fmla="*/ 1308391 h 1308391"/>
                <a:gd name="connsiteX0" fmla="*/ 0 w 1630583"/>
                <a:gd name="connsiteY0" fmla="*/ 668029 h 1308391"/>
                <a:gd name="connsiteX1" fmla="*/ 113011 w 1630583"/>
                <a:gd name="connsiteY1" fmla="*/ 560405 h 1308391"/>
                <a:gd name="connsiteX2" fmla="*/ 274454 w 1630583"/>
                <a:gd name="connsiteY2" fmla="*/ 156815 h 1308391"/>
                <a:gd name="connsiteX3" fmla="*/ 355176 w 1630583"/>
                <a:gd name="connsiteY3" fmla="*/ 16904 h 1308391"/>
                <a:gd name="connsiteX4" fmla="*/ 435898 w 1630583"/>
                <a:gd name="connsiteY4" fmla="*/ 16904 h 1308391"/>
                <a:gd name="connsiteX5" fmla="*/ 567820 w 1630583"/>
                <a:gd name="connsiteY5" fmla="*/ 147385 h 1308391"/>
                <a:gd name="connsiteX6" fmla="*/ 985791 w 1630583"/>
                <a:gd name="connsiteY6" fmla="*/ 494498 h 1308391"/>
                <a:gd name="connsiteX7" fmla="*/ 1242378 w 1630583"/>
                <a:gd name="connsiteY7" fmla="*/ 920945 h 1308391"/>
                <a:gd name="connsiteX8" fmla="*/ 1270025 w 1630583"/>
                <a:gd name="connsiteY8" fmla="*/ 1039331 h 1308391"/>
                <a:gd name="connsiteX9" fmla="*/ 1383036 w 1630583"/>
                <a:gd name="connsiteY9" fmla="*/ 1093143 h 1308391"/>
                <a:gd name="connsiteX10" fmla="*/ 1517572 w 1630583"/>
                <a:gd name="connsiteY10" fmla="*/ 1243817 h 1308391"/>
                <a:gd name="connsiteX11" fmla="*/ 1630583 w 1630583"/>
                <a:gd name="connsiteY11" fmla="*/ 1308391 h 1308391"/>
                <a:gd name="connsiteX0" fmla="*/ 0 w 1630583"/>
                <a:gd name="connsiteY0" fmla="*/ 668029 h 1308391"/>
                <a:gd name="connsiteX1" fmla="*/ 113011 w 1630583"/>
                <a:gd name="connsiteY1" fmla="*/ 560405 h 1308391"/>
                <a:gd name="connsiteX2" fmla="*/ 274454 w 1630583"/>
                <a:gd name="connsiteY2" fmla="*/ 156815 h 1308391"/>
                <a:gd name="connsiteX3" fmla="*/ 355176 w 1630583"/>
                <a:gd name="connsiteY3" fmla="*/ 16904 h 1308391"/>
                <a:gd name="connsiteX4" fmla="*/ 435898 w 1630583"/>
                <a:gd name="connsiteY4" fmla="*/ 16904 h 1308391"/>
                <a:gd name="connsiteX5" fmla="*/ 834064 w 1630583"/>
                <a:gd name="connsiteY5" fmla="*/ 147385 h 1308391"/>
                <a:gd name="connsiteX6" fmla="*/ 985791 w 1630583"/>
                <a:gd name="connsiteY6" fmla="*/ 494498 h 1308391"/>
                <a:gd name="connsiteX7" fmla="*/ 1242378 w 1630583"/>
                <a:gd name="connsiteY7" fmla="*/ 920945 h 1308391"/>
                <a:gd name="connsiteX8" fmla="*/ 1270025 w 1630583"/>
                <a:gd name="connsiteY8" fmla="*/ 1039331 h 1308391"/>
                <a:gd name="connsiteX9" fmla="*/ 1383036 w 1630583"/>
                <a:gd name="connsiteY9" fmla="*/ 1093143 h 1308391"/>
                <a:gd name="connsiteX10" fmla="*/ 1517572 w 1630583"/>
                <a:gd name="connsiteY10" fmla="*/ 1243817 h 1308391"/>
                <a:gd name="connsiteX11" fmla="*/ 1630583 w 1630583"/>
                <a:gd name="connsiteY11" fmla="*/ 1308391 h 1308391"/>
                <a:gd name="connsiteX0" fmla="*/ 0 w 1630583"/>
                <a:gd name="connsiteY0" fmla="*/ 671610 h 1311972"/>
                <a:gd name="connsiteX1" fmla="*/ 113011 w 1630583"/>
                <a:gd name="connsiteY1" fmla="*/ 563986 h 1311972"/>
                <a:gd name="connsiteX2" fmla="*/ 274454 w 1630583"/>
                <a:gd name="connsiteY2" fmla="*/ 160396 h 1311972"/>
                <a:gd name="connsiteX3" fmla="*/ 355176 w 1630583"/>
                <a:gd name="connsiteY3" fmla="*/ 20485 h 1311972"/>
                <a:gd name="connsiteX4" fmla="*/ 671422 w 1630583"/>
                <a:gd name="connsiteY4" fmla="*/ 14437 h 1311972"/>
                <a:gd name="connsiteX5" fmla="*/ 834064 w 1630583"/>
                <a:gd name="connsiteY5" fmla="*/ 150966 h 1311972"/>
                <a:gd name="connsiteX6" fmla="*/ 985791 w 1630583"/>
                <a:gd name="connsiteY6" fmla="*/ 498079 h 1311972"/>
                <a:gd name="connsiteX7" fmla="*/ 1242378 w 1630583"/>
                <a:gd name="connsiteY7" fmla="*/ 924526 h 1311972"/>
                <a:gd name="connsiteX8" fmla="*/ 1270025 w 1630583"/>
                <a:gd name="connsiteY8" fmla="*/ 1042912 h 1311972"/>
                <a:gd name="connsiteX9" fmla="*/ 1383036 w 1630583"/>
                <a:gd name="connsiteY9" fmla="*/ 1096724 h 1311972"/>
                <a:gd name="connsiteX10" fmla="*/ 1517572 w 1630583"/>
                <a:gd name="connsiteY10" fmla="*/ 1247398 h 1311972"/>
                <a:gd name="connsiteX11" fmla="*/ 1630583 w 1630583"/>
                <a:gd name="connsiteY11" fmla="*/ 1311972 h 1311972"/>
                <a:gd name="connsiteX0" fmla="*/ 0 w 1630583"/>
                <a:gd name="connsiteY0" fmla="*/ 667512 h 1307874"/>
                <a:gd name="connsiteX1" fmla="*/ 113011 w 1630583"/>
                <a:gd name="connsiteY1" fmla="*/ 559888 h 1307874"/>
                <a:gd name="connsiteX2" fmla="*/ 274454 w 1630583"/>
                <a:gd name="connsiteY2" fmla="*/ 156298 h 1307874"/>
                <a:gd name="connsiteX3" fmla="*/ 466193 w 1630583"/>
                <a:gd name="connsiteY3" fmla="*/ 70486 h 1307874"/>
                <a:gd name="connsiteX4" fmla="*/ 355176 w 1630583"/>
                <a:gd name="connsiteY4" fmla="*/ 16387 h 1307874"/>
                <a:gd name="connsiteX5" fmla="*/ 671422 w 1630583"/>
                <a:gd name="connsiteY5" fmla="*/ 10339 h 1307874"/>
                <a:gd name="connsiteX6" fmla="*/ 834064 w 1630583"/>
                <a:gd name="connsiteY6" fmla="*/ 146868 h 1307874"/>
                <a:gd name="connsiteX7" fmla="*/ 985791 w 1630583"/>
                <a:gd name="connsiteY7" fmla="*/ 493981 h 1307874"/>
                <a:gd name="connsiteX8" fmla="*/ 1242378 w 1630583"/>
                <a:gd name="connsiteY8" fmla="*/ 920428 h 1307874"/>
                <a:gd name="connsiteX9" fmla="*/ 1270025 w 1630583"/>
                <a:gd name="connsiteY9" fmla="*/ 1038814 h 1307874"/>
                <a:gd name="connsiteX10" fmla="*/ 1383036 w 1630583"/>
                <a:gd name="connsiteY10" fmla="*/ 1092626 h 1307874"/>
                <a:gd name="connsiteX11" fmla="*/ 1517572 w 1630583"/>
                <a:gd name="connsiteY11" fmla="*/ 1243300 h 1307874"/>
                <a:gd name="connsiteX12" fmla="*/ 1630583 w 1630583"/>
                <a:gd name="connsiteY12" fmla="*/ 1307874 h 1307874"/>
                <a:gd name="connsiteX0" fmla="*/ 0 w 1630583"/>
                <a:gd name="connsiteY0" fmla="*/ 667512 h 1307874"/>
                <a:gd name="connsiteX1" fmla="*/ 113011 w 1630583"/>
                <a:gd name="connsiteY1" fmla="*/ 559888 h 1307874"/>
                <a:gd name="connsiteX2" fmla="*/ 274454 w 1630583"/>
                <a:gd name="connsiteY2" fmla="*/ 156298 h 1307874"/>
                <a:gd name="connsiteX3" fmla="*/ 466193 w 1630583"/>
                <a:gd name="connsiteY3" fmla="*/ 70486 h 1307874"/>
                <a:gd name="connsiteX4" fmla="*/ 488298 w 1630583"/>
                <a:gd name="connsiteY4" fmla="*/ 16387 h 1307874"/>
                <a:gd name="connsiteX5" fmla="*/ 671422 w 1630583"/>
                <a:gd name="connsiteY5" fmla="*/ 10339 h 1307874"/>
                <a:gd name="connsiteX6" fmla="*/ 834064 w 1630583"/>
                <a:gd name="connsiteY6" fmla="*/ 146868 h 1307874"/>
                <a:gd name="connsiteX7" fmla="*/ 985791 w 1630583"/>
                <a:gd name="connsiteY7" fmla="*/ 493981 h 1307874"/>
                <a:gd name="connsiteX8" fmla="*/ 1242378 w 1630583"/>
                <a:gd name="connsiteY8" fmla="*/ 920428 h 1307874"/>
                <a:gd name="connsiteX9" fmla="*/ 1270025 w 1630583"/>
                <a:gd name="connsiteY9" fmla="*/ 1038814 h 1307874"/>
                <a:gd name="connsiteX10" fmla="*/ 1383036 w 1630583"/>
                <a:gd name="connsiteY10" fmla="*/ 1092626 h 1307874"/>
                <a:gd name="connsiteX11" fmla="*/ 1517572 w 1630583"/>
                <a:gd name="connsiteY11" fmla="*/ 1243300 h 1307874"/>
                <a:gd name="connsiteX12" fmla="*/ 1630583 w 1630583"/>
                <a:gd name="connsiteY12" fmla="*/ 1307874 h 1307874"/>
                <a:gd name="connsiteX0" fmla="*/ 0 w 1630583"/>
                <a:gd name="connsiteY0" fmla="*/ 667051 h 1307413"/>
                <a:gd name="connsiteX1" fmla="*/ 113011 w 1630583"/>
                <a:gd name="connsiteY1" fmla="*/ 559427 h 1307413"/>
                <a:gd name="connsiteX2" fmla="*/ 274454 w 1630583"/>
                <a:gd name="connsiteY2" fmla="*/ 155837 h 1307413"/>
                <a:gd name="connsiteX3" fmla="*/ 404752 w 1630583"/>
                <a:gd name="connsiteY3" fmla="*/ 57930 h 1307413"/>
                <a:gd name="connsiteX4" fmla="*/ 488298 w 1630583"/>
                <a:gd name="connsiteY4" fmla="*/ 15926 h 1307413"/>
                <a:gd name="connsiteX5" fmla="*/ 671422 w 1630583"/>
                <a:gd name="connsiteY5" fmla="*/ 9878 h 1307413"/>
                <a:gd name="connsiteX6" fmla="*/ 834064 w 1630583"/>
                <a:gd name="connsiteY6" fmla="*/ 146407 h 1307413"/>
                <a:gd name="connsiteX7" fmla="*/ 985791 w 1630583"/>
                <a:gd name="connsiteY7" fmla="*/ 493520 h 1307413"/>
                <a:gd name="connsiteX8" fmla="*/ 1242378 w 1630583"/>
                <a:gd name="connsiteY8" fmla="*/ 919967 h 1307413"/>
                <a:gd name="connsiteX9" fmla="*/ 1270025 w 1630583"/>
                <a:gd name="connsiteY9" fmla="*/ 1038353 h 1307413"/>
                <a:gd name="connsiteX10" fmla="*/ 1383036 w 1630583"/>
                <a:gd name="connsiteY10" fmla="*/ 1092165 h 1307413"/>
                <a:gd name="connsiteX11" fmla="*/ 1517572 w 1630583"/>
                <a:gd name="connsiteY11" fmla="*/ 1242839 h 1307413"/>
                <a:gd name="connsiteX12" fmla="*/ 1630583 w 1630583"/>
                <a:gd name="connsiteY12" fmla="*/ 1307413 h 1307413"/>
                <a:gd name="connsiteX0" fmla="*/ 0 w 1630583"/>
                <a:gd name="connsiteY0" fmla="*/ 671610 h 1311972"/>
                <a:gd name="connsiteX1" fmla="*/ 113011 w 1630583"/>
                <a:gd name="connsiteY1" fmla="*/ 563986 h 1311972"/>
                <a:gd name="connsiteX2" fmla="*/ 274454 w 1630583"/>
                <a:gd name="connsiteY2" fmla="*/ 160396 h 1311972"/>
                <a:gd name="connsiteX3" fmla="*/ 488298 w 1630583"/>
                <a:gd name="connsiteY3" fmla="*/ 20485 h 1311972"/>
                <a:gd name="connsiteX4" fmla="*/ 671422 w 1630583"/>
                <a:gd name="connsiteY4" fmla="*/ 14437 h 1311972"/>
                <a:gd name="connsiteX5" fmla="*/ 834064 w 1630583"/>
                <a:gd name="connsiteY5" fmla="*/ 150966 h 1311972"/>
                <a:gd name="connsiteX6" fmla="*/ 985791 w 1630583"/>
                <a:gd name="connsiteY6" fmla="*/ 498079 h 1311972"/>
                <a:gd name="connsiteX7" fmla="*/ 1242378 w 1630583"/>
                <a:gd name="connsiteY7" fmla="*/ 924526 h 1311972"/>
                <a:gd name="connsiteX8" fmla="*/ 1270025 w 1630583"/>
                <a:gd name="connsiteY8" fmla="*/ 1042912 h 1311972"/>
                <a:gd name="connsiteX9" fmla="*/ 1383036 w 1630583"/>
                <a:gd name="connsiteY9" fmla="*/ 1096724 h 1311972"/>
                <a:gd name="connsiteX10" fmla="*/ 1517572 w 1630583"/>
                <a:gd name="connsiteY10" fmla="*/ 1247398 h 1311972"/>
                <a:gd name="connsiteX11" fmla="*/ 1630583 w 1630583"/>
                <a:gd name="connsiteY11" fmla="*/ 1311972 h 1311972"/>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985791 w 1630583"/>
                <a:gd name="connsiteY6" fmla="*/ 498417 h 1312310"/>
                <a:gd name="connsiteX7" fmla="*/ 1242378 w 1630583"/>
                <a:gd name="connsiteY7" fmla="*/ 924864 h 1312310"/>
                <a:gd name="connsiteX8" fmla="*/ 1270025 w 1630583"/>
                <a:gd name="connsiteY8" fmla="*/ 1043250 h 1312310"/>
                <a:gd name="connsiteX9" fmla="*/ 1383036 w 1630583"/>
                <a:gd name="connsiteY9" fmla="*/ 1097062 h 1312310"/>
                <a:gd name="connsiteX10" fmla="*/ 1517572 w 1630583"/>
                <a:gd name="connsiteY10" fmla="*/ 1247736 h 1312310"/>
                <a:gd name="connsiteX11" fmla="*/ 1630583 w 1630583"/>
                <a:gd name="connsiteY11"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108674 w 1630583"/>
                <a:gd name="connsiteY6" fmla="*/ 498417 h 1312310"/>
                <a:gd name="connsiteX7" fmla="*/ 1242378 w 1630583"/>
                <a:gd name="connsiteY7" fmla="*/ 924864 h 1312310"/>
                <a:gd name="connsiteX8" fmla="*/ 1270025 w 1630583"/>
                <a:gd name="connsiteY8" fmla="*/ 1043250 h 1312310"/>
                <a:gd name="connsiteX9" fmla="*/ 1383036 w 1630583"/>
                <a:gd name="connsiteY9" fmla="*/ 1097062 h 1312310"/>
                <a:gd name="connsiteX10" fmla="*/ 1517572 w 1630583"/>
                <a:gd name="connsiteY10" fmla="*/ 1247736 h 1312310"/>
                <a:gd name="connsiteX11" fmla="*/ 1630583 w 1630583"/>
                <a:gd name="connsiteY11"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108674 w 1630583"/>
                <a:gd name="connsiteY6" fmla="*/ 498417 h 1312310"/>
                <a:gd name="connsiteX7" fmla="*/ 1270025 w 1630583"/>
                <a:gd name="connsiteY7" fmla="*/ 1043250 h 1312310"/>
                <a:gd name="connsiteX8" fmla="*/ 1383036 w 1630583"/>
                <a:gd name="connsiteY8" fmla="*/ 1097062 h 1312310"/>
                <a:gd name="connsiteX9" fmla="*/ 1517572 w 1630583"/>
                <a:gd name="connsiteY9" fmla="*/ 1247736 h 1312310"/>
                <a:gd name="connsiteX10" fmla="*/ 1630583 w 1630583"/>
                <a:gd name="connsiteY10"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108674 w 1630583"/>
                <a:gd name="connsiteY6" fmla="*/ 498417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077953 w 1630583"/>
                <a:gd name="connsiteY6" fmla="*/ 546798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834064 w 1630583"/>
                <a:gd name="connsiteY5" fmla="*/ 151304 h 1312310"/>
                <a:gd name="connsiteX6" fmla="*/ 1028266 w 1630583"/>
                <a:gd name="connsiteY6" fmla="*/ 577037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943375 w 1630583"/>
                <a:gd name="connsiteY5" fmla="*/ 151304 h 1312310"/>
                <a:gd name="connsiteX6" fmla="*/ 1028266 w 1630583"/>
                <a:gd name="connsiteY6" fmla="*/ 577037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943375 w 1630583"/>
                <a:gd name="connsiteY5" fmla="*/ 151304 h 1312310"/>
                <a:gd name="connsiteX6" fmla="*/ 1113837 w 1630583"/>
                <a:gd name="connsiteY6" fmla="*/ 546636 h 1312310"/>
                <a:gd name="connsiteX7" fmla="*/ 1028266 w 1630583"/>
                <a:gd name="connsiteY7" fmla="*/ 577037 h 1312310"/>
                <a:gd name="connsiteX8" fmla="*/ 1383036 w 1630583"/>
                <a:gd name="connsiteY8" fmla="*/ 1097062 h 1312310"/>
                <a:gd name="connsiteX9" fmla="*/ 1517572 w 1630583"/>
                <a:gd name="connsiteY9" fmla="*/ 1247736 h 1312310"/>
                <a:gd name="connsiteX10" fmla="*/ 1630583 w 1630583"/>
                <a:gd name="connsiteY10"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943375 w 1630583"/>
                <a:gd name="connsiteY5" fmla="*/ 151304 h 1312310"/>
                <a:gd name="connsiteX6" fmla="*/ 1113837 w 1630583"/>
                <a:gd name="connsiteY6" fmla="*/ 546636 h 1312310"/>
                <a:gd name="connsiteX7" fmla="*/ 1383036 w 1630583"/>
                <a:gd name="connsiteY7" fmla="*/ 1097062 h 1312310"/>
                <a:gd name="connsiteX8" fmla="*/ 1517572 w 1630583"/>
                <a:gd name="connsiteY8" fmla="*/ 1247736 h 1312310"/>
                <a:gd name="connsiteX9" fmla="*/ 1630583 w 1630583"/>
                <a:gd name="connsiteY9" fmla="*/ 1312310 h 1312310"/>
                <a:gd name="connsiteX0" fmla="*/ 0 w 1630583"/>
                <a:gd name="connsiteY0" fmla="*/ 671948 h 1312310"/>
                <a:gd name="connsiteX1" fmla="*/ 113011 w 1630583"/>
                <a:gd name="connsiteY1" fmla="*/ 564324 h 1312310"/>
                <a:gd name="connsiteX2" fmla="*/ 376855 w 1630583"/>
                <a:gd name="connsiteY2" fmla="*/ 166782 h 1312310"/>
                <a:gd name="connsiteX3" fmla="*/ 488298 w 1630583"/>
                <a:gd name="connsiteY3" fmla="*/ 20823 h 1312310"/>
                <a:gd name="connsiteX4" fmla="*/ 671422 w 1630583"/>
                <a:gd name="connsiteY4" fmla="*/ 14775 h 1312310"/>
                <a:gd name="connsiteX5" fmla="*/ 943375 w 1630583"/>
                <a:gd name="connsiteY5" fmla="*/ 151304 h 1312310"/>
                <a:gd name="connsiteX6" fmla="*/ 905151 w 1630583"/>
                <a:gd name="connsiteY6" fmla="*/ 189827 h 1312310"/>
                <a:gd name="connsiteX7" fmla="*/ 1113837 w 1630583"/>
                <a:gd name="connsiteY7" fmla="*/ 546636 h 1312310"/>
                <a:gd name="connsiteX8" fmla="*/ 1383036 w 1630583"/>
                <a:gd name="connsiteY8" fmla="*/ 1097062 h 1312310"/>
                <a:gd name="connsiteX9" fmla="*/ 1517572 w 1630583"/>
                <a:gd name="connsiteY9" fmla="*/ 1247736 h 1312310"/>
                <a:gd name="connsiteX10" fmla="*/ 1630583 w 1630583"/>
                <a:gd name="connsiteY10" fmla="*/ 1312310 h 1312310"/>
                <a:gd name="connsiteX0" fmla="*/ 0 w 1630583"/>
                <a:gd name="connsiteY0" fmla="*/ 674596 h 1314958"/>
                <a:gd name="connsiteX1" fmla="*/ 113011 w 1630583"/>
                <a:gd name="connsiteY1" fmla="*/ 566972 h 1314958"/>
                <a:gd name="connsiteX2" fmla="*/ 376855 w 1630583"/>
                <a:gd name="connsiteY2" fmla="*/ 169430 h 1314958"/>
                <a:gd name="connsiteX3" fmla="*/ 488298 w 1630583"/>
                <a:gd name="connsiteY3" fmla="*/ 23471 h 1314958"/>
                <a:gd name="connsiteX4" fmla="*/ 671422 w 1630583"/>
                <a:gd name="connsiteY4" fmla="*/ 17423 h 1314958"/>
                <a:gd name="connsiteX5" fmla="*/ 905151 w 1630583"/>
                <a:gd name="connsiteY5" fmla="*/ 192475 h 1314958"/>
                <a:gd name="connsiteX6" fmla="*/ 1113837 w 1630583"/>
                <a:gd name="connsiteY6" fmla="*/ 549284 h 1314958"/>
                <a:gd name="connsiteX7" fmla="*/ 1383036 w 1630583"/>
                <a:gd name="connsiteY7" fmla="*/ 1099710 h 1314958"/>
                <a:gd name="connsiteX8" fmla="*/ 1517572 w 1630583"/>
                <a:gd name="connsiteY8" fmla="*/ 1250384 h 1314958"/>
                <a:gd name="connsiteX9" fmla="*/ 1630583 w 1630583"/>
                <a:gd name="connsiteY9" fmla="*/ 1314958 h 1314958"/>
                <a:gd name="connsiteX0" fmla="*/ 0 w 1630583"/>
                <a:gd name="connsiteY0" fmla="*/ 671969 h 1312331"/>
                <a:gd name="connsiteX1" fmla="*/ 113011 w 1630583"/>
                <a:gd name="connsiteY1" fmla="*/ 564345 h 1312331"/>
                <a:gd name="connsiteX2" fmla="*/ 376855 w 1630583"/>
                <a:gd name="connsiteY2" fmla="*/ 166803 h 1312331"/>
                <a:gd name="connsiteX3" fmla="*/ 547924 w 1630583"/>
                <a:gd name="connsiteY3" fmla="*/ 26891 h 1312331"/>
                <a:gd name="connsiteX4" fmla="*/ 671422 w 1630583"/>
                <a:gd name="connsiteY4" fmla="*/ 14796 h 1312331"/>
                <a:gd name="connsiteX5" fmla="*/ 905151 w 1630583"/>
                <a:gd name="connsiteY5" fmla="*/ 189848 h 1312331"/>
                <a:gd name="connsiteX6" fmla="*/ 1113837 w 1630583"/>
                <a:gd name="connsiteY6" fmla="*/ 546657 h 1312331"/>
                <a:gd name="connsiteX7" fmla="*/ 1383036 w 1630583"/>
                <a:gd name="connsiteY7" fmla="*/ 1097083 h 1312331"/>
                <a:gd name="connsiteX8" fmla="*/ 1517572 w 1630583"/>
                <a:gd name="connsiteY8" fmla="*/ 1247757 h 1312331"/>
                <a:gd name="connsiteX9" fmla="*/ 1630583 w 1630583"/>
                <a:gd name="connsiteY9" fmla="*/ 1312331 h 1312331"/>
                <a:gd name="connsiteX0" fmla="*/ 0 w 1630583"/>
                <a:gd name="connsiteY0" fmla="*/ 671968 h 1312330"/>
                <a:gd name="connsiteX1" fmla="*/ 113011 w 1630583"/>
                <a:gd name="connsiteY1" fmla="*/ 564344 h 1312330"/>
                <a:gd name="connsiteX2" fmla="*/ 376855 w 1630583"/>
                <a:gd name="connsiteY2" fmla="*/ 166802 h 1312330"/>
                <a:gd name="connsiteX3" fmla="*/ 547924 w 1630583"/>
                <a:gd name="connsiteY3" fmla="*/ 26890 h 1312330"/>
                <a:gd name="connsiteX4" fmla="*/ 810546 w 1630583"/>
                <a:gd name="connsiteY4" fmla="*/ 14795 h 1312330"/>
                <a:gd name="connsiteX5" fmla="*/ 905151 w 1630583"/>
                <a:gd name="connsiteY5" fmla="*/ 189847 h 1312330"/>
                <a:gd name="connsiteX6" fmla="*/ 1113837 w 1630583"/>
                <a:gd name="connsiteY6" fmla="*/ 546656 h 1312330"/>
                <a:gd name="connsiteX7" fmla="*/ 1383036 w 1630583"/>
                <a:gd name="connsiteY7" fmla="*/ 1097082 h 1312330"/>
                <a:gd name="connsiteX8" fmla="*/ 1517572 w 1630583"/>
                <a:gd name="connsiteY8" fmla="*/ 1247756 h 1312330"/>
                <a:gd name="connsiteX9" fmla="*/ 1630583 w 1630583"/>
                <a:gd name="connsiteY9" fmla="*/ 1312330 h 1312330"/>
                <a:gd name="connsiteX0" fmla="*/ 0 w 1630583"/>
                <a:gd name="connsiteY0" fmla="*/ 669772 h 1310134"/>
                <a:gd name="connsiteX1" fmla="*/ 113011 w 1630583"/>
                <a:gd name="connsiteY1" fmla="*/ 562148 h 1310134"/>
                <a:gd name="connsiteX2" fmla="*/ 376855 w 1630583"/>
                <a:gd name="connsiteY2" fmla="*/ 164606 h 1310134"/>
                <a:gd name="connsiteX3" fmla="*/ 547924 w 1630583"/>
                <a:gd name="connsiteY3" fmla="*/ 24694 h 1310134"/>
                <a:gd name="connsiteX4" fmla="*/ 810546 w 1630583"/>
                <a:gd name="connsiteY4" fmla="*/ 12599 h 1310134"/>
                <a:gd name="connsiteX5" fmla="*/ 954838 w 1630583"/>
                <a:gd name="connsiteY5" fmla="*/ 157412 h 1310134"/>
                <a:gd name="connsiteX6" fmla="*/ 905151 w 1630583"/>
                <a:gd name="connsiteY6" fmla="*/ 187651 h 1310134"/>
                <a:gd name="connsiteX7" fmla="*/ 1113837 w 1630583"/>
                <a:gd name="connsiteY7" fmla="*/ 544460 h 1310134"/>
                <a:gd name="connsiteX8" fmla="*/ 1383036 w 1630583"/>
                <a:gd name="connsiteY8" fmla="*/ 1094886 h 1310134"/>
                <a:gd name="connsiteX9" fmla="*/ 1517572 w 1630583"/>
                <a:gd name="connsiteY9" fmla="*/ 1245560 h 1310134"/>
                <a:gd name="connsiteX10" fmla="*/ 1630583 w 1630583"/>
                <a:gd name="connsiteY10" fmla="*/ 1310134 h 1310134"/>
                <a:gd name="connsiteX0" fmla="*/ 0 w 1630583"/>
                <a:gd name="connsiteY0" fmla="*/ 669772 h 1310134"/>
                <a:gd name="connsiteX1" fmla="*/ 113011 w 1630583"/>
                <a:gd name="connsiteY1" fmla="*/ 562148 h 1310134"/>
                <a:gd name="connsiteX2" fmla="*/ 376855 w 1630583"/>
                <a:gd name="connsiteY2" fmla="*/ 164606 h 1310134"/>
                <a:gd name="connsiteX3" fmla="*/ 547924 w 1630583"/>
                <a:gd name="connsiteY3" fmla="*/ 24694 h 1310134"/>
                <a:gd name="connsiteX4" fmla="*/ 810546 w 1630583"/>
                <a:gd name="connsiteY4" fmla="*/ 12599 h 1310134"/>
                <a:gd name="connsiteX5" fmla="*/ 954838 w 1630583"/>
                <a:gd name="connsiteY5" fmla="*/ 157412 h 1310134"/>
                <a:gd name="connsiteX6" fmla="*/ 1113837 w 1630583"/>
                <a:gd name="connsiteY6" fmla="*/ 544460 h 1310134"/>
                <a:gd name="connsiteX7" fmla="*/ 1383036 w 1630583"/>
                <a:gd name="connsiteY7" fmla="*/ 1094886 h 1310134"/>
                <a:gd name="connsiteX8" fmla="*/ 1517572 w 1630583"/>
                <a:gd name="connsiteY8" fmla="*/ 1245560 h 1310134"/>
                <a:gd name="connsiteX9" fmla="*/ 1630583 w 1630583"/>
                <a:gd name="connsiteY9" fmla="*/ 1310134 h 1310134"/>
                <a:gd name="connsiteX0" fmla="*/ 0 w 1630583"/>
                <a:gd name="connsiteY0" fmla="*/ 669772 h 1310134"/>
                <a:gd name="connsiteX1" fmla="*/ 113011 w 1630583"/>
                <a:gd name="connsiteY1" fmla="*/ 562148 h 1310134"/>
                <a:gd name="connsiteX2" fmla="*/ 376855 w 1630583"/>
                <a:gd name="connsiteY2" fmla="*/ 164606 h 1310134"/>
                <a:gd name="connsiteX3" fmla="*/ 547924 w 1630583"/>
                <a:gd name="connsiteY3" fmla="*/ 24694 h 1310134"/>
                <a:gd name="connsiteX4" fmla="*/ 810546 w 1630583"/>
                <a:gd name="connsiteY4" fmla="*/ 12599 h 1310134"/>
                <a:gd name="connsiteX5" fmla="*/ 954838 w 1630583"/>
                <a:gd name="connsiteY5" fmla="*/ 157412 h 1310134"/>
                <a:gd name="connsiteX6" fmla="*/ 1113837 w 1630583"/>
                <a:gd name="connsiteY6" fmla="*/ 544460 h 1310134"/>
                <a:gd name="connsiteX7" fmla="*/ 1383036 w 1630583"/>
                <a:gd name="connsiteY7" fmla="*/ 1094886 h 1310134"/>
                <a:gd name="connsiteX8" fmla="*/ 1630583 w 1630583"/>
                <a:gd name="connsiteY8" fmla="*/ 1310134 h 1310134"/>
                <a:gd name="connsiteX0" fmla="*/ 0 w 1630583"/>
                <a:gd name="connsiteY0" fmla="*/ 669772 h 1310134"/>
                <a:gd name="connsiteX1" fmla="*/ 113011 w 1630583"/>
                <a:gd name="connsiteY1" fmla="*/ 562148 h 1310134"/>
                <a:gd name="connsiteX2" fmla="*/ 376855 w 1630583"/>
                <a:gd name="connsiteY2" fmla="*/ 164606 h 1310134"/>
                <a:gd name="connsiteX3" fmla="*/ 547924 w 1630583"/>
                <a:gd name="connsiteY3" fmla="*/ 24694 h 1310134"/>
                <a:gd name="connsiteX4" fmla="*/ 810546 w 1630583"/>
                <a:gd name="connsiteY4" fmla="*/ 12599 h 1310134"/>
                <a:gd name="connsiteX5" fmla="*/ 954838 w 1630583"/>
                <a:gd name="connsiteY5" fmla="*/ 157412 h 1310134"/>
                <a:gd name="connsiteX6" fmla="*/ 1113837 w 1630583"/>
                <a:gd name="connsiteY6" fmla="*/ 544460 h 1310134"/>
                <a:gd name="connsiteX7" fmla="*/ 1344239 w 1630583"/>
                <a:gd name="connsiteY7" fmla="*/ 925553 h 1310134"/>
                <a:gd name="connsiteX8" fmla="*/ 1630583 w 1630583"/>
                <a:gd name="connsiteY8" fmla="*/ 1310134 h 1310134"/>
                <a:gd name="connsiteX0" fmla="*/ 0 w 1604719"/>
                <a:gd name="connsiteY0" fmla="*/ 669772 h 1134753"/>
                <a:gd name="connsiteX1" fmla="*/ 113011 w 1604719"/>
                <a:gd name="connsiteY1" fmla="*/ 562148 h 1134753"/>
                <a:gd name="connsiteX2" fmla="*/ 376855 w 1604719"/>
                <a:gd name="connsiteY2" fmla="*/ 164606 h 1134753"/>
                <a:gd name="connsiteX3" fmla="*/ 547924 w 1604719"/>
                <a:gd name="connsiteY3" fmla="*/ 24694 h 1134753"/>
                <a:gd name="connsiteX4" fmla="*/ 810546 w 1604719"/>
                <a:gd name="connsiteY4" fmla="*/ 12599 h 1134753"/>
                <a:gd name="connsiteX5" fmla="*/ 954838 w 1604719"/>
                <a:gd name="connsiteY5" fmla="*/ 157412 h 1134753"/>
                <a:gd name="connsiteX6" fmla="*/ 1113837 w 1604719"/>
                <a:gd name="connsiteY6" fmla="*/ 544460 h 1134753"/>
                <a:gd name="connsiteX7" fmla="*/ 1344239 w 1604719"/>
                <a:gd name="connsiteY7" fmla="*/ 925553 h 1134753"/>
                <a:gd name="connsiteX8" fmla="*/ 1604719 w 1604719"/>
                <a:gd name="connsiteY8" fmla="*/ 1134753 h 1134753"/>
                <a:gd name="connsiteX0" fmla="*/ 0 w 1565921"/>
                <a:gd name="connsiteY0" fmla="*/ 669772 h 1001706"/>
                <a:gd name="connsiteX1" fmla="*/ 113011 w 1565921"/>
                <a:gd name="connsiteY1" fmla="*/ 562148 h 1001706"/>
                <a:gd name="connsiteX2" fmla="*/ 376855 w 1565921"/>
                <a:gd name="connsiteY2" fmla="*/ 164606 h 1001706"/>
                <a:gd name="connsiteX3" fmla="*/ 547924 w 1565921"/>
                <a:gd name="connsiteY3" fmla="*/ 24694 h 1001706"/>
                <a:gd name="connsiteX4" fmla="*/ 810546 w 1565921"/>
                <a:gd name="connsiteY4" fmla="*/ 12599 h 1001706"/>
                <a:gd name="connsiteX5" fmla="*/ 954838 w 1565921"/>
                <a:gd name="connsiteY5" fmla="*/ 157412 h 1001706"/>
                <a:gd name="connsiteX6" fmla="*/ 1113837 w 1565921"/>
                <a:gd name="connsiteY6" fmla="*/ 544460 h 1001706"/>
                <a:gd name="connsiteX7" fmla="*/ 1344239 w 1565921"/>
                <a:gd name="connsiteY7" fmla="*/ 925553 h 1001706"/>
                <a:gd name="connsiteX8" fmla="*/ 1565921 w 1565921"/>
                <a:gd name="connsiteY8" fmla="*/ 1001706 h 1001706"/>
                <a:gd name="connsiteX0" fmla="*/ 0 w 1565921"/>
                <a:gd name="connsiteY0" fmla="*/ 669772 h 1001706"/>
                <a:gd name="connsiteX1" fmla="*/ 113011 w 1565921"/>
                <a:gd name="connsiteY1" fmla="*/ 562148 h 1001706"/>
                <a:gd name="connsiteX2" fmla="*/ 376855 w 1565921"/>
                <a:gd name="connsiteY2" fmla="*/ 164606 h 1001706"/>
                <a:gd name="connsiteX3" fmla="*/ 547924 w 1565921"/>
                <a:gd name="connsiteY3" fmla="*/ 24694 h 1001706"/>
                <a:gd name="connsiteX4" fmla="*/ 810546 w 1565921"/>
                <a:gd name="connsiteY4" fmla="*/ 12599 h 1001706"/>
                <a:gd name="connsiteX5" fmla="*/ 954838 w 1565921"/>
                <a:gd name="connsiteY5" fmla="*/ 157412 h 1001706"/>
                <a:gd name="connsiteX6" fmla="*/ 1113837 w 1565921"/>
                <a:gd name="connsiteY6" fmla="*/ 544460 h 1001706"/>
                <a:gd name="connsiteX7" fmla="*/ 1292510 w 1565921"/>
                <a:gd name="connsiteY7" fmla="*/ 792505 h 1001706"/>
                <a:gd name="connsiteX8" fmla="*/ 1565921 w 1565921"/>
                <a:gd name="connsiteY8" fmla="*/ 1001706 h 1001706"/>
                <a:gd name="connsiteX0" fmla="*/ 0 w 1565921"/>
                <a:gd name="connsiteY0" fmla="*/ 790725 h 1001706"/>
                <a:gd name="connsiteX1" fmla="*/ 113011 w 1565921"/>
                <a:gd name="connsiteY1" fmla="*/ 562148 h 1001706"/>
                <a:gd name="connsiteX2" fmla="*/ 376855 w 1565921"/>
                <a:gd name="connsiteY2" fmla="*/ 164606 h 1001706"/>
                <a:gd name="connsiteX3" fmla="*/ 547924 w 1565921"/>
                <a:gd name="connsiteY3" fmla="*/ 24694 h 1001706"/>
                <a:gd name="connsiteX4" fmla="*/ 810546 w 1565921"/>
                <a:gd name="connsiteY4" fmla="*/ 12599 h 1001706"/>
                <a:gd name="connsiteX5" fmla="*/ 954838 w 1565921"/>
                <a:gd name="connsiteY5" fmla="*/ 157412 h 1001706"/>
                <a:gd name="connsiteX6" fmla="*/ 1113837 w 1565921"/>
                <a:gd name="connsiteY6" fmla="*/ 544460 h 1001706"/>
                <a:gd name="connsiteX7" fmla="*/ 1292510 w 1565921"/>
                <a:gd name="connsiteY7" fmla="*/ 792505 h 1001706"/>
                <a:gd name="connsiteX8" fmla="*/ 1565921 w 1565921"/>
                <a:gd name="connsiteY8" fmla="*/ 1001706 h 1001706"/>
                <a:gd name="connsiteX0" fmla="*/ 0 w 1565921"/>
                <a:gd name="connsiteY0" fmla="*/ 790725 h 1001706"/>
                <a:gd name="connsiteX1" fmla="*/ 242335 w 1565921"/>
                <a:gd name="connsiteY1" fmla="*/ 562148 h 1001706"/>
                <a:gd name="connsiteX2" fmla="*/ 376855 w 1565921"/>
                <a:gd name="connsiteY2" fmla="*/ 164606 h 1001706"/>
                <a:gd name="connsiteX3" fmla="*/ 547924 w 1565921"/>
                <a:gd name="connsiteY3" fmla="*/ 24694 h 1001706"/>
                <a:gd name="connsiteX4" fmla="*/ 810546 w 1565921"/>
                <a:gd name="connsiteY4" fmla="*/ 12599 h 1001706"/>
                <a:gd name="connsiteX5" fmla="*/ 954838 w 1565921"/>
                <a:gd name="connsiteY5" fmla="*/ 157412 h 1001706"/>
                <a:gd name="connsiteX6" fmla="*/ 1113837 w 1565921"/>
                <a:gd name="connsiteY6" fmla="*/ 544460 h 1001706"/>
                <a:gd name="connsiteX7" fmla="*/ 1292510 w 1565921"/>
                <a:gd name="connsiteY7" fmla="*/ 792505 h 1001706"/>
                <a:gd name="connsiteX8" fmla="*/ 1565921 w 1565921"/>
                <a:gd name="connsiteY8" fmla="*/ 1001706 h 1001706"/>
                <a:gd name="connsiteX0" fmla="*/ 0 w 1565921"/>
                <a:gd name="connsiteY0" fmla="*/ 791162 h 1002143"/>
                <a:gd name="connsiteX1" fmla="*/ 242335 w 1565921"/>
                <a:gd name="connsiteY1" fmla="*/ 562585 h 1002143"/>
                <a:gd name="connsiteX2" fmla="*/ 593337 w 1565921"/>
                <a:gd name="connsiteY2" fmla="*/ 174246 h 1002143"/>
                <a:gd name="connsiteX3" fmla="*/ 547924 w 1565921"/>
                <a:gd name="connsiteY3" fmla="*/ 25131 h 1002143"/>
                <a:gd name="connsiteX4" fmla="*/ 810546 w 1565921"/>
                <a:gd name="connsiteY4" fmla="*/ 13036 h 1002143"/>
                <a:gd name="connsiteX5" fmla="*/ 954838 w 1565921"/>
                <a:gd name="connsiteY5" fmla="*/ 157849 h 1002143"/>
                <a:gd name="connsiteX6" fmla="*/ 1113837 w 1565921"/>
                <a:gd name="connsiteY6" fmla="*/ 544897 h 1002143"/>
                <a:gd name="connsiteX7" fmla="*/ 1292510 w 1565921"/>
                <a:gd name="connsiteY7" fmla="*/ 792942 h 1002143"/>
                <a:gd name="connsiteX8" fmla="*/ 1565921 w 1565921"/>
                <a:gd name="connsiteY8" fmla="*/ 1002143 h 1002143"/>
                <a:gd name="connsiteX0" fmla="*/ 0 w 1565921"/>
                <a:gd name="connsiteY0" fmla="*/ 778218 h 989199"/>
                <a:gd name="connsiteX1" fmla="*/ 242335 w 1565921"/>
                <a:gd name="connsiteY1" fmla="*/ 549641 h 989199"/>
                <a:gd name="connsiteX2" fmla="*/ 593337 w 1565921"/>
                <a:gd name="connsiteY2" fmla="*/ 161302 h 989199"/>
                <a:gd name="connsiteX3" fmla="*/ 810546 w 1565921"/>
                <a:gd name="connsiteY3" fmla="*/ 92 h 989199"/>
                <a:gd name="connsiteX4" fmla="*/ 954838 w 1565921"/>
                <a:gd name="connsiteY4" fmla="*/ 144905 h 989199"/>
                <a:gd name="connsiteX5" fmla="*/ 1113837 w 1565921"/>
                <a:gd name="connsiteY5" fmla="*/ 531953 h 989199"/>
                <a:gd name="connsiteX6" fmla="*/ 1292510 w 1565921"/>
                <a:gd name="connsiteY6" fmla="*/ 779998 h 989199"/>
                <a:gd name="connsiteX7" fmla="*/ 1565921 w 1565921"/>
                <a:gd name="connsiteY7" fmla="*/ 989199 h 989199"/>
                <a:gd name="connsiteX0" fmla="*/ 0 w 1565921"/>
                <a:gd name="connsiteY0" fmla="*/ 778142 h 989123"/>
                <a:gd name="connsiteX1" fmla="*/ 242335 w 1565921"/>
                <a:gd name="connsiteY1" fmla="*/ 549565 h 989123"/>
                <a:gd name="connsiteX2" fmla="*/ 593337 w 1565921"/>
                <a:gd name="connsiteY2" fmla="*/ 161226 h 989123"/>
                <a:gd name="connsiteX3" fmla="*/ 810546 w 1565921"/>
                <a:gd name="connsiteY3" fmla="*/ 16 h 989123"/>
                <a:gd name="connsiteX4" fmla="*/ 1092599 w 1565921"/>
                <a:gd name="connsiteY4" fmla="*/ 154032 h 989123"/>
                <a:gd name="connsiteX5" fmla="*/ 1113837 w 1565921"/>
                <a:gd name="connsiteY5" fmla="*/ 531877 h 989123"/>
                <a:gd name="connsiteX6" fmla="*/ 1292510 w 1565921"/>
                <a:gd name="connsiteY6" fmla="*/ 779922 h 989123"/>
                <a:gd name="connsiteX7" fmla="*/ 1565921 w 1565921"/>
                <a:gd name="connsiteY7" fmla="*/ 989123 h 989123"/>
                <a:gd name="connsiteX0" fmla="*/ 0 w 1565921"/>
                <a:gd name="connsiteY0" fmla="*/ 778142 h 989123"/>
                <a:gd name="connsiteX1" fmla="*/ 242335 w 1565921"/>
                <a:gd name="connsiteY1" fmla="*/ 549565 h 989123"/>
                <a:gd name="connsiteX2" fmla="*/ 593337 w 1565921"/>
                <a:gd name="connsiteY2" fmla="*/ 161226 h 989123"/>
                <a:gd name="connsiteX3" fmla="*/ 938467 w 1565921"/>
                <a:gd name="connsiteY3" fmla="*/ 16 h 989123"/>
                <a:gd name="connsiteX4" fmla="*/ 1092599 w 1565921"/>
                <a:gd name="connsiteY4" fmla="*/ 154032 h 989123"/>
                <a:gd name="connsiteX5" fmla="*/ 1113837 w 1565921"/>
                <a:gd name="connsiteY5" fmla="*/ 531877 h 989123"/>
                <a:gd name="connsiteX6" fmla="*/ 1292510 w 1565921"/>
                <a:gd name="connsiteY6" fmla="*/ 779922 h 989123"/>
                <a:gd name="connsiteX7" fmla="*/ 1565921 w 1565921"/>
                <a:gd name="connsiteY7" fmla="*/ 989123 h 989123"/>
                <a:gd name="connsiteX0" fmla="*/ 0 w 1565921"/>
                <a:gd name="connsiteY0" fmla="*/ 778181 h 989162"/>
                <a:gd name="connsiteX1" fmla="*/ 242335 w 1565921"/>
                <a:gd name="connsiteY1" fmla="*/ 549604 h 989162"/>
                <a:gd name="connsiteX2" fmla="*/ 593337 w 1565921"/>
                <a:gd name="connsiteY2" fmla="*/ 161265 h 989162"/>
                <a:gd name="connsiteX3" fmla="*/ 665873 w 1565921"/>
                <a:gd name="connsiteY3" fmla="*/ 167673 h 989162"/>
                <a:gd name="connsiteX4" fmla="*/ 938467 w 1565921"/>
                <a:gd name="connsiteY4" fmla="*/ 55 h 989162"/>
                <a:gd name="connsiteX5" fmla="*/ 1092599 w 1565921"/>
                <a:gd name="connsiteY5" fmla="*/ 154071 h 989162"/>
                <a:gd name="connsiteX6" fmla="*/ 1113837 w 1565921"/>
                <a:gd name="connsiteY6" fmla="*/ 531916 h 989162"/>
                <a:gd name="connsiteX7" fmla="*/ 1292510 w 1565921"/>
                <a:gd name="connsiteY7" fmla="*/ 779961 h 989162"/>
                <a:gd name="connsiteX8" fmla="*/ 1565921 w 1565921"/>
                <a:gd name="connsiteY8" fmla="*/ 989162 h 989162"/>
                <a:gd name="connsiteX0" fmla="*/ 0 w 1565921"/>
                <a:gd name="connsiteY0" fmla="*/ 778181 h 989162"/>
                <a:gd name="connsiteX1" fmla="*/ 242335 w 1565921"/>
                <a:gd name="connsiteY1" fmla="*/ 549604 h 989162"/>
                <a:gd name="connsiteX2" fmla="*/ 665873 w 1565921"/>
                <a:gd name="connsiteY2" fmla="*/ 167673 h 989162"/>
                <a:gd name="connsiteX3" fmla="*/ 938467 w 1565921"/>
                <a:gd name="connsiteY3" fmla="*/ 55 h 989162"/>
                <a:gd name="connsiteX4" fmla="*/ 1092599 w 1565921"/>
                <a:gd name="connsiteY4" fmla="*/ 154071 h 989162"/>
                <a:gd name="connsiteX5" fmla="*/ 1113837 w 1565921"/>
                <a:gd name="connsiteY5" fmla="*/ 531916 h 989162"/>
                <a:gd name="connsiteX6" fmla="*/ 1292510 w 1565921"/>
                <a:gd name="connsiteY6" fmla="*/ 779961 h 989162"/>
                <a:gd name="connsiteX7" fmla="*/ 1565921 w 1565921"/>
                <a:gd name="connsiteY7" fmla="*/ 989162 h 989162"/>
                <a:gd name="connsiteX0" fmla="*/ 0 w 1565921"/>
                <a:gd name="connsiteY0" fmla="*/ 778675 h 989656"/>
                <a:gd name="connsiteX1" fmla="*/ 242335 w 1565921"/>
                <a:gd name="connsiteY1" fmla="*/ 550098 h 989656"/>
                <a:gd name="connsiteX2" fmla="*/ 744593 w 1565921"/>
                <a:gd name="connsiteY2" fmla="*/ 200377 h 989656"/>
                <a:gd name="connsiteX3" fmla="*/ 938467 w 1565921"/>
                <a:gd name="connsiteY3" fmla="*/ 549 h 989656"/>
                <a:gd name="connsiteX4" fmla="*/ 1092599 w 1565921"/>
                <a:gd name="connsiteY4" fmla="*/ 154565 h 989656"/>
                <a:gd name="connsiteX5" fmla="*/ 1113837 w 1565921"/>
                <a:gd name="connsiteY5" fmla="*/ 532410 h 989656"/>
                <a:gd name="connsiteX6" fmla="*/ 1292510 w 1565921"/>
                <a:gd name="connsiteY6" fmla="*/ 780455 h 989656"/>
                <a:gd name="connsiteX7" fmla="*/ 1565921 w 1565921"/>
                <a:gd name="connsiteY7" fmla="*/ 989656 h 989656"/>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230359 w 1565921"/>
                <a:gd name="connsiteY4" fmla="*/ 78894 h 1001410"/>
                <a:gd name="connsiteX5" fmla="*/ 1113837 w 1565921"/>
                <a:gd name="connsiteY5" fmla="*/ 544164 h 1001410"/>
                <a:gd name="connsiteX6" fmla="*/ 1292510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230359 w 1565921"/>
                <a:gd name="connsiteY4" fmla="*/ 78894 h 1001410"/>
                <a:gd name="connsiteX5" fmla="*/ 1409037 w 1565921"/>
                <a:gd name="connsiteY5" fmla="*/ 557968 h 1001410"/>
                <a:gd name="connsiteX6" fmla="*/ 1292510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230359 w 1565921"/>
                <a:gd name="connsiteY4" fmla="*/ 78894 h 1001410"/>
                <a:gd name="connsiteX5" fmla="*/ 1409037 w 1565921"/>
                <a:gd name="connsiteY5" fmla="*/ 557968 h 1001410"/>
                <a:gd name="connsiteX6" fmla="*/ 1459791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230359 w 1565921"/>
                <a:gd name="connsiteY4" fmla="*/ 78894 h 1001410"/>
                <a:gd name="connsiteX5" fmla="*/ 1310635 w 1565921"/>
                <a:gd name="connsiteY5" fmla="*/ 557968 h 1001410"/>
                <a:gd name="connsiteX6" fmla="*/ 1459791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38467 w 1565921"/>
                <a:gd name="connsiteY3" fmla="*/ 12303 h 1001410"/>
                <a:gd name="connsiteX4" fmla="*/ 1171319 w 1565921"/>
                <a:gd name="connsiteY4" fmla="*/ 78894 h 1001410"/>
                <a:gd name="connsiteX5" fmla="*/ 1310635 w 1565921"/>
                <a:gd name="connsiteY5" fmla="*/ 557968 h 1001410"/>
                <a:gd name="connsiteX6" fmla="*/ 1459791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744593 w 1565921"/>
                <a:gd name="connsiteY2" fmla="*/ 212131 h 1001410"/>
                <a:gd name="connsiteX3" fmla="*/ 977827 w 1565921"/>
                <a:gd name="connsiteY3" fmla="*/ 12303 h 1001410"/>
                <a:gd name="connsiteX4" fmla="*/ 1171319 w 1565921"/>
                <a:gd name="connsiteY4" fmla="*/ 78894 h 1001410"/>
                <a:gd name="connsiteX5" fmla="*/ 1310635 w 1565921"/>
                <a:gd name="connsiteY5" fmla="*/ 557968 h 1001410"/>
                <a:gd name="connsiteX6" fmla="*/ 1459791 w 1565921"/>
                <a:gd name="connsiteY6" fmla="*/ 792209 h 1001410"/>
                <a:gd name="connsiteX7" fmla="*/ 1565921 w 1565921"/>
                <a:gd name="connsiteY7" fmla="*/ 1001410 h 1001410"/>
                <a:gd name="connsiteX0" fmla="*/ 0 w 1565921"/>
                <a:gd name="connsiteY0" fmla="*/ 790429 h 1001410"/>
                <a:gd name="connsiteX1" fmla="*/ 242335 w 1565921"/>
                <a:gd name="connsiteY1" fmla="*/ 561852 h 1001410"/>
                <a:gd name="connsiteX2" fmla="*/ 419872 w 1565921"/>
                <a:gd name="connsiteY2" fmla="*/ 543426 h 1001410"/>
                <a:gd name="connsiteX3" fmla="*/ 744593 w 1565921"/>
                <a:gd name="connsiteY3" fmla="*/ 212131 h 1001410"/>
                <a:gd name="connsiteX4" fmla="*/ 977827 w 1565921"/>
                <a:gd name="connsiteY4" fmla="*/ 12303 h 1001410"/>
                <a:gd name="connsiteX5" fmla="*/ 1171319 w 1565921"/>
                <a:gd name="connsiteY5" fmla="*/ 78894 h 1001410"/>
                <a:gd name="connsiteX6" fmla="*/ 1310635 w 1565921"/>
                <a:gd name="connsiteY6" fmla="*/ 557968 h 1001410"/>
                <a:gd name="connsiteX7" fmla="*/ 1459791 w 1565921"/>
                <a:gd name="connsiteY7" fmla="*/ 792209 h 1001410"/>
                <a:gd name="connsiteX8" fmla="*/ 1565921 w 1565921"/>
                <a:gd name="connsiteY8" fmla="*/ 1001410 h 1001410"/>
                <a:gd name="connsiteX0" fmla="*/ 0 w 1565921"/>
                <a:gd name="connsiteY0" fmla="*/ 790429 h 1001410"/>
                <a:gd name="connsiteX1" fmla="*/ 419872 w 1565921"/>
                <a:gd name="connsiteY1" fmla="*/ 543426 h 1001410"/>
                <a:gd name="connsiteX2" fmla="*/ 744593 w 1565921"/>
                <a:gd name="connsiteY2" fmla="*/ 212131 h 1001410"/>
                <a:gd name="connsiteX3" fmla="*/ 977827 w 1565921"/>
                <a:gd name="connsiteY3" fmla="*/ 12303 h 1001410"/>
                <a:gd name="connsiteX4" fmla="*/ 1171319 w 1565921"/>
                <a:gd name="connsiteY4" fmla="*/ 78894 h 1001410"/>
                <a:gd name="connsiteX5" fmla="*/ 1310635 w 1565921"/>
                <a:gd name="connsiteY5" fmla="*/ 557968 h 1001410"/>
                <a:gd name="connsiteX6" fmla="*/ 1459791 w 1565921"/>
                <a:gd name="connsiteY6" fmla="*/ 792209 h 1001410"/>
                <a:gd name="connsiteX7" fmla="*/ 1565921 w 1565921"/>
                <a:gd name="connsiteY7" fmla="*/ 1001410 h 1001410"/>
                <a:gd name="connsiteX0" fmla="*/ 0 w 1565921"/>
                <a:gd name="connsiteY0" fmla="*/ 814969 h 1025950"/>
                <a:gd name="connsiteX1" fmla="*/ 419872 w 1565921"/>
                <a:gd name="connsiteY1" fmla="*/ 567966 h 1025950"/>
                <a:gd name="connsiteX2" fmla="*/ 977827 w 1565921"/>
                <a:gd name="connsiteY2" fmla="*/ 36843 h 1025950"/>
                <a:gd name="connsiteX3" fmla="*/ 1171319 w 1565921"/>
                <a:gd name="connsiteY3" fmla="*/ 103434 h 1025950"/>
                <a:gd name="connsiteX4" fmla="*/ 1310635 w 1565921"/>
                <a:gd name="connsiteY4" fmla="*/ 582508 h 1025950"/>
                <a:gd name="connsiteX5" fmla="*/ 1459791 w 1565921"/>
                <a:gd name="connsiteY5" fmla="*/ 816749 h 1025950"/>
                <a:gd name="connsiteX6" fmla="*/ 1565921 w 1565921"/>
                <a:gd name="connsiteY6" fmla="*/ 1025950 h 1025950"/>
                <a:gd name="connsiteX0" fmla="*/ 0 w 1565921"/>
                <a:gd name="connsiteY0" fmla="*/ 799729 h 1010710"/>
                <a:gd name="connsiteX1" fmla="*/ 419872 w 1565921"/>
                <a:gd name="connsiteY1" fmla="*/ 552726 h 1010710"/>
                <a:gd name="connsiteX2" fmla="*/ 855160 w 1565921"/>
                <a:gd name="connsiteY2" fmla="*/ 50576 h 1010710"/>
                <a:gd name="connsiteX3" fmla="*/ 977827 w 1565921"/>
                <a:gd name="connsiteY3" fmla="*/ 21603 h 1010710"/>
                <a:gd name="connsiteX4" fmla="*/ 1171319 w 1565921"/>
                <a:gd name="connsiteY4" fmla="*/ 88194 h 1010710"/>
                <a:gd name="connsiteX5" fmla="*/ 1310635 w 1565921"/>
                <a:gd name="connsiteY5" fmla="*/ 567268 h 1010710"/>
                <a:gd name="connsiteX6" fmla="*/ 1459791 w 1565921"/>
                <a:gd name="connsiteY6" fmla="*/ 801509 h 1010710"/>
                <a:gd name="connsiteX7" fmla="*/ 1565921 w 1565921"/>
                <a:gd name="connsiteY7" fmla="*/ 1010710 h 1010710"/>
                <a:gd name="connsiteX0" fmla="*/ 0 w 1565921"/>
                <a:gd name="connsiteY0" fmla="*/ 794160 h 1005141"/>
                <a:gd name="connsiteX1" fmla="*/ 419872 w 1565921"/>
                <a:gd name="connsiteY1" fmla="*/ 547157 h 1005141"/>
                <a:gd name="connsiteX2" fmla="*/ 855160 w 1565921"/>
                <a:gd name="connsiteY2" fmla="*/ 45007 h 1005141"/>
                <a:gd name="connsiteX3" fmla="*/ 1171319 w 1565921"/>
                <a:gd name="connsiteY3" fmla="*/ 82625 h 1005141"/>
                <a:gd name="connsiteX4" fmla="*/ 1310635 w 1565921"/>
                <a:gd name="connsiteY4" fmla="*/ 561699 h 1005141"/>
                <a:gd name="connsiteX5" fmla="*/ 1459791 w 1565921"/>
                <a:gd name="connsiteY5" fmla="*/ 795940 h 1005141"/>
                <a:gd name="connsiteX6" fmla="*/ 1565921 w 1565921"/>
                <a:gd name="connsiteY6" fmla="*/ 1005141 h 100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921" h="1005141">
                  <a:moveTo>
                    <a:pt x="0" y="794160"/>
                  </a:moveTo>
                  <a:cubicBezTo>
                    <a:pt x="87473" y="742701"/>
                    <a:pt x="256901" y="676845"/>
                    <a:pt x="419872" y="547157"/>
                  </a:cubicBezTo>
                  <a:cubicBezTo>
                    <a:pt x="575112" y="422298"/>
                    <a:pt x="729919" y="122429"/>
                    <a:pt x="855160" y="45007"/>
                  </a:cubicBezTo>
                  <a:cubicBezTo>
                    <a:pt x="980401" y="-32415"/>
                    <a:pt x="1095407" y="-3490"/>
                    <a:pt x="1171319" y="82625"/>
                  </a:cubicBezTo>
                  <a:cubicBezTo>
                    <a:pt x="1221867" y="171268"/>
                    <a:pt x="1239269" y="405453"/>
                    <a:pt x="1310635" y="561699"/>
                  </a:cubicBezTo>
                  <a:cubicBezTo>
                    <a:pt x="1383658" y="714921"/>
                    <a:pt x="1417243" y="722033"/>
                    <a:pt x="1459791" y="795940"/>
                  </a:cubicBezTo>
                  <a:cubicBezTo>
                    <a:pt x="1502339" y="869847"/>
                    <a:pt x="1514349" y="960298"/>
                    <a:pt x="1565921" y="1005141"/>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latin typeface="Calibri"/>
              </a:endParaRPr>
            </a:p>
          </p:txBody>
        </p:sp>
      </p:grpSp>
      <p:sp>
        <p:nvSpPr>
          <p:cNvPr id="225319" name="TextBox 76"/>
          <p:cNvSpPr txBox="1">
            <a:spLocks noChangeArrowheads="1"/>
          </p:cNvSpPr>
          <p:nvPr/>
        </p:nvSpPr>
        <p:spPr bwMode="auto">
          <a:xfrm>
            <a:off x="4232357" y="866574"/>
            <a:ext cx="20103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b="1" dirty="0">
                <a:solidFill>
                  <a:prstClr val="black"/>
                </a:solidFill>
                <a:cs typeface="Arial" charset="0"/>
              </a:rPr>
              <a:t>Confocal microscopy</a:t>
            </a:r>
          </a:p>
          <a:p>
            <a:pPr algn="ctr" defTabSz="457200" eaLnBrk="1" hangingPunct="1"/>
            <a:r>
              <a:rPr lang="en-US" sz="1400" b="1" dirty="0">
                <a:solidFill>
                  <a:prstClr val="black"/>
                </a:solidFill>
                <a:cs typeface="Arial" charset="0"/>
              </a:rPr>
              <a:t>(T-tubule staining)</a:t>
            </a:r>
          </a:p>
        </p:txBody>
      </p:sp>
      <p:pic>
        <p:nvPicPr>
          <p:cNvPr id="22532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788" y="1488782"/>
            <a:ext cx="21082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Straight Arrow Connector 82"/>
          <p:cNvCxnSpPr/>
          <p:nvPr/>
        </p:nvCxnSpPr>
        <p:spPr>
          <a:xfrm flipH="1">
            <a:off x="5333813" y="2050757"/>
            <a:ext cx="273050" cy="228600"/>
          </a:xfrm>
          <a:prstGeom prst="straightConnector1">
            <a:avLst/>
          </a:prstGeom>
          <a:ln w="57150" cmpd="sng">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262718" y="4259893"/>
            <a:ext cx="2100263" cy="1857375"/>
            <a:chOff x="6205070" y="4603541"/>
            <a:chExt cx="2100263" cy="1857375"/>
          </a:xfrm>
        </p:grpSpPr>
        <p:pic>
          <p:nvPicPr>
            <p:cNvPr id="225323"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070" y="4603541"/>
              <a:ext cx="21002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 name="Straight Arrow Connector 83"/>
            <p:cNvCxnSpPr/>
            <p:nvPr/>
          </p:nvCxnSpPr>
          <p:spPr>
            <a:xfrm flipH="1">
              <a:off x="6740058" y="4995654"/>
              <a:ext cx="274637" cy="228600"/>
            </a:xfrm>
            <a:prstGeom prst="straightConnector1">
              <a:avLst/>
            </a:prstGeom>
            <a:ln w="57150" cmpd="sng">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a:off x="7198845" y="5878304"/>
              <a:ext cx="274638" cy="228600"/>
            </a:xfrm>
            <a:prstGeom prst="straightConnector1">
              <a:avLst/>
            </a:prstGeom>
            <a:ln w="57150" cmpd="sng">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225330" name="TextBox 89"/>
          <p:cNvSpPr txBox="1">
            <a:spLocks noChangeArrowheads="1"/>
          </p:cNvSpPr>
          <p:nvPr/>
        </p:nvSpPr>
        <p:spPr bwMode="auto">
          <a:xfrm rot="16200000">
            <a:off x="-460981" y="4818356"/>
            <a:ext cx="150674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3200" b="1" dirty="0" err="1" smtClean="0">
                <a:solidFill>
                  <a:srgbClr val="000000"/>
                </a:solidFill>
              </a:rPr>
              <a:t>HFpEF</a:t>
            </a:r>
            <a:endParaRPr lang="en-US" sz="3200" b="1" dirty="0">
              <a:solidFill>
                <a:srgbClr val="000000"/>
              </a:solidFill>
            </a:endParaRPr>
          </a:p>
        </p:txBody>
      </p:sp>
      <p:sp>
        <p:nvSpPr>
          <p:cNvPr id="61" name="TextBox 76"/>
          <p:cNvSpPr txBox="1">
            <a:spLocks noChangeArrowheads="1"/>
          </p:cNvSpPr>
          <p:nvPr/>
        </p:nvSpPr>
        <p:spPr bwMode="auto">
          <a:xfrm>
            <a:off x="2753326" y="866723"/>
            <a:ext cx="12988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b="1" dirty="0" smtClean="0">
                <a:solidFill>
                  <a:prstClr val="black"/>
                </a:solidFill>
                <a:cs typeface="Arial" charset="0"/>
              </a:rPr>
              <a:t>Time-varying </a:t>
            </a:r>
          </a:p>
          <a:p>
            <a:pPr algn="ctr" defTabSz="457200" eaLnBrk="1" hangingPunct="1"/>
            <a:r>
              <a:rPr lang="en-US" sz="1400" b="1" dirty="0" smtClean="0">
                <a:solidFill>
                  <a:prstClr val="black"/>
                </a:solidFill>
                <a:cs typeface="Arial" charset="0"/>
              </a:rPr>
              <a:t>wall stress</a:t>
            </a:r>
            <a:endParaRPr lang="en-US" sz="1400" b="1" dirty="0">
              <a:solidFill>
                <a:prstClr val="black"/>
              </a:solidFill>
              <a:cs typeface="Arial" charset="0"/>
            </a:endParaRPr>
          </a:p>
        </p:txBody>
      </p:sp>
      <p:sp>
        <p:nvSpPr>
          <p:cNvPr id="62" name="TextBox 76"/>
          <p:cNvSpPr txBox="1">
            <a:spLocks noChangeArrowheads="1"/>
          </p:cNvSpPr>
          <p:nvPr/>
        </p:nvSpPr>
        <p:spPr bwMode="auto">
          <a:xfrm>
            <a:off x="1067383" y="866723"/>
            <a:ext cx="1342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b="1" dirty="0" smtClean="0">
                <a:solidFill>
                  <a:prstClr val="black"/>
                </a:solidFill>
                <a:cs typeface="Arial" charset="0"/>
              </a:rPr>
              <a:t>Central aortic</a:t>
            </a:r>
          </a:p>
          <a:p>
            <a:pPr algn="ctr" defTabSz="457200" eaLnBrk="1" hangingPunct="1"/>
            <a:r>
              <a:rPr lang="en-US" sz="1400" b="1" dirty="0" smtClean="0">
                <a:solidFill>
                  <a:prstClr val="black"/>
                </a:solidFill>
                <a:cs typeface="Arial" charset="0"/>
              </a:rPr>
              <a:t>waveform</a:t>
            </a:r>
            <a:endParaRPr lang="en-US" sz="1400" b="1" dirty="0">
              <a:solidFill>
                <a:prstClr val="black"/>
              </a:solidFill>
              <a:cs typeface="Arial" charset="0"/>
            </a:endParaRPr>
          </a:p>
        </p:txBody>
      </p:sp>
      <p:sp>
        <p:nvSpPr>
          <p:cNvPr id="63" name="TextBox 76"/>
          <p:cNvSpPr txBox="1">
            <a:spLocks noChangeArrowheads="1"/>
          </p:cNvSpPr>
          <p:nvPr/>
        </p:nvSpPr>
        <p:spPr bwMode="auto">
          <a:xfrm>
            <a:off x="6745213" y="866723"/>
            <a:ext cx="2190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400" b="1" dirty="0" smtClean="0">
                <a:solidFill>
                  <a:prstClr val="black"/>
                </a:solidFill>
                <a:cs typeface="Arial" charset="0"/>
              </a:rPr>
              <a:t>Cardiac mechanics</a:t>
            </a:r>
          </a:p>
          <a:p>
            <a:pPr algn="ctr" defTabSz="457200" eaLnBrk="1" hangingPunct="1"/>
            <a:r>
              <a:rPr lang="en-US" sz="1400" b="1" dirty="0" smtClean="0">
                <a:solidFill>
                  <a:prstClr val="black"/>
                </a:solidFill>
                <a:cs typeface="Arial" charset="0"/>
              </a:rPr>
              <a:t>(speckle-tracking echo)</a:t>
            </a:r>
            <a:endParaRPr lang="en-US" sz="1400" b="1" dirty="0">
              <a:solidFill>
                <a:prstClr val="black"/>
              </a:solidFill>
              <a:cs typeface="Arial" charset="0"/>
            </a:endParaRPr>
          </a:p>
        </p:txBody>
      </p:sp>
      <p:grpSp>
        <p:nvGrpSpPr>
          <p:cNvPr id="20" name="Group 19"/>
          <p:cNvGrpSpPr/>
          <p:nvPr/>
        </p:nvGrpSpPr>
        <p:grpSpPr>
          <a:xfrm>
            <a:off x="6635096" y="1434067"/>
            <a:ext cx="2165392" cy="2364183"/>
            <a:chOff x="-5108669" y="1807596"/>
            <a:chExt cx="2165392" cy="2364183"/>
          </a:xfrm>
        </p:grpSpPr>
        <p:pic>
          <p:nvPicPr>
            <p:cNvPr id="66" name="Picture 65"/>
            <p:cNvPicPr>
              <a:picLocks noChangeAspect="1"/>
            </p:cNvPicPr>
            <p:nvPr/>
          </p:nvPicPr>
          <p:blipFill>
            <a:blip r:embed="rId5">
              <a:extLst>
                <a:ext uri="{BEBA8EAE-BF5A-486C-A8C5-ECC9F3942E4B}">
                  <a14:imgProps xmlns:a14="http://schemas.microsoft.com/office/drawing/2010/main">
                    <a14:imgLayer r:embed="rId6">
                      <a14:imgEffect>
                        <a14:brightnessContrast bright="65000" contrast="24000"/>
                      </a14:imgEffect>
                    </a14:imgLayer>
                  </a14:imgProps>
                </a:ext>
              </a:extLst>
            </a:blip>
            <a:stretch>
              <a:fillRect/>
            </a:stretch>
          </p:blipFill>
          <p:spPr>
            <a:xfrm>
              <a:off x="-4814686" y="1807596"/>
              <a:ext cx="1871409" cy="2134062"/>
            </a:xfrm>
            <a:prstGeom prst="rect">
              <a:avLst/>
            </a:prstGeom>
          </p:spPr>
        </p:pic>
        <p:sp>
          <p:nvSpPr>
            <p:cNvPr id="68" name="TextBox 67"/>
            <p:cNvSpPr txBox="1"/>
            <p:nvPr/>
          </p:nvSpPr>
          <p:spPr>
            <a:xfrm rot="16200000">
              <a:off x="-5757404" y="2764938"/>
              <a:ext cx="1574470" cy="276999"/>
            </a:xfrm>
            <a:prstGeom prst="rect">
              <a:avLst/>
            </a:prstGeom>
            <a:noFill/>
          </p:spPr>
          <p:txBody>
            <a:bodyPr wrap="none" rtlCol="0">
              <a:spAutoFit/>
            </a:bodyPr>
            <a:lstStyle/>
            <a:p>
              <a:r>
                <a:rPr lang="en-US" sz="1200" b="1" dirty="0" smtClean="0">
                  <a:solidFill>
                    <a:prstClr val="black"/>
                  </a:solidFill>
                  <a:latin typeface="Arial"/>
                  <a:cs typeface="Arial"/>
                </a:rPr>
                <a:t>Longitudinal strain</a:t>
              </a:r>
              <a:endParaRPr lang="en-US" sz="1200" b="1" dirty="0">
                <a:solidFill>
                  <a:prstClr val="black"/>
                </a:solidFill>
                <a:latin typeface="Arial"/>
                <a:cs typeface="Arial"/>
              </a:endParaRPr>
            </a:p>
          </p:txBody>
        </p:sp>
        <p:sp>
          <p:nvSpPr>
            <p:cNvPr id="69" name="TextBox 68"/>
            <p:cNvSpPr txBox="1"/>
            <p:nvPr/>
          </p:nvSpPr>
          <p:spPr>
            <a:xfrm>
              <a:off x="-4153299" y="3894780"/>
              <a:ext cx="541059" cy="276999"/>
            </a:xfrm>
            <a:prstGeom prst="rect">
              <a:avLst/>
            </a:prstGeom>
            <a:noFill/>
          </p:spPr>
          <p:txBody>
            <a:bodyPr wrap="none" rtlCol="0">
              <a:spAutoFit/>
            </a:bodyPr>
            <a:lstStyle/>
            <a:p>
              <a:r>
                <a:rPr lang="en-US" sz="1200" b="1" dirty="0" smtClean="0">
                  <a:solidFill>
                    <a:prstClr val="black"/>
                  </a:solidFill>
                  <a:latin typeface="Arial"/>
                  <a:cs typeface="Arial"/>
                </a:rPr>
                <a:t>Time</a:t>
              </a:r>
              <a:endParaRPr lang="en-US" sz="1200" b="1" dirty="0">
                <a:solidFill>
                  <a:prstClr val="black"/>
                </a:solidFill>
                <a:latin typeface="Arial"/>
                <a:cs typeface="Arial"/>
              </a:endParaRPr>
            </a:p>
          </p:txBody>
        </p:sp>
      </p:grpSp>
      <p:sp>
        <p:nvSpPr>
          <p:cNvPr id="225329" name="TextBox 88"/>
          <p:cNvSpPr txBox="1">
            <a:spLocks noChangeArrowheads="1"/>
          </p:cNvSpPr>
          <p:nvPr/>
        </p:nvSpPr>
        <p:spPr bwMode="auto">
          <a:xfrm rot="16200000">
            <a:off x="-697625" y="2035412"/>
            <a:ext cx="198002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hangingPunct="1"/>
            <a:r>
              <a:rPr lang="en-US" sz="3200" b="1" dirty="0">
                <a:solidFill>
                  <a:srgbClr val="000000"/>
                </a:solidFill>
              </a:rPr>
              <a:t>NORMAL</a:t>
            </a:r>
          </a:p>
        </p:txBody>
      </p:sp>
      <p:grpSp>
        <p:nvGrpSpPr>
          <p:cNvPr id="26" name="Group 25"/>
          <p:cNvGrpSpPr/>
          <p:nvPr/>
        </p:nvGrpSpPr>
        <p:grpSpPr>
          <a:xfrm>
            <a:off x="6613286" y="4087459"/>
            <a:ext cx="2172126" cy="2399887"/>
            <a:chOff x="-2172126" y="1801460"/>
            <a:chExt cx="2172126" cy="2399887"/>
          </a:xfrm>
        </p:grpSpPr>
        <p:pic>
          <p:nvPicPr>
            <p:cNvPr id="67" name="Picture 66"/>
            <p:cNvPicPr>
              <a:picLocks noChangeAspect="1"/>
            </p:cNvPicPr>
            <p:nvPr/>
          </p:nvPicPr>
          <p:blipFill>
            <a:blip r:embed="rId7">
              <a:extLst>
                <a:ext uri="{BEBA8EAE-BF5A-486C-A8C5-ECC9F3942E4B}">
                  <a14:imgProps xmlns:a14="http://schemas.microsoft.com/office/drawing/2010/main">
                    <a14:imgLayer r:embed="rId8">
                      <a14:imgEffect>
                        <a14:brightnessContrast bright="68000" contrast="-5000"/>
                      </a14:imgEffect>
                    </a14:imgLayer>
                  </a14:imgProps>
                </a:ext>
              </a:extLst>
            </a:blip>
            <a:stretch>
              <a:fillRect/>
            </a:stretch>
          </p:blipFill>
          <p:spPr>
            <a:xfrm>
              <a:off x="-1869228" y="1801460"/>
              <a:ext cx="1869228" cy="2172567"/>
            </a:xfrm>
            <a:prstGeom prst="rect">
              <a:avLst/>
            </a:prstGeom>
          </p:spPr>
        </p:pic>
        <p:sp>
          <p:nvSpPr>
            <p:cNvPr id="70" name="TextBox 69"/>
            <p:cNvSpPr txBox="1"/>
            <p:nvPr/>
          </p:nvSpPr>
          <p:spPr>
            <a:xfrm rot="16200000">
              <a:off x="-2820861" y="2764938"/>
              <a:ext cx="1574470" cy="276999"/>
            </a:xfrm>
            <a:prstGeom prst="rect">
              <a:avLst/>
            </a:prstGeom>
            <a:noFill/>
          </p:spPr>
          <p:txBody>
            <a:bodyPr wrap="none" rtlCol="0">
              <a:spAutoFit/>
            </a:bodyPr>
            <a:lstStyle/>
            <a:p>
              <a:r>
                <a:rPr lang="en-US" sz="1200" b="1" dirty="0" smtClean="0">
                  <a:solidFill>
                    <a:prstClr val="black"/>
                  </a:solidFill>
                  <a:latin typeface="Arial"/>
                  <a:cs typeface="Arial"/>
                </a:rPr>
                <a:t>Longitudinal strain</a:t>
              </a:r>
              <a:endParaRPr lang="en-US" sz="1200" b="1" dirty="0">
                <a:solidFill>
                  <a:prstClr val="black"/>
                </a:solidFill>
                <a:latin typeface="Arial"/>
                <a:cs typeface="Arial"/>
              </a:endParaRPr>
            </a:p>
          </p:txBody>
        </p:sp>
        <p:sp>
          <p:nvSpPr>
            <p:cNvPr id="71" name="TextBox 70"/>
            <p:cNvSpPr txBox="1"/>
            <p:nvPr/>
          </p:nvSpPr>
          <p:spPr>
            <a:xfrm>
              <a:off x="-1209776" y="3924348"/>
              <a:ext cx="541059" cy="276999"/>
            </a:xfrm>
            <a:prstGeom prst="rect">
              <a:avLst/>
            </a:prstGeom>
            <a:noFill/>
          </p:spPr>
          <p:txBody>
            <a:bodyPr wrap="none" rtlCol="0">
              <a:spAutoFit/>
            </a:bodyPr>
            <a:lstStyle/>
            <a:p>
              <a:r>
                <a:rPr lang="en-US" sz="1200" b="1" dirty="0" smtClean="0">
                  <a:solidFill>
                    <a:prstClr val="black"/>
                  </a:solidFill>
                  <a:latin typeface="Arial"/>
                  <a:cs typeface="Arial"/>
                </a:rPr>
                <a:t>Time</a:t>
              </a:r>
              <a:endParaRPr lang="en-US" sz="1200" b="1" dirty="0">
                <a:solidFill>
                  <a:prstClr val="black"/>
                </a:solidFill>
                <a:latin typeface="Arial"/>
                <a:cs typeface="Arial"/>
              </a:endParaRPr>
            </a:p>
          </p:txBody>
        </p:sp>
      </p:grpSp>
      <p:sp>
        <p:nvSpPr>
          <p:cNvPr id="75" name="Title 1"/>
          <p:cNvSpPr txBox="1">
            <a:spLocks/>
          </p:cNvSpPr>
          <p:nvPr/>
        </p:nvSpPr>
        <p:spPr bwMode="auto">
          <a:xfrm>
            <a:off x="0" y="4528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4400" b="1" dirty="0" smtClean="0">
                <a:solidFill>
                  <a:srgbClr val="000000"/>
                </a:solidFill>
                <a:latin typeface="Calibri"/>
              </a:rPr>
              <a:t>Ventricular-arterial interactions</a:t>
            </a:r>
            <a:endParaRPr lang="en-US" sz="4400" b="1" dirty="0">
              <a:solidFill>
                <a:srgbClr val="000000"/>
              </a:solidFill>
              <a:latin typeface="Calibri"/>
            </a:endParaRPr>
          </a:p>
        </p:txBody>
      </p:sp>
      <p:sp>
        <p:nvSpPr>
          <p:cNvPr id="76" name="TextBox 76"/>
          <p:cNvSpPr txBox="1">
            <a:spLocks noChangeArrowheads="1"/>
          </p:cNvSpPr>
          <p:nvPr/>
        </p:nvSpPr>
        <p:spPr bwMode="auto">
          <a:xfrm>
            <a:off x="1487592" y="3932652"/>
            <a:ext cx="1404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200" b="1" dirty="0" smtClean="0">
                <a:solidFill>
                  <a:srgbClr val="FF0000"/>
                </a:solidFill>
                <a:latin typeface="Wingdings"/>
                <a:ea typeface="Wingdings"/>
                <a:cs typeface="Wingdings"/>
                <a:sym typeface="Wingdings"/>
              </a:rPr>
              <a:t></a:t>
            </a:r>
            <a:r>
              <a:rPr lang="en-US" sz="1200" b="1" dirty="0" smtClean="0">
                <a:solidFill>
                  <a:srgbClr val="FF0000"/>
                </a:solidFill>
                <a:cs typeface="Arial" charset="0"/>
              </a:rPr>
              <a:t>aortic stiffness</a:t>
            </a:r>
          </a:p>
          <a:p>
            <a:pPr algn="ctr" defTabSz="457200" eaLnBrk="1" hangingPunct="1"/>
            <a:r>
              <a:rPr lang="en-US" sz="1200" b="1" dirty="0">
                <a:solidFill>
                  <a:srgbClr val="FF0000"/>
                </a:solidFill>
                <a:latin typeface="Wingdings"/>
                <a:ea typeface="Wingdings"/>
                <a:cs typeface="Wingdings"/>
                <a:sym typeface="Wingdings"/>
              </a:rPr>
              <a:t></a:t>
            </a:r>
            <a:r>
              <a:rPr lang="en-US" sz="1200" b="1" dirty="0" smtClean="0">
                <a:solidFill>
                  <a:srgbClr val="FF0000"/>
                </a:solidFill>
                <a:cs typeface="Arial" charset="0"/>
              </a:rPr>
              <a:t>reflected wave</a:t>
            </a:r>
            <a:endParaRPr lang="en-US" sz="1200" b="1" dirty="0">
              <a:solidFill>
                <a:srgbClr val="FF0000"/>
              </a:solidFill>
              <a:cs typeface="Arial" charset="0"/>
            </a:endParaRPr>
          </a:p>
        </p:txBody>
      </p:sp>
      <p:sp>
        <p:nvSpPr>
          <p:cNvPr id="77" name="TextBox 76"/>
          <p:cNvSpPr txBox="1">
            <a:spLocks noChangeArrowheads="1"/>
          </p:cNvSpPr>
          <p:nvPr/>
        </p:nvSpPr>
        <p:spPr bwMode="auto">
          <a:xfrm>
            <a:off x="3104908" y="3965523"/>
            <a:ext cx="1223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200" b="1" dirty="0" smtClean="0">
                <a:solidFill>
                  <a:srgbClr val="FF0000"/>
                </a:solidFill>
                <a:latin typeface="Wingdings"/>
                <a:ea typeface="Wingdings"/>
                <a:cs typeface="Wingdings"/>
                <a:sym typeface="Wingdings"/>
              </a:rPr>
              <a:t></a:t>
            </a:r>
            <a:r>
              <a:rPr lang="en-US" sz="1200" b="1" dirty="0">
                <a:solidFill>
                  <a:srgbClr val="FF0000"/>
                </a:solidFill>
                <a:cs typeface="Arial" charset="0"/>
                <a:sym typeface="Wingdings"/>
              </a:rPr>
              <a:t>t</a:t>
            </a:r>
            <a:r>
              <a:rPr lang="en-US" sz="1200" b="1" dirty="0" smtClean="0">
                <a:solidFill>
                  <a:srgbClr val="FF0000"/>
                </a:solidFill>
                <a:cs typeface="Arial" charset="0"/>
              </a:rPr>
              <a:t>ime to peak </a:t>
            </a:r>
          </a:p>
          <a:p>
            <a:pPr algn="ctr" defTabSz="457200" eaLnBrk="1" hangingPunct="1"/>
            <a:r>
              <a:rPr lang="en-US" sz="1200" b="1" dirty="0" smtClean="0">
                <a:solidFill>
                  <a:srgbClr val="FF0000"/>
                </a:solidFill>
                <a:cs typeface="Arial" charset="0"/>
              </a:rPr>
              <a:t>wall stress</a:t>
            </a:r>
            <a:endParaRPr lang="en-US" sz="1200" b="1" dirty="0">
              <a:solidFill>
                <a:srgbClr val="FF0000"/>
              </a:solidFill>
              <a:cs typeface="Arial" charset="0"/>
            </a:endParaRPr>
          </a:p>
        </p:txBody>
      </p:sp>
      <p:sp>
        <p:nvSpPr>
          <p:cNvPr id="78" name="TextBox 77"/>
          <p:cNvSpPr txBox="1">
            <a:spLocks noChangeArrowheads="1"/>
          </p:cNvSpPr>
          <p:nvPr/>
        </p:nvSpPr>
        <p:spPr bwMode="auto">
          <a:xfrm>
            <a:off x="4347858" y="3834041"/>
            <a:ext cx="1903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200" b="1" dirty="0" smtClean="0">
                <a:solidFill>
                  <a:srgbClr val="FF0000"/>
                </a:solidFill>
                <a:cs typeface="Arial" charset="0"/>
              </a:rPr>
              <a:t>T-tubule disruption</a:t>
            </a:r>
          </a:p>
          <a:p>
            <a:pPr algn="ctr" defTabSz="457200" eaLnBrk="1" hangingPunct="1"/>
            <a:r>
              <a:rPr lang="en-US" sz="1200" b="1" dirty="0" smtClean="0">
                <a:solidFill>
                  <a:srgbClr val="FF0000"/>
                </a:solidFill>
                <a:cs typeface="Arial" charset="0"/>
              </a:rPr>
              <a:t>Abnormal Ca2+ cycling</a:t>
            </a:r>
            <a:endParaRPr lang="en-US" sz="1200" b="1" dirty="0">
              <a:solidFill>
                <a:srgbClr val="FF0000"/>
              </a:solidFill>
              <a:cs typeface="Arial" charset="0"/>
            </a:endParaRPr>
          </a:p>
        </p:txBody>
      </p:sp>
      <p:sp>
        <p:nvSpPr>
          <p:cNvPr id="79" name="TextBox 78"/>
          <p:cNvSpPr txBox="1">
            <a:spLocks noChangeArrowheads="1"/>
          </p:cNvSpPr>
          <p:nvPr/>
        </p:nvSpPr>
        <p:spPr bwMode="auto">
          <a:xfrm>
            <a:off x="6995576" y="3837030"/>
            <a:ext cx="17539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r>
              <a:rPr lang="en-US" sz="1200" b="1" dirty="0" smtClean="0">
                <a:solidFill>
                  <a:srgbClr val="FF0000"/>
                </a:solidFill>
                <a:cs typeface="Arial" charset="0"/>
              </a:rPr>
              <a:t>Abnormal mechanics</a:t>
            </a:r>
            <a:endParaRPr lang="en-US" sz="1200" b="1" dirty="0">
              <a:solidFill>
                <a:srgbClr val="FF0000"/>
              </a:solidFill>
              <a:cs typeface="Arial" charset="0"/>
            </a:endParaRPr>
          </a:p>
        </p:txBody>
      </p:sp>
      <p:cxnSp>
        <p:nvCxnSpPr>
          <p:cNvPr id="80" name="Straight Connector 79"/>
          <p:cNvCxnSpPr/>
          <p:nvPr/>
        </p:nvCxnSpPr>
        <p:spPr>
          <a:xfrm>
            <a:off x="0" y="3839882"/>
            <a:ext cx="9144000" cy="0"/>
          </a:xfrm>
          <a:prstGeom prst="line">
            <a:avLst/>
          </a:prstGeom>
          <a:ln w="9525">
            <a:prstDash val="sysDash"/>
          </a:ln>
          <a:effectLst/>
        </p:spPr>
        <p:style>
          <a:lnRef idx="2">
            <a:schemeClr val="dk1"/>
          </a:lnRef>
          <a:fillRef idx="0">
            <a:schemeClr val="dk1"/>
          </a:fillRef>
          <a:effectRef idx="1">
            <a:schemeClr val="dk1"/>
          </a:effectRef>
          <a:fontRef idx="minor">
            <a:schemeClr val="tx1"/>
          </a:fontRef>
        </p:style>
      </p:cxnSp>
      <p:sp>
        <p:nvSpPr>
          <p:cNvPr id="65" name="Rectangle 64"/>
          <p:cNvSpPr/>
          <p:nvPr/>
        </p:nvSpPr>
        <p:spPr>
          <a:xfrm>
            <a:off x="0" y="0"/>
            <a:ext cx="9144000" cy="6858000"/>
          </a:xfrm>
          <a:prstGeom prst="rect">
            <a:avLst/>
          </a:prstGeom>
          <a:solidFill>
            <a:schemeClr val="tx1">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2" name="TextBox 71"/>
          <p:cNvSpPr txBox="1"/>
          <p:nvPr/>
        </p:nvSpPr>
        <p:spPr>
          <a:xfrm>
            <a:off x="304800" y="2514600"/>
            <a:ext cx="8534400" cy="1692771"/>
          </a:xfrm>
          <a:prstGeom prst="rect">
            <a:avLst/>
          </a:prstGeom>
          <a:solidFill>
            <a:schemeClr val="bg1"/>
          </a:solidFill>
          <a:ln w="57150" cmpd="sng">
            <a:solidFill>
              <a:srgbClr val="FF0000"/>
            </a:solidFill>
            <a:prstDash val="sysDash"/>
          </a:ln>
        </p:spPr>
        <p:txBody>
          <a:bodyPr wrap="square" rtlCol="0">
            <a:spAutoFit/>
          </a:bodyPr>
          <a:lstStyle/>
          <a:p>
            <a:pPr algn="ctr" defTabSz="457200"/>
            <a:r>
              <a:rPr lang="en-US" sz="2600" b="1" u="sng" dirty="0" smtClean="0">
                <a:solidFill>
                  <a:prstClr val="black"/>
                </a:solidFill>
                <a:latin typeface="Arial"/>
                <a:cs typeface="Arial"/>
              </a:rPr>
              <a:t>HYPOTHESIS</a:t>
            </a:r>
            <a:r>
              <a:rPr lang="en-US" sz="2600" b="1" dirty="0" smtClean="0">
                <a:solidFill>
                  <a:prstClr val="black"/>
                </a:solidFill>
                <a:latin typeface="Arial"/>
                <a:cs typeface="Arial"/>
              </a:rPr>
              <a:t>: Risk factors </a:t>
            </a:r>
            <a:r>
              <a:rPr lang="en-US" sz="2600" b="1" dirty="0">
                <a:solidFill>
                  <a:prstClr val="black"/>
                </a:solidFill>
                <a:latin typeface="Arial"/>
                <a:cs typeface="Arial"/>
              </a:rPr>
              <a:t>(alone and in combination) </a:t>
            </a:r>
            <a:r>
              <a:rPr lang="en-US" sz="2600" b="1" dirty="0" smtClean="0">
                <a:solidFill>
                  <a:prstClr val="black"/>
                </a:solidFill>
                <a:latin typeface="Arial"/>
                <a:cs typeface="Arial"/>
              </a:rPr>
              <a:t>have differential effects on cardiac mechanics, arterial stiffening, and the deleterious interplay between heart and arteries </a:t>
            </a:r>
            <a:endParaRPr lang="en-US" sz="2600" b="1" dirty="0">
              <a:solidFill>
                <a:prstClr val="black"/>
              </a:solidFill>
              <a:latin typeface="Arial"/>
              <a:cs typeface="Arial"/>
            </a:endParaRPr>
          </a:p>
        </p:txBody>
      </p:sp>
    </p:spTree>
    <p:extLst>
      <p:ext uri="{BB962C8B-B14F-4D97-AF65-F5344CB8AC3E}">
        <p14:creationId xmlns:p14="http://schemas.microsoft.com/office/powerpoint/2010/main" val="257986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0" y="161925"/>
            <a:ext cx="9144000" cy="1143000"/>
          </a:xfrm>
        </p:spPr>
        <p:txBody>
          <a:bodyPr/>
          <a:lstStyle/>
          <a:p>
            <a:pPr eaLnBrk="1" hangingPunct="1"/>
            <a:r>
              <a:rPr lang="en-US" sz="3800">
                <a:latin typeface="Georgia" charset="0"/>
              </a:rPr>
              <a:t>Pathophysiologic contributors to HFpEF</a:t>
            </a:r>
          </a:p>
        </p:txBody>
      </p:sp>
      <p:sp>
        <p:nvSpPr>
          <p:cNvPr id="88066" name="Text Box 4"/>
          <p:cNvSpPr txBox="1">
            <a:spLocks noChangeArrowheads="1"/>
          </p:cNvSpPr>
          <p:nvPr/>
        </p:nvSpPr>
        <p:spPr bwMode="auto">
          <a:xfrm>
            <a:off x="411163" y="6453188"/>
            <a:ext cx="868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da-DK" sz="1600" dirty="0" smtClean="0">
                <a:solidFill>
                  <a:srgbClr val="FFFFFF"/>
                </a:solidFill>
                <a:cs typeface="Arial" charset="0"/>
                <a:sym typeface="Wingdings" charset="0"/>
              </a:rPr>
              <a:t>Shah SJ, et al. </a:t>
            </a:r>
            <a:r>
              <a:rPr lang="da-DK" sz="1600" i="1" dirty="0" smtClean="0">
                <a:solidFill>
                  <a:srgbClr val="FFFFFF"/>
                </a:solidFill>
                <a:cs typeface="Arial" charset="0"/>
                <a:sym typeface="Wingdings" charset="0"/>
              </a:rPr>
              <a:t>Heart </a:t>
            </a:r>
            <a:r>
              <a:rPr lang="da-DK" sz="1600" i="1" dirty="0" err="1" smtClean="0">
                <a:solidFill>
                  <a:srgbClr val="FFFFFF"/>
                </a:solidFill>
                <a:cs typeface="Arial" charset="0"/>
                <a:sym typeface="Wingdings" charset="0"/>
              </a:rPr>
              <a:t>Fail</a:t>
            </a:r>
            <a:r>
              <a:rPr lang="da-DK" sz="1600" i="1" dirty="0" smtClean="0">
                <a:solidFill>
                  <a:srgbClr val="FFFFFF"/>
                </a:solidFill>
                <a:cs typeface="Arial" charset="0"/>
                <a:sym typeface="Wingdings" charset="0"/>
              </a:rPr>
              <a:t> </a:t>
            </a:r>
            <a:r>
              <a:rPr lang="da-DK" sz="1600" i="1" dirty="0" err="1" smtClean="0">
                <a:solidFill>
                  <a:srgbClr val="FFFFFF"/>
                </a:solidFill>
                <a:cs typeface="Arial" charset="0"/>
                <a:sym typeface="Wingdings" charset="0"/>
              </a:rPr>
              <a:t>Clin</a:t>
            </a:r>
            <a:r>
              <a:rPr lang="da-DK" sz="1600" i="1" dirty="0" smtClean="0">
                <a:solidFill>
                  <a:srgbClr val="FFFFFF"/>
                </a:solidFill>
                <a:cs typeface="Arial" charset="0"/>
                <a:sym typeface="Wingdings" charset="0"/>
              </a:rPr>
              <a:t> </a:t>
            </a:r>
            <a:r>
              <a:rPr lang="da-DK" sz="1600" dirty="0" smtClean="0">
                <a:solidFill>
                  <a:srgbClr val="FFFFFF"/>
                </a:solidFill>
                <a:cs typeface="Arial" charset="0"/>
                <a:sym typeface="Wingdings" charset="0"/>
              </a:rPr>
              <a:t>2014</a:t>
            </a:r>
          </a:p>
        </p:txBody>
      </p:sp>
      <p:sp>
        <p:nvSpPr>
          <p:cNvPr id="7" name="Rounded Rectangle 6"/>
          <p:cNvSpPr/>
          <p:nvPr/>
        </p:nvSpPr>
        <p:spPr>
          <a:xfrm>
            <a:off x="3346450" y="3540125"/>
            <a:ext cx="2424113" cy="919163"/>
          </a:xfrm>
          <a:prstGeom prst="roundRect">
            <a:avLst/>
          </a:prstGeom>
          <a:solidFill>
            <a:srgbClr val="0000FF"/>
          </a:solidFill>
          <a:ln w="38100" cmpd="sng">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4800" b="1" dirty="0" err="1">
                <a:solidFill>
                  <a:srgbClr val="FFFF00"/>
                </a:solidFill>
                <a:latin typeface="Arial"/>
                <a:ea typeface="ＭＳ Ｐゴシック" charset="0"/>
                <a:cs typeface="Arial"/>
              </a:rPr>
              <a:t>HFpEF</a:t>
            </a:r>
            <a:endParaRPr lang="en-US" sz="4800" b="1" dirty="0">
              <a:solidFill>
                <a:srgbClr val="FFFF00"/>
              </a:solidFill>
              <a:latin typeface="Arial"/>
              <a:ea typeface="ＭＳ Ｐゴシック" charset="0"/>
              <a:cs typeface="Arial"/>
            </a:endParaRPr>
          </a:p>
        </p:txBody>
      </p:sp>
      <p:sp>
        <p:nvSpPr>
          <p:cNvPr id="8" name="Rounded Rectangle 7"/>
          <p:cNvSpPr/>
          <p:nvPr/>
        </p:nvSpPr>
        <p:spPr>
          <a:xfrm>
            <a:off x="1406525" y="1782763"/>
            <a:ext cx="2139950" cy="919162"/>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rgbClr val="FFFF00"/>
                </a:solidFill>
                <a:latin typeface="Arial"/>
                <a:ea typeface="ＭＳ Ｐゴシック" charset="0"/>
                <a:cs typeface="Arial"/>
              </a:rPr>
              <a:t>Diastolic dysfunction</a:t>
            </a:r>
          </a:p>
        </p:txBody>
      </p:sp>
      <p:sp>
        <p:nvSpPr>
          <p:cNvPr id="9" name="Rounded Rectangle 8"/>
          <p:cNvSpPr/>
          <p:nvPr/>
        </p:nvSpPr>
        <p:spPr>
          <a:xfrm>
            <a:off x="3819525" y="1579563"/>
            <a:ext cx="2141538" cy="1122362"/>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a:solidFill>
                  <a:srgbClr val="FFFF00"/>
                </a:solidFill>
                <a:latin typeface="Arial"/>
                <a:ea typeface="ＭＳ Ｐゴシック" charset="0"/>
                <a:cs typeface="Arial"/>
              </a:rPr>
              <a:t>Longitudinal systolic dysfunction</a:t>
            </a:r>
          </a:p>
        </p:txBody>
      </p:sp>
      <p:sp>
        <p:nvSpPr>
          <p:cNvPr id="10" name="Rounded Rectangle 9"/>
          <p:cNvSpPr/>
          <p:nvPr/>
        </p:nvSpPr>
        <p:spPr>
          <a:xfrm>
            <a:off x="6178550" y="1906588"/>
            <a:ext cx="2139950" cy="782637"/>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err="1">
                <a:solidFill>
                  <a:srgbClr val="FFFF00"/>
                </a:solidFill>
                <a:latin typeface="Arial"/>
                <a:ea typeface="ＭＳ Ｐゴシック" charset="0"/>
                <a:cs typeface="Arial"/>
              </a:rPr>
              <a:t>Chronotropic</a:t>
            </a:r>
            <a:r>
              <a:rPr lang="en-US" sz="2000" b="1" dirty="0">
                <a:solidFill>
                  <a:srgbClr val="FFFF00"/>
                </a:solidFill>
                <a:latin typeface="Arial"/>
                <a:ea typeface="ＭＳ Ｐゴシック" charset="0"/>
                <a:cs typeface="Arial"/>
              </a:rPr>
              <a:t> incompetence</a:t>
            </a:r>
          </a:p>
        </p:txBody>
      </p:sp>
      <p:sp>
        <p:nvSpPr>
          <p:cNvPr id="11" name="Rounded Rectangle 10"/>
          <p:cNvSpPr/>
          <p:nvPr/>
        </p:nvSpPr>
        <p:spPr>
          <a:xfrm>
            <a:off x="6510338" y="4127500"/>
            <a:ext cx="2139950" cy="919163"/>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rgbClr val="FFFF00"/>
                </a:solidFill>
                <a:latin typeface="Arial"/>
                <a:ea typeface="ＭＳ Ｐゴシック" charset="0"/>
                <a:cs typeface="Arial"/>
              </a:rPr>
              <a:t>Endothelial dysfunction</a:t>
            </a:r>
          </a:p>
        </p:txBody>
      </p:sp>
      <p:sp>
        <p:nvSpPr>
          <p:cNvPr id="12" name="Rounded Rectangle 11"/>
          <p:cNvSpPr/>
          <p:nvPr/>
        </p:nvSpPr>
        <p:spPr>
          <a:xfrm>
            <a:off x="5488416" y="5221288"/>
            <a:ext cx="2139950" cy="1123950"/>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a:solidFill>
                  <a:srgbClr val="FFFF00"/>
                </a:solidFill>
                <a:latin typeface="Arial"/>
                <a:ea typeface="ＭＳ Ｐゴシック" charset="0"/>
                <a:cs typeface="Arial"/>
              </a:rPr>
              <a:t>Pulmonary hypertension / RV failure</a:t>
            </a:r>
          </a:p>
        </p:txBody>
      </p:sp>
      <p:sp>
        <p:nvSpPr>
          <p:cNvPr id="13" name="Rounded Rectangle 12"/>
          <p:cNvSpPr/>
          <p:nvPr/>
        </p:nvSpPr>
        <p:spPr>
          <a:xfrm>
            <a:off x="3809641" y="5364970"/>
            <a:ext cx="1538287" cy="1123950"/>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a:solidFill>
                  <a:srgbClr val="FFFF00"/>
                </a:solidFill>
                <a:latin typeface="Arial"/>
                <a:ea typeface="ＭＳ Ｐゴシック" charset="0"/>
                <a:cs typeface="Arial"/>
              </a:rPr>
              <a:t>Abnormal V-A coupling</a:t>
            </a:r>
          </a:p>
        </p:txBody>
      </p:sp>
      <p:sp>
        <p:nvSpPr>
          <p:cNvPr id="14" name="Rounded Rectangle 13"/>
          <p:cNvSpPr/>
          <p:nvPr/>
        </p:nvSpPr>
        <p:spPr>
          <a:xfrm>
            <a:off x="587375" y="4139003"/>
            <a:ext cx="2230438" cy="920750"/>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rgbClr val="FFFF00"/>
                </a:solidFill>
                <a:latin typeface="Arial"/>
                <a:ea typeface="ＭＳ Ｐゴシック" charset="0"/>
                <a:cs typeface="Arial"/>
              </a:rPr>
              <a:t>Arterial stiffness</a:t>
            </a:r>
          </a:p>
        </p:txBody>
      </p:sp>
      <p:sp>
        <p:nvSpPr>
          <p:cNvPr id="15" name="Rounded Rectangle 14"/>
          <p:cNvSpPr/>
          <p:nvPr/>
        </p:nvSpPr>
        <p:spPr>
          <a:xfrm>
            <a:off x="6389688" y="2933700"/>
            <a:ext cx="2139950" cy="919163"/>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rgbClr val="FFFF00"/>
                </a:solidFill>
                <a:latin typeface="Arial"/>
                <a:ea typeface="ＭＳ Ｐゴシック" charset="0"/>
                <a:cs typeface="Arial"/>
              </a:rPr>
              <a:t>Autonomic dysfunction</a:t>
            </a:r>
          </a:p>
        </p:txBody>
      </p:sp>
      <p:sp>
        <p:nvSpPr>
          <p:cNvPr id="16" name="Rounded Rectangle 15"/>
          <p:cNvSpPr/>
          <p:nvPr/>
        </p:nvSpPr>
        <p:spPr>
          <a:xfrm>
            <a:off x="219075" y="2853128"/>
            <a:ext cx="2598738" cy="1123950"/>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a:solidFill>
                  <a:srgbClr val="FFFF00"/>
                </a:solidFill>
                <a:latin typeface="Arial"/>
                <a:ea typeface="ＭＳ Ｐゴシック" charset="0"/>
                <a:cs typeface="Arial"/>
              </a:rPr>
              <a:t>Extra-cardiac causes of volume overload</a:t>
            </a:r>
          </a:p>
        </p:txBody>
      </p:sp>
      <p:cxnSp>
        <p:nvCxnSpPr>
          <p:cNvPr id="17" name="Straight Arrow Connector 16"/>
          <p:cNvCxnSpPr/>
          <p:nvPr/>
        </p:nvCxnSpPr>
        <p:spPr>
          <a:xfrm>
            <a:off x="3362325" y="2701925"/>
            <a:ext cx="679450" cy="795338"/>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2"/>
            <a:endCxn id="7" idx="0"/>
          </p:cNvCxnSpPr>
          <p:nvPr/>
        </p:nvCxnSpPr>
        <p:spPr>
          <a:xfrm flipH="1">
            <a:off x="4557713" y="2701925"/>
            <a:ext cx="331787" cy="838200"/>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426075" y="2689225"/>
            <a:ext cx="787400" cy="833438"/>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1"/>
            <a:endCxn id="7" idx="3"/>
          </p:cNvCxnSpPr>
          <p:nvPr/>
        </p:nvCxnSpPr>
        <p:spPr>
          <a:xfrm flipH="1">
            <a:off x="5770563" y="3394075"/>
            <a:ext cx="619125" cy="604838"/>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1"/>
          </p:cNvCxnSpPr>
          <p:nvPr/>
        </p:nvCxnSpPr>
        <p:spPr>
          <a:xfrm flipH="1" flipV="1">
            <a:off x="5786438" y="4138613"/>
            <a:ext cx="723900" cy="447675"/>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488416" y="4524375"/>
            <a:ext cx="642938" cy="696913"/>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3" idx="0"/>
          </p:cNvCxnSpPr>
          <p:nvPr/>
        </p:nvCxnSpPr>
        <p:spPr>
          <a:xfrm flipV="1">
            <a:off x="4579578" y="4588683"/>
            <a:ext cx="28575" cy="776287"/>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p:cNvCxnSpPr>
          <p:nvPr/>
        </p:nvCxnSpPr>
        <p:spPr>
          <a:xfrm flipV="1">
            <a:off x="2817813" y="4273940"/>
            <a:ext cx="544512" cy="325438"/>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6" idx="3"/>
          </p:cNvCxnSpPr>
          <p:nvPr/>
        </p:nvCxnSpPr>
        <p:spPr>
          <a:xfrm>
            <a:off x="2817813" y="3415103"/>
            <a:ext cx="544512" cy="182562"/>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754248" y="5195833"/>
            <a:ext cx="2198688" cy="511175"/>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rgbClr val="FFFF00"/>
                </a:solidFill>
                <a:latin typeface="Arial"/>
                <a:ea typeface="ＭＳ Ｐゴシック" charset="0"/>
                <a:cs typeface="Arial"/>
              </a:rPr>
              <a:t>Inflammation</a:t>
            </a:r>
          </a:p>
        </p:txBody>
      </p:sp>
      <p:cxnSp>
        <p:nvCxnSpPr>
          <p:cNvPr id="27" name="Straight Arrow Connector 26"/>
          <p:cNvCxnSpPr/>
          <p:nvPr/>
        </p:nvCxnSpPr>
        <p:spPr>
          <a:xfrm flipV="1">
            <a:off x="2978757" y="4468774"/>
            <a:ext cx="783883" cy="752635"/>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415053" y="4531494"/>
            <a:ext cx="755207" cy="1283795"/>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1471047" y="5834310"/>
            <a:ext cx="2198688" cy="715089"/>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b="1" dirty="0" smtClean="0">
                <a:solidFill>
                  <a:srgbClr val="FFFF00"/>
                </a:solidFill>
                <a:latin typeface="Arial"/>
                <a:ea typeface="ＭＳ Ｐゴシック" charset="0"/>
                <a:cs typeface="Arial"/>
              </a:rPr>
              <a:t>Skeletal muscle abnormalities</a:t>
            </a:r>
            <a:endParaRPr lang="en-US" b="1" dirty="0">
              <a:solidFill>
                <a:srgbClr val="FFFF00"/>
              </a:solidFill>
              <a:latin typeface="Arial"/>
              <a:ea typeface="ＭＳ Ｐゴシック" charset="0"/>
              <a:cs typeface="Arial"/>
            </a:endParaRPr>
          </a:p>
        </p:txBody>
      </p:sp>
    </p:spTree>
    <p:extLst>
      <p:ext uri="{BB962C8B-B14F-4D97-AF65-F5344CB8AC3E}">
        <p14:creationId xmlns:p14="http://schemas.microsoft.com/office/powerpoint/2010/main" val="29983135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0" y="161925"/>
            <a:ext cx="9144000" cy="1143000"/>
          </a:xfrm>
        </p:spPr>
        <p:txBody>
          <a:bodyPr/>
          <a:lstStyle/>
          <a:p>
            <a:pPr eaLnBrk="1" hangingPunct="1"/>
            <a:r>
              <a:rPr lang="en-US" sz="3800">
                <a:latin typeface="Georgia" charset="0"/>
              </a:rPr>
              <a:t>Pathophysiologic contributors to HFpEF</a:t>
            </a:r>
          </a:p>
        </p:txBody>
      </p:sp>
      <p:sp>
        <p:nvSpPr>
          <p:cNvPr id="88066" name="Text Box 4"/>
          <p:cNvSpPr txBox="1">
            <a:spLocks noChangeArrowheads="1"/>
          </p:cNvSpPr>
          <p:nvPr/>
        </p:nvSpPr>
        <p:spPr bwMode="auto">
          <a:xfrm>
            <a:off x="411163" y="6453188"/>
            <a:ext cx="8686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da-DK" sz="1600" dirty="0" smtClean="0">
                <a:solidFill>
                  <a:srgbClr val="FFFFFF"/>
                </a:solidFill>
                <a:cs typeface="Arial" charset="0"/>
                <a:sym typeface="Wingdings" charset="0"/>
              </a:rPr>
              <a:t>Shah SJ, et al. </a:t>
            </a:r>
            <a:r>
              <a:rPr lang="da-DK" sz="1600" i="1" dirty="0" smtClean="0">
                <a:solidFill>
                  <a:srgbClr val="FFFFFF"/>
                </a:solidFill>
                <a:cs typeface="Arial" charset="0"/>
                <a:sym typeface="Wingdings" charset="0"/>
              </a:rPr>
              <a:t>Heart </a:t>
            </a:r>
            <a:r>
              <a:rPr lang="da-DK" sz="1600" i="1" dirty="0" err="1" smtClean="0">
                <a:solidFill>
                  <a:srgbClr val="FFFFFF"/>
                </a:solidFill>
                <a:cs typeface="Arial" charset="0"/>
                <a:sym typeface="Wingdings" charset="0"/>
              </a:rPr>
              <a:t>Fail</a:t>
            </a:r>
            <a:r>
              <a:rPr lang="da-DK" sz="1600" i="1" dirty="0" smtClean="0">
                <a:solidFill>
                  <a:srgbClr val="FFFFFF"/>
                </a:solidFill>
                <a:cs typeface="Arial" charset="0"/>
                <a:sym typeface="Wingdings" charset="0"/>
              </a:rPr>
              <a:t> </a:t>
            </a:r>
            <a:r>
              <a:rPr lang="da-DK" sz="1600" i="1" dirty="0" err="1" smtClean="0">
                <a:solidFill>
                  <a:srgbClr val="FFFFFF"/>
                </a:solidFill>
                <a:cs typeface="Arial" charset="0"/>
                <a:sym typeface="Wingdings" charset="0"/>
              </a:rPr>
              <a:t>Clin</a:t>
            </a:r>
            <a:r>
              <a:rPr lang="da-DK" sz="1600" i="1" dirty="0" smtClean="0">
                <a:solidFill>
                  <a:srgbClr val="FFFFFF"/>
                </a:solidFill>
                <a:cs typeface="Arial" charset="0"/>
                <a:sym typeface="Wingdings" charset="0"/>
              </a:rPr>
              <a:t> </a:t>
            </a:r>
            <a:r>
              <a:rPr lang="da-DK" sz="1600" dirty="0" smtClean="0">
                <a:solidFill>
                  <a:srgbClr val="FFFFFF"/>
                </a:solidFill>
                <a:cs typeface="Arial" charset="0"/>
                <a:sym typeface="Wingdings" charset="0"/>
              </a:rPr>
              <a:t>2014</a:t>
            </a:r>
          </a:p>
        </p:txBody>
      </p:sp>
      <p:sp>
        <p:nvSpPr>
          <p:cNvPr id="7" name="Rounded Rectangle 6"/>
          <p:cNvSpPr/>
          <p:nvPr/>
        </p:nvSpPr>
        <p:spPr>
          <a:xfrm>
            <a:off x="3346450" y="3540125"/>
            <a:ext cx="2424113" cy="919163"/>
          </a:xfrm>
          <a:prstGeom prst="roundRect">
            <a:avLst/>
          </a:prstGeom>
          <a:solidFill>
            <a:srgbClr val="0000FF"/>
          </a:solidFill>
          <a:ln w="38100" cmpd="sng">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4800" b="1" dirty="0" err="1">
                <a:solidFill>
                  <a:srgbClr val="FFFF00"/>
                </a:solidFill>
                <a:latin typeface="Arial"/>
                <a:ea typeface="ＭＳ Ｐゴシック" charset="0"/>
                <a:cs typeface="Arial"/>
              </a:rPr>
              <a:t>HFpEF</a:t>
            </a:r>
            <a:endParaRPr lang="en-US" sz="4800" b="1" dirty="0">
              <a:solidFill>
                <a:srgbClr val="FFFF00"/>
              </a:solidFill>
              <a:latin typeface="Arial"/>
              <a:ea typeface="ＭＳ Ｐゴシック" charset="0"/>
              <a:cs typeface="Arial"/>
            </a:endParaRPr>
          </a:p>
        </p:txBody>
      </p:sp>
      <p:sp>
        <p:nvSpPr>
          <p:cNvPr id="8" name="Rounded Rectangle 7"/>
          <p:cNvSpPr/>
          <p:nvPr/>
        </p:nvSpPr>
        <p:spPr>
          <a:xfrm>
            <a:off x="1406525" y="1782763"/>
            <a:ext cx="2139950" cy="919162"/>
          </a:xfrm>
          <a:prstGeom prst="roundRect">
            <a:avLst/>
          </a:prstGeom>
          <a:solidFill>
            <a:srgbClr val="00CC0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chemeClr val="bg1"/>
                </a:solidFill>
                <a:latin typeface="Arial"/>
                <a:ea typeface="ＭＳ Ｐゴシック" charset="0"/>
                <a:cs typeface="Arial"/>
              </a:rPr>
              <a:t>Diastolic dysfunction</a:t>
            </a:r>
          </a:p>
        </p:txBody>
      </p:sp>
      <p:sp>
        <p:nvSpPr>
          <p:cNvPr id="9" name="Rounded Rectangle 8"/>
          <p:cNvSpPr/>
          <p:nvPr/>
        </p:nvSpPr>
        <p:spPr>
          <a:xfrm>
            <a:off x="3819525" y="1579563"/>
            <a:ext cx="2141538" cy="1122362"/>
          </a:xfrm>
          <a:prstGeom prst="roundRect">
            <a:avLst/>
          </a:prstGeom>
          <a:solidFill>
            <a:srgbClr val="00CC0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a:solidFill>
                  <a:schemeClr val="bg1"/>
                </a:solidFill>
                <a:latin typeface="Arial"/>
                <a:ea typeface="ＭＳ Ｐゴシック" charset="0"/>
                <a:cs typeface="Arial"/>
              </a:rPr>
              <a:t>Longitudinal systolic dysfunction</a:t>
            </a:r>
          </a:p>
        </p:txBody>
      </p:sp>
      <p:sp>
        <p:nvSpPr>
          <p:cNvPr id="10" name="Rounded Rectangle 9"/>
          <p:cNvSpPr/>
          <p:nvPr/>
        </p:nvSpPr>
        <p:spPr>
          <a:xfrm>
            <a:off x="6178550" y="1906588"/>
            <a:ext cx="2139950" cy="782637"/>
          </a:xfrm>
          <a:prstGeom prst="roundRect">
            <a:avLst/>
          </a:prstGeom>
          <a:solidFill>
            <a:srgbClr val="00CC0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err="1">
                <a:solidFill>
                  <a:schemeClr val="bg1"/>
                </a:solidFill>
                <a:latin typeface="Arial"/>
                <a:ea typeface="ＭＳ Ｐゴシック" charset="0"/>
                <a:cs typeface="Arial"/>
              </a:rPr>
              <a:t>Chronotropic</a:t>
            </a:r>
            <a:r>
              <a:rPr lang="en-US" sz="2000" b="1" dirty="0">
                <a:solidFill>
                  <a:schemeClr val="bg1"/>
                </a:solidFill>
                <a:latin typeface="Arial"/>
                <a:ea typeface="ＭＳ Ｐゴシック" charset="0"/>
                <a:cs typeface="Arial"/>
              </a:rPr>
              <a:t> incompetence</a:t>
            </a:r>
          </a:p>
        </p:txBody>
      </p:sp>
      <p:sp>
        <p:nvSpPr>
          <p:cNvPr id="11" name="Rounded Rectangle 10"/>
          <p:cNvSpPr/>
          <p:nvPr/>
        </p:nvSpPr>
        <p:spPr>
          <a:xfrm>
            <a:off x="6510338" y="4127500"/>
            <a:ext cx="2139950" cy="919163"/>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rgbClr val="FFFF00"/>
                </a:solidFill>
                <a:latin typeface="Arial"/>
                <a:ea typeface="ＭＳ Ｐゴシック" charset="0"/>
                <a:cs typeface="Arial"/>
              </a:rPr>
              <a:t>Endothelial dysfunction</a:t>
            </a:r>
          </a:p>
        </p:txBody>
      </p:sp>
      <p:sp>
        <p:nvSpPr>
          <p:cNvPr id="12" name="Rounded Rectangle 11"/>
          <p:cNvSpPr/>
          <p:nvPr/>
        </p:nvSpPr>
        <p:spPr>
          <a:xfrm>
            <a:off x="5488416" y="5221288"/>
            <a:ext cx="2139950" cy="1123950"/>
          </a:xfrm>
          <a:prstGeom prst="roundRect">
            <a:avLst/>
          </a:prstGeom>
          <a:solidFill>
            <a:srgbClr val="00CC0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a:solidFill>
                  <a:schemeClr val="bg1"/>
                </a:solidFill>
                <a:latin typeface="Arial"/>
                <a:ea typeface="ＭＳ Ｐゴシック" charset="0"/>
                <a:cs typeface="Arial"/>
              </a:rPr>
              <a:t>Pulmonary hypertension / RV failure</a:t>
            </a:r>
          </a:p>
        </p:txBody>
      </p:sp>
      <p:sp>
        <p:nvSpPr>
          <p:cNvPr id="13" name="Rounded Rectangle 12"/>
          <p:cNvSpPr/>
          <p:nvPr/>
        </p:nvSpPr>
        <p:spPr>
          <a:xfrm>
            <a:off x="3809641" y="5364970"/>
            <a:ext cx="1538287" cy="1123950"/>
          </a:xfrm>
          <a:prstGeom prst="roundRect">
            <a:avLst/>
          </a:prstGeom>
          <a:solidFill>
            <a:srgbClr val="00CC0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a:solidFill>
                  <a:schemeClr val="bg1"/>
                </a:solidFill>
                <a:latin typeface="Arial"/>
                <a:ea typeface="ＭＳ Ｐゴシック" charset="0"/>
                <a:cs typeface="Arial"/>
              </a:rPr>
              <a:t>Abnormal V-A coupling</a:t>
            </a:r>
          </a:p>
        </p:txBody>
      </p:sp>
      <p:sp>
        <p:nvSpPr>
          <p:cNvPr id="14" name="Rounded Rectangle 13"/>
          <p:cNvSpPr/>
          <p:nvPr/>
        </p:nvSpPr>
        <p:spPr>
          <a:xfrm>
            <a:off x="587375" y="4139003"/>
            <a:ext cx="2230438" cy="920750"/>
          </a:xfrm>
          <a:prstGeom prst="roundRect">
            <a:avLst/>
          </a:prstGeom>
          <a:solidFill>
            <a:srgbClr val="00CC0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chemeClr val="bg1"/>
                </a:solidFill>
                <a:latin typeface="Arial"/>
                <a:ea typeface="ＭＳ Ｐゴシック" charset="0"/>
                <a:cs typeface="Arial"/>
              </a:rPr>
              <a:t>Arterial stiffness</a:t>
            </a:r>
          </a:p>
        </p:txBody>
      </p:sp>
      <p:sp>
        <p:nvSpPr>
          <p:cNvPr id="15" name="Rounded Rectangle 14"/>
          <p:cNvSpPr/>
          <p:nvPr/>
        </p:nvSpPr>
        <p:spPr>
          <a:xfrm>
            <a:off x="6389688" y="2933700"/>
            <a:ext cx="2139950" cy="919163"/>
          </a:xfrm>
          <a:prstGeom prst="roundRect">
            <a:avLst/>
          </a:prstGeom>
          <a:solidFill>
            <a:srgbClr val="00CC0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chemeClr val="bg1"/>
                </a:solidFill>
                <a:latin typeface="Arial"/>
                <a:ea typeface="ＭＳ Ｐゴシック" charset="0"/>
                <a:cs typeface="Arial"/>
              </a:rPr>
              <a:t>Autonomic dysfunction</a:t>
            </a:r>
          </a:p>
        </p:txBody>
      </p:sp>
      <p:sp>
        <p:nvSpPr>
          <p:cNvPr id="16" name="Rounded Rectangle 15"/>
          <p:cNvSpPr/>
          <p:nvPr/>
        </p:nvSpPr>
        <p:spPr>
          <a:xfrm>
            <a:off x="219075" y="2853128"/>
            <a:ext cx="2598738" cy="1123950"/>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000" b="1" dirty="0">
                <a:solidFill>
                  <a:srgbClr val="FFFF00"/>
                </a:solidFill>
                <a:latin typeface="Arial"/>
                <a:ea typeface="ＭＳ Ｐゴシック" charset="0"/>
                <a:cs typeface="Arial"/>
              </a:rPr>
              <a:t>Extra-cardiac causes of volume overload</a:t>
            </a:r>
          </a:p>
        </p:txBody>
      </p:sp>
      <p:cxnSp>
        <p:nvCxnSpPr>
          <p:cNvPr id="17" name="Straight Arrow Connector 16"/>
          <p:cNvCxnSpPr/>
          <p:nvPr/>
        </p:nvCxnSpPr>
        <p:spPr>
          <a:xfrm>
            <a:off x="3362325" y="2701925"/>
            <a:ext cx="679450" cy="795338"/>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2"/>
            <a:endCxn id="7" idx="0"/>
          </p:cNvCxnSpPr>
          <p:nvPr/>
        </p:nvCxnSpPr>
        <p:spPr>
          <a:xfrm flipH="1">
            <a:off x="4557713" y="2701925"/>
            <a:ext cx="331787" cy="838200"/>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426075" y="2689225"/>
            <a:ext cx="787400" cy="833438"/>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1"/>
            <a:endCxn id="7" idx="3"/>
          </p:cNvCxnSpPr>
          <p:nvPr/>
        </p:nvCxnSpPr>
        <p:spPr>
          <a:xfrm flipH="1">
            <a:off x="5770563" y="3394075"/>
            <a:ext cx="619125" cy="604838"/>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1"/>
          </p:cNvCxnSpPr>
          <p:nvPr/>
        </p:nvCxnSpPr>
        <p:spPr>
          <a:xfrm flipH="1" flipV="1">
            <a:off x="5786438" y="4138613"/>
            <a:ext cx="723900" cy="447675"/>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488416" y="4524375"/>
            <a:ext cx="642938" cy="696913"/>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3" idx="0"/>
          </p:cNvCxnSpPr>
          <p:nvPr/>
        </p:nvCxnSpPr>
        <p:spPr>
          <a:xfrm flipV="1">
            <a:off x="4579578" y="4588683"/>
            <a:ext cx="28575" cy="776287"/>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p:cNvCxnSpPr>
          <p:nvPr/>
        </p:nvCxnSpPr>
        <p:spPr>
          <a:xfrm flipV="1">
            <a:off x="2817813" y="4273940"/>
            <a:ext cx="544512" cy="325438"/>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6" idx="3"/>
          </p:cNvCxnSpPr>
          <p:nvPr/>
        </p:nvCxnSpPr>
        <p:spPr>
          <a:xfrm>
            <a:off x="2817813" y="3415103"/>
            <a:ext cx="544512" cy="182562"/>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754248" y="5195833"/>
            <a:ext cx="2198688" cy="511175"/>
          </a:xfrm>
          <a:prstGeom prst="roundRect">
            <a:avLst/>
          </a:prstGeom>
          <a:solidFill>
            <a:srgbClr val="00CC0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sz="2400" b="1" dirty="0">
                <a:solidFill>
                  <a:schemeClr val="bg1"/>
                </a:solidFill>
                <a:latin typeface="Arial"/>
                <a:ea typeface="ＭＳ Ｐゴシック" charset="0"/>
                <a:cs typeface="Arial"/>
              </a:rPr>
              <a:t>Inflammation</a:t>
            </a:r>
          </a:p>
        </p:txBody>
      </p:sp>
      <p:cxnSp>
        <p:nvCxnSpPr>
          <p:cNvPr id="27" name="Straight Arrow Connector 26"/>
          <p:cNvCxnSpPr/>
          <p:nvPr/>
        </p:nvCxnSpPr>
        <p:spPr>
          <a:xfrm flipV="1">
            <a:off x="2978757" y="4468774"/>
            <a:ext cx="783883" cy="752635"/>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3415053" y="4531494"/>
            <a:ext cx="755207" cy="1283795"/>
          </a:xfrm>
          <a:prstGeom prst="straightConnector1">
            <a:avLst/>
          </a:prstGeom>
          <a:ln w="5715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1471047" y="5834310"/>
            <a:ext cx="2198688" cy="715089"/>
          </a:xfrm>
          <a:prstGeom prst="roundRect">
            <a:avLst/>
          </a:prstGeom>
          <a:solidFill>
            <a:srgbClr val="000090"/>
          </a:solidFill>
          <a:ln>
            <a:solidFill>
              <a:srgbClr val="FFFF00"/>
            </a:solidFill>
          </a:ln>
          <a:effectLst>
            <a:outerShdw blurRad="50800" dist="38100" dir="2700000" algn="tl" rotWithShape="0">
              <a:prstClr val="black">
                <a:alpha val="40000"/>
              </a:prstClr>
            </a:outerShdw>
          </a:effectLst>
        </p:spPr>
        <p:txBody>
          <a:bodyPr>
            <a:spAutoFit/>
          </a:bodyPr>
          <a:lstStyle/>
          <a:p>
            <a:pPr algn="ctr" defTabSz="457200">
              <a:defRPr/>
            </a:pPr>
            <a:r>
              <a:rPr lang="en-US" b="1" dirty="0" smtClean="0">
                <a:solidFill>
                  <a:srgbClr val="FFFF00"/>
                </a:solidFill>
                <a:latin typeface="Arial"/>
                <a:ea typeface="ＭＳ Ｐゴシック" charset="0"/>
                <a:cs typeface="Arial"/>
              </a:rPr>
              <a:t>Skeletal muscle abnormalities</a:t>
            </a:r>
            <a:endParaRPr lang="en-US" b="1" dirty="0">
              <a:solidFill>
                <a:srgbClr val="FFFF00"/>
              </a:solidFill>
              <a:latin typeface="Arial"/>
              <a:ea typeface="ＭＳ Ｐゴシック" charset="0"/>
              <a:cs typeface="Arial"/>
            </a:endParaRPr>
          </a:p>
        </p:txBody>
      </p:sp>
    </p:spTree>
    <p:extLst>
      <p:ext uri="{BB962C8B-B14F-4D97-AF65-F5344CB8AC3E}">
        <p14:creationId xmlns:p14="http://schemas.microsoft.com/office/powerpoint/2010/main" val="13052284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53341"/>
            <a:ext cx="9144000" cy="1143000"/>
          </a:xfrm>
        </p:spPr>
        <p:txBody>
          <a:bodyPr/>
          <a:lstStyle/>
          <a:p>
            <a:pPr eaLnBrk="1" hangingPunct="1"/>
            <a:r>
              <a:rPr lang="en-US" sz="4800" dirty="0" err="1" smtClean="0"/>
              <a:t>cGMP</a:t>
            </a:r>
            <a:r>
              <a:rPr lang="en-US" sz="4800" dirty="0" smtClean="0"/>
              <a:t>/PKG: deficient in HFpEF</a:t>
            </a:r>
            <a:endParaRPr lang="en-US" sz="4800" dirty="0"/>
          </a:p>
        </p:txBody>
      </p:sp>
      <p:sp>
        <p:nvSpPr>
          <p:cNvPr id="2034691" name="Rectangle 3"/>
          <p:cNvSpPr>
            <a:spLocks noGrp="1" noChangeArrowheads="1"/>
          </p:cNvSpPr>
          <p:nvPr>
            <p:ph idx="1"/>
          </p:nvPr>
        </p:nvSpPr>
        <p:spPr>
          <a:xfrm>
            <a:off x="457200" y="1761054"/>
            <a:ext cx="8229600" cy="4160838"/>
          </a:xfrm>
        </p:spPr>
        <p:txBody>
          <a:bodyPr/>
          <a:lstStyle/>
          <a:p>
            <a:pPr eaLnBrk="1" hangingPunct="1">
              <a:lnSpc>
                <a:spcPct val="90000"/>
              </a:lnSpc>
            </a:pPr>
            <a:r>
              <a:rPr lang="en-US" sz="2800" dirty="0" smtClean="0"/>
              <a:t>Adipose tissue: increased NP clearance</a:t>
            </a:r>
          </a:p>
          <a:p>
            <a:pPr eaLnBrk="1" hangingPunct="1">
              <a:lnSpc>
                <a:spcPct val="90000"/>
              </a:lnSpc>
            </a:pPr>
            <a:r>
              <a:rPr lang="en-US" sz="2800" dirty="0" smtClean="0"/>
              <a:t>Obesity: reduced NP production</a:t>
            </a:r>
            <a:endParaRPr lang="en-US" dirty="0"/>
          </a:p>
          <a:p>
            <a:pPr eaLnBrk="1" hangingPunct="1">
              <a:lnSpc>
                <a:spcPct val="90000"/>
              </a:lnSpc>
            </a:pPr>
            <a:endParaRPr lang="en-US" sz="2400" dirty="0"/>
          </a:p>
          <a:p>
            <a:pPr lvl="1" eaLnBrk="1" hangingPunct="1">
              <a:lnSpc>
                <a:spcPct val="90000"/>
              </a:lnSpc>
            </a:pPr>
            <a:endParaRPr lang="en-US" sz="2000" dirty="0">
              <a:solidFill>
                <a:schemeClr val="bg1"/>
              </a:solidFill>
            </a:endParaRPr>
          </a:p>
          <a:p>
            <a:pPr eaLnBrk="1" hangingPunct="1">
              <a:lnSpc>
                <a:spcPct val="90000"/>
              </a:lnSpc>
            </a:pPr>
            <a:endParaRPr lang="en-US" sz="2000" dirty="0"/>
          </a:p>
          <a:p>
            <a:pPr eaLnBrk="1" hangingPunct="1">
              <a:lnSpc>
                <a:spcPct val="90000"/>
              </a:lnSpc>
            </a:pPr>
            <a:endParaRPr lang="en-US" sz="1800" dirty="0"/>
          </a:p>
        </p:txBody>
      </p:sp>
      <p:pic>
        <p:nvPicPr>
          <p:cNvPr id="3" name="Picture 2"/>
          <p:cNvPicPr>
            <a:picLocks noChangeAspect="1"/>
          </p:cNvPicPr>
          <p:nvPr/>
        </p:nvPicPr>
        <p:blipFill>
          <a:blip r:embed="rId3"/>
          <a:stretch>
            <a:fillRect/>
          </a:stretch>
        </p:blipFill>
        <p:spPr>
          <a:xfrm>
            <a:off x="0" y="1488422"/>
            <a:ext cx="9144000" cy="5321353"/>
          </a:xfrm>
          <a:prstGeom prst="rect">
            <a:avLst/>
          </a:prstGeom>
        </p:spPr>
      </p:pic>
      <p:sp>
        <p:nvSpPr>
          <p:cNvPr id="5" name="TextBox 4"/>
          <p:cNvSpPr txBox="1"/>
          <p:nvPr/>
        </p:nvSpPr>
        <p:spPr>
          <a:xfrm>
            <a:off x="127000" y="6194900"/>
            <a:ext cx="3616808" cy="523220"/>
          </a:xfrm>
          <a:prstGeom prst="rect">
            <a:avLst/>
          </a:prstGeom>
          <a:noFill/>
        </p:spPr>
        <p:txBody>
          <a:bodyPr wrap="none" rtlCol="0">
            <a:spAutoFit/>
          </a:bodyPr>
          <a:lstStyle/>
          <a:p>
            <a:pPr fontAlgn="base">
              <a:spcBef>
                <a:spcPct val="0"/>
              </a:spcBef>
              <a:spcAft>
                <a:spcPct val="0"/>
              </a:spcAft>
            </a:pPr>
            <a:r>
              <a:rPr lang="en-US" sz="1400" b="1" dirty="0" smtClean="0">
                <a:solidFill>
                  <a:srgbClr val="000000"/>
                </a:solidFill>
                <a:latin typeface="Arial" charset="0"/>
              </a:rPr>
              <a:t>Shah, </a:t>
            </a:r>
            <a:r>
              <a:rPr lang="en-US" sz="1400" b="1" dirty="0" err="1" smtClean="0">
                <a:solidFill>
                  <a:srgbClr val="000000"/>
                </a:solidFill>
                <a:latin typeface="Arial" charset="0"/>
              </a:rPr>
              <a:t>Kitzman</a:t>
            </a:r>
            <a:r>
              <a:rPr lang="en-US" sz="1400" b="1" dirty="0" smtClean="0">
                <a:solidFill>
                  <a:srgbClr val="000000"/>
                </a:solidFill>
                <a:latin typeface="Arial" charset="0"/>
              </a:rPr>
              <a:t>, Borlaug,</a:t>
            </a:r>
            <a:r>
              <a:rPr lang="en-US" sz="1400" b="1" dirty="0">
                <a:solidFill>
                  <a:srgbClr val="000000"/>
                </a:solidFill>
                <a:latin typeface="Arial" charset="0"/>
              </a:rPr>
              <a:t> </a:t>
            </a:r>
            <a:r>
              <a:rPr lang="en-US" sz="1400" b="1" dirty="0" smtClean="0">
                <a:solidFill>
                  <a:srgbClr val="000000"/>
                </a:solidFill>
                <a:latin typeface="Arial" charset="0"/>
              </a:rPr>
              <a:t>van </a:t>
            </a:r>
            <a:r>
              <a:rPr lang="en-US" sz="1400" b="1" dirty="0" err="1" smtClean="0">
                <a:solidFill>
                  <a:srgbClr val="000000"/>
                </a:solidFill>
                <a:latin typeface="Arial" charset="0"/>
              </a:rPr>
              <a:t>Heerebeek</a:t>
            </a:r>
            <a:r>
              <a:rPr lang="en-US" sz="1400" b="1" dirty="0" smtClean="0">
                <a:solidFill>
                  <a:srgbClr val="000000"/>
                </a:solidFill>
                <a:latin typeface="Arial" charset="0"/>
              </a:rPr>
              <a:t>,</a:t>
            </a:r>
          </a:p>
          <a:p>
            <a:pPr fontAlgn="base">
              <a:spcBef>
                <a:spcPct val="0"/>
              </a:spcBef>
              <a:spcAft>
                <a:spcPct val="0"/>
              </a:spcAft>
            </a:pPr>
            <a:r>
              <a:rPr lang="en-US" sz="1400" b="1" dirty="0" err="1" smtClean="0">
                <a:solidFill>
                  <a:srgbClr val="000000"/>
                </a:solidFill>
                <a:latin typeface="Arial" charset="0"/>
              </a:rPr>
              <a:t>Zile</a:t>
            </a:r>
            <a:r>
              <a:rPr lang="en-US" sz="1400" b="1" dirty="0" smtClean="0">
                <a:solidFill>
                  <a:srgbClr val="000000"/>
                </a:solidFill>
                <a:latin typeface="Arial" charset="0"/>
              </a:rPr>
              <a:t>, </a:t>
            </a:r>
            <a:r>
              <a:rPr lang="en-US" sz="1400" b="1" dirty="0" err="1" smtClean="0">
                <a:solidFill>
                  <a:srgbClr val="000000"/>
                </a:solidFill>
                <a:latin typeface="Arial" charset="0"/>
              </a:rPr>
              <a:t>Kass</a:t>
            </a:r>
            <a:r>
              <a:rPr lang="en-US" sz="1400" b="1" dirty="0" smtClean="0">
                <a:solidFill>
                  <a:srgbClr val="000000"/>
                </a:solidFill>
                <a:latin typeface="Arial" charset="0"/>
              </a:rPr>
              <a:t>, Paulus. </a:t>
            </a:r>
            <a:r>
              <a:rPr lang="en-US" sz="1400" b="1" i="1" dirty="0" smtClean="0">
                <a:solidFill>
                  <a:srgbClr val="000000"/>
                </a:solidFill>
                <a:latin typeface="Arial" charset="0"/>
              </a:rPr>
              <a:t>Circulation </a:t>
            </a:r>
            <a:r>
              <a:rPr lang="en-US" sz="1400" b="1" dirty="0" smtClean="0">
                <a:solidFill>
                  <a:srgbClr val="000000"/>
                </a:solidFill>
                <a:latin typeface="Arial" charset="0"/>
              </a:rPr>
              <a:t>2016</a:t>
            </a:r>
            <a:endParaRPr lang="en-US" sz="1400" b="1" dirty="0">
              <a:solidFill>
                <a:srgbClr val="000000"/>
              </a:solidFill>
              <a:latin typeface="Arial" charset="0"/>
            </a:endParaRPr>
          </a:p>
        </p:txBody>
      </p:sp>
    </p:spTree>
    <p:extLst>
      <p:ext uri="{BB962C8B-B14F-4D97-AF65-F5344CB8AC3E}">
        <p14:creationId xmlns:p14="http://schemas.microsoft.com/office/powerpoint/2010/main" val="47298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346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46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375" y="1692550"/>
            <a:ext cx="8708560" cy="3916363"/>
          </a:xfrm>
          <a:pattFill prst="pct5">
            <a:fgClr>
              <a:schemeClr val="bg1"/>
            </a:fgClr>
            <a:bgClr>
              <a:schemeClr val="bg1"/>
            </a:bgClr>
          </a:pattFill>
        </p:spPr>
        <p:txBody>
          <a:bodyPr>
            <a:noAutofit/>
          </a:bodyPr>
          <a:lstStyle/>
          <a:p>
            <a:r>
              <a:rPr lang="en-US" sz="3200" dirty="0" smtClean="0"/>
              <a:t>Heart failure (HF): common, costly,  and ultimately fatal form of CVD</a:t>
            </a:r>
          </a:p>
          <a:p>
            <a:r>
              <a:rPr lang="en-US" sz="3200" dirty="0"/>
              <a:t>NHANES-based estimated prevalence of HF in adults 60+ is </a:t>
            </a:r>
            <a:r>
              <a:rPr lang="en-US" sz="3200" dirty="0" smtClean="0"/>
              <a:t>8% </a:t>
            </a:r>
            <a:r>
              <a:rPr lang="en-US" sz="3200" b="1" i="1" dirty="0"/>
              <a:t>but this misses early HF</a:t>
            </a:r>
            <a:endParaRPr lang="en-US" sz="3200" b="1" dirty="0"/>
          </a:p>
          <a:p>
            <a:r>
              <a:rPr lang="en-US" sz="3200" dirty="0" smtClean="0"/>
              <a:t>Gender and race/ethnic differences in incidence, subtype and mortality</a:t>
            </a:r>
          </a:p>
          <a:p>
            <a:r>
              <a:rPr lang="en-US" sz="3200" dirty="0" smtClean="0"/>
              <a:t>HF not decreasing despite declines in ischemic heart disease</a:t>
            </a:r>
          </a:p>
        </p:txBody>
      </p:sp>
      <p:sp>
        <p:nvSpPr>
          <p:cNvPr id="3" name="Title 2"/>
          <p:cNvSpPr>
            <a:spLocks noGrp="1"/>
          </p:cNvSpPr>
          <p:nvPr>
            <p:ph type="title"/>
          </p:nvPr>
        </p:nvSpPr>
        <p:spPr/>
        <p:txBody>
          <a:bodyPr>
            <a:normAutofit/>
          </a:bodyPr>
          <a:lstStyle/>
          <a:p>
            <a:r>
              <a:rPr lang="en-US" sz="5400" b="1" dirty="0" smtClean="0">
                <a:solidFill>
                  <a:srgbClr val="000000"/>
                </a:solidFill>
              </a:rPr>
              <a:t>BACKGROUND</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17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8285"/>
            <a:ext cx="8642574" cy="3124200"/>
          </a:xfrm>
          <a:solidFill>
            <a:srgbClr val="FFFFFF"/>
          </a:solidFill>
        </p:spPr>
        <p:txBody>
          <a:bodyPr>
            <a:noAutofit/>
          </a:bodyPr>
          <a:lstStyle/>
          <a:p>
            <a:r>
              <a:rPr lang="en-US" sz="3200" dirty="0" smtClean="0"/>
              <a:t>To perform </a:t>
            </a:r>
            <a:r>
              <a:rPr lang="en-US" sz="3200" dirty="0" err="1"/>
              <a:t>phenomics</a:t>
            </a:r>
            <a:r>
              <a:rPr lang="en-US" sz="3200" dirty="0"/>
              <a:t> (machine learning analysis) of previously ascertained quantitative MESA data </a:t>
            </a:r>
            <a:r>
              <a:rPr lang="en-US" sz="3200" dirty="0" smtClean="0"/>
              <a:t>to </a:t>
            </a:r>
            <a:r>
              <a:rPr lang="en-US" sz="3200" dirty="0"/>
              <a:t>define differential phenotype signatures (</a:t>
            </a:r>
            <a:r>
              <a:rPr lang="en-US" sz="3200" dirty="0" err="1"/>
              <a:t>pheno</a:t>
            </a:r>
            <a:r>
              <a:rPr lang="en-US" sz="3200" dirty="0"/>
              <a:t>-groups) and relate these </a:t>
            </a:r>
            <a:r>
              <a:rPr lang="en-US" sz="3200" dirty="0" err="1"/>
              <a:t>pheno</a:t>
            </a:r>
            <a:r>
              <a:rPr lang="en-US" sz="3200" dirty="0"/>
              <a:t>-groups to cardiac structure/function at Y15 and the prevalence and type of HF (e.g., early or overt HFpEF or </a:t>
            </a:r>
            <a:r>
              <a:rPr lang="en-US" sz="3200" dirty="0" err="1"/>
              <a:t>HFrEF</a:t>
            </a:r>
            <a:r>
              <a:rPr lang="en-US" sz="3200" dirty="0"/>
              <a:t>)</a:t>
            </a:r>
          </a:p>
        </p:txBody>
      </p:sp>
      <p:sp>
        <p:nvSpPr>
          <p:cNvPr id="3" name="Title 2"/>
          <p:cNvSpPr>
            <a:spLocks noGrp="1"/>
          </p:cNvSpPr>
          <p:nvPr>
            <p:ph type="title"/>
          </p:nvPr>
        </p:nvSpPr>
        <p:spPr/>
        <p:txBody>
          <a:bodyPr>
            <a:noAutofit/>
          </a:bodyPr>
          <a:lstStyle/>
          <a:p>
            <a:r>
              <a:rPr lang="en-US" sz="5400" b="1" dirty="0" smtClean="0">
                <a:solidFill>
                  <a:srgbClr val="000000"/>
                </a:solidFill>
              </a:rPr>
              <a:t>AIM 3</a:t>
            </a:r>
            <a:r>
              <a:rPr lang="en-US" sz="4800" b="1" dirty="0" smtClean="0">
                <a:solidFill>
                  <a:srgbClr val="000000"/>
                </a:solidFill>
              </a:rPr>
              <a:t/>
            </a:r>
            <a:br>
              <a:rPr lang="en-US" sz="4800" b="1" dirty="0" smtClean="0">
                <a:solidFill>
                  <a:srgbClr val="000000"/>
                </a:solidFill>
              </a:rPr>
            </a:br>
            <a:r>
              <a:rPr lang="en-US" sz="4800" b="1" i="1" dirty="0" err="1" smtClean="0">
                <a:solidFill>
                  <a:srgbClr val="000000"/>
                </a:solidFill>
              </a:rPr>
              <a:t>Phenomics</a:t>
            </a:r>
            <a:r>
              <a:rPr lang="en-US" sz="4800" b="1" dirty="0" smtClean="0">
                <a:solidFill>
                  <a:srgbClr val="000000"/>
                </a:solidFill>
              </a:rPr>
              <a:t> </a:t>
            </a:r>
            <a:r>
              <a:rPr lang="en-US" sz="5400" b="1" dirty="0" smtClean="0">
                <a:solidFill>
                  <a:srgbClr val="000000"/>
                </a:solidFill>
              </a:rPr>
              <a:t>of early HF</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47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30"/>
          <p:cNvSpPr/>
          <p:nvPr/>
        </p:nvSpPr>
        <p:spPr>
          <a:xfrm>
            <a:off x="2113988" y="843955"/>
            <a:ext cx="4466661" cy="1580334"/>
          </a:xfrm>
          <a:prstGeom prst="cloud">
            <a:avLst/>
          </a:prstGeom>
          <a:gradFill flip="none" rotWithShape="1">
            <a:gsLst>
              <a:gs pos="0">
                <a:schemeClr val="accent1">
                  <a:tint val="100000"/>
                  <a:shade val="100000"/>
                  <a:satMod val="130000"/>
                  <a:alpha val="16000"/>
                </a:schemeClr>
              </a:gs>
              <a:gs pos="100000">
                <a:schemeClr val="accent1">
                  <a:tint val="50000"/>
                  <a:shade val="100000"/>
                  <a:satMod val="350000"/>
                  <a:alpha val="16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a:lstStyle/>
          <a:p>
            <a:endParaRPr lang="en-US">
              <a:solidFill>
                <a:prstClr val="white"/>
              </a:solidFill>
              <a:latin typeface="Calibri"/>
            </a:endParaRPr>
          </a:p>
        </p:txBody>
      </p:sp>
      <p:sp>
        <p:nvSpPr>
          <p:cNvPr id="2" name="TextBox 1"/>
          <p:cNvSpPr txBox="1"/>
          <p:nvPr/>
        </p:nvSpPr>
        <p:spPr>
          <a:xfrm>
            <a:off x="1980444" y="2977468"/>
            <a:ext cx="4816674" cy="707886"/>
          </a:xfrm>
          <a:prstGeom prst="rect">
            <a:avLst/>
          </a:prstGeom>
          <a:solidFill>
            <a:srgbClr val="00FF00"/>
          </a:solidFill>
          <a:ln>
            <a:solidFill>
              <a:schemeClr val="tx1"/>
            </a:solidFill>
          </a:ln>
        </p:spPr>
        <p:txBody>
          <a:bodyPr wrap="square" rtlCol="0">
            <a:spAutoFit/>
          </a:bodyPr>
          <a:lstStyle/>
          <a:p>
            <a:pPr algn="ctr" defTabSz="457200"/>
            <a:r>
              <a:rPr lang="en-US" sz="4000" b="1" dirty="0" smtClean="0">
                <a:solidFill>
                  <a:prstClr val="black"/>
                </a:solidFill>
                <a:latin typeface="Arial"/>
                <a:cs typeface="Arial"/>
              </a:rPr>
              <a:t>HEART FAILURE</a:t>
            </a:r>
          </a:p>
        </p:txBody>
      </p:sp>
      <p:sp>
        <p:nvSpPr>
          <p:cNvPr id="3" name="TextBox 2"/>
          <p:cNvSpPr txBox="1"/>
          <p:nvPr/>
        </p:nvSpPr>
        <p:spPr>
          <a:xfrm>
            <a:off x="555988" y="1086125"/>
            <a:ext cx="7702849" cy="1015663"/>
          </a:xfrm>
          <a:prstGeom prst="rect">
            <a:avLst/>
          </a:prstGeom>
          <a:noFill/>
          <a:ln>
            <a:noFill/>
          </a:ln>
        </p:spPr>
        <p:txBody>
          <a:bodyPr wrap="square" rtlCol="0">
            <a:spAutoFit/>
          </a:bodyPr>
          <a:lstStyle/>
          <a:p>
            <a:pPr algn="ctr" defTabSz="457200"/>
            <a:r>
              <a:rPr lang="en-US" sz="2000" b="1" dirty="0" smtClean="0">
                <a:solidFill>
                  <a:prstClr val="black"/>
                </a:solidFill>
                <a:latin typeface="Arial"/>
                <a:cs typeface="Arial"/>
              </a:rPr>
              <a:t>1 OR 2 RISK FACTORS</a:t>
            </a:r>
          </a:p>
          <a:p>
            <a:pPr algn="ctr" defTabSz="457200"/>
            <a:r>
              <a:rPr lang="en-US" sz="2000" b="1" i="1" dirty="0" smtClean="0">
                <a:solidFill>
                  <a:prstClr val="black"/>
                </a:solidFill>
                <a:latin typeface="Arial"/>
                <a:cs typeface="Arial"/>
              </a:rPr>
              <a:t>or</a:t>
            </a:r>
          </a:p>
          <a:p>
            <a:pPr algn="ctr" defTabSz="457200"/>
            <a:r>
              <a:rPr lang="en-US" sz="2000" b="1" dirty="0" smtClean="0">
                <a:solidFill>
                  <a:prstClr val="black"/>
                </a:solidFill>
                <a:latin typeface="Arial"/>
                <a:cs typeface="Arial"/>
              </a:rPr>
              <a:t>RISK FACTOR SCORE</a:t>
            </a:r>
          </a:p>
        </p:txBody>
      </p:sp>
      <p:sp>
        <p:nvSpPr>
          <p:cNvPr id="4" name="TextBox 3"/>
          <p:cNvSpPr txBox="1"/>
          <p:nvPr/>
        </p:nvSpPr>
        <p:spPr>
          <a:xfrm>
            <a:off x="1904162" y="3833011"/>
            <a:ext cx="5239306" cy="3693318"/>
          </a:xfrm>
          <a:prstGeom prst="rect">
            <a:avLst/>
          </a:prstGeom>
          <a:noFill/>
          <a:ln>
            <a:noFill/>
          </a:ln>
        </p:spPr>
        <p:txBody>
          <a:bodyPr wrap="square" rtlCol="0">
            <a:spAutoFit/>
          </a:bodyPr>
          <a:lstStyle/>
          <a:p>
            <a:pPr marL="457200" indent="-457200" defTabSz="457200">
              <a:buFont typeface="Arial"/>
              <a:buChar char="•"/>
            </a:pPr>
            <a:r>
              <a:rPr lang="en-US" sz="2600" b="1" dirty="0" smtClean="0">
                <a:solidFill>
                  <a:srgbClr val="0000FF"/>
                </a:solidFill>
                <a:latin typeface="Arial"/>
                <a:cs typeface="Arial"/>
              </a:rPr>
              <a:t>Assumes HF is a homogenous syndrome</a:t>
            </a:r>
          </a:p>
          <a:p>
            <a:pPr marL="457200" indent="-457200" defTabSz="457200">
              <a:buFont typeface="Arial"/>
              <a:buChar char="•"/>
            </a:pPr>
            <a:r>
              <a:rPr lang="en-US" sz="2600" b="1" dirty="0" smtClean="0">
                <a:solidFill>
                  <a:srgbClr val="0000FF"/>
                </a:solidFill>
                <a:latin typeface="Arial"/>
                <a:cs typeface="Arial"/>
              </a:rPr>
              <a:t>Ignores complex interactions between risk factors</a:t>
            </a:r>
          </a:p>
          <a:p>
            <a:pPr marL="457200" indent="-457200" defTabSz="457200">
              <a:buFont typeface="Arial"/>
              <a:buChar char="•"/>
            </a:pPr>
            <a:r>
              <a:rPr lang="en-US" sz="2600" b="1" dirty="0" smtClean="0">
                <a:solidFill>
                  <a:srgbClr val="0000FF"/>
                </a:solidFill>
                <a:latin typeface="Arial"/>
                <a:cs typeface="Arial"/>
              </a:rPr>
              <a:t>Does not take advantage of wealth of high-density, quantitative phenotypic data</a:t>
            </a:r>
          </a:p>
          <a:p>
            <a:pPr algn="ctr" defTabSz="457200"/>
            <a:endParaRPr lang="en-US" sz="2600" b="1" dirty="0" smtClean="0">
              <a:solidFill>
                <a:srgbClr val="0000FF"/>
              </a:solidFill>
              <a:latin typeface="Arial"/>
              <a:cs typeface="Arial"/>
            </a:endParaRPr>
          </a:p>
          <a:p>
            <a:pPr algn="ctr" defTabSz="457200"/>
            <a:endParaRPr lang="en-US" sz="2600" b="1" dirty="0">
              <a:solidFill>
                <a:srgbClr val="0000FF"/>
              </a:solidFill>
              <a:latin typeface="Arial"/>
              <a:cs typeface="Arial"/>
            </a:endParaRPr>
          </a:p>
        </p:txBody>
      </p:sp>
      <p:cxnSp>
        <p:nvCxnSpPr>
          <p:cNvPr id="11" name="Straight Arrow Connector 10"/>
          <p:cNvCxnSpPr/>
          <p:nvPr/>
        </p:nvCxnSpPr>
        <p:spPr>
          <a:xfrm>
            <a:off x="4402559" y="2222263"/>
            <a:ext cx="0" cy="692654"/>
          </a:xfrm>
          <a:prstGeom prst="straightConnector1">
            <a:avLst/>
          </a:prstGeom>
          <a:ln w="762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Title 2"/>
          <p:cNvSpPr txBox="1">
            <a:spLocks/>
          </p:cNvSpPr>
          <p:nvPr/>
        </p:nvSpPr>
        <p:spPr>
          <a:xfrm>
            <a:off x="457200" y="194025"/>
            <a:ext cx="8229600" cy="642932"/>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0000"/>
                </a:solidFill>
                <a:latin typeface="Candara"/>
                <a:cs typeface="Candara"/>
              </a:rPr>
              <a:t>Traditional epidemiology of HF</a:t>
            </a:r>
            <a:endParaRPr lang="en-US" b="1" dirty="0">
              <a:solidFill>
                <a:srgbClr val="000000"/>
              </a:solidFill>
              <a:latin typeface="Candara"/>
              <a:cs typeface="Candara"/>
            </a:endParaRPr>
          </a:p>
        </p:txBody>
      </p:sp>
    </p:spTree>
    <p:extLst>
      <p:ext uri="{BB962C8B-B14F-4D97-AF65-F5344CB8AC3E}">
        <p14:creationId xmlns:p14="http://schemas.microsoft.com/office/powerpoint/2010/main" val="328205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5538" y="2977468"/>
            <a:ext cx="4145339" cy="707886"/>
          </a:xfrm>
          <a:prstGeom prst="rect">
            <a:avLst/>
          </a:prstGeom>
          <a:noFill/>
          <a:ln>
            <a:solidFill>
              <a:schemeClr val="tx1"/>
            </a:solidFill>
          </a:ln>
        </p:spPr>
        <p:txBody>
          <a:bodyPr wrap="square" rtlCol="0">
            <a:spAutoFit/>
          </a:bodyPr>
          <a:lstStyle/>
          <a:p>
            <a:pPr algn="ctr" defTabSz="457200"/>
            <a:r>
              <a:rPr lang="en-US" sz="4000" b="1" dirty="0" smtClean="0">
                <a:solidFill>
                  <a:prstClr val="black"/>
                </a:solidFill>
                <a:latin typeface="Arial"/>
                <a:cs typeface="Arial"/>
              </a:rPr>
              <a:t>HFpEF</a:t>
            </a:r>
          </a:p>
        </p:txBody>
      </p:sp>
      <p:sp>
        <p:nvSpPr>
          <p:cNvPr id="3" name="TextBox 2"/>
          <p:cNvSpPr txBox="1"/>
          <p:nvPr/>
        </p:nvSpPr>
        <p:spPr>
          <a:xfrm>
            <a:off x="671436" y="177021"/>
            <a:ext cx="7702849" cy="1292662"/>
          </a:xfrm>
          <a:prstGeom prst="rect">
            <a:avLst/>
          </a:prstGeom>
          <a:noFill/>
          <a:ln>
            <a:noFill/>
          </a:ln>
        </p:spPr>
        <p:txBody>
          <a:bodyPr wrap="square" rtlCol="0">
            <a:spAutoFit/>
          </a:bodyPr>
          <a:lstStyle/>
          <a:p>
            <a:pPr algn="ctr" defTabSz="457200"/>
            <a:r>
              <a:rPr lang="en-US" sz="2600" b="1" dirty="0" smtClean="0">
                <a:solidFill>
                  <a:prstClr val="black"/>
                </a:solidFill>
                <a:latin typeface="Arial"/>
                <a:cs typeface="Arial"/>
              </a:rPr>
              <a:t>Multiple different risk factors, combinations of risk factors lead to abnormal myocardial structure/function</a:t>
            </a:r>
            <a:endParaRPr lang="en-US" sz="2600" b="1" dirty="0">
              <a:solidFill>
                <a:prstClr val="black"/>
              </a:solidFill>
              <a:latin typeface="Arial"/>
              <a:cs typeface="Arial"/>
            </a:endParaRPr>
          </a:p>
        </p:txBody>
      </p:sp>
      <p:sp>
        <p:nvSpPr>
          <p:cNvPr id="4" name="TextBox 3"/>
          <p:cNvSpPr txBox="1"/>
          <p:nvPr/>
        </p:nvSpPr>
        <p:spPr>
          <a:xfrm>
            <a:off x="821817" y="5276039"/>
            <a:ext cx="7702849" cy="892552"/>
          </a:xfrm>
          <a:prstGeom prst="rect">
            <a:avLst/>
          </a:prstGeom>
          <a:noFill/>
          <a:ln>
            <a:noFill/>
          </a:ln>
        </p:spPr>
        <p:txBody>
          <a:bodyPr wrap="square" rtlCol="0">
            <a:spAutoFit/>
          </a:bodyPr>
          <a:lstStyle/>
          <a:p>
            <a:pPr algn="ctr" defTabSz="457200"/>
            <a:r>
              <a:rPr lang="en-US" sz="2600" b="1" dirty="0" smtClean="0">
                <a:solidFill>
                  <a:prstClr val="black"/>
                </a:solidFill>
                <a:latin typeface="Arial"/>
                <a:cs typeface="Arial"/>
              </a:rPr>
              <a:t>Multiple different (heterogeneous) clinical presentations / pathophysiologic phenotypes</a:t>
            </a:r>
            <a:endParaRPr lang="en-US" sz="2600" b="1" dirty="0">
              <a:solidFill>
                <a:prstClr val="black"/>
              </a:solidFill>
              <a:latin typeface="Arial"/>
              <a:cs typeface="Arial"/>
            </a:endParaRPr>
          </a:p>
        </p:txBody>
      </p:sp>
      <p:cxnSp>
        <p:nvCxnSpPr>
          <p:cNvPr id="6" name="Straight Arrow Connector 5"/>
          <p:cNvCxnSpPr/>
          <p:nvPr/>
        </p:nvCxnSpPr>
        <p:spPr>
          <a:xfrm>
            <a:off x="1740813" y="1569955"/>
            <a:ext cx="818741" cy="1237586"/>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559554" y="1569955"/>
            <a:ext cx="561770" cy="1237586"/>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278041" y="1569955"/>
            <a:ext cx="405053" cy="1237586"/>
          </a:xfrm>
          <a:prstGeom prst="straightConnector1">
            <a:avLst/>
          </a:prstGeom>
          <a:ln w="38100" cmpd="sng">
            <a:solidFill>
              <a:srgbClr val="66006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996528" y="1569955"/>
            <a:ext cx="248336" cy="1237586"/>
          </a:xfrm>
          <a:prstGeom prst="straightConnector1">
            <a:avLst/>
          </a:prstGeom>
          <a:ln w="3810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06634" y="1569955"/>
            <a:ext cx="0" cy="1237586"/>
          </a:xfrm>
          <a:prstGeom prst="straightConnector1">
            <a:avLst/>
          </a:prstGeom>
          <a:ln w="3810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368404" y="1569955"/>
            <a:ext cx="131934" cy="1237586"/>
          </a:xfrm>
          <a:prstGeom prst="straightConnector1">
            <a:avLst/>
          </a:prstGeom>
          <a:ln w="38100" cmpd="sng">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930174" y="1569955"/>
            <a:ext cx="405614" cy="1237586"/>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491944" y="1569955"/>
            <a:ext cx="712712" cy="1237586"/>
          </a:xfrm>
          <a:prstGeom prst="straightConnector1">
            <a:avLst/>
          </a:prstGeom>
          <a:ln w="38100" cmpd="sng">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a:off x="6571733" y="3928279"/>
            <a:ext cx="818741" cy="1237586"/>
          </a:xfrm>
          <a:prstGeom prst="straightConnector1">
            <a:avLst/>
          </a:prstGeom>
          <a:ln w="38100" cmpd="sng">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a:off x="6009963" y="3928279"/>
            <a:ext cx="561770" cy="1237586"/>
          </a:xfrm>
          <a:prstGeom prst="straightConnector1">
            <a:avLst/>
          </a:prstGeom>
          <a:ln w="38100" cmpd="sng">
            <a:solidFill>
              <a:srgbClr val="0000FF"/>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5448193" y="3928279"/>
            <a:ext cx="405053" cy="1237586"/>
          </a:xfrm>
          <a:prstGeom prst="straightConnector1">
            <a:avLst/>
          </a:prstGeom>
          <a:ln w="38100" cmpd="sng">
            <a:solidFill>
              <a:srgbClr val="660066"/>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4886423" y="3928279"/>
            <a:ext cx="248336" cy="1237586"/>
          </a:xfrm>
          <a:prstGeom prst="straightConnector1">
            <a:avLst/>
          </a:prstGeom>
          <a:ln w="38100" cmpd="sng">
            <a:solidFill>
              <a:srgbClr val="FF66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a:off x="4324653" y="3928279"/>
            <a:ext cx="0" cy="1237586"/>
          </a:xfrm>
          <a:prstGeom prst="straightConnector1">
            <a:avLst/>
          </a:prstGeom>
          <a:ln w="38100" cmpd="sng">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flipH="1">
            <a:off x="3630949" y="3928279"/>
            <a:ext cx="131934" cy="1237586"/>
          </a:xfrm>
          <a:prstGeom prst="straightConnector1">
            <a:avLst/>
          </a:prstGeom>
          <a:ln w="38100" cmpd="sng">
            <a:solidFill>
              <a:schemeClr val="bg2">
                <a:lumMod val="5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H="1">
            <a:off x="2795499" y="3928279"/>
            <a:ext cx="405614" cy="1237586"/>
          </a:xfrm>
          <a:prstGeom prst="straightConnector1">
            <a:avLst/>
          </a:prstGeom>
          <a:ln w="38100" cmpd="sng">
            <a:solidFill>
              <a:schemeClr val="accent2">
                <a:lumMod val="5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flipH="1">
            <a:off x="1926631" y="3928279"/>
            <a:ext cx="712712" cy="1237586"/>
          </a:xfrm>
          <a:prstGeom prst="straightConnector1">
            <a:avLst/>
          </a:prstGeom>
          <a:ln w="38100" cmpd="sng">
            <a:solidFill>
              <a:schemeClr val="accent5">
                <a:lumMod val="7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583150" y="6474718"/>
            <a:ext cx="3525925" cy="338554"/>
          </a:xfrm>
          <a:prstGeom prst="rect">
            <a:avLst/>
          </a:prstGeom>
          <a:noFill/>
        </p:spPr>
        <p:txBody>
          <a:bodyPr wrap="none">
            <a:spAutoFit/>
          </a:bodyPr>
          <a:lstStyle/>
          <a:p>
            <a:pPr algn="r" defTabSz="457200">
              <a:defRPr/>
            </a:pPr>
            <a:r>
              <a:rPr lang="en-US" sz="1600" b="1" dirty="0">
                <a:solidFill>
                  <a:srgbClr val="000000"/>
                </a:solidFill>
                <a:latin typeface="Arial"/>
                <a:ea typeface="ＭＳ Ｐゴシック" charset="0"/>
                <a:cs typeface="Arial"/>
              </a:rPr>
              <a:t>Shah </a:t>
            </a:r>
            <a:r>
              <a:rPr lang="en-US" sz="1600" b="1" dirty="0" smtClean="0">
                <a:solidFill>
                  <a:srgbClr val="000000"/>
                </a:solidFill>
                <a:latin typeface="Arial"/>
                <a:ea typeface="ＭＳ Ｐゴシック" charset="0"/>
                <a:cs typeface="Arial"/>
              </a:rPr>
              <a:t>SJ, et al. </a:t>
            </a:r>
            <a:r>
              <a:rPr lang="en-US" sz="1600" b="1" i="1" dirty="0" smtClean="0">
                <a:solidFill>
                  <a:srgbClr val="000000"/>
                </a:solidFill>
                <a:latin typeface="Arial"/>
                <a:ea typeface="ＭＳ Ｐゴシック" charset="0"/>
                <a:cs typeface="Arial"/>
              </a:rPr>
              <a:t>Heart Fail </a:t>
            </a:r>
            <a:r>
              <a:rPr lang="en-US" sz="1600" b="1" i="1" dirty="0" err="1" smtClean="0">
                <a:solidFill>
                  <a:srgbClr val="000000"/>
                </a:solidFill>
                <a:latin typeface="Arial"/>
                <a:ea typeface="ＭＳ Ｐゴシック" charset="0"/>
                <a:cs typeface="Arial"/>
              </a:rPr>
              <a:t>Clin</a:t>
            </a:r>
            <a:r>
              <a:rPr lang="en-US" sz="1600" b="1" dirty="0" smtClean="0">
                <a:solidFill>
                  <a:srgbClr val="000000"/>
                </a:solidFill>
                <a:latin typeface="Arial"/>
                <a:ea typeface="ＭＳ Ｐゴシック" charset="0"/>
                <a:cs typeface="Arial"/>
              </a:rPr>
              <a:t> 2014</a:t>
            </a:r>
            <a:endParaRPr lang="en-US" sz="1600" b="1" dirty="0">
              <a:solidFill>
                <a:srgbClr val="000000"/>
              </a:solidFill>
              <a:latin typeface="Arial"/>
              <a:ea typeface="ＭＳ Ｐゴシック" charset="0"/>
              <a:cs typeface="Arial"/>
            </a:endParaRPr>
          </a:p>
        </p:txBody>
      </p:sp>
    </p:spTree>
    <p:extLst>
      <p:ext uri="{BB962C8B-B14F-4D97-AF65-F5344CB8AC3E}">
        <p14:creationId xmlns:p14="http://schemas.microsoft.com/office/powerpoint/2010/main" val="56579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0950692Mediu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2418" y="-440086"/>
            <a:ext cx="4552285" cy="4447496"/>
          </a:xfrm>
          <a:prstGeom prst="rect">
            <a:avLst/>
          </a:prstGeom>
        </p:spPr>
      </p:pic>
      <p:pic>
        <p:nvPicPr>
          <p:cNvPr id="4" name="Picture 3"/>
          <p:cNvPicPr>
            <a:picLocks noChangeAspect="1"/>
          </p:cNvPicPr>
          <p:nvPr/>
        </p:nvPicPr>
        <p:blipFill>
          <a:blip r:embed="rId4"/>
          <a:stretch>
            <a:fillRect/>
          </a:stretch>
        </p:blipFill>
        <p:spPr>
          <a:xfrm>
            <a:off x="119576" y="1030188"/>
            <a:ext cx="3834234" cy="1902512"/>
          </a:xfrm>
          <a:prstGeom prst="rect">
            <a:avLst/>
          </a:prstGeom>
        </p:spPr>
      </p:pic>
      <p:sp>
        <p:nvSpPr>
          <p:cNvPr id="7" name="Right Arrow 6"/>
          <p:cNvSpPr/>
          <p:nvPr/>
        </p:nvSpPr>
        <p:spPr>
          <a:xfrm>
            <a:off x="4193959" y="1538607"/>
            <a:ext cx="1019249" cy="595577"/>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TextBox 7"/>
          <p:cNvSpPr txBox="1"/>
          <p:nvPr/>
        </p:nvSpPr>
        <p:spPr>
          <a:xfrm>
            <a:off x="1031542" y="3660972"/>
            <a:ext cx="2031325" cy="923330"/>
          </a:xfrm>
          <a:prstGeom prst="rect">
            <a:avLst/>
          </a:prstGeom>
          <a:noFill/>
          <a:ln>
            <a:solidFill>
              <a:schemeClr val="tx1"/>
            </a:solidFill>
          </a:ln>
        </p:spPr>
        <p:txBody>
          <a:bodyPr wrap="none" rtlCol="0">
            <a:spAutoFit/>
          </a:bodyPr>
          <a:lstStyle/>
          <a:p>
            <a:pPr algn="ctr" defTabSz="457200"/>
            <a:r>
              <a:rPr lang="en-US" b="1" dirty="0" smtClean="0">
                <a:solidFill>
                  <a:prstClr val="black"/>
                </a:solidFill>
                <a:latin typeface="Arial"/>
                <a:cs typeface="Arial"/>
              </a:rPr>
              <a:t>HEART FAILURE </a:t>
            </a:r>
          </a:p>
          <a:p>
            <a:pPr algn="ctr" defTabSz="457200"/>
            <a:r>
              <a:rPr lang="en-US" b="1" dirty="0" smtClean="0">
                <a:solidFill>
                  <a:prstClr val="black"/>
                </a:solidFill>
                <a:latin typeface="Arial"/>
                <a:cs typeface="Arial"/>
              </a:rPr>
              <a:t>RISK FACTOR</a:t>
            </a:r>
          </a:p>
          <a:p>
            <a:pPr algn="ctr" defTabSz="457200"/>
            <a:r>
              <a:rPr lang="en-US" b="1" dirty="0" smtClean="0">
                <a:solidFill>
                  <a:prstClr val="black"/>
                </a:solidFill>
                <a:latin typeface="Arial"/>
                <a:cs typeface="Arial"/>
              </a:rPr>
              <a:t>COMBINATIONS</a:t>
            </a:r>
            <a:endParaRPr lang="en-US" b="1" dirty="0">
              <a:solidFill>
                <a:prstClr val="black"/>
              </a:solidFill>
              <a:latin typeface="Arial"/>
              <a:cs typeface="Arial"/>
            </a:endParaRPr>
          </a:p>
        </p:txBody>
      </p:sp>
      <p:sp>
        <p:nvSpPr>
          <p:cNvPr id="9" name="TextBox 8"/>
          <p:cNvSpPr txBox="1"/>
          <p:nvPr/>
        </p:nvSpPr>
        <p:spPr>
          <a:xfrm>
            <a:off x="6132146" y="3660972"/>
            <a:ext cx="2561342" cy="923330"/>
          </a:xfrm>
          <a:prstGeom prst="rect">
            <a:avLst/>
          </a:prstGeom>
          <a:noFill/>
          <a:ln>
            <a:solidFill>
              <a:schemeClr val="tx1"/>
            </a:solidFill>
          </a:ln>
        </p:spPr>
        <p:txBody>
          <a:bodyPr wrap="none" rtlCol="0">
            <a:spAutoFit/>
          </a:bodyPr>
          <a:lstStyle/>
          <a:p>
            <a:pPr algn="ctr" defTabSz="457200"/>
            <a:r>
              <a:rPr lang="en-US" b="1" dirty="0" smtClean="0">
                <a:solidFill>
                  <a:prstClr val="black"/>
                </a:solidFill>
                <a:latin typeface="Arial"/>
                <a:cs typeface="Arial"/>
              </a:rPr>
              <a:t>HEART FAILURE</a:t>
            </a:r>
          </a:p>
          <a:p>
            <a:pPr algn="ctr" defTabSz="457200"/>
            <a:r>
              <a:rPr lang="en-US" b="1" dirty="0" smtClean="0">
                <a:solidFill>
                  <a:prstClr val="black"/>
                </a:solidFill>
                <a:latin typeface="Arial"/>
                <a:cs typeface="Arial"/>
              </a:rPr>
              <a:t>PATHOPHYSIOLOGIC</a:t>
            </a:r>
          </a:p>
          <a:p>
            <a:pPr algn="ctr" defTabSz="457200"/>
            <a:r>
              <a:rPr lang="en-US" b="1" dirty="0" smtClean="0">
                <a:solidFill>
                  <a:prstClr val="black"/>
                </a:solidFill>
                <a:latin typeface="Arial"/>
                <a:cs typeface="Arial"/>
              </a:rPr>
              <a:t>SUBTYPES</a:t>
            </a:r>
            <a:endParaRPr lang="en-US" b="1" dirty="0">
              <a:solidFill>
                <a:prstClr val="black"/>
              </a:solidFill>
              <a:latin typeface="Arial"/>
              <a:cs typeface="Arial"/>
            </a:endParaRPr>
          </a:p>
        </p:txBody>
      </p:sp>
      <p:sp>
        <p:nvSpPr>
          <p:cNvPr id="10" name="TextBox 9"/>
          <p:cNvSpPr txBox="1"/>
          <p:nvPr/>
        </p:nvSpPr>
        <p:spPr>
          <a:xfrm>
            <a:off x="1" y="5077271"/>
            <a:ext cx="9144000" cy="1292662"/>
          </a:xfrm>
          <a:prstGeom prst="rect">
            <a:avLst/>
          </a:prstGeom>
          <a:noFill/>
          <a:ln>
            <a:noFill/>
          </a:ln>
        </p:spPr>
        <p:txBody>
          <a:bodyPr wrap="square" rtlCol="0">
            <a:spAutoFit/>
          </a:bodyPr>
          <a:lstStyle/>
          <a:p>
            <a:pPr algn="ctr" defTabSz="457200"/>
            <a:r>
              <a:rPr lang="en-US" sz="2600" b="1" u="sng" dirty="0" smtClean="0">
                <a:solidFill>
                  <a:prstClr val="black"/>
                </a:solidFill>
                <a:latin typeface="Arial"/>
                <a:cs typeface="Arial"/>
              </a:rPr>
              <a:t>HYPOTHESIS</a:t>
            </a:r>
            <a:r>
              <a:rPr lang="en-US" sz="2600" b="1" dirty="0" smtClean="0">
                <a:solidFill>
                  <a:prstClr val="black"/>
                </a:solidFill>
                <a:latin typeface="Arial"/>
                <a:cs typeface="Arial"/>
              </a:rPr>
              <a:t>: Specific HF risk factor phenotypic signatures are associated with specific </a:t>
            </a:r>
          </a:p>
          <a:p>
            <a:pPr algn="ctr" defTabSz="457200"/>
            <a:r>
              <a:rPr lang="en-US" sz="2600" b="1" dirty="0" smtClean="0">
                <a:solidFill>
                  <a:prstClr val="black"/>
                </a:solidFill>
                <a:latin typeface="Arial"/>
                <a:cs typeface="Arial"/>
              </a:rPr>
              <a:t>HF pathophysiologic subtypes</a:t>
            </a:r>
            <a:endParaRPr lang="en-US" sz="2600" b="1" dirty="0">
              <a:solidFill>
                <a:prstClr val="black"/>
              </a:solidFill>
              <a:latin typeface="Arial"/>
              <a:cs typeface="Arial"/>
            </a:endParaRPr>
          </a:p>
        </p:txBody>
      </p:sp>
      <p:sp>
        <p:nvSpPr>
          <p:cNvPr id="12" name="TextBox 11"/>
          <p:cNvSpPr txBox="1"/>
          <p:nvPr/>
        </p:nvSpPr>
        <p:spPr>
          <a:xfrm>
            <a:off x="5583150" y="6474718"/>
            <a:ext cx="3525925" cy="338554"/>
          </a:xfrm>
          <a:prstGeom prst="rect">
            <a:avLst/>
          </a:prstGeom>
          <a:noFill/>
        </p:spPr>
        <p:txBody>
          <a:bodyPr wrap="none">
            <a:spAutoFit/>
          </a:bodyPr>
          <a:lstStyle/>
          <a:p>
            <a:pPr algn="r" defTabSz="457200">
              <a:defRPr/>
            </a:pPr>
            <a:r>
              <a:rPr lang="en-US" sz="1600" b="1" dirty="0">
                <a:solidFill>
                  <a:srgbClr val="000000"/>
                </a:solidFill>
                <a:latin typeface="Arial"/>
                <a:ea typeface="ＭＳ Ｐゴシック" charset="0"/>
                <a:cs typeface="Arial"/>
              </a:rPr>
              <a:t>Shah </a:t>
            </a:r>
            <a:r>
              <a:rPr lang="en-US" sz="1600" b="1" dirty="0" smtClean="0">
                <a:solidFill>
                  <a:srgbClr val="000000"/>
                </a:solidFill>
                <a:latin typeface="Arial"/>
                <a:ea typeface="ＭＳ Ｐゴシック" charset="0"/>
                <a:cs typeface="Arial"/>
              </a:rPr>
              <a:t>SJ, et al. </a:t>
            </a:r>
            <a:r>
              <a:rPr lang="en-US" sz="1600" b="1" i="1" dirty="0" smtClean="0">
                <a:solidFill>
                  <a:srgbClr val="000000"/>
                </a:solidFill>
                <a:latin typeface="Arial"/>
                <a:ea typeface="ＭＳ Ｐゴシック" charset="0"/>
                <a:cs typeface="Arial"/>
              </a:rPr>
              <a:t>Heart Fail </a:t>
            </a:r>
            <a:r>
              <a:rPr lang="en-US" sz="1600" b="1" i="1" dirty="0" err="1" smtClean="0">
                <a:solidFill>
                  <a:srgbClr val="000000"/>
                </a:solidFill>
                <a:latin typeface="Arial"/>
                <a:ea typeface="ＭＳ Ｐゴシック" charset="0"/>
                <a:cs typeface="Arial"/>
              </a:rPr>
              <a:t>Clin</a:t>
            </a:r>
            <a:r>
              <a:rPr lang="en-US" sz="1600" b="1" dirty="0" smtClean="0">
                <a:solidFill>
                  <a:srgbClr val="000000"/>
                </a:solidFill>
                <a:latin typeface="Arial"/>
                <a:ea typeface="ＭＳ Ｐゴシック" charset="0"/>
                <a:cs typeface="Arial"/>
              </a:rPr>
              <a:t> 2014</a:t>
            </a:r>
            <a:endParaRPr lang="en-US" sz="1600" b="1" dirty="0">
              <a:solidFill>
                <a:srgbClr val="000000"/>
              </a:solidFill>
              <a:latin typeface="Arial"/>
              <a:ea typeface="ＭＳ Ｐゴシック" charset="0"/>
              <a:cs typeface="Arial"/>
            </a:endParaRPr>
          </a:p>
        </p:txBody>
      </p:sp>
    </p:spTree>
    <p:extLst>
      <p:ext uri="{BB962C8B-B14F-4D97-AF65-F5344CB8AC3E}">
        <p14:creationId xmlns:p14="http://schemas.microsoft.com/office/powerpoint/2010/main" val="424708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4" y="816287"/>
            <a:ext cx="4641850" cy="4362450"/>
          </a:xfrm>
          <a:prstGeom prst="rect">
            <a:avLst/>
          </a:prstGeom>
          <a:noFill/>
          <a:ln w="285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6497" name="Title 1"/>
          <p:cNvSpPr>
            <a:spLocks noGrp="1"/>
          </p:cNvSpPr>
          <p:nvPr>
            <p:ph type="title"/>
          </p:nvPr>
        </p:nvSpPr>
        <p:spPr>
          <a:xfrm>
            <a:off x="46038" y="-165100"/>
            <a:ext cx="6677025" cy="1143000"/>
          </a:xfrm>
        </p:spPr>
        <p:txBody>
          <a:bodyPr rtlCol="0">
            <a:normAutofit fontScale="90000"/>
          </a:bodyPr>
          <a:lstStyle/>
          <a:p>
            <a:pPr algn="l" fontAlgn="auto">
              <a:spcAft>
                <a:spcPts val="0"/>
              </a:spcAft>
              <a:defRPr/>
            </a:pPr>
            <a:r>
              <a:rPr lang="en-US" b="1" dirty="0" err="1" smtClean="0">
                <a:latin typeface="Arial" charset="0"/>
                <a:ea typeface="+mj-ea"/>
                <a:cs typeface="+mj-cs"/>
              </a:rPr>
              <a:t>Phenomapping</a:t>
            </a:r>
            <a:r>
              <a:rPr lang="en-US" b="1" dirty="0" smtClean="0">
                <a:latin typeface="Arial" charset="0"/>
                <a:ea typeface="+mj-ea"/>
                <a:cs typeface="+mj-cs"/>
              </a:rPr>
              <a:t> of HFpEF</a:t>
            </a:r>
            <a:endParaRPr lang="en-US" b="1" dirty="0">
              <a:latin typeface="Arial" charset="0"/>
              <a:ea typeface="+mj-ea"/>
              <a:cs typeface="+mj-cs"/>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83" y="1515418"/>
            <a:ext cx="5570538" cy="3979863"/>
          </a:xfrm>
          <a:prstGeom prst="rect">
            <a:avLst/>
          </a:prstGeom>
          <a:noFill/>
          <a:ln w="285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Group 2"/>
          <p:cNvGrpSpPr>
            <a:grpSpLocks/>
          </p:cNvGrpSpPr>
          <p:nvPr/>
        </p:nvGrpSpPr>
        <p:grpSpPr bwMode="auto">
          <a:xfrm>
            <a:off x="1850983" y="1839664"/>
            <a:ext cx="4244975" cy="4452937"/>
            <a:chOff x="3493128" y="909833"/>
            <a:chExt cx="3513873" cy="3577761"/>
          </a:xfrm>
        </p:grpSpPr>
        <p:pic>
          <p:nvPicPr>
            <p:cNvPr id="1126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128" y="909833"/>
              <a:ext cx="3513873" cy="3577761"/>
            </a:xfrm>
            <a:prstGeom prst="rect">
              <a:avLst/>
            </a:prstGeom>
            <a:noFill/>
            <a:ln w="285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501013" y="932792"/>
              <a:ext cx="321951" cy="32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Arial"/>
              </a:endParaRPr>
            </a:p>
          </p:txBody>
        </p:sp>
      </p:grpSp>
      <p:sp>
        <p:nvSpPr>
          <p:cNvPr id="11" name="TextBox 10"/>
          <p:cNvSpPr txBox="1"/>
          <p:nvPr/>
        </p:nvSpPr>
        <p:spPr>
          <a:xfrm>
            <a:off x="5769229" y="6511953"/>
            <a:ext cx="3418236" cy="369332"/>
          </a:xfrm>
          <a:prstGeom prst="rect">
            <a:avLst/>
          </a:prstGeom>
          <a:noFill/>
        </p:spPr>
        <p:txBody>
          <a:bodyPr wrap="none">
            <a:spAutoFit/>
          </a:bodyPr>
          <a:lstStyle/>
          <a:p>
            <a:pPr algn="r" fontAlgn="base">
              <a:spcBef>
                <a:spcPct val="0"/>
              </a:spcBef>
              <a:spcAft>
                <a:spcPct val="0"/>
              </a:spcAft>
              <a:defRPr/>
            </a:pPr>
            <a:r>
              <a:rPr lang="en-US" dirty="0" smtClean="0">
                <a:solidFill>
                  <a:srgbClr val="000000"/>
                </a:solidFill>
                <a:latin typeface="Arial" charset="0"/>
                <a:ea typeface="ＭＳ Ｐゴシック" charset="0"/>
                <a:cs typeface="ＭＳ Ｐゴシック" charset="0"/>
              </a:rPr>
              <a:t>Shah SJ, et al. </a:t>
            </a:r>
            <a:r>
              <a:rPr lang="en-US" i="1" dirty="0" smtClean="0">
                <a:solidFill>
                  <a:srgbClr val="000000"/>
                </a:solidFill>
                <a:latin typeface="Arial" charset="0"/>
                <a:ea typeface="ＭＳ Ｐゴシック" charset="0"/>
                <a:cs typeface="ＭＳ Ｐゴシック" charset="0"/>
              </a:rPr>
              <a:t>Circulation </a:t>
            </a:r>
            <a:r>
              <a:rPr lang="en-US" dirty="0" smtClean="0">
                <a:solidFill>
                  <a:srgbClr val="000000"/>
                </a:solidFill>
                <a:latin typeface="Arial" charset="0"/>
                <a:ea typeface="ＭＳ Ｐゴシック" charset="0"/>
                <a:cs typeface="ＭＳ Ｐゴシック" charset="0"/>
              </a:rPr>
              <a:t>2015</a:t>
            </a:r>
            <a:endParaRPr lang="en-US" dirty="0">
              <a:solidFill>
                <a:srgbClr val="000000"/>
              </a:solidFill>
              <a:latin typeface="Arial" charset="0"/>
              <a:ea typeface="ＭＳ Ｐゴシック" charset="0"/>
              <a:cs typeface="ＭＳ Ｐゴシック" charset="0"/>
            </a:endParaRPr>
          </a:p>
        </p:txBody>
      </p:sp>
      <p:pic>
        <p:nvPicPr>
          <p:cNvPr id="4" name="Picture 3"/>
          <p:cNvPicPr>
            <a:picLocks noChangeAspect="1"/>
          </p:cNvPicPr>
          <p:nvPr/>
        </p:nvPicPr>
        <p:blipFill>
          <a:blip r:embed="rId6"/>
          <a:stretch>
            <a:fillRect/>
          </a:stretch>
        </p:blipFill>
        <p:spPr>
          <a:xfrm>
            <a:off x="3110747" y="2979183"/>
            <a:ext cx="5845121" cy="3706338"/>
          </a:xfrm>
          <a:prstGeom prst="rect">
            <a:avLst/>
          </a:prstGeom>
          <a:noFill/>
          <a:ln w="28575">
            <a:solidFill>
              <a:srgbClr val="000000"/>
            </a:solidFill>
            <a:miter lim="800000"/>
            <a:headEnd/>
            <a:tailEnd/>
          </a:ln>
          <a:effectLst>
            <a:outerShdw blurRad="50800" dist="38100" dir="2700000" algn="tl" rotWithShape="0">
              <a:prstClr val="black">
                <a:alpha val="40000"/>
              </a:prstClr>
            </a:outerShdw>
          </a:effectLst>
        </p:spPr>
      </p:pic>
      <p:sp>
        <p:nvSpPr>
          <p:cNvPr id="5" name="Rectangle 4"/>
          <p:cNvSpPr/>
          <p:nvPr/>
        </p:nvSpPr>
        <p:spPr>
          <a:xfrm>
            <a:off x="3114762" y="6324295"/>
            <a:ext cx="1019048" cy="360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116818432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69229" y="6511953"/>
            <a:ext cx="3418236" cy="369332"/>
          </a:xfrm>
          <a:prstGeom prst="rect">
            <a:avLst/>
          </a:prstGeom>
          <a:noFill/>
        </p:spPr>
        <p:txBody>
          <a:bodyPr wrap="none">
            <a:spAutoFit/>
          </a:bodyPr>
          <a:lstStyle/>
          <a:p>
            <a:pPr algn="r" fontAlgn="base">
              <a:spcBef>
                <a:spcPct val="0"/>
              </a:spcBef>
              <a:spcAft>
                <a:spcPct val="0"/>
              </a:spcAft>
              <a:defRPr/>
            </a:pPr>
            <a:r>
              <a:rPr lang="en-US" dirty="0" smtClean="0">
                <a:solidFill>
                  <a:srgbClr val="000000"/>
                </a:solidFill>
                <a:latin typeface="Arial" charset="0"/>
                <a:ea typeface="ＭＳ Ｐゴシック" charset="0"/>
                <a:cs typeface="ＭＳ Ｐゴシック" charset="0"/>
              </a:rPr>
              <a:t>Shah SJ, et al. </a:t>
            </a:r>
            <a:r>
              <a:rPr lang="en-US" i="1" dirty="0" smtClean="0">
                <a:solidFill>
                  <a:srgbClr val="000000"/>
                </a:solidFill>
                <a:latin typeface="Arial" charset="0"/>
                <a:ea typeface="ＭＳ Ｐゴシック" charset="0"/>
                <a:cs typeface="ＭＳ Ｐゴシック" charset="0"/>
              </a:rPr>
              <a:t>Circulation </a:t>
            </a:r>
            <a:r>
              <a:rPr lang="en-US" dirty="0" smtClean="0">
                <a:solidFill>
                  <a:srgbClr val="000000"/>
                </a:solidFill>
                <a:latin typeface="Arial" charset="0"/>
                <a:ea typeface="ＭＳ Ｐゴシック" charset="0"/>
                <a:cs typeface="ＭＳ Ｐゴシック" charset="0"/>
              </a:rPr>
              <a:t>2015</a:t>
            </a:r>
            <a:endParaRPr lang="en-US" dirty="0">
              <a:solidFill>
                <a:srgbClr val="000000"/>
              </a:solidFill>
              <a:latin typeface="Arial" charset="0"/>
              <a:ea typeface="ＭＳ Ｐゴシック" charset="0"/>
              <a:cs typeface="ＭＳ Ｐゴシック" charset="0"/>
            </a:endParaRPr>
          </a:p>
        </p:txBody>
      </p:sp>
      <p:pic>
        <p:nvPicPr>
          <p:cNvPr id="4" name="Picture 3"/>
          <p:cNvPicPr>
            <a:picLocks noChangeAspect="1"/>
          </p:cNvPicPr>
          <p:nvPr/>
        </p:nvPicPr>
        <p:blipFill>
          <a:blip r:embed="rId3"/>
          <a:stretch>
            <a:fillRect/>
          </a:stretch>
        </p:blipFill>
        <p:spPr>
          <a:xfrm>
            <a:off x="3110747" y="2979183"/>
            <a:ext cx="5845121" cy="3706338"/>
          </a:xfrm>
          <a:prstGeom prst="rect">
            <a:avLst/>
          </a:prstGeom>
          <a:noFill/>
          <a:ln w="28575">
            <a:solidFill>
              <a:srgbClr val="000000"/>
            </a:solidFill>
            <a:miter lim="800000"/>
            <a:headEnd/>
            <a:tailEnd/>
          </a:ln>
          <a:effectLst>
            <a:outerShdw blurRad="50800" dist="38100" dir="2700000" algn="tl" rotWithShape="0">
              <a:prstClr val="black">
                <a:alpha val="40000"/>
              </a:prstClr>
            </a:outerShdw>
          </a:effectLst>
        </p:spPr>
      </p:pic>
      <p:sp>
        <p:nvSpPr>
          <p:cNvPr id="5" name="Rectangle 4"/>
          <p:cNvSpPr/>
          <p:nvPr/>
        </p:nvSpPr>
        <p:spPr>
          <a:xfrm>
            <a:off x="3114762" y="6324295"/>
            <a:ext cx="1019048" cy="3606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7" name="TextBox 6"/>
          <p:cNvSpPr txBox="1"/>
          <p:nvPr/>
        </p:nvSpPr>
        <p:spPr>
          <a:xfrm>
            <a:off x="277365" y="350380"/>
            <a:ext cx="6291861" cy="2246769"/>
          </a:xfrm>
          <a:prstGeom prst="rect">
            <a:avLst/>
          </a:prstGeom>
          <a:solidFill>
            <a:schemeClr val="bg1">
              <a:lumMod val="85000"/>
            </a:schemeClr>
          </a:solidFill>
          <a:ln w="28575">
            <a:solidFill>
              <a:srgbClr val="000000"/>
            </a:solidFill>
            <a:miter lim="800000"/>
            <a:headEnd/>
            <a:tailEnd/>
          </a:ln>
          <a:effectLst>
            <a:outerShdw blurRad="50800" dist="38100" dir="2700000" algn="tl" rotWithShape="0">
              <a:prstClr val="black">
                <a:alpha val="40000"/>
              </a:prstClr>
            </a:outerShdw>
          </a:effectLst>
        </p:spPr>
        <p:txBody>
          <a:bodyPr wrap="square" rtlCol="0">
            <a:spAutoFit/>
          </a:bodyPr>
          <a:lstStyle/>
          <a:p>
            <a:pPr fontAlgn="base">
              <a:spcBef>
                <a:spcPct val="0"/>
              </a:spcBef>
              <a:spcAft>
                <a:spcPct val="0"/>
              </a:spcAft>
            </a:pPr>
            <a:r>
              <a:rPr lang="en-US" sz="2800" b="1" u="sng" dirty="0" smtClean="0">
                <a:solidFill>
                  <a:prstClr val="black"/>
                </a:solidFill>
                <a:latin typeface="Arial" charset="0"/>
              </a:rPr>
              <a:t>Pheno-group classification</a:t>
            </a:r>
            <a:r>
              <a:rPr lang="en-US" sz="2800" dirty="0" smtClean="0">
                <a:solidFill>
                  <a:prstClr val="black"/>
                </a:solidFill>
                <a:latin typeface="Arial" charset="0"/>
              </a:rPr>
              <a:t>:</a:t>
            </a:r>
          </a:p>
          <a:p>
            <a:pPr marL="342900" indent="-342900" fontAlgn="base">
              <a:spcBef>
                <a:spcPct val="0"/>
              </a:spcBef>
              <a:spcAft>
                <a:spcPct val="0"/>
              </a:spcAft>
              <a:buFont typeface="Arial"/>
              <a:buChar char="•"/>
            </a:pPr>
            <a:r>
              <a:rPr lang="en-US" sz="2800" i="1" dirty="0" smtClean="0">
                <a:solidFill>
                  <a:prstClr val="black"/>
                </a:solidFill>
                <a:latin typeface="Arial" charset="0"/>
              </a:rPr>
              <a:t>Added prognostic value over MAGGIC risk score and BNP</a:t>
            </a:r>
          </a:p>
          <a:p>
            <a:pPr marL="342900" indent="-342900" fontAlgn="base">
              <a:spcBef>
                <a:spcPct val="0"/>
              </a:spcBef>
              <a:spcAft>
                <a:spcPct val="0"/>
              </a:spcAft>
              <a:buFont typeface="Arial"/>
              <a:buChar char="•"/>
            </a:pPr>
            <a:r>
              <a:rPr lang="en-US" sz="2800" i="1" dirty="0" smtClean="0">
                <a:solidFill>
                  <a:prstClr val="black"/>
                </a:solidFill>
                <a:latin typeface="Arial" charset="0"/>
              </a:rPr>
              <a:t>Replicated prospectively in 107 additional HFpEF patients</a:t>
            </a:r>
            <a:endParaRPr lang="en-US" sz="2800" i="1" dirty="0">
              <a:solidFill>
                <a:prstClr val="black"/>
              </a:solidFill>
              <a:latin typeface="Arial" charset="0"/>
            </a:endParaRPr>
          </a:p>
        </p:txBody>
      </p:sp>
    </p:spTree>
    <p:extLst>
      <p:ext uri="{BB962C8B-B14F-4D97-AF65-F5344CB8AC3E}">
        <p14:creationId xmlns:p14="http://schemas.microsoft.com/office/powerpoint/2010/main" val="35691253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6317" y="-165846"/>
            <a:ext cx="8594763" cy="1143000"/>
          </a:xfrm>
        </p:spPr>
        <p:txBody>
          <a:bodyPr>
            <a:normAutofit/>
          </a:bodyPr>
          <a:lstStyle/>
          <a:p>
            <a:pPr algn="l"/>
            <a:r>
              <a:rPr lang="en-US" b="1" dirty="0" err="1" smtClean="0">
                <a:latin typeface="Arial" charset="0"/>
              </a:rPr>
              <a:t>Phenomapping</a:t>
            </a:r>
            <a:r>
              <a:rPr lang="en-US" b="1" dirty="0" smtClean="0">
                <a:latin typeface="Arial" charset="0"/>
              </a:rPr>
              <a:t> of HF in MESA</a:t>
            </a:r>
            <a:endParaRPr lang="en-US" b="1" dirty="0">
              <a:latin typeface="Arial" charset="0"/>
            </a:endParaRPr>
          </a:p>
        </p:txBody>
      </p:sp>
      <p:sp>
        <p:nvSpPr>
          <p:cNvPr id="11" name="TextBox 10"/>
          <p:cNvSpPr txBox="1"/>
          <p:nvPr/>
        </p:nvSpPr>
        <p:spPr>
          <a:xfrm>
            <a:off x="4478027" y="6474718"/>
            <a:ext cx="4665973" cy="307777"/>
          </a:xfrm>
          <a:prstGeom prst="rect">
            <a:avLst/>
          </a:prstGeom>
          <a:noFill/>
        </p:spPr>
        <p:txBody>
          <a:bodyPr wrap="none">
            <a:spAutoFit/>
          </a:bodyPr>
          <a:lstStyle/>
          <a:p>
            <a:pPr algn="r" defTabSz="457200">
              <a:defRPr/>
            </a:pPr>
            <a:r>
              <a:rPr lang="en-US" sz="1400" dirty="0" smtClean="0">
                <a:solidFill>
                  <a:srgbClr val="000000"/>
                </a:solidFill>
                <a:latin typeface="Arial"/>
                <a:ea typeface="ＭＳ Ｐゴシック" charset="0"/>
                <a:cs typeface="Arial"/>
              </a:rPr>
              <a:t>Analysis included in grant application (unpublished data)</a:t>
            </a:r>
            <a:endParaRPr lang="en-US" sz="1400" dirty="0">
              <a:solidFill>
                <a:srgbClr val="000000"/>
              </a:solidFill>
              <a:latin typeface="Arial"/>
              <a:ea typeface="ＭＳ Ｐゴシック" charset="0"/>
              <a:cs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879872"/>
            <a:ext cx="451485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35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25342"/>
            <a:ext cx="8458200" cy="3124200"/>
          </a:xfrm>
        </p:spPr>
        <p:txBody>
          <a:bodyPr>
            <a:noAutofit/>
          </a:bodyPr>
          <a:lstStyle/>
          <a:p>
            <a:r>
              <a:rPr lang="en-US" dirty="0" smtClean="0"/>
              <a:t>Anthropomorphic data</a:t>
            </a:r>
          </a:p>
          <a:p>
            <a:r>
              <a:rPr lang="en-US" dirty="0" smtClean="0"/>
              <a:t>Environmental data</a:t>
            </a:r>
          </a:p>
          <a:p>
            <a:pPr lvl="1">
              <a:buFont typeface="Wingdings" charset="2"/>
              <a:buChar char="ü"/>
            </a:pPr>
            <a:r>
              <a:rPr lang="en-US" sz="2400" dirty="0" smtClean="0"/>
              <a:t>Diet, geocoding, pollution</a:t>
            </a:r>
          </a:p>
          <a:p>
            <a:r>
              <a:rPr lang="en-US" dirty="0" smtClean="0"/>
              <a:t>Sleep questionnaire data</a:t>
            </a:r>
          </a:p>
          <a:p>
            <a:r>
              <a:rPr lang="en-US" dirty="0" smtClean="0"/>
              <a:t>Biomarkers, laboratory data</a:t>
            </a:r>
          </a:p>
          <a:p>
            <a:r>
              <a:rPr lang="en-US" dirty="0" err="1" smtClean="0"/>
              <a:t>Spirometry</a:t>
            </a:r>
            <a:r>
              <a:rPr lang="en-US" dirty="0" smtClean="0"/>
              <a:t> (lung function)</a:t>
            </a:r>
          </a:p>
          <a:p>
            <a:r>
              <a:rPr lang="en-US" dirty="0" smtClean="0"/>
              <a:t>Electrocardiography</a:t>
            </a:r>
          </a:p>
          <a:p>
            <a:r>
              <a:rPr lang="en-US" dirty="0" smtClean="0"/>
              <a:t>Arterial tonometry</a:t>
            </a:r>
          </a:p>
          <a:p>
            <a:r>
              <a:rPr lang="en-US" dirty="0" smtClean="0"/>
              <a:t>Coronary CT</a:t>
            </a:r>
          </a:p>
          <a:p>
            <a:r>
              <a:rPr lang="en-US" dirty="0" smtClean="0"/>
              <a:t>Cardiac MRI</a:t>
            </a:r>
          </a:p>
          <a:p>
            <a:endParaRPr lang="en-US" dirty="0" smtClean="0"/>
          </a:p>
          <a:p>
            <a:endParaRPr lang="en-US" dirty="0"/>
          </a:p>
        </p:txBody>
      </p:sp>
      <p:sp>
        <p:nvSpPr>
          <p:cNvPr id="3" name="Title 2"/>
          <p:cNvSpPr>
            <a:spLocks noGrp="1"/>
          </p:cNvSpPr>
          <p:nvPr>
            <p:ph type="title"/>
          </p:nvPr>
        </p:nvSpPr>
        <p:spPr/>
        <p:txBody>
          <a:bodyPr>
            <a:noAutofit/>
          </a:bodyPr>
          <a:lstStyle/>
          <a:p>
            <a:r>
              <a:rPr lang="en-US" sz="4800" b="1" dirty="0" smtClean="0">
                <a:solidFill>
                  <a:srgbClr val="000000"/>
                </a:solidFill>
              </a:rPr>
              <a:t>MESA existing quantitative phenotype domains </a:t>
            </a:r>
            <a:r>
              <a:rPr lang="en-US" sz="3600" b="1" dirty="0" smtClean="0">
                <a:solidFill>
                  <a:srgbClr val="000000"/>
                </a:solidFill>
              </a:rPr>
              <a:t>(pre-Y15)</a:t>
            </a:r>
            <a:endParaRPr lang="en-US" sz="4800" b="1" dirty="0">
              <a:solidFill>
                <a:srgbClr val="000000"/>
              </a:solidFill>
            </a:endParaRPr>
          </a:p>
        </p:txBody>
      </p:sp>
      <p:sp>
        <p:nvSpPr>
          <p:cNvPr id="6" name="Right Brace 5"/>
          <p:cNvSpPr/>
          <p:nvPr/>
        </p:nvSpPr>
        <p:spPr>
          <a:xfrm>
            <a:off x="4747881" y="2510872"/>
            <a:ext cx="574037" cy="3881751"/>
          </a:xfrm>
          <a:prstGeom prst="rightBrace">
            <a:avLst>
              <a:gd name="adj1" fmla="val 48554"/>
              <a:gd name="adj2" fmla="val 50000"/>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ndara"/>
            </a:endParaRPr>
          </a:p>
        </p:txBody>
      </p:sp>
      <p:sp>
        <p:nvSpPr>
          <p:cNvPr id="7" name="Title 1"/>
          <p:cNvSpPr txBox="1">
            <a:spLocks/>
          </p:cNvSpPr>
          <p:nvPr/>
        </p:nvSpPr>
        <p:spPr>
          <a:xfrm>
            <a:off x="5472467" y="3961217"/>
            <a:ext cx="354706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err="1" smtClean="0">
                <a:solidFill>
                  <a:prstClr val="black"/>
                </a:solidFill>
                <a:latin typeface="Arial" charset="0"/>
              </a:rPr>
              <a:t>Phenomics</a:t>
            </a:r>
            <a:endParaRPr lang="en-US" sz="3600" b="1" dirty="0" smtClean="0">
              <a:solidFill>
                <a:prstClr val="black"/>
              </a:solidFill>
              <a:latin typeface="Arial" charset="0"/>
            </a:endParaRPr>
          </a:p>
          <a:p>
            <a:pPr algn="l"/>
            <a:r>
              <a:rPr lang="en-US" sz="3600" b="1" dirty="0">
                <a:solidFill>
                  <a:prstClr val="black"/>
                </a:solidFill>
                <a:latin typeface="Arial" charset="0"/>
              </a:rPr>
              <a:t>a</a:t>
            </a:r>
            <a:r>
              <a:rPr lang="en-US" sz="3600" b="1" dirty="0" smtClean="0">
                <a:solidFill>
                  <a:prstClr val="black"/>
                </a:solidFill>
                <a:latin typeface="Arial" charset="0"/>
              </a:rPr>
              <a:t>nalysis</a:t>
            </a:r>
          </a:p>
          <a:p>
            <a:pPr algn="l"/>
            <a:endParaRPr lang="en-US" sz="3600" b="1" dirty="0">
              <a:solidFill>
                <a:prstClr val="black"/>
              </a:solidFill>
              <a:latin typeface="Arial" charset="0"/>
            </a:endParaRPr>
          </a:p>
          <a:p>
            <a:pPr algn="l"/>
            <a:r>
              <a:rPr lang="en-US" sz="3600" b="1" dirty="0" smtClean="0">
                <a:solidFill>
                  <a:prstClr val="black"/>
                </a:solidFill>
                <a:latin typeface="Arial" charset="0"/>
              </a:rPr>
              <a:t>Unique phenotype </a:t>
            </a:r>
          </a:p>
          <a:p>
            <a:pPr algn="l"/>
            <a:r>
              <a:rPr lang="en-US" sz="3600" b="1" dirty="0" smtClean="0">
                <a:solidFill>
                  <a:prstClr val="black"/>
                </a:solidFill>
                <a:latin typeface="Arial" charset="0"/>
              </a:rPr>
              <a:t>signatures</a:t>
            </a:r>
            <a:endParaRPr lang="en-US" sz="3600" b="1" dirty="0">
              <a:solidFill>
                <a:prstClr val="black"/>
              </a:solidFill>
              <a:latin typeface="Arial" charset="0"/>
            </a:endParaRPr>
          </a:p>
        </p:txBody>
      </p:sp>
      <p:sp>
        <p:nvSpPr>
          <p:cNvPr id="4" name="Down Arrow 3"/>
          <p:cNvSpPr/>
          <p:nvPr/>
        </p:nvSpPr>
        <p:spPr>
          <a:xfrm>
            <a:off x="6219868" y="4083775"/>
            <a:ext cx="404075" cy="490630"/>
          </a:xfrm>
          <a:prstGeom prst="downArrow">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ndara"/>
            </a:endParaRPr>
          </a:p>
        </p:txBody>
      </p:sp>
    </p:spTree>
    <p:extLst>
      <p:ext uri="{BB962C8B-B14F-4D97-AF65-F5344CB8AC3E}">
        <p14:creationId xmlns:p14="http://schemas.microsoft.com/office/powerpoint/2010/main" val="426008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1" y="1686262"/>
            <a:ext cx="8716474" cy="3657600"/>
          </a:xfrm>
          <a:solidFill>
            <a:srgbClr val="FFFFFF"/>
          </a:solidFill>
        </p:spPr>
        <p:txBody>
          <a:bodyPr>
            <a:noAutofit/>
          </a:bodyPr>
          <a:lstStyle/>
          <a:p>
            <a:r>
              <a:rPr lang="en-US" sz="3200" b="1" dirty="0" smtClean="0"/>
              <a:t>All participants (N=3500?) will undergo   contract exam, PLUS</a:t>
            </a:r>
          </a:p>
          <a:p>
            <a:pPr lvl="1"/>
            <a:r>
              <a:rPr lang="en-US" sz="2800" dirty="0" smtClean="0"/>
              <a:t>6-minute walk test</a:t>
            </a:r>
          </a:p>
          <a:p>
            <a:pPr lvl="1"/>
            <a:r>
              <a:rPr lang="en-US" sz="2800" dirty="0" smtClean="0"/>
              <a:t>Kansas City Cardiomyopathy Questionnaire (KCCQ12)</a:t>
            </a:r>
          </a:p>
          <a:p>
            <a:pPr lvl="1"/>
            <a:r>
              <a:rPr lang="en-US" sz="2800" dirty="0" smtClean="0"/>
              <a:t>PROMIS Dyspnea Questionnaire</a:t>
            </a:r>
          </a:p>
          <a:p>
            <a:pPr lvl="1"/>
            <a:r>
              <a:rPr lang="en-US" sz="2800" dirty="0" smtClean="0"/>
              <a:t>Physical Activity Survey (MESA TWPAS)</a:t>
            </a:r>
          </a:p>
        </p:txBody>
      </p:sp>
      <p:sp>
        <p:nvSpPr>
          <p:cNvPr id="3" name="Title 2"/>
          <p:cNvSpPr>
            <a:spLocks noGrp="1"/>
          </p:cNvSpPr>
          <p:nvPr>
            <p:ph type="title"/>
          </p:nvPr>
        </p:nvSpPr>
        <p:spPr/>
        <p:txBody>
          <a:bodyPr>
            <a:normAutofit/>
          </a:bodyPr>
          <a:lstStyle/>
          <a:p>
            <a:r>
              <a:rPr lang="en-US" sz="5400" b="1" dirty="0" smtClean="0">
                <a:solidFill>
                  <a:srgbClr val="000000"/>
                </a:solidFill>
              </a:rPr>
              <a:t>METHODS (1)</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1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1" y="1686262"/>
            <a:ext cx="8716474" cy="3657600"/>
          </a:xfrm>
          <a:solidFill>
            <a:srgbClr val="FFFFFF"/>
          </a:solidFill>
        </p:spPr>
        <p:txBody>
          <a:bodyPr>
            <a:noAutofit/>
          </a:bodyPr>
          <a:lstStyle/>
          <a:p>
            <a:r>
              <a:rPr lang="en-US" sz="3200" b="1" dirty="0" smtClean="0"/>
              <a:t>Laboratory Testing</a:t>
            </a:r>
          </a:p>
          <a:p>
            <a:pPr lvl="1"/>
            <a:r>
              <a:rPr lang="en-US" sz="2800" dirty="0" smtClean="0"/>
              <a:t>All: Serum </a:t>
            </a:r>
            <a:r>
              <a:rPr lang="en-US" sz="2800" dirty="0" err="1" smtClean="0"/>
              <a:t>NTproBNP</a:t>
            </a:r>
            <a:r>
              <a:rPr lang="en-US" sz="2800" dirty="0" smtClean="0"/>
              <a:t>, glucose, creatinine, urine </a:t>
            </a:r>
            <a:r>
              <a:rPr lang="en-US" sz="2800" dirty="0" err="1" smtClean="0"/>
              <a:t>microalbumin</a:t>
            </a:r>
            <a:endParaRPr lang="en-US" sz="2800" dirty="0" smtClean="0"/>
          </a:p>
          <a:p>
            <a:pPr lvl="1"/>
            <a:r>
              <a:rPr lang="en-US" sz="2800" dirty="0" smtClean="0"/>
              <a:t>Case-cohort approach: novel biomarkers (ST2, galectin-3, FGF23) to be performed after exam 6</a:t>
            </a:r>
          </a:p>
          <a:p>
            <a:pPr lvl="2"/>
            <a:r>
              <a:rPr lang="en-US" sz="2600" dirty="0" smtClean="0"/>
              <a:t>Budgeted to run 1000 assays for each biomarker</a:t>
            </a:r>
          </a:p>
        </p:txBody>
      </p:sp>
      <p:sp>
        <p:nvSpPr>
          <p:cNvPr id="3" name="Title 2"/>
          <p:cNvSpPr>
            <a:spLocks noGrp="1"/>
          </p:cNvSpPr>
          <p:nvPr>
            <p:ph type="title"/>
          </p:nvPr>
        </p:nvSpPr>
        <p:spPr/>
        <p:txBody>
          <a:bodyPr>
            <a:normAutofit/>
          </a:bodyPr>
          <a:lstStyle/>
          <a:p>
            <a:r>
              <a:rPr lang="en-US" sz="5400" b="1" dirty="0" smtClean="0">
                <a:solidFill>
                  <a:srgbClr val="000000"/>
                </a:solidFill>
              </a:rPr>
              <a:t>METHODS (2)</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39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6"/>
          <p:cNvSpPr>
            <a:spLocks noChangeArrowheads="1"/>
          </p:cNvSpPr>
          <p:nvPr/>
        </p:nvSpPr>
        <p:spPr bwMode="auto">
          <a:xfrm>
            <a:off x="249238" y="1993301"/>
            <a:ext cx="2103437" cy="1818005"/>
          </a:xfrm>
          <a:prstGeom prst="roundRect">
            <a:avLst>
              <a:gd name="adj" fmla="val 16667"/>
            </a:avLst>
          </a:prstGeom>
          <a:noFill/>
          <a:ln w="50800" algn="ctr">
            <a:solidFill>
              <a:schemeClr val="tx1"/>
            </a:solidFill>
            <a:round/>
            <a:headEnd type="triangle" w="lg" len="lg"/>
            <a:tailEnd type="none" w="lg" len="med"/>
          </a:ln>
        </p:spPr>
        <p:txBody>
          <a:bodyPr lIns="91440" tIns="45720" rIns="91440" bIns="45720"/>
          <a:lstStyle/>
          <a:p>
            <a:pPr algn="ctr" fontAlgn="base">
              <a:spcBef>
                <a:spcPct val="0"/>
              </a:spcBef>
              <a:spcAft>
                <a:spcPct val="0"/>
              </a:spcAft>
            </a:pPr>
            <a:r>
              <a:rPr lang="en-US" sz="2800" b="1" dirty="0">
                <a:solidFill>
                  <a:prstClr val="black"/>
                </a:solidFill>
                <a:latin typeface="Arial" pitchFamily="-108" charset="0"/>
                <a:ea typeface="ＭＳ Ｐゴシック" charset="0"/>
              </a:rPr>
              <a:t>Stage A</a:t>
            </a:r>
          </a:p>
          <a:p>
            <a:pPr algn="ctr" fontAlgn="base">
              <a:spcBef>
                <a:spcPct val="0"/>
              </a:spcBef>
              <a:spcAft>
                <a:spcPct val="0"/>
              </a:spcAft>
            </a:pPr>
            <a:r>
              <a:rPr lang="en-US" sz="1600" dirty="0">
                <a:solidFill>
                  <a:prstClr val="black"/>
                </a:solidFill>
                <a:latin typeface="Arial" pitchFamily="-108" charset="0"/>
                <a:ea typeface="ＭＳ Ｐゴシック" charset="0"/>
              </a:rPr>
              <a:t>High risk for development of HF</a:t>
            </a:r>
          </a:p>
          <a:p>
            <a:pPr algn="ctr" fontAlgn="base">
              <a:spcBef>
                <a:spcPct val="0"/>
              </a:spcBef>
              <a:spcAft>
                <a:spcPct val="0"/>
              </a:spcAft>
            </a:pPr>
            <a:r>
              <a:rPr lang="en-US" sz="1700" dirty="0" smtClean="0">
                <a:solidFill>
                  <a:prstClr val="black"/>
                </a:solidFill>
                <a:latin typeface="Arial" pitchFamily="-108" charset="0"/>
                <a:ea typeface="ＭＳ Ｐゴシック" charset="0"/>
              </a:rPr>
              <a:t>(HTN</a:t>
            </a:r>
            <a:r>
              <a:rPr lang="en-US" sz="1700" dirty="0">
                <a:solidFill>
                  <a:prstClr val="black"/>
                </a:solidFill>
                <a:latin typeface="Arial" pitchFamily="-108" charset="0"/>
                <a:ea typeface="ＭＳ Ｐゴシック" charset="0"/>
              </a:rPr>
              <a:t>, CAD, DM, obesity, </a:t>
            </a:r>
            <a:r>
              <a:rPr lang="en-US" sz="1700" dirty="0" smtClean="0">
                <a:solidFill>
                  <a:prstClr val="black"/>
                </a:solidFill>
                <a:latin typeface="Arial" pitchFamily="-108" charset="0"/>
                <a:ea typeface="ＭＳ Ｐゴシック" charset="0"/>
              </a:rPr>
              <a:t>CKD, </a:t>
            </a:r>
            <a:r>
              <a:rPr lang="en-US" sz="1700" dirty="0" err="1" smtClean="0">
                <a:solidFill>
                  <a:prstClr val="black"/>
                </a:solidFill>
                <a:latin typeface="Arial" pitchFamily="-108" charset="0"/>
                <a:ea typeface="ＭＳ Ｐゴシック" charset="0"/>
              </a:rPr>
              <a:t>etc</a:t>
            </a:r>
            <a:r>
              <a:rPr lang="en-US" sz="1700" dirty="0" smtClean="0">
                <a:solidFill>
                  <a:prstClr val="black"/>
                </a:solidFill>
                <a:latin typeface="Arial" pitchFamily="-108" charset="0"/>
                <a:ea typeface="ＭＳ Ｐゴシック" charset="0"/>
              </a:rPr>
              <a:t>)</a:t>
            </a:r>
            <a:endParaRPr lang="en-US" sz="1700" dirty="0">
              <a:solidFill>
                <a:prstClr val="black"/>
              </a:solidFill>
              <a:latin typeface="Arial" pitchFamily="-108" charset="0"/>
              <a:ea typeface="ＭＳ Ｐゴシック" charset="0"/>
            </a:endParaRPr>
          </a:p>
        </p:txBody>
      </p:sp>
      <p:sp>
        <p:nvSpPr>
          <p:cNvPr id="13" name="Rounded Rectangle 7"/>
          <p:cNvSpPr>
            <a:spLocks noChangeArrowheads="1"/>
          </p:cNvSpPr>
          <p:nvPr/>
        </p:nvSpPr>
        <p:spPr bwMode="auto">
          <a:xfrm>
            <a:off x="2460625" y="3057561"/>
            <a:ext cx="2103438" cy="1409065"/>
          </a:xfrm>
          <a:prstGeom prst="roundRect">
            <a:avLst>
              <a:gd name="adj" fmla="val 16667"/>
            </a:avLst>
          </a:prstGeom>
          <a:noFill/>
          <a:ln w="50800" algn="ctr">
            <a:solidFill>
              <a:schemeClr val="tx1"/>
            </a:solidFill>
            <a:round/>
            <a:headEnd type="triangle" w="lg" len="lg"/>
            <a:tailEnd type="none" w="lg" len="med"/>
          </a:ln>
        </p:spPr>
        <p:txBody>
          <a:bodyPr lIns="91440" tIns="45720" rIns="91440" bIns="45720"/>
          <a:lstStyle/>
          <a:p>
            <a:pPr algn="ctr" fontAlgn="base">
              <a:spcBef>
                <a:spcPct val="0"/>
              </a:spcBef>
              <a:spcAft>
                <a:spcPct val="0"/>
              </a:spcAft>
            </a:pPr>
            <a:r>
              <a:rPr lang="en-US" sz="2800" b="1" dirty="0">
                <a:solidFill>
                  <a:prstClr val="black"/>
                </a:solidFill>
                <a:latin typeface="Arial" pitchFamily="-108" charset="0"/>
                <a:ea typeface="ＭＳ Ｐゴシック" charset="0"/>
              </a:rPr>
              <a:t>Stage B</a:t>
            </a:r>
          </a:p>
          <a:p>
            <a:pPr algn="ctr" fontAlgn="base">
              <a:spcBef>
                <a:spcPct val="0"/>
              </a:spcBef>
              <a:spcAft>
                <a:spcPct val="0"/>
              </a:spcAft>
            </a:pPr>
            <a:r>
              <a:rPr lang="en-US" sz="1600" b="1" dirty="0">
                <a:solidFill>
                  <a:prstClr val="black"/>
                </a:solidFill>
                <a:latin typeface="Arial" pitchFamily="-108" charset="0"/>
                <a:ea typeface="ＭＳ Ｐゴシック" charset="0"/>
              </a:rPr>
              <a:t>Asymptomatic HF </a:t>
            </a:r>
            <a:r>
              <a:rPr lang="en-US" sz="1600" dirty="0">
                <a:solidFill>
                  <a:prstClr val="black"/>
                </a:solidFill>
                <a:latin typeface="Arial" pitchFamily="-108" charset="0"/>
                <a:ea typeface="ＭＳ Ｐゴシック" charset="0"/>
              </a:rPr>
              <a:t>(abnormal cardiac structure/function)</a:t>
            </a:r>
          </a:p>
          <a:p>
            <a:pPr algn="ctr" fontAlgn="base">
              <a:spcBef>
                <a:spcPct val="0"/>
              </a:spcBef>
              <a:spcAft>
                <a:spcPct val="0"/>
              </a:spcAft>
            </a:pPr>
            <a:endParaRPr lang="en-US" sz="1600" dirty="0">
              <a:solidFill>
                <a:prstClr val="black"/>
              </a:solidFill>
              <a:latin typeface="Arial" pitchFamily="-108" charset="0"/>
              <a:ea typeface="ＭＳ Ｐゴシック" charset="0"/>
            </a:endParaRPr>
          </a:p>
        </p:txBody>
      </p:sp>
      <p:sp>
        <p:nvSpPr>
          <p:cNvPr id="14" name="Rounded Rectangle 8"/>
          <p:cNvSpPr>
            <a:spLocks noChangeArrowheads="1"/>
          </p:cNvSpPr>
          <p:nvPr/>
        </p:nvSpPr>
        <p:spPr bwMode="auto">
          <a:xfrm>
            <a:off x="4672013" y="4588071"/>
            <a:ext cx="2105025" cy="939483"/>
          </a:xfrm>
          <a:prstGeom prst="roundRect">
            <a:avLst>
              <a:gd name="adj" fmla="val 16667"/>
            </a:avLst>
          </a:prstGeom>
          <a:noFill/>
          <a:ln w="50800" algn="ctr">
            <a:solidFill>
              <a:schemeClr val="tx1"/>
            </a:solidFill>
            <a:round/>
            <a:headEnd type="triangle" w="lg" len="lg"/>
            <a:tailEnd type="none" w="lg" len="med"/>
          </a:ln>
        </p:spPr>
        <p:txBody>
          <a:bodyPr lIns="91440" tIns="45720" rIns="91440" bIns="45720"/>
          <a:lstStyle/>
          <a:p>
            <a:pPr algn="ctr" fontAlgn="base">
              <a:spcBef>
                <a:spcPct val="0"/>
              </a:spcBef>
              <a:spcAft>
                <a:spcPct val="0"/>
              </a:spcAft>
            </a:pPr>
            <a:r>
              <a:rPr lang="en-US" sz="2800" b="1" dirty="0">
                <a:solidFill>
                  <a:prstClr val="black"/>
                </a:solidFill>
                <a:latin typeface="Arial" pitchFamily="-108" charset="0"/>
                <a:ea typeface="ＭＳ Ｐゴシック" charset="0"/>
              </a:rPr>
              <a:t>Stage C</a:t>
            </a:r>
          </a:p>
          <a:p>
            <a:pPr algn="ctr" fontAlgn="base">
              <a:spcBef>
                <a:spcPct val="0"/>
              </a:spcBef>
              <a:spcAft>
                <a:spcPct val="0"/>
              </a:spcAft>
            </a:pPr>
            <a:r>
              <a:rPr lang="en-US" dirty="0">
                <a:solidFill>
                  <a:prstClr val="black"/>
                </a:solidFill>
                <a:latin typeface="Arial" pitchFamily="-108" charset="0"/>
                <a:ea typeface="ＭＳ Ｐゴシック" charset="0"/>
              </a:rPr>
              <a:t>Symptomatic HF</a:t>
            </a:r>
          </a:p>
        </p:txBody>
      </p:sp>
      <p:sp>
        <p:nvSpPr>
          <p:cNvPr id="15" name="Rounded Rectangle 9"/>
          <p:cNvSpPr>
            <a:spLocks noChangeArrowheads="1"/>
          </p:cNvSpPr>
          <p:nvPr/>
        </p:nvSpPr>
        <p:spPr bwMode="auto">
          <a:xfrm>
            <a:off x="6884988" y="5461988"/>
            <a:ext cx="2103437" cy="1154742"/>
          </a:xfrm>
          <a:prstGeom prst="roundRect">
            <a:avLst>
              <a:gd name="adj" fmla="val 16667"/>
            </a:avLst>
          </a:prstGeom>
          <a:noFill/>
          <a:ln w="50800" algn="ctr">
            <a:solidFill>
              <a:schemeClr val="tx1"/>
            </a:solidFill>
            <a:round/>
            <a:headEnd type="triangle" w="lg" len="lg"/>
            <a:tailEnd type="none" w="lg" len="med"/>
          </a:ln>
        </p:spPr>
        <p:txBody>
          <a:bodyPr lIns="91440" tIns="45720" rIns="91440" bIns="45720"/>
          <a:lstStyle/>
          <a:p>
            <a:pPr algn="ctr" fontAlgn="base">
              <a:spcBef>
                <a:spcPct val="0"/>
              </a:spcBef>
              <a:spcAft>
                <a:spcPct val="0"/>
              </a:spcAft>
            </a:pPr>
            <a:r>
              <a:rPr lang="en-US" sz="2800" b="1" dirty="0">
                <a:solidFill>
                  <a:prstClr val="black"/>
                </a:solidFill>
                <a:latin typeface="Arial" pitchFamily="-108" charset="0"/>
                <a:ea typeface="ＭＳ Ｐゴシック" charset="0"/>
              </a:rPr>
              <a:t>Stage D</a:t>
            </a:r>
          </a:p>
          <a:p>
            <a:pPr algn="ctr" fontAlgn="base">
              <a:spcBef>
                <a:spcPct val="0"/>
              </a:spcBef>
              <a:spcAft>
                <a:spcPct val="0"/>
              </a:spcAft>
            </a:pPr>
            <a:r>
              <a:rPr lang="en-US" dirty="0">
                <a:solidFill>
                  <a:prstClr val="black"/>
                </a:solidFill>
                <a:latin typeface="Arial" pitchFamily="-108" charset="0"/>
                <a:ea typeface="ＭＳ Ｐゴシック" charset="0"/>
              </a:rPr>
              <a:t>End-stage, refractory HF</a:t>
            </a:r>
          </a:p>
          <a:p>
            <a:pPr algn="ctr" fontAlgn="base">
              <a:spcBef>
                <a:spcPct val="0"/>
              </a:spcBef>
              <a:spcAft>
                <a:spcPct val="0"/>
              </a:spcAft>
            </a:pPr>
            <a:endParaRPr lang="en-US" sz="2000" b="1" dirty="0">
              <a:solidFill>
                <a:prstClr val="black"/>
              </a:solidFill>
              <a:latin typeface="Arial" pitchFamily="-108" charset="0"/>
              <a:ea typeface="ＭＳ Ｐゴシック" charset="0"/>
            </a:endParaRPr>
          </a:p>
        </p:txBody>
      </p:sp>
      <p:sp>
        <p:nvSpPr>
          <p:cNvPr id="16" name="Bent Arrow 15"/>
          <p:cNvSpPr/>
          <p:nvPr/>
        </p:nvSpPr>
        <p:spPr bwMode="auto">
          <a:xfrm rot="5400000">
            <a:off x="2791619" y="2065530"/>
            <a:ext cx="674688" cy="1216025"/>
          </a:xfrm>
          <a:prstGeom prst="bentArrow">
            <a:avLst>
              <a:gd name="adj1" fmla="val 25000"/>
              <a:gd name="adj2" fmla="val 25000"/>
              <a:gd name="adj3" fmla="val 25000"/>
              <a:gd name="adj4" fmla="val 43750"/>
            </a:avLst>
          </a:prstGeom>
          <a:solidFill>
            <a:srgbClr val="FF0000"/>
          </a:solidFill>
          <a:ln w="50800" cap="flat" cmpd="sng" algn="ctr">
            <a:noFill/>
            <a:prstDash val="solid"/>
            <a:round/>
            <a:headEnd type="triangle" w="lg" len="lg"/>
            <a:tailEnd type="none" w="lg" len="med"/>
          </a:ln>
          <a:effectLst/>
        </p:spPr>
        <p:txBody>
          <a:bodyPr lIns="91440" tIns="45720" rIns="91440" bIns="45720"/>
          <a:lstStyle/>
          <a:p>
            <a:pPr fontAlgn="base">
              <a:spcBef>
                <a:spcPct val="0"/>
              </a:spcBef>
              <a:spcAft>
                <a:spcPct val="0"/>
              </a:spcAft>
              <a:defRPr/>
            </a:pPr>
            <a:endParaRPr lang="en-US">
              <a:solidFill>
                <a:srgbClr val="0070C0"/>
              </a:solidFill>
              <a:latin typeface="Arial" charset="0"/>
              <a:ea typeface="ＭＳ Ｐゴシック" charset="0"/>
            </a:endParaRPr>
          </a:p>
        </p:txBody>
      </p:sp>
      <p:sp>
        <p:nvSpPr>
          <p:cNvPr id="17" name="Bent Arrow 16"/>
          <p:cNvSpPr/>
          <p:nvPr/>
        </p:nvSpPr>
        <p:spPr bwMode="auto">
          <a:xfrm rot="5400000">
            <a:off x="4737417" y="3339184"/>
            <a:ext cx="1169987" cy="1161098"/>
          </a:xfrm>
          <a:prstGeom prst="bentArrow">
            <a:avLst>
              <a:gd name="adj1" fmla="val 16250"/>
              <a:gd name="adj2" fmla="val 14062"/>
              <a:gd name="adj3" fmla="val 17343"/>
              <a:gd name="adj4" fmla="val 44844"/>
            </a:avLst>
          </a:prstGeom>
          <a:solidFill>
            <a:srgbClr val="FF0000"/>
          </a:solidFill>
          <a:ln w="50800" cap="flat" cmpd="sng" algn="ctr">
            <a:noFill/>
            <a:prstDash val="solid"/>
            <a:round/>
            <a:headEnd type="triangle" w="lg" len="lg"/>
            <a:tailEnd type="none" w="lg" len="med"/>
          </a:ln>
          <a:effectLst/>
        </p:spPr>
        <p:txBody>
          <a:bodyPr lIns="91440" tIns="45720" rIns="91440" bIns="45720"/>
          <a:lstStyle/>
          <a:p>
            <a:pPr fontAlgn="base">
              <a:spcBef>
                <a:spcPct val="0"/>
              </a:spcBef>
              <a:spcAft>
                <a:spcPct val="0"/>
              </a:spcAft>
              <a:defRPr/>
            </a:pPr>
            <a:endParaRPr lang="en-US">
              <a:solidFill>
                <a:srgbClr val="0070C0"/>
              </a:solidFill>
              <a:latin typeface="Arial" charset="0"/>
              <a:ea typeface="ＭＳ Ｐゴシック" charset="0"/>
            </a:endParaRPr>
          </a:p>
        </p:txBody>
      </p:sp>
      <p:sp>
        <p:nvSpPr>
          <p:cNvPr id="18" name="Bent Arrow 17"/>
          <p:cNvSpPr/>
          <p:nvPr/>
        </p:nvSpPr>
        <p:spPr bwMode="auto">
          <a:xfrm rot="5400000">
            <a:off x="7253287" y="4468213"/>
            <a:ext cx="635002" cy="1216025"/>
          </a:xfrm>
          <a:prstGeom prst="bentArrow">
            <a:avLst>
              <a:gd name="adj1" fmla="val 25000"/>
              <a:gd name="adj2" fmla="val 25000"/>
              <a:gd name="adj3" fmla="val 25000"/>
              <a:gd name="adj4" fmla="val 43750"/>
            </a:avLst>
          </a:prstGeom>
          <a:solidFill>
            <a:srgbClr val="FF0000"/>
          </a:solidFill>
          <a:ln w="50800" cap="flat" cmpd="sng" algn="ctr">
            <a:noFill/>
            <a:prstDash val="solid"/>
            <a:round/>
            <a:headEnd type="triangle" w="lg" len="lg"/>
            <a:tailEnd type="none" w="lg" len="med"/>
          </a:ln>
          <a:effectLst/>
        </p:spPr>
        <p:txBody>
          <a:bodyPr lIns="91440" tIns="45720" rIns="91440" bIns="45720"/>
          <a:lstStyle/>
          <a:p>
            <a:pPr fontAlgn="base">
              <a:spcBef>
                <a:spcPct val="0"/>
              </a:spcBef>
              <a:spcAft>
                <a:spcPct val="0"/>
              </a:spcAft>
              <a:defRPr/>
            </a:pPr>
            <a:endParaRPr lang="en-US">
              <a:solidFill>
                <a:srgbClr val="0070C0"/>
              </a:solidFill>
              <a:latin typeface="Arial" charset="0"/>
              <a:ea typeface="ＭＳ Ｐゴシック" charset="0"/>
            </a:endParaRPr>
          </a:p>
        </p:txBody>
      </p:sp>
      <p:sp>
        <p:nvSpPr>
          <p:cNvPr id="20" name="Title 1"/>
          <p:cNvSpPr txBox="1">
            <a:spLocks/>
          </p:cNvSpPr>
          <p:nvPr/>
        </p:nvSpPr>
        <p:spPr>
          <a:xfrm>
            <a:off x="457200" y="0"/>
            <a:ext cx="8229600" cy="1220525"/>
          </a:xfrm>
          <a:prstGeom prst="rect">
            <a:avLst/>
          </a:prstGeom>
        </p:spPr>
        <p:txBody>
          <a:bodyPr lIns="91440" tIns="45720" rIns="91440" bIns="45720"/>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Georgia" pitchFamily="18"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Georgia" pitchFamily="18" charset="0"/>
              </a:defRPr>
            </a:lvl6pPr>
            <a:lvl7pPr marL="914400" algn="ctr" rtl="0" fontAlgn="base">
              <a:spcBef>
                <a:spcPct val="0"/>
              </a:spcBef>
              <a:spcAft>
                <a:spcPct val="0"/>
              </a:spcAft>
              <a:defRPr sz="4400">
                <a:solidFill>
                  <a:schemeClr val="tx2"/>
                </a:solidFill>
                <a:latin typeface="Georgia" pitchFamily="18" charset="0"/>
              </a:defRPr>
            </a:lvl7pPr>
            <a:lvl8pPr marL="1371600" algn="ctr" rtl="0" fontAlgn="base">
              <a:spcBef>
                <a:spcPct val="0"/>
              </a:spcBef>
              <a:spcAft>
                <a:spcPct val="0"/>
              </a:spcAft>
              <a:defRPr sz="4400">
                <a:solidFill>
                  <a:schemeClr val="tx2"/>
                </a:solidFill>
                <a:latin typeface="Georgia" pitchFamily="18" charset="0"/>
              </a:defRPr>
            </a:lvl8pPr>
            <a:lvl9pPr marL="1828800" algn="ctr" rtl="0" fontAlgn="base">
              <a:spcBef>
                <a:spcPct val="0"/>
              </a:spcBef>
              <a:spcAft>
                <a:spcPct val="0"/>
              </a:spcAft>
              <a:defRPr sz="4400">
                <a:solidFill>
                  <a:schemeClr val="tx2"/>
                </a:solidFill>
                <a:latin typeface="Georgia" pitchFamily="18" charset="0"/>
              </a:defRPr>
            </a:lvl9pPr>
          </a:lstStyle>
          <a:p>
            <a:r>
              <a:rPr lang="en-US" sz="4000" b="1" dirty="0" smtClean="0">
                <a:solidFill>
                  <a:srgbClr val="000000"/>
                </a:solidFill>
                <a:latin typeface="Candara"/>
                <a:cs typeface="Candara"/>
              </a:rPr>
              <a:t>Overall goal:</a:t>
            </a:r>
          </a:p>
          <a:p>
            <a:r>
              <a:rPr lang="en-US" sz="4000" b="1" dirty="0" smtClean="0">
                <a:solidFill>
                  <a:srgbClr val="000000"/>
                </a:solidFill>
                <a:latin typeface="Candara"/>
                <a:cs typeface="Candara"/>
              </a:rPr>
              <a:t>Prevention of Stage C HF</a:t>
            </a:r>
            <a:endParaRPr lang="en-US" sz="4000" b="1" dirty="0">
              <a:solidFill>
                <a:srgbClr val="000000"/>
              </a:solidFill>
              <a:latin typeface="Candara"/>
              <a:cs typeface="Candara"/>
            </a:endParaRPr>
          </a:p>
        </p:txBody>
      </p:sp>
      <p:sp>
        <p:nvSpPr>
          <p:cNvPr id="11" name="Content Placeholder 2"/>
          <p:cNvSpPr txBox="1">
            <a:spLocks/>
          </p:cNvSpPr>
          <p:nvPr/>
        </p:nvSpPr>
        <p:spPr>
          <a:xfrm>
            <a:off x="381000" y="4636050"/>
            <a:ext cx="3657600" cy="2362200"/>
          </a:xfrm>
          <a:prstGeom prst="rect">
            <a:avLst/>
          </a:prstGeom>
        </p:spPr>
        <p:txBody>
          <a:bodyPr lIns="91440" tIns="45720" rIns="91440" bIns="45720"/>
          <a:lst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a:solidFill>
                  <a:srgbClr val="FFFF99"/>
                </a:solidFill>
                <a:latin typeface="+mn-lt"/>
                <a:ea typeface="ＭＳ Ｐゴシック" pitchFamily="-108" charset="-128"/>
              </a:defRPr>
            </a:lvl2pPr>
            <a:lvl3pPr marL="1143000" indent="-228600" algn="l" rtl="0" eaLnBrk="0" fontAlgn="base" hangingPunct="0">
              <a:spcBef>
                <a:spcPct val="20000"/>
              </a:spcBef>
              <a:spcAft>
                <a:spcPct val="0"/>
              </a:spcAft>
              <a:buFont typeface="Trebuchet MS" pitchFamily="-108" charset="0"/>
              <a:buChar char="—"/>
              <a:defRPr sz="2400">
                <a:solidFill>
                  <a:srgbClr val="FFFF99"/>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a:lstStyle>
          <a:p>
            <a:pPr marL="0" indent="0" algn="ctr">
              <a:buFontTx/>
              <a:buNone/>
            </a:pPr>
            <a:r>
              <a:rPr lang="en-US" b="1" i="1" dirty="0">
                <a:solidFill>
                  <a:srgbClr val="0000FF"/>
                </a:solidFill>
                <a:latin typeface="Arial" pitchFamily="34" charset="0"/>
                <a:cs typeface="Arial" pitchFamily="34" charset="0"/>
              </a:rPr>
              <a:t>Most elderly are at risk </a:t>
            </a:r>
            <a:r>
              <a:rPr lang="en-US" b="1" i="1" dirty="0" smtClean="0">
                <a:solidFill>
                  <a:srgbClr val="0000FF"/>
                </a:solidFill>
                <a:latin typeface="Arial" pitchFamily="34" charset="0"/>
                <a:cs typeface="Arial" pitchFamily="34" charset="0"/>
              </a:rPr>
              <a:t>(Stage A) and </a:t>
            </a:r>
            <a:r>
              <a:rPr lang="en-US" b="1" i="1" dirty="0">
                <a:solidFill>
                  <a:srgbClr val="0000FF"/>
                </a:solidFill>
                <a:latin typeface="Arial" pitchFamily="34" charset="0"/>
                <a:cs typeface="Arial" pitchFamily="34" charset="0"/>
              </a:rPr>
              <a:t>many are in Stage B HF</a:t>
            </a:r>
          </a:p>
          <a:p>
            <a:pPr lvl="1" algn="r"/>
            <a:endParaRPr lang="en-US" sz="3200" dirty="0">
              <a:solidFill>
                <a:srgbClr val="0000FF"/>
              </a:solidFill>
              <a:latin typeface="Arial" pitchFamily="34" charset="0"/>
              <a:cs typeface="Arial" pitchFamily="34" charset="0"/>
            </a:endParaRPr>
          </a:p>
        </p:txBody>
      </p:sp>
      <p:sp>
        <p:nvSpPr>
          <p:cNvPr id="21" name="Content Placeholder 2"/>
          <p:cNvSpPr txBox="1">
            <a:spLocks/>
          </p:cNvSpPr>
          <p:nvPr/>
        </p:nvSpPr>
        <p:spPr>
          <a:xfrm>
            <a:off x="5535401" y="1398688"/>
            <a:ext cx="3582143" cy="1832955"/>
          </a:xfrm>
          <a:prstGeom prst="rect">
            <a:avLst/>
          </a:prstGeom>
        </p:spPr>
        <p:txBody>
          <a:bodyPr lIns="91440" tIns="45720" rIns="91440" bIns="45720"/>
          <a:lst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a:solidFill>
                  <a:srgbClr val="FFFF99"/>
                </a:solidFill>
                <a:latin typeface="+mn-lt"/>
                <a:ea typeface="ＭＳ Ｐゴシック" pitchFamily="-108" charset="-128"/>
              </a:defRPr>
            </a:lvl2pPr>
            <a:lvl3pPr marL="1143000" indent="-228600" algn="l" rtl="0" eaLnBrk="0" fontAlgn="base" hangingPunct="0">
              <a:spcBef>
                <a:spcPct val="20000"/>
              </a:spcBef>
              <a:spcAft>
                <a:spcPct val="0"/>
              </a:spcAft>
              <a:buFont typeface="Trebuchet MS" pitchFamily="-108" charset="0"/>
              <a:buChar char="—"/>
              <a:defRPr sz="2400">
                <a:solidFill>
                  <a:srgbClr val="FFFF99"/>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a:lstStyle>
          <a:p>
            <a:pPr marL="0" indent="0">
              <a:buFontTx/>
              <a:buNone/>
            </a:pPr>
            <a:r>
              <a:rPr lang="en-US" sz="2400" b="1" i="1" dirty="0" smtClean="0">
                <a:solidFill>
                  <a:srgbClr val="0000FF"/>
                </a:solidFill>
                <a:latin typeface="Arial" pitchFamily="34" charset="0"/>
                <a:cs typeface="Arial" pitchFamily="34" charset="0"/>
              </a:rPr>
              <a:t>Stage B</a:t>
            </a:r>
            <a:r>
              <a:rPr lang="en-US" sz="2400" b="1" i="1" dirty="0" smtClean="0">
                <a:solidFill>
                  <a:srgbClr val="0000FF"/>
                </a:solidFill>
                <a:latin typeface="Arial" pitchFamily="34" charset="0"/>
                <a:cs typeface="Arial" pitchFamily="34" charset="0"/>
                <a:sym typeface="Wingdings"/>
              </a:rPr>
              <a:t>C: </a:t>
            </a:r>
            <a:r>
              <a:rPr lang="en-US" sz="2400" i="1" dirty="0" smtClean="0">
                <a:solidFill>
                  <a:srgbClr val="0000FF"/>
                </a:solidFill>
                <a:latin typeface="Arial" pitchFamily="34" charset="0"/>
                <a:cs typeface="Arial" pitchFamily="34" charset="0"/>
              </a:rPr>
              <a:t>Critical transition point but </a:t>
            </a:r>
            <a:r>
              <a:rPr lang="en-US" sz="2400" i="1" u="sng" dirty="0" smtClean="0">
                <a:solidFill>
                  <a:srgbClr val="0000FF"/>
                </a:solidFill>
                <a:latin typeface="Arial" pitchFamily="34" charset="0"/>
                <a:cs typeface="Arial" pitchFamily="34" charset="0"/>
              </a:rPr>
              <a:t>poorly understood</a:t>
            </a:r>
            <a:r>
              <a:rPr lang="en-US" sz="2400" i="1" dirty="0" smtClean="0">
                <a:solidFill>
                  <a:srgbClr val="0000FF"/>
                </a:solidFill>
                <a:latin typeface="Arial" pitchFamily="34" charset="0"/>
                <a:cs typeface="Arial" pitchFamily="34" charset="0"/>
              </a:rPr>
              <a:t>.</a:t>
            </a:r>
            <a:r>
              <a:rPr lang="en-US" sz="2400" b="1" i="1" dirty="0" smtClean="0">
                <a:solidFill>
                  <a:srgbClr val="0000FF"/>
                </a:solidFill>
                <a:latin typeface="Arial" pitchFamily="34" charset="0"/>
                <a:cs typeface="Arial" pitchFamily="34" charset="0"/>
              </a:rPr>
              <a:t> </a:t>
            </a:r>
            <a:r>
              <a:rPr lang="en-US" sz="2400" i="1" dirty="0" smtClean="0">
                <a:solidFill>
                  <a:srgbClr val="0000FF"/>
                </a:solidFill>
                <a:latin typeface="Arial" pitchFamily="34" charset="0"/>
                <a:cs typeface="Arial" pitchFamily="34" charset="0"/>
              </a:rPr>
              <a:t>What defines the development of symptomatic HF?</a:t>
            </a:r>
            <a:endParaRPr lang="en-US" sz="2400" i="1" dirty="0">
              <a:solidFill>
                <a:srgbClr val="0000FF"/>
              </a:solidFill>
              <a:latin typeface="Arial" pitchFamily="34" charset="0"/>
              <a:cs typeface="Arial" pitchFamily="34" charset="0"/>
            </a:endParaRPr>
          </a:p>
          <a:p>
            <a:pPr lvl="1" algn="r"/>
            <a:endParaRPr lang="en-US" sz="3200" dirty="0">
              <a:solidFill>
                <a:srgbClr val="0000FF"/>
              </a:solidFill>
              <a:latin typeface="Arial" pitchFamily="34" charset="0"/>
              <a:cs typeface="Arial" pitchFamily="34" charset="0"/>
            </a:endParaRPr>
          </a:p>
        </p:txBody>
      </p:sp>
      <p:sp>
        <p:nvSpPr>
          <p:cNvPr id="22" name="Content Placeholder 2"/>
          <p:cNvSpPr txBox="1">
            <a:spLocks/>
          </p:cNvSpPr>
          <p:nvPr/>
        </p:nvSpPr>
        <p:spPr>
          <a:xfrm>
            <a:off x="4538367" y="2371368"/>
            <a:ext cx="955064" cy="1063003"/>
          </a:xfrm>
          <a:prstGeom prst="rect">
            <a:avLst/>
          </a:prstGeom>
        </p:spPr>
        <p:txBody>
          <a:bodyPr lIns="91440" tIns="45720" rIns="91440" bIns="45720"/>
          <a:lstStyle>
            <a:lvl1pPr marL="342900" indent="-342900" algn="l" rtl="0" eaLnBrk="0" fontAlgn="base" hangingPunct="0">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108" charset="0"/>
              <a:buChar char="»"/>
              <a:defRPr sz="2800">
                <a:solidFill>
                  <a:srgbClr val="FFFF99"/>
                </a:solidFill>
                <a:latin typeface="+mn-lt"/>
                <a:ea typeface="ＭＳ Ｐゴシック" pitchFamily="-108" charset="-128"/>
              </a:defRPr>
            </a:lvl2pPr>
            <a:lvl3pPr marL="1143000" indent="-228600" algn="l" rtl="0" eaLnBrk="0" fontAlgn="base" hangingPunct="0">
              <a:spcBef>
                <a:spcPct val="20000"/>
              </a:spcBef>
              <a:spcAft>
                <a:spcPct val="0"/>
              </a:spcAft>
              <a:buFont typeface="Trebuchet MS" pitchFamily="-108" charset="0"/>
              <a:buChar char="—"/>
              <a:defRPr sz="2400">
                <a:solidFill>
                  <a:srgbClr val="FFFF99"/>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FFFF99"/>
                </a:solidFill>
                <a:latin typeface="+mn-lt"/>
                <a:ea typeface="ＭＳ Ｐゴシック" pitchFamily="-108" charset="-128"/>
              </a:defRPr>
            </a:lvl5pPr>
            <a:lvl6pPr marL="2514600" indent="-228600" algn="l" rtl="0" fontAlgn="base">
              <a:spcBef>
                <a:spcPct val="20000"/>
              </a:spcBef>
              <a:spcAft>
                <a:spcPct val="0"/>
              </a:spcAft>
              <a:buChar char="»"/>
              <a:defRPr sz="2000">
                <a:solidFill>
                  <a:srgbClr val="FFFF99"/>
                </a:solidFill>
                <a:latin typeface="+mn-lt"/>
              </a:defRPr>
            </a:lvl6pPr>
            <a:lvl7pPr marL="2971800" indent="-228600" algn="l" rtl="0" fontAlgn="base">
              <a:spcBef>
                <a:spcPct val="20000"/>
              </a:spcBef>
              <a:spcAft>
                <a:spcPct val="0"/>
              </a:spcAft>
              <a:buChar char="»"/>
              <a:defRPr sz="2000">
                <a:solidFill>
                  <a:srgbClr val="FFFF99"/>
                </a:solidFill>
                <a:latin typeface="+mn-lt"/>
              </a:defRPr>
            </a:lvl7pPr>
            <a:lvl8pPr marL="3429000" indent="-228600" algn="l" rtl="0" fontAlgn="base">
              <a:spcBef>
                <a:spcPct val="20000"/>
              </a:spcBef>
              <a:spcAft>
                <a:spcPct val="0"/>
              </a:spcAft>
              <a:buChar char="»"/>
              <a:defRPr sz="2000">
                <a:solidFill>
                  <a:srgbClr val="FFFF99"/>
                </a:solidFill>
                <a:latin typeface="+mn-lt"/>
              </a:defRPr>
            </a:lvl8pPr>
            <a:lvl9pPr marL="3886200" indent="-228600" algn="l" rtl="0" fontAlgn="base">
              <a:spcBef>
                <a:spcPct val="20000"/>
              </a:spcBef>
              <a:spcAft>
                <a:spcPct val="0"/>
              </a:spcAft>
              <a:buChar char="»"/>
              <a:defRPr sz="2000">
                <a:solidFill>
                  <a:srgbClr val="FFFF99"/>
                </a:solidFill>
                <a:latin typeface="+mn-lt"/>
              </a:defRPr>
            </a:lvl9pPr>
          </a:lstStyle>
          <a:p>
            <a:pPr marL="0" indent="0">
              <a:buFontTx/>
              <a:buNone/>
            </a:pPr>
            <a:r>
              <a:rPr lang="en-US" sz="6600" b="1" dirty="0" smtClean="0">
                <a:solidFill>
                  <a:srgbClr val="0000FF"/>
                </a:solidFill>
                <a:latin typeface="Zapf Dingbats"/>
                <a:ea typeface="Zapf Dingbats"/>
                <a:cs typeface="Zapf Dingbats"/>
                <a:sym typeface="Zapf Dingbats"/>
              </a:rPr>
              <a:t>★</a:t>
            </a:r>
            <a:endParaRPr lang="en-US" sz="6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99520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0" y="1642972"/>
            <a:ext cx="8774199" cy="3450696"/>
          </a:xfrm>
          <a:solidFill>
            <a:srgbClr val="FFFFFF"/>
          </a:solidFill>
        </p:spPr>
        <p:txBody>
          <a:bodyPr>
            <a:noAutofit/>
          </a:bodyPr>
          <a:lstStyle/>
          <a:p>
            <a:r>
              <a:rPr lang="en-US" sz="3200" b="1" dirty="0" smtClean="0"/>
              <a:t>Echocardiography </a:t>
            </a:r>
            <a:r>
              <a:rPr lang="en-US" sz="3200" dirty="0"/>
              <a:t>with </a:t>
            </a:r>
            <a:r>
              <a:rPr lang="en-US" sz="3200" dirty="0" smtClean="0"/>
              <a:t>Doppler, tissue Doppler and speckle-tracking</a:t>
            </a:r>
          </a:p>
          <a:p>
            <a:pPr lvl="1">
              <a:buFont typeface="Wingdings" charset="2"/>
              <a:buChar char="ü"/>
            </a:pPr>
            <a:r>
              <a:rPr lang="en-US" sz="2800" dirty="0" smtClean="0"/>
              <a:t>At </a:t>
            </a:r>
            <a:r>
              <a:rPr lang="en-US" sz="2800" dirty="0"/>
              <a:t>r</a:t>
            </a:r>
            <a:r>
              <a:rPr lang="en-US" sz="2800" dirty="0" smtClean="0"/>
              <a:t>est</a:t>
            </a:r>
          </a:p>
          <a:p>
            <a:pPr lvl="1">
              <a:buFont typeface="Wingdings" charset="2"/>
              <a:buChar char="ü"/>
            </a:pPr>
            <a:r>
              <a:rPr lang="en-US" sz="2800" dirty="0" smtClean="0"/>
              <a:t>Passive </a:t>
            </a:r>
            <a:r>
              <a:rPr lang="en-US" sz="2800" dirty="0"/>
              <a:t>leg </a:t>
            </a:r>
            <a:r>
              <a:rPr lang="en-US" sz="2800" dirty="0" smtClean="0"/>
              <a:t>raise (</a:t>
            </a:r>
            <a:r>
              <a:rPr lang="en-US" sz="2800" dirty="0" smtClean="0">
                <a:latin typeface="Wingdings"/>
                <a:ea typeface="Wingdings"/>
                <a:cs typeface="Wingdings"/>
                <a:sym typeface="Wingdings"/>
              </a:rPr>
              <a:t></a:t>
            </a:r>
            <a:r>
              <a:rPr lang="en-US" sz="2800" dirty="0" smtClean="0">
                <a:sym typeface="Wingdings"/>
              </a:rPr>
              <a:t>preload)</a:t>
            </a:r>
            <a:endParaRPr lang="en-US" sz="2800" dirty="0" smtClean="0"/>
          </a:p>
          <a:p>
            <a:pPr lvl="1">
              <a:buFont typeface="Wingdings" charset="2"/>
              <a:buChar char="ü"/>
            </a:pPr>
            <a:r>
              <a:rPr lang="en-US" sz="2800" dirty="0" smtClean="0"/>
              <a:t>Bilateral cuff occlusion (</a:t>
            </a:r>
            <a:r>
              <a:rPr lang="en-US" sz="2800" dirty="0" smtClean="0">
                <a:latin typeface="Wingdings"/>
                <a:ea typeface="Wingdings"/>
                <a:cs typeface="Wingdings"/>
                <a:sym typeface="Wingdings"/>
              </a:rPr>
              <a:t></a:t>
            </a:r>
            <a:r>
              <a:rPr lang="en-US" sz="2800" dirty="0" smtClean="0">
                <a:sym typeface="Wingdings"/>
              </a:rPr>
              <a:t>afterload)</a:t>
            </a:r>
            <a:endParaRPr lang="en-US" sz="3000" dirty="0" smtClean="0"/>
          </a:p>
          <a:p>
            <a:r>
              <a:rPr lang="en-US" sz="3200" b="1" dirty="0" smtClean="0"/>
              <a:t>Arterial stiffness (Fukuda </a:t>
            </a:r>
            <a:r>
              <a:rPr lang="en-US" sz="3200" b="1" dirty="0" err="1" smtClean="0"/>
              <a:t>VaSera</a:t>
            </a:r>
            <a:r>
              <a:rPr lang="en-US" sz="3200" b="1" dirty="0" smtClean="0"/>
              <a:t>)</a:t>
            </a:r>
          </a:p>
          <a:p>
            <a:r>
              <a:rPr lang="en-US" sz="3200" b="1" dirty="0" smtClean="0"/>
              <a:t>Cardiopulmonary exercise testing </a:t>
            </a:r>
            <a:r>
              <a:rPr lang="en-US" sz="3200" dirty="0" smtClean="0"/>
              <a:t>in a subset (n=300) to validate early HF dx, as CPEX is gold standard for evaluating exercise intolerance </a:t>
            </a:r>
            <a:endParaRPr lang="en-US" sz="3200" b="1" dirty="0"/>
          </a:p>
        </p:txBody>
      </p:sp>
      <p:sp>
        <p:nvSpPr>
          <p:cNvPr id="3" name="Title 2"/>
          <p:cNvSpPr>
            <a:spLocks noGrp="1"/>
          </p:cNvSpPr>
          <p:nvPr>
            <p:ph type="title"/>
          </p:nvPr>
        </p:nvSpPr>
        <p:spPr/>
        <p:txBody>
          <a:bodyPr>
            <a:normAutofit/>
          </a:bodyPr>
          <a:lstStyle/>
          <a:p>
            <a:r>
              <a:rPr lang="en-US" sz="5400" b="1" dirty="0" smtClean="0">
                <a:solidFill>
                  <a:srgbClr val="000000"/>
                </a:solidFill>
              </a:rPr>
              <a:t>METHODS (3)</a:t>
            </a:r>
            <a:endParaRPr lang="en-US" sz="5400" b="1" dirty="0">
              <a:solidFill>
                <a:srgbClr val="000000"/>
              </a:solidFill>
            </a:endParaRPr>
          </a:p>
        </p:txBody>
      </p:sp>
    </p:spTree>
    <p:extLst>
      <p:ext uri="{BB962C8B-B14F-4D97-AF65-F5344CB8AC3E}">
        <p14:creationId xmlns:p14="http://schemas.microsoft.com/office/powerpoint/2010/main" val="40451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353" y="0"/>
            <a:ext cx="320264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5" y="-1"/>
            <a:ext cx="3009900" cy="686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3473991" y="0"/>
            <a:ext cx="2889310" cy="2217741"/>
          </a:xfrm>
          <a:prstGeom prst="rect">
            <a:avLst/>
          </a:prstGeom>
        </p:spPr>
      </p:pic>
      <p:sp>
        <p:nvSpPr>
          <p:cNvPr id="4" name="TextBox 3"/>
          <p:cNvSpPr txBox="1"/>
          <p:nvPr/>
        </p:nvSpPr>
        <p:spPr>
          <a:xfrm>
            <a:off x="2539806" y="3210049"/>
            <a:ext cx="1395497" cy="1200329"/>
          </a:xfrm>
          <a:prstGeom prst="rect">
            <a:avLst/>
          </a:prstGeom>
          <a:noFill/>
        </p:spPr>
        <p:txBody>
          <a:bodyPr wrap="square" rtlCol="0">
            <a:spAutoFit/>
          </a:bodyPr>
          <a:lstStyle/>
          <a:p>
            <a:r>
              <a:rPr lang="en-US" b="1" dirty="0" smtClean="0">
                <a:latin typeface="Arial"/>
                <a:cs typeface="Arial"/>
              </a:rPr>
              <a:t>Vivid T8 cardiac ultrasound system</a:t>
            </a:r>
            <a:endParaRPr lang="en-US" b="1" dirty="0">
              <a:latin typeface="Arial"/>
              <a:cs typeface="Arial"/>
            </a:endParaRPr>
          </a:p>
        </p:txBody>
      </p:sp>
      <p:sp>
        <p:nvSpPr>
          <p:cNvPr id="6" name="TextBox 5"/>
          <p:cNvSpPr txBox="1"/>
          <p:nvPr/>
        </p:nvSpPr>
        <p:spPr>
          <a:xfrm>
            <a:off x="3767844" y="2162171"/>
            <a:ext cx="2189828" cy="1200329"/>
          </a:xfrm>
          <a:prstGeom prst="rect">
            <a:avLst/>
          </a:prstGeom>
          <a:noFill/>
        </p:spPr>
        <p:txBody>
          <a:bodyPr wrap="square" rtlCol="0">
            <a:spAutoFit/>
          </a:bodyPr>
          <a:lstStyle/>
          <a:p>
            <a:pPr algn="r"/>
            <a:r>
              <a:rPr lang="en-US" b="1" dirty="0" smtClean="0">
                <a:latin typeface="Arial"/>
                <a:cs typeface="Arial"/>
              </a:rPr>
              <a:t>Fukuda</a:t>
            </a:r>
          </a:p>
          <a:p>
            <a:pPr algn="r"/>
            <a:r>
              <a:rPr lang="en-US" b="1" dirty="0" err="1" smtClean="0">
                <a:latin typeface="Arial"/>
                <a:cs typeface="Arial"/>
              </a:rPr>
              <a:t>VaSera</a:t>
            </a:r>
            <a:endParaRPr lang="en-US" b="1" dirty="0" smtClean="0">
              <a:latin typeface="Arial"/>
              <a:cs typeface="Arial"/>
            </a:endParaRPr>
          </a:p>
          <a:p>
            <a:pPr algn="r"/>
            <a:r>
              <a:rPr lang="en-US" b="1" dirty="0" smtClean="0">
                <a:latin typeface="Arial"/>
                <a:cs typeface="Arial"/>
              </a:rPr>
              <a:t>(automated</a:t>
            </a:r>
          </a:p>
          <a:p>
            <a:pPr algn="r"/>
            <a:r>
              <a:rPr lang="en-US" b="1" dirty="0" smtClean="0">
                <a:latin typeface="Arial"/>
                <a:cs typeface="Arial"/>
              </a:rPr>
              <a:t>PWV, ABI, HRV)</a:t>
            </a:r>
            <a:endParaRPr lang="en-US" b="1" dirty="0">
              <a:latin typeface="Arial"/>
              <a:cs typeface="Arial"/>
            </a:endParaRPr>
          </a:p>
        </p:txBody>
      </p:sp>
      <p:sp>
        <p:nvSpPr>
          <p:cNvPr id="7" name="TextBox 6"/>
          <p:cNvSpPr txBox="1"/>
          <p:nvPr/>
        </p:nvSpPr>
        <p:spPr>
          <a:xfrm>
            <a:off x="2525851" y="4311508"/>
            <a:ext cx="2135112" cy="646331"/>
          </a:xfrm>
          <a:prstGeom prst="rect">
            <a:avLst/>
          </a:prstGeom>
          <a:noFill/>
        </p:spPr>
        <p:txBody>
          <a:bodyPr wrap="square" rtlCol="0">
            <a:spAutoFit/>
          </a:bodyPr>
          <a:lstStyle/>
          <a:p>
            <a:r>
              <a:rPr lang="en-US" b="1" dirty="0" smtClean="0">
                <a:latin typeface="Arial"/>
                <a:cs typeface="Arial"/>
              </a:rPr>
              <a:t>(tissue Doppler, speckle-tracking)</a:t>
            </a:r>
            <a:endParaRPr lang="en-US" b="1" dirty="0">
              <a:latin typeface="Arial"/>
              <a:cs typeface="Arial"/>
            </a:endParaRPr>
          </a:p>
        </p:txBody>
      </p:sp>
      <p:sp>
        <p:nvSpPr>
          <p:cNvPr id="5" name="Rectangle 4"/>
          <p:cNvSpPr/>
          <p:nvPr/>
        </p:nvSpPr>
        <p:spPr>
          <a:xfrm>
            <a:off x="2121157" y="2093513"/>
            <a:ext cx="348874" cy="307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6612" y="2483182"/>
            <a:ext cx="348874" cy="307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07373" y="5078014"/>
            <a:ext cx="348874" cy="307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3819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900" y="1665497"/>
            <a:ext cx="8716474" cy="3886200"/>
          </a:xfrm>
          <a:solidFill>
            <a:srgbClr val="FFFFFF"/>
          </a:solidFill>
        </p:spPr>
        <p:txBody>
          <a:bodyPr>
            <a:noAutofit/>
          </a:bodyPr>
          <a:lstStyle/>
          <a:p>
            <a:r>
              <a:rPr lang="en-US" sz="3600" b="1" dirty="0" smtClean="0"/>
              <a:t>Definition of early HF:</a:t>
            </a:r>
          </a:p>
          <a:p>
            <a:pPr lvl="1">
              <a:buFont typeface="Wingdings" charset="2"/>
              <a:buChar char="ü"/>
            </a:pPr>
            <a:r>
              <a:rPr lang="en-US" sz="3200" dirty="0" smtClean="0"/>
              <a:t>No prior HF hospitalization </a:t>
            </a:r>
            <a:r>
              <a:rPr lang="en-US" sz="3200" b="1" i="1" dirty="0" smtClean="0"/>
              <a:t>and</a:t>
            </a:r>
            <a:endParaRPr lang="en-US" sz="3200" b="1" dirty="0" smtClean="0"/>
          </a:p>
          <a:p>
            <a:pPr lvl="1">
              <a:buFont typeface="Wingdings" charset="2"/>
              <a:buChar char="ü"/>
            </a:pPr>
            <a:r>
              <a:rPr lang="en-US" sz="3200" dirty="0" smtClean="0"/>
              <a:t>Presence of HF symptoms or functional limitation suggestive of HF</a:t>
            </a:r>
            <a:r>
              <a:rPr lang="en-US" sz="3200" i="1" dirty="0" smtClean="0"/>
              <a:t> </a:t>
            </a:r>
            <a:r>
              <a:rPr lang="en-US" sz="3200" b="1" i="1" dirty="0" smtClean="0"/>
              <a:t>and</a:t>
            </a:r>
            <a:endParaRPr lang="en-US" sz="3200" b="1" dirty="0" smtClean="0"/>
          </a:p>
          <a:p>
            <a:pPr lvl="1">
              <a:buFont typeface="Wingdings" charset="2"/>
              <a:buChar char="ü"/>
            </a:pPr>
            <a:r>
              <a:rPr lang="en-US" sz="3200" dirty="0" smtClean="0">
                <a:latin typeface="Wingdings"/>
                <a:ea typeface="Wingdings"/>
                <a:cs typeface="Wingdings"/>
                <a:sym typeface="Wingdings"/>
              </a:rPr>
              <a:t></a:t>
            </a:r>
            <a:r>
              <a:rPr lang="en-US" sz="3200" dirty="0" err="1" smtClean="0"/>
              <a:t>NTproBNP</a:t>
            </a:r>
            <a:r>
              <a:rPr lang="en-US" sz="3200" dirty="0"/>
              <a:t> </a:t>
            </a:r>
            <a:r>
              <a:rPr lang="en-US" sz="3200" dirty="0" smtClean="0"/>
              <a:t>or echo evidence of elevated LV filling pressure (at rest or with passive leg raise or bilateral cuff occlusion)</a:t>
            </a:r>
            <a:endParaRPr lang="en-US" sz="3200" dirty="0"/>
          </a:p>
        </p:txBody>
      </p:sp>
      <p:sp>
        <p:nvSpPr>
          <p:cNvPr id="3" name="Title 2"/>
          <p:cNvSpPr>
            <a:spLocks noGrp="1"/>
          </p:cNvSpPr>
          <p:nvPr>
            <p:ph type="title"/>
          </p:nvPr>
        </p:nvSpPr>
        <p:spPr/>
        <p:txBody>
          <a:bodyPr>
            <a:normAutofit/>
          </a:bodyPr>
          <a:lstStyle/>
          <a:p>
            <a:r>
              <a:rPr lang="en-US" sz="5400" b="1" dirty="0" smtClean="0">
                <a:solidFill>
                  <a:srgbClr val="000000"/>
                </a:solidFill>
              </a:rPr>
              <a:t>METHODS (3)</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22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chemeClr val="tx1"/>
                </a:solidFill>
              </a:rPr>
              <a:t>Approach to Early HF Classification</a:t>
            </a:r>
            <a:endParaRPr lang="en-US"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947" y="1601152"/>
            <a:ext cx="5715953" cy="504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4640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268" y="2398172"/>
            <a:ext cx="7616563" cy="3450696"/>
          </a:xfrm>
        </p:spPr>
        <p:txBody>
          <a:bodyPr>
            <a:noAutofit/>
          </a:bodyPr>
          <a:lstStyle/>
          <a:p>
            <a:r>
              <a:rPr lang="en-US" sz="3200" b="1" dirty="0" smtClean="0"/>
              <a:t>Clinical impact within the next 5 years: </a:t>
            </a:r>
          </a:p>
          <a:p>
            <a:pPr lvl="1">
              <a:buFont typeface="Wingdings" charset="2"/>
              <a:buChar char="ü"/>
            </a:pPr>
            <a:r>
              <a:rPr lang="en-US" sz="2800" dirty="0" smtClean="0"/>
              <a:t>Characterization of the early HF syndrome, including prevalence data, diagnostic criteria, and clinical characteristics will help inform design of prevention and intervention trials</a:t>
            </a:r>
          </a:p>
          <a:p>
            <a:pPr lvl="1">
              <a:buFont typeface="Wingdings" charset="2"/>
              <a:buChar char="ü"/>
            </a:pPr>
            <a:r>
              <a:rPr lang="en-US" sz="2800" dirty="0" smtClean="0"/>
              <a:t>Identification of patients at highest risk for transitioning from Stage B</a:t>
            </a:r>
            <a:r>
              <a:rPr lang="en-US" sz="2800" dirty="0" smtClean="0">
                <a:sym typeface="Wingdings" panose="05000000000000000000" pitchFamily="2" charset="2"/>
              </a:rPr>
              <a:t>C (early) HF</a:t>
            </a:r>
            <a:endParaRPr lang="en-US" sz="2800" dirty="0" smtClean="0"/>
          </a:p>
        </p:txBody>
      </p:sp>
      <p:sp>
        <p:nvSpPr>
          <p:cNvPr id="3" name="Title 2"/>
          <p:cNvSpPr>
            <a:spLocks noGrp="1"/>
          </p:cNvSpPr>
          <p:nvPr>
            <p:ph type="title"/>
          </p:nvPr>
        </p:nvSpPr>
        <p:spPr/>
        <p:txBody>
          <a:bodyPr>
            <a:normAutofit/>
          </a:bodyPr>
          <a:lstStyle/>
          <a:p>
            <a:r>
              <a:rPr lang="en-US" sz="6600" b="1" dirty="0" smtClean="0">
                <a:solidFill>
                  <a:srgbClr val="000000"/>
                </a:solidFill>
              </a:rPr>
              <a:t>IMPACT</a:t>
            </a:r>
            <a:endParaRPr lang="en-US" sz="66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1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32"/>
        </a:solidFill>
        <a:effectLst/>
      </p:bgPr>
    </p:bg>
    <p:spTree>
      <p:nvGrpSpPr>
        <p:cNvPr id="1" name=""/>
        <p:cNvGrpSpPr/>
        <p:nvPr/>
      </p:nvGrpSpPr>
      <p:grpSpPr>
        <a:xfrm>
          <a:off x="0" y="0"/>
          <a:ext cx="0" cy="0"/>
          <a:chOff x="0" y="0"/>
          <a:chExt cx="0" cy="0"/>
        </a:xfrm>
      </p:grpSpPr>
      <p:pic>
        <p:nvPicPr>
          <p:cNvPr id="105474" name="Picture 2" descr="purple_chicago_skyline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ctrTitle"/>
          </p:nvPr>
        </p:nvSpPr>
        <p:spPr>
          <a:xfrm>
            <a:off x="0" y="5359115"/>
            <a:ext cx="9144000" cy="982663"/>
          </a:xfrm>
        </p:spPr>
        <p:txBody>
          <a:bodyPr anchor="t"/>
          <a:lstStyle/>
          <a:p>
            <a:pPr eaLnBrk="1" hangingPunct="1">
              <a:defRPr/>
            </a:pPr>
            <a:r>
              <a:rPr lang="en-US" sz="8000" b="1" i="1" dirty="0">
                <a:solidFill>
                  <a:srgbClr val="D0D0FC"/>
                </a:solidFill>
                <a:effectLst>
                  <a:outerShdw blurRad="38100" dist="38100" dir="2700000" algn="tl">
                    <a:srgbClr val="000000"/>
                  </a:outerShdw>
                </a:effectLst>
                <a:latin typeface="Candara"/>
                <a:cs typeface="Candara"/>
              </a:rPr>
              <a:t>thank you! </a:t>
            </a:r>
          </a:p>
        </p:txBody>
      </p:sp>
    </p:spTree>
    <p:extLst>
      <p:ext uri="{BB962C8B-B14F-4D97-AF65-F5344CB8AC3E}">
        <p14:creationId xmlns:p14="http://schemas.microsoft.com/office/powerpoint/2010/main" val="265232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661" y="1622206"/>
            <a:ext cx="8700281" cy="4379088"/>
          </a:xfrm>
          <a:solidFill>
            <a:srgbClr val="FFFFFF"/>
          </a:solidFill>
        </p:spPr>
        <p:txBody>
          <a:bodyPr>
            <a:normAutofit fontScale="92500" lnSpcReduction="10000"/>
          </a:bodyPr>
          <a:lstStyle/>
          <a:p>
            <a:r>
              <a:rPr lang="en-US" sz="3200" b="1" dirty="0" smtClean="0"/>
              <a:t>Aims 1 and 2 </a:t>
            </a:r>
            <a:r>
              <a:rPr lang="en-US" sz="3200" dirty="0" smtClean="0"/>
              <a:t>will be analyzed using standard techniques (linear, logistic regression)</a:t>
            </a:r>
          </a:p>
          <a:p>
            <a:r>
              <a:rPr lang="en-US" sz="3200" b="1" dirty="0" smtClean="0"/>
              <a:t>Aim 3: </a:t>
            </a:r>
            <a:r>
              <a:rPr lang="en-US" sz="3200" i="1" dirty="0" err="1" smtClean="0"/>
              <a:t>Phenomics</a:t>
            </a:r>
            <a:r>
              <a:rPr lang="en-US" sz="3200" i="1" dirty="0" smtClean="0"/>
              <a:t> analysis (</a:t>
            </a:r>
            <a:r>
              <a:rPr lang="en-US" sz="3200" i="1" dirty="0" err="1" smtClean="0"/>
              <a:t>phenomapping</a:t>
            </a:r>
            <a:r>
              <a:rPr lang="en-US" sz="3200" i="1" dirty="0" smtClean="0"/>
              <a:t>)</a:t>
            </a:r>
          </a:p>
          <a:p>
            <a:pPr lvl="1">
              <a:buFont typeface="Wingdings" charset="2"/>
              <a:buChar char="ü"/>
            </a:pPr>
            <a:r>
              <a:rPr lang="en-US" sz="3000" dirty="0" smtClean="0"/>
              <a:t>Quantitative phenotypes standardized </a:t>
            </a:r>
            <a:r>
              <a:rPr lang="en-US" sz="2400" dirty="0" smtClean="0"/>
              <a:t>(mean 0, SD 1)</a:t>
            </a:r>
            <a:endParaRPr lang="en-US" sz="3000" dirty="0" smtClean="0"/>
          </a:p>
          <a:p>
            <a:pPr lvl="1">
              <a:buFont typeface="Wingdings" charset="2"/>
              <a:buChar char="ü"/>
            </a:pPr>
            <a:r>
              <a:rPr lang="en-US" sz="3000" dirty="0" smtClean="0"/>
              <a:t>Hierarchical cluster analysis for data visualization</a:t>
            </a:r>
          </a:p>
          <a:p>
            <a:pPr lvl="1">
              <a:buFont typeface="Wingdings" charset="2"/>
              <a:buChar char="ü"/>
            </a:pPr>
            <a:r>
              <a:rPr lang="en-US" sz="3000" dirty="0" smtClean="0"/>
              <a:t>Model-based clustering with BIC penalty</a:t>
            </a:r>
          </a:p>
          <a:p>
            <a:pPr lvl="1">
              <a:buFont typeface="Wingdings" charset="2"/>
              <a:buChar char="ü"/>
            </a:pPr>
            <a:r>
              <a:rPr lang="en-US" sz="3000" dirty="0" smtClean="0"/>
              <a:t>Principal components analysis</a:t>
            </a:r>
          </a:p>
          <a:p>
            <a:pPr lvl="1">
              <a:buFont typeface="Wingdings" charset="2"/>
              <a:buChar char="ü"/>
            </a:pPr>
            <a:r>
              <a:rPr lang="en-US" sz="3000" dirty="0" smtClean="0"/>
              <a:t>Multinomial logistic regression with lasso penalty</a:t>
            </a:r>
          </a:p>
          <a:p>
            <a:pPr lvl="1">
              <a:buFont typeface="Wingdings" charset="2"/>
              <a:buChar char="ü"/>
            </a:pPr>
            <a:r>
              <a:rPr lang="en-US" sz="3000" dirty="0"/>
              <a:t>Internal and external validation/replication</a:t>
            </a:r>
          </a:p>
          <a:p>
            <a:pPr lvl="1">
              <a:buFont typeface="Wingdings" charset="2"/>
              <a:buChar char="ü"/>
            </a:pPr>
            <a:endParaRPr lang="en-US" sz="3000" dirty="0" smtClean="0"/>
          </a:p>
        </p:txBody>
      </p:sp>
      <p:sp>
        <p:nvSpPr>
          <p:cNvPr id="3" name="Title 2"/>
          <p:cNvSpPr>
            <a:spLocks noGrp="1"/>
          </p:cNvSpPr>
          <p:nvPr>
            <p:ph type="title"/>
          </p:nvPr>
        </p:nvSpPr>
        <p:spPr/>
        <p:txBody>
          <a:bodyPr>
            <a:normAutofit/>
          </a:bodyPr>
          <a:lstStyle/>
          <a:p>
            <a:r>
              <a:rPr lang="en-US" sz="5400" b="1" dirty="0" smtClean="0">
                <a:solidFill>
                  <a:srgbClr val="000000"/>
                </a:solidFill>
              </a:rPr>
              <a:t>Statistical analyses</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01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230" y="1490376"/>
            <a:ext cx="8729143" cy="3886200"/>
          </a:xfrm>
          <a:solidFill>
            <a:srgbClr val="FFFFFF"/>
          </a:solidFill>
        </p:spPr>
        <p:txBody>
          <a:bodyPr>
            <a:noAutofit/>
          </a:bodyPr>
          <a:lstStyle/>
          <a:p>
            <a:r>
              <a:rPr lang="en-US" sz="2800" b="1" dirty="0" smtClean="0"/>
              <a:t>Projected sample size = 3500</a:t>
            </a:r>
          </a:p>
          <a:p>
            <a:r>
              <a:rPr lang="en-US" b="1" dirty="0" smtClean="0"/>
              <a:t>Aim 1: </a:t>
            </a:r>
            <a:r>
              <a:rPr lang="en-US" dirty="0" smtClean="0"/>
              <a:t>&gt;90% probability of obtaining a 95% CI bounds of 8, 10% around our estimate of total HF prevalence of 9%</a:t>
            </a:r>
          </a:p>
          <a:p>
            <a:r>
              <a:rPr lang="en-US" b="1" dirty="0" smtClean="0"/>
              <a:t>Aim 2: </a:t>
            </a:r>
            <a:r>
              <a:rPr lang="en-US" dirty="0" smtClean="0"/>
              <a:t>&gt;80% power to detect OR for difference in early HF by gender and race/ethnicity in the range of 1.4-1.7 as well as major RFs such as obesity, diabetes, HTN and CKD</a:t>
            </a:r>
            <a:endParaRPr lang="en-US" b="1" dirty="0" smtClean="0"/>
          </a:p>
          <a:p>
            <a:r>
              <a:rPr lang="en-US" b="1" dirty="0" smtClean="0"/>
              <a:t>Aim 3: </a:t>
            </a:r>
            <a:r>
              <a:rPr lang="en-US" dirty="0" smtClean="0"/>
              <a:t>Estimated sample size of each </a:t>
            </a:r>
            <a:r>
              <a:rPr lang="en-US" dirty="0" err="1" smtClean="0"/>
              <a:t>pheno</a:t>
            </a:r>
            <a:r>
              <a:rPr lang="en-US" dirty="0" smtClean="0"/>
              <a:t>-group = 600; based on “best” vs. “worst” </a:t>
            </a:r>
            <a:r>
              <a:rPr lang="en-US" dirty="0" err="1" smtClean="0"/>
              <a:t>pheno</a:t>
            </a:r>
            <a:r>
              <a:rPr lang="en-US" dirty="0" smtClean="0"/>
              <a:t>-group (power = 0.8, alpha = 0.05) Minimal detectable difference:</a:t>
            </a:r>
          </a:p>
          <a:p>
            <a:pPr lvl="1"/>
            <a:r>
              <a:rPr lang="en-US" sz="2400" dirty="0" smtClean="0"/>
              <a:t>Global longitudinal strain: 1.5% (0.25%-units) difference</a:t>
            </a:r>
          </a:p>
          <a:p>
            <a:pPr lvl="1"/>
            <a:r>
              <a:rPr lang="en-US" sz="2400" dirty="0" smtClean="0"/>
              <a:t>Time-to-peak longitudinal wall stress: 3% (2.5 </a:t>
            </a:r>
            <a:r>
              <a:rPr lang="en-US" sz="2400" dirty="0" err="1" smtClean="0"/>
              <a:t>ms</a:t>
            </a:r>
            <a:r>
              <a:rPr lang="en-US" sz="2400" dirty="0" smtClean="0"/>
              <a:t>) difference</a:t>
            </a:r>
          </a:p>
        </p:txBody>
      </p:sp>
      <p:sp>
        <p:nvSpPr>
          <p:cNvPr id="3" name="Title 2"/>
          <p:cNvSpPr>
            <a:spLocks noGrp="1"/>
          </p:cNvSpPr>
          <p:nvPr>
            <p:ph type="title"/>
          </p:nvPr>
        </p:nvSpPr>
        <p:spPr>
          <a:xfrm>
            <a:off x="457200" y="237318"/>
            <a:ext cx="8229600" cy="1252728"/>
          </a:xfrm>
        </p:spPr>
        <p:txBody>
          <a:bodyPr>
            <a:normAutofit/>
          </a:bodyPr>
          <a:lstStyle/>
          <a:p>
            <a:r>
              <a:rPr lang="en-US" sz="5400" b="1" dirty="0" smtClean="0">
                <a:solidFill>
                  <a:srgbClr val="000000"/>
                </a:solidFill>
              </a:rPr>
              <a:t>Power calculations</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06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0424"/>
            <a:ext cx="8201549" cy="3450696"/>
          </a:xfrm>
        </p:spPr>
        <p:txBody>
          <a:bodyPr>
            <a:noAutofit/>
          </a:bodyPr>
          <a:lstStyle/>
          <a:p>
            <a:r>
              <a:rPr lang="en-US" sz="2800" b="1" dirty="0" smtClean="0"/>
              <a:t>Aim 1: </a:t>
            </a:r>
            <a:r>
              <a:rPr lang="en-US" sz="2800" dirty="0" smtClean="0"/>
              <a:t>Older, both genders, multi-ethnic cohort, with high RF burden; represents elderly population at risk for early HF, HFpEF</a:t>
            </a:r>
          </a:p>
          <a:p>
            <a:r>
              <a:rPr lang="en-US" sz="2800" b="1" dirty="0" smtClean="0"/>
              <a:t>Aim 2: </a:t>
            </a:r>
            <a:r>
              <a:rPr lang="en-US" sz="2800" dirty="0" smtClean="0"/>
              <a:t>Accessible “population laboratory” in whom we can conduct high-density, quantitative CV phenotyping (at rest and with loading conditions)</a:t>
            </a:r>
          </a:p>
          <a:p>
            <a:r>
              <a:rPr lang="en-US" sz="2800" b="1" dirty="0" smtClean="0"/>
              <a:t>Aim 3: </a:t>
            </a:r>
            <a:r>
              <a:rPr lang="en-US" sz="2800" dirty="0" smtClean="0"/>
              <a:t>Large amount of previously collected, quantitative phenotypic data in multiple domains for use in </a:t>
            </a:r>
            <a:r>
              <a:rPr lang="en-US" sz="2800" dirty="0" err="1" smtClean="0"/>
              <a:t>phenomics</a:t>
            </a:r>
            <a:r>
              <a:rPr lang="en-US" sz="2800" dirty="0" smtClean="0"/>
              <a:t> analyses</a:t>
            </a:r>
            <a:endParaRPr lang="en-US" sz="2800" dirty="0"/>
          </a:p>
        </p:txBody>
      </p:sp>
      <p:sp>
        <p:nvSpPr>
          <p:cNvPr id="3" name="Title 2"/>
          <p:cNvSpPr>
            <a:spLocks noGrp="1"/>
          </p:cNvSpPr>
          <p:nvPr>
            <p:ph type="title"/>
          </p:nvPr>
        </p:nvSpPr>
        <p:spPr/>
        <p:txBody>
          <a:bodyPr>
            <a:noAutofit/>
          </a:bodyPr>
          <a:lstStyle/>
          <a:p>
            <a:r>
              <a:rPr lang="en-US" b="1" dirty="0" smtClean="0">
                <a:solidFill>
                  <a:schemeClr val="tx1"/>
                </a:solidFill>
              </a:rPr>
              <a:t>Advantages of conducting </a:t>
            </a:r>
            <a:br>
              <a:rPr lang="en-US" b="1" dirty="0" smtClean="0">
                <a:solidFill>
                  <a:schemeClr val="tx1"/>
                </a:solidFill>
              </a:rPr>
            </a:br>
            <a:r>
              <a:rPr lang="en-US" b="1" dirty="0" smtClean="0">
                <a:solidFill>
                  <a:schemeClr val="tx1"/>
                </a:solidFill>
              </a:rPr>
              <a:t>this project in MESA</a:t>
            </a:r>
            <a:endParaRPr lang="en-US" b="1" dirty="0">
              <a:solidFill>
                <a:schemeClr val="tx1"/>
              </a:solidFill>
            </a:endParaRPr>
          </a:p>
        </p:txBody>
      </p:sp>
    </p:spTree>
    <p:extLst>
      <p:ext uri="{BB962C8B-B14F-4D97-AF65-F5344CB8AC3E}">
        <p14:creationId xmlns:p14="http://schemas.microsoft.com/office/powerpoint/2010/main" val="341109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46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55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70"/>
          <p:cNvPicPr>
            <a:picLocks noChangeAspect="1"/>
          </p:cNvPicPr>
          <p:nvPr/>
        </p:nvPicPr>
        <p:blipFill>
          <a:blip r:embed="rId3">
            <a:extLst>
              <a:ext uri="{28A0092B-C50C-407E-A947-70E740481C1C}">
                <a14:useLocalDpi xmlns:a14="http://schemas.microsoft.com/office/drawing/2010/main" val="0"/>
              </a:ext>
            </a:extLst>
          </a:blip>
          <a:srcRect r="2466"/>
          <a:stretch>
            <a:fillRect/>
          </a:stretch>
        </p:blipFill>
        <p:spPr bwMode="auto">
          <a:xfrm>
            <a:off x="101600" y="2089150"/>
            <a:ext cx="8918575"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2"/>
          <p:cNvSpPr>
            <a:spLocks noGrp="1" noChangeArrowheads="1"/>
          </p:cNvSpPr>
          <p:nvPr>
            <p:ph type="title"/>
          </p:nvPr>
        </p:nvSpPr>
        <p:spPr>
          <a:xfrm>
            <a:off x="-11113" y="241300"/>
            <a:ext cx="9144000" cy="1143000"/>
          </a:xfrm>
        </p:spPr>
        <p:txBody>
          <a:bodyPr>
            <a:normAutofit fontScale="90000"/>
          </a:bodyPr>
          <a:lstStyle/>
          <a:p>
            <a:pPr eaLnBrk="1" hangingPunct="1"/>
            <a:r>
              <a:rPr lang="en-US" b="1" dirty="0">
                <a:solidFill>
                  <a:schemeClr val="tx1"/>
                </a:solidFill>
                <a:latin typeface="Candara"/>
                <a:cs typeface="Candara"/>
              </a:rPr>
              <a:t>Hospitalized </a:t>
            </a:r>
            <a:r>
              <a:rPr lang="en-US" b="1" dirty="0" err="1">
                <a:solidFill>
                  <a:schemeClr val="tx1"/>
                </a:solidFill>
                <a:latin typeface="Candara"/>
                <a:cs typeface="Candara"/>
              </a:rPr>
              <a:t>HFpEF</a:t>
            </a:r>
            <a:r>
              <a:rPr lang="en-US" b="1" dirty="0">
                <a:solidFill>
                  <a:schemeClr val="tx1"/>
                </a:solidFill>
                <a:latin typeface="Candara"/>
                <a:cs typeface="Candara"/>
              </a:rPr>
              <a:t>: </a:t>
            </a:r>
            <a:br>
              <a:rPr lang="en-US" b="1" dirty="0">
                <a:solidFill>
                  <a:schemeClr val="tx1"/>
                </a:solidFill>
                <a:latin typeface="Candara"/>
                <a:cs typeface="Candara"/>
              </a:rPr>
            </a:br>
            <a:r>
              <a:rPr lang="en-US" b="1" dirty="0">
                <a:solidFill>
                  <a:schemeClr val="tx1"/>
                </a:solidFill>
                <a:latin typeface="Candara"/>
                <a:cs typeface="Candara"/>
              </a:rPr>
              <a:t>prevalence increasing</a:t>
            </a:r>
          </a:p>
        </p:txBody>
      </p:sp>
      <p:sp>
        <p:nvSpPr>
          <p:cNvPr id="111620" name="Text Box 4"/>
          <p:cNvSpPr txBox="1">
            <a:spLocks noChangeArrowheads="1"/>
          </p:cNvSpPr>
          <p:nvPr/>
        </p:nvSpPr>
        <p:spPr bwMode="auto">
          <a:xfrm>
            <a:off x="636588" y="6202363"/>
            <a:ext cx="8474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r" eaLnBrk="1" fontAlgn="base" hangingPunct="1">
              <a:spcBef>
                <a:spcPct val="0"/>
              </a:spcBef>
              <a:spcAft>
                <a:spcPct val="0"/>
              </a:spcAft>
            </a:pPr>
            <a:r>
              <a:rPr lang="en-US" sz="1800" dirty="0" err="1" smtClean="0">
                <a:solidFill>
                  <a:srgbClr val="000000"/>
                </a:solidFill>
                <a:latin typeface="Arial Narrow" charset="0"/>
                <a:sym typeface="Wingdings" charset="0"/>
              </a:rPr>
              <a:t>Oktay</a:t>
            </a:r>
            <a:r>
              <a:rPr lang="en-US" sz="1800" dirty="0" smtClean="0">
                <a:solidFill>
                  <a:srgbClr val="000000"/>
                </a:solidFill>
                <a:latin typeface="Arial Narrow" charset="0"/>
                <a:sym typeface="Wingdings" charset="0"/>
              </a:rPr>
              <a:t> AA, Rich JD, Shah SJ. </a:t>
            </a:r>
            <a:r>
              <a:rPr lang="en-US" sz="1800" i="1" dirty="0" err="1" smtClean="0">
                <a:solidFill>
                  <a:srgbClr val="000000"/>
                </a:solidFill>
                <a:latin typeface="Arial Narrow" charset="0"/>
                <a:sym typeface="Wingdings" charset="0"/>
              </a:rPr>
              <a:t>Curr</a:t>
            </a:r>
            <a:r>
              <a:rPr lang="en-US" sz="1800" i="1" dirty="0" smtClean="0">
                <a:solidFill>
                  <a:srgbClr val="000000"/>
                </a:solidFill>
                <a:latin typeface="Arial Narrow" charset="0"/>
                <a:sym typeface="Wingdings" charset="0"/>
              </a:rPr>
              <a:t> Heart Fail Rep </a:t>
            </a:r>
            <a:r>
              <a:rPr lang="en-US" sz="1800" dirty="0" smtClean="0">
                <a:solidFill>
                  <a:srgbClr val="000000"/>
                </a:solidFill>
                <a:latin typeface="Arial Narrow" charset="0"/>
                <a:sym typeface="Wingdings" charset="0"/>
              </a:rPr>
              <a:t>2013</a:t>
            </a:r>
          </a:p>
          <a:p>
            <a:pPr algn="r" eaLnBrk="1" fontAlgn="base" hangingPunct="1">
              <a:spcBef>
                <a:spcPct val="0"/>
              </a:spcBef>
              <a:spcAft>
                <a:spcPct val="0"/>
              </a:spcAft>
            </a:pPr>
            <a:r>
              <a:rPr lang="en-US" sz="1800" dirty="0" smtClean="0">
                <a:solidFill>
                  <a:srgbClr val="000000"/>
                </a:solidFill>
                <a:latin typeface="Arial Narrow" charset="0"/>
                <a:sym typeface="Wingdings" charset="0"/>
              </a:rPr>
              <a:t>Based on Steinberg et al. </a:t>
            </a:r>
            <a:r>
              <a:rPr lang="en-US" sz="1800" i="1" dirty="0" smtClean="0">
                <a:solidFill>
                  <a:srgbClr val="000000"/>
                </a:solidFill>
                <a:latin typeface="Arial Narrow" charset="0"/>
                <a:sym typeface="Wingdings" charset="0"/>
              </a:rPr>
              <a:t>Circulation</a:t>
            </a:r>
            <a:r>
              <a:rPr lang="en-US" sz="1800" dirty="0" smtClean="0">
                <a:solidFill>
                  <a:srgbClr val="000000"/>
                </a:solidFill>
                <a:latin typeface="Arial Narrow" charset="0"/>
                <a:sym typeface="Wingdings" charset="0"/>
              </a:rPr>
              <a:t> 2012</a:t>
            </a:r>
          </a:p>
        </p:txBody>
      </p:sp>
      <p:sp>
        <p:nvSpPr>
          <p:cNvPr id="111621" name="TextBox 9"/>
          <p:cNvSpPr txBox="1">
            <a:spLocks noChangeArrowheads="1"/>
          </p:cNvSpPr>
          <p:nvPr/>
        </p:nvSpPr>
        <p:spPr bwMode="auto">
          <a:xfrm>
            <a:off x="477838" y="1384300"/>
            <a:ext cx="80978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ctr" eaLnBrk="1" fontAlgn="base" hangingPunct="1">
              <a:spcBef>
                <a:spcPct val="0"/>
              </a:spcBef>
              <a:spcAft>
                <a:spcPct val="0"/>
              </a:spcAft>
            </a:pPr>
            <a:r>
              <a:rPr lang="en-US" b="1" i="1" smtClean="0">
                <a:solidFill>
                  <a:srgbClr val="000000"/>
                </a:solidFill>
              </a:rPr>
              <a:t>GWTG-HF: N=110,621 patients hospitalized with HF</a:t>
            </a:r>
          </a:p>
          <a:p>
            <a:pPr algn="ctr" eaLnBrk="1" fontAlgn="base" hangingPunct="1">
              <a:spcBef>
                <a:spcPct val="0"/>
              </a:spcBef>
              <a:spcAft>
                <a:spcPct val="0"/>
              </a:spcAft>
            </a:pPr>
            <a:r>
              <a:rPr lang="en-US" b="1" i="1" smtClean="0">
                <a:solidFill>
                  <a:srgbClr val="000000"/>
                </a:solidFill>
              </a:rPr>
              <a:t>P&lt;0.0001 for trend of increased HFpEF prevalence</a:t>
            </a:r>
          </a:p>
        </p:txBody>
      </p:sp>
    </p:spTree>
    <p:extLst>
      <p:ext uri="{BB962C8B-B14F-4D97-AF65-F5344CB8AC3E}">
        <p14:creationId xmlns:p14="http://schemas.microsoft.com/office/powerpoint/2010/main" val="42461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252728"/>
          </a:xfrm>
        </p:spPr>
        <p:txBody>
          <a:bodyPr>
            <a:normAutofit fontScale="90000"/>
          </a:bodyPr>
          <a:lstStyle/>
          <a:p>
            <a:r>
              <a:rPr lang="en-US" sz="5400" b="1" dirty="0" smtClean="0">
                <a:solidFill>
                  <a:srgbClr val="000000"/>
                </a:solidFill>
              </a:rPr>
              <a:t>Time-varying myocardial pressure-stress relationships</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520" t="67612" r="23122"/>
          <a:stretch/>
        </p:blipFill>
        <p:spPr bwMode="auto">
          <a:xfrm>
            <a:off x="1342105" y="1904798"/>
            <a:ext cx="6551787" cy="45135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45709" y="1976951"/>
            <a:ext cx="461253" cy="404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smtClean="0">
                <a:solidFill>
                  <a:srgbClr val="FFFFFF"/>
                </a:solidFill>
                <a:latin typeface="Arial"/>
              </a:rPr>
              <a:t>`</a:t>
            </a:r>
            <a:endParaRPr lang="en-US" dirty="0">
              <a:solidFill>
                <a:srgbClr val="FFFFFF"/>
              </a:solidFill>
              <a:latin typeface="Arial"/>
            </a:endParaRPr>
          </a:p>
        </p:txBody>
      </p:sp>
    </p:spTree>
    <p:extLst>
      <p:ext uri="{BB962C8B-B14F-4D97-AF65-F5344CB8AC3E}">
        <p14:creationId xmlns:p14="http://schemas.microsoft.com/office/powerpoint/2010/main" val="9258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0" y="274638"/>
            <a:ext cx="9144000" cy="1143000"/>
          </a:xfrm>
        </p:spPr>
        <p:txBody>
          <a:bodyPr/>
          <a:lstStyle/>
          <a:p>
            <a:pPr eaLnBrk="1" hangingPunct="1"/>
            <a:r>
              <a:rPr lang="en-US" sz="5400" b="1" dirty="0">
                <a:latin typeface="Candara"/>
                <a:cs typeface="Candara"/>
              </a:rPr>
              <a:t>Cardiac MRI in MESA</a:t>
            </a:r>
          </a:p>
        </p:txBody>
      </p:sp>
      <p:graphicFrame>
        <p:nvGraphicFramePr>
          <p:cNvPr id="3" name="Table 2"/>
          <p:cNvGraphicFramePr>
            <a:graphicFrameLocks noGrp="1"/>
          </p:cNvGraphicFramePr>
          <p:nvPr>
            <p:extLst>
              <p:ext uri="{D42A27DB-BD31-4B8C-83A1-F6EECF244321}">
                <p14:modId xmlns:p14="http://schemas.microsoft.com/office/powerpoint/2010/main" val="4115556887"/>
              </p:ext>
            </p:extLst>
          </p:nvPr>
        </p:nvGraphicFramePr>
        <p:xfrm>
          <a:off x="233363" y="1483580"/>
          <a:ext cx="8621712" cy="4087642"/>
        </p:xfrm>
        <a:graphic>
          <a:graphicData uri="http://schemas.openxmlformats.org/drawingml/2006/table">
            <a:tbl>
              <a:tblPr firstRow="1" bandRow="1">
                <a:tableStyleId>{5C22544A-7EE6-4342-B048-85BDC9FD1C3A}</a:tableStyleId>
              </a:tblPr>
              <a:tblGrid>
                <a:gridCol w="2372643"/>
                <a:gridCol w="1938213"/>
                <a:gridCol w="2155428"/>
                <a:gridCol w="2155428"/>
              </a:tblGrid>
              <a:tr h="383064">
                <a:tc>
                  <a:txBody>
                    <a:bodyPr/>
                    <a:lstStyle/>
                    <a:p>
                      <a:r>
                        <a:rPr lang="en-US" sz="1800" dirty="0" smtClean="0">
                          <a:latin typeface="Arial"/>
                          <a:cs typeface="Arial"/>
                        </a:rPr>
                        <a:t>Characteristic</a:t>
                      </a:r>
                      <a:endParaRPr lang="en-US" sz="1800" dirty="0">
                        <a:latin typeface="Arial"/>
                        <a:cs typeface="Arial"/>
                      </a:endParaRPr>
                    </a:p>
                  </a:txBody>
                  <a:tcPr marL="91439" marR="91439" marT="45713" marB="45713"/>
                </a:tc>
                <a:tc>
                  <a:txBody>
                    <a:bodyPr/>
                    <a:lstStyle/>
                    <a:p>
                      <a:pPr algn="ctr"/>
                      <a:r>
                        <a:rPr lang="en-US" sz="1800" dirty="0" smtClean="0">
                          <a:latin typeface="Arial"/>
                          <a:cs typeface="Arial"/>
                        </a:rPr>
                        <a:t>MRI</a:t>
                      </a:r>
                    </a:p>
                    <a:p>
                      <a:pPr algn="ctr"/>
                      <a:r>
                        <a:rPr lang="en-US" sz="1800" b="0" dirty="0" smtClean="0">
                          <a:latin typeface="Arial"/>
                          <a:cs typeface="Arial"/>
                        </a:rPr>
                        <a:t>(N=5090)</a:t>
                      </a:r>
                      <a:endParaRPr lang="en-US" sz="1800" b="0" dirty="0">
                        <a:latin typeface="Arial"/>
                        <a:cs typeface="Arial"/>
                      </a:endParaRPr>
                    </a:p>
                  </a:txBody>
                  <a:tcPr marL="91439" marR="91439" marT="45713" marB="45713"/>
                </a:tc>
                <a:tc>
                  <a:txBody>
                    <a:bodyPr/>
                    <a:lstStyle/>
                    <a:p>
                      <a:pPr algn="ctr"/>
                      <a:r>
                        <a:rPr lang="en-US" sz="1800" dirty="0" smtClean="0">
                          <a:latin typeface="Arial"/>
                          <a:cs typeface="Arial"/>
                        </a:rPr>
                        <a:t>No MRI</a:t>
                      </a:r>
                    </a:p>
                    <a:p>
                      <a:pPr algn="ctr"/>
                      <a:r>
                        <a:rPr lang="en-US" sz="1800" b="0" dirty="0" smtClean="0">
                          <a:latin typeface="Arial"/>
                          <a:cs typeface="Arial"/>
                        </a:rPr>
                        <a:t>(N=1615)</a:t>
                      </a:r>
                      <a:endParaRPr lang="en-US" sz="1800" b="0" dirty="0">
                        <a:latin typeface="Arial"/>
                        <a:cs typeface="Arial"/>
                      </a:endParaRPr>
                    </a:p>
                  </a:txBody>
                  <a:tcPr marL="91439" marR="91439" marT="45713" marB="45713"/>
                </a:tc>
                <a:tc>
                  <a:txBody>
                    <a:bodyPr/>
                    <a:lstStyle/>
                    <a:p>
                      <a:pPr algn="ctr"/>
                      <a:r>
                        <a:rPr lang="en-US" sz="1800" dirty="0" smtClean="0">
                          <a:latin typeface="Arial"/>
                          <a:cs typeface="Arial"/>
                        </a:rPr>
                        <a:t>P-value</a:t>
                      </a:r>
                      <a:endParaRPr lang="en-US" sz="1800" dirty="0">
                        <a:latin typeface="Arial"/>
                        <a:cs typeface="Arial"/>
                      </a:endParaRPr>
                    </a:p>
                  </a:txBody>
                  <a:tcPr marL="91439" marR="91439" marT="45713" marB="45713"/>
                </a:tc>
              </a:tr>
              <a:tr h="383064">
                <a:tc>
                  <a:txBody>
                    <a:bodyPr/>
                    <a:lstStyle/>
                    <a:p>
                      <a:r>
                        <a:rPr lang="en-US" sz="1800" dirty="0" smtClean="0">
                          <a:latin typeface="Arial"/>
                          <a:cs typeface="Arial"/>
                        </a:rPr>
                        <a:t>Age (years)</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dirty="0">
                          <a:effectLst/>
                          <a:latin typeface="Arial"/>
                          <a:ea typeface="Times New Roman"/>
                          <a:cs typeface="Arial"/>
                        </a:rPr>
                        <a:t>61.2 (10.0)</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63.5 (10.4)</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&lt;0.001</a:t>
                      </a:r>
                    </a:p>
                  </a:txBody>
                  <a:tcPr marL="68579" marR="68579" marT="0" marB="0"/>
                </a:tc>
              </a:tr>
              <a:tr h="383064">
                <a:tc>
                  <a:txBody>
                    <a:bodyPr/>
                    <a:lstStyle/>
                    <a:p>
                      <a:r>
                        <a:rPr lang="en-US" sz="1800" dirty="0" smtClean="0">
                          <a:latin typeface="Arial"/>
                          <a:cs typeface="Arial"/>
                        </a:rPr>
                        <a:t>Male (%)</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a:effectLst/>
                          <a:latin typeface="Arial"/>
                          <a:ea typeface="Times New Roman"/>
                          <a:cs typeface="Arial"/>
                        </a:rPr>
                        <a:t>47.1</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45.0</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0.153</a:t>
                      </a:r>
                    </a:p>
                  </a:txBody>
                  <a:tcPr marL="68579" marR="68579" marT="0" marB="0"/>
                </a:tc>
              </a:tr>
              <a:tr h="383064">
                <a:tc>
                  <a:txBody>
                    <a:bodyPr/>
                    <a:lstStyle/>
                    <a:p>
                      <a:r>
                        <a:rPr lang="en-US" sz="1800" dirty="0" smtClean="0">
                          <a:latin typeface="Arial"/>
                          <a:cs typeface="Arial"/>
                        </a:rPr>
                        <a:t>African-American</a:t>
                      </a:r>
                      <a:r>
                        <a:rPr lang="en-US" sz="1800" baseline="0" dirty="0" smtClean="0">
                          <a:latin typeface="Arial"/>
                          <a:cs typeface="Arial"/>
                        </a:rPr>
                        <a:t> (%)</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a:effectLst/>
                          <a:latin typeface="Arial"/>
                          <a:ea typeface="Times New Roman"/>
                          <a:cs typeface="Arial"/>
                        </a:rPr>
                        <a:t>25.1</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32.4</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&lt;0.001</a:t>
                      </a:r>
                    </a:p>
                  </a:txBody>
                  <a:tcPr marL="68579" marR="68579" marT="0" marB="0"/>
                </a:tc>
              </a:tr>
              <a:tr h="383064">
                <a:tc>
                  <a:txBody>
                    <a:bodyPr/>
                    <a:lstStyle/>
                    <a:p>
                      <a:r>
                        <a:rPr lang="en-US" sz="1800" dirty="0" smtClean="0">
                          <a:latin typeface="Arial"/>
                          <a:cs typeface="Arial"/>
                        </a:rPr>
                        <a:t>BMI</a:t>
                      </a:r>
                      <a:r>
                        <a:rPr lang="en-US" sz="1800" baseline="0" dirty="0" smtClean="0">
                          <a:latin typeface="Arial"/>
                          <a:cs typeface="Arial"/>
                        </a:rPr>
                        <a:t> (kg/m</a:t>
                      </a:r>
                      <a:r>
                        <a:rPr lang="en-US" sz="1800" baseline="30000" dirty="0" smtClean="0">
                          <a:latin typeface="Arial"/>
                          <a:cs typeface="Arial"/>
                        </a:rPr>
                        <a:t>2</a:t>
                      </a:r>
                      <a:r>
                        <a:rPr lang="en-US" sz="1800" baseline="0" dirty="0" smtClean="0">
                          <a:latin typeface="Arial"/>
                          <a:cs typeface="Arial"/>
                        </a:rPr>
                        <a:t>)</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a:effectLst/>
                          <a:latin typeface="Arial"/>
                          <a:ea typeface="Times New Roman"/>
                          <a:cs typeface="Arial"/>
                        </a:rPr>
                        <a:t>27.7 (4.9)</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30.1 (6.5)</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&lt;0.001</a:t>
                      </a:r>
                    </a:p>
                  </a:txBody>
                  <a:tcPr marL="68579" marR="68579" marT="0" marB="0"/>
                </a:tc>
              </a:tr>
              <a:tr h="383064">
                <a:tc>
                  <a:txBody>
                    <a:bodyPr/>
                    <a:lstStyle/>
                    <a:p>
                      <a:r>
                        <a:rPr lang="en-US" sz="1800" dirty="0" smtClean="0">
                          <a:latin typeface="Arial"/>
                          <a:cs typeface="Arial"/>
                        </a:rPr>
                        <a:t>SBP (mmHg)</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a:effectLst/>
                          <a:latin typeface="Arial"/>
                          <a:ea typeface="Times New Roman"/>
                          <a:cs typeface="Arial"/>
                        </a:rPr>
                        <a:t>125.3 (21.2)</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129.3 (21.8)</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&lt;0.001</a:t>
                      </a:r>
                    </a:p>
                  </a:txBody>
                  <a:tcPr marL="68579" marR="68579" marT="0" marB="0"/>
                </a:tc>
              </a:tr>
              <a:tr h="383064">
                <a:tc>
                  <a:txBody>
                    <a:bodyPr/>
                    <a:lstStyle/>
                    <a:p>
                      <a:r>
                        <a:rPr lang="en-US" sz="1800" dirty="0" smtClean="0">
                          <a:latin typeface="Arial"/>
                          <a:cs typeface="Arial"/>
                        </a:rPr>
                        <a:t>HR (</a:t>
                      </a:r>
                      <a:r>
                        <a:rPr lang="en-US" sz="1800" dirty="0" err="1" smtClean="0">
                          <a:latin typeface="Arial"/>
                          <a:cs typeface="Arial"/>
                        </a:rPr>
                        <a:t>bpm</a:t>
                      </a:r>
                      <a:r>
                        <a:rPr lang="en-US" sz="1800" dirty="0" smtClean="0">
                          <a:latin typeface="Arial"/>
                          <a:cs typeface="Arial"/>
                        </a:rPr>
                        <a:t>)</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a:effectLst/>
                          <a:latin typeface="Arial"/>
                          <a:ea typeface="Times New Roman"/>
                          <a:cs typeface="Arial"/>
                        </a:rPr>
                        <a:t>62.8 (9.3)</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63.9 (10.1)</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&lt;0.001</a:t>
                      </a:r>
                    </a:p>
                  </a:txBody>
                  <a:tcPr marL="68579" marR="68579" marT="0" marB="0"/>
                </a:tc>
              </a:tr>
              <a:tr h="383064">
                <a:tc>
                  <a:txBody>
                    <a:bodyPr/>
                    <a:lstStyle/>
                    <a:p>
                      <a:r>
                        <a:rPr lang="en-US" sz="1800" dirty="0" smtClean="0">
                          <a:latin typeface="Arial"/>
                          <a:cs typeface="Arial"/>
                        </a:rPr>
                        <a:t>Diabetes (%)</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a:effectLst/>
                          <a:latin typeface="Arial"/>
                          <a:ea typeface="Times New Roman"/>
                          <a:cs typeface="Arial"/>
                        </a:rPr>
                        <a:t>11.5</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15.5</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&lt;0.001</a:t>
                      </a:r>
                    </a:p>
                  </a:txBody>
                  <a:tcPr marL="68579" marR="68579" marT="0" marB="0"/>
                </a:tc>
              </a:tr>
              <a:tr h="383064">
                <a:tc>
                  <a:txBody>
                    <a:bodyPr/>
                    <a:lstStyle/>
                    <a:p>
                      <a:r>
                        <a:rPr lang="en-US" sz="1800" dirty="0" smtClean="0">
                          <a:latin typeface="Arial"/>
                          <a:cs typeface="Arial"/>
                        </a:rPr>
                        <a:t>CRP (mg/L)</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a:effectLst/>
                          <a:latin typeface="Arial"/>
                          <a:ea typeface="Times New Roman"/>
                          <a:cs typeface="Arial"/>
                        </a:rPr>
                        <a:t>1.8 (0.8 to 4.0)</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2.2 (1.0 to 4.9)</a:t>
                      </a:r>
                    </a:p>
                  </a:txBody>
                  <a:tcPr marL="68579" marR="68579" marT="0" marB="0"/>
                </a:tc>
                <a:tc>
                  <a:txBody>
                    <a:bodyPr/>
                    <a:lstStyle/>
                    <a:p>
                      <a:pPr marL="0" marR="0" algn="ctr">
                        <a:spcBef>
                          <a:spcPts val="0"/>
                        </a:spcBef>
                        <a:spcAft>
                          <a:spcPts val="0"/>
                        </a:spcAft>
                      </a:pPr>
                      <a:r>
                        <a:rPr lang="en-US" sz="1600">
                          <a:effectLst/>
                          <a:latin typeface="Arial"/>
                          <a:ea typeface="Times New Roman"/>
                          <a:cs typeface="Arial"/>
                        </a:rPr>
                        <a:t>&lt;0.001</a:t>
                      </a:r>
                    </a:p>
                  </a:txBody>
                  <a:tcPr marL="68579" marR="68579" marT="0" marB="0"/>
                </a:tc>
              </a:tr>
              <a:tr h="383064">
                <a:tc>
                  <a:txBody>
                    <a:bodyPr/>
                    <a:lstStyle/>
                    <a:p>
                      <a:r>
                        <a:rPr lang="en-US" sz="1800" dirty="0" smtClean="0">
                          <a:latin typeface="Arial"/>
                          <a:cs typeface="Arial"/>
                        </a:rPr>
                        <a:t>CAC score &gt; 10 (%)</a:t>
                      </a:r>
                      <a:endParaRPr lang="en-US" sz="1800" dirty="0">
                        <a:latin typeface="Arial"/>
                        <a:cs typeface="Arial"/>
                      </a:endParaRPr>
                    </a:p>
                  </a:txBody>
                  <a:tcPr marL="91439" marR="91439" marT="45713" marB="45713"/>
                </a:tc>
                <a:tc>
                  <a:txBody>
                    <a:bodyPr/>
                    <a:lstStyle/>
                    <a:p>
                      <a:pPr marL="0" marR="0" algn="ctr">
                        <a:spcBef>
                          <a:spcPts val="0"/>
                        </a:spcBef>
                        <a:spcAft>
                          <a:spcPts val="0"/>
                        </a:spcAft>
                      </a:pPr>
                      <a:r>
                        <a:rPr lang="en-US" sz="1600" dirty="0">
                          <a:effectLst/>
                          <a:latin typeface="Arial"/>
                          <a:ea typeface="Times New Roman"/>
                          <a:cs typeface="Arial"/>
                        </a:rPr>
                        <a:t>40.2</a:t>
                      </a:r>
                    </a:p>
                  </a:txBody>
                  <a:tcPr marL="68579" marR="68579" marT="0" marB="0"/>
                </a:tc>
                <a:tc>
                  <a:txBody>
                    <a:bodyPr/>
                    <a:lstStyle/>
                    <a:p>
                      <a:pPr marL="0" marR="0" algn="ctr">
                        <a:spcBef>
                          <a:spcPts val="0"/>
                        </a:spcBef>
                        <a:spcAft>
                          <a:spcPts val="0"/>
                        </a:spcAft>
                      </a:pPr>
                      <a:r>
                        <a:rPr lang="en-US" sz="1600" dirty="0">
                          <a:effectLst/>
                          <a:latin typeface="Arial"/>
                          <a:ea typeface="Times New Roman"/>
                          <a:cs typeface="Arial"/>
                        </a:rPr>
                        <a:t>45.0</a:t>
                      </a:r>
                    </a:p>
                  </a:txBody>
                  <a:tcPr marL="68579" marR="68579" marT="0" marB="0"/>
                </a:tc>
                <a:tc>
                  <a:txBody>
                    <a:bodyPr/>
                    <a:lstStyle/>
                    <a:p>
                      <a:pPr marL="0" marR="0" algn="ctr">
                        <a:spcBef>
                          <a:spcPts val="0"/>
                        </a:spcBef>
                        <a:spcAft>
                          <a:spcPts val="0"/>
                        </a:spcAft>
                      </a:pPr>
                      <a:r>
                        <a:rPr lang="en-US" sz="1600" dirty="0">
                          <a:effectLst/>
                          <a:latin typeface="Arial"/>
                          <a:ea typeface="Times New Roman"/>
                          <a:cs typeface="Arial"/>
                        </a:rPr>
                        <a:t>0.001</a:t>
                      </a:r>
                    </a:p>
                  </a:txBody>
                  <a:tcPr marL="68579" marR="68579" marT="0" marB="0"/>
                </a:tc>
              </a:tr>
            </a:tbl>
          </a:graphicData>
        </a:graphic>
      </p:graphicFrame>
    </p:spTree>
    <p:extLst>
      <p:ext uri="{BB962C8B-B14F-4D97-AF65-F5344CB8AC3E}">
        <p14:creationId xmlns:p14="http://schemas.microsoft.com/office/powerpoint/2010/main" val="263184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0" y="-187590"/>
            <a:ext cx="9144000" cy="1143000"/>
          </a:xfrm>
        </p:spPr>
        <p:txBody>
          <a:bodyPr/>
          <a:lstStyle/>
          <a:p>
            <a:pPr eaLnBrk="1" hangingPunct="1"/>
            <a:r>
              <a:rPr lang="en-US" b="1" dirty="0" smtClean="0">
                <a:latin typeface="Candara"/>
                <a:cs typeface="Candara"/>
              </a:rPr>
              <a:t>Incident HF by MRI completion status</a:t>
            </a:r>
            <a:endParaRPr lang="en-US" b="1" dirty="0">
              <a:latin typeface="Candara"/>
              <a:cs typeface="Candara"/>
            </a:endParaRPr>
          </a:p>
        </p:txBody>
      </p:sp>
      <p:graphicFrame>
        <p:nvGraphicFramePr>
          <p:cNvPr id="7" name="Table 6"/>
          <p:cNvGraphicFramePr>
            <a:graphicFrameLocks noGrp="1"/>
          </p:cNvGraphicFramePr>
          <p:nvPr>
            <p:extLst>
              <p:ext uri="{D42A27DB-BD31-4B8C-83A1-F6EECF244321}">
                <p14:modId xmlns:p14="http://schemas.microsoft.com/office/powerpoint/2010/main" val="2712831030"/>
              </p:ext>
            </p:extLst>
          </p:nvPr>
        </p:nvGraphicFramePr>
        <p:xfrm>
          <a:off x="620542" y="5023455"/>
          <a:ext cx="7937188" cy="1574097"/>
        </p:xfrm>
        <a:graphic>
          <a:graphicData uri="http://schemas.openxmlformats.org/drawingml/2006/table">
            <a:tbl>
              <a:tblPr firstRow="1" bandRow="1">
                <a:tableStyleId>{5C22544A-7EE6-4342-B048-85BDC9FD1C3A}</a:tableStyleId>
              </a:tblPr>
              <a:tblGrid>
                <a:gridCol w="1984297"/>
                <a:gridCol w="2036735"/>
                <a:gridCol w="2141113"/>
                <a:gridCol w="1775043"/>
              </a:tblGrid>
              <a:tr h="364567">
                <a:tc>
                  <a:txBody>
                    <a:bodyPr/>
                    <a:lstStyle/>
                    <a:p>
                      <a:pPr marL="0" marR="0">
                        <a:lnSpc>
                          <a:spcPct val="107000"/>
                        </a:lnSpc>
                        <a:spcBef>
                          <a:spcPts val="0"/>
                        </a:spcBef>
                        <a:spcAft>
                          <a:spcPts val="0"/>
                        </a:spcAft>
                      </a:pPr>
                      <a:r>
                        <a:rPr lang="en-US" sz="2000" b="1" dirty="0">
                          <a:effectLst/>
                          <a:latin typeface="Arial"/>
                          <a:ea typeface="Calibri"/>
                          <a:cs typeface="Arial"/>
                        </a:rPr>
                        <a:t>Model</a:t>
                      </a:r>
                      <a:endParaRPr lang="en-US" sz="2000" dirty="0">
                        <a:effectLst/>
                        <a:latin typeface="Arial"/>
                        <a:ea typeface="Calibri"/>
                        <a:cs typeface="Arial"/>
                      </a:endParaRPr>
                    </a:p>
                  </a:txBody>
                  <a:tcPr marL="68580" marR="68580" marT="0" marB="0">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000" b="1" dirty="0">
                          <a:effectLst/>
                          <a:latin typeface="Arial"/>
                          <a:ea typeface="Calibri"/>
                          <a:cs typeface="Arial"/>
                        </a:rPr>
                        <a:t>MRI</a:t>
                      </a:r>
                      <a:endParaRPr lang="en-US" sz="2000" dirty="0">
                        <a:effectLst/>
                        <a:latin typeface="Arial"/>
                        <a:ea typeface="Calibri"/>
                        <a:cs typeface="Arial"/>
                      </a:endParaRPr>
                    </a:p>
                    <a:p>
                      <a:pPr marL="0" marR="0" algn="ctr">
                        <a:lnSpc>
                          <a:spcPct val="107000"/>
                        </a:lnSpc>
                        <a:spcBef>
                          <a:spcPts val="0"/>
                        </a:spcBef>
                        <a:spcAft>
                          <a:spcPts val="0"/>
                        </a:spcAft>
                      </a:pPr>
                      <a:r>
                        <a:rPr lang="en-US" sz="2000" b="0" dirty="0" smtClean="0">
                          <a:effectLst/>
                          <a:latin typeface="Arial"/>
                          <a:ea typeface="Calibri"/>
                          <a:cs typeface="Arial"/>
                        </a:rPr>
                        <a:t>(N=5090)</a:t>
                      </a:r>
                      <a:endParaRPr lang="en-US" sz="2000" b="0" dirty="0">
                        <a:effectLst/>
                        <a:latin typeface="Arial"/>
                        <a:ea typeface="Calibri"/>
                        <a:cs typeface="Arial"/>
                      </a:endParaRPr>
                    </a:p>
                  </a:txBody>
                  <a:tcPr marL="68580" marR="68580" marT="0" marB="0">
                    <a:lnT w="12700" cap="flat" cmpd="sng" algn="ctr">
                      <a:solidFill>
                        <a:scrgbClr r="0" g="0" b="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000" b="1" dirty="0">
                          <a:effectLst/>
                          <a:latin typeface="Arial"/>
                          <a:ea typeface="Calibri"/>
                          <a:cs typeface="Arial"/>
                        </a:rPr>
                        <a:t>No MRI</a:t>
                      </a:r>
                      <a:endParaRPr lang="en-US" sz="2000" dirty="0">
                        <a:effectLst/>
                        <a:latin typeface="Arial"/>
                        <a:ea typeface="Calibri"/>
                        <a:cs typeface="Arial"/>
                      </a:endParaRPr>
                    </a:p>
                    <a:p>
                      <a:pPr marL="0" marR="0" algn="ctr">
                        <a:lnSpc>
                          <a:spcPct val="107000"/>
                        </a:lnSpc>
                        <a:spcBef>
                          <a:spcPts val="0"/>
                        </a:spcBef>
                        <a:spcAft>
                          <a:spcPts val="0"/>
                        </a:spcAft>
                      </a:pPr>
                      <a:r>
                        <a:rPr lang="en-US" sz="2000" b="0" dirty="0" smtClean="0">
                          <a:effectLst/>
                          <a:latin typeface="Arial"/>
                          <a:ea typeface="Calibri"/>
                          <a:cs typeface="Arial"/>
                        </a:rPr>
                        <a:t>(N=1615)</a:t>
                      </a:r>
                      <a:endParaRPr lang="en-US" sz="2000" b="0" dirty="0">
                        <a:effectLst/>
                        <a:latin typeface="Arial"/>
                        <a:ea typeface="Calibri"/>
                        <a:cs typeface="Arial"/>
                      </a:endParaRPr>
                    </a:p>
                  </a:txBody>
                  <a:tcPr marL="68580" marR="68580" marT="0" marB="0">
                    <a:lnT w="12700" cap="flat" cmpd="sng" algn="ctr">
                      <a:solidFill>
                        <a:scrgbClr r="0" g="0" b="0"/>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000" b="1" i="1" dirty="0">
                          <a:effectLst/>
                          <a:latin typeface="Arial"/>
                          <a:ea typeface="Calibri"/>
                          <a:cs typeface="Arial"/>
                        </a:rPr>
                        <a:t>p-</a:t>
                      </a:r>
                      <a:r>
                        <a:rPr lang="en-US" sz="2000" b="1" dirty="0">
                          <a:effectLst/>
                          <a:latin typeface="Arial"/>
                          <a:ea typeface="Calibri"/>
                          <a:cs typeface="Arial"/>
                        </a:rPr>
                        <a:t>value</a:t>
                      </a:r>
                      <a:endParaRPr lang="en-US" sz="2000" dirty="0">
                        <a:effectLst/>
                        <a:latin typeface="Arial"/>
                        <a:ea typeface="Calibri"/>
                        <a:cs typeface="Arial"/>
                      </a:endParaRPr>
                    </a:p>
                  </a:txBody>
                  <a:tcPr marL="68580" marR="68580" marT="0" marB="0">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34781">
                <a:tc>
                  <a:txBody>
                    <a:bodyPr/>
                    <a:lstStyle/>
                    <a:p>
                      <a:pPr marL="0" marR="0">
                        <a:lnSpc>
                          <a:spcPct val="107000"/>
                        </a:lnSpc>
                        <a:spcBef>
                          <a:spcPts val="0"/>
                        </a:spcBef>
                        <a:spcAft>
                          <a:spcPts val="0"/>
                        </a:spcAft>
                      </a:pPr>
                      <a:r>
                        <a:rPr lang="en-US" sz="1800" dirty="0">
                          <a:effectLst/>
                          <a:latin typeface="Arial"/>
                          <a:ea typeface="Calibri"/>
                          <a:cs typeface="Arial"/>
                        </a:rPr>
                        <a:t>Unadjusted</a:t>
                      </a:r>
                    </a:p>
                  </a:txBody>
                  <a:tcPr marL="68580" marR="68580" marT="0" marB="0">
                    <a:lnL w="12700" cap="flat" cmpd="sng" algn="ctr">
                      <a:solidFill>
                        <a:scrgbClr r="0" g="0" b="0"/>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800" dirty="0">
                          <a:effectLst/>
                          <a:latin typeface="Arial"/>
                          <a:ea typeface="Calibri"/>
                          <a:cs typeface="Arial"/>
                        </a:rPr>
                        <a:t>reference</a:t>
                      </a:r>
                    </a:p>
                  </a:txBody>
                  <a:tcPr marL="68580" marR="68580" marT="0" marB="0"/>
                </a:tc>
                <a:tc>
                  <a:txBody>
                    <a:bodyPr/>
                    <a:lstStyle/>
                    <a:p>
                      <a:pPr marL="0" marR="0" algn="ctr">
                        <a:spcBef>
                          <a:spcPts val="0"/>
                        </a:spcBef>
                        <a:spcAft>
                          <a:spcPts val="0"/>
                        </a:spcAft>
                      </a:pPr>
                      <a:r>
                        <a:rPr lang="en-US" sz="1800" kern="1200" dirty="0">
                          <a:solidFill>
                            <a:schemeClr val="dk1"/>
                          </a:solidFill>
                          <a:effectLst/>
                          <a:latin typeface="Arial"/>
                          <a:ea typeface="Calibri"/>
                          <a:cs typeface="Arial"/>
                        </a:rPr>
                        <a:t>1.73 (1.28 to 2.33)</a:t>
                      </a:r>
                    </a:p>
                  </a:txBody>
                  <a:tcPr marL="68580" marR="68580" marT="0" marB="0"/>
                </a:tc>
                <a:tc>
                  <a:txBody>
                    <a:bodyPr/>
                    <a:lstStyle/>
                    <a:p>
                      <a:pPr marL="0" marR="0" algn="ctr">
                        <a:lnSpc>
                          <a:spcPct val="107000"/>
                        </a:lnSpc>
                        <a:spcBef>
                          <a:spcPts val="0"/>
                        </a:spcBef>
                        <a:spcAft>
                          <a:spcPts val="0"/>
                        </a:spcAft>
                      </a:pPr>
                      <a:r>
                        <a:rPr lang="en-US" sz="1800">
                          <a:effectLst/>
                          <a:latin typeface="Arial"/>
                          <a:ea typeface="Calibri"/>
                          <a:cs typeface="Arial"/>
                        </a:rPr>
                        <a:t>&lt;0.001</a:t>
                      </a:r>
                    </a:p>
                  </a:txBody>
                  <a:tcPr marL="68580" marR="68580" marT="0" marB="0">
                    <a:lnR w="12700" cap="flat" cmpd="sng" algn="ctr">
                      <a:solidFill>
                        <a:scrgbClr r="0" g="0" b="0"/>
                      </a:solidFill>
                      <a:prstDash val="solid"/>
                      <a:round/>
                      <a:headEnd type="none" w="med" len="med"/>
                      <a:tailEnd type="none" w="med" len="med"/>
                    </a:lnR>
                  </a:tcPr>
                </a:tc>
              </a:tr>
              <a:tr h="328110">
                <a:tc>
                  <a:txBody>
                    <a:bodyPr/>
                    <a:lstStyle/>
                    <a:p>
                      <a:pPr marL="0" marR="0">
                        <a:lnSpc>
                          <a:spcPct val="107000"/>
                        </a:lnSpc>
                        <a:spcBef>
                          <a:spcPts val="0"/>
                        </a:spcBef>
                        <a:spcAft>
                          <a:spcPts val="0"/>
                        </a:spcAft>
                      </a:pPr>
                      <a:r>
                        <a:rPr lang="en-US" sz="1800">
                          <a:effectLst/>
                          <a:latin typeface="Arial"/>
                          <a:ea typeface="Calibri"/>
                          <a:cs typeface="Arial"/>
                        </a:rPr>
                        <a:t>Age-, race-, and sex-adjusted</a:t>
                      </a:r>
                    </a:p>
                  </a:txBody>
                  <a:tcPr marL="68580" marR="68580" marT="0" marB="0">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a:ea typeface="Calibri"/>
                          <a:cs typeface="Arial"/>
                        </a:rPr>
                        <a:t>reference</a:t>
                      </a:r>
                    </a:p>
                  </a:txBody>
                  <a:tcPr marL="68580" marR="68580" marT="0" marB="0">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effectLst/>
                          <a:latin typeface="Arial"/>
                          <a:ea typeface="Calibri"/>
                          <a:cs typeface="Arial"/>
                        </a:rPr>
                        <a:t>1.44 (1.06 to 1.94)</a:t>
                      </a:r>
                    </a:p>
                  </a:txBody>
                  <a:tcPr marL="68580" marR="68580" marT="0" marB="0">
                    <a:lnB w="12700" cap="flat" cmpd="sng" algn="ctr">
                      <a:solidFill>
                        <a:scrgbClr r="0" g="0" b="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a:ea typeface="Calibri"/>
                          <a:cs typeface="Arial"/>
                        </a:rPr>
                        <a:t>0.011</a:t>
                      </a:r>
                    </a:p>
                  </a:txBody>
                  <a:tcPr marL="68580" marR="68580" marT="0" marB="0">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pic>
        <p:nvPicPr>
          <p:cNvPr id="8" name="Picture 7"/>
          <p:cNvPicPr>
            <a:picLocks noChangeAspect="1"/>
          </p:cNvPicPr>
          <p:nvPr/>
        </p:nvPicPr>
        <p:blipFill rotWithShape="1">
          <a:blip r:embed="rId3"/>
          <a:srcRect l="3427" t="3972" r="423" b="6035"/>
          <a:stretch/>
        </p:blipFill>
        <p:spPr>
          <a:xfrm>
            <a:off x="1674025" y="750376"/>
            <a:ext cx="5714774" cy="4011624"/>
          </a:xfrm>
          <a:prstGeom prst="rect">
            <a:avLst/>
          </a:prstGeom>
        </p:spPr>
      </p:pic>
      <p:sp>
        <p:nvSpPr>
          <p:cNvPr id="9" name="TextBox 8"/>
          <p:cNvSpPr txBox="1"/>
          <p:nvPr/>
        </p:nvSpPr>
        <p:spPr>
          <a:xfrm>
            <a:off x="5310694" y="1298728"/>
            <a:ext cx="979618" cy="369332"/>
          </a:xfrm>
          <a:prstGeom prst="rect">
            <a:avLst/>
          </a:prstGeom>
          <a:solidFill>
            <a:schemeClr val="bg1"/>
          </a:solidFill>
        </p:spPr>
        <p:txBody>
          <a:bodyPr wrap="none" rtlCol="0">
            <a:spAutoFit/>
          </a:bodyPr>
          <a:lstStyle/>
          <a:p>
            <a:r>
              <a:rPr lang="en-US" b="1" dirty="0" smtClean="0">
                <a:latin typeface="Arial"/>
                <a:cs typeface="Arial"/>
              </a:rPr>
              <a:t>No MRI</a:t>
            </a:r>
          </a:p>
        </p:txBody>
      </p:sp>
      <p:sp>
        <p:nvSpPr>
          <p:cNvPr id="11" name="TextBox 10"/>
          <p:cNvSpPr txBox="1"/>
          <p:nvPr/>
        </p:nvSpPr>
        <p:spPr>
          <a:xfrm>
            <a:off x="5823875" y="2446817"/>
            <a:ext cx="607784" cy="369332"/>
          </a:xfrm>
          <a:prstGeom prst="rect">
            <a:avLst/>
          </a:prstGeom>
          <a:solidFill>
            <a:schemeClr val="bg1"/>
          </a:solidFill>
        </p:spPr>
        <p:txBody>
          <a:bodyPr wrap="none" rtlCol="0">
            <a:spAutoFit/>
          </a:bodyPr>
          <a:lstStyle/>
          <a:p>
            <a:r>
              <a:rPr lang="en-US" b="1" dirty="0" smtClean="0">
                <a:latin typeface="Arial"/>
                <a:cs typeface="Arial"/>
              </a:rPr>
              <a:t>MRI</a:t>
            </a:r>
          </a:p>
        </p:txBody>
      </p:sp>
      <p:sp>
        <p:nvSpPr>
          <p:cNvPr id="2" name="Rectangle 1"/>
          <p:cNvSpPr/>
          <p:nvPr/>
        </p:nvSpPr>
        <p:spPr>
          <a:xfrm>
            <a:off x="5204473" y="4212359"/>
            <a:ext cx="2230098" cy="367216"/>
          </a:xfrm>
          <a:prstGeom prst="rect">
            <a:avLst/>
          </a:prstGeom>
        </p:spPr>
        <p:txBody>
          <a:bodyPr wrap="none">
            <a:spAutoFit/>
          </a:bodyPr>
          <a:lstStyle/>
          <a:p>
            <a:pPr>
              <a:lnSpc>
                <a:spcPct val="107000"/>
              </a:lnSpc>
            </a:pPr>
            <a:r>
              <a:rPr lang="en-US" b="1" dirty="0" smtClean="0">
                <a:latin typeface="Arial"/>
                <a:ea typeface="Calibri"/>
                <a:cs typeface="Arial"/>
              </a:rPr>
              <a:t>Log-rank P&lt;0.0001</a:t>
            </a:r>
            <a:endParaRPr lang="en-US" b="1" dirty="0">
              <a:latin typeface="Arial"/>
              <a:ea typeface="Calibri"/>
              <a:cs typeface="Arial"/>
            </a:endParaRPr>
          </a:p>
        </p:txBody>
      </p:sp>
    </p:spTree>
    <p:extLst>
      <p:ext uri="{BB962C8B-B14F-4D97-AF65-F5344CB8AC3E}">
        <p14:creationId xmlns:p14="http://schemas.microsoft.com/office/powerpoint/2010/main" val="269029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458200" cy="3810000"/>
          </a:xfrm>
        </p:spPr>
        <p:txBody>
          <a:bodyPr>
            <a:normAutofit fontScale="62500" lnSpcReduction="20000"/>
          </a:bodyPr>
          <a:lstStyle/>
          <a:p>
            <a:r>
              <a:rPr lang="en-US" sz="4500" i="1" u="sng" dirty="0" smtClean="0"/>
              <a:t>1a</a:t>
            </a:r>
            <a:r>
              <a:rPr lang="en-US" sz="4500" i="1" dirty="0"/>
              <a:t>. HF, defined broadly to include exercise intolerance due to decreased cardiac output and/or increased LV filling pressure, is 1.5-fold higher than current NHANES-based estimates of HF prevalence in adults aged ≥60 </a:t>
            </a:r>
            <a:r>
              <a:rPr lang="en-US" sz="4500" i="1" dirty="0" smtClean="0"/>
              <a:t>(8%</a:t>
            </a:r>
            <a:r>
              <a:rPr lang="en-US" sz="4500" i="1" dirty="0"/>
              <a:t>), and differs by gender and race/ethnicity. </a:t>
            </a:r>
            <a:endParaRPr lang="en-US" sz="4500" dirty="0"/>
          </a:p>
          <a:p>
            <a:r>
              <a:rPr lang="en-US" sz="4500" i="1" u="sng" dirty="0" smtClean="0"/>
              <a:t>1b</a:t>
            </a:r>
            <a:r>
              <a:rPr lang="en-US" sz="4500" i="1" dirty="0"/>
              <a:t>. When HF is defined to include </a:t>
            </a:r>
            <a:r>
              <a:rPr lang="en-US" sz="4500" i="1" dirty="0" smtClean="0"/>
              <a:t>outpatient, inpatient </a:t>
            </a:r>
            <a:r>
              <a:rPr lang="en-US" sz="4500" i="1" dirty="0"/>
              <a:t>HF, and early HF, the </a:t>
            </a:r>
            <a:r>
              <a:rPr lang="en-US" sz="4500" i="1" dirty="0" smtClean="0"/>
              <a:t>proportion of HF that is </a:t>
            </a:r>
            <a:r>
              <a:rPr lang="en-US" sz="4500" i="1" dirty="0" err="1" smtClean="0"/>
              <a:t>HFpEF</a:t>
            </a:r>
            <a:r>
              <a:rPr lang="en-US" sz="4500" i="1" dirty="0" smtClean="0"/>
              <a:t> exceeds </a:t>
            </a:r>
            <a:r>
              <a:rPr lang="en-US" sz="4500" i="1" dirty="0"/>
              <a:t>current estimates (40-50%) and is ≥70%.</a:t>
            </a:r>
          </a:p>
          <a:p>
            <a:endParaRPr lang="en-US" sz="3200" dirty="0"/>
          </a:p>
        </p:txBody>
      </p:sp>
      <p:sp>
        <p:nvSpPr>
          <p:cNvPr id="3" name="Title 2"/>
          <p:cNvSpPr>
            <a:spLocks noGrp="1"/>
          </p:cNvSpPr>
          <p:nvPr>
            <p:ph type="title"/>
          </p:nvPr>
        </p:nvSpPr>
        <p:spPr/>
        <p:txBody>
          <a:bodyPr>
            <a:normAutofit/>
          </a:bodyPr>
          <a:lstStyle/>
          <a:p>
            <a:r>
              <a:rPr lang="en-US" sz="6600" b="1" dirty="0" smtClean="0">
                <a:solidFill>
                  <a:srgbClr val="000000"/>
                </a:solidFill>
              </a:rPr>
              <a:t>Hypotheses (Aim 1)</a:t>
            </a:r>
            <a:endParaRPr lang="en-US" sz="66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36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458200" cy="3505200"/>
          </a:xfrm>
        </p:spPr>
        <p:txBody>
          <a:bodyPr>
            <a:normAutofit fontScale="70000" lnSpcReduction="20000"/>
          </a:bodyPr>
          <a:lstStyle/>
          <a:p>
            <a:r>
              <a:rPr lang="en-US" sz="3200" i="1" u="sng" dirty="0" smtClean="0"/>
              <a:t>2a</a:t>
            </a:r>
            <a:r>
              <a:rPr lang="en-US" sz="3200" i="1" dirty="0"/>
              <a:t>. Ideal CV health at baseline is associated with preserved CV structure/function 15 years later, while obesity and diabetes are associated with worse cardiac </a:t>
            </a:r>
            <a:r>
              <a:rPr lang="en-US" sz="3200" i="1" dirty="0" smtClean="0"/>
              <a:t>mechanics; </a:t>
            </a:r>
            <a:r>
              <a:rPr lang="en-US" sz="3200" i="1" dirty="0"/>
              <a:t>CKD, HTN, and coronary atherosclerosis amplify these abnormalities through </a:t>
            </a:r>
            <a:r>
              <a:rPr lang="en-US" sz="3200" i="1" dirty="0" smtClean="0"/>
              <a:t>ventricular-arterial (V</a:t>
            </a:r>
            <a:r>
              <a:rPr lang="en-US" sz="3200" i="1" dirty="0"/>
              <a:t>-</a:t>
            </a:r>
            <a:r>
              <a:rPr lang="en-US" sz="3200" i="1" dirty="0" smtClean="0"/>
              <a:t>A) </a:t>
            </a:r>
            <a:r>
              <a:rPr lang="en-US" sz="3200" i="1" dirty="0"/>
              <a:t>interactions: increased aortic impedance and longitudinal wall stress, and increased time to peak </a:t>
            </a:r>
            <a:r>
              <a:rPr lang="en-US" sz="3200" i="1" dirty="0" smtClean="0"/>
              <a:t>wall </a:t>
            </a:r>
            <a:r>
              <a:rPr lang="en-US" sz="3200" i="1" dirty="0"/>
              <a:t>stress.</a:t>
            </a:r>
            <a:endParaRPr lang="en-US" sz="3200" dirty="0"/>
          </a:p>
          <a:p>
            <a:r>
              <a:rPr lang="en-US" sz="3200" i="1" u="sng" dirty="0" smtClean="0"/>
              <a:t>2b</a:t>
            </a:r>
            <a:r>
              <a:rPr lang="en-US" sz="3200" i="1" dirty="0"/>
              <a:t>. Abnormalities in cardiac mechanics and V-A interactions are associated with early HF. </a:t>
            </a:r>
            <a:endParaRPr lang="en-US" sz="3200" dirty="0"/>
          </a:p>
          <a:p>
            <a:r>
              <a:rPr lang="en-US" sz="3200" i="1" u="sng" dirty="0" smtClean="0"/>
              <a:t>2c</a:t>
            </a:r>
            <a:r>
              <a:rPr lang="en-US" sz="3200" i="1" dirty="0"/>
              <a:t>. Increased slope of risk factor worsening (e.g., steeper weight rise, reduction in renal function) from Y0 to Y10 is associated with increased prevalence of HF, including early HF, by Y15. </a:t>
            </a:r>
            <a:endParaRPr lang="en-US" sz="3200" dirty="0"/>
          </a:p>
        </p:txBody>
      </p:sp>
      <p:sp>
        <p:nvSpPr>
          <p:cNvPr id="3" name="Title 2"/>
          <p:cNvSpPr>
            <a:spLocks noGrp="1"/>
          </p:cNvSpPr>
          <p:nvPr>
            <p:ph type="title"/>
          </p:nvPr>
        </p:nvSpPr>
        <p:spPr/>
        <p:txBody>
          <a:bodyPr>
            <a:normAutofit/>
          </a:bodyPr>
          <a:lstStyle/>
          <a:p>
            <a:r>
              <a:rPr lang="en-US" sz="6600" b="1" dirty="0" smtClean="0">
                <a:solidFill>
                  <a:srgbClr val="000000"/>
                </a:solidFill>
              </a:rPr>
              <a:t>Hypotheses (AIM 2)</a:t>
            </a:r>
            <a:endParaRPr lang="en-US" sz="66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68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89297"/>
            <a:ext cx="8458200" cy="3124200"/>
          </a:xfrm>
        </p:spPr>
        <p:txBody>
          <a:bodyPr>
            <a:noAutofit/>
          </a:bodyPr>
          <a:lstStyle/>
          <a:p>
            <a:r>
              <a:rPr lang="en-US" sz="2800" i="1" dirty="0" smtClean="0"/>
              <a:t>3a</a:t>
            </a:r>
            <a:r>
              <a:rPr lang="en-US" sz="2800" i="1" dirty="0"/>
              <a:t>. Year 15 cardiovascular structure/function will differ significantly among </a:t>
            </a:r>
            <a:r>
              <a:rPr lang="en-US" sz="2800" i="1" dirty="0" err="1"/>
              <a:t>pheno</a:t>
            </a:r>
            <a:r>
              <a:rPr lang="en-US" sz="2800" i="1" dirty="0"/>
              <a:t>-groups. </a:t>
            </a:r>
            <a:endParaRPr lang="en-US" sz="2800" dirty="0"/>
          </a:p>
          <a:p>
            <a:r>
              <a:rPr lang="en-US" sz="2800" i="1" dirty="0" smtClean="0"/>
              <a:t>3b</a:t>
            </a:r>
            <a:r>
              <a:rPr lang="en-US" sz="2800" i="1" dirty="0"/>
              <a:t>. Risk for HF and subtype of HF will differ significantly among </a:t>
            </a:r>
            <a:r>
              <a:rPr lang="en-US" sz="2800" i="1" dirty="0" err="1"/>
              <a:t>pheno</a:t>
            </a:r>
            <a:r>
              <a:rPr lang="en-US" sz="2800" i="1" dirty="0"/>
              <a:t>-groups, and </a:t>
            </a:r>
            <a:r>
              <a:rPr lang="en-US" sz="2800" i="1" dirty="0" err="1"/>
              <a:t>pheno</a:t>
            </a:r>
            <a:r>
              <a:rPr lang="en-US" sz="2800" i="1" dirty="0"/>
              <a:t>-group membership will be associated with HF independent of individual risk factors. </a:t>
            </a:r>
            <a:endParaRPr lang="en-US" sz="2800" dirty="0"/>
          </a:p>
        </p:txBody>
      </p:sp>
      <p:sp>
        <p:nvSpPr>
          <p:cNvPr id="3" name="Title 2"/>
          <p:cNvSpPr>
            <a:spLocks noGrp="1"/>
          </p:cNvSpPr>
          <p:nvPr>
            <p:ph type="title"/>
          </p:nvPr>
        </p:nvSpPr>
        <p:spPr/>
        <p:txBody>
          <a:bodyPr>
            <a:normAutofit/>
          </a:bodyPr>
          <a:lstStyle/>
          <a:p>
            <a:r>
              <a:rPr lang="en-US" sz="6600" b="1" dirty="0" smtClean="0">
                <a:solidFill>
                  <a:srgbClr val="000000"/>
                </a:solidFill>
              </a:rPr>
              <a:t>Hypotheses (AIM 3)</a:t>
            </a:r>
            <a:endParaRPr lang="en-US" sz="66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65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9064" y="329277"/>
            <a:ext cx="6707315" cy="5986018"/>
          </a:xfrm>
          <a:prstGeom prst="rect">
            <a:avLst/>
          </a:prstGeom>
        </p:spPr>
      </p:pic>
      <p:sp>
        <p:nvSpPr>
          <p:cNvPr id="3" name="TextBox 2"/>
          <p:cNvSpPr txBox="1"/>
          <p:nvPr/>
        </p:nvSpPr>
        <p:spPr>
          <a:xfrm>
            <a:off x="5715000" y="6472960"/>
            <a:ext cx="3476132" cy="338554"/>
          </a:xfrm>
          <a:prstGeom prst="rect">
            <a:avLst/>
          </a:prstGeom>
          <a:noFill/>
        </p:spPr>
        <p:txBody>
          <a:bodyPr wrap="none" rtlCol="0">
            <a:spAutoFit/>
          </a:bodyPr>
          <a:lstStyle/>
          <a:p>
            <a:pPr defTabSz="457200" fontAlgn="auto">
              <a:spcBef>
                <a:spcPts val="0"/>
              </a:spcBef>
              <a:spcAft>
                <a:spcPts val="0"/>
              </a:spcAft>
            </a:pPr>
            <a:r>
              <a:rPr lang="en-US" sz="1600" b="1" dirty="0" smtClean="0">
                <a:solidFill>
                  <a:srgbClr val="0000FF"/>
                </a:solidFill>
                <a:latin typeface="Arial"/>
                <a:cs typeface="Arial"/>
              </a:rPr>
              <a:t>Paulus and </a:t>
            </a:r>
            <a:r>
              <a:rPr lang="en-US" sz="1600" b="1" dirty="0" err="1" smtClean="0">
                <a:solidFill>
                  <a:srgbClr val="0000FF"/>
                </a:solidFill>
                <a:latin typeface="Arial"/>
                <a:cs typeface="Arial"/>
              </a:rPr>
              <a:t>Tschoppe</a:t>
            </a:r>
            <a:r>
              <a:rPr lang="en-US" sz="1600" b="1" dirty="0" smtClean="0">
                <a:solidFill>
                  <a:srgbClr val="0000FF"/>
                </a:solidFill>
                <a:latin typeface="Arial"/>
                <a:cs typeface="Arial"/>
              </a:rPr>
              <a:t>. JACC 2013</a:t>
            </a:r>
          </a:p>
        </p:txBody>
      </p:sp>
    </p:spTree>
    <p:extLst>
      <p:ext uri="{BB962C8B-B14F-4D97-AF65-F5344CB8AC3E}">
        <p14:creationId xmlns:p14="http://schemas.microsoft.com/office/powerpoint/2010/main" val="339000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19200" y="1988127"/>
            <a:ext cx="6172200" cy="4488873"/>
          </a:xfrm>
          <a:prstGeom prst="rect">
            <a:avLst/>
          </a:prstGeom>
        </p:spPr>
      </p:pic>
      <p:sp>
        <p:nvSpPr>
          <p:cNvPr id="3" name="Title 2"/>
          <p:cNvSpPr>
            <a:spLocks noGrp="1"/>
          </p:cNvSpPr>
          <p:nvPr>
            <p:ph type="title"/>
          </p:nvPr>
        </p:nvSpPr>
        <p:spPr>
          <a:xfrm>
            <a:off x="0" y="338328"/>
            <a:ext cx="9144000" cy="1252728"/>
          </a:xfrm>
        </p:spPr>
        <p:txBody>
          <a:bodyPr>
            <a:noAutofit/>
          </a:bodyPr>
          <a:lstStyle/>
          <a:p>
            <a:r>
              <a:rPr lang="en-US" sz="3900" b="1" dirty="0" err="1" smtClean="0">
                <a:solidFill>
                  <a:srgbClr val="000000"/>
                </a:solidFill>
              </a:rPr>
              <a:t>Cardiomyocyte</a:t>
            </a:r>
            <a:r>
              <a:rPr lang="en-US" sz="3900" b="1" dirty="0" smtClean="0">
                <a:solidFill>
                  <a:srgbClr val="000000"/>
                </a:solidFill>
              </a:rPr>
              <a:t> T-tubule disorganization   = worse cardiac mechanics</a:t>
            </a:r>
            <a:endParaRPr lang="en-US" sz="3900" b="1" dirty="0">
              <a:solidFill>
                <a:srgbClr val="000000"/>
              </a:solidFill>
            </a:endParaRPr>
          </a:p>
        </p:txBody>
      </p:sp>
      <p:sp>
        <p:nvSpPr>
          <p:cNvPr id="6" name="Text Box 4"/>
          <p:cNvSpPr txBox="1">
            <a:spLocks noChangeArrowheads="1"/>
          </p:cNvSpPr>
          <p:nvPr/>
        </p:nvSpPr>
        <p:spPr bwMode="auto">
          <a:xfrm>
            <a:off x="269875" y="6550242"/>
            <a:ext cx="8874125" cy="307758"/>
          </a:xfrm>
          <a:prstGeom prst="rect">
            <a:avLst/>
          </a:prstGeom>
          <a:noFill/>
          <a:ln w="9525" algn="ctr">
            <a:noFill/>
            <a:miter lim="800000"/>
            <a:headEnd/>
            <a:tailEnd/>
          </a:ln>
          <a:effectLst/>
        </p:spPr>
        <p:txBody>
          <a:bodyPr lIns="91420" tIns="45711" rIns="91420" bIns="45711">
            <a:spAutoFit/>
          </a:bodyPr>
          <a:lstStyle/>
          <a:p>
            <a:pPr algn="r" fontAlgn="base">
              <a:spcBef>
                <a:spcPct val="0"/>
              </a:spcBef>
              <a:spcAft>
                <a:spcPct val="0"/>
              </a:spcAft>
              <a:defRPr/>
            </a:pPr>
            <a:r>
              <a:rPr lang="da-DK" sz="1400" dirty="0">
                <a:solidFill>
                  <a:srgbClr val="0000FF"/>
                </a:solidFill>
                <a:latin typeface="Arial"/>
                <a:ea typeface="ＭＳ Ｐゴシック" charset="0"/>
                <a:cs typeface="Arial"/>
              </a:rPr>
              <a:t>Shah SJ, et al. Am J </a:t>
            </a:r>
            <a:r>
              <a:rPr lang="da-DK" sz="1400" dirty="0" err="1">
                <a:solidFill>
                  <a:srgbClr val="0000FF"/>
                </a:solidFill>
                <a:latin typeface="Arial"/>
                <a:ea typeface="ＭＳ Ｐゴシック" charset="0"/>
                <a:cs typeface="Arial"/>
              </a:rPr>
              <a:t>Physiol</a:t>
            </a:r>
            <a:r>
              <a:rPr lang="da-DK" sz="1400" dirty="0">
                <a:solidFill>
                  <a:srgbClr val="0000FF"/>
                </a:solidFill>
                <a:latin typeface="Arial"/>
                <a:ea typeface="ＭＳ Ｐゴシック" charset="0"/>
                <a:cs typeface="Arial"/>
              </a:rPr>
              <a:t> Heart </a:t>
            </a:r>
            <a:r>
              <a:rPr lang="da-DK" sz="1400" dirty="0" err="1">
                <a:solidFill>
                  <a:srgbClr val="0000FF"/>
                </a:solidFill>
                <a:latin typeface="Arial"/>
                <a:ea typeface="ＭＳ Ｐゴシック" charset="0"/>
                <a:cs typeface="Arial"/>
              </a:rPr>
              <a:t>Circ</a:t>
            </a:r>
            <a:r>
              <a:rPr lang="da-DK" sz="1400" dirty="0">
                <a:solidFill>
                  <a:srgbClr val="0000FF"/>
                </a:solidFill>
                <a:latin typeface="Arial"/>
                <a:ea typeface="ＭＳ Ｐゴシック" charset="0"/>
                <a:cs typeface="Arial"/>
              </a:rPr>
              <a:t> </a:t>
            </a:r>
            <a:r>
              <a:rPr lang="da-DK" sz="1400" dirty="0" err="1">
                <a:solidFill>
                  <a:srgbClr val="0000FF"/>
                </a:solidFill>
                <a:latin typeface="Arial"/>
                <a:ea typeface="ＭＳ Ｐゴシック" charset="0"/>
                <a:cs typeface="Arial"/>
              </a:rPr>
              <a:t>Physiol</a:t>
            </a:r>
            <a:r>
              <a:rPr lang="da-DK" sz="1400" dirty="0">
                <a:solidFill>
                  <a:srgbClr val="0000FF"/>
                </a:solidFill>
                <a:latin typeface="Arial"/>
                <a:ea typeface="ＭＳ Ｐゴシック" charset="0"/>
                <a:cs typeface="Arial"/>
              </a:rPr>
              <a:t> 2014</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722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2133600" y="2286000"/>
            <a:ext cx="2487518" cy="540458"/>
            <a:chOff x="2295543" y="4433693"/>
            <a:chExt cx="2487518" cy="540458"/>
          </a:xfrm>
        </p:grpSpPr>
        <p:sp>
          <p:nvSpPr>
            <p:cNvPr id="10" name="TextBox 9"/>
            <p:cNvSpPr txBox="1"/>
            <p:nvPr/>
          </p:nvSpPr>
          <p:spPr>
            <a:xfrm>
              <a:off x="2645558" y="4666374"/>
              <a:ext cx="2074210" cy="307777"/>
            </a:xfrm>
            <a:prstGeom prst="rect">
              <a:avLst/>
            </a:prstGeom>
            <a:noFill/>
          </p:spPr>
          <p:txBody>
            <a:bodyPr wrap="none" rtlCol="0">
              <a:spAutoFit/>
            </a:bodyPr>
            <a:lstStyle/>
            <a:p>
              <a:r>
                <a:rPr lang="en-US" sz="1400" b="1" dirty="0" smtClean="0">
                  <a:solidFill>
                    <a:srgbClr val="000000"/>
                  </a:solidFill>
                  <a:latin typeface="Arial" pitchFamily="34" charset="0"/>
                  <a:cs typeface="Arial" pitchFamily="34" charset="0"/>
                </a:rPr>
                <a:t>WKY R</a:t>
              </a:r>
              <a:r>
                <a:rPr lang="en-US" sz="1400" b="1" baseline="30000" dirty="0" smtClean="0">
                  <a:solidFill>
                    <a:srgbClr val="000000"/>
                  </a:solidFill>
                  <a:latin typeface="Arial" pitchFamily="34" charset="0"/>
                  <a:cs typeface="Arial" pitchFamily="34" charset="0"/>
                </a:rPr>
                <a:t>2</a:t>
              </a:r>
              <a:r>
                <a:rPr lang="en-US" sz="1400" b="1" dirty="0" smtClean="0">
                  <a:solidFill>
                    <a:srgbClr val="000000"/>
                  </a:solidFill>
                  <a:latin typeface="Arial" pitchFamily="34" charset="0"/>
                  <a:cs typeface="Arial" pitchFamily="34" charset="0"/>
                </a:rPr>
                <a:t> = 0.14, P=0.10</a:t>
              </a:r>
              <a:endParaRPr lang="en-US" sz="1400" b="1" dirty="0">
                <a:solidFill>
                  <a:srgbClr val="000000"/>
                </a:solidFill>
                <a:latin typeface="Arial" pitchFamily="34" charset="0"/>
                <a:cs typeface="Arial" pitchFamily="34" charset="0"/>
              </a:endParaRPr>
            </a:p>
          </p:txBody>
        </p:sp>
        <p:sp>
          <p:nvSpPr>
            <p:cNvPr id="11" name="TextBox 10"/>
            <p:cNvSpPr txBox="1"/>
            <p:nvPr/>
          </p:nvSpPr>
          <p:spPr>
            <a:xfrm>
              <a:off x="2645558" y="4433693"/>
              <a:ext cx="2137503" cy="307777"/>
            </a:xfrm>
            <a:prstGeom prst="rect">
              <a:avLst/>
            </a:prstGeom>
            <a:noFill/>
          </p:spPr>
          <p:txBody>
            <a:bodyPr wrap="none" rtlCol="0">
              <a:spAutoFit/>
            </a:bodyPr>
            <a:lstStyle/>
            <a:p>
              <a:r>
                <a:rPr lang="en-US" sz="1400" b="1" dirty="0" smtClean="0">
                  <a:solidFill>
                    <a:srgbClr val="000000"/>
                  </a:solidFill>
                  <a:latin typeface="Arial" pitchFamily="34" charset="0"/>
                  <a:cs typeface="Arial" pitchFamily="34" charset="0"/>
                </a:rPr>
                <a:t>SHR R</a:t>
              </a:r>
              <a:r>
                <a:rPr lang="en-US" sz="1400" b="1" baseline="30000" dirty="0" smtClean="0">
                  <a:solidFill>
                    <a:srgbClr val="000000"/>
                  </a:solidFill>
                  <a:latin typeface="Arial" pitchFamily="34" charset="0"/>
                  <a:cs typeface="Arial" pitchFamily="34" charset="0"/>
                </a:rPr>
                <a:t>2</a:t>
              </a:r>
              <a:r>
                <a:rPr lang="en-US" sz="1400" b="1" dirty="0" smtClean="0">
                  <a:solidFill>
                    <a:srgbClr val="000000"/>
                  </a:solidFill>
                  <a:latin typeface="Arial" pitchFamily="34" charset="0"/>
                  <a:cs typeface="Arial" pitchFamily="34" charset="0"/>
                </a:rPr>
                <a:t> = 0.56, P&lt;0.001</a:t>
              </a:r>
              <a:endParaRPr lang="en-US" sz="1400" b="1" dirty="0">
                <a:solidFill>
                  <a:srgbClr val="000000"/>
                </a:solidFill>
                <a:latin typeface="Arial" pitchFamily="34" charset="0"/>
                <a:cs typeface="Arial" pitchFamily="34" charset="0"/>
              </a:endParaRPr>
            </a:p>
          </p:txBody>
        </p:sp>
        <p:cxnSp>
          <p:nvCxnSpPr>
            <p:cNvPr id="12" name="Straight Connector 11"/>
            <p:cNvCxnSpPr/>
            <p:nvPr/>
          </p:nvCxnSpPr>
          <p:spPr>
            <a:xfrm>
              <a:off x="2295543" y="4560651"/>
              <a:ext cx="38404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295543" y="4793332"/>
              <a:ext cx="384048"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2438721" y="4744486"/>
              <a:ext cx="97692" cy="97692"/>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7" name="Oval 16"/>
            <p:cNvSpPr/>
            <p:nvPr/>
          </p:nvSpPr>
          <p:spPr>
            <a:xfrm>
              <a:off x="2438721" y="4511805"/>
              <a:ext cx="97692" cy="9769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grpSp>
      <p:sp>
        <p:nvSpPr>
          <p:cNvPr id="5" name="TextBox 4"/>
          <p:cNvSpPr txBox="1"/>
          <p:nvPr/>
        </p:nvSpPr>
        <p:spPr>
          <a:xfrm>
            <a:off x="2819153" y="6089583"/>
            <a:ext cx="3448726" cy="523220"/>
          </a:xfrm>
          <a:prstGeom prst="rect">
            <a:avLst/>
          </a:prstGeom>
          <a:solidFill>
            <a:srgbClr val="FFFFFF"/>
          </a:solidFill>
        </p:spPr>
        <p:txBody>
          <a:bodyPr wrap="none" rtlCol="0">
            <a:spAutoFit/>
          </a:bodyPr>
          <a:lstStyle/>
          <a:p>
            <a:pPr algn="ctr"/>
            <a:r>
              <a:rPr lang="en-US" sz="1400" b="1" dirty="0" smtClean="0">
                <a:latin typeface="Arial"/>
                <a:cs typeface="Arial"/>
              </a:rPr>
              <a:t>T-tubule organizational index</a:t>
            </a:r>
          </a:p>
          <a:p>
            <a:pPr algn="ctr"/>
            <a:r>
              <a:rPr lang="en-US" sz="1400" b="1" dirty="0" smtClean="0">
                <a:latin typeface="Arial"/>
                <a:cs typeface="Arial"/>
              </a:rPr>
              <a:t>(~efficiency of </a:t>
            </a:r>
            <a:r>
              <a:rPr lang="en-US" sz="1400" b="1" dirty="0" err="1" smtClean="0">
                <a:latin typeface="Arial"/>
                <a:cs typeface="Arial"/>
              </a:rPr>
              <a:t>myocyte</a:t>
            </a:r>
            <a:r>
              <a:rPr lang="en-US" sz="1400" b="1" dirty="0" smtClean="0">
                <a:latin typeface="Arial"/>
                <a:cs typeface="Arial"/>
              </a:rPr>
              <a:t> Ca</a:t>
            </a:r>
            <a:r>
              <a:rPr lang="en-US" sz="1400" b="1" baseline="30000" dirty="0" smtClean="0">
                <a:latin typeface="Arial"/>
                <a:cs typeface="Arial"/>
              </a:rPr>
              <a:t>2+</a:t>
            </a:r>
            <a:r>
              <a:rPr lang="en-US" sz="1400" b="1" dirty="0" smtClean="0">
                <a:latin typeface="Arial"/>
                <a:cs typeface="Arial"/>
              </a:rPr>
              <a:t> handling)</a:t>
            </a:r>
            <a:endParaRPr lang="en-US" sz="1400" b="1" dirty="0">
              <a:latin typeface="Arial"/>
              <a:cs typeface="Arial"/>
            </a:endParaRPr>
          </a:p>
        </p:txBody>
      </p:sp>
      <p:sp>
        <p:nvSpPr>
          <p:cNvPr id="18" name="TextBox 17"/>
          <p:cNvSpPr txBox="1"/>
          <p:nvPr/>
        </p:nvSpPr>
        <p:spPr>
          <a:xfrm rot="16200000">
            <a:off x="-260852" y="3836910"/>
            <a:ext cx="3390622" cy="369332"/>
          </a:xfrm>
          <a:prstGeom prst="rect">
            <a:avLst/>
          </a:prstGeom>
          <a:solidFill>
            <a:srgbClr val="FFFFFF"/>
          </a:solidFill>
        </p:spPr>
        <p:txBody>
          <a:bodyPr wrap="none" rtlCol="0">
            <a:spAutoFit/>
          </a:bodyPr>
          <a:lstStyle/>
          <a:p>
            <a:pPr algn="ctr"/>
            <a:r>
              <a:rPr lang="en-US" b="1" dirty="0" smtClean="0">
                <a:latin typeface="Arial"/>
                <a:cs typeface="Arial"/>
              </a:rPr>
              <a:t>Global longitudinal strain (%)</a:t>
            </a:r>
            <a:endParaRPr lang="en-US" b="1" dirty="0">
              <a:latin typeface="Arial"/>
              <a:cs typeface="Arial"/>
            </a:endParaRPr>
          </a:p>
        </p:txBody>
      </p:sp>
    </p:spTree>
    <p:extLst>
      <p:ext uri="{BB962C8B-B14F-4D97-AF65-F5344CB8AC3E}">
        <p14:creationId xmlns:p14="http://schemas.microsoft.com/office/powerpoint/2010/main" val="102824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8328"/>
            <a:ext cx="9144000" cy="1252728"/>
          </a:xfrm>
        </p:spPr>
        <p:txBody>
          <a:bodyPr>
            <a:noAutofit/>
          </a:bodyPr>
          <a:lstStyle/>
          <a:p>
            <a:r>
              <a:rPr lang="en-US" sz="4800" b="1" dirty="0" smtClean="0">
                <a:solidFill>
                  <a:srgbClr val="000000"/>
                </a:solidFill>
              </a:rPr>
              <a:t>Endothelial dysfunction and cardiac mechanics (</a:t>
            </a:r>
            <a:r>
              <a:rPr lang="en-US" sz="4800" b="1" dirty="0" err="1" smtClean="0">
                <a:solidFill>
                  <a:srgbClr val="000000"/>
                </a:solidFill>
              </a:rPr>
              <a:t>HyperGEN</a:t>
            </a:r>
            <a:r>
              <a:rPr lang="en-US" sz="4800" b="1" dirty="0" smtClean="0">
                <a:solidFill>
                  <a:srgbClr val="000000"/>
                </a:solidFill>
              </a:rPr>
              <a:t>)</a:t>
            </a:r>
            <a:endParaRPr lang="en-US" sz="4800" b="1" dirty="0">
              <a:solidFill>
                <a:srgbClr val="000000"/>
              </a:solidFill>
            </a:endParaRPr>
          </a:p>
        </p:txBody>
      </p:sp>
      <p:sp>
        <p:nvSpPr>
          <p:cNvPr id="6" name="Text Box 4"/>
          <p:cNvSpPr txBox="1">
            <a:spLocks noChangeArrowheads="1"/>
          </p:cNvSpPr>
          <p:nvPr/>
        </p:nvSpPr>
        <p:spPr bwMode="auto">
          <a:xfrm>
            <a:off x="269875" y="6211687"/>
            <a:ext cx="8874125" cy="584757"/>
          </a:xfrm>
          <a:prstGeom prst="rect">
            <a:avLst/>
          </a:prstGeom>
          <a:noFill/>
          <a:ln w="9525" algn="ctr">
            <a:noFill/>
            <a:miter lim="800000"/>
            <a:headEnd/>
            <a:tailEnd/>
          </a:ln>
          <a:effectLst/>
        </p:spPr>
        <p:txBody>
          <a:bodyPr lIns="91420" tIns="45711" rIns="91420" bIns="45711">
            <a:spAutoFit/>
          </a:bodyPr>
          <a:lstStyle/>
          <a:p>
            <a:pPr algn="r" fontAlgn="base">
              <a:spcBef>
                <a:spcPct val="0"/>
              </a:spcBef>
              <a:spcAft>
                <a:spcPct val="0"/>
              </a:spcAft>
              <a:defRPr/>
            </a:pPr>
            <a:r>
              <a:rPr lang="da-DK" sz="1600" b="1" dirty="0">
                <a:solidFill>
                  <a:prstClr val="black"/>
                </a:solidFill>
                <a:latin typeface="Arial"/>
                <a:ea typeface="ＭＳ Ｐゴシック" charset="0"/>
                <a:cs typeface="Arial"/>
              </a:rPr>
              <a:t>Katz DH….Shah SJ. </a:t>
            </a:r>
            <a:endParaRPr lang="da-DK" sz="1600" b="1" dirty="0" smtClean="0">
              <a:solidFill>
                <a:prstClr val="black"/>
              </a:solidFill>
              <a:latin typeface="Arial"/>
              <a:ea typeface="ＭＳ Ｐゴシック" charset="0"/>
              <a:cs typeface="Arial"/>
            </a:endParaRPr>
          </a:p>
          <a:p>
            <a:pPr algn="r" fontAlgn="base">
              <a:spcBef>
                <a:spcPct val="0"/>
              </a:spcBef>
              <a:spcAft>
                <a:spcPct val="0"/>
              </a:spcAft>
              <a:defRPr/>
            </a:pPr>
            <a:r>
              <a:rPr lang="da-DK" sz="1600" b="1" i="1" dirty="0" err="1" smtClean="0">
                <a:solidFill>
                  <a:prstClr val="black"/>
                </a:solidFill>
                <a:latin typeface="Arial"/>
                <a:ea typeface="ＭＳ Ｐゴシック" charset="0"/>
                <a:cs typeface="Arial"/>
              </a:rPr>
              <a:t>Circulation</a:t>
            </a:r>
            <a:r>
              <a:rPr lang="da-DK" sz="1600" b="1" i="1" dirty="0" smtClean="0">
                <a:solidFill>
                  <a:prstClr val="black"/>
                </a:solidFill>
                <a:latin typeface="Arial"/>
                <a:ea typeface="ＭＳ Ｐゴシック" charset="0"/>
                <a:cs typeface="Arial"/>
              </a:rPr>
              <a:t> </a:t>
            </a:r>
            <a:r>
              <a:rPr lang="da-DK" sz="1600" b="1" dirty="0">
                <a:solidFill>
                  <a:prstClr val="black"/>
                </a:solidFill>
                <a:latin typeface="Arial"/>
                <a:ea typeface="ＭＳ Ｐゴシック" charset="0"/>
                <a:cs typeface="Arial"/>
              </a:rPr>
              <a:t>2014</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722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t="10358" r="22380"/>
          <a:stretch>
            <a:fillRect/>
          </a:stretch>
        </p:blipFill>
        <p:spPr bwMode="auto">
          <a:xfrm>
            <a:off x="184150" y="1752600"/>
            <a:ext cx="5911850" cy="49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8113" y="2979738"/>
            <a:ext cx="175577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51688" y="2678668"/>
            <a:ext cx="2711312" cy="369332"/>
          </a:xfrm>
          <a:prstGeom prst="rect">
            <a:avLst/>
          </a:prstGeom>
          <a:noFill/>
        </p:spPr>
        <p:txBody>
          <a:bodyPr wrap="none" rtlCol="0">
            <a:spAutoFit/>
          </a:bodyPr>
          <a:lstStyle/>
          <a:p>
            <a:r>
              <a:rPr lang="en-US" b="1" u="sng" dirty="0" smtClean="0">
                <a:latin typeface="Arial"/>
                <a:cs typeface="Arial"/>
              </a:rPr>
              <a:t>Quartile of albuminuria</a:t>
            </a:r>
            <a:endParaRPr lang="en-US" b="1" u="sng" dirty="0">
              <a:latin typeface="Arial"/>
              <a:cs typeface="Arial"/>
            </a:endParaRPr>
          </a:p>
        </p:txBody>
      </p:sp>
    </p:spTree>
    <p:extLst>
      <p:ext uri="{BB962C8B-B14F-4D97-AF65-F5344CB8AC3E}">
        <p14:creationId xmlns:p14="http://schemas.microsoft.com/office/powerpoint/2010/main" val="340338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smtClean="0">
                <a:solidFill>
                  <a:srgbClr val="000000"/>
                </a:solidFill>
              </a:rPr>
              <a:t>Arterial tonometry</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9850"/>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6"/>
          <p:cNvSpPr>
            <a:spLocks noChangeArrowheads="1"/>
          </p:cNvSpPr>
          <p:nvPr/>
        </p:nvSpPr>
        <p:spPr bwMode="auto">
          <a:xfrm>
            <a:off x="2819400" y="5124450"/>
            <a:ext cx="2362200" cy="381000"/>
          </a:xfrm>
          <a:prstGeom prst="rightArrow">
            <a:avLst>
              <a:gd name="adj1" fmla="val 50000"/>
              <a:gd name="adj2" fmla="val 100004"/>
            </a:avLst>
          </a:prstGeom>
          <a:solidFill>
            <a:schemeClr val="accent1"/>
          </a:solidFill>
          <a:ln w="9525">
            <a:solidFill>
              <a:schemeClr val="tx1"/>
            </a:solidFill>
            <a:miter lim="800000"/>
            <a:headEnd/>
            <a:tailEnd/>
          </a:ln>
        </p:spPr>
        <p:txBody>
          <a:bodyPr wrap="none" anchor="ctr"/>
          <a:lstStyle/>
          <a:p>
            <a:pPr defTabSz="457200"/>
            <a:endParaRPr lang="en-US" smtClean="0">
              <a:solidFill>
                <a:srgbClr val="FFFFFF"/>
              </a:solidFill>
              <a:latin typeface="Tahoma" pitchFamily="34" charset="0"/>
            </a:endParaRPr>
          </a:p>
        </p:txBody>
      </p:sp>
      <p:sp>
        <p:nvSpPr>
          <p:cNvPr id="11" name="Rectangle 27"/>
          <p:cNvSpPr>
            <a:spLocks noChangeArrowheads="1"/>
          </p:cNvSpPr>
          <p:nvPr/>
        </p:nvSpPr>
        <p:spPr bwMode="auto">
          <a:xfrm>
            <a:off x="1524000" y="3810000"/>
            <a:ext cx="609600" cy="152400"/>
          </a:xfrm>
          <a:prstGeom prst="rect">
            <a:avLst/>
          </a:prstGeom>
          <a:solidFill>
            <a:schemeClr val="accent1">
              <a:alpha val="0"/>
            </a:schemeClr>
          </a:solidFill>
          <a:ln w="28575">
            <a:solidFill>
              <a:schemeClr val="accent1"/>
            </a:solidFill>
            <a:miter lim="800000"/>
            <a:headEnd/>
            <a:tailEnd/>
          </a:ln>
        </p:spPr>
        <p:txBody>
          <a:bodyPr wrap="none" anchor="ctr"/>
          <a:lstStyle/>
          <a:p>
            <a:pPr defTabSz="457200"/>
            <a:endParaRPr lang="en-US" smtClean="0">
              <a:solidFill>
                <a:srgbClr val="FFFFFF"/>
              </a:solidFill>
              <a:latin typeface="Tahoma" pitchFamily="34" charset="0"/>
            </a:endParaRPr>
          </a:p>
        </p:txBody>
      </p:sp>
      <p:sp>
        <p:nvSpPr>
          <p:cNvPr id="12" name="Rectangle 28"/>
          <p:cNvSpPr>
            <a:spLocks noChangeArrowheads="1"/>
          </p:cNvSpPr>
          <p:nvPr/>
        </p:nvSpPr>
        <p:spPr bwMode="auto">
          <a:xfrm>
            <a:off x="6858000" y="3810000"/>
            <a:ext cx="609600" cy="152400"/>
          </a:xfrm>
          <a:prstGeom prst="rect">
            <a:avLst/>
          </a:prstGeom>
          <a:solidFill>
            <a:schemeClr val="accent1">
              <a:alpha val="0"/>
            </a:schemeClr>
          </a:solidFill>
          <a:ln w="28575">
            <a:solidFill>
              <a:schemeClr val="accent1"/>
            </a:solidFill>
            <a:miter lim="800000"/>
            <a:headEnd/>
            <a:tailEnd/>
          </a:ln>
        </p:spPr>
        <p:txBody>
          <a:bodyPr wrap="none" anchor="ctr"/>
          <a:lstStyle/>
          <a:p>
            <a:pPr defTabSz="457200"/>
            <a:endParaRPr lang="en-US" smtClean="0">
              <a:solidFill>
                <a:srgbClr val="FFFFFF"/>
              </a:solidFill>
              <a:latin typeface="Tahoma" pitchFamily="34" charset="0"/>
            </a:endParaRPr>
          </a:p>
        </p:txBody>
      </p:sp>
      <p:sp>
        <p:nvSpPr>
          <p:cNvPr id="14" name="Text Box 25"/>
          <p:cNvSpPr txBox="1">
            <a:spLocks noChangeArrowheads="1"/>
          </p:cNvSpPr>
          <p:nvPr/>
        </p:nvSpPr>
        <p:spPr bwMode="auto">
          <a:xfrm>
            <a:off x="1803908" y="1593146"/>
            <a:ext cx="5498306" cy="830997"/>
          </a:xfrm>
          <a:prstGeom prst="rect">
            <a:avLst/>
          </a:prstGeom>
          <a:solidFill>
            <a:srgbClr val="FFFFFF">
              <a:alpha val="40000"/>
            </a:srgbClr>
          </a:solidFill>
          <a:ln>
            <a:solidFill>
              <a:srgbClr val="000000"/>
            </a:solidFill>
          </a:ln>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defTabSz="457200" eaLnBrk="1" hangingPunct="1">
              <a:spcBef>
                <a:spcPct val="50000"/>
              </a:spcBef>
            </a:pPr>
            <a:r>
              <a:rPr lang="en-US" b="1" dirty="0" smtClean="0">
                <a:solidFill>
                  <a:srgbClr val="000000"/>
                </a:solidFill>
                <a:latin typeface="Arial"/>
                <a:cs typeface="Arial"/>
              </a:rPr>
              <a:t>Allows estimation of central aortic (~LV) pressure during LV ejection</a:t>
            </a:r>
          </a:p>
        </p:txBody>
      </p:sp>
    </p:spTree>
    <p:extLst>
      <p:ext uri="{BB962C8B-B14F-4D97-AF65-F5344CB8AC3E}">
        <p14:creationId xmlns:p14="http://schemas.microsoft.com/office/powerpoint/2010/main" val="238388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79400" y="1276350"/>
            <a:ext cx="2519363" cy="36988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pPr fontAlgn="base">
              <a:spcBef>
                <a:spcPct val="0"/>
              </a:spcBef>
              <a:spcAft>
                <a:spcPct val="0"/>
              </a:spcAft>
              <a:defRPr/>
            </a:pPr>
            <a:r>
              <a:rPr lang="en-US" b="1" dirty="0">
                <a:solidFill>
                  <a:srgbClr val="000000"/>
                </a:solidFill>
                <a:latin typeface="Arial" pitchFamily="34" charset="0"/>
                <a:cs typeface="Arial" pitchFamily="34" charset="0"/>
              </a:rPr>
              <a:t>ENVIRONMENT, DIET</a:t>
            </a:r>
          </a:p>
        </p:txBody>
      </p:sp>
      <p:sp>
        <p:nvSpPr>
          <p:cNvPr id="5" name="TextBox 4"/>
          <p:cNvSpPr txBox="1"/>
          <p:nvPr/>
        </p:nvSpPr>
        <p:spPr>
          <a:xfrm>
            <a:off x="3254375" y="1276350"/>
            <a:ext cx="2044700" cy="36988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pPr fontAlgn="base">
              <a:spcBef>
                <a:spcPct val="0"/>
              </a:spcBef>
              <a:spcAft>
                <a:spcPct val="0"/>
              </a:spcAft>
              <a:defRPr/>
            </a:pPr>
            <a:r>
              <a:rPr lang="en-US" b="1" dirty="0">
                <a:solidFill>
                  <a:srgbClr val="000000"/>
                </a:solidFill>
                <a:latin typeface="Arial" pitchFamily="34" charset="0"/>
                <a:cs typeface="Arial" pitchFamily="34" charset="0"/>
              </a:rPr>
              <a:t>COMORBIDITIES</a:t>
            </a:r>
          </a:p>
        </p:txBody>
      </p:sp>
      <p:sp>
        <p:nvSpPr>
          <p:cNvPr id="6" name="TextBox 5"/>
          <p:cNvSpPr txBox="1"/>
          <p:nvPr/>
        </p:nvSpPr>
        <p:spPr>
          <a:xfrm>
            <a:off x="5716562" y="1276350"/>
            <a:ext cx="3173413" cy="36988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pPr fontAlgn="base">
              <a:spcBef>
                <a:spcPct val="0"/>
              </a:spcBef>
              <a:spcAft>
                <a:spcPct val="0"/>
              </a:spcAft>
              <a:defRPr/>
            </a:pPr>
            <a:r>
              <a:rPr lang="en-US" b="1" dirty="0">
                <a:solidFill>
                  <a:srgbClr val="000000"/>
                </a:solidFill>
                <a:latin typeface="Arial" pitchFamily="34" charset="0"/>
                <a:cs typeface="Arial" pitchFamily="34" charset="0"/>
              </a:rPr>
              <a:t>GENETIC SUSCEPTIBILITY</a:t>
            </a:r>
          </a:p>
        </p:txBody>
      </p:sp>
      <p:sp>
        <p:nvSpPr>
          <p:cNvPr id="7" name="TextBox 6"/>
          <p:cNvSpPr txBox="1"/>
          <p:nvPr/>
        </p:nvSpPr>
        <p:spPr>
          <a:xfrm>
            <a:off x="2881313" y="2100263"/>
            <a:ext cx="2792412" cy="64611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a:spAutoFit/>
          </a:bodyPr>
          <a:lstStyle/>
          <a:p>
            <a:pPr algn="ctr" fontAlgn="base">
              <a:spcBef>
                <a:spcPct val="0"/>
              </a:spcBef>
              <a:spcAft>
                <a:spcPct val="0"/>
              </a:spcAft>
              <a:defRPr/>
            </a:pPr>
            <a:r>
              <a:rPr lang="en-US" b="1" dirty="0">
                <a:solidFill>
                  <a:srgbClr val="000000"/>
                </a:solidFill>
                <a:latin typeface="Arial" pitchFamily="34" charset="0"/>
                <a:cs typeface="Arial" pitchFamily="34" charset="0"/>
              </a:rPr>
              <a:t>VULNERABLE HEART,</a:t>
            </a:r>
          </a:p>
          <a:p>
            <a:pPr algn="ctr" fontAlgn="base">
              <a:spcBef>
                <a:spcPct val="0"/>
              </a:spcBef>
              <a:spcAft>
                <a:spcPct val="0"/>
              </a:spcAft>
              <a:defRPr/>
            </a:pPr>
            <a:r>
              <a:rPr lang="en-US" b="1" dirty="0">
                <a:solidFill>
                  <a:srgbClr val="000000"/>
                </a:solidFill>
                <a:latin typeface="Arial" pitchFamily="34" charset="0"/>
                <a:cs typeface="Arial" pitchFamily="34" charset="0"/>
              </a:rPr>
              <a:t>VULNERABLE PATIENT</a:t>
            </a:r>
          </a:p>
        </p:txBody>
      </p:sp>
      <p:sp>
        <p:nvSpPr>
          <p:cNvPr id="8" name="TextBox 7"/>
          <p:cNvSpPr txBox="1"/>
          <p:nvPr/>
        </p:nvSpPr>
        <p:spPr>
          <a:xfrm>
            <a:off x="3441518" y="3159125"/>
            <a:ext cx="1672002" cy="646331"/>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none">
            <a:spAutoFit/>
          </a:bodyPr>
          <a:lstStyle/>
          <a:p>
            <a:pPr algn="ctr" fontAlgn="base">
              <a:spcBef>
                <a:spcPct val="0"/>
              </a:spcBef>
              <a:spcAft>
                <a:spcPct val="0"/>
              </a:spcAft>
              <a:defRPr/>
            </a:pPr>
            <a:r>
              <a:rPr lang="en-US" sz="3600" b="1" dirty="0">
                <a:solidFill>
                  <a:srgbClr val="000000"/>
                </a:solidFill>
                <a:latin typeface="Arial" pitchFamily="34" charset="0"/>
                <a:cs typeface="Arial" pitchFamily="34" charset="0"/>
              </a:rPr>
              <a:t>HFpEF</a:t>
            </a:r>
          </a:p>
        </p:txBody>
      </p:sp>
      <p:sp>
        <p:nvSpPr>
          <p:cNvPr id="9" name="TextBox 8"/>
          <p:cNvSpPr txBox="1"/>
          <p:nvPr/>
        </p:nvSpPr>
        <p:spPr>
          <a:xfrm>
            <a:off x="158750" y="4475745"/>
            <a:ext cx="2628900" cy="1569660"/>
          </a:xfrm>
          <a:prstGeom prst="rect">
            <a:avLst/>
          </a:prstGeom>
          <a:solidFill>
            <a:srgbClr val="00FF00"/>
          </a:solidFill>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en-US" sz="2400" b="1" dirty="0" smtClean="0">
                <a:solidFill>
                  <a:srgbClr val="000000"/>
                </a:solidFill>
                <a:latin typeface="Arial" pitchFamily="34" charset="0"/>
                <a:cs typeface="Arial" pitchFamily="34" charset="0"/>
              </a:rPr>
              <a:t>EXERCISE INTOLERANCE</a:t>
            </a:r>
          </a:p>
          <a:p>
            <a:pPr algn="ctr" fontAlgn="base">
              <a:spcBef>
                <a:spcPct val="0"/>
              </a:spcBef>
              <a:spcAft>
                <a:spcPct val="0"/>
              </a:spcAft>
              <a:defRPr/>
            </a:pPr>
            <a:r>
              <a:rPr lang="en-US" sz="2400" b="1" dirty="0" smtClean="0">
                <a:solidFill>
                  <a:srgbClr val="000000"/>
                </a:solidFill>
                <a:latin typeface="Arial" pitchFamily="34" charset="0"/>
                <a:cs typeface="Arial" pitchFamily="34" charset="0"/>
              </a:rPr>
              <a:t>HFpEF</a:t>
            </a:r>
          </a:p>
          <a:p>
            <a:pPr algn="ctr" fontAlgn="base">
              <a:spcBef>
                <a:spcPct val="0"/>
              </a:spcBef>
              <a:spcAft>
                <a:spcPct val="0"/>
              </a:spcAft>
              <a:defRPr/>
            </a:pPr>
            <a:r>
              <a:rPr lang="en-US" sz="2400" b="1" dirty="0" smtClean="0">
                <a:solidFill>
                  <a:srgbClr val="000000"/>
                </a:solidFill>
                <a:latin typeface="Arial" pitchFamily="34" charset="0"/>
                <a:cs typeface="Arial" pitchFamily="34" charset="0"/>
              </a:rPr>
              <a:t>(Early HF)</a:t>
            </a:r>
            <a:endParaRPr lang="en-US" sz="2400" b="1" dirty="0">
              <a:solidFill>
                <a:srgbClr val="000000"/>
              </a:solidFill>
              <a:latin typeface="Arial" pitchFamily="34" charset="0"/>
              <a:cs typeface="Arial" pitchFamily="34" charset="0"/>
            </a:endParaRPr>
          </a:p>
        </p:txBody>
      </p:sp>
      <p:sp>
        <p:nvSpPr>
          <p:cNvPr id="10" name="TextBox 9"/>
          <p:cNvSpPr txBox="1"/>
          <p:nvPr/>
        </p:nvSpPr>
        <p:spPr>
          <a:xfrm>
            <a:off x="3400465" y="4543295"/>
            <a:ext cx="1928733" cy="1200329"/>
          </a:xfrm>
          <a:prstGeom prst="rect">
            <a:avLst/>
          </a:prstGeom>
          <a:solidFill>
            <a:srgbClr val="FF7C35"/>
          </a:solidFill>
        </p:spPr>
        <p:style>
          <a:lnRef idx="2">
            <a:schemeClr val="dk1"/>
          </a:lnRef>
          <a:fillRef idx="1">
            <a:schemeClr val="lt1"/>
          </a:fillRef>
          <a:effectRef idx="0">
            <a:schemeClr val="dk1"/>
          </a:effectRef>
          <a:fontRef idx="minor">
            <a:schemeClr val="dk1"/>
          </a:fontRef>
        </p:style>
        <p:txBody>
          <a:bodyPr wrap="none">
            <a:spAutoFit/>
          </a:bodyPr>
          <a:lstStyle/>
          <a:p>
            <a:pPr algn="ctr" fontAlgn="base">
              <a:spcBef>
                <a:spcPct val="0"/>
              </a:spcBef>
              <a:spcAft>
                <a:spcPct val="0"/>
              </a:spcAft>
              <a:defRPr/>
            </a:pPr>
            <a:r>
              <a:rPr lang="en-US" sz="2400" b="1" dirty="0">
                <a:solidFill>
                  <a:srgbClr val="000000"/>
                </a:solidFill>
                <a:latin typeface="Arial" pitchFamily="34" charset="0"/>
                <a:cs typeface="Arial" pitchFamily="34" charset="0"/>
              </a:rPr>
              <a:t>VOLUME </a:t>
            </a:r>
          </a:p>
          <a:p>
            <a:pPr algn="ctr" fontAlgn="base">
              <a:spcBef>
                <a:spcPct val="0"/>
              </a:spcBef>
              <a:spcAft>
                <a:spcPct val="0"/>
              </a:spcAft>
              <a:defRPr/>
            </a:pPr>
            <a:r>
              <a:rPr lang="en-US" sz="2400" b="1" dirty="0" smtClean="0">
                <a:solidFill>
                  <a:srgbClr val="000000"/>
                </a:solidFill>
                <a:latin typeface="Arial" pitchFamily="34" charset="0"/>
                <a:cs typeface="Arial" pitchFamily="34" charset="0"/>
              </a:rPr>
              <a:t>OVERLOAD</a:t>
            </a:r>
          </a:p>
          <a:p>
            <a:pPr algn="ctr" fontAlgn="base">
              <a:spcBef>
                <a:spcPct val="0"/>
              </a:spcBef>
              <a:spcAft>
                <a:spcPct val="0"/>
              </a:spcAft>
              <a:defRPr/>
            </a:pPr>
            <a:r>
              <a:rPr lang="en-US" sz="2400" b="1" dirty="0" smtClean="0">
                <a:solidFill>
                  <a:srgbClr val="000000"/>
                </a:solidFill>
                <a:latin typeface="Arial" pitchFamily="34" charset="0"/>
                <a:cs typeface="Arial" pitchFamily="34" charset="0"/>
              </a:rPr>
              <a:t>HFpEF</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5945188" y="4475745"/>
            <a:ext cx="3051175" cy="1200329"/>
          </a:xfrm>
          <a:prstGeom prst="rect">
            <a:avLst/>
          </a:prstGeom>
          <a:solidFill>
            <a:srgbClr val="FF7C35"/>
          </a:solidFill>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en-US" sz="2400" b="1" dirty="0">
                <a:solidFill>
                  <a:srgbClr val="000000"/>
                </a:solidFill>
                <a:latin typeface="Arial" pitchFamily="34" charset="0"/>
                <a:cs typeface="Arial" pitchFamily="34" charset="0"/>
              </a:rPr>
              <a:t>PULMONARY HTN,</a:t>
            </a:r>
          </a:p>
          <a:p>
            <a:pPr algn="ctr" fontAlgn="base">
              <a:spcBef>
                <a:spcPct val="0"/>
              </a:spcBef>
              <a:spcAft>
                <a:spcPct val="0"/>
              </a:spcAft>
              <a:defRPr/>
            </a:pPr>
            <a:r>
              <a:rPr lang="en-US" sz="2400" b="1" dirty="0">
                <a:solidFill>
                  <a:srgbClr val="000000"/>
                </a:solidFill>
                <a:latin typeface="Arial" pitchFamily="34" charset="0"/>
                <a:cs typeface="Arial" pitchFamily="34" charset="0"/>
              </a:rPr>
              <a:t>RV </a:t>
            </a:r>
            <a:r>
              <a:rPr lang="en-US" sz="2400" b="1" dirty="0" smtClean="0">
                <a:solidFill>
                  <a:srgbClr val="000000"/>
                </a:solidFill>
                <a:latin typeface="Arial" pitchFamily="34" charset="0"/>
                <a:cs typeface="Arial" pitchFamily="34" charset="0"/>
              </a:rPr>
              <a:t>FAILURE</a:t>
            </a:r>
          </a:p>
          <a:p>
            <a:pPr algn="ctr" fontAlgn="base">
              <a:spcBef>
                <a:spcPct val="0"/>
              </a:spcBef>
              <a:spcAft>
                <a:spcPct val="0"/>
              </a:spcAft>
              <a:defRPr/>
            </a:pPr>
            <a:r>
              <a:rPr lang="en-US" sz="2400" b="1" dirty="0" smtClean="0">
                <a:solidFill>
                  <a:srgbClr val="000000"/>
                </a:solidFill>
                <a:latin typeface="Arial" pitchFamily="34" charset="0"/>
                <a:cs typeface="Arial" pitchFamily="34" charset="0"/>
              </a:rPr>
              <a:t>HFpEF</a:t>
            </a:r>
            <a:endParaRPr lang="en-US" sz="2400" b="1" dirty="0">
              <a:solidFill>
                <a:srgbClr val="000000"/>
              </a:solidFill>
              <a:latin typeface="Arial" pitchFamily="34" charset="0"/>
              <a:cs typeface="Arial" pitchFamily="34" charset="0"/>
            </a:endParaRPr>
          </a:p>
        </p:txBody>
      </p:sp>
      <p:cxnSp>
        <p:nvCxnSpPr>
          <p:cNvPr id="12" name="Elbow Connector 11"/>
          <p:cNvCxnSpPr>
            <a:stCxn id="4" idx="2"/>
            <a:endCxn id="7" idx="1"/>
          </p:cNvCxnSpPr>
          <p:nvPr/>
        </p:nvCxnSpPr>
        <p:spPr>
          <a:xfrm rot="16200000" flipH="1">
            <a:off x="1821656" y="1364457"/>
            <a:ext cx="777875" cy="1341438"/>
          </a:xfrm>
          <a:prstGeom prst="bentConnector2">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6" idx="2"/>
            <a:endCxn id="7" idx="3"/>
          </p:cNvCxnSpPr>
          <p:nvPr/>
        </p:nvCxnSpPr>
        <p:spPr>
          <a:xfrm rot="5400000">
            <a:off x="6099957" y="1220006"/>
            <a:ext cx="777081" cy="1629544"/>
          </a:xfrm>
          <a:prstGeom prst="bentConnector2">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3"/>
            <a:endCxn id="5" idx="1"/>
          </p:cNvCxnSpPr>
          <p:nvPr/>
        </p:nvCxnSpPr>
        <p:spPr>
          <a:xfrm>
            <a:off x="2798763" y="1462088"/>
            <a:ext cx="455612" cy="0"/>
          </a:xfrm>
          <a:prstGeom prst="straightConnector1">
            <a:avLst/>
          </a:prstGeom>
          <a:ln w="44450">
            <a:solidFill>
              <a:srgbClr val="00000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3"/>
            <a:endCxn id="6" idx="1"/>
          </p:cNvCxnSpPr>
          <p:nvPr/>
        </p:nvCxnSpPr>
        <p:spPr>
          <a:xfrm>
            <a:off x="5299075" y="1461294"/>
            <a:ext cx="417487" cy="0"/>
          </a:xfrm>
          <a:prstGeom prst="straightConnector1">
            <a:avLst/>
          </a:prstGeom>
          <a:ln w="44450">
            <a:solidFill>
              <a:srgbClr val="00000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7" idx="0"/>
          </p:cNvCxnSpPr>
          <p:nvPr/>
        </p:nvCxnSpPr>
        <p:spPr>
          <a:xfrm>
            <a:off x="4276725" y="1646238"/>
            <a:ext cx="0" cy="454025"/>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2"/>
            <a:endCxn id="8" idx="0"/>
          </p:cNvCxnSpPr>
          <p:nvPr/>
        </p:nvCxnSpPr>
        <p:spPr>
          <a:xfrm>
            <a:off x="4277519" y="2746375"/>
            <a:ext cx="0" cy="412750"/>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8" idx="2"/>
            <a:endCxn id="9" idx="0"/>
          </p:cNvCxnSpPr>
          <p:nvPr/>
        </p:nvCxnSpPr>
        <p:spPr>
          <a:xfrm rot="5400000">
            <a:off x="2540216" y="2738441"/>
            <a:ext cx="670289" cy="2804319"/>
          </a:xfrm>
          <a:prstGeom prst="bentConnector3">
            <a:avLst>
              <a:gd name="adj1" fmla="val 50000"/>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6200000" flipH="1">
            <a:off x="5482035" y="2568064"/>
            <a:ext cx="784225" cy="3193257"/>
          </a:xfrm>
          <a:prstGeom prst="bentConnector3">
            <a:avLst>
              <a:gd name="adj1" fmla="val 50000"/>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8" idx="2"/>
          </p:cNvCxnSpPr>
          <p:nvPr/>
        </p:nvCxnSpPr>
        <p:spPr>
          <a:xfrm flipH="1">
            <a:off x="4256165" y="3805456"/>
            <a:ext cx="21354" cy="774425"/>
          </a:xfrm>
          <a:prstGeom prst="straightConnector1">
            <a:avLst/>
          </a:prstGeom>
          <a:ln w="44450">
            <a:solidFill>
              <a:srgbClr val="00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Left-Right Arrow 21"/>
          <p:cNvSpPr/>
          <p:nvPr/>
        </p:nvSpPr>
        <p:spPr>
          <a:xfrm>
            <a:off x="5362575" y="4741863"/>
            <a:ext cx="547688" cy="320675"/>
          </a:xfrm>
          <a:prstGeom prst="leftRightArrow">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rebuchet MS"/>
            </a:endParaRPr>
          </a:p>
        </p:txBody>
      </p:sp>
      <p:sp>
        <p:nvSpPr>
          <p:cNvPr id="92180" name="Title 1"/>
          <p:cNvSpPr txBox="1">
            <a:spLocks/>
          </p:cNvSpPr>
          <p:nvPr/>
        </p:nvSpPr>
        <p:spPr bwMode="auto">
          <a:xfrm>
            <a:off x="0" y="239519"/>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pPr>
            <a:r>
              <a:rPr lang="en-US" sz="4400" b="1" dirty="0">
                <a:solidFill>
                  <a:srgbClr val="000000"/>
                </a:solidFill>
                <a:latin typeface="+mj-lt"/>
              </a:rPr>
              <a:t>Types of HFpEF</a:t>
            </a:r>
          </a:p>
        </p:txBody>
      </p:sp>
      <p:sp>
        <p:nvSpPr>
          <p:cNvPr id="36" name="Left-Right Arrow 35"/>
          <p:cNvSpPr/>
          <p:nvPr/>
        </p:nvSpPr>
        <p:spPr>
          <a:xfrm>
            <a:off x="2816225" y="4770438"/>
            <a:ext cx="546100" cy="322262"/>
          </a:xfrm>
          <a:prstGeom prst="leftRightArrow">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rebuchet MS"/>
            </a:endParaRPr>
          </a:p>
        </p:txBody>
      </p:sp>
      <p:sp>
        <p:nvSpPr>
          <p:cNvPr id="92182" name="TextBox 38"/>
          <p:cNvSpPr txBox="1">
            <a:spLocks noChangeArrowheads="1"/>
          </p:cNvSpPr>
          <p:nvPr/>
        </p:nvSpPr>
        <p:spPr bwMode="auto">
          <a:xfrm>
            <a:off x="6743700" y="6386513"/>
            <a:ext cx="236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a:solidFill>
                  <a:srgbClr val="000000"/>
                </a:solidFill>
              </a:rPr>
              <a:t>Shah SJ. </a:t>
            </a:r>
            <a:r>
              <a:rPr lang="en-US" sz="1800" i="1">
                <a:solidFill>
                  <a:srgbClr val="000000"/>
                </a:solidFill>
              </a:rPr>
              <a:t>JACC </a:t>
            </a:r>
            <a:r>
              <a:rPr lang="en-US" sz="1800">
                <a:solidFill>
                  <a:srgbClr val="000000"/>
                </a:solidFill>
              </a:rPr>
              <a:t>2013</a:t>
            </a:r>
          </a:p>
        </p:txBody>
      </p:sp>
      <p:sp>
        <p:nvSpPr>
          <p:cNvPr id="2" name="Rectangle 1"/>
          <p:cNvSpPr/>
          <p:nvPr/>
        </p:nvSpPr>
        <p:spPr>
          <a:xfrm>
            <a:off x="337791" y="6049549"/>
            <a:ext cx="6526119" cy="461665"/>
          </a:xfrm>
          <a:prstGeom prst="rect">
            <a:avLst/>
          </a:prstGeom>
        </p:spPr>
        <p:txBody>
          <a:bodyPr wrap="square">
            <a:spAutoFit/>
          </a:bodyPr>
          <a:lstStyle/>
          <a:p>
            <a:r>
              <a:rPr lang="en-US" sz="2400" dirty="0"/>
              <a:t>By 2020, 65% of hospitalized </a:t>
            </a:r>
            <a:r>
              <a:rPr lang="en-US" sz="2400" dirty="0" smtClean="0"/>
              <a:t>HF </a:t>
            </a:r>
            <a:r>
              <a:rPr lang="en-US" sz="2400" dirty="0"/>
              <a:t>will have EF&gt;40%</a:t>
            </a:r>
          </a:p>
        </p:txBody>
      </p:sp>
    </p:spTree>
    <p:extLst>
      <p:ext uri="{BB962C8B-B14F-4D97-AF65-F5344CB8AC3E}">
        <p14:creationId xmlns:p14="http://schemas.microsoft.com/office/powerpoint/2010/main" val="143159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252728"/>
          </a:xfrm>
        </p:spPr>
        <p:txBody>
          <a:bodyPr>
            <a:normAutofit/>
          </a:bodyPr>
          <a:lstStyle/>
          <a:p>
            <a:r>
              <a:rPr lang="en-US" sz="5400" b="1" dirty="0" smtClean="0">
                <a:solidFill>
                  <a:srgbClr val="000000"/>
                </a:solidFill>
              </a:rPr>
              <a:t>Speckle-tracking echo</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25"/>
          <p:cNvSpPr txBox="1">
            <a:spLocks noChangeArrowheads="1"/>
          </p:cNvSpPr>
          <p:nvPr/>
        </p:nvSpPr>
        <p:spPr bwMode="auto">
          <a:xfrm>
            <a:off x="1483713" y="1593146"/>
            <a:ext cx="6176574" cy="830997"/>
          </a:xfrm>
          <a:prstGeom prst="rect">
            <a:avLst/>
          </a:prstGeom>
          <a:solidFill>
            <a:srgbClr val="FFFFFF">
              <a:alpha val="40000"/>
            </a:srgbClr>
          </a:solidFill>
          <a:ln>
            <a:solidFill>
              <a:srgbClr val="000000"/>
            </a:solidFill>
          </a:ln>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defTabSz="457200" eaLnBrk="1" hangingPunct="1">
              <a:spcBef>
                <a:spcPct val="50000"/>
              </a:spcBef>
            </a:pPr>
            <a:r>
              <a:rPr lang="en-US" b="1" dirty="0">
                <a:solidFill>
                  <a:srgbClr val="000000"/>
                </a:solidFill>
                <a:latin typeface="Arial"/>
                <a:cs typeface="Arial"/>
              </a:rPr>
              <a:t>Allows estimation of time-varying wall thickness and radius during LV ejection</a:t>
            </a:r>
          </a:p>
        </p:txBody>
      </p:sp>
      <p:grpSp>
        <p:nvGrpSpPr>
          <p:cNvPr id="13" name="Group 15"/>
          <p:cNvGrpSpPr>
            <a:grpSpLocks/>
          </p:cNvGrpSpPr>
          <p:nvPr/>
        </p:nvGrpSpPr>
        <p:grpSpPr bwMode="auto">
          <a:xfrm>
            <a:off x="1578982" y="2480376"/>
            <a:ext cx="5986037" cy="4334334"/>
            <a:chOff x="457200" y="747713"/>
            <a:chExt cx="8229600" cy="5957888"/>
          </a:xfrm>
        </p:grpSpPr>
        <p:pic>
          <p:nvPicPr>
            <p:cNvPr id="15"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47713"/>
              <a:ext cx="8229600"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838" y="3810000"/>
              <a:ext cx="27987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810000"/>
              <a:ext cx="3886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3101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268" y="1997243"/>
            <a:ext cx="7616563" cy="3450696"/>
          </a:xfrm>
        </p:spPr>
        <p:txBody>
          <a:bodyPr>
            <a:noAutofit/>
          </a:bodyPr>
          <a:lstStyle/>
          <a:p>
            <a:pPr>
              <a:buFont typeface="Wingdings" charset="2"/>
              <a:buChar char="ü"/>
            </a:pPr>
            <a:r>
              <a:rPr lang="en-US" sz="3000" b="1" dirty="0" smtClean="0"/>
              <a:t>Prevention</a:t>
            </a:r>
          </a:p>
          <a:p>
            <a:pPr>
              <a:buFont typeface="Wingdings" charset="2"/>
              <a:buChar char="ü"/>
            </a:pPr>
            <a:r>
              <a:rPr lang="en-US" sz="3000" b="1" dirty="0" smtClean="0"/>
              <a:t>Therapies</a:t>
            </a:r>
          </a:p>
          <a:p>
            <a:pPr lvl="1">
              <a:buFont typeface="Wingdings" charset="2"/>
              <a:buChar char="ü"/>
            </a:pPr>
            <a:r>
              <a:rPr lang="en-US" sz="2800" dirty="0" err="1" smtClean="0"/>
              <a:t>Ivarbradine</a:t>
            </a:r>
            <a:r>
              <a:rPr lang="en-US" sz="2800" dirty="0" smtClean="0"/>
              <a:t> (I</a:t>
            </a:r>
            <a:r>
              <a:rPr lang="en-US" sz="2800" baseline="-25000" dirty="0" smtClean="0"/>
              <a:t>f</a:t>
            </a:r>
            <a:r>
              <a:rPr lang="en-US" sz="2800" dirty="0" smtClean="0"/>
              <a:t> inhibition)</a:t>
            </a:r>
          </a:p>
          <a:p>
            <a:pPr lvl="1">
              <a:buFont typeface="Wingdings" charset="2"/>
              <a:buChar char="ü"/>
            </a:pPr>
            <a:r>
              <a:rPr lang="en-US" sz="2800" dirty="0" smtClean="0"/>
              <a:t>Exercise training</a:t>
            </a:r>
          </a:p>
          <a:p>
            <a:pPr lvl="1">
              <a:buFont typeface="Wingdings" charset="2"/>
              <a:buChar char="ü"/>
            </a:pPr>
            <a:r>
              <a:rPr lang="en-US" sz="2800" dirty="0" err="1"/>
              <a:t>R</a:t>
            </a:r>
            <a:r>
              <a:rPr lang="en-US" sz="2800" dirty="0" err="1" smtClean="0"/>
              <a:t>anolazine</a:t>
            </a:r>
            <a:r>
              <a:rPr lang="en-US" sz="2800" dirty="0" smtClean="0"/>
              <a:t> (late </a:t>
            </a:r>
            <a:r>
              <a:rPr lang="en-US" sz="2800" dirty="0" err="1" smtClean="0"/>
              <a:t>I</a:t>
            </a:r>
            <a:r>
              <a:rPr lang="en-US" sz="2800" baseline="-25000" dirty="0" err="1" smtClean="0"/>
              <a:t>Na</a:t>
            </a:r>
            <a:r>
              <a:rPr lang="en-US" sz="2800" dirty="0" smtClean="0"/>
              <a:t> inhibition)</a:t>
            </a:r>
          </a:p>
          <a:p>
            <a:pPr lvl="1">
              <a:buFont typeface="Wingdings" charset="2"/>
              <a:buChar char="ü"/>
            </a:pPr>
            <a:r>
              <a:rPr lang="en-US" sz="2800" dirty="0" err="1" smtClean="0"/>
              <a:t>Interatrial</a:t>
            </a:r>
            <a:r>
              <a:rPr lang="en-US" sz="2800" dirty="0" smtClean="0"/>
              <a:t> shunt devices (left atrial decompression)</a:t>
            </a:r>
          </a:p>
        </p:txBody>
      </p:sp>
      <p:sp>
        <p:nvSpPr>
          <p:cNvPr id="3" name="Title 2"/>
          <p:cNvSpPr>
            <a:spLocks noGrp="1"/>
          </p:cNvSpPr>
          <p:nvPr>
            <p:ph type="title"/>
          </p:nvPr>
        </p:nvSpPr>
        <p:spPr/>
        <p:txBody>
          <a:bodyPr>
            <a:noAutofit/>
          </a:bodyPr>
          <a:lstStyle/>
          <a:p>
            <a:r>
              <a:rPr lang="en-US" b="1" dirty="0" smtClean="0">
                <a:solidFill>
                  <a:srgbClr val="000000"/>
                </a:solidFill>
              </a:rPr>
              <a:t>Early HF: prevention &amp; treatment</a:t>
            </a:r>
            <a:endParaRPr lang="en-US"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0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87607" y="854604"/>
            <a:ext cx="8283534" cy="5960103"/>
          </a:xfrm>
          <a:prstGeom prst="rect">
            <a:avLst/>
          </a:prstGeom>
        </p:spPr>
      </p:pic>
      <p:sp>
        <p:nvSpPr>
          <p:cNvPr id="119809" name="Title 1"/>
          <p:cNvSpPr>
            <a:spLocks noGrp="1"/>
          </p:cNvSpPr>
          <p:nvPr>
            <p:ph type="title"/>
          </p:nvPr>
        </p:nvSpPr>
        <p:spPr>
          <a:xfrm>
            <a:off x="0" y="-97944"/>
            <a:ext cx="9144000" cy="1143000"/>
          </a:xfrm>
        </p:spPr>
        <p:txBody>
          <a:bodyPr/>
          <a:lstStyle/>
          <a:p>
            <a:pPr eaLnBrk="1" hangingPunct="1"/>
            <a:r>
              <a:rPr lang="en-US" b="1" dirty="0" smtClean="0">
                <a:latin typeface="Candara"/>
                <a:cs typeface="Candara"/>
              </a:rPr>
              <a:t>6MWT reference standard</a:t>
            </a:r>
            <a:br>
              <a:rPr lang="en-US" b="1" dirty="0" smtClean="0">
                <a:latin typeface="Candara"/>
                <a:cs typeface="Candara"/>
              </a:rPr>
            </a:br>
            <a:r>
              <a:rPr lang="en-US" sz="2000" b="1" dirty="0" smtClean="0">
                <a:latin typeface="Arial"/>
                <a:cs typeface="Arial"/>
              </a:rPr>
              <a:t>(Six Minute Walk Distance Project; 444 participants from 10 countries)</a:t>
            </a:r>
            <a:endParaRPr lang="en-US" b="1" dirty="0">
              <a:latin typeface="Arial"/>
              <a:cs typeface="Arial"/>
            </a:endParaRPr>
          </a:p>
        </p:txBody>
      </p:sp>
      <p:sp>
        <p:nvSpPr>
          <p:cNvPr id="10" name="TextBox 9"/>
          <p:cNvSpPr txBox="1"/>
          <p:nvPr/>
        </p:nvSpPr>
        <p:spPr>
          <a:xfrm>
            <a:off x="5507387" y="6530680"/>
            <a:ext cx="3708768" cy="338554"/>
          </a:xfrm>
          <a:prstGeom prst="rect">
            <a:avLst/>
          </a:prstGeom>
          <a:noFill/>
        </p:spPr>
        <p:txBody>
          <a:bodyPr wrap="none" rtlCol="0">
            <a:spAutoFit/>
          </a:bodyPr>
          <a:lstStyle/>
          <a:p>
            <a:pPr defTabSz="457200"/>
            <a:r>
              <a:rPr lang="en-US" sz="1600" b="1" dirty="0" smtClean="0">
                <a:solidFill>
                  <a:srgbClr val="0000FF"/>
                </a:solidFill>
                <a:latin typeface="Arial"/>
                <a:cs typeface="Arial"/>
              </a:rPr>
              <a:t>Casanova C, et al. </a:t>
            </a:r>
            <a:r>
              <a:rPr lang="en-US" sz="1600" b="1" dirty="0" err="1" smtClean="0">
                <a:solidFill>
                  <a:srgbClr val="0000FF"/>
                </a:solidFill>
                <a:latin typeface="Arial"/>
                <a:cs typeface="Arial"/>
              </a:rPr>
              <a:t>Eur</a:t>
            </a:r>
            <a:r>
              <a:rPr lang="en-US" sz="1600" b="1" dirty="0" smtClean="0">
                <a:solidFill>
                  <a:srgbClr val="0000FF"/>
                </a:solidFill>
                <a:latin typeface="Arial"/>
                <a:cs typeface="Arial"/>
              </a:rPr>
              <a:t> </a:t>
            </a:r>
            <a:r>
              <a:rPr lang="en-US" sz="1600" b="1" dirty="0" err="1" smtClean="0">
                <a:solidFill>
                  <a:srgbClr val="0000FF"/>
                </a:solidFill>
                <a:latin typeface="Arial"/>
                <a:cs typeface="Arial"/>
              </a:rPr>
              <a:t>Respir</a:t>
            </a:r>
            <a:r>
              <a:rPr lang="en-US" sz="1600" b="1" dirty="0" smtClean="0">
                <a:solidFill>
                  <a:srgbClr val="0000FF"/>
                </a:solidFill>
                <a:latin typeface="Arial"/>
                <a:cs typeface="Arial"/>
              </a:rPr>
              <a:t> J 2011</a:t>
            </a:r>
          </a:p>
        </p:txBody>
      </p:sp>
      <p:sp>
        <p:nvSpPr>
          <p:cNvPr id="12" name="TextBox 11"/>
          <p:cNvSpPr txBox="1"/>
          <p:nvPr/>
        </p:nvSpPr>
        <p:spPr>
          <a:xfrm>
            <a:off x="7359425" y="3190953"/>
            <a:ext cx="1741282" cy="369332"/>
          </a:xfrm>
          <a:prstGeom prst="rect">
            <a:avLst/>
          </a:prstGeom>
          <a:noFill/>
        </p:spPr>
        <p:txBody>
          <a:bodyPr wrap="none" rtlCol="0">
            <a:spAutoFit/>
          </a:bodyPr>
          <a:lstStyle/>
          <a:p>
            <a:pPr defTabSz="457200"/>
            <a:r>
              <a:rPr lang="en-US" b="1" dirty="0" smtClean="0">
                <a:solidFill>
                  <a:srgbClr val="0000FF"/>
                </a:solidFill>
                <a:latin typeface="Arial"/>
                <a:cs typeface="Arial"/>
              </a:rPr>
              <a:t>10</a:t>
            </a:r>
            <a:r>
              <a:rPr lang="en-US" b="1" baseline="30000" dirty="0" smtClean="0">
                <a:solidFill>
                  <a:srgbClr val="0000FF"/>
                </a:solidFill>
                <a:latin typeface="Arial"/>
                <a:cs typeface="Arial"/>
              </a:rPr>
              <a:t>th</a:t>
            </a:r>
            <a:r>
              <a:rPr lang="en-US" b="1" dirty="0" smtClean="0">
                <a:solidFill>
                  <a:srgbClr val="0000FF"/>
                </a:solidFill>
                <a:latin typeface="Arial"/>
                <a:cs typeface="Arial"/>
              </a:rPr>
              <a:t> percentile</a:t>
            </a:r>
          </a:p>
        </p:txBody>
      </p:sp>
      <p:sp>
        <p:nvSpPr>
          <p:cNvPr id="14" name="TextBox 13"/>
          <p:cNvSpPr txBox="1"/>
          <p:nvPr/>
        </p:nvSpPr>
        <p:spPr>
          <a:xfrm>
            <a:off x="3506107" y="4592450"/>
            <a:ext cx="1402948" cy="369332"/>
          </a:xfrm>
          <a:prstGeom prst="rect">
            <a:avLst/>
          </a:prstGeom>
          <a:noFill/>
        </p:spPr>
        <p:txBody>
          <a:bodyPr wrap="none" rtlCol="0">
            <a:spAutoFit/>
          </a:bodyPr>
          <a:lstStyle/>
          <a:p>
            <a:pPr algn="r" defTabSz="457200"/>
            <a:r>
              <a:rPr lang="en-US" b="1" dirty="0" smtClean="0">
                <a:solidFill>
                  <a:srgbClr val="0000FF"/>
                </a:solidFill>
                <a:latin typeface="Arial"/>
                <a:cs typeface="Arial"/>
              </a:rPr>
              <a:t>NYHA III-IV</a:t>
            </a:r>
          </a:p>
        </p:txBody>
      </p:sp>
      <p:sp>
        <p:nvSpPr>
          <p:cNvPr id="13" name="TextBox 12"/>
          <p:cNvSpPr txBox="1"/>
          <p:nvPr/>
        </p:nvSpPr>
        <p:spPr>
          <a:xfrm>
            <a:off x="3968596" y="3617525"/>
            <a:ext cx="1610642" cy="369332"/>
          </a:xfrm>
          <a:prstGeom prst="rect">
            <a:avLst/>
          </a:prstGeom>
          <a:noFill/>
        </p:spPr>
        <p:txBody>
          <a:bodyPr wrap="square" rtlCol="0">
            <a:spAutoFit/>
          </a:bodyPr>
          <a:lstStyle/>
          <a:p>
            <a:pPr algn="r" defTabSz="457200"/>
            <a:r>
              <a:rPr lang="en-US" b="1" dirty="0" smtClean="0">
                <a:solidFill>
                  <a:srgbClr val="0000FF"/>
                </a:solidFill>
                <a:latin typeface="Arial"/>
                <a:cs typeface="Arial"/>
              </a:rPr>
              <a:t>NYHA II</a:t>
            </a:r>
          </a:p>
        </p:txBody>
      </p:sp>
    </p:spTree>
    <p:extLst>
      <p:ext uri="{BB962C8B-B14F-4D97-AF65-F5344CB8AC3E}">
        <p14:creationId xmlns:p14="http://schemas.microsoft.com/office/powerpoint/2010/main" val="2613526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2DS66_2457A_TGFB3_1_PRE_OP_25_07_2011_4CH_S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 y="0"/>
            <a:ext cx="9054572" cy="6858000"/>
          </a:xfrm>
          <a:prstGeom prst="rect">
            <a:avLst/>
          </a:prstGeom>
        </p:spPr>
      </p:pic>
      <p:pic>
        <p:nvPicPr>
          <p:cNvPr id="5" name="2DS66_2457A_TGFB3_1_PRE_OP_25_07_2011_4CH_SL.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15705"/>
            <a:ext cx="3234148" cy="3444705"/>
          </a:xfrm>
          <a:prstGeom prst="rect">
            <a:avLst/>
          </a:prstGeom>
        </p:spPr>
      </p:pic>
      <p:sp>
        <p:nvSpPr>
          <p:cNvPr id="17" name="TextBox 16"/>
          <p:cNvSpPr txBox="1"/>
          <p:nvPr/>
        </p:nvSpPr>
        <p:spPr>
          <a:xfrm>
            <a:off x="7005021" y="1815835"/>
            <a:ext cx="1895496" cy="1015663"/>
          </a:xfrm>
          <a:prstGeom prst="rect">
            <a:avLst/>
          </a:prstGeom>
          <a:solidFill>
            <a:schemeClr val="tx1">
              <a:alpha val="34000"/>
            </a:schemeClr>
          </a:solidFill>
        </p:spPr>
        <p:txBody>
          <a:bodyPr wrap="none" rtlCol="0">
            <a:spAutoFit/>
          </a:bodyPr>
          <a:lstStyle/>
          <a:p>
            <a:pPr algn="ctr" fontAlgn="base">
              <a:spcBef>
                <a:spcPct val="0"/>
              </a:spcBef>
              <a:spcAft>
                <a:spcPct val="0"/>
              </a:spcAft>
            </a:pPr>
            <a:r>
              <a:rPr lang="en-US" sz="2000" b="1" dirty="0" smtClean="0">
                <a:solidFill>
                  <a:srgbClr val="30FF1E"/>
                </a:solidFill>
                <a:effectLst>
                  <a:outerShdw blurRad="50800" dist="38100" dir="2700000" algn="tl" rotWithShape="0">
                    <a:prstClr val="black">
                      <a:alpha val="40000"/>
                    </a:prstClr>
                  </a:outerShdw>
                </a:effectLst>
                <a:latin typeface="Arial"/>
                <a:ea typeface="MS PGothic" pitchFamily="34" charset="-128"/>
                <a:cs typeface="Arial"/>
              </a:rPr>
              <a:t>CONDUIT</a:t>
            </a:r>
          </a:p>
          <a:p>
            <a:pPr algn="ctr" fontAlgn="base">
              <a:spcBef>
                <a:spcPct val="0"/>
              </a:spcBef>
              <a:spcAft>
                <a:spcPct val="0"/>
              </a:spcAft>
            </a:pPr>
            <a:r>
              <a:rPr lang="en-US" sz="2000" b="1" dirty="0" smtClean="0">
                <a:solidFill>
                  <a:srgbClr val="30FF1E"/>
                </a:solidFill>
                <a:effectLst>
                  <a:outerShdw blurRad="50800" dist="38100" dir="2700000" algn="tl" rotWithShape="0">
                    <a:prstClr val="black">
                      <a:alpha val="40000"/>
                    </a:prstClr>
                  </a:outerShdw>
                </a:effectLst>
                <a:latin typeface="Arial"/>
                <a:ea typeface="MS PGothic" pitchFamily="34" charset="-128"/>
                <a:cs typeface="Arial"/>
              </a:rPr>
              <a:t>(passive atrial </a:t>
            </a:r>
          </a:p>
          <a:p>
            <a:pPr algn="ctr" fontAlgn="base">
              <a:spcBef>
                <a:spcPct val="0"/>
              </a:spcBef>
              <a:spcAft>
                <a:spcPct val="0"/>
              </a:spcAft>
            </a:pPr>
            <a:r>
              <a:rPr lang="en-US" sz="2000" b="1" dirty="0" smtClean="0">
                <a:solidFill>
                  <a:srgbClr val="30FF1E"/>
                </a:solidFill>
                <a:effectLst>
                  <a:outerShdw blurRad="50800" dist="38100" dir="2700000" algn="tl" rotWithShape="0">
                    <a:prstClr val="black">
                      <a:alpha val="40000"/>
                    </a:prstClr>
                  </a:outerShdw>
                </a:effectLst>
                <a:latin typeface="Arial"/>
                <a:ea typeface="MS PGothic" pitchFamily="34" charset="-128"/>
                <a:cs typeface="Arial"/>
              </a:rPr>
              <a:t>emptying)</a:t>
            </a:r>
            <a:endParaRPr lang="en-US" sz="2000" b="1" dirty="0">
              <a:solidFill>
                <a:srgbClr val="30FF1E"/>
              </a:solidFill>
              <a:effectLst>
                <a:outerShdw blurRad="50800" dist="38100" dir="2700000" algn="tl" rotWithShape="0">
                  <a:prstClr val="black">
                    <a:alpha val="40000"/>
                  </a:prstClr>
                </a:outerShdw>
              </a:effectLst>
              <a:latin typeface="Arial"/>
              <a:ea typeface="MS PGothic" pitchFamily="34" charset="-128"/>
              <a:cs typeface="Arial"/>
            </a:endParaRPr>
          </a:p>
        </p:txBody>
      </p:sp>
      <p:sp>
        <p:nvSpPr>
          <p:cNvPr id="18" name="TextBox 17"/>
          <p:cNvSpPr txBox="1"/>
          <p:nvPr/>
        </p:nvSpPr>
        <p:spPr>
          <a:xfrm>
            <a:off x="3942889" y="4411554"/>
            <a:ext cx="1538953" cy="707886"/>
          </a:xfrm>
          <a:prstGeom prst="rect">
            <a:avLst/>
          </a:prstGeom>
          <a:solidFill>
            <a:schemeClr val="tx1">
              <a:alpha val="34000"/>
            </a:schemeClr>
          </a:solidFill>
        </p:spPr>
        <p:txBody>
          <a:bodyPr wrap="none" rtlCol="0">
            <a:spAutoFit/>
          </a:bodyPr>
          <a:lstStyle/>
          <a:p>
            <a:pPr algn="ctr" fontAlgn="base">
              <a:spcBef>
                <a:spcPct val="0"/>
              </a:spcBef>
              <a:spcAft>
                <a:spcPct val="0"/>
              </a:spcAft>
            </a:pPr>
            <a:r>
              <a:rPr lang="en-US" sz="2000" b="1" dirty="0" smtClean="0">
                <a:solidFill>
                  <a:srgbClr val="FFFF00"/>
                </a:solidFill>
                <a:effectLst>
                  <a:outerShdw blurRad="50800" dist="38100" dir="2700000" algn="tl" rotWithShape="0">
                    <a:prstClr val="black">
                      <a:alpha val="40000"/>
                    </a:prstClr>
                  </a:outerShdw>
                </a:effectLst>
                <a:latin typeface="Arial"/>
                <a:ea typeface="MS PGothic" pitchFamily="34" charset="-128"/>
                <a:cs typeface="Arial"/>
              </a:rPr>
              <a:t>BOOSTER</a:t>
            </a:r>
          </a:p>
          <a:p>
            <a:pPr algn="ctr" fontAlgn="base">
              <a:spcBef>
                <a:spcPct val="0"/>
              </a:spcBef>
              <a:spcAft>
                <a:spcPct val="0"/>
              </a:spcAft>
            </a:pPr>
            <a:r>
              <a:rPr lang="en-US" sz="2000" b="1" dirty="0" smtClean="0">
                <a:solidFill>
                  <a:srgbClr val="FFFF00"/>
                </a:solidFill>
                <a:effectLst>
                  <a:outerShdw blurRad="50800" dist="38100" dir="2700000" algn="tl" rotWithShape="0">
                    <a:prstClr val="black">
                      <a:alpha val="40000"/>
                    </a:prstClr>
                  </a:outerShdw>
                </a:effectLst>
                <a:latin typeface="Arial"/>
                <a:ea typeface="MS PGothic" pitchFamily="34" charset="-128"/>
                <a:cs typeface="Arial"/>
              </a:rPr>
              <a:t>(atrial kick)</a:t>
            </a:r>
            <a:endParaRPr lang="en-US" sz="2000" b="1" dirty="0">
              <a:solidFill>
                <a:srgbClr val="FFFF00"/>
              </a:solidFill>
              <a:effectLst>
                <a:outerShdw blurRad="50800" dist="38100" dir="2700000" algn="tl" rotWithShape="0">
                  <a:prstClr val="black">
                    <a:alpha val="40000"/>
                  </a:prstClr>
                </a:outerShdw>
              </a:effectLst>
              <a:latin typeface="Arial"/>
              <a:ea typeface="MS PGothic" pitchFamily="34" charset="-128"/>
              <a:cs typeface="Arial"/>
            </a:endParaRPr>
          </a:p>
        </p:txBody>
      </p:sp>
      <p:cxnSp>
        <p:nvCxnSpPr>
          <p:cNvPr id="19" name="Straight Arrow Connector 18"/>
          <p:cNvCxnSpPr/>
          <p:nvPr/>
        </p:nvCxnSpPr>
        <p:spPr>
          <a:xfrm>
            <a:off x="6507978" y="1686658"/>
            <a:ext cx="0" cy="1560493"/>
          </a:xfrm>
          <a:prstGeom prst="straightConnector1">
            <a:avLst/>
          </a:prstGeom>
          <a:ln w="76200" cmpd="sng">
            <a:solidFill>
              <a:srgbClr val="30FF1E"/>
            </a:solidFill>
            <a:headEnd type="triangl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087007" y="3305604"/>
            <a:ext cx="0" cy="954273"/>
          </a:xfrm>
          <a:prstGeom prst="straightConnector1">
            <a:avLst/>
          </a:prstGeom>
          <a:ln w="76200" cmpd="sng">
            <a:solidFill>
              <a:srgbClr val="FFFF00"/>
            </a:solidFill>
            <a:headEnd type="triangl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61822" y="2159157"/>
            <a:ext cx="1723549" cy="707886"/>
          </a:xfrm>
          <a:prstGeom prst="rect">
            <a:avLst/>
          </a:prstGeom>
          <a:solidFill>
            <a:schemeClr val="tx1">
              <a:alpha val="34000"/>
            </a:schemeClr>
          </a:solidFill>
        </p:spPr>
        <p:txBody>
          <a:bodyPr wrap="none" rtlCol="0">
            <a:spAutoFit/>
          </a:bodyPr>
          <a:lstStyle/>
          <a:p>
            <a:pPr algn="ctr" fontAlgn="base">
              <a:spcBef>
                <a:spcPct val="0"/>
              </a:spcBef>
              <a:spcAft>
                <a:spcPct val="0"/>
              </a:spcAft>
            </a:pPr>
            <a:r>
              <a:rPr lang="en-US" sz="2000" b="1" dirty="0" smtClean="0">
                <a:solidFill>
                  <a:srgbClr val="FF6600"/>
                </a:solidFill>
                <a:effectLst>
                  <a:outerShdw blurRad="50800" dist="38100" dir="2700000" algn="tl" rotWithShape="0">
                    <a:prstClr val="black">
                      <a:alpha val="40000"/>
                    </a:prstClr>
                  </a:outerShdw>
                </a:effectLst>
                <a:latin typeface="Arial"/>
                <a:ea typeface="MS PGothic" pitchFamily="34" charset="-128"/>
                <a:cs typeface="Arial"/>
              </a:rPr>
              <a:t>RESERVOIR</a:t>
            </a:r>
          </a:p>
          <a:p>
            <a:pPr algn="ctr" fontAlgn="base">
              <a:spcBef>
                <a:spcPct val="0"/>
              </a:spcBef>
              <a:spcAft>
                <a:spcPct val="0"/>
              </a:spcAft>
            </a:pPr>
            <a:r>
              <a:rPr lang="en-US" sz="2000" b="1" dirty="0" smtClean="0">
                <a:solidFill>
                  <a:srgbClr val="FF6600"/>
                </a:solidFill>
                <a:effectLst>
                  <a:outerShdw blurRad="50800" dist="38100" dir="2700000" algn="tl" rotWithShape="0">
                    <a:prstClr val="black">
                      <a:alpha val="40000"/>
                    </a:prstClr>
                  </a:outerShdw>
                </a:effectLst>
                <a:latin typeface="Arial"/>
                <a:ea typeface="MS PGothic" pitchFamily="34" charset="-128"/>
                <a:cs typeface="Arial"/>
              </a:rPr>
              <a:t>(atrial filling)</a:t>
            </a:r>
            <a:endParaRPr lang="en-US" sz="2000" b="1" dirty="0">
              <a:solidFill>
                <a:srgbClr val="FF6600"/>
              </a:solidFill>
              <a:effectLst>
                <a:outerShdw blurRad="50800" dist="38100" dir="2700000" algn="tl" rotWithShape="0">
                  <a:prstClr val="black">
                    <a:alpha val="40000"/>
                  </a:prstClr>
                </a:outerShdw>
              </a:effectLst>
              <a:latin typeface="Arial"/>
              <a:ea typeface="MS PGothic" pitchFamily="34" charset="-128"/>
              <a:cs typeface="Arial"/>
            </a:endParaRPr>
          </a:p>
        </p:txBody>
      </p:sp>
      <p:cxnSp>
        <p:nvCxnSpPr>
          <p:cNvPr id="22" name="Straight Arrow Connector 21"/>
          <p:cNvCxnSpPr/>
          <p:nvPr/>
        </p:nvCxnSpPr>
        <p:spPr>
          <a:xfrm>
            <a:off x="5947689" y="1638434"/>
            <a:ext cx="0" cy="2637518"/>
          </a:xfrm>
          <a:prstGeom prst="straightConnector1">
            <a:avLst/>
          </a:prstGeom>
          <a:ln w="76200" cmpd="sng">
            <a:solidFill>
              <a:srgbClr val="FF6600"/>
            </a:solidFill>
            <a:headEnd type="triangl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991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1" y="105088"/>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4200" dirty="0" smtClean="0">
                <a:solidFill>
                  <a:prstClr val="black"/>
                </a:solidFill>
                <a:latin typeface="Georgia"/>
                <a:cs typeface="Georgia"/>
              </a:rPr>
              <a:t>Abnormal LA mechanics in HFpEF</a:t>
            </a:r>
            <a:endParaRPr lang="en-US" sz="4200" i="1" dirty="0">
              <a:solidFill>
                <a:prstClr val="black"/>
              </a:solidFill>
              <a:latin typeface="Georgia"/>
              <a:cs typeface="Georgia"/>
            </a:endParaRPr>
          </a:p>
        </p:txBody>
      </p:sp>
      <p:pic>
        <p:nvPicPr>
          <p:cNvPr id="42" name="Picture 41"/>
          <p:cNvPicPr/>
          <p:nvPr/>
        </p:nvPicPr>
        <p:blipFill rotWithShape="1">
          <a:blip r:embed="rId2">
            <a:extLst>
              <a:ext uri="{28A0092B-C50C-407E-A947-70E740481C1C}">
                <a14:useLocalDpi xmlns:a14="http://schemas.microsoft.com/office/drawing/2010/main" val="0"/>
              </a:ext>
            </a:extLst>
          </a:blip>
          <a:srcRect l="9694" r="14128"/>
          <a:stretch/>
        </p:blipFill>
        <p:spPr bwMode="auto">
          <a:xfrm>
            <a:off x="-80384" y="1345591"/>
            <a:ext cx="4349300" cy="4152062"/>
          </a:xfrm>
          <a:prstGeom prst="rect">
            <a:avLst/>
          </a:prstGeom>
          <a:noFill/>
          <a:ln>
            <a:noFill/>
          </a:ln>
        </p:spPr>
      </p:pic>
      <p:sp>
        <p:nvSpPr>
          <p:cNvPr id="43" name="Text Box 5"/>
          <p:cNvSpPr txBox="1"/>
          <p:nvPr/>
        </p:nvSpPr>
        <p:spPr>
          <a:xfrm>
            <a:off x="2328702" y="1575976"/>
            <a:ext cx="1948180" cy="61912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fontAlgn="base">
              <a:spcAft>
                <a:spcPts val="1000"/>
              </a:spcAft>
            </a:pPr>
            <a:r>
              <a:rPr lang="en-US" b="1" dirty="0">
                <a:solidFill>
                  <a:prstClr val="black"/>
                </a:solidFill>
                <a:latin typeface="Arial"/>
                <a:ea typeface="ＭＳ 明朝"/>
                <a:cs typeface="Times New Roman"/>
              </a:rPr>
              <a:t>P=0.001</a:t>
            </a:r>
            <a:endParaRPr lang="en-US" sz="1600" dirty="0">
              <a:solidFill>
                <a:prstClr val="black"/>
              </a:solidFill>
              <a:latin typeface="Calibri"/>
              <a:ea typeface="ＭＳ 明朝"/>
              <a:cs typeface="Times New Roman"/>
            </a:endParaRPr>
          </a:p>
        </p:txBody>
      </p:sp>
      <p:pic>
        <p:nvPicPr>
          <p:cNvPr id="44" name="Picture 43"/>
          <p:cNvPicPr/>
          <p:nvPr/>
        </p:nvPicPr>
        <p:blipFill rotWithShape="1">
          <a:blip r:embed="rId3">
            <a:extLst>
              <a:ext uri="{28A0092B-C50C-407E-A947-70E740481C1C}">
                <a14:useLocalDpi xmlns:a14="http://schemas.microsoft.com/office/drawing/2010/main" val="0"/>
              </a:ext>
            </a:extLst>
          </a:blip>
          <a:srcRect l="20150" b="12341"/>
          <a:stretch/>
        </p:blipFill>
        <p:spPr bwMode="auto">
          <a:xfrm>
            <a:off x="4244426" y="1648425"/>
            <a:ext cx="4861456" cy="3881378"/>
          </a:xfrm>
          <a:prstGeom prst="rect">
            <a:avLst/>
          </a:prstGeom>
          <a:noFill/>
          <a:ln>
            <a:noFill/>
          </a:ln>
        </p:spPr>
      </p:pic>
      <p:sp>
        <p:nvSpPr>
          <p:cNvPr id="45" name="Text Box 12"/>
          <p:cNvSpPr txBox="1"/>
          <p:nvPr/>
        </p:nvSpPr>
        <p:spPr>
          <a:xfrm>
            <a:off x="6945150" y="1618285"/>
            <a:ext cx="1948180" cy="61912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fontAlgn="base"/>
            <a:r>
              <a:rPr lang="en-US" b="1" dirty="0" smtClean="0">
                <a:solidFill>
                  <a:prstClr val="black"/>
                </a:solidFill>
                <a:latin typeface="Arial"/>
                <a:ea typeface="ＭＳ 明朝"/>
                <a:cs typeface="Times New Roman"/>
              </a:rPr>
              <a:t>P</a:t>
            </a:r>
            <a:r>
              <a:rPr lang="en-US" b="1" dirty="0">
                <a:solidFill>
                  <a:prstClr val="black"/>
                </a:solidFill>
                <a:latin typeface="Arial"/>
                <a:ea typeface="ＭＳ 明朝"/>
                <a:cs typeface="Times New Roman"/>
              </a:rPr>
              <a:t>=0.0009</a:t>
            </a:r>
            <a:endParaRPr lang="en-US" sz="1600" dirty="0">
              <a:solidFill>
                <a:prstClr val="black"/>
              </a:solidFill>
              <a:latin typeface="Calibri"/>
              <a:ea typeface="ＭＳ 明朝"/>
              <a:cs typeface="Times New Roman"/>
            </a:endParaRPr>
          </a:p>
        </p:txBody>
      </p:sp>
      <p:sp>
        <p:nvSpPr>
          <p:cNvPr id="2" name="Rectangle 1"/>
          <p:cNvSpPr/>
          <p:nvPr/>
        </p:nvSpPr>
        <p:spPr>
          <a:xfrm>
            <a:off x="4067575" y="5352977"/>
            <a:ext cx="1237956" cy="36972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46" name="Text Box 15"/>
          <p:cNvSpPr txBox="1"/>
          <p:nvPr/>
        </p:nvSpPr>
        <p:spPr>
          <a:xfrm>
            <a:off x="5627243" y="4212539"/>
            <a:ext cx="2359025" cy="61912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fontAlgn="base"/>
            <a:r>
              <a:rPr lang="en-US" sz="1200" b="1">
                <a:solidFill>
                  <a:prstClr val="black"/>
                </a:solidFill>
                <a:latin typeface="Arial"/>
                <a:ea typeface="ＭＳ 明朝"/>
                <a:cs typeface="Times New Roman"/>
              </a:rPr>
              <a:t>LA reservoir strain &gt; 31.2%</a:t>
            </a:r>
            <a:endParaRPr lang="en-US" sz="1200">
              <a:solidFill>
                <a:prstClr val="black"/>
              </a:solidFill>
              <a:latin typeface="Calibri"/>
              <a:ea typeface="ＭＳ 明朝"/>
              <a:cs typeface="Times New Roman"/>
            </a:endParaRPr>
          </a:p>
          <a:p>
            <a:pPr fontAlgn="base"/>
            <a:r>
              <a:rPr lang="en-US" sz="1200" b="1">
                <a:solidFill>
                  <a:prstClr val="black"/>
                </a:solidFill>
                <a:latin typeface="Arial"/>
                <a:ea typeface="ＭＳ 明朝"/>
                <a:cs typeface="Times New Roman"/>
              </a:rPr>
              <a:t>LA reservoir strain &lt; 31.2%</a:t>
            </a:r>
            <a:endParaRPr lang="en-US" sz="1200">
              <a:solidFill>
                <a:prstClr val="black"/>
              </a:solidFill>
              <a:latin typeface="Calibri"/>
              <a:ea typeface="ＭＳ 明朝"/>
              <a:cs typeface="Times New Roman"/>
            </a:endParaRPr>
          </a:p>
        </p:txBody>
      </p:sp>
      <p:cxnSp>
        <p:nvCxnSpPr>
          <p:cNvPr id="47" name="Straight Connector 46"/>
          <p:cNvCxnSpPr/>
          <p:nvPr/>
        </p:nvCxnSpPr>
        <p:spPr>
          <a:xfrm>
            <a:off x="5297043" y="4352874"/>
            <a:ext cx="383540" cy="0"/>
          </a:xfrm>
          <a:prstGeom prst="lin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297043" y="4529404"/>
            <a:ext cx="383540"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046372" y="5674478"/>
            <a:ext cx="3846958" cy="923330"/>
          </a:xfrm>
          <a:prstGeom prst="rect">
            <a:avLst/>
          </a:prstGeom>
          <a:noFill/>
        </p:spPr>
        <p:txBody>
          <a:bodyPr wrap="square" rtlCol="0">
            <a:spAutoFit/>
          </a:bodyPr>
          <a:lstStyle/>
          <a:p>
            <a:pPr algn="ctr" defTabSz="457200"/>
            <a:r>
              <a:rPr lang="en-US" b="1" i="1" dirty="0" smtClean="0">
                <a:solidFill>
                  <a:srgbClr val="0000FF"/>
                </a:solidFill>
                <a:latin typeface="Arial"/>
                <a:cs typeface="Arial"/>
              </a:rPr>
              <a:t>LA strain is a better predictor     of outcomes compared to</a:t>
            </a:r>
          </a:p>
          <a:p>
            <a:pPr algn="ctr" defTabSz="457200"/>
            <a:r>
              <a:rPr lang="en-US" b="1" i="1" dirty="0" smtClean="0">
                <a:solidFill>
                  <a:srgbClr val="0000FF"/>
                </a:solidFill>
                <a:latin typeface="Arial"/>
                <a:cs typeface="Arial"/>
              </a:rPr>
              <a:t> LV or RV longitudinal strain</a:t>
            </a:r>
            <a:endParaRPr lang="en-US" b="1" i="1" dirty="0">
              <a:solidFill>
                <a:srgbClr val="0000FF"/>
              </a:solidFill>
              <a:latin typeface="Arial"/>
              <a:cs typeface="Arial"/>
            </a:endParaRPr>
          </a:p>
        </p:txBody>
      </p:sp>
      <p:sp>
        <p:nvSpPr>
          <p:cNvPr id="4" name="TextBox 3"/>
          <p:cNvSpPr txBox="1"/>
          <p:nvPr/>
        </p:nvSpPr>
        <p:spPr>
          <a:xfrm>
            <a:off x="67859" y="6505344"/>
            <a:ext cx="3547553" cy="307777"/>
          </a:xfrm>
          <a:prstGeom prst="rect">
            <a:avLst/>
          </a:prstGeom>
          <a:noFill/>
        </p:spPr>
        <p:txBody>
          <a:bodyPr wrap="none" rtlCol="0">
            <a:spAutoFit/>
          </a:bodyPr>
          <a:lstStyle/>
          <a:p>
            <a:pPr fontAlgn="base">
              <a:spcBef>
                <a:spcPct val="0"/>
              </a:spcBef>
              <a:spcAft>
                <a:spcPct val="0"/>
              </a:spcAft>
            </a:pPr>
            <a:r>
              <a:rPr lang="en-US" sz="1400" dirty="0" smtClean="0">
                <a:solidFill>
                  <a:prstClr val="black"/>
                </a:solidFill>
                <a:latin typeface="Arial" charset="0"/>
              </a:rPr>
              <a:t>Freed et al. </a:t>
            </a:r>
            <a:r>
              <a:rPr lang="en-US" sz="1400" i="1" dirty="0" err="1" smtClean="0">
                <a:solidFill>
                  <a:prstClr val="black"/>
                </a:solidFill>
                <a:latin typeface="Arial" charset="0"/>
              </a:rPr>
              <a:t>Circ</a:t>
            </a:r>
            <a:r>
              <a:rPr lang="en-US" sz="1400" i="1" dirty="0" smtClean="0">
                <a:solidFill>
                  <a:prstClr val="black"/>
                </a:solidFill>
                <a:latin typeface="Arial" charset="0"/>
              </a:rPr>
              <a:t> </a:t>
            </a:r>
            <a:r>
              <a:rPr lang="en-US" sz="1400" i="1" dirty="0" err="1" smtClean="0">
                <a:solidFill>
                  <a:prstClr val="black"/>
                </a:solidFill>
                <a:latin typeface="Arial" charset="0"/>
              </a:rPr>
              <a:t>Cardiovasc</a:t>
            </a:r>
            <a:r>
              <a:rPr lang="en-US" sz="1400" i="1" dirty="0" smtClean="0">
                <a:solidFill>
                  <a:prstClr val="black"/>
                </a:solidFill>
                <a:latin typeface="Arial" charset="0"/>
              </a:rPr>
              <a:t> Imaging </a:t>
            </a:r>
            <a:r>
              <a:rPr lang="en-US" sz="1400" dirty="0" smtClean="0">
                <a:solidFill>
                  <a:prstClr val="black"/>
                </a:solidFill>
                <a:latin typeface="Arial" charset="0"/>
              </a:rPr>
              <a:t>2016</a:t>
            </a:r>
            <a:endParaRPr lang="en-US" sz="1400" dirty="0">
              <a:solidFill>
                <a:prstClr val="black"/>
              </a:solidFill>
              <a:latin typeface="Arial" charset="0"/>
            </a:endParaRPr>
          </a:p>
        </p:txBody>
      </p:sp>
    </p:spTree>
    <p:extLst>
      <p:ext uri="{BB962C8B-B14F-4D97-AF65-F5344CB8AC3E}">
        <p14:creationId xmlns:p14="http://schemas.microsoft.com/office/powerpoint/2010/main" val="307763514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22114" y="2682717"/>
            <a:ext cx="4086635" cy="1786443"/>
          </a:xfrm>
          <a:prstGeom prst="roundRect">
            <a:avLst/>
          </a:prstGeom>
          <a:solidFill>
            <a:schemeClr val="tx1"/>
          </a:solidFill>
          <a:ln w="762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latin typeface="Calibri"/>
            </a:endParaRPr>
          </a:p>
        </p:txBody>
      </p:sp>
      <p:pic>
        <p:nvPicPr>
          <p:cNvPr id="40" name="Picture 39"/>
          <p:cNvPicPr>
            <a:picLocks noChangeAspect="1"/>
          </p:cNvPicPr>
          <p:nvPr/>
        </p:nvPicPr>
        <p:blipFill>
          <a:blip r:embed="rId2"/>
          <a:stretch>
            <a:fillRect/>
          </a:stretch>
        </p:blipFill>
        <p:spPr>
          <a:xfrm>
            <a:off x="2537197" y="3128340"/>
            <a:ext cx="3860800" cy="1244600"/>
          </a:xfrm>
          <a:prstGeom prst="rect">
            <a:avLst/>
          </a:prstGeom>
        </p:spPr>
      </p:pic>
      <p:sp>
        <p:nvSpPr>
          <p:cNvPr id="36" name="Rectangle 35"/>
          <p:cNvSpPr/>
          <p:nvPr/>
        </p:nvSpPr>
        <p:spPr>
          <a:xfrm>
            <a:off x="2923160" y="5080042"/>
            <a:ext cx="3079088" cy="738664"/>
          </a:xfrm>
          <a:prstGeom prst="rect">
            <a:avLst/>
          </a:prstGeom>
          <a:solidFill>
            <a:schemeClr val="tx2">
              <a:lumMod val="20000"/>
              <a:lumOff val="80000"/>
            </a:scheme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TextBox 5"/>
          <p:cNvSpPr txBox="1"/>
          <p:nvPr/>
        </p:nvSpPr>
        <p:spPr>
          <a:xfrm>
            <a:off x="2837016" y="2695049"/>
            <a:ext cx="3352075" cy="369332"/>
          </a:xfrm>
          <a:prstGeom prst="rect">
            <a:avLst/>
          </a:prstGeom>
          <a:noFill/>
        </p:spPr>
        <p:txBody>
          <a:bodyPr wrap="none" rtlCol="0">
            <a:spAutoFit/>
          </a:bodyPr>
          <a:lstStyle/>
          <a:p>
            <a:pPr fontAlgn="base">
              <a:spcBef>
                <a:spcPct val="0"/>
              </a:spcBef>
              <a:spcAft>
                <a:spcPct val="0"/>
              </a:spcAft>
            </a:pPr>
            <a:r>
              <a:rPr lang="en-US" b="1" dirty="0" smtClean="0">
                <a:solidFill>
                  <a:prstClr val="white"/>
                </a:solidFill>
                <a:latin typeface="Arial"/>
                <a:ea typeface="MS PGothic" pitchFamily="34" charset="-128"/>
                <a:cs typeface="Arial"/>
              </a:rPr>
              <a:t>ABNORMAL LA MECHANICS</a:t>
            </a:r>
            <a:endParaRPr lang="en-US" b="1" dirty="0">
              <a:solidFill>
                <a:prstClr val="white"/>
              </a:solidFill>
              <a:latin typeface="Arial"/>
              <a:ea typeface="MS PGothic" pitchFamily="34" charset="-128"/>
              <a:cs typeface="Arial"/>
            </a:endParaRPr>
          </a:p>
        </p:txBody>
      </p:sp>
      <p:cxnSp>
        <p:nvCxnSpPr>
          <p:cNvPr id="8" name="Straight Arrow Connector 7"/>
          <p:cNvCxnSpPr/>
          <p:nvPr/>
        </p:nvCxnSpPr>
        <p:spPr>
          <a:xfrm rot="5400000">
            <a:off x="5625335" y="2336009"/>
            <a:ext cx="591252" cy="0"/>
          </a:xfrm>
          <a:prstGeom prst="straightConnector1">
            <a:avLst/>
          </a:prstGeom>
          <a:ln w="76200" cmpd="sng">
            <a:solidFill>
              <a:srgbClr val="0000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4655267" y="2336009"/>
            <a:ext cx="591252" cy="0"/>
          </a:xfrm>
          <a:prstGeom prst="straightConnector1">
            <a:avLst/>
          </a:prstGeom>
          <a:ln w="76200" cmpd="sng">
            <a:solidFill>
              <a:srgbClr val="0000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3685200" y="2336009"/>
            <a:ext cx="591252" cy="0"/>
          </a:xfrm>
          <a:prstGeom prst="straightConnector1">
            <a:avLst/>
          </a:prstGeom>
          <a:ln w="76200" cmpd="sng">
            <a:solidFill>
              <a:srgbClr val="0000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2715133" y="2336009"/>
            <a:ext cx="591252" cy="0"/>
          </a:xfrm>
          <a:prstGeom prst="straightConnector1">
            <a:avLst/>
          </a:prstGeom>
          <a:ln w="76200" cmpd="sng">
            <a:solidFill>
              <a:srgbClr val="0000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92087" y="1556908"/>
            <a:ext cx="1037343" cy="430887"/>
          </a:xfrm>
          <a:prstGeom prst="rect">
            <a:avLst/>
          </a:prstGeom>
          <a:noFill/>
        </p:spPr>
        <p:txBody>
          <a:bodyPr wrap="square" rtlCol="0">
            <a:spAutoFit/>
          </a:bodyPr>
          <a:lstStyle/>
          <a:p>
            <a:pPr algn="ctr" fontAlgn="base">
              <a:spcBef>
                <a:spcPct val="0"/>
              </a:spcBef>
              <a:spcAft>
                <a:spcPct val="0"/>
              </a:spcAft>
            </a:pPr>
            <a:r>
              <a:rPr lang="en-US" sz="1100" b="1" dirty="0" smtClean="0">
                <a:solidFill>
                  <a:prstClr val="black"/>
                </a:solidFill>
                <a:latin typeface="Arial"/>
                <a:ea typeface="MS PGothic" pitchFamily="34" charset="-128"/>
                <a:cs typeface="Arial"/>
              </a:rPr>
              <a:t>LV diastolic dysfunction</a:t>
            </a:r>
            <a:endParaRPr lang="en-US" sz="1100" b="1" dirty="0">
              <a:solidFill>
                <a:prstClr val="black"/>
              </a:solidFill>
              <a:latin typeface="Arial"/>
              <a:ea typeface="MS PGothic" pitchFamily="34" charset="-128"/>
              <a:cs typeface="Arial"/>
            </a:endParaRPr>
          </a:p>
        </p:txBody>
      </p:sp>
      <p:sp>
        <p:nvSpPr>
          <p:cNvPr id="16" name="TextBox 15"/>
          <p:cNvSpPr txBox="1"/>
          <p:nvPr/>
        </p:nvSpPr>
        <p:spPr>
          <a:xfrm>
            <a:off x="3462154" y="1564602"/>
            <a:ext cx="1037343" cy="430887"/>
          </a:xfrm>
          <a:prstGeom prst="rect">
            <a:avLst/>
          </a:prstGeom>
          <a:noFill/>
        </p:spPr>
        <p:txBody>
          <a:bodyPr wrap="square" rtlCol="0">
            <a:spAutoFit/>
          </a:bodyPr>
          <a:lstStyle/>
          <a:p>
            <a:pPr algn="ctr" fontAlgn="base">
              <a:spcBef>
                <a:spcPct val="0"/>
              </a:spcBef>
              <a:spcAft>
                <a:spcPct val="0"/>
              </a:spcAft>
            </a:pPr>
            <a:r>
              <a:rPr lang="en-US" sz="1100" b="1" dirty="0" smtClean="0">
                <a:solidFill>
                  <a:prstClr val="black"/>
                </a:solidFill>
                <a:latin typeface="Arial"/>
                <a:ea typeface="MS PGothic" pitchFamily="34" charset="-128"/>
                <a:cs typeface="Arial"/>
              </a:rPr>
              <a:t>LA </a:t>
            </a:r>
          </a:p>
          <a:p>
            <a:pPr algn="ctr" fontAlgn="base">
              <a:spcBef>
                <a:spcPct val="0"/>
              </a:spcBef>
              <a:spcAft>
                <a:spcPct val="0"/>
              </a:spcAft>
            </a:pPr>
            <a:r>
              <a:rPr lang="en-US" sz="1100" b="1" dirty="0" smtClean="0">
                <a:solidFill>
                  <a:prstClr val="black"/>
                </a:solidFill>
                <a:latin typeface="Arial"/>
                <a:ea typeface="MS PGothic" pitchFamily="34" charset="-128"/>
                <a:cs typeface="Arial"/>
              </a:rPr>
              <a:t>fibrosis</a:t>
            </a:r>
            <a:endParaRPr lang="en-US" sz="1100" b="1" dirty="0">
              <a:solidFill>
                <a:prstClr val="black"/>
              </a:solidFill>
              <a:latin typeface="Arial"/>
              <a:ea typeface="MS PGothic" pitchFamily="34" charset="-128"/>
              <a:cs typeface="Arial"/>
            </a:endParaRPr>
          </a:p>
        </p:txBody>
      </p:sp>
      <p:sp>
        <p:nvSpPr>
          <p:cNvPr id="17" name="TextBox 16"/>
          <p:cNvSpPr txBox="1"/>
          <p:nvPr/>
        </p:nvSpPr>
        <p:spPr>
          <a:xfrm>
            <a:off x="4432221" y="1564602"/>
            <a:ext cx="1037343" cy="430887"/>
          </a:xfrm>
          <a:prstGeom prst="rect">
            <a:avLst/>
          </a:prstGeom>
          <a:noFill/>
        </p:spPr>
        <p:txBody>
          <a:bodyPr wrap="square" rtlCol="0">
            <a:spAutoFit/>
          </a:bodyPr>
          <a:lstStyle/>
          <a:p>
            <a:pPr algn="ctr" fontAlgn="base">
              <a:spcBef>
                <a:spcPct val="0"/>
              </a:spcBef>
              <a:spcAft>
                <a:spcPct val="0"/>
              </a:spcAft>
            </a:pPr>
            <a:r>
              <a:rPr lang="en-US" sz="1100" b="1" dirty="0" smtClean="0">
                <a:solidFill>
                  <a:prstClr val="black"/>
                </a:solidFill>
                <a:latin typeface="Arial"/>
                <a:ea typeface="MS PGothic" pitchFamily="34" charset="-128"/>
                <a:cs typeface="Arial"/>
              </a:rPr>
              <a:t>Atrial</a:t>
            </a:r>
          </a:p>
          <a:p>
            <a:pPr algn="ctr" fontAlgn="base">
              <a:spcBef>
                <a:spcPct val="0"/>
              </a:spcBef>
              <a:spcAft>
                <a:spcPct val="0"/>
              </a:spcAft>
            </a:pPr>
            <a:r>
              <a:rPr lang="en-US" sz="1100" b="1" dirty="0" smtClean="0">
                <a:solidFill>
                  <a:prstClr val="black"/>
                </a:solidFill>
                <a:latin typeface="Arial"/>
                <a:ea typeface="MS PGothic" pitchFamily="34" charset="-128"/>
                <a:cs typeface="Arial"/>
              </a:rPr>
              <a:t>fibrillation</a:t>
            </a:r>
            <a:endParaRPr lang="en-US" sz="1100" b="1" dirty="0">
              <a:solidFill>
                <a:prstClr val="black"/>
              </a:solidFill>
              <a:latin typeface="Arial"/>
              <a:ea typeface="MS PGothic" pitchFamily="34" charset="-128"/>
              <a:cs typeface="Arial"/>
            </a:endParaRPr>
          </a:p>
        </p:txBody>
      </p:sp>
      <p:sp>
        <p:nvSpPr>
          <p:cNvPr id="18" name="TextBox 17"/>
          <p:cNvSpPr txBox="1"/>
          <p:nvPr/>
        </p:nvSpPr>
        <p:spPr>
          <a:xfrm>
            <a:off x="5386450" y="1564602"/>
            <a:ext cx="1037343" cy="430887"/>
          </a:xfrm>
          <a:prstGeom prst="rect">
            <a:avLst/>
          </a:prstGeom>
          <a:noFill/>
        </p:spPr>
        <p:txBody>
          <a:bodyPr wrap="square" rtlCol="0">
            <a:spAutoFit/>
          </a:bodyPr>
          <a:lstStyle/>
          <a:p>
            <a:pPr algn="ctr" fontAlgn="base">
              <a:spcBef>
                <a:spcPct val="0"/>
              </a:spcBef>
              <a:spcAft>
                <a:spcPct val="0"/>
              </a:spcAft>
            </a:pPr>
            <a:r>
              <a:rPr lang="en-US" sz="1100" b="1" dirty="0" smtClean="0">
                <a:solidFill>
                  <a:prstClr val="black"/>
                </a:solidFill>
                <a:latin typeface="Arial"/>
                <a:ea typeface="MS PGothic" pitchFamily="34" charset="-128"/>
                <a:cs typeface="Arial"/>
              </a:rPr>
              <a:t>Atrial myopathy</a:t>
            </a:r>
            <a:endParaRPr lang="en-US" sz="1100" b="1" dirty="0">
              <a:solidFill>
                <a:prstClr val="black"/>
              </a:solidFill>
              <a:latin typeface="Arial"/>
              <a:ea typeface="MS PGothic" pitchFamily="34" charset="-128"/>
              <a:cs typeface="Arial"/>
            </a:endParaRPr>
          </a:p>
        </p:txBody>
      </p:sp>
      <p:sp>
        <p:nvSpPr>
          <p:cNvPr id="19" name="Down Arrow 18"/>
          <p:cNvSpPr/>
          <p:nvPr/>
        </p:nvSpPr>
        <p:spPr>
          <a:xfrm rot="16200000">
            <a:off x="6634415" y="2557051"/>
            <a:ext cx="520617" cy="771949"/>
          </a:xfrm>
          <a:prstGeom prst="downArrow">
            <a:avLst/>
          </a:prstGeom>
          <a:solidFill>
            <a:srgbClr val="3366FF"/>
          </a:solid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latin typeface="Calibri"/>
              </a:rPr>
              <a:t>     </a:t>
            </a:r>
            <a:endParaRPr lang="en-US" dirty="0">
              <a:solidFill>
                <a:prstClr val="white"/>
              </a:solidFill>
              <a:latin typeface="Calibri"/>
            </a:endParaRPr>
          </a:p>
        </p:txBody>
      </p:sp>
      <p:sp>
        <p:nvSpPr>
          <p:cNvPr id="20" name="Down Arrow 19"/>
          <p:cNvSpPr/>
          <p:nvPr/>
        </p:nvSpPr>
        <p:spPr>
          <a:xfrm rot="6811536">
            <a:off x="1819091" y="2349628"/>
            <a:ext cx="520617" cy="771949"/>
          </a:xfrm>
          <a:prstGeom prst="downArrow">
            <a:avLst/>
          </a:prstGeom>
          <a:solidFill>
            <a:srgbClr val="3366FF"/>
          </a:solid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prstClr val="white"/>
                </a:solidFill>
                <a:latin typeface="Calibri"/>
              </a:rPr>
              <a:t>     </a:t>
            </a:r>
            <a:endParaRPr lang="en-US" dirty="0">
              <a:solidFill>
                <a:prstClr val="white"/>
              </a:solidFill>
              <a:latin typeface="Calibri"/>
            </a:endParaRPr>
          </a:p>
        </p:txBody>
      </p:sp>
      <p:sp>
        <p:nvSpPr>
          <p:cNvPr id="21" name="TextBox 20"/>
          <p:cNvSpPr txBox="1"/>
          <p:nvPr/>
        </p:nvSpPr>
        <p:spPr>
          <a:xfrm>
            <a:off x="325120" y="2130984"/>
            <a:ext cx="1353119" cy="2970043"/>
          </a:xfrm>
          <a:prstGeom prst="rect">
            <a:avLst/>
          </a:prstGeom>
          <a:noFill/>
        </p:spPr>
        <p:txBody>
          <a:bodyPr wrap="square" rtlCol="0">
            <a:spAutoFit/>
          </a:bodyPr>
          <a:lstStyle/>
          <a:p>
            <a:pPr algn="ctr" fontAlgn="base">
              <a:spcBef>
                <a:spcPct val="0"/>
              </a:spcBef>
              <a:spcAft>
                <a:spcPct val="0"/>
              </a:spcAft>
            </a:pPr>
            <a:r>
              <a:rPr lang="en-US" sz="1100" b="1" dirty="0" smtClean="0">
                <a:solidFill>
                  <a:prstClr val="black"/>
                </a:solidFill>
                <a:latin typeface="Arial"/>
                <a:ea typeface="MS PGothic" pitchFamily="34" charset="-128"/>
                <a:cs typeface="Arial"/>
              </a:rPr>
              <a:t>Chronic </a:t>
            </a:r>
          </a:p>
          <a:p>
            <a:pPr algn="ctr" fontAlgn="base">
              <a:spcBef>
                <a:spcPct val="0"/>
              </a:spcBef>
              <a:spcAft>
                <a:spcPct val="0"/>
              </a:spcAft>
            </a:pPr>
            <a:r>
              <a:rPr lang="en-US" sz="1100" b="1" dirty="0" smtClean="0">
                <a:solidFill>
                  <a:prstClr val="black"/>
                </a:solidFill>
                <a:latin typeface="Arial"/>
                <a:ea typeface="MS PGothic" pitchFamily="34" charset="-128"/>
                <a:cs typeface="Arial"/>
              </a:rPr>
              <a:t>LA pressure and volume overload</a:t>
            </a:r>
          </a:p>
          <a:p>
            <a:pPr algn="ctr" fontAlgn="base">
              <a:spcBef>
                <a:spcPct val="0"/>
              </a:spcBef>
              <a:spcAft>
                <a:spcPct val="0"/>
              </a:spcAft>
            </a:pPr>
            <a:endParaRPr lang="en-US" sz="1100" b="1" dirty="0">
              <a:solidFill>
                <a:prstClr val="black"/>
              </a:solidFill>
              <a:latin typeface="Arial"/>
              <a:ea typeface="MS PGothic" pitchFamily="34" charset="-128"/>
              <a:cs typeface="Arial"/>
            </a:endParaRPr>
          </a:p>
          <a:p>
            <a:pPr algn="ctr" fontAlgn="base">
              <a:spcBef>
                <a:spcPct val="0"/>
              </a:spcBef>
              <a:spcAft>
                <a:spcPct val="0"/>
              </a:spcAft>
            </a:pPr>
            <a:r>
              <a:rPr lang="en-US" sz="1100" b="1" dirty="0" smtClean="0">
                <a:solidFill>
                  <a:prstClr val="black"/>
                </a:solidFill>
                <a:latin typeface="Arial"/>
                <a:ea typeface="MS PGothic" pitchFamily="34" charset="-128"/>
                <a:cs typeface="Arial"/>
              </a:rPr>
              <a:t>Pulmonary venous congestion</a:t>
            </a:r>
          </a:p>
          <a:p>
            <a:pPr algn="ctr" fontAlgn="base">
              <a:spcBef>
                <a:spcPct val="0"/>
              </a:spcBef>
              <a:spcAft>
                <a:spcPct val="0"/>
              </a:spcAft>
            </a:pPr>
            <a:endParaRPr lang="en-US" sz="1100" b="1" dirty="0">
              <a:solidFill>
                <a:prstClr val="black"/>
              </a:solidFill>
              <a:latin typeface="Arial"/>
              <a:ea typeface="MS PGothic" pitchFamily="34" charset="-128"/>
              <a:cs typeface="Arial"/>
            </a:endParaRPr>
          </a:p>
          <a:p>
            <a:pPr algn="ctr" fontAlgn="base">
              <a:spcBef>
                <a:spcPct val="0"/>
              </a:spcBef>
              <a:spcAft>
                <a:spcPct val="0"/>
              </a:spcAft>
            </a:pPr>
            <a:r>
              <a:rPr lang="en-US" sz="1100" b="1" dirty="0" smtClean="0">
                <a:solidFill>
                  <a:prstClr val="black"/>
                </a:solidFill>
                <a:latin typeface="Arial"/>
                <a:ea typeface="MS PGothic" pitchFamily="34" charset="-128"/>
                <a:cs typeface="Arial"/>
              </a:rPr>
              <a:t>Pulmonary vasoconstriction</a:t>
            </a:r>
          </a:p>
          <a:p>
            <a:pPr algn="ctr" fontAlgn="base">
              <a:spcBef>
                <a:spcPct val="0"/>
              </a:spcBef>
              <a:spcAft>
                <a:spcPct val="0"/>
              </a:spcAft>
            </a:pPr>
            <a:endParaRPr lang="en-US" sz="1100" b="1" dirty="0">
              <a:solidFill>
                <a:prstClr val="black"/>
              </a:solidFill>
              <a:latin typeface="Arial"/>
              <a:ea typeface="MS PGothic" pitchFamily="34" charset="-128"/>
              <a:cs typeface="Arial"/>
            </a:endParaRPr>
          </a:p>
          <a:p>
            <a:pPr algn="ctr" fontAlgn="base">
              <a:spcBef>
                <a:spcPct val="0"/>
              </a:spcBef>
              <a:spcAft>
                <a:spcPct val="0"/>
              </a:spcAft>
            </a:pPr>
            <a:r>
              <a:rPr lang="en-US" sz="1100" b="1" dirty="0" smtClean="0">
                <a:solidFill>
                  <a:prstClr val="black"/>
                </a:solidFill>
                <a:latin typeface="Wingdings"/>
                <a:ea typeface="Wingdings"/>
                <a:cs typeface="Wingdings"/>
                <a:sym typeface="Wingdings"/>
              </a:rPr>
              <a:t></a:t>
            </a:r>
            <a:r>
              <a:rPr lang="en-US" sz="1100" b="1" dirty="0" smtClean="0">
                <a:solidFill>
                  <a:prstClr val="black"/>
                </a:solidFill>
                <a:latin typeface="Arial"/>
                <a:ea typeface="MS PGothic" pitchFamily="34" charset="-128"/>
                <a:cs typeface="Arial"/>
                <a:sym typeface="Wingdings"/>
              </a:rPr>
              <a:t>RV afterload</a:t>
            </a:r>
          </a:p>
          <a:p>
            <a:pPr algn="ctr" fontAlgn="base">
              <a:spcBef>
                <a:spcPct val="0"/>
              </a:spcBef>
              <a:spcAft>
                <a:spcPct val="0"/>
              </a:spcAft>
            </a:pPr>
            <a:endParaRPr lang="en-US" sz="1100" b="1" dirty="0">
              <a:solidFill>
                <a:prstClr val="black"/>
              </a:solidFill>
              <a:latin typeface="Arial"/>
              <a:ea typeface="MS PGothic" pitchFamily="34" charset="-128"/>
              <a:cs typeface="Arial"/>
              <a:sym typeface="Wingdings"/>
            </a:endParaRPr>
          </a:p>
          <a:p>
            <a:pPr algn="ctr" fontAlgn="base">
              <a:spcBef>
                <a:spcPct val="0"/>
              </a:spcBef>
              <a:spcAft>
                <a:spcPct val="0"/>
              </a:spcAft>
            </a:pPr>
            <a:r>
              <a:rPr lang="en-US" sz="1100" b="1" dirty="0" smtClean="0">
                <a:solidFill>
                  <a:prstClr val="black"/>
                </a:solidFill>
                <a:latin typeface="Arial"/>
                <a:ea typeface="MS PGothic" pitchFamily="34" charset="-128"/>
                <a:cs typeface="Arial"/>
                <a:sym typeface="Wingdings"/>
              </a:rPr>
              <a:t>RV failure</a:t>
            </a:r>
            <a:endParaRPr lang="en-US" sz="1100" b="1" dirty="0" smtClean="0">
              <a:solidFill>
                <a:prstClr val="black"/>
              </a:solidFill>
              <a:latin typeface="Arial"/>
              <a:ea typeface="MS PGothic" pitchFamily="34" charset="-128"/>
              <a:cs typeface="Arial"/>
            </a:endParaRPr>
          </a:p>
          <a:p>
            <a:pPr algn="ctr" fontAlgn="base">
              <a:spcBef>
                <a:spcPct val="0"/>
              </a:spcBef>
              <a:spcAft>
                <a:spcPct val="0"/>
              </a:spcAft>
            </a:pPr>
            <a:endParaRPr lang="en-US" sz="1100" b="1" dirty="0">
              <a:solidFill>
                <a:prstClr val="black"/>
              </a:solidFill>
              <a:latin typeface="Arial"/>
              <a:ea typeface="MS PGothic" pitchFamily="34" charset="-128"/>
              <a:cs typeface="Arial"/>
            </a:endParaRPr>
          </a:p>
          <a:p>
            <a:pPr algn="ctr" fontAlgn="base">
              <a:spcBef>
                <a:spcPct val="0"/>
              </a:spcBef>
              <a:spcAft>
                <a:spcPct val="0"/>
              </a:spcAft>
            </a:pPr>
            <a:endParaRPr lang="en-US" sz="1100" b="1" dirty="0" smtClean="0">
              <a:solidFill>
                <a:prstClr val="black"/>
              </a:solidFill>
              <a:latin typeface="Arial"/>
              <a:ea typeface="MS PGothic" pitchFamily="34" charset="-128"/>
              <a:cs typeface="Arial"/>
            </a:endParaRPr>
          </a:p>
          <a:p>
            <a:pPr algn="ctr" fontAlgn="base">
              <a:spcBef>
                <a:spcPct val="0"/>
              </a:spcBef>
              <a:spcAft>
                <a:spcPct val="0"/>
              </a:spcAft>
            </a:pPr>
            <a:endParaRPr lang="en-US" sz="1100" b="1" dirty="0">
              <a:solidFill>
                <a:prstClr val="black"/>
              </a:solidFill>
              <a:latin typeface="Arial"/>
              <a:ea typeface="MS PGothic" pitchFamily="34" charset="-128"/>
              <a:cs typeface="Arial"/>
            </a:endParaRPr>
          </a:p>
        </p:txBody>
      </p:sp>
      <p:cxnSp>
        <p:nvCxnSpPr>
          <p:cNvPr id="22" name="Straight Arrow Connector 21"/>
          <p:cNvCxnSpPr/>
          <p:nvPr/>
        </p:nvCxnSpPr>
        <p:spPr>
          <a:xfrm rot="5400000">
            <a:off x="917836" y="2787178"/>
            <a:ext cx="182880" cy="0"/>
          </a:xfrm>
          <a:prstGeom prst="straightConnector1">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917836" y="3460059"/>
            <a:ext cx="182880" cy="0"/>
          </a:xfrm>
          <a:prstGeom prst="straightConnector1">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917836" y="3950197"/>
            <a:ext cx="182880" cy="0"/>
          </a:xfrm>
          <a:prstGeom prst="straightConnector1">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917836" y="4298095"/>
            <a:ext cx="182880" cy="0"/>
          </a:xfrm>
          <a:prstGeom prst="straightConnector1">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223760" y="2599898"/>
            <a:ext cx="1353119" cy="2800766"/>
          </a:xfrm>
          <a:prstGeom prst="rect">
            <a:avLst/>
          </a:prstGeom>
          <a:noFill/>
        </p:spPr>
        <p:txBody>
          <a:bodyPr wrap="square" rtlCol="0">
            <a:spAutoFit/>
          </a:bodyPr>
          <a:lstStyle/>
          <a:p>
            <a:pPr algn="ctr" fontAlgn="base">
              <a:spcBef>
                <a:spcPct val="0"/>
              </a:spcBef>
              <a:spcAft>
                <a:spcPct val="0"/>
              </a:spcAft>
            </a:pPr>
            <a:r>
              <a:rPr lang="en-US" sz="1100" b="1" dirty="0" smtClean="0">
                <a:solidFill>
                  <a:prstClr val="black"/>
                </a:solidFill>
                <a:latin typeface="Arial"/>
                <a:ea typeface="MS PGothic" pitchFamily="34" charset="-128"/>
                <a:cs typeface="Arial"/>
              </a:rPr>
              <a:t>Reduced atrial emptying</a:t>
            </a:r>
          </a:p>
          <a:p>
            <a:pPr algn="ctr" fontAlgn="base">
              <a:spcBef>
                <a:spcPct val="0"/>
              </a:spcBef>
              <a:spcAft>
                <a:spcPct val="0"/>
              </a:spcAft>
            </a:pPr>
            <a:endParaRPr lang="en-US" sz="1100" b="1" dirty="0">
              <a:solidFill>
                <a:prstClr val="black"/>
              </a:solidFill>
              <a:latin typeface="Arial"/>
              <a:ea typeface="MS PGothic" pitchFamily="34" charset="-128"/>
              <a:cs typeface="Arial"/>
            </a:endParaRPr>
          </a:p>
          <a:p>
            <a:pPr algn="ctr" fontAlgn="base">
              <a:spcBef>
                <a:spcPct val="0"/>
              </a:spcBef>
              <a:spcAft>
                <a:spcPct val="0"/>
              </a:spcAft>
            </a:pPr>
            <a:r>
              <a:rPr lang="en-US" sz="1100" b="1" dirty="0" smtClean="0">
                <a:solidFill>
                  <a:prstClr val="black"/>
                </a:solidFill>
                <a:latin typeface="Arial"/>
                <a:ea typeface="MS PGothic" pitchFamily="34" charset="-128"/>
                <a:cs typeface="Arial"/>
              </a:rPr>
              <a:t>Decreased LV filling</a:t>
            </a:r>
          </a:p>
          <a:p>
            <a:pPr algn="ctr" fontAlgn="base">
              <a:spcBef>
                <a:spcPct val="0"/>
              </a:spcBef>
              <a:spcAft>
                <a:spcPct val="0"/>
              </a:spcAft>
            </a:pPr>
            <a:endParaRPr lang="en-US" sz="1100" b="1" dirty="0">
              <a:solidFill>
                <a:prstClr val="black"/>
              </a:solidFill>
              <a:latin typeface="Arial"/>
              <a:ea typeface="MS PGothic" pitchFamily="34" charset="-128"/>
              <a:cs typeface="Arial"/>
            </a:endParaRPr>
          </a:p>
          <a:p>
            <a:pPr algn="ctr" fontAlgn="base">
              <a:spcBef>
                <a:spcPct val="0"/>
              </a:spcBef>
              <a:spcAft>
                <a:spcPct val="0"/>
              </a:spcAft>
            </a:pPr>
            <a:r>
              <a:rPr lang="en-US" sz="1100" b="1" dirty="0" smtClean="0">
                <a:solidFill>
                  <a:prstClr val="black"/>
                </a:solidFill>
                <a:latin typeface="Arial"/>
                <a:ea typeface="MS PGothic" pitchFamily="34" charset="-128"/>
                <a:cs typeface="Arial"/>
              </a:rPr>
              <a:t>Decreased cardiac output</a:t>
            </a:r>
          </a:p>
          <a:p>
            <a:pPr algn="ctr" fontAlgn="base">
              <a:spcBef>
                <a:spcPct val="0"/>
              </a:spcBef>
              <a:spcAft>
                <a:spcPct val="0"/>
              </a:spcAft>
            </a:pPr>
            <a:endParaRPr lang="en-US" sz="1100" b="1" dirty="0">
              <a:solidFill>
                <a:prstClr val="black"/>
              </a:solidFill>
              <a:latin typeface="Arial"/>
              <a:ea typeface="MS PGothic" pitchFamily="34" charset="-128"/>
              <a:cs typeface="Arial"/>
            </a:endParaRPr>
          </a:p>
          <a:p>
            <a:pPr algn="ctr" fontAlgn="base">
              <a:spcBef>
                <a:spcPct val="0"/>
              </a:spcBef>
              <a:spcAft>
                <a:spcPct val="0"/>
              </a:spcAft>
            </a:pPr>
            <a:r>
              <a:rPr lang="en-US" sz="1100" b="1" dirty="0" smtClean="0">
                <a:solidFill>
                  <a:prstClr val="black"/>
                </a:solidFill>
                <a:latin typeface="Arial"/>
                <a:ea typeface="MS PGothic" pitchFamily="34" charset="-128"/>
                <a:cs typeface="Arial"/>
              </a:rPr>
              <a:t>Decreased peak VO</a:t>
            </a:r>
            <a:r>
              <a:rPr lang="en-US" sz="1100" b="1" baseline="-25000" dirty="0" smtClean="0">
                <a:solidFill>
                  <a:prstClr val="black"/>
                </a:solidFill>
                <a:latin typeface="Arial"/>
                <a:ea typeface="MS PGothic" pitchFamily="34" charset="-128"/>
                <a:cs typeface="Arial"/>
              </a:rPr>
              <a:t>2</a:t>
            </a:r>
          </a:p>
          <a:p>
            <a:pPr algn="ctr" fontAlgn="base">
              <a:spcBef>
                <a:spcPct val="0"/>
              </a:spcBef>
              <a:spcAft>
                <a:spcPct val="0"/>
              </a:spcAft>
            </a:pPr>
            <a:endParaRPr lang="en-US" sz="1100" b="1" dirty="0" smtClean="0">
              <a:solidFill>
                <a:prstClr val="black"/>
              </a:solidFill>
              <a:latin typeface="Arial"/>
              <a:ea typeface="MS PGothic" pitchFamily="34" charset="-128"/>
              <a:cs typeface="Arial"/>
              <a:sym typeface="Wingdings"/>
            </a:endParaRPr>
          </a:p>
          <a:p>
            <a:pPr algn="ctr" fontAlgn="base">
              <a:spcBef>
                <a:spcPct val="0"/>
              </a:spcBef>
              <a:spcAft>
                <a:spcPct val="0"/>
              </a:spcAft>
            </a:pPr>
            <a:endParaRPr lang="en-US" sz="1100" b="1" dirty="0" smtClean="0">
              <a:solidFill>
                <a:prstClr val="black"/>
              </a:solidFill>
              <a:latin typeface="Arial"/>
              <a:ea typeface="MS PGothic" pitchFamily="34" charset="-128"/>
              <a:cs typeface="Arial"/>
            </a:endParaRPr>
          </a:p>
          <a:p>
            <a:pPr algn="ctr" fontAlgn="base">
              <a:spcBef>
                <a:spcPct val="0"/>
              </a:spcBef>
              <a:spcAft>
                <a:spcPct val="0"/>
              </a:spcAft>
            </a:pPr>
            <a:endParaRPr lang="en-US" sz="1100" b="1" dirty="0">
              <a:solidFill>
                <a:prstClr val="black"/>
              </a:solidFill>
              <a:latin typeface="Arial"/>
              <a:ea typeface="MS PGothic" pitchFamily="34" charset="-128"/>
              <a:cs typeface="Arial"/>
            </a:endParaRPr>
          </a:p>
          <a:p>
            <a:pPr algn="ctr" fontAlgn="base">
              <a:spcBef>
                <a:spcPct val="0"/>
              </a:spcBef>
              <a:spcAft>
                <a:spcPct val="0"/>
              </a:spcAft>
            </a:pPr>
            <a:endParaRPr lang="en-US" sz="1100" b="1" dirty="0" smtClean="0">
              <a:solidFill>
                <a:prstClr val="black"/>
              </a:solidFill>
              <a:latin typeface="Arial"/>
              <a:ea typeface="MS PGothic" pitchFamily="34" charset="-128"/>
              <a:cs typeface="Arial"/>
            </a:endParaRPr>
          </a:p>
          <a:p>
            <a:pPr algn="ctr" fontAlgn="base">
              <a:spcBef>
                <a:spcPct val="0"/>
              </a:spcBef>
              <a:spcAft>
                <a:spcPct val="0"/>
              </a:spcAft>
            </a:pPr>
            <a:endParaRPr lang="en-US" sz="1100" b="1" dirty="0">
              <a:solidFill>
                <a:prstClr val="black"/>
              </a:solidFill>
              <a:latin typeface="Arial"/>
              <a:ea typeface="MS PGothic" pitchFamily="34" charset="-128"/>
              <a:cs typeface="Arial"/>
            </a:endParaRPr>
          </a:p>
        </p:txBody>
      </p:sp>
      <p:cxnSp>
        <p:nvCxnSpPr>
          <p:cNvPr id="27" name="Straight Arrow Connector 26"/>
          <p:cNvCxnSpPr/>
          <p:nvPr/>
        </p:nvCxnSpPr>
        <p:spPr>
          <a:xfrm rot="5400000">
            <a:off x="7816476" y="3601532"/>
            <a:ext cx="182880" cy="0"/>
          </a:xfrm>
          <a:prstGeom prst="straightConnector1">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a:off x="7816476" y="4111853"/>
            <a:ext cx="182880" cy="0"/>
          </a:xfrm>
          <a:prstGeom prst="straightConnector1">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a:off x="7816476" y="3089132"/>
            <a:ext cx="182880" cy="0"/>
          </a:xfrm>
          <a:prstGeom prst="straightConnector1">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895958" y="5090567"/>
            <a:ext cx="3133493" cy="707886"/>
          </a:xfrm>
          <a:prstGeom prst="rect">
            <a:avLst/>
          </a:prstGeom>
          <a:noFill/>
        </p:spPr>
        <p:txBody>
          <a:bodyPr wrap="none" rtlCol="0">
            <a:spAutoFit/>
          </a:bodyPr>
          <a:lstStyle/>
          <a:p>
            <a:pPr algn="ctr" fontAlgn="base">
              <a:spcBef>
                <a:spcPct val="0"/>
              </a:spcBef>
              <a:spcAft>
                <a:spcPct val="0"/>
              </a:spcAft>
            </a:pPr>
            <a:r>
              <a:rPr lang="en-US" b="1" i="1" dirty="0" smtClean="0">
                <a:solidFill>
                  <a:srgbClr val="000000"/>
                </a:solidFill>
                <a:latin typeface="Arial"/>
                <a:ea typeface="MS PGothic" pitchFamily="34" charset="-128"/>
                <a:cs typeface="Arial"/>
              </a:rPr>
              <a:t>EXERCISE INTOLERANCE</a:t>
            </a:r>
          </a:p>
          <a:p>
            <a:pPr algn="ctr" fontAlgn="base">
              <a:spcBef>
                <a:spcPct val="0"/>
              </a:spcBef>
              <a:spcAft>
                <a:spcPct val="0"/>
              </a:spcAft>
            </a:pPr>
            <a:endParaRPr lang="en-US" sz="100" b="1" i="1" dirty="0" smtClean="0">
              <a:solidFill>
                <a:srgbClr val="000000"/>
              </a:solidFill>
              <a:latin typeface="Arial"/>
              <a:ea typeface="MS PGothic" pitchFamily="34" charset="-128"/>
              <a:cs typeface="Arial"/>
            </a:endParaRPr>
          </a:p>
          <a:p>
            <a:pPr algn="ctr" fontAlgn="base">
              <a:spcBef>
                <a:spcPct val="0"/>
              </a:spcBef>
              <a:spcAft>
                <a:spcPct val="0"/>
              </a:spcAft>
            </a:pPr>
            <a:endParaRPr lang="en-US" sz="300" b="1" i="1" dirty="0" smtClean="0">
              <a:solidFill>
                <a:srgbClr val="000000"/>
              </a:solidFill>
              <a:latin typeface="Arial"/>
              <a:ea typeface="MS PGothic" pitchFamily="34" charset="-128"/>
              <a:cs typeface="Arial"/>
            </a:endParaRPr>
          </a:p>
          <a:p>
            <a:pPr algn="ctr" fontAlgn="base">
              <a:spcBef>
                <a:spcPct val="0"/>
              </a:spcBef>
              <a:spcAft>
                <a:spcPct val="0"/>
              </a:spcAft>
            </a:pPr>
            <a:r>
              <a:rPr lang="en-US" b="1" i="1" dirty="0" smtClean="0">
                <a:solidFill>
                  <a:srgbClr val="000000"/>
                </a:solidFill>
                <a:latin typeface="Arial"/>
                <a:ea typeface="MS PGothic" pitchFamily="34" charset="-128"/>
                <a:cs typeface="Arial"/>
              </a:rPr>
              <a:t>ADVERSE OUTCOMES</a:t>
            </a:r>
            <a:endParaRPr lang="en-US" b="1" i="1" dirty="0">
              <a:solidFill>
                <a:srgbClr val="000000"/>
              </a:solidFill>
              <a:latin typeface="Arial"/>
              <a:ea typeface="MS PGothic" pitchFamily="34" charset="-128"/>
              <a:cs typeface="Arial"/>
            </a:endParaRPr>
          </a:p>
        </p:txBody>
      </p:sp>
      <p:cxnSp>
        <p:nvCxnSpPr>
          <p:cNvPr id="33" name="Elbow Connector 32"/>
          <p:cNvCxnSpPr>
            <a:endCxn id="31" idx="1"/>
          </p:cNvCxnSpPr>
          <p:nvPr/>
        </p:nvCxnSpPr>
        <p:spPr>
          <a:xfrm>
            <a:off x="999116" y="4625589"/>
            <a:ext cx="1896842" cy="818921"/>
          </a:xfrm>
          <a:prstGeom prst="bentConnector3">
            <a:avLst>
              <a:gd name="adj1" fmla="val 137"/>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34"/>
          <p:cNvCxnSpPr>
            <a:endCxn id="36" idx="3"/>
          </p:cNvCxnSpPr>
          <p:nvPr/>
        </p:nvCxnSpPr>
        <p:spPr>
          <a:xfrm rot="10800000" flipV="1">
            <a:off x="6002248" y="4625588"/>
            <a:ext cx="1910600" cy="823785"/>
          </a:xfrm>
          <a:prstGeom prst="bentConnector3">
            <a:avLst>
              <a:gd name="adj1" fmla="val -211"/>
            </a:avLst>
          </a:prstGeom>
          <a:ln w="38100" cmpd="sng">
            <a:solidFill>
              <a:srgbClr val="FF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295567" y="3461233"/>
            <a:ext cx="768823" cy="246221"/>
          </a:xfrm>
          <a:prstGeom prst="rect">
            <a:avLst/>
          </a:prstGeom>
          <a:solidFill>
            <a:schemeClr val="tx1">
              <a:alpha val="34000"/>
            </a:schemeClr>
          </a:solidFill>
        </p:spPr>
        <p:txBody>
          <a:bodyPr wrap="none" rtlCol="0">
            <a:spAutoFit/>
          </a:bodyPr>
          <a:lstStyle/>
          <a:p>
            <a:pPr fontAlgn="base">
              <a:spcBef>
                <a:spcPct val="0"/>
              </a:spcBef>
              <a:spcAft>
                <a:spcPct val="0"/>
              </a:spcAft>
            </a:pPr>
            <a:r>
              <a:rPr lang="en-US" sz="1000" b="1" dirty="0" smtClean="0">
                <a:solidFill>
                  <a:srgbClr val="30FF1E"/>
                </a:solidFill>
                <a:effectLst>
                  <a:outerShdw blurRad="50800" dist="38100" dir="2700000" algn="tl" rotWithShape="0">
                    <a:prstClr val="black">
                      <a:alpha val="40000"/>
                    </a:prstClr>
                  </a:outerShdw>
                </a:effectLst>
                <a:latin typeface="Arial"/>
                <a:ea typeface="MS PGothic" pitchFamily="34" charset="-128"/>
                <a:cs typeface="Arial"/>
              </a:rPr>
              <a:t>CONDUIT</a:t>
            </a:r>
            <a:endParaRPr lang="en-US" sz="1000" b="1" dirty="0">
              <a:solidFill>
                <a:srgbClr val="30FF1E"/>
              </a:solidFill>
              <a:effectLst>
                <a:outerShdw blurRad="50800" dist="38100" dir="2700000" algn="tl" rotWithShape="0">
                  <a:prstClr val="black">
                    <a:alpha val="40000"/>
                  </a:prstClr>
                </a:outerShdw>
              </a:effectLst>
              <a:latin typeface="Arial"/>
              <a:ea typeface="MS PGothic" pitchFamily="34" charset="-128"/>
              <a:cs typeface="Arial"/>
            </a:endParaRPr>
          </a:p>
        </p:txBody>
      </p:sp>
      <p:sp>
        <p:nvSpPr>
          <p:cNvPr id="37" name="TextBox 36"/>
          <p:cNvSpPr txBox="1"/>
          <p:nvPr/>
        </p:nvSpPr>
        <p:spPr>
          <a:xfrm>
            <a:off x="3862502" y="3913229"/>
            <a:ext cx="818791" cy="246221"/>
          </a:xfrm>
          <a:prstGeom prst="rect">
            <a:avLst/>
          </a:prstGeom>
          <a:solidFill>
            <a:schemeClr val="tx1">
              <a:alpha val="34000"/>
            </a:schemeClr>
          </a:solidFill>
        </p:spPr>
        <p:txBody>
          <a:bodyPr wrap="none" rtlCol="0">
            <a:spAutoFit/>
          </a:bodyPr>
          <a:lstStyle/>
          <a:p>
            <a:pPr fontAlgn="base">
              <a:spcBef>
                <a:spcPct val="0"/>
              </a:spcBef>
              <a:spcAft>
                <a:spcPct val="0"/>
              </a:spcAft>
            </a:pPr>
            <a:r>
              <a:rPr lang="en-US" sz="1000" b="1" dirty="0" smtClean="0">
                <a:solidFill>
                  <a:srgbClr val="FFFF00"/>
                </a:solidFill>
                <a:effectLst>
                  <a:outerShdw blurRad="50800" dist="38100" dir="2700000" algn="tl" rotWithShape="0">
                    <a:prstClr val="black">
                      <a:alpha val="40000"/>
                    </a:prstClr>
                  </a:outerShdw>
                </a:effectLst>
                <a:latin typeface="Arial"/>
                <a:ea typeface="MS PGothic" pitchFamily="34" charset="-128"/>
                <a:cs typeface="Arial"/>
              </a:rPr>
              <a:t>BOOSTER</a:t>
            </a:r>
            <a:endParaRPr lang="en-US" sz="1000" b="1" dirty="0">
              <a:solidFill>
                <a:srgbClr val="FFFF00"/>
              </a:solidFill>
              <a:effectLst>
                <a:outerShdw blurRad="50800" dist="38100" dir="2700000" algn="tl" rotWithShape="0">
                  <a:prstClr val="black">
                    <a:alpha val="40000"/>
                  </a:prstClr>
                </a:outerShdw>
              </a:effectLst>
              <a:latin typeface="Arial"/>
              <a:ea typeface="MS PGothic" pitchFamily="34" charset="-128"/>
              <a:cs typeface="Arial"/>
            </a:endParaRPr>
          </a:p>
        </p:txBody>
      </p:sp>
      <p:cxnSp>
        <p:nvCxnSpPr>
          <p:cNvPr id="30" name="Straight Arrow Connector 29"/>
          <p:cNvCxnSpPr/>
          <p:nvPr/>
        </p:nvCxnSpPr>
        <p:spPr>
          <a:xfrm>
            <a:off x="4015986" y="3310234"/>
            <a:ext cx="0" cy="566783"/>
          </a:xfrm>
          <a:prstGeom prst="straightConnector1">
            <a:avLst/>
          </a:prstGeom>
          <a:ln w="28575" cmpd="sng">
            <a:solidFill>
              <a:srgbClr val="30FF1E"/>
            </a:solidFill>
            <a:headEnd type="triangl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652918" y="3868229"/>
            <a:ext cx="0" cy="215326"/>
          </a:xfrm>
          <a:prstGeom prst="straightConnector1">
            <a:avLst/>
          </a:prstGeom>
          <a:ln w="28575" cmpd="sng">
            <a:solidFill>
              <a:srgbClr val="FFFF00"/>
            </a:solidFill>
            <a:headEnd type="triangl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075862" y="3461233"/>
            <a:ext cx="937702" cy="246221"/>
          </a:xfrm>
          <a:prstGeom prst="rect">
            <a:avLst/>
          </a:prstGeom>
          <a:solidFill>
            <a:schemeClr val="tx1">
              <a:alpha val="34000"/>
            </a:schemeClr>
          </a:solidFill>
        </p:spPr>
        <p:txBody>
          <a:bodyPr wrap="none" rtlCol="0">
            <a:spAutoFit/>
          </a:bodyPr>
          <a:lstStyle/>
          <a:p>
            <a:pPr fontAlgn="base">
              <a:spcBef>
                <a:spcPct val="0"/>
              </a:spcBef>
              <a:spcAft>
                <a:spcPct val="0"/>
              </a:spcAft>
            </a:pPr>
            <a:r>
              <a:rPr lang="en-US" sz="1000" b="1" dirty="0" smtClean="0">
                <a:solidFill>
                  <a:srgbClr val="FF6600"/>
                </a:solidFill>
                <a:effectLst>
                  <a:outerShdw blurRad="50800" dist="38100" dir="2700000" algn="tl" rotWithShape="0">
                    <a:prstClr val="black">
                      <a:alpha val="40000"/>
                    </a:prstClr>
                  </a:outerShdw>
                </a:effectLst>
                <a:latin typeface="Arial"/>
                <a:ea typeface="MS PGothic" pitchFamily="34" charset="-128"/>
                <a:cs typeface="Arial"/>
              </a:rPr>
              <a:t>RESERVOIR</a:t>
            </a:r>
            <a:endParaRPr lang="en-US" sz="1000" b="1" dirty="0">
              <a:solidFill>
                <a:srgbClr val="FF6600"/>
              </a:solidFill>
              <a:effectLst>
                <a:outerShdw blurRad="50800" dist="38100" dir="2700000" algn="tl" rotWithShape="0">
                  <a:prstClr val="black">
                    <a:alpha val="40000"/>
                  </a:prstClr>
                </a:outerShdw>
              </a:effectLst>
              <a:latin typeface="Arial"/>
              <a:ea typeface="MS PGothic" pitchFamily="34" charset="-128"/>
              <a:cs typeface="Arial"/>
            </a:endParaRPr>
          </a:p>
        </p:txBody>
      </p:sp>
      <p:cxnSp>
        <p:nvCxnSpPr>
          <p:cNvPr id="38" name="Straight Arrow Connector 37"/>
          <p:cNvCxnSpPr/>
          <p:nvPr/>
        </p:nvCxnSpPr>
        <p:spPr>
          <a:xfrm>
            <a:off x="4950893" y="3310235"/>
            <a:ext cx="0" cy="773320"/>
          </a:xfrm>
          <a:prstGeom prst="straightConnector1">
            <a:avLst/>
          </a:prstGeom>
          <a:ln w="28575" cmpd="sng">
            <a:solidFill>
              <a:srgbClr val="FF6600"/>
            </a:solidFill>
            <a:headEnd type="triangl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1" name="Title 1"/>
          <p:cNvSpPr txBox="1">
            <a:spLocks/>
          </p:cNvSpPr>
          <p:nvPr/>
        </p:nvSpPr>
        <p:spPr>
          <a:xfrm>
            <a:off x="1" y="105088"/>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4200" dirty="0" smtClean="0">
                <a:solidFill>
                  <a:prstClr val="black"/>
                </a:solidFill>
                <a:latin typeface="Georgia"/>
                <a:cs typeface="Georgia"/>
              </a:rPr>
              <a:t>Abnormal LA mechanics in HFpEF</a:t>
            </a:r>
            <a:endParaRPr lang="en-US" sz="4200" i="1" dirty="0">
              <a:solidFill>
                <a:prstClr val="black"/>
              </a:solidFill>
              <a:latin typeface="Georgia"/>
              <a:cs typeface="Georgia"/>
            </a:endParaRPr>
          </a:p>
        </p:txBody>
      </p:sp>
    </p:spTree>
    <p:extLst>
      <p:ext uri="{BB962C8B-B14F-4D97-AF65-F5344CB8AC3E}">
        <p14:creationId xmlns:p14="http://schemas.microsoft.com/office/powerpoint/2010/main" val="24356622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5575"/>
            <a:ext cx="9144000" cy="1143000"/>
          </a:xfrm>
        </p:spPr>
        <p:txBody>
          <a:bodyPr/>
          <a:lstStyle/>
          <a:p>
            <a:pPr eaLnBrk="1" hangingPunct="1"/>
            <a:r>
              <a:rPr lang="en-US" altLang="en-US" dirty="0" smtClean="0"/>
              <a:t>HFpEF: Global CV reserve </a:t>
            </a:r>
            <a:r>
              <a:rPr lang="en-US" altLang="en-US" dirty="0" err="1" smtClean="0"/>
              <a:t>dysfxn</a:t>
            </a:r>
            <a:r>
              <a:rPr lang="en-US" altLang="en-US" dirty="0" smtClean="0"/>
              <a:t> </a:t>
            </a:r>
          </a:p>
        </p:txBody>
      </p:sp>
      <p:sp>
        <p:nvSpPr>
          <p:cNvPr id="36868" name="Text Box 4"/>
          <p:cNvSpPr txBox="1">
            <a:spLocks noChangeArrowheads="1"/>
          </p:cNvSpPr>
          <p:nvPr/>
        </p:nvSpPr>
        <p:spPr bwMode="auto">
          <a:xfrm>
            <a:off x="-51665" y="6384463"/>
            <a:ext cx="8874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r" eaLnBrk="1" fontAlgn="base" hangingPunct="1">
              <a:spcBef>
                <a:spcPct val="0"/>
              </a:spcBef>
              <a:spcAft>
                <a:spcPct val="0"/>
              </a:spcAft>
            </a:pPr>
            <a:r>
              <a:rPr lang="en-US" altLang="en-US" sz="1600" dirty="0" smtClean="0">
                <a:solidFill>
                  <a:srgbClr val="FF9900"/>
                </a:solidFill>
                <a:latin typeface="Arial Narrow" pitchFamily="34" charset="0"/>
              </a:rPr>
              <a:t>Borlaug B, et al. JACC 2010</a:t>
            </a:r>
            <a:endParaRPr lang="en-US" altLang="en-US" sz="1600" dirty="0">
              <a:solidFill>
                <a:srgbClr val="FF9900"/>
              </a:solidFill>
              <a:latin typeface="Arial Narrow" pitchFamily="34" charset="0"/>
            </a:endParaRPr>
          </a:p>
        </p:txBody>
      </p:sp>
      <p:pic>
        <p:nvPicPr>
          <p:cNvPr id="6" name="Picture 5"/>
          <p:cNvPicPr>
            <a:picLocks noChangeAspect="1"/>
          </p:cNvPicPr>
          <p:nvPr/>
        </p:nvPicPr>
        <p:blipFill>
          <a:blip r:embed="rId3"/>
          <a:stretch>
            <a:fillRect/>
          </a:stretch>
        </p:blipFill>
        <p:spPr>
          <a:xfrm>
            <a:off x="627017" y="2073727"/>
            <a:ext cx="8147204" cy="4310735"/>
          </a:xfrm>
          <a:prstGeom prst="rect">
            <a:avLst/>
          </a:prstGeom>
        </p:spPr>
      </p:pic>
      <p:sp>
        <p:nvSpPr>
          <p:cNvPr id="7" name="Text Box 52238"/>
          <p:cNvSpPr txBox="1"/>
          <p:nvPr/>
        </p:nvSpPr>
        <p:spPr>
          <a:xfrm>
            <a:off x="3504865" y="2095686"/>
            <a:ext cx="5269356" cy="54483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fontAlgn="base"/>
            <a:r>
              <a:rPr lang="en-US" sz="1600" b="1" dirty="0">
                <a:solidFill>
                  <a:srgbClr val="0000FF"/>
                </a:solidFill>
                <a:latin typeface="Arial"/>
                <a:ea typeface="ＭＳ 明朝"/>
                <a:cs typeface="Arial"/>
              </a:rPr>
              <a:t>Blue = Control </a:t>
            </a:r>
            <a:endParaRPr lang="en-US" sz="3600" dirty="0">
              <a:solidFill>
                <a:srgbClr val="000000"/>
              </a:solidFill>
              <a:latin typeface="Trebuchet MS"/>
              <a:ea typeface="ＭＳ 明朝"/>
              <a:cs typeface="Times New Roman"/>
            </a:endParaRPr>
          </a:p>
          <a:p>
            <a:pPr algn="r" fontAlgn="base"/>
            <a:r>
              <a:rPr lang="en-US" sz="1600" b="1" dirty="0">
                <a:solidFill>
                  <a:srgbClr val="008000"/>
                </a:solidFill>
                <a:latin typeface="Arial"/>
                <a:ea typeface="ＭＳ 明朝"/>
                <a:cs typeface="Arial"/>
              </a:rPr>
              <a:t>Green = HTN </a:t>
            </a:r>
            <a:endParaRPr lang="en-US" sz="3600" dirty="0">
              <a:solidFill>
                <a:srgbClr val="000000"/>
              </a:solidFill>
              <a:latin typeface="Trebuchet MS"/>
              <a:ea typeface="ＭＳ 明朝"/>
              <a:cs typeface="Times New Roman"/>
            </a:endParaRPr>
          </a:p>
          <a:p>
            <a:pPr algn="r" fontAlgn="base"/>
            <a:r>
              <a:rPr lang="en-US" sz="1600" b="1" dirty="0">
                <a:solidFill>
                  <a:srgbClr val="FF0000"/>
                </a:solidFill>
                <a:latin typeface="Arial"/>
                <a:ea typeface="ＭＳ 明朝"/>
                <a:cs typeface="Arial"/>
              </a:rPr>
              <a:t>Red = HFpEF</a:t>
            </a:r>
            <a:endParaRPr lang="en-US" sz="3600" dirty="0">
              <a:solidFill>
                <a:srgbClr val="000000"/>
              </a:solidFill>
              <a:latin typeface="Trebuchet MS"/>
              <a:ea typeface="ＭＳ 明朝"/>
              <a:cs typeface="Times New Roman"/>
            </a:endParaRPr>
          </a:p>
        </p:txBody>
      </p:sp>
      <p:sp>
        <p:nvSpPr>
          <p:cNvPr id="8" name="Text Box 4"/>
          <p:cNvSpPr txBox="1">
            <a:spLocks noChangeArrowheads="1"/>
          </p:cNvSpPr>
          <p:nvPr/>
        </p:nvSpPr>
        <p:spPr bwMode="auto">
          <a:xfrm>
            <a:off x="0" y="150538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0"/>
              </a:spcBef>
              <a:spcAft>
                <a:spcPct val="0"/>
              </a:spcAft>
            </a:pPr>
            <a:r>
              <a:rPr lang="en-US" altLang="en-US" sz="2400" b="1" dirty="0" smtClean="0">
                <a:solidFill>
                  <a:srgbClr val="80FF00"/>
                </a:solidFill>
                <a:latin typeface="Arial"/>
                <a:cs typeface="Arial"/>
              </a:rPr>
              <a:t>HFpEF: evidence of impaired CV reserve at 20W exercise</a:t>
            </a:r>
            <a:endParaRPr lang="en-US" altLang="en-US" sz="2400" b="1" dirty="0">
              <a:solidFill>
                <a:srgbClr val="80FF00"/>
              </a:solidFill>
              <a:latin typeface="Arial"/>
              <a:cs typeface="Arial"/>
            </a:endParaRPr>
          </a:p>
        </p:txBody>
      </p:sp>
    </p:spTree>
    <p:extLst>
      <p:ext uri="{BB962C8B-B14F-4D97-AF65-F5344CB8AC3E}">
        <p14:creationId xmlns:p14="http://schemas.microsoft.com/office/powerpoint/2010/main" val="296651474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0" y="1933600"/>
            <a:ext cx="9144000" cy="3484208"/>
          </a:xfrm>
          <a:prstGeom prst="rect">
            <a:avLst/>
          </a:prstGeom>
        </p:spPr>
      </p:pic>
      <p:sp>
        <p:nvSpPr>
          <p:cNvPr id="18" name="Title 1"/>
          <p:cNvSpPr txBox="1">
            <a:spLocks/>
          </p:cNvSpPr>
          <p:nvPr/>
        </p:nvSpPr>
        <p:spPr>
          <a:xfrm>
            <a:off x="1" y="217613"/>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4200" dirty="0" smtClean="0">
                <a:solidFill>
                  <a:srgbClr val="33FF0B"/>
                </a:solidFill>
                <a:latin typeface="Georgia"/>
                <a:cs typeface="Georgia"/>
              </a:rPr>
              <a:t>Effect of </a:t>
            </a:r>
            <a:r>
              <a:rPr lang="en-US" sz="4200" dirty="0" smtClean="0">
                <a:solidFill>
                  <a:srgbClr val="33FF0B"/>
                </a:solidFill>
                <a:latin typeface="Wingdings"/>
                <a:ea typeface="Wingdings"/>
                <a:cs typeface="Wingdings"/>
                <a:sym typeface="Wingdings"/>
              </a:rPr>
              <a:t></a:t>
            </a:r>
            <a:r>
              <a:rPr lang="en-US" sz="4200" dirty="0" smtClean="0">
                <a:solidFill>
                  <a:srgbClr val="33FF0B"/>
                </a:solidFill>
                <a:latin typeface="Georgia"/>
                <a:cs typeface="Georgia"/>
              </a:rPr>
              <a:t>preload on LA strain</a:t>
            </a:r>
          </a:p>
          <a:p>
            <a:pPr fontAlgn="base">
              <a:spcAft>
                <a:spcPct val="0"/>
              </a:spcAft>
            </a:pPr>
            <a:r>
              <a:rPr lang="en-US" sz="4200" i="1" dirty="0" smtClean="0">
                <a:solidFill>
                  <a:srgbClr val="33FF0B"/>
                </a:solidFill>
                <a:latin typeface="Georgia"/>
                <a:cs typeface="Georgia"/>
              </a:rPr>
              <a:t>HFpEF vs. non-cardiac dyspnea</a:t>
            </a:r>
            <a:r>
              <a:rPr lang="en-US" sz="4200" dirty="0" smtClean="0">
                <a:solidFill>
                  <a:srgbClr val="33FF0B"/>
                </a:solidFill>
                <a:latin typeface="Georgia"/>
                <a:cs typeface="Georgia"/>
              </a:rPr>
              <a:t> </a:t>
            </a:r>
            <a:endParaRPr lang="en-US" sz="4200" i="1" dirty="0">
              <a:solidFill>
                <a:srgbClr val="33FF0B"/>
              </a:solidFill>
              <a:latin typeface="Georgia"/>
              <a:cs typeface="Georgia"/>
            </a:endParaRPr>
          </a:p>
        </p:txBody>
      </p:sp>
    </p:spTree>
    <p:extLst>
      <p:ext uri="{BB962C8B-B14F-4D97-AF65-F5344CB8AC3E}">
        <p14:creationId xmlns:p14="http://schemas.microsoft.com/office/powerpoint/2010/main" val="232902720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631803" y="1138492"/>
            <a:ext cx="6373295" cy="5065505"/>
          </a:xfrm>
          <a:prstGeom prst="rect">
            <a:avLst/>
          </a:prstGeom>
        </p:spPr>
      </p:pic>
      <p:sp>
        <p:nvSpPr>
          <p:cNvPr id="10" name="Title 1"/>
          <p:cNvSpPr>
            <a:spLocks noGrp="1"/>
          </p:cNvSpPr>
          <p:nvPr>
            <p:ph type="title"/>
          </p:nvPr>
        </p:nvSpPr>
        <p:spPr bwMode="auto">
          <a:xfrm>
            <a:off x="0" y="59072"/>
            <a:ext cx="91440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Volume challenge in a patient w/</a:t>
            </a:r>
            <a:r>
              <a:rPr kumimoji="0" lang="en-US" sz="3600" b="0" i="0" u="none" strike="noStrike" kern="0" cap="none" spc="0" normalizeH="0" baseline="0" noProof="0" dirty="0" err="1" smtClean="0">
                <a:ln>
                  <a:noFill/>
                </a:ln>
                <a:effectLst/>
                <a:uLnTx/>
                <a:uFillTx/>
              </a:rPr>
              <a:t>HFpEF</a:t>
            </a:r>
            <a:endParaRPr kumimoji="0" lang="en-US" sz="3600" b="0" i="0" u="none" strike="noStrike" kern="0" cap="none" spc="0" normalizeH="0" baseline="0" noProof="0" dirty="0">
              <a:ln>
                <a:noFill/>
              </a:ln>
              <a:effectLst/>
              <a:uLnTx/>
              <a:uFillTx/>
            </a:endParaRPr>
          </a:p>
        </p:txBody>
      </p:sp>
      <p:sp>
        <p:nvSpPr>
          <p:cNvPr id="11" name="TextBox 10"/>
          <p:cNvSpPr txBox="1"/>
          <p:nvPr/>
        </p:nvSpPr>
        <p:spPr>
          <a:xfrm>
            <a:off x="910044" y="2507655"/>
            <a:ext cx="732229" cy="3801041"/>
          </a:xfrm>
          <a:prstGeom prst="rect">
            <a:avLst/>
          </a:prstGeom>
          <a:noFill/>
        </p:spPr>
        <p:txBody>
          <a:bodyPr wrap="square" rtlCol="0">
            <a:spAutoFit/>
          </a:bodyPr>
          <a:lstStyle/>
          <a:p>
            <a:pPr algn="r" fontAlgn="base">
              <a:spcBef>
                <a:spcPct val="0"/>
              </a:spcBef>
              <a:spcAft>
                <a:spcPct val="0"/>
              </a:spcAft>
            </a:pPr>
            <a:r>
              <a:rPr lang="en-US" b="1" dirty="0" smtClean="0">
                <a:solidFill>
                  <a:srgbClr val="FFFFFF"/>
                </a:solidFill>
                <a:latin typeface="Arial" charset="0"/>
                <a:ea typeface="ヒラギノ角ゴ Pro W3"/>
                <a:cs typeface="Arial" charset="0"/>
              </a:rPr>
              <a:t>50</a:t>
            </a:r>
          </a:p>
          <a:p>
            <a:pPr algn="r" fontAlgn="base">
              <a:spcBef>
                <a:spcPct val="0"/>
              </a:spcBef>
              <a:spcAft>
                <a:spcPct val="0"/>
              </a:spcAft>
            </a:pPr>
            <a:r>
              <a:rPr lang="en-US" sz="1000" b="1" dirty="0" smtClean="0">
                <a:solidFill>
                  <a:srgbClr val="FFFFFF"/>
                </a:solidFill>
                <a:latin typeface="Arial" charset="0"/>
                <a:ea typeface="ヒラギノ角ゴ Pro W3"/>
                <a:cs typeface="Arial" charset="0"/>
              </a:rPr>
              <a:t>mmHg</a:t>
            </a:r>
          </a:p>
          <a:p>
            <a:pPr algn="r" fontAlgn="base">
              <a:spcBef>
                <a:spcPct val="0"/>
              </a:spcBef>
              <a:spcAft>
                <a:spcPct val="0"/>
              </a:spcAft>
            </a:pPr>
            <a:endParaRPr lang="en-US" b="1" dirty="0">
              <a:solidFill>
                <a:srgbClr val="FFFFFF"/>
              </a:solidFill>
              <a:latin typeface="Arial" charset="0"/>
              <a:ea typeface="ヒラギノ角ゴ Pro W3"/>
              <a:cs typeface="Arial" charset="0"/>
            </a:endParaRPr>
          </a:p>
          <a:p>
            <a:pPr algn="r" fontAlgn="base">
              <a:spcBef>
                <a:spcPct val="0"/>
              </a:spcBef>
              <a:spcAft>
                <a:spcPct val="0"/>
              </a:spcAft>
            </a:pPr>
            <a:endParaRPr lang="en-US" b="1" dirty="0" smtClean="0">
              <a:solidFill>
                <a:srgbClr val="FFFFFF"/>
              </a:solidFill>
              <a:latin typeface="Arial" charset="0"/>
              <a:ea typeface="ヒラギノ角ゴ Pro W3"/>
              <a:cs typeface="Arial" charset="0"/>
            </a:endParaRPr>
          </a:p>
          <a:p>
            <a:pPr algn="r" fontAlgn="base">
              <a:spcBef>
                <a:spcPct val="0"/>
              </a:spcBef>
              <a:spcAft>
                <a:spcPct val="0"/>
              </a:spcAft>
            </a:pPr>
            <a:endParaRPr lang="en-US" b="1" dirty="0">
              <a:solidFill>
                <a:srgbClr val="FFFFFF"/>
              </a:solidFill>
              <a:latin typeface="Arial" charset="0"/>
              <a:ea typeface="ヒラギノ角ゴ Pro W3"/>
              <a:cs typeface="Arial" charset="0"/>
            </a:endParaRPr>
          </a:p>
          <a:p>
            <a:pPr algn="r" fontAlgn="base">
              <a:spcBef>
                <a:spcPct val="0"/>
              </a:spcBef>
              <a:spcAft>
                <a:spcPct val="0"/>
              </a:spcAft>
            </a:pPr>
            <a:endParaRPr lang="en-US" sz="2400" b="1" dirty="0">
              <a:solidFill>
                <a:srgbClr val="FFFFFF"/>
              </a:solidFill>
              <a:latin typeface="Arial" charset="0"/>
              <a:ea typeface="ヒラギノ角ゴ Pro W3"/>
              <a:cs typeface="Arial" charset="0"/>
            </a:endParaRPr>
          </a:p>
          <a:p>
            <a:pPr algn="r" fontAlgn="base">
              <a:spcBef>
                <a:spcPct val="0"/>
              </a:spcBef>
              <a:spcAft>
                <a:spcPct val="0"/>
              </a:spcAft>
            </a:pPr>
            <a:r>
              <a:rPr lang="en-US" b="1" dirty="0" smtClean="0">
                <a:solidFill>
                  <a:srgbClr val="FFFFFF"/>
                </a:solidFill>
                <a:latin typeface="Arial" charset="0"/>
                <a:ea typeface="ヒラギノ角ゴ Pro W3"/>
                <a:cs typeface="Arial" charset="0"/>
              </a:rPr>
              <a:t>25</a:t>
            </a:r>
          </a:p>
          <a:p>
            <a:pPr algn="r" fontAlgn="base">
              <a:spcBef>
                <a:spcPct val="0"/>
              </a:spcBef>
              <a:spcAft>
                <a:spcPct val="0"/>
              </a:spcAft>
            </a:pPr>
            <a:r>
              <a:rPr lang="en-US" sz="1000" b="1" dirty="0">
                <a:solidFill>
                  <a:srgbClr val="FFFFFF"/>
                </a:solidFill>
                <a:latin typeface="Arial" charset="0"/>
                <a:ea typeface="ヒラギノ角ゴ Pro W3"/>
                <a:cs typeface="Arial" charset="0"/>
              </a:rPr>
              <a:t>mmHg</a:t>
            </a:r>
          </a:p>
          <a:p>
            <a:pPr algn="r" fontAlgn="base">
              <a:spcBef>
                <a:spcPct val="0"/>
              </a:spcBef>
              <a:spcAft>
                <a:spcPct val="0"/>
              </a:spcAft>
            </a:pPr>
            <a:endParaRPr lang="en-US" b="1" dirty="0" smtClean="0">
              <a:solidFill>
                <a:srgbClr val="FFFFFF"/>
              </a:solidFill>
              <a:latin typeface="Arial" charset="0"/>
              <a:ea typeface="ヒラギノ角ゴ Pro W3"/>
              <a:cs typeface="Arial" charset="0"/>
            </a:endParaRPr>
          </a:p>
          <a:p>
            <a:pPr algn="r" fontAlgn="base">
              <a:spcBef>
                <a:spcPct val="0"/>
              </a:spcBef>
              <a:spcAft>
                <a:spcPct val="0"/>
              </a:spcAft>
            </a:pPr>
            <a:endParaRPr lang="en-US" sz="900" b="1" dirty="0">
              <a:solidFill>
                <a:srgbClr val="FFFFFF"/>
              </a:solidFill>
              <a:latin typeface="Arial" charset="0"/>
              <a:ea typeface="ヒラギノ角ゴ Pro W3"/>
              <a:cs typeface="Arial" charset="0"/>
            </a:endParaRPr>
          </a:p>
          <a:p>
            <a:pPr algn="r" fontAlgn="base">
              <a:spcBef>
                <a:spcPct val="0"/>
              </a:spcBef>
              <a:spcAft>
                <a:spcPct val="0"/>
              </a:spcAft>
            </a:pPr>
            <a:endParaRPr lang="en-US" b="1" dirty="0" smtClean="0">
              <a:solidFill>
                <a:srgbClr val="FFFFFF"/>
              </a:solidFill>
              <a:latin typeface="Arial" charset="0"/>
              <a:ea typeface="ヒラギノ角ゴ Pro W3"/>
              <a:cs typeface="Arial" charset="0"/>
            </a:endParaRPr>
          </a:p>
          <a:p>
            <a:pPr algn="r" fontAlgn="base">
              <a:spcBef>
                <a:spcPct val="0"/>
              </a:spcBef>
              <a:spcAft>
                <a:spcPct val="0"/>
              </a:spcAft>
            </a:pPr>
            <a:endParaRPr lang="en-US" b="1" dirty="0" smtClean="0">
              <a:solidFill>
                <a:srgbClr val="FFFFFF"/>
              </a:solidFill>
              <a:latin typeface="Arial" charset="0"/>
              <a:ea typeface="ヒラギノ角ゴ Pro W3"/>
              <a:cs typeface="Arial" charset="0"/>
            </a:endParaRPr>
          </a:p>
          <a:p>
            <a:pPr algn="r" fontAlgn="base">
              <a:spcBef>
                <a:spcPct val="0"/>
              </a:spcBef>
              <a:spcAft>
                <a:spcPct val="0"/>
              </a:spcAft>
            </a:pPr>
            <a:endParaRPr lang="en-US" sz="1600" b="1" dirty="0">
              <a:solidFill>
                <a:srgbClr val="FFFFFF"/>
              </a:solidFill>
              <a:latin typeface="Arial" charset="0"/>
              <a:ea typeface="ヒラギノ角ゴ Pro W3"/>
              <a:cs typeface="Arial" charset="0"/>
            </a:endParaRPr>
          </a:p>
          <a:p>
            <a:pPr algn="r" fontAlgn="base">
              <a:spcBef>
                <a:spcPct val="0"/>
              </a:spcBef>
              <a:spcAft>
                <a:spcPct val="0"/>
              </a:spcAft>
            </a:pPr>
            <a:r>
              <a:rPr lang="en-US" b="1" dirty="0" smtClean="0">
                <a:solidFill>
                  <a:srgbClr val="FFFFFF"/>
                </a:solidFill>
                <a:latin typeface="Arial" charset="0"/>
                <a:ea typeface="ヒラギノ角ゴ Pro W3"/>
                <a:cs typeface="Arial" charset="0"/>
              </a:rPr>
              <a:t>0</a:t>
            </a:r>
          </a:p>
          <a:p>
            <a:pPr algn="r" fontAlgn="base">
              <a:spcBef>
                <a:spcPct val="0"/>
              </a:spcBef>
              <a:spcAft>
                <a:spcPct val="0"/>
              </a:spcAft>
            </a:pPr>
            <a:r>
              <a:rPr lang="en-US" sz="1000" b="1" dirty="0" smtClean="0">
                <a:solidFill>
                  <a:srgbClr val="FFFFFF"/>
                </a:solidFill>
                <a:latin typeface="Arial" charset="0"/>
                <a:ea typeface="ヒラギノ角ゴ Pro W3"/>
                <a:cs typeface="Arial" charset="0"/>
              </a:rPr>
              <a:t>mmHg</a:t>
            </a:r>
            <a:endParaRPr lang="en-US" sz="1000" b="1" dirty="0">
              <a:solidFill>
                <a:srgbClr val="FFFFFF"/>
              </a:solidFill>
              <a:latin typeface="Arial" charset="0"/>
              <a:ea typeface="ヒラギノ角ゴ Pro W3"/>
              <a:cs typeface="Arial" charset="0"/>
            </a:endParaRPr>
          </a:p>
        </p:txBody>
      </p:sp>
      <p:sp>
        <p:nvSpPr>
          <p:cNvPr id="12" name="TextBox 11"/>
          <p:cNvSpPr txBox="1"/>
          <p:nvPr/>
        </p:nvSpPr>
        <p:spPr>
          <a:xfrm>
            <a:off x="5873001" y="5729574"/>
            <a:ext cx="2124277" cy="369332"/>
          </a:xfrm>
          <a:prstGeom prst="rect">
            <a:avLst/>
          </a:prstGeom>
          <a:noFill/>
        </p:spPr>
        <p:txBody>
          <a:bodyPr wrap="none" rtlCol="0">
            <a:spAutoFit/>
          </a:bodyPr>
          <a:lstStyle/>
          <a:p>
            <a:pPr algn="ctr" fontAlgn="base">
              <a:spcBef>
                <a:spcPct val="0"/>
              </a:spcBef>
              <a:spcAft>
                <a:spcPct val="0"/>
              </a:spcAft>
            </a:pPr>
            <a:r>
              <a:rPr lang="en-US" b="1" i="1" dirty="0" smtClean="0">
                <a:solidFill>
                  <a:srgbClr val="FF8000"/>
                </a:solidFill>
                <a:latin typeface="Arial" charset="0"/>
                <a:ea typeface="ヒラギノ角ゴ Pro W3"/>
                <a:cs typeface="Arial" charset="0"/>
              </a:rPr>
              <a:t>(No dynamic MR)</a:t>
            </a:r>
            <a:endParaRPr lang="en-US" b="1" i="1" dirty="0">
              <a:solidFill>
                <a:srgbClr val="FF8000"/>
              </a:solidFill>
              <a:latin typeface="Arial" charset="0"/>
              <a:ea typeface="ヒラギノ角ゴ Pro W3"/>
              <a:cs typeface="Arial" charset="0"/>
            </a:endParaRPr>
          </a:p>
        </p:txBody>
      </p:sp>
      <p:sp>
        <p:nvSpPr>
          <p:cNvPr id="13" name="TextBox 12"/>
          <p:cNvSpPr txBox="1"/>
          <p:nvPr/>
        </p:nvSpPr>
        <p:spPr>
          <a:xfrm rot="16200000">
            <a:off x="-1125066" y="3498704"/>
            <a:ext cx="3667176" cy="646331"/>
          </a:xfrm>
          <a:prstGeom prst="rect">
            <a:avLst/>
          </a:prstGeom>
          <a:noFill/>
        </p:spPr>
        <p:txBody>
          <a:bodyPr wrap="none" rtlCol="0">
            <a:spAutoFit/>
          </a:bodyPr>
          <a:lstStyle/>
          <a:p>
            <a:pPr algn="ctr" fontAlgn="base">
              <a:spcBef>
                <a:spcPct val="0"/>
              </a:spcBef>
              <a:spcAft>
                <a:spcPct val="0"/>
              </a:spcAft>
            </a:pPr>
            <a:r>
              <a:rPr lang="en-US" sz="3600" b="1" i="1" dirty="0" smtClean="0">
                <a:solidFill>
                  <a:srgbClr val="FFFF00"/>
                </a:solidFill>
                <a:latin typeface="Arial" charset="0"/>
                <a:ea typeface="ヒラギノ角ゴ Pro W3"/>
                <a:cs typeface="Arial" charset="0"/>
              </a:rPr>
              <a:t>PCWP (mmHg)</a:t>
            </a:r>
            <a:endParaRPr lang="en-US" sz="3600" b="1" i="1" dirty="0">
              <a:solidFill>
                <a:srgbClr val="FFFF00"/>
              </a:solidFill>
              <a:latin typeface="Arial" charset="0"/>
              <a:ea typeface="ヒラギノ角ゴ Pro W3"/>
              <a:cs typeface="Arial" charset="0"/>
            </a:endParaRPr>
          </a:p>
        </p:txBody>
      </p:sp>
    </p:spTree>
    <p:extLst>
      <p:ext uri="{BB962C8B-B14F-4D97-AF65-F5344CB8AC3E}">
        <p14:creationId xmlns:p14="http://schemas.microsoft.com/office/powerpoint/2010/main" val="18303805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486130" cy="3916363"/>
          </a:xfrm>
          <a:pattFill prst="pct5">
            <a:fgClr>
              <a:schemeClr val="bg1"/>
            </a:fgClr>
            <a:bgClr>
              <a:schemeClr val="bg1"/>
            </a:bgClr>
          </a:pattFill>
        </p:spPr>
        <p:txBody>
          <a:bodyPr>
            <a:noAutofit/>
          </a:bodyPr>
          <a:lstStyle/>
          <a:p>
            <a:pPr>
              <a:buFont typeface="Wingdings" charset="2"/>
              <a:buChar char="ü"/>
            </a:pPr>
            <a:r>
              <a:rPr lang="en-US" sz="3200" dirty="0" smtClean="0"/>
              <a:t>Dyspnea and/or </a:t>
            </a:r>
            <a:r>
              <a:rPr lang="en-US" sz="3200" dirty="0"/>
              <a:t>exercise intolerance due to underlying cardiac problem </a:t>
            </a:r>
            <a:endParaRPr lang="en-US" sz="3200" dirty="0" smtClean="0"/>
          </a:p>
          <a:p>
            <a:pPr>
              <a:buFont typeface="Wingdings" charset="2"/>
              <a:buChar char="ü"/>
            </a:pPr>
            <a:r>
              <a:rPr lang="en-US" sz="3200" dirty="0" smtClean="0"/>
              <a:t>No or minimal overt </a:t>
            </a:r>
            <a:r>
              <a:rPr lang="en-US" sz="3200" dirty="0"/>
              <a:t>volume </a:t>
            </a:r>
            <a:r>
              <a:rPr lang="en-US" sz="3200" dirty="0" smtClean="0"/>
              <a:t>overload</a:t>
            </a:r>
          </a:p>
          <a:p>
            <a:pPr>
              <a:buFont typeface="Wingdings" charset="2"/>
              <a:buChar char="ü"/>
            </a:pPr>
            <a:r>
              <a:rPr lang="en-US" sz="3200" dirty="0" smtClean="0"/>
              <a:t>Majority have a normal or near-normal LVEF</a:t>
            </a:r>
          </a:p>
          <a:p>
            <a:pPr>
              <a:buFont typeface="Wingdings" charset="2"/>
              <a:buChar char="ü"/>
            </a:pPr>
            <a:r>
              <a:rPr lang="en-US" sz="3200" dirty="0" smtClean="0"/>
              <a:t>May have a normal BNP</a:t>
            </a:r>
          </a:p>
          <a:p>
            <a:pPr>
              <a:buFont typeface="Wingdings" charset="2"/>
              <a:buChar char="ü"/>
            </a:pPr>
            <a:r>
              <a:rPr lang="en-US" sz="3200" dirty="0" smtClean="0"/>
              <a:t>Elevated LV filling pressure at rest or with volume loading, hand-grip, or exercise</a:t>
            </a:r>
          </a:p>
          <a:p>
            <a:pPr>
              <a:buFont typeface="Wingdings" charset="2"/>
              <a:buChar char="ü"/>
            </a:pPr>
            <a:endParaRPr lang="en-US" sz="3200" dirty="0"/>
          </a:p>
        </p:txBody>
      </p:sp>
      <p:sp>
        <p:nvSpPr>
          <p:cNvPr id="3" name="Title 2"/>
          <p:cNvSpPr>
            <a:spLocks noGrp="1"/>
          </p:cNvSpPr>
          <p:nvPr>
            <p:ph type="title"/>
          </p:nvPr>
        </p:nvSpPr>
        <p:spPr/>
        <p:txBody>
          <a:bodyPr>
            <a:normAutofit/>
          </a:bodyPr>
          <a:lstStyle/>
          <a:p>
            <a:r>
              <a:rPr lang="en-US" sz="5400" b="1" dirty="0" smtClean="0">
                <a:solidFill>
                  <a:srgbClr val="000000"/>
                </a:solidFill>
              </a:rPr>
              <a:t>What is early HF?</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665450" y="5946290"/>
            <a:ext cx="8474075"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r" eaLnBrk="1" fontAlgn="base" hangingPunct="1">
              <a:spcBef>
                <a:spcPct val="0"/>
              </a:spcBef>
              <a:spcAft>
                <a:spcPct val="0"/>
              </a:spcAft>
            </a:pPr>
            <a:r>
              <a:rPr lang="en-US" sz="1800" b="1" dirty="0" smtClean="0">
                <a:solidFill>
                  <a:srgbClr val="000000"/>
                </a:solidFill>
                <a:latin typeface="Arial Narrow" charset="0"/>
                <a:sym typeface="Wingdings" charset="0"/>
              </a:rPr>
              <a:t>Borlaug BA, et al. </a:t>
            </a:r>
            <a:r>
              <a:rPr lang="en-US" sz="1800" b="1" i="1" dirty="0" err="1" smtClean="0">
                <a:solidFill>
                  <a:srgbClr val="000000"/>
                </a:solidFill>
                <a:latin typeface="Arial Narrow" charset="0"/>
                <a:sym typeface="Wingdings" charset="0"/>
              </a:rPr>
              <a:t>Circ</a:t>
            </a:r>
            <a:r>
              <a:rPr lang="en-US" sz="1800" b="1" i="1" dirty="0" smtClean="0">
                <a:solidFill>
                  <a:srgbClr val="000000"/>
                </a:solidFill>
                <a:latin typeface="Arial Narrow" charset="0"/>
                <a:sym typeface="Wingdings" charset="0"/>
              </a:rPr>
              <a:t> Heart Fail </a:t>
            </a:r>
            <a:r>
              <a:rPr lang="en-US" sz="1800" b="1" dirty="0" smtClean="0">
                <a:solidFill>
                  <a:srgbClr val="000000"/>
                </a:solidFill>
                <a:latin typeface="Arial Narrow" charset="0"/>
                <a:sym typeface="Wingdings" charset="0"/>
              </a:rPr>
              <a:t>2010</a:t>
            </a:r>
          </a:p>
          <a:p>
            <a:pPr algn="r" eaLnBrk="1" fontAlgn="base" hangingPunct="1">
              <a:spcBef>
                <a:spcPct val="0"/>
              </a:spcBef>
              <a:spcAft>
                <a:spcPct val="0"/>
              </a:spcAft>
            </a:pPr>
            <a:r>
              <a:rPr lang="en-US" sz="1800" b="1" dirty="0" err="1" smtClean="0">
                <a:solidFill>
                  <a:srgbClr val="000000"/>
                </a:solidFill>
                <a:latin typeface="Arial Narrow" charset="0"/>
                <a:sym typeface="Wingdings" charset="0"/>
              </a:rPr>
              <a:t>Penicka</a:t>
            </a:r>
            <a:r>
              <a:rPr lang="en-US" sz="1800" b="1" dirty="0" smtClean="0">
                <a:solidFill>
                  <a:srgbClr val="000000"/>
                </a:solidFill>
                <a:latin typeface="Arial Narrow" charset="0"/>
                <a:sym typeface="Wingdings" charset="0"/>
              </a:rPr>
              <a:t> M, et al. </a:t>
            </a:r>
            <a:r>
              <a:rPr lang="en-US" sz="1800" b="1" i="1" dirty="0" smtClean="0">
                <a:solidFill>
                  <a:srgbClr val="000000"/>
                </a:solidFill>
                <a:latin typeface="Arial Narrow" charset="0"/>
                <a:sym typeface="Wingdings" charset="0"/>
              </a:rPr>
              <a:t>JACC</a:t>
            </a:r>
            <a:r>
              <a:rPr lang="en-US" sz="1800" b="1" dirty="0" smtClean="0">
                <a:solidFill>
                  <a:srgbClr val="000000"/>
                </a:solidFill>
                <a:latin typeface="Arial Narrow" charset="0"/>
                <a:sym typeface="Wingdings" charset="0"/>
              </a:rPr>
              <a:t> 2010</a:t>
            </a:r>
          </a:p>
          <a:p>
            <a:pPr algn="r" eaLnBrk="1" fontAlgn="base" hangingPunct="1">
              <a:spcBef>
                <a:spcPct val="0"/>
              </a:spcBef>
              <a:spcAft>
                <a:spcPct val="0"/>
              </a:spcAft>
            </a:pPr>
            <a:r>
              <a:rPr lang="en-US" sz="1800" b="1" dirty="0" smtClean="0">
                <a:solidFill>
                  <a:srgbClr val="000000"/>
                </a:solidFill>
                <a:latin typeface="Arial Narrow" charset="0"/>
                <a:sym typeface="Wingdings" charset="0"/>
              </a:rPr>
              <a:t>Shah SJ. </a:t>
            </a:r>
            <a:r>
              <a:rPr lang="en-US" sz="1800" b="1" i="1" dirty="0" smtClean="0">
                <a:solidFill>
                  <a:srgbClr val="000000"/>
                </a:solidFill>
                <a:latin typeface="Arial Narrow" charset="0"/>
                <a:sym typeface="Wingdings" charset="0"/>
              </a:rPr>
              <a:t>JACC</a:t>
            </a:r>
            <a:r>
              <a:rPr lang="en-US" sz="1800" b="1" dirty="0" smtClean="0">
                <a:solidFill>
                  <a:srgbClr val="000000"/>
                </a:solidFill>
                <a:latin typeface="Arial Narrow" charset="0"/>
                <a:sym typeface="Wingdings" charset="0"/>
              </a:rPr>
              <a:t> 2013</a:t>
            </a:r>
          </a:p>
          <a:p>
            <a:pPr algn="r" eaLnBrk="1" fontAlgn="base" hangingPunct="1">
              <a:spcBef>
                <a:spcPct val="0"/>
              </a:spcBef>
              <a:spcAft>
                <a:spcPct val="0"/>
              </a:spcAft>
            </a:pPr>
            <a:endParaRPr lang="en-US" sz="1800" b="1" dirty="0" smtClean="0">
              <a:solidFill>
                <a:srgbClr val="000000"/>
              </a:solidFill>
              <a:latin typeface="Arial Narrow" charset="0"/>
              <a:sym typeface="Wingdings" charset="0"/>
            </a:endParaRPr>
          </a:p>
        </p:txBody>
      </p:sp>
    </p:spTree>
    <p:extLst>
      <p:ext uri="{BB962C8B-B14F-4D97-AF65-F5344CB8AC3E}">
        <p14:creationId xmlns:p14="http://schemas.microsoft.com/office/powerpoint/2010/main" val="281893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486130" cy="3916363"/>
          </a:xfrm>
          <a:pattFill prst="pct5">
            <a:fgClr>
              <a:schemeClr val="bg1"/>
            </a:fgClr>
            <a:bgClr>
              <a:schemeClr val="bg1"/>
            </a:bgClr>
          </a:pattFill>
        </p:spPr>
        <p:txBody>
          <a:bodyPr>
            <a:noAutofit/>
          </a:bodyPr>
          <a:lstStyle/>
          <a:p>
            <a:pPr>
              <a:buFont typeface="Wingdings" charset="2"/>
              <a:buChar char="ü"/>
            </a:pPr>
            <a:r>
              <a:rPr lang="en-US" sz="2800" dirty="0" smtClean="0"/>
              <a:t>28% of MESA </a:t>
            </a:r>
            <a:r>
              <a:rPr lang="en-US" sz="2800" dirty="0" err="1" smtClean="0"/>
              <a:t>ppt’s</a:t>
            </a:r>
            <a:r>
              <a:rPr lang="en-US" sz="2800" dirty="0" smtClean="0"/>
              <a:t> reported pedal edema at baseline</a:t>
            </a:r>
          </a:p>
          <a:p>
            <a:pPr>
              <a:buFont typeface="Wingdings" charset="2"/>
              <a:buChar char="ü"/>
            </a:pPr>
            <a:r>
              <a:rPr lang="en-US" sz="2800" dirty="0" smtClean="0"/>
              <a:t>Pedal edema not associated with LV or RV systolic dysfunction on cardiac MRI</a:t>
            </a:r>
          </a:p>
          <a:p>
            <a:pPr>
              <a:buFont typeface="Wingdings" charset="2"/>
              <a:buChar char="ü"/>
            </a:pPr>
            <a:r>
              <a:rPr lang="en-US" sz="2800" dirty="0" smtClean="0"/>
              <a:t>Pedal edema was associated with: </a:t>
            </a:r>
          </a:p>
          <a:p>
            <a:pPr lvl="1">
              <a:buFont typeface="Arial"/>
              <a:buChar char="•"/>
            </a:pPr>
            <a:r>
              <a:rPr lang="en-US" sz="2800" dirty="0" smtClean="0"/>
              <a:t>Orthopnea (OR 1.66 [95% CI 1.30-2.12])</a:t>
            </a:r>
          </a:p>
          <a:p>
            <a:pPr lvl="1">
              <a:buFont typeface="Arial"/>
              <a:buChar char="•"/>
            </a:pPr>
            <a:r>
              <a:rPr lang="en-US" sz="2800" dirty="0" smtClean="0"/>
              <a:t>PND (OR 1.95 [95% CI 1.21-2.68])</a:t>
            </a:r>
          </a:p>
          <a:p>
            <a:pPr lvl="1">
              <a:buFont typeface="Arial"/>
              <a:buChar char="•"/>
            </a:pPr>
            <a:r>
              <a:rPr lang="en-US" sz="2800" dirty="0" smtClean="0"/>
              <a:t>Elevated </a:t>
            </a:r>
            <a:r>
              <a:rPr lang="en-US" sz="2800" dirty="0" err="1" smtClean="0"/>
              <a:t>NTproBNP</a:t>
            </a:r>
            <a:r>
              <a:rPr lang="en-US" sz="2800" dirty="0" smtClean="0"/>
              <a:t> (OR 1.80 [95% CI 1.21-2.68])</a:t>
            </a:r>
          </a:p>
          <a:p>
            <a:pPr lvl="1">
              <a:buFont typeface="Arial"/>
              <a:buChar char="•"/>
            </a:pPr>
            <a:r>
              <a:rPr lang="en-US" sz="2800" dirty="0" smtClean="0"/>
              <a:t>Incident HF (adj. HR 1.43 [95% CI 1.02-1.99])</a:t>
            </a:r>
          </a:p>
          <a:p>
            <a:pPr>
              <a:buFont typeface="Wingdings" charset="2"/>
              <a:buChar char="ü"/>
            </a:pPr>
            <a:endParaRPr lang="en-US" sz="2800" dirty="0"/>
          </a:p>
        </p:txBody>
      </p:sp>
      <p:sp>
        <p:nvSpPr>
          <p:cNvPr id="3" name="Title 2"/>
          <p:cNvSpPr>
            <a:spLocks noGrp="1"/>
          </p:cNvSpPr>
          <p:nvPr>
            <p:ph type="title"/>
          </p:nvPr>
        </p:nvSpPr>
        <p:spPr>
          <a:xfrm>
            <a:off x="0" y="338328"/>
            <a:ext cx="9144000" cy="1252728"/>
          </a:xfrm>
        </p:spPr>
        <p:txBody>
          <a:bodyPr>
            <a:noAutofit/>
          </a:bodyPr>
          <a:lstStyle/>
          <a:p>
            <a:r>
              <a:rPr lang="en-US" b="1" dirty="0" smtClean="0">
                <a:solidFill>
                  <a:srgbClr val="000000"/>
                </a:solidFill>
              </a:rPr>
              <a:t>How common is early HF in MESA?</a:t>
            </a:r>
            <a:endParaRPr lang="en-US"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p:cNvSpPr txBox="1">
            <a:spLocks noChangeArrowheads="1"/>
          </p:cNvSpPr>
          <p:nvPr/>
        </p:nvSpPr>
        <p:spPr bwMode="auto">
          <a:xfrm>
            <a:off x="665450" y="6474729"/>
            <a:ext cx="8474075"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ＭＳ Ｐゴシック" charset="0"/>
              </a:defRPr>
            </a:lvl9pPr>
          </a:lstStyle>
          <a:p>
            <a:pPr algn="r" eaLnBrk="1" fontAlgn="base" hangingPunct="1">
              <a:spcBef>
                <a:spcPct val="0"/>
              </a:spcBef>
              <a:spcAft>
                <a:spcPct val="0"/>
              </a:spcAft>
            </a:pPr>
            <a:r>
              <a:rPr lang="en-US" sz="1800" b="1" dirty="0" err="1" smtClean="0">
                <a:solidFill>
                  <a:srgbClr val="000000"/>
                </a:solidFill>
                <a:latin typeface="Arial Narrow" charset="0"/>
                <a:sym typeface="Wingdings" charset="0"/>
              </a:rPr>
              <a:t>Yeboah</a:t>
            </a:r>
            <a:r>
              <a:rPr lang="en-US" sz="1800" b="1" dirty="0" smtClean="0">
                <a:solidFill>
                  <a:srgbClr val="000000"/>
                </a:solidFill>
                <a:latin typeface="Arial Narrow" charset="0"/>
                <a:sym typeface="Wingdings" charset="0"/>
              </a:rPr>
              <a:t> J, et al. (unpublished data)</a:t>
            </a:r>
          </a:p>
        </p:txBody>
      </p:sp>
    </p:spTree>
    <p:extLst>
      <p:ext uri="{BB962C8B-B14F-4D97-AF65-F5344CB8AC3E}">
        <p14:creationId xmlns:p14="http://schemas.microsoft.com/office/powerpoint/2010/main" val="210516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smtClean="0">
                <a:solidFill>
                  <a:srgbClr val="000000"/>
                </a:solidFill>
              </a:rPr>
              <a:t>RATIONALE</a:t>
            </a:r>
            <a:endParaRPr lang="en-US" sz="54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276975"/>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txBox="1">
            <a:spLocks/>
          </p:cNvSpPr>
          <p:nvPr/>
        </p:nvSpPr>
        <p:spPr>
          <a:xfrm>
            <a:off x="228600" y="1676400"/>
            <a:ext cx="8733205" cy="4267200"/>
          </a:xfrm>
          <a:prstGeom prst="rect">
            <a:avLst/>
          </a:prstGeom>
          <a:pattFill prst="pct5">
            <a:fgClr>
              <a:schemeClr val="bg1"/>
            </a:fgClr>
            <a:bgClr>
              <a:schemeClr val="bg1"/>
            </a:bgClr>
          </a:pattFill>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0"/>
              </a:spcBef>
            </a:pPr>
            <a:r>
              <a:rPr lang="en-US" sz="3200" b="1" dirty="0" smtClean="0"/>
              <a:t>This project addresses research </a:t>
            </a:r>
            <a:r>
              <a:rPr lang="en-US" sz="3200" b="1" dirty="0"/>
              <a:t>gaps identified by 2011 NHLBI Working Group on HF </a:t>
            </a:r>
            <a:r>
              <a:rPr lang="en-US" sz="3200" b="1" dirty="0" smtClean="0"/>
              <a:t>Prevention:</a:t>
            </a:r>
          </a:p>
          <a:p>
            <a:pPr lvl="1">
              <a:buFont typeface="Wingdings" charset="2"/>
              <a:buChar char="ü"/>
            </a:pPr>
            <a:r>
              <a:rPr lang="en-US" sz="2800" dirty="0" smtClean="0"/>
              <a:t>Determine the </a:t>
            </a:r>
            <a:r>
              <a:rPr lang="en-US" sz="2800" dirty="0"/>
              <a:t>prevalence of early HF (i.e., transition from risk factors to HF</a:t>
            </a:r>
            <a:r>
              <a:rPr lang="en-US" sz="2800" dirty="0" smtClean="0"/>
              <a:t>)</a:t>
            </a:r>
            <a:endParaRPr lang="en-US" sz="2800" dirty="0"/>
          </a:p>
          <a:p>
            <a:pPr lvl="1">
              <a:buFont typeface="Wingdings" charset="2"/>
              <a:buChar char="ü"/>
            </a:pPr>
            <a:r>
              <a:rPr lang="en-US" sz="2800" dirty="0" smtClean="0"/>
              <a:t>Elucidate </a:t>
            </a:r>
            <a:r>
              <a:rPr lang="en-US" sz="2800" dirty="0"/>
              <a:t>the pathophysiology of </a:t>
            </a:r>
            <a:r>
              <a:rPr lang="en-US" sz="2800" dirty="0" smtClean="0"/>
              <a:t>early HF</a:t>
            </a:r>
            <a:r>
              <a:rPr lang="en-US" sz="2800" dirty="0"/>
              <a:t>, particularly </a:t>
            </a:r>
            <a:r>
              <a:rPr lang="en-US" sz="2800" dirty="0" smtClean="0"/>
              <a:t>HFpEF</a:t>
            </a:r>
          </a:p>
          <a:p>
            <a:pPr lvl="1">
              <a:buFont typeface="Wingdings" charset="2"/>
              <a:buChar char="ü"/>
            </a:pPr>
            <a:r>
              <a:rPr lang="en-US" sz="2800" dirty="0"/>
              <a:t>D</a:t>
            </a:r>
            <a:r>
              <a:rPr lang="en-US" sz="2800" dirty="0" smtClean="0"/>
              <a:t>elineate </a:t>
            </a:r>
            <a:r>
              <a:rPr lang="en-US" sz="2800" dirty="0"/>
              <a:t>the key antecedent risk factors </a:t>
            </a:r>
            <a:r>
              <a:rPr lang="en-US" sz="2800" dirty="0" smtClean="0"/>
              <a:t>and risk factor patterns associated </a:t>
            </a:r>
            <a:r>
              <a:rPr lang="en-US" sz="2800" dirty="0"/>
              <a:t>with the transition from Stage B to Stage C HF </a:t>
            </a:r>
            <a:endParaRPr lang="en-US" sz="2800" dirty="0" smtClean="0"/>
          </a:p>
        </p:txBody>
      </p:sp>
    </p:spTree>
    <p:extLst>
      <p:ext uri="{BB962C8B-B14F-4D97-AF65-F5344CB8AC3E}">
        <p14:creationId xmlns:p14="http://schemas.microsoft.com/office/powerpoint/2010/main" val="273954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777" y="2230891"/>
            <a:ext cx="8458200" cy="3124200"/>
          </a:xfrm>
        </p:spPr>
        <p:txBody>
          <a:bodyPr>
            <a:normAutofit/>
          </a:bodyPr>
          <a:lstStyle/>
          <a:p>
            <a:r>
              <a:rPr lang="en-US" sz="3200" dirty="0" smtClean="0"/>
              <a:t>To determine the prevalence/subtype </a:t>
            </a:r>
            <a:r>
              <a:rPr lang="en-US" sz="3200" dirty="0"/>
              <a:t>of early HF by assessing functional </a:t>
            </a:r>
            <a:r>
              <a:rPr lang="en-US" sz="3200" dirty="0" smtClean="0"/>
              <a:t>status (6MWT), physical activity (survey), symptoms</a:t>
            </a:r>
            <a:r>
              <a:rPr lang="en-US" sz="3200" dirty="0"/>
              <a:t>, </a:t>
            </a:r>
            <a:r>
              <a:rPr lang="en-US" sz="3200" dirty="0" err="1"/>
              <a:t>NTproBNP</a:t>
            </a:r>
            <a:r>
              <a:rPr lang="en-US" sz="3200" dirty="0"/>
              <a:t>, echocardiography, arterial </a:t>
            </a:r>
            <a:r>
              <a:rPr lang="en-US" sz="3200" dirty="0" smtClean="0"/>
              <a:t>stiffness measures, </a:t>
            </a:r>
            <a:r>
              <a:rPr lang="en-US" sz="3200" dirty="0"/>
              <a:t>and in a </a:t>
            </a:r>
            <a:r>
              <a:rPr lang="en-US" sz="3200" dirty="0" smtClean="0"/>
              <a:t>Wake Forest sub-sample</a:t>
            </a:r>
            <a:r>
              <a:rPr lang="en-US" sz="3200" dirty="0"/>
              <a:t>, cardiopulmonary exercise testing. </a:t>
            </a:r>
            <a:endParaRPr lang="en-US" sz="3200" dirty="0" smtClean="0"/>
          </a:p>
        </p:txBody>
      </p:sp>
      <p:sp>
        <p:nvSpPr>
          <p:cNvPr id="3" name="Title 2"/>
          <p:cNvSpPr>
            <a:spLocks noGrp="1"/>
          </p:cNvSpPr>
          <p:nvPr>
            <p:ph type="title"/>
          </p:nvPr>
        </p:nvSpPr>
        <p:spPr/>
        <p:txBody>
          <a:bodyPr>
            <a:noAutofit/>
          </a:bodyPr>
          <a:lstStyle/>
          <a:p>
            <a:r>
              <a:rPr lang="en-US" sz="4000" b="1" dirty="0" smtClean="0">
                <a:solidFill>
                  <a:srgbClr val="000000"/>
                </a:solidFill>
              </a:rPr>
              <a:t>AIM 1 </a:t>
            </a:r>
            <a:br>
              <a:rPr lang="en-US" sz="4000" b="1" dirty="0" smtClean="0">
                <a:solidFill>
                  <a:srgbClr val="000000"/>
                </a:solidFill>
              </a:rPr>
            </a:br>
            <a:r>
              <a:rPr lang="en-US" sz="4000" b="1" i="1" dirty="0" smtClean="0">
                <a:solidFill>
                  <a:srgbClr val="000000"/>
                </a:solidFill>
                <a:latin typeface="Arial" pitchFamily="34" charset="0"/>
              </a:rPr>
              <a:t>Prevalence</a:t>
            </a:r>
            <a:r>
              <a:rPr lang="en-US" sz="4000" b="1" dirty="0" smtClean="0">
                <a:solidFill>
                  <a:srgbClr val="000000"/>
                </a:solidFill>
                <a:latin typeface="Arial" pitchFamily="34" charset="0"/>
              </a:rPr>
              <a:t> of </a:t>
            </a:r>
            <a:r>
              <a:rPr lang="en-US" sz="4000" b="1" dirty="0">
                <a:solidFill>
                  <a:srgbClr val="000000"/>
                </a:solidFill>
                <a:latin typeface="Arial" pitchFamily="34" charset="0"/>
              </a:rPr>
              <a:t>early HF</a:t>
            </a:r>
            <a:endParaRPr lang="en-US" sz="4000" b="1" dirty="0">
              <a:solidFill>
                <a:srgbClr val="000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9525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1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2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5_MESA presentation template.SS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MESA presentation template.SSR.potm</Template>
  <TotalTime>2602</TotalTime>
  <Words>3847</Words>
  <Application>Microsoft Macintosh PowerPoint</Application>
  <PresentationFormat>On-screen Show (4:3)</PresentationFormat>
  <Paragraphs>561</Paragraphs>
  <Slides>58</Slides>
  <Notes>54</Notes>
  <HiddenSlides>1</HiddenSlides>
  <MMClips>1</MMClips>
  <ScaleCrop>false</ScaleCrop>
  <HeadingPairs>
    <vt:vector size="4" baseType="variant">
      <vt:variant>
        <vt:lpstr>Theme</vt:lpstr>
      </vt:variant>
      <vt:variant>
        <vt:i4>16</vt:i4>
      </vt:variant>
      <vt:variant>
        <vt:lpstr>Slide Titles</vt:lpstr>
      </vt:variant>
      <vt:variant>
        <vt:i4>58</vt:i4>
      </vt:variant>
    </vt:vector>
  </HeadingPairs>
  <TitlesOfParts>
    <vt:vector size="74" baseType="lpstr">
      <vt:lpstr>MESA presentation template.SSR</vt:lpstr>
      <vt:lpstr>Office Theme</vt:lpstr>
      <vt:lpstr>1_Office Theme</vt:lpstr>
      <vt:lpstr>2_Office Theme</vt:lpstr>
      <vt:lpstr>1_MESA presentation template.SSR</vt:lpstr>
      <vt:lpstr>2_MESA presentation template.SSR</vt:lpstr>
      <vt:lpstr>1_Default Design</vt:lpstr>
      <vt:lpstr>3_MESA presentation template.SSR</vt:lpstr>
      <vt:lpstr>5_MESA presentation template.SSR</vt:lpstr>
      <vt:lpstr>5_Office Theme</vt:lpstr>
      <vt:lpstr>6_Office Theme</vt:lpstr>
      <vt:lpstr>6_Default Design</vt:lpstr>
      <vt:lpstr>13_Default Design</vt:lpstr>
      <vt:lpstr>16_Default Design</vt:lpstr>
      <vt:lpstr>10_Default Design</vt:lpstr>
      <vt:lpstr>3_Office Theme</vt:lpstr>
      <vt:lpstr>Transition from Risk Factors to Heart Failure: Prevalence, Pathogenesis, and Phenomics</vt:lpstr>
      <vt:lpstr>BACKGROUND</vt:lpstr>
      <vt:lpstr>PowerPoint Presentation</vt:lpstr>
      <vt:lpstr>Hospitalized HFpEF:  prevalence increasing</vt:lpstr>
      <vt:lpstr>PowerPoint Presentation</vt:lpstr>
      <vt:lpstr>What is early HF?</vt:lpstr>
      <vt:lpstr>How common is early HF in MESA?</vt:lpstr>
      <vt:lpstr>RATIONALE</vt:lpstr>
      <vt:lpstr>AIM 1  Prevalence of early HF</vt:lpstr>
      <vt:lpstr>PowerPoint Presentation</vt:lpstr>
      <vt:lpstr>AIM 2  Pathogenesis of early HF</vt:lpstr>
      <vt:lpstr>PowerPoint Presentation</vt:lpstr>
      <vt:lpstr>PowerPoint Presentation</vt:lpstr>
      <vt:lpstr>Risk factors and cardiac mechanics (HyperGEN, N=2150)</vt:lpstr>
      <vt:lpstr>PowerPoint Presentation</vt:lpstr>
      <vt:lpstr>PowerPoint Presentation</vt:lpstr>
      <vt:lpstr>Pathophysiologic contributors to HFpEF</vt:lpstr>
      <vt:lpstr>Pathophysiologic contributors to HFpEF</vt:lpstr>
      <vt:lpstr>cGMP/PKG: deficient in HFpEF</vt:lpstr>
      <vt:lpstr>AIM 3 Phenomics of early HF</vt:lpstr>
      <vt:lpstr>PowerPoint Presentation</vt:lpstr>
      <vt:lpstr>PowerPoint Presentation</vt:lpstr>
      <vt:lpstr>PowerPoint Presentation</vt:lpstr>
      <vt:lpstr>Phenomapping of HFpEF</vt:lpstr>
      <vt:lpstr>PowerPoint Presentation</vt:lpstr>
      <vt:lpstr>Phenomapping of HF in MESA</vt:lpstr>
      <vt:lpstr>MESA existing quantitative phenotype domains (pre-Y15)</vt:lpstr>
      <vt:lpstr>METHODS (1)</vt:lpstr>
      <vt:lpstr>METHODS (2)</vt:lpstr>
      <vt:lpstr>METHODS (3)</vt:lpstr>
      <vt:lpstr>PowerPoint Presentation</vt:lpstr>
      <vt:lpstr>METHODS (3)</vt:lpstr>
      <vt:lpstr>Approach to Early HF Classification</vt:lpstr>
      <vt:lpstr>IMPACT</vt:lpstr>
      <vt:lpstr>thank you! </vt:lpstr>
      <vt:lpstr>Statistical analyses</vt:lpstr>
      <vt:lpstr>Power calculations</vt:lpstr>
      <vt:lpstr>Advantages of conducting  this project in MESA</vt:lpstr>
      <vt:lpstr>PowerPoint Presentation</vt:lpstr>
      <vt:lpstr>Time-varying myocardial pressure-stress relationships</vt:lpstr>
      <vt:lpstr>Cardiac MRI in MESA</vt:lpstr>
      <vt:lpstr>Incident HF by MRI completion status</vt:lpstr>
      <vt:lpstr>Hypotheses (Aim 1)</vt:lpstr>
      <vt:lpstr>Hypotheses (AIM 2)</vt:lpstr>
      <vt:lpstr>Hypotheses (AIM 3)</vt:lpstr>
      <vt:lpstr>PowerPoint Presentation</vt:lpstr>
      <vt:lpstr>Cardiomyocyte T-tubule disorganization   = worse cardiac mechanics</vt:lpstr>
      <vt:lpstr>Endothelial dysfunction and cardiac mechanics (HyperGEN)</vt:lpstr>
      <vt:lpstr>Arterial tonometry</vt:lpstr>
      <vt:lpstr>Speckle-tracking echo</vt:lpstr>
      <vt:lpstr>Early HF: prevention &amp; treatment</vt:lpstr>
      <vt:lpstr>6MWT reference standard (Six Minute Walk Distance Project; 444 participants from 10 countries)</vt:lpstr>
      <vt:lpstr>PowerPoint Presentation</vt:lpstr>
      <vt:lpstr>PowerPoint Presentation</vt:lpstr>
      <vt:lpstr>PowerPoint Presentation</vt:lpstr>
      <vt:lpstr>HFpEF: Global CV reserve dysfxn </vt:lpstr>
      <vt:lpstr>PowerPoint Presentation</vt:lpstr>
      <vt:lpstr>Volume challenge in a patient w/HFpEF</vt:lpstr>
    </vt:vector>
  </TitlesOfParts>
  <Company>UVM College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 Tracy</dc:creator>
  <cp:lastModifiedBy>Alain Bertoni</cp:lastModifiedBy>
  <cp:revision>211</cp:revision>
  <dcterms:created xsi:type="dcterms:W3CDTF">2014-03-20T17:40:38Z</dcterms:created>
  <dcterms:modified xsi:type="dcterms:W3CDTF">2016-03-22T14:38:46Z</dcterms:modified>
</cp:coreProperties>
</file>