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7" r:id="rId3"/>
    <p:sldId id="258" r:id="rId4"/>
    <p:sldId id="267" r:id="rId5"/>
    <p:sldId id="268" r:id="rId6"/>
    <p:sldId id="269" r:id="rId7"/>
    <p:sldId id="282" r:id="rId8"/>
    <p:sldId id="288" r:id="rId9"/>
    <p:sldId id="259" r:id="rId10"/>
    <p:sldId id="270" r:id="rId11"/>
    <p:sldId id="276" r:id="rId12"/>
    <p:sldId id="284" r:id="rId13"/>
    <p:sldId id="285" r:id="rId14"/>
    <p:sldId id="260" r:id="rId15"/>
    <p:sldId id="262" r:id="rId16"/>
    <p:sldId id="263" r:id="rId17"/>
    <p:sldId id="266" r:id="rId18"/>
    <p:sldId id="264" r:id="rId19"/>
    <p:sldId id="265" r:id="rId20"/>
    <p:sldId id="261" r:id="rId21"/>
    <p:sldId id="271" r:id="rId22"/>
    <p:sldId id="279" r:id="rId23"/>
    <p:sldId id="280" r:id="rId24"/>
    <p:sldId id="272" r:id="rId25"/>
    <p:sldId id="273" r:id="rId26"/>
    <p:sldId id="274" r:id="rId27"/>
    <p:sldId id="283" r:id="rId28"/>
    <p:sldId id="281" r:id="rId29"/>
    <p:sldId id="289" r:id="rId30"/>
    <p:sldId id="277" r:id="rId31"/>
    <p:sldId id="286"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5" d="100"/>
          <a:sy n="85" d="100"/>
        </p:scale>
        <p:origin x="-107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DC3409-AC6E-4F65-8D60-165FACA95A98}" type="datetimeFigureOut">
              <a:rPr lang="en-US" smtClean="0"/>
              <a:t>7/20/2016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A3EC4-512F-4D68-8D5B-AA71118DBE17}" type="slidenum">
              <a:rPr lang="en-US" smtClean="0"/>
              <a:t>‹#›</a:t>
            </a:fld>
            <a:endParaRPr lang="en-US"/>
          </a:p>
        </p:txBody>
      </p:sp>
    </p:spTree>
    <p:extLst>
      <p:ext uri="{BB962C8B-B14F-4D97-AF65-F5344CB8AC3E}">
        <p14:creationId xmlns:p14="http://schemas.microsoft.com/office/powerpoint/2010/main" val="2059936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0A3EC4-512F-4D68-8D5B-AA71118DBE17}" type="slidenum">
              <a:rPr lang="en-US" smtClean="0"/>
              <a:t>6</a:t>
            </a:fld>
            <a:endParaRPr lang="en-US"/>
          </a:p>
        </p:txBody>
      </p:sp>
    </p:spTree>
    <p:extLst>
      <p:ext uri="{BB962C8B-B14F-4D97-AF65-F5344CB8AC3E}">
        <p14:creationId xmlns:p14="http://schemas.microsoft.com/office/powerpoint/2010/main" val="3031520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E850C7-86DB-5948-99C5-C283695927D0}" type="datetimeFigureOut">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C2783-F2FA-7F4A-B67A-0D8BF5EB8E3A}" type="slidenum">
              <a:rPr lang="en-US" smtClean="0"/>
              <a:t>‹#›</a:t>
            </a:fld>
            <a:endParaRPr lang="en-US"/>
          </a:p>
        </p:txBody>
      </p:sp>
    </p:spTree>
    <p:extLst>
      <p:ext uri="{BB962C8B-B14F-4D97-AF65-F5344CB8AC3E}">
        <p14:creationId xmlns:p14="http://schemas.microsoft.com/office/powerpoint/2010/main" val="3699453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E850C7-86DB-5948-99C5-C283695927D0}" type="datetimeFigureOut">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C2783-F2FA-7F4A-B67A-0D8BF5EB8E3A}" type="slidenum">
              <a:rPr lang="en-US" smtClean="0"/>
              <a:t>‹#›</a:t>
            </a:fld>
            <a:endParaRPr lang="en-US"/>
          </a:p>
        </p:txBody>
      </p:sp>
    </p:spTree>
    <p:extLst>
      <p:ext uri="{BB962C8B-B14F-4D97-AF65-F5344CB8AC3E}">
        <p14:creationId xmlns:p14="http://schemas.microsoft.com/office/powerpoint/2010/main" val="347099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E850C7-86DB-5948-99C5-C283695927D0}" type="datetimeFigureOut">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C2783-F2FA-7F4A-B67A-0D8BF5EB8E3A}" type="slidenum">
              <a:rPr lang="en-US" smtClean="0"/>
              <a:t>‹#›</a:t>
            </a:fld>
            <a:endParaRPr lang="en-US"/>
          </a:p>
        </p:txBody>
      </p:sp>
    </p:spTree>
    <p:extLst>
      <p:ext uri="{BB962C8B-B14F-4D97-AF65-F5344CB8AC3E}">
        <p14:creationId xmlns:p14="http://schemas.microsoft.com/office/powerpoint/2010/main" val="235148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E850C7-86DB-5948-99C5-C283695927D0}" type="datetimeFigureOut">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C2783-F2FA-7F4A-B67A-0D8BF5EB8E3A}" type="slidenum">
              <a:rPr lang="en-US" smtClean="0"/>
              <a:t>‹#›</a:t>
            </a:fld>
            <a:endParaRPr lang="en-US"/>
          </a:p>
        </p:txBody>
      </p:sp>
    </p:spTree>
    <p:extLst>
      <p:ext uri="{BB962C8B-B14F-4D97-AF65-F5344CB8AC3E}">
        <p14:creationId xmlns:p14="http://schemas.microsoft.com/office/powerpoint/2010/main" val="1483718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E850C7-86DB-5948-99C5-C283695927D0}" type="datetimeFigureOut">
              <a:rPr lang="en-US" smtClean="0"/>
              <a:t>7/20/2016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C2783-F2FA-7F4A-B67A-0D8BF5EB8E3A}" type="slidenum">
              <a:rPr lang="en-US" smtClean="0"/>
              <a:t>‹#›</a:t>
            </a:fld>
            <a:endParaRPr lang="en-US"/>
          </a:p>
        </p:txBody>
      </p:sp>
    </p:spTree>
    <p:extLst>
      <p:ext uri="{BB962C8B-B14F-4D97-AF65-F5344CB8AC3E}">
        <p14:creationId xmlns:p14="http://schemas.microsoft.com/office/powerpoint/2010/main" val="2005386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E850C7-86DB-5948-99C5-C283695927D0}" type="datetimeFigureOut">
              <a:rPr lang="en-US" smtClean="0"/>
              <a:t>7/20/2016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1C2783-F2FA-7F4A-B67A-0D8BF5EB8E3A}" type="slidenum">
              <a:rPr lang="en-US" smtClean="0"/>
              <a:t>‹#›</a:t>
            </a:fld>
            <a:endParaRPr lang="en-US"/>
          </a:p>
        </p:txBody>
      </p:sp>
    </p:spTree>
    <p:extLst>
      <p:ext uri="{BB962C8B-B14F-4D97-AF65-F5344CB8AC3E}">
        <p14:creationId xmlns:p14="http://schemas.microsoft.com/office/powerpoint/2010/main" val="3733965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E850C7-86DB-5948-99C5-C283695927D0}" type="datetimeFigureOut">
              <a:rPr lang="en-US" smtClean="0"/>
              <a:t>7/20/2016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1C2783-F2FA-7F4A-B67A-0D8BF5EB8E3A}" type="slidenum">
              <a:rPr lang="en-US" smtClean="0"/>
              <a:t>‹#›</a:t>
            </a:fld>
            <a:endParaRPr lang="en-US"/>
          </a:p>
        </p:txBody>
      </p:sp>
    </p:spTree>
    <p:extLst>
      <p:ext uri="{BB962C8B-B14F-4D97-AF65-F5344CB8AC3E}">
        <p14:creationId xmlns:p14="http://schemas.microsoft.com/office/powerpoint/2010/main" val="117843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E850C7-86DB-5948-99C5-C283695927D0}" type="datetimeFigureOut">
              <a:rPr lang="en-US" smtClean="0"/>
              <a:t>7/20/2016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1C2783-F2FA-7F4A-B67A-0D8BF5EB8E3A}" type="slidenum">
              <a:rPr lang="en-US" smtClean="0"/>
              <a:t>‹#›</a:t>
            </a:fld>
            <a:endParaRPr lang="en-US"/>
          </a:p>
        </p:txBody>
      </p:sp>
    </p:spTree>
    <p:extLst>
      <p:ext uri="{BB962C8B-B14F-4D97-AF65-F5344CB8AC3E}">
        <p14:creationId xmlns:p14="http://schemas.microsoft.com/office/powerpoint/2010/main" val="562574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E850C7-86DB-5948-99C5-C283695927D0}" type="datetimeFigureOut">
              <a:rPr lang="en-US" smtClean="0"/>
              <a:t>7/20/2016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1C2783-F2FA-7F4A-B67A-0D8BF5EB8E3A}" type="slidenum">
              <a:rPr lang="en-US" smtClean="0"/>
              <a:t>‹#›</a:t>
            </a:fld>
            <a:endParaRPr lang="en-US"/>
          </a:p>
        </p:txBody>
      </p:sp>
    </p:spTree>
    <p:extLst>
      <p:ext uri="{BB962C8B-B14F-4D97-AF65-F5344CB8AC3E}">
        <p14:creationId xmlns:p14="http://schemas.microsoft.com/office/powerpoint/2010/main" val="4271717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E850C7-86DB-5948-99C5-C283695927D0}" type="datetimeFigureOut">
              <a:rPr lang="en-US" smtClean="0"/>
              <a:t>7/20/2016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1C2783-F2FA-7F4A-B67A-0D8BF5EB8E3A}" type="slidenum">
              <a:rPr lang="en-US" smtClean="0"/>
              <a:t>‹#›</a:t>
            </a:fld>
            <a:endParaRPr lang="en-US"/>
          </a:p>
        </p:txBody>
      </p:sp>
    </p:spTree>
    <p:extLst>
      <p:ext uri="{BB962C8B-B14F-4D97-AF65-F5344CB8AC3E}">
        <p14:creationId xmlns:p14="http://schemas.microsoft.com/office/powerpoint/2010/main" val="1951457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E850C7-86DB-5948-99C5-C283695927D0}" type="datetimeFigureOut">
              <a:rPr lang="en-US" smtClean="0"/>
              <a:t>7/20/2016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1C2783-F2FA-7F4A-B67A-0D8BF5EB8E3A}" type="slidenum">
              <a:rPr lang="en-US" smtClean="0"/>
              <a:t>‹#›</a:t>
            </a:fld>
            <a:endParaRPr lang="en-US"/>
          </a:p>
        </p:txBody>
      </p:sp>
    </p:spTree>
    <p:extLst>
      <p:ext uri="{BB962C8B-B14F-4D97-AF65-F5344CB8AC3E}">
        <p14:creationId xmlns:p14="http://schemas.microsoft.com/office/powerpoint/2010/main" val="2123489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E850C7-86DB-5948-99C5-C283695927D0}" type="datetimeFigureOut">
              <a:rPr lang="en-US" smtClean="0"/>
              <a:t>7/20/2016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1C2783-F2FA-7F4A-B67A-0D8BF5EB8E3A}" type="slidenum">
              <a:rPr lang="en-US" smtClean="0"/>
              <a:t>‹#›</a:t>
            </a:fld>
            <a:endParaRPr lang="en-US"/>
          </a:p>
        </p:txBody>
      </p:sp>
    </p:spTree>
    <p:extLst>
      <p:ext uri="{BB962C8B-B14F-4D97-AF65-F5344CB8AC3E}">
        <p14:creationId xmlns:p14="http://schemas.microsoft.com/office/powerpoint/2010/main" val="129789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p1YPn_OvNAhXBRiYKHbNLAXwQjRwIBw&amp;url=https://en.wikipedia.org/wiki/Chicago&amp;bvm=bv.126130881,d.eWE&amp;psig=AFQjCNGcQt1YKNIfb2GbzkZPIlS7T0CVNA&amp;ust=1468345837466632"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www.google.com/url?sa=i&amp;rct=j&amp;q=&amp;esrc=s&amp;source=images&amp;cd=&amp;cad=rja&amp;uact=8&amp;ved=0ahUKEwiU29r8_OvNAhVD4SYKHQfpB84QjRwIBw&amp;url=http://www.clipartpanda.com/categories/walk-20clipart&amp;bvm=bv.126130881,d.eWE&amp;psig=AFQjCNEJsHc0xdpECZisqfgmzbFkZxonLQ&amp;ust=1468345922693097"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om/url?sa=i&amp;rct=j&amp;q=&amp;esrc=s&amp;source=images&amp;cd=&amp;cad=rja&amp;uact=8&amp;ved=&amp;url=http://www.clipshrine.com/man-silhouette-walking-13260-medium.html&amp;bvm=bv.126130881,d.eWE&amp;psig=AFQjCNEJsHc0xdpECZisqfgmzbFkZxonLQ&amp;ust=1468345922693097"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800" dirty="0" smtClean="0"/>
              <a:t>Six Minute Walk Test </a:t>
            </a:r>
            <a:br>
              <a:rPr lang="en-US" sz="4800" dirty="0" smtClean="0"/>
            </a:br>
            <a:r>
              <a:rPr lang="en-US" sz="4800" dirty="0" smtClean="0"/>
              <a:t>(6MWT)</a:t>
            </a:r>
            <a:endParaRPr lang="en-US" sz="4800" dirty="0"/>
          </a:p>
        </p:txBody>
      </p:sp>
      <p:sp>
        <p:nvSpPr>
          <p:cNvPr id="3" name="Subtitle 2"/>
          <p:cNvSpPr>
            <a:spLocks noGrp="1"/>
          </p:cNvSpPr>
          <p:nvPr>
            <p:ph type="subTitle" idx="1"/>
          </p:nvPr>
        </p:nvSpPr>
        <p:spPr>
          <a:xfrm>
            <a:off x="1371599" y="3886200"/>
            <a:ext cx="6558897" cy="2078764"/>
          </a:xfrm>
        </p:spPr>
        <p:txBody>
          <a:bodyPr>
            <a:normAutofit/>
          </a:bodyPr>
          <a:lstStyle/>
          <a:p>
            <a:r>
              <a:rPr lang="en-US" sz="3600" dirty="0" smtClean="0">
                <a:solidFill>
                  <a:srgbClr val="FF0000"/>
                </a:solidFill>
              </a:rPr>
              <a:t>MESA Exam 6 Training</a:t>
            </a:r>
          </a:p>
          <a:p>
            <a:r>
              <a:rPr lang="en-US" sz="3600" dirty="0" smtClean="0">
                <a:solidFill>
                  <a:srgbClr val="FF0000"/>
                </a:solidFill>
              </a:rPr>
              <a:t>Chicago, July 2016</a:t>
            </a:r>
          </a:p>
          <a:p>
            <a:r>
              <a:rPr lang="en-US" sz="3600" dirty="0" smtClean="0">
                <a:solidFill>
                  <a:schemeClr val="tx1">
                    <a:lumMod val="75000"/>
                    <a:lumOff val="25000"/>
                  </a:schemeClr>
                </a:solidFill>
              </a:rPr>
              <a:t>Alain Bertoni MD MPH</a:t>
            </a:r>
            <a:endParaRPr lang="en-US" sz="3600" dirty="0">
              <a:solidFill>
                <a:schemeClr val="tx1">
                  <a:lumMod val="75000"/>
                  <a:lumOff val="25000"/>
                </a:schemeClr>
              </a:solidFill>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228599"/>
            <a:ext cx="2730317"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Image result for chicago"/>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chicago"/>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data:image/jpeg;base64,/9j/4AAQSkZJRgABAQAAAQABAAD/2wCEAAkGBxMTEhUTExIVFhUXGBoWGBgYGBggHRkXHRgfHR0YGhofHiggHRolHhgdITEhJSkrLy4uGB8zODMtNygtLisBCgoKDg0OGxAQGi0lHyUtLS0tLSstLy0tLS0tLS0tLS0tLS0tLS8tLS0tLS0tLS0tLS0tLS0tLS0tLS0tLS0tLf/AABEIAMIBAwMBIgACEQEDEQH/xAAbAAABBQEBAAAAAAAAAAAAAAAEAAIDBQYBB//EAEkQAAIBAgQDBQQGBwUHBAMBAAECEQADBBIhMQVBURMiYXGBBjKRoUJSscHR8AcUI1NikuEzcqKy0hUXQ4KTwuIWY3PxRFSzJP/EABkBAAMBAQEAAAAAAAAAAAAAAAABAgMEBf/EAC4RAAICAQMBBwQCAgMAAAAAAAABAhEDEiExQQQTMlFhgbEiocHwcZHR8SNCUv/aAAwDAQACEQMRAD8Af7NKhwyqwylmZluH3ea5SQJXaZ18udXDsfdvAnu6XNCYOgJ1h18QZ6NyoDg3cwlpXQm2VJDKO8CWMnoy97n4wRRqgomhF2zpprAJ6fStufn/AB10Pk5g62rLbTMe1QtCwR3YUGVPPn3WA25b1osReyr+zBuW3Yo3PITA56gSdjt4VR8MtglOxJGvfVhqRMarswGozKNI2FXmKzM9qGFp84zpOlxSygkHnoOYnyioZSLHiTMmZwOW3ImNAeh8ayVmwUw2KDEljctqWO7EMSTWv43eZLDshhhEHTcsBtznaOdZe7i1u2XQIUuF0Zh9E906rz5GRyg1WKk/6DJdFBFdAroWpVw7FSwEqphiCDBG4MbGvSckuWcSi3wiMCnAUgKcBTJEK6BXQK6BQMQFOFNVxJWRIgkTqJ2kelSAUAIV0UgKcBQAhXRSApwFACArorsV2KQHKTMACSQABJJ2AG5NOim3beZSvUEfEUDHCu0LwrEC7ZtXAZDorT5qPnU+HvK4lTIkiRtIMGOuoifClYEldpRXYoA5Xa7FKKAOUq7FKKQDao/bGzmwrfwkH7v+6r6KruPoDh7o/gLfy6/dUz8LLh4keQXrRk6V2tRgcErICd9R8CR91KuRYtjpc0ajCBreHtHR7bIkqdlaBoGGqOfAg+dTWU3NgkPsUMZojVYiLg02AnT3OddsWYANgyQoV1G+kzmQzmSI2zDqBSZLbnlbYnxKGOh1Kb/xL/dqALbCZWeyLgFsiGXKTljNM9UI101HlVxey9vYS4C7zmS5EbEkqeR7q/HkKrcEWW4gdTd7oJbQt7pMAjS4sg9fOrjDBu1tdmV7CNuanIxGh1EzUMpEvtQR+rtMwSoMec7elYviGFzqpZswS4rJBOhUOIJ3kTMbiRttWx9qiex0AJzDQ8wASfH4a89N6ydzLllUKkuZnmQBqD073z571rhSckmTlbSbRkfaLjJE2kkHXMZHiIEHQz1108asuD3sRhwhLM6vIAjQkEgpB3AGpgg6geeTv4bNfcLAHaNMmAB2g+GgNb+23a2cOVEFReMTMlrUDKTuZ5b1jmk5S3NsUVGOwlvoxlCIJMAHx+6pAKiHDyrLcDkAqFK665REnXedfSiQK9Ds+RzhbOLPBQnSGgVR+1HFhaQol0LdyzlAMwTE5tcg31gnpWgC1g/a2w645TKhbyqAY5iFg+sa9DTzycYNxH2bHGeRKXAZguK9nZt9ihZyP2jGcgOUksxOrkRq25312rWYS4HQMCDIEx1j8/EV5+1o2zyVtRoQQR0I6H8xVjwDENauq4g2713suz27F4zSnKDmJiJIzEHQg83Z+0uUtMjr7V2NQWqLs22WuxUmWllruPOGgV0CnZacFoAYBTgKgxrlMrj3QwDj+FtJ9GIPlmrnEbbAC4gJZNYH0kPvr4mNR4qvjSsdBMVV3MObhIuNnGYjsxosAmMygy0jfO0ae7TMX7RWgqsjB5M936sHntO2m/hWV43xy5cUhYCMTmVTuDyY7ka7DLuawydohHbk1hik9y+4C63rXYW2i1aJtsQdXCsVCpGyQILjfYczWkS2AAAAABAA0AA2AHSvIuFcVazeRlfQMAyIQJSRpA5n5169hryuoddVbUGCJHWDrRhya16iyw0v0OxSinxSitjIZFdinRSigY2KUU+Kju3VX3mAosDsVWce0t+BlT5MpFObjVvOqjWWVZ6Sa7xu5FkPsJk+Ws/ZWU5JppGkItOzzO3xAoMvQn5mfvpU2/hu8fAkfDT7qVcykzocUeidol1gR+ycEQGOhgSGV+Ugz3v5qkxFw7X0M75wAGjqRs48fg1Qi4cxXEL31MF0EbAQWTQHpIynTnU1tLiqAhW7anbUqCeZGjWz46eZqVwIuMCzKxNkZlAnIBs0QZQ6q2/n1O1W2CyPiQ4LC5k7yHYd1dR5Zoqmw6ZrrkXOyuwR3jpmzDZhEgx0+NX+BZjiGzWoIQxcj3xK8+e1Qyog/tfHZ21JiX0OuhAPTXn0P3jF8c4obKKHIZ2DMh5HRBEjQxO46VsPbB4FruyMxnz0iPHfkfKvMva/JmtZAQMhMHcd8g/5aqMnHdA4qTpmcMljrJPvHrzIPmdY8a9FtJcsKouAuhUftE95RC5gyj3kgx4T61grKd8DxH21626A9npsF8xovxGm1YSRvFgLvmVSCrLGjA6acp+t4HXQ8qiSCJBBB5io3wJt5ntOAxOvNH0OYXEjuxl+j12qXC2yBDJkIJkSCN/o+HL0rr7Lka+g5u0wTWoeFrKfpHwitZtOR3hdyg+DKxI+Kg+lbFVrPe3+FLYTMP8Ahur/ABlP++urL4GYYHWSJU2uG2ri3WZoyuFU7xOx8qrbDGxets5hVuKH1EHKd5JiQCdTyJo3hlxghuMua22UOPEgEHbrzp+GxNhbn7RDcRmYKhXNLEQJ06mNtZHSK8TEvqhWzv8Aye9l2xyvdfv36mtHFrEwbioTyfu69AWgH0mjwtefX8bcwzGy9ycLB/Zhmz2VbL3MzQ7KCco/vE5SFgajhF63YsW8txWtBE0BBIBHvIOeoMoOURrofbU/M8CWOuC6yUnhQSSABuTtVJxD2mAB7JZ/ibQeg3P50rI47jruZYtcP0VUE/BR849awydrhHZbmkOzylzsa7ivHrIRkC9oCCp5LBEEEnfQ/wBaymI483ZKLt05VUDpmgRJA3J9arMY2JKM7KqARlWZOpjloN+tP4NgoYvchjAyyNvLp6VyTzZJ88HTDFCJDicfmtlgjBJCjTfoRO48da7w7AC8JuqwgiBmOojnG3lVnxBg4KjSCCDE6g9PSgDxELohLMOQEj1OwPrWKqjV2Wv6hbAFtVCqdIGnr51fex3Fwe0w7mDbllJIgr9Lyg6+R6VgsRiLz+A5xr89hUPDceUKsFm7bbtOuddAQRGunTmAa2wz0OzHJHUtz2XD4kOe6rFYnPEKTpos6t5jTTeiIpvD8Wt60l1DKuJH3g+IOnpUxWvTTOFoiiuxT8tLLTEZ7i/EHBIXugNlPlrJ+QrPPcZ4LEmTm9BtWnu4AXbt9JIi3n081+6aouIcPe3uJUwqsNj18j4HX0rmlLemdMY7WgFTENzEv6natfx1suGdgJyE/APP2NWTI18z8lFay/38FcnnbDHzNtT9opLkDzB7+clwIzEt8TSqC3cgR+J59aVZ0WekgvbAB/a2e9kZjIiTGS6D3TEaSP7tSYVELqUuG2wIkMcpAJ1yuAFOh5hT51FgbLe9hnkEe6NGgmYa224E8iwqfDsvaKLlghhHuLodjBtnb/ly+RpLgRZ2ygLLetkyVXMAVbUmGI0B23A18a0HC1Pa3T2odeQ5oSxlf8I+FU3BkvL/AGTK6ZlBE6BDM90wQRoY09atuAMhe8y2yhlQ4M+9LagHzqGXED9rSc9sBgDDaE7gkaa6RpsT6GvOPbIMb6hwMwtwYmJ7R9Y/PlXoPtcR2qBlJGQ6jfnOnPTy868/47aDYy2iEhT2aA8wGJIkEcgT+daHtEa3kVowbJctZl0Zlg9ddvCJr1O+vu+n+U7HrpzrLcTDOEDS/Z3QM+m5cb68xy03251qsS0eEAmeR0ffpET61jdm1URZW1nN6gTHfGo2ZdNPiaWLXvU+0hA1AEsdMxYe+8EN15xymKfeTveg+yunsvj9jn7R4PcGW3VP7bL/AP4b3/J//Ram437T4bCyHfM/7tILevJfU155xX23u4wm0AqWiM2Uak6yCWO8EcgK6cuRKLRhgg3NfyaH2fuoLBVtSWtEAb8oPoYrP+17vaxDi0sJLq3dzDKdCrLzUyfyKtOE4M3IAMFbYcHxUA0Jiu1uFnAUyCWZjzgkCIM+vWvFjPw/y/ye7mxpQbvyv99huGxZCMLwVs5DFnYtlgZciggd3L3YPX1quv8AFUUBbRJAkqBtJ1J6anc7miODYNbgz3hmg6AzERO2x186mxuEVrmZoC5YI56eXKuiU3LxM4FFLhDxwi4xLXrsjki6DbmTq3yqPguHtoFfKS5HeZiZB8BtG49K5f4wGHdUt6QPPX870Pcw967oxhegkembcjyqLorTYdxLGIZDkQY05mDOnPeqq9xExFsQBpJE6AchP2xR9ng6qASNNtdBp1J3om3btQVWCI1gd0jQQW577eFTY6Ku3hGud5jII0kgz0hRp8TR1nAqIBjUwM2mvlR1qA4UCB3dh1A586B4bb1Q5STKyzHxA3OtNJsTdBFrDK4ZdRp0HgNvWsni8O1i7APPMnTqU/D+lbLhqGZI0yxOuuo5+lVntBw83WABiJIOmhAWD6QfiaqApl9+jfjAVzhyTkuzctE8n+nb+GseFeiFK8MwWazdVWMGQ6MPo3Rz/P316xY9r8N2ds3LgW40BkAJKtMGYGizrJ5V34cm1M4ssN7RclaGx+JFpC55bDqeQqfC4y1dLC3cR8sBsrAxO0x5H4VU+2Gllf74/wArV0atjJLczuE4jcVzdViHJM9CPqkbEeFXmB4itxSBE7MjAEHf47Eg7is7hV0/PQUNdJViQYIJ28v61nOKaRpGTTY4ppHgF9TvWt4d38K462iP5S6fcKzLjUnxZvhoK0/suJt5fBk/yt/3Gs73RZ5NiBDMNdz9ID5UqscVYh2kDf6s/OlU2OjY2rVp9mNpoHdfUDbZwJ/mX1q1s9urrmy3FAOV21AhTOW4NpjafSqwYi0Z7S1lgwTbOnqhlQfLLVhw/DAOxtXiQQe6DDZtYUofeHlPpUMCx4VbtF1IuPbYPIUxrESsiNPQb860HBFuw/alSwIAK7FYkH/FVDw28AR2mHjvOc4UrlISTIiASOWnLSrr2at2xbbsmZkLkgtv7q6VLLiVntHnOJUIwnKvdMRMmDlOh35SfKsPxDXGkkqjA2mk+6GVFPM7ctTWz9pChxBDqdAssNZBjSNOu889jWUHDhexYVmlZQaTrCKNSRPMcuXKlPwlQ8RocfglKFbYILXbbSJOYwJYbiBl96YmOtXmIwRkwNY9fpDbYjvcjWM45xW3gGcJiAWDNNuO6NjrMgRrrM/CsZ7RfpIxN7Mlo5AfqzvEat70AqAQCNDzrJRNHJHo3GfaHDYQEPcUvM5LYEnvE95ZhT4kjU15p7SfpDvXzltfsrZgEI3eIgal45jkIHnWaXC3brSxOp0HPeR6gEidiBV3Y9nVtgdoQpOw3J8Avrsa0i9JnJauTODD3HjMY2PqCdRVngOFm2GfLAC8/FhsN4+Vag4FUNtbcKWIBZhO8a8ogVBx7DojZVcuAPe01MrO0CplO0aY41NFnwXGraIZtjay6eKjWgBi8i5Z97lEzV5wV1XDE9mHM2wRB9wgAkAfnWqzsrYLMZKh8qypLakwMvXTn0rhj/1/l/k9PM08b28vt/sp1vXG7ttcqqI1EzyGsxROG4Uza3Dm59Y8fqjzq5trJjLHdJ13ByyNtBQuNuosi5LHKpC/R1Uctt55VvbZwbIdZwiKYjUSep0ExJ0HpUOFxuZhAABDHXVtFJ30APlVpZw5LEwd28uY3oHBcG7NgzsB3YyyZkiDHP5U4pdRSu9hmOX9m5YTAB1/hdaG4ffuXGYZQFAj18zodqv3sCD3NDpmcwDqORk7gchQl29bEzcJPRBA8BmOppKSSoHG3Y39WAYOzAQF06kAfhyFB2UtBwAstIAzmNvPbXXQCrLGfsgmRRrJYxJ+J+3woPuPZiM11jOg1zTM/Ckmx0GC0XLDtBIGoUbebGhLtkggNqYOU9dNj46fbRXBLcFt5ya7RuTPWfOucUsSVJJAAJ0/hE6cpqoEyKDiKM3aQIIYoD5rv8DQmHudooJ0dTlcDryPkfuFWmKBKuQZbMCdNNBHwIE+poK9g2S9mWIbRxO45EeNb8GRf/o8xy2r7h3CKUIJYgCdxJMDkfjWv9o7i3sItxCGUuIZTII7yyDXn/s9wm3cxUuoYlWOpMd1SdBtrA361tOJsFtLZWAuctA0EQOQ8ZPrXVjf0nPNfUVGCX3vOfz8KGxdvvH0+cD86UfgE1PkPz86j4hbhvQfKa2fhIXiG3FUhSuaSFDTEbSY8N6lw3F7lkdzKJLNJEnvCPLZRUFomD4AR8xUF8asOkfZ/wDdYM1QHcQsSx3JmlTyDSqCjTPiLyt+1tB9dO0XWNdn0J9GNTYJrDMxCMhIIhlLKDI72YCRr1U771FgMNiF/sbgYTJCOGBGm66H4rRWFxDHtO0tAEAByhymJEHLBXl0G1JiLjhSYhVBVluIA8rmDSQDlA8JgRpz0FXPAWm2T2XZSxlIiDAB08Yn1rJ51S0bmGL3LwRgtuQvdLEZ5/hmdDrGgFebca9rMfiJtXGZFDEMkZdeYYbnaNZ2qGUmege2HtVaw992zpc0EKIMQokZh7uxJAPpXmfE/ai9dd+yBQEk6HaY0nnEf4fGh8FwZnGZjIB3YwND8J0G3TbWrnDcNVCVy5mGWTsi5jA13+zak2Ul1M9heDXb7d6T4DYf07xGsaVd4bgdu2FJ70kKqrElp6nQdJqyxjKDlMhRaY5VkAtA10IonFWiXTLlhXzdyAAoI29NKlspLoLD4UqmbKighwFGpGVoJLc5NRWQi27DJbOdkfM7alj3dZ3ga7nnyowsAhUDUdo5PMhmkT5DSuYa1duKoRAls22uKW+ose6o2nNziovyG1srBsRhluZQTAGVj6cqB4mbWQhdSdjvsyzB5cq7xhgEUnbfw907+FA4pyUB8Dr/AMyxU9DWL+ui44YboOa0JyopYbyI6c6fZD3lLD3muKxIA096TG3Oj/Z/G2rdvvNDMbYiJ7sT8NPnVNiRdtXTaVWKZypK7rqYJWRKxrM6RXLDiHv8M7871QaquN/PzLlbIWS796CIGp2ImNTMeFdezbBzMigwAGuEDYaQupn4UNwu5dmJTKARCrEwd9zQ74UFzqNGIAOp+XPzrazhoNu8RTkzN4KMg8p96g0vkaqchMzEbecfOnvYAbIks3OYgeEDeI+XOldw4AAZifATA16D7aVjo4MMznNvG5JiPtNMayq7t/KP+46+sU7s0BlWZDmEEyB8xrT7il9xFwagjZx+On/3IgQB+NthuyB5tr8Pzyoy3YUGQBppty6UHdMrZP8AEp/w1YGmSCIP258UP3fjTL9kNA8Dr6jWnExfWeat91dG6+tXDkmRn8Vbhm8oYdVIE6/nWo8XbDZ3zaZVYdOYP2fKisfpcb88qDe5CsPosD6N+B/POtjMrsJxp7GKR1AOTWCDud512I0rYtj+0W0DAaXXTmF0mDqPd68xrXm2Oi9dEEpOmm55+nTn861GH4T+rjJBnMyNIWTILAsYnN3evOtIT0kShZq8AO/5g/d+d65xW3BHl9/9etVuGvi1aDgwZdQIOsKpEaED3o1oXiGNZokkjWM0D5Ax8q6I5E4mLx1IssJethj2hMEciN5kddPKhbzpO8FtydOZPPwqsXMQRr6DT7qY6rkBEzOuv4bb1DZaRaWrqQO+vxpUFhwuUacuh/Gu1k2XRocPg7TEZMQogyA4KGdOfeX5irJf1hLbm4e0CgZcyh1cayA+sAabGqy2+GJGYXbZiRMMPOe63Lx2ojD21lzYvqbndyZbmQgANIytkknTadqcmQi14djrBVhcw+T9lJuJOqlwMoJ3gsOZ51isbZT9bcW+8JuOrNq0KCdNhsN/CvQMJexyW2L2hdTIpVSAWLErmBA1+seewrCYi6DiXOTI5NzugaIpaGB5CJA61k3saxW4Dck3mMTGTxjvGfCefpUrWYcuWAEpof4TOvLXTrzpoxXfZM0CdIEkyCT4DYD1pJdi65CSwZIJExB+XXltU7j23Hm9DkBQXyTJIGkDuzvJ6RU91At61busY7Qq5Se8Ne6I1Gsa6elDfqpZ2bNAKZfUqOXrRGJvKXzsFEFmHIAz/WlsVTC7+TsALdsJ/ba6S37WBmPOAIEk1HhbpW1azgnLYe2QdgxyxA20C8vChr16VLAHLBIMGDrJymIOvTrT3sXOzW4xCq1proC95gNIBmACSwGk0rfQKSW5CQrRmAgAET1++geKYpDbZVMzqI20ZZ1p+JdA1ouJUMCRE/RblQvG8SHcsBpljlyKD7qmtkawf10XGA4Uly12juU91VjqRp+fCpeGYLMXFzVlbKdfSfgPhQvDeKLbGS5OQhWkQSGA3AOh8vGrXhF5Xa66CFL6DwrljVR/ejO/P3mh6uNqJFshXhRHdO3mKrQIe4wnMWKr4bSfsHrVtdP7Qf3T9ooO0B2h1iJjnrM/f8q3PPA8dilw9ufeYxEbluSifL0AJ5VksXi2uSGZi8g5FJyKPHaTylvlRHtTjS1+B9BdI+uxBn+XL8T1qDD2cogLmP2nmT1rTHClZMpWQI+VpUNb8F5np9U6xvWl4Vjc6wYDodd+6RuF5wZkfCqC+ndJnqYG2lE+zrzcfWSQCZ6waqcdhRe5s7zylo7d5TViTVY/9gp6MP8ANFWbGsSwLEaXrZ8CPtpxOo8/tBqLGuA9tiYAJnyysakLTBGxII8oqo8iktio4l75/PM0Kg1g6gyD8KK4t7/oKDQ6jzFbGZl+J3BZvTG3eB01BE/EfnetzjMc2MCXbSIqk2wwLjMMiRmyLoAdV1PSsrxvDKxSVB1Ua9Jr0XgFvC2ksD9mAyWiwOUHMy5WjnmME+Z9KGCIMDgDctOuUFlzMoOoMgaeZCkVn79sBhBO8gk8iJB5HXSvQOH4BrdzEWfpQMp6zmCt/irJe0mGytI0XNoOQzE6ejZh5RVY5b0TOPUq3Ek6ifz11qBvdGvT5UTl1I8N9Y8dpFD5JVo8eevwB+6trIoscHcIQCBz+t1PhXKBuOQYyz/L/ppVkVRd4TjGGMTZUSJ7pZBAn6MsnX6IqyS3Ye24tsyKzBpyBgp17oKENz+rVTnwNyCbd23p9Fw+mv11J5/WqzSzhzhjZt3wpzBgXVgRouhK5x0+NTYqLzAcNuC236vjVFwraAUyAhET494Dmo3rFXVYX7juwY99Gg7uWBJ03EitjheAXDbuLbxFq4WFuEzaJCmQTBmTB1AmDtWCQRdZWnRZgbZs6iT4UmWvUdaW2O8T3idNTuJ2Hxoiy7MWVFJIcrJgCTJ89h0qDhWHzrd1tgC5qW3J7C4wjl9CPNlpYPMrsxnJ2mbLIhoBBPX086mvMdvoPsOC13M2UKiMIgSSQDJIJiByqbDIv63YAAIztl1Me60GWk+u9QYe3DXTvnCoRGwEGac1wBwxIU65eUGTovp0o2HTC+L3i1lQQNFuAAf/ACRv6UNobNsNmJGHZDJ915QjfQCFO1NuuApaGiJBKkTrrBIE+dTJhLjqGhVDWjdEkk5YBgiAAdeppW+gUqVgVywHieUGPHX8ag4jZUW2IAnT/MKZjGMoAxAJgwYnusYncagUFeeApiT4Ce7u3XTQGlWxrBrWabhqWxYLG3nJZEI6Ajf89an4VaFlrtskd14EnlrHyis1w/jmUlkYMp5EAjTaQdjRuEUXC2IuiWzHLqdSdxG2Xz6VxuajGO266ezO+eOUouns66/j0L67eHaDX6LfdQWHfvtqNzv6bb61xb9wFc1uFcgLoRvtvz1571KmEIvFc2UZSxY7KBGb02+NaxlNS0zjRxyxKri7MHxtiMTc0kSmv/IlEo8wfA7Vc4rgC3Maqi4xt3EFwvkZYVAJAzCCxgeWbbrzjHD7DYZcTZW5aAc2yrnVtyG33/H49SkjBxZQ3gSGAnSSfARJ25mKI9mWhysfRnXYk0DauKM4J8oP8JGy77j4Ub7PJNwEL9DWA31vpGIn1py4JjybJiew3gAxlgb9pObTXbSrViOcVmcVjgLIRTLZtRGy5iTJ5cqdjMQ1xhyA6mPOOp+Vc6Z0Sg0k31LXiHvW/wC9939amZQPiPtqqGJYlAwnvAfMcwINWeLeFZo2g/MVS5M5cUVfGB3vz4VXodR6UTiJYa7jMdeYMRz86CBrZGYDx5CU0MHT/Ma2XsZhP1OxYvFpTMjsAijRnNs6jUxln186y3FAMpnxHz/rWn/2nbbhtm2Gl1LBlVWYhf1gHUAHr86APTsZhVbv6bZQf4W1jyn7aw3tTbJsM5HfVwrf3wwDa+MI09Q1av2a4ul+wBtcVEzodCIgTB1j7KzXtBbYYW8rDvIqq/mhGR/Huhl+fOlHZlPdGKxF0BkzfS0+Wm8H50wXYDDUj8+BqYYS24l8wC6jLMkkxpB9dOlHYPDoCoW2YIBDM4EkgHnqddPSt2zFFMrggachz8POlV9h3tFRPZDwDyPjNKp3HqRn8RZuoSHtqBkX3gE17v8AdPxq5LMuEVjaXKX+jOacqTMg93p60HY9qcUk/tHgKpjtS++X6AYjn0q+xXFbgw1q9dW06vsLltO6epi2GBMczWdhQfhuODsroZFIt3rdoCPC7vqfqdP6ZazlJYjVtM2h0WRE9BNbJ/aZOyc3MPYuBby2oAA1yvBOrd4R56msRgr8NeERmS2POHDb+lIpcnMLdJBAB0JB6bZvXSmC6Tm8HIGnKCxMkwDJ2jajeEXrS2rnaDvl2K7+6bDKD0/tCp9Kq0Qd4lt3LadCI+P40UhtssMGQbtwMSQOy7veiC4zGB4aa1INMZaAUD9o4C6ADRhGnShLF/KzsJOfKOX0SGET4imdvDB4gr7pkiCZ8PGigvkseMXD2CTHuMB6PG/pUmGxAyWSbmn6q4bzhQq92IO++4Bqou32IidBOwOkd49fOm3LVyRJZYkmdJHlp1pSelNsqEdbUUNxFtnK5fo6k9O6w+00TwXCAOXJ7Q2rZOQHVpyrqRMDWTvUDWASAIzEgCSDvO5jQ90mOlT4BHVgwYh4Gik5gTyNZ99DTdmvcT100F4ThuGD53ti2xxSKoUSZyki25I93STRFwqLSTsMQ5I8A0n5A1TY18p0WZYkkuTL8z4nXeetFYHFLlKsJXTQAyGPQRJFYPNupqN0dj7O9HPO37/ZYtcRbodr/ad5mAAY5fqx0MwOW3KuY7iIF5GyFgbT27iTuHKxr17pn0oZmtpqisx5aR8zFBYuw1wkAD3p1I8gCBOwpS7TrapUl58k4uzqMrb59vTzDcVjr1y7buW2FpbQMLOYtO+fqCB/WaD9oe1vKgVUYKSQiEIoP1ozSSZP5JpYfBFIkqDMyQeY0G0bAn40c2CN6QIgDvZMoHrLHpUrJkvZX60/wauOJPmv6fzfyZAYF1xGZ7bhCze8piCp5/KtThlQdxVPZgDIVYZQsasdd+s1HhjbDIiXGOc2wIY/8RcyHReY/OhozFWgt9LDmS0anMwAPMy3XrHxgF5o5MtKvx+TDF3eJv6gG2+dYLe8rZTzBE/Ixt41DhpkZWE5PcBGc973ssgkb661oOKcJS3bzZoE5T3VAgjw1n1rK4i7aVAbtm4RBBup9GGzhTPd3A+PjRgxNZNL26/Jvmyp4HOO+6/JY4fHAqgdYfNuQOTSQemgq+uZWUwQw0EgyN9day9u1mBVLy4gpMLdlbgMysMdToY0MbVZ4F+yFy2UdVBPjv5cvSuyWNxfoea5xknXIB7QgobBn/8AIWT4EMseJ1nXpQ64oNnnZHFtSOeZVIPxai/atu5aPS9ZP+P+tVWMSHvnpfsGOWvZjb41SMybi1wBSOZzEDmYjbx1o3hFx04ebhsk/tCQ2caQ6se6J+uu8b1X8VsZwQdCJHxA/CrrB4hBwi6uZAwv7MwBKtZt7Dn3gKYHcZxB0vG9acq0yD68x9oNXlnjv61hXkRdCOhjZk7M3CB4LEjwMcqwfEOIknQaZmBjmAp2HpNH+yGMXKMOVC957iOQRvadezOkENII8fOmhWHATbO+qHSRqBB5jQeM8qmwbKDb1QaoO9mLRmCiI0G0CaEs3ZTLlHuHWT9XciYjwin4O6QAQzeSICdGbUmQRyEeHiauyWiO5jFU5RdtiIECxpty0pVYXkuZm72J95tiY3O3hSosKJsZ7S3c5W47Zc+TvpZdBETHcnfaTrXeK4hhYuXEfD5UzExg7trNlX3DcUssyw6agaiRORwPHO2DAFQzTKOuZWJ302M9D86bh7dwWLwJTKFbeZGmwk6f0FZRdujSeys3lkl7ZF04GS5uFTiL1shtQujWoMA84ms3hsNntG4btsR9DOM57oM5J21+RoPF8Su230y5mt5XK3GQkMSCCMveECInWKmw+Ni2V5weXVSOYqjO73CrmBHZh1LHVljsiACsn3pjkJ6T4V0YBo1ze8VM5Rs+U8ydtPOkeJDsmWGzMXJOg3Vh16sNPOpW4mCmXsye+Wkk7dpmj7qNw2JOH4JOzfOVkCQSX3NpTtljcnnRPCuH2jdgXVX+01yjSCgG5570Dg8a622RbZ7wAJBP1FG3muamWHvBiy2+Z5Hnl/0/bRTC0WXFMLbUuBcZjlvGREZhZtxsOh18ql4hwwG6ltGPfUk52JiNfHTSqS/bvuTKQTmJEAaFQp08h9tE4LEtbuo1w5omACCQDppHifzFZZo3Hf0+To7M/r28n8HMSi2mNti0roD9YxsDoeUU/hOHW40dkUlGaTprOimdNd6uX44JkWXPPY9fAHWq3jGI/WAFay4gMJ706lTzTnlj1rJRxLp8murN5/BBhwchZrJTfLmAGyMdToAQwg+AJ5aFXGtZrozAIOzNtg4Mrp2gAg/fOYRtQmIDPbFs2yVUlgC1se+CGHvAbMw9TUaYSNOzUDUe8ui6fVc/VX4Cq/4lxH7CfePmX3CcBaJW5Ya5b/WLkohAMqQkty7pAYGepHkO8QxAa7bZSZhGACAiT3AYLA73gdB9H4xWw6uHU2w8s2bM05iIJns23FNFpgILWoiDAJnWde6ukiY8qfeVxF/b/JLx3zJfcj4nYt2j2Az3CiITBVZVEcyZzaqttATA0jfaj7ai0ltbdtiLyKjqT7iloKggAyM51Oog+REL6gnEecqxk7SZvfdTX7PTNdJj/wCPfrqGo7yXSP3Duof+vsaYYTDWhlhAAwcS+zAAA6nkK5ex2GLli1ssIMiCQB48tz8TWVFzDj/ivvO67/8ALbE1x8XhtZLNO/7S99gYClryeS/fYenEurNBxfiKPbyJLEsrAFWiARJLRAA39KosDiG7JVW4LbC6rkkHKU1zKe6QJA5+FQXMdhuVpSf4gW/zMaDv8WtAaW7R8ly/5Y+2pjGevXtf76mjy4+6eJJ03YS2cgG7hrN5pYu9lgD3e8ugJLEkRqKmwFyDAW4Q4DQ266kZdI00+dX/ALLOhw9u6QBJYk7x3m+kdYHidqt14lagHOBIHNtzrGg/OnWunXrW5yaVF7GO4rwq7fTKLd0FSrCbZ+iwaJ21jrQfFeGXk7Z2tkC4bRXqShEiPQV6J/tBBuSZHIuY05jlVXx7EWmVQXWQZ0cA7etS2otXwJrZsxPEBBPifsFXvBFnhWOHMPaMCJMlRz5d2mfqltwQyyIETGh11BEVDbPZ27tpIy3Cp11hlOhHxI9arZ8CTMtjGBM55M6gRppB5dPsoz2YugYq2rglC4iIkEkQR67ih+MYTIqtJOgUmf4d+u460J7PXXXE2iZC5167HmPGNZ1qgNFaVQwXYkHQmOWnj/8AVSYNSy/TblCsAdebDXrvsKtr+CR3NzNbmQQezMwBtO9Vl+7asd267EMRqqiQQoG56/jVVSFyy5u8Nskkm4wJJYjoTr08aVUmIZS39lf2A+jyAHWlUlUZXh3C7hkqthgf/kJAII7pCcpnzAo/E4F8pFxR2n0AcxhZ1hohuUQWIgzQ2Ewrm44g299RmgNB2ABEDaZ+3SR70fs7nalbZliFYSFeSdTEROuk6VFNsq1RosTw39WZ7V/Di1mQtDzDFQSGtsJVoJ02MQJWdaj9bIQMWVZEjuJqYGglepNS2Ll/EhLa9o653aWeJC2yFCZjrqCNBzoLiKqoVSpli0EagAIIlh4zTVpkSaLHE8SIgF403CqJO8mF8fCkOJygLXHC+7mBcZjqdY0Gx2jag8ZdBJRFAAUkGY1IQBdf7pM+NWWMdLgZhlUHK0SNCLUGAPE0/cPY6c4ti5c7bJCHMTcI1I8dZkfGucPsdrLLaLoH00O2XbXY6zFLEcdU2BYKmFFoZuRyOhOm+ymi/Y/iCLadS6j9qxAJAkQIMU9KZLbRX28l10t27UsNWGWPokaE6cjUuKnD5Q9tlBXQDLyI10O2vzqDgmLRMWjFlAyGSTAGj7nlRHtJxBbrAZkICuqlWGv9mdYO8yPSjSLncF4HxS0r3P1lzBaE9469BFQ+03FcrKbDEJIB96Tp0Pl86oGILjNMdpy56iRPIxOvhS4o3cAmYcaj1pNKyldXZaXOJXMshm+juTzYDr41e8UwwtwWuXVB20JnfrlrD4W4SCCSfd3P8YrW+0PELZVcrEnPrI2OXbyrLJaqjSHqQWVF1M1trxBMAlQBIInqf60zEBFbKxuSYEkiJIkbCaFwPFuzW0mUk9pc8gM4/A+XyPMdfDGBI/s9djuBIjzpblbBL2gijutcOxCuwg+qj5TRz4O2DlIAOhk3G+G4qO/h3YRru7azInaQTqOUeNTvYtOQ5ZgdJjnEdaViafQqHxPehbAJBYe83Jon76mS+8f2FsEzGhOw5mR9nI1HYtk3gFGY9pe0/wCYGj8PgbzZGyaKXBUdQWWYJostRTJH7qAxb3A90bkEj/KedQY2/ctsAuvdBgBRqT1K+VLEXAENrLGUpu2xAI9d6r+K4jtXiIlAOuzCihWXWAuOyXg15gVKSAzQJWYhSoB8aFxuFjLmu3jm199ogHb+028qqsZinRBZRTDZGBk5oVQBoPInyO1Mw2Ium6xyOEMwpBgaHkdNarR5E6hzX7I17HNIOrGfDYzRGI4kAlgW7aqjITlgR/auOh+rVaqlnIKZNtZEHXodRvvPLaljlIWwpMjIw7p/91joeutUo7i1F1bxKqlplWCxTMFhdTM7DXY/CmWeI3DbyqWKkKW1zFQLkSSZj6NAq0LZkkGbekbd+5E+lE8MbsnctAtsxRi2gAzAkc9O4IPjVJEk2NsMyhWcsAQxEQQPMDzobhuINu4SkaMCoOogNMcidNKZxDFqMRca1elSbZU5iZggkE76QdusazU+Pu22uF7ZAIY6oJBBM6HumRqJPjV15CXqHWuL3iTJYDUwqjQToJg/bQON4g7q4bMwWSJEEArryGxj51SPfukmTdjXafQ713CY51YZgSBMrO5iNaq2SlvZp0xQYBjcIJ19+PlmEfClWbxFguzMWCkk6RMRpE89q7S38i6j5m4b9HOKKkdvdzcjk0AnkA87aak70k/R9igVzX77RqQ1u4VYxp4AA+Br0jD8SnnVhZx1Y6x6Tzu9wPGoAVe34gi6g8ZOU+PTWgsbwrFOYe7hsjE5pvODtGgLNPqIHjXrlvHCpRiFO9NZA0s8Ob2eIJ/a2Y8LpP8A2CmXOEEbXF6aa8vMV7rkstvbQ+aqfuph4XhW3sWv5APsFGpBTPBjwQR77z4ZfvNQPwR9lLAen3NXvjezmDO9hfTMPsNQt7H4I/8ACI8nb7zTtCpnhScFJzZiZIInLtpE+9QuH9nmVhmbMoUgaMDJaZ0nT1r3pvYbCHYOPJh94qM+wWG5Pe/mX/TTtC3PEH4KkzlMzP0t/hXMVwnP9Feukj5ARXtx9gbH7298V/Cmn2As/vbv+H8KdoDwr/YJAgAcvpHlrT8Vwu64g5d50I3r28/o/tfvn/lX8KYf0fW/37fyLS2HueIDhV3KF7pglh3hoeu/XWmNwm/IMrOn0hyMjn4V7j/u9T/9g/yD8a5/u8T9+f5B/qpUgtnjmXFyTK6/xH4jvaUz9XxXRfz617L/ALu0/fn+T/yrh/Ryn78/yf8AlS0oepnitrh2KV840Mk6Hmd9jRdu1jQIBEebHfzavXW/Rwv7/wDwf+VJf0bpzv8AwT/yo0oNTPGTwjEn6vzrg9m77ncDSNx8NTXtX+7e1zun+Rfxpo/Rph/3jfyp+FGwrZ5GnsvdgByrarrn1AAIjYyDI2+qKaPZjK2YMxOvSNfNZr17/dth/wB4/wDKn4V0fo1w31n+Cf6aq0G544PZtQSxJmZPeHw22qVuDhgqiAEJIOrTJmDsIr2Ifo9sDa7dHkV/Ckf0f2f3t/4r/potBTPJrHDsgjQ7nUbeAHTU/GmfqMk5wrqY0I0BA6c69cH6P7H72/8AzL/prv8A6Dw/7y//ADj/AE09aFTPGxwO3rI3/hGmvLTwiibWAVRAUbk7D8K9c/8AQ2GH0r//AFP6V3/0Rhet7/qH8KetBpZ5J2A6D4D8KA/2eiN2gUlpzct5mdB47dK9pPsVhf8A3v8AqtTD7FYXpd/6r/jS1oNLPEcVhLLsWZnBO4CsBt0y0q9rPsVhOl3/AKr/AI1yjWh16FZZFHWaVKsCwy0x60ZbpUqACFrqUqVMROijpUfaGdz8aVKmhsLwjEzJJogGlSqWDHA1ItKlRHkk7SpUq0EMU08UqVAzprlcpUAKkK5SpAdprmlSoActcNKlTAVdFcpUgOOaZNKlQM6a4a7SoENqGu0qYEZFcpUqAP/Z">
            <a:hlinkClick r:id="rId3"/>
          </p:cNvPr>
          <p:cNvSpPr>
            <a:spLocks noChangeAspect="1" noChangeArrowheads="1"/>
          </p:cNvSpPr>
          <p:nvPr/>
        </p:nvSpPr>
        <p:spPr bwMode="auto">
          <a:xfrm>
            <a:off x="38100" y="-1036638"/>
            <a:ext cx="2895600" cy="2171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data:image/jpeg;base64,/9j/4AAQSkZJRgABAQAAAQABAAD/2wCEAAkGBxMTEhUTExIVFhUXGBoWGBgYGBggHRkXHRgfHR0YGhofHiggHRolHhgdITEhJSkrLy4uGB8zODMtNygtLisBCgoKDg0OGxAQGi0lHyUtLS0tLSstLy0tLS0tLS0tLS0tLS0tLS8tLS0tLS0tLS0tLS0tLS0tLS0tLS0tLS0tLf/AABEIAMIBAwMBIgACEQEDEQH/xAAbAAABBQEBAAAAAAAAAAAAAAAEAAIDBQYBB//EAEkQAAIBAgQDBQQGBwUHBAMBAAECEQADBBIhMQVBURMiYXGBBjKRoUJSscHR8AcUI1NikuEzcqKy0hUXQ4KTwuIWY3PxRFSzJP/EABkBAAMBAQEAAAAAAAAAAAAAAAABAgMEBf/EAC4RAAICAQMBBwQCAgMAAAAAAAABAhEDEiExQQQTMlFhgbEiocHwcZHR8SNCUv/aAAwDAQACEQMRAD8Af7NKhwyqwylmZluH3ea5SQJXaZ18udXDsfdvAnu6XNCYOgJ1h18QZ6NyoDg3cwlpXQm2VJDKO8CWMnoy97n4wRRqgomhF2zpprAJ6fStufn/AB10Pk5g62rLbTMe1QtCwR3YUGVPPn3WA25b1osReyr+zBuW3Yo3PITA56gSdjt4VR8MtglOxJGvfVhqRMarswGozKNI2FXmKzM9qGFp84zpOlxSygkHnoOYnyioZSLHiTMmZwOW3ImNAeh8ayVmwUw2KDEljctqWO7EMSTWv43eZLDshhhEHTcsBtznaOdZe7i1u2XQIUuF0Zh9E906rz5GRyg1WKk/6DJdFBFdAroWpVw7FSwEqphiCDBG4MbGvSckuWcSi3wiMCnAUgKcBTJEK6BXQK6BQMQFOFNVxJWRIgkTqJ2kelSAUAIV0UgKcBQAhXRSApwFACArorsV2KQHKTMACSQABJJ2AG5NOim3beZSvUEfEUDHCu0LwrEC7ZtXAZDorT5qPnU+HvK4lTIkiRtIMGOuoifClYEldpRXYoA5Xa7FKKAOUq7FKKQDao/bGzmwrfwkH7v+6r6KruPoDh7o/gLfy6/dUz8LLh4keQXrRk6V2tRgcErICd9R8CR91KuRYtjpc0ajCBreHtHR7bIkqdlaBoGGqOfAg+dTWU3NgkPsUMZojVYiLg02AnT3OddsWYANgyQoV1G+kzmQzmSI2zDqBSZLbnlbYnxKGOh1Kb/xL/dqALbCZWeyLgFsiGXKTljNM9UI101HlVxey9vYS4C7zmS5EbEkqeR7q/HkKrcEWW4gdTd7oJbQt7pMAjS4sg9fOrjDBu1tdmV7CNuanIxGh1EzUMpEvtQR+rtMwSoMec7elYviGFzqpZswS4rJBOhUOIJ3kTMbiRttWx9qiex0AJzDQ8wASfH4a89N6ydzLllUKkuZnmQBqD073z571rhSckmTlbSbRkfaLjJE2kkHXMZHiIEHQz1108asuD3sRhwhLM6vIAjQkEgpB3AGpgg6geeTv4bNfcLAHaNMmAB2g+GgNb+23a2cOVEFReMTMlrUDKTuZ5b1jmk5S3NsUVGOwlvoxlCIJMAHx+6pAKiHDyrLcDkAqFK665REnXedfSiQK9Ds+RzhbOLPBQnSGgVR+1HFhaQol0LdyzlAMwTE5tcg31gnpWgC1g/a2w645TKhbyqAY5iFg+sa9DTzycYNxH2bHGeRKXAZguK9nZt9ihZyP2jGcgOUksxOrkRq25312rWYS4HQMCDIEx1j8/EV5+1o2zyVtRoQQR0I6H8xVjwDENauq4g2713suz27F4zSnKDmJiJIzEHQg83Z+0uUtMjr7V2NQWqLs22WuxUmWllruPOGgV0CnZacFoAYBTgKgxrlMrj3QwDj+FtJ9GIPlmrnEbbAC4gJZNYH0kPvr4mNR4qvjSsdBMVV3MObhIuNnGYjsxosAmMygy0jfO0ae7TMX7RWgqsjB5M936sHntO2m/hWV43xy5cUhYCMTmVTuDyY7ka7DLuawydohHbk1hik9y+4C63rXYW2i1aJtsQdXCsVCpGyQILjfYczWkS2AAAAABAA0AA2AHSvIuFcVazeRlfQMAyIQJSRpA5n5169hryuoddVbUGCJHWDrRhya16iyw0v0OxSinxSitjIZFdinRSigY2KUU+Kju3VX3mAosDsVWce0t+BlT5MpFObjVvOqjWWVZ6Sa7xu5FkPsJk+Ws/ZWU5JppGkItOzzO3xAoMvQn5mfvpU2/hu8fAkfDT7qVcykzocUeidol1gR+ycEQGOhgSGV+Ugz3v5qkxFw7X0M75wAGjqRs48fg1Qi4cxXEL31MF0EbAQWTQHpIynTnU1tLiqAhW7anbUqCeZGjWz46eZqVwIuMCzKxNkZlAnIBs0QZQ6q2/n1O1W2CyPiQ4LC5k7yHYd1dR5Zoqmw6ZrrkXOyuwR3jpmzDZhEgx0+NX+BZjiGzWoIQxcj3xK8+e1Qyog/tfHZ21JiX0OuhAPTXn0P3jF8c4obKKHIZ2DMh5HRBEjQxO46VsPbB4FruyMxnz0iPHfkfKvMva/JmtZAQMhMHcd8g/5aqMnHdA4qTpmcMljrJPvHrzIPmdY8a9FtJcsKouAuhUftE95RC5gyj3kgx4T61grKd8DxH21626A9npsF8xovxGm1YSRvFgLvmVSCrLGjA6acp+t4HXQ8qiSCJBBB5io3wJt5ntOAxOvNH0OYXEjuxl+j12qXC2yBDJkIJkSCN/o+HL0rr7Lka+g5u0wTWoeFrKfpHwitZtOR3hdyg+DKxI+Kg+lbFVrPe3+FLYTMP8Ahur/ABlP++urL4GYYHWSJU2uG2ri3WZoyuFU7xOx8qrbDGxets5hVuKH1EHKd5JiQCdTyJo3hlxghuMua22UOPEgEHbrzp+GxNhbn7RDcRmYKhXNLEQJ06mNtZHSK8TEvqhWzv8Aye9l2xyvdfv36mtHFrEwbioTyfu69AWgH0mjwtefX8bcwzGy9ycLB/Zhmz2VbL3MzQ7KCco/vE5SFgajhF63YsW8txWtBE0BBIBHvIOeoMoOURrofbU/M8CWOuC6yUnhQSSABuTtVJxD2mAB7JZ/ibQeg3P50rI47jruZYtcP0VUE/BR849awydrhHZbmkOzylzsa7ivHrIRkC9oCCp5LBEEEnfQ/wBaymI483ZKLt05VUDpmgRJA3J9arMY2JKM7KqARlWZOpjloN+tP4NgoYvchjAyyNvLp6VyTzZJ88HTDFCJDicfmtlgjBJCjTfoRO48da7w7AC8JuqwgiBmOojnG3lVnxBg4KjSCCDE6g9PSgDxELohLMOQEj1OwPrWKqjV2Wv6hbAFtVCqdIGnr51fex3Fwe0w7mDbllJIgr9Lyg6+R6VgsRiLz+A5xr89hUPDceUKsFm7bbtOuddAQRGunTmAa2wz0OzHJHUtz2XD4kOe6rFYnPEKTpos6t5jTTeiIpvD8Wt60l1DKuJH3g+IOnpUxWvTTOFoiiuxT8tLLTEZ7i/EHBIXugNlPlrJ+QrPPcZ4LEmTm9BtWnu4AXbt9JIi3n081+6aouIcPe3uJUwqsNj18j4HX0rmlLemdMY7WgFTENzEv6natfx1suGdgJyE/APP2NWTI18z8lFay/38FcnnbDHzNtT9opLkDzB7+clwIzEt8TSqC3cgR+J59aVZ0WekgvbAB/a2e9kZjIiTGS6D3TEaSP7tSYVELqUuG2wIkMcpAJ1yuAFOh5hT51FgbLe9hnkEe6NGgmYa224E8iwqfDsvaKLlghhHuLodjBtnb/ly+RpLgRZ2ygLLetkyVXMAVbUmGI0B23A18a0HC1Pa3T2odeQ5oSxlf8I+FU3BkvL/AGTK6ZlBE6BDM90wQRoY09atuAMhe8y2yhlQ4M+9LagHzqGXED9rSc9sBgDDaE7gkaa6RpsT6GvOPbIMb6hwMwtwYmJ7R9Y/PlXoPtcR2qBlJGQ6jfnOnPTy868/47aDYy2iEhT2aA8wGJIkEcgT+daHtEa3kVowbJctZl0Zlg9ddvCJr1O+vu+n+U7HrpzrLcTDOEDS/Z3QM+m5cb68xy03251qsS0eEAmeR0ffpET61jdm1URZW1nN6gTHfGo2ZdNPiaWLXvU+0hA1AEsdMxYe+8EN15xymKfeTveg+yunsvj9jn7R4PcGW3VP7bL/AP4b3/J//Ram437T4bCyHfM/7tILevJfU155xX23u4wm0AqWiM2Uak6yCWO8EcgK6cuRKLRhgg3NfyaH2fuoLBVtSWtEAb8oPoYrP+17vaxDi0sJLq3dzDKdCrLzUyfyKtOE4M3IAMFbYcHxUA0Jiu1uFnAUyCWZjzgkCIM+vWvFjPw/y/ye7mxpQbvyv99huGxZCMLwVs5DFnYtlgZciggd3L3YPX1quv8AFUUBbRJAkqBtJ1J6anc7miODYNbgz3hmg6AzERO2x186mxuEVrmZoC5YI56eXKuiU3LxM4FFLhDxwi4xLXrsjki6DbmTq3yqPguHtoFfKS5HeZiZB8BtG49K5f4wGHdUt6QPPX870Pcw967oxhegkembcjyqLorTYdxLGIZDkQY05mDOnPeqq9xExFsQBpJE6AchP2xR9ng6qASNNtdBp1J3om3btQVWCI1gd0jQQW577eFTY6Ku3hGud5jII0kgz0hRp8TR1nAqIBjUwM2mvlR1qA4UCB3dh1A586B4bb1Q5STKyzHxA3OtNJsTdBFrDK4ZdRp0HgNvWsni8O1i7APPMnTqU/D+lbLhqGZI0yxOuuo5+lVntBw83WABiJIOmhAWD6QfiaqApl9+jfjAVzhyTkuzctE8n+nb+GseFeiFK8MwWazdVWMGQ6MPo3Rz/P316xY9r8N2ds3LgW40BkAJKtMGYGizrJ5V34cm1M4ssN7RclaGx+JFpC55bDqeQqfC4y1dLC3cR8sBsrAxO0x5H4VU+2Gllf74/wArV0atjJLczuE4jcVzdViHJM9CPqkbEeFXmB4itxSBE7MjAEHf47Eg7is7hV0/PQUNdJViQYIJ28v61nOKaRpGTTY4ppHgF9TvWt4d38K462iP5S6fcKzLjUnxZvhoK0/suJt5fBk/yt/3Gs73RZ5NiBDMNdz9ID5UqscVYh2kDf6s/OlU2OjY2rVp9mNpoHdfUDbZwJ/mX1q1s9urrmy3FAOV21AhTOW4NpjafSqwYi0Z7S1lgwTbOnqhlQfLLVhw/DAOxtXiQQe6DDZtYUofeHlPpUMCx4VbtF1IuPbYPIUxrESsiNPQb860HBFuw/alSwIAK7FYkH/FVDw28AR2mHjvOc4UrlISTIiASOWnLSrr2at2xbbsmZkLkgtv7q6VLLiVntHnOJUIwnKvdMRMmDlOh35SfKsPxDXGkkqjA2mk+6GVFPM7ctTWz9pChxBDqdAssNZBjSNOu889jWUHDhexYVmlZQaTrCKNSRPMcuXKlPwlQ8RocfglKFbYILXbbSJOYwJYbiBl96YmOtXmIwRkwNY9fpDbYjvcjWM45xW3gGcJiAWDNNuO6NjrMgRrrM/CsZ7RfpIxN7Mlo5AfqzvEat70AqAQCNDzrJRNHJHo3GfaHDYQEPcUvM5LYEnvE95ZhT4kjU15p7SfpDvXzltfsrZgEI3eIgal45jkIHnWaXC3brSxOp0HPeR6gEidiBV3Y9nVtgdoQpOw3J8Avrsa0i9JnJauTODD3HjMY2PqCdRVngOFm2GfLAC8/FhsN4+Vag4FUNtbcKWIBZhO8a8ogVBx7DojZVcuAPe01MrO0CplO0aY41NFnwXGraIZtjay6eKjWgBi8i5Z97lEzV5wV1XDE9mHM2wRB9wgAkAfnWqzsrYLMZKh8qypLakwMvXTn0rhj/1/l/k9PM08b28vt/sp1vXG7ttcqqI1EzyGsxROG4Uza3Dm59Y8fqjzq5trJjLHdJ13ByyNtBQuNuosi5LHKpC/R1Uctt55VvbZwbIdZwiKYjUSep0ExJ0HpUOFxuZhAABDHXVtFJ30APlVpZw5LEwd28uY3oHBcG7NgzsB3YyyZkiDHP5U4pdRSu9hmOX9m5YTAB1/hdaG4ffuXGYZQFAj18zodqv3sCD3NDpmcwDqORk7gchQl29bEzcJPRBA8BmOppKSSoHG3Y39WAYOzAQF06kAfhyFB2UtBwAstIAzmNvPbXXQCrLGfsgmRRrJYxJ+J+3woPuPZiM11jOg1zTM/Ckmx0GC0XLDtBIGoUbebGhLtkggNqYOU9dNj46fbRXBLcFt5ya7RuTPWfOucUsSVJJAAJ0/hE6cpqoEyKDiKM3aQIIYoD5rv8DQmHudooJ0dTlcDryPkfuFWmKBKuQZbMCdNNBHwIE+poK9g2S9mWIbRxO45EeNb8GRf/o8xy2r7h3CKUIJYgCdxJMDkfjWv9o7i3sItxCGUuIZTII7yyDXn/s9wm3cxUuoYlWOpMd1SdBtrA361tOJsFtLZWAuctA0EQOQ8ZPrXVjf0nPNfUVGCX3vOfz8KGxdvvH0+cD86UfgE1PkPz86j4hbhvQfKa2fhIXiG3FUhSuaSFDTEbSY8N6lw3F7lkdzKJLNJEnvCPLZRUFomD4AR8xUF8asOkfZ/wDdYM1QHcQsSx3JmlTyDSqCjTPiLyt+1tB9dO0XWNdn0J9GNTYJrDMxCMhIIhlLKDI72YCRr1U771FgMNiF/sbgYTJCOGBGm66H4rRWFxDHtO0tAEAByhymJEHLBXl0G1JiLjhSYhVBVluIA8rmDSQDlA8JgRpz0FXPAWm2T2XZSxlIiDAB08Yn1rJ51S0bmGL3LwRgtuQvdLEZ5/hmdDrGgFebca9rMfiJtXGZFDEMkZdeYYbnaNZ2qGUmege2HtVaw992zpc0EKIMQokZh7uxJAPpXmfE/ai9dd+yBQEk6HaY0nnEf4fGh8FwZnGZjIB3YwND8J0G3TbWrnDcNVCVy5mGWTsi5jA13+zak2Ul1M9heDXb7d6T4DYf07xGsaVd4bgdu2FJ70kKqrElp6nQdJqyxjKDlMhRaY5VkAtA10IonFWiXTLlhXzdyAAoI29NKlspLoLD4UqmbKighwFGpGVoJLc5NRWQi27DJbOdkfM7alj3dZ3ga7nnyowsAhUDUdo5PMhmkT5DSuYa1duKoRAls22uKW+ose6o2nNziovyG1srBsRhluZQTAGVj6cqB4mbWQhdSdjvsyzB5cq7xhgEUnbfw907+FA4pyUB8Dr/AMyxU9DWL+ui44YboOa0JyopYbyI6c6fZD3lLD3muKxIA096TG3Oj/Z/G2rdvvNDMbYiJ7sT8NPnVNiRdtXTaVWKZypK7rqYJWRKxrM6RXLDiHv8M7871QaquN/PzLlbIWS796CIGp2ImNTMeFdezbBzMigwAGuEDYaQupn4UNwu5dmJTKARCrEwd9zQ74UFzqNGIAOp+XPzrazhoNu8RTkzN4KMg8p96g0vkaqchMzEbecfOnvYAbIks3OYgeEDeI+XOldw4AAZifATA16D7aVjo4MMznNvG5JiPtNMayq7t/KP+46+sU7s0BlWZDmEEyB8xrT7il9xFwagjZx+On/3IgQB+NthuyB5tr8Pzyoy3YUGQBppty6UHdMrZP8AEp/w1YGmSCIP258UP3fjTL9kNA8Dr6jWnExfWeat91dG6+tXDkmRn8Vbhm8oYdVIE6/nWo8XbDZ3zaZVYdOYP2fKisfpcb88qDe5CsPosD6N+B/POtjMrsJxp7GKR1AOTWCDud512I0rYtj+0W0DAaXXTmF0mDqPd68xrXm2Oi9dEEpOmm55+nTn861GH4T+rjJBnMyNIWTILAsYnN3evOtIT0kShZq8AO/5g/d+d65xW3BHl9/9etVuGvi1aDgwZdQIOsKpEaED3o1oXiGNZokkjWM0D5Ax8q6I5E4mLx1IssJethj2hMEciN5kddPKhbzpO8FtydOZPPwqsXMQRr6DT7qY6rkBEzOuv4bb1DZaRaWrqQO+vxpUFhwuUacuh/Gu1k2XRocPg7TEZMQogyA4KGdOfeX5irJf1hLbm4e0CgZcyh1cayA+sAabGqy2+GJGYXbZiRMMPOe63Lx2ojD21lzYvqbndyZbmQgANIytkknTadqcmQi14djrBVhcw+T9lJuJOqlwMoJ3gsOZ51isbZT9bcW+8JuOrNq0KCdNhsN/CvQMJexyW2L2hdTIpVSAWLErmBA1+seewrCYi6DiXOTI5NzugaIpaGB5CJA61k3saxW4Dck3mMTGTxjvGfCefpUrWYcuWAEpof4TOvLXTrzpoxXfZM0CdIEkyCT4DYD1pJdi65CSwZIJExB+XXltU7j23Hm9DkBQXyTJIGkDuzvJ6RU91At61busY7Qq5Se8Ne6I1Gsa6elDfqpZ2bNAKZfUqOXrRGJvKXzsFEFmHIAz/WlsVTC7+TsALdsJ/ba6S37WBmPOAIEk1HhbpW1azgnLYe2QdgxyxA20C8vChr16VLAHLBIMGDrJymIOvTrT3sXOzW4xCq1proC95gNIBmACSwGk0rfQKSW5CQrRmAgAET1++geKYpDbZVMzqI20ZZ1p+JdA1ouJUMCRE/RblQvG8SHcsBpljlyKD7qmtkawf10XGA4Uly12juU91VjqRp+fCpeGYLMXFzVlbKdfSfgPhQvDeKLbGS5OQhWkQSGA3AOh8vGrXhF5Xa66CFL6DwrljVR/ejO/P3mh6uNqJFshXhRHdO3mKrQIe4wnMWKr4bSfsHrVtdP7Qf3T9ooO0B2h1iJjnrM/f8q3PPA8dilw9ufeYxEbluSifL0AJ5VksXi2uSGZi8g5FJyKPHaTylvlRHtTjS1+B9BdI+uxBn+XL8T1qDD2cogLmP2nmT1rTHClZMpWQI+VpUNb8F5np9U6xvWl4Vjc6wYDodd+6RuF5wZkfCqC+ndJnqYG2lE+zrzcfWSQCZ6waqcdhRe5s7zylo7d5TViTVY/9gp6MP8ANFWbGsSwLEaXrZ8CPtpxOo8/tBqLGuA9tiYAJnyysakLTBGxII8oqo8iktio4l75/PM0Kg1g6gyD8KK4t7/oKDQ6jzFbGZl+J3BZvTG3eB01BE/EfnetzjMc2MCXbSIqk2wwLjMMiRmyLoAdV1PSsrxvDKxSVB1Ua9Jr0XgFvC2ksD9mAyWiwOUHMy5WjnmME+Z9KGCIMDgDctOuUFlzMoOoMgaeZCkVn79sBhBO8gk8iJB5HXSvQOH4BrdzEWfpQMp6zmCt/irJe0mGytI0XNoOQzE6ejZh5RVY5b0TOPUq3Ek6ifz11qBvdGvT5UTl1I8N9Y8dpFD5JVo8eevwB+6trIoscHcIQCBz+t1PhXKBuOQYyz/L/ppVkVRd4TjGGMTZUSJ7pZBAn6MsnX6IqyS3Ye24tsyKzBpyBgp17oKENz+rVTnwNyCbd23p9Fw+mv11J5/WqzSzhzhjZt3wpzBgXVgRouhK5x0+NTYqLzAcNuC236vjVFwraAUyAhET494Dmo3rFXVYX7juwY99Gg7uWBJ03EitjheAXDbuLbxFq4WFuEzaJCmQTBmTB1AmDtWCQRdZWnRZgbZs6iT4UmWvUdaW2O8T3idNTuJ2Hxoiy7MWVFJIcrJgCTJ89h0qDhWHzrd1tgC5qW3J7C4wjl9CPNlpYPMrsxnJ2mbLIhoBBPX086mvMdvoPsOC13M2UKiMIgSSQDJIJiByqbDIv63YAAIztl1Me60GWk+u9QYe3DXTvnCoRGwEGac1wBwxIU65eUGTovp0o2HTC+L3i1lQQNFuAAf/ACRv6UNobNsNmJGHZDJ915QjfQCFO1NuuApaGiJBKkTrrBIE+dTJhLjqGhVDWjdEkk5YBgiAAdeppW+gUqVgVywHieUGPHX8ag4jZUW2IAnT/MKZjGMoAxAJgwYnusYncagUFeeApiT4Ce7u3XTQGlWxrBrWabhqWxYLG3nJZEI6Ajf89an4VaFlrtskd14EnlrHyis1w/jmUlkYMp5EAjTaQdjRuEUXC2IuiWzHLqdSdxG2Xz6VxuajGO266ezO+eOUouns66/j0L67eHaDX6LfdQWHfvtqNzv6bb61xb9wFc1uFcgLoRvtvz1571KmEIvFc2UZSxY7KBGb02+NaxlNS0zjRxyxKri7MHxtiMTc0kSmv/IlEo8wfA7Vc4rgC3Maqi4xt3EFwvkZYVAJAzCCxgeWbbrzjHD7DYZcTZW5aAc2yrnVtyG33/H49SkjBxZQ3gSGAnSSfARJ25mKI9mWhysfRnXYk0DauKM4J8oP8JGy77j4Ub7PJNwEL9DWA31vpGIn1py4JjybJiew3gAxlgb9pObTXbSrViOcVmcVjgLIRTLZtRGy5iTJ5cqdjMQ1xhyA6mPOOp+Vc6Z0Sg0k31LXiHvW/wC9939amZQPiPtqqGJYlAwnvAfMcwINWeLeFZo2g/MVS5M5cUVfGB3vz4VXodR6UTiJYa7jMdeYMRz86CBrZGYDx5CU0MHT/Ma2XsZhP1OxYvFpTMjsAijRnNs6jUxln186y3FAMpnxHz/rWn/2nbbhtm2Gl1LBlVWYhf1gHUAHr86APTsZhVbv6bZQf4W1jyn7aw3tTbJsM5HfVwrf3wwDa+MI09Q1av2a4ul+wBtcVEzodCIgTB1j7KzXtBbYYW8rDvIqq/mhGR/Huhl+fOlHZlPdGKxF0BkzfS0+Wm8H50wXYDDUj8+BqYYS24l8wC6jLMkkxpB9dOlHYPDoCoW2YIBDM4EkgHnqddPSt2zFFMrggachz8POlV9h3tFRPZDwDyPjNKp3HqRn8RZuoSHtqBkX3gE17v8AdPxq5LMuEVjaXKX+jOacqTMg93p60HY9qcUk/tHgKpjtS++X6AYjn0q+xXFbgw1q9dW06vsLltO6epi2GBMczWdhQfhuODsroZFIt3rdoCPC7vqfqdP6ZazlJYjVtM2h0WRE9BNbJ/aZOyc3MPYuBby2oAA1yvBOrd4R56msRgr8NeERmS2POHDb+lIpcnMLdJBAB0JB6bZvXSmC6Tm8HIGnKCxMkwDJ2jajeEXrS2rnaDvl2K7+6bDKD0/tCp9Kq0Qd4lt3LadCI+P40UhtssMGQbtwMSQOy7veiC4zGB4aa1INMZaAUD9o4C6ADRhGnShLF/KzsJOfKOX0SGET4imdvDB4gr7pkiCZ8PGigvkseMXD2CTHuMB6PG/pUmGxAyWSbmn6q4bzhQq92IO++4Bqou32IidBOwOkd49fOm3LVyRJZYkmdJHlp1pSelNsqEdbUUNxFtnK5fo6k9O6w+00TwXCAOXJ7Q2rZOQHVpyrqRMDWTvUDWASAIzEgCSDvO5jQ90mOlT4BHVgwYh4Gik5gTyNZ99DTdmvcT100F4ThuGD53ti2xxSKoUSZyki25I93STRFwqLSTsMQ5I8A0n5A1TY18p0WZYkkuTL8z4nXeetFYHFLlKsJXTQAyGPQRJFYPNupqN0dj7O9HPO37/ZYtcRbodr/ad5mAAY5fqx0MwOW3KuY7iIF5GyFgbT27iTuHKxr17pn0oZmtpqisx5aR8zFBYuw1wkAD3p1I8gCBOwpS7TrapUl58k4uzqMrb59vTzDcVjr1y7buW2FpbQMLOYtO+fqCB/WaD9oe1vKgVUYKSQiEIoP1ozSSZP5JpYfBFIkqDMyQeY0G0bAn40c2CN6QIgDvZMoHrLHpUrJkvZX60/wauOJPmv6fzfyZAYF1xGZ7bhCze8piCp5/KtThlQdxVPZgDIVYZQsasdd+s1HhjbDIiXGOc2wIY/8RcyHReY/OhozFWgt9LDmS0anMwAPMy3XrHxgF5o5MtKvx+TDF3eJv6gG2+dYLe8rZTzBE/Ixt41DhpkZWE5PcBGc973ssgkb661oOKcJS3bzZoE5T3VAgjw1n1rK4i7aVAbtm4RBBup9GGzhTPd3A+PjRgxNZNL26/Jvmyp4HOO+6/JY4fHAqgdYfNuQOTSQemgq+uZWUwQw0EgyN9day9u1mBVLy4gpMLdlbgMysMdToY0MbVZ4F+yFy2UdVBPjv5cvSuyWNxfoea5xknXIB7QgobBn/8AIWT4EMseJ1nXpQ64oNnnZHFtSOeZVIPxai/atu5aPS9ZP+P+tVWMSHvnpfsGOWvZjb41SMybi1wBSOZzEDmYjbx1o3hFx04ebhsk/tCQ2caQ6se6J+uu8b1X8VsZwQdCJHxA/CrrB4hBwi6uZAwv7MwBKtZt7Dn3gKYHcZxB0vG9acq0yD68x9oNXlnjv61hXkRdCOhjZk7M3CB4LEjwMcqwfEOIknQaZmBjmAp2HpNH+yGMXKMOVC957iOQRvadezOkENII8fOmhWHATbO+qHSRqBB5jQeM8qmwbKDb1QaoO9mLRmCiI0G0CaEs3ZTLlHuHWT9XciYjwin4O6QAQzeSICdGbUmQRyEeHiauyWiO5jFU5RdtiIECxpty0pVYXkuZm72J95tiY3O3hSosKJsZ7S3c5W47Zc+TvpZdBETHcnfaTrXeK4hhYuXEfD5UzExg7trNlX3DcUssyw6agaiRORwPHO2DAFQzTKOuZWJ302M9D86bh7dwWLwJTKFbeZGmwk6f0FZRdujSeys3lkl7ZF04GS5uFTiL1shtQujWoMA84ms3hsNntG4btsR9DOM57oM5J21+RoPF8Su230y5mt5XK3GQkMSCCMveECInWKmw+Ni2V5weXVSOYqjO73CrmBHZh1LHVljsiACsn3pjkJ6T4V0YBo1ze8VM5Rs+U8ydtPOkeJDsmWGzMXJOg3Vh16sNPOpW4mCmXsye+Wkk7dpmj7qNw2JOH4JOzfOVkCQSX3NpTtljcnnRPCuH2jdgXVX+01yjSCgG5570Dg8a622RbZ7wAJBP1FG3muamWHvBiy2+Z5Hnl/0/bRTC0WXFMLbUuBcZjlvGREZhZtxsOh18ql4hwwG6ltGPfUk52JiNfHTSqS/bvuTKQTmJEAaFQp08h9tE4LEtbuo1w5omACCQDppHifzFZZo3Hf0+To7M/r28n8HMSi2mNti0roD9YxsDoeUU/hOHW40dkUlGaTprOimdNd6uX44JkWXPPY9fAHWq3jGI/WAFay4gMJ706lTzTnlj1rJRxLp8murN5/BBhwchZrJTfLmAGyMdToAQwg+AJ5aFXGtZrozAIOzNtg4Mrp2gAg/fOYRtQmIDPbFs2yVUlgC1se+CGHvAbMw9TUaYSNOzUDUe8ui6fVc/VX4Cq/4lxH7CfePmX3CcBaJW5Ya5b/WLkohAMqQkty7pAYGepHkO8QxAa7bZSZhGACAiT3AYLA73gdB9H4xWw6uHU2w8s2bM05iIJns23FNFpgILWoiDAJnWde6ukiY8qfeVxF/b/JLx3zJfcj4nYt2j2Az3CiITBVZVEcyZzaqttATA0jfaj7ai0ltbdtiLyKjqT7iloKggAyM51Oog+REL6gnEecqxk7SZvfdTX7PTNdJj/wCPfrqGo7yXSP3Duof+vsaYYTDWhlhAAwcS+zAAA6nkK5ex2GLli1ssIMiCQB48tz8TWVFzDj/ivvO67/8ALbE1x8XhtZLNO/7S99gYClryeS/fYenEurNBxfiKPbyJLEsrAFWiARJLRAA39KosDiG7JVW4LbC6rkkHKU1zKe6QJA5+FQXMdhuVpSf4gW/zMaDv8WtAaW7R8ly/5Y+2pjGevXtf76mjy4+6eJJ03YS2cgG7hrN5pYu9lgD3e8ugJLEkRqKmwFyDAW4Q4DQ266kZdI00+dX/ALLOhw9u6QBJYk7x3m+kdYHidqt14lagHOBIHNtzrGg/OnWunXrW5yaVF7GO4rwq7fTKLd0FSrCbZ+iwaJ21jrQfFeGXk7Z2tkC4bRXqShEiPQV6J/tBBuSZHIuY05jlVXx7EWmVQXWQZ0cA7etS2otXwJrZsxPEBBPifsFXvBFnhWOHMPaMCJMlRz5d2mfqltwQyyIETGh11BEVDbPZ27tpIy3Cp11hlOhHxI9arZ8CTMtjGBM55M6gRppB5dPsoz2YugYq2rglC4iIkEkQR67ih+MYTIqtJOgUmf4d+u460J7PXXXE2iZC5167HmPGNZ1qgNFaVQwXYkHQmOWnj/8AVSYNSy/TblCsAdebDXrvsKtr+CR3NzNbmQQezMwBtO9Vl+7asd267EMRqqiQQoG56/jVVSFyy5u8Nskkm4wJJYjoTr08aVUmIZS39lf2A+jyAHWlUlUZXh3C7hkqthgf/kJAII7pCcpnzAo/E4F8pFxR2n0AcxhZ1hohuUQWIgzQ2Ewrm44g299RmgNB2ABEDaZ+3SR70fs7nalbZliFYSFeSdTEROuk6VFNsq1RosTw39WZ7V/Di1mQtDzDFQSGtsJVoJ02MQJWdaj9bIQMWVZEjuJqYGglepNS2Ll/EhLa9o653aWeJC2yFCZjrqCNBzoLiKqoVSpli0EagAIIlh4zTVpkSaLHE8SIgF403CqJO8mF8fCkOJygLXHC+7mBcZjqdY0Gx2jag8ZdBJRFAAUkGY1IQBdf7pM+NWWMdLgZhlUHK0SNCLUGAPE0/cPY6c4ti5c7bJCHMTcI1I8dZkfGucPsdrLLaLoH00O2XbXY6zFLEcdU2BYKmFFoZuRyOhOm+ymi/Y/iCLadS6j9qxAJAkQIMU9KZLbRX28l10t27UsNWGWPokaE6cjUuKnD5Q9tlBXQDLyI10O2vzqDgmLRMWjFlAyGSTAGj7nlRHtJxBbrAZkICuqlWGv9mdYO8yPSjSLncF4HxS0r3P1lzBaE9469BFQ+03FcrKbDEJIB96Tp0Pl86oGILjNMdpy56iRPIxOvhS4o3cAmYcaj1pNKyldXZaXOJXMshm+juTzYDr41e8UwwtwWuXVB20JnfrlrD4W4SCCSfd3P8YrW+0PELZVcrEnPrI2OXbyrLJaqjSHqQWVF1M1trxBMAlQBIInqf60zEBFbKxuSYEkiJIkbCaFwPFuzW0mUk9pc8gM4/A+XyPMdfDGBI/s9djuBIjzpblbBL2gijutcOxCuwg+qj5TRz4O2DlIAOhk3G+G4qO/h3YRru7azInaQTqOUeNTvYtOQ5ZgdJjnEdaViafQqHxPehbAJBYe83Jon76mS+8f2FsEzGhOw5mR9nI1HYtk3gFGY9pe0/wCYGj8PgbzZGyaKXBUdQWWYJostRTJH7qAxb3A90bkEj/KedQY2/ctsAuvdBgBRqT1K+VLEXAENrLGUpu2xAI9d6r+K4jtXiIlAOuzCihWXWAuOyXg15gVKSAzQJWYhSoB8aFxuFjLmu3jm199ogHb+028qqsZinRBZRTDZGBk5oVQBoPInyO1Mw2Ium6xyOEMwpBgaHkdNarR5E6hzX7I17HNIOrGfDYzRGI4kAlgW7aqjITlgR/auOh+rVaqlnIKZNtZEHXodRvvPLaljlIWwpMjIw7p/91joeutUo7i1F1bxKqlplWCxTMFhdTM7DXY/CmWeI3DbyqWKkKW1zFQLkSSZj6NAq0LZkkGbekbd+5E+lE8MbsnctAtsxRi2gAzAkc9O4IPjVJEk2NsMyhWcsAQxEQQPMDzobhuINu4SkaMCoOogNMcidNKZxDFqMRca1elSbZU5iZggkE76QdusazU+Pu22uF7ZAIY6oJBBM6HumRqJPjV15CXqHWuL3iTJYDUwqjQToJg/bQON4g7q4bMwWSJEEArryGxj51SPfukmTdjXafQ713CY51YZgSBMrO5iNaq2SlvZp0xQYBjcIJ19+PlmEfClWbxFguzMWCkk6RMRpE89q7S38i6j5m4b9HOKKkdvdzcjk0AnkA87aak70k/R9igVzX77RqQ1u4VYxp4AA+Br0jD8SnnVhZx1Y6x6Tzu9wPGoAVe34gi6g8ZOU+PTWgsbwrFOYe7hsjE5pvODtGgLNPqIHjXrlvHCpRiFO9NZA0s8Ob2eIJ/a2Y8LpP8A2CmXOEEbXF6aa8vMV7rkstvbQ+aqfuph4XhW3sWv5APsFGpBTPBjwQR77z4ZfvNQPwR9lLAen3NXvjezmDO9hfTMPsNQt7H4I/8ACI8nb7zTtCpnhScFJzZiZIInLtpE+9QuH9nmVhmbMoUgaMDJaZ0nT1r3pvYbCHYOPJh94qM+wWG5Pe/mX/TTtC3PEH4KkzlMzP0t/hXMVwnP9Feukj5ARXtx9gbH7298V/Cmn2As/vbv+H8KdoDwr/YJAgAcvpHlrT8Vwu64g5d50I3r28/o/tfvn/lX8KYf0fW/37fyLS2HueIDhV3KF7pglh3hoeu/XWmNwm/IMrOn0hyMjn4V7j/u9T/9g/yD8a5/u8T9+f5B/qpUgtnjmXFyTK6/xH4jvaUz9XxXRfz617L/ALu0/fn+T/yrh/Ryn78/yf8AlS0oepnitrh2KV840Mk6Hmd9jRdu1jQIBEebHfzavXW/Rwv7/wDwf+VJf0bpzv8AwT/yo0oNTPGTwjEn6vzrg9m77ncDSNx8NTXtX+7e1zun+Rfxpo/Rph/3jfyp+FGwrZ5GnsvdgByrarrn1AAIjYyDI2+qKaPZjK2YMxOvSNfNZr17/dth/wB4/wDKn4V0fo1w31n+Cf6aq0G544PZtQSxJmZPeHw22qVuDhgqiAEJIOrTJmDsIr2Ifo9sDa7dHkV/Ckf0f2f3t/4r/potBTPJrHDsgjQ7nUbeAHTU/GmfqMk5wrqY0I0BA6c69cH6P7H72/8AzL/prv8A6Dw/7y//ADj/AE09aFTPGxwO3rI3/hGmvLTwiibWAVRAUbk7D8K9c/8AQ2GH0r//AFP6V3/0Rhet7/qH8KetBpZ5J2A6D4D8KA/2eiN2gUlpzct5mdB47dK9pPsVhf8A3v8AqtTD7FYXpd/6r/jS1oNLPEcVhLLsWZnBO4CsBt0y0q9rPsVhOl3/AKr/AI1yjWh16FZZFHWaVKsCwy0x60ZbpUqACFrqUqVMROijpUfaGdz8aVKmhsLwjEzJJogGlSqWDHA1ItKlRHkk7SpUq0EMU08UqVAzprlcpUAKkK5SpAdprmlSoActcNKlTAVdFcpUgOOaZNKlQM6a4a7SoENqGu0qYEZFcpUqAP/Z">
            <a:hlinkClick r:id="rId3"/>
          </p:cNvPr>
          <p:cNvSpPr>
            <a:spLocks noChangeAspect="1" noChangeArrowheads="1"/>
          </p:cNvSpPr>
          <p:nvPr/>
        </p:nvSpPr>
        <p:spPr bwMode="auto">
          <a:xfrm>
            <a:off x="190500" y="-884238"/>
            <a:ext cx="2895600" cy="2171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6184" y="312738"/>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descr="http://images.clipartpanda.com/walk-clipart-nTEjqRGTA.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578" y="3886200"/>
            <a:ext cx="1492506" cy="2517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29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Walkway</a:t>
            </a:r>
            <a:endParaRPr lang="en-US" dirty="0"/>
          </a:p>
        </p:txBody>
      </p:sp>
      <p:sp>
        <p:nvSpPr>
          <p:cNvPr id="3" name="Content Placeholder 2"/>
          <p:cNvSpPr>
            <a:spLocks noGrp="1"/>
          </p:cNvSpPr>
          <p:nvPr>
            <p:ph idx="1"/>
          </p:nvPr>
        </p:nvSpPr>
        <p:spPr>
          <a:xfrm>
            <a:off x="457200" y="1417638"/>
            <a:ext cx="8229600" cy="4708525"/>
          </a:xfrm>
        </p:spPr>
        <p:txBody>
          <a:bodyPr>
            <a:normAutofit/>
          </a:bodyPr>
          <a:lstStyle/>
          <a:p>
            <a:r>
              <a:rPr lang="en-US" dirty="0" smtClean="0"/>
              <a:t>A 20 meter length course in a long, flat, straight corridor (</a:t>
            </a:r>
            <a:r>
              <a:rPr lang="en-US" dirty="0" err="1" smtClean="0"/>
              <a:t>appox</a:t>
            </a:r>
            <a:r>
              <a:rPr lang="en-US" dirty="0" smtClean="0"/>
              <a:t> 70 feet long) with a hard surface</a:t>
            </a:r>
          </a:p>
          <a:p>
            <a:pPr lvl="1"/>
            <a:r>
              <a:rPr lang="en-US" dirty="0" smtClean="0"/>
              <a:t>Best if not frequently used by many people</a:t>
            </a:r>
          </a:p>
          <a:p>
            <a:r>
              <a:rPr lang="en-US" dirty="0" smtClean="0"/>
              <a:t>Clearly labeled starting line (bright tape)</a:t>
            </a:r>
          </a:p>
          <a:p>
            <a:endParaRPr lang="en-US" dirty="0"/>
          </a:p>
        </p:txBody>
      </p:sp>
      <p:pic>
        <p:nvPicPr>
          <p:cNvPr id="4" name="Picture 3" descr="IMG_139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2874" y="4462177"/>
            <a:ext cx="2622586" cy="1966940"/>
          </a:xfrm>
          <a:prstGeom prst="rect">
            <a:avLst/>
          </a:prstGeom>
        </p:spPr>
      </p:pic>
    </p:spTree>
    <p:extLst>
      <p:ext uri="{BB962C8B-B14F-4D97-AF65-F5344CB8AC3E}">
        <p14:creationId xmlns:p14="http://schemas.microsoft.com/office/powerpoint/2010/main" val="41328582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26459" y="1752600"/>
            <a:ext cx="6934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1026459" y="1447800"/>
            <a:ext cx="6934200" cy="0"/>
          </a:xfrm>
          <a:prstGeom prst="straightConnector1">
            <a:avLst/>
          </a:prstGeom>
          <a:ln w="19050">
            <a:headEnd type="arrow"/>
            <a:tailEnd type="arrow"/>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3733800" y="808590"/>
            <a:ext cx="1752600" cy="646331"/>
          </a:xfrm>
          <a:prstGeom prst="rect">
            <a:avLst/>
          </a:prstGeom>
          <a:noFill/>
        </p:spPr>
        <p:txBody>
          <a:bodyPr wrap="square" rtlCol="0">
            <a:spAutoFit/>
          </a:bodyPr>
          <a:lstStyle/>
          <a:p>
            <a:pPr algn="ctr"/>
            <a:r>
              <a:rPr lang="en-US" dirty="0" smtClean="0"/>
              <a:t>20 Meters (</a:t>
            </a:r>
            <a:r>
              <a:rPr lang="en-US" dirty="0" err="1" smtClean="0"/>
              <a:t>approx</a:t>
            </a:r>
            <a:r>
              <a:rPr lang="en-US" dirty="0" smtClean="0"/>
              <a:t> 66 feet)</a:t>
            </a:r>
            <a:endParaRPr lang="en-US" dirty="0"/>
          </a:p>
        </p:txBody>
      </p:sp>
      <p:sp>
        <p:nvSpPr>
          <p:cNvPr id="13" name="TextBox 12"/>
          <p:cNvSpPr txBox="1"/>
          <p:nvPr/>
        </p:nvSpPr>
        <p:spPr>
          <a:xfrm>
            <a:off x="8156687" y="1977196"/>
            <a:ext cx="762000" cy="369332"/>
          </a:xfrm>
          <a:prstGeom prst="rect">
            <a:avLst/>
          </a:prstGeom>
          <a:noFill/>
        </p:spPr>
        <p:txBody>
          <a:bodyPr wrap="square" rtlCol="0">
            <a:spAutoFit/>
          </a:bodyPr>
          <a:lstStyle/>
          <a:p>
            <a:pPr algn="ctr"/>
            <a:r>
              <a:rPr lang="en-US" dirty="0" smtClean="0"/>
              <a:t>Start</a:t>
            </a:r>
            <a:endParaRPr lang="en-US" dirty="0"/>
          </a:p>
        </p:txBody>
      </p:sp>
      <p:sp>
        <p:nvSpPr>
          <p:cNvPr id="14" name="TextBox 13"/>
          <p:cNvSpPr txBox="1"/>
          <p:nvPr/>
        </p:nvSpPr>
        <p:spPr>
          <a:xfrm>
            <a:off x="304800" y="2162633"/>
            <a:ext cx="685800" cy="338554"/>
          </a:xfrm>
          <a:prstGeom prst="rect">
            <a:avLst/>
          </a:prstGeom>
          <a:noFill/>
        </p:spPr>
        <p:txBody>
          <a:bodyPr wrap="square" rtlCol="0">
            <a:spAutoFit/>
          </a:bodyPr>
          <a:lstStyle/>
          <a:p>
            <a:pPr algn="ctr"/>
            <a:r>
              <a:rPr lang="en-US" sz="1600" dirty="0" smtClean="0"/>
              <a:t>Turn</a:t>
            </a:r>
            <a:endParaRPr lang="en-US" sz="1600" dirty="0"/>
          </a:p>
        </p:txBody>
      </p:sp>
      <p:sp>
        <p:nvSpPr>
          <p:cNvPr id="15" name="TextBox 14"/>
          <p:cNvSpPr txBox="1"/>
          <p:nvPr/>
        </p:nvSpPr>
        <p:spPr>
          <a:xfrm>
            <a:off x="2819400" y="2302653"/>
            <a:ext cx="2112948" cy="338554"/>
          </a:xfrm>
          <a:prstGeom prst="rect">
            <a:avLst/>
          </a:prstGeom>
          <a:noFill/>
        </p:spPr>
        <p:txBody>
          <a:bodyPr wrap="square" rtlCol="0">
            <a:spAutoFit/>
          </a:bodyPr>
          <a:lstStyle/>
          <a:p>
            <a:pPr algn="ctr"/>
            <a:r>
              <a:rPr lang="en-US" sz="1600" dirty="0" smtClean="0"/>
              <a:t>1 Full Lap= 40 Meters</a:t>
            </a:r>
            <a:endParaRPr lang="en-US" sz="1600" dirty="0"/>
          </a:p>
        </p:txBody>
      </p:sp>
      <p:sp>
        <p:nvSpPr>
          <p:cNvPr id="16" name="Oval 15"/>
          <p:cNvSpPr/>
          <p:nvPr/>
        </p:nvSpPr>
        <p:spPr>
          <a:xfrm>
            <a:off x="1062318" y="2347299"/>
            <a:ext cx="228600" cy="18466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Oval 17"/>
          <p:cNvSpPr/>
          <p:nvPr/>
        </p:nvSpPr>
        <p:spPr>
          <a:xfrm>
            <a:off x="7790371" y="2302653"/>
            <a:ext cx="228600" cy="18466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0" name="Straight Arrow Connector 19"/>
          <p:cNvCxnSpPr>
            <a:endCxn id="25" idx="4"/>
          </p:cNvCxnSpPr>
          <p:nvPr/>
        </p:nvCxnSpPr>
        <p:spPr>
          <a:xfrm flipH="1">
            <a:off x="1102659" y="2150253"/>
            <a:ext cx="6858000" cy="25240"/>
          </a:xfrm>
          <a:prstGeom prst="straightConnector1">
            <a:avLst/>
          </a:prstGeom>
          <a:ln w="19050">
            <a:prstDash val="dash"/>
            <a:headEnd type="none" w="med" len="med"/>
            <a:tailEnd type="triangle" w="lg" len="lg"/>
          </a:ln>
        </p:spPr>
        <p:style>
          <a:lnRef idx="1">
            <a:schemeClr val="accent2"/>
          </a:lnRef>
          <a:fillRef idx="0">
            <a:schemeClr val="accent2"/>
          </a:fillRef>
          <a:effectRef idx="0">
            <a:schemeClr val="accent2"/>
          </a:effectRef>
          <a:fontRef idx="minor">
            <a:schemeClr val="tx1"/>
          </a:fontRef>
        </p:style>
      </p:cxnSp>
      <p:sp>
        <p:nvSpPr>
          <p:cNvPr id="25" name="Curved Right Arrow 24"/>
          <p:cNvSpPr/>
          <p:nvPr/>
        </p:nvSpPr>
        <p:spPr>
          <a:xfrm>
            <a:off x="950259" y="2156443"/>
            <a:ext cx="152400" cy="586757"/>
          </a:xfrm>
          <a:prstGeom prst="curved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26" name="Straight Arrow Connector 25"/>
          <p:cNvCxnSpPr/>
          <p:nvPr/>
        </p:nvCxnSpPr>
        <p:spPr>
          <a:xfrm>
            <a:off x="1158667" y="2705100"/>
            <a:ext cx="6902865" cy="38100"/>
          </a:xfrm>
          <a:prstGeom prst="straightConnector1">
            <a:avLst/>
          </a:prstGeom>
          <a:ln w="19050">
            <a:prstDash val="dash"/>
            <a:headEnd type="none"/>
            <a:tailEnd type="triangle" w="lg" len="lg"/>
          </a:ln>
        </p:spPr>
        <p:style>
          <a:lnRef idx="1">
            <a:schemeClr val="accent2"/>
          </a:lnRef>
          <a:fillRef idx="0">
            <a:schemeClr val="accent2"/>
          </a:fillRef>
          <a:effectRef idx="0">
            <a:schemeClr val="accent2"/>
          </a:effectRef>
          <a:fontRef idx="minor">
            <a:schemeClr val="tx1"/>
          </a:fontRef>
        </p:style>
      </p:cxnSp>
      <p:sp>
        <p:nvSpPr>
          <p:cNvPr id="32" name="Curved Right Arrow 31"/>
          <p:cNvSpPr/>
          <p:nvPr/>
        </p:nvSpPr>
        <p:spPr>
          <a:xfrm flipH="1" flipV="1">
            <a:off x="8061532" y="2119505"/>
            <a:ext cx="184447" cy="623695"/>
          </a:xfrm>
          <a:prstGeom prst="curved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5" name="TextBox 34"/>
          <p:cNvSpPr txBox="1"/>
          <p:nvPr/>
        </p:nvSpPr>
        <p:spPr>
          <a:xfrm flipH="1">
            <a:off x="7878866" y="2885630"/>
            <a:ext cx="793335" cy="338554"/>
          </a:xfrm>
          <a:prstGeom prst="rect">
            <a:avLst/>
          </a:prstGeom>
          <a:noFill/>
        </p:spPr>
        <p:txBody>
          <a:bodyPr wrap="square" rtlCol="0">
            <a:spAutoFit/>
          </a:bodyPr>
          <a:lstStyle/>
          <a:p>
            <a:pPr algn="ctr"/>
            <a:r>
              <a:rPr lang="en-US" sz="1600" dirty="0" smtClean="0"/>
              <a:t>Turn</a:t>
            </a:r>
            <a:endParaRPr lang="en-US" sz="1600" dirty="0"/>
          </a:p>
        </p:txBody>
      </p:sp>
      <p:sp>
        <p:nvSpPr>
          <p:cNvPr id="2" name="Rectangle 1"/>
          <p:cNvSpPr/>
          <p:nvPr/>
        </p:nvSpPr>
        <p:spPr>
          <a:xfrm>
            <a:off x="805084" y="4436022"/>
            <a:ext cx="7348671" cy="1569660"/>
          </a:xfrm>
          <a:prstGeom prst="rect">
            <a:avLst/>
          </a:prstGeom>
        </p:spPr>
        <p:txBody>
          <a:bodyPr wrap="square">
            <a:spAutoFit/>
          </a:bodyPr>
          <a:lstStyle/>
          <a:p>
            <a:r>
              <a:rPr lang="en-US" sz="2400" dirty="0"/>
              <a:t>Mark every 2 meters along the course (tape suggested) until </a:t>
            </a:r>
            <a:r>
              <a:rPr lang="en-US" sz="2400" dirty="0" smtClean="0"/>
              <a:t>end</a:t>
            </a:r>
          </a:p>
          <a:p>
            <a:r>
              <a:rPr lang="en-US" sz="2400" dirty="0" smtClean="0"/>
              <a:t> </a:t>
            </a:r>
            <a:endParaRPr lang="en-US" sz="2400" dirty="0"/>
          </a:p>
          <a:p>
            <a:r>
              <a:rPr lang="en-US" sz="2400" dirty="0"/>
              <a:t>Obvious marker (e.g. traffic cone) at S</a:t>
            </a:r>
            <a:r>
              <a:rPr lang="en-US" sz="2400" dirty="0" smtClean="0"/>
              <a:t>tart </a:t>
            </a:r>
            <a:r>
              <a:rPr lang="en-US" sz="2400" dirty="0"/>
              <a:t>and E</a:t>
            </a:r>
            <a:r>
              <a:rPr lang="en-US" sz="2400" dirty="0" smtClean="0"/>
              <a:t>nd</a:t>
            </a:r>
            <a:endParaRPr lang="en-US" sz="2400" dirty="0"/>
          </a:p>
        </p:txBody>
      </p:sp>
      <p:pic>
        <p:nvPicPr>
          <p:cNvPr id="2050" name="Picture 2" descr="https://encrypted-tbn1.gstatic.com/images?q=tbn:ANd9GcTnl2NuOUlL98NaI3rC25duyZhSkoWMDBsgcNA5Hm1kLArHXxDi">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2738" y="1447800"/>
            <a:ext cx="393001" cy="529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4606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long is 6 Minutes?</a:t>
            </a:r>
            <a:endParaRPr lang="en-US" dirty="0"/>
          </a:p>
        </p:txBody>
      </p:sp>
      <p:sp>
        <p:nvSpPr>
          <p:cNvPr id="3" name="Content Placeholder 2"/>
          <p:cNvSpPr>
            <a:spLocks noGrp="1"/>
          </p:cNvSpPr>
          <p:nvPr>
            <p:ph idx="1"/>
          </p:nvPr>
        </p:nvSpPr>
        <p:spPr/>
        <p:txBody>
          <a:bodyPr/>
          <a:lstStyle/>
          <a:p>
            <a:r>
              <a:rPr lang="en-US" dirty="0" smtClean="0"/>
              <a:t>Which of the following songs comes closest?</a:t>
            </a:r>
          </a:p>
          <a:p>
            <a:pPr lvl="1"/>
            <a:r>
              <a:rPr lang="en-US" dirty="0" smtClean="0"/>
              <a:t>Rappers Delight, Sugar Hill Gang</a:t>
            </a:r>
          </a:p>
          <a:p>
            <a:pPr lvl="1"/>
            <a:r>
              <a:rPr lang="en-US" dirty="0" smtClean="0"/>
              <a:t>American Pie, Don </a:t>
            </a:r>
            <a:r>
              <a:rPr lang="en-US" dirty="0" err="1" smtClean="0"/>
              <a:t>McClean</a:t>
            </a:r>
            <a:endParaRPr lang="en-US" dirty="0" smtClean="0"/>
          </a:p>
          <a:p>
            <a:pPr lvl="1"/>
            <a:r>
              <a:rPr lang="en-US" dirty="0" smtClean="0"/>
              <a:t>Stairway To Heaven, Led </a:t>
            </a:r>
            <a:r>
              <a:rPr lang="en-US" dirty="0" err="1" smtClean="0"/>
              <a:t>Zepplin</a:t>
            </a:r>
            <a:endParaRPr lang="en-US" dirty="0" smtClean="0"/>
          </a:p>
          <a:p>
            <a:pPr lvl="1"/>
            <a:r>
              <a:rPr lang="en-US" dirty="0" smtClean="0"/>
              <a:t>Bohemian Rhapsody, Queen</a:t>
            </a:r>
          </a:p>
          <a:p>
            <a:pPr lvl="1"/>
            <a:r>
              <a:rPr lang="en-US" dirty="0" smtClean="0"/>
              <a:t>Piano Man, Billy Joel </a:t>
            </a:r>
          </a:p>
        </p:txBody>
      </p:sp>
    </p:spTree>
    <p:extLst>
      <p:ext uri="{BB962C8B-B14F-4D97-AF65-F5344CB8AC3E}">
        <p14:creationId xmlns:p14="http://schemas.microsoft.com/office/powerpoint/2010/main" val="326699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long is 6 Minutes?</a:t>
            </a:r>
            <a:endParaRPr lang="en-US" dirty="0"/>
          </a:p>
        </p:txBody>
      </p:sp>
      <p:sp>
        <p:nvSpPr>
          <p:cNvPr id="3" name="Content Placeholder 2"/>
          <p:cNvSpPr>
            <a:spLocks noGrp="1"/>
          </p:cNvSpPr>
          <p:nvPr>
            <p:ph idx="1"/>
          </p:nvPr>
        </p:nvSpPr>
        <p:spPr/>
        <p:txBody>
          <a:bodyPr/>
          <a:lstStyle/>
          <a:p>
            <a:r>
              <a:rPr lang="en-US" dirty="0" smtClean="0"/>
              <a:t>Which of the following songs comes closest?</a:t>
            </a:r>
          </a:p>
          <a:p>
            <a:pPr lvl="1"/>
            <a:r>
              <a:rPr lang="en-US" dirty="0" smtClean="0"/>
              <a:t>Rappers Delight, Sugar Hill Gang (15 min)</a:t>
            </a:r>
          </a:p>
          <a:p>
            <a:pPr lvl="1"/>
            <a:r>
              <a:rPr lang="en-US" dirty="0" smtClean="0"/>
              <a:t>American Pie, Don </a:t>
            </a:r>
            <a:r>
              <a:rPr lang="en-US" dirty="0" err="1" smtClean="0"/>
              <a:t>McClean</a:t>
            </a:r>
            <a:r>
              <a:rPr lang="en-US" dirty="0" smtClean="0"/>
              <a:t> (8 min 30 sec)</a:t>
            </a:r>
          </a:p>
          <a:p>
            <a:pPr lvl="1"/>
            <a:r>
              <a:rPr lang="en-US" dirty="0" smtClean="0"/>
              <a:t>Stairway To Heaven, Led </a:t>
            </a:r>
            <a:r>
              <a:rPr lang="en-US" dirty="0" err="1" smtClean="0"/>
              <a:t>Zepplin</a:t>
            </a:r>
            <a:r>
              <a:rPr lang="en-US" dirty="0" smtClean="0"/>
              <a:t> (8 min)</a:t>
            </a:r>
          </a:p>
          <a:p>
            <a:pPr lvl="1"/>
            <a:r>
              <a:rPr lang="en-US" b="1" dirty="0" smtClean="0"/>
              <a:t>Bohemian Rhapsody, Queen (6min 6 sec)</a:t>
            </a:r>
          </a:p>
          <a:p>
            <a:pPr lvl="1"/>
            <a:r>
              <a:rPr lang="en-US" dirty="0" smtClean="0"/>
              <a:t>Piano Man, Billy Joel  (5 min 22)</a:t>
            </a:r>
          </a:p>
        </p:txBody>
      </p:sp>
    </p:spTree>
    <p:extLst>
      <p:ext uri="{BB962C8B-B14F-4D97-AF65-F5344CB8AC3E}">
        <p14:creationId xmlns:p14="http://schemas.microsoft.com/office/powerpoint/2010/main" val="4291484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 I</a:t>
            </a:r>
            <a:endParaRPr lang="en-US" dirty="0"/>
          </a:p>
        </p:txBody>
      </p:sp>
      <p:sp>
        <p:nvSpPr>
          <p:cNvPr id="3" name="Content Placeholder 2"/>
          <p:cNvSpPr>
            <a:spLocks noGrp="1"/>
          </p:cNvSpPr>
          <p:nvPr>
            <p:ph idx="1"/>
          </p:nvPr>
        </p:nvSpPr>
        <p:spPr/>
        <p:txBody>
          <a:bodyPr/>
          <a:lstStyle/>
          <a:p>
            <a:r>
              <a:rPr lang="en-US" dirty="0" smtClean="0"/>
              <a:t>Interviewer Administered</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283330"/>
            <a:ext cx="8458200"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4142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9224"/>
          </a:xfrm>
        </p:spPr>
        <p:txBody>
          <a:bodyPr/>
          <a:lstStyle/>
          <a:p>
            <a:r>
              <a:rPr lang="en-US" dirty="0" smtClean="0"/>
              <a:t>Form II</a:t>
            </a:r>
            <a:endParaRPr lang="en-US" dirty="0"/>
          </a:p>
        </p:txBody>
      </p:sp>
      <p:sp>
        <p:nvSpPr>
          <p:cNvPr id="3" name="Content Placeholder 2"/>
          <p:cNvSpPr>
            <a:spLocks noGrp="1"/>
          </p:cNvSpPr>
          <p:nvPr>
            <p:ph idx="1"/>
          </p:nvPr>
        </p:nvSpPr>
        <p:spPr>
          <a:xfrm>
            <a:off x="416554" y="1284006"/>
            <a:ext cx="8229600" cy="1476286"/>
          </a:xfrm>
        </p:spPr>
        <p:txBody>
          <a:bodyPr>
            <a:normAutofit/>
          </a:bodyPr>
          <a:lstStyle/>
          <a:p>
            <a:r>
              <a:rPr lang="en-US" sz="2800" dirty="0" smtClean="0"/>
              <a:t>Use Pulse Oximeter to measure heart rate and </a:t>
            </a:r>
            <a:r>
              <a:rPr lang="en-US" sz="2400" dirty="0" smtClean="0"/>
              <a:t>SpO2</a:t>
            </a:r>
          </a:p>
          <a:p>
            <a:r>
              <a:rPr lang="en-US" sz="2800" dirty="0" smtClean="0"/>
              <a:t>If on oxygen, measure while participant is using it</a:t>
            </a:r>
            <a:endParaRPr lang="en-US" sz="28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081" y="2348921"/>
            <a:ext cx="8712546" cy="2754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Devon Pc-66  Handheld Pulse Oximeter FDA- Approv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1905" y="4632029"/>
            <a:ext cx="1454360" cy="1454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9040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648889"/>
            <a:ext cx="7225914" cy="6137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7516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1922" y="675777"/>
            <a:ext cx="8229600"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918" y="5034967"/>
            <a:ext cx="8824913" cy="1340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426864" y="871671"/>
            <a:ext cx="4401084" cy="461665"/>
          </a:xfrm>
          <a:prstGeom prst="rect">
            <a:avLst/>
          </a:prstGeom>
          <a:noFill/>
        </p:spPr>
        <p:txBody>
          <a:bodyPr wrap="square" rtlCol="0">
            <a:spAutoFit/>
          </a:bodyPr>
          <a:lstStyle/>
          <a:p>
            <a:r>
              <a:rPr lang="en-US" sz="2400" dirty="0" smtClean="0">
                <a:solidFill>
                  <a:srgbClr val="FF0000"/>
                </a:solidFill>
              </a:rPr>
              <a:t>Times Should be 6 minutes apart!</a:t>
            </a:r>
            <a:endParaRPr lang="en-US" sz="2400" dirty="0">
              <a:solidFill>
                <a:srgbClr val="FF0000"/>
              </a:solidFill>
            </a:endParaRPr>
          </a:p>
        </p:txBody>
      </p:sp>
      <p:sp>
        <p:nvSpPr>
          <p:cNvPr id="7" name="TextBox 6"/>
          <p:cNvSpPr txBox="1"/>
          <p:nvPr/>
        </p:nvSpPr>
        <p:spPr>
          <a:xfrm>
            <a:off x="4297111" y="3339981"/>
            <a:ext cx="4401084" cy="461665"/>
          </a:xfrm>
          <a:prstGeom prst="rect">
            <a:avLst/>
          </a:prstGeom>
          <a:noFill/>
        </p:spPr>
        <p:txBody>
          <a:bodyPr wrap="square" rtlCol="0">
            <a:spAutoFit/>
          </a:bodyPr>
          <a:lstStyle/>
          <a:p>
            <a:r>
              <a:rPr lang="en-US" sz="2400" dirty="0" smtClean="0">
                <a:solidFill>
                  <a:srgbClr val="FF0000"/>
                </a:solidFill>
              </a:rPr>
              <a:t>Length of course is 20 meters</a:t>
            </a:r>
            <a:endParaRPr lang="en-US" sz="2400" dirty="0">
              <a:solidFill>
                <a:srgbClr val="FF0000"/>
              </a:solidFill>
            </a:endParaRPr>
          </a:p>
        </p:txBody>
      </p:sp>
    </p:spTree>
    <p:extLst>
      <p:ext uri="{BB962C8B-B14F-4D97-AF65-F5344CB8AC3E}">
        <p14:creationId xmlns:p14="http://schemas.microsoft.com/office/powerpoint/2010/main" val="34916110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199" y="410872"/>
            <a:ext cx="7157103" cy="571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38455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9224"/>
          </a:xfrm>
        </p:spPr>
        <p:txBody>
          <a:bodyPr/>
          <a:lstStyle/>
          <a:p>
            <a:r>
              <a:rPr lang="en-US" dirty="0" smtClean="0"/>
              <a:t>Form, Continued</a:t>
            </a:r>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8738" y="1179319"/>
            <a:ext cx="8179734" cy="4869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39248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I</a:t>
            </a:r>
            <a:endParaRPr lang="en-US" dirty="0"/>
          </a:p>
        </p:txBody>
      </p:sp>
      <p:sp>
        <p:nvSpPr>
          <p:cNvPr id="3" name="Content Placeholder 2"/>
          <p:cNvSpPr>
            <a:spLocks noGrp="1"/>
          </p:cNvSpPr>
          <p:nvPr>
            <p:ph idx="1"/>
          </p:nvPr>
        </p:nvSpPr>
        <p:spPr>
          <a:xfrm>
            <a:off x="457200" y="1417638"/>
            <a:ext cx="8229600" cy="4708525"/>
          </a:xfrm>
        </p:spPr>
        <p:txBody>
          <a:bodyPr>
            <a:normAutofit fontScale="92500" lnSpcReduction="20000"/>
          </a:bodyPr>
          <a:lstStyle/>
          <a:p>
            <a:r>
              <a:rPr lang="en-US" dirty="0" smtClean="0"/>
              <a:t>The 6MWT measures </a:t>
            </a:r>
            <a:r>
              <a:rPr lang="en-US" dirty="0"/>
              <a:t>the distance a participant is able to walk over 6 minutes on a flat surface at their own </a:t>
            </a:r>
            <a:r>
              <a:rPr lang="en-US" dirty="0" smtClean="0"/>
              <a:t>pace.</a:t>
            </a:r>
          </a:p>
          <a:p>
            <a:pPr lvl="1"/>
            <a:r>
              <a:rPr lang="en-US" dirty="0" smtClean="0"/>
              <a:t>It is a measure of functional capacity in older community-dwelling adults</a:t>
            </a:r>
          </a:p>
          <a:p>
            <a:pPr lvl="1"/>
            <a:r>
              <a:rPr lang="en-US" dirty="0" smtClean="0"/>
              <a:t>Was administered previously at some MESA field centers (Barr study)</a:t>
            </a:r>
          </a:p>
          <a:p>
            <a:pPr lvl="1"/>
            <a:r>
              <a:rPr lang="en-US" dirty="0" smtClean="0"/>
              <a:t>Has </a:t>
            </a:r>
            <a:r>
              <a:rPr lang="en-US" dirty="0"/>
              <a:t>been used to assess exercise capacity in chronic pulmonary disease and </a:t>
            </a:r>
            <a:r>
              <a:rPr lang="en-US" dirty="0" smtClean="0"/>
              <a:t>heart failure</a:t>
            </a:r>
          </a:p>
          <a:p>
            <a:pPr lvl="1"/>
            <a:r>
              <a:rPr lang="en-US" dirty="0" smtClean="0"/>
              <a:t>The </a:t>
            </a:r>
            <a:r>
              <a:rPr lang="en-US" dirty="0"/>
              <a:t>6MWT distance significantly improves the prediction of incident HF even when including traditional risk factors and </a:t>
            </a:r>
            <a:r>
              <a:rPr lang="en-US" dirty="0" err="1"/>
              <a:t>NTproBNP</a:t>
            </a:r>
            <a:r>
              <a:rPr lang="en-US" dirty="0"/>
              <a:t> as model variables </a:t>
            </a:r>
            <a:endParaRPr lang="en-US" dirty="0" smtClean="0"/>
          </a:p>
          <a:p>
            <a:endParaRPr lang="en-US" dirty="0"/>
          </a:p>
        </p:txBody>
      </p:sp>
    </p:spTree>
    <p:extLst>
      <p:ext uri="{BB962C8B-B14F-4D97-AF65-F5344CB8AC3E}">
        <p14:creationId xmlns:p14="http://schemas.microsoft.com/office/powerpoint/2010/main" val="17464442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Participant Preparation</a:t>
            </a:r>
            <a:endParaRPr lang="en-US" dirty="0"/>
          </a:p>
        </p:txBody>
      </p:sp>
      <p:sp>
        <p:nvSpPr>
          <p:cNvPr id="3" name="Content Placeholder 2"/>
          <p:cNvSpPr>
            <a:spLocks noGrp="1"/>
          </p:cNvSpPr>
          <p:nvPr>
            <p:ph idx="1"/>
          </p:nvPr>
        </p:nvSpPr>
        <p:spPr/>
        <p:txBody>
          <a:bodyPr>
            <a:normAutofit fontScale="92500" lnSpcReduction="20000"/>
          </a:bodyPr>
          <a:lstStyle/>
          <a:p>
            <a:pPr lvl="0"/>
            <a:r>
              <a:rPr lang="en-US" dirty="0"/>
              <a:t>Comfortable clothing should be worn.</a:t>
            </a:r>
          </a:p>
          <a:p>
            <a:pPr lvl="0"/>
            <a:r>
              <a:rPr lang="en-US" dirty="0"/>
              <a:t>Appropriate shoes for walking should be worn.</a:t>
            </a:r>
          </a:p>
          <a:p>
            <a:pPr lvl="0"/>
            <a:r>
              <a:rPr lang="en-US" dirty="0"/>
              <a:t>Patients should use their usual walking aids during the test (cane, walker, etc.).</a:t>
            </a:r>
          </a:p>
          <a:p>
            <a:pPr lvl="0"/>
            <a:r>
              <a:rPr lang="en-US" dirty="0"/>
              <a:t>The patient’s usual medical regimen should be continued.</a:t>
            </a:r>
          </a:p>
          <a:p>
            <a:pPr lvl="0"/>
            <a:r>
              <a:rPr lang="en-US" dirty="0"/>
              <a:t>A light meal is acceptable before early morning or early afternoon tests.</a:t>
            </a:r>
          </a:p>
          <a:p>
            <a:pPr lvl="0"/>
            <a:r>
              <a:rPr lang="en-US" dirty="0"/>
              <a:t>Patients should not have exercised vigorously within 2 hours of beginning the test.</a:t>
            </a:r>
          </a:p>
        </p:txBody>
      </p:sp>
    </p:spTree>
    <p:extLst>
      <p:ext uri="{BB962C8B-B14F-4D97-AF65-F5344CB8AC3E}">
        <p14:creationId xmlns:p14="http://schemas.microsoft.com/office/powerpoint/2010/main" val="6896896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Procedure I</a:t>
            </a:r>
            <a:endParaRPr lang="en-US" dirty="0"/>
          </a:p>
        </p:txBody>
      </p:sp>
      <p:sp>
        <p:nvSpPr>
          <p:cNvPr id="3" name="Content Placeholder 2"/>
          <p:cNvSpPr>
            <a:spLocks noGrp="1"/>
          </p:cNvSpPr>
          <p:nvPr>
            <p:ph idx="1"/>
          </p:nvPr>
        </p:nvSpPr>
        <p:spPr>
          <a:xfrm>
            <a:off x="457200" y="1417638"/>
            <a:ext cx="8229600" cy="4708525"/>
          </a:xfrm>
        </p:spPr>
        <p:txBody>
          <a:bodyPr>
            <a:normAutofit lnSpcReduction="10000"/>
          </a:bodyPr>
          <a:lstStyle/>
          <a:p>
            <a:r>
              <a:rPr lang="en-US" sz="3000" dirty="0" smtClean="0"/>
              <a:t>Testing </a:t>
            </a:r>
            <a:r>
              <a:rPr lang="en-US" sz="3000" dirty="0"/>
              <a:t>should be performed about the same time of day to minimize intraday variability</a:t>
            </a:r>
            <a:r>
              <a:rPr lang="en-US" sz="3000" dirty="0" smtClean="0"/>
              <a:t>.</a:t>
            </a:r>
            <a:r>
              <a:rPr lang="en-US" sz="3000" dirty="0"/>
              <a:t> </a:t>
            </a:r>
          </a:p>
          <a:p>
            <a:r>
              <a:rPr lang="en-US" sz="3000" dirty="0" smtClean="0"/>
              <a:t>A </a:t>
            </a:r>
            <a:r>
              <a:rPr lang="en-US" sz="3000" dirty="0"/>
              <a:t>“warm-up” period before the test should </a:t>
            </a:r>
            <a:r>
              <a:rPr lang="en-US" sz="3000" b="1" dirty="0"/>
              <a:t>not</a:t>
            </a:r>
            <a:r>
              <a:rPr lang="en-US" sz="3000" dirty="0"/>
              <a:t> be performed.</a:t>
            </a:r>
          </a:p>
          <a:p>
            <a:r>
              <a:rPr lang="en-US" sz="3000" dirty="0" smtClean="0"/>
              <a:t>The participant </a:t>
            </a:r>
            <a:r>
              <a:rPr lang="en-US" sz="3000" dirty="0"/>
              <a:t>should sit at rest in a chair, located near the starting position, for at least 10 minutes before the test starts. </a:t>
            </a:r>
            <a:endParaRPr lang="en-US" sz="3000" dirty="0" smtClean="0"/>
          </a:p>
          <a:p>
            <a:pPr lvl="1"/>
            <a:r>
              <a:rPr lang="en-US" sz="2600" dirty="0" smtClean="0"/>
              <a:t>During </a:t>
            </a:r>
            <a:r>
              <a:rPr lang="en-US" sz="2600" dirty="0"/>
              <a:t>this time, check for contraindications </a:t>
            </a:r>
            <a:r>
              <a:rPr lang="en-US" sz="2600" dirty="0" smtClean="0"/>
              <a:t>, fill out form items, and </a:t>
            </a:r>
            <a:r>
              <a:rPr lang="en-US" sz="2600" dirty="0"/>
              <a:t>make sure that clothing and shoes are appropriate. </a:t>
            </a:r>
          </a:p>
        </p:txBody>
      </p:sp>
    </p:spTree>
    <p:extLst>
      <p:ext uri="{BB962C8B-B14F-4D97-AF65-F5344CB8AC3E}">
        <p14:creationId xmlns:p14="http://schemas.microsoft.com/office/powerpoint/2010/main" val="7190057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Procedure II</a:t>
            </a:r>
            <a:endParaRPr lang="en-US" dirty="0"/>
          </a:p>
        </p:txBody>
      </p:sp>
      <p:sp>
        <p:nvSpPr>
          <p:cNvPr id="3" name="Content Placeholder 2"/>
          <p:cNvSpPr>
            <a:spLocks noGrp="1"/>
          </p:cNvSpPr>
          <p:nvPr>
            <p:ph idx="1"/>
          </p:nvPr>
        </p:nvSpPr>
        <p:spPr>
          <a:xfrm>
            <a:off x="457199" y="1428320"/>
            <a:ext cx="8293693" cy="4844293"/>
          </a:xfrm>
        </p:spPr>
        <p:txBody>
          <a:bodyPr>
            <a:normAutofit/>
          </a:bodyPr>
          <a:lstStyle/>
          <a:p>
            <a:r>
              <a:rPr lang="en-US" sz="2800" dirty="0" smtClean="0"/>
              <a:t>Set </a:t>
            </a:r>
            <a:r>
              <a:rPr lang="en-US" sz="2800" dirty="0"/>
              <a:t>the lap counter to zero and the timer to 6 </a:t>
            </a:r>
            <a:r>
              <a:rPr lang="en-US" sz="2800" dirty="0" smtClean="0"/>
              <a:t>min. Assemble </a:t>
            </a:r>
            <a:r>
              <a:rPr lang="en-US" sz="2800" dirty="0"/>
              <a:t>all necessary equipment (lap counter, timer, </a:t>
            </a:r>
            <a:r>
              <a:rPr lang="en-US" sz="2800" dirty="0" smtClean="0"/>
              <a:t>clipboard</a:t>
            </a:r>
            <a:r>
              <a:rPr lang="en-US" sz="2800" dirty="0"/>
              <a:t> </a:t>
            </a:r>
            <a:r>
              <a:rPr lang="en-US" sz="2800" dirty="0" smtClean="0"/>
              <a:t>/notebook ) </a:t>
            </a:r>
          </a:p>
          <a:p>
            <a:r>
              <a:rPr lang="en-US" sz="2800" dirty="0" smtClean="0"/>
              <a:t>Instruct </a:t>
            </a:r>
            <a:r>
              <a:rPr lang="en-US" sz="2800" dirty="0"/>
              <a:t>the participant using the script </a:t>
            </a:r>
            <a:r>
              <a:rPr lang="en-US" sz="2800" dirty="0" smtClean="0"/>
              <a:t>including </a:t>
            </a:r>
            <a:r>
              <a:rPr lang="en-US" sz="2800" dirty="0"/>
              <a:t>doing a demonstration of turning around the cone </a:t>
            </a:r>
            <a:r>
              <a:rPr lang="en-US" sz="2800" dirty="0" smtClean="0"/>
              <a:t>briskly</a:t>
            </a:r>
          </a:p>
          <a:p>
            <a:r>
              <a:rPr lang="en-US" sz="2800" dirty="0" smtClean="0"/>
              <a:t>Position the participant at the Start line, and stand near that line during the test</a:t>
            </a:r>
          </a:p>
          <a:p>
            <a:pPr lvl="1"/>
            <a:r>
              <a:rPr lang="en-US" sz="2400" dirty="0" smtClean="0"/>
              <a:t>If participant needs oxygen tank held for them may hold it and walk with them</a:t>
            </a:r>
            <a:endParaRPr lang="en-US" sz="2400" dirty="0"/>
          </a:p>
          <a:p>
            <a:endParaRPr lang="en-US" sz="2800" dirty="0"/>
          </a:p>
        </p:txBody>
      </p:sp>
    </p:spTree>
    <p:extLst>
      <p:ext uri="{BB962C8B-B14F-4D97-AF65-F5344CB8AC3E}">
        <p14:creationId xmlns:p14="http://schemas.microsoft.com/office/powerpoint/2010/main" val="16228844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Procedure III</a:t>
            </a:r>
            <a:endParaRPr lang="en-US" dirty="0"/>
          </a:p>
        </p:txBody>
      </p:sp>
      <p:sp>
        <p:nvSpPr>
          <p:cNvPr id="3" name="Content Placeholder 2"/>
          <p:cNvSpPr>
            <a:spLocks noGrp="1"/>
          </p:cNvSpPr>
          <p:nvPr>
            <p:ph idx="1"/>
          </p:nvPr>
        </p:nvSpPr>
        <p:spPr>
          <a:xfrm>
            <a:off x="457199" y="1428320"/>
            <a:ext cx="8293693" cy="4844293"/>
          </a:xfrm>
        </p:spPr>
        <p:txBody>
          <a:bodyPr>
            <a:normAutofit fontScale="92500" lnSpcReduction="10000"/>
          </a:bodyPr>
          <a:lstStyle/>
          <a:p>
            <a:r>
              <a:rPr lang="en-US" sz="3500" dirty="0" smtClean="0"/>
              <a:t>During the test:</a:t>
            </a:r>
          </a:p>
          <a:p>
            <a:pPr lvl="1"/>
            <a:r>
              <a:rPr lang="en-US" dirty="0" smtClean="0"/>
              <a:t>Do </a:t>
            </a:r>
            <a:r>
              <a:rPr lang="en-US" dirty="0"/>
              <a:t>not talk to </a:t>
            </a:r>
            <a:r>
              <a:rPr lang="en-US" dirty="0" smtClean="0"/>
              <a:t>anyone.</a:t>
            </a:r>
          </a:p>
          <a:p>
            <a:pPr lvl="1"/>
            <a:r>
              <a:rPr lang="en-US" dirty="0" smtClean="0"/>
              <a:t>Use </a:t>
            </a:r>
            <a:r>
              <a:rPr lang="en-US" dirty="0"/>
              <a:t>an even tone of voice when using the </a:t>
            </a:r>
            <a:r>
              <a:rPr lang="en-US" dirty="0" smtClean="0"/>
              <a:t>phrases </a:t>
            </a:r>
            <a:r>
              <a:rPr lang="en-US" dirty="0"/>
              <a:t>of </a:t>
            </a:r>
            <a:r>
              <a:rPr lang="en-US" dirty="0" smtClean="0"/>
              <a:t>encouragement</a:t>
            </a:r>
          </a:p>
          <a:p>
            <a:pPr lvl="1"/>
            <a:r>
              <a:rPr lang="en-US" dirty="0" smtClean="0"/>
              <a:t>Watch </a:t>
            </a:r>
            <a:r>
              <a:rPr lang="en-US" dirty="0"/>
              <a:t>the </a:t>
            </a:r>
            <a:r>
              <a:rPr lang="en-US" dirty="0" smtClean="0"/>
              <a:t>patient</a:t>
            </a:r>
          </a:p>
          <a:p>
            <a:pPr lvl="1"/>
            <a:r>
              <a:rPr lang="en-US" dirty="0" smtClean="0"/>
              <a:t>Do </a:t>
            </a:r>
            <a:r>
              <a:rPr lang="en-US" dirty="0"/>
              <a:t>not get distracted and lose count of the laps. </a:t>
            </a:r>
            <a:endParaRPr lang="en-US" dirty="0" smtClean="0"/>
          </a:p>
          <a:p>
            <a:pPr lvl="1"/>
            <a:r>
              <a:rPr lang="en-US" dirty="0" smtClean="0"/>
              <a:t>Each </a:t>
            </a:r>
            <a:r>
              <a:rPr lang="en-US" dirty="0"/>
              <a:t>time the participant returns to the starting line, click the lap counter once (or mark the lap on the worksheet). Let the participant see you do it. Exaggerate the click using body language, like using a stopwatch at a race.</a:t>
            </a:r>
          </a:p>
          <a:p>
            <a:pPr lvl="1"/>
            <a:endParaRPr lang="en-US" sz="2400" dirty="0"/>
          </a:p>
          <a:p>
            <a:endParaRPr lang="en-US" sz="2800" dirty="0"/>
          </a:p>
        </p:txBody>
      </p:sp>
    </p:spTree>
    <p:extLst>
      <p:ext uri="{BB962C8B-B14F-4D97-AF65-F5344CB8AC3E}">
        <p14:creationId xmlns:p14="http://schemas.microsoft.com/office/powerpoint/2010/main" val="29409188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Script I</a:t>
            </a:r>
            <a:endParaRPr lang="en-US" dirty="0"/>
          </a:p>
        </p:txBody>
      </p:sp>
      <p:sp>
        <p:nvSpPr>
          <p:cNvPr id="3" name="Content Placeholder 2"/>
          <p:cNvSpPr>
            <a:spLocks noGrp="1"/>
          </p:cNvSpPr>
          <p:nvPr>
            <p:ph idx="1"/>
          </p:nvPr>
        </p:nvSpPr>
        <p:spPr>
          <a:xfrm>
            <a:off x="457200" y="1417638"/>
            <a:ext cx="8229600" cy="4906250"/>
          </a:xfrm>
        </p:spPr>
        <p:txBody>
          <a:bodyPr>
            <a:normAutofit/>
          </a:bodyPr>
          <a:lstStyle/>
          <a:p>
            <a:r>
              <a:rPr lang="en-US" sz="2000" i="1" dirty="0"/>
              <a:t>“The object of this test is to walk as far as possible for 6 minutes. You will walk back and forth in this hallway. Six minutes is a long time to walk, so you will be exerting yourself. You will probably get out of breath or become exhausted. You are permitted to slow down, to stop, and to rest as necessary. You may lean against the wall while resting, but resume walking as soon as you are able. You will be walking back and forth around the cones. You should pivot briskly around the cones and continue back the other way without hesitation. Now I’m going to show you. Please watch the way I turn without hesitation.”  </a:t>
            </a:r>
            <a:endParaRPr lang="en-US" sz="2000" dirty="0"/>
          </a:p>
          <a:p>
            <a:pPr marL="0" indent="0">
              <a:buNone/>
            </a:pPr>
            <a:endParaRPr lang="en-US" sz="2000" dirty="0"/>
          </a:p>
          <a:p>
            <a:r>
              <a:rPr lang="en-US" sz="2000" i="1" dirty="0"/>
              <a:t>“Are you ready to do that? I am going to use this counter to keep track of the number of laps you complete. I will click it each time you turn around at this starting line. Remember that the object is to walk AS FAR AS POSSIBLE for 6 minutes, but don’t run or jog. Start now, or whenever you are ready</a:t>
            </a:r>
            <a:r>
              <a:rPr lang="en-US" sz="2000" i="1" dirty="0" smtClean="0"/>
              <a:t>.”</a:t>
            </a:r>
            <a:endParaRPr lang="en-US" sz="2000" dirty="0"/>
          </a:p>
        </p:txBody>
      </p:sp>
    </p:spTree>
    <p:extLst>
      <p:ext uri="{BB962C8B-B14F-4D97-AF65-F5344CB8AC3E}">
        <p14:creationId xmlns:p14="http://schemas.microsoft.com/office/powerpoint/2010/main" val="28480588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Script II</a:t>
            </a:r>
            <a:endParaRPr lang="en-US" dirty="0"/>
          </a:p>
        </p:txBody>
      </p:sp>
      <p:sp>
        <p:nvSpPr>
          <p:cNvPr id="3" name="Content Placeholder 2"/>
          <p:cNvSpPr>
            <a:spLocks noGrp="1"/>
          </p:cNvSpPr>
          <p:nvPr>
            <p:ph idx="1"/>
          </p:nvPr>
        </p:nvSpPr>
        <p:spPr>
          <a:xfrm>
            <a:off x="457200" y="1417638"/>
            <a:ext cx="8229600" cy="4708525"/>
          </a:xfrm>
        </p:spPr>
        <p:txBody>
          <a:bodyPr>
            <a:normAutofit fontScale="55000" lnSpcReduction="20000"/>
          </a:bodyPr>
          <a:lstStyle/>
          <a:p>
            <a:r>
              <a:rPr lang="en-US" dirty="0"/>
              <a:t>When the timer shows 5 minutes, tell the participant the following (in even tones): </a:t>
            </a:r>
          </a:p>
          <a:p>
            <a:r>
              <a:rPr lang="en-US" b="1" i="1" dirty="0"/>
              <a:t>“You are doing well. You have 5 minutes to go.”</a:t>
            </a:r>
            <a:endParaRPr lang="en-US" dirty="0"/>
          </a:p>
          <a:p>
            <a:pPr marL="0" indent="0">
              <a:buNone/>
            </a:pPr>
            <a:r>
              <a:rPr lang="en-US" dirty="0"/>
              <a:t> </a:t>
            </a:r>
          </a:p>
          <a:p>
            <a:r>
              <a:rPr lang="en-US" dirty="0"/>
              <a:t>When the timer shows 4 minutes remaining, tell the participant the following: </a:t>
            </a:r>
          </a:p>
          <a:p>
            <a:r>
              <a:rPr lang="en-US" b="1" i="1" dirty="0"/>
              <a:t>“Keep up the good work. You have 4 minutes to go.”</a:t>
            </a:r>
            <a:endParaRPr lang="en-US" dirty="0"/>
          </a:p>
          <a:p>
            <a:pPr marL="0" indent="0">
              <a:buNone/>
            </a:pPr>
            <a:r>
              <a:rPr lang="en-US" dirty="0"/>
              <a:t> </a:t>
            </a:r>
          </a:p>
          <a:p>
            <a:r>
              <a:rPr lang="en-US" dirty="0"/>
              <a:t>When the timer shows 3 minutes remaining, tell the participant the following: </a:t>
            </a:r>
          </a:p>
          <a:p>
            <a:r>
              <a:rPr lang="en-US" b="1" i="1" dirty="0"/>
              <a:t>“You are doing well. You are halfway done.”</a:t>
            </a:r>
            <a:endParaRPr lang="en-US" dirty="0"/>
          </a:p>
          <a:p>
            <a:pPr marL="0" indent="0">
              <a:buNone/>
            </a:pPr>
            <a:endParaRPr lang="en-US" dirty="0"/>
          </a:p>
          <a:p>
            <a:r>
              <a:rPr lang="en-US" dirty="0"/>
              <a:t>When the timer shows 2 minutes remaining, tell the participant the following: </a:t>
            </a:r>
          </a:p>
          <a:p>
            <a:r>
              <a:rPr lang="en-US" b="1" i="1" dirty="0"/>
              <a:t>“Keep up the good work. You have only 2 minutes left.”</a:t>
            </a:r>
            <a:endParaRPr lang="en-US" dirty="0"/>
          </a:p>
          <a:p>
            <a:pPr marL="0" indent="0">
              <a:buNone/>
            </a:pPr>
            <a:endParaRPr lang="en-US" dirty="0"/>
          </a:p>
          <a:p>
            <a:r>
              <a:rPr lang="en-US" dirty="0"/>
              <a:t>When the timer shows only 1 minute remaining, tell the participant:</a:t>
            </a:r>
          </a:p>
          <a:p>
            <a:r>
              <a:rPr lang="en-US" b="1" dirty="0"/>
              <a:t> </a:t>
            </a:r>
            <a:r>
              <a:rPr lang="en-US" b="1" i="1" dirty="0"/>
              <a:t>“You are doing well. You have only 1 minute to go.”</a:t>
            </a:r>
            <a:endParaRPr lang="en-US" dirty="0"/>
          </a:p>
          <a:p>
            <a:pPr marL="0" indent="0">
              <a:buNone/>
            </a:pPr>
            <a:endParaRPr lang="en-US" dirty="0"/>
          </a:p>
          <a:p>
            <a:r>
              <a:rPr lang="en-US" dirty="0"/>
              <a:t>Do not use other words of encouragement (or body language to speed up).</a:t>
            </a:r>
          </a:p>
          <a:p>
            <a:endParaRPr lang="en-US" dirty="0"/>
          </a:p>
        </p:txBody>
      </p:sp>
    </p:spTree>
    <p:extLst>
      <p:ext uri="{BB962C8B-B14F-4D97-AF65-F5344CB8AC3E}">
        <p14:creationId xmlns:p14="http://schemas.microsoft.com/office/powerpoint/2010/main" val="16448702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Script III</a:t>
            </a:r>
            <a:endParaRPr lang="en-US" dirty="0"/>
          </a:p>
        </p:txBody>
      </p:sp>
      <p:sp>
        <p:nvSpPr>
          <p:cNvPr id="3" name="Content Placeholder 2"/>
          <p:cNvSpPr>
            <a:spLocks noGrp="1"/>
          </p:cNvSpPr>
          <p:nvPr>
            <p:ph idx="1"/>
          </p:nvPr>
        </p:nvSpPr>
        <p:spPr/>
        <p:txBody>
          <a:bodyPr>
            <a:normAutofit fontScale="92500"/>
          </a:bodyPr>
          <a:lstStyle/>
          <a:p>
            <a:r>
              <a:rPr lang="en-US" sz="3000" dirty="0" smtClean="0"/>
              <a:t>If the participant stops walking during the test and needs a rest, say this (Do not stop the timer):</a:t>
            </a:r>
            <a:r>
              <a:rPr lang="en-US" b="1" i="1" dirty="0" smtClean="0"/>
              <a:t>“</a:t>
            </a:r>
            <a:r>
              <a:rPr lang="en-US" b="1" i="1" dirty="0"/>
              <a:t>You can lean against the wall if you would like; then continue walking whenever you feel able</a:t>
            </a:r>
            <a:r>
              <a:rPr lang="en-US" b="1" i="1" dirty="0" smtClean="0"/>
              <a:t>.”</a:t>
            </a:r>
            <a:endParaRPr lang="en-US" dirty="0" smtClean="0"/>
          </a:p>
          <a:p>
            <a:r>
              <a:rPr lang="en-US" dirty="0" smtClean="0"/>
              <a:t>When </a:t>
            </a:r>
            <a:r>
              <a:rPr lang="en-US" dirty="0"/>
              <a:t>the timer is 15 seconds from completion, say this: </a:t>
            </a:r>
            <a:r>
              <a:rPr lang="en-US" b="1" i="1" dirty="0" smtClean="0"/>
              <a:t>“</a:t>
            </a:r>
            <a:r>
              <a:rPr lang="en-US" b="1" i="1" dirty="0"/>
              <a:t>In a moment I’m going to tell you to stop. When I do, just stop right where you are and I will come to you.”</a:t>
            </a:r>
            <a:endParaRPr lang="en-US" dirty="0"/>
          </a:p>
          <a:p>
            <a:r>
              <a:rPr lang="en-US" dirty="0"/>
              <a:t>When the timer rings (or buzzes), </a:t>
            </a:r>
            <a:r>
              <a:rPr lang="en-US" dirty="0" smtClean="0"/>
              <a:t>say: </a:t>
            </a:r>
            <a:r>
              <a:rPr lang="en-US" b="1" i="1" dirty="0"/>
              <a:t>“Stop!”</a:t>
            </a:r>
            <a:endParaRPr lang="en-US" dirty="0"/>
          </a:p>
          <a:p>
            <a:endParaRPr lang="en-US" dirty="0"/>
          </a:p>
        </p:txBody>
      </p:sp>
    </p:spTree>
    <p:extLst>
      <p:ext uri="{BB962C8B-B14F-4D97-AF65-F5344CB8AC3E}">
        <p14:creationId xmlns:p14="http://schemas.microsoft.com/office/powerpoint/2010/main" val="26219205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conclusion of 6MWT</a:t>
            </a:r>
            <a:endParaRPr lang="en-US" dirty="0"/>
          </a:p>
        </p:txBody>
      </p:sp>
      <p:sp>
        <p:nvSpPr>
          <p:cNvPr id="3" name="Content Placeholder 2"/>
          <p:cNvSpPr>
            <a:spLocks noGrp="1"/>
          </p:cNvSpPr>
          <p:nvPr>
            <p:ph idx="1"/>
          </p:nvPr>
        </p:nvSpPr>
        <p:spPr/>
        <p:txBody>
          <a:bodyPr/>
          <a:lstStyle/>
          <a:p>
            <a:r>
              <a:rPr lang="en-US" dirty="0" smtClean="0"/>
              <a:t>Go to participant, note where they stopped, and record the additional distance covered</a:t>
            </a:r>
          </a:p>
          <a:p>
            <a:r>
              <a:rPr lang="en-US" dirty="0" smtClean="0"/>
              <a:t>Offer chair where participant is standing if appear exhausted, or walk them to the chair</a:t>
            </a:r>
          </a:p>
          <a:p>
            <a:r>
              <a:rPr lang="en-US" dirty="0" smtClean="0"/>
              <a:t>Ask post-test questions/ measure HR and Sp02 and complete form</a:t>
            </a:r>
          </a:p>
          <a:p>
            <a:r>
              <a:rPr lang="en-US" dirty="0"/>
              <a:t>Congratulate participant on good effort and offer a drink of water.</a:t>
            </a:r>
          </a:p>
          <a:p>
            <a:endParaRPr lang="en-US" dirty="0"/>
          </a:p>
        </p:txBody>
      </p:sp>
    </p:spTree>
    <p:extLst>
      <p:ext uri="{BB962C8B-B14F-4D97-AF65-F5344CB8AC3E}">
        <p14:creationId xmlns:p14="http://schemas.microsoft.com/office/powerpoint/2010/main" val="33061867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Participant Stops Test</a:t>
            </a:r>
            <a:endParaRPr lang="en-US" dirty="0"/>
          </a:p>
        </p:txBody>
      </p:sp>
      <p:sp>
        <p:nvSpPr>
          <p:cNvPr id="3" name="Content Placeholder 2"/>
          <p:cNvSpPr>
            <a:spLocks noGrp="1"/>
          </p:cNvSpPr>
          <p:nvPr>
            <p:ph idx="1"/>
          </p:nvPr>
        </p:nvSpPr>
        <p:spPr/>
        <p:txBody>
          <a:bodyPr/>
          <a:lstStyle/>
          <a:p>
            <a:r>
              <a:rPr lang="en-US" dirty="0"/>
              <a:t>If the participant stops before the 6 minutes are up </a:t>
            </a:r>
            <a:r>
              <a:rPr lang="en-US" b="1" dirty="0"/>
              <a:t>and refuses to continue</a:t>
            </a:r>
            <a:r>
              <a:rPr lang="en-US" dirty="0"/>
              <a:t> (or you decide that they should not continue), wheel the chair over for the patient to sit on, discontinue the walk, and note on the worksheet the distance, the time stopped (Item 7) and the reason for stopping prematurely (item 8)</a:t>
            </a:r>
          </a:p>
          <a:p>
            <a:endParaRPr lang="en-US" dirty="0"/>
          </a:p>
        </p:txBody>
      </p:sp>
      <p:pic>
        <p:nvPicPr>
          <p:cNvPr id="4098" name="Picture 2" descr="C:\Users\abertoni\AppData\Local\Microsoft\Windows\Temporary Internet Files\Content.IE5\1QG7SA04\s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59" y="283394"/>
            <a:ext cx="1938630" cy="131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6029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4233"/>
          </a:xfrm>
        </p:spPr>
        <p:txBody>
          <a:bodyPr>
            <a:normAutofit/>
          </a:bodyPr>
          <a:lstStyle/>
          <a:p>
            <a:r>
              <a:rPr lang="en-US" sz="3200" dirty="0" smtClean="0"/>
              <a:t>Video</a:t>
            </a:r>
            <a:endParaRPr lang="en-US" sz="3200" dirty="0"/>
          </a:p>
        </p:txBody>
      </p:sp>
      <p:pic>
        <p:nvPicPr>
          <p:cNvPr id="4" name="My Movie 3.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96963" y="914400"/>
            <a:ext cx="7171133" cy="5378823"/>
          </a:xfrm>
        </p:spPr>
      </p:pic>
    </p:spTree>
    <p:extLst>
      <p:ext uri="{BB962C8B-B14F-4D97-AF65-F5344CB8AC3E}">
        <p14:creationId xmlns:p14="http://schemas.microsoft.com/office/powerpoint/2010/main" val="1152685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II</a:t>
            </a:r>
            <a:endParaRPr lang="en-US" dirty="0"/>
          </a:p>
        </p:txBody>
      </p:sp>
      <p:sp>
        <p:nvSpPr>
          <p:cNvPr id="3" name="Content Placeholder 2"/>
          <p:cNvSpPr>
            <a:spLocks noGrp="1"/>
          </p:cNvSpPr>
          <p:nvPr>
            <p:ph idx="1"/>
          </p:nvPr>
        </p:nvSpPr>
        <p:spPr>
          <a:xfrm>
            <a:off x="457200" y="1417638"/>
            <a:ext cx="8229600" cy="4708525"/>
          </a:xfrm>
        </p:spPr>
        <p:txBody>
          <a:bodyPr>
            <a:normAutofit/>
          </a:bodyPr>
          <a:lstStyle/>
          <a:p>
            <a:r>
              <a:rPr lang="en-US" dirty="0" smtClean="0"/>
              <a:t>Also using 6MWT as a “cardiopulmonary exercise test” to compare with the CPEX being performed in a subset of MESA participants at Wake Forest</a:t>
            </a:r>
          </a:p>
          <a:p>
            <a:pPr lvl="1"/>
            <a:r>
              <a:rPr lang="en-US" dirty="0"/>
              <a:t>The 6MWT correlates strongly with CPEX variables including peak VO2 and VE/VCO2 slope in HF </a:t>
            </a:r>
            <a:r>
              <a:rPr lang="en-US" dirty="0" smtClean="0"/>
              <a:t>patients</a:t>
            </a:r>
            <a:endParaRPr lang="en-US" dirty="0"/>
          </a:p>
          <a:p>
            <a:pPr lvl="1"/>
            <a:r>
              <a:rPr lang="en-US" dirty="0" smtClean="0"/>
              <a:t>6MWT is similarly </a:t>
            </a:r>
            <a:r>
              <a:rPr lang="en-US" dirty="0"/>
              <a:t>predictive of hospitalization and mortality </a:t>
            </a:r>
            <a:r>
              <a:rPr lang="en-US" dirty="0" smtClean="0"/>
              <a:t>in HF patients (as CPEX)</a:t>
            </a:r>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4608466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4861"/>
          </a:xfrm>
        </p:spPr>
        <p:txBody>
          <a:bodyPr>
            <a:normAutofit/>
          </a:bodyPr>
          <a:lstStyle/>
          <a:p>
            <a:r>
              <a:rPr lang="en-US" sz="4000" dirty="0" smtClean="0"/>
              <a:t>What is a normal result?</a:t>
            </a:r>
            <a:endParaRPr lang="en-US" sz="4000" dirty="0"/>
          </a:p>
        </p:txBody>
      </p:sp>
      <p:sp>
        <p:nvSpPr>
          <p:cNvPr id="3" name="Content Placeholder 2"/>
          <p:cNvSpPr>
            <a:spLocks noGrp="1"/>
          </p:cNvSpPr>
          <p:nvPr>
            <p:ph idx="1"/>
          </p:nvPr>
        </p:nvSpPr>
        <p:spPr>
          <a:xfrm>
            <a:off x="4965108" y="1324600"/>
            <a:ext cx="3811423" cy="2657740"/>
          </a:xfrm>
        </p:spPr>
        <p:txBody>
          <a:bodyPr>
            <a:normAutofit/>
          </a:bodyPr>
          <a:lstStyle/>
          <a:p>
            <a:pPr marL="0" indent="0">
              <a:buNone/>
            </a:pPr>
            <a:r>
              <a:rPr lang="en-US" sz="2800" dirty="0" smtClean="0"/>
              <a:t>In one study, </a:t>
            </a:r>
          </a:p>
          <a:p>
            <a:pPr marL="0" indent="0">
              <a:buNone/>
            </a:pPr>
            <a:r>
              <a:rPr lang="en-US" sz="2800" dirty="0" smtClean="0"/>
              <a:t>444 healthy M/F aged 40-80, mean/St </a:t>
            </a:r>
            <a:r>
              <a:rPr lang="en-US" sz="2800" dirty="0" err="1" smtClean="0"/>
              <a:t>dev</a:t>
            </a:r>
            <a:r>
              <a:rPr lang="en-US" sz="2800" dirty="0" smtClean="0"/>
              <a:t> was </a:t>
            </a:r>
          </a:p>
          <a:p>
            <a:pPr marL="0" indent="0">
              <a:buNone/>
            </a:pPr>
            <a:r>
              <a:rPr lang="en-US" sz="2800" dirty="0" smtClean="0"/>
              <a:t>571 meters +/- 90m</a:t>
            </a:r>
          </a:p>
          <a:p>
            <a:pPr marL="0" indent="0">
              <a:buNone/>
            </a:pPr>
            <a:r>
              <a:rPr lang="en-US" sz="2000" i="1" dirty="0" smtClean="0"/>
              <a:t>Casanova et al, </a:t>
            </a:r>
            <a:r>
              <a:rPr lang="en-US" sz="2000" i="1" dirty="0" err="1" smtClean="0"/>
              <a:t>Eur</a:t>
            </a:r>
            <a:r>
              <a:rPr lang="en-US" sz="2000" i="1" dirty="0" smtClean="0"/>
              <a:t> </a:t>
            </a:r>
            <a:r>
              <a:rPr lang="en-US" sz="2000" i="1" dirty="0" err="1" smtClean="0"/>
              <a:t>Resp</a:t>
            </a:r>
            <a:r>
              <a:rPr lang="en-US" sz="2000" i="1" dirty="0" smtClean="0"/>
              <a:t> J 2011</a:t>
            </a:r>
          </a:p>
        </p:txBody>
      </p:sp>
      <p:pic>
        <p:nvPicPr>
          <p:cNvPr id="3074" name="Picture 2" descr="C:\Users\abertoni\AppData\Local\Microsoft\Windows\Temporary Internet Files\Content.IE5\1QG7SA04\F1.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244" y="1016949"/>
            <a:ext cx="4097584" cy="55083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76202" y="4221622"/>
            <a:ext cx="3452501" cy="1938992"/>
          </a:xfrm>
          <a:prstGeom prst="rect">
            <a:avLst/>
          </a:prstGeom>
        </p:spPr>
        <p:txBody>
          <a:bodyPr wrap="square">
            <a:spAutoFit/>
          </a:bodyPr>
          <a:lstStyle/>
          <a:p>
            <a:r>
              <a:rPr lang="en-US" sz="2000" dirty="0" smtClean="0"/>
              <a:t>Age-based </a:t>
            </a:r>
            <a:r>
              <a:rPr lang="en-US" sz="2000" dirty="0"/>
              <a:t>reference curves for </a:t>
            </a:r>
            <a:r>
              <a:rPr lang="en-US" sz="2000" dirty="0" smtClean="0"/>
              <a:t>6MWT distance in</a:t>
            </a:r>
            <a:r>
              <a:rPr lang="en-US" sz="2000" dirty="0"/>
              <a:t> </a:t>
            </a:r>
            <a:r>
              <a:rPr lang="en-US" sz="2000" dirty="0" smtClean="0"/>
              <a:t>normal </a:t>
            </a:r>
            <a:r>
              <a:rPr lang="en-US" sz="2000" dirty="0"/>
              <a:t>a) males and b) females  </a:t>
            </a:r>
            <a:r>
              <a:rPr lang="en-US" sz="2000" dirty="0" smtClean="0"/>
              <a:t>divided </a:t>
            </a:r>
            <a:r>
              <a:rPr lang="en-US" sz="2000" dirty="0"/>
              <a:t>into 10th </a:t>
            </a:r>
            <a:r>
              <a:rPr lang="en-US" sz="2000" dirty="0" smtClean="0"/>
              <a:t>(—–), 25th </a:t>
            </a:r>
            <a:r>
              <a:rPr lang="en-US" sz="2000" dirty="0"/>
              <a:t>(-----), 50th </a:t>
            </a:r>
            <a:r>
              <a:rPr lang="en-US" sz="2000" dirty="0" smtClean="0"/>
              <a:t>(..........) and </a:t>
            </a:r>
            <a:r>
              <a:rPr lang="en-US" sz="2000" dirty="0"/>
              <a:t>75th (– – –) percentiles.</a:t>
            </a:r>
          </a:p>
        </p:txBody>
      </p:sp>
    </p:spTree>
    <p:extLst>
      <p:ext uri="{BB962C8B-B14F-4D97-AF65-F5344CB8AC3E}">
        <p14:creationId xmlns:p14="http://schemas.microsoft.com/office/powerpoint/2010/main" val="11362327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Factors reported to reduce 6MWT distance</a:t>
            </a:r>
            <a:endParaRPr lang="en-US" dirty="0"/>
          </a:p>
        </p:txBody>
      </p:sp>
      <p:sp>
        <p:nvSpPr>
          <p:cNvPr id="3" name="Content Placeholder 2"/>
          <p:cNvSpPr>
            <a:spLocks noGrp="1"/>
          </p:cNvSpPr>
          <p:nvPr>
            <p:ph idx="1"/>
          </p:nvPr>
        </p:nvSpPr>
        <p:spPr/>
        <p:txBody>
          <a:bodyPr/>
          <a:lstStyle/>
          <a:p>
            <a:r>
              <a:rPr lang="en-US" dirty="0" smtClean="0"/>
              <a:t>Short height (shorter steps)</a:t>
            </a:r>
          </a:p>
          <a:p>
            <a:r>
              <a:rPr lang="en-US" dirty="0" smtClean="0"/>
              <a:t>Older age, female gender</a:t>
            </a:r>
          </a:p>
          <a:p>
            <a:r>
              <a:rPr lang="en-US" dirty="0" smtClean="0"/>
              <a:t>Obesity</a:t>
            </a:r>
          </a:p>
          <a:p>
            <a:r>
              <a:rPr lang="en-US" dirty="0" smtClean="0"/>
              <a:t>Impaired cognition</a:t>
            </a:r>
          </a:p>
          <a:p>
            <a:r>
              <a:rPr lang="en-US" dirty="0" smtClean="0"/>
              <a:t>Pulmonary and Cardiovascular disease</a:t>
            </a:r>
          </a:p>
          <a:p>
            <a:r>
              <a:rPr lang="en-US" dirty="0" smtClean="0"/>
              <a:t>Musculoskeletal disorders (e.g. arthritis)</a:t>
            </a:r>
            <a:endParaRPr lang="en-US" dirty="0"/>
          </a:p>
        </p:txBody>
      </p:sp>
    </p:spTree>
    <p:extLst>
      <p:ext uri="{BB962C8B-B14F-4D97-AF65-F5344CB8AC3E}">
        <p14:creationId xmlns:p14="http://schemas.microsoft.com/office/powerpoint/2010/main" val="41954273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Contraindications</a:t>
            </a:r>
            <a:endParaRPr lang="en-US" dirty="0"/>
          </a:p>
        </p:txBody>
      </p:sp>
      <p:sp>
        <p:nvSpPr>
          <p:cNvPr id="3" name="Content Placeholder 2"/>
          <p:cNvSpPr>
            <a:spLocks noGrp="1"/>
          </p:cNvSpPr>
          <p:nvPr>
            <p:ph idx="1"/>
          </p:nvPr>
        </p:nvSpPr>
        <p:spPr>
          <a:xfrm>
            <a:off x="457200" y="1417638"/>
            <a:ext cx="8229600" cy="4708525"/>
          </a:xfrm>
        </p:spPr>
        <p:txBody>
          <a:bodyPr>
            <a:normAutofit fontScale="77500" lnSpcReduction="20000"/>
          </a:bodyPr>
          <a:lstStyle/>
          <a:p>
            <a:r>
              <a:rPr lang="en-US" sz="4000" dirty="0"/>
              <a:t>Absolute contraindications for the 6MWT include the following:</a:t>
            </a:r>
          </a:p>
          <a:p>
            <a:pPr lvl="1"/>
            <a:r>
              <a:rPr lang="en-US" dirty="0"/>
              <a:t>Unstable angina (chest pain) during the previous month </a:t>
            </a:r>
          </a:p>
          <a:p>
            <a:pPr lvl="1"/>
            <a:r>
              <a:rPr lang="en-US" dirty="0"/>
              <a:t>N</a:t>
            </a:r>
            <a:r>
              <a:rPr lang="en-US" dirty="0" smtClean="0"/>
              <a:t>ew </a:t>
            </a:r>
            <a:r>
              <a:rPr lang="en-US" dirty="0"/>
              <a:t>or worsening symptoms of chest pain, shortening of breath, or fainting in past 8 weeks</a:t>
            </a:r>
          </a:p>
          <a:p>
            <a:pPr lvl="1"/>
            <a:r>
              <a:rPr lang="en-US" dirty="0"/>
              <a:t>Use of a wheelchair, crutches or walker</a:t>
            </a:r>
          </a:p>
          <a:p>
            <a:r>
              <a:rPr lang="en-US" sz="4000" dirty="0"/>
              <a:t>Relative contraindications include the </a:t>
            </a:r>
            <a:r>
              <a:rPr lang="en-US" sz="4000" dirty="0" smtClean="0"/>
              <a:t>following (assessed earlier in visit)</a:t>
            </a:r>
            <a:endParaRPr lang="en-US" sz="4000" dirty="0"/>
          </a:p>
          <a:p>
            <a:pPr lvl="1"/>
            <a:r>
              <a:rPr lang="en-US" dirty="0"/>
              <a:t>Resting heart rate of less than 50 or more than 110 at rest</a:t>
            </a:r>
          </a:p>
          <a:p>
            <a:pPr lvl="1"/>
            <a:r>
              <a:rPr lang="en-US" dirty="0"/>
              <a:t>Systolic blood pressure of more than 180 mm Hg</a:t>
            </a:r>
          </a:p>
          <a:p>
            <a:pPr lvl="1"/>
            <a:r>
              <a:rPr lang="en-US" dirty="0"/>
              <a:t>Diastolic blood pressure of more than 110 mm Hg</a:t>
            </a:r>
          </a:p>
          <a:p>
            <a:r>
              <a:rPr lang="en-US" dirty="0"/>
              <a:t>These are </a:t>
            </a:r>
            <a:r>
              <a:rPr lang="en-US" dirty="0" smtClean="0"/>
              <a:t>assessed at </a:t>
            </a:r>
            <a:r>
              <a:rPr lang="en-US" dirty="0"/>
              <a:t>the beginning of the testing period and are documented on Item 1 of the 6MWT </a:t>
            </a:r>
            <a:r>
              <a:rPr lang="en-US" dirty="0" smtClean="0"/>
              <a:t>Form</a:t>
            </a:r>
            <a:endParaRPr lang="en-US" dirty="0"/>
          </a:p>
        </p:txBody>
      </p:sp>
    </p:spTree>
    <p:extLst>
      <p:ext uri="{BB962C8B-B14F-4D97-AF65-F5344CB8AC3E}">
        <p14:creationId xmlns:p14="http://schemas.microsoft.com/office/powerpoint/2010/main" val="14549852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I</a:t>
            </a:r>
            <a:endParaRPr lang="en-US" dirty="0"/>
          </a:p>
        </p:txBody>
      </p:sp>
      <p:sp>
        <p:nvSpPr>
          <p:cNvPr id="3" name="Content Placeholder 2"/>
          <p:cNvSpPr>
            <a:spLocks noGrp="1"/>
          </p:cNvSpPr>
          <p:nvPr>
            <p:ph idx="1"/>
          </p:nvPr>
        </p:nvSpPr>
        <p:spPr/>
        <p:txBody>
          <a:bodyPr>
            <a:normAutofit lnSpcReduction="10000"/>
          </a:bodyPr>
          <a:lstStyle/>
          <a:p>
            <a:r>
              <a:rPr lang="en-US" dirty="0" smtClean="0"/>
              <a:t>Test should occur in a location where an </a:t>
            </a:r>
            <a:r>
              <a:rPr lang="en-US" dirty="0"/>
              <a:t>a rapid, appropriate response to an emergency is </a:t>
            </a:r>
            <a:r>
              <a:rPr lang="en-US" dirty="0" smtClean="0"/>
              <a:t>possible</a:t>
            </a:r>
          </a:p>
          <a:p>
            <a:r>
              <a:rPr lang="en-US" dirty="0" smtClean="0"/>
              <a:t>Adverse events are rare, but it is useful to have typical medical supplies (e.g. albuterol, aspirin, oxygen)</a:t>
            </a:r>
          </a:p>
          <a:p>
            <a:pPr lvl="1"/>
            <a:r>
              <a:rPr lang="en-US" dirty="0" smtClean="0"/>
              <a:t>Physicians </a:t>
            </a:r>
            <a:r>
              <a:rPr lang="en-US" dirty="0"/>
              <a:t>are not required to be present during tests; however, it is helpful if testing occurs in a setting in which medical professionals (e.g., RNs) are available in the case of an emergency</a:t>
            </a:r>
          </a:p>
        </p:txBody>
      </p:sp>
    </p:spTree>
    <p:extLst>
      <p:ext uri="{BB962C8B-B14F-4D97-AF65-F5344CB8AC3E}">
        <p14:creationId xmlns:p14="http://schemas.microsoft.com/office/powerpoint/2010/main" val="28909217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II</a:t>
            </a:r>
            <a:endParaRPr lang="en-US" dirty="0"/>
          </a:p>
        </p:txBody>
      </p:sp>
      <p:sp>
        <p:nvSpPr>
          <p:cNvPr id="3" name="Content Placeholder 2"/>
          <p:cNvSpPr>
            <a:spLocks noGrp="1"/>
          </p:cNvSpPr>
          <p:nvPr>
            <p:ph idx="1"/>
          </p:nvPr>
        </p:nvSpPr>
        <p:spPr>
          <a:xfrm>
            <a:off x="457200" y="1316052"/>
            <a:ext cx="8229600" cy="5059111"/>
          </a:xfrm>
        </p:spPr>
        <p:txBody>
          <a:bodyPr>
            <a:normAutofit fontScale="70000" lnSpcReduction="20000"/>
          </a:bodyPr>
          <a:lstStyle/>
          <a:p>
            <a:r>
              <a:rPr lang="en-US" sz="4500" dirty="0"/>
              <a:t>Reasons for immediately stopping a 6MWT include the following</a:t>
            </a:r>
            <a:r>
              <a:rPr lang="en-US" sz="4500" dirty="0" smtClean="0"/>
              <a:t>:</a:t>
            </a:r>
            <a:r>
              <a:rPr lang="en-US" dirty="0"/>
              <a:t> </a:t>
            </a:r>
          </a:p>
          <a:p>
            <a:pPr lvl="1"/>
            <a:r>
              <a:rPr lang="en-US" dirty="0"/>
              <a:t>1 chest pain</a:t>
            </a:r>
          </a:p>
          <a:p>
            <a:pPr lvl="1"/>
            <a:r>
              <a:rPr lang="en-US" dirty="0"/>
              <a:t>2 intolerable dyspnea</a:t>
            </a:r>
          </a:p>
          <a:p>
            <a:pPr lvl="1"/>
            <a:r>
              <a:rPr lang="en-US" dirty="0"/>
              <a:t>3 leg cramps</a:t>
            </a:r>
          </a:p>
          <a:p>
            <a:pPr lvl="1"/>
            <a:r>
              <a:rPr lang="en-US" dirty="0"/>
              <a:t>4 staggering</a:t>
            </a:r>
          </a:p>
          <a:p>
            <a:pPr lvl="1"/>
            <a:r>
              <a:rPr lang="en-US" dirty="0"/>
              <a:t>5 diaphoresis</a:t>
            </a:r>
          </a:p>
          <a:p>
            <a:pPr lvl="1"/>
            <a:r>
              <a:rPr lang="en-US" dirty="0"/>
              <a:t>6 pale or ashen </a:t>
            </a:r>
            <a:r>
              <a:rPr lang="en-US" dirty="0" smtClean="0"/>
              <a:t>appearance</a:t>
            </a:r>
            <a:endParaRPr lang="en-US" dirty="0"/>
          </a:p>
          <a:p>
            <a:r>
              <a:rPr lang="en-US" dirty="0" smtClean="0"/>
              <a:t>If </a:t>
            </a:r>
            <a:r>
              <a:rPr lang="en-US" dirty="0"/>
              <a:t>a test is stopped for any of these reasons, the </a:t>
            </a:r>
            <a:r>
              <a:rPr lang="en-US" dirty="0" smtClean="0"/>
              <a:t>participant </a:t>
            </a:r>
            <a:r>
              <a:rPr lang="en-US" dirty="0"/>
              <a:t>should sit or lie supine as appropriate depending on the severity or the event and the technician’s assessment of the severity of the event and the risk of </a:t>
            </a:r>
            <a:r>
              <a:rPr lang="en-US" dirty="0" smtClean="0"/>
              <a:t>syncope (fainting). </a:t>
            </a:r>
          </a:p>
          <a:p>
            <a:r>
              <a:rPr lang="en-US" dirty="0" smtClean="0"/>
              <a:t>The </a:t>
            </a:r>
            <a:r>
              <a:rPr lang="en-US" dirty="0"/>
              <a:t>following should be obtained based on the judgment of the technician: </a:t>
            </a:r>
            <a:r>
              <a:rPr lang="en-US" dirty="0" smtClean="0"/>
              <a:t>BP, </a:t>
            </a:r>
            <a:r>
              <a:rPr lang="en-US" dirty="0"/>
              <a:t>pulse rate, oxygen saturation, and a physician evaluation. Oxygen should be administered as appropriate.</a:t>
            </a:r>
          </a:p>
          <a:p>
            <a:endParaRPr lang="en-US" dirty="0"/>
          </a:p>
        </p:txBody>
      </p:sp>
      <p:pic>
        <p:nvPicPr>
          <p:cNvPr id="1026" name="Picture 2" descr="C:\Users\abertoni\AppData\Local\Microsoft\Windows\Temporary Internet Files\Content.IE5\IJ1H4LVX\RomanianTrafficSign_30-Stop_1971.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176" y="1872701"/>
            <a:ext cx="1677319" cy="1677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05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2" algn="ctr" defTabSz="457200" rtl="0">
              <a:spcBef>
                <a:spcPct val="0"/>
              </a:spcBef>
            </a:pPr>
            <a:r>
              <a:rPr lang="en-US" sz="4000" dirty="0" smtClean="0">
                <a:latin typeface="+mn-lt"/>
              </a:rPr>
              <a:t>Safety III: Supplemental Oxygen</a:t>
            </a:r>
            <a:endParaRPr lang="en-US" sz="4000" dirty="0">
              <a:latin typeface="+mn-lt"/>
            </a:endParaRPr>
          </a:p>
        </p:txBody>
      </p:sp>
      <p:sp>
        <p:nvSpPr>
          <p:cNvPr id="3" name="Content Placeholder 2"/>
          <p:cNvSpPr>
            <a:spLocks noGrp="1"/>
          </p:cNvSpPr>
          <p:nvPr>
            <p:ph idx="1"/>
          </p:nvPr>
        </p:nvSpPr>
        <p:spPr/>
        <p:txBody>
          <a:bodyPr>
            <a:normAutofit fontScale="92500"/>
          </a:bodyPr>
          <a:lstStyle/>
          <a:p>
            <a:r>
              <a:rPr lang="en-US" dirty="0" smtClean="0"/>
              <a:t>If </a:t>
            </a:r>
            <a:r>
              <a:rPr lang="en-US" dirty="0"/>
              <a:t>the participant usually uses </a:t>
            </a:r>
            <a:r>
              <a:rPr lang="en-US" dirty="0" smtClean="0"/>
              <a:t>oxygen, </a:t>
            </a:r>
            <a:r>
              <a:rPr lang="en-US" dirty="0"/>
              <a:t>then continue it for the 6MWT. If the patient uses oxygen for the walk, the technician should walk behind the patient carrying the oxygen source</a:t>
            </a:r>
            <a:endParaRPr lang="en-US" dirty="0" smtClean="0"/>
          </a:p>
          <a:p>
            <a:r>
              <a:rPr lang="en-US" dirty="0" smtClean="0"/>
              <a:t>If </a:t>
            </a:r>
            <a:r>
              <a:rPr lang="en-US" dirty="0"/>
              <a:t>they use it only for exercise, do not use it for the </a:t>
            </a:r>
            <a:r>
              <a:rPr lang="en-US" dirty="0" smtClean="0"/>
              <a:t>6MWT. </a:t>
            </a:r>
          </a:p>
          <a:p>
            <a:r>
              <a:rPr lang="en-US" dirty="0" smtClean="0"/>
              <a:t>Measurements </a:t>
            </a:r>
            <a:r>
              <a:rPr lang="en-US" dirty="0"/>
              <a:t>of pulse oximetry should be made after waiting at least 10 minutes after any change in oxygen delivery.</a:t>
            </a:r>
          </a:p>
          <a:p>
            <a:endParaRPr lang="en-US" dirty="0"/>
          </a:p>
        </p:txBody>
      </p:sp>
    </p:spTree>
    <p:extLst>
      <p:ext uri="{BB962C8B-B14F-4D97-AF65-F5344CB8AC3E}">
        <p14:creationId xmlns:p14="http://schemas.microsoft.com/office/powerpoint/2010/main" val="13804277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IV</a:t>
            </a:r>
            <a:endParaRPr lang="en-US" dirty="0"/>
          </a:p>
        </p:txBody>
      </p:sp>
      <p:sp>
        <p:nvSpPr>
          <p:cNvPr id="3" name="Content Placeholder 2"/>
          <p:cNvSpPr>
            <a:spLocks noGrp="1"/>
          </p:cNvSpPr>
          <p:nvPr>
            <p:ph idx="1"/>
          </p:nvPr>
        </p:nvSpPr>
        <p:spPr/>
        <p:txBody>
          <a:bodyPr>
            <a:normAutofit fontScale="92500"/>
          </a:bodyPr>
          <a:lstStyle/>
          <a:p>
            <a:r>
              <a:rPr lang="en-US" dirty="0" smtClean="0"/>
              <a:t>Low Pulse Oximetry results(&lt;90%)</a:t>
            </a:r>
          </a:p>
          <a:p>
            <a:pPr lvl="1"/>
            <a:r>
              <a:rPr lang="en-US" dirty="0" smtClean="0"/>
              <a:t>Is it real? The </a:t>
            </a:r>
            <a:r>
              <a:rPr lang="en-US" dirty="0"/>
              <a:t>oximeter reading may be less accurate if a person is wearing nail polish, artificial nails, has cold hands, or has poor </a:t>
            </a:r>
            <a:r>
              <a:rPr lang="en-US" dirty="0" smtClean="0"/>
              <a:t>circulation, or very dark skin</a:t>
            </a:r>
          </a:p>
          <a:p>
            <a:r>
              <a:rPr lang="en-US" dirty="0" smtClean="0"/>
              <a:t>If participant </a:t>
            </a:r>
            <a:r>
              <a:rPr lang="en-US" dirty="0"/>
              <a:t>non-toxic appearing, </a:t>
            </a:r>
            <a:r>
              <a:rPr lang="en-US" dirty="0" smtClean="0"/>
              <a:t>talking</a:t>
            </a:r>
            <a:r>
              <a:rPr lang="en-US" dirty="0"/>
              <a:t> </a:t>
            </a:r>
            <a:r>
              <a:rPr lang="en-US" dirty="0" smtClean="0"/>
              <a:t>without difficulty, then not likely hypoxic</a:t>
            </a:r>
          </a:p>
          <a:p>
            <a:r>
              <a:rPr lang="en-US" dirty="0" smtClean="0"/>
              <a:t>IF the person appear cyanotic, is short of breath, has known significant lung disease- alert appropriate clinic staff</a:t>
            </a:r>
            <a:endParaRPr lang="en-US" dirty="0"/>
          </a:p>
        </p:txBody>
      </p:sp>
    </p:spTree>
    <p:extLst>
      <p:ext uri="{BB962C8B-B14F-4D97-AF65-F5344CB8AC3E}">
        <p14:creationId xmlns:p14="http://schemas.microsoft.com/office/powerpoint/2010/main" val="4092501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Equipment</a:t>
            </a:r>
            <a:endParaRPr lang="en-US" dirty="0"/>
          </a:p>
        </p:txBody>
      </p:sp>
      <p:sp>
        <p:nvSpPr>
          <p:cNvPr id="3" name="Content Placeholder 2"/>
          <p:cNvSpPr>
            <a:spLocks noGrp="1"/>
          </p:cNvSpPr>
          <p:nvPr>
            <p:ph idx="1"/>
          </p:nvPr>
        </p:nvSpPr>
        <p:spPr/>
        <p:txBody>
          <a:bodyPr>
            <a:normAutofit fontScale="77500" lnSpcReduction="20000"/>
          </a:bodyPr>
          <a:lstStyle/>
          <a:p>
            <a:pPr marL="514350" lvl="0" indent="-514350">
              <a:buFont typeface="+mj-lt"/>
              <a:buAutoNum type="arabicPeriod"/>
            </a:pPr>
            <a:r>
              <a:rPr lang="en-US" dirty="0"/>
              <a:t>Countdown timer (or stopwatch) (as back up) OR Notebook Computer </a:t>
            </a:r>
            <a:r>
              <a:rPr lang="en-US" dirty="0" smtClean="0"/>
              <a:t>with </a:t>
            </a:r>
            <a:r>
              <a:rPr lang="en-US" dirty="0"/>
              <a:t>timer tool</a:t>
            </a:r>
          </a:p>
          <a:p>
            <a:pPr marL="514350" lvl="0" indent="-514350">
              <a:buFont typeface="+mj-lt"/>
              <a:buAutoNum type="arabicPeriod"/>
            </a:pPr>
            <a:r>
              <a:rPr lang="en-US" dirty="0"/>
              <a:t>Mechanical lap counter</a:t>
            </a:r>
          </a:p>
          <a:p>
            <a:pPr marL="514350" lvl="0" indent="-514350">
              <a:buFont typeface="+mj-lt"/>
              <a:buAutoNum type="arabicPeriod"/>
            </a:pPr>
            <a:r>
              <a:rPr lang="en-US" dirty="0"/>
              <a:t>Two small cones to mark the turnaround points</a:t>
            </a:r>
          </a:p>
          <a:p>
            <a:pPr marL="514350" lvl="0" indent="-514350">
              <a:buFont typeface="+mj-lt"/>
              <a:buAutoNum type="arabicPeriod"/>
            </a:pPr>
            <a:r>
              <a:rPr lang="en-US" dirty="0"/>
              <a:t>A chair that can be easily moved along the walking course</a:t>
            </a:r>
          </a:p>
          <a:p>
            <a:pPr marL="514350" lvl="0" indent="-514350">
              <a:buFont typeface="+mj-lt"/>
              <a:buAutoNum type="arabicPeriod"/>
            </a:pPr>
            <a:r>
              <a:rPr lang="en-US" dirty="0"/>
              <a:t>Worksheets on a clipboard</a:t>
            </a:r>
          </a:p>
          <a:p>
            <a:pPr marL="514350" indent="-514350">
              <a:buFont typeface="+mj-lt"/>
              <a:buAutoNum type="arabicPeriod"/>
            </a:pPr>
            <a:r>
              <a:rPr lang="en-US" dirty="0"/>
              <a:t>A source of </a:t>
            </a:r>
            <a:r>
              <a:rPr lang="en-US" dirty="0" smtClean="0"/>
              <a:t>oxygen </a:t>
            </a:r>
            <a:r>
              <a:rPr lang="en-US" dirty="0">
                <a:solidFill>
                  <a:srgbClr val="FF0000"/>
                </a:solidFill>
              </a:rPr>
              <a:t>(</a:t>
            </a:r>
            <a:r>
              <a:rPr lang="en-US" i="1" dirty="0">
                <a:solidFill>
                  <a:srgbClr val="FF0000"/>
                </a:solidFill>
              </a:rPr>
              <a:t>in case of emergency</a:t>
            </a:r>
            <a:r>
              <a:rPr lang="en-US" i="1" dirty="0" smtClean="0">
                <a:solidFill>
                  <a:srgbClr val="FF0000"/>
                </a:solidFill>
              </a:rPr>
              <a:t>)</a:t>
            </a:r>
            <a:endParaRPr lang="en-US" dirty="0"/>
          </a:p>
          <a:p>
            <a:pPr marL="514350" indent="-514350">
              <a:buFont typeface="+mj-lt"/>
              <a:buAutoNum type="arabicPeriod"/>
            </a:pPr>
            <a:r>
              <a:rPr lang="en-US" dirty="0"/>
              <a:t>Sphygmomanometer </a:t>
            </a:r>
            <a:r>
              <a:rPr lang="en-US" dirty="0">
                <a:solidFill>
                  <a:srgbClr val="FF0000"/>
                </a:solidFill>
              </a:rPr>
              <a:t>(</a:t>
            </a:r>
            <a:r>
              <a:rPr lang="en-US" i="1" dirty="0">
                <a:solidFill>
                  <a:srgbClr val="FF0000"/>
                </a:solidFill>
              </a:rPr>
              <a:t>in case of emergency</a:t>
            </a:r>
            <a:r>
              <a:rPr lang="en-US" i="1" dirty="0" smtClean="0">
                <a:solidFill>
                  <a:srgbClr val="FF0000"/>
                </a:solidFill>
              </a:rPr>
              <a:t>)</a:t>
            </a:r>
            <a:endParaRPr lang="en-US" dirty="0"/>
          </a:p>
          <a:p>
            <a:pPr marL="514350" lvl="0" indent="-514350">
              <a:buFont typeface="+mj-lt"/>
              <a:buAutoNum type="arabicPeriod"/>
            </a:pPr>
            <a:r>
              <a:rPr lang="en-US" dirty="0" smtClean="0"/>
              <a:t>Telephone </a:t>
            </a:r>
            <a:r>
              <a:rPr lang="en-US" dirty="0" smtClean="0">
                <a:solidFill>
                  <a:srgbClr val="FF0000"/>
                </a:solidFill>
              </a:rPr>
              <a:t>(</a:t>
            </a:r>
            <a:r>
              <a:rPr lang="en-US" i="1" dirty="0" smtClean="0">
                <a:solidFill>
                  <a:srgbClr val="FF0000"/>
                </a:solidFill>
              </a:rPr>
              <a:t>in case of emergency)</a:t>
            </a:r>
            <a:endParaRPr lang="en-US" dirty="0">
              <a:solidFill>
                <a:srgbClr val="FF0000"/>
              </a:solidFill>
            </a:endParaRPr>
          </a:p>
          <a:p>
            <a:pPr marL="514350" lvl="0" indent="-514350">
              <a:buFont typeface="+mj-lt"/>
              <a:buAutoNum type="arabicPeriod"/>
            </a:pPr>
            <a:r>
              <a:rPr lang="en-US" dirty="0"/>
              <a:t>Automated electronic defibrillator (on site)</a:t>
            </a:r>
          </a:p>
          <a:p>
            <a:pPr marL="514350" lvl="0" indent="-514350">
              <a:buFont typeface="+mj-lt"/>
              <a:buAutoNum type="arabicPeriod"/>
            </a:pPr>
            <a:r>
              <a:rPr lang="en-US" dirty="0"/>
              <a:t>Pulse oximeter - Devon Medical Handheld Pulse Oximeter PC-66</a:t>
            </a:r>
          </a:p>
          <a:p>
            <a:endParaRPr lang="en-US" dirty="0"/>
          </a:p>
        </p:txBody>
      </p:sp>
    </p:spTree>
    <p:extLst>
      <p:ext uri="{BB962C8B-B14F-4D97-AF65-F5344CB8AC3E}">
        <p14:creationId xmlns:p14="http://schemas.microsoft.com/office/powerpoint/2010/main" val="15252191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TotalTime>
  <Words>1625</Words>
  <Application>Microsoft Office PowerPoint</Application>
  <PresentationFormat>On-screen Show (4:3)</PresentationFormat>
  <Paragraphs>164</Paragraphs>
  <Slides>31</Slides>
  <Notes>1</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Six Minute Walk Test  (6MWT)</vt:lpstr>
      <vt:lpstr>Introduction I</vt:lpstr>
      <vt:lpstr>Introduction II</vt:lpstr>
      <vt:lpstr>Contraindications</vt:lpstr>
      <vt:lpstr>Safety I</vt:lpstr>
      <vt:lpstr>Safety II</vt:lpstr>
      <vt:lpstr>Safety III: Supplemental Oxygen</vt:lpstr>
      <vt:lpstr>Safety IV</vt:lpstr>
      <vt:lpstr>Equipment</vt:lpstr>
      <vt:lpstr>The Walkway</vt:lpstr>
      <vt:lpstr>PowerPoint Presentation</vt:lpstr>
      <vt:lpstr>How long is 6 Minutes?</vt:lpstr>
      <vt:lpstr>How long is 6 Minutes?</vt:lpstr>
      <vt:lpstr>Form I</vt:lpstr>
      <vt:lpstr>Form II</vt:lpstr>
      <vt:lpstr>PowerPoint Presentation</vt:lpstr>
      <vt:lpstr>PowerPoint Presentation</vt:lpstr>
      <vt:lpstr>PowerPoint Presentation</vt:lpstr>
      <vt:lpstr>Form, Continued</vt:lpstr>
      <vt:lpstr>Participant Preparation</vt:lpstr>
      <vt:lpstr>Testing Procedure I</vt:lpstr>
      <vt:lpstr>Testing Procedure II</vt:lpstr>
      <vt:lpstr>Testing Procedure III</vt:lpstr>
      <vt:lpstr>Script I</vt:lpstr>
      <vt:lpstr>Script II</vt:lpstr>
      <vt:lpstr>Script III</vt:lpstr>
      <vt:lpstr>At conclusion of 6MWT</vt:lpstr>
      <vt:lpstr>Participant Stops Test</vt:lpstr>
      <vt:lpstr>Video</vt:lpstr>
      <vt:lpstr>What is a normal result?</vt:lpstr>
      <vt:lpstr>Factors reported to reduce 6MWT distance</vt:lpstr>
    </vt:vector>
  </TitlesOfParts>
  <Company>Puclic Health Sciences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Six Minute Walk Test</dc:title>
  <dc:creator>Alain Bertoni</dc:creator>
  <cp:lastModifiedBy>Kayleen Williams</cp:lastModifiedBy>
  <cp:revision>19</cp:revision>
  <dcterms:created xsi:type="dcterms:W3CDTF">2016-07-09T22:43:45Z</dcterms:created>
  <dcterms:modified xsi:type="dcterms:W3CDTF">2016-07-20T19:58:37Z</dcterms:modified>
</cp:coreProperties>
</file>