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85" r:id="rId6"/>
    <p:sldId id="286" r:id="rId7"/>
    <p:sldId id="283" r:id="rId8"/>
    <p:sldId id="282" r:id="rId9"/>
    <p:sldId id="271" r:id="rId10"/>
    <p:sldId id="266" r:id="rId11"/>
    <p:sldId id="287" r:id="rId12"/>
    <p:sldId id="288" r:id="rId13"/>
    <p:sldId id="289" r:id="rId14"/>
    <p:sldId id="265" r:id="rId15"/>
    <p:sldId id="267" r:id="rId16"/>
    <p:sldId id="272" r:id="rId17"/>
    <p:sldId id="268" r:id="rId18"/>
    <p:sldId id="269" r:id="rId19"/>
    <p:sldId id="277" r:id="rId20"/>
    <p:sldId id="275" r:id="rId21"/>
    <p:sldId id="276" r:id="rId22"/>
    <p:sldId id="278" r:id="rId23"/>
    <p:sldId id="270" r:id="rId24"/>
    <p:sldId id="279" r:id="rId25"/>
    <p:sldId id="260" r:id="rId26"/>
    <p:sldId id="290" r:id="rId27"/>
    <p:sldId id="291" r:id="rId28"/>
    <p:sldId id="281" r:id="rId29"/>
  </p:sldIdLst>
  <p:sldSz cx="12192000" cy="6858000"/>
  <p:notesSz cx="7010400" cy="9236075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E0B760A-30C0-4A07-8FC5-47E679E70093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FEDDC2A-A4F9-41DE-A385-829A95EA61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4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DDC2A-A4F9-41DE-A385-829A95EA61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8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DDC2A-A4F9-41DE-A385-829A95EA61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2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52936"/>
            <a:ext cx="10363200" cy="747514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3496"/>
            <a:ext cx="8534400" cy="8416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2C91-A62F-414B-9CD2-45BB8320D38A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C8367-5118-4CEA-9137-DC1013823C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40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9485-B35E-457F-B496-C6AE8461F48B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426A9-71D7-4CA9-BAF4-65256F21A3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8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7595" y="274639"/>
            <a:ext cx="6188405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D322-7E7B-4F73-B61E-6DB38F2A6FB8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563D2-09FE-4D7B-9DD9-75643472CE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2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B7D8-932D-4FC9-A779-233685AA2AEE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C08F3-29C2-4798-8DC0-B8FB4E1E2E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1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D9B8-9E19-46C5-857F-74E8D20CF27D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DFD18-9B66-47EF-A43A-9ED0ED6B79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27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77EC-1683-454F-8BAB-A4356CA9B891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A7AC-884E-453C-ABF8-BA7AE04697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70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3229-91EB-489E-8951-0BB01C60975A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8E8C7-3C52-408E-8E7E-DC42F9EDD0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0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1CF5-9E91-435F-9653-7A8054477880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C57A2-CE14-4CAC-9B96-EB3345D3F7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38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6A91-7926-47D8-AE4C-E525D0BAF27E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92131-D1A3-416D-86B1-E90F347C62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094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26BF-93D9-45A6-8F22-863D5E3EA002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C0FB-A967-4A67-AF1E-FC47DDC583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97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EF37-E7EE-4B6B-BB97-69FF7290F992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CF395-5360-4048-BAE8-1DF75C076B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01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2389-953E-450C-AA3E-5ADE76D07AFE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A1BC0-1F67-4794-AF3F-00F3F11E3F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39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AE0B-3205-41CE-8516-59B76BF37175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D095-C700-48CA-A7C0-26B48245FC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345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6473-B3D8-42B9-94B0-459C1D001BCF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D8273-7FA0-4CBA-A2F1-3A673545BF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26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58A5-BAE6-4037-8328-AF53E8ABC341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AC1F5-9649-4718-9E55-9D1845CAF0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16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627" y="4406901"/>
            <a:ext cx="85906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5627" y="2906713"/>
            <a:ext cx="85906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5E46-1DCC-46C1-84A9-E2502890B5E8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1D4D8-75AA-4945-80ED-38D8114A7E5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69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584" y="1600200"/>
            <a:ext cx="4320000" cy="45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8128" y="1600200"/>
            <a:ext cx="4320000" cy="45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0AEB-A4F6-4EAA-92AD-960D37EEBB8F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083A4-59D6-4361-88E9-9EFE8442D7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35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584" y="1595422"/>
            <a:ext cx="4032448" cy="7534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584" y="2420888"/>
            <a:ext cx="4032448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064" y="1556793"/>
            <a:ext cx="4910336" cy="936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2064" y="2564904"/>
            <a:ext cx="4910336" cy="3528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02D8-A7C9-47E9-AFE2-666029E90760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395C-B4F6-45A0-A5C8-8D8AE05B20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72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F711-4009-49B2-B4E0-9302E43157A6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BD85-05B0-44FE-BDEC-B8D3D514AA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98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CCD2-8A5D-4BFA-B9F9-A49E4802BD8A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9B737-1EC8-42C1-A419-3E8DF368DE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44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273050"/>
            <a:ext cx="307234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979" y="273051"/>
            <a:ext cx="567842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1435101"/>
            <a:ext cx="307234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5F74-CA3D-45CD-A48F-A59276BAE2E7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161F7-E50F-4EC9-AE34-24C0F24964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8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70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7701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dirty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770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F3A6-59D3-4727-A79D-E713B3DD7D68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69A93-0A80-4765-8D10-CDBC9CE6A7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51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51618" y="274638"/>
            <a:ext cx="92307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51618" y="1600201"/>
            <a:ext cx="92307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5152BC-E343-4E1E-AE1F-5E55E5A1E59F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851C0A5-CF80-4E59-8507-C2FF71E2BFA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2D05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799347-70F8-4B9E-B6E7-ACB9DDD87F2C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80B49D8-2F1A-4B1D-808C-2EE48DFBA78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ethics/code-medical-ethics/opinion8095.page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hyperlink" Target="http://www.ncbi.nlm.nih.gov/pmc/articles/PMC1831617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24562"/>
            <a:ext cx="7772400" cy="1653027"/>
          </a:xfrm>
          <a:solidFill>
            <a:schemeClr val="bg1">
              <a:lumMod val="95000"/>
              <a:alpha val="69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Reporting for MESA Exam 6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657600"/>
            <a:ext cx="6400800" cy="8413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Imene Benayache, M.D.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Johns Hopkins University</a:t>
            </a:r>
            <a:endParaRPr lang="zh-CN" altLang="en-US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367-5118-4CEA-9137-DC1013823C55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61EC4-87AE-432A-8909-B4101F6C4420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673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9800" y="381000"/>
            <a:ext cx="7772400" cy="2904100"/>
          </a:xfrm>
          <a:prstGeom prst="rect">
            <a:avLst/>
          </a:prstGeom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Reporting for Multi-Ethnic Study of Atherosclerosis “MESA” Exam 6</a:t>
            </a:r>
            <a:endParaRPr lang="zh-CN" alt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648200"/>
            <a:ext cx="2057400" cy="133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01EB2-419D-415C-B9C2-B8F6033BEDF3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3A4-59D6-4361-88E9-9EFE8442D7B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146" name="Title 3"/>
          <p:cNvSpPr>
            <a:spLocks noGrp="1"/>
          </p:cNvSpPr>
          <p:nvPr>
            <p:ph type="title" idx="4294967295"/>
          </p:nvPr>
        </p:nvSpPr>
        <p:spPr>
          <a:xfrm>
            <a:off x="3425497" y="69303"/>
            <a:ext cx="7696200" cy="1143000"/>
          </a:xfrm>
        </p:spPr>
        <p:txBody>
          <a:bodyPr/>
          <a:lstStyle/>
          <a:p>
            <a:r>
              <a:rPr lang="en-US" altLang="zh-CN" b="1" dirty="0" smtClean="0"/>
              <a:t>Initial Report “Exit Template”</a:t>
            </a:r>
            <a:endParaRPr lang="zh-CN" altLang="en-US" b="1" dirty="0" smtClean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4294967295"/>
          </p:nvPr>
        </p:nvSpPr>
        <p:spPr>
          <a:xfrm>
            <a:off x="12145963" y="1600200"/>
            <a:ext cx="46037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30" y="5245597"/>
            <a:ext cx="1743607" cy="1079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212303"/>
            <a:ext cx="4923078" cy="4961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278" y="1166019"/>
            <a:ext cx="5059122" cy="5007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34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8610600" y="1143000"/>
            <a:ext cx="3200401" cy="1143000"/>
          </a:xfrm>
        </p:spPr>
        <p:txBody>
          <a:bodyPr/>
          <a:lstStyle/>
          <a:p>
            <a:r>
              <a:rPr lang="en-US" altLang="zh-CN" b="1" dirty="0" smtClean="0"/>
              <a:t>Second Report “Lab Results Template”</a:t>
            </a:r>
            <a:endParaRPr lang="zh-CN" altLang="en-US" b="1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67572" y="34159"/>
            <a:ext cx="7376428" cy="6894909"/>
          </a:xfrm>
          <a:prstGeom prst="rect">
            <a:avLst/>
          </a:prstGeom>
        </p:spPr>
      </p:pic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01EB2-419D-415C-B9C2-B8F6033BEDF3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730" y="5245597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9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8458200" y="1219200"/>
            <a:ext cx="3505201" cy="1143000"/>
          </a:xfrm>
        </p:spPr>
        <p:txBody>
          <a:bodyPr/>
          <a:lstStyle/>
          <a:p>
            <a:r>
              <a:rPr lang="en-US" altLang="zh-CN" b="1" dirty="0" smtClean="0"/>
              <a:t>Final Report “High Tech Template”</a:t>
            </a:r>
            <a:endParaRPr lang="zh-CN" altLang="en-US" b="1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17877" y="61123"/>
            <a:ext cx="7045123" cy="6187277"/>
          </a:xfrm>
          <a:prstGeom prst="rect">
            <a:avLst/>
          </a:prstGeom>
        </p:spPr>
      </p:pic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01EB2-419D-415C-B9C2-B8F6033BEDF3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730" y="5245597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3287714" y="274639"/>
            <a:ext cx="6923087" cy="612775"/>
          </a:xfrm>
        </p:spPr>
        <p:txBody>
          <a:bodyPr/>
          <a:lstStyle/>
          <a:p>
            <a:r>
              <a:rPr lang="en-US" altLang="zh-CN" dirty="0" smtClean="0"/>
              <a:t>Timelines of </a:t>
            </a:r>
            <a:r>
              <a:rPr lang="en-US" altLang="zh-CN" dirty="0"/>
              <a:t>results reporting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1905000" y="1143000"/>
            <a:ext cx="9982200" cy="5213350"/>
          </a:xfrm>
          <a:solidFill>
            <a:srgbClr val="0070C0"/>
          </a:solidFill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CN" dirty="0" smtClean="0"/>
              <a:t>The aim is to get the results out within a reasonable time frame, as indicated below: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CN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dirty="0" smtClean="0"/>
              <a:t>The </a:t>
            </a:r>
            <a:r>
              <a:rPr lang="en-US" altLang="zh-CN" dirty="0"/>
              <a:t>Initial Report </a:t>
            </a:r>
            <a:r>
              <a:rPr lang="en-US" altLang="zh-CN" dirty="0" smtClean="0"/>
              <a:t>will be handed at the end of the exam day or mailed to the participant one to two weeks after the examination</a:t>
            </a:r>
            <a:endParaRPr lang="en-US" altLang="zh-CN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dirty="0"/>
              <a:t>A second </a:t>
            </a:r>
            <a:r>
              <a:rPr lang="en-US" altLang="zh-CN" dirty="0" smtClean="0"/>
              <a:t>report should be mailed within one  month after the clinic visit </a:t>
            </a:r>
            <a:endParaRPr lang="en-US" altLang="zh-CN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dirty="0"/>
              <a:t>A third report should be mailed after </a:t>
            </a:r>
            <a:r>
              <a:rPr lang="en-US" altLang="zh-CN" dirty="0" smtClean="0"/>
              <a:t>one </a:t>
            </a:r>
            <a:r>
              <a:rPr lang="en-US" altLang="zh-CN" dirty="0"/>
              <a:t>to two months after the completion of the examination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FC0DD-8CFF-4681-974F-64F70CEEADF1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212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3" y="5302994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0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3294199" y="-6485"/>
            <a:ext cx="6923087" cy="792399"/>
          </a:xfrm>
        </p:spPr>
        <p:txBody>
          <a:bodyPr/>
          <a:lstStyle/>
          <a:p>
            <a:pPr algn="l"/>
            <a:r>
              <a:rPr lang="en-US" altLang="zh-CN" sz="3600" dirty="0"/>
              <a:t>Importance of results reporting (1)</a:t>
            </a:r>
            <a:endParaRPr lang="zh-CN" altLang="en-US" sz="3600" dirty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1828800" y="1208866"/>
            <a:ext cx="10058400" cy="4854608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eporting </a:t>
            </a:r>
            <a:r>
              <a:rPr lang="en-US" dirty="0"/>
              <a:t>of selected test results to Participants “ppts”</a:t>
            </a:r>
            <a:r>
              <a:rPr lang="en-US" dirty="0" smtClean="0"/>
              <a:t> </a:t>
            </a:r>
            <a:r>
              <a:rPr lang="en-US" dirty="0"/>
              <a:t>is one system for insuring that important results are not </a:t>
            </a:r>
            <a:r>
              <a:rPr lang="en-US" dirty="0" smtClean="0"/>
              <a:t>missed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To </a:t>
            </a:r>
            <a:r>
              <a:rPr lang="en-US" dirty="0"/>
              <a:t>alleviate </a:t>
            </a:r>
            <a:r>
              <a:rPr lang="en-US" dirty="0" smtClean="0"/>
              <a:t>participants</a:t>
            </a:r>
            <a:r>
              <a:rPr lang="en-US" dirty="0"/>
              <a:t>’ </a:t>
            </a:r>
            <a:r>
              <a:rPr lang="en-US" dirty="0" smtClean="0"/>
              <a:t>anxieties the results should be reported </a:t>
            </a:r>
            <a:r>
              <a:rPr lang="en-US" dirty="0"/>
              <a:t>within a reasonable time </a:t>
            </a:r>
            <a:r>
              <a:rPr lang="en-US" dirty="0" smtClean="0"/>
              <a:t>frame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Enhances ppts sense of Safety and Medical follow-up since for some ppts this is the only time/opportunity they have to </a:t>
            </a:r>
            <a:r>
              <a:rPr lang="en-US" dirty="0"/>
              <a:t>see a doctor and have </a:t>
            </a:r>
            <a:r>
              <a:rPr lang="en-US" dirty="0" smtClean="0"/>
              <a:t>laboratory &amp; high tech tests </a:t>
            </a:r>
            <a:r>
              <a:rPr lang="en-US" dirty="0"/>
              <a:t>done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56188-4A5D-4817-8F67-9ED7C8DD470A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673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" y="5277265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3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25" y="1066800"/>
            <a:ext cx="6923087" cy="1143000"/>
          </a:xfrm>
        </p:spPr>
        <p:txBody>
          <a:bodyPr/>
          <a:lstStyle/>
          <a:p>
            <a:r>
              <a:rPr lang="en-US" dirty="0"/>
              <a:t>Importance of results reporting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743200"/>
            <a:ext cx="9753600" cy="21336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Results should be provided in language understandable to the </a:t>
            </a:r>
            <a:r>
              <a:rPr lang="en-US" dirty="0" smtClean="0"/>
              <a:t>ppts</a:t>
            </a:r>
            <a:endParaRPr lang="en-US" dirty="0"/>
          </a:p>
          <a:p>
            <a:r>
              <a:rPr lang="en-US" dirty="0"/>
              <a:t>Most of the results gathered from tests must be disclosed to </a:t>
            </a:r>
            <a:r>
              <a:rPr lang="en-US" dirty="0" smtClean="0"/>
              <a:t>them as soon as they are available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3A4-59D6-4361-88E9-9EFE8442D7B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29DE8-102C-4819-839B-861C9F1C9771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450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8" y="5302995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9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MESA Exam 6 Alerts (1)</a:t>
            </a:r>
            <a:endParaRPr lang="zh-CN" altLang="en-US" sz="3600" dirty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1905000" y="1633729"/>
            <a:ext cx="9906000" cy="4328234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A follow-up system is implemented for abnormal tests and includes the following alerts: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Clinic Alerts </a:t>
            </a:r>
            <a:r>
              <a:rPr lang="en-US" dirty="0" smtClean="0"/>
              <a:t>(the day of the visit) for </a:t>
            </a:r>
            <a:r>
              <a:rPr lang="en-US" dirty="0" smtClean="0">
                <a:latin typeface="Calibri" panose="020F0502020204030204" pitchFamily="34" charset="0"/>
              </a:rPr>
              <a:t>↑or ↓ BP, ↓O2 Sat, Brain MRI abnormal finding, Echo cardiogram abnormalities, and Chest CT scan abnormalities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latin typeface="Calibri" panose="020F0502020204030204" pitchFamily="34" charset="0"/>
              </a:rPr>
              <a:t>Reading </a:t>
            </a:r>
            <a:r>
              <a:rPr lang="en-US" b="1" u="sng" dirty="0">
                <a:latin typeface="Calibri" panose="020F0502020204030204" pitchFamily="34" charset="0"/>
              </a:rPr>
              <a:t>C</a:t>
            </a:r>
            <a:r>
              <a:rPr lang="en-US" b="1" u="sng" dirty="0" smtClean="0">
                <a:latin typeface="Calibri" panose="020F0502020204030204" pitchFamily="34" charset="0"/>
              </a:rPr>
              <a:t>enter </a:t>
            </a:r>
            <a:r>
              <a:rPr lang="en-US" b="1" u="sng" dirty="0"/>
              <a:t>Alerts &amp;/Incidental findings </a:t>
            </a:r>
            <a:r>
              <a:rPr lang="en-US" dirty="0" smtClean="0">
                <a:latin typeface="Calibri" panose="020F0502020204030204" pitchFamily="34" charset="0"/>
              </a:rPr>
              <a:t>including (heart monitoring patch after 14 days), Chest CT, Echo, MRI, Lab results…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 ppt is referred to his PCP or we will provide one for him/her</a:t>
            </a:r>
            <a:endParaRPr lang="en-US" dirty="0" smtClean="0"/>
          </a:p>
          <a:p>
            <a:endParaRPr lang="en-US" altLang="zh-CN" dirty="0" smtClean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9193F-D6F6-4E5B-837C-C8375BBDD753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" y="5277265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37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MESA Exam 6 Alerts (2)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905000"/>
            <a:ext cx="9753600" cy="4195764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altLang="zh-CN" b="1" u="sng" dirty="0" smtClean="0"/>
              <a:t>Alerts</a:t>
            </a:r>
            <a:r>
              <a:rPr lang="en-US" altLang="zh-CN" dirty="0" smtClean="0"/>
              <a:t>: Any medical findings that may have adverse health consequences to the ppt if untreated (notify PI or Co-PI or send ppt to ER if not available) </a:t>
            </a:r>
          </a:p>
          <a:p>
            <a:r>
              <a:rPr lang="en-US" altLang="zh-CN" b="1" u="sng" dirty="0" smtClean="0"/>
              <a:t>Immediate referrals</a:t>
            </a:r>
            <a:r>
              <a:rPr lang="en-US" altLang="zh-CN" dirty="0" smtClean="0"/>
              <a:t>: Medical emergencies which require immediate notification of both ppt and his/her PCP</a:t>
            </a:r>
          </a:p>
          <a:p>
            <a:pPr lvl="1"/>
            <a:r>
              <a:rPr lang="en-US" altLang="zh-CN" dirty="0" smtClean="0"/>
              <a:t>Occurs during clinic visit and ppt should go from FC to his/her  PCP</a:t>
            </a:r>
          </a:p>
          <a:p>
            <a:pPr lvl="1"/>
            <a:r>
              <a:rPr lang="en-US" altLang="zh-CN" dirty="0" smtClean="0"/>
              <a:t>Physician should be contacted by phone before ppt leaves the FC/clinic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7AFEE-EF77-4DA5-A077-BA9DBF1787D6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" y="5309922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3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MESA Exam 6 Alerts (3)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9753600" cy="4195764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Urgent Referrals</a:t>
            </a:r>
            <a:r>
              <a:rPr lang="en-US" dirty="0" smtClean="0"/>
              <a:t>: Are made for abnormalities detected which require medical attention but not on an emergency basis</a:t>
            </a:r>
          </a:p>
          <a:p>
            <a:r>
              <a:rPr lang="en-US" dirty="0" smtClean="0"/>
              <a:t>Should be done before ppt leaves the clinic (included in the initial report), or immediately upon receipt from Central lab</a:t>
            </a:r>
          </a:p>
          <a:p>
            <a:r>
              <a:rPr lang="en-US" dirty="0" smtClean="0"/>
              <a:t>Urgent notification of the ppt’s Physician should be sent within the week 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7AFEE-EF77-4DA5-A077-BA9DBF1787D6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" y="5309922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3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2351618" y="51743"/>
            <a:ext cx="9230783" cy="1143000"/>
          </a:xfrm>
        </p:spPr>
        <p:txBody>
          <a:bodyPr/>
          <a:lstStyle/>
          <a:p>
            <a:r>
              <a:rPr lang="en-US" altLang="zh-CN" dirty="0" smtClean="0"/>
              <a:t>Immediate &amp; Urgent Referrals (1)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1905000" y="1034091"/>
            <a:ext cx="9753600" cy="4500563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altLang="zh-CN" dirty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442B8-2B09-4682-A895-E835C152AC42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" y="5277265"/>
            <a:ext cx="1743607" cy="10790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89051"/>
              </p:ext>
            </p:extLst>
          </p:nvPr>
        </p:nvGraphicFramePr>
        <p:xfrm>
          <a:off x="1905000" y="1034091"/>
          <a:ext cx="10058399" cy="5282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3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870">
                  <a:extLst>
                    <a:ext uri="{9D8B030D-6E8A-4147-A177-3AD203B41FA5}">
                      <a16:colId xmlns="" xmlns:a16="http://schemas.microsoft.com/office/drawing/2014/main" val="3333003199"/>
                    </a:ext>
                  </a:extLst>
                </a:gridCol>
                <a:gridCol w="5030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556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Immediate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Urgent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44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Blood Pressure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SBP › 210</a:t>
                      </a: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DBP › 120</a:t>
                      </a: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44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180 ‹SBP ‹ 211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0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110 ‹DBP ‹ 121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Oxygen Sat (resting) ‹ 93%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ECG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Wide QRS tachycardia › 120 bpm &amp; sustained for › 30 sec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Complete AV BLOCK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2nd degree AV BLOCK, Mobitz II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Pause › 6 sec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Bradycardia ‹ 40 bpm &amp; sustained for 30 sec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AFib/ Aflutter with HR ‹ 40 or ›180 pbm &amp; sustained for 60 sec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AFib that is sustained for more than 6 min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Narrow QRS tachycardia › 180 bpm &amp; sustained for 60 sec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Other abnormalities deemed imp by ECG Center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517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87714" y="76201"/>
            <a:ext cx="6923087" cy="6049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CN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CN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CN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“Declare the past, diagnose the present, foretell the future.”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~Hippocrates.</a:t>
            </a:r>
            <a:endParaRPr lang="zh-CN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1BC0-1F67-4794-AF3F-00F3F11E3FB9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9EEC4-0943-44E2-8335-379D39E8E1B5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7498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45122"/>
            <a:ext cx="1752600" cy="9815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Immediate &amp; Urgent Referrals (2)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057400" y="1600201"/>
            <a:ext cx="9753600" cy="4500563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altLang="zh-CN" dirty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442B8-2B09-4682-A895-E835C152AC42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" y="5277265"/>
            <a:ext cx="1743607" cy="10790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16231"/>
              </p:ext>
            </p:extLst>
          </p:nvPr>
        </p:nvGraphicFramePr>
        <p:xfrm>
          <a:off x="2057397" y="1828799"/>
          <a:ext cx="9601202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00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Immediate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Urgent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3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Laboratory Results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Total cholesterol › 360 mg/dl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TG › 1000 mg/dl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Calculated LDL cholesterol ›260 mg/dl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Fasting glucose ‹ 50 mg/dl or ›400 mg/dl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Creatinine ›2.0 mg/dl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eGFR‹40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050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2351618" y="274638"/>
            <a:ext cx="9230783" cy="672881"/>
          </a:xfrm>
        </p:spPr>
        <p:txBody>
          <a:bodyPr/>
          <a:lstStyle/>
          <a:p>
            <a:r>
              <a:rPr lang="en-US" altLang="zh-CN" dirty="0" smtClean="0"/>
              <a:t>Immediate &amp; Urgent Referrals (3)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057400" y="1600201"/>
            <a:ext cx="9753600" cy="4500563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altLang="zh-CN" dirty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442B8-2B09-4682-A895-E835C152AC42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" y="5277265"/>
            <a:ext cx="1743607" cy="1079086"/>
          </a:xfrm>
          <a:prstGeom prst="rect">
            <a:avLst/>
          </a:prstGeom>
        </p:spPr>
      </p:pic>
      <p:pic>
        <p:nvPicPr>
          <p:cNvPr id="10" name="Diagram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2060"/>
          <a:stretch>
            <a:fillRect/>
          </a:stretch>
        </p:blipFill>
        <p:spPr bwMode="auto">
          <a:xfrm>
            <a:off x="1684283" y="915988"/>
            <a:ext cx="10523483" cy="533241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7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(1)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351618" y="1855788"/>
            <a:ext cx="9230783" cy="4500563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MESA Group adopts a consistent results reporting policy that accommodates  the ppts and would allow them to make the right medical decision for their health</a:t>
            </a:r>
          </a:p>
          <a:p>
            <a:endParaRPr lang="en-US" dirty="0" smtClean="0"/>
          </a:p>
          <a:p>
            <a:r>
              <a:rPr lang="en-US" altLang="zh-CN" dirty="0" smtClean="0"/>
              <a:t>All the appropriate precautions to ensure the confidentiality of test results will be taken, including but not limited to: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442B8-2B09-4682-A895-E835C152AC42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" y="5277265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5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(2)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351618" y="1855788"/>
            <a:ext cx="9230783" cy="4500563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571500" lvl="1" indent="-571500">
              <a:buFont typeface="+mj-lt"/>
              <a:buAutoNum type="romanLcPeriod"/>
            </a:pPr>
            <a:r>
              <a:rPr lang="en-US" altLang="zh-CN" dirty="0"/>
              <a:t>Not leaving test results on an answering machine, on voice mail, or a third party unless previously given permission to do so by the </a:t>
            </a:r>
            <a:r>
              <a:rPr lang="en-US" altLang="zh-CN" dirty="0" smtClean="0"/>
              <a:t>ppt</a:t>
            </a:r>
          </a:p>
          <a:p>
            <a:pPr marL="571500" lvl="1" indent="-571500">
              <a:buFont typeface="+mj-lt"/>
              <a:buAutoNum type="romanLcPeriod"/>
            </a:pPr>
            <a:r>
              <a:rPr lang="en-US" altLang="zh-CN" dirty="0"/>
              <a:t>Not delivering test results via electronic </a:t>
            </a:r>
            <a:r>
              <a:rPr lang="en-US" altLang="zh-CN" dirty="0" smtClean="0"/>
              <a:t>mail</a:t>
            </a:r>
          </a:p>
          <a:p>
            <a:pPr marL="571500" lvl="1" indent="-571500">
              <a:buFont typeface="+mj-lt"/>
              <a:buAutoNum type="romanLcPeriod"/>
            </a:pPr>
            <a:r>
              <a:rPr lang="en-US" altLang="zh-CN" dirty="0"/>
              <a:t>Not sending test results through the mail in any form other than a sealed </a:t>
            </a:r>
            <a:r>
              <a:rPr lang="en-US" altLang="zh-CN" dirty="0" smtClean="0"/>
              <a:t>envelope</a:t>
            </a:r>
          </a:p>
          <a:p>
            <a:pPr marL="0" lvl="1" indent="0">
              <a:buNone/>
            </a:pPr>
            <a:r>
              <a:rPr lang="en-US" i="1" dirty="0"/>
              <a:t>Finally, it is important to acknowledge that MESA </a:t>
            </a:r>
            <a:r>
              <a:rPr lang="en-US" i="1" dirty="0" smtClean="0"/>
              <a:t>plays a key role by advancing science and providing ppts with tests results keeping their health in check periodically.</a:t>
            </a:r>
            <a:endParaRPr lang="en-US" i="1" dirty="0"/>
          </a:p>
          <a:p>
            <a:pPr marL="0" lvl="1" indent="0">
              <a:buNone/>
            </a:pPr>
            <a:endParaRPr lang="zh-CN" altLang="en-US" dirty="0"/>
          </a:p>
          <a:p>
            <a:pPr marL="571500" lvl="1" indent="-571500">
              <a:buFont typeface="+mj-lt"/>
              <a:buAutoNum type="romanLcPeriod"/>
            </a:pPr>
            <a:endParaRPr lang="en-US" altLang="zh-CN" dirty="0"/>
          </a:p>
          <a:p>
            <a:pPr marL="0" lvl="1" indent="0">
              <a:buNone/>
            </a:pPr>
            <a:endParaRPr lang="en-US" altLang="zh-CN" dirty="0" smtClean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442B8-2B09-4682-A895-E835C152AC42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" y="5277265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1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956689" y="273051"/>
            <a:ext cx="2305050" cy="412749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References</a:t>
            </a:r>
            <a:endParaRPr lang="zh-CN" altLang="en-US" dirty="0" smtClean="0">
              <a:solidFill>
                <a:srgbClr val="FFFF00"/>
              </a:solidFill>
            </a:endParaRP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1997582" y="1600201"/>
            <a:ext cx="9965817" cy="2362200"/>
          </a:xfrm>
          <a:solidFill>
            <a:srgbClr val="0070C0"/>
          </a:solidFill>
        </p:spPr>
        <p:txBody>
          <a:bodyPr/>
          <a:lstStyle/>
          <a:p>
            <a:r>
              <a:rPr lang="en-US" altLang="zh-CN" sz="2400" dirty="0">
                <a:hlinkClick r:id="rId3"/>
              </a:rPr>
              <a:t>http://www.ama-assn.org/ama/pub/physician-resources/medical-ethics/code-medical-ethics/opinion8095.page</a:t>
            </a:r>
            <a:r>
              <a:rPr lang="en-US" altLang="zh-CN" sz="2400" dirty="0"/>
              <a:t>?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sz="2400" u="sng" dirty="0">
                <a:hlinkClick r:id="rId4"/>
              </a:rPr>
              <a:t>http://www.ncbi.nlm.nih.gov/pmc/articles/PMC1831617/</a:t>
            </a:r>
            <a:endParaRPr lang="en-US" sz="2400" dirty="0"/>
          </a:p>
          <a:p>
            <a:pPr marL="0" indent="0">
              <a:buNone/>
            </a:pPr>
            <a:r>
              <a:rPr lang="en-US" sz="1100" b="1" dirty="0"/>
              <a:t>Direct Reporting of Laboratory Test Results to Patients by Mail to Enhance Patient Safety</a:t>
            </a:r>
            <a:endParaRPr lang="en-US" sz="1100" dirty="0"/>
          </a:p>
          <a:p>
            <a:endParaRPr lang="zh-CN" altLang="en-US" dirty="0" smtClean="0"/>
          </a:p>
        </p:txBody>
      </p:sp>
      <p:sp>
        <p:nvSpPr>
          <p:cNvPr id="819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65833" y="854075"/>
            <a:ext cx="2305050" cy="4691063"/>
          </a:xfrm>
        </p:spPr>
        <p:txBody>
          <a:bodyPr/>
          <a:lstStyle/>
          <a:p>
            <a:r>
              <a:rPr lang="en-US" altLang="zh-CN" dirty="0" smtClean="0"/>
              <a:t>MESA EXAM 6 protocol</a:t>
            </a:r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61F7-E50F-4EC9-AE34-24C0F24964D2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63AC0-7C08-4BE1-A8A3-690C88679EA0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86171"/>
            <a:ext cx="1743607" cy="10790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0"/>
            <a:ext cx="8534400" cy="624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Hopkins Team:</a:t>
            </a:r>
          </a:p>
          <a:p>
            <a:pPr marL="0" indent="0" algn="ctr">
              <a:buNone/>
            </a:pPr>
            <a:r>
              <a:rPr lang="en-US" dirty="0" smtClean="0"/>
              <a:t>Wendy Post, M.D: Principal Investigator</a:t>
            </a:r>
          </a:p>
          <a:p>
            <a:pPr marL="0" indent="0" algn="ctr">
              <a:buNone/>
            </a:pPr>
            <a:r>
              <a:rPr lang="en-US" dirty="0" smtClean="0"/>
              <a:t>Erin </a:t>
            </a:r>
            <a:r>
              <a:rPr lang="en-US" dirty="0" err="1" smtClean="0"/>
              <a:t>Michos</a:t>
            </a:r>
            <a:r>
              <a:rPr lang="en-US" dirty="0" smtClean="0"/>
              <a:t>, M.D: CO-Investigator</a:t>
            </a:r>
          </a:p>
          <a:p>
            <a:pPr marL="0" indent="0" algn="ctr">
              <a:buNone/>
            </a:pPr>
            <a:r>
              <a:rPr lang="en-US" dirty="0" smtClean="0"/>
              <a:t>Imene Benayache, M.D: Study Coordinator</a:t>
            </a:r>
          </a:p>
          <a:p>
            <a:pPr marL="0" indent="0" algn="ctr">
              <a:buNone/>
            </a:pPr>
            <a:r>
              <a:rPr lang="en-US" dirty="0" smtClean="0"/>
              <a:t>Carol </a:t>
            </a:r>
            <a:r>
              <a:rPr lang="en-US" dirty="0" err="1" smtClean="0"/>
              <a:t>Christman</a:t>
            </a:r>
            <a:r>
              <a:rPr lang="en-US" dirty="0" smtClean="0"/>
              <a:t>: Research Coordinator</a:t>
            </a:r>
          </a:p>
          <a:p>
            <a:pPr marL="0" indent="0" algn="ctr">
              <a:buNone/>
            </a:pPr>
            <a:r>
              <a:rPr lang="en-US" dirty="0" err="1" smtClean="0"/>
              <a:t>Yavette</a:t>
            </a:r>
            <a:r>
              <a:rPr lang="en-US" dirty="0" smtClean="0"/>
              <a:t> Morton: Research Coordinator</a:t>
            </a:r>
          </a:p>
          <a:p>
            <a:pPr marL="0" indent="0" algn="ctr">
              <a:buNone/>
            </a:pPr>
            <a:r>
              <a:rPr lang="en-US" dirty="0" err="1" smtClean="0"/>
              <a:t>Sidnei</a:t>
            </a:r>
            <a:r>
              <a:rPr lang="en-US" dirty="0" smtClean="0"/>
              <a:t> McCrea: Exam Coordinator</a:t>
            </a:r>
          </a:p>
          <a:p>
            <a:pPr marL="0" indent="0" algn="ctr">
              <a:buNone/>
            </a:pPr>
            <a:r>
              <a:rPr lang="en-US" dirty="0" smtClean="0"/>
              <a:t>Daniel Moorhead: Exam Coordinator</a:t>
            </a:r>
          </a:p>
          <a:p>
            <a:pPr marL="0" indent="0" algn="ctr">
              <a:buNone/>
            </a:pPr>
            <a:r>
              <a:rPr lang="en-US" dirty="0" err="1" smtClean="0"/>
              <a:t>Jasina</a:t>
            </a:r>
            <a:r>
              <a:rPr lang="en-US" dirty="0" smtClean="0"/>
              <a:t> Wise: Scheduling Coordinator</a:t>
            </a:r>
          </a:p>
          <a:p>
            <a:pPr marL="0" indent="0" algn="ctr">
              <a:buNone/>
            </a:pPr>
            <a:r>
              <a:rPr lang="en-US" dirty="0" smtClean="0"/>
              <a:t>Christine Mc </a:t>
            </a:r>
            <a:r>
              <a:rPr lang="en-US" smtClean="0"/>
              <a:t>Leod</a:t>
            </a:r>
            <a:r>
              <a:rPr lang="en-US" dirty="0" smtClean="0"/>
              <a:t>: Laboratory processor</a:t>
            </a:r>
          </a:p>
          <a:p>
            <a:pPr marL="0" indent="0" algn="ctr">
              <a:buNone/>
            </a:pPr>
            <a:r>
              <a:rPr lang="en-US" dirty="0" smtClean="0"/>
              <a:t>Sonia Watkins: Laboratory processor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F5F74-CA3D-45CD-A48F-A59276BAE2E7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61F7-E50F-4EC9-AE34-24C0F24964D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667000"/>
            <a:ext cx="5678421" cy="90274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F5F74-CA3D-45CD-A48F-A59276BAE2E7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I.BENAYACHE.MD                                                John Hopkins University    MESA GRP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61F7-E50F-4EC9-AE34-24C0F24964D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956688" y="273051"/>
            <a:ext cx="9473311" cy="71754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altLang="zh-CN" sz="5400" dirty="0"/>
              <a:t>Thank you!</a:t>
            </a:r>
            <a:endParaRPr lang="zh-CN" alt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61F7-E50F-4EC9-AE34-24C0F24964D2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63AC0-7C08-4BE1-A8A3-690C88679EA0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6171"/>
            <a:ext cx="1743607" cy="1079086"/>
          </a:xfrm>
          <a:prstGeom prst="rect">
            <a:avLst/>
          </a:prstGeom>
        </p:spPr>
      </p:pic>
      <p:pic>
        <p:nvPicPr>
          <p:cNvPr id="11" name="Picture 8" descr="http://d-beach.com/wp-content/uploads/2015/01/beach-healin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88" y="990600"/>
            <a:ext cx="9686392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3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Presentation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057400" y="1417638"/>
            <a:ext cx="9753600" cy="3992562"/>
          </a:xfrm>
          <a:solidFill>
            <a:srgbClr val="0070C0"/>
          </a:solidFill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Benefits of MESA participation</a:t>
            </a:r>
          </a:p>
          <a:p>
            <a:r>
              <a:rPr lang="en-US" sz="2400" dirty="0" smtClean="0"/>
              <a:t>Objectives </a:t>
            </a:r>
            <a:endParaRPr lang="en-US" sz="2400" dirty="0"/>
          </a:p>
          <a:p>
            <a:r>
              <a:rPr lang="en-US" sz="2400" dirty="0"/>
              <a:t>The different types of results reporting</a:t>
            </a:r>
          </a:p>
          <a:p>
            <a:r>
              <a:rPr lang="en-US" sz="2400" dirty="0"/>
              <a:t>Timelines </a:t>
            </a:r>
            <a:r>
              <a:rPr lang="en-US" sz="2400" dirty="0" smtClean="0"/>
              <a:t>of </a:t>
            </a:r>
            <a:r>
              <a:rPr lang="en-US" sz="2400" dirty="0"/>
              <a:t>reporting</a:t>
            </a:r>
          </a:p>
          <a:p>
            <a:r>
              <a:rPr lang="en-US" sz="2400" dirty="0"/>
              <a:t>Importance of results </a:t>
            </a:r>
            <a:r>
              <a:rPr lang="en-US" sz="2400" dirty="0" smtClean="0"/>
              <a:t>reporting</a:t>
            </a:r>
          </a:p>
          <a:p>
            <a:r>
              <a:rPr lang="en-US" sz="2400" dirty="0" smtClean="0"/>
              <a:t>MESA Exam 6 Alerts</a:t>
            </a:r>
            <a:endParaRPr lang="en-US" sz="2400" dirty="0"/>
          </a:p>
          <a:p>
            <a:r>
              <a:rPr lang="en-US" sz="2400" dirty="0"/>
              <a:t>Immediate &amp; urgent referrals</a:t>
            </a:r>
          </a:p>
          <a:p>
            <a:r>
              <a:rPr lang="en-US" sz="2400" dirty="0"/>
              <a:t>Conclusion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3A4-59D6-4361-88E9-9EFE8442D7B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A9C9D-D796-4393-96F8-CE332AABADF1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6239577"/>
            <a:ext cx="44958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" y="5277710"/>
            <a:ext cx="1740725" cy="10786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451798" y="1905000"/>
            <a:ext cx="8594918" cy="3657600"/>
          </a:xfrm>
          <a:solidFill>
            <a:srgbClr val="0070C0"/>
          </a:solidFill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CN" sz="3200" dirty="0" smtClean="0"/>
              <a:t>Results are valued by participants and that they help maintain participant interest and participation in MESA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CN" sz="3200" dirty="0" smtClean="0"/>
              <a:t>It plays a crucial role in participants retention over time (next slide)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smtClean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3A891-FD67-4FEB-9E88-4AF0625C77C7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04809" y="6189622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3099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8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Benefits of MESA participation (1)</a:t>
            </a:r>
            <a:endParaRPr lang="zh-CN" altLang="en-US" dirty="0" smtClean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3A891-FD67-4FEB-9E88-4AF0625C77C7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04809" y="6189622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3099"/>
            <a:ext cx="1743607" cy="10790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7218362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5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Benefits of MESA participation (2)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451798" y="1905000"/>
            <a:ext cx="8594918" cy="3048000"/>
          </a:xfrm>
          <a:solidFill>
            <a:srgbClr val="0070C0"/>
          </a:solidFill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CN" sz="3200" dirty="0"/>
          </a:p>
          <a:p>
            <a:r>
              <a:rPr lang="en-US" altLang="zh-CN" sz="3200" dirty="0"/>
              <a:t>One of the MESA study participation benefits </a:t>
            </a:r>
            <a:r>
              <a:rPr lang="en-US" altLang="zh-CN" sz="3200" b="1" dirty="0"/>
              <a:t>are the extensive medical tests </a:t>
            </a:r>
            <a:r>
              <a:rPr lang="en-US" altLang="zh-CN" sz="3200" dirty="0"/>
              <a:t>along with the results reporting to them “participants” and their Physicians/Providers</a:t>
            </a:r>
          </a:p>
          <a:p>
            <a:endParaRPr lang="en-US" altLang="zh-CN" sz="3200" dirty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3A891-FD67-4FEB-9E88-4AF0625C77C7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04809" y="6189622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3099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25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Objectives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451798" y="1905000"/>
            <a:ext cx="8594918" cy="3886200"/>
          </a:xfrm>
          <a:solidFill>
            <a:srgbClr val="0070C0"/>
          </a:solidFill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CN" sz="3200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altLang="zh-CN" sz="3200" dirty="0" smtClean="0"/>
              <a:t>Notification of the participants within a reasonable time frame (4 weeks for lab results, 6 weeks for high tech results)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zh-CN" sz="3200" dirty="0" smtClean="0"/>
              <a:t>Reporting any significant findings to the ppt and his/her Primary Care Physician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zh-CN" sz="3200" dirty="0" smtClean="0"/>
              <a:t>Referral for urgent clinical abnormalities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altLang="zh-CN" sz="3200" dirty="0"/>
          </a:p>
          <a:p>
            <a:endParaRPr lang="en-US" altLang="zh-CN" sz="3200" dirty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3A891-FD67-4FEB-9E88-4AF0625C77C7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04809" y="6189622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3099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9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different type of results </a:t>
            </a:r>
            <a:r>
              <a:rPr lang="en-US" altLang="zh-CN" dirty="0" smtClean="0"/>
              <a:t>reporting (1)</a:t>
            </a:r>
            <a:endParaRPr lang="zh-CN" altLang="en-US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2133601"/>
            <a:ext cx="9601201" cy="3205163"/>
          </a:xfrm>
          <a:solidFill>
            <a:srgbClr val="0070C0"/>
          </a:solidFill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zh-CN" sz="3200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CN" sz="3200" dirty="0" smtClean="0"/>
              <a:t>The  participants will </a:t>
            </a:r>
            <a:r>
              <a:rPr lang="en-US" altLang="zh-CN" sz="3200" dirty="0"/>
              <a:t>get a total of three (3) results and sometimes alert letters or correspondence </a:t>
            </a:r>
            <a:r>
              <a:rPr lang="en-US" altLang="zh-CN" sz="3200" dirty="0" smtClean="0"/>
              <a:t>to them and their </a:t>
            </a:r>
            <a:r>
              <a:rPr lang="en-US" altLang="zh-CN" sz="3200" dirty="0"/>
              <a:t>Primary Care </a:t>
            </a:r>
            <a:r>
              <a:rPr lang="en-US" altLang="zh-CN" sz="3200" dirty="0" smtClean="0"/>
              <a:t>Physician “PCP”/designated Physician</a:t>
            </a:r>
            <a:endParaRPr lang="en-US" altLang="zh-CN" sz="3200" dirty="0"/>
          </a:p>
          <a:p>
            <a:endParaRPr lang="en-US" altLang="zh-CN" sz="3200" dirty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58AA8-444D-45DB-805A-53501DDCCDB2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450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4494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7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2819402" y="274638"/>
            <a:ext cx="7696199" cy="1143000"/>
          </a:xfrm>
        </p:spPr>
        <p:txBody>
          <a:bodyPr/>
          <a:lstStyle/>
          <a:p>
            <a:r>
              <a:rPr lang="en-US" altLang="zh-CN" b="1" dirty="0"/>
              <a:t>The different type of results </a:t>
            </a:r>
            <a:r>
              <a:rPr lang="en-US" altLang="zh-CN" b="1" dirty="0" smtClean="0"/>
              <a:t>reporting (2)</a:t>
            </a:r>
            <a:endParaRPr lang="zh-CN" altLang="en-US" b="1" dirty="0" smtClean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1828800" y="1600201"/>
            <a:ext cx="9982199" cy="5121275"/>
          </a:xfrm>
          <a:solidFill>
            <a:srgbClr val="0070C0">
              <a:alpha val="36000"/>
            </a:srgbClr>
          </a:solidFill>
        </p:spPr>
        <p:txBody>
          <a:bodyPr/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dirty="0" smtClean="0"/>
              <a:t>An </a:t>
            </a:r>
            <a:r>
              <a:rPr lang="en-US" altLang="zh-CN" dirty="0"/>
              <a:t>Initial Report which summarizes the clinic visit </a:t>
            </a:r>
            <a:r>
              <a:rPr lang="en-US" altLang="zh-CN" dirty="0" smtClean="0"/>
              <a:t>including (Height, Weight, BMI, BP &amp; HR and Oxygen Saturation)</a:t>
            </a:r>
            <a:endParaRPr lang="en-US" altLang="zh-CN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dirty="0"/>
              <a:t>A second report, referred to as “Lab letter” </a:t>
            </a:r>
            <a:r>
              <a:rPr lang="en-US" altLang="zh-CN" dirty="0" smtClean="0"/>
              <a:t>(including spirometry and blood assays such as lipids, fasting plasma glucose, etc.)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dirty="0"/>
              <a:t>A third report </a:t>
            </a:r>
            <a:r>
              <a:rPr lang="en-US" altLang="zh-CN" dirty="0" smtClean="0"/>
              <a:t>called </a:t>
            </a:r>
            <a:r>
              <a:rPr lang="en-US" altLang="zh-CN" dirty="0"/>
              <a:t>“High Technology letter”  </a:t>
            </a:r>
            <a:r>
              <a:rPr lang="en-US" altLang="zh-CN" dirty="0" smtClean="0"/>
              <a:t>includes </a:t>
            </a:r>
            <a:r>
              <a:rPr lang="en-US" altLang="zh-CN" dirty="0"/>
              <a:t>the results of  </a:t>
            </a:r>
            <a:r>
              <a:rPr lang="en-US" altLang="zh-CN" dirty="0" smtClean="0"/>
              <a:t>(Lung CT</a:t>
            </a:r>
            <a:r>
              <a:rPr lang="en-US" altLang="zh-CN" dirty="0"/>
              <a:t>, </a:t>
            </a:r>
            <a:r>
              <a:rPr lang="en-US" altLang="zh-CN" dirty="0" smtClean="0"/>
              <a:t>echo, heart rhythm monitor, and </a:t>
            </a:r>
            <a:r>
              <a:rPr lang="en-US" altLang="zh-CN" dirty="0"/>
              <a:t>other procedures done during the visit).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CN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***Finally: </a:t>
            </a:r>
            <a:r>
              <a:rPr lang="en-US" altLang="zh-CN" dirty="0" smtClean="0"/>
              <a:t>Alerts notifications in case of medical emergencies findings “Notifications and Referrals”</a:t>
            </a:r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10058398" y="1600201"/>
            <a:ext cx="45719" cy="45005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14" y="6356351"/>
            <a:ext cx="6923087" cy="365125"/>
          </a:xfrm>
        </p:spPr>
        <p:txBody>
          <a:bodyPr/>
          <a:lstStyle/>
          <a:p>
            <a:fld id="{AA8083A4-59D6-4361-88E9-9EFE8442D7B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01EB2-419D-415C-B9C2-B8F6033BEDF3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974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I.BENAYACHE.MD                                                John Hopkins University    MESA GRP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30" y="5245597"/>
            <a:ext cx="1743607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5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2723</TotalTime>
  <Words>1366</Words>
  <Application>Microsoft Office PowerPoint</Application>
  <PresentationFormat>Widescreen</PresentationFormat>
  <Paragraphs>244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宋体</vt:lpstr>
      <vt:lpstr>Arial</vt:lpstr>
      <vt:lpstr>Calibri</vt:lpstr>
      <vt:lpstr>Times New Roman</vt:lpstr>
      <vt:lpstr>Office Theme</vt:lpstr>
      <vt:lpstr>Custom Design</vt:lpstr>
      <vt:lpstr>Results Reporting for MESA Exam 6</vt:lpstr>
      <vt:lpstr>PowerPoint Presentation</vt:lpstr>
      <vt:lpstr>Presentation</vt:lpstr>
      <vt:lpstr>Introduction </vt:lpstr>
      <vt:lpstr>Benefits of MESA participation (1)</vt:lpstr>
      <vt:lpstr>Benefits of MESA participation (2)</vt:lpstr>
      <vt:lpstr>Objectives</vt:lpstr>
      <vt:lpstr>The different type of results reporting (1)</vt:lpstr>
      <vt:lpstr>The different type of results reporting (2)</vt:lpstr>
      <vt:lpstr>Initial Report “Exit Template”</vt:lpstr>
      <vt:lpstr>Second Report “Lab Results Template”</vt:lpstr>
      <vt:lpstr>Final Report “High Tech Template”</vt:lpstr>
      <vt:lpstr>Timelines of results reporting</vt:lpstr>
      <vt:lpstr>Importance of results reporting (1)</vt:lpstr>
      <vt:lpstr>Importance of results reporting (2)</vt:lpstr>
      <vt:lpstr>MESA Exam 6 Alerts (1)</vt:lpstr>
      <vt:lpstr>MESA Exam 6 Alerts (2)</vt:lpstr>
      <vt:lpstr>MESA Exam 6 Alerts (3)</vt:lpstr>
      <vt:lpstr>Immediate &amp; Urgent Referrals (1)</vt:lpstr>
      <vt:lpstr>Immediate &amp; Urgent Referrals (2)</vt:lpstr>
      <vt:lpstr>Immediate &amp; Urgent Referrals (3)</vt:lpstr>
      <vt:lpstr>Conclusion (1)</vt:lpstr>
      <vt:lpstr>Conclusion (2)</vt:lpstr>
      <vt:lpstr>References</vt:lpstr>
      <vt:lpstr>PowerPoint Presentation</vt:lpstr>
      <vt:lpstr>PowerPoint Presentation</vt:lpstr>
      <vt:lpstr>Thank you!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template, Medical</dc:subject>
  <dc:creator>Imene Benayache</dc:creator>
  <cp:keywords>free, PowerPoint template, download, PPT template, PowerPoint templates, slideshow template, POT, POTX, Power Point template, slide show template, festival, Medical, Medical PowerPoint template, doctor, DNA</cp:keywords>
  <dc:description>Made by Moyea Software. To find more free PowerPoint templates, please visit http://www.dvd-ppt-slideshow.com/powerpoint-knowledge/powerpoint-templates.html</dc:description>
  <cp:lastModifiedBy>Imene Benayache</cp:lastModifiedBy>
  <cp:revision>110</cp:revision>
  <cp:lastPrinted>2016-07-12T15:13:04Z</cp:lastPrinted>
  <dcterms:created xsi:type="dcterms:W3CDTF">2016-06-12T14:27:59Z</dcterms:created>
  <dcterms:modified xsi:type="dcterms:W3CDTF">2016-07-22T15:05:10Z</dcterms:modified>
  <cp:category>Medical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http://www.dvd-ppt-slideshow.com</vt:lpwstr>
  </property>
  <property fmtid="{D5CDD505-2E9C-101B-9397-08002B2CF9AE}" pid="2" name="ArticulateGUID">
    <vt:lpwstr>EFBDCFF0-58B4-413C-BA03-36137EB2E2DE</vt:lpwstr>
  </property>
  <property fmtid="{D5CDD505-2E9C-101B-9397-08002B2CF9AE}" pid="3" name="ArticulatePath">
    <vt:lpwstr>Results Reporting for MESA Exam 6 on Thursday 7-28-16</vt:lpwstr>
  </property>
</Properties>
</file>