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9" r:id="rId2"/>
  </p:sldMasterIdLst>
  <p:notesMasterIdLst>
    <p:notesMasterId r:id="rId17"/>
  </p:notesMasterIdLst>
  <p:handoutMasterIdLst>
    <p:handoutMasterId r:id="rId18"/>
  </p:handoutMasterIdLst>
  <p:sldIdLst>
    <p:sldId id="473" r:id="rId3"/>
    <p:sldId id="280" r:id="rId4"/>
    <p:sldId id="594" r:id="rId5"/>
    <p:sldId id="593" r:id="rId6"/>
    <p:sldId id="597" r:id="rId7"/>
    <p:sldId id="610" r:id="rId8"/>
    <p:sldId id="598" r:id="rId9"/>
    <p:sldId id="613" r:id="rId10"/>
    <p:sldId id="611" r:id="rId11"/>
    <p:sldId id="604" r:id="rId12"/>
    <p:sldId id="599" r:id="rId13"/>
    <p:sldId id="530" r:id="rId14"/>
    <p:sldId id="612" r:id="rId15"/>
    <p:sldId id="559" r:id="rId16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091"/>
    <a:srgbClr val="FEFFFC"/>
    <a:srgbClr val="FFFFFF"/>
    <a:srgbClr val="FFFEFB"/>
    <a:srgbClr val="CC00CC"/>
    <a:srgbClr val="FF00FF"/>
    <a:srgbClr val="FF9933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49" autoAdjust="0"/>
  </p:normalViewPr>
  <p:slideViewPr>
    <p:cSldViewPr>
      <p:cViewPr varScale="1">
        <p:scale>
          <a:sx n="79" d="100"/>
          <a:sy n="79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file:///\\10.208.129.41\pub\Projects\MESA\Operations\Reports\In%20person%20meetings\Graham%20Ops%20Slides%20201409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Retention!$B$1</c:f>
              <c:strCache>
                <c:ptCount val="1"/>
                <c:pt idx="0">
                  <c:v>Done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cat>
            <c:strRef>
              <c:f>Retention!$A$2:$A$16</c:f>
              <c:strCache>
                <c:ptCount val="15"/>
                <c:pt idx="0">
                  <c:v>FU1</c:v>
                </c:pt>
                <c:pt idx="1">
                  <c:v>FU2</c:v>
                </c:pt>
                <c:pt idx="2">
                  <c:v>FU3</c:v>
                </c:pt>
                <c:pt idx="3">
                  <c:v>FU4</c:v>
                </c:pt>
                <c:pt idx="4">
                  <c:v>FU5</c:v>
                </c:pt>
                <c:pt idx="5">
                  <c:v>FU6</c:v>
                </c:pt>
                <c:pt idx="6">
                  <c:v>FU7</c:v>
                </c:pt>
                <c:pt idx="7">
                  <c:v>FU8</c:v>
                </c:pt>
                <c:pt idx="8">
                  <c:v>FU9</c:v>
                </c:pt>
                <c:pt idx="9">
                  <c:v>FU10</c:v>
                </c:pt>
                <c:pt idx="10">
                  <c:v>FU11</c:v>
                </c:pt>
                <c:pt idx="11">
                  <c:v>FU12</c:v>
                </c:pt>
                <c:pt idx="12">
                  <c:v>FU13</c:v>
                </c:pt>
                <c:pt idx="13">
                  <c:v>FU14</c:v>
                </c:pt>
                <c:pt idx="14">
                  <c:v>FU15</c:v>
                </c:pt>
              </c:strCache>
            </c:strRef>
          </c:cat>
          <c:val>
            <c:numRef>
              <c:f>Retention!$B$2:$B$16</c:f>
              <c:numCache>
                <c:formatCode>0%</c:formatCode>
                <c:ptCount val="15"/>
                <c:pt idx="0">
                  <c:v>0.98</c:v>
                </c:pt>
                <c:pt idx="1">
                  <c:v>0.97</c:v>
                </c:pt>
                <c:pt idx="2">
                  <c:v>0.94</c:v>
                </c:pt>
                <c:pt idx="3">
                  <c:v>0.95</c:v>
                </c:pt>
                <c:pt idx="4">
                  <c:v>0.91</c:v>
                </c:pt>
                <c:pt idx="5">
                  <c:v>0.92</c:v>
                </c:pt>
                <c:pt idx="6">
                  <c:v>0.9</c:v>
                </c:pt>
                <c:pt idx="7">
                  <c:v>0.91</c:v>
                </c:pt>
                <c:pt idx="8">
                  <c:v>0.88</c:v>
                </c:pt>
                <c:pt idx="9">
                  <c:v>0.77</c:v>
                </c:pt>
                <c:pt idx="10">
                  <c:v>0.85</c:v>
                </c:pt>
                <c:pt idx="11">
                  <c:v>0.85</c:v>
                </c:pt>
                <c:pt idx="12">
                  <c:v>0.84</c:v>
                </c:pt>
                <c:pt idx="13">
                  <c:v>0.83</c:v>
                </c:pt>
                <c:pt idx="14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0208856"/>
        <c:axId val="-2127845256"/>
      </c:barChart>
      <c:catAx>
        <c:axId val="-2130208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chemeClr val="bg1"/>
                </a:solidFill>
              </a:defRPr>
            </a:pPr>
            <a:endParaRPr lang="en-US"/>
          </a:p>
        </c:txPr>
        <c:crossAx val="-2127845256"/>
        <c:crosses val="autoZero"/>
        <c:auto val="1"/>
        <c:lblAlgn val="ctr"/>
        <c:lblOffset val="100"/>
        <c:noMultiLvlLbl val="0"/>
      </c:catAx>
      <c:valAx>
        <c:axId val="-2127845256"/>
        <c:scaling>
          <c:orientation val="minMax"/>
          <c:max val="1.0"/>
          <c:min val="0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en-US"/>
          </a:p>
        </c:txPr>
        <c:crossAx val="-2130208856"/>
        <c:crosses val="autoZero"/>
        <c:crossBetween val="between"/>
        <c:majorUnit val="0.2"/>
      </c:valAx>
      <c:spPr>
        <a:noFill/>
      </c:spPr>
    </c:plotArea>
    <c:legend>
      <c:legendPos val="r"/>
      <c:legendEntry>
        <c:idx val="1"/>
        <c:delete val="1"/>
      </c:legendEntry>
      <c:layout/>
      <c:overlay val="0"/>
      <c:spPr>
        <a:noFill/>
      </c:spPr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All Sites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FURetbyEth!$C$2</c:f>
              <c:strCache>
                <c:ptCount val="1"/>
                <c:pt idx="0">
                  <c:v>White</c:v>
                </c:pt>
              </c:strCache>
            </c:strRef>
          </c:tx>
          <c:spPr>
            <a:ln w="4762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FURetbyEth!$B$3:$B$11</c:f>
              <c:strCache>
                <c:ptCount val="9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</c:strCache>
            </c:strRef>
          </c:cat>
          <c:val>
            <c:numRef>
              <c:f>FURetbyEth!$C$3:$C$11</c:f>
              <c:numCache>
                <c:formatCode>General</c:formatCode>
                <c:ptCount val="9"/>
                <c:pt idx="0">
                  <c:v>95.0</c:v>
                </c:pt>
                <c:pt idx="1">
                  <c:v>97.0</c:v>
                </c:pt>
                <c:pt idx="2">
                  <c:v>96.0</c:v>
                </c:pt>
                <c:pt idx="3">
                  <c:v>87.0</c:v>
                </c:pt>
                <c:pt idx="4">
                  <c:v>92.0</c:v>
                </c:pt>
                <c:pt idx="5">
                  <c:v>90.0</c:v>
                </c:pt>
                <c:pt idx="6">
                  <c:v>87.0</c:v>
                </c:pt>
                <c:pt idx="7">
                  <c:v>88.0</c:v>
                </c:pt>
                <c:pt idx="8">
                  <c:v>87.0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FURetbyEth!$D$2</c:f>
              <c:strCache>
                <c:ptCount val="1"/>
                <c:pt idx="0">
                  <c:v>A-A</c:v>
                </c:pt>
              </c:strCache>
            </c:strRef>
          </c:tx>
          <c:spPr>
            <a:ln w="47625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FURetbyEth!$B$3:$B$11</c:f>
              <c:strCache>
                <c:ptCount val="9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</c:strCache>
            </c:strRef>
          </c:cat>
          <c:val>
            <c:numRef>
              <c:f>FURetbyEth!$D$3:$D$11</c:f>
              <c:numCache>
                <c:formatCode>General</c:formatCode>
                <c:ptCount val="9"/>
                <c:pt idx="0">
                  <c:v>91.0</c:v>
                </c:pt>
                <c:pt idx="1">
                  <c:v>93.0</c:v>
                </c:pt>
                <c:pt idx="2">
                  <c:v>89.0</c:v>
                </c:pt>
                <c:pt idx="3">
                  <c:v>78.0</c:v>
                </c:pt>
                <c:pt idx="4">
                  <c:v>86.0</c:v>
                </c:pt>
                <c:pt idx="5">
                  <c:v>84.0</c:v>
                </c:pt>
                <c:pt idx="6">
                  <c:v>82.0</c:v>
                </c:pt>
                <c:pt idx="7">
                  <c:v>83.0</c:v>
                </c:pt>
                <c:pt idx="8">
                  <c:v>76.0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FURetbyEth!$E$2</c:f>
              <c:strCache>
                <c:ptCount val="1"/>
                <c:pt idx="0">
                  <c:v>Hisp.</c:v>
                </c:pt>
              </c:strCache>
            </c:strRef>
          </c:tx>
          <c:spPr>
            <a:ln w="47625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FURetbyEth!$B$3:$B$11</c:f>
              <c:strCache>
                <c:ptCount val="9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</c:strCache>
            </c:strRef>
          </c:cat>
          <c:val>
            <c:numRef>
              <c:f>FURetbyEth!$E$3:$E$11</c:f>
              <c:numCache>
                <c:formatCode>General</c:formatCode>
                <c:ptCount val="9"/>
                <c:pt idx="0">
                  <c:v>89.0</c:v>
                </c:pt>
                <c:pt idx="1">
                  <c:v>90.0</c:v>
                </c:pt>
                <c:pt idx="2">
                  <c:v>86.0</c:v>
                </c:pt>
                <c:pt idx="3">
                  <c:v>69.0</c:v>
                </c:pt>
                <c:pt idx="4">
                  <c:v>83.0</c:v>
                </c:pt>
                <c:pt idx="5">
                  <c:v>78.0</c:v>
                </c:pt>
                <c:pt idx="6">
                  <c:v>77.0</c:v>
                </c:pt>
                <c:pt idx="7">
                  <c:v>76.0</c:v>
                </c:pt>
                <c:pt idx="8">
                  <c:v>69.0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FURetbyEth!$F$2</c:f>
              <c:strCache>
                <c:ptCount val="1"/>
                <c:pt idx="0">
                  <c:v>Chin.</c:v>
                </c:pt>
              </c:strCache>
            </c:strRef>
          </c:tx>
          <c:spPr>
            <a:ln w="47625">
              <a:solidFill>
                <a:srgbClr val="92D050"/>
              </a:solidFill>
            </a:ln>
          </c:spPr>
          <c:marker>
            <c:symbol val="none"/>
          </c:marker>
          <c:cat>
            <c:strRef>
              <c:f>FURetbyEth!$B$3:$B$11</c:f>
              <c:strCache>
                <c:ptCount val="9"/>
                <c:pt idx="0">
                  <c:v>FU7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FU11</c:v>
                </c:pt>
                <c:pt idx="5">
                  <c:v>FU12</c:v>
                </c:pt>
                <c:pt idx="6">
                  <c:v>FU13</c:v>
                </c:pt>
                <c:pt idx="7">
                  <c:v>FU14</c:v>
                </c:pt>
                <c:pt idx="8">
                  <c:v>FU15</c:v>
                </c:pt>
              </c:strCache>
            </c:strRef>
          </c:cat>
          <c:val>
            <c:numRef>
              <c:f>FURetbyEth!$F$3:$F$11</c:f>
              <c:numCache>
                <c:formatCode>General</c:formatCode>
                <c:ptCount val="9"/>
                <c:pt idx="0">
                  <c:v>95.0</c:v>
                </c:pt>
                <c:pt idx="1">
                  <c:v>95.0</c:v>
                </c:pt>
                <c:pt idx="2">
                  <c:v>95.0</c:v>
                </c:pt>
                <c:pt idx="3">
                  <c:v>83.0</c:v>
                </c:pt>
                <c:pt idx="4">
                  <c:v>84.0</c:v>
                </c:pt>
                <c:pt idx="5">
                  <c:v>85.0</c:v>
                </c:pt>
                <c:pt idx="6">
                  <c:v>86.0</c:v>
                </c:pt>
                <c:pt idx="7">
                  <c:v>84.0</c:v>
                </c:pt>
                <c:pt idx="8">
                  <c:v>78.0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1350920"/>
        <c:axId val="-2141727096"/>
      </c:lineChart>
      <c:catAx>
        <c:axId val="-214135092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-2141727096"/>
        <c:crosses val="autoZero"/>
        <c:auto val="1"/>
        <c:lblAlgn val="ctr"/>
        <c:lblOffset val="100"/>
        <c:noMultiLvlLbl val="0"/>
      </c:catAx>
      <c:valAx>
        <c:axId val="-2141727096"/>
        <c:scaling>
          <c:orientation val="minMax"/>
          <c:max val="100.0"/>
          <c:min val="40.0"/>
        </c:scaling>
        <c:delete val="0"/>
        <c:axPos val="l"/>
        <c:majorGridlines>
          <c:spPr>
            <a:ln w="12700"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Retention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2141350920"/>
        <c:crosses val="autoZero"/>
        <c:crossBetween val="midCat"/>
        <c:majorUnit val="10.0"/>
      </c:valAx>
      <c:spPr>
        <a:noFill/>
      </c:spPr>
    </c:plotArea>
    <c:legend>
      <c:legendPos val="r"/>
      <c:layout/>
      <c:overlay val="0"/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WFU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FURetbySite3!$B$2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dPt>
            <c:idx val="3"/>
            <c:bubble3D val="0"/>
          </c:dPt>
          <c:cat>
            <c:strRef>
              <c:f>FURetbySite3!$A$3:$A$10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FURetbySite3!$B$3:$B$10</c:f>
              <c:numCache>
                <c:formatCode>General</c:formatCode>
                <c:ptCount val="8"/>
                <c:pt idx="0">
                  <c:v>96.0</c:v>
                </c:pt>
                <c:pt idx="1">
                  <c:v>95.0</c:v>
                </c:pt>
                <c:pt idx="2">
                  <c:v>94.0</c:v>
                </c:pt>
                <c:pt idx="3">
                  <c:v>90.0</c:v>
                </c:pt>
                <c:pt idx="4">
                  <c:v>92.0</c:v>
                </c:pt>
                <c:pt idx="5">
                  <c:v>89.0</c:v>
                </c:pt>
                <c:pt idx="6">
                  <c:v>91.0</c:v>
                </c:pt>
                <c:pt idx="7">
                  <c:v>84.0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FURetbySite3!$C$2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FURetbySite3!$A$3:$A$10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FURetbySite3!$C$3:$C$10</c:f>
              <c:numCache>
                <c:formatCode>General</c:formatCode>
                <c:ptCount val="8"/>
                <c:pt idx="0">
                  <c:v>96.0</c:v>
                </c:pt>
                <c:pt idx="1">
                  <c:v>90.0</c:v>
                </c:pt>
                <c:pt idx="2">
                  <c:v>90.0</c:v>
                </c:pt>
                <c:pt idx="3">
                  <c:v>89.0</c:v>
                </c:pt>
                <c:pt idx="4">
                  <c:v>89.0</c:v>
                </c:pt>
                <c:pt idx="5">
                  <c:v>88.0</c:v>
                </c:pt>
                <c:pt idx="6">
                  <c:v>86.0</c:v>
                </c:pt>
                <c:pt idx="7">
                  <c:v>80.0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9819640"/>
        <c:axId val="-2140141912"/>
      </c:lineChart>
      <c:catAx>
        <c:axId val="-21398196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solidFill>
              <a:srgbClr val="FFFFFF"/>
            </a:solidFill>
          </a:ln>
        </c:spPr>
        <c:crossAx val="-2140141912"/>
        <c:crosses val="autoZero"/>
        <c:auto val="1"/>
        <c:lblAlgn val="ctr"/>
        <c:lblOffset val="100"/>
        <c:noMultiLvlLbl val="0"/>
      </c:catAx>
      <c:valAx>
        <c:axId val="-2140141912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crossAx val="-2139819640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en-US" sz="1050" b="1" i="0" u="none" strike="noStrike" kern="1200" baseline="0">
          <a:solidFill>
            <a:sysClr val="window" lastClr="FFFFFF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Columbia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FURetbySite4!$B$2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FURetbySite4!$A$3:$A$10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FURetbySite4!$B$3:$B$10</c:f>
              <c:numCache>
                <c:formatCode>General</c:formatCode>
                <c:ptCount val="8"/>
                <c:pt idx="0">
                  <c:v>94.0</c:v>
                </c:pt>
                <c:pt idx="1">
                  <c:v>90.0</c:v>
                </c:pt>
                <c:pt idx="2">
                  <c:v>58.0</c:v>
                </c:pt>
                <c:pt idx="3">
                  <c:v>90.0</c:v>
                </c:pt>
                <c:pt idx="4">
                  <c:v>90.0</c:v>
                </c:pt>
                <c:pt idx="5">
                  <c:v>87.0</c:v>
                </c:pt>
                <c:pt idx="6">
                  <c:v>89.0</c:v>
                </c:pt>
                <c:pt idx="7">
                  <c:v>86.0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FURetbySite4!$C$2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FURetbySite4!$A$3:$A$10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FURetbySite4!$C$3:$C$10</c:f>
              <c:numCache>
                <c:formatCode>General</c:formatCode>
                <c:ptCount val="8"/>
                <c:pt idx="0">
                  <c:v>89.0</c:v>
                </c:pt>
                <c:pt idx="1">
                  <c:v>83.0</c:v>
                </c:pt>
                <c:pt idx="2">
                  <c:v>50.0</c:v>
                </c:pt>
                <c:pt idx="3">
                  <c:v>81.0</c:v>
                </c:pt>
                <c:pt idx="4">
                  <c:v>83.0</c:v>
                </c:pt>
                <c:pt idx="5">
                  <c:v>83.0</c:v>
                </c:pt>
                <c:pt idx="6">
                  <c:v>85.0</c:v>
                </c:pt>
                <c:pt idx="7">
                  <c:v>69.0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FURetbySite4!$D$2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FURetbySite4!$A$3:$A$10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FURetbySite4!$D$3:$D$10</c:f>
              <c:numCache>
                <c:formatCode>General</c:formatCode>
                <c:ptCount val="8"/>
                <c:pt idx="0">
                  <c:v>90.0</c:v>
                </c:pt>
                <c:pt idx="1">
                  <c:v>85.0</c:v>
                </c:pt>
                <c:pt idx="2">
                  <c:v>51.0</c:v>
                </c:pt>
                <c:pt idx="3">
                  <c:v>83.0</c:v>
                </c:pt>
                <c:pt idx="4">
                  <c:v>86.0</c:v>
                </c:pt>
                <c:pt idx="5">
                  <c:v>80.0</c:v>
                </c:pt>
                <c:pt idx="6">
                  <c:v>84.0</c:v>
                </c:pt>
                <c:pt idx="7">
                  <c:v>66.0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801560"/>
        <c:axId val="-2144305352"/>
      </c:lineChart>
      <c:catAx>
        <c:axId val="-214380156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144305352"/>
        <c:crosses val="autoZero"/>
        <c:auto val="1"/>
        <c:lblAlgn val="ctr"/>
        <c:lblOffset val="100"/>
        <c:noMultiLvlLbl val="0"/>
      </c:catAx>
      <c:valAx>
        <c:axId val="-2144305352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143801560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JHU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FURetbySite5!$B$2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FURetbySite5!$A$3:$A$10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FURetbySite5!$B$3:$B$10</c:f>
              <c:numCache>
                <c:formatCode>General</c:formatCode>
                <c:ptCount val="8"/>
                <c:pt idx="0">
                  <c:v>99.0</c:v>
                </c:pt>
                <c:pt idx="1">
                  <c:v>98.0</c:v>
                </c:pt>
                <c:pt idx="2">
                  <c:v>93.0</c:v>
                </c:pt>
                <c:pt idx="3">
                  <c:v>92.0</c:v>
                </c:pt>
                <c:pt idx="4">
                  <c:v>87.0</c:v>
                </c:pt>
                <c:pt idx="5">
                  <c:v>81.0</c:v>
                </c:pt>
                <c:pt idx="6">
                  <c:v>84.0</c:v>
                </c:pt>
                <c:pt idx="7">
                  <c:v>81.0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FURetbySite5!$C$2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FURetbySite5!$A$3:$A$10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FURetbySite5!$C$3:$C$10</c:f>
              <c:numCache>
                <c:formatCode>General</c:formatCode>
                <c:ptCount val="8"/>
                <c:pt idx="0">
                  <c:v>92.0</c:v>
                </c:pt>
                <c:pt idx="1">
                  <c:v>91.0</c:v>
                </c:pt>
                <c:pt idx="2">
                  <c:v>86.0</c:v>
                </c:pt>
                <c:pt idx="3">
                  <c:v>89.0</c:v>
                </c:pt>
                <c:pt idx="4">
                  <c:v>79.0</c:v>
                </c:pt>
                <c:pt idx="5">
                  <c:v>76.0</c:v>
                </c:pt>
                <c:pt idx="6">
                  <c:v>77.0</c:v>
                </c:pt>
                <c:pt idx="7">
                  <c:v>74.0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9506168"/>
        <c:axId val="-2142138808"/>
      </c:lineChart>
      <c:catAx>
        <c:axId val="-21395061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142138808"/>
        <c:crosses val="autoZero"/>
        <c:auto val="1"/>
        <c:lblAlgn val="ctr"/>
        <c:lblOffset val="100"/>
        <c:noMultiLvlLbl val="0"/>
      </c:catAx>
      <c:valAx>
        <c:axId val="-2142138808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139506168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160"/>
              <a:t>Minnesota</a:t>
            </a:r>
          </a:p>
        </c:rich>
      </c:tx>
      <c:layout>
        <c:manualLayout>
          <c:xMode val="edge"/>
          <c:yMode val="edge"/>
          <c:x val="0.395009174311927"/>
          <c:y val="0.0348583798264217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FURetbySite6!$B$2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FURetbySite6!$A$3:$A$10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FURetbySite6!$B$3:$B$10</c:f>
              <c:numCache>
                <c:formatCode>General</c:formatCode>
                <c:ptCount val="8"/>
                <c:pt idx="0">
                  <c:v>98.0</c:v>
                </c:pt>
                <c:pt idx="1">
                  <c:v>99.0</c:v>
                </c:pt>
                <c:pt idx="2">
                  <c:v>94.0</c:v>
                </c:pt>
                <c:pt idx="3">
                  <c:v>93.0</c:v>
                </c:pt>
                <c:pt idx="4">
                  <c:v>90.0</c:v>
                </c:pt>
                <c:pt idx="5">
                  <c:v>90.0</c:v>
                </c:pt>
                <c:pt idx="6">
                  <c:v>89.0</c:v>
                </c:pt>
                <c:pt idx="7">
                  <c:v>90.0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FURetbySite6!$C$2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FURetbySite6!$A$3:$A$10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FURetbySite6!$C$3:$C$10</c:f>
              <c:numCache>
                <c:formatCode>General</c:formatCode>
                <c:ptCount val="8"/>
                <c:pt idx="0">
                  <c:v>90.0</c:v>
                </c:pt>
                <c:pt idx="1">
                  <c:v>88.0</c:v>
                </c:pt>
                <c:pt idx="2">
                  <c:v>75.0</c:v>
                </c:pt>
                <c:pt idx="3">
                  <c:v>82.0</c:v>
                </c:pt>
                <c:pt idx="4">
                  <c:v>78.0</c:v>
                </c:pt>
                <c:pt idx="5">
                  <c:v>79.0</c:v>
                </c:pt>
                <c:pt idx="6">
                  <c:v>70.0</c:v>
                </c:pt>
                <c:pt idx="7">
                  <c:v>72.0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9637480"/>
        <c:axId val="-2141931208"/>
      </c:lineChart>
      <c:catAx>
        <c:axId val="-21396374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141931208"/>
        <c:crosses val="autoZero"/>
        <c:auto val="1"/>
        <c:lblAlgn val="ctr"/>
        <c:lblOffset val="100"/>
        <c:noMultiLvlLbl val="0"/>
      </c:catAx>
      <c:valAx>
        <c:axId val="-2141931208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139637480"/>
        <c:crosses val="autoZero"/>
        <c:crossBetween val="midCat"/>
        <c:majorUnit val="10.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/>
            </a:pPr>
            <a:r>
              <a:rPr lang="en-US" sz="2160"/>
              <a:t>NWU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FURetbySite7!$B$2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FURetbySite7!$A$3:$A$10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FURetbySite7!$B$3:$B$10</c:f>
              <c:numCache>
                <c:formatCode>General</c:formatCode>
                <c:ptCount val="8"/>
                <c:pt idx="0">
                  <c:v>97.0</c:v>
                </c:pt>
                <c:pt idx="1">
                  <c:v>97.0</c:v>
                </c:pt>
                <c:pt idx="2">
                  <c:v>80.0</c:v>
                </c:pt>
                <c:pt idx="3">
                  <c:v>90.0</c:v>
                </c:pt>
                <c:pt idx="4">
                  <c:v>91.0</c:v>
                </c:pt>
                <c:pt idx="5">
                  <c:v>89.0</c:v>
                </c:pt>
                <c:pt idx="6">
                  <c:v>88.0</c:v>
                </c:pt>
                <c:pt idx="7">
                  <c:v>89.0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FURetbySite7!$C$2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FURetbySite7!$A$3:$A$10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FURetbySite7!$C$3:$C$10</c:f>
              <c:numCache>
                <c:formatCode>General</c:formatCode>
                <c:ptCount val="8"/>
                <c:pt idx="0">
                  <c:v>94.0</c:v>
                </c:pt>
                <c:pt idx="1">
                  <c:v>92.0</c:v>
                </c:pt>
                <c:pt idx="2">
                  <c:v>68.0</c:v>
                </c:pt>
                <c:pt idx="3">
                  <c:v>82.0</c:v>
                </c:pt>
                <c:pt idx="4">
                  <c:v>86.0</c:v>
                </c:pt>
                <c:pt idx="5">
                  <c:v>83.0</c:v>
                </c:pt>
                <c:pt idx="6">
                  <c:v>84.0</c:v>
                </c:pt>
                <c:pt idx="7">
                  <c:v>86.0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FURetbySite7!$D$2</c:f>
              <c:strCache>
                <c:ptCount val="1"/>
                <c:pt idx="0">
                  <c:v>Chin.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FURetbySite7!$A$3:$A$10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FURetbySite7!$D$3:$D$10</c:f>
              <c:numCache>
                <c:formatCode>General</c:formatCode>
                <c:ptCount val="8"/>
                <c:pt idx="0">
                  <c:v>97.0</c:v>
                </c:pt>
                <c:pt idx="1">
                  <c:v>98.0</c:v>
                </c:pt>
                <c:pt idx="2">
                  <c:v>87.0</c:v>
                </c:pt>
                <c:pt idx="3">
                  <c:v>96.0</c:v>
                </c:pt>
                <c:pt idx="4">
                  <c:v>93.0</c:v>
                </c:pt>
                <c:pt idx="5">
                  <c:v>93.0</c:v>
                </c:pt>
                <c:pt idx="6">
                  <c:v>92.0</c:v>
                </c:pt>
                <c:pt idx="7">
                  <c:v>86.0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2141080"/>
        <c:axId val="-2139310952"/>
      </c:lineChart>
      <c:catAx>
        <c:axId val="-21421410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139310952"/>
        <c:crosses val="autoZero"/>
        <c:auto val="1"/>
        <c:lblAlgn val="ctr"/>
        <c:lblOffset val="100"/>
        <c:noMultiLvlLbl val="0"/>
      </c:catAx>
      <c:valAx>
        <c:axId val="-2139310952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rgbClr val="FFFFFF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/>
            </a:pPr>
            <a:endParaRPr lang="en-US"/>
          </a:p>
        </c:txPr>
        <c:crossAx val="-2142141080"/>
        <c:crosses val="autoZero"/>
        <c:crossBetween val="midCat"/>
        <c:majorUnit val="10.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>
                <a:solidFill>
                  <a:schemeClr val="bg1"/>
                </a:solidFill>
              </a:defRPr>
            </a:pPr>
            <a:r>
              <a:rPr lang="en-US" sz="2160">
                <a:solidFill>
                  <a:schemeClr val="bg1"/>
                </a:solidFill>
              </a:rPr>
              <a:t>UCLA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FURetbySite8!$B$2</c:f>
              <c:strCache>
                <c:ptCount val="1"/>
                <c:pt idx="0">
                  <c:v>White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FURetbySite8!$B$3:$B$10</c:f>
              <c:numCache>
                <c:formatCode>General</c:formatCode>
                <c:ptCount val="8"/>
                <c:pt idx="0">
                  <c:v>99.0</c:v>
                </c:pt>
                <c:pt idx="1">
                  <c:v>99.0</c:v>
                </c:pt>
                <c:pt idx="2">
                  <c:v>97.0</c:v>
                </c:pt>
                <c:pt idx="3">
                  <c:v>91.0</c:v>
                </c:pt>
                <c:pt idx="4">
                  <c:v>88.0</c:v>
                </c:pt>
                <c:pt idx="5">
                  <c:v>89.0</c:v>
                </c:pt>
                <c:pt idx="6">
                  <c:v>88.0</c:v>
                </c:pt>
                <c:pt idx="7">
                  <c:v>88.0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FURetbySite8!$C$2</c:f>
              <c:strCache>
                <c:ptCount val="1"/>
                <c:pt idx="0">
                  <c:v>A-A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FURetbySite8!$C$3:$C$10</c:f>
              <c:numCache>
                <c:formatCode>General</c:formatCode>
                <c:ptCount val="8"/>
                <c:pt idx="0">
                  <c:v>96.0</c:v>
                </c:pt>
                <c:pt idx="1">
                  <c:v>86.0</c:v>
                </c:pt>
                <c:pt idx="2">
                  <c:v>90.0</c:v>
                </c:pt>
                <c:pt idx="3">
                  <c:v>83.0</c:v>
                </c:pt>
                <c:pt idx="4">
                  <c:v>82.0</c:v>
                </c:pt>
                <c:pt idx="5">
                  <c:v>84.0</c:v>
                </c:pt>
                <c:pt idx="6">
                  <c:v>84.0</c:v>
                </c:pt>
                <c:pt idx="7">
                  <c:v>71.0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FURetbySite8!$D$2</c:f>
              <c:strCache>
                <c:ptCount val="1"/>
                <c:pt idx="0">
                  <c:v>Hisp.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FURetbySite8!$D$3:$D$10</c:f>
              <c:numCache>
                <c:formatCode>General</c:formatCode>
                <c:ptCount val="8"/>
                <c:pt idx="0">
                  <c:v>89.0</c:v>
                </c:pt>
                <c:pt idx="1">
                  <c:v>88.0</c:v>
                </c:pt>
                <c:pt idx="2">
                  <c:v>85.0</c:v>
                </c:pt>
                <c:pt idx="3">
                  <c:v>81.0</c:v>
                </c:pt>
                <c:pt idx="4">
                  <c:v>71.0</c:v>
                </c:pt>
                <c:pt idx="5">
                  <c:v>72.0</c:v>
                </c:pt>
                <c:pt idx="6">
                  <c:v>72.0</c:v>
                </c:pt>
                <c:pt idx="7">
                  <c:v>70.0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FURetbySite8!$E$2</c:f>
              <c:strCache>
                <c:ptCount val="1"/>
                <c:pt idx="0">
                  <c:v>Chin.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FURetbySite8!$A$3:$A$10</c:f>
              <c:strCache>
                <c:ptCount val="8"/>
                <c:pt idx="0">
                  <c:v>FU8</c:v>
                </c:pt>
                <c:pt idx="1">
                  <c:v>FU9</c:v>
                </c:pt>
                <c:pt idx="2">
                  <c:v>FU10</c:v>
                </c:pt>
                <c:pt idx="3">
                  <c:v>FU11</c:v>
                </c:pt>
                <c:pt idx="4">
                  <c:v>FU12</c:v>
                </c:pt>
                <c:pt idx="5">
                  <c:v>FU13</c:v>
                </c:pt>
                <c:pt idx="6">
                  <c:v>FU14</c:v>
                </c:pt>
                <c:pt idx="7">
                  <c:v>FU15</c:v>
                </c:pt>
              </c:strCache>
            </c:strRef>
          </c:cat>
          <c:val>
            <c:numRef>
              <c:f>FURetbySite8!$E$3:$E$10</c:f>
              <c:numCache>
                <c:formatCode>General</c:formatCode>
                <c:ptCount val="8"/>
                <c:pt idx="0">
                  <c:v>93.0</c:v>
                </c:pt>
                <c:pt idx="1">
                  <c:v>91.0</c:v>
                </c:pt>
                <c:pt idx="2">
                  <c:v>81.0</c:v>
                </c:pt>
                <c:pt idx="3">
                  <c:v>78.0</c:v>
                </c:pt>
                <c:pt idx="4">
                  <c:v>82.0</c:v>
                </c:pt>
                <c:pt idx="5">
                  <c:v>82.0</c:v>
                </c:pt>
                <c:pt idx="6">
                  <c:v>80.0</c:v>
                </c:pt>
                <c:pt idx="7">
                  <c:v>72.0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0015704"/>
        <c:axId val="-2139906120"/>
      </c:lineChart>
      <c:catAx>
        <c:axId val="-214001570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>
                <a:solidFill>
                  <a:schemeClr val="bg1"/>
                </a:solidFill>
              </a:defRPr>
            </a:pPr>
            <a:endParaRPr lang="en-US"/>
          </a:p>
        </c:txPr>
        <c:crossAx val="-2139906120"/>
        <c:crosses val="autoZero"/>
        <c:auto val="1"/>
        <c:lblAlgn val="ctr"/>
        <c:lblOffset val="100"/>
        <c:noMultiLvlLbl val="0"/>
      </c:catAx>
      <c:valAx>
        <c:axId val="-2139906120"/>
        <c:scaling>
          <c:orientation val="minMax"/>
          <c:max val="100.0"/>
          <c:min val="40.0"/>
        </c:scaling>
        <c:delete val="0"/>
        <c:axPos val="l"/>
        <c:majorGridlines>
          <c:spPr>
            <a:ln>
              <a:solidFill>
                <a:srgbClr val="FFFFFF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1050" b="1">
                <a:solidFill>
                  <a:schemeClr val="bg1"/>
                </a:solidFill>
              </a:defRPr>
            </a:pPr>
            <a:endParaRPr lang="en-US"/>
          </a:p>
        </c:txPr>
        <c:crossAx val="-2140015704"/>
        <c:crosses val="autoZero"/>
        <c:crossBetween val="midCat"/>
        <c:majorUnit val="10.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82B8BE-87BB-48A5-9AC0-175AA852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BB3E9-E6B0-4251-94C1-FA28CE8C6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8975"/>
            <a:ext cx="4587875" cy="3440113"/>
          </a:xfrm>
          <a:ln w="12700"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26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EDIT?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3EB5A4-0F42-4198-B83C-C0C4D46A5B05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 for Feb 2014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 Final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FU13 retention is 84%, FU14 is 83%, FU15 is 80% 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9BA5FE-BA18-4FA2-9CD2-FA704ADF43EA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Cut and paste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061ACE-5983-40C7-938A-A9AD19F30607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Update/Remove for Sept 2014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 % of FU complete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does not include drop outs.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 % of FU complete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does not include drop outs.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Done. % of FU complete</a:t>
            </a:r>
            <a:r>
              <a:rPr lang="en-US" baseline="0" dirty="0" smtClean="0">
                <a:latin typeface="Arial" pitchFamily="34" charset="0"/>
                <a:ea typeface="ＭＳ Ｐゴシック" pitchFamily="34" charset="-128"/>
              </a:rPr>
              <a:t> does not include drop outs.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69543-FC5B-4562-A378-BB5595F34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45F9-AAE0-432F-95AE-4441E7D09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D5FE-44F8-46D4-986E-5CB8E5DD5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5AA0-8D9B-47EC-9E0A-C68BA5BAB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84499-C78D-447B-8E89-8EC336C61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C6FBE-7913-4DEB-BFDC-296233639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itchFamily="34" charset="0"/>
              </a:defRPr>
            </a:lvl1pPr>
          </a:lstStyle>
          <a:p>
            <a:fld id="{2ED7D2F6-265C-4ECA-805A-9D1C47928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6169-411C-48DF-88C3-C18973526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AE0E0-5EBE-45C9-BD63-B1AE265AA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38045-A7E3-4B73-BFC8-6D744B7DF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875D9-AFBE-4648-92F7-D8D8FDF13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5BB00-9AE3-4D38-861B-53869442C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D3B-DAE6-4F34-AFC3-7BC823FC9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759E-173B-4DE5-9235-E19D91C2A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B1D77-DEF7-4622-B3C9-B2ED4E08C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1C17F5DA-0112-4C14-94C8-64F0E0BC2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  <p:sldLayoutId id="2147484293" r:id="rId13"/>
    <p:sldLayoutId id="21474842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E2227E54-0298-4418-8765-B725AEFDC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MESA Operations </a:t>
            </a:r>
          </a:p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Subcommittee 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Meeting</a:t>
            </a:r>
            <a:endParaRPr 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1219200" y="32766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600">
              <a:solidFill>
                <a:srgbClr val="FFFF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3216"/>
              </p:ext>
            </p:extLst>
          </p:nvPr>
        </p:nvGraphicFramePr>
        <p:xfrm>
          <a:off x="399750" y="1600200"/>
          <a:ext cx="8458200" cy="4813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550"/>
                <a:gridCol w="1981500"/>
                <a:gridCol w="2057400"/>
                <a:gridCol w="2304750"/>
              </a:tblGrid>
              <a:tr h="53199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Target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Interview Done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Complete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 Air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– Recruited from MESA</a:t>
                      </a:r>
                      <a:r>
                        <a:rPr lang="en-US" sz="2000" u="none" strike="noStrike" dirty="0" smtClean="0">
                          <a:effectLst/>
                        </a:rPr>
                        <a:t> Family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Wake Forest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40 (100%)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40 (100%)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Columbia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134 (100%)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105 (78%)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Johns Hopkins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43 (100%)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35 (81%)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Minnesota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77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77 </a:t>
                      </a:r>
                      <a:r>
                        <a:rPr lang="en-US" sz="2000" u="none" strike="noStrike" dirty="0" smtClean="0">
                          <a:effectLst/>
                        </a:rPr>
                        <a:t>(100%)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56 (73%)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Northwestern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143 (100%)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113 (79%)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UCLA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16 (100%)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 (81%)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Air New Recruits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Columbia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94 (100%)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86 (91%)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UCLA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149 (100%)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137 (92%)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2712" y="457200"/>
            <a:ext cx="8310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>
                <a:solidFill>
                  <a:schemeClr val="tx2"/>
                </a:solidFill>
                <a:latin typeface="Times New Roman"/>
                <a:ea typeface="ＭＳ Ｐゴシック" charset="-128"/>
                <a:cs typeface="ＭＳ Ｐゴシック" charset="-128"/>
              </a:rPr>
              <a:t>Follow-up </a:t>
            </a:r>
            <a:r>
              <a:rPr lang="en-US" sz="4000" kern="0" dirty="0" smtClean="0">
                <a:solidFill>
                  <a:schemeClr val="tx2"/>
                </a:solidFill>
                <a:latin typeface="Times New Roman"/>
                <a:ea typeface="ＭＳ Ｐゴシック" charset="-128"/>
                <a:cs typeface="ＭＳ Ｐゴシック" charset="-128"/>
              </a:rPr>
              <a:t>14 – Air/Family Participants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9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Follow-up Retention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+mj-lt"/>
                <a:ea typeface="ＭＳ Ｐゴシック" charset="0"/>
                <a:cs typeface="ＭＳ Ｐゴシック" charset="0"/>
              </a:rPr>
              <a:t>F/U 14 will finish in October 2014 (93% done)</a:t>
            </a:r>
          </a:p>
          <a:p>
            <a:pPr lvl="1">
              <a:defRPr/>
            </a:pP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Includes Medications </a:t>
            </a:r>
            <a:r>
              <a:rPr lang="en-US" sz="2400" dirty="0">
                <a:latin typeface="+mj-lt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nventory and </a:t>
            </a:r>
            <a:r>
              <a:rPr lang="en-US" sz="2400" dirty="0">
                <a:latin typeface="+mj-lt"/>
                <a:ea typeface="ＭＳ Ｐゴシック" charset="0"/>
                <a:cs typeface="ＭＳ Ｐゴシック" charset="0"/>
              </a:rPr>
              <a:t>Residential History </a:t>
            </a: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Review</a:t>
            </a:r>
          </a:p>
          <a:p>
            <a:pPr>
              <a:defRPr/>
            </a:pPr>
            <a:r>
              <a:rPr lang="en-US" sz="2800" dirty="0" smtClean="0">
                <a:latin typeface="+mj-lt"/>
                <a:ea typeface="ＭＳ Ｐゴシック" charset="0"/>
                <a:cs typeface="ＭＳ Ｐゴシック" charset="0"/>
              </a:rPr>
              <a:t>F/U 15 started January 2014 (49% done)</a:t>
            </a:r>
          </a:p>
          <a:p>
            <a:pPr lvl="1">
              <a:defRPr/>
            </a:pP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Heterogeneity </a:t>
            </a:r>
            <a:r>
              <a:rPr lang="en-US" sz="2400" dirty="0">
                <a:latin typeface="+mj-lt"/>
                <a:ea typeface="ＭＳ Ｐゴシック" charset="0"/>
                <a:cs typeface="ＭＳ Ｐゴシック" charset="0"/>
              </a:rPr>
              <a:t>across sites in startup and completion rates</a:t>
            </a:r>
          </a:p>
          <a:p>
            <a:pPr lvl="1">
              <a:defRPr/>
            </a:pP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No Medications Inventory or Residential </a:t>
            </a:r>
            <a:r>
              <a:rPr lang="en-US" sz="2400" dirty="0">
                <a:latin typeface="+mj-lt"/>
                <a:ea typeface="ＭＳ Ｐゴシック" charset="0"/>
                <a:cs typeface="ＭＳ Ｐゴシック" charset="0"/>
              </a:rPr>
              <a:t>H</a:t>
            </a: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istory Review.</a:t>
            </a:r>
          </a:p>
          <a:p>
            <a:pPr>
              <a:defRPr/>
            </a:pPr>
            <a:r>
              <a:rPr lang="en-US" sz="2800" dirty="0" smtClean="0">
                <a:latin typeface="+mj-lt"/>
                <a:ea typeface="ＭＳ Ｐゴシック" charset="0"/>
                <a:cs typeface="ＭＳ Ｐゴシック" charset="0"/>
              </a:rPr>
              <a:t>FU 16 will start October 2015</a:t>
            </a:r>
          </a:p>
          <a:p>
            <a:pPr lvl="1">
              <a:defRPr/>
            </a:pPr>
            <a:r>
              <a:rPr lang="en-US" sz="2400" dirty="0" smtClean="0">
                <a:latin typeface="+mj-lt"/>
                <a:ea typeface="ＭＳ Ｐゴシック" charset="0"/>
                <a:cs typeface="ＭＳ Ｐゴシック" charset="0"/>
              </a:rPr>
              <a:t>Includes Medications Inventory, new questions for gout, food security, e-cigarette use, blood thinner/anticoagulant use</a:t>
            </a:r>
            <a:endParaRPr lang="en-US" sz="2400" dirty="0">
              <a:latin typeface="+mj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080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Newsletter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1524000"/>
            <a:ext cx="441960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Mailed in July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Reformatted </a:t>
            </a:r>
            <a:r>
              <a:rPr lang="en-US" sz="2400" dirty="0">
                <a:latin typeface="+mn-lt"/>
              </a:rPr>
              <a:t>for greater participant appeal: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Full color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More graphics and pictures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More white space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Articles contained on a single page if possible, no skipping pages to continue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Next newsletter planned for early 2015</a:t>
            </a:r>
            <a:endParaRPr lang="en-US" sz="2400" dirty="0">
              <a:latin typeface="+mn-lt"/>
            </a:endParaRP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" y="1586433"/>
            <a:ext cx="4038600" cy="508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Ancillary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MESA Air?</a:t>
            </a:r>
          </a:p>
          <a:p>
            <a:r>
              <a:rPr lang="en-US" dirty="0" smtClean="0"/>
              <a:t>MESA COPDII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48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Thank You!!!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Operations Subcommittee Report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Retention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Follow-up calls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Participant Communications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+mj-lt"/>
                <a:ea typeface="ＭＳ Ｐゴシック" pitchFamily="34" charset="-128"/>
              </a:rPr>
              <a:t>Ongoing Ancillary Studies 	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Call Retention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819910"/>
              </p:ext>
            </p:extLst>
          </p:nvPr>
        </p:nvGraphicFramePr>
        <p:xfrm>
          <a:off x="457200" y="1600200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0" y="1981200"/>
            <a:ext cx="762000" cy="39624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066800" y="2396982"/>
            <a:ext cx="6553200" cy="27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96200" y="21906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8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Ethnicity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400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15 (windowed)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661978"/>
              </p:ext>
            </p:extLst>
          </p:nvPr>
        </p:nvGraphicFramePr>
        <p:xfrm>
          <a:off x="304800" y="1676400"/>
          <a:ext cx="8534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6858000" y="1981200"/>
            <a:ext cx="914400" cy="39624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43000" y="3158982"/>
            <a:ext cx="6553200" cy="27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72400" y="29526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5532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Site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635531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14 and 15 (windowed)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314055"/>
              </p:ext>
            </p:extLst>
          </p:nvPr>
        </p:nvGraphicFramePr>
        <p:xfrm>
          <a:off x="152400" y="1524000"/>
          <a:ext cx="2971799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494298"/>
              </p:ext>
            </p:extLst>
          </p:nvPr>
        </p:nvGraphicFramePr>
        <p:xfrm>
          <a:off x="2895600" y="1524000"/>
          <a:ext cx="3429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403412"/>
              </p:ext>
            </p:extLst>
          </p:nvPr>
        </p:nvGraphicFramePr>
        <p:xfrm>
          <a:off x="6019800" y="1524000"/>
          <a:ext cx="310515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252529"/>
              </p:ext>
            </p:extLst>
          </p:nvPr>
        </p:nvGraphicFramePr>
        <p:xfrm>
          <a:off x="152400" y="3733801"/>
          <a:ext cx="3048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932799"/>
              </p:ext>
            </p:extLst>
          </p:nvPr>
        </p:nvGraphicFramePr>
        <p:xfrm>
          <a:off x="2895600" y="3733800"/>
          <a:ext cx="3352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871252"/>
              </p:ext>
            </p:extLst>
          </p:nvPr>
        </p:nvGraphicFramePr>
        <p:xfrm>
          <a:off x="6019800" y="3733800"/>
          <a:ext cx="310515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464" y="0"/>
            <a:ext cx="115853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458200" y="1905000"/>
            <a:ext cx="381000" cy="16764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1905000"/>
            <a:ext cx="381000" cy="16764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4600" y="1905000"/>
            <a:ext cx="381000" cy="16764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0800" y="4191000"/>
            <a:ext cx="381000" cy="16764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38800" y="4191000"/>
            <a:ext cx="381000" cy="16764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58200" y="4191000"/>
            <a:ext cx="381000" cy="1676400"/>
          </a:xfrm>
          <a:prstGeom prst="rect">
            <a:avLst/>
          </a:prstGeom>
          <a:solidFill>
            <a:srgbClr val="0800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33400" y="2500794"/>
            <a:ext cx="7848600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534400" y="22668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C66"/>
                </a:solidFill>
              </a:rPr>
              <a:t>85%</a:t>
            </a:r>
            <a:endParaRPr lang="en-US" sz="2000" dirty="0">
              <a:solidFill>
                <a:srgbClr val="FFCC66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09600" y="4724400"/>
            <a:ext cx="7848600" cy="13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96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Lower Retention among Hispanics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Possible reasons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Emigration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Difficulty reaching/searching in home countries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Movement of all contacts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?occult deaths</a:t>
            </a:r>
          </a:p>
          <a:p>
            <a:pPr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Approaches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Continued efforts in home countries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Discuss approaches with HCHS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Possible contacts w/ DOH in Mexico, DR, PR?</a:t>
            </a: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4877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14 Completion (Overall)</a:t>
            </a:r>
            <a:endParaRPr lang="en-US" dirty="0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736493858"/>
              </p:ext>
            </p:extLst>
          </p:nvPr>
        </p:nvGraphicFramePr>
        <p:xfrm>
          <a:off x="1371600" y="2286000"/>
          <a:ext cx="6629400" cy="3368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2057400"/>
                <a:gridCol w="18288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 Closed  Interview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Interviews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of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FU14 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WFU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JHU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NWU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UCLA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52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14 Completion by Site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836" y="2514600"/>
            <a:ext cx="8728364" cy="22860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35195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15 Completion (Overall)</a:t>
            </a:r>
            <a:endParaRPr lang="en-US" dirty="0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14264780"/>
              </p:ext>
            </p:extLst>
          </p:nvPr>
        </p:nvGraphicFramePr>
        <p:xfrm>
          <a:off x="1371600" y="2209800"/>
          <a:ext cx="6629400" cy="3368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2057400"/>
                <a:gridCol w="18288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 Closed  Interview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Interviews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of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FU14 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WFU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JHU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NWU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UCLA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96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27844</TotalTime>
  <Words>589</Words>
  <Application>Microsoft Macintosh PowerPoint</Application>
  <PresentationFormat>On-screen Show (4:3)</PresentationFormat>
  <Paragraphs>186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template</vt:lpstr>
      <vt:lpstr>1_template</vt:lpstr>
      <vt:lpstr>PowerPoint Presentation</vt:lpstr>
      <vt:lpstr>Operations Subcommittee Report</vt:lpstr>
      <vt:lpstr>Follow-up Call Retention</vt:lpstr>
      <vt:lpstr>Follow-up Retention by Ethnicity</vt:lpstr>
      <vt:lpstr>Follow-up Retention by Site</vt:lpstr>
      <vt:lpstr>Lower Retention among Hispanics</vt:lpstr>
      <vt:lpstr>Follow-up 14 Completion (Overall)</vt:lpstr>
      <vt:lpstr>Follow-up 14 Completion by Site</vt:lpstr>
      <vt:lpstr>Follow-up 15 Completion (Overall)</vt:lpstr>
      <vt:lpstr>PowerPoint Presentation</vt:lpstr>
      <vt:lpstr>Follow-up Retention</vt:lpstr>
      <vt:lpstr>Newsletter</vt:lpstr>
      <vt:lpstr>Ancillary Studies</vt:lpstr>
      <vt:lpstr>Thank You!!!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R Graham Barr</cp:lastModifiedBy>
  <cp:revision>596</cp:revision>
  <cp:lastPrinted>2012-02-24T22:33:20Z</cp:lastPrinted>
  <dcterms:created xsi:type="dcterms:W3CDTF">2010-09-15T12:03:53Z</dcterms:created>
  <dcterms:modified xsi:type="dcterms:W3CDTF">2014-09-17T13:56:12Z</dcterms:modified>
</cp:coreProperties>
</file>