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embeddings/oleObject1.bin" ContentType="application/vnd.openxmlformats-officedocument.oleObject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embeddings/oleObject2.bin" ContentType="application/vnd.openxmlformats-officedocument.oleObject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embeddings/oleObject3.bin" ContentType="application/vnd.openxmlformats-officedocument.oleObject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embeddings/oleObject4.bin" ContentType="application/vnd.openxmlformats-officedocument.oleObject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embeddings/oleObject5.bin" ContentType="application/vnd.openxmlformats-officedocument.oleObject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embeddings/oleObject6.bin" ContentType="application/vnd.openxmlformats-officedocument.oleObject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embeddings/oleObject7.bin" ContentType="application/vnd.openxmlformats-officedocument.oleObject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embeddings/oleObject8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26"/>
  </p:notesMasterIdLst>
  <p:handoutMasterIdLst>
    <p:handoutMasterId r:id="rId27"/>
  </p:handoutMasterIdLst>
  <p:sldIdLst>
    <p:sldId id="473" r:id="rId3"/>
    <p:sldId id="280" r:id="rId4"/>
    <p:sldId id="627" r:id="rId5"/>
    <p:sldId id="647" r:id="rId6"/>
    <p:sldId id="617" r:id="rId7"/>
    <p:sldId id="593" r:id="rId8"/>
    <p:sldId id="597" r:id="rId9"/>
    <p:sldId id="614" r:id="rId10"/>
    <p:sldId id="648" r:id="rId11"/>
    <p:sldId id="652" r:id="rId12"/>
    <p:sldId id="653" r:id="rId13"/>
    <p:sldId id="618" r:id="rId14"/>
    <p:sldId id="651" r:id="rId15"/>
    <p:sldId id="619" r:id="rId16"/>
    <p:sldId id="620" r:id="rId17"/>
    <p:sldId id="629" r:id="rId18"/>
    <p:sldId id="655" r:id="rId19"/>
    <p:sldId id="656" r:id="rId20"/>
    <p:sldId id="646" r:id="rId21"/>
    <p:sldId id="631" r:id="rId22"/>
    <p:sldId id="559" r:id="rId23"/>
    <p:sldId id="649" r:id="rId24"/>
    <p:sldId id="650" r:id="rId25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091"/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8707" autoAdjust="0"/>
  </p:normalViewPr>
  <p:slideViewPr>
    <p:cSldViewPr>
      <p:cViewPr>
        <p:scale>
          <a:sx n="85" d="100"/>
          <a:sy n="85" d="100"/>
        </p:scale>
        <p:origin x="-504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48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../embeddings/oleObject1.bin"/><Relationship Id="rId3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../embeddings/oleObject5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../embeddings/oleObject6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../embeddings/oleObject7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oleObject" Target="../embeddings/oleObject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449768"/>
        <c:axId val="2124780552"/>
      </c:barChart>
      <c:catAx>
        <c:axId val="2124449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chemeClr val="bg1"/>
                </a:solidFill>
              </a:defRPr>
            </a:pPr>
            <a:endParaRPr lang="en-US"/>
          </a:p>
        </c:txPr>
        <c:crossAx val="2124780552"/>
        <c:crosses val="autoZero"/>
        <c:auto val="1"/>
        <c:lblAlgn val="ctr"/>
        <c:lblOffset val="100"/>
        <c:noMultiLvlLbl val="0"/>
      </c:catAx>
      <c:valAx>
        <c:axId val="2124780552"/>
        <c:scaling>
          <c:orientation val="minMax"/>
          <c:max val="1.0"/>
          <c:min val="0.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en-US"/>
          </a:p>
        </c:txPr>
        <c:crossAx val="2124449768"/>
        <c:crosses val="autoZero"/>
        <c:crossBetween val="between"/>
        <c:majorUnit val="0.2"/>
      </c:valAx>
      <c:spPr>
        <a:noFill/>
      </c:spPr>
    </c:plotArea>
    <c:legend>
      <c:legendPos val="r"/>
      <c:layout/>
      <c:overlay val="0"/>
      <c:spPr>
        <a:noFill/>
      </c:spPr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1181232296458"/>
          <c:y val="0.0164167710252104"/>
          <c:w val="0.845255060939165"/>
          <c:h val="0.902739390591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'[Graham Ops Slides 20160317.xlsx]Retention'!$B$1</c:f>
              <c:strCache>
                <c:ptCount val="1"/>
                <c:pt idx="0">
                  <c:v>Done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'[Graham Ops Slides 20160317.xlsx]Retention'!$A$2:$A$18</c:f>
              <c:strCache>
                <c:ptCount val="17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  <c:pt idx="12">
                  <c:v>FU13</c:v>
                </c:pt>
                <c:pt idx="13">
                  <c:v>FU14</c:v>
                </c:pt>
                <c:pt idx="14">
                  <c:v>FU15</c:v>
                </c:pt>
                <c:pt idx="15">
                  <c:v>FU16</c:v>
                </c:pt>
                <c:pt idx="16">
                  <c:v>FU17</c:v>
                </c:pt>
              </c:strCache>
            </c:strRef>
          </c:cat>
          <c:val>
            <c:numRef>
              <c:f>'[Graham Ops Slides 20160317.xlsx]Retention'!$B$2:$B$18</c:f>
              <c:numCache>
                <c:formatCode>0%</c:formatCode>
                <c:ptCount val="17"/>
                <c:pt idx="0">
                  <c:v>0.98</c:v>
                </c:pt>
                <c:pt idx="1">
                  <c:v>0.97</c:v>
                </c:pt>
                <c:pt idx="2">
                  <c:v>0.94</c:v>
                </c:pt>
                <c:pt idx="3">
                  <c:v>0.95</c:v>
                </c:pt>
                <c:pt idx="4">
                  <c:v>0.91</c:v>
                </c:pt>
                <c:pt idx="5">
                  <c:v>0.92</c:v>
                </c:pt>
                <c:pt idx="6">
                  <c:v>0.9</c:v>
                </c:pt>
                <c:pt idx="7">
                  <c:v>0.91</c:v>
                </c:pt>
                <c:pt idx="8">
                  <c:v>0.88</c:v>
                </c:pt>
                <c:pt idx="9">
                  <c:v>0.77</c:v>
                </c:pt>
                <c:pt idx="10">
                  <c:v>0.85</c:v>
                </c:pt>
                <c:pt idx="11">
                  <c:v>0.85</c:v>
                </c:pt>
                <c:pt idx="12">
                  <c:v>0.84</c:v>
                </c:pt>
                <c:pt idx="13">
                  <c:v>0.84</c:v>
                </c:pt>
                <c:pt idx="14">
                  <c:v>0.83</c:v>
                </c:pt>
                <c:pt idx="15">
                  <c:v>0.61</c:v>
                </c:pt>
                <c:pt idx="16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874328"/>
        <c:axId val="2136837304"/>
      </c:barChart>
      <c:catAx>
        <c:axId val="2136874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136837304"/>
        <c:crosses val="autoZero"/>
        <c:auto val="1"/>
        <c:lblAlgn val="ctr"/>
        <c:lblOffset val="100"/>
        <c:noMultiLvlLbl val="0"/>
      </c:catAx>
      <c:valAx>
        <c:axId val="2136837304"/>
        <c:scaling>
          <c:orientation val="minMax"/>
          <c:max val="1.0"/>
          <c:min val="0.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136874328"/>
        <c:crosses val="autoZero"/>
        <c:crossBetween val="between"/>
        <c:majorUnit val="0.2"/>
      </c:valAx>
      <c:spPr>
        <a:noFill/>
      </c:spPr>
    </c:plotArea>
    <c:legend>
      <c:legendPos val="r"/>
      <c:layout/>
      <c:overlay val="0"/>
      <c:spPr>
        <a:noFill/>
      </c:spPr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All Sites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'[Graham Ops Slides 20160317.xlsx]FURetbyEth'!$C$2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'[Graham Ops Slides 20160317.xlsx]FURetbyEth'!$B$3:$B$13</c:f>
              <c:strCache>
                <c:ptCount val="11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  <c:pt idx="9">
                  <c:v>FU16</c:v>
                </c:pt>
                <c:pt idx="10">
                  <c:v>FU17</c:v>
                </c:pt>
              </c:strCache>
            </c:strRef>
          </c:cat>
          <c:val>
            <c:numRef>
              <c:f>'[Graham Ops Slides 20160317.xlsx]FURetbyEth'!$C$3:$C$13</c:f>
              <c:numCache>
                <c:formatCode>General</c:formatCode>
                <c:ptCount val="11"/>
                <c:pt idx="0">
                  <c:v>95.0</c:v>
                </c:pt>
                <c:pt idx="1">
                  <c:v>97.0</c:v>
                </c:pt>
                <c:pt idx="2">
                  <c:v>96.0</c:v>
                </c:pt>
                <c:pt idx="3">
                  <c:v>87.0</c:v>
                </c:pt>
                <c:pt idx="4">
                  <c:v>92.0</c:v>
                </c:pt>
                <c:pt idx="5">
                  <c:v>90.0</c:v>
                </c:pt>
                <c:pt idx="6">
                  <c:v>87.0</c:v>
                </c:pt>
                <c:pt idx="7">
                  <c:v>88.0</c:v>
                </c:pt>
                <c:pt idx="8">
                  <c:v>87.0</c:v>
                </c:pt>
                <c:pt idx="9">
                  <c:v>70.0</c:v>
                </c:pt>
                <c:pt idx="10">
                  <c:v>77.0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'[Graham Ops Slides 20160317.xlsx]FURetbyEth'!$D$2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'[Graham Ops Slides 20160317.xlsx]FURetbyEth'!$B$3:$B$13</c:f>
              <c:strCache>
                <c:ptCount val="11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  <c:pt idx="9">
                  <c:v>FU16</c:v>
                </c:pt>
                <c:pt idx="10">
                  <c:v>FU17</c:v>
                </c:pt>
              </c:strCache>
            </c:strRef>
          </c:cat>
          <c:val>
            <c:numRef>
              <c:f>'[Graham Ops Slides 20160317.xlsx]FURetbyEth'!$D$3:$D$13</c:f>
              <c:numCache>
                <c:formatCode>General</c:formatCode>
                <c:ptCount val="11"/>
                <c:pt idx="0">
                  <c:v>91.0</c:v>
                </c:pt>
                <c:pt idx="1">
                  <c:v>93.0</c:v>
                </c:pt>
                <c:pt idx="2">
                  <c:v>89.0</c:v>
                </c:pt>
                <c:pt idx="3">
                  <c:v>78.0</c:v>
                </c:pt>
                <c:pt idx="4">
                  <c:v>86.0</c:v>
                </c:pt>
                <c:pt idx="5">
                  <c:v>84.0</c:v>
                </c:pt>
                <c:pt idx="6">
                  <c:v>82.0</c:v>
                </c:pt>
                <c:pt idx="7">
                  <c:v>83.0</c:v>
                </c:pt>
                <c:pt idx="8">
                  <c:v>80.0</c:v>
                </c:pt>
                <c:pt idx="9">
                  <c:v>54.0</c:v>
                </c:pt>
                <c:pt idx="10">
                  <c:v>61.0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'[Graham Ops Slides 20160317.xlsx]FURetbyEth'!$E$2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'[Graham Ops Slides 20160317.xlsx]FURetbyEth'!$B$3:$B$13</c:f>
              <c:strCache>
                <c:ptCount val="11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  <c:pt idx="9">
                  <c:v>FU16</c:v>
                </c:pt>
                <c:pt idx="10">
                  <c:v>FU17</c:v>
                </c:pt>
              </c:strCache>
            </c:strRef>
          </c:cat>
          <c:val>
            <c:numRef>
              <c:f>'[Graham Ops Slides 20160317.xlsx]FURetbyEth'!$E$3:$E$13</c:f>
              <c:numCache>
                <c:formatCode>General</c:formatCode>
                <c:ptCount val="11"/>
                <c:pt idx="0">
                  <c:v>89.0</c:v>
                </c:pt>
                <c:pt idx="1">
                  <c:v>90.0</c:v>
                </c:pt>
                <c:pt idx="2">
                  <c:v>86.0</c:v>
                </c:pt>
                <c:pt idx="3">
                  <c:v>69.0</c:v>
                </c:pt>
                <c:pt idx="4">
                  <c:v>83.0</c:v>
                </c:pt>
                <c:pt idx="5">
                  <c:v>78.0</c:v>
                </c:pt>
                <c:pt idx="6">
                  <c:v>77.0</c:v>
                </c:pt>
                <c:pt idx="7">
                  <c:v>76.0</c:v>
                </c:pt>
                <c:pt idx="8">
                  <c:v>78.0</c:v>
                </c:pt>
                <c:pt idx="9">
                  <c:v>53.0</c:v>
                </c:pt>
                <c:pt idx="10">
                  <c:v>58.0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'[Graham Ops Slides 20160317.xlsx]FURetbyEth'!$F$2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'[Graham Ops Slides 20160317.xlsx]FURetbyEth'!$B$3:$B$13</c:f>
              <c:strCache>
                <c:ptCount val="11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  <c:pt idx="9">
                  <c:v>FU16</c:v>
                </c:pt>
                <c:pt idx="10">
                  <c:v>FU17</c:v>
                </c:pt>
              </c:strCache>
            </c:strRef>
          </c:cat>
          <c:val>
            <c:numRef>
              <c:f>'[Graham Ops Slides 20160317.xlsx]FURetbyEth'!$F$3:$F$13</c:f>
              <c:numCache>
                <c:formatCode>General</c:formatCode>
                <c:ptCount val="11"/>
                <c:pt idx="0">
                  <c:v>95.0</c:v>
                </c:pt>
                <c:pt idx="1">
                  <c:v>95.0</c:v>
                </c:pt>
                <c:pt idx="2">
                  <c:v>95.0</c:v>
                </c:pt>
                <c:pt idx="3">
                  <c:v>83.0</c:v>
                </c:pt>
                <c:pt idx="4">
                  <c:v>84.0</c:v>
                </c:pt>
                <c:pt idx="5">
                  <c:v>85.0</c:v>
                </c:pt>
                <c:pt idx="6">
                  <c:v>86.0</c:v>
                </c:pt>
                <c:pt idx="7">
                  <c:v>84.0</c:v>
                </c:pt>
                <c:pt idx="8">
                  <c:v>83.0</c:v>
                </c:pt>
                <c:pt idx="9">
                  <c:v>67.0</c:v>
                </c:pt>
                <c:pt idx="10">
                  <c:v>60.0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3525896"/>
        <c:axId val="-2093747304"/>
      </c:lineChart>
      <c:catAx>
        <c:axId val="-2093525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-2093747304"/>
        <c:crosses val="autoZero"/>
        <c:auto val="1"/>
        <c:lblAlgn val="ctr"/>
        <c:lblOffset val="100"/>
        <c:noMultiLvlLbl val="0"/>
      </c:catAx>
      <c:valAx>
        <c:axId val="-2093747304"/>
        <c:scaling>
          <c:orientation val="minMax"/>
          <c:max val="100.0"/>
          <c:min val="40.0"/>
        </c:scaling>
        <c:delete val="0"/>
        <c:axPos val="l"/>
        <c:majorGridlines>
          <c:spPr>
            <a:ln w="12700"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-2093525896"/>
        <c:crosses val="autoZero"/>
        <c:crossBetween val="midCat"/>
        <c:majorUnit val="10.0"/>
      </c:valAx>
      <c:spPr>
        <a:noFill/>
      </c:spPr>
    </c:plotArea>
    <c:legend>
      <c:legendPos val="r"/>
      <c:layout/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JHU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81999651346988"/>
          <c:y val="0.24253842462636"/>
          <c:w val="0.832931413889022"/>
          <c:h val="0.558751217663692"/>
        </c:manualLayout>
      </c:layout>
      <c:lineChart>
        <c:grouping val="standard"/>
        <c:varyColors val="0"/>
        <c:ser>
          <c:idx val="0"/>
          <c:order val="0"/>
          <c:tx>
            <c:strRef>
              <c:f>'[Graham Ops Slides 20160317.xlsx]FURetbySite5'!$B$2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'[Graham Ops Slides 20160317.xlsx]FURetbySite5'!$A$3:$A$12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20160317.xlsx]FURetbySite5'!$B$3:$B$12</c:f>
              <c:numCache>
                <c:formatCode>General</c:formatCode>
                <c:ptCount val="10"/>
                <c:pt idx="0">
                  <c:v>99.0</c:v>
                </c:pt>
                <c:pt idx="1">
                  <c:v>98.0</c:v>
                </c:pt>
                <c:pt idx="2">
                  <c:v>93.0</c:v>
                </c:pt>
                <c:pt idx="3">
                  <c:v>92.0</c:v>
                </c:pt>
                <c:pt idx="4">
                  <c:v>87.0</c:v>
                </c:pt>
                <c:pt idx="5">
                  <c:v>81.0</c:v>
                </c:pt>
                <c:pt idx="6">
                  <c:v>84.0</c:v>
                </c:pt>
                <c:pt idx="7">
                  <c:v>83.0</c:v>
                </c:pt>
                <c:pt idx="8">
                  <c:v>69.0</c:v>
                </c:pt>
                <c:pt idx="9">
                  <c:v>68.0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'[Graham Ops Slides 20160317.xlsx]FURetbySite5'!$C$2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'[Graham Ops Slides 20160317.xlsx]FURetbySite5'!$A$3:$A$12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20160317.xlsx]FURetbySite5'!$C$3:$C$12</c:f>
              <c:numCache>
                <c:formatCode>General</c:formatCode>
                <c:ptCount val="10"/>
                <c:pt idx="0">
                  <c:v>92.0</c:v>
                </c:pt>
                <c:pt idx="1">
                  <c:v>91.0</c:v>
                </c:pt>
                <c:pt idx="2">
                  <c:v>86.0</c:v>
                </c:pt>
                <c:pt idx="3">
                  <c:v>89.0</c:v>
                </c:pt>
                <c:pt idx="4">
                  <c:v>79.0</c:v>
                </c:pt>
                <c:pt idx="5">
                  <c:v>76.0</c:v>
                </c:pt>
                <c:pt idx="6">
                  <c:v>77.0</c:v>
                </c:pt>
                <c:pt idx="7">
                  <c:v>77.0</c:v>
                </c:pt>
                <c:pt idx="8">
                  <c:v>60.0</c:v>
                </c:pt>
                <c:pt idx="9">
                  <c:v>54.0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4501496"/>
        <c:axId val="2134193176"/>
      </c:lineChart>
      <c:catAx>
        <c:axId val="2124501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34193176"/>
        <c:crosses val="autoZero"/>
        <c:auto val="1"/>
        <c:lblAlgn val="ctr"/>
        <c:lblOffset val="100"/>
        <c:noMultiLvlLbl val="0"/>
      </c:catAx>
      <c:valAx>
        <c:axId val="2134193176"/>
        <c:scaling>
          <c:orientation val="minMax"/>
          <c:max val="100.0"/>
          <c:min val="40.0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124501496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WFU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'[Graham Ops Slides 20160317.xlsx]FURetbySite3'!$B$2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dPt>
            <c:idx val="3"/>
            <c:bubble3D val="0"/>
          </c:dPt>
          <c:cat>
            <c:strRef>
              <c:f>'[Graham Ops Slides 20160317.xlsx]FURetbySite3'!$A$3:$A$12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20160317.xlsx]FURetbySite3'!$B$3:$B$12</c:f>
              <c:numCache>
                <c:formatCode>General</c:formatCode>
                <c:ptCount val="10"/>
                <c:pt idx="0">
                  <c:v>96.0</c:v>
                </c:pt>
                <c:pt idx="1">
                  <c:v>95.0</c:v>
                </c:pt>
                <c:pt idx="2">
                  <c:v>94.0</c:v>
                </c:pt>
                <c:pt idx="3">
                  <c:v>90.0</c:v>
                </c:pt>
                <c:pt idx="4">
                  <c:v>92.0</c:v>
                </c:pt>
                <c:pt idx="5">
                  <c:v>89.0</c:v>
                </c:pt>
                <c:pt idx="6">
                  <c:v>91.0</c:v>
                </c:pt>
                <c:pt idx="7">
                  <c:v>82.0</c:v>
                </c:pt>
                <c:pt idx="8">
                  <c:v>61.0</c:v>
                </c:pt>
                <c:pt idx="9">
                  <c:v>70.0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'[Graham Ops Slides 20160317.xlsx]FURetbySite3'!$C$2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'[Graham Ops Slides 20160317.xlsx]FURetbySite3'!$A$3:$A$12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20160317.xlsx]FURetbySite3'!$C$3:$C$12</c:f>
              <c:numCache>
                <c:formatCode>General</c:formatCode>
                <c:ptCount val="10"/>
                <c:pt idx="0">
                  <c:v>96.0</c:v>
                </c:pt>
                <c:pt idx="1">
                  <c:v>90.0</c:v>
                </c:pt>
                <c:pt idx="2">
                  <c:v>90.0</c:v>
                </c:pt>
                <c:pt idx="3">
                  <c:v>89.0</c:v>
                </c:pt>
                <c:pt idx="4">
                  <c:v>89.0</c:v>
                </c:pt>
                <c:pt idx="5">
                  <c:v>88.0</c:v>
                </c:pt>
                <c:pt idx="6">
                  <c:v>86.0</c:v>
                </c:pt>
                <c:pt idx="7">
                  <c:v>82.0</c:v>
                </c:pt>
                <c:pt idx="8">
                  <c:v>40.0</c:v>
                </c:pt>
                <c:pt idx="9">
                  <c:v>67.0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9349784"/>
        <c:axId val="-2066440072"/>
      </c:lineChart>
      <c:catAx>
        <c:axId val="-2089349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bg1"/>
            </a:solidFill>
          </a:ln>
        </c:spPr>
        <c:crossAx val="-2066440072"/>
        <c:crosses val="autoZero"/>
        <c:auto val="1"/>
        <c:lblAlgn val="ctr"/>
        <c:lblOffset val="100"/>
        <c:noMultiLvlLbl val="0"/>
      </c:catAx>
      <c:valAx>
        <c:axId val="-2066440072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-2089349784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US" sz="1050" b="1" i="0" u="none" strike="noStrike" kern="1200" baseline="0"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Columbia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48503328874682"/>
          <c:y val="0.232606688738019"/>
          <c:w val="0.832409712303612"/>
          <c:h val="0.536043336697344"/>
        </c:manualLayout>
      </c:layout>
      <c:lineChart>
        <c:grouping val="standard"/>
        <c:varyColors val="0"/>
        <c:ser>
          <c:idx val="0"/>
          <c:order val="0"/>
          <c:tx>
            <c:strRef>
              <c:f>'[Graham Ops Slides 20160317.xlsx]FURetbySite4'!$B$2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'[Graham Ops Slides 20160317.xlsx]FURetbySite4'!$A$3:$A$12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20160317.xlsx]FURetbySite4'!$B$3:$B$12</c:f>
              <c:numCache>
                <c:formatCode>General</c:formatCode>
                <c:ptCount val="10"/>
                <c:pt idx="0">
                  <c:v>94.0</c:v>
                </c:pt>
                <c:pt idx="1">
                  <c:v>90.0</c:v>
                </c:pt>
                <c:pt idx="2">
                  <c:v>58.0</c:v>
                </c:pt>
                <c:pt idx="3">
                  <c:v>90.0</c:v>
                </c:pt>
                <c:pt idx="4">
                  <c:v>90.0</c:v>
                </c:pt>
                <c:pt idx="5">
                  <c:v>87.0</c:v>
                </c:pt>
                <c:pt idx="6">
                  <c:v>89.0</c:v>
                </c:pt>
                <c:pt idx="7">
                  <c:v>88.0</c:v>
                </c:pt>
                <c:pt idx="8">
                  <c:v>70.0</c:v>
                </c:pt>
                <c:pt idx="9">
                  <c:v>77.0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'[Graham Ops Slides 20160317.xlsx]FURetbySite4'!$C$2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'[Graham Ops Slides 20160317.xlsx]FURetbySite4'!$A$3:$A$12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20160317.xlsx]FURetbySite4'!$C$3:$C$12</c:f>
              <c:numCache>
                <c:formatCode>General</c:formatCode>
                <c:ptCount val="10"/>
                <c:pt idx="0">
                  <c:v>89.0</c:v>
                </c:pt>
                <c:pt idx="1">
                  <c:v>83.0</c:v>
                </c:pt>
                <c:pt idx="2">
                  <c:v>50.0</c:v>
                </c:pt>
                <c:pt idx="3">
                  <c:v>81.0</c:v>
                </c:pt>
                <c:pt idx="4">
                  <c:v>83.0</c:v>
                </c:pt>
                <c:pt idx="5">
                  <c:v>83.0</c:v>
                </c:pt>
                <c:pt idx="6">
                  <c:v>85.0</c:v>
                </c:pt>
                <c:pt idx="7">
                  <c:v>83.0</c:v>
                </c:pt>
                <c:pt idx="8">
                  <c:v>58.0</c:v>
                </c:pt>
                <c:pt idx="9">
                  <c:v>63.0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'[Graham Ops Slides 20160317.xlsx]FURetbySite4'!$D$2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'[Graham Ops Slides 20160317.xlsx]FURetbySite4'!$A$3:$A$12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20160317.xlsx]FURetbySite4'!$D$3:$D$12</c:f>
              <c:numCache>
                <c:formatCode>General</c:formatCode>
                <c:ptCount val="10"/>
                <c:pt idx="0">
                  <c:v>90.0</c:v>
                </c:pt>
                <c:pt idx="1">
                  <c:v>85.0</c:v>
                </c:pt>
                <c:pt idx="2">
                  <c:v>51.0</c:v>
                </c:pt>
                <c:pt idx="3">
                  <c:v>83.0</c:v>
                </c:pt>
                <c:pt idx="4">
                  <c:v>86.0</c:v>
                </c:pt>
                <c:pt idx="5">
                  <c:v>80.0</c:v>
                </c:pt>
                <c:pt idx="6">
                  <c:v>84.0</c:v>
                </c:pt>
                <c:pt idx="7">
                  <c:v>83.0</c:v>
                </c:pt>
                <c:pt idx="8">
                  <c:v>51.0</c:v>
                </c:pt>
                <c:pt idx="9">
                  <c:v>60.0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0687448"/>
        <c:axId val="-2069061496"/>
      </c:lineChart>
      <c:catAx>
        <c:axId val="-2090687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069061496"/>
        <c:crosses val="autoZero"/>
        <c:auto val="1"/>
        <c:lblAlgn val="ctr"/>
        <c:lblOffset val="100"/>
        <c:noMultiLvlLbl val="0"/>
      </c:catAx>
      <c:valAx>
        <c:axId val="-2069061496"/>
        <c:scaling>
          <c:orientation val="minMax"/>
          <c:max val="100.0"/>
          <c:min val="40.0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-2090687448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160"/>
              <a:t>Minnesota</a:t>
            </a:r>
          </a:p>
        </c:rich>
      </c:tx>
      <c:layout>
        <c:manualLayout>
          <c:xMode val="edge"/>
          <c:yMode val="edge"/>
          <c:x val="0.395009174311927"/>
          <c:y val="0.034858379826421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8841472020323"/>
          <c:y val="0.231125531993589"/>
          <c:w val="0.810885157817273"/>
          <c:h val="0.572665518036061"/>
        </c:manualLayout>
      </c:layout>
      <c:lineChart>
        <c:grouping val="standard"/>
        <c:varyColors val="0"/>
        <c:ser>
          <c:idx val="0"/>
          <c:order val="0"/>
          <c:tx>
            <c:strRef>
              <c:f>'[Graham Ops Slides 20160317.xlsx]FURetbySite6'!$B$2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'[Graham Ops Slides 20160317.xlsx]FURetbySite6'!$A$3:$A$12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20160317.xlsx]FURetbySite6'!$B$3:$B$12</c:f>
              <c:numCache>
                <c:formatCode>General</c:formatCode>
                <c:ptCount val="10"/>
                <c:pt idx="0">
                  <c:v>98.0</c:v>
                </c:pt>
                <c:pt idx="1">
                  <c:v>99.0</c:v>
                </c:pt>
                <c:pt idx="2">
                  <c:v>94.0</c:v>
                </c:pt>
                <c:pt idx="3">
                  <c:v>93.0</c:v>
                </c:pt>
                <c:pt idx="4">
                  <c:v>90.0</c:v>
                </c:pt>
                <c:pt idx="5">
                  <c:v>90.0</c:v>
                </c:pt>
                <c:pt idx="6">
                  <c:v>89.0</c:v>
                </c:pt>
                <c:pt idx="7">
                  <c:v>94.0</c:v>
                </c:pt>
                <c:pt idx="8">
                  <c:v>80.0</c:v>
                </c:pt>
                <c:pt idx="9">
                  <c:v>87.0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'[Graham Ops Slides 20160317.xlsx]FURetbySite6'!$C$2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'[Graham Ops Slides 20160317.xlsx]FURetbySite6'!$A$3:$A$12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20160317.xlsx]FURetbySite6'!$C$3:$C$12</c:f>
              <c:numCache>
                <c:formatCode>General</c:formatCode>
                <c:ptCount val="10"/>
                <c:pt idx="0">
                  <c:v>90.0</c:v>
                </c:pt>
                <c:pt idx="1">
                  <c:v>88.0</c:v>
                </c:pt>
                <c:pt idx="2">
                  <c:v>75.0</c:v>
                </c:pt>
                <c:pt idx="3">
                  <c:v>82.0</c:v>
                </c:pt>
                <c:pt idx="4">
                  <c:v>78.0</c:v>
                </c:pt>
                <c:pt idx="5">
                  <c:v>79.0</c:v>
                </c:pt>
                <c:pt idx="6">
                  <c:v>70.0</c:v>
                </c:pt>
                <c:pt idx="7">
                  <c:v>82.0</c:v>
                </c:pt>
                <c:pt idx="8">
                  <c:v>47.0</c:v>
                </c:pt>
                <c:pt idx="9">
                  <c:v>62.0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8788008"/>
        <c:axId val="2125909688"/>
      </c:lineChart>
      <c:catAx>
        <c:axId val="-2088788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25909688"/>
        <c:crosses val="autoZero"/>
        <c:auto val="1"/>
        <c:lblAlgn val="ctr"/>
        <c:lblOffset val="100"/>
        <c:noMultiLvlLbl val="0"/>
      </c:catAx>
      <c:valAx>
        <c:axId val="2125909688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088788008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NWU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126464191976"/>
          <c:y val="0.208256100023651"/>
          <c:w val="0.82449853768279"/>
          <c:h val="0.571268108739261"/>
        </c:manualLayout>
      </c:layout>
      <c:lineChart>
        <c:grouping val="standard"/>
        <c:varyColors val="0"/>
        <c:ser>
          <c:idx val="0"/>
          <c:order val="0"/>
          <c:tx>
            <c:strRef>
              <c:f>'[Graham Ops Slides 20160317.xlsx]FURetbySite7'!$B$2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'[Graham Ops Slides 20160317.xlsx]FURetbySite7'!$A$3:$A$12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20160317.xlsx]FURetbySite7'!$B$3:$B$12</c:f>
              <c:numCache>
                <c:formatCode>General</c:formatCode>
                <c:ptCount val="10"/>
                <c:pt idx="0">
                  <c:v>97.0</c:v>
                </c:pt>
                <c:pt idx="1">
                  <c:v>97.0</c:v>
                </c:pt>
                <c:pt idx="2">
                  <c:v>80.0</c:v>
                </c:pt>
                <c:pt idx="3">
                  <c:v>90.0</c:v>
                </c:pt>
                <c:pt idx="4">
                  <c:v>91.0</c:v>
                </c:pt>
                <c:pt idx="5">
                  <c:v>89.0</c:v>
                </c:pt>
                <c:pt idx="6">
                  <c:v>88.0</c:v>
                </c:pt>
                <c:pt idx="7">
                  <c:v>88.0</c:v>
                </c:pt>
                <c:pt idx="8">
                  <c:v>66.0</c:v>
                </c:pt>
                <c:pt idx="9">
                  <c:v>81.0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'[Graham Ops Slides 20160317.xlsx]FURetbySite7'!$C$2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'[Graham Ops Slides 20160317.xlsx]FURetbySite7'!$A$3:$A$12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20160317.xlsx]FURetbySite7'!$C$3:$C$12</c:f>
              <c:numCache>
                <c:formatCode>General</c:formatCode>
                <c:ptCount val="10"/>
                <c:pt idx="0">
                  <c:v>94.0</c:v>
                </c:pt>
                <c:pt idx="1">
                  <c:v>92.0</c:v>
                </c:pt>
                <c:pt idx="2">
                  <c:v>68.0</c:v>
                </c:pt>
                <c:pt idx="3">
                  <c:v>82.0</c:v>
                </c:pt>
                <c:pt idx="4">
                  <c:v>86.0</c:v>
                </c:pt>
                <c:pt idx="5">
                  <c:v>83.0</c:v>
                </c:pt>
                <c:pt idx="6">
                  <c:v>84.0</c:v>
                </c:pt>
                <c:pt idx="7">
                  <c:v>82.0</c:v>
                </c:pt>
                <c:pt idx="8">
                  <c:v>56.0</c:v>
                </c:pt>
                <c:pt idx="9">
                  <c:v>71.0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'[Graham Ops Slides 20160317.xlsx]FURetbySite7'!$D$2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'[Graham Ops Slides 20160317.xlsx]FURetbySite7'!$A$3:$A$12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20160317.xlsx]FURetbySite7'!$D$3:$D$12</c:f>
              <c:numCache>
                <c:formatCode>General</c:formatCode>
                <c:ptCount val="10"/>
                <c:pt idx="0">
                  <c:v>97.0</c:v>
                </c:pt>
                <c:pt idx="1">
                  <c:v>98.0</c:v>
                </c:pt>
                <c:pt idx="2">
                  <c:v>87.0</c:v>
                </c:pt>
                <c:pt idx="3">
                  <c:v>96.0</c:v>
                </c:pt>
                <c:pt idx="4">
                  <c:v>93.0</c:v>
                </c:pt>
                <c:pt idx="5">
                  <c:v>93.0</c:v>
                </c:pt>
                <c:pt idx="6">
                  <c:v>92.0</c:v>
                </c:pt>
                <c:pt idx="7">
                  <c:v>91.0</c:v>
                </c:pt>
                <c:pt idx="8">
                  <c:v>84.0</c:v>
                </c:pt>
                <c:pt idx="9">
                  <c:v>76.0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66236408"/>
        <c:axId val="2141139560"/>
      </c:lineChart>
      <c:catAx>
        <c:axId val="-2066236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 algn="ctr">
              <a:defRPr lang="en-US" sz="105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139560"/>
        <c:crosses val="autoZero"/>
        <c:auto val="1"/>
        <c:lblAlgn val="ctr"/>
        <c:lblOffset val="100"/>
        <c:noMultiLvlLbl val="0"/>
      </c:catAx>
      <c:valAx>
        <c:axId val="2141139560"/>
        <c:scaling>
          <c:orientation val="minMax"/>
          <c:max val="100.0"/>
          <c:min val="40.0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-2066236408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>
                <a:solidFill>
                  <a:schemeClr val="bg1"/>
                </a:solidFill>
              </a:defRPr>
            </a:pPr>
            <a:r>
              <a:rPr lang="en-US" sz="2160">
                <a:solidFill>
                  <a:schemeClr val="bg1"/>
                </a:solidFill>
              </a:rPr>
              <a:t>UCLA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0537919602155"/>
          <c:y val="0.190657120249808"/>
          <c:w val="0.809260395082194"/>
          <c:h val="0.586019900067497"/>
        </c:manualLayout>
      </c:layout>
      <c:lineChart>
        <c:grouping val="standard"/>
        <c:varyColors val="0"/>
        <c:ser>
          <c:idx val="0"/>
          <c:order val="0"/>
          <c:tx>
            <c:strRef>
              <c:f>'[Graham Ops Slides 20160317.xlsx]FURetbySite8'!$B$2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'[Graham Ops Slides 20160317.xlsx]FURetbySite8'!$A$3:$A$12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20160317.xlsx]FURetbySite8'!$B$3:$B$12</c:f>
              <c:numCache>
                <c:formatCode>General</c:formatCode>
                <c:ptCount val="10"/>
                <c:pt idx="0">
                  <c:v>99.0</c:v>
                </c:pt>
                <c:pt idx="1">
                  <c:v>99.0</c:v>
                </c:pt>
                <c:pt idx="2">
                  <c:v>97.0</c:v>
                </c:pt>
                <c:pt idx="3">
                  <c:v>91.0</c:v>
                </c:pt>
                <c:pt idx="4">
                  <c:v>88.0</c:v>
                </c:pt>
                <c:pt idx="5">
                  <c:v>89.0</c:v>
                </c:pt>
                <c:pt idx="6">
                  <c:v>88.0</c:v>
                </c:pt>
                <c:pt idx="7">
                  <c:v>90.0</c:v>
                </c:pt>
                <c:pt idx="8">
                  <c:v>83.0</c:v>
                </c:pt>
                <c:pt idx="9">
                  <c:v>82.0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'[Graham Ops Slides 20160317.xlsx]FURetbySite8'!$C$2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'[Graham Ops Slides 20160317.xlsx]FURetbySite8'!$A$3:$A$12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20160317.xlsx]FURetbySite8'!$C$3:$C$12</c:f>
              <c:numCache>
                <c:formatCode>General</c:formatCode>
                <c:ptCount val="10"/>
                <c:pt idx="0">
                  <c:v>96.0</c:v>
                </c:pt>
                <c:pt idx="1">
                  <c:v>86.0</c:v>
                </c:pt>
                <c:pt idx="2">
                  <c:v>90.0</c:v>
                </c:pt>
                <c:pt idx="3">
                  <c:v>83.0</c:v>
                </c:pt>
                <c:pt idx="4">
                  <c:v>82.0</c:v>
                </c:pt>
                <c:pt idx="5">
                  <c:v>84.0</c:v>
                </c:pt>
                <c:pt idx="6">
                  <c:v>84.0</c:v>
                </c:pt>
                <c:pt idx="7">
                  <c:v>78.0</c:v>
                </c:pt>
                <c:pt idx="8">
                  <c:v>67.0</c:v>
                </c:pt>
                <c:pt idx="9">
                  <c:v>45.0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'[Graham Ops Slides 20160317.xlsx]FURetbySite8'!$D$2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'[Graham Ops Slides 20160317.xlsx]FURetbySite8'!$A$3:$A$12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20160317.xlsx]FURetbySite8'!$D$3:$D$12</c:f>
              <c:numCache>
                <c:formatCode>General</c:formatCode>
                <c:ptCount val="10"/>
                <c:pt idx="0">
                  <c:v>89.0</c:v>
                </c:pt>
                <c:pt idx="1">
                  <c:v>88.0</c:v>
                </c:pt>
                <c:pt idx="2">
                  <c:v>85.0</c:v>
                </c:pt>
                <c:pt idx="3">
                  <c:v>81.0</c:v>
                </c:pt>
                <c:pt idx="4">
                  <c:v>71.0</c:v>
                </c:pt>
                <c:pt idx="5">
                  <c:v>72.0</c:v>
                </c:pt>
                <c:pt idx="6">
                  <c:v>72.0</c:v>
                </c:pt>
                <c:pt idx="7">
                  <c:v>71.0</c:v>
                </c:pt>
                <c:pt idx="8">
                  <c:v>59.0</c:v>
                </c:pt>
                <c:pt idx="9">
                  <c:v>54.0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'[Graham Ops Slides 20160317.xlsx]FURetbySite8'!$E$2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'[Graham Ops Slides 20160317.xlsx]FURetbySite8'!$A$3:$A$12</c:f>
              <c:strCache>
                <c:ptCount val="10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  <c:pt idx="8">
                  <c:v>FU16</c:v>
                </c:pt>
                <c:pt idx="9">
                  <c:v>FU17</c:v>
                </c:pt>
              </c:strCache>
            </c:strRef>
          </c:cat>
          <c:val>
            <c:numRef>
              <c:f>'[Graham Ops Slides 20160317.xlsx]FURetbySite8'!$E$3:$E$12</c:f>
              <c:numCache>
                <c:formatCode>General</c:formatCode>
                <c:ptCount val="10"/>
                <c:pt idx="0">
                  <c:v>93.0</c:v>
                </c:pt>
                <c:pt idx="1">
                  <c:v>91.0</c:v>
                </c:pt>
                <c:pt idx="2">
                  <c:v>81.0</c:v>
                </c:pt>
                <c:pt idx="3">
                  <c:v>78.0</c:v>
                </c:pt>
                <c:pt idx="4">
                  <c:v>82.0</c:v>
                </c:pt>
                <c:pt idx="5">
                  <c:v>82.0</c:v>
                </c:pt>
                <c:pt idx="6">
                  <c:v>80.0</c:v>
                </c:pt>
                <c:pt idx="7">
                  <c:v>78.0</c:v>
                </c:pt>
                <c:pt idx="8">
                  <c:v>57.0</c:v>
                </c:pt>
                <c:pt idx="9">
                  <c:v>52.0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246856"/>
        <c:axId val="-2091273464"/>
      </c:lineChart>
      <c:catAx>
        <c:axId val="2126246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50" b="1">
                <a:solidFill>
                  <a:schemeClr val="bg1"/>
                </a:solidFill>
              </a:defRPr>
            </a:pPr>
            <a:endParaRPr lang="en-US"/>
          </a:p>
        </c:txPr>
        <c:crossAx val="-2091273464"/>
        <c:crosses val="autoZero"/>
        <c:auto val="1"/>
        <c:lblAlgn val="ctr"/>
        <c:lblOffset val="100"/>
        <c:noMultiLvlLbl val="0"/>
      </c:catAx>
      <c:valAx>
        <c:axId val="-2091273464"/>
        <c:scaling>
          <c:orientation val="minMax"/>
          <c:max val="100.0"/>
          <c:min val="40.0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126246856"/>
        <c:crosses val="autoZero"/>
        <c:crossBetween val="midCat"/>
        <c:majorUnit val="10.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0.0729</cdr:x>
      <cdr:y>0.01886</cdr:y>
    </cdr:from>
    <cdr:to>
      <cdr:x>0.90594</cdr:x>
      <cdr:y>0.19135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561041" y="89028"/>
          <a:ext cx="6411259" cy="814294"/>
        </a:xfrm>
        <a:prstGeom xmlns:a="http://schemas.openxmlformats.org/drawingml/2006/main" prst="line">
          <a:avLst/>
        </a:prstGeom>
        <a:ln xmlns:a="http://schemas.openxmlformats.org/drawingml/2006/main" w="38100" cmpd="sng">
          <a:solidFill>
            <a:srgbClr val="FFFF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457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58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58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8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04225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5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07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Add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new unique FU17 questions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6429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15783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Cut and paste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62969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Add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new unique FU17 questions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642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image" Target="../media/image2.png"/><Relationship Id="rId5" Type="http://schemas.openxmlformats.org/officeDocument/2006/relationships/chart" Target="../charts/chart5.xml"/><Relationship Id="rId6" Type="http://schemas.openxmlformats.org/officeDocument/2006/relationships/chart" Target="../charts/chart6.xml"/><Relationship Id="rId7" Type="http://schemas.openxmlformats.org/officeDocument/2006/relationships/chart" Target="../charts/chart7.xml"/><Relationship Id="rId8" Type="http://schemas.openxmlformats.org/officeDocument/2006/relationships/chart" Target="../charts/chart8.xml"/><Relationship Id="rId9" Type="http://schemas.openxmlformats.org/officeDocument/2006/relationships/chart" Target="../charts/chart9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Report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3962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Arial"/>
                <a:ea typeface="ＭＳ Ｐゴシック" pitchFamily="34" charset="-128"/>
                <a:cs typeface="Arial"/>
              </a:rPr>
              <a:t>Timeline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solidFill>
                  <a:schemeClr val="bg2">
                    <a:lumMod val="85000"/>
                    <a:lumOff val="15000"/>
                  </a:schemeClr>
                </a:solidFill>
                <a:latin typeface="Arial"/>
                <a:ea typeface="ＭＳ Ｐゴシック" pitchFamily="34" charset="-128"/>
                <a:cs typeface="Arial"/>
              </a:rPr>
              <a:t>Follow-up calls / 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Exam 6	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>
                <a:solidFill>
                  <a:schemeClr val="bg2">
                    <a:lumMod val="85000"/>
                    <a:lumOff val="15000"/>
                  </a:schemeClr>
                </a:solidFill>
                <a:latin typeface="Arial"/>
                <a:ea typeface="ＭＳ Ｐゴシック" pitchFamily="34" charset="-128"/>
                <a:cs typeface="Arial"/>
              </a:rPr>
              <a:t>Participant Relations Committee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/>
              <a:ea typeface="ＭＳ Ｐゴシック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190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Exam 6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3962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No longer:  MESA Classic Exam </a:t>
            </a:r>
            <a:r>
              <a:rPr lang="en-US" sz="1600" dirty="0" smtClean="0">
                <a:latin typeface="Arial"/>
                <a:ea typeface="ＭＳ Ｐゴシック" pitchFamily="34" charset="-128"/>
                <a:cs typeface="Arial"/>
              </a:rPr>
              <a:t>(ancillaries)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>
              <a:latin typeface="Arial"/>
              <a:ea typeface="ＭＳ Ｐゴシック" pitchFamily="34" charset="-128"/>
              <a:cs typeface="Arial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Now: MESA Exam 6 = Core + Ancillaries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(particularly for ancillaries at all sites)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/>
              <a:ea typeface="ＭＳ Ｐゴシック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7711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Preparation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8153400" cy="523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6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Preparation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44426"/>
          <a:stretch/>
        </p:blipFill>
        <p:spPr>
          <a:xfrm>
            <a:off x="-152400" y="1752599"/>
            <a:ext cx="11353800" cy="40489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4605" b="44426"/>
          <a:stretch/>
        </p:blipFill>
        <p:spPr>
          <a:xfrm>
            <a:off x="5791200" y="1752600"/>
            <a:ext cx="4026647" cy="404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15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Core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854709"/>
              </p:ext>
            </p:extLst>
          </p:nvPr>
        </p:nvGraphicFramePr>
        <p:xfrm>
          <a:off x="381000" y="1676400"/>
          <a:ext cx="7924800" cy="390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6153"/>
                <a:gridCol w="5708647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~ 4000 </a:t>
                      </a:r>
                      <a:r>
                        <a:rPr lang="en-US" sz="2400" dirty="0" err="1" smtClean="0">
                          <a:latin typeface="Arial"/>
                          <a:cs typeface="Arial"/>
                        </a:rPr>
                        <a:t>ppts</a:t>
                      </a:r>
                      <a:r>
                        <a:rPr lang="en-US" sz="2400" dirty="0" smtClean="0">
                          <a:latin typeface="Arial"/>
                          <a:cs typeface="Arial"/>
                        </a:rPr>
                        <a:t> 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Average duration: 90 minutes      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Consent/Check-in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Seated blood pressure, pulse oximetry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Anthropometry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Phlebotomy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Medical history (SF-12, PROMIS Physical   Function)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Personal history/demographics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Medication Inventory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0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Ancillary Studies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405051"/>
              </p:ext>
            </p:extLst>
          </p:nvPr>
        </p:nvGraphicFramePr>
        <p:xfrm>
          <a:off x="548390" y="1524000"/>
          <a:ext cx="8290810" cy="4876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8717"/>
                <a:gridCol w="1748717"/>
                <a:gridCol w="4793376"/>
              </a:tblGrid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PI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Sample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Title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Bertoni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Shah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All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Transition from risk factors to early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HF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Barr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</a:p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(All sites)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Pulmonary microvascular perfusion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 MESA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Smith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650 </a:t>
                      </a:r>
                    </a:p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(All sites)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COPD in non-smokers</a:t>
                      </a: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Heckbert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1500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(All sites)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Atrial fibrillation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&amp; 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vascular disease of the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brain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Hughes,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Craft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550 (Wake)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Cardiometabolic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risk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for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Alzheimer's </a:t>
                      </a: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Shea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350 </a:t>
                      </a:r>
                    </a:p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(CU)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HDL-mediated cholesterol efflux and carotid FDG PET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38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</a:t>
            </a:r>
            <a:r>
              <a:rPr lang="en-US" dirty="0"/>
              <a:t>Components </a:t>
            </a:r>
            <a:r>
              <a:rPr lang="en-US" dirty="0" smtClean="0"/>
              <a:t>(~Day 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266838"/>
              </p:ext>
            </p:extLst>
          </p:nvPr>
        </p:nvGraphicFramePr>
        <p:xfrm>
          <a:off x="685800" y="1556079"/>
          <a:ext cx="7848600" cy="4997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580"/>
                <a:gridCol w="1178489"/>
                <a:gridCol w="1471613"/>
                <a:gridCol w="2662918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Sample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Reception/Consent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Change Clothes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Blood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Pressure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Pulse Oximetry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+mn-ea"/>
                          <a:cs typeface="Arial"/>
                        </a:rPr>
                        <a:t>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Anthropometry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Phlebotomy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Urine Collection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Snack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Echocardiography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25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Arterial Tonometry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All?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/>
                          <a:cs typeface="Arial"/>
                        </a:rPr>
                        <a:t>Spirometry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5379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Lung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 (1000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w/ contrast)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6 Minute Walk Test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Patch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Application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71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Questionnaires (~Day 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813170"/>
              </p:ext>
            </p:extLst>
          </p:nvPr>
        </p:nvGraphicFramePr>
        <p:xfrm>
          <a:off x="685800" y="1556079"/>
          <a:ext cx="7848600" cy="3777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580"/>
                <a:gridCol w="1178489"/>
                <a:gridCol w="1471613"/>
                <a:gridCol w="2662918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Sample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Medications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Medical History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Personal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History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Physical Activity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HF</a:t>
                      </a:r>
                      <a:r>
                        <a:rPr lang="en-US" sz="2000" baseline="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Symptoms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/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Risk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25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Physical Activity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</a:t>
                      </a:r>
                      <a:r>
                        <a:rPr lang="en-US" sz="2000" baseline="0" dirty="0" smtClean="0">
                          <a:effectLst/>
                          <a:latin typeface="Arial"/>
                          <a:cs typeface="Arial"/>
                        </a:rPr>
                        <a:t>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COPD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 Scores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717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Cognitive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Additional Cognitive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95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540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Cognitive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Function Testing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Patch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Application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66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– Other Visits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149538"/>
              </p:ext>
            </p:extLst>
          </p:nvPr>
        </p:nvGraphicFramePr>
        <p:xfrm>
          <a:off x="685800" y="1556079"/>
          <a:ext cx="7848600" cy="2373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580"/>
                <a:gridCol w="1178489"/>
                <a:gridCol w="1471613"/>
                <a:gridCol w="2662918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Sample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Lung CT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717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Brain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Carotid PET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95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540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Cognitive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Function Testing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Patch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Application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87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Consent Template</a:t>
            </a:r>
          </a:p>
          <a:p>
            <a:pPr lvl="1" eaLnBrk="1" hangingPunct="1"/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Reviewed by Steering, Operations, E6 Consent Committees</a:t>
            </a:r>
          </a:p>
          <a:p>
            <a:pPr lvl="1" eaLnBrk="1" hangingPunct="1"/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Current draft posted on MESA E6 Planning webpage</a:t>
            </a:r>
          </a:p>
          <a:p>
            <a:pPr eaLnBrk="1" hangingPunct="1"/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Forms and Content Committee is finalizing:</a:t>
            </a:r>
          </a:p>
          <a:p>
            <a:pPr lvl="1" eaLnBrk="1" hangingPunct="1"/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Study Questionnaires and completion forms</a:t>
            </a:r>
          </a:p>
          <a:p>
            <a:pPr lvl="1" eaLnBrk="1" hangingPunct="1"/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FU18 form packet</a:t>
            </a: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76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3962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Timeline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Follow-up calls / 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Exam 6	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Arial"/>
                <a:ea typeface="ＭＳ Ｐゴシック" pitchFamily="34" charset="-128"/>
                <a:cs typeface="Arial"/>
              </a:rPr>
              <a:t>Participant Relations Committee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/>
              <a:ea typeface="ＭＳ Ｐゴシック" pitchFamily="34" charset="-128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6 </a:t>
            </a:r>
            <a:r>
              <a:rPr lang="en-US" dirty="0" smtClean="0"/>
              <a:t>Status, </a:t>
            </a:r>
            <a:r>
              <a:rPr lang="en-US" dirty="0" err="1" smtClean="0"/>
              <a:t>ctd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Arial"/>
                <a:ea typeface="ＭＳ Ｐゴシック" pitchFamily="34" charset="-128"/>
                <a:cs typeface="Arial"/>
              </a:rPr>
              <a:t>High tech and lab results letters</a:t>
            </a:r>
          </a:p>
          <a:p>
            <a:pPr lvl="1" eaLnBrk="1" hangingPunct="1"/>
            <a:r>
              <a:rPr lang="en-US" sz="3200" dirty="0" smtClean="0">
                <a:latin typeface="Arial"/>
                <a:ea typeface="ＭＳ Ｐゴシック" pitchFamily="34" charset="-128"/>
                <a:cs typeface="Arial"/>
              </a:rPr>
              <a:t>Main text for letters is drafted, ready for Ops/PRC review</a:t>
            </a:r>
          </a:p>
          <a:p>
            <a:pPr lvl="1" eaLnBrk="1" hangingPunct="1"/>
            <a:r>
              <a:rPr lang="en-US" sz="3200" dirty="0" smtClean="0">
                <a:latin typeface="Arial"/>
                <a:ea typeface="ＭＳ Ｐゴシック" pitchFamily="34" charset="-128"/>
                <a:cs typeface="Arial"/>
              </a:rPr>
              <a:t>CC/Ops working with ancillary study PIs to understand reporting for specific tests/procedures</a:t>
            </a:r>
            <a:endParaRPr lang="en-US" sz="3200" dirty="0">
              <a:latin typeface="Arial"/>
              <a:ea typeface="ＭＳ Ｐゴシック" pitchFamily="34" charset="-128"/>
              <a:cs typeface="Arial"/>
            </a:endParaRPr>
          </a:p>
          <a:p>
            <a:pPr eaLnBrk="1" hangingPunct="1"/>
            <a:r>
              <a:rPr lang="en-US" sz="3600" dirty="0" smtClean="0">
                <a:latin typeface="Arial"/>
                <a:ea typeface="ＭＳ Ｐゴシック" pitchFamily="34" charset="-128"/>
                <a:cs typeface="Arial"/>
              </a:rPr>
              <a:t>Safety </a:t>
            </a:r>
            <a:r>
              <a:rPr lang="en-US" sz="3600" dirty="0">
                <a:latin typeface="Arial"/>
                <a:ea typeface="ＭＳ Ｐゴシック" pitchFamily="34" charset="-128"/>
                <a:cs typeface="Arial"/>
              </a:rPr>
              <a:t>reads for </a:t>
            </a:r>
            <a:r>
              <a:rPr lang="en-US" sz="3600" dirty="0" smtClean="0">
                <a:latin typeface="Arial"/>
                <a:ea typeface="ＭＳ Ｐゴシック" pitchFamily="34" charset="-128"/>
                <a:cs typeface="Arial"/>
              </a:rPr>
              <a:t>ECHO, CT</a:t>
            </a:r>
          </a:p>
          <a:p>
            <a:pPr eaLnBrk="1" hangingPunct="1"/>
            <a:endParaRPr lang="en-US" sz="3600" dirty="0" smtClean="0">
              <a:latin typeface="Arial"/>
              <a:ea typeface="ＭＳ Ｐゴシック" pitchFamily="34" charset="-128"/>
              <a:cs typeface="Arial"/>
            </a:endParaRPr>
          </a:p>
          <a:p>
            <a:pPr marL="0" indent="0">
              <a:buNone/>
            </a:pP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62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Participant Relations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Letters to MESA Contacts</a:t>
            </a:r>
          </a:p>
          <a:p>
            <a:pPr lvl="1"/>
            <a:r>
              <a:rPr lang="en-US" sz="2400" dirty="0" smtClean="0"/>
              <a:t>FU17 asks permission from participants to send letter or brochure to MESA Contacts (also added as an Exam 6 ICF item)</a:t>
            </a:r>
          </a:p>
          <a:p>
            <a:pPr lvl="1"/>
            <a:r>
              <a:rPr lang="en-US" sz="2400" dirty="0" smtClean="0"/>
              <a:t>PRC drafted letter to inform MESA Contacts of their role in MESA</a:t>
            </a:r>
          </a:p>
          <a:p>
            <a:r>
              <a:rPr lang="en-US" sz="2400" dirty="0" smtClean="0"/>
              <a:t>Participant Website </a:t>
            </a:r>
            <a:r>
              <a:rPr lang="en-US" sz="2400" dirty="0"/>
              <a:t>Updates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/>
              <a:t>Spanish/Chinese translations now </a:t>
            </a:r>
            <a:r>
              <a:rPr lang="en-US" sz="2400" dirty="0" smtClean="0"/>
              <a:t>available for main participant webpages</a:t>
            </a:r>
            <a:endParaRPr lang="en-US" sz="2400" dirty="0"/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/>
              <a:t>Article summaries and press releases </a:t>
            </a:r>
            <a:r>
              <a:rPr lang="en-US" sz="2400" dirty="0" smtClean="0"/>
              <a:t>are added </a:t>
            </a:r>
            <a:r>
              <a:rPr lang="en-US" sz="2400" dirty="0"/>
              <a:t>monthly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605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60616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Participant Relations Committee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+mn-lt"/>
              </a:rPr>
              <a:t>Newsletter</a:t>
            </a:r>
          </a:p>
          <a:p>
            <a:pPr marL="800100" lvl="1" indent="-342900">
              <a:spcAft>
                <a:spcPts val="1200"/>
              </a:spcAft>
              <a:buFont typeface="Times New Roman" panose="02020603050405020304" pitchFamily="18" charset="0"/>
              <a:buChar char="‾"/>
            </a:pPr>
            <a:r>
              <a:rPr lang="en-US" sz="2400" dirty="0">
                <a:latin typeface="+mn-lt"/>
              </a:rPr>
              <a:t>M</a:t>
            </a:r>
            <a:r>
              <a:rPr lang="en-US" sz="2400" dirty="0" smtClean="0">
                <a:latin typeface="+mn-lt"/>
              </a:rPr>
              <a:t>ail in June 2016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 smtClean="0">
                <a:latin typeface="+mn-lt"/>
              </a:rPr>
              <a:t>Announces Exam 6 and planned ancillary study components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 smtClean="0">
                <a:latin typeface="+mn-lt"/>
              </a:rPr>
              <a:t>Next newsletter planned for November 2016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 smtClean="0">
                <a:latin typeface="+mn-lt"/>
              </a:rPr>
              <a:t>One newsletter per year planned for remainder of MESA 3 contract</a:t>
            </a:r>
            <a:endParaRPr lang="en-US" sz="2400" dirty="0">
              <a:latin typeface="+mn-lt"/>
            </a:endParaRP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endParaRPr lang="en-US" sz="2400" dirty="0">
              <a:latin typeface="+mn-lt"/>
            </a:endParaRP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endParaRPr lang="en-US" sz="24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0"/>
            <a:ext cx="4052639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46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3 Timeline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05" y="1981200"/>
            <a:ext cx="8486589" cy="266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4800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Exam 6 Sept 6, 2016 – March 30, 2018</a:t>
            </a:r>
          </a:p>
          <a:p>
            <a:r>
              <a:rPr lang="en-US" dirty="0" smtClean="0">
                <a:latin typeface="+mj-lt"/>
              </a:rPr>
              <a:t>Annual Follow-up phone calls run congruent with fiscal years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1274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Follow-up Calls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534400" cy="495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Follow-up 16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Ended 7 months early in August 2015 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Medications inventory, new questions for gout, food security, e-cigarette use, blood thinner/anticoagulant use</a:t>
            </a:r>
          </a:p>
          <a:p>
            <a:pPr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Follow-up 17 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Started August 2015 (60% complete)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New </a:t>
            </a:r>
            <a:r>
              <a:rPr lang="en-US" dirty="0">
                <a:latin typeface="Arial"/>
                <a:ea typeface="ＭＳ Ｐゴシック" charset="0"/>
                <a:cs typeface="Arial"/>
              </a:rPr>
              <a:t>MESA 3 </a:t>
            </a:r>
            <a:r>
              <a:rPr lang="en-US" dirty="0" smtClean="0">
                <a:latin typeface="Arial"/>
                <a:ea typeface="ＭＳ Ｐゴシック" charset="0"/>
                <a:cs typeface="Arial"/>
              </a:rPr>
              <a:t>follow-up schedule</a:t>
            </a:r>
            <a:endParaRPr lang="en-US" dirty="0">
              <a:latin typeface="Arial"/>
              <a:ea typeface="ＭＳ Ｐゴシック" charset="0"/>
              <a:cs typeface="Arial"/>
            </a:endParaRP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Permission to send letter to Contacts with information about MESA and role as a Contact</a:t>
            </a:r>
          </a:p>
          <a:p>
            <a:pPr>
              <a:defRPr/>
            </a:pPr>
            <a:endParaRPr lang="en-US" dirty="0"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72805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65733"/>
              </p:ext>
            </p:extLst>
          </p:nvPr>
        </p:nvGraphicFramePr>
        <p:xfrm>
          <a:off x="228600" y="1836382"/>
          <a:ext cx="8686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1066800" y="2396982"/>
            <a:ext cx="6553200" cy="276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96200" y="21336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43743"/>
              </p:ext>
            </p:extLst>
          </p:nvPr>
        </p:nvGraphicFramePr>
        <p:xfrm>
          <a:off x="723900" y="1763678"/>
          <a:ext cx="7696200" cy="4720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8993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264853"/>
              </p:ext>
            </p:extLst>
          </p:nvPr>
        </p:nvGraphicFramePr>
        <p:xfrm>
          <a:off x="685800" y="1719743"/>
          <a:ext cx="807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17 (windowed)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72400" y="30288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143000" y="3248988"/>
            <a:ext cx="6553200" cy="276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661732"/>
              </p:ext>
            </p:extLst>
          </p:nvPr>
        </p:nvGraphicFramePr>
        <p:xfrm>
          <a:off x="5962652" y="1534595"/>
          <a:ext cx="3166472" cy="2427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Site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635531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17 (windowed)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464" y="0"/>
            <a:ext cx="1158536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>
            <a:off x="533400" y="2504608"/>
            <a:ext cx="8001000" cy="9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534400" y="22668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" y="4680559"/>
            <a:ext cx="7848600" cy="13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500997" y="446725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797110"/>
              </p:ext>
            </p:extLst>
          </p:nvPr>
        </p:nvGraphicFramePr>
        <p:xfrm>
          <a:off x="16963" y="1523998"/>
          <a:ext cx="3202488" cy="2438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358954"/>
              </p:ext>
            </p:extLst>
          </p:nvPr>
        </p:nvGraphicFramePr>
        <p:xfrm>
          <a:off x="2940224" y="1534595"/>
          <a:ext cx="3308175" cy="255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181140"/>
              </p:ext>
            </p:extLst>
          </p:nvPr>
        </p:nvGraphicFramePr>
        <p:xfrm>
          <a:off x="-35229" y="3765338"/>
          <a:ext cx="3174304" cy="246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646340"/>
              </p:ext>
            </p:extLst>
          </p:nvPr>
        </p:nvGraphicFramePr>
        <p:xfrm>
          <a:off x="2838451" y="3810000"/>
          <a:ext cx="3257549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041822"/>
              </p:ext>
            </p:extLst>
          </p:nvPr>
        </p:nvGraphicFramePr>
        <p:xfrm>
          <a:off x="5795602" y="3844287"/>
          <a:ext cx="3273279" cy="2545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17 Completion by Site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03800"/>
              </p:ext>
            </p:extLst>
          </p:nvPr>
        </p:nvGraphicFramePr>
        <p:xfrm>
          <a:off x="228600" y="1905000"/>
          <a:ext cx="8686801" cy="3025140"/>
        </p:xfrm>
        <a:graphic>
          <a:graphicData uri="http://schemas.openxmlformats.org/drawingml/2006/table">
            <a:tbl>
              <a:tblPr firstRow="1" firstCol="1" bandRow="1"/>
              <a:tblGrid>
                <a:gridCol w="1439109"/>
                <a:gridCol w="1151691"/>
                <a:gridCol w="918333"/>
                <a:gridCol w="975049"/>
                <a:gridCol w="1055000"/>
                <a:gridCol w="975049"/>
                <a:gridCol w="1157546"/>
                <a:gridCol w="1015024"/>
              </a:tblGrid>
              <a:tr h="3810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Site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Follow-up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Due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Contacts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Interviews Completed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Unable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Refused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Wake Forest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436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384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88%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320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73%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Columbia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437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373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85%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73%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Hopkins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388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370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95%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328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85%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448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95%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378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84%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NWU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501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487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97%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432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86%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UCLA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449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86%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370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71%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2731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2489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91%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2149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79%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311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635531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Completed = Completed / (Enrolled – Dead – Dropped)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2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534400" cy="495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Follow-up 16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Low (expected/truncated)</a:t>
            </a:r>
          </a:p>
          <a:p>
            <a:pPr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Follow-up 17 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All sites behind schedule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Particularly among minority groups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Important to focus on call completion now</a:t>
            </a:r>
          </a:p>
          <a:p>
            <a:pPr lvl="1">
              <a:defRPr/>
            </a:pPr>
            <a:r>
              <a:rPr lang="en-US" dirty="0" smtClean="0">
                <a:latin typeface="Arial"/>
                <a:ea typeface="ＭＳ Ｐゴシック" charset="0"/>
                <a:cs typeface="Arial"/>
              </a:rPr>
              <a:t>“Limited” call (contacts, events) available</a:t>
            </a:r>
          </a:p>
          <a:p>
            <a:pPr lvl="1">
              <a:defRPr/>
            </a:pPr>
            <a:endParaRPr lang="en-US" dirty="0" smtClean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n-US" dirty="0"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526036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uiExpand="1" build="p"/>
    </p:bld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7472724</TotalTime>
  <Words>934</Words>
  <Application>Microsoft Macintosh PowerPoint</Application>
  <PresentationFormat>On-screen Show (4:3)</PresentationFormat>
  <Paragraphs>339</Paragraphs>
  <Slides>23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template</vt:lpstr>
      <vt:lpstr>1_template</vt:lpstr>
      <vt:lpstr>PowerPoint Presentation</vt:lpstr>
      <vt:lpstr>Operations Subcommittee Report</vt:lpstr>
      <vt:lpstr>MESA 3 Timeline</vt:lpstr>
      <vt:lpstr>Follow-up Calls</vt:lpstr>
      <vt:lpstr>Follow-up Call Retention</vt:lpstr>
      <vt:lpstr>Follow-up Retention by Ethnicity</vt:lpstr>
      <vt:lpstr>Follow-up Retention by Site</vt:lpstr>
      <vt:lpstr>Follow-up 17 Completion by Site</vt:lpstr>
      <vt:lpstr>Retention</vt:lpstr>
      <vt:lpstr>Operations Subcommittee Report</vt:lpstr>
      <vt:lpstr>Exam 6</vt:lpstr>
      <vt:lpstr>Exam 6 Preparation Timeline</vt:lpstr>
      <vt:lpstr>Exam 6 Preparation Timeline</vt:lpstr>
      <vt:lpstr>Exam 6 Core</vt:lpstr>
      <vt:lpstr>Exam 6 Ancillary Studies </vt:lpstr>
      <vt:lpstr>Exam 6 Components (~Day 1)</vt:lpstr>
      <vt:lpstr>Exam 6 Questionnaires (~Day 1)</vt:lpstr>
      <vt:lpstr>Exam 6 – Other Visits</vt:lpstr>
      <vt:lpstr>Exam 6 Status</vt:lpstr>
      <vt:lpstr>Exam 6 Status, ctd</vt:lpstr>
      <vt:lpstr>Thank You!!!</vt:lpstr>
      <vt:lpstr>Participant Relations Committee</vt:lpstr>
      <vt:lpstr>Participant Relations Committee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Graham Barr</cp:lastModifiedBy>
  <cp:revision>690</cp:revision>
  <cp:lastPrinted>2012-02-24T22:33:20Z</cp:lastPrinted>
  <dcterms:created xsi:type="dcterms:W3CDTF">2010-09-15T12:03:53Z</dcterms:created>
  <dcterms:modified xsi:type="dcterms:W3CDTF">2016-03-22T16:12:56Z</dcterms:modified>
</cp:coreProperties>
</file>