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79" r:id="rId2"/>
  </p:sldMasterIdLst>
  <p:notesMasterIdLst>
    <p:notesMasterId r:id="rId20"/>
  </p:notesMasterIdLst>
  <p:handoutMasterIdLst>
    <p:handoutMasterId r:id="rId21"/>
  </p:handoutMasterIdLst>
  <p:sldIdLst>
    <p:sldId id="473" r:id="rId3"/>
    <p:sldId id="280" r:id="rId4"/>
    <p:sldId id="594" r:id="rId5"/>
    <p:sldId id="593" r:id="rId6"/>
    <p:sldId id="597" r:id="rId7"/>
    <p:sldId id="610" r:id="rId8"/>
    <p:sldId id="609" r:id="rId9"/>
    <p:sldId id="591" r:id="rId10"/>
    <p:sldId id="598" r:id="rId11"/>
    <p:sldId id="608" r:id="rId12"/>
    <p:sldId id="604" r:id="rId13"/>
    <p:sldId id="599" r:id="rId14"/>
    <p:sldId id="602" r:id="rId15"/>
    <p:sldId id="595" r:id="rId16"/>
    <p:sldId id="530" r:id="rId17"/>
    <p:sldId id="605" r:id="rId18"/>
    <p:sldId id="559" r:id="rId19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FFC"/>
    <a:srgbClr val="FFFFFF"/>
    <a:srgbClr val="FFFEFB"/>
    <a:srgbClr val="CC00CC"/>
    <a:srgbClr val="FF00FF"/>
    <a:srgbClr val="FF9933"/>
    <a:srgbClr val="FFCC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849" autoAdjust="0"/>
  </p:normalViewPr>
  <p:slideViewPr>
    <p:cSldViewPr>
      <p:cViewPr varScale="1">
        <p:scale>
          <a:sx n="95" d="100"/>
          <a:sy n="95" d="100"/>
        </p:scale>
        <p:origin x="-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Retention!$B$1</c:f>
              <c:strCache>
                <c:ptCount val="1"/>
                <c:pt idx="0">
                  <c:v>Done</c:v>
                </c:pt>
              </c:strCache>
            </c:strRef>
          </c:tx>
          <c:invertIfNegative val="0"/>
          <c:cat>
            <c:strRef>
              <c:f>Retention!$A$2:$A$15</c:f>
              <c:strCache>
                <c:ptCount val="14"/>
                <c:pt idx="0">
                  <c:v>FU1</c:v>
                </c:pt>
                <c:pt idx="1">
                  <c:v>FU2</c:v>
                </c:pt>
                <c:pt idx="2">
                  <c:v>FU3</c:v>
                </c:pt>
                <c:pt idx="3">
                  <c:v>FU4</c:v>
                </c:pt>
                <c:pt idx="4">
                  <c:v>FU5</c:v>
                </c:pt>
                <c:pt idx="5">
                  <c:v>FU6</c:v>
                </c:pt>
                <c:pt idx="6">
                  <c:v>FU7</c:v>
                </c:pt>
                <c:pt idx="7">
                  <c:v>FU8</c:v>
                </c:pt>
                <c:pt idx="8">
                  <c:v>FU9</c:v>
                </c:pt>
                <c:pt idx="9">
                  <c:v>FU10</c:v>
                </c:pt>
                <c:pt idx="10">
                  <c:v>FU11</c:v>
                </c:pt>
                <c:pt idx="11">
                  <c:v>FU12</c:v>
                </c:pt>
                <c:pt idx="12">
                  <c:v>FU13</c:v>
                </c:pt>
                <c:pt idx="13">
                  <c:v>FU14</c:v>
                </c:pt>
              </c:strCache>
            </c:strRef>
          </c:cat>
          <c:val>
            <c:numRef>
              <c:f>Retention!$B$2:$B$15</c:f>
              <c:numCache>
                <c:formatCode>0%</c:formatCode>
                <c:ptCount val="14"/>
                <c:pt idx="0">
                  <c:v>0.97</c:v>
                </c:pt>
                <c:pt idx="1">
                  <c:v>0.97</c:v>
                </c:pt>
                <c:pt idx="2">
                  <c:v>0.93</c:v>
                </c:pt>
                <c:pt idx="3">
                  <c:v>0.94</c:v>
                </c:pt>
                <c:pt idx="4">
                  <c:v>0.9</c:v>
                </c:pt>
                <c:pt idx="5">
                  <c:v>0.92</c:v>
                </c:pt>
                <c:pt idx="6">
                  <c:v>0.89</c:v>
                </c:pt>
                <c:pt idx="7">
                  <c:v>0.9</c:v>
                </c:pt>
                <c:pt idx="8">
                  <c:v>0.88</c:v>
                </c:pt>
                <c:pt idx="9">
                  <c:v>0.77</c:v>
                </c:pt>
                <c:pt idx="10">
                  <c:v>0.85</c:v>
                </c:pt>
                <c:pt idx="11">
                  <c:v>0.86</c:v>
                </c:pt>
                <c:pt idx="12">
                  <c:v>0.84</c:v>
                </c:pt>
                <c:pt idx="13">
                  <c:v>0.79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2640280"/>
        <c:axId val="2142629864"/>
      </c:barChart>
      <c:catAx>
        <c:axId val="2142640280"/>
        <c:scaling>
          <c:orientation val="minMax"/>
        </c:scaling>
        <c:delete val="0"/>
        <c:axPos val="b"/>
        <c:majorTickMark val="out"/>
        <c:minorTickMark val="none"/>
        <c:tickLblPos val="nextTo"/>
        <c:crossAx val="2142629864"/>
        <c:crosses val="autoZero"/>
        <c:auto val="1"/>
        <c:lblAlgn val="ctr"/>
        <c:lblOffset val="100"/>
        <c:noMultiLvlLbl val="0"/>
      </c:catAx>
      <c:valAx>
        <c:axId val="2142629864"/>
        <c:scaling>
          <c:orientation val="minMax"/>
          <c:max val="1.2"/>
          <c:min val="0.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42640280"/>
        <c:crosses val="autoZero"/>
        <c:crossBetween val="between"/>
        <c:majorUnit val="0.2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All Sites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FURetbyEth!$C$2</c:f>
              <c:strCache>
                <c:ptCount val="1"/>
                <c:pt idx="0">
                  <c:v>White</c:v>
                </c:pt>
              </c:strCache>
            </c:strRef>
          </c:tx>
          <c:marker>
            <c:symbol val="none"/>
          </c:marker>
          <c:cat>
            <c:strRef>
              <c:f>FURetbyEth!$B$3:$B$10</c:f>
              <c:strCache>
                <c:ptCount val="8"/>
                <c:pt idx="0">
                  <c:v>FU7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FU11</c:v>
                </c:pt>
                <c:pt idx="5">
                  <c:v>FU12</c:v>
                </c:pt>
                <c:pt idx="6">
                  <c:v>FU13</c:v>
                </c:pt>
                <c:pt idx="7">
                  <c:v>FU14</c:v>
                </c:pt>
              </c:strCache>
            </c:strRef>
          </c:cat>
          <c:val>
            <c:numRef>
              <c:f>FURetbyEth!$C$3:$C$10</c:f>
              <c:numCache>
                <c:formatCode>General</c:formatCode>
                <c:ptCount val="8"/>
                <c:pt idx="0">
                  <c:v>95.0</c:v>
                </c:pt>
                <c:pt idx="1">
                  <c:v>97.0</c:v>
                </c:pt>
                <c:pt idx="2">
                  <c:v>96.0</c:v>
                </c:pt>
                <c:pt idx="3">
                  <c:v>87.0</c:v>
                </c:pt>
                <c:pt idx="4">
                  <c:v>92.0</c:v>
                </c:pt>
                <c:pt idx="5">
                  <c:v>90.0</c:v>
                </c:pt>
                <c:pt idx="6">
                  <c:v>88.0</c:v>
                </c:pt>
                <c:pt idx="7">
                  <c:v>86.0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FURetbyEth!$D$2</c:f>
              <c:strCache>
                <c:ptCount val="1"/>
                <c:pt idx="0">
                  <c:v>A-A</c:v>
                </c:pt>
              </c:strCache>
            </c:strRef>
          </c:tx>
          <c:marker>
            <c:symbol val="none"/>
          </c:marker>
          <c:cat>
            <c:strRef>
              <c:f>FURetbyEth!$B$3:$B$10</c:f>
              <c:strCache>
                <c:ptCount val="8"/>
                <c:pt idx="0">
                  <c:v>FU7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FU11</c:v>
                </c:pt>
                <c:pt idx="5">
                  <c:v>FU12</c:v>
                </c:pt>
                <c:pt idx="6">
                  <c:v>FU13</c:v>
                </c:pt>
                <c:pt idx="7">
                  <c:v>FU14</c:v>
                </c:pt>
              </c:strCache>
            </c:strRef>
          </c:cat>
          <c:val>
            <c:numRef>
              <c:f>FURetbyEth!$D$3:$D$10</c:f>
              <c:numCache>
                <c:formatCode>General</c:formatCode>
                <c:ptCount val="8"/>
                <c:pt idx="0">
                  <c:v>91.0</c:v>
                </c:pt>
                <c:pt idx="1">
                  <c:v>93.0</c:v>
                </c:pt>
                <c:pt idx="2">
                  <c:v>89.0</c:v>
                </c:pt>
                <c:pt idx="3">
                  <c:v>78.0</c:v>
                </c:pt>
                <c:pt idx="4">
                  <c:v>86.0</c:v>
                </c:pt>
                <c:pt idx="5">
                  <c:v>84.0</c:v>
                </c:pt>
                <c:pt idx="6">
                  <c:v>83.0</c:v>
                </c:pt>
                <c:pt idx="7">
                  <c:v>78.0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FURetbyEth!$E$2</c:f>
              <c:strCache>
                <c:ptCount val="1"/>
                <c:pt idx="0">
                  <c:v>Hisp.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cat>
            <c:strRef>
              <c:f>FURetbyEth!$B$3:$B$10</c:f>
              <c:strCache>
                <c:ptCount val="8"/>
                <c:pt idx="0">
                  <c:v>FU7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FU11</c:v>
                </c:pt>
                <c:pt idx="5">
                  <c:v>FU12</c:v>
                </c:pt>
                <c:pt idx="6">
                  <c:v>FU13</c:v>
                </c:pt>
                <c:pt idx="7">
                  <c:v>FU14</c:v>
                </c:pt>
              </c:strCache>
            </c:strRef>
          </c:cat>
          <c:val>
            <c:numRef>
              <c:f>FURetbyEth!$E$3:$E$10</c:f>
              <c:numCache>
                <c:formatCode>General</c:formatCode>
                <c:ptCount val="8"/>
                <c:pt idx="0">
                  <c:v>89.0</c:v>
                </c:pt>
                <c:pt idx="1">
                  <c:v>90.0</c:v>
                </c:pt>
                <c:pt idx="2">
                  <c:v>86.0</c:v>
                </c:pt>
                <c:pt idx="3">
                  <c:v>69.0</c:v>
                </c:pt>
                <c:pt idx="4">
                  <c:v>83.0</c:v>
                </c:pt>
                <c:pt idx="5">
                  <c:v>78.0</c:v>
                </c:pt>
                <c:pt idx="6">
                  <c:v>77.0</c:v>
                </c:pt>
                <c:pt idx="7">
                  <c:v>65.0</c:v>
                </c:pt>
              </c:numCache>
            </c:numRef>
          </c:val>
          <c:smooth val="0"/>
        </c:ser>
        <c:ser>
          <c:idx val="1"/>
          <c:order val="3"/>
          <c:tx>
            <c:strRef>
              <c:f>FURetbyEth!$F$2</c:f>
              <c:strCache>
                <c:ptCount val="1"/>
                <c:pt idx="0">
                  <c:v>Chin.</c:v>
                </c:pt>
              </c:strCache>
            </c:strRef>
          </c:tx>
          <c:marker>
            <c:symbol val="none"/>
          </c:marker>
          <c:cat>
            <c:strRef>
              <c:f>FURetbyEth!$B$3:$B$10</c:f>
              <c:strCache>
                <c:ptCount val="8"/>
                <c:pt idx="0">
                  <c:v>FU7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FU11</c:v>
                </c:pt>
                <c:pt idx="5">
                  <c:v>FU12</c:v>
                </c:pt>
                <c:pt idx="6">
                  <c:v>FU13</c:v>
                </c:pt>
                <c:pt idx="7">
                  <c:v>FU14</c:v>
                </c:pt>
              </c:strCache>
            </c:strRef>
          </c:cat>
          <c:val>
            <c:numRef>
              <c:f>FURetbyEth!$F$3:$F$10</c:f>
              <c:numCache>
                <c:formatCode>General</c:formatCode>
                <c:ptCount val="8"/>
                <c:pt idx="0">
                  <c:v>95.0</c:v>
                </c:pt>
                <c:pt idx="1">
                  <c:v>95.0</c:v>
                </c:pt>
                <c:pt idx="2">
                  <c:v>95.0</c:v>
                </c:pt>
                <c:pt idx="3">
                  <c:v>83.0</c:v>
                </c:pt>
                <c:pt idx="4">
                  <c:v>84.0</c:v>
                </c:pt>
                <c:pt idx="5">
                  <c:v>85.0</c:v>
                </c:pt>
                <c:pt idx="6">
                  <c:v>87.0</c:v>
                </c:pt>
                <c:pt idx="7">
                  <c:v>83.0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2546408"/>
        <c:axId val="2142543256"/>
      </c:lineChart>
      <c:catAx>
        <c:axId val="2142546408"/>
        <c:scaling>
          <c:orientation val="minMax"/>
        </c:scaling>
        <c:delete val="0"/>
        <c:axPos val="b"/>
        <c:majorTickMark val="out"/>
        <c:minorTickMark val="none"/>
        <c:tickLblPos val="nextTo"/>
        <c:crossAx val="2142543256"/>
        <c:crosses val="autoZero"/>
        <c:auto val="1"/>
        <c:lblAlgn val="ctr"/>
        <c:lblOffset val="100"/>
        <c:noMultiLvlLbl val="0"/>
      </c:catAx>
      <c:valAx>
        <c:axId val="2142543256"/>
        <c:scaling>
          <c:orientation val="minMax"/>
          <c:max val="100.0"/>
          <c:min val="4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Retention Rate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42546408"/>
        <c:crosses val="autoZero"/>
        <c:crossBetween val="midCat"/>
        <c:majorUnit val="10.0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WFU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14899606299213"/>
          <c:y val="0.192172683479527"/>
          <c:w val="0.743433727034121"/>
          <c:h val="0.538240189942836"/>
        </c:manualLayout>
      </c:layout>
      <c:lineChart>
        <c:grouping val="standard"/>
        <c:varyColors val="0"/>
        <c:ser>
          <c:idx val="0"/>
          <c:order val="0"/>
          <c:tx>
            <c:strRef>
              <c:f>FURetbySite3!$B$2</c:f>
              <c:strCache>
                <c:ptCount val="1"/>
                <c:pt idx="0">
                  <c:v>White</c:v>
                </c:pt>
              </c:strCache>
            </c:strRef>
          </c:tx>
          <c:marker>
            <c:symbol val="none"/>
          </c:marker>
          <c:cat>
            <c:strRef>
              <c:f>FURetbySite3!$A$3:$A$10</c:f>
              <c:strCache>
                <c:ptCount val="8"/>
                <c:pt idx="0">
                  <c:v>FU7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FU11</c:v>
                </c:pt>
                <c:pt idx="5">
                  <c:v>FU12</c:v>
                </c:pt>
                <c:pt idx="6">
                  <c:v>FU13</c:v>
                </c:pt>
                <c:pt idx="7">
                  <c:v>FU14</c:v>
                </c:pt>
              </c:strCache>
            </c:strRef>
          </c:cat>
          <c:val>
            <c:numRef>
              <c:f>FURetbySite3!$B$3:$B$10</c:f>
              <c:numCache>
                <c:formatCode>General</c:formatCode>
                <c:ptCount val="8"/>
                <c:pt idx="0">
                  <c:v>95.0</c:v>
                </c:pt>
                <c:pt idx="1">
                  <c:v>96.0</c:v>
                </c:pt>
                <c:pt idx="2">
                  <c:v>95.0</c:v>
                </c:pt>
                <c:pt idx="3">
                  <c:v>94.0</c:v>
                </c:pt>
                <c:pt idx="4">
                  <c:v>90.0</c:v>
                </c:pt>
                <c:pt idx="5">
                  <c:v>92.0</c:v>
                </c:pt>
                <c:pt idx="6">
                  <c:v>89.0</c:v>
                </c:pt>
                <c:pt idx="7">
                  <c:v>89.0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FURetbySite3!$C$2</c:f>
              <c:strCache>
                <c:ptCount val="1"/>
                <c:pt idx="0">
                  <c:v>A-A</c:v>
                </c:pt>
              </c:strCache>
            </c:strRef>
          </c:tx>
          <c:spPr>
            <a:ln w="47625" cap="flat" cmpd="sng" algn="ctr">
              <a:solidFill>
                <a:schemeClr val="accent3"/>
              </a:solidFill>
              <a:prstDash val="solid"/>
            </a:ln>
            <a:effectLst/>
          </c:spPr>
          <c:marker>
            <c:symbol val="none"/>
          </c:marker>
          <c:cat>
            <c:strRef>
              <c:f>FURetbySite3!$A$3:$A$10</c:f>
              <c:strCache>
                <c:ptCount val="8"/>
                <c:pt idx="0">
                  <c:v>FU7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FU11</c:v>
                </c:pt>
                <c:pt idx="5">
                  <c:v>FU12</c:v>
                </c:pt>
                <c:pt idx="6">
                  <c:v>FU13</c:v>
                </c:pt>
                <c:pt idx="7">
                  <c:v>FU14</c:v>
                </c:pt>
              </c:strCache>
            </c:strRef>
          </c:cat>
          <c:val>
            <c:numRef>
              <c:f>FURetbySite3!$C$3:$C$10</c:f>
              <c:numCache>
                <c:formatCode>General</c:formatCode>
                <c:ptCount val="8"/>
                <c:pt idx="0">
                  <c:v>91.0</c:v>
                </c:pt>
                <c:pt idx="1">
                  <c:v>96.0</c:v>
                </c:pt>
                <c:pt idx="2">
                  <c:v>90.0</c:v>
                </c:pt>
                <c:pt idx="3">
                  <c:v>90.0</c:v>
                </c:pt>
                <c:pt idx="4">
                  <c:v>89.0</c:v>
                </c:pt>
                <c:pt idx="5">
                  <c:v>89.0</c:v>
                </c:pt>
                <c:pt idx="6">
                  <c:v>88.0</c:v>
                </c:pt>
                <c:pt idx="7">
                  <c:v>91.0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2483464"/>
        <c:axId val="2142480440"/>
      </c:lineChart>
      <c:catAx>
        <c:axId val="2142483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2142480440"/>
        <c:crosses val="autoZero"/>
        <c:auto val="1"/>
        <c:lblAlgn val="ctr"/>
        <c:lblOffset val="100"/>
        <c:noMultiLvlLbl val="0"/>
      </c:catAx>
      <c:valAx>
        <c:axId val="2142480440"/>
        <c:scaling>
          <c:orientation val="minMax"/>
          <c:max val="100.0"/>
          <c:min val="4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2142483464"/>
        <c:crosses val="autoZero"/>
        <c:crossBetween val="midCat"/>
        <c:majorUnit val="10.0"/>
      </c:valAx>
    </c:plotArea>
    <c:plotVisOnly val="1"/>
    <c:dispBlanksAs val="gap"/>
    <c:showDLblsOverMax val="0"/>
  </c:chart>
  <c:txPr>
    <a:bodyPr/>
    <a:lstStyle/>
    <a:p>
      <a:pPr>
        <a:defRPr sz="180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Columbia</a:t>
            </a:r>
          </a:p>
        </c:rich>
      </c:tx>
      <c:layout>
        <c:manualLayout>
          <c:xMode val="edge"/>
          <c:yMode val="edge"/>
          <c:x val="0.332690184560263"/>
          <c:y val="0.073616018845700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2354705661792"/>
          <c:y val="0.229897172499352"/>
          <c:w val="0.767605611798526"/>
          <c:h val="0.551985275250488"/>
        </c:manualLayout>
      </c:layout>
      <c:lineChart>
        <c:grouping val="standard"/>
        <c:varyColors val="0"/>
        <c:ser>
          <c:idx val="0"/>
          <c:order val="0"/>
          <c:tx>
            <c:strRef>
              <c:f>FURetbySite4!$B$2</c:f>
              <c:strCache>
                <c:ptCount val="1"/>
                <c:pt idx="0">
                  <c:v>White</c:v>
                </c:pt>
              </c:strCache>
            </c:strRef>
          </c:tx>
          <c:marker>
            <c:symbol val="none"/>
          </c:marker>
          <c:cat>
            <c:strRef>
              <c:f>FURetbySite4!$A$3:$A$10</c:f>
              <c:strCache>
                <c:ptCount val="8"/>
                <c:pt idx="0">
                  <c:v>FU7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FU11</c:v>
                </c:pt>
                <c:pt idx="5">
                  <c:v>FU12</c:v>
                </c:pt>
                <c:pt idx="6">
                  <c:v>FU13</c:v>
                </c:pt>
                <c:pt idx="7">
                  <c:v>FU14</c:v>
                </c:pt>
              </c:strCache>
            </c:strRef>
          </c:cat>
          <c:val>
            <c:numRef>
              <c:f>FURetbySite4!$B$3:$B$10</c:f>
              <c:numCache>
                <c:formatCode>General</c:formatCode>
                <c:ptCount val="8"/>
                <c:pt idx="0">
                  <c:v>94.0</c:v>
                </c:pt>
                <c:pt idx="1">
                  <c:v>94.0</c:v>
                </c:pt>
                <c:pt idx="2">
                  <c:v>90.0</c:v>
                </c:pt>
                <c:pt idx="3">
                  <c:v>58.0</c:v>
                </c:pt>
                <c:pt idx="4">
                  <c:v>90.0</c:v>
                </c:pt>
                <c:pt idx="5">
                  <c:v>90.0</c:v>
                </c:pt>
                <c:pt idx="6">
                  <c:v>87.0</c:v>
                </c:pt>
                <c:pt idx="7">
                  <c:v>91.0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FURetbySite4!$C$2</c:f>
              <c:strCache>
                <c:ptCount val="1"/>
                <c:pt idx="0">
                  <c:v>A-A</c:v>
                </c:pt>
              </c:strCache>
            </c:strRef>
          </c:tx>
          <c:spPr>
            <a:ln w="47625" cap="flat" cmpd="sng" algn="ctr">
              <a:solidFill>
                <a:schemeClr val="accent3"/>
              </a:solidFill>
              <a:prstDash val="solid"/>
            </a:ln>
            <a:effectLst/>
          </c:spPr>
          <c:marker>
            <c:symbol val="none"/>
          </c:marker>
          <c:cat>
            <c:strRef>
              <c:f>FURetbySite4!$A$3:$A$10</c:f>
              <c:strCache>
                <c:ptCount val="8"/>
                <c:pt idx="0">
                  <c:v>FU7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FU11</c:v>
                </c:pt>
                <c:pt idx="5">
                  <c:v>FU12</c:v>
                </c:pt>
                <c:pt idx="6">
                  <c:v>FU13</c:v>
                </c:pt>
                <c:pt idx="7">
                  <c:v>FU14</c:v>
                </c:pt>
              </c:strCache>
            </c:strRef>
          </c:cat>
          <c:val>
            <c:numRef>
              <c:f>FURetbySite4!$C$3:$C$10</c:f>
              <c:numCache>
                <c:formatCode>General</c:formatCode>
                <c:ptCount val="8"/>
                <c:pt idx="0">
                  <c:v>89.0</c:v>
                </c:pt>
                <c:pt idx="1">
                  <c:v>89.0</c:v>
                </c:pt>
                <c:pt idx="2">
                  <c:v>83.0</c:v>
                </c:pt>
                <c:pt idx="3">
                  <c:v>50.0</c:v>
                </c:pt>
                <c:pt idx="4">
                  <c:v>81.0</c:v>
                </c:pt>
                <c:pt idx="5">
                  <c:v>83.0</c:v>
                </c:pt>
                <c:pt idx="6">
                  <c:v>83.0</c:v>
                </c:pt>
                <c:pt idx="7">
                  <c:v>74.0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FURetbySite4!$D$2</c:f>
              <c:strCache>
                <c:ptCount val="1"/>
                <c:pt idx="0">
                  <c:v>Hisp.</c:v>
                </c:pt>
              </c:strCache>
            </c:strRef>
          </c:tx>
          <c:spPr>
            <a:ln w="47625" cap="flat" cmpd="sng" algn="ctr">
              <a:solidFill>
                <a:schemeClr val="tx2"/>
              </a:solidFill>
              <a:prstDash val="solid"/>
            </a:ln>
            <a:effectLst/>
          </c:spPr>
          <c:marker>
            <c:symbol val="none"/>
          </c:marker>
          <c:cat>
            <c:strRef>
              <c:f>FURetbySite4!$A$3:$A$10</c:f>
              <c:strCache>
                <c:ptCount val="8"/>
                <c:pt idx="0">
                  <c:v>FU7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FU11</c:v>
                </c:pt>
                <c:pt idx="5">
                  <c:v>FU12</c:v>
                </c:pt>
                <c:pt idx="6">
                  <c:v>FU13</c:v>
                </c:pt>
                <c:pt idx="7">
                  <c:v>FU14</c:v>
                </c:pt>
              </c:strCache>
            </c:strRef>
          </c:cat>
          <c:val>
            <c:numRef>
              <c:f>FURetbySite4!$D$3:$D$10</c:f>
              <c:numCache>
                <c:formatCode>General</c:formatCode>
                <c:ptCount val="8"/>
                <c:pt idx="0">
                  <c:v>91.0</c:v>
                </c:pt>
                <c:pt idx="1">
                  <c:v>90.0</c:v>
                </c:pt>
                <c:pt idx="2">
                  <c:v>85.0</c:v>
                </c:pt>
                <c:pt idx="3">
                  <c:v>51.0</c:v>
                </c:pt>
                <c:pt idx="4">
                  <c:v>83.0</c:v>
                </c:pt>
                <c:pt idx="5">
                  <c:v>86.0</c:v>
                </c:pt>
                <c:pt idx="6">
                  <c:v>80.0</c:v>
                </c:pt>
                <c:pt idx="7">
                  <c:v>72.0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2076824"/>
        <c:axId val="2142075512"/>
      </c:lineChart>
      <c:catAx>
        <c:axId val="21420768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2142075512"/>
        <c:crosses val="autoZero"/>
        <c:auto val="1"/>
        <c:lblAlgn val="ctr"/>
        <c:lblOffset val="100"/>
        <c:noMultiLvlLbl val="0"/>
      </c:catAx>
      <c:valAx>
        <c:axId val="2142075512"/>
        <c:scaling>
          <c:orientation val="minMax"/>
          <c:max val="100.0"/>
          <c:min val="4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2142076824"/>
        <c:crosses val="autoZero"/>
        <c:crossBetween val="midCat"/>
        <c:majorUnit val="10.0"/>
      </c:valAx>
    </c:plotArea>
    <c:plotVisOnly val="1"/>
    <c:dispBlanksAs val="gap"/>
    <c:showDLblsOverMax val="0"/>
  </c:chart>
  <c:txPr>
    <a:bodyPr/>
    <a:lstStyle/>
    <a:p>
      <a:pPr>
        <a:defRPr sz="180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JHU</a:t>
            </a:r>
          </a:p>
        </c:rich>
      </c:tx>
      <c:layout>
        <c:manualLayout>
          <c:xMode val="edge"/>
          <c:yMode val="edge"/>
          <c:x val="0.426590794305372"/>
          <c:y val="0.088768247034754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8217853287867"/>
          <c:y val="0.244243426462559"/>
          <c:w val="0.783561873166584"/>
          <c:h val="0.59917662208656"/>
        </c:manualLayout>
      </c:layout>
      <c:lineChart>
        <c:grouping val="standard"/>
        <c:varyColors val="0"/>
        <c:ser>
          <c:idx val="0"/>
          <c:order val="0"/>
          <c:tx>
            <c:strRef>
              <c:f>FURetbySite5!$B$2</c:f>
              <c:strCache>
                <c:ptCount val="1"/>
                <c:pt idx="0">
                  <c:v>White</c:v>
                </c:pt>
              </c:strCache>
            </c:strRef>
          </c:tx>
          <c:marker>
            <c:symbol val="none"/>
          </c:marker>
          <c:cat>
            <c:strRef>
              <c:f>FURetbySite5!$A$3:$A$10</c:f>
              <c:strCache>
                <c:ptCount val="8"/>
                <c:pt idx="0">
                  <c:v>FU7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FU11</c:v>
                </c:pt>
                <c:pt idx="5">
                  <c:v>FU12</c:v>
                </c:pt>
                <c:pt idx="6">
                  <c:v>FU13</c:v>
                </c:pt>
                <c:pt idx="7">
                  <c:v>FU14</c:v>
                </c:pt>
              </c:strCache>
            </c:strRef>
          </c:cat>
          <c:val>
            <c:numRef>
              <c:f>FURetbySite5!$B$3:$B$10</c:f>
              <c:numCache>
                <c:formatCode>General</c:formatCode>
                <c:ptCount val="8"/>
                <c:pt idx="0">
                  <c:v>98.0</c:v>
                </c:pt>
                <c:pt idx="1">
                  <c:v>99.0</c:v>
                </c:pt>
                <c:pt idx="2">
                  <c:v>98.0</c:v>
                </c:pt>
                <c:pt idx="3">
                  <c:v>93.0</c:v>
                </c:pt>
                <c:pt idx="4">
                  <c:v>92.0</c:v>
                </c:pt>
                <c:pt idx="5">
                  <c:v>87.0</c:v>
                </c:pt>
                <c:pt idx="6">
                  <c:v>82.0</c:v>
                </c:pt>
                <c:pt idx="7">
                  <c:v>89.0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FURetbySite5!$C$2</c:f>
              <c:strCache>
                <c:ptCount val="1"/>
                <c:pt idx="0">
                  <c:v>A-A</c:v>
                </c:pt>
              </c:strCache>
            </c:strRef>
          </c:tx>
          <c:spPr>
            <a:ln w="47625" cap="flat" cmpd="sng" algn="ctr">
              <a:solidFill>
                <a:schemeClr val="accent3"/>
              </a:solidFill>
              <a:prstDash val="solid"/>
            </a:ln>
            <a:effectLst/>
          </c:spPr>
          <c:marker>
            <c:symbol val="none"/>
          </c:marker>
          <c:cat>
            <c:strRef>
              <c:f>FURetbySite5!$A$3:$A$10</c:f>
              <c:strCache>
                <c:ptCount val="8"/>
                <c:pt idx="0">
                  <c:v>FU7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FU11</c:v>
                </c:pt>
                <c:pt idx="5">
                  <c:v>FU12</c:v>
                </c:pt>
                <c:pt idx="6">
                  <c:v>FU13</c:v>
                </c:pt>
                <c:pt idx="7">
                  <c:v>FU14</c:v>
                </c:pt>
              </c:strCache>
            </c:strRef>
          </c:cat>
          <c:val>
            <c:numRef>
              <c:f>FURetbySite5!$C$3:$C$10</c:f>
              <c:numCache>
                <c:formatCode>General</c:formatCode>
                <c:ptCount val="8"/>
                <c:pt idx="0">
                  <c:v>91.0</c:v>
                </c:pt>
                <c:pt idx="1">
                  <c:v>92.0</c:v>
                </c:pt>
                <c:pt idx="2">
                  <c:v>91.0</c:v>
                </c:pt>
                <c:pt idx="3">
                  <c:v>86.0</c:v>
                </c:pt>
                <c:pt idx="4">
                  <c:v>89.0</c:v>
                </c:pt>
                <c:pt idx="5">
                  <c:v>79.0</c:v>
                </c:pt>
                <c:pt idx="6">
                  <c:v>76.0</c:v>
                </c:pt>
                <c:pt idx="7">
                  <c:v>79.0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2447992"/>
        <c:axId val="2142444968"/>
      </c:lineChart>
      <c:catAx>
        <c:axId val="21424479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2142444968"/>
        <c:crosses val="autoZero"/>
        <c:auto val="1"/>
        <c:lblAlgn val="ctr"/>
        <c:lblOffset val="100"/>
        <c:noMultiLvlLbl val="0"/>
      </c:catAx>
      <c:valAx>
        <c:axId val="2142444968"/>
        <c:scaling>
          <c:orientation val="minMax"/>
          <c:max val="100.0"/>
          <c:min val="4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2142447992"/>
        <c:crosses val="autoZero"/>
        <c:crossBetween val="midCat"/>
        <c:majorUnit val="10.0"/>
      </c:valAx>
    </c:plotArea>
    <c:plotVisOnly val="1"/>
    <c:dispBlanksAs val="gap"/>
    <c:showDLblsOverMax val="0"/>
  </c:chart>
  <c:txPr>
    <a:bodyPr/>
    <a:lstStyle/>
    <a:p>
      <a:pPr>
        <a:defRPr sz="180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Minnesota</a:t>
            </a:r>
          </a:p>
        </c:rich>
      </c:tx>
      <c:layout>
        <c:manualLayout>
          <c:xMode val="edge"/>
          <c:yMode val="edge"/>
          <c:x val="0.332545816032255"/>
          <c:y val="0.083935786736905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1982223812932"/>
          <c:y val="0.229559478651741"/>
          <c:w val="0.794087926509187"/>
          <c:h val="0.544750424306503"/>
        </c:manualLayout>
      </c:layout>
      <c:lineChart>
        <c:grouping val="standard"/>
        <c:varyColors val="0"/>
        <c:ser>
          <c:idx val="0"/>
          <c:order val="0"/>
          <c:tx>
            <c:strRef>
              <c:f>FURetbySite6!$B$2</c:f>
              <c:strCache>
                <c:ptCount val="1"/>
                <c:pt idx="0">
                  <c:v>White</c:v>
                </c:pt>
              </c:strCache>
            </c:strRef>
          </c:tx>
          <c:marker>
            <c:symbol val="none"/>
          </c:marker>
          <c:cat>
            <c:strRef>
              <c:f>FURetbySite6!$A$3:$A$10</c:f>
              <c:strCache>
                <c:ptCount val="8"/>
                <c:pt idx="0">
                  <c:v>FU7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FU11</c:v>
                </c:pt>
                <c:pt idx="5">
                  <c:v>FU12</c:v>
                </c:pt>
                <c:pt idx="6">
                  <c:v>FU13</c:v>
                </c:pt>
                <c:pt idx="7">
                  <c:v>FU14</c:v>
                </c:pt>
              </c:strCache>
            </c:strRef>
          </c:cat>
          <c:val>
            <c:numRef>
              <c:f>FURetbySite6!$B$3:$B$10</c:f>
              <c:numCache>
                <c:formatCode>General</c:formatCode>
                <c:ptCount val="8"/>
                <c:pt idx="0">
                  <c:v>90.0</c:v>
                </c:pt>
                <c:pt idx="1">
                  <c:v>98.0</c:v>
                </c:pt>
                <c:pt idx="2">
                  <c:v>99.0</c:v>
                </c:pt>
                <c:pt idx="3">
                  <c:v>94.0</c:v>
                </c:pt>
                <c:pt idx="4">
                  <c:v>93.0</c:v>
                </c:pt>
                <c:pt idx="5">
                  <c:v>90.0</c:v>
                </c:pt>
                <c:pt idx="6">
                  <c:v>91.0</c:v>
                </c:pt>
                <c:pt idx="7">
                  <c:v>83.0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FURetbySite6!$C$2</c:f>
              <c:strCache>
                <c:ptCount val="1"/>
                <c:pt idx="0">
                  <c:v>Hisp.</c:v>
                </c:pt>
              </c:strCache>
            </c:strRef>
          </c:tx>
          <c:spPr>
            <a:ln w="47625" cap="flat" cmpd="sng" algn="ctr">
              <a:solidFill>
                <a:schemeClr val="tx2"/>
              </a:solidFill>
              <a:prstDash val="solid"/>
            </a:ln>
            <a:effectLst/>
          </c:spPr>
          <c:marker>
            <c:symbol val="none"/>
          </c:marker>
          <c:cat>
            <c:strRef>
              <c:f>FURetbySite6!$A$3:$A$10</c:f>
              <c:strCache>
                <c:ptCount val="8"/>
                <c:pt idx="0">
                  <c:v>FU7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FU11</c:v>
                </c:pt>
                <c:pt idx="5">
                  <c:v>FU12</c:v>
                </c:pt>
                <c:pt idx="6">
                  <c:v>FU13</c:v>
                </c:pt>
                <c:pt idx="7">
                  <c:v>FU14</c:v>
                </c:pt>
              </c:strCache>
            </c:strRef>
          </c:cat>
          <c:val>
            <c:numRef>
              <c:f>FURetbySite6!$C$3:$C$10</c:f>
              <c:numCache>
                <c:formatCode>General</c:formatCode>
                <c:ptCount val="8"/>
                <c:pt idx="0">
                  <c:v>89.0</c:v>
                </c:pt>
                <c:pt idx="1">
                  <c:v>90.0</c:v>
                </c:pt>
                <c:pt idx="2">
                  <c:v>88.0</c:v>
                </c:pt>
                <c:pt idx="3">
                  <c:v>75.0</c:v>
                </c:pt>
                <c:pt idx="4">
                  <c:v>82.0</c:v>
                </c:pt>
                <c:pt idx="5">
                  <c:v>78.0</c:v>
                </c:pt>
                <c:pt idx="6">
                  <c:v>80.0</c:v>
                </c:pt>
                <c:pt idx="7">
                  <c:v>63.0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9111288"/>
        <c:axId val="2109114296"/>
      </c:lineChart>
      <c:catAx>
        <c:axId val="2109111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2109114296"/>
        <c:crosses val="autoZero"/>
        <c:auto val="1"/>
        <c:lblAlgn val="ctr"/>
        <c:lblOffset val="100"/>
        <c:noMultiLvlLbl val="0"/>
      </c:catAx>
      <c:valAx>
        <c:axId val="2109114296"/>
        <c:scaling>
          <c:orientation val="minMax"/>
          <c:max val="100.0"/>
          <c:min val="4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2109111288"/>
        <c:crosses val="autoZero"/>
        <c:crossBetween val="midCat"/>
        <c:majorUnit val="10.0"/>
      </c:valAx>
    </c:plotArea>
    <c:plotVisOnly val="1"/>
    <c:dispBlanksAs val="gap"/>
    <c:showDLblsOverMax val="0"/>
  </c:chart>
  <c:txPr>
    <a:bodyPr/>
    <a:lstStyle/>
    <a:p>
      <a:pPr>
        <a:defRPr sz="180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NWU</a:t>
            </a:r>
          </a:p>
        </c:rich>
      </c:tx>
      <c:layout>
        <c:manualLayout>
          <c:xMode val="edge"/>
          <c:yMode val="edge"/>
          <c:x val="0.401920983561265"/>
          <c:y val="0.1001788344322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5424039736968"/>
          <c:y val="0.242218298206885"/>
          <c:w val="0.805158468094714"/>
          <c:h val="0.538406206204627"/>
        </c:manualLayout>
      </c:layout>
      <c:lineChart>
        <c:grouping val="standard"/>
        <c:varyColors val="0"/>
        <c:ser>
          <c:idx val="0"/>
          <c:order val="0"/>
          <c:tx>
            <c:strRef>
              <c:f>FURetbySite7!$B$2</c:f>
              <c:strCache>
                <c:ptCount val="1"/>
                <c:pt idx="0">
                  <c:v>White</c:v>
                </c:pt>
              </c:strCache>
            </c:strRef>
          </c:tx>
          <c:marker>
            <c:symbol val="none"/>
          </c:marker>
          <c:cat>
            <c:strRef>
              <c:f>FURetbySite7!$A$3:$A$10</c:f>
              <c:strCache>
                <c:ptCount val="8"/>
                <c:pt idx="0">
                  <c:v>FU7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FU11</c:v>
                </c:pt>
                <c:pt idx="5">
                  <c:v>FU12</c:v>
                </c:pt>
                <c:pt idx="6">
                  <c:v>FU13</c:v>
                </c:pt>
                <c:pt idx="7">
                  <c:v>FU14</c:v>
                </c:pt>
              </c:strCache>
            </c:strRef>
          </c:cat>
          <c:val>
            <c:numRef>
              <c:f>FURetbySite7!$B$3:$B$10</c:f>
              <c:numCache>
                <c:formatCode>General</c:formatCode>
                <c:ptCount val="8"/>
                <c:pt idx="0">
                  <c:v>97.0</c:v>
                </c:pt>
                <c:pt idx="1">
                  <c:v>97.0</c:v>
                </c:pt>
                <c:pt idx="2">
                  <c:v>97.0</c:v>
                </c:pt>
                <c:pt idx="3">
                  <c:v>80.0</c:v>
                </c:pt>
                <c:pt idx="4">
                  <c:v>90.0</c:v>
                </c:pt>
                <c:pt idx="5">
                  <c:v>91.0</c:v>
                </c:pt>
                <c:pt idx="6">
                  <c:v>90.0</c:v>
                </c:pt>
                <c:pt idx="7">
                  <c:v>90.0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FURetbySite7!$C$2</c:f>
              <c:strCache>
                <c:ptCount val="1"/>
                <c:pt idx="0">
                  <c:v>A-A</c:v>
                </c:pt>
              </c:strCache>
            </c:strRef>
          </c:tx>
          <c:spPr>
            <a:ln w="47625" cap="flat" cmpd="sng" algn="ctr">
              <a:solidFill>
                <a:schemeClr val="accent3"/>
              </a:solidFill>
              <a:prstDash val="solid"/>
            </a:ln>
            <a:effectLst/>
          </c:spPr>
          <c:marker>
            <c:symbol val="none"/>
          </c:marker>
          <c:cat>
            <c:strRef>
              <c:f>FURetbySite7!$A$3:$A$10</c:f>
              <c:strCache>
                <c:ptCount val="8"/>
                <c:pt idx="0">
                  <c:v>FU7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FU11</c:v>
                </c:pt>
                <c:pt idx="5">
                  <c:v>FU12</c:v>
                </c:pt>
                <c:pt idx="6">
                  <c:v>FU13</c:v>
                </c:pt>
                <c:pt idx="7">
                  <c:v>FU14</c:v>
                </c:pt>
              </c:strCache>
            </c:strRef>
          </c:cat>
          <c:val>
            <c:numRef>
              <c:f>FURetbySite7!$C$3:$C$10</c:f>
              <c:numCache>
                <c:formatCode>General</c:formatCode>
                <c:ptCount val="8"/>
                <c:pt idx="0">
                  <c:v>95.0</c:v>
                </c:pt>
                <c:pt idx="1">
                  <c:v>94.0</c:v>
                </c:pt>
                <c:pt idx="2">
                  <c:v>92.0</c:v>
                </c:pt>
                <c:pt idx="3">
                  <c:v>68.0</c:v>
                </c:pt>
                <c:pt idx="4">
                  <c:v>82.0</c:v>
                </c:pt>
                <c:pt idx="5">
                  <c:v>86.0</c:v>
                </c:pt>
                <c:pt idx="6">
                  <c:v>86.0</c:v>
                </c:pt>
                <c:pt idx="7">
                  <c:v>86.0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FURetbySite7!$D$2</c:f>
              <c:strCache>
                <c:ptCount val="1"/>
                <c:pt idx="0">
                  <c:v>Chin.</c:v>
                </c:pt>
              </c:strCache>
            </c:strRef>
          </c:tx>
          <c:spPr>
            <a:ln w="47625" cap="flat" cmpd="sng" algn="ctr">
              <a:solidFill>
                <a:schemeClr val="accent6"/>
              </a:solidFill>
              <a:prstDash val="solid"/>
            </a:ln>
            <a:effectLst/>
          </c:spPr>
          <c:marker>
            <c:symbol val="none"/>
          </c:marker>
          <c:cat>
            <c:strRef>
              <c:f>FURetbySite7!$A$3:$A$10</c:f>
              <c:strCache>
                <c:ptCount val="8"/>
                <c:pt idx="0">
                  <c:v>FU7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FU11</c:v>
                </c:pt>
                <c:pt idx="5">
                  <c:v>FU12</c:v>
                </c:pt>
                <c:pt idx="6">
                  <c:v>FU13</c:v>
                </c:pt>
                <c:pt idx="7">
                  <c:v>FU14</c:v>
                </c:pt>
              </c:strCache>
            </c:strRef>
          </c:cat>
          <c:val>
            <c:numRef>
              <c:f>FURetbySite7!$D$3:$D$10</c:f>
              <c:numCache>
                <c:formatCode>General</c:formatCode>
                <c:ptCount val="8"/>
                <c:pt idx="0">
                  <c:v>96.0</c:v>
                </c:pt>
                <c:pt idx="1">
                  <c:v>97.0</c:v>
                </c:pt>
                <c:pt idx="2">
                  <c:v>98.0</c:v>
                </c:pt>
                <c:pt idx="3">
                  <c:v>87.0</c:v>
                </c:pt>
                <c:pt idx="4">
                  <c:v>96.0</c:v>
                </c:pt>
                <c:pt idx="5">
                  <c:v>93.0</c:v>
                </c:pt>
                <c:pt idx="6">
                  <c:v>93.0</c:v>
                </c:pt>
                <c:pt idx="7">
                  <c:v>94.0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9155608"/>
        <c:axId val="2109158696"/>
      </c:lineChart>
      <c:catAx>
        <c:axId val="21091556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2109158696"/>
        <c:crosses val="autoZero"/>
        <c:auto val="1"/>
        <c:lblAlgn val="ctr"/>
        <c:lblOffset val="100"/>
        <c:noMultiLvlLbl val="0"/>
      </c:catAx>
      <c:valAx>
        <c:axId val="2109158696"/>
        <c:scaling>
          <c:orientation val="minMax"/>
          <c:max val="100.0"/>
          <c:min val="4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2109155608"/>
        <c:crosses val="autoZero"/>
        <c:crossBetween val="midCat"/>
        <c:majorUnit val="10.0"/>
      </c:valAx>
    </c:plotArea>
    <c:plotVisOnly val="1"/>
    <c:dispBlanksAs val="gap"/>
    <c:showDLblsOverMax val="0"/>
  </c:chart>
  <c:txPr>
    <a:bodyPr/>
    <a:lstStyle/>
    <a:p>
      <a:pPr>
        <a:defRPr sz="180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UCLA</a:t>
            </a:r>
          </a:p>
        </c:rich>
      </c:tx>
      <c:layout>
        <c:manualLayout>
          <c:xMode val="edge"/>
          <c:yMode val="edge"/>
          <c:x val="0.381428571428572"/>
          <c:y val="0.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7790901137358"/>
          <c:y val="0.24361999671916"/>
          <c:w val="0.78428258967629"/>
          <c:h val="0.600199721128609"/>
        </c:manualLayout>
      </c:layout>
      <c:lineChart>
        <c:grouping val="standard"/>
        <c:varyColors val="0"/>
        <c:ser>
          <c:idx val="0"/>
          <c:order val="0"/>
          <c:tx>
            <c:strRef>
              <c:f>FURetbySite8!$B$2</c:f>
              <c:strCache>
                <c:ptCount val="1"/>
                <c:pt idx="0">
                  <c:v>White</c:v>
                </c:pt>
              </c:strCache>
            </c:strRef>
          </c:tx>
          <c:marker>
            <c:symbol val="none"/>
          </c:marker>
          <c:cat>
            <c:strRef>
              <c:f>FURetbySite8!$A$3:$A$10</c:f>
              <c:strCache>
                <c:ptCount val="8"/>
                <c:pt idx="0">
                  <c:v>FU7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FU11</c:v>
                </c:pt>
                <c:pt idx="5">
                  <c:v>FU12</c:v>
                </c:pt>
                <c:pt idx="6">
                  <c:v>FU13</c:v>
                </c:pt>
                <c:pt idx="7">
                  <c:v>FU14</c:v>
                </c:pt>
              </c:strCache>
            </c:strRef>
          </c:cat>
          <c:val>
            <c:numRef>
              <c:f>FURetbySite8!$B$3:$B$10</c:f>
              <c:numCache>
                <c:formatCode>General</c:formatCode>
                <c:ptCount val="8"/>
                <c:pt idx="0">
                  <c:v>98.0</c:v>
                </c:pt>
                <c:pt idx="1">
                  <c:v>99.0</c:v>
                </c:pt>
                <c:pt idx="2">
                  <c:v>99.0</c:v>
                </c:pt>
                <c:pt idx="3">
                  <c:v>97.0</c:v>
                </c:pt>
                <c:pt idx="4">
                  <c:v>91.0</c:v>
                </c:pt>
                <c:pt idx="5">
                  <c:v>88.0</c:v>
                </c:pt>
                <c:pt idx="6">
                  <c:v>90.0</c:v>
                </c:pt>
                <c:pt idx="7">
                  <c:v>88.0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FURetbySite8!$C$2</c:f>
              <c:strCache>
                <c:ptCount val="1"/>
                <c:pt idx="0">
                  <c:v>A-A</c:v>
                </c:pt>
              </c:strCache>
            </c:strRef>
          </c:tx>
          <c:spPr>
            <a:ln w="47625" cap="flat" cmpd="sng" algn="ctr">
              <a:solidFill>
                <a:schemeClr val="accent3"/>
              </a:solidFill>
              <a:prstDash val="solid"/>
            </a:ln>
            <a:effectLst/>
          </c:spPr>
          <c:marker>
            <c:symbol val="none"/>
          </c:marker>
          <c:cat>
            <c:strRef>
              <c:f>FURetbySite8!$A$3:$A$10</c:f>
              <c:strCache>
                <c:ptCount val="8"/>
                <c:pt idx="0">
                  <c:v>FU7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FU11</c:v>
                </c:pt>
                <c:pt idx="5">
                  <c:v>FU12</c:v>
                </c:pt>
                <c:pt idx="6">
                  <c:v>FU13</c:v>
                </c:pt>
                <c:pt idx="7">
                  <c:v>FU14</c:v>
                </c:pt>
              </c:strCache>
            </c:strRef>
          </c:cat>
          <c:val>
            <c:numRef>
              <c:f>FURetbySite8!$C$3:$C$10</c:f>
              <c:numCache>
                <c:formatCode>General</c:formatCode>
                <c:ptCount val="8"/>
                <c:pt idx="0">
                  <c:v>92.0</c:v>
                </c:pt>
                <c:pt idx="1">
                  <c:v>96.0</c:v>
                </c:pt>
                <c:pt idx="2">
                  <c:v>86.0</c:v>
                </c:pt>
                <c:pt idx="3">
                  <c:v>90.0</c:v>
                </c:pt>
                <c:pt idx="4">
                  <c:v>83.0</c:v>
                </c:pt>
                <c:pt idx="5">
                  <c:v>82.0</c:v>
                </c:pt>
                <c:pt idx="6">
                  <c:v>84.0</c:v>
                </c:pt>
                <c:pt idx="7">
                  <c:v>79.0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FURetbySite8!$D$2</c:f>
              <c:strCache>
                <c:ptCount val="1"/>
                <c:pt idx="0">
                  <c:v>Hisp.</c:v>
                </c:pt>
              </c:strCache>
            </c:strRef>
          </c:tx>
          <c:spPr>
            <a:ln w="47625" cap="flat" cmpd="sng" algn="ctr">
              <a:solidFill>
                <a:schemeClr val="tx2"/>
              </a:solidFill>
              <a:prstDash val="solid"/>
            </a:ln>
            <a:effectLst/>
          </c:spPr>
          <c:marker>
            <c:symbol val="none"/>
          </c:marker>
          <c:cat>
            <c:strRef>
              <c:f>FURetbySite8!$A$3:$A$10</c:f>
              <c:strCache>
                <c:ptCount val="8"/>
                <c:pt idx="0">
                  <c:v>FU7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FU11</c:v>
                </c:pt>
                <c:pt idx="5">
                  <c:v>FU12</c:v>
                </c:pt>
                <c:pt idx="6">
                  <c:v>FU13</c:v>
                </c:pt>
                <c:pt idx="7">
                  <c:v>FU14</c:v>
                </c:pt>
              </c:strCache>
            </c:strRef>
          </c:cat>
          <c:val>
            <c:numRef>
              <c:f>FURetbySite8!$D$3:$D$10</c:f>
              <c:numCache>
                <c:formatCode>General</c:formatCode>
                <c:ptCount val="8"/>
                <c:pt idx="0">
                  <c:v>89.0</c:v>
                </c:pt>
                <c:pt idx="1">
                  <c:v>89.0</c:v>
                </c:pt>
                <c:pt idx="2">
                  <c:v>88.0</c:v>
                </c:pt>
                <c:pt idx="3">
                  <c:v>85.0</c:v>
                </c:pt>
                <c:pt idx="4">
                  <c:v>81.0</c:v>
                </c:pt>
                <c:pt idx="5">
                  <c:v>71.0</c:v>
                </c:pt>
                <c:pt idx="6">
                  <c:v>72.0</c:v>
                </c:pt>
                <c:pt idx="7">
                  <c:v>72.0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FURetbySite8!$E$2</c:f>
              <c:strCache>
                <c:ptCount val="1"/>
                <c:pt idx="0">
                  <c:v>Chin.</c:v>
                </c:pt>
              </c:strCache>
            </c:strRef>
          </c:tx>
          <c:spPr>
            <a:ln w="47625" cap="flat" cmpd="sng" algn="ctr">
              <a:solidFill>
                <a:schemeClr val="accent6"/>
              </a:solidFill>
              <a:prstDash val="solid"/>
            </a:ln>
            <a:effectLst/>
          </c:spPr>
          <c:marker>
            <c:symbol val="none"/>
          </c:marker>
          <c:cat>
            <c:strRef>
              <c:f>FURetbySite8!$A$3:$A$10</c:f>
              <c:strCache>
                <c:ptCount val="8"/>
                <c:pt idx="0">
                  <c:v>FU7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FU11</c:v>
                </c:pt>
                <c:pt idx="5">
                  <c:v>FU12</c:v>
                </c:pt>
                <c:pt idx="6">
                  <c:v>FU13</c:v>
                </c:pt>
                <c:pt idx="7">
                  <c:v>FU14</c:v>
                </c:pt>
              </c:strCache>
            </c:strRef>
          </c:cat>
          <c:val>
            <c:numRef>
              <c:f>FURetbySite8!$E$3:$E$10</c:f>
              <c:numCache>
                <c:formatCode>General</c:formatCode>
                <c:ptCount val="8"/>
                <c:pt idx="0">
                  <c:v>93.0</c:v>
                </c:pt>
                <c:pt idx="1">
                  <c:v>93.0</c:v>
                </c:pt>
                <c:pt idx="2">
                  <c:v>91.0</c:v>
                </c:pt>
                <c:pt idx="3">
                  <c:v>81.0</c:v>
                </c:pt>
                <c:pt idx="4">
                  <c:v>78.0</c:v>
                </c:pt>
                <c:pt idx="5">
                  <c:v>82.0</c:v>
                </c:pt>
                <c:pt idx="6">
                  <c:v>83.0</c:v>
                </c:pt>
                <c:pt idx="7">
                  <c:v>77.0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2205848"/>
        <c:axId val="2142209016"/>
      </c:lineChart>
      <c:catAx>
        <c:axId val="21422058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2142209016"/>
        <c:crosses val="autoZero"/>
        <c:auto val="1"/>
        <c:lblAlgn val="ctr"/>
        <c:lblOffset val="100"/>
        <c:noMultiLvlLbl val="0"/>
      </c:catAx>
      <c:valAx>
        <c:axId val="2142209016"/>
        <c:scaling>
          <c:orientation val="minMax"/>
          <c:max val="100.0"/>
          <c:min val="4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2142205848"/>
        <c:crosses val="autoZero"/>
        <c:crossBetween val="midCat"/>
        <c:majorUnit val="10.0"/>
      </c:valAx>
    </c:plotArea>
    <c:plotVisOnly val="1"/>
    <c:dispBlanksAs val="gap"/>
    <c:showDLblsOverMax val="0"/>
  </c:chart>
  <c:txPr>
    <a:bodyPr/>
    <a:lstStyle/>
    <a:p>
      <a:pPr>
        <a:defRPr sz="180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0.12621</cdr:x>
      <cdr:y>0.19231</cdr:y>
    </cdr:from>
    <cdr:to>
      <cdr:x>0.78181</cdr:x>
      <cdr:y>0.27969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990572" y="762009"/>
          <a:ext cx="5145533" cy="346233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82B8BE-87BB-48A5-9AC0-175AA852D9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84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7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3BB3E9-E6B0-4251-94C1-FA28CE8C62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27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1263" y="688975"/>
            <a:ext cx="4587875" cy="3440113"/>
          </a:xfrm>
          <a:ln w="12700"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359275"/>
            <a:ext cx="5140325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75" tIns="46738" rIns="93475" bIns="46738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Update.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26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Done.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267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Update for Feb 2014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5DAAE70-7390-463B-81BD-7C585E5F4641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Keep/remove</a:t>
            </a:r>
            <a:r>
              <a:rPr lang="en-US" baseline="0" dirty="0" smtClean="0"/>
              <a:t> for Feb 2014?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734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Keep/remove</a:t>
            </a:r>
            <a:r>
              <a:rPr lang="en-US" baseline="0" dirty="0" smtClean="0"/>
              <a:t> for Feb 2014?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092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done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33EB5A4-0F42-4198-B83C-C0C4D46A5B05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22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29905A9-796D-482E-8F13-B12E4E26C2F0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Update for Feb 2014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Final</a:t>
            </a:r>
            <a:r>
              <a:rPr lang="en-US" baseline="0" dirty="0" smtClean="0">
                <a:latin typeface="Arial" pitchFamily="34" charset="0"/>
                <a:ea typeface="ＭＳ Ｐゴシック" pitchFamily="34" charset="-128"/>
              </a:rPr>
              <a:t> FU13 retention is 84% 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46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Done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49BA5FE-BA18-4FA2-9CD2-FA704ADF43EA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Done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B061ACE-5983-40C7-938A-A9AD19F30607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Update for Feb 2014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5DAAE70-7390-463B-81BD-7C585E5F4641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Done. Note: Study drop outs not included, contacts made includes incomplete </a:t>
            </a:r>
            <a:r>
              <a:rPr lang="en-US" baseline="0" dirty="0" smtClean="0">
                <a:latin typeface="Arial" pitchFamily="34" charset="0"/>
                <a:ea typeface="ＭＳ Ｐゴシック" pitchFamily="34" charset="-128"/>
              </a:rPr>
              <a:t>calls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EE2F7F9-76E9-4181-850D-66849E45CC7C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Done. Note: Study drop outs not included, contacts made includes incomplete </a:t>
            </a:r>
            <a:r>
              <a:rPr lang="en-US" baseline="0" dirty="0" smtClean="0">
                <a:latin typeface="Arial" pitchFamily="34" charset="0"/>
                <a:ea typeface="ＭＳ Ｐゴシック" pitchFamily="34" charset="-128"/>
              </a:rPr>
              <a:t>calls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EE2F7F9-76E9-4181-850D-66849E45CC7C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Done. % of FU complete</a:t>
            </a:r>
            <a:r>
              <a:rPr lang="en-US" baseline="0" dirty="0" smtClean="0">
                <a:latin typeface="Arial" pitchFamily="34" charset="0"/>
                <a:ea typeface="ＭＳ Ｐゴシック" pitchFamily="34" charset="-128"/>
              </a:rPr>
              <a:t> does not include drop outs.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68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E69543-FC5B-4562-A378-BB5595F345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51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EF45F9-AAE0-432F-95AE-4441E7D095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0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9AD5FE-44F8-46D4-986E-5CB8E5DD5C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20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C5AA0-8D9B-47EC-9E0A-C68BA5BAB5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93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384499-C78D-447B-8E89-8EC336C614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43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C6FBE-7913-4DEB-BFDC-2962336398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7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pitchFamily="34" charset="0"/>
              </a:defRPr>
            </a:lvl1pPr>
          </a:lstStyle>
          <a:p>
            <a:fld id="{2ED7D2F6-265C-4ECA-805A-9D1C47928B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7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86169-411C-48DF-88C3-C18973526D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0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DAE0E0-5EBE-45C9-BD63-B1AE265AA6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1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D38045-A7E3-4B73-BFC8-6D744B7DF7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4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E875D9-AFBE-4648-92F7-D8D8FDF13D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4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45BB00-9AE3-4D38-861B-53869442C7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7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7B8D3B-DAE6-4F34-AFC3-7BC823FC9F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4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7D759E-173B-4DE5-9235-E19D91C2A5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0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1B1D77-DEF7-4622-B3C9-B2ED4E08C0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35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fld id="{1C17F5DA-0112-4C14-94C8-64F0E0BC211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85800" y="1447800"/>
            <a:ext cx="7772400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81" r:id="rId1"/>
    <p:sldLayoutId id="2147484282" r:id="rId2"/>
    <p:sldLayoutId id="2147484283" r:id="rId3"/>
    <p:sldLayoutId id="2147484284" r:id="rId4"/>
    <p:sldLayoutId id="2147484285" r:id="rId5"/>
    <p:sldLayoutId id="2147484286" r:id="rId6"/>
    <p:sldLayoutId id="2147484287" r:id="rId7"/>
    <p:sldLayoutId id="2147484288" r:id="rId8"/>
    <p:sldLayoutId id="2147484289" r:id="rId9"/>
    <p:sldLayoutId id="2147484290" r:id="rId10"/>
    <p:sldLayoutId id="2147484291" r:id="rId11"/>
    <p:sldLayoutId id="2147484292" r:id="rId12"/>
    <p:sldLayoutId id="2147484293" r:id="rId13"/>
    <p:sldLayoutId id="214748429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fld id="{E2227E54-0298-4418-8765-B725AEFDCAA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685800" y="1447800"/>
            <a:ext cx="7772400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95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5" Type="http://schemas.openxmlformats.org/officeDocument/2006/relationships/chart" Target="../charts/chart5.xml"/><Relationship Id="rId6" Type="http://schemas.openxmlformats.org/officeDocument/2006/relationships/chart" Target="../charts/chart6.xml"/><Relationship Id="rId7" Type="http://schemas.openxmlformats.org/officeDocument/2006/relationships/chart" Target="../charts/chart7.xml"/><Relationship Id="rId8" Type="http://schemas.openxmlformats.org/officeDocument/2006/relationships/chart" Target="../charts/chart8.xml"/><Relationship Id="rId9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1"/>
          <p:cNvSpPr>
            <a:spLocks noChangeArrowheads="1"/>
          </p:cNvSpPr>
          <p:nvPr/>
        </p:nvSpPr>
        <p:spPr bwMode="auto">
          <a:xfrm>
            <a:off x="381000" y="1371600"/>
            <a:ext cx="8382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sz="4800" dirty="0">
                <a:solidFill>
                  <a:srgbClr val="FFFF00"/>
                </a:solidFill>
                <a:latin typeface="Times New Roman" pitchFamily="18" charset="0"/>
              </a:rPr>
              <a:t>MESA Operations </a:t>
            </a:r>
          </a:p>
          <a:p>
            <a:pPr algn="ctr" eaLnBrk="0" hangingPunct="0"/>
            <a:r>
              <a:rPr lang="en-US" sz="4800" dirty="0">
                <a:solidFill>
                  <a:srgbClr val="FFFF00"/>
                </a:solidFill>
                <a:latin typeface="Times New Roman" pitchFamily="18" charset="0"/>
              </a:rPr>
              <a:t>Subcommittee </a:t>
            </a:r>
            <a:r>
              <a:rPr lang="en-US" sz="4800" dirty="0" smtClean="0">
                <a:solidFill>
                  <a:srgbClr val="FFFF00"/>
                </a:solidFill>
                <a:latin typeface="Times New Roman" pitchFamily="18" charset="0"/>
              </a:rPr>
              <a:t>Meeting</a:t>
            </a:r>
            <a:endParaRPr lang="en-US" sz="48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482" name="Rectangle 12"/>
          <p:cNvSpPr>
            <a:spLocks noChangeArrowheads="1"/>
          </p:cNvSpPr>
          <p:nvPr/>
        </p:nvSpPr>
        <p:spPr bwMode="auto">
          <a:xfrm>
            <a:off x="1219200" y="3276600"/>
            <a:ext cx="6553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600">
              <a:solidFill>
                <a:srgbClr val="FFFFFF"/>
              </a:solidFill>
              <a:latin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196833"/>
              </p:ext>
            </p:extLst>
          </p:nvPr>
        </p:nvGraphicFramePr>
        <p:xfrm>
          <a:off x="399750" y="1600200"/>
          <a:ext cx="8458200" cy="4900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531996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Target </a:t>
                      </a:r>
                      <a:r>
                        <a:rPr lang="en-US" sz="2000" u="none" strike="noStrike" dirty="0" smtClean="0">
                          <a:effectLst/>
                        </a:rPr>
                        <a:t> Cumulative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Completed Cumulative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Percent of Goal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494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MESA Air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– Recruited from MESA</a:t>
                      </a:r>
                      <a:r>
                        <a:rPr lang="en-US" sz="2000" u="none" strike="noStrike" dirty="0" smtClean="0">
                          <a:effectLst/>
                        </a:rPr>
                        <a:t> Family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Wake Forest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44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41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93%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Columbia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137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94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69%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Johns Hopkins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47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32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68%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Minnesota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77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47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61%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Northwestern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145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123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85%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UCLA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75%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494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MESA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Air New Recruits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Columbia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94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86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91%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UCLA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149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92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90%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81000" y="381000"/>
            <a:ext cx="83102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kern="0" dirty="0">
                <a:solidFill>
                  <a:schemeClr val="tx2"/>
                </a:solidFill>
                <a:latin typeface="Times New Roman"/>
                <a:ea typeface="ＭＳ Ｐゴシック" charset="-128"/>
                <a:cs typeface="ＭＳ Ｐゴシック" charset="-128"/>
              </a:rPr>
              <a:t>Follow-up </a:t>
            </a:r>
            <a:r>
              <a:rPr lang="en-US" sz="4000" kern="0" dirty="0" smtClean="0">
                <a:solidFill>
                  <a:schemeClr val="tx2"/>
                </a:solidFill>
                <a:latin typeface="Times New Roman"/>
                <a:ea typeface="ＭＳ Ｐゴシック" charset="-128"/>
                <a:cs typeface="ＭＳ Ｐゴシック" charset="-128"/>
              </a:rPr>
              <a:t>13 – Air/Family Participants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780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777780"/>
              </p:ext>
            </p:extLst>
          </p:nvPr>
        </p:nvGraphicFramePr>
        <p:xfrm>
          <a:off x="399750" y="1600200"/>
          <a:ext cx="8458200" cy="4900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531996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Target </a:t>
                      </a:r>
                      <a:r>
                        <a:rPr lang="en-US" sz="2000" u="none" strike="noStrike" dirty="0" smtClean="0">
                          <a:effectLst/>
                        </a:rPr>
                        <a:t> Cumulative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Completed Cumulative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Percent of Goal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494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MESA Air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– Recruited from MESA</a:t>
                      </a:r>
                      <a:r>
                        <a:rPr lang="en-US" sz="2000" u="none" strike="noStrike" dirty="0" smtClean="0">
                          <a:effectLst/>
                        </a:rPr>
                        <a:t> Family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Wake Forest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44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Columbia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137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44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58%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Johns Hopkins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47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17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77%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Minnesota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77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75%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Northwestern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145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37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53%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UCLA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13%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494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MESA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Air New Recruits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Columbia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94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57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61%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UCLA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149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92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62%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2712" y="457200"/>
            <a:ext cx="83102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kern="0" dirty="0">
                <a:solidFill>
                  <a:schemeClr val="tx2"/>
                </a:solidFill>
                <a:latin typeface="Times New Roman"/>
                <a:ea typeface="ＭＳ Ｐゴシック" charset="-128"/>
                <a:cs typeface="ＭＳ Ｐゴシック" charset="-128"/>
              </a:rPr>
              <a:t>Follow-up </a:t>
            </a:r>
            <a:r>
              <a:rPr lang="en-US" sz="4000" kern="0" dirty="0" smtClean="0">
                <a:solidFill>
                  <a:schemeClr val="tx2"/>
                </a:solidFill>
                <a:latin typeface="Times New Roman"/>
                <a:ea typeface="ＭＳ Ｐゴシック" charset="-128"/>
                <a:cs typeface="ＭＳ Ｐゴシック" charset="-128"/>
              </a:rPr>
              <a:t>14 – Air/Family Participants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190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Follow-up Retention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534400" cy="5257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+mj-lt"/>
                <a:ea typeface="ＭＳ Ｐゴシック" charset="0"/>
                <a:cs typeface="ＭＳ Ｐゴシック" charset="0"/>
              </a:rPr>
              <a:t>F/U 14 has </a:t>
            </a:r>
            <a:r>
              <a:rPr lang="en-US" sz="2800" dirty="0" smtClean="0">
                <a:latin typeface="+mj-lt"/>
                <a:ea typeface="ＭＳ Ｐゴシック" charset="0"/>
                <a:cs typeface="ＭＳ Ｐゴシック" charset="0"/>
              </a:rPr>
              <a:t>going well</a:t>
            </a:r>
            <a:endParaRPr lang="en-US" sz="2800" dirty="0" smtClean="0">
              <a:latin typeface="+mj-lt"/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Considerable heterogeneity across sites in startup and completion rates</a:t>
            </a:r>
          </a:p>
          <a:p>
            <a:pPr lvl="1">
              <a:defRPr/>
            </a:pP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Includes medications inventory and residential history review</a:t>
            </a:r>
          </a:p>
          <a:p>
            <a:pPr>
              <a:defRPr/>
            </a:pPr>
            <a:r>
              <a:rPr lang="en-US" sz="2800" dirty="0" smtClean="0">
                <a:latin typeface="+mj-lt"/>
                <a:ea typeface="ＭＳ Ｐゴシック" charset="0"/>
                <a:cs typeface="ＭＳ Ｐゴシック" charset="0"/>
              </a:rPr>
              <a:t>F/U 15 started January 2014</a:t>
            </a:r>
            <a:endParaRPr lang="en-US" sz="2800" dirty="0">
              <a:latin typeface="+mj-lt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20808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Retention Obstacles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Arial"/>
              </a:rPr>
              <a:t>Declining cognitive function</a:t>
            </a:r>
          </a:p>
          <a:p>
            <a:r>
              <a:rPr lang="en-US" dirty="0" smtClean="0">
                <a:latin typeface="+mj-lt"/>
                <a:cs typeface="Arial"/>
              </a:rPr>
              <a:t>Hearing loss</a:t>
            </a:r>
          </a:p>
          <a:p>
            <a:r>
              <a:rPr lang="en-US" dirty="0" smtClean="0">
                <a:latin typeface="+mj-lt"/>
                <a:cs typeface="Arial"/>
              </a:rPr>
              <a:t>Aging, health issues, and life events require all available time and energy</a:t>
            </a:r>
          </a:p>
          <a:p>
            <a:r>
              <a:rPr lang="en-US" dirty="0" smtClean="0">
                <a:latin typeface="+mj-lt"/>
                <a:cs typeface="Arial"/>
              </a:rPr>
              <a:t>Cultural and Immigration issues</a:t>
            </a:r>
          </a:p>
          <a:p>
            <a:r>
              <a:rPr lang="en-US" dirty="0" smtClean="0">
                <a:latin typeface="+mj-lt"/>
                <a:cs typeface="Arial"/>
              </a:rPr>
              <a:t>Search options less effective with dropping of land lines</a:t>
            </a:r>
          </a:p>
          <a:p>
            <a:r>
              <a:rPr lang="en-US" dirty="0" smtClean="0">
                <a:latin typeface="+mj-lt"/>
                <a:cs typeface="Arial"/>
              </a:rPr>
              <a:t>Insufficient number of contact people</a:t>
            </a:r>
            <a:endParaRPr lang="en-US" dirty="0"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3435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Approaches for 85%+ FU Retention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+mj-lt"/>
                <a:ea typeface="ＭＳ Ｐゴシック" pitchFamily="34" charset="-128"/>
              </a:rPr>
              <a:t>Revised Web Reports (for PIs and Coordinators) and Software Updates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+mj-lt"/>
                <a:ea typeface="ＭＳ Ｐゴシック" pitchFamily="34" charset="-128"/>
              </a:rPr>
              <a:t>Abbreviated FU call “Have you been hospitalized”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+mj-lt"/>
                <a:ea typeface="ＭＳ Ｐゴシック" pitchFamily="34" charset="-128"/>
              </a:rPr>
              <a:t>Letter/email asking the same (handwritten notes have been most effective)</a:t>
            </a:r>
          </a:p>
        </p:txBody>
      </p:sp>
    </p:spTree>
    <p:extLst>
      <p:ext uri="{BB962C8B-B14F-4D97-AF65-F5344CB8AC3E}">
        <p14:creationId xmlns:p14="http://schemas.microsoft.com/office/powerpoint/2010/main" val="640121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ea typeface="ＭＳ Ｐゴシック" pitchFamily="34" charset="-128"/>
              </a:rPr>
              <a:t>Newsletter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95800" y="1524000"/>
            <a:ext cx="4419600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Mailed in December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Reformatted </a:t>
            </a:r>
            <a:r>
              <a:rPr lang="en-US" sz="2400" dirty="0">
                <a:latin typeface="+mn-lt"/>
              </a:rPr>
              <a:t>for greater participant appeal: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Full color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More graphics and pictures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More white space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Articles contained on a single page if possible, no skipping pages to continue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Next newsletter planned for Summer 2014</a:t>
            </a:r>
            <a:endParaRPr lang="en-US" sz="2400" dirty="0">
              <a:latin typeface="+mn-lt"/>
            </a:endParaRPr>
          </a:p>
          <a:p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94" y="1524000"/>
            <a:ext cx="4083506" cy="527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Participant Summary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4191000" cy="2057400"/>
          </a:xfrm>
        </p:spPr>
        <p:txBody>
          <a:bodyPr/>
          <a:lstStyle/>
          <a:p>
            <a:r>
              <a:rPr lang="en-US" sz="2400" dirty="0" smtClean="0"/>
              <a:t>Will send to homes in Jan 2014</a:t>
            </a:r>
          </a:p>
          <a:p>
            <a:r>
              <a:rPr lang="en-US" sz="2400" dirty="0" smtClean="0"/>
              <a:t>Extremely effective retention tool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55728"/>
            <a:ext cx="3962400" cy="386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413" y="1600199"/>
            <a:ext cx="4273927" cy="5224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0606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ea typeface="ＭＳ Ｐゴシック" pitchFamily="34" charset="-128"/>
              </a:rPr>
              <a:t>Thank You!!!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Operations Subcommittee Report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5334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+mj-lt"/>
                <a:ea typeface="ＭＳ Ｐゴシック" pitchFamily="34" charset="-128"/>
              </a:rPr>
              <a:t>Retention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+mj-lt"/>
                <a:ea typeface="ＭＳ Ｐゴシック" pitchFamily="34" charset="-128"/>
              </a:rPr>
              <a:t>Follow-up calls </a:t>
            </a:r>
          </a:p>
          <a:p>
            <a:pPr marL="933450" lvl="1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+mj-lt"/>
                <a:ea typeface="ＭＳ Ｐゴシック" pitchFamily="34" charset="-128"/>
              </a:rPr>
              <a:t>F/U 14 progress</a:t>
            </a:r>
          </a:p>
          <a:p>
            <a:pPr marL="1333500" lvl="2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+mj-lt"/>
                <a:ea typeface="ＭＳ Ｐゴシック" pitchFamily="34" charset="-128"/>
              </a:rPr>
              <a:t>Currently at 79%</a:t>
            </a:r>
          </a:p>
          <a:p>
            <a:pPr marL="1333500" lvl="2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+mj-lt"/>
                <a:ea typeface="ＭＳ Ｐゴシック" pitchFamily="34" charset="-128"/>
              </a:rPr>
              <a:t>F/U 15 launched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+mj-lt"/>
                <a:ea typeface="ＭＳ Ｐゴシック" pitchFamily="34" charset="-128"/>
              </a:rPr>
              <a:t>MESA Air Report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+mj-lt"/>
                <a:ea typeface="ＭＳ Ｐゴシック" pitchFamily="34" charset="-128"/>
              </a:rPr>
              <a:t>Participant Communications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+mj-lt"/>
                <a:ea typeface="ＭＳ Ｐゴシック" pitchFamily="34" charset="-128"/>
              </a:rPr>
              <a:t>Ancillary Studies Ongoing	</a:t>
            </a:r>
          </a:p>
          <a:p>
            <a:pPr marL="933450" lvl="1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endParaRPr lang="en-US" sz="240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Follow-up Call Retention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6336268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Retention = Completed / (Enrolled – Dead)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0646092"/>
              </p:ext>
            </p:extLst>
          </p:nvPr>
        </p:nvGraphicFramePr>
        <p:xfrm>
          <a:off x="533400" y="1676400"/>
          <a:ext cx="7848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8389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a typeface="ＭＳ Ｐゴシック" pitchFamily="34" charset="-128"/>
              </a:rPr>
              <a:t>Follow-up Retention by Ethnicity</a:t>
            </a:r>
            <a:endParaRPr lang="en-US" sz="3200" dirty="0" smtClean="0">
              <a:ea typeface="ＭＳ Ｐゴシック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64008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Retention = Completed / (Enrolled – Dead) except FU 14 (windowed)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0166505"/>
              </p:ext>
            </p:extLst>
          </p:nvPr>
        </p:nvGraphicFramePr>
        <p:xfrm>
          <a:off x="685800" y="1600200"/>
          <a:ext cx="8153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980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6553200" cy="1143000"/>
          </a:xfrm>
        </p:spPr>
        <p:txBody>
          <a:bodyPr/>
          <a:lstStyle/>
          <a:p>
            <a:pPr algn="ctr"/>
            <a:r>
              <a:rPr lang="en-US" dirty="0" smtClean="0">
                <a:ea typeface="ＭＳ Ｐゴシック" pitchFamily="34" charset="-128"/>
              </a:rPr>
              <a:t>Follow-up Retention by Site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6355318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Retention = Completed / (Enrolled – Dead) except FU 14 (windowed)</a:t>
            </a:r>
            <a:endParaRPr lang="en-US" dirty="0"/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8974163"/>
              </p:ext>
            </p:extLst>
          </p:nvPr>
        </p:nvGraphicFramePr>
        <p:xfrm>
          <a:off x="-228600" y="1600200"/>
          <a:ext cx="3451905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7863870"/>
              </p:ext>
            </p:extLst>
          </p:nvPr>
        </p:nvGraphicFramePr>
        <p:xfrm>
          <a:off x="2868168" y="1480168"/>
          <a:ext cx="3456432" cy="2587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2" name="Chart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9791635"/>
              </p:ext>
            </p:extLst>
          </p:nvPr>
        </p:nvGraphicFramePr>
        <p:xfrm>
          <a:off x="6019799" y="1454024"/>
          <a:ext cx="3189743" cy="2432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4" name="Chart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2711271"/>
              </p:ext>
            </p:extLst>
          </p:nvPr>
        </p:nvGraphicFramePr>
        <p:xfrm>
          <a:off x="19050" y="3767566"/>
          <a:ext cx="3257550" cy="2587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Chart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1196072"/>
              </p:ext>
            </p:extLst>
          </p:nvPr>
        </p:nvGraphicFramePr>
        <p:xfrm>
          <a:off x="2971800" y="3693079"/>
          <a:ext cx="3352800" cy="2662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6" name="Chart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7572756"/>
              </p:ext>
            </p:extLst>
          </p:nvPr>
        </p:nvGraphicFramePr>
        <p:xfrm>
          <a:off x="6019800" y="3733800"/>
          <a:ext cx="32004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5000" y="76200"/>
            <a:ext cx="1129950" cy="1597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0961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Lower Retention among Hispanics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5257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Possible r</a:t>
            </a: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easons</a:t>
            </a:r>
          </a:p>
          <a:p>
            <a:pPr lvl="1">
              <a:defRPr/>
            </a:pP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Emigration</a:t>
            </a:r>
            <a:endParaRPr lang="en-US" dirty="0" smtClean="0">
              <a:latin typeface="+mj-lt"/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Difficulty reaching/searching in home countries</a:t>
            </a:r>
          </a:p>
          <a:p>
            <a:pPr lvl="1">
              <a:defRPr/>
            </a:pP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Movement of all contacts</a:t>
            </a:r>
            <a:endParaRPr lang="en-US" dirty="0" smtClean="0">
              <a:latin typeface="+mj-lt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Approaches</a:t>
            </a:r>
          </a:p>
          <a:p>
            <a:pPr lvl="1">
              <a:defRPr/>
            </a:pP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Continued efforts in home countries</a:t>
            </a:r>
          </a:p>
          <a:p>
            <a:pPr lvl="1">
              <a:defRPr/>
            </a:pP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Discuss approaches with HCHS</a:t>
            </a:r>
          </a:p>
          <a:p>
            <a:pPr lvl="1">
              <a:defRPr/>
            </a:pP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Possible contacts w/ DOH in Mexico, DR, PR?</a:t>
            </a:r>
            <a:endParaRPr lang="en-US" dirty="0">
              <a:latin typeface="+mj-lt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24877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pPr algn="ctr"/>
            <a:r>
              <a:rPr lang="en-US" dirty="0" smtClean="0">
                <a:ea typeface="ＭＳ Ｐゴシック" pitchFamily="34" charset="-128"/>
              </a:rPr>
              <a:t>Follow-up 13 </a:t>
            </a:r>
            <a:r>
              <a:rPr lang="en-US" dirty="0" smtClean="0">
                <a:ea typeface="ＭＳ Ｐゴシック" pitchFamily="34" charset="-128"/>
              </a:rPr>
              <a:t>Completion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7106" name="Rectangle 1"/>
          <p:cNvSpPr>
            <a:spLocks noChangeArrowheads="1"/>
          </p:cNvSpPr>
          <p:nvPr/>
        </p:nvSpPr>
        <p:spPr bwMode="auto">
          <a:xfrm>
            <a:off x="685800" y="1897063"/>
            <a:ext cx="8077200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>
                <a:latin typeface="+mj-lt"/>
              </a:rPr>
              <a:t>	         </a:t>
            </a:r>
            <a:r>
              <a:rPr lang="en-US" sz="2800" b="1" dirty="0" smtClean="0">
                <a:latin typeface="+mj-lt"/>
              </a:rPr>
              <a:t>		  Expected*</a:t>
            </a:r>
            <a:r>
              <a:rPr lang="en-US" sz="2800" b="1" dirty="0">
                <a:latin typeface="+mj-lt"/>
              </a:rPr>
              <a:t>	 </a:t>
            </a:r>
            <a:r>
              <a:rPr lang="en-US" sz="2800" b="1" dirty="0" smtClean="0">
                <a:latin typeface="+mj-lt"/>
              </a:rPr>
              <a:t>  Contacts Made</a:t>
            </a:r>
            <a:endParaRPr lang="da-DK" sz="2800" dirty="0" smtClean="0">
              <a:latin typeface="+mj-lt"/>
            </a:endParaRPr>
          </a:p>
          <a:p>
            <a:r>
              <a:rPr lang="da-DK" sz="2800" dirty="0" smtClean="0">
                <a:latin typeface="+mj-lt"/>
              </a:rPr>
              <a:t>3</a:t>
            </a:r>
            <a:r>
              <a:rPr lang="da-DK" sz="2800" dirty="0">
                <a:latin typeface="+mj-lt"/>
              </a:rPr>
              <a:t>: Wake Forest	</a:t>
            </a:r>
            <a:r>
              <a:rPr lang="da-DK" sz="2800" dirty="0" smtClean="0">
                <a:latin typeface="+mj-lt"/>
              </a:rPr>
              <a:t>	 892</a:t>
            </a:r>
            <a:r>
              <a:rPr lang="da-DK" sz="2800" dirty="0">
                <a:latin typeface="+mj-lt"/>
              </a:rPr>
              <a:t>	</a:t>
            </a:r>
            <a:r>
              <a:rPr lang="da-DK" sz="2800" dirty="0" smtClean="0">
                <a:latin typeface="+mj-lt"/>
              </a:rPr>
              <a:t>   892   100%</a:t>
            </a:r>
            <a:r>
              <a:rPr lang="da-DK" sz="2800" dirty="0">
                <a:latin typeface="+mj-lt"/>
              </a:rPr>
              <a:t>	</a:t>
            </a:r>
          </a:p>
          <a:p>
            <a:r>
              <a:rPr lang="da-DK" sz="2800" dirty="0">
                <a:latin typeface="+mj-lt"/>
              </a:rPr>
              <a:t>4: Columbia	</a:t>
            </a:r>
            <a:r>
              <a:rPr lang="da-DK" sz="2800" dirty="0" smtClean="0">
                <a:latin typeface="+mj-lt"/>
              </a:rPr>
              <a:t>	 	910</a:t>
            </a:r>
            <a:r>
              <a:rPr lang="da-DK" sz="2800" dirty="0">
                <a:latin typeface="+mj-lt"/>
              </a:rPr>
              <a:t>	</a:t>
            </a:r>
            <a:r>
              <a:rPr lang="da-DK" sz="2800" dirty="0" smtClean="0">
                <a:latin typeface="+mj-lt"/>
              </a:rPr>
              <a:t>   892   98%</a:t>
            </a:r>
            <a:r>
              <a:rPr lang="da-DK" sz="2800" dirty="0">
                <a:latin typeface="+mj-lt"/>
              </a:rPr>
              <a:t>	</a:t>
            </a:r>
          </a:p>
          <a:p>
            <a:r>
              <a:rPr lang="da-DK" sz="2800" dirty="0">
                <a:latin typeface="+mj-lt"/>
              </a:rPr>
              <a:t>5: Johns Hopkins	</a:t>
            </a:r>
            <a:r>
              <a:rPr lang="da-DK" sz="2800" dirty="0" smtClean="0">
                <a:latin typeface="+mj-lt"/>
              </a:rPr>
              <a:t>	 810</a:t>
            </a:r>
            <a:r>
              <a:rPr lang="da-DK" sz="2800" dirty="0">
                <a:latin typeface="+mj-lt"/>
              </a:rPr>
              <a:t>	</a:t>
            </a:r>
            <a:r>
              <a:rPr lang="da-DK" sz="2800" dirty="0" smtClean="0">
                <a:latin typeface="+mj-lt"/>
              </a:rPr>
              <a:t>   810	  100%</a:t>
            </a:r>
            <a:r>
              <a:rPr lang="da-DK" sz="2800" dirty="0">
                <a:latin typeface="+mj-lt"/>
              </a:rPr>
              <a:t>	</a:t>
            </a:r>
          </a:p>
          <a:p>
            <a:r>
              <a:rPr lang="fi-FI" sz="2800" dirty="0">
                <a:latin typeface="+mj-lt"/>
              </a:rPr>
              <a:t>6: Minnesota	</a:t>
            </a:r>
            <a:r>
              <a:rPr lang="fi-FI" sz="2800" dirty="0" smtClean="0">
                <a:latin typeface="+mj-lt"/>
              </a:rPr>
              <a:t>	 907</a:t>
            </a:r>
            <a:r>
              <a:rPr lang="fi-FI" sz="2800" dirty="0">
                <a:latin typeface="+mj-lt"/>
              </a:rPr>
              <a:t>	</a:t>
            </a:r>
            <a:r>
              <a:rPr lang="fi-FI" sz="2800" dirty="0" smtClean="0">
                <a:latin typeface="+mj-lt"/>
              </a:rPr>
              <a:t>   899   99%</a:t>
            </a:r>
            <a:r>
              <a:rPr lang="fi-FI" sz="2800" dirty="0">
                <a:latin typeface="+mj-lt"/>
              </a:rPr>
              <a:t>	</a:t>
            </a:r>
          </a:p>
          <a:p>
            <a:r>
              <a:rPr lang="en-US" sz="2800" dirty="0">
                <a:latin typeface="+mj-lt"/>
              </a:rPr>
              <a:t>7: Northwestern	</a:t>
            </a:r>
            <a:r>
              <a:rPr lang="en-US" sz="2800" dirty="0" smtClean="0">
                <a:latin typeface="+mj-lt"/>
              </a:rPr>
              <a:t>	 981</a:t>
            </a:r>
            <a:r>
              <a:rPr lang="en-US" sz="2800" dirty="0">
                <a:latin typeface="+mj-lt"/>
              </a:rPr>
              <a:t>	</a:t>
            </a:r>
            <a:r>
              <a:rPr lang="en-US" sz="2800" dirty="0" smtClean="0">
                <a:latin typeface="+mj-lt"/>
              </a:rPr>
              <a:t>   980</a:t>
            </a:r>
            <a:r>
              <a:rPr lang="en-US" sz="2800" dirty="0">
                <a:latin typeface="+mj-lt"/>
              </a:rPr>
              <a:t>	</a:t>
            </a:r>
            <a:r>
              <a:rPr lang="en-US" sz="2800" dirty="0" smtClean="0">
                <a:latin typeface="+mj-lt"/>
              </a:rPr>
              <a:t>  99%</a:t>
            </a:r>
            <a:r>
              <a:rPr lang="en-US" sz="2800" dirty="0">
                <a:latin typeface="+mj-lt"/>
              </a:rPr>
              <a:t>	</a:t>
            </a:r>
          </a:p>
          <a:p>
            <a:r>
              <a:rPr lang="en-US" sz="2800" dirty="0">
                <a:latin typeface="+mj-lt"/>
              </a:rPr>
              <a:t>8: UCLA		</a:t>
            </a:r>
            <a:r>
              <a:rPr lang="en-US" sz="2800" dirty="0" smtClean="0">
                <a:latin typeface="+mj-lt"/>
              </a:rPr>
              <a:t>	 1055</a:t>
            </a:r>
            <a:r>
              <a:rPr lang="en-US" sz="2800" dirty="0">
                <a:latin typeface="+mj-lt"/>
              </a:rPr>
              <a:t>	</a:t>
            </a:r>
            <a:r>
              <a:rPr lang="en-US" sz="2800" dirty="0" smtClean="0">
                <a:latin typeface="+mj-lt"/>
              </a:rPr>
              <a:t>  1055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 100%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latin typeface="+mj-lt"/>
              </a:rPr>
              <a:t>TOTAL			5555</a:t>
            </a:r>
            <a:r>
              <a:rPr lang="en-US" sz="2800" dirty="0">
                <a:latin typeface="+mj-lt"/>
              </a:rPr>
              <a:t>	 </a:t>
            </a:r>
            <a:r>
              <a:rPr lang="en-US" sz="2800" dirty="0" smtClean="0">
                <a:latin typeface="+mj-lt"/>
              </a:rPr>
              <a:t> 5528  99%</a:t>
            </a:r>
          </a:p>
          <a:p>
            <a:endParaRPr lang="en-US" sz="2400" i="1" dirty="0" smtClean="0">
              <a:latin typeface="+mj-lt"/>
            </a:endParaRPr>
          </a:p>
          <a:p>
            <a:r>
              <a:rPr lang="en-US" sz="2400" i="1" dirty="0" smtClean="0">
                <a:latin typeface="+mj-lt"/>
              </a:rPr>
              <a:t>* Study dropouts not included in these numbers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34363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pPr algn="ctr"/>
            <a:r>
              <a:rPr lang="en-US" dirty="0" smtClean="0">
                <a:ea typeface="ＭＳ Ｐゴシック" pitchFamily="34" charset="-128"/>
              </a:rPr>
              <a:t>Follow-up 14 </a:t>
            </a:r>
            <a:r>
              <a:rPr lang="en-US" dirty="0" smtClean="0">
                <a:ea typeface="ＭＳ Ｐゴシック" pitchFamily="34" charset="-128"/>
              </a:rPr>
              <a:t>Completion</a:t>
            </a: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(Closed Windows)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7106" name="Rectangle 1"/>
          <p:cNvSpPr>
            <a:spLocks noChangeArrowheads="1"/>
          </p:cNvSpPr>
          <p:nvPr/>
        </p:nvSpPr>
        <p:spPr bwMode="auto">
          <a:xfrm>
            <a:off x="685800" y="1897063"/>
            <a:ext cx="8077200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>
                <a:latin typeface="+mj-lt"/>
              </a:rPr>
              <a:t>	         </a:t>
            </a:r>
            <a:r>
              <a:rPr lang="en-US" sz="2800" b="1" dirty="0" smtClean="0">
                <a:latin typeface="+mj-lt"/>
              </a:rPr>
              <a:t>	       Expected*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smtClean="0">
                <a:latin typeface="+mj-lt"/>
              </a:rPr>
              <a:t>    Contacts Made</a:t>
            </a:r>
            <a:endParaRPr lang="da-DK" sz="2800" dirty="0" smtClean="0">
              <a:latin typeface="+mj-lt"/>
            </a:endParaRPr>
          </a:p>
          <a:p>
            <a:r>
              <a:rPr lang="da-DK" sz="2800" dirty="0" smtClean="0">
                <a:latin typeface="+mj-lt"/>
              </a:rPr>
              <a:t>3</a:t>
            </a:r>
            <a:r>
              <a:rPr lang="da-DK" sz="2800" dirty="0">
                <a:latin typeface="+mj-lt"/>
              </a:rPr>
              <a:t>: Wake Forest	</a:t>
            </a:r>
            <a:r>
              <a:rPr lang="da-DK" sz="2800" dirty="0" smtClean="0">
                <a:latin typeface="+mj-lt"/>
              </a:rPr>
              <a:t> 430</a:t>
            </a:r>
            <a:r>
              <a:rPr lang="da-DK" sz="2800" dirty="0">
                <a:latin typeface="+mj-lt"/>
              </a:rPr>
              <a:t>	</a:t>
            </a:r>
            <a:r>
              <a:rPr lang="da-DK" sz="2800" dirty="0" smtClean="0">
                <a:latin typeface="+mj-lt"/>
              </a:rPr>
              <a:t>   	400</a:t>
            </a:r>
            <a:r>
              <a:rPr lang="da-DK" sz="2800" dirty="0">
                <a:latin typeface="+mj-lt"/>
              </a:rPr>
              <a:t>	</a:t>
            </a:r>
            <a:r>
              <a:rPr lang="da-DK" sz="2800" dirty="0" smtClean="0">
                <a:latin typeface="+mj-lt"/>
              </a:rPr>
              <a:t>93%</a:t>
            </a:r>
            <a:r>
              <a:rPr lang="da-DK" sz="2800" dirty="0">
                <a:latin typeface="+mj-lt"/>
              </a:rPr>
              <a:t>	</a:t>
            </a:r>
          </a:p>
          <a:p>
            <a:r>
              <a:rPr lang="da-DK" sz="2800" dirty="0">
                <a:latin typeface="+mj-lt"/>
              </a:rPr>
              <a:t>4: Columbia	</a:t>
            </a:r>
            <a:r>
              <a:rPr lang="da-DK" sz="2800" dirty="0" smtClean="0">
                <a:latin typeface="+mj-lt"/>
              </a:rPr>
              <a:t>	 463</a:t>
            </a:r>
            <a:r>
              <a:rPr lang="da-DK" sz="2800" dirty="0">
                <a:latin typeface="+mj-lt"/>
              </a:rPr>
              <a:t>	</a:t>
            </a:r>
            <a:r>
              <a:rPr lang="da-DK" sz="2800" dirty="0" smtClean="0">
                <a:latin typeface="+mj-lt"/>
              </a:rPr>
              <a:t>   	370</a:t>
            </a:r>
            <a:r>
              <a:rPr lang="da-DK" sz="2800" dirty="0">
                <a:latin typeface="+mj-lt"/>
              </a:rPr>
              <a:t>	</a:t>
            </a:r>
            <a:r>
              <a:rPr lang="da-DK" sz="2800" dirty="0" smtClean="0">
                <a:latin typeface="+mj-lt"/>
              </a:rPr>
              <a:t>80%</a:t>
            </a:r>
            <a:r>
              <a:rPr lang="da-DK" sz="2800" dirty="0">
                <a:latin typeface="+mj-lt"/>
              </a:rPr>
              <a:t>	</a:t>
            </a:r>
          </a:p>
          <a:p>
            <a:r>
              <a:rPr lang="da-DK" sz="2800" dirty="0">
                <a:latin typeface="+mj-lt"/>
              </a:rPr>
              <a:t>5: Johns Hopkins	</a:t>
            </a:r>
            <a:r>
              <a:rPr lang="da-DK" sz="2800" dirty="0" smtClean="0">
                <a:latin typeface="+mj-lt"/>
              </a:rPr>
              <a:t> 387</a:t>
            </a:r>
            <a:r>
              <a:rPr lang="da-DK" sz="2800" dirty="0">
                <a:latin typeface="+mj-lt"/>
              </a:rPr>
              <a:t>	</a:t>
            </a:r>
            <a:r>
              <a:rPr lang="da-DK" sz="2800" dirty="0" smtClean="0">
                <a:latin typeface="+mj-lt"/>
              </a:rPr>
              <a:t>   	379   	98%</a:t>
            </a:r>
            <a:r>
              <a:rPr lang="da-DK" sz="2800" dirty="0">
                <a:latin typeface="+mj-lt"/>
              </a:rPr>
              <a:t>	</a:t>
            </a:r>
          </a:p>
          <a:p>
            <a:r>
              <a:rPr lang="fi-FI" sz="2800" dirty="0">
                <a:latin typeface="+mj-lt"/>
              </a:rPr>
              <a:t>6: Minnesota	</a:t>
            </a:r>
            <a:r>
              <a:rPr lang="fi-FI" sz="2800" dirty="0" smtClean="0">
                <a:latin typeface="+mj-lt"/>
              </a:rPr>
              <a:t> 447</a:t>
            </a:r>
            <a:r>
              <a:rPr lang="fi-FI" sz="2800" dirty="0">
                <a:latin typeface="+mj-lt"/>
              </a:rPr>
              <a:t>	</a:t>
            </a:r>
            <a:r>
              <a:rPr lang="fi-FI" sz="2800" dirty="0" smtClean="0">
                <a:latin typeface="+mj-lt"/>
              </a:rPr>
              <a:t>   	372   	83%</a:t>
            </a:r>
            <a:r>
              <a:rPr lang="fi-FI" sz="2800" dirty="0">
                <a:latin typeface="+mj-lt"/>
              </a:rPr>
              <a:t>	</a:t>
            </a:r>
          </a:p>
          <a:p>
            <a:r>
              <a:rPr lang="en-US" sz="2800" dirty="0">
                <a:latin typeface="+mj-lt"/>
              </a:rPr>
              <a:t>7: Northwestern	</a:t>
            </a:r>
            <a:r>
              <a:rPr lang="en-US" sz="2800" dirty="0" smtClean="0">
                <a:latin typeface="+mj-lt"/>
              </a:rPr>
              <a:t> 470</a:t>
            </a:r>
            <a:r>
              <a:rPr lang="en-US" sz="2800" dirty="0">
                <a:latin typeface="+mj-lt"/>
              </a:rPr>
              <a:t>	</a:t>
            </a:r>
            <a:r>
              <a:rPr lang="en-US" sz="2800" dirty="0" smtClean="0">
                <a:latin typeface="+mj-lt"/>
              </a:rPr>
              <a:t>   	450</a:t>
            </a:r>
            <a:r>
              <a:rPr lang="en-US" sz="2800" dirty="0">
                <a:latin typeface="+mj-lt"/>
              </a:rPr>
              <a:t>	</a:t>
            </a:r>
            <a:r>
              <a:rPr lang="en-US" sz="2800" dirty="0" smtClean="0">
                <a:latin typeface="+mj-lt"/>
              </a:rPr>
              <a:t>96%</a:t>
            </a:r>
            <a:r>
              <a:rPr lang="en-US" sz="2800" dirty="0">
                <a:latin typeface="+mj-lt"/>
              </a:rPr>
              <a:t>	</a:t>
            </a:r>
          </a:p>
          <a:p>
            <a:r>
              <a:rPr lang="en-US" sz="2800" dirty="0">
                <a:latin typeface="+mj-lt"/>
              </a:rPr>
              <a:t>8: UCLA		</a:t>
            </a:r>
            <a:r>
              <a:rPr lang="en-US" sz="2800" dirty="0" smtClean="0">
                <a:latin typeface="+mj-lt"/>
              </a:rPr>
              <a:t> 502</a:t>
            </a:r>
            <a:r>
              <a:rPr lang="en-US" sz="2800" dirty="0">
                <a:latin typeface="+mj-lt"/>
              </a:rPr>
              <a:t>	</a:t>
            </a:r>
            <a:r>
              <a:rPr lang="en-US" sz="2800" dirty="0" smtClean="0">
                <a:latin typeface="+mj-lt"/>
              </a:rPr>
              <a:t>   	478</a:t>
            </a:r>
            <a:r>
              <a:rPr lang="en-US" sz="2800" dirty="0">
                <a:latin typeface="+mj-lt"/>
              </a:rPr>
              <a:t>	</a:t>
            </a:r>
            <a:r>
              <a:rPr lang="en-US" sz="2800" dirty="0" smtClean="0">
                <a:latin typeface="+mj-lt"/>
              </a:rPr>
              <a:t>95%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latin typeface="+mj-lt"/>
              </a:rPr>
              <a:t>TOTAL		2699</a:t>
            </a:r>
            <a:r>
              <a:rPr lang="en-US" sz="2800" dirty="0">
                <a:latin typeface="+mj-lt"/>
              </a:rPr>
              <a:t>	 </a:t>
            </a:r>
            <a:r>
              <a:rPr lang="en-US" sz="2800" dirty="0" smtClean="0">
                <a:latin typeface="+mj-lt"/>
              </a:rPr>
              <a:t> 	2449   91%</a:t>
            </a:r>
          </a:p>
          <a:p>
            <a:endParaRPr lang="en-US" sz="2400" i="1" dirty="0" smtClean="0">
              <a:latin typeface="+mj-lt"/>
            </a:endParaRPr>
          </a:p>
          <a:p>
            <a:r>
              <a:rPr lang="en-US" sz="2400" i="1" dirty="0" smtClean="0">
                <a:latin typeface="+mj-lt"/>
              </a:rPr>
              <a:t>* Study dropouts not included in these numbers</a:t>
            </a:r>
            <a:r>
              <a:rPr lang="en-US" sz="2800" dirty="0"/>
              <a:t>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Follow-up 14 </a:t>
            </a:r>
            <a:r>
              <a:rPr lang="en-US" dirty="0" smtClean="0"/>
              <a:t>Completion (Overall)</a:t>
            </a:r>
            <a:endParaRPr lang="en-US" dirty="0"/>
          </a:p>
        </p:txBody>
      </p:sp>
      <p:graphicFrame>
        <p:nvGraphicFramePr>
          <p:cNvPr id="6" name="Chart Placeholder 5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486672208"/>
              </p:ext>
            </p:extLst>
          </p:nvPr>
        </p:nvGraphicFramePr>
        <p:xfrm>
          <a:off x="228600" y="1752600"/>
          <a:ext cx="8686800" cy="4465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2057400"/>
                <a:gridCol w="1828800"/>
                <a:gridCol w="20574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Window Closed  Interview Done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All Interviews Done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Additional interviews </a:t>
                      </a: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done and not included </a:t>
                      </a:r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 retention slide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of </a:t>
                      </a: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FU14 </a:t>
                      </a:r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Completed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WFU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JHU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NWU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UCLA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524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plate">
  <a:themeElements>
    <a:clrScheme name="template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27017</TotalTime>
  <Words>630</Words>
  <Application>Microsoft Macintosh PowerPoint</Application>
  <PresentationFormat>On-screen Show (4:3)</PresentationFormat>
  <Paragraphs>236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template</vt:lpstr>
      <vt:lpstr>1_template</vt:lpstr>
      <vt:lpstr>PowerPoint Presentation</vt:lpstr>
      <vt:lpstr>Operations Subcommittee Report</vt:lpstr>
      <vt:lpstr>Follow-up Call Retention</vt:lpstr>
      <vt:lpstr>Follow-up Retention by Ethnicity</vt:lpstr>
      <vt:lpstr>Follow-up Retention by Site</vt:lpstr>
      <vt:lpstr>Lower Retention among Hispanics</vt:lpstr>
      <vt:lpstr>Follow-up 13 Completion</vt:lpstr>
      <vt:lpstr>Follow-up 14 Completion (Closed Windows)</vt:lpstr>
      <vt:lpstr>Follow-up 14 Completion (Overall)</vt:lpstr>
      <vt:lpstr>PowerPoint Presentation</vt:lpstr>
      <vt:lpstr>PowerPoint Presentation</vt:lpstr>
      <vt:lpstr>Follow-up Retention</vt:lpstr>
      <vt:lpstr>Common Retention Obstacles</vt:lpstr>
      <vt:lpstr>Approaches for 85%+ FU Retention</vt:lpstr>
      <vt:lpstr>Newsletter</vt:lpstr>
      <vt:lpstr>Participant Summary Report</vt:lpstr>
      <vt:lpstr>Thank You!!!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Introductions</dc:title>
  <dc:creator>R. Graham</dc:creator>
  <cp:lastModifiedBy>R Graham Barr</cp:lastModifiedBy>
  <cp:revision>568</cp:revision>
  <cp:lastPrinted>2012-02-24T22:33:20Z</cp:lastPrinted>
  <dcterms:created xsi:type="dcterms:W3CDTF">2010-09-15T12:03:53Z</dcterms:created>
  <dcterms:modified xsi:type="dcterms:W3CDTF">2014-02-06T12:39:23Z</dcterms:modified>
</cp:coreProperties>
</file>