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20"/>
  </p:notesMasterIdLst>
  <p:handoutMasterIdLst>
    <p:handoutMasterId r:id="rId21"/>
  </p:handoutMasterIdLst>
  <p:sldIdLst>
    <p:sldId id="473" r:id="rId3"/>
    <p:sldId id="280" r:id="rId4"/>
    <p:sldId id="594" r:id="rId5"/>
    <p:sldId id="593" r:id="rId6"/>
    <p:sldId id="597" r:id="rId7"/>
    <p:sldId id="610" r:id="rId8"/>
    <p:sldId id="609" r:id="rId9"/>
    <p:sldId id="591" r:id="rId10"/>
    <p:sldId id="598" r:id="rId11"/>
    <p:sldId id="608" r:id="rId12"/>
    <p:sldId id="604" r:id="rId13"/>
    <p:sldId id="599" r:id="rId14"/>
    <p:sldId id="602" r:id="rId15"/>
    <p:sldId id="595" r:id="rId16"/>
    <p:sldId id="530" r:id="rId17"/>
    <p:sldId id="605" r:id="rId18"/>
    <p:sldId id="559" r:id="rId1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49" autoAdjust="0"/>
  </p:normalViewPr>
  <p:slideViewPr>
    <p:cSldViewPr>
      <p:cViewPr varScale="1">
        <p:scale>
          <a:sx n="95" d="100"/>
          <a:sy n="95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Retention!$B$1</c:f>
              <c:strCache>
                <c:ptCount val="1"/>
                <c:pt idx="0">
                  <c:v>Done</c:v>
                </c:pt>
              </c:strCache>
            </c:strRef>
          </c:tx>
          <c:invertIfNegative val="0"/>
          <c:cat>
            <c:strRef>
              <c:f>Retention!$A$2:$A$15</c:f>
              <c:strCache>
                <c:ptCount val="14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  <c:pt idx="12">
                  <c:v>FU13</c:v>
                </c:pt>
                <c:pt idx="13">
                  <c:v>FU14</c:v>
                </c:pt>
              </c:strCache>
            </c:strRef>
          </c:cat>
          <c:val>
            <c:numRef>
              <c:f>Retention!$B$2:$B$15</c:f>
              <c:numCache>
                <c:formatCode>0%</c:formatCode>
                <c:ptCount val="14"/>
                <c:pt idx="0">
                  <c:v>0.97</c:v>
                </c:pt>
                <c:pt idx="1">
                  <c:v>0.97</c:v>
                </c:pt>
                <c:pt idx="2">
                  <c:v>0.93</c:v>
                </c:pt>
                <c:pt idx="3">
                  <c:v>0.94</c:v>
                </c:pt>
                <c:pt idx="4">
                  <c:v>0.9</c:v>
                </c:pt>
                <c:pt idx="5">
                  <c:v>0.92</c:v>
                </c:pt>
                <c:pt idx="6">
                  <c:v>0.89</c:v>
                </c:pt>
                <c:pt idx="7">
                  <c:v>0.9</c:v>
                </c:pt>
                <c:pt idx="8">
                  <c:v>0.88</c:v>
                </c:pt>
                <c:pt idx="9">
                  <c:v>0.77</c:v>
                </c:pt>
                <c:pt idx="10">
                  <c:v>0.85</c:v>
                </c:pt>
                <c:pt idx="11">
                  <c:v>0.86</c:v>
                </c:pt>
                <c:pt idx="12">
                  <c:v>0.84</c:v>
                </c:pt>
                <c:pt idx="13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640280"/>
        <c:axId val="2142629864"/>
      </c:barChart>
      <c:catAx>
        <c:axId val="21426402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629864"/>
        <c:crosses val="autoZero"/>
        <c:auto val="1"/>
        <c:lblAlgn val="ctr"/>
        <c:lblOffset val="100"/>
        <c:noMultiLvlLbl val="0"/>
      </c:catAx>
      <c:valAx>
        <c:axId val="2142629864"/>
        <c:scaling>
          <c:orientation val="minMax"/>
          <c:max val="1.2"/>
          <c:min val="0.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42640280"/>
        <c:crosses val="autoZero"/>
        <c:crossBetween val="between"/>
        <c:majorUnit val="0.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FURetbyEth!$C$2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FURetbyEth!$B$3:$B$10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FURetbyEth!$C$3:$C$10</c:f>
              <c:numCache>
                <c:formatCode>General</c:formatCode>
                <c:ptCount val="8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90.0</c:v>
                </c:pt>
                <c:pt idx="6">
                  <c:v>88.0</c:v>
                </c:pt>
                <c:pt idx="7">
                  <c:v>86.0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FURetbyEth!$D$2</c:f>
              <c:strCache>
                <c:ptCount val="1"/>
                <c:pt idx="0">
                  <c:v>A-A</c:v>
                </c:pt>
              </c:strCache>
            </c:strRef>
          </c:tx>
          <c:marker>
            <c:symbol val="none"/>
          </c:marker>
          <c:cat>
            <c:strRef>
              <c:f>FURetbyEth!$B$3:$B$10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FURetbyEth!$D$3:$D$10</c:f>
              <c:numCache>
                <c:formatCode>General</c:formatCode>
                <c:ptCount val="8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78.0</c:v>
                </c:pt>
                <c:pt idx="4">
                  <c:v>86.0</c:v>
                </c:pt>
                <c:pt idx="5">
                  <c:v>84.0</c:v>
                </c:pt>
                <c:pt idx="6">
                  <c:v>83.0</c:v>
                </c:pt>
                <c:pt idx="7">
                  <c:v>78.0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FURetbyEth!$E$2</c:f>
              <c:strCache>
                <c:ptCount val="1"/>
                <c:pt idx="0">
                  <c:v>Hisp.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FURetbyEth!$B$3:$B$10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FURetbyEth!$E$3:$E$10</c:f>
              <c:numCache>
                <c:formatCode>General</c:formatCode>
                <c:ptCount val="8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78.0</c:v>
                </c:pt>
                <c:pt idx="6">
                  <c:v>77.0</c:v>
                </c:pt>
                <c:pt idx="7">
                  <c:v>65.0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FURetbyEth!$F$2</c:f>
              <c:strCache>
                <c:ptCount val="1"/>
                <c:pt idx="0">
                  <c:v>Chin.</c:v>
                </c:pt>
              </c:strCache>
            </c:strRef>
          </c:tx>
          <c:marker>
            <c:symbol val="none"/>
          </c:marker>
          <c:cat>
            <c:strRef>
              <c:f>FURetbyEth!$B$3:$B$10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FURetbyEth!$F$3:$F$10</c:f>
              <c:numCache>
                <c:formatCode>General</c:formatCode>
                <c:ptCount val="8"/>
                <c:pt idx="0">
                  <c:v>95.0</c:v>
                </c:pt>
                <c:pt idx="1">
                  <c:v>95.0</c:v>
                </c:pt>
                <c:pt idx="2">
                  <c:v>95.0</c:v>
                </c:pt>
                <c:pt idx="3">
                  <c:v>83.0</c:v>
                </c:pt>
                <c:pt idx="4">
                  <c:v>84.0</c:v>
                </c:pt>
                <c:pt idx="5">
                  <c:v>85.0</c:v>
                </c:pt>
                <c:pt idx="6">
                  <c:v>87.0</c:v>
                </c:pt>
                <c:pt idx="7">
                  <c:v>83.0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546408"/>
        <c:axId val="2142543256"/>
      </c:lineChart>
      <c:catAx>
        <c:axId val="2142546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543256"/>
        <c:crosses val="autoZero"/>
        <c:auto val="1"/>
        <c:lblAlgn val="ctr"/>
        <c:lblOffset val="100"/>
        <c:noMultiLvlLbl val="0"/>
      </c:catAx>
      <c:valAx>
        <c:axId val="2142543256"/>
        <c:scaling>
          <c:orientation val="minMax"/>
          <c:max val="100.0"/>
          <c:min val="4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546408"/>
        <c:crosses val="autoZero"/>
        <c:crossBetween val="midCat"/>
        <c:majorUnit val="10.0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WFU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14899606299213"/>
          <c:y val="0.192172683479527"/>
          <c:w val="0.743433727034121"/>
          <c:h val="0.538240189942836"/>
        </c:manualLayout>
      </c:layout>
      <c:lineChart>
        <c:grouping val="standard"/>
        <c:varyColors val="0"/>
        <c:ser>
          <c:idx val="0"/>
          <c:order val="0"/>
          <c:tx>
            <c:strRef>
              <c:f>FURetbySite3!$B$2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FURetbySite3!$A$3:$A$10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FURetbySite3!$B$3:$B$10</c:f>
              <c:numCache>
                <c:formatCode>General</c:formatCode>
                <c:ptCount val="8"/>
                <c:pt idx="0">
                  <c:v>95.0</c:v>
                </c:pt>
                <c:pt idx="1">
                  <c:v>96.0</c:v>
                </c:pt>
                <c:pt idx="2">
                  <c:v>95.0</c:v>
                </c:pt>
                <c:pt idx="3">
                  <c:v>94.0</c:v>
                </c:pt>
                <c:pt idx="4">
                  <c:v>90.0</c:v>
                </c:pt>
                <c:pt idx="5">
                  <c:v>92.0</c:v>
                </c:pt>
                <c:pt idx="6">
                  <c:v>89.0</c:v>
                </c:pt>
                <c:pt idx="7">
                  <c:v>89.0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FURetbySite3!$C$2</c:f>
              <c:strCache>
                <c:ptCount val="1"/>
                <c:pt idx="0">
                  <c:v>A-A</c:v>
                </c:pt>
              </c:strCache>
            </c:strRef>
          </c:tx>
          <c:spPr>
            <a:ln w="4762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FURetbySite3!$A$3:$A$10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FURetbySite3!$C$3:$C$10</c:f>
              <c:numCache>
                <c:formatCode>General</c:formatCode>
                <c:ptCount val="8"/>
                <c:pt idx="0">
                  <c:v>91.0</c:v>
                </c:pt>
                <c:pt idx="1">
                  <c:v>96.0</c:v>
                </c:pt>
                <c:pt idx="2">
                  <c:v>90.0</c:v>
                </c:pt>
                <c:pt idx="3">
                  <c:v>90.0</c:v>
                </c:pt>
                <c:pt idx="4">
                  <c:v>89.0</c:v>
                </c:pt>
                <c:pt idx="5">
                  <c:v>89.0</c:v>
                </c:pt>
                <c:pt idx="6">
                  <c:v>88.0</c:v>
                </c:pt>
                <c:pt idx="7">
                  <c:v>91.0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483464"/>
        <c:axId val="2142480440"/>
      </c:lineChart>
      <c:catAx>
        <c:axId val="2142483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480440"/>
        <c:crosses val="autoZero"/>
        <c:auto val="1"/>
        <c:lblAlgn val="ctr"/>
        <c:lblOffset val="100"/>
        <c:noMultiLvlLbl val="0"/>
      </c:catAx>
      <c:valAx>
        <c:axId val="2142480440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483464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Columbia</a:t>
            </a:r>
          </a:p>
        </c:rich>
      </c:tx>
      <c:layout>
        <c:manualLayout>
          <c:xMode val="edge"/>
          <c:yMode val="edge"/>
          <c:x val="0.332690184560263"/>
          <c:y val="0.073616018845700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354705661792"/>
          <c:y val="0.229897172499352"/>
          <c:w val="0.767605611798526"/>
          <c:h val="0.551985275250488"/>
        </c:manualLayout>
      </c:layout>
      <c:lineChart>
        <c:grouping val="standard"/>
        <c:varyColors val="0"/>
        <c:ser>
          <c:idx val="0"/>
          <c:order val="0"/>
          <c:tx>
            <c:strRef>
              <c:f>FURetbySite4!$B$2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FURetbySite4!$B$3:$B$10</c:f>
              <c:numCache>
                <c:formatCode>General</c:formatCode>
                <c:ptCount val="8"/>
                <c:pt idx="0">
                  <c:v>94.0</c:v>
                </c:pt>
                <c:pt idx="1">
                  <c:v>94.0</c:v>
                </c:pt>
                <c:pt idx="2">
                  <c:v>90.0</c:v>
                </c:pt>
                <c:pt idx="3">
                  <c:v>58.0</c:v>
                </c:pt>
                <c:pt idx="4">
                  <c:v>90.0</c:v>
                </c:pt>
                <c:pt idx="5">
                  <c:v>90.0</c:v>
                </c:pt>
                <c:pt idx="6">
                  <c:v>87.0</c:v>
                </c:pt>
                <c:pt idx="7">
                  <c:v>91.0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FURetbySite4!$C$2</c:f>
              <c:strCache>
                <c:ptCount val="1"/>
                <c:pt idx="0">
                  <c:v>A-A</c:v>
                </c:pt>
              </c:strCache>
            </c:strRef>
          </c:tx>
          <c:spPr>
            <a:ln w="4762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FURetbySite4!$C$3:$C$10</c:f>
              <c:numCache>
                <c:formatCode>General</c:formatCode>
                <c:ptCount val="8"/>
                <c:pt idx="0">
                  <c:v>89.0</c:v>
                </c:pt>
                <c:pt idx="1">
                  <c:v>89.0</c:v>
                </c:pt>
                <c:pt idx="2">
                  <c:v>83.0</c:v>
                </c:pt>
                <c:pt idx="3">
                  <c:v>50.0</c:v>
                </c:pt>
                <c:pt idx="4">
                  <c:v>81.0</c:v>
                </c:pt>
                <c:pt idx="5">
                  <c:v>83.0</c:v>
                </c:pt>
                <c:pt idx="6">
                  <c:v>83.0</c:v>
                </c:pt>
                <c:pt idx="7">
                  <c:v>74.0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FURetbySite4!$D$2</c:f>
              <c:strCache>
                <c:ptCount val="1"/>
                <c:pt idx="0">
                  <c:v>Hisp.</c:v>
                </c:pt>
              </c:strCache>
            </c:strRef>
          </c:tx>
          <c:spPr>
            <a:ln w="47625" cap="flat" cmpd="sng" algn="ctr">
              <a:solidFill>
                <a:schemeClr val="tx2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FURetbySite4!$D$3:$D$10</c:f>
              <c:numCache>
                <c:formatCode>General</c:formatCode>
                <c:ptCount val="8"/>
                <c:pt idx="0">
                  <c:v>91.0</c:v>
                </c:pt>
                <c:pt idx="1">
                  <c:v>90.0</c:v>
                </c:pt>
                <c:pt idx="2">
                  <c:v>85.0</c:v>
                </c:pt>
                <c:pt idx="3">
                  <c:v>51.0</c:v>
                </c:pt>
                <c:pt idx="4">
                  <c:v>83.0</c:v>
                </c:pt>
                <c:pt idx="5">
                  <c:v>86.0</c:v>
                </c:pt>
                <c:pt idx="6">
                  <c:v>80.0</c:v>
                </c:pt>
                <c:pt idx="7">
                  <c:v>72.0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076824"/>
        <c:axId val="2142075512"/>
      </c:lineChart>
      <c:catAx>
        <c:axId val="2142076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075512"/>
        <c:crosses val="autoZero"/>
        <c:auto val="1"/>
        <c:lblAlgn val="ctr"/>
        <c:lblOffset val="100"/>
        <c:noMultiLvlLbl val="0"/>
      </c:catAx>
      <c:valAx>
        <c:axId val="2142075512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076824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JHU</a:t>
            </a:r>
          </a:p>
        </c:rich>
      </c:tx>
      <c:layout>
        <c:manualLayout>
          <c:xMode val="edge"/>
          <c:yMode val="edge"/>
          <c:x val="0.426590794305372"/>
          <c:y val="0.088768247034754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217853287867"/>
          <c:y val="0.244243426462559"/>
          <c:w val="0.783561873166584"/>
          <c:h val="0.59917662208656"/>
        </c:manualLayout>
      </c:layout>
      <c:lineChart>
        <c:grouping val="standard"/>
        <c:varyColors val="0"/>
        <c:ser>
          <c:idx val="0"/>
          <c:order val="0"/>
          <c:tx>
            <c:strRef>
              <c:f>FURetbySite5!$B$2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FURetbySite5!$B$3:$B$10</c:f>
              <c:numCache>
                <c:formatCode>General</c:formatCode>
                <c:ptCount val="8"/>
                <c:pt idx="0">
                  <c:v>98.0</c:v>
                </c:pt>
                <c:pt idx="1">
                  <c:v>99.0</c:v>
                </c:pt>
                <c:pt idx="2">
                  <c:v>98.0</c:v>
                </c:pt>
                <c:pt idx="3">
                  <c:v>93.0</c:v>
                </c:pt>
                <c:pt idx="4">
                  <c:v>92.0</c:v>
                </c:pt>
                <c:pt idx="5">
                  <c:v>87.0</c:v>
                </c:pt>
                <c:pt idx="6">
                  <c:v>82.0</c:v>
                </c:pt>
                <c:pt idx="7">
                  <c:v>89.0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FURetbySite5!$C$2</c:f>
              <c:strCache>
                <c:ptCount val="1"/>
                <c:pt idx="0">
                  <c:v>A-A</c:v>
                </c:pt>
              </c:strCache>
            </c:strRef>
          </c:tx>
          <c:spPr>
            <a:ln w="4762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FURetbySite5!$C$3:$C$10</c:f>
              <c:numCache>
                <c:formatCode>General</c:formatCode>
                <c:ptCount val="8"/>
                <c:pt idx="0">
                  <c:v>91.0</c:v>
                </c:pt>
                <c:pt idx="1">
                  <c:v>92.0</c:v>
                </c:pt>
                <c:pt idx="2">
                  <c:v>91.0</c:v>
                </c:pt>
                <c:pt idx="3">
                  <c:v>86.0</c:v>
                </c:pt>
                <c:pt idx="4">
                  <c:v>89.0</c:v>
                </c:pt>
                <c:pt idx="5">
                  <c:v>79.0</c:v>
                </c:pt>
                <c:pt idx="6">
                  <c:v>76.0</c:v>
                </c:pt>
                <c:pt idx="7">
                  <c:v>79.0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447992"/>
        <c:axId val="2142444968"/>
      </c:lineChart>
      <c:catAx>
        <c:axId val="2142447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444968"/>
        <c:crosses val="autoZero"/>
        <c:auto val="1"/>
        <c:lblAlgn val="ctr"/>
        <c:lblOffset val="100"/>
        <c:noMultiLvlLbl val="0"/>
      </c:catAx>
      <c:valAx>
        <c:axId val="2142444968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447992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Minnesota</a:t>
            </a:r>
          </a:p>
        </c:rich>
      </c:tx>
      <c:layout>
        <c:manualLayout>
          <c:xMode val="edge"/>
          <c:yMode val="edge"/>
          <c:x val="0.332545816032255"/>
          <c:y val="0.083935786736905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982223812932"/>
          <c:y val="0.229559478651741"/>
          <c:w val="0.794087926509187"/>
          <c:h val="0.544750424306503"/>
        </c:manualLayout>
      </c:layout>
      <c:lineChart>
        <c:grouping val="standard"/>
        <c:varyColors val="0"/>
        <c:ser>
          <c:idx val="0"/>
          <c:order val="0"/>
          <c:tx>
            <c:strRef>
              <c:f>FURetbySite6!$B$2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FURetbySite6!$B$3:$B$10</c:f>
              <c:numCache>
                <c:formatCode>General</c:formatCode>
                <c:ptCount val="8"/>
                <c:pt idx="0">
                  <c:v>90.0</c:v>
                </c:pt>
                <c:pt idx="1">
                  <c:v>98.0</c:v>
                </c:pt>
                <c:pt idx="2">
                  <c:v>99.0</c:v>
                </c:pt>
                <c:pt idx="3">
                  <c:v>94.0</c:v>
                </c:pt>
                <c:pt idx="4">
                  <c:v>93.0</c:v>
                </c:pt>
                <c:pt idx="5">
                  <c:v>90.0</c:v>
                </c:pt>
                <c:pt idx="6">
                  <c:v>91.0</c:v>
                </c:pt>
                <c:pt idx="7">
                  <c:v>83.0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FURetbySite6!$C$2</c:f>
              <c:strCache>
                <c:ptCount val="1"/>
                <c:pt idx="0">
                  <c:v>Hisp.</c:v>
                </c:pt>
              </c:strCache>
            </c:strRef>
          </c:tx>
          <c:spPr>
            <a:ln w="47625" cap="flat" cmpd="sng" algn="ctr">
              <a:solidFill>
                <a:schemeClr val="tx2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FURetbySite6!$C$3:$C$10</c:f>
              <c:numCache>
                <c:formatCode>General</c:formatCode>
                <c:ptCount val="8"/>
                <c:pt idx="0">
                  <c:v>89.0</c:v>
                </c:pt>
                <c:pt idx="1">
                  <c:v>90.0</c:v>
                </c:pt>
                <c:pt idx="2">
                  <c:v>88.0</c:v>
                </c:pt>
                <c:pt idx="3">
                  <c:v>75.0</c:v>
                </c:pt>
                <c:pt idx="4">
                  <c:v>82.0</c:v>
                </c:pt>
                <c:pt idx="5">
                  <c:v>78.0</c:v>
                </c:pt>
                <c:pt idx="6">
                  <c:v>80.0</c:v>
                </c:pt>
                <c:pt idx="7">
                  <c:v>63.0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111288"/>
        <c:axId val="2109114296"/>
      </c:lineChart>
      <c:catAx>
        <c:axId val="2109111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09114296"/>
        <c:crosses val="autoZero"/>
        <c:auto val="1"/>
        <c:lblAlgn val="ctr"/>
        <c:lblOffset val="100"/>
        <c:noMultiLvlLbl val="0"/>
      </c:catAx>
      <c:valAx>
        <c:axId val="210911429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09111288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NWU</a:t>
            </a:r>
          </a:p>
        </c:rich>
      </c:tx>
      <c:layout>
        <c:manualLayout>
          <c:xMode val="edge"/>
          <c:yMode val="edge"/>
          <c:x val="0.401920983561265"/>
          <c:y val="0.1001788344322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5424039736968"/>
          <c:y val="0.242218298206885"/>
          <c:w val="0.805158468094714"/>
          <c:h val="0.538406206204627"/>
        </c:manualLayout>
      </c:layout>
      <c:lineChart>
        <c:grouping val="standard"/>
        <c:varyColors val="0"/>
        <c:ser>
          <c:idx val="0"/>
          <c:order val="0"/>
          <c:tx>
            <c:strRef>
              <c:f>FURetbySite7!$B$2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FURetbySite7!$B$3:$B$10</c:f>
              <c:numCache>
                <c:formatCode>General</c:formatCode>
                <c:ptCount val="8"/>
                <c:pt idx="0">
                  <c:v>97.0</c:v>
                </c:pt>
                <c:pt idx="1">
                  <c:v>97.0</c:v>
                </c:pt>
                <c:pt idx="2">
                  <c:v>97.0</c:v>
                </c:pt>
                <c:pt idx="3">
                  <c:v>80.0</c:v>
                </c:pt>
                <c:pt idx="4">
                  <c:v>90.0</c:v>
                </c:pt>
                <c:pt idx="5">
                  <c:v>91.0</c:v>
                </c:pt>
                <c:pt idx="6">
                  <c:v>90.0</c:v>
                </c:pt>
                <c:pt idx="7">
                  <c:v>90.0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FURetbySite7!$C$2</c:f>
              <c:strCache>
                <c:ptCount val="1"/>
                <c:pt idx="0">
                  <c:v>A-A</c:v>
                </c:pt>
              </c:strCache>
            </c:strRef>
          </c:tx>
          <c:spPr>
            <a:ln w="4762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FURetbySite7!$C$3:$C$10</c:f>
              <c:numCache>
                <c:formatCode>General</c:formatCode>
                <c:ptCount val="8"/>
                <c:pt idx="0">
                  <c:v>95.0</c:v>
                </c:pt>
                <c:pt idx="1">
                  <c:v>94.0</c:v>
                </c:pt>
                <c:pt idx="2">
                  <c:v>92.0</c:v>
                </c:pt>
                <c:pt idx="3">
                  <c:v>68.0</c:v>
                </c:pt>
                <c:pt idx="4">
                  <c:v>82.0</c:v>
                </c:pt>
                <c:pt idx="5">
                  <c:v>86.0</c:v>
                </c:pt>
                <c:pt idx="6">
                  <c:v>86.0</c:v>
                </c:pt>
                <c:pt idx="7">
                  <c:v>86.0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FURetbySite7!$D$2</c:f>
              <c:strCache>
                <c:ptCount val="1"/>
                <c:pt idx="0">
                  <c:v>Chin.</c:v>
                </c:pt>
              </c:strCache>
            </c:strRef>
          </c:tx>
          <c:spPr>
            <a:ln w="47625" cap="flat" cmpd="sng" algn="ctr">
              <a:solidFill>
                <a:schemeClr val="accent6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FURetbySite7!$D$3:$D$10</c:f>
              <c:numCache>
                <c:formatCode>General</c:formatCode>
                <c:ptCount val="8"/>
                <c:pt idx="0">
                  <c:v>96.0</c:v>
                </c:pt>
                <c:pt idx="1">
                  <c:v>97.0</c:v>
                </c:pt>
                <c:pt idx="2">
                  <c:v>98.0</c:v>
                </c:pt>
                <c:pt idx="3">
                  <c:v>87.0</c:v>
                </c:pt>
                <c:pt idx="4">
                  <c:v>96.0</c:v>
                </c:pt>
                <c:pt idx="5">
                  <c:v>93.0</c:v>
                </c:pt>
                <c:pt idx="6">
                  <c:v>93.0</c:v>
                </c:pt>
                <c:pt idx="7">
                  <c:v>94.0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155608"/>
        <c:axId val="2109158696"/>
      </c:lineChart>
      <c:catAx>
        <c:axId val="2109155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09158696"/>
        <c:crosses val="autoZero"/>
        <c:auto val="1"/>
        <c:lblAlgn val="ctr"/>
        <c:lblOffset val="100"/>
        <c:noMultiLvlLbl val="0"/>
      </c:catAx>
      <c:valAx>
        <c:axId val="210915869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09155608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UCLA</a:t>
            </a:r>
          </a:p>
        </c:rich>
      </c:tx>
      <c:layout>
        <c:manualLayout>
          <c:xMode val="edge"/>
          <c:yMode val="edge"/>
          <c:x val="0.381428571428572"/>
          <c:y val="0.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7790901137358"/>
          <c:y val="0.24361999671916"/>
          <c:w val="0.78428258967629"/>
          <c:h val="0.600199721128609"/>
        </c:manualLayout>
      </c:layout>
      <c:lineChart>
        <c:grouping val="standard"/>
        <c:varyColors val="0"/>
        <c:ser>
          <c:idx val="0"/>
          <c:order val="0"/>
          <c:tx>
            <c:strRef>
              <c:f>FURetbySite8!$B$2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FURetbySite8!$B$3:$B$10</c:f>
              <c:numCache>
                <c:formatCode>General</c:formatCode>
                <c:ptCount val="8"/>
                <c:pt idx="0">
                  <c:v>98.0</c:v>
                </c:pt>
                <c:pt idx="1">
                  <c:v>99.0</c:v>
                </c:pt>
                <c:pt idx="2">
                  <c:v>99.0</c:v>
                </c:pt>
                <c:pt idx="3">
                  <c:v>97.0</c:v>
                </c:pt>
                <c:pt idx="4">
                  <c:v>91.0</c:v>
                </c:pt>
                <c:pt idx="5">
                  <c:v>88.0</c:v>
                </c:pt>
                <c:pt idx="6">
                  <c:v>90.0</c:v>
                </c:pt>
                <c:pt idx="7">
                  <c:v>88.0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FURetbySite8!$C$2</c:f>
              <c:strCache>
                <c:ptCount val="1"/>
                <c:pt idx="0">
                  <c:v>A-A</c:v>
                </c:pt>
              </c:strCache>
            </c:strRef>
          </c:tx>
          <c:spPr>
            <a:ln w="4762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FURetbySite8!$C$3:$C$10</c:f>
              <c:numCache>
                <c:formatCode>General</c:formatCode>
                <c:ptCount val="8"/>
                <c:pt idx="0">
                  <c:v>92.0</c:v>
                </c:pt>
                <c:pt idx="1">
                  <c:v>96.0</c:v>
                </c:pt>
                <c:pt idx="2">
                  <c:v>86.0</c:v>
                </c:pt>
                <c:pt idx="3">
                  <c:v>90.0</c:v>
                </c:pt>
                <c:pt idx="4">
                  <c:v>83.0</c:v>
                </c:pt>
                <c:pt idx="5">
                  <c:v>82.0</c:v>
                </c:pt>
                <c:pt idx="6">
                  <c:v>84.0</c:v>
                </c:pt>
                <c:pt idx="7">
                  <c:v>79.0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FURetbySite8!$D$2</c:f>
              <c:strCache>
                <c:ptCount val="1"/>
                <c:pt idx="0">
                  <c:v>Hisp.</c:v>
                </c:pt>
              </c:strCache>
            </c:strRef>
          </c:tx>
          <c:spPr>
            <a:ln w="47625" cap="flat" cmpd="sng" algn="ctr">
              <a:solidFill>
                <a:schemeClr val="tx2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FURetbySite8!$D$3:$D$10</c:f>
              <c:numCache>
                <c:formatCode>General</c:formatCode>
                <c:ptCount val="8"/>
                <c:pt idx="0">
                  <c:v>89.0</c:v>
                </c:pt>
                <c:pt idx="1">
                  <c:v>89.0</c:v>
                </c:pt>
                <c:pt idx="2">
                  <c:v>88.0</c:v>
                </c:pt>
                <c:pt idx="3">
                  <c:v>85.0</c:v>
                </c:pt>
                <c:pt idx="4">
                  <c:v>81.0</c:v>
                </c:pt>
                <c:pt idx="5">
                  <c:v>71.0</c:v>
                </c:pt>
                <c:pt idx="6">
                  <c:v>72.0</c:v>
                </c:pt>
                <c:pt idx="7">
                  <c:v>72.0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FURetbySite8!$E$2</c:f>
              <c:strCache>
                <c:ptCount val="1"/>
                <c:pt idx="0">
                  <c:v>Chin.</c:v>
                </c:pt>
              </c:strCache>
            </c:strRef>
          </c:tx>
          <c:spPr>
            <a:ln w="47625" cap="flat" cmpd="sng" algn="ctr">
              <a:solidFill>
                <a:schemeClr val="accent6"/>
              </a:solidFill>
              <a:prstDash val="solid"/>
            </a:ln>
            <a:effectLst/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</c:strCache>
            </c:strRef>
          </c:cat>
          <c:val>
            <c:numRef>
              <c:f>FURetbySite8!$E$3:$E$10</c:f>
              <c:numCache>
                <c:formatCode>General</c:formatCode>
                <c:ptCount val="8"/>
                <c:pt idx="0">
                  <c:v>93.0</c:v>
                </c:pt>
                <c:pt idx="1">
                  <c:v>93.0</c:v>
                </c:pt>
                <c:pt idx="2">
                  <c:v>91.0</c:v>
                </c:pt>
                <c:pt idx="3">
                  <c:v>81.0</c:v>
                </c:pt>
                <c:pt idx="4">
                  <c:v>78.0</c:v>
                </c:pt>
                <c:pt idx="5">
                  <c:v>82.0</c:v>
                </c:pt>
                <c:pt idx="6">
                  <c:v>83.0</c:v>
                </c:pt>
                <c:pt idx="7">
                  <c:v>77.0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205848"/>
        <c:axId val="2142209016"/>
      </c:lineChart>
      <c:catAx>
        <c:axId val="2142205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209016"/>
        <c:crosses val="autoZero"/>
        <c:auto val="1"/>
        <c:lblAlgn val="ctr"/>
        <c:lblOffset val="100"/>
        <c:noMultiLvlLbl val="0"/>
      </c:catAx>
      <c:valAx>
        <c:axId val="2142209016"/>
        <c:scaling>
          <c:orientation val="minMax"/>
          <c:max val="100.0"/>
          <c:min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142205848"/>
        <c:crosses val="autoZero"/>
        <c:crossBetween val="midCat"/>
        <c:majorUnit val="10.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0.12621</cdr:x>
      <cdr:y>0.19231</cdr:y>
    </cdr:from>
    <cdr:to>
      <cdr:x>0.78181</cdr:x>
      <cdr:y>0.27969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990572" y="762009"/>
          <a:ext cx="5145533" cy="346233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6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6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 for Feb 2014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Keep/remove</a:t>
            </a:r>
            <a:r>
              <a:rPr lang="en-US" baseline="0" dirty="0" smtClean="0"/>
              <a:t> for Feb 2014?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73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Keep/remove</a:t>
            </a:r>
            <a:r>
              <a:rPr lang="en-US" baseline="0" dirty="0" smtClean="0"/>
              <a:t> for Feb 2014?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9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 for Feb 2014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Final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FU13 retention is 84% 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 for Feb 2014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Note: Study drop outs not included, contacts made includes incomplete 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calls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E2F7F9-76E9-4181-850D-66849E45CC7C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Note: Study drop outs not included, contacts made includes incomplete 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calls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EE2F7F9-76E9-4181-850D-66849E45CC7C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chart" Target="../charts/chart6.xml"/><Relationship Id="rId7" Type="http://schemas.openxmlformats.org/officeDocument/2006/relationships/chart" Target="../charts/chart7.xml"/><Relationship Id="rId8" Type="http://schemas.openxmlformats.org/officeDocument/2006/relationships/chart" Target="../charts/chart8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Meeting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196833"/>
              </p:ext>
            </p:extLst>
          </p:nvPr>
        </p:nvGraphicFramePr>
        <p:xfrm>
          <a:off x="399750" y="1600200"/>
          <a:ext cx="8458200" cy="4900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319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Target </a:t>
                      </a:r>
                      <a:r>
                        <a:rPr lang="en-US" sz="2000" u="none" strike="noStrike" dirty="0" smtClean="0">
                          <a:effectLst/>
                        </a:rPr>
                        <a:t>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Completed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Percent of Goal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 Air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– Recruited from MESA</a:t>
                      </a:r>
                      <a:r>
                        <a:rPr lang="en-US" sz="2000" u="none" strike="noStrike" dirty="0" smtClean="0">
                          <a:effectLst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Wake Forest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41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Johns Hopkins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Minnesota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77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Northwestern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86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UCLA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381000"/>
            <a:ext cx="83102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Follow-up </a:t>
            </a:r>
            <a:r>
              <a:rPr lang="en-US" sz="4000" kern="0" dirty="0" smtClean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13 – Air/Family Participants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780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77780"/>
              </p:ext>
            </p:extLst>
          </p:nvPr>
        </p:nvGraphicFramePr>
        <p:xfrm>
          <a:off x="399750" y="1600200"/>
          <a:ext cx="8458200" cy="4900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5319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Target </a:t>
                      </a:r>
                      <a:r>
                        <a:rPr lang="en-US" sz="2000" u="none" strike="noStrike" dirty="0" smtClean="0">
                          <a:effectLst/>
                        </a:rPr>
                        <a:t>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Completed Cumulative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Percent of Goal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 Air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– Recruited from MESA</a:t>
                      </a:r>
                      <a:r>
                        <a:rPr lang="en-US" sz="2000" u="none" strike="noStrike" dirty="0" smtClean="0">
                          <a:effectLst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Wake Forest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Johns Hopkins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Minnesota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77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Northwestern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57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UCLA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2712" y="457200"/>
            <a:ext cx="83102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Follow-up </a:t>
            </a:r>
            <a:r>
              <a:rPr lang="en-US" sz="4000" kern="0" dirty="0" smtClean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14 – Air/Family Participants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9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14 has </a:t>
            </a: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going well</a:t>
            </a:r>
            <a:endParaRPr lang="en-US" sz="2800" dirty="0" smtClean="0">
              <a:latin typeface="+mj-lt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Considerable heterogeneity across sites in startup and completion rates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Includes medications inventory and residential history review</a:t>
            </a:r>
          </a:p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15 started January 2014</a:t>
            </a:r>
            <a:endParaRPr lang="en-US" sz="2800" dirty="0">
              <a:latin typeface="+mj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Retention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Arial"/>
              </a:rPr>
              <a:t>Declining cognitive function</a:t>
            </a:r>
          </a:p>
          <a:p>
            <a:r>
              <a:rPr lang="en-US" dirty="0" smtClean="0">
                <a:latin typeface="+mj-lt"/>
                <a:cs typeface="Arial"/>
              </a:rPr>
              <a:t>Hearing loss</a:t>
            </a:r>
          </a:p>
          <a:p>
            <a:r>
              <a:rPr lang="en-US" dirty="0" smtClean="0">
                <a:latin typeface="+mj-lt"/>
                <a:cs typeface="Arial"/>
              </a:rPr>
              <a:t>Aging, health issues, and life events require all available time and energy</a:t>
            </a:r>
          </a:p>
          <a:p>
            <a:r>
              <a:rPr lang="en-US" dirty="0" smtClean="0">
                <a:latin typeface="+mj-lt"/>
                <a:cs typeface="Arial"/>
              </a:rPr>
              <a:t>Cultural and Immigration issues</a:t>
            </a:r>
          </a:p>
          <a:p>
            <a:r>
              <a:rPr lang="en-US" dirty="0" smtClean="0">
                <a:latin typeface="+mj-lt"/>
                <a:cs typeface="Arial"/>
              </a:rPr>
              <a:t>Search options less effective with dropping of land lines</a:t>
            </a:r>
          </a:p>
          <a:p>
            <a:r>
              <a:rPr lang="en-US" dirty="0" smtClean="0">
                <a:latin typeface="+mj-lt"/>
                <a:cs typeface="Arial"/>
              </a:rPr>
              <a:t>Insufficient number of contact people</a:t>
            </a:r>
            <a:endParaRPr lang="en-US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43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Approaches for 85%+ FU Retention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Revised Web Reports (for PIs and Coordinators) and Software Updates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Abbreviated FU call “Have you been hospitalized”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Letter/email asking the same (handwritten notes have been most effective)</a:t>
            </a:r>
          </a:p>
        </p:txBody>
      </p:sp>
    </p:spTree>
    <p:extLst>
      <p:ext uri="{BB962C8B-B14F-4D97-AF65-F5344CB8AC3E}">
        <p14:creationId xmlns:p14="http://schemas.microsoft.com/office/powerpoint/2010/main" val="64012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Mailed in December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Reformatted </a:t>
            </a:r>
            <a:r>
              <a:rPr lang="en-US" sz="2400" dirty="0">
                <a:latin typeface="+mn-lt"/>
              </a:rPr>
              <a:t>for greater participant appeal: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Full color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More graphics and pictures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More white space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Articles contained on a single page if possible, no skipping pages to continue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Next newsletter planned for Summer 2014</a:t>
            </a:r>
            <a:endParaRPr lang="en-US" sz="2400" dirty="0">
              <a:latin typeface="+mn-lt"/>
            </a:endParaRP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4" y="1524000"/>
            <a:ext cx="4083506" cy="527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Participant Summary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191000" cy="2057400"/>
          </a:xfrm>
        </p:spPr>
        <p:txBody>
          <a:bodyPr/>
          <a:lstStyle/>
          <a:p>
            <a:r>
              <a:rPr lang="en-US" sz="2400" dirty="0" smtClean="0"/>
              <a:t>Will send to homes in Jan 2014</a:t>
            </a:r>
          </a:p>
          <a:p>
            <a:r>
              <a:rPr lang="en-US" sz="2400" dirty="0" smtClean="0"/>
              <a:t>Extremely effective retention tool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55728"/>
            <a:ext cx="3962400" cy="38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13" y="1600199"/>
            <a:ext cx="4273927" cy="522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606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Follow-up calls 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F/U 14 progress</a:t>
            </a:r>
          </a:p>
          <a:p>
            <a:pPr marL="1333500" lvl="2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Currently at 79%</a:t>
            </a:r>
          </a:p>
          <a:p>
            <a:pPr marL="1333500" lvl="2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F/U 15 launched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MESA Air Report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Participant Communications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Ancillary Studies Ongoing	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646092"/>
              </p:ext>
            </p:extLst>
          </p:nvPr>
        </p:nvGraphicFramePr>
        <p:xfrm>
          <a:off x="533400" y="1676400"/>
          <a:ext cx="7848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838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14 (windowed)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166505"/>
              </p:ext>
            </p:extLst>
          </p:nvPr>
        </p:nvGraphicFramePr>
        <p:xfrm>
          <a:off x="685800" y="1600200"/>
          <a:ext cx="815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6355318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14 (windowed)</a:t>
            </a:r>
            <a:endParaRPr lang="en-US" dirty="0"/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974163"/>
              </p:ext>
            </p:extLst>
          </p:nvPr>
        </p:nvGraphicFramePr>
        <p:xfrm>
          <a:off x="-228600" y="1600200"/>
          <a:ext cx="3451905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863870"/>
              </p:ext>
            </p:extLst>
          </p:nvPr>
        </p:nvGraphicFramePr>
        <p:xfrm>
          <a:off x="2868168" y="1480168"/>
          <a:ext cx="3456432" cy="258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791635"/>
              </p:ext>
            </p:extLst>
          </p:nvPr>
        </p:nvGraphicFramePr>
        <p:xfrm>
          <a:off x="6019799" y="1454024"/>
          <a:ext cx="3189743" cy="243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711271"/>
              </p:ext>
            </p:extLst>
          </p:nvPr>
        </p:nvGraphicFramePr>
        <p:xfrm>
          <a:off x="19050" y="3767566"/>
          <a:ext cx="3257550" cy="258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196072"/>
              </p:ext>
            </p:extLst>
          </p:nvPr>
        </p:nvGraphicFramePr>
        <p:xfrm>
          <a:off x="2971800" y="3693079"/>
          <a:ext cx="3352800" cy="266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572756"/>
              </p:ext>
            </p:extLst>
          </p:nvPr>
        </p:nvGraphicFramePr>
        <p:xfrm>
          <a:off x="6019800" y="3733800"/>
          <a:ext cx="3200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000" y="76200"/>
            <a:ext cx="1129950" cy="159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Lower Retention among Hispanics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Possible r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easons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Emigration</a:t>
            </a:r>
            <a:endParaRPr lang="en-US" dirty="0" smtClean="0">
              <a:latin typeface="+mj-lt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Difficulty reaching/searching in home countries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Movement of all contacts</a:t>
            </a:r>
            <a:endParaRPr lang="en-US" dirty="0" smtClean="0">
              <a:latin typeface="+mj-lt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Approaches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Continued efforts in home countries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Discuss approaches with HCHS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Possible contacts w/ DOH in Mexico, DR, PR?</a:t>
            </a: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4877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13 </a:t>
            </a:r>
            <a:r>
              <a:rPr lang="en-US" dirty="0" smtClean="0">
                <a:ea typeface="ＭＳ Ｐゴシック" pitchFamily="34" charset="-128"/>
              </a:rPr>
              <a:t>Completion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685800" y="1897063"/>
            <a:ext cx="8077200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latin typeface="+mj-lt"/>
              </a:rPr>
              <a:t>	         </a:t>
            </a:r>
            <a:r>
              <a:rPr lang="en-US" sz="2800" b="1" dirty="0" smtClean="0">
                <a:latin typeface="+mj-lt"/>
              </a:rPr>
              <a:t>		  Expected*</a:t>
            </a:r>
            <a:r>
              <a:rPr lang="en-US" sz="2800" b="1" dirty="0">
                <a:latin typeface="+mj-lt"/>
              </a:rPr>
              <a:t>	 </a:t>
            </a:r>
            <a:r>
              <a:rPr lang="en-US" sz="2800" b="1" dirty="0" smtClean="0">
                <a:latin typeface="+mj-lt"/>
              </a:rPr>
              <a:t>  Contacts Made</a:t>
            </a:r>
            <a:endParaRPr lang="da-DK" sz="2800" dirty="0" smtClean="0">
              <a:latin typeface="+mj-lt"/>
            </a:endParaRPr>
          </a:p>
          <a:p>
            <a:r>
              <a:rPr lang="da-DK" sz="2800" dirty="0" smtClean="0">
                <a:latin typeface="+mj-lt"/>
              </a:rPr>
              <a:t>3</a:t>
            </a:r>
            <a:r>
              <a:rPr lang="da-DK" sz="2800" dirty="0">
                <a:latin typeface="+mj-lt"/>
              </a:rPr>
              <a:t>: Wake Forest	</a:t>
            </a:r>
            <a:r>
              <a:rPr lang="da-DK" sz="2800" dirty="0" smtClean="0">
                <a:latin typeface="+mj-lt"/>
              </a:rPr>
              <a:t>	 892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892   100%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da-DK" sz="2800" dirty="0">
                <a:latin typeface="+mj-lt"/>
              </a:rPr>
              <a:t>4: Columbia	</a:t>
            </a:r>
            <a:r>
              <a:rPr lang="da-DK" sz="2800" dirty="0" smtClean="0">
                <a:latin typeface="+mj-lt"/>
              </a:rPr>
              <a:t>	 	910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892   98%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da-DK" sz="2800" dirty="0">
                <a:latin typeface="+mj-lt"/>
              </a:rPr>
              <a:t>5: Johns Hopkins	</a:t>
            </a:r>
            <a:r>
              <a:rPr lang="da-DK" sz="2800" dirty="0" smtClean="0">
                <a:latin typeface="+mj-lt"/>
              </a:rPr>
              <a:t>	 810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810	  100%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fi-FI" sz="2800" dirty="0">
                <a:latin typeface="+mj-lt"/>
              </a:rPr>
              <a:t>6: Minnesota	</a:t>
            </a:r>
            <a:r>
              <a:rPr lang="fi-FI" sz="2800" dirty="0" smtClean="0">
                <a:latin typeface="+mj-lt"/>
              </a:rPr>
              <a:t>	 907</a:t>
            </a:r>
            <a:r>
              <a:rPr lang="fi-FI" sz="2800" dirty="0">
                <a:latin typeface="+mj-lt"/>
              </a:rPr>
              <a:t>	</a:t>
            </a:r>
            <a:r>
              <a:rPr lang="fi-FI" sz="2800" dirty="0" smtClean="0">
                <a:latin typeface="+mj-lt"/>
              </a:rPr>
              <a:t>   899   99%</a:t>
            </a:r>
            <a:r>
              <a:rPr lang="fi-FI" sz="2800" dirty="0">
                <a:latin typeface="+mj-lt"/>
              </a:rPr>
              <a:t>	</a:t>
            </a:r>
          </a:p>
          <a:p>
            <a:r>
              <a:rPr lang="en-US" sz="2800" dirty="0">
                <a:latin typeface="+mj-lt"/>
              </a:rPr>
              <a:t>7: Northwestern	</a:t>
            </a:r>
            <a:r>
              <a:rPr lang="en-US" sz="2800" dirty="0" smtClean="0">
                <a:latin typeface="+mj-lt"/>
              </a:rPr>
              <a:t>	 981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 980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99%</a:t>
            </a:r>
            <a:r>
              <a:rPr lang="en-US" sz="2800" dirty="0">
                <a:latin typeface="+mj-lt"/>
              </a:rPr>
              <a:t>	</a:t>
            </a:r>
          </a:p>
          <a:p>
            <a:r>
              <a:rPr lang="en-US" sz="2800" dirty="0">
                <a:latin typeface="+mj-lt"/>
              </a:rPr>
              <a:t>8: UCLA		</a:t>
            </a:r>
            <a:r>
              <a:rPr lang="en-US" sz="2800" dirty="0" smtClean="0">
                <a:latin typeface="+mj-lt"/>
              </a:rPr>
              <a:t>	 1055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1055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100%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+mj-lt"/>
              </a:rPr>
              <a:t>TOTAL			5555</a:t>
            </a:r>
            <a:r>
              <a:rPr lang="en-US" sz="2800" dirty="0">
                <a:latin typeface="+mj-lt"/>
              </a:rPr>
              <a:t>	 </a:t>
            </a:r>
            <a:r>
              <a:rPr lang="en-US" sz="2800" dirty="0" smtClean="0">
                <a:latin typeface="+mj-lt"/>
              </a:rPr>
              <a:t> 5528  99%</a:t>
            </a:r>
          </a:p>
          <a:p>
            <a:endParaRPr lang="en-US" sz="2400" i="1" dirty="0" smtClean="0">
              <a:latin typeface="+mj-lt"/>
            </a:endParaRPr>
          </a:p>
          <a:p>
            <a:r>
              <a:rPr lang="en-US" sz="2400" i="1" dirty="0" smtClean="0">
                <a:latin typeface="+mj-lt"/>
              </a:rPr>
              <a:t>* Study dropouts not included in these numbers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436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14 </a:t>
            </a:r>
            <a:r>
              <a:rPr lang="en-US" dirty="0" smtClean="0">
                <a:ea typeface="ＭＳ Ｐゴシック" pitchFamily="34" charset="-128"/>
              </a:rPr>
              <a:t>Completion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(Closed Windows)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685800" y="1897063"/>
            <a:ext cx="8077200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latin typeface="+mj-lt"/>
              </a:rPr>
              <a:t>	         </a:t>
            </a:r>
            <a:r>
              <a:rPr lang="en-US" sz="2800" b="1" dirty="0" smtClean="0">
                <a:latin typeface="+mj-lt"/>
              </a:rPr>
              <a:t>	       Expected*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    Contacts Made</a:t>
            </a:r>
            <a:endParaRPr lang="da-DK" sz="2800" dirty="0" smtClean="0">
              <a:latin typeface="+mj-lt"/>
            </a:endParaRPr>
          </a:p>
          <a:p>
            <a:r>
              <a:rPr lang="da-DK" sz="2800" dirty="0" smtClean="0">
                <a:latin typeface="+mj-lt"/>
              </a:rPr>
              <a:t>3</a:t>
            </a:r>
            <a:r>
              <a:rPr lang="da-DK" sz="2800" dirty="0">
                <a:latin typeface="+mj-lt"/>
              </a:rPr>
              <a:t>: Wake Forest	</a:t>
            </a:r>
            <a:r>
              <a:rPr lang="da-DK" sz="2800" dirty="0" smtClean="0">
                <a:latin typeface="+mj-lt"/>
              </a:rPr>
              <a:t> 430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	400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93%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da-DK" sz="2800" dirty="0">
                <a:latin typeface="+mj-lt"/>
              </a:rPr>
              <a:t>4: Columbia	</a:t>
            </a:r>
            <a:r>
              <a:rPr lang="da-DK" sz="2800" dirty="0" smtClean="0">
                <a:latin typeface="+mj-lt"/>
              </a:rPr>
              <a:t>	 463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	370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80%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da-DK" sz="2800" dirty="0">
                <a:latin typeface="+mj-lt"/>
              </a:rPr>
              <a:t>5: Johns Hopkins	</a:t>
            </a:r>
            <a:r>
              <a:rPr lang="da-DK" sz="2800" dirty="0" smtClean="0">
                <a:latin typeface="+mj-lt"/>
              </a:rPr>
              <a:t> 387</a:t>
            </a:r>
            <a:r>
              <a:rPr lang="da-DK" sz="2800" dirty="0">
                <a:latin typeface="+mj-lt"/>
              </a:rPr>
              <a:t>	</a:t>
            </a:r>
            <a:r>
              <a:rPr lang="da-DK" sz="2800" dirty="0" smtClean="0">
                <a:latin typeface="+mj-lt"/>
              </a:rPr>
              <a:t>   	379   	98%</a:t>
            </a:r>
            <a:r>
              <a:rPr lang="da-DK" sz="2800" dirty="0">
                <a:latin typeface="+mj-lt"/>
              </a:rPr>
              <a:t>	</a:t>
            </a:r>
          </a:p>
          <a:p>
            <a:r>
              <a:rPr lang="fi-FI" sz="2800" dirty="0">
                <a:latin typeface="+mj-lt"/>
              </a:rPr>
              <a:t>6: Minnesota	</a:t>
            </a:r>
            <a:r>
              <a:rPr lang="fi-FI" sz="2800" dirty="0" smtClean="0">
                <a:latin typeface="+mj-lt"/>
              </a:rPr>
              <a:t> 447</a:t>
            </a:r>
            <a:r>
              <a:rPr lang="fi-FI" sz="2800" dirty="0">
                <a:latin typeface="+mj-lt"/>
              </a:rPr>
              <a:t>	</a:t>
            </a:r>
            <a:r>
              <a:rPr lang="fi-FI" sz="2800" dirty="0" smtClean="0">
                <a:latin typeface="+mj-lt"/>
              </a:rPr>
              <a:t>   	372   	83%</a:t>
            </a:r>
            <a:r>
              <a:rPr lang="fi-FI" sz="2800" dirty="0">
                <a:latin typeface="+mj-lt"/>
              </a:rPr>
              <a:t>	</a:t>
            </a:r>
          </a:p>
          <a:p>
            <a:r>
              <a:rPr lang="en-US" sz="2800" dirty="0">
                <a:latin typeface="+mj-lt"/>
              </a:rPr>
              <a:t>7: Northwestern	</a:t>
            </a:r>
            <a:r>
              <a:rPr lang="en-US" sz="2800" dirty="0" smtClean="0">
                <a:latin typeface="+mj-lt"/>
              </a:rPr>
              <a:t> 470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 	450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96%</a:t>
            </a:r>
            <a:r>
              <a:rPr lang="en-US" sz="2800" dirty="0">
                <a:latin typeface="+mj-lt"/>
              </a:rPr>
              <a:t>	</a:t>
            </a:r>
          </a:p>
          <a:p>
            <a:r>
              <a:rPr lang="en-US" sz="2800" dirty="0">
                <a:latin typeface="+mj-lt"/>
              </a:rPr>
              <a:t>8: UCLA		</a:t>
            </a:r>
            <a:r>
              <a:rPr lang="en-US" sz="2800" dirty="0" smtClean="0">
                <a:latin typeface="+mj-lt"/>
              </a:rPr>
              <a:t> 502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 	478</a:t>
            </a: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95%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+mj-lt"/>
              </a:rPr>
              <a:t>TOTAL		2699</a:t>
            </a:r>
            <a:r>
              <a:rPr lang="en-US" sz="2800" dirty="0">
                <a:latin typeface="+mj-lt"/>
              </a:rPr>
              <a:t>	 </a:t>
            </a:r>
            <a:r>
              <a:rPr lang="en-US" sz="2800" dirty="0" smtClean="0">
                <a:latin typeface="+mj-lt"/>
              </a:rPr>
              <a:t> 	2449   91%</a:t>
            </a:r>
          </a:p>
          <a:p>
            <a:endParaRPr lang="en-US" sz="2400" i="1" dirty="0" smtClean="0">
              <a:latin typeface="+mj-lt"/>
            </a:endParaRPr>
          </a:p>
          <a:p>
            <a:r>
              <a:rPr lang="en-US" sz="2400" i="1" dirty="0" smtClean="0">
                <a:latin typeface="+mj-lt"/>
              </a:rPr>
              <a:t>* Study dropouts not included in these numbers</a:t>
            </a:r>
            <a:r>
              <a:rPr lang="en-US" sz="2800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14 </a:t>
            </a:r>
            <a:r>
              <a:rPr lang="en-US" dirty="0" smtClean="0"/>
              <a:t>Completion (Overall)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86672208"/>
              </p:ext>
            </p:extLst>
          </p:nvPr>
        </p:nvGraphicFramePr>
        <p:xfrm>
          <a:off x="228600" y="1752600"/>
          <a:ext cx="8686800" cy="446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20574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Additional interviews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done and not included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retention slide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of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FU14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27017</TotalTime>
  <Words>630</Words>
  <Application>Microsoft Macintosh PowerPoint</Application>
  <PresentationFormat>On-screen Show (4:3)</PresentationFormat>
  <Paragraphs>236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template</vt:lpstr>
      <vt:lpstr>1_template</vt:lpstr>
      <vt:lpstr>PowerPoint Presentation</vt:lpstr>
      <vt:lpstr>Operations Subcommittee Report</vt:lpstr>
      <vt:lpstr>Follow-up Call Retention</vt:lpstr>
      <vt:lpstr>Follow-up Retention by Ethnicity</vt:lpstr>
      <vt:lpstr>Follow-up Retention by Site</vt:lpstr>
      <vt:lpstr>Lower Retention among Hispanics</vt:lpstr>
      <vt:lpstr>Follow-up 13 Completion</vt:lpstr>
      <vt:lpstr>Follow-up 14 Completion (Closed Windows)</vt:lpstr>
      <vt:lpstr>Follow-up 14 Completion (Overall)</vt:lpstr>
      <vt:lpstr>PowerPoint Presentation</vt:lpstr>
      <vt:lpstr>PowerPoint Presentation</vt:lpstr>
      <vt:lpstr>Follow-up Retention</vt:lpstr>
      <vt:lpstr>Common Retention Obstacles</vt:lpstr>
      <vt:lpstr>Approaches for 85%+ FU Retention</vt:lpstr>
      <vt:lpstr>Newsletter</vt:lpstr>
      <vt:lpstr>Participant Summary Report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 Graham Barr</cp:lastModifiedBy>
  <cp:revision>568</cp:revision>
  <cp:lastPrinted>2012-02-24T22:33:20Z</cp:lastPrinted>
  <dcterms:created xsi:type="dcterms:W3CDTF">2010-09-15T12:03:53Z</dcterms:created>
  <dcterms:modified xsi:type="dcterms:W3CDTF">2014-02-06T12:39:23Z</dcterms:modified>
</cp:coreProperties>
</file>