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79" r:id="rId2"/>
  </p:sldMasterIdLst>
  <p:notesMasterIdLst>
    <p:notesMasterId r:id="rId18"/>
  </p:notesMasterIdLst>
  <p:handoutMasterIdLst>
    <p:handoutMasterId r:id="rId19"/>
  </p:handoutMasterIdLst>
  <p:sldIdLst>
    <p:sldId id="473" r:id="rId3"/>
    <p:sldId id="657" r:id="rId4"/>
    <p:sldId id="653" r:id="rId5"/>
    <p:sldId id="618" r:id="rId6"/>
    <p:sldId id="659" r:id="rId7"/>
    <p:sldId id="651" r:id="rId8"/>
    <p:sldId id="619" r:id="rId9"/>
    <p:sldId id="620" r:id="rId10"/>
    <p:sldId id="658" r:id="rId11"/>
    <p:sldId id="629" r:id="rId12"/>
    <p:sldId id="655" r:id="rId13"/>
    <p:sldId id="656" r:id="rId14"/>
    <p:sldId id="646" r:id="rId15"/>
    <p:sldId id="631" r:id="rId16"/>
    <p:sldId id="559" r:id="rId17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091"/>
    <a:srgbClr val="FEFFFC"/>
    <a:srgbClr val="FFFFFF"/>
    <a:srgbClr val="FFFEFB"/>
    <a:srgbClr val="CC00CC"/>
    <a:srgbClr val="FF00FF"/>
    <a:srgbClr val="FF9933"/>
    <a:srgbClr val="FFCC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4" autoAdjust="0"/>
  </p:normalViewPr>
  <p:slideViewPr>
    <p:cSldViewPr>
      <p:cViewPr>
        <p:scale>
          <a:sx n="85" d="100"/>
          <a:sy n="85" d="100"/>
        </p:scale>
        <p:origin x="-3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82B8BE-87BB-48A5-9AC0-175AA852D9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8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3BB3E9-E6B0-4251-94C1-FA28CE8C62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27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688975"/>
            <a:ext cx="4587875" cy="3440113"/>
          </a:xfrm>
          <a:ln w="12700"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59275"/>
            <a:ext cx="5140325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5" tIns="46738" rIns="93475" bIns="46738"/>
          <a:lstStyle/>
          <a:p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0457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29905A9-796D-482E-8F13-B12E4E26C2F0}" type="slidenum">
              <a:rPr lang="en-US" sz="1200"/>
              <a:pPr eaLnBrk="1" hangingPunct="1"/>
              <a:t>2</a:t>
            </a:fld>
            <a:endParaRPr lang="en-US" sz="1200" dirty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aseline="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2558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29905A9-796D-482E-8F13-B12E4E26C2F0}" type="slidenum">
              <a:rPr lang="en-US" sz="1200"/>
              <a:pPr eaLnBrk="1" hangingPunct="1"/>
              <a:t>3</a:t>
            </a:fld>
            <a:endParaRPr lang="en-US" sz="1200" dirty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aseline="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2558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78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78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69543-FC5B-4562-A378-BB5595F345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5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F45F9-AAE0-432F-95AE-4441E7D095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0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AD5FE-44F8-46D4-986E-5CB8E5DD5C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20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C5AA0-8D9B-47EC-9E0A-C68BA5BAB5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93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84499-C78D-447B-8E89-8EC336C614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43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C6FBE-7913-4DEB-BFDC-2962336398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7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itchFamily="34" charset="0"/>
              </a:defRPr>
            </a:lvl1pPr>
          </a:lstStyle>
          <a:p>
            <a:fld id="{2ED7D2F6-265C-4ECA-805A-9D1C47928B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7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86169-411C-48DF-88C3-C18973526D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0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DAE0E0-5EBE-45C9-BD63-B1AE265AA6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1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38045-A7E3-4B73-BFC8-6D744B7DF7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4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875D9-AFBE-4648-92F7-D8D8FDF13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4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5BB00-9AE3-4D38-861B-53869442C7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7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7B8D3B-DAE6-4F34-AFC3-7BC823FC9F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4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D759E-173B-4DE5-9235-E19D91C2A5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0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1B1D77-DEF7-4622-B3C9-B2ED4E08C0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3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</a:defRPr>
            </a:lvl1pPr>
          </a:lstStyle>
          <a:p>
            <a:fld id="{1C17F5DA-0112-4C14-94C8-64F0E0BC211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  <p:sldLayoutId id="2147484292" r:id="rId12"/>
    <p:sldLayoutId id="2147484293" r:id="rId13"/>
    <p:sldLayoutId id="21474842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fld id="{E2227E54-0298-4418-8765-B725AEFDCA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1"/>
          <p:cNvSpPr>
            <a:spLocks noChangeArrowheads="1"/>
          </p:cNvSpPr>
          <p:nvPr/>
        </p:nvSpPr>
        <p:spPr bwMode="auto">
          <a:xfrm>
            <a:off x="381000" y="1524000"/>
            <a:ext cx="8382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MESA </a:t>
            </a:r>
            <a:r>
              <a:rPr lang="en-US" sz="4800" dirty="0" smtClean="0">
                <a:solidFill>
                  <a:srgbClr val="FFFF00"/>
                </a:solidFill>
                <a:latin typeface="Times New Roman" pitchFamily="18" charset="0"/>
              </a:rPr>
              <a:t>Exam 6</a:t>
            </a:r>
          </a:p>
          <a:p>
            <a:pPr algn="ctr" eaLnBrk="0" hangingPunct="0"/>
            <a:r>
              <a:rPr lang="en-US" sz="4800" dirty="0" smtClean="0">
                <a:solidFill>
                  <a:srgbClr val="FFFF00"/>
                </a:solidFill>
                <a:latin typeface="Times New Roman" pitchFamily="18" charset="0"/>
              </a:rPr>
              <a:t>Operations </a:t>
            </a:r>
            <a:endParaRPr lang="en-US" sz="4800" dirty="0">
              <a:solidFill>
                <a:srgbClr val="FFFF00"/>
              </a:solidFill>
              <a:latin typeface="Times New Roman" pitchFamily="18" charset="0"/>
            </a:endParaRPr>
          </a:p>
          <a:p>
            <a:pPr algn="ctr" eaLnBrk="0" hangingPunct="0"/>
            <a:r>
              <a:rPr lang="en-US" sz="4800" dirty="0" smtClean="0">
                <a:solidFill>
                  <a:srgbClr val="FFFF00"/>
                </a:solidFill>
                <a:latin typeface="Times New Roman" pitchFamily="18" charset="0"/>
              </a:rPr>
              <a:t>Overview</a:t>
            </a:r>
            <a:endParaRPr lang="en-US" sz="48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482" name="Rectangle 12"/>
          <p:cNvSpPr>
            <a:spLocks noChangeArrowheads="1"/>
          </p:cNvSpPr>
          <p:nvPr/>
        </p:nvSpPr>
        <p:spPr bwMode="auto">
          <a:xfrm>
            <a:off x="1219200" y="3276600"/>
            <a:ext cx="6553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 dirty="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 dirty="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 dirty="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 dirty="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 dirty="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 dirty="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600" dirty="0">
              <a:solidFill>
                <a:srgbClr val="FFFFFF"/>
              </a:solidFill>
              <a:latin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Components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486468"/>
              </p:ext>
            </p:extLst>
          </p:nvPr>
        </p:nvGraphicFramePr>
        <p:xfrm>
          <a:off x="685800" y="1556079"/>
          <a:ext cx="7848600" cy="5271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5580"/>
                <a:gridCol w="1178489"/>
                <a:gridCol w="1471613"/>
                <a:gridCol w="2662918"/>
              </a:tblGrid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Time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Sample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 or Ancillary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Reception/Consent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Change Clothes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Blood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Pressure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Pulse Oximetry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+mn-ea"/>
                          <a:cs typeface="Arial"/>
                        </a:rPr>
                        <a:t>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Anthropometry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10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Phlebotomy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Urine Collection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Snack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+mn-ea"/>
                          <a:cs typeface="Arial"/>
                        </a:rPr>
                        <a:t>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/>
                          <a:cs typeface="Arial"/>
                        </a:rPr>
                        <a:t>Echocardiography</a:t>
                      </a:r>
                      <a:endParaRPr lang="en-US" sz="200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25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Arterial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Stiffness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Arial"/>
                          <a:cs typeface="Arial"/>
                        </a:rPr>
                        <a:t>Spirometry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20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2650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Lung/</a:t>
                      </a:r>
                      <a:r>
                        <a:rPr lang="en-US" sz="2000" dirty="0" err="1" smtClean="0">
                          <a:effectLst/>
                          <a:latin typeface="Arial"/>
                          <a:cs typeface="Arial"/>
                        </a:rPr>
                        <a:t>NonSmk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5847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Lung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CT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30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2650 (1000</a:t>
                      </a:r>
                      <a:r>
                        <a:rPr lang="en-US" sz="2000" baseline="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w/ contrast)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Lung/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Arial"/>
                          <a:cs typeface="Arial"/>
                        </a:rPr>
                        <a:t>NonSmk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6 Minute Walk Test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923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Patch </a:t>
                      </a: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Application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1500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AF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951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Total time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3:00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711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Questionnaires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328573"/>
              </p:ext>
            </p:extLst>
          </p:nvPr>
        </p:nvGraphicFramePr>
        <p:xfrm>
          <a:off x="685800" y="1556079"/>
          <a:ext cx="7848600" cy="48778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5580"/>
                <a:gridCol w="1178489"/>
                <a:gridCol w="1471613"/>
                <a:gridCol w="2662918"/>
              </a:tblGrid>
              <a:tr h="3058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Time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Sample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 or Ancillary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Medications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Medical History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Personal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History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Physical Activity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Urinary Incontinence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UKNOW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Lung Questionnaire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2650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Lung/</a:t>
                      </a:r>
                      <a:r>
                        <a:rPr lang="en-US" sz="2000" dirty="0" err="1" smtClean="0">
                          <a:effectLst/>
                          <a:latin typeface="Arial"/>
                          <a:cs typeface="Arial"/>
                        </a:rPr>
                        <a:t>NonSmk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COPD</a:t>
                      </a:r>
                      <a:r>
                        <a:rPr lang="en-US" sz="2000" baseline="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 Scores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20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2650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Lung/</a:t>
                      </a:r>
                      <a:r>
                        <a:rPr lang="en-US" sz="2000" dirty="0" err="1" smtClean="0">
                          <a:effectLst/>
                          <a:latin typeface="Arial"/>
                          <a:cs typeface="Arial"/>
                        </a:rPr>
                        <a:t>NonSmk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HF</a:t>
                      </a:r>
                      <a:r>
                        <a:rPr lang="en-US" sz="2000" baseline="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Symptoms</a:t>
                      </a: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/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Risk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25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Physical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Function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All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</a:t>
                      </a:r>
                      <a:r>
                        <a:rPr lang="en-US" sz="2000" baseline="0" dirty="0" smtClean="0">
                          <a:effectLst/>
                          <a:latin typeface="Arial"/>
                          <a:cs typeface="Arial"/>
                        </a:rPr>
                        <a:t>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717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Cognitive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Function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35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1500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AF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Additional Cognitive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Function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95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1040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MESA Memory/Cog </a:t>
                      </a:r>
                      <a:r>
                        <a:rPr lang="en-US" sz="2000" dirty="0" err="1" smtClean="0">
                          <a:effectLst/>
                          <a:latin typeface="Arial"/>
                          <a:ea typeface="+mn-ea"/>
                          <a:cs typeface="Arial"/>
                        </a:rPr>
                        <a:t>Fxn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Total (main)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2:05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Total (all)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4:15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663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– Other Visits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294099"/>
              </p:ext>
            </p:extLst>
          </p:nvPr>
        </p:nvGraphicFramePr>
        <p:xfrm>
          <a:off x="685800" y="1556079"/>
          <a:ext cx="7848600" cy="2187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0800"/>
                <a:gridCol w="1123269"/>
                <a:gridCol w="1471613"/>
                <a:gridCol w="2662918"/>
              </a:tblGrid>
              <a:tr h="3058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Time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Sample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 or Ancillary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717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Brain</a:t>
                      </a:r>
                      <a:r>
                        <a:rPr lang="en-US" sz="2000" baseline="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MRI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35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1500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AF/Memory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Carotid PET MRI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95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540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PET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4241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Lower Extremity</a:t>
                      </a:r>
                      <a:r>
                        <a:rPr lang="en-US" sz="2000" baseline="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MRI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45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753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Tissue Sodium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4241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CPET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 </a:t>
                      </a:r>
                      <a:r>
                        <a:rPr lang="en-US" sz="2000" baseline="0" dirty="0" err="1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hrs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300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4241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Brain PET/CSF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3-4 </a:t>
                      </a:r>
                      <a:r>
                        <a:rPr lang="en-US" sz="2000" dirty="0" err="1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hrs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540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MESA Memory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874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01000" cy="1143000"/>
          </a:xfrm>
        </p:spPr>
        <p:txBody>
          <a:bodyPr/>
          <a:lstStyle/>
          <a:p>
            <a:r>
              <a:rPr lang="en-US" dirty="0" smtClean="0"/>
              <a:t>Repeat Measures from Earlier Exams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014632"/>
              </p:ext>
            </p:extLst>
          </p:nvPr>
        </p:nvGraphicFramePr>
        <p:xfrm>
          <a:off x="457200" y="1600200"/>
          <a:ext cx="8229600" cy="42682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4332"/>
                <a:gridCol w="2787634"/>
                <a:gridCol w="2787634"/>
              </a:tblGrid>
              <a:tr h="3058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 or Ancillary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Previous Exams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Blood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Pressure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1, 2, 3, 4, 5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Pulse Oximetry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        </a:t>
                      </a:r>
                      <a:r>
                        <a:rPr lang="en-US" sz="2000" baseline="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     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Anthropometry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1, 2, 3, 4, 5</a:t>
                      </a: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Phlebotomy/Urine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1, 2, 3, 4, 5</a:t>
                      </a: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Medications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1, 2, 3, 4, 5</a:t>
                      </a: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Medical History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1, 2, 3, 4, 5</a:t>
                      </a: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Personal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History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1, 2, 3, 4, 5</a:t>
                      </a: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Physical Activity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1, 2, 3,</a:t>
                      </a:r>
                      <a:r>
                        <a:rPr lang="en-US" sz="2000" baseline="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    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Lung Questionnaire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Lung/</a:t>
                      </a:r>
                      <a:r>
                        <a:rPr lang="en-US" sz="2000" dirty="0" err="1" smtClean="0">
                          <a:effectLst/>
                          <a:latin typeface="Arial"/>
                          <a:cs typeface="Arial"/>
                        </a:rPr>
                        <a:t>NonSmk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       3, 4, 5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Spirometry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Lung/</a:t>
                      </a:r>
                      <a:r>
                        <a:rPr lang="en-US" sz="2000" dirty="0" err="1" smtClean="0">
                          <a:effectLst/>
                          <a:latin typeface="Arial"/>
                          <a:cs typeface="Arial"/>
                        </a:rPr>
                        <a:t>NonSmk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       3, 4, 5</a:t>
                      </a:r>
                    </a:p>
                  </a:txBody>
                  <a:tcPr marL="37407" marR="37407" marT="0" marB="0"/>
                </a:tc>
              </a:tr>
              <a:tr h="2689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Lung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CT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Lung/</a:t>
                      </a:r>
                      <a:r>
                        <a:rPr lang="en-US" sz="2000" dirty="0" err="1" smtClean="0">
                          <a:effectLst/>
                          <a:latin typeface="Arial"/>
                          <a:cs typeface="Arial"/>
                        </a:rPr>
                        <a:t>NonSmk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               5</a:t>
                      </a:r>
                    </a:p>
                  </a:txBody>
                  <a:tcPr marL="37407" marR="37407" marT="0" marB="0"/>
                </a:tc>
              </a:tr>
              <a:tr h="2717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Cognitive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Function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AF/Memory/Epi </a:t>
                      </a:r>
                      <a:r>
                        <a:rPr lang="en-US" sz="2000" dirty="0" err="1" smtClean="0">
                          <a:effectLst/>
                          <a:latin typeface="Arial"/>
                          <a:cs typeface="Arial"/>
                        </a:rPr>
                        <a:t>CogFunc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               5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768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Measures for Exam 6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5405922"/>
              </p:ext>
            </p:extLst>
          </p:nvPr>
        </p:nvGraphicFramePr>
        <p:xfrm>
          <a:off x="1295401" y="1600200"/>
          <a:ext cx="5731898" cy="4648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8980"/>
                <a:gridCol w="2662918"/>
              </a:tblGrid>
              <a:tr h="3058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 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Main or Ancillary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479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Heart Failure</a:t>
                      </a:r>
                      <a:r>
                        <a:rPr lang="en-US" sz="2000" baseline="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Risks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6 Minute Walk Test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1844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Echocardiography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368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Arterial </a:t>
                      </a: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Stiffness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CPET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MESA HF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04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Urinary Incontinence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UKNOW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04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Lung CT w/ Contrast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MESA Lung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04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Physical</a:t>
                      </a:r>
                      <a:r>
                        <a:rPr lang="en-US" sz="2000" baseline="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Function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MESA AF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04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Patch </a:t>
                      </a:r>
                      <a:r>
                        <a:rPr lang="en-US" sz="2000" dirty="0">
                          <a:effectLst/>
                          <a:latin typeface="Arial"/>
                          <a:cs typeface="Arial"/>
                        </a:rPr>
                        <a:t>Application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AF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04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Brain</a:t>
                      </a:r>
                      <a:r>
                        <a:rPr lang="en-US" sz="2000" baseline="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+mn-ea"/>
                          <a:cs typeface="Arial"/>
                        </a:rPr>
                        <a:t>MRI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AF/Memory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04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Lower Extremity</a:t>
                      </a:r>
                      <a:r>
                        <a:rPr lang="en-US" sz="2000" baseline="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MRI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Tissue Sodium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04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Brain PET/CSF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MESA Memory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04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Addnl</a:t>
                      </a:r>
                      <a:r>
                        <a:rPr lang="en-US" sz="2000" dirty="0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CogFunc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Memory/Epi </a:t>
                      </a:r>
                      <a:r>
                        <a:rPr lang="en-US" sz="2000" dirty="0" err="1" smtClean="0">
                          <a:effectLst/>
                          <a:latin typeface="Arial"/>
                          <a:cs typeface="Arial"/>
                        </a:rPr>
                        <a:t>CogFunc</a:t>
                      </a:r>
                      <a:endParaRPr lang="en-US" sz="2000" dirty="0" smtClean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  <a:tr h="3047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Carotid PET MRI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cs typeface="Arial"/>
                        </a:rPr>
                        <a:t>MESA PET</a:t>
                      </a:r>
                      <a:endParaRPr lang="en-US" sz="2000" dirty="0"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37407" marR="374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24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34" charset="-128"/>
              </a:rPr>
              <a:t>Thank You!!!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Outline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Design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Timeline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Components</a:t>
            </a:r>
            <a:endParaRPr lang="en-US" dirty="0">
              <a:latin typeface="Arial"/>
              <a:ea typeface="ＭＳ Ｐゴシック" pitchFamily="34" charset="-128"/>
              <a:cs typeface="Arial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endParaRPr lang="en-US" dirty="0">
              <a:latin typeface="Arial"/>
              <a:ea typeface="ＭＳ Ｐゴシック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1820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Exam 6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3962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No longer:  MESA Classic Exam </a:t>
            </a:r>
            <a:r>
              <a:rPr lang="en-US" sz="1600" dirty="0" smtClean="0">
                <a:latin typeface="Arial"/>
                <a:ea typeface="ＭＳ Ｐゴシック" pitchFamily="34" charset="-128"/>
                <a:cs typeface="Arial"/>
              </a:rPr>
              <a:t>(ancillaries)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endParaRPr lang="en-US" dirty="0">
              <a:latin typeface="Arial"/>
              <a:ea typeface="ＭＳ Ｐゴシック" pitchFamily="34" charset="-128"/>
              <a:cs typeface="Arial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Now: MESA Exam 6 = Core + Ancillaries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dirty="0" smtClean="0">
                <a:latin typeface="Arial"/>
                <a:ea typeface="ＭＳ Ｐゴシック" pitchFamily="34" charset="-128"/>
                <a:cs typeface="Arial"/>
              </a:rPr>
              <a:t>(particularly for ancillaries at all sites)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400" dirty="0" smtClean="0">
              <a:latin typeface="Arial"/>
              <a:ea typeface="ＭＳ Ｐゴシック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7711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Preparation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98" y="1600200"/>
            <a:ext cx="8887802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5062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Preparation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603"/>
          <a:stretch/>
        </p:blipFill>
        <p:spPr bwMode="auto">
          <a:xfrm>
            <a:off x="-1" y="1853253"/>
            <a:ext cx="9144001" cy="9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307"/>
          <a:stretch/>
        </p:blipFill>
        <p:spPr bwMode="auto">
          <a:xfrm>
            <a:off x="-8687" y="2880632"/>
            <a:ext cx="9152687" cy="2224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859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9067800" cy="1143000"/>
          </a:xfrm>
        </p:spPr>
        <p:txBody>
          <a:bodyPr/>
          <a:lstStyle/>
          <a:p>
            <a:r>
              <a:rPr lang="en-US" dirty="0" smtClean="0"/>
              <a:t>Exam 6 Timeline (Sept 2016-May 2018)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70" b="4838"/>
          <a:stretch/>
        </p:blipFill>
        <p:spPr bwMode="auto">
          <a:xfrm>
            <a:off x="381000" y="1524000"/>
            <a:ext cx="3886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31" r="2083" b="4838"/>
          <a:stretch/>
        </p:blipFill>
        <p:spPr bwMode="auto">
          <a:xfrm>
            <a:off x="4267200" y="1524000"/>
            <a:ext cx="4418808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1815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Core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104526"/>
              </p:ext>
            </p:extLst>
          </p:nvPr>
        </p:nvGraphicFramePr>
        <p:xfrm>
          <a:off x="381000" y="1676400"/>
          <a:ext cx="7924800" cy="426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6153"/>
                <a:gridCol w="5708647"/>
              </a:tblGrid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#Participants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~ 4000 </a:t>
                      </a:r>
                      <a:r>
                        <a:rPr lang="en-US" sz="2400" dirty="0" err="1" smtClean="0">
                          <a:latin typeface="Arial"/>
                          <a:cs typeface="Arial"/>
                        </a:rPr>
                        <a:t>ppts</a:t>
                      </a:r>
                      <a:r>
                        <a:rPr lang="en-US" sz="2400" dirty="0" smtClean="0">
                          <a:latin typeface="Arial"/>
                          <a:cs typeface="Arial"/>
                        </a:rPr>
                        <a:t>  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Time Burden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Average duration: 90 minutes      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Exam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components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Consent (Core + Ancillary Components)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Check-in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Seated blood pressure, pulse oximetry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Anthropometry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Phlebotomy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Medical history (SF-12) 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PROMIS Physical Function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Personal history/demographics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Arial"/>
                          <a:cs typeface="Arial"/>
                        </a:rPr>
                        <a:t>Medication Inventory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04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77200" cy="1143000"/>
          </a:xfrm>
        </p:spPr>
        <p:txBody>
          <a:bodyPr/>
          <a:lstStyle/>
          <a:p>
            <a:r>
              <a:rPr lang="en-US" dirty="0" smtClean="0"/>
              <a:t>Exam 6 Ancillary Studies (All Sites)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991209"/>
              </p:ext>
            </p:extLst>
          </p:nvPr>
        </p:nvGraphicFramePr>
        <p:xfrm>
          <a:off x="76200" y="1524000"/>
          <a:ext cx="8915401" cy="52425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9049"/>
                <a:gridCol w="863151"/>
                <a:gridCol w="2743200"/>
                <a:gridCol w="1905000"/>
                <a:gridCol w="1905001"/>
              </a:tblGrid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PI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Title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Name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Tests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Bertoni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/Shah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All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Transition from risk factors to early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heart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failure (H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F)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MESA HF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ECHO,</a:t>
                      </a:r>
                    </a:p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6MWT</a:t>
                      </a:r>
                    </a:p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(CPET)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Kramer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All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The Urinary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KNOWledge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Study 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UKNOW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QQF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Barr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Pulmonary microvascular perfusion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 MESA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MESA Lung 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Spiro, CT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Smith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650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COPD in non-smokers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MESA Lung Nonsmokers</a:t>
                      </a:r>
                      <a:endParaRPr lang="en-US" sz="2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Spiro, CT</a:t>
                      </a: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Heckbert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1500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Atrial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fibrillation (AF) &amp; </a:t>
                      </a: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vascular disease of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brain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MESA AF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Patch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m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onitor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382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610600" cy="1143000"/>
          </a:xfrm>
        </p:spPr>
        <p:txBody>
          <a:bodyPr/>
          <a:lstStyle/>
          <a:p>
            <a:r>
              <a:rPr lang="en-US" dirty="0" smtClean="0"/>
              <a:t>Exam 6 Ancillary Studies (Select Sites)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166821"/>
              </p:ext>
            </p:extLst>
          </p:nvPr>
        </p:nvGraphicFramePr>
        <p:xfrm>
          <a:off x="152400" y="1524000"/>
          <a:ext cx="8839199" cy="52425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3752"/>
                <a:gridCol w="1592649"/>
                <a:gridCol w="2866768"/>
                <a:gridCol w="1513015"/>
                <a:gridCol w="1513015"/>
              </a:tblGrid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PI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Title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Name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Test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Liu, Ding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All at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Wake, CU,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Minn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Obesity-related epigenetic changes and type-2 diabetes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MESA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Epi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-genetics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Blood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draw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Liu, Ding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1000 at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JHU,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Wake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Epigenetics of cognitive function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Epi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-genetics Cog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Fxn</a:t>
                      </a:r>
                      <a:endParaRPr lang="en-US" sz="2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Blood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draw, Cog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Fxn</a:t>
                      </a:r>
                      <a:endParaRPr lang="en-US" sz="2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Wang, Gupta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All at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NWU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Tissue Sodium, Inflammation, and Blood Pressure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MESA Tissue Sodium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MRI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Leg</a:t>
                      </a:r>
                      <a:endParaRPr lang="en-US" sz="2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Hughes,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Craft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 550 at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Wake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Cardiometabolic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risk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for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Alzheimer's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MESA Memory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MRI Brain</a:t>
                      </a: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Shea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 350 at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CU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HDL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and carotid FDG PET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MESA PET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PET, MRI Carotid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616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7472849</TotalTime>
  <Words>764</Words>
  <Application>Microsoft Macintosh PowerPoint</Application>
  <PresentationFormat>On-screen Show (4:3)</PresentationFormat>
  <Paragraphs>317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template</vt:lpstr>
      <vt:lpstr>1_template</vt:lpstr>
      <vt:lpstr>PowerPoint Presentation</vt:lpstr>
      <vt:lpstr>Outline</vt:lpstr>
      <vt:lpstr>Exam 6</vt:lpstr>
      <vt:lpstr>Exam 6 Preparation Timeline</vt:lpstr>
      <vt:lpstr>Exam 6 Preparation Timeline</vt:lpstr>
      <vt:lpstr>Exam 6 Timeline (Sept 2016-May 2018)</vt:lpstr>
      <vt:lpstr>Exam 6 Core</vt:lpstr>
      <vt:lpstr>Exam 6 Ancillary Studies (All Sites) </vt:lpstr>
      <vt:lpstr>Exam 6 Ancillary Studies (Select Sites)</vt:lpstr>
      <vt:lpstr>Exam 6 Components</vt:lpstr>
      <vt:lpstr>Exam 6 Questionnaires </vt:lpstr>
      <vt:lpstr>Exam 6 – Other Visits</vt:lpstr>
      <vt:lpstr>Repeat Measures from Earlier Exams</vt:lpstr>
      <vt:lpstr>New Measures for Exam 6</vt:lpstr>
      <vt:lpstr>Thank You!!!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</dc:title>
  <dc:creator>R. Graham</dc:creator>
  <cp:lastModifiedBy>Graham Barr</cp:lastModifiedBy>
  <cp:revision>707</cp:revision>
  <cp:lastPrinted>2012-02-24T22:33:20Z</cp:lastPrinted>
  <dcterms:created xsi:type="dcterms:W3CDTF">2010-09-15T12:03:53Z</dcterms:created>
  <dcterms:modified xsi:type="dcterms:W3CDTF">2016-07-25T21:38:11Z</dcterms:modified>
</cp:coreProperties>
</file>