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36" r:id="rId2"/>
    <p:sldMasterId id="2147484819" r:id="rId3"/>
    <p:sldMasterId id="2147484846" r:id="rId4"/>
    <p:sldMasterId id="2147484861" r:id="rId5"/>
    <p:sldMasterId id="2147484876" r:id="rId6"/>
    <p:sldMasterId id="2147484903" r:id="rId7"/>
  </p:sldMasterIdLst>
  <p:notesMasterIdLst>
    <p:notesMasterId r:id="rId40"/>
  </p:notesMasterIdLst>
  <p:handoutMasterIdLst>
    <p:handoutMasterId r:id="rId41"/>
  </p:handoutMasterIdLst>
  <p:sldIdLst>
    <p:sldId id="749" r:id="rId8"/>
    <p:sldId id="898" r:id="rId9"/>
    <p:sldId id="747" r:id="rId10"/>
    <p:sldId id="905" r:id="rId11"/>
    <p:sldId id="908" r:id="rId12"/>
    <p:sldId id="821" r:id="rId13"/>
    <p:sldId id="895" r:id="rId14"/>
    <p:sldId id="903" r:id="rId15"/>
    <p:sldId id="912" r:id="rId16"/>
    <p:sldId id="910" r:id="rId17"/>
    <p:sldId id="909" r:id="rId18"/>
    <p:sldId id="810" r:id="rId19"/>
    <p:sldId id="795" r:id="rId20"/>
    <p:sldId id="1061" r:id="rId21"/>
    <p:sldId id="1062" r:id="rId22"/>
    <p:sldId id="1058" r:id="rId23"/>
    <p:sldId id="1022" r:id="rId24"/>
    <p:sldId id="1023" r:id="rId25"/>
    <p:sldId id="1024" r:id="rId26"/>
    <p:sldId id="1025" r:id="rId27"/>
    <p:sldId id="1028" r:id="rId28"/>
    <p:sldId id="1032" r:id="rId29"/>
    <p:sldId id="1059" r:id="rId30"/>
    <p:sldId id="1053" r:id="rId31"/>
    <p:sldId id="979" r:id="rId32"/>
    <p:sldId id="998" r:id="rId33"/>
    <p:sldId id="1060" r:id="rId34"/>
    <p:sldId id="1056" r:id="rId35"/>
    <p:sldId id="1052" r:id="rId36"/>
    <p:sldId id="1063" r:id="rId37"/>
    <p:sldId id="1057" r:id="rId38"/>
    <p:sldId id="429" r:id="rId39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can Davidson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FF"/>
    <a:srgbClr val="FF33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591" autoAdjust="0"/>
  </p:normalViewPr>
  <p:slideViewPr>
    <p:cSldViewPr>
      <p:cViewPr>
        <p:scale>
          <a:sx n="80" d="100"/>
          <a:sy n="80" d="100"/>
        </p:scale>
        <p:origin x="-128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56"/>
    </p:cViewPr>
  </p:sorterViewPr>
  <p:notesViewPr>
    <p:cSldViewPr>
      <p:cViewPr varScale="1">
        <p:scale>
          <a:sx n="75" d="100"/>
          <a:sy n="75" d="100"/>
        </p:scale>
        <p:origin x="-1608" y="-90"/>
      </p:cViewPr>
      <p:guideLst>
        <p:guide orient="horz" pos="2160"/>
        <p:guide pos="3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73FA57-34CB-4D6C-A567-432EAEE8B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4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6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Positive but weaker and non-significant relationships were observed for CD51</a:t>
            </a:r>
            <a:r>
              <a:rPr lang="en-US" baseline="30000" dirty="0" smtClean="0">
                <a:ea typeface="+mn-ea"/>
                <a:cs typeface="+mn-cs"/>
              </a:rPr>
              <a:t>+</a:t>
            </a:r>
            <a:r>
              <a:rPr lang="en-US" dirty="0" smtClean="0">
                <a:ea typeface="+mn-ea"/>
                <a:cs typeface="+mn-cs"/>
              </a:rPr>
              <a:t> EMPs and CD62E</a:t>
            </a:r>
            <a:r>
              <a:rPr lang="en-US" baseline="30000" dirty="0" smtClean="0">
                <a:ea typeface="+mn-ea"/>
                <a:cs typeface="+mn-cs"/>
              </a:rPr>
              <a:t>+</a:t>
            </a:r>
            <a:r>
              <a:rPr lang="en-US" dirty="0" smtClean="0">
                <a:ea typeface="+mn-ea"/>
                <a:cs typeface="+mn-cs"/>
              </a:rPr>
              <a:t> EMPs. </a:t>
            </a:r>
            <a:endParaRPr lang="en-US" dirty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3791D3-089F-6B42-AAC0-B602006667FF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9967"/>
            <a:ext cx="4572000" cy="3449836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69793"/>
            <a:ext cx="5486400" cy="41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4E3AA3-8871-8046-A254-E6D02A00F166}" type="slidenum">
              <a:rPr lang="de-DE" sz="1200">
                <a:solidFill>
                  <a:prstClr val="black"/>
                </a:solidFill>
              </a:rPr>
              <a:pPr eaLnBrk="1" hangingPunct="1"/>
              <a:t>22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27" y="8737700"/>
            <a:ext cx="2972421" cy="460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51" tIns="45876" rIns="91751" bIns="45876"/>
          <a:lstStyle/>
          <a:p>
            <a:fld id="{4C9D00BC-983A-4169-BDAD-41133C28D7A9}" type="slidenum">
              <a:rPr lang="en-US"/>
              <a:pPr/>
              <a:t>25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88975"/>
            <a:ext cx="4600575" cy="345122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70421"/>
            <a:ext cx="5485158" cy="4137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51" tIns="45876" rIns="91751" bIns="4587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UPDATE AND CHECK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3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7032F38-4862-4A5C-96AB-5343E94E4449}" type="slidenum">
              <a:rPr lang="en-US"/>
              <a:pPr/>
              <a:t>12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Compare with autopsy</a:t>
            </a:r>
            <a:r>
              <a:rPr lang="en-US" baseline="0" dirty="0" smtClean="0"/>
              <a:t> studies:</a:t>
            </a:r>
          </a:p>
          <a:p>
            <a:r>
              <a:rPr lang="en-US" baseline="0" dirty="0" smtClean="0"/>
              <a:t>Leopold/Gough (1957)  65 </a:t>
            </a:r>
            <a:r>
              <a:rPr lang="en-US" baseline="0" dirty="0" err="1" smtClean="0"/>
              <a:t>panacinar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75 </a:t>
            </a:r>
            <a:r>
              <a:rPr lang="en-US" baseline="0" dirty="0" err="1" smtClean="0"/>
              <a:t>panlobular+panacinar</a:t>
            </a:r>
            <a:endParaRPr lang="en-US" baseline="0" dirty="0" smtClean="0"/>
          </a:p>
          <a:p>
            <a:r>
              <a:rPr lang="en-US" baseline="0" dirty="0" err="1" smtClean="0"/>
              <a:t>Thurlbeck</a:t>
            </a:r>
            <a:r>
              <a:rPr lang="en-US" baseline="0" dirty="0" smtClean="0"/>
              <a:t> (1963, Boston): </a:t>
            </a:r>
            <a:r>
              <a:rPr lang="en-US" baseline="0" dirty="0" err="1" smtClean="0"/>
              <a:t>centrilobular</a:t>
            </a:r>
            <a:r>
              <a:rPr lang="en-US" baseline="0" dirty="0" smtClean="0"/>
              <a:t> emphysema in 22% of 138 unselected autopsies and </a:t>
            </a:r>
            <a:r>
              <a:rPr lang="en-US" baseline="0" dirty="0" err="1" smtClean="0"/>
              <a:t>panlobular</a:t>
            </a:r>
            <a:r>
              <a:rPr lang="en-US" baseline="0" dirty="0" smtClean="0"/>
              <a:t> in 14%</a:t>
            </a:r>
          </a:p>
          <a:p>
            <a:r>
              <a:rPr lang="en-US" baseline="0" dirty="0" smtClean="0"/>
              <a:t>Heard/</a:t>
            </a:r>
            <a:r>
              <a:rPr lang="en-US" baseline="0" dirty="0" err="1" smtClean="0"/>
              <a:t>Izukawa</a:t>
            </a:r>
            <a:r>
              <a:rPr lang="en-US" baseline="0" dirty="0" smtClean="0"/>
              <a:t> (1964, London):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9967"/>
            <a:ext cx="4572000" cy="3449836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69793"/>
            <a:ext cx="5486400" cy="41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2ECAC0-8D26-5741-BB98-61096C6905E6}" type="slidenum">
              <a:rPr lang="de-DE" sz="1200">
                <a:solidFill>
                  <a:prstClr val="black"/>
                </a:solidFill>
              </a:rPr>
              <a:pPr eaLnBrk="1" hangingPunct="1"/>
              <a:t>18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69793"/>
            <a:ext cx="5486400" cy="41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168BF2-3CD6-574B-AE94-4BF9DF9F0FE8}" type="slidenum">
              <a:rPr lang="de-DE" sz="1200">
                <a:solidFill>
                  <a:prstClr val="black"/>
                </a:solidFill>
              </a:rPr>
              <a:pPr eaLnBrk="1" hangingPunct="1"/>
              <a:t>19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916B-D6DA-46C2-817A-FD0BD95A3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573-71E9-45D5-868B-911469446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526-3F2D-412E-9833-FCA371AD7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AD98-ADA2-4B3B-859A-B1B99E31E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303-76EF-4A3C-955F-DC23F74C4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AADC-AD01-4320-936F-67228D3F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953C-B774-42C5-A679-DAC23931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95AA-FC6A-4F3C-B412-77BA9B6BE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A048-5905-4DF8-A89A-74AAF2E2F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149B-4289-4CC6-95ED-021F02915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CE49-B3B5-4ADC-90BA-D21F11EFC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D1D-55EC-47DB-86BF-375D00D4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F4F63-F64C-47E7-946A-3724660C6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BF48-7A44-4D8F-9DAB-618293200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BC53-5ADF-423F-972B-A0CB2084B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CA18-A9CD-475D-9E23-B635F49B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F8D9-3AAB-44FE-99B4-A49ABFC92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B8D7-3149-4D88-9BB4-798B5166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B9A8-D13E-4FC5-B165-16D6EEEF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E161-DD50-4DBE-B5A5-236F2EFE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63DD-3927-4C3E-85C9-32AE8C32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FD3C-A0D5-D641-9117-B15757BEDCA9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D07E-4FAC-3648-B055-95A274F113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76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C3C3-6606-45D3-85D9-C6636AF9C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1EA0-8936-7D48-B472-CA15E74A2CFB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FC53-5124-1B4D-B394-EB14601773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345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B4F3-43C8-4044-A31B-2672EC0294FD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20D4-553A-794F-B6B0-9B3DB2533B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896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41C7-5720-8A4C-97FC-1DFB1EE4B2A9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418B-C835-5048-9CDA-3E9E6CFDFE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530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46BA-43EB-0B46-BBC7-5760349AD707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5852-2366-1842-8568-A9DF71B9F6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878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4B70-D11B-9740-ACAB-7E13B24619E1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4ECD-A451-364C-A752-8EFF5F2714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09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D379-2AA9-F442-868C-BE76E5133BC4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3A2F-CBE1-6F44-B560-0083719BA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81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0618-9401-2441-BAAE-87A0739B11D6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F34F-DB70-9E48-A9AB-A1BB2FDC3F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232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B79C-B7E2-1F4D-B96C-3429C1B3D32E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FF38-2837-4641-8A78-F843F12C80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125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045A-DADD-6640-A316-EF7FACE1B82B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E3E0-0DBC-7E45-9F77-547C335410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54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4BD9-7213-9146-8367-6C300344683A}" type="datetime1">
              <a:rPr lang="de-DE"/>
              <a:pPr>
                <a:defRPr/>
              </a:pPr>
              <a:t>2/13/14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2761-27FD-C84F-BD14-91364A271D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13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378E-ABC2-42F8-B20F-0F6589EA2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916B-D6DA-46C2-817A-FD0BD95A3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8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D1D-55EC-47DB-86BF-375D00D4F4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2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C3C3-6606-45D3-85D9-C6636AF9C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63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378E-ABC2-42F8-B20F-0F6589EA2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75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FCF0-8FC2-45FD-B442-A5FDECD83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77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15C-96B5-406F-AD40-A764AFB47B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5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B855-65C1-4EDA-BD5C-BDD7F8C5E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97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C320-30A2-4324-AC46-AB9222F95E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17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E934-6C4F-4733-A017-53834E30ED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75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573-71E9-45D5-868B-9114694467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FCF0-8FC2-45FD-B442-A5FDECD8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526-3F2D-412E-9833-FCA371AD7D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14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AD98-ADA2-4B3B-859A-B1B99E31E7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37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303-76EF-4A3C-955F-DC23F74C45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6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AADC-AD01-4320-936F-67228D3F88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76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916B-D6DA-46C2-817A-FD0BD95A3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9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D1D-55EC-47DB-86BF-375D00D4F4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C3C3-6606-45D3-85D9-C6636AF9C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43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378E-ABC2-42F8-B20F-0F6589EA2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3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FCF0-8FC2-45FD-B442-A5FDECD83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29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15C-96B5-406F-AD40-A764AFB47B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15C-96B5-406F-AD40-A764AFB4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B855-65C1-4EDA-BD5C-BDD7F8C5E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45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C320-30A2-4324-AC46-AB9222F95E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6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E934-6C4F-4733-A017-53834E30ED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1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573-71E9-45D5-868B-9114694467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78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526-3F2D-412E-9833-FCA371AD7D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3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AD98-ADA2-4B3B-859A-B1B99E31E7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85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303-76EF-4A3C-955F-DC23F74C45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73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AADC-AD01-4320-936F-67228D3F88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24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7140A2-0F6A-7546-9B94-E9967B82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03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32B830-24FD-DD44-822F-2DA0E851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B855-65C1-4EDA-BD5C-BDD7F8C5E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4CA609-DA07-DD47-BB28-98B506412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49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CEC23E-D918-624E-9191-02271434B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16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37EC223-B0AF-A04A-A755-C24B279A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66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5AE09F2-8FEE-3147-A555-B83B7A113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64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0390C0-2B78-D34C-91A1-E8B33D87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A0B18B3-5F52-5C4C-B22D-A54F788C3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98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C5CD1D-C00C-8A4C-833F-28B7F1AAD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2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B640D4-9299-3144-936C-A48143428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1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341310-8CA4-854A-8C8C-DA5EDCA27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25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3DCB2B-AA45-C24B-8D94-92691CC47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C320-30A2-4324-AC46-AB9222F9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54EAD8E-6E77-AC4E-9A85-9DA9DA074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23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089CC0-96F8-D340-AD32-8EB3BFA9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2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916B-D6DA-46C2-817A-FD0BD95A3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97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D1D-55EC-47DB-86BF-375D00D4F4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32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C3C3-6606-45D3-85D9-C6636AF9C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744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378E-ABC2-42F8-B20F-0F6589EA29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37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FCF0-8FC2-45FD-B442-A5FDECD83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19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415C-96B5-406F-AD40-A764AFB47B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93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B855-65C1-4EDA-BD5C-BDD7F8C5E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491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C320-30A2-4324-AC46-AB9222F95E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E934-6C4F-4733-A017-53834E30E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E934-6C4F-4733-A017-53834E30ED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241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573-71E9-45D5-868B-9114694467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694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526-3F2D-412E-9833-FCA371AD7D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99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EAD98-ADA2-4B3B-859A-B1B99E31E7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296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303-76EF-4A3C-955F-DC23F74C45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563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7AADC-AD01-4320-936F-67228D3F88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theme" Target="../theme/theme7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663CB-2EB1-47EC-8660-241166C1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99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  <p:sldLayoutId id="2147484783" r:id="rId12"/>
    <p:sldLayoutId id="2147484784" r:id="rId13"/>
    <p:sldLayoutId id="214748478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A55405-2BA9-43CC-8365-45A2CC389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0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6" r:id="rId12"/>
    <p:sldLayoutId id="2147484797" r:id="rId13"/>
    <p:sldLayoutId id="214748479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2A"/>
            </a:gs>
            <a:gs pos="100000">
              <a:srgbClr val="00009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2431B65E-34A5-1245-98F6-DB142D35F397}" type="datetime1">
              <a:rPr lang="de-DE"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2/13/14</a:t>
            </a:fld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1BCA20DF-034D-9E48-8E23-6E7003D970B8}" type="slidenum">
              <a:rPr lang="de-DE">
                <a:ea typeface="ＭＳ Ｐゴシック" charset="0"/>
                <a:cs typeface="ＭＳ Ｐゴシック" charset="0"/>
              </a:rPr>
              <a:pPr defTabSz="457200" eaLnBrk="1" hangingPunct="1">
                <a:defRPr/>
              </a:pPr>
              <a:t>‹#›</a:t>
            </a:fld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6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663CB-2EB1-47EC-8660-241166C116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22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  <p:sldLayoutId id="214748486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663CB-2EB1-47EC-8660-241166C116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492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  <p:sldLayoutId id="214748487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914400"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914400"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E581E9F-B83A-2C4B-801E-523E7B6B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010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  <p:sldLayoutId id="2147484888" r:id="rId12"/>
    <p:sldLayoutId id="2147484889" r:id="rId13"/>
    <p:sldLayoutId id="214748489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663CB-2EB1-47EC-8660-241166C116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73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  <p:sldLayoutId id="2147484916" r:id="rId13"/>
    <p:sldLayoutId id="214748491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emf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file:///Z:\Papers\CT%20Repro+Validation\Paper\whole_lung_partial_unseg-1.JPG" TargetMode="External"/><Relationship Id="rId8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cid:2ba2e5dd-d789-4706-8ec3-6974eafce83e@mc.cumc.columbia.edu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microsoft.com/office/2007/relationships/media" Target="file://localhost/Users/gbarr/Desktop/Talks%20(mobile)/MESA%20COPD%20PBF-%20ISERM/004-movie.mov" TargetMode="External"/><Relationship Id="rId2" Type="http://schemas.openxmlformats.org/officeDocument/2006/relationships/video" Target="file://localhost/Users/gbarr/Desktop/Talks%20(mobile)/MESA%20COPD%20PBF-%20ISERM/004-movie.m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gif"/><Relationship Id="rId5" Type="http://schemas.openxmlformats.org/officeDocument/2006/relationships/image" Target="http://mesa-nhlbi.org/siteblocks/images/MesaLogo-100x61.gif" TargetMode="External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http://mesa-nhlbi.org/siteblocks/images/MesaLogo-100x61.g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0" y="114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Rediscovering Pulmonary Emphysema, and Implications for Cardiac </a:t>
            </a:r>
            <a:r>
              <a:rPr lang="en-US" sz="4400" dirty="0">
                <a:solidFill>
                  <a:srgbClr val="FFFF00"/>
                </a:solidFill>
              </a:rPr>
              <a:t>F</a:t>
            </a:r>
            <a:r>
              <a:rPr lang="en-US" sz="4400" dirty="0" smtClean="0">
                <a:solidFill>
                  <a:srgbClr val="FFFF00"/>
                </a:solidFill>
              </a:rPr>
              <a:t>unction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The MESA Lung Study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219200" y="3124200"/>
            <a:ext cx="655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r>
              <a:rPr lang="en-US" sz="3200" dirty="0">
                <a:solidFill>
                  <a:srgbClr val="FFFFFF"/>
                </a:solidFill>
                <a:latin typeface="Arial Unicode MS" pitchFamily="34" charset="-128"/>
              </a:rPr>
              <a:t>R Graham Barr, MD </a:t>
            </a:r>
            <a:r>
              <a:rPr lang="en-US" sz="3200" dirty="0" err="1">
                <a:solidFill>
                  <a:srgbClr val="FFFFFF"/>
                </a:solidFill>
                <a:latin typeface="Arial Unicode MS" pitchFamily="34" charset="-128"/>
              </a:rPr>
              <a:t>DrPH</a:t>
            </a: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Departments of Medicine and Epidemiology</a:t>
            </a: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</a:rPr>
              <a:t>Columbia University Medical Center</a:t>
            </a: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1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Funding: NHLBI </a:t>
            </a: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R01s HL077612</a:t>
            </a: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 HL075476</a:t>
            </a: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,</a:t>
            </a: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 HL093081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 Unicode MS" pitchFamily="34" charset="-128"/>
              </a:rPr>
              <a:t>RC1 </a:t>
            </a:r>
            <a:r>
              <a:rPr lang="en-US" sz="1600" dirty="0">
                <a:solidFill>
                  <a:srgbClr val="FFFFFF"/>
                </a:solidFill>
                <a:latin typeface="Arial Unicode MS" pitchFamily="34" charset="-128"/>
              </a:rPr>
              <a:t>HL100543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solidFill>
                <a:srgbClr val="FFFFFF"/>
              </a:solidFill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304800" y="3962400"/>
          <a:ext cx="10080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hoto Editor Photo" r:id="rId4" imgW="657317" imgH="695238" progId="">
                  <p:embed/>
                </p:oleObj>
              </mc:Choice>
              <mc:Fallback>
                <p:oleObj name="Photo Editor Photo" r:id="rId4" imgW="657317" imgH="695238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10080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/>
          <a:lstStyle/>
          <a:p>
            <a:r>
              <a:rPr lang="en-US" sz="4400" dirty="0" smtClean="0"/>
              <a:t>Emphysema on CT – Quantitative </a:t>
            </a:r>
            <a:endParaRPr lang="en-US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5410200" cy="3505200"/>
          </a:xfrm>
        </p:spPr>
        <p:txBody>
          <a:bodyPr/>
          <a:lstStyle/>
          <a:p>
            <a:pPr lvl="1">
              <a:spcBef>
                <a:spcPts val="1200"/>
              </a:spcBef>
              <a:buFontTx/>
              <a:buNone/>
            </a:pPr>
            <a:r>
              <a:rPr lang="en-US" altLang="zh-TW" sz="2000" dirty="0" smtClean="0">
                <a:latin typeface="Arial" pitchFamily="34" charset="0"/>
                <a:ea typeface="PMingLiU" pitchFamily="18" charset="-120"/>
              </a:rPr>
              <a:t>Percent emphysema</a:t>
            </a:r>
          </a:p>
          <a:p>
            <a:pPr lvl="1">
              <a:spcBef>
                <a:spcPts val="1200"/>
              </a:spcBef>
              <a:buFontTx/>
              <a:buNone/>
            </a:pPr>
            <a:r>
              <a:rPr lang="en-US" altLang="zh-TW" sz="2000" dirty="0" smtClean="0">
                <a:latin typeface="Arial" pitchFamily="34" charset="0"/>
                <a:ea typeface="PMingLiU" pitchFamily="18" charset="-120"/>
              </a:rPr>
              <a:t>              = </a:t>
            </a:r>
          </a:p>
          <a:p>
            <a:pPr lvl="1">
              <a:spcBef>
                <a:spcPts val="1800"/>
              </a:spcBef>
              <a:buFontTx/>
              <a:buNone/>
            </a:pPr>
            <a:r>
              <a:rPr lang="en-US" altLang="zh-TW" sz="2000" dirty="0" smtClean="0">
                <a:latin typeface="Arial" pitchFamily="34" charset="0"/>
                <a:ea typeface="PMingLiU" pitchFamily="18" charset="-120"/>
              </a:rPr>
              <a:t>   </a:t>
            </a: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-1295400" y="2721114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ts val="1800"/>
              </a:spcBef>
            </a:pPr>
            <a:r>
              <a:rPr lang="en-US" altLang="zh-TW" sz="2000" dirty="0">
                <a:latin typeface="Arial" pitchFamily="34" charset="0"/>
                <a:ea typeface="PMingLiU" pitchFamily="18" charset="-120"/>
              </a:rPr>
              <a:t>number voxels &lt; -</a:t>
            </a:r>
            <a:r>
              <a:rPr lang="en-US" altLang="zh-TW" sz="2000" dirty="0" smtClean="0">
                <a:latin typeface="Arial" pitchFamily="34" charset="0"/>
                <a:ea typeface="PMingLiU" pitchFamily="18" charset="-120"/>
              </a:rPr>
              <a:t>950 </a:t>
            </a:r>
            <a:r>
              <a:rPr lang="en-US" altLang="zh-TW" sz="2000" dirty="0">
                <a:latin typeface="Arial" pitchFamily="34" charset="0"/>
                <a:ea typeface="PMingLiU" pitchFamily="18" charset="-120"/>
              </a:rPr>
              <a:t>HU</a:t>
            </a:r>
          </a:p>
          <a:p>
            <a:pPr lvl="1" algn="ctr"/>
            <a:r>
              <a:rPr lang="en-US" altLang="zh-TW" sz="2000" dirty="0">
                <a:latin typeface="Arial" pitchFamily="34" charset="0"/>
                <a:ea typeface="PMingLiU" pitchFamily="18" charset="-120"/>
              </a:rPr>
              <a:t>total </a:t>
            </a:r>
            <a:r>
              <a:rPr lang="en-US" altLang="zh-TW" sz="2000" dirty="0" err="1">
                <a:latin typeface="Arial" pitchFamily="34" charset="0"/>
                <a:ea typeface="PMingLiU" pitchFamily="18" charset="-120"/>
              </a:rPr>
              <a:t>voxels</a:t>
            </a:r>
            <a:endParaRPr lang="en-US" altLang="zh-TW" sz="2000" dirty="0">
              <a:latin typeface="Arial" pitchFamily="34" charset="0"/>
              <a:ea typeface="PMingLiU" pitchFamily="18" charset="-120"/>
            </a:endParaRPr>
          </a:p>
        </p:txBody>
      </p:sp>
      <p:cxnSp>
        <p:nvCxnSpPr>
          <p:cNvPr id="37893" name="Straight Connector 10"/>
          <p:cNvCxnSpPr>
            <a:cxnSpLocks noChangeShapeType="1"/>
          </p:cNvCxnSpPr>
          <p:nvPr/>
        </p:nvCxnSpPr>
        <p:spPr bwMode="auto">
          <a:xfrm>
            <a:off x="76200" y="3124200"/>
            <a:ext cx="2819400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37894" name="Content Placeholder 12" descr="Nonsmoker75_mergedimage.jpg"/>
          <p:cNvPicPr>
            <a:picLocks noChangeAspect="1"/>
          </p:cNvPicPr>
          <p:nvPr/>
        </p:nvPicPr>
        <p:blipFill>
          <a:blip r:embed="rId3" cstate="print"/>
          <a:srcRect l="3661" t="15250" r="3012" b="48750"/>
          <a:stretch>
            <a:fillRect/>
          </a:stretch>
        </p:blipFill>
        <p:spPr bwMode="auto">
          <a:xfrm>
            <a:off x="2971800" y="1533525"/>
            <a:ext cx="6172200" cy="254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4038600"/>
            <a:ext cx="899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Reproducible</a:t>
            </a:r>
          </a:p>
          <a:p>
            <a:pPr marL="742950" lvl="1" indent="-285750">
              <a:spcBef>
                <a:spcPts val="600"/>
              </a:spcBef>
              <a:buSzPct val="100000"/>
              <a:buFontTx/>
              <a:buChar char="–"/>
            </a:pP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Inter-rater ICC=0.99; inter-scan ICC=0.94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00100" lvl="1" indent="-342900">
              <a:spcBef>
                <a:spcPts val="600"/>
              </a:spcBef>
              <a:buSzPct val="100000"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531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2743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Looks like gold standard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Moderate reproducibility</a:t>
            </a:r>
          </a:p>
          <a:p>
            <a:pPr lvl="1">
              <a:spcBef>
                <a:spcPct val="50000"/>
              </a:spcBef>
            </a:pPr>
            <a:r>
              <a:rPr lang="en-US" dirty="0" err="1" smtClean="0">
                <a:latin typeface="Arial" pitchFamily="34" charset="0"/>
              </a:rPr>
              <a:t>κ</a:t>
            </a:r>
            <a:r>
              <a:rPr lang="en-US" dirty="0" smtClean="0">
                <a:latin typeface="Arial" pitchFamily="34" charset="0"/>
              </a:rPr>
              <a:t>=0.66 for mild emphysema</a:t>
            </a:r>
          </a:p>
          <a:p>
            <a:pPr lvl="1">
              <a:spcBef>
                <a:spcPct val="50000"/>
              </a:spcBef>
            </a:pPr>
            <a:r>
              <a:rPr lang="en-US" dirty="0" err="1" smtClean="0">
                <a:latin typeface="Arial" pitchFamily="34" charset="0"/>
              </a:rPr>
              <a:t>κ</a:t>
            </a:r>
            <a:r>
              <a:rPr lang="en-US" dirty="0" smtClean="0">
                <a:latin typeface="Arial" pitchFamily="34" charset="0"/>
              </a:rPr>
              <a:t>=0.93 for moderate-severe emphysema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1143000"/>
          </a:xfrm>
        </p:spPr>
        <p:txBody>
          <a:bodyPr/>
          <a:lstStyle/>
          <a:p>
            <a:r>
              <a:rPr lang="en-US" sz="4400" dirty="0" smtClean="0"/>
              <a:t>Emphysema on CT – Qualitative</a:t>
            </a:r>
            <a:endParaRPr lang="en-US" sz="3600" dirty="0" smtClean="0"/>
          </a:p>
        </p:txBody>
      </p:sp>
      <p:pic>
        <p:nvPicPr>
          <p:cNvPr id="7" name="Picture 22" descr="thmb_45b72b08bf82f_emf-centri"/>
          <p:cNvPicPr>
            <a:picLocks noChangeAspect="1" noChangeArrowheads="1"/>
          </p:cNvPicPr>
          <p:nvPr/>
        </p:nvPicPr>
        <p:blipFill>
          <a:blip r:embed="rId3" cstate="print"/>
          <a:srcRect r="23784"/>
          <a:stretch>
            <a:fillRect/>
          </a:stretch>
        </p:blipFill>
        <p:spPr bwMode="auto">
          <a:xfrm>
            <a:off x="5791200" y="1539672"/>
            <a:ext cx="3352800" cy="2651328"/>
          </a:xfrm>
          <a:prstGeom prst="rect">
            <a:avLst/>
          </a:prstGeom>
          <a:noFill/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356350" y="4038600"/>
            <a:ext cx="278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dirty="0"/>
              <a:t>http://www.radiologyassistant.nl/en/42d94cd0c326b</a:t>
            </a:r>
          </a:p>
        </p:txBody>
      </p:sp>
    </p:spTree>
    <p:extLst>
      <p:ext uri="{BB962C8B-B14F-4D97-AF65-F5344CB8AC3E}">
        <p14:creationId xmlns:p14="http://schemas.microsoft.com/office/powerpoint/2010/main" val="1410613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1524000"/>
            <a:ext cx="1258888" cy="3429000"/>
            <a:chOff x="3456" y="1638"/>
            <a:chExt cx="1104" cy="2682"/>
          </a:xfrm>
        </p:grpSpPr>
        <p:pic>
          <p:nvPicPr>
            <p:cNvPr id="53266" name="Picture 5" descr="LungLob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810" t="57356" r="2705" b="4263"/>
            <a:stretch>
              <a:fillRect/>
            </a:stretch>
          </p:blipFill>
          <p:spPr bwMode="auto">
            <a:xfrm>
              <a:off x="3456" y="1776"/>
              <a:ext cx="107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 rot="5400000">
              <a:off x="3747" y="1443"/>
              <a:ext cx="617" cy="1008"/>
            </a:xfrm>
            <a:prstGeom prst="parallelogram">
              <a:avLst>
                <a:gd name="adj" fmla="val 17882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68" name="AutoShape 7"/>
            <p:cNvSpPr>
              <a:spLocks noChangeArrowheads="1"/>
            </p:cNvSpPr>
            <p:nvPr/>
          </p:nvSpPr>
          <p:spPr bwMode="auto">
            <a:xfrm rot="5400000">
              <a:off x="3312" y="3120"/>
              <a:ext cx="1392" cy="1008"/>
            </a:xfrm>
            <a:prstGeom prst="parallelogram">
              <a:avLst>
                <a:gd name="adj" fmla="val 107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325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1365" t="14995" r="3030" b="11334"/>
          <a:stretch>
            <a:fillRect/>
          </a:stretch>
        </p:blipFill>
        <p:spPr>
          <a:xfrm>
            <a:off x="762000" y="3352800"/>
            <a:ext cx="2897188" cy="2332038"/>
          </a:xfrm>
          <a:noFill/>
        </p:spPr>
      </p:pic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Validation of Partial-Lung Measures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24000" y="6384925"/>
            <a:ext cx="7543800" cy="396875"/>
            <a:chOff x="-12060" y="0"/>
            <a:chExt cx="17820" cy="250"/>
          </a:xfrm>
        </p:grpSpPr>
        <p:sp>
          <p:nvSpPr>
            <p:cNvPr id="5326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Rectangle 6"/>
            <p:cNvSpPr>
              <a:spLocks noChangeArrowheads="1"/>
            </p:cNvSpPr>
            <p:nvPr/>
          </p:nvSpPr>
          <p:spPr bwMode="auto">
            <a:xfrm>
              <a:off x="-12060" y="0"/>
              <a:ext cx="576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Reddy, ATS, 2005</a:t>
              </a:r>
              <a:endPara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181600" y="6400800"/>
            <a:ext cx="289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Hoffman,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Acad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Radiol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2009</a:t>
            </a:r>
          </a:p>
        </p:txBody>
      </p:sp>
      <p:pic>
        <p:nvPicPr>
          <p:cNvPr id="53255" name="Picture 3" descr="LungLob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3810" t="51671" r="2705"/>
          <a:stretch>
            <a:fillRect/>
          </a:stretch>
        </p:blipFill>
        <p:spPr bwMode="auto">
          <a:xfrm>
            <a:off x="990600" y="1655763"/>
            <a:ext cx="121920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0" descr="The image “file:///Z:/Papers/CT%20Repro+Validation/Paper/whole_lung_partial_unseg-1.JPG” cannot be displayed, because it contains errors."/>
          <p:cNvPicPr>
            <a:picLocks noChangeAspect="1" noChangeArrowheads="1"/>
          </p:cNvPicPr>
          <p:nvPr/>
        </p:nvPicPr>
        <p:blipFill>
          <a:blip r:embed="rId6" r:link="rId7" cstate="print"/>
          <a:srcRect l="3758" t="5069" r="15807" b="59280"/>
          <a:stretch>
            <a:fillRect/>
          </a:stretch>
        </p:blipFill>
        <p:spPr bwMode="auto">
          <a:xfrm>
            <a:off x="4019550" y="1819275"/>
            <a:ext cx="4667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Rectangle 6"/>
          <p:cNvSpPr>
            <a:spLocks noChangeArrowheads="1"/>
          </p:cNvSpPr>
          <p:nvPr/>
        </p:nvSpPr>
        <p:spPr bwMode="auto">
          <a:xfrm>
            <a:off x="533400" y="5775325"/>
            <a:ext cx="335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% Emphysema – Full-lung</a:t>
            </a:r>
          </a:p>
          <a:p>
            <a:pPr>
              <a:lnSpc>
                <a:spcPct val="150000"/>
              </a:lnSpc>
            </a:pPr>
            <a:r>
              <a:rPr lang="en-US" sz="1400">
                <a:latin typeface="Arial" pitchFamily="34" charset="0"/>
                <a:cs typeface="Arial" pitchFamily="34" charset="0"/>
              </a:rPr>
              <a:t>500 current and former smokers (NLST)</a:t>
            </a:r>
          </a:p>
        </p:txBody>
      </p:sp>
      <p:pic>
        <p:nvPicPr>
          <p:cNvPr id="53258" name="Picture 15"/>
          <p:cNvPicPr>
            <a:picLocks noChangeAspect="1" noChangeArrowheads="1"/>
          </p:cNvPicPr>
          <p:nvPr/>
        </p:nvPicPr>
        <p:blipFill>
          <a:blip r:embed="rId8" cstate="print"/>
          <a:srcRect l="11504" t="1923" r="1515" b="7365"/>
          <a:stretch>
            <a:fillRect/>
          </a:stretch>
        </p:blipFill>
        <p:spPr bwMode="auto">
          <a:xfrm>
            <a:off x="5105400" y="3376613"/>
            <a:ext cx="2590800" cy="237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259" name="Rectangle 6"/>
          <p:cNvSpPr>
            <a:spLocks noChangeArrowheads="1"/>
          </p:cNvSpPr>
          <p:nvPr/>
        </p:nvSpPr>
        <p:spPr bwMode="auto">
          <a:xfrm>
            <a:off x="4800600" y="5851525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% Emphysema – Cardiac MD-CT</a:t>
            </a:r>
          </a:p>
          <a:p>
            <a:pPr algn="ctr">
              <a:lnSpc>
                <a:spcPct val="150000"/>
              </a:lnSpc>
            </a:pPr>
            <a:r>
              <a:rPr lang="en-US" sz="1400">
                <a:latin typeface="Arial" pitchFamily="34" charset="0"/>
                <a:cs typeface="Arial" pitchFamily="34" charset="0"/>
              </a:rPr>
              <a:t>24 MESA participants</a:t>
            </a:r>
          </a:p>
        </p:txBody>
      </p:sp>
      <p:sp>
        <p:nvSpPr>
          <p:cNvPr id="53260" name="Rectangle 6"/>
          <p:cNvSpPr>
            <a:spLocks noChangeArrowheads="1"/>
          </p:cNvSpPr>
          <p:nvPr/>
        </p:nvSpPr>
        <p:spPr bwMode="auto">
          <a:xfrm rot="-5400000">
            <a:off x="3398838" y="4144962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r>
              <a:rPr lang="en-US" sz="1400">
                <a:latin typeface="Arial" pitchFamily="34" charset="0"/>
                <a:cs typeface="Arial" pitchFamily="34" charset="0"/>
              </a:rPr>
              <a:t>% Emphysema – Full-lung CT</a:t>
            </a:r>
          </a:p>
        </p:txBody>
      </p:sp>
      <p:sp>
        <p:nvSpPr>
          <p:cNvPr id="53261" name="Rectangle 6"/>
          <p:cNvSpPr>
            <a:spLocks noChangeArrowheads="1"/>
          </p:cNvSpPr>
          <p:nvPr/>
        </p:nvSpPr>
        <p:spPr bwMode="auto">
          <a:xfrm rot="-5400000">
            <a:off x="-960437" y="4068762"/>
            <a:ext cx="3048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r>
              <a:rPr lang="en-US" sz="1400">
                <a:latin typeface="Arial" pitchFamily="34" charset="0"/>
                <a:cs typeface="Arial" pitchFamily="34" charset="0"/>
              </a:rPr>
              <a:t>% Emphysema – Partial-lung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6500" y="3692525"/>
            <a:ext cx="914400" cy="3079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r=0.99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3730625"/>
            <a:ext cx="1219200" cy="3079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r=0.92-0.95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534400" cy="1143000"/>
          </a:xfrm>
        </p:spPr>
        <p:txBody>
          <a:bodyPr/>
          <a:lstStyle/>
          <a:p>
            <a:r>
              <a:rPr lang="en-US" dirty="0" smtClean="0"/>
              <a:t>Percent Emphysema in “</a:t>
            </a:r>
            <a:r>
              <a:rPr lang="en-US" dirty="0" err="1" smtClean="0"/>
              <a:t>Normals</a:t>
            </a:r>
            <a:r>
              <a:rPr lang="en-US" dirty="0" smtClean="0"/>
              <a:t>” </a:t>
            </a:r>
            <a:endParaRPr lang="en-US" sz="36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81600" y="6324600"/>
            <a:ext cx="373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Hoffman,  revise/resubmit, Annals ATS, 2014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Picture 4" descr="cid:2ba2e5dd-d789-4706-8ec3-6974eafce83e@mc.cumc.columbia.edu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9" y="1676400"/>
            <a:ext cx="6013451" cy="4510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77000" y="3124200"/>
            <a:ext cx="373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N=854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(Exam 5)</a:t>
            </a: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1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Emphysema in the General Population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Emphysema is common in older adults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Occurs mostly in patients with normal lung function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Greater percent emphysema on CT in MESA is associated with dyspnea, reduced exercise tolerance, and increased all cause mortality</a:t>
            </a:r>
          </a:p>
          <a:p>
            <a:pPr lvl="0">
              <a:spcBef>
                <a:spcPct val="50000"/>
              </a:spcBef>
              <a:buSzPct val="100000"/>
            </a:pPr>
            <a:endParaRPr lang="en-US" sz="3200" kern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4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Smoking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800" dirty="0" smtClean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Arial" pitchFamily="34" charset="0"/>
              </a:rPr>
              <a:t>Endothelial apoptosis and dysfunction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800" dirty="0" smtClean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</a:rPr>
              <a:t>Microvascular</a:t>
            </a:r>
            <a:r>
              <a:rPr lang="en-US" sz="2800" dirty="0" smtClean="0">
                <a:latin typeface="Arial" pitchFamily="34" charset="0"/>
              </a:rPr>
              <a:t> damage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2800" dirty="0" smtClean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Arial" pitchFamily="34" charset="0"/>
              </a:rPr>
              <a:t>Systemic circulation 		      		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</a:rPr>
              <a:t> 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			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			       	</a:t>
            </a:r>
            <a:endParaRPr lang="en-US" sz="2800" dirty="0" smtClean="0">
              <a:latin typeface="Arial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-2286000" y="32004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ts val="0"/>
              </a:spcBef>
              <a:buSzPct val="100000"/>
              <a:defRPr/>
            </a:pPr>
            <a:endParaRPr lang="en-US" sz="2800" kern="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>
              <a:spcBef>
                <a:spcPts val="0"/>
              </a:spcBef>
              <a:buSzPct val="100000"/>
              <a:defRPr/>
            </a:pPr>
            <a:endParaRPr lang="en-US" sz="2800" kern="0" dirty="0">
              <a:solidFill>
                <a:srgbClr val="FFFFFF"/>
              </a:solidFill>
              <a:latin typeface="Arial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SzPct val="100000"/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</a:rPr>
              <a:t>  </a:t>
            </a:r>
          </a:p>
          <a:p>
            <a:pPr marL="342900" indent="-342900">
              <a:spcBef>
                <a:spcPts val="0"/>
              </a:spcBef>
              <a:buSzPct val="100000"/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</a:rPr>
              <a:t>					     Alveolar destruction </a:t>
            </a:r>
          </a:p>
          <a:p>
            <a:pPr marL="342900" indent="-342900" algn="ctr">
              <a:spcBef>
                <a:spcPts val="0"/>
              </a:spcBef>
              <a:buSzPct val="100000"/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</a:rPr>
              <a:t>		      		       </a:t>
            </a:r>
            <a:r>
              <a:rPr lang="en-US" sz="2800" kern="0" dirty="0" smtClean="0">
                <a:solidFill>
                  <a:srgbClr val="FFFFFF"/>
                </a:solidFill>
                <a:latin typeface="Arial" charset="0"/>
              </a:rPr>
              <a:t>         </a:t>
            </a:r>
            <a:r>
              <a:rPr lang="en-US" sz="2800" kern="0" dirty="0">
                <a:solidFill>
                  <a:srgbClr val="FFFF00"/>
                </a:solidFill>
                <a:latin typeface="Arial" charset="0"/>
              </a:rPr>
              <a:t>(%emphysema)</a:t>
            </a:r>
          </a:p>
          <a:p>
            <a:pPr marL="342900" indent="-342900" algn="ctr">
              <a:spcBef>
                <a:spcPts val="0"/>
              </a:spcBef>
              <a:buSzPct val="100000"/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</a:rPr>
              <a:t>				     </a:t>
            </a:r>
            <a:r>
              <a:rPr 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	  	     </a:t>
            </a:r>
          </a:p>
          <a:p>
            <a:pPr marL="342900" indent="-342900" algn="ctr">
              <a:spcBef>
                <a:spcPts val="0"/>
              </a:spcBef>
              <a:buSzPct val="100000"/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					</a:t>
            </a:r>
            <a:r>
              <a:rPr lang="en-US" sz="2800" kern="0" dirty="0">
                <a:solidFill>
                  <a:srgbClr val="FFFFFF"/>
                </a:solidFill>
                <a:latin typeface="Arial" charset="0"/>
              </a:rPr>
              <a:t>	</a:t>
            </a:r>
          </a:p>
          <a:p>
            <a:pPr marL="342900" indent="-342900" algn="ctr">
              <a:spcBef>
                <a:spcPts val="0"/>
              </a:spcBef>
              <a:buSzPct val="100000"/>
              <a:defRPr/>
            </a:pPr>
            <a:endParaRPr lang="en-US" sz="2800" kern="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buSzPct val="100000"/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  		</a:t>
            </a:r>
            <a:endParaRPr lang="en-US" sz="2800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648200" y="2667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4648200" y="1828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615" name="Rectangle 11"/>
          <p:cNvSpPr>
            <a:spLocks noChangeArrowheads="1"/>
          </p:cNvSpPr>
          <p:nvPr/>
        </p:nvSpPr>
        <p:spPr bwMode="auto">
          <a:xfrm>
            <a:off x="2971800" y="3929063"/>
            <a:ext cx="7543800" cy="1557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r>
              <a:rPr lang="en-US" sz="2800">
                <a:solidFill>
                  <a:srgbClr val="FFFFFF"/>
                </a:solidFill>
                <a:latin typeface="Arial" pitchFamily="34" charset="0"/>
              </a:rPr>
              <a:t>Pulmonary circulation</a:t>
            </a:r>
          </a:p>
          <a:p>
            <a:pPr algn="ctr">
              <a:spcBef>
                <a:spcPct val="20000"/>
              </a:spcBef>
              <a:buSzPct val="100000"/>
            </a:pPr>
            <a:r>
              <a:rPr lang="en-US" sz="2800">
                <a:solidFill>
                  <a:srgbClr val="FFFFFF"/>
                </a:solidFill>
                <a:latin typeface="Arial" pitchFamily="34" charset="0"/>
              </a:rPr>
              <a:t>				     </a:t>
            </a:r>
          </a:p>
          <a:p>
            <a:pPr algn="ctr">
              <a:spcBef>
                <a:spcPct val="20000"/>
              </a:spcBef>
              <a:buSzPct val="100000"/>
            </a:pPr>
            <a:endParaRPr lang="en-US" sz="28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8616" name="Left Brace 15"/>
          <p:cNvSpPr>
            <a:spLocks/>
          </p:cNvSpPr>
          <p:nvPr/>
        </p:nvSpPr>
        <p:spPr bwMode="auto">
          <a:xfrm rot="5400000">
            <a:off x="4610100" y="1943100"/>
            <a:ext cx="457200" cy="3733800"/>
          </a:xfrm>
          <a:prstGeom prst="leftBrace">
            <a:avLst>
              <a:gd name="adj1" fmla="val 8318"/>
              <a:gd name="adj2" fmla="val 54764"/>
            </a:avLst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617" name="Rectangle 11"/>
          <p:cNvSpPr>
            <a:spLocks noChangeArrowheads="1"/>
          </p:cNvSpPr>
          <p:nvPr/>
        </p:nvSpPr>
        <p:spPr bwMode="auto">
          <a:xfrm>
            <a:off x="6629400" y="5784850"/>
            <a:ext cx="1752600" cy="1987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↓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LV-EDV</a:t>
            </a:r>
            <a:endParaRPr lang="en-US" sz="2800">
              <a:solidFill>
                <a:srgbClr val="FFFF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↓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SV</a:t>
            </a:r>
          </a:p>
          <a:p>
            <a:pPr>
              <a:spcBef>
                <a:spcPct val="20000"/>
              </a:spcBef>
              <a:buSzPct val="100000"/>
            </a:pP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		</a:t>
            </a:r>
            <a:endParaRPr lang="en-US" sz="2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618" name="Line 12"/>
          <p:cNvSpPr>
            <a:spLocks noChangeShapeType="1"/>
          </p:cNvSpPr>
          <p:nvPr/>
        </p:nvSpPr>
        <p:spPr bwMode="auto">
          <a:xfrm>
            <a:off x="7239000" y="52578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619" name="Line 4"/>
          <p:cNvSpPr>
            <a:spLocks noChangeShapeType="1"/>
          </p:cNvSpPr>
          <p:nvPr/>
        </p:nvSpPr>
        <p:spPr bwMode="auto">
          <a:xfrm flipH="1">
            <a:off x="3810000" y="4419600"/>
            <a:ext cx="2667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6858000" y="44196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0338" y="4724400"/>
            <a:ext cx="39036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</a:rPr>
              <a:t>↓ Pulmonary blood flow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Endothelial Hypothesis of Emphysema</a:t>
            </a:r>
          </a:p>
        </p:txBody>
      </p:sp>
    </p:spTree>
    <p:extLst>
      <p:ext uri="{BB962C8B-B14F-4D97-AF65-F5344CB8AC3E}">
        <p14:creationId xmlns:p14="http://schemas.microsoft.com/office/powerpoint/2010/main" val="181379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/>
          <a:lstStyle/>
          <a:p>
            <a:pPr algn="l" eaLnBrk="1" hangingPunct="1"/>
            <a:r>
              <a:rPr lang="de-DE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Background  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457200" y="1158875"/>
            <a:ext cx="8483600" cy="49371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Traditional view of pulmonary capillary damage </a:t>
            </a:r>
            <a:endParaRPr lang="en-US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latin typeface="Calibri" charset="0"/>
                <a:ea typeface="ＭＳ Ｐゴシック" charset="0"/>
              </a:rPr>
              <a:t>Secondary to very severe COPD and emphysema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latin typeface="Calibri" charset="0"/>
                <a:ea typeface="ＭＳ Ｐゴシック" charset="0"/>
              </a:rPr>
              <a:t>Right ventricular failure and impaired left heart filling (cor pulmonale)</a:t>
            </a:r>
            <a:endParaRPr lang="en-US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8371" name="Group 158"/>
          <p:cNvGrpSpPr>
            <a:grpSpLocks/>
          </p:cNvGrpSpPr>
          <p:nvPr/>
        </p:nvGrpSpPr>
        <p:grpSpPr bwMode="auto">
          <a:xfrm>
            <a:off x="8077200" y="165100"/>
            <a:ext cx="1066800" cy="742950"/>
            <a:chOff x="3960" y="2344"/>
            <a:chExt cx="4933" cy="3913"/>
          </a:xfrm>
        </p:grpSpPr>
        <p:sp>
          <p:nvSpPr>
            <p:cNvPr id="58375" name="Freeform 159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376" name="Freeform 160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8377" name="Picture 161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8" name="Text Box 162"/>
            <p:cNvSpPr txBox="1">
              <a:spLocks noChangeArrowheads="1"/>
            </p:cNvSpPr>
            <p:nvPr/>
          </p:nvSpPr>
          <p:spPr bwMode="auto">
            <a:xfrm>
              <a:off x="5722" y="4752"/>
              <a:ext cx="3171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000" i="1" smtClean="0">
                  <a:solidFill>
                    <a:prstClr val="black"/>
                  </a:solidFill>
                  <a:latin typeface="Eras Demi ITC" charset="0"/>
                </a:rPr>
                <a:t>- COPD</a:t>
              </a:r>
              <a:endParaRPr lang="en-US" sz="100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8889" r="52353" b="40341"/>
          <a:stretch>
            <a:fillRect/>
          </a:stretch>
        </p:blipFill>
        <p:spPr bwMode="auto">
          <a:xfrm>
            <a:off x="6183313" y="4194175"/>
            <a:ext cx="2881312" cy="1863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107113" y="6519863"/>
            <a:ext cx="2843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Liebow, Am Rev Respir Dis, 1959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232150"/>
            <a:ext cx="7340600" cy="3409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72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Revisionist view</a:t>
            </a:r>
          </a:p>
          <a:p>
            <a:pPr marL="742950" lvl="1" indent="-285750" defTabSz="457200" eaLnBrk="1" hangingPunct="1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  <a:ea typeface="ＭＳ Ｐゴシック" charset="-128"/>
                <a:cs typeface="ＭＳ Ｐゴシック" charset="0"/>
              </a:rPr>
              <a:t>“Thinning and lacunar change in           alveoli with compression and loss                  of capillaries.…  It is problematic          whether capillary obliteration or                the alveolar change comes first.                 </a:t>
            </a:r>
            <a:r>
              <a:rPr lang="en-US" sz="2800" i="1" dirty="0">
                <a:solidFill>
                  <a:prstClr val="white"/>
                </a:solidFill>
                <a:latin typeface="Calibri"/>
                <a:ea typeface="ＭＳ Ｐゴシック" charset="-128"/>
                <a:cs typeface="ＭＳ Ｐゴシック" charset="0"/>
              </a:rPr>
              <a:t>The former appears more probable</a:t>
            </a:r>
            <a:r>
              <a:rPr lang="en-US" sz="2800" b="1" dirty="0">
                <a:solidFill>
                  <a:prstClr val="white"/>
                </a:solidFill>
                <a:latin typeface="Calibri"/>
                <a:ea typeface="ＭＳ Ｐゴシック" charset="-128"/>
                <a:cs typeface="ＭＳ Ｐゴシック" charset="0"/>
              </a:rPr>
              <a:t>.</a:t>
            </a:r>
            <a:r>
              <a:rPr lang="ja-JP" altLang="en-US" sz="2800" dirty="0">
                <a:solidFill>
                  <a:prstClr val="white"/>
                </a:solidFill>
                <a:latin typeface="Calibri"/>
                <a:ea typeface="ＭＳ Ｐゴシック" charset="-128"/>
                <a:cs typeface="ＭＳ Ｐゴシック" charset="0"/>
              </a:rPr>
              <a:t>”</a:t>
            </a:r>
            <a:r>
              <a:rPr lang="en-US" sz="2800" dirty="0">
                <a:solidFill>
                  <a:prstClr val="white"/>
                </a:solidFill>
                <a:latin typeface="Calibri"/>
                <a:ea typeface="ＭＳ Ｐゴシック" charset="-128"/>
                <a:cs typeface="ＭＳ Ｐゴシック" charset="0"/>
              </a:rPr>
              <a:t> </a:t>
            </a:r>
            <a:endParaRPr lang="en-US" sz="2000" dirty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2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536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/>
          <a:lstStyle/>
          <a:p>
            <a:pPr algn="l" eaLnBrk="1" hangingPunct="1"/>
            <a:r>
              <a:rPr lang="de-DE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5191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Experiments in animal models: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Endothelial apoptosis causes </a:t>
            </a:r>
            <a:endParaRPr lang="en-US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	“emphysema”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VEGF-dependent,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ceramide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-                       mediated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FFFFFF"/>
              </a:solidFill>
              <a:latin typeface="Calibri" charset="0"/>
              <a:ea typeface="ＭＳ Ｐゴシック" charset="0"/>
              <a:cs typeface="Wingdings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0419" name="Group 158"/>
          <p:cNvGrpSpPr>
            <a:grpSpLocks/>
          </p:cNvGrpSpPr>
          <p:nvPr/>
        </p:nvGrpSpPr>
        <p:grpSpPr bwMode="auto">
          <a:xfrm>
            <a:off x="8077200" y="165100"/>
            <a:ext cx="1066800" cy="742950"/>
            <a:chOff x="3960" y="2344"/>
            <a:chExt cx="4933" cy="3913"/>
          </a:xfrm>
        </p:grpSpPr>
        <p:sp>
          <p:nvSpPr>
            <p:cNvPr id="60422" name="Freeform 159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423" name="Freeform 160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0424" name="Picture 161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5" name="Text Box 162"/>
            <p:cNvSpPr txBox="1">
              <a:spLocks noChangeArrowheads="1"/>
            </p:cNvSpPr>
            <p:nvPr/>
          </p:nvSpPr>
          <p:spPr bwMode="auto">
            <a:xfrm>
              <a:off x="5722" y="4752"/>
              <a:ext cx="3171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000" i="1" smtClean="0">
                  <a:solidFill>
                    <a:prstClr val="black"/>
                  </a:solidFill>
                  <a:latin typeface="Eras Demi ITC" charset="0"/>
                </a:rPr>
                <a:t>- COPD</a:t>
              </a:r>
              <a:endParaRPr lang="en-US" sz="10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572250" y="5995988"/>
            <a:ext cx="2440179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400" dirty="0" err="1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Petrache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, Nature Med, 2005</a:t>
            </a:r>
          </a:p>
        </p:txBody>
      </p:sp>
      <p:pic>
        <p:nvPicPr>
          <p:cNvPr id="604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40553" r="34000" b="38380"/>
          <a:stretch>
            <a:fillRect/>
          </a:stretch>
        </p:blipFill>
        <p:spPr bwMode="auto">
          <a:xfrm>
            <a:off x="6335713" y="1301750"/>
            <a:ext cx="210978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5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dirty="0" smtClean="0"/>
              <a:t>Chronic Obstructive Pulmonary Disease Mortality Rates, 1960s, 1980s, 2000s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830"/>
          <a:stretch/>
        </p:blipFill>
        <p:spPr>
          <a:xfrm>
            <a:off x="175644" y="1583411"/>
            <a:ext cx="8815956" cy="4893589"/>
          </a:xfrm>
          <a:prstGeom prst="rect">
            <a:avLst/>
          </a:prstGeo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934200" y="6474023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 err="1" smtClean="0">
                <a:solidFill>
                  <a:schemeClr val="tx2"/>
                </a:solidFill>
                <a:latin typeface="Arial" charset="0"/>
              </a:rPr>
              <a:t>Thun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, NEJM, 2013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371600"/>
          </a:xfrm>
        </p:spPr>
        <p:txBody>
          <a:bodyPr lIns="91440" tIns="45720" rIns="91440" bIns="45720"/>
          <a:lstStyle/>
          <a:p>
            <a:r>
              <a:rPr lang="en-US" sz="4400">
                <a:latin typeface="Times New Roman" charset="0"/>
              </a:rPr>
              <a:t>Systemic Endothelial Dysfunction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743200" y="5969000"/>
            <a:ext cx="4095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CT Percent Emphysema (%)</a:t>
            </a:r>
          </a:p>
        </p:txBody>
      </p:sp>
      <p:sp>
        <p:nvSpPr>
          <p:cNvPr id="62467" name="Rectangle 7"/>
          <p:cNvSpPr>
            <a:spLocks noChangeArrowheads="1"/>
          </p:cNvSpPr>
          <p:nvPr/>
        </p:nvSpPr>
        <p:spPr bwMode="auto">
          <a:xfrm>
            <a:off x="2667000" y="4521200"/>
            <a:ext cx="104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en-US" sz="1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P=0.005</a:t>
            </a:r>
          </a:p>
          <a:p>
            <a:pPr algn="ctr" defTabSz="457200" eaLnBrk="1" hangingPunct="1"/>
            <a:r>
              <a:rPr lang="en-US" sz="1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(linear)</a:t>
            </a:r>
          </a:p>
        </p:txBody>
      </p:sp>
      <p:sp>
        <p:nvSpPr>
          <p:cNvPr id="62468" name="Rectangle 9"/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eaLnBrk="1" hangingPunct="1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eaLnBrk="1" hangingPunct="1"/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70" name="Text Box 14"/>
          <p:cNvSpPr txBox="1">
            <a:spLocks noChangeArrowheads="1"/>
          </p:cNvSpPr>
          <p:nvPr/>
        </p:nvSpPr>
        <p:spPr bwMode="auto">
          <a:xfrm rot="-5400000">
            <a:off x="-831056" y="3414068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</a:rPr>
              <a:t>Flow-mediated Dilation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tx1"/>
              <a:srgbClr val="FFF1C1"/>
            </a:duotone>
          </a:blip>
          <a:srcRect t="53092"/>
          <a:stretch>
            <a:fillRect/>
          </a:stretch>
        </p:blipFill>
        <p:spPr>
          <a:xfrm>
            <a:off x="1447800" y="1549400"/>
            <a:ext cx="6353512" cy="4605926"/>
          </a:xfrm>
          <a:prstGeom prst="rect">
            <a:avLst/>
          </a:prstGeom>
        </p:spPr>
      </p:pic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7213600" y="6451600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FF00"/>
                </a:solidFill>
              </a:rPr>
              <a:t>Barr, AJRCCM, 2007</a:t>
            </a:r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7772400" y="5283200"/>
            <a:ext cx="11033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 eaLnBrk="1" hangingPunct="1"/>
            <a:r>
              <a:rPr lang="en-US" sz="20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N=107</a:t>
            </a:r>
          </a:p>
        </p:txBody>
      </p:sp>
    </p:spTree>
    <p:extLst>
      <p:ext uri="{BB962C8B-B14F-4D97-AF65-F5344CB8AC3E}">
        <p14:creationId xmlns:p14="http://schemas.microsoft.com/office/powerpoint/2010/main" val="104745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638300"/>
            <a:ext cx="6224588" cy="4546600"/>
          </a:xfrm>
        </p:spPr>
      </p:pic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sz="4200" dirty="0" smtClean="0">
                <a:latin typeface="Times New Roman" charset="0"/>
              </a:rPr>
              <a:t>Endothelial </a:t>
            </a:r>
            <a:r>
              <a:rPr lang="en-US" sz="4200" dirty="0" err="1" smtClean="0">
                <a:latin typeface="Times New Roman" charset="0"/>
              </a:rPr>
              <a:t>Microparticles</a:t>
            </a:r>
            <a:r>
              <a:rPr lang="en-US" sz="4200" dirty="0" smtClean="0">
                <a:latin typeface="Times New Roman" charset="0"/>
              </a:rPr>
              <a:t>, </a:t>
            </a:r>
            <a:r>
              <a:rPr lang="en-US" sz="4200" dirty="0">
                <a:latin typeface="Times New Roman" charset="0"/>
              </a:rPr>
              <a:t>Emphysema</a:t>
            </a:r>
          </a:p>
        </p:txBody>
      </p:sp>
      <p:sp>
        <p:nvSpPr>
          <p:cNvPr id="106499" name="TextBox 6"/>
          <p:cNvSpPr txBox="1">
            <a:spLocks noChangeArrowheads="1"/>
          </p:cNvSpPr>
          <p:nvPr/>
        </p:nvSpPr>
        <p:spPr bwMode="auto">
          <a:xfrm>
            <a:off x="1422400" y="5953125"/>
            <a:ext cx="622458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800" smtClean="0">
                <a:solidFill>
                  <a:srgbClr val="FFFFFF"/>
                </a:solidFill>
                <a:cs typeface="Arial" charset="0"/>
              </a:rPr>
              <a:t>           Percent Emphysema</a:t>
            </a:r>
          </a:p>
        </p:txBody>
      </p:sp>
      <p:sp>
        <p:nvSpPr>
          <p:cNvPr id="106500" name="TextBox 2"/>
          <p:cNvSpPr txBox="1">
            <a:spLocks noChangeArrowheads="1"/>
          </p:cNvSpPr>
          <p:nvPr/>
        </p:nvSpPr>
        <p:spPr bwMode="auto">
          <a:xfrm rot="-5400000">
            <a:off x="-677514" y="3644433"/>
            <a:ext cx="330130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800" dirty="0" smtClean="0">
                <a:solidFill>
                  <a:srgbClr val="FFFFFF"/>
                </a:solidFill>
                <a:cs typeface="Arial" charset="0"/>
              </a:rPr>
              <a:t>CD31+ EMP levels</a:t>
            </a:r>
          </a:p>
        </p:txBody>
      </p:sp>
      <p:sp>
        <p:nvSpPr>
          <p:cNvPr id="106501" name="TextBox 3"/>
          <p:cNvSpPr txBox="1">
            <a:spLocks noChangeArrowheads="1"/>
          </p:cNvSpPr>
          <p:nvPr/>
        </p:nvSpPr>
        <p:spPr bwMode="auto">
          <a:xfrm>
            <a:off x="2209800" y="2438400"/>
            <a:ext cx="152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800" smtClean="0">
                <a:solidFill>
                  <a:srgbClr val="28014E"/>
                </a:solidFill>
                <a:cs typeface="Arial" charset="0"/>
              </a:rPr>
              <a:t>P = 0.03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6380163" y="6357531"/>
            <a:ext cx="2539590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400" dirty="0" err="1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Thomashow</a:t>
            </a:r>
            <a:r>
              <a:rPr lang="en-US" sz="1400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,  AJRCCM, 2013</a:t>
            </a:r>
          </a:p>
        </p:txBody>
      </p:sp>
    </p:spTree>
    <p:extLst>
      <p:ext uri="{BB962C8B-B14F-4D97-AF65-F5344CB8AC3E}">
        <p14:creationId xmlns:p14="http://schemas.microsoft.com/office/powerpoint/2010/main" val="2718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Inhaltsplatzhalter 2"/>
          <p:cNvSpPr>
            <a:spLocks noGrp="1"/>
          </p:cNvSpPr>
          <p:nvPr>
            <p:ph idx="1"/>
          </p:nvPr>
        </p:nvSpPr>
        <p:spPr>
          <a:xfrm>
            <a:off x="457200" y="1222375"/>
            <a:ext cx="8420100" cy="19224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Signal intensity-time curves in the peripheral lung parenchyma and the right ventricle (AIF) </a:t>
            </a:r>
          </a:p>
          <a:p>
            <a:pPr eaLnBrk="1" hangingPunct="1">
              <a:buFont typeface="Arial" charset="0"/>
              <a:buNone/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" name="Bild 18" descr="Signal curve.png"/>
          <p:cNvPicPr>
            <a:picLocks noChangeAspect="1"/>
          </p:cNvPicPr>
          <p:nvPr/>
        </p:nvPicPr>
        <p:blipFill>
          <a:blip r:embed="rId5"/>
          <a:srcRect l="8447" t="3375" r="2471" b="5062"/>
          <a:stretch>
            <a:fillRect/>
          </a:stretch>
        </p:blipFill>
        <p:spPr>
          <a:xfrm>
            <a:off x="5029200" y="2801938"/>
            <a:ext cx="3659188" cy="3671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29700" name="004-movie.mov" descr="/Users/KatjaHueper/Documents/AKTUELL_Veranstalungen-Kongresse/2012_ISMRM/Lung perfusion-Abstract/Vortrag/004-movi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511425"/>
            <a:ext cx="4545012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/>
          <a:lstStyle/>
          <a:p>
            <a:pPr algn="l" eaLnBrk="1" hangingPunct="1"/>
            <a:r>
              <a:rPr lang="de-DE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Quantitative Perfusion Parameters</a:t>
            </a:r>
            <a:endParaRPr lang="de-DE" baseline="300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Bild 4" descr="Screen shot 2011-09-10 at 10.22.36.png"/>
          <p:cNvPicPr>
            <a:picLocks noChangeAspect="1"/>
          </p:cNvPicPr>
          <p:nvPr/>
        </p:nvPicPr>
        <p:blipFill>
          <a:blip r:embed="rId7"/>
          <a:srcRect l="3987" t="6662" r="4248" b="6554"/>
          <a:stretch>
            <a:fillRect/>
          </a:stretch>
        </p:blipFill>
        <p:spPr bwMode="auto">
          <a:xfrm>
            <a:off x="457200" y="2801938"/>
            <a:ext cx="4433888" cy="3671887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6767513" y="6456363"/>
            <a:ext cx="2400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Hueper, Invest Radiol, 2013</a:t>
            </a:r>
          </a:p>
        </p:txBody>
      </p:sp>
    </p:spTree>
    <p:extLst>
      <p:ext uri="{BB962C8B-B14F-4D97-AF65-F5344CB8AC3E}">
        <p14:creationId xmlns:p14="http://schemas.microsoft.com/office/powerpoint/2010/main" val="221555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Endothelial Hypothesis of Emphysema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Flow-mediated dilation is associated with reduced, ?progression of percent emphysema</a:t>
            </a:r>
          </a:p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Related adhesion molecules (ICAM-1) and endothelial </a:t>
            </a:r>
            <a:r>
              <a:rPr lang="en-US" sz="3200" kern="0" dirty="0" err="1" smtClean="0">
                <a:solidFill>
                  <a:srgbClr val="FFFFFF"/>
                </a:solidFill>
                <a:latin typeface="Arial" pitchFamily="34" charset="0"/>
              </a:rPr>
              <a:t>microparticles</a:t>
            </a: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 are associated with progression</a:t>
            </a:r>
          </a:p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Pulmonary </a:t>
            </a:r>
            <a:r>
              <a:rPr lang="en-US" sz="3200" kern="0" dirty="0" err="1" smtClean="0">
                <a:solidFill>
                  <a:srgbClr val="FFFFFF"/>
                </a:solidFill>
                <a:latin typeface="Arial" pitchFamily="34" charset="0"/>
              </a:rPr>
              <a:t>microvascular</a:t>
            </a: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 blood flow is markedly reduced “early”</a:t>
            </a:r>
          </a:p>
          <a:p>
            <a:pPr>
              <a:spcBef>
                <a:spcPct val="50000"/>
              </a:spcBef>
              <a:buSzPct val="100000"/>
            </a:pPr>
            <a:endParaRPr lang="en-US" sz="3200" kern="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4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Cardiopulmonary Unit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98786"/>
            <a:ext cx="6400800" cy="52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6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597" r="8673" b="7452"/>
          <a:stretch>
            <a:fillRect/>
          </a:stretch>
        </p:blipFill>
        <p:spPr bwMode="auto">
          <a:xfrm>
            <a:off x="228600" y="21336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152400" y="304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% Emphysema and Stroke Volume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3276600" y="464820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charset="0"/>
                <a:cs typeface="Arial" charset="0"/>
              </a:rPr>
              <a:t>CT percent emphysema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29600" y="457200"/>
            <a:ext cx="990600" cy="742950"/>
            <a:chOff x="3960" y="2344"/>
            <a:chExt cx="4581" cy="3913"/>
          </a:xfrm>
        </p:grpSpPr>
        <p:sp>
          <p:nvSpPr>
            <p:cNvPr id="37903" name="Freeform 9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0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05" name="Picture 11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6" name="Text Box 12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1371600" y="2514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P&lt;0.001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(linear)</a:t>
            </a:r>
            <a:endParaRPr lang="en-US" sz="2000">
              <a:latin typeface="Arial" charset="0"/>
            </a:endParaRP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 rot="-5400000">
            <a:off x="-1940719" y="3190081"/>
            <a:ext cx="4191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Arial" charset="0"/>
                <a:cs typeface="Arial" charset="0"/>
              </a:rPr>
              <a:t>Stroke Volume (ml)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4870" r="8513" b="9335"/>
          <a:stretch>
            <a:fillRect/>
          </a:stretch>
        </p:blipFill>
        <p:spPr bwMode="auto">
          <a:xfrm>
            <a:off x="3276600" y="2133600"/>
            <a:ext cx="2743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4619" r="5865" b="8813"/>
          <a:stretch>
            <a:fillRect/>
          </a:stretch>
        </p:blipFill>
        <p:spPr bwMode="auto">
          <a:xfrm>
            <a:off x="6019800" y="2133600"/>
            <a:ext cx="2819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14"/>
          <p:cNvSpPr txBox="1">
            <a:spLocks noChangeArrowheads="1"/>
          </p:cNvSpPr>
          <p:nvPr/>
        </p:nvSpPr>
        <p:spPr bwMode="auto">
          <a:xfrm>
            <a:off x="838200" y="1592263"/>
            <a:ext cx="80010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		    </a:t>
            </a:r>
            <a:endParaRPr lang="en-US" sz="200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000">
                <a:latin typeface="Arial" charset="0"/>
                <a:cs typeface="Arial" charset="0"/>
              </a:rPr>
              <a:t>Current Smokers     	 Former Smokers	    Never Smokers</a:t>
            </a:r>
          </a:p>
        </p:txBody>
      </p:sp>
      <p:sp>
        <p:nvSpPr>
          <p:cNvPr id="37899" name="TextBox 2501"/>
          <p:cNvSpPr txBox="1">
            <a:spLocks noChangeArrowheads="1"/>
          </p:cNvSpPr>
          <p:nvPr/>
        </p:nvSpPr>
        <p:spPr bwMode="auto">
          <a:xfrm>
            <a:off x="990600" y="5095875"/>
            <a:ext cx="73152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aseline="-250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cs typeface="Arial" charset="0"/>
              </a:rPr>
              <a:t>Solid dots = Stroke volume; thin lines = 95% CI</a:t>
            </a:r>
          </a:p>
          <a:p>
            <a:pPr lvl="2" algn="ctr">
              <a:buFont typeface="Arial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lvl="2" algn="ctr">
              <a:buFont typeface="Arial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Adjusted for age, sex, race/ethnicity, education, smoking status, </a:t>
            </a:r>
            <a:r>
              <a:rPr lang="en-US" sz="1400" dirty="0" err="1">
                <a:latin typeface="Arial" charset="0"/>
                <a:cs typeface="Arial" charset="0"/>
              </a:rPr>
              <a:t>packyears</a:t>
            </a:r>
            <a:r>
              <a:rPr lang="en-US" sz="1400" dirty="0">
                <a:latin typeface="Arial" charset="0"/>
                <a:cs typeface="Arial" charset="0"/>
              </a:rPr>
              <a:t>, cigars, BSA, height, diabetes, fasting plasma glucose, hypertension, systolic and diastolic blood pressure, CRP, scanner type and </a:t>
            </a:r>
            <a:r>
              <a:rPr lang="en-US" sz="1400" dirty="0" err="1">
                <a:latin typeface="Arial" charset="0"/>
                <a:cs typeface="Arial" charset="0"/>
              </a:rPr>
              <a:t>mAs</a:t>
            </a:r>
            <a:r>
              <a:rPr lang="en-US" sz="1400" dirty="0">
                <a:latin typeface="Arial" charset="0"/>
                <a:cs typeface="Arial" charset="0"/>
              </a:rPr>
              <a:t>.</a:t>
            </a:r>
          </a:p>
          <a:p>
            <a:pPr algn="ctr"/>
            <a:r>
              <a:rPr lang="en-US" sz="1400" dirty="0">
                <a:latin typeface="Arial" charset="0"/>
                <a:cs typeface="Arial" charset="0"/>
              </a:rPr>
              <a:t>P-interaction with smoking status &lt;0.001</a:t>
            </a:r>
            <a:endParaRPr lang="en-US" sz="1400" baseline="-25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4419600" y="2514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P&lt;0.001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(linear)</a:t>
            </a:r>
            <a:endParaRPr lang="en-US" sz="2000">
              <a:latin typeface="Arial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086600" y="25146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P&lt;0.001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(linear)</a:t>
            </a:r>
            <a:endParaRPr lang="en-US" sz="2000"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3886" y="6400800"/>
            <a:ext cx="1601583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Barr, NEJM, 2010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hart 1"/>
          <p:cNvPicPr>
            <a:picLocks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947" r="6087" b="4236"/>
          <a:stretch/>
        </p:blipFill>
        <p:spPr bwMode="auto">
          <a:xfrm>
            <a:off x="3200400" y="1688950"/>
            <a:ext cx="5689600" cy="41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9372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Pulmonary Vein Size in Emphysema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9624" t="9214" r="40110" b="15661"/>
          <a:stretch/>
        </p:blipFill>
        <p:spPr bwMode="auto">
          <a:xfrm>
            <a:off x="152400" y="2086725"/>
            <a:ext cx="2935973" cy="3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3886" y="6400800"/>
            <a:ext cx="1711514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Smith, Chest, 2013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6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Emphysema and Cardiac Function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Emphysema is associated with impaired LV filling</a:t>
            </a:r>
          </a:p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Pulmonary vein and left atrial size are reduced, suggesting a low LV end-diastolic pressure and ‘upstream’ resistance in COPD</a:t>
            </a:r>
          </a:p>
          <a:p>
            <a:pPr>
              <a:spcBef>
                <a:spcPct val="50000"/>
              </a:spcBef>
              <a:buSzPct val="100000"/>
            </a:pPr>
            <a:endParaRPr lang="en-US" sz="3200" kern="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7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447800"/>
            <a:ext cx="84582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The total pulmonary vascular volume (TPVV) is reduced in emphysema 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Reduced TPVV is associated with reduced LV filling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endParaRPr lang="en-US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75075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8325" y="1982788"/>
            <a:ext cx="4224338" cy="3435350"/>
          </a:xfrm>
          <a:prstGeom prst="rect">
            <a:avLst/>
          </a:prstGeom>
          <a:noFill/>
          <a:ln w="6350" cmpd="sng">
            <a:solidFill>
              <a:srgbClr val="877368"/>
            </a:solidFill>
            <a:miter lim="800000"/>
            <a:headEnd/>
            <a:tailEnd/>
          </a:ln>
          <a:effectLst>
            <a:outerShdw blurRad="292100" dist="139700" dir="54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9" descr="ROBJAC_Y3_invert"/>
          <p:cNvPicPr/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1" y="1624724"/>
            <a:ext cx="5232046" cy="50020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sz="4400" dirty="0" smtClean="0"/>
              <a:t>Total Pulmonary Vascular Volume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8"/>
    </mc:Choice>
    <mc:Fallback xmlns="">
      <p:transition xmlns:p14="http://schemas.microsoft.com/office/powerpoint/2010/main" spd="slow" advTm="409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Outline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524000"/>
            <a:ext cx="8153400" cy="502920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Definitions</a:t>
            </a: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Prevalence and Clinical Significance</a:t>
            </a: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Endothelial Hypothesis of Emphysema</a:t>
            </a: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3200" kern="0" dirty="0" smtClean="0">
                <a:latin typeface="Arial" charset="0"/>
              </a:rPr>
              <a:t>Cardiovascular Consequences</a:t>
            </a: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42950" lvl="1" indent="-285750">
              <a:spcBef>
                <a:spcPts val="600"/>
              </a:spcBef>
              <a:buSzPct val="100000"/>
              <a:buFontTx/>
              <a:buChar char="–"/>
              <a:defRPr/>
            </a:pPr>
            <a:endParaRPr lang="en-US" sz="2800" kern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1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447800"/>
            <a:ext cx="84582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Pulmonary emphysema is common among smokers and never smokers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Associated with dyspnea, impaired LV filling, and mortality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Support for the endothelial hypothesis of emphysema </a:t>
            </a: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latin typeface="Arial" charset="0"/>
              </a:rPr>
              <a:t>Subclinical impairment in LV filling appears due to an upstream cause in MESA, possibly related to subclinical emphysema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1" indent="-342900">
              <a:spcBef>
                <a:spcPct val="50000"/>
              </a:spcBef>
              <a:buFontTx/>
              <a:buChar char="•"/>
              <a:defRPr/>
            </a:pPr>
            <a:endParaRPr lang="en-US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7052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Acknowledgements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u="sng" dirty="0" smtClean="0">
                <a:latin typeface="Arial" pitchFamily="34" charset="0"/>
              </a:rPr>
              <a:t>MESA Lung Study Investigators</a:t>
            </a:r>
            <a:r>
              <a:rPr lang="en-US" sz="1800" dirty="0" smtClean="0">
                <a:latin typeface="Arial" pitchFamily="34" charset="0"/>
              </a:rPr>
              <a:t>		</a:t>
            </a:r>
            <a:r>
              <a:rPr lang="en-US" sz="1800" u="sng" dirty="0" smtClean="0">
                <a:latin typeface="Arial" pitchFamily="34" charset="0"/>
              </a:rPr>
              <a:t>MESA COPD Investigators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Columbia 	</a:t>
            </a:r>
            <a:r>
              <a:rPr lang="en-US" sz="1800" dirty="0" err="1" smtClean="0">
                <a:latin typeface="Arial Unicode MS" pitchFamily="34" charset="-128"/>
              </a:rPr>
              <a:t>Firas</a:t>
            </a:r>
            <a:r>
              <a:rPr lang="en-US" sz="1800" dirty="0" smtClean="0">
                <a:latin typeface="Arial Unicode MS" pitchFamily="34" charset="-128"/>
              </a:rPr>
              <a:t> Ahmed, MD MPH	John Austin,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Ben Smith, MD MS	Charles Powell,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Katie Donohue, MD MPH	Martin Prince, MD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Dan </a:t>
            </a:r>
            <a:r>
              <a:rPr lang="en-US" sz="1800" dirty="0" err="1" smtClean="0">
                <a:latin typeface="Arial Unicode MS" pitchFamily="34" charset="-128"/>
              </a:rPr>
              <a:t>Rabinowitz</a:t>
            </a:r>
            <a:r>
              <a:rPr lang="en-US" sz="1800" dirty="0" smtClean="0">
                <a:latin typeface="Arial Unicode MS" pitchFamily="34" charset="-128"/>
              </a:rPr>
              <a:t>, PhD	David </a:t>
            </a:r>
            <a:r>
              <a:rPr lang="en-US" sz="1800" dirty="0" err="1" smtClean="0">
                <a:latin typeface="Arial Unicode MS" pitchFamily="34" charset="-128"/>
              </a:rPr>
              <a:t>Bluemke</a:t>
            </a:r>
            <a:r>
              <a:rPr lang="en-US" sz="1800" dirty="0" smtClean="0">
                <a:latin typeface="Arial Unicode MS" pitchFamily="34" charset="-128"/>
              </a:rPr>
              <a:t>, MD PhD 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   	Steven Shea, MD MS	Daichi Shimbo,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Johns Hopkins	Wendy Post, MD 		Joao Lima,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Northwestern 	Kiang Liu, PhD		</a:t>
            </a:r>
            <a:r>
              <a:rPr lang="en-US" sz="1800" dirty="0">
                <a:latin typeface="Arial Unicode MS" pitchFamily="34" charset="-128"/>
              </a:rPr>
              <a:t>Steven </a:t>
            </a:r>
            <a:r>
              <a:rPr lang="en-US" sz="1800" dirty="0" err="1">
                <a:latin typeface="Arial Unicode MS" pitchFamily="34" charset="-128"/>
              </a:rPr>
              <a:t>Kawut</a:t>
            </a:r>
            <a:r>
              <a:rPr lang="en-US" sz="1800" dirty="0">
                <a:latin typeface="Arial Unicode MS" pitchFamily="34" charset="-128"/>
              </a:rPr>
              <a:t>, MD MPH</a:t>
            </a:r>
            <a:endParaRPr lang="en-US" sz="180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	Lewis Smith, MD		</a:t>
            </a:r>
            <a:r>
              <a:rPr lang="en-US" sz="1800" dirty="0" err="1" smtClean="0">
                <a:latin typeface="Arial Unicode MS" pitchFamily="34" charset="-128"/>
              </a:rPr>
              <a:t>Megha</a:t>
            </a:r>
            <a:r>
              <a:rPr lang="en-US" sz="1800" dirty="0" smtClean="0">
                <a:latin typeface="Arial Unicode MS" pitchFamily="34" charset="-128"/>
              </a:rPr>
              <a:t> Parikh, MS</a:t>
            </a:r>
            <a:endParaRPr lang="en-US" sz="18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Wake Forest	Jeff Carr, MD MS		</a:t>
            </a:r>
            <a:r>
              <a:rPr lang="en-US" sz="1800" dirty="0" err="1" smtClean="0">
                <a:latin typeface="Arial Unicode MS" pitchFamily="34" charset="-128"/>
              </a:rPr>
              <a:t>Katja</a:t>
            </a:r>
            <a:r>
              <a:rPr lang="en-US" sz="1800" dirty="0" smtClean="0">
                <a:latin typeface="Arial Unicode MS" pitchFamily="34" charset="-128"/>
              </a:rPr>
              <a:t> </a:t>
            </a:r>
            <a:r>
              <a:rPr lang="en-US" sz="1800" dirty="0" err="1" smtClean="0">
                <a:latin typeface="Arial Unicode MS" pitchFamily="34" charset="-128"/>
              </a:rPr>
              <a:t>Hueper</a:t>
            </a:r>
            <a:r>
              <a:rPr lang="en-US" sz="1800" dirty="0" smtClean="0">
                <a:latin typeface="Arial Unicode MS" pitchFamily="34" charset="-128"/>
              </a:rPr>
              <a:t>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Arizona	Paul Enright, MD		Jens Vogel-</a:t>
            </a:r>
            <a:r>
              <a:rPr lang="en-US" sz="1800" dirty="0" err="1" smtClean="0">
                <a:latin typeface="Arial Unicode MS" pitchFamily="34" charset="-128"/>
              </a:rPr>
              <a:t>Claussen</a:t>
            </a:r>
            <a:r>
              <a:rPr lang="en-US" sz="1800" dirty="0" smtClean="0">
                <a:latin typeface="Arial Unicode MS" pitchFamily="34" charset="-128"/>
              </a:rPr>
              <a:t>, MD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Iowa	Eric Hoffman, PhD	Andrew </a:t>
            </a:r>
            <a:r>
              <a:rPr lang="en-US" sz="1800" dirty="0" err="1" smtClean="0">
                <a:latin typeface="Arial Unicode MS" pitchFamily="34" charset="-128"/>
              </a:rPr>
              <a:t>Laine</a:t>
            </a:r>
            <a:r>
              <a:rPr lang="en-US" sz="1800" dirty="0" smtClean="0">
                <a:latin typeface="Arial Unicode MS" pitchFamily="34" charset="-128"/>
              </a:rPr>
              <a:t>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Vermont	Russell Tracy, PhD	Elizabeth </a:t>
            </a:r>
            <a:r>
              <a:rPr lang="en-US" sz="1800" dirty="0" err="1" smtClean="0">
                <a:latin typeface="Arial Unicode MS" pitchFamily="34" charset="-128"/>
              </a:rPr>
              <a:t>Oelsner</a:t>
            </a:r>
            <a:r>
              <a:rPr lang="en-US" sz="1800" dirty="0" smtClean="0">
                <a:latin typeface="Arial Unicode MS" pitchFamily="34" charset="-128"/>
              </a:rPr>
              <a:t>, MD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err="1" smtClean="0">
                <a:latin typeface="Arial Unicode MS" pitchFamily="34" charset="-128"/>
              </a:rPr>
              <a:t>Univ</a:t>
            </a:r>
            <a:r>
              <a:rPr lang="en-US" sz="1800" dirty="0" smtClean="0">
                <a:latin typeface="Arial Unicode MS" pitchFamily="34" charset="-128"/>
              </a:rPr>
              <a:t> Washington	Richard </a:t>
            </a:r>
            <a:r>
              <a:rPr lang="en-US" sz="1800" dirty="0" err="1" smtClean="0">
                <a:latin typeface="Arial Unicode MS" pitchFamily="34" charset="-128"/>
              </a:rPr>
              <a:t>Kronmal</a:t>
            </a:r>
            <a:r>
              <a:rPr lang="en-US" sz="1800" dirty="0" smtClean="0">
                <a:latin typeface="Arial Unicode MS" pitchFamily="34" charset="-128"/>
              </a:rPr>
              <a:t>, PhD	Carrie Aaron, MD</a:t>
            </a:r>
            <a:endParaRPr lang="en-US" sz="18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	Karen Hinckley, MS	Tess </a:t>
            </a:r>
            <a:r>
              <a:rPr lang="en-US" sz="1800" dirty="0" err="1" smtClean="0">
                <a:latin typeface="Arial Unicode MS" pitchFamily="34" charset="-128"/>
              </a:rPr>
              <a:t>Pottinger</a:t>
            </a:r>
            <a:r>
              <a:rPr lang="en-US" sz="1800" dirty="0" smtClean="0">
                <a:latin typeface="Arial Unicode MS" pitchFamily="34" charset="-128"/>
              </a:rPr>
              <a:t>, MS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UCLA 		Robert </a:t>
            </a:r>
            <a:r>
              <a:rPr lang="en-US" sz="1800" dirty="0" err="1" smtClean="0">
                <a:latin typeface="Arial Unicode MS" pitchFamily="34" charset="-128"/>
              </a:rPr>
              <a:t>Detrano</a:t>
            </a:r>
            <a:r>
              <a:rPr lang="en-US" sz="1800" dirty="0" smtClean="0">
                <a:latin typeface="Arial Unicode MS" pitchFamily="34" charset="-128"/>
              </a:rPr>
              <a:t>, MD PhD	</a:t>
            </a:r>
            <a:r>
              <a:rPr lang="en-US" sz="1800" dirty="0" err="1" smtClean="0">
                <a:latin typeface="Arial Unicode MS" pitchFamily="34" charset="-128"/>
              </a:rPr>
              <a:t>Emlyn</a:t>
            </a:r>
            <a:r>
              <a:rPr lang="en-US" sz="1800" dirty="0" smtClean="0">
                <a:latin typeface="Arial Unicode MS" pitchFamily="34" charset="-128"/>
              </a:rPr>
              <a:t> Hughes, PhD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		Karol Watson, MD PhD 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Other		John Hankinson, PhD	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1800" dirty="0" smtClean="0">
                <a:latin typeface="Arial Unicode MS" pitchFamily="34" charset="-128"/>
              </a:rPr>
              <a:t>	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Tx/>
              <a:buFontTx/>
              <a:buNone/>
            </a:pPr>
            <a:endParaRPr lang="en-US" sz="1800" b="1" dirty="0" smtClean="0">
              <a:latin typeface="Arial Unicode MS" pitchFamily="34" charset="-128"/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7467600" y="457200"/>
            <a:ext cx="990600" cy="742950"/>
            <a:chOff x="3960" y="2344"/>
            <a:chExt cx="4581" cy="3913"/>
          </a:xfrm>
        </p:grpSpPr>
        <p:sp>
          <p:nvSpPr>
            <p:cNvPr id="66565" name="Freeform 5"/>
            <p:cNvSpPr>
              <a:spLocks/>
            </p:cNvSpPr>
            <p:nvPr/>
          </p:nvSpPr>
          <p:spPr bwMode="auto">
            <a:xfrm flipH="1">
              <a:off x="5957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auto">
            <a:xfrm>
              <a:off x="3960" y="2344"/>
              <a:ext cx="1701" cy="3913"/>
            </a:xfrm>
            <a:custGeom>
              <a:avLst/>
              <a:gdLst>
                <a:gd name="T0" fmla="*/ 2147483647 w 920"/>
                <a:gd name="T1" fmla="*/ 2147483647 h 2116"/>
                <a:gd name="T2" fmla="*/ 2147483647 w 920"/>
                <a:gd name="T3" fmla="*/ 2147483647 h 2116"/>
                <a:gd name="T4" fmla="*/ 2147483647 w 920"/>
                <a:gd name="T5" fmla="*/ 0 h 2116"/>
                <a:gd name="T6" fmla="*/ 2147483647 w 920"/>
                <a:gd name="T7" fmla="*/ 2147483647 h 2116"/>
                <a:gd name="T8" fmla="*/ 2147483647 w 920"/>
                <a:gd name="T9" fmla="*/ 2147483647 h 2116"/>
                <a:gd name="T10" fmla="*/ 2147483647 w 920"/>
                <a:gd name="T11" fmla="*/ 2147483647 h 2116"/>
                <a:gd name="T12" fmla="*/ 2147483647 w 920"/>
                <a:gd name="T13" fmla="*/ 2147483647 h 2116"/>
                <a:gd name="T14" fmla="*/ 2147483647 w 920"/>
                <a:gd name="T15" fmla="*/ 2147483647 h 2116"/>
                <a:gd name="T16" fmla="*/ 2147483647 w 920"/>
                <a:gd name="T17" fmla="*/ 2147483647 h 2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0"/>
                <a:gd name="T28" fmla="*/ 0 h 2116"/>
                <a:gd name="T29" fmla="*/ 920 w 920"/>
                <a:gd name="T30" fmla="*/ 2116 h 2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0" h="2116">
                  <a:moveTo>
                    <a:pt x="890" y="540"/>
                  </a:moveTo>
                  <a:cubicBezTo>
                    <a:pt x="912" y="332"/>
                    <a:pt x="920" y="270"/>
                    <a:pt x="890" y="180"/>
                  </a:cubicBezTo>
                  <a:cubicBezTo>
                    <a:pt x="860" y="90"/>
                    <a:pt x="770" y="0"/>
                    <a:pt x="710" y="0"/>
                  </a:cubicBezTo>
                  <a:cubicBezTo>
                    <a:pt x="650" y="0"/>
                    <a:pt x="590" y="90"/>
                    <a:pt x="530" y="180"/>
                  </a:cubicBezTo>
                  <a:cubicBezTo>
                    <a:pt x="470" y="270"/>
                    <a:pt x="410" y="360"/>
                    <a:pt x="350" y="540"/>
                  </a:cubicBezTo>
                  <a:cubicBezTo>
                    <a:pt x="290" y="720"/>
                    <a:pt x="212" y="1002"/>
                    <a:pt x="170" y="1260"/>
                  </a:cubicBezTo>
                  <a:cubicBezTo>
                    <a:pt x="128" y="1518"/>
                    <a:pt x="0" y="2060"/>
                    <a:pt x="98" y="2088"/>
                  </a:cubicBezTo>
                  <a:cubicBezTo>
                    <a:pt x="196" y="2116"/>
                    <a:pt x="626" y="1686"/>
                    <a:pt x="758" y="1428"/>
                  </a:cubicBezTo>
                  <a:cubicBezTo>
                    <a:pt x="890" y="1170"/>
                    <a:pt x="868" y="748"/>
                    <a:pt x="890" y="540"/>
                  </a:cubicBez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6567" name="Picture 7" descr="http://mesa-nhlbi.org/siteblocks/images/MesaLogo-100x61.gif"/>
            <p:cNvPicPr>
              <a:picLocks noChangeAspect="1" noChangeArrowheads="1"/>
            </p:cNvPicPr>
            <p:nvPr/>
          </p:nvPicPr>
          <p:blipFill>
            <a:blip r:embed="rId2" r:link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3111"/>
              <a:ext cx="3106" cy="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5747" y="4684"/>
              <a:ext cx="2794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i="1">
                  <a:latin typeface="Eras Demi ITC" pitchFamily="34" charset="0"/>
                </a:rPr>
                <a:t>- Lung</a:t>
              </a:r>
              <a:endParaRPr lang="en-US" sz="10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Emphysema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>
                <a:latin typeface="Arial" pitchFamily="34" charset="0"/>
              </a:rPr>
              <a:t>"</a:t>
            </a:r>
            <a:r>
              <a:rPr lang="en-US" sz="3200" kern="0" dirty="0" smtClean="0">
                <a:latin typeface="Arial" pitchFamily="34" charset="0"/>
              </a:rPr>
              <a:t>emphysema” </a:t>
            </a:r>
            <a:r>
              <a:rPr lang="en-US" sz="3200" kern="0" dirty="0" err="1" smtClean="0">
                <a:latin typeface="Arial" pitchFamily="34" charset="0"/>
              </a:rPr>
              <a:t>ἐμφυσᾶν</a:t>
            </a:r>
            <a:r>
              <a:rPr lang="en-US" sz="3200" kern="0" dirty="0" smtClean="0">
                <a:latin typeface="Arial" pitchFamily="34" charset="0"/>
              </a:rPr>
              <a:t> </a:t>
            </a:r>
            <a:r>
              <a:rPr lang="en-US" sz="3200" kern="0" dirty="0" err="1">
                <a:latin typeface="Arial" pitchFamily="34" charset="0"/>
              </a:rPr>
              <a:t>emphysan</a:t>
            </a:r>
            <a:r>
              <a:rPr lang="en-US" sz="3200" kern="0" dirty="0">
                <a:latin typeface="Arial" pitchFamily="34" charset="0"/>
              </a:rPr>
              <a:t> meaning "inflate"</a:t>
            </a:r>
          </a:p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err="1">
                <a:latin typeface="Arial" pitchFamily="34" charset="0"/>
              </a:rPr>
              <a:t>Ruysh</a:t>
            </a:r>
            <a:r>
              <a:rPr lang="en-US" sz="3200" kern="0" dirty="0">
                <a:latin typeface="Arial" pitchFamily="34" charset="0"/>
              </a:rPr>
              <a:t> (</a:t>
            </a:r>
            <a:r>
              <a:rPr lang="en-US" sz="3200" kern="0" dirty="0" smtClean="0">
                <a:latin typeface="Arial" pitchFamily="34" charset="0"/>
              </a:rPr>
              <a:t>1721) – enlarged airspaces</a:t>
            </a:r>
          </a:p>
          <a:p>
            <a:pPr marL="34290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Baillie (1789) – tissue </a:t>
            </a:r>
            <a:r>
              <a:rPr lang="en-US" sz="3200" kern="0" dirty="0" err="1" smtClean="0">
                <a:latin typeface="Arial" pitchFamily="34" charset="0"/>
              </a:rPr>
              <a:t>distruction</a:t>
            </a:r>
            <a:endParaRPr lang="en-US" sz="3200" kern="0" dirty="0"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err="1" smtClean="0">
                <a:latin typeface="Arial" pitchFamily="34" charset="0"/>
              </a:rPr>
              <a:t>Lanneac</a:t>
            </a:r>
            <a:r>
              <a:rPr lang="en-US" sz="3200" kern="0" dirty="0" smtClean="0">
                <a:latin typeface="Arial" pitchFamily="34" charset="0"/>
              </a:rPr>
              <a:t> (1839) – “Emphysema”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Gough (1952) – Emphysema subtypes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68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86800" cy="1143000"/>
          </a:xfrm>
        </p:spPr>
        <p:txBody>
          <a:bodyPr/>
          <a:lstStyle/>
          <a:p>
            <a:r>
              <a:rPr lang="en-US" dirty="0" smtClean="0"/>
              <a:t>Definition of Emphysema</a:t>
            </a:r>
            <a:endParaRPr lang="en-US" sz="36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5029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Emphysema = destruction of gas exchanging surfaces of the lung (alveoli)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48400" y="6400800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Arial" charset="0"/>
              </a:rPr>
              <a:t>Vestbo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, GOLD Statement, 2013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7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1143000"/>
          </a:xfrm>
        </p:spPr>
        <p:txBody>
          <a:bodyPr/>
          <a:lstStyle/>
          <a:p>
            <a:r>
              <a:rPr lang="en-US" dirty="0" smtClean="0"/>
              <a:t>Chronic Obstructive Pulmonary Disease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324600" y="6519863"/>
            <a:ext cx="281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</a:rPr>
              <a:t>Vestbo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,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Am J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</a:rPr>
              <a:t>Crit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 Car Med, 2013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>
              <a:solidFill>
                <a:srgbClr val="FFFFFF"/>
              </a:solidFill>
              <a:latin typeface="Arial" pitchFamily="34" charset="0"/>
            </a:endParaRPr>
          </a:p>
          <a:p>
            <a:pPr lvl="6">
              <a:spcBef>
                <a:spcPct val="50000"/>
              </a:spcBef>
              <a:buSzPct val="100000"/>
            </a:pPr>
            <a:r>
              <a:rPr lang="en-US" sz="3200" kern="0" dirty="0" smtClean="0">
                <a:solidFill>
                  <a:srgbClr val="FFFFFF"/>
                </a:solidFill>
                <a:latin typeface="Arial" pitchFamily="34" charset="0"/>
              </a:rPr>
              <a:t>	John Hutchinson, c. 1840</a:t>
            </a:r>
            <a:endParaRPr lang="en-US" sz="3200" kern="0" dirty="0" smtClean="0"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524000"/>
            <a:ext cx="8305800" cy="50292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50000"/>
              </a:spcBef>
              <a:buSzPct val="100000"/>
              <a:defRPr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Airflow limitation that is not fully reversible</a:t>
            </a:r>
          </a:p>
          <a:p>
            <a:pPr marL="342900" lvl="1" indent="-342900">
              <a:spcBef>
                <a:spcPct val="50000"/>
              </a:spcBef>
              <a:buSzPct val="100000"/>
              <a:defRPr/>
            </a:pPr>
            <a:r>
              <a:rPr lang="en-US" sz="3200" kern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COPD =</a:t>
            </a:r>
          </a:p>
          <a:p>
            <a:pPr marL="342900" lvl="1" indent="-342900">
              <a:spcBef>
                <a:spcPct val="50000"/>
              </a:spcBef>
              <a:buSzPct val="100000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Post-bronchodilator </a:t>
            </a:r>
          </a:p>
          <a:p>
            <a:pPr marL="342900" lvl="1" indent="-342900">
              <a:spcBef>
                <a:spcPct val="50000"/>
              </a:spcBef>
              <a:buSzPct val="100000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FEV</a:t>
            </a:r>
            <a:r>
              <a:rPr lang="en-US" sz="32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/FVC ratio &lt; 0.70</a:t>
            </a:r>
          </a:p>
          <a:p>
            <a:pPr marL="342900" lvl="1" indent="-342900">
              <a:spcBef>
                <a:spcPct val="50000"/>
              </a:spcBef>
              <a:buSzPct val="100000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kern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spcBef>
                <a:spcPct val="50000"/>
              </a:spcBef>
              <a:buSzPct val="100000"/>
              <a:buFontTx/>
              <a:buChar char="•"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buSzPct val="100000"/>
              <a:buFontTx/>
              <a:buChar char="–"/>
              <a:defRPr/>
            </a:pPr>
            <a:endParaRPr lang="en-US" sz="32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44" y="2133600"/>
            <a:ext cx="2828656" cy="383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1752600" y="2895600"/>
            <a:ext cx="3886200" cy="1600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Chronic Lower Respiratory Diseases</a:t>
            </a: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2133600" y="2895600"/>
            <a:ext cx="3143250" cy="1466850"/>
          </a:xfrm>
          <a:custGeom>
            <a:avLst/>
            <a:gdLst>
              <a:gd name="T0" fmla="*/ 2147483647 w 1980"/>
              <a:gd name="T1" fmla="*/ 2147483647 h 924"/>
              <a:gd name="T2" fmla="*/ 2147483647 w 1980"/>
              <a:gd name="T3" fmla="*/ 2147483647 h 924"/>
              <a:gd name="T4" fmla="*/ 2147483647 w 1980"/>
              <a:gd name="T5" fmla="*/ 2147483647 h 924"/>
              <a:gd name="T6" fmla="*/ 2147483647 w 1980"/>
              <a:gd name="T7" fmla="*/ 2147483647 h 924"/>
              <a:gd name="T8" fmla="*/ 2147483647 w 1980"/>
              <a:gd name="T9" fmla="*/ 2147483647 h 924"/>
              <a:gd name="T10" fmla="*/ 2147483647 w 1980"/>
              <a:gd name="T11" fmla="*/ 2147483647 h 924"/>
              <a:gd name="T12" fmla="*/ 2147483647 w 1980"/>
              <a:gd name="T13" fmla="*/ 2147483647 h 924"/>
              <a:gd name="T14" fmla="*/ 2147483647 w 1980"/>
              <a:gd name="T15" fmla="*/ 2147483647 h 924"/>
              <a:gd name="T16" fmla="*/ 2147483647 w 1980"/>
              <a:gd name="T17" fmla="*/ 2147483647 h 924"/>
              <a:gd name="T18" fmla="*/ 2147483647 w 1980"/>
              <a:gd name="T19" fmla="*/ 2147483647 h 924"/>
              <a:gd name="T20" fmla="*/ 2147483647 w 1980"/>
              <a:gd name="T21" fmla="*/ 2147483647 h 924"/>
              <a:gd name="T22" fmla="*/ 2147483647 w 1980"/>
              <a:gd name="T23" fmla="*/ 2147483647 h 924"/>
              <a:gd name="T24" fmla="*/ 2147483647 w 1980"/>
              <a:gd name="T25" fmla="*/ 2147483647 h 924"/>
              <a:gd name="T26" fmla="*/ 2147483647 w 1980"/>
              <a:gd name="T27" fmla="*/ 2147483647 h 924"/>
              <a:gd name="T28" fmla="*/ 2147483647 w 1980"/>
              <a:gd name="T29" fmla="*/ 2147483647 h 924"/>
              <a:gd name="T30" fmla="*/ 2147483647 w 1980"/>
              <a:gd name="T31" fmla="*/ 2147483647 h 924"/>
              <a:gd name="T32" fmla="*/ 2147483647 w 1980"/>
              <a:gd name="T33" fmla="*/ 2147483647 h 924"/>
              <a:gd name="T34" fmla="*/ 2147483647 w 1980"/>
              <a:gd name="T35" fmla="*/ 2147483647 h 9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0"/>
              <a:gd name="T55" fmla="*/ 0 h 924"/>
              <a:gd name="T56" fmla="*/ 1980 w 1980"/>
              <a:gd name="T57" fmla="*/ 924 h 9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0" h="924">
                <a:moveTo>
                  <a:pt x="1807" y="4"/>
                </a:moveTo>
                <a:cubicBezTo>
                  <a:pt x="1601" y="3"/>
                  <a:pt x="227" y="6"/>
                  <a:pt x="27" y="6"/>
                </a:cubicBezTo>
                <a:cubicBezTo>
                  <a:pt x="5" y="0"/>
                  <a:pt x="0" y="204"/>
                  <a:pt x="14" y="296"/>
                </a:cubicBezTo>
                <a:cubicBezTo>
                  <a:pt x="29" y="388"/>
                  <a:pt x="75" y="486"/>
                  <a:pt x="114" y="560"/>
                </a:cubicBezTo>
                <a:cubicBezTo>
                  <a:pt x="153" y="634"/>
                  <a:pt x="186" y="687"/>
                  <a:pt x="248" y="740"/>
                </a:cubicBezTo>
                <a:cubicBezTo>
                  <a:pt x="311" y="788"/>
                  <a:pt x="403" y="852"/>
                  <a:pt x="481" y="880"/>
                </a:cubicBezTo>
                <a:cubicBezTo>
                  <a:pt x="568" y="901"/>
                  <a:pt x="631" y="903"/>
                  <a:pt x="710" y="915"/>
                </a:cubicBezTo>
                <a:cubicBezTo>
                  <a:pt x="747" y="913"/>
                  <a:pt x="785" y="899"/>
                  <a:pt x="822" y="894"/>
                </a:cubicBezTo>
                <a:cubicBezTo>
                  <a:pt x="852" y="889"/>
                  <a:pt x="906" y="903"/>
                  <a:pt x="936" y="904"/>
                </a:cubicBezTo>
                <a:cubicBezTo>
                  <a:pt x="1020" y="852"/>
                  <a:pt x="1070" y="803"/>
                  <a:pt x="1112" y="808"/>
                </a:cubicBezTo>
                <a:cubicBezTo>
                  <a:pt x="1128" y="806"/>
                  <a:pt x="1185" y="857"/>
                  <a:pt x="1200" y="856"/>
                </a:cubicBezTo>
                <a:cubicBezTo>
                  <a:pt x="1246" y="876"/>
                  <a:pt x="1343" y="904"/>
                  <a:pt x="1394" y="916"/>
                </a:cubicBezTo>
                <a:cubicBezTo>
                  <a:pt x="1419" y="907"/>
                  <a:pt x="1446" y="924"/>
                  <a:pt x="1509" y="908"/>
                </a:cubicBezTo>
                <a:cubicBezTo>
                  <a:pt x="1572" y="892"/>
                  <a:pt x="1707" y="861"/>
                  <a:pt x="1773" y="820"/>
                </a:cubicBezTo>
                <a:cubicBezTo>
                  <a:pt x="1760" y="779"/>
                  <a:pt x="1871" y="733"/>
                  <a:pt x="1903" y="664"/>
                </a:cubicBezTo>
                <a:cubicBezTo>
                  <a:pt x="1937" y="594"/>
                  <a:pt x="1978" y="493"/>
                  <a:pt x="1979" y="400"/>
                </a:cubicBezTo>
                <a:cubicBezTo>
                  <a:pt x="1980" y="307"/>
                  <a:pt x="1933" y="171"/>
                  <a:pt x="1906" y="108"/>
                </a:cubicBezTo>
                <a:cubicBezTo>
                  <a:pt x="1904" y="102"/>
                  <a:pt x="1837" y="38"/>
                  <a:pt x="1819" y="20"/>
                </a:cubicBezTo>
              </a:path>
            </a:pathLst>
          </a:custGeom>
          <a:solidFill>
            <a:srgbClr val="91919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2133600" y="1981200"/>
            <a:ext cx="2333625" cy="2362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3571875" y="2667000"/>
            <a:ext cx="1685925" cy="16764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2667000" y="3810000"/>
            <a:ext cx="2209800" cy="2286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5867400" y="4876800"/>
            <a:ext cx="2501900" cy="1016000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 AIRFLOW OBSTRUCTION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803650" y="6096000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ASTHMA</a:t>
            </a:r>
            <a:endParaRPr lang="en-US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495800" y="2133600"/>
            <a:ext cx="242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EMPHYSEMA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52400" y="1676400"/>
            <a:ext cx="2324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CHRONIC BRONCHITIS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2819400" y="3200400"/>
            <a:ext cx="3311525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COPD</a:t>
            </a:r>
            <a:endParaRPr lang="en-US" sz="2800" smtClean="0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 flipV="1">
            <a:off x="5562600" y="4572000"/>
            <a:ext cx="6016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3" name="Picture 20" descr="The image “http://tbn0.google.com/images?q=tbn:0pYsoKltQDwWZM:http://web.med.unsw.edu.au/pathmus/0839044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21428" b="33495"/>
          <a:stretch>
            <a:fillRect/>
          </a:stretch>
        </p:blipFill>
        <p:spPr bwMode="auto">
          <a:xfrm>
            <a:off x="6705600" y="1524000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17778" r="44611" b="20000"/>
          <a:stretch>
            <a:fillRect/>
          </a:stretch>
        </p:blipFill>
        <p:spPr bwMode="auto">
          <a:xfrm>
            <a:off x="6705600" y="28194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15" name="Picture 23" descr="http://content.nejm.org/content/vol351/issue6/images/large/06f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10075" r="68149" b="19395"/>
          <a:stretch>
            <a:fillRect/>
          </a:stretch>
        </p:blipFill>
        <p:spPr bwMode="auto">
          <a:xfrm>
            <a:off x="1066800" y="5337175"/>
            <a:ext cx="838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3" descr="http://content.nejm.org/content/vol351/issue6/images/large/06f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6" t="10075" r="10172" b="19395"/>
          <a:stretch>
            <a:fillRect/>
          </a:stretch>
        </p:blipFill>
        <p:spPr bwMode="auto">
          <a:xfrm>
            <a:off x="1905000" y="5337175"/>
            <a:ext cx="685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Right Arrow 24"/>
          <p:cNvSpPr>
            <a:spLocks noChangeArrowheads="1"/>
          </p:cNvSpPr>
          <p:nvPr/>
        </p:nvSpPr>
        <p:spPr bwMode="auto">
          <a:xfrm>
            <a:off x="1790700" y="5930900"/>
            <a:ext cx="2286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56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r="50000" b="17999"/>
          <a:stretch>
            <a:fillRect/>
          </a:stretch>
        </p:blipFill>
        <p:spPr bwMode="auto">
          <a:xfrm>
            <a:off x="228600" y="2514600"/>
            <a:ext cx="1223963" cy="1447800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2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/>
              <a:t>Emphysema: </a:t>
            </a:r>
            <a:r>
              <a:rPr lang="en-US" dirty="0" smtClean="0"/>
              <a:t>Prevalence at Autopsy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030" y="1655699"/>
            <a:ext cx="2364370" cy="50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1,831 autopsies from NYS: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Mild emphysema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10% </a:t>
            </a:r>
            <a:r>
              <a:rPr lang="en-US" sz="2800" kern="0" dirty="0">
                <a:solidFill>
                  <a:srgbClr val="FFFFFF"/>
                </a:solidFill>
                <a:latin typeface="Arial" pitchFamily="34" charset="0"/>
              </a:rPr>
              <a:t>of never smokers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54% </a:t>
            </a:r>
            <a:r>
              <a:rPr lang="en-US" sz="2800" kern="0" dirty="0">
                <a:solidFill>
                  <a:srgbClr val="FFFFFF"/>
                </a:solidFill>
                <a:latin typeface="Arial" pitchFamily="34" charset="0"/>
              </a:rPr>
              <a:t>of pipe/cigar smokers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87-99% </a:t>
            </a:r>
            <a:r>
              <a:rPr lang="en-US" sz="2800" kern="0" dirty="0">
                <a:solidFill>
                  <a:srgbClr val="FFFFFF"/>
                </a:solidFill>
                <a:latin typeface="Arial" pitchFamily="34" charset="0"/>
              </a:rPr>
              <a:t>of cigarette 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smokers</a:t>
            </a:r>
            <a:endParaRPr lang="en-US" sz="3200" kern="0" dirty="0"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 kern="0" dirty="0" smtClean="0">
                <a:latin typeface="Arial" pitchFamily="34" charset="0"/>
              </a:rPr>
              <a:t>Moderate/severe emphysema  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3% of never smokers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2800" kern="0" dirty="0">
                <a:solidFill>
                  <a:srgbClr val="FFFFFF"/>
                </a:solidFill>
                <a:latin typeface="Arial" pitchFamily="34" charset="0"/>
              </a:rPr>
              <a:t>8</a:t>
            </a: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% of pipe/cigar smokers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sz="2800" kern="0" dirty="0" smtClean="0">
                <a:solidFill>
                  <a:srgbClr val="FFFFFF"/>
                </a:solidFill>
                <a:latin typeface="Arial" pitchFamily="34" charset="0"/>
              </a:rPr>
              <a:t>37-52% of cigarette smokers</a:t>
            </a: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lang="en-US" sz="3200" kern="0" dirty="0" smtClean="0">
              <a:latin typeface="Arial" pitchFamily="34" charset="0"/>
            </a:endParaRPr>
          </a:p>
          <a:p>
            <a:pPr marL="342900" lvl="0" indent="-342900">
              <a:spcBef>
                <a:spcPct val="50000"/>
              </a:spcBef>
              <a:buSzPct val="100000"/>
              <a:buFontTx/>
              <a:buChar char="•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95800" y="6474023"/>
            <a:ext cx="28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chemeClr val="tx2"/>
                </a:solidFill>
                <a:latin typeface="Arial" charset="0"/>
              </a:rPr>
              <a:t>Auerbach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, NEJM, 1972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4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Imaging with CT</a:t>
            </a:r>
            <a:endParaRPr lang="en-US" dirty="0"/>
          </a:p>
        </p:txBody>
      </p:sp>
      <p:pic>
        <p:nvPicPr>
          <p:cNvPr id="3" name="Picture 4" descr="Moderate 2dLAC -9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562600" cy="506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O:\Job\Teaching\Med Student NETT disc\CT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2221" r="8571" b="21034"/>
          <a:stretch>
            <a:fillRect/>
          </a:stretch>
        </p:blipFill>
        <p:spPr bwMode="auto">
          <a:xfrm>
            <a:off x="685800" y="2819400"/>
            <a:ext cx="3048000" cy="2516513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2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Astraios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prstDash val="das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plate">
  <a:themeElements>
    <a:clrScheme name="">
      <a:dk1>
        <a:srgbClr val="808080"/>
      </a:dk1>
      <a:lt1>
        <a:srgbClr val="FFFFFF"/>
      </a:lt1>
      <a:dk2>
        <a:srgbClr val="000080"/>
      </a:dk2>
      <a:lt2>
        <a:srgbClr val="FFFF00"/>
      </a:lt2>
      <a:accent1>
        <a:srgbClr val="00CC99"/>
      </a:accent1>
      <a:accent2>
        <a:srgbClr val="3333CC"/>
      </a:accent2>
      <a:accent3>
        <a:srgbClr val="AAAA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H:\Asthma\template.ppt</Template>
  <TotalTime>31382</TotalTime>
  <Words>956</Words>
  <Application>Microsoft Macintosh PowerPoint</Application>
  <PresentationFormat>On-screen Show (4:3)</PresentationFormat>
  <Paragraphs>230</Paragraphs>
  <Slides>32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template</vt:lpstr>
      <vt:lpstr>2_template</vt:lpstr>
      <vt:lpstr>Office-Design</vt:lpstr>
      <vt:lpstr>3_template</vt:lpstr>
      <vt:lpstr>1_template</vt:lpstr>
      <vt:lpstr>5_template</vt:lpstr>
      <vt:lpstr>4_template</vt:lpstr>
      <vt:lpstr>Photo Editor Photo</vt:lpstr>
      <vt:lpstr>PowerPoint Presentation</vt:lpstr>
      <vt:lpstr>Chronic Obstructive Pulmonary Disease Mortality Rates, 1960s, 1980s, 2000s</vt:lpstr>
      <vt:lpstr>Outline</vt:lpstr>
      <vt:lpstr>Brief History of Emphysema</vt:lpstr>
      <vt:lpstr>Definition of Emphysema</vt:lpstr>
      <vt:lpstr>Chronic Obstructive Pulmonary Disease</vt:lpstr>
      <vt:lpstr>Chronic Lower Respiratory Diseases</vt:lpstr>
      <vt:lpstr>Emphysema: Prevalence at Autopsy</vt:lpstr>
      <vt:lpstr>Lung Imaging with CT</vt:lpstr>
      <vt:lpstr>Emphysema on CT – Quantitative </vt:lpstr>
      <vt:lpstr>Emphysema on CT – Qualitative</vt:lpstr>
      <vt:lpstr>Validation of Partial-Lung Measures</vt:lpstr>
      <vt:lpstr>Percent Emphysema in “Normals” </vt:lpstr>
      <vt:lpstr>PowerPoint Presentation</vt:lpstr>
      <vt:lpstr>PowerPoint Presentation</vt:lpstr>
      <vt:lpstr>Emphysema in the General Population</vt:lpstr>
      <vt:lpstr>Endothelial Hypothesis of Emphysema</vt:lpstr>
      <vt:lpstr>Background  </vt:lpstr>
      <vt:lpstr>Background</vt:lpstr>
      <vt:lpstr>Systemic Endothelial Dysfunction</vt:lpstr>
      <vt:lpstr>Endothelial Microparticles, Emphysema</vt:lpstr>
      <vt:lpstr>Quantitative Perfusion Parameters</vt:lpstr>
      <vt:lpstr>Endothelial Hypothesis of Emphysema</vt:lpstr>
      <vt:lpstr>The Cardiopulmonary Unit</vt:lpstr>
      <vt:lpstr>PowerPoint Presentation</vt:lpstr>
      <vt:lpstr>Pulmonary Vein Size in Emphysema</vt:lpstr>
      <vt:lpstr>Emphysema and Cardiac Function</vt:lpstr>
      <vt:lpstr>Hypothesis</vt:lpstr>
      <vt:lpstr>Total Pulmonary Vascular Volume 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Information System</dc:creator>
  <cp:lastModifiedBy>R Graham Barr</cp:lastModifiedBy>
  <cp:revision>1137</cp:revision>
  <cp:lastPrinted>2000-06-07T19:00:41Z</cp:lastPrinted>
  <dcterms:created xsi:type="dcterms:W3CDTF">2010-11-11T14:24:25Z</dcterms:created>
  <dcterms:modified xsi:type="dcterms:W3CDTF">2014-02-14T01:23:30Z</dcterms:modified>
</cp:coreProperties>
</file>