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336" r:id="rId2"/>
    <p:sldMasterId id="2147484846" r:id="rId3"/>
    <p:sldMasterId id="2147484942" r:id="rId4"/>
  </p:sldMasterIdLst>
  <p:notesMasterIdLst>
    <p:notesMasterId r:id="rId30"/>
  </p:notesMasterIdLst>
  <p:handoutMasterIdLst>
    <p:handoutMasterId r:id="rId31"/>
  </p:handoutMasterIdLst>
  <p:sldIdLst>
    <p:sldId id="749" r:id="rId5"/>
    <p:sldId id="1071" r:id="rId6"/>
    <p:sldId id="1072" r:id="rId7"/>
    <p:sldId id="747" r:id="rId8"/>
    <p:sldId id="1073" r:id="rId9"/>
    <p:sldId id="1074" r:id="rId10"/>
    <p:sldId id="795" r:id="rId11"/>
    <p:sldId id="1065" r:id="rId12"/>
    <p:sldId id="1068" r:id="rId13"/>
    <p:sldId id="1069" r:id="rId14"/>
    <p:sldId id="1058" r:id="rId15"/>
    <p:sldId id="1088" r:id="rId16"/>
    <p:sldId id="1079" r:id="rId17"/>
    <p:sldId id="1080" r:id="rId18"/>
    <p:sldId id="998" r:id="rId19"/>
    <p:sldId id="1082" r:id="rId20"/>
    <p:sldId id="1081" r:id="rId21"/>
    <p:sldId id="1060" r:id="rId22"/>
    <p:sldId id="1087" r:id="rId23"/>
    <p:sldId id="1083" r:id="rId24"/>
    <p:sldId id="1057" r:id="rId25"/>
    <p:sldId id="1085" r:id="rId26"/>
    <p:sldId id="1086" r:id="rId27"/>
    <p:sldId id="1084" r:id="rId28"/>
    <p:sldId id="429" r:id="rId29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ncan Davidson" initials="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00FF"/>
    <a:srgbClr val="FF33CC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5591" autoAdjust="0"/>
  </p:normalViewPr>
  <p:slideViewPr>
    <p:cSldViewPr>
      <p:cViewPr>
        <p:scale>
          <a:sx n="80" d="100"/>
          <a:sy n="80" d="100"/>
        </p:scale>
        <p:origin x="-304" y="-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608" y="-90"/>
      </p:cViewPr>
      <p:guideLst>
        <p:guide orient="horz" pos="2160"/>
        <p:guide pos="32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Alpha1 Level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RS10411619 homozygotes</c:v>
                </c:pt>
                <c:pt idx="1">
                  <c:v>Matched controls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141.0</c:v>
                </c:pt>
                <c:pt idx="1">
                  <c:v>125.0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8257048"/>
        <c:axId val="2118259992"/>
      </c:barChart>
      <c:catAx>
        <c:axId val="2118257048"/>
        <c:scaling>
          <c:orientation val="minMax"/>
        </c:scaling>
        <c:delete val="0"/>
        <c:axPos val="b"/>
        <c:majorTickMark val="out"/>
        <c:minorTickMark val="none"/>
        <c:tickLblPos val="nextTo"/>
        <c:crossAx val="2118259992"/>
        <c:crosses val="autoZero"/>
        <c:auto val="1"/>
        <c:lblAlgn val="ctr"/>
        <c:lblOffset val="100"/>
        <c:noMultiLvlLbl val="0"/>
      </c:catAx>
      <c:valAx>
        <c:axId val="2118259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8257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0" i="0">
          <a:latin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673FA57-34CB-4D6C-A567-432EAEE8B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34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360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Compare with autopsy</a:t>
            </a:r>
            <a:r>
              <a:rPr lang="en-US" baseline="0" dirty="0" smtClean="0"/>
              <a:t> studies:</a:t>
            </a:r>
          </a:p>
          <a:p>
            <a:r>
              <a:rPr lang="en-US" baseline="0" dirty="0" smtClean="0"/>
              <a:t>Leopold/Gough (1957)  65 </a:t>
            </a:r>
            <a:r>
              <a:rPr lang="en-US" baseline="0" dirty="0" err="1" smtClean="0"/>
              <a:t>panacinar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75 </a:t>
            </a:r>
            <a:r>
              <a:rPr lang="en-US" baseline="0" dirty="0" err="1" smtClean="0"/>
              <a:t>panlobular+panacinar</a:t>
            </a:r>
            <a:endParaRPr lang="en-US" baseline="0" dirty="0" smtClean="0"/>
          </a:p>
          <a:p>
            <a:r>
              <a:rPr lang="en-US" baseline="0" dirty="0" err="1" smtClean="0"/>
              <a:t>Thurlbeck</a:t>
            </a:r>
            <a:r>
              <a:rPr lang="en-US" baseline="0" dirty="0" smtClean="0"/>
              <a:t> (1963, Boston): </a:t>
            </a:r>
            <a:r>
              <a:rPr lang="en-US" baseline="0" dirty="0" err="1" smtClean="0"/>
              <a:t>centrilobular</a:t>
            </a:r>
            <a:r>
              <a:rPr lang="en-US" baseline="0" dirty="0" smtClean="0"/>
              <a:t> emphysema in 22% of 138 unselected autopsies and </a:t>
            </a:r>
            <a:r>
              <a:rPr lang="en-US" baseline="0" dirty="0" err="1" smtClean="0"/>
              <a:t>panlobular</a:t>
            </a:r>
            <a:r>
              <a:rPr lang="en-US" baseline="0" dirty="0" smtClean="0"/>
              <a:t> in 14%</a:t>
            </a:r>
          </a:p>
          <a:p>
            <a:r>
              <a:rPr lang="en-US" baseline="0" dirty="0" smtClean="0"/>
              <a:t>Heard/</a:t>
            </a:r>
            <a:r>
              <a:rPr lang="en-US" baseline="0" dirty="0" err="1" smtClean="0"/>
              <a:t>Izukawa</a:t>
            </a:r>
            <a:r>
              <a:rPr lang="en-US" baseline="0" dirty="0" smtClean="0"/>
              <a:t> (1964, London): 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523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52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F916B-D6DA-46C2-817A-FD0BD95A3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62573-71E9-45D5-868B-911469446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11526-3F2D-412E-9833-FCA371AD7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EAD98-ADA2-4B3B-859A-B1B99E31E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07303-76EF-4A3C-955F-DC23F74C4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7AADC-AD01-4320-936F-67228D3F8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8953C-B774-42C5-A679-DAC239314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695AA-FC6A-4F3C-B412-77BA9B6BE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8A048-5905-4DF8-A89A-74AAF2E2F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9149B-4289-4CC6-95ED-021F02915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0CE49-B3B5-4ADC-90BA-D21F11EFC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95D1D-55EC-47DB-86BF-375D00D4F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F4F63-F64C-47E7-946A-3724660C6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FBF48-7A44-4D8F-9DAB-618293200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DBC53-5ADF-423F-972B-A0CB2084B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FCA18-A9CD-475D-9E23-B635F49B9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AF8D9-3AAB-44FE-99B4-A49ABFC92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4B8D7-3149-4D88-9BB4-798B51669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AB9A8-D13E-4FC5-B165-16D6EEEF1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DE161-DD50-4DBE-B5A5-236F2EFEE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263DD-3927-4C3E-85C9-32AE8C326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F916B-D6DA-46C2-817A-FD0BD95A3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8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5C3C3-6606-45D3-85D9-C6636AF9C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95D1D-55EC-47DB-86BF-375D00D4F42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20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5C3C3-6606-45D3-85D9-C6636AF9C9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63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3378E-ABC2-42F8-B20F-0F6589EA29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755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5FCF0-8FC2-45FD-B442-A5FDECD83D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77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9415C-96B5-406F-AD40-A764AFB47B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75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AB855-65C1-4EDA-BD5C-BDD7F8C5EC3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397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AC320-30A2-4324-AC46-AB9222F95E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171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4E934-6C4F-4733-A017-53834E30ED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0750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62573-71E9-45D5-868B-9114694467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727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11526-3F2D-412E-9833-FCA371AD7D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1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3378E-ABC2-42F8-B20F-0F6589EA2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EAD98-ADA2-4B3B-859A-B1B99E31E7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371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07303-76EF-4A3C-955F-DC23F74C452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61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7AADC-AD01-4320-936F-67228D3F88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376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55F39E1-0C01-4801-907F-FBC04753D19D}" type="datetimeFigureOut">
              <a:rPr lang="en-US"/>
              <a:pPr>
                <a:defRPr/>
              </a:pPr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08B3240-7DEB-D746-826D-CC6301D9A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806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55F39E1-0C01-4801-907F-FBC04753D19D}" type="datetimeFigureOut">
              <a:rPr lang="en-US"/>
              <a:pPr>
                <a:defRPr/>
              </a:pPr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9A76BA3-A962-9145-A194-588C3514B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449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55F39E1-0C01-4801-907F-FBC04753D19D}" type="datetimeFigureOut">
              <a:rPr lang="en-US"/>
              <a:pPr>
                <a:defRPr/>
              </a:pPr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FEAE1CA-F593-C44F-8392-7179B0A4C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626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55F39E1-0C01-4801-907F-FBC04753D19D}" type="datetimeFigureOut">
              <a:rPr lang="en-US"/>
              <a:pPr>
                <a:defRPr/>
              </a:pPr>
              <a:t>9/22/14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316F94E-5CFA-D54D-8833-A7B3F1122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477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55F39E1-0C01-4801-907F-FBC04753D19D}" type="datetimeFigureOut">
              <a:rPr lang="en-US"/>
              <a:pPr>
                <a:defRPr/>
              </a:pPr>
              <a:t>9/22/14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12E6546-4F00-3042-B0EA-3EA93B09D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542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55F39E1-0C01-4801-907F-FBC04753D19D}" type="datetimeFigureOut">
              <a:rPr lang="en-US"/>
              <a:pPr>
                <a:defRPr/>
              </a:pPr>
              <a:t>9/22/14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5A112F2-5120-F846-8749-BF1563A41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211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55F39E1-0C01-4801-907F-FBC04753D19D}" type="datetimeFigureOut">
              <a:rPr lang="en-US"/>
              <a:pPr>
                <a:defRPr/>
              </a:pPr>
              <a:t>9/22/14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0ACD948-81D2-954E-8CFD-0A2DE0CEB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19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5FCF0-8FC2-45FD-B442-A5FDECD83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55F39E1-0C01-4801-907F-FBC04753D19D}" type="datetimeFigureOut">
              <a:rPr lang="en-US"/>
              <a:pPr>
                <a:defRPr/>
              </a:pPr>
              <a:t>9/22/14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4EC47C6-CA42-6047-AFDA-83BF7A1E7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894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55F39E1-0C01-4801-907F-FBC04753D19D}" type="datetimeFigureOut">
              <a:rPr lang="en-US"/>
              <a:pPr>
                <a:defRPr/>
              </a:pPr>
              <a:t>9/22/14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96FBE56-9B0A-5741-AA45-964D4572C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38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55F39E1-0C01-4801-907F-FBC04753D19D}" type="datetimeFigureOut">
              <a:rPr lang="en-US"/>
              <a:pPr>
                <a:defRPr/>
              </a:pPr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A03D4E7-BBDF-EE4A-B23F-20D6ECEFB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24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55F39E1-0C01-4801-907F-FBC04753D19D}" type="datetimeFigureOut">
              <a:rPr lang="en-US"/>
              <a:pPr>
                <a:defRPr/>
              </a:pPr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C7F10EE-A6E2-D644-933E-7D013839F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0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9415C-96B5-406F-AD40-A764AFB47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AB855-65C1-4EDA-BD5C-BDD7F8C5E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AC320-30A2-4324-AC46-AB9222F95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4E934-6C4F-4733-A017-53834E30E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2.xml"/><Relationship Id="rId15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45663CB-2EB1-47EC-8660-241166C11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1447800"/>
            <a:ext cx="777240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99" r:id="rId1"/>
    <p:sldLayoutId id="2147484773" r:id="rId2"/>
    <p:sldLayoutId id="2147484774" r:id="rId3"/>
    <p:sldLayoutId id="2147484775" r:id="rId4"/>
    <p:sldLayoutId id="2147484776" r:id="rId5"/>
    <p:sldLayoutId id="2147484777" r:id="rId6"/>
    <p:sldLayoutId id="2147484778" r:id="rId7"/>
    <p:sldLayoutId id="2147484779" r:id="rId8"/>
    <p:sldLayoutId id="2147484780" r:id="rId9"/>
    <p:sldLayoutId id="2147484781" r:id="rId10"/>
    <p:sldLayoutId id="2147484782" r:id="rId11"/>
    <p:sldLayoutId id="2147484783" r:id="rId12"/>
    <p:sldLayoutId id="2147484784" r:id="rId13"/>
    <p:sldLayoutId id="2147484785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3A55405-2BA9-43CC-8365-45A2CC389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1447800"/>
            <a:ext cx="777240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00" r:id="rId1"/>
    <p:sldLayoutId id="2147484786" r:id="rId2"/>
    <p:sldLayoutId id="2147484787" r:id="rId3"/>
    <p:sldLayoutId id="2147484788" r:id="rId4"/>
    <p:sldLayoutId id="2147484789" r:id="rId5"/>
    <p:sldLayoutId id="2147484790" r:id="rId6"/>
    <p:sldLayoutId id="2147484791" r:id="rId7"/>
    <p:sldLayoutId id="2147484792" r:id="rId8"/>
    <p:sldLayoutId id="2147484793" r:id="rId9"/>
    <p:sldLayoutId id="2147484794" r:id="rId10"/>
    <p:sldLayoutId id="2147484795" r:id="rId11"/>
    <p:sldLayoutId id="2147484796" r:id="rId12"/>
    <p:sldLayoutId id="2147484797" r:id="rId13"/>
    <p:sldLayoutId id="2147484798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45663CB-2EB1-47EC-8660-241166C116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1447800"/>
            <a:ext cx="777240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227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847" r:id="rId1"/>
    <p:sldLayoutId id="2147484848" r:id="rId2"/>
    <p:sldLayoutId id="2147484849" r:id="rId3"/>
    <p:sldLayoutId id="2147484850" r:id="rId4"/>
    <p:sldLayoutId id="2147484851" r:id="rId5"/>
    <p:sldLayoutId id="2147484852" r:id="rId6"/>
    <p:sldLayoutId id="2147484853" r:id="rId7"/>
    <p:sldLayoutId id="2147484854" r:id="rId8"/>
    <p:sldLayoutId id="2147484855" r:id="rId9"/>
    <p:sldLayoutId id="2147484856" r:id="rId10"/>
    <p:sldLayoutId id="2147484857" r:id="rId11"/>
    <p:sldLayoutId id="2147484858" r:id="rId12"/>
    <p:sldLayoutId id="2147484859" r:id="rId13"/>
    <p:sldLayoutId id="214748486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8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1" hangingPunct="1">
              <a:defRPr/>
            </a:pPr>
            <a:fld id="{355F39E1-0C01-4801-907F-FBC04753D19D}" type="datetimeFigureOut">
              <a:rPr lang="en-US">
                <a:ea typeface="ＭＳ Ｐゴシック" charset="0"/>
                <a:cs typeface="ＭＳ Ｐゴシック" charset="0"/>
              </a:rPr>
              <a:pPr eaLnBrk="1" hangingPunct="1">
                <a:defRPr/>
              </a:pPr>
              <a:t>9/22/14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1" hangingPunct="1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1" hangingPunct="1">
              <a:defRPr/>
            </a:pPr>
            <a:fld id="{81158B6F-58A9-1142-A718-A02DE4B03198}" type="slidenum">
              <a:rPr lang="en-US">
                <a:ea typeface="ＭＳ Ｐゴシック" charset="0"/>
                <a:cs typeface="ＭＳ Ｐゴシック" charset="0"/>
              </a:rPr>
              <a:pPr eaLnBrk="1" hangingPunct="1"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1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3" r:id="rId1"/>
    <p:sldLayoutId id="2147484944" r:id="rId2"/>
    <p:sldLayoutId id="2147484945" r:id="rId3"/>
    <p:sldLayoutId id="2147484946" r:id="rId4"/>
    <p:sldLayoutId id="2147484947" r:id="rId5"/>
    <p:sldLayoutId id="2147484948" r:id="rId6"/>
    <p:sldLayoutId id="2147484949" r:id="rId7"/>
    <p:sldLayoutId id="2147484950" r:id="rId8"/>
    <p:sldLayoutId id="2147484951" r:id="rId9"/>
    <p:sldLayoutId id="2147484952" r:id="rId10"/>
    <p:sldLayoutId id="214748495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chart" Target="../charts/chart1.xml"/><Relationship Id="rId6" Type="http://schemas.openxmlformats.org/officeDocument/2006/relationships/image" Target="../media/image6.gif"/><Relationship Id="rId7" Type="http://schemas.openxmlformats.org/officeDocument/2006/relationships/image" Target="http://mesa-nhlbi.org/siteblocks/images/MesaLogo-100x61.gif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http://mesa-nhlbi.org/siteblocks/images/MesaLogo-100x61.gi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file://localhost/http://mesa-nhlbi.org/siteblocks/images/MesaLogo-100x61.gi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Relationship Id="rId3" Type="http://schemas.openxmlformats.org/officeDocument/2006/relationships/image" Target="http://mesa-nhlbi.org/siteblocks/images/MesaLogo-100x61.gi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cid:2ba2e5dd-d789-4706-8ec3-6974eafce83e@mc.cumc.columbia.edu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gif"/><Relationship Id="rId5" Type="http://schemas.openxmlformats.org/officeDocument/2006/relationships/image" Target="http://mesa-nhlbi.org/siteblocks/images/MesaLogo-100x61.gif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"/>
          <p:cNvSpPr>
            <a:spLocks noChangeArrowheads="1"/>
          </p:cNvSpPr>
          <p:nvPr/>
        </p:nvSpPr>
        <p:spPr bwMode="auto">
          <a:xfrm>
            <a:off x="0" y="114300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MESA Lung/MESA COPD Report</a:t>
            </a:r>
          </a:p>
        </p:txBody>
      </p:sp>
      <p:sp>
        <p:nvSpPr>
          <p:cNvPr id="1028" name="Rectangle 12"/>
          <p:cNvSpPr>
            <a:spLocks noChangeArrowheads="1"/>
          </p:cNvSpPr>
          <p:nvPr/>
        </p:nvSpPr>
        <p:spPr bwMode="auto">
          <a:xfrm>
            <a:off x="1219200" y="3124200"/>
            <a:ext cx="6553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lnSpc>
                <a:spcPct val="80000"/>
              </a:lnSpc>
              <a:spcBef>
                <a:spcPct val="10000"/>
              </a:spcBef>
            </a:pPr>
            <a:endParaRPr lang="en-US" sz="1400" dirty="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>
              <a:lnSpc>
                <a:spcPct val="80000"/>
              </a:lnSpc>
              <a:spcBef>
                <a:spcPct val="10000"/>
              </a:spcBef>
            </a:pPr>
            <a:endParaRPr lang="en-US" sz="1400" dirty="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>
              <a:lnSpc>
                <a:spcPct val="80000"/>
              </a:lnSpc>
              <a:spcBef>
                <a:spcPct val="10000"/>
              </a:spcBef>
            </a:pPr>
            <a:endParaRPr lang="en-US" sz="1400" dirty="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>
              <a:lnSpc>
                <a:spcPct val="80000"/>
              </a:lnSpc>
              <a:spcBef>
                <a:spcPct val="10000"/>
              </a:spcBef>
            </a:pPr>
            <a:endParaRPr lang="en-US" sz="1600" dirty="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>
              <a:lnSpc>
                <a:spcPct val="80000"/>
              </a:lnSpc>
              <a:spcBef>
                <a:spcPct val="10000"/>
              </a:spcBef>
            </a:pPr>
            <a:r>
              <a:rPr lang="en-US" sz="3200" dirty="0">
                <a:solidFill>
                  <a:srgbClr val="FFFFFF"/>
                </a:solidFill>
                <a:latin typeface="Arial Unicode MS" pitchFamily="34" charset="-128"/>
              </a:rPr>
              <a:t>R Graham Barr, MD </a:t>
            </a:r>
            <a:r>
              <a:rPr lang="en-US" sz="3200" dirty="0" err="1">
                <a:solidFill>
                  <a:srgbClr val="FFFFFF"/>
                </a:solidFill>
                <a:latin typeface="Arial Unicode MS" pitchFamily="34" charset="-128"/>
              </a:rPr>
              <a:t>DrPH</a:t>
            </a:r>
            <a:endParaRPr lang="en-US" dirty="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>
              <a:lnSpc>
                <a:spcPct val="80000"/>
              </a:lnSpc>
              <a:spcBef>
                <a:spcPct val="10000"/>
              </a:spcBef>
            </a:pPr>
            <a:endParaRPr lang="en-US" dirty="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>
              <a:lnSpc>
                <a:spcPct val="80000"/>
              </a:lnSpc>
              <a:spcBef>
                <a:spcPct val="10000"/>
              </a:spcBef>
            </a:pPr>
            <a:r>
              <a:rPr lang="en-US" sz="1800" dirty="0">
                <a:solidFill>
                  <a:srgbClr val="FFFFFF"/>
                </a:solidFill>
                <a:latin typeface="Arial Unicode MS" pitchFamily="34" charset="-128"/>
              </a:rPr>
              <a:t>Departments of Medicine and Epidemiology</a:t>
            </a:r>
          </a:p>
          <a:p>
            <a:pPr marL="342900" indent="-342900" algn="ctr">
              <a:lnSpc>
                <a:spcPct val="80000"/>
              </a:lnSpc>
              <a:spcBef>
                <a:spcPct val="10000"/>
              </a:spcBef>
            </a:pPr>
            <a:r>
              <a:rPr lang="en-US" sz="1800" dirty="0">
                <a:solidFill>
                  <a:srgbClr val="FFFFFF"/>
                </a:solidFill>
                <a:latin typeface="Arial Unicode MS" pitchFamily="34" charset="-128"/>
              </a:rPr>
              <a:t>Columbia University Medical Center</a:t>
            </a:r>
          </a:p>
          <a:p>
            <a:pPr marL="342900" indent="-342900" algn="ctr">
              <a:lnSpc>
                <a:spcPct val="80000"/>
              </a:lnSpc>
              <a:spcBef>
                <a:spcPct val="10000"/>
              </a:spcBef>
            </a:pPr>
            <a:endParaRPr lang="en-US" sz="1600" dirty="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>
              <a:lnSpc>
                <a:spcPct val="80000"/>
              </a:lnSpc>
              <a:spcBef>
                <a:spcPct val="10000"/>
              </a:spcBef>
            </a:pPr>
            <a:endParaRPr lang="en-US" sz="1600" dirty="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>
              <a:lnSpc>
                <a:spcPct val="80000"/>
              </a:lnSpc>
              <a:spcBef>
                <a:spcPct val="10000"/>
              </a:spcBef>
            </a:pPr>
            <a:endParaRPr lang="en-US" sz="1600" dirty="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>
              <a:lnSpc>
                <a:spcPct val="80000"/>
              </a:lnSpc>
              <a:spcBef>
                <a:spcPct val="10000"/>
              </a:spcBef>
            </a:pPr>
            <a:endParaRPr lang="en-US" sz="1600" dirty="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FFFFFF"/>
                </a:solidFill>
                <a:latin typeface="Arial Unicode MS" pitchFamily="34" charset="-128"/>
              </a:rPr>
              <a:t>Funding: NHLBI </a:t>
            </a:r>
            <a:r>
              <a:rPr lang="en-US" sz="1600" dirty="0" smtClean="0">
                <a:solidFill>
                  <a:srgbClr val="FFFFFF"/>
                </a:solidFill>
                <a:latin typeface="Arial Unicode MS" pitchFamily="34" charset="-128"/>
              </a:rPr>
              <a:t>R01s HL077612</a:t>
            </a:r>
            <a:r>
              <a:rPr lang="en-US" sz="1600" dirty="0">
                <a:solidFill>
                  <a:srgbClr val="FFFFFF"/>
                </a:solidFill>
                <a:latin typeface="Arial Unicode MS" pitchFamily="34" charset="-128"/>
              </a:rPr>
              <a:t>,</a:t>
            </a:r>
            <a:r>
              <a:rPr lang="en-US" sz="1600" dirty="0" smtClean="0">
                <a:solidFill>
                  <a:srgbClr val="FFFFFF"/>
                </a:solidFill>
                <a:latin typeface="Arial Unicode MS" pitchFamily="34" charset="-128"/>
              </a:rPr>
              <a:t> HL075476</a:t>
            </a:r>
            <a:r>
              <a:rPr lang="en-US" sz="1600" dirty="0">
                <a:solidFill>
                  <a:srgbClr val="FFFFFF"/>
                </a:solidFill>
                <a:latin typeface="Arial Unicode MS" pitchFamily="34" charset="-128"/>
              </a:rPr>
              <a:t>,</a:t>
            </a:r>
            <a:r>
              <a:rPr lang="en-US" sz="1600" dirty="0" smtClean="0">
                <a:solidFill>
                  <a:srgbClr val="FFFFFF"/>
                </a:solidFill>
                <a:latin typeface="Arial Unicode MS" pitchFamily="34" charset="-128"/>
              </a:rPr>
              <a:t> HL093081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600" dirty="0" smtClean="0">
                <a:solidFill>
                  <a:srgbClr val="FFFFFF"/>
                </a:solidFill>
                <a:latin typeface="Arial Unicode MS" pitchFamily="34" charset="-128"/>
              </a:rPr>
              <a:t>RC1 </a:t>
            </a:r>
            <a:r>
              <a:rPr lang="en-US" sz="1600" dirty="0">
                <a:solidFill>
                  <a:srgbClr val="FFFFFF"/>
                </a:solidFill>
                <a:latin typeface="Arial Unicode MS" pitchFamily="34" charset="-128"/>
              </a:rPr>
              <a:t>HL100543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1600" dirty="0" smtClean="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1600" dirty="0">
              <a:solidFill>
                <a:srgbClr val="FFFFFF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304800" y="3962400"/>
          <a:ext cx="10080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Photo Editor Photo" r:id="rId4" imgW="657317" imgH="695238" progId="">
                  <p:embed/>
                </p:oleObj>
              </mc:Choice>
              <mc:Fallback>
                <p:oleObj name="Photo Editor Photo" r:id="rId4" imgW="657317" imgH="695238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962400"/>
                        <a:ext cx="1008063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FF00"/>
                </a:solidFill>
              </a:rPr>
              <a:t>GWAS for Percent Emphysema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553200" y="6258580"/>
            <a:ext cx="274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 smtClean="0">
                <a:solidFill>
                  <a:srgbClr val="FFFF00"/>
                </a:solidFill>
                <a:latin typeface="Arial" charset="0"/>
              </a:rPr>
              <a:t>Manichaikul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</a:rPr>
              <a:t>, AJRCCM, 2014</a:t>
            </a:r>
            <a:endParaRPr lang="en-US" sz="140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9" name="Picture 8" descr="logABRatio950Model2-filter.manhattan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5" b="5999"/>
          <a:stretch/>
        </p:blipFill>
        <p:spPr>
          <a:xfrm>
            <a:off x="0" y="1482725"/>
            <a:ext cx="5410200" cy="25558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0" y="3048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Arial"/>
                <a:cs typeface="Arial"/>
              </a:rPr>
              <a:t>MAN2B1</a:t>
            </a:r>
            <a:endParaRPr lang="en-US" i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cxnSp>
        <p:nvCxnSpPr>
          <p:cNvPr id="15" name="Straight Arrow Connector 14"/>
          <p:cNvCxnSpPr>
            <a:stCxn id="11" idx="0"/>
          </p:cNvCxnSpPr>
          <p:nvPr/>
        </p:nvCxnSpPr>
        <p:spPr bwMode="auto">
          <a:xfrm flipV="1">
            <a:off x="3848100" y="1752600"/>
            <a:ext cx="723900" cy="12954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9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457200" y="158109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2113 Hispanics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191000"/>
            <a:ext cx="2743200" cy="2057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6248400"/>
            <a:ext cx="4564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err="1">
                <a:latin typeface="Arial" charset="0"/>
              </a:rPr>
              <a:t>subforms</a:t>
            </a:r>
            <a:r>
              <a:rPr lang="en-US" kern="0" dirty="0">
                <a:latin typeface="Arial" charset="0"/>
              </a:rPr>
              <a:t> of alpha-</a:t>
            </a:r>
            <a:r>
              <a:rPr lang="en-US" kern="0" dirty="0" err="1">
                <a:latin typeface="Arial" charset="0"/>
              </a:rPr>
              <a:t>mannosidase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3733800" y="3505200"/>
            <a:ext cx="76200" cy="8382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9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3581400" y="1490246"/>
            <a:ext cx="1133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kern="0" dirty="0">
                <a:solidFill>
                  <a:srgbClr val="000080"/>
                </a:solidFill>
                <a:latin typeface="Arial" charset="0"/>
              </a:rPr>
              <a:t>rs10411619 </a:t>
            </a:r>
            <a:endParaRPr lang="en-US" sz="1400" dirty="0">
              <a:solidFill>
                <a:srgbClr val="000080"/>
              </a:solidFill>
            </a:endParaRP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386396046"/>
              </p:ext>
            </p:extLst>
          </p:nvPr>
        </p:nvGraphicFramePr>
        <p:xfrm>
          <a:off x="5486400" y="3124200"/>
          <a:ext cx="3657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Rectangle 23"/>
          <p:cNvSpPr/>
          <p:nvPr/>
        </p:nvSpPr>
        <p:spPr>
          <a:xfrm>
            <a:off x="5390856" y="2814935"/>
            <a:ext cx="3829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latin typeface="Arial" charset="0"/>
              </a:rPr>
              <a:t>Plasma α</a:t>
            </a:r>
            <a:r>
              <a:rPr lang="en-US" kern="0" baseline="-25000" dirty="0" smtClean="0">
                <a:latin typeface="Arial" charset="0"/>
              </a:rPr>
              <a:t>1</a:t>
            </a:r>
            <a:r>
              <a:rPr lang="en-US" kern="0" dirty="0" smtClean="0">
                <a:latin typeface="Arial" charset="0"/>
              </a:rPr>
              <a:t> Antitrypsin level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086600" y="3272135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Arial"/>
                <a:cs typeface="Arial"/>
              </a:rPr>
              <a:t>P=0.01</a:t>
            </a:r>
            <a:endParaRPr lang="en-US" sz="2000" i="1" dirty="0">
              <a:latin typeface="Arial"/>
              <a:cs typeface="Arial"/>
            </a:endParaRPr>
          </a:p>
        </p:txBody>
      </p:sp>
      <p:grpSp>
        <p:nvGrpSpPr>
          <p:cNvPr id="38" name="Group 4"/>
          <p:cNvGrpSpPr>
            <a:grpSpLocks/>
          </p:cNvGrpSpPr>
          <p:nvPr/>
        </p:nvGrpSpPr>
        <p:grpSpPr bwMode="auto">
          <a:xfrm>
            <a:off x="8153400" y="476250"/>
            <a:ext cx="990600" cy="742950"/>
            <a:chOff x="3960" y="2344"/>
            <a:chExt cx="4581" cy="3913"/>
          </a:xfrm>
        </p:grpSpPr>
        <p:sp>
          <p:nvSpPr>
            <p:cNvPr id="39" name="Freeform 5"/>
            <p:cNvSpPr>
              <a:spLocks/>
            </p:cNvSpPr>
            <p:nvPr/>
          </p:nvSpPr>
          <p:spPr bwMode="auto">
            <a:xfrm flipH="1">
              <a:off x="5957" y="2344"/>
              <a:ext cx="1701" cy="3913"/>
            </a:xfrm>
            <a:custGeom>
              <a:avLst/>
              <a:gdLst>
                <a:gd name="T0" fmla="*/ 2147483647 w 920"/>
                <a:gd name="T1" fmla="*/ 2147483647 h 2116"/>
                <a:gd name="T2" fmla="*/ 2147483647 w 920"/>
                <a:gd name="T3" fmla="*/ 2147483647 h 2116"/>
                <a:gd name="T4" fmla="*/ 2147483647 w 920"/>
                <a:gd name="T5" fmla="*/ 0 h 2116"/>
                <a:gd name="T6" fmla="*/ 2147483647 w 920"/>
                <a:gd name="T7" fmla="*/ 2147483647 h 2116"/>
                <a:gd name="T8" fmla="*/ 2147483647 w 920"/>
                <a:gd name="T9" fmla="*/ 2147483647 h 2116"/>
                <a:gd name="T10" fmla="*/ 2147483647 w 920"/>
                <a:gd name="T11" fmla="*/ 2147483647 h 2116"/>
                <a:gd name="T12" fmla="*/ 2147483647 w 920"/>
                <a:gd name="T13" fmla="*/ 2147483647 h 2116"/>
                <a:gd name="T14" fmla="*/ 2147483647 w 920"/>
                <a:gd name="T15" fmla="*/ 2147483647 h 2116"/>
                <a:gd name="T16" fmla="*/ 2147483647 w 920"/>
                <a:gd name="T17" fmla="*/ 2147483647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0"/>
                <a:gd name="T28" fmla="*/ 0 h 2116"/>
                <a:gd name="T29" fmla="*/ 920 w 920"/>
                <a:gd name="T30" fmla="*/ 2116 h 2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3960" y="2344"/>
              <a:ext cx="1701" cy="3913"/>
            </a:xfrm>
            <a:custGeom>
              <a:avLst/>
              <a:gdLst>
                <a:gd name="T0" fmla="*/ 2147483647 w 920"/>
                <a:gd name="T1" fmla="*/ 2147483647 h 2116"/>
                <a:gd name="T2" fmla="*/ 2147483647 w 920"/>
                <a:gd name="T3" fmla="*/ 2147483647 h 2116"/>
                <a:gd name="T4" fmla="*/ 2147483647 w 920"/>
                <a:gd name="T5" fmla="*/ 0 h 2116"/>
                <a:gd name="T6" fmla="*/ 2147483647 w 920"/>
                <a:gd name="T7" fmla="*/ 2147483647 h 2116"/>
                <a:gd name="T8" fmla="*/ 2147483647 w 920"/>
                <a:gd name="T9" fmla="*/ 2147483647 h 2116"/>
                <a:gd name="T10" fmla="*/ 2147483647 w 920"/>
                <a:gd name="T11" fmla="*/ 2147483647 h 2116"/>
                <a:gd name="T12" fmla="*/ 2147483647 w 920"/>
                <a:gd name="T13" fmla="*/ 2147483647 h 2116"/>
                <a:gd name="T14" fmla="*/ 2147483647 w 920"/>
                <a:gd name="T15" fmla="*/ 2147483647 h 2116"/>
                <a:gd name="T16" fmla="*/ 2147483647 w 920"/>
                <a:gd name="T17" fmla="*/ 2147483647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0"/>
                <a:gd name="T28" fmla="*/ 0 h 2116"/>
                <a:gd name="T29" fmla="*/ 920 w 920"/>
                <a:gd name="T30" fmla="*/ 2116 h 2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1" name="Picture 7" descr="http://mesa-nhlbi.org/siteblocks/images/MesaLogo-100x61.gif"/>
            <p:cNvPicPr>
              <a:picLocks noChangeAspect="1" noChangeArrowheads="1"/>
            </p:cNvPicPr>
            <p:nvPr/>
          </p:nvPicPr>
          <p:blipFill>
            <a:blip r:embed="rId6" r:link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48" y="3111"/>
              <a:ext cx="3106" cy="1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5747" y="4684"/>
              <a:ext cx="2794" cy="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i="1">
                  <a:latin typeface="Eras Demi ITC" pitchFamily="34" charset="0"/>
                </a:rPr>
                <a:t>- Lung</a:t>
              </a:r>
              <a:endParaRPr lang="en-US" sz="1000"/>
            </a:p>
          </p:txBody>
        </p:sp>
      </p:grpSp>
    </p:spTree>
    <p:extLst>
      <p:ext uri="{BB962C8B-B14F-4D97-AF65-F5344CB8AC3E}">
        <p14:creationId xmlns:p14="http://schemas.microsoft.com/office/powerpoint/2010/main" val="2232087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r>
              <a:rPr lang="en-US" dirty="0" smtClean="0"/>
              <a:t>Emphysema in the General Population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524000"/>
            <a:ext cx="800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50000"/>
              </a:spcBef>
              <a:buSzPct val="100000"/>
              <a:buFontTx/>
              <a:buChar char="•"/>
            </a:pPr>
            <a:r>
              <a:rPr lang="en-US" sz="3200" kern="0" dirty="0" smtClean="0">
                <a:latin typeface="Arial" pitchFamily="34" charset="0"/>
              </a:rPr>
              <a:t>Emphysema is common in older adults</a:t>
            </a:r>
          </a:p>
          <a:p>
            <a:pPr marL="342900" lvl="0" indent="-342900">
              <a:spcBef>
                <a:spcPct val="50000"/>
              </a:spcBef>
              <a:buSzPct val="100000"/>
              <a:buFontTx/>
              <a:buChar char="•"/>
            </a:pPr>
            <a:r>
              <a:rPr lang="en-US" sz="3200" kern="0" dirty="0" smtClean="0">
                <a:latin typeface="Arial" pitchFamily="34" charset="0"/>
              </a:rPr>
              <a:t>Occurs mostly in patients with normal lung function</a:t>
            </a:r>
          </a:p>
          <a:p>
            <a:pPr marL="342900" lvl="0" indent="-342900">
              <a:spcBef>
                <a:spcPct val="50000"/>
              </a:spcBef>
              <a:buSzPct val="100000"/>
              <a:buFontTx/>
              <a:buChar char="•"/>
            </a:pPr>
            <a:r>
              <a:rPr lang="en-US" sz="3200" kern="0" dirty="0" smtClean="0">
                <a:latin typeface="Arial" pitchFamily="34" charset="0"/>
              </a:rPr>
              <a:t>Distinct genetic basis</a:t>
            </a:r>
          </a:p>
          <a:p>
            <a:pPr marL="342900" lvl="0" indent="-342900">
              <a:spcBef>
                <a:spcPct val="50000"/>
              </a:spcBef>
              <a:buSzPct val="100000"/>
              <a:buFontTx/>
              <a:buChar char="•"/>
            </a:pPr>
            <a:r>
              <a:rPr lang="en-US" sz="3200" kern="0" dirty="0" smtClean="0">
                <a:latin typeface="Arial" pitchFamily="34" charset="0"/>
              </a:rPr>
              <a:t>Greater percent emphysema on CT in MESA is associated with dyspnea, reduced exercise tolerance, and increased all cause mortality</a:t>
            </a:r>
          </a:p>
          <a:p>
            <a:pPr lvl="0">
              <a:spcBef>
                <a:spcPct val="50000"/>
              </a:spcBef>
              <a:buSzPct val="100000"/>
            </a:pPr>
            <a:endParaRPr lang="en-US" sz="3200" kern="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945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895600"/>
            <a:ext cx="7772400" cy="1143000"/>
          </a:xfrm>
        </p:spPr>
        <p:txBody>
          <a:bodyPr/>
          <a:lstStyle/>
          <a:p>
            <a:pPr lvl="2"/>
            <a:r>
              <a:rPr lang="en-US" sz="4800" dirty="0" smtClean="0">
                <a:latin typeface="+mj-lt"/>
              </a:rPr>
              <a:t>Smaller Heart and Lungs</a:t>
            </a: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280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1143000"/>
          </a:xfrm>
        </p:spPr>
        <p:txBody>
          <a:bodyPr/>
          <a:lstStyle/>
          <a:p>
            <a:r>
              <a:rPr lang="en-US" dirty="0"/>
              <a:t>Classic Emphysema Subtypes on CT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086600" y="6473772"/>
            <a:ext cx="2743200" cy="3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tx2"/>
                </a:solidFill>
                <a:latin typeface="Arial" charset="0"/>
              </a:rPr>
              <a:t>Smith, </a:t>
            </a:r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Am J Med, </a:t>
            </a:r>
            <a:r>
              <a:rPr lang="en-US" sz="1400" dirty="0">
                <a:solidFill>
                  <a:schemeClr val="tx2"/>
                </a:solidFill>
                <a:latin typeface="Arial" charset="0"/>
              </a:rPr>
              <a:t>2014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5874603"/>
            <a:ext cx="693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None  </a:t>
            </a:r>
            <a:r>
              <a:rPr lang="en-US" dirty="0" err="1" smtClean="0">
                <a:solidFill>
                  <a:schemeClr val="tx2"/>
                </a:solidFill>
                <a:latin typeface="Arial"/>
                <a:cs typeface="Arial"/>
              </a:rPr>
              <a:t>Centrilobular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/>
                <a:cs typeface="Arial"/>
              </a:rPr>
              <a:t>Paraseptal</a:t>
            </a: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/>
                <a:cs typeface="Arial"/>
              </a:rPr>
              <a:t>Panlobular</a:t>
            </a:r>
            <a:endParaRPr lang="en-US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US" sz="1800" dirty="0" smtClean="0">
                <a:solidFill>
                  <a:schemeClr val="tx2"/>
                </a:solidFill>
                <a:latin typeface="Arial"/>
                <a:cs typeface="Arial"/>
              </a:rPr>
              <a:t>n=205	         n=65	       n=33	  n=15</a:t>
            </a:r>
            <a:endParaRPr lang="en-US" sz="18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145232" y="3426768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Body Mass Index (kg/m</a:t>
            </a:r>
            <a:r>
              <a:rPr lang="en-US" baseline="30000" dirty="0" smtClean="0">
                <a:solidFill>
                  <a:schemeClr val="tx2"/>
                </a:solidFill>
                <a:latin typeface="Arial"/>
                <a:cs typeface="Arial"/>
              </a:rPr>
              <a:t>2</a:t>
            </a: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)</a:t>
            </a:r>
            <a:endParaRPr lang="en-US" sz="18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2895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* P&lt;0.05</a:t>
            </a:r>
            <a:endParaRPr lang="en-US" sz="18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" t="-1" b="17537"/>
          <a:stretch/>
        </p:blipFill>
        <p:spPr bwMode="auto">
          <a:xfrm>
            <a:off x="990601" y="1523999"/>
            <a:ext cx="6587426" cy="43727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8153400" y="476250"/>
            <a:ext cx="990600" cy="742950"/>
            <a:chOff x="3960" y="2344"/>
            <a:chExt cx="4581" cy="3913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flipH="1">
              <a:off x="5957" y="2344"/>
              <a:ext cx="1701" cy="3913"/>
            </a:xfrm>
            <a:custGeom>
              <a:avLst/>
              <a:gdLst>
                <a:gd name="T0" fmla="*/ 2147483647 w 920"/>
                <a:gd name="T1" fmla="*/ 2147483647 h 2116"/>
                <a:gd name="T2" fmla="*/ 2147483647 w 920"/>
                <a:gd name="T3" fmla="*/ 2147483647 h 2116"/>
                <a:gd name="T4" fmla="*/ 2147483647 w 920"/>
                <a:gd name="T5" fmla="*/ 0 h 2116"/>
                <a:gd name="T6" fmla="*/ 2147483647 w 920"/>
                <a:gd name="T7" fmla="*/ 2147483647 h 2116"/>
                <a:gd name="T8" fmla="*/ 2147483647 w 920"/>
                <a:gd name="T9" fmla="*/ 2147483647 h 2116"/>
                <a:gd name="T10" fmla="*/ 2147483647 w 920"/>
                <a:gd name="T11" fmla="*/ 2147483647 h 2116"/>
                <a:gd name="T12" fmla="*/ 2147483647 w 920"/>
                <a:gd name="T13" fmla="*/ 2147483647 h 2116"/>
                <a:gd name="T14" fmla="*/ 2147483647 w 920"/>
                <a:gd name="T15" fmla="*/ 2147483647 h 2116"/>
                <a:gd name="T16" fmla="*/ 2147483647 w 920"/>
                <a:gd name="T17" fmla="*/ 2147483647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0"/>
                <a:gd name="T28" fmla="*/ 0 h 2116"/>
                <a:gd name="T29" fmla="*/ 920 w 920"/>
                <a:gd name="T30" fmla="*/ 2116 h 2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3960" y="2344"/>
              <a:ext cx="1701" cy="3913"/>
            </a:xfrm>
            <a:custGeom>
              <a:avLst/>
              <a:gdLst>
                <a:gd name="T0" fmla="*/ 2147483647 w 920"/>
                <a:gd name="T1" fmla="*/ 2147483647 h 2116"/>
                <a:gd name="T2" fmla="*/ 2147483647 w 920"/>
                <a:gd name="T3" fmla="*/ 2147483647 h 2116"/>
                <a:gd name="T4" fmla="*/ 2147483647 w 920"/>
                <a:gd name="T5" fmla="*/ 0 h 2116"/>
                <a:gd name="T6" fmla="*/ 2147483647 w 920"/>
                <a:gd name="T7" fmla="*/ 2147483647 h 2116"/>
                <a:gd name="T8" fmla="*/ 2147483647 w 920"/>
                <a:gd name="T9" fmla="*/ 2147483647 h 2116"/>
                <a:gd name="T10" fmla="*/ 2147483647 w 920"/>
                <a:gd name="T11" fmla="*/ 2147483647 h 2116"/>
                <a:gd name="T12" fmla="*/ 2147483647 w 920"/>
                <a:gd name="T13" fmla="*/ 2147483647 h 2116"/>
                <a:gd name="T14" fmla="*/ 2147483647 w 920"/>
                <a:gd name="T15" fmla="*/ 2147483647 h 2116"/>
                <a:gd name="T16" fmla="*/ 2147483647 w 920"/>
                <a:gd name="T17" fmla="*/ 2147483647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0"/>
                <a:gd name="T28" fmla="*/ 0 h 2116"/>
                <a:gd name="T29" fmla="*/ 920 w 920"/>
                <a:gd name="T30" fmla="*/ 2116 h 2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3" name="Picture 7" descr="http://mesa-nhlbi.org/siteblocks/images/MesaLogo-100x61.gif"/>
            <p:cNvPicPr>
              <a:picLocks noChangeAspect="1" noChangeArrowheads="1"/>
            </p:cNvPicPr>
            <p:nvPr/>
          </p:nvPicPr>
          <p:blipFill>
            <a:blip r:embed="rId3" r:link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48" y="3111"/>
              <a:ext cx="3106" cy="1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5747" y="4684"/>
              <a:ext cx="2794" cy="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i="1">
                  <a:latin typeface="Eras Demi ITC" pitchFamily="34" charset="0"/>
                </a:rPr>
                <a:t>- Lung</a:t>
              </a:r>
              <a:endParaRPr lang="en-US" sz="1000"/>
            </a:p>
          </p:txBody>
        </p:sp>
      </p:grpSp>
    </p:spTree>
    <p:extLst>
      <p:ext uri="{BB962C8B-B14F-4D97-AF65-F5344CB8AC3E}">
        <p14:creationId xmlns:p14="http://schemas.microsoft.com/office/powerpoint/2010/main" val="111365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  <a:t>%Emphysema and LV Measures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1676400"/>
          <a:ext cx="7315200" cy="4343401"/>
        </p:xfrm>
        <a:graphic>
          <a:graphicData uri="http://schemas.openxmlformats.org/drawingml/2006/table">
            <a:tbl>
              <a:tblPr/>
              <a:tblGrid>
                <a:gridCol w="3548522"/>
                <a:gridCol w="2365682"/>
                <a:gridCol w="1400996"/>
              </a:tblGrid>
              <a:tr h="1270201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6" marR="6626" marT="6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Change 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in cardiac measure per 0.10 increase in percent emphysema</a:t>
                      </a:r>
                    </a:p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(95% CI)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6" marR="6626" marT="66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P-value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6" marR="6626" marT="66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2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LV End Diastolic Volume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(ml)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6" marR="6626" marT="66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-4.1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(-4.9, -3.3)</a:t>
                      </a:r>
                    </a:p>
                  </a:txBody>
                  <a:tcPr marL="6626" marR="6626" marT="66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</a:t>
                      </a:r>
                      <a:r>
                        <a:rPr lang="en-US" sz="1600" b="0" i="0" u="none" strike="noStrike" baseline="30000" dirty="0" smtClean="0">
                          <a:solidFill>
                            <a:schemeClr val="tx1"/>
                          </a:solidFill>
                          <a:latin typeface="Arial"/>
                        </a:rPr>
                        <a:t>-16</a:t>
                      </a:r>
                      <a:endParaRPr lang="en-US" sz="1600" b="0" i="0" u="none" strike="noStrike" baseline="3000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6" marR="6626" marT="66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2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LV End Systolic Volume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(ml)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6" marR="6626" marT="66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-1.4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(-1.9,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-0.9)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6" marR="6626" marT="66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</a:t>
                      </a:r>
                      <a:r>
                        <a:rPr lang="en-US" sz="1600" b="0" i="0" u="none" strike="noStrike" baseline="30000" dirty="0" smtClean="0">
                          <a:solidFill>
                            <a:schemeClr val="tx1"/>
                          </a:solidFill>
                          <a:latin typeface="Arial"/>
                        </a:rPr>
                        <a:t>-8</a:t>
                      </a:r>
                      <a:endParaRPr lang="en-US" sz="1600" b="0" i="0" u="none" strike="noStrike" baseline="3000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6" marR="6626" marT="66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2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LV Stroke Volume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(ml)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6" marR="6626" marT="66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-2.7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(-3.3, -2.2)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6" marR="6626" marT="66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</a:t>
                      </a:r>
                      <a:r>
                        <a:rPr lang="en-US" sz="1600" b="0" i="0" u="none" strike="noStrike" baseline="30000" dirty="0" smtClean="0">
                          <a:solidFill>
                            <a:schemeClr val="tx1"/>
                          </a:solidFill>
                          <a:latin typeface="Arial"/>
                        </a:rPr>
                        <a:t>-16</a:t>
                      </a:r>
                      <a:endParaRPr lang="en-US" sz="1600" b="0" i="0" u="none" strike="noStrike" baseline="3000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6" marR="6626" marT="66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2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LV Ejection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Fraction (%)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6" marR="6626" marT="66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0.0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(-0.2, 0.3)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6" marR="6626" marT="66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0.89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6" marR="6626" marT="66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2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Cardiac Output (L/min)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6" marR="6626" marT="66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-0.19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(-0.23, -0.14)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6" marR="6626" marT="66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</a:t>
                      </a:r>
                      <a:r>
                        <a:rPr lang="en-US" sz="1600" b="0" i="0" u="none" strike="noStrike" baseline="30000" dirty="0" smtClean="0">
                          <a:solidFill>
                            <a:schemeClr val="tx1"/>
                          </a:solidFill>
                          <a:latin typeface="Arial"/>
                        </a:rPr>
                        <a:t>-14</a:t>
                      </a:r>
                      <a:endParaRPr lang="en-US" sz="1600" b="0" i="0" u="none" strike="noStrike" baseline="3000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6" marR="6626" marT="66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2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LV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Mass (g)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6" marR="6626" marT="66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-2.5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(-3.4, -1.6)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6" marR="6626" marT="66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</a:t>
                      </a:r>
                      <a:r>
                        <a:rPr lang="en-US" sz="1600" b="0" i="0" u="none" strike="noStrike" baseline="30000" dirty="0" smtClean="0">
                          <a:solidFill>
                            <a:schemeClr val="tx1"/>
                          </a:solidFill>
                          <a:latin typeface="Arial"/>
                        </a:rPr>
                        <a:t>-8</a:t>
                      </a:r>
                      <a:endParaRPr lang="en-US" sz="1600" b="0" i="0" u="none" strike="noStrike" baseline="3000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26" marR="6626" marT="66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21892" name="Group 8"/>
          <p:cNvGrpSpPr>
            <a:grpSpLocks/>
          </p:cNvGrpSpPr>
          <p:nvPr/>
        </p:nvGrpSpPr>
        <p:grpSpPr bwMode="auto">
          <a:xfrm>
            <a:off x="8194675" y="457200"/>
            <a:ext cx="990600" cy="742950"/>
            <a:chOff x="3960" y="2344"/>
            <a:chExt cx="4581" cy="3913"/>
          </a:xfrm>
        </p:grpSpPr>
        <p:sp>
          <p:nvSpPr>
            <p:cNvPr id="121895" name="Freeform 9"/>
            <p:cNvSpPr>
              <a:spLocks/>
            </p:cNvSpPr>
            <p:nvPr/>
          </p:nvSpPr>
          <p:spPr bwMode="auto">
            <a:xfrm flipH="1">
              <a:off x="5957" y="2344"/>
              <a:ext cx="1701" cy="3913"/>
            </a:xfrm>
            <a:custGeom>
              <a:avLst/>
              <a:gdLst>
                <a:gd name="T0" fmla="*/ 2147483647 w 920"/>
                <a:gd name="T1" fmla="*/ 2147483647 h 2116"/>
                <a:gd name="T2" fmla="*/ 2147483647 w 920"/>
                <a:gd name="T3" fmla="*/ 2147483647 h 2116"/>
                <a:gd name="T4" fmla="*/ 2147483647 w 920"/>
                <a:gd name="T5" fmla="*/ 0 h 2116"/>
                <a:gd name="T6" fmla="*/ 2147483647 w 920"/>
                <a:gd name="T7" fmla="*/ 2147483647 h 2116"/>
                <a:gd name="T8" fmla="*/ 2147483647 w 920"/>
                <a:gd name="T9" fmla="*/ 2147483647 h 2116"/>
                <a:gd name="T10" fmla="*/ 2147483647 w 920"/>
                <a:gd name="T11" fmla="*/ 2147483647 h 2116"/>
                <a:gd name="T12" fmla="*/ 2147483647 w 920"/>
                <a:gd name="T13" fmla="*/ 2147483647 h 2116"/>
                <a:gd name="T14" fmla="*/ 2147483647 w 920"/>
                <a:gd name="T15" fmla="*/ 2147483647 h 2116"/>
                <a:gd name="T16" fmla="*/ 2147483647 w 920"/>
                <a:gd name="T17" fmla="*/ 2147483647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0"/>
                <a:gd name="T28" fmla="*/ 0 h 2116"/>
                <a:gd name="T29" fmla="*/ 920 w 920"/>
                <a:gd name="T30" fmla="*/ 2116 h 2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6" name="Freeform 10"/>
            <p:cNvSpPr>
              <a:spLocks/>
            </p:cNvSpPr>
            <p:nvPr/>
          </p:nvSpPr>
          <p:spPr bwMode="auto">
            <a:xfrm>
              <a:off x="3960" y="2344"/>
              <a:ext cx="1701" cy="3913"/>
            </a:xfrm>
            <a:custGeom>
              <a:avLst/>
              <a:gdLst>
                <a:gd name="T0" fmla="*/ 2147483647 w 920"/>
                <a:gd name="T1" fmla="*/ 2147483647 h 2116"/>
                <a:gd name="T2" fmla="*/ 2147483647 w 920"/>
                <a:gd name="T3" fmla="*/ 2147483647 h 2116"/>
                <a:gd name="T4" fmla="*/ 2147483647 w 920"/>
                <a:gd name="T5" fmla="*/ 0 h 2116"/>
                <a:gd name="T6" fmla="*/ 2147483647 w 920"/>
                <a:gd name="T7" fmla="*/ 2147483647 h 2116"/>
                <a:gd name="T8" fmla="*/ 2147483647 w 920"/>
                <a:gd name="T9" fmla="*/ 2147483647 h 2116"/>
                <a:gd name="T10" fmla="*/ 2147483647 w 920"/>
                <a:gd name="T11" fmla="*/ 2147483647 h 2116"/>
                <a:gd name="T12" fmla="*/ 2147483647 w 920"/>
                <a:gd name="T13" fmla="*/ 2147483647 h 2116"/>
                <a:gd name="T14" fmla="*/ 2147483647 w 920"/>
                <a:gd name="T15" fmla="*/ 2147483647 h 2116"/>
                <a:gd name="T16" fmla="*/ 2147483647 w 920"/>
                <a:gd name="T17" fmla="*/ 2147483647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0"/>
                <a:gd name="T28" fmla="*/ 0 h 2116"/>
                <a:gd name="T29" fmla="*/ 920 w 920"/>
                <a:gd name="T30" fmla="*/ 2116 h 2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1897" name="Picture 11" descr="http://mesa-nhlbi.org/siteblocks/images/MesaLogo-100x61.gif"/>
            <p:cNvPicPr>
              <a:picLocks noChangeAspect="1" noChangeArrowheads="1"/>
            </p:cNvPicPr>
            <p:nvPr/>
          </p:nvPicPr>
          <p:blipFill>
            <a:blip r:embed="rId2" r:link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3111"/>
              <a:ext cx="3106" cy="1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898" name="Text Box 12"/>
            <p:cNvSpPr txBox="1">
              <a:spLocks noChangeArrowheads="1"/>
            </p:cNvSpPr>
            <p:nvPr/>
          </p:nvSpPr>
          <p:spPr bwMode="auto">
            <a:xfrm>
              <a:off x="5747" y="4684"/>
              <a:ext cx="2794" cy="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i="1">
                  <a:latin typeface="Eras Demi ITC" charset="0"/>
                </a:rPr>
                <a:t>- Lung</a:t>
              </a:r>
              <a:endParaRPr lang="en-US" sz="1000"/>
            </a:p>
          </p:txBody>
        </p:sp>
      </p:grpSp>
      <p:sp>
        <p:nvSpPr>
          <p:cNvPr id="121893" name="Rectangle 16"/>
          <p:cNvSpPr>
            <a:spLocks noChangeArrowheads="1"/>
          </p:cNvSpPr>
          <p:nvPr/>
        </p:nvSpPr>
        <p:spPr bwMode="auto">
          <a:xfrm>
            <a:off x="-381000" y="62484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lvl="2">
              <a:buFont typeface="Arial" charset="0"/>
              <a:buNone/>
            </a:pPr>
            <a:r>
              <a:rPr lang="en-US" sz="1200">
                <a:solidFill>
                  <a:schemeClr val="tx2"/>
                </a:solidFill>
                <a:cs typeface="Arial" charset="0"/>
              </a:rPr>
              <a:t>Adjusted for age, sex, race, education, packyears, cotinine, BSA, height, DM, FPG, HTN, SBP, DBP, CRP, fibrinogen</a:t>
            </a:r>
          </a:p>
        </p:txBody>
      </p:sp>
      <p:sp>
        <p:nvSpPr>
          <p:cNvPr id="121894" name="Rectangle 6"/>
          <p:cNvSpPr>
            <a:spLocks noChangeArrowheads="1"/>
          </p:cNvSpPr>
          <p:nvPr/>
        </p:nvSpPr>
        <p:spPr bwMode="auto">
          <a:xfrm>
            <a:off x="7162800" y="6550025"/>
            <a:ext cx="1647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2"/>
                </a:solidFill>
              </a:rPr>
              <a:t>Barr,  NEJM, 2010</a:t>
            </a:r>
          </a:p>
        </p:txBody>
      </p:sp>
    </p:spTree>
    <p:extLst>
      <p:ext uri="{BB962C8B-B14F-4D97-AF65-F5344CB8AC3E}">
        <p14:creationId xmlns:p14="http://schemas.microsoft.com/office/powerpoint/2010/main" val="181138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hart 1"/>
          <p:cNvPicPr>
            <a:picLocks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t="2947" r="6087" b="4236"/>
          <a:stretch/>
        </p:blipFill>
        <p:spPr bwMode="auto">
          <a:xfrm>
            <a:off x="3200400" y="1688950"/>
            <a:ext cx="5689600" cy="413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9372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Pulmonary Vein Size in Emphysema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9624" t="9214" r="40110" b="15661"/>
          <a:stretch/>
        </p:blipFill>
        <p:spPr bwMode="auto">
          <a:xfrm>
            <a:off x="152400" y="2086725"/>
            <a:ext cx="2935973" cy="301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203886" y="6400800"/>
            <a:ext cx="1711514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</a:rPr>
              <a:t>Smith, Chest, 2013</a:t>
            </a:r>
            <a:endParaRPr lang="en-US" sz="1400" dirty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16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68325" y="1982788"/>
            <a:ext cx="4224338" cy="3435350"/>
          </a:xfrm>
          <a:prstGeom prst="rect">
            <a:avLst/>
          </a:prstGeom>
          <a:noFill/>
          <a:ln w="6350" cmpd="sng">
            <a:solidFill>
              <a:srgbClr val="877368"/>
            </a:solidFill>
            <a:miter lim="800000"/>
            <a:headEnd/>
            <a:tailEnd/>
          </a:ln>
          <a:effectLst>
            <a:outerShdw blurRad="292100" dist="139700" dir="54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" name="Picture 9" descr="ROBJAC_Y3_invert"/>
          <p:cNvPicPr/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31" y="1624724"/>
            <a:ext cx="5232046" cy="500203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143000"/>
          </a:xfrm>
        </p:spPr>
        <p:txBody>
          <a:bodyPr/>
          <a:lstStyle/>
          <a:p>
            <a:r>
              <a:rPr lang="en-US" sz="4400" dirty="0" smtClean="0"/>
              <a:t>Total Pulmonary Vascular Volume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0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38"/>
    </mc:Choice>
    <mc:Fallback xmlns="">
      <p:transition xmlns:p14="http://schemas.microsoft.com/office/powerpoint/2010/main" spd="slow" advTm="4093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Right Ventricular Changes in COPD</a:t>
            </a:r>
          </a:p>
        </p:txBody>
      </p:sp>
      <p:graphicFrame>
        <p:nvGraphicFramePr>
          <p:cNvPr id="131074" name="Object 3"/>
          <p:cNvGraphicFramePr>
            <a:graphicFrameLocks noChangeAspect="1"/>
          </p:cNvGraphicFramePr>
          <p:nvPr/>
        </p:nvGraphicFramePr>
        <p:xfrm>
          <a:off x="363538" y="1885950"/>
          <a:ext cx="8788400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Document" r:id="rId4" imgW="8788400" imgH="3086100" progId="Word.Document.12">
                  <p:embed/>
                </p:oleObj>
              </mc:Choice>
              <mc:Fallback>
                <p:oleObj name="Document" r:id="rId4" imgW="8788400" imgH="30861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1885950"/>
                        <a:ext cx="8788400" cy="308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75" name="Rectangle 4"/>
          <p:cNvSpPr>
            <a:spLocks noChangeArrowheads="1"/>
          </p:cNvSpPr>
          <p:nvPr/>
        </p:nvSpPr>
        <p:spPr bwMode="auto">
          <a:xfrm>
            <a:off x="1100138" y="5657850"/>
            <a:ext cx="7326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eaLnBrk="1" hangingPunct="1"/>
            <a:r>
              <a: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Adjusted for age, gender, race/ethnicity, cohort, height, weight, smoking status, pack-years, hypertension, sleep apnea and mAs </a:t>
            </a:r>
          </a:p>
        </p:txBody>
      </p:sp>
      <p:sp>
        <p:nvSpPr>
          <p:cNvPr id="131076" name="Rectangle 5"/>
          <p:cNvSpPr>
            <a:spLocks noChangeArrowheads="1"/>
          </p:cNvSpPr>
          <p:nvPr/>
        </p:nvSpPr>
        <p:spPr bwMode="auto">
          <a:xfrm>
            <a:off x="6562725" y="6442075"/>
            <a:ext cx="25892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eaLnBrk="1" hangingPunct="1"/>
            <a:r>
              <a:rPr lang="en-US" sz="1600" dirty="0" err="1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Kawut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, JACC, in press</a:t>
            </a:r>
          </a:p>
        </p:txBody>
      </p:sp>
    </p:spTree>
    <p:extLst>
      <p:ext uri="{BB962C8B-B14F-4D97-AF65-F5344CB8AC3E}">
        <p14:creationId xmlns:p14="http://schemas.microsoft.com/office/powerpoint/2010/main" val="1703497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Smaller Airway Walls in COPD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6400800" cy="4905912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562725" y="6442075"/>
            <a:ext cx="25892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eaLnBrk="1" hangingPunct="1"/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Smith, Thorax, 2014</a:t>
            </a:r>
          </a:p>
        </p:txBody>
      </p:sp>
    </p:spTree>
    <p:extLst>
      <p:ext uri="{BB962C8B-B14F-4D97-AF65-F5344CB8AC3E}">
        <p14:creationId xmlns:p14="http://schemas.microsoft.com/office/powerpoint/2010/main" val="196807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Smaller Airway Walls in COPD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98" y="1524000"/>
            <a:ext cx="7591302" cy="495300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562725" y="6442075"/>
            <a:ext cx="25892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eaLnBrk="1" hangingPunct="1"/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Smith, Thorax, 2014</a:t>
            </a:r>
          </a:p>
        </p:txBody>
      </p:sp>
    </p:spTree>
    <p:extLst>
      <p:ext uri="{BB962C8B-B14F-4D97-AF65-F5344CB8AC3E}">
        <p14:creationId xmlns:p14="http://schemas.microsoft.com/office/powerpoint/2010/main" val="2962883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763000" cy="1143000"/>
          </a:xfrm>
        </p:spPr>
        <p:txBody>
          <a:bodyPr/>
          <a:lstStyle/>
          <a:p>
            <a:r>
              <a:rPr lang="en-US" sz="4400" dirty="0" smtClean="0"/>
              <a:t>Remember Sept 18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, 1314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65300"/>
            <a:ext cx="7292622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6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Small Heart and Lungs in COPD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524000"/>
            <a:ext cx="800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50000"/>
              </a:spcBef>
              <a:buSzPct val="100000"/>
              <a:buFontTx/>
              <a:buChar char="•"/>
            </a:pPr>
            <a:r>
              <a:rPr lang="en-US" sz="3200" kern="0" dirty="0" smtClean="0">
                <a:solidFill>
                  <a:srgbClr val="FFFFFF"/>
                </a:solidFill>
                <a:latin typeface="Arial" pitchFamily="34" charset="0"/>
              </a:rPr>
              <a:t>COPD and particularly emphysema</a:t>
            </a:r>
          </a:p>
          <a:p>
            <a:pPr marL="800100" lvl="1" indent="-342900">
              <a:spcBef>
                <a:spcPct val="50000"/>
              </a:spcBef>
              <a:buSzPct val="100000"/>
              <a:buFontTx/>
              <a:buChar char="•"/>
            </a:pPr>
            <a:r>
              <a:rPr lang="en-US" sz="3200" kern="0" dirty="0" smtClean="0">
                <a:solidFill>
                  <a:srgbClr val="FFFFFF"/>
                </a:solidFill>
                <a:latin typeface="Arial" pitchFamily="34" charset="0"/>
              </a:rPr>
              <a:t>Smaller LV, LA, pulmonary veins, TPVV, and right ventricle</a:t>
            </a:r>
          </a:p>
          <a:p>
            <a:pPr marL="800100" lvl="1" indent="-342900">
              <a:spcBef>
                <a:spcPct val="50000"/>
              </a:spcBef>
              <a:buSzPct val="100000"/>
              <a:buFontTx/>
              <a:buChar char="•"/>
            </a:pPr>
            <a:r>
              <a:rPr lang="en-US" sz="3200" kern="0" dirty="0" smtClean="0">
                <a:solidFill>
                  <a:srgbClr val="FFFFFF"/>
                </a:solidFill>
                <a:latin typeface="Arial" pitchFamily="34" charset="0"/>
              </a:rPr>
              <a:t>Smaller airways in COPD</a:t>
            </a:r>
          </a:p>
          <a:p>
            <a:pPr marL="342900" lvl="0" indent="-342900">
              <a:spcBef>
                <a:spcPct val="50000"/>
              </a:spcBef>
              <a:buSzPct val="100000"/>
              <a:buFontTx/>
              <a:buChar char="•"/>
            </a:pPr>
            <a:r>
              <a:rPr lang="en-US" sz="3200" kern="0" dirty="0" smtClean="0">
                <a:solidFill>
                  <a:srgbClr val="FFFFFF"/>
                </a:solidFill>
                <a:latin typeface="Arial" pitchFamily="34" charset="0"/>
              </a:rPr>
              <a:t>Failure of cardiopulmonary function</a:t>
            </a:r>
            <a:endParaRPr lang="en-US" sz="3200" kern="0" dirty="0">
              <a:solidFill>
                <a:srgbClr val="FFFFFF"/>
              </a:solidFill>
              <a:latin typeface="Arial" pitchFamily="34" charset="0"/>
            </a:endParaRPr>
          </a:p>
          <a:p>
            <a:pPr marL="800100" lvl="1" indent="-342900">
              <a:spcBef>
                <a:spcPct val="50000"/>
              </a:spcBef>
              <a:buSzPct val="100000"/>
              <a:buFontTx/>
              <a:buChar char="•"/>
            </a:pPr>
            <a:endParaRPr lang="en-US" sz="3200" kern="0" dirty="0" smtClean="0">
              <a:solidFill>
                <a:srgbClr val="FFFFFF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  <a:buSzPct val="100000"/>
            </a:pPr>
            <a:endParaRPr lang="en-US" sz="3200" kern="0" dirty="0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529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1447800"/>
            <a:ext cx="84582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ct val="50000"/>
              </a:spcBef>
              <a:buFontTx/>
              <a:buChar char="•"/>
              <a:defRPr/>
            </a:pPr>
            <a:r>
              <a:rPr lang="en-US" sz="3200" kern="0" dirty="0" smtClean="0">
                <a:solidFill>
                  <a:srgbClr val="FFFFFF"/>
                </a:solidFill>
                <a:latin typeface="Arial" charset="0"/>
              </a:rPr>
              <a:t>Exam 5 (n~3,205)</a:t>
            </a:r>
          </a:p>
          <a:p>
            <a:pPr marL="742950" lvl="2" indent="-34290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kern="0" dirty="0" err="1" smtClean="0">
                <a:solidFill>
                  <a:srgbClr val="FFFFFF"/>
                </a:solidFill>
                <a:latin typeface="Arial" charset="0"/>
              </a:rPr>
              <a:t>Spirometry</a:t>
            </a:r>
            <a:r>
              <a:rPr lang="en-US" kern="0" dirty="0" smtClean="0">
                <a:solidFill>
                  <a:srgbClr val="FFFFFF"/>
                </a:solidFill>
                <a:latin typeface="Arial" charset="0"/>
              </a:rPr>
              <a:t> (+ post-bronchodilator if airflow limitation)</a:t>
            </a:r>
          </a:p>
          <a:p>
            <a:pPr marL="742950" lvl="2" indent="-34290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kern="0" dirty="0" smtClean="0">
                <a:solidFill>
                  <a:srgbClr val="FFFFFF"/>
                </a:solidFill>
                <a:latin typeface="Arial" charset="0"/>
              </a:rPr>
              <a:t>Percent emphysema and “emphysema” &gt; ULN; HAA</a:t>
            </a:r>
          </a:p>
          <a:p>
            <a:pPr marL="742950" lvl="2" indent="-34290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kern="0" dirty="0" smtClean="0">
                <a:solidFill>
                  <a:srgbClr val="FFFFFF"/>
                </a:solidFill>
                <a:latin typeface="Arial" charset="0"/>
              </a:rPr>
              <a:t>Qualitative reads of emphysema subtype, interstitial lung abnormalities</a:t>
            </a:r>
          </a:p>
          <a:p>
            <a:pPr marL="742950" lvl="2" indent="-34290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kern="0" dirty="0" smtClean="0">
                <a:solidFill>
                  <a:srgbClr val="FFFFFF"/>
                </a:solidFill>
                <a:latin typeface="Arial" charset="0"/>
              </a:rPr>
              <a:t>Airways</a:t>
            </a:r>
          </a:p>
          <a:p>
            <a:pPr marL="742950" lvl="2" indent="-34290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kern="0" dirty="0" smtClean="0">
                <a:solidFill>
                  <a:srgbClr val="FFFFFF"/>
                </a:solidFill>
                <a:latin typeface="Arial" charset="0"/>
              </a:rPr>
              <a:t>Total Pulmonary Vascular Volume</a:t>
            </a:r>
          </a:p>
          <a:p>
            <a:pPr marL="742950" lvl="2" indent="-34290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kern="0" dirty="0" smtClean="0">
                <a:solidFill>
                  <a:srgbClr val="FFFFFF"/>
                </a:solidFill>
                <a:latin typeface="Arial" charset="0"/>
              </a:rPr>
              <a:t>Urinary cotinine</a:t>
            </a:r>
          </a:p>
          <a:p>
            <a:pPr marL="342900" lvl="1" indent="-342900">
              <a:spcBef>
                <a:spcPct val="50000"/>
              </a:spcBef>
              <a:buFontTx/>
              <a:buChar char="•"/>
              <a:defRPr/>
            </a:pPr>
            <a:r>
              <a:rPr lang="en-US" sz="3200" kern="0" dirty="0" smtClean="0">
                <a:solidFill>
                  <a:srgbClr val="FFFFFF"/>
                </a:solidFill>
                <a:latin typeface="Arial" charset="0"/>
              </a:rPr>
              <a:t>Exam 1-4 (~all)</a:t>
            </a:r>
          </a:p>
          <a:p>
            <a:pPr marL="742950" lvl="2" indent="-34290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kern="0" dirty="0" smtClean="0">
                <a:solidFill>
                  <a:srgbClr val="FFFFFF"/>
                </a:solidFill>
                <a:latin typeface="Arial" charset="0"/>
              </a:rPr>
              <a:t>Percent emphysema and high attenuation areas</a:t>
            </a:r>
          </a:p>
          <a:p>
            <a:pPr marL="342900" lvl="1" indent="-342900">
              <a:spcBef>
                <a:spcPct val="50000"/>
              </a:spcBef>
              <a:buFontTx/>
              <a:buChar char="•"/>
              <a:defRPr/>
            </a:pPr>
            <a:endParaRPr lang="en-US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Data Availability – MESA Lung</a:t>
            </a:r>
          </a:p>
        </p:txBody>
      </p:sp>
    </p:spTree>
    <p:extLst>
      <p:ext uri="{BB962C8B-B14F-4D97-AF65-F5344CB8AC3E}">
        <p14:creationId xmlns:p14="http://schemas.microsoft.com/office/powerpoint/2010/main" val="427052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1447800"/>
            <a:ext cx="7848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dirty="0">
                <a:latin typeface="Arial" charset="0"/>
              </a:rPr>
              <a:t>Pulmonary </a:t>
            </a:r>
            <a:r>
              <a:rPr lang="en-US" dirty="0" err="1">
                <a:latin typeface="Arial" charset="0"/>
              </a:rPr>
              <a:t>microvascular</a:t>
            </a:r>
            <a:r>
              <a:rPr lang="en-US" dirty="0">
                <a:latin typeface="Arial" charset="0"/>
              </a:rPr>
              <a:t> blood volume is reduced and total pulmonary artery volume (TPAV) is increased in </a:t>
            </a:r>
            <a:r>
              <a:rPr lang="en-US" dirty="0" err="1">
                <a:latin typeface="Arial" charset="0"/>
              </a:rPr>
              <a:t>panlobular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emphysema</a:t>
            </a:r>
          </a:p>
          <a:p>
            <a:pPr>
              <a:buSzTx/>
            </a:pPr>
            <a:r>
              <a:rPr lang="en-US" sz="3600" dirty="0" smtClean="0">
                <a:latin typeface="Arial" charset="0"/>
              </a:rPr>
              <a:t>Summited 5/14</a:t>
            </a:r>
            <a:endParaRPr lang="en-US" sz="3600" dirty="0">
              <a:latin typeface="Arial" charset="0"/>
            </a:endParaRPr>
          </a:p>
          <a:p>
            <a:pPr marL="342900" lvl="1" indent="-342900">
              <a:spcBef>
                <a:spcPct val="50000"/>
              </a:spcBef>
              <a:buFontTx/>
              <a:buChar char="•"/>
              <a:defRPr/>
            </a:pPr>
            <a:endParaRPr lang="en-US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MESA Lung III</a:t>
            </a:r>
          </a:p>
        </p:txBody>
      </p:sp>
    </p:spTree>
    <p:extLst>
      <p:ext uri="{BB962C8B-B14F-4D97-AF65-F5344CB8AC3E}">
        <p14:creationId xmlns:p14="http://schemas.microsoft.com/office/powerpoint/2010/main" val="361012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1447800"/>
            <a:ext cx="7848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dirty="0" smtClean="0">
                <a:latin typeface="Arial" charset="0"/>
              </a:rPr>
              <a:t>Examination of </a:t>
            </a:r>
            <a:r>
              <a:rPr lang="en-US" dirty="0" err="1" smtClean="0">
                <a:latin typeface="Arial" charset="0"/>
              </a:rPr>
              <a:t>panlobular</a:t>
            </a:r>
            <a:r>
              <a:rPr lang="en-US" dirty="0" smtClean="0">
                <a:latin typeface="Arial" charset="0"/>
              </a:rPr>
              <a:t> emphysema in the general population</a:t>
            </a:r>
          </a:p>
          <a:p>
            <a:pPr>
              <a:buSzTx/>
            </a:pPr>
            <a:r>
              <a:rPr lang="en-US" sz="3600" dirty="0" smtClean="0">
                <a:latin typeface="Arial" charset="0"/>
              </a:rPr>
              <a:t>Possible submission 2/14</a:t>
            </a:r>
            <a:endParaRPr lang="en-US" sz="3600" dirty="0">
              <a:latin typeface="Arial" charset="0"/>
            </a:endParaRPr>
          </a:p>
          <a:p>
            <a:pPr marL="342900" lvl="1" indent="-342900">
              <a:spcBef>
                <a:spcPct val="50000"/>
              </a:spcBef>
              <a:buFontTx/>
              <a:buChar char="•"/>
              <a:defRPr/>
            </a:pPr>
            <a:endParaRPr lang="en-US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MESA Lung “Nonsmokers”</a:t>
            </a:r>
          </a:p>
        </p:txBody>
      </p:sp>
    </p:spTree>
    <p:extLst>
      <p:ext uri="{BB962C8B-B14F-4D97-AF65-F5344CB8AC3E}">
        <p14:creationId xmlns:p14="http://schemas.microsoft.com/office/powerpoint/2010/main" val="1968297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1447800"/>
            <a:ext cx="84582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5:00	</a:t>
            </a:r>
            <a:r>
              <a:rPr lang="en-US" sz="2800" dirty="0" smtClean="0">
                <a:latin typeface="Arial"/>
                <a:cs typeface="Arial"/>
              </a:rPr>
              <a:t>	Introductions </a:t>
            </a:r>
            <a:r>
              <a:rPr lang="en-US" sz="2800" dirty="0">
                <a:latin typeface="Arial"/>
                <a:cs typeface="Arial"/>
              </a:rPr>
              <a:t>	</a:t>
            </a: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800" dirty="0" smtClean="0">
                <a:latin typeface="Arial"/>
                <a:cs typeface="Arial"/>
              </a:rPr>
              <a:t>5</a:t>
            </a:r>
            <a:r>
              <a:rPr lang="en-US" sz="2800" dirty="0">
                <a:latin typeface="Arial"/>
                <a:cs typeface="Arial"/>
              </a:rPr>
              <a:t>:10-5:25	</a:t>
            </a:r>
            <a:r>
              <a:rPr lang="en-US" sz="2800" dirty="0" smtClean="0">
                <a:latin typeface="Arial"/>
                <a:cs typeface="Arial"/>
              </a:rPr>
              <a:t>Pulmonary </a:t>
            </a:r>
            <a:r>
              <a:rPr lang="en-US" sz="2800" dirty="0">
                <a:latin typeface="Arial"/>
                <a:cs typeface="Arial"/>
              </a:rPr>
              <a:t>Vasculature on CT and </a:t>
            </a:r>
            <a:r>
              <a:rPr lang="en-US" sz="2800" dirty="0" smtClean="0">
                <a:latin typeface="Arial"/>
                <a:cs typeface="Arial"/>
              </a:rPr>
              <a:t>		  MRI and Systemic </a:t>
            </a:r>
            <a:r>
              <a:rPr lang="en-US" sz="2800" dirty="0">
                <a:latin typeface="Arial"/>
                <a:cs typeface="Arial"/>
              </a:rPr>
              <a:t>Blood </a:t>
            </a:r>
            <a:r>
              <a:rPr lang="en-US" sz="2800" dirty="0" smtClean="0">
                <a:latin typeface="Arial"/>
                <a:cs typeface="Arial"/>
              </a:rPr>
              <a:t>Pressure </a:t>
            </a:r>
          </a:p>
          <a:p>
            <a:pPr marL="0" indent="0">
              <a:buNone/>
            </a:pPr>
            <a:r>
              <a:rPr lang="en-US" sz="2800" dirty="0" smtClean="0">
                <a:latin typeface="Arial"/>
                <a:cs typeface="Arial"/>
              </a:rPr>
              <a:t>5:25-5:35	Scientific Output of MESA COPD	 </a:t>
            </a:r>
            <a:r>
              <a:rPr lang="en-US" sz="2800" dirty="0">
                <a:latin typeface="Arial"/>
                <a:cs typeface="Arial"/>
              </a:rPr>
              <a:t> </a:t>
            </a:r>
          </a:p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5:35-5:45	</a:t>
            </a:r>
            <a:r>
              <a:rPr lang="en-US" sz="2800" dirty="0" smtClean="0">
                <a:latin typeface="Arial"/>
                <a:cs typeface="Arial"/>
              </a:rPr>
              <a:t>Aims </a:t>
            </a:r>
            <a:r>
              <a:rPr lang="en-US" sz="2800" dirty="0">
                <a:latin typeface="Arial"/>
                <a:cs typeface="Arial"/>
              </a:rPr>
              <a:t>of MESA COPD II	 </a:t>
            </a:r>
          </a:p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5:45-6:00	Protocol and Logistics	</a:t>
            </a:r>
          </a:p>
          <a:p>
            <a:pPr marL="0" indent="0">
              <a:buNone/>
            </a:pPr>
            <a:r>
              <a:rPr lang="en-US" sz="2800" dirty="0" smtClean="0">
                <a:latin typeface="Arial"/>
                <a:cs typeface="Arial"/>
              </a:rPr>
              <a:t>6</a:t>
            </a:r>
            <a:r>
              <a:rPr lang="en-US" sz="2800" dirty="0">
                <a:latin typeface="Arial"/>
                <a:cs typeface="Arial"/>
              </a:rPr>
              <a:t>:00-6:20	MRI +/- </a:t>
            </a:r>
            <a:r>
              <a:rPr lang="en-US" sz="2800" dirty="0" smtClean="0">
                <a:latin typeface="Arial"/>
                <a:cs typeface="Arial"/>
              </a:rPr>
              <a:t>Echocardiography</a:t>
            </a:r>
            <a:r>
              <a:rPr lang="en-US" sz="2800" dirty="0">
                <a:latin typeface="Arial"/>
                <a:cs typeface="Arial"/>
              </a:rPr>
              <a:t> </a:t>
            </a:r>
          </a:p>
          <a:p>
            <a:pPr marL="0" indent="0">
              <a:buNone/>
            </a:pPr>
            <a:r>
              <a:rPr lang="en-US" sz="2800" dirty="0" smtClean="0">
                <a:latin typeface="Arial"/>
                <a:cs typeface="Arial"/>
              </a:rPr>
              <a:t>6</a:t>
            </a:r>
            <a:r>
              <a:rPr lang="en-US" sz="2800" dirty="0">
                <a:latin typeface="Arial"/>
                <a:cs typeface="Arial"/>
              </a:rPr>
              <a:t>:20-6:35 	</a:t>
            </a:r>
            <a:r>
              <a:rPr lang="en-US" sz="2800" dirty="0" smtClean="0">
                <a:latin typeface="Arial"/>
                <a:cs typeface="Arial"/>
              </a:rPr>
              <a:t>Pulmonary </a:t>
            </a:r>
            <a:r>
              <a:rPr lang="en-US" sz="2800" dirty="0">
                <a:latin typeface="Arial"/>
                <a:cs typeface="Arial"/>
              </a:rPr>
              <a:t>Vascular Volume on CT and </a:t>
            </a:r>
            <a:r>
              <a:rPr lang="en-US" sz="2800" dirty="0" smtClean="0">
                <a:latin typeface="Arial"/>
                <a:cs typeface="Arial"/>
              </a:rPr>
              <a:t>		  Left Ventricular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Filling</a:t>
            </a:r>
            <a:r>
              <a:rPr lang="en-US" sz="2800" dirty="0">
                <a:latin typeface="Arial"/>
                <a:cs typeface="Arial"/>
              </a:rPr>
              <a:t>	</a:t>
            </a: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800" dirty="0" smtClean="0">
                <a:latin typeface="Arial"/>
                <a:cs typeface="Arial"/>
              </a:rPr>
              <a:t>6</a:t>
            </a:r>
            <a:r>
              <a:rPr lang="en-US" sz="2800" dirty="0">
                <a:latin typeface="Arial"/>
                <a:cs typeface="Arial"/>
              </a:rPr>
              <a:t>:35 	</a:t>
            </a:r>
            <a:r>
              <a:rPr lang="en-US" sz="2800" dirty="0" smtClean="0">
                <a:latin typeface="Arial"/>
                <a:cs typeface="Arial"/>
              </a:rPr>
              <a:t>	Close </a:t>
            </a:r>
            <a:endParaRPr lang="en-US" sz="2800" dirty="0">
              <a:latin typeface="Arial"/>
              <a:cs typeface="Arial"/>
            </a:endParaRPr>
          </a:p>
          <a:p>
            <a:pPr marL="342900" lvl="1" indent="-342900">
              <a:spcBef>
                <a:spcPct val="50000"/>
              </a:spcBef>
              <a:buFontTx/>
              <a:buChar char="•"/>
              <a:defRPr/>
            </a:pPr>
            <a:endParaRPr lang="en-US" sz="240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MESA COPD II </a:t>
            </a:r>
          </a:p>
        </p:txBody>
      </p:sp>
    </p:spTree>
    <p:extLst>
      <p:ext uri="{BB962C8B-B14F-4D97-AF65-F5344CB8AC3E}">
        <p14:creationId xmlns:p14="http://schemas.microsoft.com/office/powerpoint/2010/main" val="105780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Acknowledgements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305800" cy="5334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u="sng" dirty="0" smtClean="0">
                <a:latin typeface="Arial" pitchFamily="34" charset="0"/>
              </a:rPr>
              <a:t>MESA Lung Study Investigators</a:t>
            </a:r>
            <a:r>
              <a:rPr lang="en-US" sz="1800" dirty="0" smtClean="0">
                <a:latin typeface="Arial" pitchFamily="34" charset="0"/>
              </a:rPr>
              <a:t>		</a:t>
            </a:r>
            <a:r>
              <a:rPr lang="en-US" sz="1800" u="sng" dirty="0" smtClean="0">
                <a:latin typeface="Arial" pitchFamily="34" charset="0"/>
              </a:rPr>
              <a:t>MESA COPD Investigators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800" dirty="0" smtClean="0">
                <a:latin typeface="Arial Unicode MS" pitchFamily="34" charset="-128"/>
              </a:rPr>
              <a:t>Columbia 	</a:t>
            </a:r>
            <a:r>
              <a:rPr lang="en-US" sz="1800" dirty="0" err="1" smtClean="0">
                <a:latin typeface="Arial Unicode MS" pitchFamily="34" charset="-128"/>
              </a:rPr>
              <a:t>Firas</a:t>
            </a:r>
            <a:r>
              <a:rPr lang="en-US" sz="1800" dirty="0" smtClean="0">
                <a:latin typeface="Arial Unicode MS" pitchFamily="34" charset="-128"/>
              </a:rPr>
              <a:t> Ahmed, MD MPH	John Austin, MD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800" dirty="0" smtClean="0">
                <a:latin typeface="Arial Unicode MS" pitchFamily="34" charset="-128"/>
              </a:rPr>
              <a:t>		   	Ben Smith, MD MS	Charles Powell, MD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800" dirty="0" smtClean="0">
                <a:latin typeface="Arial Unicode MS" pitchFamily="34" charset="-128"/>
              </a:rPr>
              <a:t>		   	Katie Donohue, MD MPH	Martin Prince, MD PhD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800" dirty="0" smtClean="0">
                <a:latin typeface="Arial Unicode MS" pitchFamily="34" charset="-128"/>
              </a:rPr>
              <a:t>		   	Dan </a:t>
            </a:r>
            <a:r>
              <a:rPr lang="en-US" sz="1800" dirty="0" err="1" smtClean="0">
                <a:latin typeface="Arial Unicode MS" pitchFamily="34" charset="-128"/>
              </a:rPr>
              <a:t>Rabinowitz</a:t>
            </a:r>
            <a:r>
              <a:rPr lang="en-US" sz="1800" dirty="0" smtClean="0">
                <a:latin typeface="Arial Unicode MS" pitchFamily="34" charset="-128"/>
              </a:rPr>
              <a:t>, PhD	David </a:t>
            </a:r>
            <a:r>
              <a:rPr lang="en-US" sz="1800" dirty="0" err="1" smtClean="0">
                <a:latin typeface="Arial Unicode MS" pitchFamily="34" charset="-128"/>
              </a:rPr>
              <a:t>Bluemke</a:t>
            </a:r>
            <a:r>
              <a:rPr lang="en-US" sz="1800" dirty="0" smtClean="0">
                <a:latin typeface="Arial Unicode MS" pitchFamily="34" charset="-128"/>
              </a:rPr>
              <a:t>, MD PhD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800" dirty="0" smtClean="0">
                <a:latin typeface="Arial Unicode MS" pitchFamily="34" charset="-128"/>
              </a:rPr>
              <a:t>		   	Steven Shea, MD MS	Daichi Shimbo, MD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800" dirty="0" smtClean="0">
                <a:latin typeface="Arial Unicode MS" pitchFamily="34" charset="-128"/>
              </a:rPr>
              <a:t>Johns Hopkins	Wendy Post, MD 		Joao Lima, MD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800" dirty="0" smtClean="0">
                <a:latin typeface="Arial Unicode MS" pitchFamily="34" charset="-128"/>
              </a:rPr>
              <a:t>Northwestern 	Kiang Liu, PhD		</a:t>
            </a:r>
            <a:r>
              <a:rPr lang="en-US" sz="1800" dirty="0">
                <a:latin typeface="Arial Unicode MS" pitchFamily="34" charset="-128"/>
              </a:rPr>
              <a:t>Steven </a:t>
            </a:r>
            <a:r>
              <a:rPr lang="en-US" sz="1800" dirty="0" err="1">
                <a:latin typeface="Arial Unicode MS" pitchFamily="34" charset="-128"/>
              </a:rPr>
              <a:t>Kawut</a:t>
            </a:r>
            <a:r>
              <a:rPr lang="en-US" sz="1800" dirty="0">
                <a:latin typeface="Arial Unicode MS" pitchFamily="34" charset="-128"/>
              </a:rPr>
              <a:t>, MD MPH</a:t>
            </a:r>
            <a:endParaRPr lang="en-US" sz="1800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800" dirty="0" smtClean="0">
                <a:latin typeface="Arial Unicode MS" pitchFamily="34" charset="-128"/>
              </a:rPr>
              <a:t>			Lewis Smith, MD		</a:t>
            </a:r>
            <a:r>
              <a:rPr lang="en-US" sz="1800" dirty="0" err="1" smtClean="0">
                <a:latin typeface="Arial Unicode MS" pitchFamily="34" charset="-128"/>
              </a:rPr>
              <a:t>Megha</a:t>
            </a:r>
            <a:r>
              <a:rPr lang="en-US" sz="1800" dirty="0" smtClean="0">
                <a:latin typeface="Arial Unicode MS" pitchFamily="34" charset="-128"/>
              </a:rPr>
              <a:t> Parikh, MS</a:t>
            </a:r>
            <a:endParaRPr lang="en-US" sz="18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800" dirty="0" smtClean="0">
                <a:latin typeface="Arial Unicode MS" pitchFamily="34" charset="-128"/>
              </a:rPr>
              <a:t>Wake Forest	Jeff Carr, MD MS		</a:t>
            </a:r>
            <a:r>
              <a:rPr lang="en-US" sz="1800" dirty="0" err="1" smtClean="0">
                <a:latin typeface="Arial Unicode MS" pitchFamily="34" charset="-128"/>
              </a:rPr>
              <a:t>Katja</a:t>
            </a:r>
            <a:r>
              <a:rPr lang="en-US" sz="1800" dirty="0" smtClean="0">
                <a:latin typeface="Arial Unicode MS" pitchFamily="34" charset="-128"/>
              </a:rPr>
              <a:t> </a:t>
            </a:r>
            <a:r>
              <a:rPr lang="en-US" sz="1800" dirty="0" err="1" smtClean="0">
                <a:latin typeface="Arial Unicode MS" pitchFamily="34" charset="-128"/>
              </a:rPr>
              <a:t>Hueper</a:t>
            </a:r>
            <a:r>
              <a:rPr lang="en-US" sz="1800" dirty="0" smtClean="0">
                <a:latin typeface="Arial Unicode MS" pitchFamily="34" charset="-128"/>
              </a:rPr>
              <a:t>, PhD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800" dirty="0" err="1" smtClean="0">
                <a:latin typeface="Arial Unicode MS" pitchFamily="34" charset="-128"/>
              </a:rPr>
              <a:t>Univ</a:t>
            </a:r>
            <a:r>
              <a:rPr lang="en-US" sz="1800" dirty="0" smtClean="0">
                <a:latin typeface="Arial Unicode MS" pitchFamily="34" charset="-128"/>
              </a:rPr>
              <a:t> Arizona	Paul Enright, MD		Jens Vogel-</a:t>
            </a:r>
            <a:r>
              <a:rPr lang="en-US" sz="1800" dirty="0" err="1" smtClean="0">
                <a:latin typeface="Arial Unicode MS" pitchFamily="34" charset="-128"/>
              </a:rPr>
              <a:t>Claussen</a:t>
            </a:r>
            <a:r>
              <a:rPr lang="en-US" sz="1800" dirty="0" smtClean="0">
                <a:latin typeface="Arial Unicode MS" pitchFamily="34" charset="-128"/>
              </a:rPr>
              <a:t>, MD PhD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800" dirty="0" err="1" smtClean="0">
                <a:latin typeface="Arial Unicode MS" pitchFamily="34" charset="-128"/>
              </a:rPr>
              <a:t>Univ</a:t>
            </a:r>
            <a:r>
              <a:rPr lang="en-US" sz="1800" dirty="0" smtClean="0">
                <a:latin typeface="Arial Unicode MS" pitchFamily="34" charset="-128"/>
              </a:rPr>
              <a:t> Iowa	Eric Hoffman, PhD	Andrew </a:t>
            </a:r>
            <a:r>
              <a:rPr lang="en-US" sz="1800" dirty="0" err="1" smtClean="0">
                <a:latin typeface="Arial Unicode MS" pitchFamily="34" charset="-128"/>
              </a:rPr>
              <a:t>Laine</a:t>
            </a:r>
            <a:r>
              <a:rPr lang="en-US" sz="1800" dirty="0" smtClean="0">
                <a:latin typeface="Arial Unicode MS" pitchFamily="34" charset="-128"/>
              </a:rPr>
              <a:t>, PhD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800" dirty="0" err="1" smtClean="0">
                <a:latin typeface="Arial Unicode MS" pitchFamily="34" charset="-128"/>
              </a:rPr>
              <a:t>Univ</a:t>
            </a:r>
            <a:r>
              <a:rPr lang="en-US" sz="1800" dirty="0" smtClean="0">
                <a:latin typeface="Arial Unicode MS" pitchFamily="34" charset="-128"/>
              </a:rPr>
              <a:t> Vermont	Russell Tracy, PhD	Elizabeth </a:t>
            </a:r>
            <a:r>
              <a:rPr lang="en-US" sz="1800" dirty="0" err="1" smtClean="0">
                <a:latin typeface="Arial Unicode MS" pitchFamily="34" charset="-128"/>
              </a:rPr>
              <a:t>Oelsner</a:t>
            </a:r>
            <a:r>
              <a:rPr lang="en-US" sz="1800" dirty="0" smtClean="0">
                <a:latin typeface="Arial Unicode MS" pitchFamily="34" charset="-128"/>
              </a:rPr>
              <a:t>, MD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800" dirty="0" err="1" smtClean="0">
                <a:latin typeface="Arial Unicode MS" pitchFamily="34" charset="-128"/>
              </a:rPr>
              <a:t>Univ</a:t>
            </a:r>
            <a:r>
              <a:rPr lang="en-US" sz="1800" dirty="0" smtClean="0">
                <a:latin typeface="Arial Unicode MS" pitchFamily="34" charset="-128"/>
              </a:rPr>
              <a:t> Washington	Richard </a:t>
            </a:r>
            <a:r>
              <a:rPr lang="en-US" sz="1800" dirty="0" err="1" smtClean="0">
                <a:latin typeface="Arial Unicode MS" pitchFamily="34" charset="-128"/>
              </a:rPr>
              <a:t>Kronmal</a:t>
            </a:r>
            <a:r>
              <a:rPr lang="en-US" sz="1800" dirty="0" smtClean="0">
                <a:latin typeface="Arial Unicode MS" pitchFamily="34" charset="-128"/>
              </a:rPr>
              <a:t>, PhD	Carrie Aaron, MD</a:t>
            </a:r>
            <a:endParaRPr lang="en-US" sz="18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800" dirty="0" smtClean="0">
                <a:latin typeface="Arial Unicode MS" pitchFamily="34" charset="-128"/>
              </a:rPr>
              <a:t>			Karen Hinckley, MS	Tess </a:t>
            </a:r>
            <a:r>
              <a:rPr lang="en-US" sz="1800" dirty="0" err="1" smtClean="0">
                <a:latin typeface="Arial Unicode MS" pitchFamily="34" charset="-128"/>
              </a:rPr>
              <a:t>Pottinger</a:t>
            </a:r>
            <a:r>
              <a:rPr lang="en-US" sz="1800" dirty="0" smtClean="0">
                <a:latin typeface="Arial Unicode MS" pitchFamily="34" charset="-128"/>
              </a:rPr>
              <a:t>, MS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800" dirty="0" smtClean="0">
                <a:latin typeface="Arial Unicode MS" pitchFamily="34" charset="-128"/>
              </a:rPr>
              <a:t>UCLA 		Robert </a:t>
            </a:r>
            <a:r>
              <a:rPr lang="en-US" sz="1800" dirty="0" err="1" smtClean="0">
                <a:latin typeface="Arial Unicode MS" pitchFamily="34" charset="-128"/>
              </a:rPr>
              <a:t>Detrano</a:t>
            </a:r>
            <a:r>
              <a:rPr lang="en-US" sz="1800" dirty="0" smtClean="0">
                <a:latin typeface="Arial Unicode MS" pitchFamily="34" charset="-128"/>
              </a:rPr>
              <a:t>, MD PhD	</a:t>
            </a:r>
            <a:r>
              <a:rPr lang="en-US" sz="1800" dirty="0" err="1" smtClean="0">
                <a:latin typeface="Arial Unicode MS" pitchFamily="34" charset="-128"/>
              </a:rPr>
              <a:t>Emlyn</a:t>
            </a:r>
            <a:r>
              <a:rPr lang="en-US" sz="1800" dirty="0" smtClean="0">
                <a:latin typeface="Arial Unicode MS" pitchFamily="34" charset="-128"/>
              </a:rPr>
              <a:t> Hughes, PhD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800" dirty="0" smtClean="0">
                <a:latin typeface="Arial Unicode MS" pitchFamily="34" charset="-128"/>
              </a:rPr>
              <a:t>			Karol Watson, MD PhD 	Christian Lo </a:t>
            </a:r>
            <a:r>
              <a:rPr lang="en-US" sz="1800" dirty="0" err="1" smtClean="0">
                <a:latin typeface="Arial Unicode MS" pitchFamily="34" charset="-128"/>
              </a:rPr>
              <a:t>Cascio</a:t>
            </a:r>
            <a:r>
              <a:rPr lang="en-US" sz="1800" dirty="0" smtClean="0">
                <a:latin typeface="Arial Unicode MS" pitchFamily="34" charset="-128"/>
              </a:rPr>
              <a:t>, MD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800" dirty="0" smtClean="0">
                <a:latin typeface="Arial Unicode MS" pitchFamily="34" charset="-128"/>
              </a:rPr>
              <a:t>Other		John Hankinson, PhD		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800" dirty="0" smtClean="0">
                <a:latin typeface="Arial Unicode MS" pitchFamily="34" charset="-128"/>
              </a:rPr>
              <a:t>	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800" dirty="0" smtClean="0">
                <a:latin typeface="Arial Unicode MS" pitchFamily="34" charset="-128"/>
              </a:rPr>
              <a:t>	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endParaRPr lang="en-US" sz="1800" b="1" dirty="0" smtClean="0">
              <a:latin typeface="Arial Unicode MS" pitchFamily="34" charset="-128"/>
            </a:endParaRPr>
          </a:p>
        </p:txBody>
      </p:sp>
      <p:grpSp>
        <p:nvGrpSpPr>
          <p:cNvPr id="66564" name="Group 4"/>
          <p:cNvGrpSpPr>
            <a:grpSpLocks/>
          </p:cNvGrpSpPr>
          <p:nvPr/>
        </p:nvGrpSpPr>
        <p:grpSpPr bwMode="auto">
          <a:xfrm>
            <a:off x="7467600" y="457200"/>
            <a:ext cx="990600" cy="742950"/>
            <a:chOff x="3960" y="2344"/>
            <a:chExt cx="4581" cy="3913"/>
          </a:xfrm>
        </p:grpSpPr>
        <p:sp>
          <p:nvSpPr>
            <p:cNvPr id="66565" name="Freeform 5"/>
            <p:cNvSpPr>
              <a:spLocks/>
            </p:cNvSpPr>
            <p:nvPr/>
          </p:nvSpPr>
          <p:spPr bwMode="auto">
            <a:xfrm flipH="1">
              <a:off x="5957" y="2344"/>
              <a:ext cx="1701" cy="3913"/>
            </a:xfrm>
            <a:custGeom>
              <a:avLst/>
              <a:gdLst>
                <a:gd name="T0" fmla="*/ 2147483647 w 920"/>
                <a:gd name="T1" fmla="*/ 2147483647 h 2116"/>
                <a:gd name="T2" fmla="*/ 2147483647 w 920"/>
                <a:gd name="T3" fmla="*/ 2147483647 h 2116"/>
                <a:gd name="T4" fmla="*/ 2147483647 w 920"/>
                <a:gd name="T5" fmla="*/ 0 h 2116"/>
                <a:gd name="T6" fmla="*/ 2147483647 w 920"/>
                <a:gd name="T7" fmla="*/ 2147483647 h 2116"/>
                <a:gd name="T8" fmla="*/ 2147483647 w 920"/>
                <a:gd name="T9" fmla="*/ 2147483647 h 2116"/>
                <a:gd name="T10" fmla="*/ 2147483647 w 920"/>
                <a:gd name="T11" fmla="*/ 2147483647 h 2116"/>
                <a:gd name="T12" fmla="*/ 2147483647 w 920"/>
                <a:gd name="T13" fmla="*/ 2147483647 h 2116"/>
                <a:gd name="T14" fmla="*/ 2147483647 w 920"/>
                <a:gd name="T15" fmla="*/ 2147483647 h 2116"/>
                <a:gd name="T16" fmla="*/ 2147483647 w 920"/>
                <a:gd name="T17" fmla="*/ 2147483647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0"/>
                <a:gd name="T28" fmla="*/ 0 h 2116"/>
                <a:gd name="T29" fmla="*/ 920 w 920"/>
                <a:gd name="T30" fmla="*/ 2116 h 2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66" name="Freeform 6"/>
            <p:cNvSpPr>
              <a:spLocks/>
            </p:cNvSpPr>
            <p:nvPr/>
          </p:nvSpPr>
          <p:spPr bwMode="auto">
            <a:xfrm>
              <a:off x="3960" y="2344"/>
              <a:ext cx="1701" cy="3913"/>
            </a:xfrm>
            <a:custGeom>
              <a:avLst/>
              <a:gdLst>
                <a:gd name="T0" fmla="*/ 2147483647 w 920"/>
                <a:gd name="T1" fmla="*/ 2147483647 h 2116"/>
                <a:gd name="T2" fmla="*/ 2147483647 w 920"/>
                <a:gd name="T3" fmla="*/ 2147483647 h 2116"/>
                <a:gd name="T4" fmla="*/ 2147483647 w 920"/>
                <a:gd name="T5" fmla="*/ 0 h 2116"/>
                <a:gd name="T6" fmla="*/ 2147483647 w 920"/>
                <a:gd name="T7" fmla="*/ 2147483647 h 2116"/>
                <a:gd name="T8" fmla="*/ 2147483647 w 920"/>
                <a:gd name="T9" fmla="*/ 2147483647 h 2116"/>
                <a:gd name="T10" fmla="*/ 2147483647 w 920"/>
                <a:gd name="T11" fmla="*/ 2147483647 h 2116"/>
                <a:gd name="T12" fmla="*/ 2147483647 w 920"/>
                <a:gd name="T13" fmla="*/ 2147483647 h 2116"/>
                <a:gd name="T14" fmla="*/ 2147483647 w 920"/>
                <a:gd name="T15" fmla="*/ 2147483647 h 2116"/>
                <a:gd name="T16" fmla="*/ 2147483647 w 920"/>
                <a:gd name="T17" fmla="*/ 2147483647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0"/>
                <a:gd name="T28" fmla="*/ 0 h 2116"/>
                <a:gd name="T29" fmla="*/ 920 w 920"/>
                <a:gd name="T30" fmla="*/ 2116 h 2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6567" name="Picture 7" descr="http://mesa-nhlbi.org/siteblocks/images/MesaLogo-100x61.gif"/>
            <p:cNvPicPr>
              <a:picLocks noChangeAspect="1" noChangeArrowheads="1"/>
            </p:cNvPicPr>
            <p:nvPr/>
          </p:nvPicPr>
          <p:blipFill>
            <a:blip r:embed="rId2" r:link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48" y="3111"/>
              <a:ext cx="3106" cy="1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8" name="Text Box 8"/>
            <p:cNvSpPr txBox="1">
              <a:spLocks noChangeArrowheads="1"/>
            </p:cNvSpPr>
            <p:nvPr/>
          </p:nvSpPr>
          <p:spPr bwMode="auto">
            <a:xfrm>
              <a:off x="5747" y="4684"/>
              <a:ext cx="2794" cy="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i="1">
                  <a:latin typeface="Eras Demi ITC" pitchFamily="34" charset="0"/>
                </a:rPr>
                <a:t>- Lung</a:t>
              </a:r>
              <a:endParaRPr lang="en-US" sz="100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763000" cy="1143000"/>
          </a:xfrm>
        </p:spPr>
        <p:txBody>
          <a:bodyPr/>
          <a:lstStyle/>
          <a:p>
            <a:r>
              <a:rPr lang="en-US" sz="4400" dirty="0" smtClean="0"/>
              <a:t>Remember 1603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541272"/>
            <a:ext cx="5842000" cy="516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6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Outline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1524000"/>
            <a:ext cx="8153400" cy="5029200"/>
          </a:xfrm>
          <a:prstGeom prst="rect">
            <a:avLst/>
          </a:prstGeom>
        </p:spPr>
        <p:txBody>
          <a:bodyPr/>
          <a:lstStyle/>
          <a:p>
            <a:pPr marL="342900" lvl="1" indent="-342900">
              <a:spcBef>
                <a:spcPct val="50000"/>
              </a:spcBef>
              <a:buSzPct val="100000"/>
              <a:buFontTx/>
              <a:buChar char="•"/>
              <a:defRPr/>
            </a:pPr>
            <a:r>
              <a:rPr lang="en-US" sz="3200" kern="0" dirty="0" smtClean="0">
                <a:latin typeface="Arial" charset="0"/>
              </a:rPr>
              <a:t>Design</a:t>
            </a:r>
          </a:p>
          <a:p>
            <a:pPr marL="342900" lvl="1" indent="-342900">
              <a:spcBef>
                <a:spcPct val="50000"/>
              </a:spcBef>
              <a:buSzPct val="100000"/>
              <a:buFontTx/>
              <a:buChar char="•"/>
              <a:defRPr/>
            </a:pPr>
            <a:r>
              <a:rPr lang="en-US" sz="3200" kern="0" dirty="0" smtClean="0">
                <a:latin typeface="Arial" charset="0"/>
              </a:rPr>
              <a:t>Publications</a:t>
            </a:r>
          </a:p>
          <a:p>
            <a:pPr marL="800100" lvl="2" indent="-342900">
              <a:spcBef>
                <a:spcPct val="50000"/>
              </a:spcBef>
              <a:buSzPct val="100000"/>
              <a:buFontTx/>
              <a:buChar char="•"/>
              <a:defRPr/>
            </a:pPr>
            <a:r>
              <a:rPr lang="en-US" sz="3200" kern="0" dirty="0" smtClean="0">
                <a:latin typeface="Arial" charset="0"/>
              </a:rPr>
              <a:t>Emphysema </a:t>
            </a:r>
            <a:r>
              <a:rPr lang="en-US" sz="3200" kern="0" dirty="0">
                <a:latin typeface="Arial" charset="0"/>
              </a:rPr>
              <a:t> </a:t>
            </a:r>
            <a:r>
              <a:rPr lang="en-US" sz="3200" kern="0" dirty="0" smtClean="0">
                <a:latin typeface="Arial" charset="0"/>
              </a:rPr>
              <a:t>≠  COPD</a:t>
            </a:r>
          </a:p>
          <a:p>
            <a:pPr marL="800100" lvl="2" indent="-342900">
              <a:spcBef>
                <a:spcPct val="50000"/>
              </a:spcBef>
              <a:buSzPct val="100000"/>
              <a:buFontTx/>
              <a:buChar char="•"/>
              <a:defRPr/>
            </a:pPr>
            <a:r>
              <a:rPr lang="en-US" sz="3200" kern="0" dirty="0" smtClean="0">
                <a:latin typeface="Arial" charset="0"/>
              </a:rPr>
              <a:t>The shrinking heart and lungs</a:t>
            </a:r>
          </a:p>
          <a:p>
            <a:pPr marL="342900" lvl="1" indent="-342900">
              <a:spcBef>
                <a:spcPct val="50000"/>
              </a:spcBef>
              <a:buSzPct val="100000"/>
              <a:buFontTx/>
              <a:buChar char="•"/>
              <a:defRPr/>
            </a:pPr>
            <a:r>
              <a:rPr lang="en-US" sz="3200" kern="0" dirty="0" smtClean="0">
                <a:latin typeface="Arial" charset="0"/>
              </a:rPr>
              <a:t>Data availability</a:t>
            </a:r>
          </a:p>
          <a:p>
            <a:pPr marL="342900" lvl="1" indent="-342900">
              <a:spcBef>
                <a:spcPct val="50000"/>
              </a:spcBef>
              <a:buSzPct val="100000"/>
              <a:buFontTx/>
              <a:buChar char="•"/>
              <a:defRPr/>
            </a:pPr>
            <a:r>
              <a:rPr lang="en-US" sz="3200" kern="0" dirty="0" smtClean="0">
                <a:latin typeface="Arial" charset="0"/>
                <a:cs typeface="Arial" pitchFamily="34" charset="0"/>
                <a:sym typeface="Wingdings" pitchFamily="2" charset="2"/>
              </a:rPr>
              <a:t>MESA Lung III / MESA Lung non-smokers</a:t>
            </a:r>
            <a:endParaRPr lang="en-US" sz="3200" kern="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lvl="1" indent="-342900">
              <a:spcBef>
                <a:spcPct val="50000"/>
              </a:spcBef>
              <a:buSzPct val="100000"/>
              <a:buFontTx/>
              <a:buChar char="•"/>
              <a:defRPr/>
            </a:pPr>
            <a:r>
              <a:rPr lang="en-US" sz="3200" kern="0" dirty="0">
                <a:latin typeface="Arial" charset="0"/>
              </a:rPr>
              <a:t>MESA COPD II</a:t>
            </a:r>
          </a:p>
          <a:p>
            <a:pPr marL="342900" lvl="1" indent="-342900">
              <a:spcBef>
                <a:spcPct val="50000"/>
              </a:spcBef>
              <a:buSzPct val="100000"/>
              <a:buFontTx/>
              <a:buChar char="•"/>
              <a:defRPr/>
            </a:pPr>
            <a:endParaRPr lang="en-US" sz="3200" kern="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742950" lvl="1" indent="-285750">
              <a:spcBef>
                <a:spcPts val="600"/>
              </a:spcBef>
              <a:buSzPct val="100000"/>
              <a:buFontTx/>
              <a:buChar char="–"/>
              <a:defRPr/>
            </a:pPr>
            <a:endParaRPr lang="en-US" sz="2800" kern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MESA Lung </a:t>
            </a:r>
            <a:r>
              <a:rPr lang="en-US" sz="4400" i="1" dirty="0" smtClean="0"/>
              <a:t>vs. </a:t>
            </a:r>
            <a:r>
              <a:rPr lang="en-US" sz="4400" dirty="0" smtClean="0"/>
              <a:t>MESA COPD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1524000"/>
            <a:ext cx="8153400" cy="5029200"/>
          </a:xfrm>
          <a:prstGeom prst="rect">
            <a:avLst/>
          </a:prstGeom>
        </p:spPr>
        <p:txBody>
          <a:bodyPr/>
          <a:lstStyle/>
          <a:p>
            <a:pPr marL="342900" lvl="1" indent="-342900">
              <a:lnSpc>
                <a:spcPct val="80000"/>
              </a:lnSpc>
              <a:spcBef>
                <a:spcPct val="50000"/>
              </a:spcBef>
              <a:buSzPct val="100000"/>
              <a:buFontTx/>
              <a:buChar char="•"/>
              <a:defRPr/>
            </a:pPr>
            <a:r>
              <a:rPr lang="en-US" sz="3200" kern="0" dirty="0" smtClean="0">
                <a:latin typeface="Arial" charset="0"/>
              </a:rPr>
              <a:t>MESA Lung</a:t>
            </a:r>
          </a:p>
          <a:p>
            <a:pPr marL="800100" lvl="2" indent="-342900">
              <a:lnSpc>
                <a:spcPct val="80000"/>
              </a:lnSpc>
              <a:spcBef>
                <a:spcPct val="50000"/>
              </a:spcBef>
              <a:buSzPct val="100000"/>
              <a:buFontTx/>
              <a:buChar char="•"/>
              <a:defRPr/>
            </a:pPr>
            <a:r>
              <a:rPr lang="en-US" sz="3200" kern="0" dirty="0" smtClean="0">
                <a:latin typeface="Arial" charset="0"/>
                <a:cs typeface="Arial" pitchFamily="34" charset="0"/>
                <a:sym typeface="Wingdings" pitchFamily="2" charset="2"/>
              </a:rPr>
              <a:t>3,965 </a:t>
            </a:r>
            <a:r>
              <a:rPr lang="en-US" sz="3200" kern="0" dirty="0" err="1" smtClean="0">
                <a:latin typeface="Arial" charset="0"/>
                <a:cs typeface="Arial" pitchFamily="34" charset="0"/>
                <a:sym typeface="Wingdings" pitchFamily="2" charset="2"/>
              </a:rPr>
              <a:t>ppts</a:t>
            </a:r>
            <a:r>
              <a:rPr lang="en-US" sz="3200" kern="0" dirty="0" smtClean="0">
                <a:latin typeface="Arial" charset="0"/>
                <a:cs typeface="Arial" pitchFamily="34" charset="0"/>
                <a:sym typeface="Wingdings" pitchFamily="2" charset="2"/>
              </a:rPr>
              <a:t> w/ </a:t>
            </a:r>
            <a:r>
              <a:rPr lang="en-US" sz="3200" kern="0" dirty="0" err="1" smtClean="0">
                <a:latin typeface="Arial" charset="0"/>
                <a:cs typeface="Arial" pitchFamily="34" charset="0"/>
                <a:sym typeface="Wingdings" pitchFamily="2" charset="2"/>
              </a:rPr>
              <a:t>spirometry</a:t>
            </a:r>
            <a:r>
              <a:rPr lang="en-US" sz="3200" kern="0" dirty="0" smtClean="0">
                <a:latin typeface="Arial" charset="0"/>
                <a:cs typeface="Arial" pitchFamily="34" charset="0"/>
                <a:sym typeface="Wingdings" pitchFamily="2" charset="2"/>
              </a:rPr>
              <a:t>, Exam 3-4, 5</a:t>
            </a:r>
          </a:p>
          <a:p>
            <a:pPr marL="800100" lvl="2" indent="-342900">
              <a:lnSpc>
                <a:spcPct val="80000"/>
              </a:lnSpc>
              <a:spcBef>
                <a:spcPct val="50000"/>
              </a:spcBef>
              <a:buSzPct val="100000"/>
              <a:buFontTx/>
              <a:buChar char="•"/>
              <a:defRPr/>
            </a:pPr>
            <a:r>
              <a:rPr lang="en-US" sz="3200" kern="0" dirty="0" smtClean="0">
                <a:latin typeface="Arial" charset="0"/>
                <a:cs typeface="Arial" pitchFamily="34" charset="0"/>
                <a:sym typeface="Wingdings" pitchFamily="2" charset="2"/>
              </a:rPr>
              <a:t>3,205 </a:t>
            </a:r>
            <a:r>
              <a:rPr lang="en-US" sz="3200" kern="0" dirty="0" err="1" smtClean="0">
                <a:latin typeface="Arial" charset="0"/>
                <a:cs typeface="Arial" pitchFamily="34" charset="0"/>
                <a:sym typeface="Wingdings" pitchFamily="2" charset="2"/>
              </a:rPr>
              <a:t>ppts</a:t>
            </a:r>
            <a:r>
              <a:rPr lang="en-US" sz="3200" kern="0" dirty="0" smtClean="0">
                <a:latin typeface="Arial" charset="0"/>
                <a:cs typeface="Arial" pitchFamily="34" charset="0"/>
                <a:sym typeface="Wingdings" pitchFamily="2" charset="2"/>
              </a:rPr>
              <a:t> w/ full lung CT in Exam 5</a:t>
            </a:r>
          </a:p>
          <a:p>
            <a:pPr marL="800100" lvl="2" indent="-342900">
              <a:lnSpc>
                <a:spcPct val="80000"/>
              </a:lnSpc>
              <a:spcBef>
                <a:spcPct val="50000"/>
              </a:spcBef>
              <a:buSzPct val="100000"/>
              <a:buFontTx/>
              <a:buChar char="•"/>
              <a:defRPr/>
            </a:pPr>
            <a:r>
              <a:rPr lang="en-US" sz="3200" kern="0" dirty="0" smtClean="0">
                <a:latin typeface="Arial" charset="0"/>
                <a:cs typeface="Arial" pitchFamily="34" charset="0"/>
                <a:sym typeface="Wingdings" pitchFamily="2" charset="2"/>
              </a:rPr>
              <a:t>%emphysema on all Exam 1, Family, Air cardiac CTs </a:t>
            </a:r>
          </a:p>
          <a:p>
            <a:pPr marL="800100" lvl="2" indent="-342900">
              <a:lnSpc>
                <a:spcPct val="80000"/>
              </a:lnSpc>
              <a:spcBef>
                <a:spcPct val="50000"/>
              </a:spcBef>
              <a:buSzPct val="100000"/>
              <a:buFontTx/>
              <a:buChar char="•"/>
              <a:defRPr/>
            </a:pPr>
            <a:r>
              <a:rPr lang="en-US" sz="3200" kern="0" dirty="0" smtClean="0">
                <a:latin typeface="Arial" charset="0"/>
                <a:cs typeface="Arial" pitchFamily="34" charset="0"/>
                <a:sym typeface="Wingdings" pitchFamily="2" charset="2"/>
              </a:rPr>
              <a:t>10 </a:t>
            </a:r>
            <a:r>
              <a:rPr lang="en-US" sz="3200" kern="0" dirty="0" err="1" smtClean="0">
                <a:latin typeface="Arial" charset="0"/>
                <a:cs typeface="Arial" pitchFamily="34" charset="0"/>
                <a:sym typeface="Wingdings" pitchFamily="2" charset="2"/>
              </a:rPr>
              <a:t>yr</a:t>
            </a:r>
            <a:r>
              <a:rPr lang="en-US" sz="3200" kern="0" dirty="0" smtClean="0">
                <a:latin typeface="Arial" charset="0"/>
                <a:cs typeface="Arial" pitchFamily="34" charset="0"/>
                <a:sym typeface="Wingdings" pitchFamily="2" charset="2"/>
              </a:rPr>
              <a:t> f/u of %emphysema in 3205 </a:t>
            </a:r>
            <a:r>
              <a:rPr lang="en-US" sz="3200" kern="0" dirty="0" err="1" smtClean="0">
                <a:latin typeface="Arial" charset="0"/>
                <a:cs typeface="Arial" pitchFamily="34" charset="0"/>
                <a:sym typeface="Wingdings" pitchFamily="2" charset="2"/>
              </a:rPr>
              <a:t>ppts</a:t>
            </a:r>
            <a:endParaRPr lang="en-US" sz="3200" kern="0" dirty="0" smtClean="0">
              <a:latin typeface="Arial" charset="0"/>
              <a:cs typeface="Arial" pitchFamily="34" charset="0"/>
              <a:sym typeface="Wingdings" pitchFamily="2" charset="2"/>
            </a:endParaRPr>
          </a:p>
          <a:p>
            <a:pPr marL="457200" lvl="2">
              <a:lnSpc>
                <a:spcPct val="80000"/>
              </a:lnSpc>
              <a:spcBef>
                <a:spcPct val="50000"/>
              </a:spcBef>
              <a:buSzPct val="100000"/>
              <a:defRPr/>
            </a:pPr>
            <a:r>
              <a:rPr lang="en-US" sz="3200" kern="0" dirty="0" smtClean="0">
                <a:latin typeface="Arial" charset="0"/>
                <a:cs typeface="Arial" pitchFamily="34" charset="0"/>
                <a:sym typeface="Wingdings" pitchFamily="2" charset="2"/>
              </a:rPr>
              <a:t> </a:t>
            </a:r>
            <a:endParaRPr lang="en-US" sz="3200" kern="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lvl="1" indent="-342900">
              <a:lnSpc>
                <a:spcPct val="80000"/>
              </a:lnSpc>
              <a:spcBef>
                <a:spcPct val="50000"/>
              </a:spcBef>
              <a:buSzPct val="100000"/>
              <a:buFontTx/>
              <a:buChar char="•"/>
              <a:defRPr/>
            </a:pPr>
            <a:r>
              <a:rPr lang="en-US" sz="3200" kern="0" dirty="0">
                <a:latin typeface="Arial" charset="0"/>
              </a:rPr>
              <a:t>MESA </a:t>
            </a:r>
            <a:r>
              <a:rPr lang="en-US" sz="3200" kern="0" dirty="0" smtClean="0">
                <a:latin typeface="Arial" charset="0"/>
              </a:rPr>
              <a:t>COPD</a:t>
            </a:r>
            <a:endParaRPr lang="en-US" sz="3200" kern="0" dirty="0">
              <a:latin typeface="Arial" charset="0"/>
            </a:endParaRPr>
          </a:p>
          <a:p>
            <a:pPr marL="800100" lvl="2" indent="-342900">
              <a:lnSpc>
                <a:spcPct val="80000"/>
              </a:lnSpc>
              <a:spcBef>
                <a:spcPct val="50000"/>
              </a:spcBef>
              <a:buSzPct val="100000"/>
              <a:buFontTx/>
              <a:buChar char="•"/>
              <a:defRPr/>
            </a:pPr>
            <a:r>
              <a:rPr lang="en-US" sz="3200" kern="0" dirty="0" smtClean="0">
                <a:latin typeface="Arial" charset="0"/>
                <a:cs typeface="Arial" pitchFamily="34" charset="0"/>
                <a:sym typeface="Wingdings" pitchFamily="2" charset="2"/>
              </a:rPr>
              <a:t>Case control study of 325 </a:t>
            </a:r>
            <a:r>
              <a:rPr lang="en-US" sz="3200" kern="0" dirty="0" err="1" smtClean="0">
                <a:latin typeface="Arial" charset="0"/>
                <a:cs typeface="Arial" pitchFamily="34" charset="0"/>
                <a:sym typeface="Wingdings" pitchFamily="2" charset="2"/>
              </a:rPr>
              <a:t>ppts</a:t>
            </a:r>
            <a:r>
              <a:rPr lang="en-US" sz="3200" kern="0" dirty="0" smtClean="0">
                <a:latin typeface="Arial" charset="0"/>
                <a:cs typeface="Arial" pitchFamily="34" charset="0"/>
                <a:sym typeface="Wingdings" pitchFamily="2" charset="2"/>
              </a:rPr>
              <a:t>, Exam 5</a:t>
            </a:r>
            <a:endParaRPr lang="en-US" sz="2800" kern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11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895600"/>
            <a:ext cx="7772400" cy="1143000"/>
          </a:xfrm>
        </p:spPr>
        <p:txBody>
          <a:bodyPr/>
          <a:lstStyle/>
          <a:p>
            <a:pPr lvl="2"/>
            <a:r>
              <a:rPr lang="en-US" sz="4800" dirty="0">
                <a:latin typeface="+mj-lt"/>
              </a:rPr>
              <a:t>Emphysema  ≠  </a:t>
            </a:r>
            <a:r>
              <a:rPr lang="en-US" sz="4800" dirty="0" smtClean="0">
                <a:latin typeface="+mj-lt"/>
              </a:rPr>
              <a:t>COPD</a:t>
            </a: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775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8534400" cy="1143000"/>
          </a:xfrm>
        </p:spPr>
        <p:txBody>
          <a:bodyPr/>
          <a:lstStyle/>
          <a:p>
            <a:r>
              <a:rPr lang="en-US" dirty="0" smtClean="0"/>
              <a:t>Percent Emphysema in “</a:t>
            </a:r>
            <a:r>
              <a:rPr lang="en-US" dirty="0" err="1" smtClean="0"/>
              <a:t>Normals</a:t>
            </a:r>
            <a:r>
              <a:rPr lang="en-US" dirty="0" smtClean="0"/>
              <a:t>” </a:t>
            </a:r>
            <a:endParaRPr lang="en-US" sz="3600" dirty="0" smtClean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324600" y="6397823"/>
            <a:ext cx="3733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Hoffman, Annals ATS, 2014</a:t>
            </a:r>
            <a:endParaRPr lang="en-US" sz="14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5" name="Picture 4" descr="cid:2ba2e5dd-d789-4706-8ec3-6974eafce83e@mc.cumc.columbia.edu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49" y="1676400"/>
            <a:ext cx="6013451" cy="45100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477000" y="3124200"/>
            <a:ext cx="3733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tx2"/>
                </a:solidFill>
                <a:latin typeface="Arial" charset="0"/>
              </a:rPr>
              <a:t>N=854</a:t>
            </a: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tx2"/>
                </a:solidFill>
                <a:latin typeface="Arial" charset="0"/>
              </a:rPr>
              <a:t>(Exam 5)</a:t>
            </a:r>
            <a:endParaRPr lang="en-US" sz="2000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FF00"/>
                </a:solidFill>
              </a:rPr>
              <a:t>GWAS for Percent Emphysema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553200" y="6474023"/>
            <a:ext cx="274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 smtClean="0">
                <a:solidFill>
                  <a:srgbClr val="FFFF00"/>
                </a:solidFill>
                <a:latin typeface="Arial" charset="0"/>
              </a:rPr>
              <a:t>Manichaikul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</a:rPr>
              <a:t>, AJRCCM, 2014</a:t>
            </a:r>
            <a:endParaRPr lang="en-US" sz="140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037" b="50620"/>
          <a:stretch/>
        </p:blipFill>
        <p:spPr>
          <a:xfrm>
            <a:off x="914400" y="1600200"/>
            <a:ext cx="7343920" cy="4648200"/>
          </a:xfrm>
          <a:prstGeom prst="rect">
            <a:avLst/>
          </a:prstGeom>
        </p:spPr>
      </p:pic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8153400" y="476250"/>
            <a:ext cx="990600" cy="742950"/>
            <a:chOff x="3960" y="2344"/>
            <a:chExt cx="4581" cy="3913"/>
          </a:xfrm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 flipH="1">
              <a:off x="5957" y="2344"/>
              <a:ext cx="1701" cy="3913"/>
            </a:xfrm>
            <a:custGeom>
              <a:avLst/>
              <a:gdLst>
                <a:gd name="T0" fmla="*/ 2147483647 w 920"/>
                <a:gd name="T1" fmla="*/ 2147483647 h 2116"/>
                <a:gd name="T2" fmla="*/ 2147483647 w 920"/>
                <a:gd name="T3" fmla="*/ 2147483647 h 2116"/>
                <a:gd name="T4" fmla="*/ 2147483647 w 920"/>
                <a:gd name="T5" fmla="*/ 0 h 2116"/>
                <a:gd name="T6" fmla="*/ 2147483647 w 920"/>
                <a:gd name="T7" fmla="*/ 2147483647 h 2116"/>
                <a:gd name="T8" fmla="*/ 2147483647 w 920"/>
                <a:gd name="T9" fmla="*/ 2147483647 h 2116"/>
                <a:gd name="T10" fmla="*/ 2147483647 w 920"/>
                <a:gd name="T11" fmla="*/ 2147483647 h 2116"/>
                <a:gd name="T12" fmla="*/ 2147483647 w 920"/>
                <a:gd name="T13" fmla="*/ 2147483647 h 2116"/>
                <a:gd name="T14" fmla="*/ 2147483647 w 920"/>
                <a:gd name="T15" fmla="*/ 2147483647 h 2116"/>
                <a:gd name="T16" fmla="*/ 2147483647 w 920"/>
                <a:gd name="T17" fmla="*/ 2147483647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0"/>
                <a:gd name="T28" fmla="*/ 0 h 2116"/>
                <a:gd name="T29" fmla="*/ 920 w 920"/>
                <a:gd name="T30" fmla="*/ 2116 h 2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3960" y="2344"/>
              <a:ext cx="1701" cy="3913"/>
            </a:xfrm>
            <a:custGeom>
              <a:avLst/>
              <a:gdLst>
                <a:gd name="T0" fmla="*/ 2147483647 w 920"/>
                <a:gd name="T1" fmla="*/ 2147483647 h 2116"/>
                <a:gd name="T2" fmla="*/ 2147483647 w 920"/>
                <a:gd name="T3" fmla="*/ 2147483647 h 2116"/>
                <a:gd name="T4" fmla="*/ 2147483647 w 920"/>
                <a:gd name="T5" fmla="*/ 0 h 2116"/>
                <a:gd name="T6" fmla="*/ 2147483647 w 920"/>
                <a:gd name="T7" fmla="*/ 2147483647 h 2116"/>
                <a:gd name="T8" fmla="*/ 2147483647 w 920"/>
                <a:gd name="T9" fmla="*/ 2147483647 h 2116"/>
                <a:gd name="T10" fmla="*/ 2147483647 w 920"/>
                <a:gd name="T11" fmla="*/ 2147483647 h 2116"/>
                <a:gd name="T12" fmla="*/ 2147483647 w 920"/>
                <a:gd name="T13" fmla="*/ 2147483647 h 2116"/>
                <a:gd name="T14" fmla="*/ 2147483647 w 920"/>
                <a:gd name="T15" fmla="*/ 2147483647 h 2116"/>
                <a:gd name="T16" fmla="*/ 2147483647 w 920"/>
                <a:gd name="T17" fmla="*/ 2147483647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0"/>
                <a:gd name="T28" fmla="*/ 0 h 2116"/>
                <a:gd name="T29" fmla="*/ 920 w 920"/>
                <a:gd name="T30" fmla="*/ 2116 h 2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" name="Picture 7" descr="http://mesa-nhlbi.org/siteblocks/images/MesaLogo-100x61.gif"/>
            <p:cNvPicPr>
              <a:picLocks noChangeAspect="1" noChangeArrowheads="1"/>
            </p:cNvPicPr>
            <p:nvPr/>
          </p:nvPicPr>
          <p:blipFill>
            <a:blip r:embed="rId4" r:link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48" y="3111"/>
              <a:ext cx="3106" cy="1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5747" y="4684"/>
              <a:ext cx="2794" cy="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i="1">
                  <a:latin typeface="Eras Demi ITC" pitchFamily="34" charset="0"/>
                </a:rPr>
                <a:t>- Lung</a:t>
              </a:r>
              <a:endParaRPr lang="en-US" sz="1000"/>
            </a:p>
          </p:txBody>
        </p:sp>
      </p:grpSp>
    </p:spTree>
    <p:extLst>
      <p:ext uri="{BB962C8B-B14F-4D97-AF65-F5344CB8AC3E}">
        <p14:creationId xmlns:p14="http://schemas.microsoft.com/office/powerpoint/2010/main" val="3730644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 t="5168" r="2772"/>
          <a:stretch/>
        </p:blipFill>
        <p:spPr bwMode="auto">
          <a:xfrm>
            <a:off x="457200" y="1524000"/>
            <a:ext cx="6953250" cy="474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9144000" cy="1143000"/>
          </a:xfrm>
        </p:spPr>
        <p:txBody>
          <a:bodyPr/>
          <a:lstStyle/>
          <a:p>
            <a:r>
              <a:rPr lang="en-US" sz="3600" dirty="0" smtClean="0"/>
              <a:t>GWAS for Lung Function (FEV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/FVC)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010400" y="62439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FFFF00"/>
                </a:solidFill>
                <a:latin typeface="Arial"/>
                <a:cs typeface="Arial"/>
              </a:rPr>
              <a:t>Soler</a:t>
            </a:r>
            <a:r>
              <a:rPr lang="en-US" sz="1200" dirty="0" smtClean="0">
                <a:solidFill>
                  <a:srgbClr val="FFFF00"/>
                </a:solidFill>
                <a:latin typeface="Arial"/>
                <a:cs typeface="Arial"/>
              </a:rPr>
              <a:t> Artigas, </a:t>
            </a:r>
            <a:r>
              <a:rPr lang="en-US" sz="1200" dirty="0">
                <a:solidFill>
                  <a:srgbClr val="FFFF00"/>
                </a:solidFill>
                <a:latin typeface="Arial"/>
                <a:cs typeface="Arial"/>
              </a:rPr>
              <a:t>Nat Gen </a:t>
            </a:r>
            <a:r>
              <a:rPr lang="en-US" sz="1200" dirty="0" smtClean="0">
                <a:solidFill>
                  <a:srgbClr val="FFFF00"/>
                </a:solidFill>
                <a:latin typeface="Arial"/>
                <a:cs typeface="Arial"/>
              </a:rPr>
              <a:t>2010</a:t>
            </a:r>
            <a:endParaRPr lang="en-US" sz="1200" dirty="0">
              <a:solidFill>
                <a:srgbClr val="FFFF00"/>
              </a:solidFill>
              <a:latin typeface="Arial"/>
              <a:cs typeface="Arial"/>
            </a:endParaRPr>
          </a:p>
          <a:p>
            <a:r>
              <a:rPr lang="en-US" sz="1200" dirty="0" smtClean="0">
                <a:solidFill>
                  <a:srgbClr val="FFFF00"/>
                </a:solidFill>
                <a:latin typeface="Arial"/>
                <a:cs typeface="Arial"/>
              </a:rPr>
              <a:t>Cheng, AJRCCM, 2013</a:t>
            </a:r>
          </a:p>
          <a:p>
            <a:r>
              <a:rPr lang="en-US" sz="1200" dirty="0" err="1">
                <a:solidFill>
                  <a:srgbClr val="FFFF00"/>
                </a:solidFill>
                <a:latin typeface="Arial"/>
                <a:cs typeface="Arial"/>
              </a:rPr>
              <a:t>Manichaikul</a:t>
            </a:r>
            <a:r>
              <a:rPr lang="en-US" sz="1200" dirty="0">
                <a:solidFill>
                  <a:srgbClr val="FFFF00"/>
                </a:solidFill>
                <a:latin typeface="Arial"/>
                <a:cs typeface="Arial"/>
              </a:rPr>
              <a:t>, AJRCCM, 2014</a:t>
            </a:r>
          </a:p>
          <a:p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7467600" y="518880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n</a:t>
            </a: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=94,612</a:t>
            </a:r>
          </a:p>
          <a:p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1 m SNPs</a:t>
            </a:r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3352800" y="2362200"/>
            <a:ext cx="304800" cy="2209800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486400" y="3276600"/>
            <a:ext cx="304800" cy="1295400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2057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chemeClr val="bg1"/>
                </a:solidFill>
                <a:latin typeface="Arial"/>
                <a:cs typeface="Arial"/>
              </a:rPr>
              <a:t>AGER/PPT</a:t>
            </a:r>
            <a:endParaRPr lang="en-US" sz="18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1524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chemeClr val="bg1"/>
                </a:solidFill>
                <a:latin typeface="Arial"/>
                <a:cs typeface="Arial"/>
              </a:rPr>
              <a:t>HHIP</a:t>
            </a:r>
            <a:endParaRPr lang="en-US" sz="18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15240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00FF"/>
                </a:solidFill>
                <a:latin typeface="Arial"/>
                <a:cs typeface="Arial"/>
              </a:rPr>
              <a:t>Emphysema genes</a:t>
            </a:r>
            <a:endParaRPr lang="en-US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 bwMode="auto">
          <a:xfrm>
            <a:off x="5067300" y="2354997"/>
            <a:ext cx="495300" cy="8454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3657600" y="2209800"/>
            <a:ext cx="8382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248400" y="1828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chemeClr val="bg1"/>
                </a:solidFill>
                <a:latin typeface="Arial"/>
                <a:cs typeface="Arial"/>
              </a:rPr>
              <a:t>THSD4</a:t>
            </a:r>
            <a:endParaRPr lang="en-US" sz="18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282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/>
    </p:bldLst>
  </p:timing>
</p:sld>
</file>

<file path=ppt/theme/theme1.xml><?xml version="1.0" encoding="utf-8"?>
<a:theme xmlns:a="http://schemas.openxmlformats.org/drawingml/2006/main" name="template">
  <a:themeElements>
    <a:clrScheme name="">
      <a:dk1>
        <a:srgbClr val="808080"/>
      </a:dk1>
      <a:lt1>
        <a:srgbClr val="FFFFFF"/>
      </a:lt1>
      <a:dk2>
        <a:srgbClr val="000080"/>
      </a:dk2>
      <a:lt2>
        <a:srgbClr val="FFFF00"/>
      </a:lt2>
      <a:accent1>
        <a:srgbClr val="00CC99"/>
      </a:accent1>
      <a:accent2>
        <a:srgbClr val="3333CC"/>
      </a:accent2>
      <a:accent3>
        <a:srgbClr val="AAAAC0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emplate">
  <a:themeElements>
    <a:clrScheme name="">
      <a:dk1>
        <a:srgbClr val="808080"/>
      </a:dk1>
      <a:lt1>
        <a:srgbClr val="FFFFFF"/>
      </a:lt1>
      <a:dk2>
        <a:srgbClr val="000080"/>
      </a:dk2>
      <a:lt2>
        <a:srgbClr val="FFFF00"/>
      </a:lt2>
      <a:accent1>
        <a:srgbClr val="00CC99"/>
      </a:accent1>
      <a:accent2>
        <a:srgbClr val="3333CC"/>
      </a:accent2>
      <a:accent3>
        <a:srgbClr val="AAAAC0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emplate">
  <a:themeElements>
    <a:clrScheme name="">
      <a:dk1>
        <a:srgbClr val="808080"/>
      </a:dk1>
      <a:lt1>
        <a:srgbClr val="FFFFFF"/>
      </a:lt1>
      <a:dk2>
        <a:srgbClr val="000080"/>
      </a:dk2>
      <a:lt2>
        <a:srgbClr val="FFFF00"/>
      </a:lt2>
      <a:accent1>
        <a:srgbClr val="00CC99"/>
      </a:accent1>
      <a:accent2>
        <a:srgbClr val="3333CC"/>
      </a:accent2>
      <a:accent3>
        <a:srgbClr val="AAAAC0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H:\Asthma\template.ppt</Template>
  <TotalTime>31718</TotalTime>
  <Words>746</Words>
  <Application>Microsoft Macintosh PowerPoint</Application>
  <PresentationFormat>On-screen Show (4:3)</PresentationFormat>
  <Paragraphs>171</Paragraphs>
  <Slides>25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template</vt:lpstr>
      <vt:lpstr>2_template</vt:lpstr>
      <vt:lpstr>3_template</vt:lpstr>
      <vt:lpstr>2_Office Theme</vt:lpstr>
      <vt:lpstr>Photo Editor Photo</vt:lpstr>
      <vt:lpstr>Document</vt:lpstr>
      <vt:lpstr>PowerPoint Presentation</vt:lpstr>
      <vt:lpstr>Remember Sept 18th, 1314</vt:lpstr>
      <vt:lpstr>Remember 1603</vt:lpstr>
      <vt:lpstr>Outline</vt:lpstr>
      <vt:lpstr>MESA Lung vs. MESA COPD</vt:lpstr>
      <vt:lpstr>Emphysema  ≠  COPD</vt:lpstr>
      <vt:lpstr>Percent Emphysema in “Normals” </vt:lpstr>
      <vt:lpstr>GWAS for Percent Emphysema</vt:lpstr>
      <vt:lpstr>GWAS for Lung Function (FEV1/FVC)</vt:lpstr>
      <vt:lpstr>GWAS for Percent Emphysema</vt:lpstr>
      <vt:lpstr>Emphysema in the General Population</vt:lpstr>
      <vt:lpstr>Smaller Heart and Lungs</vt:lpstr>
      <vt:lpstr>Classic Emphysema Subtypes on CT</vt:lpstr>
      <vt:lpstr>%Emphysema and LV Measures</vt:lpstr>
      <vt:lpstr>Pulmonary Vein Size in Emphysema</vt:lpstr>
      <vt:lpstr>Total Pulmonary Vascular Volume </vt:lpstr>
      <vt:lpstr>Right Ventricular Changes in COPD</vt:lpstr>
      <vt:lpstr>Smaller Airway Walls in COPD</vt:lpstr>
      <vt:lpstr>Smaller Airway Walls in COPD</vt:lpstr>
      <vt:lpstr>Small Heart and Lungs in COPD</vt:lpstr>
      <vt:lpstr>Data Availability – MESA Lung</vt:lpstr>
      <vt:lpstr>MESA Lung III</vt:lpstr>
      <vt:lpstr>MESA Lung “Nonsmokers”</vt:lpstr>
      <vt:lpstr>MESA COPD II 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</dc:title>
  <dc:creator>Information System</dc:creator>
  <cp:lastModifiedBy>R Graham Barr</cp:lastModifiedBy>
  <cp:revision>1157</cp:revision>
  <cp:lastPrinted>2000-06-07T19:00:41Z</cp:lastPrinted>
  <dcterms:created xsi:type="dcterms:W3CDTF">2010-11-11T14:24:25Z</dcterms:created>
  <dcterms:modified xsi:type="dcterms:W3CDTF">2014-09-23T00:44:27Z</dcterms:modified>
</cp:coreProperties>
</file>