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7"/>
  </p:notesMasterIdLst>
  <p:sldIdLst>
    <p:sldId id="256" r:id="rId3"/>
    <p:sldId id="266" r:id="rId4"/>
    <p:sldId id="267" r:id="rId5"/>
    <p:sldId id="268" r:id="rId6"/>
    <p:sldId id="281" r:id="rId7"/>
    <p:sldId id="257" r:id="rId8"/>
    <p:sldId id="290" r:id="rId9"/>
    <p:sldId id="283" r:id="rId10"/>
    <p:sldId id="289" r:id="rId11"/>
    <p:sldId id="282" r:id="rId12"/>
    <p:sldId id="259" r:id="rId13"/>
    <p:sldId id="291" r:id="rId14"/>
    <p:sldId id="276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A267A-75A1-9846-B833-327B1050831C}" type="datetimeFigureOut">
              <a:rPr lang="en-US" smtClean="0"/>
              <a:t>3/22/16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4188A-05F4-8A4F-8CB4-B690F4F5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6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992"/>
            <a:ext cx="5486400" cy="41136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Compare with autopsy</a:t>
            </a:r>
            <a:r>
              <a:rPr lang="en-US" baseline="0" dirty="0" smtClean="0"/>
              <a:t> studies:</a:t>
            </a:r>
          </a:p>
          <a:p>
            <a:r>
              <a:rPr lang="en-US" baseline="0" dirty="0" smtClean="0"/>
              <a:t>Leopold/Gough (1957)  65 </a:t>
            </a:r>
            <a:r>
              <a:rPr lang="en-US" baseline="0" dirty="0" err="1" smtClean="0"/>
              <a:t>panacinar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75 </a:t>
            </a:r>
            <a:r>
              <a:rPr lang="en-US" baseline="0" dirty="0" err="1" smtClean="0"/>
              <a:t>panlobular+panacinar</a:t>
            </a:r>
            <a:endParaRPr lang="en-US" baseline="0" dirty="0" smtClean="0"/>
          </a:p>
          <a:p>
            <a:r>
              <a:rPr lang="en-US" baseline="0" dirty="0" err="1" smtClean="0"/>
              <a:t>Thurlbeck</a:t>
            </a:r>
            <a:r>
              <a:rPr lang="en-US" baseline="0" dirty="0" smtClean="0"/>
              <a:t> (1963, Boston): </a:t>
            </a:r>
            <a:r>
              <a:rPr lang="en-US" baseline="0" dirty="0" err="1" smtClean="0"/>
              <a:t>centrilobular</a:t>
            </a:r>
            <a:r>
              <a:rPr lang="en-US" baseline="0" dirty="0" smtClean="0"/>
              <a:t> emphysema in 22% of 138 unselected autopsies and </a:t>
            </a:r>
            <a:r>
              <a:rPr lang="en-US" baseline="0" dirty="0" err="1" smtClean="0"/>
              <a:t>panlobular</a:t>
            </a:r>
            <a:r>
              <a:rPr lang="en-US" baseline="0" dirty="0" smtClean="0"/>
              <a:t> in 14%</a:t>
            </a:r>
          </a:p>
          <a:p>
            <a:r>
              <a:rPr lang="en-US" baseline="0" dirty="0" smtClean="0"/>
              <a:t>Heard/</a:t>
            </a:r>
            <a:r>
              <a:rPr lang="en-US" baseline="0" dirty="0" err="1" smtClean="0"/>
              <a:t>Izukawa</a:t>
            </a:r>
            <a:r>
              <a:rPr lang="en-US" baseline="0" dirty="0" smtClean="0"/>
              <a:t> (1964, London):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A95E50-C6AD-C744-B155-E9BE87F69744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BF0126-D4EE-8C46-B9FB-BF13E44F8D78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D9C-0A43-0A4B-9539-525425EF7E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B99F-A726-0B46-8AD6-64B4B463C3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644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D9C-0A43-0A4B-9539-525425EF7E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B99F-A726-0B46-8AD6-64B4B463C3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8378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D9C-0A43-0A4B-9539-525425EF7E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B99F-A726-0B46-8AD6-64B4B463C3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538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D9C-0A43-0A4B-9539-525425EF7E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B99F-A726-0B46-8AD6-64B4B463C3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372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D9C-0A43-0A4B-9539-525425EF7E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B99F-A726-0B46-8AD6-64B4B463C3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6501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D9C-0A43-0A4B-9539-525425EF7E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B99F-A726-0B46-8AD6-64B4B463C3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7373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D9C-0A43-0A4B-9539-525425EF7E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B99F-A726-0B46-8AD6-64B4B463C3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683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D9C-0A43-0A4B-9539-525425EF7E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B99F-A726-0B46-8AD6-64B4B463C3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24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D9C-0A43-0A4B-9539-525425EF7E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B99F-A726-0B46-8AD6-64B4B463C3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302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D9C-0A43-0A4B-9539-525425EF7E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B99F-A726-0B46-8AD6-64B4B463C3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2540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D9C-0A43-0A4B-9539-525425EF7E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B99F-A726-0B46-8AD6-64B4B463C3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58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99F8D9C-0A43-0A4B-9539-525425EF7E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3/22/16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32B99F-A726-0B46-8AD6-64B4B463C3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299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780108"/>
          </a:xfrm>
        </p:spPr>
        <p:txBody>
          <a:bodyPr/>
          <a:lstStyle/>
          <a:p>
            <a:r>
              <a:rPr lang="en-US" dirty="0" smtClean="0"/>
              <a:t>Pulmonary Perfusion in MESA</a:t>
            </a:r>
            <a:br>
              <a:rPr lang="en-US" dirty="0" smtClean="0"/>
            </a:br>
            <a:r>
              <a:rPr lang="en-US" dirty="0" smtClean="0"/>
              <a:t>The MESA Lung Study III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2768599"/>
          </a:xfrm>
        </p:spPr>
        <p:txBody>
          <a:bodyPr>
            <a:noAutofit/>
          </a:bodyPr>
          <a:lstStyle/>
          <a:p>
            <a:r>
              <a:rPr lang="en-US" sz="2400" dirty="0" smtClean="0"/>
              <a:t>R Graham Barr, MD </a:t>
            </a:r>
            <a:r>
              <a:rPr lang="en-US" sz="2400" dirty="0" err="1" smtClean="0"/>
              <a:t>DrPH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Eric Hoffman, Matt </a:t>
            </a:r>
            <a:r>
              <a:rPr lang="en-US" sz="2400" dirty="0" err="1" smtClean="0"/>
              <a:t>Budoff</a:t>
            </a:r>
            <a:r>
              <a:rPr lang="en-US" sz="2400" dirty="0" smtClean="0"/>
              <a:t>, Greg Burke, Aaron Folsom, John Hankinson, David Jacobs,</a:t>
            </a:r>
            <a:r>
              <a:rPr lang="en-US" sz="2400" dirty="0"/>
              <a:t> </a:t>
            </a:r>
            <a:r>
              <a:rPr lang="en-US" sz="2400" dirty="0" smtClean="0"/>
              <a:t>Richard </a:t>
            </a:r>
            <a:r>
              <a:rPr lang="en-US" sz="2400" dirty="0" err="1" smtClean="0"/>
              <a:t>Kronmal</a:t>
            </a:r>
            <a:r>
              <a:rPr lang="en-US" sz="2400" dirty="0" smtClean="0"/>
              <a:t>, Kiang Liu, Wendy Post, Dan </a:t>
            </a:r>
            <a:r>
              <a:rPr lang="en-US" sz="2400" dirty="0" err="1" smtClean="0"/>
              <a:t>Rabinowitz</a:t>
            </a:r>
            <a:r>
              <a:rPr lang="en-US" sz="2400" dirty="0" smtClean="0"/>
              <a:t>, </a:t>
            </a:r>
            <a:r>
              <a:rPr lang="en-US" sz="2400" dirty="0"/>
              <a:t>Russ </a:t>
            </a:r>
            <a:r>
              <a:rPr lang="en-US" sz="2400" dirty="0" smtClean="0"/>
              <a:t>Tracy, Karol Watson</a:t>
            </a:r>
          </a:p>
          <a:p>
            <a:r>
              <a:rPr lang="en-US" sz="2400" dirty="0" smtClean="0"/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NIH/NHLBI/DLD R01-HL077612-9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952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12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6348945"/>
            <a:ext cx="56620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</a:t>
            </a:r>
            <a:r>
              <a:rPr lang="en-US" sz="1400" dirty="0" smtClean="0"/>
              <a:t>djusted for age, gender, race, </a:t>
            </a:r>
            <a:r>
              <a:rPr lang="en-US" sz="1400" dirty="0" err="1" smtClean="0"/>
              <a:t>ht</a:t>
            </a:r>
            <a:r>
              <a:rPr lang="en-US" sz="1400" dirty="0" smtClean="0"/>
              <a:t>, </a:t>
            </a:r>
            <a:r>
              <a:rPr lang="en-US" sz="1400" dirty="0" err="1" smtClean="0"/>
              <a:t>wt</a:t>
            </a:r>
            <a:r>
              <a:rPr lang="en-US" sz="1400" dirty="0" smtClean="0"/>
              <a:t>, scanner, </a:t>
            </a:r>
            <a:r>
              <a:rPr lang="en-US" sz="1400" dirty="0" err="1" smtClean="0"/>
              <a:t>mAs</a:t>
            </a:r>
            <a:r>
              <a:rPr lang="en-US" sz="1400" dirty="0" smtClean="0"/>
              <a:t>, smoking status, </a:t>
            </a:r>
            <a:r>
              <a:rPr lang="en-US" sz="1400" dirty="0" err="1" smtClean="0"/>
              <a:t>pk</a:t>
            </a:r>
            <a:r>
              <a:rPr lang="en-US" sz="1400" dirty="0" err="1"/>
              <a:t>-</a:t>
            </a:r>
            <a:r>
              <a:rPr lang="en-US" sz="1400" dirty="0" err="1" smtClean="0"/>
              <a:t>yrs</a:t>
            </a:r>
            <a:r>
              <a:rPr lang="en-US" sz="1400" dirty="0" smtClean="0"/>
              <a:t>, education, HTN, SBP, cholesterol, HDL, diabetes and diuretic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3213"/>
            <a:ext cx="8686799" cy="10607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Pulmonary </a:t>
            </a:r>
            <a:r>
              <a:rPr lang="en-US" dirty="0"/>
              <a:t>Vascular Volume on CT is </a:t>
            </a:r>
            <a:r>
              <a:rPr lang="en-US" dirty="0" smtClean="0"/>
              <a:t>associated with Impaired LV Filling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876042"/>
              </p:ext>
            </p:extLst>
          </p:nvPr>
        </p:nvGraphicFramePr>
        <p:xfrm>
          <a:off x="3733801" y="2590800"/>
          <a:ext cx="51816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/>
                <a:gridCol w="1828800"/>
                <a:gridCol w="1295401"/>
              </a:tblGrid>
              <a:tr h="60175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MESA Lung II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n=2259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Difference per SD unit of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PVV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(95%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CI)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P-value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LV end-diastolic</a:t>
                      </a:r>
                      <a:r>
                        <a:rPr lang="en-US" sz="2000" b="1" baseline="0" dirty="0" smtClean="0"/>
                        <a:t> volume</a:t>
                      </a:r>
                      <a:r>
                        <a:rPr lang="en-US" sz="2000" b="1" dirty="0" smtClean="0"/>
                        <a:t>,</a:t>
                      </a:r>
                      <a:r>
                        <a:rPr lang="en-US" sz="2000" b="1" baseline="0" dirty="0" smtClean="0"/>
                        <a:t> mL</a:t>
                      </a:r>
                      <a:endParaRPr lang="en-US" sz="2000" b="1" dirty="0" smtClean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3.0 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(1.9, 4.0)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&lt;0.0001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123"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LV stroke volume, mL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2.0 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(1.3, 2.6)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&lt;0.0001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0123"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LV mass, g</a:t>
                      </a:r>
                      <a:endParaRPr lang="en-US" sz="2000" baseline="0" dirty="0" smtClean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0.7 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(-0.2, 1.6)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0.12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4729"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LV mass/end-diastolic volume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-0.02 </a:t>
                      </a:r>
                    </a:p>
                    <a:p>
                      <a:pPr algn="ctr"/>
                      <a:r>
                        <a:rPr lang="en-US" sz="2000" baseline="0" dirty="0" smtClean="0"/>
                        <a:t>(-0.03, -0.01)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&lt;0.0001</a:t>
                      </a:r>
                      <a:endParaRPr lang="en-US" sz="2000" baseline="0" dirty="0" smtClean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Content Placeholder 9"/>
          <p:cNvPicPr>
            <a:picLocks noChangeAspect="1"/>
          </p:cNvPicPr>
          <p:nvPr/>
        </p:nvPicPr>
        <p:blipFill rotWithShape="1">
          <a:blip r:embed="rId2"/>
          <a:srcRect l="29660" t="2796" r="12196" b="13778"/>
          <a:stretch/>
        </p:blipFill>
        <p:spPr bwMode="auto">
          <a:xfrm>
            <a:off x="228599" y="2133600"/>
            <a:ext cx="3402575" cy="4236974"/>
          </a:xfrm>
          <a:prstGeom prst="rect">
            <a:avLst/>
          </a:prstGeom>
          <a:ln w="6350" cmpd="sng">
            <a:solidFill>
              <a:srgbClr val="877368"/>
            </a:solidFill>
            <a:miter lim="800000"/>
            <a:headEnd/>
            <a:tailEnd/>
          </a:ln>
          <a:effectLst>
            <a:outerShdw blurRad="292100" dist="139700" dir="54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53823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7814733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Pulmonary perfusion is lower and pulmonary arterial volume is greater in emphysema/</a:t>
            </a:r>
            <a:r>
              <a:rPr lang="en-US" dirty="0" err="1" smtClean="0"/>
              <a:t>panlobular</a:t>
            </a:r>
            <a:r>
              <a:rPr lang="en-US" dirty="0" smtClean="0"/>
              <a:t> emphysema</a:t>
            </a:r>
          </a:p>
          <a:p>
            <a:r>
              <a:rPr lang="en-US" dirty="0"/>
              <a:t>Immune activation is associated with emphysema progression and NKT-cell number and activation state are increased in emphysema and in participants with reduced </a:t>
            </a:r>
            <a:r>
              <a:rPr lang="en-US" dirty="0" smtClean="0"/>
              <a:t>pulmonary perfusion</a:t>
            </a:r>
            <a:endParaRPr lang="en-US" b="1" dirty="0"/>
          </a:p>
          <a:p>
            <a:r>
              <a:rPr lang="en-US" dirty="0" smtClean="0"/>
              <a:t>Lobar reductions in the pulmonary vascular volume are associated with progression of emphysema over 6 years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952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19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74492"/>
          </a:xfrm>
        </p:spPr>
        <p:txBody>
          <a:bodyPr>
            <a:no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Target 2000 </a:t>
            </a:r>
            <a:r>
              <a:rPr lang="en-US" sz="2200" dirty="0" err="1" smtClean="0"/>
              <a:t>ppts</a:t>
            </a:r>
            <a:r>
              <a:rPr lang="en-US" sz="2200" dirty="0" smtClean="0"/>
              <a:t>, 6 sites </a:t>
            </a:r>
          </a:p>
          <a:p>
            <a:pPr lvl="1"/>
            <a:r>
              <a:rPr lang="en-US" dirty="0" smtClean="0"/>
              <a:t>Inclusion: 3204 MESA participants with full-lung CT in 2010-12</a:t>
            </a:r>
            <a:r>
              <a:rPr lang="en-US" dirty="0" smtClean="0">
                <a:effectLst/>
              </a:rPr>
              <a:t> </a:t>
            </a:r>
          </a:p>
          <a:p>
            <a:pPr lvl="1"/>
            <a:r>
              <a:rPr lang="en-US" dirty="0" smtClean="0"/>
              <a:t>Exclusions:</a:t>
            </a:r>
          </a:p>
          <a:p>
            <a:pPr lvl="2"/>
            <a:r>
              <a:rPr lang="en-US" sz="2200" dirty="0" smtClean="0"/>
              <a:t>CT:  &gt;20 </a:t>
            </a:r>
            <a:r>
              <a:rPr lang="en-US" sz="2200" dirty="0" err="1" smtClean="0"/>
              <a:t>mSv</a:t>
            </a:r>
            <a:r>
              <a:rPr lang="en-US" sz="2200" dirty="0" smtClean="0"/>
              <a:t> from MESA scanning or MESA COPD II CT</a:t>
            </a:r>
          </a:p>
          <a:p>
            <a:pPr lvl="2"/>
            <a:r>
              <a:rPr lang="en-US" sz="2200" dirty="0" smtClean="0"/>
              <a:t>Contrast: Iodine allergy; </a:t>
            </a:r>
            <a:r>
              <a:rPr lang="en-US" sz="2200" dirty="0" err="1" smtClean="0"/>
              <a:t>eGFR</a:t>
            </a:r>
            <a:r>
              <a:rPr lang="en-US" sz="2200" dirty="0" smtClean="0"/>
              <a:t>&lt;=60</a:t>
            </a:r>
          </a:p>
          <a:p>
            <a:pPr lvl="2"/>
            <a:r>
              <a:rPr lang="en-US" sz="2200" dirty="0" smtClean="0"/>
              <a:t>Albuterol: arrhythmia, unstable angina/recent MI</a:t>
            </a:r>
          </a:p>
          <a:p>
            <a:r>
              <a:rPr lang="en-US" sz="2200" dirty="0" smtClean="0"/>
              <a:t>Questionnaire</a:t>
            </a:r>
          </a:p>
          <a:p>
            <a:r>
              <a:rPr lang="en-US" sz="2200" dirty="0" err="1" smtClean="0"/>
              <a:t>Spirometry</a:t>
            </a:r>
            <a:r>
              <a:rPr lang="en-US" sz="2200" dirty="0" smtClean="0"/>
              <a:t> (+ post-bronchodilator if airflow obstruction)</a:t>
            </a:r>
          </a:p>
          <a:p>
            <a:r>
              <a:rPr lang="en-US" sz="2200" dirty="0" smtClean="0"/>
              <a:t>Lung CT:  1000 with contrast; 1000 without contrast lung CT</a:t>
            </a:r>
          </a:p>
          <a:p>
            <a:r>
              <a:rPr lang="en-US" sz="2200" dirty="0" err="1" smtClean="0"/>
              <a:t>Creatinine</a:t>
            </a:r>
            <a:r>
              <a:rPr lang="en-US" sz="2200" dirty="0" smtClean="0"/>
              <a:t> (1000), FPG, CBC/diff; </a:t>
            </a:r>
            <a:r>
              <a:rPr lang="en-US" sz="2200" dirty="0" smtClean="0"/>
              <a:t>blood </a:t>
            </a:r>
            <a:r>
              <a:rPr lang="en-US" sz="2200" dirty="0" smtClean="0"/>
              <a:t>for </a:t>
            </a:r>
            <a:r>
              <a:rPr lang="en-US" sz="2200" dirty="0" err="1" smtClean="0"/>
              <a:t>iNKT</a:t>
            </a:r>
            <a:r>
              <a:rPr lang="en-US" sz="2200" dirty="0" smtClean="0"/>
              <a:t> </a:t>
            </a:r>
            <a:r>
              <a:rPr lang="en-US" sz="2200" dirty="0" smtClean="0"/>
              <a:t>cells (192); </a:t>
            </a:r>
            <a:r>
              <a:rPr lang="en-US" sz="2200" dirty="0"/>
              <a:t>c</a:t>
            </a:r>
            <a:r>
              <a:rPr lang="en-US" sz="2200" dirty="0" smtClean="0"/>
              <a:t>otinine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95512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Dual-Source, Contrast-enhanced CT for Pulmonary Perfusion </a:t>
            </a:r>
            <a:endParaRPr lang="en-US" dirty="0"/>
          </a:p>
        </p:txBody>
      </p:sp>
      <p:sp>
        <p:nvSpPr>
          <p:cNvPr id="22530" name="Text Box 18"/>
          <p:cNvSpPr txBox="1">
            <a:spLocks noChangeArrowheads="1"/>
          </p:cNvSpPr>
          <p:nvPr/>
        </p:nvSpPr>
        <p:spPr bwMode="auto">
          <a:xfrm>
            <a:off x="1219200" y="6096000"/>
            <a:ext cx="2667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2"/>
                </a:solidFill>
              </a:rPr>
              <a:t>Fuld, Radiology, 2013</a:t>
            </a:r>
          </a:p>
          <a:p>
            <a:pPr eaLnBrk="1" hangingPunct="1"/>
            <a:r>
              <a:rPr lang="en-US" sz="1400">
                <a:solidFill>
                  <a:schemeClr val="tx2"/>
                </a:solidFill>
              </a:rPr>
              <a:t>Siemens, 2013</a:t>
            </a:r>
          </a:p>
          <a:p>
            <a:pPr eaLnBrk="1" hangingPunct="1"/>
            <a:r>
              <a:rPr lang="en-US" sz="1400">
                <a:solidFill>
                  <a:schemeClr val="tx2"/>
                </a:solidFill>
              </a:rPr>
              <a:t>Hoffman, unpublished</a:t>
            </a:r>
          </a:p>
          <a:p>
            <a:pPr eaLnBrk="1" hangingPunct="1"/>
            <a:endParaRPr lang="en-US" sz="140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9"/>
          <a:stretch>
            <a:fillRect/>
          </a:stretch>
        </p:blipFill>
        <p:spPr bwMode="auto">
          <a:xfrm>
            <a:off x="5095125" y="1600200"/>
            <a:ext cx="39726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rePostSildenafil_EmphSusSmoker.png"/>
          <p:cNvPicPr>
            <a:picLocks noChangeAspect="1"/>
          </p:cNvPicPr>
          <p:nvPr/>
        </p:nvPicPr>
        <p:blipFill>
          <a:blip r:embed="rId5"/>
          <a:srcRect t="10228"/>
          <a:stretch>
            <a:fillRect/>
          </a:stretch>
        </p:blipFill>
        <p:spPr bwMode="auto">
          <a:xfrm>
            <a:off x="4956560" y="4065649"/>
            <a:ext cx="4263640" cy="294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26700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7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600"/>
            <a:ext cx="8119533" cy="4030134"/>
          </a:xfrm>
        </p:spPr>
        <p:txBody>
          <a:bodyPr>
            <a:noAutofit/>
          </a:bodyPr>
          <a:lstStyle/>
          <a:p>
            <a:r>
              <a:rPr lang="en-US" sz="2800" dirty="0" smtClean="0"/>
              <a:t>Major hypotheses confirmed </a:t>
            </a:r>
          </a:p>
          <a:p>
            <a:r>
              <a:rPr lang="en-US" sz="2800" dirty="0" smtClean="0"/>
              <a:t>&gt;100 papers published</a:t>
            </a:r>
          </a:p>
          <a:p>
            <a:pPr lvl="1"/>
            <a:r>
              <a:rPr lang="en-US" sz="2400" dirty="0" smtClean="0"/>
              <a:t>NEJM, Ann Intern Med (2), AJRCCM (7), </a:t>
            </a:r>
            <a:r>
              <a:rPr lang="en-US" sz="2400" dirty="0" err="1" smtClean="0"/>
              <a:t>Circ</a:t>
            </a:r>
            <a:r>
              <a:rPr lang="en-US" sz="2400" dirty="0" smtClean="0"/>
              <a:t> (3), Nat Gen</a:t>
            </a:r>
          </a:p>
          <a:p>
            <a:pPr lvl="1"/>
            <a:r>
              <a:rPr lang="en-US" sz="2400" dirty="0" smtClean="0"/>
              <a:t>Major papers on:</a:t>
            </a:r>
          </a:p>
          <a:p>
            <a:pPr lvl="2"/>
            <a:r>
              <a:rPr lang="en-US" sz="2400" dirty="0"/>
              <a:t>H</a:t>
            </a:r>
            <a:r>
              <a:rPr lang="en-US" sz="2400" dirty="0" smtClean="0"/>
              <a:t>eart-lung interactions (&gt;125 citations)</a:t>
            </a:r>
          </a:p>
          <a:p>
            <a:pPr lvl="2"/>
            <a:r>
              <a:rPr lang="en-US" sz="2400" dirty="0" smtClean="0"/>
              <a:t>Significance of emphysema in the absence of COPD</a:t>
            </a:r>
          </a:p>
          <a:p>
            <a:pPr lvl="2"/>
            <a:r>
              <a:rPr lang="en-US" sz="2400" dirty="0" smtClean="0"/>
              <a:t>Genetic basis for </a:t>
            </a:r>
            <a:r>
              <a:rPr lang="en-US" sz="2400" dirty="0" smtClean="0"/>
              <a:t>emphysema</a:t>
            </a:r>
            <a:endParaRPr lang="en-US" sz="2400" dirty="0" smtClean="0"/>
          </a:p>
          <a:p>
            <a:r>
              <a:rPr lang="en-US" sz="2800" dirty="0" smtClean="0"/>
              <a:t>4 </a:t>
            </a:r>
            <a:r>
              <a:rPr lang="en-US" sz="2800" dirty="0" smtClean="0"/>
              <a:t>R01’s, </a:t>
            </a:r>
            <a:r>
              <a:rPr lang="en-US" sz="2800" dirty="0" smtClean="0"/>
              <a:t>RC1, 2 </a:t>
            </a:r>
            <a:r>
              <a:rPr lang="en-US" sz="2800" dirty="0" smtClean="0"/>
              <a:t>R21’s, </a:t>
            </a:r>
            <a:r>
              <a:rPr lang="en-US" sz="2800" dirty="0" smtClean="0"/>
              <a:t>K23, Alpha1/COPD </a:t>
            </a:r>
            <a:r>
              <a:rPr lang="en-US" sz="2800" dirty="0" smtClean="0"/>
              <a:t>Foundation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 REPORT – MESA Lung I/II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952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781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76400"/>
            <a:ext cx="7184406" cy="5214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Mortality Rates, US, 1969-2013</a:t>
            </a:r>
            <a:endParaRPr lang="en-US" dirty="0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7467600" y="6477000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         JAMA, 2015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4749224"/>
            <a:ext cx="121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COPD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623826" y="4963597"/>
            <a:ext cx="21372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Women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547626" y="2071627"/>
            <a:ext cx="21372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596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1752600" y="2895600"/>
            <a:ext cx="3886200" cy="16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1143000"/>
          </a:xfrm>
        </p:spPr>
        <p:txBody>
          <a:bodyPr/>
          <a:lstStyle/>
          <a:p>
            <a:r>
              <a:rPr lang="en-US" altLang="ja-JP" dirty="0" smtClean="0">
                <a:ea typeface="ＭＳ Ｐゴシック" charset="0"/>
                <a:cs typeface="ＭＳ Ｐゴシック" charset="0"/>
              </a:rPr>
              <a:t>COPD-Related Conditions 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Freeform 4"/>
          <p:cNvSpPr>
            <a:spLocks/>
          </p:cNvSpPr>
          <p:nvPr/>
        </p:nvSpPr>
        <p:spPr bwMode="auto">
          <a:xfrm>
            <a:off x="2133600" y="2895600"/>
            <a:ext cx="3143250" cy="1466850"/>
          </a:xfrm>
          <a:custGeom>
            <a:avLst/>
            <a:gdLst>
              <a:gd name="T0" fmla="*/ 2147483647 w 1980"/>
              <a:gd name="T1" fmla="*/ 2147483647 h 924"/>
              <a:gd name="T2" fmla="*/ 2147483647 w 1980"/>
              <a:gd name="T3" fmla="*/ 2147483647 h 924"/>
              <a:gd name="T4" fmla="*/ 2147483647 w 1980"/>
              <a:gd name="T5" fmla="*/ 2147483647 h 924"/>
              <a:gd name="T6" fmla="*/ 2147483647 w 1980"/>
              <a:gd name="T7" fmla="*/ 2147483647 h 924"/>
              <a:gd name="T8" fmla="*/ 2147483647 w 1980"/>
              <a:gd name="T9" fmla="*/ 2147483647 h 924"/>
              <a:gd name="T10" fmla="*/ 2147483647 w 1980"/>
              <a:gd name="T11" fmla="*/ 2147483647 h 924"/>
              <a:gd name="T12" fmla="*/ 2147483647 w 1980"/>
              <a:gd name="T13" fmla="*/ 2147483647 h 924"/>
              <a:gd name="T14" fmla="*/ 2147483647 w 1980"/>
              <a:gd name="T15" fmla="*/ 2147483647 h 924"/>
              <a:gd name="T16" fmla="*/ 2147483647 w 1980"/>
              <a:gd name="T17" fmla="*/ 2147483647 h 924"/>
              <a:gd name="T18" fmla="*/ 2147483647 w 1980"/>
              <a:gd name="T19" fmla="*/ 2147483647 h 924"/>
              <a:gd name="T20" fmla="*/ 2147483647 w 1980"/>
              <a:gd name="T21" fmla="*/ 2147483647 h 924"/>
              <a:gd name="T22" fmla="*/ 2147483647 w 1980"/>
              <a:gd name="T23" fmla="*/ 2147483647 h 924"/>
              <a:gd name="T24" fmla="*/ 2147483647 w 1980"/>
              <a:gd name="T25" fmla="*/ 2147483647 h 924"/>
              <a:gd name="T26" fmla="*/ 2147483647 w 1980"/>
              <a:gd name="T27" fmla="*/ 2147483647 h 924"/>
              <a:gd name="T28" fmla="*/ 2147483647 w 1980"/>
              <a:gd name="T29" fmla="*/ 2147483647 h 924"/>
              <a:gd name="T30" fmla="*/ 2147483647 w 1980"/>
              <a:gd name="T31" fmla="*/ 2147483647 h 924"/>
              <a:gd name="T32" fmla="*/ 2147483647 w 1980"/>
              <a:gd name="T33" fmla="*/ 2147483647 h 924"/>
              <a:gd name="T34" fmla="*/ 2147483647 w 1980"/>
              <a:gd name="T35" fmla="*/ 2147483647 h 9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80"/>
              <a:gd name="T55" fmla="*/ 0 h 924"/>
              <a:gd name="T56" fmla="*/ 1980 w 1980"/>
              <a:gd name="T57" fmla="*/ 924 h 9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80" h="924">
                <a:moveTo>
                  <a:pt x="1807" y="4"/>
                </a:moveTo>
                <a:cubicBezTo>
                  <a:pt x="1601" y="3"/>
                  <a:pt x="227" y="6"/>
                  <a:pt x="27" y="6"/>
                </a:cubicBezTo>
                <a:cubicBezTo>
                  <a:pt x="5" y="0"/>
                  <a:pt x="0" y="204"/>
                  <a:pt x="14" y="296"/>
                </a:cubicBezTo>
                <a:cubicBezTo>
                  <a:pt x="29" y="388"/>
                  <a:pt x="75" y="486"/>
                  <a:pt x="114" y="560"/>
                </a:cubicBezTo>
                <a:cubicBezTo>
                  <a:pt x="153" y="634"/>
                  <a:pt x="186" y="687"/>
                  <a:pt x="248" y="740"/>
                </a:cubicBezTo>
                <a:cubicBezTo>
                  <a:pt x="311" y="788"/>
                  <a:pt x="403" y="852"/>
                  <a:pt x="481" y="880"/>
                </a:cubicBezTo>
                <a:cubicBezTo>
                  <a:pt x="568" y="901"/>
                  <a:pt x="631" y="903"/>
                  <a:pt x="710" y="915"/>
                </a:cubicBezTo>
                <a:cubicBezTo>
                  <a:pt x="747" y="913"/>
                  <a:pt x="785" y="899"/>
                  <a:pt x="822" y="894"/>
                </a:cubicBezTo>
                <a:cubicBezTo>
                  <a:pt x="852" y="889"/>
                  <a:pt x="906" y="903"/>
                  <a:pt x="936" y="904"/>
                </a:cubicBezTo>
                <a:cubicBezTo>
                  <a:pt x="1020" y="852"/>
                  <a:pt x="1070" y="803"/>
                  <a:pt x="1112" y="808"/>
                </a:cubicBezTo>
                <a:cubicBezTo>
                  <a:pt x="1128" y="806"/>
                  <a:pt x="1185" y="857"/>
                  <a:pt x="1200" y="856"/>
                </a:cubicBezTo>
                <a:cubicBezTo>
                  <a:pt x="1246" y="876"/>
                  <a:pt x="1343" y="904"/>
                  <a:pt x="1394" y="916"/>
                </a:cubicBezTo>
                <a:cubicBezTo>
                  <a:pt x="1419" y="907"/>
                  <a:pt x="1446" y="924"/>
                  <a:pt x="1509" y="908"/>
                </a:cubicBezTo>
                <a:cubicBezTo>
                  <a:pt x="1572" y="892"/>
                  <a:pt x="1707" y="861"/>
                  <a:pt x="1773" y="820"/>
                </a:cubicBezTo>
                <a:cubicBezTo>
                  <a:pt x="1760" y="779"/>
                  <a:pt x="1871" y="733"/>
                  <a:pt x="1903" y="664"/>
                </a:cubicBezTo>
                <a:cubicBezTo>
                  <a:pt x="1937" y="594"/>
                  <a:pt x="1978" y="493"/>
                  <a:pt x="1979" y="400"/>
                </a:cubicBezTo>
                <a:cubicBezTo>
                  <a:pt x="1980" y="307"/>
                  <a:pt x="1933" y="171"/>
                  <a:pt x="1906" y="108"/>
                </a:cubicBezTo>
                <a:cubicBezTo>
                  <a:pt x="1904" y="102"/>
                  <a:pt x="1837" y="38"/>
                  <a:pt x="1819" y="20"/>
                </a:cubicBez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Oval 5"/>
          <p:cNvSpPr>
            <a:spLocks noChangeArrowheads="1"/>
          </p:cNvSpPr>
          <p:nvPr/>
        </p:nvSpPr>
        <p:spPr bwMode="auto">
          <a:xfrm>
            <a:off x="2133600" y="1981200"/>
            <a:ext cx="2333625" cy="2362200"/>
          </a:xfrm>
          <a:prstGeom prst="ellipse">
            <a:avLst/>
          </a:prstGeom>
          <a:noFill/>
          <a:ln w="28575" cmpd="sng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n>
                <a:solidFill>
                  <a:srgbClr val="660066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3571875" y="2667000"/>
            <a:ext cx="1685925" cy="1676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5606" name="Oval 7"/>
          <p:cNvSpPr>
            <a:spLocks noChangeArrowheads="1"/>
          </p:cNvSpPr>
          <p:nvPr/>
        </p:nvSpPr>
        <p:spPr bwMode="auto">
          <a:xfrm>
            <a:off x="2667000" y="3810000"/>
            <a:ext cx="2209800" cy="22860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n>
                <a:solidFill>
                  <a:srgbClr val="008000"/>
                </a:solidFill>
              </a:ln>
            </a:endParaRPr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5562600" y="4953000"/>
            <a:ext cx="2501900" cy="707886"/>
          </a:xfrm>
          <a:prstGeom prst="rect">
            <a:avLst/>
          </a:prstGeom>
          <a:solidFill>
            <a:srgbClr val="91919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CHRONIC AIRFLOW OBSTRUCTION</a:t>
            </a: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2895600" y="6096000"/>
            <a:ext cx="1928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8000"/>
                </a:solidFill>
                <a:latin typeface="Calibri"/>
                <a:cs typeface="Calibri"/>
              </a:rPr>
              <a:t>Asthma</a:t>
            </a:r>
            <a:endParaRPr lang="en-US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4737100" y="2362200"/>
            <a:ext cx="2425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latin typeface="Calibri"/>
                <a:cs typeface="Calibri"/>
              </a:rPr>
              <a:t>Emphysema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304800" y="1676400"/>
            <a:ext cx="2324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660066"/>
                </a:solidFill>
                <a:latin typeface="Calibri"/>
                <a:cs typeface="Calibri"/>
              </a:rPr>
              <a:t>Chronic Bronchitis</a:t>
            </a:r>
            <a:endParaRPr lang="en-US" sz="2800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sp>
        <p:nvSpPr>
          <p:cNvPr id="306188" name="Text Box 12"/>
          <p:cNvSpPr txBox="1">
            <a:spLocks noChangeArrowheads="1"/>
          </p:cNvSpPr>
          <p:nvPr/>
        </p:nvSpPr>
        <p:spPr bwMode="auto">
          <a:xfrm>
            <a:off x="2860675" y="3124200"/>
            <a:ext cx="3311525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cs typeface="Calibri"/>
              </a:rPr>
              <a:t>COPD</a:t>
            </a:r>
            <a:endParaRPr lang="en-US" sz="2800" dirty="0" smtClean="0">
              <a:latin typeface="Calibri"/>
              <a:cs typeface="Calibri"/>
            </a:endParaRPr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 flipH="1" flipV="1">
            <a:off x="5638800" y="4495800"/>
            <a:ext cx="7620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3" name="Picture 20" descr="The image “http://tbn0.google.com/images?q=tbn:0pYsoKltQDwWZM:http://web.med.unsw.edu.au/pathmus/0839044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r="21428" b="33495"/>
          <a:stretch>
            <a:fillRect/>
          </a:stretch>
        </p:blipFill>
        <p:spPr bwMode="auto">
          <a:xfrm>
            <a:off x="6705600" y="1752600"/>
            <a:ext cx="1447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t="17778" r="44611" b="20000"/>
          <a:stretch>
            <a:fillRect/>
          </a:stretch>
        </p:blipFill>
        <p:spPr bwMode="auto">
          <a:xfrm>
            <a:off x="6705600" y="3048000"/>
            <a:ext cx="129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5615" name="Picture 23" descr="http://content.nejm.org/content/vol351/issue6/images/large/06f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10075" r="68149" b="19395"/>
          <a:stretch>
            <a:fillRect/>
          </a:stretch>
        </p:blipFill>
        <p:spPr bwMode="auto">
          <a:xfrm>
            <a:off x="1066800" y="5337175"/>
            <a:ext cx="8382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23" descr="http://content.nejm.org/content/vol351/issue6/images/large/06f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6" t="10075" r="10172" b="19395"/>
          <a:stretch>
            <a:fillRect/>
          </a:stretch>
        </p:blipFill>
        <p:spPr bwMode="auto">
          <a:xfrm>
            <a:off x="1905000" y="5337175"/>
            <a:ext cx="6858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7" name="Right Arrow 24"/>
          <p:cNvSpPr>
            <a:spLocks noChangeArrowheads="1"/>
          </p:cNvSpPr>
          <p:nvPr/>
        </p:nvSpPr>
        <p:spPr bwMode="auto">
          <a:xfrm>
            <a:off x="1790700" y="5930900"/>
            <a:ext cx="2286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2561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r="50000" b="17999"/>
          <a:stretch>
            <a:fillRect/>
          </a:stretch>
        </p:blipFill>
        <p:spPr bwMode="auto">
          <a:xfrm>
            <a:off x="300037" y="2667000"/>
            <a:ext cx="1223963" cy="1447800"/>
          </a:xfrm>
          <a:prstGeom prst="rect">
            <a:avLst/>
          </a:prstGeom>
          <a:noFill/>
          <a:ln w="31750">
            <a:solidFill>
              <a:srgbClr val="7030A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Emphysema without COPD is Common</a:t>
            </a:r>
            <a:br>
              <a:rPr lang="en-US" dirty="0" smtClean="0"/>
            </a:br>
            <a:r>
              <a:rPr lang="en-US" dirty="0" smtClean="0"/>
              <a:t>in the General Population</a:t>
            </a:r>
            <a:endParaRPr lang="en-US" sz="31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1072145" y="3823830"/>
            <a:ext cx="5486400" cy="1143000"/>
          </a:xfrm>
          <a:prstGeom prst="rect">
            <a:avLst/>
          </a:prstGeom>
          <a:solidFill>
            <a:srgbClr val="ADE2FE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66800" y="2209800"/>
            <a:ext cx="2514600" cy="2514600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660066"/>
                </a:solidFill>
              </a:ln>
              <a:solidFill>
                <a:srgbClr val="660066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30880" y="2333358"/>
            <a:ext cx="2560320" cy="2560320"/>
          </a:xfrm>
          <a:prstGeom prst="ellipse">
            <a:avLst/>
          </a:prstGeom>
          <a:solidFill>
            <a:schemeClr val="accent5">
              <a:lumMod val="75000"/>
              <a:alpha val="32000"/>
            </a:schemeClr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36648" y="4191000"/>
            <a:ext cx="2359152" cy="235915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2501205"/>
            <a:ext cx="2014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Emphysema on CT 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(8%)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976" y="5048072"/>
            <a:ext cx="2187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8000"/>
                </a:solidFill>
                <a:latin typeface="Calibri"/>
              </a:rPr>
              <a:t>Asthma onset &lt; Age 45 (7%)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9200" y="25146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0066"/>
                </a:solidFill>
                <a:latin typeface="Calibri"/>
              </a:rPr>
              <a:t>MRC Chronic Bronchitis (8%)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4075093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COPD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 (10%)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2400" y="152400"/>
            <a:ext cx="8838388" cy="655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53340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MESA Lung </a:t>
            </a:r>
            <a:r>
              <a:rPr lang="en-US" sz="2800" dirty="0" smtClean="0"/>
              <a:t>II</a:t>
            </a:r>
          </a:p>
          <a:p>
            <a:pPr algn="ctr"/>
            <a:r>
              <a:rPr lang="en-US" sz="2400" dirty="0" smtClean="0"/>
              <a:t>55-94 years; 45% never smokers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n=2,426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05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675466"/>
            <a:ext cx="8763000" cy="41825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Emphysema associated with dyspnea and reduced exercise tolerance </a:t>
            </a:r>
            <a:r>
              <a:rPr lang="en-US" sz="2800" i="1" dirty="0" smtClean="0"/>
              <a:t>in MESA </a:t>
            </a:r>
            <a:r>
              <a:rPr lang="en-US" sz="2800" i="1" dirty="0" err="1" smtClean="0"/>
              <a:t>ppts</a:t>
            </a:r>
            <a:r>
              <a:rPr lang="en-US" sz="2800" i="1" dirty="0" smtClean="0"/>
              <a:t> without COPD</a:t>
            </a:r>
          </a:p>
          <a:p>
            <a:r>
              <a:rPr lang="en-US" sz="2800" dirty="0" smtClean="0"/>
              <a:t>Predicts respiratory exacerbations and hospitalizations </a:t>
            </a:r>
            <a:r>
              <a:rPr lang="en-US" sz="2800" i="1" dirty="0" smtClean="0"/>
              <a:t>independent of lung function</a:t>
            </a:r>
          </a:p>
          <a:p>
            <a:r>
              <a:rPr lang="en-US" sz="2800" dirty="0" smtClean="0"/>
              <a:t>Major correlate of impaired left ventricular filling </a:t>
            </a:r>
          </a:p>
          <a:p>
            <a:r>
              <a:rPr lang="en-US" sz="2800" dirty="0" smtClean="0"/>
              <a:t>Predicts all-cause mortality in MESA </a:t>
            </a:r>
            <a:r>
              <a:rPr lang="en-US" sz="2800" dirty="0" err="1" smtClean="0"/>
              <a:t>pts</a:t>
            </a:r>
            <a:r>
              <a:rPr lang="en-US" sz="2800" dirty="0" smtClean="0"/>
              <a:t> without COPD</a:t>
            </a:r>
          </a:p>
          <a:p>
            <a:pPr lvl="1"/>
            <a:r>
              <a:rPr lang="en-US" sz="2400" i="1" dirty="0" smtClean="0"/>
              <a:t>Among current, former and never smokers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Emphysema on CT has a Poor Prognosis Independent of COPD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952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096000" y="5867400"/>
            <a:ext cx="3276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Smith, Am J Med, 2014</a:t>
            </a:r>
          </a:p>
          <a:p>
            <a:pPr eaLnBrk="1" hangingPunct="1"/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McAllister, </a:t>
            </a:r>
            <a:r>
              <a:rPr lang="en-US" sz="1400" dirty="0" err="1" smtClean="0">
                <a:solidFill>
                  <a:schemeClr val="tx2"/>
                </a:solidFill>
                <a:latin typeface="Arial" charset="0"/>
              </a:rPr>
              <a:t>PloS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 ONE, 2014</a:t>
            </a:r>
          </a:p>
          <a:p>
            <a:pPr eaLnBrk="1" hangingPunct="1"/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Barr, NEJM, 2010</a:t>
            </a:r>
          </a:p>
          <a:p>
            <a:pPr eaLnBrk="1" hangingPunct="1"/>
            <a:r>
              <a:rPr lang="en-US" sz="1400" dirty="0" err="1" smtClean="0">
                <a:solidFill>
                  <a:schemeClr val="tx2"/>
                </a:solidFill>
                <a:latin typeface="Arial" charset="0"/>
              </a:rPr>
              <a:t>Oelsner</a:t>
            </a:r>
            <a:r>
              <a:rPr lang="en-US" sz="1400" dirty="0" smtClean="0">
                <a:solidFill>
                  <a:schemeClr val="tx2"/>
                </a:solidFill>
                <a:latin typeface="Arial" charset="0"/>
              </a:rPr>
              <a:t>, Ann Intern Med, 2014</a:t>
            </a:r>
            <a:endParaRPr lang="en-US" sz="1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7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in Percent Emphysema over 10 years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58381"/>
              </p:ext>
            </p:extLst>
          </p:nvPr>
        </p:nvGraphicFramePr>
        <p:xfrm>
          <a:off x="457200" y="1676400"/>
          <a:ext cx="8305800" cy="4335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112520"/>
                <a:gridCol w="1661160"/>
                <a:gridCol w="1661160"/>
                <a:gridCol w="1661160"/>
              </a:tblGrid>
              <a:tr h="717415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Effect Estimate</a:t>
                      </a:r>
                      <a:endParaRPr lang="en-US" sz="18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95% CI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P-value</a:t>
                      </a:r>
                    </a:p>
                  </a:txBody>
                  <a:tcPr marL="68580" marR="68580" marT="0" marB="0" anchor="ctr"/>
                </a:tc>
              </a:tr>
              <a:tr h="295883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Active smoking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4472</a:t>
                      </a: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0.66, 1.31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&lt;0.001</a:t>
                      </a:r>
                    </a:p>
                  </a:txBody>
                  <a:tcPr marL="68580" marR="68580" marT="0" marB="0" anchor="ctr"/>
                </a:tc>
              </a:tr>
              <a:tr h="340468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Pack-years (per 10)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0.00, 0.11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0.05</a:t>
                      </a:r>
                    </a:p>
                  </a:txBody>
                  <a:tcPr marL="68580" marR="68580" marT="0" marB="0" anchor="ctr"/>
                </a:tc>
              </a:tr>
              <a:tr h="295883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Body mass index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-0.05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-0.07, -0.02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0.001</a:t>
                      </a:r>
                    </a:p>
                  </a:txBody>
                  <a:tcPr marL="68580" marR="68580" marT="0" marB="0" anchor="ctr"/>
                </a:tc>
              </a:tr>
              <a:tr h="340468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Retinal </a:t>
                      </a:r>
                      <a:r>
                        <a:rPr lang="en-US" sz="1800" b="1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venule</a:t>
                      </a: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size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4121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0.02, 0.24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0.02</a:t>
                      </a:r>
                    </a:p>
                  </a:txBody>
                  <a:tcPr marL="68580" marR="68580" marT="0" marB="0" anchor="ctr"/>
                </a:tc>
              </a:tr>
              <a:tr h="295883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eGFR</a:t>
                      </a: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(per SD)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0.00, 0.22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0.05</a:t>
                      </a:r>
                    </a:p>
                  </a:txBody>
                  <a:tcPr marL="68580" marR="68580" marT="0" marB="0" anchor="ctr"/>
                </a:tc>
              </a:tr>
              <a:tr h="295883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ACE/ARB use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-0.77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-1.33, -0.21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0.007</a:t>
                      </a:r>
                    </a:p>
                  </a:txBody>
                  <a:tcPr marL="68580" marR="68580" marT="0" marB="0" anchor="ctr"/>
                </a:tc>
              </a:tr>
              <a:tr h="295883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Aspirin use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-0.33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-0.57, -0.08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0.009</a:t>
                      </a:r>
                    </a:p>
                  </a:txBody>
                  <a:tcPr marL="68580" marR="68580" marT="0" marB="0" anchor="ctr"/>
                </a:tc>
              </a:tr>
              <a:tr h="295883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sICAM-1 (per SD)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1860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0.06, 0.39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0.008</a:t>
                      </a:r>
                    </a:p>
                  </a:txBody>
                  <a:tcPr marL="68580" marR="68580" marT="0" marB="0" anchor="ctr"/>
                </a:tc>
              </a:tr>
              <a:tr h="295883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b="1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vWF</a:t>
                      </a: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(per SD)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841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0.07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0.00, 0.14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0.05</a:t>
                      </a:r>
                    </a:p>
                  </a:txBody>
                  <a:tcPr marL="68580" marR="68580" marT="0" marB="0" anchor="ctr"/>
                </a:tc>
              </a:tr>
              <a:tr h="295883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Th1 cells (per SD)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813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-0.03, 0.39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0.09</a:t>
                      </a:r>
                    </a:p>
                  </a:txBody>
                  <a:tcPr marL="68580" marR="68580" marT="0" marB="0" anchor="ctr"/>
                </a:tc>
              </a:tr>
              <a:tr h="295883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CMV </a:t>
                      </a:r>
                      <a:r>
                        <a:rPr lang="en-US" sz="1800" b="1" dirty="0" err="1">
                          <a:effectLst/>
                          <a:latin typeface="Arial"/>
                          <a:ea typeface="Times New Roman"/>
                          <a:cs typeface="Arial"/>
                        </a:rPr>
                        <a:t>Ab</a:t>
                      </a:r>
                      <a:r>
                        <a:rPr lang="en-US" sz="18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 positivity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843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0.05, 0.36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0.01</a:t>
                      </a:r>
                    </a:p>
                  </a:txBody>
                  <a:tcPr marL="68580" marR="68580" marT="0" marB="0" anchor="ctr"/>
                </a:tc>
              </a:tr>
              <a:tr h="170234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CRP (per SD)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4441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>
                          <a:effectLst/>
                          <a:latin typeface="Arial"/>
                          <a:ea typeface="Times New Roman"/>
                          <a:cs typeface="Arial"/>
                        </a:rPr>
                        <a:t>0.03, 0.23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18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0.01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62116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Mixed effects model with random intercept and slope adjusting for </a:t>
            </a:r>
            <a:r>
              <a:rPr lang="en-US" dirty="0"/>
              <a:t>variables in </a:t>
            </a:r>
            <a:r>
              <a:rPr lang="en-US" dirty="0" smtClean="0"/>
              <a:t>box plus demographics, </a:t>
            </a:r>
            <a:r>
              <a:rPr lang="en-US" dirty="0"/>
              <a:t>scanner, time*sex, time*race, </a:t>
            </a:r>
            <a:r>
              <a:rPr lang="en-US" dirty="0" smtClean="0"/>
              <a:t>and time</a:t>
            </a:r>
            <a:r>
              <a:rPr lang="en-US" dirty="0"/>
              <a:t>*pack-</a:t>
            </a:r>
            <a:r>
              <a:rPr lang="en-US" dirty="0" smtClean="0"/>
              <a:t>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2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12527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Importance of the Pulmonary Vasculature</a:t>
            </a:r>
            <a:endParaRPr lang="en-US" dirty="0">
              <a:latin typeface="Arial" charset="0"/>
            </a:endParaRPr>
          </a:p>
        </p:txBody>
      </p:sp>
      <p:pic>
        <p:nvPicPr>
          <p:cNvPr id="2048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461596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 cstate="print"/>
          <a:srcRect l="18898"/>
          <a:stretch>
            <a:fillRect/>
          </a:stretch>
        </p:blipFill>
        <p:spPr bwMode="auto">
          <a:xfrm>
            <a:off x="457200" y="3109734"/>
            <a:ext cx="3733800" cy="33672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990600" y="6477000"/>
            <a:ext cx="25891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2"/>
                </a:solidFill>
                <a:latin typeface="Arial" pitchFamily="34" charset="0"/>
              </a:rPr>
              <a:t>Courtesy: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</a:rPr>
              <a:t>J Bhattacharya</a:t>
            </a:r>
            <a:endParaRPr lang="en-US" sz="1400" dirty="0">
              <a:solidFill>
                <a:schemeClr val="tx2"/>
              </a:solidFill>
              <a:latin typeface="Arial" pitchFamily="34" charset="0"/>
            </a:endParaRPr>
          </a:p>
          <a:p>
            <a:pPr eaLnBrk="1" hangingPunct="1"/>
            <a:endParaRPr lang="en-US" sz="14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2602468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Biology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2590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		Physiology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514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346" y="301514"/>
            <a:ext cx="24821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Cigarette Smoking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Air Pollution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Occupational Exposures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2866" y="2802587"/>
            <a:ext cx="24821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Pulmonary </a:t>
            </a:r>
            <a:r>
              <a:rPr lang="en-US" b="1" dirty="0" err="1" smtClean="0">
                <a:solidFill>
                  <a:prstClr val="black"/>
                </a:solidFill>
                <a:latin typeface="Calibri"/>
              </a:rPr>
              <a:t>Microvascular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 Compromise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3756" y="5629476"/>
            <a:ext cx="24821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Impaired LV filling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Reduced Cardiac Output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“HF preserved EF”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4338" y="5935231"/>
            <a:ext cx="25682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Emphysema Progression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2834" y="301514"/>
            <a:ext cx="206366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i="1" dirty="0" smtClean="0">
                <a:solidFill>
                  <a:prstClr val="black"/>
                </a:solidFill>
                <a:latin typeface="Calibri"/>
              </a:rPr>
              <a:t>ADORA2A</a:t>
            </a:r>
          </a:p>
          <a:p>
            <a:pPr algn="ctr" defTabSz="457200"/>
            <a:r>
              <a:rPr lang="en-US" i="1" dirty="0" smtClean="0">
                <a:solidFill>
                  <a:prstClr val="black"/>
                </a:solidFill>
                <a:latin typeface="Calibri"/>
              </a:rPr>
              <a:t>PX2R7</a:t>
            </a:r>
          </a:p>
          <a:p>
            <a:pPr algn="ctr" defTabSz="457200"/>
            <a:r>
              <a:rPr lang="en-US" i="1" dirty="0" smtClean="0">
                <a:solidFill>
                  <a:prstClr val="black"/>
                </a:solidFill>
                <a:latin typeface="Calibri"/>
              </a:rPr>
              <a:t>AGER</a:t>
            </a:r>
            <a:endParaRPr lang="en-US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4337" y="1783628"/>
            <a:ext cx="24821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Endothelial Apoptosis/Microvasculature Loss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3591" y="2944115"/>
            <a:ext cx="24821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 smtClean="0">
                <a:solidFill>
                  <a:prstClr val="black"/>
                </a:solidFill>
                <a:latin typeface="Calibri"/>
              </a:rPr>
              <a:t>Microaggregation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/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in-situ thrombosis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4844" y="3762534"/>
            <a:ext cx="16451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 smtClean="0">
                <a:solidFill>
                  <a:prstClr val="black"/>
                </a:solidFill>
                <a:latin typeface="Calibri"/>
              </a:rPr>
              <a:t>Hyperviscosity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5415" y="2245293"/>
            <a:ext cx="16451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NKT cells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Straight Arrow Connector 13"/>
          <p:cNvCxnSpPr>
            <a:stCxn id="5" idx="2"/>
            <a:endCxn id="7" idx="0"/>
          </p:cNvCxnSpPr>
          <p:nvPr/>
        </p:nvCxnSpPr>
        <p:spPr>
          <a:xfrm flipH="1">
            <a:off x="2288473" y="3725917"/>
            <a:ext cx="1155481" cy="2209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6" idx="0"/>
          </p:cNvCxnSpPr>
          <p:nvPr/>
        </p:nvCxnSpPr>
        <p:spPr>
          <a:xfrm>
            <a:off x="3443954" y="3725917"/>
            <a:ext cx="3410890" cy="19035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2"/>
            <a:endCxn id="9" idx="0"/>
          </p:cNvCxnSpPr>
          <p:nvPr/>
        </p:nvCxnSpPr>
        <p:spPr>
          <a:xfrm>
            <a:off x="1498434" y="1224844"/>
            <a:ext cx="746991" cy="558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5" idx="0"/>
          </p:cNvCxnSpPr>
          <p:nvPr/>
        </p:nvCxnSpPr>
        <p:spPr>
          <a:xfrm>
            <a:off x="2739521" y="2429959"/>
            <a:ext cx="704433" cy="372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5214" y="5644576"/>
            <a:ext cx="11541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Hypoxia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64256" y="4569846"/>
            <a:ext cx="17735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Pulmonary Vasoconstriction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10382" y="1295956"/>
            <a:ext cx="17755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Innate Immunity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9" name="Straight Arrow Connector 28"/>
          <p:cNvCxnSpPr>
            <a:stCxn id="26" idx="2"/>
            <a:endCxn id="12" idx="0"/>
          </p:cNvCxnSpPr>
          <p:nvPr/>
        </p:nvCxnSpPr>
        <p:spPr>
          <a:xfrm>
            <a:off x="5698143" y="1665288"/>
            <a:ext cx="1079853" cy="580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2"/>
            <a:endCxn id="12" idx="0"/>
          </p:cNvCxnSpPr>
          <p:nvPr/>
        </p:nvCxnSpPr>
        <p:spPr>
          <a:xfrm flipH="1">
            <a:off x="6777996" y="1665288"/>
            <a:ext cx="1227973" cy="580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2"/>
            <a:endCxn id="12" idx="0"/>
          </p:cNvCxnSpPr>
          <p:nvPr/>
        </p:nvCxnSpPr>
        <p:spPr>
          <a:xfrm>
            <a:off x="6764668" y="1224844"/>
            <a:ext cx="13328" cy="10204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978560" y="1295956"/>
            <a:ext cx="20548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Adaptive Immunity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8" name="Straight Arrow Connector 47"/>
          <p:cNvCxnSpPr>
            <a:stCxn id="12" idx="2"/>
            <a:endCxn id="10" idx="0"/>
          </p:cNvCxnSpPr>
          <p:nvPr/>
        </p:nvCxnSpPr>
        <p:spPr>
          <a:xfrm>
            <a:off x="6777996" y="2614625"/>
            <a:ext cx="6683" cy="3294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0" idx="1"/>
            <a:endCxn id="5" idx="3"/>
          </p:cNvCxnSpPr>
          <p:nvPr/>
        </p:nvCxnSpPr>
        <p:spPr>
          <a:xfrm flipH="1" flipV="1">
            <a:off x="4685041" y="3264252"/>
            <a:ext cx="858550" cy="30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" idx="3"/>
            <a:endCxn id="24" idx="2"/>
          </p:cNvCxnSpPr>
          <p:nvPr/>
        </p:nvCxnSpPr>
        <p:spPr>
          <a:xfrm flipV="1">
            <a:off x="3572608" y="6013908"/>
            <a:ext cx="819661" cy="10598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4" idx="0"/>
          </p:cNvCxnSpPr>
          <p:nvPr/>
        </p:nvCxnSpPr>
        <p:spPr>
          <a:xfrm flipH="1" flipV="1">
            <a:off x="4196341" y="5216177"/>
            <a:ext cx="195928" cy="42839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4" idx="0"/>
            <a:endCxn id="10" idx="2"/>
          </p:cNvCxnSpPr>
          <p:nvPr/>
        </p:nvCxnSpPr>
        <p:spPr>
          <a:xfrm flipV="1">
            <a:off x="4392269" y="3590446"/>
            <a:ext cx="2392410" cy="205413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5" idx="0"/>
            <a:endCxn id="5" idx="2"/>
          </p:cNvCxnSpPr>
          <p:nvPr/>
        </p:nvCxnSpPr>
        <p:spPr>
          <a:xfrm flipH="1" flipV="1">
            <a:off x="3443954" y="3725917"/>
            <a:ext cx="507071" cy="84392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1356" y="2826151"/>
            <a:ext cx="1427078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Potential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ConfoundersP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/E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Fibrosis/IPF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PAH</a:t>
            </a:r>
          </a:p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Medications</a:t>
            </a:r>
          </a:p>
        </p:txBody>
      </p:sp>
      <p:cxnSp>
        <p:nvCxnSpPr>
          <p:cNvPr id="87" name="Straight Arrow Connector 86"/>
          <p:cNvCxnSpPr>
            <a:stCxn id="12" idx="1"/>
            <a:endCxn id="5" idx="3"/>
          </p:cNvCxnSpPr>
          <p:nvPr/>
        </p:nvCxnSpPr>
        <p:spPr>
          <a:xfrm flipH="1">
            <a:off x="4685041" y="2429959"/>
            <a:ext cx="1270374" cy="834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85" idx="3"/>
            <a:endCxn id="5" idx="1"/>
          </p:cNvCxnSpPr>
          <p:nvPr/>
        </p:nvCxnSpPr>
        <p:spPr>
          <a:xfrm flipV="1">
            <a:off x="1498434" y="3264252"/>
            <a:ext cx="704432" cy="439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5" idx="2"/>
            <a:endCxn id="7" idx="0"/>
          </p:cNvCxnSpPr>
          <p:nvPr/>
        </p:nvCxnSpPr>
        <p:spPr>
          <a:xfrm>
            <a:off x="784895" y="4580478"/>
            <a:ext cx="1503578" cy="13547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739532" y="1783628"/>
            <a:ext cx="17735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Neutrophil Attachment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4" name="Straight Arrow Connector 93"/>
          <p:cNvCxnSpPr>
            <a:stCxn id="92" idx="2"/>
            <a:endCxn id="5" idx="0"/>
          </p:cNvCxnSpPr>
          <p:nvPr/>
        </p:nvCxnSpPr>
        <p:spPr>
          <a:xfrm flipH="1">
            <a:off x="3443954" y="2429959"/>
            <a:ext cx="1182347" cy="372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1"/>
          </p:cNvCxnSpPr>
          <p:nvPr/>
        </p:nvCxnSpPr>
        <p:spPr>
          <a:xfrm flipH="1" flipV="1">
            <a:off x="5513069" y="2350751"/>
            <a:ext cx="442346" cy="79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28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A presentation template.SSR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MESA presentation template.SSR.potm</Template>
  <TotalTime>8075</TotalTime>
  <Words>896</Words>
  <Application>Microsoft Macintosh PowerPoint</Application>
  <PresentationFormat>On-screen Show (4:3)</PresentationFormat>
  <Paragraphs>196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MESA presentation template.SSR</vt:lpstr>
      <vt:lpstr>Office Theme</vt:lpstr>
      <vt:lpstr>Pulmonary Perfusion in MESA The MESA Lung Study III</vt:lpstr>
      <vt:lpstr>PROGRESS REPORT – MESA Lung I/II</vt:lpstr>
      <vt:lpstr>Mortality Rates, US, 1969-2013</vt:lpstr>
      <vt:lpstr>COPD-Related Conditions </vt:lpstr>
      <vt:lpstr>Emphysema without COPD is Common in the General Population</vt:lpstr>
      <vt:lpstr>Emphysema on CT has a Poor Prognosis Independent of COPD</vt:lpstr>
      <vt:lpstr>Change in Percent Emphysema over 10 years</vt:lpstr>
      <vt:lpstr>Importance of the Pulmonary Vasculature</vt:lpstr>
      <vt:lpstr>PowerPoint Presentation</vt:lpstr>
      <vt:lpstr>Pulmonary Vascular Volume on CT is associated with Impaired LV Filling</vt:lpstr>
      <vt:lpstr>AIMS</vt:lpstr>
      <vt:lpstr>Approach</vt:lpstr>
      <vt:lpstr>Dual-Source, Contrast-enhanced CT for Pulmonary Perfusion </vt:lpstr>
      <vt:lpstr>Thanks !!!</vt:lpstr>
    </vt:vector>
  </TitlesOfParts>
  <Company>UVM College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 Tracy</dc:creator>
  <cp:lastModifiedBy>Graham Barr</cp:lastModifiedBy>
  <cp:revision>99</cp:revision>
  <dcterms:created xsi:type="dcterms:W3CDTF">2014-03-20T17:40:38Z</dcterms:created>
  <dcterms:modified xsi:type="dcterms:W3CDTF">2016-03-22T18:29:22Z</dcterms:modified>
</cp:coreProperties>
</file>