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57" r:id="rId6"/>
    <p:sldId id="263" r:id="rId7"/>
    <p:sldId id="258" r:id="rId8"/>
    <p:sldId id="264" r:id="rId9"/>
    <p:sldId id="265" r:id="rId10"/>
    <p:sldId id="266" r:id="rId11"/>
    <p:sldId id="267" r:id="rId12"/>
    <p:sldId id="268" r:id="rId13"/>
    <p:sldId id="269" r:id="rId1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5E3E9D5-E516-4F24-B097-1D51874F6CBF}">
          <p14:sldIdLst>
            <p14:sldId id="256"/>
            <p14:sldId id="259"/>
          </p14:sldIdLst>
        </p14:section>
        <p14:section name="Untitled Section" id="{6EBBFBA9-FBBE-4260-8D9F-25B1A3AC4F09}">
          <p14:sldIdLst>
            <p14:sldId id="260"/>
            <p14:sldId id="262"/>
            <p14:sldId id="257"/>
            <p14:sldId id="263"/>
            <p14:sldId id="258"/>
            <p14:sldId id="264"/>
            <p14:sldId id="265"/>
            <p14:sldId id="266"/>
            <p14:sldId id="267"/>
            <p14:sldId id="268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2076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3D45-A293-4047-B02D-3DA64B2770C7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7A06-0F77-4BC0-94AA-481D05909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5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3D45-A293-4047-B02D-3DA64B2770C7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7A06-0F77-4BC0-94AA-481D05909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1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3D45-A293-4047-B02D-3DA64B2770C7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7A06-0F77-4BC0-94AA-481D05909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6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3D45-A293-4047-B02D-3DA64B2770C7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7A06-0F77-4BC0-94AA-481D05909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3D45-A293-4047-B02D-3DA64B2770C7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7A06-0F77-4BC0-94AA-481D05909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0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3D45-A293-4047-B02D-3DA64B2770C7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7A06-0F77-4BC0-94AA-481D05909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8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3D45-A293-4047-B02D-3DA64B2770C7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7A06-0F77-4BC0-94AA-481D05909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3D45-A293-4047-B02D-3DA64B2770C7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7A06-0F77-4BC0-94AA-481D05909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0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3D45-A293-4047-B02D-3DA64B2770C7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7A06-0F77-4BC0-94AA-481D05909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8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3D45-A293-4047-B02D-3DA64B2770C7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7A06-0F77-4BC0-94AA-481D05909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1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3D45-A293-4047-B02D-3DA64B2770C7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7A06-0F77-4BC0-94AA-481D05909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07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63D45-A293-4047-B02D-3DA64B2770C7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D7A06-0F77-4BC0-94AA-481D05909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3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Atrial Fibrillation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Clinic Procedures for Patch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9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829300" cy="1234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Reminder and check in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752600"/>
            <a:ext cx="6172200" cy="6415619"/>
          </a:xfrm>
        </p:spPr>
        <p:txBody>
          <a:bodyPr/>
          <a:lstStyle/>
          <a:p>
            <a:r>
              <a:rPr lang="en-US" dirty="0" smtClean="0"/>
              <a:t>Zio Patch was piloted!  We know that participants are compliant, and how to make the process as smooth as possible.</a:t>
            </a:r>
          </a:p>
          <a:p>
            <a:pPr lvl="1"/>
            <a:r>
              <a:rPr lang="en-US" dirty="0" smtClean="0"/>
              <a:t>Check in call 2-3 days after the first application</a:t>
            </a:r>
          </a:p>
          <a:p>
            <a:pPr lvl="1"/>
            <a:r>
              <a:rPr lang="en-US" dirty="0" smtClean="0"/>
              <a:t>Check in call 14 days after first application as reminder about mailing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10" name="Picture 9" descr="Atrial Fibrillation Study Completion.pdf - Adobe Read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6096000"/>
            <a:ext cx="6858000" cy="249869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4038600" y="769620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038600" y="830580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78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Mailing of 2</a:t>
            </a:r>
            <a:r>
              <a:rPr lang="en-US" baseline="30000" dirty="0" smtClean="0"/>
              <a:t>nd</a:t>
            </a:r>
            <a:r>
              <a:rPr lang="en-US" dirty="0" smtClean="0"/>
              <a:t> Zio 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6172200" cy="7162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CC will notify FC on twice weekly basis of participants needing 2</a:t>
            </a:r>
            <a:r>
              <a:rPr lang="en-US" baseline="30000" dirty="0" smtClean="0"/>
              <a:t>nd</a:t>
            </a:r>
            <a:r>
              <a:rPr lang="en-US" dirty="0" smtClean="0"/>
              <a:t> patch</a:t>
            </a:r>
          </a:p>
          <a:p>
            <a:r>
              <a:rPr lang="en-US" dirty="0" smtClean="0"/>
              <a:t>Register </a:t>
            </a:r>
            <a:r>
              <a:rPr lang="en-US" dirty="0" smtClean="0"/>
              <a:t>the participant and patch online</a:t>
            </a:r>
          </a:p>
          <a:p>
            <a:r>
              <a:rPr lang="en-US" dirty="0" smtClean="0"/>
              <a:t>Open the box.  DO NOT OPEN THE POUCH!</a:t>
            </a:r>
          </a:p>
          <a:p>
            <a:r>
              <a:rPr lang="en-US" dirty="0" smtClean="0"/>
              <a:t>Take a booklet sticker, and record MESA ID and FC phone.  </a:t>
            </a:r>
          </a:p>
          <a:p>
            <a:r>
              <a:rPr lang="en-US" dirty="0" smtClean="0"/>
              <a:t>Apply serial # to booklet sticker</a:t>
            </a:r>
          </a:p>
          <a:p>
            <a:r>
              <a:rPr lang="en-US" dirty="0" smtClean="0"/>
              <a:t>Stick corner of sticker onto the pouch and put both into the gray mailing box.</a:t>
            </a:r>
          </a:p>
          <a:p>
            <a:r>
              <a:rPr lang="en-US" dirty="0" smtClean="0"/>
              <a:t>Mail via USPS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11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in and reminder calls for Patch #2</a:t>
            </a:r>
          </a:p>
          <a:p>
            <a:pPr lvl="1"/>
            <a:r>
              <a:rPr lang="en-US" dirty="0" smtClean="0"/>
              <a:t>Same as Patch #1, but the first call will record either the date already applied, or the date planned to apply.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40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 and 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133602"/>
            <a:ext cx="6172200" cy="6781798"/>
          </a:xfrm>
        </p:spPr>
        <p:txBody>
          <a:bodyPr>
            <a:normAutofit/>
          </a:bodyPr>
          <a:lstStyle/>
          <a:p>
            <a:r>
              <a:rPr lang="en-US" dirty="0" smtClean="0"/>
              <a:t>We have Spanish and Chinese translations of the booklets</a:t>
            </a:r>
          </a:p>
          <a:p>
            <a:pPr lvl="1"/>
            <a:r>
              <a:rPr lang="en-US" dirty="0" smtClean="0"/>
              <a:t>Will just need to substitute for English already provided.  For second Zio Patch, will just add second translated booklet</a:t>
            </a:r>
          </a:p>
          <a:p>
            <a:r>
              <a:rPr lang="en-US" dirty="0" smtClean="0"/>
              <a:t>Replacement Zio Patches</a:t>
            </a:r>
          </a:p>
          <a:p>
            <a:pPr lvl="1"/>
            <a:r>
              <a:rPr lang="en-US" dirty="0" smtClean="0"/>
              <a:t>We will replace Zio Patches if something happens in the first 24-48 hours…BUT….they aren’t cheap!</a:t>
            </a:r>
          </a:p>
          <a:p>
            <a:pPr lvl="1"/>
            <a:r>
              <a:rPr lang="en-US" dirty="0" smtClean="0"/>
              <a:t>Record on Study Completion Form</a:t>
            </a:r>
          </a:p>
          <a:p>
            <a:r>
              <a:rPr lang="en-US" dirty="0" smtClean="0"/>
              <a:t>Questions or concerns….PLEASE CALL OR EMAIL! 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85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New Forms!!!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MRI Exclusion Form</a:t>
            </a:r>
          </a:p>
          <a:p>
            <a:pPr lvl="1"/>
            <a:r>
              <a:rPr lang="en-US" dirty="0" smtClean="0"/>
              <a:t>Unique questions for Atrial Fibrillation Subjects only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Atrial Fibrillation Study Completion Form</a:t>
            </a:r>
          </a:p>
          <a:p>
            <a:pPr lvl="1"/>
            <a:r>
              <a:rPr lang="en-US" dirty="0" smtClean="0"/>
              <a:t>Purpose is for tracking various study components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47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471"/>
            <a:ext cx="6858000" cy="887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328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471"/>
            <a:ext cx="6858000" cy="887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814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Register the participant/patch online at www.zioreports.com</a:t>
            </a:r>
            <a:endParaRPr lang="en-US" dirty="0"/>
          </a:p>
        </p:txBody>
      </p:sp>
      <p:pic>
        <p:nvPicPr>
          <p:cNvPr id="1026" name="Picture 2" descr="C:\Users\sandis\Pictures\Ziopatch Enrollment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436" y="2235200"/>
            <a:ext cx="4379131" cy="597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659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Record Zio Patch #1 application information on Study Completion Form</a:t>
            </a:r>
            <a:endParaRPr lang="en-US" dirty="0"/>
          </a:p>
        </p:txBody>
      </p:sp>
      <p:pic>
        <p:nvPicPr>
          <p:cNvPr id="4" name="Content Placeholder 3" descr="Atrial Fibrillation Study Completion.pdf - Adobe Reader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2795653"/>
            <a:ext cx="6172200" cy="4709982"/>
          </a:xfrm>
        </p:spPr>
      </p:pic>
      <p:cxnSp>
        <p:nvCxnSpPr>
          <p:cNvPr id="8" name="Straight Arrow Connector 7"/>
          <p:cNvCxnSpPr/>
          <p:nvPr/>
        </p:nvCxnSpPr>
        <p:spPr>
          <a:xfrm flipH="1">
            <a:off x="4953000" y="472440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429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 in the front page of the booklet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64618"/>
            <a:ext cx="4724400" cy="6520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352800" y="4114800"/>
            <a:ext cx="728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MESA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0400" y="4909066"/>
            <a:ext cx="762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Site PI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00400" y="4484132"/>
            <a:ext cx="1150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MESA ID #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85930" y="5268278"/>
            <a:ext cx="129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MMDDYY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95800" y="5278398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HH:MM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9" name="Multiply 18"/>
          <p:cNvSpPr/>
          <p:nvPr/>
        </p:nvSpPr>
        <p:spPr>
          <a:xfrm>
            <a:off x="2612165" y="5924550"/>
            <a:ext cx="347530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1524000" y="6324600"/>
            <a:ext cx="21932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82356" y="6090166"/>
            <a:ext cx="1334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CROSS OUT!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02152" y="6422946"/>
            <a:ext cx="3473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ENTER 14 DAYS FROM ABOVE DATE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31645" y="6945868"/>
            <a:ext cx="1185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Site Phone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22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and Introduce the Zio 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752600"/>
            <a:ext cx="6172200" cy="7391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(Sample text in MOP)</a:t>
            </a:r>
          </a:p>
          <a:p>
            <a:r>
              <a:rPr lang="en-US" dirty="0" smtClean="0"/>
              <a:t>Describe Patch</a:t>
            </a:r>
          </a:p>
          <a:p>
            <a:r>
              <a:rPr lang="en-US" dirty="0" smtClean="0"/>
              <a:t>Show them kit, and instruct to ignore or cross out the sections with their name and online registration</a:t>
            </a:r>
          </a:p>
          <a:p>
            <a:r>
              <a:rPr lang="en-US" dirty="0" smtClean="0"/>
              <a:t>Remind </a:t>
            </a:r>
            <a:r>
              <a:rPr lang="en-US" dirty="0" err="1" smtClean="0"/>
              <a:t>Ppt</a:t>
            </a:r>
            <a:r>
              <a:rPr lang="en-US" dirty="0" smtClean="0"/>
              <a:t> to return the pouch</a:t>
            </a:r>
          </a:p>
          <a:p>
            <a:r>
              <a:rPr lang="en-US" dirty="0" smtClean="0"/>
              <a:t>Emphasize saving the box</a:t>
            </a:r>
          </a:p>
          <a:p>
            <a:r>
              <a:rPr lang="en-US" dirty="0" smtClean="0"/>
              <a:t>Tell them to watch, so they will be able to do it themselves</a:t>
            </a:r>
          </a:p>
          <a:p>
            <a:r>
              <a:rPr lang="en-US" dirty="0" smtClean="0"/>
              <a:t>Describe the wear time—14 days, but tell them if it comes off early we still want the patch back</a:t>
            </a:r>
          </a:p>
          <a:p>
            <a:r>
              <a:rPr lang="en-US" dirty="0" smtClean="0"/>
              <a:t>Tell them of wear restrictions and expectations</a:t>
            </a:r>
          </a:p>
          <a:p>
            <a:r>
              <a:rPr lang="en-US" dirty="0" smtClean="0"/>
              <a:t>They can always call with questions!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41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609600"/>
            <a:ext cx="6172200" cy="7558619"/>
          </a:xfrm>
        </p:spPr>
        <p:txBody>
          <a:bodyPr/>
          <a:lstStyle/>
          <a:p>
            <a:r>
              <a:rPr lang="en-US" dirty="0" smtClean="0"/>
              <a:t>Turn the device on</a:t>
            </a:r>
          </a:p>
          <a:p>
            <a:r>
              <a:rPr lang="en-US" dirty="0" smtClean="0"/>
              <a:t>Show the participant how to press the button if they have symptoms, and the location in the booklet to write down the symptoms for each button push</a:t>
            </a:r>
          </a:p>
          <a:p>
            <a:r>
              <a:rPr lang="en-US" dirty="0" smtClean="0"/>
              <a:t>Show them the sleep wake log</a:t>
            </a:r>
          </a:p>
          <a:p>
            <a:r>
              <a:rPr lang="en-US" dirty="0" smtClean="0"/>
              <a:t>Show them how to return the patch and booklet</a:t>
            </a:r>
          </a:p>
          <a:p>
            <a:r>
              <a:rPr lang="en-US" dirty="0" smtClean="0"/>
              <a:t>Tell them about Patch #2 and timing</a:t>
            </a:r>
          </a:p>
          <a:p>
            <a:r>
              <a:rPr lang="en-US" dirty="0" smtClean="0"/>
              <a:t>Show them the clinic phone number and point out the TSA statement on page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0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462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Atrial Fibrillation Study</vt:lpstr>
      <vt:lpstr>Two New Forms!!!</vt:lpstr>
      <vt:lpstr>PowerPoint Presentation</vt:lpstr>
      <vt:lpstr>PowerPoint Presentation</vt:lpstr>
      <vt:lpstr>Register the participant/patch online at www.zioreports.com</vt:lpstr>
      <vt:lpstr>Record Zio Patch #1 application information on Study Completion Form</vt:lpstr>
      <vt:lpstr>Fill in the front page of the booklet</vt:lpstr>
      <vt:lpstr>Apply and Introduce the Zio Patch</vt:lpstr>
      <vt:lpstr>PowerPoint Presentation</vt:lpstr>
      <vt:lpstr>Reminder and check in calls</vt:lpstr>
      <vt:lpstr>Mailing of 2nd Zio Patch</vt:lpstr>
      <vt:lpstr>PowerPoint Presentation</vt:lpstr>
      <vt:lpstr>MISC and 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Atrial Fibrillation Study</dc:title>
  <dc:creator>Sandi Shrager</dc:creator>
  <cp:lastModifiedBy>Sandi Shrager</cp:lastModifiedBy>
  <cp:revision>11</cp:revision>
  <dcterms:created xsi:type="dcterms:W3CDTF">2016-07-28T03:52:12Z</dcterms:created>
  <dcterms:modified xsi:type="dcterms:W3CDTF">2016-07-28T12:46:20Z</dcterms:modified>
</cp:coreProperties>
</file>