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8" r:id="rId2"/>
    <p:sldId id="469" r:id="rId3"/>
    <p:sldId id="463" r:id="rId4"/>
    <p:sldId id="470" r:id="rId5"/>
    <p:sldId id="464" r:id="rId6"/>
    <p:sldId id="465" r:id="rId7"/>
    <p:sldId id="354" r:id="rId8"/>
    <p:sldId id="475" r:id="rId9"/>
    <p:sldId id="447" r:id="rId10"/>
    <p:sldId id="442" r:id="rId11"/>
    <p:sldId id="472" r:id="rId12"/>
    <p:sldId id="358" r:id="rId13"/>
    <p:sldId id="443" r:id="rId14"/>
    <p:sldId id="473" r:id="rId15"/>
    <p:sldId id="466" r:id="rId16"/>
    <p:sldId id="454" r:id="rId17"/>
    <p:sldId id="451" r:id="rId18"/>
    <p:sldId id="426" r:id="rId19"/>
    <p:sldId id="474" r:id="rId2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 Jacobs Jr PhD" initials="DRJ" lastIdx="7" clrIdx="0"/>
  <p:cmAuthor id="1" name="Carrie Aaro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F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5462" autoAdjust="0"/>
  </p:normalViewPr>
  <p:slideViewPr>
    <p:cSldViewPr>
      <p:cViewPr>
        <p:scale>
          <a:sx n="68" d="100"/>
          <a:sy n="68" d="100"/>
        </p:scale>
        <p:origin x="-129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08" y="-90"/>
      </p:cViewPr>
      <p:guideLst>
        <p:guide orient="horz" pos="2160"/>
        <p:guide pos="3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B0C8C1-47CA-494B-90F3-07D82A349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1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259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8112-2C77-49CD-81D5-F27458F9F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8F1DB-5D4D-41B4-99D3-879AF48C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1143000"/>
            <a:ext cx="83058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5554-FCD6-4857-A8F2-AD5CB9365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76F5F-7961-4513-9C04-B197C9ACB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73101-0299-4006-A6C7-75E2314D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28BE-15EC-4DF4-98B5-0CC351308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B9D1A-6E65-4630-8E8C-EA5D07BE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91F3-7A35-47E6-B814-FAAC4D49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7DD1-A89E-4DF5-A219-431349A79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69FA-774D-4F3B-B0DE-0D1D21F3F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B066-B390-468B-9F87-7EE417BC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54EB5-6C4C-4DD4-9537-6341267B7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57B6A4-72ED-43B2-89FC-ED2B7DF36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Arial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http/::mesa-nhlbi.org:siteblocks:images:MesaLogo-100x61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http://mesa-nhlbi.org/siteblocks/images/MesaLogo-100x61.gi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file://localhost/http/::mesa-nhlbi.org:siteblocks:images:MesaLogo-100x61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http://mesa-nhlbi.org/siteblocks/images/MesaLogo-100x61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6705600" y="4495800"/>
            <a:ext cx="2057400" cy="1981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914400"/>
            <a:ext cx="7772400" cy="3352800"/>
          </a:xfrm>
        </p:spPr>
        <p:txBody>
          <a:bodyPr/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Aspirin Use and Longitudinal Progression of Percent Emphysema: </a:t>
            </a:r>
            <a:br>
              <a:rPr lang="en-US" sz="4400" dirty="0" smtClean="0">
                <a:latin typeface="Arial"/>
                <a:cs typeface="Arial"/>
              </a:rPr>
            </a:br>
            <a:r>
              <a:rPr lang="en-US" sz="4400" dirty="0" smtClean="0">
                <a:latin typeface="Arial"/>
                <a:cs typeface="Arial"/>
              </a:rPr>
              <a:t>The MESA Lung Study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Carrie P. Aaron, MD</a:t>
            </a:r>
          </a:p>
          <a:p>
            <a:r>
              <a:rPr lang="en-US" sz="2800" dirty="0" smtClean="0">
                <a:latin typeface="Arial"/>
                <a:cs typeface="Arial"/>
              </a:rPr>
              <a:t>Columbia University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6858000" y="4724400"/>
            <a:ext cx="1905000" cy="1600200"/>
            <a:chOff x="3960" y="2344"/>
            <a:chExt cx="4581" cy="3913"/>
          </a:xfrm>
        </p:grpSpPr>
        <p:sp>
          <p:nvSpPr>
            <p:cNvPr id="31" name="Freeform 18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121555 w 920"/>
                <a:gd name="T1" fmla="*/ 73875 h 2116"/>
                <a:gd name="T2" fmla="*/ 121555 w 920"/>
                <a:gd name="T3" fmla="*/ 24632 h 2116"/>
                <a:gd name="T4" fmla="*/ 96992 w 920"/>
                <a:gd name="T5" fmla="*/ 0 h 2116"/>
                <a:gd name="T6" fmla="*/ 72383 w 920"/>
                <a:gd name="T7" fmla="*/ 24632 h 2116"/>
                <a:gd name="T8" fmla="*/ 47770 w 920"/>
                <a:gd name="T9" fmla="*/ 73875 h 2116"/>
                <a:gd name="T10" fmla="*/ 23208 w 920"/>
                <a:gd name="T11" fmla="*/ 172318 h 2116"/>
                <a:gd name="T12" fmla="*/ 13366 w 920"/>
                <a:gd name="T13" fmla="*/ 285542 h 2116"/>
                <a:gd name="T14" fmla="*/ 103467 w 920"/>
                <a:gd name="T15" fmla="*/ 195319 h 2116"/>
                <a:gd name="T16" fmla="*/ 121555 w 920"/>
                <a:gd name="T17" fmla="*/ 73875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121555 w 920"/>
                <a:gd name="T1" fmla="*/ 73875 h 2116"/>
                <a:gd name="T2" fmla="*/ 121555 w 920"/>
                <a:gd name="T3" fmla="*/ 24632 h 2116"/>
                <a:gd name="T4" fmla="*/ 96992 w 920"/>
                <a:gd name="T5" fmla="*/ 0 h 2116"/>
                <a:gd name="T6" fmla="*/ 72383 w 920"/>
                <a:gd name="T7" fmla="*/ 24632 h 2116"/>
                <a:gd name="T8" fmla="*/ 47770 w 920"/>
                <a:gd name="T9" fmla="*/ 73875 h 2116"/>
                <a:gd name="T10" fmla="*/ 23208 w 920"/>
                <a:gd name="T11" fmla="*/ 172318 h 2116"/>
                <a:gd name="T12" fmla="*/ 13366 w 920"/>
                <a:gd name="T13" fmla="*/ 285542 h 2116"/>
                <a:gd name="T14" fmla="*/ 103467 w 920"/>
                <a:gd name="T15" fmla="*/ 195319 h 2116"/>
                <a:gd name="T16" fmla="*/ 121555 w 920"/>
                <a:gd name="T17" fmla="*/ 73875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" name="Picture 20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600" i="1" dirty="0">
                  <a:solidFill>
                    <a:srgbClr val="000000"/>
                  </a:solidFill>
                  <a:latin typeface="Eras Demi ITC" charset="0"/>
                </a:rPr>
                <a:t>- Lung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49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"/>
                <a:cs typeface="Arial"/>
              </a:rPr>
              <a:t>Statistical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3000" dirty="0" smtClean="0">
                <a:latin typeface="Arial"/>
                <a:ea typeface="新細明體" pitchFamily="18" charset="-120"/>
                <a:cs typeface="Arial"/>
              </a:rPr>
              <a:t>Mixed effect models with a random intercept and slope to account for </a:t>
            </a:r>
            <a:r>
              <a:rPr lang="en-US" altLang="zh-TW" sz="3000" dirty="0" err="1" smtClean="0">
                <a:ea typeface="新細明體" pitchFamily="18" charset="-120"/>
              </a:rPr>
              <a:t>inter</a:t>
            </a:r>
            <a:r>
              <a:rPr lang="en-US" altLang="zh-TW" sz="3000" dirty="0" err="1" smtClean="0">
                <a:latin typeface="Arial"/>
                <a:ea typeface="新細明體" pitchFamily="18" charset="-120"/>
                <a:cs typeface="Arial"/>
              </a:rPr>
              <a:t>subject</a:t>
            </a:r>
            <a:r>
              <a:rPr lang="en-US" altLang="zh-TW" sz="3000" dirty="0" smtClean="0">
                <a:latin typeface="Arial"/>
                <a:ea typeface="新細明體" pitchFamily="18" charset="-120"/>
                <a:cs typeface="Arial"/>
              </a:rPr>
              <a:t> variability</a:t>
            </a:r>
          </a:p>
          <a:p>
            <a:pPr>
              <a:lnSpc>
                <a:spcPct val="90000"/>
              </a:lnSpc>
            </a:pPr>
            <a:r>
              <a:rPr lang="en-US" altLang="zh-TW" sz="3000" dirty="0" smtClean="0">
                <a:latin typeface="Arial"/>
                <a:ea typeface="新細明體" pitchFamily="18" charset="-120"/>
                <a:cs typeface="Arial"/>
              </a:rPr>
              <a:t>Main exposure: interaction between time and regular aspirin use </a:t>
            </a:r>
          </a:p>
          <a:p>
            <a:pPr>
              <a:lnSpc>
                <a:spcPct val="90000"/>
              </a:lnSpc>
            </a:pPr>
            <a:r>
              <a:rPr lang="en-US" altLang="zh-TW" sz="3000" dirty="0" smtClean="0">
                <a:latin typeface="Arial"/>
                <a:ea typeface="新細明體" pitchFamily="18" charset="-120"/>
                <a:cs typeface="Arial"/>
              </a:rPr>
              <a:t>Covariates: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>
                <a:ea typeface="新細明體" pitchFamily="18" charset="-120"/>
              </a:rPr>
              <a:t>baseline age, sex, race/ethnicity, education, pack-years, </a:t>
            </a:r>
            <a:r>
              <a:rPr lang="en-US" altLang="zh-TW" dirty="0">
                <a:ea typeface="新細明體" pitchFamily="18" charset="-120"/>
              </a:rPr>
              <a:t>hypertension, </a:t>
            </a:r>
            <a:r>
              <a:rPr lang="en-US" altLang="zh-TW" dirty="0" err="1" smtClean="0">
                <a:ea typeface="新細明體" pitchFamily="18" charset="-120"/>
              </a:rPr>
              <a:t>ACEi</a:t>
            </a:r>
            <a:r>
              <a:rPr lang="en-US" altLang="zh-TW" dirty="0" smtClean="0">
                <a:ea typeface="新細明體" pitchFamily="18" charset="-120"/>
              </a:rPr>
              <a:t>/ARB use, C-reactive protein and </a:t>
            </a:r>
            <a:r>
              <a:rPr lang="en-US" altLang="zh-TW" dirty="0" err="1" smtClean="0">
                <a:ea typeface="新細明體" pitchFamily="18" charset="-120"/>
              </a:rPr>
              <a:t>sphingomyelin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dirty="0" smtClean="0">
                <a:ea typeface="新細明體" pitchFamily="18" charset="-120"/>
              </a:rPr>
              <a:t>time-variant scanner terms, height, weight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and cigarettes/day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zh-TW" sz="3000" dirty="0">
                <a:latin typeface="Arial"/>
                <a:ea typeface="新細明體" pitchFamily="18" charset="-120"/>
                <a:cs typeface="Arial"/>
              </a:rPr>
              <a:t>Sensitivity </a:t>
            </a:r>
            <a:r>
              <a:rPr lang="en-US" altLang="zh-TW" sz="3000" dirty="0" smtClean="0">
                <a:latin typeface="Arial"/>
                <a:ea typeface="新細明體" pitchFamily="18" charset="-120"/>
                <a:cs typeface="Arial"/>
              </a:rPr>
              <a:t>analyses by propensity score</a:t>
            </a:r>
            <a:endParaRPr lang="en-US" altLang="zh-TW" sz="3000" dirty="0">
              <a:latin typeface="Arial"/>
              <a:ea typeface="新細明體" pitchFamily="18" charset="-12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dirty="0" smtClean="0">
              <a:latin typeface="Arial"/>
              <a:ea typeface="新細明體" pitchFamily="18" charset="-120"/>
              <a:cs typeface="Arial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7467600" y="457200"/>
            <a:ext cx="990600" cy="742950"/>
            <a:chOff x="3960" y="2344"/>
            <a:chExt cx="4581" cy="3913"/>
          </a:xfrm>
        </p:grpSpPr>
        <p:sp>
          <p:nvSpPr>
            <p:cNvPr id="8197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3043 w 920"/>
                <a:gd name="T1" fmla="*/ 1847 h 2116"/>
                <a:gd name="T2" fmla="*/ 3043 w 920"/>
                <a:gd name="T3" fmla="*/ 616 h 2116"/>
                <a:gd name="T4" fmla="*/ 2428 w 920"/>
                <a:gd name="T5" fmla="*/ 0 h 2116"/>
                <a:gd name="T6" fmla="*/ 1812 w 920"/>
                <a:gd name="T7" fmla="*/ 616 h 2116"/>
                <a:gd name="T8" fmla="*/ 1196 w 920"/>
                <a:gd name="T9" fmla="*/ 1847 h 2116"/>
                <a:gd name="T10" fmla="*/ 581 w 920"/>
                <a:gd name="T11" fmla="*/ 4309 h 2116"/>
                <a:gd name="T12" fmla="*/ 335 w 920"/>
                <a:gd name="T13" fmla="*/ 7140 h 2116"/>
                <a:gd name="T14" fmla="*/ 2590 w 920"/>
                <a:gd name="T15" fmla="*/ 4884 h 2116"/>
                <a:gd name="T16" fmla="*/ 3043 w 920"/>
                <a:gd name="T17" fmla="*/ 18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3043 w 920"/>
                <a:gd name="T1" fmla="*/ 1847 h 2116"/>
                <a:gd name="T2" fmla="*/ 3043 w 920"/>
                <a:gd name="T3" fmla="*/ 616 h 2116"/>
                <a:gd name="T4" fmla="*/ 2428 w 920"/>
                <a:gd name="T5" fmla="*/ 0 h 2116"/>
                <a:gd name="T6" fmla="*/ 1812 w 920"/>
                <a:gd name="T7" fmla="*/ 616 h 2116"/>
                <a:gd name="T8" fmla="*/ 1196 w 920"/>
                <a:gd name="T9" fmla="*/ 1847 h 2116"/>
                <a:gd name="T10" fmla="*/ 581 w 920"/>
                <a:gd name="T11" fmla="*/ 4309 h 2116"/>
                <a:gd name="T12" fmla="*/ 335 w 920"/>
                <a:gd name="T13" fmla="*/ 7140 h 2116"/>
                <a:gd name="T14" fmla="*/ 2590 w 920"/>
                <a:gd name="T15" fmla="*/ 4884 h 2116"/>
                <a:gd name="T16" fmla="*/ 3043 w 920"/>
                <a:gd name="T17" fmla="*/ 18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199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Aspirin </a:t>
            </a:r>
            <a:r>
              <a:rPr lang="en-US" dirty="0"/>
              <a:t>U</a:t>
            </a:r>
            <a:r>
              <a:rPr lang="en-US" dirty="0" smtClean="0"/>
              <a:t>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467600" cy="4572000"/>
          </a:xfrm>
        </p:spPr>
        <p:txBody>
          <a:bodyPr/>
          <a:lstStyle/>
          <a:p>
            <a:r>
              <a:rPr lang="en-US" dirty="0" smtClean="0"/>
              <a:t>Of 4,472 participants</a:t>
            </a:r>
          </a:p>
          <a:p>
            <a:pPr lvl="1"/>
            <a:r>
              <a:rPr lang="en-US" sz="3000" dirty="0" smtClean="0"/>
              <a:t>1140 (25.5%) were taking aspirin</a:t>
            </a:r>
          </a:p>
          <a:p>
            <a:pPr lvl="1"/>
            <a:r>
              <a:rPr lang="en-US" sz="3000" dirty="0" smtClean="0"/>
              <a:t>926 (20.7%) reported taking aspirin 3 times a week or more</a:t>
            </a:r>
          </a:p>
          <a:p>
            <a:pPr lvl="2"/>
            <a:r>
              <a:rPr lang="en-US" sz="3000" dirty="0" smtClean="0"/>
              <a:t>50% 81mg, 43% 300-325mg</a:t>
            </a:r>
          </a:p>
          <a:p>
            <a:pPr lvl="2"/>
            <a:r>
              <a:rPr lang="en-US" sz="3000" dirty="0" smtClean="0"/>
              <a:t>82% report over the counter use, 17% prescribed by a physician</a:t>
            </a:r>
          </a:p>
        </p:txBody>
      </p:sp>
    </p:spTree>
    <p:extLst>
      <p:ext uri="{BB962C8B-B14F-4D97-AF65-F5344CB8AC3E}">
        <p14:creationId xmlns:p14="http://schemas.microsoft.com/office/powerpoint/2010/main" val="167678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8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noFill/>
        </p:spPr>
        <p:txBody>
          <a:bodyPr/>
          <a:lstStyle/>
          <a:p>
            <a:r>
              <a:rPr lang="en-US" sz="4400" dirty="0" smtClean="0">
                <a:latin typeface="Arial"/>
                <a:cs typeface="Arial"/>
              </a:rPr>
              <a:t>Results – Demographics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34137"/>
              </p:ext>
            </p:extLst>
          </p:nvPr>
        </p:nvGraphicFramePr>
        <p:xfrm>
          <a:off x="533400" y="1295400"/>
          <a:ext cx="8077200" cy="54864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5200"/>
                <a:gridCol w="2209800"/>
                <a:gridCol w="2362200"/>
              </a:tblGrid>
              <a:tr h="6680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1800" dirty="0">
                        <a:solidFill>
                          <a:srgbClr val="548DD4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aspirin use at baseline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(N=926)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59073" marR="59073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regular aspirin use at baseline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(N=3545) 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59073" marR="59073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8727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/>
                          <a:cs typeface="Arial"/>
                        </a:rPr>
                        <a:t>Age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800" baseline="0" dirty="0" err="1" smtClean="0">
                          <a:latin typeface="Arial"/>
                          <a:cs typeface="Arial"/>
                        </a:rPr>
                        <a:t>yrs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), mean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±</a:t>
                      </a: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SD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65.3 ± 8.9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60.3 ± 9.8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8727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/>
                          <a:cs typeface="Arial"/>
                        </a:rPr>
                        <a:t>Male, %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57.4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46.5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2199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 White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(Non-Hispanic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), 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 Black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(Non-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Hispanic), %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 Hispanic, 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Chinese-American, % </a:t>
                      </a:r>
                    </a:p>
                  </a:txBody>
                  <a:tcPr marL="59073" marR="5907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54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7137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 Never smokers, %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 Former smokers, %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  <a:cs typeface="Arial"/>
                        </a:rPr>
                        <a:t> Current smokers, %</a:t>
                      </a:r>
                      <a:endParaRPr lang="en-US" sz="1800" dirty="0">
                        <a:solidFill>
                          <a:srgbClr val="FFFFFF"/>
                        </a:solidFill>
                        <a:latin typeface="Arial"/>
                        <a:ea typeface="ヒラギノ角ゴ Pro W3"/>
                        <a:cs typeface="Arial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01107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Hypertension,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%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55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39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875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ACE-inhibitor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or ARB use, 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Statin use, %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5943600" algn="l"/>
                        </a:tabLs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NSAID use, %</a:t>
                      </a:r>
                    </a:p>
                  </a:txBody>
                  <a:tcPr marL="59073" marR="5907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0" marR="0" marT="0" marB="0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</a:p>
                  </a:txBody>
                  <a:tcPr marL="0" marR="0" marT="0" marB="0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41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FEV</a:t>
                      </a:r>
                      <a:r>
                        <a:rPr lang="en-US" sz="1800" baseline="-250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/FVC ratio, mean ±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SD</a:t>
                      </a:r>
                      <a:endParaRPr lang="en-US" sz="1800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0.74 ± 0.09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0.75 ± 0.08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2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180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%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Emphysema</a:t>
                      </a:r>
                      <a:r>
                        <a:rPr lang="en-US" sz="1800" baseline="-250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-950, 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median (IQR)</a:t>
                      </a:r>
                      <a:endParaRPr lang="en-US" sz="1800" baseline="-25000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59073" marR="5907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3.48 (1.57, 7.12)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2.86 (1.18, 5.62)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0" name="Text Box 70"/>
          <p:cNvSpPr txBox="1">
            <a:spLocks noChangeArrowheads="1"/>
          </p:cNvSpPr>
          <p:nvPr/>
        </p:nvSpPr>
        <p:spPr bwMode="auto">
          <a:xfrm>
            <a:off x="1676400" y="50292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400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Scanner terms adjust for model type, </a:t>
            </a:r>
            <a:r>
              <a:rPr lang="en-US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mAs</a:t>
            </a:r>
            <a:r>
              <a:rPr lang="en-US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adjustment terms, and voxel size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90246"/>
              </p:ext>
            </p:extLst>
          </p:nvPr>
        </p:nvGraphicFramePr>
        <p:xfrm>
          <a:off x="228600" y="2889886"/>
          <a:ext cx="8763000" cy="3307079"/>
        </p:xfrm>
        <a:graphic>
          <a:graphicData uri="http://schemas.openxmlformats.org/drawingml/2006/table">
            <a:tbl>
              <a:tblPr/>
              <a:tblGrid>
                <a:gridCol w="4495800"/>
                <a:gridCol w="1676400"/>
                <a:gridCol w="1600200"/>
                <a:gridCol w="990600"/>
              </a:tblGrid>
              <a:tr h="984885">
                <a:tc>
                  <a:txBody>
                    <a:bodyPr/>
                    <a:lstStyle/>
                    <a:p>
                      <a:pPr marL="182880" marR="0" lvl="1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No. participants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= 4472</a:t>
                      </a:r>
                    </a:p>
                    <a:p>
                      <a:pPr marL="182880" marR="0" lvl="1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No. observations = 12040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Change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 % Emphysema</a:t>
                      </a:r>
                    </a:p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per 10 years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5% C.I.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7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 1 (scanner terms, age, sex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race/ethnicity, height, weight, education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-0.37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(-0.64,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-0.10)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7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 2 (Model 1 +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pack-years and cigarettes per day)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-0.37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(-0.63,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-0.11)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 3 (Model 2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hypertension, ACE-ARB use, CRP, and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sphingomyelin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-0.34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(-0.61,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-0.08)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altLang="zh-TW" sz="2800" kern="0" dirty="0" smtClean="0">
                <a:latin typeface="Arial" charset="0"/>
                <a:ea typeface="新細明體" pitchFamily="18" charset="-120"/>
              </a:rPr>
              <a:t>Mean progression: 0.64 percent emphysema over 10 years (95% CI 0.35, 0.94), P-value&lt;0.001</a:t>
            </a:r>
          </a:p>
        </p:txBody>
      </p:sp>
      <p:sp>
        <p:nvSpPr>
          <p:cNvPr id="8" name="Rectangle 64"/>
          <p:cNvSpPr txBox="1">
            <a:spLocks noChangeArrowheads="1"/>
          </p:cNvSpPr>
          <p:nvPr/>
        </p:nvSpPr>
        <p:spPr bwMode="auto">
          <a:xfrm>
            <a:off x="381000" y="228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800" dirty="0" smtClean="0">
                <a:latin typeface="Arial"/>
                <a:cs typeface="Arial"/>
              </a:rPr>
              <a:t>Association of Aspirin Use with Change in Percent Emphysema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91600" cy="1143000"/>
          </a:xfrm>
        </p:spPr>
        <p:txBody>
          <a:bodyPr/>
          <a:lstStyle/>
          <a:p>
            <a:r>
              <a:rPr lang="en-US" sz="3600" dirty="0" smtClean="0"/>
              <a:t>Association of Different Aspirin Exposures with Change in % Emphysema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7912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Analyses adjust for baseline age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smtClean="0">
                <a:latin typeface="Arial"/>
                <a:cs typeface="Arial"/>
              </a:rPr>
              <a:t>sex, race</a:t>
            </a:r>
            <a:r>
              <a:rPr lang="en-US" sz="1800" dirty="0">
                <a:latin typeface="Arial"/>
                <a:cs typeface="Arial"/>
              </a:rPr>
              <a:t>/ethnicity</a:t>
            </a:r>
            <a:r>
              <a:rPr lang="en-US" sz="1800" dirty="0" smtClean="0">
                <a:latin typeface="Arial"/>
                <a:cs typeface="Arial"/>
              </a:rPr>
              <a:t>, education</a:t>
            </a:r>
            <a:r>
              <a:rPr lang="en-US" sz="1800" dirty="0">
                <a:latin typeface="Arial"/>
                <a:cs typeface="Arial"/>
              </a:rPr>
              <a:t>, pack-</a:t>
            </a:r>
            <a:r>
              <a:rPr lang="en-US" sz="1800" dirty="0" smtClean="0">
                <a:latin typeface="Arial"/>
                <a:cs typeface="Arial"/>
              </a:rPr>
              <a:t>years, hypertension, ACE-inhibitor or ARB use, C-reactive protein, </a:t>
            </a:r>
            <a:r>
              <a:rPr lang="en-US" sz="1800" dirty="0" err="1" smtClean="0">
                <a:latin typeface="Arial"/>
                <a:cs typeface="Arial"/>
              </a:rPr>
              <a:t>sphingomyelin</a:t>
            </a:r>
            <a:r>
              <a:rPr lang="en-US" sz="1800" dirty="0" smtClean="0">
                <a:latin typeface="Arial"/>
                <a:cs typeface="Arial"/>
              </a:rPr>
              <a:t> and time-varying </a:t>
            </a:r>
            <a:r>
              <a:rPr lang="en-US" sz="1800" dirty="0">
                <a:latin typeface="Arial"/>
                <a:cs typeface="Arial"/>
              </a:rPr>
              <a:t>height, weight, </a:t>
            </a:r>
            <a:r>
              <a:rPr lang="en-US" sz="1800" dirty="0" smtClean="0">
                <a:latin typeface="Arial"/>
                <a:cs typeface="Arial"/>
              </a:rPr>
              <a:t>cigarettes </a:t>
            </a:r>
            <a:r>
              <a:rPr lang="en-US" sz="1800" dirty="0">
                <a:latin typeface="Arial"/>
                <a:cs typeface="Arial"/>
              </a:rPr>
              <a:t>per </a:t>
            </a:r>
            <a:r>
              <a:rPr lang="en-US" sz="1800" dirty="0" smtClean="0">
                <a:latin typeface="Arial"/>
                <a:cs typeface="Arial"/>
              </a:rPr>
              <a:t>day, scanner </a:t>
            </a:r>
            <a:r>
              <a:rPr lang="en-US" sz="1800" dirty="0">
                <a:latin typeface="Arial"/>
                <a:cs typeface="Arial"/>
              </a:rPr>
              <a:t>model, </a:t>
            </a:r>
            <a:r>
              <a:rPr lang="en-US" sz="1800" dirty="0" err="1">
                <a:latin typeface="Arial"/>
                <a:cs typeface="Arial"/>
              </a:rPr>
              <a:t>mAs</a:t>
            </a:r>
            <a:r>
              <a:rPr lang="en-US" sz="1800" dirty="0">
                <a:latin typeface="Arial"/>
                <a:cs typeface="Arial"/>
              </a:rPr>
              <a:t> and voxel </a:t>
            </a:r>
            <a:r>
              <a:rPr lang="en-US" sz="1800" dirty="0" smtClean="0">
                <a:latin typeface="Arial"/>
                <a:cs typeface="Arial"/>
              </a:rPr>
              <a:t>size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31132"/>
            <a:ext cx="8610600" cy="41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8" name="Rectangle 6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143000"/>
          </a:xfrm>
          <a:noFill/>
        </p:spPr>
        <p:txBody>
          <a:bodyPr/>
          <a:lstStyle/>
          <a:p>
            <a:r>
              <a:rPr lang="en-US" sz="3800" dirty="0" smtClean="0">
                <a:latin typeface="Arial"/>
                <a:cs typeface="Arial"/>
              </a:rPr>
              <a:t>Association of Aspirin Use with Change in % Emphysema in Subgroups</a:t>
            </a:r>
          </a:p>
        </p:txBody>
      </p:sp>
      <p:sp>
        <p:nvSpPr>
          <p:cNvPr id="11330" name="Text Box 70"/>
          <p:cNvSpPr txBox="1">
            <a:spLocks noChangeArrowheads="1"/>
          </p:cNvSpPr>
          <p:nvPr/>
        </p:nvSpPr>
        <p:spPr bwMode="auto">
          <a:xfrm>
            <a:off x="1676400" y="50292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48" y="1523999"/>
            <a:ext cx="7149104" cy="52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71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295400"/>
          </a:xfrm>
        </p:spPr>
        <p:txBody>
          <a:bodyPr/>
          <a:lstStyle/>
          <a:p>
            <a:r>
              <a:rPr lang="en-US" sz="3800" dirty="0">
                <a:latin typeface="Arial"/>
                <a:cs typeface="Arial"/>
              </a:rPr>
              <a:t>Association of Aspirin Use with Change in % Emphysema </a:t>
            </a:r>
            <a:r>
              <a:rPr lang="en-US" sz="3800" dirty="0" smtClean="0">
                <a:latin typeface="Arial"/>
                <a:cs typeface="Arial"/>
              </a:rPr>
              <a:t>by Airflow Limitation</a:t>
            </a:r>
            <a:endParaRPr lang="en-US" sz="3800" dirty="0"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45720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400"/>
              </a:spcBef>
              <a:buSzPct val="100000"/>
              <a:buFontTx/>
              <a:buChar char="•"/>
              <a:defRPr/>
            </a:pPr>
            <a:r>
              <a:rPr lang="en-US" altLang="zh-TW" sz="2800" kern="0" dirty="0" smtClean="0">
                <a:latin typeface="Arial" charset="0"/>
                <a:ea typeface="新細明體" pitchFamily="18" charset="-120"/>
              </a:rPr>
              <a:t>Results were </a:t>
            </a:r>
            <a:r>
              <a:rPr lang="en-US" altLang="zh-TW" sz="2800" kern="0" dirty="0">
                <a:latin typeface="Arial" charset="0"/>
                <a:ea typeface="新細明體" pitchFamily="18" charset="-120"/>
              </a:rPr>
              <a:t>stronger in those with airflow </a:t>
            </a:r>
            <a:r>
              <a:rPr lang="en-US" altLang="zh-TW" sz="2800" kern="0" dirty="0" smtClean="0">
                <a:latin typeface="Arial" charset="0"/>
                <a:ea typeface="新細明體" pitchFamily="18" charset="-120"/>
              </a:rPr>
              <a:t>limitation</a:t>
            </a:r>
          </a:p>
          <a:p>
            <a:pPr marL="342900" lvl="0" indent="-342900">
              <a:spcBef>
                <a:spcPts val="400"/>
              </a:spcBef>
              <a:buSzPct val="100000"/>
              <a:buFontTx/>
              <a:buChar char="•"/>
              <a:defRPr/>
            </a:pPr>
            <a:r>
              <a:rPr lang="en-US" altLang="zh-TW" sz="2800" kern="0" dirty="0" smtClean="0">
                <a:latin typeface="Arial" charset="0"/>
                <a:ea typeface="新細明體" pitchFamily="18" charset="-120"/>
              </a:rPr>
              <a:t>No change after further adjustment for use of other NSAIDs, COX-2 inhibitors, ADP-inhibitors, statins or diuretics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08664"/>
            <a:ext cx="7772400" cy="306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"/>
                <a:cs typeface="Arial"/>
              </a:rPr>
              <a:t>Limitations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altLang="zh-TW" sz="3200" kern="0" dirty="0">
                <a:latin typeface="Arial" charset="0"/>
                <a:ea typeface="新細明體" pitchFamily="18" charset="-120"/>
              </a:rPr>
              <a:t>Regular aspirin use was self-</a:t>
            </a:r>
            <a:r>
              <a:rPr lang="en-US" altLang="zh-TW" sz="3200" kern="0" dirty="0" smtClean="0">
                <a:latin typeface="Arial" charset="0"/>
                <a:ea typeface="新細明體" pitchFamily="18" charset="-120"/>
              </a:rPr>
              <a:t>reported</a:t>
            </a:r>
            <a:endParaRPr lang="en-US" altLang="zh-TW" sz="3200" kern="0" dirty="0" smtClean="0">
              <a:latin typeface="Arial" charset="0"/>
              <a:ea typeface="新細明體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altLang="zh-TW" sz="3200" kern="0" dirty="0" smtClean="0">
                <a:latin typeface="Arial" charset="0"/>
                <a:ea typeface="新細明體" pitchFamily="18" charset="-120"/>
              </a:rPr>
              <a:t>Percent </a:t>
            </a:r>
            <a:r>
              <a:rPr lang="en-US" altLang="zh-TW" sz="3200" kern="0" dirty="0" smtClean="0">
                <a:latin typeface="Arial" charset="0"/>
                <a:ea typeface="新細明體" pitchFamily="18" charset="-120"/>
              </a:rPr>
              <a:t>e</a:t>
            </a:r>
            <a:r>
              <a:rPr kumimoji="0" lang="en-US" altLang="zh-TW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mphysema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was assessed in partial lung scans</a:t>
            </a:r>
            <a:r>
              <a:rPr kumimoji="0" lang="en-US" altLang="zh-TW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in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2000-07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altLang="zh-TW" sz="3200" kern="0" dirty="0" smtClean="0">
                <a:latin typeface="Arial" charset="0"/>
                <a:ea typeface="新細明體" pitchFamily="18" charset="-120"/>
              </a:rPr>
              <a:t>Differences in scanner models and protocols across 10 years of follow-</a:t>
            </a:r>
            <a:r>
              <a:rPr lang="en-US" altLang="zh-TW" sz="3200" kern="0" dirty="0" smtClean="0">
                <a:latin typeface="Arial" charset="0"/>
                <a:ea typeface="新細明體" pitchFamily="18" charset="-120"/>
              </a:rPr>
              <a:t>up</a:t>
            </a:r>
            <a:endParaRPr lang="en-US" altLang="zh-TW" sz="3200" kern="0" dirty="0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"/>
                <a:cs typeface="Arial"/>
              </a:rPr>
              <a:t>Conclusions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altLang="zh-TW" dirty="0" smtClean="0">
                <a:latin typeface="Arial" charset="0"/>
                <a:ea typeface="新細明體" pitchFamily="18" charset="-120"/>
              </a:rPr>
              <a:t>Regular aspirin use at baseline was associated with a slower progression of percent </a:t>
            </a:r>
            <a:r>
              <a:rPr lang="en-US" altLang="zh-TW" dirty="0">
                <a:latin typeface="Arial" charset="0"/>
                <a:ea typeface="新細明體" pitchFamily="18" charset="-120"/>
              </a:rPr>
              <a:t>e</a:t>
            </a:r>
            <a:r>
              <a:rPr lang="en-US" altLang="zh-TW" dirty="0" smtClean="0">
                <a:latin typeface="Arial" charset="0"/>
                <a:ea typeface="新細明體" pitchFamily="18" charset="-120"/>
              </a:rPr>
              <a:t>mphysema over 10 years</a:t>
            </a:r>
          </a:p>
          <a:p>
            <a:r>
              <a:rPr lang="en-US" altLang="zh-TW" dirty="0" smtClean="0">
                <a:latin typeface="Arial" charset="0"/>
                <a:ea typeface="新細明體" pitchFamily="18" charset="-120"/>
              </a:rPr>
              <a:t>Greater magnitude results seen in those with airflow limitation</a:t>
            </a:r>
          </a:p>
          <a:p>
            <a:r>
              <a:rPr lang="en-US" altLang="zh-TW" dirty="0" smtClean="0">
                <a:latin typeface="Arial" charset="0"/>
                <a:ea typeface="新細明體" pitchFamily="18" charset="-120"/>
              </a:rPr>
              <a:t>Further studies of aspirin as a preventative or therapeutic strategy in emphysema may be warranted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R. Graham Barr, MD, </a:t>
            </a:r>
            <a:r>
              <a:rPr lang="en-US" sz="2400" dirty="0" err="1" smtClean="0"/>
              <a:t>DrPH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Joseph Schwartz, PhD</a:t>
            </a:r>
          </a:p>
          <a:p>
            <a:pPr marL="0" indent="0">
              <a:buNone/>
            </a:pPr>
            <a:r>
              <a:rPr lang="en-US" sz="2400" dirty="0" smtClean="0"/>
              <a:t>Eric Hoffman, PhD</a:t>
            </a:r>
          </a:p>
          <a:p>
            <a:pPr marL="0" indent="0">
              <a:buNone/>
            </a:pPr>
            <a:r>
              <a:rPr lang="en-US" sz="2400" dirty="0" smtClean="0"/>
              <a:t>John Austin, MD</a:t>
            </a:r>
          </a:p>
          <a:p>
            <a:pPr marL="0" indent="0">
              <a:buNone/>
            </a:pPr>
            <a:r>
              <a:rPr lang="en-US" sz="2400" dirty="0" smtClean="0"/>
              <a:t>David R. Jacobs, </a:t>
            </a:r>
            <a:r>
              <a:rPr lang="en-US" sz="2400" dirty="0" err="1" smtClean="0"/>
              <a:t>Jr</a:t>
            </a:r>
            <a:r>
              <a:rPr lang="en-US" sz="2400" dirty="0" smtClean="0"/>
              <a:t>, PhD</a:t>
            </a:r>
          </a:p>
          <a:p>
            <a:pPr marL="0" indent="0">
              <a:buNone/>
            </a:pPr>
            <a:r>
              <a:rPr lang="en-US" sz="2400" dirty="0" smtClean="0"/>
              <a:t>Joel D. Kaufman, MD</a:t>
            </a:r>
          </a:p>
          <a:p>
            <a:pPr marL="0" indent="0">
              <a:buNone/>
            </a:pPr>
            <a:r>
              <a:rPr lang="en-US" sz="2400" dirty="0" smtClean="0"/>
              <a:t>Lewis J. Smith, MD</a:t>
            </a:r>
          </a:p>
          <a:p>
            <a:pPr marL="0" indent="0">
              <a:buNone/>
            </a:pPr>
            <a:r>
              <a:rPr lang="en-US" sz="2400" dirty="0" smtClean="0"/>
              <a:t>Karol E. Watson, MD, PhD</a:t>
            </a:r>
          </a:p>
          <a:p>
            <a:pPr marL="0" indent="0">
              <a:buNone/>
            </a:pPr>
            <a:r>
              <a:rPr lang="en-US" sz="2400" dirty="0" smtClean="0"/>
              <a:t>Russell P. Tracy, PhD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5626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Funding: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NIH R01 HL77612, RC1 HL100543, R01 HL75476, </a:t>
            </a:r>
            <a:r>
              <a:rPr lang="pt-BR" dirty="0">
                <a:solidFill>
                  <a:schemeClr val="tx2"/>
                </a:solidFill>
                <a:latin typeface="Arial"/>
                <a:cs typeface="Arial"/>
              </a:rPr>
              <a:t>R01-HL093081, 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N01-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HC-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95159 through N01-HC-95169, UL1-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TR000040; EPA R830543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, R831697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400800" y="2209800"/>
            <a:ext cx="2057400" cy="1981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553200" y="2438400"/>
            <a:ext cx="1905000" cy="1600200"/>
            <a:chOff x="3960" y="2344"/>
            <a:chExt cx="4581" cy="3913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121555 w 920"/>
                <a:gd name="T1" fmla="*/ 73875 h 2116"/>
                <a:gd name="T2" fmla="*/ 121555 w 920"/>
                <a:gd name="T3" fmla="*/ 24632 h 2116"/>
                <a:gd name="T4" fmla="*/ 96992 w 920"/>
                <a:gd name="T5" fmla="*/ 0 h 2116"/>
                <a:gd name="T6" fmla="*/ 72383 w 920"/>
                <a:gd name="T7" fmla="*/ 24632 h 2116"/>
                <a:gd name="T8" fmla="*/ 47770 w 920"/>
                <a:gd name="T9" fmla="*/ 73875 h 2116"/>
                <a:gd name="T10" fmla="*/ 23208 w 920"/>
                <a:gd name="T11" fmla="*/ 172318 h 2116"/>
                <a:gd name="T12" fmla="*/ 13366 w 920"/>
                <a:gd name="T13" fmla="*/ 285542 h 2116"/>
                <a:gd name="T14" fmla="*/ 103467 w 920"/>
                <a:gd name="T15" fmla="*/ 195319 h 2116"/>
                <a:gd name="T16" fmla="*/ 121555 w 920"/>
                <a:gd name="T17" fmla="*/ 73875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121555 w 920"/>
                <a:gd name="T1" fmla="*/ 73875 h 2116"/>
                <a:gd name="T2" fmla="*/ 121555 w 920"/>
                <a:gd name="T3" fmla="*/ 24632 h 2116"/>
                <a:gd name="T4" fmla="*/ 96992 w 920"/>
                <a:gd name="T5" fmla="*/ 0 h 2116"/>
                <a:gd name="T6" fmla="*/ 72383 w 920"/>
                <a:gd name="T7" fmla="*/ 24632 h 2116"/>
                <a:gd name="T8" fmla="*/ 47770 w 920"/>
                <a:gd name="T9" fmla="*/ 73875 h 2116"/>
                <a:gd name="T10" fmla="*/ 23208 w 920"/>
                <a:gd name="T11" fmla="*/ 172318 h 2116"/>
                <a:gd name="T12" fmla="*/ 13366 w 920"/>
                <a:gd name="T13" fmla="*/ 285542 h 2116"/>
                <a:gd name="T14" fmla="*/ 103467 w 920"/>
                <a:gd name="T15" fmla="*/ 195319 h 2116"/>
                <a:gd name="T16" fmla="*/ 121555 w 920"/>
                <a:gd name="T17" fmla="*/ 73875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0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600" i="1" dirty="0">
                  <a:solidFill>
                    <a:srgbClr val="000000"/>
                  </a:solidFill>
                  <a:latin typeface="Eras Demi ITC" charset="0"/>
                </a:rPr>
                <a:t>- Lung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04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562600" y="3886200"/>
            <a:ext cx="3581400" cy="2971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COPD and Emphysema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lower respiratory disease is the 3</a:t>
            </a:r>
            <a:r>
              <a:rPr lang="en-US" baseline="30000" dirty="0" smtClean="0"/>
              <a:t>rd</a:t>
            </a:r>
            <a:r>
              <a:rPr lang="en-US" dirty="0" smtClean="0"/>
              <a:t> leading cause of death in the U.S.</a:t>
            </a:r>
          </a:p>
          <a:p>
            <a:pPr lvl="1"/>
            <a:r>
              <a:rPr lang="en-US" dirty="0" smtClean="0"/>
              <a:t>Chronic obstructive pulmonary disease (COPD) is defined by airflow obstruction that is not fully reversible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4038600"/>
            <a:ext cx="487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/>
              <a:t>Emphysema is defined pathologically by the destruction of alveolar walls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267200"/>
            <a:ext cx="1418172" cy="2367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267200"/>
            <a:ext cx="1164058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388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  NORMAL       EMPHYSEMA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475" y="4267200"/>
            <a:ext cx="1946125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599" y="4267200"/>
            <a:ext cx="1943539" cy="25908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90600" y="51816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sz="200" dirty="0" smtClean="0"/>
          </a:p>
          <a:p>
            <a:pPr marL="457200" lvl="1" indent="0">
              <a:buNone/>
            </a:pPr>
            <a:r>
              <a:rPr lang="en-US" dirty="0" smtClean="0"/>
              <a:t>         – </a:t>
            </a:r>
            <a:r>
              <a:rPr lang="en-US" u="sng" dirty="0" smtClean="0"/>
              <a:t>and can be identified on CT scan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Auerbach</a:t>
            </a:r>
            <a:r>
              <a:rPr lang="en-US" sz="1600" dirty="0" smtClean="0">
                <a:latin typeface="Arial"/>
                <a:cs typeface="Arial"/>
              </a:rPr>
              <a:t>, NEJM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1972.  Takahashi, </a:t>
            </a:r>
            <a:r>
              <a:rPr lang="en-US" sz="1600" dirty="0" err="1" smtClean="0">
                <a:latin typeface="Arial"/>
                <a:cs typeface="Arial"/>
              </a:rPr>
              <a:t>Int</a:t>
            </a:r>
            <a:r>
              <a:rPr lang="en-US" sz="1600" dirty="0" smtClean="0">
                <a:latin typeface="Arial"/>
                <a:cs typeface="Arial"/>
              </a:rPr>
              <a:t> J COPD 2008.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" y="6248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Heron M, NVSR/CDC 2015.  </a:t>
            </a:r>
            <a:r>
              <a:rPr lang="en-US" sz="1600" dirty="0" err="1" smtClean="0">
                <a:latin typeface="Arial"/>
                <a:cs typeface="Arial"/>
              </a:rPr>
              <a:t>Pauwels</a:t>
            </a:r>
            <a:r>
              <a:rPr lang="en-US" sz="1600" dirty="0" smtClean="0">
                <a:latin typeface="Arial"/>
                <a:cs typeface="Arial"/>
              </a:rPr>
              <a:t>, AJRCCM 2001.</a:t>
            </a:r>
          </a:p>
        </p:txBody>
      </p:sp>
    </p:spTree>
    <p:extLst>
      <p:ext uri="{BB962C8B-B14F-4D97-AF65-F5344CB8AC3E}">
        <p14:creationId xmlns:p14="http://schemas.microsoft.com/office/powerpoint/2010/main" val="60572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143000"/>
          </a:xfrm>
        </p:spPr>
        <p:txBody>
          <a:bodyPr/>
          <a:lstStyle/>
          <a:p>
            <a:r>
              <a:rPr lang="en-US" sz="4400" dirty="0" smtClean="0">
                <a:latin typeface="Arial"/>
                <a:cs typeface="Arial"/>
              </a:rPr>
              <a:t>Importance of CT Emphysema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</a:t>
            </a:r>
            <a:r>
              <a:rPr lang="en-US" dirty="0" smtClean="0">
                <a:latin typeface="Arial"/>
                <a:cs typeface="Arial"/>
              </a:rPr>
              <a:t>rcent of emphysema-like lung on CT (“percent emphysema”) has been associated with</a:t>
            </a:r>
          </a:p>
          <a:p>
            <a:pPr lvl="1"/>
            <a:r>
              <a:rPr lang="en-US" sz="3000" dirty="0"/>
              <a:t>i</a:t>
            </a:r>
            <a:r>
              <a:rPr lang="en-US" sz="3000" dirty="0" smtClean="0"/>
              <a:t>ncreased dyspnea and hospitalizations</a:t>
            </a:r>
          </a:p>
          <a:p>
            <a:pPr lvl="1"/>
            <a:r>
              <a:rPr lang="en-US" sz="3000" dirty="0" smtClean="0"/>
              <a:t>reduced cardiac function and physical activity</a:t>
            </a:r>
          </a:p>
          <a:p>
            <a:pPr lvl="1"/>
            <a:r>
              <a:rPr lang="en-US" sz="3000" dirty="0"/>
              <a:t>i</a:t>
            </a:r>
            <a:r>
              <a:rPr lang="en-US" sz="3000" dirty="0" smtClean="0"/>
              <a:t>ncreased mortality in those with COPD, and in the general population without COPD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732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Oelsner</a:t>
            </a:r>
            <a:r>
              <a:rPr lang="en-US" sz="1600" dirty="0" smtClean="0">
                <a:latin typeface="Arial"/>
                <a:cs typeface="Arial"/>
              </a:rPr>
              <a:t>, Am J Med, 2014.  McAllister, </a:t>
            </a:r>
            <a:r>
              <a:rPr lang="en-US" sz="1600" dirty="0" err="1" smtClean="0">
                <a:latin typeface="Arial"/>
                <a:cs typeface="Arial"/>
              </a:rPr>
              <a:t>PloS</a:t>
            </a:r>
            <a:r>
              <a:rPr lang="en-US" sz="1600" dirty="0" smtClean="0">
                <a:latin typeface="Arial"/>
                <a:cs typeface="Arial"/>
              </a:rPr>
              <a:t> One 2014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smtClean="0">
                <a:latin typeface="Arial"/>
                <a:cs typeface="Arial"/>
              </a:rPr>
              <a:t> Barr, NEJM, 2010.  Lo </a:t>
            </a:r>
            <a:r>
              <a:rPr lang="en-US" sz="1600" dirty="0" err="1" smtClean="0">
                <a:latin typeface="Arial"/>
                <a:cs typeface="Arial"/>
              </a:rPr>
              <a:t>Cascio</a:t>
            </a:r>
            <a:r>
              <a:rPr lang="en-US" sz="1600" dirty="0" smtClean="0">
                <a:latin typeface="Arial"/>
                <a:cs typeface="Arial"/>
              </a:rPr>
              <a:t>, submitted. </a:t>
            </a:r>
            <a:r>
              <a:rPr lang="en-US" sz="1600" dirty="0" err="1">
                <a:latin typeface="Arial"/>
                <a:cs typeface="Arial"/>
              </a:rPr>
              <a:t>Johannessen</a:t>
            </a:r>
            <a:r>
              <a:rPr lang="en-US" sz="1600" dirty="0">
                <a:latin typeface="Arial"/>
                <a:cs typeface="Arial"/>
              </a:rPr>
              <a:t>, AJRCCM, 2013</a:t>
            </a:r>
            <a:r>
              <a:rPr lang="en-US" sz="1600" dirty="0" smtClean="0">
                <a:latin typeface="Arial"/>
                <a:cs typeface="Arial"/>
              </a:rPr>
              <a:t>.  </a:t>
            </a:r>
            <a:r>
              <a:rPr lang="en-US" sz="1600" dirty="0" err="1" smtClean="0">
                <a:latin typeface="Arial"/>
                <a:cs typeface="Arial"/>
              </a:rPr>
              <a:t>Oelsner</a:t>
            </a:r>
            <a:r>
              <a:rPr lang="en-US" sz="1600" dirty="0">
                <a:latin typeface="Arial"/>
                <a:cs typeface="Arial"/>
              </a:rPr>
              <a:t>, Ann </a:t>
            </a:r>
            <a:r>
              <a:rPr lang="en-US" sz="1600" dirty="0" err="1">
                <a:latin typeface="Arial"/>
                <a:cs typeface="Arial"/>
              </a:rPr>
              <a:t>Int</a:t>
            </a:r>
            <a:r>
              <a:rPr lang="en-US" sz="1600" dirty="0">
                <a:latin typeface="Arial"/>
                <a:cs typeface="Arial"/>
              </a:rPr>
              <a:t> Med, 2014. 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48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sz="4000" dirty="0" smtClean="0"/>
              <a:t>Pulmonary </a:t>
            </a:r>
            <a:r>
              <a:rPr lang="en-US" sz="4000" dirty="0" err="1" smtClean="0"/>
              <a:t>Microvascular</a:t>
            </a:r>
            <a:r>
              <a:rPr lang="en-US" sz="4000" dirty="0" smtClean="0"/>
              <a:t> Damage Occurs in Emphysema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1143000"/>
          </a:xfrm>
        </p:spPr>
        <p:txBody>
          <a:bodyPr/>
          <a:lstStyle/>
          <a:p>
            <a:r>
              <a:rPr lang="en-US" dirty="0" smtClean="0"/>
              <a:t>Pulmonary capillaries are integral to the alveolar wall</a:t>
            </a:r>
            <a:endParaRPr lang="en-US" u="sng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152400" y="2590800"/>
            <a:ext cx="47244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  		NORMAL 	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90800"/>
            <a:ext cx="4572000" cy="3718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EMPHYSEMA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29000" y="2002536"/>
            <a:ext cx="5562600" cy="8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and damaged in emphysema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6844" y="2953512"/>
            <a:ext cx="5508844" cy="448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953836"/>
            <a:ext cx="4876800" cy="395169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4572000" y="2590800"/>
            <a:ext cx="0" cy="449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			        </a:t>
            </a:r>
            <a:r>
              <a:rPr lang="en-US" sz="1600" dirty="0" smtClean="0">
                <a:latin typeface="Arial"/>
                <a:cs typeface="Arial"/>
              </a:rPr>
              <a:t>Reid JA, Thorax, </a:t>
            </a:r>
            <a:r>
              <a:rPr lang="en-US" sz="1600" dirty="0">
                <a:latin typeface="Arial"/>
                <a:cs typeface="Arial"/>
              </a:rPr>
              <a:t>1963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98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1430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Emphysema and Platelet Activation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486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dirty="0" smtClean="0"/>
              <a:t>Vascular diseases often involve platelet activation, which may also be </a:t>
            </a:r>
            <a:r>
              <a:rPr lang="en-US" sz="3000" dirty="0"/>
              <a:t>important in </a:t>
            </a:r>
            <a:r>
              <a:rPr lang="en-US" sz="3000" dirty="0" smtClean="0"/>
              <a:t>the development of emphysema</a:t>
            </a:r>
            <a:endParaRPr lang="en-US" sz="3000" dirty="0"/>
          </a:p>
          <a:p>
            <a:pPr>
              <a:spcBef>
                <a:spcPts val="1200"/>
              </a:spcBef>
            </a:pPr>
            <a:r>
              <a:rPr lang="en-US" sz="3000" dirty="0" smtClean="0">
                <a:solidFill>
                  <a:srgbClr val="FFFCFE"/>
                </a:solidFill>
              </a:rPr>
              <a:t>Aspirin reduces platelet activation via COX-1 dependent thromboxane A</a:t>
            </a:r>
            <a:r>
              <a:rPr lang="en-US" sz="3000" baseline="-25000" dirty="0" smtClean="0">
                <a:solidFill>
                  <a:srgbClr val="FFFCFE"/>
                </a:solidFill>
              </a:rPr>
              <a:t>2 </a:t>
            </a:r>
            <a:r>
              <a:rPr lang="en-US" sz="3000" dirty="0" smtClean="0">
                <a:solidFill>
                  <a:srgbClr val="FFFCFE"/>
                </a:solidFill>
              </a:rPr>
              <a:t>(TXA</a:t>
            </a:r>
            <a:r>
              <a:rPr lang="en-US" sz="3000" baseline="-25000" dirty="0" smtClean="0">
                <a:solidFill>
                  <a:srgbClr val="FFFCFE"/>
                </a:solidFill>
              </a:rPr>
              <a:t>2</a:t>
            </a:r>
            <a:r>
              <a:rPr lang="en-US" sz="3000" dirty="0" smtClean="0">
                <a:solidFill>
                  <a:srgbClr val="FFFCFE"/>
                </a:solidFill>
              </a:rPr>
              <a:t>)</a:t>
            </a:r>
            <a:endParaRPr lang="en-US" sz="3000" dirty="0">
              <a:solidFill>
                <a:srgbClr val="FFFCFE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600" dirty="0" smtClean="0">
                <a:solidFill>
                  <a:srgbClr val="FFFCFE"/>
                </a:solidFill>
              </a:rPr>
              <a:t>TXA</a:t>
            </a:r>
            <a:r>
              <a:rPr lang="en-US" sz="2600" baseline="-25000" dirty="0" smtClean="0">
                <a:solidFill>
                  <a:srgbClr val="FFFCFE"/>
                </a:solidFill>
              </a:rPr>
              <a:t>2</a:t>
            </a:r>
            <a:r>
              <a:rPr lang="en-US" sz="2600" dirty="0" smtClean="0">
                <a:solidFill>
                  <a:srgbClr val="FFFCFE"/>
                </a:solidFill>
              </a:rPr>
              <a:t> causes vasoconstriction and inflammatory cell recruitment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421366"/>
            <a:ext cx="14055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Aspirin use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233020"/>
            <a:ext cx="28956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Improve blood flow </a:t>
            </a:r>
            <a:r>
              <a:rPr lang="en-US" dirty="0" smtClean="0">
                <a:latin typeface="Arial"/>
                <a:cs typeface="Arial"/>
              </a:rPr>
              <a:t>in </a:t>
            </a:r>
            <a:r>
              <a:rPr lang="en-US" sz="2400" dirty="0" smtClean="0">
                <a:latin typeface="Arial"/>
                <a:cs typeface="Arial"/>
              </a:rPr>
              <a:t>pulmonary capillaries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241667"/>
            <a:ext cx="2177910" cy="120032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Slow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progression of emphysema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1862783" y="5833185"/>
            <a:ext cx="880417" cy="368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38800" y="5867400"/>
            <a:ext cx="898705" cy="368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7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"/>
                <a:cs typeface="Arial"/>
              </a:rPr>
              <a:t>Hypothesis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>
                <a:latin typeface="Arial"/>
                <a:cs typeface="Arial"/>
              </a:rPr>
              <a:t>Regular aspirin use is associated with a slower longitudinal progression of percent emphysema, measured on CT, over 10 years</a:t>
            </a:r>
            <a:endParaRPr lang="en-US" sz="3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9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86800" cy="11430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Multi-Ethnic Study of Atherosclerosis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458200" cy="5486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MESA </a:t>
            </a:r>
            <a:r>
              <a:rPr lang="en-US" dirty="0" smtClean="0"/>
              <a:t>enrolled</a:t>
            </a:r>
            <a:r>
              <a:rPr lang="en-US" dirty="0" smtClean="0">
                <a:latin typeface="Arial"/>
                <a:cs typeface="Arial"/>
              </a:rPr>
              <a:t> 6,814 participants ages 45-84 in 2000-02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White, black, Hispanic and Chinese-American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Free </a:t>
            </a:r>
            <a:r>
              <a:rPr lang="en-US" dirty="0"/>
              <a:t>of clinical cardiovascular </a:t>
            </a:r>
            <a:r>
              <a:rPr lang="en-US" dirty="0" smtClean="0"/>
              <a:t>disease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MESA Lung longitudinal cohort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4,472 participants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Median follow-up of 9.2 years, and 3 CT scans</a:t>
            </a:r>
          </a:p>
          <a:p>
            <a:pPr lvl="1">
              <a:spcBef>
                <a:spcPts val="1200"/>
              </a:spcBef>
            </a:pPr>
            <a:r>
              <a:rPr lang="en-US" dirty="0" err="1" smtClean="0"/>
              <a:t>Spirometry</a:t>
            </a:r>
            <a:r>
              <a:rPr lang="en-US" dirty="0" smtClean="0"/>
              <a:t> completed in a subset at 5 years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Aspirin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Medication bottles were brought to each visit and </a:t>
            </a:r>
            <a:r>
              <a:rPr lang="en-US" dirty="0" smtClean="0"/>
              <a:t>information was recorded at each visit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Regular aspirin use (3+ days per week)  was self-</a:t>
            </a:r>
            <a:r>
              <a:rPr lang="en-US" dirty="0" smtClean="0"/>
              <a:t>reported at each 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9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33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Percent Emphysema on CT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= voxels ≤ -950 HU / total lung </a:t>
            </a:r>
            <a:r>
              <a:rPr lang="en-US" dirty="0" smtClean="0"/>
              <a:t>voxels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(corrected for outside air attenuation)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>
                <a:latin typeface="Arial"/>
                <a:cs typeface="Arial"/>
              </a:rPr>
              <a:t>Cardiac </a:t>
            </a:r>
            <a:r>
              <a:rPr lang="en-US" dirty="0">
                <a:latin typeface="Arial"/>
                <a:cs typeface="Arial"/>
              </a:rPr>
              <a:t>CT </a:t>
            </a:r>
            <a:r>
              <a:rPr lang="en-US" dirty="0" smtClean="0">
                <a:latin typeface="Arial"/>
                <a:cs typeface="Arial"/>
              </a:rPr>
              <a:t>scans performed </a:t>
            </a:r>
            <a:r>
              <a:rPr lang="en-US" dirty="0">
                <a:latin typeface="Arial"/>
                <a:cs typeface="Arial"/>
              </a:rPr>
              <a:t>at baseline and </a:t>
            </a:r>
            <a:r>
              <a:rPr lang="en-US" dirty="0" smtClean="0">
                <a:latin typeface="Arial"/>
                <a:cs typeface="Arial"/>
              </a:rPr>
              <a:t>up to 2 times in follow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up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F</a:t>
            </a:r>
            <a:r>
              <a:rPr lang="en-US" dirty="0" smtClean="0">
                <a:latin typeface="Arial"/>
                <a:cs typeface="Arial"/>
              </a:rPr>
              <a:t>ull </a:t>
            </a:r>
            <a:r>
              <a:rPr lang="en-US" dirty="0">
                <a:latin typeface="Arial"/>
                <a:cs typeface="Arial"/>
              </a:rPr>
              <a:t>lung CT scans at 10 year follow-</a:t>
            </a:r>
            <a:r>
              <a:rPr lang="en-US" dirty="0" smtClean="0">
                <a:latin typeface="Arial"/>
                <a:cs typeface="Arial"/>
              </a:rPr>
              <a:t>up</a:t>
            </a:r>
          </a:p>
          <a:p>
            <a:pPr>
              <a:spcBef>
                <a:spcPts val="0"/>
              </a:spcBef>
            </a:pP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98" y="4730163"/>
            <a:ext cx="4637902" cy="1442037"/>
          </a:xfrm>
          <a:prstGeom prst="rect">
            <a:avLst/>
          </a:prstGeom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Percent Emphysema</a:t>
            </a:r>
            <a:endParaRPr lang="en-US" sz="4400" dirty="0" smtClean="0">
              <a:latin typeface="Arial"/>
              <a:cs typeface="Arial"/>
            </a:endParaRP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7467600" y="457200"/>
            <a:ext cx="990600" cy="742950"/>
            <a:chOff x="3960" y="2344"/>
            <a:chExt cx="4581" cy="3913"/>
          </a:xfrm>
        </p:grpSpPr>
        <p:sp>
          <p:nvSpPr>
            <p:cNvPr id="7179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3043 w 920"/>
                <a:gd name="T1" fmla="*/ 1847 h 2116"/>
                <a:gd name="T2" fmla="*/ 3043 w 920"/>
                <a:gd name="T3" fmla="*/ 616 h 2116"/>
                <a:gd name="T4" fmla="*/ 2428 w 920"/>
                <a:gd name="T5" fmla="*/ 0 h 2116"/>
                <a:gd name="T6" fmla="*/ 1812 w 920"/>
                <a:gd name="T7" fmla="*/ 616 h 2116"/>
                <a:gd name="T8" fmla="*/ 1196 w 920"/>
                <a:gd name="T9" fmla="*/ 1847 h 2116"/>
                <a:gd name="T10" fmla="*/ 581 w 920"/>
                <a:gd name="T11" fmla="*/ 4309 h 2116"/>
                <a:gd name="T12" fmla="*/ 335 w 920"/>
                <a:gd name="T13" fmla="*/ 7140 h 2116"/>
                <a:gd name="T14" fmla="*/ 2590 w 920"/>
                <a:gd name="T15" fmla="*/ 4884 h 2116"/>
                <a:gd name="T16" fmla="*/ 3043 w 920"/>
                <a:gd name="T17" fmla="*/ 18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3043 w 920"/>
                <a:gd name="T1" fmla="*/ 1847 h 2116"/>
                <a:gd name="T2" fmla="*/ 3043 w 920"/>
                <a:gd name="T3" fmla="*/ 616 h 2116"/>
                <a:gd name="T4" fmla="*/ 2428 w 920"/>
                <a:gd name="T5" fmla="*/ 0 h 2116"/>
                <a:gd name="T6" fmla="*/ 1812 w 920"/>
                <a:gd name="T7" fmla="*/ 616 h 2116"/>
                <a:gd name="T8" fmla="*/ 1196 w 920"/>
                <a:gd name="T9" fmla="*/ 1847 h 2116"/>
                <a:gd name="T10" fmla="*/ 581 w 920"/>
                <a:gd name="T11" fmla="*/ 4309 h 2116"/>
                <a:gd name="T12" fmla="*/ 335 w 920"/>
                <a:gd name="T13" fmla="*/ 7140 h 2116"/>
                <a:gd name="T14" fmla="*/ 2590 w 920"/>
                <a:gd name="T15" fmla="*/ 4884 h 2116"/>
                <a:gd name="T16" fmla="*/ 3043 w 920"/>
                <a:gd name="T17" fmla="*/ 18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81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4" r:link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  <p:sp>
        <p:nvSpPr>
          <p:cNvPr id="7178" name="TextBox 13"/>
          <p:cNvSpPr txBox="1">
            <a:spLocks noChangeArrowheads="1"/>
          </p:cNvSpPr>
          <p:nvPr/>
        </p:nvSpPr>
        <p:spPr bwMode="auto">
          <a:xfrm rot="10800000" flipV="1">
            <a:off x="6553200" y="6519446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Hoffman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/>
                <a:cs typeface="Arial"/>
              </a:rPr>
              <a:t>Acad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Rad, 2009.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715000" y="4724400"/>
            <a:ext cx="2209800" cy="1447800"/>
          </a:xfrm>
          <a:prstGeom prst="rect">
            <a:avLst/>
          </a:prstGeom>
          <a:noFill/>
          <a:ln w="19050" cmpd="sng">
            <a:solidFill>
              <a:srgbClr val="161616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For comparison the lower 2/3 of the full lung scans were used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78352" y="5181600"/>
            <a:ext cx="16794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95400" y="4724400"/>
            <a:ext cx="1981200" cy="38100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 smtClean="0">
                <a:latin typeface="Arial"/>
                <a:cs typeface="Arial"/>
              </a:rPr>
              <a:t>Cardiac CT scan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H:\Asthma\template.ppt</Template>
  <TotalTime>24429</TotalTime>
  <Words>1150</Words>
  <Application>Microsoft Macintosh PowerPoint</Application>
  <PresentationFormat>On-screen Show (4:3)</PresentationFormat>
  <Paragraphs>166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template</vt:lpstr>
      <vt:lpstr>Aspirin Use and Longitudinal Progression of Percent Emphysema:  The MESA Lung Study</vt:lpstr>
      <vt:lpstr>COPD and Emphysema</vt:lpstr>
      <vt:lpstr>Importance of CT Emphysema</vt:lpstr>
      <vt:lpstr>Pulmonary Microvascular Damage Occurs in Emphysema</vt:lpstr>
      <vt:lpstr>Emphysema and Platelet Activation</vt:lpstr>
      <vt:lpstr>Hypothesis</vt:lpstr>
      <vt:lpstr>Multi-Ethnic Study of Atherosclerosis</vt:lpstr>
      <vt:lpstr>Aspirin Use</vt:lpstr>
      <vt:lpstr>Percent Emphysema</vt:lpstr>
      <vt:lpstr>Statistical Analysis</vt:lpstr>
      <vt:lpstr>Results – Aspirin Use </vt:lpstr>
      <vt:lpstr>Results – Demographics</vt:lpstr>
      <vt:lpstr>PowerPoint Presentation</vt:lpstr>
      <vt:lpstr>Association of Different Aspirin Exposures with Change in % Emphysema</vt:lpstr>
      <vt:lpstr>Association of Aspirin Use with Change in % Emphysema in Subgroups</vt:lpstr>
      <vt:lpstr>Association of Aspirin Use with Change in % Emphysema by Airflow Limitation</vt:lpstr>
      <vt:lpstr>Limitations 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Information System</dc:creator>
  <cp:lastModifiedBy>Carrie Aaron</cp:lastModifiedBy>
  <cp:revision>695</cp:revision>
  <cp:lastPrinted>2016-03-22T03:32:39Z</cp:lastPrinted>
  <dcterms:created xsi:type="dcterms:W3CDTF">1995-06-02T22:19:30Z</dcterms:created>
  <dcterms:modified xsi:type="dcterms:W3CDTF">2016-03-23T12:54:24Z</dcterms:modified>
</cp:coreProperties>
</file>