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582" r:id="rId2"/>
    <p:sldId id="583" r:id="rId3"/>
    <p:sldId id="312" r:id="rId4"/>
    <p:sldId id="581" r:id="rId5"/>
    <p:sldId id="265" r:id="rId6"/>
    <p:sldId id="269" r:id="rId7"/>
    <p:sldId id="279" r:id="rId8"/>
    <p:sldId id="584" r:id="rId9"/>
    <p:sldId id="281" r:id="rId10"/>
    <p:sldId id="585" r:id="rId11"/>
    <p:sldId id="587" r:id="rId12"/>
    <p:sldId id="588" r:id="rId13"/>
    <p:sldId id="589" r:id="rId14"/>
    <p:sldId id="590" r:id="rId15"/>
    <p:sldId id="591" r:id="rId16"/>
    <p:sldId id="592" r:id="rId17"/>
    <p:sldId id="586" r:id="rId18"/>
    <p:sldId id="594" r:id="rId19"/>
    <p:sldId id="595" r:id="rId20"/>
    <p:sldId id="287" r:id="rId21"/>
    <p:sldId id="288" r:id="rId22"/>
    <p:sldId id="596" r:id="rId23"/>
    <p:sldId id="597" r:id="rId24"/>
    <p:sldId id="59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D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/>
    <p:restoredTop sz="75433" autoAdjust="0"/>
  </p:normalViewPr>
  <p:slideViewPr>
    <p:cSldViewPr>
      <p:cViewPr>
        <p:scale>
          <a:sx n="86" d="100"/>
          <a:sy n="86" d="100"/>
        </p:scale>
        <p:origin x="2984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86DFF-836E-4B7B-A97D-2A493B6F4B9A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01984-9DB9-45A7-8904-DFC7420F8B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79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226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Definition of early HF: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 will define early HF based on the combination of: (1) symptoms and signs of HF and (2) objective abnormalities of cardiac structure and/or function on echocardiography. We utilized the Kansas City Cardiomyopathy Survey to identify symptoms of HF in study participants. Signs of HF will include 6MWT distance significantly below age- and gender-specific norms; elevated NT-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proBNP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and echocardiographic signs of HF, including elevated left atrial pressure (E/e’ ratio) or right atrial pressure (size and collapsibility of the inferior vena cava); increased pulmonary artery systolic pressure; and/or reduced cardiac output (estimated using the LV outflow tract velocity-time integral). Abnormalities in cardiac structure and function on echocardiography will include cardiac chamber dilation, LV or RV systolic dysfunction, LV hypertrophy, LV diastolic dysfunction, and/or overt LV systolic dysfunction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,. reduced LVEF).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B7021-353E-4798-90A1-E6BB1525AEEC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64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530FA5-996B-4143-B09C-07CFE5B2619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77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B530FA5-996B-4143-B09C-07CFE5B2619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732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E01984-9DB9-45A7-8904-DFC7420F8B4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667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2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01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80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260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0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0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4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97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5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0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3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8E3D1-F2D0-45F5-B8FD-CA6713C2F188}" type="datetimeFigureOut">
              <a:rPr lang="en-US" smtClean="0"/>
              <a:t>6/28/20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7E93-057A-4DAE-92F1-94D076387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file:////Users/jsb616/Dropbox%20(HFpEF)/SiM%202015/k1.avi.avi" TargetMode="External"/><Relationship Id="rId1" Type="http://schemas.microsoft.com/office/2007/relationships/media" Target="file:////Users/jsb616/Dropbox%20(HFpEF)/SiM%202015/k1.avi.avi" TargetMode="Externa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8F0E4-53D8-3E4B-8A45-9DAE4B769E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MESA Early Heart Failure Study </a:t>
            </a:r>
            <a:r>
              <a:rPr lang="en-US" dirty="0"/>
              <a:t>2020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ECDEC-6A14-9144-A71B-00CBF8392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Sanjiv Shah / Alain </a:t>
            </a:r>
            <a:r>
              <a:rPr lang="en-US" dirty="0" err="1">
                <a:solidFill>
                  <a:schemeClr val="tx1"/>
                </a:solidFill>
              </a:rPr>
              <a:t>Bertoni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Northwestern/ Wake Forest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9315A7F-FDA1-1642-A27A-08EEDA2B4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4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/>
              <a:t>MESA Early Heart Failure Algorithm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FA02876-9557-6940-B42F-0CAF3C1B87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066800"/>
            <a:ext cx="6175948" cy="562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357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257175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300" b="1" dirty="0"/>
              <a:t>Kansas City Cardiomyopathy Questionnaire Short Version (KCCQ-12)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8005927-AF08-BA49-BE18-809EFE5D468A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KCCQ: 23-item questionnaire designed to capture HF symptoms and QOL limitations</a:t>
            </a:r>
          </a:p>
          <a:p>
            <a:r>
              <a:rPr lang="en-US" sz="2800" dirty="0"/>
              <a:t>Short version (KCCQ-12; </a:t>
            </a:r>
            <a:r>
              <a:rPr lang="en-US" sz="2800" dirty="0" err="1"/>
              <a:t>Spertus</a:t>
            </a:r>
            <a:r>
              <a:rPr lang="en-US" sz="2800" dirty="0"/>
              <a:t> &amp; Jones 2015) has good psychometric properties</a:t>
            </a:r>
          </a:p>
          <a:p>
            <a:pPr lvl="1"/>
            <a:r>
              <a:rPr lang="en-US" sz="2400" dirty="0"/>
              <a:t>Score ranges from 0-100 (0=worst, 100=best)</a:t>
            </a:r>
          </a:p>
          <a:p>
            <a:r>
              <a:rPr lang="en-US" sz="2800" dirty="0"/>
              <a:t>Minimal clinically important difference: 5 points</a:t>
            </a:r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441BCEC-5957-F046-BB69-34869C39B4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63199"/>
              </p:ext>
            </p:extLst>
          </p:nvPr>
        </p:nvGraphicFramePr>
        <p:xfrm>
          <a:off x="1066800" y="4419600"/>
          <a:ext cx="6629400" cy="1931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2177074099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392604352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335979374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3797742599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224488818"/>
                    </a:ext>
                  </a:extLst>
                </a:gridCol>
              </a:tblGrid>
              <a:tr h="512445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Stable 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Clinic Visit HF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00226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+mn-lt"/>
                        </a:rPr>
                        <a:t>NYHA Class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Mean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Mean</a:t>
                      </a:r>
                      <a:r>
                        <a:rPr lang="en-US" sz="1800" u="none" strike="noStrike" baseline="0" dirty="0">
                          <a:effectLst/>
                          <a:latin typeface="+mn-lt"/>
                        </a:rPr>
                        <a:t> (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SD)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0909597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86 (15)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80 (15)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02790827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73 (19)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115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69 (20)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05508666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III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50 (21)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115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51(22)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921875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IV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+mn-lt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29 (29)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28(25)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2209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563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/>
              <a:t>KCCQ-12 summary score results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D87F027-E3B9-D64B-883B-314137D2290D}"/>
              </a:ext>
            </a:extLst>
          </p:cNvPr>
          <p:cNvSpPr txBox="1"/>
          <p:nvPr/>
        </p:nvSpPr>
        <p:spPr>
          <a:xfrm>
            <a:off x="0" y="50292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MESA Exam 6 KCCQ-12 summary score: mean 90.4, SD 13.8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KCCQ-12 summary score &lt;80: 15% prevalence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KCCQ-12 summary score &lt;85: 20% prevalence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6CD680-6651-264F-A1DB-B21E63D88E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43000"/>
            <a:ext cx="4419600" cy="3681271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D0B3A56D-E455-A649-B8E2-A8EBD17005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5871954"/>
              </p:ext>
            </p:extLst>
          </p:nvPr>
        </p:nvGraphicFramePr>
        <p:xfrm>
          <a:off x="5186413" y="1676400"/>
          <a:ext cx="3776313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771">
                  <a:extLst>
                    <a:ext uri="{9D8B030D-6E8A-4147-A177-3AD203B41FA5}">
                      <a16:colId xmlns:a16="http://schemas.microsoft.com/office/drawing/2014/main" val="4030174699"/>
                    </a:ext>
                  </a:extLst>
                </a:gridCol>
                <a:gridCol w="1258771">
                  <a:extLst>
                    <a:ext uri="{9D8B030D-6E8A-4147-A177-3AD203B41FA5}">
                      <a16:colId xmlns:a16="http://schemas.microsoft.com/office/drawing/2014/main" val="2090032701"/>
                    </a:ext>
                  </a:extLst>
                </a:gridCol>
                <a:gridCol w="1258771">
                  <a:extLst>
                    <a:ext uri="{9D8B030D-6E8A-4147-A177-3AD203B41FA5}">
                      <a16:colId xmlns:a16="http://schemas.microsoft.com/office/drawing/2014/main" val="2306796087"/>
                    </a:ext>
                  </a:extLst>
                </a:gridCol>
              </a:tblGrid>
              <a:tr h="3810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Age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 Categories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Mean KCCQ-12 score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2061106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Female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36547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55-64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92.1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93.6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108922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65-74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94.3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7813155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75-84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87.0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90.7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8650965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&gt;=85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82.4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87.2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1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871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6MWT distance distribution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95FB3B-0B20-8A43-B8B7-F3AB2C0A9A9C}"/>
              </a:ext>
            </a:extLst>
          </p:cNvPr>
          <p:cNvSpPr txBox="1"/>
          <p:nvPr/>
        </p:nvSpPr>
        <p:spPr>
          <a:xfrm>
            <a:off x="0" y="5029200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Mean age 74 years, 53% female, 40% White, 13% Chinese, 25% Black, 22% Hispanic</a:t>
            </a:r>
          </a:p>
          <a:p>
            <a:pPr marL="2871788" lvl="6" indent="-317500">
              <a:buFont typeface="Arial" panose="020B0604020202020204" pitchFamily="34" charset="0"/>
              <a:buChar char="•"/>
            </a:pPr>
            <a:r>
              <a:rPr lang="en-US" sz="2000" dirty="0"/>
              <a:t>Mean distance: 410 meters (SD 96)</a:t>
            </a:r>
          </a:p>
          <a:p>
            <a:pPr marL="2871788" lvl="6" indent="-317500">
              <a:buFont typeface="Arial" panose="020B0604020202020204" pitchFamily="34" charset="0"/>
              <a:buChar char="•"/>
            </a:pPr>
            <a:r>
              <a:rPr lang="en-US" sz="2000" dirty="0"/>
              <a:t>25</a:t>
            </a:r>
            <a:r>
              <a:rPr lang="en-US" sz="2000" baseline="30000" dirty="0"/>
              <a:t>th</a:t>
            </a:r>
            <a:r>
              <a:rPr lang="en-US" sz="2000" dirty="0"/>
              <a:t> percentile: 348 meters</a:t>
            </a:r>
          </a:p>
          <a:p>
            <a:pPr marL="2871788" lvl="6" indent="-317500">
              <a:buFont typeface="Arial" panose="020B0604020202020204" pitchFamily="34" charset="0"/>
              <a:buChar char="•"/>
            </a:pPr>
            <a:r>
              <a:rPr lang="en-US" sz="2000" dirty="0"/>
              <a:t>Median: 410 meters</a:t>
            </a:r>
          </a:p>
          <a:p>
            <a:pPr marL="2871788" lvl="6" indent="-317500">
              <a:buFont typeface="Arial" panose="020B0604020202020204" pitchFamily="34" charset="0"/>
              <a:buChar char="•"/>
            </a:pPr>
            <a:r>
              <a:rPr lang="en-US" sz="2000" dirty="0"/>
              <a:t>75</a:t>
            </a:r>
            <a:r>
              <a:rPr lang="en-US" sz="2000" baseline="30000" dirty="0"/>
              <a:t>th</a:t>
            </a:r>
            <a:r>
              <a:rPr lang="en-US" sz="2000" dirty="0"/>
              <a:t> percentile 476 meters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585D13-EDF0-B841-9D15-82F93950ED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8800" y="1048005"/>
            <a:ext cx="5306400" cy="388417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5D974D5-8082-0941-A9DD-F0C196E8DE66}"/>
              </a:ext>
            </a:extLst>
          </p:cNvPr>
          <p:cNvSpPr/>
          <p:nvPr/>
        </p:nvSpPr>
        <p:spPr>
          <a:xfrm>
            <a:off x="5837916" y="1219200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400" b="1" dirty="0"/>
              <a:t>N=2531 </a:t>
            </a:r>
          </a:p>
        </p:txBody>
      </p:sp>
    </p:spTree>
    <p:extLst>
      <p:ext uri="{BB962C8B-B14F-4D97-AF65-F5344CB8AC3E}">
        <p14:creationId xmlns:p14="http://schemas.microsoft.com/office/powerpoint/2010/main" val="1038808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CHS formula for 6MWD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A870CFA-5916-DF45-8250-E31AA7F6D2E0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Reference equation for 6MWD from healthy subset of CHS [Enright et al, </a:t>
            </a:r>
            <a:r>
              <a:rPr lang="en-US" i="1" dirty="0"/>
              <a:t>Chest</a:t>
            </a:r>
            <a:r>
              <a:rPr lang="en-US" dirty="0"/>
              <a:t> 2003]</a:t>
            </a:r>
          </a:p>
          <a:p>
            <a:r>
              <a:rPr lang="en-US" dirty="0"/>
              <a:t>For the total distance walked in meters:</a:t>
            </a:r>
          </a:p>
          <a:p>
            <a:pPr lvl="1"/>
            <a:r>
              <a:rPr lang="en-US" dirty="0"/>
              <a:t>Women: 493 + (2.2 × height [cm]) − (0.93 × weight [kg]) − (5.3 × age)</a:t>
            </a:r>
          </a:p>
          <a:p>
            <a:pPr lvl="1"/>
            <a:r>
              <a:rPr lang="en-US" dirty="0"/>
              <a:t>Men: same formula except add 17 meters to the calculated value</a:t>
            </a:r>
          </a:p>
          <a:p>
            <a:pPr lvl="1"/>
            <a:r>
              <a:rPr lang="en-US" dirty="0"/>
              <a:t>Subtract 100 meters from the calculated value for the lower limit of the normal range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9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/>
              <a:t>NTproBNP</a:t>
            </a:r>
            <a:endParaRPr lang="en-US" sz="5400" b="1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C6A4C96-9011-C541-BE30-AC4CC9C4200D}"/>
              </a:ext>
            </a:extLst>
          </p:cNvPr>
          <p:cNvSpPr txBox="1">
            <a:spLocks/>
          </p:cNvSpPr>
          <p:nvPr/>
        </p:nvSpPr>
        <p:spPr>
          <a:xfrm>
            <a:off x="457200" y="1265237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100" dirty="0"/>
              <a:t>In MESA Exam 6 participants, </a:t>
            </a:r>
            <a:r>
              <a:rPr lang="en-US" sz="3100" dirty="0" err="1"/>
              <a:t>NTproBNP</a:t>
            </a:r>
            <a:r>
              <a:rPr lang="en-US" sz="3100" dirty="0"/>
              <a:t> was assayed using standard ELISA assay (n=1000) and </a:t>
            </a:r>
            <a:r>
              <a:rPr lang="en-US" sz="3100" dirty="0" err="1"/>
              <a:t>Olink</a:t>
            </a:r>
            <a:r>
              <a:rPr lang="en-US" sz="3100" dirty="0"/>
              <a:t> CVD3 proteomic panel (proximity extension assay) (n=3300) and expressed in log</a:t>
            </a:r>
            <a:r>
              <a:rPr lang="en-US" sz="3100" baseline="-25000" dirty="0"/>
              <a:t>2</a:t>
            </a:r>
            <a:r>
              <a:rPr lang="en-US" sz="3100" dirty="0"/>
              <a:t> Normalized Protein </a:t>
            </a:r>
            <a:r>
              <a:rPr lang="en-US" sz="3100" dirty="0" err="1"/>
              <a:t>eXpression</a:t>
            </a:r>
            <a:r>
              <a:rPr lang="en-US" sz="3100" dirty="0"/>
              <a:t> (NPX) units</a:t>
            </a:r>
          </a:p>
          <a:p>
            <a:r>
              <a:rPr lang="en-US" sz="3100" dirty="0"/>
              <a:t>Regression between the two used to estimate </a:t>
            </a:r>
            <a:r>
              <a:rPr lang="en-US" sz="3100" dirty="0" err="1"/>
              <a:t>NTproBNP</a:t>
            </a:r>
            <a:r>
              <a:rPr lang="en-US" sz="3100" dirty="0"/>
              <a:t> level for the entire sample in standard units (</a:t>
            </a:r>
            <a:r>
              <a:rPr lang="en-US" sz="3100" dirty="0" err="1"/>
              <a:t>pg</a:t>
            </a:r>
            <a:r>
              <a:rPr lang="en-US" sz="3100" dirty="0"/>
              <a:t>/ml)</a:t>
            </a:r>
          </a:p>
        </p:txBody>
      </p:sp>
    </p:spTree>
    <p:extLst>
      <p:ext uri="{BB962C8B-B14F-4D97-AF65-F5344CB8AC3E}">
        <p14:creationId xmlns:p14="http://schemas.microsoft.com/office/powerpoint/2010/main" val="2519231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/>
              <a:t>NTproBNP</a:t>
            </a:r>
            <a:endParaRPr lang="en-US" sz="5400" b="1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2E99589C-7556-D94C-A877-FEBA1A17FA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164771"/>
            <a:ext cx="5791200" cy="42103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657DF4A-54A6-0C42-BA14-55F20B583DDB}"/>
              </a:ext>
            </a:extLst>
          </p:cNvPr>
          <p:cNvSpPr txBox="1"/>
          <p:nvPr/>
        </p:nvSpPr>
        <p:spPr>
          <a:xfrm>
            <a:off x="0" y="5479315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Regression equation: </a:t>
            </a:r>
          </a:p>
          <a:p>
            <a:pPr algn="ctr"/>
            <a:r>
              <a:rPr lang="en-US" sz="2400" b="1" dirty="0"/>
              <a:t>Estimated </a:t>
            </a:r>
            <a:r>
              <a:rPr lang="en-US" sz="2400" b="1" dirty="0" err="1"/>
              <a:t>NTproBNP</a:t>
            </a:r>
            <a:r>
              <a:rPr lang="en-US" sz="2400" b="1" dirty="0"/>
              <a:t> = e</a:t>
            </a:r>
            <a:r>
              <a:rPr lang="en-US" sz="2400" b="1" baseline="30000" dirty="0"/>
              <a:t>((0.82*</a:t>
            </a:r>
            <a:r>
              <a:rPr lang="en-US" sz="2400" b="1" baseline="30000" dirty="0" err="1"/>
              <a:t>Olink</a:t>
            </a:r>
            <a:r>
              <a:rPr lang="en-US" sz="2400" b="1" baseline="30000" dirty="0"/>
              <a:t> </a:t>
            </a:r>
            <a:r>
              <a:rPr lang="en-US" sz="2400" b="1" baseline="30000" dirty="0" err="1"/>
              <a:t>NTproBNP</a:t>
            </a:r>
            <a:r>
              <a:rPr lang="en-US" sz="2400" b="1" baseline="30000" dirty="0"/>
              <a:t>) – 0.68) </a:t>
            </a:r>
          </a:p>
        </p:txBody>
      </p:sp>
    </p:spTree>
    <p:extLst>
      <p:ext uri="{BB962C8B-B14F-4D97-AF65-F5344CB8AC3E}">
        <p14:creationId xmlns:p14="http://schemas.microsoft.com/office/powerpoint/2010/main" val="442446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-2286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MESA Early Heart Failure Algorithm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BC94F30-254C-8B42-8C16-1896B34ED47C}"/>
              </a:ext>
            </a:extLst>
          </p:cNvPr>
          <p:cNvSpPr txBox="1"/>
          <p:nvPr/>
        </p:nvSpPr>
        <p:spPr>
          <a:xfrm>
            <a:off x="2667000" y="1619071"/>
            <a:ext cx="17526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Prior history of HF hospitalization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BC00FC-6A1B-5D41-BA6D-7E2ECD175F7E}"/>
              </a:ext>
            </a:extLst>
          </p:cNvPr>
          <p:cNvSpPr txBox="1"/>
          <p:nvPr/>
        </p:nvSpPr>
        <p:spPr>
          <a:xfrm>
            <a:off x="2095500" y="2457271"/>
            <a:ext cx="2895600" cy="8925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Symptoms of HF/dyspnea on KCCQ or PROMIS-Dyspnea </a:t>
            </a:r>
            <a:r>
              <a:rPr lang="en-US" sz="1300" b="1" i="1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300" b="1" dirty="0">
                <a:latin typeface="Arial" panose="020B0604020202020204" pitchFamily="34" charset="0"/>
                <a:cs typeface="Arial" panose="020B0604020202020204" pitchFamily="34" charset="0"/>
              </a:rPr>
              <a:t>6MWT below age-/gender-cut-offs (limited by dyspnea or fatigue)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1EFB49-89E6-6E4F-A986-1E26210C8E01}"/>
              </a:ext>
            </a:extLst>
          </p:cNvPr>
          <p:cNvSpPr txBox="1"/>
          <p:nvPr/>
        </p:nvSpPr>
        <p:spPr>
          <a:xfrm>
            <a:off x="2400300" y="3676471"/>
            <a:ext cx="22860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NTproBNP &gt; 250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/ml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44AED7-902F-EB4A-87EF-DB8E00FF2C49}"/>
              </a:ext>
            </a:extLst>
          </p:cNvPr>
          <p:cNvSpPr txBox="1"/>
          <p:nvPr/>
        </p:nvSpPr>
        <p:spPr>
          <a:xfrm>
            <a:off x="2286000" y="4322564"/>
            <a:ext cx="2514600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E/e’ &gt; 15 (septal)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E/e’ &gt; 10 (lateral)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LA vol. index &gt; 28 ml/m</a:t>
            </a:r>
            <a:r>
              <a:rPr lang="en-US" sz="14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LVEF &lt; 40%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3C4D87-F957-3446-9015-C818398011D6}"/>
              </a:ext>
            </a:extLst>
          </p:cNvPr>
          <p:cNvSpPr txBox="1"/>
          <p:nvPr/>
        </p:nvSpPr>
        <p:spPr>
          <a:xfrm>
            <a:off x="2286000" y="5581471"/>
            <a:ext cx="2514600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During leg-raise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E/e’ &gt; 15 (septal)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E/e’ &gt; 10 (lateral)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LA peak positive strain </a:t>
            </a:r>
          </a:p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&lt; 10% increase compared to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resting values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BD6BB4-58F3-044A-A087-EA762E592A13}"/>
              </a:ext>
            </a:extLst>
          </p:cNvPr>
          <p:cNvSpPr txBox="1"/>
          <p:nvPr/>
        </p:nvSpPr>
        <p:spPr>
          <a:xfrm>
            <a:off x="5646420" y="3447871"/>
            <a:ext cx="17526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History of chronic lung disease or prior abnormal PFTs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1AA18C-5C28-5F4B-BFD8-CBE444948B72}"/>
              </a:ext>
            </a:extLst>
          </p:cNvPr>
          <p:cNvSpPr txBox="1"/>
          <p:nvPr/>
        </p:nvSpPr>
        <p:spPr>
          <a:xfrm>
            <a:off x="189823" y="1520011"/>
            <a:ext cx="1264920" cy="707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early </a:t>
            </a: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2BE3A2-98AF-1B4F-9969-23EBF450545E}"/>
              </a:ext>
            </a:extLst>
          </p:cNvPr>
          <p:cNvSpPr txBox="1"/>
          <p:nvPr/>
        </p:nvSpPr>
        <p:spPr>
          <a:xfrm>
            <a:off x="5570220" y="4743271"/>
            <a:ext cx="1066800" cy="5847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Possible early HF</a:t>
            </a:r>
          </a:p>
        </p:txBody>
      </p:sp>
      <p:sp>
        <p:nvSpPr>
          <p:cNvPr id="14" name="Diamond 13">
            <a:extLst>
              <a:ext uri="{FF2B5EF4-FFF2-40B4-BE49-F238E27FC236}">
                <a16:creationId xmlns:a16="http://schemas.microsoft.com/office/drawing/2014/main" id="{DA6FA7B3-A5C2-1349-89A3-B83362BBB2DE}"/>
              </a:ext>
            </a:extLst>
          </p:cNvPr>
          <p:cNvSpPr/>
          <p:nvPr/>
        </p:nvSpPr>
        <p:spPr>
          <a:xfrm>
            <a:off x="2628900" y="651331"/>
            <a:ext cx="1828800" cy="672525"/>
          </a:xfrm>
          <a:prstGeom prst="diamond">
            <a:avLst/>
          </a:prstGeom>
          <a:solidFill>
            <a:srgbClr val="66FF3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endParaRPr lang="en-US" sz="16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44ECE54-D4B9-AA4E-812E-A2C2D01931E5}"/>
              </a:ext>
            </a:extLst>
          </p:cNvPr>
          <p:cNvCxnSpPr/>
          <p:nvPr/>
        </p:nvCxnSpPr>
        <p:spPr>
          <a:xfrm>
            <a:off x="3543300" y="1316057"/>
            <a:ext cx="0" cy="30301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AEC6A4-3780-8E4B-92C0-EA3400C65E1C}"/>
              </a:ext>
            </a:extLst>
          </p:cNvPr>
          <p:cNvSpPr txBox="1"/>
          <p:nvPr/>
        </p:nvSpPr>
        <p:spPr>
          <a:xfrm>
            <a:off x="6713220" y="4743271"/>
            <a:ext cx="914400" cy="7078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Early HF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6AAD732-2CA9-9E4C-80D6-B6344B57CB90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543300" y="2142291"/>
            <a:ext cx="0" cy="31498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7C80C03-71A8-9D4B-847B-9A331F0670CC}"/>
              </a:ext>
            </a:extLst>
          </p:cNvPr>
          <p:cNvCxnSpPr>
            <a:stCxn id="6" idx="2"/>
            <a:endCxn id="8" idx="0"/>
          </p:cNvCxnSpPr>
          <p:nvPr/>
        </p:nvCxnSpPr>
        <p:spPr>
          <a:xfrm>
            <a:off x="3543300" y="3349823"/>
            <a:ext cx="0" cy="326648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7DFCC03-4346-8042-9233-D8CD45F7DC78}"/>
              </a:ext>
            </a:extLst>
          </p:cNvPr>
          <p:cNvCxnSpPr>
            <a:stCxn id="8" idx="2"/>
            <a:endCxn id="9" idx="0"/>
          </p:cNvCxnSpPr>
          <p:nvPr/>
        </p:nvCxnSpPr>
        <p:spPr>
          <a:xfrm>
            <a:off x="3543300" y="3984248"/>
            <a:ext cx="0" cy="33831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CDA925F-82CE-F443-82EB-8E97FB1310DF}"/>
              </a:ext>
            </a:extLst>
          </p:cNvPr>
          <p:cNvCxnSpPr>
            <a:stCxn id="9" idx="2"/>
            <a:endCxn id="10" idx="0"/>
          </p:cNvCxnSpPr>
          <p:nvPr/>
        </p:nvCxnSpPr>
        <p:spPr>
          <a:xfrm>
            <a:off x="3543300" y="5276671"/>
            <a:ext cx="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>
            <a:extLst>
              <a:ext uri="{FF2B5EF4-FFF2-40B4-BE49-F238E27FC236}">
                <a16:creationId xmlns:a16="http://schemas.microsoft.com/office/drawing/2014/main" id="{77390658-B549-4047-B49E-51568235FDF8}"/>
              </a:ext>
            </a:extLst>
          </p:cNvPr>
          <p:cNvCxnSpPr>
            <a:stCxn id="10" idx="1"/>
            <a:endCxn id="12" idx="2"/>
          </p:cNvCxnSpPr>
          <p:nvPr/>
        </p:nvCxnSpPr>
        <p:spPr>
          <a:xfrm rot="10800000">
            <a:off x="822284" y="2227898"/>
            <a:ext cx="1463717" cy="3953739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>
            <a:extLst>
              <a:ext uri="{FF2B5EF4-FFF2-40B4-BE49-F238E27FC236}">
                <a16:creationId xmlns:a16="http://schemas.microsoft.com/office/drawing/2014/main" id="{8ED42F2F-912A-7846-B44E-AE6331CE63C5}"/>
              </a:ext>
            </a:extLst>
          </p:cNvPr>
          <p:cNvCxnSpPr>
            <a:stCxn id="10" idx="3"/>
            <a:endCxn id="11" idx="1"/>
          </p:cNvCxnSpPr>
          <p:nvPr/>
        </p:nvCxnSpPr>
        <p:spPr>
          <a:xfrm flipV="1">
            <a:off x="4800600" y="3771037"/>
            <a:ext cx="845820" cy="241059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8E7983D-E924-CB40-8A2A-CCD8AE38B65B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 flipH="1">
            <a:off x="6103620" y="4094202"/>
            <a:ext cx="419100" cy="64906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8BB3D3-A4A7-1C48-853D-84D80CCBE48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522720" y="4094202"/>
            <a:ext cx="647700" cy="64906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>
            <a:extLst>
              <a:ext uri="{FF2B5EF4-FFF2-40B4-BE49-F238E27FC236}">
                <a16:creationId xmlns:a16="http://schemas.microsoft.com/office/drawing/2014/main" id="{3D50E9D6-629C-6D44-89A1-708B1BB52B7A}"/>
              </a:ext>
            </a:extLst>
          </p:cNvPr>
          <p:cNvCxnSpPr>
            <a:stCxn id="6" idx="1"/>
            <a:endCxn id="12" idx="2"/>
          </p:cNvCxnSpPr>
          <p:nvPr/>
        </p:nvCxnSpPr>
        <p:spPr>
          <a:xfrm rot="10800000">
            <a:off x="822284" y="2227897"/>
            <a:ext cx="1273217" cy="675650"/>
          </a:xfrm>
          <a:prstGeom prst="bentConnector2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E8F24BE-C9E5-F144-B69D-ADDDFC18EE6C}"/>
              </a:ext>
            </a:extLst>
          </p:cNvPr>
          <p:cNvCxnSpPr>
            <a:endCxn id="8" idx="3"/>
          </p:cNvCxnSpPr>
          <p:nvPr/>
        </p:nvCxnSpPr>
        <p:spPr>
          <a:xfrm flipH="1">
            <a:off x="4686300" y="3828871"/>
            <a:ext cx="518160" cy="1489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1B56C2E-E0AC-C647-92E1-7641B0FE45C0}"/>
              </a:ext>
            </a:extLst>
          </p:cNvPr>
          <p:cNvCxnSpPr>
            <a:endCxn id="9" idx="3"/>
          </p:cNvCxnSpPr>
          <p:nvPr/>
        </p:nvCxnSpPr>
        <p:spPr>
          <a:xfrm flipH="1" flipV="1">
            <a:off x="4800600" y="4799618"/>
            <a:ext cx="43434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8294239-0795-4F44-9E9F-1D9E900EEA77}"/>
              </a:ext>
            </a:extLst>
          </p:cNvPr>
          <p:cNvSpPr/>
          <p:nvPr/>
        </p:nvSpPr>
        <p:spPr>
          <a:xfrm>
            <a:off x="3581378" y="2167711"/>
            <a:ext cx="396262" cy="2616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814FCF8-82FF-2943-A810-EFCE15DD4D01}"/>
              </a:ext>
            </a:extLst>
          </p:cNvPr>
          <p:cNvSpPr/>
          <p:nvPr/>
        </p:nvSpPr>
        <p:spPr>
          <a:xfrm>
            <a:off x="846334" y="2678251"/>
            <a:ext cx="3962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55D60D3-9171-D94D-B1DA-0638C519874F}"/>
              </a:ext>
            </a:extLst>
          </p:cNvPr>
          <p:cNvSpPr/>
          <p:nvPr/>
        </p:nvSpPr>
        <p:spPr>
          <a:xfrm>
            <a:off x="3545310" y="3371671"/>
            <a:ext cx="468398" cy="2616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181CA73-7C9D-D646-8BA2-A757E47E73D7}"/>
              </a:ext>
            </a:extLst>
          </p:cNvPr>
          <p:cNvSpPr txBox="1"/>
          <p:nvPr/>
        </p:nvSpPr>
        <p:spPr>
          <a:xfrm>
            <a:off x="4953000" y="1680031"/>
            <a:ext cx="1752600" cy="40011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Overt HF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87C6FF33-A675-C94F-95BA-AC21CA592031}"/>
              </a:ext>
            </a:extLst>
          </p:cNvPr>
          <p:cNvCxnSpPr>
            <a:stCxn id="5" idx="3"/>
            <a:endCxn id="31" idx="1"/>
          </p:cNvCxnSpPr>
          <p:nvPr/>
        </p:nvCxnSpPr>
        <p:spPr>
          <a:xfrm flipV="1">
            <a:off x="4419600" y="1880086"/>
            <a:ext cx="533400" cy="59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CA5DB50B-8B4C-F14C-8E51-81CE7E18518E}"/>
              </a:ext>
            </a:extLst>
          </p:cNvPr>
          <p:cNvSpPr/>
          <p:nvPr/>
        </p:nvSpPr>
        <p:spPr>
          <a:xfrm>
            <a:off x="4693898" y="3590958"/>
            <a:ext cx="4683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CA05141-0685-E946-92BB-527C6AED4178}"/>
              </a:ext>
            </a:extLst>
          </p:cNvPr>
          <p:cNvSpPr/>
          <p:nvPr/>
        </p:nvSpPr>
        <p:spPr>
          <a:xfrm>
            <a:off x="4762478" y="4552771"/>
            <a:ext cx="4683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BB016F0-FEA6-8D43-966F-58AD9989D2AB}"/>
              </a:ext>
            </a:extLst>
          </p:cNvPr>
          <p:cNvSpPr/>
          <p:nvPr/>
        </p:nvSpPr>
        <p:spPr>
          <a:xfrm>
            <a:off x="4770098" y="5909131"/>
            <a:ext cx="4683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E33F665-E08A-8E4B-A85B-7E6EE8665D30}"/>
              </a:ext>
            </a:extLst>
          </p:cNvPr>
          <p:cNvSpPr/>
          <p:nvPr/>
        </p:nvSpPr>
        <p:spPr>
          <a:xfrm>
            <a:off x="822938" y="6181636"/>
            <a:ext cx="3962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EEE6B1C-82F4-494B-99D4-8BC596DD9C54}"/>
              </a:ext>
            </a:extLst>
          </p:cNvPr>
          <p:cNvSpPr/>
          <p:nvPr/>
        </p:nvSpPr>
        <p:spPr>
          <a:xfrm>
            <a:off x="3581378" y="5291911"/>
            <a:ext cx="396262" cy="2616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A13B841-806B-1B4D-B3B4-39BB1750A497}"/>
              </a:ext>
            </a:extLst>
          </p:cNvPr>
          <p:cNvSpPr/>
          <p:nvPr/>
        </p:nvSpPr>
        <p:spPr>
          <a:xfrm>
            <a:off x="3581378" y="4042231"/>
            <a:ext cx="396262" cy="26161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E213E3E-FFE6-0046-95E3-61215BAAEA22}"/>
              </a:ext>
            </a:extLst>
          </p:cNvPr>
          <p:cNvSpPr/>
          <p:nvPr/>
        </p:nvSpPr>
        <p:spPr>
          <a:xfrm>
            <a:off x="5897858" y="4213681"/>
            <a:ext cx="4683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313E638-0C0D-CF4A-874E-F8790F9110B7}"/>
              </a:ext>
            </a:extLst>
          </p:cNvPr>
          <p:cNvSpPr/>
          <p:nvPr/>
        </p:nvSpPr>
        <p:spPr>
          <a:xfrm>
            <a:off x="6804638" y="4213681"/>
            <a:ext cx="39626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0805C8-74D8-4B4A-B538-26DF136CBF09}"/>
              </a:ext>
            </a:extLst>
          </p:cNvPr>
          <p:cNvSpPr/>
          <p:nvPr/>
        </p:nvSpPr>
        <p:spPr>
          <a:xfrm>
            <a:off x="4434818" y="1634311"/>
            <a:ext cx="46839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400" dirty="0">
              <a:solidFill>
                <a:srgbClr val="0000FF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4A034B3-42DF-B14D-B76E-CB472C9E84F6}"/>
              </a:ext>
            </a:extLst>
          </p:cNvPr>
          <p:cNvCxnSpPr/>
          <p:nvPr/>
        </p:nvCxnSpPr>
        <p:spPr>
          <a:xfrm flipH="1">
            <a:off x="6223009" y="5462938"/>
            <a:ext cx="558791" cy="37253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A2DF952-54EF-764B-A331-C91136F359F3}"/>
              </a:ext>
            </a:extLst>
          </p:cNvPr>
          <p:cNvCxnSpPr/>
          <p:nvPr/>
        </p:nvCxnSpPr>
        <p:spPr>
          <a:xfrm>
            <a:off x="6747933" y="5456372"/>
            <a:ext cx="372543" cy="376414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1338858-4DC5-7743-ADAC-E370C654B38E}"/>
              </a:ext>
            </a:extLst>
          </p:cNvPr>
          <p:cNvSpPr/>
          <p:nvPr/>
        </p:nvSpPr>
        <p:spPr>
          <a:xfrm>
            <a:off x="5762401" y="5453097"/>
            <a:ext cx="80802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 &lt; 50%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06BDD01-1F4B-9148-B554-037F8F872193}"/>
              </a:ext>
            </a:extLst>
          </p:cNvPr>
          <p:cNvSpPr/>
          <p:nvPr/>
        </p:nvSpPr>
        <p:spPr>
          <a:xfrm>
            <a:off x="6880673" y="5458281"/>
            <a:ext cx="80802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 &gt; 50%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4A962B2-1CC4-BD44-872E-922728305706}"/>
              </a:ext>
            </a:extLst>
          </p:cNvPr>
          <p:cNvSpPr txBox="1"/>
          <p:nvPr/>
        </p:nvSpPr>
        <p:spPr>
          <a:xfrm>
            <a:off x="5527896" y="5843938"/>
            <a:ext cx="914400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Early HFrEF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AD0732-F930-1542-9537-EDDDAF7E0B6D}"/>
              </a:ext>
            </a:extLst>
          </p:cNvPr>
          <p:cNvSpPr txBox="1"/>
          <p:nvPr/>
        </p:nvSpPr>
        <p:spPr>
          <a:xfrm>
            <a:off x="6730162" y="5843939"/>
            <a:ext cx="958531" cy="6463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Early HFpEF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157EAF-C74B-FE42-ABE9-0C4076BE0213}"/>
              </a:ext>
            </a:extLst>
          </p:cNvPr>
          <p:cNvSpPr txBox="1"/>
          <p:nvPr/>
        </p:nvSpPr>
        <p:spPr>
          <a:xfrm>
            <a:off x="4488365" y="809803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N=3022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BB8F72B-E827-8D46-BF7E-4E636A7E9FBA}"/>
              </a:ext>
            </a:extLst>
          </p:cNvPr>
          <p:cNvSpPr txBox="1"/>
          <p:nvPr/>
        </p:nvSpPr>
        <p:spPr>
          <a:xfrm>
            <a:off x="6747933" y="16764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N=69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C32FC2-D802-EF48-A03B-F988BA9DDCAE}"/>
              </a:ext>
            </a:extLst>
          </p:cNvPr>
          <p:cNvSpPr txBox="1"/>
          <p:nvPr/>
        </p:nvSpPr>
        <p:spPr>
          <a:xfrm>
            <a:off x="5057993" y="2228671"/>
            <a:ext cx="37050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N=602 with either KCCQ-12 &lt; 80 </a:t>
            </a:r>
            <a:r>
              <a:rPr lang="en-US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6MWD &lt; CHS lower limit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KCCQ12&lt;80: n=442 (15%)</a:t>
            </a:r>
          </a:p>
          <a:p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Abnormal 6MWD: n=225 (9%)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1D11D9C7-7AB9-0848-85B7-A0B08A14CFEC}"/>
              </a:ext>
            </a:extLst>
          </p:cNvPr>
          <p:cNvSpPr txBox="1"/>
          <p:nvPr/>
        </p:nvSpPr>
        <p:spPr>
          <a:xfrm>
            <a:off x="1008009" y="3650040"/>
            <a:ext cx="127631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19.5%</a:t>
            </a:r>
          </a:p>
          <a:p>
            <a:pPr algn="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entire sample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2737E6A-91A3-6B4F-B65E-E391A2C0D630}"/>
              </a:ext>
            </a:extLst>
          </p:cNvPr>
          <p:cNvSpPr txBox="1"/>
          <p:nvPr/>
        </p:nvSpPr>
        <p:spPr>
          <a:xfrm>
            <a:off x="985462" y="4614951"/>
            <a:ext cx="12763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59%</a:t>
            </a:r>
          </a:p>
          <a:p>
            <a:pPr algn="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entire sample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278C316-70B5-BD47-8670-7EFA17DFFD14}"/>
              </a:ext>
            </a:extLst>
          </p:cNvPr>
          <p:cNvSpPr txBox="1"/>
          <p:nvPr/>
        </p:nvSpPr>
        <p:spPr>
          <a:xfrm>
            <a:off x="978173" y="5615271"/>
            <a:ext cx="12763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</a:t>
            </a:r>
          </a:p>
          <a:p>
            <a:pPr algn="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entire sample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718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Results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0A570A-0729-1D47-8CCE-215EF89941AE}"/>
              </a:ext>
            </a:extLst>
          </p:cNvPr>
          <p:cNvSpPr txBox="1">
            <a:spLocks/>
          </p:cNvSpPr>
          <p:nvPr/>
        </p:nvSpPr>
        <p:spPr>
          <a:xfrm>
            <a:off x="457200" y="1166018"/>
            <a:ext cx="8229600" cy="51585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From N=3303, excluded:</a:t>
            </a:r>
          </a:p>
          <a:p>
            <a:pPr lvl="1"/>
            <a:r>
              <a:rPr lang="en-US" dirty="0"/>
              <a:t>N=69 with previously adjudicated HF</a:t>
            </a:r>
          </a:p>
          <a:p>
            <a:pPr lvl="1"/>
            <a:r>
              <a:rPr lang="en-US" dirty="0"/>
              <a:t>N=256 without echocardiogram</a:t>
            </a:r>
          </a:p>
          <a:p>
            <a:pPr lvl="1"/>
            <a:r>
              <a:rPr lang="en-US" dirty="0"/>
              <a:t>N=7 without both KCCQ-12 and 6MWT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Final sample: N=2956</a:t>
            </a:r>
          </a:p>
          <a:p>
            <a:r>
              <a:rPr lang="en-US" dirty="0"/>
              <a:t>Algorithm resulted in 602 potential early HF based on KCCQ12 and 6MWD:</a:t>
            </a:r>
          </a:p>
          <a:p>
            <a:pPr lvl="1"/>
            <a:r>
              <a:rPr lang="en-US" dirty="0"/>
              <a:t>N=115 did not meet </a:t>
            </a:r>
            <a:r>
              <a:rPr lang="en-US" dirty="0" err="1"/>
              <a:t>NTproBNP</a:t>
            </a:r>
            <a:r>
              <a:rPr lang="en-US" dirty="0"/>
              <a:t>/echo criterion</a:t>
            </a:r>
          </a:p>
          <a:p>
            <a:pPr lvl="1"/>
            <a:r>
              <a:rPr lang="en-US" dirty="0"/>
              <a:t>N=489 met criterion for HF</a:t>
            </a:r>
          </a:p>
          <a:p>
            <a:r>
              <a:rPr lang="en-US" b="1" dirty="0"/>
              <a:t>Final: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N=472 (16%) HFpEF</a:t>
            </a:r>
            <a:r>
              <a:rPr lang="en-US" dirty="0"/>
              <a:t>, N=15 (0.5%) HFrEF, N=2469 (83%) no early HF</a:t>
            </a:r>
          </a:p>
        </p:txBody>
      </p:sp>
    </p:spTree>
    <p:extLst>
      <p:ext uri="{BB962C8B-B14F-4D97-AF65-F5344CB8AC3E}">
        <p14:creationId xmlns:p14="http://schemas.microsoft.com/office/powerpoint/2010/main" val="3065210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Results in context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0A570A-0729-1D47-8CCE-215EF89941AE}"/>
              </a:ext>
            </a:extLst>
          </p:cNvPr>
          <p:cNvSpPr txBox="1">
            <a:spLocks/>
          </p:cNvSpPr>
          <p:nvPr/>
        </p:nvSpPr>
        <p:spPr>
          <a:xfrm>
            <a:off x="457200" y="1166017"/>
            <a:ext cx="8229600" cy="543480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estimate of HF prevalence in US:</a:t>
            </a:r>
          </a:p>
          <a:p>
            <a:pPr lvl="1"/>
            <a:r>
              <a:rPr lang="en-US" dirty="0"/>
              <a:t>N=6.5 million, of which ~50% have HFpEF</a:t>
            </a:r>
          </a:p>
          <a:p>
            <a:pPr lvl="1"/>
            <a:r>
              <a:rPr lang="en-US" dirty="0"/>
              <a:t>HFpEF prevalence N=3.25 million</a:t>
            </a:r>
          </a:p>
          <a:p>
            <a:pPr lvl="2"/>
            <a:r>
              <a:rPr lang="en-US" dirty="0"/>
              <a:t>1% of the overall US population</a:t>
            </a:r>
          </a:p>
          <a:p>
            <a:pPr lvl="2"/>
            <a:r>
              <a:rPr lang="en-US" dirty="0"/>
              <a:t>4.7% of US population age &gt; 60 years (68.7M in 2016)</a:t>
            </a:r>
          </a:p>
          <a:p>
            <a:r>
              <a:rPr lang="en-US" dirty="0"/>
              <a:t>H2FPEF score 5 or higher: 12.7% in MESA</a:t>
            </a:r>
          </a:p>
          <a:p>
            <a:pPr lvl="1"/>
            <a:r>
              <a:rPr lang="en-US" dirty="0"/>
              <a:t>Est. US prevalence of early HFpEF: n=8.72 million</a:t>
            </a:r>
          </a:p>
          <a:p>
            <a:r>
              <a:rPr lang="en-US" dirty="0"/>
              <a:t>MESA Early HF algorithm: 16% in MESA</a:t>
            </a:r>
          </a:p>
          <a:p>
            <a:pPr lvl="1"/>
            <a:r>
              <a:rPr lang="en-US" dirty="0"/>
              <a:t>Est. US prevalence of early HFpEF: 10.9 million</a:t>
            </a:r>
          </a:p>
          <a:p>
            <a:r>
              <a:rPr lang="en-US" b="1" dirty="0">
                <a:solidFill>
                  <a:srgbClr val="FF0000"/>
                </a:solidFill>
              </a:rPr>
              <a:t>There may be up to ~10 million undiagnosed HFpEF patients in the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09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CFC32-E3E3-3B47-92AC-F29CA5BA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/>
              <a:t>HFpEF vs. HFrEF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572EC2-F652-3447-90E8-A916B08156EC}"/>
              </a:ext>
            </a:extLst>
          </p:cNvPr>
          <p:cNvSpPr txBox="1"/>
          <p:nvPr/>
        </p:nvSpPr>
        <p:spPr>
          <a:xfrm>
            <a:off x="1270000" y="1277676"/>
            <a:ext cx="2989263" cy="532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HFpEF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Heart failure with preserved ejection fraction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“Diastolic HF”</a:t>
            </a:r>
          </a:p>
        </p:txBody>
      </p:sp>
      <p:pic>
        <p:nvPicPr>
          <p:cNvPr id="8" name="Figure 3a.avi">
            <a:hlinkClick r:id="" action="ppaction://media"/>
            <a:extLst>
              <a:ext uri="{FF2B5EF4-FFF2-40B4-BE49-F238E27FC236}">
                <a16:creationId xmlns:a16="http://schemas.microsoft.com/office/drawing/2014/main" id="{F3FEAD34-C985-3846-A351-2662D0DBE8ED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16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09" r="31529" b="22385"/>
          <a:stretch>
            <a:fillRect/>
          </a:stretch>
        </p:blipFill>
        <p:spPr bwMode="auto">
          <a:xfrm>
            <a:off x="1598613" y="1898388"/>
            <a:ext cx="2424112" cy="3117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881CDD2-781A-CB45-B1C3-82A90F4A6465}"/>
              </a:ext>
            </a:extLst>
          </p:cNvPr>
          <p:cNvSpPr txBox="1"/>
          <p:nvPr/>
        </p:nvSpPr>
        <p:spPr>
          <a:xfrm>
            <a:off x="4706938" y="1268151"/>
            <a:ext cx="2990850" cy="532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 err="1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HFrEF</a:t>
            </a: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sng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Heart failure with reduced ejection fraction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itchFamily="34" charset="0"/>
              </a:rPr>
              <a:t>“Systolic HF”</a:t>
            </a:r>
          </a:p>
        </p:txBody>
      </p:sp>
      <p:pic>
        <p:nvPicPr>
          <p:cNvPr id="10" name="k1.avi.avi" descr="/Users/sanjivshah/Dropbox/sbm/sbm 2012/shah 2012/CHF talks/k1.avi.avi">
            <a:hlinkClick r:id="" action="ppaction://media"/>
            <a:extLst>
              <a:ext uri="{FF2B5EF4-FFF2-40B4-BE49-F238E27FC236}">
                <a16:creationId xmlns:a16="http://schemas.microsoft.com/office/drawing/2014/main" id="{E22717CE-9350-1946-9EE3-45D26913B77C}"/>
              </a:ext>
            </a:extLst>
          </p:cNvPr>
          <p:cNvPicPr>
            <a:picLocks noRot="1"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lum bright="16000" contrast="1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43" t="15102" r="24513" b="5710"/>
          <a:stretch>
            <a:fillRect/>
          </a:stretch>
        </p:blipFill>
        <p:spPr bwMode="auto">
          <a:xfrm>
            <a:off x="4937125" y="1898388"/>
            <a:ext cx="2587625" cy="3117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046DA2C-D492-C54E-9E27-9F4747445C8A}"/>
              </a:ext>
            </a:extLst>
          </p:cNvPr>
          <p:cNvSpPr txBox="1"/>
          <p:nvPr/>
        </p:nvSpPr>
        <p:spPr>
          <a:xfrm>
            <a:off x="2684463" y="2957251"/>
            <a:ext cx="928687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Left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ventricle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EB300C-0CFF-6042-B52A-1F009FE60B29}"/>
              </a:ext>
            </a:extLst>
          </p:cNvPr>
          <p:cNvSpPr txBox="1"/>
          <p:nvPr/>
        </p:nvSpPr>
        <p:spPr>
          <a:xfrm>
            <a:off x="5851525" y="2917563"/>
            <a:ext cx="928688" cy="5222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Left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ventricle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59B148-BBD8-0546-8E41-96F6E1582F80}"/>
              </a:ext>
            </a:extLst>
          </p:cNvPr>
          <p:cNvSpPr txBox="1"/>
          <p:nvPr/>
        </p:nvSpPr>
        <p:spPr>
          <a:xfrm>
            <a:off x="1668463" y="3113088"/>
            <a:ext cx="2287587" cy="954087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Poorly understood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Increasing in prevalence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No definitive treatments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High morbidity/mortality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B8911D2-A938-EE40-B091-0AD484BA231B}"/>
              </a:ext>
            </a:extLst>
          </p:cNvPr>
          <p:cNvSpPr txBox="1"/>
          <p:nvPr/>
        </p:nvSpPr>
        <p:spPr>
          <a:xfrm>
            <a:off x="5059363" y="3008313"/>
            <a:ext cx="2351087" cy="1169987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solidFill>
              <a:srgbClr val="00B0F0"/>
            </a:solidFill>
          </a:ln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Well studied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Decreasing in prevalence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Many proven treatments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Decreasing morbidity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FD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/>
                <a:ea typeface="ＭＳ Ｐゴシック" panose="020B0600070205080204" pitchFamily="34" charset="-128"/>
                <a:cs typeface="Arial"/>
              </a:rPr>
              <a:t>Decreasing mortality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id="{5BA3F00F-DCE7-D44F-AC7A-C64FD94CF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7143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9" repeatCount="indefinite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3" grpId="0" animBg="1"/>
      <p:bldP spid="1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6283"/>
              </p:ext>
            </p:extLst>
          </p:nvPr>
        </p:nvGraphicFramePr>
        <p:xfrm>
          <a:off x="1238250" y="1143000"/>
          <a:ext cx="6667499" cy="4825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2896">
                  <a:extLst>
                    <a:ext uri="{9D8B030D-6E8A-4147-A177-3AD203B41FA5}">
                      <a16:colId xmlns:a16="http://schemas.microsoft.com/office/drawing/2014/main" val="2125374015"/>
                    </a:ext>
                  </a:extLst>
                </a:gridCol>
                <a:gridCol w="1078003">
                  <a:extLst>
                    <a:ext uri="{9D8B030D-6E8A-4147-A177-3AD203B41FA5}">
                      <a16:colId xmlns:a16="http://schemas.microsoft.com/office/drawing/2014/main" val="74657804"/>
                    </a:ext>
                  </a:extLst>
                </a:gridCol>
                <a:gridCol w="1219199">
                  <a:extLst>
                    <a:ext uri="{9D8B030D-6E8A-4147-A177-3AD203B41FA5}">
                      <a16:colId xmlns:a16="http://schemas.microsoft.com/office/drawing/2014/main" val="34934583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37339876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10286151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Characteristic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No HF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</a:rPr>
                        <a:t>HFrEF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HFpEF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P-value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082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N=2,469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N=15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N=472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63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Age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73.1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83.5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75.7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765986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Female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37919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White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65315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Chinese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69362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</a:rPr>
                        <a:t>Black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20507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Hispanic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3304819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HTN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*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16326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</a:rPr>
                        <a:t>Diabetes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3649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Obese (BMI&gt;30)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>
                          <a:effectLst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31689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Mod+Vig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 MET-min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31967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Ejection</a:t>
                      </a:r>
                      <a:r>
                        <a:rPr lang="en-US" sz="1800" u="none" strike="noStrike" baseline="0" dirty="0">
                          <a:effectLst/>
                        </a:rPr>
                        <a:t> Fraction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229776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Mean Olink BNP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4.48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7.25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5.19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42142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KCCQ12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94.8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62.9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70.5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8080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6MWD, 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2137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1526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6MWD, Meters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303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*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651639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00200" y="640461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 p-value&lt;0.01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49E9737-AE94-F144-BFFC-EE336CCDCEBC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Characteristics by HF status</a:t>
            </a: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CFE99B08-BFB5-374D-93EA-AA38B92C2E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36991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1305384"/>
              </p:ext>
            </p:extLst>
          </p:nvPr>
        </p:nvGraphicFramePr>
        <p:xfrm>
          <a:off x="1524000" y="1219199"/>
          <a:ext cx="5941352" cy="4008256"/>
        </p:xfrm>
        <a:graphic>
          <a:graphicData uri="http://schemas.openxmlformats.org/drawingml/2006/table">
            <a:tbl>
              <a:tblPr/>
              <a:tblGrid>
                <a:gridCol w="1597674">
                  <a:extLst>
                    <a:ext uri="{9D8B030D-6E8A-4147-A177-3AD203B41FA5}">
                      <a16:colId xmlns:a16="http://schemas.microsoft.com/office/drawing/2014/main" val="2842242059"/>
                    </a:ext>
                  </a:extLst>
                </a:gridCol>
                <a:gridCol w="1422930">
                  <a:extLst>
                    <a:ext uri="{9D8B030D-6E8A-4147-A177-3AD203B41FA5}">
                      <a16:colId xmlns:a16="http://schemas.microsoft.com/office/drawing/2014/main" val="2653089576"/>
                    </a:ext>
                  </a:extLst>
                </a:gridCol>
                <a:gridCol w="1397964">
                  <a:extLst>
                    <a:ext uri="{9D8B030D-6E8A-4147-A177-3AD203B41FA5}">
                      <a16:colId xmlns:a16="http://schemas.microsoft.com/office/drawing/2014/main" val="1363411385"/>
                    </a:ext>
                  </a:extLst>
                </a:gridCol>
                <a:gridCol w="1522784">
                  <a:extLst>
                    <a:ext uri="{9D8B030D-6E8A-4147-A177-3AD203B41FA5}">
                      <a16:colId xmlns:a16="http://schemas.microsoft.com/office/drawing/2014/main" val="1103035577"/>
                    </a:ext>
                  </a:extLst>
                </a:gridCol>
              </a:tblGrid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HF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HFrEF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HFpEF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432598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385131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EXCELLENT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653553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13.4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3.6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125761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GOOD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0284513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15.3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791228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405333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34.8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46.7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43.2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1897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FAIR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994683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12.0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40.0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33.1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833686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POOR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604200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0.7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6.7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4.9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334874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2,468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1743981"/>
                  </a:ext>
                </a:extLst>
              </a:tr>
              <a:tr h="28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0763" marR="10763" marT="107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3" marR="10763" marT="10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763" marR="10763" marT="10763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7177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1DADC82-89C9-C14D-9B55-50B293BA5BA1}"/>
              </a:ext>
            </a:extLst>
          </p:cNvPr>
          <p:cNvSpPr txBox="1"/>
          <p:nvPr/>
        </p:nvSpPr>
        <p:spPr>
          <a:xfrm>
            <a:off x="0" y="529277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Participants classified as early HF less likely to 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report Excellent or Very Good health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D374CBC-7A89-D849-939C-17F0F0528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E58D95-97B9-CF49-9B7A-57CFF141EEC4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Early HF and general health</a:t>
            </a:r>
          </a:p>
        </p:txBody>
      </p:sp>
    </p:spTree>
    <p:extLst>
      <p:ext uri="{BB962C8B-B14F-4D97-AF65-F5344CB8AC3E}">
        <p14:creationId xmlns:p14="http://schemas.microsoft.com/office/powerpoint/2010/main" val="4214753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8D374CBC-7A89-D849-939C-17F0F0528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E58D95-97B9-CF49-9B7A-57CFF141EEC4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Early HF and lung disease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72781792-22BA-8F49-92FA-AA51ADA1AA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3583898"/>
              </p:ext>
            </p:extLst>
          </p:nvPr>
        </p:nvGraphicFramePr>
        <p:xfrm>
          <a:off x="990600" y="1299148"/>
          <a:ext cx="7086600" cy="34821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091">
                  <a:extLst>
                    <a:ext uri="{9D8B030D-6E8A-4147-A177-3AD203B41FA5}">
                      <a16:colId xmlns:a16="http://schemas.microsoft.com/office/drawing/2014/main" val="2446604918"/>
                    </a:ext>
                  </a:extLst>
                </a:gridCol>
                <a:gridCol w="1360627">
                  <a:extLst>
                    <a:ext uri="{9D8B030D-6E8A-4147-A177-3AD203B41FA5}">
                      <a16:colId xmlns:a16="http://schemas.microsoft.com/office/drawing/2014/main" val="1151306719"/>
                    </a:ext>
                  </a:extLst>
                </a:gridCol>
                <a:gridCol w="1360627">
                  <a:extLst>
                    <a:ext uri="{9D8B030D-6E8A-4147-A177-3AD203B41FA5}">
                      <a16:colId xmlns:a16="http://schemas.microsoft.com/office/drawing/2014/main" val="1536415991"/>
                    </a:ext>
                  </a:extLst>
                </a:gridCol>
                <a:gridCol w="1124274">
                  <a:extLst>
                    <a:ext uri="{9D8B030D-6E8A-4147-A177-3AD203B41FA5}">
                      <a16:colId xmlns:a16="http://schemas.microsoft.com/office/drawing/2014/main" val="2122007332"/>
                    </a:ext>
                  </a:extLst>
                </a:gridCol>
                <a:gridCol w="1596981">
                  <a:extLst>
                    <a:ext uri="{9D8B030D-6E8A-4147-A177-3AD203B41FA5}">
                      <a16:colId xmlns:a16="http://schemas.microsoft.com/office/drawing/2014/main" val="1576284825"/>
                    </a:ext>
                  </a:extLst>
                </a:gridCol>
              </a:tblGrid>
              <a:tr h="479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Spirometry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Not HF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HFrEF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HFpEF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4035742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normal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1,273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186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1,463 (60%)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4283768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62.0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49.2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71922832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obstructive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551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127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683 (30%)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6941421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50.0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33.6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5330034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restrictive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231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297 (10%)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4038981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17.2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8970495"/>
                  </a:ext>
                </a:extLst>
              </a:tr>
              <a:tr h="2512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Total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>
                          <a:effectLst/>
                        </a:rPr>
                        <a:t>2,055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378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2,443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3916119"/>
                  </a:ext>
                </a:extLst>
              </a:tr>
              <a:tr h="208023"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u="none" strike="noStrike" dirty="0">
                          <a:effectLst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5756904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4DAD69AC-0D34-FC42-B0F1-F979D7A1CCF9}"/>
              </a:ext>
            </a:extLst>
          </p:cNvPr>
          <p:cNvSpPr txBox="1"/>
          <p:nvPr/>
        </p:nvSpPr>
        <p:spPr>
          <a:xfrm>
            <a:off x="609600" y="5068770"/>
            <a:ext cx="7467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Lung disease based on Exam 6 spirometry</a:t>
            </a:r>
          </a:p>
          <a:p>
            <a:pPr algn="ctr"/>
            <a:r>
              <a:rPr lang="en-US" sz="2000" dirty="0"/>
              <a:t>used FEV1 and FVC to categorize</a:t>
            </a:r>
          </a:p>
          <a:p>
            <a:pPr algn="ctr"/>
            <a:r>
              <a:rPr lang="en-US" sz="2000" b="1" dirty="0">
                <a:solidFill>
                  <a:srgbClr val="FF0000"/>
                </a:solidFill>
              </a:rPr>
              <a:t>Lung disease and HF overlap is substantial</a:t>
            </a:r>
          </a:p>
        </p:txBody>
      </p:sp>
    </p:spTree>
    <p:extLst>
      <p:ext uri="{BB962C8B-B14F-4D97-AF65-F5344CB8AC3E}">
        <p14:creationId xmlns:p14="http://schemas.microsoft.com/office/powerpoint/2010/main" val="2636711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8D374CBC-7A89-D849-939C-17F0F0528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E58D95-97B9-CF49-9B7A-57CFF141EEC4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H2FPEF vs. MESA Early HF algorithm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107BA854-F0D5-D84C-AE1F-2220D875EB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621003"/>
              </p:ext>
            </p:extLst>
          </p:nvPr>
        </p:nvGraphicFramePr>
        <p:xfrm>
          <a:off x="1295400" y="1371600"/>
          <a:ext cx="6400800" cy="316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1224">
                  <a:extLst>
                    <a:ext uri="{9D8B030D-6E8A-4147-A177-3AD203B41FA5}">
                      <a16:colId xmlns:a16="http://schemas.microsoft.com/office/drawing/2014/main" val="778337493"/>
                    </a:ext>
                  </a:extLst>
                </a:gridCol>
                <a:gridCol w="1532964">
                  <a:extLst>
                    <a:ext uri="{9D8B030D-6E8A-4147-A177-3AD203B41FA5}">
                      <a16:colId xmlns:a16="http://schemas.microsoft.com/office/drawing/2014/main" val="2450204500"/>
                    </a:ext>
                  </a:extLst>
                </a:gridCol>
                <a:gridCol w="1506070">
                  <a:extLst>
                    <a:ext uri="{9D8B030D-6E8A-4147-A177-3AD203B41FA5}">
                      <a16:colId xmlns:a16="http://schemas.microsoft.com/office/drawing/2014/main" val="2375637124"/>
                    </a:ext>
                  </a:extLst>
                </a:gridCol>
                <a:gridCol w="1640542">
                  <a:extLst>
                    <a:ext uri="{9D8B030D-6E8A-4147-A177-3AD203B41FA5}">
                      <a16:colId xmlns:a16="http://schemas.microsoft.com/office/drawing/2014/main" val="1754343364"/>
                    </a:ext>
                  </a:extLst>
                </a:gridCol>
              </a:tblGrid>
              <a:tr h="39013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H2FPEF </a:t>
                      </a:r>
                    </a:p>
                    <a:p>
                      <a:pPr algn="ctr" fontAlgn="b"/>
                      <a:r>
                        <a:rPr lang="en-US" sz="2400" b="1" u="none" strike="noStrike" dirty="0">
                          <a:effectLst/>
                        </a:rPr>
                        <a:t>score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b="1" u="none" strike="noStrike" dirty="0">
                          <a:effectLst/>
                        </a:rPr>
                        <a:t>Early HF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1271300"/>
                  </a:ext>
                </a:extLst>
              </a:tr>
              <a:tr h="390133">
                <a:tc vMerge="1">
                  <a:txBody>
                    <a:bodyPr/>
                    <a:lstStyle/>
                    <a:p>
                      <a:pPr algn="ctr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None</a:t>
                      </a:r>
                      <a:endParaRPr lang="en-US" sz="2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>
                          <a:solidFill>
                            <a:schemeClr val="bg1"/>
                          </a:solidFill>
                          <a:effectLst/>
                        </a:rPr>
                        <a:t>HFrEF</a:t>
                      </a:r>
                      <a:endParaRPr lang="en-US" sz="2400" b="1" i="1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HFpEF</a:t>
                      </a:r>
                      <a:endParaRPr lang="en-US" sz="2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80669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0-4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2064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333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40910625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83.6%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60.0%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70.6%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16729785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283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82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90815916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11.5%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13.3%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17.4%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04890031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6-9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122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57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34031732"/>
                  </a:ext>
                </a:extLst>
              </a:tr>
              <a:tr h="390133"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4.9%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26</a:t>
                      </a:r>
                      <a:r>
                        <a:rPr lang="en-US" sz="2000" b="0" u="none" strike="noStrike" dirty="0">
                          <a:effectLst/>
                        </a:rPr>
                        <a:t>.7%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12.1%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0381075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8F2E802-B140-5D4E-BE01-D1C5C0C9003E}"/>
              </a:ext>
            </a:extLst>
          </p:cNvPr>
          <p:cNvSpPr txBox="1"/>
          <p:nvPr/>
        </p:nvSpPr>
        <p:spPr>
          <a:xfrm>
            <a:off x="0" y="46482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Approximately 2/3rds of sample is low risk/not early HF </a:t>
            </a:r>
          </a:p>
          <a:p>
            <a:pPr algn="ctr"/>
            <a:r>
              <a:rPr lang="en-US" sz="2800" dirty="0"/>
              <a:t>but otherwise there was </a:t>
            </a:r>
            <a:r>
              <a:rPr lang="en-US" sz="2800" b="1" dirty="0"/>
              <a:t>not close overlap of 2 schemes</a:t>
            </a:r>
          </a:p>
        </p:txBody>
      </p:sp>
    </p:spTree>
    <p:extLst>
      <p:ext uri="{BB962C8B-B14F-4D97-AF65-F5344CB8AC3E}">
        <p14:creationId xmlns:p14="http://schemas.microsoft.com/office/powerpoint/2010/main" val="1125705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>
            <a:extLst>
              <a:ext uri="{FF2B5EF4-FFF2-40B4-BE49-F238E27FC236}">
                <a16:creationId xmlns:a16="http://schemas.microsoft.com/office/drawing/2014/main" id="{8D374CBC-7A89-D849-939C-17F0F0528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2AE58D95-97B9-CF49-9B7A-57CFF141EEC4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Next steps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DD42C9E-1BB6-9641-B523-8C178984F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Examine different cut points for 6MWD and KCCQ12</a:t>
            </a:r>
          </a:p>
          <a:p>
            <a:r>
              <a:rPr lang="en-US" dirty="0"/>
              <a:t>Add AF information (refine H2FPEF score)</a:t>
            </a:r>
          </a:p>
          <a:p>
            <a:r>
              <a:rPr lang="en-US" dirty="0"/>
              <a:t>Apply the European Society of Cardiology HFA-PEFF diagnostic algorithm (published in 2019)</a:t>
            </a:r>
          </a:p>
          <a:p>
            <a:pPr lvl="1"/>
            <a:r>
              <a:rPr lang="en-US" dirty="0"/>
              <a:t>Relies exclusively on echo parameters and </a:t>
            </a:r>
            <a:r>
              <a:rPr lang="en-US" dirty="0" err="1"/>
              <a:t>NTproBNP</a:t>
            </a:r>
            <a:r>
              <a:rPr lang="en-US" dirty="0"/>
              <a:t> levels (with different cut-points for sinus rhythm vs. AF)</a:t>
            </a:r>
          </a:p>
          <a:p>
            <a:r>
              <a:rPr lang="en-US" dirty="0"/>
              <a:t>Once “final” definition of early HF, utilize CPET data to validate various definitions</a:t>
            </a:r>
          </a:p>
          <a:p>
            <a:r>
              <a:rPr lang="en-US" dirty="0"/>
              <a:t>Investigate association of “the usual suspects” - race/ethnicity, SES, health habits, obesity, HTN, diabetes, with early HF </a:t>
            </a:r>
          </a:p>
          <a:p>
            <a:r>
              <a:rPr lang="en-US" dirty="0"/>
              <a:t>Examine proteomic differences between no early HF vs. early HFpEF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7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 txBox="1">
            <a:spLocks/>
          </p:cNvSpPr>
          <p:nvPr/>
        </p:nvSpPr>
        <p:spPr>
          <a:xfrm>
            <a:off x="690856" y="1205456"/>
            <a:ext cx="7798603" cy="1403958"/>
          </a:xfrm>
          <a:prstGeom prst="rect">
            <a:avLst/>
          </a:prstGeom>
        </p:spPr>
        <p:txBody>
          <a:bodyPr lIns="91440" tIns="45720" rIns="91440" bIns="4572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bg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08" charset="0"/>
              <a:buChar char="»"/>
              <a:defRPr sz="2800">
                <a:solidFill>
                  <a:srgbClr val="FFFF99"/>
                </a:solidFill>
                <a:latin typeface="+mn-lt"/>
                <a:ea typeface="ＭＳ Ｐゴシック" pitchFamily="-108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Trebuchet MS" pitchFamily="-108" charset="0"/>
              <a:buChar char="—"/>
              <a:defRPr sz="2400">
                <a:solidFill>
                  <a:srgbClr val="FFFF99"/>
                </a:solidFill>
                <a:latin typeface="+mn-lt"/>
                <a:ea typeface="ＭＳ Ｐゴシック" pitchFamily="-108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FFFF99"/>
                </a:solidFill>
                <a:latin typeface="+mn-lt"/>
                <a:ea typeface="ＭＳ Ｐゴシック" pitchFamily="-108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+mn-lt"/>
                <a:ea typeface="ＭＳ Ｐゴシック" pitchFamily="-10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FF99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sz="2400" b="1" i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CLINICAL, SYMPTOMATIC HEART FAILURE            IS A SPECTRUM</a:t>
            </a:r>
            <a:endParaRPr lang="en-US" sz="2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FontTx/>
              <a:buNone/>
            </a:pPr>
            <a:r>
              <a:rPr lang="en-US" sz="23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Depends on: (1) type of clinical presentation; (2) MD threshold to hospitalize the patient vs. outpatient treatment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00631" y="2971800"/>
            <a:ext cx="248279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u="sng" dirty="0">
                <a:solidFill>
                  <a:prstClr val="black"/>
                </a:solidFill>
                <a:latin typeface="Arial"/>
                <a:cs typeface="Arial"/>
              </a:rPr>
              <a:t>OUTPATIENT</a:t>
            </a:r>
          </a:p>
          <a:p>
            <a:pPr algn="ctr" defTabSz="457200"/>
            <a:r>
              <a:rPr lang="en-US" b="1" dirty="0">
                <a:solidFill>
                  <a:prstClr val="black"/>
                </a:solidFill>
                <a:latin typeface="Arial"/>
                <a:cs typeface="Arial"/>
              </a:rPr>
              <a:t>Dyspnea on exertion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due to myocardial problem with evidence of </a:t>
            </a:r>
            <a:r>
              <a:rPr lang="en-US" dirty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n-US" dirty="0">
                <a:solidFill>
                  <a:prstClr val="black"/>
                </a:solidFill>
                <a:latin typeface="Arial"/>
                <a:ea typeface="Wingdings"/>
                <a:cs typeface="Arial"/>
                <a:sym typeface="Wingdings"/>
              </a:rPr>
              <a:t>cardiac output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and/or </a:t>
            </a:r>
          </a:p>
          <a:p>
            <a:pPr algn="ctr" defTabSz="457200"/>
            <a:r>
              <a:rPr lang="en-US" dirty="0">
                <a:solidFill>
                  <a:prstClr val="black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LV filling pressures at rest or with exertion</a:t>
            </a:r>
          </a:p>
        </p:txBody>
      </p:sp>
      <p:sp>
        <p:nvSpPr>
          <p:cNvPr id="25" name="Right Arrow 24"/>
          <p:cNvSpPr/>
          <p:nvPr/>
        </p:nvSpPr>
        <p:spPr>
          <a:xfrm>
            <a:off x="2941416" y="3576025"/>
            <a:ext cx="3234318" cy="595577"/>
          </a:xfrm>
          <a:prstGeom prst="right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011000" y="3349666"/>
            <a:ext cx="290378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i="1" dirty="0">
                <a:solidFill>
                  <a:srgbClr val="FF0000"/>
                </a:solidFill>
                <a:latin typeface="Arial"/>
                <a:cs typeface="Arial"/>
              </a:rPr>
              <a:t>CLINICAL SPECTRUM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8381" y="3023985"/>
            <a:ext cx="2482797" cy="1477328"/>
          </a:xfrm>
          <a:prstGeom prst="rect">
            <a:avLst/>
          </a:prstGeom>
          <a:noFill/>
          <a:ln w="38100" cmpd="sng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u="sng" dirty="0">
                <a:solidFill>
                  <a:prstClr val="black"/>
                </a:solidFill>
                <a:latin typeface="Arial"/>
                <a:cs typeface="Arial"/>
              </a:rPr>
              <a:t>INPATIENT</a:t>
            </a:r>
          </a:p>
          <a:p>
            <a:pPr algn="ctr" defTabSz="457200"/>
            <a:r>
              <a:rPr lang="en-US" b="1" dirty="0">
                <a:solidFill>
                  <a:prstClr val="black"/>
                </a:solidFill>
                <a:latin typeface="Arial"/>
                <a:cs typeface="Arial"/>
              </a:rPr>
              <a:t>CHF hospitalization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due to overt volume overload and/or low output state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01978" y="4531829"/>
            <a:ext cx="290378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i="1" dirty="0">
                <a:solidFill>
                  <a:srgbClr val="FF0000"/>
                </a:solidFill>
                <a:latin typeface="Arial"/>
                <a:cs typeface="Arial"/>
              </a:rPr>
              <a:t>Traditional HF endpoint in epidemiology studies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777A46-F32F-6343-90AB-BA9B239FEA14}"/>
              </a:ext>
            </a:extLst>
          </p:cNvPr>
          <p:cNvSpPr txBox="1"/>
          <p:nvPr/>
        </p:nvSpPr>
        <p:spPr>
          <a:xfrm>
            <a:off x="37631" y="5280124"/>
            <a:ext cx="290378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457200"/>
            <a:r>
              <a:rPr lang="en-US" b="1" i="1" dirty="0">
                <a:solidFill>
                  <a:srgbClr val="FF0000"/>
                </a:solidFill>
                <a:latin typeface="Arial"/>
                <a:cs typeface="Arial"/>
              </a:rPr>
              <a:t>Potentially underdiagnosed </a:t>
            </a:r>
          </a:p>
          <a:p>
            <a:pPr algn="ctr" defTabSz="457200"/>
            <a:r>
              <a:rPr lang="en-US" b="1" i="1" dirty="0">
                <a:solidFill>
                  <a:srgbClr val="FF0000"/>
                </a:solidFill>
                <a:latin typeface="Arial"/>
                <a:cs typeface="Arial"/>
              </a:rPr>
              <a:t>“early heart failure”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0C2D858-0480-9B44-995E-80AB61B2443C}"/>
              </a:ext>
            </a:extLst>
          </p:cNvPr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What is early heart failure?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4E8844AA-EB87-6240-960A-B11F440C2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62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8537" y="1299836"/>
            <a:ext cx="8540663" cy="3886200"/>
          </a:xfrm>
          <a:solidFill>
            <a:srgbClr val="FFFFFF"/>
          </a:solidFill>
        </p:spPr>
        <p:txBody>
          <a:bodyPr>
            <a:noAutofit/>
          </a:bodyPr>
          <a:lstStyle/>
          <a:p>
            <a:r>
              <a:rPr lang="en-US" sz="3600" b="1" dirty="0"/>
              <a:t>Definition of early HF:</a:t>
            </a:r>
          </a:p>
          <a:p>
            <a:pPr lvl="1">
              <a:buFont typeface="Wingdings" charset="2"/>
              <a:buChar char="ü"/>
            </a:pPr>
            <a:r>
              <a:rPr lang="en-US" sz="3200" dirty="0"/>
              <a:t>No prior HF hospitalization </a:t>
            </a:r>
            <a:r>
              <a:rPr lang="en-US" sz="3200" b="1" i="1" dirty="0"/>
              <a:t>and</a:t>
            </a:r>
            <a:endParaRPr lang="en-US" sz="3200" b="1" dirty="0"/>
          </a:p>
          <a:p>
            <a:pPr lvl="1">
              <a:buFont typeface="Wingdings" charset="2"/>
              <a:buChar char="ü"/>
            </a:pPr>
            <a:r>
              <a:rPr lang="en-US" sz="3200" dirty="0"/>
              <a:t>Presence of HF symptoms or functional limitation suggestive of HF</a:t>
            </a:r>
            <a:r>
              <a:rPr lang="en-US" sz="3200" i="1" dirty="0"/>
              <a:t> </a:t>
            </a:r>
            <a:r>
              <a:rPr lang="en-US" sz="3200" b="1" i="1" dirty="0"/>
              <a:t>and</a:t>
            </a:r>
            <a:endParaRPr lang="en-US" sz="3200" b="1" dirty="0"/>
          </a:p>
          <a:p>
            <a:pPr lvl="1">
              <a:buFont typeface="Wingdings" charset="2"/>
              <a:buChar char="ü"/>
            </a:pPr>
            <a:r>
              <a:rPr lang="en-US" sz="3200" dirty="0">
                <a:latin typeface="Wingdings"/>
                <a:ea typeface="Wingdings"/>
                <a:cs typeface="Wingdings"/>
                <a:sym typeface="Wingdings"/>
              </a:rPr>
              <a:t></a:t>
            </a:r>
            <a:r>
              <a:rPr lang="en-US" sz="3200" dirty="0" err="1"/>
              <a:t>NTproBNP</a:t>
            </a:r>
            <a:r>
              <a:rPr lang="en-US" sz="3200" dirty="0"/>
              <a:t> or echo evidence of elevated LV filling pressure (at rest or with passive leg raise – preload increase maneuver) </a:t>
            </a:r>
          </a:p>
          <a:p>
            <a:pPr marL="457200" lvl="1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We anticipate that most cases of early HF in MESA are early HFpEF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5E04664-92A8-424A-B578-0004F8A221B6}"/>
              </a:ext>
            </a:extLst>
          </p:cNvPr>
          <p:cNvSpPr txBox="1">
            <a:spLocks/>
          </p:cNvSpPr>
          <p:nvPr/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What is early heart failure?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AEC59ED-D1F6-A84D-BE7F-554630355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99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03596" y="851975"/>
            <a:ext cx="400326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00FF"/>
                </a:solidFill>
                <a:latin typeface="Arial"/>
                <a:cs typeface="Arial"/>
              </a:rPr>
              <a:t>All participants, all 6 sites</a:t>
            </a:r>
            <a:r>
              <a:rPr lang="en-US" sz="20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Questionnaires: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KCCQ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6MWT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Laboratory: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NTproBNP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,         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Olink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 CVD3 proteomics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Echocardiography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GE Vivid T8 2D, Doppler, speckle-tracking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Resting echo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Passive leg raise maneuver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Arterial tonometry</a:t>
            </a:r>
          </a:p>
          <a:p>
            <a:pPr marL="742950" lvl="1" indent="-285750">
              <a:buFont typeface="Courier New"/>
              <a:buChar char="o"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Fukuda </a:t>
            </a:r>
            <a:r>
              <a:rPr lang="en-US" dirty="0" err="1">
                <a:solidFill>
                  <a:srgbClr val="0000FF"/>
                </a:solidFill>
                <a:latin typeface="Arial"/>
                <a:cs typeface="Arial"/>
              </a:rPr>
              <a:t>VaSera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Pulse-wave velocity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Augmentation index</a:t>
            </a:r>
          </a:p>
          <a:p>
            <a:pPr marL="1200150" lvl="2" indent="-285750">
              <a:buFont typeface="Wingdings" charset="2"/>
              <a:buChar char="Ø"/>
            </a:pPr>
            <a:r>
              <a:rPr lang="en-US" sz="1600" dirty="0">
                <a:solidFill>
                  <a:srgbClr val="0000FF"/>
                </a:solidFill>
                <a:latin typeface="Arial"/>
                <a:cs typeface="Arial"/>
              </a:rPr>
              <a:t>Arterial waveform</a:t>
            </a:r>
          </a:p>
          <a:p>
            <a:r>
              <a:rPr lang="en-US" sz="2000" b="1" u="sng" dirty="0" err="1">
                <a:solidFill>
                  <a:srgbClr val="0000FF"/>
                </a:solidFill>
                <a:latin typeface="Arial"/>
                <a:cs typeface="Arial"/>
              </a:rPr>
              <a:t>Substudy</a:t>
            </a:r>
            <a:r>
              <a:rPr lang="en-US" sz="2000" b="1" dirty="0">
                <a:solidFill>
                  <a:srgbClr val="0000FF"/>
                </a:solidFill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solidFill>
                  <a:srgbClr val="0000FF"/>
                </a:solidFill>
                <a:latin typeface="Arial"/>
                <a:cs typeface="Arial"/>
              </a:rPr>
              <a:t>Cardiopulmonary exercise test</a:t>
            </a:r>
            <a:endParaRPr lang="en-US" dirty="0">
              <a:solidFill>
                <a:srgbClr val="0000FF"/>
              </a:solidFill>
              <a:latin typeface="Arial"/>
              <a:cs typeface="Arial"/>
            </a:endParaRPr>
          </a:p>
          <a:p>
            <a:pPr marL="1200150" lvl="2" indent="-285750">
              <a:buFont typeface="Wingdings" charset="2"/>
              <a:buChar char="Ø"/>
            </a:pP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6325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>
                <a:latin typeface="Arial"/>
                <a:cs typeface="Arial"/>
              </a:rPr>
              <a:t>MESA Heart Failure Study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(Shah/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Bertoni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 PIs)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30282" y="803750"/>
            <a:ext cx="0" cy="5819153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09639" y="851975"/>
            <a:ext cx="4003263" cy="6509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latin typeface="Arial"/>
                <a:cs typeface="Arial"/>
              </a:rPr>
              <a:t>Specific Aims</a:t>
            </a:r>
            <a:r>
              <a:rPr lang="en-US" sz="2000" b="1" dirty="0">
                <a:latin typeface="Arial"/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b="1" dirty="0">
                <a:latin typeface="Arial"/>
                <a:cs typeface="Arial"/>
              </a:rPr>
              <a:t>Aim 1 (Prevalence): </a:t>
            </a:r>
            <a:r>
              <a:rPr lang="en-US" dirty="0">
                <a:latin typeface="Arial"/>
                <a:cs typeface="Arial"/>
              </a:rPr>
              <a:t>Determine the prevalence of early HF</a:t>
            </a:r>
          </a:p>
          <a:p>
            <a:endParaRPr lang="en-US" sz="1050" b="1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latin typeface="Arial"/>
                <a:cs typeface="Arial"/>
              </a:rPr>
              <a:t>Aim 2 (Pathogenesis): </a:t>
            </a:r>
            <a:r>
              <a:rPr lang="en-US" dirty="0">
                <a:latin typeface="Arial"/>
                <a:cs typeface="Arial"/>
              </a:rPr>
              <a:t>Examine associations between risk factors, biomarkers, and changes in risk factors with early HF and its pathophysiologic markers: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latin typeface="Arial"/>
                <a:cs typeface="Arial"/>
              </a:rPr>
              <a:t>Cardiac mechanics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latin typeface="Arial"/>
                <a:cs typeface="Arial"/>
              </a:rPr>
              <a:t>Ventricular-arterial coupling</a:t>
            </a:r>
          </a:p>
          <a:p>
            <a:pPr marL="742950" lvl="1" indent="-285750">
              <a:buFont typeface="Courier New"/>
              <a:buChar char="o"/>
            </a:pPr>
            <a:r>
              <a:rPr lang="en-US" sz="1600" dirty="0">
                <a:latin typeface="Arial"/>
                <a:cs typeface="Arial"/>
              </a:rPr>
              <a:t>Myocardial pressure-stress relationships</a:t>
            </a:r>
          </a:p>
          <a:p>
            <a:endParaRPr lang="en-US" sz="105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latin typeface="Arial"/>
                <a:cs typeface="Arial"/>
              </a:rPr>
              <a:t>Aim 3 (Phenomics): </a:t>
            </a:r>
            <a:r>
              <a:rPr lang="en-US" dirty="0">
                <a:latin typeface="Arial"/>
                <a:cs typeface="Arial"/>
              </a:rPr>
              <a:t>Perform machine learning analyses of previously ascertained MESA quantitative data and relate risk factor phenotypic signatures to pathophysiologic markers and HF subtypes</a:t>
            </a:r>
          </a:p>
          <a:p>
            <a:pPr marL="1200150" lvl="2" indent="-285750">
              <a:buFont typeface="Wingdings" charset="2"/>
              <a:buChar char="Ø"/>
            </a:pPr>
            <a:endParaRPr lang="en-US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US" b="1" dirty="0">
              <a:latin typeface="Arial"/>
              <a:cs typeface="Arial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8E8ABEC1-E6FC-8947-892C-357BE18BF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629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6367" y="1686669"/>
          <a:ext cx="8431264" cy="3693404"/>
        </p:xfrm>
        <a:graphic>
          <a:graphicData uri="http://schemas.openxmlformats.org/drawingml/2006/table">
            <a:tbl>
              <a:tblPr/>
              <a:tblGrid>
                <a:gridCol w="1622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4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13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2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Site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Selected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Echo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Arterial 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Stiffness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Physical </a:t>
                      </a:r>
                      <a:b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</a:b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Activity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KCCQ-12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6MWT</a:t>
                      </a:r>
                    </a:p>
                  </a:txBody>
                  <a:tcPr marL="34497" marR="34497" marT="34497" marB="34497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3: Wake Forest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414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307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309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361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361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300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4: Columbia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631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551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458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117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5: Johns Hopkins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450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419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418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423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423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349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6: Minnesota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568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525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555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265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7: Northwestern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658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649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634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647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653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509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00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8: UCLA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573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548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534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554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553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495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005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Total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3294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100%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3021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92%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2969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90%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3097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94%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3102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94%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2558</a:t>
                      </a:r>
                    </a:p>
                    <a:p>
                      <a:pPr algn="ctr"/>
                      <a:r>
                        <a:rPr lang="en-US" b="1" dirty="0">
                          <a:effectLst/>
                        </a:rPr>
                        <a:t>78%</a:t>
                      </a:r>
                    </a:p>
                  </a:txBody>
                  <a:tcPr marL="38100" marR="38100" marT="38100" marB="38100" anchor="ctr">
                    <a:lnL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33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233437"/>
            <a:ext cx="9143999" cy="1093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5220" rIns="0" bIns="1269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defTabSz="914400"/>
            <a:r>
              <a:rPr lang="en-US" altLang="en-US" sz="3200" b="1" dirty="0">
                <a:solidFill>
                  <a:srgbClr val="002299"/>
                </a:solidFill>
              </a:rPr>
              <a:t>MESA Exam 6: Final</a:t>
            </a:r>
          </a:p>
          <a:p>
            <a:pPr algn="ctr" defTabSz="914400"/>
            <a:r>
              <a:rPr lang="en-US" altLang="en-US" sz="3200" b="1" dirty="0">
                <a:solidFill>
                  <a:srgbClr val="002299"/>
                </a:solidFill>
              </a:rPr>
              <a:t>Heart Failure Study Components</a:t>
            </a:r>
            <a:endParaRPr lang="en-US" altLang="en-US" sz="2800" b="1" dirty="0">
              <a:solidFill>
                <a:srgbClr val="002299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6368" y="5454390"/>
            <a:ext cx="8431264" cy="416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5220" rIns="0" bIns="12696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914400"/>
            <a:r>
              <a:rPr lang="en-US" altLang="en-US" sz="2000" b="1" dirty="0">
                <a:solidFill>
                  <a:srgbClr val="002299"/>
                </a:solidFill>
              </a:rPr>
              <a:t>CPET (Wake Forest only): </a:t>
            </a:r>
            <a:r>
              <a:rPr lang="en-US" altLang="en-US" sz="2000" dirty="0">
                <a:solidFill>
                  <a:srgbClr val="002299"/>
                </a:solidFill>
              </a:rPr>
              <a:t>n=135</a:t>
            </a:r>
            <a:endParaRPr lang="en-US" altLang="en-US" b="1" dirty="0">
              <a:solidFill>
                <a:srgbClr val="002299"/>
              </a:solidFill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5700B3C-42D5-484A-A161-8FA5C492C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807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781" y="1612265"/>
            <a:ext cx="5837238" cy="4390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137B604C-52B9-6E47-8DFE-5D3DEE63D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BCACE11-2E95-264D-922F-9FC494C3D643}"/>
              </a:ext>
            </a:extLst>
          </p:cNvPr>
          <p:cNvSpPr txBox="1">
            <a:spLocks/>
          </p:cNvSpPr>
          <p:nvPr/>
        </p:nvSpPr>
        <p:spPr>
          <a:xfrm>
            <a:off x="609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Diagnosis of HFpEF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68B50C-00C7-9643-B6BB-1A4881BB93E9}"/>
              </a:ext>
            </a:extLst>
          </p:cNvPr>
          <p:cNvSpPr txBox="1"/>
          <p:nvPr/>
        </p:nvSpPr>
        <p:spPr>
          <a:xfrm>
            <a:off x="209550" y="6310312"/>
            <a:ext cx="357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Reddy Y, et al.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8B2382-251F-3A43-81DA-174A9736D251}"/>
              </a:ext>
            </a:extLst>
          </p:cNvPr>
          <p:cNvSpPr txBox="1"/>
          <p:nvPr/>
        </p:nvSpPr>
        <p:spPr>
          <a:xfrm>
            <a:off x="3255890" y="1089045"/>
            <a:ext cx="2937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H2FPEF SCORE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C526B68-C372-3148-97AB-E71DB125EFB4}"/>
              </a:ext>
            </a:extLst>
          </p:cNvPr>
          <p:cNvCxnSpPr/>
          <p:nvPr/>
        </p:nvCxnSpPr>
        <p:spPr>
          <a:xfrm flipV="1">
            <a:off x="1447800" y="2819400"/>
            <a:ext cx="228600" cy="228600"/>
          </a:xfrm>
          <a:prstGeom prst="straightConnector1">
            <a:avLst/>
          </a:prstGeom>
          <a:ln w="34925">
            <a:solidFill>
              <a:srgbClr val="FF0000"/>
            </a:solidFill>
            <a:tailEnd type="triangle" w="lg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1F305DF-0CAA-FE4A-AB06-1C6A303E289D}"/>
              </a:ext>
            </a:extLst>
          </p:cNvPr>
          <p:cNvSpPr txBox="1"/>
          <p:nvPr/>
        </p:nvSpPr>
        <p:spPr>
          <a:xfrm>
            <a:off x="76200" y="3059668"/>
            <a:ext cx="153154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defined AF based on ECG on echo or absence of A waves on mitral inflow (need to update to include all AF)</a:t>
            </a:r>
          </a:p>
        </p:txBody>
      </p:sp>
    </p:spTree>
    <p:extLst>
      <p:ext uri="{BB962C8B-B14F-4D97-AF65-F5344CB8AC3E}">
        <p14:creationId xmlns:p14="http://schemas.microsoft.com/office/powerpoint/2010/main" val="30973084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137B604C-52B9-6E47-8DFE-5D3DEE63D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BCACE11-2E95-264D-922F-9FC494C3D643}"/>
              </a:ext>
            </a:extLst>
          </p:cNvPr>
          <p:cNvSpPr txBox="1">
            <a:spLocks/>
          </p:cNvSpPr>
          <p:nvPr/>
        </p:nvSpPr>
        <p:spPr>
          <a:xfrm>
            <a:off x="6096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/>
              <a:t>Diagnosis of HFpEF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8B2382-251F-3A43-81DA-174A9736D251}"/>
              </a:ext>
            </a:extLst>
          </p:cNvPr>
          <p:cNvSpPr txBox="1"/>
          <p:nvPr/>
        </p:nvSpPr>
        <p:spPr>
          <a:xfrm>
            <a:off x="3255890" y="1089045"/>
            <a:ext cx="29370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H2FPEF SCORE</a:t>
            </a: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EF8BFC78-9247-AD48-BCB2-B75C1C7642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b="35378"/>
          <a:stretch/>
        </p:blipFill>
        <p:spPr bwMode="auto">
          <a:xfrm>
            <a:off x="0" y="1992869"/>
            <a:ext cx="8989556" cy="3068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CD78776-9FED-7D43-B225-DBEF227268A9}"/>
              </a:ext>
            </a:extLst>
          </p:cNvPr>
          <p:cNvSpPr txBox="1"/>
          <p:nvPr/>
        </p:nvSpPr>
        <p:spPr>
          <a:xfrm>
            <a:off x="762000" y="1808203"/>
            <a:ext cx="1573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DERIVATION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E300A3-770C-5E40-B4FB-DD0ED6AFB865}"/>
              </a:ext>
            </a:extLst>
          </p:cNvPr>
          <p:cNvSpPr txBox="1"/>
          <p:nvPr/>
        </p:nvSpPr>
        <p:spPr>
          <a:xfrm>
            <a:off x="3791466" y="1808203"/>
            <a:ext cx="1561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VALIDATION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037306-11AA-674A-B056-63DEF2019A12}"/>
              </a:ext>
            </a:extLst>
          </p:cNvPr>
          <p:cNvSpPr txBox="1"/>
          <p:nvPr/>
        </p:nvSpPr>
        <p:spPr>
          <a:xfrm>
            <a:off x="6962081" y="1808203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D102E8-DDB5-4D46-95DD-D45A2690B5BD}"/>
              </a:ext>
            </a:extLst>
          </p:cNvPr>
          <p:cNvSpPr txBox="1"/>
          <p:nvPr/>
        </p:nvSpPr>
        <p:spPr>
          <a:xfrm>
            <a:off x="571758" y="5020074"/>
            <a:ext cx="195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H2FPEF SCORE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07380A-95F6-2D45-9E97-023C63BB57B1}"/>
              </a:ext>
            </a:extLst>
          </p:cNvPr>
          <p:cNvSpPr txBox="1"/>
          <p:nvPr/>
        </p:nvSpPr>
        <p:spPr>
          <a:xfrm>
            <a:off x="3594809" y="5020074"/>
            <a:ext cx="195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H2FPEF SCORE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72F08C-6785-3F43-A05B-AA05AA081426}"/>
              </a:ext>
            </a:extLst>
          </p:cNvPr>
          <p:cNvSpPr txBox="1"/>
          <p:nvPr/>
        </p:nvSpPr>
        <p:spPr>
          <a:xfrm>
            <a:off x="6705600" y="5020074"/>
            <a:ext cx="1954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H2FPEF SCORE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E8EF9C1-238D-0A46-8C27-F828521BEF3C}"/>
              </a:ext>
            </a:extLst>
          </p:cNvPr>
          <p:cNvSpPr txBox="1"/>
          <p:nvPr/>
        </p:nvSpPr>
        <p:spPr>
          <a:xfrm>
            <a:off x="209550" y="6310312"/>
            <a:ext cx="357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Reddy Y, et al. 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Circulation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2018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6AA0A47-697B-F84E-8D5E-37C41DD1F6F4}"/>
              </a:ext>
            </a:extLst>
          </p:cNvPr>
          <p:cNvSpPr txBox="1"/>
          <p:nvPr/>
        </p:nvSpPr>
        <p:spPr>
          <a:xfrm>
            <a:off x="3122038" y="5496580"/>
            <a:ext cx="3204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Observed HFpEF prevalence</a:t>
            </a:r>
          </a:p>
          <a:p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Model-predicted HFpEF probability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5A7A760-1070-5F47-AB80-4A7A46BB642C}"/>
              </a:ext>
            </a:extLst>
          </p:cNvPr>
          <p:cNvSpPr/>
          <p:nvPr/>
        </p:nvSpPr>
        <p:spPr>
          <a:xfrm>
            <a:off x="2895600" y="5496580"/>
            <a:ext cx="3297311" cy="52322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B5DBBE-29EB-B449-845B-6A376B951279}"/>
              </a:ext>
            </a:extLst>
          </p:cNvPr>
          <p:cNvSpPr/>
          <p:nvPr/>
        </p:nvSpPr>
        <p:spPr>
          <a:xfrm>
            <a:off x="2971800" y="5573557"/>
            <a:ext cx="165809" cy="17464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4EBE41C-384E-B14F-9D50-15863C249877}"/>
              </a:ext>
            </a:extLst>
          </p:cNvPr>
          <p:cNvSpPr/>
          <p:nvPr/>
        </p:nvSpPr>
        <p:spPr>
          <a:xfrm>
            <a:off x="2971800" y="5791200"/>
            <a:ext cx="165809" cy="174645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318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178061"/>
              </p:ext>
            </p:extLst>
          </p:nvPr>
        </p:nvGraphicFramePr>
        <p:xfrm>
          <a:off x="1295400" y="1143000"/>
          <a:ext cx="6553200" cy="5305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428786794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70468151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4068177350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1487661572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H2FPEF Score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Percent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Cum.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4071580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0.19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0.19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44925231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13.24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13.4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8497486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765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23.77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37.2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4266812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813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25.26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62.5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1015772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584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18.15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7037915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407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12.65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93.3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9519175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187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5.81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99.1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2122417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0.37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99.4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0437793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0.22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99.7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873102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11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0.34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100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3808977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3218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8712077"/>
                  </a:ext>
                </a:extLst>
              </a:tr>
              <a:tr h="327660"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878862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Score Groups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Freq.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Percent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Cum.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9722793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0-4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2,594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80.6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87993905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 (</a:t>
                      </a:r>
                      <a:r>
                        <a:rPr lang="en-US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prob</a:t>
                      </a:r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80%)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407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12.7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93.3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7492108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6-9 (</a:t>
                      </a:r>
                      <a:r>
                        <a:rPr lang="en-US" sz="1800" b="1" u="none" strike="noStrike" dirty="0" err="1">
                          <a:solidFill>
                            <a:srgbClr val="FF0000"/>
                          </a:solidFill>
                          <a:effectLst/>
                        </a:rPr>
                        <a:t>prob</a:t>
                      </a:r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 90%+)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</a:rPr>
                        <a:t>217</a:t>
                      </a:r>
                      <a:endParaRPr lang="en-US" sz="18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6.7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94049690"/>
                  </a:ext>
                </a:extLst>
              </a:tr>
              <a:tr h="21645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3,218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100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0908184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62DB2145-B497-6441-9EF5-A11B1EA21AA5}"/>
              </a:ext>
            </a:extLst>
          </p:cNvPr>
          <p:cNvSpPr txBox="1">
            <a:spLocks/>
          </p:cNvSpPr>
          <p:nvPr/>
        </p:nvSpPr>
        <p:spPr>
          <a:xfrm>
            <a:off x="0" y="76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500" b="1" dirty="0"/>
              <a:t>Distribution of H2FPEF score in MESA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CBCC6E70-3EB4-2A4C-9C05-E1C3C9BB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6019800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1178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4340</TotalTime>
  <Words>2032</Words>
  <Application>Microsoft Macintosh PowerPoint</Application>
  <PresentationFormat>On-screen Show (4:3)</PresentationFormat>
  <Paragraphs>599</Paragraphs>
  <Slides>24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ＭＳ Ｐゴシック</vt:lpstr>
      <vt:lpstr>Arial</vt:lpstr>
      <vt:lpstr>Calibri</vt:lpstr>
      <vt:lpstr>Courier New</vt:lpstr>
      <vt:lpstr>Wingdings</vt:lpstr>
      <vt:lpstr>Office Theme</vt:lpstr>
      <vt:lpstr>MESA Early Heart Failure Study 2020 Update</vt:lpstr>
      <vt:lpstr>HFpEF vs. HFrEF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WFUHS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HF Steering</dc:title>
  <dc:creator>WFBMC</dc:creator>
  <cp:lastModifiedBy>Microsoft Office User</cp:lastModifiedBy>
  <cp:revision>134</cp:revision>
  <dcterms:created xsi:type="dcterms:W3CDTF">2017-04-14T21:32:05Z</dcterms:created>
  <dcterms:modified xsi:type="dcterms:W3CDTF">2020-06-28T16:16:54Z</dcterms:modified>
</cp:coreProperties>
</file>