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81" r:id="rId1"/>
  </p:sldMasterIdLst>
  <p:notesMasterIdLst>
    <p:notesMasterId r:id="rId25"/>
  </p:notesMasterIdLst>
  <p:sldIdLst>
    <p:sldId id="636" r:id="rId2"/>
    <p:sldId id="691" r:id="rId3"/>
    <p:sldId id="755" r:id="rId4"/>
    <p:sldId id="702" r:id="rId5"/>
    <p:sldId id="756" r:id="rId6"/>
    <p:sldId id="758" r:id="rId7"/>
    <p:sldId id="759" r:id="rId8"/>
    <p:sldId id="745" r:id="rId9"/>
    <p:sldId id="754" r:id="rId10"/>
    <p:sldId id="748" r:id="rId11"/>
    <p:sldId id="761" r:id="rId12"/>
    <p:sldId id="762" r:id="rId13"/>
    <p:sldId id="778" r:id="rId14"/>
    <p:sldId id="763" r:id="rId15"/>
    <p:sldId id="773" r:id="rId16"/>
    <p:sldId id="779" r:id="rId17"/>
    <p:sldId id="768" r:id="rId18"/>
    <p:sldId id="769" r:id="rId19"/>
    <p:sldId id="770" r:id="rId20"/>
    <p:sldId id="780" r:id="rId21"/>
    <p:sldId id="760" r:id="rId22"/>
    <p:sldId id="772" r:id="rId23"/>
    <p:sldId id="689" r:id="rId24"/>
  </p:sldIdLst>
  <p:sldSz cx="9144000" cy="6858000" type="screen4x3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01"/>
    <a:srgbClr val="04617B"/>
    <a:srgbClr val="28014E"/>
    <a:srgbClr val="00002A"/>
    <a:srgbClr val="000093"/>
    <a:srgbClr val="000034"/>
    <a:srgbClr val="000073"/>
    <a:srgbClr val="0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5DD7A-C40F-C048-BD22-920D6F43B10B}" v="14" dt="2020-06-29T14:36:53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4" autoAdjust="0"/>
    <p:restoredTop sz="91440"/>
  </p:normalViewPr>
  <p:slideViewPr>
    <p:cSldViewPr snapToGrid="0" snapToObjects="1">
      <p:cViewPr varScale="1">
        <p:scale>
          <a:sx n="160" d="100"/>
          <a:sy n="160" d="100"/>
        </p:scale>
        <p:origin x="18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, R. G." userId="ec9fe480-13eb-4da7-ab7f-e07cb18500ea" providerId="ADAL" clId="{FC75DD7A-C40F-C048-BD22-920D6F43B10B}"/>
    <pc:docChg chg="custSel delSld modSld">
      <pc:chgData name="Barr, R. G." userId="ec9fe480-13eb-4da7-ab7f-e07cb18500ea" providerId="ADAL" clId="{FC75DD7A-C40F-C048-BD22-920D6F43B10B}" dt="2020-06-29T14:40:30.851" v="776" actId="6549"/>
      <pc:docMkLst>
        <pc:docMk/>
      </pc:docMkLst>
      <pc:sldChg chg="modSp">
        <pc:chgData name="Barr, R. G." userId="ec9fe480-13eb-4da7-ab7f-e07cb18500ea" providerId="ADAL" clId="{FC75DD7A-C40F-C048-BD22-920D6F43B10B}" dt="2020-06-29T13:30:52.562" v="110" actId="20577"/>
        <pc:sldMkLst>
          <pc:docMk/>
          <pc:sldMk cId="814093630" sldId="636"/>
        </pc:sldMkLst>
        <pc:spChg chg="mod">
          <ac:chgData name="Barr, R. G." userId="ec9fe480-13eb-4da7-ab7f-e07cb18500ea" providerId="ADAL" clId="{FC75DD7A-C40F-C048-BD22-920D6F43B10B}" dt="2020-06-29T13:30:52.562" v="110" actId="20577"/>
          <ac:spMkLst>
            <pc:docMk/>
            <pc:sldMk cId="814093630" sldId="636"/>
            <ac:spMk id="846" creationId="{00000000-0000-0000-0000-000000000000}"/>
          </ac:spMkLst>
        </pc:spChg>
        <pc:spChg chg="mod">
          <ac:chgData name="Barr, R. G." userId="ec9fe480-13eb-4da7-ab7f-e07cb18500ea" providerId="ADAL" clId="{FC75DD7A-C40F-C048-BD22-920D6F43B10B}" dt="2020-06-29T13:30:31.658" v="104" actId="1036"/>
          <ac:spMkLst>
            <pc:docMk/>
            <pc:sldMk cId="814093630" sldId="636"/>
            <ac:spMk id="847" creationId="{00000000-0000-0000-0000-000000000000}"/>
          </ac:spMkLst>
        </pc:spChg>
      </pc:sldChg>
      <pc:sldChg chg="modSp">
        <pc:chgData name="Barr, R. G." userId="ec9fe480-13eb-4da7-ab7f-e07cb18500ea" providerId="ADAL" clId="{FC75DD7A-C40F-C048-BD22-920D6F43B10B}" dt="2020-06-29T14:07:40.808" v="409" actId="1076"/>
        <pc:sldMkLst>
          <pc:docMk/>
          <pc:sldMk cId="209201143" sldId="689"/>
        </pc:sldMkLst>
        <pc:spChg chg="mod">
          <ac:chgData name="Barr, R. G." userId="ec9fe480-13eb-4da7-ab7f-e07cb18500ea" providerId="ADAL" clId="{FC75DD7A-C40F-C048-BD22-920D6F43B10B}" dt="2020-06-29T14:07:26.307" v="393" actId="14100"/>
          <ac:spMkLst>
            <pc:docMk/>
            <pc:sldMk cId="209201143" sldId="689"/>
            <ac:spMk id="1080" creationId="{00000000-0000-0000-0000-000000000000}"/>
          </ac:spMkLst>
        </pc:spChg>
        <pc:grpChg chg="mod">
          <ac:chgData name="Barr, R. G." userId="ec9fe480-13eb-4da7-ab7f-e07cb18500ea" providerId="ADAL" clId="{FC75DD7A-C40F-C048-BD22-920D6F43B10B}" dt="2020-06-29T14:07:40.808" v="409" actId="1076"/>
          <ac:grpSpMkLst>
            <pc:docMk/>
            <pc:sldMk cId="209201143" sldId="689"/>
            <ac:grpSpMk id="18" creationId="{00000000-0000-0000-0000-000000000000}"/>
          </ac:grpSpMkLst>
        </pc:grpChg>
        <pc:picChg chg="mod">
          <ac:chgData name="Barr, R. G." userId="ec9fe480-13eb-4da7-ab7f-e07cb18500ea" providerId="ADAL" clId="{FC75DD7A-C40F-C048-BD22-920D6F43B10B}" dt="2020-06-29T14:07:32.012" v="407" actId="1037"/>
          <ac:picMkLst>
            <pc:docMk/>
            <pc:sldMk cId="209201143" sldId="689"/>
            <ac:picMk id="11" creationId="{00000000-0000-0000-0000-000000000000}"/>
          </ac:picMkLst>
        </pc:picChg>
      </pc:sldChg>
      <pc:sldChg chg="modSp">
        <pc:chgData name="Barr, R. G." userId="ec9fe480-13eb-4da7-ab7f-e07cb18500ea" providerId="ADAL" clId="{FC75DD7A-C40F-C048-BD22-920D6F43B10B}" dt="2020-06-29T14:08:45.135" v="463" actId="6549"/>
        <pc:sldMkLst>
          <pc:docMk/>
          <pc:sldMk cId="1864575977" sldId="702"/>
        </pc:sldMkLst>
        <pc:spChg chg="mod">
          <ac:chgData name="Barr, R. G." userId="ec9fe480-13eb-4da7-ab7f-e07cb18500ea" providerId="ADAL" clId="{FC75DD7A-C40F-C048-BD22-920D6F43B10B}" dt="2020-06-29T14:08:24.742" v="411" actId="20577"/>
          <ac:spMkLst>
            <pc:docMk/>
            <pc:sldMk cId="1864575977" sldId="702"/>
            <ac:spMk id="4" creationId="{00000000-0000-0000-0000-000000000000}"/>
          </ac:spMkLst>
        </pc:spChg>
        <pc:spChg chg="mod">
          <ac:chgData name="Barr, R. G." userId="ec9fe480-13eb-4da7-ab7f-e07cb18500ea" providerId="ADAL" clId="{FC75DD7A-C40F-C048-BD22-920D6F43B10B}" dt="2020-06-29T14:01:16.466" v="250" actId="20577"/>
          <ac:spMkLst>
            <pc:docMk/>
            <pc:sldMk cId="1864575977" sldId="702"/>
            <ac:spMk id="9" creationId="{00000000-0000-0000-0000-000000000000}"/>
          </ac:spMkLst>
        </pc:spChg>
        <pc:spChg chg="mod">
          <ac:chgData name="Barr, R. G." userId="ec9fe480-13eb-4da7-ab7f-e07cb18500ea" providerId="ADAL" clId="{FC75DD7A-C40F-C048-BD22-920D6F43B10B}" dt="2020-06-29T14:08:45.135" v="463" actId="6549"/>
          <ac:spMkLst>
            <pc:docMk/>
            <pc:sldMk cId="1864575977" sldId="702"/>
            <ac:spMk id="11" creationId="{00000000-0000-0000-0000-000000000000}"/>
          </ac:spMkLst>
        </pc:spChg>
        <pc:picChg chg="mod">
          <ac:chgData name="Barr, R. G." userId="ec9fe480-13eb-4da7-ab7f-e07cb18500ea" providerId="ADAL" clId="{FC75DD7A-C40F-C048-BD22-920D6F43B10B}" dt="2020-06-29T14:01:06.648" v="237" actId="1038"/>
          <ac:picMkLst>
            <pc:docMk/>
            <pc:sldMk cId="1864575977" sldId="702"/>
            <ac:picMk id="10" creationId="{67896564-77FF-2849-8707-540ACFBE2A99}"/>
          </ac:picMkLst>
        </pc:picChg>
      </pc:sldChg>
      <pc:sldChg chg="delSp modSp">
        <pc:chgData name="Barr, R. G." userId="ec9fe480-13eb-4da7-ab7f-e07cb18500ea" providerId="ADAL" clId="{FC75DD7A-C40F-C048-BD22-920D6F43B10B}" dt="2020-06-29T14:35:08.048" v="650" actId="1076"/>
        <pc:sldMkLst>
          <pc:docMk/>
          <pc:sldMk cId="1996963854" sldId="745"/>
        </pc:sldMkLst>
        <pc:spChg chg="mod">
          <ac:chgData name="Barr, R. G." userId="ec9fe480-13eb-4da7-ab7f-e07cb18500ea" providerId="ADAL" clId="{FC75DD7A-C40F-C048-BD22-920D6F43B10B}" dt="2020-06-29T14:34:54.841" v="648" actId="1036"/>
          <ac:spMkLst>
            <pc:docMk/>
            <pc:sldMk cId="1996963854" sldId="745"/>
            <ac:spMk id="8" creationId="{00000000-0000-0000-0000-000000000000}"/>
          </ac:spMkLst>
        </pc:spChg>
        <pc:spChg chg="mod">
          <ac:chgData name="Barr, R. G." userId="ec9fe480-13eb-4da7-ab7f-e07cb18500ea" providerId="ADAL" clId="{FC75DD7A-C40F-C048-BD22-920D6F43B10B}" dt="2020-06-29T14:34:54.841" v="648" actId="1036"/>
          <ac:spMkLst>
            <pc:docMk/>
            <pc:sldMk cId="1996963854" sldId="745"/>
            <ac:spMk id="9" creationId="{00000000-0000-0000-0000-000000000000}"/>
          </ac:spMkLst>
        </pc:spChg>
        <pc:picChg chg="del">
          <ac:chgData name="Barr, R. G." userId="ec9fe480-13eb-4da7-ab7f-e07cb18500ea" providerId="ADAL" clId="{FC75DD7A-C40F-C048-BD22-920D6F43B10B}" dt="2020-06-29T14:34:48.360" v="628" actId="478"/>
          <ac:picMkLst>
            <pc:docMk/>
            <pc:sldMk cId="1996963854" sldId="745"/>
            <ac:picMk id="2" creationId="{00000000-0000-0000-0000-000000000000}"/>
          </ac:picMkLst>
        </pc:picChg>
        <pc:picChg chg="mod">
          <ac:chgData name="Barr, R. G." userId="ec9fe480-13eb-4da7-ab7f-e07cb18500ea" providerId="ADAL" clId="{FC75DD7A-C40F-C048-BD22-920D6F43B10B}" dt="2020-06-29T14:35:08.048" v="650" actId="1076"/>
          <ac:picMkLst>
            <pc:docMk/>
            <pc:sldMk cId="1996963854" sldId="745"/>
            <ac:picMk id="7" creationId="{00000000-0000-0000-0000-000000000000}"/>
          </ac:picMkLst>
        </pc:picChg>
      </pc:sldChg>
      <pc:sldChg chg="modSp del">
        <pc:chgData name="Barr, R. G." userId="ec9fe480-13eb-4da7-ab7f-e07cb18500ea" providerId="ADAL" clId="{FC75DD7A-C40F-C048-BD22-920D6F43B10B}" dt="2020-06-29T14:01:26.482" v="251" actId="2696"/>
        <pc:sldMkLst>
          <pc:docMk/>
          <pc:sldMk cId="2170983972" sldId="749"/>
        </pc:sldMkLst>
        <pc:spChg chg="mod">
          <ac:chgData name="Barr, R. G." userId="ec9fe480-13eb-4da7-ab7f-e07cb18500ea" providerId="ADAL" clId="{FC75DD7A-C40F-C048-BD22-920D6F43B10B}" dt="2020-06-29T13:37:30.073" v="112" actId="20577"/>
          <ac:spMkLst>
            <pc:docMk/>
            <pc:sldMk cId="2170983972" sldId="749"/>
            <ac:spMk id="4" creationId="{00000000-0000-0000-0000-000000000000}"/>
          </ac:spMkLst>
        </pc:spChg>
      </pc:sldChg>
      <pc:sldChg chg="delSp modAnim">
        <pc:chgData name="Barr, R. G." userId="ec9fe480-13eb-4da7-ab7f-e07cb18500ea" providerId="ADAL" clId="{FC75DD7A-C40F-C048-BD22-920D6F43B10B}" dt="2020-06-29T14:03:24.880" v="253"/>
        <pc:sldMkLst>
          <pc:docMk/>
          <pc:sldMk cId="863221879" sldId="754"/>
        </pc:sldMkLst>
        <pc:spChg chg="del">
          <ac:chgData name="Barr, R. G." userId="ec9fe480-13eb-4da7-ab7f-e07cb18500ea" providerId="ADAL" clId="{FC75DD7A-C40F-C048-BD22-920D6F43B10B}" dt="2020-06-29T14:02:49.020" v="252" actId="478"/>
          <ac:spMkLst>
            <pc:docMk/>
            <pc:sldMk cId="863221879" sldId="754"/>
            <ac:spMk id="5" creationId="{00000000-0000-0000-0000-000000000000}"/>
          </ac:spMkLst>
        </pc:spChg>
      </pc:sldChg>
      <pc:sldChg chg="modSp">
        <pc:chgData name="Barr, R. G." userId="ec9fe480-13eb-4da7-ab7f-e07cb18500ea" providerId="ADAL" clId="{FC75DD7A-C40F-C048-BD22-920D6F43B10B}" dt="2020-06-29T13:27:51.748" v="63" actId="20577"/>
        <pc:sldMkLst>
          <pc:docMk/>
          <pc:sldMk cId="1612293267" sldId="756"/>
        </pc:sldMkLst>
        <pc:spChg chg="mod">
          <ac:chgData name="Barr, R. G." userId="ec9fe480-13eb-4da7-ab7f-e07cb18500ea" providerId="ADAL" clId="{FC75DD7A-C40F-C048-BD22-920D6F43B10B}" dt="2020-06-29T13:27:21.659" v="5" actId="20577"/>
          <ac:spMkLst>
            <pc:docMk/>
            <pc:sldMk cId="1612293267" sldId="756"/>
            <ac:spMk id="4" creationId="{00000000-0000-0000-0000-000000000000}"/>
          </ac:spMkLst>
        </pc:spChg>
        <pc:spChg chg="mod">
          <ac:chgData name="Barr, R. G." userId="ec9fe480-13eb-4da7-ab7f-e07cb18500ea" providerId="ADAL" clId="{FC75DD7A-C40F-C048-BD22-920D6F43B10B}" dt="2020-06-29T13:27:51.748" v="63" actId="20577"/>
          <ac:spMkLst>
            <pc:docMk/>
            <pc:sldMk cId="1612293267" sldId="756"/>
            <ac:spMk id="6" creationId="{746D3BF6-1036-104F-89CB-89B615F0383A}"/>
          </ac:spMkLst>
        </pc:spChg>
      </pc:sldChg>
      <pc:sldChg chg="addSp modSp">
        <pc:chgData name="Barr, R. G." userId="ec9fe480-13eb-4da7-ab7f-e07cb18500ea" providerId="ADAL" clId="{FC75DD7A-C40F-C048-BD22-920D6F43B10B}" dt="2020-06-29T14:34:30.306" v="627" actId="1076"/>
        <pc:sldMkLst>
          <pc:docMk/>
          <pc:sldMk cId="2542662044" sldId="758"/>
        </pc:sldMkLst>
        <pc:spChg chg="add mod">
          <ac:chgData name="Barr, R. G." userId="ec9fe480-13eb-4da7-ab7f-e07cb18500ea" providerId="ADAL" clId="{FC75DD7A-C40F-C048-BD22-920D6F43B10B}" dt="2020-06-29T14:34:22.644" v="625" actId="14100"/>
          <ac:spMkLst>
            <pc:docMk/>
            <pc:sldMk cId="2542662044" sldId="758"/>
            <ac:spMk id="2" creationId="{2113619A-74F9-4842-AF18-F69BE3C56ED3}"/>
          </ac:spMkLst>
        </pc:spChg>
        <pc:spChg chg="add mod">
          <ac:chgData name="Barr, R. G." userId="ec9fe480-13eb-4da7-ab7f-e07cb18500ea" providerId="ADAL" clId="{FC75DD7A-C40F-C048-BD22-920D6F43B10B}" dt="2020-06-29T14:34:30.306" v="627" actId="1076"/>
          <ac:spMkLst>
            <pc:docMk/>
            <pc:sldMk cId="2542662044" sldId="758"/>
            <ac:spMk id="7" creationId="{6F3EAF23-ACE6-E04A-A382-A112758D678D}"/>
          </ac:spMkLst>
        </pc:spChg>
      </pc:sldChg>
      <pc:sldChg chg="modSp">
        <pc:chgData name="Barr, R. G." userId="ec9fe480-13eb-4da7-ab7f-e07cb18500ea" providerId="ADAL" clId="{FC75DD7A-C40F-C048-BD22-920D6F43B10B}" dt="2020-06-29T14:14:07.421" v="604" actId="20577"/>
        <pc:sldMkLst>
          <pc:docMk/>
          <pc:sldMk cId="1870055934" sldId="760"/>
        </pc:sldMkLst>
        <pc:spChg chg="mod">
          <ac:chgData name="Barr, R. G." userId="ec9fe480-13eb-4da7-ab7f-e07cb18500ea" providerId="ADAL" clId="{FC75DD7A-C40F-C048-BD22-920D6F43B10B}" dt="2020-06-29T14:14:07.421" v="604" actId="20577"/>
          <ac:spMkLst>
            <pc:docMk/>
            <pc:sldMk cId="1870055934" sldId="760"/>
            <ac:spMk id="916" creationId="{00000000-0000-0000-0000-000000000000}"/>
          </ac:spMkLst>
        </pc:spChg>
      </pc:sldChg>
      <pc:sldChg chg="modSp">
        <pc:chgData name="Barr, R. G." userId="ec9fe480-13eb-4da7-ab7f-e07cb18500ea" providerId="ADAL" clId="{FC75DD7A-C40F-C048-BD22-920D6F43B10B}" dt="2020-06-29T14:36:41.100" v="652" actId="20577"/>
        <pc:sldMkLst>
          <pc:docMk/>
          <pc:sldMk cId="3026086614" sldId="762"/>
        </pc:sldMkLst>
        <pc:spChg chg="mod">
          <ac:chgData name="Barr, R. G." userId="ec9fe480-13eb-4da7-ab7f-e07cb18500ea" providerId="ADAL" clId="{FC75DD7A-C40F-C048-BD22-920D6F43B10B}" dt="2020-06-29T14:36:41.100" v="652" actId="20577"/>
          <ac:spMkLst>
            <pc:docMk/>
            <pc:sldMk cId="3026086614" sldId="762"/>
            <ac:spMk id="916" creationId="{00000000-0000-0000-0000-000000000000}"/>
          </ac:spMkLst>
        </pc:spChg>
      </pc:sldChg>
      <pc:sldChg chg="modSp">
        <pc:chgData name="Barr, R. G." userId="ec9fe480-13eb-4da7-ab7f-e07cb18500ea" providerId="ADAL" clId="{FC75DD7A-C40F-C048-BD22-920D6F43B10B}" dt="2020-06-29T14:37:23.541" v="662" actId="20577"/>
        <pc:sldMkLst>
          <pc:docMk/>
          <pc:sldMk cId="535473350" sldId="763"/>
        </pc:sldMkLst>
        <pc:spChg chg="mod">
          <ac:chgData name="Barr, R. G." userId="ec9fe480-13eb-4da7-ab7f-e07cb18500ea" providerId="ADAL" clId="{FC75DD7A-C40F-C048-BD22-920D6F43B10B}" dt="2020-06-29T14:37:23.541" v="662" actId="20577"/>
          <ac:spMkLst>
            <pc:docMk/>
            <pc:sldMk cId="535473350" sldId="763"/>
            <ac:spMk id="916" creationId="{00000000-0000-0000-0000-000000000000}"/>
          </ac:spMkLst>
        </pc:spChg>
      </pc:sldChg>
      <pc:sldChg chg="modSp">
        <pc:chgData name="Barr, R. G." userId="ec9fe480-13eb-4da7-ab7f-e07cb18500ea" providerId="ADAL" clId="{FC75DD7A-C40F-C048-BD22-920D6F43B10B}" dt="2020-06-29T14:38:06.015" v="704" actId="6549"/>
        <pc:sldMkLst>
          <pc:docMk/>
          <pc:sldMk cId="788159256" sldId="768"/>
        </pc:sldMkLst>
        <pc:spChg chg="mod">
          <ac:chgData name="Barr, R. G." userId="ec9fe480-13eb-4da7-ab7f-e07cb18500ea" providerId="ADAL" clId="{FC75DD7A-C40F-C048-BD22-920D6F43B10B}" dt="2020-06-29T14:38:06.015" v="704" actId="6549"/>
          <ac:spMkLst>
            <pc:docMk/>
            <pc:sldMk cId="788159256" sldId="768"/>
            <ac:spMk id="915" creationId="{00000000-0000-0000-0000-000000000000}"/>
          </ac:spMkLst>
        </pc:spChg>
      </pc:sldChg>
      <pc:sldChg chg="modSp">
        <pc:chgData name="Barr, R. G." userId="ec9fe480-13eb-4da7-ab7f-e07cb18500ea" providerId="ADAL" clId="{FC75DD7A-C40F-C048-BD22-920D6F43B10B}" dt="2020-06-29T14:39:01.824" v="734" actId="20577"/>
        <pc:sldMkLst>
          <pc:docMk/>
          <pc:sldMk cId="3876582810" sldId="769"/>
        </pc:sldMkLst>
        <pc:graphicFrameChg chg="modGraphic">
          <ac:chgData name="Barr, R. G." userId="ec9fe480-13eb-4da7-ab7f-e07cb18500ea" providerId="ADAL" clId="{FC75DD7A-C40F-C048-BD22-920D6F43B10B}" dt="2020-06-29T14:39:01.824" v="734" actId="20577"/>
          <ac:graphicFrameMkLst>
            <pc:docMk/>
            <pc:sldMk cId="3876582810" sldId="769"/>
            <ac:graphicFrameMk id="2" creationId="{347642BA-2021-E947-ABC3-9D70B27B2AC1}"/>
          </ac:graphicFrameMkLst>
        </pc:graphicFrameChg>
      </pc:sldChg>
      <pc:sldChg chg="modSp">
        <pc:chgData name="Barr, R. G." userId="ec9fe480-13eb-4da7-ab7f-e07cb18500ea" providerId="ADAL" clId="{FC75DD7A-C40F-C048-BD22-920D6F43B10B}" dt="2020-06-29T14:39:32.145" v="753" actId="6549"/>
        <pc:sldMkLst>
          <pc:docMk/>
          <pc:sldMk cId="2579205245" sldId="770"/>
        </pc:sldMkLst>
        <pc:graphicFrameChg chg="modGraphic">
          <ac:chgData name="Barr, R. G." userId="ec9fe480-13eb-4da7-ab7f-e07cb18500ea" providerId="ADAL" clId="{FC75DD7A-C40F-C048-BD22-920D6F43B10B}" dt="2020-06-29T14:39:32.145" v="753" actId="6549"/>
          <ac:graphicFrameMkLst>
            <pc:docMk/>
            <pc:sldMk cId="2579205245" sldId="770"/>
            <ac:graphicFrameMk id="4" creationId="{1F60680F-1A68-9342-8D90-D6D398441A94}"/>
          </ac:graphicFrameMkLst>
        </pc:graphicFrameChg>
      </pc:sldChg>
      <pc:sldChg chg="modSp modNotesTx">
        <pc:chgData name="Barr, R. G." userId="ec9fe480-13eb-4da7-ab7f-e07cb18500ea" providerId="ADAL" clId="{FC75DD7A-C40F-C048-BD22-920D6F43B10B}" dt="2020-06-29T14:40:30.851" v="776" actId="6549"/>
        <pc:sldMkLst>
          <pc:docMk/>
          <pc:sldMk cId="832442044" sldId="772"/>
        </pc:sldMkLst>
        <pc:spChg chg="mod">
          <ac:chgData name="Barr, R. G." userId="ec9fe480-13eb-4da7-ab7f-e07cb18500ea" providerId="ADAL" clId="{FC75DD7A-C40F-C048-BD22-920D6F43B10B}" dt="2020-06-29T14:40:20.716" v="774" actId="6549"/>
          <ac:spMkLst>
            <pc:docMk/>
            <pc:sldMk cId="832442044" sldId="772"/>
            <ac:spMk id="916" creationId="{00000000-0000-0000-0000-000000000000}"/>
          </ac:spMkLst>
        </pc:spChg>
      </pc:sldChg>
      <pc:sldChg chg="modSp modAnim">
        <pc:chgData name="Barr, R. G." userId="ec9fe480-13eb-4da7-ab7f-e07cb18500ea" providerId="ADAL" clId="{FC75DD7A-C40F-C048-BD22-920D6F43B10B}" dt="2020-06-29T14:36:53.773" v="653"/>
        <pc:sldMkLst>
          <pc:docMk/>
          <pc:sldMk cId="2126931813" sldId="778"/>
        </pc:sldMkLst>
        <pc:spChg chg="mod">
          <ac:chgData name="Barr, R. G." userId="ec9fe480-13eb-4da7-ab7f-e07cb18500ea" providerId="ADAL" clId="{FC75DD7A-C40F-C048-BD22-920D6F43B10B}" dt="2020-06-29T14:03:57.697" v="254" actId="313"/>
          <ac:spMkLst>
            <pc:docMk/>
            <pc:sldMk cId="2126931813" sldId="778"/>
            <ac:spMk id="915" creationId="{00000000-0000-0000-0000-000000000000}"/>
          </ac:spMkLst>
        </pc:spChg>
      </pc:sldChg>
      <pc:sldChg chg="modSp modAnim">
        <pc:chgData name="Barr, R. G." userId="ec9fe480-13eb-4da7-ab7f-e07cb18500ea" providerId="ADAL" clId="{FC75DD7A-C40F-C048-BD22-920D6F43B10B}" dt="2020-06-29T14:13:51.004" v="602" actId="14100"/>
        <pc:sldMkLst>
          <pc:docMk/>
          <pc:sldMk cId="3644612970" sldId="779"/>
        </pc:sldMkLst>
        <pc:picChg chg="mod">
          <ac:chgData name="Barr, R. G." userId="ec9fe480-13eb-4da7-ab7f-e07cb18500ea" providerId="ADAL" clId="{FC75DD7A-C40F-C048-BD22-920D6F43B10B}" dt="2020-06-29T14:13:51.004" v="602" actId="14100"/>
          <ac:picMkLst>
            <pc:docMk/>
            <pc:sldMk cId="3644612970" sldId="779"/>
            <ac:picMk id="11" creationId="{CD181EEB-50E2-8C4D-AD39-E9BE6E1A6371}"/>
          </ac:picMkLst>
        </pc:picChg>
      </pc:sldChg>
      <pc:sldChg chg="modSp">
        <pc:chgData name="Barr, R. G." userId="ec9fe480-13eb-4da7-ab7f-e07cb18500ea" providerId="ADAL" clId="{FC75DD7A-C40F-C048-BD22-920D6F43B10B}" dt="2020-06-29T14:39:52.546" v="769" actId="6549"/>
        <pc:sldMkLst>
          <pc:docMk/>
          <pc:sldMk cId="956193247" sldId="780"/>
        </pc:sldMkLst>
        <pc:graphicFrameChg chg="modGraphic">
          <ac:chgData name="Barr, R. G." userId="ec9fe480-13eb-4da7-ab7f-e07cb18500ea" providerId="ADAL" clId="{FC75DD7A-C40F-C048-BD22-920D6F43B10B}" dt="2020-06-29T14:39:52.546" v="769" actId="6549"/>
          <ac:graphicFrameMkLst>
            <pc:docMk/>
            <pc:sldMk cId="956193247" sldId="780"/>
            <ac:graphicFrameMk id="4" creationId="{1F60680F-1A68-9342-8D90-D6D398441A94}"/>
          </ac:graphicFrameMkLst>
        </pc:graphicFrameChg>
      </pc:sldChg>
    </pc:docChg>
  </pc:docChgLst>
  <pc:docChgLst>
    <pc:chgData name="Barr, R. G." userId="ec9fe480-13eb-4da7-ab7f-e07cb18500ea" providerId="ADAL" clId="{B1B1269C-13EE-5D4D-BA2C-2C8B4FC29686}"/>
    <pc:docChg chg="undo custSel addSld delSld modSld">
      <pc:chgData name="Barr, R. G." userId="ec9fe480-13eb-4da7-ab7f-e07cb18500ea" providerId="ADAL" clId="{B1B1269C-13EE-5D4D-BA2C-2C8B4FC29686}" dt="2020-06-29T02:38:54.484" v="413" actId="5793"/>
      <pc:docMkLst>
        <pc:docMk/>
      </pc:docMkLst>
      <pc:sldChg chg="addSp delSp modSp">
        <pc:chgData name="Barr, R. G." userId="ec9fe480-13eb-4da7-ab7f-e07cb18500ea" providerId="ADAL" clId="{B1B1269C-13EE-5D4D-BA2C-2C8B4FC29686}" dt="2020-06-29T02:38:54.484" v="413" actId="5793"/>
        <pc:sldMkLst>
          <pc:docMk/>
          <pc:sldMk cId="209201143" sldId="689"/>
        </pc:sldMkLst>
        <pc:spChg chg="mod">
          <ac:chgData name="Barr, R. G." userId="ec9fe480-13eb-4da7-ab7f-e07cb18500ea" providerId="ADAL" clId="{B1B1269C-13EE-5D4D-BA2C-2C8B4FC29686}" dt="2020-06-29T02:38:54.484" v="413" actId="5793"/>
          <ac:spMkLst>
            <pc:docMk/>
            <pc:sldMk cId="209201143" sldId="689"/>
            <ac:spMk id="1080" creationId="{00000000-0000-0000-0000-000000000000}"/>
          </ac:spMkLst>
        </pc:spChg>
        <pc:graphicFrameChg chg="add del">
          <ac:chgData name="Barr, R. G." userId="ec9fe480-13eb-4da7-ab7f-e07cb18500ea" providerId="ADAL" clId="{B1B1269C-13EE-5D4D-BA2C-2C8B4FC29686}" dt="2020-06-29T02:10:59.921" v="341"/>
          <ac:graphicFrameMkLst>
            <pc:docMk/>
            <pc:sldMk cId="209201143" sldId="689"/>
            <ac:graphicFrameMk id="2" creationId="{8F31BC9A-33E2-5344-A9DE-701B1623E26E}"/>
          </ac:graphicFrameMkLst>
        </pc:graphicFrameChg>
      </pc:sldChg>
      <pc:sldChg chg="modSp">
        <pc:chgData name="Barr, R. G." userId="ec9fe480-13eb-4da7-ab7f-e07cb18500ea" providerId="ADAL" clId="{B1B1269C-13EE-5D4D-BA2C-2C8B4FC29686}" dt="2020-06-29T01:51:13.856" v="35" actId="404"/>
        <pc:sldMkLst>
          <pc:docMk/>
          <pc:sldMk cId="863221879" sldId="754"/>
        </pc:sldMkLst>
        <pc:spChg chg="mod">
          <ac:chgData name="Barr, R. G." userId="ec9fe480-13eb-4da7-ab7f-e07cb18500ea" providerId="ADAL" clId="{B1B1269C-13EE-5D4D-BA2C-2C8B4FC29686}" dt="2020-06-29T01:51:13.856" v="35" actId="404"/>
          <ac:spMkLst>
            <pc:docMk/>
            <pc:sldMk cId="863221879" sldId="754"/>
            <ac:spMk id="11" creationId="{00000000-0000-0000-0000-000000000000}"/>
          </ac:spMkLst>
        </pc:spChg>
      </pc:sldChg>
      <pc:sldChg chg="modSp">
        <pc:chgData name="Barr, R. G." userId="ec9fe480-13eb-4da7-ab7f-e07cb18500ea" providerId="ADAL" clId="{B1B1269C-13EE-5D4D-BA2C-2C8B4FC29686}" dt="2020-06-29T01:50:10.213" v="27" actId="404"/>
        <pc:sldMkLst>
          <pc:docMk/>
          <pc:sldMk cId="2542662044" sldId="758"/>
        </pc:sldMkLst>
        <pc:spChg chg="mod">
          <ac:chgData name="Barr, R. G." userId="ec9fe480-13eb-4da7-ab7f-e07cb18500ea" providerId="ADAL" clId="{B1B1269C-13EE-5D4D-BA2C-2C8B4FC29686}" dt="2020-06-29T01:50:10.213" v="27" actId="404"/>
          <ac:spMkLst>
            <pc:docMk/>
            <pc:sldMk cId="2542662044" sldId="758"/>
            <ac:spMk id="11" creationId="{00000000-0000-0000-0000-000000000000}"/>
          </ac:spMkLst>
        </pc:spChg>
      </pc:sldChg>
      <pc:sldChg chg="modSp">
        <pc:chgData name="Barr, R. G." userId="ec9fe480-13eb-4da7-ab7f-e07cb18500ea" providerId="ADAL" clId="{B1B1269C-13EE-5D4D-BA2C-2C8B4FC29686}" dt="2020-06-29T01:50:42.994" v="32" actId="20577"/>
        <pc:sldMkLst>
          <pc:docMk/>
          <pc:sldMk cId="35766331" sldId="759"/>
        </pc:sldMkLst>
        <pc:spChg chg="mod">
          <ac:chgData name="Barr, R. G." userId="ec9fe480-13eb-4da7-ab7f-e07cb18500ea" providerId="ADAL" clId="{B1B1269C-13EE-5D4D-BA2C-2C8B4FC29686}" dt="2020-06-29T01:50:42.994" v="32" actId="20577"/>
          <ac:spMkLst>
            <pc:docMk/>
            <pc:sldMk cId="35766331" sldId="759"/>
            <ac:spMk id="5" creationId="{99009B4F-305D-9645-B90A-F49B986E2210}"/>
          </ac:spMkLst>
        </pc:spChg>
        <pc:spChg chg="mod">
          <ac:chgData name="Barr, R. G." userId="ec9fe480-13eb-4da7-ab7f-e07cb18500ea" providerId="ADAL" clId="{B1B1269C-13EE-5D4D-BA2C-2C8B4FC29686}" dt="2020-06-29T01:50:24.166" v="28"/>
          <ac:spMkLst>
            <pc:docMk/>
            <pc:sldMk cId="35766331" sldId="759"/>
            <ac:spMk id="11" creationId="{00000000-0000-0000-0000-000000000000}"/>
          </ac:spMkLst>
        </pc:spChg>
      </pc:sldChg>
      <pc:sldChg chg="modSp">
        <pc:chgData name="Barr, R. G." userId="ec9fe480-13eb-4da7-ab7f-e07cb18500ea" providerId="ADAL" clId="{B1B1269C-13EE-5D4D-BA2C-2C8B4FC29686}" dt="2020-06-29T02:02:59.567" v="144" actId="27636"/>
        <pc:sldMkLst>
          <pc:docMk/>
          <pc:sldMk cId="535473350" sldId="763"/>
        </pc:sldMkLst>
        <pc:spChg chg="mod">
          <ac:chgData name="Barr, R. G." userId="ec9fe480-13eb-4da7-ab7f-e07cb18500ea" providerId="ADAL" clId="{B1B1269C-13EE-5D4D-BA2C-2C8B4FC29686}" dt="2020-06-29T02:02:59.567" v="144" actId="27636"/>
          <ac:spMkLst>
            <pc:docMk/>
            <pc:sldMk cId="535473350" sldId="763"/>
            <ac:spMk id="916" creationId="{00000000-0000-0000-0000-000000000000}"/>
          </ac:spMkLst>
        </pc:spChg>
      </pc:sldChg>
      <pc:sldChg chg="modSp">
        <pc:chgData name="Barr, R. G." userId="ec9fe480-13eb-4da7-ab7f-e07cb18500ea" providerId="ADAL" clId="{B1B1269C-13EE-5D4D-BA2C-2C8B4FC29686}" dt="2020-06-29T02:08:53.247" v="287" actId="2165"/>
        <pc:sldMkLst>
          <pc:docMk/>
          <pc:sldMk cId="788159256" sldId="768"/>
        </pc:sldMkLst>
        <pc:graphicFrameChg chg="mod modGraphic">
          <ac:chgData name="Barr, R. G." userId="ec9fe480-13eb-4da7-ab7f-e07cb18500ea" providerId="ADAL" clId="{B1B1269C-13EE-5D4D-BA2C-2C8B4FC29686}" dt="2020-06-29T02:08:53.247" v="287" actId="2165"/>
          <ac:graphicFrameMkLst>
            <pc:docMk/>
            <pc:sldMk cId="788159256" sldId="768"/>
            <ac:graphicFrameMk id="2" creationId="{00000000-0000-0000-0000-000000000000}"/>
          </ac:graphicFrameMkLst>
        </pc:graphicFrameChg>
      </pc:sldChg>
      <pc:sldChg chg="modSp">
        <pc:chgData name="Barr, R. G." userId="ec9fe480-13eb-4da7-ab7f-e07cb18500ea" providerId="ADAL" clId="{B1B1269C-13EE-5D4D-BA2C-2C8B4FC29686}" dt="2020-06-29T02:12:07.548" v="361"/>
        <pc:sldMkLst>
          <pc:docMk/>
          <pc:sldMk cId="3876582810" sldId="769"/>
        </pc:sldMkLst>
        <pc:graphicFrameChg chg="mod modGraphic">
          <ac:chgData name="Barr, R. G." userId="ec9fe480-13eb-4da7-ab7f-e07cb18500ea" providerId="ADAL" clId="{B1B1269C-13EE-5D4D-BA2C-2C8B4FC29686}" dt="2020-06-29T02:12:07.548" v="361"/>
          <ac:graphicFrameMkLst>
            <pc:docMk/>
            <pc:sldMk cId="3876582810" sldId="769"/>
            <ac:graphicFrameMk id="2" creationId="{347642BA-2021-E947-ABC3-9D70B27B2AC1}"/>
          </ac:graphicFrameMkLst>
        </pc:graphicFrameChg>
      </pc:sldChg>
      <pc:sldChg chg="addSp modSp">
        <pc:chgData name="Barr, R. G." userId="ec9fe480-13eb-4da7-ab7f-e07cb18500ea" providerId="ADAL" clId="{B1B1269C-13EE-5D4D-BA2C-2C8B4FC29686}" dt="2020-06-29T02:12:36.832" v="376"/>
        <pc:sldMkLst>
          <pc:docMk/>
          <pc:sldMk cId="2579205245" sldId="770"/>
        </pc:sldMkLst>
        <pc:spChg chg="add mod">
          <ac:chgData name="Barr, R. G." userId="ec9fe480-13eb-4da7-ab7f-e07cb18500ea" providerId="ADAL" clId="{B1B1269C-13EE-5D4D-BA2C-2C8B4FC29686}" dt="2020-06-29T01:49:18.289" v="3" actId="1076"/>
          <ac:spMkLst>
            <pc:docMk/>
            <pc:sldMk cId="2579205245" sldId="770"/>
            <ac:spMk id="5" creationId="{3E2FF026-4B6F-7743-ABD8-BF613019C1F3}"/>
          </ac:spMkLst>
        </pc:spChg>
        <pc:graphicFrameChg chg="mod modGraphic">
          <ac:chgData name="Barr, R. G." userId="ec9fe480-13eb-4da7-ab7f-e07cb18500ea" providerId="ADAL" clId="{B1B1269C-13EE-5D4D-BA2C-2C8B4FC29686}" dt="2020-06-29T02:12:36.832" v="376"/>
          <ac:graphicFrameMkLst>
            <pc:docMk/>
            <pc:sldMk cId="2579205245" sldId="770"/>
            <ac:graphicFrameMk id="4" creationId="{1F60680F-1A68-9342-8D90-D6D398441A94}"/>
          </ac:graphicFrameMkLst>
        </pc:graphicFrameChg>
      </pc:sldChg>
      <pc:sldChg chg="modSp modNotesTx">
        <pc:chgData name="Barr, R. G." userId="ec9fe480-13eb-4da7-ab7f-e07cb18500ea" providerId="ADAL" clId="{B1B1269C-13EE-5D4D-BA2C-2C8B4FC29686}" dt="2020-06-29T02:06:02.634" v="252" actId="20577"/>
        <pc:sldMkLst>
          <pc:docMk/>
          <pc:sldMk cId="1059321049" sldId="773"/>
        </pc:sldMkLst>
        <pc:graphicFrameChg chg="mod modGraphic">
          <ac:chgData name="Barr, R. G." userId="ec9fe480-13eb-4da7-ab7f-e07cb18500ea" providerId="ADAL" clId="{B1B1269C-13EE-5D4D-BA2C-2C8B4FC29686}" dt="2020-06-29T02:06:02.634" v="252" actId="20577"/>
          <ac:graphicFrameMkLst>
            <pc:docMk/>
            <pc:sldMk cId="1059321049" sldId="773"/>
            <ac:graphicFrameMk id="2" creationId="{00000000-0000-0000-0000-000000000000}"/>
          </ac:graphicFrameMkLst>
        </pc:graphicFrameChg>
      </pc:sldChg>
      <pc:sldChg chg="modSp del">
        <pc:chgData name="Barr, R. G." userId="ec9fe480-13eb-4da7-ab7f-e07cb18500ea" providerId="ADAL" clId="{B1B1269C-13EE-5D4D-BA2C-2C8B4FC29686}" dt="2020-06-29T02:10:05.582" v="294" actId="2696"/>
        <pc:sldMkLst>
          <pc:docMk/>
          <pc:sldMk cId="1838849012" sldId="777"/>
        </pc:sldMkLst>
        <pc:graphicFrameChg chg="mod modGraphic">
          <ac:chgData name="Barr, R. G." userId="ec9fe480-13eb-4da7-ab7f-e07cb18500ea" providerId="ADAL" clId="{B1B1269C-13EE-5D4D-BA2C-2C8B4FC29686}" dt="2020-06-29T02:09:38.924" v="291" actId="14100"/>
          <ac:graphicFrameMkLst>
            <pc:docMk/>
            <pc:sldMk cId="1838849012" sldId="777"/>
            <ac:graphicFrameMk id="5" creationId="{4E2C5087-09AA-8643-B628-EF8DFE12AB6A}"/>
          </ac:graphicFrameMkLst>
        </pc:graphicFrameChg>
      </pc:sldChg>
      <pc:sldChg chg="modSp">
        <pc:chgData name="Barr, R. G." userId="ec9fe480-13eb-4da7-ab7f-e07cb18500ea" providerId="ADAL" clId="{B1B1269C-13EE-5D4D-BA2C-2C8B4FC29686}" dt="2020-06-29T02:02:48.725" v="142" actId="1076"/>
        <pc:sldMkLst>
          <pc:docMk/>
          <pc:sldMk cId="2126931813" sldId="778"/>
        </pc:sldMkLst>
        <pc:spChg chg="mod">
          <ac:chgData name="Barr, R. G." userId="ec9fe480-13eb-4da7-ab7f-e07cb18500ea" providerId="ADAL" clId="{B1B1269C-13EE-5D4D-BA2C-2C8B4FC29686}" dt="2020-06-29T02:02:48.725" v="142" actId="1076"/>
          <ac:spMkLst>
            <pc:docMk/>
            <pc:sldMk cId="2126931813" sldId="778"/>
            <ac:spMk id="4" creationId="{39BEE62C-69D8-1545-BAB1-88B051F70D74}"/>
          </ac:spMkLst>
        </pc:spChg>
        <pc:spChg chg="mod">
          <ac:chgData name="Barr, R. G." userId="ec9fe480-13eb-4da7-ab7f-e07cb18500ea" providerId="ADAL" clId="{B1B1269C-13EE-5D4D-BA2C-2C8B4FC29686}" dt="2020-06-29T02:02:13.534" v="139" actId="27636"/>
          <ac:spMkLst>
            <pc:docMk/>
            <pc:sldMk cId="2126931813" sldId="778"/>
            <ac:spMk id="916" creationId="{00000000-0000-0000-0000-000000000000}"/>
          </ac:spMkLst>
        </pc:spChg>
      </pc:sldChg>
      <pc:sldChg chg="modSp add">
        <pc:chgData name="Barr, R. G." userId="ec9fe480-13eb-4da7-ab7f-e07cb18500ea" providerId="ADAL" clId="{B1B1269C-13EE-5D4D-BA2C-2C8B4FC29686}" dt="2020-06-29T02:13:01.595" v="379"/>
        <pc:sldMkLst>
          <pc:docMk/>
          <pc:sldMk cId="956193247" sldId="780"/>
        </pc:sldMkLst>
        <pc:spChg chg="mod">
          <ac:chgData name="Barr, R. G." userId="ec9fe480-13eb-4da7-ab7f-e07cb18500ea" providerId="ADAL" clId="{B1B1269C-13EE-5D4D-BA2C-2C8B4FC29686}" dt="2020-06-29T02:10:47.086" v="338" actId="20577"/>
          <ac:spMkLst>
            <pc:docMk/>
            <pc:sldMk cId="956193247" sldId="780"/>
            <ac:spMk id="915" creationId="{00000000-0000-0000-0000-000000000000}"/>
          </ac:spMkLst>
        </pc:spChg>
        <pc:graphicFrameChg chg="mod">
          <ac:chgData name="Barr, R. G." userId="ec9fe480-13eb-4da7-ab7f-e07cb18500ea" providerId="ADAL" clId="{B1B1269C-13EE-5D4D-BA2C-2C8B4FC29686}" dt="2020-06-29T02:13:01.595" v="379"/>
          <ac:graphicFrameMkLst>
            <pc:docMk/>
            <pc:sldMk cId="956193247" sldId="780"/>
            <ac:graphicFrameMk id="4" creationId="{1F60680F-1A68-9342-8D90-D6D398441A94}"/>
          </ac:graphicFrameMkLst>
        </pc:graphicFrameChg>
      </pc:sldChg>
      <pc:sldChg chg="add del">
        <pc:chgData name="Barr, R. G." userId="ec9fe480-13eb-4da7-ab7f-e07cb18500ea" providerId="ADAL" clId="{B1B1269C-13EE-5D4D-BA2C-2C8B4FC29686}" dt="2020-06-29T02:12:52.903" v="377" actId="2696"/>
        <pc:sldMkLst>
          <pc:docMk/>
          <pc:sldMk cId="289748071" sldId="7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C5330E-6C88-6A49-B940-8D887BADC24F}" type="datetime1">
              <a:rPr lang="de-DE" altLang="en-US"/>
              <a:pPr>
                <a:defRPr/>
              </a:pPr>
              <a:t>29.06.20</a:t>
            </a:fld>
            <a:endParaRPr lang="de-DE" alt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en-US" noProof="0"/>
              <a:t>Mastertextformat bearbeiten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F0D199-0A67-4C49-8CE7-2C9E1748D98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5507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0D199-0A67-4C49-8CE7-2C9E1748D985}" type="slidenum">
              <a:rPr lang="de-DE" altLang="en-US" smtClean="0"/>
              <a:pPr>
                <a:defRPr/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53324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Keep for a back up slide and/or be ready to answer this question.</a:t>
            </a:r>
          </a:p>
        </p:txBody>
      </p:sp>
    </p:spTree>
    <p:extLst>
      <p:ext uri="{BB962C8B-B14F-4D97-AF65-F5344CB8AC3E}">
        <p14:creationId xmlns:p14="http://schemas.microsoft.com/office/powerpoint/2010/main" val="38927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Keep for a back up slide and/or be ready to answer this question.</a:t>
            </a:r>
          </a:p>
        </p:txBody>
      </p:sp>
    </p:spTree>
    <p:extLst>
      <p:ext uri="{BB962C8B-B14F-4D97-AF65-F5344CB8AC3E}">
        <p14:creationId xmlns:p14="http://schemas.microsoft.com/office/powerpoint/2010/main" val="1685711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Keep for a back up slide and/or be ready to answer this question.</a:t>
            </a:r>
          </a:p>
        </p:txBody>
      </p:sp>
    </p:spTree>
    <p:extLst>
      <p:ext uri="{BB962C8B-B14F-4D97-AF65-F5344CB8AC3E}">
        <p14:creationId xmlns:p14="http://schemas.microsoft.com/office/powerpoint/2010/main" val="30323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Keep for a back up slide and/or be ready to answer this question.</a:t>
            </a:r>
          </a:p>
        </p:txBody>
      </p:sp>
    </p:spTree>
    <p:extLst>
      <p:ext uri="{BB962C8B-B14F-4D97-AF65-F5344CB8AC3E}">
        <p14:creationId xmlns:p14="http://schemas.microsoft.com/office/powerpoint/2010/main" val="1013073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Keep for a back up slide and/or be ready to answer this question.</a:t>
            </a:r>
          </a:p>
        </p:txBody>
      </p:sp>
    </p:spTree>
    <p:extLst>
      <p:ext uri="{BB962C8B-B14F-4D97-AF65-F5344CB8AC3E}">
        <p14:creationId xmlns:p14="http://schemas.microsoft.com/office/powerpoint/2010/main" val="135199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93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Keep for a back up slide and/or be ready to answer this question.</a:t>
            </a:r>
          </a:p>
        </p:txBody>
      </p:sp>
    </p:spTree>
    <p:extLst>
      <p:ext uri="{BB962C8B-B14F-4D97-AF65-F5344CB8AC3E}">
        <p14:creationId xmlns:p14="http://schemas.microsoft.com/office/powerpoint/2010/main" val="2053157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510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496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9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721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894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Keep for a back up slide and/or be ready to answer this question.</a:t>
            </a:r>
          </a:p>
        </p:txBody>
      </p:sp>
    </p:spTree>
    <p:extLst>
      <p:ext uri="{BB962C8B-B14F-4D97-AF65-F5344CB8AC3E}">
        <p14:creationId xmlns:p14="http://schemas.microsoft.com/office/powerpoint/2010/main" val="1862556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65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7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NOT MENTIONED BY OSLER</a:t>
            </a:r>
          </a:p>
        </p:txBody>
      </p:sp>
    </p:spTree>
    <p:extLst>
      <p:ext uri="{BB962C8B-B14F-4D97-AF65-F5344CB8AC3E}">
        <p14:creationId xmlns:p14="http://schemas.microsoft.com/office/powerpoint/2010/main" val="184706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1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7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3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NOT MENTIONED BY OSLER</a:t>
            </a:r>
          </a:p>
        </p:txBody>
      </p:sp>
    </p:spTree>
    <p:extLst>
      <p:ext uri="{BB962C8B-B14F-4D97-AF65-F5344CB8AC3E}">
        <p14:creationId xmlns:p14="http://schemas.microsoft.com/office/powerpoint/2010/main" val="209705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6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ACB8AA7-47AC-3943-9D45-8D55DC8B1549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C9748D4-3C1D-E647-8191-F26AB3807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C915F24-CBCC-6440-96E0-77758DA12FF7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6A1C172-C771-B540-BB37-7F725E47B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00BA338-1B1D-3347-9085-3C22E1D36ADE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1DE6DE8-89E9-2B41-B109-3FC1B080E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80397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033739-8AB7-0E4C-A9FB-CE8522214CE3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E301AFB-5F8C-5D44-8F83-514C6D0D8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BBED8B-D875-AC40-897D-0B9842EB7CBA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E495DF6-40E2-0E48-B14D-98369F119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2A4CBF9-BF83-0D4B-B4EB-23CAF8FCCB49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A31981D-FA04-CD47-89C4-796A3F37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6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C1ED67-67D0-944D-AB26-22FD30346254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96785F0-A7C2-5344-BA28-F2D811A43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6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D9C1A6-B3C0-7F4F-A67B-84F0498D5998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BF20174-AAB7-474E-9D77-E94732906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7D66C58-71B2-5F46-9552-3384F025768E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505B339-E505-594F-83EC-E52847F56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7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899DB61-C6FE-984C-8E59-0F342A6E157D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89567D7-F7B6-DA4D-B207-7B4C9EA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4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13F3B56-83AB-A14D-9839-5FF1BD070DF4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423A8FF-1F0F-6B48-9E74-5A5961A44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4263937C-A053-E744-8B23-BB5FD71B2F3C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E99094D-51C7-354C-B6E6-98112C24C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1" r:id="rId1"/>
    <p:sldLayoutId id="2147485362" r:id="rId2"/>
    <p:sldLayoutId id="2147485363" r:id="rId3"/>
    <p:sldLayoutId id="2147485364" r:id="rId4"/>
    <p:sldLayoutId id="2147485365" r:id="rId5"/>
    <p:sldLayoutId id="2147485366" r:id="rId6"/>
    <p:sldLayoutId id="2147485367" r:id="rId7"/>
    <p:sldLayoutId id="2147485368" r:id="rId8"/>
    <p:sldLayoutId id="2147485369" r:id="rId9"/>
    <p:sldLayoutId id="2147485370" r:id="rId10"/>
    <p:sldLayoutId id="2147485371" r:id="rId11"/>
    <p:sldLayoutId id="21474853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99" t="19026" r="6343" b="52413"/>
          <a:stretch/>
        </p:blipFill>
        <p:spPr>
          <a:xfrm>
            <a:off x="-55422" y="6206835"/>
            <a:ext cx="3934691" cy="632771"/>
          </a:xfrm>
          <a:prstGeom prst="rect">
            <a:avLst/>
          </a:prstGeom>
        </p:spPr>
      </p:pic>
      <p:sp>
        <p:nvSpPr>
          <p:cNvPr id="846" name="Shape 846"/>
          <p:cNvSpPr/>
          <p:nvPr/>
        </p:nvSpPr>
        <p:spPr>
          <a:xfrm>
            <a:off x="0" y="802519"/>
            <a:ext cx="9144000" cy="258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/>
          <a:p>
            <a:pPr algn="ctr">
              <a:defRPr sz="5400">
                <a:solidFill>
                  <a:srgbClr val="FFFF00"/>
                </a:solidFill>
              </a:defRPr>
            </a:pPr>
            <a:r>
              <a:rPr lang="en-US" dirty="0">
                <a:solidFill>
                  <a:srgbClr val="04617B"/>
                </a:solidFill>
              </a:rPr>
              <a:t>Defining “Normal,” </a:t>
            </a:r>
          </a:p>
          <a:p>
            <a:pPr algn="ctr">
              <a:defRPr sz="5400">
                <a:solidFill>
                  <a:srgbClr val="FFFF00"/>
                </a:solidFill>
              </a:defRPr>
            </a:pPr>
            <a:r>
              <a:rPr lang="en-US" dirty="0">
                <a:solidFill>
                  <a:srgbClr val="04617B"/>
                </a:solidFill>
              </a:rPr>
              <a:t>Scientific Racism, </a:t>
            </a:r>
          </a:p>
          <a:p>
            <a:pPr algn="ctr">
              <a:defRPr sz="5400">
                <a:solidFill>
                  <a:srgbClr val="FFFF00"/>
                </a:solidFill>
              </a:defRPr>
            </a:pPr>
            <a:r>
              <a:rPr lang="en-US" dirty="0">
                <a:solidFill>
                  <a:srgbClr val="04617B"/>
                </a:solidFill>
              </a:rPr>
              <a:t>and Lung Function</a:t>
            </a:r>
          </a:p>
        </p:txBody>
      </p:sp>
      <p:sp>
        <p:nvSpPr>
          <p:cNvPr id="847" name="Shape 847"/>
          <p:cNvSpPr/>
          <p:nvPr/>
        </p:nvSpPr>
        <p:spPr>
          <a:xfrm>
            <a:off x="1219200" y="2739224"/>
            <a:ext cx="6553200" cy="4075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ts val="200"/>
              </a:spcBef>
              <a:defRPr sz="14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ts val="200"/>
              </a:spcBef>
              <a:defRPr sz="14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ts val="200"/>
              </a:spcBef>
              <a:defRPr sz="14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ts val="200"/>
              </a:spcBef>
              <a:defRPr sz="16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ts val="300"/>
              </a:spcBef>
              <a:defRPr sz="32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>
                <a:solidFill>
                  <a:schemeClr val="tx1"/>
                </a:solidFill>
              </a:rPr>
              <a:t>R Graham Barr, MD </a:t>
            </a:r>
            <a:r>
              <a:rPr dirty="0" err="1">
                <a:solidFill>
                  <a:schemeClr val="tx1"/>
                </a:solidFill>
              </a:rPr>
              <a:t>DrPH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ts val="300"/>
              </a:spcBef>
              <a:defRPr sz="32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dirty="0">
                <a:solidFill>
                  <a:schemeClr val="tx1"/>
                </a:solidFill>
              </a:rPr>
              <a:t>Pallavi </a:t>
            </a:r>
            <a:r>
              <a:rPr lang="en-US" dirty="0" err="1">
                <a:solidFill>
                  <a:schemeClr val="tx1"/>
                </a:solidFill>
              </a:rPr>
              <a:t>Balte</a:t>
            </a:r>
            <a:r>
              <a:rPr lang="en-US" dirty="0">
                <a:solidFill>
                  <a:schemeClr val="tx1"/>
                </a:solidFill>
              </a:rPr>
              <a:t>, MD PhD </a:t>
            </a:r>
          </a:p>
          <a:p>
            <a:pPr marL="342900" indent="-342900" algn="ctr">
              <a:lnSpc>
                <a:spcPct val="80000"/>
              </a:lnSpc>
              <a:spcBef>
                <a:spcPts val="300"/>
              </a:spcBef>
              <a:defRPr sz="32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dirty="0">
                <a:solidFill>
                  <a:schemeClr val="tx1"/>
                </a:solidFill>
              </a:rPr>
              <a:t>Elizabeth </a:t>
            </a:r>
            <a:r>
              <a:rPr lang="en-US" dirty="0" err="1">
                <a:solidFill>
                  <a:schemeClr val="tx1"/>
                </a:solidFill>
              </a:rPr>
              <a:t>Oelsner</a:t>
            </a:r>
            <a:r>
              <a:rPr lang="en-US" dirty="0">
                <a:solidFill>
                  <a:schemeClr val="tx1"/>
                </a:solidFill>
              </a:rPr>
              <a:t>, MD MPH </a:t>
            </a:r>
          </a:p>
          <a:p>
            <a:pPr marL="342900" indent="-342900" algn="ctr">
              <a:lnSpc>
                <a:spcPct val="80000"/>
              </a:lnSpc>
              <a:spcBef>
                <a:spcPts val="300"/>
              </a:spcBef>
              <a:defRPr sz="32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dirty="0">
                <a:solidFill>
                  <a:schemeClr val="tx1"/>
                </a:solidFill>
              </a:rPr>
              <a:t>Ben Smith MD, MS</a:t>
            </a:r>
            <a:endParaRPr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ts val="200"/>
              </a:spcBef>
              <a:defRPr sz="18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ts val="200"/>
              </a:spcBef>
              <a:defRPr sz="18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>
                <a:solidFill>
                  <a:schemeClr val="tx1"/>
                </a:solidFill>
              </a:rPr>
              <a:t>Department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 of Medicine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dirty="0">
                <a:solidFill>
                  <a:schemeClr val="tx1"/>
                </a:solidFill>
              </a:rPr>
              <a:t>Epidemiology</a:t>
            </a:r>
          </a:p>
          <a:p>
            <a:pPr marL="342900" indent="-342900" algn="ctr">
              <a:lnSpc>
                <a:spcPct val="80000"/>
              </a:lnSpc>
              <a:spcBef>
                <a:spcPts val="200"/>
              </a:spcBef>
              <a:defRPr sz="18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>
                <a:solidFill>
                  <a:schemeClr val="tx1"/>
                </a:solidFill>
              </a:rPr>
              <a:t>Columbia University Medical Center</a:t>
            </a:r>
          </a:p>
          <a:p>
            <a:pPr marL="342900" indent="-342900" algn="ctr">
              <a:lnSpc>
                <a:spcPct val="80000"/>
              </a:lnSpc>
              <a:spcBef>
                <a:spcPts val="200"/>
              </a:spcBef>
              <a:defRPr sz="16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ts val="300"/>
              </a:spcBef>
              <a:defRPr sz="16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>
                <a:solidFill>
                  <a:schemeClr val="tx1"/>
                </a:solidFill>
              </a:rPr>
              <a:t>Funding: </a:t>
            </a:r>
            <a:r>
              <a:rPr dirty="0">
                <a:solidFill>
                  <a:schemeClr val="tx1"/>
                </a:solidFill>
                <a:ea typeface="Arial" charset="0"/>
                <a:cs typeface="Arial" charset="0"/>
              </a:rPr>
              <a:t>NHLBI </a:t>
            </a:r>
            <a:r>
              <a:rPr sz="1600" dirty="0">
                <a:solidFill>
                  <a:schemeClr val="tx1"/>
                </a:solidFill>
                <a:ea typeface="Arial" charset="0"/>
                <a:cs typeface="Arial" charset="0"/>
              </a:rPr>
              <a:t>R01</a:t>
            </a: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</a:rPr>
              <a:t>-</a:t>
            </a:r>
            <a:r>
              <a:rPr sz="1600" dirty="0">
                <a:solidFill>
                  <a:schemeClr val="tx1"/>
                </a:solidFill>
                <a:ea typeface="Arial" charset="0"/>
                <a:cs typeface="Arial" charset="0"/>
              </a:rPr>
              <a:t>HL077612, </a:t>
            </a:r>
            <a:r>
              <a:rPr lang="en-US" sz="1600" dirty="0">
                <a:solidFill>
                  <a:prstClr val="black"/>
                </a:solidFill>
                <a:ea typeface="Arial" charset="0"/>
                <a:cs typeface="Arial" charset="0"/>
              </a:rPr>
              <a:t>R01-HL130506</a:t>
            </a:r>
            <a:endParaRPr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ts val="500"/>
              </a:spcBef>
              <a:defRPr sz="16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dirty="0">
              <a:solidFill>
                <a:schemeClr val="tx1"/>
              </a:solidFill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7157405" y="4390818"/>
            <a:ext cx="2402230" cy="1368443"/>
            <a:chOff x="3725865" y="2868835"/>
            <a:chExt cx="3150862" cy="1797050"/>
          </a:xfrm>
        </p:grpSpPr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3725865" y="2868835"/>
              <a:ext cx="781985" cy="1797050"/>
            </a:xfrm>
            <a:custGeom>
              <a:avLst/>
              <a:gdLst>
                <a:gd name="T0" fmla="*/ 2147483646 w 920"/>
                <a:gd name="T1" fmla="*/ 2147483646 h 2116"/>
                <a:gd name="T2" fmla="*/ 2147483646 w 920"/>
                <a:gd name="T3" fmla="*/ 2147483646 h 2116"/>
                <a:gd name="T4" fmla="*/ 2147483646 w 920"/>
                <a:gd name="T5" fmla="*/ 0 h 2116"/>
                <a:gd name="T6" fmla="*/ 2147483646 w 920"/>
                <a:gd name="T7" fmla="*/ 2147483646 h 2116"/>
                <a:gd name="T8" fmla="*/ 2147483646 w 920"/>
                <a:gd name="T9" fmla="*/ 2147483646 h 2116"/>
                <a:gd name="T10" fmla="*/ 2147483646 w 920"/>
                <a:gd name="T11" fmla="*/ 2147483646 h 2116"/>
                <a:gd name="T12" fmla="*/ 2147483646 w 920"/>
                <a:gd name="T13" fmla="*/ 2147483646 h 2116"/>
                <a:gd name="T14" fmla="*/ 2147483646 w 920"/>
                <a:gd name="T15" fmla="*/ 2147483646 h 2116"/>
                <a:gd name="T16" fmla="*/ 2147483646 w 920"/>
                <a:gd name="T17" fmla="*/ 2147483646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50195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 flipH="1">
              <a:off x="4601689" y="2868835"/>
              <a:ext cx="781985" cy="1797050"/>
            </a:xfrm>
            <a:custGeom>
              <a:avLst/>
              <a:gdLst>
                <a:gd name="T0" fmla="*/ 2147483646 w 920"/>
                <a:gd name="T1" fmla="*/ 2147483646 h 2116"/>
                <a:gd name="T2" fmla="*/ 2147483646 w 920"/>
                <a:gd name="T3" fmla="*/ 2147483646 h 2116"/>
                <a:gd name="T4" fmla="*/ 2147483646 w 920"/>
                <a:gd name="T5" fmla="*/ 0 h 2116"/>
                <a:gd name="T6" fmla="*/ 2147483646 w 920"/>
                <a:gd name="T7" fmla="*/ 2147483646 h 2116"/>
                <a:gd name="T8" fmla="*/ 2147483646 w 920"/>
                <a:gd name="T9" fmla="*/ 2147483646 h 2116"/>
                <a:gd name="T10" fmla="*/ 2147483646 w 920"/>
                <a:gd name="T11" fmla="*/ 2147483646 h 2116"/>
                <a:gd name="T12" fmla="*/ 2147483646 w 920"/>
                <a:gd name="T13" fmla="*/ 2147483646 h 2116"/>
                <a:gd name="T14" fmla="*/ 2147483646 w 920"/>
                <a:gd name="T15" fmla="*/ 2147483646 h 2116"/>
                <a:gd name="T16" fmla="*/ 2147483646 w 920"/>
                <a:gd name="T17" fmla="*/ 2147483646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50195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4101218" y="3125755"/>
              <a:ext cx="865397" cy="89574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8 w 21600"/>
                <a:gd name="T25" fmla="*/ 3165 h 21600"/>
                <a:gd name="T26" fmla="*/ 18442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EC141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4559323" y="4088696"/>
              <a:ext cx="2317404" cy="49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2000" i="1" dirty="0">
                  <a:latin typeface="Eras Demi ITC" charset="0"/>
                </a:rPr>
                <a:t>Lung</a:t>
              </a:r>
              <a:endParaRPr lang="en-US" altLang="en-US" sz="2800" dirty="0">
                <a:latin typeface="Arial" charset="0"/>
              </a:endParaRPr>
            </a:p>
          </p:txBody>
        </p:sp>
        <p:pic>
          <p:nvPicPr>
            <p:cNvPr id="16" name="Picture 15" descr="Goodmesalogo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908" y="3631913"/>
              <a:ext cx="1258708" cy="691145"/>
            </a:xfrm>
            <a:prstGeom prst="rect">
              <a:avLst/>
            </a:prstGeom>
            <a:noFill/>
            <a:ln>
              <a:noFill/>
            </a:ln>
            <a:effectLst>
              <a:glow rad="38100">
                <a:schemeClr val="bg1">
                  <a:alpha val="75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1409363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Conclusions</a:t>
            </a:r>
            <a:endParaRPr sz="4400" dirty="0"/>
          </a:p>
        </p:txBody>
      </p:sp>
      <p:sp>
        <p:nvSpPr>
          <p:cNvPr id="916" name="Shape 916"/>
          <p:cNvSpPr>
            <a:spLocks noGrp="1"/>
          </p:cNvSpPr>
          <p:nvPr>
            <p:ph type="body" idx="1"/>
          </p:nvPr>
        </p:nvSpPr>
        <p:spPr>
          <a:xfrm>
            <a:off x="457200" y="1488022"/>
            <a:ext cx="8033657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Long history of scientific racism and lung function</a:t>
            </a:r>
          </a:p>
          <a:p>
            <a:r>
              <a:rPr lang="en-US" sz="3600" dirty="0"/>
              <a:t>Reference equations for lung function derived in “healthy” groups suggest race/ethnic differences in lung “function” (actually volumes) </a:t>
            </a:r>
          </a:p>
          <a:p>
            <a:r>
              <a:rPr lang="en-US" sz="3600" dirty="0"/>
              <a:t>Risk-based evaluation suggests that race-based equations misclassify risk</a:t>
            </a:r>
          </a:p>
          <a:p>
            <a:pPr lvl="1"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69539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Hypothesis</a:t>
            </a:r>
            <a:endParaRPr sz="4400" dirty="0"/>
          </a:p>
        </p:txBody>
      </p:sp>
      <p:sp>
        <p:nvSpPr>
          <p:cNvPr id="916" name="Shape 916"/>
          <p:cNvSpPr>
            <a:spLocks noGrp="1"/>
          </p:cNvSpPr>
          <p:nvPr>
            <p:ph type="body" idx="1"/>
          </p:nvPr>
        </p:nvSpPr>
        <p:spPr>
          <a:xfrm>
            <a:off x="457200" y="1488022"/>
            <a:ext cx="8033657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Percent of predicted lung function predicts risk of incident chronic lower respiratory disease (CLRD) events</a:t>
            </a:r>
          </a:p>
          <a:p>
            <a:r>
              <a:rPr lang="en-US" sz="3600" dirty="0"/>
              <a:t>Inclusion of terms for self-reported race/ethnicity does not improve prediction of CLRD events</a:t>
            </a:r>
          </a:p>
          <a:p>
            <a:pPr lvl="1"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959428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Methods</a:t>
            </a:r>
            <a:endParaRPr sz="4400" dirty="0"/>
          </a:p>
        </p:txBody>
      </p:sp>
      <p:sp>
        <p:nvSpPr>
          <p:cNvPr id="916" name="Shape 916"/>
          <p:cNvSpPr>
            <a:spLocks noGrp="1"/>
          </p:cNvSpPr>
          <p:nvPr>
            <p:ph type="body" idx="1"/>
          </p:nvPr>
        </p:nvSpPr>
        <p:spPr>
          <a:xfrm>
            <a:off x="457200" y="1488021"/>
            <a:ext cx="8506691" cy="52132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MESA Lung spirometry </a:t>
            </a:r>
          </a:p>
          <a:p>
            <a:pPr lvl="1"/>
            <a:r>
              <a:rPr lang="en-US" sz="3200" dirty="0"/>
              <a:t>Exam 3-4; 2004-06</a:t>
            </a:r>
          </a:p>
          <a:p>
            <a:r>
              <a:rPr lang="en-US" sz="3600" dirty="0"/>
              <a:t>CLRD events (primary or secondary hospitalization for COPD or asthma exacerbation) adjudicated, 2004-2018</a:t>
            </a:r>
            <a:endParaRPr lang="en-US" dirty="0"/>
          </a:p>
          <a:p>
            <a:r>
              <a:rPr lang="en-US" sz="3600" dirty="0"/>
              <a:t>Self-reported race/ethnicity coded following 2000 Census approach</a:t>
            </a:r>
          </a:p>
          <a:p>
            <a:pPr lvl="1"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3200" dirty="0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39BEE62C-69D8-1545-BAB1-88B051F70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700" y="6178051"/>
            <a:ext cx="2205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Hankinson, Chest, 2010 </a:t>
            </a:r>
          </a:p>
          <a:p>
            <a:pPr eaLnBrk="1" hangingPunct="1"/>
            <a:r>
              <a:rPr lang="en-US" sz="1400" dirty="0" err="1">
                <a:solidFill>
                  <a:schemeClr val="tx2"/>
                </a:solidFill>
                <a:latin typeface="Arial" pitchFamily="34" charset="0"/>
              </a:rPr>
              <a:t>Oelsner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, Ann ATS, 2016</a:t>
            </a:r>
          </a:p>
        </p:txBody>
      </p:sp>
    </p:spTree>
    <p:extLst>
      <p:ext uri="{BB962C8B-B14F-4D97-AF65-F5344CB8AC3E}">
        <p14:creationId xmlns:p14="http://schemas.microsoft.com/office/powerpoint/2010/main" val="302608661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Reference Equations</a:t>
            </a:r>
            <a:endParaRPr sz="4400" dirty="0"/>
          </a:p>
        </p:txBody>
      </p:sp>
      <p:sp>
        <p:nvSpPr>
          <p:cNvPr id="916" name="Shape 916"/>
          <p:cNvSpPr>
            <a:spLocks noGrp="1"/>
          </p:cNvSpPr>
          <p:nvPr>
            <p:ph type="body" idx="1"/>
          </p:nvPr>
        </p:nvSpPr>
        <p:spPr>
          <a:xfrm>
            <a:off x="457200" y="1488021"/>
            <a:ext cx="8686800" cy="536997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Race/ethnic-specific (NHANES III) equations </a:t>
            </a:r>
          </a:p>
          <a:p>
            <a:pPr marL="457200" lvl="1" indent="0">
              <a:buNone/>
            </a:pPr>
            <a:r>
              <a:rPr lang="en-US" sz="3000" dirty="0"/>
              <a:t>%</a:t>
            </a:r>
            <a:r>
              <a:rPr lang="en-US" sz="3000" dirty="0" err="1"/>
              <a:t>pred</a:t>
            </a:r>
            <a:r>
              <a:rPr lang="en-US" sz="3000" dirty="0"/>
              <a:t> FEV1</a:t>
            </a:r>
            <a:r>
              <a:rPr lang="en-US" sz="3000" baseline="-25000" dirty="0">
                <a:solidFill>
                  <a:srgbClr val="00B0F0"/>
                </a:solidFill>
              </a:rPr>
              <a:t>white</a:t>
            </a:r>
            <a:r>
              <a:rPr lang="en-US" sz="3000" dirty="0"/>
              <a:t> = 0.5536 - 0.01303(age) - 			0.000172(age</a:t>
            </a:r>
            <a:r>
              <a:rPr lang="en-US" sz="3000" baseline="30000" dirty="0"/>
              <a:t>2</a:t>
            </a:r>
            <a:r>
              <a:rPr lang="en-US" sz="3000" dirty="0"/>
              <a:t>) + 0.00014098(ht</a:t>
            </a:r>
            <a:r>
              <a:rPr lang="en-US" sz="3000" baseline="30000" dirty="0"/>
              <a:t>2</a:t>
            </a:r>
            <a:r>
              <a:rPr lang="en-US" sz="3000" dirty="0"/>
              <a:t>)</a:t>
            </a:r>
          </a:p>
          <a:p>
            <a:pPr marL="457200" lvl="1" indent="0">
              <a:buNone/>
            </a:pPr>
            <a:r>
              <a:rPr lang="en-US" sz="3000" dirty="0"/>
              <a:t>%</a:t>
            </a:r>
            <a:r>
              <a:rPr lang="en-US" sz="3000" dirty="0" err="1"/>
              <a:t>pred</a:t>
            </a:r>
            <a:r>
              <a:rPr lang="en-US" sz="3000" dirty="0"/>
              <a:t> FEV1</a:t>
            </a:r>
            <a:r>
              <a:rPr lang="en-US" sz="3000" baseline="-25000" dirty="0">
                <a:solidFill>
                  <a:srgbClr val="00B0F0"/>
                </a:solidFill>
              </a:rPr>
              <a:t>black</a:t>
            </a:r>
            <a:r>
              <a:rPr lang="en-US" sz="3000" dirty="0"/>
              <a:t> = 0.3411 - 0.02309(age) + 	0.00013194(ht</a:t>
            </a:r>
            <a:r>
              <a:rPr lang="en-US" sz="3000" baseline="30000" dirty="0"/>
              <a:t>2</a:t>
            </a:r>
            <a:r>
              <a:rPr lang="en-US" sz="3000" dirty="0"/>
              <a:t>)</a:t>
            </a:r>
          </a:p>
          <a:p>
            <a:pPr marL="457200" lvl="1" indent="0">
              <a:buNone/>
            </a:pPr>
            <a:r>
              <a:rPr lang="en-US" sz="3000" dirty="0"/>
              <a:t>%</a:t>
            </a:r>
            <a:r>
              <a:rPr lang="en-US" sz="3000" dirty="0" err="1"/>
              <a:t>pred</a:t>
            </a:r>
            <a:r>
              <a:rPr lang="en-US" sz="3000" dirty="0"/>
              <a:t> FEV1</a:t>
            </a:r>
            <a:r>
              <a:rPr lang="en-US" sz="3000" baseline="-25000" dirty="0">
                <a:solidFill>
                  <a:srgbClr val="00B0F0"/>
                </a:solidFill>
              </a:rPr>
              <a:t>hispanic</a:t>
            </a:r>
            <a:r>
              <a:rPr lang="en-US" sz="3000" dirty="0"/>
              <a:t> = 0.6306 - 0.02928(age) + 	0.00015204(ht</a:t>
            </a:r>
            <a:r>
              <a:rPr lang="en-US" sz="3000" baseline="30000" dirty="0"/>
              <a:t>2</a:t>
            </a:r>
            <a:r>
              <a:rPr lang="en-US" sz="3000" dirty="0"/>
              <a:t>)</a:t>
            </a:r>
          </a:p>
          <a:p>
            <a:pPr marL="457200" lvl="1" indent="0">
              <a:buNone/>
            </a:pPr>
            <a:r>
              <a:rPr lang="en-US" sz="3000" dirty="0"/>
              <a:t>%</a:t>
            </a:r>
            <a:r>
              <a:rPr lang="en-US" sz="3000" dirty="0" err="1"/>
              <a:t>pred</a:t>
            </a:r>
            <a:r>
              <a:rPr lang="en-US" sz="3000" dirty="0"/>
              <a:t> FEV1</a:t>
            </a:r>
            <a:r>
              <a:rPr lang="en-US" sz="3000" baseline="-25000" dirty="0">
                <a:solidFill>
                  <a:srgbClr val="00B0F0"/>
                </a:solidFill>
              </a:rPr>
              <a:t>asian</a:t>
            </a:r>
            <a:r>
              <a:rPr lang="en-US" sz="3000" dirty="0"/>
              <a:t> = </a:t>
            </a:r>
            <a:r>
              <a:rPr lang="en-US" sz="3000" dirty="0">
                <a:solidFill>
                  <a:srgbClr val="00B0F0"/>
                </a:solidFill>
              </a:rPr>
              <a:t>0.88</a:t>
            </a:r>
            <a:r>
              <a:rPr lang="en-US" sz="3000" dirty="0"/>
              <a:t>(0.5536 - 0.01303(age) - 			0.000172(age</a:t>
            </a:r>
            <a:r>
              <a:rPr lang="en-US" sz="3000" baseline="30000" dirty="0"/>
              <a:t>2</a:t>
            </a:r>
            <a:r>
              <a:rPr lang="en-US" sz="3000" dirty="0"/>
              <a:t>) + 0.00014098(ht</a:t>
            </a:r>
            <a:r>
              <a:rPr lang="en-US" sz="3000" baseline="30000" dirty="0"/>
              <a:t>2</a:t>
            </a:r>
            <a:r>
              <a:rPr lang="en-US" sz="3000" dirty="0"/>
              <a:t>))</a:t>
            </a:r>
          </a:p>
          <a:p>
            <a:pPr>
              <a:lnSpc>
                <a:spcPct val="170000"/>
              </a:lnSpc>
            </a:pPr>
            <a:r>
              <a:rPr lang="en-US" sz="3600" dirty="0"/>
              <a:t>Single equation for all race/ethnic groups</a:t>
            </a:r>
          </a:p>
          <a:p>
            <a:pPr marL="457200" lvl="1" indent="0">
              <a:buNone/>
            </a:pPr>
            <a:r>
              <a:rPr lang="en-US" dirty="0"/>
              <a:t>%</a:t>
            </a:r>
            <a:r>
              <a:rPr lang="en-US" dirty="0" err="1"/>
              <a:t>pred</a:t>
            </a:r>
            <a:r>
              <a:rPr lang="en-US" dirty="0"/>
              <a:t> FEV1</a:t>
            </a:r>
            <a:r>
              <a:rPr lang="en-US" baseline="-25000" dirty="0">
                <a:solidFill>
                  <a:srgbClr val="00B0F0"/>
                </a:solidFill>
              </a:rPr>
              <a:t>all</a:t>
            </a:r>
            <a:r>
              <a:rPr lang="en-US" dirty="0"/>
              <a:t> = 0.5536 - 0.01303(age) - 			0.000172(age</a:t>
            </a:r>
            <a:r>
              <a:rPr lang="en-US" baseline="30000" dirty="0"/>
              <a:t>2</a:t>
            </a:r>
            <a:r>
              <a:rPr lang="en-US" dirty="0"/>
              <a:t>) + 0.00014098(ht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3200" dirty="0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39BEE62C-69D8-1545-BAB1-88B051F70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945" y="5929745"/>
            <a:ext cx="26600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Hankinson, Am J Respir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</a:rPr>
              <a:t>Crit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 Care Med,1999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Hankinson, Chest, 2010 </a:t>
            </a:r>
          </a:p>
        </p:txBody>
      </p:sp>
    </p:spTree>
    <p:extLst>
      <p:ext uri="{BB962C8B-B14F-4D97-AF65-F5344CB8AC3E}">
        <p14:creationId xmlns:p14="http://schemas.microsoft.com/office/powerpoint/2010/main" val="2126931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Statistical Analysis</a:t>
            </a:r>
            <a:endParaRPr sz="4400" dirty="0"/>
          </a:p>
        </p:txBody>
      </p:sp>
      <p:sp>
        <p:nvSpPr>
          <p:cNvPr id="916" name="Shape 916"/>
          <p:cNvSpPr>
            <a:spLocks noGrp="1"/>
          </p:cNvSpPr>
          <p:nvPr>
            <p:ph type="body" idx="1"/>
          </p:nvPr>
        </p:nvSpPr>
        <p:spPr>
          <a:xfrm>
            <a:off x="457200" y="1488022"/>
            <a:ext cx="8033657" cy="50953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Descriptive statistics by standard, race/specific equations and single equation</a:t>
            </a:r>
          </a:p>
          <a:p>
            <a:pPr>
              <a:lnSpc>
                <a:spcPct val="100000"/>
              </a:lnSpc>
            </a:pPr>
            <a:r>
              <a:rPr lang="en-US" dirty="0"/>
              <a:t>Cox proportional hazards models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Age used as time with left truncation at age at lung function measurement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Crude analyses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Adjusted model: BMI, educational attainment, smoking status, pack-years, blood pressure, HDL, LDL, total cholesterol, fasting blood glucose, history of hypertension and diabetes </a:t>
            </a:r>
          </a:p>
          <a:p>
            <a:pPr lvl="1"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547335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xfrm>
            <a:off x="457200" y="519736"/>
            <a:ext cx="8229600" cy="66833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Baseline Characteristics </a:t>
            </a:r>
            <a:r>
              <a:rPr lang="en-US" dirty="0">
                <a:solidFill>
                  <a:srgbClr val="04617B"/>
                </a:solidFill>
              </a:rPr>
              <a:t>(N=3937)</a:t>
            </a:r>
            <a:endParaRPr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587095"/>
              </p:ext>
            </p:extLst>
          </p:nvPr>
        </p:nvGraphicFramePr>
        <p:xfrm>
          <a:off x="912018" y="1510045"/>
          <a:ext cx="7319963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43">
                  <a:extLst>
                    <a:ext uri="{9D8B030D-6E8A-4147-A177-3AD203B41FA5}">
                      <a16:colId xmlns:a16="http://schemas.microsoft.com/office/drawing/2014/main" val="1173681842"/>
                    </a:ext>
                  </a:extLst>
                </a:gridCol>
                <a:gridCol w="1246505">
                  <a:extLst>
                    <a:ext uri="{9D8B030D-6E8A-4147-A177-3AD203B41FA5}">
                      <a16:colId xmlns:a16="http://schemas.microsoft.com/office/drawing/2014/main" val="1921616393"/>
                    </a:ext>
                  </a:extLst>
                </a:gridCol>
                <a:gridCol w="1246505">
                  <a:extLst>
                    <a:ext uri="{9D8B030D-6E8A-4147-A177-3AD203B41FA5}">
                      <a16:colId xmlns:a16="http://schemas.microsoft.com/office/drawing/2014/main" val="3774713641"/>
                    </a:ext>
                  </a:extLst>
                </a:gridCol>
                <a:gridCol w="1246505">
                  <a:extLst>
                    <a:ext uri="{9D8B030D-6E8A-4147-A177-3AD203B41FA5}">
                      <a16:colId xmlns:a16="http://schemas.microsoft.com/office/drawing/2014/main" val="2363865704"/>
                    </a:ext>
                  </a:extLst>
                </a:gridCol>
                <a:gridCol w="1246505">
                  <a:extLst>
                    <a:ext uri="{9D8B030D-6E8A-4147-A177-3AD203B41FA5}">
                      <a16:colId xmlns:a16="http://schemas.microsoft.com/office/drawing/2014/main" val="2807510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White</a:t>
                      </a:r>
                    </a:p>
                    <a:p>
                      <a:pPr algn="ctr"/>
                      <a:r>
                        <a:rPr lang="en-US" sz="2000" dirty="0"/>
                        <a:t>(N=1,422)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Asian</a:t>
                      </a:r>
                    </a:p>
                    <a:p>
                      <a:pPr algn="ctr"/>
                      <a:r>
                        <a:rPr lang="en-US" sz="2000" dirty="0"/>
                        <a:t>(N=625)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Black</a:t>
                      </a:r>
                    </a:p>
                    <a:p>
                      <a:pPr algn="ctr"/>
                      <a:r>
                        <a:rPr lang="en-US" sz="2000" dirty="0"/>
                        <a:t>(N=1,012)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Hispanic</a:t>
                      </a:r>
                    </a:p>
                    <a:p>
                      <a:pPr algn="ctr"/>
                      <a:r>
                        <a:rPr lang="en-US" sz="2000" dirty="0"/>
                        <a:t>(N=878)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489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Age,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407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Height (cm) 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298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Weight (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) 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170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BMI</a:t>
                      </a:r>
                      <a:r>
                        <a:rPr lang="en-US" sz="2000" baseline="0" dirty="0"/>
                        <a:t> (kg/m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baseline="0" dirty="0"/>
                        <a:t>)</a:t>
                      </a:r>
                      <a:r>
                        <a:rPr lang="en-US" sz="2000" dirty="0"/>
                        <a:t>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4313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Women,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790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Smoking status,</a:t>
                      </a:r>
                      <a:r>
                        <a:rPr lang="en-US" sz="2000" baseline="0" dirty="0"/>
                        <a:t>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431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33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Former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328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29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Pack-years, 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89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32104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e SGPlot Procedure">
            <a:extLst>
              <a:ext uri="{FF2B5EF4-FFF2-40B4-BE49-F238E27FC236}">
                <a16:creationId xmlns:a16="http://schemas.microsoft.com/office/drawing/2014/main" id="{CD181EEB-50E2-8C4D-AD39-E9BE6E1A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91" y="2906771"/>
            <a:ext cx="4000924" cy="30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Distribution of FEV1 by Race/ethnicity</a:t>
            </a:r>
            <a:endParaRPr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0D5AF-D907-4B42-B559-B5901DE0C9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r="5365"/>
          <a:stretch/>
        </p:blipFill>
        <p:spPr>
          <a:xfrm>
            <a:off x="3116687" y="2919650"/>
            <a:ext cx="3140641" cy="3000693"/>
          </a:xfrm>
          <a:prstGeom prst="rect">
            <a:avLst/>
          </a:prstGeom>
        </p:spPr>
      </p:pic>
      <p:pic>
        <p:nvPicPr>
          <p:cNvPr id="7" name="Picture 2" descr="The SGPlot Procedure">
            <a:extLst>
              <a:ext uri="{FF2B5EF4-FFF2-40B4-BE49-F238E27FC236}">
                <a16:creationId xmlns:a16="http://schemas.microsoft.com/office/drawing/2014/main" id="{8E82EDBF-BE25-EA4F-AD51-0F4DE366B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r="8199"/>
          <a:stretch/>
        </p:blipFill>
        <p:spPr bwMode="auto">
          <a:xfrm>
            <a:off x="6194737" y="2919650"/>
            <a:ext cx="3090930" cy="30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CD183286-5C33-2147-A76B-A27074880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052" y="1753907"/>
            <a:ext cx="30698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%predicted FEV1, race-specific equations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D051BDC-12A4-EB43-BCA8-2C64985B2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737" y="2009902"/>
            <a:ext cx="28723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%predicted FEV1, single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equation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D227393-F09C-E649-A7BD-2FA52DE4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58" y="2264170"/>
            <a:ext cx="2432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FEV1 (L)</a:t>
            </a:r>
          </a:p>
        </p:txBody>
      </p:sp>
    </p:spTree>
    <p:extLst>
      <p:ext uri="{BB962C8B-B14F-4D97-AF65-F5344CB8AC3E}">
        <p14:creationId xmlns:p14="http://schemas.microsoft.com/office/powerpoint/2010/main" val="36446129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Lung Function and Incident CLRD Stratified by Race/ethnicity</a:t>
            </a:r>
            <a:endParaRPr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23183"/>
              </p:ext>
            </p:extLst>
          </p:nvPr>
        </p:nvGraphicFramePr>
        <p:xfrm>
          <a:off x="318655" y="1550685"/>
          <a:ext cx="853439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407">
                  <a:extLst>
                    <a:ext uri="{9D8B030D-6E8A-4147-A177-3AD203B41FA5}">
                      <a16:colId xmlns:a16="http://schemas.microsoft.com/office/drawing/2014/main" val="505935533"/>
                    </a:ext>
                  </a:extLst>
                </a:gridCol>
                <a:gridCol w="1499748">
                  <a:extLst>
                    <a:ext uri="{9D8B030D-6E8A-4147-A177-3AD203B41FA5}">
                      <a16:colId xmlns:a16="http://schemas.microsoft.com/office/drawing/2014/main" val="3542131940"/>
                    </a:ext>
                  </a:extLst>
                </a:gridCol>
                <a:gridCol w="1499748">
                  <a:extLst>
                    <a:ext uri="{9D8B030D-6E8A-4147-A177-3AD203B41FA5}">
                      <a16:colId xmlns:a16="http://schemas.microsoft.com/office/drawing/2014/main" val="3101220588"/>
                    </a:ext>
                  </a:extLst>
                </a:gridCol>
                <a:gridCol w="1499748">
                  <a:extLst>
                    <a:ext uri="{9D8B030D-6E8A-4147-A177-3AD203B41FA5}">
                      <a16:colId xmlns:a16="http://schemas.microsoft.com/office/drawing/2014/main" val="4189141202"/>
                    </a:ext>
                  </a:extLst>
                </a:gridCol>
                <a:gridCol w="1499748">
                  <a:extLst>
                    <a:ext uri="{9D8B030D-6E8A-4147-A177-3AD203B41FA5}">
                      <a16:colId xmlns:a16="http://schemas.microsoft.com/office/drawing/2014/main" val="1754263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78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At risk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1,367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617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979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854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81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IDR/10,000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</a:rPr>
                        <a:t>py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53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93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20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67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% predicted</a:t>
                      </a:r>
                      <a:r>
                        <a:rPr lang="en-US" sz="2000" baseline="0" dirty="0"/>
                        <a:t> FEV1/ SD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94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Race/ethnic specific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0.44</a:t>
                      </a:r>
                    </a:p>
                    <a:p>
                      <a:pPr algn="ctr"/>
                      <a:r>
                        <a:rPr lang="en-US" sz="2000" dirty="0"/>
                        <a:t>(0.37, 0.53)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0.58</a:t>
                      </a:r>
                    </a:p>
                    <a:p>
                      <a:pPr algn="ctr"/>
                      <a:r>
                        <a:rPr lang="en-US" sz="2000" dirty="0"/>
                        <a:t>(0.42, 0.80)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0.49</a:t>
                      </a:r>
                    </a:p>
                    <a:p>
                      <a:pPr algn="ctr"/>
                      <a:r>
                        <a:rPr lang="en-US" sz="2000" dirty="0"/>
                        <a:t>(0.39, 0.60)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0.40</a:t>
                      </a:r>
                    </a:p>
                    <a:p>
                      <a:pPr algn="ctr"/>
                      <a:r>
                        <a:rPr lang="en-US" sz="2000" dirty="0"/>
                        <a:t>(0.31, 0.52)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42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0.58</a:t>
                      </a:r>
                    </a:p>
                    <a:p>
                      <a:pPr algn="ctr"/>
                      <a:r>
                        <a:rPr lang="en-US" sz="2000" dirty="0"/>
                        <a:t>(0.42, 0.80)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0.49</a:t>
                      </a:r>
                    </a:p>
                    <a:p>
                      <a:pPr algn="ctr"/>
                      <a:r>
                        <a:rPr lang="en-US" sz="2000" dirty="0"/>
                        <a:t>(0.39, 0.60)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0.39</a:t>
                      </a:r>
                    </a:p>
                    <a:p>
                      <a:pPr algn="ctr"/>
                      <a:r>
                        <a:rPr lang="en-US" sz="2000" dirty="0"/>
                        <a:t>(0.30, 0.50)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04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% predicted</a:t>
                      </a:r>
                      <a:r>
                        <a:rPr lang="en-US" sz="2000" baseline="0" dirty="0"/>
                        <a:t> FVC/ SD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94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Race/ethnic specific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0.60</a:t>
                      </a:r>
                    </a:p>
                    <a:p>
                      <a:pPr algn="ctr"/>
                      <a:r>
                        <a:rPr lang="en-US" sz="2000" dirty="0"/>
                        <a:t>(0.50, 0.73)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0.77</a:t>
                      </a:r>
                    </a:p>
                    <a:p>
                      <a:pPr algn="ctr"/>
                      <a:r>
                        <a:rPr lang="en-US" sz="2000" dirty="0"/>
                        <a:t>(0.55, 1.08)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0.67</a:t>
                      </a:r>
                    </a:p>
                    <a:p>
                      <a:pPr algn="ctr"/>
                      <a:r>
                        <a:rPr lang="en-US" sz="2000" dirty="0"/>
                        <a:t>(0.54, 0.85)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0.50</a:t>
                      </a:r>
                    </a:p>
                    <a:p>
                      <a:pPr algn="ctr"/>
                      <a:r>
                        <a:rPr lang="en-US" sz="2000" dirty="0"/>
                        <a:t>(0.38, 0.65)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996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0.77</a:t>
                      </a:r>
                    </a:p>
                    <a:p>
                      <a:pPr algn="ctr"/>
                      <a:r>
                        <a:rPr lang="en-US" sz="2000" dirty="0"/>
                        <a:t>(0.55, 1.07)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0.67</a:t>
                      </a:r>
                    </a:p>
                    <a:p>
                      <a:pPr algn="ctr"/>
                      <a:r>
                        <a:rPr lang="en-US" sz="2000" dirty="0"/>
                        <a:t>(0.54, 0.86)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0.50</a:t>
                      </a:r>
                    </a:p>
                    <a:p>
                      <a:pPr algn="ctr"/>
                      <a:r>
                        <a:rPr lang="en-US" sz="2000" dirty="0"/>
                        <a:t>(0.38, 0.65)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54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15925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Prediction of Incident CLRD</a:t>
            </a:r>
            <a:br>
              <a:rPr lang="en-US" sz="4800" dirty="0">
                <a:solidFill>
                  <a:srgbClr val="04617B"/>
                </a:solidFill>
              </a:rPr>
            </a:br>
            <a:r>
              <a:rPr lang="en-US" sz="4800" dirty="0">
                <a:solidFill>
                  <a:srgbClr val="04617B"/>
                </a:solidFill>
              </a:rPr>
              <a:t>Stratified by Race/ethnicity</a:t>
            </a:r>
            <a:endParaRPr sz="4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7642BA-2021-E947-ABC3-9D70B27B2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05167"/>
              </p:ext>
            </p:extLst>
          </p:nvPr>
        </p:nvGraphicFramePr>
        <p:xfrm>
          <a:off x="942108" y="1586344"/>
          <a:ext cx="7744691" cy="506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167">
                  <a:extLst>
                    <a:ext uri="{9D8B030D-6E8A-4147-A177-3AD203B41FA5}">
                      <a16:colId xmlns:a16="http://schemas.microsoft.com/office/drawing/2014/main" val="1542540757"/>
                    </a:ext>
                  </a:extLst>
                </a:gridCol>
                <a:gridCol w="1978545">
                  <a:extLst>
                    <a:ext uri="{9D8B030D-6E8A-4147-A177-3AD203B41FA5}">
                      <a16:colId xmlns:a16="http://schemas.microsoft.com/office/drawing/2014/main" val="2443304811"/>
                    </a:ext>
                  </a:extLst>
                </a:gridCol>
                <a:gridCol w="1642900">
                  <a:extLst>
                    <a:ext uri="{9D8B030D-6E8A-4147-A177-3AD203B41FA5}">
                      <a16:colId xmlns:a16="http://schemas.microsoft.com/office/drawing/2014/main" val="962106505"/>
                    </a:ext>
                  </a:extLst>
                </a:gridCol>
                <a:gridCol w="1635504">
                  <a:extLst>
                    <a:ext uri="{9D8B030D-6E8A-4147-A177-3AD203B41FA5}">
                      <a16:colId xmlns:a16="http://schemas.microsoft.com/office/drawing/2014/main" val="960249048"/>
                    </a:ext>
                  </a:extLst>
                </a:gridCol>
                <a:gridCol w="1168575">
                  <a:extLst>
                    <a:ext uri="{9D8B030D-6E8A-4147-A177-3AD203B41FA5}">
                      <a16:colId xmlns:a16="http://schemas.microsoft.com/office/drawing/2014/main" val="2861933667"/>
                    </a:ext>
                  </a:extLst>
                </a:gridCol>
              </a:tblGrid>
              <a:tr h="451355">
                <a:tc rowSpan="2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Lung Function Measure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C-stat for Reference Equation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514140"/>
                  </a:ext>
                </a:extLst>
              </a:tr>
              <a:tr h="1001639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Race/ethnic-Specific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Single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899602"/>
                  </a:ext>
                </a:extLst>
              </a:tr>
              <a:tr h="451355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FEV1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413558"/>
                  </a:ext>
                </a:extLst>
              </a:tr>
              <a:tr h="45135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90713"/>
                  </a:ext>
                </a:extLst>
              </a:tr>
              <a:tr h="451355">
                <a:tc rowSpan="2">
                  <a:txBody>
                    <a:bodyPr/>
                    <a:lstStyle/>
                    <a:p>
                      <a:r>
                        <a:rPr lang="en-US" sz="2000"/>
                        <a:t>Asian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FEV1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7371646"/>
                  </a:ext>
                </a:extLst>
              </a:tr>
              <a:tr h="4513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414278"/>
                  </a:ext>
                </a:extLst>
              </a:tr>
              <a:tr h="451355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FEV1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2495844"/>
                  </a:ext>
                </a:extLst>
              </a:tr>
              <a:tr h="4513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502799"/>
                  </a:ext>
                </a:extLst>
              </a:tr>
              <a:tr h="451355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FEV1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7814206"/>
                  </a:ext>
                </a:extLst>
              </a:tr>
              <a:tr h="4513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54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58281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Prediction of Incident CLRD  Unstratified (all)</a:t>
            </a:r>
            <a:endParaRPr sz="4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60680F-1A68-9342-8D90-D6D398441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39901"/>
              </p:ext>
            </p:extLst>
          </p:nvPr>
        </p:nvGraphicFramePr>
        <p:xfrm>
          <a:off x="1203157" y="1585122"/>
          <a:ext cx="6278298" cy="448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211">
                  <a:extLst>
                    <a:ext uri="{9D8B030D-6E8A-4147-A177-3AD203B41FA5}">
                      <a16:colId xmlns:a16="http://schemas.microsoft.com/office/drawing/2014/main" val="2983255867"/>
                    </a:ext>
                  </a:extLst>
                </a:gridCol>
                <a:gridCol w="1605256">
                  <a:extLst>
                    <a:ext uri="{9D8B030D-6E8A-4147-A177-3AD203B41FA5}">
                      <a16:colId xmlns:a16="http://schemas.microsoft.com/office/drawing/2014/main" val="2065663913"/>
                    </a:ext>
                  </a:extLst>
                </a:gridCol>
                <a:gridCol w="1598031">
                  <a:extLst>
                    <a:ext uri="{9D8B030D-6E8A-4147-A177-3AD203B41FA5}">
                      <a16:colId xmlns:a16="http://schemas.microsoft.com/office/drawing/2014/main" val="3648559949"/>
                    </a:ext>
                  </a:extLst>
                </a:gridCol>
                <a:gridCol w="1141800">
                  <a:extLst>
                    <a:ext uri="{9D8B030D-6E8A-4147-A177-3AD203B41FA5}">
                      <a16:colId xmlns:a16="http://schemas.microsoft.com/office/drawing/2014/main" val="2884218984"/>
                    </a:ext>
                  </a:extLst>
                </a:gridCol>
              </a:tblGrid>
              <a:tr h="460740"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Lung Function Measure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C-statistic for Reference Equation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951636"/>
                  </a:ext>
                </a:extLst>
              </a:tr>
              <a:tr h="1022464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Race/ethnic-specific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Single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106055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Unadjusted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485103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FEV1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747084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3210951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Adjusted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656691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FEV1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98516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3631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2FF026-4B6F-7743-ABD8-BF613019C1F3}"/>
              </a:ext>
            </a:extLst>
          </p:cNvPr>
          <p:cNvSpPr txBox="1"/>
          <p:nvPr/>
        </p:nvSpPr>
        <p:spPr>
          <a:xfrm>
            <a:off x="385349" y="6187892"/>
            <a:ext cx="81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Adjusted for BMI, educational attainment, smoking status, smoking pack-years, systolic and diastolic blood pressure, HDL, LDL, total cholesterol, fasting blood glucose levels, and history of hypertension and diabetes </a:t>
            </a:r>
          </a:p>
        </p:txBody>
      </p:sp>
    </p:spTree>
    <p:extLst>
      <p:ext uri="{BB962C8B-B14F-4D97-AF65-F5344CB8AC3E}">
        <p14:creationId xmlns:p14="http://schemas.microsoft.com/office/powerpoint/2010/main" val="257920524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Outline</a:t>
            </a:r>
            <a:endParaRPr sz="4400" dirty="0"/>
          </a:p>
        </p:txBody>
      </p:sp>
      <p:sp>
        <p:nvSpPr>
          <p:cNvPr id="916" name="Shape 916"/>
          <p:cNvSpPr>
            <a:spLocks noGrp="1"/>
          </p:cNvSpPr>
          <p:nvPr>
            <p:ph type="body" idx="1"/>
          </p:nvPr>
        </p:nvSpPr>
        <p:spPr>
          <a:xfrm>
            <a:off x="457200" y="1792822"/>
            <a:ext cx="8734314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Brief history of spirometry and reference equations</a:t>
            </a:r>
          </a:p>
          <a:p>
            <a:r>
              <a:rPr lang="en-US" sz="3600" dirty="0"/>
              <a:t>Moving beyond race-based reference equations</a:t>
            </a:r>
            <a:endParaRPr lang="en-US" dirty="0"/>
          </a:p>
          <a:p>
            <a:pPr lvl="1"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010922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Prediction of All-cause Mortality Unstratified (all)</a:t>
            </a:r>
            <a:endParaRPr sz="4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60680F-1A68-9342-8D90-D6D398441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97976"/>
              </p:ext>
            </p:extLst>
          </p:nvPr>
        </p:nvGraphicFramePr>
        <p:xfrm>
          <a:off x="1203157" y="1585122"/>
          <a:ext cx="6278298" cy="448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211">
                  <a:extLst>
                    <a:ext uri="{9D8B030D-6E8A-4147-A177-3AD203B41FA5}">
                      <a16:colId xmlns:a16="http://schemas.microsoft.com/office/drawing/2014/main" val="2983255867"/>
                    </a:ext>
                  </a:extLst>
                </a:gridCol>
                <a:gridCol w="1605256">
                  <a:extLst>
                    <a:ext uri="{9D8B030D-6E8A-4147-A177-3AD203B41FA5}">
                      <a16:colId xmlns:a16="http://schemas.microsoft.com/office/drawing/2014/main" val="2065663913"/>
                    </a:ext>
                  </a:extLst>
                </a:gridCol>
                <a:gridCol w="1598031">
                  <a:extLst>
                    <a:ext uri="{9D8B030D-6E8A-4147-A177-3AD203B41FA5}">
                      <a16:colId xmlns:a16="http://schemas.microsoft.com/office/drawing/2014/main" val="3648559949"/>
                    </a:ext>
                  </a:extLst>
                </a:gridCol>
                <a:gridCol w="1141800">
                  <a:extLst>
                    <a:ext uri="{9D8B030D-6E8A-4147-A177-3AD203B41FA5}">
                      <a16:colId xmlns:a16="http://schemas.microsoft.com/office/drawing/2014/main" val="2884218984"/>
                    </a:ext>
                  </a:extLst>
                </a:gridCol>
              </a:tblGrid>
              <a:tr h="460740"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Lung Function Measure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C-statistic for Reference Equation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951636"/>
                  </a:ext>
                </a:extLst>
              </a:tr>
              <a:tr h="1022464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Race/ethnic-specific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Single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106055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Unadjusted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485103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FEV1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747084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3210951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Adjusted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656691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FEV1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98516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FVC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3631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2FF026-4B6F-7743-ABD8-BF613019C1F3}"/>
              </a:ext>
            </a:extLst>
          </p:cNvPr>
          <p:cNvSpPr txBox="1"/>
          <p:nvPr/>
        </p:nvSpPr>
        <p:spPr>
          <a:xfrm>
            <a:off x="385349" y="6187892"/>
            <a:ext cx="81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Adjusted for BMI, educational attainment, smoking status, smoking pack-years, systolic and diastolic blood pressure, HDL, LDL, total cholesterol, fasting blood glucose levels, and history of hypertension and diabetes </a:t>
            </a:r>
          </a:p>
        </p:txBody>
      </p:sp>
    </p:spTree>
    <p:extLst>
      <p:ext uri="{BB962C8B-B14F-4D97-AF65-F5344CB8AC3E}">
        <p14:creationId xmlns:p14="http://schemas.microsoft.com/office/powerpoint/2010/main" val="95619324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Limitations</a:t>
            </a:r>
            <a:endParaRPr sz="4400" dirty="0"/>
          </a:p>
        </p:txBody>
      </p:sp>
      <p:sp>
        <p:nvSpPr>
          <p:cNvPr id="916" name="Shape 916"/>
          <p:cNvSpPr>
            <a:spLocks noGrp="1"/>
          </p:cNvSpPr>
          <p:nvPr>
            <p:ph type="body" idx="1"/>
          </p:nvPr>
        </p:nvSpPr>
        <p:spPr>
          <a:xfrm>
            <a:off x="457200" y="1488022"/>
            <a:ext cx="8033657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Initial analyses</a:t>
            </a:r>
          </a:p>
          <a:p>
            <a:r>
              <a:rPr lang="en-US" sz="3600" dirty="0"/>
              <a:t>Modest sample size, particularly for Asians</a:t>
            </a:r>
          </a:p>
          <a:p>
            <a:r>
              <a:rPr lang="en-US" sz="3600" dirty="0"/>
              <a:t>Not stratified by sex</a:t>
            </a:r>
          </a:p>
          <a:p>
            <a:endParaRPr lang="en-US" sz="3600" dirty="0"/>
          </a:p>
          <a:p>
            <a:pPr lvl="1"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005593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Conclusions</a:t>
            </a:r>
            <a:endParaRPr sz="4400" dirty="0"/>
          </a:p>
        </p:txBody>
      </p:sp>
      <p:sp>
        <p:nvSpPr>
          <p:cNvPr id="916" name="Shape 916"/>
          <p:cNvSpPr>
            <a:spLocks noGrp="1"/>
          </p:cNvSpPr>
          <p:nvPr>
            <p:ph type="body" idx="1"/>
          </p:nvPr>
        </p:nvSpPr>
        <p:spPr>
          <a:xfrm>
            <a:off x="457200" y="1488022"/>
            <a:ext cx="8033657" cy="53699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Reference equations for lung function derived in “healthy” groups suggest race/ethnic differences in lung “function” that misclassify risk</a:t>
            </a:r>
          </a:p>
          <a:p>
            <a:r>
              <a:rPr lang="en-US" sz="3600" dirty="0"/>
              <a:t>Race-specific reference equations do not improve prediction of incident lung disease or mortality beyond a single reference equation</a:t>
            </a:r>
          </a:p>
          <a:p>
            <a:pPr lvl="1"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244204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Acknowledgements</a:t>
            </a:r>
            <a:endParaRPr dirty="0"/>
          </a:p>
        </p:txBody>
      </p:sp>
      <p:sp>
        <p:nvSpPr>
          <p:cNvPr id="1080" name="Shape 1080"/>
          <p:cNvSpPr>
            <a:spLocks noGrp="1"/>
          </p:cNvSpPr>
          <p:nvPr>
            <p:ph type="body" idx="1"/>
          </p:nvPr>
        </p:nvSpPr>
        <p:spPr>
          <a:xfrm>
            <a:off x="800482" y="1474204"/>
            <a:ext cx="7886317" cy="5974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2800" dirty="0"/>
              <a:t>MESA investigators, staff and participants!!!</a:t>
            </a:r>
          </a:p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800" dirty="0"/>
          </a:p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800" dirty="0"/>
          </a:p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800" dirty="0"/>
          </a:p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800" dirty="0"/>
          </a:p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800" dirty="0"/>
          </a:p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800" dirty="0"/>
          </a:p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800" dirty="0"/>
          </a:p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800" dirty="0"/>
          </a:p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400" dirty="0"/>
          </a:p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2400" dirty="0"/>
              <a:t>				   	   R01-HL077612, R01-HL093081</a:t>
            </a:r>
          </a:p>
          <a:p>
            <a:pPr marL="281177" indent="-281177" defTabSz="749808">
              <a:lnSpc>
                <a:spcPct val="90000"/>
              </a:lnSpc>
              <a:spcBef>
                <a:spcPts val="100"/>
              </a:spcBef>
              <a:buNone/>
              <a:defRPr sz="1476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1400" dirty="0"/>
              <a:t>				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0" y="5197602"/>
            <a:ext cx="3348804" cy="799013"/>
          </a:xfrm>
          <a:prstGeom prst="rect">
            <a:avLst/>
          </a:prstGeom>
        </p:spPr>
      </p:pic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3218485" y="2636379"/>
            <a:ext cx="3895528" cy="2219108"/>
            <a:chOff x="3725865" y="2868835"/>
            <a:chExt cx="3150862" cy="1797050"/>
          </a:xfrm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725865" y="2868835"/>
              <a:ext cx="781985" cy="1797050"/>
            </a:xfrm>
            <a:custGeom>
              <a:avLst/>
              <a:gdLst>
                <a:gd name="T0" fmla="*/ 2147483646 w 920"/>
                <a:gd name="T1" fmla="*/ 2147483646 h 2116"/>
                <a:gd name="T2" fmla="*/ 2147483646 w 920"/>
                <a:gd name="T3" fmla="*/ 2147483646 h 2116"/>
                <a:gd name="T4" fmla="*/ 2147483646 w 920"/>
                <a:gd name="T5" fmla="*/ 0 h 2116"/>
                <a:gd name="T6" fmla="*/ 2147483646 w 920"/>
                <a:gd name="T7" fmla="*/ 2147483646 h 2116"/>
                <a:gd name="T8" fmla="*/ 2147483646 w 920"/>
                <a:gd name="T9" fmla="*/ 2147483646 h 2116"/>
                <a:gd name="T10" fmla="*/ 2147483646 w 920"/>
                <a:gd name="T11" fmla="*/ 2147483646 h 2116"/>
                <a:gd name="T12" fmla="*/ 2147483646 w 920"/>
                <a:gd name="T13" fmla="*/ 2147483646 h 2116"/>
                <a:gd name="T14" fmla="*/ 2147483646 w 920"/>
                <a:gd name="T15" fmla="*/ 2147483646 h 2116"/>
                <a:gd name="T16" fmla="*/ 2147483646 w 920"/>
                <a:gd name="T17" fmla="*/ 2147483646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50195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 flipH="1">
              <a:off x="4601689" y="2868835"/>
              <a:ext cx="781985" cy="1797050"/>
            </a:xfrm>
            <a:custGeom>
              <a:avLst/>
              <a:gdLst>
                <a:gd name="T0" fmla="*/ 2147483646 w 920"/>
                <a:gd name="T1" fmla="*/ 2147483646 h 2116"/>
                <a:gd name="T2" fmla="*/ 2147483646 w 920"/>
                <a:gd name="T3" fmla="*/ 2147483646 h 2116"/>
                <a:gd name="T4" fmla="*/ 2147483646 w 920"/>
                <a:gd name="T5" fmla="*/ 0 h 2116"/>
                <a:gd name="T6" fmla="*/ 2147483646 w 920"/>
                <a:gd name="T7" fmla="*/ 2147483646 h 2116"/>
                <a:gd name="T8" fmla="*/ 2147483646 w 920"/>
                <a:gd name="T9" fmla="*/ 2147483646 h 2116"/>
                <a:gd name="T10" fmla="*/ 2147483646 w 920"/>
                <a:gd name="T11" fmla="*/ 2147483646 h 2116"/>
                <a:gd name="T12" fmla="*/ 2147483646 w 920"/>
                <a:gd name="T13" fmla="*/ 2147483646 h 2116"/>
                <a:gd name="T14" fmla="*/ 2147483646 w 920"/>
                <a:gd name="T15" fmla="*/ 2147483646 h 2116"/>
                <a:gd name="T16" fmla="*/ 2147483646 w 920"/>
                <a:gd name="T17" fmla="*/ 2147483646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50195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4101218" y="3125755"/>
              <a:ext cx="865397" cy="89574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8 w 21600"/>
                <a:gd name="T25" fmla="*/ 3165 h 21600"/>
                <a:gd name="T26" fmla="*/ 18442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EC141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4559323" y="4088696"/>
              <a:ext cx="2317404" cy="49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2000" i="1" dirty="0">
                  <a:latin typeface="Eras Demi ITC" charset="0"/>
                </a:rPr>
                <a:t>Lung</a:t>
              </a:r>
              <a:endParaRPr lang="en-US" altLang="en-US" sz="2800" dirty="0">
                <a:latin typeface="Arial" charset="0"/>
              </a:endParaRPr>
            </a:p>
          </p:txBody>
        </p:sp>
        <p:pic>
          <p:nvPicPr>
            <p:cNvPr id="23" name="Picture 22" descr="Goodmesalog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908" y="3631913"/>
              <a:ext cx="1258708" cy="691145"/>
            </a:xfrm>
            <a:prstGeom prst="rect">
              <a:avLst/>
            </a:prstGeom>
            <a:noFill/>
            <a:ln>
              <a:noFill/>
            </a:ln>
            <a:effectLst>
              <a:glow rad="38100">
                <a:schemeClr val="bg1">
                  <a:alpha val="75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0920114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z="4800" dirty="0">
                <a:solidFill>
                  <a:srgbClr val="04617B"/>
                </a:solidFill>
              </a:rPr>
              <a:t>Approaches to Define “Normal”</a:t>
            </a:r>
            <a:endParaRPr sz="4400" dirty="0"/>
          </a:p>
        </p:txBody>
      </p:sp>
      <p:sp>
        <p:nvSpPr>
          <p:cNvPr id="916" name="Shape 916"/>
          <p:cNvSpPr>
            <a:spLocks noGrp="1"/>
          </p:cNvSpPr>
          <p:nvPr>
            <p:ph type="body" idx="1"/>
          </p:nvPr>
        </p:nvSpPr>
        <p:spPr>
          <a:xfrm>
            <a:off x="457200" y="1792822"/>
            <a:ext cx="8734314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Equations derived in “healthy” group</a:t>
            </a:r>
          </a:p>
          <a:p>
            <a:r>
              <a:rPr lang="en-US" sz="3600" dirty="0"/>
              <a:t>Risk-based</a:t>
            </a:r>
          </a:p>
          <a:p>
            <a:pPr lvl="1"/>
            <a:r>
              <a:rPr lang="en-US" sz="3200" dirty="0"/>
              <a:t>Inflection point in risk</a:t>
            </a:r>
          </a:p>
          <a:p>
            <a:pPr lvl="1"/>
            <a:r>
              <a:rPr lang="en-US" sz="3200" dirty="0"/>
              <a:t>Model-based risk estimate</a:t>
            </a:r>
          </a:p>
          <a:p>
            <a:r>
              <a:rPr lang="en-US" sz="3600" dirty="0"/>
              <a:t>Treatment-based</a:t>
            </a:r>
            <a:endParaRPr lang="en-US" dirty="0"/>
          </a:p>
          <a:p>
            <a:pPr lvl="1"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563122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145" t="13057" r="2693" b="3134"/>
          <a:stretch/>
        </p:blipFill>
        <p:spPr>
          <a:xfrm>
            <a:off x="2510972" y="1685194"/>
            <a:ext cx="2375447" cy="2161090"/>
          </a:xfrm>
          <a:prstGeom prst="rect">
            <a:avLst/>
          </a:prstGeom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81000" y="6382871"/>
            <a:ext cx="2444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Hutchinson, Stats Soc, 1844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2276" y="1524000"/>
            <a:ext cx="5493123" cy="4038600"/>
          </a:xfrm>
          <a:prstGeom prst="rect">
            <a:avLst/>
          </a:prstGeom>
        </p:spPr>
        <p:txBody>
          <a:bodyPr/>
          <a:lstStyle/>
          <a:p>
            <a:pPr marL="0" lvl="1">
              <a:spcBef>
                <a:spcPct val="50000"/>
              </a:spcBef>
              <a:buSzPct val="100000"/>
              <a:defRPr/>
            </a:pPr>
            <a:endParaRPr lang="en-US" sz="3200" kern="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Shape 1002"/>
          <p:cNvSpPr/>
          <p:nvPr/>
        </p:nvSpPr>
        <p:spPr>
          <a:xfrm>
            <a:off x="3999243" y="1325373"/>
            <a:ext cx="5109533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lvl="1">
              <a:spcBef>
                <a:spcPts val="600"/>
              </a:spcBef>
              <a:buSzPct val="100000"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200" u="sng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Vital Capacity (VC)</a:t>
            </a:r>
          </a:p>
          <a:p>
            <a:pPr marL="808038" lvl="2" indent="-350838">
              <a:spcBef>
                <a:spcPts val="600"/>
              </a:spcBef>
              <a:buSzPct val="100000"/>
              <a:buFont typeface="Arial" charset="0"/>
              <a:buChar char="•"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Linear relation to age, height</a:t>
            </a:r>
          </a:p>
          <a:p>
            <a:pPr marL="808038" lvl="2" indent="-350838">
              <a:spcBef>
                <a:spcPts val="600"/>
              </a:spcBef>
              <a:buSzPct val="100000"/>
              <a:buFont typeface="Arial" charset="0"/>
              <a:buChar char="•"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No relation to weight, chest circumference</a:t>
            </a:r>
          </a:p>
          <a:p>
            <a:pPr marL="808038" lvl="2" indent="-350838">
              <a:spcBef>
                <a:spcPts val="600"/>
              </a:spcBef>
              <a:buSzPct val="100000"/>
              <a:buFont typeface="Arial" charset="0"/>
              <a:buChar char="•"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Lower disease, in paupers… ?due to “poor-house diet”</a:t>
            </a:r>
          </a:p>
          <a:p>
            <a:pPr marL="457200" lvl="2">
              <a:spcBef>
                <a:spcPts val="600"/>
              </a:spcBef>
              <a:buSzPct val="100000"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US" sz="28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rgbClr val="04617B"/>
                </a:solidFill>
              </a:rPr>
              <a:t>Invention of the Spirometer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896564-77FF-2849-8707-540ACFBE2A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14"/>
          <a:stretch/>
        </p:blipFill>
        <p:spPr>
          <a:xfrm>
            <a:off x="3524833" y="4242289"/>
            <a:ext cx="5390569" cy="2577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899EA3-6BAC-CF43-81AC-E90409A84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79" y="1524166"/>
            <a:ext cx="2828656" cy="38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7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81000" y="6118475"/>
            <a:ext cx="78096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Jefferson, Notes on the State of Virginia, 1787</a:t>
            </a:r>
          </a:p>
          <a:p>
            <a:pPr lvl="0"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Cartwright, New Orleans Med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</a:rPr>
              <a:t>Surg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 J, 1851.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Gould B. Investigations in the Military and Anthropological Statistics of American Soldiers, 1869.</a:t>
            </a:r>
          </a:p>
          <a:p>
            <a:pPr lvl="0" eaLnBrk="1" hangingPunct="1"/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2276" y="1524000"/>
            <a:ext cx="5493123" cy="4038600"/>
          </a:xfrm>
          <a:prstGeom prst="rect">
            <a:avLst/>
          </a:prstGeom>
        </p:spPr>
        <p:txBody>
          <a:bodyPr/>
          <a:lstStyle/>
          <a:p>
            <a:pPr marL="0" lvl="1">
              <a:spcBef>
                <a:spcPct val="50000"/>
              </a:spcBef>
              <a:buSzPct val="100000"/>
              <a:defRPr/>
            </a:pPr>
            <a:endParaRPr lang="en-US" sz="3200" kern="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rgbClr val="04617B"/>
                </a:solidFill>
              </a:rPr>
              <a:t>Early Medicalized Racism</a:t>
            </a:r>
            <a:endParaRPr lang="en-US" dirty="0"/>
          </a:p>
        </p:txBody>
      </p:sp>
      <p:sp>
        <p:nvSpPr>
          <p:cNvPr id="6" name="Shape 916">
            <a:extLst>
              <a:ext uri="{FF2B5EF4-FFF2-40B4-BE49-F238E27FC236}">
                <a16:creationId xmlns:a16="http://schemas.microsoft.com/office/drawing/2014/main" id="{746D3BF6-1036-104F-89CB-89B615F0383A}"/>
              </a:ext>
            </a:extLst>
          </p:cNvPr>
          <p:cNvSpPr txBox="1">
            <a:spLocks/>
          </p:cNvSpPr>
          <p:nvPr/>
        </p:nvSpPr>
        <p:spPr>
          <a:xfrm>
            <a:off x="457200" y="1483727"/>
            <a:ext cx="82296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Thomas Jefferson and Samuel Cartwright MD wrote of a “difference in the pulmonary apparatus” to justify slavery</a:t>
            </a:r>
          </a:p>
          <a:p>
            <a:r>
              <a:rPr lang="en-US" sz="3600" dirty="0"/>
              <a:t>Vital capacity                                                in US military,                                                   1869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EE6B5D-99A4-4843-A376-0B2F30E473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2" t="38511" r="21928" b="-1"/>
          <a:stretch/>
        </p:blipFill>
        <p:spPr>
          <a:xfrm>
            <a:off x="3567694" y="3172024"/>
            <a:ext cx="5072635" cy="302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9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76512" y="6334780"/>
            <a:ext cx="55301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Hankinson, Am J Respir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</a:rPr>
              <a:t>Crit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 Care Med,1999.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2276" y="1524000"/>
            <a:ext cx="5493123" cy="4038600"/>
          </a:xfrm>
          <a:prstGeom prst="rect">
            <a:avLst/>
          </a:prstGeom>
        </p:spPr>
        <p:txBody>
          <a:bodyPr/>
          <a:lstStyle/>
          <a:p>
            <a:pPr marL="0" lvl="1">
              <a:spcBef>
                <a:spcPct val="50000"/>
              </a:spcBef>
              <a:buSzPct val="100000"/>
              <a:defRPr/>
            </a:pPr>
            <a:endParaRPr lang="en-US" sz="3200" kern="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rgbClr val="04617B"/>
                </a:solidFill>
              </a:rPr>
              <a:t>US Reference Equations </a:t>
            </a:r>
            <a:r>
              <a:rPr lang="en-US" sz="3600" dirty="0">
                <a:solidFill>
                  <a:srgbClr val="04617B"/>
                </a:solidFill>
              </a:rPr>
              <a:t>(NHANES)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5300D-4C90-604E-82E9-1686B3DE7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5" b="1901"/>
          <a:stretch/>
        </p:blipFill>
        <p:spPr>
          <a:xfrm>
            <a:off x="161364" y="1242913"/>
            <a:ext cx="8686800" cy="5091867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2113619A-74F9-4842-AF18-F69BE3C56ED3}"/>
              </a:ext>
            </a:extLst>
          </p:cNvPr>
          <p:cNvSpPr/>
          <p:nvPr/>
        </p:nvSpPr>
        <p:spPr>
          <a:xfrm>
            <a:off x="583987" y="3081298"/>
            <a:ext cx="6300907" cy="43030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F3EAF23-ACE6-E04A-A382-A112758D678D}"/>
              </a:ext>
            </a:extLst>
          </p:cNvPr>
          <p:cNvSpPr/>
          <p:nvPr/>
        </p:nvSpPr>
        <p:spPr>
          <a:xfrm>
            <a:off x="583986" y="5205185"/>
            <a:ext cx="6300907" cy="43030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6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76512" y="6334780"/>
            <a:ext cx="55301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Kiefer, Am J Epidemiol, 2011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2276" y="1524000"/>
            <a:ext cx="5493123" cy="4038600"/>
          </a:xfrm>
          <a:prstGeom prst="rect">
            <a:avLst/>
          </a:prstGeom>
        </p:spPr>
        <p:txBody>
          <a:bodyPr/>
          <a:lstStyle/>
          <a:p>
            <a:pPr marL="0" lvl="1">
              <a:spcBef>
                <a:spcPct val="50000"/>
              </a:spcBef>
              <a:buSzPct val="100000"/>
              <a:defRPr/>
            </a:pPr>
            <a:endParaRPr lang="en-US" sz="3200" kern="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rgbClr val="04617B"/>
                </a:solidFill>
              </a:rPr>
              <a:t>Avoiding “Separate but Equal” Reference Equations</a:t>
            </a:r>
            <a:r>
              <a:rPr lang="en-US" dirty="0">
                <a:solidFill>
                  <a:srgbClr val="04617B"/>
                </a:solidFill>
              </a:rPr>
              <a:t> (NHANES)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DD50AB-260C-5141-9A01-707D367AD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15" y="1711361"/>
            <a:ext cx="3486179" cy="22931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009B4F-305D-9645-B90A-F49B986E2210}"/>
              </a:ext>
            </a:extLst>
          </p:cNvPr>
          <p:cNvSpPr/>
          <p:nvPr/>
        </p:nvSpPr>
        <p:spPr>
          <a:xfrm>
            <a:off x="4351833" y="2028030"/>
            <a:ext cx="4334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FEV1 predicted from 1999 NHANES equation for white women (circles) and NHANES-derived equation for women, additive scale (squares). </a:t>
            </a:r>
          </a:p>
          <a:p>
            <a:endParaRPr lang="en-US" sz="1200" dirty="0"/>
          </a:p>
          <a:p>
            <a:r>
              <a:rPr lang="en-US" sz="1200" dirty="0"/>
              <a:t>Replicated in MESA Lung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10C5A-949D-D940-95FD-DB8693291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023418"/>
            <a:ext cx="9144000" cy="22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824663" y="6429473"/>
            <a:ext cx="19845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Cooper</a:t>
            </a:r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, Breathe, 2019</a:t>
            </a:r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>
              <a:solidFill>
                <a:srgbClr val="FFFFFF"/>
              </a:solidFill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>
              <a:solidFill>
                <a:srgbClr val="FFFFFF"/>
              </a:solidFill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>
              <a:solidFill>
                <a:srgbClr val="FFFFFF"/>
              </a:solidFill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>
              <a:solidFill>
                <a:srgbClr val="FFFFFF"/>
              </a:solidFill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>
              <a:solidFill>
                <a:srgbClr val="FFFFFF"/>
              </a:solidFill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>
              <a:solidFill>
                <a:srgbClr val="FFFFFF"/>
              </a:solidFill>
              <a:latin typeface="Arial" pitchFamily="34" charset="0"/>
            </a:endParaRPr>
          </a:p>
          <a:p>
            <a:pPr lvl="6">
              <a:spcBef>
                <a:spcPct val="50000"/>
              </a:spcBef>
              <a:buSzPct val="100000"/>
            </a:pPr>
            <a:r>
              <a:rPr lang="en-US" sz="3200" kern="0" dirty="0">
                <a:solidFill>
                  <a:srgbClr val="FFFFFF"/>
                </a:solidFill>
                <a:latin typeface="Arial" pitchFamily="34" charset="0"/>
              </a:rPr>
              <a:t>	</a:t>
            </a:r>
            <a:endParaRPr lang="en-US" sz="3200" kern="0" dirty="0">
              <a:latin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2276" y="1524000"/>
            <a:ext cx="5493123" cy="4038600"/>
          </a:xfrm>
          <a:prstGeom prst="rect">
            <a:avLst/>
          </a:prstGeom>
        </p:spPr>
        <p:txBody>
          <a:bodyPr/>
          <a:lstStyle/>
          <a:p>
            <a:pPr marL="0" lvl="1">
              <a:spcBef>
                <a:spcPct val="50000"/>
              </a:spcBef>
              <a:buSzPct val="100000"/>
              <a:defRPr/>
            </a:pPr>
            <a:endParaRPr lang="en-US" sz="3200" kern="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rgbClr val="04617B"/>
                </a:solidFill>
              </a:rPr>
              <a:t>Global Lung Initiative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0476"/>
          <a:stretch/>
        </p:blipFill>
        <p:spPr>
          <a:xfrm>
            <a:off x="823124" y="2546620"/>
            <a:ext cx="7863676" cy="2274211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81599" y="2009239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" charset="0"/>
              </a:rPr>
              <a:t>Women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4853" y="2004473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199696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B8A088-EEC0-A443-B970-3D2FC6FEB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343" y="1934021"/>
            <a:ext cx="4166974" cy="4576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B70E7-81AE-3B41-BC60-74C00395C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88" y="1920573"/>
            <a:ext cx="4062924" cy="4576135"/>
          </a:xfrm>
          <a:prstGeom prst="rect">
            <a:avLst/>
          </a:prstGeom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434700" y="6496708"/>
            <a:ext cx="2447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Burney,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</a:rPr>
              <a:t>Int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 J Epidemiol 2011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2276" y="1524000"/>
            <a:ext cx="5493123" cy="4038600"/>
          </a:xfrm>
          <a:prstGeom prst="rect">
            <a:avLst/>
          </a:prstGeom>
        </p:spPr>
        <p:txBody>
          <a:bodyPr/>
          <a:lstStyle/>
          <a:p>
            <a:pPr marL="0" lvl="1">
              <a:spcBef>
                <a:spcPct val="50000"/>
              </a:spcBef>
              <a:buSzPct val="100000"/>
              <a:defRPr/>
            </a:pPr>
            <a:endParaRPr lang="en-US" sz="3200" kern="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599" y="274638"/>
            <a:ext cx="8458201" cy="1143000"/>
          </a:xfrm>
        </p:spPr>
        <p:txBody>
          <a:bodyPr/>
          <a:lstStyle/>
          <a:p>
            <a:r>
              <a:rPr lang="en-US" sz="4800" dirty="0">
                <a:solidFill>
                  <a:srgbClr val="04617B"/>
                </a:solidFill>
              </a:rPr>
              <a:t>% Predicted FVC Distribution and Mortality by Race </a:t>
            </a:r>
            <a:r>
              <a:rPr lang="en-US" sz="3600" dirty="0">
                <a:solidFill>
                  <a:srgbClr val="04617B"/>
                </a:solidFill>
              </a:rPr>
              <a:t>(ARIC)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98627" y="1571816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Race-specific equations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951103" y="1553038"/>
            <a:ext cx="3984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One equation (ignores race)</a:t>
            </a:r>
          </a:p>
        </p:txBody>
      </p:sp>
    </p:spTree>
    <p:extLst>
      <p:ext uri="{BB962C8B-B14F-4D97-AF65-F5344CB8AC3E}">
        <p14:creationId xmlns:p14="http://schemas.microsoft.com/office/powerpoint/2010/main" val="8632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29674</TotalTime>
  <Words>1331</Words>
  <Application>Microsoft Macintosh PowerPoint</Application>
  <PresentationFormat>On-screen Show (4:3)</PresentationFormat>
  <Paragraphs>327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 Unicode MS</vt:lpstr>
      <vt:lpstr>Arial</vt:lpstr>
      <vt:lpstr>Calibri</vt:lpstr>
      <vt:lpstr>Eras Demi ITC</vt:lpstr>
      <vt:lpstr>1_Office Theme</vt:lpstr>
      <vt:lpstr>PowerPoint Presentation</vt:lpstr>
      <vt:lpstr>Outline</vt:lpstr>
      <vt:lpstr>Approaches to Define “Normal”</vt:lpstr>
      <vt:lpstr>Invention of the Spirometer</vt:lpstr>
      <vt:lpstr>Early Medicalized Racism</vt:lpstr>
      <vt:lpstr>US Reference Equations (NHANES)</vt:lpstr>
      <vt:lpstr>Avoiding “Separate but Equal” Reference Equations (NHANES)</vt:lpstr>
      <vt:lpstr>Global Lung Initiative </vt:lpstr>
      <vt:lpstr>% Predicted FVC Distribution and Mortality by Race (ARIC)</vt:lpstr>
      <vt:lpstr>Conclusions</vt:lpstr>
      <vt:lpstr>Hypothesis</vt:lpstr>
      <vt:lpstr>Methods</vt:lpstr>
      <vt:lpstr>Reference Equations</vt:lpstr>
      <vt:lpstr>Statistical Analysis</vt:lpstr>
      <vt:lpstr>Baseline Characteristics (N=3937)</vt:lpstr>
      <vt:lpstr>Distribution of FEV1 by Race/ethnicity</vt:lpstr>
      <vt:lpstr>Lung Function and Incident CLRD Stratified by Race/ethnicity</vt:lpstr>
      <vt:lpstr>Prediction of Incident CLRD Stratified by Race/ethnicity</vt:lpstr>
      <vt:lpstr>Prediction of Incident CLRD  Unstratified (all)</vt:lpstr>
      <vt:lpstr>Prediction of All-cause Mortality Unstratified (all)</vt:lpstr>
      <vt:lpstr>Limitations</vt:lpstr>
      <vt:lpstr>Conclusions</vt:lpstr>
      <vt:lpstr>Acknowledgements</vt:lpstr>
    </vt:vector>
  </TitlesOfParts>
  <Company>MHH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Vascular Changes in COPD: the MESA COPD Study</dc:title>
  <dc:creator>Katja Hüper</dc:creator>
  <cp:lastModifiedBy>Barr, R. G.</cp:lastModifiedBy>
  <cp:revision>675</cp:revision>
  <cp:lastPrinted>2016-07-26T14:43:09Z</cp:lastPrinted>
  <dcterms:created xsi:type="dcterms:W3CDTF">2012-04-20T10:43:52Z</dcterms:created>
  <dcterms:modified xsi:type="dcterms:W3CDTF">2020-06-29T14:40:39Z</dcterms:modified>
</cp:coreProperties>
</file>