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92" r:id="rId11"/>
    <p:sldId id="263" r:id="rId12"/>
    <p:sldId id="271" r:id="rId13"/>
    <p:sldId id="272" r:id="rId14"/>
    <p:sldId id="264" r:id="rId15"/>
    <p:sldId id="293" r:id="rId16"/>
    <p:sldId id="266" r:id="rId17"/>
    <p:sldId id="268" r:id="rId18"/>
    <p:sldId id="302" r:id="rId19"/>
    <p:sldId id="298" r:id="rId20"/>
    <p:sldId id="294" r:id="rId21"/>
    <p:sldId id="304" r:id="rId22"/>
    <p:sldId id="269" r:id="rId23"/>
    <p:sldId id="300" r:id="rId24"/>
    <p:sldId id="295" r:id="rId25"/>
    <p:sldId id="296" r:id="rId26"/>
    <p:sldId id="297" r:id="rId27"/>
    <p:sldId id="307" r:id="rId28"/>
    <p:sldId id="303" r:id="rId29"/>
    <p:sldId id="305" r:id="rId30"/>
    <p:sldId id="306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" initials="T" lastIdx="34" clrIdx="0">
    <p:extLst>
      <p:ext uri="{19B8F6BF-5375-455C-9EA6-DF929625EA0E}">
        <p15:presenceInfo xmlns:p15="http://schemas.microsoft.com/office/powerpoint/2012/main" userId="Tom" providerId="None"/>
      </p:ext>
    </p:extLst>
  </p:cmAuthor>
  <p:cmAuthor id="2" name="Thomas Austin" initials="TA" lastIdx="23" clrIdx="1">
    <p:extLst>
      <p:ext uri="{19B8F6BF-5375-455C-9EA6-DF929625EA0E}">
        <p15:presenceInfo xmlns:p15="http://schemas.microsoft.com/office/powerpoint/2012/main" userId="Thomas Austin" providerId="None"/>
      </p:ext>
    </p:extLst>
  </p:cmAuthor>
  <p:cmAuthor id="3" name="Susan R Heckbert" initials="SRH" lastIdx="4" clrIdx="2">
    <p:extLst>
      <p:ext uri="{19B8F6BF-5375-455C-9EA6-DF929625EA0E}">
        <p15:presenceInfo xmlns:p15="http://schemas.microsoft.com/office/powerpoint/2012/main" userId="S::heckbert@uw.edu::0bf05574-f376-429c-8a9a-d2c65be084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2642" autoAdjust="0"/>
  </p:normalViewPr>
  <p:slideViewPr>
    <p:cSldViewPr snapToGrid="0">
      <p:cViewPr>
        <p:scale>
          <a:sx n="75" d="100"/>
          <a:sy n="75" d="100"/>
        </p:scale>
        <p:origin x="1896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Austin" userId="c7e331a6-d8c7-4a8f-ae1b-023779f8668e" providerId="ADAL" clId="{DF952874-40FD-4CC9-9C0E-E6404D86A9B1}"/>
    <pc:docChg chg="modSld">
      <pc:chgData name="Thomas Austin" userId="c7e331a6-d8c7-4a8f-ae1b-023779f8668e" providerId="ADAL" clId="{DF952874-40FD-4CC9-9C0E-E6404D86A9B1}" dt="2020-06-28T18:26:07.234" v="18" actId="20577"/>
      <pc:docMkLst>
        <pc:docMk/>
      </pc:docMkLst>
      <pc:sldChg chg="modNotesTx">
        <pc:chgData name="Thomas Austin" userId="c7e331a6-d8c7-4a8f-ae1b-023779f8668e" providerId="ADAL" clId="{DF952874-40FD-4CC9-9C0E-E6404D86A9B1}" dt="2020-06-28T18:26:07.234" v="18" actId="20577"/>
        <pc:sldMkLst>
          <pc:docMk/>
          <pc:sldMk cId="586313123" sldId="256"/>
        </pc:sldMkLst>
      </pc:sldChg>
      <pc:sldChg chg="modNotesTx">
        <pc:chgData name="Thomas Austin" userId="c7e331a6-d8c7-4a8f-ae1b-023779f8668e" providerId="ADAL" clId="{DF952874-40FD-4CC9-9C0E-E6404D86A9B1}" dt="2020-06-28T18:01:16.217" v="0" actId="20577"/>
        <pc:sldMkLst>
          <pc:docMk/>
          <pc:sldMk cId="2780065357" sldId="257"/>
        </pc:sldMkLst>
      </pc:sldChg>
      <pc:sldChg chg="modNotesTx">
        <pc:chgData name="Thomas Austin" userId="c7e331a6-d8c7-4a8f-ae1b-023779f8668e" providerId="ADAL" clId="{DF952874-40FD-4CC9-9C0E-E6404D86A9B1}" dt="2020-06-28T18:01:22.440" v="1" actId="20577"/>
        <pc:sldMkLst>
          <pc:docMk/>
          <pc:sldMk cId="1379047209" sldId="258"/>
        </pc:sldMkLst>
      </pc:sldChg>
      <pc:sldChg chg="modNotesTx">
        <pc:chgData name="Thomas Austin" userId="c7e331a6-d8c7-4a8f-ae1b-023779f8668e" providerId="ADAL" clId="{DF952874-40FD-4CC9-9C0E-E6404D86A9B1}" dt="2020-06-28T18:01:27.848" v="2" actId="20577"/>
        <pc:sldMkLst>
          <pc:docMk/>
          <pc:sldMk cId="1413586581" sldId="259"/>
        </pc:sldMkLst>
      </pc:sldChg>
      <pc:sldChg chg="modNotesTx">
        <pc:chgData name="Thomas Austin" userId="c7e331a6-d8c7-4a8f-ae1b-023779f8668e" providerId="ADAL" clId="{DF952874-40FD-4CC9-9C0E-E6404D86A9B1}" dt="2020-06-28T18:01:34.127" v="3" actId="20577"/>
        <pc:sldMkLst>
          <pc:docMk/>
          <pc:sldMk cId="698151507" sldId="260"/>
        </pc:sldMkLst>
      </pc:sldChg>
      <pc:sldChg chg="modNotesTx">
        <pc:chgData name="Thomas Austin" userId="c7e331a6-d8c7-4a8f-ae1b-023779f8668e" providerId="ADAL" clId="{DF952874-40FD-4CC9-9C0E-E6404D86A9B1}" dt="2020-06-28T18:01:38.381" v="4" actId="20577"/>
        <pc:sldMkLst>
          <pc:docMk/>
          <pc:sldMk cId="2874622774" sldId="261"/>
        </pc:sldMkLst>
      </pc:sldChg>
      <pc:sldChg chg="modNotesTx">
        <pc:chgData name="Thomas Austin" userId="c7e331a6-d8c7-4a8f-ae1b-023779f8668e" providerId="ADAL" clId="{DF952874-40FD-4CC9-9C0E-E6404D86A9B1}" dt="2020-06-28T18:01:47.695" v="6" actId="20577"/>
        <pc:sldMkLst>
          <pc:docMk/>
          <pc:sldMk cId="1377620059" sldId="263"/>
        </pc:sldMkLst>
      </pc:sldChg>
      <pc:sldChg chg="modNotesTx">
        <pc:chgData name="Thomas Austin" userId="c7e331a6-d8c7-4a8f-ae1b-023779f8668e" providerId="ADAL" clId="{DF952874-40FD-4CC9-9C0E-E6404D86A9B1}" dt="2020-06-28T18:02:30.516" v="9" actId="20577"/>
        <pc:sldMkLst>
          <pc:docMk/>
          <pc:sldMk cId="150090590" sldId="264"/>
        </pc:sldMkLst>
      </pc:sldChg>
      <pc:sldChg chg="modNotesTx">
        <pc:chgData name="Thomas Austin" userId="c7e331a6-d8c7-4a8f-ae1b-023779f8668e" providerId="ADAL" clId="{DF952874-40FD-4CC9-9C0E-E6404D86A9B1}" dt="2020-06-28T18:02:39.929" v="11" actId="20577"/>
        <pc:sldMkLst>
          <pc:docMk/>
          <pc:sldMk cId="1665646932" sldId="266"/>
        </pc:sldMkLst>
      </pc:sldChg>
      <pc:sldChg chg="modNotesTx">
        <pc:chgData name="Thomas Austin" userId="c7e331a6-d8c7-4a8f-ae1b-023779f8668e" providerId="ADAL" clId="{DF952874-40FD-4CC9-9C0E-E6404D86A9B1}" dt="2020-06-28T18:02:44.256" v="12" actId="20577"/>
        <pc:sldMkLst>
          <pc:docMk/>
          <pc:sldMk cId="277537520" sldId="268"/>
        </pc:sldMkLst>
      </pc:sldChg>
      <pc:sldChg chg="modNotesTx">
        <pc:chgData name="Thomas Austin" userId="c7e331a6-d8c7-4a8f-ae1b-023779f8668e" providerId="ADAL" clId="{DF952874-40FD-4CC9-9C0E-E6404D86A9B1}" dt="2020-06-28T18:03:05.120" v="17" actId="20577"/>
        <pc:sldMkLst>
          <pc:docMk/>
          <pc:sldMk cId="1896288093" sldId="269"/>
        </pc:sldMkLst>
      </pc:sldChg>
      <pc:sldChg chg="modNotesTx">
        <pc:chgData name="Thomas Austin" userId="c7e331a6-d8c7-4a8f-ae1b-023779f8668e" providerId="ADAL" clId="{DF952874-40FD-4CC9-9C0E-E6404D86A9B1}" dt="2020-06-28T18:02:21.102" v="7" actId="20577"/>
        <pc:sldMkLst>
          <pc:docMk/>
          <pc:sldMk cId="3843899097" sldId="271"/>
        </pc:sldMkLst>
      </pc:sldChg>
      <pc:sldChg chg="modNotesTx">
        <pc:chgData name="Thomas Austin" userId="c7e331a6-d8c7-4a8f-ae1b-023779f8668e" providerId="ADAL" clId="{DF952874-40FD-4CC9-9C0E-E6404D86A9B1}" dt="2020-06-28T18:02:25.616" v="8" actId="20577"/>
        <pc:sldMkLst>
          <pc:docMk/>
          <pc:sldMk cId="3872967109" sldId="272"/>
        </pc:sldMkLst>
      </pc:sldChg>
      <pc:sldChg chg="modNotesTx">
        <pc:chgData name="Thomas Austin" userId="c7e331a6-d8c7-4a8f-ae1b-023779f8668e" providerId="ADAL" clId="{DF952874-40FD-4CC9-9C0E-E6404D86A9B1}" dt="2020-06-28T18:01:43.510" v="5" actId="20577"/>
        <pc:sldMkLst>
          <pc:docMk/>
          <pc:sldMk cId="3077290526" sldId="292"/>
        </pc:sldMkLst>
      </pc:sldChg>
      <pc:sldChg chg="modNotesTx">
        <pc:chgData name="Thomas Austin" userId="c7e331a6-d8c7-4a8f-ae1b-023779f8668e" providerId="ADAL" clId="{DF952874-40FD-4CC9-9C0E-E6404D86A9B1}" dt="2020-06-28T18:02:35.446" v="10" actId="20577"/>
        <pc:sldMkLst>
          <pc:docMk/>
          <pc:sldMk cId="4127316260" sldId="293"/>
        </pc:sldMkLst>
      </pc:sldChg>
      <pc:sldChg chg="modNotesTx">
        <pc:chgData name="Thomas Austin" userId="c7e331a6-d8c7-4a8f-ae1b-023779f8668e" providerId="ADAL" clId="{DF952874-40FD-4CC9-9C0E-E6404D86A9B1}" dt="2020-06-28T18:02:56.951" v="15" actId="20577"/>
        <pc:sldMkLst>
          <pc:docMk/>
          <pc:sldMk cId="2203688788" sldId="294"/>
        </pc:sldMkLst>
      </pc:sldChg>
      <pc:sldChg chg="modNotesTx">
        <pc:chgData name="Thomas Austin" userId="c7e331a6-d8c7-4a8f-ae1b-023779f8668e" providerId="ADAL" clId="{DF952874-40FD-4CC9-9C0E-E6404D86A9B1}" dt="2020-06-28T18:02:53.037" v="14" actId="20577"/>
        <pc:sldMkLst>
          <pc:docMk/>
          <pc:sldMk cId="3447566949" sldId="298"/>
        </pc:sldMkLst>
      </pc:sldChg>
      <pc:sldChg chg="modNotesTx">
        <pc:chgData name="Thomas Austin" userId="c7e331a6-d8c7-4a8f-ae1b-023779f8668e" providerId="ADAL" clId="{DF952874-40FD-4CC9-9C0E-E6404D86A9B1}" dt="2020-06-28T18:02:48.126" v="13" actId="20577"/>
        <pc:sldMkLst>
          <pc:docMk/>
          <pc:sldMk cId="4038686002" sldId="302"/>
        </pc:sldMkLst>
      </pc:sldChg>
      <pc:sldChg chg="modNotesTx">
        <pc:chgData name="Thomas Austin" userId="c7e331a6-d8c7-4a8f-ae1b-023779f8668e" providerId="ADAL" clId="{DF952874-40FD-4CC9-9C0E-E6404D86A9B1}" dt="2020-06-28T18:03:01.126" v="16" actId="20577"/>
        <pc:sldMkLst>
          <pc:docMk/>
          <pc:sldMk cId="3093051433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E039-5C69-B942-9565-E2CDB10DF33E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F506-42CF-BC4C-B7F0-90F79484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3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4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3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7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6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1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8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F506-42CF-BC4C-B7F0-90F79484FA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1356-F3D2-4033-84FE-872401D9A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5C612-D1BD-4913-87AC-DA97B896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432C-1D76-451F-82E0-4CDBBED9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321F-AE27-4ECB-A931-D946E54C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7384-CFF6-4E23-8712-62482C9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2645-C57F-4DBE-9FEA-686E6C87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9B0CC-882D-4351-90A8-8D065BA3B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69A0-A067-455A-AAF6-5FE7C859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BC16-8CE6-42A6-9DCE-8E3E57D0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4197-2C9B-431B-9427-33B96AC0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3D774-FBE4-42E7-868A-A6B87EACD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8B3BF-EA93-47BE-A850-40E054E3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8D01-9150-4987-A8E5-E54D8CEF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DE7BB-EC70-4192-A18B-AEC5E5F1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187B0-2A0D-4E19-8599-09E9FD19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F193-5613-48E8-9A75-4E6A198F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0E74-9066-4A20-B7FE-66C1A8FD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5449-01FD-41B9-A145-0C5E9991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CDD8-7801-4BCD-A459-43D0BF95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9AE5-ED40-484D-8A5E-E82EB1B6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DA5E-0199-4A3B-9E47-B2BC43B4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49D3-B563-4FD2-848B-98D8A3F0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C149-F3C6-4FED-B8A3-12EA38FD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5212-0111-431D-945B-B3399364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D873-CB33-4A2B-8987-6E19ED2C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19ED-62EE-4822-A488-453E2698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FB30-9DA5-48CE-ABA7-3F8BC5BF5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CB8BC-7EB7-4E1C-9A46-A135F18B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A3276-47B8-4215-BCF9-2038DB62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F8B9F-CF3B-443C-8EAD-F3E65508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7CE64-C943-41D4-9130-C192F46E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DC54-5D6C-4664-B469-4BF05EA2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C1A76-D9A7-4159-BD2B-2C1F73517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065B6-338E-4AC0-9976-C4714512D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41CDD-D342-4456-9A2B-115455840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83CA-E080-4D45-A28E-A0920F900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4286C-664F-4342-8C59-BFD0AF7B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6889B-B180-4760-97DE-355AEE60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E5C83-C68C-4F52-AB85-F5FCE992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5589-C520-4170-9D43-81D230A2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EE32E-9E55-4832-B370-F88AB813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3B952-90C3-4C3F-8859-D1A1118F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47A2-ACD0-4C71-B324-E595583E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FBB01-06F9-4D2C-A581-8110AD3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82C7B-BCD7-45DB-ABB8-B300FC3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0DB9F-74AA-4578-83D1-D7CAB219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00D1-4010-4F28-83E7-A4ABD1F0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0AFE-7F9C-4B93-8723-E4932844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2F45A-4525-4945-AEAD-957FCE0E7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0A351-B015-45F4-AC13-68412398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88D90-3C1C-44A3-98F6-0329497F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72AE4-B9B3-45C2-B843-A3307051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177A-E493-4167-8F60-C08FF636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E56F2-28B9-4FB2-85CC-B1C71B924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F14BA-9341-41F3-A2EE-4923D644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C949D-9E2B-4880-8134-0D360B00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0FB8-D78E-4E9C-BC7F-9B8CB744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26E5B-91E5-423A-9156-2AAA67AE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2F772-3B0D-42EF-B738-EBB67416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2DD47-F0FF-4C85-8C9C-73E4887C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8C67-9E57-405E-96C1-89E3BCDA0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3225-7388-4B73-A413-E9C74D51499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5FC4-40C2-4558-BA8B-F8FE3A79F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5464-02DA-48D3-8EFE-31B6AC89F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8E3A-265F-477B-95E0-55F2CADE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F8FC-66AF-4630-AA1A-D9302CE5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732897"/>
            <a:ext cx="11108267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Cardiovascular Disease Risk Factors and Brain MRI Measures</a:t>
            </a:r>
            <a:r>
              <a:rPr lang="en-US" dirty="0"/>
              <a:t>: the Multi-Ethnic Study of Atherosclerosis</a:t>
            </a:r>
          </a:p>
        </p:txBody>
      </p:sp>
      <p:pic>
        <p:nvPicPr>
          <p:cNvPr id="6" name="Picture 4" descr="mesalogo">
            <a:extLst>
              <a:ext uri="{FF2B5EF4-FFF2-40B4-BE49-F238E27FC236}">
                <a16:creationId xmlns:a16="http://schemas.microsoft.com/office/drawing/2014/main" id="{7DFC1F0B-5B18-4549-B7AE-99F10C46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D1DFA-C514-4388-8F55-E3367B533CB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74192" y="3281256"/>
            <a:ext cx="8179080" cy="2925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1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83A4-E70B-44E6-8C47-80B832C5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2925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Outcomes: Brain MRI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7003-ACF6-4EE3-B34E-F9761CE8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2092325"/>
            <a:ext cx="7565571" cy="376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Measures of White Matter Injury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Total WM Lesion Volume (mL)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/>
              <a:t>Total WM Fractional Anisotropy (FA)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/>
              <a:t>Total WM Apparent Diffusion Coefficient (ADC)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52167-FB55-46D6-BD31-361D33F8F3DC}"/>
              </a:ext>
            </a:extLst>
          </p:cNvPr>
          <p:cNvPicPr/>
          <p:nvPr/>
        </p:nvPicPr>
        <p:blipFill rotWithShape="1">
          <a:blip r:embed="rId3"/>
          <a:srcRect l="68295"/>
          <a:stretch/>
        </p:blipFill>
        <p:spPr>
          <a:xfrm>
            <a:off x="9075420" y="737465"/>
            <a:ext cx="2502180" cy="270972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1094F-07E6-4596-8F8D-49C2638C517B}"/>
              </a:ext>
            </a:extLst>
          </p:cNvPr>
          <p:cNvPicPr/>
          <p:nvPr/>
        </p:nvPicPr>
        <p:blipFill rotWithShape="1">
          <a:blip r:embed="rId3"/>
          <a:srcRect l="3883" r="65649"/>
          <a:stretch/>
        </p:blipFill>
        <p:spPr>
          <a:xfrm>
            <a:off x="9075420" y="3447185"/>
            <a:ext cx="2502180" cy="29641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96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D479-1E00-4C61-A9E3-8AEC4E59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2C20-5DC8-4980-8449-18590EB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Multivariable linear regression with robust standard errors</a:t>
            </a:r>
          </a:p>
          <a:p>
            <a:pPr lvl="1"/>
            <a:r>
              <a:rPr lang="en-US" sz="3600"/>
              <a:t>WM lesion volume log-transformed</a:t>
            </a:r>
          </a:p>
          <a:p>
            <a:pPr lvl="1"/>
            <a:r>
              <a:rPr lang="en-US" sz="3600"/>
              <a:t>FA and ADC standardized</a:t>
            </a:r>
          </a:p>
          <a:p>
            <a:pPr lvl="1"/>
            <a:r>
              <a:rPr lang="en-US" sz="3600"/>
              <a:t>All models adjusted for MESA site</a:t>
            </a:r>
          </a:p>
          <a:p>
            <a:pPr lvl="1"/>
            <a:r>
              <a:rPr lang="en-US" sz="3600"/>
              <a:t>Volume measures adjusted for total intracranial volume (ICV)</a:t>
            </a:r>
          </a:p>
          <a:p>
            <a:pPr lvl="1"/>
            <a:endParaRPr lang="en-US" sz="3600"/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0871734D-77BE-4E03-8CBB-C56D59B3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D479-1E00-4C61-A9E3-8AEC4E59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57" y="234628"/>
            <a:ext cx="11743788" cy="843280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Results: CVD Risk Factors &amp; Volumes (Multivariable*)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C35DE2-8E93-49B3-9E13-5F30F84ACB37}"/>
              </a:ext>
            </a:extLst>
          </p:cNvPr>
          <p:cNvSpPr txBox="1"/>
          <p:nvPr/>
        </p:nvSpPr>
        <p:spPr>
          <a:xfrm>
            <a:off x="223518" y="5707058"/>
            <a:ext cx="900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*regression models adjusted for all risk factors above in addition to sex, race/ethnicity, site, and total intracranial volume.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D82F13-12F6-43F1-BD19-B7BA79406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3" y="1337586"/>
            <a:ext cx="11743789" cy="4369472"/>
          </a:xfrm>
          <a:prstGeom prst="rect">
            <a:avLst/>
          </a:prstGeom>
        </p:spPr>
      </p:pic>
      <p:pic>
        <p:nvPicPr>
          <p:cNvPr id="11" name="Picture 4" descr="mesalogo">
            <a:extLst>
              <a:ext uri="{FF2B5EF4-FFF2-40B4-BE49-F238E27FC236}">
                <a16:creationId xmlns:a16="http://schemas.microsoft.com/office/drawing/2014/main" id="{C3CE50A5-44C8-4355-AB3C-21BF59E7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94E76D-1C4C-4632-BF39-7133ACB7CFB8}"/>
              </a:ext>
            </a:extLst>
          </p:cNvPr>
          <p:cNvSpPr/>
          <p:nvPr/>
        </p:nvSpPr>
        <p:spPr>
          <a:xfrm>
            <a:off x="223518" y="2018923"/>
            <a:ext cx="11410185" cy="37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86099-03F1-4838-AF64-50FDEB1400FF}"/>
              </a:ext>
            </a:extLst>
          </p:cNvPr>
          <p:cNvSpPr/>
          <p:nvPr/>
        </p:nvSpPr>
        <p:spPr>
          <a:xfrm>
            <a:off x="223517" y="4706293"/>
            <a:ext cx="11410185" cy="37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B3F5D-8E16-42EB-804E-47D2F25D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5" y="992578"/>
            <a:ext cx="11913505" cy="5091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7D479-1E00-4C61-A9E3-8AEC4E59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4" y="115501"/>
            <a:ext cx="11075750" cy="987585"/>
          </a:xfrm>
        </p:spPr>
        <p:txBody>
          <a:bodyPr>
            <a:normAutofit/>
          </a:bodyPr>
          <a:lstStyle/>
          <a:p>
            <a:r>
              <a:rPr lang="en-US" sz="3600" b="1">
                <a:latin typeface="+mn-lt"/>
              </a:rPr>
              <a:t>Results: CVD Risk Factors &amp; WM Injury (Multivariable*)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C35DE2-8E93-49B3-9E13-5F30F84ACB37}"/>
              </a:ext>
            </a:extLst>
          </p:cNvPr>
          <p:cNvSpPr txBox="1"/>
          <p:nvPr/>
        </p:nvSpPr>
        <p:spPr>
          <a:xfrm>
            <a:off x="228600" y="5988284"/>
            <a:ext cx="9626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regression models adjusted for all risk factors above in addition to sex, race/ethnicity, site, and total intracranial volume (for WM lesion volume)</a:t>
            </a:r>
          </a:p>
        </p:txBody>
      </p:sp>
      <p:pic>
        <p:nvPicPr>
          <p:cNvPr id="10" name="Picture 4" descr="mesalogo">
            <a:extLst>
              <a:ext uri="{FF2B5EF4-FFF2-40B4-BE49-F238E27FC236}">
                <a16:creationId xmlns:a16="http://schemas.microsoft.com/office/drawing/2014/main" id="{1B9DF5CE-D9D7-4DEA-878C-D0DF3DD5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6611B8-C400-4592-87BD-F7737C30E0D3}"/>
              </a:ext>
            </a:extLst>
          </p:cNvPr>
          <p:cNvSpPr/>
          <p:nvPr/>
        </p:nvSpPr>
        <p:spPr>
          <a:xfrm>
            <a:off x="228600" y="2281473"/>
            <a:ext cx="11668760" cy="37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B25CA-F563-484F-AED1-3839E171737A}"/>
              </a:ext>
            </a:extLst>
          </p:cNvPr>
          <p:cNvSpPr/>
          <p:nvPr/>
        </p:nvSpPr>
        <p:spPr>
          <a:xfrm>
            <a:off x="228600" y="3195900"/>
            <a:ext cx="11668760" cy="37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0DD42-BC2F-4E09-9791-9D1A6D9C24F5}"/>
              </a:ext>
            </a:extLst>
          </p:cNvPr>
          <p:cNvSpPr/>
          <p:nvPr/>
        </p:nvSpPr>
        <p:spPr>
          <a:xfrm>
            <a:off x="228599" y="4458508"/>
            <a:ext cx="1166876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D479-1E00-4C61-A9E3-8AEC4E59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89" y="135369"/>
            <a:ext cx="9292771" cy="95250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Analysis 2 Results: Atrial Fibrillation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0871734D-77BE-4E03-8CBB-C56D59B3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768B2-AE61-42D1-8D79-1C6D8330E131}"/>
              </a:ext>
            </a:extLst>
          </p:cNvPr>
          <p:cNvSpPr txBox="1"/>
          <p:nvPr/>
        </p:nvSpPr>
        <p:spPr>
          <a:xfrm>
            <a:off x="200976" y="6199411"/>
            <a:ext cx="998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Regression models adjusted for age, race/ethnicity, sex, site, BMI, smoking, HDL cholesterol, LDL cholesterol, eGFR, SBP, hypertension medication, diabetes status, and total intracranial volume (for volume measures)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EB312E-4801-4908-B41A-289E0DE29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8" y="941236"/>
            <a:ext cx="8245998" cy="5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C6A0012-EB7B-403C-AD0F-313398DD9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0" y="1026908"/>
            <a:ext cx="8950310" cy="5228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7D479-1E00-4C61-A9E3-8AEC4E59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89" y="135369"/>
            <a:ext cx="10331631" cy="95250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Analysis 2 Results: Atrial Fibrillation (cont.)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0871734D-77BE-4E03-8CBB-C56D59B3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768B2-AE61-42D1-8D79-1C6D8330E131}"/>
              </a:ext>
            </a:extLst>
          </p:cNvPr>
          <p:cNvSpPr txBox="1"/>
          <p:nvPr/>
        </p:nvSpPr>
        <p:spPr>
          <a:xfrm>
            <a:off x="200976" y="6199411"/>
            <a:ext cx="998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Regression models adjusted for age, sex, race/ethnicity, site, BMI, smoking, HDL cholesterol, LDL cholesterol, eGFR, SBP, hypertension medication, diabetes status, and total intracranial volume (for volume measures)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50E46-D0CC-4A96-979A-0EB5798CD1AB}"/>
              </a:ext>
            </a:extLst>
          </p:cNvPr>
          <p:cNvSpPr/>
          <p:nvPr/>
        </p:nvSpPr>
        <p:spPr>
          <a:xfrm>
            <a:off x="1167871" y="1944262"/>
            <a:ext cx="8578802" cy="798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A88FB-26D4-4050-9BFB-3672936C1620}"/>
              </a:ext>
            </a:extLst>
          </p:cNvPr>
          <p:cNvSpPr/>
          <p:nvPr/>
        </p:nvSpPr>
        <p:spPr>
          <a:xfrm>
            <a:off x="1167870" y="4961536"/>
            <a:ext cx="8578803" cy="798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D4B-8758-47A0-9F50-F2CC46B0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494C-97F2-4AA8-9B22-A3D9346C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Cross-sectional analyses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Imperfect AF ascertainment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Healthier subset of MESA participants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Residual Confounding</a:t>
            </a:r>
          </a:p>
        </p:txBody>
      </p:sp>
    </p:spTree>
    <p:extLst>
      <p:ext uri="{BB962C8B-B14F-4D97-AF65-F5344CB8AC3E}">
        <p14:creationId xmlns:p14="http://schemas.microsoft.com/office/powerpoint/2010/main" val="344756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4858-F0E4-4C40-8281-1EFB4D1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7030-F9FA-4460-A865-E1B1B1E2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3600" dirty="0"/>
              <a:t>Age, current smoking, diabetes and hypertension associated with greater WM injury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We did not detect an association between kidney function, cholesterol, or BMI and WM injury 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AF associated with greater WM injury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Continuous AF associated with low gray matter volume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368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4858-F0E4-4C40-8281-1EFB4D1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Relation to Existing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7030-F9FA-4460-A865-E1B1B1E2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/>
              <a:t>Associations of brain volumes and white matter lesion volume with advanced age, hypertension, smoking, and diabetes are well-established</a:t>
            </a:r>
          </a:p>
          <a:p>
            <a:pPr>
              <a:spcAft>
                <a:spcPts val="1200"/>
              </a:spcAft>
            </a:pPr>
            <a:r>
              <a:rPr lang="en-US" sz="3200"/>
              <a:t>MESA data add to the growing literature on newer measures of WM injury</a:t>
            </a:r>
          </a:p>
          <a:p>
            <a:pPr>
              <a:spcAft>
                <a:spcPts val="1200"/>
              </a:spcAft>
            </a:pPr>
            <a:r>
              <a:rPr lang="en-US" sz="3200"/>
              <a:t>The findings related to AF and WM injury have not been seen in other cohorts.</a:t>
            </a:r>
          </a:p>
        </p:txBody>
      </p:sp>
    </p:spTree>
    <p:extLst>
      <p:ext uri="{BB962C8B-B14F-4D97-AF65-F5344CB8AC3E}">
        <p14:creationId xmlns:p14="http://schemas.microsoft.com/office/powerpoint/2010/main" val="309305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D60-8756-412A-AEEC-23A7D1B4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EE29-B013-4497-8C6E-A1E4089F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7867"/>
            <a:ext cx="11032067" cy="506306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600"/>
              <a:t>Additional brain MRI measures</a:t>
            </a:r>
          </a:p>
          <a:p>
            <a:pPr lvl="1">
              <a:spcAft>
                <a:spcPts val="600"/>
              </a:spcAft>
            </a:pPr>
            <a:r>
              <a:rPr lang="en-US" sz="3200"/>
              <a:t>Region-specific analyses</a:t>
            </a:r>
          </a:p>
          <a:p>
            <a:pPr lvl="1">
              <a:spcAft>
                <a:spcPts val="600"/>
              </a:spcAft>
            </a:pPr>
            <a:r>
              <a:rPr lang="en-US" sz="3200"/>
              <a:t>Cerebral microbleeds</a:t>
            </a:r>
          </a:p>
          <a:p>
            <a:pPr lvl="1">
              <a:spcAft>
                <a:spcPts val="600"/>
              </a:spcAft>
            </a:pPr>
            <a:r>
              <a:rPr lang="en-US" sz="3200"/>
              <a:t>Cerebral blood flow, vascular reactivity, functional connectivity, infarcts</a:t>
            </a:r>
          </a:p>
          <a:p>
            <a:pPr lvl="1">
              <a:spcAft>
                <a:spcPts val="600"/>
              </a:spcAft>
            </a:pPr>
            <a:r>
              <a:rPr lang="en-US" sz="3200"/>
              <a:t>Computer-based pattern classification of brain atrophy: AD &amp; brain aging indices</a:t>
            </a:r>
          </a:p>
          <a:p>
            <a:pPr>
              <a:spcAft>
                <a:spcPts val="600"/>
              </a:spcAft>
            </a:pPr>
            <a:r>
              <a:rPr lang="en-US" sz="3600"/>
              <a:t>Additional exposures</a:t>
            </a:r>
          </a:p>
          <a:p>
            <a:pPr lvl="1">
              <a:spcAft>
                <a:spcPts val="600"/>
              </a:spcAft>
            </a:pPr>
            <a:r>
              <a:rPr lang="en-US" sz="3200"/>
              <a:t>Supraventricular and ventricular ectopy on Zio Patch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E60C-91FE-4D19-8DED-88A1EC57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Writing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9F8E-1A1F-4B94-9E3E-A36ACACFE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78" y="1690687"/>
            <a:ext cx="4048125" cy="4708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/>
              <a:t>Thomas R. Austin</a:t>
            </a:r>
          </a:p>
          <a:p>
            <a:pPr marL="0" indent="0">
              <a:buNone/>
            </a:pPr>
            <a:r>
              <a:rPr lang="en-US" sz="4000"/>
              <a:t>R. Nick Bryan</a:t>
            </a:r>
          </a:p>
          <a:p>
            <a:pPr marL="0" indent="0">
              <a:buNone/>
            </a:pPr>
            <a:r>
              <a:rPr lang="en-US" sz="4000"/>
              <a:t>Lin Yee Chen</a:t>
            </a:r>
          </a:p>
          <a:p>
            <a:pPr marL="0" indent="0">
              <a:buNone/>
            </a:pPr>
            <a:r>
              <a:rPr lang="en-US" sz="4000"/>
              <a:t>Christos </a:t>
            </a:r>
            <a:r>
              <a:rPr lang="en-US" sz="4000" err="1"/>
              <a:t>Davatzikos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Lisa M. </a:t>
            </a:r>
            <a:r>
              <a:rPr lang="en-US" sz="4000" err="1"/>
              <a:t>Desiderio</a:t>
            </a:r>
            <a:endParaRPr lang="en-US" sz="4000"/>
          </a:p>
          <a:p>
            <a:pPr marL="0" indent="0">
              <a:buNone/>
            </a:pPr>
            <a:r>
              <a:rPr lang="en-US" sz="4000" err="1"/>
              <a:t>Guray</a:t>
            </a:r>
            <a:r>
              <a:rPr lang="en-US" sz="4000"/>
              <a:t> </a:t>
            </a:r>
            <a:r>
              <a:rPr lang="en-US" sz="4000" err="1"/>
              <a:t>Erus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Philip Greenland</a:t>
            </a:r>
          </a:p>
          <a:p>
            <a:pPr marL="0" indent="0">
              <a:buNone/>
            </a:pPr>
            <a:r>
              <a:rPr lang="en-US" sz="4000"/>
              <a:t>Mohamad </a:t>
            </a:r>
            <a:r>
              <a:rPr lang="en-US" sz="4000" err="1"/>
              <a:t>Habes</a:t>
            </a:r>
            <a:endParaRPr lang="en-US" sz="4000"/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C3BC149D-6DB3-4243-BB5C-F91A50AF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EBB1D-D7CA-4A72-A723-62F1AF6A93C1}"/>
              </a:ext>
            </a:extLst>
          </p:cNvPr>
          <p:cNvSpPr/>
          <p:nvPr/>
        </p:nvSpPr>
        <p:spPr>
          <a:xfrm>
            <a:off x="6096000" y="1641260"/>
            <a:ext cx="47638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Barbara N. Harding</a:t>
            </a:r>
          </a:p>
          <a:p>
            <a:r>
              <a:rPr lang="en-US" sz="4000" dirty="0"/>
              <a:t>Timothy M. Hughes</a:t>
            </a:r>
          </a:p>
          <a:p>
            <a:r>
              <a:rPr lang="en-US" sz="4000" dirty="0"/>
              <a:t>W.T. </a:t>
            </a:r>
            <a:r>
              <a:rPr lang="en-US" sz="4000" dirty="0" err="1"/>
              <a:t>Longstreth</a:t>
            </a:r>
            <a:r>
              <a:rPr lang="en-US" sz="4000" dirty="0"/>
              <a:t> Jr.</a:t>
            </a:r>
          </a:p>
          <a:p>
            <a:pPr>
              <a:spcBef>
                <a:spcPts val="600"/>
              </a:spcBef>
            </a:pPr>
            <a:r>
              <a:rPr lang="en-US" sz="4000" dirty="0"/>
              <a:t>Ilya M Nasrallah</a:t>
            </a:r>
          </a:p>
          <a:p>
            <a:pPr>
              <a:spcBef>
                <a:spcPts val="600"/>
              </a:spcBef>
            </a:pPr>
            <a:r>
              <a:rPr lang="en-US" sz="4000" dirty="0"/>
              <a:t>Wendy Post</a:t>
            </a:r>
          </a:p>
          <a:p>
            <a:pPr>
              <a:spcBef>
                <a:spcPts val="600"/>
              </a:spcBef>
            </a:pPr>
            <a:r>
              <a:rPr lang="en-US" sz="4000" dirty="0"/>
              <a:t>Steven J. Shea</a:t>
            </a:r>
          </a:p>
          <a:p>
            <a:pPr>
              <a:spcBef>
                <a:spcPts val="600"/>
              </a:spcBef>
            </a:pPr>
            <a:r>
              <a:rPr lang="en-US" sz="4000" dirty="0"/>
              <a:t>Susan R. Heckbert </a:t>
            </a:r>
          </a:p>
        </p:txBody>
      </p:sp>
    </p:spTree>
    <p:extLst>
      <p:ext uri="{BB962C8B-B14F-4D97-AF65-F5344CB8AC3E}">
        <p14:creationId xmlns:p14="http://schemas.microsoft.com/office/powerpoint/2010/main" val="278006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C994-DE31-4E63-B632-C719F4B1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067" y="2713915"/>
            <a:ext cx="9239865" cy="1487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0607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CD04-6B71-49F6-9367-568BE95A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557" y="2585811"/>
            <a:ext cx="940888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latin typeface="+mn-lt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53767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F77E31-5C7F-4466-87DE-5F8B0B69F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" y="2191667"/>
            <a:ext cx="3397521" cy="247466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FEC71D-8847-484D-9F38-AF691A69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69" y="2215123"/>
            <a:ext cx="3397521" cy="247466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A355A8-F3FF-442E-AE43-4F80B6B2F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2" y="2215123"/>
            <a:ext cx="3397521" cy="2474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4EC84C-EE44-453B-9A8A-EFD18D78F7AC}"/>
              </a:ext>
            </a:extLst>
          </p:cNvPr>
          <p:cNvSpPr txBox="1"/>
          <p:nvPr/>
        </p:nvSpPr>
        <p:spPr>
          <a:xfrm>
            <a:off x="861784" y="1865795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Total Brain Volume (</a:t>
            </a:r>
            <a:r>
              <a:rPr lang="el-GR"/>
              <a:t>μ</a:t>
            </a:r>
            <a:r>
              <a:rPr lang="en-US"/>
              <a:t>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600B9-D83B-4F36-92A9-907B2F58F707}"/>
              </a:ext>
            </a:extLst>
          </p:cNvPr>
          <p:cNvSpPr txBox="1"/>
          <p:nvPr/>
        </p:nvSpPr>
        <p:spPr>
          <a:xfrm>
            <a:off x="4963560" y="1625338"/>
            <a:ext cx="231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Total Gray Matter Volume (</a:t>
            </a:r>
            <a:r>
              <a:rPr lang="el-GR"/>
              <a:t>μ</a:t>
            </a:r>
            <a:r>
              <a:rPr lang="en-US"/>
              <a:t>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275EB-3E38-42EC-BF74-025AAE49968F}"/>
              </a:ext>
            </a:extLst>
          </p:cNvPr>
          <p:cNvSpPr txBox="1"/>
          <p:nvPr/>
        </p:nvSpPr>
        <p:spPr>
          <a:xfrm>
            <a:off x="8504940" y="1568792"/>
            <a:ext cx="264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Total White Matter Volume (</a:t>
            </a:r>
            <a:r>
              <a:rPr lang="el-GR"/>
              <a:t>μ</a:t>
            </a:r>
            <a:r>
              <a:rPr lang="en-US"/>
              <a:t>l)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B186BF-4EAF-4DF4-BF6A-382C8B3F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23" y="136839"/>
            <a:ext cx="10515600" cy="1325563"/>
          </a:xfrm>
        </p:spPr>
        <p:txBody>
          <a:bodyPr/>
          <a:lstStyle/>
          <a:p>
            <a:r>
              <a:rPr lang="en-US"/>
              <a:t>Brain MRI Measure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75636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7D20D-56AF-4200-B8C9-DB064B3F5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41" y="1660133"/>
            <a:ext cx="3075472" cy="224009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2C0609-DE4F-4951-8ED8-711240629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95" y="1660133"/>
            <a:ext cx="3075470" cy="2240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C7D04-990C-4CBE-9E62-F775C24268D9}"/>
              </a:ext>
            </a:extLst>
          </p:cNvPr>
          <p:cNvSpPr txBox="1"/>
          <p:nvPr/>
        </p:nvSpPr>
        <p:spPr>
          <a:xfrm>
            <a:off x="982388" y="1013802"/>
            <a:ext cx="308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Total White Matter Lesion Volume (</a:t>
            </a:r>
            <a:r>
              <a:rPr lang="el-GR"/>
              <a:t>μ</a:t>
            </a:r>
            <a:r>
              <a:rPr lang="en-US"/>
              <a:t>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568D2-BCB3-4786-9D7C-E383A5661609}"/>
              </a:ext>
            </a:extLst>
          </p:cNvPr>
          <p:cNvSpPr txBox="1"/>
          <p:nvPr/>
        </p:nvSpPr>
        <p:spPr>
          <a:xfrm>
            <a:off x="4766513" y="1013802"/>
            <a:ext cx="273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White Matter Fractional Anisotropy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528C6-08AC-424E-97FC-F7A17221307B}"/>
              </a:ext>
            </a:extLst>
          </p:cNvPr>
          <p:cNvSpPr txBox="1"/>
          <p:nvPr/>
        </p:nvSpPr>
        <p:spPr>
          <a:xfrm>
            <a:off x="8164034" y="1013802"/>
            <a:ext cx="308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White Matter Apparent Diffusion Coefficient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07B32-1BCD-4B29-AD25-7AD1FA3F0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" y="4519086"/>
            <a:ext cx="3059495" cy="224009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74B9A72-83D9-42C2-888A-9B720FE6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03" y="230487"/>
            <a:ext cx="10515600" cy="905236"/>
          </a:xfrm>
        </p:spPr>
        <p:txBody>
          <a:bodyPr/>
          <a:lstStyle/>
          <a:p>
            <a:r>
              <a:rPr lang="en-US"/>
              <a:t>Brain MRI Measure Distributions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9529D-D463-4769-B54B-6D1A6057B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69" y="1696740"/>
            <a:ext cx="3059495" cy="2240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54F522-9B3C-4D94-A805-C7E3D15D759B}"/>
              </a:ext>
            </a:extLst>
          </p:cNvPr>
          <p:cNvSpPr txBox="1"/>
          <p:nvPr/>
        </p:nvSpPr>
        <p:spPr>
          <a:xfrm>
            <a:off x="691832" y="3936833"/>
            <a:ext cx="339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Log-Transformed Total White Matter Lesion Volume </a:t>
            </a:r>
          </a:p>
        </p:txBody>
      </p:sp>
    </p:spTree>
    <p:extLst>
      <p:ext uri="{BB962C8B-B14F-4D97-AF65-F5344CB8AC3E}">
        <p14:creationId xmlns:p14="http://schemas.microsoft.com/office/powerpoint/2010/main" val="143601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515C-2316-4172-9F94-7AA3FFAA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280"/>
            <a:ext cx="10515600" cy="716423"/>
          </a:xfrm>
        </p:spPr>
        <p:txBody>
          <a:bodyPr/>
          <a:lstStyle/>
          <a:p>
            <a:r>
              <a:rPr lang="en-US" dirty="0"/>
              <a:t>Correlation Between WM Injury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C7F40-3441-4095-8329-4ADC124F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2169332"/>
            <a:ext cx="3775588" cy="2759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562F-5906-49B0-A977-A36C018DEFED}"/>
              </a:ext>
            </a:extLst>
          </p:cNvPr>
          <p:cNvSpPr txBox="1"/>
          <p:nvPr/>
        </p:nvSpPr>
        <p:spPr>
          <a:xfrm>
            <a:off x="1457304" y="1707667"/>
            <a:ext cx="139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 &amp; ADC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99ABF-18B5-478E-B077-A8EE950D5967}"/>
              </a:ext>
            </a:extLst>
          </p:cNvPr>
          <p:cNvSpPr txBox="1"/>
          <p:nvPr/>
        </p:nvSpPr>
        <p:spPr>
          <a:xfrm>
            <a:off x="4887043" y="1707667"/>
            <a:ext cx="25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 &amp; WML Volume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D1646-69CF-43E4-929B-4901CE47B5C1}"/>
              </a:ext>
            </a:extLst>
          </p:cNvPr>
          <p:cNvSpPr txBox="1"/>
          <p:nvPr/>
        </p:nvSpPr>
        <p:spPr>
          <a:xfrm>
            <a:off x="8962514" y="1707666"/>
            <a:ext cx="280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ADC &amp; WML 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AC72A7-0C75-4885-899A-1DB025DA3132}"/>
              </a:ext>
            </a:extLst>
          </p:cNvPr>
          <p:cNvSpPr txBox="1"/>
          <p:nvPr/>
        </p:nvSpPr>
        <p:spPr>
          <a:xfrm>
            <a:off x="599768" y="5132439"/>
            <a:ext cx="30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Coefficient = -0.81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141F5-AAF6-4766-9211-5AC6E6229173}"/>
              </a:ext>
            </a:extLst>
          </p:cNvPr>
          <p:cNvSpPr txBox="1"/>
          <p:nvPr/>
        </p:nvSpPr>
        <p:spPr>
          <a:xfrm>
            <a:off x="4593986" y="5132439"/>
            <a:ext cx="300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Coefficient = -0.48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1E729-3232-41FC-BFB6-EB8E83A933B5}"/>
              </a:ext>
            </a:extLst>
          </p:cNvPr>
          <p:cNvSpPr txBox="1"/>
          <p:nvPr/>
        </p:nvSpPr>
        <p:spPr>
          <a:xfrm>
            <a:off x="8679290" y="5132439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 Coefficient = 0.61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1CF40-55BD-44B4-B031-C9FDC539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531" y="2169332"/>
            <a:ext cx="3775589" cy="2759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69496-9BBC-46FA-BE94-6CAE3C44C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593" y="2169331"/>
            <a:ext cx="3775589" cy="27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C68A-0872-47A7-9C36-E6EDB4B25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67" y="914400"/>
            <a:ext cx="8065822" cy="54668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3C58C7-B7A9-40AE-B54D-B2DC2D20666F}"/>
              </a:ext>
            </a:extLst>
          </p:cNvPr>
          <p:cNvSpPr/>
          <p:nvPr/>
        </p:nvSpPr>
        <p:spPr>
          <a:xfrm>
            <a:off x="3134360" y="6024880"/>
            <a:ext cx="2179320" cy="28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CA845-9D22-44B6-8964-31E59248C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67" y="6018860"/>
            <a:ext cx="1961833" cy="316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9D38D-8F08-41B2-B3F9-45B87403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92405"/>
            <a:ext cx="10988040" cy="7219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+mn-lt"/>
              </a:rPr>
              <a:t>Gender and Race/Ethnicity in Multivariable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01B90-0210-4818-B8E6-7037886AB18E}"/>
              </a:ext>
            </a:extLst>
          </p:cNvPr>
          <p:cNvSpPr txBox="1"/>
          <p:nvPr/>
        </p:nvSpPr>
        <p:spPr>
          <a:xfrm>
            <a:off x="1929137" y="6381270"/>
            <a:ext cx="8065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Regression models adjusted for age, race/ethnicity, sex, site, BMI, smoking, HDL cholesterol, LDL cholesterol, eGFR, SBP, hypertension medication, diabetes status, and total intracranial volume (for volume measures)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A7272-3D14-41F9-92DD-C29D72C50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419" y="3429001"/>
            <a:ext cx="6324602" cy="4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EC6B84-1894-43C7-AD4D-70CC192C9AC5}"/>
              </a:ext>
            </a:extLst>
          </p:cNvPr>
          <p:cNvSpPr txBox="1"/>
          <p:nvPr/>
        </p:nvSpPr>
        <p:spPr>
          <a:xfrm>
            <a:off x="698387" y="221895"/>
            <a:ext cx="1101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8-level Categorical Education Included In Adjustment Model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BE2187-7F84-400E-9357-0AC39350E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1554"/>
            <a:ext cx="10515600" cy="391250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803E3-5C65-4B7F-8138-74D5B599C91D}"/>
              </a:ext>
            </a:extLst>
          </p:cNvPr>
          <p:cNvSpPr txBox="1"/>
          <p:nvPr/>
        </p:nvSpPr>
        <p:spPr>
          <a:xfrm>
            <a:off x="838200" y="5845557"/>
            <a:ext cx="900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*regression models adjusted for all risk factors above in addition to sex, race/ethnicity, site, education, and total intracranial volume.</a:t>
            </a:r>
          </a:p>
        </p:txBody>
      </p:sp>
    </p:spTree>
    <p:extLst>
      <p:ext uri="{BB962C8B-B14F-4D97-AF65-F5344CB8AC3E}">
        <p14:creationId xmlns:p14="http://schemas.microsoft.com/office/powerpoint/2010/main" val="3060438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EC6B84-1894-43C7-AD4D-70CC192C9AC5}"/>
              </a:ext>
            </a:extLst>
          </p:cNvPr>
          <p:cNvSpPr txBox="1"/>
          <p:nvPr/>
        </p:nvSpPr>
        <p:spPr>
          <a:xfrm>
            <a:off x="698387" y="221895"/>
            <a:ext cx="11011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8-level Categorical Education Included In Adjustment Model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7AB17-63FF-4F0F-88B5-F0389476260C}"/>
              </a:ext>
            </a:extLst>
          </p:cNvPr>
          <p:cNvSpPr txBox="1"/>
          <p:nvPr/>
        </p:nvSpPr>
        <p:spPr>
          <a:xfrm>
            <a:off x="698387" y="6152249"/>
            <a:ext cx="900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*regression models adjusted for all risk factors above in addition to sex, race/ethnicity, site, and (for WML Volume) total intracranial volume.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D4B144-2B43-4399-BECD-7856A7434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/>
          <a:stretch/>
        </p:blipFill>
        <p:spPr>
          <a:xfrm>
            <a:off x="1004934" y="2278380"/>
            <a:ext cx="10182131" cy="380763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51578-FC2E-4FB3-866D-4D8956B7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50" y="1734678"/>
            <a:ext cx="7996409" cy="5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2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3BF7-5677-4AAB-B49E-303B9D03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Identification of AF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83D491-BE7A-4624-92C1-C1354E027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39146"/>
              </p:ext>
            </p:extLst>
          </p:nvPr>
        </p:nvGraphicFramePr>
        <p:xfrm>
          <a:off x="1009650" y="1690688"/>
          <a:ext cx="3562351" cy="444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226421985"/>
                    </a:ext>
                  </a:extLst>
                </a:gridCol>
                <a:gridCol w="637847">
                  <a:extLst>
                    <a:ext uri="{9D8B030D-6E8A-4147-A177-3AD203B41FA5}">
                      <a16:colId xmlns:a16="http://schemas.microsoft.com/office/drawing/2014/main" val="1555464254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102015561"/>
                    </a:ext>
                  </a:extLst>
                </a:gridCol>
                <a:gridCol w="966952">
                  <a:extLst>
                    <a:ext uri="{9D8B030D-6E8A-4147-A177-3AD203B41FA5}">
                      <a16:colId xmlns:a16="http://schemas.microsoft.com/office/drawing/2014/main" val="1114860474"/>
                    </a:ext>
                  </a:extLst>
                </a:gridCol>
              </a:tblGrid>
              <a:tr h="3107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ICD-9/10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80368"/>
                  </a:ext>
                </a:extLst>
              </a:tr>
              <a:tr h="32626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206161"/>
                  </a:ext>
                </a:extLst>
              </a:tr>
              <a:tr h="310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E6 Self-Report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035834"/>
                  </a:ext>
                </a:extLst>
              </a:tr>
              <a:tr h="326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51358"/>
                  </a:ext>
                </a:extLst>
              </a:tr>
              <a:tr h="310728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269192"/>
                  </a:ext>
                </a:extLst>
              </a:tr>
              <a:tr h="3107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err="1">
                          <a:effectLst/>
                        </a:rPr>
                        <a:t>ZioPatch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814396"/>
                  </a:ext>
                </a:extLst>
              </a:tr>
              <a:tr h="32626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24842"/>
                  </a:ext>
                </a:extLst>
              </a:tr>
              <a:tr h="310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E6 Self-Report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932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241078"/>
                  </a:ext>
                </a:extLst>
              </a:tr>
              <a:tr h="326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80708"/>
                  </a:ext>
                </a:extLst>
              </a:tr>
              <a:tr h="3107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675909"/>
                  </a:ext>
                </a:extLst>
              </a:tr>
              <a:tr h="3107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ICD-9/10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04971"/>
                  </a:ext>
                </a:extLst>
              </a:tr>
              <a:tr h="32626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836049"/>
                  </a:ext>
                </a:extLst>
              </a:tr>
              <a:tr h="310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ZioPatch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No 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764572"/>
                  </a:ext>
                </a:extLst>
              </a:tr>
              <a:tr h="326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8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0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2946-09BE-47CA-8FFC-3C8629AB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6862-D435-4BE9-A7BA-D44736EA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690688"/>
            <a:ext cx="10652760" cy="49434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400" dirty="0"/>
              <a:t>Traditional CVD risk factors—age, hypertension, smoking, diabetes, physical activity— are associated with low gray matter volume and high white matter (WM) lesion volume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Most studies include Whites only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Clinically-detected atrial fibrillation (AF) is associated with accelerated cognitive decline, but little information about subclinical AF and brain morphologic changes is available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D771F9D8-0133-4075-B202-B29D2D51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4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B5C7-3A94-445D-AF70-40A59970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80F0E-1DE7-4BE0-8AFF-E1674E60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Are traditional CV risk factors associated with brain volumes and with three measures of WM injury?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Is clinically- and/or monitor-detected AF associated with the same brain MRI measures?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63604FE4-D322-4390-BAC5-85F99562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8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D672-3EB7-4978-8964-2B46EB9A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Exposures: Analysis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E3FF-DBC1-4D23-BD45-61F8DF7E2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9928"/>
            <a:ext cx="4732867" cy="3322108"/>
          </a:xfrm>
        </p:spPr>
        <p:txBody>
          <a:bodyPr/>
          <a:lstStyle/>
          <a:p>
            <a:r>
              <a:rPr lang="en-US" sz="3600"/>
              <a:t>Age</a:t>
            </a:r>
          </a:p>
          <a:p>
            <a:r>
              <a:rPr lang="en-US" sz="3600"/>
              <a:t>Body Mass Index</a:t>
            </a:r>
          </a:p>
          <a:p>
            <a:r>
              <a:rPr lang="en-US" sz="3600"/>
              <a:t>Smoking Status</a:t>
            </a:r>
          </a:p>
          <a:p>
            <a:r>
              <a:rPr lang="en-US" sz="3600"/>
              <a:t>HDL &amp; LDL Cholesterol</a:t>
            </a:r>
          </a:p>
          <a:p>
            <a:endParaRPr lang="en-US" sz="3600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BF760-5031-41A1-AB7B-75C2623ABA50}"/>
              </a:ext>
            </a:extLst>
          </p:cNvPr>
          <p:cNvSpPr txBox="1">
            <a:spLocks/>
          </p:cNvSpPr>
          <p:nvPr/>
        </p:nvSpPr>
        <p:spPr>
          <a:xfrm>
            <a:off x="6282464" y="2859928"/>
            <a:ext cx="5240867" cy="332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Kidney Function - eGFR</a:t>
            </a:r>
          </a:p>
          <a:p>
            <a:r>
              <a:rPr lang="en-US" sz="3600"/>
              <a:t>Systolic BP</a:t>
            </a:r>
          </a:p>
          <a:p>
            <a:r>
              <a:rPr lang="en-US" sz="3600"/>
              <a:t>Hypertension Medication</a:t>
            </a:r>
          </a:p>
          <a:p>
            <a:r>
              <a:rPr lang="en-US" sz="3600"/>
              <a:t>Diabetes</a:t>
            </a:r>
          </a:p>
          <a:p>
            <a:endParaRPr lang="en-US"/>
          </a:p>
        </p:txBody>
      </p:sp>
      <p:pic>
        <p:nvPicPr>
          <p:cNvPr id="5" name="Picture 4" descr="mesalogo">
            <a:extLst>
              <a:ext uri="{FF2B5EF4-FFF2-40B4-BE49-F238E27FC236}">
                <a16:creationId xmlns:a16="http://schemas.microsoft.com/office/drawing/2014/main" id="{D6D2803C-4223-4606-BC78-C1989803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C540B-88CD-4C61-97E0-8C6771489EDF}"/>
              </a:ext>
            </a:extLst>
          </p:cNvPr>
          <p:cNvSpPr txBox="1"/>
          <p:nvPr/>
        </p:nvSpPr>
        <p:spPr>
          <a:xfrm>
            <a:off x="838200" y="1690688"/>
            <a:ext cx="5030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/>
              <a:t>Traditional CV risk factors </a:t>
            </a:r>
          </a:p>
        </p:txBody>
      </p:sp>
    </p:spTree>
    <p:extLst>
      <p:ext uri="{BB962C8B-B14F-4D97-AF65-F5344CB8AC3E}">
        <p14:creationId xmlns:p14="http://schemas.microsoft.com/office/powerpoint/2010/main" val="69815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C427-521F-47DF-9A2C-760CB1AD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7" y="2266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Exposures: Analysis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D49CCD-111F-4570-B53A-6E0059A3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34" y="1616121"/>
            <a:ext cx="8789081" cy="456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AF: Prevalent atrial fibrillation or flutter</a:t>
            </a:r>
          </a:p>
          <a:p>
            <a:pPr marL="0" indent="0">
              <a:buNone/>
            </a:pPr>
            <a:endParaRPr lang="en-US" sz="1000" dirty="0"/>
          </a:p>
          <a:p>
            <a:pPr marL="288925" indent="-288925"/>
            <a:r>
              <a:rPr lang="en-US" sz="3200" dirty="0"/>
              <a:t>Clinically-detected up to E6 (diagnosis codes, Medicare claims, or self-report) </a:t>
            </a:r>
            <a:r>
              <a:rPr lang="en-US" sz="3200" b="1" u="sng" dirty="0"/>
              <a:t>OR</a:t>
            </a:r>
            <a:r>
              <a:rPr lang="en-US" sz="3200" u="sng" dirty="0"/>
              <a:t> </a:t>
            </a:r>
            <a:r>
              <a:rPr lang="en-US" sz="3200" dirty="0"/>
              <a:t>Zio Patch-detected E6, up to 28-day monitoring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sz="3200" b="1" dirty="0"/>
              <a:t>Intermittent</a:t>
            </a:r>
            <a:r>
              <a:rPr lang="en-US" sz="3200" dirty="0"/>
              <a:t>: prevalent AF but not continuous on Zio Patch (N=100)</a:t>
            </a:r>
          </a:p>
          <a:p>
            <a:pPr lvl="1"/>
            <a:r>
              <a:rPr lang="en-US" sz="3200" b="1" dirty="0"/>
              <a:t>Continuous</a:t>
            </a:r>
            <a:r>
              <a:rPr lang="en-US" sz="3200" dirty="0"/>
              <a:t>: prevalent AF, 100% of time on Zio Patch (N=20)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2748-252C-437B-8156-04EE4E7C3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40" y="2877812"/>
            <a:ext cx="2639026" cy="2414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3C666E-D113-406D-883F-1338D7A221B9}"/>
              </a:ext>
            </a:extLst>
          </p:cNvPr>
          <p:cNvSpPr txBox="1"/>
          <p:nvPr/>
        </p:nvSpPr>
        <p:spPr>
          <a:xfrm>
            <a:off x="8124825" y="1552249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(N = 120)</a:t>
            </a:r>
          </a:p>
        </p:txBody>
      </p:sp>
    </p:spTree>
    <p:extLst>
      <p:ext uri="{BB962C8B-B14F-4D97-AF65-F5344CB8AC3E}">
        <p14:creationId xmlns:p14="http://schemas.microsoft.com/office/powerpoint/2010/main" val="287462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6342-9A97-4785-A22D-AADCFA7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4" y="202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Analysis Sample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F03BAA-6951-4658-A676-2E9B8420C35E}"/>
              </a:ext>
            </a:extLst>
          </p:cNvPr>
          <p:cNvSpPr/>
          <p:nvPr/>
        </p:nvSpPr>
        <p:spPr>
          <a:xfrm>
            <a:off x="575152" y="1523081"/>
            <a:ext cx="2222637" cy="9553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1,535 with E6 Patch Monitoring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307351-4546-434F-A517-57E5CA8C8512}"/>
              </a:ext>
            </a:extLst>
          </p:cNvPr>
          <p:cNvSpPr/>
          <p:nvPr/>
        </p:nvSpPr>
        <p:spPr>
          <a:xfrm>
            <a:off x="575153" y="3429000"/>
            <a:ext cx="2222637" cy="9553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1,061 with Brain MRI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867DB7-795F-466C-B05D-F27649F76826}"/>
              </a:ext>
            </a:extLst>
          </p:cNvPr>
          <p:cNvSpPr/>
          <p:nvPr/>
        </p:nvSpPr>
        <p:spPr>
          <a:xfrm>
            <a:off x="480525" y="5240740"/>
            <a:ext cx="2411889" cy="95534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1,032 with complete covariate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D9E1FA-C5CC-4E85-9D1C-B330508E20B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86471" y="2478424"/>
            <a:ext cx="1" cy="950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41194D-0629-4336-A56E-25930B7503AE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686470" y="4384343"/>
            <a:ext cx="2" cy="856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E5369-2F81-4454-8C92-6AD141A783DF}"/>
              </a:ext>
            </a:extLst>
          </p:cNvPr>
          <p:cNvSpPr/>
          <p:nvPr/>
        </p:nvSpPr>
        <p:spPr>
          <a:xfrm>
            <a:off x="243840" y="4995081"/>
            <a:ext cx="5679280" cy="1446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D281B-973B-4B49-ACB8-B1B32727ED9C}"/>
              </a:ext>
            </a:extLst>
          </p:cNvPr>
          <p:cNvSpPr txBox="1"/>
          <p:nvPr/>
        </p:nvSpPr>
        <p:spPr>
          <a:xfrm>
            <a:off x="3350519" y="5096638"/>
            <a:ext cx="201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Analysis Sample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DF8F947-14ED-41CC-8D29-F78372B2D01D}"/>
              </a:ext>
            </a:extLst>
          </p:cNvPr>
          <p:cNvSpPr/>
          <p:nvPr/>
        </p:nvSpPr>
        <p:spPr>
          <a:xfrm>
            <a:off x="2797788" y="2478424"/>
            <a:ext cx="313897" cy="950576"/>
          </a:xfrm>
          <a:prstGeom prst="rightBrace">
            <a:avLst>
              <a:gd name="adj1" fmla="val 53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3DB44-24FE-43F6-ABC5-5114A36DAFBF}"/>
              </a:ext>
            </a:extLst>
          </p:cNvPr>
          <p:cNvSpPr txBox="1"/>
          <p:nvPr/>
        </p:nvSpPr>
        <p:spPr>
          <a:xfrm>
            <a:off x="3350519" y="2291992"/>
            <a:ext cx="2633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Median interval between patch monitoring &amp; brain MRI: </a:t>
            </a:r>
            <a:r>
              <a:rPr lang="en-US" sz="2000" b="1"/>
              <a:t>17 months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6CC679-75A4-4BCE-9D1B-8F75E653D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14143"/>
              </p:ext>
            </p:extLst>
          </p:nvPr>
        </p:nvGraphicFramePr>
        <p:xfrm>
          <a:off x="6587769" y="608353"/>
          <a:ext cx="5055674" cy="5875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773">
                  <a:extLst>
                    <a:ext uri="{9D8B030D-6E8A-4147-A177-3AD203B41FA5}">
                      <a16:colId xmlns:a16="http://schemas.microsoft.com/office/drawing/2014/main" val="4250721470"/>
                    </a:ext>
                  </a:extLst>
                </a:gridCol>
                <a:gridCol w="1111901">
                  <a:extLst>
                    <a:ext uri="{9D8B030D-6E8A-4147-A177-3AD203B41FA5}">
                      <a16:colId xmlns:a16="http://schemas.microsoft.com/office/drawing/2014/main" val="3676681454"/>
                    </a:ext>
                  </a:extLst>
                </a:gridCol>
              </a:tblGrid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N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1,032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6816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Female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357824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Age, </a:t>
                      </a:r>
                      <a:r>
                        <a:rPr lang="en-US" sz="1800" u="none" strike="noStrike" err="1">
                          <a:effectLst/>
                        </a:rPr>
                        <a:t>yrs</a:t>
                      </a:r>
                      <a:r>
                        <a:rPr lang="en-US" sz="1800" u="none" strike="noStrike">
                          <a:effectLst/>
                        </a:rPr>
                        <a:t>, mean(SD)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73 (8)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762852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Race/Ethnicity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04966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White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8724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Chinese-American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476177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African-American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326822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Hispanic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87840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Cigarette Use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17435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Never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78325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Former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7452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Current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33257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BMI, mean(SD)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 (5)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84612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HDL Cholesterol, mean(SD)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 (18)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909845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LDL Cholesterol, mean(SD)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107 (35)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94882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Systolic BP, mmHg, mean(SD)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127 (20)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493263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Hypertension Medication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131667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Diabetes (%)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09785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Prevalent AF (%)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02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9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83A4-E70B-44E6-8C47-80B832C5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2717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Outcomes: Brain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7003-ACF6-4EE3-B34E-F9761CE8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1991042"/>
            <a:ext cx="7458165" cy="337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Volume Measures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Total Brain Volume (gray matter + white matter) (mL)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Total Gray Matter Volume (mL)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Total White Matter Volume (mL)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BEBFA397-6AF5-4DC4-A28F-13446C30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44C6E-AA48-4B7D-8E93-E8164AD5C244}"/>
              </a:ext>
            </a:extLst>
          </p:cNvPr>
          <p:cNvPicPr/>
          <p:nvPr/>
        </p:nvPicPr>
        <p:blipFill rotWithShape="1">
          <a:blip r:embed="rId4"/>
          <a:srcRect l="72680"/>
          <a:stretch/>
        </p:blipFill>
        <p:spPr>
          <a:xfrm>
            <a:off x="8305800" y="1386830"/>
            <a:ext cx="3119120" cy="40843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6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83A4-E70B-44E6-8C47-80B832C5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2" y="321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Outcomes: Brain MRI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7003-ACF6-4EE3-B34E-F9761CE8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2" y="2063296"/>
            <a:ext cx="7594599" cy="379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Measures of White Matter Injury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Total WM Lesion Volume (mL)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Total WM Fractional Anisotropy (FA)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Total WM Apparent Diffusion Coefficient (ADC)</a:t>
            </a:r>
          </a:p>
        </p:txBody>
      </p:sp>
      <p:pic>
        <p:nvPicPr>
          <p:cNvPr id="4" name="Picture 4" descr="mesalogo">
            <a:extLst>
              <a:ext uri="{FF2B5EF4-FFF2-40B4-BE49-F238E27FC236}">
                <a16:creationId xmlns:a16="http://schemas.microsoft.com/office/drawing/2014/main" id="{BEBFA397-6AF5-4DC4-A28F-13446C30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20" y="5854700"/>
            <a:ext cx="14833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18314-6645-45C2-8382-C0545236E76C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9872"/>
          <a:stretch/>
        </p:blipFill>
        <p:spPr>
          <a:xfrm>
            <a:off x="8210730" y="1647146"/>
            <a:ext cx="3127830" cy="3717334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F1E3EA-FEA4-4259-B003-53C7283CEAAE}"/>
              </a:ext>
            </a:extLst>
          </p:cNvPr>
          <p:cNvCxnSpPr/>
          <p:nvPr/>
        </p:nvCxnSpPr>
        <p:spPr>
          <a:xfrm flipH="1" flipV="1">
            <a:off x="10232572" y="4184694"/>
            <a:ext cx="1747520" cy="1026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412EA1-CB8B-4CAB-A0FB-D1079D61B1A7}"/>
              </a:ext>
            </a:extLst>
          </p:cNvPr>
          <p:cNvCxnSpPr>
            <a:cxnSpLocks/>
          </p:cNvCxnSpPr>
          <p:nvPr/>
        </p:nvCxnSpPr>
        <p:spPr>
          <a:xfrm flipH="1">
            <a:off x="10197738" y="2090054"/>
            <a:ext cx="1644468" cy="279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F5F57E-DC02-407E-B884-A65E68B7A352}"/>
              </a:ext>
            </a:extLst>
          </p:cNvPr>
          <p:cNvCxnSpPr>
            <a:cxnSpLocks/>
          </p:cNvCxnSpPr>
          <p:nvPr/>
        </p:nvCxnSpPr>
        <p:spPr>
          <a:xfrm flipV="1">
            <a:off x="7608024" y="4065839"/>
            <a:ext cx="1623426" cy="851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2957A-2060-4E14-9774-F7058DBA32A8}"/>
              </a:ext>
            </a:extLst>
          </p:cNvPr>
          <p:cNvCxnSpPr>
            <a:cxnSpLocks/>
          </p:cNvCxnSpPr>
          <p:nvPr/>
        </p:nvCxnSpPr>
        <p:spPr>
          <a:xfrm>
            <a:off x="7707084" y="2090054"/>
            <a:ext cx="1546318" cy="3110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9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610218B61504A8D9B203477B3C2D8" ma:contentTypeVersion="9" ma:contentTypeDescription="Create a new document." ma:contentTypeScope="" ma:versionID="f50041815778326f08f3022c9936c2d2">
  <xsd:schema xmlns:xsd="http://www.w3.org/2001/XMLSchema" xmlns:xs="http://www.w3.org/2001/XMLSchema" xmlns:p="http://schemas.microsoft.com/office/2006/metadata/properties" xmlns:ns3="3c3aeae9-70da-40af-b488-c036bae24136" targetNamespace="http://schemas.microsoft.com/office/2006/metadata/properties" ma:root="true" ma:fieldsID="6cdcb309e9463c3751db2dbd96014560" ns3:_="">
    <xsd:import namespace="3c3aeae9-70da-40af-b488-c036bae241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aeae9-70da-40af-b488-c036bae24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6DD736-152E-48BD-9257-0F3ACBD29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aeae9-70da-40af-b488-c036bae241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81F1B5-B0D5-49D1-A35A-5683210DBC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03492-E16C-4710-8BA5-876D755751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c3aeae9-70da-40af-b488-c036bae2413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1132</Words>
  <Application>Microsoft Office PowerPoint</Application>
  <PresentationFormat>Widescreen</PresentationFormat>
  <Paragraphs>213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Cardiovascular Disease Risk Factors and Brain MRI Measures: the Multi-Ethnic Study of Atherosclerosis</vt:lpstr>
      <vt:lpstr>Writing Group</vt:lpstr>
      <vt:lpstr>Background</vt:lpstr>
      <vt:lpstr>Research Questions</vt:lpstr>
      <vt:lpstr>Exposures: Analysis 1 </vt:lpstr>
      <vt:lpstr>Exposures: Analysis 2</vt:lpstr>
      <vt:lpstr>Analysis Sample</vt:lpstr>
      <vt:lpstr>Outcomes: Brain Volumes</vt:lpstr>
      <vt:lpstr>Outcomes: Brain MRI Measures</vt:lpstr>
      <vt:lpstr>Outcomes: Brain MRI Measures</vt:lpstr>
      <vt:lpstr>Statistical analysis</vt:lpstr>
      <vt:lpstr>Results: CVD Risk Factors &amp; Volumes (Multivariable*)</vt:lpstr>
      <vt:lpstr>Results: CVD Risk Factors &amp; WM Injury (Multivariable*)</vt:lpstr>
      <vt:lpstr>Analysis 2 Results: Atrial Fibrillation</vt:lpstr>
      <vt:lpstr>Analysis 2 Results: Atrial Fibrillation (cont.)</vt:lpstr>
      <vt:lpstr>Limitations</vt:lpstr>
      <vt:lpstr>Conclusions</vt:lpstr>
      <vt:lpstr>Relation to Existing Literature</vt:lpstr>
      <vt:lpstr>Next Steps</vt:lpstr>
      <vt:lpstr>PowerPoint Presentation</vt:lpstr>
      <vt:lpstr>Extra Slides</vt:lpstr>
      <vt:lpstr>Brain MRI Measure Distributions</vt:lpstr>
      <vt:lpstr>Brain MRI Measure Distributions (cont.)</vt:lpstr>
      <vt:lpstr>Correlation Between WM Injury Measures</vt:lpstr>
      <vt:lpstr>Gender and Race/Ethnicity in Multivariable Model</vt:lpstr>
      <vt:lpstr>PowerPoint Presentation</vt:lpstr>
      <vt:lpstr>PowerPoint Presentation</vt:lpstr>
      <vt:lpstr>Identification of AF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Disease Risk Factors and Brain MRI Measures: the Multi-Ethnic Study of Atherosclerosis</dc:title>
  <dc:creator>Tom</dc:creator>
  <cp:lastModifiedBy>Tom</cp:lastModifiedBy>
  <cp:revision>4</cp:revision>
  <dcterms:created xsi:type="dcterms:W3CDTF">2020-06-07T18:37:30Z</dcterms:created>
  <dcterms:modified xsi:type="dcterms:W3CDTF">2020-06-28T18:26:36Z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0x010100098610218B61504A8D9B203477B3C2D8</vt:lpwstr>
  </property>
</Properties>
</file>