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7" r:id="rId2"/>
    <p:sldId id="343" r:id="rId3"/>
    <p:sldId id="257" r:id="rId4"/>
    <p:sldId id="336" r:id="rId5"/>
    <p:sldId id="398" r:id="rId6"/>
    <p:sldId id="330" r:id="rId7"/>
    <p:sldId id="262" r:id="rId8"/>
    <p:sldId id="332" r:id="rId9"/>
    <p:sldId id="324" r:id="rId10"/>
    <p:sldId id="333" r:id="rId11"/>
    <p:sldId id="335" r:id="rId12"/>
    <p:sldId id="344" r:id="rId13"/>
    <p:sldId id="340" r:id="rId14"/>
    <p:sldId id="323" r:id="rId15"/>
    <p:sldId id="264" r:id="rId16"/>
    <p:sldId id="341" r:id="rId17"/>
    <p:sldId id="399" r:id="rId18"/>
    <p:sldId id="400" r:id="rId19"/>
    <p:sldId id="339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9"/>
  </p:normalViewPr>
  <p:slideViewPr>
    <p:cSldViewPr snapToGrid="0" snapToObjects="1">
      <p:cViewPr>
        <p:scale>
          <a:sx n="80" d="100"/>
          <a:sy n="80" d="100"/>
        </p:scale>
        <p:origin x="14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B7E52-31AD-444D-AFA7-D157BD672AA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CEB674-C697-4B46-B9C0-DF3E9DEBD453}">
      <dgm:prSet/>
      <dgm:spPr/>
      <dgm:t>
        <a:bodyPr/>
        <a:lstStyle/>
        <a:p>
          <a:r>
            <a:rPr lang="en-US" dirty="0"/>
            <a:t>Vascular Contributions to Dementia</a:t>
          </a:r>
        </a:p>
      </dgm:t>
    </dgm:pt>
    <dgm:pt modelId="{90E870B0-913D-4083-A65E-05C848330404}" type="parTrans" cxnId="{F28B548B-B847-42B3-9997-405CC392E206}">
      <dgm:prSet/>
      <dgm:spPr/>
      <dgm:t>
        <a:bodyPr/>
        <a:lstStyle/>
        <a:p>
          <a:endParaRPr lang="en-US"/>
        </a:p>
      </dgm:t>
    </dgm:pt>
    <dgm:pt modelId="{AF169074-FE1E-4EFC-8F9D-3421DA0E93A6}" type="sibTrans" cxnId="{F28B548B-B847-42B3-9997-405CC392E206}">
      <dgm:prSet/>
      <dgm:spPr/>
      <dgm:t>
        <a:bodyPr/>
        <a:lstStyle/>
        <a:p>
          <a:endParaRPr lang="en-US"/>
        </a:p>
      </dgm:t>
    </dgm:pt>
    <dgm:pt modelId="{682C55AC-DED5-43A7-961D-B47F9D7DA085}">
      <dgm:prSet/>
      <dgm:spPr/>
      <dgm:t>
        <a:bodyPr/>
        <a:lstStyle/>
        <a:p>
          <a:r>
            <a:rPr lang="en-US" dirty="0"/>
            <a:t>Highlight Preliminary Results – Memory &amp; MIND </a:t>
          </a:r>
        </a:p>
      </dgm:t>
    </dgm:pt>
    <dgm:pt modelId="{C616FDE1-8772-4545-9DD0-81FC3F3DFF79}" type="parTrans" cxnId="{52482D66-2FD4-49F6-A53F-FE0CC579AE95}">
      <dgm:prSet/>
      <dgm:spPr/>
      <dgm:t>
        <a:bodyPr/>
        <a:lstStyle/>
        <a:p>
          <a:endParaRPr lang="en-US"/>
        </a:p>
      </dgm:t>
    </dgm:pt>
    <dgm:pt modelId="{BF23FCA4-7463-4E03-A065-06FCC5B98D6D}" type="sibTrans" cxnId="{52482D66-2FD4-49F6-A53F-FE0CC579AE95}">
      <dgm:prSet/>
      <dgm:spPr/>
      <dgm:t>
        <a:bodyPr/>
        <a:lstStyle/>
        <a:p>
          <a:endParaRPr lang="en-US"/>
        </a:p>
      </dgm:t>
    </dgm:pt>
    <dgm:pt modelId="{0710B731-0A45-4018-A363-9E3815D1F1B9}">
      <dgm:prSet/>
      <dgm:spPr/>
      <dgm:t>
        <a:bodyPr/>
        <a:lstStyle/>
        <a:p>
          <a:r>
            <a:rPr lang="en-US" dirty="0"/>
            <a:t>Next Steps</a:t>
          </a:r>
        </a:p>
      </dgm:t>
    </dgm:pt>
    <dgm:pt modelId="{A190A522-AF98-4A63-B0DC-AC709A11BF25}" type="parTrans" cxnId="{85899971-2B15-4534-A1CA-1E4BA7A2D89B}">
      <dgm:prSet/>
      <dgm:spPr/>
      <dgm:t>
        <a:bodyPr/>
        <a:lstStyle/>
        <a:p>
          <a:endParaRPr lang="en-US"/>
        </a:p>
      </dgm:t>
    </dgm:pt>
    <dgm:pt modelId="{07FB332D-C0BA-48B8-A03C-336E8422D3D4}" type="sibTrans" cxnId="{85899971-2B15-4534-A1CA-1E4BA7A2D89B}">
      <dgm:prSet/>
      <dgm:spPr/>
      <dgm:t>
        <a:bodyPr/>
        <a:lstStyle/>
        <a:p>
          <a:endParaRPr lang="en-US"/>
        </a:p>
      </dgm:t>
    </dgm:pt>
    <dgm:pt modelId="{BFF79803-5BC0-5B42-836A-E122EF87C762}" type="pres">
      <dgm:prSet presAssocID="{C64B7E52-31AD-444D-AFA7-D157BD672AA2}" presName="vert0" presStyleCnt="0">
        <dgm:presLayoutVars>
          <dgm:dir/>
          <dgm:animOne val="branch"/>
          <dgm:animLvl val="lvl"/>
        </dgm:presLayoutVars>
      </dgm:prSet>
      <dgm:spPr/>
    </dgm:pt>
    <dgm:pt modelId="{FFE7ACD6-3370-0D45-AEDA-3CE616DB0168}" type="pres">
      <dgm:prSet presAssocID="{2ACEB674-C697-4B46-B9C0-DF3E9DEBD453}" presName="thickLine" presStyleLbl="alignNode1" presStyleIdx="0" presStyleCnt="3"/>
      <dgm:spPr/>
    </dgm:pt>
    <dgm:pt modelId="{AADA3602-8058-2B42-96A5-2008A03E2C87}" type="pres">
      <dgm:prSet presAssocID="{2ACEB674-C697-4B46-B9C0-DF3E9DEBD453}" presName="horz1" presStyleCnt="0"/>
      <dgm:spPr/>
    </dgm:pt>
    <dgm:pt modelId="{9D917063-2795-B940-8BD2-9E62E397414E}" type="pres">
      <dgm:prSet presAssocID="{2ACEB674-C697-4B46-B9C0-DF3E9DEBD453}" presName="tx1" presStyleLbl="revTx" presStyleIdx="0" presStyleCnt="3"/>
      <dgm:spPr/>
    </dgm:pt>
    <dgm:pt modelId="{7429792F-3F66-9542-BF04-2C2045D6D59B}" type="pres">
      <dgm:prSet presAssocID="{2ACEB674-C697-4B46-B9C0-DF3E9DEBD453}" presName="vert1" presStyleCnt="0"/>
      <dgm:spPr/>
    </dgm:pt>
    <dgm:pt modelId="{69D81FD0-9E97-7F41-B598-D971F287E9A2}" type="pres">
      <dgm:prSet presAssocID="{682C55AC-DED5-43A7-961D-B47F9D7DA085}" presName="thickLine" presStyleLbl="alignNode1" presStyleIdx="1" presStyleCnt="3"/>
      <dgm:spPr/>
    </dgm:pt>
    <dgm:pt modelId="{2DA79043-C590-6048-893B-3442B0C9A339}" type="pres">
      <dgm:prSet presAssocID="{682C55AC-DED5-43A7-961D-B47F9D7DA085}" presName="horz1" presStyleCnt="0"/>
      <dgm:spPr/>
    </dgm:pt>
    <dgm:pt modelId="{251AAAAC-8BC5-BB44-8861-B34F6F114E52}" type="pres">
      <dgm:prSet presAssocID="{682C55AC-DED5-43A7-961D-B47F9D7DA085}" presName="tx1" presStyleLbl="revTx" presStyleIdx="1" presStyleCnt="3"/>
      <dgm:spPr/>
    </dgm:pt>
    <dgm:pt modelId="{C8289E2A-A0A7-144B-9781-1BFEA251F051}" type="pres">
      <dgm:prSet presAssocID="{682C55AC-DED5-43A7-961D-B47F9D7DA085}" presName="vert1" presStyleCnt="0"/>
      <dgm:spPr/>
    </dgm:pt>
    <dgm:pt modelId="{3D644C54-54AF-E64D-878C-133DBF66E2A3}" type="pres">
      <dgm:prSet presAssocID="{0710B731-0A45-4018-A363-9E3815D1F1B9}" presName="thickLine" presStyleLbl="alignNode1" presStyleIdx="2" presStyleCnt="3"/>
      <dgm:spPr/>
    </dgm:pt>
    <dgm:pt modelId="{C54D24C2-A2E6-124C-AD38-9A240AC6F617}" type="pres">
      <dgm:prSet presAssocID="{0710B731-0A45-4018-A363-9E3815D1F1B9}" presName="horz1" presStyleCnt="0"/>
      <dgm:spPr/>
    </dgm:pt>
    <dgm:pt modelId="{F8BBA430-4EBC-8F46-8150-39088B28CCFD}" type="pres">
      <dgm:prSet presAssocID="{0710B731-0A45-4018-A363-9E3815D1F1B9}" presName="tx1" presStyleLbl="revTx" presStyleIdx="2" presStyleCnt="3"/>
      <dgm:spPr/>
    </dgm:pt>
    <dgm:pt modelId="{617B4350-73C4-C34A-B131-3613F070DD94}" type="pres">
      <dgm:prSet presAssocID="{0710B731-0A45-4018-A363-9E3815D1F1B9}" presName="vert1" presStyleCnt="0"/>
      <dgm:spPr/>
    </dgm:pt>
  </dgm:ptLst>
  <dgm:cxnLst>
    <dgm:cxn modelId="{56C99935-75ED-7949-9784-BC9ABC600FC5}" type="presOf" srcId="{682C55AC-DED5-43A7-961D-B47F9D7DA085}" destId="{251AAAAC-8BC5-BB44-8861-B34F6F114E52}" srcOrd="0" destOrd="0" presId="urn:microsoft.com/office/officeart/2008/layout/LinedList"/>
    <dgm:cxn modelId="{52482D66-2FD4-49F6-A53F-FE0CC579AE95}" srcId="{C64B7E52-31AD-444D-AFA7-D157BD672AA2}" destId="{682C55AC-DED5-43A7-961D-B47F9D7DA085}" srcOrd="1" destOrd="0" parTransId="{C616FDE1-8772-4545-9DD0-81FC3F3DFF79}" sibTransId="{BF23FCA4-7463-4E03-A065-06FCC5B98D6D}"/>
    <dgm:cxn modelId="{85899971-2B15-4534-A1CA-1E4BA7A2D89B}" srcId="{C64B7E52-31AD-444D-AFA7-D157BD672AA2}" destId="{0710B731-0A45-4018-A363-9E3815D1F1B9}" srcOrd="2" destOrd="0" parTransId="{A190A522-AF98-4A63-B0DC-AC709A11BF25}" sibTransId="{07FB332D-C0BA-48B8-A03C-336E8422D3D4}"/>
    <dgm:cxn modelId="{F28B548B-B847-42B3-9997-405CC392E206}" srcId="{C64B7E52-31AD-444D-AFA7-D157BD672AA2}" destId="{2ACEB674-C697-4B46-B9C0-DF3E9DEBD453}" srcOrd="0" destOrd="0" parTransId="{90E870B0-913D-4083-A65E-05C848330404}" sibTransId="{AF169074-FE1E-4EFC-8F9D-3421DA0E93A6}"/>
    <dgm:cxn modelId="{29F617B1-965E-2044-BDAA-050C34217C97}" type="presOf" srcId="{2ACEB674-C697-4B46-B9C0-DF3E9DEBD453}" destId="{9D917063-2795-B940-8BD2-9E62E397414E}" srcOrd="0" destOrd="0" presId="urn:microsoft.com/office/officeart/2008/layout/LinedList"/>
    <dgm:cxn modelId="{3AA003B2-B1B2-F14A-8DBC-76150AD3AD9A}" type="presOf" srcId="{C64B7E52-31AD-444D-AFA7-D157BD672AA2}" destId="{BFF79803-5BC0-5B42-836A-E122EF87C762}" srcOrd="0" destOrd="0" presId="urn:microsoft.com/office/officeart/2008/layout/LinedList"/>
    <dgm:cxn modelId="{49BE66F3-BF89-6445-9220-5BAC8C1848BB}" type="presOf" srcId="{0710B731-0A45-4018-A363-9E3815D1F1B9}" destId="{F8BBA430-4EBC-8F46-8150-39088B28CCFD}" srcOrd="0" destOrd="0" presId="urn:microsoft.com/office/officeart/2008/layout/LinedList"/>
    <dgm:cxn modelId="{98B41B52-0A2C-EB4E-9BF3-77D00971E8C0}" type="presParOf" srcId="{BFF79803-5BC0-5B42-836A-E122EF87C762}" destId="{FFE7ACD6-3370-0D45-AEDA-3CE616DB0168}" srcOrd="0" destOrd="0" presId="urn:microsoft.com/office/officeart/2008/layout/LinedList"/>
    <dgm:cxn modelId="{0C6F96A0-C7F5-BF43-94FC-35D29CE5FE74}" type="presParOf" srcId="{BFF79803-5BC0-5B42-836A-E122EF87C762}" destId="{AADA3602-8058-2B42-96A5-2008A03E2C87}" srcOrd="1" destOrd="0" presId="urn:microsoft.com/office/officeart/2008/layout/LinedList"/>
    <dgm:cxn modelId="{A4DF1ACB-CC81-AF4A-A5CD-998D14FD674A}" type="presParOf" srcId="{AADA3602-8058-2B42-96A5-2008A03E2C87}" destId="{9D917063-2795-B940-8BD2-9E62E397414E}" srcOrd="0" destOrd="0" presId="urn:microsoft.com/office/officeart/2008/layout/LinedList"/>
    <dgm:cxn modelId="{2E2C1F7E-612D-FF4D-922E-55752C4CABC6}" type="presParOf" srcId="{AADA3602-8058-2B42-96A5-2008A03E2C87}" destId="{7429792F-3F66-9542-BF04-2C2045D6D59B}" srcOrd="1" destOrd="0" presId="urn:microsoft.com/office/officeart/2008/layout/LinedList"/>
    <dgm:cxn modelId="{27B94C83-B5AC-6047-95B5-6AF5EC506982}" type="presParOf" srcId="{BFF79803-5BC0-5B42-836A-E122EF87C762}" destId="{69D81FD0-9E97-7F41-B598-D971F287E9A2}" srcOrd="2" destOrd="0" presId="urn:microsoft.com/office/officeart/2008/layout/LinedList"/>
    <dgm:cxn modelId="{80B934AB-7293-164B-8CF2-DAD2FB513288}" type="presParOf" srcId="{BFF79803-5BC0-5B42-836A-E122EF87C762}" destId="{2DA79043-C590-6048-893B-3442B0C9A339}" srcOrd="3" destOrd="0" presId="urn:microsoft.com/office/officeart/2008/layout/LinedList"/>
    <dgm:cxn modelId="{792DD3E5-1C64-6A4C-A5AC-C8567649E956}" type="presParOf" srcId="{2DA79043-C590-6048-893B-3442B0C9A339}" destId="{251AAAAC-8BC5-BB44-8861-B34F6F114E52}" srcOrd="0" destOrd="0" presId="urn:microsoft.com/office/officeart/2008/layout/LinedList"/>
    <dgm:cxn modelId="{6856AA94-07D1-CA45-9277-45DCA8BC8507}" type="presParOf" srcId="{2DA79043-C590-6048-893B-3442B0C9A339}" destId="{C8289E2A-A0A7-144B-9781-1BFEA251F051}" srcOrd="1" destOrd="0" presId="urn:microsoft.com/office/officeart/2008/layout/LinedList"/>
    <dgm:cxn modelId="{0D83AC51-6110-1541-84DC-14E3B165BBD9}" type="presParOf" srcId="{BFF79803-5BC0-5B42-836A-E122EF87C762}" destId="{3D644C54-54AF-E64D-878C-133DBF66E2A3}" srcOrd="4" destOrd="0" presId="urn:microsoft.com/office/officeart/2008/layout/LinedList"/>
    <dgm:cxn modelId="{37FB604E-7D7F-794F-A9A7-EA8FFD091368}" type="presParOf" srcId="{BFF79803-5BC0-5B42-836A-E122EF87C762}" destId="{C54D24C2-A2E6-124C-AD38-9A240AC6F617}" srcOrd="5" destOrd="0" presId="urn:microsoft.com/office/officeart/2008/layout/LinedList"/>
    <dgm:cxn modelId="{C8384F02-66C0-BE4A-B956-99F2514B83B9}" type="presParOf" srcId="{C54D24C2-A2E6-124C-AD38-9A240AC6F617}" destId="{F8BBA430-4EBC-8F46-8150-39088B28CCFD}" srcOrd="0" destOrd="0" presId="urn:microsoft.com/office/officeart/2008/layout/LinedList"/>
    <dgm:cxn modelId="{2F012843-D294-E540-BA4B-D5AD3906B9B8}" type="presParOf" srcId="{C54D24C2-A2E6-124C-AD38-9A240AC6F617}" destId="{617B4350-73C4-C34A-B131-3613F070DD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B7E52-31AD-444D-AFA7-D157BD672AA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CEB674-C697-4B46-B9C0-DF3E9DEBD453}">
      <dgm:prSet/>
      <dgm:spPr/>
      <dgm:t>
        <a:bodyPr/>
        <a:lstStyle/>
        <a:p>
          <a:r>
            <a:rPr lang="en-US" dirty="0"/>
            <a:t>Objective Cognitive Impairment</a:t>
          </a:r>
        </a:p>
      </dgm:t>
    </dgm:pt>
    <dgm:pt modelId="{90E870B0-913D-4083-A65E-05C848330404}" type="parTrans" cxnId="{F28B548B-B847-42B3-9997-405CC392E206}">
      <dgm:prSet/>
      <dgm:spPr/>
      <dgm:t>
        <a:bodyPr/>
        <a:lstStyle/>
        <a:p>
          <a:endParaRPr lang="en-US"/>
        </a:p>
      </dgm:t>
    </dgm:pt>
    <dgm:pt modelId="{AF169074-FE1E-4EFC-8F9D-3421DA0E93A6}" type="sibTrans" cxnId="{F28B548B-B847-42B3-9997-405CC392E206}">
      <dgm:prSet/>
      <dgm:spPr/>
      <dgm:t>
        <a:bodyPr/>
        <a:lstStyle/>
        <a:p>
          <a:endParaRPr lang="en-US"/>
        </a:p>
      </dgm:t>
    </dgm:pt>
    <dgm:pt modelId="{682C55AC-DED5-43A7-961D-B47F9D7DA085}">
      <dgm:prSet/>
      <dgm:spPr/>
      <dgm:t>
        <a:bodyPr/>
        <a:lstStyle/>
        <a:p>
          <a:r>
            <a:rPr lang="en-US" dirty="0"/>
            <a:t>Subjective Memory Impairment</a:t>
          </a:r>
        </a:p>
      </dgm:t>
    </dgm:pt>
    <dgm:pt modelId="{C616FDE1-8772-4545-9DD0-81FC3F3DFF79}" type="parTrans" cxnId="{52482D66-2FD4-49F6-A53F-FE0CC579AE95}">
      <dgm:prSet/>
      <dgm:spPr/>
      <dgm:t>
        <a:bodyPr/>
        <a:lstStyle/>
        <a:p>
          <a:endParaRPr lang="en-US"/>
        </a:p>
      </dgm:t>
    </dgm:pt>
    <dgm:pt modelId="{BF23FCA4-7463-4E03-A065-06FCC5B98D6D}" type="sibTrans" cxnId="{52482D66-2FD4-49F6-A53F-FE0CC579AE95}">
      <dgm:prSet/>
      <dgm:spPr/>
      <dgm:t>
        <a:bodyPr/>
        <a:lstStyle/>
        <a:p>
          <a:endParaRPr lang="en-US"/>
        </a:p>
      </dgm:t>
    </dgm:pt>
    <dgm:pt modelId="{0710B731-0A45-4018-A363-9E3815D1F1B9}">
      <dgm:prSet/>
      <dgm:spPr/>
      <dgm:t>
        <a:bodyPr/>
        <a:lstStyle/>
        <a:p>
          <a:r>
            <a:rPr lang="en-US" dirty="0"/>
            <a:t>Vascular Risk &amp; Cognitive Decline</a:t>
          </a:r>
        </a:p>
      </dgm:t>
    </dgm:pt>
    <dgm:pt modelId="{A190A522-AF98-4A63-B0DC-AC709A11BF25}" type="parTrans" cxnId="{85899971-2B15-4534-A1CA-1E4BA7A2D89B}">
      <dgm:prSet/>
      <dgm:spPr/>
      <dgm:t>
        <a:bodyPr/>
        <a:lstStyle/>
        <a:p>
          <a:endParaRPr lang="en-US"/>
        </a:p>
      </dgm:t>
    </dgm:pt>
    <dgm:pt modelId="{07FB332D-C0BA-48B8-A03C-336E8422D3D4}" type="sibTrans" cxnId="{85899971-2B15-4534-A1CA-1E4BA7A2D89B}">
      <dgm:prSet/>
      <dgm:spPr/>
      <dgm:t>
        <a:bodyPr/>
        <a:lstStyle/>
        <a:p>
          <a:endParaRPr lang="en-US"/>
        </a:p>
      </dgm:t>
    </dgm:pt>
    <dgm:pt modelId="{7A45AC3F-911D-4170-A3B7-DAFBDA72A106}">
      <dgm:prSet/>
      <dgm:spPr/>
      <dgm:t>
        <a:bodyPr/>
        <a:lstStyle/>
        <a:p>
          <a:r>
            <a:rPr lang="en-US" dirty="0"/>
            <a:t>Vascular Risk &amp; Imaging</a:t>
          </a:r>
        </a:p>
      </dgm:t>
    </dgm:pt>
    <dgm:pt modelId="{5DB45EE3-BFD2-43AE-80A4-68FBB5DE62A4}" type="parTrans" cxnId="{3241739D-9B04-43ED-872D-814A2EB2C7B4}">
      <dgm:prSet/>
      <dgm:spPr/>
      <dgm:t>
        <a:bodyPr/>
        <a:lstStyle/>
        <a:p>
          <a:endParaRPr lang="en-US"/>
        </a:p>
      </dgm:t>
    </dgm:pt>
    <dgm:pt modelId="{302E2A52-D228-4777-992D-56E022179225}" type="sibTrans" cxnId="{3241739D-9B04-43ED-872D-814A2EB2C7B4}">
      <dgm:prSet/>
      <dgm:spPr/>
      <dgm:t>
        <a:bodyPr/>
        <a:lstStyle/>
        <a:p>
          <a:endParaRPr lang="en-US"/>
        </a:p>
      </dgm:t>
    </dgm:pt>
    <dgm:pt modelId="{C41CE07B-8B3C-458D-A72D-8A8B756D3B67}">
      <dgm:prSet/>
      <dgm:spPr/>
      <dgm:t>
        <a:bodyPr/>
        <a:lstStyle/>
        <a:p>
          <a:r>
            <a:rPr lang="en-US" dirty="0"/>
            <a:t>Next Steps </a:t>
          </a:r>
        </a:p>
      </dgm:t>
    </dgm:pt>
    <dgm:pt modelId="{48661DCB-BD06-4FC9-B8B6-84585793995F}" type="parTrans" cxnId="{8B4DEB19-8DC5-426C-BEE8-4030E8D1270B}">
      <dgm:prSet/>
      <dgm:spPr/>
      <dgm:t>
        <a:bodyPr/>
        <a:lstStyle/>
        <a:p>
          <a:endParaRPr lang="en-US"/>
        </a:p>
      </dgm:t>
    </dgm:pt>
    <dgm:pt modelId="{4E967F8E-FC8E-4AF3-B524-A521E1A34CFA}" type="sibTrans" cxnId="{8B4DEB19-8DC5-426C-BEE8-4030E8D1270B}">
      <dgm:prSet/>
      <dgm:spPr/>
      <dgm:t>
        <a:bodyPr/>
        <a:lstStyle/>
        <a:p>
          <a:endParaRPr lang="en-US"/>
        </a:p>
      </dgm:t>
    </dgm:pt>
    <dgm:pt modelId="{BFF79803-5BC0-5B42-836A-E122EF87C762}" type="pres">
      <dgm:prSet presAssocID="{C64B7E52-31AD-444D-AFA7-D157BD672AA2}" presName="vert0" presStyleCnt="0">
        <dgm:presLayoutVars>
          <dgm:dir/>
          <dgm:animOne val="branch"/>
          <dgm:animLvl val="lvl"/>
        </dgm:presLayoutVars>
      </dgm:prSet>
      <dgm:spPr/>
    </dgm:pt>
    <dgm:pt modelId="{FFE7ACD6-3370-0D45-AEDA-3CE616DB0168}" type="pres">
      <dgm:prSet presAssocID="{2ACEB674-C697-4B46-B9C0-DF3E9DEBD453}" presName="thickLine" presStyleLbl="alignNode1" presStyleIdx="0" presStyleCnt="5"/>
      <dgm:spPr/>
    </dgm:pt>
    <dgm:pt modelId="{AADA3602-8058-2B42-96A5-2008A03E2C87}" type="pres">
      <dgm:prSet presAssocID="{2ACEB674-C697-4B46-B9C0-DF3E9DEBD453}" presName="horz1" presStyleCnt="0"/>
      <dgm:spPr/>
    </dgm:pt>
    <dgm:pt modelId="{9D917063-2795-B940-8BD2-9E62E397414E}" type="pres">
      <dgm:prSet presAssocID="{2ACEB674-C697-4B46-B9C0-DF3E9DEBD453}" presName="tx1" presStyleLbl="revTx" presStyleIdx="0" presStyleCnt="5"/>
      <dgm:spPr/>
    </dgm:pt>
    <dgm:pt modelId="{7429792F-3F66-9542-BF04-2C2045D6D59B}" type="pres">
      <dgm:prSet presAssocID="{2ACEB674-C697-4B46-B9C0-DF3E9DEBD453}" presName="vert1" presStyleCnt="0"/>
      <dgm:spPr/>
    </dgm:pt>
    <dgm:pt modelId="{69D81FD0-9E97-7F41-B598-D971F287E9A2}" type="pres">
      <dgm:prSet presAssocID="{682C55AC-DED5-43A7-961D-B47F9D7DA085}" presName="thickLine" presStyleLbl="alignNode1" presStyleIdx="1" presStyleCnt="5"/>
      <dgm:spPr/>
    </dgm:pt>
    <dgm:pt modelId="{2DA79043-C590-6048-893B-3442B0C9A339}" type="pres">
      <dgm:prSet presAssocID="{682C55AC-DED5-43A7-961D-B47F9D7DA085}" presName="horz1" presStyleCnt="0"/>
      <dgm:spPr/>
    </dgm:pt>
    <dgm:pt modelId="{251AAAAC-8BC5-BB44-8861-B34F6F114E52}" type="pres">
      <dgm:prSet presAssocID="{682C55AC-DED5-43A7-961D-B47F9D7DA085}" presName="tx1" presStyleLbl="revTx" presStyleIdx="1" presStyleCnt="5"/>
      <dgm:spPr/>
    </dgm:pt>
    <dgm:pt modelId="{C8289E2A-A0A7-144B-9781-1BFEA251F051}" type="pres">
      <dgm:prSet presAssocID="{682C55AC-DED5-43A7-961D-B47F9D7DA085}" presName="vert1" presStyleCnt="0"/>
      <dgm:spPr/>
    </dgm:pt>
    <dgm:pt modelId="{3D644C54-54AF-E64D-878C-133DBF66E2A3}" type="pres">
      <dgm:prSet presAssocID="{0710B731-0A45-4018-A363-9E3815D1F1B9}" presName="thickLine" presStyleLbl="alignNode1" presStyleIdx="2" presStyleCnt="5"/>
      <dgm:spPr/>
    </dgm:pt>
    <dgm:pt modelId="{C54D24C2-A2E6-124C-AD38-9A240AC6F617}" type="pres">
      <dgm:prSet presAssocID="{0710B731-0A45-4018-A363-9E3815D1F1B9}" presName="horz1" presStyleCnt="0"/>
      <dgm:spPr/>
    </dgm:pt>
    <dgm:pt modelId="{F8BBA430-4EBC-8F46-8150-39088B28CCFD}" type="pres">
      <dgm:prSet presAssocID="{0710B731-0A45-4018-A363-9E3815D1F1B9}" presName="tx1" presStyleLbl="revTx" presStyleIdx="2" presStyleCnt="5"/>
      <dgm:spPr/>
    </dgm:pt>
    <dgm:pt modelId="{617B4350-73C4-C34A-B131-3613F070DD94}" type="pres">
      <dgm:prSet presAssocID="{0710B731-0A45-4018-A363-9E3815D1F1B9}" presName="vert1" presStyleCnt="0"/>
      <dgm:spPr/>
    </dgm:pt>
    <dgm:pt modelId="{2D13FFFD-9853-3F48-890F-CA01241A544D}" type="pres">
      <dgm:prSet presAssocID="{7A45AC3F-911D-4170-A3B7-DAFBDA72A106}" presName="thickLine" presStyleLbl="alignNode1" presStyleIdx="3" presStyleCnt="5"/>
      <dgm:spPr/>
    </dgm:pt>
    <dgm:pt modelId="{1EFD5B19-7F05-A849-ACE5-1A4F217908A5}" type="pres">
      <dgm:prSet presAssocID="{7A45AC3F-911D-4170-A3B7-DAFBDA72A106}" presName="horz1" presStyleCnt="0"/>
      <dgm:spPr/>
    </dgm:pt>
    <dgm:pt modelId="{0D14968E-2AEB-314C-8746-0C5775D367D8}" type="pres">
      <dgm:prSet presAssocID="{7A45AC3F-911D-4170-A3B7-DAFBDA72A106}" presName="tx1" presStyleLbl="revTx" presStyleIdx="3" presStyleCnt="5"/>
      <dgm:spPr/>
    </dgm:pt>
    <dgm:pt modelId="{8522A5C6-9177-4B48-8A53-D9E3B112ECA0}" type="pres">
      <dgm:prSet presAssocID="{7A45AC3F-911D-4170-A3B7-DAFBDA72A106}" presName="vert1" presStyleCnt="0"/>
      <dgm:spPr/>
    </dgm:pt>
    <dgm:pt modelId="{F96D4758-2FC4-C54B-B444-0EFE96818964}" type="pres">
      <dgm:prSet presAssocID="{C41CE07B-8B3C-458D-A72D-8A8B756D3B67}" presName="thickLine" presStyleLbl="alignNode1" presStyleIdx="4" presStyleCnt="5"/>
      <dgm:spPr/>
    </dgm:pt>
    <dgm:pt modelId="{E9CBAAE0-BC67-FA4C-B4AE-5F2B58594178}" type="pres">
      <dgm:prSet presAssocID="{C41CE07B-8B3C-458D-A72D-8A8B756D3B67}" presName="horz1" presStyleCnt="0"/>
      <dgm:spPr/>
    </dgm:pt>
    <dgm:pt modelId="{0BC7875E-8E95-F24D-B91C-0A1CBD0361E5}" type="pres">
      <dgm:prSet presAssocID="{C41CE07B-8B3C-458D-A72D-8A8B756D3B67}" presName="tx1" presStyleLbl="revTx" presStyleIdx="4" presStyleCnt="5"/>
      <dgm:spPr/>
    </dgm:pt>
    <dgm:pt modelId="{E04D04B7-E6FB-574A-9E17-64F00C4FD6A9}" type="pres">
      <dgm:prSet presAssocID="{C41CE07B-8B3C-458D-A72D-8A8B756D3B67}" presName="vert1" presStyleCnt="0"/>
      <dgm:spPr/>
    </dgm:pt>
  </dgm:ptLst>
  <dgm:cxnLst>
    <dgm:cxn modelId="{4BD11E14-F50A-994A-B65D-6120EC1DFA94}" type="presOf" srcId="{C41CE07B-8B3C-458D-A72D-8A8B756D3B67}" destId="{0BC7875E-8E95-F24D-B91C-0A1CBD0361E5}" srcOrd="0" destOrd="0" presId="urn:microsoft.com/office/officeart/2008/layout/LinedList"/>
    <dgm:cxn modelId="{8B4DEB19-8DC5-426C-BEE8-4030E8D1270B}" srcId="{C64B7E52-31AD-444D-AFA7-D157BD672AA2}" destId="{C41CE07B-8B3C-458D-A72D-8A8B756D3B67}" srcOrd="4" destOrd="0" parTransId="{48661DCB-BD06-4FC9-B8B6-84585793995F}" sibTransId="{4E967F8E-FC8E-4AF3-B524-A521E1A34CFA}"/>
    <dgm:cxn modelId="{56C99935-75ED-7949-9784-BC9ABC600FC5}" type="presOf" srcId="{682C55AC-DED5-43A7-961D-B47F9D7DA085}" destId="{251AAAAC-8BC5-BB44-8861-B34F6F114E52}" srcOrd="0" destOrd="0" presId="urn:microsoft.com/office/officeart/2008/layout/LinedList"/>
    <dgm:cxn modelId="{52482D66-2FD4-49F6-A53F-FE0CC579AE95}" srcId="{C64B7E52-31AD-444D-AFA7-D157BD672AA2}" destId="{682C55AC-DED5-43A7-961D-B47F9D7DA085}" srcOrd="1" destOrd="0" parTransId="{C616FDE1-8772-4545-9DD0-81FC3F3DFF79}" sibTransId="{BF23FCA4-7463-4E03-A065-06FCC5B98D6D}"/>
    <dgm:cxn modelId="{85899971-2B15-4534-A1CA-1E4BA7A2D89B}" srcId="{C64B7E52-31AD-444D-AFA7-D157BD672AA2}" destId="{0710B731-0A45-4018-A363-9E3815D1F1B9}" srcOrd="2" destOrd="0" parTransId="{A190A522-AF98-4A63-B0DC-AC709A11BF25}" sibTransId="{07FB332D-C0BA-48B8-A03C-336E8422D3D4}"/>
    <dgm:cxn modelId="{F28B548B-B847-42B3-9997-405CC392E206}" srcId="{C64B7E52-31AD-444D-AFA7-D157BD672AA2}" destId="{2ACEB674-C697-4B46-B9C0-DF3E9DEBD453}" srcOrd="0" destOrd="0" parTransId="{90E870B0-913D-4083-A65E-05C848330404}" sibTransId="{AF169074-FE1E-4EFC-8F9D-3421DA0E93A6}"/>
    <dgm:cxn modelId="{3241739D-9B04-43ED-872D-814A2EB2C7B4}" srcId="{C64B7E52-31AD-444D-AFA7-D157BD672AA2}" destId="{7A45AC3F-911D-4170-A3B7-DAFBDA72A106}" srcOrd="3" destOrd="0" parTransId="{5DB45EE3-BFD2-43AE-80A4-68FBB5DE62A4}" sibTransId="{302E2A52-D228-4777-992D-56E022179225}"/>
    <dgm:cxn modelId="{8AEA4BAC-CFBB-C54C-A1C2-44A1A4101AEF}" type="presOf" srcId="{7A45AC3F-911D-4170-A3B7-DAFBDA72A106}" destId="{0D14968E-2AEB-314C-8746-0C5775D367D8}" srcOrd="0" destOrd="0" presId="urn:microsoft.com/office/officeart/2008/layout/LinedList"/>
    <dgm:cxn modelId="{29F617B1-965E-2044-BDAA-050C34217C97}" type="presOf" srcId="{2ACEB674-C697-4B46-B9C0-DF3E9DEBD453}" destId="{9D917063-2795-B940-8BD2-9E62E397414E}" srcOrd="0" destOrd="0" presId="urn:microsoft.com/office/officeart/2008/layout/LinedList"/>
    <dgm:cxn modelId="{3AA003B2-B1B2-F14A-8DBC-76150AD3AD9A}" type="presOf" srcId="{C64B7E52-31AD-444D-AFA7-D157BD672AA2}" destId="{BFF79803-5BC0-5B42-836A-E122EF87C762}" srcOrd="0" destOrd="0" presId="urn:microsoft.com/office/officeart/2008/layout/LinedList"/>
    <dgm:cxn modelId="{49BE66F3-BF89-6445-9220-5BAC8C1848BB}" type="presOf" srcId="{0710B731-0A45-4018-A363-9E3815D1F1B9}" destId="{F8BBA430-4EBC-8F46-8150-39088B28CCFD}" srcOrd="0" destOrd="0" presId="urn:microsoft.com/office/officeart/2008/layout/LinedList"/>
    <dgm:cxn modelId="{98B41B52-0A2C-EB4E-9BF3-77D00971E8C0}" type="presParOf" srcId="{BFF79803-5BC0-5B42-836A-E122EF87C762}" destId="{FFE7ACD6-3370-0D45-AEDA-3CE616DB0168}" srcOrd="0" destOrd="0" presId="urn:microsoft.com/office/officeart/2008/layout/LinedList"/>
    <dgm:cxn modelId="{0C6F96A0-C7F5-BF43-94FC-35D29CE5FE74}" type="presParOf" srcId="{BFF79803-5BC0-5B42-836A-E122EF87C762}" destId="{AADA3602-8058-2B42-96A5-2008A03E2C87}" srcOrd="1" destOrd="0" presId="urn:microsoft.com/office/officeart/2008/layout/LinedList"/>
    <dgm:cxn modelId="{A4DF1ACB-CC81-AF4A-A5CD-998D14FD674A}" type="presParOf" srcId="{AADA3602-8058-2B42-96A5-2008A03E2C87}" destId="{9D917063-2795-B940-8BD2-9E62E397414E}" srcOrd="0" destOrd="0" presId="urn:microsoft.com/office/officeart/2008/layout/LinedList"/>
    <dgm:cxn modelId="{2E2C1F7E-612D-FF4D-922E-55752C4CABC6}" type="presParOf" srcId="{AADA3602-8058-2B42-96A5-2008A03E2C87}" destId="{7429792F-3F66-9542-BF04-2C2045D6D59B}" srcOrd="1" destOrd="0" presId="urn:microsoft.com/office/officeart/2008/layout/LinedList"/>
    <dgm:cxn modelId="{27B94C83-B5AC-6047-95B5-6AF5EC506982}" type="presParOf" srcId="{BFF79803-5BC0-5B42-836A-E122EF87C762}" destId="{69D81FD0-9E97-7F41-B598-D971F287E9A2}" srcOrd="2" destOrd="0" presId="urn:microsoft.com/office/officeart/2008/layout/LinedList"/>
    <dgm:cxn modelId="{80B934AB-7293-164B-8CF2-DAD2FB513288}" type="presParOf" srcId="{BFF79803-5BC0-5B42-836A-E122EF87C762}" destId="{2DA79043-C590-6048-893B-3442B0C9A339}" srcOrd="3" destOrd="0" presId="urn:microsoft.com/office/officeart/2008/layout/LinedList"/>
    <dgm:cxn modelId="{792DD3E5-1C64-6A4C-A5AC-C8567649E956}" type="presParOf" srcId="{2DA79043-C590-6048-893B-3442B0C9A339}" destId="{251AAAAC-8BC5-BB44-8861-B34F6F114E52}" srcOrd="0" destOrd="0" presId="urn:microsoft.com/office/officeart/2008/layout/LinedList"/>
    <dgm:cxn modelId="{6856AA94-07D1-CA45-9277-45DCA8BC8507}" type="presParOf" srcId="{2DA79043-C590-6048-893B-3442B0C9A339}" destId="{C8289E2A-A0A7-144B-9781-1BFEA251F051}" srcOrd="1" destOrd="0" presId="urn:microsoft.com/office/officeart/2008/layout/LinedList"/>
    <dgm:cxn modelId="{0D83AC51-6110-1541-84DC-14E3B165BBD9}" type="presParOf" srcId="{BFF79803-5BC0-5B42-836A-E122EF87C762}" destId="{3D644C54-54AF-E64D-878C-133DBF66E2A3}" srcOrd="4" destOrd="0" presId="urn:microsoft.com/office/officeart/2008/layout/LinedList"/>
    <dgm:cxn modelId="{37FB604E-7D7F-794F-A9A7-EA8FFD091368}" type="presParOf" srcId="{BFF79803-5BC0-5B42-836A-E122EF87C762}" destId="{C54D24C2-A2E6-124C-AD38-9A240AC6F617}" srcOrd="5" destOrd="0" presId="urn:microsoft.com/office/officeart/2008/layout/LinedList"/>
    <dgm:cxn modelId="{C8384F02-66C0-BE4A-B956-99F2514B83B9}" type="presParOf" srcId="{C54D24C2-A2E6-124C-AD38-9A240AC6F617}" destId="{F8BBA430-4EBC-8F46-8150-39088B28CCFD}" srcOrd="0" destOrd="0" presId="urn:microsoft.com/office/officeart/2008/layout/LinedList"/>
    <dgm:cxn modelId="{2F012843-D294-E540-BA4B-D5AD3906B9B8}" type="presParOf" srcId="{C54D24C2-A2E6-124C-AD38-9A240AC6F617}" destId="{617B4350-73C4-C34A-B131-3613F070DD94}" srcOrd="1" destOrd="0" presId="urn:microsoft.com/office/officeart/2008/layout/LinedList"/>
    <dgm:cxn modelId="{AAFB76CD-548F-0B40-BB74-2D2D0A7CDB9A}" type="presParOf" srcId="{BFF79803-5BC0-5B42-836A-E122EF87C762}" destId="{2D13FFFD-9853-3F48-890F-CA01241A544D}" srcOrd="6" destOrd="0" presId="urn:microsoft.com/office/officeart/2008/layout/LinedList"/>
    <dgm:cxn modelId="{02676227-94C9-EC45-A147-261D42BED2AE}" type="presParOf" srcId="{BFF79803-5BC0-5B42-836A-E122EF87C762}" destId="{1EFD5B19-7F05-A849-ACE5-1A4F217908A5}" srcOrd="7" destOrd="0" presId="urn:microsoft.com/office/officeart/2008/layout/LinedList"/>
    <dgm:cxn modelId="{B0E114D8-8AD1-A24F-9532-895FA52D66C6}" type="presParOf" srcId="{1EFD5B19-7F05-A849-ACE5-1A4F217908A5}" destId="{0D14968E-2AEB-314C-8746-0C5775D367D8}" srcOrd="0" destOrd="0" presId="urn:microsoft.com/office/officeart/2008/layout/LinedList"/>
    <dgm:cxn modelId="{E5EB4981-05AA-9C40-AEFB-0363061057F5}" type="presParOf" srcId="{1EFD5B19-7F05-A849-ACE5-1A4F217908A5}" destId="{8522A5C6-9177-4B48-8A53-D9E3B112ECA0}" srcOrd="1" destOrd="0" presId="urn:microsoft.com/office/officeart/2008/layout/LinedList"/>
    <dgm:cxn modelId="{EE77E3CB-71E5-6E45-B0B5-2B226E0717CB}" type="presParOf" srcId="{BFF79803-5BC0-5B42-836A-E122EF87C762}" destId="{F96D4758-2FC4-C54B-B444-0EFE96818964}" srcOrd="8" destOrd="0" presId="urn:microsoft.com/office/officeart/2008/layout/LinedList"/>
    <dgm:cxn modelId="{9E9DDC65-7FDF-9D47-B557-A96BB9A159A5}" type="presParOf" srcId="{BFF79803-5BC0-5B42-836A-E122EF87C762}" destId="{E9CBAAE0-BC67-FA4C-B4AE-5F2B58594178}" srcOrd="9" destOrd="0" presId="urn:microsoft.com/office/officeart/2008/layout/LinedList"/>
    <dgm:cxn modelId="{F8E84B24-F695-EB47-AD80-9C68D0119DA9}" type="presParOf" srcId="{E9CBAAE0-BC67-FA4C-B4AE-5F2B58594178}" destId="{0BC7875E-8E95-F24D-B91C-0A1CBD0361E5}" srcOrd="0" destOrd="0" presId="urn:microsoft.com/office/officeart/2008/layout/LinedList"/>
    <dgm:cxn modelId="{18771CEB-4B94-4645-90BE-64873280D121}" type="presParOf" srcId="{E9CBAAE0-BC67-FA4C-B4AE-5F2B58594178}" destId="{E04D04B7-E6FB-574A-9E17-64F00C4FD6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7ACD6-3370-0D45-AEDA-3CE616DB0168}">
      <dsp:nvSpPr>
        <dsp:cNvPr id="0" name=""/>
        <dsp:cNvSpPr/>
      </dsp:nvSpPr>
      <dsp:spPr>
        <a:xfrm>
          <a:off x="0" y="2720"/>
          <a:ext cx="60896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17063-2795-B940-8BD2-9E62E397414E}">
      <dsp:nvSpPr>
        <dsp:cNvPr id="0" name=""/>
        <dsp:cNvSpPr/>
      </dsp:nvSpPr>
      <dsp:spPr>
        <a:xfrm>
          <a:off x="0" y="2720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Vascular Contributions to Dementia</a:t>
          </a:r>
        </a:p>
      </dsp:txBody>
      <dsp:txXfrm>
        <a:off x="0" y="2720"/>
        <a:ext cx="6089650" cy="1855561"/>
      </dsp:txXfrm>
    </dsp:sp>
    <dsp:sp modelId="{69D81FD0-9E97-7F41-B598-D971F287E9A2}">
      <dsp:nvSpPr>
        <dsp:cNvPr id="0" name=""/>
        <dsp:cNvSpPr/>
      </dsp:nvSpPr>
      <dsp:spPr>
        <a:xfrm>
          <a:off x="0" y="1858281"/>
          <a:ext cx="608965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AAAAC-8BC5-BB44-8861-B34F6F114E52}">
      <dsp:nvSpPr>
        <dsp:cNvPr id="0" name=""/>
        <dsp:cNvSpPr/>
      </dsp:nvSpPr>
      <dsp:spPr>
        <a:xfrm>
          <a:off x="0" y="1858281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Highlight Preliminary Results – Memory &amp; MIND </a:t>
          </a:r>
        </a:p>
      </dsp:txBody>
      <dsp:txXfrm>
        <a:off x="0" y="1858281"/>
        <a:ext cx="6089650" cy="1855561"/>
      </dsp:txXfrm>
    </dsp:sp>
    <dsp:sp modelId="{3D644C54-54AF-E64D-878C-133DBF66E2A3}">
      <dsp:nvSpPr>
        <dsp:cNvPr id="0" name=""/>
        <dsp:cNvSpPr/>
      </dsp:nvSpPr>
      <dsp:spPr>
        <a:xfrm>
          <a:off x="0" y="3713843"/>
          <a:ext cx="608965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BA430-4EBC-8F46-8150-39088B28CCFD}">
      <dsp:nvSpPr>
        <dsp:cNvPr id="0" name=""/>
        <dsp:cNvSpPr/>
      </dsp:nvSpPr>
      <dsp:spPr>
        <a:xfrm>
          <a:off x="0" y="3713843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Next Steps</a:t>
          </a:r>
        </a:p>
      </dsp:txBody>
      <dsp:txXfrm>
        <a:off x="0" y="3713843"/>
        <a:ext cx="6089650" cy="1855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7ACD6-3370-0D45-AEDA-3CE616DB0168}">
      <dsp:nvSpPr>
        <dsp:cNvPr id="0" name=""/>
        <dsp:cNvSpPr/>
      </dsp:nvSpPr>
      <dsp:spPr>
        <a:xfrm>
          <a:off x="0" y="680"/>
          <a:ext cx="60896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17063-2795-B940-8BD2-9E62E397414E}">
      <dsp:nvSpPr>
        <dsp:cNvPr id="0" name=""/>
        <dsp:cNvSpPr/>
      </dsp:nvSpPr>
      <dsp:spPr>
        <a:xfrm>
          <a:off x="0" y="680"/>
          <a:ext cx="6089650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Objective Cognitive Impairment</a:t>
          </a:r>
        </a:p>
      </dsp:txBody>
      <dsp:txXfrm>
        <a:off x="0" y="680"/>
        <a:ext cx="6089650" cy="1114152"/>
      </dsp:txXfrm>
    </dsp:sp>
    <dsp:sp modelId="{69D81FD0-9E97-7F41-B598-D971F287E9A2}">
      <dsp:nvSpPr>
        <dsp:cNvPr id="0" name=""/>
        <dsp:cNvSpPr/>
      </dsp:nvSpPr>
      <dsp:spPr>
        <a:xfrm>
          <a:off x="0" y="1114833"/>
          <a:ext cx="6089650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AAAAC-8BC5-BB44-8861-B34F6F114E52}">
      <dsp:nvSpPr>
        <dsp:cNvPr id="0" name=""/>
        <dsp:cNvSpPr/>
      </dsp:nvSpPr>
      <dsp:spPr>
        <a:xfrm>
          <a:off x="0" y="1114833"/>
          <a:ext cx="6089650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Subjective Memory Impairment</a:t>
          </a:r>
        </a:p>
      </dsp:txBody>
      <dsp:txXfrm>
        <a:off x="0" y="1114833"/>
        <a:ext cx="6089650" cy="1114152"/>
      </dsp:txXfrm>
    </dsp:sp>
    <dsp:sp modelId="{3D644C54-54AF-E64D-878C-133DBF66E2A3}">
      <dsp:nvSpPr>
        <dsp:cNvPr id="0" name=""/>
        <dsp:cNvSpPr/>
      </dsp:nvSpPr>
      <dsp:spPr>
        <a:xfrm>
          <a:off x="0" y="2228986"/>
          <a:ext cx="608965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BA430-4EBC-8F46-8150-39088B28CCFD}">
      <dsp:nvSpPr>
        <dsp:cNvPr id="0" name=""/>
        <dsp:cNvSpPr/>
      </dsp:nvSpPr>
      <dsp:spPr>
        <a:xfrm>
          <a:off x="0" y="2228986"/>
          <a:ext cx="6089650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Vascular Risk &amp; Cognitive Decline</a:t>
          </a:r>
        </a:p>
      </dsp:txBody>
      <dsp:txXfrm>
        <a:off x="0" y="2228986"/>
        <a:ext cx="6089650" cy="1114152"/>
      </dsp:txXfrm>
    </dsp:sp>
    <dsp:sp modelId="{2D13FFFD-9853-3F48-890F-CA01241A544D}">
      <dsp:nvSpPr>
        <dsp:cNvPr id="0" name=""/>
        <dsp:cNvSpPr/>
      </dsp:nvSpPr>
      <dsp:spPr>
        <a:xfrm>
          <a:off x="0" y="3343138"/>
          <a:ext cx="6089650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4968E-2AEB-314C-8746-0C5775D367D8}">
      <dsp:nvSpPr>
        <dsp:cNvPr id="0" name=""/>
        <dsp:cNvSpPr/>
      </dsp:nvSpPr>
      <dsp:spPr>
        <a:xfrm>
          <a:off x="0" y="3343138"/>
          <a:ext cx="6089650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Vascular Risk &amp; Imaging</a:t>
          </a:r>
        </a:p>
      </dsp:txBody>
      <dsp:txXfrm>
        <a:off x="0" y="3343138"/>
        <a:ext cx="6089650" cy="1114152"/>
      </dsp:txXfrm>
    </dsp:sp>
    <dsp:sp modelId="{F96D4758-2FC4-C54B-B444-0EFE96818964}">
      <dsp:nvSpPr>
        <dsp:cNvPr id="0" name=""/>
        <dsp:cNvSpPr/>
      </dsp:nvSpPr>
      <dsp:spPr>
        <a:xfrm>
          <a:off x="0" y="4457291"/>
          <a:ext cx="608965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7875E-8E95-F24D-B91C-0A1CBD0361E5}">
      <dsp:nvSpPr>
        <dsp:cNvPr id="0" name=""/>
        <dsp:cNvSpPr/>
      </dsp:nvSpPr>
      <dsp:spPr>
        <a:xfrm>
          <a:off x="0" y="4457291"/>
          <a:ext cx="6089650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Next Steps </a:t>
          </a:r>
        </a:p>
      </dsp:txBody>
      <dsp:txXfrm>
        <a:off x="0" y="4457291"/>
        <a:ext cx="6089650" cy="1114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2144-1F6E-4FAD-B85D-924C92514DA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E92CF-56CF-4C34-84E0-AF429D6D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</a:t>
            </a:r>
            <a:r>
              <a:rPr lang="en-US" baseline="0" dirty="0"/>
              <a:t>, we wanted to look at the individual and combined contribution of AB and WMH. In this age group most participants have AB deposition and some WMH. </a:t>
            </a:r>
          </a:p>
          <a:p>
            <a:r>
              <a:rPr lang="en-US" baseline="0" dirty="0"/>
              <a:t>So we used a median split to define high WMH and combined it with AB-status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D6B3-69FA-4259-A373-732A51EE99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92CF-56CF-4C34-84E0-AF429D6DD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ACCA-E9B4-3E44-926D-F51907D7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5A0DA-E449-764C-996C-316FA4E16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B0AA-5AEB-8846-AA0A-52921FB2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FC45F-34E9-BE43-BEC5-338C921A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11C2-3C10-DA40-85A9-3DB3BFA3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64AD-818E-7C42-BF43-B6476518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79F71-3343-AF47-A41C-E5B9C251D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7C03-EC04-E149-AFDE-5D4BA986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3349-B544-D54A-922E-5FBB8FD4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4159-1AE5-3D46-9570-ACE0FFA4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94423-7DF3-DF40-9EF4-9A9456C44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403D-63A2-034F-93A0-07A8C193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CC0C-D72F-9B45-8B9E-4F60B096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FC1F0-0EC3-0946-8B57-1DFF6B96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40356-DC61-D04F-94E3-E3B30198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E996-EAB4-0F47-9D09-80C7DD77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3F30-F208-6A47-8A4F-3A12923F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3E73-13A8-7245-9FEF-269BCC7A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649E6-BCD2-614E-B1C0-1B374AD2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A217C-4B86-214A-BE58-F683B54B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6731-6DBB-DB4D-92A1-DD3BF9AA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71C3E-8E12-3F4C-AA01-AE7448232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769A-EA2A-184B-8D46-FED1EC4B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FE17-4846-E041-9187-399B1E1F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7BA7-A9FA-E041-92AF-0D9191C0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4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E045-31D4-F74E-810D-CF09576D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D7B7-0388-4F40-A6A2-E13BFEACB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79908-E7E9-7A40-A729-6149B29C2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2140D-BB15-944D-844C-2EE19DB5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B1D0B-3EB2-1045-95C6-4E29257A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572EA-68DD-F54C-8664-8B6B0E47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BBD8-3FA7-5E42-B396-B3713343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D645F-F271-804F-8B0B-588CDA9C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4D8DD-A912-8949-A7FA-AB75BEE87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F329A-5ACE-A246-BAA2-1EC03A3F4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F167D-1E42-6C48-B106-25FA88F6D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3F726-FC08-FB47-A2E0-1A4FBF20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DC7F4-C302-4347-A56B-C757BE68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9ECE8-2F37-C743-94E6-57553297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DD9A-9C10-524E-9EAF-9170B5D5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DD9C3-5346-044B-8C93-F6FE70B3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F89B5-0AC8-E14F-9D6B-2B25BE94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37AC5-F5B1-6449-AABB-7C9EE5F7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DB758-2015-8446-9C05-C5D666B4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B838C-10DE-1A40-9F04-2E9482B0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004F-700E-C544-A859-FC22E911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BEB6-802F-F74B-8B08-97045080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E25C-7530-6543-A7B1-1B6B5E90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9AED3-FC91-EE4D-8C4E-4FCFB0705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B6E28-26DC-6E4E-9969-4183D531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2EE5C-2B10-334B-88EB-D9C2BC2C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3C65C-161B-C446-9D62-9100D9FD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A9BA-23DA-BF48-A782-EFF56F76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E8AFE-7AD5-BA4F-A7E3-AD815080A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D96EE-FF75-CB4E-96A9-40DB963B8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6570B-E255-7C47-8A8A-645A77A6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30305-59D0-3745-B3F7-D4DB071F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2B7F2-247A-5643-B064-BABED671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C88CF-B2CF-3F49-8F31-18FEB460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75C44-3089-8848-B4E0-F1FC34315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D784-0F59-664E-B082-88AC3DFB7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CB7F-4433-4A4C-98E0-8EA139EEC4C7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7F93-D53F-8F42-9DFA-950657672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DD5B-3950-E84B-BA7D-BCD902A4D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0BBA-C196-1848-BA1D-A2C1DF46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322B4-D406-D441-B2FD-BFB8CCAF6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8155" y="3749334"/>
            <a:ext cx="6219806" cy="1147863"/>
          </a:xfrm>
        </p:spPr>
        <p:txBody>
          <a:bodyPr anchor="t">
            <a:no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Preliminary Results and Next Steps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MESA Virtual SC </a:t>
            </a:r>
          </a:p>
          <a:p>
            <a:r>
              <a:rPr lang="en-US" sz="3200" dirty="0">
                <a:solidFill>
                  <a:schemeClr val="bg1"/>
                </a:solidFill>
              </a:rPr>
              <a:t>June 29, 2020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F9A12-A2A8-6847-86EE-7F79883508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" y="1048752"/>
            <a:ext cx="5232401" cy="2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0625-FF22-BD42-9FF0-9A943394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SCD is common and varies by </a:t>
            </a:r>
            <a:br>
              <a:rPr lang="en-US" sz="4000" b="1" dirty="0"/>
            </a:br>
            <a:r>
              <a:rPr lang="en-US" sz="4000" b="1" dirty="0"/>
              <a:t>racial/ethnic group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005B449-AA30-5749-BD42-D1D9564AF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312" b="31519"/>
          <a:stretch/>
        </p:blipFill>
        <p:spPr>
          <a:xfrm>
            <a:off x="10816507" y="333041"/>
            <a:ext cx="1074585" cy="13883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8D83B1-B1B4-F942-BACA-F6FC2C2C8303}"/>
              </a:ext>
            </a:extLst>
          </p:cNvPr>
          <p:cNvSpPr txBox="1"/>
          <p:nvPr/>
        </p:nvSpPr>
        <p:spPr>
          <a:xfrm>
            <a:off x="1761067" y="4922403"/>
            <a:ext cx="6265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Subjective Memory Impairment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MCI range: 52%-72%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Dementia range: 29% to 44%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EEEFC-4C13-0A46-881C-E76E1BB3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71" y="2636643"/>
            <a:ext cx="10289204" cy="1981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0DA673-04D4-ED4F-AB88-FCFE49CA8183}"/>
              </a:ext>
            </a:extLst>
          </p:cNvPr>
          <p:cNvSpPr/>
          <p:nvPr/>
        </p:nvSpPr>
        <p:spPr>
          <a:xfrm>
            <a:off x="4201252" y="3976351"/>
            <a:ext cx="7393995" cy="3047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1627EB-7130-EB4B-B627-D7CF25E8FC85}"/>
              </a:ext>
            </a:extLst>
          </p:cNvPr>
          <p:cNvSpPr/>
          <p:nvPr/>
        </p:nvSpPr>
        <p:spPr>
          <a:xfrm>
            <a:off x="4201251" y="4285916"/>
            <a:ext cx="7393995" cy="3047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EFF8-DB68-2D4D-BD94-9748A8A0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99EF1-A82B-074E-A1EA-92AE36A0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337"/>
            <a:ext cx="5727192" cy="4351338"/>
          </a:xfrm>
        </p:spPr>
        <p:txBody>
          <a:bodyPr>
            <a:normAutofit/>
          </a:bodyPr>
          <a:lstStyle/>
          <a:p>
            <a:r>
              <a:rPr lang="en-US" dirty="0"/>
              <a:t>CCI data available on 3,676 MESA-MIND participants (aged 60-95)</a:t>
            </a:r>
          </a:p>
          <a:p>
            <a:r>
              <a:rPr lang="en-US" dirty="0"/>
              <a:t>Prevalence of mild SCD (CCI≥16) across racial/ethnic groups ranged between 52% to 72%. </a:t>
            </a:r>
          </a:p>
          <a:p>
            <a:r>
              <a:rPr lang="en-US" dirty="0"/>
              <a:t>Sociodemographic factors </a:t>
            </a:r>
          </a:p>
          <a:p>
            <a:r>
              <a:rPr lang="en-US" dirty="0"/>
              <a:t>CCI was weakly and inversely correlated with cognitive decline over 6 years (driven by White participants)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26317"/>
              </p:ext>
            </p:extLst>
          </p:nvPr>
        </p:nvGraphicFramePr>
        <p:xfrm>
          <a:off x="6565392" y="2109469"/>
          <a:ext cx="5318061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342564701"/>
                    </a:ext>
                  </a:extLst>
                </a:gridCol>
                <a:gridCol w="2717736">
                  <a:extLst>
                    <a:ext uri="{9D8B030D-6E8A-4147-A177-3AD203B41FA5}">
                      <a16:colId xmlns:a16="http://schemas.microsoft.com/office/drawing/2014/main" val="2851590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Odds of SCD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Higher</a:t>
                      </a:r>
                      <a:r>
                        <a:rPr lang="en-US" baseline="0" dirty="0"/>
                        <a:t> Odds SCD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071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African-American </a:t>
                      </a:r>
                      <a:r>
                        <a:rPr lang="en-US" sz="1400" dirty="0"/>
                        <a:t>OR=0.80(0.68-0.95)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</a:t>
                      </a:r>
                    </a:p>
                    <a:p>
                      <a:pPr algn="ctr"/>
                      <a:r>
                        <a:rPr lang="en-US" sz="1400" dirty="0"/>
                        <a:t>OR=1.69(1.38-2.08)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5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Higher education</a:t>
                      </a:r>
                    </a:p>
                    <a:p>
                      <a:pPr algn="ctr"/>
                      <a:r>
                        <a:rPr lang="en-US" sz="1400" dirty="0"/>
                        <a:t>OR=0.80(0.68-0.95)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Older</a:t>
                      </a:r>
                      <a:r>
                        <a:rPr lang="en-US" baseline="0" dirty="0"/>
                        <a:t> age </a:t>
                      </a:r>
                      <a:r>
                        <a:rPr lang="en-US" sz="1400" baseline="0" dirty="0"/>
                        <a:t>(per year)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dirty="0"/>
                        <a:t>OR=1.03(1.02-1.04)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5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</a:t>
                      </a:r>
                    </a:p>
                    <a:p>
                      <a:pPr algn="ctr"/>
                      <a:r>
                        <a:rPr lang="en-US" sz="1400" dirty="0"/>
                        <a:t>OR=0.84(0.73-0.96)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Diabetes</a:t>
                      </a:r>
                    </a:p>
                    <a:p>
                      <a:pPr algn="ctr"/>
                      <a:r>
                        <a:rPr lang="en-US" sz="1400" dirty="0"/>
                        <a:t>OR=1.53(1.20 -1.96)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7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income &gt;$75,000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sz="1400" dirty="0"/>
                        <a:t>OR=0.80(0.68-0.95)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 in West US or Mexico</a:t>
                      </a:r>
                    </a:p>
                    <a:p>
                      <a:pPr algn="ctr"/>
                      <a:r>
                        <a:rPr lang="en-US" sz="1400" dirty="0"/>
                        <a:t>OR=1.75(1.17-2.62)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5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health insurance</a:t>
                      </a:r>
                    </a:p>
                    <a:p>
                      <a:pPr algn="ctr"/>
                      <a:r>
                        <a:rPr lang="en-US" sz="1400" dirty="0"/>
                        <a:t>OR=1.42(1.09-1.84)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578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65392" y="5326997"/>
            <a:ext cx="542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Models adjusted for age, gender, race and education</a:t>
            </a:r>
            <a:endParaRPr lang="en-US" sz="14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005B449-AA30-5749-BD42-D1D9564AF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312" b="31519"/>
          <a:stretch/>
        </p:blipFill>
        <p:spPr>
          <a:xfrm>
            <a:off x="10837205" y="264518"/>
            <a:ext cx="1074585" cy="13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Memory Concerns and Cognitive Status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White(n=139)		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African Americans (n=142)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66" y="2608904"/>
            <a:ext cx="5072722" cy="38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2" y="2608903"/>
            <a:ext cx="5072724" cy="3804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CD2935-D986-0847-9ED2-D7AAF9642E98}"/>
              </a:ext>
            </a:extLst>
          </p:cNvPr>
          <p:cNvSpPr txBox="1"/>
          <p:nvPr/>
        </p:nvSpPr>
        <p:spPr>
          <a:xfrm>
            <a:off x="1206376" y="5983747"/>
            <a:ext cx="43877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Dementia	         MCI	           Normal         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F2504-4B28-E545-B019-88544988E52E}"/>
              </a:ext>
            </a:extLst>
          </p:cNvPr>
          <p:cNvSpPr txBox="1"/>
          <p:nvPr/>
        </p:nvSpPr>
        <p:spPr>
          <a:xfrm>
            <a:off x="6830428" y="5983747"/>
            <a:ext cx="43877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Dementia	         MCI	           Normal         Other</a:t>
            </a:r>
          </a:p>
        </p:txBody>
      </p:sp>
    </p:spTree>
    <p:extLst>
      <p:ext uri="{BB962C8B-B14F-4D97-AF65-F5344CB8AC3E}">
        <p14:creationId xmlns:p14="http://schemas.microsoft.com/office/powerpoint/2010/main" val="53603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2AAB-2F7F-7541-B3DA-3100DB1C3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Association of Vascular Risk Scores with Cognitive Performance and the Role of Race/Ethnicity: The Multi-Ethnic Study of Atherosclerosis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DDDF0-FED8-0B45-8C59-DEA49DA9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Christopher Schaich, </a:t>
            </a:r>
            <a:r>
              <a:rPr lang="en-US" dirty="0"/>
              <a:t>Joseph Yeboah, Mark Espeland. Laura Baker, Jingzhong Ding, Kathleen Hayden, Bonnie Sachs, Suzanne Craft, Stephen Rapp, Jose </a:t>
            </a:r>
            <a:r>
              <a:rPr lang="en-US" dirty="0" err="1"/>
              <a:t>Luchsinger</a:t>
            </a:r>
            <a:r>
              <a:rPr lang="en-US" dirty="0"/>
              <a:t>, Annette Fitzpatrick, Susan </a:t>
            </a:r>
            <a:r>
              <a:rPr lang="en-US" dirty="0" err="1"/>
              <a:t>Heckbert</a:t>
            </a:r>
            <a:r>
              <a:rPr lang="en-US" dirty="0"/>
              <a:t>, Wendy Post, Gregory Burke, </a:t>
            </a:r>
            <a:r>
              <a:rPr lang="en-US" dirty="0" err="1"/>
              <a:t>Norrina</a:t>
            </a:r>
            <a:r>
              <a:rPr lang="en-US" dirty="0"/>
              <a:t> Allen, Timothy Hughes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77456-4889-484C-B046-31460211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4" y="5004046"/>
            <a:ext cx="1364205" cy="1758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656" y="6393361"/>
            <a:ext cx="39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Submitted to JAMA Neurology</a:t>
            </a:r>
          </a:p>
        </p:txBody>
      </p:sp>
    </p:spTree>
    <p:extLst>
      <p:ext uri="{BB962C8B-B14F-4D97-AF65-F5344CB8AC3E}">
        <p14:creationId xmlns:p14="http://schemas.microsoft.com/office/powerpoint/2010/main" val="99378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243626" y="1676400"/>
            <a:ext cx="4410136" cy="3962400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1BC3C3-FDC6-44DB-9FC0-088E316152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0894" y="685800"/>
            <a:ext cx="4495800" cy="3657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1000" y="6356351"/>
            <a:ext cx="4724400" cy="44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365" y="6460610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Midlife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6400800"/>
            <a:ext cx="93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Late-life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6019800"/>
            <a:ext cx="762000" cy="276741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CAIDE</a:t>
            </a:r>
          </a:p>
        </p:txBody>
      </p:sp>
      <p:sp>
        <p:nvSpPr>
          <p:cNvPr id="15" name="Oval 14"/>
          <p:cNvSpPr/>
          <p:nvPr/>
        </p:nvSpPr>
        <p:spPr>
          <a:xfrm>
            <a:off x="3181046" y="119592"/>
            <a:ext cx="3581400" cy="3907320"/>
          </a:xfrm>
          <a:prstGeom prst="ellipse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3157222" y="2037308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</a:t>
            </a:r>
          </a:p>
          <a:p>
            <a:pPr algn="ctr"/>
            <a:r>
              <a:rPr lang="en-US" sz="2800" dirty="0"/>
              <a:t>Gender</a:t>
            </a:r>
          </a:p>
          <a:p>
            <a:pPr algn="ctr"/>
            <a:r>
              <a:rPr lang="en-US" sz="2800" dirty="0"/>
              <a:t>SBP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7374" y="340813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CVD</a:t>
            </a:r>
          </a:p>
          <a:p>
            <a:pPr algn="ctr"/>
            <a:r>
              <a:rPr lang="en-US" sz="2800" dirty="0" err="1"/>
              <a:t>Afib</a:t>
            </a:r>
            <a:endParaRPr lang="en-US" sz="2800" dirty="0"/>
          </a:p>
          <a:p>
            <a:pPr algn="ctr"/>
            <a:r>
              <a:rPr lang="en-US" sz="2800" dirty="0"/>
              <a:t>LVH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3639" y="4026912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Race</a:t>
            </a:r>
          </a:p>
          <a:p>
            <a:pPr algn="ctr"/>
            <a:r>
              <a:rPr lang="en-US" sz="2800" dirty="0"/>
              <a:t>HDL</a:t>
            </a:r>
          </a:p>
          <a:p>
            <a:pPr algn="ctr"/>
            <a:r>
              <a:rPr lang="en-US" sz="2800" dirty="0"/>
              <a:t>Lipid Meds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694" y="12192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Education</a:t>
            </a:r>
          </a:p>
          <a:p>
            <a:pPr algn="ctr"/>
            <a:r>
              <a:rPr lang="en-US" sz="2800" dirty="0"/>
              <a:t>Physical Inactivity</a:t>
            </a:r>
          </a:p>
          <a:p>
            <a:pPr algn="ctr"/>
            <a:r>
              <a:rPr lang="en-US" sz="2800" dirty="0"/>
              <a:t>Obesity</a:t>
            </a:r>
          </a:p>
          <a:p>
            <a:pPr algn="ctr"/>
            <a:r>
              <a:rPr lang="en-US" sz="2800" dirty="0"/>
              <a:t>APOE-4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94" y="360908"/>
            <a:ext cx="3629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CAIDE</a:t>
            </a:r>
          </a:p>
          <a:p>
            <a:r>
              <a:rPr lang="en-US" sz="1000" dirty="0"/>
              <a:t>(Cardiovascular Risk Factors, Aging, and Incidence of Dementia)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5303" y="1367724"/>
            <a:ext cx="3182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Framingham Stroke Risk Score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2448" y="4866382"/>
            <a:ext cx="1388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ASCVD PCE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6172200"/>
            <a:ext cx="2819400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95082" y="5627132"/>
            <a:ext cx="858795" cy="340057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FSRS</a:t>
            </a:r>
          </a:p>
        </p:txBody>
      </p:sp>
      <p:cxnSp>
        <p:nvCxnSpPr>
          <p:cNvPr id="23" name="Straight Arrow Connector 22"/>
          <p:cNvCxnSpPr>
            <a:cxnSpLocks/>
            <a:stCxn id="22" idx="3"/>
          </p:cNvCxnSpPr>
          <p:nvPr/>
        </p:nvCxnSpPr>
        <p:spPr>
          <a:xfrm>
            <a:off x="1853877" y="5797161"/>
            <a:ext cx="609600" cy="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62400" y="5943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Dementia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95082" y="5246132"/>
            <a:ext cx="858795" cy="340057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ASCVD</a:t>
            </a:r>
          </a:p>
        </p:txBody>
      </p:sp>
      <p:cxnSp>
        <p:nvCxnSpPr>
          <p:cNvPr id="28" name="Straight Arrow Connector 27"/>
          <p:cNvCxnSpPr>
            <a:cxnSpLocks/>
            <a:stCxn id="27" idx="3"/>
          </p:cNvCxnSpPr>
          <p:nvPr/>
        </p:nvCxnSpPr>
        <p:spPr>
          <a:xfrm>
            <a:off x="1853877" y="5416161"/>
            <a:ext cx="609600" cy="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8518" y="5246132"/>
            <a:ext cx="119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CVD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1D1AB-79F7-5A4B-81C2-4BDAC3E2D565}"/>
              </a:ext>
            </a:extLst>
          </p:cNvPr>
          <p:cNvSpPr txBox="1"/>
          <p:nvPr/>
        </p:nvSpPr>
        <p:spPr>
          <a:xfrm>
            <a:off x="2228878" y="3582275"/>
            <a:ext cx="1834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Cholesterol</a:t>
            </a:r>
          </a:p>
          <a:p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C8B860-D976-2B4A-97A8-7FE165BDB907}"/>
              </a:ext>
            </a:extLst>
          </p:cNvPr>
          <p:cNvSpPr txBox="1"/>
          <p:nvPr/>
        </p:nvSpPr>
        <p:spPr>
          <a:xfrm>
            <a:off x="4499554" y="2205133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Smoking</a:t>
            </a:r>
          </a:p>
          <a:p>
            <a:pPr algn="ctr"/>
            <a:r>
              <a:rPr lang="en-US" sz="2800" dirty="0"/>
              <a:t>Anti-HTN</a:t>
            </a:r>
          </a:p>
          <a:p>
            <a:pPr algn="ctr"/>
            <a:r>
              <a:rPr lang="en-US" sz="2800" dirty="0"/>
              <a:t>Diabetes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D3835B30-21B3-C04D-B38F-B39D3150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91" y="2661599"/>
            <a:ext cx="4550951" cy="4123344"/>
          </a:xfrm>
          <a:prstGeom prst="rect">
            <a:avLst/>
          </a:prstGeom>
        </p:spPr>
      </p:pic>
      <p:pic>
        <p:nvPicPr>
          <p:cNvPr id="31" name="Picture 30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D82B0F08-CEC4-A249-8273-BEA13E7F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07" y="2745181"/>
            <a:ext cx="2009554" cy="111166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609A4F9-6F8A-BF4C-95AD-E03ED52A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763" y="248655"/>
            <a:ext cx="5438954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Risk CVD and Dementia Differs By Race/Ethnicity </a:t>
            </a:r>
            <a:br>
              <a:rPr lang="en-US" b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054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35AE86-0BB3-4F4C-A5C3-7AE077A20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0" y="4884423"/>
            <a:ext cx="6223000" cy="1905000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12B2A9-BB9D-C54E-999E-CF713F3E3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8" y="2316583"/>
            <a:ext cx="12070119" cy="17295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0BCA19-56CD-E74B-B630-252E3365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5" y="365126"/>
            <a:ext cx="10390259" cy="775518"/>
          </a:xfrm>
        </p:spPr>
        <p:txBody>
          <a:bodyPr>
            <a:normAutofit/>
          </a:bodyPr>
          <a:lstStyle/>
          <a:p>
            <a:r>
              <a:rPr lang="en-US" sz="4000" b="1" dirty="0"/>
              <a:t>Vascular Risk is Associated with Cognitive Decline 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77456-4889-484C-B046-314602113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20" y="148582"/>
            <a:ext cx="1364205" cy="17586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3DE260-E46D-524A-A7B9-D07625A0B11C}"/>
              </a:ext>
            </a:extLst>
          </p:cNvPr>
          <p:cNvSpPr txBox="1"/>
          <p:nvPr/>
        </p:nvSpPr>
        <p:spPr>
          <a:xfrm>
            <a:off x="256674" y="2079523"/>
            <a:ext cx="1193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Exam1 Vascular Risk Scores and CASI at Exam 5 (CASI, 2010-12) by Racial/Ethnic 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974D4-E1F9-FB4F-B678-69D5FEC5B101}"/>
              </a:ext>
            </a:extLst>
          </p:cNvPr>
          <p:cNvSpPr txBox="1"/>
          <p:nvPr/>
        </p:nvSpPr>
        <p:spPr>
          <a:xfrm>
            <a:off x="2984500" y="4484313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Exam1 Vascular Risk Scores and Decline in CASI at Exams 5 to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742" y="1054538"/>
            <a:ext cx="963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Schaich et al. “Association of Vascular Risk Scores with Cognitive Performance and the Role of Race/Ethnicity: The Multi-Ethnic Study of Atherosclerosis”. </a:t>
            </a:r>
            <a:r>
              <a:rPr lang="en-US" i="1" dirty="0"/>
              <a:t>Submitted to JAMA Neurology</a:t>
            </a:r>
          </a:p>
        </p:txBody>
      </p:sp>
    </p:spTree>
    <p:extLst>
      <p:ext uri="{BB962C8B-B14F-4D97-AF65-F5344CB8AC3E}">
        <p14:creationId xmlns:p14="http://schemas.microsoft.com/office/powerpoint/2010/main" val="15577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2AAB-2F7F-7541-B3DA-3100DB1C3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Associations among Vascular Risk Factors, Multimodal Neuroimaging Biomarkers, and Cognition: Multi-Ethnic Study of Atherosclerosis (MESA)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DDDF0-FED8-0B45-8C59-DEA49DA90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9914"/>
            <a:ext cx="9332976" cy="1655762"/>
          </a:xfrm>
        </p:spPr>
        <p:txBody>
          <a:bodyPr>
            <a:normAutofit/>
          </a:bodyPr>
          <a:lstStyle/>
          <a:p>
            <a:br>
              <a:rPr lang="en-US" b="1" dirty="0"/>
            </a:br>
            <a:r>
              <a:rPr lang="en-US" b="1" dirty="0"/>
              <a:t>Samuel Lockhart, </a:t>
            </a:r>
            <a:r>
              <a:rPr lang="en-US" dirty="0"/>
              <a:t>Chris Schaich, Suzanne Craft, Bonnie Sachs, Stephen Rapp, Youngkyoo Jung, Christopher Whitlow, Kiran Sai, Benjamin Williams, Gregory Burke, Alain Bertoni, Kathleen Hayden, Timothy Hughes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3468" y="6534834"/>
            <a:ext cx="893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Manuscript revision in process</a:t>
            </a:r>
          </a:p>
          <a:p>
            <a:pPr algn="ctr"/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F3497-989B-FB4C-95A3-C2CE924F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969179"/>
            <a:ext cx="1270000" cy="1652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83D13-4631-A742-803D-B782011C6329}"/>
              </a:ext>
            </a:extLst>
          </p:cNvPr>
          <p:cNvSpPr txBox="1"/>
          <p:nvPr/>
        </p:nvSpPr>
        <p:spPr>
          <a:xfrm>
            <a:off x="203200" y="6564785"/>
            <a:ext cx="27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 Lockhart, PhD</a:t>
            </a:r>
          </a:p>
        </p:txBody>
      </p:sp>
    </p:spTree>
    <p:extLst>
      <p:ext uri="{BB962C8B-B14F-4D97-AF65-F5344CB8AC3E}">
        <p14:creationId xmlns:p14="http://schemas.microsoft.com/office/powerpoint/2010/main" val="304857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2338E-B09A-4A42-8FD0-10B8D8B2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19" y="3138259"/>
            <a:ext cx="1538258" cy="1956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C1AB2-2087-E640-9B39-00800803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4" y="-62653"/>
            <a:ext cx="10775576" cy="1325563"/>
          </a:xfrm>
        </p:spPr>
        <p:txBody>
          <a:bodyPr/>
          <a:lstStyle/>
          <a:p>
            <a:r>
              <a:rPr lang="en-US" dirty="0"/>
              <a:t>Methods – Neuroimaging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F3497-989B-FB4C-95A3-C2CE924F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929422"/>
            <a:ext cx="1270000" cy="165229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6CCC52-5A0A-0748-B419-1E17222F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18" y="1687785"/>
            <a:ext cx="1538259" cy="159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5D85CE41-E78C-0E4C-9880-FF400EF8B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518" y="4747639"/>
            <a:ext cx="1538259" cy="1338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6547852"/>
            <a:ext cx="27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 Lockhart, PhD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0F966-1D3E-8B4B-91E2-71DF696587CC}"/>
              </a:ext>
            </a:extLst>
          </p:cNvPr>
          <p:cNvSpPr txBox="1"/>
          <p:nvPr/>
        </p:nvSpPr>
        <p:spPr>
          <a:xfrm>
            <a:off x="2086526" y="6516882"/>
            <a:ext cx="30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Manuscript revision in process</a:t>
            </a:r>
          </a:p>
          <a:p>
            <a:pPr algn="ctr"/>
            <a:endParaRPr lang="en-US" i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C84AC1-1DC2-E942-850B-5ACE0890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58" y="1687785"/>
            <a:ext cx="8404942" cy="4489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Amyloid PET</a:t>
            </a:r>
            <a:r>
              <a:rPr lang="en-US" sz="3200" dirty="0"/>
              <a:t> - [11C] Pittsburgh Compound B Standardized Uptake Volume Ratios (SUVR&gt;1.2) 6 regions prone to 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3T MRI </a:t>
            </a:r>
            <a:r>
              <a:rPr lang="en-US" sz="3200" dirty="0"/>
              <a:t>– brain volumes, cortical thickness, white matter hyperintensity volumes, and detailed vascular neurology reads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22087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2338E-B09A-4A42-8FD0-10B8D8B2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19" y="3138259"/>
            <a:ext cx="1538258" cy="1956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C1AB2-2087-E640-9B39-00800803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4" y="-62653"/>
            <a:ext cx="10775576" cy="1325563"/>
          </a:xfrm>
        </p:spPr>
        <p:txBody>
          <a:bodyPr/>
          <a:lstStyle/>
          <a:p>
            <a:r>
              <a:rPr lang="en-US" dirty="0"/>
              <a:t>Vascular Risk and Neuroimaging Abnormalities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B766F8-D2CC-294E-975E-D68650397E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9458" y="961337"/>
          <a:ext cx="7007941" cy="5124518"/>
        </p:xfrm>
        <a:graphic>
          <a:graphicData uri="http://schemas.openxmlformats.org/drawingml/2006/table">
            <a:tbl>
              <a:tblPr/>
              <a:tblGrid>
                <a:gridCol w="2910927">
                  <a:extLst>
                    <a:ext uri="{9D8B030D-6E8A-4147-A177-3AD203B41FA5}">
                      <a16:colId xmlns:a16="http://schemas.microsoft.com/office/drawing/2014/main" val="3483230290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1186550334"/>
                    </a:ext>
                  </a:extLst>
                </a:gridCol>
                <a:gridCol w="1264023">
                  <a:extLst>
                    <a:ext uri="{9D8B030D-6E8A-4147-A177-3AD203B41FA5}">
                      <a16:colId xmlns:a16="http://schemas.microsoft.com/office/drawing/2014/main" val="721407797"/>
                    </a:ext>
                  </a:extLst>
                </a:gridCol>
                <a:gridCol w="1649650">
                  <a:extLst>
                    <a:ext uri="{9D8B030D-6E8A-4147-A177-3AD203B41FA5}">
                      <a16:colId xmlns:a16="http://schemas.microsoft.com/office/drawing/2014/main" val="176293691"/>
                    </a:ext>
                  </a:extLst>
                </a:gridCol>
              </a:tblGrid>
              <a:tr h="35155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Associations between Vascular Risk and Imaging (n=154)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51254"/>
                  </a:ext>
                </a:extLst>
              </a:tr>
              <a:tr h="448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t-value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Race interaction </a:t>
                      </a:r>
                      <a:r>
                        <a:rPr lang="en-US" sz="1800" b="1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485529"/>
                  </a:ext>
                </a:extLst>
              </a:tr>
              <a:tr h="406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Amyloid (PET SUVR)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551893"/>
                  </a:ext>
                </a:extLst>
              </a:tr>
              <a:tr h="336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ASCVD</a:t>
                      </a:r>
                      <a:r>
                        <a:rPr lang="en-US" sz="1800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0.971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3509"/>
                  </a:ext>
                </a:extLst>
              </a:tr>
              <a:tr h="342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FSRP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0.185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53917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CAIDE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0.840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63759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WMH Volume (MRI)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87886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ASCVD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0.731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27364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FSRP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0.672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19910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CAIDE</a:t>
                      </a:r>
                      <a:r>
                        <a:rPr lang="en-US" sz="1800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0.224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98447"/>
                  </a:ext>
                </a:extLst>
              </a:tr>
              <a:tr h="391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Cortical Thickness (MRI)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598168"/>
                  </a:ext>
                </a:extLst>
              </a:tr>
              <a:tr h="314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ASCVD</a:t>
                      </a:r>
                      <a:r>
                        <a:rPr lang="en-US" sz="1800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-3.93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0.013*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543668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FSRP</a:t>
                      </a:r>
                      <a:r>
                        <a:rPr lang="en-US" sz="1800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-3.17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0.016*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521096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 CAIDE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-2.50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0.774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2828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2775401-CD10-514B-A852-694E2CE72CCC}"/>
              </a:ext>
            </a:extLst>
          </p:cNvPr>
          <p:cNvSpPr/>
          <p:nvPr/>
        </p:nvSpPr>
        <p:spPr>
          <a:xfrm>
            <a:off x="5183302" y="6149697"/>
            <a:ext cx="387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1200" dirty="0"/>
              <a:t>Adjusted for education and APOE-ε4</a:t>
            </a:r>
          </a:p>
          <a:p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 </a:t>
            </a:r>
            <a:r>
              <a:rPr lang="en-US" sz="1200" dirty="0"/>
              <a:t>Adjusted for education, race, and APOE-ε4</a:t>
            </a:r>
          </a:p>
          <a:p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c </a:t>
            </a:r>
            <a:r>
              <a:rPr lang="en-US" sz="1200" dirty="0"/>
              <a:t>Adjusted for race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F3497-989B-FB4C-95A3-C2CE924F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929422"/>
            <a:ext cx="1270000" cy="165229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6CCC52-5A0A-0748-B419-1E17222F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18" y="1687785"/>
            <a:ext cx="1538259" cy="159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5D85CE41-E78C-0E4C-9880-FF400EF8B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518" y="4747639"/>
            <a:ext cx="1538259" cy="1338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6547852"/>
            <a:ext cx="27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 Lockhart, PhD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3961" y="6185463"/>
            <a:ext cx="3878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*interactions – stronger association in White participants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0F966-1D3E-8B4B-91E2-71DF696587CC}"/>
              </a:ext>
            </a:extLst>
          </p:cNvPr>
          <p:cNvSpPr txBox="1"/>
          <p:nvPr/>
        </p:nvSpPr>
        <p:spPr>
          <a:xfrm>
            <a:off x="2086526" y="6516882"/>
            <a:ext cx="30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Manuscript revision in process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725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FF85C-AA31-3848-80EC-FB6FE8D2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999581"/>
            <a:ext cx="11139854" cy="6875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Next Steps: </a:t>
            </a:r>
            <a:r>
              <a:rPr lang="en-US" dirty="0">
                <a:solidFill>
                  <a:srgbClr val="FFFFFF"/>
                </a:solidFill>
              </a:rPr>
              <a:t>Collaborating with Ancillary Studies</a:t>
            </a:r>
            <a:endParaRPr lang="en-US" kern="12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F9A12-A2A8-6847-86EE-7F79883508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68" y="139898"/>
            <a:ext cx="2972247" cy="162489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FEC5FD-2DA1-C94E-B54B-A8F4A49A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1666"/>
            <a:ext cx="10515600" cy="4351338"/>
          </a:xfrm>
        </p:spPr>
        <p:txBody>
          <a:bodyPr/>
          <a:lstStyle/>
          <a:p>
            <a:r>
              <a:rPr lang="en-US" dirty="0"/>
              <a:t>Glucose variability (Chaffin, under-review)</a:t>
            </a:r>
          </a:p>
          <a:p>
            <a:r>
              <a:rPr lang="en-US" dirty="0"/>
              <a:t>Sleep (Redline, Purcell, under-review)</a:t>
            </a:r>
          </a:p>
          <a:p>
            <a:r>
              <a:rPr lang="en-US" dirty="0"/>
              <a:t>Exosomes (Deep, pending)</a:t>
            </a:r>
          </a:p>
          <a:p>
            <a:r>
              <a:rPr lang="en-US" dirty="0"/>
              <a:t>Stress (Kershaw, under-review)</a:t>
            </a:r>
          </a:p>
          <a:p>
            <a:r>
              <a:rPr lang="en-US" dirty="0"/>
              <a:t>Frailty (Baldwin, pending)</a:t>
            </a:r>
          </a:p>
          <a:p>
            <a:r>
              <a:rPr lang="en-US" dirty="0"/>
              <a:t>24 Activity monitoring (</a:t>
            </a:r>
            <a:r>
              <a:rPr lang="en-US" dirty="0" err="1"/>
              <a:t>Palta</a:t>
            </a:r>
            <a:r>
              <a:rPr lang="en-US" dirty="0"/>
              <a:t>, under-review)</a:t>
            </a:r>
          </a:p>
          <a:p>
            <a:r>
              <a:rPr lang="en-US" dirty="0"/>
              <a:t>Neighborhoods - III (Hirsch, July submission)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3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0D2DE-8602-3A40-8EDC-AA2EE480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Outline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MESA Memory &amp; MIND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90D1A5-6CA9-4DF1-ABE3-F91F2B37F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66778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97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11EF-2085-3747-9FCF-70C142F7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EF06-0C89-C942-B605-F58F6225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68" y="1417638"/>
            <a:ext cx="3266532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68"/>
              </a:spcBef>
              <a:buNone/>
            </a:pPr>
            <a:r>
              <a:rPr lang="en-US" u="sng" dirty="0"/>
              <a:t>Wake Forest ADRC 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/>
              <a:t>Suzanne Craft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/>
              <a:t>Sam Lockhart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/>
              <a:t>Kathleen Hayden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/>
              <a:t>Steve Rapp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/>
              <a:t>Bonnie Sachs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/>
              <a:t>Chris Whitlow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 err="1"/>
              <a:t>Youngkyoo</a:t>
            </a:r>
            <a:r>
              <a:rPr lang="en-US" dirty="0"/>
              <a:t> Jung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dirty="0"/>
              <a:t>Eric Fischer</a:t>
            </a:r>
          </a:p>
          <a:p>
            <a:pPr marL="0" indent="0" algn="ctr">
              <a:spcBef>
                <a:spcPts val="168"/>
              </a:spcBef>
              <a:buNone/>
            </a:pPr>
            <a:endParaRPr lang="en-US" sz="2800" dirty="0"/>
          </a:p>
          <a:p>
            <a:pPr marL="0" indent="0">
              <a:spcBef>
                <a:spcPts val="168"/>
              </a:spcBef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3F605-CBF8-3C4F-AD85-132051B5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MESA SC Meeting – June 29,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1097B-01BC-A147-857C-8AF90EE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</p:spPr>
        <p:txBody>
          <a:bodyPr/>
          <a:lstStyle/>
          <a:p>
            <a:fld id="{661BC3C3-FDC6-44DB-9FC0-088E31615218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6F307-34A8-604E-9029-486B64E8F4AB}"/>
              </a:ext>
            </a:extLst>
          </p:cNvPr>
          <p:cNvSpPr txBox="1"/>
          <p:nvPr/>
        </p:nvSpPr>
        <p:spPr>
          <a:xfrm>
            <a:off x="635000" y="5429071"/>
            <a:ext cx="25654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Funding</a:t>
            </a:r>
          </a:p>
          <a:p>
            <a:r>
              <a:rPr lang="en-US" dirty="0"/>
              <a:t>P30 AG049638 (Craft)</a:t>
            </a:r>
          </a:p>
          <a:p>
            <a:r>
              <a:rPr lang="en-US" dirty="0"/>
              <a:t>R01 AG054069 (Hughes) R01 AG058969 (Hughes)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D282E9-F507-FE48-9E2C-2E010C3CE69E}"/>
              </a:ext>
            </a:extLst>
          </p:cNvPr>
          <p:cNvSpPr txBox="1">
            <a:spLocks/>
          </p:cNvSpPr>
          <p:nvPr/>
        </p:nvSpPr>
        <p:spPr>
          <a:xfrm>
            <a:off x="8890000" y="1570037"/>
            <a:ext cx="284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u="sng" dirty="0"/>
              <a:t>WFU MESA FC 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Greg Burke 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Alain </a:t>
            </a:r>
            <a:r>
              <a:rPr lang="en-US" sz="2800" dirty="0" err="1"/>
              <a:t>Bertoni</a:t>
            </a:r>
            <a:endParaRPr lang="en-US" sz="2800" dirty="0"/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Katy Melius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Khadijah Winkey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Chris </a:t>
            </a:r>
            <a:r>
              <a:rPr lang="en-US" sz="2800" dirty="0" err="1"/>
              <a:t>Schaich</a:t>
            </a:r>
            <a:endParaRPr lang="en-US" sz="2800" dirty="0"/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MESA FC staff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E4C8CE-B859-8F4B-9170-289BB46E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7921"/>
            <a:ext cx="2309795" cy="1423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13F3B9-75FC-FB46-8357-56BA9AC1915C}"/>
              </a:ext>
            </a:extLst>
          </p:cNvPr>
          <p:cNvSpPr txBox="1"/>
          <p:nvPr/>
        </p:nvSpPr>
        <p:spPr>
          <a:xfrm>
            <a:off x="9933241" y="5861541"/>
            <a:ext cx="152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Participants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75EA10-E59D-E24E-88BB-C959C7D6D84C}"/>
              </a:ext>
            </a:extLst>
          </p:cNvPr>
          <p:cNvSpPr txBox="1">
            <a:spLocks/>
          </p:cNvSpPr>
          <p:nvPr/>
        </p:nvSpPr>
        <p:spPr>
          <a:xfrm>
            <a:off x="3581400" y="2057400"/>
            <a:ext cx="4976559" cy="420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b="1" dirty="0"/>
              <a:t>MESA Steering and AS Committees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u="sng" dirty="0" err="1"/>
              <a:t>UPenn</a:t>
            </a:r>
            <a:r>
              <a:rPr lang="en-US" u="sng" dirty="0"/>
              <a:t> MRI Processing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Nick Bryan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Ilya Nasrallah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Lisa </a:t>
            </a:r>
            <a:r>
              <a:rPr lang="en-US" sz="2800" dirty="0" err="1"/>
              <a:t>Desiderio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13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DE2FC-EFB3-5D4F-836B-4B1E334C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532" y="1987797"/>
            <a:ext cx="4514602" cy="4514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8F679-5ADE-F74B-9CE5-61C1ABA7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on Vascular Contributions to Dementia (VCID)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CAA0F-D9F3-B444-B784-DE4C3234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4923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Targeting VCID is recognized as a key prevention strategy for AD and related dementias (ADRD)</a:t>
            </a:r>
          </a:p>
          <a:p>
            <a:r>
              <a:rPr lang="en-US" sz="3200" dirty="0"/>
              <a:t>Evidenced by SPRINT-MIND trial results</a:t>
            </a:r>
          </a:p>
          <a:p>
            <a:r>
              <a:rPr lang="en-US" sz="3200" dirty="0"/>
              <a:t>Unclear how vascular disorders contribute to specific dementia pathology and subsequent cognitive decline</a:t>
            </a:r>
          </a:p>
          <a:p>
            <a:r>
              <a:rPr lang="en-US" sz="3200" dirty="0"/>
              <a:t>Further, health disparities in CVD and ADRD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1656A-0175-D645-AFF0-51E0B878A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21" y="1208433"/>
            <a:ext cx="1660957" cy="964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5DF11-72CD-3049-98F7-5CDA6813FA99}"/>
              </a:ext>
            </a:extLst>
          </p:cNvPr>
          <p:cNvSpPr txBox="1"/>
          <p:nvPr/>
        </p:nvSpPr>
        <p:spPr>
          <a:xfrm>
            <a:off x="8365067" y="6502399"/>
            <a:ext cx="379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Williamson et al. JAMA 2019</a:t>
            </a:r>
          </a:p>
        </p:txBody>
      </p:sp>
    </p:spTree>
    <p:extLst>
      <p:ext uri="{BB962C8B-B14F-4D97-AF65-F5344CB8AC3E}">
        <p14:creationId xmlns:p14="http://schemas.microsoft.com/office/powerpoint/2010/main" val="68385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52" y="133290"/>
            <a:ext cx="2676592" cy="1626432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17" y="5009285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40" y="5019115"/>
            <a:ext cx="880221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44640" y="5785664"/>
            <a:ext cx="1225353" cy="3820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MIND 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22335" y="5787401"/>
            <a:ext cx="1247102" cy="3820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MIND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0" y="1387202"/>
            <a:ext cx="11919290" cy="1794750"/>
          </a:xfrm>
        </p:spPr>
        <p:txBody>
          <a:bodyPr>
            <a:normAutofit/>
          </a:bodyPr>
          <a:lstStyle/>
          <a:p>
            <a:r>
              <a:rPr lang="en-US" b="1" dirty="0"/>
              <a:t>MESA Memory Study</a:t>
            </a:r>
            <a:r>
              <a:rPr lang="en-US" dirty="0"/>
              <a:t> </a:t>
            </a:r>
            <a:r>
              <a:rPr lang="en-US" sz="2000" dirty="0"/>
              <a:t>(R01AG054069, PI: Hughes, WFU only)</a:t>
            </a:r>
            <a:br>
              <a:rPr lang="en-US" b="1" dirty="0"/>
            </a:br>
            <a:r>
              <a:rPr lang="en-US" b="1" dirty="0"/>
              <a:t>Multisite MESA-MIND Study</a:t>
            </a:r>
            <a:r>
              <a:rPr lang="en-US" dirty="0"/>
              <a:t> </a:t>
            </a:r>
            <a:r>
              <a:rPr lang="en-US" sz="2000" dirty="0"/>
              <a:t>(R01AG058969</a:t>
            </a:r>
            <a:r>
              <a:rPr lang="en-US" sz="2000" b="1" dirty="0"/>
              <a:t> </a:t>
            </a:r>
            <a:r>
              <a:rPr lang="en-US" sz="2000" dirty="0"/>
              <a:t>MPI: Hughes, Hayden, </a:t>
            </a:r>
            <a:r>
              <a:rPr lang="en-US" sz="2000" dirty="0" err="1"/>
              <a:t>Luchsinger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829" y="3052807"/>
            <a:ext cx="9130204" cy="2677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Enroll 2,500 MESA participants two visit across all 6 sites</a:t>
            </a:r>
          </a:p>
          <a:p>
            <a:pPr>
              <a:spcBef>
                <a:spcPts val="600"/>
              </a:spcBef>
            </a:pPr>
            <a:r>
              <a:rPr lang="en-US" dirty="0"/>
              <a:t>Repeated cognitive testing (CASI + UDS v3) and brain MRI</a:t>
            </a:r>
          </a:p>
          <a:p>
            <a:pPr>
              <a:spcBef>
                <a:spcPts val="600"/>
              </a:spcBef>
            </a:pPr>
            <a:r>
              <a:rPr lang="en-US" dirty="0"/>
              <a:t>Adjudication of cognitive impairment</a:t>
            </a:r>
          </a:p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l-GR" dirty="0">
                <a:latin typeface="Calibri"/>
              </a:rPr>
              <a:t>β</a:t>
            </a:r>
            <a:r>
              <a:rPr lang="en-US" dirty="0">
                <a:latin typeface="Calibri"/>
              </a:rPr>
              <a:t>-</a:t>
            </a:r>
            <a:r>
              <a:rPr lang="en-US" dirty="0"/>
              <a:t>PET imaging sub-set of 1,000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(WFU, JHU, Columbia)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81654" y="6248400"/>
            <a:ext cx="554280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6324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2010	    2012            2014            2016            2018           2020            2022           2024 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244640" y="6248400"/>
            <a:ext cx="296616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60" y="5019116"/>
            <a:ext cx="641421" cy="7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50" y="5019117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24459" y="5533773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Cog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75209" y="555167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MRI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28953" y="555167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PET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79" y="5009284"/>
            <a:ext cx="590132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01078" y="5537435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Cog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86873" y="5549114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MRI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81654" y="5785035"/>
            <a:ext cx="16002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4</a:t>
            </a:fld>
            <a:endParaRPr lang="en-US" dirty="0"/>
          </a:p>
        </p:txBody>
      </p:sp>
      <p:pic>
        <p:nvPicPr>
          <p:cNvPr id="27" name="Picture 2" descr="https://www.mailman.columbia.edu/sites/default/files/styles/medium_262x317/public/jpg/jal94_3_Luchsinger.jpg?itok=0VJNf5G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72" y="335938"/>
            <a:ext cx="976383" cy="11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athleen M. Hayden, Ph.D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44" y="337234"/>
            <a:ext cx="909328" cy="11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556737" y="5785036"/>
            <a:ext cx="1645947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 6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2710" y="3052807"/>
            <a:ext cx="1648662" cy="2143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Centers</a:t>
            </a:r>
          </a:p>
          <a:p>
            <a:pPr algn="ctr"/>
            <a:r>
              <a:rPr lang="en-US" sz="1800" dirty="0"/>
              <a:t>Wake Forest</a:t>
            </a:r>
          </a:p>
          <a:p>
            <a:pPr algn="ctr"/>
            <a:r>
              <a:rPr lang="en-US" sz="1800" dirty="0"/>
              <a:t>Johns Hopkins</a:t>
            </a:r>
          </a:p>
          <a:p>
            <a:pPr algn="ctr"/>
            <a:r>
              <a:rPr lang="en-US" sz="1800" dirty="0"/>
              <a:t>Columbia</a:t>
            </a:r>
          </a:p>
          <a:p>
            <a:pPr algn="ctr"/>
            <a:r>
              <a:rPr lang="en-US" sz="1800" dirty="0"/>
              <a:t>Minnesota</a:t>
            </a:r>
          </a:p>
          <a:p>
            <a:pPr algn="ctr"/>
            <a:r>
              <a:rPr lang="en-US" sz="1800" dirty="0"/>
              <a:t>Northwestern</a:t>
            </a:r>
          </a:p>
          <a:p>
            <a:pPr algn="ctr"/>
            <a:r>
              <a:rPr lang="en-US" sz="1800" dirty="0"/>
              <a:t>UCLA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44643" y="5372828"/>
            <a:ext cx="1658041" cy="3820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(WFU)</a:t>
            </a:r>
          </a:p>
        </p:txBody>
      </p:sp>
    </p:spTree>
    <p:extLst>
      <p:ext uri="{BB962C8B-B14F-4D97-AF65-F5344CB8AC3E}">
        <p14:creationId xmlns:p14="http://schemas.microsoft.com/office/powerpoint/2010/main" val="17744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7508770" y="1293425"/>
            <a:ext cx="2970606" cy="4194596"/>
          </a:xfrm>
          <a:prstGeom prst="ellipse">
            <a:avLst/>
          </a:pr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27568" y="2546202"/>
            <a:ext cx="2970606" cy="4094854"/>
          </a:xfrm>
          <a:prstGeom prst="ellipse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03" y="5494541"/>
            <a:ext cx="1274835" cy="112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15" y="4079232"/>
            <a:ext cx="843312" cy="110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502" y="2692933"/>
            <a:ext cx="1056024" cy="12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23" y="1310601"/>
            <a:ext cx="1051491" cy="126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680122" y="4095922"/>
            <a:ext cx="2013978" cy="1066800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Neuro-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degeneration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78344" y="1386413"/>
            <a:ext cx="1981200" cy="1066800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Small Vessel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71024"/>
            <a:ext cx="11446933" cy="11079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Linking Subclinical CVD and Dementia Pathology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996643" y="362248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6366" y="5388439"/>
            <a:ext cx="2951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Alzheimer’s 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Disease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8770" y="1504834"/>
            <a:ext cx="2970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Vascular 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Dementia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840478" y="1717097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843712" y="3040158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006168" y="461308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8770" y="3518723"/>
            <a:ext cx="2970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‘Mixed’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Dementia 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6843892" y="445143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022915" y="2620156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78344" y="2749416"/>
            <a:ext cx="1981200" cy="1066800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Amyloid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5402244" y="2254116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5414070" y="3600622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9067" y="2539308"/>
            <a:ext cx="2920017" cy="2735099"/>
          </a:xfrm>
          <a:prstGeom prst="roundRect">
            <a:avLst/>
          </a:prstGeom>
          <a:solidFill>
            <a:schemeClr val="accent1"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Atherosclerosis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Arteriosclerosis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Cardiac Function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71160" y="5453515"/>
            <a:ext cx="2013978" cy="10668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Tau</a:t>
            </a:r>
          </a:p>
        </p:txBody>
      </p:sp>
      <p:sp>
        <p:nvSpPr>
          <p:cNvPr id="28" name="Up-Down Arrow 27"/>
          <p:cNvSpPr/>
          <p:nvPr/>
        </p:nvSpPr>
        <p:spPr>
          <a:xfrm>
            <a:off x="5426988" y="4942858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868174" y="5672582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0D2DE-8602-3A40-8EDC-AA2EE480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Highlighted Preliminary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Results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MESA Memory &amp; MIND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90D1A5-6CA9-4DF1-ABE3-F91F2B37F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688506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27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5B9CDD-C2C5-6949-8761-EA9CD93F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Adjudicated Cognitive Diagnoses </a:t>
            </a:r>
            <a:br>
              <a:rPr lang="en-US" dirty="0"/>
            </a:br>
            <a:r>
              <a:rPr lang="en-US" sz="3600" dirty="0"/>
              <a:t>by Consensus Conference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57BF25-AC26-B542-8C0D-24EF2FC1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450" y="1681163"/>
            <a:ext cx="5157787" cy="823912"/>
          </a:xfrm>
        </p:spPr>
        <p:txBody>
          <a:bodyPr/>
          <a:lstStyle/>
          <a:p>
            <a:r>
              <a:rPr lang="en-US" dirty="0"/>
              <a:t>MESA Memory (Exam 6, WFU only)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6573596"/>
              </p:ext>
            </p:extLst>
          </p:nvPr>
        </p:nvGraphicFramePr>
        <p:xfrm>
          <a:off x="509354" y="2505075"/>
          <a:ext cx="53766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726">
                  <a:extLst>
                    <a:ext uri="{9D8B030D-6E8A-4147-A177-3AD203B41FA5}">
                      <a16:colId xmlns:a16="http://schemas.microsoft.com/office/drawing/2014/main" val="3892607845"/>
                    </a:ext>
                  </a:extLst>
                </a:gridCol>
                <a:gridCol w="1476946">
                  <a:extLst>
                    <a:ext uri="{9D8B030D-6E8A-4147-A177-3AD203B41FA5}">
                      <a16:colId xmlns:a16="http://schemas.microsoft.com/office/drawing/2014/main" val="480034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Exam 6 (WFU)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320 / 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9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Cognitively</a:t>
                      </a:r>
                      <a:r>
                        <a:rPr lang="en-US" sz="2400" baseline="0" dirty="0"/>
                        <a:t> Normal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210 (66%)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Mild Cognitive Impairment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78 (25%)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Dementia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14 (4%)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9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Other/Cannot</a:t>
                      </a:r>
                      <a:r>
                        <a:rPr lang="en-US" sz="2400" baseline="0" dirty="0"/>
                        <a:t> classify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18 (5%)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19726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28F1B-C8F9-AE40-B382-460B002D7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6894" y="1681163"/>
            <a:ext cx="5559552" cy="823912"/>
          </a:xfrm>
        </p:spPr>
        <p:txBody>
          <a:bodyPr/>
          <a:lstStyle/>
          <a:p>
            <a:r>
              <a:rPr lang="en-US" dirty="0"/>
              <a:t>MESA MIND (All sites, Visit A 2019-2021) </a:t>
            </a:r>
          </a:p>
        </p:txBody>
      </p:sp>
      <p:graphicFrame>
        <p:nvGraphicFramePr>
          <p:cNvPr id="10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0734652"/>
              </p:ext>
            </p:extLst>
          </p:nvPr>
        </p:nvGraphicFramePr>
        <p:xfrm>
          <a:off x="6133485" y="2505075"/>
          <a:ext cx="55000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726">
                  <a:extLst>
                    <a:ext uri="{9D8B030D-6E8A-4147-A177-3AD203B41FA5}">
                      <a16:colId xmlns:a16="http://schemas.microsoft.com/office/drawing/2014/main" val="3892607845"/>
                    </a:ext>
                  </a:extLst>
                </a:gridCol>
                <a:gridCol w="1600326">
                  <a:extLst>
                    <a:ext uri="{9D8B030D-6E8A-4147-A177-3AD203B41FA5}">
                      <a16:colId xmlns:a16="http://schemas.microsoft.com/office/drawing/2014/main" val="480034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MIND Visit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 312 / 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9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Cognitively</a:t>
                      </a:r>
                      <a:r>
                        <a:rPr lang="en-US" sz="2400" baseline="0" dirty="0"/>
                        <a:t> Normal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224 (72%)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Mild Cognitive Impairment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70 (22%)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Dementia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9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Other/Cannot</a:t>
                      </a:r>
                      <a:r>
                        <a:rPr lang="en-US" sz="2400" baseline="0" dirty="0"/>
                        <a:t> classify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14 (5%)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197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50717" y="209311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ongoing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43CCD-D020-F04A-B757-E35B6C3DE387}"/>
              </a:ext>
            </a:extLst>
          </p:cNvPr>
          <p:cNvSpPr txBox="1"/>
          <p:nvPr/>
        </p:nvSpPr>
        <p:spPr>
          <a:xfrm>
            <a:off x="663676" y="5456903"/>
            <a:ext cx="10885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Algorithmic classification strategy (Normal, MCI, and Dementia)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Cognitive domain scores (e.g. memory, executive function, speed of processing, attention)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Subjective cognitive impairment</a:t>
            </a:r>
          </a:p>
        </p:txBody>
      </p:sp>
    </p:spTree>
    <p:extLst>
      <p:ext uri="{BB962C8B-B14F-4D97-AF65-F5344CB8AC3E}">
        <p14:creationId xmlns:p14="http://schemas.microsoft.com/office/powerpoint/2010/main" val="148893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2AAB-2F7F-7541-B3DA-3100DB1C3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Subjective Cognitive Decline Differs by Racial/Ethnic Groups and Socio-Demographic Factors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DDDF0-FED8-0B45-8C59-DEA49DA9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Khadijah Winkey</a:t>
            </a:r>
            <a:r>
              <a:rPr lang="en-US" dirty="0"/>
              <a:t>, Timothy Hughes, Bonnie Sachs, Annette Fitzpatrick, Suzanne Craft, Laura Baker, Susan </a:t>
            </a:r>
            <a:r>
              <a:rPr lang="en-US" dirty="0" err="1"/>
              <a:t>Heckbert</a:t>
            </a:r>
            <a:r>
              <a:rPr lang="en-US" dirty="0"/>
              <a:t>, David Jacobs, Allison Caban-Holt, Steve Rapp, and Kathleen Hayden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1384" y="6076081"/>
            <a:ext cx="893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2020 Alzheimer’s International Conference (AAIC) Featured Research Session (FRS) organized by </a:t>
            </a:r>
            <a:r>
              <a:rPr lang="en-US" b="1" i="1" dirty="0"/>
              <a:t>Diversity</a:t>
            </a:r>
            <a:r>
              <a:rPr lang="en-US" i="1" dirty="0"/>
              <a:t> and S</a:t>
            </a:r>
            <a:r>
              <a:rPr lang="en-US" b="1" i="1" dirty="0"/>
              <a:t>ubjective Cognitive Disorders</a:t>
            </a:r>
            <a:r>
              <a:rPr lang="en-US" i="1" dirty="0"/>
              <a:t> Professional Interest Areas</a:t>
            </a:r>
          </a:p>
          <a:p>
            <a:pPr algn="ctr"/>
            <a:endParaRPr lang="en-US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5B449-AA30-5749-BD42-D1D9564AF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312" b="31519"/>
          <a:stretch/>
        </p:blipFill>
        <p:spPr>
          <a:xfrm>
            <a:off x="244987" y="4524866"/>
            <a:ext cx="1730622" cy="22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5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9A703A-90AE-5A43-95C3-0AF83CC2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Memory Concerns Vary by Sociodemographic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F8EA30-1150-B246-9268-430FCAEF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065" y="1734363"/>
            <a:ext cx="6703243" cy="4487327"/>
          </a:xfrm>
        </p:spPr>
        <p:txBody>
          <a:bodyPr>
            <a:normAutofit/>
          </a:bodyPr>
          <a:lstStyle/>
          <a:p>
            <a:r>
              <a:rPr lang="en-US" sz="2400" dirty="0"/>
              <a:t>Cognitive Change Index 12 memory items (CCI-12) during annual follow-up call (FU19)</a:t>
            </a:r>
          </a:p>
          <a:p>
            <a:r>
              <a:rPr lang="en-US" sz="2400" dirty="0"/>
              <a:t>Published CCI-12 thresholds </a:t>
            </a:r>
          </a:p>
          <a:p>
            <a:pPr lvl="1"/>
            <a:r>
              <a:rPr lang="en-US" sz="2000" dirty="0"/>
              <a:t>Mild Cognitive Impairment (MCI, CCI-12&gt;=16) </a:t>
            </a:r>
          </a:p>
          <a:p>
            <a:pPr lvl="1"/>
            <a:r>
              <a:rPr lang="en-US" sz="2000" dirty="0"/>
              <a:t>Severe impairment (dementia, CCI-12&gt;=23) </a:t>
            </a:r>
          </a:p>
          <a:p>
            <a:r>
              <a:rPr lang="en-US" sz="2400" dirty="0"/>
              <a:t>MESA objective cognitive testing with 3 tests in 2010-12 and 2016-18 </a:t>
            </a:r>
          </a:p>
          <a:p>
            <a:pPr lvl="1"/>
            <a:r>
              <a:rPr lang="en-US" sz="1800" dirty="0"/>
              <a:t>Cognitive Abilities Screening Instrument (CASI)</a:t>
            </a:r>
          </a:p>
          <a:p>
            <a:pPr lvl="1"/>
            <a:r>
              <a:rPr lang="en-US" sz="1800" dirty="0"/>
              <a:t>Digit Symbol Coding (DSC)</a:t>
            </a:r>
          </a:p>
          <a:p>
            <a:pPr lvl="1"/>
            <a:r>
              <a:rPr lang="en-US" sz="1800" dirty="0"/>
              <a:t>Digit Span (DS) forwards and backwards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005B449-AA30-5749-BD42-D1D9564AF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312" b="31519"/>
          <a:stretch/>
        </p:blipFill>
        <p:spPr>
          <a:xfrm>
            <a:off x="10816507" y="295081"/>
            <a:ext cx="1074585" cy="1388301"/>
          </a:xfrm>
          <a:prstGeom prst="rect">
            <a:avLst/>
          </a:prstGeom>
        </p:spPr>
      </p:pic>
      <p:pic>
        <p:nvPicPr>
          <p:cNvPr id="5" name="Picture 2" descr="Image result for subjective cognitive impairment Alzheimer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7" y="1760732"/>
            <a:ext cx="4526346" cy="36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357" y="5344287"/>
            <a:ext cx="45263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Ávila-Villanueva. Frontiers in Aging Neuroscience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80039" y="6314944"/>
            <a:ext cx="27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Risacher</a:t>
            </a:r>
            <a:r>
              <a:rPr lang="en-US" sz="1200" dirty="0"/>
              <a:t> et al. </a:t>
            </a:r>
            <a:r>
              <a:rPr lang="en-US" sz="1200" dirty="0" err="1"/>
              <a:t>Alz</a:t>
            </a:r>
            <a:r>
              <a:rPr lang="en-US" sz="1200" dirty="0"/>
              <a:t> &amp; Dem 2015</a:t>
            </a:r>
          </a:p>
          <a:p>
            <a:r>
              <a:rPr lang="en-US" sz="1200" dirty="0" err="1"/>
              <a:t>Risacher</a:t>
            </a:r>
            <a:r>
              <a:rPr lang="en-US" sz="1200" dirty="0"/>
              <a:t> et al. </a:t>
            </a:r>
            <a:r>
              <a:rPr lang="en-US" sz="1200" dirty="0" err="1"/>
              <a:t>Alz</a:t>
            </a:r>
            <a:r>
              <a:rPr lang="en-US" sz="1200" dirty="0"/>
              <a:t> &amp; Dem 2017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44338" y="6465214"/>
            <a:ext cx="51505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44338" y="6541414"/>
            <a:ext cx="84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	    2012            2014            2016            2018           2020            2022           2024   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394900" y="6465214"/>
            <a:ext cx="298634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44338" y="6001850"/>
            <a:ext cx="1207956" cy="382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 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30635" y="6001851"/>
            <a:ext cx="1242489" cy="382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 6</a:t>
            </a:r>
          </a:p>
        </p:txBody>
      </p:sp>
      <p:sp>
        <p:nvSpPr>
          <p:cNvPr id="25" name="Oval 24"/>
          <p:cNvSpPr/>
          <p:nvPr/>
        </p:nvSpPr>
        <p:spPr>
          <a:xfrm>
            <a:off x="5646656" y="5580668"/>
            <a:ext cx="509047" cy="421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FU19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54501" y="5994044"/>
            <a:ext cx="1225353" cy="389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MIND 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32196" y="6004925"/>
            <a:ext cx="1247102" cy="389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MIND B</a:t>
            </a:r>
          </a:p>
        </p:txBody>
      </p:sp>
    </p:spTree>
    <p:extLst>
      <p:ext uri="{BB962C8B-B14F-4D97-AF65-F5344CB8AC3E}">
        <p14:creationId xmlns:p14="http://schemas.microsoft.com/office/powerpoint/2010/main" val="38034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1418</Words>
  <Application>Microsoft Macintosh PowerPoint</Application>
  <PresentationFormat>Widescreen</PresentationFormat>
  <Paragraphs>292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Outline  MESA Memory &amp; MIND</vt:lpstr>
      <vt:lpstr>Background on Vascular Contributions to Dementia (VCID)</vt:lpstr>
      <vt:lpstr>MESA Memory Study (R01AG054069, PI: Hughes, WFU only) Multisite MESA-MIND Study (R01AG058969 MPI: Hughes, Hayden, Luchsinger)</vt:lpstr>
      <vt:lpstr>Linking Subclinical CVD and Dementia Pathology</vt:lpstr>
      <vt:lpstr>Highlighted Preliminary  Results MESA Memory &amp; MIND</vt:lpstr>
      <vt:lpstr>Adjudicated Cognitive Diagnoses  by Consensus Conference</vt:lpstr>
      <vt:lpstr>Subjective Cognitive Decline Differs by Racial/Ethnic Groups and Socio-Demographic Factors</vt:lpstr>
      <vt:lpstr>Subjective Memory Concerns Vary by Sociodemographic Factors</vt:lpstr>
      <vt:lpstr>SCD is common and varies by  racial/ethnic group </vt:lpstr>
      <vt:lpstr>Summary of Results</vt:lpstr>
      <vt:lpstr>Subjective Memory Concerns and Cognitive Status</vt:lpstr>
      <vt:lpstr>Association of Vascular Risk Scores with Cognitive Performance and the Role of Race/Ethnicity: The Multi-Ethnic Study of Atherosclerosis</vt:lpstr>
      <vt:lpstr>Risk CVD and Dementia Differs By Race/Ethnicity  </vt:lpstr>
      <vt:lpstr>Vascular Risk is Associated with Cognitive Decline </vt:lpstr>
      <vt:lpstr>Associations among Vascular Risk Factors, Multimodal Neuroimaging Biomarkers, and Cognition: Multi-Ethnic Study of Atherosclerosis (MESA)</vt:lpstr>
      <vt:lpstr>Methods – Neuroimaging</vt:lpstr>
      <vt:lpstr>Vascular Risk and Neuroimaging Abnormalities</vt:lpstr>
      <vt:lpstr>Next Steps: Collaborating with Ancillary Studies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MIND results  </dc:title>
  <dc:creator>Timothy M. Hughes</dc:creator>
  <cp:lastModifiedBy>Timothy M. Hughes</cp:lastModifiedBy>
  <cp:revision>64</cp:revision>
  <dcterms:created xsi:type="dcterms:W3CDTF">2020-06-17T15:56:48Z</dcterms:created>
  <dcterms:modified xsi:type="dcterms:W3CDTF">2020-06-28T19:18:46Z</dcterms:modified>
</cp:coreProperties>
</file>