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2">
  <p:sldMasterIdLst>
    <p:sldMasterId id="2147483672" r:id="rId1"/>
  </p:sldMasterIdLst>
  <p:notesMasterIdLst>
    <p:notesMasterId r:id="rId16"/>
  </p:notesMasterIdLst>
  <p:handoutMasterIdLst>
    <p:handoutMasterId r:id="rId17"/>
  </p:handoutMasterIdLst>
  <p:sldIdLst>
    <p:sldId id="393" r:id="rId2"/>
    <p:sldId id="401" r:id="rId3"/>
    <p:sldId id="407" r:id="rId4"/>
    <p:sldId id="408" r:id="rId5"/>
    <p:sldId id="402" r:id="rId6"/>
    <p:sldId id="410" r:id="rId7"/>
    <p:sldId id="412" r:id="rId8"/>
    <p:sldId id="411" r:id="rId9"/>
    <p:sldId id="403" r:id="rId10"/>
    <p:sldId id="413" r:id="rId11"/>
    <p:sldId id="405" r:id="rId12"/>
    <p:sldId id="406" r:id="rId13"/>
    <p:sldId id="404" r:id="rId14"/>
    <p:sldId id="409" r:id="rId15"/>
  </p:sldIdLst>
  <p:sldSz cx="8128000" cy="4572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440">
          <p15:clr>
            <a:srgbClr val="A4A3A4"/>
          </p15:clr>
        </p15:guide>
        <p15:guide id="2" pos="25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95AB7"/>
    <a:srgbClr val="618FFD"/>
    <a:srgbClr val="A2FFA3"/>
    <a:srgbClr val="919191"/>
    <a:srgbClr val="8CF4EA"/>
    <a:srgbClr val="A2C1FE"/>
    <a:srgbClr val="CECECE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82" d="100"/>
          <a:sy n="182" d="100"/>
        </p:scale>
        <p:origin x="156" y="150"/>
      </p:cViewPr>
      <p:guideLst>
        <p:guide orient="horz" pos="1440"/>
        <p:guide pos="25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200" d="100"/>
          <a:sy n="200" d="100"/>
        </p:scale>
        <p:origin x="3588" y="12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. Craig Johnson" userId="39fe24cb-ac02-495d-b97e-e255935fa590" providerId="ADAL" clId="{DAB25A13-10FC-45EC-8AAA-21B8E57B1540}"/>
    <pc:docChg chg="undo custSel modSld">
      <pc:chgData name="W. Craig Johnson" userId="39fe24cb-ac02-495d-b97e-e255935fa590" providerId="ADAL" clId="{DAB25A13-10FC-45EC-8AAA-21B8E57B1540}" dt="2018-03-28T13:39:54.354" v="76" actId="6549"/>
      <pc:docMkLst>
        <pc:docMk/>
      </pc:docMkLst>
      <pc:sldChg chg="modSp">
        <pc:chgData name="W. Craig Johnson" userId="39fe24cb-ac02-495d-b97e-e255935fa590" providerId="ADAL" clId="{DAB25A13-10FC-45EC-8AAA-21B8E57B1540}" dt="2018-03-28T13:39:54.354" v="76" actId="6549"/>
        <pc:sldMkLst>
          <pc:docMk/>
          <pc:sldMk cId="0" sldId="420"/>
        </pc:sldMkLst>
        <pc:spChg chg="mod">
          <ac:chgData name="W. Craig Johnson" userId="39fe24cb-ac02-495d-b97e-e255935fa590" providerId="ADAL" clId="{DAB25A13-10FC-45EC-8AAA-21B8E57B1540}" dt="2018-03-28T13:39:54.354" v="76" actId="6549"/>
          <ac:spMkLst>
            <pc:docMk/>
            <pc:sldMk cId="0" sldId="420"/>
            <ac:spMk id="16387" creationId="{5D7A6F2F-721E-41A2-B437-4BF129AC16CD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6A5E2DDF-A1D7-4DD0-A26C-32E16AFC5A04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416050" y="1149350"/>
            <a:ext cx="4038600" cy="227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Helvetica" pitchFamily="124" charset="0"/>
        <a:ea typeface="MS PGothic" pitchFamily="34" charset="-128"/>
        <a:cs typeface="MS PGothic" charset="0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Helvetica" pitchFamily="124" charset="0"/>
        <a:ea typeface="MS PGothic" pitchFamily="34" charset="-128"/>
        <a:cs typeface="MS PGothic" charset="0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Helvetica" pitchFamily="124" charset="0"/>
        <a:ea typeface="MS PGothic" pitchFamily="34" charset="-128"/>
        <a:cs typeface="MS PGothic" charset="0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Helvetica" pitchFamily="124" charset="0"/>
        <a:ea typeface="MS PGothic" pitchFamily="34" charset="-128"/>
        <a:cs typeface="MS PGothic" charset="0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Helvetica" pitchFamily="124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09DA5A62-4069-4C76-A0EA-F65C55C2D70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BBCB6F83-7C9B-4890-9C02-56D8CCB40D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Helvetica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16000" y="748242"/>
            <a:ext cx="6096000" cy="1591733"/>
          </a:xfrm>
        </p:spPr>
        <p:txBody>
          <a:bodyPr anchor="b"/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6000" y="2401359"/>
            <a:ext cx="6096000" cy="1103841"/>
          </a:xfrm>
        </p:spPr>
        <p:txBody>
          <a:bodyPr/>
          <a:lstStyle>
            <a:lvl1pPr marL="0" indent="0" algn="ctr">
              <a:buNone/>
              <a:defRPr sz="1600"/>
            </a:lvl1pPr>
            <a:lvl2pPr marL="304815" indent="0" algn="ctr">
              <a:buNone/>
              <a:defRPr sz="1333"/>
            </a:lvl2pPr>
            <a:lvl3pPr marL="609630" indent="0" algn="ctr">
              <a:buNone/>
              <a:defRPr sz="1200"/>
            </a:lvl3pPr>
            <a:lvl4pPr marL="914446" indent="0" algn="ctr">
              <a:buNone/>
              <a:defRPr sz="1067"/>
            </a:lvl4pPr>
            <a:lvl5pPr marL="1219261" indent="0" algn="ctr">
              <a:buNone/>
              <a:defRPr sz="1067"/>
            </a:lvl5pPr>
            <a:lvl6pPr marL="1524076" indent="0" algn="ctr">
              <a:buNone/>
              <a:defRPr sz="1067"/>
            </a:lvl6pPr>
            <a:lvl7pPr marL="1828891" indent="0" algn="ctr">
              <a:buNone/>
              <a:defRPr sz="1067"/>
            </a:lvl7pPr>
            <a:lvl8pPr marL="2133707" indent="0" algn="ctr">
              <a:buNone/>
              <a:defRPr sz="1067"/>
            </a:lvl8pPr>
            <a:lvl9pPr marL="2438522" indent="0" algn="ctr">
              <a:buNone/>
              <a:defRPr sz="1067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036F59-49F2-4E5E-952F-D932B79129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0ECCA1-3082-4DD0-AC26-FF57AA7B481C}" type="datetimeFigureOut">
              <a:rPr lang="en-US"/>
              <a:pPr>
                <a:defRPr/>
              </a:pPr>
              <a:t>6/29/2020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63ADEF-8E8C-4338-B2B7-DB75276D0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CED42D-B1FB-489A-A5E8-4F6F39A462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A663A3-D266-4581-96C2-55DBFE7CB4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1152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A44044-4332-4BAF-B645-61791AA108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CD8C44-1CC0-48EA-8E8B-B99736F284DB}" type="datetimeFigureOut">
              <a:rPr lang="en-US"/>
              <a:pPr>
                <a:defRPr/>
              </a:pPr>
              <a:t>6/29/2020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7D22FE-9063-4F57-9050-2A35DCF7F4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9A7DA4-AB24-4E86-808F-B2FA8106B5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D6E6C5-1CAC-4541-97E1-BAA8DC1B6F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345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816600" y="243417"/>
            <a:ext cx="1752600" cy="387455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8800" y="243417"/>
            <a:ext cx="5156200" cy="387455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BBE9B8-B988-45B8-A072-5F0F8F7DC1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A2F208-ACE6-486E-9CE8-B7026F5D14E6}" type="datetimeFigureOut">
              <a:rPr lang="en-US"/>
              <a:pPr>
                <a:defRPr/>
              </a:pPr>
              <a:t>6/29/2020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68176A-533D-4FE4-BD52-5C0C9CE1F7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494CEA-7163-4379-AB20-F7B340A92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996D44-9299-4CF2-AF2E-E78EB22877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439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>
            <a:extLst>
              <a:ext uri="{FF2B5EF4-FFF2-40B4-BE49-F238E27FC236}">
                <a16:creationId xmlns:a16="http://schemas.microsoft.com/office/drawing/2014/main" id="{26BF010A-08FF-4DEE-91C4-2A1FAA0BD59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5050" y="4117975"/>
            <a:ext cx="735013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 b="1" i="0" baseline="0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 baseline="0"/>
            </a:lvl1pPr>
            <a:lvl2pPr>
              <a:defRPr sz="2000" baseline="0"/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8CA06B5-7A2F-4E59-8D33-ADB44EBA9A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F5066-8B1C-4D4C-8529-9EFA3CB8E256}" type="datetimeFigureOut">
              <a:rPr lang="en-US"/>
              <a:pPr>
                <a:defRPr/>
              </a:pPr>
              <a:t>6/29/2020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D582531-D3D5-4D5F-9E69-861D44803A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DADCDE9-3331-4A88-AB96-61BE648D62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9149B8-8870-4335-AF85-62A2E51E46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113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4567" y="1139826"/>
            <a:ext cx="7010400" cy="19018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4567" y="3059642"/>
            <a:ext cx="7010400" cy="1000125"/>
          </a:xfrm>
        </p:spPr>
        <p:txBody>
          <a:bodyPr/>
          <a:lstStyle>
            <a:lvl1pPr marL="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1pPr>
            <a:lvl2pPr marL="304815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2pPr>
            <a:lvl3pPr marL="60963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914446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4pPr>
            <a:lvl5pPr marL="1219261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5pPr>
            <a:lvl6pPr marL="1524076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6pPr>
            <a:lvl7pPr marL="1828891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7pPr>
            <a:lvl8pPr marL="2133707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8pPr>
            <a:lvl9pPr marL="2438522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7AB2BC-741C-4D05-89C3-3AE7B5758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FDF826-A562-4BF8-90F5-04C1872DC554}" type="datetimeFigureOut">
              <a:rPr lang="en-US"/>
              <a:pPr>
                <a:defRPr/>
              </a:pPr>
              <a:t>6/29/2020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5CC81A-5659-4358-BEDA-9049FEF760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834C56-1A78-4D1D-AAD8-B7CE61D533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725D8E-3033-4164-ABFE-29250A5397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132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8800" y="1217083"/>
            <a:ext cx="3454400" cy="290089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14800" y="1217083"/>
            <a:ext cx="3454400" cy="290089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D66D2BE-A3ED-4E00-B564-84C6E4E3BE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5B2D2B-FA22-4E55-85EF-F1572A72E12C}" type="datetimeFigureOut">
              <a:rPr lang="en-US"/>
              <a:pPr>
                <a:defRPr/>
              </a:pPr>
              <a:t>6/29/2020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B9FCDC0-CF3A-4173-AAD0-9E47AA98A6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043DB50-A1AD-4926-8CD8-215489BEBD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34799E-DD58-464A-9D16-2B66F7803E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871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9859" y="243417"/>
            <a:ext cx="7010400" cy="88370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9859" y="1120775"/>
            <a:ext cx="3438525" cy="549275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304815" indent="0">
              <a:buNone/>
              <a:defRPr sz="1333" b="1"/>
            </a:lvl2pPr>
            <a:lvl3pPr marL="609630" indent="0">
              <a:buNone/>
              <a:defRPr sz="1200" b="1"/>
            </a:lvl3pPr>
            <a:lvl4pPr marL="914446" indent="0">
              <a:buNone/>
              <a:defRPr sz="1067" b="1"/>
            </a:lvl4pPr>
            <a:lvl5pPr marL="1219261" indent="0">
              <a:buNone/>
              <a:defRPr sz="1067" b="1"/>
            </a:lvl5pPr>
            <a:lvl6pPr marL="1524076" indent="0">
              <a:buNone/>
              <a:defRPr sz="1067" b="1"/>
            </a:lvl6pPr>
            <a:lvl7pPr marL="1828891" indent="0">
              <a:buNone/>
              <a:defRPr sz="1067" b="1"/>
            </a:lvl7pPr>
            <a:lvl8pPr marL="2133707" indent="0">
              <a:buNone/>
              <a:defRPr sz="1067" b="1"/>
            </a:lvl8pPr>
            <a:lvl9pPr marL="2438522" indent="0">
              <a:buNone/>
              <a:defRPr sz="1067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859" y="1670050"/>
            <a:ext cx="3438525" cy="245639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114800" y="1120775"/>
            <a:ext cx="3455459" cy="549275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304815" indent="0">
              <a:buNone/>
              <a:defRPr sz="1333" b="1"/>
            </a:lvl2pPr>
            <a:lvl3pPr marL="609630" indent="0">
              <a:buNone/>
              <a:defRPr sz="1200" b="1"/>
            </a:lvl3pPr>
            <a:lvl4pPr marL="914446" indent="0">
              <a:buNone/>
              <a:defRPr sz="1067" b="1"/>
            </a:lvl4pPr>
            <a:lvl5pPr marL="1219261" indent="0">
              <a:buNone/>
              <a:defRPr sz="1067" b="1"/>
            </a:lvl5pPr>
            <a:lvl6pPr marL="1524076" indent="0">
              <a:buNone/>
              <a:defRPr sz="1067" b="1"/>
            </a:lvl6pPr>
            <a:lvl7pPr marL="1828891" indent="0">
              <a:buNone/>
              <a:defRPr sz="1067" b="1"/>
            </a:lvl7pPr>
            <a:lvl8pPr marL="2133707" indent="0">
              <a:buNone/>
              <a:defRPr sz="1067" b="1"/>
            </a:lvl8pPr>
            <a:lvl9pPr marL="2438522" indent="0">
              <a:buNone/>
              <a:defRPr sz="1067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14800" y="1670050"/>
            <a:ext cx="3455459" cy="245639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959B6B4F-795B-4C4F-BD98-4280828A2B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80CFF-AC51-4F6A-91D6-F84C57C93AC4}" type="datetimeFigureOut">
              <a:rPr lang="en-US"/>
              <a:pPr>
                <a:defRPr/>
              </a:pPr>
              <a:t>6/29/2020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B1478528-7331-41B2-A8AE-D2F4719FA1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4BE70FAE-7417-4A58-921B-E8BB7FAF4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8F865E-F870-484E-984C-D590E9F7A1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858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807E4384-E55F-43FC-A328-DBF3B0A031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14F127-8A21-4B58-8DD5-8D4199044914}" type="datetimeFigureOut">
              <a:rPr lang="en-US"/>
              <a:pPr>
                <a:defRPr/>
              </a:pPr>
              <a:t>6/29/2020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5BDCE8D-2976-4B47-8C1E-FE9DC3D0EC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9DDED6B5-6370-4F94-A0BF-7A282B678B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702DB6-6785-4E0D-BB41-22E80E62B5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428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B3B2F5D5-4342-49D7-A805-1EB677CDD5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8E9DEB-BE41-4EAD-BC64-D51E2089500B}" type="datetimeFigureOut">
              <a:rPr lang="en-US"/>
              <a:pPr>
                <a:defRPr/>
              </a:pPr>
              <a:t>6/29/2020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343F3A55-6F34-4E68-8365-BE485D7559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8DC05C0-31B2-476C-BB30-A7BDF61B99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D37B6-A9F3-4E54-B39A-A12F5DD5DC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541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9859" y="304800"/>
            <a:ext cx="2621491" cy="1066800"/>
          </a:xfrm>
        </p:spPr>
        <p:txBody>
          <a:bodyPr anchor="b"/>
          <a:lstStyle>
            <a:lvl1pPr>
              <a:defRPr sz="213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55459" y="658284"/>
            <a:ext cx="4114800" cy="3249083"/>
          </a:xfrm>
        </p:spPr>
        <p:txBody>
          <a:bodyPr/>
          <a:lstStyle>
            <a:lvl1pPr>
              <a:defRPr sz="2133"/>
            </a:lvl1pPr>
            <a:lvl2pPr>
              <a:defRPr sz="1867"/>
            </a:lvl2pPr>
            <a:lvl3pPr>
              <a:defRPr sz="1600"/>
            </a:lvl3pPr>
            <a:lvl4pPr>
              <a:defRPr sz="1333"/>
            </a:lvl4pPr>
            <a:lvl5pPr>
              <a:defRPr sz="1333"/>
            </a:lvl5pPr>
            <a:lvl6pPr>
              <a:defRPr sz="1333"/>
            </a:lvl6pPr>
            <a:lvl7pPr>
              <a:defRPr sz="1333"/>
            </a:lvl7pPr>
            <a:lvl8pPr>
              <a:defRPr sz="1333"/>
            </a:lvl8pPr>
            <a:lvl9pPr>
              <a:defRPr sz="1333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9859" y="1371600"/>
            <a:ext cx="2621491" cy="2541059"/>
          </a:xfrm>
        </p:spPr>
        <p:txBody>
          <a:bodyPr/>
          <a:lstStyle>
            <a:lvl1pPr marL="0" indent="0">
              <a:buNone/>
              <a:defRPr sz="1067"/>
            </a:lvl1pPr>
            <a:lvl2pPr marL="304815" indent="0">
              <a:buNone/>
              <a:defRPr sz="933"/>
            </a:lvl2pPr>
            <a:lvl3pPr marL="609630" indent="0">
              <a:buNone/>
              <a:defRPr sz="800"/>
            </a:lvl3pPr>
            <a:lvl4pPr marL="914446" indent="0">
              <a:buNone/>
              <a:defRPr sz="667"/>
            </a:lvl4pPr>
            <a:lvl5pPr marL="1219261" indent="0">
              <a:buNone/>
              <a:defRPr sz="667"/>
            </a:lvl5pPr>
            <a:lvl6pPr marL="1524076" indent="0">
              <a:buNone/>
              <a:defRPr sz="667"/>
            </a:lvl6pPr>
            <a:lvl7pPr marL="1828891" indent="0">
              <a:buNone/>
              <a:defRPr sz="667"/>
            </a:lvl7pPr>
            <a:lvl8pPr marL="2133707" indent="0">
              <a:buNone/>
              <a:defRPr sz="667"/>
            </a:lvl8pPr>
            <a:lvl9pPr marL="2438522" indent="0">
              <a:buNone/>
              <a:defRPr sz="667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D863542-1314-414E-AD93-09AF10A5AC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8F2B0A-5086-4851-AA40-E86CF0947BAC}" type="datetimeFigureOut">
              <a:rPr lang="en-US"/>
              <a:pPr>
                <a:defRPr/>
              </a:pPr>
              <a:t>6/29/2020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768A5B6-3B71-461E-A230-00DC2289D9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9322865-12F6-4F30-986F-54C92B8593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C5D037-2D5D-4BDC-BB88-9A7225EB7C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691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9859" y="304800"/>
            <a:ext cx="2621491" cy="1066800"/>
          </a:xfrm>
        </p:spPr>
        <p:txBody>
          <a:bodyPr anchor="b"/>
          <a:lstStyle>
            <a:lvl1pPr>
              <a:defRPr sz="213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455459" y="658284"/>
            <a:ext cx="4114800" cy="3249083"/>
          </a:xfrm>
        </p:spPr>
        <p:txBody>
          <a:bodyPr rtlCol="0">
            <a:normAutofit/>
          </a:bodyPr>
          <a:lstStyle>
            <a:lvl1pPr marL="0" indent="0">
              <a:buNone/>
              <a:defRPr sz="2133"/>
            </a:lvl1pPr>
            <a:lvl2pPr marL="304815" indent="0">
              <a:buNone/>
              <a:defRPr sz="1867"/>
            </a:lvl2pPr>
            <a:lvl3pPr marL="609630" indent="0">
              <a:buNone/>
              <a:defRPr sz="1600"/>
            </a:lvl3pPr>
            <a:lvl4pPr marL="914446" indent="0">
              <a:buNone/>
              <a:defRPr sz="1333"/>
            </a:lvl4pPr>
            <a:lvl5pPr marL="1219261" indent="0">
              <a:buNone/>
              <a:defRPr sz="1333"/>
            </a:lvl5pPr>
            <a:lvl6pPr marL="1524076" indent="0">
              <a:buNone/>
              <a:defRPr sz="1333"/>
            </a:lvl6pPr>
            <a:lvl7pPr marL="1828891" indent="0">
              <a:buNone/>
              <a:defRPr sz="1333"/>
            </a:lvl7pPr>
            <a:lvl8pPr marL="2133707" indent="0">
              <a:buNone/>
              <a:defRPr sz="1333"/>
            </a:lvl8pPr>
            <a:lvl9pPr marL="2438522" indent="0">
              <a:buNone/>
              <a:defRPr sz="1333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9859" y="1371600"/>
            <a:ext cx="2621491" cy="2541059"/>
          </a:xfrm>
        </p:spPr>
        <p:txBody>
          <a:bodyPr/>
          <a:lstStyle>
            <a:lvl1pPr marL="0" indent="0">
              <a:buNone/>
              <a:defRPr sz="1067"/>
            </a:lvl1pPr>
            <a:lvl2pPr marL="304815" indent="0">
              <a:buNone/>
              <a:defRPr sz="933"/>
            </a:lvl2pPr>
            <a:lvl3pPr marL="609630" indent="0">
              <a:buNone/>
              <a:defRPr sz="800"/>
            </a:lvl3pPr>
            <a:lvl4pPr marL="914446" indent="0">
              <a:buNone/>
              <a:defRPr sz="667"/>
            </a:lvl4pPr>
            <a:lvl5pPr marL="1219261" indent="0">
              <a:buNone/>
              <a:defRPr sz="667"/>
            </a:lvl5pPr>
            <a:lvl6pPr marL="1524076" indent="0">
              <a:buNone/>
              <a:defRPr sz="667"/>
            </a:lvl6pPr>
            <a:lvl7pPr marL="1828891" indent="0">
              <a:buNone/>
              <a:defRPr sz="667"/>
            </a:lvl7pPr>
            <a:lvl8pPr marL="2133707" indent="0">
              <a:buNone/>
              <a:defRPr sz="667"/>
            </a:lvl8pPr>
            <a:lvl9pPr marL="2438522" indent="0">
              <a:buNone/>
              <a:defRPr sz="667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015517A-D8DA-4ED4-9F1D-A3B3B1D9CD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7E926E-B297-4D65-9686-B9BD8859D8E7}" type="datetimeFigureOut">
              <a:rPr lang="en-US"/>
              <a:pPr>
                <a:defRPr/>
              </a:pPr>
              <a:t>6/29/2020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CDACCC1-30CB-481B-A339-5354C5F42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E5EB6AD-A1FB-4F27-B961-FD35837067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06B9C4-B64C-4BCD-AF25-C2CAA10964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163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22A80294-6641-46DB-B8FE-34EA3E094E81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558800" y="242888"/>
            <a:ext cx="7010400" cy="884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28D903B0-8E5F-463C-AE66-6AD4B031F43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558800" y="1217613"/>
            <a:ext cx="7010400" cy="290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E18630-167C-40FC-8E95-582088EB68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58800" y="4237038"/>
            <a:ext cx="1828800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948BDA6-04E1-49B2-A561-5D77F26D548C}" type="datetimeFigureOut">
              <a:rPr lang="en-US"/>
              <a:pPr>
                <a:defRPr/>
              </a:pPr>
              <a:t>6/29/2020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4A4515-A312-4F50-8206-F5091F4AA4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692400" y="4237038"/>
            <a:ext cx="2743200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7B3364-E22D-4F2D-BC48-17AA3C52AF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740400" y="4237038"/>
            <a:ext cx="1828800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DD8CF8B-7036-402E-8944-03DE64803D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xStyles>
    <p:titleStyle>
      <a:lvl1pPr algn="l" defTabSz="6096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9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096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900">
          <a:solidFill>
            <a:schemeClr val="tx1"/>
          </a:solidFill>
          <a:latin typeface="Calibri Light" panose="020F0302020204030204" pitchFamily="34" charset="0"/>
        </a:defRPr>
      </a:lvl2pPr>
      <a:lvl3pPr algn="l" defTabSz="6096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900">
          <a:solidFill>
            <a:schemeClr val="tx1"/>
          </a:solidFill>
          <a:latin typeface="Calibri Light" panose="020F0302020204030204" pitchFamily="34" charset="0"/>
        </a:defRPr>
      </a:lvl3pPr>
      <a:lvl4pPr algn="l" defTabSz="6096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900">
          <a:solidFill>
            <a:schemeClr val="tx1"/>
          </a:solidFill>
          <a:latin typeface="Calibri Light" panose="020F0302020204030204" pitchFamily="34" charset="0"/>
        </a:defRPr>
      </a:lvl4pPr>
      <a:lvl5pPr algn="l" defTabSz="6096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9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09600" rtl="0" fontAlgn="base">
        <a:lnSpc>
          <a:spcPct val="90000"/>
        </a:lnSpc>
        <a:spcBef>
          <a:spcPct val="0"/>
        </a:spcBef>
        <a:spcAft>
          <a:spcPct val="0"/>
        </a:spcAft>
        <a:defRPr sz="29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09600" rtl="0" fontAlgn="base">
        <a:lnSpc>
          <a:spcPct val="90000"/>
        </a:lnSpc>
        <a:spcBef>
          <a:spcPct val="0"/>
        </a:spcBef>
        <a:spcAft>
          <a:spcPct val="0"/>
        </a:spcAft>
        <a:defRPr sz="29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09600" rtl="0" fontAlgn="base">
        <a:lnSpc>
          <a:spcPct val="90000"/>
        </a:lnSpc>
        <a:spcBef>
          <a:spcPct val="0"/>
        </a:spcBef>
        <a:spcAft>
          <a:spcPct val="0"/>
        </a:spcAft>
        <a:defRPr sz="29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09600" rtl="0" fontAlgn="base">
        <a:lnSpc>
          <a:spcPct val="90000"/>
        </a:lnSpc>
        <a:spcBef>
          <a:spcPct val="0"/>
        </a:spcBef>
        <a:spcAft>
          <a:spcPct val="0"/>
        </a:spcAft>
        <a:defRPr sz="29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52400" indent="-152400" algn="l" defTabSz="609600" rtl="0" eaLnBrk="0" fontAlgn="base" hangingPunct="0">
        <a:lnSpc>
          <a:spcPct val="90000"/>
        </a:lnSpc>
        <a:spcBef>
          <a:spcPts val="663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52400" algn="l" defTabSz="609600" rtl="0" eaLnBrk="0" fontAlgn="base" hangingPunct="0">
        <a:lnSpc>
          <a:spcPct val="90000"/>
        </a:lnSpc>
        <a:spcBef>
          <a:spcPts val="338"/>
        </a:spcBef>
        <a:spcAft>
          <a:spcPct val="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62000" indent="-152400" algn="l" defTabSz="609600" rtl="0" eaLnBrk="0" fontAlgn="base" hangingPunct="0">
        <a:lnSpc>
          <a:spcPct val="90000"/>
        </a:lnSpc>
        <a:spcBef>
          <a:spcPts val="338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1066800" indent="-152400" algn="l" defTabSz="609600" rtl="0" eaLnBrk="0" fontAlgn="base" hangingPunct="0">
        <a:lnSpc>
          <a:spcPct val="90000"/>
        </a:lnSpc>
        <a:spcBef>
          <a:spcPts val="338"/>
        </a:spcBef>
        <a:spcAft>
          <a:spcPct val="0"/>
        </a:spcAft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152400" algn="l" defTabSz="609600" rtl="0" eaLnBrk="0" fontAlgn="base" hangingPunct="0">
        <a:lnSpc>
          <a:spcPct val="90000"/>
        </a:lnSpc>
        <a:spcBef>
          <a:spcPts val="338"/>
        </a:spcBef>
        <a:spcAft>
          <a:spcPct val="0"/>
        </a:spcAft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676484" indent="-152408" algn="l" defTabSz="609630" rtl="0" eaLnBrk="1" latinLnBrk="0" hangingPunct="1">
        <a:lnSpc>
          <a:spcPct val="90000"/>
        </a:lnSpc>
        <a:spcBef>
          <a:spcPts val="333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981299" indent="-152408" algn="l" defTabSz="609630" rtl="0" eaLnBrk="1" latinLnBrk="0" hangingPunct="1">
        <a:lnSpc>
          <a:spcPct val="90000"/>
        </a:lnSpc>
        <a:spcBef>
          <a:spcPts val="333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114" indent="-152408" algn="l" defTabSz="609630" rtl="0" eaLnBrk="1" latinLnBrk="0" hangingPunct="1">
        <a:lnSpc>
          <a:spcPct val="90000"/>
        </a:lnSpc>
        <a:spcBef>
          <a:spcPts val="333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590930" indent="-152408" algn="l" defTabSz="609630" rtl="0" eaLnBrk="1" latinLnBrk="0" hangingPunct="1">
        <a:lnSpc>
          <a:spcPct val="90000"/>
        </a:lnSpc>
        <a:spcBef>
          <a:spcPts val="333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304815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609630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46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19261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524076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91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133707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438522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B7B4F9EF-A555-4DF7-9645-BDB4DAA273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5000" y="1457325"/>
            <a:ext cx="6858000" cy="14439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>
            <a:lvl1pPr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3600" dirty="0">
                <a:solidFill>
                  <a:schemeClr val="accent5">
                    <a:lumMod val="75000"/>
                  </a:schemeClr>
                </a:solidFill>
              </a:rPr>
              <a:t>Exam 7 Plans and Preparation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en-US" sz="3200" dirty="0">
              <a:solidFill>
                <a:schemeClr val="accent5">
                  <a:lumMod val="75000"/>
                </a:schemeClr>
              </a:solidFill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2000" dirty="0"/>
              <a:t>June 29, 2020</a:t>
            </a:r>
          </a:p>
        </p:txBody>
      </p:sp>
      <p:pic>
        <p:nvPicPr>
          <p:cNvPr id="4100" name="Picture 4" descr="mesalogo">
            <a:extLst>
              <a:ext uri="{FF2B5EF4-FFF2-40B4-BE49-F238E27FC236}">
                <a16:creationId xmlns:a16="http://schemas.microsoft.com/office/drawing/2014/main" id="{EEF92197-492C-451B-B949-76458C3156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7563" y="492125"/>
            <a:ext cx="1087437" cy="6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2FACCD-0EED-40CD-9F17-4B4D85E305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 7 Core Parameters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B97202-FD05-433A-AB34-C4F5579D18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Emphasis on retention</a:t>
            </a:r>
          </a:p>
          <a:p>
            <a:pPr lvl="1"/>
            <a:r>
              <a:rPr lang="en-US" dirty="0"/>
              <a:t>Suggested approach: Participant Chooses how much they want to do</a:t>
            </a:r>
          </a:p>
          <a:p>
            <a:pPr lvl="1"/>
            <a:r>
              <a:rPr lang="en-US" dirty="0"/>
              <a:t>Complete everything possible outside of the clinic</a:t>
            </a:r>
          </a:p>
          <a:p>
            <a:pPr lvl="2"/>
            <a:r>
              <a:rPr lang="en-US" dirty="0"/>
              <a:t>phone, online, mail, home, … </a:t>
            </a:r>
          </a:p>
          <a:p>
            <a:r>
              <a:rPr lang="en-US" dirty="0"/>
              <a:t>Total time commitment &lt;8 </a:t>
            </a:r>
            <a:r>
              <a:rPr lang="en-US" dirty="0" err="1"/>
              <a:t>hrs</a:t>
            </a:r>
            <a:endParaRPr lang="en-US" dirty="0"/>
          </a:p>
          <a:p>
            <a:pPr lvl="1"/>
            <a:r>
              <a:rPr lang="en-US" dirty="0"/>
              <a:t>Core Exam ~90 minutes</a:t>
            </a:r>
          </a:p>
          <a:p>
            <a:pPr lvl="1"/>
            <a:r>
              <a:rPr lang="en-US" dirty="0"/>
              <a:t>Ancillary studies have added ~30-90 minutes each (based on Exam 5 and 6) </a:t>
            </a:r>
          </a:p>
        </p:txBody>
      </p:sp>
    </p:spTree>
    <p:extLst>
      <p:ext uri="{BB962C8B-B14F-4D97-AF65-F5344CB8AC3E}">
        <p14:creationId xmlns:p14="http://schemas.microsoft.com/office/powerpoint/2010/main" val="14932862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2FACCD-0EED-40CD-9F17-4B4D85E305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 7 Core components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B97202-FD05-433A-AB34-C4F5579D18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Reception and consent</a:t>
            </a:r>
          </a:p>
          <a:p>
            <a:r>
              <a:rPr lang="en-US" dirty="0"/>
              <a:t>Anthropometry</a:t>
            </a:r>
          </a:p>
          <a:p>
            <a:r>
              <a:rPr lang="en-US" dirty="0"/>
              <a:t>Blood pressure</a:t>
            </a:r>
          </a:p>
          <a:p>
            <a:r>
              <a:rPr lang="en-US" dirty="0"/>
              <a:t>Specimen collection and lab processing</a:t>
            </a:r>
          </a:p>
          <a:p>
            <a:pPr lvl="1"/>
            <a:r>
              <a:rPr lang="en-US" dirty="0"/>
              <a:t>Blood volume 70mL total</a:t>
            </a:r>
          </a:p>
          <a:p>
            <a:pPr lvl="2"/>
            <a:r>
              <a:rPr lang="en-US" dirty="0" err="1"/>
              <a:t>chol</a:t>
            </a:r>
            <a:r>
              <a:rPr lang="en-US" dirty="0"/>
              <a:t>, glucose, A1c, creatinine, AS, QC, Repository, …</a:t>
            </a:r>
          </a:p>
          <a:p>
            <a:pPr lvl="1"/>
            <a:r>
              <a:rPr lang="en-US" dirty="0"/>
              <a:t>Spot Urine collection</a:t>
            </a:r>
          </a:p>
          <a:p>
            <a:pPr lvl="2"/>
            <a:r>
              <a:rPr lang="en-US" dirty="0"/>
              <a:t>creatinine, albumin</a:t>
            </a:r>
          </a:p>
        </p:txBody>
      </p:sp>
    </p:spTree>
    <p:extLst>
      <p:ext uri="{BB962C8B-B14F-4D97-AF65-F5344CB8AC3E}">
        <p14:creationId xmlns:p14="http://schemas.microsoft.com/office/powerpoint/2010/main" val="17904665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2FACCD-0EED-40CD-9F17-4B4D85E305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 7 Core components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B97202-FD05-433A-AB34-C4F5579D18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Medical History</a:t>
            </a:r>
          </a:p>
          <a:p>
            <a:r>
              <a:rPr lang="en-US" dirty="0"/>
              <a:t>Personal History</a:t>
            </a:r>
          </a:p>
          <a:p>
            <a:r>
              <a:rPr lang="en-US" dirty="0"/>
              <a:t>Health and Life</a:t>
            </a:r>
          </a:p>
          <a:p>
            <a:r>
              <a:rPr lang="en-US" dirty="0"/>
              <a:t>Medications</a:t>
            </a:r>
          </a:p>
          <a:p>
            <a:r>
              <a:rPr lang="en-US" dirty="0"/>
              <a:t>Physical Activity</a:t>
            </a:r>
          </a:p>
          <a:p>
            <a:r>
              <a:rPr lang="en-US" dirty="0"/>
              <a:t>FFQ/Diet? </a:t>
            </a:r>
          </a:p>
        </p:txBody>
      </p:sp>
    </p:spTree>
    <p:extLst>
      <p:ext uri="{BB962C8B-B14F-4D97-AF65-F5344CB8AC3E}">
        <p14:creationId xmlns:p14="http://schemas.microsoft.com/office/powerpoint/2010/main" val="90953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CF87CC-E3D2-4092-B07A-2AD2E17ED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 7 Ancillary Components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185B3EBD-9C87-47DE-B2B5-A03D168D802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2401" y="1127125"/>
            <a:ext cx="3107166" cy="3449313"/>
          </a:xfrm>
          <a:prstGeom prst="rect">
            <a:avLst/>
          </a:prstGeom>
        </p:spPr>
      </p:pic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CB726338-EEEA-4F2D-9802-AD4FA28BE551}"/>
              </a:ext>
            </a:extLst>
          </p:cNvPr>
          <p:cNvSpPr txBox="1">
            <a:spLocks/>
          </p:cNvSpPr>
          <p:nvPr/>
        </p:nvSpPr>
        <p:spPr bwMode="auto">
          <a:xfrm>
            <a:off x="3426311" y="1316527"/>
            <a:ext cx="4701689" cy="19389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152400" indent="-152400" algn="l" defTabSz="609600" rtl="0" eaLnBrk="0" fontAlgn="base" hangingPunct="0">
              <a:lnSpc>
                <a:spcPct val="90000"/>
              </a:lnSpc>
              <a:spcBef>
                <a:spcPts val="663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52400" algn="l" defTabSz="609600" rtl="0" eaLnBrk="0" fontAlgn="base" hangingPunct="0">
              <a:lnSpc>
                <a:spcPct val="90000"/>
              </a:lnSpc>
              <a:spcBef>
                <a:spcPts val="338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62000" indent="-152400" algn="l" defTabSz="609600" rtl="0" eaLnBrk="0" fontAlgn="base" hangingPunct="0">
              <a:lnSpc>
                <a:spcPct val="90000"/>
              </a:lnSpc>
              <a:spcBef>
                <a:spcPts val="338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66800" indent="-152400" algn="l" defTabSz="609600" rtl="0" eaLnBrk="0" fontAlgn="base" hangingPunct="0">
              <a:lnSpc>
                <a:spcPct val="90000"/>
              </a:lnSpc>
              <a:spcBef>
                <a:spcPts val="338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152400" algn="l" defTabSz="609600" rtl="0" eaLnBrk="0" fontAlgn="base" hangingPunct="0">
              <a:lnSpc>
                <a:spcPct val="90000"/>
              </a:lnSpc>
              <a:spcBef>
                <a:spcPts val="338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76484" indent="-152408" algn="l" defTabSz="609630" rtl="0" eaLnBrk="1" latinLnBrk="0" hangingPunct="1">
              <a:lnSpc>
                <a:spcPct val="90000"/>
              </a:lnSpc>
              <a:spcBef>
                <a:spcPts val="333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81299" indent="-152408" algn="l" defTabSz="609630" rtl="0" eaLnBrk="1" latinLnBrk="0" hangingPunct="1">
              <a:lnSpc>
                <a:spcPct val="90000"/>
              </a:lnSpc>
              <a:spcBef>
                <a:spcPts val="333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114" indent="-152408" algn="l" defTabSz="609630" rtl="0" eaLnBrk="1" latinLnBrk="0" hangingPunct="1">
              <a:lnSpc>
                <a:spcPct val="90000"/>
              </a:lnSpc>
              <a:spcBef>
                <a:spcPts val="333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90930" indent="-152408" algn="l" defTabSz="609630" rtl="0" eaLnBrk="1" latinLnBrk="0" hangingPunct="1">
              <a:lnSpc>
                <a:spcPct val="90000"/>
              </a:lnSpc>
              <a:spcBef>
                <a:spcPts val="333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Follows Exam 5 &amp; 6 Model</a:t>
            </a:r>
          </a:p>
          <a:p>
            <a:r>
              <a:rPr lang="en-US" sz="2400" dirty="0"/>
              <a:t>Ancillary Studies -&gt; exciting science</a:t>
            </a:r>
          </a:p>
          <a:p>
            <a:r>
              <a:rPr lang="en-US" sz="2400" dirty="0"/>
              <a:t>Single integrated Exam</a:t>
            </a:r>
          </a:p>
          <a:p>
            <a:r>
              <a:rPr lang="en-US" sz="2400" dirty="0"/>
              <a:t>Avoid delayed or “soft” start</a:t>
            </a:r>
          </a:p>
        </p:txBody>
      </p:sp>
    </p:spTree>
    <p:extLst>
      <p:ext uri="{BB962C8B-B14F-4D97-AF65-F5344CB8AC3E}">
        <p14:creationId xmlns:p14="http://schemas.microsoft.com/office/powerpoint/2010/main" val="39445036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CF87CC-E3D2-4092-B07A-2AD2E17ED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Exam 7 Ancillary Component Highlights (Proposed)</a:t>
            </a:r>
          </a:p>
        </p:txBody>
      </p:sp>
    </p:spTree>
    <p:extLst>
      <p:ext uri="{BB962C8B-B14F-4D97-AF65-F5344CB8AC3E}">
        <p14:creationId xmlns:p14="http://schemas.microsoft.com/office/powerpoint/2010/main" val="20384853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E895F9-6604-42C1-83D2-C770581754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8800" y="390525"/>
            <a:ext cx="4149725" cy="600075"/>
          </a:xfrm>
        </p:spPr>
        <p:txBody>
          <a:bodyPr rtlCol="0">
            <a:normAutofit fontScale="90000"/>
          </a:bodyPr>
          <a:lstStyle/>
          <a:p>
            <a:pPr defTabSz="609630" eaLnBrk="1" fontAlgn="auto" hangingPunct="1">
              <a:spcAft>
                <a:spcPts val="0"/>
              </a:spcAft>
              <a:defRPr/>
            </a:pPr>
            <a:r>
              <a:rPr lang="en-US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5E0FD1-5F46-4982-A18A-BEF1940586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152408" indent="-152408" defTabSz="609630" eaLnBrk="1" fontAlgn="auto" hangingPunct="1">
              <a:spcBef>
                <a:spcPts val="667"/>
              </a:spcBef>
              <a:spcAft>
                <a:spcPts val="0"/>
              </a:spcAft>
              <a:defRPr/>
            </a:pPr>
            <a:r>
              <a:rPr lang="en-US" dirty="0"/>
              <a:t>Timeline</a:t>
            </a:r>
          </a:p>
          <a:p>
            <a:pPr marL="152408" indent="-152408" defTabSz="609630" eaLnBrk="1" fontAlgn="auto" hangingPunct="1">
              <a:spcBef>
                <a:spcPts val="667"/>
              </a:spcBef>
              <a:spcAft>
                <a:spcPts val="0"/>
              </a:spcAft>
              <a:defRPr/>
            </a:pPr>
            <a:r>
              <a:rPr lang="en-US" dirty="0"/>
              <a:t>Core Exam Components</a:t>
            </a:r>
          </a:p>
          <a:p>
            <a:pPr marL="152408" indent="-152408" defTabSz="609630" eaLnBrk="1" fontAlgn="auto" hangingPunct="1">
              <a:spcBef>
                <a:spcPts val="667"/>
              </a:spcBef>
              <a:spcAft>
                <a:spcPts val="0"/>
              </a:spcAft>
              <a:defRPr/>
            </a:pPr>
            <a:r>
              <a:rPr lang="en-US" dirty="0"/>
              <a:t>Ancillary Study Proposals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A5546A-6193-4BE0-B75A-0C2A4FFC1B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Timeline</a:t>
            </a:r>
          </a:p>
        </p:txBody>
      </p:sp>
      <p:pic>
        <p:nvPicPr>
          <p:cNvPr id="13" name="Content Placeholder 12">
            <a:extLst>
              <a:ext uri="{FF2B5EF4-FFF2-40B4-BE49-F238E27FC236}">
                <a16:creationId xmlns:a16="http://schemas.microsoft.com/office/drawing/2014/main" id="{74AD665D-D94A-434D-AA96-4FDB921575C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32148" y="1217613"/>
            <a:ext cx="7352778" cy="2900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07617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A5546A-6193-4BE0-B75A-0C2A4FFC1B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Timeline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4E6B3273-08F2-4C34-82F8-38B90A33026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6808" y="1022022"/>
            <a:ext cx="7624565" cy="234236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7D44AFA-D820-4A99-9776-0AC418B00A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799" y="3738823"/>
            <a:ext cx="5716741" cy="714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49586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A5546A-6193-4BE0-B75A-0C2A4FFC1B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46FDEB-C14F-4118-8883-70951EC6A0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Exam 7 AS/Grant proposals</a:t>
            </a:r>
          </a:p>
          <a:p>
            <a:pPr lvl="1"/>
            <a:r>
              <a:rPr lang="en-US" dirty="0"/>
              <a:t>Grant Proposals submissions Oct/Nov 2020</a:t>
            </a:r>
          </a:p>
          <a:p>
            <a:pPr lvl="2"/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/only</a:t>
            </a:r>
          </a:p>
          <a:p>
            <a:pPr lvl="2"/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submissions</a:t>
            </a:r>
          </a:p>
          <a:p>
            <a:pPr lvl="1"/>
            <a:r>
              <a:rPr lang="en-US" dirty="0"/>
              <a:t>Ancillary Study proposals submissions due August 2020</a:t>
            </a:r>
          </a:p>
        </p:txBody>
      </p:sp>
    </p:spTree>
    <p:extLst>
      <p:ext uri="{BB962C8B-B14F-4D97-AF65-F5344CB8AC3E}">
        <p14:creationId xmlns:p14="http://schemas.microsoft.com/office/powerpoint/2010/main" val="3150360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A5546A-6193-4BE0-B75A-0C2A4FFC1B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46FDEB-C14F-4118-8883-70951EC6A0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8800" y="1127125"/>
            <a:ext cx="7010400" cy="2900362"/>
          </a:xfrm>
        </p:spPr>
        <p:txBody>
          <a:bodyPr/>
          <a:lstStyle/>
          <a:p>
            <a:r>
              <a:rPr lang="en-US" dirty="0"/>
              <a:t>Exam 7 Prep Jan–Oct 2021</a:t>
            </a:r>
          </a:p>
          <a:p>
            <a:pPr lvl="1"/>
            <a:r>
              <a:rPr lang="en-US" dirty="0"/>
              <a:t>Essential documents, Authorizations, …</a:t>
            </a:r>
          </a:p>
          <a:p>
            <a:pPr lvl="2"/>
            <a:r>
              <a:rPr lang="en-US" dirty="0"/>
              <a:t>Task Area B proposals/budget</a:t>
            </a:r>
          </a:p>
          <a:p>
            <a:pPr lvl="2"/>
            <a:r>
              <a:rPr lang="en-US" dirty="0"/>
              <a:t>Protocol January – March (Design Committee)</a:t>
            </a:r>
          </a:p>
          <a:p>
            <a:pPr lvl="2"/>
            <a:r>
              <a:rPr lang="en-US" dirty="0"/>
              <a:t>Operations Manual (Clinical Operations)</a:t>
            </a:r>
          </a:p>
          <a:p>
            <a:pPr lvl="2"/>
            <a:r>
              <a:rPr lang="en-US" dirty="0" err="1"/>
              <a:t>sIRB</a:t>
            </a:r>
            <a:endParaRPr lang="en-US" dirty="0"/>
          </a:p>
          <a:p>
            <a:pPr lvl="2"/>
            <a:r>
              <a:rPr lang="en-US" dirty="0"/>
              <a:t>OSMB Review</a:t>
            </a:r>
          </a:p>
          <a:p>
            <a:pPr lvl="1"/>
            <a:r>
              <a:rPr lang="en-US" dirty="0"/>
              <a:t>Programming</a:t>
            </a:r>
          </a:p>
          <a:p>
            <a:pPr lvl="1"/>
            <a:r>
              <a:rPr lang="en-US" dirty="0"/>
              <a:t>Site preparation (Hiring, training, certification, …)</a:t>
            </a:r>
          </a:p>
          <a:p>
            <a:pPr lvl="1"/>
            <a:r>
              <a:rPr lang="en-US" dirty="0"/>
              <a:t>Central Training</a:t>
            </a:r>
          </a:p>
          <a:p>
            <a:pPr lvl="1"/>
            <a:r>
              <a:rPr lang="en-US" dirty="0"/>
              <a:t>Pilot</a:t>
            </a:r>
          </a:p>
        </p:txBody>
      </p:sp>
    </p:spTree>
    <p:extLst>
      <p:ext uri="{BB962C8B-B14F-4D97-AF65-F5344CB8AC3E}">
        <p14:creationId xmlns:p14="http://schemas.microsoft.com/office/powerpoint/2010/main" val="42071222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06B299-389C-4B97-95FA-59F95E834D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Timeline (suggested)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C87034A9-62E5-4F0B-83F9-4F0728C88CC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" y="1044192"/>
            <a:ext cx="8128000" cy="3524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46802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A5546A-6193-4BE0-B75A-0C2A4FFC1B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46FDEB-C14F-4118-8883-70951EC6A0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8800" y="1127125"/>
            <a:ext cx="7010400" cy="2900362"/>
          </a:xfrm>
        </p:spPr>
        <p:txBody>
          <a:bodyPr/>
          <a:lstStyle/>
          <a:p>
            <a:r>
              <a:rPr lang="en-US" dirty="0"/>
              <a:t>Exam conduct 18 months</a:t>
            </a:r>
          </a:p>
          <a:p>
            <a:pPr lvl="1"/>
            <a:r>
              <a:rPr lang="en-US" dirty="0"/>
              <a:t>Oct 19, 2021 - Apr 18, 2023</a:t>
            </a:r>
          </a:p>
          <a:p>
            <a:r>
              <a:rPr lang="en-US" dirty="0"/>
              <a:t>Exam Closeout 3 months</a:t>
            </a:r>
          </a:p>
          <a:p>
            <a:pPr lvl="1"/>
            <a:r>
              <a:rPr lang="en-US" dirty="0"/>
              <a:t>Apr 19 – July 18, 2023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78770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2FACCD-0EED-40CD-9F17-4B4D85E305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 7 Core Parameters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B97202-FD05-433A-AB34-C4F5579D18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3,000 target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3A82D30F-0BA8-49BD-ABE2-A64BC7BADA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0865364"/>
              </p:ext>
            </p:extLst>
          </p:nvPr>
        </p:nvGraphicFramePr>
        <p:xfrm>
          <a:off x="1268247" y="1892302"/>
          <a:ext cx="3934373" cy="211379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90523">
                  <a:extLst>
                    <a:ext uri="{9D8B030D-6E8A-4147-A177-3AD203B41FA5}">
                      <a16:colId xmlns:a16="http://schemas.microsoft.com/office/drawing/2014/main" val="2800194462"/>
                    </a:ext>
                  </a:extLst>
                </a:gridCol>
                <a:gridCol w="2443850">
                  <a:extLst>
                    <a:ext uri="{9D8B030D-6E8A-4147-A177-3AD203B41FA5}">
                      <a16:colId xmlns:a16="http://schemas.microsoft.com/office/drawing/2014/main" val="1444523354"/>
                    </a:ext>
                  </a:extLst>
                </a:gridCol>
              </a:tblGrid>
              <a:tr h="42558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Exam 7 Estimate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(2022 CY)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26364918"/>
                  </a:ext>
                </a:extLst>
              </a:tr>
              <a:tr h="24117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3: WFU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475 (15.8%)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60894290"/>
                  </a:ext>
                </a:extLst>
              </a:tr>
              <a:tr h="24117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4: COL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530 (17.7%)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83988268"/>
                  </a:ext>
                </a:extLst>
              </a:tr>
              <a:tr h="24117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5: JHU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410 (13.6%)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76332379"/>
                  </a:ext>
                </a:extLst>
              </a:tr>
              <a:tr h="24117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6: UMN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505 (16.8%)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21725913"/>
                  </a:ext>
                </a:extLst>
              </a:tr>
              <a:tr h="24117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7: NWU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555 (18.6%)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16644767"/>
                  </a:ext>
                </a:extLst>
              </a:tr>
              <a:tr h="24117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8: UCLA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525 (17.6%)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2954843"/>
                  </a:ext>
                </a:extLst>
              </a:tr>
              <a:tr h="24117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Total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3,000  (100%)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26537077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9D106B0E-5A3F-4816-B96C-B8C1CE8370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5375" y="1801813"/>
            <a:ext cx="812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24083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6569</TotalTime>
  <Pages>29</Pages>
  <Words>339</Words>
  <Application>Microsoft Office PowerPoint</Application>
  <PresentationFormat>Custom</PresentationFormat>
  <Paragraphs>83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Helvetica</vt:lpstr>
      <vt:lpstr>Office Theme</vt:lpstr>
      <vt:lpstr>PowerPoint Presentation</vt:lpstr>
      <vt:lpstr>Outline</vt:lpstr>
      <vt:lpstr>Timeline</vt:lpstr>
      <vt:lpstr>Timeline</vt:lpstr>
      <vt:lpstr>Timeline</vt:lpstr>
      <vt:lpstr>Timeline</vt:lpstr>
      <vt:lpstr>Timeline (suggested)</vt:lpstr>
      <vt:lpstr>Timeline</vt:lpstr>
      <vt:lpstr>Exam 7 Core Parameters</vt:lpstr>
      <vt:lpstr>Exam 7 Core Parameters</vt:lpstr>
      <vt:lpstr>Exam 7 Core components</vt:lpstr>
      <vt:lpstr>Exam 7 Core components</vt:lpstr>
      <vt:lpstr>Exam 7 Ancillary Components</vt:lpstr>
      <vt:lpstr>Exam 7 Ancillary Component Highlights (Proposed)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Division of Epidemiology</dc:creator>
  <cp:lastModifiedBy>W. Craig Johnson</cp:lastModifiedBy>
  <cp:revision>1245</cp:revision>
  <cp:lastPrinted>2009-02-25T18:00:47Z</cp:lastPrinted>
  <dcterms:created xsi:type="dcterms:W3CDTF">1998-03-30T12:23:32Z</dcterms:created>
  <dcterms:modified xsi:type="dcterms:W3CDTF">2020-06-29T22:12:43Z</dcterms:modified>
</cp:coreProperties>
</file>