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393" r:id="rId2"/>
    <p:sldId id="401" r:id="rId3"/>
    <p:sldId id="407" r:id="rId4"/>
    <p:sldId id="408" r:id="rId5"/>
    <p:sldId id="402" r:id="rId6"/>
    <p:sldId id="410" r:id="rId7"/>
    <p:sldId id="412" r:id="rId8"/>
    <p:sldId id="411" r:id="rId9"/>
    <p:sldId id="403" r:id="rId10"/>
    <p:sldId id="413" r:id="rId11"/>
    <p:sldId id="405" r:id="rId12"/>
    <p:sldId id="406" r:id="rId13"/>
    <p:sldId id="404" r:id="rId14"/>
    <p:sldId id="409" r:id="rId15"/>
  </p:sldIdLst>
  <p:sldSz cx="8128000" cy="4572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>
          <p15:clr>
            <a:srgbClr val="A4A3A4"/>
          </p15:clr>
        </p15:guide>
        <p15:guide id="2" pos="25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95AB7"/>
    <a:srgbClr val="618FFD"/>
    <a:srgbClr val="A2FFA3"/>
    <a:srgbClr val="919191"/>
    <a:srgbClr val="8CF4EA"/>
    <a:srgbClr val="A2C1FE"/>
    <a:srgbClr val="CECEC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82" d="100"/>
          <a:sy n="182" d="100"/>
        </p:scale>
        <p:origin x="156" y="150"/>
      </p:cViewPr>
      <p:guideLst>
        <p:guide orient="horz" pos="1440"/>
        <p:guide pos="25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3588" y="12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. Craig Johnson" userId="39fe24cb-ac02-495d-b97e-e255935fa590" providerId="ADAL" clId="{DAB25A13-10FC-45EC-8AAA-21B8E57B1540}"/>
    <pc:docChg chg="undo custSel modSld">
      <pc:chgData name="W. Craig Johnson" userId="39fe24cb-ac02-495d-b97e-e255935fa590" providerId="ADAL" clId="{DAB25A13-10FC-45EC-8AAA-21B8E57B1540}" dt="2018-03-28T13:39:54.354" v="76" actId="6549"/>
      <pc:docMkLst>
        <pc:docMk/>
      </pc:docMkLst>
      <pc:sldChg chg="modSp">
        <pc:chgData name="W. Craig Johnson" userId="39fe24cb-ac02-495d-b97e-e255935fa590" providerId="ADAL" clId="{DAB25A13-10FC-45EC-8AAA-21B8E57B1540}" dt="2018-03-28T13:39:54.354" v="76" actId="6549"/>
        <pc:sldMkLst>
          <pc:docMk/>
          <pc:sldMk cId="0" sldId="420"/>
        </pc:sldMkLst>
        <pc:spChg chg="mod">
          <ac:chgData name="W. Craig Johnson" userId="39fe24cb-ac02-495d-b97e-e255935fa590" providerId="ADAL" clId="{DAB25A13-10FC-45EC-8AAA-21B8E57B1540}" dt="2018-03-28T13:39:54.354" v="76" actId="6549"/>
          <ac:spMkLst>
            <pc:docMk/>
            <pc:sldMk cId="0" sldId="420"/>
            <ac:spMk id="16387" creationId="{5D7A6F2F-721E-41A2-B437-4BF129AC16C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A5E2DDF-A1D7-4DD0-A26C-32E16AFC5A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6050" y="1149350"/>
            <a:ext cx="4038600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9DA5A62-4069-4C76-A0EA-F65C55C2D7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BCB6F83-7C9B-4890-9C02-56D8CCB40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748242"/>
            <a:ext cx="6096000" cy="1591733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2401359"/>
            <a:ext cx="6096000" cy="1103841"/>
          </a:xfrm>
        </p:spPr>
        <p:txBody>
          <a:bodyPr/>
          <a:lstStyle>
            <a:lvl1pPr marL="0" indent="0" algn="ctr">
              <a:buNone/>
              <a:defRPr sz="1600"/>
            </a:lvl1pPr>
            <a:lvl2pPr marL="304815" indent="0" algn="ctr">
              <a:buNone/>
              <a:defRPr sz="1333"/>
            </a:lvl2pPr>
            <a:lvl3pPr marL="609630" indent="0" algn="ctr">
              <a:buNone/>
              <a:defRPr sz="1200"/>
            </a:lvl3pPr>
            <a:lvl4pPr marL="914446" indent="0" algn="ctr">
              <a:buNone/>
              <a:defRPr sz="1067"/>
            </a:lvl4pPr>
            <a:lvl5pPr marL="1219261" indent="0" algn="ctr">
              <a:buNone/>
              <a:defRPr sz="1067"/>
            </a:lvl5pPr>
            <a:lvl6pPr marL="1524076" indent="0" algn="ctr">
              <a:buNone/>
              <a:defRPr sz="1067"/>
            </a:lvl6pPr>
            <a:lvl7pPr marL="1828891" indent="0" algn="ctr">
              <a:buNone/>
              <a:defRPr sz="1067"/>
            </a:lvl7pPr>
            <a:lvl8pPr marL="2133707" indent="0" algn="ctr">
              <a:buNone/>
              <a:defRPr sz="1067"/>
            </a:lvl8pPr>
            <a:lvl9pPr marL="2438522" indent="0" algn="ctr">
              <a:buNone/>
              <a:defRPr sz="10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36F59-49F2-4E5E-952F-D932B7912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ECCA1-3082-4DD0-AC26-FF57AA7B481C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3ADEF-8E8C-4338-B2B7-DB75276D0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ED42D-B1FB-489A-A5E8-4F6F39A4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663A3-D266-4581-96C2-55DBFE7CB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44044-4332-4BAF-B645-61791AA1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D8C44-1CC0-48EA-8E8B-B99736F284DB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D22FE-9063-4F57-9050-2A35DCF7F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A7DA4-AB24-4E86-808F-B2FA8106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6E6C5-1CAC-4541-97E1-BAA8DC1B6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4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6600" y="243417"/>
            <a:ext cx="1752600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800" y="243417"/>
            <a:ext cx="5156200" cy="387455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BE9B8-B988-45B8-A072-5F0F8F7DC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2F208-ACE6-486E-9CE8-B7026F5D14E6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8176A-533D-4FE4-BD52-5C0C9CE1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94CEA-7163-4379-AB20-F7B340A92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96D44-9299-4CF2-AF2E-E78EB2287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3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26BF010A-08FF-4DEE-91C4-2A1FAA0BD5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4117975"/>
            <a:ext cx="7350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 i="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000" baseline="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8CA06B5-7A2F-4E59-8D33-ADB44EBA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F5066-8B1C-4D4C-8529-9EFA3CB8E256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582531-D3D5-4D5F-9E69-861D4480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ADCDE9-3331-4A88-AB96-61BE648D6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149B8-8870-4335-AF85-62A2E51E4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1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567" y="1139826"/>
            <a:ext cx="7010400" cy="19018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567" y="3059642"/>
            <a:ext cx="7010400" cy="10001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AB2BC-741C-4D05-89C3-3AE7B5758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DF826-A562-4BF8-90F5-04C1872DC554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CC81A-5659-4358-BEDA-9049FEF7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34C56-1A78-4D1D-AAD8-B7CE61D5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25D8E-3033-4164-ABFE-29250A539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13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800" y="1217083"/>
            <a:ext cx="3454400" cy="29008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217083"/>
            <a:ext cx="3454400" cy="29008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6D2BE-A3ED-4E00-B564-84C6E4E3B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B2D2B-FA22-4E55-85EF-F1572A72E12C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9FCDC0-CF3A-4173-AAD0-9E47AA98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043DB50-A1AD-4926-8CD8-215489BEB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799E-DD58-464A-9D16-2B66F7803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7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859" y="243417"/>
            <a:ext cx="701040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859" y="1120775"/>
            <a:ext cx="3438525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859" y="1670050"/>
            <a:ext cx="3438525" cy="24563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4800" y="1120775"/>
            <a:ext cx="3455459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4800" y="1670050"/>
            <a:ext cx="3455459" cy="24563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59B6B4F-795B-4C4F-BD98-4280828A2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80CFF-AC51-4F6A-91D6-F84C57C93AC4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478528-7331-41B2-A8AE-D2F4719F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E70FAE-7417-4A58-921B-E8BB7FAF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F865E-F870-484E-984C-D590E9F7A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5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07E4384-E55F-43FC-A328-DBF3B0A03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4F127-8A21-4B58-8DD5-8D4199044914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5BDCE8D-2976-4B47-8C1E-FE9DC3D0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DED6B5-6370-4F94-A0BF-7A282B678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2DB6-6785-4E0D-BB41-22E80E62B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2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3B2F5D5-4342-49D7-A805-1EB677CDD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E9DEB-BE41-4EAD-BC64-D51E2089500B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F3A55-6F34-4E68-8365-BE485D755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DC05C0-31B2-476C-BB30-A7BDF61B9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D37B6-A9F3-4E54-B39A-A12F5DD5D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4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859" y="304800"/>
            <a:ext cx="2621491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5459" y="658284"/>
            <a:ext cx="4114800" cy="3249083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859" y="1371600"/>
            <a:ext cx="2621491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863542-1314-414E-AD93-09AF10A5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2B0A-5086-4851-AA40-E86CF0947BAC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68A5B6-3B71-461E-A230-00DC2289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322865-12F6-4F30-986F-54C92B85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D037-2D5D-4BDC-BB88-9A7225EB7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9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859" y="304800"/>
            <a:ext cx="2621491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5459" y="658284"/>
            <a:ext cx="4114800" cy="3249083"/>
          </a:xfrm>
        </p:spPr>
        <p:txBody>
          <a:bodyPr rtlCol="0">
            <a:normAutofit/>
          </a:bodyPr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859" y="1371600"/>
            <a:ext cx="2621491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015517A-D8DA-4ED4-9F1D-A3B3B1D9C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E926E-B297-4D65-9686-B9BD8859D8E7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CDACCC1-30CB-481B-A339-5354C5F42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5EB6AD-A1FB-4F27-B961-FD3583706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B9C4-B64C-4BCD-AF25-C2CAA1096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6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2A80294-6641-46DB-B8FE-34EA3E094E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8800" y="242888"/>
            <a:ext cx="70104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8D903B0-8E5F-463C-AE66-6AD4B031F4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58800" y="1217613"/>
            <a:ext cx="7010400" cy="290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18630-167C-40FC-8E95-582088EB68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8800" y="4237038"/>
            <a:ext cx="1828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48BDA6-04E1-49B2-A561-5D77F26D548C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A4515-A312-4F50-8206-F5091F4AA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2400" y="4237038"/>
            <a:ext cx="2743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B3364-E22D-4F2D-BC48-17AA3C52A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40400" y="4237038"/>
            <a:ext cx="1828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D8CF8B-7036-402E-8944-03DE64803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609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09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2pPr>
      <a:lvl3pPr algn="l" defTabSz="609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3pPr>
      <a:lvl4pPr algn="l" defTabSz="609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4pPr>
      <a:lvl5pPr algn="l" defTabSz="609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09600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09600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09600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09600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52400" indent="-152400" algn="l" defTabSz="609600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52400" algn="l" defTabSz="609600" rtl="0" eaLnBrk="0" fontAlgn="base" hangingPunct="0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00" indent="-152400" algn="l" defTabSz="609600" rtl="0" eaLnBrk="0" fontAlgn="base" hangingPunct="0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00" indent="-152400" algn="l" defTabSz="609600" rtl="0" eaLnBrk="0" fontAlgn="base" hangingPunct="0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52400" algn="l" defTabSz="609600" rtl="0" eaLnBrk="0" fontAlgn="base" hangingPunct="0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7B4F9EF-A555-4DF7-9645-BDB4DAA27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" y="1457325"/>
            <a:ext cx="6858000" cy="1443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600" dirty="0">
                <a:solidFill>
                  <a:schemeClr val="accent5">
                    <a:lumMod val="75000"/>
                  </a:schemeClr>
                </a:solidFill>
              </a:rPr>
              <a:t>Exam 7 Plans and Preparation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3200" dirty="0">
              <a:solidFill>
                <a:schemeClr val="accent5">
                  <a:lumMod val="75000"/>
                </a:schemeClr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000" dirty="0"/>
              <a:t>June 29, 2020</a:t>
            </a:r>
          </a:p>
        </p:txBody>
      </p:sp>
      <p:pic>
        <p:nvPicPr>
          <p:cNvPr id="4100" name="Picture 4" descr="mesalogo">
            <a:extLst>
              <a:ext uri="{FF2B5EF4-FFF2-40B4-BE49-F238E27FC236}">
                <a16:creationId xmlns:a16="http://schemas.microsoft.com/office/drawing/2014/main" id="{EEF92197-492C-451B-B949-76458C315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492125"/>
            <a:ext cx="1087437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FACCD-0EED-40CD-9F17-4B4D85E30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7 Core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7202-FD05-433A-AB34-C4F5579D1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Emphasis on retention</a:t>
            </a:r>
          </a:p>
          <a:p>
            <a:pPr lvl="1"/>
            <a:r>
              <a:rPr lang="en-US" dirty="0"/>
              <a:t>Suggested approach: Participant Chooses how much they want to do</a:t>
            </a:r>
          </a:p>
          <a:p>
            <a:pPr lvl="1"/>
            <a:r>
              <a:rPr lang="en-US" dirty="0"/>
              <a:t>Complete everything possible outside of the clinic</a:t>
            </a:r>
          </a:p>
          <a:p>
            <a:pPr lvl="2"/>
            <a:r>
              <a:rPr lang="en-US" dirty="0"/>
              <a:t>phone, online, mail, home, … </a:t>
            </a:r>
          </a:p>
          <a:p>
            <a:r>
              <a:rPr lang="en-US" dirty="0"/>
              <a:t>Total time commitment &lt;8 </a:t>
            </a:r>
            <a:r>
              <a:rPr lang="en-US" dirty="0" err="1"/>
              <a:t>hrs</a:t>
            </a:r>
            <a:endParaRPr lang="en-US" dirty="0"/>
          </a:p>
          <a:p>
            <a:pPr lvl="1"/>
            <a:r>
              <a:rPr lang="en-US" dirty="0"/>
              <a:t>Core Exam ~90 minutes</a:t>
            </a:r>
          </a:p>
          <a:p>
            <a:pPr lvl="1"/>
            <a:r>
              <a:rPr lang="en-US" dirty="0"/>
              <a:t>Ancillary studies have added ~30-90 minutes each (based on Exam 5 and 6) </a:t>
            </a:r>
          </a:p>
        </p:txBody>
      </p:sp>
    </p:spTree>
    <p:extLst>
      <p:ext uri="{BB962C8B-B14F-4D97-AF65-F5344CB8AC3E}">
        <p14:creationId xmlns:p14="http://schemas.microsoft.com/office/powerpoint/2010/main" val="149328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FACCD-0EED-40CD-9F17-4B4D85E30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7 Core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7202-FD05-433A-AB34-C4F5579D1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Reception and consent</a:t>
            </a:r>
          </a:p>
          <a:p>
            <a:r>
              <a:rPr lang="en-US" dirty="0"/>
              <a:t>Anthropometry</a:t>
            </a:r>
          </a:p>
          <a:p>
            <a:r>
              <a:rPr lang="en-US" dirty="0"/>
              <a:t>Blood pressure</a:t>
            </a:r>
          </a:p>
          <a:p>
            <a:r>
              <a:rPr lang="en-US" dirty="0"/>
              <a:t>Specimen collection and lab processing</a:t>
            </a:r>
          </a:p>
          <a:p>
            <a:pPr lvl="1"/>
            <a:r>
              <a:rPr lang="en-US" dirty="0"/>
              <a:t>Blood volume 70mL total</a:t>
            </a:r>
          </a:p>
          <a:p>
            <a:pPr lvl="2"/>
            <a:r>
              <a:rPr lang="en-US" dirty="0" err="1"/>
              <a:t>chol</a:t>
            </a:r>
            <a:r>
              <a:rPr lang="en-US" dirty="0"/>
              <a:t>, glucose, A1c, creatinine, AS, QC, Repository, …</a:t>
            </a:r>
          </a:p>
          <a:p>
            <a:pPr lvl="1"/>
            <a:r>
              <a:rPr lang="en-US" dirty="0"/>
              <a:t>Spot Urine collection</a:t>
            </a:r>
          </a:p>
          <a:p>
            <a:pPr lvl="2"/>
            <a:r>
              <a:rPr lang="en-US" dirty="0"/>
              <a:t>creatinine, albumin</a:t>
            </a:r>
          </a:p>
        </p:txBody>
      </p:sp>
    </p:spTree>
    <p:extLst>
      <p:ext uri="{BB962C8B-B14F-4D97-AF65-F5344CB8AC3E}">
        <p14:creationId xmlns:p14="http://schemas.microsoft.com/office/powerpoint/2010/main" val="1790466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FACCD-0EED-40CD-9F17-4B4D85E30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7 Core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7202-FD05-433A-AB34-C4F5579D1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Medical History</a:t>
            </a:r>
          </a:p>
          <a:p>
            <a:r>
              <a:rPr lang="en-US" dirty="0"/>
              <a:t>Personal History</a:t>
            </a:r>
          </a:p>
          <a:p>
            <a:r>
              <a:rPr lang="en-US" dirty="0"/>
              <a:t>Health and Life</a:t>
            </a:r>
          </a:p>
          <a:p>
            <a:r>
              <a:rPr lang="en-US" dirty="0"/>
              <a:t>Medications</a:t>
            </a:r>
          </a:p>
          <a:p>
            <a:r>
              <a:rPr lang="en-US" dirty="0"/>
              <a:t>Physical Activity</a:t>
            </a:r>
          </a:p>
          <a:p>
            <a:r>
              <a:rPr lang="en-US" dirty="0"/>
              <a:t>FFQ/Diet? </a:t>
            </a:r>
          </a:p>
        </p:txBody>
      </p:sp>
    </p:spTree>
    <p:extLst>
      <p:ext uri="{BB962C8B-B14F-4D97-AF65-F5344CB8AC3E}">
        <p14:creationId xmlns:p14="http://schemas.microsoft.com/office/powerpoint/2010/main" val="9095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F87CC-E3D2-4092-B07A-2AD2E17ED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7 Ancillary Components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85B3EBD-9C87-47DE-B2B5-A03D168D80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1" y="1127125"/>
            <a:ext cx="3107166" cy="3449313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B726338-EEEA-4F2D-9802-AD4FA28BE551}"/>
              </a:ext>
            </a:extLst>
          </p:cNvPr>
          <p:cNvSpPr txBox="1">
            <a:spLocks/>
          </p:cNvSpPr>
          <p:nvPr/>
        </p:nvSpPr>
        <p:spPr bwMode="auto">
          <a:xfrm>
            <a:off x="3426311" y="1316527"/>
            <a:ext cx="4701689" cy="193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52400" indent="-152400" algn="l" defTabSz="609600" rtl="0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52400" algn="l" defTabSz="609600" rtl="0" eaLnBrk="0" fontAlgn="base" hangingPunct="0">
              <a:lnSpc>
                <a:spcPct val="90000"/>
              </a:lnSpc>
              <a:spcBef>
                <a:spcPts val="3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00" indent="-152400" algn="l" defTabSz="609600" rtl="0" eaLnBrk="0" fontAlgn="base" hangingPunct="0">
              <a:lnSpc>
                <a:spcPct val="90000"/>
              </a:lnSpc>
              <a:spcBef>
                <a:spcPts val="3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00" indent="-152400" algn="l" defTabSz="609600" rtl="0" eaLnBrk="0" fontAlgn="base" hangingPunct="0">
              <a:lnSpc>
                <a:spcPct val="90000"/>
              </a:lnSpc>
              <a:spcBef>
                <a:spcPts val="3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152400" algn="l" defTabSz="609600" rtl="0" eaLnBrk="0" fontAlgn="base" hangingPunct="0">
              <a:lnSpc>
                <a:spcPct val="90000"/>
              </a:lnSpc>
              <a:spcBef>
                <a:spcPts val="3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Follows Exam 5 &amp; 6 Model</a:t>
            </a:r>
          </a:p>
          <a:p>
            <a:r>
              <a:rPr lang="en-US" sz="2400" dirty="0"/>
              <a:t>Ancillary Studies -&gt; exciting science</a:t>
            </a:r>
          </a:p>
          <a:p>
            <a:r>
              <a:rPr lang="en-US" sz="2400" dirty="0"/>
              <a:t>Single integrated Exam</a:t>
            </a:r>
          </a:p>
          <a:p>
            <a:r>
              <a:rPr lang="en-US" sz="2400" dirty="0"/>
              <a:t>Avoid delayed or “soft” start</a:t>
            </a:r>
          </a:p>
        </p:txBody>
      </p:sp>
    </p:spTree>
    <p:extLst>
      <p:ext uri="{BB962C8B-B14F-4D97-AF65-F5344CB8AC3E}">
        <p14:creationId xmlns:p14="http://schemas.microsoft.com/office/powerpoint/2010/main" val="3944503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F87CC-E3D2-4092-B07A-2AD2E17ED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Exam 7 Ancillary Component Highlights (Proposed)</a:t>
            </a:r>
          </a:p>
        </p:txBody>
      </p:sp>
    </p:spTree>
    <p:extLst>
      <p:ext uri="{BB962C8B-B14F-4D97-AF65-F5344CB8AC3E}">
        <p14:creationId xmlns:p14="http://schemas.microsoft.com/office/powerpoint/2010/main" val="2038485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895F9-6604-42C1-83D2-C7705817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90525"/>
            <a:ext cx="4149725" cy="600075"/>
          </a:xfrm>
        </p:spPr>
        <p:txBody>
          <a:bodyPr rtlCol="0">
            <a:normAutofit fontScale="90000"/>
          </a:bodyPr>
          <a:lstStyle/>
          <a:p>
            <a:pPr defTabSz="609630" eaLnBrk="1" fontAlgn="auto" hangingPunct="1">
              <a:spcAft>
                <a:spcPts val="0"/>
              </a:spcAft>
              <a:defRPr/>
            </a:pPr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E0FD1-5F46-4982-A18A-BEF194058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Timeline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Core Exam Components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Ancillary Study Proposals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5546A-6193-4BE0-B75A-0C2A4FFC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74AD665D-D94A-434D-AA96-4FDB921575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148" y="1217613"/>
            <a:ext cx="7352778" cy="290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761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5546A-6193-4BE0-B75A-0C2A4FFC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E6B3273-08F2-4C34-82F8-38B90A3302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808" y="1022022"/>
            <a:ext cx="7624565" cy="23423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7D44AFA-D820-4A99-9776-0AC418B00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799" y="3738823"/>
            <a:ext cx="5716741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5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5546A-6193-4BE0-B75A-0C2A4FFC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6FDEB-C14F-4118-8883-70951EC6A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7 AS/Grant proposals</a:t>
            </a:r>
          </a:p>
          <a:p>
            <a:pPr lvl="1"/>
            <a:r>
              <a:rPr lang="en-US" dirty="0"/>
              <a:t>Grant Proposals submissions Oct/Nov 2020</a:t>
            </a:r>
          </a:p>
          <a:p>
            <a:pPr lvl="2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/only</a:t>
            </a:r>
          </a:p>
          <a:p>
            <a:pPr lvl="2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submissions</a:t>
            </a:r>
          </a:p>
          <a:p>
            <a:pPr lvl="1"/>
            <a:r>
              <a:rPr lang="en-US" dirty="0"/>
              <a:t>Ancillary Study proposals submissions due August 2020</a:t>
            </a:r>
          </a:p>
        </p:txBody>
      </p:sp>
    </p:spTree>
    <p:extLst>
      <p:ext uri="{BB962C8B-B14F-4D97-AF65-F5344CB8AC3E}">
        <p14:creationId xmlns:p14="http://schemas.microsoft.com/office/powerpoint/2010/main" val="31503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5546A-6193-4BE0-B75A-0C2A4FFC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6FDEB-C14F-4118-8883-70951EC6A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127125"/>
            <a:ext cx="7010400" cy="2900362"/>
          </a:xfrm>
        </p:spPr>
        <p:txBody>
          <a:bodyPr/>
          <a:lstStyle/>
          <a:p>
            <a:r>
              <a:rPr lang="en-US" dirty="0"/>
              <a:t>Exam 7 Prep Jan–Oct 2021</a:t>
            </a:r>
          </a:p>
          <a:p>
            <a:pPr lvl="1"/>
            <a:r>
              <a:rPr lang="en-US" dirty="0"/>
              <a:t>Essential documents, Authorizations, …</a:t>
            </a:r>
          </a:p>
          <a:p>
            <a:pPr lvl="2"/>
            <a:r>
              <a:rPr lang="en-US" dirty="0"/>
              <a:t>Task Area B proposals/budget</a:t>
            </a:r>
          </a:p>
          <a:p>
            <a:pPr lvl="2"/>
            <a:r>
              <a:rPr lang="en-US" dirty="0"/>
              <a:t>Protocol January – March (Design Committee)</a:t>
            </a:r>
          </a:p>
          <a:p>
            <a:pPr lvl="2"/>
            <a:r>
              <a:rPr lang="en-US" dirty="0"/>
              <a:t>Operations Manual (Clinical Operations)</a:t>
            </a:r>
          </a:p>
          <a:p>
            <a:pPr lvl="2"/>
            <a:r>
              <a:rPr lang="en-US" dirty="0" err="1"/>
              <a:t>sIRB</a:t>
            </a:r>
            <a:endParaRPr lang="en-US" dirty="0"/>
          </a:p>
          <a:p>
            <a:pPr lvl="2"/>
            <a:r>
              <a:rPr lang="en-US" dirty="0"/>
              <a:t>OSMB Review</a:t>
            </a:r>
          </a:p>
          <a:p>
            <a:pPr lvl="1"/>
            <a:r>
              <a:rPr lang="en-US" dirty="0"/>
              <a:t>Programming</a:t>
            </a:r>
          </a:p>
          <a:p>
            <a:pPr lvl="1"/>
            <a:r>
              <a:rPr lang="en-US" dirty="0"/>
              <a:t>Site preparation (Hiring, training, certification, …)</a:t>
            </a:r>
          </a:p>
          <a:p>
            <a:pPr lvl="1"/>
            <a:r>
              <a:rPr lang="en-US" dirty="0"/>
              <a:t>Central Training</a:t>
            </a:r>
          </a:p>
          <a:p>
            <a:pPr lvl="1"/>
            <a:r>
              <a:rPr lang="en-US" dirty="0"/>
              <a:t>Pilot</a:t>
            </a:r>
          </a:p>
        </p:txBody>
      </p:sp>
    </p:spTree>
    <p:extLst>
      <p:ext uri="{BB962C8B-B14F-4D97-AF65-F5344CB8AC3E}">
        <p14:creationId xmlns:p14="http://schemas.microsoft.com/office/powerpoint/2010/main" val="420712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6B299-389C-4B97-95FA-59F95E834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(suggested)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87034A9-62E5-4F0B-83F9-4F0728C88C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1044192"/>
            <a:ext cx="8128000" cy="352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8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5546A-6193-4BE0-B75A-0C2A4FFC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6FDEB-C14F-4118-8883-70951EC6A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127125"/>
            <a:ext cx="7010400" cy="2900362"/>
          </a:xfrm>
        </p:spPr>
        <p:txBody>
          <a:bodyPr/>
          <a:lstStyle/>
          <a:p>
            <a:r>
              <a:rPr lang="en-US" dirty="0"/>
              <a:t>Exam conduct 18 months</a:t>
            </a:r>
          </a:p>
          <a:p>
            <a:pPr lvl="1"/>
            <a:r>
              <a:rPr lang="en-US" dirty="0"/>
              <a:t>Oct 19, 2021 - Apr 18, 2023</a:t>
            </a:r>
          </a:p>
          <a:p>
            <a:r>
              <a:rPr lang="en-US" dirty="0"/>
              <a:t>Exam Closeout 3 months</a:t>
            </a:r>
          </a:p>
          <a:p>
            <a:pPr lvl="1"/>
            <a:r>
              <a:rPr lang="en-US" dirty="0"/>
              <a:t>Apr 19 – July 18, 2023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877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FACCD-0EED-40CD-9F17-4B4D85E30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7 Core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7202-FD05-433A-AB34-C4F5579D1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3,000 target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82D30F-0BA8-49BD-ABE2-A64BC7BAD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65364"/>
              </p:ext>
            </p:extLst>
          </p:nvPr>
        </p:nvGraphicFramePr>
        <p:xfrm>
          <a:off x="1268247" y="1892302"/>
          <a:ext cx="3934373" cy="2113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0523">
                  <a:extLst>
                    <a:ext uri="{9D8B030D-6E8A-4147-A177-3AD203B41FA5}">
                      <a16:colId xmlns:a16="http://schemas.microsoft.com/office/drawing/2014/main" val="2800194462"/>
                    </a:ext>
                  </a:extLst>
                </a:gridCol>
                <a:gridCol w="2443850">
                  <a:extLst>
                    <a:ext uri="{9D8B030D-6E8A-4147-A177-3AD203B41FA5}">
                      <a16:colId xmlns:a16="http://schemas.microsoft.com/office/drawing/2014/main" val="1444523354"/>
                    </a:ext>
                  </a:extLst>
                </a:gridCol>
              </a:tblGrid>
              <a:tr h="4255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Exam 7 Estimate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(2022 CY)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6364918"/>
                  </a:ext>
                </a:extLst>
              </a:tr>
              <a:tr h="2411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3: WFU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475 (15.8%)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0894290"/>
                  </a:ext>
                </a:extLst>
              </a:tr>
              <a:tr h="2411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4: COL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530 (17.7%)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3988268"/>
                  </a:ext>
                </a:extLst>
              </a:tr>
              <a:tr h="2411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5: JHU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410 (13.6%)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332379"/>
                  </a:ext>
                </a:extLst>
              </a:tr>
              <a:tr h="2411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6: UMN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505 (16.8%)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1725913"/>
                  </a:ext>
                </a:extLst>
              </a:tr>
              <a:tr h="2411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7: NWU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555 (18.6%)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644767"/>
                  </a:ext>
                </a:extLst>
              </a:tr>
              <a:tr h="2411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8: UCLA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525 (17.6%)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954843"/>
                  </a:ext>
                </a:extLst>
              </a:tr>
              <a:tr h="2411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3,000  (100%)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53707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D106B0E-5A3F-4816-B96C-B8C1CE837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375" y="1801813"/>
            <a:ext cx="812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408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6569</TotalTime>
  <Pages>29</Pages>
  <Words>339</Words>
  <Application>Microsoft Office PowerPoint</Application>
  <PresentationFormat>Custom</PresentationFormat>
  <Paragraphs>83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Office Theme</vt:lpstr>
      <vt:lpstr>PowerPoint Presentation</vt:lpstr>
      <vt:lpstr>Outline</vt:lpstr>
      <vt:lpstr>Timeline</vt:lpstr>
      <vt:lpstr>Timeline</vt:lpstr>
      <vt:lpstr>Timeline</vt:lpstr>
      <vt:lpstr>Timeline</vt:lpstr>
      <vt:lpstr>Timeline (suggested)</vt:lpstr>
      <vt:lpstr>Timeline</vt:lpstr>
      <vt:lpstr>Exam 7 Core Parameters</vt:lpstr>
      <vt:lpstr>Exam 7 Core Parameters</vt:lpstr>
      <vt:lpstr>Exam 7 Core components</vt:lpstr>
      <vt:lpstr>Exam 7 Core components</vt:lpstr>
      <vt:lpstr>Exam 7 Ancillary Components</vt:lpstr>
      <vt:lpstr>Exam 7 Ancillary Component Highlights (Proposed)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Division of Epidemiology</dc:creator>
  <cp:lastModifiedBy>W. Craig Johnson</cp:lastModifiedBy>
  <cp:revision>1245</cp:revision>
  <cp:lastPrinted>2009-02-25T18:00:47Z</cp:lastPrinted>
  <dcterms:created xsi:type="dcterms:W3CDTF">1998-03-30T12:23:32Z</dcterms:created>
  <dcterms:modified xsi:type="dcterms:W3CDTF">2020-06-29T22:12:43Z</dcterms:modified>
</cp:coreProperties>
</file>