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27" r:id="rId2"/>
    <p:sldId id="343" r:id="rId3"/>
    <p:sldId id="347" r:id="rId4"/>
    <p:sldId id="336" r:id="rId5"/>
    <p:sldId id="345" r:id="rId6"/>
    <p:sldId id="348" r:id="rId7"/>
    <p:sldId id="344" r:id="rId8"/>
    <p:sldId id="349" r:id="rId9"/>
    <p:sldId id="337" r:id="rId10"/>
    <p:sldId id="346" r:id="rId11"/>
    <p:sldId id="342" r:id="rId12"/>
    <p:sldId id="35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59"/>
  </p:normalViewPr>
  <p:slideViewPr>
    <p:cSldViewPr snapToGrid="0" snapToObjects="1">
      <p:cViewPr varScale="1">
        <p:scale>
          <a:sx n="87" d="100"/>
          <a:sy n="8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B7E52-31AD-444D-AFA7-D157BD672AA2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CEB674-C697-4B46-B9C0-DF3E9DEBD453}">
      <dgm:prSet custT="1"/>
      <dgm:spPr/>
      <dgm:t>
        <a:bodyPr/>
        <a:lstStyle/>
        <a:p>
          <a:r>
            <a:rPr lang="en-US" sz="4000" dirty="0"/>
            <a:t>Updates Visit A (2019-2021)</a:t>
          </a:r>
        </a:p>
      </dgm:t>
    </dgm:pt>
    <dgm:pt modelId="{90E870B0-913D-4083-A65E-05C848330404}" type="parTrans" cxnId="{F28B548B-B847-42B3-9997-405CC392E206}">
      <dgm:prSet/>
      <dgm:spPr/>
      <dgm:t>
        <a:bodyPr/>
        <a:lstStyle/>
        <a:p>
          <a:endParaRPr lang="en-US" sz="1200"/>
        </a:p>
      </dgm:t>
    </dgm:pt>
    <dgm:pt modelId="{AF169074-FE1E-4EFC-8F9D-3421DA0E93A6}" type="sibTrans" cxnId="{F28B548B-B847-42B3-9997-405CC392E206}">
      <dgm:prSet/>
      <dgm:spPr/>
      <dgm:t>
        <a:bodyPr/>
        <a:lstStyle/>
        <a:p>
          <a:endParaRPr lang="en-US" sz="1200"/>
        </a:p>
      </dgm:t>
    </dgm:pt>
    <dgm:pt modelId="{682C55AC-DED5-43A7-961D-B47F9D7DA085}">
      <dgm:prSet custT="1"/>
      <dgm:spPr/>
      <dgm:t>
        <a:bodyPr/>
        <a:lstStyle/>
        <a:p>
          <a:r>
            <a:rPr lang="en-US" sz="4000" dirty="0"/>
            <a:t>COVID-19 delays and restart</a:t>
          </a:r>
        </a:p>
      </dgm:t>
    </dgm:pt>
    <dgm:pt modelId="{C616FDE1-8772-4545-9DD0-81FC3F3DFF79}" type="parTrans" cxnId="{52482D66-2FD4-49F6-A53F-FE0CC579AE95}">
      <dgm:prSet/>
      <dgm:spPr/>
      <dgm:t>
        <a:bodyPr/>
        <a:lstStyle/>
        <a:p>
          <a:endParaRPr lang="en-US" sz="1200"/>
        </a:p>
      </dgm:t>
    </dgm:pt>
    <dgm:pt modelId="{BF23FCA4-7463-4E03-A065-06FCC5B98D6D}" type="sibTrans" cxnId="{52482D66-2FD4-49F6-A53F-FE0CC579AE95}">
      <dgm:prSet/>
      <dgm:spPr/>
      <dgm:t>
        <a:bodyPr/>
        <a:lstStyle/>
        <a:p>
          <a:endParaRPr lang="en-US" sz="1200"/>
        </a:p>
      </dgm:t>
    </dgm:pt>
    <dgm:pt modelId="{0710B731-0A45-4018-A363-9E3815D1F1B9}">
      <dgm:prSet custT="1"/>
      <dgm:spPr/>
      <dgm:t>
        <a:bodyPr/>
        <a:lstStyle/>
        <a:p>
          <a:r>
            <a:rPr lang="en-US" sz="4000" dirty="0"/>
            <a:t>Next Steps</a:t>
          </a:r>
        </a:p>
      </dgm:t>
    </dgm:pt>
    <dgm:pt modelId="{A190A522-AF98-4A63-B0DC-AC709A11BF25}" type="parTrans" cxnId="{85899971-2B15-4534-A1CA-1E4BA7A2D89B}">
      <dgm:prSet/>
      <dgm:spPr/>
      <dgm:t>
        <a:bodyPr/>
        <a:lstStyle/>
        <a:p>
          <a:endParaRPr lang="en-US" sz="1200"/>
        </a:p>
      </dgm:t>
    </dgm:pt>
    <dgm:pt modelId="{07FB332D-C0BA-48B8-A03C-336E8422D3D4}" type="sibTrans" cxnId="{85899971-2B15-4534-A1CA-1E4BA7A2D89B}">
      <dgm:prSet/>
      <dgm:spPr/>
      <dgm:t>
        <a:bodyPr/>
        <a:lstStyle/>
        <a:p>
          <a:endParaRPr lang="en-US" sz="1200"/>
        </a:p>
      </dgm:t>
    </dgm:pt>
    <dgm:pt modelId="{BFF79803-5BC0-5B42-836A-E122EF87C762}" type="pres">
      <dgm:prSet presAssocID="{C64B7E52-31AD-444D-AFA7-D157BD672AA2}" presName="vert0" presStyleCnt="0">
        <dgm:presLayoutVars>
          <dgm:dir/>
          <dgm:animOne val="branch"/>
          <dgm:animLvl val="lvl"/>
        </dgm:presLayoutVars>
      </dgm:prSet>
      <dgm:spPr/>
    </dgm:pt>
    <dgm:pt modelId="{FFE7ACD6-3370-0D45-AEDA-3CE616DB0168}" type="pres">
      <dgm:prSet presAssocID="{2ACEB674-C697-4B46-B9C0-DF3E9DEBD453}" presName="thickLine" presStyleLbl="alignNode1" presStyleIdx="0" presStyleCnt="3"/>
      <dgm:spPr/>
    </dgm:pt>
    <dgm:pt modelId="{AADA3602-8058-2B42-96A5-2008A03E2C87}" type="pres">
      <dgm:prSet presAssocID="{2ACEB674-C697-4B46-B9C0-DF3E9DEBD453}" presName="horz1" presStyleCnt="0"/>
      <dgm:spPr/>
    </dgm:pt>
    <dgm:pt modelId="{9D917063-2795-B940-8BD2-9E62E397414E}" type="pres">
      <dgm:prSet presAssocID="{2ACEB674-C697-4B46-B9C0-DF3E9DEBD453}" presName="tx1" presStyleLbl="revTx" presStyleIdx="0" presStyleCnt="3"/>
      <dgm:spPr/>
    </dgm:pt>
    <dgm:pt modelId="{7429792F-3F66-9542-BF04-2C2045D6D59B}" type="pres">
      <dgm:prSet presAssocID="{2ACEB674-C697-4B46-B9C0-DF3E9DEBD453}" presName="vert1" presStyleCnt="0"/>
      <dgm:spPr/>
    </dgm:pt>
    <dgm:pt modelId="{69D81FD0-9E97-7F41-B598-D971F287E9A2}" type="pres">
      <dgm:prSet presAssocID="{682C55AC-DED5-43A7-961D-B47F9D7DA085}" presName="thickLine" presStyleLbl="alignNode1" presStyleIdx="1" presStyleCnt="3"/>
      <dgm:spPr/>
    </dgm:pt>
    <dgm:pt modelId="{2DA79043-C590-6048-893B-3442B0C9A339}" type="pres">
      <dgm:prSet presAssocID="{682C55AC-DED5-43A7-961D-B47F9D7DA085}" presName="horz1" presStyleCnt="0"/>
      <dgm:spPr/>
    </dgm:pt>
    <dgm:pt modelId="{251AAAAC-8BC5-BB44-8861-B34F6F114E52}" type="pres">
      <dgm:prSet presAssocID="{682C55AC-DED5-43A7-961D-B47F9D7DA085}" presName="tx1" presStyleLbl="revTx" presStyleIdx="1" presStyleCnt="3"/>
      <dgm:spPr/>
    </dgm:pt>
    <dgm:pt modelId="{C8289E2A-A0A7-144B-9781-1BFEA251F051}" type="pres">
      <dgm:prSet presAssocID="{682C55AC-DED5-43A7-961D-B47F9D7DA085}" presName="vert1" presStyleCnt="0"/>
      <dgm:spPr/>
    </dgm:pt>
    <dgm:pt modelId="{3D644C54-54AF-E64D-878C-133DBF66E2A3}" type="pres">
      <dgm:prSet presAssocID="{0710B731-0A45-4018-A363-9E3815D1F1B9}" presName="thickLine" presStyleLbl="alignNode1" presStyleIdx="2" presStyleCnt="3"/>
      <dgm:spPr/>
    </dgm:pt>
    <dgm:pt modelId="{C54D24C2-A2E6-124C-AD38-9A240AC6F617}" type="pres">
      <dgm:prSet presAssocID="{0710B731-0A45-4018-A363-9E3815D1F1B9}" presName="horz1" presStyleCnt="0"/>
      <dgm:spPr/>
    </dgm:pt>
    <dgm:pt modelId="{F8BBA430-4EBC-8F46-8150-39088B28CCFD}" type="pres">
      <dgm:prSet presAssocID="{0710B731-0A45-4018-A363-9E3815D1F1B9}" presName="tx1" presStyleLbl="revTx" presStyleIdx="2" presStyleCnt="3"/>
      <dgm:spPr/>
    </dgm:pt>
    <dgm:pt modelId="{617B4350-73C4-C34A-B131-3613F070DD94}" type="pres">
      <dgm:prSet presAssocID="{0710B731-0A45-4018-A363-9E3815D1F1B9}" presName="vert1" presStyleCnt="0"/>
      <dgm:spPr/>
    </dgm:pt>
  </dgm:ptLst>
  <dgm:cxnLst>
    <dgm:cxn modelId="{56C99935-75ED-7949-9784-BC9ABC600FC5}" type="presOf" srcId="{682C55AC-DED5-43A7-961D-B47F9D7DA085}" destId="{251AAAAC-8BC5-BB44-8861-B34F6F114E52}" srcOrd="0" destOrd="0" presId="urn:microsoft.com/office/officeart/2008/layout/LinedList"/>
    <dgm:cxn modelId="{52482D66-2FD4-49F6-A53F-FE0CC579AE95}" srcId="{C64B7E52-31AD-444D-AFA7-D157BD672AA2}" destId="{682C55AC-DED5-43A7-961D-B47F9D7DA085}" srcOrd="1" destOrd="0" parTransId="{C616FDE1-8772-4545-9DD0-81FC3F3DFF79}" sibTransId="{BF23FCA4-7463-4E03-A065-06FCC5B98D6D}"/>
    <dgm:cxn modelId="{85899971-2B15-4534-A1CA-1E4BA7A2D89B}" srcId="{C64B7E52-31AD-444D-AFA7-D157BD672AA2}" destId="{0710B731-0A45-4018-A363-9E3815D1F1B9}" srcOrd="2" destOrd="0" parTransId="{A190A522-AF98-4A63-B0DC-AC709A11BF25}" sibTransId="{07FB332D-C0BA-48B8-A03C-336E8422D3D4}"/>
    <dgm:cxn modelId="{F28B548B-B847-42B3-9997-405CC392E206}" srcId="{C64B7E52-31AD-444D-AFA7-D157BD672AA2}" destId="{2ACEB674-C697-4B46-B9C0-DF3E9DEBD453}" srcOrd="0" destOrd="0" parTransId="{90E870B0-913D-4083-A65E-05C848330404}" sibTransId="{AF169074-FE1E-4EFC-8F9D-3421DA0E93A6}"/>
    <dgm:cxn modelId="{29F617B1-965E-2044-BDAA-050C34217C97}" type="presOf" srcId="{2ACEB674-C697-4B46-B9C0-DF3E9DEBD453}" destId="{9D917063-2795-B940-8BD2-9E62E397414E}" srcOrd="0" destOrd="0" presId="urn:microsoft.com/office/officeart/2008/layout/LinedList"/>
    <dgm:cxn modelId="{3AA003B2-B1B2-F14A-8DBC-76150AD3AD9A}" type="presOf" srcId="{C64B7E52-31AD-444D-AFA7-D157BD672AA2}" destId="{BFF79803-5BC0-5B42-836A-E122EF87C762}" srcOrd="0" destOrd="0" presId="urn:microsoft.com/office/officeart/2008/layout/LinedList"/>
    <dgm:cxn modelId="{49BE66F3-BF89-6445-9220-5BAC8C1848BB}" type="presOf" srcId="{0710B731-0A45-4018-A363-9E3815D1F1B9}" destId="{F8BBA430-4EBC-8F46-8150-39088B28CCFD}" srcOrd="0" destOrd="0" presId="urn:microsoft.com/office/officeart/2008/layout/LinedList"/>
    <dgm:cxn modelId="{98B41B52-0A2C-EB4E-9BF3-77D00971E8C0}" type="presParOf" srcId="{BFF79803-5BC0-5B42-836A-E122EF87C762}" destId="{FFE7ACD6-3370-0D45-AEDA-3CE616DB0168}" srcOrd="0" destOrd="0" presId="urn:microsoft.com/office/officeart/2008/layout/LinedList"/>
    <dgm:cxn modelId="{0C6F96A0-C7F5-BF43-94FC-35D29CE5FE74}" type="presParOf" srcId="{BFF79803-5BC0-5B42-836A-E122EF87C762}" destId="{AADA3602-8058-2B42-96A5-2008A03E2C87}" srcOrd="1" destOrd="0" presId="urn:microsoft.com/office/officeart/2008/layout/LinedList"/>
    <dgm:cxn modelId="{A4DF1ACB-CC81-AF4A-A5CD-998D14FD674A}" type="presParOf" srcId="{AADA3602-8058-2B42-96A5-2008A03E2C87}" destId="{9D917063-2795-B940-8BD2-9E62E397414E}" srcOrd="0" destOrd="0" presId="urn:microsoft.com/office/officeart/2008/layout/LinedList"/>
    <dgm:cxn modelId="{2E2C1F7E-612D-FF4D-922E-55752C4CABC6}" type="presParOf" srcId="{AADA3602-8058-2B42-96A5-2008A03E2C87}" destId="{7429792F-3F66-9542-BF04-2C2045D6D59B}" srcOrd="1" destOrd="0" presId="urn:microsoft.com/office/officeart/2008/layout/LinedList"/>
    <dgm:cxn modelId="{27B94C83-B5AC-6047-95B5-6AF5EC506982}" type="presParOf" srcId="{BFF79803-5BC0-5B42-836A-E122EF87C762}" destId="{69D81FD0-9E97-7F41-B598-D971F287E9A2}" srcOrd="2" destOrd="0" presId="urn:microsoft.com/office/officeart/2008/layout/LinedList"/>
    <dgm:cxn modelId="{80B934AB-7293-164B-8CF2-DAD2FB513288}" type="presParOf" srcId="{BFF79803-5BC0-5B42-836A-E122EF87C762}" destId="{2DA79043-C590-6048-893B-3442B0C9A339}" srcOrd="3" destOrd="0" presId="urn:microsoft.com/office/officeart/2008/layout/LinedList"/>
    <dgm:cxn modelId="{792DD3E5-1C64-6A4C-A5AC-C8567649E956}" type="presParOf" srcId="{2DA79043-C590-6048-893B-3442B0C9A339}" destId="{251AAAAC-8BC5-BB44-8861-B34F6F114E52}" srcOrd="0" destOrd="0" presId="urn:microsoft.com/office/officeart/2008/layout/LinedList"/>
    <dgm:cxn modelId="{6856AA94-07D1-CA45-9277-45DCA8BC8507}" type="presParOf" srcId="{2DA79043-C590-6048-893B-3442B0C9A339}" destId="{C8289E2A-A0A7-144B-9781-1BFEA251F051}" srcOrd="1" destOrd="0" presId="urn:microsoft.com/office/officeart/2008/layout/LinedList"/>
    <dgm:cxn modelId="{0D83AC51-6110-1541-84DC-14E3B165BBD9}" type="presParOf" srcId="{BFF79803-5BC0-5B42-836A-E122EF87C762}" destId="{3D644C54-54AF-E64D-878C-133DBF66E2A3}" srcOrd="4" destOrd="0" presId="urn:microsoft.com/office/officeart/2008/layout/LinedList"/>
    <dgm:cxn modelId="{37FB604E-7D7F-794F-A9A7-EA8FFD091368}" type="presParOf" srcId="{BFF79803-5BC0-5B42-836A-E122EF87C762}" destId="{C54D24C2-A2E6-124C-AD38-9A240AC6F617}" srcOrd="5" destOrd="0" presId="urn:microsoft.com/office/officeart/2008/layout/LinedList"/>
    <dgm:cxn modelId="{C8384F02-66C0-BE4A-B956-99F2514B83B9}" type="presParOf" srcId="{C54D24C2-A2E6-124C-AD38-9A240AC6F617}" destId="{F8BBA430-4EBC-8F46-8150-39088B28CCFD}" srcOrd="0" destOrd="0" presId="urn:microsoft.com/office/officeart/2008/layout/LinedList"/>
    <dgm:cxn modelId="{2F012843-D294-E540-BA4B-D5AD3906B9B8}" type="presParOf" srcId="{C54D24C2-A2E6-124C-AD38-9A240AC6F617}" destId="{617B4350-73C4-C34A-B131-3613F070DD9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7ACD6-3370-0D45-AEDA-3CE616DB0168}">
      <dsp:nvSpPr>
        <dsp:cNvPr id="0" name=""/>
        <dsp:cNvSpPr/>
      </dsp:nvSpPr>
      <dsp:spPr>
        <a:xfrm>
          <a:off x="0" y="2720"/>
          <a:ext cx="653706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17063-2795-B940-8BD2-9E62E397414E}">
      <dsp:nvSpPr>
        <dsp:cNvPr id="0" name=""/>
        <dsp:cNvSpPr/>
      </dsp:nvSpPr>
      <dsp:spPr>
        <a:xfrm>
          <a:off x="0" y="2720"/>
          <a:ext cx="6537069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Updates Visit A (2019-2021)</a:t>
          </a:r>
        </a:p>
      </dsp:txBody>
      <dsp:txXfrm>
        <a:off x="0" y="2720"/>
        <a:ext cx="6537069" cy="1855561"/>
      </dsp:txXfrm>
    </dsp:sp>
    <dsp:sp modelId="{69D81FD0-9E97-7F41-B598-D971F287E9A2}">
      <dsp:nvSpPr>
        <dsp:cNvPr id="0" name=""/>
        <dsp:cNvSpPr/>
      </dsp:nvSpPr>
      <dsp:spPr>
        <a:xfrm>
          <a:off x="0" y="1858281"/>
          <a:ext cx="6537069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AAAAC-8BC5-BB44-8861-B34F6F114E52}">
      <dsp:nvSpPr>
        <dsp:cNvPr id="0" name=""/>
        <dsp:cNvSpPr/>
      </dsp:nvSpPr>
      <dsp:spPr>
        <a:xfrm>
          <a:off x="0" y="1858281"/>
          <a:ext cx="6537069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COVID-19 delays and restart</a:t>
          </a:r>
        </a:p>
      </dsp:txBody>
      <dsp:txXfrm>
        <a:off x="0" y="1858281"/>
        <a:ext cx="6537069" cy="1855561"/>
      </dsp:txXfrm>
    </dsp:sp>
    <dsp:sp modelId="{3D644C54-54AF-E64D-878C-133DBF66E2A3}">
      <dsp:nvSpPr>
        <dsp:cNvPr id="0" name=""/>
        <dsp:cNvSpPr/>
      </dsp:nvSpPr>
      <dsp:spPr>
        <a:xfrm>
          <a:off x="0" y="3713843"/>
          <a:ext cx="6537069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BA430-4EBC-8F46-8150-39088B28CCFD}">
      <dsp:nvSpPr>
        <dsp:cNvPr id="0" name=""/>
        <dsp:cNvSpPr/>
      </dsp:nvSpPr>
      <dsp:spPr>
        <a:xfrm>
          <a:off x="0" y="3713843"/>
          <a:ext cx="6537069" cy="1855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Next Steps</a:t>
          </a:r>
        </a:p>
      </dsp:txBody>
      <dsp:txXfrm>
        <a:off x="0" y="3713843"/>
        <a:ext cx="6537069" cy="1855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22144-1F6E-4FAD-B85D-924C92514DA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E92CF-56CF-4C34-84E0-AF429D6DD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06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Module A – blood draw missing on 5%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E92CF-56CF-4C34-84E0-AF429D6DDB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1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2ACCA-E9B4-3E44-926D-F51907D7E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5A0DA-E449-764C-996C-316FA4E16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1B0AA-5AEB-8846-AA0A-52921FB20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FC45F-34E9-BE43-BEC5-338C921A8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F11C2-3C10-DA40-85A9-3DB3BFA3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3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164AD-818E-7C42-BF43-B6476518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79F71-3343-AF47-A41C-E5B9C251D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67C03-EC04-E149-AFDE-5D4BA986D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03349-B544-D54A-922E-5FBB8FD4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4159-1AE5-3D46-9570-ACE0FFA4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3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C94423-7DF3-DF40-9EF4-9A9456C44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0403D-63A2-034F-93A0-07A8C193D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7CC0C-D72F-9B45-8B9E-4F60B096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FC1F0-0EC3-0946-8B57-1DFF6B96C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40356-DC61-D04F-94E3-E3B30198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8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AE996-EAB4-0F47-9D09-80C7DD77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B3F30-F208-6A47-8A4F-3A12923FB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C3E73-13A8-7245-9FEF-269BCC7A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649E6-BCD2-614E-B1C0-1B374AD2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A217C-4B86-214A-BE58-F683B54B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8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6731-6DBB-DB4D-92A1-DD3BF9AA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71C3E-8E12-3F4C-AA01-AE744823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F769A-EA2A-184B-8D46-FED1EC4B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DFE17-4846-E041-9187-399B1E1FA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87BA7-A9FA-E041-92AF-0D9191C0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4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E045-31D4-F74E-810D-CF09576D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2D7B7-0388-4F40-A6A2-E13BFEACB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79908-E7E9-7A40-A729-6149B29C2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2140D-BB15-944D-844C-2EE19DB54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6B1D0B-3EB2-1045-95C6-4E29257A5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572EA-68DD-F54C-8664-8B6B0E47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1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2BBD8-3FA7-5E42-B396-B3713343B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D645F-F271-804F-8B0B-588CDA9CD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4D8DD-A912-8949-A7FA-AB75BEE87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4F329A-5ACE-A246-BAA2-1EC03A3F4F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2F167D-1E42-6C48-B106-25FA88F6D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3F726-FC08-FB47-A2E0-1A4FBF205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1DC7F4-C302-4347-A56B-C757BE685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9ECE8-2F37-C743-94E6-57553297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2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ADD9A-9C10-524E-9EAF-9170B5D5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DD9C3-5346-044B-8C93-F6FE70B3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F89B5-0AC8-E14F-9D6B-2B25BE94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37AC5-F5B1-6449-AABB-7C9EE5F7A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4DB758-2015-8446-9C05-C5D666B4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DB838C-10DE-1A40-9F04-2E9482B0D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1004F-700E-C544-A859-FC22E911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8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ABEB6-802F-F74B-8B08-970450803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4E25C-7530-6543-A7B1-1B6B5E90F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9AED3-FC91-EE4D-8C4E-4FCFB0705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B6E28-26DC-6E4E-9969-4183D531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2EE5C-2B10-334B-88EB-D9C2BC2C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3C65C-161B-C446-9D62-9100D9FDC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3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A9BA-23DA-BF48-A782-EFF56F76F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EE8AFE-7AD5-BA4F-A7E3-AD815080A8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D96EE-FF75-CB4E-96A9-40DB963B8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6570B-E255-7C47-8A8A-645A77A6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30305-59D0-3745-B3F7-D4DB071F4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2B7F2-247A-5643-B064-BABED671A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2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3C88CF-B2CF-3F49-8F31-18FEB460F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75C44-3089-8848-B4E0-F1FC34315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BD784-0F59-664E-B082-88AC3DFB7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0CB7F-4433-4A4C-98E0-8EA139EEC4C7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7F93-D53F-8F42-9DFA-950657672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1DD5B-3950-E84B-BA7D-BCD902A4D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20BBA-C196-1848-BA1D-A2C1DF46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7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6322B4-D406-D441-B2FD-BFB8CCAF6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8155" y="3749334"/>
            <a:ext cx="6219806" cy="1147863"/>
          </a:xfrm>
        </p:spPr>
        <p:txBody>
          <a:bodyPr anchor="t">
            <a:noAutofit/>
          </a:bodyPr>
          <a:lstStyle/>
          <a:p>
            <a:r>
              <a:rPr lang="en-US" sz="4800" i="1" dirty="0">
                <a:solidFill>
                  <a:schemeClr val="bg1"/>
                </a:solidFill>
              </a:rPr>
              <a:t>Updates</a:t>
            </a:r>
          </a:p>
          <a:p>
            <a:r>
              <a:rPr lang="en-US" sz="3200" dirty="0">
                <a:solidFill>
                  <a:schemeClr val="bg1"/>
                </a:solidFill>
              </a:rPr>
              <a:t>MESA Virtual SC </a:t>
            </a:r>
          </a:p>
          <a:p>
            <a:r>
              <a:rPr lang="en-US" sz="3200" dirty="0">
                <a:solidFill>
                  <a:schemeClr val="bg1"/>
                </a:solidFill>
              </a:rPr>
              <a:t>June 29, 2020</a:t>
            </a:r>
          </a:p>
          <a:p>
            <a:pPr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FF9A12-A2A8-6847-86EE-7F79883508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01" y="1048752"/>
            <a:ext cx="5104400" cy="28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8E7F37-C579-A74B-B288-60737B59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57189"/>
            <a:ext cx="10515599" cy="129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Recruitment Priorities for Restart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4A31009-FDF3-1341-886A-31DC9D7DF5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092129"/>
              </p:ext>
            </p:extLst>
          </p:nvPr>
        </p:nvGraphicFramePr>
        <p:xfrm>
          <a:off x="793956" y="3064247"/>
          <a:ext cx="10753440" cy="276646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0861">
                  <a:extLst>
                    <a:ext uri="{9D8B030D-6E8A-4147-A177-3AD203B41FA5}">
                      <a16:colId xmlns:a16="http://schemas.microsoft.com/office/drawing/2014/main" val="238824714"/>
                    </a:ext>
                  </a:extLst>
                </a:gridCol>
                <a:gridCol w="5241109">
                  <a:extLst>
                    <a:ext uri="{9D8B030D-6E8A-4147-A177-3AD203B41FA5}">
                      <a16:colId xmlns:a16="http://schemas.microsoft.com/office/drawing/2014/main" val="1012312555"/>
                    </a:ext>
                  </a:extLst>
                </a:gridCol>
                <a:gridCol w="1991470">
                  <a:extLst>
                    <a:ext uri="{9D8B030D-6E8A-4147-A177-3AD203B41FA5}">
                      <a16:colId xmlns:a16="http://schemas.microsoft.com/office/drawing/2014/main" val="4259289972"/>
                    </a:ext>
                  </a:extLst>
                </a:gridCol>
              </a:tblGrid>
              <a:tr h="4684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Stages / Priority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MIND Component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Consent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extLst>
                  <a:ext uri="{0D108BD9-81ED-4DB2-BD59-A6C34878D82A}">
                    <a16:rowId xmlns:a16="http://schemas.microsoft.com/office/drawing/2014/main" val="3382098590"/>
                  </a:ext>
                </a:extLst>
              </a:tr>
              <a:tr h="13609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Stage 1 – TCog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Module C - </a:t>
                      </a:r>
                      <a:r>
                        <a:rPr lang="en-US" sz="2800" dirty="0" err="1">
                          <a:effectLst/>
                        </a:rPr>
                        <a:t>TCog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Module B - Informant interview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*Invite to Stages 2 and 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Verbal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extLst>
                  <a:ext uri="{0D108BD9-81ED-4DB2-BD59-A6C34878D82A}">
                    <a16:rowId xmlns:a16="http://schemas.microsoft.com/office/drawing/2014/main" val="2662450314"/>
                  </a:ext>
                </a:extLst>
              </a:tr>
              <a:tr h="4684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Stage 2 – Imaging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Module D&amp;E - MRI, PET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Written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extLst>
                  <a:ext uri="{0D108BD9-81ED-4DB2-BD59-A6C34878D82A}">
                    <a16:rowId xmlns:a16="http://schemas.microsoft.com/office/drawing/2014/main" val="1954634853"/>
                  </a:ext>
                </a:extLst>
              </a:tr>
              <a:tr h="4684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Stage 3 – Clinic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Module A - Clinic visit, blood draw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Written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856" marR="79856" marT="0" marB="0"/>
                </a:tc>
                <a:extLst>
                  <a:ext uri="{0D108BD9-81ED-4DB2-BD59-A6C34878D82A}">
                    <a16:rowId xmlns:a16="http://schemas.microsoft.com/office/drawing/2014/main" val="588247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39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Steps: Planning MIND Visits in COVID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Need for well-validated virtual assessments </a:t>
            </a:r>
          </a:p>
          <a:p>
            <a:r>
              <a:rPr lang="en-US" sz="3200" dirty="0"/>
              <a:t>Validation study of </a:t>
            </a:r>
            <a:r>
              <a:rPr lang="en-US" sz="3200" dirty="0" err="1"/>
              <a:t>TCog</a:t>
            </a:r>
            <a:r>
              <a:rPr lang="en-US" sz="3200" dirty="0"/>
              <a:t> battery (WFU ADRC), compares</a:t>
            </a:r>
          </a:p>
          <a:p>
            <a:pPr lvl="1"/>
            <a:r>
              <a:rPr lang="en-US" sz="2800" dirty="0"/>
              <a:t>In-person</a:t>
            </a:r>
          </a:p>
          <a:p>
            <a:pPr lvl="1"/>
            <a:r>
              <a:rPr lang="en-US" sz="2800" dirty="0"/>
              <a:t>Telephone</a:t>
            </a:r>
          </a:p>
          <a:p>
            <a:pPr lvl="1"/>
            <a:r>
              <a:rPr lang="en-US" sz="2800" dirty="0"/>
              <a:t>Video</a:t>
            </a:r>
          </a:p>
          <a:p>
            <a:r>
              <a:rPr lang="en-US" sz="3200" dirty="0"/>
              <a:t>Imaging remains a necessity onsite</a:t>
            </a:r>
          </a:p>
          <a:p>
            <a:r>
              <a:rPr lang="en-US" sz="3200" dirty="0"/>
              <a:t>Virtual web-based visit options</a:t>
            </a:r>
          </a:p>
          <a:p>
            <a:pPr lvl="1"/>
            <a:r>
              <a:rPr lang="en-US" sz="2800" dirty="0"/>
              <a:t>Cognitive Testing, Questionnaires, Neurological Examination</a:t>
            </a:r>
          </a:p>
          <a:p>
            <a:pPr lvl="1"/>
            <a:r>
              <a:rPr lang="en-US" sz="2800" dirty="0"/>
              <a:t>Challenges: 50-75% of participants have internet access (FU21)</a:t>
            </a:r>
          </a:p>
          <a:p>
            <a:pPr lvl="1"/>
            <a:r>
              <a:rPr lang="en-US" sz="2800" dirty="0"/>
              <a:t>Potential Solution: supply tablet with wireless connectivity</a:t>
            </a:r>
          </a:p>
          <a:p>
            <a:endParaRPr lang="en-US" sz="3200" dirty="0"/>
          </a:p>
        </p:txBody>
      </p:sp>
      <p:pic>
        <p:nvPicPr>
          <p:cNvPr id="1026" name="Picture 2" descr="https://www.grandpad.net/img/home-v2/grandpad-homescreen-crad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200" y="2921093"/>
            <a:ext cx="2527081" cy="1981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54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4C6DA3-CEE3-E94E-8841-77A8588C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4241636" cy="4371974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45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00D2DE-8602-3A40-8EDC-AA2EE480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Outline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MESA Memory &amp; MIND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90D1A5-6CA9-4DF1-ABE3-F91F2B37F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821657"/>
              </p:ext>
            </p:extLst>
          </p:nvPr>
        </p:nvGraphicFramePr>
        <p:xfrm>
          <a:off x="5247969" y="642938"/>
          <a:ext cx="653706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872BC6A-9A55-5048-BF90-878DE56765CB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586" y="5300131"/>
            <a:ext cx="274134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97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1EE0-D035-4C47-A379-A12009B68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 to MESA-MIND Teams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7AD40-3787-9F48-8FF7-5078101CE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MESA Ancillary and Steering Committees</a:t>
            </a:r>
          </a:p>
          <a:p>
            <a:r>
              <a:rPr lang="en-US" dirty="0"/>
              <a:t>MESA MIND Site PIs, Coordinators, and Staff</a:t>
            </a:r>
          </a:p>
          <a:p>
            <a:r>
              <a:rPr lang="en-US" dirty="0"/>
              <a:t>MESA Coordinating Center</a:t>
            </a:r>
          </a:p>
          <a:p>
            <a:r>
              <a:rPr lang="en-US" dirty="0"/>
              <a:t>WFU </a:t>
            </a:r>
            <a:r>
              <a:rPr lang="en-US" dirty="0" err="1"/>
              <a:t>NeuroCog</a:t>
            </a:r>
            <a:r>
              <a:rPr lang="en-US" dirty="0"/>
              <a:t> Team </a:t>
            </a:r>
          </a:p>
          <a:p>
            <a:r>
              <a:rPr lang="en-US" dirty="0"/>
              <a:t>MIND Adjudication Committee</a:t>
            </a:r>
          </a:p>
          <a:p>
            <a:r>
              <a:rPr lang="en-US" dirty="0"/>
              <a:t>MESA MRI Center</a:t>
            </a:r>
          </a:p>
          <a:p>
            <a:r>
              <a:rPr lang="en-US" dirty="0"/>
              <a:t>MESA PET Center</a:t>
            </a:r>
          </a:p>
          <a:p>
            <a:r>
              <a:rPr lang="en-US" dirty="0"/>
              <a:t>MESA PWV Lab</a:t>
            </a:r>
          </a:p>
          <a:p>
            <a:r>
              <a:rPr lang="en-US" dirty="0"/>
              <a:t>Most importantly, our dedicated MESA Participants!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C709C4-19D8-0B45-9F5D-969E98271B1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600" y="2727825"/>
            <a:ext cx="5104400" cy="28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3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208" y="130367"/>
            <a:ext cx="3199891" cy="1944415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216" y="5009285"/>
            <a:ext cx="920007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40" y="5019115"/>
            <a:ext cx="880221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244640" y="5785664"/>
            <a:ext cx="1225353" cy="3820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MIND 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522335" y="5787401"/>
            <a:ext cx="1247102" cy="3820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MIND 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5" y="280033"/>
            <a:ext cx="11919290" cy="1794750"/>
          </a:xfrm>
        </p:spPr>
        <p:txBody>
          <a:bodyPr>
            <a:normAutofit/>
          </a:bodyPr>
          <a:lstStyle/>
          <a:p>
            <a:r>
              <a:rPr lang="en-US" sz="4800" b="1" dirty="0"/>
              <a:t>Multisite MESA-MIND Study</a:t>
            </a:r>
            <a:r>
              <a:rPr lang="en-US" sz="4800" dirty="0"/>
              <a:t> </a:t>
            </a:r>
            <a:br>
              <a:rPr lang="en-US" dirty="0"/>
            </a:br>
            <a:r>
              <a:rPr lang="en-US" sz="2000" dirty="0"/>
              <a:t>(R01AG058969</a:t>
            </a:r>
            <a:r>
              <a:rPr lang="en-US" sz="2000" b="1" dirty="0"/>
              <a:t> </a:t>
            </a:r>
            <a:r>
              <a:rPr lang="en-US" sz="2000" dirty="0"/>
              <a:t>MPI: Hughes, Hayden, </a:t>
            </a:r>
            <a:r>
              <a:rPr lang="en-US" sz="2000" dirty="0" err="1"/>
              <a:t>Luchsinger</a:t>
            </a:r>
            <a:r>
              <a:rPr lang="en-US" sz="20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4829" y="2403876"/>
            <a:ext cx="9130204" cy="2677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Target enrollment  2,500 MESA participants across all 6 sites:</a:t>
            </a:r>
          </a:p>
          <a:p>
            <a:pPr>
              <a:spcBef>
                <a:spcPts val="600"/>
              </a:spcBef>
            </a:pPr>
            <a:r>
              <a:rPr lang="en-US" dirty="0"/>
              <a:t>Repeated cognitive testing (CASI + UDS v3) and brain MRI</a:t>
            </a:r>
          </a:p>
          <a:p>
            <a:pPr>
              <a:spcBef>
                <a:spcPts val="600"/>
              </a:spcBef>
            </a:pPr>
            <a:r>
              <a:rPr lang="en-US" dirty="0"/>
              <a:t>Adjudication of cognitive impairment</a:t>
            </a:r>
          </a:p>
          <a:p>
            <a:pPr>
              <a:spcBef>
                <a:spcPts val="600"/>
              </a:spcBef>
            </a:pPr>
            <a:r>
              <a:rPr lang="en-US" dirty="0"/>
              <a:t>A</a:t>
            </a:r>
            <a:r>
              <a:rPr lang="el-GR" dirty="0">
                <a:latin typeface="Calibri"/>
              </a:rPr>
              <a:t>β</a:t>
            </a:r>
            <a:r>
              <a:rPr lang="en-US" dirty="0">
                <a:latin typeface="Calibri"/>
              </a:rPr>
              <a:t>-</a:t>
            </a:r>
            <a:r>
              <a:rPr lang="en-US" dirty="0"/>
              <a:t>PET imaging sub-set of 1,000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    (WFU, JHU, Columbia)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81654" y="6248400"/>
            <a:ext cx="554280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0" y="63246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2010	    2012            2014            2016            2018           2020            2022           2024   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44640" y="6248400"/>
            <a:ext cx="2966161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168" y="4209719"/>
            <a:ext cx="641421" cy="764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9649" y="5019117"/>
            <a:ext cx="604273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224459" y="5533773"/>
            <a:ext cx="460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Cog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75209" y="5551673"/>
            <a:ext cx="490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MRI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428953" y="5551673"/>
            <a:ext cx="4571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PET</a:t>
            </a:r>
          </a:p>
        </p:txBody>
      </p:sp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670" y="5009284"/>
            <a:ext cx="590132" cy="76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8658633" y="5537435"/>
            <a:ext cx="460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Cog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262411" y="5549114"/>
            <a:ext cx="490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MRI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81654" y="5785035"/>
            <a:ext cx="1600200" cy="38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BC3C3-FDC6-44DB-9FC0-088E31615218}" type="slidenum">
              <a:rPr lang="en-US" smtClean="0"/>
              <a:t>4</a:t>
            </a:fld>
            <a:endParaRPr lang="en-US" dirty="0"/>
          </a:p>
        </p:txBody>
      </p:sp>
      <p:pic>
        <p:nvPicPr>
          <p:cNvPr id="27" name="Picture 2" descr="https://www.mailman.columbia.edu/sites/default/files/styles/medium_262x317/public/jpg/jal94_3_Luchsinger.jpg?itok=0VJNf5GW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287" y="510982"/>
            <a:ext cx="976383" cy="11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Kathleen M. Hayden, Ph.D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40" y="528476"/>
            <a:ext cx="909328" cy="11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5556737" y="5785036"/>
            <a:ext cx="1645947" cy="382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 6</a:t>
            </a: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272710" y="2403876"/>
            <a:ext cx="1648662" cy="2143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/>
              <a:t>Centers</a:t>
            </a:r>
          </a:p>
          <a:p>
            <a:pPr algn="ctr"/>
            <a:r>
              <a:rPr lang="en-US" sz="1800" dirty="0"/>
              <a:t>Wake Forest</a:t>
            </a:r>
          </a:p>
          <a:p>
            <a:pPr algn="ctr"/>
            <a:r>
              <a:rPr lang="en-US" sz="1800" dirty="0"/>
              <a:t>Johns Hopkins</a:t>
            </a:r>
          </a:p>
          <a:p>
            <a:pPr algn="ctr"/>
            <a:r>
              <a:rPr lang="en-US" sz="1800" dirty="0"/>
              <a:t>Columbia</a:t>
            </a:r>
          </a:p>
          <a:p>
            <a:pPr algn="ctr"/>
            <a:r>
              <a:rPr lang="en-US" sz="1800" dirty="0"/>
              <a:t>Minnesota</a:t>
            </a:r>
          </a:p>
          <a:p>
            <a:pPr algn="ctr"/>
            <a:r>
              <a:rPr lang="en-US" sz="1800" dirty="0"/>
              <a:t>Northwestern</a:t>
            </a:r>
          </a:p>
          <a:p>
            <a:pPr algn="ctr"/>
            <a:r>
              <a:rPr lang="en-US" sz="1800" dirty="0"/>
              <a:t>UCLA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544643" y="5358080"/>
            <a:ext cx="1658041" cy="38206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Memory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7FBB118-01E5-E847-9581-8EE1DA7AB31B}"/>
              </a:ext>
            </a:extLst>
          </p:cNvPr>
          <p:cNvCxnSpPr>
            <a:cxnSpLocks/>
          </p:cNvCxnSpPr>
          <p:nvPr/>
        </p:nvCxnSpPr>
        <p:spPr>
          <a:xfrm>
            <a:off x="7244640" y="4973852"/>
            <a:ext cx="243716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itle 1">
            <a:extLst>
              <a:ext uri="{FF2B5EF4-FFF2-40B4-BE49-F238E27FC236}">
                <a16:creationId xmlns:a16="http://schemas.microsoft.com/office/drawing/2014/main" id="{E59ECA3D-C8D5-6D4C-8BC7-FEA20D1461E6}"/>
              </a:ext>
            </a:extLst>
          </p:cNvPr>
          <p:cNvSpPr txBox="1">
            <a:spLocks/>
          </p:cNvSpPr>
          <p:nvPr/>
        </p:nvSpPr>
        <p:spPr>
          <a:xfrm>
            <a:off x="9386736" y="3698876"/>
            <a:ext cx="2440066" cy="8946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/>
              <a:t>Recruitment Priority</a:t>
            </a:r>
          </a:p>
          <a:p>
            <a:pPr marL="342900" indent="-342900">
              <a:buAutoNum type="arabicParenR"/>
            </a:pPr>
            <a:r>
              <a:rPr lang="en-US" sz="1800" dirty="0" err="1"/>
              <a:t>Afib</a:t>
            </a:r>
            <a:r>
              <a:rPr lang="en-US" sz="1800" dirty="0"/>
              <a:t> MRI</a:t>
            </a:r>
          </a:p>
          <a:p>
            <a:pPr marL="342900" indent="-342900">
              <a:buAutoNum type="arabicParenR"/>
            </a:pPr>
            <a:r>
              <a:rPr lang="en-US" sz="1800" dirty="0"/>
              <a:t>Willing in-person</a:t>
            </a:r>
          </a:p>
        </p:txBody>
      </p:sp>
    </p:spTree>
    <p:extLst>
      <p:ext uri="{BB962C8B-B14F-4D97-AF65-F5344CB8AC3E}">
        <p14:creationId xmlns:p14="http://schemas.microsoft.com/office/powerpoint/2010/main" val="177441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9E5D6-6AA6-3F48-A705-BA5D48672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84" y="3861275"/>
            <a:ext cx="4574458" cy="1325563"/>
          </a:xfrm>
        </p:spPr>
        <p:txBody>
          <a:bodyPr/>
          <a:lstStyle/>
          <a:p>
            <a:r>
              <a:rPr lang="en-US" dirty="0"/>
              <a:t>Completion</a:t>
            </a:r>
            <a:br>
              <a:rPr lang="en-US" dirty="0"/>
            </a:br>
            <a:r>
              <a:rPr lang="en-US" dirty="0"/>
              <a:t>Report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77CFCF9-3C75-9946-AB0A-EECDD7672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003705"/>
              </p:ext>
            </p:extLst>
          </p:nvPr>
        </p:nvGraphicFramePr>
        <p:xfrm>
          <a:off x="3950110" y="2672951"/>
          <a:ext cx="6445153" cy="40157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53310">
                  <a:extLst>
                    <a:ext uri="{9D8B030D-6E8A-4147-A177-3AD203B41FA5}">
                      <a16:colId xmlns:a16="http://schemas.microsoft.com/office/drawing/2014/main" val="786485290"/>
                    </a:ext>
                  </a:extLst>
                </a:gridCol>
                <a:gridCol w="1817243">
                  <a:extLst>
                    <a:ext uri="{9D8B030D-6E8A-4147-A177-3AD203B41FA5}">
                      <a16:colId xmlns:a16="http://schemas.microsoft.com/office/drawing/2014/main" val="701398655"/>
                    </a:ext>
                  </a:extLst>
                </a:gridCol>
                <a:gridCol w="1646132">
                  <a:extLst>
                    <a:ext uri="{9D8B030D-6E8A-4147-A177-3AD203B41FA5}">
                      <a16:colId xmlns:a16="http://schemas.microsoft.com/office/drawing/2014/main" val="3046296692"/>
                    </a:ext>
                  </a:extLst>
                </a:gridCol>
                <a:gridCol w="1628468">
                  <a:extLst>
                    <a:ext uri="{9D8B030D-6E8A-4147-A177-3AD203B41FA5}">
                      <a16:colId xmlns:a16="http://schemas.microsoft.com/office/drawing/2014/main" val="2758685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Sites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Module A</a:t>
                      </a:r>
                    </a:p>
                    <a:p>
                      <a:pPr algn="ctr"/>
                      <a:r>
                        <a:rPr lang="en-US" sz="2400" dirty="0"/>
                        <a:t>Clinic Visit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Module B</a:t>
                      </a:r>
                    </a:p>
                    <a:p>
                      <a:pPr algn="ctr"/>
                      <a:r>
                        <a:rPr lang="en-US" sz="2400" dirty="0">
                          <a:effectLst/>
                        </a:rPr>
                        <a:t>Informant Interview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Module C</a:t>
                      </a:r>
                    </a:p>
                    <a:p>
                      <a:pPr algn="ctr"/>
                      <a:r>
                        <a:rPr lang="en-US" sz="2400" dirty="0"/>
                        <a:t>Cognitive Testing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856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WFU</a:t>
                      </a:r>
                      <a:endParaRPr lang="en-US" sz="24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59</a:t>
                      </a:r>
                      <a:endParaRPr lang="en-US" sz="24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58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2957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COL</a:t>
                      </a:r>
                      <a:endParaRPr lang="en-US" sz="24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132</a:t>
                      </a:r>
                      <a:endParaRPr lang="en-US" sz="24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48</a:t>
                      </a:r>
                      <a:endParaRPr lang="en-US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0507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JHU</a:t>
                      </a:r>
                      <a:endParaRPr lang="en-US" sz="24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101</a:t>
                      </a:r>
                      <a:endParaRPr lang="en-US" sz="24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95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101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1638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UMN</a:t>
                      </a:r>
                      <a:endParaRPr lang="en-US" sz="24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139</a:t>
                      </a:r>
                      <a:endParaRPr lang="en-US" sz="24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130</a:t>
                      </a:r>
                      <a:endParaRPr lang="en-US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7660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NWU</a:t>
                      </a:r>
                      <a:endParaRPr lang="en-US" sz="24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154</a:t>
                      </a:r>
                      <a:endParaRPr lang="en-US" sz="24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156</a:t>
                      </a:r>
                      <a:endParaRPr lang="en-US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155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5654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UCLA</a:t>
                      </a:r>
                      <a:endParaRPr lang="en-US" sz="24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72</a:t>
                      </a:r>
                      <a:endParaRPr lang="en-US" sz="24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>
                          <a:effectLst/>
                        </a:rPr>
                        <a:t>67</a:t>
                      </a:r>
                      <a:endParaRPr lang="en-US" sz="2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71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1042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TOTAL</a:t>
                      </a:r>
                      <a:endParaRPr lang="en-US" sz="24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657</a:t>
                      </a:r>
                      <a:endParaRPr lang="en-US" sz="24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</a:rPr>
                        <a:t>554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652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6596232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BF99A725-B3F5-F24C-B86D-749A18BE8A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706485"/>
              </p:ext>
            </p:extLst>
          </p:nvPr>
        </p:nvGraphicFramePr>
        <p:xfrm>
          <a:off x="2510913" y="169309"/>
          <a:ext cx="9420532" cy="22088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7530">
                  <a:extLst>
                    <a:ext uri="{9D8B030D-6E8A-4147-A177-3AD203B41FA5}">
                      <a16:colId xmlns:a16="http://schemas.microsoft.com/office/drawing/2014/main" val="3543712455"/>
                    </a:ext>
                  </a:extLst>
                </a:gridCol>
                <a:gridCol w="1740310">
                  <a:extLst>
                    <a:ext uri="{9D8B030D-6E8A-4147-A177-3AD203B41FA5}">
                      <a16:colId xmlns:a16="http://schemas.microsoft.com/office/drawing/2014/main" val="3875835637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569556570"/>
                    </a:ext>
                  </a:extLst>
                </a:gridCol>
                <a:gridCol w="1754830">
                  <a:extLst>
                    <a:ext uri="{9D8B030D-6E8A-4147-A177-3AD203B41FA5}">
                      <a16:colId xmlns:a16="http://schemas.microsoft.com/office/drawing/2014/main" val="2204493688"/>
                    </a:ext>
                  </a:extLst>
                </a:gridCol>
                <a:gridCol w="1986034">
                  <a:extLst>
                    <a:ext uri="{9D8B030D-6E8A-4147-A177-3AD203B41FA5}">
                      <a16:colId xmlns:a16="http://schemas.microsoft.com/office/drawing/2014/main" val="1946010991"/>
                    </a:ext>
                  </a:extLst>
                </a:gridCol>
              </a:tblGrid>
              <a:tr h="943896">
                <a:tc>
                  <a:txBody>
                    <a:bodyPr/>
                    <a:lstStyle/>
                    <a:p>
                      <a:r>
                        <a:rPr lang="en-US" sz="2400" dirty="0"/>
                        <a:t>Module A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Module B Informant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Module C  Cog results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Module D MRI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Module E PET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1189662824"/>
                  </a:ext>
                </a:extLst>
              </a:tr>
              <a:tr h="883196">
                <a:tc>
                  <a:txBody>
                    <a:bodyPr/>
                    <a:lstStyle/>
                    <a:p>
                      <a:r>
                        <a:rPr lang="en-US" sz="2400" dirty="0"/>
                        <a:t>657 (99%)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96%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94%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Afib</a:t>
                      </a:r>
                      <a:r>
                        <a:rPr lang="en-US" sz="2400" dirty="0"/>
                        <a:t> 72% </a:t>
                      </a:r>
                    </a:p>
                    <a:p>
                      <a:r>
                        <a:rPr lang="en-US" sz="2400" dirty="0"/>
                        <a:t>Yes 19%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WFU    85%</a:t>
                      </a:r>
                    </a:p>
                    <a:p>
                      <a:r>
                        <a:rPr lang="en-US" sz="2400" dirty="0"/>
                        <a:t>COL     78%</a:t>
                      </a:r>
                    </a:p>
                    <a:p>
                      <a:r>
                        <a:rPr lang="en-US" sz="2400" dirty="0"/>
                        <a:t>JHU     89%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841750665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37070DCB-40AF-F94E-80DA-B8689DC2DCE4}"/>
              </a:ext>
            </a:extLst>
          </p:cNvPr>
          <p:cNvSpPr txBox="1">
            <a:spLocks/>
          </p:cNvSpPr>
          <p:nvPr/>
        </p:nvSpPr>
        <p:spPr>
          <a:xfrm>
            <a:off x="223684" y="1008381"/>
            <a:ext cx="45744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Consent</a:t>
            </a:r>
          </a:p>
        </p:txBody>
      </p:sp>
    </p:spTree>
    <p:extLst>
      <p:ext uri="{BB962C8B-B14F-4D97-AF65-F5344CB8AC3E}">
        <p14:creationId xmlns:p14="http://schemas.microsoft.com/office/powerpoint/2010/main" val="428206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03D44-49A5-C044-90B2-9E425CF1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Proxy / Informants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A034F5F-EB8F-7747-AD1D-098C360F1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83294"/>
              </p:ext>
            </p:extLst>
          </p:nvPr>
        </p:nvGraphicFramePr>
        <p:xfrm>
          <a:off x="1706866" y="2050908"/>
          <a:ext cx="8768744" cy="390077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962522">
                  <a:extLst>
                    <a:ext uri="{9D8B030D-6E8A-4147-A177-3AD203B41FA5}">
                      <a16:colId xmlns:a16="http://schemas.microsoft.com/office/drawing/2014/main" val="752673546"/>
                    </a:ext>
                  </a:extLst>
                </a:gridCol>
                <a:gridCol w="1329394">
                  <a:extLst>
                    <a:ext uri="{9D8B030D-6E8A-4147-A177-3AD203B41FA5}">
                      <a16:colId xmlns:a16="http://schemas.microsoft.com/office/drawing/2014/main" val="2109397965"/>
                    </a:ext>
                  </a:extLst>
                </a:gridCol>
                <a:gridCol w="1476828">
                  <a:extLst>
                    <a:ext uri="{9D8B030D-6E8A-4147-A177-3AD203B41FA5}">
                      <a16:colId xmlns:a16="http://schemas.microsoft.com/office/drawing/2014/main" val="73880394"/>
                    </a:ext>
                  </a:extLst>
                </a:gridCol>
              </a:tblGrid>
              <a:tr h="55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33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Informant</a:t>
                      </a:r>
                      <a:endParaRPr lang="en-US" sz="3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en-US" sz="33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33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extLst>
                  <a:ext uri="{0D108BD9-81ED-4DB2-BD59-A6C34878D82A}">
                    <a16:rowId xmlns:a16="http://schemas.microsoft.com/office/drawing/2014/main" val="1082048028"/>
                  </a:ext>
                </a:extLst>
              </a:tr>
              <a:tr h="55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Spouse, partner, or companion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317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48%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extLst>
                  <a:ext uri="{0D108BD9-81ED-4DB2-BD59-A6C34878D82A}">
                    <a16:rowId xmlns:a16="http://schemas.microsoft.com/office/drawing/2014/main" val="1369510024"/>
                  </a:ext>
                </a:extLst>
              </a:tr>
              <a:tr h="55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Child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169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26%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extLst>
                  <a:ext uri="{0D108BD9-81ED-4DB2-BD59-A6C34878D82A}">
                    <a16:rowId xmlns:a16="http://schemas.microsoft.com/office/drawing/2014/main" val="528351380"/>
                  </a:ext>
                </a:extLst>
              </a:tr>
              <a:tr h="55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Sibling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51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8%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extLst>
                  <a:ext uri="{0D108BD9-81ED-4DB2-BD59-A6C34878D82A}">
                    <a16:rowId xmlns:a16="http://schemas.microsoft.com/office/drawing/2014/main" val="1326135912"/>
                  </a:ext>
                </a:extLst>
              </a:tr>
              <a:tr h="55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Other relative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36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6%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extLst>
                  <a:ext uri="{0D108BD9-81ED-4DB2-BD59-A6C34878D82A}">
                    <a16:rowId xmlns:a16="http://schemas.microsoft.com/office/drawing/2014/main" val="2950183388"/>
                  </a:ext>
                </a:extLst>
              </a:tr>
              <a:tr h="55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Friend/neighbor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64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10%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extLst>
                  <a:ext uri="{0D108BD9-81ED-4DB2-BD59-A6C34878D82A}">
                    <a16:rowId xmlns:a16="http://schemas.microsoft.com/office/drawing/2014/main" val="1652251665"/>
                  </a:ext>
                </a:extLst>
              </a:tr>
              <a:tr h="557254">
                <a:tc>
                  <a:txBody>
                    <a:bodyPr/>
                    <a:lstStyle/>
                    <a:p>
                      <a:pPr algn="l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Paid caregiver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>
                          <a:solidFill>
                            <a:srgbClr val="010205"/>
                          </a:solidFill>
                          <a:effectLst/>
                        </a:rPr>
                        <a:t>3</a:t>
                      </a:r>
                      <a:endParaRPr lang="en-US" sz="3300" b="0" i="0" u="none" strike="noStrike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300" b="0" u="none" strike="noStrike" dirty="0">
                          <a:solidFill>
                            <a:srgbClr val="010205"/>
                          </a:solidFill>
                          <a:effectLst/>
                        </a:rPr>
                        <a:t>1%</a:t>
                      </a:r>
                      <a:endParaRPr lang="en-US" sz="3300" b="0" i="0" u="none" strike="noStrike" dirty="0">
                        <a:solidFill>
                          <a:srgbClr val="010205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26" marR="11226" marT="11226" marB="0" anchor="b"/>
                </a:tc>
                <a:extLst>
                  <a:ext uri="{0D108BD9-81ED-4DB2-BD59-A6C34878D82A}">
                    <a16:rowId xmlns:a16="http://schemas.microsoft.com/office/drawing/2014/main" val="3896279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80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2CA3A5-8739-554A-8A45-4C19711ACA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9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3FCB74-2447-BA45-A701-A6C8C227EB73}"/>
              </a:ext>
            </a:extLst>
          </p:cNvPr>
          <p:cNvCxnSpPr/>
          <p:nvPr/>
        </p:nvCxnSpPr>
        <p:spPr>
          <a:xfrm flipV="1">
            <a:off x="5250426" y="899652"/>
            <a:ext cx="0" cy="36870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C2EA0A9-F6E7-F342-9B56-DA83D8805CE6}"/>
              </a:ext>
            </a:extLst>
          </p:cNvPr>
          <p:cNvSpPr txBox="1"/>
          <p:nvPr/>
        </p:nvSpPr>
        <p:spPr>
          <a:xfrm>
            <a:off x="5505773" y="1091381"/>
            <a:ext cx="2098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chemeClr val="accent1"/>
                </a:solidFill>
              </a:rPr>
              <a:t>Anno COVIDI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50F3D2-25FE-E642-9DDC-37CFD4425D92}"/>
              </a:ext>
            </a:extLst>
          </p:cNvPr>
          <p:cNvSpPr txBox="1"/>
          <p:nvPr/>
        </p:nvSpPr>
        <p:spPr>
          <a:xfrm>
            <a:off x="2129897" y="1091381"/>
            <a:ext cx="2767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chemeClr val="accent1"/>
                </a:solidFill>
              </a:rPr>
              <a:t>Before COVID Era</a:t>
            </a:r>
          </a:p>
        </p:txBody>
      </p:sp>
    </p:spTree>
    <p:extLst>
      <p:ext uri="{BB962C8B-B14F-4D97-AF65-F5344CB8AC3E}">
        <p14:creationId xmlns:p14="http://schemas.microsoft.com/office/powerpoint/2010/main" val="88200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4C6DA3-CEE3-E94E-8841-77A8588C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MESA MIND Planning in the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COVID era	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A2037-E3E3-C341-B773-8658F14B0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Effective strategies obtain visit data</a:t>
            </a:r>
          </a:p>
          <a:p>
            <a:r>
              <a:rPr lang="en-US" sz="3600" dirty="0">
                <a:solidFill>
                  <a:srgbClr val="000000"/>
                </a:solidFill>
              </a:rPr>
              <a:t>Minimize participant contact and burden</a:t>
            </a:r>
          </a:p>
          <a:p>
            <a:r>
              <a:rPr lang="en-US" sz="3600" dirty="0">
                <a:solidFill>
                  <a:srgbClr val="000000"/>
                </a:solidFill>
              </a:rPr>
              <a:t>Data fidelity between assessments </a:t>
            </a:r>
          </a:p>
        </p:txBody>
      </p:sp>
    </p:spTree>
    <p:extLst>
      <p:ext uri="{BB962C8B-B14F-4D97-AF65-F5344CB8AC3E}">
        <p14:creationId xmlns:p14="http://schemas.microsoft.com/office/powerpoint/2010/main" val="3293549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6FF85C-AA31-3848-80EC-FB6FE8D2A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22604"/>
            <a:ext cx="11139854" cy="147822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Adapting MIND to COVID era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3600" i="1" dirty="0">
                <a:solidFill>
                  <a:srgbClr val="FFFFFF"/>
                </a:solidFill>
              </a:rPr>
              <a:t>Telephone Cognitive Testing</a:t>
            </a:r>
            <a:endParaRPr lang="en-US" i="1" kern="1200" dirty="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8D131C27-316C-6D4F-882D-B2592EC3E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165490"/>
              </p:ext>
            </p:extLst>
          </p:nvPr>
        </p:nvGraphicFramePr>
        <p:xfrm>
          <a:off x="246888" y="77416"/>
          <a:ext cx="11697958" cy="4378584"/>
        </p:xfrm>
        <a:graphic>
          <a:graphicData uri="http://schemas.openxmlformats.org/drawingml/2006/table">
            <a:tbl>
              <a:tblPr firstRow="1" firstCol="1" bandRow="1"/>
              <a:tblGrid>
                <a:gridCol w="2670367">
                  <a:extLst>
                    <a:ext uri="{9D8B030D-6E8A-4147-A177-3AD203B41FA5}">
                      <a16:colId xmlns:a16="http://schemas.microsoft.com/office/drawing/2014/main" val="642540109"/>
                    </a:ext>
                  </a:extLst>
                </a:gridCol>
                <a:gridCol w="292784">
                  <a:extLst>
                    <a:ext uri="{9D8B030D-6E8A-4147-A177-3AD203B41FA5}">
                      <a16:colId xmlns:a16="http://schemas.microsoft.com/office/drawing/2014/main" val="1372535654"/>
                    </a:ext>
                  </a:extLst>
                </a:gridCol>
                <a:gridCol w="548395">
                  <a:extLst>
                    <a:ext uri="{9D8B030D-6E8A-4147-A177-3AD203B41FA5}">
                      <a16:colId xmlns:a16="http://schemas.microsoft.com/office/drawing/2014/main" val="458209805"/>
                    </a:ext>
                  </a:extLst>
                </a:gridCol>
                <a:gridCol w="749558">
                  <a:extLst>
                    <a:ext uri="{9D8B030D-6E8A-4147-A177-3AD203B41FA5}">
                      <a16:colId xmlns:a16="http://schemas.microsoft.com/office/drawing/2014/main" val="780178347"/>
                    </a:ext>
                  </a:extLst>
                </a:gridCol>
                <a:gridCol w="219956">
                  <a:extLst>
                    <a:ext uri="{9D8B030D-6E8A-4147-A177-3AD203B41FA5}">
                      <a16:colId xmlns:a16="http://schemas.microsoft.com/office/drawing/2014/main" val="3146768091"/>
                    </a:ext>
                  </a:extLst>
                </a:gridCol>
                <a:gridCol w="880106">
                  <a:extLst>
                    <a:ext uri="{9D8B030D-6E8A-4147-A177-3AD203B41FA5}">
                      <a16:colId xmlns:a16="http://schemas.microsoft.com/office/drawing/2014/main" val="1104864276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3570341234"/>
                    </a:ext>
                  </a:extLst>
                </a:gridCol>
                <a:gridCol w="841248">
                  <a:extLst>
                    <a:ext uri="{9D8B030D-6E8A-4147-A177-3AD203B41FA5}">
                      <a16:colId xmlns:a16="http://schemas.microsoft.com/office/drawing/2014/main" val="455242186"/>
                    </a:ext>
                  </a:extLst>
                </a:gridCol>
                <a:gridCol w="399554">
                  <a:extLst>
                    <a:ext uri="{9D8B030D-6E8A-4147-A177-3AD203B41FA5}">
                      <a16:colId xmlns:a16="http://schemas.microsoft.com/office/drawing/2014/main" val="2032559999"/>
                    </a:ext>
                  </a:extLst>
                </a:gridCol>
                <a:gridCol w="496558">
                  <a:extLst>
                    <a:ext uri="{9D8B030D-6E8A-4147-A177-3AD203B41FA5}">
                      <a16:colId xmlns:a16="http://schemas.microsoft.com/office/drawing/2014/main" val="2779665552"/>
                    </a:ext>
                  </a:extLst>
                </a:gridCol>
                <a:gridCol w="859536">
                  <a:extLst>
                    <a:ext uri="{9D8B030D-6E8A-4147-A177-3AD203B41FA5}">
                      <a16:colId xmlns:a16="http://schemas.microsoft.com/office/drawing/2014/main" val="4055195274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1373045924"/>
                    </a:ext>
                  </a:extLst>
                </a:gridCol>
                <a:gridCol w="911410">
                  <a:extLst>
                    <a:ext uri="{9D8B030D-6E8A-4147-A177-3AD203B41FA5}">
                      <a16:colId xmlns:a16="http://schemas.microsoft.com/office/drawing/2014/main" val="981583141"/>
                    </a:ext>
                  </a:extLst>
                </a:gridCol>
                <a:gridCol w="410616">
                  <a:extLst>
                    <a:ext uri="{9D8B030D-6E8A-4147-A177-3AD203B41FA5}">
                      <a16:colId xmlns:a16="http://schemas.microsoft.com/office/drawing/2014/main" val="384857978"/>
                    </a:ext>
                  </a:extLst>
                </a:gridCol>
                <a:gridCol w="148360">
                  <a:extLst>
                    <a:ext uri="{9D8B030D-6E8A-4147-A177-3AD203B41FA5}">
                      <a16:colId xmlns:a16="http://schemas.microsoft.com/office/drawing/2014/main" val="838857587"/>
                    </a:ext>
                  </a:extLst>
                </a:gridCol>
                <a:gridCol w="312694">
                  <a:extLst>
                    <a:ext uri="{9D8B030D-6E8A-4147-A177-3AD203B41FA5}">
                      <a16:colId xmlns:a16="http://schemas.microsoft.com/office/drawing/2014/main" val="519281079"/>
                    </a:ext>
                  </a:extLst>
                </a:gridCol>
              </a:tblGrid>
              <a:tr h="9101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4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 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 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June 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 2020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June 2021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 202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June 2022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July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 2022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June 2023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370164"/>
                  </a:ext>
                </a:extLst>
              </a:tr>
              <a:tr h="2798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Grant Funding Period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206477"/>
                  </a:ext>
                </a:extLst>
              </a:tr>
              <a:tr h="209889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Visit A and B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Visit A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Visit B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646227"/>
                  </a:ext>
                </a:extLst>
              </a:tr>
              <a:tr h="188487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AFib MRIs all sites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37070"/>
                  </a:ext>
                </a:extLst>
              </a:tr>
              <a:tr h="214218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Protocol development / IRB approval sites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725697"/>
                  </a:ext>
                </a:extLst>
              </a:tr>
              <a:tr h="230523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Site initiation / training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837794"/>
                  </a:ext>
                </a:extLst>
              </a:tr>
              <a:tr h="293961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Visit A - Clinic visit, cog testing and MRI*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380958"/>
                  </a:ext>
                </a:extLst>
              </a:tr>
              <a:tr h="195135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i="0" u="none" strike="noStrike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</a:rPr>
                        <a:t>TCog</a:t>
                      </a:r>
                      <a:r>
                        <a:rPr lang="en-US" sz="1100" b="1" i="0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100" b="1" i="0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</a:rPr>
                        <a:t>(Cog</a:t>
                      </a:r>
                      <a:r>
                        <a:rPr lang="en-US" sz="1100" b="1" i="0" u="none" strike="noStrike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baseline="0" dirty="0" err="1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</a:rPr>
                        <a:t>testing,medications</a:t>
                      </a:r>
                      <a:r>
                        <a:rPr lang="en-US" sz="1100" b="1" i="0" u="none" strike="noStrike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</a:rPr>
                        <a:t>, medical Hx</a:t>
                      </a:r>
                      <a:r>
                        <a:rPr lang="en-US" sz="800" b="1" i="0" u="none" strike="noStrike" baseline="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84997"/>
                  </a:ext>
                </a:extLst>
              </a:tr>
              <a:tr h="2798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Visit B - Clinic visit, cog testing and MRI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541440"/>
                  </a:ext>
                </a:extLst>
              </a:tr>
              <a:tr h="2798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PET imaging (WFU, JHU, Columbia)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404745"/>
                  </a:ext>
                </a:extLst>
              </a:tr>
              <a:tr h="206332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cleaning, analysis, manuscripts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589553"/>
                  </a:ext>
                </a:extLst>
              </a:tr>
              <a:tr h="23300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Internal manuscript proposals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960662"/>
                  </a:ext>
                </a:extLst>
              </a:tr>
              <a:tr h="279836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set preparation and releases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434" marR="63434" marT="88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578" marR="84578" marT="42289" marB="422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901040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6608190" y="77416"/>
            <a:ext cx="0" cy="43230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8FF9A12-A2A8-6847-86EE-7F79883508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40" y="133929"/>
            <a:ext cx="1323727" cy="75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3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671</Words>
  <Application>Microsoft Macintosh PowerPoint</Application>
  <PresentationFormat>Widescreen</PresentationFormat>
  <Paragraphs>297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Outline  MESA Memory &amp; MIND</vt:lpstr>
      <vt:lpstr>Acknowledgments to MESA-MIND Teams </vt:lpstr>
      <vt:lpstr>Multisite MESA-MIND Study  (R01AG058969 MPI: Hughes, Hayden, Luchsinger)</vt:lpstr>
      <vt:lpstr>Completion Report</vt:lpstr>
      <vt:lpstr>Proxy / Informants</vt:lpstr>
      <vt:lpstr>PowerPoint Presentation</vt:lpstr>
      <vt:lpstr>MESA MIND Planning in the COVID era </vt:lpstr>
      <vt:lpstr>Adapting MIND to COVID era Telephone Cognitive Testing</vt:lpstr>
      <vt:lpstr>Recruitment Priorities for Restart</vt:lpstr>
      <vt:lpstr>Next Steps: Planning MIND Visits in COVID era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M. Hughes</dc:creator>
  <cp:lastModifiedBy>Timothy M. Hughes</cp:lastModifiedBy>
  <cp:revision>1</cp:revision>
  <dcterms:created xsi:type="dcterms:W3CDTF">2020-06-28T18:07:25Z</dcterms:created>
  <dcterms:modified xsi:type="dcterms:W3CDTF">2020-06-28T18:12:47Z</dcterms:modified>
</cp:coreProperties>
</file>