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94" r:id="rId3"/>
    <p:sldId id="293" r:id="rId4"/>
    <p:sldId id="292" r:id="rId5"/>
    <p:sldId id="291" r:id="rId6"/>
    <p:sldId id="290" r:id="rId7"/>
    <p:sldId id="289" r:id="rId8"/>
    <p:sldId id="288" r:id="rId9"/>
    <p:sldId id="267" r:id="rId10"/>
    <p:sldId id="299" r:id="rId11"/>
    <p:sldId id="303" r:id="rId12"/>
    <p:sldId id="298" r:id="rId13"/>
    <p:sldId id="270" r:id="rId14"/>
    <p:sldId id="273" r:id="rId15"/>
    <p:sldId id="272" r:id="rId16"/>
    <p:sldId id="302" r:id="rId17"/>
    <p:sldId id="301" r:id="rId18"/>
    <p:sldId id="265" r:id="rId19"/>
    <p:sldId id="304" r:id="rId20"/>
    <p:sldId id="266" r:id="rId21"/>
    <p:sldId id="310" r:id="rId22"/>
    <p:sldId id="309" r:id="rId23"/>
    <p:sldId id="308" r:id="rId24"/>
    <p:sldId id="307" r:id="rId25"/>
    <p:sldId id="306" r:id="rId26"/>
    <p:sldId id="313" r:id="rId27"/>
    <p:sldId id="275" r:id="rId28"/>
    <p:sldId id="312" r:id="rId29"/>
    <p:sldId id="277" r:id="rId30"/>
    <p:sldId id="278" r:id="rId31"/>
    <p:sldId id="260" r:id="rId32"/>
    <p:sldId id="282" r:id="rId33"/>
    <p:sldId id="284" r:id="rId34"/>
    <p:sldId id="286" r:id="rId35"/>
    <p:sldId id="287" r:id="rId36"/>
    <p:sldId id="295" r:id="rId37"/>
    <p:sldId id="285" r:id="rId38"/>
    <p:sldId id="311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85075" autoAdjust="0"/>
  </p:normalViewPr>
  <p:slideViewPr>
    <p:cSldViewPr snapToGrid="0">
      <p:cViewPr>
        <p:scale>
          <a:sx n="77" d="100"/>
          <a:sy n="77" d="100"/>
        </p:scale>
        <p:origin x="408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recovered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Sheet1!$A$2:$A$16</c:f>
              <c:strCache>
                <c:ptCount val="15"/>
                <c:pt idx="0">
                  <c:v>Fever</c:v>
                </c:pt>
                <c:pt idx="1">
                  <c:v>Trouble breathing</c:v>
                </c:pt>
                <c:pt idx="2">
                  <c:v>Chest congestion</c:v>
                </c:pt>
                <c:pt idx="3">
                  <c:v>Chest tightness</c:v>
                </c:pt>
                <c:pt idx="4">
                  <c:v>Dry/hacking cough</c:v>
                </c:pt>
                <c:pt idx="5">
                  <c:v>Wet/loose cough</c:v>
                </c:pt>
                <c:pt idx="6">
                  <c:v>Body aches/pains</c:v>
                </c:pt>
                <c:pt idx="7">
                  <c:v>Chills/shivering</c:v>
                </c:pt>
                <c:pt idx="8">
                  <c:v>Sore/painful throat</c:v>
                </c:pt>
                <c:pt idx="9">
                  <c:v>Congested/stuffy nose</c:v>
                </c:pt>
                <c:pt idx="10">
                  <c:v>Runny/dripping nose</c:v>
                </c:pt>
                <c:pt idx="11">
                  <c:v>Diarrhea</c:v>
                </c:pt>
                <c:pt idx="12">
                  <c:v>Weak/tired</c:v>
                </c:pt>
                <c:pt idx="13">
                  <c:v>Loss of smell</c:v>
                </c:pt>
                <c:pt idx="14">
                  <c:v>Loss of taste</c:v>
                </c:pt>
              </c:strCache>
            </c:strRef>
          </c:cat>
          <c:val>
            <c:numRef>
              <c:f>Sheet1!$B$2:$B$16</c:f>
              <c:numCache>
                <c:formatCode>0%</c:formatCode>
                <c:ptCount val="15"/>
                <c:pt idx="0">
                  <c:v>0.438</c:v>
                </c:pt>
                <c:pt idx="1">
                  <c:v>0.375</c:v>
                </c:pt>
                <c:pt idx="2">
                  <c:v>6.0000000000000001E-3</c:v>
                </c:pt>
                <c:pt idx="3">
                  <c:v>1.2E-2</c:v>
                </c:pt>
                <c:pt idx="4">
                  <c:v>0.375</c:v>
                </c:pt>
                <c:pt idx="5">
                  <c:v>0.25</c:v>
                </c:pt>
                <c:pt idx="6">
                  <c:v>0.312</c:v>
                </c:pt>
                <c:pt idx="7">
                  <c:v>0.375</c:v>
                </c:pt>
                <c:pt idx="8">
                  <c:v>0.188</c:v>
                </c:pt>
                <c:pt idx="9">
                  <c:v>0.187</c:v>
                </c:pt>
                <c:pt idx="10">
                  <c:v>1.2E-2</c:v>
                </c:pt>
                <c:pt idx="11">
                  <c:v>0.25</c:v>
                </c:pt>
                <c:pt idx="12">
                  <c:v>0.5</c:v>
                </c:pt>
                <c:pt idx="13">
                  <c:v>6.0000000000000001E-3</c:v>
                </c:pt>
                <c:pt idx="14">
                  <c:v>1.2E-2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E5-4E58-90D6-6ACC0FDF1F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Recovered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Sheet1!$A$2:$A$16</c:f>
              <c:strCache>
                <c:ptCount val="15"/>
                <c:pt idx="0">
                  <c:v>Fever</c:v>
                </c:pt>
                <c:pt idx="1">
                  <c:v>Trouble breathing</c:v>
                </c:pt>
                <c:pt idx="2">
                  <c:v>Chest congestion</c:v>
                </c:pt>
                <c:pt idx="3">
                  <c:v>Chest tightness</c:v>
                </c:pt>
                <c:pt idx="4">
                  <c:v>Dry/hacking cough</c:v>
                </c:pt>
                <c:pt idx="5">
                  <c:v>Wet/loose cough</c:v>
                </c:pt>
                <c:pt idx="6">
                  <c:v>Body aches/pains</c:v>
                </c:pt>
                <c:pt idx="7">
                  <c:v>Chills/shivering</c:v>
                </c:pt>
                <c:pt idx="8">
                  <c:v>Sore/painful throat</c:v>
                </c:pt>
                <c:pt idx="9">
                  <c:v>Congested/stuffy nose</c:v>
                </c:pt>
                <c:pt idx="10">
                  <c:v>Runny/dripping nose</c:v>
                </c:pt>
                <c:pt idx="11">
                  <c:v>Diarrhea</c:v>
                </c:pt>
                <c:pt idx="12">
                  <c:v>Weak/tired</c:v>
                </c:pt>
                <c:pt idx="13">
                  <c:v>Loss of smell</c:v>
                </c:pt>
                <c:pt idx="14">
                  <c:v>Loss of taste</c:v>
                </c:pt>
              </c:strCache>
            </c:strRef>
          </c:cat>
          <c:val>
            <c:numRef>
              <c:f>Sheet1!$C$2:$C$16</c:f>
              <c:numCache>
                <c:formatCode>0%</c:formatCode>
                <c:ptCount val="15"/>
                <c:pt idx="0">
                  <c:v>0.58599999999999997</c:v>
                </c:pt>
                <c:pt idx="1">
                  <c:v>0.31</c:v>
                </c:pt>
                <c:pt idx="2">
                  <c:v>0.379</c:v>
                </c:pt>
                <c:pt idx="3">
                  <c:v>0.10299999999999999</c:v>
                </c:pt>
                <c:pt idx="4">
                  <c:v>0.44800000000000001</c:v>
                </c:pt>
                <c:pt idx="5">
                  <c:v>0.24099999999999999</c:v>
                </c:pt>
                <c:pt idx="6">
                  <c:v>0.41399999999999998</c:v>
                </c:pt>
                <c:pt idx="7">
                  <c:v>0.379</c:v>
                </c:pt>
                <c:pt idx="8">
                  <c:v>0.34499999999999997</c:v>
                </c:pt>
                <c:pt idx="9">
                  <c:v>0.17199999999999999</c:v>
                </c:pt>
                <c:pt idx="10">
                  <c:v>0.31</c:v>
                </c:pt>
                <c:pt idx="11">
                  <c:v>6.9000000000000006E-2</c:v>
                </c:pt>
                <c:pt idx="12">
                  <c:v>0.69</c:v>
                </c:pt>
                <c:pt idx="13">
                  <c:v>0.31</c:v>
                </c:pt>
                <c:pt idx="14">
                  <c:v>0.379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E5-4E58-90D6-6ACC0FDF1F3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Not diagnosed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Sheet1!$A$2:$A$16</c:f>
              <c:strCache>
                <c:ptCount val="15"/>
                <c:pt idx="0">
                  <c:v>Fever</c:v>
                </c:pt>
                <c:pt idx="1">
                  <c:v>Trouble breathing</c:v>
                </c:pt>
                <c:pt idx="2">
                  <c:v>Chest congestion</c:v>
                </c:pt>
                <c:pt idx="3">
                  <c:v>Chest tightness</c:v>
                </c:pt>
                <c:pt idx="4">
                  <c:v>Dry/hacking cough</c:v>
                </c:pt>
                <c:pt idx="5">
                  <c:v>Wet/loose cough</c:v>
                </c:pt>
                <c:pt idx="6">
                  <c:v>Body aches/pains</c:v>
                </c:pt>
                <c:pt idx="7">
                  <c:v>Chills/shivering</c:v>
                </c:pt>
                <c:pt idx="8">
                  <c:v>Sore/painful throat</c:v>
                </c:pt>
                <c:pt idx="9">
                  <c:v>Congested/stuffy nose</c:v>
                </c:pt>
                <c:pt idx="10">
                  <c:v>Runny/dripping nose</c:v>
                </c:pt>
                <c:pt idx="11">
                  <c:v>Diarrhea</c:v>
                </c:pt>
                <c:pt idx="12">
                  <c:v>Weak/tired</c:v>
                </c:pt>
                <c:pt idx="13">
                  <c:v>Loss of smell</c:v>
                </c:pt>
                <c:pt idx="14">
                  <c:v>Loss of taste</c:v>
                </c:pt>
              </c:strCache>
            </c:strRef>
          </c:cat>
          <c:val>
            <c:numRef>
              <c:f>Sheet1!$D$2:$D$16</c:f>
              <c:numCache>
                <c:formatCode>0%</c:formatCode>
                <c:ptCount val="15"/>
                <c:pt idx="0">
                  <c:v>2.1000000000000001E-2</c:v>
                </c:pt>
                <c:pt idx="1">
                  <c:v>1.2999999999999999E-2</c:v>
                </c:pt>
                <c:pt idx="2">
                  <c:v>1.4999999999999999E-2</c:v>
                </c:pt>
                <c:pt idx="3">
                  <c:v>1.2E-2</c:v>
                </c:pt>
                <c:pt idx="4">
                  <c:v>2.5000000000000001E-2</c:v>
                </c:pt>
                <c:pt idx="5">
                  <c:v>2.1000000000000001E-2</c:v>
                </c:pt>
                <c:pt idx="6">
                  <c:v>2.3E-2</c:v>
                </c:pt>
                <c:pt idx="7">
                  <c:v>1.6E-2</c:v>
                </c:pt>
                <c:pt idx="8">
                  <c:v>2.3E-2</c:v>
                </c:pt>
                <c:pt idx="9">
                  <c:v>2.8000000000000001E-2</c:v>
                </c:pt>
                <c:pt idx="10">
                  <c:v>3.7999999999999999E-2</c:v>
                </c:pt>
                <c:pt idx="11">
                  <c:v>1.7999999999999999E-2</c:v>
                </c:pt>
                <c:pt idx="12">
                  <c:v>3.5999999999999997E-2</c:v>
                </c:pt>
                <c:pt idx="13">
                  <c:v>4.0000000000000001E-3</c:v>
                </c:pt>
                <c:pt idx="14">
                  <c:v>6.0000000000000001E-3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E5-4E58-90D6-6ACC0FDF1F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axId val="231371135"/>
        <c:axId val="231371967"/>
      </c:barChart>
      <c:catAx>
        <c:axId val="231371135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1371967"/>
        <c:crosses val="autoZero"/>
        <c:auto val="1"/>
        <c:lblAlgn val="ctr"/>
        <c:lblOffset val="100"/>
        <c:noMultiLvlLbl val="0"/>
      </c:catAx>
      <c:valAx>
        <c:axId val="2313719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13711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9285E-857F-484C-8F89-B4767C8EB3AE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6DB1B-F4E4-4769-A461-B8AA27EDF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26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March</a:t>
            </a:r>
            <a:r>
              <a:rPr lang="en-US" baseline="0" dirty="0" smtClean="0"/>
              <a:t> 17: NOSI</a:t>
            </a:r>
          </a:p>
          <a:p>
            <a:r>
              <a:rPr lang="en-US" baseline="0" dirty="0" smtClean="0"/>
              <a:t>March 18: AS submitted</a:t>
            </a:r>
          </a:p>
          <a:p>
            <a:r>
              <a:rPr lang="en-US" baseline="0" dirty="0" smtClean="0"/>
              <a:t>March 31: Supplement submitted</a:t>
            </a:r>
          </a:p>
          <a:p>
            <a:r>
              <a:rPr lang="en-US" baseline="0" dirty="0" smtClean="0"/>
              <a:t>April 10: questionnaire deployed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6DB1B-F4E4-4769-A461-B8AA27EDF4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00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6DB1B-F4E4-4769-A461-B8AA27EDF4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53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6DB1B-F4E4-4769-A461-B8AA27EDF49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18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6DB1B-F4E4-4769-A461-B8AA27EDF49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84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6DB1B-F4E4-4769-A461-B8AA27EDF49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59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9F75-D7A2-4693-9895-4F0986F405B4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36C7-2FF6-413A-B303-F6B82F4A5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55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9F75-D7A2-4693-9895-4F0986F405B4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36C7-2FF6-413A-B303-F6B82F4A5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63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9F75-D7A2-4693-9895-4F0986F405B4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36C7-2FF6-413A-B303-F6B82F4A5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07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9F75-D7A2-4693-9895-4F0986F405B4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36C7-2FF6-413A-B303-F6B82F4A5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24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9F75-D7A2-4693-9895-4F0986F405B4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36C7-2FF6-413A-B303-F6B82F4A5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14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9F75-D7A2-4693-9895-4F0986F405B4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36C7-2FF6-413A-B303-F6B82F4A5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49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9F75-D7A2-4693-9895-4F0986F405B4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36C7-2FF6-413A-B303-F6B82F4A5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99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9F75-D7A2-4693-9895-4F0986F405B4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36C7-2FF6-413A-B303-F6B82F4A5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54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9F75-D7A2-4693-9895-4F0986F405B4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36C7-2FF6-413A-B303-F6B82F4A5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81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9F75-D7A2-4693-9895-4F0986F405B4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36C7-2FF6-413A-B303-F6B82F4A5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9F75-D7A2-4693-9895-4F0986F405B4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36C7-2FF6-413A-B303-F6B82F4A5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38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19F75-D7A2-4693-9895-4F0986F405B4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F36C7-2FF6-413A-B303-F6B82F4A5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63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cases-updates/cases-in-us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cases-updates/cases-in-us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cases-updates/cases-in-us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esa-nhlbi.org/MESACOVID19/" TargetMode="External"/><Relationship Id="rId4" Type="http://schemas.openxmlformats.org/officeDocument/2006/relationships/hyperlink" Target="https://www.phenxtoolkit.org/covid19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sa-nhlbi.org/MESACOVID19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sa-nhlbi.org/MESACOVID19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sa-nhlbi.org/MESACOVID19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ytimes.com/interactive/2020/us/coronavirus-us-cases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dc.gov/coronavirus/2019-ncov/cases-updates/cases-in-us.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cases-updates/cases-in-us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7" Type="http://schemas.openxmlformats.org/officeDocument/2006/relationships/image" Target="../media/image11.sv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8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cases-updates/cases-in-us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cases-updates/cases-in-us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cases-updates/cases-in-us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cases-updates/cases-in-us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cases-updates/cases-in-us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cases-updates/cases-in-us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9474" y="4745822"/>
            <a:ext cx="11177849" cy="1461278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Presented on behalf of the COVID-19 Working Group by 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Elizabeth Oelsner, MD, MPH (Division of General Medicine, Columbia University) 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at the MESA </a:t>
            </a:r>
            <a:r>
              <a:rPr lang="en-US" dirty="0" smtClean="0"/>
              <a:t>Steering Committee </a:t>
            </a:r>
            <a:r>
              <a:rPr lang="en-US" dirty="0"/>
              <a:t>Meeting, </a:t>
            </a:r>
            <a:r>
              <a:rPr lang="en-US" dirty="0" smtClean="0"/>
              <a:t>June</a:t>
            </a:r>
            <a:r>
              <a:rPr lang="en-US" dirty="0" smtClean="0"/>
              <a:t> 29, </a:t>
            </a:r>
            <a:r>
              <a:rPr lang="en-US" dirty="0"/>
              <a:t>2020</a:t>
            </a:r>
          </a:p>
        </p:txBody>
      </p:sp>
      <p:pic>
        <p:nvPicPr>
          <p:cNvPr id="1026" name="Picture 2" descr="MESA COVID-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16" y="488205"/>
            <a:ext cx="5597237" cy="376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714895" y="4363312"/>
            <a:ext cx="10662458" cy="7758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24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" y="16109"/>
            <a:ext cx="10515600" cy="1325563"/>
          </a:xfrm>
        </p:spPr>
        <p:txBody>
          <a:bodyPr/>
          <a:lstStyle/>
          <a:p>
            <a:r>
              <a:rPr lang="en-US" dirty="0"/>
              <a:t>Timeline of MESA COVID-19 Response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86441" b="12338"/>
          <a:stretch/>
        </p:blipFill>
        <p:spPr>
          <a:xfrm>
            <a:off x="22496" y="1938281"/>
            <a:ext cx="1594030" cy="3949593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 rotWithShape="1">
          <a:blip r:embed="rId2"/>
          <a:srcRect l="32594"/>
          <a:stretch/>
        </p:blipFill>
        <p:spPr>
          <a:xfrm>
            <a:off x="1166004" y="1938281"/>
            <a:ext cx="7924414" cy="45054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5311" y="6419769"/>
            <a:ext cx="110484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https://www.cdc.gov/coronavirus/2019-ncov/cases-updates/cases-in-us.html</a:t>
            </a:r>
            <a:r>
              <a:rPr lang="en-US" dirty="0"/>
              <a:t> (Accessed May 24, 2020)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283244" y="4820270"/>
            <a:ext cx="0" cy="736429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362001" y="3768069"/>
            <a:ext cx="1023" cy="16219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88357" y="4229913"/>
            <a:ext cx="1416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NOSI</a:t>
            </a:r>
          </a:p>
          <a:p>
            <a:pPr algn="r"/>
            <a:r>
              <a:rPr lang="en-US" i="1" dirty="0"/>
              <a:t>announced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73107" y="3116918"/>
            <a:ext cx="1268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Ancillary Study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3864211" y="2614330"/>
            <a:ext cx="2040" cy="208728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204215" y="1971337"/>
            <a:ext cx="1268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ASC/SC approval</a:t>
            </a:r>
          </a:p>
        </p:txBody>
      </p:sp>
      <p:cxnSp>
        <p:nvCxnSpPr>
          <p:cNvPr id="22" name="Straight Arrow Connector 21"/>
          <p:cNvCxnSpPr>
            <a:stCxn id="24" idx="2"/>
          </p:cNvCxnSpPr>
          <p:nvPr/>
        </p:nvCxnSpPr>
        <p:spPr>
          <a:xfrm flipH="1">
            <a:off x="4464613" y="1402515"/>
            <a:ext cx="15328" cy="236526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845773" y="1033183"/>
            <a:ext cx="1268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WG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374588" y="3359031"/>
            <a:ext cx="0" cy="736429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750697" y="2739353"/>
            <a:ext cx="744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NOSI</a:t>
            </a:r>
          </a:p>
          <a:p>
            <a:pPr algn="r"/>
            <a:r>
              <a:rPr lang="en-US" i="1" dirty="0"/>
              <a:t>Sub.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646703" y="2174178"/>
            <a:ext cx="0" cy="9430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179552" y="2755475"/>
            <a:ext cx="45" cy="5203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4" idx="2"/>
          </p:cNvCxnSpPr>
          <p:nvPr/>
        </p:nvCxnSpPr>
        <p:spPr>
          <a:xfrm>
            <a:off x="5574371" y="1395953"/>
            <a:ext cx="1" cy="2333983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504489" y="1603449"/>
            <a:ext cx="207427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Questionnaire finalized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18898" y="2168636"/>
            <a:ext cx="207427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Questionnaire deployed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40203" y="1026621"/>
            <a:ext cx="1268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WG</a:t>
            </a:r>
          </a:p>
        </p:txBody>
      </p:sp>
      <p:cxnSp>
        <p:nvCxnSpPr>
          <p:cNvPr id="35" name="Straight Arrow Connector 34"/>
          <p:cNvCxnSpPr>
            <a:stCxn id="36" idx="2"/>
          </p:cNvCxnSpPr>
          <p:nvPr/>
        </p:nvCxnSpPr>
        <p:spPr>
          <a:xfrm flipH="1">
            <a:off x="7236454" y="1410934"/>
            <a:ext cx="7663" cy="2422306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609949" y="1041602"/>
            <a:ext cx="1268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WG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8358483" y="1360842"/>
            <a:ext cx="36807" cy="2618662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761122" y="1027348"/>
            <a:ext cx="1268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WG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60787" y="987016"/>
            <a:ext cx="3334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COVID-19 cases, by date</a:t>
            </a:r>
          </a:p>
          <a:p>
            <a:r>
              <a:rPr lang="en-US" sz="2400" dirty="0"/>
              <a:t>United States, CDC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7174659" y="3327183"/>
            <a:ext cx="0" cy="736429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644254" y="2967765"/>
            <a:ext cx="604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LOR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6139702" y="2939478"/>
            <a:ext cx="570" cy="798861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927704" y="2622293"/>
            <a:ext cx="604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LOR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5725714" y="3237649"/>
            <a:ext cx="5684" cy="257303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495482" y="2898209"/>
            <a:ext cx="604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LOR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8499988" y="2967765"/>
            <a:ext cx="12245" cy="9252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046353" y="2299127"/>
            <a:ext cx="1044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OSMB</a:t>
            </a:r>
          </a:p>
          <a:p>
            <a:pPr algn="r"/>
            <a:r>
              <a:rPr lang="en-US" i="1" dirty="0" smtClean="0"/>
              <a:t>report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62543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" y="16109"/>
            <a:ext cx="10515600" cy="1325563"/>
          </a:xfrm>
        </p:spPr>
        <p:txBody>
          <a:bodyPr/>
          <a:lstStyle/>
          <a:p>
            <a:r>
              <a:rPr lang="en-US" dirty="0"/>
              <a:t>Timeline of MESA COVID-19 Response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86441" b="12338"/>
          <a:stretch/>
        </p:blipFill>
        <p:spPr>
          <a:xfrm>
            <a:off x="22496" y="1938281"/>
            <a:ext cx="1594030" cy="3949593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 rotWithShape="1">
          <a:blip r:embed="rId2"/>
          <a:srcRect l="32594"/>
          <a:stretch/>
        </p:blipFill>
        <p:spPr>
          <a:xfrm>
            <a:off x="1166004" y="1938281"/>
            <a:ext cx="7924414" cy="45054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5311" y="6419769"/>
            <a:ext cx="110484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https://www.cdc.gov/coronavirus/2019-ncov/cases-updates/cases-in-us.html</a:t>
            </a:r>
            <a:r>
              <a:rPr lang="en-US" dirty="0"/>
              <a:t> (Accessed </a:t>
            </a:r>
            <a:r>
              <a:rPr lang="en-US" dirty="0" smtClean="0"/>
              <a:t>June</a:t>
            </a:r>
            <a:r>
              <a:rPr lang="en-US" dirty="0" smtClean="0"/>
              <a:t> 28, </a:t>
            </a:r>
            <a:r>
              <a:rPr lang="en-US" dirty="0"/>
              <a:t>2020)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283244" y="4820270"/>
            <a:ext cx="0" cy="736429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362001" y="3768069"/>
            <a:ext cx="1023" cy="16219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88357" y="4229913"/>
            <a:ext cx="1416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NOSI</a:t>
            </a:r>
          </a:p>
          <a:p>
            <a:pPr algn="r"/>
            <a:r>
              <a:rPr lang="en-US" i="1" dirty="0"/>
              <a:t>announced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73107" y="3116918"/>
            <a:ext cx="1268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Ancillary Study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3864211" y="2614330"/>
            <a:ext cx="2040" cy="208728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204215" y="1971337"/>
            <a:ext cx="1268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ASC/SC approval</a:t>
            </a:r>
          </a:p>
        </p:txBody>
      </p:sp>
      <p:cxnSp>
        <p:nvCxnSpPr>
          <p:cNvPr id="22" name="Straight Arrow Connector 21"/>
          <p:cNvCxnSpPr>
            <a:stCxn id="24" idx="2"/>
          </p:cNvCxnSpPr>
          <p:nvPr/>
        </p:nvCxnSpPr>
        <p:spPr>
          <a:xfrm flipH="1">
            <a:off x="4464613" y="1402515"/>
            <a:ext cx="15328" cy="236526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845773" y="1033183"/>
            <a:ext cx="1268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WG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374588" y="3359031"/>
            <a:ext cx="0" cy="736429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750697" y="2739353"/>
            <a:ext cx="744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NOSI</a:t>
            </a:r>
          </a:p>
          <a:p>
            <a:pPr algn="r"/>
            <a:r>
              <a:rPr lang="en-US" i="1" dirty="0"/>
              <a:t>Sub.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646703" y="2174178"/>
            <a:ext cx="0" cy="9430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179552" y="2755475"/>
            <a:ext cx="45" cy="5203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4" idx="2"/>
          </p:cNvCxnSpPr>
          <p:nvPr/>
        </p:nvCxnSpPr>
        <p:spPr>
          <a:xfrm>
            <a:off x="5574371" y="1395953"/>
            <a:ext cx="1" cy="2333983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504489" y="1603449"/>
            <a:ext cx="207427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Questionnaire finalized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18898" y="2168636"/>
            <a:ext cx="207427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Questionnaire deployed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40203" y="1026621"/>
            <a:ext cx="1268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WG</a:t>
            </a:r>
          </a:p>
        </p:txBody>
      </p:sp>
      <p:cxnSp>
        <p:nvCxnSpPr>
          <p:cNvPr id="35" name="Straight Arrow Connector 34"/>
          <p:cNvCxnSpPr>
            <a:stCxn id="36" idx="2"/>
          </p:cNvCxnSpPr>
          <p:nvPr/>
        </p:nvCxnSpPr>
        <p:spPr>
          <a:xfrm flipH="1">
            <a:off x="7236454" y="1410934"/>
            <a:ext cx="7663" cy="2422306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609949" y="1041602"/>
            <a:ext cx="1268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WG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8358483" y="1360842"/>
            <a:ext cx="36807" cy="2618662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761122" y="1027348"/>
            <a:ext cx="1268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WG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60787" y="987016"/>
            <a:ext cx="3334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COVID-19 cases, by date</a:t>
            </a:r>
          </a:p>
          <a:p>
            <a:r>
              <a:rPr lang="en-US" sz="2400" dirty="0"/>
              <a:t>United States, CDC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7174659" y="3327183"/>
            <a:ext cx="0" cy="736429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644254" y="2967765"/>
            <a:ext cx="604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LOR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6139702" y="2939478"/>
            <a:ext cx="570" cy="798861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927704" y="2622293"/>
            <a:ext cx="604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LOR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5725714" y="3237649"/>
            <a:ext cx="5684" cy="257303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495482" y="2898209"/>
            <a:ext cx="604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LOR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4"/>
          <a:srcRect l="77449" t="460" r="2799" b="25332"/>
          <a:stretch/>
        </p:blipFill>
        <p:spPr>
          <a:xfrm>
            <a:off x="8476049" y="2215717"/>
            <a:ext cx="3169896" cy="37639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29457" y="5975011"/>
            <a:ext cx="2550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June 28, 2020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977746" y="6129252"/>
            <a:ext cx="1058487" cy="1662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8499988" y="2967765"/>
            <a:ext cx="12245" cy="9252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046353" y="2299127"/>
            <a:ext cx="1044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OSMB</a:t>
            </a:r>
          </a:p>
          <a:p>
            <a:pPr algn="r"/>
            <a:r>
              <a:rPr lang="en-US" i="1" dirty="0" smtClean="0"/>
              <a:t>report</a:t>
            </a:r>
            <a:endParaRPr lang="en-US" i="1" dirty="0"/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11475084" y="1498321"/>
            <a:ext cx="12245" cy="9252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1021449" y="829683"/>
            <a:ext cx="1044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SC</a:t>
            </a:r>
          </a:p>
          <a:p>
            <a:pPr algn="ctr"/>
            <a:r>
              <a:rPr lang="en-US" i="1" dirty="0" smtClean="0"/>
              <a:t>meeting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84249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" y="16109"/>
            <a:ext cx="10515600" cy="1325563"/>
          </a:xfrm>
        </p:spPr>
        <p:txBody>
          <a:bodyPr/>
          <a:lstStyle/>
          <a:p>
            <a:r>
              <a:rPr lang="en-US" dirty="0"/>
              <a:t>Timeline of MESA COVID-19 Response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86441" b="12338"/>
          <a:stretch/>
        </p:blipFill>
        <p:spPr>
          <a:xfrm>
            <a:off x="22496" y="1938281"/>
            <a:ext cx="1594030" cy="3949593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 rotWithShape="1">
          <a:blip r:embed="rId2"/>
          <a:srcRect l="32594"/>
          <a:stretch/>
        </p:blipFill>
        <p:spPr>
          <a:xfrm>
            <a:off x="1166004" y="1938281"/>
            <a:ext cx="7924414" cy="45054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5311" y="6419769"/>
            <a:ext cx="110484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https://www.cdc.gov/coronavirus/2019-ncov/cases-updates/cases-in-us.html</a:t>
            </a:r>
            <a:r>
              <a:rPr lang="en-US" dirty="0"/>
              <a:t> (Accessed </a:t>
            </a:r>
            <a:r>
              <a:rPr lang="en-US" dirty="0" smtClean="0"/>
              <a:t>June</a:t>
            </a:r>
            <a:r>
              <a:rPr lang="en-US" dirty="0" smtClean="0"/>
              <a:t> 28, </a:t>
            </a:r>
            <a:r>
              <a:rPr lang="en-US" dirty="0"/>
              <a:t>2020)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283244" y="4820270"/>
            <a:ext cx="0" cy="736429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362001" y="3768069"/>
            <a:ext cx="1023" cy="16219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88357" y="4229913"/>
            <a:ext cx="1416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NOSI</a:t>
            </a:r>
          </a:p>
          <a:p>
            <a:pPr algn="r"/>
            <a:r>
              <a:rPr lang="en-US" i="1" dirty="0"/>
              <a:t>announced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73107" y="3116918"/>
            <a:ext cx="1268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Ancillary Study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3864211" y="2614330"/>
            <a:ext cx="2040" cy="208728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204215" y="1971337"/>
            <a:ext cx="1268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ASC/SC approval</a:t>
            </a:r>
          </a:p>
        </p:txBody>
      </p:sp>
      <p:cxnSp>
        <p:nvCxnSpPr>
          <p:cNvPr id="22" name="Straight Arrow Connector 21"/>
          <p:cNvCxnSpPr>
            <a:stCxn id="24" idx="2"/>
          </p:cNvCxnSpPr>
          <p:nvPr/>
        </p:nvCxnSpPr>
        <p:spPr>
          <a:xfrm flipH="1">
            <a:off x="4464613" y="1402515"/>
            <a:ext cx="15328" cy="236526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845773" y="1033183"/>
            <a:ext cx="1268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WG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374588" y="3359031"/>
            <a:ext cx="0" cy="736429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750697" y="2739353"/>
            <a:ext cx="744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NOSI</a:t>
            </a:r>
          </a:p>
          <a:p>
            <a:pPr algn="r"/>
            <a:r>
              <a:rPr lang="en-US" i="1" dirty="0"/>
              <a:t>Sub.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646703" y="2174178"/>
            <a:ext cx="0" cy="9430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179552" y="2755475"/>
            <a:ext cx="45" cy="5203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4" idx="2"/>
          </p:cNvCxnSpPr>
          <p:nvPr/>
        </p:nvCxnSpPr>
        <p:spPr>
          <a:xfrm>
            <a:off x="5574371" y="1395953"/>
            <a:ext cx="1" cy="2333983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504489" y="1603449"/>
            <a:ext cx="207427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Questionnaire finalized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18898" y="2168636"/>
            <a:ext cx="207427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Questionnaire deployed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40203" y="1026621"/>
            <a:ext cx="1268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WG</a:t>
            </a:r>
          </a:p>
        </p:txBody>
      </p:sp>
      <p:cxnSp>
        <p:nvCxnSpPr>
          <p:cNvPr id="35" name="Straight Arrow Connector 34"/>
          <p:cNvCxnSpPr>
            <a:stCxn id="36" idx="2"/>
          </p:cNvCxnSpPr>
          <p:nvPr/>
        </p:nvCxnSpPr>
        <p:spPr>
          <a:xfrm flipH="1">
            <a:off x="7236454" y="1410934"/>
            <a:ext cx="7663" cy="2422306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609949" y="1041602"/>
            <a:ext cx="1268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WG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8358483" y="1360842"/>
            <a:ext cx="36807" cy="2618662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761122" y="1027348"/>
            <a:ext cx="1268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WG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60787" y="987016"/>
            <a:ext cx="3334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COVID-19 cases, by date</a:t>
            </a:r>
          </a:p>
          <a:p>
            <a:r>
              <a:rPr lang="en-US" sz="2400" dirty="0"/>
              <a:t>United States, CDC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7174659" y="3327183"/>
            <a:ext cx="0" cy="736429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644254" y="2967765"/>
            <a:ext cx="604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LOR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6139702" y="2939478"/>
            <a:ext cx="570" cy="798861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927704" y="2622293"/>
            <a:ext cx="604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LOR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5725714" y="3237649"/>
            <a:ext cx="5684" cy="257303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495482" y="2898209"/>
            <a:ext cx="604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LOR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4"/>
          <a:srcRect l="77449" t="460" r="2799" b="25332"/>
          <a:stretch/>
        </p:blipFill>
        <p:spPr>
          <a:xfrm>
            <a:off x="8476049" y="2215717"/>
            <a:ext cx="3169896" cy="37639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29457" y="5975011"/>
            <a:ext cx="2550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June 28, 2020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977746" y="6129252"/>
            <a:ext cx="1058487" cy="1662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8499988" y="2967765"/>
            <a:ext cx="12245" cy="9252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046353" y="2299127"/>
            <a:ext cx="1044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OSMB</a:t>
            </a:r>
          </a:p>
          <a:p>
            <a:pPr algn="r"/>
            <a:r>
              <a:rPr lang="en-US" i="1" dirty="0" smtClean="0"/>
              <a:t>report</a:t>
            </a:r>
            <a:endParaRPr lang="en-US" i="1" dirty="0"/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11475084" y="1498321"/>
            <a:ext cx="12245" cy="9252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1021449" y="829683"/>
            <a:ext cx="1044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SC</a:t>
            </a:r>
          </a:p>
          <a:p>
            <a:pPr algn="ctr"/>
            <a:r>
              <a:rPr lang="en-US" i="1" dirty="0" smtClean="0"/>
              <a:t>meeting</a:t>
            </a:r>
            <a:endParaRPr lang="en-US" i="1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912464" y="2548594"/>
            <a:ext cx="9835074" cy="796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473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" y="18288"/>
            <a:ext cx="10515600" cy="1325563"/>
          </a:xfrm>
        </p:spPr>
        <p:txBody>
          <a:bodyPr/>
          <a:lstStyle/>
          <a:p>
            <a:r>
              <a:rPr lang="en-US" dirty="0"/>
              <a:t>Hypotheses: COVID-19 Ancillary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618" y="1295564"/>
            <a:ext cx="4536882" cy="2979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Aims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Subclinical </a:t>
            </a:r>
            <a:r>
              <a:rPr lang="en-US" sz="2400" dirty="0"/>
              <a:t>chronic lung disease </a:t>
            </a:r>
            <a:r>
              <a:rPr lang="en-US" sz="2400" dirty="0" smtClean="0"/>
              <a:t>will </a:t>
            </a:r>
            <a:r>
              <a:rPr lang="en-US" sz="2400" dirty="0"/>
              <a:t>predict risk of severe COVID-19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Subclinical cardio-metabolic disease </a:t>
            </a:r>
            <a:r>
              <a:rPr lang="en-US" sz="2400" dirty="0" smtClean="0"/>
              <a:t>will </a:t>
            </a:r>
            <a:r>
              <a:rPr lang="en-US" sz="2400" dirty="0"/>
              <a:t>predict risk of severe COVID-19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Associations will be modified by clinical and socio-demographic </a:t>
            </a:r>
            <a:r>
              <a:rPr lang="en-US" sz="2400" dirty="0" smtClean="0"/>
              <a:t>factors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622066" y="6343940"/>
            <a:ext cx="10288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/>
              <a:t>Cardiopulmonary risk factors for COVID-19 illness in older adults: the Multi-Ethnic Study of Atherosclerosis</a:t>
            </a:r>
          </a:p>
        </p:txBody>
      </p:sp>
      <p:sp>
        <p:nvSpPr>
          <p:cNvPr id="5" name="Rectangle 4"/>
          <p:cNvSpPr/>
          <p:nvPr/>
        </p:nvSpPr>
        <p:spPr>
          <a:xfrm>
            <a:off x="5704185" y="1257067"/>
            <a:ext cx="634438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Significance</a:t>
            </a: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Address </a:t>
            </a:r>
            <a:r>
              <a:rPr lang="en-US" sz="2400" dirty="0"/>
              <a:t>the NOSI (NOT-HL-20-757) research interest regarding</a:t>
            </a:r>
            <a:r>
              <a:rPr lang="en-US" sz="2400" b="1" dirty="0"/>
              <a:t> </a:t>
            </a:r>
            <a:r>
              <a:rPr lang="en-US" sz="2400" dirty="0"/>
              <a:t>“host factors, including… existing cardiac [and] respiratory… conditions, that predispose persons to acquire SARS-CoV-2 or to develop severe COVID-19 disease.”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Identify high-risk cardiopulmonary structural features that are translatable to clinical CT scans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Help to focus prevention measures on high-risk individuals rather than the entire population, thereby mitigating the public health and economic devastation of the pandemic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844500" y="2538031"/>
            <a:ext cx="763325" cy="8746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17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" y="18288"/>
            <a:ext cx="10515600" cy="1325563"/>
          </a:xfrm>
        </p:spPr>
        <p:txBody>
          <a:bodyPr/>
          <a:lstStyle/>
          <a:p>
            <a:r>
              <a:rPr lang="en-US" dirty="0"/>
              <a:t>Approach: COVID-19 Ancillary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346" y="1514392"/>
            <a:ext cx="5469913" cy="4351338"/>
          </a:xfrm>
        </p:spPr>
        <p:txBody>
          <a:bodyPr>
            <a:noAutofit/>
          </a:bodyPr>
          <a:lstStyle/>
          <a:p>
            <a:r>
              <a:rPr lang="en-US" sz="2400" dirty="0"/>
              <a:t>Questionnaire</a:t>
            </a:r>
          </a:p>
          <a:p>
            <a:r>
              <a:rPr lang="en-US" sz="2400" dirty="0" smtClean="0"/>
              <a:t>Events </a:t>
            </a:r>
            <a:r>
              <a:rPr lang="en-US" sz="2400" dirty="0"/>
              <a:t>ascertainment and adjudication</a:t>
            </a:r>
          </a:p>
          <a:p>
            <a:r>
              <a:rPr lang="en-US" sz="2400" dirty="0" smtClean="0"/>
              <a:t>Chest </a:t>
            </a:r>
            <a:r>
              <a:rPr lang="en-US" sz="2400" dirty="0"/>
              <a:t>imaging ascertainment </a:t>
            </a:r>
          </a:p>
          <a:p>
            <a:pPr lvl="1"/>
            <a:r>
              <a:rPr lang="en-US" dirty="0" smtClean="0"/>
              <a:t>Deep </a:t>
            </a:r>
            <a:r>
              <a:rPr lang="en-US" dirty="0"/>
              <a:t>learning to compare clinical imaging at time of COVID-19 illness versus prior research CT and to explore additional imaging information to explain COVID-19 pneumonia severity and characteristics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291" y="1088904"/>
            <a:ext cx="5371599" cy="56397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364" y="6143848"/>
            <a:ext cx="6588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Nagpal</a:t>
            </a:r>
            <a:r>
              <a:rPr lang="en-US" sz="1600" dirty="0"/>
              <a:t> P… Hoffman EA. Novel Coronavirus Disease 2019 (COVID-19): Potential for Advanced Imaging Applications (submitted).</a:t>
            </a:r>
          </a:p>
        </p:txBody>
      </p:sp>
    </p:spTree>
    <p:extLst>
      <p:ext uri="{BB962C8B-B14F-4D97-AF65-F5344CB8AC3E}">
        <p14:creationId xmlns:p14="http://schemas.microsoft.com/office/powerpoint/2010/main" val="3149970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" y="18288"/>
            <a:ext cx="10515600" cy="1325563"/>
          </a:xfrm>
        </p:spPr>
        <p:txBody>
          <a:bodyPr/>
          <a:lstStyle/>
          <a:p>
            <a:r>
              <a:rPr lang="en-US" dirty="0"/>
              <a:t>Questionnaire: COVID-19 Ancillary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1199" y="1135914"/>
            <a:ext cx="5373374" cy="4392295"/>
          </a:xfrm>
        </p:spPr>
        <p:txBody>
          <a:bodyPr>
            <a:noAutofit/>
          </a:bodyPr>
          <a:lstStyle/>
          <a:p>
            <a:r>
              <a:rPr lang="en-US" sz="2200" dirty="0"/>
              <a:t>Multiple domains</a:t>
            </a:r>
          </a:p>
          <a:p>
            <a:pPr lvl="1"/>
            <a:r>
              <a:rPr lang="en-US" sz="2200" dirty="0"/>
              <a:t>Infection and immunity</a:t>
            </a:r>
          </a:p>
          <a:p>
            <a:pPr lvl="1"/>
            <a:r>
              <a:rPr lang="en-US" sz="2200" dirty="0"/>
              <a:t>Motivations for testing</a:t>
            </a:r>
          </a:p>
          <a:p>
            <a:pPr lvl="1"/>
            <a:r>
              <a:rPr lang="en-US" sz="2200" dirty="0"/>
              <a:t>Health care utilization and imaging</a:t>
            </a:r>
          </a:p>
          <a:p>
            <a:pPr lvl="1"/>
            <a:r>
              <a:rPr lang="en-US" sz="2200" dirty="0"/>
              <a:t>Medication use</a:t>
            </a:r>
          </a:p>
          <a:p>
            <a:pPr lvl="1"/>
            <a:r>
              <a:rPr lang="en-US" sz="2200" dirty="0"/>
              <a:t>Symptoms (modified FLU-PRO)</a:t>
            </a:r>
          </a:p>
          <a:p>
            <a:pPr lvl="1"/>
            <a:r>
              <a:rPr lang="en-US" sz="2200" dirty="0"/>
              <a:t>Recovery</a:t>
            </a:r>
          </a:p>
          <a:p>
            <a:pPr lvl="1"/>
            <a:r>
              <a:rPr lang="en-US" sz="2200" dirty="0"/>
              <a:t>Exposures</a:t>
            </a:r>
          </a:p>
          <a:p>
            <a:pPr lvl="1"/>
            <a:r>
              <a:rPr lang="en-US" sz="2200" dirty="0"/>
              <a:t>Behavioral modifications</a:t>
            </a:r>
          </a:p>
          <a:p>
            <a:pPr lvl="1"/>
            <a:r>
              <a:rPr lang="en-US" sz="2200" dirty="0"/>
              <a:t>Tobacco use</a:t>
            </a:r>
          </a:p>
          <a:p>
            <a:pPr lvl="1"/>
            <a:r>
              <a:rPr lang="en-US" sz="2200" dirty="0"/>
              <a:t>Influenza vaccination</a:t>
            </a:r>
          </a:p>
          <a:p>
            <a:r>
              <a:rPr lang="en-US" sz="2200" dirty="0"/>
              <a:t>Translated into Spanish and Chinese</a:t>
            </a:r>
          </a:p>
          <a:p>
            <a:r>
              <a:rPr lang="en-US" sz="2200" dirty="0"/>
              <a:t>Publicly available (MESA, </a:t>
            </a:r>
            <a:r>
              <a:rPr lang="en-US" sz="2200" dirty="0" err="1"/>
              <a:t>PhenX</a:t>
            </a:r>
            <a:r>
              <a:rPr lang="en-US" sz="2200" dirty="0"/>
              <a:t>)</a:t>
            </a:r>
          </a:p>
          <a:p>
            <a:r>
              <a:rPr lang="en-US" sz="2200" dirty="0"/>
              <a:t>Adapted for use in other </a:t>
            </a:r>
            <a:r>
              <a:rPr lang="en-US" sz="2200" dirty="0" smtClean="0"/>
              <a:t>studies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37" y="2200254"/>
            <a:ext cx="5887009" cy="43039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85" y="1135914"/>
            <a:ext cx="6257678" cy="10693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430880"/>
            <a:ext cx="3910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https://www.phenxtoolkit.org/covid19/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089960" y="6430880"/>
            <a:ext cx="4422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https://www.mesa-nhlbi.org/MESACOVID19/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680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634"/>
            <a:ext cx="12100560" cy="1325563"/>
          </a:xfrm>
        </p:spPr>
        <p:txBody>
          <a:bodyPr/>
          <a:lstStyle/>
          <a:p>
            <a:r>
              <a:rPr lang="en-US" dirty="0" smtClean="0"/>
              <a:t>Preliminary results: </a:t>
            </a:r>
            <a:r>
              <a:rPr lang="en-US" dirty="0" smtClean="0"/>
              <a:t>COVID-19 baseline </a:t>
            </a:r>
            <a:r>
              <a:rPr lang="en-US" dirty="0" smtClean="0"/>
              <a:t>questionnaire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763455"/>
              </p:ext>
            </p:extLst>
          </p:nvPr>
        </p:nvGraphicFramePr>
        <p:xfrm>
          <a:off x="360217" y="1590540"/>
          <a:ext cx="4569995" cy="3329269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188657">
                  <a:extLst>
                    <a:ext uri="{9D8B030D-6E8A-4147-A177-3AD203B41FA5}">
                      <a16:colId xmlns:a16="http://schemas.microsoft.com/office/drawing/2014/main" val="1662137948"/>
                    </a:ext>
                  </a:extLst>
                </a:gridCol>
                <a:gridCol w="875087">
                  <a:extLst>
                    <a:ext uri="{9D8B030D-6E8A-4147-A177-3AD203B41FA5}">
                      <a16:colId xmlns:a16="http://schemas.microsoft.com/office/drawing/2014/main" val="2552659590"/>
                    </a:ext>
                  </a:extLst>
                </a:gridCol>
                <a:gridCol w="1506251">
                  <a:extLst>
                    <a:ext uri="{9D8B030D-6E8A-4147-A177-3AD203B41FA5}">
                      <a16:colId xmlns:a16="http://schemas.microsoft.com/office/drawing/2014/main" val="4041472049"/>
                    </a:ext>
                  </a:extLst>
                </a:gridCol>
              </a:tblGrid>
              <a:tr h="774844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Site</a:t>
                      </a: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Target</a:t>
                      </a: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Attempted</a:t>
                      </a:r>
                    </a:p>
                  </a:txBody>
                  <a:tcPr marL="5483" marR="5483" marT="5483" marB="5483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09750399"/>
                  </a:ext>
                </a:extLst>
              </a:tr>
              <a:tr h="405782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3: Wake Forest</a:t>
                      </a: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705</a:t>
                      </a: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399 (57%)</a:t>
                      </a:r>
                    </a:p>
                  </a:txBody>
                  <a:tcPr marL="5483" marR="5483" marT="5483" marB="5483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07619574"/>
                  </a:ext>
                </a:extLst>
              </a:tr>
              <a:tr h="405782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4: Columbia</a:t>
                      </a: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738</a:t>
                      </a: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718 (97%)</a:t>
                      </a:r>
                    </a:p>
                  </a:txBody>
                  <a:tcPr marL="5483" marR="5483" marT="5483" marB="5483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28999320"/>
                  </a:ext>
                </a:extLst>
              </a:tr>
              <a:tr h="405782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5: Johns Hopkins</a:t>
                      </a: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581</a:t>
                      </a: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534 (92%)</a:t>
                      </a:r>
                    </a:p>
                  </a:txBody>
                  <a:tcPr marL="5483" marR="5483" marT="5483" marB="5483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98176115"/>
                  </a:ext>
                </a:extLst>
              </a:tr>
              <a:tr h="282534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6: Minnesota</a:t>
                      </a: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703</a:t>
                      </a: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152 </a:t>
                      </a: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en-US" sz="1800" dirty="0">
                          <a:effectLst/>
                        </a:rPr>
                        <a:t>22%)</a:t>
                      </a:r>
                    </a:p>
                  </a:txBody>
                  <a:tcPr marL="5483" marR="5483" marT="5483" marB="5483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45110739"/>
                  </a:ext>
                </a:extLst>
              </a:tr>
              <a:tr h="405782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7: Northwestern</a:t>
                      </a: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752</a:t>
                      </a: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728 (97%)</a:t>
                      </a:r>
                    </a:p>
                  </a:txBody>
                  <a:tcPr marL="5483" marR="5483" marT="5483" marB="5483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94329465"/>
                  </a:ext>
                </a:extLst>
              </a:tr>
              <a:tr h="282534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8: UCLA</a:t>
                      </a: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827</a:t>
                      </a: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/>
                        </a:rPr>
                        <a:t>152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(18</a:t>
                      </a:r>
                      <a:r>
                        <a:rPr lang="en-US" sz="1800" dirty="0">
                          <a:effectLst/>
                        </a:rPr>
                        <a:t>%)</a:t>
                      </a:r>
                    </a:p>
                  </a:txBody>
                  <a:tcPr marL="5483" marR="5483" marT="5483" marB="5483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3573015"/>
                  </a:ext>
                </a:extLst>
              </a:tr>
              <a:tr h="360725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Total</a:t>
                      </a: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4306</a:t>
                      </a: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2683 (62%)</a:t>
                      </a:r>
                    </a:p>
                  </a:txBody>
                  <a:tcPr marL="5483" marR="5483" marT="5483" marB="5483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7686164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575764" y="6375461"/>
            <a:ext cx="4422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https://www.mesa-nhlbi.org/MESACOVID19/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FCDBFA-6694-40E1-A37D-DD1C960D7E51}"/>
              </a:ext>
            </a:extLst>
          </p:cNvPr>
          <p:cNvSpPr txBox="1"/>
          <p:nvPr/>
        </p:nvSpPr>
        <p:spPr>
          <a:xfrm>
            <a:off x="360217" y="5116152"/>
            <a:ext cx="4666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*% of Attempted</a:t>
            </a:r>
          </a:p>
          <a:p>
            <a:r>
              <a:rPr lang="en-US" dirty="0"/>
              <a:t>** % of Completed Questionnaires</a:t>
            </a:r>
          </a:p>
        </p:txBody>
      </p:sp>
    </p:spTree>
    <p:extLst>
      <p:ext uri="{BB962C8B-B14F-4D97-AF65-F5344CB8AC3E}">
        <p14:creationId xmlns:p14="http://schemas.microsoft.com/office/powerpoint/2010/main" val="3308838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9175773"/>
              </p:ext>
            </p:extLst>
          </p:nvPr>
        </p:nvGraphicFramePr>
        <p:xfrm>
          <a:off x="360217" y="1590540"/>
          <a:ext cx="8625220" cy="3329269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188657">
                  <a:extLst>
                    <a:ext uri="{9D8B030D-6E8A-4147-A177-3AD203B41FA5}">
                      <a16:colId xmlns:a16="http://schemas.microsoft.com/office/drawing/2014/main" val="1662137948"/>
                    </a:ext>
                  </a:extLst>
                </a:gridCol>
                <a:gridCol w="875087">
                  <a:extLst>
                    <a:ext uri="{9D8B030D-6E8A-4147-A177-3AD203B41FA5}">
                      <a16:colId xmlns:a16="http://schemas.microsoft.com/office/drawing/2014/main" val="2552659590"/>
                    </a:ext>
                  </a:extLst>
                </a:gridCol>
                <a:gridCol w="1506251">
                  <a:extLst>
                    <a:ext uri="{9D8B030D-6E8A-4147-A177-3AD203B41FA5}">
                      <a16:colId xmlns:a16="http://schemas.microsoft.com/office/drawing/2014/main" val="4041472049"/>
                    </a:ext>
                  </a:extLst>
                </a:gridCol>
                <a:gridCol w="1349594">
                  <a:extLst>
                    <a:ext uri="{9D8B030D-6E8A-4147-A177-3AD203B41FA5}">
                      <a16:colId xmlns:a16="http://schemas.microsoft.com/office/drawing/2014/main" val="921839451"/>
                    </a:ext>
                  </a:extLst>
                </a:gridCol>
                <a:gridCol w="1199380">
                  <a:extLst>
                    <a:ext uri="{9D8B030D-6E8A-4147-A177-3AD203B41FA5}">
                      <a16:colId xmlns:a16="http://schemas.microsoft.com/office/drawing/2014/main" val="3656482833"/>
                    </a:ext>
                  </a:extLst>
                </a:gridCol>
                <a:gridCol w="1506251">
                  <a:extLst>
                    <a:ext uri="{9D8B030D-6E8A-4147-A177-3AD203B41FA5}">
                      <a16:colId xmlns:a16="http://schemas.microsoft.com/office/drawing/2014/main" val="3070577233"/>
                    </a:ext>
                  </a:extLst>
                </a:gridCol>
              </a:tblGrid>
              <a:tr h="774844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Site</a:t>
                      </a: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Target</a:t>
                      </a: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Attempted</a:t>
                      </a:r>
                    </a:p>
                  </a:txBody>
                  <a:tcPr marL="5483" marR="5483" marT="5483" marB="5483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Pending*</a:t>
                      </a:r>
                    </a:p>
                  </a:txBody>
                  <a:tcPr marL="5483" marR="5483" marT="5483" marB="5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Declined*</a:t>
                      </a: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Completed*</a:t>
                      </a:r>
                    </a:p>
                  </a:txBody>
                  <a:tcPr marL="5483" marR="5483" marT="5483" marB="5483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09750399"/>
                  </a:ext>
                </a:extLst>
              </a:tr>
              <a:tr h="405782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3: Wake Forest</a:t>
                      </a: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705</a:t>
                      </a: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399 (57%)</a:t>
                      </a:r>
                    </a:p>
                  </a:txBody>
                  <a:tcPr marL="5483" marR="5483" marT="5483" marB="5483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152 (38%)</a:t>
                      </a:r>
                    </a:p>
                  </a:txBody>
                  <a:tcPr marL="5483" marR="5483" marT="5483" marB="5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5 </a:t>
                      </a: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en-US" sz="1800" dirty="0">
                          <a:effectLst/>
                        </a:rPr>
                        <a:t>1%)</a:t>
                      </a: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/>
                        </a:rPr>
                        <a:t>242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(61</a:t>
                      </a:r>
                      <a:r>
                        <a:rPr lang="en-US" sz="1800" dirty="0">
                          <a:effectLst/>
                        </a:rPr>
                        <a:t>%)</a:t>
                      </a:r>
                    </a:p>
                  </a:txBody>
                  <a:tcPr marL="5483" marR="5483" marT="5483" marB="5483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07619574"/>
                  </a:ext>
                </a:extLst>
              </a:tr>
              <a:tr h="405782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4: Columbia</a:t>
                      </a: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738</a:t>
                      </a: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718 (97%)</a:t>
                      </a:r>
                    </a:p>
                  </a:txBody>
                  <a:tcPr marL="5483" marR="5483" marT="5483" marB="5483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113 (16%)</a:t>
                      </a:r>
                    </a:p>
                  </a:txBody>
                  <a:tcPr marL="5483" marR="5483" marT="5483" marB="5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12 </a:t>
                      </a: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en-US" sz="1800" dirty="0">
                          <a:effectLst/>
                        </a:rPr>
                        <a:t>2%)</a:t>
                      </a: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/>
                        </a:rPr>
                        <a:t>593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(83</a:t>
                      </a:r>
                      <a:r>
                        <a:rPr lang="en-US" sz="1800" dirty="0">
                          <a:effectLst/>
                        </a:rPr>
                        <a:t>%)</a:t>
                      </a:r>
                    </a:p>
                  </a:txBody>
                  <a:tcPr marL="5483" marR="5483" marT="5483" marB="5483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28999320"/>
                  </a:ext>
                </a:extLst>
              </a:tr>
              <a:tr h="405782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5: Johns Hopkins</a:t>
                      </a: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581</a:t>
                      </a: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534 (92%)</a:t>
                      </a:r>
                    </a:p>
                  </a:txBody>
                  <a:tcPr marL="5483" marR="5483" marT="5483" marB="5483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124 </a:t>
                      </a:r>
                      <a:r>
                        <a:rPr lang="en-US" sz="1800" baseline="0" dirty="0">
                          <a:effectLst/>
                        </a:rPr>
                        <a:t>(23%)</a:t>
                      </a:r>
                      <a:endParaRPr lang="en-US" sz="1800" dirty="0">
                        <a:effectLst/>
                      </a:endParaRPr>
                    </a:p>
                  </a:txBody>
                  <a:tcPr marL="5483" marR="5483" marT="5483" marB="5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/>
                        </a:rPr>
                        <a:t>4 </a:t>
                      </a:r>
                      <a:r>
                        <a:rPr lang="en-US" sz="1800" dirty="0">
                          <a:effectLst/>
                        </a:rPr>
                        <a:t>(1%)</a:t>
                      </a: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/>
                        </a:rPr>
                        <a:t>406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(76</a:t>
                      </a:r>
                      <a:r>
                        <a:rPr lang="en-US" sz="1800" dirty="0">
                          <a:effectLst/>
                        </a:rPr>
                        <a:t>%)</a:t>
                      </a:r>
                    </a:p>
                  </a:txBody>
                  <a:tcPr marL="5483" marR="5483" marT="5483" marB="5483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98176115"/>
                  </a:ext>
                </a:extLst>
              </a:tr>
              <a:tr h="282534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6: Minnesota</a:t>
                      </a: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703</a:t>
                      </a: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152 </a:t>
                      </a: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en-US" sz="1800" dirty="0">
                          <a:effectLst/>
                        </a:rPr>
                        <a:t>22%)</a:t>
                      </a:r>
                    </a:p>
                  </a:txBody>
                  <a:tcPr marL="5483" marR="5483" marT="5483" marB="5483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0 (0%)</a:t>
                      </a:r>
                    </a:p>
                  </a:txBody>
                  <a:tcPr marL="5483" marR="5483" marT="5483" marB="5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2 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(1%)</a:t>
                      </a: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150 (99%)</a:t>
                      </a:r>
                    </a:p>
                  </a:txBody>
                  <a:tcPr marL="5483" marR="5483" marT="5483" marB="5483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45110739"/>
                  </a:ext>
                </a:extLst>
              </a:tr>
              <a:tr h="405782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7: Northwestern</a:t>
                      </a: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752</a:t>
                      </a: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728 (97%)</a:t>
                      </a:r>
                    </a:p>
                  </a:txBody>
                  <a:tcPr marL="5483" marR="5483" marT="5483" marB="5483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115 (16%)</a:t>
                      </a:r>
                    </a:p>
                  </a:txBody>
                  <a:tcPr marL="5483" marR="5483" marT="5483" marB="5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96 (13%)</a:t>
                      </a: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/>
                        </a:rPr>
                        <a:t>517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(71</a:t>
                      </a:r>
                      <a:r>
                        <a:rPr lang="en-US" sz="1800" dirty="0">
                          <a:effectLst/>
                        </a:rPr>
                        <a:t>%)</a:t>
                      </a:r>
                    </a:p>
                  </a:txBody>
                  <a:tcPr marL="5483" marR="5483" marT="5483" marB="5483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94329465"/>
                  </a:ext>
                </a:extLst>
              </a:tr>
              <a:tr h="282534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8: UCLA</a:t>
                      </a: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827</a:t>
                      </a: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/>
                        </a:rPr>
                        <a:t>152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(18</a:t>
                      </a:r>
                      <a:r>
                        <a:rPr lang="en-US" sz="1800" dirty="0">
                          <a:effectLst/>
                        </a:rPr>
                        <a:t>%)</a:t>
                      </a:r>
                    </a:p>
                  </a:txBody>
                  <a:tcPr marL="5483" marR="5483" marT="5483" marB="5483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7 (5%)</a:t>
                      </a:r>
                    </a:p>
                  </a:txBody>
                  <a:tcPr marL="5483" marR="5483" marT="5483" marB="5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/>
                        </a:rPr>
                        <a:t>2 (</a:t>
                      </a:r>
                      <a:r>
                        <a:rPr lang="en-US" sz="1800" dirty="0">
                          <a:effectLst/>
                        </a:rPr>
                        <a:t>1%)</a:t>
                      </a: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/>
                        </a:rPr>
                        <a:t>143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(94</a:t>
                      </a:r>
                      <a:r>
                        <a:rPr lang="en-US" sz="1800" dirty="0">
                          <a:effectLst/>
                        </a:rPr>
                        <a:t>%)</a:t>
                      </a:r>
                    </a:p>
                  </a:txBody>
                  <a:tcPr marL="5483" marR="5483" marT="5483" marB="5483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3573015"/>
                  </a:ext>
                </a:extLst>
              </a:tr>
              <a:tr h="360725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Total</a:t>
                      </a: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4306</a:t>
                      </a: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2683 (62%)</a:t>
                      </a:r>
                    </a:p>
                  </a:txBody>
                  <a:tcPr marL="5483" marR="5483" marT="5483" marB="5483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511 (19%)</a:t>
                      </a:r>
                    </a:p>
                  </a:txBody>
                  <a:tcPr marL="5483" marR="5483" marT="5483" marB="5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121 </a:t>
                      </a: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en-US" sz="1800" dirty="0">
                          <a:effectLst/>
                        </a:rPr>
                        <a:t>5%)</a:t>
                      </a: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/>
                        </a:rPr>
                        <a:t>2051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(76</a:t>
                      </a:r>
                      <a:r>
                        <a:rPr lang="en-US" sz="1800" dirty="0">
                          <a:effectLst/>
                        </a:rPr>
                        <a:t>%)</a:t>
                      </a:r>
                    </a:p>
                  </a:txBody>
                  <a:tcPr marL="5483" marR="5483" marT="5483" marB="5483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7686164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575764" y="6375461"/>
            <a:ext cx="4422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https://www.mesa-nhlbi.org/MESACOVID19/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FCDBFA-6694-40E1-A37D-DD1C960D7E51}"/>
              </a:ext>
            </a:extLst>
          </p:cNvPr>
          <p:cNvSpPr txBox="1"/>
          <p:nvPr/>
        </p:nvSpPr>
        <p:spPr>
          <a:xfrm>
            <a:off x="360217" y="5116152"/>
            <a:ext cx="4666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*% of Attempted</a:t>
            </a:r>
          </a:p>
          <a:p>
            <a:r>
              <a:rPr lang="en-US" dirty="0"/>
              <a:t>** % of Completed Questionnaires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68634"/>
            <a:ext cx="121005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Preliminary results: COVID-19 baseline questionnaire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742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6591262"/>
              </p:ext>
            </p:extLst>
          </p:nvPr>
        </p:nvGraphicFramePr>
        <p:xfrm>
          <a:off x="360217" y="1590540"/>
          <a:ext cx="11637722" cy="3388351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188657">
                  <a:extLst>
                    <a:ext uri="{9D8B030D-6E8A-4147-A177-3AD203B41FA5}">
                      <a16:colId xmlns:a16="http://schemas.microsoft.com/office/drawing/2014/main" val="1662137948"/>
                    </a:ext>
                  </a:extLst>
                </a:gridCol>
                <a:gridCol w="875087">
                  <a:extLst>
                    <a:ext uri="{9D8B030D-6E8A-4147-A177-3AD203B41FA5}">
                      <a16:colId xmlns:a16="http://schemas.microsoft.com/office/drawing/2014/main" val="2552659590"/>
                    </a:ext>
                  </a:extLst>
                </a:gridCol>
                <a:gridCol w="1506251">
                  <a:extLst>
                    <a:ext uri="{9D8B030D-6E8A-4147-A177-3AD203B41FA5}">
                      <a16:colId xmlns:a16="http://schemas.microsoft.com/office/drawing/2014/main" val="4041472049"/>
                    </a:ext>
                  </a:extLst>
                </a:gridCol>
                <a:gridCol w="1349594">
                  <a:extLst>
                    <a:ext uri="{9D8B030D-6E8A-4147-A177-3AD203B41FA5}">
                      <a16:colId xmlns:a16="http://schemas.microsoft.com/office/drawing/2014/main" val="921839451"/>
                    </a:ext>
                  </a:extLst>
                </a:gridCol>
                <a:gridCol w="1199380">
                  <a:extLst>
                    <a:ext uri="{9D8B030D-6E8A-4147-A177-3AD203B41FA5}">
                      <a16:colId xmlns:a16="http://schemas.microsoft.com/office/drawing/2014/main" val="3656482833"/>
                    </a:ext>
                  </a:extLst>
                </a:gridCol>
                <a:gridCol w="1506251">
                  <a:extLst>
                    <a:ext uri="{9D8B030D-6E8A-4147-A177-3AD203B41FA5}">
                      <a16:colId xmlns:a16="http://schemas.microsoft.com/office/drawing/2014/main" val="3070577233"/>
                    </a:ext>
                  </a:extLst>
                </a:gridCol>
                <a:gridCol w="1506251">
                  <a:extLst>
                    <a:ext uri="{9D8B030D-6E8A-4147-A177-3AD203B41FA5}">
                      <a16:colId xmlns:a16="http://schemas.microsoft.com/office/drawing/2014/main" val="3030660902"/>
                    </a:ext>
                  </a:extLst>
                </a:gridCol>
                <a:gridCol w="1506251">
                  <a:extLst>
                    <a:ext uri="{9D8B030D-6E8A-4147-A177-3AD203B41FA5}">
                      <a16:colId xmlns:a16="http://schemas.microsoft.com/office/drawing/2014/main" val="1078768434"/>
                    </a:ext>
                  </a:extLst>
                </a:gridCol>
              </a:tblGrid>
              <a:tr h="774844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Site</a:t>
                      </a: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Target</a:t>
                      </a: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Attempted</a:t>
                      </a:r>
                    </a:p>
                  </a:txBody>
                  <a:tcPr marL="5483" marR="5483" marT="5483" marB="5483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Pending*</a:t>
                      </a:r>
                    </a:p>
                  </a:txBody>
                  <a:tcPr marL="5483" marR="5483" marT="5483" marB="5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Declined*</a:t>
                      </a: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Completed*</a:t>
                      </a:r>
                    </a:p>
                  </a:txBody>
                  <a:tcPr marL="5483" marR="5483" marT="5483" marB="5483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COVID-19</a:t>
                      </a:r>
                      <a:r>
                        <a:rPr lang="en-US" sz="1800" baseline="0" dirty="0">
                          <a:effectLst/>
                        </a:rPr>
                        <a:t> Diagnosis**</a:t>
                      </a:r>
                      <a:endParaRPr lang="en-US" sz="1800" dirty="0">
                        <a:effectLst/>
                      </a:endParaRPr>
                    </a:p>
                  </a:txBody>
                  <a:tcPr marL="5483" marR="5483" marT="5483" marB="5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COVID-19 Hospitalization**</a:t>
                      </a:r>
                    </a:p>
                  </a:txBody>
                  <a:tcPr marL="5483" marR="5483" marT="5483" marB="5483" anchor="ctr"/>
                </a:tc>
                <a:extLst>
                  <a:ext uri="{0D108BD9-81ED-4DB2-BD59-A6C34878D82A}">
                    <a16:rowId xmlns:a16="http://schemas.microsoft.com/office/drawing/2014/main" val="3909750399"/>
                  </a:ext>
                </a:extLst>
              </a:tr>
              <a:tr h="405782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3: Wake Forest</a:t>
                      </a: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705</a:t>
                      </a: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399 (57%)</a:t>
                      </a:r>
                    </a:p>
                  </a:txBody>
                  <a:tcPr marL="5483" marR="5483" marT="5483" marB="5483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152 (38%)</a:t>
                      </a:r>
                    </a:p>
                  </a:txBody>
                  <a:tcPr marL="5483" marR="5483" marT="5483" marB="5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5 </a:t>
                      </a: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en-US" sz="1800" dirty="0">
                          <a:effectLst/>
                        </a:rPr>
                        <a:t>1%)</a:t>
                      </a: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/>
                        </a:rPr>
                        <a:t>242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(61</a:t>
                      </a:r>
                      <a:r>
                        <a:rPr lang="en-US" sz="1800" dirty="0">
                          <a:effectLst/>
                        </a:rPr>
                        <a:t>%)</a:t>
                      </a:r>
                    </a:p>
                  </a:txBody>
                  <a:tcPr marL="5483" marR="5483" marT="5483" marB="5483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1 (0.4%)</a:t>
                      </a:r>
                    </a:p>
                  </a:txBody>
                  <a:tcPr marL="5483" marR="5483" marT="5483" marB="5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-</a:t>
                      </a:r>
                    </a:p>
                  </a:txBody>
                  <a:tcPr marL="5483" marR="5483" marT="5483" marB="5483" anchor="ctr"/>
                </a:tc>
                <a:extLst>
                  <a:ext uri="{0D108BD9-81ED-4DB2-BD59-A6C34878D82A}">
                    <a16:rowId xmlns:a16="http://schemas.microsoft.com/office/drawing/2014/main" val="3107619574"/>
                  </a:ext>
                </a:extLst>
              </a:tr>
              <a:tr h="405782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4: Columbia</a:t>
                      </a: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738</a:t>
                      </a: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718 (97%)</a:t>
                      </a:r>
                    </a:p>
                  </a:txBody>
                  <a:tcPr marL="5483" marR="5483" marT="5483" marB="5483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113 (16%)</a:t>
                      </a:r>
                    </a:p>
                  </a:txBody>
                  <a:tcPr marL="5483" marR="5483" marT="5483" marB="5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12 </a:t>
                      </a: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en-US" sz="1800" dirty="0">
                          <a:effectLst/>
                        </a:rPr>
                        <a:t>2%)</a:t>
                      </a: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/>
                        </a:rPr>
                        <a:t>593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(83</a:t>
                      </a:r>
                      <a:r>
                        <a:rPr lang="en-US" sz="1800" dirty="0">
                          <a:effectLst/>
                        </a:rPr>
                        <a:t>%)</a:t>
                      </a:r>
                    </a:p>
                  </a:txBody>
                  <a:tcPr marL="5483" marR="5483" marT="5483" marB="5483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15 (2.5%)</a:t>
                      </a:r>
                    </a:p>
                  </a:txBody>
                  <a:tcPr marL="5483" marR="5483" marT="5483" marB="5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7 (1.2%)</a:t>
                      </a:r>
                    </a:p>
                  </a:txBody>
                  <a:tcPr marL="5483" marR="5483" marT="5483" marB="5483" anchor="ctr"/>
                </a:tc>
                <a:extLst>
                  <a:ext uri="{0D108BD9-81ED-4DB2-BD59-A6C34878D82A}">
                    <a16:rowId xmlns:a16="http://schemas.microsoft.com/office/drawing/2014/main" val="3228999320"/>
                  </a:ext>
                </a:extLst>
              </a:tr>
              <a:tr h="405782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5: Johns Hopkins</a:t>
                      </a: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581</a:t>
                      </a: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534 (92%)</a:t>
                      </a:r>
                    </a:p>
                  </a:txBody>
                  <a:tcPr marL="5483" marR="5483" marT="5483" marB="5483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124 </a:t>
                      </a:r>
                      <a:r>
                        <a:rPr lang="en-US" sz="1800" baseline="0" dirty="0">
                          <a:effectLst/>
                        </a:rPr>
                        <a:t>(23%)</a:t>
                      </a:r>
                      <a:endParaRPr lang="en-US" sz="1800" dirty="0">
                        <a:effectLst/>
                      </a:endParaRPr>
                    </a:p>
                  </a:txBody>
                  <a:tcPr marL="5483" marR="5483" marT="5483" marB="5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/>
                        </a:rPr>
                        <a:t>4 </a:t>
                      </a:r>
                      <a:r>
                        <a:rPr lang="en-US" sz="1800" dirty="0">
                          <a:effectLst/>
                        </a:rPr>
                        <a:t>(1%)</a:t>
                      </a: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/>
                        </a:rPr>
                        <a:t>406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(76</a:t>
                      </a:r>
                      <a:r>
                        <a:rPr lang="en-US" sz="1800" dirty="0">
                          <a:effectLst/>
                        </a:rPr>
                        <a:t>%)</a:t>
                      </a:r>
                    </a:p>
                  </a:txBody>
                  <a:tcPr marL="5483" marR="5483" marT="5483" marB="5483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2 (0.5%)</a:t>
                      </a:r>
                    </a:p>
                  </a:txBody>
                  <a:tcPr marL="5483" marR="5483" marT="5483" marB="5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5 (1.2%)</a:t>
                      </a:r>
                    </a:p>
                  </a:txBody>
                  <a:tcPr marL="5483" marR="5483" marT="5483" marB="5483" anchor="ctr"/>
                </a:tc>
                <a:extLst>
                  <a:ext uri="{0D108BD9-81ED-4DB2-BD59-A6C34878D82A}">
                    <a16:rowId xmlns:a16="http://schemas.microsoft.com/office/drawing/2014/main" val="3298176115"/>
                  </a:ext>
                </a:extLst>
              </a:tr>
              <a:tr h="282534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6: Minnesota</a:t>
                      </a: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703</a:t>
                      </a: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152 </a:t>
                      </a: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en-US" sz="1800" dirty="0">
                          <a:effectLst/>
                        </a:rPr>
                        <a:t>22%)</a:t>
                      </a:r>
                    </a:p>
                  </a:txBody>
                  <a:tcPr marL="5483" marR="5483" marT="5483" marB="5483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0 (0%)</a:t>
                      </a:r>
                    </a:p>
                  </a:txBody>
                  <a:tcPr marL="5483" marR="5483" marT="5483" marB="5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2 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(1%)</a:t>
                      </a: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150 (99%)</a:t>
                      </a:r>
                    </a:p>
                  </a:txBody>
                  <a:tcPr marL="5483" marR="5483" marT="5483" marB="5483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1 (0.7%)</a:t>
                      </a:r>
                    </a:p>
                  </a:txBody>
                  <a:tcPr marL="5483" marR="5483" marT="5483" marB="5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2 (1.3%)</a:t>
                      </a:r>
                    </a:p>
                  </a:txBody>
                  <a:tcPr marL="5483" marR="5483" marT="5483" marB="5483" anchor="ctr"/>
                </a:tc>
                <a:extLst>
                  <a:ext uri="{0D108BD9-81ED-4DB2-BD59-A6C34878D82A}">
                    <a16:rowId xmlns:a16="http://schemas.microsoft.com/office/drawing/2014/main" val="1645110739"/>
                  </a:ext>
                </a:extLst>
              </a:tr>
              <a:tr h="405782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7: Northwestern</a:t>
                      </a: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752</a:t>
                      </a: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728 (97%)</a:t>
                      </a:r>
                    </a:p>
                  </a:txBody>
                  <a:tcPr marL="5483" marR="5483" marT="5483" marB="5483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115 (16%)</a:t>
                      </a:r>
                    </a:p>
                  </a:txBody>
                  <a:tcPr marL="5483" marR="5483" marT="5483" marB="5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96 (13%)</a:t>
                      </a: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/>
                        </a:rPr>
                        <a:t>517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(71</a:t>
                      </a:r>
                      <a:r>
                        <a:rPr lang="en-US" sz="1800" dirty="0">
                          <a:effectLst/>
                        </a:rPr>
                        <a:t>%)</a:t>
                      </a:r>
                    </a:p>
                  </a:txBody>
                  <a:tcPr marL="5483" marR="5483" marT="5483" marB="5483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3 (0.6%)</a:t>
                      </a:r>
                    </a:p>
                  </a:txBody>
                  <a:tcPr marL="5483" marR="5483" marT="5483" marB="5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3 (0.6%)</a:t>
                      </a:r>
                    </a:p>
                  </a:txBody>
                  <a:tcPr marL="5483" marR="5483" marT="5483" marB="5483" anchor="ctr"/>
                </a:tc>
                <a:extLst>
                  <a:ext uri="{0D108BD9-81ED-4DB2-BD59-A6C34878D82A}">
                    <a16:rowId xmlns:a16="http://schemas.microsoft.com/office/drawing/2014/main" val="2194329465"/>
                  </a:ext>
                </a:extLst>
              </a:tr>
              <a:tr h="282534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8: UCLA</a:t>
                      </a: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827</a:t>
                      </a: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/>
                        </a:rPr>
                        <a:t>152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(18</a:t>
                      </a:r>
                      <a:r>
                        <a:rPr lang="en-US" sz="1800" dirty="0">
                          <a:effectLst/>
                        </a:rPr>
                        <a:t>%)</a:t>
                      </a:r>
                    </a:p>
                  </a:txBody>
                  <a:tcPr marL="5483" marR="5483" marT="5483" marB="5483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7 (5%)</a:t>
                      </a:r>
                    </a:p>
                  </a:txBody>
                  <a:tcPr marL="5483" marR="5483" marT="5483" marB="5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/>
                        </a:rPr>
                        <a:t>2 (</a:t>
                      </a:r>
                      <a:r>
                        <a:rPr lang="en-US" sz="1800" dirty="0">
                          <a:effectLst/>
                        </a:rPr>
                        <a:t>1%)</a:t>
                      </a: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/>
                        </a:rPr>
                        <a:t>143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(94</a:t>
                      </a:r>
                      <a:r>
                        <a:rPr lang="en-US" sz="1800" dirty="0">
                          <a:effectLst/>
                        </a:rPr>
                        <a:t>%)</a:t>
                      </a:r>
                    </a:p>
                  </a:txBody>
                  <a:tcPr marL="5483" marR="5483" marT="5483" marB="5483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1 (0.7%)</a:t>
                      </a:r>
                    </a:p>
                  </a:txBody>
                  <a:tcPr marL="5483" marR="5483" marT="5483" marB="5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-</a:t>
                      </a:r>
                    </a:p>
                  </a:txBody>
                  <a:tcPr marL="5483" marR="5483" marT="5483" marB="5483" anchor="ctr"/>
                </a:tc>
                <a:extLst>
                  <a:ext uri="{0D108BD9-81ED-4DB2-BD59-A6C34878D82A}">
                    <a16:rowId xmlns:a16="http://schemas.microsoft.com/office/drawing/2014/main" val="333573015"/>
                  </a:ext>
                </a:extLst>
              </a:tr>
              <a:tr h="360725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Total</a:t>
                      </a: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4306</a:t>
                      </a: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2683 (62%)</a:t>
                      </a:r>
                    </a:p>
                  </a:txBody>
                  <a:tcPr marL="5483" marR="5483" marT="5483" marB="5483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511 (19%)</a:t>
                      </a:r>
                    </a:p>
                  </a:txBody>
                  <a:tcPr marL="5483" marR="5483" marT="5483" marB="5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121 </a:t>
                      </a: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en-US" sz="1800" dirty="0">
                          <a:effectLst/>
                        </a:rPr>
                        <a:t>5%)</a:t>
                      </a: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/>
                        </a:rPr>
                        <a:t>2051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(76</a:t>
                      </a:r>
                      <a:r>
                        <a:rPr lang="en-US" sz="1800" dirty="0">
                          <a:effectLst/>
                        </a:rPr>
                        <a:t>%)</a:t>
                      </a:r>
                    </a:p>
                  </a:txBody>
                  <a:tcPr marL="5483" marR="5483" marT="5483" marB="5483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23 (1.1%)</a:t>
                      </a:r>
                    </a:p>
                  </a:txBody>
                  <a:tcPr marL="5483" marR="5483" marT="5483" marB="54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17 (0.8%)</a:t>
                      </a:r>
                    </a:p>
                  </a:txBody>
                  <a:tcPr marL="5483" marR="5483" marT="5483" marB="5483" anchor="ctr"/>
                </a:tc>
                <a:extLst>
                  <a:ext uri="{0D108BD9-81ED-4DB2-BD59-A6C34878D82A}">
                    <a16:rowId xmlns:a16="http://schemas.microsoft.com/office/drawing/2014/main" val="237686164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575764" y="6375461"/>
            <a:ext cx="4422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https://www.mesa-nhlbi.org/MESACOVID19/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FCDBFA-6694-40E1-A37D-DD1C960D7E51}"/>
              </a:ext>
            </a:extLst>
          </p:cNvPr>
          <p:cNvSpPr txBox="1"/>
          <p:nvPr/>
        </p:nvSpPr>
        <p:spPr>
          <a:xfrm>
            <a:off x="360217" y="5116152"/>
            <a:ext cx="4666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*% of Attempted</a:t>
            </a:r>
          </a:p>
          <a:p>
            <a:r>
              <a:rPr lang="en-US" dirty="0"/>
              <a:t>** % of Completed Questionnaires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68634"/>
            <a:ext cx="12100560" cy="1325563"/>
          </a:xfrm>
        </p:spPr>
        <p:txBody>
          <a:bodyPr/>
          <a:lstStyle/>
          <a:p>
            <a:r>
              <a:rPr lang="en-US" dirty="0" smtClean="0"/>
              <a:t>Preliminary results: </a:t>
            </a:r>
            <a:r>
              <a:rPr lang="en-US" dirty="0" smtClean="0"/>
              <a:t>COVID-19 baseline </a:t>
            </a:r>
            <a:r>
              <a:rPr lang="en-US" dirty="0" smtClean="0"/>
              <a:t>questionnaire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488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217" y="160338"/>
            <a:ext cx="10515600" cy="1325563"/>
          </a:xfrm>
        </p:spPr>
        <p:txBody>
          <a:bodyPr/>
          <a:lstStyle/>
          <a:p>
            <a:r>
              <a:rPr lang="en-US" dirty="0" smtClean="0"/>
              <a:t>Prevalence of cases in MESA versus US general population</a:t>
            </a:r>
            <a:endParaRPr lang="en-US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3065775"/>
              </p:ext>
            </p:extLst>
          </p:nvPr>
        </p:nvGraphicFramePr>
        <p:xfrm>
          <a:off x="919017" y="1933441"/>
          <a:ext cx="9672783" cy="327992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075895">
                  <a:extLst>
                    <a:ext uri="{9D8B030D-6E8A-4147-A177-3AD203B41FA5}">
                      <a16:colId xmlns:a16="http://schemas.microsoft.com/office/drawing/2014/main" val="1662137948"/>
                    </a:ext>
                  </a:extLst>
                </a:gridCol>
                <a:gridCol w="2222405">
                  <a:extLst>
                    <a:ext uri="{9D8B030D-6E8A-4147-A177-3AD203B41FA5}">
                      <a16:colId xmlns:a16="http://schemas.microsoft.com/office/drawing/2014/main" val="3030660902"/>
                    </a:ext>
                  </a:extLst>
                </a:gridCol>
                <a:gridCol w="2097792">
                  <a:extLst>
                    <a:ext uri="{9D8B030D-6E8A-4147-A177-3AD203B41FA5}">
                      <a16:colId xmlns:a16="http://schemas.microsoft.com/office/drawing/2014/main" val="1078768434"/>
                    </a:ext>
                  </a:extLst>
                </a:gridCol>
                <a:gridCol w="2276691">
                  <a:extLst>
                    <a:ext uri="{9D8B030D-6E8A-4147-A177-3AD203B41FA5}">
                      <a16:colId xmlns:a16="http://schemas.microsoft.com/office/drawing/2014/main" val="420719301"/>
                    </a:ext>
                  </a:extLst>
                </a:gridCol>
              </a:tblGrid>
              <a:tr h="629262"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Site</a:t>
                      </a: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/>
                        </a:rPr>
                        <a:t>MESA</a:t>
                      </a:r>
                      <a:endParaRPr lang="en-US" sz="2000" dirty="0">
                        <a:effectLst/>
                      </a:endParaRP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/>
                        </a:rPr>
                        <a:t>General population</a:t>
                      </a:r>
                      <a:endParaRPr lang="en-US" sz="2000" dirty="0">
                        <a:effectLst/>
                      </a:endParaRP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/>
                        </a:rPr>
                        <a:t>Comparison</a:t>
                      </a:r>
                      <a:endParaRPr lang="en-US" sz="2000" dirty="0">
                        <a:effectLst/>
                      </a:endParaRPr>
                    </a:p>
                  </a:txBody>
                  <a:tcPr marL="5483" marR="5483" marT="5483" marB="5483" anchor="ctr"/>
                </a:tc>
                <a:extLst>
                  <a:ext uri="{0D108BD9-81ED-4DB2-BD59-A6C34878D82A}">
                    <a16:rowId xmlns:a16="http://schemas.microsoft.com/office/drawing/2014/main" val="3909750399"/>
                  </a:ext>
                </a:extLst>
              </a:tr>
              <a:tr h="41299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FF"/>
                          </a:solidFill>
                          <a:effectLst/>
                        </a:rPr>
                        <a:t>Wake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</a:rPr>
                        <a:t>Forest</a:t>
                      </a: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FF"/>
                          </a:solidFill>
                          <a:effectLst/>
                        </a:rPr>
                        <a:t>0.4%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0.6%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- 0.2%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marL="5483" marR="5483" marT="5483" marB="5483" anchor="ctr"/>
                </a:tc>
                <a:extLst>
                  <a:ext uri="{0D108BD9-81ED-4DB2-BD59-A6C34878D82A}">
                    <a16:rowId xmlns:a16="http://schemas.microsoft.com/office/drawing/2014/main" val="3107619574"/>
                  </a:ext>
                </a:extLst>
              </a:tr>
              <a:tr h="41299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</a:rPr>
                        <a:t>Columbia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</a:rPr>
                        <a:t>2.5%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2.0%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+ 0.5%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5483" marR="5483" marT="5483" marB="5483" anchor="ctr"/>
                </a:tc>
                <a:extLst>
                  <a:ext uri="{0D108BD9-81ED-4DB2-BD59-A6C34878D82A}">
                    <a16:rowId xmlns:a16="http://schemas.microsoft.com/office/drawing/2014/main" val="3228999320"/>
                  </a:ext>
                </a:extLst>
              </a:tr>
              <a:tr h="41299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FF"/>
                          </a:solidFill>
                          <a:effectLst/>
                        </a:rPr>
                        <a:t>Johns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</a:rPr>
                        <a:t>Hopkins</a:t>
                      </a: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FF"/>
                          </a:solidFill>
                          <a:effectLst/>
                        </a:rPr>
                        <a:t>0.5%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1.1%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-</a:t>
                      </a:r>
                      <a:r>
                        <a:rPr lang="en-US" sz="2000" baseline="0" dirty="0" smtClean="0">
                          <a:solidFill>
                            <a:srgbClr val="0000FF"/>
                          </a:solidFill>
                        </a:rPr>
                        <a:t> 0.6%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marL="5483" marR="5483" marT="5483" marB="5483" anchor="ctr"/>
                </a:tc>
                <a:extLst>
                  <a:ext uri="{0D108BD9-81ED-4DB2-BD59-A6C34878D82A}">
                    <a16:rowId xmlns:a16="http://schemas.microsoft.com/office/drawing/2014/main" val="3298176115"/>
                  </a:ext>
                </a:extLst>
              </a:tr>
              <a:tr h="29036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</a:rPr>
                        <a:t>Minnesota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</a:rPr>
                        <a:t>0.7%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0.6%</a:t>
                      </a: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+ 0.1%</a:t>
                      </a:r>
                    </a:p>
                  </a:txBody>
                  <a:tcPr marL="5483" marR="5483" marT="5483" marB="5483" anchor="ctr"/>
                </a:tc>
                <a:extLst>
                  <a:ext uri="{0D108BD9-81ED-4DB2-BD59-A6C34878D82A}">
                    <a16:rowId xmlns:a16="http://schemas.microsoft.com/office/drawing/2014/main" val="1645110739"/>
                  </a:ext>
                </a:extLst>
              </a:tr>
              <a:tr h="41299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FF"/>
                          </a:solidFill>
                          <a:effectLst/>
                        </a:rPr>
                        <a:t>Northwestern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FF"/>
                          </a:solidFill>
                          <a:effectLst/>
                        </a:rPr>
                        <a:t>0.6%</a:t>
                      </a:r>
                      <a:endParaRPr lang="en-US" sz="200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1.1%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- 0.5%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marL="5483" marR="5483" marT="5483" marB="5483" anchor="ctr"/>
                </a:tc>
                <a:extLst>
                  <a:ext uri="{0D108BD9-81ED-4DB2-BD59-A6C34878D82A}">
                    <a16:rowId xmlns:a16="http://schemas.microsoft.com/office/drawing/2014/main" val="2194329465"/>
                  </a:ext>
                </a:extLst>
              </a:tr>
              <a:tr h="29036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8: UCLA</a:t>
                      </a: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</a:rPr>
                        <a:t>0.7%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0.5%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 0.2%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5483" marR="5483" marT="5483" marB="5483" anchor="ctr"/>
                </a:tc>
                <a:extLst>
                  <a:ext uri="{0D108BD9-81ED-4DB2-BD59-A6C34878D82A}">
                    <a16:rowId xmlns:a16="http://schemas.microsoft.com/office/drawing/2014/main" val="333573015"/>
                  </a:ext>
                </a:extLst>
              </a:tr>
              <a:tr h="3671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Total</a:t>
                      </a: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1.1%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0.8%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483" marR="5483" marT="5483" marB="54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+ 0.3%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483" marR="5483" marT="5483" marB="5483" anchor="ctr"/>
                </a:tc>
                <a:extLst>
                  <a:ext uri="{0D108BD9-81ED-4DB2-BD59-A6C34878D82A}">
                    <a16:rowId xmlns:a16="http://schemas.microsoft.com/office/drawing/2014/main" val="2376861645"/>
                  </a:ext>
                </a:extLst>
              </a:tr>
            </a:tbl>
          </a:graphicData>
        </a:graphic>
      </p:graphicFrame>
      <p:sp>
        <p:nvSpPr>
          <p:cNvPr id="5" name="AutoShape 2" descr="data:image/png;base64,iVBORw0KGgoAAAANSUhEUgAACo4AAAZWCAYAAACY78P0AAAgAElEQVR4XuzdCZxcVZ33/9+5Vb33PZWku0MS1iSEXQMI6iiypUFkkwTcmHlAHTZ1GB03XHAYH9QHx9FxefRR8D8y+tIRhA6bIpCwCbIKRpE1C1kJdDpJ3eq9lvN/ndtdnepOL1Vd1VW3qj739UK6u849y/vcrm7127+jhAsBBBBAAAEEEEAAAQQQQAABBBBAAAEEEEAAAQQQQAABBBBAAAEEEEAAAQQQQAABBBBAoCoEVFWskkUigAACCCCAAAIIIIAAAggggAACCCCAAAIIIIAAAggggAACCCCAAAIIIIAAAggggAACCAjBUR4CBBBAAAEEEEAAAQQQQAABBBBAAAEEEEAAAQQQQAABBBBAAAEEEEAAAQQQQAABBBBAoEoECI5WyUazTAQQQAABBBBAAAEEEEAAAQQQQAABBBBAAAEEEEAAAQQQQAABBBBAAAEEEEAAAQQQQIDgKM8AAggggAACCCCAAAIIIIAAAggggAACCCCAAAIIIIAAAggggAACCCCAAAIIIIAAAgggUCUCBEerZKNZJgIIIIAAAggggAACCCCAAAIIIIAAAggggAACCCCAAAIIIIAAAggggAACCCCAAAIIIEBwlGcAAQQQQAABBBBAAAEEEEAAAQQQQAABBBBAAAEEEEAAAQQQQAABBBBAAAEEEEAAAQQQqBIBgqNVstEsEwEEEEAAAQQQQAABBBBAAAEEEEAAAQQQQAABBBBAAAEEEEAAAQQQQAABBBBAAAEEECA4yjOAAAIIIIAAAggggAACCCCAAAIIIIAAAggggAACCCCAAAIIIIAAAggggAACCCCAAAIIVIkAwdEq2WiWiQACCCCAAAIIIIAAAggggAACCCCAAAIIIIAAAggggAACCCCAAAIIIIAAAggggAACCBAc5RlAAAEEEEAAAQQQQAABBBBAAAEEEEAAAQQQQAABBBBAAAEEEEAAAQQQQAABBBBAAAEEqkSA4GiVbDTLRAABBBBAAAEEEEAAAQQQQAABBBBAAAEEEEAAAQQQQAABBBBAAAEEEEAAAQQQQAABBAiO8gwggAACCCCAAAIIIIAAAggggAACCCCAAAIIIIAAAggggAACCCCAAAIIIIAAAggggAACVSJAcLRKNpplIoAAAggggAACCCCAAAIIIIAAAggggAACCCCAAAIIIIAAAggggAACCCCAAAIIIIAAAgRHeQYQQAABBBBAAAEEEEAAAQQQQAABBBBAAAEEEEAAAQQQQAABBBBAAAEEEEAAAQQQQACBKhEgOFolG80yEUAAAQQQQAABBBBAAAEEEEAAAQQQQAABBBBAAAEEEEAAAQQQQAABBBBAAAEEEEAAAYKjPAMIIIAAAggggAACCCCAAAIIIIAAAggggAACCCCAAAIIIIAAAggggAACCCCAAAIIIIBAlQgQHK2SjWaZCCCAAAIIIIAAAggggAACCCCAAAIIIIAAAggggAACCCCAAAIIIIAAAggggAACCCCAAMFRngEEEEAAAQQQQAABBBBAAAEEEEAAAQQQQAABBBBAAAEEEEAAAQQQQAABBBBAAAEEEECgSgQIjlbJRrNMBBBAAAEEEEAAAQQQQAABBBBAAAEEEEAAAQQQQAABBBBAAAEEEEAAAQQQQAABBBBAgOAozwACCCCAAAIIIIAAAggggAACCCCAAAIIIIAAAggggAACCCCAAAIIIIAAAggggAACCCBQJQIER6tko1kmAggggAACCCCAAAIIIIAAAggggAACCCCAAAIIIIAAAggggAACCCCAAAIIIIAAAgggQHCUZwABBBBAAAEEEEAAAQQQQAABBBBAAAEEEEAAAQQQQAABBBBAAAEEEEAAAQQQQAABBBCoEgGCo1Wy0SwTAQQQQAABBBBAAAEEEEAAAQQQQAABBBBAAAEEEEAAAQQQQAABBBBAAAEEEEAAAQQQIDjKM4AAAggggAACCCCAAAIIIIAAAggggAACCCCAAAIIIIAAAggggAACCCCAAAIIIIAAAghUiQDB0SrZaJaJAAIIIIAAAggggAACCCCAAAIIIIAAAggggAACCCCAAAIIIIAAAggggAACCCCAAAIIEBzlGUAAAQQQQAABBBBAAAEEEEAAAQQQQAABBBBAAAEEEEAAAQQQQAABBBBAAAEEEEAAAQSqRIDgaJVsNMtEAAEEEEAAAQQQQAABBBBAAAEEEEAAAQQQQAABBBBAAAEEEEAAAQQQQAABBBBAAAEECI7yDCCAAAIIIIAAAggggAACCCCAAAIIIIAAAggggAACCCCAAAIIIIAAAggggAACCCCAAAJVIkBwtEo2mmUigAACCCCAAAIIIIAAAggggAACCCCAAAIIIIAAAggggAACCCCAAAIIIIAAAggggAACBEd5BhBAAAEEEEAAAQQQQAABBBBAAAEEEEAAAQQQQAABBBBAAAEEEEAAAQQQQAABBBBAAIEqESA4WiUbzTIRQAABBBBAAAEEEEAAAQQQQAABBBBAAAEEEEAAAQQQQAABBBBAAAEEEEAAAQQQQAABgqM8AwgggAACCCCAAAIIIIAAAggggAACCCCAAAIIIIAAAggggAACCCCAAAIIIIAAAggggECVCBAcrZKNZpkIIIAAAggggAACCCCAAAIIIIAAAggggAACCCCAAAIIIIAAAggggAACCCCAAAIIIIAAwVGeAQQQQAABBBBAAAEEEEAAAQQQQAABBBBAAAEEEEAAAQQQQAABBBBAAAEEEEAAAQQQQKBKBAiOVslGs0wEEEAAAQQQQAABBBBAAAEEEEAAAQQQQAABBBBAAAEEEEAAAQQQQAABBBBAAAEEEECA4CjPAAIIIIAAAggggAACCCCAAAIIIIAAAggggAACCCCAAAIIIIAAAggggAACCCCAAAIIIFAlAgRHq2SjWSYCCCCAAAIIIIAAAggggAACCCCAAAIIIIAAAggggAACCCCAAAIIIIAAAggggAACCCBAcJRnAAEEEEAAAQQQQAABBBBAAAEEEEAAAQQQQAABBBBAAAEEEEAAAQQQQAABBBBAAAEEEKgSAYKjVbLRLBMBBBBAAAEEEEAAAQQQQAABBBBAAAEEEEAAAQQQQAABBBBAAAEEEEAAAQQQQAABBBAgOMozgAACCCCAAAIIIIAAAggggAACCCCAAAIIIIAAAggggAACCCCAAAIIIIAAAggggAACCFSJAMHRKtlolokAAggggAACCCCAAAIIIIAAAggggAACCCCAAAIIIIAAAggggAACCCCAAAIIIIAAAggQHOUZQAABBBBAAAEEEEAAAQQQQAABBBBAAAEEEEAAAQQQQAABBBBAAAEEEEAAAQQQQAABBKpEgOBolWw0y0QAAQQQQAABBBBAAAEEEEAAAQQQQAABBBBAAAEEEEAAAQQQQAABBBBAAAEEEEAAAQQIjvIMIIAAAggggAACCCCAAAIIIIAAAggggAACCCCAAAIIIIAAAggggAACCCCAAAIIIIAAAlUiQHC0SjaaZSKAwPQETMcyk3QX7Q6fdsPs6fXAXQgggAACCCCAAAIIIIAAAggggAACCCCAAAIIIIAAAggggAACCCCAAAIIIIBAcAQIjgZnL5gJAggEUMCsPM2ISYmIEbXift4zA7hHTAkBBBBAAAEEEEAAAQQQQAABBBBAAAEEEEAAAQQQQAABBBBAAAEEEEAAAQSyFyAElb0VLRFAoAoFbMXR9LLVitW8Z1bhM8CSEUAAAQQQQAABBBBAAAEEEEAAAQQQQAABBBBAAAEEEEAAAQQQQAABBBCoJAFCUJW0m6wFAQQQQAABBBBAAAEEEEAAAQQQQAABBBBAAAEEEEAAAQQQQAABBBBAAAEEEEAAAQQQmESA4CiPBwIIIFBAgcSdy01o0BMJhSWpD94ePvWH8wvYPV0hgAACCCCAAAIIIIAAAggggAACCCCAAAIIIIAAAggggAACCCCAAAIIIIAAAnkJEBzNi4+bEUAAgSGB5F3vSzqDu5xYe4e4q5bvxZJqWtAfevcvGvBCAAEEEEAAAQQQQAABBBBAAAEEEEAAAQQQQAABBBBAAAEEEEAAAQQQQAABBEopQHC0lPqMjQACFSGQuO/yrlBs7Zw9i7FvrWbCtZlwk0lGDl1Tc9K3jqkIABaBAAIIIIAAAggggAACCCCAAAIIIIAAAggggAACCCCAAAIIIIAAAggggAACZSNAcLRstoqJIoBAkAXMrcuMccKiTCKHaRoRFZJk8+LO8Gk/npvDjTRFAAEEEEAAAQQQQAABBBBAAAEEEEAAAQQQQAABBBBAAAEEEEAAAQQQQAABBKYlQHB0WmzchAACCOwtsG7duv+3aM1lV+RjYxr3GXDO+FV9Pn1wLwIIIIAAAggggAACCCCAAAIIIIAAAggggAACCCCAAAIIIIAAAggggAACCCAwkQDBUZ4NBBBAoAACybsuSDgDu0JSqHdVJWKcemNmHf630En/8aYCTJEuEEAAAQQQQAABBBBAAAEEEEAAAQQQQAABBBBAAAEEEEAAAQQQQAABBBBAAIGCRZygRAABBKpawHQsMzMLoCTlHtQVOu2nrTM7Dr0jgAACCCCAAAIIIIAAAggggAACCCCAAAIIIIAAAggggAACCCCAAAIIIIBAJQsUqjZeJRuxNgQQQGBKgcSqKzpD3itFC3Wm6lriobNurp1yYjRAAAEEEEAAAQQQQAABBBBAAAEEEEAAAQQQQAABBBBAAAEEEEAAAQQQQAABBDIECI7yOCCAAAIFEpj5qqMTTDRcZxLNS16uOfV7hxVoKXSDAAIIIIAAAggggAACCCCAAAIIIIAAAggggAACCCCAAAIIIIAAAggggAACFSpAcLRCN5ZlIYBA4QQ8zzNa6ynfLxMPfnptaOeaxYUbObeeYu0r7Q1JpdQq13XPyO1uWiOAAAIIIIAAAggggAACCCCAAAIIIIAAAggggAACCCCAAAIIIIAAAggggEA1CEwZhKoGBNaIAAIITCYQjUZ/EIlErpxKKfXb98XVwM7wVO1m6vXh4OjY7l/SWlOJdKbQ6RcBBBBAAAEEEEAAAQQQQAABBBBAAAEEEEAAAQQQQAABBBBAAAEEEEAAgTITIDhaZhvGdBFAoHQCU1UeLdlR9SJi6lul+4QbpsLpE5F7tdbnTdWQ1xFAAAEEEEAAAQQQQAABBBBAAAEEEEAAAQQQQAABBBBAAAEEEEAAAQQQQKAyBQiOVua+sioEchKwgUgRiYvIM1rrt+d0c5k2jkaj6yORyKKJpu953o+11ldkvm6d7BWJRJzx7rPBUVM3R9TAzqKrTFBtdKp5dInI7Vrrf5yqIa8jgAACCCCAAAIIIIAAAggggAACCCCAAAIIIIAAAggggAACCCCAAAIIIIBAZQgQHK2MfWQVCOQlMBwcHelDa13x7w3RaLRHKdUoIq9qrRemF+953oCI1NrPp+uQ+u37kmpg57jh0rw2apKbpxkcHdWjMWajUupmrfXnZ2qe9IsAAggggAACCCCAAAIIIIAAAggggAACCCCAAAIIIIAAAggggAACCCCAAAKlFaj4cFhpeRkdgfIQGBscFZEXtdaHl8fspz/L9LrHBkTHfn34821a632zGc10tBsRW8RVROy77PCH2dw7nTYm3CzdJ/9iOrdOeo9S6i+u6y4teMd0iAACCCCAAAIIIIAAAggggAACCCCAAAIIIIAAAggggAACCCCAAAIIIIAAAiUTIDhaMnoGRiBYAp7nPS4ib8uclVJqs+u6BwRrpoWfTSwW63Vd11Yf9S/P8x7WWp84/PHY2OfrWut5Y2dhj6lP6iU7Qt4rrf5rSkl89tKXa0/+9qGJ2881oWRP4Sc+3GMhqo1mMbmkiDyqtT4pi7Y0QQABBBBAAAEEEEAAAQQQQAABBBBAAAEEEEAAAQQQQAABBBBAAAEEEEAAgYAKEBwN6MYwLQSKLRCLxQaNMTXjjHun1vrcYs+nGON5nne71vq9443leV5cRMLp12xV0ozKrHuFR21w1Dg1olJxMU6tOOfdPer91b5e+DUpibV3FL7bLHo0xvQqpe7VWi/PojlNEEAAAQQQQAABBBBAAAEEEEAAAQQQQAABBBBAAAEEEEAAAQQQQAABBBBAICACBEcDshFMA4FSCniet0VEJjyGfexR7qWca6HGzgiB+l1mrnHsa8NjrhSRzJDkqPBo/A9fejzc+cRQxVYjt6rzV1+QOdf+319i6no3FGr6fj9FqjSa7Zx3iIgN4l6S7Q20QwABBBBAAAEEEEAAAQQQQAABBBBAAAEEEEAAAQQQQAABBBBAAAEEEEAAgeILEBwtvjkjIhAoAc/zHhWRd0w1qUoLj44XHPU8b1BEHBEJjeMxICJ1Y74+Eh7dExxV94oxp6vzV4+8v85EaNTOI7HPO6TvTZ+bautK8rox5lWl1E1a6y+UZAIMigACCCCAAAIIIIAAAggggAACCCCAAAIIIIAAAggggAACCCCAAAIIIIAAAuMKEBzlwUCgygWi0WhUKaWzYEhprccLVGZxa/CajA3MGmNujkQiH7Az9TzvARE5WUR2icjs4dnbipqtY1eSGag1He3+cfRqxaoiHFMfuIqjU23yGq310VM14nUEEEAAAQQQQAABBBBAAAEEEEAAAQQQQAABBBBAAAEEEEAAAQQQQAABBBCYWQGCozPrS+8IBFrA8zwbhmzJdpJKqc2u6x6QbfsgtxvvOHobAvU87zVjTJtSyoZAw5lrUErdbIx5//DX/qC1PjHz9cT9V24N7X5+gVqxp9qofd2sPN2ISRacI2BH1eeyvoSIPKK1PiWXm2iLAAIIIIAAAggggAACCCCAAAIIIIAAAggggAACCCCAAAIIIIAAAggggAAC+QsQHM3fkB4QKFsBz/P6xzl+far1jBzPPlXDIL8+XnDUznc4PDpUOVSp+1Kp1BKl1EEislNr3WLvM8Z8JxKJfGa89dmqo7H2Dr+f9OvJ370/7vR3jQqhFsIm0XK09B1zTSG6KnUfPSJyj9b6/FJPhPERQAABBBBAAAEEEEAAAQQQQAABBBBAAAEEEEAAAQQQQAABBBBAAAEEEKh0AYKjlb7DrA+BSQQmCk9mg5YZjMymfdDaTLZ2pdQzxphjh+c8oLWutx97nvdXETlqVCj07gtTTt/rytRocc5ZOe57qulY5gdRC3bZUUzZHVWfy/I7ReQ2rfVludxEWwQQQAABBBBAAAEEEEAAAQQQQAABBBBAAAEEEEAAAQQQQAABBBBAAAEEEJhagODo1Ea0QKCiBGxgMrOqZj6LK+fwqOd5gyJSM8H6XxORebbo6PDrfVrrxoyw6Y1a64/Y6qI2wWmPpk+uvqLLia69WYy5Qp0/5qj6O86JS7w3PNJbPuhS0YHRiWTWi8hNWusv5UnH7QgggAACCCCAAAIIIIAAAggggAACCCCAAAIIIIAAAggggAACCCCAAAIIVL0AwdGqfwQAqEaBfCqNjvF63H6utf67cnQcx8FWBrXvi7/VWp/teV5SRBwRSWqtw5ntmx77516nZ3OjXXdKL97i9G3bV51zl2077mVuXWZGgqPDFUOnZaYciS27dVq3VspNSqlnXddNV4StlGWxDgQQQAABBBBAAAEEEEAAAQQQQAABBBBAAAEEEEAAAQQQQAABBBBAAAEEiiJAcLQozAyCQLAEChgcHVmYUuoe13XPCNZKp57NmMqja7XWS+xdsVhs0BiTrkhqq7Q6nuclRCSUrrTqh0H9qGhYxCRFwvVGnTsUHo3FYn9yXfct6RmYlacbv814VzquOvV0JTn7SOl9y9eyaFk1TRJKqYdd111WNStmoQgggAACCCCAAAIIIIAAAggggAACCCCAAAIIIIAAAggggAACCCCAAAII5CFAcDQPPG5FoFwFZiI4ai2MMU9FIpG3lptLhsdIcDTTyAZF058bY+6LRCKne563tuGv/74w3PmUk2rcr9fpftWvPpqcc/S63mOv6XNXLT/Kfm6Psbf/Ttx9UW+ob2tD3jYqJLFlt+TdTQV30K2U+r3ruu+r4DWyNAQQQAABBBBAAAEEEEAAAQQQQAABBBBAAAEEEEAAAQQQQAABBBBAAAEEpi1AcHTadNyIQPkKzFRwdFjkZa31oeWk43neVhFZYOeslEoZY0YdOZ8ZHLVt0hVH02s0HctszdCRKx0WtV9P7HOCqJ6tEurekDuJGj7T3vaeUZXU1Eak+8Qbc++vOu94Q0RWaq2vqM7ls2oEEEAAAQQQQAABBBBAAAEEEEAAAQQQQAABBBBAAAEEEEAAAQQQQAABBEYLEBzliUCgCgU8z9slIrNmcOnbtdbzZ7D/Gek6Go0+rZQaOV4+PYhS6iZjzAfGC4z2tJ7YGR7cEanpebXWP4q+obXP6dlar1asdsxt7zaSsqfbF/hSIYkvOEX6D/9EgTuu/O6MMeuVUrdora+q/NWyQgQQQAABBBBAAAEEEEAAAQQQQAABBBBAAAEEEEAAAQQQQAABBBBAAAEE9hYgOMpTgUAVCsxwxVEr6mmtI+VK63neiyKSWTX1NRF5VWv9jvSaEqsu7wp5a+eMWeNmtWL1AaZj2Sb779Tv3m9Uf9eMMyTdxdL7tv+Y8XEqdICXtNaHVejaWBYCCCCAAAIIIIAAAggggAACCCCAAAIIIIAAAggggAACCCCAAAIIIIAAAnsJEBzloUCgCgWKEBy1qn/RWi8tZ96xTumKo4lVH9vhdK9v6T71N+vcVcsXj6xRhfwz5dXy+/z31rFH2BfDwoSbJDHvBOk/jJPZp+OtlHrOdd03Tede7kEAAQQQQAABBBBAAAEEEEAAAQQQQAABBBBAAAEEEEAAAQQQQAABBBBAoBwECI6Wwy4xRwQKKBCLxW41xqwoYJeTdfW01vr4Io1V0GFisdgzxpg3KaWUMSY09pj69GDjhUPVitUlC46OQlCOxJbdWlCXKuvMKKX+7LrusVW2bpaLAAIIIIAAAggggAACCCCAAAIIIIAAAggggAACCCCAAAIIIIAAAgggUMECBEcreHNZGgLjCXie97yIHF5MnYlCl8Wcw0yMZVYuM2L27jm+oF1q3/5FVYqKo5mzic87UfqP+peZWHq19pkSERuGflu1ArBuBBBAAAEEEEAAAQQQQAABBBBAAAEEEEAAAQQQQAABBBBAAAEEEEAAgfIXIDha/nvIChDIScDzvJiINOd0UwEaDxXuND/XWn+4AN2VvItoNPq0vn/FW0aCo8oeUh8WZRIiKiQm3CAq3l3CeSqJtXeUcPyqGDopIo9rrU+oitWySAQQQAABBBBAAAEEEEAAAQQQQAABBBBAAAEEEEAAAQQQQAABBBBAAIGKECA4WhHbyCIQyF7A87xxamRmf3+BWv5Va/3mAvVVsm7Mbe82Yoz0zj5emk7+ujId7cbGR4NwUW20JLsQF5FHtdanlGR0BkUAAQQQQAABBBBAAAEEEEAAAQQQQAABBBBAAAEEEEAAAQQQQAABBBBAIAsBgqNZINEEgUoSCEhwNE36ulJqizFmg4i8rLX+crlYj3FMaa1DpT6aPtMu1r6yXCgreZ4DxpiHIpHIuyt5kawNAQQQQAABBBBAAAEEEEAAAQQQQAABBBBAAAEEEEAAAQQQQAABBBBAoLwECI6W134xWwTyFghYcHTc9WitA//etGHDBr+0qDFGWltbxc45CMFRE6qR7lNuzvs5oYMZEegTkdVa63NmpHc6RQABBBBAAAEEEEAAAQQQQAABBBBAAAEEEEAAAQQQQAABBBBAAAEEEEAgC4HAh7OyWANNEEAgB4FyCI7a5QQ5PLpu3bpR59G3tbVt0FovMredYSSVsHHSHHZkek1TzQdKz9u/O3Jz84MXikr0CZVGp+dZoru6ReRerfX5JRqfYRFAAAEEEEAAAQQQQAABBBBAAAEEEEAAAQQQQAABBBBAAAEEEEAAAQSqUIDgaBVuOkuuboFyCY6KSI/Wujlou2X9Ojs7R01r7ty5m13XPcB+0b7urlo+49NOzjlKeo+9dsbHYYCiCkSVUne7rvuhoo7KYAgggAACCCCAAAIIIIAAAggggAACCCCAAAIIIIAAAggggAACCCCAAAJVJUBwtKq2m8UiMBRszMbB8zxb9TObpkVpE4QKpNu2bTP2aPr+/v5Ra25ra7NH1j8diUSOty8U48h6KosW5bEr9SA7ReQurfXFpZ4I4yOAAAIIIIAAAggggAACCCCAAAIIIIAAAggggAACCCCAAAIIIIAAAghUjgDB0crZS1aCQFYC2QRHu7q6JJVK+f3ZUGQQrnSVz7a2tle01ocUe05jj6dPj+84jrS0tPifZoZbTUe7mYkj6+P7ni79h3+s2MtnvGAIvCEid2itLw3GdJgFAggggAACCCCAAAIIIIAAAggggAACCCCAAAIIIIAAAggggAACCCCAQDkKEBwtx11jzgjkIeB5nk2Elt33fubx8OFwuP/AAw9syIMhp1vXr1+fam1tVbYK68DAgIRCIZNMJpXjOKalpSXTcqvWej/beTQa/aFeveLjOQ2UReP4/JOk/8hPTdiy6Q+XSs+7bsiiJ5pUgIAtgXtbJBL5RAWshSUggAACCCCAAAIIIIAAAggggAACCCCAAAIIIIAAAggggAACCCCAAAIIFEmg7MJjRXJhGAQqXiCbyqNBQtixY4c/HXtUfPpyHCe5cOHC8ETz9DzvZRFZIiIprXVoOuvxPO9Fz/MO1Vr7t9sA69y5c5/dsWPHUQsXLqz1PG+tiCy2r2VWHLWfJ+/9iHG6N01n2EnvGe+Y+uY/fFTUwC4RFZLYslsKPiYdBl9AKWUftg7Xdf8l+LNlhggggAACCCCAAAIIIIAAAggggAACCCCAAAIIIIAAAggggAACCCCAAAKlEiA4Wip5xkWgxAKe50Vt1rHE08h5+MzKo+mb29ra/A+NMT2RSKTZ87w+EanPON4+ppOTu+4AACAASURBVNPJzxxHTAdsOzs7bWLVf89cvHhxVu+difsuTYVi67Nqm8u0knqJJGcdLk73Rgn1bBoKjGZc4wVLc+mfthUjsMMYc18kErmwYlbEQhBAAAEEEEAAAQQQQAABBBBAAAEEEEAAAQQQQAABBBBAAAEEEEAAAQTyFih4oCnvGdEBAggURaBcg6OZOOkqpI7jyJw5c0a5pUOj4XBYksmktLa2Pqq1PiFX3HRwVCn1evpe13XnZfZjj7I3xqi2trbHROTtWmvHvp6852Lj9GwZipumC6UqZROuuU4jp/YER3PiqqbGAyLyuNb65GpaNGtFAAEEEEAAAQQQQAABBBBAAAEEEEAAAQQQQAABBBBAAAEEEEAAAQQQGC1AcJQnAoEqFii34+qz2aqMKqPS1dUlqVTKv81WJR17lHw2/dk24zll9pV+3QZZW1tb/W6bH7zQqETf+O+xI7VLs51Bru2UxNo7cr2J9tUnYJ/El0Tkdq31F6pv+awYAQQQQAABBBBAAAEEEEAAAQQQQAABBBBAAAEEEEAAAQQQQAABBBCoTgGCo9W576wagRGBSg6Pjt3mtra217XWo6qFZvsojOP0sNb6pM2bN/clk8l6W/HUBlVbWlr8Lt1Vy7PteridGapKaiuSFuCK73ua9B/+8QL0RBfVJKCUeiOVStnj7f+hmtbNWhFAAAEEEEAAAQQQQAABBBBAAAEEEEAAAQQQQAABBBBAAAEEEEAAgWoSKExCqZrEWCsCFSZQicHRnTt3+sfTZ1624qg9PV5rHU5/PRqNblRKHaCUSriuW+N53n8ZYz7geV7P4OBgzeLFi2en247j9Det9VHpr+/atctvOnv27FeUUk81PXDhhSrRm/vTUqBqpImWY6XvmK/kPj53IDBaoF9EHtNanwoMAggggAACCCCAAAIIIIAAAggggAACCCCAAAIIIIAAAggggAACCCCAQGUIEBytjH1kFQhMW6ASg6NpjPSx9enPw+GwDXaOWCmlNruue4D9gud5NmnqRKNR//XBwUF7vP0LWusjhl9/XUQ2ichxwx1s1Vrvl/azY7W2tj4TiUTeYl+PP3zV8+EdTx8+7Y3JvHEaYdJY+8qCDE0nCIwRsE/jC8PH238JHQQQQAABBBBAAAEEEEAAAQQQQAABBBBAAAEEEEAAAQQQQAABBBBAAIHyEyA4Wn57xowRKJiA53lPisjxBeswoB3ZMGg8Hhel1MhR8mOmep2IfMF+LTNsWltb+/T+++8/yicWi/3GGHOBiES11rPWrVtng3TiOI5ZuHChk9mv6Vjmv1bUy4jETiM0WlRzBnvdGHNvJBK5CAoEEEAAAQQQQAABBBBAAAEEEEAAAQQQQAABBBBAAAEEEEAAAQQQQACB4AsQHA3+HjFDBGZcoJKrjk6Fp7VWY9fveZ64rntzJBL5wNj7M4Kjca11rb03HTZdvHjxyHtq8p6LY07Pluapxs/vdTvccDZ1uCppMnKo9B5vc7BcCJRGQCnVl0ql/hiJRNpLMwNGRQABBBBAAAEEEEAAAQQQQAABBBBAAAEEEEAAAQQQQAABBBBAAAEEEJhMgOAozwcCCNhj2otfGTNY7o+IyAl2Sl1dXTJnzpwfRyKRj6VdlFL3uq77bvt6RnB0u9Z6fuZR9ZnB0ZJUG7Ux0ro5Ep93ogwsuThYwsymmgWMUupvruu+qZoRWDsCCCCAAAIIIIAAAggggAACCCCAAAIIIIAAAggggAACCCCAAAIIIBAUAYKjQdkJ5oFACQUIjspOEekVkf12795tj7QfiEQidektsVVJ0x+nrTK/FovF/maMOUIp9SvXdf/eti1VcDTzMYq1c2R9Cb+tGHpyge3GmHsikciHgUIAAQQQQAABBBBAAAEEEEAAAQQQQAABBBBAAAEEEEAAAQQQQAABBBAorgDB0eJ6MxoCgRQgOCo7jTG1Sqnm9LHzbW1tI3uVDol6ntcpIq32hYwj7ndqrVs8z3uws7PzJFt1NHH/lVtDu59fUOzNtkHRhme+KqHYWuk+6RfFHp7xEJi2gFKqN5VKPRqJRE6fdifciAACCCCAAAIIIIAAAggggAACCCCAAAIIIIAAAggggAACCCCAAAIIIJCVAMHRrJhohEBlCcRisa3GmLDWeh+7smoPjmaEQMUGR5VS0trq50P9Kx0cjcVifzXGHDX85TtE5Nzhj3+itb5i/fr1pqampnP//fefW5KKo06txE69qbIeVlZTrQJGRJ7TWr+5WgFYNwIIIIAAAggggAACCCCAAAIIIIAAAggggAACCCCAAAIIIIAAAgggMFMCBEdnSpZ+ESgjgWoPjk6wVTa45r9HpoOj0Wg0ZquSpr+W4Taota6LRqP/Tyl1hW1vVp5mxKSK+hQkI4dK7/HXFXVMBkOgiAKvicjvtdYfLeKYDIUAAggggAACCCCAAAIIIIAAAggggAACCCCAAAIIIIAAAggggAACCFScAMHRittSFoRA7gIER8c1WyciERFJaK3n2xaxWKzfGFNnP86sUpr+PDM46nnez9xVyz+c+25M/w57VD0XApUq0Nzc7FcDHhwclIGBAbvMAaXUE67rnlSpa2ZdCCCAAAIIIIAAAggggAACCCCAAAIIIIAAAggggAACCCCAAAIIIIDATAgQHJ0JVfpEoMwECI7uvWFKqbjrurVjX5nMajhM+met9dH2vtTtZxuV7CvK05DUS6T3rf9elLEYBIFSCLiu6w/b09MjqdT41XyNMRsdx7nbdd2PlWKOjIkAAggggAACCCCAAAIIIIAAAggggAACCCCAAAIIIIAAAggggAACCJSDAMHRctgl5ojADAsQHJ0Q2GitncxXPc/bJiJ+BdLxrvSx9vY1s3KZEZtvy/ed1qmR2Kk3+8O5D3xQJOlXW/QvE6oXlewXqo3O8DcJ3ZdUoKamRurr6/05xGKxrOeilOpNpVKPRSKR9qxvoiECCCCAAAIIIIAAAggggAACCCCAAAIIIIAAAggggAACCCCAAAIIIFDhAvnGmSqch+UhUPkC0Wj0a0qpL1f+Sqe1wke11idk3ul53isicvBEvdngaGrlGcZZ/nv//dV0LDNiChAeFZHEnKOl79hr/KHdVcv9fyfmLJW+Y/9tWovjJgTKRaChoUHC4bBfadRWHM3zWquU+p3rup/Msx9uRwABBBBAAAEEEEAAAQQQQAABBBBAAAEEEEAAAQQQQAABBBBAAAEEylKA4GhZbhuTRqBwAp7n/ZeIfKRwPVZOT5nVQ9Or8jwvpZS6yXXdD3met11E9slcsb3HdLSb5OwjtoRP+f7+9rVoNLpJr17hf1yIi2PpC6FIH+Uk0NzcLEopicfj0t/fX+ip2xKmj2itzyx0x/SHAAIIIIAAAggggAACCCCAAAIIIIAAAggggAACCCCAAAIIIIAAAggEUYDgaBB3hTkhUEQBz/MeEZF3FnHIshhKKZUwxiitddhWDVUrVo/7ful5nq0nOnKNFzZN3neJcWIbCr5ujqcvOCkdBlTAdV1/Zn19fZJIJGZ6lvZ7+kURuUtr/fmZHoz+EUAAAQQQQAABBBBAAAEEEEAAAQQQQAABBBBAAAEEEEAAAQQQQACBYgsQHC22OOMhEDABz/N2iEhLwKYVlOkk08FRccKizrtn1HtmNBr9v0qpT2ROdmxw1PO8te6q5YsLvaBEy7HSd8xXCt0t/SEQOAF7RL09qt5esZgtDlqSa7eIPKS1Pq8kozMoAggggAACCCCAAAIIIIAAAggggAACCCCAAAIIIIAAAggggAACCCBQQAGCowXEpCsEylFgbMXMclzDTM5ZKfVM3Z+vC9V0Pr7UjpNq2Gcw9J5f1dmPY7HYn4wxx2aOb4Ojvas/1xOK76wPxXc5oXi08NNTIqauVbpPuKHwfdMjAgETqK+vl5qaGjHGSHd3d1Bml1JKPee6rv++wIUAAggggAACCCCAAAIIIIAAAggggAACCCCAAAIIIIAAAggggAACCJSTAMHRctot5orADAgQHB0XNSUijn1FKXV/4xOfPdrx1s6xn6f0omio/YZZ6bsy/WxotO+Bz/XW73pmqDxisS7lT3XoUo7ETv1NsUZmHARmXKCpqUkcx/GPqLdH1QfpspVQbUXUZDIpvb29NtX6lNb61CDNkbkggAACCCCAAAIIIIAAAggggAACCCCAAAIIIIAAAggggAACCCCAAAJjBQiO8kwgUOUCBEfHfQB6tNbN9pXk/f+0XfVua1GD0bD/+ewjt4RP+f7+mXd5nteltW6xXzMdy0ypH6mUu1B63vadUk+jbMfv6uqSlhZ/O7kCIOC6rj+L/v5+icfjAZjRnik0NzfbcLk/Lzu/ca6oUupx13XPCNTEmQwCCCCAAAIIIIAAAggggAACCCCAAAIIIIAAAggggAACCCCAAAIIVLUAwdGq3n4Wj4AIwdG9nwJbOdR+NXXneUkVj2WU8xRJtB23puZd3zx6vGen9/7P9TfsfsY/xr7UV6x9ZamnULbjd3Z2+nNva2sr2zVUysRtpVFbcdResVgscMtKh1ptJVRbETXLq0tE/qi1PjfL9jRDAAEEEEAAAQQQQAABBBBAAAEEEEAAAQQQQAABBBBAAAEEEEAAAQQKKkBwtKCcdIZAeQl4nvcTEbmsvGZdsNmmtNahdHBWKbXddd35tvfk7ecYJ9k77kBqxeoJ3zeDUG10ZNJGJHYa4dHpPC07d+70jx4nODodvcLeU1dXJ7W1tWKMke5uexJ8cK5QKCSNjY3+hPINtSqlXjfGPKK1viA4K2QmCCCAAAIIIIAAAggggAACCCCAAAIIIIAAAggggAACCCCAAAIIIFCpAgRHK3VnWRcCWQh4nveUiByXRdNKa9KttXY9z1snIovs4tJVRvcKf9p3yfTh80pELR8/ONpz/+cGG3c/UxMkqETbW6Vv6ReDNKXAzsVWGbVHjre2tgZ2jtU4MRvMtAFNG+Tt7R0/zF0ql5kOtSqltorIQ67r/n2p1si4CCCAAAIIIIAAAggggAACCCCAAAIIIIAAAggggAACCCCAAAIIIFCZAgRHK3NfWRUCWQlEo9GoUkpn1bhCGhljnrIBQa31W9PVRo0x6yORyOJsKoam6lokdNbNo947B+++OFnTt2XUkfbF58pMuA6NznH1xd8FRiysQHNzsx/oHRwclIGBgcJ2nmdvJQq1bhSRB7TWH8lz+tyOAAIIIIAAAggggAACCCCAAAIIIIAAAggggAACCCCAAAIIIIAAAlUsQHC0ijefpSOQDk5Wk0S6sqjneYMi4lcIdVctXyMiS6dySDn1Ejrvt6PeN7MJm07VbyFeT4dE3VXLJdV8gDjdmwiOFgKWPkoq4LquP35PT4+kUqmSzmXs4AEJtdp6yLZy8mqt9RWBAmIyCCCAAAIIIIAAAggggAACCCCAAAIIIIAAAggggAACCCCAAAIIIBBYAYKjgd0aJobAzAtUYXD0Ba31EZ7n/UZELrDCNkg6afjTxrIy3inVij1H1ZuOdrPnHPuZ36/JRkjOPkp633JtaSfB6AgUUKCmpkbq6+v9HmOxWAF7LkxXAQ612oTtS8aYVZFI5J8Ls1p6QQABBBBAAAEEEEAAAQQQQAABBBBAAAEEEEAAAQQQQAABBBBAAIFKEiA4Wkm7yVoQyFGgCoOjD2qtT8lYd7z5Dx+tUQO7RuQGGg6Uur5NMhIInSw4eusykxkqzZG/sM2VI7Fltxa2T3pDoIQCNjRqw6O20qitOBqkKxwOS0NDgz+lIIZax1oppRLGmOdF5F6t9eeCZMlcEEAAAQQQQAABBBBAAAEEEEAAAQQQQAABBBBAAAEEEEAAAQQQQKD4AgRHi2/OiAgERqCagqPpI+rT+LFY7Fn7cfN95x091YbYKqObNm1KtL78n6qx/T9D6fZBOaZ+ZE3tK6daCq8jMKmADUH29/dLbW2tRCKRkmo1NTWJ4zgSj8f9OQXpSodajTHS3d0dpKllPRel1GAqlfqr4zi/d1336qxvpCECCCCAAAIIIIAAAggggAACCCCAAAIIIIAAAggggAACCCCAAAIIlL0AwdGy30IWgMD0BaokODpojHkwEom8e+PGjTv3e/bjs0Pn/VZ5nnd/00P/62Qn3j35+6ARUefvOZ4+U9usXGbEViQddWWUKB1TrXT6OzX1nfEFy6T/iH+auiEtEJhEYMeOHWLDkPZSSklra2vJvNJHwff19UkikSjZPMYbOB1qtfOy86ugyyZ0n9Vav6OC1sRSEEAAAQQQQAABBBBAAAEEEEAAAQQQQAABBBBAAAEEEEAAAQQQQGCMAMFRHgkEqljA8zwbEqqrUIKfa60vNh3txj92flSI07717ZX4HGHob1wktf1bxUkN+O2SYVfC594+6v3SdJz6HRH1L1nZzXSA1IikGtqk54Trs5oOjRCYTKCzs1Pa2tpKimQrjdpwpr2CeBR8c3OzH6wdGBiQwcHBkloVYfAepdTTruueXISxGAIBBBBAAAEEEEAAAQQQQAABBBBAAAEEEEAAAQQQQAABBBBAAAEEiiBAcLQIyAyBQFAFKjU4qpS61XXdC+IPf35XeMefZuXqv37p9bLvy1+Xur6N/q1GhcVZfs+Y4OiyiZOnWQ04eXg1qy5sZUglEmu/LavmNEKgXATq6uqktrbWr34axKPg09VQe3p6JJVKlQtrIefpKaWecF339EJ2Sl8IIIAAAggggAACCCCAAAIIIIAAAggggAACCCCAAAIIIIAAAgggUBwBgqPFcWYUBAIpUKHB0Ve01oeYjuyDncmaiIQGo34I0xYi7Ws+RBp6Xh7Zs97IUtO07DtO+gu59F3wjbdx1VCt323s1JukYc110rf0CwUfhg4RKKVAY2OjhEIh/4j6oB0FX1NTI/X19UPfg7FYKZmCNvYuEfmj1vrsoE2M+SCAAAIIIIAAAggggAACCCCAAAIIIIAAAggggAACCCCAAAIIIIDAaAGCozwRCFS5wO7du2OO4zRXCoPWWo0cT5/lomyF0UVrLpWh5Ki9RlcDVStW+y8k71yRdOKeM9kx91kOOe1msfaV076XGxEoF4FSHAXf1dUlLS0tUxI1NDRIOBz2K43aiqNckwp0isgjWusVOCGAAAIIIIAAAggggAACCCCAAAIIIIAAAggggAACCCCAAAIIIIBAcAQIjgZnL5gJAiUR8DzvNyJyQUkGL+ygTzc/esWxqu/1kcqg2Xa/e+4ZMuuNe4bKjdr/dOpEpQb23K4cUcvv898vS1pt1FY4JDia7bbSrowF0kfBF7Oi5+7du8VxHNFaTyrX1NTkt4vH49Lf31/GyiWb+mvGmIcjkcgHSzYDBkYAAQQQQAABBBBAAAEEEEAAAQQQQAABBBBAAAEEEEAAAQQQQKDKBQiOVvkDwPIRqKDg6Av1L/7k8PD2h0UlevPc2NEVR71lHb+IRCIX2U7jd55vwvHdefY/3duVxNo7pnsz9yFQFgK1tbVSV1cnxhjp7u4u2pyzrTiaDrXa0KgNj3LlL2CM2ayUekBrfXH+vdEDAggggAACCCCAAAIIIIAAAggggAACCCCAAAIIIIAAAgjMlEA0Gv1hJBL5xEz1T78IIFA8AYKjxbNmJAQCKVABwVF7VrT9Z+5Y4KZHLhOn356UnO1lZP3SG2TRmstGTqs3KiTO8ntHvVcO/u7vTU3/9mw7LUw7YyR22m2F6YteEAiwQPoo+GQyKb29+YbAC7tQW2nUVhy1VzGroRZ2FWXRmy3/vEFE7tdaX1oWM2aSCCCAAAIIIIAAAggggAACCCCAAAIIIIAAAggggAACCFSogOd5L4jIYWOWlxz+/G9a66UVunSWhUBFCxAcrejtZXEITC1QzsFRpdQvjTF/JyKLplpp45Ofk5C3dsJm/c2HSKJmtjTvesJvs37p9UMBUpteOvoGWbRokf9+mbztLBM677eqWEfWmxpX4vNPkYFDPjLVEnkdgYoQaG5uFqWUDA4OysDAQKDWZCuh2oqoxa6GGiiE0k3GGGM2icjjHHNfuk1gZAQQQAABBBBAAAEEEEAAAQQQQAABBBBAAAEEEEAAgeoRiEajf1JKHTvVio0xqyORSPtU7XgdAQSCJUBwNFj7wWwQKLqA53mrReTUog+c/4C3GWNOV0o1ZtuVu2p5tk2lu/WkhHviv9akb0jeca5x4j0ijkjKqRcn2Z91X/k0TLS+RfqOvjqfLsr2Xvfq+aPmHvvaa2W7FiaevUD6KPienh5JpVLZ31iElkGuhlqE5Qd1iH6l1PMi8gfXdT8V1EkyLwQQQAABBBBAAAEEEEAAAQQQQAABBBBAAAEEEEAAAQTKTSAajfbkkslQSiVTqdQtFIIpt51mvtUqQHC0WneedSMwLOB5nk3jzSszEE9EukRkYbbzrnvpp1K7+bfZNhe1YrVfVdT+O32T6Wg3IvYE5eJdsfaVxRssQCONDY3aqQ2+83IZeM+/BWiWTKXQAuFwWGw4015BPAo+XQ01Ho9Lf39xwuOFNq6i/nYopf7kuu4ZVbRmlooAAggggAACCCCAAAIIIIAAAggggAACCCCAAAIIIIBAwQQ8z7OVfqabLevTWmddCKxgk6YjBBDIWmC639xZD0BDBBAItoDneUnx62iW1fWYiNgj6ie9otGof9x1W1ubND90kah4bKpbhl632VAlkmre34ROv3HEJnX7mUYli3N0dtJdJL1v+3Z2862wVu41B4gk43utKnHwSdL34V9X2GpZTqZAfX291NTU+JVGbcXRoF3paqh9fX2SSCSCNj3mM7WA/Xm3QUT+qLW+eOrmtEAAAQQQQAABBBBAAAEEEEAAAQQQQAABBBBAAAEEEECgugU8z8urupbWmmxadT9CrD7AAnxzBnhzmBoCxRDI94d8MeaYOYb9pSLbOe/cuVNsBUOtteRyTP3IeEa2q/NXj5yXbiuQFmu9yTlLpffY6qyuOV61UetuGrR0f/mlaW3B1uXnyL4r75zWvdxUPIGmpiZxHMcPZdpwZpCuUCgkjY1DfxAXxGqoQbIqw7nYlPJzIvKQ1vqqMpw/U0YAAQQQQAABBBBAAAEEEEAAAQQQQAABBBBAAAEEEKgggQkyEdszTpPt0lq3zsSSPc8b1FrX2r49z7Nj7lOIcQiQFkKRPhAorADB0cJ60hsCZSeQbQgzKAubIji6UUTsLy5bROQUEZmTnneuwdH0UfW2+qg6f+i4+mIGR+14g/udKTWv3S8qOXQkdmLO0dJ37DVB2YoZmUfd3f8mtY/+ZOq+w3WSWHyi9P2vn0/ZtvOqz0r0v38mB2/vmrItDUorkK7oaY+Bt8fBB+mqq6uT2tpaMcZId3d3kKbGXGZOwP48eUprfe7MDUHPCCCAAAIIIIAAAggggAACCCCAAAIIIIAAAggggAACCOwRiMViW4wx+05mYoz5ZSQS+YdCunmeZ49f9QOjM3URHp0pWfpFYHoCBEen58ZdCFSMQLkFR9PwSqkfichHjTH1ew6X918dPmh+zxY1PfZJcXo2Zb1nycihnaHoS232hlTz/j2h029s9j9eebpRxp50XLor1r6ydINPMXLzVxeLGuyV2Ndfm/Ycm//PUaJ6cgh4Du92cv/jpPfyiSuKbjjqMHHPWy6tX/s/054bN86sgK00aiuO2iuIFT1ttVFbdTSZTEpvb+/MYtB7kAUSIvKKiDyqtb40yBNlbggggAACCCCAAAIIIIAAAggggAACCCCAAAIIIIAAAuUnkGWGo09rPXRcYp6X53m9Sqm1xpg35dlVVrcbY3ZGIpGWrBrTCAEEZlSA4OiM8tI5AsEW8DzvmyLy+WDPMu/ZJdxVy8M59eLUiqQGR26x1UftJ4N3X5Sq6dta0vfNIAVHm79xhKjeXSKhGjHNbaKi2/zYbj7B0abvniDOjnU5bVe6cexr0w+sTmtAbiqoQNArejY3N4tSSgYHB2VgwP6xHRcCowQ8EfmL1vpduCCAAAIIIIAAAggggAACCCCAAAIIIIAAAggggAACCCAwXYFsgqNKqZtd1/3AdMfIvM/zPFs4JVSIvnLpg+qjuWjRFoGZEShpAGpmlkSvCCCQrYDneatF5NRs25dpu+3uquXzJpy7fRe0VSvTV/rj4XfHROuxL9Wc+K3D1q1b97tFay57T6kNghIcbfjVP0r4+d8NcdQ0iCQHRVJD1VhTbQdLzyf/MG0q9+r5Od2bmnOg9Hz68ZzuoXHwBIJe0dN1XR/NVhu1VUe5EMhCwP5E2aqUesJ13QuyaE8TBBBAAAEEEEAAAQQQQAABBBBAAAEEEEAAAQQQQACBKhbwPO8NEfFPR53iSmita6ZqlM3r2QRVs+lnGm3iIvKk1vqEadzLLQggUAABgqMFQKQLBMpVwPM8W6Jx4lBluS4sY971a3/eU/PqyqHzrye6Mg63T8w+aiC867m6dNN0cDS18t1GGfuHNqW9ghAcbfiff5Tw34ZDoxNw5Fv9s+nbbxNn16YpsfMdZ8oBaFA0gSBX9AyHw9LQ0OBbxGKxopkwUMUKDCqlXkylUo9EIpFPVOwqWRgCCCCAAAIIIIAAAggggAACCCCAAAIIIIAAAggggEBOArmEOAtRsdPzPHvUYm1Ok5y5xkZr7cxc9/SMAAJjBQiO8kwgUMUCufzSUSqmnTt3ij3CuqlpdPZzx44d0traOtW0bNLzV+6q5ReNbWhUSAZmvdnU73p2z/ugCiXFJEeVYE8fU2/vNx3LMmuTTjV24V9XjsSW3Vr4fnPs0f3qIpF436R3FSLQ2XztIaIGJg/pFWKcHJdP8xkSSFf07OnpkVQqNUOjTK/b+vp6qampEWOMdHd3T68T7kJgaoFdIvKs1nrZ1E1pgQACCCCAAAIIIIAAAggggAACCCCAAAIIIIAAAgggUGkCuWQ4pntcfS5jFNu3EGHYYs+Z8RAoZwGCo+W8e8wdgTwFgvwLgV1aucFZtwAAIABJREFUNBqVwcFBf5U2uGXDZJFIRDo7O/2vtbVNXqFdKfWn+jXXHRF+4/GhUoGiRJR5Xi1ffaTpaDejz6gXSdS1mfBgpxKbWfP/jiUkYpKSDo+WPDg6vN+lrjqazVHy+QY6G278kITXPjjxE253r7ZRuq9Zl+d3AbcHQcCGMu33uL2CWNGzsbFRQqGQJBIJ6eubPDQdBE/mUFECKWPMJsdxHnNd98KKWhmLQQABBBBAAAEEEEAAAQQQQAABBBBAAAEEEEAAAQQQGBHwPM8WGZmVA0nOx9UHPSNijPllJBL5hxwMaIoAAnkIEBzNA49bEShngVgs9itjzIfsGowxq5VSJw8lJYNz2YCoDWvNmTNnJCxqZ2e/lkwmpwqOPqy1Pil5z8XG6dniLyodALW/DLmrlo9ZqJJU/dyU0/+6k3IP6na6NzaLGSowahra4s57fl2bvO1M46RspfYSXfYd24iUPDj6lfljM7d7geQbHJ0snPrsTwfl4O1dJdoEhp0JAXsMvD0O3obDbcXRoF3Nzc2ilJKBgYGRMHvQ5sh8qkPAVtuura21f0RhE8zPG2Psz7pPV8fqWSUCCCCAAAIIIIAAAggggAACCCCAAAIIIIAAAgggULkC0wl15lKhMxaLDRpjagIu2K+1Hi4MFvCZMj0EKkCA4GgFbCJLQGA6Alu2bEkMDAyEFi9ePOp9YDq/jExn/Fzuyaw8au9zHEdaWlom7CL9y1HqrvMH1WC0xqYcTX3rLufMm+Yk7zjXOIm9g2k2VDq2omjmMfV2sFJWHE3OOlx6j/tGLmw5tXW/skBi126b8p66e78htQ//YMp2MxUctaFRfy+G6sf6FyHSKbcj8A3Swcx4PC79/f2Bm6/ruv6cbKjVhlu5ECiVQFdXlx9itn9QMcHVaYz5SyQSaS/VHBkXAQQQQAABBBBAAAEEEEAAAQQQQAABBBBAAAEEEEAgN4FoNPp9pdSVud3lt+7SWrdOdp/neY+KyDum0XdJbsklDFuSCTIoAhUkQHC0gjaTpSCQi8D69euNMUbGCY4+ICK2+mhgrszgaF1dnWitJ52bX000XGckMeC/x5lQU8p57x2hdevW/c+iNZd9cOzNPbOOk9cPvOyVg9Z9bYEkE+HQe34xdGb2mKsowdHMRKSIpBr2kZ53/njG9qLx/ztfQhv+ONL/VIHP+juukponfz7lfIw7V7qvWjNlu3SDzi9+XnoffkjiG9aLpFJyzCW1e9275sZBSSVGf7lUodF1iw8Q09MzEmBVNTVSe+RRsv/vV2W9ZhruEUgHM+0x8PY4+CBdNTU1Ul8/9JYQi8WCNDXmUoUCu3bt8itut7ZO+t//x5OxR5v8TUQe1Vp/oQrpWDICCCCAAAIIIIAAAggggAACCCCAAAIIIIAAAgggEFgBz/Ps/xHZnMcE12mtDx57f7mFRofn/22t9WfzsOBWBBDIUoDgaJZQNEOg0gTWrVvnn8M+TnD0NyJyQdDWa4/ntZcNu7a1tU01vTXufcuXjpSkVCFRy+8dCpGubDfpI+jTqT8TqhOVHBg5yt62633wi97QIMqpib3cFE7smvJ49qkmNfnrdnop6Y0cI/UDW8Tp3zHjR9KPDY36PvVauq9+acKpNtx0uYT/ekdWS50ohNrwi4tExV6X3o/fM9LP2nmjK8jWRZQMdvuPqH81LaiX7s17V6IsRXB0+6Ufke47xzdoPudcmXfDz7LyodGQgD2i3h5Vb68gBjPt3OwcbaVRW3GUC4FSCnieJ4ODg9MJjk40bfs/QrxgjHksEol8qpRrY2wEEEAAAQQQQAABBBBAAAEEEEAAAQQQQAABBBBAoFoFCngyrH+Ep1LqQWOMDaKWTaXRjL3fobWeMhRSrc8K60agkAIERwupSV8IlInAxo0b+xOJRJ3jOGbhwoVO5rQL+AtJwTU6OzuzCY3aiqR7HTufqomkQud0hHof/FK/DEbr6nvX+weeq1R8eJ7K/vYkavl9QwHTjmVm1HnoBV9NZodKYu0dfmjOHtNtg2r26O6Zvtyr548/xHDV0/FCpA03flDCax/KamqpuYdIzz/v3XZkXCVi9AJZ8+1XferMK7Pwqt0Q+7ndEDWSBvZ/25WDXxsKFBfjWregTcIHHSSD69dnzmLU0KUIshZj7TM5hq3maat62lB4d3d3wYayYfNpVGXca/ympiZxHMevhGoronIhUEqBgYEB/2dFIZ7tKdbRp5Syf0XwuOu6HyvlmhkbAQQQQAABBBBAAAEEEEAAAQQQQAABBBBAAAEEEKhkgVgsdr0x5tJKXmOua+O4+lzFaI/A9AQIjk7PjbsQKGsBW23UhrXs8dDj/cD1PO8uETnLLtIei2sDU+kqn7bing1SBeaKrRJx28dO5wX3/vcdnnmuuambnXTOuiVsG2YeOZ9y6sWosISSQ4G1eN08qT3rlyp5+9nGSc5kSGwoDmnqWqT7XT8dmb8NptnwXCgUkjlz5mTFbENt6cuG7+w/411j2zV/ed7ezZrmiDTM2vP1nZsk9r83j3ze+OOzJLTlmazmZYOdsWu37dV2JDgarhOZta+8uDIhqYSRxM5dkty1cyQQ2vX1ayXx+nZJvPGG7PtrWwhXZPOpJ8rgiy/I4m2d8upxS+Wgp9dkN5c8W42tiDpRdwRHc4cudDCzq6vLrw5qr1y+jyaauX2ftJcNdcfj6aB57uvkDgQKJWD/iML+fLDPdwmuQaXUWmPMk1rrj5RgfIZEAAEEEEAAAQQQQAABBBBAAAEEEEAAAQQQQAABBCpKwPM8G0yor6hF5bkYgqN5AnI7AlkKEBzNEopmCFSigOd5d2qtzxlvbZ7nPSkib+ns7PRTifaoZhsgtZdSqhjVzqYm390hKhUVM2dPdsUY0xOJRJrNbWcYScUl1TBXnL43hvoyIur81arvvn8y9bEXZP3S62X/F6+WmoHh14dH3PrW/3593ycv3id9z4TlJaee4YQtEm1vlb6lX5zwdRvYTSaT0tjY6P8z3mX3oba2dlR4yIZGbbgtvVfp/RrbzvnzraLu+IrI7q17uj7weJGTPiYya7/hrxmRl+4X88hPxdS50vPpx6TpeyeK0/lKditXIrFrX9urrfvVRSKhsEj7p0UWvVO6tw+F/OLbtkrdWef46w7alQ6OzvrwR6X1um/JREFSgqO571whg5nRaNQ/xtte6bB77jPac4cNW6eD8rbKIxcCQRCwwVH7cyFQf8QhYn9BeFUp9ZTruhcGwYk5IIAAAggggAACCCCAAAIIIIAAAggggAACCCCAAALlIBDkU2FL6LdOa31wCcdnaASqQoDgaFVsM4tEYG+B4V8+dmutZ0/mE4vFBj3Pq7HV9tJXyYOj0TtEEjuHkqC2uGbrcHA0dr/ofc9T3obvGdX60eea7zvvKBNuEufcO0aOrjdNC/q7/+6HT7urlp/Q37RY6nvW7b1826eNy45fuLNgj1OsfeWkfdnqrr29vTJ79mw/uDv2sl+zgVBboXT79u1SV1cn+++/v19t0R5nnK48mm5nw6g7d+6USCTiB3/V/d8T565/HerWCYm89+sii98p6zdt9fuYP7dVmmockY7PiWx+1m9mZu0rKh02VY6IGQp9TnQlDz5Rej98014vN937v8U5/oOyy+uWbRt3izKOHLTffhI+4kh/7kG6Np30Thl86UWpO+JI2f/+h0emtnZ+q0i6uqvjiAqHZfGmvYOyQVpL0OZS6GCmDdTZq1ChOvv9Zb+v7PeS/T7L99qxY0cwQvf5LoT7Sypgq+raZ7IIx9UXYp0pY8wWpdSftNYrCtEhfSCAAAIIIIAAAggggAACCCCAAAIIIIAAAggggAAClSLged4vROQfKmU9hVwHVUcLqUlfCIwvQHCUJwOBKhVI/9VK5g9bz/Ns+ckFIrJRRCI2fyUiNbbIqGVKh7JsEDFdFbKmpsYPIhb06vqZqPBsMZHzRnfr3SOi3y2y82dDoU5VK2IGxEiNOJIYynmGGpKS7AvphZ/0w6Leso4evWpFk6nVqWTr0X0q3v16+MRvLbZNM4+sn3T+/lgFXaHfWaLlGOk7Zji4OUH3NuxpQ5zNzc1+gC192SPtbaVGG2y755575Oc//7loreUzn/mMHHzwwf6x2unjum0bu2ff/e53ZfXq1fL2t79dvvjFoWqnzg/OkNDGJ0QiC0Qu/JF09jvy2a/9p//aZy+/SN50yEEit3xGZNPex9PHvvaauFfbx2XyhG2qdZH0fOrRUStMh1lv+d535b9vu10OmD9frrvq85J68QWpOee9hcfOo8d0ddHxqoluPOYoOfDZ5/ze1y9ZKIte2ZDHSNV3q62Oa4/cLlQw04Y7bV/2H/v9kO/V0NDgf+/Y7yUb5M73Sr+HFqIaar5z4f7yFbDv//ZZL/PnyP7g2C4iz2qtzyrf3WDmCCCAAAIIIIAAAggggAACCCCAAAIIIIAAAggggMD0BTzPs8cp2kwG1xgBgqM8EgjMvMAMRKFmftKMgAAC+QtkBkdzKX2eWTEvfSy0rUCaPsreBrbs5zbkmD6C2s529+7dMmvWrCknrry7xcRtlkRE2Xcoo/wPTEZlS//LIpKSZnHEhrmGg4v2huEKkDY4avtI3bncqLg31N+K1SPveanb3mNUauhI61JdU1UcTc/LhkfTR8+HQiE/xGadbSB0/vz58uqrr8pll10mNkx01VVXydlnn+0f123vsXtRX1/vV/H8+Mc/Ls8995zss88+csMNN8i8efNEfvoBCb1wj8iSE0XOuVYee+av8uVv/VDa5sySG/79X0UnoyK/+rhIT9copuQBx0nvZXeKe80BIsn4lISmqVWU34cR09wmcuR7pO/wS2TlqlXy7Z/dKEsPO1S+84UvSPMxx8qLSw6SxtPPkLnf/u6U/RajgQ2Ojq02Woxxq2EMWxnUPtM2iG6r6+Z7pb9XbCXTlpaWfLvzA9v2e8gGXDOrLk+3Y3vcve2nzAN/010+9xVQwP4stt87tiJ1pV3GGE8p9bKI2CqlV1Ta+lgPAggggAACCCCAAAIIIIAAAggggAACCCCAAAIIIJAWyCWrUYVqT2qt31aF62bJCBRNgOBo0agZCIFgCaR/AVFKDRpjags1u8zwlw2FpS8bcrEBrHQVzImCU2rnf48KiY43L5sNTamIhCQqA2aB1KpOURIfKkI6fEM6OGqriqYa9xWnb5vElnVE3VXLI6MaFmrhufZjRGKnTX5U/dgubeDMBkBtENQGdW1Ibr/99vMDoldeeaU8//zzcuaZZ/rVRO3XbNjNBuhsiPeVV16Ryy+/3K9SZ+/9xje+ISeffLIfMG249jCR494vcvyF8tP/WSnX/6pDzj3tJLn6ny8RefkhkTu/IuLUiLQcKDJrgUi9K70f+i+pv+kKcV64V6S/e/yKrA0RkbbFIo1zhpbSHxPp2iASe0Nk6Xul7y2fkY57h4Ojhx8u//mlL0rTm5fKtn+6QgY3bZb9Om73A7LpoGyuxLQPvkA6mGmfQ/ts53vZ95lCVkFOh99tKDsd3s53jtyPQCEE7HH19ipEQLoQ8ylSH/bHfJdS6gVjzNNa608XaVyGQQABBBBAAAEEEEAAAQQQQAABBBBAAAEEEEAAAQQKLuB53i0icn7BO66gDqk6WkGbyVICKUBwNJDbwqQQmHmBwP7lStfPpli849catZeRsCRNk4RVdO97nDrRB16hPM/zmh+6yHXOuU0NPH6dqd1238zj7jVCukbq6BdMXYt0v+un056PPfbaVg+1QdLvf//7csstt8iSJUvkhz/8oR8WtUE8W5HOBuluvfVW+eY3vylNTU1+WPT973+/fPKTn/TDcLbaY+Nzt4nZ983yha//h6x+5En5109d5odH5YH/KzLYI3LYMpF5h4uZtUBSsw/05xza/LTIjg0irzws8uL9Iru3DK3FHnt/zAqRhW8Xmb2viBMe+noqKRLdJvLiatn2ZFxm/f2eiqPHvuMd/hrsvMdeNjxqQ7AE96b9qBT0xqZHPyaJtuNl4JCP5t1vOphpj4FPh8rz7rRAHdjQtf1+sZetFMqFQJAE3njjDb/qdDaVvIM07xmci/3FYLtS6rlUKvVUJBK5egbHomsEEEAAAQQQQAABBBBAAAEEEEAAAQQQQAABBBBAIG+BWCyWMMaE8u6oDDuwWYdsTmkkOFqGm8uUy0qA4GhZbReTRaBwAuUbHB1tkBBXwjJ+qCshs2TOwov99zmzst2kj7EvnGIWPYXqJHbKr8VdtXx0Y1s3zQbScqw6mtmJra44Z84c/zjtBx54QK655ho/JPqTn/xEDj74YD8gaoOj9p+vfvWr8uCDD8rxxx8vDz30kBx99NHygx/8wK8+aoOj9t+2gt3nP3GJbHytU2741ldlyYI5IhseGwqAhmpkk2mRV199VTzPkzpvs+y/YJ4sOegACYUckS1rRO79loitMnrKlSLzDpPBeFxeXr9Rtr3e6VebnT+3VZYsPEBMb43UNw5I/+AsufWuO+U7v75JjjnmGD84aue/efNm2bBhgx8UXbBggRx66KH+Guzndk1cpRNoevyT4nRvypiAElOrJdFyjPQf+cmcJmafuYaGhqHvgwAGM22I2QbzbHDZVurlQiBIAva/TNvQqH3P5JpcQCkVN8bYv2z4i9b6PLwQQAABBBBAAAEEEEAAAQQQQAABBBBAAAEEEEAAgSAIBDazUQScnTt3+hmC2bNnTzqaMea3kUjk7CJMiSEQqEoBgqNVue0sGgGx4b/h6GLANGzFUaWkUCFP9893Fqyv6UjF2oeOo2967EpxemxuRUl8wTIJ7X5BVKJbuk+8cTrd+vfYoKetiGjDo1u2bJHLLrtMotGof1T92Wef7QdCbdXE3bt3y6WXXuqHQ8877zy5/vrr/V/ArrvuOr9CqW1ng5lPPPGEXHvttTJ37lz50Y9+JI2Du/1qo29IRG688UY/cLpr1y6/MqSK90pDfb289egj5YIz2+X4pUeKrHtEpGGOyIIj5NGn/yy/XHm3PPfSWkkkk/49dbW1cuSiJXLh+WfI8ceeKOFZs6Rj1Wp/HjY4etFFF8lf/vIXueOOO8T+omgDe7Yi5amnniqXXHKJX13VBkepPDrtRybvG91VK/xav5NdJlQvydlHSd/RX560na2Ua0Nv9tmwFUeDdjU2NvrfF/b7o7e3N2jTYz5VLGArMNv39Wz+CrOKmbJder/6/9k7D/A4qqsNf3e16tpZdcvdlgzYQMBgegnN/CQBEgykUVJIQhIINRBKfhJCICSEhAAJBAiYhBR+akIJEAyxKaaDwRjjIstNtmzVnVUvO/9zRhqxklfSltnd2d3vPo8eW9p7zz3nvbO7M3O/OUepOgArPB7PGeEOYj8SIAESIAESIAESIAESIAESIAESIAESIAESIAESIAESIAESiIWArutPATgxFhupPla0BxMJRwEMaJo2VOI01SOm/yTgPAIUjjpvTegRCcSdgONPQppFTGmPrjV/3XK425vizDR0KXqZ1BKOxsMBOZGSNnnyZFN8d/HFF+P999/H5z73OVM8KsJLeUrnnXfewYUXXoijjz4aX/3qV3HzzTejoaEB559/Pk4++eThfvfee68pEP385z+Pyy+/3BwrgjkRk4qodPr06TjggANQXl6Oto2r8N6Hq7F+4xZUVZThN9dciqkzq81y9CL+vOpXtyMnOxsH7LOnmWW0t7cP76z8CO+8vwZ5Obm44sILcOyXvoxHHnlkWDgqc2maZgpXRRC7Y8cOvP322+ju7sbpp5+OH/7wh6aIr6enJx44aTMMArtkzg1jDFxuDGi7ofOAX4zoLWsswmYRwckaO61JJl95D4hYmcec01Yns/2RBwTkuKRwNO7HgV8ptd4wjHc1Tft23GfjBCRAAiRAAiRAAiRAAiRAAiRAAiRAAiRAAiRAAiRAAiRAAhlDQNf1gJl1im1CAixXPyEidiCBqAnwQyhqdBxIAqlLQNf1BgCTHBlB+6tAz1rbXCtcswyuTp9t9iI1FE/hqPgi5erLyspMoeWdd96JBx98EDNnzsQf//hHSMZEaQ888AB+//vfm0LR0047zSxl/+STT2LhwoX48Y8Hs0KK8FTEpi+//DKuu+46HH/88ebfn376adxyyy2mOPWiiy7CggUL4NK3Q7U34uPajbjud3eb4tGrzj8Hi75yNoyeDvzvz67Hy2++i1M/exy+d9bpyMvNMW3V17Xivkf+iQ/XrcP3fvQjU8hqCUdFAHXYYYeZmVL33ntvM9OjlAeXOMRXyap6zz33mLF2dXVFugzsbxOBqISju8ytECiaDtfx95mvyHo6MYusZLuVJoJmESyzkYBTCEhGZjkmKRxN6oq0AFijlHrb4/FcmFRPODkJkAAJkAAJkAAJkAAJkAAJkAAJkAAJkAAJkAAJkAAJkEDKEXBshVgHknS5XPcWFRUxyYcD14YupT4BCkdTfw0ZAQlETMDRJyEtfwWMvohjGmuA570nbcteGo1T8RaOiuhORJ8iIHrllVfw05/+1MwgKuJQqwz91VdfbWYMFQGolIR/4YUXcO2112L27NmmoFSyfEoG0iuvvNLM8ikCTckuKm3NmjV48cUXMWXKFDMTqdWytn2Azq5u/PKOxXjmv6/irFNPxEWXXYneDh3fv/BirKvbbIpGzzjls4ARQOe2TiC3EHp7O7Y07MCC004zszlawtHq6mrcdNNNmDFjhhmPNMlG+frrr+NnP/uZKS4UvyQm+b/EyJZYAvnv3wh345v2TJpfDnzmQdOW3++3x6aNVtxuN/Lz8x3rn42hhm2qsbHR7EuxYtjI4tZR1kI+H0VIz+Y4AoZSaodhGB8BeEvTtCsd5yEdIgESIAESIAESIAESIAESIAESIAESIAESIAESIAESIAESSCoBv9+/xDCM45LqRApNbhhGh9frLUohl+kqCaQMAQpHU2ap6CgJ2EfA0cJRG8vUCzHPiieBJIoM4y0clRglM2dJSQmam5vx/e9/3xR/SibRE088Edu3bzczjUrZ7dtvvx1erxf19fU499xzzaye119/vZnhc/ny5WYJ+2nTpuF3v/ud+Zo0EXdKk3LiIqaT5l/zGrZua8DaDZvwr/8sxUfrNuD0E4/HlT++BoHebvzs5z83xaT7zNsN555xKvaZtzuMjmzRjw7adLmQs/enhoWjv/rVr0xB62233YacnByzLLjMm5ubi48++giXX365KS68++67MXfuXApH7fsoiMhS0dKzoPo7IhozZuepnwYO+okpAJbj12ktLy8P2dnZjvUvGbzSUTgqGZvLy8uTgTOmOWUt5PgsLi6OyQ4HJ5aAUqo/EAhsU0qt1DTtpMTOztlIgARIgARIgARIgARIgARIgARIgARIgARIgARIgARIgAScQsDReg2nQBrlB8vVO3Rh6FbKE6BwNOWXkAGQQHQEdF2X2suu6EbHcVTzYluNF618Fqq/11ab0RiLp4BUhHciDBWx2w9/+EO8+eabOPnkk/GDH/wAb731likild+lFL00yegpYkwRZZ5xxhlmyfp//vOfePTRR81S9iI+ldLhIt60BKQiQH3ttdfw4YcfwufzmaXq5fUt23agbks9Tj9xIa780eWAysJ7ry/DNb++E226HwX5eZhcVondZszEvJoazKuuxqwZM5A3JBx9+OGHESwcFTFUd3e3mU1P4lm9ejUuu+yyhAlH11WVofS8C1D2k2ujWea0HmNPmfohRJ/6HjDndPM4kwyyTmsFBQXmse9U/5LFSwSL6ZRxVISj8jkjn5/xbjKXiO/tEHvKOojPVlbcePtO+wkj0KaUqgsEAqu8Xu/ZCZuVE5EACZAACZAACZAACZAACZAACZAACZAACZAACZAACZAACSSUAIWjkeOmcDRyZhxBAuEQoHA0HErsQwJpSkDX9U4A+UqpAcMwBlNMAtsBTE5KyK2PAAH7y1YnKutoIK8CRk4xAkUz0b3n+chbfQe6550Xd5SStXFgYAAidrv//vvx17/+FTNnzsSPfvQjs8y8/H7NNdfgpJNOMkWjIsr8y1/+Yv5Ipk/5+7/+9S+8++67ZgbSI444YjjDqNh+5plnsGTJEohYSbKASon7vaaXo9Bt4MXlb2Hpa2/jtM8dhysv+A7Q2w1kuc2/PfjEc2bJ+t6eAbiz3HBnZUErKsQh+87Ht6++2hRQWaXqrYyjyRSOrq8aLPs8p6E57mvm1AmKlp0N1deOUEJnz/OLALvOGo66HSidZ2aX7e1NvrB79HqIKE+E0eKb+Mg2SECyGgeXR29tbTUzX1ri31Qqn67rurm2iRLCiuBehMixlpcXGy0tLaisrORhmVkEJGd3E4BaAJKx9LuZFT6jJQESIAESIAESIAESIAESIAESIAESIAESIAESIAESIIH0IKDr+isADk+PaBIaRYOmacnRsSQ0TE5GAoklYJcEJLFeczYSIAHbCOi63ijVxzVNq/b7/Us8Hs/CpGUjtTnbqAWpYM3LyOpstY3ZaEOGuwDtR/8tbvbDMSzZEUXA9frrr+O6664zBVGSOVRK0EuW0HvuuccUfIroSLLerVixwhSWSun6o446Cm+88Qba2trMflVVVaYQVWw+8cQTuPfee03bxxxzDE488UTMmjVr0KUtK/Cbux/AI/9eglM/eyyuPO+bQPNGoGQa4HKjvaMTm+q348OVG7F2w2Z8VFuLLdtFlwwcf/zx+PENN+Dxxx83M47Onz/fLFUfrnA0mImIW+1otTUzUFO72Q5TKWvDs+RUAMYuwtHc9Q8gZ+Nj9sTlcgNfeNa09UG5FwNdXXDPnInCYxei4sab7JkjRisej8e00NHRYYqt2UITsMrXi2BU3rsitE3F0u+ptL4ieCXnVFqxhPnar5RqMAxjrWEYH3i93ksSNjMnIgESIAESIAESIAESIAESIAESIAESIAESIAESIAEzMsygAAAgAElEQVQSIAESCJsAs43uikp0CtImqtzHrKNhH2bsSAJhE6BwNGxU7EgCmUVA1/U+AO5ERq2a74cBe0SAwX573nsS/Z5yZHW2QQ1IWPa3eJaiD8dbyY4oJZdFyHXeeedhy5YtOOGEE7By5UozM93tt99uCkb7+vqQk5Njln7/3ve+Z4pFJTupjKuursYvf/lLczqxJxnyLr30UtTW1uJrX/sazjnnHPPvIqSTf93bV+KmO//8iXD00guB3i4g0P+Jy4aBHh3IylVo3K7jwWeewcPPPou8gkLc85e/mFlOIxGOzps3zxS1yvxWE+GoxCV/ZwufQOHrF6HjkFuR/8EvkdW2GqpPF82o2UYfz9LX1W6TqLZ8H+DI36Lznbex5tOHhXTYlZ+P3P0WYOpj/wo/IJt6igBS3ksmB7/9GZBtctMRZuTzwxJul5SUOMKndHdCsrzKAwCJypSa7jwzJT6lVLdhGPUAPgbwvqZpP86U2BknCZAACZAACZAACZAACZAACZAACZAACZAACZAACZAACTiJAIWjn6yGVNkL3uOfaP+LwlEnHcn0JV0IUDiaLivJOEggTAK6rq8GsFzTtG+NHuLz+V5XSh0cpil7u+nPAX3b7LU5yppnxVOAEZ/sgckWjkqoInYTQaVkEn355ZcxZcoUs7T0V77yFTP7qIiNNi06GbP++ZSZTfSGG27AsmXLzOx1MvbMM8/E2WefPZyVdN26dfjOd76D/Px8s+/+++8/fOImGQbdjWtx3c2348klL+G0kz6DK6+5FkaXjmXP/9sUqR5x4HzAtx3QG6D7JsFdNRkbtm7FVb+9Bc1+P+5avBgff/xxRMLRPffc0xSqBQvW5MkjEbNKllW7so/G9UB0gPG81Xciu/4/g6XnR2u1FdBZ/mk0TDlrWJxmZSK1xfXdvwLs9W003vF7bL380rBNZk+divyjjkHlb29F7cwpUDm5KDjmGFTdfV/YNsLpKO8FEY/KMSUZR9lIwEkEmpqkWjmY2dVJi5IevrQD2KyUWuXxeL6UHiExChIgARIgARIgARIgARIgARIgARIgARIgARIgARIgARJwFgGfz/e2UmqBs7xKnjeSxEf2+EVbMFG20SEvV2uatmfyPObMJJB+BCgcTb81ZUQkMC4B6wmW0U9jxPPJlo0L9kF/vSS6AlRWFvIOOQxTH/3nCD9Vy/1xF/0VfrQErp5O24+QgZJPoXPBdbbbjdSgiN3k5y9/+QvuuOMOU/gmAtFbbrkFhxxyCDae+gXoLy5B+Xe/jym/uhlPP/00brj2WvQrZY6TrKQiDhUhqWQl3bRpE84991zzdxGUirA0NzfXdKuzsxPvvPMO7v/Db7FqbS1OPflEXPWTa/Hk4w/jT/cuRmFBPs445bM44ahDke0eTFzb3tyPJ19Yhr/861/Qiotx6+2/x8tvvhmxcFTEfBdddJEpipUsh7/4xS9MgWN3d3fcj6FI18Sp/Yte/hZUT8v4nxVlR0Htd7HZx7NkkX2hHHIdMPkwbPzGWWh9+CFb7MrJjPJoqF5XF7O9wsJCiDBahNZdXV0x26MBErCTgGSHls/rMC+e7ZyatjKXgDxe0GYYhnzAfuj1er+euSgYOQmQAAmQAAmQAAmQAAmQAAmQAAmQAAmQAAmQAAmQAAlETyCemozovUqtkcw6mlrrRW+dT4DCUeevET0kAdsI+Hy+Pyilzgv+MvX5fLpSajuA3YMnkrTg0kpLS80y5pJ1sqioKCpf1leV7TJOVAjyAZRVVg7PF05B+Q/nhUh9GNV0Yw4qXL0Urm7dXqMhynrbPkGYBkUkKsJOKf9+wQUXmOXbJ0+ejHvuuQdFaz7GpnPPQV99PfL23Au7v/421j33LM677udo03XMmjsXd999tylGkqd6RDgq2UtvuukmPProo/B6vab4tKqqyhRoSvl6KWWf3edH7aatOOaIQ3DDL3+Nbr0Vv7/td3jwieegeYqw4FPzsPvsGcjNzcHH6zfi9Xc+xMBAABed+x2ccsZZePgf/8BNd9yB/fbbD7fddpspiBL7ItyTzI+rV6/G5ZdfDl3XTf8k42h7ezu+9a1vmT5UVlbivvvuo3A0zGPE6haWEFS5sGGfP5psw+ofpg8Dx/4fsrxlWDVvDno3bw5zVHjd5jQ0h9dxnF4ej8d8VY5DeQ+xkYCTCMj3sYibCwoKnOQWfclsApLKvRHAesMwVnq93u9nNg5GTwIkQAIkQAIkQAIkQAIkQAIkQAIkQAIkQAIkQAIkQAKhCVA4GvuRQeFo7AxpgQSCCVA4yuOBBDKIgK7rIhCtCv4yHe/kRAQqIhoTEakISKNtoYSjwbayZ1Vg5tNXRGs+onFFHzwLNdAb0ZiJOjuhTL34KEJPEVtKGfef/vSnWL9+Pfbdd19cd9118N9/H+qvuAxGfz9cBQWYfvsdyKqZgxvvvgdvfPABDvzU3rjxrrvNUvRWOngRj7a2tprCzJdfftkUEEspeBGXSmbSo48+2hTW3f7rX2ByZTnuuOUmFJROQndDLf75zBL8+8VXULelHj29faZvWlEhPjV3Dr7wP0fjqGOOw0BOGR798/2454knsdtuu+Hmm28OKRy98cYbzSW4+uqrRwhHJePolClTTHErM45OdJSOfN3zwqJdS9SPZcKVDQRsElB6pgMLF5uCURGO2tlEjL5bjMJRESyLKE+alEZgIwEnEZDPXylVX1ZWZorr2UggRQj0yQNKQxlL12ia9t0U8ZtukgAJkAAJkAAJkAAJkAAJkAAJkAAJkAAJkAAJkAAJkIBtBHRdXwlgb9sMZq6hVzRNOzJzw2fkJGAvAQpH7eVJayTgaAKhytTH+6mWnZdcCP0ffxuXi6swD57PzUfFtacnhJ/nvacASIIsm5rLDf+xD9tkLDYzknFUMo/W19ebIlARwXl2NKDxzj+g+c+Lh41XXvxDlJz+RbT6dPg7O1CiafBIie55ew5nWRThqNvtNsWiW7duNX9EVCpZTGtqaszX5PeGhgbktazHpPIyZLkU0NcF5BSgudVnCkdlDhGOTq2qRPWMqcjNyQF6OgBPJTav2ozO7h4U7P0pTJ06FYFAYDjjqMQic2/bts30W7KLijBW+ogvEp/EOm3aNLOfVap+4757IU+yo951b2ww03R07tr7kLP5yeREN+MEYMHlaH3kYWz8+pm2+iAnNDUxCkflmLeOO8lsyzZIQETa0kSwyJY8AnJMdnZ2mp+FbCSQZgS6AewAUGcYxsfMWppmq8twSIAESIAESIAESIAESIAESIAESIAESIAESIAESIAEpMKm5MFhs4EAs47aAJEmSGCIAIWjPBRIIIMIjCEcXSuJ+uKFYcO83RBoHSx7P1HLnlqKvm2tKDiwGlMWx6/SadHKZ6H67cs6OlC8FzoPuH6i8BLyuggppdx7cDY6EViu22t39A4JMMWRnOpqVP7gIuTtvjtUVhYCvb3o/nAl9Ndfx6R77hv2tfmSizD1zrt2yW4nQk0RcMo8Igp1bf8QSm8A3voHsGMNsPeJQM3hQL4GqKHMeMK8bSuw8U1gzVJg/inoKj4MA70GVG4ecvZfYIpWxV9pEoeIU8W+tNFzWk7K32Vcf3+/+Scrw23O7ntgxkvLE8I9lSYpfOW7cHXvTI7L8y8CZp+M+isvx87bb7XVh6yycsxetSYmm/n5+eYxJ8d2R0dHTLbSZbBkuJT3WHCT92R5eXm6hJgycUj2bzk2yT5lloyO2khAKdVlGMYOpdSGQCAg4tLzbTRPUyRAAiRAAiRAAiRAAiRAAiRAAiRAAiRAAiRAAiRAAiQQVwIUjtqHl8JR+1jSEglQOMpjgAQyhIDf7/+7YRhflXBHf5HG8yRlojL1Y+HP2Wsa+j7ehqxJXsx6/se2rlLBmmXI6vTZZtPILkL7UQ/YZi9WQyLqChZbBou+Gv/3KnS+8DxKnnsRzf9zDFz9/WZfKWHf39KCmk2D2T2l1c6cAqOnByo3FznTpyO7chLckyej8s57TCGZ/ATPtXHBXujbtg3zv5kDiNizdCbgmQTkFojqE/DvBFo2Az1DmRyzsvHRM6XmS9Jmvv1+SIHa6FiC55Rxli/yf4nP96e7h2Nw5eXBNWkSZr3xbqxY02a8Z8mi5MVy7F2AtwZrj/00Ot543VY/ik48CVX3/jkmm0VFRcPvHZaqH0TZ2Ni4C9OKioqYOHNw5AREUC/CUYp2I2fHERlFQMSlDQA2uFyu1R6P54KMip7BkgAJkAAJkAAJkAAJkAAJkAAJkAAJkAAJkAAJkAAJOJKArutxTeblyKDj69RjmqadFt8paJ0EMoMAhaOZsc6MkgTg8/l8SinNMIz3vF7v/sFInCgcDfYv74Bq9K3bAaOnFwXH7Y2qm2IvcV2w9iVkdbTZdmT4Fz5um61EGert7ZWU+PDN3wuzN28fkVV0XVUZQn1BqIIC1GzYMqaLW/abg3lnFkO11YcVxof/6EXfUGLHSEqNW4Jk96Qq5B12GKruvMecb+OCfdBfP3Ju98yZI4SjIi6tuP7GsPxLx06eJaeK3DbxobkLgJOfgDEwgBXFhUAgYKsPc2IsU285Y4lH5f3R09Njq4+paEwEtN3dUkUaZjbWkpKSVAwj5X1ua2sbzqrMjKMpv5wMIIkEDMPoBNDgcrlqhzKXXphEdzg1CZAACZAACZAACZAACZAACZAACZAACZAACZAACZBABhCIpx4jA/CFCrFP07ScDI2dYZOArQQoHLUVJ42RgHMJyMmIZCubNWvWLu/7eJ2oNJzzNbT/+2nboWTPqkDfxkbk7jUd0x+6KCr7BbXL4erU7StZ78qG/9iHovIl2YOam5vNsvCappmujJclVuXno6Zua9gu5z71Y2R//FxIIWn9GwPYuXKwLL20aISjwY6IFHK8LzX39Ono3zIoevV84RRMuuvesONIl465tX9DTt0jyQmncn/g8JvQ8dpyrF14tO0+2CUctcrVSybb9vah7Li2e5taBq2soy6XC2VlZanlfJp429TUZIr7S0tL0yQihkECjiYgj7RsV0pZ4tKLHe0tnSMBEiABEiABQB4KNVimjYcCCZAACZAACZAACZAACZAACZAACTiTQLz0GM6MNjFe8T5IYjhzlvQnQOFo+q8xIyQBk0Btba2ZYrCmpiZhwtHa6ukwOiWxU/xa3r4z0bO6HlmefBSdvD/KLz85oslyt61Glt4IhQG4uvwRjQ3VOZBfhY7D74zZTiINSNbR/v5+U5C0+fCD0Vu7ftzpixadOpzhM1I/g4WkH/69F31Bh4crPx/VY4hSt37+c+jfvg0DLS3mMSWivli+wNxVVZi1YlWk7qd8/8LXLoCrI3zhr60B73EmsOc3sfO2W1B/1RUxm3ZPm4b+rZ/EYpdwVMR5hYWFpn8dHR0I2JwZNebAk2BAxOXCgSXqkwAfkpw3YJapF3F/Tg4fnkzOKnBWEtiFgDxZsN0wjFql1GpN0y4lIxIgARIgARJIJoFRG1Ava5r2aV3XNwKYGeTXGk3T5ibTT85NAiRAAiRAAiRAAiRAAiRAAiRAAplGIMT1eaYhiEu8Sqk7PB7P+XExTqMkkEEEYtHdZBAmhkoCqU2gvr5+Q3d39+ycnJxur9crqpN2TdO8uq5LrXZvvKILzlxpfdjEu0B2VoUHAy0dKDxiLibfcU7YoeVt/QDutgaovsGSzNG2VCxZ39fXBymDLKKw8bKNBjOxQ6RXO3sajK6uYbMFxx2PKX97MCT6cP0Kd91cHg3V6+rC7Z42/TxLFiUvlkNvAKoORt3ZX0XbY49G5Uf27Nlm1tiarTuw7cyvoPOF50072VOnYuY7H0RlM9Qgq1y9CKq7go5R2yagIRKIgICI+3t7e8ES9RFAY1cScAABwzDalVLbJJk7ABGXXuYAt+gCCZAACZBAmhKIJHMJM3Kk6UHAsEiABEiABEiABEiABEiABEiABBxJIJJrdkcG4FynfJqmFTvXPXpGAqlBgMLR1FgnekkCMRHYvHnzQH9/v0sSl5WXl7uUUisMw9h3gsreMc0pg0eL/URsuHHfvTCwowHxFpDK/Dm7T0bvugbkzK7AjCd/NGE8nhVPAUZgwn7jdUhF4ajEI9ns2hYehcA20TdM3OIhHB3P5rqqspgyjIaKyI4YJiblrB6eFxYhIW++EGEPHPsQsrylWLVHNXqDMoVGTCgrC3Pqdw4Pk2Njt4bmiM2MNyA3N9fM7Mhy9bZipbEoCezcuRNZWVkoKyuL0gKHkQAJOJhAj5yGicDUMIxNADZomna5g/2layRAAiRAAg4lEMUm1HrDMCZ7vd4ih4ZEt0iABEiABEiABEiABEiABEiABEggLQhEcc2eFnEnIgg+HJsIypwj3QlQOJruK8z4SACAdTIiX5yJOjGpP+0UdL368if8R4m9thx3FHpWfZiw9cnffza63q3DnFU3jzmn590nEIs60XAXoP3ovyUsJjsnGhgYwKYD5ydUOCr+b5gzC4F2v4m9JoT4b+uJJ8BVUIjOl5fZGa5pS7lcqNnWaLtdJxv0PL8opmM86tg8M4CF96F30yas2nO3qM1YA0V4bolFNx9+MGa8+kbMNkcb8Hg85p+6u7shWXnZSCAZBJqamsxpmW00GfQ5Jwk4ioBhGIakaW9SStUbhiGlh2u9Xu81jvKSzpAACZAACSSNQJT3egY0TXMnzWlOTAIkQAIkQAIkQAIkQAIkQAIkQAJpTkDXdcnaNDnNw0xaeBSOJg09J04jAhSOptFiMhQSGIvAKOGoD4AWb1q10ybB6O83pwklCrS79Hg48bi8xaheUzvYte0xYMBn+mZlPy1ctQSu3s5wTIXs0zftBHTP/V7U45M1sOmqH6H8xpvCLlMfLNqzy+fGa65Gxc9/McJcbfV0GJ2dwCjR8Y7vfgtdr7+O/h0NMU+fSVlHC9+4FC5/XczMojIw4wRgweVofeRhbPz6mVGZCB6UiHUrKCgwszyKqFp+enokKRwbCSSOQHNzMwKBACoqKhI3KWciARJIBwKSPr8dgKTn3gqgTtO0c9IhMMZAAiRAAiQwNoEohaPbNU2bQq4kQAIkQAIkQAIkQAIkQAIkQAIkQALxIRDl9Xp8nElDq0qpLR6PZDBiIwESiJYAhaPRkuM4EkgRAn6//33DMPYRd4cyjn4MYI94u1+31x4YaB7MlJZdXYOZy9/cZcqN8/dCf0Ps4r9wY8k/9DBMffzJXbob+nNQfdtRsGYpsrr9g1LXwEC4Zgf7GYD/+McjG+OA3ltP/iy639p1bSZyLRHCvU2HH4y+2vUjXMmePBl927dP5F5Er6uCArN/zYYtEY1Ltc6eJacGyaQT7P38i4HZJ6H+isuw8/e3xTx5Io6/7Oxs5OXlDfva1dWF/iExfMwB0AAJhEGgsbERSilmGw2DFbuQAAlER0Ap1W8Yhg5gh1JqsySD93g850VnjaNIgARIgASSSSDajShm5kjmqnFuEiABEiABEiABEiABEiABEiCBdCcQ7fV6unOxMz7e27CTJm1lIgEKRzNx1RlzRhEIOhnxaZpWrOt6PQDHZJSonVIBIyCJkeLb3FOnYtY7H0w8SccbQG8dPO8+BBhWLtKJh0G54D/u0TA6OqtLNOJdV14eqjfKYRT/lqjMtIkQIsaf1vgzeJYsSp4Lx94FeGuw9thPo+ON16P2Q96RObNnY+Zrb0dtI5KBVtZRGWMYBtrbJYEbGwkkhoAIRz0ezwgBc2Jm5iwkQAIkEJJAr1Kq1TAMeeprk2EYG7xe7yVkRQIkQAIk4AwCuq7LjZWI7/Nyc8UZ60cvSIAESIAESIAESIAESIAESIAE0o+AruuNAMrTLzJnRcR7G85aD3qTegQivqGYeiHSYxLIbAJBwtF6TdOm6breAqDEKVQ2HXYQ+jYMlY+Pg1OxlFUveukbUD2+sLZe+sv2Q9d+P4lDBPEzueng/dG/bRuMvr6IJik84TOY/Oe/RTQmms5bjz8G3SvDEPtGYzxojLuqCrNWrIrRivOHJ0046i4ATn4CRn8/VpQUAdEKxZVC7p57YfoLyxIKOz8/H26325yTWUcTij6jJ+vo6EBnZyfL1Gf0UcDgSSB1CSilugzDkGuOeqXURhGZapp2VepGRM9JgARIwPkEdF2XsimuSD11uVw3FhUVXR3pOPYnARIgARIgARIgARIgARIgARIgARIYnwCzjSbmCFFKve/xeOYnZjbOQgLpR4DC0fRbU0ZEAsMEdF3vAvBJrWUHsmm88nL47r8vLp7lHXgQpj35jC22i5aeCdXfOaYt/8LUK1O/YfdqBHRfxHwSlZ2zdmoljAHZ+4pv83zpK5h02x/iO0mSrRe8dQWyfGuT40XlAuDwX6F9+atYd/wxUfsgJyw1Dc1Rj49loGR9lEbhaCwUOTYSAi0tLQgEAixTHwm0CPv6fJ98/3m93ghHszsJkECkBHJzc5GTkxMqg3c/AD+AJgDblVJbDMPYrGkaRUyRQmZ/EiCBjCag67p8nmZFAWG1pml7RjGOQ0iABEiABEiABEiABEiABEiABEiABMYgoOv6rwFcRkCJIcCso4nhzFnSkwCFo+m5royKBEwCqfIUS21VGSIoCj/u6qqcHNRs3h63I8Cz5NShDKQGhp1WgP+41BOO1p9yErpefy1iVokSjiaiTH0yxYgRg49hgOeF0wBDKhcmoc09C5j3Dey87RbUX3VF1A7Ekj046kmHBlI4GitBjo+UQFOT6KdA4Wik4CLo39goFWIGW0VFRQQj2ZUESCAaAnl5ecjOzjZF8ZJVOYYmJzRiQDKaNiiltg4JTS+NwSaHkgAJkEDKE9B1vRdAdjSBcHMlGmocQwIkQAIkQAIkQAIkQAIkQAIkQAJjE9B1vQ0As1Yk6CDhvY0EgeY0aUmAwtG0XFYGRQKmaPQVAIenAgs7BYK5+87H9OdeSFjYnhe/hED+ZHQcemvC5rRzokjZuyoqUb1ytZ0ujGkrUt+idSpRQtho/bNjXNLK1Ivzh94AVB2MurO/irbHHo0qHPeUKZj17sqoxtoxiMJROyjSRiQERNTocrlQVlYWyTD2jZCAZHYdGBigcDRCbuxOAtEQyM/Ph9vtNt9znZ1jZ/GPxvYEY+TZk24AbUqpHYZh1BuGscXr9X4/DnPRJAmQAAkkjYDf7+82DCM3Gge4uRINNY4hARIgARIgARIgARIgARIgARIggbEJpEqCr3RZQ8MwXvB6vQvTJR7GQQKJJEDhaCJpcy4SSCCBoJORj5RSNdFuICTC5XgIBPMPPxJTH/3nuO5vXLAP3FWTMe3p5xIRpiPniIZ97tx5mL5UdMnxbdH4Fo1HKj8fNXVboxmaMmOSKRwNHPcwXFoJVs2tQe+WLZEzy8nBjPWbzHFS4jYZzRKOytx9fX3o7hb9CRsJxI+ACEezsrJQWloav0lomQRIgAQSSKCgoMD8XOvv70dXV1cCZ45qKsnapwNoVEptE6GpUmqTx+O5NiprHEQCJEACCSDg9/s7DcPIj2YqCkejocYxJEACJEACJEACJEACJEACJEACJBCagM/n+71S6nzySSgBQ9M0V0Jn5GQkkCYEKBxNk4VkGCQwmsCQcFRKOdZqmra73+/vNQwjqrJl8aIbT2Ggu6ISs8bIjLnz0ovQv2kjOl8dFD+6q6owa8WqeIXpWLu106tg9PXF5p/Lhbz9F2DaU8/GZidotJQw1XUdzYcdhEBLM+QMT1JFxbOlc9bRgneuQVbrh7viUy5AZQFGX/wAe2YAC+9D76ZNWLXnbpEvoVIoXvmxOc4wDLPErfWTSBGpJXYRP5KQKS1ybhyR8gSkVH15eXnKx8EASIAESMAiUFRUBKVUuj6AMQDAD6AZQINhGFtFaKpp2hU8AkiABEggUQR0XW8HUBjlfE9omvaFKMdyGAmQAAmQAAmQAAmQAAmQAAmQAAmQQBCBGK/RyTJKAnwwNkpwHJbxBCgczfhDgADSnYAISOVLUtf11wEc7KR44ykcLVp0Ktoff2w4XFd+PqqHskqOntc9dSpmvfOBk9AkxJf6RSej67Xl4c2lFFSRB1kzZqD/o1Wi4gs5LlYBpt/vN7M5SilTK8tjT08PWn7wPfQsWwZ0dpgiUru/vGL1OzyIyelV9MLp5nptnH/XuEK0/PdvhLvxzfGdtMCHq+Sd+Rlg/8vQ+vBD2PiNs6ICYK2NZChrb283hZsiLi4pKTGPk0S13NxcM+OpCFjlmJTMo2wkEA8CbW1t5vFVUVERD/O0SQIkQAJJIWAJR+U7tLdXEnpmdAsYhtHlcrlaDMPYAaDeMIzNXq/3woymwuBJgARiIuDz+XSllCdKI62apjHVfZTwOIwESIAESIAESIAESIAESIAESIAEggnoui73/CpJJbEEDMP4h9frPSOxs3I2Ekh9AnZrb1KfCCMggTQmEFS+3hFRxks4Wnjc8eh44fldYnQVlyB76lT0rl0Lo2/khnWmikctSNvO+DK6X3sVgTFKh+b8zwko+O1tpvBQRHtSYrT1xhvQ+8xTCNTXj2AdjQhT7HV2dpp2JLtjfn7oCnsiHhRhafM5X0f/G6/B6Omx5Vh2T5uGWW+/b4stpxgRgWNzczNmrrwQ2xf8EZqmjeta4RuXwOXfOG4f/8LHzdc9phhVkmtN0Pa7BJh1IuqvuAw7f3/bRL1Dv64U5mxvGvGaz+czS92WlZVFZzOKUZLpNC8vzxwpbEXEykYC8SAg2UblGKNwNB50aZMESCBZBKwHguScT77D2WIiICdh3QDk5FkH0KqUagHQFAgEmrxe70UxWedgEiCBlCSg63orgOJonWdWjmjJcRwJkAAJkAAJkAAJkAAJkAAJkAAJjCTg9/tfMgzjSHJJOIEeTdMGN3PZSIAEwiZA4WjYqNiRBFKPgK7rbymlsj0ez3zxfgzh6FYA04Ki+wjAnvGMtnZqJbKqqtA/SnAY65zygQRDOUMAACAASURBVKaKihCIRtCVlYU59TtjdSEtxocS9KrCInheewuVlbs+HCUCuobdZo3IQuqeMQOz3nxvQh4iQq3/7rfNLKblzy4ZzjI64cChDpKxSjJXNX/1i+h/712ogUExY7gJMa15ohG7hutjMvp1dHSY4l5p4Za7Llr2dag+0R6MbEaOhvZP/3mXvxctPQuqv2P88I69C/DWYO1xR6Hj9deiQhFK1C3HTUtLiynklAxmiWrB4lERvViMEzU/58kMAjt37kRWVlZChdGZQZZRkgAJJJOAJRyVcxT5HmdzBAEKUB2xDHSCBOwhoOu6PG0Xy5N1Uq3GZY83tEICJEACJEACJEACJEACJEACJEACmUvA7/ffahgGqwsl4RDgg7FJgM4pU54AhaMpv4QMgATGJjAkFA1ompZl9dJ1XVL8yO9va5p2YKjRuq4vBXCUHWw9L34RhrsQfZOOQM8e30bjj34I31//AsRhw1g+0EQwKCLAhm99Hf6nn4qopHn+Ucdg6v89YkfYKW1jrEywxR+uMcVMUiJ8dJPseFu/cRZ6nnt2xEsFxxyHKf94aEweIiI2hsServx8BLq7d8kuGQlMS0jadMpJGPho1Qgx61h2VE4OajZvj2QaR/e1ylxLGfdQazWW854li0K+ZGUZDfXiWGPMvu4C4OQnYPT14f0ybXidI4FnCYB3a2jeZZhkqBXxiZSQnyibaiRzTtS3sLAQLpeLWUcnAsXXoyIg2XRFDE/haFT4OIgESMDBBCzhqN/vd7CXdC1KAhSgRgmOw0jATgJ2lMHj5oqdK0JbJEACJEACJEACJEACJEACJEACmUzAaZVgM2gtbtE07dIMipehkkDMBCgcjRkhDZCAcwnoui5qq1IADZqmTQ7XU13XtwEIu/94douWfQ2q75MN4lUXv4HeJnvKi4+e11XkQfX6kaW2G3/yY/ju/mO4oSN3z70w/cWXwu6fbh0br7gMvj8vDhlWxZoNEGGmiBFFlBiq9fX1YfOB82E0NJgi3uAvmdFZPbec9Bl0B2UJFXtZxV7M/niDbVjFX13X0bb3HuPaTOWMo5K1SwSUwn5gSIQr4saCgoKwORa8dRWyfB+P6q/gX/jYuDYKXzkXru7G0H0qFwCH/wrty1/FuuOPCdsXq2PuvvMx/bkXxh3X3d1tlowX4bLEK3HHswVnHGWp3XiSzmzbjY2NUEqFnS04s2kxehIggVQgIA9cWN/RFI6mwoolzcddBKhSNAOAXEzqSindMAxd07Srk+YhJyYBBxPw+/31hmFMicVFCkdjocexJEACJEACJEACJEACJEACJEACJPAJAQpHk3Y0NGuaVp602TkxCaQgAQpHU3DR6DIJhEtA1/UHAJw11P9lTdM+Hc7YIeFoa3DJesnqJxnQpEmmv3Cb54VFY9YNX3fDB+j42Iesoiz0+yURagxNKRR/9/vQ//rALuLRLcd+Gj2SfTLMlsni0bq952KgKbQQULlcKF75sSnSm6j8uYgZRdS3bc/dgO7uYfKer56JSbfcZv5et/+nMLBNNMqhm51izrGyqFoz5+yzL2b858UwjxBndGtqajLXQgRm1r8ibBQBpfwbSfM8v2iEytdw50MN9MB/3KPjmhk34+jcs4B538DO225B/VVXROIOlNuNmq07wh4j4lERcspnlJSuz8nJCXtsJB3FtvC2xLqRjGVfEgiXQEtLC/r7+1FZWRnuEPYjARIgAUcTkAeO8vPzTR8pHHX0UqW1c0qpgGEYA4Zh9Cml5ElGuUjpVEp1GIbRLj8ul0vEqX4RqLpcLp/H4/lpWkNhcGlFwOfzbVZKTY8xqMWapp0Tow0OJwESIAESIAESIAESIAESIAESIIGMJ0DhaGIPAUmwJHvF8u/s2bOpg0ssfs6W4gT4hknxBaT7JDARgeCTEskeUVdXN+B2uzdOnz69Rsb6fL4/eL3e84Pt+P3+Ho/Hk2v9Tdf11R6PZ671u4jU5IvXym44ng+jBWlj9d1y/3q0vdaIQO8AjL6Ama0y2jae4HDLMUeiZ/VHY5q2S6y49eTPovutNyH2Nh2yAH2bNsVUgj1aFpGOG09gKbFY5cErKioiMi0naSLuaznkAJS89pYpvtPP/Rb6Xl42rh1XcQk8p52Oiht+GdF8ozsHx5VVUYmBxp3I3nMvBDraMbBpk9m9av0m5OXljZlNNSYHbBwsggsR5UoTf63S6dFOkbfmLmRveXbE8PHK04+eZ0xx+KE3AFUHo+7sr6LtsfEFqKNtRvs+bGtrMy8IrCYZzkT0LoJPO1qw8EXmsdbBDtu0QQLBBCTrqBy7mqYRDAmQAAmkPAF5oEM+0+QaQs4H2UggAwgElFJ9gUBARKpy4i4/XQB6RbRqGIYIVy3xqvxu9nG5XNKnW37XNO2qDODEEG0koOu6lO6YHaPJjZqmxWojRhc4nARIgARIgARIgARIgARIgARIgARSnwCFo/FdQ0nAInoVqT4qCX+kSYIhuRc9ZcoU6uDii5/W04wA3zBptqAMhwRGE5CTEhGgiIBKsqsYhiE1xke890UEaJUk8/v9nYZh/E3TtO+ILV3X3wewjwiv5EvXyjoqotGJMo/mv/szuFtWRLUoH1/9Dro2dyCnLBe9zROXtpeAsmbNQv/GjaZYc7w2ljhyonGRBLJ+UtkwZfGtZgKfIrEdr76qfSmMnjps/8F96Fi2Gu4pJejf2jI8ncrORs2WBsjxJBkti4uLI3alp6fHFPbJsdTypVPRv+K9sG24vMWoXlMbdv9wO4o/O777LXT/+2mo8grkHHMstOtvNAWZIhRMdpMy9CJQtE56rRPf0tJSW1wLlTU0XOFo4WsXwtWxJaQfgYWPwOUpxqp5c9C7eXNYvqr8fNTUbQ2r73idhJkca6PF7SJY9ng8pngl2iYZ0+S4oPglWoIcFw4BlqsPhxL7kAAJpAoB+d6VG3b87kyVFaOfGUJAntWUHxG5DgAYCAQCAyJ4lR8AlvBVLsZ7h4SupuhVxLCWIFZErvIz9Lcuj8dzTYbwc1yYuq6vBbBbrI6xXH2sBDmeBEiABEiABEiABEiABEiABEiABEyNhQ8As4PYdDDInu9ooajs+4pmQRItyd6wiEmHkl9t0DTNTKLGRgIkMDEBCkcnZsQeJJDSBCzhqGzWer1eiWV9Y2PjHPnSlFLX8oVaVlYmf28D8H8AvjtewNaXr/SZqNSk54UvAkaMJeilpPntH0F/twUq24WBztD2VE4OajZvD3utQopH3W7MiaA89niT1VaVmbtw8rNbCohGzVia7x/y+JPITBHp0tWAYQwLcqWMsogYJypXP9Fi1E6pgDH0BNBEfYNfj7SMebi2Qx0TKi8Ppe99aAoN5aRTBNiJaPLelBZcil5E2+KDlKK3q4UsNe/Kgf9Y+SiYuI1Zqt4zE1h4L3o3bcKqPcPfu4zX2oo4WC4YrGykwjJa4S3FLxMfF+wROwH5nJWL4EizO8c+My2QAAmQgP0ErIcu5PxRvo/ZSIAESCCYgJybW9c4E91jiAM5s9iJUsoYuvYy/5VLMetvQxfJ1uW9vD78f6WUpLQY/j0O/kVisgHAvEgGhOpL4WisBDmeBEiABEiABEiABEiABEiABEiABMyqr+8ppeaTRWwERAwqFSfldozs00tyH9kvnyhJEO9vxMadozOLAIWjmbXejDYDCcQjDbpkHxXB6USlmscUlcW4Diuv3ID+rSOzEuYdcCCmPTWy3PZE06yfXG4KIt1VVZi1YtVE3cN+vfHqK+C7708mo5rtgwJAR7XW/wNKvryrS82Ld/nbtnPvQeera8y/Z9fUYOarb5r/l2x4IkQWQXK0bazMr5HYKzrti6j6wx8jGRKyr2Qc9f/rn7u8lr/weBT94S7zCSURO8gJqWxsioBaRBAxC0k7XgMKDx2et7W11XxfWSe+soEaC+PxwIz1/uwv2w9d+/0kLKaeF78EBD4pDT88aOZngP0vQ+sjD2Pj188My1aoTq7CQuTstTemPfHvqG0ED5QLC1nLoc1g8+KipKQkbNuyHlbWZWZNCxsbO0ZJgOXqowTHYSRAAo4jYH1/hlOxwHHO0yESIIG4E5DrZqvCCcXlccc94QTcWJkQETuQAAmQAAmQAAmQAAmQAAmQAAmQwIQEdF2XjE1fn7AjO4xJwBKNyl65pkWWvJX3N3hgkUD4BCgcDZ8Ve5JAShKIh3BUSj1Lk1L1o0tBB0OyUzg6ULI30N+JLP8G9E77HHrmfsecqv60U9C9/BVnCjQdcMSolj+bXhhQgHsS0LfN/F0pwMgqA7yf/8TLEMLR2vlXwOiTyoUYzjgq/xdBk4gbh7LVRhWpHcJRa2KVnT3SB5cL2dU1yD/oYFT86uZx/du4YB/019eH7DNnVLZYOealBLqISEcLSUMZCBaayoboLk2Yl30T7e3tKOh5Gs2BYyMWM0YKv+i/X4EakIqToVu4Zeqt0UVLz4Dq7xppbL9LgFknov7Ky7Hz9lsjdXH8/llZyJldjRmvvB61XVlDKWcgIl0RARcXF49rS55ck35Wk8+97u5u8xhgI4F4EWC5+niRpV0SIIFEEygsLDTPG+VGn3z/spEACZBAMAE5N7eqWSQh4ygXYxQBwzAe9Hq9XyUYEiABEiABEiABEiABEiABEiABEiCB2AjEQ6cRm0epMzoW0ehQlG9pmnZQ6kRMT0kgeQQoHE0ee85MAnEn4PP5blFKXWznROGWaS584xK4/BttmdrILUX7kffaYisjjPieAPqbRSpq1swbv43fa8OhP0FA7zRNWCJKETnKpn8sJZQ3HX4Q+mprJ3LOlteFgfVlpwoLkTt3HvIOPhTlP7kWVtbZsSYaLRwN7ieiQeEgG51WBstQdixxoZVFVASIVtl7o2mxKeIV/5rw+ZiEuJHAKnztArg6RmbttcZHKhwNKRA/9m7AW22KK+t/8H10vrR0WJwb6ogL71gdGeF4axMuC8lAapWvH+t4lnWTTGmW8JfZ0sKly36xErCOz1g+a2P1geNJgARIwA4CVrWC3t5e87yJjQRIgASCCfh8PkybNs38k1xfycYAW1IJbNc0bUpSPeDkJEACJEACJEACJEACJEACJEACJJAGBCgcjW4RZd+9ubnZrMoZaabR4BmZdTQ6/hyVeQQoHM28NWfEGURA1/UHAJxlZ8jWxq+I4cYrI2dntlHL/0gFbXbGnTK2/M8DvaEFgdHEUH/2H9D1bh1ydt8DM15abpqwI9votq98EZ1LX4zGpYSNcXk0VK+ri3k+Obm1MlSKSFH+L3+rcD1l2jZUDnoLT4eIspPR8lb/Ae6dr0P1tQOuHPiP/b+I3PAsOXWkRNldAJz8hGljrIxB2874MrrffAOBrk7Mqd9p9l1XVTYs8LUccE+qQv+OBhQtOhVdy5ZhoKXZfMkO0ag1h1x4yOeZlKAvLS0dM/b8/HwzG6y5ZoZhCl8s0WlEwNiZBCIgwHL1EcBiVxIgAccSsK4f5LtTxKNsJEACJBBMoKWlBZMnTzY3Aya6z0ByiSHAjZXEcOYsJEACJEACJEACJEACJEACJEAC6U2AwtHo1lfuFUkbb982HMu8vxEOJfYhgU+SsJEFCZBAGhLQdX1da2vrnJKSEtuiE+GUCKikiWhKMgqGap7nF9n+CUPhaJjL2LR4F/bRZHSU2eoO/ykCvk7UrPkroH3GfLpHNvPsyIAXSigYZoQJ6eZZdCom3XlPXOYKFh56PJ64zJEoo7uIxCsPAA7/pSmulOy04bbaGZOR5S1Gf1OjKDPNYXYKRMfzQwSu8lkm4lEppxtKxCsb2dbfmXU03FVlv1gJiHBU3kuVlZWxmuJ4EiABEkgaAetch5kEk7YEnJgEHE1A13VIVQbrfIefFclfLm6sJH8N6AEJkAAJkAAJkAAJkAAJkAAJkEDqE6BwNPI17OzsNJOXlZWVQapCxtj+rWnaiTHa4HASSHsCzDia9kvMADOZQH19faCnp0eVl5fbikHKbMvGjjQRUImA1Mq8J1/g+Y0vw2X0AeX7AAM9wLZXgW2vAP5N0fuhXPAf92j04zNtZPP9n2SBzCoGihcBLfcPC/KiwSGlukXP53MvgtfrjcbEiDETlYmPZYLZy36K9v98gMYbHo/aTKJEi1E76JCBuwhH554NzPu6+dkgJ/ep0kTkKpvUVpPPudGiXut3EU9bWWRTJb5Y/GxtbYWdDyDE4kumjRUhhWToE9FyLOU4Mo0b4yUBEnAWAev7U274yXcoGwmQAAmMJiAPy8yaNcvcEEi164h0XE0KR9NxVRkTCZAACZAACZAACZAACZAACZBAogn4/f4uwzDyEj1vKs/X1NQE2aOVKlY2tICmaVk22KEJEkhrAhSOpvXyMrhMJ7BhwwbDLIldUWE7CsnKF9FTHl1NwNLzge7BUtORNiMrD+3H/CPSYRnd32heDFX2zV0ZtCwGBhM6ht3ky6IHVQgUHmOerNnR1leV2WEmpI05q242/963tRnZ08rQu74Bm78w+LdwG4WjE5PK/+BXZpn7Ee2wXwCTDjJL0YrgLdWaCFra2trMDWuryeeoHPdSQnP0514miGBkI1+aiMftfhAh1Y6PZPgrF8lyXDLraDLoc04SIAE7CFjCUcnwzUYCJEACoQhIZYuZM2ea55vSIq1eQKq2E/iNpmmX2W6VBkmABEiABEiABEiABEiABEiABEgggwjour4WwG4ZFHJMoUoyFdlftnMvkg/HxrQkHJwhBCgczZCFZpiZSaC2ttaQzKDFxcVxASC25UfKOwc32eQR0VV/f78pspI+5gZQwxvAaz+OyheWqY8K29iDIhCPGshBZ94pZglvu1o8RaPi48z/XI3sqaW7uDvQ1glXUR663q7Ftm/dNWY4WWXlmL1qjV3hpr2d3LWL4W77EK6OLcBnHgJyPGa20WDxZapBkNL18hmWn59vZh4d/Tkn8WRSNiQRjwoLm57wS7XDIan+ijhZ3k/xeAgkqYFxchIggYwgINcC1jkkhaMZseQMkgSiIiDC0WnTpsHtdpvj07VcvZzX2XldHRXs8AZROBoeJ/YiARIgARIgARIgARIgARIgARIggZAEdF2XDDUx11rPJLySSKWgoMD8sasppRo8Hs9ku+zRDgmkIwEKR9NxVRlTxhPw+/2/27lz50UCIlFCEymjKxnRrJL1wYsQvGGMtQ8Cq/4U0RoZWfloP+bvEY1h5zEIdLwFFB44+GK44tFQWUtjAFxbVRZpwtOIZiu/5HPoa/Sj4qovjDPOAMrOwebDD0Jvbe0u/bQzz0blb34X0bzsDHOjV8SF0uwQh1iZLhP1ORZqDUUoaWU+Gv16JmQb5XHtDAIU7jpjHegFCZBA5ATsPjeI3AOOIAESSAUCIhyV+wnV1dWmu+koHHXCtU0ExwKFoxHAYlcSIAESIAESIAESIAESIAESIAESGE1A1/UI639mNkOrGmRZWVwqlvo0TYtPprXMXjZGnyYEKBxNk4VkGCRgEXDqSYgIS3NycgbdfOsGYOt/I140w12I9qP/GvE4Dhgi4H8B6N0MSf5qRHCqamSVQhWPJ8IMn/DmIw5B7/p14Q+IoufMZ69G9vRds43uYmqUILb5Zz+F/6l/YWDLFtQ0NEcxM4dIOXfJMGxnacmWlhaUloaxnnHALyJYK+uRmJfNbNnwlRgtsXwcpqVJEtiFgBx38hBGnC6YSZwESIAE4kZAzv/lO9POc4O4OUvDJEACSSMgwlF5YCu4FJkdD6IlLaAxJm5tbUVJSYnT3Brhj2EYnV6v175yI46Ols6RAAmQAAmQAAmQAAmQAAmQAAmQgP0EfD7fG0qpg+y3nL4WpUy9JCiL0z5Yr6ZpuelLj5GRQGwEKByNjR9Hk4CjCOi6vhzAoY5yKsiZYRFWfxew9HzAvzliV1myPmJkwwNU8+LYM326CoGSL0XtxLqqMsT7i2fOqpsn9M9AFlTZ1ybsxw6REZCyiyJukxLvkiUoHZqIREU8aglIRfgiG9vWRrbEK6XspR8bCcSLgAhHJfNtsJgiXnPRLgmQAAnYSSAeD5XY6R9tkQAJOIPA6FL14lU6CkedQXtiLzRNi/dl+8ROsAcJkAAJkAAJkAAJkAAJkAAJkAAJpCgBXdd7AXDjMML1k70w2XOVe8p2Nt7nsJMmbaUjAd4ITMdVZUwZS0DX9bsBfMfJACxhGVpWAcsuitjVAU8NOg+eWBgYseF0HtC8eDA65QKMQOyRxlC6fn1VXNLLj4hpxpOXI6d60vhx5swEPMfGzoIWRhCQk3lp3d3d5lNh6dSsjGkSk4hHGxoazDjl/1aTp+BESMpGAnYTEOGEiLHlGMvKyrLbPO2RAAmQQNwIWA+ODQwMoLOzM27z0DAJkEBqE5AHz2RTQD4zrJaO1xSpskrcUEmVlaKfJEACJEACJEACJEACJEACJEACTiPg1OqwTuM02h/ZV7YqtdicrKdB07TJTo+f/pFAMglQOJpM+pybBOJAIBVORixxGeqeBFbcGhGFQF4FOo4QfSxbKALK/xyM3m2fvKSyAGPAXlgxCEdrq6fDiKNooOLHi9C7ZhsqfvbFMWOWL76AuwLKe5K9XDLcmggmRRguLV2zAwXHKHFam9kSr/zfahUVFRl+NDB8uwmI4KqlpcUUVAx/h9o9Ce2RAAmQQBwIFBQUmIL3dMpGHgdMNEkCGU+gp6cHUpJs6tSpyM0drBzW29sL+TtbUgg0a5pWnpSZOSkJkAAJkAAJkAAJkAAJkAAJkAAJpCiBVNBpOBWtiEallZSUxMPFRk3TKuNhmDZJIB0IUDiaDqvIGEhgiIDP53tTKXWg04HIUyLDKcZX/A6oeyoilwdK9kbngp9HNCYjOjffPzJMZSD22vSjybmAsq9HjXPToQegr64u6vETDZz135/AXalN1A1KAUbpNyfsxw7hE5ANXsnKKRk429vbwx+YYj2LiorMkuFWC86EJMK+QGAwq6+ITEtLS1MsOrrrVAIiHJUSrnL8iQiLjQRIgARShYBVbUCeGA9+yCJV/KefJEACiSPQ1NSE4uLi4Q0CCs4Txz7UTIZhrPB6vfsl1wvOTgIkQAIkQAIkQAIkQAIkQAIkQAKpQ4DC0ejWSu4BWdlG3W53dEbCGMUKK2FAYpeMJEDhaEYuO4NOVwK6rktqyZSokyzCKxHAmG3ZhUDLR2Eti5GVi/ZjHgyrLzsBRtsTUAPNMLNsSrX6KKFYxbiVuxLwnhillcFh8SxXP2flrwHXxFGqrAIYxV+OKQ4OHkkg00rRWgJSEYpKCXFLMCpUROAnv4uIVrJDBpfc5HFDAtEQEOGoXDSXlzPxUzT8OIYESCB5BKzvS2YOTN4acGYSSBUC8vCZZO6XLMVyv0DOpzs6OlLF/XT1k5lH03VlGRcJkAAJkAAJkAAJkAAJkAAJkIDtBCgcjQ6p7H/JvSB5oDiO7SNN0/aKo32aJoGUJTCxuiZlQ6PjJJB5BFLtZMTKQIS3fwlsWRL2gvkXPh52X3YMQcDMTGpJQSMgFEOJ+uBZamtmwIhhA9CVn4/quq0hBag179wIlZc9ZlABIwsudxFQfGoEgbNrOAQyTRgiWZMle7K0UGIYq7S4XOgw+2g4RxD7TERg586d5rFE8ehEpPg6CZCAkwhY5wfBGbqd5B99IQEScA4BOaf2+XyYPXv2cIZ/eUBLsk6wJZ1Ag1SL0zQtL+me0AESIAESIAESIAESIAESIAESIAEScCiBVNNqOAGjPDgsFR1FNMpso05YEfqQiQQoHM3EVWfMaUnA7/c/ZhjGolQKTsrtSjYRfHg3sO6hsFwP5FWi44i7wurLTuMQ0JdA9W2JTD6aNxcoPNQWrNFmHS048ihMefgx04e6uXMw0NY6wh/PaV/EpJu+CfRuAgKdgGGMSLOqcmfCKDrWlhhoZCQByawprbOzEyKazIQWTvldK/uoCEgp+MuEoyJ+Mba1tUFKPct3pxx7bCRAAiSQCgSs8wOKv1JhtegjCSSfQGNjIyZNmjR8riMZ/OX6Iji7f/K9zHgP/ADeNwyjSCk1fwwaOzRNq8p4UgRAAiRAAiRAAiRAAiRAAiRAAiSQMQR0XZdN67imzExHmH6/30zQU1ZWFtfwWKY+rnhpPMUJUDia4gtI90nAIqDreiyVyJMC0iptjfWPAivvDMuHQNEMdBxya1h9M7mTavkzjEAAyuUGVDaMkq/sgsNofQgqEGbpP5uyjY52on7RyejbtHEX3/q2bcOILyilMGd70y791lWVQg31lP41Dc27LnvHG6aQtOj9x9BfeQS69/xBJh8acYldngCzyrHLCX6mNOszTISysqE9VrMEfzk5OfB6vZmCh3HGgYCIKSgcjQNYmiQBEogbAUs4KuWmKfyKG2YaJoG0ISDnOrJRIJ8dkmldmohHpYw9W8oRuE/TtG+lnNd0mARIgARIgARIgARIgARIgARIgASiIKDrei+AsctiRmEzE4Y0NTVBqjxK5ap4NsMw/uj1er8fzzlomwRSlQCFo6m6cvSbBEYRSMXU57m5uRAhFXa+A7x6RVhrGm6Z+rwPf4usjq1w6XWAUgh4ZqPj4N+ENUc6dDKFo4ZoiYfakPDTaHsCaiCEuHKioF2FQMmXgI7XbMs6OtGUWxYejUBnJ2YufzNk16L/ngkV6MHKS1ejf4dUzgPmhBKODo32LBmZkNdwF2KgbD66PnXZRK7w9QkIWGXbM21TN7hcvVVCUzKqhWpy4SN8KioqeDyRQFQErPKtPIaiwsdBJEACSSJgCUcz6cGSJKHmtCSQFgQs4Wjww1Zynj3WOXZaBJ2+Qfg1TdOcGJ7f7/+7+OXxeM5won/0iQRIgARIgARIgARIgARIgARIIPUIpKJWI9mUZd9U9k+lTH12dvw1t8w6muwV5/xOJUDhqFNXhn6RQAQEfD7fcqWUPTXEI5g31q6SQWS43O4TJwED3eOa7C/bWuxxDgAAIABJREFUH137XTPcJ+/D36F774t3GVP0ynegunfNThmu6DTWuJwwfrRw1KzYbucnfpwykMaT3Wjh6Oi5jKxcDJTsja75/xtPN9LStlWyPRM3dSX7Y1ZW1vC6SvZREfhZQtLgBZeNcClZX1paOpxBKS0PCAYVFwJW5loKR+OCl0ZJgATiQEC+H+V7UhqFo3EATJMkkIYEQglH+fmRdgsdMAyjWyklpSqkjJ/cvNlhGEaD1+uNS3kQXdcfBfBZAPm73AcwjCUANJfLVRQIBIqUUvLFlaeUygEwYBhGPjeW0u4YZEAkQAIkQAIkQAIkQAIkQAIkYDsBCkcjRyp7qi0tLQlLumMYxhav1zsjck85ggTSm4CdMqL0JsXoSMChBHRd/xjAHg51b0K3JO24CKnwxrXAtlcm7A8oGNkeqF5d/muqIY3sYlN0qgZCZ/qzjGaKcNTQn4fq2xoGyxi7ZE8DtONjNJK44RMJR0d4Yh5bbgwUz0Pn/tclzskUncnKJtbd3Y2+vr4UjSJ6t0UUI0J487NsqMnFjvAILsvb09MDXdfNHm63GyUlJdFPypEZR0AunuV4Ki8vz7jYGTAJkEBqEpCnxCU7tzQKv1JzDek1CSSagAhHZ86cOfxgViY+mJZo5k6dzzCMOq/XWx2Lf1u2bGmaPn16+YYNGwyxE8N5dKOmaZWx+MKxJEACJEACJEACJEACJEACJEAC6U2AwtHI11f2lH0+XyzX6xFNygdDI8LFzhlEgMLRDFpshpq+BHw+n18pVZSKEebn55sCKtQ9Cay4NW4hBPIq0HHE3XGz7zTDqvVBGIHxhbS2+KxygVLnV3crXH4+XJ3bog/Z/LZ0YcBTg86DboreThqODM4cnMmiEOEgApmcHElM80kLtdktAkARllpCU/m3rKwsDY8OhmQnARFSSGPGUTup0lY6EeB7xHmrmZuba34vSsmh9vZ25zlIj0iABBxHQD7Lq6tHagUz+RrDcQuUYIei3dDx+/2/a2xsvEi+f+w+f1ZK/cfj8ZyQYBScjgRIgARIgARIgARIgARIgARIwOEEKByNboGam5shehGrclV0VsIbZRjGRq/XO1t6W+sV7b2H8GZkLxJIDQIUjqbGOtFLEhiXgK7rKwDsm4qYhjMRdTYAz50VtxB6Z5yMnt3PiZt9xxluXpw4l1za4FxGN5C3O1BwYOLmDnOmiLKNhmlzMOUt4F/4WNgj0rEjRSEjV7WwsNAsUy+fbZYwNNRmt2QftUQ0sqEpwhpNG3ovpeOBwphiJtDUJFU8Y8qUFLMPNEACTiZA4ajzVkeyjcr3oWRL7ujocJ6D9IgESMBRBIKzFItj8tkh59MUnjtqmRLtTLumaZ5IJ62rqzOsyg9ZWVkoLS2N1MSE/Q3D0L1er3fCjuxAAiRAAiRAAiRAAiRAAiRAAiSQEQR0XQ9IPcuMCNbGICXjqFzDJ6hK41oAu49yv1/TtOzxQvL7/c8ZhvE/hmE85PV6v2xj+DRFAo4gwA8uRywDnSCB2Aj4fL4OpVRBbFaSM9oSnaH5Q+Cli212QrJLWOK+x2227XBz+rNA3/bkOalyBkWkPRuBQDsgv+fOBrrXAa5CoOT0hPoWH+Eo0Df5aHTvdVFCY3HaZFbWYMmg2dnZ6TT3kuqPxzO4xylimeCS9aOdotgpqcuUMpPLU5fyPqusZJXMlFk0OppQAiIsKipKyQT8CeWUyMl4jpBI2pyLBNKDgGSXEKGftO7ubkjJMrbMJhBN5g8ra4hcZ8kxJQ/3xbktB/CSUqraMIyZAA6Oxu84+0jzJEACJEACJEACJEACJEACJEACcSag6/oWANPiPE1amZf7+pJsJ8mVGVdpmra3rut/0TTta6MBB2eTNQxjk9frnZVWi8BgMp4AhaMZfwgQQDoQSOXU58MbQ+seBj68y+blyGDhaDBJyT7qLgf6B7PVJb3l753QrKS5a/6EnC1P2xp2oHAKVF8X2j99n612U9GYiHQkE1Bvb695Ys/2CQGLTTglemVTUxLWjC51T54kEExAjhN54ILZaXlckAAJpAIB6zxfMnF3dXWlgsv0kQRIIMkEgkvVM1txkhfDIdNHKsD0+Xz/Vkp9NtnuR+p3sv3l/CRAAiRAAiRAAiRAAiRAAiRAAvYQ0HV9AwCzHDrbxAQk46jsoxYXF0/c2SE9eM3vkIWgG7YRoHDUNpQ0RALJI5AWwtE3fw7ULwsfoqkJlY8w+c/4LeCZjY6DfztRt/R93fck4D0ZaF8G9Mi5ahKbLFf5NxPqQNEr34bqbrZ1Tv/C9MxgK6Wwy8vLI2JlZdWUbKOSDZHtEwKWcFQyJUnGpPGabJKLAFfGSGlfNhIIRUCOE7mAZtZRHh8kQAKpQEAyvLlcLjNj4ETfg6kQD30kARKIPwFLOCrnO3J9MV7W/vh7wxmSTUAp1e3xePJD+aHrupSSc+u6fp9hGKcrpSIuaR/P+LiJFE+6tE0CJEACJEACJEACJEACJEACziWg6/o9AL5th4eybxjc5H5JOG30OBkT7thQ9qP1IxxfW1tb4Xa7Ye03hzMm2X14zZ/sFeD8dhOgcNRuorRHAgkmoOv6kwBOiue0+St/ja5PXR6XKawSlnj3ZmDTs6PmCBKGjqcR/SSxaEgf01XkF9WCtDwAGP1RDbVlkJzgln7DFlPhGPG8+EUgYG+8A8V7ovOAG8KZPuX6yEZtRUVF2H7Liby8h6X5/f6wx2VCRxHKBJdEnCjbmlwYSR9pUp6ztLQ0EzAxxggJtLS0mALtSN6nEU7B7iRAAiRgGwFmJbcNJQ2RQEYQkA2M5uZmzJ79SVIOXmNkxNJPFGRviA7yROzciQYm43WllDxN2eTxeKqSMT/nJAESIAESIAESIAESIAESIAESSC4BO4SjsseYnZ1tPpQf3OTeiTykP1YiHxF4SmXDSMeNR0z8kP1gq4kPsp9p7WnGSluSGsl+qrXfHKu9RIyncDQRlDlHIglQOJpI2pyLBOJAIBHZRj1LFg17PuCpQefBN8cciWwAyZMjcrJhZtf7aDGw5m8x293FgAL8x6VndsioYfmeAPrtzcAZti+uQqDkS2F3j6Zj/ge/gqtjG1ztmwFbv+UUBrx7oPPAG6NxKyXGtLe3myXnwxUtyntX3sPhlGJPCQA2OikXZVJS3LqYCrfUpq7r6OnpMT2hONDGBUkjUyLwlvddKpXtSCP8DIUESCACApZwVLKNyg1NNmcSsB5KsLzj+Ycz1ykTvJINB/nckPMcq1E4mgkrnz4xcuMofdaSkZAACZAACZAACZAACZAACZBANAR8Pl+dUmpWNGODx4j4U/YXu7q6IPuG0mTPUfaFZL9R9hFDZRCVeyryI1VcrHsqweMirQole52yFyz3bNra2kzB6qRJk8y5xVYsWUyteGXPS+IKvh8UK79EjOc9gERQ5hyJImCrpCZRTnMeEiCBQQK6ri8GEPf0jcHC0WD2Rm4p2o+8N6rlkJMAaZMnTx58gqTuSeD9W8OpPB/RfIa7CO1HPxDRmEzsbOjPQfVtCxm6mdB1gqyu4TIzcudCFR0abveI++W/+zO4W1ZEPC7cAUZuGfpL9kT33peGOySt+1klaCfKppnWECYIzhLHR1JuU3hKBlJ5MrC8vDyT8TH2EATk6Us5nijs4eFBAiTgdAJWeSG5UTnWU/BOjyFT/ON3S6astLPjlAfYJPO+9XCM/G49UOVsz+kdCQwS4KYRjwQSIAESIAESIAESIAESIAESyGwCdiX8ErGn3CP54x//iKVLl5oP5Yum4sILL8Tuu+9u3i8Zfb9V9hRlnAhLb7nlFixfvtzMPDpnzhxceeWV5v2WSMWe4oPYfOutt3DnnXeatq+//npMmzbNFLVmonCU1/6Z/R5P1+gpHE3XlWVcGUHArpMPC5bnhUWmcHOgZC90Lrje/HPRsq9D9Q0+yTJmE1FhVjb6Kw4Mu6S9JRyVMnRyIoPlVwM73rR93fqmfQbdc79ru910NajaHoIx0DEyvLJvAvqzUH3b5fCIvsk3Tuk3ox8fxsjctfchZ/OTYfSMvYt/ITPZWoIQZhIb+3gaXbI+kg3wnTt3mhd1FI/G/n5NJwtWVlrJDCwX7WwkQAIk4FQC1nlCR0eHeVORjQRIgATGIyDXFJINo7q62uzGqgY8XlKQwEpN0/YRv30+33NKqfkAKq04uLmUgitKl0mABEiABEiABEiABEiABEggAgJ2aTcs4ei1116LZ5991ry3KnqK888/H1/72tfMDKCy3xjcLJHn6tWrcfHFF5sJaqRNmTIFixcvjlk4eskll2Dq1Kn47W9/a/5rl3BUHmiX+8gSs9Mbr+udvkL0L1oCFI5GS47jSMABBOw6+bBCGZFZVD4dYlEJKhf8xz0akpIlGpWnUSTVOtq3AM/HR1BIcV+UB6rvKWDABxi9gAhHh5ryPwf07YBhDERnOMjWaANy/BnuArQf/bfobA+NGitDbkxGRw0OFM1AxyG32mky5WwFCyJZQnL85ZNyElLKQS7qIt0Al89LZh5NubdH3B2W40JuAoh4lI0ESIAEnEiA5wlOXBX6RALOJtDe3m5uOljCUfE2koeunB0dvSOBYQJ/0jTtO+RBAiRAAiRAAiRAAiRAAiRAAiSQngTs0G8EC0cl26foKSSpyNy5c03hpvw+OnuoVd7+3nvvxTPPPGO+7vP5UFZWNqZwVPYfrR8re2hwAgBLjPr222/jnXfeMTOdnnXWWebelNzDCW7WeLkvbO2HyuvjJRSQvuKj7KFKzGLDjiymcTyytmmaNjWO9mmaBJJCgMLRpGDnpCQQOwFd10W554rd0icWPC+cDkQrCBzlyIB3D3Qe+MuQ7ongRUrsFhUVDWYbXXUvsPYfdoYyZEvBv/CxONilSSFgND8Ahf7wYbgKgJIvj9nf8/wpgFLonf459OwR3T5KwTv/i6zWVeH7FGVPCpJhnsDLRUikQsgokaf8sGABTSSZ16S8r2yii/iUIsGUPwxsC4CCYttQ0hAJkECcCMj3Vn5+vmmdD5jECTLNkkCaEZDPCtnUCBaO8vMjzRaZ4ZgEmKGEBwIJkAAJkAAJkAAJkAAJkAAJpC+BeAhHJWuo7AtJFtHbb78d++yzz4hy9aK3EPGlCDsvuOACtLS0mFqMVatWhRSOiiBU7t9aIs/g1RgYGID1I3+X/WDpF9wsMaip8xhqVlbU4L6yhyy2+vr6RghCrfnlX8meKmPkR/rL7/LjVAEpr+nT972byZFROJrJq8/YU5qAruvyGEeenUHkfXQ7sre9aJtJI7cM7Uf+aYQ9SzQqfywsLBw80Xj3N8CmZ2yb1zI0ULwnOg+4wXa7NPgJgYjEo3l7AIWHjYkvf+XNcO941Xw9WmFm3LKNurLRX74Aro6tUN1NaD8mHkLn1DqyCgoKzIyHcsIv4ka2iQkMi+UB8yJJNsbDac3NzeYTeV6vdzBLM1vGE7AycgmI4uJiZGdnZzwTAiABpxKQc1/5zpTz3kxq8rkkNyv5gEkmrbqzYpVsBXLuxOYcApIZQ64dSkpKQjolIlHZ4Jg9e7b5Oj8/nLN29MRWAh2aphXZapHGSIAESIAESIAESIAESIAESIAEHEHA7/f3GoYR84bN6Iyj++23n7kXu3z5crNU/XnnnWfeY5H7KNJEBCr7h++99x5+/vOfQ6q+Tp8+HU888cQuwlHpa+0ptbW1ob6+HpLwRv4mJegrKytNm2JfBJzii9xnk30puVcjfSxx6M6dO82+cq9H7Mrep9iTv8s98ZkzZ5pl6GWPU6rKyL9WZlQZJ/Nv3LjRjEP6ycPE1j1lsSXzO7S1a5rmcahvdIsEIiZA4WjEyDiABJxBwI6nVUJFUvTyOVA9rbYEaeSWoG/SEejZ/RzTXlNTk3lCIU+4SLOEZ1h9P/DxX22ZM9hItOJD2x1Jd4OtfwcCgyem47ZxytTLuKL/ngE1MJjWfkDbDZ0H3TSRxV1ej1Y4argLofo6AGUAGPnVGCicjo5Db4vYl3QfYIkgWT4y/JWWiyu58JIn8CIRjsoMIjySZn1+hj8re6YrAUtQbMUnx5emaekaLuMigZQlEPzQVCxBiB25qZYqQjhmJo9ltTk2VgJyM1vOUXneFCtJ+8ZbD73IJsJYwlHpM3ny5OFJKRy1jz8tOYdApJlJhjYd65RSmw3DmA6gRtO0mDchnUOEnpAACZAACZAACZAACZAACZBAehHQdb0ewJRYohotHD3hhBNMQeddd91lCjfvuOMOU2hplau3+t9222146aWXsHDhQlPwed99940QjooYVO7NyMO9f//737F06VJTvyF/l/swcs/myCOPxKJFi8wHe+Xv/8/eeYBHVaVv/L0phJS5EwgllNBBqaIoImBBsey6dl372l11ddeyyq699766tv3r2rbZ265iQwSxgB2khY70kjsJIZDk/p/3hBMmkyl3Zu5MpnznefIEMud85zu/c+e2857vYxChOXPmKEEqI59ec8016NSpk+r7zjvvxPLly/HLX/5SiURfeuklJV7luzm2Gz58OE455RRlk7YoHOU6KQWjb7zxBj744APVXgcqGjlyJI499liMHz9eiVMpKGW7FC0iHk3RiRG3oicgwtHomUkLIdDmBCzL+gTAftoRtxaktb2SaeepqIpuFoo46af/QhF3jKgdLYvfAr59yM3ulC0RjrqOtLXBjS8C9rbIHfFq0/GssPVaiT4NwHfQa5Ft76hR/MXlyPEtdlzfLuiI6n3/r1X99j/9FXnrvoJRtxm+g53377jjDKnIBxIW7nBL4Zv2lKOtIy1HG6mVaSXYRgQQKTelbe4QU5PoXZd8kC4rK2tzn8QBISAEhIC+z+fLQO5Yj6Uw+iDPb6FEZrHYlDZCQAikLgG+KygsLGzhoDxrpO58iWexETAM40ePxzM8VGsnm8SjFZ/G5qm0yjQClmVtNU3T1cxVmcZIxiMEhIAQEAJCQAgIASEgBNwgYFlWY6soRVEaDhSOnnzyydhjjz1w/fXXq4ie9913H8aOHdscxZP1+S71wgsvVOLMc845B6tWrcKTTz7ZLBzV71i14JPRS7t27Ypdd91VBSXhWtP8+fNVtNBBgwbh9ttvV39nMByKQS+++GIVyfTBBx9UAlK+s7nggguwbNkyjBo1SrXn2jF/uJ65YMECFU2UAtQ77rgD/fv3VxQoWr3rrrvw5ZdfqgijFJwyWAJ1JBSR8ufMM88Ex8yxUDyaqmnrAYh4NMpjW6qnJgERjqbmvIhXQiAkAcuyPgZwgK7AHRuMXMedHW4Wz4fHMjecOyZ1EMfcdtjebQK27nqBstucqn7OM8C8F93pa4cVu30Zqsf/zVWbYiwIgfXPBAboDI7JaA90PDkswlbCURtoLOyCmvFPNLcr+fgk2AVlqBn7aCtb0UQbFVGx86NZR7r0F6T5L+ryQUSKcwI6dS9b8GGH0bCcFBGOOqGU3XW4K5QP0XyI50sCnaKEAgxGCJYiBISAEEgmAZ57eL8Q7UYJ7aO+/+D/ZdNEcmaO1xHep6RLVNvkUJFekkmAEUf5fee5g4XC8drapowUUoRAJhEIJfx0Ihr15yAC0kw6KhI3Fv/jSo6ZxHEWy0JACAgBISAEhIAQEAJCQBOwLKvWNE21M5YbuAAUREsnUDjK9PQHHnggHnjgAXz44Yc47rjjcNVVVzVHCuW7lOnTpytBJqN8nnbaaZg5c2YL4WjHjh2VG//973+V8JQRTCkG3WeffdS6EsWZM2bMwL333qvEo4wwyj5ZKBy96KKLUFFRgYceeqhZOHruueeisrJS9Ulh62GHHaaEoCyff/45br75ZiUUpcD0jDPOUH088sgjePfdd5VolP1TWEr/ub710UcfKft8P3n11VdjyJAhqR51tE426EV7dEv9VCQgwtFUnBXxSQiEIRDti+R4YJZ8dCKMRmeiprD98EzTQoNqwC4qh3Ho803N3jsN2LI6HlcD2hrwTXzVRXtiKiyBDc/s2DgVRmhcMBAoGR/STOHXNyFv47dBPm9SHVPoWTTzz8jdNHeHULX1HDsVjjYW90DNPo/IpDog4C/a8Bef6Shikj7SAcQgVYqKilTahWj4ZaJwtLJvT9i1tRiwekNsIKVVKwI6Daz/B1pESvE3/y0iUjlwhIAQSAYBfa2LVfjlfz4T4WjiZ4yiUb1zX3gnnrf0EJwAoxNzQ6wWjsoGNTlSMplAMAFftO/7RASYyUdI7GOzLGsjgA5BLGwyTbNppViKEBACQkAICAEhIASEgBAQAkkhEO1znnYqmHD0iCOOUKnd77//fhVF9PHHH1cbcPlOj8JPRvWkwJMi03HjxuHtt98OKhyloJTiUUYaPeGEE1pwoMiTYs9p06bh/PPPV5FLWcIJRxctWoTjjz8ev//975sFoPSHAQWuu+46JQal74yWygikkyZNUmnuKUwdOnSoqqffBVE8eueddyph6amnnorf/va3amOx0yA8SZnUgE7k2bwtqEufbhMQ4ajbRMWeEEgwgWA3GJs3b0ZpaWlCei6Y939ot/zt2G0bRvDIpf2PBUZcBKz+HJhxbez2Q7SUiJKuIw1vcMPfA9XBzfVLZk+GsY0bqqgBzUFD6RBsGXVLC3uej38NNGwP3ocSHuuwtS2r6Hku/OZW5G2YFXHQIhqNiKhVBS0k4E2+jmysowUzDcHq1aslEliUWGOJ2MqHIkaYZioJ/QAVZbfN1ReWN6UybyvBJvv3/0a3lR+x8kvldv5RR8P5KaKgVJ5F8U0IZAYBfa/AzAh8ERhLycRNE7FwSEYb/81C7E+uE8mgLn0EEqBgnBHTGZlCR7rg36QIgQwlYJmm6fUfW7QLirI4laFHRozDsizrIwATQjSfZ5rmrjGalmZCQAgIASEgBISAEBACQkAIxEgg2uc83U0w4SjFmWvWrMHll1+OxYsX46abblIRPln4bo9RPbmGeOutt6p3e//4xz+CpqrXfXADL9/hsvD9LaOMMlX9iy++iJ9++kkJNykGZQknHF26dCmuvPJKHHnkkUrkyffBzGrEtczbbrsNb7zxhvKTfr322mt44oknVMr7a665Rr0DYhu97kk/Xn/9dRVZdfz48bjnnnua/YtxChLeTJ7NE45YOkgCARGOJgGydCEE3CQQ7AaDNwNuL+7tjN4YXLDneEyhmh/wV6DDIOCrW4EVUxybc1QxJw++A19yVFUquUdAHYc5FBnnAGhsNuz55s2Qndh5hagv2xP5az8NiEobpV8ODlMRjUbJNEx1j8ejPqVIjbvP/EWl7vWS2ZY0w2giKfE7xocnPvjFWpYMH4z6dWubm+e0b49GP0EPbwz7JzgC6JJRI1C/cqXyIaekBP0WLo11ONLOjwAf8inmdlLcvmdw0qfUEQJCILsIMLox7w+48YFCMCmpSyBYtGqdHorRC6QIgWQR4H0MoxXr+2TdbzT3y8nyVfoRAm4QCFxcinZBMZ0WpyRduhtHTGgbVVVVNYZhFIWo8ZFpmgcl1gOxLgSEgBAQAkJACAgBISAEhEAwApZlrQJQHi2dYMLRE088UZmhYPSdd97BwQcfrMSYfAf7/vvv4+6778aECRNUineW559/voVwlEHIGJ2U2elYNm3apAShs2fPVuu9FG1S9MnU8wwaxHT30QpH+S6YQtB27dq1EI7+4he/UBFGb7/9dvzvf/9T65xMbc/CKKPaJ/6fQXQY8XTYsGF48MEHVRY9+qazJUXLMsH1603TzE9wH2JeCCScgAhHE45YOhAC7hGoqqp61jCM3/hbDBYN0I0enab9jthXqzT1O1oc9T8gJx944xdAY4hIkxGNB69Q32lP1I68JsbW0ixWArbvExjbFgHtegGegwCVwh4omf0+jG21sZp11i6CcLTR7Iea0fc5syW1whLgzbvegbZs2TKVct00TaEWJQG9IF5bW6seopwUnu9ZdORXJ2386ywbNxrbly2DvT3COdcwMGBVU1+JKKvPOQPV7zRFsi4cty96vPJ6IrrJeJsUbfMhng/VLDoyF8U+/F5SqMXvK0U/rMvvqf8O0owHJAMUAkKgTQno65x+4dimzkjnYQnwGhFM3CubDOTASTYB3qfwnNGrV6/mBQMRjSZ7FqS/JBNoEXW0qqpqs2EYLaKQRvCnAcAi0zQHJdlvR91ZlsUdi50DK6eT4NXRQNu4kmVZXwHYM5gbwrqNJ0e6FwJCQAgIASEgBISAEMh6AtFuENTAwglHma6e6eQpqGT0Tq4BMb37nDlzcMkll2D//fdXZgKFoxRr6rT2U6ZMUenguc7LNSZGAGXqetr89NNPMWvWrJgijoYTjtLnq666ClOnTkX79u1RXt6kp9U+BR4sw4cPV8JVrkmnsHDUNk2zSYkrRQikMQERjqbx5Inr2UfAsiyqQ5LyvS355HQY2xOYFk4LRz+/AVg13b3JNADfQa+5Z08sxUdgwzMoXPgZ8nzORWi+juNQULsMeXXrkNPoMLVpOOGoHBPxzWFAaz6scKcYb+QldWTsaHUkNnLkDyMsRdott2HDhubdgHpXYLTRR5cfPAF1P3wf1nGjqAj9Fy2PfXAOWjJdPYukqXcAK6AKxcYUUVAoyh+KRAsLC9WDtn+h0JjpQLzeaNaeo/dHWggBISAEghHQwlFe3xoaqGuRksoEeI/B6wkjD7DwGhLrRpVUHqf4ltoEeL7gT9++fZsdFeFoas+ZeBc/AX9hn8/ne8m27eOjtWoYRq1t24UM1GKaZm607RNR3+fzbbVtuyCYbREzukOcC9CGYWyzbbudcHaHqVgRAkJACAgBISAEhIAQEAJuEvD5fDNt2x4Vi81wwlG+x7v00ksxb948TJo0SaV7pyiTG3EZ1VOvGwYKRzt27Khceeutt/DUU0+p9cZx48bhiCOOUKJRBiLh5vK77rpLRQU95ZRTXI84Sn+/+OILJW4955xzQJ/47phrXTocVaC8AAAgAElEQVTqKIPt8G9c3+JaKoWtFI6mYpHn21ScFfEpFgJJEaDF4pi0EQJCoDWBWHelxMrStaijwRwYfiEw4LimT1wWj/ominA01jlPRLtIx9EWzzCs6f8HdVPIm0DeDPOGkBFn+n13visuyTHhCkZlhOkjKSzgHDlNi+1e75ljiTvk/FMvMHJkpAcffq4FgyThLzTVUcH4wBgprawWbYakmeCIo+xX+6BuRAsKkN+zAgUjRqDrY09lziQnYCRM0cEdmzqSaAK6EJNCQAgIAVcIaOGoiL5cwSlGhEBWEOCzBTfI9OnTp3m8Tu6RswKODDKTCViGYUyORTAaAspKwzDmAtjP4/EEFRQmEqZlWXcBOAHATgV46w6X8nHWNM1wdRLpZkbYDveO2Lbtaq/X68mIgcoghIAQEAJCQAgIASEgBIRAGhKwLGsBY6fE6noo4aiOzklx5yuvvILx48erDbj897HHHtss9GS/gcJRrh1yDfHyyy/HwoULccYZZ+Css85Sa756vZFr9RShui0cPeyww3Drrbfi3nvvVcLVkSNH4p577lHp7LnmxUKNAPv3L/SLQlK+H0rFYtv2Fq/XW5yKvolPQiAaAiIcjYaW1BUCbUigqqpqkWEYSX2pWjTrGuRumpO4USdAPNpY1B01Yx9NnM9iOSYCRV9fj9yNPwS0NbDpgP+om8JQhdGO+n57Xkx96kb1ZSNRu/sNcdmQxjsJ6EiZvJEPltZUWDknQPEfo7fyYSjWCK46Cil33OkHKv72jxJGsSEjUuoIsRuHDAzpZDKijbLzpWP3wvZFi0L6UThmH/R4vSmdvZQmAhs3blSCbZ4zo400KwyFgBAQAskkwOsbN0iwiHA0meSlLyGQ3gS4cZDCUYk4mt7zKN6nDgHDMLbYtl20wyOfaZpmIr2LYbP7YtM0+yXSp0y17YB1jWmaJZk6fhmXEBACQkAICAEhIASEgBBIZQI+n++ftm2fFI+PoYSjXAvku9cZM2bgyiuvVMF+dNTOP//5z9hjjz2aU7/7C0f//ve/q3rff/89LrjgApWp7v7778cuu+yihJksFJByffGGG27A5MmTXY04qoWjn332Ga6//no1hgceeACDBw9W74+5RsqxcP2L74amTJmCYcOGoaKiIqUjju6YY0lXH8/BLm1TgoAIR1NiGsQJIRCeQFVVlc8wjDZ54RcpWqTjuePZhunEA8uIi4D+xzb91YXIoxJZ0vGMJL2iOpZy8tFYUoH60qGoG3S2Ix9Kpp4BY5vlqG6wSnJMxIwuaENJPesuT1rTTOOJqERRKCOSci3QsqzmB0O9S5C/a446HA2LQ4s19cg8x52Aro8+7v5AAywu6tMDjSHSS5ReeDE63XBTwn1Ilw4oomeh0DjB673pgkT8FAJCIIUJ8AUfNyywiHA0hSdKXBMCKUZAZzPo2rWr8owLF1wskCIEhIArBFabptnNFUsBRqqqqt4zDOOQGGxPM01z3xjaOW5iWdb/maZ5juMGKVzR5/NN9ng8hzgQjSZsrlMYj7gmBISAEBACQkAICAEhIARShoCDe/aIvoYSjjK4CEWX3HxLAej8+fOVrTFjxuDuu+9WWT25Hsg6oYSjF110kap3ySWXqDT1OigN38N8/fXX+Mtf/qLsnnbaaa6lqtfCUa5fXnrppfjpp58wevRoXHHFFSgvL28WrfLzZ599Fv/6179UVNLbbrtNiVy5/umfhTEiwDaoECpt/fLlyxtLS0sZMvVj27ZLDMPYy7Ztbu7s1AZuSpdCICgBEY7KgSEE0oBAVVVVpWEYbbILv2TqmTC2VSWWkr949OdpwLwXgc2M4B5lMQDfQZKmPkpqKV+96KtJyK1quvGNtdR3HoPa3SbF2lza7SAgQpDEHAr+aev50KcXzePpbd26dc0PexQa6hQPa37/O/j+86+Ipges3hCxTrwVNt59Jzbef08rM9xjMDAJ/cfrfzLa80FYi0ZLS0vVPEoRAkJACKQ6AZ6r2rdvH3M07VQfn/gnBIRAYgjwHpjnD0bAYIk1In9ivBOrQiD9CYRaxIpnZJZlzQMwKEYb75qm+YtgbX0+34tM+WeaZlQpaCzL+hTAXgAK/O0ahrHdtu0XTdM8K0Zf27SZZVlzAeziwIk5pmkOdVBPqggBISAEhIAQEAJCQAgIASGQAAKWZd0L4Ip4TYcSjlLcSaEno4M+8sgjeO6559T/L774Ypx++unN0UO5nhssVT2zSV5zzTX4+OOPwY27EyZMQLdu3VTGQoo5mfmOIs0VK1bgV7/6FRjFlOWbb74BBaeMAPrQQw+he/fuai3z3HPPxdKlS1X00yOPPFKlnaePDIJCHyj8fOONN0Dh6C233KJ8/fbbb9Xf2Y5ZZ8aPH49evXqpvr/44gv1+ZAhQ9SYKB6lPZ3OPl6uCW4/3zTNVs9tlZWVNt+V6yBC/j4k4jk9wWMU8xlKQISjGTqxMqzMI+DG7pR4qBR//gfkVC+Lx0T4trucCuxyCpC7493u4reB2U8B22sc92nnFqB6QmRBlGODUjElCHg+PCZ4tNoovZPIo1ECC1KdN7bxpFWP34PMtMCdf0zBoHf1cacg000kslT27w27pjpkF8kQjrLzheVlQX1IVv+JZByvbT6c60h9nTp1aj4+4rUr7YWAEBACiSbAF5t8OSiir0STFvtCILMIMLoo74N1qnq3NlRlFiUZjRCIi4Cr6curqqoswzA88XgUuEhmWdarAI7xs/kFAG6kbwBQHtAXRatOxJSBLn5lmuboePxOZlvLsjYBKHXQ5yemaR7goJ5UEQJCQAgIASEgBISAEBACQiBBBNwWjt5xxx348ssvcdJJJ+HEE09UIkq+L+H7Vwosr7rqKpX56Z577sGgQYNQV1enoo1yLfef//wnnnnmGSX2vPfee5s36i5ZsgSPPfYYZs+erTIYspSVlWHo0KHYe++9sXnzZiU6pT2mk+d7XkYiZQp7Bji56667moWjTDu/cOFCnHnmmSGFo9OmTcMhhxyCyy67TK1z8Z0x7b388stKrMrgKfwbfe7RowdGjBiBU089Vf2ba6UcU6pHG/U7nGpN0yzyP7wcaHxkA2CCvo9i1jkBEY46ZyU1hUCbEaiqqvrCMIw2f6np+YAp5YPlm3cJTUFpk3hUp66vWQl88yCw7htHHWwv3x9bh13qqK5USg8C7ec8gvyfP3TFWTu3ENUT/hHSFoV07XcbiR6vvuFKf5loREfGlLSR7s4udwZSOMqSDNGo9r6ye2fYQQSqvDm0DQMDVjWlR090oXiUVxb/m9JsF47yYZ0Pw3yIpmhUihAQAkIgnQjojSZ8scfrmhQhIASEgBMCVVVV6r6H5xCW7du3qygXUoSAEHCNwPOmaf7GDWuWZXGnY9zrCrZt833nKAB5bvgVhY31pml2jqJ+0qtalsWUSkc76Vii1DihJHWEgBAQAkJACAgBISAEhEDiCViWxZTkcT/f6IidK1euxKZNm9CzZ08l2mTkTQpH+e6Ea7Xz5s1T60gUffJdLD+ncJTtN2zYoCKHcv2xf//+qh7rcE2S609su3jxYmWHET9pgyJURh/l3/lvtmPkUIpJly9frmwMHjxY9cGyYMECZYvtGVEzMOIo+6f//KxPnz7Kd9pge/Y7d+5czJkzR73/YUp6ikZ79+7d/DnfDaWRaFQxMQxjjcfjad746EA4CnmmS/x3U3oITyDuFzwCWAgIgcQTcHJBSbQXxdMvVCnrjYba+LpSiqQIJjy9gd0uBjrv3lTxx6eABf+O2G88ESW5M0ffqLAj3qAkOuJfxAFJBZR8eg6Muo1xk9DHxrL9xiK3UyfkdemCnM5d0PmW27Hy6F+h9vMZqo/CseNFOBqGtg6jz+8Hb9aluEOAD218UGPRESbdsRzeSijh6I4nm6QJR5Mx1nTqgw/gfLjmw7hO1ZpO/ouvQkAICAG+VOQ5TKIFyrEgBIRANASYkozCUW5W0yWZ98bR+Cp1hUAaE5gPINcwjJm2be8HoFu0C1Sp8I7SDf7RjtuNPp3acMrYMIxPPB6PRBl1ClbqCQEhIASEgBAQAkJACAiBJBBwej8fzhUt/tQCTdblu1auHVFIyXevFIfqwr9x3Vansudnet2RdfTntMG2/NFZEP1tsJ5/n7qtf13WoYaC9fz/7u8fP9PaC21fC1u1/9oH/p1/0/7y/xwHf9K5GIbxrW3bw5wKiVP5GTWd50F8d0ZAhKPOOEktIdBmBCzLehaAKxEBYhlE8f1jkLNxKbDnCKC4EGhoBPKaBE4JL8POAwae2NTNyk+Axh1CtQ2zgcVvteo+FuGov2Ar0CBvcERAmvBZDttBXGnqeYXbEQNjzuUzUbd2S8TBGAUF6L/054j1srECb/L1Iq4s4Lp7BJSUlDQ/XCWT7dJxo7G9sjLoYPj16b96g7sDFWuOCKxbt049IIto1BEuqSQEhEAKEpAI5Sk4KeJSyhNgtE1GVsjmwtRk5eXlKqKFLsm8N85m9jL27CbgZHHKsqypAPYGsHNlMs2xhRu3ZVlrAeiIpFW2bX9mGEZHAAyrs5d/26qqqucMw9jHNM2B8SKxLGs1gK4O7EwxTXOCg3pSRQgIASEgBISAEBACQkAICIE2IOCGeJSizEDBpn/0TX+BJ//u/1lgWyLwD5ilg2lp+1oMynqBglItEvXHyL9F8s/J5xyDjlLKd8q0m62BvZw8m7fBoSxdZgkBEY5myUTLMNOXgBs3FrGOvujp45G7aHrL5geMidVcbO167A/sfhmQX9Ky/bcPtRCPNnj6Y8ve9zrqgztc8vPzVV3/GyK9e4WfcZeLLpFCoDMyiv+uHkdOSCVHBIpnXIycmpWO6oaq9OPFX2D75rqINnLLOqHv7HkR62VrBX5veJzz+8A0BVLcI+Cfqp6L4zz/JGMn3bpJf0TVs88EHYgIR92bX6eWGGlUR/ItKytrtavTqR2pJwSEgBBoawJ6Q4SkmW7rmZD+04UABZO8x+b9tmma6eK2634yhRqfxXv06KFs19bWJuWe2PWBiEEhkEYEDMP4wePxjKDLlmUtAdCbXz/TNIssy1oMoE8aDSdWV2eaprnXDgZrAHSJ0tDnpmnuE2WbFtWrqqreMwzjkHA2DMOo9Xg8RfH0I22FgBAQAkJACAgBISAEhIAQSA6BttR3JGeE7vXC9VCujzELTTYXwzAaPB7PToFKNsOQsSedgAhHk45cOhQC0RFI1I2F59puaOwyCDW//ySkQ6wTtOw3GsjhJvskleLuQMchTZ0VdgKGngv4lgMfnNXsAKON6tDqjBSqxTc6lDs/0ztU/EOz08CWLVvACC9c5NaFu1sY8cVfQBputJs2bXJcN0nUMq4bzwfHNI0pJx8NpYORYy2Asb12x98YZz/4kJc8+hM2zVgXkYf3jLPQ+S5n4uOIxjKwgo7OK2ln3Z9cf+EorfNcVVNT435HQSwuLC8L2U9O9+7oMnVGi3NjUpzKwk60YITXnA4dOmQhARmyEBACmURAC0fr6urUjnEpQkAIRCZA0SQLN49ka+EiAUv37t1V9PVU27DGqPAsnTvrIITZOlMy7gwj8DcAZ++IpJlhQ3M+HNu2qwzDcBT2mVFgdERSNyLCRHrvaxjGVo/HszMUs/NhSU0hIASEgBAQAkJACAgBISAE2oBApHv8NnAppbvkmijfi0lAFRXwTMSjKX20Zq5zIhzN3LmVkWUAAcuyZgBwPcRn+9cuR/6sfypCvltXhSQVUjjKFrv2B7p0BBptwC86Z1Kw/+oNIL8YqF0HrJ0FbKvamdLezwEuNAWGU9cfUyxKARyjunBRO1yhDR2iPTD6KBfGtbiUae21YDUpHKQTRYCCq77fnheWxvfnfoaGrfUh60h0xcgHk0QPi8wo3hoej6fZRLLScq4+7yxUv/VmSNcHSLr6eKc1Yns+EPPBWEQIEVFJBSEgBNKEgL6eSbTANJkwcVMIhCHgualvq0/r++yD2jP+4To3PpfzHrhbt25o3769ss+oEzyXpELRwlG+H8j2KBipMB/igxBoAwJbAbTXYtGqqqrNXq+3NFY/LMvaCCDSrsG4o5nG6p+0EwJCQAgIASEgBISAEBACQiA6Ag7v8aMzmgW1uZGY+gsJqtI82ZtN04z0rJgFR4YMMZkERDiaTNrSlxCIkoDewR5ls4jVS27q1xyp0S4oQfV1C1SbwudORV7lNPhuWqr+X3L3HjCs0MJSDOgD9OzKhO8R+wxVobbPKBQumRVd+4EnABUHA95+Ldttr0a90V5FJ/EXjFIgysUmLj7x7xR46uij0XW8s7ZeNGJE0/Ly8uaFLfZF2/onEemmdWQ6ERlBiX65uNixY0d4Pzwu5KE4549foW518AVHBirN61qOvt/NjvVwcNxOR3fM790bvb/4ulW7VI5io0UgWnTteNBS0TEBf+FoMtP7brj5Rmz6619C+iniUcdTGHVFRrtmNL7i4mIwqq8UISAEhEAmENDXM0bPjveeOxN4yBiEQLoSaP/Wn5D/xbOt3N++56nYenRiMjVwQ027du3QtWtX9VyfasJReQZP16NZ/BYC8ROwbdvyMjWRC8Xn89Xbtp0bzpQb0UxdcFVMCAEhIASEgBAQAkJACAgBIeCQgEQadQjKrxrXxyzLgmma6n2QlCYChmF87/F4dhMeQiBZBGJXeyXLQ+lHCGQxAcuyGhKRLqpVJFEq5wLOBvUDJyBvwceR6UeZtr565OHIq1qD9otnonr4YbDz2iFny2Y0FnlhbNuK/E0rUfDznMj9skbZcNhlw2EUdkJV2f7gjhRGRdQ3Fvn5+SqqaCIWrNkXRaO8kWFh1NHCwtaZo7hDhkLVRAhInUHK7FpcWCRjRnzxfHg8YPMrE7zM/fMs1C4Pnv47WcK4yp5dYdc3RT4tveAidLrxlhbOahFZqi1I+h/fyYqEmdlHbujRUeDOc5cuPIdRrJvosqC8LOwWgGR9RxI9zlSxT2Ew55UPxRRFUPwuRQgIASGQKQS0cFTuGTJlRmUc2Uqg8IUzkDd3cqvhh8taEi+rTZs2qWfn3r17q3skllQRoXOTX6o9p8XLW9oLASHgjIBt24u93sDd687aBtayLKsKQNPLxBDFMIx1tm1zl31PAMNERBoba2klBISAEBACQkAICAEhIASSRUBEo7GRZuAvrpUxTb2UlgQMw3jS4/H8VrgIgWQQEOFoMihLH0IgRgKJuMkoePcmtJv2eIwehWi2125AcWvRZGDt2gH7oN7TWf05p9aCnd9eCUf9S8HK2djWtT+QV4Bcaz0KK2c48rWhwzBsGdVShOeooYuV1px0AsxDD0N+167I69IFeV26onDoMNjb6lBv5CgBqRR3CXDxjkJhBn0omXIajPomYWijpy9yfEvQ0GEIcjc1RRKdc/mXqFsbYg5ycjDg53XuOhfC2oojfoHar77EwDRKAc5FW0ZDpEi3uro6KZyyuROy1gvlyWK+dO89sH1pU7TpUCWna1f0+y64sH/DHbehbs5sdH/e/bSlmXIs8AGYUZL1RgLOrYhGM2V2ZRxCQAhoAtxYxSjKLCIcleNCCKQ3gaK/Horcn79vNYhECkfZ2dq1a9VGqoqKCpUxJFn3w5Fmi89B3KgqRQgIgawj8JlpmuPcGLVlWYsA9I3C1jzTNHeNor5UFQJCQAgIASEgBISAEBACQiDJBKqqqpYZhlGR5G4zojsRjkaeRtlIGJmR1IifgAhH42coFoRAQggkQjRKR0tuGwyjdrO7Pg8dBDBCXqknrN3q3Y8Eg5tGU3K2bEJjYSlytm9F8ez3wzTdETZ1xy/fxNei6SbuumuvvBzW8y3T+Bl5eej11yfQ8dTTlf1kRQ6MezBpYoA3k1y801FfiqdfhJzaVSp8rm/iq82jKJp1rRKPfn/eZ2iobYr2GViM3Fz0X7m2+c8rTzweW7/8HGB00IL26L9wiatUlk88ABUfTHHVZiKMUZjLwkVbLt5y19eaNWtUhFcpiSVA3ow+ypKsKEsLyx3s6CtsDwMG7NraoADyunVDn29+TCycNLTOaMKMMsrovRQ/6NKhQ4c0HI24LASEgBAITUCilMvRIQQyh0DJPXvCqFrZckA20NB7L9iFXtiFpeqn7nB3N3DqqKPdunVrzuohQvTMOa5kJIkjsHTsXmjYtBnYUoPGujrVkWSOiI+32wt0fNdrGMZa27a7hPPMMIytHo8n8g79+IYnrYWAEBACQkAICAEhIASEgBCIk4BlWY2t87rGaTSLmotw1PFkP22a5jmOa0tFIRAlARGORglMqguBZBDw+Xz/sG375ET01SpNvZudjN4NKAr9XrN62CEqymisJc9ai8YiE3ZuO+Ra61C46IuQppItHF28S380VAUX5Ha55A/ocec9ytdUiZYS6xykUjv/NPX0SwtEg82954Nj8c3pUzkBQYegF1OWjBqB+pUBi6M7WmTjgsvmzZvVYq0WilI0ShGjpGhM/DeB0YwYYYmCc/4wsi7PH/w3H6TiLUtGDkX96tVATg5ySzug75z5WPO7C1Q0zNo3Yhfe55WXo8+3TVF+pTQR4LytX78eTN2sxcDCRggIASGQqQR4vSooKJB73kydYBlX1hEoubk/jG1bwo97x+ZNGDnw3RL8WSqcgYIP7kS7KQ8Fr/LAZiAnL2kbqbJugmXAGUUg2EbAbHyP4cak2rZd4/V6ExJiOFKgALfFqm7wEBtCQAgIASEgBISAEBACQkAIBCcQ6f5euIUnwPVOrjtLwKKIR4oIRyMikgrxEBDhaDz0pK0QSBCBRNxkKMEov/HRhvyMZoxDBgBdmiIR+nY/EkZjA2AYKPn2bdT1HIZtnftFYy1i3dyaTWgo6gBj+xaUzP6gqb4B2PleVO/394jt3awQKVKf54ADMeCdd5vY+Hxudp11tpjqmZEvKXCjMME0TUcMQs1Rft++6D1jJpaOHY3tiypD2srGBRdGHO3du7dKp03uK3eIapMlHLUsC9u2bcu6BwYe1xTesOgolRSR6sLjnwLSeMrPxx2FLdOntTTByNHbt8ds1igsRP/FK2Jun6kNKcDmfJWVOYjomqkQZFxCQAhkDQF9DZPNUlkz5TLQDCfgubEPUN8UudBJCZfGvuivh2LLRe+1MhNWOHrldKDnbti6dau6L5YiBIRAeAL+7z34+m/g6g2CLDoCjAb6vtfrPS26ZtHVtizrZQDH+bcyDGOqx+PZPzpLUlsICAEhIASEgBAQAkJACAiBtiJgWdZ3AEa0Vf+Z0i/XoiXwSuTZlE2GkRlJjdgJiHA0dnbSUggkhEAiRKNFTx+P3EXTE+JvK6N7jkD12OOQU1etRJ0sxrZa2HkFKrJdokpe1Wo0FHcA8otg53UHzImJ6iqo3crysrCa3JySEuy2ZiPsujpUb9vWbENHn6MIkj+xFKYEpciM4j4dkZAiv8ZGRsdP3aLHTmFgJF8pttX1KKBjfY67Y8eOjgdYWdEZ9vbWTNoNGIC87j2xZWro1PF5ffqgz+ezHPeVKRX9BYzLli1rPkY5B8nc/cWHhmT32ZZzmJOTg+Li4lYu8LjnZ/zNHXjxlMq+PUOmm4/VbjaKqyOxomiU5/bS0lJ1zpIiBISAEMh0AoxUzvOdG9eqTGcl4xMC6UDAc31PgBtCHZZwwlFuZm0sH4qai3ds+txhM6xw9PS/AXuepESjFI9KEQJCIDiB9Tdci6onHmv1Xkqe0ZwdMW21AGdZ1kLbtr/yer0JyTrlbPRSSwgIASEgBISAEBACQkAICIFoCViWtQlAabTtpH5rAlxHY+E6mpTwBNrq2VXmJfMJiHA08+dYRphGBBIhGuXwEyocPWAMMOXzFpRrTr0YjV26tyn55uCquR6g9PiE+rLi4AnY+sP3YfvQwtHGrbWo2V6vxF9cWOdvXbjArtNSc8HdX/xJUSh/WF//sJ1/FMJAB2iLkQlTrXBsFI36+85Q9OGEs1o4mJ+fr6KMkoGOyOh0fJHEvZHsZOOCi06XTjacnxUrVrQQ+SYr8mikucnEz4uKilqIwcmfwnCeN1hiibqko8+022VX9PpkOip7doUdo2A9FPNs/J4EY6Gj5fKzDh06qLnMtsLzNM/z/ud6vbkhHAvW1211PSftso2vjFcIpAIB3p/x3sz/pZ6+fqXqfWgqcBMfhEA6EfBc1x2wnactiSQc5di37HEKGo69rxmDCEfT6YgQX1ORQGWvbrD9Nij7+yjPZ5FnzDCMf3g8nlMj15QaQkAICAEhIASEgBAQAkJACAgBwLKs/wNwtrBwhwDX07gGGk2wKHd6Ti8rIhpNr/lKN29FOJpuMyb+ZjSBmSvWbdtY15BfkGtg945N4iA3SkKEowP7AsVFQKkHsBuBLVuBr77HlmPPRkPvAW647aKNHTJSIxfI7wl4DnTRNhApTT0708JR/psCGH8hDaOncNE9sLAeb5QotAwnEGU72qD4koJMLTLl3yk+ZaRONwsFPfRJRzilnxS96t/hoof6R7CsW7wY9WvXoHjvMco9Cgy0yEiLhPg3josiObbVUUqdpOmmj2yz9fvvsPEfL6B62qeo/e7bqFEUTTwE3V/4Z8R2yw/aHxUffhKxXrpVIHMenzrlbHV1tZorr9ebbkNJK391ZFF/p/Vc8G+MwhtNCXaeyikqRuOW+CKXBvqQ7enqKaLShSJf/mSraJTn32DXLl7XQl2X9KYA/00Vmme4dtF8F5zWpQ+cOz0GvbHDaXupJwSygYD/OU9vJmHEbH5/JDpgNhwBMsZsIMAoodGUUMJRz419gfqtYDhE322rWph0IhyNtNEwGh+lrhDIRAKL+vZEY20tjOISoKa6OfKoCEdDz7Zt2196vd69M/F4kDEJASEgBISAEBACQkAICAEhkDgCiQoEljiPU9sy1525ZiTC0cjzZNu27fV6E5fiN7ILUiNDCYhwNEMnVoaVngQmL1rdKpRHu/RhKg4AACAASURBVNwc7NGhfVwDSohwdM/hQElAKuVt9fCNPkb5alBM2lAPO78gLt8T2djOMWF0OC7uLpwIR9mJ9/Bfod9/Xm3uz3r3v8jb74BmwaROOR8YoU030BFJKZ6hgIW/derqQGESo3FStKPFftEOUotV/SPG+Uc6dWqP/bPwN3+0n5tffQXLLrkIDVYV+vzf39Hh1yc5NanqhYtipTkGE2s1bNqI6s8+Q/X0aaiZMR01X34Rsd9wCy2h0n0X7XcAuv/nlYi206GCv9iX6dHDCYPTYTzp7KOOAMvvPhfPnZYVvzwEW7+e5bR63PXaDR6CXh9/GreddDSwfv16da4rKytrEVE6HccSj88Um/Nn8eLFmDdvnjJlmiZ23313tQHAP6K2fz+8dvEcXllZiQULFqiPeNyPHj1a2eMmAn1dice/SG15HdbRrf3r8uVFuOjYkezK50IgEwlwRzi/37roaxW/L/yuSxECQiC9CUQrHAUM+G79Oeigix+dCGPjUhh11c6hDPslcN5/gPo6rN1Y1Rx937kBqSkE0ofAwu6dgcbGVg7zrUpeWSf0nd10Xx2uLBkzCvVLljRXEeFoa1q2bb/r9Xp/EYmlfC4EhIAQEAJCQAgIASEgBISAEAgkINFG3T8muPbMtR+uq0kJT0CijsoRkigCIhxNFFmxKwSiJLBixYqlP23L6xU6CZyBPMPGnmVFUVoGol/sCdPFHkMBptwtbA/4pVlvbsEB7Diz1Aw5EEZ9HRqKU/xC334QUDwuaq6LBvZF8cGHwPfqy0Hb5vbogdziEhTutz8633oHuAjgmXgIGq0qVb/b62+H7JMiTUZsokiPEZtiiRqqF+4psqENLTaNNFCdYjRcPW3TP6VwKMFroJ2fr78Wa+67u8WfPQdORMn48ahftw51P/2E9sOHo3DYcLQfNhy53tIWdQv69lX/11FJdbRTHQXVv7IW21JEGiyCXWNNDao/m4YaiklnTFeC0sCFGqOgAPn9+rcSwv183FHYwvohSn6vXuj95TeRcKfF5/7HEnd+SWkbAjqKG3vnQxSFdIFRGAOjF/O7v/LYo1D7WehjNRGjKRq3rzLb/ZXXE2E+JW3yu0FBr466l5JOJskpLQB96qmn8Oqrr4IP/jx+r7jiCkycOFFd0wIFmLyGUFTKY/aGG27AJ598os7bffv2xZ133okePXoovskQjvKaQeEoha9TpkzBgAEDsO+++7b6viUJp3QjBNKKgL5n4HWK32cpQkAIpDeBqN8lGAZ8twQXjpJE4bOnIm/BR9FBOftFYLej1P2DCNKjQye104vAkt2Gon7N6rBORxKCBm5sjlQ/vQjF561t2y96vd7T4rMirYWAEBACQkAICAEhIASEgBDIdgI+n2+7bdt52c7BrfFv2bJFrf2IcDQyURGORmYkNWIjIMLR2LhJKyHgOoEPFq1mjE7HJdcwsFdZ5HT2hS+ehbyf3nVsN2LF/fcGjOhOHbUD90F9SeeIptuqgpHXAbb36Ki6X3fd1ah66omQbUp+8UuUP/N8VDbdruwfKTLQdjDhDf/mL/7Ugkydgp7CUy1ApUgzsFAgoKPI8XP9Y116MXLLOqkIGYzw6fvw/biGytT2FQ88jMLdRoa0Q9+5sBgoWKAYiMK6UEJSu74eNZ9NQ/Vn01VkUv6b6d50Ydq3nFIv7A0b0Lh1a/hxGAYGrFof11hTpTHTbes5l6ijbTsrHo+nlQP6uxosyq4W7jiNjJzI0RWOHYcer76ZyC7azPbmzZuVqJDnUHm4BbRw9L777sNrr73WfC4+/PDDcf3116uNDIHCDy3W/OGHH1SdlStXqvksLS3FM888k1ThqI5cPXnyZDzwwAPYf//98ac//UmEo232DZOO04mAvk5JWul0mjXxVQiEJhC1cDSvAL4bd0Y7DLQck3D00EnAL68T4agcqGlBYGG3Ttzl2uxru112Ra9Ppjvyfdn+47Bt3tyQdWl14OoNIT9fff7ZqH7zjRafd7joEpRdf6Oj/jO00lzTNAdn6NhkWEJACAgBISAEhIAQEAJCQAi0AQFJVe8udK4V+Xw+dOrUyV3DmWdtimmaEzJvWDKiVCAQnforFTwWH4RAhhIIlqY+3FAp5tunc0Cq+CANol7occI3CvFo9bBDUzpdfdNwc4CyM5yMvLnO8kMPQt1337Zqw5Nq/zAv8qPqxKXKOmVwMFFZqC6YdpQCKDfKunXrgAfvQ/s/XaOEQpuH7eKGWXS97I/I79ED7Xr0hHnEkc3RWaOJbsVodlpIGopPzeczVDTSmukUk05HQ9Vmx/6Xnn0uOt1+l+P6qVpRR6HleUcijrbtLPlHHaVgNFgkXS0M199hin3ndemgg0G32QAyNdrNhg0bVBRMnku8Xm+b8U2ljv2Fox988IHiUlVVpQSljz/+OLp166ai5vIY1kW3eeyxx0DBJv+/atUqFYU0lHBUbwLgsc450Bsd/O36R8ZmX7qe/9/9N0jwO6U3Prz88st4+OGHcdBBB6koqLRLgTB/+/eRSuzFFyHQ1gS0cFQ2mrT1TEj/QsAdAtG+T7CLOqL66tkhO49JOPqbp4FRv1bXXorS5RrsztyKlcQQqOzdHXZdXQvjkQSfurLTTBFG+/bov6Rpk5V/Wf6Lg1H3zdct/uY5/tfo+shjiRlsilo1DONfHo/n5BR1T9wSAkJACAgBISAEhIAQEAJCII0JWJbFqFGSycDlOeQ6G9eEggXPcbmrtDPX2NhYYxiG4fV6IwuD0m504nCqEHBHFZQqoxE/hECaEpiyeJW9zY7u68jae3eKnLZ+/fr1qHjnD8irnAo01sdPiKLRrXVNqeodFN9uhwM5uQ5qtl0VsrTLzorKgcryMugYEvnduyOnS1fkV1Sg/KlnorKT7MoUxGihWbCoo1poFphC2E0/uWvITQGp9s0NUZq/kJT/Diae3fLN16hREUkZmfQz1K9dExJPpghHyYKCRRYRgrj5bYjNFkVt+jtK4RyFdZwj/o2L6brodMEUU1Okt/bKy1E7/VPUL1kCu7FRCUl3xsKJzZdIrfz7cOM7Gqm/tvhcC0dlN+RO+oHC0T59+qjz/pw5c3D11VfjyCOPVFFItdBfp6lnSpLLL78ca9euxdChQzF16tSgwlEe9/weBBP889rGiKb8PvDf9MXpxolAMfYTTzyB559/HgcffDCuvfbaZju0y6jW7EeKEBACLQnol3u835MiBIRA+hOIVjja2Kkfai4NHV0xJuHofhcAR98O5LaTqKPpf0hl/Agq+/eGXVPdYpxOhaNrLjwPvtdedcSo9PwL0Onm21rV9X9XxQ8L95+AHv9+2ZHNdK8kKfvSfQbFfyEgBISAEBACQkAICAEhkPoEfD5fnW3b7VLf0/TykEGLuIYkGf2Cz5s876bX8ZyO3kanVEvHEYrPQiANCLy3aHWUslGgQ7tc7GIWRD26gv/egPzvXoFRvUEF2oxaNTR2FNAu31G/1SN/BdtgJ2lSCvoDJfs5cnZBeZkSXTF1ef/KpY7aSKWWBBIhIHVbmEYx3upTT0Lx2LEoGTseJWPHATktj+mtc2ajenpTenumtt+2YkXTQHNyMODndRkz7VqEyBt3CqakpBYBRrsMjLbrJF3wuqsnofbTqdi+qBJobPDPqhj9ABmlmFEfeW7c8dNlwRK1Q3DDbbeg7JrroreZBi1EONp6kgKFo6NGjVIP/P/617+w33774c4771TCfJ5PKMLUqeG/+OIL3HvvvSgvLwfbPP30062Eo6zL451l2bJlmDlzJtasWaPs9erVC/vssw86dOig7FI8yrrLly/HwoULUVBQoOzys9mzZyshKyOhdu3aFWPGjFHtaefrr78GN9688847mDFjBvbaay8ccsghyhdGSx02bJgSjdJ/KUJACOwk4L/RRISjcmQIgcwg0P7tq2FsXIYc62cYvrXYPvwoGFt9MOqafrC1Gsb2GhjbaoHttUD9VlRfXxly8BSO5i77Miwco66l6E5V/u2rwJBDWm2UygzKMopMIrB46C5o2LC+xZAiCUcX7zqgKbOJX4p7fwNGQQHyuGG5YxnyOndGXtdydL7r3rDYFnbvDDQ2omD4CFS8/3EmIW4xFsMwVtq2/aJpmpMydpAyMCEgBISAEBACQkAICAEhIARSioCkqk/MdDCDKbPXcX1Jyk4CIhqVoyEZBEQ4mgzK0ocQCEPgs2VrG6rrG6NUVxoY06nQFa5Fjx6C3FU/OLc1ZnegvTPBas3Qg9HYzh0/nTsYZ02HkUcZCaLrY0/F2Zk0JwE3BaRckMnv3AX169YquG4JSSsrymFv3w4jPx/F+4xDyTiKSMeqf+cUtjzG6xYuVNFIzZNPVQubiYzemqwjiMIrCqZYGLkyUKCYLD+kH2cEGF2xsLCwOWJutOKddddfg62fTsW2BfNh1zuLVB24GLrijFNR98UXMD+doZym2I9ivkwsFI4yUmUmjzHaeQsUjk6cOBFjx47FTTfdpASXjz76KAYNGqSEl2Sno4Lec889oHj00EMPRZcuXXDfffe1EI5StM66jHz8z3/+Ex988AFWrFjRfJ7luWrw4ME4/PDDcdRRRym3KQSdNWsWJk2apIShjB5KISmjmfJFBPtnnQEDBuDss89Wn7Pft956C4yAqtPhUnTK79aECRNU2noRjkZ7VEj9bCDA8yCvP/r+LhvGnE1j5LlSZy7Q46YQP1Ta8MDo/ZGiNAezH8g3XH/ZNBeZPNaQEU73Pg045XE1dB5LvEZLEQKpSGDJqBGoX9kyjXwo4eiiQf3QaFUhx/Sq36GK58ST0fWhR6Ia7sLysqbnsJ490Wfmd1G1TfXKhmEs83g8vVPdT/FPCAgBISAEhIAQEAJCQAgIgcwlYFkWI+w4i7SVuRhcHdmmTZvUWk1paamrdtPdmAhH030G08N/EY6mxzyJlxlMYPLiNXa0Id6cpqmPFlvhv3+LvLmTge1bgzcdOQQoNR2ZrRk6EY3tihzVdaOSkVMMu7EmtCkKQjc4SCNv5AIdf+OGS2IjSgIUt60Z2CfKVuGr53hL0W9e6Ig30XS2ZK+RqF++vFWT4jH7oN97HypBkV27BTlFTSnd/QsX1HXq5HQUkupooxwHBVtSUpsABW56R55bEWLX33wjaqdOwbZ5c9FIEXUQBKGE2nzYo9hYC0K0SJD/Z/oJ/qbYKJ0fBhm1Uo9RUmlAHX+cUwowKe485phjcPTRR6t0799++y0uu+wynHzyyUrwyfMKBZ+bN2/GBRdcoP528cUXw7KsVsJRCoZ4vDz++ON47rnn1DFz3HHHYcSIEar9tGnTMH36dFWHQlGKQPlvRiX93e9+h379+inxO78je+65J/r27asijjKy6NKlS7HLLrvgscceU5FIWe/dd9/FJ598ggMPPFDZYunYsaNEHE3tU6B414YE9PWH31We36VkDgGeSzm/gcJRjpCi/sD7W30d8CfAOqGi1tMu7bOfSEXfV/PeOpRoNZIN+Tx1CYQUjtLlh5rOKzyOJOp36s5htnu2bN991Aa8YIWnOKN9IRpra6PCFK1wtLJXN9g7soRQlNpv/qKo+kvVyiIYTdWZEb+EgBAQAkJACAgBISAEhEB2ErAsa/GOkbu7uJ2dOFFbW6vWoDt16pSlBIIPW4Sjcjgkg0Dkt/LJ8EL6EAJZSuDDRavshqDym/BACnNzsFuHpuh/iSzF9+yJnKqVwP57AzW1QIkzIeiWQePQUNwU3SAhhWcuhmzQhf/udFbT/0KJQykc3fwq0BA6ioNq7zDiaELGleVGV5/9G1T/9x33KTCS3KqWqeJi7WTVb05BzeT3WjX3F8xRAEXBFIWkoRa/KajQQtJ0iN7pL0SMNnplrKylXXwEdJp6Hl8UwCWibLzjNtRM+Qjb5v6krmT9lv4cthseO8F88f+epPMDIcemvx+dO3dOBPK0sRlMOEqh6AsvvIBnnnlGpX6///77lcCUoh+eLz/++GM88sgjGDp0KM4880z88MMPLYSjPXv2VONnpNDrrrsOPMYpQKWoUxeKSCgq/c9//qPSzz/55JMqcqkWjrI/CkBPOukkFWFUF4pD7777blDk/MADD6h09zxPMwLqa6+9ptLUM8po822HbSvRSqToeWkzYeKoEHCJAKOT8z5INpq4BDSFzPA8zftBRtn++uuvlWc8p+67777qfpfXQJ43Wfh/Hgs8RzKKNOvtvvvu6lzPF8DBCo8b/jCK9E8//RS0TlFREfr06YNu3bopASv7431OOm7KSqGpTTlXwgpHb1sMlDTdY3EhIRrhMK/xmRr9PuUmMcsdWn7oQaj77ltXKUQrHNXRRtU5uV079F+2ylV/2sKYLJS1BXXpUwgIASEgBISAEBACQkAICAEnBCzLYuq+XCd1pU5oAnzPx0Af6bxO6Pb8yrOw20TFXigCIhyVY0MItBGBqqqqyi821PaLunvbxpjOrSMaRm0nigaeD46JojbgG3kEVwyjauOkMpcildX8HkCjD2iwdjTLAcrOUP+2N70Eo7FlhCPDyIPd8fSmukGEpc06VBGNOpmGhNVZdvAEbPvhe6UJzikuhu1iZMv87t3R++sfXPHdfxGm/W4j0fO9D8PapYhUC0mDRWlSx20aCEl11FEuzoda9HcFsBiJmwCFFSoCbopHfONDIEUiLPw3I0ayMM0xj7d0LEybSiEDI2HqsaXjOOL1OZhwlGLQuXPn4qqrrlLnkIcffhi77babOk4pMrr55ptVpM9zzjkH48aNw/vvv99COFpRUdEs5nz55Zdx0EEHqTY8r+por1p0REHpsmXLcNtttynRpxaOUkxKgeigQYOUoIl98/y8Zs0aXHrppaisrFRtDj30UPUZI6a+8sorzcJRLfiXVMnxHiHSPlMJ8PzN75Skkc68Gea88tzOKNIU1fOaXVxcjBtvvBH77befEm/qaKI8p/NYoAiU52keD7feeivKy8sjCkeff/55vPjii8qW3gRDmhQIsg+KVyn85zVg4sSJ6lrLa0A6bMTKvKMiMSPyXNet5SZR/26Yqp4p6wF1PETzTLJu3Tp1zyCR4RMzb2J1J4GVxx2N2umfuookknD051NORPd//Lu5T/93FvxjqMwQrjqZOGMNpmnmJc68WBYCQkAICAEhIASEgBAQAkJACDgjYFnWXAADTdNsJRK1LMs/5JUzg1KrFQG+v+HGX76LlAKIcFSOgmQRcF/ZlSzPpR8hkMYEJi9a/TGAA2IdwphOziJ/xmrfv13RzGuQu3lO1KZ8I38FGDlRtwvXoFk4ukPgaW94HjlogJ3XEfAe2dR0w7MwjBw02vU7Y7mGE4RufgUoPc5VP8WYOwRW/Oow9Hz7XSzs3pmrxXEbdWuxZM2F58H32qvKn1hspquQVNLVx30IJs2Anqt0TOPJSGYUh/B7kq5RoUSYEDxV/bnnnquEPRR1Ush5xhlnqPTxLKtXr1Zp6im4pViToo433nijlXCU6evPP/98lVaev2lDC4Z0GmWKOi+//HLMmDEDRx55JK6//nrMmjULF110EXr06KEEq927d2+OjseoeNzFSl8WLFiAW265BYcddpjyK5hwVFLjJu1UJh2lIQG9cSFaQVcaDjXrXNbC0bffflsJ7HXE5T333BN33nknX2Kq1OH8u79w9IorrgDP3U8//bQj4ehf//pXPPfcc4ovo1NTrMrCc/2qVauwdu1aJRjkuXvChAm4+OKL1bWD9zwSeTQzDsviRw5Czuow7x92pKvf/sKF2HrU3Y4GTaEzjyFurOrYsaOjNlJJCMRKYNUZp2LLe++q5m6tGgazUzB4CHp93CRQXbLXSDSsX4/+i1fE6naqtnvFNM3jU9U58UsICAEhIASEgBAQAkJACAiB7CFgWdZaAP6p5r6ybTvPMIweABYAGJc9NBI3Uq6vcY2Tm9KzpLwF4IhgY7Vte7HX640+CF2WgJNhuktAhKPu8hRrQsARgQ8Xr7EbdqTyc9TAr1KuAexVljzhaLTRRrWrtf32Qr23W9jhBWacd8Qi2qig1Z8AJfs7Mi2VUpOAW8JRHm+FB05sEYkj1hFXlpepRaBYhKOBfXIBk9GS+DtcRFIdaUlHc4rV91ja6dSzbBttWshY+pM20RPQUd78WzL6ZTqm0qbAhOITCk/SLSUFRYsUv9L3bI5oFSziKIWeLM8++yweffRRDBkyBH/5y19URDkKkZhWnlHr/vjHP6p6wYSjK1euxFlnnaVEn1dffbWKBOovFmIkOp5LGeGONply/qGHHsI333zTQjjKNMe0wRJOOHrXXXfh9ddfVxFImareP6Je9N9SaSEEMp8AI1DqKMD6O5b5o86OEfoLR++//34lvuP1msL73//+9zj11FPVPQev3zwGeG5lxNFYhKOMONqlSxcl3mdqel5TeX31+XwqjT2jTk+bNk31ww0CvG7w3M++o0ldnh0zl/xRMmJofb/9UHvWzuiHsXqxceNGVDw6Bjl1vp0mdp0IXPi6+j+PCaeluro6bSPaOx2j1EstApV9esDecb+ZCM/yevZEn5nfJcJ0KtjcaJpmWSo4Ij4IASEgBISAEBACQkAICAEhIARIQCKKJuc44LsgvofkJvVML7Zt/9vr9Z4U6tiSaKOZfgSk1vhEOJpa8yHeZAGBL1asX2xtq+8Ta+SBroX56FvclNo3GSVW4Sh9qxlyIBoLgqcbtpELAw3RDyFa4Wj0PUiLFCOw/JADsW3uT7C3bXPFMzfEnjr1mxu2AgfFRXB/ISkXywOLTpPMBXpGz0nkIjlv0PXOLokg5sohmBAjOsqoNp7qaeojQeAxrQWY6SIeJXM+1NJ3CmooYsnWEk44On/+fFxyySUqvSyFmf3791fiIKaW59/Hjh2rsAUTjrIOU9nzvMdIogcccEBzhDu20f3efvvtSvA5evRoPPLIIy2Eow888ICKeqcj04UTjt5xxx148803RTiarQeyjDtqAukc8TrqwWZZA3/hKM+jffv2xaBBg5SIs6KiQqWv79evX3O6ep6P4xWOMkopo4/rTTC8R+Z9MQWAjB791ltvqdT1l156KY4++mgR96fIMdn+5Uuw9fi/uOIN7wV7P7Q7jMbtO+2NPxfY/2Kgy4Co09W74pQYyRoCi4cPRsO6tTFvFuV7jLrvEyfszO3QEX1/YlCbzCqyMJZZ8ymjEQJCQAgIASEgBISAEBACmULAsqzlAHpmynhSdRzcqM61G66xMfooS+fO/oFeU9Xz6P3Sz79VVVVVhmFQKTsfwKAdlj4xTTPm7MXReyMtsp2ACEez/QiQ8SedwORFq2PVjAIwMKZT/KG5eaF1cpFlBJmeX50ZMyPf7jvSxwezQAHohr9HlbzLzimB0eGEmP2RhulPYOmoEdi+cmVcAyn97YXodNOtQW2sOvM0dPv7CxHtJ1I4Gth5WwlJKRDgYryOgpruQsSIk5rmFThXFGlwnhhplCWRguJk4KKwkOKQdEkrykhnfKjNdtEoj41QwlEenxQATZo0CZ9++ilOOOEEjBgxQkUg7d27Nyj4ZARSlmDC0TVr1qgU9RSSMIrdUUcd1SriKM9Zf/7zn/HRRx/hwAMPVOLUr7/+ujni6IMPPqgi2WkhUqzC0cAI0Rwbf6QIgWwmoIWjjDZKgbeUzCEQKBwdNmwYfve736nzLQWixx9/vDovU9jJl7vcBOWGcJRp6Hk88fxK2/SDtpmy/sorr8TcuXMxdOhQFV2ax5+umznks3sk3JDT+4FhgP/1tctA4I/TgIJiEY5m9+GR8NHrZ/6cEg/6LVwSdX/rb7oemx97NOp2ThsYhYWZlpp+jmmaQ52OX+q1LYHNmzffaxjGrw3DqPD3xDCMRr6HMAwjh3+3bXuW1+vds229ld6FgBAQAkJACAgBISAEhIA7BEQ86g7HcFb0OhvXbXRGKwY34nu/DCy2aZrq2UlHHZX09Bk4y2kyJBGOpslEiZuZQ2DyolU2BaCxljGd4ktTr3dnsP9w4tHNmzerBV8Kdnp/fU5M7tb2GYWCNfNRs+uE1u3LzoLtmwqjrrLps0hI+HnHs2LyQxplFoHKXt3iij4aKkroov690VhT3QwrVL2l40Zje2UlivbdH91fejXpcJ0ISekUX9briKSxpiv3T39OEZ+O0Jf0QUuHEQlQRMEHKZZo0nZGNNzGFXTaeo5NCwrb2KWw3fMayxQaFPJmcwklHOV5iecwRqi7++67MXDgQBVxdObMmSrd8AUXXNAsDgomHOV9CVMSf/755/j1r3+Nyy67TJ3nmK6egiJy5/H/hz/8AbNnz8aFF16oIpTOmjUrplT1gRFH9TmV90b8zvkXiproR6zn22w+XmTsmUNAn6flniFz5lSPJFA4usceeyix/0svvaREmxR43nDDDSpqNM+DPE+6LRzVvuhrDFPaM/Iorys8XzMKNc/Dcr+aOccfN4r0oXA0sIz6NfCbp9VfuaDAeZciBNwmoIWj7XYdjF5TpoU0v2z8GBh5eajYUWfJHsNR//PPbrvTyp6Rm4v+K9cmvJ9kdCBRRpNBOf4+LMv6FsBusVqSeY6VnLQTAkJACAgBISAEhIAQSBUCkq4+OTOxadOmFu/30iW4TCx09HOSZVnbDMPY6PF4ymOxI22EQLwEIkm14rUv7YWAEAggEE/EUTM/B0O8TcKgWIsWjlJcQXFLsMJIo3rxpe/3l8Cw62LtDtW7HQ47p3W6XttoB6PjqTvtbnhG/ZvCj5ARuyRNfczzkGkNK8vLoOO65fXoAXTvgfqvvnQ0zFCCUL0wFMwI26w4/FDUzprZQuOciFT1jgYRUIkL6Lxx5k+w1PasroWkXEyPZkFdRw9j+5qamljckzZJIFBcXNwcHTbTFtD5kEjBIK9bXq83CTRj74LXWM5FUVF8mzxi9yA1WoYSjmox0fLly/Hb3/4WvN/gvDJ1/NVXXw1GsNPi0kDhaM+eTVlgFT2IqwAAIABJREFU/vnPfyqh0ODBg5VoqWvXrqoNz338+fjjj9Xf2RfrMaIphamMjNejRw/1t27dujXvVg0XcZTRSpny/qCDDsLNN9/cfI9CkRLtz5kzR/nEcy/94d/4/ZMiBLKVgBaO8n4h3aNeZ+schhp3MOHonXfeqaKc/+lPf8JXX32FPffcU0V51veOiRKO8pzLawfP7b///e/VfS03Hpx99tnqfkGi3WbO0asijt4fIgDhMXcCB1ys3h0wQr0UIeA2Af1+IL9PHxTtPwGd77q3uYt1k/7Y/O/aGZ9h2/x5Tf83jJYRct12KsBeqryPiGeYIiaMh15i21ZVVb1vGMb+AFrumIuxW9u2P/R6vRPZ3LKsBgA5hmFs83g82b3rMkae0kwICAEhIASEgBAQAkIg+QQsRjoBmlKmSUkYAWpUuHaki5MsuglzJrGGt5mmqZ6HtChZnpETC1yshyYgwlE5OoRAkgnEKhylGGLvsvjT1DsZbslHJ2Hx8L+gzw+XIKcxfgFE9cgjYPMF+o5CwZ9R0A8o4fvHEKVVGvscoOwMJ+5LnSwhsKC8TIk4veeej8633gEKtqqG7xp29Ea7dui/bFXQOuGEo+369kNjTQ3q164J2jbHWwp7W13KpIpjJDwu8LshJPVPgS6Lsqn75fKPDpuJgh1GnNKpwHk9pChFR1hNlVmhf+vXr0eHDh3U9y+bSzjhqBZ4XnPNNfjggw8Upv3220+JPXnuotiM565gwlEyXrVqlRIpUZB08MEH4/TTT1dCUAqFmJL+6aefxk8//aQ+u+6669RcxCoc/dvf/gb+7LLLLrj22mvRp0+fZpH+woULlR9r1qzB8OHDlSCVRadPyeb5l7FnJwEKqimcZ8mkyNfZOZutRx1MOEqRKOd96tSpKtooCyM9MyI0S6KEo+yT9wA///yziirNe4SJEyc2bxoQAX/mHLW8r+J9Q1lZWatB8Zjk/a+cczJnvlNtJIHvByjSXHPhefC9lvysI6HYpLlwtDklX6rNvfgDLtL+zzCMw9xkYRjGMo/H05s2Lcu637btcV6vd283+xBbQkAICAEhIASEgBAQAkLADQI+n+9fjY2Ng7xe7x6B9iTqqBuEI9vQgdD4HjDYe6HIFlK6BgXIpmEY//B4PCrKmmVZn5qmuW9Key3OZTQBEY5m9PTK4FKNwORFq78HMDxWv+JNU++kX88HxzipFnUd396/A7Ytb2oXTeTQHQJSO78nDPPgqPuVBtlFgAvHm4YOCjno4kMORbfn/tHq859/fRy2TJ3Sup1hwHvOedj61Zeo+45ZucKXVF24cSIkpSCL0fIYtck/UpMIRyPNett/7h9tlDvxMlkwQfEyUyCzpFJ6Cv0QS78yePej44NdC0cfeOABvP/++zj66KNx/vnnq/MLzzU8J/3vf//DjTfeqOaRqeVPPPHEFp+/+eabuP/++5UQ7cknn1TRQnXEUqaep9CUxwPFnIxYyuNi2bJlYITaIUOG4M9//rOKRsrC+pdeeim6d++ubAaLOMqodfPnz8dNN92Eww5rWiOl4PTKK69U/Q4aNEj1wwim9JV1KZDiztfRo0eLcNTx0SEVM5UAv8s62rIIRzNvloMJR++++241UJ7XmSqegv/evXvjvvvuQ69evRImHKWQkMJR3vefddZZSsA/fvx41S83H2TyfVDmHVnhRxROOCpi9Ww7GpI/3nAbS5PvTfAeU/X9gwM+daZpxpdOyUEnUiV6ApZlvQLgKD5uR986dAvbttULNa/Xu7ubdsWWEBACQkAICAEhIASEgBBwk4DP53vBtm2/dKmYb5rmLroPy7KYgmywm32KreAE9Jpbhq63bbNtu94wDKYutA3DqPd4PO3kWBACbUlAhKNtSV/6zjoCkytX2Sp1VQylXY6BPTq6F3F08+bNShzGCy4vvvxdMvUsGNs2x+Bd8CYNHYYid/NPaCjdFVtG3QYwHX00olHXPBFD2USAoqENo3YDtrROq8609n1mUb/dslRWlMPevr3FHwMXYZwsHKXLwg0X/3VEUi66BitaSMrPWFfSQKbmt4jCCYrwWDJdNOo/AxQlMbJjquw25HWUvlCwkqEPslF9AbRw9N///jc++ugjHHrooTj22GOVMJQ/PG7J7NZbb1WizEmTJqGiokKJfSgIYvtp06YpwWiXLl3U5506dVKf8zOynjdvHt566y18+eWXSjzEv1EQyqhzFH6ynRaaMqX8U089pUSol112GTp27NgiVT1TLTPl8tq1a1UEUwqQWDifL730kupn9erVqm/apgh1+fLlyn8eh3379lXRTUWwFNVhIpUzjACvRfxuy/1Chk3sjuGEEo7qKNGLFi3C5ZdfriJvH3PMMbjooovUufmKK67gjnkVDVqL/IMR4vHDn7/+9a948cUX1TmcbUpLS9V5lseVLsGEoxJxNDOPOx5PvL7zuh2seDxN2eG4eYT3F1KEgJsEFnbrlNS087H4ni7vHwLGtsE0zU6xjFfaJJaAZVlbAcSTNr7etu1ZXq93zA4B6rEAnjJN8/zEei7WhYAQEAJCQAgIASEgBISAOwQsy2LUkhab3PxTh1uWRRGF153exEooAlwH4vvEVFn/i3OmImbbsCxrqmma+8XZjzQXAnERiE3BFleX0lgIZC+B9xet9lvyioKDAYwp46YD9woXYfQCXI/5tzWJyHyV7nWww5Jv4muu2xSDQiASAabqXnvEL9A4ZzZ2LjM3tQq2uEJRKOvxohhq8WXZ+DGoW7hA1QlV0nThRn3/nQhJJVV9pCMv+Z9r4SiFGzzus6kw0iMfICkuaetCESS/Q9yQkQr+tDUPLQCicJNMtNiT4mYKOxjJmNEJ+Rnr8DjWoku+DODn/D/r8/9sz3sWioe0sFSL3rlZgJth+DnFpaZpquGzH9r2t8W/+/fFNvw/bekU87o/tqeP7I/2+UNbTIuixXE6+i3r8DO2oc9ShEA2EpAI5Zk96+GEozwH8tz53HPPKcF/hw4dVNRnRqBlJFK3haM6Vf3ChQtx3nnnqfufX/3qV7j++uvVeV8ijmbOsch3FrwW85gKVnTUfRGsZ86cp9JIRDiakNlYaJrmwIRYFqNxEYg33ab/YnpcjkhjISAEhIAQEAJCQAgIASHQBgQsy2po3759jl4jCHBhkWma/fm3eO+b22BoadUlN6Fz/SUDM/xpCQLnI6KQNK0mTZzNGAIiHM2YqZSBpAOByYvW2GglY3Puudup6vWFt993idv8LcJR5/MrNd0nwMXGzbsNBRr8ItAYBswTT0aXB//SqsPV55+N8iefDutIuMij6SocDRwwF2gp/OJv/4ikXJinmEtK6hDQkZYowAvxUJs6zibAE0aI5DFKwWBbFn09pXimrX1pSw66b3LgOcT//MFzB49Tijv4d37OeupJ2bbVZ/r8os8//mPRIlP+je14ftLnKH87FA1RwKltaWG8tsW+tKiUf6MN1tE2+DcteNWf0V/9eahzYOAYUmEexAchkEwC2byRIZmc26qvcMJRnjMp8OeGjquuugo//vgjRo8ejT322ANvv/2268JR7cuHH36Ia6+9Vp3v2e9xxx2nriX8kZIZBHh/xXsCRp4NVfS9sDynZMacp9IoFnbvzPDzqeRSK1/S7P3DDNM0x6Y00Cx0zrKsTQBCn2SdM5FIss5ZSU0hIASEgBAQAkJACAiBFCJQX1//c25ubrcIm1IbTdPMtSxrCwD30sOmEIe2dkVnneF7Pv/MQ5mQ4Y8b7SzL4gsGLoitNk2zW1vzlv6FQCABEY7KMSEEkkRg2qKVDVuQGzwntCMfbOQZOfC2y8VATztHLZxW8nzA7EGBcRmdtg5fT4Sj7nAUK7ERCJte3jBQdOBEdH/xX7EZB+BvP80WbaIac0lJiRJNURjAlM5SUoOAf5p6pm7PxkKxLMdOgV+oNKbJ4qLT1XNHJMULjDwZKkJWsnzKhn54bvIXjvq/VHBr/LoPbTsRfbjlq9gRAm1FoLCwUImw5V6hrWYgsf2GE47yekdxH+t88sknuO2225SYc9iwYVi1alUr4aj/eVt7rTctRUpVr6NC8/ftt9+ON998U23YeOyxx1BRURF0Ew3P2XLeTuzxkSjrvLfi/a4WhwbrR4SjiaIvdit7doVd77cBNQWRpMs7CIlGmYIHTwKiJck8p+Y8i1dCQAgIASEgBISAEBAC4QnU1NSsLyoqKmOtSOtshmH8aNv2MGHqPgH/KKPaeiaIRjkWeVZy/3gRi+4TEOGo+0zFohAISuC9Ratt175wNlCYl4PdOrR3jXb72Q8jf9XHrtmjoQZPP2zZ+z5XbYoxIRAtgco+3WFvrQvZjN9L2zAwYNX6qEwvP3A/1M2ZrdrktG+PfktWRtU+nSpTDMBFWycPTuk0rnT3Ndujjer5o0iTP0yT7PV6kz6t/g+0OuKo/lumPNgmHap0KASEQNoRYFpyiv8Y0be2tjbt/BeHwxMIJxxlangKOXkdpmCUwtH33ntPCUn5Nx4XTz/9NMrLy9WmCkYn9Y/yrIWdtBFMOOofrVpHmp45cyauueYaFeX0l7/8Ja677jolDuXx5x/RmqPSEaH5mZT0IsD7KW5gozA9WPHfRCURR9NrbtPB28qKctgpHsE4HYSjskCWmke7ZVnfAxjulncyz26RFDtCQAgIASEgBISAEBACiSCwI8X8EtM0+wba9/l8dcXFxe34rorvrfieS0pyCWzevDloBqEMWl9rME0zL7lUpTchEB0B13Rs0XUrtYVAdhGYvGjNI4D9OzdH7XbaevrWft5TyF/+X9fctNt3QvX4p1yzJ4aEQCwElh88AXU/8J1468KLoI4Nnw6LLrGM3602WqQYacedW/2JnfAEKMSg8IJF5gTqgd6yLCUWSbZ4NNhOSP/Zy6CHW/laCgEhIARCEiguLlbiQYr8GA1aSmYRiCQc5Wh1nblz5+LKK6/EmjVrFARG4tbCUQpLKf6srKxUL+L5Un7XXXdVxw7Lo48+ihdffBFdunTB448/jq5du7YASRHoV199hYcffhjz589Xn1OoOmLECHUvQB9oa86cOaod/0377FeOy/Q7JnmPxeNHHx+BI5Do+7HNKZ8dwkVxjc1q5rWq7N0ddiouGBoGcvgcWFiEfnMXpjR4EROm7vTsWDh3w8EZpmmOdcOQ2BACQkAICAEhIASEgBAQAokgYFlWA18R0bZ+RrEs6wnTNH/Lv/HeWGdS4vsjbkyVknwCTFUfmDFIB2pJvjeu9kgZAse2NCcnp6vH4yl21boYEwIuERDhqEsgxYwQCEdg8qLVruaB5xd3705FrkL3fHCMq/a0MUlVnxCsYjRKApXlZQj2Jczt1x99P/sySmvZWV2Eo6kz74ELvSIcbZobpkfeuHGjEo+WlpYmbcI2bNigBCn+hQIH+qMFLMn0J2kDl46EgBAQAn4EGBVQduZn7iHhRDjK+eemFgpDn3nmGZU+nsVfOMoXwLw+XnHFFfjxxx/RrVs33HHHHejdu7eqS+HoCy+8oERtl156Kfr2bQoEwSi23CDyySefqHZLly4FN2awzsSJE9V1mMJRbqzhvcAf/vAHLFu2DAMHDlQiU0bEpXBUUtanzzHKOeVcdurUKaTT/vfEcj/sbG71fatsbIrMa1HfnmhMoQja5q9PQpeHH43seIrUENFoikxEEDd8Pt9W27YL4vRws2maHeK0Ic2FgBAQAkJACAgBISAEhEBCCVRVVc00DGNUiE62A8jnZ3yXxXdHLPJ+IaFTEtS4Fo1yXU2vtfHffO+jA+gk36v4ejQMo9G2bR+AasMwOvk9g601TbPlTvn4upLWQsAVAiIcdQWjGBEC4QlMXrzaDqpaixGc28LRhIhGc/LgO/ClGEcozYSAuwQWDeqHRqsqqNEOs+erBW0p4QnohVku3Euqz7Y9WvRccB4Y2U3mY+d8kAXTWlA4kqxISoyGRbGMFqMw+hX/z+8KhTYdOsh6Wtt+Y6R3ISAEkkFAC0cpzuO1SUpmEdDC0XfeeQcPPvggRo4cibvvvlu9zPVP4cUX7Vq8edVVV+H7779XKeqfeOIJ9VsLRy+44AL88MMP6h6cn2nhKFPVUzjKej169FAQ+W+KQvU1ntfZIUOG4PTTT8fee++tPqcP/M3P+LL5nHPOwerVq5Vw9MknnxThaJoejpFS1euIIByeLOw4m+TADU8iIA3NrbJfBewtW5yBTUKtokMORffn/pGEnuLvQkSj8TNMpAU3oo3KHCdyhsS2EBACQkAICAEhIASEgFsEorn3lU3xblF3bofv8vg+h+/1+I6Hm835DjCN3lWsBdAFANOeMlTtPhw9n5d47PG3z+dbxjoej6e9ZVn1AJ41TfMc55SkphBIDgERjiaHs/SSxQTeX7y63raR6yYCb34uBnvj3Ry+0yPPRyegsbgCOb7Frrm5reKXqNvlPNfsiSEhEA+Bhd07AwERAbW9grPORcdrrwdTrEoJTUCnoOWNfHV1taBqQwL6AZYPUVtSaDGzDZG06JoL4hSOtMV3mmlMKBgNFx0rVTiJH0JACAgBNwlosT6vS7w+ScksAlo4On36dDz11FMYPHgwJk2apObaXzjKUTMSAOtPmTJFiUCZTv6yyy5TIlHeR1Jset1112HlypUqJT3T2lNUyvLKK6/g1VdfDQqPL5CZkn78+PEYOnSo6kdHGuVvbtrg9b+qqgp/+tOf1P1qRUUFbrjhBiVmlYij6XdMUjhKMXLHjh1bOc9jjMeELhQW8x5MSmQCjOSqz9NptBgTeWAu16js3xt2Teo89xaO2Qc9Xn/b5VG6b04Ehe4zddNiNAvnofqVOXZzRsSWEBACQkAICAEhIASEQCIIWJY1zbbtZYZhnOzUvqSrd0qqqR7fwXA9jJFBmQWQ7+T427/wfR3f1+ggOPw/3w3ynQ7fS/DvbM81T76743sgljR5V0HRKPU/KjKVFovuGH+jaZpKG2RZ1hwAg3Wd6ChLbSGQPAIiHE0ea+kpSwm4naaeGMe4nKZeT03JtHNgbN3o2kzVl41E7e43uGZPDAmBWAmEE47SZk6PHjDf+6iFeS4+SyTSnUh4866FeIwkxsV3KW1DQD+ARSPi5QNXmjxsxQ2VYzVNUz1oJrvwu8GIp9nCOtl8pT8hIARSl4AWjvKFoU4plLreimfREtCRRPXOf/6fwk2+4GUkAP/Ce0Zeg3X0bS3o1KJRtqXYVB8nWvzHeryOhopYy5fK+gW0jlzKujriN9uzX/bvLyCkffYl967Rznrb12f0WJZQG3L8FyUk4mj087V27Vr1PWWRe9fW/MJlLYmedvwtCoYMRcVHU+M3lFgLU0zTnJDYLsR6rARENBorOWknBISAEBACQkAICAEhkE4EYr3v9d+gKu8Yws8437FZlqUy/PCdG9/P6fd8fO/Hd3X6h5b47oHv68iYhe8X+TcKRvXf0ukYo6+2bU/Oyck5yLZtCkRrTdMssizrNQBMf3qG/4Y7Rh21bbtCNuGl2yxnl78iHM2u+ZbRJpnA5EWrFwHo62a3vNDu0zkxkRE3bdqETvPvR5Hvx/Au7zhz1HcegxzfUuTUrnI0xG0Vh6Nul3Md1ZVKQsBtAit+cTC2fvN1K7NGYSHsbdvg/Xa2+sw/5XSoCDdu+5Yu9mRxNjVmig9jPDadRhzVu/R4bGdDJEyOl+PUC+HJnjWKHCigagvharLHKv0JASEgBEjAf3OJvFjN3GOCok3ef+jC51L/F8P+I2c9vvj1vxZTZMqXyLTj/3fa4Wdsw2MpXNGCUd4DacFoYL+B0Q3C+Zm5s5UZI2NkTB4zoe5ftWCdo6UYOVDEnBkUEjcK/YzAHkQ42prz4sED0bDJvY3V8c5kXkUF+nz1bbxmEtpeFsESijcu45ZlNfJ1lzYSYySfz0zTHBeXI9JYCAgBISAEhIAQEAJCQAgkgYBlWUxJ0j7ariRdfWRifPfCbD9c/2IAF134/o0bufm53vzN3/7vEiNbT68aO1LRL7Vtu5c8D6fX3Im3rQmIcFSOCiGQQAKJiDaan2NgVMedKdnicZ9R0UpLS5tN6BeHfeZcgZztvlam7YIOaCzuiS173Nzqs+IZlyCnZkVEd+o7jULtyGsj1pMKQsBtAkvHjcb2yspWZs2TTkGXB//S6u/8PmSL0M4paxGGOCXlfj1Gy9KRuHQULz6ABaaHDdVztkQcpfCEmyDaavGbff8/e+8BJldxpQ2fmiBNUFdrgqSRhFAYkQwiGhAmmOQAi+0FTPTaZsGwNl5/rNMun/177XVaG5xZ2wR7ndcGPsyy2AaWDAaLjAFJBCUkUE5dVxppYv3Pe6drdKd1u2/uvt19imeeQdNVp6reqr636pz3nIPS0dER/yZgiYwAI8AIpBQB9shP6cLwsBiBKkfAizhqDDqYJgimOBsXi1hb5VAkMnwQ/UG+RZQQp7Enkc6qUOjKQw6k4c2jafLSUBq7umnu4lfSMBTXMWit781ms+9M7QDrdGDOtIhOCLZs2WI/N/3em7XWO7PZ7KQ6hZGnzQgwAowAI8AIMAKMACNQhQiEiTzK6epLLzTIoQicgixE2Wy2CndFvEMWQvxHJpP5hFLq51LKS+KVztIYgfIiwMTR8uLNvdURAveu2HCtJv2ZuKc8raWJ5k6aEFjsjh077EguhURRRGTB30B2wec4FE1f9ME98kUD6eYM7Tjp5559trz0HdJNmbF6E9740/g2gmhkQjftPPEmT1lcgRGIG4HXerr2hFfIC8dLsHf9FteuQLQDEYIJYHvgcRJH8bzAv3FR6Ovri3u5xuTVC+GxFIBOQo6zHrz3sA5+Sj3giH2IFMkofg1gfrDzW8f039XV5Rkxza9MrscIMAKMQDUggPsEopLjTIA7BxdGgBFgBOJAoBhxFGdjPHOckWsRhRap0kxqtDj6Zxn1jcCqww6moQ3rI4NgFO86Lwm/AynjGxqoobmZdFMz9S5/PfJ4khLA0VWSQjacXKUUWM/dpVr7dJa+W0p5RrhRcCtGgBFgBBgBRoARYAQYAUagcgiEIY6yc3zp9YLDLoKSQR9TCRtc5XaTa8+bpZRTUjYmHg4jEBqBQLqq0L1wQ0agDhF4YMU6PRRMHewLpYXdbb7qOSsVS1Ns/g5jr0n3hzRwkx64kKhpIu046ReB+3I2aHvqamrMOSIi4ImjiazTb48klxszAmEQWP/xj9Kuhx6k4S2b7W+mMdzMdyGOwuiICCx88B2PtJM46vwkybS0iIQBIl49F6eXo0nhCqO4IUn6waYeiKN4j4Fg0NbWRu3t7X5gibUO9io8LZ1pU2PtgIUxAowAIxAAASjy8H7G+wLKPESTwzMqiYJI2JDNxNEk0N1bZj2808uDJPeSdgQQxQKlWKp6fGbOXYg0ijscF0YgLgRWHbmAhtau9SWuoa2dGqdPp8bJk6lhcgc1dnZSY1cXdX/pK67tV+w3l4YtNaYxFBMmkGhto3mv7J0hxdcAKlyJSaMVXoCC7pVSrxLRfl6jgsEXd+hS+hZeWy8U+XNGgBFgBBgBRoARYAQYgbQiEIY46tQzINsf9Ktc9iAAXTP0L52dnbUEywgRNXhNSAjRp7Xei6TDdyYv5PjzakGAiaPVslI8zqpD4J4V63USX7CgxFETMtwt9ZhJTQRjMgy9KHET5Vpevp6a1j5IYmT0cMWk0arbyjU74M1f+gLtvOcumv2Xp13niO8OSHo1dgCOvJ4mwg+IKMDHpE9nQ21kaIsKMMRRVADOnILTHSpEucNFvhLf2VwuZxvdKtF3cjuPJTMCjEC1IoAzjDnbYw54dyNCNSL0NTY22u9uvFviKpALR7SgTg1x9V9vcpg4Wm8rXr/zhZMUIrojQwqeMYUFdxGQ1vEZE0frd58kNfNVRx9OQ2vW+BI/+aMfp+4vfdlX3VqrxEaydK2oUuqPRHRmXKPi9Y0LSZbDCDACjAAjwAgwAowAI1BOBJRSSH36kTB9IjAJ9Kew9ySZbTHM2CrdBtlroYuphjT1PjMsAFLslcs9sP2FEOIDWuumfL2xZCJ8Z6r0ruT+40IgCV5bXGNjOYxAVSNw74r1eSpmfNNoa2ygQztafAsEkcXpDVOYdtsQR50C4yaOGtmZ+84ZjfHY0ETWqbf6ngNXZAQqhYAhXST1najUvOLs1xBFQE4BodFv2vQ4x1APsgrTcQZJUV8P+Jg5ItoosHJzlEgSB7xn8b4tRmpIsm+WzQgwAoxAIQLw/IZHPCL0QUGGdzUi8uHdYZSdIHjieQkln4lkHQVJ4+DACtUoKHJbRoARcEMAz7FCPYapx85VvGeSROD1495KgytX+uqijomjO6SUGV8gcaWyIBA2qlKJwX1LSvnZsgyeO2EEGAFGgBFgBBgBRoARYARiRCDs2RjOqdCnoiSZbTHGqZZNFOzmyPYXZ0CCJAeP8ZbKYpPv+3EhxBqt9QVa61WILEpEbykyLqTZPYCIkOVhfyaNJrl6LLvcCDBxtNyIc391gUASpFESghZ2eUcGMhFo8BtpI2E4NqWQAGdS1Rf7PInFalnyH7T7Lf+YhGiWyQjEigCiF4JkESdxdMMnriTr1ptp/votsY61ksIK03JzmtrkVgMXMhB8GGN3jPFOA2kU775yFjhhGAJWOfvlvhgBRoARcEMAz0J4xuOdUayAOArCOxw+8MyMSrg3nviQh7MTF0aAEWAE4kIAzzScf4ulUjZ3EX7+xIU4yzEIrD5hIQ0se80XIHVKHGXSqK/dUb5KYQ3jbiPUWm8QQkxjQ2j51o97YgQYAUaAEWAEGAFGgBGIF4Eo52Oja6j1DIDQuSCTi98IoqiPrHuIyFojZRURzSGizUTUjfuPUmqIiIpOUGu9KJvNHmdZ1nAmk6kZIGpkPXkaERBg4mgE8LgpI1AMgXtWrNOC4v16Qdqx3W2eoJvQ2870lGjkRn6rBHHUcwJcgRFIEQKH3IZwAAAgAElEQVQbN260D8DFDJVBh7qsp8tuUkvEUXiWwZjrjFjGEceC7gx/9Q1xlFMB740Xon4qpfx4D/oD22ctEMyhPPDhtehTIldjBBgBRiA8AkgXhDsAFHh+ijMKKcifYb3FzfuJU0X7QZ3rMAKMQBAETJaUYs58JuooO1YFQZXr+kFgzcknUP/LS/1UpXokjjKh0NfWKEslpdQAETW7dYasHNDPoOB5OWnSJDsivZeDNK9vWZaOO2EEGAFGgBFgBBgBRoARSAgBpdTviejssOLrJV19kMyb0PsiEEEN2cKWSCkPLtwjecLxWCp6lz30Bynle8LuLW7HCKQVgXiZbWmdJY+LESgjAvetWKdHYiaNYvh+iaOoi9Dp8IbBCx8FRpRixFH8HeQ4HIKgQOTCCDACexAw5GovpbpfzGqROOqcO6KWwTsNhckjfneFv3rOyK6cqn5vzPDew57zS5byh3rpWiDwgswAwhTeoVwYAUaAEagkAkhDjx88B4Omn8czFCR4OMtMnjw5cHvcIYQQBBK/M9tBJfHgvhkBRqA2EMC5F446bvcx8+wxOg/U48IIxIXAmlNPov4li8eJEwL6tb17qCXHUD/4ManQD0rlqeMnilJh0IBSUZzNqHmNy7N+3AsjwAgwAowAI8AIMAKMQDII+Dknl+qZ09XvjQ70x9D7VhFx1Nze9+LDIR39yMjIX4ioM5vNHumcbS6Xe72hoeFRrfUHClBAKtFJUsqWZHYtS2UEKosAE0criz/3XoMI3Ltygy6M9hlomniNNQiiET3KFs2Xyc0NdGA2+LsICsKWlhabSFpYTFpfvOw7OjpqKbR4IMi5MiNQDAFDpPBLHDXEUMhrmjOH5ix6ZpzoNaefTFoI2vfeB2sWdBP1h6OOxrfEBlNI5Gij7riCwAnSstu7Lr6VGC8Jkf1Q8P7kwggwAoxAJREwRHYTSSrMWKKkrzfPXnZsCIM8t2EEGAEvBErpNMw5mc/IXijy54xAbAj8t5QydOSe2EbBgpBxYyuuo15Q4Blqzogg2HsFDWDSqBei/DkjwAgwAowAI8AIMAKMQJoRsCxrtdZ6VtQx1ku6er84bd++nUCoRSCVain51PMu7p/jZvCqlPIA518cUUcfIqJT8p9tkVJ2V8vceZyMQFAEmDgaFDGuzwiUQOCBVRuGh0Z0Q1SQFuZT0i+zBmjbwBAhqdDCrmSimSG1L6K0xZWKO+rcuT0jkDYEoGRHFC03L6r1l32Ydv7xD2THrG9sJJ1PAYaXK/5Wb5FHsHYmhcPQ0BCBQMIlOgJOMiQiwuGZzWUPAohwhxQZIHA2NTWVBRpE9du5c6f97gwa2a8sA+ROGAFGoK4QCJqivhQ4Jn09SFggFvhJX2/eU3guoh0XRoARYATiRACZVHAfc9NZmKijTByNE3GWxQi4I6C13p7NZj2Jioxf8ghEjaBUbISGNAr5TCBNfh25B0aAEWAEGAFGgBFgBBiB+BFQSsGAFtlQVC/p6v2sgAlaIKUkZJ4sZ9Fa7xBChE2Zu0NrvVUIsa9jzEOF+wOBaSZOnDgyY8aMRqXUU0T0VhfS6S4pZTJknXICyn0xAkUQYOIobw1GIEYE/nfFei+vBc/eGoWgo7taPevFVQFGGERpw8u+sGzdurWsaX/jmhPLYQTiRAAHRkTPnDp1qi125Vv2p7bTTqdp1/2IVvTOppGd7ikR65E0CnzgbQYiHaeqj2cXmmggMJajMK5744p3FfYc0iuXo5h00CBTVZN3ZTmw4T4YAUag/AgYInvc5Hk4l4GYj/cPvMmhLC1GzjfEUURq58IIMAKMQNwIIKoFnNIKHfmcUfn5+RM36tUpD85kzndXNputzomkc9S3SinPT+fQ6mtUSqlVRDQ7gVkPSCnLawVOYBIskhFgBBgBRoARYAQYAUaAEejr69PQI0Qp4E4YkmS96xxw1waelQpCprXeKYQIGurUcHZuIqIrsBeEEGvcotE69U4OZ7rHieggIrINj+xYF+XbxG2rAQEmjlbDKvEYqwKBh1ZuGBjQujnqYHtam2lOe2QxvoYBMhwIN1Cm4wDkLIiyiOI3RbevDrkSI1CFCJjviUnt9fpxb6XBlStLzgQv1971W6pwttGHbKL+wGDX398fXSBLsC+nzmc0k0f3bApExkO6vaiRP7FXcfGF56TWmhobG+2flpaWcTsQ9UCmAoGKSaP85WQEGIFKImAig+KZhfeEMzp1XOMy0cPxTsfzEc9FPP+cz0YQ983zsN6VqHHhznIYAUZgPAJ4/sDhtbOzcy8Cu/PZByI97m5c6hcBo8cCAng/VcqoVWsrwAaydK1oUtFGhRBLMpnMwemaLY+GEWAEGAFGgBFgBBgBRoARCIaA1noNEe0Th57S6Bygh41KRA02i3TVxl27EtFG8ygMSiknhLgHIS0WsgT/gog+DFn5KKL4e1GOnBBidSaTGeeop5RaIqV8S7pWhUfDCMSLABNH48WTpdUxAg+/vlEPDGvCf35LoyBqbhC0e1gTgslpTWTS1PuVEaUe0knCuOJGDmXiaBRkuW2tIQBDJYgZ5ruyrKfLc4p4EjTPnElznnnBs24tVTCRf4AXCH1c4kEAF1QYzU1adEPmiUd69UpBRGCQaqMSpuBRWEg0AN4gY5mI3CCNQtkAwpSJBFu9yPHIGQFGoFoRAIkT71c8oxAJtFzR1PCMRL/oH5FH8dzFb/yYdPZxKGSrdV143IwAI5AsAtBP4JlXGGHeeQbkZ1Cya1At0lmXFftKrZJSzo1dKgsMhYBS6gYTLSeUgNKNfialvDQBuSySEWAEGAFGgBFgBBgBRoARSByBXC73aynlB5wdRdUTmAyL0IuCT1GPZdu2bbZ9HM68lSouaeM9h5Jv87gQAunl989kMm1KKRitPSOXsvOkJ7xcoQYRYOJoDS4qT6kyCDg9HZbm+kkNDntSSCc1NdAhk8dHMyvn6PGyR/rJQuOLM0oDjMFIfcmFEahnBEwaWBDUhm+8nrZ++xrfcNRbynpn5DGQ00Fs4RIfAoj0hohvTBwlQuRVED6jRhvF6iD6Nkiiziiiu3fvtklSwBukBPSFZ4Ahksa3qiyJEWAEGAFvBPDch7ITv93IU94S4qkBRSHuEHi/I200xgJCPTuMxIMvS2EEGAF3BODIh1KYrt4QR/kZxDuHEUgGATaYJYNrWKlKqUEiagrbvlQ7XuskUK0dmUqp7xDRVUKI9ZlMZmbtzIxnwggwAowAI8AIMALVisCOHTu+PjIychERzTFzMDoCED2hJ0Ck0CjFmQ0wKgk1yjgq1RbZ9xBEADY48EkqVfIkUF93ISHEs1rriUKIIa31PkTUFZR4ynejSq0091tJBCr3Da/krLlvRiBmBCzLWqu1nl5M7PPbdtPu4eLkqXJGGXWOEQRRHKIKU/GaOoZACtJMJT1JYl4uFscIhELARB0d+PRVtOt/7/ElAxFHZ9dZxFEAY9LVM7nR1zbxXcmQRtGgXrDN5XJFo+nhM+AQRwpKvO8QtQ/EUGcBMcoQpPBZuSL7+d4UXJERYARqHgE8h6CkA1keDl14Dpno05WaPJSveDaCNDp16lT72cmkrUqtBvfLCNQHAjDQwKnHmS3F6bAGFOrRiFMfq8+zrBQCbCyrFPLu/Sql/khEZyYxKq31Pdls9t1esnO53PZsNjvZqx5/Xp0I5HK5nxHRLOfohRAnEtGYooSfC9W5tjxqRoARYAQYAUagVhBQSi0iomPcUo07syJhvnHZ0Oo1XT0y8EEnjeBiwLZSJU/6XEpEB/odgyGKmrOrUuo1Iprvp70QYlsmk6lceFU/g+Q6jEACCDBxNAFQWWT9IeCMNuo1+2U7Bmhr/xCNaHz9RqhRNNDRXa1ezWL/HB4iIN2UitQGIg0MM0gFHAcxJ/ZJsEBGoMwI4LsAYsT2Qw7w1XPmgoto2vf/w1fdWqpkvPCYRBLvqhpCLshDMJzXQzGEbXgzFkaYwmcg0+InSoECAQQoJxGhUF4pAmuUvrktI8AIMAKlEMCzyRBGEREZ79e0FKM8nDZtmh2tGc9SRGYGmdSN2AoCLH5QD79BPgXhNE1zSgu2PA5GgBHYGwE8N3AXQ+R353PDOFYxaZR3DSMQKwJvSCnHkcdilV5CGPSrQojrMpnM//HTp2VZiCLTSER/kFK+x0+baqqjlHpUSnmiUupBIjo5gbEPa61fzGazR3jJNtFOmTjohVR1fa6U2khEU/yMmtfeD0pchxFgBBgBRoARYATiREAp9XsigoOTLyIFCI4IlgV7EvQIyIoYtZh09XERUaOOx9keNrJCu1kc8qHjxXxh4y1lN4ujLzcZOHdaljWgtX5MSnmKUmqYiBrC9MfRRsOgxm3qEQEmjtbjqvOcY0cgCHE09s5DCoSXCF769RZJtPXFa6hp41+INJGe2EE7TvxPytx3Ng32nES7D/lkSDRHm7U98WlqtFaQdfrtkeRw43QjgJTWKDgw5959Go2sWVN0wIVp6pf1dFGDzNK8V1eke5IRR4coxYbMx0bciGA6muPCC0IOE3L3pKmPemmFEwVIuCBmsYNEfHuVJTECjEA0BAwJ00TTSyu5EgrY1tZWmwCKZ+natWvHJm7SF+GdZYozpRHmhs8gA3/H2QHvODhJcGEEGAFGwA0BOLYWZkPBM8hEvjBnOkaPEWAEwiOQJmKYZVm/zmQyf1dsNpZl3aK1Pg+fCyF+kMlkrgo/83S0tCyrT2vdQkRbiKi7DKPaJKWcWqofpdRdeWM9yPtsSyrDopSjC6XUeiKa5rcvIcQzmUzmrX7rcz1GgBFgBBgBRoARYATCIGBZ1veJ6LxSWV695EK/CFsa9I59fX227jFKSXOgHBN4Je7MsSYjLXCLaoPzgz0Ct0BXnI/uOiKlhHPguBKFi5Mnoj6ttT6qxHi0lDIUOdXPHLkOI5B2BPiyn/YV4vGlHoFcLpcTQsjUD7RggIjWASOvCbFebeMPO97M/e+n4ez+1LgdUc3zweyNPRu/BZFuaifdNo2G2/al3YeM1zu3PflZ6jvmWrspCKduhYmjYVenOtvhu7T96CNI97l7ronGRmo5diHtfvIJ0kND9iRbTzmNZv72luqcsI9ROw24TBz1AViAKuaZXe+GcXiK7tq1K5I3Jdpjf4JsgPchk5UCbESuyggwAokh4IzcibT0aS9uXveYAyKKQjELxSWes25RSDE31DHvNBON1DyT0ZYLI8AIMAIGAdy78MxwGi1MxNGgjlVLc7spNxjMeDS9tZlmtzfzgjACNYtAmkiBeaMgvqTLpJR2yhelFAyIY4Y8pdQT+TSVNUNojGIMDbMxtdZPZ7PZo4u1NVFG8bnZHyD0EtE5WutWIUQfEb08MjLyFxzrGhoaTtJaH5RPbf57KeW5YcbFbZJDQCn1RyI6M2gPaXo+BB0712cEGAFGgBFgBBiBdCNgWdZftdaHxjVK44hv5MVhS0trunrYt+LmeRgyqsGvHMTRfLZPPW/evHHETdyPHOnm90Qn8LFZ8mTRtSAh4/9zudxKIcQcl6avEFEXESE9Pfp3Ja766JKrMAJVjQATR6t6+XjwaUCg3Eq9OOZs0rx1dHSMReeIQ241yChG9vQ1djwxcSzJE0yLtRmadgLtWvBpXyK5Um0gsHz2DNL9/b4n0zApQ/OWrfJdv1oqwosP5BATUQzRHJHKlks4BEz0NZPOF89uE1EJf4O3ZL0W7CtciqOk4cAFGN6icV+s63VNeN6MACMQDQEQ4qHIxPMdz6ZqII1ixiDd470f1zsfpH4TDcBEMMf5ggsjwAgwAnhO4vlgjBYm6odBJogxiImjvJ8YgfEIpIEU5mIURDrCPiml7axv9K8OAuMarfU++CwN44+6pyqkX/61lPKDbmNXSq0joh6DL4i7efd731MVQjyktT4ZDYQQb2QymVm+G3PF2BGIssdq4TsWO6AskBFgBBgBRoARYARCIWBZ1t2bNm16VxTbjlfHTn0BdAlRo46mOV29FxZ+P0eUUURrRXY+ZykHcRT97dixg2bMmDHGXVNKIQLYgY77CNKBdvidT+H51bIsRH9q1VrvxY/TWq8QQsyrlbulX4y4HiPgRICJo7wfGIEICCil/kREZ0QQUZGmMMjioJTkoawiE/PodDxp1IP9GXICemIH7TjxP0O25mbViMDa959Nu/78iM0n9l0aGmj+2k2+q1dDRWeUUYy33omNUdcMXpGIoORM62tkBo2oFHUsaWyPqHTbtm0LnSZj+/bt9h7l9PRpXF0eEyNQHwiA/AQSvEnXjt/VGGnTEEcxF5BH4yp4RsNBwCgrofBFX8Uil8bVL8thBBiB9CJgHGDxLMDdA8VpDApy/2DiaHrXmUdWfgTSQgjLk9qUlDJrWdbaTCYzA2gYQmn+8xullP+Av+dyuSEhRGNaxh9l5SzLel1rvW8UGWHaFsNOKfUqEe0HmUKI67XWHw0j362N1vpX2Wz2Q3HJYzneCARNS+8msRa+Z95IcQ1GgBFgBBgBRoARSAIBpdRPiAgpPBHREed7W9+XpG3G6CthRwInImpJc7r6qHNztgd5FLpX6F8w57wPX5xd+JG1W0rZqpR6jYjmowHOokqph4jo7X4EOOvk23pFLlW4+hinxaB9cH1GoBYQYOJoLawiz6FiCETx1A076LXnnUN9jz5sN2+a1kOT3n8+dX/hi4HEgWwDMtLkyZMDtavmyi1LfkjNa++zpzDSNp12vu1HNOmBC0iMxGfgduLD6eqrebf4H/vWb11DW7/1Tf8NHDUnzN+P9v3zolBt09bIRATDuHDhQ7QfLtEQMBdbEInwvIYh3KTsjcNDMtro0tEaEUNBGoC3Z5BiUtR3dnbWXdTtIDhxXUaAEUgGATzDjcISXtxQxuF3tUbVLEeqJhON1UTexvsQ70fzg/ckzh/AEp8hOjdIuPjhwggwArWFAIwY+J7jHIfidF7DsxVGIT+FiaN+UOI6aUPgzfPPpYHFL9Hwls320Oav3+I6xE2f+eRef5/yre+61hVCrM5kMrPLNVel1GNSyuOVUrDerpNS2lFdnEUpdScRneVMSVjrpLVK6JeBuRuuSqkniaho+vo49kqh8TYOmSxjbwTCpqV3w7LWv4O8fxgBRoARYAQYAUYgPgQsy/qq1vp844jklAxdHtKSI2gKfpIo0LFC14oCp/S4itGBIhgA7HW1WrA+0MGWK9JoERyh3PlfIjqTiIaklM25XO6rQojPm3uMUgqOhMNaay8F8CNSyr0Ip0qpF4gIGSw6+Kxbq7uZ5xUEASaOBkGL6zICBQhUQrG3fOZU0i4HEtHcTK0nn0ozfvVfnusEsg1ISUEN1GiHQx1KhQ8MnnMsrDBGHNVE1jtuH/s4Uup6l1GMtE6nncf/KPD4uEH1IrDyoP1oeBsi5AcvrccupJl3/DF4w5S1MCRHXCZA7uASDQGDJ6Q4L6F4ZuNCWpgqIlpv1du6MF2p35ngXQYyUYW8Jf0Ok+sxAoxAjSGAdDsmwiie53jW10IxStNyODUAP7wXjVOFM/qoeTeauwqwBaG08N/4myGY4l0Akil+crmcHTG1gt70VbUdRh3w+mlwxmmEjAv9vX9XVePnwVYvAlu3brUNGM7sKeY5FMSBrRRxFIpSTUZduievxPTWZprdPmp84sIIhEVg/WUfJt0/QLq/n0YG+u3fNDhII4hCPjhAYmiI9CB+Bknj/4eHSIyM2HpA/M1ZJh6ygGbdh6Ar48trPV1jO9h8IiZOpN7X1xZWXSaltKNKJl2UUhuhSsz3820iuoKI3pRSHmRZ1qDWusklleBzWuvDnX9XSr1MRNullAuTHnO55FdCt2zmVoAtHnjrTXr6fB2wk7vixkIIMYQ1F0L8MJPJ/GPc8utRnmVZ39Va4/s8h4imm4hecWHBxvS4kGQ5jAAjwAgwAoxA7SGglHqciI4gohav2Rn9aJLRRg1xNO7MfXFHMfXCqlKfgzhqMj9Vagzo1zibEdFPpZQfwd/M3Sn/GdJ6dufHuFFKOQ3/n8vl7hVCnF5457Es63eZTObCwjkppRDh1HPvVhIL7psRKAcCTBwtB8rcR00ioJTavHLBgV1zX3yZVh9/LPUvX0YNeJFdcilN+ca1icx5WY9/XV2xaIYwiMIwGob4abxMMLkw7RMBxadQZ8RRZzTQ1ue/Rk2bn/YpxbsaE0e9MarFGus+cCHtvP/e0FMTbW3Uu2JN6PaVbAjyhYn4WOueduXAGVgaIkyQqEnlGFsa+wB5AHj5jaCNFPUgG5goVWmcE4+JEWAEag8BQ3SqJcKoWSVD2IrTgz+uHYDIgyCSmR8ToRTyDfnUrS8QSfFuMYpmJ0E1rrFVs5y2pz9PjduXlJjCKO2OhLB/jbT12NkeuDACcSAAkvryXSPUp6F9IZol2+jAbmn/f5DnkBdx9Nju0cgnL27bk9JuQUdrHFNgGVWEwLLpxgblPejGjk6auwTZvYuXTZ+/mnI/vclbWIAaExccSrPufXBcCzfdYSFxtBIkMAdB8ttSys9YlrVGa/2SlPKMXC73dDabfWuBIRBExkVSyuMKyZWVGH+AZfFVNZfL7RRCJBNmydcI9kQcLZHKHNFf3+NTXJRqT9QSGTgKEKatUmo7EWVdZCG8VWMcfQSRUQvfuSDz5bqMACPACDACjAAj4I6AUupBrfXRQohAaeBAGEWmQujYoHdLMqgHHMVBfEQJoifwWvOkCKle/Zb7c2StRaaXJNfIz5wcxNGtUkqbIKOUukNK+T5n+3w2CyiJ7MijWutncLfM1zfewEgd+i+FZ1ql1Eg+Rf0YZw53Tz77+lkhrlNrCDBxtNZWlOdTNgSe65K65fAjaObtd9rE0YHly+y+G7u6ae7iV2Ifh634FQ1EGu8w/yX74svjSJ5KKTtiXUdHh38hNVDTEEfdUshn7j83MK7FINEtnbTjhJ/WAGI8haAIrDnzndT/7DMlmyGVnDHi4LTqfAkXSzMXdBzlro8LGC5icXvvlXseaejPmWoTl2iOLOq9KsAIZFAQbrEXcaEtVhCpDu9AkExNqhLvHrgGI8AIMALREIDDFgiMSXrSRxth+NZO55E4FbHhRxS8JdYGdyO8H5ylMFopPsPfoNxGhAH8rufS/viV1NC3zjcEbncw3425IiNQgMBTW/poeE8gUDp9zjSbpxzkOeSXOMrg1zcCry88igZXrfIFwqT3/S313FBaF7Tla1+hbdd9z5c8v5Xc9AhexNFKGcGUUg+bFIFOIqgZTy6X+40Q4uL83FcijX0ul1smhOgtwGNESll24pzfNfGqp5R6kYgO8apXjs9dIo6Wo9tifWyWUpqotJUcR8X6Vko9RUS2kTttpVLPDYODUgok5rNGvZNoNRG9IaU8IW048XgYAUaAEWAEGIFaQsCyrLu11oj07+bMEmiqII4iUAoK+AlJ6tWSigzq1IOWI/NSIIBjrAxdNuy9foO1xNj1OFEO4qgdfRQfWpb1YCaTOaWwTzdHQ6XUciJ6TEr5IdQvcFK8UUp5hVIKTlkNlT7rJoUhy2UEgiDAxNEgaHFdRiCPgFLqT6/1dJ3RdtzbxhFHobnYbz2y+MRfgkQbdfZeSBxNS4jx+BEqLTHz4AWkNdGOU292rZi575y87inCyDSR9Y7bIwjgptWOwIq3HUOZO/5I+ptfJ+u2W0nnL0JmXsaog+/zxEMPo5ajjyH1s58SjYxQb0LPjiQxbWtrGyPqgXSBiKNcoiGQ1KU22qjS3RoXWRBIEUkUl3dcavEb/0YxEbLx/gNhtNKekulGk0fHCDACcSIAMiKi/UPRlqRCNM4xB5GFOcHpASUIYStIH+Wsu2nTpr2yKsDpAD+GYFpsPE6iKf4fBe90RCOo1ZK572x/U+M7kj+cuJZvBJ7Y3GezRlAOniJpxqRWGtGadu7Y4VsGE0d9Q1XXFYMQR/06gobV7RVbiIkHH0Kz7n943MeliKOVNIh5pWTPGwbxRbajFzkNhfkJriWiGZWcQ5QvRC6X+6UQ4oNRZMTd1kHaXSWEmB23/KDyqnVtg8xTKYVoE71SStsLSSl1AxFdSkSp9koSQtyayWTODzLXOOsWe37Uw56JE0eWxQgwAowAI8AIlEJAKfVnIcRCrXXsTlqbN2+27Tb5c/5YRNAkVsTY2GAzQoCWOEuSsuMcZxRZCNSCUmHi6DYi2klETxLROW5nvvz50E5jn8vlckKI0XQ0juIWYVQI0a+1bhFCDGcymVSfwaOsI7dlBIIiwMTRoIhxfUaAiF46YoEeeOVlG4um7ik0tHmT/f+Tzj6Xen58Y+wYLZ85lfQwnB6CF6fyGocyHM6QordUVLbgvVR/C9vwWRgCMuC0dONE2nHK7wK24uq1goC5+GSzWTsCJ8qa095O/Ytfsv+/YeJEmvc67By1UUykUTMbkCpAjuESDQGT8peJuMFxxHcQZB2830DwMYoI/BskUvy7u7vbrsOFEWAEGIGkEYAzBbzpQVavVfKgSf1UK1HH3YijXvsE5x/MHz9OcimU08aRAe8dEGxxTsL7HQXvJnyO3/gx7y/nv736rvTnvomjIBafzs51lV6vWurfjTiK+QUhsDNxtJZ2RHJzqQbiaIPM0rxXV4wDYdmMKbZzqrPkU9XbUTyTQ6y4ZC/SaL6lklJmlVLXSik/i78ppX4vpYSnt2upljSCJpJNJbD36PNOKeV7fa5P4sOvdRKgUmqoEmnmY1q49VLK6THJ8hSTy+WWCyFuk1L+c/5Z4Ig1Pta8X0pZu15anihxBUaAEWAEGAFGIBoC+YjepxNR2d6n5UiDjux0CCyShI2tHtLVIwALdL7GVhltl4VqjVTxDblczhJCIGJBY5FMCcNwxipylwFxB9kMlkgpD8Yocrncr4QQf1cworHPQ42UGzECNYQAW85raDF5KuVD4Nm2ZjdlBfmNMBBkpGvP/Vvqe+zRIE3G1c0rhzRB6zwAACAASURBVO2/IXQ6QsGDOMPFHYH2RVdRw47VoUikbBDlXQXCAQz/5ju2/vK/px13/o8NTMOECTRvtf+UnmlGExHGcEHCXEGSMCkm0jzmahmbk5CbxMW2WnAIOk54joIsYKKLoj0uuCbqKP6NaKMV9pIMOi2uzwgwAlWKAMiEiDYKRSWic9dqqQdlaZS1wzvIRJ01Tgvmt3FugHxntFL8Hf82f3PWdzo+QAGOH/wNvw3hFL/NZ1HG7qetX+KobumiHSf8xI9IrsMI+EKgkDg6vb2VU9X7Qo4rBUXAizgKpXrLSSfTzFtu8y067oijfjveb8PWZzOZzFF+68dZLwgpUWttZbNZqZRCOqfOYkRCy7LWaq2np5FoqJRCDs6yGd+jrJXWeocQAhFeU2EjSuN6RsHX2TbI9yCuPuOWk/T6KHx5du3KwPkOxanfKTKXipHh48aW5TECjAAjwAgwAuVAIB8B/yxkiy9Hf259gKcAW05XV1ciQ4ANyDjww6nfOHDH1VlS6ephW8a4o5I1l+8YoN5Jo4GNwhYEaME4YKusUNkspZxiWVYfIoPirmLOoUqpO4QQIDv/Qmv9sXyWiqVEdKDLWN+UUu5j/m7umPn0s/b9xyEXZNVU3IkqhDl3ywikQynA68AIVBMCr15w7u4dd/7PXm/LCfsfQPs+8nisU4lDoewks8KTB4caREQsLCsO6KV5ryyPdfzVLmzSgxfScOeh1LTpKc+pjLRMpZ0nILsQl3pGACH8QaTEAR8pC7Ze+03a9u1rbEjANk+CXF5uvJ0XI/SNi56TnFfu8dRif8YjEnMLEjmpFrHwOyekq8c+7OgYr/PAhduUWidw+cWK6zECjECyCCDSJJ5J8MxGtNFaLoiiCWcSPH9xHuASHgFgiB8otEEexW/zNxM1G3/H/zuJpoU9FvuskIhqSKf4O9YQinVDODWfGRJrsVll7j+PSCNwVunCznVeCLl/DkU91qbenV6e3bqLBoZHSDQ0jEX3bRBiLFU90Dt9zjSbOOrn7Lzc6qdN/aWzuUDUsd21S/oPtyPrs1Up4mhTTw/NeX5xYGDi0PMF7HTJkX2DdoSVcheHYc5313nDnyWlzJhGhnBXEGVmFRE9LKX8sG/hMVVUSj0uhDhSaz1RCIEX4QNa632LGCtj6jUZMXm8XYMjJNOjt1QhxAuZTOYw75rVU6MWSKNEtFZKOTMp1MEZ3bRpk024dp5bPYJf3C2lPCOpMbFcRoARYAQYAUag2hGwLOu7RPR+rfUYea7Sc4LOFPqmpHQdJpV8kkFZkkhXD8cZBOiBTi4Mqfb5zTtoNzXYy4uz1LFdCNQZrsCmhjFgLJUoQohbMpnMBejbsizctU5CZNHCsSilviGlvBp/V0rlwAN11NktpWxVSi2TUs53aau11ndls9kzLctap7XuIaJdUkpWBlVi0bnPVCDAzOlULAMPopoQKBZtdOJhh1P/X5+PRAxb885Tqf+Fv8YOR2NXN2UuuIjoyn+0yWxu6TKN8rrtHe+iGb/6r9jHUK0CJ/35chK7NxcffkMT0cgQp1+s1gVOYNwmZb0Pz/gEek9epLkU4XIHjz0mjcaHOS5ieD4jWpgpSXhFxjfidEjCXkR0UUT1K4zsx8TRdKwRj4IRqBcE8E7cunWrTcJzc9SqNRzwzMU7i6OPp2dlsRYo+A0luZOIivelM9KpIYY6fxebSSEh1ZxzvaOOCrJO/316AKqSkTjPL/iOdXZ2Jj5yE90Lhoo03WNs4uhIaU4TiKMofsijTBxNfCvVVAfrPvwB2nnP3a5zmviWg2nWA48Enm85iaNH9g2WTe9vUsYrpaDU/IMQ4tMgVgYEqJ+I0GaHIY4qpVYS0Rwjp1JRYJRSS4jooIDz4erhERiQUgbdP+F7S7BljZBGx6IxBYVKKfX/tNbvRrtsNjvJrT0M+kTUi8/gkA9HPBQf55FrTSr7oOPi+owAI8AIMAKMQK0iYM6tKUg37gpxqQBXUdfEmc0vSV2lcaSHPs3oUqKOHe2RtShMEIIXtu2mvuGRcUNYGNIZFrhhjXycw+KYsqsM550vl8ttyWaz48LTWpb165GRke5sNmufMfPYOYmjSON7Yt5JDs5PM/J1/khEZ1bqTpkYYCyYEYgJgbIpkGIaL4thBCqKgFLqT8t6ulw9WaNGHF339x+knXf9KdH52V/41lbKvOd9NPUHPxzra/O/fZG2//g/7H83dnTS3KWvJTqOahJeyhg62PN2atq+mHaccFM1TYnHmiACMM6DMFIuA2+CU3EVbS5E+BBGZUNOKPc4ark/ZyqNJL0iawlDGBVgXCjmBWnIFyC9gHhRKU/JWsKc58IIMALuCEApizNAUl7zacPdRMjGcxhpprjUBgI434EEjd+GbFoYARUzxXt138WfpsZBVXziooGs0/yncC6FYH9/P+EH73Gcl/ykzDJRXDGXgYEBWzzGbSKtYn6Qh9+QiQifqIvflSx4lpjoshhfGOIovpeIBGzW0JB/C6PWQr4zdZuTJGywMVgY7ExU2nIQ5P0QRzG+hTO7KDNhdN2w1tgrbqXeiKM4I9fLOymp7yyInqK9nZrn9VLrkUdR7hc/29OVEDR/XQlHY5dBlYU42thIR1q7y6bzd0YEjUiSe5KIjnGkC3SmHFwipaxU5NRUReRMaq+nTW61G3QRmZaIjksbrmHHo7W+x2mc9yNHKQUGw7hnkdu65nK5bwshPgWZxbLJuPVX7XvED4ZchxFgBBgBRoAR8EIgl8stEkIcTZQPN5lvEOSd6tVHnJ8bh/uoKdmLjQmBWaDfQUlKXwndrwlgkoaMgYs278rnvHReVcNFHYXdF7okj6jvcW4JWxb2hdFXzZ07d+z8qJRCuvlxUe/dMlJAhlIK6T8/QERThRAjWusmKeVYlB5zNuUzZOzLxwJrBIGyKZFqBC+eRp0j8Py0Lj1iuRvGoqagLovyuHD9Ghqo7eRTaeDlJTS0du3Yp1HnUivbJHP/2aP5xYsUTrtYKysd7zxAUkN62nIYUuMdeWlpTm+9UsbYco6plvrCZdakiYVRHgUXNI7o6r3K8OoEOaBYCg98J6EwMFErYDxn8qg3rlyDEWAE/CMAohkUsni2dHR0+G9Y5TVNFHI+F1T5QoYYvomwD1Ji7wv/UFyCaKCVh91gf44zDZTrOOfgtyGA4vzjjLbuFAZCsiE/GgVykOGaaKpoY/7fnLOchEojszCyqqlrCJRu8pxRXE0/+I22GLMb+bKwP9OPaWeInIUyIMucDY1c1Ck815Ry7nLO0fTrTAnrHIuZW+EcC+cZ1aDwxOY+GxL0fUxBOjW/xNFDp2ZpWrud4dYmwiJqv1upN+Jord5NgzwH4q679rxzaMato5GUocdz058tnzGFmqZPpwmHHkbTf/arcUNIWvfXMGUqHf76m2XT97sRw8JiXpCK3tbGCSEeymQyp4SVGbVdRCJs1O7rvf0iKWVVEi+VUm8QUWJp3Su4MUwoKzxj8AOvnNeFELMymcxYPlSl1AYY7IuN0+W7bqIN29lkcDb0E22Ljf4V3AncNSPACDACjEDFEMD5VAjR7xXdH3obBIKB03eaCt71sDVCp5hUKUcAnLToRBdt6XPnMWhNC6cEX3usj3GuLreN2wSA6e3tdRJH/yqlPMzslcL7WbHzYL7eC862Se03lssI1AoCZVMk1QpgPI/6RuC5tmbt5WYelnT5+sKjaHDVqlQAHHYOqRh8TINof/wfqaHvzZLShnpOoF2HfDqmHllMrSCAwy2UnLUW2cV4AHIUzGR2qkn3a6THhTOIBLiIG6JG3OkzkkEjmFR4IyIymB/DAiTjOwpcoEAw2ATrkWszAowAI7AHAXiWg7yO51Ctvfu91tkoSUHuM+R8rzb8eW0gAKK0ieA589Wv0MRda9wnJhpo1eE3ejrCOMmKEFRIVMT3y42UDYKkIVma6KJob/4f73njnBMUecjGdxtGFjipmGibhQRUnLHMeAtJnCaCqekb4zKE1cJIoM6/mwi+biRPLzKq6ascBiJEogA2OFcVc+Dxg/uiPHEUdU06tRe376Kdg3ntiw/N5cHdkmbkOSuPrtlMzaTp4Mkt5JQN+VMmNtKm/mE/wxqrEzbFW6BOEqqM72q5jT0JTaVqxG74xJVk3Xqz63hBJh1aty6RueBr0njUW+nQR//i4xsTbQgKORSJMtGk7NX6SSnlsfirUgp5qk3o5yEp5WjIoDIXpRSUtLPL3C1354JANREE65VsLIR4IH+GO7XUJhZCDGYymQlKqRVENLewLkgu0I+ZKF4eX4inpJTH8JeGEWAEGAFGgBGoZQSUUt8hoguJaLqxIflJw453KvQZ0A2kqZSL0GqyJEGHAofkuIshpyYl3+94C3UeznbQKR1b4JxbSi5wcjrhRtX1+J2DqWey7ziJo04ZBefsovdEy7Lu1lq/i4iQmv5vqukuERQzrs8IxIlA4sqkOAfLshiBSiKw+OgjBvsXv+SZs66xs4vmLnk18FBXHXMEDa5ePT5/S2Ap0Rs0zZlDcxY9E11QFUto//Pl1LDbX7oxjjpaxQud0NBrkTiattQLCS1dRcU6U9THmd7CGSnWOcFaimYKZQNIo4j066fgMg+SA0hOhuhhCLZp88D1Mx+uwwgwApVBAM8Q8CbwHEmjIrYcqBinEpDHSkU4LMdYuI/yI7Bt2zablIn1n/f8FQWJSPPj8ZmqHu9mEFENEdREF603Mnb5VzF6jyDXjnLIRoshu+LZaEi1zkitqFMYuXWd2GPImilGU8y/ptv2SrVWarSzZCsd2CUp1z9IT67dao9jtK+9suQGnnQ1E0cDT5YbREZg8xf/P9p+w48jywkqIPviy2/29vbuE7Rd0PpKqfuJqCQxLKhM1IcxTym1g4j2CotTKUNfvRIAw6xf0m0qtQf8ziufFvPviajbbxuu547Axo0bbWchk2LWA6ctUkrGnDcTI8AIMAKMQM0hoJR6jIiO27p1q4B+xGT5MMRR3KlB8CuVrS6txFEEAYEtJml9Dxx5DWk2iWAqTvlx2vOCbuZSxFHICqLPKNTvlJs4mp/7EBH9QUp5diEWRe5n/yOlfJ9L3aVEdOCoXkjvzGazyYW4DbpoXJ8RSCkCTBxN6cLwsNKHwDNtzdrvFyZKxM7lvbNJ74SutDIlc94FNO26H/nqfPXbj6eBV152Tc3lS0BKK2Xu2+s8MmoIzQc8MWTRlldupN0HXJHSWfCwKoUAiKMwknZ2dlZqCLH3a7znkrhgxT7YKhXoJOfGGbnNRIPLX5DGjOhx9lFJyKEgAQl2ypQpoYaBPQ3yFy7F+AHJAGntmUAaCk5uxAjUDQIgSYHkBiUhIrkVRkusFyAMcbSWnBHqZe3inGfD01+j9u1PFxU52PN22n3IP8XZJctKGQI4Q5koqThbGeKv+W3OofhdLIpq4WfLRTu160Hqo0Ya8eFei2ijiDqK8uc3NtOuwWBRRUtBGsTQkrKl4eFUCIFS6egdqqXYRpd98eXHe3t7j49NoIugBEmUu6SUYIqDhD6W5KnSRMEE55vkMtWs7ErtB6WURUS2kdkjDWbNYl/OicGBCI5JIMf4vV9Vam+UExfuixFgBBgBRqD2EVBK/URrfa4QYrJztiAk4q5tbB8g8oE8ivekV9RRk/Y7rN0kKdQNORGBQBD0JMlioo6aPuLWXxq9aCVtbS9t3007huAwW1CEoIUBoo2a1mbf4N/Fsv8kuWZIIiSlbCzsw7Kse7XW+xLR/oWfaa2XZbPZ/Zx/V0q9REQH429MHE14xVh8zSDglwdXMxPmiTACYRB47YMX91m33eo7nnsU4ui6S/6Odt59V5hhxtqmGIF01aFvocGNG/Yy3TT19NCc5xfHOoZKCGt/4tPUYCFbzp7ijCrasvRHtPugKysxNO6zShAwabCjpGtM01SdEStBsDNG4TSNsRbG4iR4xuWhiAgNWD8oEmC4R0QwkIChYKiVtYw7tYlRxgCzcqR4rYW9y3NgBOoNAUMardcoo871NgrSuN5b9baXamW+rk53jskNzPob6j/gI7UyXZ5HmRF4dusuGhgZ45IV7X1+5ySam22ntdYuWr59J+0eYuJomZeKu3MgUIo4GitQQtCROwcS1+0nSaJ0kr5MP5UmgiU531jXv86EGV3b3LlzE9/zBtqCvaCllA3j9MWW9YbWemadLUVi04W+EdlhTFQ1vx1V+pnhd5xcjxFgBBgBRoARKDhH/FVrfagXKjgDQf+GYBcoxl7nFeQll8vZTu+wESUd3dNrDoWf430PWxWc8f1mkQvah6lvguLg33ETR00E2OHh4XEp3sOONWy74lFHNS3s3iuhQ8luTLr4ShGO4UQ0e/bsvc77Sql+KeXEYnc1IcS9mUzmnc7JmbpMHA27s7hdvSFQtot2vQHL860tBPByWXXUoTT05pueE2vsnkJzX3rZs16pCmVTMnuMEgTYNe84hYbWr6e5Ly6lFXNm0sju3Z5zi0Kc9RQesMLa88+lXY88RA3dU2jSe99HU77+TU8JhcZPTkfvCRlXcCBQS8RRZxRMLw9G3gTREDDkG0jBRdOkGQHuYdL/Oi/EkGmIos6/V3tqYSg/gE0SJG0oLwxJGsoYKFiMcsZrpaGQgeKmsCTtQes1Lv6cEWAEoiNQTsVm9NEmKwFOCCY6MxNHk8U67dK9iKN8l0r7CqZ7fH6Io0f2TKahEU3T2lts4ujizcr/pHBkK6EZbW4QdFSnbx9i//1yzZpGoFw6vSP7BhPT6yul7iSis5JeqLQRvpg0mvSKB5cPZ1Hn/bq3tzexfV84OqXUJkf6+cVSykNMHRiviWhC8Blxi2IIwEEPuqsQOp6fSCkvZ2QZAUaAEWAEGIE0I2BZ1i1E9Ddaazvavt9SmOEwiD4O71XYUII6ZfgdW5R6eO8j+ijsVQiqklRx4gW7DfqMq4D0amw+ldSNPrllF4242KNG5xmMPGp032hZbvIozv2wSXd0dDwkpTzFbZ0sy+rTWoNFPe5OIIS4OZPJXOhso5QaIKJmInpdSjknrnVnOYxArSJQtot2rQLI86p9BHK53EohxLgXypp3nkr9L/zVzlzu/BIhQlnvus2xgLJ8zkzSPkiasXQWo5DGjk6au/S1GCVGE1WosDdpwSYedjjNuud+V+GZe8/ey3jEBs9o61BPrWuJOGo85kBihDcel2QRcJJH7Sud1na0hSAFF2FcrgzJ0c3b0UQ3rWYysElhlnRKE+x7KBOAIwrwRYoOEElR8HdgjTpQPJh6xdKqYW2gTMB3iwsjwAhUFwJ4HvT19SFNZeKplKoBGSehvpLK0WrAqh7GWIo8yveoetgByc3RD3G0p72FFkzN2oN4ePUmGhh2SdNWYohJpqI3hKekjWHJrQBLDoNAHMTRUpzmzgsvpuYDDqCh1atp9g+vj0W3b1lWv9a6EiS416SUdrrBPBHPklJ2h8E9ahsmjUZFMJn2JiuIkT5hwgQ9a9ascZE/vXpWSj1CRCfm62GPSa825nPHvvimlPLq/F71DoXttwOuN4YAIkxB54LoY0FK2gjoQcbOdRkBRoARYARqGwGl1DIi6o0yy61bt9o2B0Pic2YI9KOPQ3vo8AptT1HGFFdbc87DnAIczwJ378z2F3d0UINrJYO0FI84aqDyTx6FLRhRR2HfMs5b5SKQ5m3reu7cuQ2WZT2TyWSOKlxspdRGIpqcJ4SOHdmllHsdIC3Luk1rDQLq5MLMAYE3ETdgBOoAgViUS3WAE0+xjhHwUhyu++DFtPOB+6h51iyaePiR1HP9TbGhteGKS2l4127qu/ee2GQmIShNEUad81s2vRvMq5JTFngKtrXTpHedQdN+dINdN/PAeUQjQ3u1Y6NnErun9mTWEnHUXHoQeRHeiVySR8CkkoeyHBczYO8WcRTkxcK/F0YZdbsEOxULmA0ugiaNffKzi68HKDyAUTnTrOA7YAiiwMyQQ7FO+H8oYIBvsciiWC+QzqY/81FqGN5FQxO7aefxN9jz4MIIMALpRgDPYigzEWGTid+ja+U3NVa6V5ZHFycCkx65hMRAbrxITWS94/Y4u2FZdYYAiKOFikucwwYdfzXEUaSnf3SNhyOv1rRwSrBUbVEgx90QBWf3jo6OKKK4bRUhsOrow0k0N5NoaiYxYcLo/9u/JxDh/ydOoIaJE0k3Ndu/BX7w+YTR/+/8zD/T8hlTSI+MJ0HDUXvWt79LHRdcNIbG1pt/S10XXhxav19BwujYHArS1b9ERD3lJI/mcrmbhRDnV9EWq7uhwqEW93HcqYNGHC2i139BSnmYHyCVUvAixaV9fX5vCi9bgR+5XGc8AoiGZqKNFnPELYYZE0d5NzECjAAjwAikBQHLsu7WWp+GK2BcY4I9AWehqVOn2iKhm4Q9wW9QEJNZDe1gP0pbwfzgrJ8UOdFEM8X5IippFE4uhff6oOuRBP7exFGiBkF0TJe/YCbOiP+weZXDBmd0J1gnEyG31Bkvl8v9VghhRxjls2ASu4pl1iMCoRVL9QgWz7n+EFBKLSGig9Iy8ziiFsQ9l7SSRjf986cp98ufh5ruxOmt9JZrj96r7WDPSbT7kE+GksmN6geBQg/Aap05oijiUhAm6mW1zjkt43ZGcSuGv7nwQrFuiIcwSDuLm8cp1hX18eNUxuNyDiN8NRR4b2JuUCYENSgkMT9DHPUru/2xK6lh17rR6kLQmqP+007HUrh+fuVxPUaAEUgGARgvlw420xGZRvuZA6JkGr3zk5m9t1RzTuCo5N5Y1UuNYlFH2fmuXnZA+eb5xOY+O/uLKZMmNNER0yZTS1MjLd+2g1ZsL5EpQWvar2F3mDS4oSZojB9onJQhLNTAuFEqEHAzPJqBrZgzk0YcWYhaDz2M5DvfTTP+7SukBwZoKO+4hvq7X3tNt+y33zlCiP/2O7E0pdkuNPTlo8g0JE0eRRQbrfWRfjHjepVHwOjbSpFHzd4WQvxWa/3+gmhEY5PAvlNKwUNaSCnHlClKKShGYDNbKaWclyeOol2DEGJ3PjVm5cGooRGYzA4gJZjsLkGmp7V+LpvN8nc5CGhclxFgBBgBRiAWBHK53Hfy5LXpsQgsIgT3ShOV00TP9Jt23RlBMo0p6zFlzC+pLB1OXS5saQgOEKaYFO4IKACyqClpcKz3QxzFeP1kWwG5Fmdu2N0wN+CVtC4D64/+YLPs7Ox0Ls+w85xeuG44y0spR1MDcmEEGIHICDBxNDKELKCWEUirB3FaCKQTFxxKs+59MJVbIA6MGtuaaKR/mDKHdFDvZw6h4ex86jvm2lTOlweVLgRw0C28QKRrhN6jMRfQKJcp7164RjEEnBdOeF06SZ24QDkvp04ZQYi+JkImLmV+PVTTsGLYk9u3b0/8wprUXNue+DQ17lhJ1mm/t9Pbw0gC/CdMmGCva/uKX1LDrvW067DPJTUElssIMAIeCDy9pY+GDCtJE71l4lCiKZOqcUFMlOuo3vrVOHceszsCmQfOz2dtGJ/xgYmjvGPiRqCQOIosIkdM66Cu1gm01tpFizer4l1qTb3URyC/l8sZANE6UOI00uH8XuhA5ccJrFS7ws/8yIt7betNXili8YoDemkkt92GBKTR3tvuoOYZM8YgWrFihb2Hsa/ya+dLx5+GCKPOdXaLDpMn7g1qrXdls1mkIYy15ImpU2IVysJCIwBnLaQmxx0fd30vw7Tze2Oeg/jd1dUVdAw4sDwjpRyLHJDL5X4ohLjSCBJCPKC1PlkIgf24TQixRWt9cNCOuH5xBJDVRSll60KiRBvjSFO8yxgBRoARYATKhYBS6jEiOi7vaFKWbnGnNOcdY7fzmyUQZy3YIJyRHMsy6ACd4AyAYCFx3plN9857fxDbWeHwjQOTm93X9FGp4CxxEkcRPAF7yxB5cfb2Op8HWGrXqtjfLmu/XkqZKCE76ri5PSNQawj4UirV2qR5PoyAHwRyudwzQohUequuOf1k6n/pRT/TSLROWqONmkkvmzmVaBgZheIrTT09NOf5xfEJZEk1iYDxkEriolMOwJwRL92iVpZjDPXeB0iEzpTnTkWAIes4I12CuIMCJYBbans3PP1ENk3rOuAyCSUJjP61ULBu7c99iVrU0tHYJo7ChJtaWGGeQ7UhMBptFIGHBO0ndoUxRFfblAOPF4rSxsbGqnI8CDxJbhAYgZalP6LmN+8da6dbumnHCTcFlsMNGIFSCBQSR1H30KlZmtbeQmut3aWJo6SpV++0HXZAVKrGgjM8ItUXEkdxBwDpCneEYmd/t3a4R6At5JpMBmiPv+OMWkxeNWKXtjE7CXCFY7PeeQqNrBvNUjDlYx+nfb71Xfv/sR5Y5zfeeMN+D+Pf++yzj21ozX/+RDabXWhZ1g1EdMzIyMj+Qgh/OQnLDFAxolehE39chDCl1BARNZZ5mtydBwKF3wMvw7RbGsuoIGOP5XK5Hwshrsinpd9LZD5CqfsDNuoAEmxfDmN/2OGbCGjQ64BAiueZ1/oX6QvRpiaEHQe3YwQYAUaAEWAEiiGglHpYa32UEGJPiMkKwOXMcmhIikECgVSDvRL2HtxvClPBR4XbGYTFL9m2WJ+wlbo5oFY6CI9f4mhzg6CjOltLQrplyxY7iI2JcFups2Rcd8Co+4fbMwL1hAATR+tptXmugRBIa7TRwkmYyJr4MsetvfKSmXbiKLCKI/JoIebVMO9Am50rx44AIkQidQGIo07jW+wdJSDQpJ6FaI4ilgDAAUTiogySKIzCxhvSRCKFGJOOBGsWJsWGudBG8bQMMJ1YqyKtI75b1WrwLwaGHXn0xe9T+5Y/j1Vh4misW4eFxYgAlEjV9o7zM30T7Wi5rRMWtLC7tELNj8xarIOoQFh/jkxei6sbbU6ZB86joSnH0q4Fn4kmiFszAkUQKCSONghB+2bbaL+OSbaBA1E+ShUYpHD+hcGnezq4VAAAIABJREFU2pyQ8NzFfQD3tFWrVo1Nc+rUqXZk7GJOZGhniDkgHBoyaE9Pj+2MZd7pMArBeQL3WKQMDuKUxhs2OAImDSBa4r2Ke59J07z2HafQwNIlREgR2NtLc37xG2o7/IixPe404JmzS1LpHYPPzFeLESnlOBKnUuoWIjrPrXVYw2Eul7tTCHGWrxFxpbIi4CSMBiXzF4lKlOj4tdY7hBCTEu0kAeGVwMrvNPC+wV0C7xzsB7yr/ESO1Vo/0dDQMHtkZOQlIcQhHI3KL+JcjxFgBBgBRqAUAmkhibqN0UTohoOF0ceZen5T1m/cuNF20Ch0QEzLrsDdyNh8cHeFw3ocxTi+B8UrSN/GplopO5tf4ijmVCpdvXHqgV0S5zLoBCpUHpZSnqyU+jkRnSulzFRoHNwtI1BXCDBxtK6WmyfrFwGl1KNEdILf+pWq9+Y576VdjyMqfnLFkCRXQ2n90oskmpqosaOTBjduoP3Wb0mu45gkrznznTTrT/9rS3vjrHdT/wt/JT0wEFq6aGyk3jc3hm7PDesHAShncbju7Oysmkk7L1G45BSmSK+aidTQQHFJc7skRyX1OqONViqFRpRlAjEbSpFq+n4FmS+8V2c88SG7ycDss6l/v9H/58IIpAUBk7YG48H7Au878xt/w78N+QEEF0Q4S3uBctJEbMZ44/ZwT/v8g47POB/4VVAHlc/1GQFGgBEAAos29e0FBFLTO51mQRw9bc5Uu54f4ijqmSga1UYeNQTQxYsX05e//GU7yiRIN+95z3voyiuvtAmlMCoWFpz98XPvvffS9773Pft9hzvG5ZdfTmeeeab9DsfPt7/9bXrqqafolFNOoY997GO2bPxwSQYBQ2J2i7AHfd+B9z5Igxs2UO7OO6j7I1eMORNiNM6oQ/g3Uj1jf+D9XCVlrZRyphmrT+f9ZVLK/bzm51OWlxj+nBEYh0Cloi3V8jLgGYh3kdF5+cE4LIm8lnHkuTECjAAjwAgERyDNJNFis8F70kSBhNMNfpwBR7xQQHsQAY2jmlf9Sn2Oe43JfBHUuchtzM5ALEGitAaZvzOqaSVsbUGIoy2NDWNTGxrR9Nau0YAJ0AdAT4I9Bb04/l1B4igcY5nDFmQTcl1GIAYE+EsXA4gsovYQSLuS0aRg94oIGnVlWhYcSvvc+2BUMalqHzUCaetxb6OZt9+ZqjnxYNKJADznccEJmWap7JNyEgmTukCVfVI10qEh55jpxLE+hZ6pMLLjx6Q4TDt0iLBqovqmfaxhxwejf/ejF9LQxKm060RkmuTCCKQDATwn8P1DZDMo3/DsAKkEv6FUAmkFv81zBc8s46kMxROiYVWKSIpxFxIqTJQuoIt3YSWVYulYYX+jMO+mqGme/PXGtRgBRqBeEVi0GdFDvVWXb9uni9qbm+yzrHEC8MLMkEdBWMHZuBqKIY4+//zz9IlPfGKMJDp//ny67rrrbKcqnCHxDnYWRECBAehf//Vf6Z577hn76FOf+hRdeOGFY8TRz33uc/TMM8/QRRddRJdeeikTRxPcFF6Opm4pECsVwSYBGN6UUu4DuStXrrR54H6iDObHMSylbMpHJz1ISrnAOb6063MTwJJFlgEBZ3TUatHxlQGWyF0AV3z3A2SxWEtErVLKMQ99pRSiO2gp5bTIA2IBjAAjwAgwAjWHgFIKBu6GNKSbjwou7g8oiNSN4iQrwsHfq+C9W02Ok7jbg4SJu2xY5zinDjpqIBaDbzFHl0o62Achju7ZJ5rghHtM12hkV+f+gq4c+oNKZfsDaTR/rxvnbOi1x/lzRoARiIaAt/Y1mnxuzQhUHQKWZd2ttX4XBo6XIxSzaYo49FpPlw+zSTyw4wEhOrto3pJX4xGYAilRiKPAo7cKoqymAGYeQh4BXCJwsXEz+qQNJHOxiesClbb5VfN4TApNrE0cEX+MwdlEBDTYVFPUuHogjmJdbPLoIxfSuuN+FVpBUs17n8eeTgSgSILHN4ijfguUfSbdrUmHCwUUCKXOArKPiXpmUieZ33hmoT5Ip+jfL/kUz06c6Q2JBvIh05maCXLTdN73i2sl65mzTRCSViXHy30zAoxAdSLghzja095CC6Zm7QkGPc8aMlC1GNCcxNGrrrqK9t13X0LKQbzrrr76ajr99NP3InuaNitXrqRPfvKTtgMH2iC7BGQY4ijeiw888ACtW7eO9t9/fzr66KNtWZBtiklxX/geNc4jpp6TBOS3TXXu0HCjRpRzYFaKLGnu5+ZchPo4J8VxHww36thbPbply5YTRkZGRFQinhDiFiHE+9rb2yfCaA7HJjgDAS/cG7kwAoxAOhHAvRLvX3xnA5TXpJT7K6UQknw0RBYRR6UKACBXZQQYAUag1hBQSm0log4iuomIzpZSTsnlcn8SQpxRS3PFuRbROPHuxJ0OulG8Q/06l8FxEnamanGaxNrhzgryKErQO4MzUA7a+yHXRtkvhqTqNwtKlL4K24Yjju5JW19ISsZ9FXr3Cti1B6SUE5VSX5dSfi4KRiCectTSKAhy23pEgImj9bjqPOeSCDi903GQCuD1njiyb7zvb2j3E4sS72dcBw0NNH/tpvL2mVBvq09YSAPLXgstnYmjoaGry4a4IJhnSADv+bJj5UxrUY4LVNknyB16IlCN5B9EDQRZKajCwBOMFFbI3H8ekR4aNzLd1Eo7Tv6vFI6Wh1TrCCAtKgoimkUpIEW7RUSDTENqh7HfEFEM6dNJ9nT2b/5uCKCI+m3am7RNJpqocZAAuQh9MWE03Eqad0clUjCFGzG3YgQYgWpEwA9xdHJLMx09ffS95McYtHLHwDgoYICDsQ3vCeOUMHfShFTC5UYcxXn4scceozPOOIO++MUv2nNxkuVMmvrbbruNrrnmGpsoetddd9lYGeIo3o2FzhwAwDh7GDDM+7jwfos+DckU90unLK82fiPEpnJBQgzKGD8RKajYuQZiDXEU5yWcWWqxGOJ2HHc6cy4xDkIGL+xL4Gf2cmE03lrElefECFQLAtCZ4p0RFylBCLEGgYy11q9IKa8IioNlWTePjIzsL4SYRUQrpJTHBJXB9RkBRoARYATKi4BSCgfl5vL2WrneQPDDHQK8haBERbx3cTcMEgigcjPd0zNIjLgzhrkzmKx75QiWY7Js+dVLBMEW9yasu4k262z7qtVPW/v3OHsGkZulIerW/XYTJ75xn9ECjGm5lHJ+gPpFqyqlkOViZhyyWAYjUC8IMHG0Xlaa5+kLAcuybtNan+OrcgUqRYmWGWa4ormZetesD9M0lW2i4tfQ3k7zlq/2NTcQK6KSKnx1xJVSi0A1ENuQltFp1AsaoSe14PPAfCMAr1Qo6pO40PoeRIiKJrV0GIVBiO4q2qT1xW9R04bHxo+hcQKNtEylYTmfdh98VUXHx53XJgIgKRQSOWCIB2E7YDrBxACC4R/EGIwTCkBDMnVGNoNCtFJpdRKbeAoEB02HlYIh8xAYAUagShHwQxzF1E6Y1U2tTY32e6FURMblVj9t8jCqCBJ0bPdYELNUIedGHD3rrLPoe9/7nh199Nprr7V/Awe8F2Fcwnkf/4809Q8//LBdFwRTGOAKI46uWrXKxg+6DGOUWr58+RgG8+bNs2W98cYbtGbNGpuQN336dDtCKcZmyHkrVqzw3Qbv8VolRhZuHpxRTKQfr3SLlUx1WM5ND2efOM5qiJ6Ec59bcUbNBXGXCyPACKQDAXz/8VycPHly7APyijCVy+W2CSGyUsoGdO4MJOIcjBDigUwmc1rsA2SBjAAjwAgwApERKPbsjiw4LwCOdnE5N8Q1JuhlYXeEbhZjwx0M97fCKPuIQNkgiLLNjXSAnEh456KeG/EwrrElJQfrYO6oQfpw6i7LlS3J7Jc4nf8QZRbyihFHw0YbNVge1i5sErKzgKCM+5XXnTXIeuTrXkNEn0Wy2yJt/1tKeXbhZ0opRARrYyJoCMS5CSMQAAEmjgYAi6vWPgJJHzSjIBiV9Oin76aeHhresoX04CC1Hvc2mnn7nX6aVU2dNe88lfpf+Gvo8U567/uo58b/9GxvoibgsJXAwcqzf66QDgRAHoYRbOrUqekYUMEonBencnjcpRKEOh+U0wuy2vYAFAZQiNQycbTtyX+mRvUa6cZWEsO7PHerdfrtnnW4AiNQiAAUbybyJ54DMNzhd2EKWtMODgeFyqS0oQryiSHEp21stTIeOJ1gL6D4ie5XK/PmeTACjED5EbCJo8LmdBQtC6ZIQrp6U3AHg2HIrdjE0YERz4ks7Koe4ujnP/95+tKXvmSnn//Yxz5G5513nm1YAw6484E4unTpUkI96Ce+9rWv2fVAYHQSRwHKv//7v9OTTz5pRyW96KKLbJzuuOMO+v73v08nnXQSgaT6yCOP0IMPPkjQe4AoCuPYaaedRpdddhlNmzYtcBvcl/HurofIo3B+A2Z+nIzrhTjq+WUMUAGYGSJysRScXuTyAN1xVUaAEYiAgCHSJ0Fg8SKNmmErpZ6XUh6OfyulNgghurTWjYXT8isvAhzclBFgBBgBRiAAApZlPae1tp/fSRbcd9Jme3AG0zARR93sOm5kQtyqOyc20fxMOrNrFFtLOH7hDO/nDmVk4B4MvaXJQgWybTmKCdQTt60NexFETjcic1Ti6MLuUf2us0BXkIANICelnKyUQoSUt0GlTESPEtGZpu8wZy5nSnql1E+llJeVY625D0agFhFg4mgtrirPKRQCSqlfEtEHQzUuQ6OkiKOIKgqiKMr89VvKMJPKdbH53/6Vtv/4h6EH4BcfQxxFR2m7WISePDcMjAD2AS4o8P5LYzEXSyhry3VxSiMO9Tymao02ijWD1yNKEkaGNOyJ9sc+Sg27NxBp/6Nh4qh/rLgm2WRRKN4MSdSkhzcEEzwfuDACxRBARC8oLPkMwXuEEWAEKo0ACId4ZzkdNt0irvgdJ8iXeMZ1dHT4bRJbvVLGINOJW8TRH/7wh3TTTTfRLbfcQscff7wddRQGMuAAoj+cxX7xi1/QDTfcQBdffDGde+65dMUVV9jn6ULi6Gc/+1l66qmn6EMf+hB95CMfsbuFXMg88cQTacOGDbaxClFGYUhav349Pf300/a54oILLqBPfvKTdt8333yz7zb/9E//ZJ9HIKOWC4ydcLaAwdOZ9aPYnE1axSj7uZbxLDU3c47FvsJ5BXvSFD671Ouu4HmnCQEQ6OFsj2dhAu9bJaXMKqX+TETHSSnHiKC5XO7LQogvCCH6M5nMmMdJLpd7PZvNzgZGSqkcEclCvMIQGdKEOY+FEWAEGIFaQEAphQvDONZjkpkfEaXTZEYoRtorJ64g8xk9LuzOcJrHudftfFuaTIiz8ajRQZMmZNwgrUdJlkTkRiQs5zwL+zJRVv3Y2p2YmDuA0X+XYw5GX4q+4nS0x93dzQ72wrbd1Dfs7RhbbO7Fsq1AN4EzGnQJcRTs0Ww2a1/KLMt6nYhe1lq/k4geIqKTiWhISrlX+gjLsv4rk8lcXGoMJiAczmo4/0kpT4hjzCyDEahHBJg4Wo+rznN2RSDN0UYx4KSIo37JkLWwbda86zTq/+vzoacSBCukfUOkAz+H2dAD4oapRgCHa1wUkki5FMfETQSTuC8xcYyNZZQPAeOlCCVItRhrQXSGwgDGVBPxrnyIlaenzH17ZeTw7Hio63DSrT20+8B/oNZn/43EoKK+Y7/t2Y4r1BcC+O7gB4pGvKPwLohLCVRfSNb3bI3jAZMv6nsf8OwZgbQgACPKrFmzxt5nIKTs3Lkz1PAQwQX3+Eo4JxkH1FI6BDfiKAihixYtsqOOYtzf+MY37NTxmAdIOTjjf+ELX6DnnnuOvvnNb9LMmTPp8ssvdyWOfuYzn7GJox/+8IfHiKMggX7rW9+inp4eOuaYY+yoowsWLLBlI23e9ddfT3/4wx9s3cdPfvIT23Hyd7/7ne82IL3CKFUsSmyohUxZI5y7YNQOYnBm4mg8i4jzLs66eC6YiPQcdTQebFkKIxAGARNpNCHSqBnSoJRyQi6Xu1sIMVtKeZBzrLlc7q5sNnsG/qaUAtvC2Ei3IhhbkXn9XEr592HmzG0YAUaAEWAE4kHAacM39ldITtIGh7sm3l2VtPM652qQxHicGQULSYpPbu6j8HTCdJFHcZ/F/EAExV0T53qQQXFfcjqIGdKoc7eVkzRq+jX2tnLcORZt6iue9N3n165rQiPtJ/cEkICdEKTpmPf8BillT/7sBX7yS1LKBfh3LpdT2Wx2L6ed/Gc7s9lsu9dUnFFHvery54wAI1AcASaO8u5gBEY9HH6ktf5YmsFYPnMqCSg7Y47CEIQMmWZ8/IwtCvm2aVoPzfnrYj/dcJ06R8B4zeOALaW0vf7SVpyebxhbnN5vaZsrj6c4AjBcYi+gVOISHXZtYFSHkSFIepKwfVWiXea+c8a8fqP2r5sm0XDHW6hhxyrbkXjnCTdEFcntqxABRKrCOwkKK2M0x/vJqVyrwmnxkCuIgHl/RCFnVXD43DUjwAjUGAI4G4I4iveacYaIcr+BcTBhQovrCqBf3B3d0s+ZBsWIozDsfO5zn6PVq1fb0UJB/ISBE5g8++yzdgp6RAkFqRTYIJqoW8TRUsTR3t5euuaaa2ys8fxHwXj+8pe/0Je//GX7nAHi6H777TcWcdRPGxBH58+fbxNHMeZaK8AKxl5gFSSynklzCAJwLZNqy7nezowbiC6MtSmW0r6c4+K+GIF6QgAOB3iulUGfo6WUyMrrWXK53O+EEBd4VFwvhHhFa91liA6egrkCI8AIMAKMQGwIuAV+Mo53uAMGOWfHNqgyCDLE1cKujENaMZLiC9t3U99QFOpoesijODfgPoWSzWZt50UUQyQ12JhAOTjj4we6cDjwlbsYB8BI6eq3/ppoZJCou7TPyqItu+xosVFKe1MDLZg8Fojd1hfAlhDzWQ2L9rCU8r2G5Jn/Tv9MSnlpsfHncrmbs9ms1xkN5FNf9aLgxG0ZgXpAgImj9bDKPEdPBNIebdRtAmtOPYn6l0QjMoKI2vvGBk98aqXC2osvoL4H7gs1nexll9OUr30jVFtuVF8ImAsrZg0POBiI0ljMRYpT36VxdcozJhjETcROGGkRmSntxlo/kZjKg14yvUxc8VuasOKWZIQT0eC0E2n3gk8lJp8FB0MADi1JOfAgMi88ss13Gsq0wlS+wUbLtRmBPQi0trba5KxISlAGlBFgBBiBmBAAAQx3G/wYElgU4igcAfF8iznCRiyzLUYcxXP5xhtvtFPSH3LIIfT973+f8DcUpLK/9dZb6corr6Tzzz+fgNdll10WmDh65JFH0g9+8APb8QxnDHO2WLJkCYFwirsESKAHHnjgGHHUTxuM+4ADDqhJ4ijOYdhPKDBmB9ENMHE0lq/MOCG4S+6zzz525FGOmh4/viyREfCDAAgweL6VK3tMPm3pG0T0JynlFRijUmpQa40IVpMty+rTWo++MH0WTlvvEyiuxggwAoxATAiUst8XS+EdU9cVFYPU9CBA4g6Bu5eTBIl/I9uEsfEVZpMrnare/7TSkrbeaXOFfht3XWQLcd7Zi2Hhf7bx1IyapUnk/pv00ChR1i5d7uTRp7b00XA0zqgtvnNiE+2fmTDWHfYd7vwIOhFjWS6lnK+Uup2I3i2lbFVKDQkh3tRat0gpp8XYF4tiBBiBkAgwcTQkcNysdhBQSu0gIs9Q12mcMQ5GSIP9Wk/XWE6VUuNsyEhqmNROQ+vWUdOUqTTnxaVpnFaiY1p1zBE0tHp14D6SInYEHgg3SD0CzktMGo2NBkATLYwNJqnfUokOEMQfY1SOYmBPdJB54fAuxXuvnEaGcszL2Ufr81+hps3PJtatdTru5pUrZg2dI8CzCIqdeinLe/cljfS5jY1Eea9ntzPGpqs/S9btvyd57vup++vf9AUPlIkgckBZiB8oqsyPLwFciRHwiQCTWXwCxdUYAUagLAjAWIjzLEijJuJK1HMtZIJcFrOxJDIexYijeC6/8MILdNVVV9np0L/2ta8RSJvA4fOf/zy9+uqrhJT2s2fPJtxXL7300tDEUdwfEF3UjMUPcbRUm1omjoI0ivt2UNIoNgo7aUT+urgKqKb7bzIIsFRGoHIIwLkR7w8QXSpUBoUQv9Baf4SItkgpu8MEE2HiaIVWj7tlBBiBukNAKYWQmcxjya+80+6IP8H2aO6/yFAAvbspT2zuQ/KxUKWpYQ/kSDTR3Eh0REdpHwtnVqskApPASREZ80ykVUwMBEfcmXAXxt0UvzGOQhJtKBAiNiq2Ln7Eiq0/Hx/cpamTKPu+vZrGRQ5G2KNjutvG5GOfxZ1JU2t9dzabPaNwEjiHaa0Hstls+tJ2+lksrsMI1BgC/MKtsQXl6QRDwLKs+7XWpwZrVfna5pBkRqIWHOh9CBSC5q/bXPnBV3gEy6Z3hwrdzsTRCi9clXUPQyNKBZWhJRFzRprk1HdVtrliHm5UD8iYh1NSHNKQgBSXZkJ2VDwm/flyErud72oc1aHmMb+j9VAp4igIjcZwDgWOIZ3h7yA04N/1RB5FpNFSpXC18e+m3vk0uHwZifZJ1NjWRrNfWGIrBGF4w29gCc9zKMrwA/IMvt9cGIEkEDBplzhqeRLoskxGgBEIigAMG0hZB6KnMdBAZ2LSqQeVh/owQsHglbb7XCniKM7Jn/rUp2jp0qV0zjnn0EUXXWT/P6KEzps3j77+9a/bhjTcVZk4GmZXBGuDdIrYg2FIo+iJiaPB8A5Su1hKzyAyuC4jwAgERwDv1hRkwUD6toODj36sxTop5YwI7bkpI8AIMAKMgA8EEI2QiBp9VK2rKoY8aiKOFrv/hiGOgjC6T6aN5MQmahCj9KHBkRHq6x+kaRPc6US4nyI6pcmsgDs07kBOEmuUe7lzcXGPBaER934U9AsiaWGBDckQWXEnw32s3MXoTQPbXrf8bO+hti4ganvruL+/avXT1v7hWKY1oaGBjuwcxRFrhfNa3PY3drqJZalYCCOQOAJMHE0cYu4gzQiE8Sqt9HxM2jRzMFx10tto6NVXPIfFxMdRiNZedD71PXi/J17OChP2P4D2feTxQG24cn0jgAsJLgVxH7DjQNXpfcfRRuNAtLplGAJfNaQbxvsPl9e0GfDj3gGtz/4b7Tryi+PEglw544kPRe6qEsRRk1YH5xYTDcw5EXhEY34gjpYrXV1kICMI8CKN+hHdsfjVMTKMUdBBWQYjXJAUqH764jqMgBsCaUn/xKvDCDACjADuXMYYhEiCxnCGaCTOVH5BkUJUNJxR0nafK5WqHmet3/zmN3Zk0Tlz5tCHPvQheu655+iBBx6gj3/843TWWWfZZNg0E0ed65REpJqg+yBsfbMvkSEIZ7QwxWQIwf0HRGgu8SFg7sCsD4kPU5bECHghAIdHvFu7urrgGfuGEGKWV5skPhdC9Guto3hYfktK+dkkxsYyGQFGgBFgBPYgUI22+3KsX6Hd0ejnnATFxbndZA0iWGuwMqVtIs2b3G7foy2lCMFnMlJS//AILdtq0SEuQSFxZ8EdFWRNnK3h0Il/4//NfQ5jQxTQKMXcr3A/N31ifM6Ce9PGjRvtyKQYA/6NuxjuZOUuYbI96i0/cw+v23Y4UesR46ZQKtroweIBmkC76Dn9N76mrUnTcd2jSXlx78SZDboVrCVtu5X08A4S3X9vZy4JqB8Bs9VeJCaO+loKrsQIVBwBJo5WfAl4AJVCoFoPnng5G9IosPNLQGDi6OhOW3P6ydT/0ouBt51oa6P2006nnptcPH4CS+MG9YBAGqOOFnrhRY3EUw/rWOtzNMqFaogah+8UFA4BL6g1sYSTHrmExEAu8lySJI6a6JdQBEEx4zT2gzBaKqIoiBkwIsEbt1rJoziP+TlrrTrqUBp6881Aa2lHIG2fRE0LDqXsz35pK71AEg1LRAjUOVdmBFwQ4EhdvC0YAUYgLQggyiaMVIgi4iSO4u9RjFNom8vlUnfu9CKOIiX9lVdeaZ/F3v72t9PatWtt49n1119P06ZNSy1x9MADD7QNlLiTmDMk5gBjYBQCcCX2qdEDYOxRotswcTS51YNO1dxNquEenBwSLLnOELhLCHGK1rrFGO9hG3H+f5J4wBEY77B99913zB6Zy+V+m81mL1JKPUZEb0uqf631/wohXtBafyybzU5CP3m7EFj5YEogWoTdvxDiWa11l5RyjpvtiIkPSa0Sy2UEGAFGYBQBpdR2IsoyHu4IFBJHTTY51MYd9i/rttPAsB5NXhaw9ExqodmyjR556EH6zS9/Sa1tbfTBD19CRx19DDWPDI6LIgrR5m66evVq+76J/i+55BI69NBD6ZVXXrEzxyEASE9Pj/3/Ue51hjg6e/Zs+45oCu6MIDqib3PWcJJWUbezszMgEtGrm2xgkOTLBusWadQMo3kfIvmOcYMqFVH2KHE7NdMADjW0aOR8z8kcJe6gZtpNm0bOsuvirgRcp7YvI9r9CmlNtFmPfhbQLodz1htEdACfnzyXgSswAqlAIMSrIxXj5kEwApEQUEptI6Lyu5lEGvVo48KDoV/iKA4JnKqeKGyq+sKl80MOiWG5WUQVI7B9+3bb8OUkeldyOs7LCi5P8LyLK01EJefFfUdDwBgkIQVRH9Nc4DgBQkAUA2ya51dqbJn7zo429Hzu85WH32QTDk3qy1JCTUSQwmhPaI+0MCh4hpg0nPg36pqIl0gbA2Ij+vJTDHm0q6ur6qJmbrjyH8j6/f+zp1nqfLDx0/9E6je/8gPHWJ2pr660ybTY+1wYgbQgEFdEv7TMh8fBCDAC1YsAzis4w5rzg3GKiuNsm8azZyniqDmb/cu//As9/fTT9hkMz+sjjjiC/u///b/2uS2tqeoPOugg+xwJsq45e5q1hJGxmqKPmvSRUaKNYi2NEZijYibzfHJGAcJzxJmCGnsSAAAgAElEQVROM5keWSojUFEEVkop5/kZgVLqGiJC3dlE1CuEaBkZGXlcCHGan/ZudUAUAZkDupzOzk5Xe2SepGkTOLXWPxBCXKK1libVrFNuPmroIiI6SWuN6KUTpZTTCvtWSoGssEpKeYKfsVuW9VAmkzm5sK5lWb/TWs+VUh7rRw7XYQQYAUaAEQiHQLUGewo323Ct3DIdOu/Ab1i7aOlmFUp4W3MjHdQtafOG9XTVlVfS+vXr6KIP/B199OP/SC1C2+RPZ4HeHz933HEH3XjjjTRr1iy67rrr7HvMV7/6Vbr//vvt38cdd1xk4ij6ddozcHbH+cLpLArbgrFDwPaJn0oGIfEdsGXrr4n0YIk1E0Rdl+z53LqP9MCbtEtPohfojHHtesUTNIVWjf2tjyZTIw2VjD66UNwKK4/dxpBH8f9TGv5g/w3EUY+Io5uJqNsxkC1E1IV/gzDqdFQKtTG5ESPACJQNASaOlg1q7igtCCil7iSiUfcIvAg3bbI9VCrhdRIGE6OEhmfHhn+4jKw7/tufGCaO2jj5Jtp6oMrEUX/brt5rwfCFywsUnVCQFqZPKCc+5qLChqdyol4dfRkCEPZqoQIgTTPA+w/72C8RMU1jjzqWIMTRVUf8hOY8f/norZ6IQBZFJE8YRKFQKTS8g4AAwzaeT1A+oYBYYMgF+By4o33h/gA5FPsmrnOU6T9N5ODCc4NobaWmqVNp9hPPji3r68ceSYOvv77XMjdNnUZzXlhi//3Nc95LM3//P4HPIXzeiPrt4fZJIGDeG2l3OEhi7iyTEWAE0oWAcTwxkS+cEVec6frCjNrc5ZCiDWeeNJRSxFETofO2226j73znO7YTI85wX/nKV+j444+3iXE4s6UxVT2Io4g+f9VVV9nnUZxNv/GNb9iEYJxBq4U4ajIkYK8EjMay1/Zi4miy3zjns8L0hH2G7xHuTMYYnewoWDojkDwCIFlmMpmWqD1ZloVInOPzpPoUivcpvlewvWitr8tms/9HKfVTKeVlRgRIBVprXLI7hBBI0QESwt8WdAFWRTP+xpGrfILP1RgBRoARqBIEmDTqb6HciKNoiaADxva4YvtOWr5thz+BjlpCEO3fmaHJE5vpG1/9Ct1z9100d948+sEPf0zNbe3UOrInOwSawRELBU6Kzz33HF188cV06aWX2u/8q6++mh5++GH67ne/O0YcLcxQFnSAQW1YxbAK2m/Y+qXS1Wt1H4nBNSSaOuj/Z+86wOQojnXNnbK0c8o5noQkBMiYJLID0RgeJj0/P2MMGDAGGzAYTLDBYIIJIpkkMOFhG1uYZBtMBpNMkMgiCJQTktAJ7exJp3Q37/v7ro6+0ezuxN2Z3ervu0+n2w7Vf/fOVFf9XWVvbvXHFC4aebQtOukie3vqZyykHnaWNhrdqYvdpLowjFYSaIeSJ/ro1saLVEvrqRfpMsCnpNHHjE5EfX+gzuk4L7lwaaC3DWsd28hmMpne+D4bhvHXTCbzvWIzw+fZbDZbB8OLFEFAECgrAkIcLSv8Mng5ENAVUJBQwhpzSzkH3M6FcgUFCUbOeWOGU0tTqzJQsAhptB2eeWNHUcta/0qzjm/tgIE05v2PiqEunwsCCgFOn4jfcYADgavURb+Nh5t2YdJClFp2GS9+BHh/JJ1UjHc2pyGNH5XkjdDr3z8gu/sAqsnNdxWuuc92tG7HSzwLDsIXp5V3NsJegLEJznq3z5BihZ34IDC41fMsiKNi0gjCxS6cMLFz3lZjqCXncqO7TQdDP22BXz1DAzPNVstxSVeKIJAcBPQI5kIcTc66iCSCQLUigLMN9BLdrsMOJWAS9jnFaceRYi8JRSeOnnHGGSqqy7Rp09TFKhDdEPFl/vz5dOqppyqCKAiZN910kyKQQu8DAdYvcfT++++nq6++mnbYYQe68cYbVRR06IEsy4cffkhnn322In7ecccdhLTzaHPVVVd5aoPoNJATa/WjH/2I5s2bp9IZ3nXXXakjjmKPQJcNG20U/WCtYPdL+hktCd+LIDIAX5x38OMW0ZD71MmkIGNL1pYgaEubciIQJ8HSsiyEHit6swJEA3zX2jKXWKZp1rX5Z5qN1i/gxpaWlgfr6uqOZqwsy/qAiCYh0FUrD8FoymQyPcqJpYwtCAgCgoAgEA8CQhr1jivOvjgDu/Ea9ItRiDqK6KN+y6Ce3Wh0XQ/693PP0tVXXKHOfVdeey3tpNLVb26P0s9nwQULFtDJJ5+s/I04d+JchzY4q7755pt0/fXXK+IoXwTEmRU6td8CdQFnWhSvwU8YK/hj4ZctdYHuw+NuYZewnibahMDofkp+zwJIpCONdwp21mj3p55GA22kHvR2W+r5bYznKEOfFxaiaz1Rr6+pc67bvjMM433btrdr6+QxwzDW2bZ9lB8dVKKS+tkHUlcQiA8BIY7Gh630nEAEWAGNMgpAKafpTJX2aRsJoZAMRqdONHbJilKKmdixipE/IHghUkfn0aNp04IFZB5/Ag28/MrEzlMESyYC/NyBMw+OpLgLHHr8w44QHMpwcJMiCDACOOTjAMt7BAfqJDrDmICdpssece2yXs//LxnNrYaf5kw91ebmU27fh0INx6QL7sRPZFc8U/iGcSgh2hrDkMLPKexLGL10AkgUY/jpo5juwMTRQvWMHj3IXrfOz7DtdSXiaCDYpFGMCEC34MjPYQlZMYopXQsCgkCVIMB6gxtxFM4r6DhhC85x0EmivCgTVCZ20L333nt0zjnnKMcNE0fhQMNZE/O+5ppr6JVXXqFvfetbikTKDjrobJjPT37yE0XUPOWUU+jQQw9td+RdeeWV9Prrr9PBBx9MJ5xwghITEUwxxoQJE1S/bsTRK664QhFJL7jgAkUcRZvbbrvNtQ0caB9//LEilqLN+eef34E42tDQQMOGDVNjpS3iKDDFmTuKjEZYS6yXEEeDflv8tcNeBOb41wuZFN8znJuFTOoPZ6ldWgT8OOyDSmZZ1sdENKFQezzXca4fOnRouy/SK0Egl8s9nclk9gsqn7QTBAQBQUAQSDYClmW9SER7JVvKZEkHngDOCW72cj2AzMuLV1HT5mZfwnfv1JquPrdmNZ3x01Np4YIFdOR/f5d+dsbPO6Sr5zT1DzzwgLo8iLMioosiyjguMoJEiguGII6OGzdOnSHhb0A72P39+p+CXqrTuSCQAUEtoe+XqnAWSFey6xfTyW5eR7hCo9LBl5CxZdEA6mF/QZ2MzcWh6DKKKPPNQvWyRKSihbLuaVnW46Zpfqt451JDEBAEkoRACR9DSZq2yFKNCDBplFO9AwMY/5MSOaLQmoAww45ZXd5ixNGu23+VRjzxTDUu9xZzLkb84AYgaMwdM5xsl0iudUcfQwOuuU7wFAQCI8AHlTifPbhB53b4icpxGnjy0jCxCOgGhaSSgBDBCEaFNLyz417onm+cRTXWPCKjhnL7PBjZcNCP4OTmtDaRdRywIyY4gMyMZyYI96WW7Yurr6SGqVcFnEE0zXBpZdRrb0bTmfQiCESAgBBZIgBRuhAEBIHIELAsS2V40Imjum7rNRpJIYF4DD8XayKboKMjJo42NTXR8uXLlW40cuRI5XgDDnCG4TkNmZGxZtCgQYrsDxxwHoSDEXWXLVumyKTQ/eA8AzkR+taKFSuUzo2/t0WGU3+DPoZ+hw8frvrBWCwL+luypDVaypAhQxQ5CG2gv7u14bMq5EdBdFGWa9GiRap/nhfkSluqesyFo+GE2QdyUSMMetG0ZTIp9iN+LxaZFHuX09z7dYZHI7H0Igh0QOAj0zQRsbMkpVC0ONhCe/XqZQ8cOLB0TI2SzFoGEQQEAUFAEAiLgEQb9Y8gLmRAL813WY39g59+0UgL1qz1NQBIQ1v1zVCfbp3puquvon/8/REaPWYM/f6W26hHr17UafNG1R9nRkBK+g8++IC+//3vqwuJU6dOpTfeeEOdRaEX46wHXRpn0jPPPJN22mkndZb0mxFRP+MHCXzCaesheykDk7DcOBtA7rxlzf1Ezf7WytfC+qncxmQ1yCBbBX7Hgm9F1GvPfL3YpmnW4Lts2/YtdXV1p+ZyuWVE1D+TyRSNTO9HNKkrCAgC8SIgxNF48ZXey4yAZVnXEtEeRLQLKwZQUlgpyXcrp8xidxgeSiCUCifRbMGuO9LmBQuKihpVpKq5g1vT1dq4jdPSQlH1W3QCEVTIRxpVuW4c/fO8lh3xHVr/1kxqAYEUiu0ee9Gw+1sJOlgLNhxzczg0OOJABCJLFxWMAB+a4iCPOkmj2JdwCPJPBcMqUwuJAN9+xF6BIzppRYijX65It1nXU+flL6g/5PZ9OGlLFbk8eI7htjKi+fD7F450Pd1L5IO2dfjZD79Pa598Iq7uvfVbU0PjlhVJGeOtJ6klCESCAKe+kghokcApnQgCgkBIBHDpCY4n5+UidtBE9aziC4CldDLlgwZkTOhCTGLDHKEnQY/H3xCNhUlubKfA5/idiaU6AY6JbhxtEeNyem78rl/c4QiLbFNzk4VtJiw/twFRlFMM9unTp4P8qOMk5unzCrlNStIcZyicWaLaI0IcLcmy+R4E3wc+ixQjk2Jf4wffTbEX+oZaGoREoBTRRnURLctaSkRD3cSGHRTfG9M0V5imOTjk1KS5ICAICAKCQIUgYFkWyGVDKmQ6JZuGW9YNfXC22+U2bqbXljb4lmtAj65U37snvfLyS3TFb39LTevW0eVXX01Tdt1NpatHwZkTkUWRwQK/gzCKS4bTp0+n2bNnqzT14GQcfvjhqj7OjciGMWnSpEDEUfTBvs+iJMw8My6Gm2+gHA2Yg6KfB32f6RruDitGuPY1XW27eYNB/Y6db6y+Z0yHzvodl7dvLdLoRtM0u+Ryubds2x5pmmb/cAJJa0FAECglAkIcLSXaMlZJEchms68ZhjEFg7KRH84DjliAv+OlDYN1UgtHR80n57yxI6ml0C0VhAb/36Np4LU3RDJFJmCmhTQ6d9xoshtzeefOUbzmDhtILc3NVNO1K41diLOKe4FRmA3E+SINsNPF742pSBZIOkkNArhdxmkT43AswXmKqDJSBAG8/7xE6eR0H0AMezNpzzD+zkT1fUn7zsg8A6NL643PaiCPYp4c3QrEB3a84l2MtDzYvyhw2HMK7SjWeOHuO9OmefOi6CpwHzVmHdV/Ul4ZAgsvDSsSAVy8g8E3qKG2IkGRSQkCgkDZEHCLOMrCcOq+qJ5XK1euVCTKJKSshw6kE0dh5+Iyf+1GqsWFX5uoGRE7kZ7QMFT6uxbbps61NWSrK7S2+tv65ub21HidDHxGVGMQbVvXVXWpZ7PAOPpY+NxNFm7DlybhvOTLadDn3drof0O/bmOVbaN5GFgjRnmoXbwKMIRzVOn7ufx2reI9SY24EYCdED9YMz9kUpxrpAgCMSHwiGmah8XUd95uc7kcDJErbNserlfCMww2yjFjxogvstSLIuMJAoKAIJBgBCTaaPDFAXegEL+Bz8JvLFtN2Q3+dM6utTU0qb9J6xtzdM6ZP6ePPvqQjvjv79JpZ/ycWppaM4PB/v7ggw/S7bffTtttt50ijkIenL0/+ugjuvTSS2nOnDnq73vu+WWkSpzx4LsMEp2fz0dBz/doh0BdcWYSwbr06NGj/RyHFea1QCYNT/r/6r8Q2euDb44QLWsG/Oh3LZ/fdS7V9iajeU3r2b/LIKJNq4j6HZO3Z/3CkmVZLxqGsWMmk2k9zEoRBASB1CAgh7XULJUI6heBQkqnnq4+qSQUyIiXMtKGwcjuVjylXzcMGvfZKr/w5a2/7KjDaejfHoqsvzg7KoZP52HDaNSb73kSQY/MAVLVjBkzaNasWYpghfUZMWKEUoB5P0EB9KQEehpdKlUiAjgowHgaVeRRjhgZ9OBUiRjLnEjd7ESEEy/vurC3NuPGG+9FvBOZJBj3eEnvX5FHDZACmquGPOpcEyaLYE/wOxfvZDbIhF3DeWOGt0YeD1mMXhmq6d8aub3ZQ7R4fbgu47aikS+/FlICaS4IRIcAR/EDgZsvwUTXu/QkCAgCgoA/BNasWaN0ADddFw4bjpYZxRmJLzIl/QLya6vW+QPRrbatuKYqRcuUfj0C9afb3fQOojr/BhIqpkY4b+HcBVKxTrQNM5wQR8OgV/62TCbFM8hJinZKh+cTp7kXO2L51y5lEoCo6ZYCdLNpmp3LNRfLshDerC+Pj32N93Xv3r2f69ev3z74u2VZmwzDeCGTyexbLjllXEFAEBAEBIHyIGBZ1ifIiF6e0Stj1ELnYMyQ/TwfrrJoac6/bXtsn17Uv3sXuuX3N9L9f/0Ljauvp1tvvVX1yxf8zjvvPPr000/p6KOPpu9+97vq79B7cS766U9/qoij119/Pe22225K1+VsGEEDlnD2sTBnez6jevGVBdkpbplK2C7hy45a4sij7WnpbRtpTDq1zr01Zyu4o0haT/2PzwfJfNM064PgJW0EAUEgWQgIcTRZ6yHSRIhAmm8rQblAAfEhH2kUnxcjRjKcaYkQGuHy09wh/beIhKH3X1PXm+pnz/U0JBRSrAMU0qeffpoefvhhWrRokWoLYz4ryqZp0n777UdHHnmkIjcJedQTvFVdCeRRpLPDgSpM5BomjQJMzzfXqhp5mbwbArpzEtEgcPszSQXvRjyPkxwpPEl4VYss2Kd4joI8ih+QSfE+LqQ/ecXGq55VrL8ex59AQy+/UlXjPmv79KXmNV8gnFax5tRpyBAa/fasovWkgiBQCgTY4AmSDEePK8W4MoYgIAgIAm4IFLokpeu2aBvFcyubzaqoadAzoG8ksby+al1bXPpopOteW0Nf6dMtUGcccRQ6GnCLy0EXSLgIG2Fu0EG9ZHrwMyxfhpKIo35QS25dRGzHeRY/hQjGbGPkjEZ4dkkRBJwIuKWiz+VyT2cymf2SgFYul3vBtu29WRYmUowdO1b5I9lv4zaPJMgvMggCgoAgIAjEh0CafffxoeKvZ9jC4QfMd/5gf+HMz76gL9b7z0zYr3sXGtenF705YwZdfOGvqWltI1199dW0xx57KEHnzZunyKEY57LLLqP6+npFDoW+C1KrkzgK+31QwigjEwVxFBFH4eeP81wKcqp+WVLP9OfpXPfFdKKWCC6DetxSKhdJpwENLS0be9S0ZLubY043cvNvsG2lsRlkIOtIv+Ng/zDyfHenmqb5C4/DSTVBQBBIMAJCHE3w4oho4RBIq/LJiosznLkTjcXfPoA2vDnTE0jddplCw//xL091K6HS5+ecRdl778k7lZpu3ah+wVJPU4Uxl8kn9957L02fPl0pvgMHDqRddtmFhg4dqhwEb7/9Ns2ePVsZgEEePfPMM5XSDAeCGHk9QV21lfg7j0Mepxv0AwZH/kIbIY36QU7quiGQZEIQHA1hSday6pWPAAgduLgBRzsi/XCksSAzj4o4iohdme8fQwOvuY7mDhtIdnMzOS/1zB07kuy1awuK2XtWq54BgxOnLg0yL2kjCIRBgI3P+J5B75AiCAgCgkA5EWBiYj7HD0f9gwMrTGQSfY5uUUTKiYFz7EgijmqddqkxaIe+3ZM0xcTJwhFHo3ZACnE0cUsduUB4Nulp7vMNADIp7Iv4kZJOBPjiAaTHma5v3/aAnJ4nlDaSJVKVEhHy0xp6ZDSeB3w3hmG8lclkdvQMglQUBAQBQUAQSDUClmU1Ix5PFJOIO3pkFDLG1QcucoM8mu/8weeIFxd9ThuaW3yL0aUtXX3z+iY69+xf0PvvvK2iip511lmqL/jJb775ZuUjv/LKK1UAErzrIQ90ntNOO43mzp3bHnE0CuIoxuV5Bb0UCsyAXdzp6iGrTh5luTG2J75ASSOO1iIN/Uu2bfcyDOOrZD27ijYt7t9KIDMoM+Zn7VwyF97NS6Zptl8U8r3RpIEgIAgkCgEhjiZqOUSYKBFIK3EUyi4Mh7179y4IB8gMRvfuZHtIoVotxNE5Q/oXj9xVU0Pjln3ueauBnAEj7hNPPEFXXXWVUir32msvOvHEE2mrrb7MpgDnEZTlP//5z+rm1A9/+EM65ZRTlHNKTzXFkQPYUAjlkUP041/+ux59AH9HP/iRUpkIrFy5Uu2zIIZjPnQkMUJkZa5WZc8qyYSgQhGlKntVZHZ+EcBe4RQ4eM8Wi+Cer/+oiKPon4min599Jq1/+y0a8cy/OwxbcKxu3ahuxjvt9Tn1TyWmevW71lK/9AjwewJGXyEvlB5/GVEQEAQ6IuCFxBn1xShnlBLYcKImDIZZ51dXrUOG+chK5xqDdhTiaFE849gHfNZfu3at2IOKrkBlVIAtEKTCfGRSnANgY0xadpDKQD/eWeDdgUxDGskFtwYX27Y9wjCMnvlIoRaiFRBlIF3aiKOMKPtoMPfNmzcfNGHChMf1z9I6r3h3jPQuCAgCgkDlIWBZ1qNE9O2oZibEUXfiKGfeaG6x6bmFKwPDXd+7Jw3o0ZXuuuMO+uPdd9K4cePolltuUZHzL7zwQhVICX7yww8/XOmnsMeD14DLnSCOLly4kK699loVpTQK4ijORLBJ4gcliF0ScoLgCr8/sobGUTijrB4NFgEggJsnwqv1BNGmz+IQbcs+jS429f0+zAefmKY5ARWs+TfbhtFCtt1CiD7qbOSMGo//iy5XmuWSUQSBuBGI0pYYt6zSvyDgGYEoby15HjSiikEjqi377pHU9OorZLvcPq8W4iiWoBjJwxnhq9CygZDRrVs3gkKK0PoffvghjRkzRoXkHzlypDLcg5iCejDqIurSJZdcQs8884wiAF5//fW09dZbqyGYFKr/rkeXhMKIvvJFR2NyKeoJgTSiL1uCugmaIoGjjWJ/4LacFEEgLALsWEc/SYsmt27dOvU8hrOlUGq/sBhI+8pBAO9LPBthSMLzkg1LXmc4f+JYal6zxmv1gvWK6R+F9JdOI0fS6Dfe7tA/E2XwR+gOffr0iURO6UQQKIaA71vyxTqUzwUBQUAQCIEAzlE4CxVKEc76refoHkXk4bMbV0vaRY6oI452qjFoJyGOFt2lcFxHfU4R4mhR2KuiAmdCgs7PJSiBNA6Cc1UsQoSTtG17umVZXxsxYsQQP91alrXANM3RftokpW4ul/tLJpP53ty5c+1Nmzb9YOLEiX/SZcsT/GOVbdt/MgzjDCEjJGUlRQ5BQBAQBMIhgOe9M413uB6rt3WhiKMITAW/dm7jZnptaUNgkPp060Lj+/aij2bNonN/cSbBNwPfOHTT3/zmN+ryJNLUjxo1SvnGoZ9iXNisTz31VEUcnTp1Ku26666EFO34KXRuLyYoCKkYG1lAOcNYkAt22IPoB2e3OArmyec47h9ZTUFW9eLHNdb+h+z1s+MQzb3Pmh5kjjpR8cUsy/qYGu5WBFIUTluf0QikbXpbi2mataUTUkYSBASBUiAgxNFSoCxjlByBtEYbBVBQqqC0BIk8qAO95NBv0/qZM4iam4k6d6Zxi5eXfB3KMeDcwf2oNW7nlqUYacPZAsonFLo333yTTj/9dLUuP/vZz+ioo45SJE9EWWJCKJRx/Lz77rt0xhlnKCUadY855hilNL/11luq7nbbbaeIK7gw/v777xMiTe6zzz64Nd4+/PLly1V9/AsnFBTvnXfeWSmbnJ4K40upLARwYPF7002ijVbWHkjCbDiSHGTBMw7PtaSQkvH848sVYYwMScBZZCgtAjCmwZAE45Uf8uji/b9JG957N5SwNd1bU7vWz19SsJ9CxNEee32Nhv7tIdf2OnklCDk21OSkcVUiICSWqlx2mbQgkFgEvBBHITyeXThD45wetsARhDM+StJIo5ApauIo8kju0r9HWNgqvj3O84hagzN9VIXfudi3YgOKCtV098OXh3kWfgmkiLCEC+lyni7fPqhmEmQ+4ihWw7KsTbgTWWBlEM0qktTG5Vt9GVkQEAQEgepFYNmyZZuampo6+fV/VS9ihWdeKDMbRxxVZ8OlDYpA6qcM6t5ZVW/YsJkm9Teppnkz/fqcX9CMGTNUunoEanjooYfo61//uiKOouB8zIGYdOIoIo5OmTKFcG5HYAecb+AL56BKesCkYjKCOApf1ZAhQ1R7v3ow98/YRX12Kya/Z3tq4ytEGz4p1l3oz22jp23QJoPszWRTC9WNOd2wLOtFarh7L+p33CpquLe/OeanbhFHWwzDuCOTyfw4tBDSgSAgCCQKASGOJmo5RJgoEMjlcuts22710qesZLNZRdRBRAyELpfiH4F8xAu/pFGMzGnqb775Zvq///s/Rea98cYbafz48UoR1iN/slIMcgrC83/66afqJhWijsIwi9D8WNvjjz9e3cT64x//qIij6POuu+5SDgYozkh3//jjj9OCBQvaHQMgr06ePFmF/P/GN76hFGLUlcij/vdHklv4uW2JAxL2Jw6BXm6pJXneIlvyENDJo5AuKZFH8SyFLEl00CdvFUUiJwLFItbyxQy8Xzm6N/6W3W5iKDC96h+FiKN1x59AAy6/Mq8c0ElwIYWNbmw80xvgfYEoRfgRHTPUklZ9YzZ0gjglRRAQBASBciPglgbOKRMujwwePFj9GWfyKFI8J1kvfb2hqUPGk7BrVGMYtEu/VJrYwk7dc3ucUWDPi5qMJ1G+PS9B1VV0I5DiDMOkdgAC/Z9TYuoA4bkZ9V6tugUIOGHbtp+oq6v7VsDmqW8G4mhLS8t5W2211e/cJmNZFvLpDsg30Wom3aZ+8WUCgoAgUPUI4B0AEOAblRIegWK+RE6NvshaR7MbvNnvsECZTjW0be9uNL9xA61Y30yj6nrQ4J7daPq999Btt91GEydOVGdqkDgRVfTQQw9V/hr22XDEUQRVmj9/vkpVzxFHORIqAjZBb0XhiPpeUtnjvAVb/fDhw9tt4EH8VpAffUFWZ2TQ8CuTvwf2uRWVueHuOMXo0Ldt0GU1neYcSLgAACAASURBVAae2bJpZXcQR/EhArPZtv1XwzCOME0zuluRJZuVDCQICAJBERDiaFDkpF1iEUhrtFG+9Q3FR5TnYNsrStIoJIDiCIX1lFNOoQ8++EARRqEcQ+nm0Pu6pCB4Qun97W9/S//85z9V2thbbrlF/fvDH/5QET233357RQoFwQP94DOE98ctq3vvvZduuukmdWPqoIMOUmnuoUQiiumzzz6roqNcfPHFtOeeeyrFGgqulMpBAA5NrLGXNAn6gSYq52flICkzCYsADvF4njEJLQl7jEl/mBtk06M0h52vtK8eBPhGMUcUR+QmnSSKPY9nMD4HOR97Df9HNHNVunUjuy3CmFfUvBBHV5x8AuUeeThvl1764MbQI3GJBd9bNsLhs+EfnkedN64iMmpo3uTbRNf0uoBSrwMCetQCIY7K5hAEBIEkIOAl4qhOsIpSr+XIo0m71PTaqrWIhRrp8uwqEUcL4gn7DvRK2HeiLHzuh/0JtiEpgoATASeBFJ9jr/CZBnZIvnjudvkcgQtQFyUpmUYqeJWbTdMsFFGzYqeezWYXGoYxEqTlrl275oYNG/Zl2i3HrLPZ7NuGYWzvBoYQRyt2i8jEBAFBoMIRgM8eRD0EzwlSwrQNMl4a2nBWtnzp1pmkubnFpn8vWkl2vjSdRFRrEO3cb8sME681rKPeXTvT+L4ZWvzpbPrpT3+q/JfQKeErv/LKK1XaeA6yxMGVwHVAXQRXgq/8gAMOUG3Y7n7ffffRCy+8oOzv8IN/+9vf3sKO7bYG8J9irNGjR7d/DNs37OB+C4i3KKXkYoBvgHUpFgjIbrg74tP8luhgO9T0P/7GTCZzuiKKgqza99hsXV1db79YSn1BQBCoHASitSRWDi4yk5QikFbSKOBmRQXKUtg09SldvsBizxk2kChP6nY/ZAtdAFZy4QBAlNDFixfT3nvvrUiebHh1Cszp6m+//Xb6wx/+oIihN9xwg7oBBeIoHEvbbLMNTZgwQSnLHFIfB6ZXXnmFfvWrX9GgQYPozDPPpJ122qm9e4z3l7/8he6//34aNmyYkgHGXTfyamAQpWEiEGBSE6I/MGnPKRiITJz+TlLWJWLZKk4IOI7wjOE9GPQAHhUw+F7AEQu55P0YFarV2w/2EgxKcKBij+NmMxvT8j135w4bSGOXrqR5Y0dRy9pGX+B51UMaLr2ENi9aQJsWL6bmFctp8xdfkN3URDDkbLW8wdeYzsq9nv8fMlo2kOpMFYPmfWVaSY1joSYgjRODAL4vICigCHE0McsigggCVY1AsUgrAEcnvUd9fuKsMUkij8LB9+U7P5rtIcTRwjjCcYv3Y9RR3TkqjRBHo9nHldwLO6ILzZEvmOE8hOKMsIRzP2zSHPEJexrnJsl2VHTn4Fa/l2hMS03THF60twgrWJZ1t2max3GXmt/kH6ZpHsp/z2azOcMwVpqmOTbC4du74jT0eGdiP2kk+zdM05ziNqbTxyOk0ThWRvoUBAQBQSB+BCzLWk5Eg4KOhMiW0F1gj4r6klZQmZLQzssFSj5LfLTKoiW5LcmVvTvX0MS6bnmnMxOZLAyiSf1Mqqu16ayzzqLXX39d1QfZ88ILL1QkSD3iPXRSlPPPP5+ee+45RTA95JBDVD1EHq2vr6dp06bRHXfcoepdcMEFKmqpMwCCm1AcKRQ+cvhIUbA3vEQrdfbHQXxAvOVLVHGvq26XwPh5dezV/0dkt8QtDlG/4xCcxbAW/9mmzQ3wGhjU71j1t/gHlxEEAUEgiQjIlz+JqyIyBULAsix48ovmd4djIYnkTCaOYvKlvOUSCOwENFq46460acGC/JIYBo37bFVgSZk4ioPJcccdR8uXL6f999+fLr300nZl1Nk5E0c5ciiMrFOnTlXKMIijUAZPOukkOuqoo9QehLIMZRFjXXHFFfTII4+oeieffPIWcmN/nHPOOTRv3jy69dZbadKkSYEU4sCASMOSIACjPKI8gLTn5nTSU4gXu5lWEoFlkIpGAPsQzyqUoik0YkKCnfFiHIoJYOnWMwJLDzuEml79j+f6qNjr2wfT4Dv/z1ebuCpnnjmcnCySRTveJUbXuACv0H45Eq/oIBW6wDItQSCFCHghjqp3cq9e6twdZcRRhoudmV4yR5QC4tcamqhgSJkAQghxND9oINvholscdjzet3CGSsaZABu3CpsUI5AyOZQvzEGnw99gz8xX9OcmnnP40TMbVCHMHabMznUPwSw+N01zYCnxaks1elldXd2vMK5DRts0TRVutu3vjaZpZrzIl8vl1tu23crY2LLAGN/f7QNc3sAPLss7CsgKD5mmeaSX8aWOICAICAKCQHoQ8PB+LDgZRK/kyPtx6NvpQbKjpLjMDV/iwIH5VQvWC7MbNtHrSxvUebhLjUE79G29EO6lvLZqHY2p66F+pk+frjJyQn8899xz6cADD2xPU899QafEOK+++qoKqrRixQqlO8LPBJIogjOhDwRJAvkT/nKvxFGMgQt7I0aMUERikEahVwQtsCUgqx2TUIP246edF7tEz5dPpJoNDZTb/hDqMfsFMnDpq6aWjI1rqXHyQX6GK1y333F/IKLDqOHufuaY043Gxfc0tdidNpgjj5aoo9GhLD0JAqlCQIijqVouETYfArlc7slVq1btjxsaxZTHcoQg97JyUHigVAUN1+9ljEqrM298PbVYWddp9T7hJOp/6RWBp6yH1UfE0aVLl9I3v/lN+t3vfleUOPrHP/6Rfv/73ytl+LrrrqNRo0YpQiiUWNzC+trXvqYUaii2UEqh5IMs+tlnn9Epp5xCU6ZM6RDtD3UxPvqFwo3IpLil5eUWVmAApGHZEHBzfoK8x8RkCAYjPacbK5ugMnDFI6BHt8VkC96EjAENJo1KavoYwJUufSMwh9PV+2jpNdqojy4DVe3x1m+odvV7WxBH1/caT5t2vTJQn9KoOhFwvhd0FGA4RsG/zh+c0fA3/CtRq6pz78isBYG4EIAdxUtUeo6sF3XEUZ4XMpXgfAbnnDOKX1xzz9cvnHtRFyGO5kcUaw+bTb40kWHWwotjMUz/0rayEcCzSCccc+YanjV0MpzxUbDXUPA3vjwK3U0nmPLld9b38C/2Pp59aS4q0pJlFUjgmnd2HYigHvp43zTNyeXGSpfTMfdlpmkOCyqfZVnPE9HXC7X3QrSXKFdBV0DaCQKCgCCQPAQ8vBuTJ3SKJIIfEfoeR/l0is4RLltsm9Y2+sugxX3hbDmwRxfatr9JK1euVJk54deePHmyGpfT1HN9nI3AcUBQpU8++YTefPNNpY+Ct7HnnntS7969lR8c/UDnRNAl1Pfq6waRGBk+oaOGzcoAWwJ8+PgpVQEuIL3qejjGzjxzWGu8B4211dK1J9VsaNXVuWzqN4rWj/xKaHGbjUEbau0VXckwyBx9mnDFQiMqHQgClYGAPAwqYx2rfhZz5861oQR5IY4yEaUYwbSUoHKEiiTJVMr5hxlr7uB+rlnYwpI1mDgKUiduPSHS5y677KJuSbFS6pQbRlgofbfccgvdc889Smm/8cYbVUp6Jo5ecskltMceeyjDKoyuUK6hQP/kJz9RkSaRqp5TgOr9QxmHUoxbZIiAesIJJ2xxmysMjtI2OQi4kdt152O504YnBymRpBQI8M3UUkeXE9JoKVZXxvCDQD59w62PKNLL+5GtWF1lfMpTJOpoMfTkcx2BYlGs/KLlJJuivU46FcKpX0SlviBQfQjA2YMzOBxQ+YqeEi6OiKM8LqJO4tzet2/fkqW7c5vza6uQhjAIByoPgoZBu/bzHpWm2nYh0kTi/Rh1mnrgKMTRattN8c4XdiXWs6Bj6ZeRcVGZo3nhohAc+SDas3O7kGTok8mj3Ee8M4mmd9jiR48eDdLoQyraUt5HoPG2bdt4CE50VNlomqaKumlZ1j+I6JBCklUDIdILQYgvy+P55kZ0MQxjYyaT6RDN1LKsO03T/FEb1ncRUSfTNI+JZidIL4KAICAICAJxIGBZ1sdENCGOvqXPVgTYj4jzJ1/80bHhs0QYv85bq5so06mGtumfUeduvUDvc+p+OBNDl4RM0Dc5Wn2hNcMZGud0thEWqgudlfWHsMRR4FfqgCXAkP3/4B50f+9K6rTyNc9b2u7UhRq3O9BzfbeKIIa1EDKhtjSSTb0QbTRUh9JYEBAEKgYBeRhUzFJW90SWLFmC9CqpBcFrerXUTjBGwT8d3E+/hKNG6nXIf9HgO+4OPSqURii2CLv//PPPqxD4CKOPlDpQSp2KLCusv/zlL+mFF16AAZKmTZum6hUijs6aNUsRR0FI5VtX+YSHUrnjjjvS7rvvLsTR0CuczA5wuMKBi9NM6I5OIY0mc80qWSrnYbYUc60m0mjP135ONWuXUG6fv5UCWhkjBAJzhg5oTfvaFlWxUFddxm1FI1/2bvQJIZanpoWIoxu7DqENe93iqR+pJAgweYDTQUFHgf7K/+J3tx8gxxGrokCxUHRTjmyqEyOiGFP6EAQEgWQigKgnuMBZiDgKyRFFBM60sOnsiqEAIiueP+W8FBx5xFGbaNcBpYvCUgzjJH2Oy7+43AsbUZTvOZ4jyKh4x8I+ABuUFEGgHAhw5FLsRTj1YSvFsxT/dxII4ABPemGSP57VY8eOLRptVEtF/xERjef5maZZy797IUyWmzjqjDQaxzp5wQG4Y5+AbIz9g/3l3EdtZwdFILUsq6Vj/K0tJTcMY1EmkxkVx5ykT0FAEBAEBIFgCHh5JwTrWVrpCPD5E+dhkCq56D7FsARL7lMnp7LtLd9q4GyEsxJ85vjRbXVsN0Rb/fK4l5XViaO63on5Oku+jEc8PnRCzIkj7xeai/OsV6xv7ovnp/fNQYLsd24gY/4/vUy7vU5zz760bvyeHdpk3nmUNpsDqal+Fx99tdLDzDESbdQHaFJVEKh4BIQ4WvFLXPkTtCwL4RS6pXWmSXAspBW7Zf9zFK3793NbiB822ih3yKnBH3jgAbrqqquUMQup6nfeeectQudDMYUCDMfViSeeqMLtH3TQQYQIo1jjQsTR2bNn049//GPl8Lrgggto7733zut00FNFwWCrK6huSmha17aa5QY5FNFlsd9gkGfiXpibgdWMp8w9HAI4PHO6jlI4gXBgx3eg1Lc9w6EUvLVO6LM79aTm/jtQ07ZnBu9QWsaKwOJ9v04bZr1fcAwcrsYub4hVDr+dFyKOoq8FX/1DLOlV/cop9ZOPABNYwl5k4YgDhUinjEaURJxChFOJbpr8/ScSCgJuCOASLs7RSG9XqEC3RL1SnKlgE8BzDmTCcpTXPl/XIcVdFDJIqnp3FBGxEO+PuNZaiKNR7F7pIywCejRSZ19sC2UiAYjU0BOTXNgODxkHDBiwgYg6RLd0kb1FJ4m6zc0LOaaUxFGWxzCMGzKZzBmQOW7iqGVZ84hojNe1x7MTl4ZBQnZ7hrplYyrWdykxLiaLfC4ICAKCQDUj4OW9WOn44D0Gv16fPn1inSrep9Bt4EvUM1nmI1jGKoyjc/h5cP5G9NGoSjvp0rYVMRWFM4HqY2BcXL5z6qVYE2ADWyM+Y387fO1uBfXQvzOiq1u0VejFqKuTWN3k4EutNO8Rondv8g3NxkHjacPQidTrvccJ6exr161p7cOoodz2BxftzzC+jIvRQt2p95iThCtWFDWpIAhUBwLyMKiOda7oWaZZCV27dq1K/QOlI0rlqaIXvG1yC3ffmTbNg02qY+m2yxQa/o9/RQIBG0DnzJmjIoKCNHXkkUfSWWedpfpn4iaURyibWMdHHnmErrjiCvX7+eefT//1X/+lUgYce+yxaq31VPVQ6kE2haHs5JNPpoULF6q+MYZ+04qjOGFMnTjqnCQ+g7KbptRQkSxUBXaCPYM9hZuCpXRyViCUMqWQCHB0uVI42TliT7WQRrE0boS+TcMPpPUTfxxy5aR5HAjMGzOcWppwX6mVj+FMAmv07Elj5y6KY+jQfRYij87f/o7YCA+hBZcOEoUAp7kqV+Qzr4TTOMimrIfrOroeMQF6fb6IA4laRBFGEKgwBLymlytlFH0Qp6DXeiG0xrEcr65at0VWllDjSMTRvPDBSYt3U9T2PD1CEAYPe2Ej1PpLY0HAAwJ6KlQQAZNsm2RCopdoozz1QoTEQhExbdu+r66u7vseIIy0CvtKWO5sNvuMYRj78CC2bT9dV1e3f1SDWpa1Cenjg/SH9UAWOdiB9BKEOIr2Qh4NsgrSRhAQBASB6BCwLOtlItojuh7T2VPQ91iQ2bpdpmTdDHYq8BC4oG6psmMgurhlWSpYgVtE0CBzRRsmj8Jfzz58RFX9+OOP27ucPHmyIodCBt1WB3882qAu/j5y5EhFuIWd082mBz8/dBSMNXfuXPX7uHHjFCnYmZWUCawIKrVixQrl20VWUujGkINLO6l33XKiJ4/2DUNz9zoymjcS1XQiu7YL1a79MoAFUtkjKqmf6KOSqt73EkgDQaBiERDiaMUubXVMzLKsN4ho57TOVqKNhlu5ZUd/j9Y981SHTqKKNopOoViy4erSSy+lxx57TCm5Z599Nn3jG99Q40KZ5ND2UBwRMXTevHk0adIkmjp1qlLC8xFHoTCifyifqDt9+nTabbfd6De/+Y26icaRj/g209NPP03vvPMOHXPMMTRkyBBFIsVYUDohw/jxrRmTnAprOJSldTkQ4MMe0tXjwIESd1rFcsxTxkw2Ang+8Q3MUpCEsO+r8SJFt49vo85LnmzfDEIcTfb3gqWbM7hfB0GNzp1p7OLliRc+89x/E7XAr/dlkYijiV+2xAjIhmfonvlu4ydG2DZBWE/XSaf8N/1f1v2jkt8tuin6ZuIpE02LpfeKSh7pRxCoVAS8Ekcxf3YwwXEWN9EbGSRAnIorEmWh9Xx91botLreEXX+JOLolgjifI4oObDfOCDRh8dYvj7KjMe49W0jmhoYGiU4fdlErvH175KQ2XYcjQCVt2tjL+C7V1tYuGT169IhsNvukYRjFCJQPmaZ5hHMulmV9TkQ4FOb1r5WLxNhGHLVM01ThuF2Cbqw1TbNXVOsTJqgHnqMoUUZkKxfuUeEp/QgCgoAgkGYEwrwT0jxvp+zw/aM4z4NRE0px5kQWBJxH4LtGKRRtFOPDFlaqcyp0LxAzOaNd2DXGfHWdAcGacHZ69913lV8d2T8w3jnnnEP777+/OpOz/RLzBnEUeuqFF16o6qLeNtts037x0ykfCKLwzz711FN02223KZvCRRddRPX19coPr5/R2Nd/8803E3z52267raqLtUFdvWS6tBB1rSP690+JvviS8BoWH26/cWA9bRi2rafujNoezZmRJwa6AORpAKkkCAgCqUFAiKOpWSoR1A2BNCuhTBotpZJWCbto3sRx1LLmC+oyYSJtnN1Roeo8diyNegVc4ugKK4aLFi1SpND58+fTiBEj6Dvf+Q7tueeeSsFGRJGZM2eqaKP4F8rjr371K/ra176mlHAo48cdd9wWEUfhAOD+33//fTrvvPPU7S8otN/73vfUbSe0h+IPRfPhhx9Wn5977rkqnT0UXkQonTVrFg0ePJguv/xyGjVq1BYKa3RoSE+lQACHDRyosI/49p+QRkuBvIzBCLCjUkck7jT1pTZaJGm1e73wQzI2We0i5fZ9OEniiSwuCCw78jBa9/KL7Z9EeWmlFIBnnj2sQ7hUa+B+ZEw+pRRDyxgpR4BJV2lIQxoWao74rxNO0aeTdMp/Czue3p5Jp/ibHuHU+X+dhIrPykkqinL+0pcg4AcB6JBwDIHYXqww+R3naD3iR7F2QT+HzQfPDHbgBe3Hb7vXVq3z26RofSGObgkRyE5wREYVsYf3MM7+2DdwMCbBDgASNC4R4n1Y6r1cdGNKhcQgACc8SAooy5cvp549eyZGNhYEtlV8p1AGDBjwiGmah+H3Ir4F3LhbaprmFinYC0UaBXExl8v9OZPJlDzaKOaUy+UWZTKZkTx35xyjIlZalvUAEW1BqvWz+CBSwN4U1bO0beysaZq9/cghdQUBQUAQEATCIxAmAnX40ZPZg1uEz6iCZ0BHx5kEZwf9PVqIOAp9KOpsCYWQh58TviYv53UvK6hnZoCvnIM/zZgxg84444z2bJxf+cpXlL8cuODsz2csJo7+/Oc/V1FHp02bRhMmTFA+fJS6OnXnpr2w//6hhx6ia6+9Vum7d955Z0HiKMiiIJoiuBTIpm7E0fZLVx//ieije7xM3XMdu7aWGid/23N9VJSoo77gksqCQMUiIMTRil3ayp9YmkmjrIRglaB4RHmrttJX3hnhi+eLh9nY5V+GZI8SB74phFtLN910k1Ioccto2LBhSpGEkWvp0qVKSUeESJBEQSzltPJwGP34xz9uv8m0xx57dFBW0T8UXiiTiDwKJRbkVPxgf0CZRxp71DnxxBPpwAMPVAoxDgY/+clP1G0qKPtQcoU4GuXKl68vPCN04mgpouKUb7YyctIQwGGWb4HCGRp3mjk840B2gSMyyvTCScM1nzycQlwIo2lZMaJ5Y0dRy9pGJXCc+kdciDjT1jf23pnsnc6Pazjpt4IQKGW0vrTCphNNmXzqRjZVzw8jXnOMHvUU4zHRVP9dJ6ZyFNS0Yi9yVycCOGvD+VPMEeV0MJWCaI3oJzjH4dkJGUtVXm9oUt/36IpNu/ZPHgksuvkF6ynKi2+6c1eXplQk50IIZLPZduJoKZ3MwVZFWpUDAdgtQeBHgZ1y8eLFUZMAI5sWB3Ho1q3bqmHDhg1Ax5ZlgU1a4zZIgBT1ORN510tQcrncQtu2h5qm2crYLVDcfChhyaOWZd1BRCcUG7vY53hfYV0QmCFK3Tjs/IrJLZ8LAoKAICAIdETAsixEQviO4FIaBECGhJ6Oc64zeqium8UdDKTYbKMmjmI8vhDKET/hXwdxFJlC4Z+HXoHPjj32WDrppJOU34kvjroRRxFxFOnl8RlnIOV5xUUcbQ/csmYO0fMnF4PR1+ctXXvQ2kn7Fm5j1xAZLa36u92H+tUfE6+B0tcMpLIgIAiUCwF5EJQLeRk3FAK5XG6zbdu1oTopY2O+sQ8RJOKo94VYOGUH2rRwYd4GeKDBPWJ07Urdd9+Thv7lfu+dF6jJt5aghIPg9Nxzz6m09Yg+CkIVpwE44IADFKkT5E0YvmDkB8EUCvwNN9ygokgef/zxtP3227cTRzEs+oWiiHEQsfTxxx9Xii72CT7DragpU6bQIYccom4/sRMICi+ioC5ZskTVQVh9pLB3hsiPBATppKQIwAmFgwrWE/sCaw2noxRBoFQIlDKqnJ8Uo6WafynH6fH6WWq4dVOmlnJYGSskAqsuvpA2vPsODXvoHyF7Kn3zzPPfJWre2D5wU6+JtHGXy5TOIUUQKIQAvxvKbXiuxFVykkz5+6iTTvnsqDvVo3Swu+HqFv0U9ZwkVOiqThJqJa6TzCl5CMAphMh2TFrKJ6Ge+ruUKZTzpSiME8moI47aZNNuQhzdYsn4smdQUjBfNIBNCXsY/+doiPxOkAukcX5TpO+oEOD9y6RR9AsbJdtSnak5oxo3aD9M+q6vr1d+McuyniWib7r1V4Q46sbQ/49pmnsElS2udjERRyO7oYB3Jc4ZTrJGSDyeN03TdV1D9ivNBQFBQBAQBFwQSHOgpzQuKDIB4VzrFrFbDwpSbvsd/OkgX0Z1r0bPlOeMOAriKLJ4wof+97//nQYNGkRXXnmlivwJXz1sVvDXAzc94ujWW29NK1as2CLaKPZFXMRR9J3p0YWotivR08cSNS6JbBs29+pHNeuyRDW11LjdAa79tlBXqq1ptm27xiB7o22OOV2cApGtgHQkCKQXASGOpnftqlZyy7KQn3xC2gHQo44KedTbas4Z0h9eSm+V22pFlT4WhnsoifhBgXK5bNmyDim7cJsJBcZ+GP/xL5wIaItoIygcxc9J7oQyD6UVewEKLPaHnmaAo9KiTxhjEZGCQ9xztBT0jbboO9oII74gl8oRIID1x17DwY+doLgVhwOOFEGgFAjwzU08b+J29MBJgOdfVAaEUuAjYwgCaUagx4xzqTY7u8MUFu14l0TAT/OilkB2PVpfuQ3PJZhuaodwI6AyudSNhIqJxk0+xRhuBFQ9IqpOOsXvfL4pRVTI1C62CK4Q8EreY2ITzulwspWyMEkJZ3hn6rs45Ig+4iiR31T1HD0ujvkloU9cDsbZPGhqZf2dqs8HdiMmjyZhniKDIOAFAX6+oi7e27CXwj7J9lPe13guQOdAppFyFs0e/6+xY8d+27Ksx4joIKdMhmF8lslkhrrJmsvlnrRte3/ts5mGYczLZDLfLefc8o0dNXE0qmijLC/2Bmyf2EtRFjfibzabnWoYxnjDMOZnMpnTohxP+hIEBAFBoFoRsCzrfSLatlrnX455FyKOJsl+h+BIsPFElXWVfVZ8roePXI84CuLoL3/5S5Wmfu7cuSrQ069+9SvlS0cb6KdO4iiIptBF3HxTcRJH23Xo928jmvNALNvISSJVgbdsIrP+dOGHxYK4dCoIpBsBeTCke/2qUvq031zitDhYvKBG5mpc+LkjBiPnkYoo6rUYnTvT2MXLvVb3VI8JpFA0dScrOziZMMqdoR6US44ahHpM/nQxSioFFvXZsYs63Dfa4Qf/R38gWqGwHPg7SF7iaPC0lImuhOi0WEeQkfkwhPX1Gx2n+3tXUc36FWQ0LqPGb/4l0XMW4ZKFAIz2eBZhHzLxPS4JhTgaF7LSryCQHwFnuvp5X7ld9FLZMAURSFKqK1mqeBHgc4iThKqfT5wkVP1MEqd0OtmUz0nFCKhCPo1zRcrf98qVKwnps5mglE8iPSJe3Jei3GTApVDYClCgZ+OMF1d5o2EdtfgxnHgQxA9xFLo97BpROQc9iFfyKiCe4RkZlADHEbx1wSXLSMmXUQaMEAFcmgc53q3wTRG8WwAAIABJREFU5Xr9s3JdimbSqGEYm+vr65XAeYijeSOHNjY2Xt7S0nKeY64zTdPcOUJII+sql8vdaNv2z1w6vNM0zUCp5qP2zXDghN69e0c2b68dSUp7r0hJPUFAEBAE8iMQ9XtBsC6OQFqIozh7w6fZv3//4pMqUoP9VaiGfuELdyOOTps2jR599FG67rrr1LkbmTr33XdfdcEJtiw34ih0RLdLnoWIoxhfvyTNPICLLrqInnrqKRXp9LbbbmsPAOWcXnv01M/fJnr57ND4FO2gppaW7Xz36szGB/qaY4Q4WhQvqSAIVCECQhytwkVP85TTroBKivpgu2/O4GC30bvtvAsN/+fjwQYt0kp3nKKqnq7RralO7vQikJM4WiiCqN++vYwvdcqPABxuuCGHww8KDoPsbPQiXa8XjyVjY1ZVtWu6CXHUC2hSpx0BENM5TRicOoh4G1fBXsfBuhxOgrjmJP0KAklHwEkctamGVux2b+RRXpKOg8jnHQGQAUAKCHKRxfsoUrOSEOCLc0xA5f+7RT7VL+SVIgIqn990vN1IqXo9N4IqPpfoqOXdtSCOwgnF+yufNKW8FFUIEVwQ5L2EZ2ocBNJyEkeRihAkMZwlShFdtVy7D+cXkJE5O4hXOXC+wvuUn3N8xseZH3sYzkcpgkCaEcB3AvsZzwHYEPJFkPRr34oKE9jlYVfDe0MnDMLfADIpns+mabozYIkol8s9Zdv2fi7yJJY4alnWYiIa7pD5VdM0dw+KazabbTQMI7LwoMhmgOcfLoKUqcwzTXNsmcaWYQUBQUAQSDUClmX9g4gOSfUkUig8B6jKF5yKL6olIWMQSJnw++S7ZOQVfj2SKmdndCOO3n777cqXiqijL774Im2zzTZ09dVXq0t/bNPUU9WPHz9eRRz1ShwFMRVt3Ar8aJdddpkn4miHLBT/OoJoQ6svN85iHP6s8MLiBFj6FgRSjoA8IFK+gNUkftpJo1grPT09SDKVHIEhyr25+MB9acM7b/vuMqo09b4HlgaCQAQItBmsVU9BjOqZpw8j0t7yuX0fjkAq6aKaEEB6ORy+OZpxXORRIY5W066SuSYFASdxFHJJ1NGkrE4y5eCb8EIcTeb6VLJUzsin/H/M2Y2EyliUioBaDHvnBUAnQRXt80VSLUZWLTZ2NXwOGwscQMWIoxwNLwlRHSEDoqsx6Rg6t5/0vCCfoi30dDeSzczVTbQ54pCjXiOO6javSs6wwxFpOAtMse9aezQZrSK+34iU4+dyaLFx5HNBIGkI4Dvi/J7g/Ry3jaEIDi+bprmXXgc+B6+RJ53+Ca/tyrU2lmX9jYiO1Mb/zDTNoWHksSzrIyKaGKYPvS1snsh0EzSKcxRy4N06ZswY8ZVGAab0IQgIAlWFQDabnWEYxk6VPGk+fyXlfANyYjabLZjJwg9xFORS+H3iutiIy4XgQ7ilgvezb5hoqdsl8xFHMZc333yTLrjgAjW3Y445ho477jg1HOarE0cnTpxIuJCKSyzOyKjOiKPQY9EXMkW6FUQzffrpp2n27NlFI46iPWebpLeuIVr4hB84fNfd1HUgdfn2X0TX8Y2cNBAEqgcBeUBUz1qneqaVQBrFArBxGUpdUpTMtGyMFT87hXJ/m+5LXCGO+oJLKicQAT444NACpxJHysl3U7DbBzdS58+e32Imdtd+1LjXHxI4QxEpyQg4HZxwasKgH3WphnSWUWMm/QkCYRHo9fz3yGhe37Ebo4a++Nr0oul+w44t7dOJQJJIV+lEUKQuNwI6ARWy5COdMuE03788j6QQU3Vc82WpcPu7n7oYw2sfbsTYQu3z9Vso4wbPGbopCJhebCscTT9J5HeQP+FE4xJF+j709dbqJtpYJuIo5gOMy0n+KcWzBucXkHaLEZYhizOFN/YtnL2IyChFEKhGBJjIwHMPclE6BG6PmaZ5sLO9T+JoC9QI7iPpxFF9rpZlXWma5i9D4NfeNEpfjZ/3eRSy5+sDfhtNp5hJRDsZhnFHJpM5Kc5xpW9BQBAQBNKMQDUQR7E+fEHOy9kz7vXEWQSl0PmR9S2OzFlIprgv/61du1b5NsOeEaEzMmGT/aOFiKOY8/XXX09//etfVTtEHZ0wYcIWxFFEJIWMwBVRUfWseDpx9KqrrlIXODlLXz5MOfjKdtttVzBVfYez4rKXiV7/TaxbxzY6Uc1hTwovLFaUpXNBIN0IyAMi3etX8dJblpXDpYtKmmjSbielCdt540ZR18nbU9fJXyG7aR1tmj+fNi1ZRJvmzXOdhhBH07S6IqsbAkwUdX7GRFLn3/MSRyVVvWywAAjgYIzDN/+gCxzyOYUinKAw8IeNkiPE0QCLI00EgZAI9HjrIqpd/V7HXowaWrXnfUUNYCGHluYpRSApaZ5TCp+IXUUIMJHMSUzV/w44nMTUfH/T/15FMIaeqhvxlDFPQro+fYLQrUGAhXxROCLfXt1EG8pEHA29cCnoAOuFdNde1oozOGBa2JM4N+E8JUUQqGYEYGeAUx52Bo4+iuhMMZdHTdOMLI2uZVkbiKhLm8yzTdOMLPpmzDhE1n2UxFEIBdIKMrNhfySxpIkgnET8RCZBQBCoXASifh9ULlLRzAxnWZwnir0z2yNZEqlLa4UyyeHyHy7F4Yyjkyajkbj1HMSp4L1mbHAb27IsGjp0qNIf2UeVjzgKcifqLV26lM466yxasmQJHXDAASrSKOTRI46COIr+gAPOenpGE504es0116jzHPopVN566y2l13ghjranq2/ZRPTk94nWf3mxNCr89X6a+k5Zt3mHc9cQ0TOmaf4wjjGkT0FAEEgvAkIcTe/aVYXklmW9RER7VtJkoTBImvpoV3Tpdw6mptde7dBpp9GjafRrb0Y7kPQmCESAwNwRg6n7LrvS0Acf8dQbDOog6KHgUMMOT7cDX+a5o4haNm/Rry3EUU9YS6X8CCB9Jg6ynFJTj65TzPhQDFd5LxZDSD4XBOJBwJmuflOX/rR+7zviGUx6TT0CTH6JK/p06gGSCQgCZUCA9bF8ZFUWyS06ar6IqX7+7ifqqp+6cUOZNOIozxfONI7WmS+SJfRmnA/xLM4XYeadL5pofbMdIYw27dq/Z4T9pbsrRLpBRJpiEWJh98OlCxR5d6Z7zUX6+BBgUgPsDPhexVg2m6bZOYr+Lct6gIi+Q0R/IqLdiWiraiQVZrPZNw3D2CEKTNEH3oEgeTgj0kbVf0T9bDRNsyv6ymaz9xqG8S3btp+tqak5PJPJMJE4oqGkG0FAEBAEko+AZVm4kb5dGElBBgybwjzM+Glri/MgyJIgehYrbMdDpoN169YVqx7r516ipBYTAHtl2LBhqhpHrM9HHGWCKs7VDz74IN18882Ev5199tk0fvx4uvjii+njjz+madOmERNHoY865XSmqsdZ/IYbbqDJkye7igvyKQimzz//vKdU9eikneTbtIroneuIlr9eDIrgn8NMUENkHPas8MOCoygtBYGKRUAeDBW7tJUzsUq7seRHsaucVYx/JvPGjqKWtV/eUO990snU/5LL4h9YRhAEfCKw4menUO5v0ylz2BE06Nbbi7bmFAlIp4CbgR2MqDhMzP8n0YJHiTZk8/Zl13anxm/cV3QsqSAIuCGgR8rRP9eJzGGcoYjEjb6KOV9ldQQBQSBaBEActbv0oeY+k+izEScUJKFEO7L0lkYE+AJBvqjnaZyTyCwICALpQsBJpoTjCDokoqI4ianO/8OhBCdPklLVu6FfiDzKn3G7fBEv389uoLWbokyDXrnE0Wy29QxdV1fn+cuAyIh4FyLKT6HCZ6gSEOI8yy4VBYEkIaDbGUBmAKkhprLcNM0hUfZtWZZlCsuFovTZgACC56uXaM5RrmWEfUVGTo5QJulKEBAEBIFYEYjiPQB/Oc5u4hfwtlTACxctvKghqAeyZBLOwPyeZ9nxzgdh0k+Bvjho0CDVpFiqeswbuiWInxj7/PPPp5kzZyqS6MEHH0x///vfXYmjiDyKvlkfcSOO/uEPf6CxY8duobvCXoG9fNFFF9FTTz3lmTiKdtCLlQ3j/VuJ5jzoBxbfdY3DhTTqGzRpIAhUCQJCHK2ShU7zNKNQPpM0fxj7YTgGCUxKtAjMHdyPOK6GpKmPFlvpLVoE5gzupzr0sk/hzEJERz6s5EtfT48dQbQxP3k0t+/D0U5CeqsqBHSnDg7d2JMgi+p/R4QQjkjqBxw4/UGKTrGDwM90pa4gkEgEkCIXJAjRTxO5PIkQim/Ah40ynYjJiBCCgCBQEQjAaQaHkBfSHzI4gDiaBhIfE0T19IOYq1tx059nrVlPjZtbIl3jYT0604gekQTri1SusJ0xrn7OIUjhiFIojWN7ykGi9jSKYWUN0x42BS/fkzBjSFtBwA8Cul0rbt0yrmiglmXhYVAXV/9+8Cxn3Sj9NklPV+8B55wQij2gJFUEAUGgIhCwLAsHjlAcE+io8C/gjOZHH68IAANOws+7Uj+TBPXbBBTTtRlsz1hvXOoEmRXrjiA5nG2x2Fioz2caL8RR6Jh8gfSNN96gSy65RJFCd955Z8KZzi3iKOSCnEhXj4L2sDk89NBDdO211yqbwp133kn19fXqnMe+MJA+UQ/18xFH3bKwYDyU9mBBDe8TvfjzYlAE/9yQaKPBwZOWgkDlIxDqpV758MgMk4BAlAaIJMwHigkUChjJ/N6oSYL8SZdhwZQdaPTrbyVdTJGvyhHwQxx13nLjg8TKG6+j3LPP0ti/P0rUvIE2v3wBdVr9Tl5khTha5ZsugunjAOuW2rM9nQaRIp5hz/opIKIijQdSrOBwLUUQEARKjwCMtfj+yg3/0mOflhH5WY9nPPaKFEFAEBAEyo2An2grSUrT5wU3Jo9ylFXn5axCUXk+sjZQdmO0kfsGd+tEo3tJFl6sHRyJWA+sjVvUUd1Bm4ToPpAZ3xVxxnv55kmdUiKgX0KNkzwaJ7GzzWexwDTNMaXELmljWZb1EhHtEZZAhGcViBrOCONJm28Ref5tmuY3UiaziCsICAKCgC8Ecrncc7Zty7POF2rhKwcJvpG0S+A8Bx0NnG1xbsL7nwmbTrRA2ES0UtSFLwnRR1EKpaqH/RJ9gtCJdlOnTlWRRtEG46xYsaI9VT10UUQXRT3YPPl3lqsYcRSyQL58xFH0iTk4yaP4O8i0HB1Wpal/9YLwm6VADxJxNFZ4pXNBINUICHE01ctX+cI3NjZe3tLScl6lzRSGECgcuEnjJaR8pc1f5iMIVDsCTBylmhoat8w9eoyO0cqVK9Wzgm/fwcC+4OQTadOs92niqzNUVRD6un58B3VZ+iQRYu/abVFmDKLcPhJttNr3XJzzx0Eae5MPvm7k0mLjY4/LOzE/SjAewEENw0iQqK7F8JfPBQG3SwqCiiCgI8C335HiCUZNKYKAICAIlBsB2FXgCMOl3GKFHWZBLjkV6zuuzznzBPqHwwuOJi9R+j+2NtCaiImjA7t1onohjqqlZlIvfncjYyYtsg/khINWbI9xfVOl3zAI6OTRIHaEYmMbhvFSJpPZu1i9oJ/ncrm1mUymZ9D2UbazLOsBIjoiTqKsH3ktywKjo/gLuq1T2DkaGhoqgTiqZmQYxrqk7A0/6yZ1BQFBQBDwgkClBXvyMuck1EGUTJxn/VwIS/oFSswJNkb4lfJFngXxE74RLrpdshhxFG043fyCBQvoF7/4BS1atEh1hX6nTZum0tfD54K+cG7CD+QZOnRo+2WWBx98sGDEUfRXiDgKPgj6hw2D5zt48GDFE4FNHm1x3qd5/yB698ZYtltLj8F27YF/romlc+lUEBAEKgIBIY5WxDJW7iQsy3qciA6spBmyIYTn5EfJqyQcZC6CQDUj0E4cJaKe+x9AQ+69ryAcOFA4b9wt3HEy9dxpZxpz3/2qLQ4ZSDnB6Q3UYWXun2nD2O9XM9Qy9xIhwKnmgkbVcdvjJRI98cPAuOEkRHA6Fxg18CMkrsQvY+IFhH6KyL8ScTTxS1U2AZk4moT0VmUDQQYWBASBRCHgJzJZmqMm47kL5xj0P76oxVH68X/84KzIzralzZ0oG23AUerftRONy0jEUXwBmDhayJYnly0S9agQYRKOAH9f4iCOJoVEWaolsCxro2maiXhYW5b1yqpVq3b3er7kTDQVEHGUl/t20zR/XKq1l3EEAUFAEIgbAcuy5q9atWpU//79hVcSN9h5+ofdFu9LP5yC9kiWRBRnhPewkOC829jYqMiTvXv37tAdgo3g724ZkLwQR5WftC0a6PTp0xUBFGdrnTjKGSUuvfRSmjFjBvXs2ZPOOOMMmjJlipJFJ47efvvtNHr0aEIgFD0DRSHiKPoA6ffMM8+khQsXKvv75ZdfTkOGDGnPUKvO+LnFRM/+6MugQGGB5fY20eYBO1PnvX8n39+oMJV+BIEKREAeEBW4qJU0JcuyFhARrn/sVQnzArEDaa1QCoVdr4S5yhwEAUEgPwI6cRS1xi1vKAgXbt3jUDhw4MD2egt324k2zZ9PA08/k4b8+iKq6d69Q5oGwV8QKDUC7PDBuw6HfT8liOHDT/9prssGHp0s4DYffI4fJpNKKuk0r3p5ZAcBp66uThnOpAgCTgTidOoL2oKAICAI+EUAZEqkp/PiNAOhEsRRlDST3+HoA7GKdT4nZqwrrqQulDM6+4W0YP2+XWppvPlllJdIO09ZZ9CX4OhzphnkacCpyZlC4iDCpQwuEdcFAdh3UOAcdjrGqwUwzJ0vR/J3Kerns2EYGzOZTGQPLsuyVpqmORBR1qqNkOp3Xy5evNgGAUMnUxTrgwNtIDqyHlWsWLuEfj7bNM2JCZVNxBIEBAFBwDcC2Wz2ddu2d4EO4+X85XsAaeAJAS8X2Nw60iO84wwN30ESC0dUhZ7Yt2/fdhHZHolzGJ+z+EMmjs6cOZPOPvtsGjFiBIHYCds2iKZcwMdAW5BTzzvvPHr99dfV/2+99VYVcZSJo+effz4988wziqh63XXX0S677KLOfZyqHv3edttt7cRR+MH4O8HE0YsvvpiefPJJmjRpkuqfL33CV3PSSSfRRx99pCKs33nnne3EUZzl+bIrvXUN0cInIl8iu7Y71Rz6qPDCIkdWOhQEKgcBeUBUzlpW9EwqIfR9sXRWFb2AMjlBQBDYAoG5g/shoXx7KUYexcHIeWhiAmrPXabQ+OdfUn253bwT+AWBUiDAUUdhfIARwk/hW6VwLCDCppQvEXDiCnzwA4MHR5cqhBeTSWEAgTEjqcYhWfPyItD93cupdtVbtGznuySVaXmXIpGjQ/+AoRlFSDCJXCIRShCoOgRwNoIDx0skM3bABI2MnzZwF6zdRMubNkUqdl3nGtq6rlukfaa1M9j2QPbLd2ZJejrItOJeSXIjoABnjKjWoAK6bom1jeP5bBjGLZlM5tSo9k6bb+JBwzA+yGQyF0XVb5h+2F9SaiJrNptdaxjGGiL63LbtzwzDWGIYxtG2bXfD+xklyN7OZrPquwEyRdpLqdck7XiJ/IKAIJBcBEAaNQxjF0gIPRhnKyd5L7nSV5ZkwB/vV51U6XWGaTkTw+YI/ybIorzPWPbPPvus/UIoz5uJo++88w79+te/ViROkDU5QqmOD0ifOMO98sordP311yty6QUXXKAInkwcvfDCC+ndd99V573TTjuNdthhB4X5Y489RjfffLPC/qKLLqKRI0eq7wPqQffBuEwcvfHGGxVxFITUyy67rANx9JRTTlGRSgcNGkS//e1vCenqMV++BKouvK56j+ilM70ubfF6BlFLTXe79tBHJU19cbSkhiBQ1QgIcbSqlz89k68E4iiUBxBiYCCEIRmhzqUIAoJA9SKwaK9daeOnn7YDgBdylx13ohGPPekKCjtH8RzBgWjZ9/6b1j3/rKprHvAtGvvQ39XvIOBJ2urq3VflnHkY4igbn/CvFwJAOedZ6rGhL8BAgVup+k1ZXQ58DsMHng1MKC0kJ6e6h1GEI5TidynViUDm2cOIbzJ8tusftzDCVScqMmsdAYmeJvtBEBAEkoSAZVm0YcMGRSyB3lOo6NFVquWctHDtRvqsaXOkS5bpXEPb+CCOGk1vkW03E9mbiXruFqksbp3BzuYnsl0YgeAghCPTGREPexH7jaMnyoXOMChXZltEOOKsENVOHMUK8zkXvxc66wbdDVET9yzL2mDb9rK6uroxQWWKo12bz6TJNM3WW14xFi/+mTDZZCos6iguZIrvNcb9KF0LAoJA/AjopFGMxoEfQJaDnUhKaRGAfxD+F86m4Wd0nFWYk5D0C+GIbAudgCN5ss4IHQNRSfWotxxJFPYB2An4cinaO/0o+AxkVPzLvlYmQsM/Ar8K2xqALfY56mKvI0gKcMN4yNaF/tGHTuJlYir6wNj4P/pA3+gHbXlu6B/zgI+GiaPttovZ9xF9eJef5c1b1zj8WdFFIkFSOhEEqgMBeWBUxzqnfpZeDBNpmSRuk0ABqYTbs2nBXOQUBJKKwGfH/YAaH/8X8cvYS9RRPlTMrR9BdltUx61nvkPdtp6kCKN+U4QnFRuRK30IcEp1SI5Umjiw+yl8o1SijnZEjW/VAk/g6qf4jU6Kvjn9Kf8LQwh+dLKpHxmkbvIR6Pna6VSzdpESdPXe94vxN/lLVnIJ+fkeRzSokk9GBhQEBIHUIwAHDXScYkRBnfQeRI9KK1BLmzbT0KY/tZ4xVYoLPc+Fof2v9RRqq5oGtaAaiLi29n+jRn3eldZ2gANV2/t3WpbbP+QmBlG/Y2OFk9MWchrDOAeDsw8OR/0yuH4OCnoWilNm6TsZCGCfwmHM5yxIhedUtaarx/z5rBs1cdS27UV1dXWjkrHy8UphWVYDEfWNm6RoWdZyIhrkZTYgdgSJhoa+8YwF0aIUz3MvcwlTxzCMpkwmEzuhN4yM0lYQEAQEATcE+N3i9hme0yDB4SzGF6YExdIgAF0SZxDOCORnVBAfEeUSJQ0XKjmCOYiyAwcOVJwK+EWWLFnSPm2cyaAvQJ/Ws0FA14Zu6ZZ1Df2gvr53OUMb9A/n33HxC5jrRGnYFqDTIwIqzoGmaSqZ8DfU0y+3siys9+v94zOMzRfK2nWff59C9MUnfpbXtW5zpj7bab87eofuSDoQBASBqkFAiKNVs9TpnqhlWauJqE+6Z9Eq/dq1a9XtFP1WTCXMS+YgCAgCwRDgdPNo3efU06jfr/NnvMKzA8+Q3D57U6cuXajbxEnUa889adDZ59K6N2dS8/gJwYSQVoJARAiETc3IzjS5XPHlgrDRAN/9KKKC6kYML9FJ820NnWDK5FIYOqKQMaLtKN34QACGMBgOvURv89GtVK0QBGCMhfET3288i6QIAoKAIFAuBBBZEg4gLxHqOTIJ6uMcVVWl4R4HYbSMs4flue9xsQpQyoijcJbrZxWdNAr9GPqUm5MyVgCkc0EgpQhw1pKodcy4SZRJgzuXyy3MZDKxEWXnz5+/sba2tnMpSM5IV4/9UOxySNLWIJ881bYX07IuIqcgIAgURqBQICecq/ADAl6lPKvTsh+CpqpHO5xT6uvr1VSj8jHEjRsuooDMiXTuIFwi6AgTSvF/zInJo04SMz7LVwrVdX6G8bDX9QsxwLOQ7ypf/25Ea8jJF274QhW9/huiZS+HhleijYaGUDoQBKoOASGOVt2Sp3fClRR1FMoGFALclJEiCAgC1Y3A/EnjqXk1AgQQ9dz/ABpy7315AZk3bjQ1N+ZUdJdJ731EXceOba8756ADaND0B6obTJl92RHgA26QiKNsuICzFYf+IGlXyg5AxAKUMo0Mk0j5XxgzOI0KpuXnFjkbZ5hQCuc5foRUGvEGibA7ZxqgCLuWrioAAXbqVyX5qgLWT6YgCFQSArCl6FE98s2Nn1usX1adDtJwd/KW3ehE1PcHyZPLp0R80Y3TJ8rlCp8ASnVBQEOAvz9RR7WPkqyXzWbfqqur26EaF64t4tyGzz//fEipAmAwIcnLBZEUrcnLpmnulSJ5RVRBQBCocgSK+eIRzRFEfxRc1sPZS0r8CABz+FyCvJP1bBxpsu3BH8E+ogULFnQgbPKlUtgH4opUvmbNGhW9FP6SOAKdIK09IphiTdtT1SPaKKKOhixCHA0JoDQXBKoQASGOVuGip3XKlmU1Qg9Nq/y63LhBAuUsiIJXCfOXOQgCgkBHBOYO7teaMtAwaNxnq/LCA+JoC4ijtbW0vdWk6q266w+0YfbH9Pkd02jswmUCrSBQVgSYOBrGAMHvSElZT+pWLYwfUTvSwmwSJpbitq1OLuXfi/XNkUqdpNJCN4GL9Smfh0dg5cqVar+VIopMeGmlh1IjwMZLRBUGuV+KICAICALlQIAjpRSyo0BPwTOLL7yE0UnLMcfIxkwicRST6xdv5NHI8CvQEfYhCnRX3cEn78hSoC9jVBoCHBk6yu+PYRhPZzKZ/cNiZVnWfNM0x1iW1Yzso1GSUcPKVqr2TBwCYb5UPgzsBRBBSjVeqbAkokdN0zykhOPJUIKAICAIBEagGHGUO+bsRc6IjIEHloYFEYAtnbMf6OnQvcKmZ0oAGXL9+vVem5a1Hvub4DPSU8ZDKCZ24u9x2bQ5iyzGi1s/aY86ioijvbcimvsQ0ZwHA+EvxNFAsEkjQaCqERDiaFUvf7omX2nEUSh5FXZ7Nl0bSqQVBEqMwIKvbkuj355FS//rIGp6cyZRczN1GjaMNi9d2kGSTiNHUq+DDqH+v7mEkMbe/J//pYHX/57mjR1FLWvBnyfqutV4mvTOLNq4cCF9MGmr9vbjlrdGLpUiCJQDASY58thh0p5w2pG4D+PlwMnPmGmMYATDFQyG+NGjl3qZtxupFI4jKfEiwIbeav++xYtyuntnp36aDMvpRlykFwQEATcEQNhDNBs8k9yK7gjD50Ej4FcC+sbqu6lAdr7yTBE3Jfsfp9ILplnn4HO9OiaIAAAgAElEQVQKQMQ8wmZcKM9iyKiCQPkR4LMuJMHFpKjOfYZhvJ3JZAJFCM1mszcYhnGaEx3DMP6cyWSOLj9qpZHAsqxPiKjd2AhSBs7qpUhJjKhbSEWLsWBTqJRi2/a6urq6igiIUilrIvMQBAQBdwSy2ex9hmF8zys+eIfDByC+bq+IBa8HoifekWHOUrr+hf5g50ty0f1N+WySnEUL6eSj1h0Q5bWurk6dYVkXcpJXo8TP6V9Tfc//J9E7N/gbBpnkDntGOGD+UJPagkDVIyAPjarfAukBwOstpzTMCEqG3MJKw0qJjIJANAh8fu7ZlL3nrmg6I6IeO+1ME154RfW36NSTqeGeu6jrNtvSiGdfiGwM6UgQ8IOAng4Uh2gY+8MaHvCuRLSoajY8VVqUPyehFMRSjghWbL9hX3GUUvwLx2LVpZ0tBlLAz2FgA77V/F0LCF3VNBNSTNUstUxUEEgsAsWytrSndWuLBIlUt1WtJyQ04qhtdKdVzfuEcnaWe5NyqnpOVchpEaMkvpV7jjK+IBA3AjppIcpoo5DbMIwHM5nMkUHmYFnWS0S0p6PtDNM0dwnSX1rblNMHg7MpCBmmaaYVvrxyV2PU2opbRJmQIFAFCPh9B+DMhbOa2BTj3xx6WvMwo/H5JUzQjzDje23bqVMndXEUpVgmkTg4F/qFwTYdU+knIHfGWUBWRfRUzBmkVdrcRPTCz4isBd6HtYmMI54VDph3xKSmICAI4CwtKAgCaUCA08KkQdZiMvLtlzC3goqNIZ8LAoJA8hBoT0dfQLRuO+5E6xGN1EPpf8JJNOKGmyj33DM055CDWlsUSXXvoVupIggERoCJRVGlVccNWtx8reb3ZTWRtWAMckYpDUIqhVEFP1VNFvH5LUYEN5B4cTNbiiDghgA/i9IQjUBWUBAQBCoTgXyOIOgPICCxzhA1ASmtaBoNdxMCfCaypDxdPaeqZ+d4WhyvidwLIlTVIsC6Zb5nNp7tQSKQ2rb9RV1dXeBDTTabfdwwjAP1hak2sp9lWfcQ0Q/LsTkrwQYEEo5enFHSeT9ZlnW5aZrnlwNnGVMQEAQEATcEstnsU4Zh7BcEHejH0ImRAUJKfAiAoAv9aODAgYEH0cmYeO8mucBPgAuiKMVkxfsXNku+3BfVvLC34euCvQH/xhHV1CkrE1bxfRoyZIiy2asy7+9En/yVqOlzz9OTdPWeoZKKgoAgIMRR2QNpQsDvTaekzg2KBpSMqBWYpM5X5BIEBIEvEShEHoVjbyst1fyyIw+jpjdeI3vjRlcIB/zkVBp+zXW06o5ptPiMn7XXkXT1suPKhQAOsWwUj8JpD+IfLlvAoFGKlGhx4oY5IGoGIhH5KRLBSEWMUYTSIKRSGHT0SKVMKsXfpHyJwMqVK5WBl29xCzaCgBMBeRbJnhAEBIFyIgAHEKKrgKjX7jQhUjqi/u4Scru2Sg3g/SRU30k5cdQZqV2Io+V8OsjYaUWAI466XTrlZ/vGjRtVJhM/JSzJ07KsWUS0jT5m2D79yJ+EupZlZYkoULjPYtHBC82PI9aBVIz9kcaCCGHYt1y6dOnSVFdX1xoqra1gP1mWtYqI+lXb3krjmorMgkA1IGBZFlho/cPMFc9/RGHEM1xKfAjgHIIShlsAMiLWKqrAH/HNtrVnP2ctcC8wN/hgorZxw9f1xRdfKOx1m0Qc89f1Ccwf0UcxJ1Xg0/jkL60E0s3rig4vxNGiEEkFQUAQ0BCQiKOyHVKBQDabnWsYRn0qhC0gJN9OqeboaWlfQ5FfEAiLwNzhg8jevHmLbhBtdPhjT3b4u1uK+96HH0H9vv8DMg9sjTK69NyzaeXvb2hv12n4cBo9892wYkp7QSAQAiCO4vAcBXEUAuBAzpFGQBxEeg78m7bCEVWQNhXkRS9FJ+IWu1Xrpb9KrAOMdFIpSKb8U2y+bqTSIFFtio2T9M/hjAUZR3TTpK9UeeXzY6gtr6QyuiAgCFQiAogeAh3K+a7i9PQgmzgjfFUiDn7mZKy+W/mUEllSThx1RhyVqNyJ3GUiVMIRgDMfBFEnacF5IcAPeTQKEp5lWbOJaDzDZ9v24rq6upEJhzNS8bLZ7FrDMFrDe/ksa9asUedzPjv4aQ7bD0fy8tMuaXU5StjYsWPb/a7OYChR7NWkzVvkEQQEgXQiYFkWmIiBI3XzrPH8xzM87YEfkr6KUQSlYh2sWOp3r1jApoyCFO5RF+wp7rexsVHtsUIF/pNNmzYp30vUdm7Yz9E/iKNeM6QFxQNEbNg49PnizIlop9CVVdmYI3rie0TN6wsMY5Bx+DPCAwu6ENJOEKhCBOSBUYWLnsYppznaKAwfUFZQoFDgRk8cSlQa11VkFgSqFYGlhx9K6//zcnsMmB777EdD//zXLeCYM6R/6y0yR/nq2tYb7Kv/dC81/OmP1PjSCx1quJFQqxVrmXdpEdDT1cPBH0W6cPQBAxQfmOGISHJKbSYz4l/8cMRMrATmAEODF4IibpJypA0hjvrfx05SKa+Fl570KKVYM6xXFHvZy9ilrsPk7KgNaqWeh4wXLwLs/JVnUbw4V0vvTtJVtcxb5hkcgXzEUX42SaRRF2wb7g4OeIwtcbJd1XJwO2EsyTp9PhicEUf1lNvQ86Ezsh7KtsAYIZWuE4IAyGI498GZi6hAUgojwM9vnbSgk0Y5JSh68ap/RkHGsyyr2TCM9bZt94iivyTvg2w2+1ZdXd0OThkty/oPEe1WatnxHcK+SGu0UcbLjTiKz7LZ7E2GYezTRky+2jTNc0uNsYwnCAgCgoDLMz+Sq2Z49kEn5iiP+L/YGaPfb8gYBX0pzBkqqqAf/L7DLHH2CRMFNR9SOnHUqz6IvkC85IAc7ZE6Qy4HfFM425VqX/N3SA+qgikMHTr0S13pif8hakIQc/di13Slmu/8S3hgIddemgsC1YSAPDCqabVTOtdcLtds23ZN2sRnhxgbu/BvXApU2rAReSsXAdwwE2K09/X9/Nfn04DfXp63gVtq+8nLG6g2k1Ftsv96lOYddfgW7TuNGEGjZ7zjXRCpKQhEhADec4j+BKdZHClP9MNyhzQdEckfRTdeomt4iZxSKH1fFHJWcx8gH8PQxmTSoKRSODrxk3ZSKRv7SmX8qua9l8a5S/TjNK5asmWWLBzJXp8kSudGHOUUe5AXn6f9XRw57gkljmKezdSTVrd8Q005Dt0jqKOa9aFidjuOANO/f2tGT3a+uq1hVFkYIt8f0mHkCOjn1Dj2deQCl7nDQmdmtiMwKRtOelwQKFLmm6YZSaYyy7JeMU1zD8uy1pmmGSjyZjFhy/15Lpe737bto9zIsdls9lLDMC4otYx4BiNSXXskrVILENF4eBZ07ty5eejQoW0hwSLqWLoRBAQBQSAGBKII2ITAETiP6fqPUx9nG0DSg0HEAHFkXXKqdJBzoSMFLaxf4cIb/BNBi04cjXNd3S4bFZMZuiOIprARQDbYDuCvClPyXWYN02ehttAnoBfxd0evO2bMmNaop8+eQGQtyNvNhsyE9d32u6V7XDJKv4KAIFB5CAhxtPLWtKJmZFnWg0S0JSsq4bNE2PSmpiYhiiZ8nUS86BDw6mSJbsTq6GnBDtvR5mXL2idb060b9fvRiTT8qqkq2ujCH5+QF4jO9fU06j8zqgMomWViEOCUoRAoLic+Dv2I9IMSp2EiKKiMAUethIww7uD/+B3OaC+kWu4nqtQxQedTbe3gqOJ1YkKplxQ0nD4G+1P/8RJdttwYs/FRnNzlXolkjq9Hf/Jzwz+ZsxGpBAFBII0I5HPS6JHuYYNJSslms8oJV9b3aoKJo1inz1sOVssVB0awTXTp0oXq6up8bQmvxD8ncRSDwBmJaDZuOiN0xKgyMfiakMfKwEsyI3kES6pFhoCeXUPvVD8n69F8YWMvVIJGB7Usq4WIEGFzj7b+W0zTrI1sognryLKs2aZpTmCikGEYb2YymZ2cYkZBJPIzdRA8EMkrjneCHzmirBt0T0Ypg/QlCAgCgkAhBCzLmkpEZ4ZFSbcp4tyGd3ahlOIIlOAl6EJYuSqtPftDcMbBWSdoYexxPoHPgbOkwvbn5czC2Rf0NY7z/Y1zNUczDeJr4kihwIszA3ix8zvx5X2OtnyB0Pca4IxudCbqe7TnpjpBlxuNHj1a+ZfoxZ8TNbyft6/5298xtb6+/heeB5OKgoAgUPUICHG06rdAsgEotaEiCjSgyCDqIhSnOBWmKGSVPgSBqBAQZ0NUSG7Zz5zB/dr/OOCUn9Lwq69V/98wdy59OHnrggMbnTvT2MXL4xNOehYEHAiwc8dLRM2w4OFdi9uxKCBZIk0LDAAwpMDwEebWbBjZOFIo+gDJCrLB8IKiR+6DIa0QqdBnhJUwIktbDwhwylH8yz8wFnk1NkEv5B8mlnLEUg/Dx1rFLTpArANK56lCgB37XgjvqZqYCCsICAKpQSAfcVTXq5J20SZo1MuoFsVedZdnHSWqMf308x59izZThgyjhsDasm2iFkKmzFYztdKZnB0iqkqLTUYNPjfIphYy2uq3N0VzbmiTwmBKf29BVvRoLoVseUwwdaujHHhE6jyShqi4IMHiu4NSCvslMA7saPWzwaRuKhDAORnfGTeSAi7ycWQoLySBoCQ9y7I2gUegAxa0rzSA7vSz5Jtrqf0xlXiR0TCMv9m2Pdk0zYlp2BsioyAgCFQnAlE973H24cybnIXMiSh0Y3wmpNHgey1s9hb9/IxLG/Cj6HZtjvLOZ4R85wNdp4/73Avi54gRIxRoXnTCfOjq5x7MG1kj/BJw4WvCJdHA5FG+3KmOvbVE/Y7xtBmc6epHjRqlgl7Qq78mWv5q3j6Mw58VDpgnhKWSICAIMALy0JC9kFgELMtCmL0hiRUwj2CsvBVLb5W2eYm8gkAhBOI+IFQr+jppFBiM+dNfqfdhh9PKG66lxpdfosZXXqHm7JqC8Ixb3hqZUYogUAoE/ETJxHsSRiNOReYxBV2HaaA9CJggNjlTjiCdHfosVYEMMDjoDmMYNJyF01kWIziwIa3U8ygVXpU0TlhSKbDQSaX4nUmlpUi9C4Iz9lkpCAOVtO7VMhcmvghxtFpWXOaZVAR6vnxSq2i1XWntbr9PqpixyFUoLZxOzivFxaVYJhhHpwmPODqL9qdGu08cM+/QJ+inu/Xv6WkcrzYNjlrjRW9Kuj6vR7DxMh9PQLpU4nECO1mDDiztEo2Afm52Coo0rHwp1O1M7agfKE29ZancnsN04qhhGBsymUy3RAMXUDjLslYRkbqZbhhGU0tLy7t1dXW7uXWXy+U227Zd0sirXp/BAadfjmZ3mqaZP01UOSSSMQUBQUAQ0BDI5XILbdseGQUoHIUSF4R0gh73nS/KKEh4frMERCFvWvuAXQ78A5QgurueUYiJvuiLf4ctesmSJcomXah//Z2NzB/Q8eHviKOEjTjqlAm+IuiWuLSCvQd/jp8S6vzUcI92y7H1vqMBAmlfbwRSHnvkyJGt/rT3byOa80Be8YU46mdlpa4gIAioc6LAIAgkFYGobjuVen5Q3ODkHzhwYKmHlvEEAUEg5Qgs2HYijZ71MS3+xl60/qMP1Uu6pleGRt1+p5pZr913p04DBtKHX5lEG+bM8TRbIY56gkkqRYSAF4IRDrYwGOVL5QhRcHgHka1Ycd5ShjEB/cMJhXcx/o/fOTJpsf7CfK4TF9BPvoiiekTSQlFHeW4wwBRK8RNGZmlbGgRwC1gnl3KkUq/RSiGlM1opR9aNglgKQy0MZxIBqjT7IW2j8DMLe82D4z5t0xN5BYHEI9Dr3/9LRnPTl1EUdYlrasmu6UqNX/9z4ucRRsBCxFH0ywQj/B4mCkkYGRPXdhXS4CVOqnaBPrH3pNWKrxVzMYh27dej6CBwduM958UB68dZyJfqkrw3/cy9KJAFKlQgKSwMHNK2CAJ8FvZyISBohNB8foeg/SV9UbX5rjFNsw+IpKZp9s8nd6n9MnhG9O7d2zeBI8G426ZptoahliIICAKCQAIRsCxrNRG53uQyDMO2EeIfSQGIij7LcCFdJ/hhusUuDvHnEoDJ3+YAqRP6O2zNnMLdTw/6+QTt4IOB34SJn/DHYC392Kz9jB+kLuuFXs/6iNDZp0/hS4q4DIi5Y975/FRusupnQfiCTNNU1bAuKgpovrL2VaL1HxeYvkHU79gtPodfCP4jLjivwkfA49Kip4lm30fUuLhjW2TfOEIijgbZb9JGEKhmBBJsRqzmZZG5W5b1XmNj43ZI05q2IsTRtK2YyCsIJAeBTwf3c/Xv1U9/kOoOPkQJunHBAvpgm/GehRbiqGeopGIECOgpT9xIRjppEsPpZDiOPMpi6GRJHJLdChsOOBIe3sGDBw9WBAJngXGBb5EiMihHOOUUeXp9t3R5xeDh1PKoB8ODfqh3tmW53TDKPHMYNR34z/Y5wPgmpbIRYLIzvj/8gxn7MdLhO4D9xP/CYIX/eyGWwqCG+kIcrex9FnR2TMgqFiU5aP/SThAQBAojkHn28NY83gVKbt+HKxrGYsRRTJ71MCG5t22F1Xe7k40TslPm21+lFeT9TBtUbK8RRy3LUg5T6GTFnIzFnOBOWXlvSuTuoKso7aoNAf1CZrGzcFCSp2VZVxPRLxhbwzA22bbd2TCMlkwmU9JIm17Xl4mchmGsz2QyWxo8inSktV+SyWRac74WKOUgjlYaeSjo/iy2NvK5ICAICAJRIfD/7H0HdFzF+f19u+rSrmTLlrtlSe4V2xhswAZs03tLICEkECBACiVAaAkJBEgI8KMEAiEBUgh/SEwooWNcMC64YsAFW+6WLdtqu+rS7vufO6uRn9a72va2auYcHcvaqXdm35v5vjv3czqdu3Rd7/JOMD67nE7nal3Xp3i3Rzs9bUQkGJLIJiMZ0d5Om3gwhEYS93hhQKXQEeC5hecXEhV79+4dUgW+iKP0YRj9GqywO7GLkBqMMDPXmVwnkjjK9eeLOyKjwbLJYC4ESqVcqbjKc2C35M+OsRjJo/wTlUsDhrCvfQtwBRkZsvDKLqjJ9vj9Egq9VS8hs9dxyMifejjfln97eN65g4DmQ9DXPwfLBe8rDliE608VVwj0NATUQ6OnzXiSjHffvn0NjY2NOcG83BNpSJThp6OCxJhkJL0mEpaqLwqBnobAnlNORvOX67sM22rPR+lr/0HezBPF353zP8Khvz6P2jffCAqetAEDMGztV0HlVZkUAmYhQHIm34NMRgKl0QHEA7k3OZOfM/EQ7J0kwZR/l4p3xvAq0qF04MABQQ4leVTWIw//xhAssn5ff/Put7EvbJNj8k5Gwqz4rgYgexqVUr0NMbb5F6P1zLdF/5WD2axVmbz1SCKpVC0lmZR/C5VUSgQkkZTrioY3uZb5dxrLjDelkxcx1XOzEZBG5UCEeLPbVfUpBBQCHgR4oaTbpGlwznk9peEKhjjqa1+Y0qAEGlyCh6pn99fq56IFIXOfAo38iM+n9wmsOMpCdMgFQxwNVaGTezi+S7s7Y4Q8KFVAIZDCCEjiQhB7T6e9U24pNEB8EEcXud3uxvz8/DNDqyk2uevq6ho0Tet8mOm6/lp+fv63g23d4XAsAjBL5g+G0BhL4qh8rrJ/yeYLCjQHmqZV2Gy2GEhsB+qJ+lwhoBBQCByJgMPh+FzTtGqbzXZ6x3P/oN1uL3I4HH8BcIGmaXk2my3T+53AfbO0T5LUx+e4MaXaszwR1w59DySQ0g8iyIRBJn/EUdbDcwvPQ5zbRPJJSD/Krl27Om3ZvtYYyZuSzBwkHJ3ZSGSmrZzjlzZ4eYYz1uVNGjV+RhKvX+Jp9T8BvS34bllygF5dt3ocn5jrmnmA2wFLWj4yCo5Get64rvU2HYKW01fxv4JHW+VUCCgEOhBQDw61FBISAYfD0VpdXZ0e6m2ZeA9GEkeVYlO8Z0K1rxBIPgS2DS+G24eqYv877saAX94LvbUVX/QtgO6DtOZvtPbvXI6ix57wCwYPOuHcTEw+dFWPY42AkSQqyWpSUTSQap2RKMd+exNJpQOJoUSY12jI4CGfSqK82UyDB9vk/2W4FX84MI9UOJXtGcmfrItjkoYT9oGGCI6N3yH+SOIrQ7qwvu6SMaQqjTysy5iUwl+sV2zytsfvgDRoye8O12moxFJJJGVdXNf8P39UUgjIZ61UaVaIKAQUArFFICBxlBdWglQctc2/qKPzelKRTYMhjnJgkmyknlcAkoA4yjlbo5+HVngunEUjaRpwbBCh6kNpWzppQ7H7Gc9GwYTeDqU/Kq9CIJUQMF7IDBSONBjyoz9sfBFHbTbbSYmKpcPhYPzRwbJ/oRJH6+rq6jVNy5XlNU0LqDoaS+KoVAiT9pZUJBxpmkYpMNhstm8l6jpT/VIIKAR6FgJ1dXV/0jTtuo5RvwDgKt6lIoe/42+1dru9l9PpXKPr+mQjOpI4yv2wVL80fp6Kz/FEXB3SD0KCYyDfh+y/JIdKGzJtwMaoaca9WDA+jljgIomjUuV23759fi+acG2Gu/6o4ipt4vQT0a/kSxWXPBBfNnP6c/wKioV4PteRBq3we0fAK9RWsQZaSzlkXBprZj+k2ybA3VaH1rqVQMbgr+2DLhofi7lRbSgEFAKphYAijqbWfKbMaGJpnDATNG5KUi2sipn4qLoUAgoB/wiUFw+E3tJyRIbBj/wf+l7/Y1T88m5UPsZoWsGnQGHqjcbZUBxfwfdA5ezJCHiHpacTX4aKD6TIacRNKpjy4M53rHfyNmJwXfOQLlVPmZ91kBDKvDz083c6opiH9fLvMhnVQKXSqa92jf2QpFNJ1gtkWDE6j30RRxVRqyd/c8wduySW0jBoVCsNlVjKNc7vilQrlYY0c3uraktEBCQRy9ezKhH7q/qkEEg1BMwkjuasvgfWmq/hso9A4zEPJw1UwRJH5d4zkdRR4gZyiI6pePVzpX4hXEiPWvNcCzP6dnKlTGlHhuIM1SEp36fxJI7W1NSI/Vww4UNNAUtVohAIEQEjWSGAzeAdu91+tnf1Bn/Cm3a7/XxfzfvyOWiatijBiaPvAThdjicU4qjD4SAJqI8PLA7Y7fZ+/qYo1r4Zo4JXqM/XEJdZXLPruv5sfn7+9XHthGpcIaAQUAj4QMDHc/8RALd6ZXUD6GKcZ0QxGR2MeVP5GZ6IC4f7ewpcmIm79EsEof4eE0hkf9gYiZP0/fg7z0RCHDUOhsRQYuuPPOqtPErfky+SaWed1S+ik+kZDGrGcPW1rwOuuk5Bk0DF7SU3Ku5XIJDU5woBhYBPBNTDQy2MhEQg1sYJM0DgJoKbCUW+MgNNVYdCoOchsLV/oc9Bj1q8FDlTj8aW0+ei/tPFnXl4oyzQS7w74qjxcCPDdZt5wOx5M6hG7AsBY9hQGpHk7ddQCUgyRLxRqZPt+TJgMFw9iZndhWmhQ4pOU1/Juw2ZRyqlkpQgw7b4m/VAhAUjLr6cx9KxHIiAqladQiBSBKRiLr8TxpA8oRJL2Q9JLJUqw6zP3/cs0n6r8rFDQJLp1fModpirlhQCRgQCE0c1OOcGF6o+1YmjRsJRPMl5CbGCq/8G6L73ugnRP0MnVuoXI0OvR5MWfIjFYMcQDcXRcEMgJgJxVF4cVef+YFeQyhdrBOT3hO12Qxxts9vtGb76ZvAnLLPb7cfJPB1//5vdbv+BP59DJAqmscDJ6XQ267qe2dHWl3a7fWKgduvq6nZpmjbERz5hUuxuzLH2zUj1OrvdfkTUmUDjTLLP/22325XqaJJNmuquQqCnIOBwOB4FcAvHy3eE17uAh84LvbHg3lhGLaJQQyhh0xMF121DB8Dd2opAIiyJ0l9jPyRx18z9vbyQSZuukRQcr/HznE9VVdqqY2mblORRkkK91zXVSSmSYrR7dzsH1S8ButQIDQJJa76HLIrQ+Kbiu+tFHHU4HJ/Z7fbjg2hVZVEIKAR6OAKBOCc9HB41/Hgg4HA4moAoxqqK4qBo5CBZhUYOlRQCCgGFQCgI+CKOWrKyMKnKIapZ19vmU5HUXxtaTg7KtjGalUoKgfgiIJ0/kqDM3oSiOOqr91Kx01c9fBcHvOXZDSRG0gGJqdIo4U2AM6qQ0qBCAp5MgYijzGdUNvUmwMrPAoXni+/MqtZTDQEaG/ljNIiR5GxUK5XrPhRiKXGSqryKXJp8q0Y9j5JvzlSPUwuBI4ijWofAi4EUGGyoekkc1dPzUH/iP5IGqFAiuxgvADHknrzMkDSDNamjWvU/oOvtJtUW/Wqyty7HgtL/C3wzMoyuTNdeFaU8BnANbuhdLmBKZ5zHjcfP5F804dsj+ZR/IQ2X+x8X7Kh2zTxC1YehIrmn93WZPNClsTCGpYooBFISAfkM59mB5xJfl9CCIXiSZGmz2bIkSAFIkPMAXBRMvfEG3eFw7APQv6Mfm+x2+xh/fXI4HAyNfrGfz3W73X5kOBdD5ngQR9l8spKOQlkbybDWQhmPyqsQUAikDgKSOGp8TjkcDjffGf7eCxRUoq2Q++BkU7XfPXsWWjZ8jczRY4CcHAx598Okm0xemCSJ0UxBKxn9jWBE6sMxC1Bpm+xuj2hWW8Z6SA4lOZqYyHUu96e0l/NzmXhWlPZviqeQ7NqZQogIEg5ZVLbjRhYKSn7Uhfvl2Pm3Fnvx9+Xlo2jApOpUCCgEUgQBRRxNkYlMpWHE2jBhFnbcINBQbObNHrP6pupRCCgEEhsBf2qjeTNnYcT7H6Nx1UpsPjHwpTBfhwpLfgFyTjgB/f/6t8QGQfUuZREwOko5yGjfVq2qqhJYRmKsMpJAebs0mEQnFw0IklDH0CndJeYlAZb40KhAkij/DSE8XzDdUnkUAiEhwL0s97Rch8F8h7h+mVeufeN3IBxyKb8D8kcpl4Y0dVHLLI2ziWIsjtpAVcUKgQRFIOurx5G+f9Hh3mkWOOfMg23+JZ1/c84hN02EhgoAACAASURBVCT4lL3+D2iaeFvwBeKYM5zQe0bFOtl17ueoTpKKSthrq3n3umuapM9Dqx5+CPgsrTGms2774h0Rsr41LR9Lxj5matvjtfnIwyHT6nQhD9Xuk7rY/nj+8Kc2Y9zbB3O5zLSOhlgR3/McQzKqRIU4VJU9wREwXrDkuYTPbpnCJdwF8jWEW288oKyrq1udn58/NVDbJPp0E6io3W63d/uSCIRZoPbD+VxGRuoBvhWlOhrOAlFlFAIKgbgi4O+9UF1dLUj/PIMlU5KkUfY5GZVGJdbcv/MsYva7M962QO+Q8zxHScGuWNsnJTmX5zr6jGgLl8II7JPcv9AOzh9+1oU46vwEaN0Zk69HM4qbi0rOzzY25tj+RDN0WOylN/pU7I9Jx1QjCgGFQFIgoIijSTFNPauT8TBMmIFwuOGqzGhb1aEQUAgkPwLlpUOgN3ocdFQL5e/9brkNA+9/AAf/9DT23HpzRIOkgoqQE7BakT52HIZ+tCCi+swsLA9dRpKRDHHSXTvMbwwZzgNkOKGRzarHTExSrS7esOTcMER9tFMyhWA0OpKJC5WxuB6pYJrIjuVoz2Es6uczV6ky+0Za3qbmGiwoKBC3qsNNXM80qvkil4ZKLGUfvIml/D8NcuE8+8MdU08qp4jsPWm21VgTGYGszc93dq951DWJ3FXT+0YnDPf7vXr1Crpuvrd4OcfXe4bvDO5HqYiTKmn5IXNJnlO0t5EBc+vsDuucLUthrfcQO92aFc6cYUhrb0RTZj9kt1Zi6ehHIpqq8drHyIPnYpkZyY1cVLlP7nTO0nFJYhv3O9yPeKvl0WnI92ky7O35feM4evfubQZUqg6FQFgIGMORsgJ+v/bto9AmUFpaGrIvy+Fw1AAoCNCZbXa7vSysDkexkPSRaJq2y2azFYfSVHf+FV9EWeb3UpgLIZ5qKD3zn5fPINqO+NxM5aRpWpvNZlPkjVSeZDU2hUAKIlBXV1evaVqXB7QUU4rUdhhruFKFNCpx8yZZmoGnJI7GMjS8sd/Gi3kkxbIfkhxrJnFUnqWn9zGogwYBoFF4gec8np+kmAmLG4mjes2/obm7FxgJosnAWTTAPuzGkPfKgStWORQCCoGegoB6gPSUmU6icSYrcTQWRBWqbYTiMEmiaVddVQgoBAwIbB3Qh+wYlP6//yD/nHOx48orUPPa/zMVI1qA5SYgbdAg5M49FX1/H5lTLpwO0qFLx64x7Dfr4YGLTt3uVIFYzqgMKcvxICnDQgTTJ7PqCaYtlSf6CISjTBX9XvlvgWQIEkVF6EuXS6x5Eh6ircwazzHHo+1ds45D6zebRdNSnTlt0BAMW70uHt1Jijbl3lY+n/lcNTP0kQRBkkqjSS7ld0uSWKWSaU8NXxzK4uM7VoZWMtMwG0ofVF6FgEKg5yIgnUWRqqdwX0Uyn/G8QeIoL+ykQlpxqBFmsntiTRy1rX1bhIj3l6rzxmP18DvDnqrxlo+Qp1eHXd67oBvZqHLP6aLq052zVhJH+R6NhlPXtIEBiIVd08z+qrpSGwHuQbkX5RmkoqKCZ+Wm4uLi0Lz6AMOLfqRp2tzu0NI0rclms4VcdzRnoK6u7n1N007raOOvdrv96lDa68a/8i6AM32RRONJHKUdj1FbonHeDAW3WOVNJpXbWGGi2lEIKAQSGwGn0/m0rus3GHtJGzxtbSSOmp0YmSvUiwTGKEiyP1IZUv5fkkYziothO/s89Pn1feIj73wyP8fn7bfyl9dfGXnp3WyMZH08YzBqlHc/I2lPnmHieW6WZxOe5xkVgeqetO82dojvRDK+z6sa4dYPe0itGjCt0P9W8POqJrjFkVWHP5Ip+0YFXqYuiqNVjARJIfjoJ3uJIo5GH2XVgkIgdRFQxNHUndukHJnD4fg7gO8lY+e5OeMmMloGjh4UriUZp1/1WSFgKgIydP34bbuQ3q8/NowfhZbt201tw1dYe/k3i82O7BNOwIAX/2Fqm74q44GWpDk6hl988UWR5bTTTsOECRPAMBD+1ICkKiONy88++6w4NF5yySUoLi4WhNNgw4uzPYYYp+P4zTffFM6yM888E2VlZSHXE3WwVANBIUAFcK6BoqKioPLHOxOJo1yDTHQoSwdZPA0z8cYkGu3L52p3dVuL+kGzWtDeoWiTzKGKzMKQzjtvgxyf27zI5E3cN6tNf+8KI8FUGm5lGKBI2zYqmcrfFcEUgsSuFJAjXV2qvEJAIRAuArSBeKs3hlsXy3HPZbywlip7rWRXHLWt+x+g+3ekObOGYvnoh8Ke+gnaB8hFbdjlvQu6kYUq99yglDmNyomhXsCg05Fn2kiJ06YNXFWkEIgxAt7RObhHt1gsIfuygiCO7rXb7YNjPLyAzXkppa6w2+3TAxYyZOiGOErJ7TRJXHQ6na/oun5pR9Ev7Hb7Ufw91sIeijgayuyqvAoBhYBCwBwEHA4HN+EOu90umJ9Op1O32Wyd71qHw7Hfbrf39/deiOalo1D94bRf+YqYxP00fUzcR5T3LxTX1UYeqDkiQgVtgMxnFDGhzZHnUW/7p6+8cka4f/G+tMjPuvNzhTubxhDpeXl5wn5nVpIXyeMtbEFlTxKTpb+ENupQ/H7eeHxV24z6dt9nz7w0C8YXdMVwfW0zGl3uw/ccNWB6NwRTOSddiKOHXjys4GPWBPmoh+fUgpIfhbxXjmKXVNUKAYVAkiGgHiBJNmGp3l2Hw8EYtkkZqiMWxFEznSapvpbU+BQCyYqAJDdlDh+OsV9sQFtFBb4aMSwuw+EmIWPiJAz58JOotS+Jo1u3bsWNN94IHgbvvvtuQd4MhjjKm63XXXcdjdq4//77MW3atJAJnyTt0dBx0003iXruvPNOHHfccSHXEzWQVMUhIcAbySQCR+siR0idCTKzDP8ilXJpmOL6JwFWJXMQCIY46t2SIo4eib1U9OUniUZkCEa51PgdC2dleRNMJblUqgd0p5IdTnvxLkOCFc8fyRBeN95YqfYVAgoB8xEwmzgqe0iHmnQqhkrmM3+UkdeYzIqj2eXLYG12Qmtt7haIpowiZLUehDOnBCtG3h8SaBPxPnK0upDKdJfZjQxUuU/tzOJvP2QkjXJ/sHfv3pDUmKLpiDcNDFWRTwQ4dzzPUflJpcgQoK1GRg1gTdu2beMl35D8WQEIkF1IlJH1NnFK19XVOTVNy+uuR5I4WldXt1rTtCkADtrt9s7bt4o4Gt35VIqj0cVX1a4QUAgERkC+K+TziM99TdPW2mw2vhPEBQJN0+7Tdf10AMf4qpFCINGKThR4BF1z8IzH/ff69es7Q4aPGzdOCEu0tbWJH5kkyXTjxo04cOAASkpKMHTo0CPySb8VyYorVqwQxRmSfNKkSYK86MtuTxsaLyxu2LBB1E2b/9SpUwUhlZckzE48M3MOSPQ0c+9JvDhWpkQ4M0vfyf79+0NWojVi/mVtMxr8EEc9aqK5Int5fSsONnPN+N52+lIdZd0laZ7IJiS70s/JvWxey7/Nnnaf9elahjt/2PXWmDSmGlEIKARSEoGQDtopiYAaVMIhEGvDhFkAyDBqvNkjlcPMqlvVoxBQCKQ+AjsmjoWengbX3r2eQ+il30HxX19C7Rv/xfbvfttUAHypjfprgHnL9leZ2r6xMnkA37JliyCA8iD6y1/+Euecc063xFGWI6GFJKYrr7xSHMR+//vfY/r06SETPiVx9KqrrhLKeiSgkjgajZugUQNSVdyJAOeNqqOJRmrrboqMBAaZj0YGf4q7arpDR6A74qglz4a8885H0aOPh15xDyxBgj2NowwRxOdwMidfZFNjGCr+Hk7qjmCaTN9r+WyKt8JAOHOgyigEFALJj0C0iKNEhnYbPuPpEIuGAy+W6K+oahLOQrMSQ9Wno8HjItM0sGr5NjwczM/jQ6NQqGYBNF2D3k24eV99y924AJZmZ0jdrs8agmWjfxdSmUnau8hGaO1010B2+Uq06QXQXK3Q9FZY9XZY0A5Nbwfcnh9NdwEnPgEUjBBzwzNmOJdLpMJOSANWmeOKgFQZYidIGqBKv1mJhFQZqtOsOpOhHmLKPTvtNjk5OU47DyEeQotb07R1kuDiaywOh6Oe0UL9jTPZyXsOh2MTgFEcn0FBdJWu61MDza2BKHQQQB9d1xvz8/MFVg6HYx6ACwPVYebnfE7yJ5kuAEcyfk3TWmw2m3nScJF0RpVVCCgEeiQC9MMb3gXLAEw3kkg7QDnEd4Q/gBKNOEpb5V133YXPP/9cdHn27NnCz8T9Ez+T+3FJ7nz88ccxf/58fPvb38bll19+BHFURrxj2QcffBDLly/HwIED8cADD2DQoEFH+KBI3qSdlITR++67TwiVnHfeebjsssv8Ek3NWHzSTsv2JdnTjHolWTMRiKNmKY4Sl+4jdujQwLNtN8lLdXRVdRPaPXHskQYdxXojdmg5GKY3otDyCSxoNGM6AtahWfKabMU/zAmYUWVQCCgEFAJ+EAjPE6bgVAhEEYFkIo5S1YyOBnl7RN5aSiayShSnUlWtEFAIBInA1gF9IDxyhjT4sSfQ90fXY+/dd+LA448GWVN0sqUNGIBha7+KSuXBEkeZj4df/iuJPPydIfz8EUd9lZGqcLwVKo0F/oijMuyFbI/5SfjxdvpJBQz2T+ZlOyzPHzMduVGZhBSslM4lGkpiGUrbDBi5FulgZEoEo4wZY0qUOnwRR/l9LdtHG6hKoSIQbaX9UPsT7fySYCqf81w70SSY8j0TSegls/CQzyT2hY5clRQCCgGFQCwRiCZxVBLjE0VRWSp6h2NLMps4alRaCWu+q148opht7Vtwp2dDz8yB1t4Grb1F/ISTnNnDkN16AG1pNmS2VguSZm2e4E11ppyW/XBmF2Nt6W2YrP0PmWgIpymfZWxr38bhWIXdVDvnL4B9mFCcSaZLI6YB1cMqkg57OWzuE80kwCWy6r/ZUy3PwZKsYMCUJNHJ8v8Oh6PNbren+2vf4XC0AvD7uaZpTTabLamd6+H6UIyEWUMdLrvdLowRDoeDkmgxvSEov0PhvAfNXoMxrO8Nu91+QQzbU00pBBQCCoGACITybkkkhXye70jwvPbaa7F582YxTt41ufnmm3HWWWeJ/TjFJpiMxNFXX30VV1xxBa6//vojiKPMK9VJly1bhjvuuEPs7Zn/Jz/5ifARsU3p+yFplHbDF198ES+88AJGjx6NRx55BPn5+SELnQScKK8M8vKSmReX5F6MFy2Niq2h9s2M/MSV5FEzLrYvO9ToR0c0+J7mp1tQ18ZblEceDXmhkuTTLF4mBDBc+wR5WnXwlYebM33gIfvgS/qGW1yVUwgoBBQCijiq1kDCIcAbw371vxOot7z572+zZLaBMIGGrbqiEFAIRAGB8gGF3rxRjFqyHDmTp2DLqbNR/9mSKLQafJXRVB0NhjjKAzoPvXy2SkKmJO/4Io7SCMB6JQGPI5XOOvk3WQ+f4zQs0NDhrTjKcjKfJA3x/6xLPv9ZH3/4OZMkihrbYX7+KAJp8GsukpzSUJKMDgeuG6laroijkayCI8tuGzYIbkNIIEtuHkrLd5rbSA+qjc9ePu+S8XsWzWnyRTA1XngwQ8GURlJ5CSLaBFN5o5/vMBrHVVIIKAQUArFEgEotdL7R0WZ24rM5N9cjQscLweGoQZrdJ+5hw3mvfl7VBLeJiqP0fk3vkx3+8CRx1CBPmvv1fFhazSNvBtO55oxCfDr2SVBBNcNElZegiaMzHwX6TBJOYumkDqbfKo9CwB8CPeXiVjfnjL/b7fbvB7tCAhFfkl3x0eFw8Ib5LcHiYcznpTbKkPZC+dKH0lw41YdVRvpZwnkPhtVgYhT6xG63z0mMrqheKAQUAgoBDwJOp7NR1ymlD1sgTKg4SjuXmSqXgdr097mROMp3Cu1m/Le0tFSQNxmynvty2jJDIY5yfDLaElVH33rrLfTv3x+/+93vMHbsWLHPZ530VbHerVu3CpXTXbt24Te/+Q3mzp3bhbQa7vgCleN5Vs6HWZeXeF7muTkRonTIi59mXGzvXnE0ENKhfz5Nmwcr+JUyL2XYJ0NLowi/G+2N5UjPHYX66i/cvYd9T4WqNw9mVZNCoMchoIijPW7KE3/AyUIcJZLeN8qN6HqTR5m3I5pO4k+C6qFCQCEQUwS8FUctOTmYdLBW9GFdQS70tjYRHsGsl3YooeqNQAyPQsj6QMRRSQCl0tnixYtFSBA6kan0PGPGDBQXF+Oee+4RocllqHoaBvgM5mF5wYIF2LBhgwhpz78xLOWcOXMwZcoU8NYkyTA82BuJo7fccguOPfZYrF69WpRn3Twoz5w5E6eddpogmkriKEmtPJivX78eCxcuFEYBJtZNw8C0adNEfuOt1pgurh7WGOecBgQag5IxJZr6VTJi6KvP1Y88jOpHfn/4I6sVw/ceSJXhxW0cdF7zeZus37e4AQcIw6tRRVuql0piqdkEU6PKdijjTiQjcSj9VnkVAgqB1ECA+3Pujbh/j0aSCio8ZySCynO4YzSfOApM7+NfhC/gO6r2P0DmcCD7qM4h5S255sjhZfXu+rdmPyosTYyiHF766KiXcbT2JtJA8TxzUtDE0WN+BQyaJZzJdFKHknxh7P03X5cS1UXFUFCOT96szX+G1lILrZU/ddDa6qG5WwAXFbCk1adrNJq2IWegedS18elwYrUaNHHU4XAsBHCiv+5rmvaszWa7PrGGF7g3DoejXNO0GpvNdrTT6WzSdT2sUOdeiqNvADiPrceTONoTFUc1TfutzWb7ZeCZVzkUAgoBhUB8EHA4HGS7+SWi0Q7P85q8kBefXnpaNRJH6+vrMW7cOKxcuVL48KWiKH043JtLIRCGqg+kOMq6mZ+kUCqZ0m/Ec+q5556LO++8U/ibpH+Jvz/66KN4++23cfzxxwviKMvyLBCLi4pSob6wsLBT5CSSOZFRiMxQ+YykHywrFUfNiBgSjfNzoPGN1T6BHeGfa2X91owiZPY+AdaswT6b1AIe1gP1VH2uEFAI9GQEzOKg9GQM1dhNRiDQjWCTm4u4OqlsRgew3PwZnb78nU4IpUIaMdSqAoVAyiOwpX+hIIfaTjwZw9/9AA2fr8A3J89MmHFnjByFoYuXmtqf7oij8rYmD71PPfUUli5dKg7afJ7ysM7bnYMGDRJGAP6dxFGSSZlIFv3LX/4iDvQ8UJLgyfoYWoOH3pEjR+Luu+9Gr169RH4+y6Xi6OzZs8VNUtaxe/duQRKlUYF1nH766bjttts61UypwMZ2PvvsM6FWJBPbIbl1+PDh+PnPfy7C1LGeeIf1MHXyErAyziPnLlkvakh1PzNuzybg9MStS97EUS0tDWV7KuPWn1RomEZYqUBpZhikVMDGzDF4E0ylemkkBFNJKuG/UrlU/utNMCVZi22FQ3oxEwdVl0JAIdAzEaBDjvv2aDkiU4c42gh3V55ZxAsmEHE0VH9U7mc3ABpPugYzdFYvQLMCmgVwtwNdiKNuwO0CGN4vAuJoy8AxaO0/kmEkIsZEVhA0cfSoG4GSc8JS6CG+Roxr/vgUrBnp0Fub4W5ogrveidY9u6E3NmLgq/NE1+R73bSBplhFPCeatWcNh/wp1qD4DoSe2otmoGni7aEXTL0SoRBHu/3SG4mTyQKTw+F4CUDQiqv+xqXrel1+fn6Bw+HYpGlatq7rQ2Ve4lJXV7dD07TiWOMiz5c9SXE0GddhrNeFak8hoBCIPwLd+et5XqPdiKTNeCdv4ijJonv37sV/Xn0ZtoI+wm9EhVBjVLpgiaMcmwxD//zzz4M/9Pv8+te/xnHHHSf24dy7r127Fr/97W+FCMljjz2GiRMnxtwfJBXqSbSUY+V5mj6HUBN9YcTVDLJmqG37ys/zuxl9WVnVCJd5x8OghnYs/g1NY7Dd8FNGwTHILJguKmhud2FnXSOy0qwoyslEdroV6yprMbl/r/AOHOF3S5VUCCgEUggB9QBJoclMhaE4HI7nAVydbGMhWYibL27KuJGSDgiGmSVJSBJHGWKNeWmsjJZqRrJhp/qrEFAIHEZgx9GTMGzVF3A+8jAG/uZ+HPjjk9j7i1sTCiKzVUe7I45y4Hx+/uEPf8A777wjDrjf/e53xYGcRP1169bh/fffx5YtW8Th/OGHHxaf8TnLgzsVQ8eMGYPvf//7IiwJyZyrVq3Cn//8Z/G8/slPfoLvfe97oixVTEkc5XO7pKREPKOpMDp+/HjRFtufN2+e+Dv7QyVRHlT/+te/4pVXXhFO7SuvvLJL315++WVs27YNZ555piCbkuzKPiglmOgsaRplSG5KZkeDJGklQgiY6MxSfGr1Jo6a/RyLz6ji26oMIcle0JBIg6lK8UOgO4JpqOQeOQpp+BYGyeZmdfEhftOrWlYI9FgEuF8P18kVDGipQxw1O1R9YMXRUN8tuct+4iGJGlNmL8CaQR1uwN0KNFcd/lTvII7y72EQR1sHjEJL0XBY2pvhzsgV9ZoVwSNo4ujRdwBD5mL3jT9B1d9fgt7eDriDcxZmDBoES56NEuWdZMP0QYNhyUgXJFh3Swva9u0T48qePgN9f/cHRRwN8KXvLsx73sLvQnO3eYjKXHv+UgTkz2CeSf7yuArGovHoByKpIlXKmkIc1XW9Pj8/P2D43UQEzSSxjbftdvu5cnyyzniqjbIvtP3xjMlzJc+XPSEp4mhPmGU1RoVA8iPg793DqA38MSsseqRIeRNHGS7ehirc//Az2LJzPygUQn8RffN85/DfUIijJGKSPEofEv08mzZtEgImDz30kPAL0ZZ/7733CnGR888/HzfffLPwKVHsxExfECM5aC2H4JzzX5+QsR+1tZ5IhjLRV8K5CpU8SlujvMRJn1m8kzy/R3q5fW11E1rMvnkZAJwybQUyUQ87DoUMI9VFM3sdD2tmP1F2t6MRW6rr4TJcjizISkdtcxsKMtJ2HTO4T8wvAIU8KFVAIaAQSEgEFHE0IaelZ3fKJCNIzECk8TEYkopUJqWBXTpiufHq3dsrPJePngfbRswGrRpSCCgEoovAiuWwzT0FO35wOWr+/Vp02wqjdjNJV/6Iowz3wbRx40b89Kc/FYfsn/3sZ7j44ou79JiKorfffrs4EPPmKImjJJQyLAgP7VT7HDFiRGcZPn9JHCXh8+STTxaHexoKKisrBXGUN2VPOeUUXHfddRg4cGBnOX7OdtifH/3oR7jmmmvw9ddfC0MBD+Q33nijIIga04oVK/CLX/xCGCPuv/9+nHTSSYLYKG97hgG9KtINApw7vmMZjiVZkzSAKJKWuTO4Y9pRaN+9u7NSM59h5vY0eWqT4Y/YYxpPg9nPJs/oUrennCu+d6VyqVHBtDsSENVl1bsrddeFGplCIFERoB2El2q4pw83cX/oz5mZOsRRkxVHNWB6Yfeh6uU7g85QnnWY+Deeq3yl3GU/E8qiLl2Du8NJp2X1QlpGpiCU6u0taG/wONHS0zQPeY9EPobvDoE4Wj/pTFiaHHDlBrazhbumgiaOnvwMUDASm2cdh8bVq0JqLn3QIFjt+dCsVhBdkl6zBg+BNYNEW6C1sRFt+/chTdOQfcx09Hno94o4GhLChzNnbn8VGeX/L8zSsSnmzh2ChhlPxqaxxG2l3W63B8UmdDqdu3RdH9LdUJKVsGeWz8RAEt0PoJ9X6PoYa3AdnqlkjyAT6tcnWddhqONU+RUCCoHkRsDhcCwCMMt7FBRw4FlARnPzN8rM/90DS+1uWOr2QnNUov7OL6MCiDdx9N5brsS4McMxf9EyPPz0y+JC9K9+9SsRTU5GuQuFOMpOUxSE5513331X+HpIJCVB9MQTTxQCJk8//bS4/EDRkaFDhwp/ljwrRTLo7DW/Rlr1F12uwjnn+iaOsh3JRZBtkr/Q3SWq7vqWKL4KElfp8yHm4jzU2irwDSd9VduM+vbgLvSFU7+xzDh8glytChaE355UGnW2tmNLtRNVTa3dduvU0v6K+xXpxKnyCoEeioB6ePTQiU/kYZtlBEm0McowxzSm0/HqcDg6N410hPhTIJWbvEQNvVtx2bfQtHghyvYeSDTIVX8UAkmLgDyQbZg4Fi3lW/2OwyzVlFCByjrmWAx+691Qi/nMH4g4SoInf4YNG4ZnnnkGVG7m85QEUB7WSV6i0qeROEqjRUVFBRjqiqRRIxmGz9+3335bEEanTJmCJ598UihFS+Iob1/y4E8CKg/20pDAOm699VYsWbIEl19+OW666Sb84x//wHPPPSfC0dMwwHqMfWMZEkcXLlyICy+8EHfccYeoL9xDrSmAp2glJDVxvkleIzEqWZP87lM1l+tYpcgQ2Nq/UARE9fZ8KeJoZLiytNEIyXWbCGGpIh+VqkEiwOcozyd8j/FZxGeseiap9aEQUAjEGgG+ayJ9x8j3la/Lvqmy7/r8UGMEbigfsxoCcbS8vFyo6vAdQYx5AY9nNO+Uu/xGQRBdvvEAvtxeI/Zno4cPwQlHlQhC6Z59hzB/+QZYLRq+O2c4NNIlGb7e1RI0cbRxxPFw5QW+QKZBg37E7jD41R00cfSYXwGDZqHpqy+x6dipwTdA8qyBOLq2sQk7mpsxpbQUIwsLUd/WioW7dqOhuhqn9ypArxnHo8+Dv1PE0ZAQ7prZ9vEFEZSOflE9sxfqZ74Q/YYSp4UGAPPtdvt54XQpGL+Cruvr8vPzJ4dTfzzLBDO2QP2rqqoi8UKojm7btk3XNM1VUlIiWP9m1B+o/e4+T4XLwMGOX9f1hvz8/Lxg86t8CgGFgEIgngj4ej+QiElbPC/p2e4t9lz4Mhph/Tiu3L2GouHnK0wfjpE42lBbiV/d/hNMPWocWlpacc9DT2PxsjUYNWqUEBuRl99DJY7Sj0U/Pf0/99xzDxYvXiyi3Z1xxhnC//PNN98IMZJLLrnEFB9Q3ieXQnP7Jkfq1kzUn+z78pM3XFvXxQAAIABJREFUcdQIdjAiWMb8VBzluBMhOhr9gCTkMkVywX2zowU1rZ7Lj9FO07VXI24iq/AkpNsmYlOVU6iNdp80nFraT3G/IkZdVaAQ6JkIqIdHz5z3hB21w+EQN10TtoMmd4wEIm52pAKpVMIgAYobMZkSVclp74XnonnNaujNzciaMhWD3/3QZIRUdQqBnocAby1KVR3epNvSQXwyEwkzCKdmEa/8EUfPO+88ccCm2ujatWsxZ84c3HfffeJvPJwz0SDgTRxliBA6LiVZlHlJIqUy6YYNG7Bz505BEqWT86ijjsIf//hHv8RReSuUBgH2k8TRTz/9VBBHqX7KG6W8TUoHKcOfGEmh8gbqX/7yF6FwSnLps88+K5zfKly9mavZUxedH3yXJkp4nHBGyHe9DBmTCOFfwhlDIpUhadRXyhg5CkMXL02kriZlX+jUk6GWEvVyU1ICm0Cd5qU2vksjucWfQMNRXVEIKASSEAE6vKgqwn14uKm76C2pQhxdWdUIl8n6cNP7BKc4yhCN7733nrgYx7MZwzLywp93yl1+M5rb3PjXJ1ux+wA5YcDUccNw9swxncTRf723GkMH9cO354yBRiosiaMihH217+nPoqqo1uGg1tE8ZCJcGUcqnmpWT6h6mTqhcnn6YUzGvEdA2pE/9+v5h68lZfUCwPVpyC37W3o+MOISVP/jbzj0wvMixDy0w2Z4sY/ixfL9NIN2Ten9+olQ9ZrFgk+rqrHZ4cDssWMx3GoVxNE39u1HZlMTzh44APlTp6HX7XcEDIFpDJEZbrhMnr0DqUqF+12NZ7mEJ45as1B/8ivxhChmbUeqwOh0Op/Wdf2G7jqcrKRRjskMYqckk5SVlWnl5eV6WlpaQ3FxcZ7D4dgHoH/MJttHQzKqRaiklnj2Ody2NU1rsdlsWeGWV+UUAgoBhUAsEXA4HFUAukj60w9SXV0tRD56PzoVWkf0gGD65fwtXznmJkkc/dGV30F9Q0MncZStrF2/EXc++CdxCf7aa6/F1VdfLRoPlTjKMlQU5c+qVatw1113CZtZUVGROA+R1PjAAw/AbrcL/084F7B54c5Svys4cHTAeUpX5VH6FNi2MZWuv1YcV7ZN+nNQ0VONZemnpL+SY6HQRTwTMaZ9gLZK/i59hKH2aXt9Kyqb20MtFlb+EViOQm1nyGVJFNU0C9yuBqTnjkBaznCsP1CHyoauc+ur4jSL5p49rF/yKquEjJYqoBBQCJiFgCKOmoWkqscUBJxO5ypd10O7im9Ky/GthBsuqtxJgqgvKfn49tB360ZShiKOJuIMqT4lIwI85PLwSWcOb22WDyqC3hH+L5HGo6WloWxPZcRd6o44ygMgw8Jv2bJFhKhnOHgqhvJQyAOiP+IoO8V8JHlSXZSEUZLxBwwYIH5o0HjzzTcxefJkPPXUU2ERR2+44QZxg5R9u/TSS3H99deLNiTpnwdqkkfnzZuH3//+9yguLsaf/vQncbhVxNGIl80RFfC92Z16t/ktml8jyXdcM/K7b34LPa9Gf+RRjTi3tsIsAnzPQ/bwiKmgz+etClWfeqtAEkcjMcamHipqRAoBhUAsEeiO9GlGPxRx1D+KoRBH58+fLy4/0aY1evRoceHPO+WuuBlb9jrw0eoKoSpa19CKscMHdxJH6eCs2LsHyMjHqNKBnlD1/KFyUYsf4mhGAZDmCVUItwuNZcdCd3UosBis3Zo1x8PrFBxTTRA4dU2H3t7kIZ0akmbJFhk9/E6PZJKkhMq6czcu9BBFSfzMLACs7EPH/9ln2d+BJwBjfoDGdWtRcdcdHtKohZ3QABFZQBdVtB8wRO/hH3Qd6X37QsvNFT1YXHkAm+scmD1mNIanpcHldmOv242W2hqU2uxIz89H0dPPBq04yrNGuMRRfid5fueZNpWS7aMLjlgLCTU+ixXO2f9JqC5FozORkkbZJ4fDQWb37O76Z0Y70Rh/MHWaRRyl3WHIkCGCOJqenl4xdOjQQQ6Hg2GFzgimH8Y83Sl7h1oXzx08X0Z6aSTUduOVP5nXYrwwU+0qBBQC8UPA1zuIQg58p/R/4SxYDm4JunPRIo62V23E1T+95zBxdNIYoNUh9uyPv/QuXnnlFWG/ZCh5KoWGQxylT4o2fP7Leuj7kWIWt99+O0466aRO/1XQgACwfXxhx0WzUEoB7ux+aDj+2S6F+G6mf3Hwqh96LuR1JBJHQxWpYj30wSWCv8JIHI1UAXX5oUDKnaHNQ3e5j9X+44moEWTKsE9CZu8Tj8i9al8Napq7D1PPQjy/nqbC1QeJtsqmEFAIGBFQxFG1HhIOARotesLNUm/geTuLt7Rk4oab5KZETRXf+w4aP/qgs3uKOJqoM6X6lWwIyPAPJOIw5AJT+YBC4VRKtJR7+hkY8NI/I+pWIOIob4FSHZTEUap8BiKOMsQ8caOSKImjPNwyJP2sWbOEQYAH+48++ggPPvhgwFD13SmOkjhKsiiJo5dddpkguPoijr7++uv43e9+J4ijzzzzjFDEVMTRiJbMEYXppOYFjGTfO8gbvNwLcEwqRYbA1gF9PIru3VSjiKORYczSxtBUkdemakgkBCShKpLwT4k0HtUXhYBCIPkQUMTR4OZsVVUj2k08K7KqGSEojpI42q9fPxEJgmcvhmbkmdaYclfcgg9W7cHm3XUYUpSLLXscXYijDEnfTpWizF5Iy+xQO9VdgKvNQBzV4O44FFtIvszIB9I8Ym3NQyfBbbUeJo6SS+r2gGJNZ19IGZW7QpJB3dBdnrO2y+WJVmGxaNCs2ULZBfrhvJI86mprEEo7ti2fCv7nYeIo+0DCZwfZtZPoqqFt6kNIs/dCxd13omnD14Izyvp15nW7obvdaDt4UIxL9KGDOJrWtwiWnGxBZly8/wA219Zh9uhRGJ5mFU25s7Phqq1FWnqa+D/tcQU/u0nsfaVdkU5hXykS4igV53l+T4ULQ5nl/4LWUg2ttRZph1YH92WLYy7n3K5qUnHsStSajpRE53A46gGs5yMsQCdb7XZ7B+s8asOJSsVmEEfZMaNghaZpZJRQqfWn4RDDSfSksppZKRUuBQeLRaRrPth2VD6FgEJAIWAGAnwH5T08GVr9IU9kgAhS+8jZaLri5QhqOLKorfZzNKX39SKOjgZqNgMFo7C3ugW/+PUjYMSEM888E3feeSeefPJJQfy84oorjhAF6a5zUjBk69atoI+IEURnzpwpxEO4Bw/H95P95SNIq/wsLEz0tFzUn3TYR8c9e8m6azovwhkrDXVPyb2BPNvFO0IaORP07TFF2pdYEkfHax8jDxTtDZysWYOQ0/8ikZFh6TOtVmSmWZBhtWDt/lo0tAX/3TtVkUcDA65yKAQUAl0QUMRRtSASDoHt27frNMZy85WKIZB8Ae4dmp55koEAoxRHE+7rozqUAghIogYPmFK9ctuoMridDgyvOIjy/oWdqiceDZT4pkiJV4FC1d9yyy1YuXIlZs+eHVSoehJHeeB/4YUXxDvkhz/8oTi4G0NcMpzivffeGxFxlCRW3iJdsWIF5s6d6zdUPcmiL730klDf4e88aIdjPIjvLCd263V1deK7ksxh6omwJI1HemM2sWcrNr3bc8YpaF67xm9jdNpnTp6Kwe9+GJsOpXArJB/QIMnvHwkPKqUOAqmixJc6M6JGohDoWQgwwgD3eNG0i6TKc251dRPaOkiS4awSqS5qdJ4NyknHkJx0n9Xxfc8fEkV5iY5nteHDh4twgbt37xaKozz7GJN74Y2Yt7gc6WkWDO6bhxUbD3Qhjh6qrsWKdd+gd2EfzJhUJoqu3rgX1XVOjO7PUPDAxl112F/tuVxVOsCOKePKkJNnR/OwKVizvhzVNXUYUepRwty8ZS8qD9aJ30uGDcXkSSOQky15YiRXtqO8fDs2b61Afb0n3N/ggYWYMH4UDuafggw0d4iU6qitqcXmTZtQua8SbW2tGFb5HnqXjMe4QVkYatc7yaurN+xFtaMBJb2BdpcbXzsHoDZngiBUFW/bij6rVhpULXW0tbah3OFAecU+NAnyKjA4MxNlWVno3b8/LDkeAu3iykpsrqnF7FEjheJoS3s71jY0QmtqxNS+fWHVNGSMHoPmy68QkTa4L2Pi+ubFyZKSki5zEQlxNJz1lWhlEj0svU+8fIQhTTRcI+mPvCSg6/qH+fn5p4VbVwepkooM2wCM8FWPruur8vPzp4XbRrzLRUoclaHgvcdBIoYM9xrN9253+FG1jnY7XhYPVQ0t3vMSbvuKOBoucqqcQkAhEA8EXPeOrrPU7rWLy1KRJksanPftjrSWzvK2Ty4Bptzmmzi66yMgqxDodwzmzV+Pxx57TFwGu++++7B06VK88847IRNHZSQ8Rgu85pprsGvXLlx44YW49dZbxSUunovCSWHvUzUNzjmvH8bj4wv8Nh8qcVSeK/iv0V8ZzvgiLUPOCIU3mCIljq6saoQrho7VqdpbSIfn4mJ3KaPgGGQWTBek0U1VzkDZu/3cX8j6D7ft123p2q4ZQ/oVR9SAKqwQUAikHALKu5dyU5r8A9q1a9fOtra2oRxJTzEUeIem59jDueUby9k/dMdtqH3pBdFk9qyTMOi1ebFsXrWlEEhJBALd4Nt//bWo/29ifde0nByUbQv/oO+POHruueeKOX766afxz3/+E8OGDcOzzz4rHGCSUEtFGxq+r7zySnGz8+GHH8a0adNESHs6zXhg//GPf9ypvMK2+GMGcfSmm27C3//+d/z5z3/GiBEjxA1VhmiksZ3OON5+pBGC5FIqn15wwQXiJmskxoOUXPQmDIrOUWIeLweHCUMQVaiw0GYhCeycMgFtFRVHVEh7kCUjA2W79pnXmKpJEBRouPNWF1PQJDcCklAVqTE2uVFQvVcIKATihYAijgaPfCTEUQpczuibgw11LXC0uTrCI2oYkJ2G4twMn53wRRw96qijxDlt4cKFKC0txdlnn92l7PbXrsaHK3dh2ug+sFosWPLl/i7E0YrKKvzt7ZUYNrgfLj1tsiCmvrV4I7buPoSSvla0trnhcuuCkOlobIOjoRVjygbj9KuupPEM77y/DFu37UXx4AK0tbULFVHmdTqb4Gxox+iRQ3HOGTOgWTS4XS4s/HQdtpbvRE5OJnKzM9HW7kJzSxva2y0YedL3UTR0pOj/of2VWL54Ieob6gVJNS0jHc2MduB0oqRhKS6dOQyFhb1E3rcWbcKW3QcxsECDXjAaGOCJhFH5wfuo2/A1jh80EBN69YKuaWh3ubCoogIVznpkNzYi02JBs9uFJreOdA2YPbwM/Xv1FuTVT/ftx6aaGo/iqNWKxvY2/HtPBbJdLpxfUox0iwUVtnysHT9RXMCXyn88J9NpzbmZPn1653wo4qh/R3rw37rY5wzHyR/7XobeorSHSxt4qEQ6p9Pp1nV9uVFltKqqyu12uy20FxUUFHR2KtS6Qx9N9EtEShz153/gs4N2tnjaVYyiGj3FH5QKazL6q161oBBQCCQKAvrPcvcC2kCzZEzMClcvyJaWNP/E0Q0vAs01wPhrUZ87Br/+9a+xYMECsUdm1ISPP/74COKoUYCE+HvvnyVxlBHDKFpiJI7KaHnGeZPnJ/k3f/vxvAWXQnOFQzrV4JwbHHG0beBsNI/9aUjLKpHELmRfiCGJu+GmTXXNqG3XkaEBLW63ITpFuDV2X26K9hbS4JlbC/yTrzN7zUBG/jTscTZh4yFHxJ3xVh39cFslQ2UgTQNcuo5TSgconljEKKsKFAKpg4B6IKTOXKbUSHbs2FHhcrkGJDsJJJhJkTerfd36TeTxl5cOgd7YKIJ9le0PTmY9GDxUHoVAT0ZAhlvwd/CR37vOQ2ZHwIl4YxaJ6mgg4uiSJUtwzz33iCFSffScc87pMtzPP/9cqH3yxiOJozz086bnnj17RHh7hpM3quCRuPncc88JFdDJkyfjqaeeQlZWFiorK3HVVVeJEOH3338/qFzaXah6Ekc3btyI2267TZBFb775Zpx2WldxDKqRkjjK9mmUOOmkk0ReGhBUMg8BvkcT/bJFMKNNFdWrYMYa7TzbSgbD3dT1Fq+WloayPZXRbrpH1s/whHQ0FhZ6VL5USn4EAl1kSf4R9twR8MzZU6J69NxZTo2Rcx/O90s0bSKpsvdaU9OMVlf4yj9ScTTYlSMdn1SE3bdvHxiq/uijj8aQIUPwv//9T5AXeQ4zhi6e/8Sl2LGvBmdPH4L9Nc0+iaMvvvk5Sof27ySOvrFoAzZsq0RJ3zSMHlKAkYPzkZluwa4D9Xhz6S606pm47Lrvo++Avnj73WXYuHmHII6OHD4Qw0sHIDPDit17q/HuR1+irc2Nyy+di6KifKxZuwUrVm/A0EEFOP7YUbDbskVY+/LtlZi/eBNc+RMw+/xvIT09E4s+/AB7d+3A2KOmoGz8BKSlpaOluRlrli1B9cJncdrRg3HC5OECOvZ30/YDGDckC+Mv/gMGl4zCgWeexucv/AXLXG5kZ2XhgpJhyM/IwOeVB/DloUMYkpWJo90u5FosaHXr+LqpCWuc9Sgq7I3zRgxHusWKxfv2YVN1V+Loa3v2IrvdhQvKSmDRgffqnGidMxenn366uHDJRPXXRYsWoaioCLNmzepU5+nxxNH5F8EUpaxgvzAm5Us24ijP6KFGEguWROdwOHioKwLQBuAIaWQjOdL4Dgm2fpOmzPRqHA7HHgCDIqlYYsPnOJ8FTEaMEmGfKFWTkz2iTKB54jhLS0uVbzYQUOpzhYBCIKEQ0H+Wa5pGY+usn6Dl1LsjGl+nQmd3xNF1TwGObcDQU6GP/A4+/2on7rrrLiFCQmX+HTt24Ac/+EFnqHq+I7mHMSaKg9Cnw3+ZQiGO8jIEfX5G/xTfwfQPSXEU2Vbm5ueRsfvdiDDhnrFb5dIwlOwpFkBMOP6GhoaI+hdpYeJJ8RYm+vnoy4s0raluEmexWKWR+AxpWgvsOHhEk9aMIuQMvFSc7xftOvLzUPso93zT++Q8arfbb6XaqGcNe+6MqnD2oSKq8isEUhsBdThJ7flN6tHt3LmTO5CcVHZsSZU0OmflptN70rgpowpZIqStg/shc+w4tHy53rOr6EiRkMYSYVyqDwqBREFAHsL8HXp2TJ8K1+7d0F0uWKhAUlMd91D1EruC636MPr++L2Qo/RFHJUGUTmOSLun0IimJ5E46JnmwXrNmjQgVT3VR3jAkcXTGjBl48MEHhdOyf//+Ij/JpDyQk0zK/BUVFfjkk08wYcIE/PGPfxQqeQcOHBDKpcEQR7/73e8KoigTFVHfeOMNoWRx+eWXC8VTpi+++AIvv/wyysvLBaH0jjvuABUvVJj6kJdIwAJ8l9JokMz7BUXSCjjNIWXY2r8rgVFdcgkJvpAz851FJyOf0SpcfcjwJWQBM8M/JeQAe2inGAKUZ85oEvF6KLRq2FFAgEqN3N9Hc72mCnF0bU0TWiKIs9eduqivqTUq5mzatKmTODpu3DgRaWHr1q2CqDhp0iSxP6BTdvGLN2JQr3TMPmogvtxREzRxlETM0yYXYvLwwk6ynw4L/vPpdnzRUIhvXzQHw8sG4e13l2Lzlp2YM2sMJo1nxD2PvYpmqzfe+wKbv6nAty46GUMHF2Hem4tQX9+AS847WpBGZeJ58cOFm7Doy1ac+a3L0W/gYOwo3wqnow4jxk2AbvU4kLmv3LWtHF///XZMLivE+SdPFH8ncXTzjoM4a850jL/oQfG3vXfeDseCT/CJG9jS3Iw5QwajzG7H29t3oLG1Fef064u86mroVLnRNLg0De9U12J/ejrOG1GGoXk2LK7Y51EcZaj6DsVRQRx1uXFBaQna3W68sf8A8i68SBB2jQqLvBxJAq8M6ejBRO8kjEXhqxv3KqWz37gn5btPXt60LbgUoJJTWjbQfwaQO8DTZ3c7cGgtUPNN1zHYhwF9JgLpNs/fMwsAdyvQRie17lGw2rMAcDVHdezJRhwlGPzuG9djdwBpmtZssxm+kH4yB1Lc9BZl4DroICDW2+32jkmM6lSZXrnD4agBwNvHfSKpXO4DWQcJLPn5+ZFUF7WyqXIxOBBAHGdZWZnyzQYCSn2uEFAIJBQCZhJH9fwBqL9tTdjj60KODEQcrf0GyMgHJv4Y7QNmiXD1r776amfb9AlRfIT2TfoYGnbswO7mZrE/7927tziT0hcliZ6hEEcZlY510i/F8y19AGVlZeJf+r28eQFhh6sPAclQ95WBxG5CaDrirNJe6YvEWl1dLeaQ88M+Gy8yBmp42SGPSFas0hTtbbQgB1bNBYveiuycIci2j4c1a2BnF9bsr0FVU6tpXdKgQffyJiviqGnwqooUAimBQCyfgykBmBpEbBGgQYhEG++bN7HtRfRbkwRS75YSyZBT8e2L0bhoQZcuKsJo9NeGaqFnISBDVfMGIw+OwaStA/p0IXIHUyYaecJ9HhiJozfccIO4tXj33XfjrLPO6jysb9myBQ899JAgYdLBS3ISbxYSL/7/66+/Bo3gDzzwgCCOMj/Jo1RZ4QGRxFA6y1iGh3U6NRlifuDAgXjiiScwYMAAQRxliHsqGzGkvD/F0WXLluF73/se2Fcm9peqpSSk8n3FtuTBlfM4atQo3HrrrULpxWhgiMYc9NQ6+Q6lamyiXLIIZx64djiGSMOshNN2KpbZNXMGWrccdvoq4mj0Z1mFq48+xrFsIZGMwrEcd6q3xT0O95fRJOKlOoZqfLFDgJe5uM+O5npNGeJodRNaIlBI6ZeVjpK8I0T7/E62P+Lo1KlTsX37drz11ltC9fKCCy4QDlFeqFvwtztx0Yz+GDWkAMs2HgiaOPrNzoO4YHoRRgyyH1aJ1Kx4fckOrK3Jw8WXnIaRI4YI4uiW8t0457RJKCvp5zkfC4u3hrfeX48Nm/bg4gtORHZWpghr36sgB9MmFyMrK73TQchw9RWVjXh94QFMn3sGxk+eKjBgVc3NLXA21KP64EFUHzqImkMH0fT5S5hUWoiL5x4l8pE42tnf4y8DSs+D3tqKndf+EGt2bMfi6jqMKeyF0QX5+Gj3XvS2WnF2UR+49u8HqF6kadCsVqxsaMQqlxtHDxyAE/r3x2KGqq+uPpI4KhRHS0UHPzxwCIdmzhLnXP7we8OzBZ3U3ikaxNFQCILRfopwD+OtEsU2ZeSP3IWXw9LeAJSeCww9vWOddPSqsRJY9zjQUuf5Q4YdmHA9YCcZGUBaDpBVCLQ3Ac2HDg9l5/vAtreiOrRQHfxR7Yz5lbvtdvuRi9VHO4GIo366ptvtdov53Y5+jWGO12/H/KmxRn8kwbdA2x6fU6muOKqIo8GvCZVTIaAQSBwEzCSOclThhqs/glwZDHGUDfabBtexvxU+I0a227lzpwDXSBx1bd2ChUuW4On/9yparFYhCEIBEWMI+lCJozwTMaIeI+fRr/WrX/0KY8eOFQIj3sTRvMU/gNbasReN0tSHuq9MJMELGareF3HUuM8hdKHYElZUNcX1ct2kogIU5WbCbRDs2utswqYqZ5RWgYZTS/spjliU0FXVKgSSFQH1UEjWmesh/aaBRBrz5Q3xYMlUyQYRb0WTOEJlDWGP7JB+T6Swn1LBS8vKQtmOvckGseqvQiDhEQjXeemtrhfrgVLPZcT+qrCalcRRGodJ5mSi2uj48eOFc4fOLv4wDOI777yD1atXi4M6QyHy4M6QIv/973+FmsWll14q/k8j8969e/HBBx9g/fr1ggxKo/P06dMFsZRONLbF5+x3vvMdQSClc/r1118XeUlaZf3GUPXsA2+i0qDAOmbOnCkO9uw/+0Pi6MKFC7Ft2zbxd7Z36qmnijY5r0bjQlhAqUJ+EaBRgLd/fTlGkwU2rknuARIh5EuyYBaon8bnYsbYcRj6yeJARdTnESDAcLW81c3vokrJjwAvWZB4ocjsyT+XagQKgWRFgKRR7s9DcfaEOtZwz16hthPt/GsjJI4WZqZhhC0j6G76I44ee+yxYs5eeeUVcfa56KKLhNogiaSOL17GlXMGISfTiqUbDoZHHHW7PDH1giKOeoiY3sTRlpZWvP/RSrjd7Ui3eoUj1AFdS0OVuz/GTj0Ox8w8UQhK7txWjo1ffoHK/ZXi/GjLL0Cu3Y66hX/EhNI+vomjJLqOvgIYeAIOPPF/+OKtN/HeoWoU220Ynp+PTyv2oTQnG7N7F6Bt3z7GWQQsFkEc3dDcgkWtbRhbVIRThwz2hKqv8kMcLR2GdIsFB9ra8fnMkyBDPHNt8+IiCbyMssH3ukxmEkclYZTnsUgvvpsVRYLnKq7Rxx9/XKzHMWPG4MILLxT7VJ7vsxddhTR3IzD5FrhyBuJvr7yBmto6zDlxBo4aPwb4+nng4FoPXFQaHf8jbNq6HW+88zGGDivDJZdejqVLlmDxgg9gy8vFTdd/Hzi0HvjyuU6l26C/TCFkDNXBH0LVcc8abAj5cEmUuq6vzs/PPzruAw2hA2aEpfdujt9Tfv/5HeEzOlHPbalOHOVzUwqkKMXREL4UKqtCQCGQEAjoPy/U0Waeyno4xFGfipwG4ui1N/4SzvoG/PK2H2PqpNEAQ9VTcZTJkiaIo+g7GfPmzRPR6/huvPrqq3HVaaehfvkyZI8Zg4+XLcNvn/8LXBYLLrvssm6Jo9ddd524PHf++ecL8RBvHxD34fQfkXy6dOlSIXzBCHj+iKPsZiKqjsqzM/kLUsk/lotSXnCXbXJfT9+hd5LvWRnllf4iqSTb3d5nW30rDjRT4D32KSvNiplDPMLyn+4+hOZ2V1Q7kQ432kDi6ADFEYsq0qpyhUDyIaAeCsk3Zz2qx+3t7bq/G/JyA+YvxHsyAyVvxkTTSRIOPrtPnS3C1A/fZ7hZH05FqoxCQCFwBAKRhIUtLx0CvZGh0nwn+bL3co2ZNgtabh7Kyj03NENNdOrIA7SxLA/tPABIvcE2AAAgAElEQVTyXxLqpGoIn/187vOw6CsxPz+X7w556YB1+AuhLP/OsjLxdxlWnmX5453YPx5C2TdZBw+ssn/8jPXwcErDsLH+UHFS+X0jwPXAixeJ9r4Mdb6ohss1y/HICySh1qHyd0XASBzN/9H16Pub3yqIoogAn3Ekj9IIx2efSsmNgCKzJ/f8qd4rBFIBAaU4GvwsrqtuQnMEiqO9MqwYZT9MLAzUcnfEUZZdsGAB1q1bh+OPP15EduAlv8k5G3D6hBxBrIsncbS5uRXzF67G8NL+mDCmI0S5YcCaNRuaZkVl2mQU9C/BqqVLsOmrL5GZlYXiUWNQXDYcObl52L93D7564SaMK+mGODr8YmDoqYI4uv7tN/HuwcPE0SX79qGExNFeBWirqPAojnYQRzc2t2BhaxvG9O2L04YO6YY42o7zhw1DBstZNKQ//JiI0MEwmCRe8YzEc2lpaSnOOOMMERmDiSEcgw0fHmgt8HPvsNJ01vJcI53LwdQhw4ubcaaTiqMkjpLEPHnyZBGOlBFIeL7PXHID0tPSgck3Y/ueA7jxjgdQsb8SV19xCa678jJg9yfA1v8I0jFVY1F8Kl58eZ4gjvIC6R133YM/P/csXnrp7zh68ng8/tBdsNRsBNY/E0XiqAbn3NeDgTIZ89TZ7faCQB13OBx/B/C9QPl8fR4sMTWcuqNRJlyCbDB9kSFcmdeM71swbYaah2F8+V1NVcVRoxqapmmPlJaW3hYqRiq/QkAhoBCIFwJmK466So5D4w/nBT0cv4RKzQpMuRUtmQPw6989haqaWnG5Z+zIEmDdk0Dtls429MIJcB//iIhuce+99wqxkotmzsRZx81Aw7LPkDvjeCxdtw5/X7BQ+HsoHkJFUl+Ko3xfPfrooyIaHgVEvPOxUen3uv/++/HNN98Iu+lNN90k9ui+FEdZJtrEUXfuYDTMeCpo3JlRKn3S/st+xzp1pzRqVl+WVzWKi4OxTDnpVvTLzcLwXnmobGjG+oOOqEeXtGrQXW5dO7VMEUdjOdeqLYVAMiCgiKPJMEs9uI/SWEJSDkk7ND56E3+MpJx43HQxe3qMN08T1Yhj9phVfQoBhQDErX8+58JV9+pOdZQv+2ieeXJmz8XAf70a9jRK8qWxApIt+SOTVB6VhCRJEOXnxveCLOedn/noOJM3DI1t8e9GB6h8rxgvJngTTyUhVbYv2/PVl1S84BD2ZJtckMYKvjeT/X3J28ZcOyQep6qyuslTH1R18rk4PExF5KAaUZk6EVDh6lNnMZBcwfMX35kkb6mkEFAIKARijQCJI7xME809Xqoojq6raUKzK/zTnj3dgrH5WUFPcSDi6I4dO/Daa69h6NChGDRoEJYtW4YrJjeizO4JuRhP4ij7/t6HKzCgfwEuPOuoI+yLmjUHmpaO7ZiKPRXVWPTBe0jPzMSsU89Adv5hbtvBfRVY9+z1GFvS17/iqIE4uuT1eVhcU4txfQoxMj8fH+/eiwKrhrOL+sJtDFWfloZlznqsc+s4dtAgzOhX1H2oeiqOahZouo5+L/yt86IizxP79+8XETFIIj355JMFgZKJ73XaHsxI3mGveYlIKv9E87vbXd+5fyF5dP78+bjrrrsE+YwO/dGjRwsnd9qy25Fp7w+M/Dbe/WgR7n3oSYHbsVMn4fGH7kZ60x5g3ROANQMY+0O484fj1l/+Hl9v2oprr74SF33rO3jtX//Ahx99iFHDS/Dzn1wVA+IokKqKo7qu/yk/P/+GQOsxEjKlIo4eia5UCw6Eezw+57ufewC73d5FLTkefTG7TZLke/XqJS5c0paVlpa2Z+jQoUPMbkfVpxBQCCgEooWAacTRCaOA5la42vqh8er/BtXd7smUGjDxeqBwPJpbWuByuZGbkw20NXiIo/W7DW3oaD7jHeGHc65bi7YOYZDszEzU/e8t2E89HXpaGppaWsRZIaugANkjR4nntlSMZmXcT9NPxb0195IkiHIf6p2Pf6ffiPtzyV8gCdIoWuINQO7SH8PSWBEULuFmai+cgqbJvxTFg9kXSDthvKKlcb7kGcbpjE749i9qm9HU7g4X0oDlLJqG/Mx0z09WOgoy05FhPSy+sHZ/LQ41tQSsJ6IMGnBqSX/FDYsIRFVYIZC6CKiHQ+rObdKPzOFwLAdwrPdAuMmS6nO+1OOksptxE5dsYEjyKDdjJJOopBBQCKQ+AvLWXLiKgztPmI62rYdvT8YSMUXKiiXaqi0jAjS60FiQ7GoU8Q73kqqrisRR9XyK3ew6HI6EDnsYOySSvyWlgpz8c6hGoBBIdgQUcTT4GfyiphlNrvAdXLlpFkwoCJ5IGIg4SuIglR65L+D7hPa7Kyc7kNWwVYSPjydxdPCgvnjt9QVwOhtw0TlT0b8o33DFUkONw431X+9Cn6Muw7Ztu7Di00UYMXYcpp80By2GS40Vu3biq7/8BONK+3Uhjm7ecRDnTOuDscUFwPBLgKGn4MDzz+Hfzz+PLc3NOLN4KIbm5eHtHTvhaG7GWf36oqCmBnrHRcZWaPhfdQ2qMzNx/ojhGJSbi8UV+7CppgazR43EcKsVje1teG3PXmS73LigtAQWXcc3tXUY88yz6NevX5eFs2LFCixZsgTHHXecUMtkMitUPc9g3mpDMiQk10i8zmfsA53Ku3fvxjXXXCMIaL/4xS9wzjnneEitax9Bdp/hQNFUPPDon/Df/30kcOndqwDPP/FbFA/oDaz9PyAtGxh7FQ7Vu3DtTb9EU1Mz/u8Pv8XoCdPQ5tiHpoZapKVZkZOdDexZCGx5DcjpD/QeDRSMBDK5tgC0NQGObcCB1UBjZfBfbK+cbUPOQPOoa8Mun6gFgyF1OhyOBQBOCnMMbXa73Xe4mjArjHYxh8PBG9Q9OoQD3x/8vubn5/uM/hPtOYh2/ZJkn5aW1lhcXOyRg1ZJIaAQUAgkOAKu305usBz4hiEEIkvjRgJ9eweuQ7NCt2ZBT7fB0rQ/cP78MmDYGUAG92Aa0N7o2X/tXXRE2fU//Qp9r7sBWSNHAhar+Lxx7RpU/+1F5J99DvJOmAktK1v8XW9rRcs33+Dg88/BVVONtCFDMGzlOkEGJVHUW+TEO+ocP5eCJMaod/QBdieEFW3VUT0jH/WzXjoieoA/oGWo+HBFbwJPYOAc0n8aDeENXogjyXdDa1rgjgSZgyHoSQ4lSVQSRr2LtrjcqGtuQ21LK3bWReviPi+Zeuhgp5Yq0miQ06eyKQR6JAKKONojpz05Bh3MbWJuurhh4SbNV1hMqQiXjOpd3KjE09iaHKtE9VIhkDoISOIYnS/hEt/LSwZDb2qKKSg8doxQan5dMKfqXrwcZTGd/ARoTKpRxEvRxiwI5Pc/Wjdmzeqnqkch0B0CNNzRCZbs30c1yxAX13gOiVcIKjUHCgGFgEJAEUeDXwPra5vRGLYyiobpfTxO0WBTIOJoxp73sGjFV1j8+VewaDpOmjYKs0rbYGmpATRLYOLo6ZOhQcMbizbgm50HccH0IowYZAfcLkE8hWbF65/uwLrqTFz07bMxcsQQvP3uUmwp341zTpuEspJ+gO725IWGt95fjw2b9uDi82eJvJ8t+xKr1mxCv745OO7Y0YI8yjPt/spaLF+9E/v21WDM3CsBSwaWfPwR8vLzBXE0r1cvuNpdqDpQid3by1H38WMYU9ofl5xylICO/d20/QDGD8kSxNEBI6fDPfZqrH7zDfzvwQdgz87BBaXDkJOWhjUHD2LtgYMYkJGBKboLdosFTbqOLxsa8VV9A4YW9cVZw8tAVZpP9+3HpuoazB496kjiaFkpyuscWHPgAPr88BpBEKXKK22kPJMuXbpUKI6ecsopKCkpEf00gzhqjJTEOrn3S6QQ2CSO0h584403YuXKlbjwwgtxxx13eKKPbJsHq30I6vU8oSS67suNKB4yEOXbd+GBe27BaXNOADa9DKTnAKXnY+Xar/CrB59An8JeeO6PjyInvx9c9fvgdrXDYtEE1tizAGg6CAyZA2QVCpxbW9vEvxkZ6Z6vVnMNsG8psPsjwNUa7NetM1970Qw0Tbw95HKhFDAqyHJcDKUa5XTIbrf3DdRGMP4Bf3Xouv5xfn7+KYHaSLTPIxlzoo0l3P5IVc6CggJBzEnFpGnaLpvNVpyKY1NjUggoBFILAf3mAh0uz94m4nTMJIBqoNFImgWwdOy9eB5w++7zVz9djrbaNliowi/ODIDbEG1Hy8yExj2e+MANt1dodvtVV6Powd+Lj41k0EBDCiWvbf4F0Q0hiNAU7cm/IHGTKR7+C6PiaDSJo5va0uHWw4vm4a0mSuKod3K0tKGu46e2pQ1NbYcjLh7Oa178SFnT9D457Xa7vePLEWilqs8VAgqBnoqAIo721JlPgnGHYySRcvD+SKQ0EnJTkSxhg6XRTjngk2DBqi4qBCJAwMyDVzzIo0rRr+vkHzhwAEVFRRGsCFU0WAQaGhpEGNNkJurSCUKF8XgZXoLFWuVTCARCgPtrkhPUvjUQUon/uSSO8vKdDDmb+L1WPVQIKARSCQGqjfEZFM13SqqEqv+ythkNYRNHgel9QhMOMhJHd/7nR/h41Q4cPaovjhvb10PYhIa9VU3458dbYbVacPmcMvTvRUVTXRBHl208iM++qsT4EUNw+nGjxN8qKqvwz3dWYcjAIlx62mThgP3fkk3Ysusgzj66z5HE0SU78KXTjvMvOEWQQd/7cDm2lO/BGXPG+ySOfrO1AueffQJGjhiM9rY2LFi8Flu27kRWZjqyszMEAbCltR3NLTpmHDMB2eO+g9a2diz+8EPs3rENtoICWDM84SdJHu3Vty8aP/kD+vXthcvPnAqrxdJJHB1YoAnCp5WhKsu+g9q6OtT+6584obA3Smw26JoGt8uFJfv3Y0edA5mNDcjQLGjV3UI51pZmxeyyMvQuKBCE1qWVldhcU4NZIw8rjv63Yj8y2ttxXskwkE616uBBbJ51sjhTSNVwXkjlz5gxY3DssccKRSOSRuXFEJmPzw06Yn3ZUf09U0hKZV0yEReGX06URIEB9umZZ57BSy+9hIkTJ+LJJ58U+GiVy2HNKcT6DVvx0GPPQYeOieNG4fW3P8Ql552BX9x0DbB/OWDNAvoehRdfnof/vPkBTpgxFXf+4nZBRliy8AMsXbEWo0aU4Lwz53hIoRl2tLl0fLZiDT5dtgoHDlYJjHr3yscJ06di1vHTkJWRCeyZD2x7E3C3hwSXq2AsGo9+IKQyoWaOtQ06SLXRTQBGhToWmT+YNsKtO5rlwvGJRLM/8aqbJHU+u5LZ3tMddpqmNdpsNqU4Gq8FptpVCCgEjkDA9ZtxLkvVDqF67c7r57I0HLR69vcmppnTAEnKNLHaYKtaf81SuJpC24d5103CaemOvcE2GVa+nJV3wlrHbVD0knPuf0OqPJ4R0+TZhbZn+oOinZYf6l79kyHmvdVEeQY0pjaXGySHSqIolUVdIZNSD6uFhjpmlpxemL3OYrEU2my2oaGWV/kVAgqBnoeAIo72vDlPihE7HI73AJweSWdp+OSPuP3tlWi8kyHtu5ODj6R9s8rScEejJ8OzqKQQUAikJgJmhnrYe+G5aFr6WSdQ5t1P8419emkpipeuTM2JCWNUUh0pRgodYfQwtYrQUEBSQQzUUKIGHC+98BkQz1AvURucqrhHIaCIo6kz3fE0BqcOimokCgGFQCQIpDpxlHYes0ixkRFHPY6oUMijRuKo4+NbsXnbXgzrl4dh/fM6iKOAS7dgxaaDcLt1HDeuCBZ0OJw1C3ZWNmBrhQODBw7AKKqDalZBrlz3dTly7b0xbbxHGXPDtv2oqnVi7AArCm0Zh1VENSvWlVejMncERk0ch379emPj5h2oqq7F6LI+6N0rh7KanYqjX248gJq6RowZORT9ikhudMPlaseOHTuxpXwfausaBMF10IBCDB9egqK+vfGNfjx0aGhrbcXWTRvQsHeNuKxW2KcX7GUnIic3D5b3boIlIxfTJ5YiIz0Nbyz6WiiknjiuAPacdGyrbIRz0IUoGliMvD89jT66GzoFUz0UWrja27HL6cS2vfvgpBKmBhRnZWFYViZsRf1gyfEQerc7HDjY2IgRxcXo3d6ONpcLG5pb4Gqsx6Q+fWChPqvbjdb7HsCGDRtAohXniOtr6NCh4kKjjGgi1UZpB5WKR2yDezjaT/n+D6Tsx0tCRtVSs9ZxJM8L77IcA89Xn376KW677TaBxR/+8AeMHj0amnO7WI//fO0t/Ovfb2PGMZMxZdJY3Pfw0xhRWow/P3E/cnSHWJfuzN5ClXRL+U786Mpv4+xzzhfr8K8vvIjn//4ajj92Ch558FfQ0rLR7DyIJ/70N6z+4is0N7ciMzNdrP+Gxkakp6VjwtiRuOXHV6JP73xg87886qMhJHfuEDTMeDKEEuFl5fwWFnpUU6OZNE37j81muyRQG06n8wNd108NlM/f50lMHKVR77hwx51K5WpqasQzKhbrMh64JesajQdWqk2FgEIgugi47pvgshzaJkijUU0nTY9q9f4qr3hlO+q31KHhG0fE7XM/XxaDCHzRDlcfKnE0ntGJeP6w2+1i7mKheLrV2YpDLYcJxraMNBFyviAzQ4Sdz0k/kndS39p+WE20uQ0NbZERlDnWkGmjmifCRA7cmFk6SHDAHA7Hdrvd7jlkq6QQUAgoBLpBQBFH1fJISATMvllLo6EkkRqNo3LwNED8f/auA0yKIm2/PWHzzLIssEuGJUiSIBmVU0H0xBPTeZ6eWcSczhPDjzkLZj1zPj3D4XlGUFARFBDJOefMLszGmZ2Z/p+3ZnuZHWZ3emZ60m7V84yDO9VVX71V3V311VvvpxFJ+Z0sSSMg0R6eqNGk4JPFPs2O9YU+p6KSnY0uG7Ymm3nSHolA0iNA5QuhXuLxoMIvLEakhmv3pLgvaxYYkZYV6rrc8RPQ8sFHQmVrUr8buRHcpICLoLF8T1INL5WJo0bf/xHAKC+RCBiCAN9hDFNKxalQpANDKpSFxAyBxqLCFzOAZMESAYmAYQhw3hzswBVD1HKOF0tSWqKedRopliAa0b7lB6tQFoXiKO2IlDiauegBmFwlvvFAsqYWIp5hIv0T/y7InKbacJBIz/OFkuTfvC6gqhjib1R6pFoLFRkZXpIh7sX1DD/Pcsm+VOAsOh7erOY1C14vVNUD1UNlGNpRs8UmIttTzM3kR5RUa/JW1pjtU+EUa2dzJhTFgtXq8bXr6O7qLCiKt6ZswAMLVqijMGzNXVDSmwEWH8GToepJHD1rWCt0a58P9LsByOsB19Yt2HHXHfCUlWmRMH3IeL1QvV649+07vCEoMFRhadFSEEcF0ZT5PB5YWrWCx1Eqfjfn5MBz8CDA8IeqCtWrovW7/6pVAdWURf27gHM00UZFOeJgOomlPJDHb96P9D3ycFtg4iYtVUz9E8dw+rp3oFSXQnE5oLjLoFSXQfFUAu5KKOxboa4ZIuRjjeMi3A3sYA8jqqcyXP2uXbswfvx4sbl8yy234MwzzxTZTY71+L+HnsH8hUtx44SL0LtHN1z/jwdQXlGJV555AD26dBBjbe/+Elx18ySByRP3/wNduvcUbXn1jXcFcXTkiMGY/MRjUMxWTP34Azz3yrvo1KEtLv/bOejXp4cgjv762yKhWrpvfwmuH/83nDvuFODAcmDZP2vGqb7HqZqeh7Lj39SXOQVy6SXLORyOjQAi3ej+3G63+zo9BZPReyMpCEGtySQ0875OJmVjo/DUey8YVZ8sRyIgEZAIBEPAc18vp6l4S1pc0EmQ4uiii2aFnI6G0/6sE0ehzYcfh3NJ2Hlt358deg4ddqmHLwh33p3IPQz6DTp37izWMrEIVe8PI+cc5JNsr3Aht4YoajHVpVO5vWodJdGDThf4t7ikEGxSLm0zVC+qoeCkotaSBxaXTpGVSAQaBwLygdE4+rFRtcLhcFQDItqSCHdp9IlSvvS1sEXBSKSsVyOSJkNYey1UEG1NdGiWXReeD+eKZXDv2eNzTteQ0rQBKMNVN6pbUTYmjghop/WMWvRsKMwPtS1jSOv4DOgWh9OVhhgrC2mUCHDjnWS1VN5A4MYs5ybcqA3ciG2UnSYb1WgRoHoVFWGMIME0WpBSpGEamaqhU/zykESKdKY0UyKQxAhozxH/sNckq1FNnkQtzvFi+U5JFHHU6C4xgjhamGFBpxx9e8X+iqOZSx6FqXK3r0mCrOkLVe8jePolEeKSvwcSRy01xNFqP+IoCYs1JFQSDgVxVCOlskxfGc6ikfBm1YRHV2rIoO4a4mjtalipIY76yKaaE1yFB6q70kc61RJ5rYI46lOP2aQOQBusRrpSLkoTpFSxF6gie/WPvnaSOGqtIY7+uBprt9YQR9vagb7XAS364cBbb6Dkk49qSLN+9ZEQqihw793rZ4OPOGpt2RJKZkYNDF7A64GloDW8hw4JcqjZboP7QDEUEkcF9F60+dfHdcLH+8PP+Zm4zmwWSj3+Yeb989EXync/1yWdl0yoVZA9cszG7nhquBvY9d1PJI6ynX//+98xd+5cjB07FpMmTRLZizf9hon3TUbJwUOY8tAdaN+2NW69+1FB8rzzlgk454xTRD6Gnb/30efQpXMHPP/4JKQRb5MFr7794WHi6OQpAv8bbrgJK1avw6UXnIVLLzi7BjsxqDD/96WY/sNs/O28cYJYit3zgVXvhEUEUM0ZKDvxQ6MfHwkrTy9ZLhrypN46EgZCiIodDsdBADL8GCDC1TfCdSbfKEvtdnv/ZB2D0i6JgESg6SCg3pgdJ8YbgCH9gKzMuINrRIj6QKNjvR+eueQxWPbNixlW4c67A6MmMtJBs2bNYmZf4HqG/AgKbBkdtY3iB/xwrcQ9mmCpotojiKIHq1ziu9QVvZpoxMCFkiH1+90MFaMkeTRiqOWFEoGmhoAkjja1Hk/y9jocjq8AnKaZqZEmY7lZwJMj2qSgPiIpNyw0RVI6UuOdSKBlvYkOfeyvYhiIgZKVhS4bt8UbGlmfRKBRIGD0puWG9oVQq8nBj32K9QI59i2QNaQyAlSjorMgXk6KWGClEcdJGtXCSMaiHlmmRCAeCJD8QydbKqsAxwOnZK6D/adFOZDE0WTuKWmbRKBxIUBCCIkhgSmWviCj12CJ6pGVh5xwVEcXOScvzYyj7EcqTAZrkz9xNGPxozCXbfbLpu05B7qbg/w9o3kNybSGdErFUf6tlnRaoxzKv9c5Fukr29VxKNy5rWsUR32kVbW67DDJVPVAUb1QTNlQ06k6ejiJY9BCnbRu8qmT+tkqqvL9vypIqb6UtWYWFLfLZy8VRxUF387bhA3bSzCmfx66kTia2xUYeDsqFi3Ejjv+UaOa6gsdSKVRKqiSylq9Z3fdKCGqirTCQqiaOqumQtqqFdzFxVBMJphbFsB7sARKWjqQZoUpLR0FL79aLyGUPkUtFL1oiyD51p/S17+HtM1TEzKkw93Ars9ITTDgtddeAz+9e/fGSy+9BColzf3+E6EO2qVTB9x/542wWi144bX38fYHU/HH0X/Ag3ffJDB69e2P8PnXM/DHk0fihqsuAir2AlmtxN9rFUcnT4HX68Hf/34bFixahrP/NEYoi6alWX2KuSQiKzwk6IbVYgEOLAM2fwmUhuk/NZlRetKnCekTvZVmLnkclf0miuwZa16DUrETpsp9UFwlUDxVAURkBcrZ3ze4LxWN2qiiKJU2m83H6k7R5HA4XACsKWq+4WZzj4jiIvUROgyvMMYFpjqxOcbwyOIlAhKBOCLgvSVPVTx85cQpDegF5PpCjsczrZq4AD0eGYjFl/xsSLVGhqtnZID6/KixDFcf7rw7a8VkmIfdL/DbuHFjTA95Busk4tSxY0fxE/kalZWVIdc1geVwLatFpyXfImiEWvWwmujBqmpBFHV5GP0irHNfhoyzYIVowTX4W0OTaf6Wrng9Izu3EUJtMkkEJAISgVAISOJoKITk73FFIPAkcSKUbEIRSek81BRJqYQRr0RHL+tOhOro+tYtkDlsOCp//aXB5koCWbxGg6ynMSFA4jo3L5gaImhE0uaGyN6RlHfEQksSxo2AUZYRBQI82cpkNHGU5fqTOCVpIYpOkpc2KQS0eyeW90yTAjQBjdU7L0nEOi0BcMgqJQISgTgioB0c9q8ylu+TxkwcrYm8LoiJVLDkhpgWXc/EH1UV/PY5hVX0zYtM9Sdz4X2wFC+J4ygJv6qy/qf7SJgGJtuiL3y7hpktAWu2IAbuLq6E26OiRW4GMqwKkNsFGHQHnOvXYeczT4nQ88jMRLXJjLTLrqi1hoTpWI7zSJttm3GWoeE89doR7gZ2feVyI5gKxlQbZZh6+lInT56M9u3b41+vP4VpM2bjgnP/hD+feapo5y+/LcItdz0iyKQvTr5X+F+pNrp9527cOOFinHj8UKB4JdC8V13i6JNPCjLvO2++hhdffx+ZGRk4dugxGDF0ALp36Yx2bQuQVePvwcF1wIb/Ao5NeuGok88obCKqXMdFeseMmt4MZce/5bXb7T7J3IBUWlr6avZPF49XXA6E22a+R/i8KyoqSvk9r2jUVnV0V8plYd/yvU014VRLPPCcm3tYPFaSRlOtB6W9EoHGiYD72VP2mjfMbhnX1nXrDLQtiGuV/pXteH8DDi0uhnN3JdILM8V3pEmxWtFlW03khUgLqdkPpJhEfesB2w9/AWJE7G1onlUvYXXMu0B2G+zZs6d278T/HRcFFCEvZbRGHnT3nwtoBNJAEqjG4+CBE/o5+c1PMKIoSaEVbg8qqz0or3Zjb7lTfCd/alh6dExRYcrPh5O/D6SFEoHGhYB8aDSu/kzp1viHqGdDqFjElAiipD+QeomkdPZy4hKrlFDiaGE+qCiqVhypyBDYXlNmJkzNm8Ozaxe67NwXKzhkuRKBRoMAF3NR5nIAACAASURBVDp8zpCQXl5ebni7NrQrgJKRCUthIaq3boFq4HPKMvxYdPrsf4bbLAuUCOhFgOpUWshFvdfoycc5SDzmH3qV/fTYLPNIBJIFAW7qJVolP1mwSEU7OCfRwruWlZUFbQIPujTk2E7FdkubJQISgeRCgM8YPmvy8vLERk8sUmMhjsYCG71lZi57EpY9DR8w1ltWrPKVDjjD8KJti7/0qSeSOFqjOHpE3PsW/YB+NwgCYkVFRR01HI5tbfyFUv803HidBeolAeosTnc2V/vT4DxqvO789WXkpjDnM1zXjR8/XjxPbrzxRnTr1g0vPPUwNm/dgWcevQs9u3UBqh0oLldxxQ134UDxQTzxwD8E6fq+x55Hs1w7pjx8B9rk5wB7fwfaHl+XOProfVDMGXCV7ccTz72Kr6fPgqva5xvOyc5GuzYF6H90T4w56Tj07X0UQAXdtR8CB1aE10YVKD35s7Cu2VJejWqv6vuoKjwq4Paq1OYld/xw0naHVMBqUjCweWREcr2KWKWjP9tnt9tbBWuM+t9TVaHUWpMiJI5+WlRU9OewwErCzJI4WrdTNOVkuz3+KnXRDo+AA3f1kqajrUdeLxGQCEgE9CLgeXr0XtOmX+NLGqVxA3oDuTa9ZsY035Ir58BbFXnUhsyRJ6Dtx/+J2sZQh7IzVr8C6/Zvo66nTgEKUDrqyHll9uyrYKoKsac/ZBLQ9g+CNMo1u3b4k75Eo4U9gjV67969aNeunTggpiXuq2prKi06Rn3RZXmNL+R8NTIsJmRbLfAGRGNwerxYX1KGssBw9DWKoyJ6he+Ipog8AUaT4CnNhoM6GNuHDZSWo3hRppogiaNxg1xWJBFoNAhI4mij6crUb8iGDRvEa5UkCi0cfDJuOmvhjuo7nULbSSI1Wo00UQpOG9q09IXRCjNlDB6Cdl98E+ZVMrtEoOkhwFNyfJ7wucHwCrFORqqQ2peuEuQghouSSSKQCAQYooRkglTcPCBeeghaicBV1ikRiAYBbsxzHswT5xzjMqUWAnS+cr1Dp2t9xNHUapG0ViIgEUhVBOgDoYIIw/Y1tPETafskcTRS5A5fl7HyRVh3fh99Qf4lGBwCsGzAGeHt4TUs3CIszV45AyZnuY84as7wbRjWCRSoAr0uA9ocL9b53FStLyUtcfT7s4ztV52luQuOReXRt+nM3XA2TY3ojjvuwJw5c3DqqaeiZ8+e+OI//xJznZem3IsMVAFlO6A274k7H5iC73/8BVdf9lfxzHnnw88woG8vPPXwHTCXbQFK1gCd/liXOPrgRCjOEiC9Gapc1fhl3iLMXbAY6zduxd59B1By8BCq3W60aJ6HCZedj3GnjQL2LQZWvAGoDZMVnG37wGtNh2pJw6Kcv8Fjbh6S+OkTGVa1reywcTQrCgbnx5Y4qqY3h2nsJ0fsSalTRx2x3R4ucZQNbixqjk2NOEpiaEO+RYp1ULmT97X2/g57gCfggppDlSX5+fnTVFU9v7GMzwRAKauUCEgEDERAvTE7MRS3EQMBq6Vm7mxggyIoatn1v8J98PBhlXCLiDb6Jt9pfLfpiTyg93BOOG1wdRwHc+kmmEuW+w7E6U3dzwd6XynW6Twc5x81RE9b9FZTXz7Wx30g+i795wP0RX/55Ze13JKjjz4affv2FcVQQVSQRZ0u8U2eKAmjPVvY4Cgpwc8//VS7XhswcCC6de+OrY4K7CoLXMOpgKo0HB8+2gaGc30961ZJGA0HRJlXIiAR8EdAEkfleEgaBLZt2+Z1uVxiTCYjYTQYUCR7cUOc9gYjknLyxMkfHcXRJhLKuHkbj8mXv617brgWpZ98FLb50U6cw65QXiARSFEEtAUON5P8Q2PHqjlGEkdzl60WGyrxUGaMFR6y3NRGgJsL3PRLpY0Df8RjrTic2r0rrU9lBLQwkfL9kHq9KJ9Lqddn0mKJQGNGgOryPJwbi4Nqkjga/chJX/c20rZ8Hn1BdUowljla2m8sYDocEdtcdgCenOAHH8n/DBCcCdo225KvAK/HRxytL41+HbBki03IhnyCkjhaF0BPXh9UDHzQkDFFfy0/77zzDl566SV07dqVIcyxftUiDB5wNP5x45XAgZUQIeS7jMMn//0Wjz/7Kk48fpjos5VrNuCcP43BVZf+Bdg2E3BXAJ1Pr0scfehOKNUVgDmtzjirrKrCrgNlWL5qLb76dgaWLluFgsKWePG5J9C6dWtUl6+B6ikDuE/vrYC3fAvgLgc8Ht/mvdcLj61FLQ4L1XFwIfYhunn3DW2RFRH+thnn6CIeqOl5avnIt5bYbLYBWkXBSKP8LVziqKIoVTabLTLma0Stjt1FTY04GizqSyCZlIcTHQ5HypBHOYcBUNWxY0cxJh0Oh9tut8dGRj12Q1GWLBGQCDQyBBJGGvXHMcHKo1tfXYMDs/ZE1bMmey6K1m6MqAx/siX3NUKFes/56WIo1aUR1WX4RQWDgBGP1R42p6gHD3rGOmkh5+kbIGbkZPinDRs24KabbgIPn5KTcfzxx+Phhx8WgiML9hxEqavuga22tky0s2Xiqy++wDOTn0S1uxqZGZm45IorcP4FF2JHaSW2l8Ze5MdQ3FQVNjOcDq+S3jzNXDa4XcvkkPc1tJGyMImARCCWCEjiaCzRlWWHjYCmOsoL402QDNvYIBdw8sKTLsFCqXFCoxFJNUXVcOvkhDKWodqC2bOOYerDNJT5u+w+EOZVMrtEoOkhkIgw1Zt6HwXPgf2GgE2COJ9L8QpFYYjRspBGhQA3EkhyonJvKqasrCzh6IiX4nAqYiRtTk0EeOCJp71zcnLAcS5T6iCQmZkp1jKaekDqWC4tTRQCPETEOa3/QUoSobRwYeGsfeuL6qG1jeVqn0S1V9YbfwS4GcVxRl+IkSlZiaNUnwm1eWgkDtGWFQsFnGht8r++rO+psBzcDW9mLjzpWbAt/QZlA/4EajLWpjC5qllrZ8NcXly/ma1HAMMeSGn17kT1qzenA8qHPWvIEOA6iz7a33//XWwk877i3BTVZbjm8r9i1B+GAxv/BxzaCPS7ASvXbcI1t96Hglb5KC+vRGZWFm679VoMGTQArr0zoGS2grXZALz6xvt4/c33MfK44Zg8+QnxfKos249qlwu2nByo7lKIcOvpeYDJgqVLV+DuSY/gQHExXnj+GQwaPAyquwyqWqNypQKeyi1wHppXL/FyqXoqKpBrCC6hChkWIXE0Z+ZfoHhdoYoXv5eO/uyQ3W5vxn97PztFVdQggguqitKT/6urPL9M/7Pb7ePCvSgZ8zc14ijffbyX/KPJ0N/D5H94hOpm/HDOyHtcC0nLfJo6OX1EwfZm4t3P9Jd26dIl3G2VeJsp65MISASaEAIOh2Nz1lvndTRv+DmxrR7UF8hJnK9w8aWzobrDUNkMQMsI0SSNPMp3F30cofgQhs7NdURYqHeApOcCp/3HN58rjR2Zle9xfgLf9YF2aYfw1q9fjyuuuEL4Mnlwr6CgAI899hh69+4tomL9sqe0NgoFFfZ7tLAh06TgnrvuxK+/zBHXsS8uvvQyXD7+qqiJowxkr4W0j30Me9bGWlQRnv6njTvV7DTrkkHtWvZP7I0ua5cISARSDQG5cEm1Hmvk9jocjhVlZWVdFEVJT1USiNZFPPVCMhUdGcEmM1pIe55+0Zt4+pblxiskbzQEMyMmz3pxkfkkAqmKQCLCwW7q1wuePdGdqCTelo4d0WneQkEc5XMuFipAqdqvxCTUYj9V25ZsdlPBgQ4EI96Lieg3blzSKcG5AJ0YMkkEGhMCnLfqcX42pjY3hrZIQntj6MX4tIHvL82RH2zNSyv4DKADngckQhFINWW4UNZrZbJcfmRq/Aiwz0ke5ZyvWTPBMzIkacRRRnZJFtVHtlMb16kS2cHQTUxDelZfIaUDzoDicUGlUmSYybb4C98VigmqxQp3TkuYy0sAswmmCgdwzG1Ax1NT+nCY7buzEhKGUc3IR9lxr4fZI8Gz8x4igYxrxquuugo7duwQ93qnjq3x9JSH0bogD87i2VBdxUhvMQrO6nRcc8PtWLVqrcjXo3sRnn7mceTlpqNq//ewZHWG1dYHr73+no84evwITJ7yNLZs2oDXXnsFObYcXHzRX9C6sKAmDD1DWZqwbNlK3PfAEzh48BBeeOF59OrdB59+/C+Ul5eJ59rZZ52OjDQvqvZ/B9UTXNlolXoCDqHAEFwaLERRMMwvVL1aPh8mtVKooqreSkB11Xz4/j28Sc0yc5ZPF0qpCtV41frfz8rZM+rsRzm/+pua5twV1KxwFUcbUxjwpkYcpUIYozAF+tJIKOU80t/nyPck39317anw/tUONnF+aYS/KJKbTxJHI0FNXiMRkAjEEgHt3WKb1Dr2XLaGGjL8GCA9/Dm4UdisuHkeXPsj88MbJZqkEUf53qtvT4LvOnHoCUBSrblOeR/IKgRFA4yItqpFdvU/FBKsr7VDxDxAwro5z+c1/CZx9Morr0SbNm3E/ICYXnjhhWINQBu1OcPc/RWwp1vRI9+GTVQpve5adOrUCVu3bkVZaSkuvPjiI4ijVpMJtjQLbOkWWGr4Hh5VRbnLjUPOarg8/iRkHys322pGTppVfGvk4CqPFyWVLlS6D8+TOZ6yWXaaBZkWX16vqqLK7cGBSldA2fXdAT7aaBY86nFFbY8kpBh148hyJAISgUaPgCSONvouTs0GNjbnCJ0U/qdjAnuFEx5OXrRPsF6jo4QOlHiG/GRIayUtDV227kI44a05NeomFUdT8+aTVscVAY2cEU9Vrw2F+bWn66JpbLPLr0SLRx4XJ/h4upBtSXXCfzR4+F/LhSmf+UarIhllX2Mqhw4UEi5TlbisERaMcrQ0pr6VbUl9BDQnqHweJm9fkqCkqULSSjoo27dvL95hfLeT/MtEolYyqPYkL5JNzzKOFS08GOexa9aswfLly7Ft2zbhuKeqW69evYS6A991XO9yLVvfpoJG7uF4XLRokZhfBiauqRkCjWOUGwNMrJvlhiKlNr0eanwtZh9TeczISAfJSBxNxZ5Lqk3MWgD1S4iSQGpUylo3my9TmIY+AcXWUTzzuFbR84ziBmh5eTmo/K1tEBtlVyTlJKpfVUsmyk74IBKTg17Dw7p8L/3f//0fvvvuO5HnuBEDMfnJB4DqA3CWzIbqdSK92VCYszrjqWf+iX9/9JnIN/qkkXj4obvhde6Gs3gWrLbeQYmj27duxuTJk7F46XL06d1DEEF79uwOi9mCjRs345NPP8fiJcsxdMhAPPDgQ+Lddd1114m/tWvbGs89+yjaFeajUhBHy4K2YwOGYp/ayTBcWNAQ5ROYwI1uKiKZ4IEFbliRAZ8N0YhRZa7/FZbSfUHtrbD3c2aPfsr3Imc9U0exqqBJEkcN7fKkL4zveT4vNfIoSd/0q4V7yJfPXvqKtHkn55mcm8Z7PcP2dO7cWe6/Jv3IkwZKBJoGAqWlpQtUVR3I1tr+r3ViG338EHHgKhFp03MrcXB+dNH4rF26oOOc+VGZr2f/yJ9cmj3nGpgqd/vq1L/UicrGei8e9Tpg7xQxcdRfTbS+Q8hijlhzEDnwMDL/zncs9yO5bgokjh511FGYNm0a+vTpg6eeekrsWdLHxOsWl1SiVXYmWudk4NOPPsILzz2Diy65FN9+/TWKDxw4gjjaIisdrbMzkGU1B4XD6fEKgueuskq4vSrSzApa52SiRWY6LKYjpwAurxfFIn8VzCYFbXIykZdhBVVQA1OV24v9lU7sLqsCiar1p7oDgqqjsel4WapEQCLQ2BGQD4/G3sMp2r7GRhwN7AY6LnmqnJ9gSVMj9d8E4ySR+blZFq+0oUNrqC4XFJPJp8DR4OSkrlVGnbyKV1tlPRKBRCAQb7XBfbfdgkPvvxt1UwPJ4RqxJJ7E9qgbEcMCpMpeDMENKJqnRR0OR8SHKjQHDItNhEqsRliIZWiX+PWGrEkiUBcB3l+a0gt/ieccVvZFaAQ0VTvtRD8dt5zvFxYWCoIFVX/40U70kyRIZ2u8N1xDt0TmSAQC2nqWqg7vvPMOFi9eLDb6+REKCV6f4kLXrl1x7rnnYuTIkWJc8b0djDyqEUf37t2LiRMnCgIqyVMkCTJxHLJMlsH55qBBg3DqqacKZQj+neXqIWYlAitZp3EIGE0elfMwY/omUQRDY6wHSvuNBUzBfXOR1mHN6YGMFmNqL6dvLxgh3r98jTiaqHVJYFsT1q+KGaWjPo0U+iOu09SsP/zwQzz//PPi9wnjL8QlF5+P6tKVqC5dKv5mySpCWrMhmPnDz7jnvsfEO+X6a6/EBX89B9Wly8WHaqP8vPPuv/Hm2x9gyKBjMHnyk+K9t3jRPDz3wms4cKBYvLvS0qzim+Ww/9u3a4vrrx+Pjp16oKqyFFdNuA4rV63VTRzdhqOxQ+1lGC4saJjycQ091NBiRWFZ6+fAXOoLM95wapj5UN12DKp6XhOqkNrfpeKobqiSNqO/j0Z7Hmrrykh9jlzTcP7Je5IE0nimxjQm44mbrEsiIBEwHgH/PXfb/7WJ2RxAl+UnDNOVLRaZFl30c1j73PXZEE3ETX9CaGD53OegUraWh74XTTk75Pw8mlM/4YBdQxzl+obz3IaSpiZKbgP/zXlzsKT5fDSSaKjoMvRpau/1QOLo+eefjxdeeEH8zsNjw4cPr/VF/V5ciZ4t7DB7PZh05x1YvHAhHnr8cTw7ZTJ27dxVhzhKr1bbnExxxGrp4sVYunQJdu3YIcxPS0/H8GOPRd++/ZCZlYV9FU7sLKtCp9ws5KZb4Th0CAt+m4+lS5bA43YLbkefvn0xfMSxyM7JQXm1R5BFMywm7Nu3F/PnzsO6NavF2iEjMxP9BgzA4CFDxYFtlr3lUEUI8mgNqoqCMZ0LJPcrnPEs80oEJAK1CMiHhxwMSYlAYyeO+oPOCYOmSBps0qSps1BxlJOEhk7gGNmZRqgSWjt2RMd5C400S5YlEWhUCGiblVQWiddm94Z2BVDd7qhx9F8cUy1RU0eRqqMQRJtgIbaiBl0WEBQBOlLo/Oc7MtyUSOIoyVckxTBJ4mi4PSfzpwICGjGRisA8CU5HnvbeSwX7G7ONdERTAS2YWrjWR/4OYPYfnbbaWiVVwic35j5MZNv4/uI7d8uWLXjkkUewbNkycDODZM7u3buLcbJ27VqhHEq1J84N//KXv+CKK64Qv2lKD/5t8CeOXn755WKTpKCgAO3atRMOdo4/jlsSSznnpA2tW7fGNddcgxNOOEHMozmmkyXceCL7p7HXbSR5VBJHjRktITcwjalGfylhKvCU9x4Nb1qW/vJ15jSl5SM971hYMn0qkfGMMqLTxAazJbJfw1WZbKghfIfwHcUDCd9//73oh1NPHioIm1QR9dSESDdZmyEj/yTsLy7D5//7Bo7SUvz53DPQrk0hnMU/i3zWnJ6w2vvh998XY86vv6FTx/Y444yxUFSPUOc8dMiBGTNn4fffl2Df/v3Cf9uuXVuMGD4Yw4YOQlYWN559hyv+9eGn2H+gGM3zmuHcc85AZjpqQtVX1NuclRgFh9rCiO4VZQxVPqE1hpXnX1DW6h9hrnREXba7xWBU9r9LdzmNiaTXlPZG/Ds4GJkmXMXRYANGO3TMOSSjKcQpOe12e626bpzqlNVIBCQCEoE6CKifjZpTOuqzEf5/zH5hFEy7V0aP1ND+gKsaWLQivLL+MFSo9CcirbjtN7h2VxpSdaTk0WCiI9z/18Kp+xvnH8XJNuMsnyR8fSnMdVDEIPS+Euh+vpjT0j/jnzSuA+fBDXEZtIPHPNgRinwazE7ODfg+5zw/kDh677334o033sC8efMwduxY3H777WINMG+PQ4SD7948ByuWLcOdt/9DHEa+9faJuOfuO7Fj2/Za4ihVQXMzrHBVVuL9d9/B99OnCzKolmhzbrNm6NW7N66+7nq0bdcOZS43ctIsWLVyJd5+43WsWb0alRUVSM/IQEV5uSCMduveHZePvwrH9OsrunLmjz/iow8+wOZNm+ByOmGxWuGsqoLNbhdlX3vDjWjTti12lFZie2nwcXtkt6u8v74e07lwbMR9LC+UCEgEmiQCiXkzN0moZaPDQaCpOkeIUaiw9pxQaSH5Qp26CQfzwLxbjxsG1/p10RSBzBHHoe3Uz6MqQ14sEWisCCSSNLa+MD8qWJXMTHTZtL1OGdEqAERlUBJeTAdAItQMkhCKmJtEQhMJLJEQ0jRiWyLURunYoN0kuZBYI5NEoLEhwHuTicRRqmjxE6lKTGPDJtHtaSiSgfYsZX8FrjX8Hdl0ALNvZWpaCJDgyfcXvxmW9/PPPxfqF7feeitOPPHE2ogaXLP+/vvveOmll7BixQoRsv6ee+5huE5B8AwcW4HEUT4/JkyYgLPPPluEHuO7ktdt374ds2bNwn//+19BLm3VqhUefvhh9OvXTyhJBdtoaVo91DRay00aHtSK9OCQhpIkjhozXownGMZrx9PX/opux8KTE7v3mdV2NDLyTxR1BdtcNaYXjC/F+H7Va6OC0tFT9WYOmU97b9XZuPYUw+vcC2fJz1C9rpoyFKTnDYM5s2OdMr3OPXCWzBH5zOkFSG82AjCnH86jqnCXrQJMVlgyOwCm9NqwmsykKbWrniq4K9ZDUdJhyel2hN2eyu1wHvwVUD31tmmZejLKYVwUqkHKVFjQsEpUSIDryZC94nuYXPWTYPWW67F3Q8WQJ/RmV+12e2Li3uq1MIx8TXlvJAyYwsrKuWJJSYmYW2qHeMMqIMzMiqJstdlsdR8qYZYhs0sEJAISgWgQUKeO+gbAqdVtRqGq1/V1ijIkXP3wgUC6L0oIKquAAyXA+i2hTR4xEEiruS50bsNybHhiORxLiw0rz9K2LTr97lOv1yKk6C1cOyjBA92cL9LPQp8b31WBAjNaxJeCBVdDqU6CPQRbB2D0m6Kp9MGEoybqH2VVL1aB+UhW5YFk+iQ5xw8kjlJtdMaMGXj66afRsWNHPPfcc4JkuqW0EmaLFa2y0vHOW2/izddexfirr8GJJ43CnbffVoc4yrDzDDX/wfvv4YP33hP7fH+7+BIMGDhQmENy6PvvvIW9e/bi1NNOw8S77hb5iw8ewgP33oMlixbhhFGjcMa4M5HXvDl27tyB119+GatXr8LgIUPw4P0PCNLt7RMnigPSfxw7FieNPlkc8F+3dg3eev01cfDt1NPG4u+3T4RqtmDlfgdcnppDXyReB0SIJRH1lJow9d9v2q16VUCGrY90lMnrJAJNEwFJHG2a/Z7UrT506NCHiqKcn9RGxsk4Tcadjk4tTF9g1dx044cbaUanaMll9gsvQqspzxhtlixPItAoEOCCRgtdFngyL9YNjJYYnnXcSLT59LM6ZmrqZQxFzMWiTBCEhkQQEpsa9loo5by8vJRqOjcq6BhKNfWhlAJZGptQBEig5xxWIxfymRhM4TKhRjaxyjVF7IYUQzUiFQntwdQb/ZWa/UlbnAfQuR1HBZ8m1nvJ0VzNKb9u3Tpcf/31QgX0wgsvFP/meOE7jd/axsGmTZvw1ltvibDyI0aMEL/pURzViKOXXXaZuIYfjltN9fbXX3/Fo48+it27dwulU5JHOQ9g2fFS8U+OHmm6VmibatEQ2CVx1Jjxo5dgqFpz4G4+ALBkQjVniG9nkT7Xn23mnwFv9FEzgrW4qmN/VDfvYAwY9ZSyIfNi9GmZKzYT+Tzj4Yxkf1bZvj87YSFMjVQcZZfw3cX3kvYO8ZbNh7dyI7zuw6pBzKeYs2HJ6gxF8REZSBb1VG2D131YOdOc0QbmtIKanlbh9ZTDXbFRED5N1jxBHlUsuX5lVMDj2i+IqqxPMaXBktUFionkU9+2jOqtgrtyK1RPXcWmwOG0WP0jqmA3bKwOUL5EOhquM9LKcpZ+A8UThJSq7UQ1pJblV6k3swDlx74c0gzOT9PT013t2rXzY/WGvCypM0jiaGy6h9FeOF+Mk6/OZbfbG82YjE2PyFIlAhKBWCKgTh2tUqJStWSj7IT361QVFXGUoeZ/nAv8YZg2nTlcdkUlkJUJcL/610XBmzfwaMCWXec3rzkTJm9lw4qaUYK16KJZsPdtDscSY8ijCsPIL1girOI8k/NNvfsTmm9N87v5R/hhOZp/xb/JRUsmJGx+fgT0Ix4DCgYF7RFN/IqHNYw+qEHcNN4EDzHXRxzdsWMH7rzzTqFmyoPOo0aNQnFVtVD09FRV4p6778LqVavw9PMvwGa34fZbb6kljl551QSYFGDHrl148J57BIFzwrXX4bTTTwfJmORsckr7/fRpePiB+9GxUyc8/8KLKGjZEl9+8w1efO454Qt/dPJk5Oe3ECHmGZZ+165dmPzYoxg4aCDOP+88fPTvf+Ojjz9G3379ceekewRWLJ91U630sYcfxNnn/BmnnHYaUEMcrfJ4xVgbqn4Ej2LFAvUs3/gDMKxl9jZVVdspiuKx2WzWOVv2lpR7vEJmXRJIo3x4yMslAk0EAUkcbSIdnUrNdDgcjwO4PZVsjrWtVESjKhk3Ykk083d4+tetTSY5GeLJpGjSpqN7wrNvbzRFIFKp/qgqlRdLBFIEAYbt5MKG9yudlvFOkRLDOXHostunIheYgoWUine7ZH1NDwHePyQ4pZqSYaKfAU1vpMgWxxsBvhP8QyppBww4lyWBlHNbmeKHAIl4dN5yHcFDHsES5yV8NjFxU7W+5E8eDcxDBybLocPTaAdx/NCSNdWHgBbyl2qiGll00qRJIvwX57RaiDHNkc/8PCDFccXxRzWKYGSp+hRHSRz1X9tq5fL7448/xpQpU4TTnBsC48aNq2OD7MXGjwAPKPAwHpXDIkmSOBoJakdeo5c46sntjorBdPeFn2JJHKU1FV1HwGMzLgR4YAvn4S/IsVpwdKtcZFst4ufKysqo/XbhI6n/Cr39FLo08wAAIABJREFUqr9E/TmNJo4G1qwe/ByKxxjCgP5WRZ9zoToOLhgX9fpo03RkqyXRGxakBNuiL4ITG8IUFA5GdAlmMOemLVq0WJSbm3tMTBqUgEKTjTjKtUQ0hzUSAGG9VbItnEvqJfdEY7vdbo/p/qvD4VhFcWMAXXnTNSbV3Whwl9dKBJo6AtU/3OSylKyw+rMwA+dXYRNHO7cHOrQBfpoHjBwKzJrng5kk0sBU7QbWbgSOKgJKy4H0dGD+4sO5+nQHWvj8Up60PFRmdUNJ12vEs5lkwFjNQ9c9tARlq+seHIp2rLRau0nYrYVcpzoo29BQ4jqWKZy9jJwfL4Tijk7N/bv+78PqLscJy0lAjTK1PwkYOJEnr8QBYvoQ+aHPl+scjRBrdLSiQH8k8S4sLMSaNWtE1Jo2bdqAiqO046mnnsKPP/6IkSNHgn6rasUkiJnz583FYw89hB49e+LBRx9DSUkxbr3xhjrEUb683V4vNm3ciP3796F796OQWyNaor3Yly9din/ccjOa5zfHE1OeQreiInz+5Zd46fnn0SyvGR59cjIKC1sL4mi1R0WGxYSS4mIUtGwBq8mEf77yMj795FMRkn7SffeLUPbMSxutJgU7d+wQYeqrvaoIVb+n3LeHPED5AunwjYW56l9qOlKFAhOGmj9XleZ//VBV1UF2u/0oh8OxZu7+8u4KqaUK3hyan9XHbrcP/W7THvXkzgUxnaNEOcLk5RIBiUACEJAPhQSALqsMjUCyOUdCWxzbHDyZw433wDC83HDn3zn50k4k+VvCCVskIfvWt25xhMx5JC1M79ET7X+cHcml8hqJQKNHQLufSXrTNtnj2eh1hfk1+hbh11ofKZzPKj5zog0bGb5F8oqmjAAdEXS4pJraLUkOfHcn6hnQlMeMbHt8EOB9SUcd3wla4vuOJDJ+a+RCkkhlih0CdNiSXM8U6v3MdYVG9myIOKpZqymYck2iEYI1gjDz8O/+/R+7VsqS44WARhxdsmQJrr32WnEvX3DBBbjpppvEO43rTxJD+eH7mWOAf+f/NxSSLBRx1H+urNnAZ8yNN96I9evXY/DgwXjmmWcEMToRB7Lihb+spy4CfLaxv8PZcPMvQRJHjRlRejd2oyWOqqgbgVqpDTEefTsqjjoenqzYRS+Yr54LL8xig5Dk0fzMtKQPW2+84mgNY1B8BbIHtd8UEfK99MSPou/UhkpwTAeqd8S2jhiU/pt6DjyCH2ZM6qH8hGbYbUxhAaXYFv3PmHJNFpSe9Inest632+0X6c2czPkcDsdqAEclg41813I9oaU4KXXGtOlayPp4RMOIFXHU4XA8oijKGFVVfTFzj0xORVHW2my2vjEFUxYuEZAIJBUCnq//WmZy7s1GEGXvQOJozpMDoRzaKexX07Lh6XYCKv/6OmoJpX17AHYbYDEBJKxlZ/rayvDYbg9PQQG2HJ/8oo6k1Z/xvzt8uZsVY0fvR+s9lMAIE21/vwpGzfm3vLwGxbP36LBUfxbC3M1PYEXzkdGvVt/hRh5eoK+EIlH0welJ2b/eCFP5Nj1ZG8wzv9s9UBQTBq+570il2EhK/9P/AEuW8PPSF8j5gsZT4BqdPptI1+r1mRNIHKUvknOTjRs31iGOcp9o+vTpuP/++wXWL7/8Mtq3b48Kj4oXnn0Gn378EW79x0T8adw4HCwpwY3XXVMnVH2pyy2iRaSbzUIBlL6uqspK7Ny5E6tXrsTmzZuwdcsWQUIlOXTKs8+ie1ERFi5ZigfunSTyDR9xLMb+6U/o0q27wEGLKmsyKbAoCr6fORNPPvqoKPfE0aMxeswYdC4qQl5e89qxwdD0JI3uq3DW3tZ9lWmoVq1YhZNqYSpSfkcrrAfyL/vFbrcf69jypmrveLlCrs2CAxVw16y/hisfiXIWKefDZFI8x3dopW8QRjI+5DUSAYlAyiGg742ecs2SBqc6ApI4WrcHScbi5npDG6/8XSOSBiORcrNOO/UUKiTW5n694d4TxHloMiG9bz84F9cTYiDIwJPk0VS/G6X9sUBAr6JXLOr2L1OojjL0hccTFom0ITVhLgi5+OVCSIarjXUPyvI1BOh0oVMmlQhoGlmBzpVQ72XZ0xKBVESAzrz6nKV8T9CpqJHBOIcNdSI/FTFIpM2c95P8SYxJptOjEMR3N9X72D8a2TTSNmjzAX/V2UjLktclDwIawZNhlm+55RYsXrxY3OeXXHIJTj/9dLRq1arWWC3EvHaYUVOcCNaacIijvJ6qEpxPT5w4UShItG3bFq+88orYMCCRsKG6kgdNaYkRCHAOyGdXJO8QSRw1ogegWxEoGuJoMEsFYZW7XgZ4tst7nQRvemTKtQ2huAA1oQOpMgNftGIqjo5oly/+zXd0fUrMxvRO5KXYZpwrwq/XTTWxGTUyguB7+v9Pw/XFWklUb2vV0llQXBv0Zk+afFSurYXbAKu6KvPQApsNKOnIImyLvzBEkIAl6x03sSLoxQSgEIUm076IFrVAM7kxEEfZFu1wnRbdLUb97Lbb7dZYlB3OGFFVdXpubu4psbBDlikRkAgkBwLeqaNVJRhb1M88T/O+qDjm/pAG274+HaisAnJtIfOGk6E6vQBVx79cewlJlvQVBPqq6Gvgh4nr+k7Lb4HJUx5OVfXmXXnrfDj3Ghf5L5A4yoo1YiN9YbRfi/jDNjmdTtHmcKJmZC5+BJb9v0XW/pq10ox+78CrmGsXTvS/jF50YfRh78/4GjCnNRixKDLD679K8zUyB+ck9YWqJ+7sCx545lyGEXPOPPNMkJB8x913Y+uWrXj+5VfQqrAQlWVluHbC+DrE0UPOarFuI3mUyp9ff/kFfps3T5BhOWbzmjcXyuXTp32LgoICPDHlaXTtUoRqjxf/nToVb73xulAyZWrePB/tO3RAz169MHjIUAweMgTpZhOqvV68/M9/4rP//Afl5WWiLS1btkLHTp3Qu08fDBoyFEOObgevpxLOQ0vxa+VgUd5Q5WN4YcVvNWHq+bd+yrfIhE9Nl7+Z4IJHsWGh95Tag2d8RvBapgU4G9VeiyDF2hW1emjnNjIsmNGDVZYnEUhBBAxwr6Vgq6XJSY9AOIvfpG+MAQZyEs0UDglLI5FyozgwhQppXx9xNJAstvu6q1ExfRo8pY4GffUyZL0Bg0AW0agQ4GY371EjiBnRAKOFq7d07IhO8xZi9/XXoGr2LLh37xb3dJDDqbC0a4dOC5Y0WK22QOYi1OhThdG0V17beBHQ+57k2EyGjQ6+mzWSqx5Vv8bbc7JljRkB3m90hgYq5ge2meRpTSGQjr1gB6DiiRM3Eeng1U6Cs+7i4uJ6w7vH0zY9dZGEQtInvznXoMqBXhUDo+cnkjyqp8dSL4+2zpw5cyaeffZZ7Nq1SzSiqKgIPXv2xFFHHYXu3buja9eutWQ+TXGUmyTBUrjEUc2Gl156CW+//bYgr9KW/v37i+eJPJCReuMqUovZ35xLRaI8L4mjkaJe97p4KI7615jzw1/hye8Hy96a8JgGNKOs76kizKJqOtJ/Fk3xy3EyylRfGE7/NLRNc9jTD3OJSB7lRnKyJ719XV879BIAY45DxQKgclnMqzG6gsOhKI0puaOyBK1BYUvjU87Sb6F4XAYUrKB09FRd5UjiqC6Yws7kr+zVkIJa2AUnwQUkj3DNFCu/paIoz9pstpuNbqrD4ZgJ4MRwy21M90i4bZf5JQKpjkD17Lt/tR738PBg7fB+e1GVUrHTd0KpoaSYUTrq01C5YPvhfMATm3mpmpaLspFvH2ED/XCcC/MANPfLtPDme/fuFT7CoiVXhbRbT4ZFF80KvuGl5+J68gTb+/YnN2qXab5Ofus52K1dZ5tRc1guAhtXdhiPnfknBD14dPLiv0VPHD3zO6E4G8+9DY4V+pG1d3dDxFFC9uSTT+Kbb77BMcccg2uuuQbrNm3G888+i779++Pue+6Fy6vCXVmBa666spY4esX4q0R4eJJGf5jxPf7z8ccoLj6Atu3ai+sGDR6CVgWtsHL5cjx8//3Ib5GPR5+cgg6dOsLtUWFWgDk/z8IPM2di44b1qCivEAdWKsrLYbPbhcrpZZdfjqyMdJRVOjF92jT8MvtnbN26pTYvVUjz83Jw6SXn49xzzoDXVQxn8SyUezOxVB1TZzQMM31c74Gteep5YBB7LTHEvQVVKIffGlUBhuVnPWK32++OYJiFvKS0tPT5NQ7XcUfZ00R4WpvNdkPIi2QGiYBEICEISOJoQmCXlYZCQBJH6yJERwY3v3iCJZKkbX6TqBIqpP3mvr3g3nukZH/GwEFo99W0oNVv6tMDnv376jVNEkcj6TV5TWNGgIQx3o/cPNdOUMa7vbsvuwhl33xdp9pg9+qOc85E1cIFUGtCU9kvugStnnwqpLnaAtk/PEXIi2QGiUCECGinkYM5/JMxtBoJLyRoJZo8HiHc8jKJgC4E+B7gu07v/JUK+3wvhhOuSZchYWSis5POan+1Qr7H+P/81hQDtDk1/6YR3oId1gqjakOyamHiSXoNhzCqVU6iL6/luoOOWCOSv8NcqpEbgWjiy6Bjnu8wjv1ffvkFb731FlatWiVU87TEvu7QoYNwzo8dOxa9evUS9xHzBCOPhkscZfn8kDRK8ijfq9wQGD58eK2KR+KRkhbECwGS+zmG9L5vNLuiJY5uKK1Liupi0y/SsbSkCtkM+wggnOvihWk49fjIhH7HDhUTID5miPDy5jTxKTv21XCKPSKvbeaf4cntAXPJ8qjKqe/iqg79UZ3fwdCy6yOOUr2G4epbZKWLb+1wN9+/yUwgjZY4umvYe/WG7TQUeD2FFb9lOHFAT7XR5Jmv/hle3lMGpp6YiVylfn9upFVlr5oJU1VZpJfXuU4v4bixkOIcDgdl1mriARsCYdSFxCLUbNRGGVQA5xBMmiKcQcVqxbxrt9svMapMh8PxTk1ZF0daZmO5TyJtv7xOIpBKCLhn3nTA7FjdHF73YbMD1Pa9mYUwOQ8A3modTdN3GCNz6ZOw7P1FR3nhZ/HYu2J3j0mCtM/5L+e+9C/wO9i+tb/4Q/qc65FWuSP8Sv2uWPfQEpSt9qkyGpX07H3Tv5adnR12lZHOved3uw+OrM5QlfqjkEdNHKWC6Zk+vkB9xFEePqHvKJLoIA2BxXJJvuXYqY84St8Ax9Ts2bNxzz33CP/RpZdeig2bt+D76dPx94kTcdLok1Hl8cITQBy9asIEce3qNWvx1BOPi8PSp552Gs4691yhCKrdhuvXrcON11yNvOZ5gjjasVNHVLm9Qk2UiWP80MGD2L5tGzZt3Ihf5szGwgULkJGZiZtuvhmnjx0Lt9cLhqPnPXDgwH5s37oNa9euwS+zZ2Pl0kXIy8vFww/ehf79+8FdthIe115BBF3uPREV1W70UKcjB765TN3ks3IrjsZOtVedn9JRDifqjsdcq3n30PYtW4c9SENcMH3j7lptIl+wCl8EizSTAqtZ2Xdse7+wRUZXLsuTCEgEwkZAEkfDhkxeEGsEHA7HewB43EWmGgS4CcwNtnA3QoIBGCqkffG/P4Dj26/hmDYNHsfhSbT9wovQasozQftkx9lnoPKXOfX2l7lFS3ReHptT7HKQSARSEQGSObj4SKSyiKY2quGnZ5EbLtb+ygTJoPIYrv0yf+ogwHckHf7BxhnJaDyx7J8SPR6p1EECmpHkrNTpLWlpU0GA9yTHeDgKLjwsxXcj35Gcs/pv4NHRqqkMGq1KSjtZL52dJBLxJHjgc0PrN41IqpFJtf/n7/wb722SSOmU1JSFY9XnJM1rdWjEW9pPx2wkSXs2GX2whdiyb7WU6GdwJNjIa+oioK0p+c353m+//YaFCxdizZo12LNnj7iH2O+8J/gMmDBhAsaNGyeeCYHkbJYcKXH0nXfewYsvvijUjZ955hlBVNXCv8k+azoI8HnNZyCffxwLelM0xNG1pU4UO+sq6OammdHTrv/5O3e/LwTjsBZZek1usvlyZl0KxWXsJm8gmPEkjvrXfVz7Fsi01FU61Q6w+H/z+akptCdqINhmnB1V+PGN/V4V7wSj53GR4KEeeKvByEmRlOl/TX0RXKIpd4F6JtzQ/4zRU1cfZQZysF9P1rDyZK77BZYyY8ptasTRDRs2iA12OV8Oa8hFnJnPWRJjDSa2vGe32yMmdwZrjMPh8NbGGI64teLClXa7vXd0RcirJQISgVgg4HA4Xs/+5bpLTZU7zVDDmEkoiu75md53qu37Mw165NRFymOxATCJ0POb+/1T+Pjo0/KPktPQYQUSKT32bjA71kXcBWsmLULFptKIrw+8sNlVV6PFAw8bVp5WUCSk0Z/6vARF9cJpDS1AFTVx1JwOnPGVMLch4mgs5jQMPU//JcdOKOIofZHXXXcdtm7dir59+6LSVS1CyD/74kvIzWsulEUDiaNXX321aNdrr72GTz76SETXeeSJJ5Fts+FgVTW8qoq8jDRs3bwJ146/UhBHH5/8FLoWdRYkUFd1tU94AIC7RrmU659DJSW45+67sHzpEuEfu/Ouu+CsdsOt+s6zeWrysu4d27fjzluvw/Ydu3Dj9RNw0cWXQfU6oXqqhG1eKFCdu1B2cBGs3obXyUtxKirU3JBjdExRoaGcMX/SqAkqRhe1Vn7Ztq+4zOXJ0xZi2RZz9bEdWuo/gRuyFTKDREAiEA0Chj4EojFEXisR8EdAKo7WHQ8MwUtHhhHE0cCR1lBI+9IZ38ExfRoOTfsW7X/+tcFBuqEwP2hY69qLFAVddxnjNJR3i0Qg1RHQNilJgklkKM1dF1+Aitk/Q62ogKVDB3Sav8gwaP3JP3x+cSEXyclKwwySBTV6BOhY2qhkI8OsIMdiQlFOmiARaOSvZAqrxnuBjg3aRnKNTBKBxohApKH/SFok4cz/3uDfeM/wfaIRNomZFsKKDrnc3NBOMA1nEi79w1lrxAz/DUP/ww/adYEbuLSLSgkkqvG7PpUEXk8beXCEhNJoUqDtLEsjYHCtQJwiTZoieiyeTfIwSaS9kpzXaQq8JEn7jznObbdv3y4IpL/++it++ukn8a7jvfPII4+gX79+4v4OJGaHSxzV1rBTpkzBRx99JO6t559/Hr1795ah6pNzyMTcKr5zOK7CCvtn48Zl/RtdDRkdjDjK/OGQQCVxVN+wyPp9UsxURv0tSBRxtL09Cx3tWShxukAl0ly/EPaBCCU6WoFtxrmAWpcwra8Xfbm2DnxTzN1ipOwXjinA/rd8QrkplBarY1GFHEMtPlqZjmyUGFomC8vYshjW4q2GlNsQyWX/Qw/AvW0LCl95Y5/dbm9lSIUJLISkUanQH/8O4FqO8wj6auk3iiYZqejpcDi+ATCaS8lobAq81kgbjbRLliURSCQCDoeD8dOPUhSlo7r/zdZikqCQ6mRSFcXiBSwemKy+cAPeiixFdZmgWFRYChfb2p51TKS2V8+5p9h8YGGe4q6sI+AfaXmhrvNmtUX5iBdCZUM04dFDFl6TQS+JNVh52XOuhalyl96q6uRbdPHPgLdWBDGiMvwvyjppNNp88FHU5fgXkP3L9TBV6FdX/b7fe8ip2orSzE667YiaOGrNAU7/r6ivPuJorBTL6V/U5ksNEUdpG31NL7zwAj755BPht7XZc3Hi6NG44eZbcMhZjXRGhayqG6r+mquvFlyHhx96SKiTDhoyBPc88CCsaemodHuQYTHBTDXTWT/h/kmT0LJVSzz99DMo6twZ3//wIxYvXoThI45F/2OOEcRUJoa9V70qHn3oAcz6YSbOOOMM9OzZE1u3bceJJ49Bx06dRF4uT5i3sqICt996C1YuX4ybb7weF/ztYmzeuAZbNq8XberduwfszfLhLp4Jj7PheyGcw2fDWmR9Yrfbz9M9kEJknLVlr6fK4zUFklJnbNqtempuwwyzCSM7tkqxlZlRCMlyJALJhYC8EZOrP6Q1NQhI4ujhoaCF36WcOzfIYpkaCmnv2r4d5tatxWaMfxhCzZ5tJ58I57KlDZoXC0XDWOIhy5YIxAIB3meaI7K+RVUs6m2ozO1jT0HV7wtEFiPvU420pxF7wlGdizcGsr7UR2Dv3r3YaM6pDTmoiuCYSm34kEyLqZZQmujWJoPqcKIxkPU3fgQ0BTiSGf3VA8JpOVVL6Qz0V8IkWVMLEU+nH+vhh38niY2h7gOVrEhCJVGUeTSSqFYmr/EPPR9on0Z4DId8rpFfNeVDjVCqfdM+kibCIXlqB02IiTaXINGVRD3OzY04YKaR2omrXlUzDR89qkjh5A1nnMi88UeA96V2X3NsaiHmOKa1+4/j/1//+hdeeeUVcd+dd955uO2224KuJ8MhjjIvxz7rvPXWWzF37lx07dpVKI/y/ufY1e7z+CMja0wUAmVlZYLEn2jiaLssK/jRk5aWVKLKCwzJj46koqeuVM6TufghWA78HvOw4kYRRzerA1CtZAhlSA+sKFObhwW/2aQIAqlVhO8zwWriR0GH3Czxbz7j+J5ORMqZ+RcoXh9nIpJEggA3kDmnSvShUuXAWw0ffo+kgQHXhCEApqu2leooONBCV169mfopXyMTxqluafWm71ojwmim7w4/+tT29zfAtbcS1QdccB10wes0wVvlU1diCojSK/6WMXRYca8ffs7X2+5kzaepjXKuI/1n8e0l+mf5fOUajWvDSJMRpMx47IsZYWekGMnrJAKJRsDhcLwG4GwAR0zSlLIfoTo3hWWiFxlqs84TwjrB69j6jqp4SpCz6Iuw6jIisx7CZiRql+HaVmnrjV1FN4lnbiSHiiJVRV1xyzy49jnDNVfk574ZhVicS5bAvWe3IPlZu3RFhznzIiqvoYtyfrgAiqd+sYmFXSbiQM7RyCtfg5KcHmHXf9zKW5Dp2hv2dbUXpDcDTvtU/G8kxFHtEKW/AQUZFnTOCc2B8PctNkQcpc+I44vRcSZOnCgOiWTn2HD/w49g4ODB2OKoQEFWxhHEUU1x9L3338e7b76JtPR0XHXNtTh+5EhYrFYcOnQQCxf8jlUrluOrL75Aq4JWmDx5Crp26YLnXnwRM76bjuycHFzwt4swbPgIZGZlCV/Fr3Nm441XXwEfFtdce604bD1v/ny0bdce5194Ifr27SfqKi8rw4zvvsO7b/xTiCQ8/PAD6NGzD55/9il8OvVzZKSn4++3XovRo/4AZ8kceCq3NdiPc9W/hNXPPa3Vle3btzcsLMrcbXt3Oqq9uWOKCrP9DfFXJOV698ROBZKzFlZPycwSAeMRkDeh8ZjKEqNE4NChQ+8rinJhlMU0isu56UziFQmjJI7GM/mHtKcaoSm7zjtdbNRxk15TV6JtgaGv/e2lY6/b7gPxbIKsSyKQlAgwfCI325MtRPWmo3vCs28vcs4+F4UvvaILO73qYRqBVA+pRFfFMpNEIAgC3IRcj9BrWn9CqUlRBLlkaJxDhGqqwzwcwne9TE0bATquwlHLTCW0eF/ynReP9vFecjgc4p4iOZvvW/6b+PKb82k6DPn3cImsRhEeec+TxKqRQAMJrpqaakOkN87RwyFGhTNeIiG1s4/DWasQS7kZHk6vJFde9p12L3EtKMJvqWptWHptDPNe471PojOd7ps3b8bQoUNFOHmWQad54PgnGZSHQC6//HIw9BjD21922WVivelPkmKdtGH9+vW4/vrrRR1//etfccstt4h7nWX7k7I1peLkQlJaYzQCJNGT8BHO89HoUPVsUzjEUaMxaKzlZc+eAFNV3U3NXR9vhrfaKz4qv11eqG5+VN/ftH+7vdj17OdIa58Lj5IG1WSBBxaoCj8mQDHXkgcLqpahc+bKiGDcjqNxCK1EaEgHYiN62C0vB52aZSfUj5Dz08VQqiMnGZKooB2O572ayJD1sQ5VH9FACnHReozAfrW9oUUfo3yBNFQYWqZWWNbaOTCX6/cDr564AJZmacjpmYtdn24Jy6b0Aceg95x5Kb/PtW3bNpVzHs5dpP8srCFgSGZGfONcMpy5RGDFRhAy40EcVRTlO5vNNsYQ4GQhEoEkR8DhcLwJYBCAo3WZeuAtXdn8MylQ4IUFuZ2vbfBdVLzxDdWilNVeat2/GRnbGhbjCduYEBfoIY5mzb89qnDwumxWLCgd9YmurMEyRUNuXffQEpSt9gvvbbFA8XoBr7fBg0VGCq6Eanj2nGtgqtx9RLbZvZ6B25SJakvkKvR9Nz2LgkPzQ5nQ8O+ZLYFTPxR5GgpVX998ZtWhKhxye+scDrQoCgbpOFTJuRL3G7mWoN+pTZs2wj9EH1JBQYFQGOXhes1nRT/BzTffjMWLF6NHr96Y8uxzUNIzsK64FF3zcuCtqsT110zAjm3bceEll+DyK64QYiQ79+zGYw89hKWLF6OwTWu0alUgDjHT30Vfc4+ePfHdtGlIT0/DXXdPwvBhQ7Bt5y48+/TTWDB/PvJbtkCLFi2Fojn9wNu3b0OpoxTjzhyHCVddhbVr1+KJJ5/Epo2bhGpp8+b54nAdxQGYt6rsIMZfeRHOPufPUGDG5MlP4N8ffwar1YL7752omzi6AGfDreo73Co6VFXR3exEp06dYjq3/m3Hvo0lTk9nbaBZTCb1pE6twiLhRzeI5dUSAYlAIAIxvekl3BKBSBBwOBxLAPSN5NrGdg03lrkBkgynjBsKaU+HFh0rux68D/snP9FgN/Chkz50GNp9/lVj6y7ZHomALgQiUfPSVbABmda3bQV4PLpUR+lQ1TbxuYEfSumMRADmi+QEqQFNk0U0AQRIRtpgouKojnAzfvIvWRYT+jbLiBtCJLNoCjvJojoct8bLio5AgKQ7zqPCUbNMJRj57KdDLZrNt3Dbq6nF0IFIbLUw9uGoewbWyeeL0Zu3dBrSeanZpZEnNIUb/j9/01S7w8UhkvwacTSWamYkBLLtRuMZSXvlNeEjoK0Jt23bJkJ9MTQbpheAAAAgAElEQVT8KaecIvrU/0ChdgiRBCGSO1esWIHjjjsOkydPrh3X/oQhTbF0z549RxBHNUVhWsv7g/c0154koTJMfVZWlih30KBBwgbW7a98ynuI5dP5LpVIw+/zVLkiEt9JYyeOklTNe6UxPG83FhUgqyMPMysoX3UwLKXI4p8WwpvfMuRQtqn70Ns0M2Q+ZvhNPUcQULnTmY/tKFFbw6sYGkn4CDuoQjqinU9QkX5C7RCKLoMNypT983iYnPsjK01VUXqyL5ylttFLleiEpQhIIQmztabizWp/7MZRhpoxWJkKM2KjYJu9+ieYKv1IGSEs3/TcShycH+H4AnBMRXVK73M5HI7tANoa2sGysLAR4FqF88hQPk7/ghVF+dBms13gcDiestvtt4Zdqd8FDoeD8rrp0ZSh91ojSK5665L5JALxQMDhcHypKEo/VVXbAELUL6IU1eESFVAVM/Z7//hhly5dLtAMKNn4ususlB/B3DI5y5C9Ut/8M6LGBLmous0oVPW6vsHioiFl6rdTQenoqfqzB+S0fU/RWB17AEFqWDbhF7jL3bW/ZI85Ba3f/UD8/87zzkHFrB+D2pV72RVo+WjD+98RN8jvwmD4z+j7NrJce1GWEf1UYfSSi8SBt6hSdmtgzHuiiGD7G5zv833akJDA3H3ljCVfx4xhOsU96KflWoKRR7je5fv70ccfh71ZHu78x23CT7TpYDlgMqMgOx2zvpuGGTNm4JghwzDu7LOxt8KJrYcq0KuFHWavG88//RR2796NM848EyNPOBFOjxfpZhP27NmN/332GRYuWCAiJ2RkZqBfv/4YdfIYtOvQHp/8+9/YsX07zjr3XBw7bBiIqqO0DDNnzMDM77/Dju3b4HS6kJ2dhaP79sMfThqFYcOHIc1sBqPY79u/H9OnfYs5s2aJ+rl+t+faMeCYgfjjSYPRv38fKGKdqWDqZ//FnDnzRFnnnnMGju7TC86S2fBUcQoZPC3EmXCpEUwrVGBMl8KYz639VUfZggyzqWxkx1a2qMamvFgiIBGIGIGY3/QRWyYvbLIIOBwOepXiK6+ZpGgbFSbF6OY1FNK+csVyOKZ/C8e0aSj7+af6qzaZ0HXnPqNNk+VJBJIeAW2Dkpub3AhPtrShMF8suUOdoNSrNqq1j+QhEgQaw8ZlsvWZtMeHgCCOKnXVsevFRlEwTMcJ1lhgy5OwVDwkeYXODZkkAo0ZATrVOG+MNzGA5DGSxOikJClXJn0IxEsNWaqO6uuPZMzF+4lkpZdffhlTp04VBxxvuOEGQQpl8lfT5byPYeTvuusuQeikeugVV1wh8lEVlORTJm4ksBzmp6M8UHE0EAeukT/++GO8++67QsH3j3/8IyZNmiRIpZxb8z1LUhXLYiosLKxVbUjGuXcy9nMq2kTCO+dV4Ry6jYY4Soy2lB8ZsrtjdujQevHCtzE9azf37w13zT0dLn4l0+fC0yb0Bqte4uhadQSKYazqo942DShshhaZ6WIdwTEf72da9q83wVS+Va+5R+RzdToLzq4Xi3cFic3c0OUnESkeoepj0a6VOBEO1ThV2yHKJzCJLW5jE8dozsoZMLnCUzNd//BSlK46GJEx2SeNqjzqy28TM6AisrjuRfFQmTTAzJgXwWdDIg+ck7BB8gmfTTxUV0/aY7fbC2MBRrzHgSSPxqIXZZnxQGD6xt3/MynK6aqqKgxxfExzA/0+B96OmJDo33YVClzo7LIq+9JMav2K7bZF/4sHZLV1qJZslJ3wfoN12r47izy1mCc96qf1GZE1/x8wl673CUgoVnhyu8F8cJUum5dcMQde5+EIYPXtg+340x9R+dthZc6s0WPQ5n2fymYsk23GOUAtsZMdoWJFx2uwM8/nd4k2jVpyCUxqlPuStvbAaJ86bzDiqJ4D+HP3VRwxzqwBRFLOUgfX7OH8dqCy9t+cL9D3w0itFYoFGRZzrT+KvqGDThfWF5chy2pB9+Y5sJpMSFdUVKkKPF4VGw6WoaTSha7Nc9A8I02sr7SD+9wbJak0O82C/Mw0cStw7VVeXgarxQp7bm6dLtAOQvOPB53V4IE/Ppfol2bYeVe1C+lp6WiWlycIoBVuN/aUV4l8LN+sKKL8iopysb7LysxCjs2GbOUQvM7d8LoPwZLVTWCl+dyECIHXiariWfC6giv8L8CZcEdCGq1p3ZiiOBJHfcNc/GdMUes4PH2ivYvk9RKBxomAvPkaZ7+mdKvivUBOVrA4qWC4TS3UZrLa6R/SPjDMlHv/PjimT6slknoEJ/hwMuU1R9GqdcnaNGmXRMBwBFJBaXBDh9ZQXb5NUMVsRpcddcMCRgoKFae4iU/VuWhU3yKtX17XuBGYv78i7O0uvSdYjUaOpFE6NrjQ5z0hk0SgMSNARyHD+NCRJ1PyI6CRqGKtZKYp7crDJMk/JgIt1MJyUanhscceE+G5GAqM5M3TTjtNhAjjPI8bBwsXLsTbb7+NNWvWoGfPnnj88cfRunVruNavw9ydu4RiKImfJ510Em677bY6xFGOkXHjxuH0008XYb1IPOVccuPGjfjpp5+watUqUP3++OOPx8SJE9GqVataJXy+Y//973/jgw8+EGVeeOGFOO+884TTPt4kq9Tr4dS1OBHE0dRFK/Us33bKKDiXLI7I8JIvf4SnU5eQ1+oljm7EYNixH+vVISHLNDoDN0T7tspFbrpPsIokfD7b4pWyFtwJ88HVEVdX3foEVPW+SVxPojffAVT14yGjuKfit/VFqoi7YQ1XuFwdhTK0MMyqYcrHhpBjghmUs+xbKO7wxufaexahfGP95JpQDU9V1dHS0tLXVFW9MlT7msLvXD9yLhfvg4f+2IZSRTaSbFlaWupRVTViZcRox4SRbYnWFnm9REAPAjM373G7vTAHKk0a6uMt+UAQsuKRFHc1cpZ9E4+q6tRRH2FTm591XnodFDU2iuT+hnhtnVA+9GnD2q9LKdVkwaILDqu8Kjk2dFm/OaQN20b9Ae1nNCCUFLIE/RnYD63nXQK3pRkcI14W70WmufvDO5BTX43Hr7gBGdXF+g0KljO3CDjpVfFLxMTRAxW6RGNNiiL2UVRFwfAaRVJyJ9ZWW+BRAXu6FQXZGTDVMJ6qvaogZpa5fOTYVlnpyM2wok2mFYdcHuyqcGFveZXgKZK8SUVSq5nB6X3mHHJWi+sVKMjLsIq1F0mkFtoBwOXxYn+FE7Y0S53rHOI6JzIsJnHYj9eZTQqE/aqKimoPHC43Dla5UOX2iPpy0ixokZUuvkkgZV67dxuq3FWwODfD49wJeKthyekBk5XE05opg1oNT9VOuCuDjF0V+F05C9VqNIdaFQxrkUl/fkx5ZNM37q5UFCVjSPMMx/wDlXbiTwxGdy6Iab3RDX55tUSg8SIgb7zG27cp2zJJHPWppnGTiydjwgmNkgyd3lBI+9IZ39UQSaehau0aIUPfdVfkYYiSob3SBolAOAhws533SLIrDa4v9IXA4yShy+7gJ9bCabeWlyQAPtviGbI4EjvlNamFwNKSKlR4wlNJsZgUDDLyNHoYkFG5QlNF42apTBKBxowA57QkjfL9J1NyIxDPwy2SOJrcY6Eh6zhOeD9zPvfNN9/g9ddfx44dO8R7rV27doIYyjwklO7atUuE8mI4+6uvvhpDhw4Vc2DX8mX4Ye5c3P/mWyIMF0md/sRRqpLy2cF1sEZmZj6So7iBQqIUfxs5ciTGjx8v5pUkhPJ3bqjwQ8LqSy+9JJrCsiVxNHXHnF7LJXFUL1KpmU9bn0Zi/cFPv4W7R++Ql5I4Wq7kw8stQsUknle+NTH1ovhvL0yKCnIVvKo5ZmQ7f0PTtN1P/z+qKvoUNEN+5uG5FTdS+Rzk8zGWKXPxQ7Ds/z3iKtz5/VE54N7a6/mu4LOb66PsbJ2RIyKuPeDCeISq57AxeOdlqfdUVCh1VY6igcRo4mitWBAA25IvKYsUlnkrbp4H1/7Ix3H2qNErjvrimz5hVZoEmUtLS6tVVU0AgzoJGh9gAueAnEuG4zfUCCvavDHaVvHZxOdqsD0ZowkUDofjoKIo39pstvMTtSdmdJuixV9eLxEIRGD+9n1rDro83X0v1eChyY0kjqqHpkFx74xLR1gqDiJzzay41OVfSSBxlAc1+ezj/Jdr/fbbXoLlwKK42BWN6miggTmzx0OpOnK/WTWlw91qCKr63Cou2TJsILLGnIqWDzwclzaGUwmVNOn/CDY//nV/hSFTS0OIo3ndgRNeqrPPSX+NptZNX1CoaCDhEmH5BBjaIgvzDlT4BFnDnGdnW0w4ulkG5u2vqOdJUn9PkcxIMVQuEYU6qY5OFdfQzJrrPGJ9Gfw5puUdYvovvKoXihre4SvNHFYxXzm/di2rw8ygWWjlyUWFCkPJx1p5VKtj8c796j6nW2Ccl2YuHtyupW+TWiaJgEQgbgiE+ViNm12yoiaKQGlp6XZVVUPHkGqk+PiHfm4M6kx6Qto3u/aGuCokRDp06IQyygEVqQ3yutRHQCOMcfFH1aRkTFuGD4J70yZhWvbY01H4xjuGmclwT3S+SoUxwyCVBQERLfZzrWb0zE0MkY0OFDrhuEka681dOUAkAolEgOObJ8DlMz+RvaC/bhL/tHCxwdQC9JcUOidVfLgxwTCUCVEZC22izNEAAhwrPAjFd9mWLVvw1VdfYf78+SL0PNVq+Xf2a7du3TBo0CCceeaZQomUc0DOgb0rV+DXJUvx+n/+A6/Xgz+c/idMmDBBXMf18J133inURAMTy2TY+WHDholPx44dRRaSpTie6LzXiKOffPIJPv/8c2HnOeecg7Fjx0rF0UY+qlOBODp3P5XmqdyRspGUEzKKoiGN0uCD730G94BBhtkutvtESMzYu9SDjRXNb0iyPp9xgSmWJNKM5U/DujtycoPHVoSKoVPqmMz3Bg/TxfvgvFL8LlT1cIhSwwaIX0H101sir22R+ic4YdwzZKjyCXzaScYn2+IvjlR1rQFl7f2LUV3sRHVpNVSXF4pZgTnTIsLGeqsjtyf7pNGrjvrym17Gtya2JSaKMBjbVkVWeiQHzLTnIueSoUgqeqwiaYfP0mBlGUWydDgcbrvdXksWdjgcnwI4R499Mcgzx263GxP/OAbGySKbLgIOh+PlufsrJoRGwKeMZ2gyKFy9HpusB3cgY1PkB3P01BGYx5+sybU319Na0nx4utQ7I6m8zjUKSkdPrRVSivYZnr7mdaRt+0rU4LUVoTxg3hm1uTEsgD5U+uJ4eCI3N1fMjQNTJITHYCaftOxymD2RH9QRZeb3BkY+W4c4qr2POYZIRGY7GgpZP1en4mjdIVPDwoywL7i+CpewGmFVIS4T2po+MnzN/Hiw8hnMiIwwqlU2D9GTRlkWqbEKlG0q0D7TBNfIToUx20ibvnFPyZiiAsqpgiRSfnOpfXLnwtgvuGPTubJUiUDKIiBvupTtusZpeFN3lPgTRxvbJrt/SHu1qgqmzLqLOc25zUUK/51sqaEJbrLZKu1JXgQkYcynqMyN/1RTU07eUdW0LYt0oZ/IDXvtEAI3SGXI3KY9fht76zVyIENIy5T8CJBwl5GRETdVdH+HcvKjIy0MRIBrO44ZbTODB6KoMMqNdm7ak4RcVFQkxhSTphjK69S1a6DyEFVllfjNmmZFhs1GBigsPXqKw1Wa0p9/vbyW5Wl1autH/3cp55gkUnFNSSIhk3ZwS4aqb9zjONmJo8sOVqHcTZKab1doWIs4qyuG2f1ZC+8FvG4RFg+qB4rqFt/8m8JvSrzwdxLOvPx/htrjHg8lWDR/jpBj8dWsl0FXJ5/vfxb9LXKiIqt2vPYvuIaPDBOBhrPHQEgyaIV61ix8FvPZx2cjn7/+ic9HIyMcpK9+DWnbv44YS29GK5Qf98oR1/MdoSn8cYNZC8cZcUU6LlSL/xWxko+O4sMb97oLBBbgbLhVX7hSI9IgZSosCD8U7Sp1JHrCd2+KYVezh68oZqHKqyhpsC38EO68voDVBjXNDtVqh/P/2fsOMLmOMttzO07qntEEaRQtaSTbki0HyQrGWU6A2eWZjLEBm7CE3UfcByxLNjgAi4GFhX0LJj2D18bsLmEXJ4wDluQgy0G2LGmUrDR5umc6d9/3ndtTo56eDjf2dPdUfd9Ykqfqr79O1b23wqnzL38r9p12CtKDzkSfqkXi6Ojo6LCiKG129OdstsG1J5Mde420xfdSPoFJVdU7W1tb32YHzqFQ6EgwGFygfadCod8CeJ0dds3asIsQa7Z+WU4ikI8AyUPU6tOn6wd0+T3oCegLy8y9CM6beJG1UNLOAZXfGVYzNNuLrlQczc/90WxxU+UEcVSoWxbCI3Df1ZO8NlOV6CyUWPw6xE95j87c9ZONF+0ZoYmXqLiW5XeH+x38f8WS2XOQQvbO2X0j5oy/aBrQZ9ffjjMWLZ6yh8g2CZEMjim2iYl7NJzj56etA1Hdz7hpR/MKtnhcGEtNrFdzF3V616t2OZJnZ43yRzRj+gVqvdXR/S3qW3UpoZaz6UFmaPPyBZra5329x4cvnyB1litnx+8FcZS2vApwiSSP2gGrtCER0I2AJI7qhkpmdBoB3iADoOMGmdOezJx9EaLe6s2qmWuB/ppLhbTnQSEnlTzwqxZSjR5pff2tlzlnKwKCMMYFYTUSpCvRL2bUAyrhl6yj9hCwslmi5xDWKUTEe8BpRT+n/Jd2JQJ6ETATZlCvbZnPfgQY7YDzc87DGV7K6SQOKOrtspzTuFWbfUFWIqkzn7Ak1nSC4Cl8H7vzl/A3N8PVkL1IqCaTiO/djejzz2PRT34+zU5um2lT2Cs0l6YPJBzl+iPKkDgqU/0iUE3E0RdGsqTlaDqDVMEYdtVNHG168jNwj+yirGaxaKAVG0h7bnke4eeGLNUX/s6/Ib75Sks28gtXE3E017diUX9yyfRWgPD3/gq+3jtNm1A9LRi7+OdFy4vDZr7H29qc5dGpw3dByTg/3zENVpGCWzNvhqpQnciedLbyO/ShBwm1EQk0IKk0IJXxIQUvVMWT1RqCChfScCOFJHxowRDC6ESPShXlbOI8kkQBPfO6Q5svRHznC/Y0IM/K2kiyps66wuHwQ6qqXuQIGNKoaQRIuOd6KH8820munBBP2QtgufFgu1ObZscFfTvbZhp4WVAioJGUjolrR4bw8LkUrG3Xpzpa6hKrUN/sUn5bEXV50cjA9v8y1F6rmZMLr8CReW+dJCsWirQYePCtSCy8Ar5Dv7NaXcnyakM7xs7/kaN1VJtxcT5Gv7iHQcKoCPFeytfH+7MRXuxI63d/CW3jLxsy9fTyT2EweAZax/fA07kaa7vnTO4h5rYp1yi/pcV4D3a2R29DKrWO0+tPbr7TlfvRgkHDRZ9XL8MY7I3q7oaK9Z3NfDGtDAaDFVPz/8v+o5GxjDL5Mr9iuVQdNTwgZAGJgAUE7PnCWHBAFpUICARCoRBPcuy7Nl2D0HJy1djYiObm6lafsBvaUiHtWRdJpCSQysM+u5GX9iqJgFDyYp2znTBmx6ZmJftO1lV9CGwdpBqZcb8a3S7E0hlsnKEQofze8Tsv3wPG+06WqD0E+vr6tI1PEf689lowuzzmRjXnKiTj8YJLJZJUHa0EypWpg4cX4oc1kqwpfvI9YL+HN5wNiNBrJINGIlr5niP9ZYmjelqUe5hSSL1Uj41ayrN1kEodxVODS8FZc7Lqr/Waqok4KkLSF8daRZPHjUgqU/Vh65sffT9csf4ZGzbP/90WJIetkb7HbvkOYlddPWNtsFKxlctuJPLxuy7eh3ZdDLEUttTlQXjzXSUhIcmVBFLOR9iGUqpLVrBVR/4TStoaKbls/Q6cTFNJSE+aCC+ZVXFiBEySDFRV+zP/e7Fc2YZedYMes1pATaEpTOIo17dCTUqvCMLRd16D8XvtVVZjm9bVGGmUgM/2yGu6Bt0MZKogcdRy6wTJzYbITo8Eg0F75bktt04amE0ImCWMCoz4fdvYoY84SpVzpkIKiJOYD/0sq7ZfgeRKRtH8/H0VqIlVKFB9rThw2je0uRbPocvt2WnKow4zSYQCqhkQeCm5mHqsGXuVKCOIlMRfnBPoqdeKiEa+fSOKo38649/gSUcR855Q6e1q8uOseW3avs+hQ4c08/kiUEJplJcxOMfPVwU3FapeD1A1mGeV8jBacdSw50+rr0MCzvBJfBOzfo+CRFR1+RhmQOyvOUnozFUd9ShKevOyeR7DwMgCEgGJgCkEHP7cm/JJFpqlCMjNEmi3WXlDu6PD3tshtTSkckPaF7o9Ve0h7WsJa+lrZRGYCUJGZVuovzahMsbbrCKEqf7SMudsRyAb6lMcVxlDo9njwpq2mSNOVFrRzxg6MrdEwF4EuBHKTUEeYslU/Qhws1oc/jNUeCVSbhgrPQpVlfBJ1uE8ApwHjr/jrYhvf3qyMt+KlVjy6BbnK6/TGrYOREoSR2d6/lMJ2KuFOPrkYBQpnbebSHQ6d4YuM+ntk8Znb4anb6ve7Lbne+mzTyN6wJoq5NgXbkbsze+w3Tc7DWpkvrxxY4QAUcoXsQ/BPHaQRy2RBxQF4Uvv0QUdn2leZKHPXEPxsJl/t22/NHQvkDysyxezmeivEVUoESEzyzedGi9zgveJrepb4FIUeFwueLQ/GcYx++fS5uIhep8ZjiKWNnHzMq/xYqz6kcFyb3rKBf9iYUhzTbBPB7/wj0j84mdmYS1YTmltw9lH+2vqnEueg9g6BGw1RuILw9XzfcNzCpEURfmXQCDwITsqq7b+VxQlEggEnGGe2AGYtFG3CDyw77ia1jl3LgmCAmzqaNKy8Pnlc2xpj2H0d0CqMpen3GODaNr9mGN9nGmYi1TXesRPea9Wh1CGLLVfNzg4ODnnCtz/Bs4iHfOPhs0SR3meTrK/pb52tGXTjRN/JpJdc78x5dzYNhhFxo5nBcDJh3+Bk/r/u2SV207+MkKNy9Aa2Y2R5lOm5Z3b7MeZc7PEUfZDIcXRcnPDcvsY5TCx6/dn4bdoUGLYor7ZLpOG7WxSjEd12Ka+ERlUfs/dp6iZi5fNdxtupM4CucRRXnm7fPn8mprj62ymzCYRqEoE5MNWld0y+5wKhUJJYAa+cFUINSdYbrd72u2bKnS1Ii6VC2lPIqkIaz9bQ39XpCNkJZYR4A1CLgbtChNn2aEZNiBUxnjwIG5X8sYvn2c+yySV8oBIJolAPgKCeMzxsTNhbHHMie9MqY2yHTNBzJIjSCIwUwhwTqtXeWimfJT1nkCAKhNcg/CAhRvvlUq58wE5XiqFenXVc+g1l2dJpIoLK45W5nCuuhCw7k25A5eA14XTWmfu4oz1Fpa3IImj5TGykqPloWuBTBJKxpr6pxEfXvrMU4i+Mm75nHrsk59D7N3vN1J1xfM6vUbJjXrA9baVCyKWFEdNEAPEPIGdIi642DFfUMMPQ0kwSrSdKUv25Jn+lCiiuf9DCzPvhuLyIZV2Q1V88PqCUJUGoHmjnc5MsfX8SAxjJi9f5hrKElq5pp6u6qZHSZ7EUb6vh0872ba2uju7MmcePOLY4bVtjuYYCoVCvAkrz+WcANcmmxzPVDzO3ZdUFOWBQCBwmR1VTIyBbXyc7LBnhw0Zrt4OFKUNvQg8uO+YyvsMdtIRhVK7nu9RWT8jTwHRZ8tmsyuDO9SHpr0WL1JO3DnJNC/G+LnfmeaaINTyLKbYXIqXexn1Mfd8uuWRG6DEh+1qakE7qbnnInrG/3G0jpkwLtaouXWTaEn8jVwuYnk71UbXHPhndA8/Pg2Slxa+C4c7L0Vjoh/j/u6SkHW3NGBNV+tk1CI+dyTwCn5DKfL2lv6Jy+pVMBPa4Po1EmoDxtCOPeq5MzFMtDpX4U9oVfp0118+CoEDoQ8mvVNwxfJ5jvReOBz+l8f7xz8wWZUKXNEjw9XrHhgyo0TAIgKOPNgWfZLFZyEC1XbLcqa7gJN4buYyvKdU4zvRG+VC2nPSLRRJZVj7mR7Fsv58BEiEZCIZIz9sw2xFS4R/ym1/vtqK+Def77a2NpBMLtPsRYA3njkWSMDkcyTCCj09GEWi3K1bFehq8KAnMHNjSBLIZ+/YnW0t53yMz2st3fqfbX2U396ZfD/ZcrAz2ztQtn9WI1COONrmc+PUYP1dyFKiT0NtXKv1vSSOVuYR8O/5BbyHfg8lE9fCXjuZDv10D0b+0o/UOO+Zm0+RD38ckQ9+zLyBQiWnMQOtm7cSll5P7VxHCwIUnxdeaDWTZoI4yr1RKhl5vV5tT8CWFHkSiD5X1BQJkiLMuxafXQz3CeInFB8Ulx+q4gdcjdmfJn3h3kWlnP/wcrFtKqolgNkVimM4kRNyd6qgqTFIVWBTV1bVLT+RGMo5Zbm0u7vDFtZkw7r1A6sf+UtXufqq7fehUCgOYOY2JqoNkCr0h88n35kkj4qkqmpva2trj1V3eQ6mKMoPVFWl/J+x29BWKy9RXhJHHQRXmp5E4KH9xzOJjOoILyGIFFZ3BsHnl+eI+WGxDXfD4O2TRVzHDyPT2Q24nbmnoKRTaHn2Dzku5pG+psqST0xMpsOY6tqA6JmfmdJUsU7ifnqpudTIyMiU+aHYz2vY+c/wHnnAMHxGCjAK9thm44qLRuqYibzcF+VcLzccvZnz/n1jCRyPpWxrwrq9X0V7eOekvcdWfQNxbwfSLv1TkwUtjTitKzhJHBVzQKE8Wmo/uBAJdoPya8TRiKTqQ4sygm3qm3S3d6NyN7YayE/D6/CfiCvNaMEgEmjC0+pf6a7PqYxnKH9EE0bKmmcEAtWWmXTZqopmcEIJ9MCBA5Fdaf+U22m8jLepszkWCASm31oz774sKRGQCBRBwJEJmkRbImAEAak2WhitcDis3e6qxAaikf6qprxCjZST70I3tLgYIgGX5CKzm+LV1F7pS+0iwDEqNs/5bMs0FQEqnnDRnPBkwz8AACAASURBVBueg+8/3nLls80fPstig8Pyxo/sgJpEQGw88Fki6ZjENLEJsX0oinim+OE1z3YZvm/9RNiimQKAh54cz/F4fEpYv5nyR9YrEXAKAW5M83sniaNOIWy/XfF+4veX7yg7Eje3l7WU33iWxFE70JY2ZjMC5YijnX4PVszgxRnH+maIh7nKJIFxQP0rQ0rX4mKfneuzegtVX67vWv70Nihpe74Zheraft3DtkhRjd5+F5LrN5Vrzoz+3mniKBsnxvzMEUdVhC/7D1M4c1+PEUq4J2DbJfuRuwGF5M8GKJPkz3Wm/DNTqJLE0VzCgVC4Natc5YaK9Z3lyaGlMNnT3WEGsill1kaSNX2uJUU0LA8BRw3w+SxAsEoEg9Zv4oyOjn6vtbX1w9U2BiRx1NEhNeuNP3zgeCaWdoYwKsBtcLtw1hzrURaabn8LXIeewvj7PwVk0nAf2I3G3/8Skbd9AOn5Sxzpy8a9W+EJHbdsW/W1YuzCn2jnKCKyG43mRnwrVkmuyjvz5O7nWb04pKdhZsPV67E9E3lIpOT5hR1K+XYTR4nHvNEncLz1HASiBxBuXGoYooWBRo2ozfMZttVI2jkaQyhJ8fVsWoktGMICrFSyKqhhpQsvZDbrMrle+Q3cSCCOFmxXrypYZoNyF5JohooMnlFfB/7bhRP1s1B5BU9d7ljKlBuuXnE1wNN4EtxNS+FyBxA5drdme5v6BmTgtVSPXYWvWG6fEuhDvUfUBC/o5Rzv5UblkHMUu3pN2pEIlEagphfYsnPrA4FqWyRXC6o8sCVpSh646+sREs64ocMwCpJIqg8zmatyCPCWOonOPOSgUoZM5hAQxEGWtuXmsDk3ZKkZQED0PQ8JxS1d3toVlyvKHnqVUEWpZHPEYS03VLixIpNEoF4RsHODtF4xqrZ2CeKoFTJJoTZtGWDY+4mdP14GATThLo9CQr8Cn0tBOh5DFxLaYUa5TXUR/qra8JP+SARmEgGNOJp7fyZvp6+70YulzdVxuGAJp/DD2eKBC7N/kjia0+4MGuDqeLuuKvi+4XuPSRJHdUFWMlPL/W+Cghw1Q+smNQvPXPeItoa2mkI//TUS64ypQZau04pcYyHLKpVUrDazbHnxrTdzwCuMWyMOmCeOivr5vHKuUg/7AZUkjhI/rpnzCcovjsaxqtWvO/xp7gFu2QFXIoMkjoKEnmFFUWyS0LXSG7JsIQT4fBZYm+wJBoMrrSLGszASIKrwTOzJYDC43mr7ZHmJQD4Cf9p/XE1qe6DO0hH4zG7sMCZK1/jzd8J98AkokZGS7sUv+19IrLFvLtn84oNwxcaherzINLXCHeq3beDsPeOHk0IcPCdtb2/XbVu8+8T8W5xNW5v/6au+noijvPBEBVcKpYg1pz4Uiucqd1nUiH0XVHhcLiRKiHCUs7c42IRTOwIaSZmiMCKRsMwL6eV4DVsHo5PrPKqNujBVUTWpNuApvL6cGzgH/4FxJYgX1alE0zW4F03KKMLoQBDZ5ysDD7apb8Qm5d9zwgkAMTSjARGkFC/Caid2qRdgvfJrLf9TankfyjqpM8Na/za0NLZnCaMNi3JKqQgf+D62Z16DOEysGSnbacOaOr8Zq7zJPYsXL7Y8L7q391jBBT/HKZVVN3Y2UQHe2Q+Izj6S2SQC9Y6AfNDqvYervH1SbbR4B1Ehk5PLchOsKu/iGXNPEEm5mZyrYpjrkFAkJdYydPiMddWsqLipqUkjNecvpGZF4x1oJAmDgnTHTSE+48TYTKgPB9yTJm1GQJBGGZaQFwSKpT3hOMZTqqY8miGLIG/JWQkVn1JNl8rDNg8Maa6qEeCtepJHy5EAq7oRs8w5QWxn39k5L94xHEM0rYMor4X95e1y/jkdfJcCuFRuGapaPMczO7OEL5kkAhKBqQg8NxLDeGrqM7ewyYvFTXVAHB38CaDkhm2cOt8zQhx1al5mTHFUxbkVIAs6/YyItdmyFz4KJXXi0NCOel/6zFOIHjKmYFOo3tGf34Pk2XZyYfLCh1ptbIUuuXF/TFzCM0uYDtz/hikHrUabnpx/MWKnfcRosSn5uRfA/VLur7A9dh3IW3LKROFKE0dzXWTo+twUy6iI5n07ijXJjnW1JI5m0T127JjKNRMvmre2tpoYRfVRZGhoSCM28b0k1iQz3TJ+23hukLueVRTlnkAg8EY7fKtC0iiJZolAIOC3o33ShkQgH4FixCC7kSr1jWq882/g3vc4lDHjJM3x6/53NlS9Dcl/eCd8fXtssFTYxP6z/017l/LbkpuKEOKnGeE+PM9bciNhtjx0LZSU9Tl50Ua7vQhfQjJf7Sd+10mkdOKSU1nhjGLwTSxdgl43lvvVyQhRpu0BOKm1CSe3TyeOCuVanoWWIy1zPprIAGvSd0zzXJA8y42Ija5/h6KqGqFy+4SaKNVF/Sgc9VGFC0qe2mhuHWl4NPVShoxn3q3qm8u5YOn3HY0+dDb50dnoR5PXPcXWQDQOn9uFoM+LnUcP4HDMuqKyJWdzC6vAKp814uh9+47puiPqYbSDrpZfBQIBfbeEbWukNCQRmH0ISOLo7OvzqmpxNS6SqwUgboAODw/LA3ebOoQHQ1wsCUXSQma5+SxC29t5YG5TE6SZGkbAifCvNQyHba5zc1mEsBch7fmcB4NB2+qQhmYOAb6TuVnPNGfOHG3DxUzaP5ZAOJXBmraZXVyT9Epys1QeNtOLskytISCeX240F7vAU2ttqnd/nVREfmIwirSNt9u5573Kk9DGFn/4bjX7jaj3fpXtm30ITCOOKsCmjqb6AILE0fybQTktK0scHWRo+2xSXF60LPkgoKYQHqMysj3JCHHUDvKVPV4Xt6JH5ZmRchgxZ/FL/whvnAfx1hVC6dGO9zyGTNweFdPRO/4LyTPOdhouC/YrozhKB8X3ngfaXEsbTVYVp1IdZyF69heMVlswP9vAH84FeMmw1uacM0EcLfuOKiGmy6ncuV32fE8kcTQ7pEOh0F39/f1v4t9ns3CEUCfTvs85EQj4jMwUqZbkdJ4N5BBHM8FgcCqjw8KbLLTvOyo63m3BgjNFpaKXM7hKq8D9vUfVjMOKo8RZzK8bfv0RuHsfg2v0sC3wj/3dl6Ga3Jcu5EDzzgfhijsQlU4Fwpf/ZrLK/PDzZr83jc99A57jj2Wn+RQv9HdAiWf37M2mTGM3xs/7F7PFq7IcL0BwXcTog05chNgyGDWsHOlSFGzIU+LluKAIy3NR8xShpa3NWNneoqmL8gK6mIfnCr6IuQ3XHDyXL5py1ukiTwoNeHJC7ZOh7HmBdLd67jQTueqhIXRNqovaMUAimINn1SvsMDVpw+92TRJFO5p8cFMNdCLF0xkMROIgYXQgkkBGVTVVV6q77h0eQ++IFfK23REz+CpQcfny+aYGkdHLBAsaPbHT53cak5S2teekMYnA7EDA1AM9O6CRrXQagVAo5Hx8Aqcb4bB9TuC4QcFNE5nsRYCHy/zRQySlIqmZDXV7PZbWahkBJ8kYtYyLnb7zGeUilYtVcXBkp31pq7IIsD9JDOb3j4eA9UAIIrGJ5FG9oSEFMZrIz+ZDpMqOPFmbnQhwHksiPzdMZap+BMRcxawCWbkWWlEyKGSbq6PsYjK7+elHBss8KU11rB6+GeXwlL+XCJRC4KUJJblIKoOkCsMhG6sW3eG7gAwPSwoTEyeJoxrBtFA6Ue4EcTSN8Jh9KpkkZZUiygsPxLFNNZNHRUhwPfNQcSi9fMff2EIcffGTTyB2zD5C7+i//wHJ1WvsG9o2C47SsUqNBbOXWhufvQWevi2WMUwHliOy8ZuW7eQa4KV7Ery43nLikN5WZ3OMVZo4WnouRhZIBpu6mrF9OAYeXOcnF4ANnfYQR/cuWwQ1auEZd7mwdixeF5vle/funfJR0/POdWpMzrRdkjW5By9S7EufR3pfL5RjR5EaGIAan6qUu+KYNdJSqfYK8k8OcfRIMBhcaBWj8P5vq6qrFUiPAh3X6zKnjP0ZarIPyIxlgzNw5Ossq6uCnEySOGoUMZlfLwJb9h9JhzIufkocS5fftgJpTwPcKQvflyLehT96YzZCik0p8MxvDRMA9Vadq+4u5ugk4fP9SjEDs9+Zhl3/F7FT3jfFjaYnPgX36Mv6XHN7kWo/G9EzP6Mvf43lIr68CEFCJn+cSFv6IwUj9EyvS0WTx40ziohocFxwr3ZnwpxIB+tb3taMnjktiMViOHLkiNbm5uZsGPX8CyH8fxx7uZdDpvhc4IJoFK3Yob5aCxnvnghjfwwnY7964jLgWcrv0AArZMryvTSIxditvqp8xiynWmtji8+NNr8PrX4vdg2FNSXRjgYfOpr82v/LTaPxJAajCY0wyr/np+7mBqyZ26rleeb4yOSvSSqtiqRo7X7o8mXdl+j1597eo4VDTZUwsKDRGzt9fh4DWm+FMp9EQCKgG4G6WGDrbq3MWDUIhMPhB1VV1f0hqRrHK+wIJ3CUcy95G6fCPtVrdYJIyj+LEXVJ9uFmNBcBIkx2veIh22UfAkJlkBadImPY523tW+IzyoMjLlRLLdIZdkWGUK7O/rZLabTaWsfxyO85xyhJzuWSHoWncjbk7yUCM4mAuMEuNg5n0hdZd2kE+G4S30wn5yp2k0dLtUrbsGVgKVXFSci+c3Pn+Py7uEAmlEv5b0l0lk+LRGCGERh7CIjvm3RC4+cJckQZxVEjnisuH1qWfABQ7SWOlvJh22BEI3yItNEmApaRdlcir1VFymeufxRqcjppzYrvI/fci9TJq6yYmFLWft5o5RRHGdpdXLDQ+8232qe54GUaujB+/r/a1hfCkFAf5fedIb8LXSLx7/4plEQISmoMSjIM19hBjF38C9t90WuwuoijqqZ4RDW4jR2NmKZMqgI+RcXaziwhwGo6sO4MJA+bV4FbG0nWzZkWo7FxLDgR0tZqPzlZvv+TH0Niz26kDh2cRgrVq4nlJHGUl9JJfOFFZu7rMlklVWoqozmXX5TGVVCbNp2AeXwrkDoOpEe0+YmWCoChkW86b3Cqe/4pGAx+winj0u7sRSAUCt26ZSDy904jcPofP4n5L55Q3LSrvvEbPolMoG2CGWadQNry/B+hJKeS4e3ylXOto2d8QyPqcU5UiVRsrkhV0f0nf9k0WbUSvttVB5U2iTkjLzklBFVuT431zm1wY1mzr2izeC5BsQryDp4cSZhuPkmjJI/S3qFDhyaJoTSYG3+ce2y8uMZ1B7+thcijmaG74FLzFXhdiKuN8CsniKEqFGxV34JlypPwqxEElD64YTyCgpFGp+HFE+obihbhZ7qtwYd5LQ3obPSBiqJUeRWJBM/cf3MdGY6nNFXRo2MxRJKpku40eNy4YHEnMipwbDy7t8k9BZbvGzfxDtE7ySrl1aSNE8Z8OfMb9khGceWMg2y+Jo8LvNysLylo87kwmshABdfKTcPBYLBdX1mZSyIgETCLQN0sss0CIMvNDAIyRL0+3LlxZCU8r75aZK5CCHBTSCiSFpvoUxGPP5JIKsdQKQTEwYxelUGJpnUExsfHNWJeqYU6F/P8vUwzi0AhciT/H9+73MCotXCDpdA0qu4jiaMzOzZl7dYR4BjmfIqHbTJVNwKVuuRSbpPbKZQ6XWl0KCnt4hd/+G3J3cjObrxm2VxUKqNimUwSAYlA5RFQxh6EGj8wvWIniaPycp8jHd347NfhHtwOJV3+slS+A8++7y9YfP0K7P/+S9qvCpE0jZ53jfz2IaSW9TjSVluMqqqm9Oh06v+HTyHddxxLvnoz/CtWatVRJShX4a+QD4EH3mCbKpbqaTZE1vTv+pFG8tR+SPhMRbQfpGNQMgkgw6NJ84o74cvsJ5fo7cfqIo5mvfa7FKQyKtZ3NmFXKI6RRHoSXbOquGwnL+dwfS/SK1ddidhTT+qFalq+OiOOvgBgtWkwaqTgnu7s/pvR93ex5vGpX+mg4ijr5djNUzI2rTo6+sqdY0ry2NQXvdIAqLGJD51BZPwrgZbzneh9ScxwAlVpU0NgSmhiu2/hTDxC5/7iKrQMZOeQTqSxD3wWamOJORsJYzqUABsOPA3v0CtOuKjJEvee8cOKkzU18mieqiiJgqFQqK7FO3g+zDbyT57lOykCVWxPjfO3s9v1RfEWaqBUnrWyR8cw9QxXLwQyxsbGEI/Htb017jGy7/PVbYXgS+55O/O3KY/Aq4zqeh7CylwE1D5dee3IlIEb29Q3TZryuBSNKNrm96Ktwaspi+YGjOW6KpXOklkFYZTk0TSvjpBMOZGZr8CRWBLHxmMIFVAaFRWSOPqqRR3aBa+hsXG4XS643G4tsszLg2GEE6WJp3ZgMNWGwfnKxPrCpQBRglAm+ZBBwOfpW7do7jxmHR0d/f6TQ7EPru9olPOTcuDJ30sEbEBAEkdtAFGaMIZAOByOq6pa/MqLMXN1nVuG+Kye7i1HJOUElwfRXCBwgiyTREAgQKU1EhS4aOChjEyVQUCEOeeCXabqRUCEzBEbCVSCFbdz64k0yh4QYRNJauZGiUwSgXpGQCgH8/IESdMyVTcCVABg6DK+f7nZ62SysjFt1q82nxunBv1li4tvkCSPloVKZpAIOIKAOvJbKOmBabZzw7vbVfGk4qjDxNHH+8cxh++g1tKE9McZdhDAuV3OhDW0Czczdpof/zu4xvUfjD/3gceRGpseps9M3aLM8P88hvSiJVZMOF727P67EFQSUDIxKOkYkIpm/0zHswRJ/pkcw9gld5T1pbfnJKjjY0XplI2nnY7F3/sBmtdv0GyV26uwU3EULg/Cm+8q2YbGZ74Kz8CT2XjMOsgXZQEpkaEWiKNUU+Xl2HzypdF2bx2MTrs4Y8TGSiV7OddoYkQY7pXmRnw5/sH3Ifybe4yamsxfT8RRNmo2CGwI4qjpTi9Q0EnFUVbX19eniUrkkp7Nqo6G931HpWKWXUnxtENtfb1d5qbYMdtGR5yRRusKgft7j6pUtuZFhKcGxpHUqOQGUy5nqQD59LLvnAIl49yea/gjNwIul8aC11yhD65mwLsgS+YO/RFIHinYKJJF3ZFRuOKc92ccm+NkgssxvuGbBoF1Jjv3wDmHqdeob1TR5Hkf52g8g3JKaZS9cyiSxOFIdo0khn6n34MVAWNUC87LxLnEPqWZI9FUOqUjgCXBJt2R1XIrIXlVJJ7/BPE41IR5JXpTDdBZKOpZguO+SzSSaGuDF0Hf1FDzNDOeTGnEzuPHj+OWm27CyMiIdh5MkilTMp29wN7Q2Ii5c+di9Wmn4/QzzsCy5cuRyGRwaDSqKYgWSgGfB2u752Dvy7twyy23aGPt7ddehw2vOg+7h8YwFDOiGmsDY98GE4XayTmSV1XVzT0Lpkk6/7H3mHpuZ5MaDAatyz3r7HeZTSIwWxEwMTObrVDJdtuBQCgU4lds+pfVDuN1aIOEmnLhluuw2TXRJB6uc/OIE75CCwIevHNjVIS2r4lGSScdQUCSxRyBtaxRPoMkgDD0rgyTXBauGcsgiKO5DvAwqt5Io2yfeBfoDQk5Y50iKzaNADffJFk9Cx/Jh9wglsr5podTRQtSSYeXpCqljr51IGLjsWlhqIwoLuRaEORR/j/O8TmfmG2hQys6+GRlEoFcBIbvAjLOktdFdYrLj5Ylf6P906m5WZYon9123dRZWgFGkOrNKvrVwkAKvWcDws8cxam3nFPS3Weufdj2b8TQA9uQmTd/Sr0tN30eiMehMGRiIjbx9ySQiGn/D8kEEE9ASSWh8O+8+JVMQUmlkDz5VIR+ehdlYyglM3nwr+0NMYSwRiZQtD95usVRwMNEZt301HU41rYBLjUFl5qGoqa0n44wRQfLp0JER367WLcg9e1dsRTqWLissSX//C/ouP49Wj5+77h/Veyyq52qo6XImraSVMsiANQCcZTN4LrZ6oWsJwYjmtqR8ZRl6dj5fhq6+WsYus0cqcXd2qaeebS/rg6Oq4k42njnB+Aa7AUSEYx/9FHjw6VIib2Lu6Em7b0U0P7RT6D90/9Q1EcRzcYsYYkX0sXF5txKBLEyFAodB9AbDAbPLQVUaP/3M1CTtp7DKooHavt1tvVPnqEng8HgeqeMS7uzF4H7e4+pGZOXQrJrc1Lc+Pov/jG79J9Xw5VyTtQl/LGvAr6lQGBz4Y4c/iWQyREO0T6hbqSVINq2/9SKSLrugRMPnIrExpt053cyI0mjnFuauXjipF922Cb5kZevePbEH6dT71gCfbEUvC4F63Sqixbyid82nlvz7IWXyJ+LucxQuHFqRwCLg02TF9BIljQdcSr8EJDY5zSEuuy7vB1wN8yH25/9cXmnR9GiUuhIPIFR7c/s3Ob0rlYMD/Thw+9/P/r6jmsEz8aGBg1bKo5mMioSyYSGPVN393y8/R3X4q+vvhrxjIqXBsNIpKfTeEkcPXNeG3Y9/xw++rGPYXxsDF+75RZsPO8CE8RRXRDkZZrK1s/+y74pjQcqTlIjB3t6ek4q5h2Jo1cu77avUjMwyDISgVmCgHzQZklHV0MzQ6EQZ+zGrr9Ug+Mz6ANDKXNjsBITzxlsZs1XzUk2D9s5GZRE0prvTlsbwPEgSItOHUja6nCdGaMyB3+cDhNSZ7BVtDmFiKPcDDS7sV9R5w1URtIRv+dM8l1gALgay8rxzIslra2tNea5/e5yI5IkxHp7lu1Hqjos8v3E9xQ3MPndrFTa0j+eVRNzILV4XDi9zVzIeR5u8ACAY1hcBqNyrlyTOdBR0qREIAcBdfAXUGAvqaQYwJUgjsrOnYrAkbe8EZGHH4LidcET8MDX0QD/3Aac9MFTp2Tcc8vzCD83pAs+V2MjXDoUEPt++Ts0dHVBUVUtZCAJnMobX4vY298FRCJQIuNo/pb+A3b/GWdi8b0P6vIxP1PLn94GJW2S0KAC4cunh1bn3iG/WSKKw74zVmsh6fWkrg/9LeZ++H/Dt3TpZHYRcnKa7w++Nat+ajFJ4mgWQPYb515UHqpE2j4cQ7zAgbSeujlb29hpLynCrAJl43nnDa+676ETce/1NKDK84RCIX78PE672XD338E1sBeukVegRIaBMqp84RuP2ubS/nVnIHXYXjWx5tdehfk//llJH0ut0QXpp9ialSQYhtrlJbtgMKhdTufagMnn86ltbW1kh+0MBAIlb0SEer9tJ8ci214+lO3X29Y/+Yak6qhj0M5aww/vPZKMKS6T7zn9oZE3/vJqBI8/6yjOJd+Ng7cj5VqE4dRZk/MyvofEHC1w39XiXplzPiouhC/9tXP2DVjmHjj3VnKVmw0Ur9qsnHdz35P7RPxG1FIS+7UipPxLSZ+pMbm6M4iFgcZJ4qj4RuaHp9eDjTL+ONTYS3qy2p7H7e+G279gkiyquKfOd1MZFaPxJEZiCY0kStIoiaC5yed2TRJHP/je92JwcAD/6w1vxMUXXYiWxkYkMxnEEikMDQ3imaefxuN/+Qv6+/vQ3NSML9x4IzZuOhcHQxEcHZserZLE0dO6WvHsjh341Cc+hlgkoimPrj//QsPEUV5szKqfqxORHfTBOamuLF7Fij2yoy1I41XLF5bdFL6395h6hSSO6ussmUsiYBGBsg+kRfuyuERgEoFquj1bK93CTUQSEIRKWa34Pdv9FP3FBUQx1TxxCM2FkwxZXL8jppKhX+sXRWstowIgn7d626Cwhkp1laYqYW5oZDMbDNXVouneyHdBtfeQPf7x4EmSRrNYWlV3sadHpBW9CJAQyQtQxYgieu2UysfwqNybbPYoGE9lshoh+s9/DLvQ4fdgpcGQXcUqsbIBbthxWUAiMJsRGPwJ4DF3+YLzfa6/+S7Tk7RQ9QvepmWt9ks9VGkulHwuBWfnqc1sHZyal2dadqoE6sG2VJ5CRDHF58JZPz5/SrEXP/UkYofLX2Ro2nwZFtxxpym3zJLWWJnv5FOw5OG/mKq35aFroaTGTZXVxutl04mj+cYOvGo9kr29hupof8d16Hr/B9B0znokjx5BrCVQsLwdiqCSOJqFlvMu7ldUStn82eEoIuYkRzV/7XiX5Krjmn0GVx4fujEQCHzO0ACv8szhcPgBRuc06+bQLTchdfgVLD390AQpdBBI5ZC8TZ7v20kcPfymqxF99GGzTSxYzr9qNRb/6ZGSNrkuFapqJPgw8byF6ne5ZK5iRkRIXz6nhfbvudfDxDlIW1vbvmAwuDzXVmjft03p/JYHSgU6biifzXyOHweDwawktUwSAZsQIPnHkCkT+wUrH/06hhetx9n/4eTwVRC+sXA4er5X+K7hPrfY3xaiCfx34P43lFRMNYRPicx65ot21VXKDgn4TKaVKCvhpIk62C6+92vxvIlzMSZemuDfj7pbMG7iYhEVNue3NNhDHI0+DTWyw0RPGCuiKN5JgqiLiqINC0AF79zES1YaSTSW1Aij/JlMReZT+cRREkRveN/7cf31N6DJ69aIpuFEalKn8+GH/oRbvvpVjI2P4eJLNuNzX/oyYirw4kB4GimVxNFVnUE8rxFHP45YNIJbb70VG86/ELsGw4ZC1Rdy/wSZtACWE+9gt4Jxr8uVafYoLYPxtGVeWYffjaFEJn35snm6LhPc33s8c9nyeXUVbcDYyJW5JQKVQ8DyA145V2VNtY6AJI4a70He/uHGBG+1ylQbCBRSmOT/IwFYKJIWagkXGiK0vSSS1kZf6/GyEkQMPX7M5jw8RBYk/GLv0sbtX9JCCkbXfnE2QzVjbZ8N37qZUvObsU6VFc9qBMTNe857qPgsU/UjQHV0zld5oalYiFqrrXh8IGJjMKPy3sxv9OKkZm/5jDpz8LCHcwqhOKSzmMwmEZAIVAiBeDyOUCg0eUBbrtpaigwhwtjnt8lfgDhaKK8dZK9yeOr9fSmimH9eAxKDCe1SgZqcHqavUB2NrzoPC+/5L73VT8lnlrRGI54lS7B023ZTSn1pkQAAIABJREFU9bY8fD2URPYQ3UzSQwQ4dMVmxJ81d/h62q5e+BYt0lwrNC+wRBz9y5PAq84pSX61ZN8EoHrwNGFWdxGhaMi9CqcUq8TltpdCcYwksuExzaQ2Ja2FJbWScskKZp/BtRF7Q35baY+dZcW5iSCBpo4e1ZSD04zkEA4hE49rqsnFWFeLz/Ogc5W9Z+qJ8z6A+Gu+YEszBz7/WYz86w9ssSWMuFrbsHzX3pI2+YzxXSYS9+epIpqbyl1e5vyCZYTaaKEKufbNIRA9GwwGzxw9cHtGyYQcOX/VyB8dzimOktkWDAbtHVC29r40VosIkDjKKFMiZUX7VGTD0BvjlJZq/4ZfXo1Wh1RH1dYFGPv7pwpWz8to3E8hoZxrk7z3glam4flvwXvMXhL9NGcUIHxp+YtGlRhDJN8Th3o532b/sp85ZtkmflNqLeXOxei7WUX6NXNb0d3coH0fOd5NX7gO3ZuFMGmvKvnkXMHXBW/LqROh57unddd4MjVJEiVZlP8ungqz2YsRR69717vR7PPArSh4rm9UW+fOa26AFyo+8/efxNYtj2Px4sX4zr/8AC2tc/B8f0hTJ81N+cTRaDSCr996K8698CLs7A8ZIo6WHKsFmnbi3azgiuXzlFAopDm3pT9Cvqn+pAJBV1qNqi7lkuXzlYf2H1cvXjpPtwV+O1QFN1+5rPsz+iuVOSUCEgEzCOh+MM0Yl2UkArkIcAPklddfhUX/+XvDwBx509WI6LyVuuLYoGH71VqAE2t+nOvtRla14m2HX9zoZdh6LnZzFfRybZMMzB89RFJOvEnAkKk2EeANUz7DYgFVm62ofa+FoiXfpXw+89O0wynFhXSgB5ENt9Z+42ugBdxYoFKzUGqoAZcNu1gJUpZhp2QBiYBDCHD+w81Uqq8Weuc6VK00awEBp+Yrz43ENHXRSicnSFKcj3NtJhQNa1FZotL9IOuTCFQSAc73x8fHNeUUPUkSR/WgZH+e3d0dJc+Y3A0epGOlDuum+uQ/ey0W//d9phzd291RlIBVzqBnXjeW7nihXLaCv29+9P1wxfpNlWWhTGAZlGQYSEWyYeO1UNNTT/p2f+1ZjO00R06d/4UvofOG98LT2aX5yHldLpnDNLHzoS1T21xMAfHM1SfyzXH+En1i2ZsR77nGdH9YLch5BS+68p1EBUS7k1A540XGPvjQZ+D5muaLArigYENHY0E3948ncCya0hTmCz3oufMzvq+P9iwx1dx6JY4+3eS1zJpa+TovWrrtO+5LrXoNou/4sUaSsSMamlmycLGBorhc6Dli7H2aG24+12458iif01L781PKD98FxeWNqKnhqfFuTY34EoUaTgea19ttddKeDFfvGLSz1vChQ4f63G73eCAQ6H18YHxz7kRsykzGhNJoLqibv7cG7mR55XpTHeFyI/zlVwoW5fuFe2DcC+vr69P2uQtFJQo8cHX2W+lgyjTMxfj5P3SwBn2miQnJlZUkjnLfxolL7LyIwzM+p+Zs+hC1niuf4FnskmK5ms6c14a5Tf4p5556lLyn2R2+E8jY/7y6fJ3wBc+Gt2XVlCpDDDc/EXKeaqKxlM5LVeKZLTDNKkUcZbFWvxd7hsbQH41jYaARbX4vvvaVL+OP//0HzJ07D9/713/FnM65eL5/FIk89ddpxNFIBF//+q04/6KLNTLqUGzqZZhy/Wbo9yowx+/WLp5dPhEqPhwO92/pG+9UDUw3m91K9LyT5pmeE93Xe0wV9RvyX2aWCEgEDCNg4NE2bFsWkAhMIhAKhb62p7tj8jaAUXLnvlNXID0yrAtRo7Z1GZ2hTNyg5W0dEk54EOLEhHeGmla31QpykJFQnySRclFJImnurctckKhGyh/ekpZE0toZPmJjlZvist9mtt9KhRApd/ilkUg3fmNmG1CntXPDheoNeg/5axUGQcoimS5X7aJW2yP9lgiUQiD/9rpEq/oRcOId9Xh/BDliIpUDQQE2dZjejyzrpzgs4JxdquqWhUtmkAhUDIFIJKLtmeglXtUrcbSQurMTZHqzHWs3aci/+jQsftCcatOeeR0FyW162uZqm4PlL+3Rk3Vanua//C1cEWcUdURl+76zEyPbsmEozaaV/30vWi68WCON8vkS+xnl1s6T9ZEo6vcB6TRjOAMZgwyJjWcDjdkQ0E6m5KJXI3bq3zhZRVnbjMDBPcS5c+eWzWs0Q/4BvllyQG69XpeCde3TyaNbB6MlFePy30X574PwV76JzMJFUOfOR7qjHWpTC+B2A7EYXOEQlNERpJf14IqVC+vuPGt0dPSfe+d3ftjgUzJtOJz8ei+au+yDJ7NgDcY/dK9GHOXejd5vbLFxavc3gPWYOQcS8/lyz1M+mVQQsfPLFSKdKoO3O80LA7zzgOBryzXDyu+Hg8FguxUDsqxEoBgCpcPWW2OOXvadk6FkdJLBDHZRqudCRK+/s2QpQczjO5NrDpECD7xBi3hWmaQgfNk9lamqRC18b3LvpJL7/qzTDnIn+1GEc8+9RFXp9tjdiZx38pyZ365nR2KImLzsffa8NnTmEUd5ycLUXGHwdtPNdHla4fK2QuGf2t+D2T992UtwTIdCUQxE4hiJJ5AytCbJ3oYq90YqRRxNk3zZ4NWUTIeiCQT9XoRHR7Ww8zt3voDTTjsd3/zOd6F6fZqCaDrvHZFPHI1ExvGNr38dmzdvBomvR8diGIjGEU06885r8rhw/pK5k5PLhw/2JT3plHtMdemacHJf+PJlNt5qMj1SZEGJgERADwK6Hmw9hmQeiUA5BPa869pnQ3fduYb5jC7qZytxlBuzYnOm1iek5cZHvfxeEAWtkINIIhWKpIWIpFyoiND25ULl1AuutdgO9qMINcbnWKaZRaBYyHr/np/Dt7/MRorLh/Dm0ptCM9u62q2dpFEektW7cpskkdfuGJWeG0eAm7T8/tmhSmO8dlnCDAKir0i64jvZapoppVHNb0XBpiJKWFbbJcoLZUP+m3N2GR3CLmSlHYmAeQSk4mgWu1oOVW+m9309PVjy2LayRXlAyj2U3ENrKwQmpbkZPXsPlq23UIbmbZ+AK9RrqqzeQgf/7WX4Ov04evcBvUWm5Wt51XlY+rM74J0/X/sdL7X7/+dqgCqn5VK+umi5/IV+v+50INBipqShMql55yG65pOGyjiRmfNnXuShMqiTyQ7iKA+ANxa4pFPOtlsBMjgRjth95BUoVFsdHYYSjcLz/A6Mf+zTJZvP4/srJxSPnMSp0rZHR0e37Z3faVk6cvWbvfC32nfcp7Z0YezTz2pwCNJkOWXOUthZUXouZtfoGVNuW/Jtij1c8f/z17P5xNGSxCQLJBjd40/xAe3v0J3dTEapOmoGNVmmHAKhUOgnW/oj7zIU6ric0Zzfv+pnl6N5yJm5VvjGo2U9odoov+lNTVMvtDZt+yTcob1lyxvPoCDTOA/p9jMQW/VB48UdLJGr8mzl+2HERSqOcl/Lan3CjqhbXB4m6bKSRFgjbdeTl+ROnpOxDeXmbqXsre2eg45Gn7ZG4Bm16TRyN5DWd3aquJvg9s8DFA+8LafB07i4sMz9hDOHQhEcDEUQMUuqLMcYnainGHH07e+4Fj6vFy0+j5YznEjh+PFj+M3dd+POX96hEXjf94EP4tp3vgsD0QT2Do9NgzGfODoeGcfNt9yKKy+7dEre/kgcz/WPIm2IGJtf3fSwAW4oyUuXz/Pl5qQCqB4K/BV1OGc3Pc5lQYlAjSBg30qyRhos3Zw5BEKh0E/3dHe8kx+UlQbDyc9W4ih7S0yuK7GBOHOjoz5q5sGx2OS1kyiol0jKBZGlSXp9dEPVtIJjgWOCB1RUHJVp5hEgoZtERS70xeZB89ZPwBUuv5mUbluFyDlfm/lG1JkH3Kxg6B5+4+o11ZKiVb32gWxXZRGo1MF3ZVtV+7WJNUWhA067ye0vjMYRNrsxawPUlVLXo4I0Fc15IMSoAzJJBCQCM4cA11uc6+tVOKml+VmxAz2/S8HZeap/lSCOBv4xSyQsl5Ib34XYX908mc0JwpBn4UIsfSpLaiqV8kMyMq8l4qjfj54DR8pVO/n7XNXHpif/Ae6RF3WXNZPx8K/2wdfuwys/s0ZO8C1ahMXf+wGCl12RdSPaD8SHgdgwQPLrgXuBsUPTXXxmJzASMuP6iTJrTgE65lizoaM0SRaRtV/SkdPZLByjfC85faHSLEEg/xg5f671xGAEVFSqRKrHQ+jdN7wrEf7VHV6r+K25zgePnUK9bh/CXzowSRqlf9zrNLt/Y+W9WwgbM2dMtJMbblioKecSjPwv/xjusf1wDz2H8GW/mfIuz/ejGDFJHbzdKU7cVBc6rrc6bMqV/2kwGHx3uUzy9xIBIwiEQqH+LQORTlGGDCQ7o5WsevDziAUXYMWjXzfilq68qq8ZY58vrTpP4ijP88SlXCEI5N/zM/j2n3in6KpwWqbqJYnmu8o9/9wIfJznkLDIH6ukTnPYGSsl/KffvCzMiDP1kMQliKNKAyIw36Zz5s/BnAaftga3HF2t0GULxQW3b55GFHX552l/d3nbtC5Ijr0Ad8MiTVmUoeYjqbSmuBmd+FP8O8moBxaSTt4o8omjAwP9WLPmDKxYuRKKy6X9Xs1k0Dc4hP3796G/rx+xaBTnnncePvmpTyPYNge7h8MYiSWneVuIOPqVr92Eiy/ZjMFoAo0eNzqafHArCkKJJJ7vG9XUTY2F1phOGBVayV63krropHlT5qgP9B7NpEu+tRXM8bl2rV/UdaoF+GVRiYBEYAYQkMTRGQB9tlb5wjlnqfGdL4Abu+457UgePozlL+7WBcdsJo4SIE7mODnlgkOm6kWAN5PZR1z8jI1Nvx1kl+c+n08jJHLRUkyRlLeVuDi1PGm3y+lZaIcEAvYR+4ALKJmqAwESR0mw5rMTDAbR/vA1gFpeXU31NGHs4v9XHY2oEy/4ruT3jQf89bL5Uqhr+M4mOdbpb0OdDAvZjBpHgJvC3Fy1IyxUjUNRle4XCzMpiKN2XnzaMhAFnA/QOA3nYuFTneoQktUYwre1tRV838skEZAIzAwCMlR9FvfH+yPTjnDsJtP777sJvj9/p2xHp1a/FtFrfjSZz27CEA27u+Zi2XPlSZiFlPKs+KN4POh55XhZDESG3DCdjU9/EZ6hHbrLms3Y+40XMPrMoNniU8ot/OpNmPvRTxS2dWwrcPBe4PCfT/z+qeeAsMXLs6csB+bbH7o9vxHpwHJENn7TFpysGMlVf7Jip1zZXOJolqhz4qBY+9vEP7lfonIeV4gMqgCb8hRHyxFSGeRTs2cx0caVy+fX3XnW9tYmVU1OJwsYheusG3xQTkRFNlq8YH6hrpevtmmG9LN3cTfsaGeuo2YUR/MbSuL2Sc/+LVyZ+DQMcomjVJ8TSnO5FwICD74Z4c13TS1bCcVR1miAOCrCLhscGL3BYLDHYBmZXSJQFoH79x1XMxOaddMpS2WLl82w/s43o+3o02XzFc3Al6maATwNSM87Feme8xG/4rO67Il5HzNzLzg3Ik/g/qt12RCZeB6Rmnd+1SmJ6mlE7neDe4TcL6yVvUKqaPKSAS/08By2XhLXzNzDYj8MqB4MwzzfYMOCdrT6vfYQR8P3w6WG4fZ3wzVBFtWURfOuYFBN0+1SoKbCUDwBrVvu338cuuQvJ6xZn41OHw2FiKNejxeNE6rDDOrOyevY2DiS6RSam5px9ZvehLe+/RoEW1u1cPNURy3kWzHi6IUXX4LdQ2MYiiXR5HVhTVcrgn4vkukMHjrYZ5A4WniEF7usde++42SATy8kbgEowBUyPH29vDZkO2YZAnW30J5l/VczzQ2FQv+9p7vj1fkOB952Debd9t2y7ZjNxFEuLriwN7MhUxZYmcFWBGaCKMhJPsmqJF0VI15xDHFjiwRGO8KP2gpaHRuzO+xrHUPlTNOG/x2Y85aCtvlMcPHPZ2L5jvfrqj93s1hXgVmaSZnYHFe1gyE3FE874O0GmtZNQ8RoSNFahVRcKpDqw7Xag9JvowhQgZHv11rZEDbavnrL74Tq3jTygN5r+pbBVbGps/LKn2JOQfWl/BCXlpskDUgEJAK6EJgtiqMkc5EgL9LaOQ2Tf98yGNWUTHIvl5KstbHT/tDXelRH00s3IvLe/5j0zwpRs9ggcLW2Yfkuc6qalvxRFKw4OlB0bPKgnJcJeKmAKZe42rjjZnj6t+oa11Yy7bnlOYSfG7ZiYkpZxe+Hd+5ceOZ1a3+2/vX/Qvvb3wGSaLX09DeAA/+T/fvD2wCLCj9Ythg4aaFt/hczlPLPRfSCHzpeT7kKhoaGNEKF06FP+Z7Qfbpewumg143VrVlpyx3DMUTTZRSdbGIF8e13eZ2FvXz5zVcfHvv97xaUGyN6fn/2e+2/xJQbllkodZo9oziw7gxNSMTO1P7RT6D90/9g2aR/y9/DN5anIqgC4cuz6oANL9wGdaQXnkQ/XOnYCS7LBG9i2p7h0C8A1ToZuGzDdBJHxRqd9gz2nxoMBm2mI5dtlcwwSxDYsv9oJpThzJV7yEz2Ubou/sE6eGMj+pBU3Mh0rUCK5NCrbtRXJi+XmOtRHEFcpmbL8pXEAw9cbaiZtXwekX9xi/Mcznd4linmyKbArkAhnqXSV87LCgn3VMAFR6qg2BHPYzhO946nMBgvL6ZSzJGNC9sR9Hk1e0bPnMWZNv/kmXYxjMcSKYzGkwjFk9qfDPV+/uJOTWVTpPv26b/M59TWZD5xdHBwAOvOWY+z1q5FY0MjXOShJ5N49LHHsP2ZZ7C8pwe3fPOf0NU1V1MNPTAaQTF11ILE0a/elLlk8yXKS4NjykgsjgwUuBRFI482ZhKclLsOxFRNjVX7SadLT//z5ulsj1fB2HlL5mbZuQVSoXD1xJcXAuhLvc3XHXkgpVGJQBUiIImjVdgp9ejSjpVL1XSBjQFJHNXX2ySO8hDSbCgYfbXIXFYRqAaioJh0C0XSQm0iaY6TefFjtd2y/HQEnCBhSJwNIDB8J5CJQPF0QG3966IFeXu085G36TJcyxs1uhpoJdPgTzSCqJoqpWiTXZqr/hVQWi7QauPGNRMVtes5MYQxN0H4zuVmikwSgdmAAAk8Yrw7fQA+G/B0so2cMzLkJJOdiqOFfN4/nkAirSKRyf6kGKaMh0TipvrkZqU5dkGX34OegP0H5nrwF+RRbnjzvS8w1VNW5pEISASsI1BMUbmY5Vpar+WS8fmO2dhRmAiaT9rnq/Xcribr4BawoIc4mulaifGPPDxZ2hJRs0grlOZm9Ow9aKqNVv0ppXKXq0RH57inJ8JyknzkPZqjzmnK+/KFXr7xGYy/ZDFcfJlq3MFWtL/jWiz6xreyOf/t9cChJ6yHqRf1nrUaaAuWb6yFHGlPAAdP/ydNTWom16WMjML9CYOELsMt39IfMRa5skgNHX43VgayxNFyaqOGnSxTgNz5y+pIxejpJq9tTKmzrvdBMR91tiDyucRRq315+E1XI/roie+CVXss3/zaqzD/xz+zbMr95JfRNLJ9uh2dy5L8PUPX8R8j43H46JW+dToeqp7RmhxuiOXukwZqHIFQKDQ6OjoafCnps0WdmnBcflsRoVyPD5m5pyDUvQ7jl31Gi0ZmRxIkSe7/knTIs1zuA8+ZM2eK+cD9b9BNkFX9czB2wY/tcK9qbDAKHOc81XzWzTk7zyzYf/UWBZRkWI5Pzje3DEYMkZjzB9G5CzvQ4vPoIo7mCh9xHV4oxdOZKSRRkkVTmelTpFUdQXQ1+3EkHNWUOrNh2fUkp2ijmBaqfmhoEDe87/14x3Xv1EQVmAI+Lx566E/4/Be/qEUt+vRn/xFXvua1ODKhNlqsBcUURzdv3qw2eT2XhsPhO7YMjHeLCT5VQu/tPaZevoyKrdl0OBzFzoHS60JFVXF5z3ytrFdRko1e5fCmRXOXFfPr0d7DagQnJp3aRCG7V/GjYDD4Xj09IvNIBCQC1YeAnPRXX5/UnUehUGjXnu6Okws1TBJH9XV3obBa+krKXJVCoJKH7kbaxMWqmJgXm5Tztp9QJOWfMllHgGGpqTAiQ1Nbx9KwBSqNZibC4jWcCjSfW9SEf8/P4dt/j+4qJHm0CFTDvwIy+giRWsSKiY3t/ANV3R1RYxl56YOH/Nwc42GgTBKB2YIAxzs3hDn+JXm0enud8xXOW6p1zrJvLIF4RkVy4ocbx2LrePJPLdQqYHc4ZjO9xjHP9z3HPXGVF//MoCjLSASMI0D1FH53qJ6iJ80G4mgpkqkejErl0UMcVQPz0Nt3MSJ//hNSr7yiheezjR014ZyroQHL95tTr3OSOFoKu4aXfgDvK3+02gVly+/6/HZEesNl89mRYdE3b0PXBz4EDOwDbrsUCDM8og1p7WlAsKjQjQ0VAKq7AQfP/J62J8bEdwNJHsX2z2yptIARETrUceLoANft1p/EDlcaK9uzfaOXOJq9LmTPUVSPOv7Lnp6ea5zqj0rZfW7F0tHkkcP2sJYAnH6ND16b7wvYSRwd+PxnMfKvP7AVXv+q1Vj8p0cs22x46YfwvjKhmmzVmgJEl6yFOz6G+PxTrVorXd63GAhc5mgdkjjqKLzSeA4C9/ceY3B4W9IFPzofDdFhpLtXI/KB39tis5QR7nFzT0XsA5CQyr2BXGJq85aPwTW2X7cv6eBKRDbcqjv/8PCwRnZ0ei6h26EiGcVFc863ikVQtFqH2fKC2Eq/SBqtJ7VRYkI1XJ4FH/cGMJay9rSdt6gTTV73NOIoseNZOf/kfLoQhlSlDMWnqolGU/rOpec2+dEXMXe+ovMuSN7wKV8qX3FUEEeve9e7MRJPYjyRwrK2ZmQScXzow3+LHc/uwPoNG/HVW26F6vHixYEQEkXU+4sRRy+6+BIE/N7NiqL8iWTPnLV2xAe18dS5bUqDx41WvxcDkTi2Hy+vwNykZMbPX7agRbNH1dBl84pO3JmHQDFfQMlkNi2db/PVJbNPsSwnEZAIWEHAntW6FQ9k2bpHYMfCeWp6eKhgOyVxVF/3C3UCSvjzcFem6kOAqkKcEFd7KGL6KH6KLXzYBi4yGWaWf5fJOAJSYdA4ZnaVUAdvP3EU4ekCWl8HjP0ZUHzTSKTNWz8BV7hXd9WqL4ixC3+qO7+ZjC1/ugbp1lMQXfsFM8UrX2boDkA1uFjvuB483I/FYrOCTCbUqHkYKMn5lR+issaZRUCEQeKGMOcfMlUfAlR64CWjaiWOVh9i+jwS3zluluerjOizIHNJBGYfAjxw5eGSXvJnLkJUHOX6NT8cZDEUa404SnK8SBs7CrOCCpG3ChHqC+UrpMqk+pox9vm8sL0TTjR/5yIoI69ASUSQaV+K8Y8/jqb/+/opcO/59mOIDFgnqJV6EhgmvecV/eEJc23t7e6wRJ8rpThaymf/7p/Ad+A/HX/AX/zUk4gdjjhej6hgxW//gMDmy4Cd9wI/pJqWDemcM4AWm1lw+W65PAhvvkv7v0I9nHMiviO4jqvUHizfX6zf6ctWekmepXqPT/Uct4pT5zRj68C4Rgctm2xnjqu4Yvl8HRWX9WxGM9ipNsqGnPJ6L5q67IXFTuIofbRK2p/2CLe2Yfmuvbb0Y+D+q22xI4xEl29AqrXbVpv5xhR3M9S2tzhaB4BvBoPBTzpdibQvEejt7VX3wJ7vfiUulXLtwvU+z4G4FtGzjjHynlH97Ri74Ee6B0YtiQ9R0ZN75GbWfboBMZiRfcizCu6PzaQKvUG3S2cfvH3K7+NYiDGswyFXE2Jpa+u0NXNb0d3coNnnWXKpkPNUBc0nitrazhk2Voo4eigUxVAsgRVzWjC/pQF3/OpXuO1bt2mEy6/cfDM2nfsq7B+NoC8Sw9ymBjR73Vqod6a0qmqE0oWBRjy/Ywc+9YmPYzwyjq987SaQOLp7eBxru9veund47E5RxqUgMRhN+AajCY00umFBO0KJJLYeLszREdCtVKKx3WrD81csn7+eJP7LlncXnVD29vbeuRtNb2lV0uqmZQsLS8jOcJ/I6iUCEgFzCNi7kjTngyxVxwgwzMCe7o6iN2cbz78QC+/+TVkE9p26AumR4bL5mMHs5q0u4zOYqa+vT5tMVPuNsRmEaEarFopy3OzlAqNWEkkcQpG0EJGUG+a5iqSSSKqvZ8V4oOoNbyrKVBkElKGfnAh3W6RK1d0OpS17qBl44M2AqjecRTbcQvhS/QqlZlrd8vANUBLDmghIctFliK36sBkzlS0z8GMNmyn3L11+YM41wOBPpimaUGWkX32dFsa3ubm5sr5WuLZaIiVUGBpZ3SxCgBegmJw+CJ9FkNra1Fq5/GRroytkjPNmHojwT5JPqEBaLUmoYAtFNf4pyN1CGaJafJV+zB4ErBx2UtGHB1ZWiaNUYWGqpkNMvSNgOiFMxabO6XPtp4dj0xRNzrn7Gsx5Zeu0qnIJQ00//Cu4Dz6p5Ulsuh7xv/paSdfsJgcVqkxxudBzpF8vRFPyWfXP7N6jv/dO+Hp/ZcpnI4Ve+Ng2JPortzflnT8fJz/4CHxLlgB//hfgnr834m7hvBvPAhqzB9KOpQJrfKGExe93Jfdh+Q6kMpmT8wU7iKOO9YUBwzzQurzEgbYBUzOW9cXzNz0bffqpNXY6sOxSD9qW2Xh+rwDhrxy100XbiaNmvwONT38R7rGDUBJU4GL4AlvEeKdgFTnlQqSb2mzFb5oxkkva3+1oHaqqbm9tbV3raCXSuEQAwMsvv/zu/Z7gVKabSWQ6/W6sCDi//ua3m3sq0WhU17lt4L6rRUTp8i1zeRHe/O/l8+Xk4BymVvbauVfIc0mKJc10ImmU53i8WE386kZpNI84KnB+Sn09krA2x25v9GFd95xpXZdkyPlEcgpRtJiaZrF+5xkTiZA8m66FVI44enw8hqDfi3Pmz8GRI0fwgQ99GIcOHcTlV74an/271pEMAAAgAElEQVT8FzCWTGvk0iXBpmnXsQQWzz7zzCRx9Etf+MLLF1/5mpMHowm1q8lPlFycxmQmrkWm0ip2DYXBiE0XLO5EPJ3BwwdLr5kZ4l4v1o/uP6pGMi5csby4IqleWzKfREAiUF0I6H4RVJfb0ptaQWB7k7fkp11pbETPvlfKNofE0cyYvhBLZtUGyjoxwxmsHKLMsOuzonqhKMdFIg+sajVxsSZCCUgiqfleFOOBi3VJtjWPo9GSU9RGyxV2tyPwJEmNBpIKpOZuRPTMTxsoND0rN4lUjx+ZlpOQbl+DeM+1k5kCD74ZyEx9h4QvK3/BwpJDVgoP/RRgICHFD7RfA0SeBpqm7idPJ/TmUExdTYBnHhC42IoXVVuW71RuOjFxE0omicBsRECE3uS3UTwPsxGHam2zUEmn2gP7Sib7ESChjYcQPFCaydD17F8SRnnRjUmEDROb8YIgw3/z+0VfyykFMxwex44Iy5e7sc+1hPj/rEvYFwgTj1w/mJ/1VTo8sP09Li2aRYBqe0Llz6gNzrO4Dter8Fvsco9Qyub3SqzpjPoyU/m3DkQmlP/EAZu9xNGWLy6DksoSERMbq4M4Sl/MEjj3zO8ELBxGmq2XPhtRmzI7np7/0BYkQ5W9xNpywUVY+T/3ZV2+++PAI/9q1v1suVedA/icV6wvtt7m/h7fCXoUxKw1NFua+76clzlJ+Ng2GEFmps7gbSTmeaBic40rju44aUFfur+/y46xI2wsWO/GvDPtjRSa3PBOxP76FtvctKr2XMgRPe/jwP1UQq7s4B9bc6W29+d46rje0SoURYkHAgFrDCNHPZTG6wmB+/ceOZ5RXHOttsnvduHsOc4PW367KfSj9xve/Oj74IplL1eXS6nu8xE9/RPlslX09yIyZiFxI2LANT3nTdwjKCeAxL0Jrv847+H8Z6YS9yl4eXCm/XCk/UWIo9vUNyIDa3PslcrjWLjotfB6fAgnUjg4GsEow7InHTobt2EeqWqrZftpUeWIo0fGolqt5y/uBMPHf/O22/CLn/8cgUAQ3/ruP2PFyScjFE9qCqG//+1v8cS2rZqC66tf+1ps2rhJI5s/s/0EcfTGm27CVVdc8dRAJLbQ53Z3//fv/iv98IMP9jcFW7tZ5qJzNw0/OxCeMxRN4KKTuuB1ufDk0WEMx0qvDfWQR0OhECdTmWAwaO+E05EHQBqVCEgEjCJg/xvSqAcyf90isD3QoKrp9GT7lPZ2eM+7AInfTg3JpGdxX7cgGWiYJI4aAKvCWeuZGMSwXOIAt1Roey4GeVBXy6RZu4ZNPY8HuzByyo4y+BNwAag3BZ75XZb0aDClgz2IbPiGwVInsk8/KBQr3xIrYLcP4UvuNF2nYwVH7gE87UBLceKnPkLvBJnU4Q1vx3AoYliGgK404rK+akVAqo5Wa89A2xznxn6tqeZXL6KFPRPkE27+cm4tDlSEumeu4me5tolLSfxT/L1UKF3Oz0nwFIRQHsqUUjMjyZWXnzi/F4n+irUAfaZNQRIVbeK/c39YljZyiaC5F6qEPUEuZX7+nW3huBT/n/ZF2OBy2Mjfz14EeOjI8WWVOFrrCOoJV29EcZR4CNXRwD/OBxQXkmvfhtjV3ywLlVVFz7IVTGQwu6e4Z+FcvqT0VjMtn9l6aagSxNFn3/sXpGMOHdyWQK3zhvdi8Xe/n83x/b8Gdj1oGmNcsAFw26ieWMSTUhc1xeUPfjepBupk4r6v0+FRnxyMIKV/y8TJ5lq2redw23IlDhp49pSeQ6lDBxfZXcXK13nRol80qmz1qZ4LEb3evr0oJ74Net7HVBj1DO0o2147M4TP+mv9yoImKyYBRu1wVnGUrgWDQXmObLKPZDHjCNzbe2ziSzUltpVhQ2bD1XPtrHdNIc5s6RzXt3oi7eTOA1W3H5ngCriHX5jWvlT7mYiu/aLhdjtdQBBEi7WVv9d76Yb7Dvwh3pwD5aembX+PyIavO9Yk7oOJy4t6I1cUcoaRZqoyvP3gjzkyp7m8VX3LxIVDa9Ce1zmCpsApYFj0p4/pixhrrUbrpW3gn05zQg9xlIVWdwa1sPM7nnsOH//4JzA0NIhrrr0Of/OhDyOlqvAoCn74/e/hjl/8XCOOfuYfP4dXv/o104ijDFX/uiuveArAFgCbvv6t29bd8fOfw+0RZV6d6R2NZI6NxTwr5rRgWVszjo3H8Fzf6BTf89+w5ebWE6TRaXMC/v/+/v4fAXhPT0+PY/OFUCiUCgaD1hjP1oeQtCARqGsEHHuA6xo12biyCDx/1unpxMu7puzucbD1HBvEwTe8Hjh+FK6OTvhPXYWuW8tvOJetcJZk4KRbqjVVX2fPlhCfXPCJsPZCoahQb/BgVxBJhaJR9fWacx7NlvHgHIImLQ/doYVLR8ZYOL6WHX+ASnWrhLFyXLEl51+E2GkfMeywFaWDqlYfpfpQIoFYLDb5DhBqY12u35XHiYo/nTeUz1dDOaSSXw11lnTVUQRImuNmML+RTqooOdqIOjVOVUm+q0Xo8jptZlU0S4SuJ9655M9cAqVwVHw/c5U8RT7xu2KN4jxdkDpz62IIuFIE00L26KeY1/P3/Dv/H4mjtGW3gipJq1R3E/jk40Af8tvPf5PQU2vqkFUxKOvICbtC1dc6JHYTR3ND1RvFxglyUCEf9BCGCpXbe9ICqPG40WZN5jdbLw1Ugjj6zLsfhZoyfknSNCA5BRfedCvm/u+PAqNHgdsuBYYOmjN70cbsGt/hVG6NPTQ0pH3/SGoop8RtxVVetOI3raOjw4qZkmWfGY4ilp4p5qg1AlBuw2jpSgMhNR0D1ILh0dHRL+6d3/kFCyYKFj31ai8aO+x7bjJdKzD+kUdsc3Pv4m6oE+r3dhh1NTZiuY5odv7dP4HvwFQxEzvqL2UjfNbrtAsXTqSBW/8L0af3Q43EseSxnU5UMcWmJI46DrGsIA+Be/cdV7NiDybfZ6oKt0vB+g7jSpYkEnK9m/89FuqihTqL61iuR3jJpNQlzWIdXXBu6PYjfMmvqm5sCLJsqUs1pbDKb5DAe8Hgf8HT/wRc0aNTsqQ7zkTkbHsJtKINYo+FfV114emHfwX4FgHN55sfA4OMtjd93peCD4qagculYhRz8VLmQlN1bPLeh8Cia3WFQjdVgSjES8oTe0GW7Ey8UeyeCecSRz/64Q9hdGQU737Pe/Hmt70Nh0JRUHGUqc3vxfoF7Uil0/jcF7+EB+69F/MXLsCt/3QbFi9cqAnifPfb38Z/3nMPGhob8bcf+cgkcXTHMzvwD5/6P0inUvjM5z6H115+2SRx9OZvfHPdf/7612pDU5PCMldc+WocHYviQCiGBo9LC1fP9JdXBqcpwhILt6KoGzoadweDwVOK4RsOh3eqqroqfz4wQRqdLNbV1fVgMBi81Go/FSofCoXGADTLOYkT6EqbEoEsAiZnXRI+iUBxBHa99sro+EMPFowDwI3VV666EvGnngR0hqmXWJ9AgIsPEvGc3ESUeBtHQBy4z0alpnKh7YkmD67FoTMxqvfQ7bN5PBh/emwqQdKoav7Qj1407n8K7lAflHQ2fKu+pCB82T36sk7kanriM3CPvmSoTG7mcodapg2bKMjDMxLBuJnG51qQVATJJVdNLZD6A1zQQc6tM8VR+T4wMbBkkbpFoBKH4XULnoMNE+8pHnSQPCrTzCIgvqnsCyoM8PtKIqgI9S7CuxfyUhA6+R0m+VLMw3mJYSZDv9mFqMBCrCvEfIMXVogX/01CD3ETKqhGibJ2+SrtVB4B7pUIYpee2ouFqtdTtprzbBngodTUozB33s6v2+VCIj2VUHjO3ddgzitbpzeNIXa5PioSpSF12lVwH9gGZax/Wtlnf5ZEOmH3sdx0F80SOPf2LIE6Pm6qO9mqlccGTZVloYoQR697ZHJ9ZtpRCwWX3/0btL7mKmDPI8B3X2PO0sWbzJUzWErPGrsSUaD6+vq075gVxatyTX9+JIaxGSIUZ0/8y3mo7/fca7h82TybrOmr04lcTzd5bX9JnvY2L3wt9kGjNrZi7LPm97DycTuw7gwkDx/WBafWCq8X7q4u+HpWwrt6Nbq+dKOusoUyBe672rYxqMeJsdMuh+pr1JO1aJ4sQXQfEnv7oEYTcLc1Ij0cmcyvVOh8TZI0LHWjLGwCgfv2HVfFPrOJ4pNFzKqOFqqzHBnSyp5XsbmhnjmKFXyMlhVK7KIcw9GXw6VYHQ0vfBuewe1QEqGC5MbccnbikKsSW63h6ZWhn0KdWH+JL3pG8ULxLgACm09AE3kCSA0B6VEgw3XgiTVeaWXNqb8dQwca1VHDRNKNyl0ILHk/FJcPfz7YP22NaXR8Fctv4xRyYiqqZNdJBqdLxfxgKPjVXUEgmcC2LY+D4gmnrlqNk5YuxYHRiKb2KdJFS7pAoumOnS/i5Zdf1v732evWYeH8+aBLL+/ejd69ezQBp9PPOANdnV1aHhKs//LYo9re4Gmnr8GiRQvVFp+XIRE3P7PzpXV7dj6/298SWMkyHR2d2DMcVgejKYV7A6d1BbGgpREHRyPYNRSeBrNbgXrpsu6SN11IEFUU5VeBQODtwoBQIKVKs4hEyndC7pxhIs8LwWDwdKvjQdRHO3JeYhVNWV4iUBgBg69FCaNEoDQCoVBo557ujlXFcjVdcikW/PLfcejVlyH+zHaY3eCdrf3ADzCT3lAJsxWnSrdbqNuQQFXvpMhy2PKQlpNaccA9G8Pbi/HABYKYMJfDTf7eAgJFbk6atdi880G44lmyhZ5kdOOi5cG3QsmYI+aoniaMXfz/9LjleB5uhuVu4IlnXyhsFnRg8PbSfikewN0BtL7Wcf8rVYF4H5DUMhsVmCuFs6ynNhDgPCkSiYCbSDJVDwJy3lI9fSE9sYYAyc9C9ZwEQpG4HhE/DQ0NdUGitYZUfZbmQQr7XS/hinNXQagOh6cfntQqStsGIlCViYMwA40oShw1YCM/a7UTR/edugLpEfMhFa3sZ1aCOLr92ocN9V7Bw+Vip6N8rzKcqNcHd3MzlOYmuFoCcAVb4W5rhattDjIdnVh50y1ZH758OjC435A/WuYqURylKyQZcP3LdwcvcThxIaNc6FfjAE4vsSsUx3DixDfSDpszYaPN5355w6KuoqpIM+GTmTqfavLco0C52kzZYmXOfJcXLq+NR34uN8JffsU2Fw+/6WpEHz3xflJ4QWpOO7xLl8K3ajXmfuNbttWVb6gS797cOqM95yIVNLf23X/Jl+HuakX8hUNl8WhYdw6S+/cjPTwEZLKkISvfqEIVDg0NhZcuXRos64zMIBGwCYEDBw4kdqX902OXG7S/oMmLJU2WzeiqledADFnOczG9axJhuBix3ei5gy5HLWQaHBycdv5pZo/P6PvYKg7sG57ViQunhIBn7JzXVVUa+hkU6k4WubRHX0kudGmK/FkVTifSJJFU4TdF1XzS6taYlvyXGxlVQUwJYO78zXD75+OpY8MYipo78yrXBjuJo5N1mTFaosySYBPmt0zVU4sk09gzMoZo8sTc+7SuVixoaUAslZ5CtI2leGkc8PE/E4nVjSVSSKuqplaam4J+7/eOHj36vra2tlRjYyOlx5VQPLmOZcKJFDLD/T/dlfK/i13W6vdiw4J2zc6jhwam1Lups+k3wWDwDaX6oFCI+lwSpyjL80Im7r95PJ704sWLPcXC25fr8/zfh0IhhjO8agoGwaCNE16jHsn8EoH6REA+VPXZrzPSqlAo9Oje7o7zMgqglJix2L1wnZHGzkClnNhSOaazs7P6ZPNnAI9qqZIkSR5AMtXTgZNd+HKhnKv8U4xIKsLbi1CYtUrArdcDSLvGg+12xh8DYtmbeXalxt5tcI8NItMYgHtsqKzZjL8T4xf837L5RAajGyO5hlNdGxA98zO663IiI59VbhLxT6Phd9TBn0NBSpdbYhOEB9+Kuw1q6+t1lau2TPJiQbX1iPRnphGoxIH4TLex1uqX76la6zHpr1EEeEjEAyKuM0guZSLhh+sUruWq7rDIaANlfg0BEkc5P21ra9OFSL2u2wqFqtcDyGwkju4/8zSkjh/TA0/BPFb2Ni2r3k05tCysJ/SMUBzlesrjgeLzQWlo1Eie7kAQrmAQrtZWuFrb4J4zB51f/IppLPILikuGS5YsyYZ2v+tjwKP618yT9i5YD1TgQF8vGYGXE3L3/dg2Oy/2C9zMEDD0dl7vWAJ9MX1rcr029eYrrXyl1wrzKbhiee2rjYoW2606evZ7fIYVtKah37kMmHcq4PFpv4q+/d+0PzmXKqUAKEQE8u2JCz38fe6+cDl7hUYFv9+5Nvj913s50cp+nJERKvLGF6yGkoojvvA0w8UPXfNdxHccMFwu+4QAPRZUsfMrFQqDPT098izZVI/IQmYRuLf3mGVeXLNHwZo2a8q/Rvzn+S3PcbnO1Lsuof3A/eRt5TV3Yr6nd55ixE+zeXOVBWmD72SjJFmtvQ+8IcuA1JmshqvnRXbO4xiRxO/3a39WXRr9A5A6XhG3iDzpifp7oLhbDR2b4Q2cjl2DYRwMnVDEtrMhZjiedtWvt26SeUnQdJPUO/G1JOmTBNHctDDQiNWdQQxHE9ifg1c4noTbpaDB454gBgPpjKqFls/wHM7v1f4/6cLNipo5ZW579xO9h44lfY2utZ0tjzQ0NNz89PGR32cmyjDCSO7ce233HHQ0+nD/vuO4fHm38tjBvr7xlDp8xfJ5RS9ijY6O/o+iKFdO+J8IBoN+0ZZCxFH+Tij6cp3EOaN4PxRSCA2FQlyUpILBYMEIxqKuffv2ZTo6OgrNQdRgMFhSKdWucSDtSARmCwJysj9beroC7dS70dH6nveh66s3V8Cj+qqCG4ic1IrD3fpqXe22hkoDnASR6MgFiEzlESBegkzKTcNiSYSh5GFvrSh3ioVnbojQ8ojIHJYQGPyxffHO8hxpevlRuMepQlN8GZ2cfzFip31EdxPMb1QrUN0NyASWIXLOV3XXZ2dGbsbzPcdNel5iMJQGbgfXzWY2JBTFDbX9nYaqq4bM9UpIqAZspQ+1i4A4cDf1HqndZle152JtIS9AVXU3SedsRIBjnQTSXOJDtYaos7HZdW+K6j5Meg9o63WeJomj+of6gQ1nI3nwoP4CeTnziaMHxpOaiksqoyKtAin1/7N3HdBxFWf3vl11aSX33gu2McYFsI1Ns40hQIBAgBAIhJLQfyCBgAkQTOi9BEiAUAMECIRQAgQwzYBNcQFsbMC9N8nWrvqW9587q5FXq13te2/f26YZnz2WtFO+ufPKzDd37qeLTT5u2fHv/Jm7iD12fooxax5st93l/c5AU14Fxmz4O4IVI4D8Uuh54U/jsF/FLMt7wOj1b7nTJgvykDWJE1j6FvDIiSZLA5iyD1DgvEqYWUIGfVXEW5LhzB6ojAdEVVWVqNNJ4uiGOj/4yeZU4HYFDxnYIy+b+xBp+6KS/Md14Ey7+pM0cZT8gSOvBboObDEp2Gdv8XPkIZxoe+nfJREnlp9XEkQFkTwi8e+R6m+JMGB5SfaR9x8ju/DeMfL888w5zppTKpFh7XxfN/wABMu6mK5h+/Uvo/rFeabLyQJlx5+AXg89bLl8dEESQRRx1DY4VUUGEPhg1SbdL6htySXWMLFbSXKVmCwtydZ8XlVUVBgqXfbhqUAoiJBnIIKd9kTj8F8bKpeOTJGh3tm+lXlL0fePIH/9W6bMNztfi6yc7woeNDC9n2HKwiQzJ4rUlmT1ThUvKB+Lwi4HY6OvHt/t8DrVjDP1GmWF2nf6CWUFedi/b1dQjfTTDWGFTvMpfIjqi5XrQru0fG1yt1Isqaqtqwlpux92OuApcG30+UN9WT+7UOR2VR84sIehk7Zer3czgF4Ani4vL2/zQIpHHI3Xl3ih5b1e7/zy8vLJ1dXV71RUVBzG8vxZ07SJACq45uL926xi2ma+p0LWm796VAmFQHsIKOKouj5sQWBRWYGude6CUGVlwvoYgmTopu0J86kMuxHgpJbEua5duypYMgyBsrIyMWmho0sq2GSYiRlvTqTaT/Tp80jjpSop74VMDfksw3TL8BcZD34uGJiCRXXZ129CC8VX5TDjuLDHUb17tdo06Hg0DjvN8ZGU6ie8R62+i8RmZvAVa7Z2tW0fxVr7FkopIrkF0FSRDoEA3+F8HlhVJugQIKWok3ymkzDHpIijKQJdNZNxCPBQDA/HmNnYy7hOKINA9Rs+04xuzuYqcfSLynpBijZ7WCsbFEfj7dfFUv78dleDEDEKCU0WLUzgJC5iczAcbFEPBsXP4sM/8/tQCFooSHYUEAxACwQAfvz82Q+ITxDBwUOFEqYmQjUyhKNJzR6GPIcfrmAj8kINcIcaxUfTA9D0IHaW7Sls8uS5MLpTuwIsGX33R84zMPcR4KXfm7N3v7FAqfMqYWbW89EdkCFb7VAflQc1rRAwzABrlWBupo1YeY3uzbfXDus4fEivnNvPMirGYWQM9v51PtzJhKoffzww43dYs2ETvvqGkU+Bor6jsN9++wnCDX3fkrQZaQ9J4vysXLkSixcvFl/RJzJ16tQWZV6W/eyzzwTR85BDDhG+JR4sNBp1ivXx/f3ll19i/fr12GOPPTBy5EhR3ojggOf9E4F2fHtG8DWbp3b0DIQKwusts2njaQ+ifuFqs8VE/vzBgzFw3leWyrZTiOSO/e2uVNWnEIhGYO3atVu/DxX2MD2hjQWlpmFyV+fnEtFNS2VO7hVJn0uujLRdB13MimskM18jmZf7txlLHE3B/pZT15+7qB9Keh2P6kY/vtiUOHqfU3akpN6IBalccYvou83ry/AqUxN8gfBB5dgr2OmDeghl0o/WbW8VNt5sHzrpTdipFWCYXvvyBq3k2EZoLSd0Cl2oP3hQr5KP126tbwjqYkF5mIE5tM/nqw2FQkWapnGBu6K8vHx4tF1er3cjgD5G7dU0bZHH45nQXv7IkPY+n69R1/UWWeBIsnqUmvMX5eXlk4zaofIpBBQCiRHIuYV24i6rHHYjsKAkXzd7ISUT0slu+zO5Pjo+GN6Ak1ouMvhRKbMQUOE9nRkPTgClKml74e2lKilJKEYdjc5YHK5VEonpDOV9q1IKEDCysBZSl2a3T1vbXrbkHeiuPLgaa2J0SoPv0H8n7GzJwuvgrvomYT4zGZJxmhhtx87NMBgZr1iGZSFxVCpSc1OFm4AqpQeB0k/OgashfGApFfdLenqZfa3yuUInWsY6bbMPUksWc67FZ5W4P3w+S3WoQgqBXEBAKpBw3SHU8QBQQU6lzEOgdP6lbYySBwzjhciN2YvibnAdcFtOPv+skMLaEEeTVlXR8M3TTQgG2noLNYYeZ+j0vHxohYXQCgugFRbBVVICrbgYruISuEpLgOISuHlQt6QUrrIydLn8CkMX5HfVjfD6W4cENFQwAzOV5rkwJouJo4S0JRzoys+A+4WIjPE0fjRQ4TGe32LOZNcIPOxP/48divo8sMmQju1F57HYzZZiVp4RMdts3g8P07PN7gxY74WRTW/rtaevpF3k0T1PzEdhRRLjMelXwIHn4vnX/ofHnv8Pauvr4Sry4Pzzz8fJJ58sDvJHH+bntc97nemGG27AW2+9Je6HHj164NZbb8WoUaPEdxs3bsSsWbOEf+SKK67ApEmT4hJRY40EVYz5zp89e7Ygj5500kk444wzBJHViMBApG8gVSNdM/Yo6C63pebWHXMHmlZaC1us5eVh6AZrZaWxxc+dBff6BdB821rs1+6vTeLisgSDKtQBEXhn5Ra+WGxKGiZ3Sz1xlMZLEQZJIos+GMK9LCff9zYB6Fg1Zsn8VsPVE2f6ILlvJ/1fZjvFsaT/zIi6tdm6Le+VmG4oooAdp3maq9PcxSjr/1sRVv39tbvfF8mYl+tl9+3dGZ2LCrBoyy7sqG+03N3J3UrweWWd2PYcqtf+uNJVOpzcVbmUn9yt5K7y8vLL31m1RS/N03ZMHdCze6LGmgmcr5eXlx8TL68BtVGGcHypvLz8nETtxfo+mjgqyerNB/VWa5r2hsfjudhK3aqMQkAh0D4Ctk2/FNAdEwE6NUgCXdHLnBJm8cHT0PeFlzomaCZ6zZNpcgHRuXNnEyVVVrk44+KLTlcnElVp6BhTYcmdQLd1ndkS3l4SiUn4jgx/6TxCHbgF3/tA49rwiigiaL1Y/7rLoHdqDonnmwP4twJ6YzirRS6pIJC68+FqaE2wCblL0FgyCJUjrxCKVXx2R58oLvvgFGjBelsHK9lNrkTGSCcXn3W2ECg6EHGU4893EDcwqKKhUnoQiNwc8vc6GA17tSWcpMeyjt0qTwvboczUsVFMvvdqLps8hqqG3EKAasicw3Mexw+VsDryZl6mjW7Rdw8if9N79phV0gs4/BlRlyLO2wNpptSyrLoR1U4TR23cbG0Pt2K3hrGd00N2sGs8ZVQW/O824M0bzFU7eg+guwF/ntgdjWI7ay7oWj6QVwI9vxR6fjn0wk7QCzqhYcRvzdlhMLdcO9N/Gx2S22AV4ByZ60gnhQPaJ45ShZfnbnVB/GtzADeJa5+b2lpYlskoHG3ylbr0+qmDeuekqsLC0oJmWeT48PSYfQLy+3WBu1cnuLuWwV1aBLhd0Bv9CHobEPLWobB3Gcoevskyxmgmjj7+wqvgxx8IIOAqwOTJk3H33XeLeREPy0f6PKkCSp/RihUrcM0112DVqlWifRI9H3744VbE0RtvvFH4SC6++GLsvffeloij//d//4dFixbh3HPPFcTRWGTWWAAUL5yNvKqvrWNjoaRvfFzeRZvatl72D9R9sQrBnTXI69MJgY3kXVhLvMuGbkkcGVDWXvLoMXBtWgrN3/6hZ0UctTYeqpQxBN5ZtYVqC2OM5Taei+SqdCXuEZEsz3eqJNnzsEmkAEqUgl66TE15u2aJo9gSvJ4AACAASURBVDQw3j4In+/uXcug6X74ZrQW9+Baj5hbjaDGdjk/cyRq0o7HW6IfpHwAbGywrN9Z0PLKROh1hmC3K4WjOyQnBpPYlqRPTCZuIirHHl08GFhRgpU7a7BqV63p8rJAsVsL1QV0F7VBPW7X1kDA37Me7jbKol9t3L5g377d97HcUETB6urqtzRN+0lUXRykeeXl5VPtaEPVoRBQCKQPAesr9fTZrFrOEAQWeop0hm9y9+iJ4DZzJxgVcTTxIHIySwl9EtHkqd3EpVSOSASkhLlTYZ6kA1ypyaX+ujMb3p5j5LQCKBf58vQ7nQIqpRiByqcBBAEzypTVr0ELVFpafnoWvY664VNQ8uOnsTvKPRatAI1F/bF5j1lCvarflwy3bs9i19//CDSMsHRoz9DAMMwXyRNMPE1rdeOrTWOVT1rDwMy4Guqh85mUArHzGBttwfP+CQDDjkYk3VUQ3kAu7o5QcU80jL7EaHUqnw0IcI6WiyG7bIAmpVVIFTB1CCqlsKvGsgQBKshxPsTQ57bNg7Kk75lqpq3E0dLewGH/EF1VxNFMHXFrdi33NmJXk30bltassKdUgUvDhC7ZTRyVayI8dDTw/Qe7gZF7tPF4hCQtugugTzsIuiB/eqAXVAjip17YGY1DT7UHZJtrIXmUyaqqPufI8Q5tFq56Hlr9NrgaK6E1VkHz+6AFaltCb+tF3VBzwKOi/aJlD8FVsxaf9L8UgfwKhKLcELZukZvggibbbq6qjcrLcOfXt+ixyKB6TQNCTQEU7zc04RXr3rAaJf8KXweWUgRx9Ln/vIVuXTrBW9eIugDwwAMPCBJodLh6HkbjXOnZZ5/FCy+8IOZO69atE+RSSRzlz/ysXr1alB82bJg4dB0Zqp6+XhJzIiNPyUhTLCt9rtHEUfp8mU+Wk0rk0ZGpCn98EgVrX7UEi9VCNWOPgO4Kq9nHSoWblsHV4MWa6z6Cb6F9Sm3xiKNFr14B95p5cFWubuMjMdJHvbhT0HXbxpZQuEbKqDwKASMIvLNyy1Jo2NNIXrN5uha6MdwTVkVOV6LiJZ9V8jnFZx397dz/Jfmdzy2qNHe0ZDVcPaNQuGrWxdxjiCSXcp3Hdw7fUT23voS8qsVw1W0GXHnwTXshvXBbFddIr9UxWy/ueSzyigfi6627sK3OuoJm28pNTDIzEJd4JvUqLcKYHhXYXteIxVvD+29WklsPIai5wJjyoeajWS7omDGkt+3cL6/Xu6E5PH1L3Zqm3evxeH5nxXZVRiGgEMhMBGx/eGRmN5VVdiMgSaOs1+yrm6Gohq7dZLdJOVVffX29CFFPBwqdLSplJgLSAU5CIhcgKqUXARnevr0QhVJBSIYxsjO8vQxLzTpra62fFEsvih2s9dp5QMNyy50u++ZNaMFA4vLJ7o5EteC0yqgM/8Bm7Sbe6ztfhhbyJsYsMoerGOh8srkyGZBbKhDzeWDnsyYDupZ1JhQtfxj5G942Znfz/WrmPovc2GpPbdpIvsg8Yp5NaZ4cSyRiUVWfTnIZEjrHupg13eHmK8dAzV2yZsiUoSlGQB5ElOsMbvAx8d5hin5mp9i8DtVc4Q+Po2Dd6/b1ubQPcBgPniniqH2gZkZN33sbsTNHiKP5Lg37ZDFxlL6ZcBQOHaGbJ0IvLode1h2h0u5oPPrmzLhgbLaCcyqup/m+SBQ5is81V+MOaPU7oDVVQwv4oAUbAZ1bv1ZSW8fDe+OfbSMaaqVm+8qY3UXY3XJ/bQlGDT40p/eyvKvvs2XxV7DwExR+9Ka1YYsijg4e0BfFxSX4dPEyofB59tlni4M18nA+50KcF5H49Mc//hFLly7FQQcdhLfffrsVcTRWSGaudWV0Fs61okmjsgPMxzb5PX+OJo7G6ijz0SaWi0yed49LRvTWNKa1Iw5C4dYVImqR1lQPLRSAzn7kFYqPu3a3quiiX31suv54BXij7HX3sW1CzdvRgFIdtQNFVUckAgyj7CQihW4XxncOr9/Snfjs5J5vdHJaACfd/Y7XfsmCq+He+Z2t5tGfm//DP+DasQD59Rug6TxQ1naOZMbva6uBrCyHSKPsTmHnA1BQMSFpBc2Y7/OktOqtj5yTaqcl+W5M7dcNjcEQPl633bKRRdD9jdDyZw7ppc1ZvSVUUeBeZJeyaKRRXq+Xk6mwM6w5lZeX5/Sc3PKgqIIKgSxHQN3YWT6A6TA/kjRqtf3SI45E7yfC6g4qtUaAp8y4gKDThcRElTITgd0OcAiSoCIFZd440aHI04T8n+MVb2NXnl6XZFKrPZFEYhWW2iqCqS+n7XoBerD9MEyJrPIsei1Rlt3fJ0sg1QDfjFeMt2cyJx32PInLe4X3Dklddiet6skoIlwCUPh1Fyq1ZleKfEcoFav0j13Jgmvg3rnUsiH+fj9Bw8hz25QvWXov3D3HI9B/d4QWvlM4j4skfPKeomM4MtwxN7D4vohMvO/4iVRKYb7ozS7LHcmQgrwn+Lyxm5ieId3LKjPkoRelnp9Vw6aMTTECVGCXz2s+n6ViFp/p8lkvQw/yGS6jEKgQ9/YOlP3E0b7AYU8JI9Vczd6xSndtP/qaUNlo4HBfUoYmu7Az1rhbA/brmr7wqsasjJ+ro66J5HtjyJKLgGDTbsWFSM5kai4hvDvumTRtt8e+LigkG3kuzlO3Bj1LtqBQq0MB6pCPRrgQgA4NIbgR1AoQCOUjqOXDgx0oH3xJTu9ledc/uw2BHd2TvffyVnyH4tc59hZSFHF071HDMX6vUbjvH69g9OjR+Mtf/iIiR3A9x3mQDFO/ZMkS3HLLLUIx99hjjxVh7SMVR2kJRTI+//xzobo3ceJE4XOiEAPnTnxe0L8+b948fP3118LPTj/r+PHjMWHChBaiFctK4uhZZ50lQtVv2LABc+bMEaGEuZ/CMlOnThX1RoexN6tuZxhB65zoliaWzVqAhg32CREM/2k+ynrZf8sEug4N5V/3TSsCiWGcVEaFQBQCTpNG2RzvgklpDFdvdNBTTR5le5nglyv75LfQGsKK7alMaSOO5hhplGOWXzYKRd1mYkttA77dVp3KYbTcFl/brmb/zu5KWk/QOY9x6rDwIQO6I9/twifrd6A+YD5aBpVFaduMwQ686OOg6vV6fQBIWvGXl5e3ZcBbHg1VUCGgEMgUBOxfOWRKz5QdjiDg9XpDK3p1Tfq6Gbal0hH7sr1S6VwsLy9X4ekzfDBVaM8MH6A45pG4Q6dmvFPsLGZVlVSqC1IxONdIPtk52gatrvkYCGyHFqqBHgrtVh5wlwPBxMqYxWsWIG/nRtFYsLQzXPU+aNTiFmGx7d8NstupwetVhgajY573RpcuXQyCZ1M279tAYHN4Qy1WysIw9ZI0osI/23SNJFmNY07IPX6J4MgzRGgpqRrAOVykAgtNl6H7ZNhjKi9xQysyxJ9UauH/DGFF8hFV53kN8T7NpcT+8XmTCQ7qXMLVSl94LXKTltdsrl1nVvBQZRQCZhGQhwf5P5/pUtnKiFo05wokb3NdqZIxBDwf/CJMwrIjlfUFZiriqB1QZlodK3yN2NFofvPNfD9sYAklaJRhBydmAdEhXjc6KnFUquv3/fEWFNatNn9p2VhiztinENKcjyo9bvXdKAh4kR+oQR4/eiM03Q+N4clJAHWT/FmET0bdjU51P6LIX4nR6x4RPa0ZOQ16scdQr3OdOEoQqlffpye78eLetgklzz5gCNM2maKIo1P3G4eTjzkcv7/9URE14p577hGkT65/SeKUquwMSU+V0YMPPlgQPa+99to2xNGtW7fivPPOE3+/7rrrBMFTKpEuXrwYTz/9NJYtWwbuj3A9zO+4vj7kkENAkmjPnj3FuuWiiy7CokWLcMQRR2DPPffEe++910I2Zd30z86YMQO/+93vWtbdcs5mK3HUZpffkovmw7/LpnkOgNG/yEeBJ9mrKfZlpFRHrd1eqlRbBN5dtSUlcXYmZ8F8is9V+g05f+ratavjl0umEEc9c04EdKcPfbWFs6n/UWgc8RvHcW7VQOWTzTFcU9us0625C3qgpM/JqGkKYN5G+7kfnE1SAdSepEPXNfAwU/TeXWuV0XCbTskhj+/VCd2KC/HNtmpsrW0w3TWuEw8dkjrSqGkDVQGFgEIgKxGw60mblZ1XRptDwOv1UpatmKVW9uqa1AtTEUfbYi/JBCQJ0DmiUmYjwNPVJFgphabMHqdE1kl1N6lKGi+/VCWNp/zG8rwmmJRiTSLUs+R730dAEzd5Ei8PS5d/hFBeAeqH7R/uXDtEx2Sc1KG8Uqzd617x7BFLW42L3PBHqupG/y7Vrvg/r+O6ujrhaJfk5kg1LJIXwqEEU5xqPgAa18RvNAuJoyr8c4qvoQTNed4/CQi1Vve0w8Kmo94U9+ONN94oQvJx02rWrFnibzLkHu9JkoJ4z11//fX44YcfcNxxx+GUU05ppX4ilVoWLFiAv/71r+jbty8uvfRSocKSa4Q+Oqf5/k0UvtOOMVJ1tI+AUktXV4hCwBkEpPp0dO1ynS/XkHw38D1B0gXnYKnwA5D0wXazkbyviKPOXK+5VuuqmiZsa3B+89lJBRo5JtzQnJTFiqPshzxg25H8JHzGMlw9n+9Dvj4nrbfYh2Megd/t/Bp/3x9vQudaa6Fma8cchlCesRDCev6g+RX9jm12vKQVWsca9615KKTr/qT27LS6GpQ9fLM1G6OIo4ceOAkXnn4SZv/9FXz44Yf41a9+hYsvvlj4wyVxlOtV/m3z5s245JJLBFkzHnH0zDPPFP6rG264QRBMmVatWiXWyt999x0OPPBAnHzyyWJe9P333+Pf//431q1bh8MOOwxXX321IJ1eeOGFgji61157CZVR1rPPPvsIv+ynn36K1157TdjAtfmRRx7Zat3tmXOcETefNeySLLXo13OBYGIfpNFmxp1VAI3MEieSBmj31SZ1nTphlqoz+xBIheIoUckG4ijtpPIyn6l81tGXSPK8kyljyKPvHedkN2PWHSrpg9opD6au3aongFBGCcHb13fNDc/AC0V9763Z2kpd3r5GrNcUPuchNEYT7vUJhVFx8MnZNLRzGYZ0KsWa6lr8WFVjqjFBaNV0HJZCtVFTBqrMCgGFQNYioCb3WTt0qTXc6/Uu4UHF6FZX9u8FPSrMZiLLFGm0LUJ0oFKhhOSAVGwWJRoj9X1iBORGO8eNpwFVyg0E6Lzkxm2i8PZcvNNBKkMNKwXa3Bj/mL2o/RJ602poIRPhohIRRy2qEjR1HodNgy4SziNep0xSNUEqW8nf+V08tStJMqUjXRKe0zqCu14Bgrtim8BVerfsC1UvDxcoFb+0XlktjTuxOUT1X96H/HBjiuTRPn364P7778eAAQNalHx5v/FeW716Nc4//3yxiTx9+nQRxk8q1NFQWddTTz2F559/Xmx8sU6+azjXyKVEx3QqHOC5hJlTfVHzWaeQVfUqBIwjwI1Bfvi8j0zcsJDENKlKbdcBHz6H06IybxyWmDntJY72A2ZS8UUd/EtyWDKueKqIow4El2iDZS4RR0mEiFyrZtyFY6NBXANSMVGux0nUT+YAaTKmzd3zXjQUJB35PKEJU5ZdgdLGcCQWs6lm7FHQXcaiXncExVHiV73qXj2p0KihADz3/cnsUITzxyCOXnLWKXh1wRrccccdGDlyJO677z6xhyGj1nz55Ze46667xHqYYeTXr19viDjKNS/nP3/6059EqHkqmXINzDWKTF988YWoiwedZ8+ejbFjxwri6FdffYURI0bgnHPOwZQpU1oOWDMaCOv45JNPxLo7ek3tef9EIOT84QIr4C8+fS70kH1UlXFnFkAzdmtZMRehglK479ym9pctoacKEYF3Vm5mrOWUgNGnJB8DSsK+9ExPfLbysB//57uA67ZcP3jtee/4hIQ++8dNg+/Qf9tfbawaMzQ8vcUtqpiYlfb9FVz5XTB/YyV8TRnynqWesYFnTGulUWuXhPTfGC3dvaQQ43p2QlVDExZs3mm0WHgJ2hz44jClOGoYN5VRIaAQMIZAamZlxmxRuTIYAa/X22rVuqKXeal8V2kZhqxcm8G9TI9p3CSqqakRp/BJLFAp8xHoqOG2Mn9knLFQhl1qL7y9bJkLet7THWVDxBnEM7RWowt8VwnQ+RftdsLzwclAMB4RLM6SXdPhm/EfUe+OHTtE6GunTx2naiQ03/+gN22K31zRaKB0YqrMsaUdScbiwYJcI/3ZAlCKK7F7o5akUSZJCqWKKEPuMV111VWYOXNmS+g+vjt4vzJsH8PxcQO5X79+QlWUofaoTCqVBFj+yiuvxMKFC8Vm2PHHH58w7HHkhmIkWVyqD0uo+Z2R0MmpGBpFHE0FysbakCpgnLtIJWpjJVUuhYBCwAkE5OE0/s/1BD/yZ84nZDjXeG3LzQqpKB9JPJXf8V6X7wOpih35ziAxI1KR3ol+Wq3TXuJof2DmE8KUTFdCnL+jHpO7ieA/KhlAYHVNI7Y2pCJUvQFjkszCleGkDA6tyshJfJ6QQBYvybkGI19EE+SThCeji1dWVrY8w3tueBJlVfNj2GsfQSweGPP3uBG+ksGOY3Xwt+ehIOiz1I5v/DGGy3UU4qh39X1JXxyee/5oGNdWGWMQRy875zRsQDdxEJLEzD/PvgrTDpkKPVQPzVWAu+99CPPmfYlfnnw8jjryMHz+1Y+GiaM8YPmHP/xBqJXefvvt2H///Vui5HAdzfTMM88IX+u0adMwfPjwFsVRqpeSOMrnkN/vF+Qqfv7yl7/g2WefxaRJk3DPPfeI76VfpvSTc+Bq2G4NG4dLLbl4PvxV9olTjPp5Poo6O7v9W7vvrxvLTn9IbWg5fG3kYvXvrt66UNf18anqW7Gmo0+IATURjrxQOx/wbw4LGWRopCvOm3j4nCkbD/2ZGVu7/bbG2k4NcVSrerJdf6zgNgohTDtpnMYQiA7VbrRUrHzF3Y9AXulwLNlejc015kOvJ27bJD7N5MrE9TbnMJs/ZsXGKyl0u3DQgO4IhnS8v3abYTMjM6aaOOr1eoVmbnl5ubOTC0toqEIKAYWAHQiom9sOFHO8jmjS6MoBvaGbVFjM69MHgxZ+m+NIme8eN214eoybM5Gnac3XpEqkEgGlLplKtDOvLbPh7bnIpwNTpSxHoPKJFtWndntSMBDwTG83ixVniCSqsWKSEblJR9WpjFAMTXZoK6n21M6+iKsM6Hxisq2ktLwiY6UU7oSNed79maETxgkr0tzwzXipJZtUgCP584ILLhCh9BiC/qKLLmrZ7JIq1jfddBNeffVVMefjPXznnXdi6tSp4mduZHFTjHNCbsaRHP7QQw9h1KhRLRvOUuFaNi4VsiPJPVIJm++p6MMOkUrZ6T7coIijCa+0lGWQz6qOpAKWMnBVQwoBBxAg6SEWyZvvI0kylQRRSRqVBwfk71yXSOIo3xeR30uTeaA1E/0TthJHPf2BQzOfODp/e53Yz8uU8Jry+mtPCY9zkHSmNTWN2JIjxFHimCljH2tMOafjXNcIcbQjHqijSACf2/KZG32Iq98PN6Cgfr2jt8vCIVeisnxvR9tg5Ycu/jU0WFOX8o072tBaTUceKgZf2CH2srxrH69GyGc9PnEwAM/91hRH/WfdA/fQI/DEM//Ccy++ghkzDsIVv7+QpyZx9TU34b33P8ZPj5yJP137B3Fd7dpVjQsu+gP8/gDuuftG9OvTBx9/ttQwcfTll1/GAw88IPxbjz76KHr06CHuG85rZFSOyDUw17wyVP25556LM844oyUUPdfUnNvwkCYjeVDB9N577xXFuWZnKl44G3lVX9t0T5gksSRodcUt38K31LjqWKJO9D8gD91GOhWrPtx6oLyvnn/jD842kqij6vusRCBVIeonaK/Bq/dAZ60KbtRA18Mqnq1SXg+g4qi048hDNtLPz3kTifqcO3BuzWcf/X98zvF5JsivOZKs7JPY1fXI/Ra76mxVj1EhkpZCxomHtthrY3MFnSaisNNkS6HXjfbFlLmmMtOC2AXMKoka7QsVR0d3L0e+y4V5GytRY0Sllc8unULNGtx6SJ8+pLd6/xoFXOVTCCgEDCHQIRbbhpBQmWIiEE0aZaaVvbq2R++IWY/nF79Ez/seUChHIUBlC27cdOnSRWGTRQjQmcWFmgpBnEWD5qCpZsLb0/EpiaTpJu44CEluV+37CAhsB0I1YkHZxk1s4JSyZ84JgG5MBSdU0ge1Ux5sgymdSdyI4iadVGHIWuB3PBE+4BonaQW9oXt+klXdk2SsTFewyipQLRpb8vnlcPtWWiy9u1iwfDjqJt7eph4eJqETl+ooL730Evbdd18Ruk86drlxxft11qxZ+Pbbb8Xm1Ycffoizzz4b3OiSym/cFFuwYIEIpUc1YRJH6SimM4iOY34vN9BohNwUY91UX6moqBB5mOhYJrmcIQJZBwlAQ4cOFeHhpRpLOtUlFXE06cvRtgrUs8o2KFVFCoGcQYBEcr5buMZJpDzK7+XGqySmEghZLvI7/i0yjyQXRm7E8D3VXupoxNH5O+qaMXOlXXGUa1deF1Ipvb1xirxuohXQ45Xj2HO+kuiai1We8yPOdzi34Vp7h56PXZrzoUh1sRZ03q2eycRRIw8+HprifJiJ10+uHKrlQS8+08wSN3gv8TlLHHr8eCeKfcuMwGg5z9KB52NT5wMslzdacObiU41mbZOvZsxPoOeFlSXbSx1FbVRikIzqqFZfi7K/3dQKzobDfo5QRRfongroRaXQm9U8GcKV+fXiUrHfU1A2CvnlY/HEk8/hn8//WxBHr/zDxaKu/775Lv58450YNLA/7r3nJvTu1RMfffwZ/vLAoxi95whcP3uWeCp+9Klx4ijXvVQHHTZsGP72t7+JNa0kefIdwueHnENw7sD7jgc1Fy1aJNbTkcRRSTRtjzha+OOTKFj7aqLLLS3fb3phDba+vs7Wtvc4Jg+lPZzllWj31zr/MrQVFVVZuhFIhdroYO0r9MBqaKBAXqKUB3Q9LVEmW76nP4xzXilMw0r5Nz7b5LOOf5NrJDnPoI+P812ZeMiPc6xcSOkkjgZ6TkH9mPBBCNuTadJoawtM8x6tdsBgOPdE1eeVDEVxj6Owo64Ri7buSpTd9PepwaN5py+6MZsbl2HqJQjf7fBio6++XUxcmqYfOrinsy9006OiCigEFAK5hoCa1OfaiNrYH6/Xy6PCraQCNp30c9R9/KGlVoZtqbRULpcL7dq1Szi2u3btmsvdzLm+yU32XHJ659wgpblDZlVJucmVThJPmuHKjeZ9c4DAjoRh6lscPJ/8BlpD/PeinleCmkOebRcbvkN43XTr1i27MUzkSDFAxs0kAHj/S+edIo46NzItjkUtD6HCLqg94OGYjXnmHC9O4yaddCBU3B21BzzSqiqOd2Qo+t69e+P+++/HgAEDxByPm1skjP75z38WKipHHHEE7rrrLhGCj6qjkjhDB/HTTz8tyKdTpkwRyqMkoC5btgwMwXfYYYe1KKlIpVPe/3fccYdQKP2///s/QQ6lM/mtt97Cm2++iXXr1rU4m0ePHo3DDz8cP/nJT8TmmyRYJI2LhQoUcdQCaA4U4TXHa5JJPascAFhVqRDIcgQ4z2xPVZLdi6WiJxVMI7sfS6WD5Cn5d9nO4MW/TR1qngHAoY8begbyPcuU7Jz7y8p6EYoOLqkUAoSoGBJFPuS0RWRpQUOznThK/GXY3kjQOXfhRyrYRivZRm9SR443Q3NLpfXIOuOpLUbmkaRPs8RRWTfnU5zfcBN+e9CFDXUpiPhh0yZroos+24mj7J88fG1lzmHX/ZcIZzPfS9Ioy/D5ZfXZULzkbuRtmWumadN5f+xzCtb0cF5FbcbXv4ZLt6Y4WjdqGoJFnnb7pmvFesWgczrUZrl3zQNB6EFrfQ4E4Gqoh95YD1fAj2DPvoavnfx4xNFQE7buqMb5F1yOHZVVuOLy/8OECXvjscefxdKly3HWmafgsJnTxMvLjOIow8q/8MILItrGgw8+KIhTkjhKo2U0Dam6lyxxlHV63j2u3cPLAixJEnHR39ANobL+qB/7x1Y4Fi+6HnmViw1jayTj939cgLp1tUayGsqz1ykFyC8xlNVaJs0F7T6f2mO2hl6HLfXB6q1Nfuj5ptWJDCC2t+sduPQmFMHkfZQi3zP9YTJFrpHkfIJzYvrreMCEB8QjEwUkeHBcPKKaVQcTKb8bgCztWUo/uwCuus3pscPlhm96OLIU3z+2Cb0k2utIT28dbdWV3wmlfU9HQyCIuevD62fHUorWYU7Z37moAPv27ozGYAjzNoT3B/2hOCR3HThsaC/1nnVqMFS9CgGFQCsE1MNGXRBxEYilNrqilwmCI0+UBwJwd++Bwd86e4I6W4eRE3w610k4oLpUpiTPNb3huzFNk/VMASGOHWqTPcMHKEPNU6qkGTowGWBW7FO1GnyH/tuQdXQ4ZfUp4+rXAH8zgTbmrFQDup5hCItMySRPjfMdT6eeSs4gEO1YDHQdj/rxf0Lh948if/sX0Brsd1LFCmHE5zvVAlavXo1zzjlHOG+vvPJKzJw5s8WR+9xzz+Hxxx8XpE0SR0kKpdo8iaEDBw5sId6w3JIlS0TovZ/+9KdCffSNN94QpNHZs2eLfNxEIzmC19nSpUtFns6dO+Puu+8WTk6SUd955x30798fJIsy38aNG7FmzRrheD7mmGNw1llniUGJVDB1ZpRi16qIo6lEO35bqSC579y5UxxwMKvGlRkIKSsUAgqBVCOQUrUZz0Dg0MdEFxOR5+UGLw/8SiKlJEzG2lzc7Ad6xxC8/KaWGpVWkoaxpbs3iCVZMpLUyVqlLXITOpKwGfk3eWAxmqQplY6kkqwkY8pDke1ZTr8W26dvK3qT20iPJRHPrF9M2hjdBtVaHU/2RiiOa24uEEc5Vyaxwcr65aafbQAAIABJREFUiGFaOWfNxLkED2xZud7lYBf+8BgK1r3h+KX65dBrsMszytF2Dlp6IQr91tSl6odMQqCiZ1z7+NysGHxJh9zDql59n57qjscjjoaaKuEq6Iobb74br73+NmZMOxBTpkzEM8/+C2VlpbjtluvQrWtn0qnx8Sdf4drrbhb3/MMPPyxIoUxbt24VhyL5nrnhhhuwzz77iJDyXCvzAOYjjzwiiOZS3ZrvLq5n5fuK/7cXqr49xVEZzYN2lHx+GdC4C6gPE7h0dxH04h4Ilg1Cw16/M3Wv2D13WXLxfPirdqsKmjImRubxZxckJslabUQHam7est7j4WkclRQCxhFYs2aNznuZz4hVrjLjBRPk3E97BW5YvH9STBzlvIYYUIXc7PxXwiDn33xOWq3DNvCTqKjwx6dQsPY/SdRgsWjFUKDLKKD7eKDTHkBpb7Ge4ZgklRwgjToZ6aA5+nlSXZaFywZeCE1z48O12+MTIU23FGPRFZM4Gp3PRplQg1UZzCYQmNinCyoK87FkezU21zTERMWtafoMpTJq+opRBRQCCgHrCKR67WndUlUypQh4vV6yBntFN7p6zz0QrGqrkKYxNGZBIfTaGuEIH67URQ2PFx2gdIRy01+GbzJc2KGMJX89Au6Nu0/MhnrvhdoL33WoteyqNhmHd3b1VFnrNAJSjYWbXe0pq8jw9kqV1OkRSV/9Rd89gPxNc1oMiEVOi2cdN6voaCIJLetT9X+AwM7d3SgYCHimZ123ZDhGjgtDeqrkLAJ2b9TEtFYDfDNeif1V82YWSZlU/aRC6HHHHYff//73Ij8d4VQbZXj6q6++WiiNkji6atUq/OlPfxKkUCaSUhhyj5tk9957r1APfffddwUxlJtnDNvXr18/8b0kcDz22GN4++23BRn1N7/5jVAsfeKJJ8QG9lVXXYX99ttP1M0yr732mtiUY1m2Q2IrbU5HuFCSQ/jey4nnlrOXt6O1cx7Cea0VEocZw3htZyLZw0wfVF6FgEIgNQik5J0uu1I+CJjxd/FbLOIo1148AMT3pFT0kUWlQmr03/n9DuRjF/KFUplb0zEYu0POrdBKImVETYCqYRhqWym0Rqu4SpuiVVxlqHhpqwxxyfkqD5/ZlSS5Nhn1RbtsYT0pIY7aaXC8unRgcncnpeJS0QmgpKREHHzqiOsjqZhKpGMpk3rmHGfxuWB87L4cfh12le5hvICFnJO+vwbl9astlAQa+u0Ff/chccs26V3QbchpHXIPq3rtY7u0UE1ryTlLKMcvFE2ziEccDTZshruoNz748BNcdfUN6NO7F/YYPhTLv/8RU6dOwh8uuwh6sAGaqwgfz/0c186+Tbw/GYp+r732EgbEIo7OmzcP119/vVizkmQ6fPjwlugYMrrH2rVrsX79eowdO1a8u3jQ0kyoej5/tNpNgB6CpvuBoB+B8mG2HKS0e+6y+Iy50APWjpnEGuWxZxTAlWfzRRNRnQpT7xy2uVizz+dbsG3btgmybzxwtE0rQh//2wgiD2744dYDWIwjDXd/ovYivtBPwhjtXZSiynC5NhlTQBzdtm2baFaGpLfDTyLn4PQbcr6VrcnuZ2kbHArKwyTRzqPC//OTFxsvvo9IxrUiBqFVPdkiDmDnWKTovFrSJpf0/gXchT3x1ead2NlgkcRtxIoI4iijd4jjmVGszVhrdSNVJ53H4GD18xRjVLdygRPxkkkSeYvdLu+BA3s4OgdMuq+qAoWAQiDnEOiQi+6cG0WbO+Tz+V7Qdf2keNWu2nMPhGKQR5k/r1t3DFqy3GaLcrs6qTraqVOnjCGOFv3rQuR/vVvtTi/pgpo/Ls3tgTDYOxliixtJMjSEwaIqm0KgXQSUKqm6QKwgwM1shhKlApLZ0I5W2nO0TNUzCISK0FRypOPOLh7Y4Ma51bCC7eEg3xMcm8gQa45i18Erd9zBSHxd+fBNfzEm0nR2c1OLhM/nn39ebGgx5B7/TifutddeK/6nwijJn7fddhtefvllnHjiifjDH/4g6pw/fz5uvvlm9OnTR4S6J6GP6gGXXnqpIKNSjfTnP/+5ILCwLR48IlGVZBdutPXs2VOQVZcvXy7+/stf/lKclOeH+blRTxLqe++9h0mTJgkbSO5IxzXq5P3XwW8FU91X6sim4FKZFQIKgRQgkJL3uexHM3GU/pgNGzaIdyLn0jJELt+bfI9zA5bvUaPz7LW1TdhUHw7XvH+31puR8yvreaLEApL2haqXykR2bFRHdkRuWttdrwWwwvOqVCiOWjXOVDkdk7uVmiqRiZnlYRXalkjhNxPtT8Ymec+xjlj3Ryqee5+PuAne4kHJdCNh2bGr70OP6i8S5ouXoW74AQiWxT4MqxX2X+Lpc/wYy5VneUHvqvt0OLmDF0W0iE8c3QhXfhdU+5pw3gWXY/2GjeL92KtnD/z+0vMxadI+CDXtgCu/Gz6eOx/XXBcmjv71r39tlzjKw9CXXXaZiLxBNdLf/va3ohzXsSR88n9G1SBx9NRTTxVr2WjiqL5uDrDuHbi77wWtzwF46LFn8ORz/8bECXvj/jtvhKuwHHU71+PbpT+I932XzhUYPHa6iIwgD1RYvUzsvocXnzbXVtLRiJ/lo6SbMxdQwNMb+TetcKZyqwOiymUkAl6vdyOAPtI4HqrgvUhftkgRCo0huPCFfmLCfuyhfYou2ETNfVSjFyqwJWGZdjMU9AM8M5Oro53SnA9wfUHyu1S0tKrUH92MVO7nIXLWaTU5tU6Q9sj1grSRz2D+TL/kkK/P5dF7q6a3LVcxpDVJlNEmYiQp2CLXfpFrPtOHrHc84ZzCs33IxKzJjFJme6YUdTsU+WV7YnmlD+u9qRDTaLbcrg60i7NBRqiRsdJJINdw8IDuyHNp+GJTFaob/S0lDxuiQtMbgVHlUQgoBOxHQE3s7cc062usrq5ep2la//Y60l7I+rwePTHom++yHodUdYCTU07KqbpEh0gmJM/sgdBd+dCadsvyq9D14ZHxeDzify5o0qHSlQnXh7IhdQhwg0VuVCpV0tThnm0tMRQwE5Wrsz3R2UWnkdMhdqqqqkQ7diotSexZpyTkqfdEaq7IwpXPoGD1y8411o7iKBuVSihz5swRJFFuCpM4OmDAAFBBhYRSKqeQ4Mm53v/+9z+hNjpu3DgRYp4kUSqFvv7665gxYwYuvvjilr6wLEPdH3TQQS1kT74PFi9eLMLXDxkyRGykkXhKZVM6Xh999FEMHjxYkEvp/JQh+0gaZRk6kx988EEMGjRIzGdihdl1DsxwzXQY26125rTNuVa/VNG3JRRXroGj+qMQUAikBQG7yRftdiKCOLpx48ZWIej5Xue63yhZ1ChY1smM9hFHjdqa7fmsY22m5ynYodQ0TO5abMaolOWNvD/kz1LhNlIBlwbxdxlhqSMermuPWJ2K595ne96F2oI2QcVsvVaGb/4nBm19w1KdNWOPhN6OJGJ5Bw1TL8H0rr6XTJQzLIEbo1DJ93OhBZugBfzQ9GBY8bXrbkJNXOJo/XpB0HIXD8Rd9zyEF14MhxXeZ8LeuPP2P6OkMIRg41bklQzFx3Pn4Zrrbhffkzg6evRo8XMsxVESc/71r3/h73//u1grn3POOWJNzIMbPHD4xhtviOgZewzsiVmzrkJZRSdceP55WPTNEpx35sk489SfAyv/I4ijGHw0MOgIPPTYc7uJo3fdBFdhBT776H+4+a6/odrrw+EzDsBV199lE3H0eFvJTt9eOB+BavtU2vrt70b30c7sNzUMPlAv/t3bLruuTVVP7iLg9XoFIzDeYQq98mloCLYAEEAhvtJ/FheQidpLQqE0H432gaYVAl1Osa0++uMiD8tI9UMKGJAwLw+FU0wo2US/H7HlfIz+dCvkUTlX4XzNqf0FthFPBXLgd5fD7fdagyLfs1tFVCqK5rc9eCUPJRAv4h/tC6XvlAes5TyWxhj2l1U+zhmvNfszoJRdq5qC8vEo7HIgNnjrsazS4nhKPGzgaUr1TssQ22BD27bDlQ7tXIYhnUrhD4UEcbQpEPJPH9zTOvPbcidVQYWAQkAhsBuB7H2TqVF0DAGv10vJ0BHtNbByYB/ojfEn5sNUqHpT40PSDyeumRSys+z6IdD8u8OqsUNNk8+Ge8MiuLybUHPFIlN9zIXMXDiR5MDU0VQScmH8cqEPZlRJuQjmhySidJCCcgHvbOkDx5lESDqH6ODI5pQK4iixImZOKSLJAwY8Qa7uvdRdjcWLbkTejgX2+el0IOQZiA0jrkPfFbehbr9b43aGz2aS8KiCQoUUPndnzZqFffbZBy+88AJeffVVnHXWWUJhlInKZsxHp+Stt94qiJx33HEHGIKPpNFp06aJa5QbZ1999RWuuOIKkfeBBx4QBFQmhvybO3euqPOEE07Ak08+KTbbqFhK4igJzCSFcn4p7aNy6bnnniv+RnXTAw88sIVcmrqRCrdEh3GmhLNNdd8zpT3OaaUabV1dKpQAMqXnyg6FgEIgUxFIBYGqpe/lg4EZj9qytg+TFFvvKk2OUhuV7X5ZWSdER/NcQFDXEDSkQKqIo2av2ZQQR+3aYU3QuXjXUqxiksBphMjJ8pEb49FkT1l/ZB6z4xArv2n1JjsazeA6PO+RGOPs9szHox9AY76zh0wPXnI+CgLWCAK1o2ciVBCfIN3RiaO8fL2r72+OwZrcxVy04Vvkb1/dppK6oZMRLO8h/i6Jo089/Tz++fy/MW3aAbjyDxcjWLcWwcbNKOg8GV98sRCXXfEnsWY964xT8Zuzf4VA7UqEAtUoKJ+AuZ/Mw5+uv0s8Y3hgcdSoUaJuEkfPO+88sR697rrrMGHCBPEz62GYekblIIlq4MCBwv9O3ztDO/foVIyzf3UcJkyehqC/AZf94Up8tWgJzj7thLjE0WdffA2T9xuHO26+ThBHP57zX0EWbWxqws+OOtQ+4uj7JwGh3SphyY0Q8ONN36Bm2a5kq2lVfsSx+Sjpbv9zpm7sSaHSs59whpVqKwKqsnQh4PV6XwEgGKDSB0TfFn1gkUnf9Rq0YGWUmRp26AOwApNb/X289iYK4XOmSzaFq6d/JdrH0kph1QHr6f+T+5Vm/N1SrVSaRD+kE3vUbIeJxFnaSbVnElxJsOV7oPv6J+CpmmcMGa7jZLh5EkV5IDBGklGY6KM1I+wQTSCN3AcmPnxnRSat8gk7tVKNYZChufKKB6C458/ahF83b26KFlrmDTNQIr7tfA7wei9z6ZgyqLem67q+aOsuTOjV2f6XtAFLVRaFgEJAIRCNgHoYqWuiDQJer/cuAL9PBM2mU36Buvffi5mNF9ZQRR5NBGHL95lM+vFc0ztmPzqiAqlUZlKObsOXtsqYAgSkKikXru1t6sjQG1ws86NSbiEgnS4tYX6ytHt0JDp5utlpWLhJy1D1TOqAgdNot63fM+e45CMbaYDuKkbNtOdMdYBzBD5nSfz87rvvcOyxxwqV0GeeeQZLly4VYeq5YcY8nEcwrPzChQtFmL0ePXoIhVI+z6lAynD2dJ7KkE3Mu2DBAlxyySUiPJ8M58frjRtu/fv3x9/+9jf84x//wLBhw8SmG+8jGYae7wZuvJGYevbZZwsHLRVPDz300LQRR6kewz6acWibGhCVOSECVPHh3IFzgvr61ofFEhZWGRQCCgGFgAMIpJQ4yvCF0x9Jes72XXUDvP5QGzSMkP2+9zZiZ1PrjcfYsCriqNnLLSXEUbFFHN+t7tI0uDSA/7v5cfH38M/8u/jfJX/f/Tf5d5m3V2nrg4F2EznNYttefs5xI5P8XR5kkpulNTU1djab1XWl4rn34Zi/w+92Vrl2yvIrUdqwwdJY1Iw9CrorPvdMEUfDsHpX32dLDN+SHz6Fu7Y1Qat2xIEIlYTJxfllI5FfPg7vzfkIr732tghBf+opJwhiqL9mCYq6zkB9kxt33/tX7Nq5C+eeewaGDx2Mpl3zoIf8KOxyEJYsXY6/PPQPoRrKNSwjXTDt2rVLHIDkIVserBw6dKgg83AdzL2Rjz76CIziwegaXCuSXDZx4kScePQ0DO/fFXAXQg8G8MQzL2LJsh9w2PQD8JMZBwIrXwHWvQsMOgoYfBT+89/38OEnn2PcmFH49WmnQCvw4NsFn+LRp14Ua/F9x++F008/HU15XZIOVV/62UVw1TEKtz1p43OrsO1Na/dSPAvGnFqAvHiPgMH9gQoPUFYC1NQBi41HEWwYNl0vvvh1pThqz9DnXC2rV6/W+d4nCbE95W3R8dovgIalbTDw6t3hQSU0LTzXbkQZCuHMHEIcAUuSOBqpqEp7U+3voh+avh36Cvn85ae9JMclOk+yIe+j60sk4EBSKa+VQYt+09bc/LIYaqJlbfLR18r3CeuJVhNl/SSsmk0yophUy2fd9PkTY0ke1SufcPj4j1mrk8jPeTwlOpNImrsUZf3PFiqaH67d5vjhqCRMdbRo6yOlu9eMKgS9o7CryhUCCgEbEEjuLWCDAaqKzERAhg8wYl28sPX5gwZh4PwFRqpQeQBBAqDzwo7wBHYCGos42hFJo8SUCwMuvNQGu51XmKrLbgRIAiFhiP/zeo23sSRP9StVUrtHIH315ULoZzpzeO06FRbH6dEh0Y+qr+qAgdNIx68/WfKo71AKIphPHHs+e6mo8s9//hMjR44Uip7c/OL1wA0ykkv5zGU+qoNSGfTwww8HCd9vvfUW9thjD0Ec5bObpE9Z51NPPSXqnTJlCm6//XZ88cUXuOWWW8QmGomjzP/YY48J1dEBAwbgkUceEdehPLkvFUdXrFghlE5pA8PaH3LIIWkjjnLeSwJrqh3p5kc2d0vIeW1HDBmbu6OqeqYQyG4EUkGgakGoYigw/WHxazKHfb6orEcohmqoIo6m91qcX1nX5jAR90HDpM0oAmcrQmczkdO1O68sEyZ+Jv67IHy6tIzYRG6PyClHKJLcyb/J32XkhOjfrUZUiN58T+8Vkjmtp+K5N2fs0whpzooCHrTkQhQGrKkk+sYf3S6xQBFHw9erd+2jAYTqkh7I0uUfwlXfWh22Zq+Z0PPDzEJ3cX8UdtofOgNHN0fBEEQc79fw1yxDQcUE5JXuIQ5E8sO1baipEk27Pgc0Fwq7HALNXYSAXtFSnn50+nkkQZTPFZbj/1yzyuhKbId10i/Ev/PwoyT7uNe8CoSCQPexCATChy7y8tyAHgSWPQVs/QroPQUYcaogvrTkKSwGtHwgUNvyN7ebD/kiNBb0jKlCx3kB1+NG1qrFS+5G3pa5tj5Ull+zEPVr7CPHjf9NARBJEM3LAygo0OgHSqMYpWs3AqvXG+pPU99xeuGVnyriqCG0OlamlStXtiK6G4k2k34CngZ0PcPUQFERmYnPsMg5F59dnPekI5GgL9U1I9XkuefM57BMkaRRPpv5vfybkfEy07dItdH2yok5EdVDZbh5qopSXTRGkvtakWqitJ/7CXy/yCSf5/SRMlKbmRQpIsR2iJNM9GcGdr4reJaBupVmqjWX15FQ6bFNsKupsv6/heYuxtz1O1AfCFpaE9nAYd3dyVYdc0bJNBo78TsvDl1HvqYjpAMzhvQWfKzq9f9cWdH/l0PNXQi7c/9v1RZ9/24lL5eXl59gtQ5VTiGgEFAIxENAEUfVtRETATuIo7JiFbbe2EXGk1ec1JqdwBqrPXGukocOQ90F77TJ2Io46nLD92d7T70mtixzcsjwwzxVphQbM2dclCWJETCiSsoFdySZ1EwIj8QWqBypQIBhcKjcQMd6JivRtIdFthNHpVOJmx0cC5XSg4CVDdhA94moH3uVZYM5hyPR8+OPP8ZVV10lnMR77bWXCF9Pgufll18uNs44f6DDkgqiVCclWZTlGLbvqKOOagl1TycknbrM+8MPP+CCCy4QTkqGtH/99dexZMkSoR46Y8YMYTOJp3fddZfIQ0Jq3759xWaX3MxjGySxzpo1S2zAMez96NGj24RY4nuAbUcTDSwDE6fgzp07BRZGNuPsblvVF0ZAEjg43tyYVUkhoBBQCKQbASvvb8s220Qc/aqyHoEsI47KMOaR2HHtEL1+iPV7rDVGKv4Wa5zbW+9Q5YbUTTq9uWcnfk6xB5zbkiQVc07FzUL+Hl5zA0V5u3k28Yibsf4u1+zEI5LAaZXMafn+sVBQzjvUOmk3eMXf3Iq8bZ9bQNNckffGPyuuOyfTjG/OhCvUZKkJ37hj4or3krxYMfjiFN+9lrqRkkJ2qI6Wffs2tEDrsfKN/SmZT+E+aC7kl46Au7BXM6E3hJB/lyCN6qFGuPI8yCsdCVceSVEa9FC9UCMNNoUJVHklg+EuGgCteE/xO33o9I1wXSufA/w7n2dcD0rVNj7T5SF4+U4Sz89QSOQpfu8XQH4J0G86UNY3bGuwCaheBax/Lxwu3l0IDPwJ4OkPuJoJPjUbgcZdAN/7eUXhcqEg9IZK1A44sc26V0bGiB7Q9tatnnePa0+A2vS1seSSz+GvtLY+633iIJTtUY7iAaVwl+YjWBeAv9qPot4GVYd3+YDFbZUfY3XC33kgCq7/Tt2fpkc4twtYIY0KRCqfSD8whUOAsoMN2SHVReXzis8vKnXGSiQ00l8s9xYNNZBkpmj1U/F41zRBrOQ+tEyRJNFI4iiJpJEETKvm8DlP/x/7Tgwikzw0wP9FJD1/DVDgadNU5LsgWk00MjP3FGizncJMicYsUPsD6re/bRWehOXY92zb4ynpdTzcRf3AEOw76qy9yxICYyJDbKqocZos15G6WMnFT9F5WGJmM1FUlvJtfHmL7t/SE3oAyRyKemfVFp3WzxzSS71/TVwHKqtCQCFgDAH1YDGGU4fK5fP5HtR1/QKjnd568YWoffUVhNrZcCyeeiD6vvwfo1V2yHyc2HIiSkdKqpMkh8ZTEpXfBwfsh7pzXku1eRnRHhcdJFowJaNIkhGdUUZ0eAR4PfPDhXkiVVKpIqBC3GfHZUPnj3QEZYfFra3ku5AEt3QdokgWMxX6OVkE7Slf9sHJ0IIGnFM6ECrtjdopDyXdsFT13Lx5syB/cnNMXscMzzd9+nRx6p/PUjpL6Tg9//zzwVCdJHhSdZTkUpJMSeLj5hjvZalge+WVV2Lu3Lk455xz8M4776BPnz4i3LxU52W7l112GVavXo2bb74Z06ZNE21J4ijtI1n0xRdfFITWe++9t2XOSeIgk9ysYzn5t6SBiVMB73U6QBVx1CmEE9crHeC8/tRhkcR4qRwKAYWA8wg4Qhzd/6bYhueXAl33Et9FE/QiC8RTbJR51voa4A+FyYFiU6qZpDisojVBoz1y5ZbmDTVJbnQ1kxzDpMcw+bFz0W6FG/nOdn5EcqsFSdwkiVMQOvmPhM7m34vzwtE6zBI55TUUj9SZWyha702kT62jq52XfXgqNJIsQwHrgJoo+e64ZxwPFTpz8akmLGqd1bf3kYB7tzpYq2cwilAx+Fy1f9UMSvW656q04PZwTHmLybOorV/fN/6YGLVFwh6LMCG/j/Nds3KfWR9P9PtSPpNbkTM1Sb5vfohHWy9OCjTbp4dDXIdPD0T0SdfhO/TfbfodrcInQx/HCnPMNTvX9YMX/9biaMQutvjMT6D7m+1up2bf7Q/AP25fhHr3gcbw1Js3YLrv+uRsoZrrJ18aqiNY0gV5t65X96chtDpGpmjSKHtt2OeTAcRRzV0GvdOJhgZLhlenLy9R4l4i/XxWwqUnqjve93yW8XkqlZ6lj5E+Qv491rhEh66nT9PKXjWfiy2h3JtPrrA9uR8lo+TFsz2WmqgRHOjHZHQjw9ecgUplpB5mlXZJ5Vaxbgg1QHMVwrfmLwZqM5/FVuVN881bKlHY5WAUlI/Fj1U1WFNdG371OnyAyZKhZgq1I1TK6+Lwob01KoG6xICR1BlWF5XJu+4fOxGs6sQvy5M8EEXiKOtVYe/NDKDKqxBQCBhFQE3sjSLVgfJ5vV6umo8z2+VVI4YiVB0/LI1SHo2PKDfoGUaAC410nCCSxNCmKeeg8cgkHQxmL5wsyU/SqAi/o1TksmTElJlmEJCOBC58xQnPduRY5ClP3guKTGoG5dTklSd5ecqZBMxsS3RS8V0YSwkpG/qiFPwyY5QKf3gCBevaO+iixdwkStZ6EkL5jCSB87PPPhPV9ezZU4SO7927d4sCKB2vfNZef/31+O9//yvy9evXTyiFdunSReSTG2R08vLz6quv4qabbsK+++6L5cuX49hjjwUJqdIZy3uGhFHWN2rUKNx2222tnNLz5s3D7NmzhbOaSqWnnXaaeNZ///33QsWUiafyb7/9djHXcVqB0oyTPdlxUeVjIyCJo1SrlteRwkohoBBQCKQTgdJPz4emxydSaX4fYORgSGQn+hwATJqdzm5lTNuCJNmsl9Lysw4UMGRvjGRUfTxWPif+lojEG0ncjOyOETVOrkHSGVY0Yy4Shw2JDPnJw1MdMXnePzFlhFGJ75yxTyGkxSZm2jUGhy4+nYHNLVVXu+cMhApLY5YNogSdB/9W7V9FoNOe6mjR2oVwNdTA5W+AFmgMM+NdbujufOh5hdDz8uD2VbbB2jf2KJHPzqQXDIbmOcS2Km0/XKIDvpmvxLSPa9VEBC8qqfI5Rr9bvy/NhbdOBMqi0z5uRbKpu/gK+CdOQXCPkdCLiqHt2A5XZSUCo8KqrpHp4CUXoiAQf38uUdvi+w/nG8pGMq52X426P42hlfO51q1bt9bv9w/gfIz3hTycapjEt/M5IGTgALjTSHY9M2ELVCYmSZEHuSPDvycsmMIMscLDk8BKu2ORXaNJo9JUEicpkmA0SaVTzvlYjvNr+jTj+fkj1UQjVaiNthedz+xhhUTt0HZ5LXNvODIKZaQaqR5qQs26vyWqztr3zcTLbCGR5nv2QlHX6dhc04Al26vDfXYmQrw1PK2WikmADf+xwqVXTxpt54fKAAAgAElEQVTUu1Osqqurq1/Qqp46ifmSURpl3V6v95bPd9TNKst3wR+E/6BBPbJv888q/qqcQkAhkBIE1MQ+JTBnVyNer/dTAFPMWr2yV9eYB0fknKB48v7o+583zFab0/mLXrsSDcfcBm7Ylrw+C/jF/Snvb9lNo6DV70Ko21DUXvpJytvPlgYlGaijKyNky3gpO5NHoE24EANkUhJPZCjm5C1QNVhFgKdr6cgwcurZahtOlCNRjc43w05FJ4xIsk7pNOImQqQzKclqVXELCERvLOn5ZeGwR+5C+KY9b6HGxEXoHKcjkQRQfpgOOOAA3HnnneJnXuN0ikoy6GuvvYYbb7xRfEdF0ltuuUV8T+KoTFLJdNOmTUKhlMqivM5I9pwwYUKLMqgMd3/DDTfgyy+/xLBhwwS5lE7aH3/8EXPmzBHzTYa2J7GVfydxdOnSpbjwwguFQuqBBx4obE0FcZROaTrYSZRVKT0IyOcVNzyNkoPSY6lqVSGgEFAIhBEo+vZu5G+dax6Og+4Duo5uUeKOV4GRkOtG8qSbNPllZV2LAmokQTR2v3VM7habsGUe6OwtwU1mHuxJFI4ye3uYGZYTY85ZeY90ROJo8eIbkbdjQcoH48Mxj8DvdvY+P2TJecgP+Cz1rX74FATKusUpm7wykyWjMriQ1+t91PPe8b+hiXoeCaEFghjKEPPumrakUCNdqR09A6ECm68Rd1egUywl09YWkWRkxHdldzh4WuE7NDZxtD3MGOWHvh7OB+SBAztJrd8OuhDbGwYi2DOsIqpt34LQwCFGhlHkGbfqTnT3LjKcv01GfwD49CvD5bX7a9X+smG0cjvjmjVrQsFgUCNZkGRDs0nz/Q960yazxezPb4A4mukRdOjfo//PjGIoSaV8rtGfLRP9kfQPkgRK/x33RflztAopy3Lc5QGh9si0VtVEjQ40+81PIvK/0foS5ZN7xo07P0VTderneInsM/W9TeTO0i2b4Jp8K3xNAczfGDUviSBfZgsRtj0Mqfr5v1Vb7jt8SK9L2svn2/DCOk+/XwwwNR4xMnu93v9+vqPuSCngqlRHk0VUlVcIKASiEVATe3VNtEHA6/UyFobpa2NFr9iy/J0vvBi7HvoLhm7eodBuRqDs5tHQ6qpi4sFw8aV3TULtZZ87ilfhf6+Fa8l/kefbjHgh6h01IMsqV2SgLBswZa4jCFglk9pxYtSRDuVwpXRi0YltxVmXLlhIGuW1ks1EMvmuoNNMpdQjUDr/d3DVrGnTsO4uRs205xw3iM5ROlCp7kkCJp21p5xyCk4//XThYJWn1CUZlITOq6++GrxfzzrrLPzqV79qlU8aLBVKSTIl2XTMmDEi7DydslKdVJJWV65ciWeeeQZLliwByZl08tKuvn37YtKkSaINqiLwXiPJ9bvvvsOsWbNEOCeqmaaKOLpt2zZhPx3ZKqUeAV6D8v2gnlepx1+1qBBQCFhDoPib25C3zaAKlmxi0JHA+N8DTV7U+t3ivZjtabk3rMYU1HUEdWDvTkWtujR/R52pLk7uZlxFyFTFWZSZcybOpRi1QSXnEJCb6zxsyk39dKZ0kD6skMs2v7QWgV2N2Pn5duz96NSYkG14ZiWattWjqbIJ/l1NCNUFEPKHoLk1uIvzsO2VjxHq3c9RuPdffiXKGjZYaqNhwDj4u8bbS1fE0Vig6v+eYWvQ1/qhkxEo72Fp/OIW0gqBLqckrJPPXyOHhz1zjg8rqNqYrBBHGYI58pAwbS/78FRoAXPPtBW9TsJOz56oKe6PoFaIoqbt4h7qWf0Flgw4L6le7rviBnSuWW6tDl8NsGCJ4bJ6Ubnuun1zbOlyw7WojNmOwJo1a2qDwWBJ0urtGRCuHgmIo1JRkxF7eCg8E5N8Thl5tkbaL+dG9BdxXkwfN8nykRFqOMbyQ59iIpIo116pFhphP2gX7aeNTiW2EanGGqhfi8bKDxAKeJ1qslW97REvS77/GHUjDmpjh2fR69DdedCCfgQ69UL94Iko+fETuGt3oqH/2HbmY+13iYrn+VUbESr2wMUDCEe/BughvLtm++6CMRQ70x3FXoPWHI/DxJDpOvI0YHpUOHoTNSSV9f3VW0P5LtQdOLBnWVIVqcIKAYWAQiAGAqbJgQrF3EfA6/VaWoW3Rxzteu11uQ+cwR4WP3sW8pa9ZSi3U4TO0gdmwLXluxYbnGrHUCezIBMXgSQ3MKnN9SwYMGViShGQZFIulvmzkTD3dBiQQJULG7cpBdtEYySs8ZRwqk7YmjAtblY6dvis5YZiNiY6o+g8U++K9I1eyReXw+1buduA5hmtXtAJNQc94bhhfP7xGuYz7ocffhAbSoMHDxbOSqqNSmcr88kT+szHjfMRI0YIIp/MJ5+pNFr+TLLov/71L0FEZbh51s8wU0ysk45d5uWzddmyZeLDZwHrJSl00KBBIi/L8UNb2d7y5ctFGd57w4cPF3amIlR9tpHbHb+AUtiAel6lEGzVlEKgGYGSBVeLn+r2uUlhYhGB4kU3IK9yobnSe50LDD9RlOE70+n3mznjzOdetLMBjcFm8muzKkw08VMRR83jynUI17LZfIAtute7du0CSQ2ZlOQhO6lun84IDZIIYZZUYRVPkuOCJ05CwOdHsDaIUEMAwaYQENKhuTRo+S64C91wFbngKnLDVeCCludCzfLmEJ/NDUsyqLssD+6SPJEvOk+0jTtffBPBPcdYNd1QufErb0c339eG8sbKVDd8KoJlUYIUzWyCgNbf32XQ8SoUZwRwof+eVKU1Vna2DHhUwcZ+o6EFAmjsPcKuKsOaJF0Th3CX4ZG5nm3Pf1X20WnhCCI2JjPEUc4heNhZvitoN/cL+Jwt+eIKuL0/JrTs3XHPIC/UiOLGLehb+QGW90scEjthpTEyTFl2OUobN1spGi6zYQuwou2B3FgVBoYcUJl/6f/iSQZbt0GVzBoE1q1bV+P3+0vl/ZCU4VVP2k4QN21P0UgEiyaC8yh56Fv6euXzKhui50Q+o4xiEE3kl8RQI3s+nNtxr4fP8nRHo6MtMhob5/btkVuNYhMrn4zkxO9kG03er9FY9VEy1ZorG4N56Vn8OoKlXcC5VXTidy2HMDQXQgXFcDXWimw1ow+DXtD6QGIiY8qWvCMIolog7JtuSYc9DZT2wbyNlahpCrRfjU1Kp4lsTer71jh/dNiQXockVZ8qrBBQCCgEMhQBRRzN0IFJl1ler3cVgMFW2l8zZhR0hineWdVqgk/FUUUcDSPquaa3YWgVmdMwVI5n5CKACyUuOkjAUEkhoBBoHwEulqVzwQiZlA4F6WBQZFL7ri5uhnEsskE5hw54OpiMhCizDyF7a+rooRftRTP52ko/uxCuuk0IlfRG7ZSHkq/QYA10lvP5F0mij0XEZB7mjcwniaD8jiTQyLRmzRrMnj1b/IkqpSR4RpJR+XfWFfnsjTY5+pS/VCmNzMewUdwUi1QUMNh1U9nokKbyqZOn/00Z1MEyy0NRHTVUbAcb7pzuLp8liYgGmQBAycLr4K76RpgSKh+C2ol3ZYJZWWdDycI/wV31rTm7u44BDrpHlMmFZ14r4iiAWGqhVomj0l/VEX1RfJZkAwnA6MWfDjVNI7bJ9ZLMy3uS81mpym+kjmzNw2us7qLz4f/og5R3ofrhf8A/1dn97ZEbn0L/7e8k6FsUuyGa7KC5oLtcIuQ6SYdasKllf0E7fo7aw4pC127V0Zjk3WSuVo5Yl/jESPqAIg9zcF3I9WG8VPr57+DyGSMzGjXb3/sQNIxuN7qsqKqmpkYczOYzLFbEjKLvH0X++jcTNrt04PnY1PmAhPmSzTDjmzPgCvmtV2NCddR34+Y7ysvLr7DemCqZzQisXbu22u/3l9O3ZMthlQxQHA2iDFWh8DuT85RogQwezI5UmczU8SPxlfMrowdkzJBEiUu0kmgmqvfTJh6Ql8RfJ8dK+thC/p2o3fgPJ5tqW3fEfMrz9X+BUFDkCZbEPkDmrtsV0z7f+KMNBaItWTEP7podCJZ0hrs2dlRVTP4z0HsKvt1WjS21DabxSLUSqZxktiiqaRp0PYROCDZOGtKvaO7qzcH8vLxNk/t372+6M6qAQkAhoBDIIgTUojuLBisVpnq9Xs4abInNJBVIh22pTIXpGd9G2c17QqvbacjOwKifoP5U55WxDBmjMokFBheJXGwxJKxKCgGFgHkEzDogFJnUPMbRJeiEpzM+08lZdDZxc5MKNKlw5iSPbOwa5CGDTAi96FQfVb3GEIgkzEuHaqySzMfEOUZkPknoXLBgATZt2iTmH2+//TY2btyIE044AWeeeaZw0sabk7A+aUNk3bGI+dG20h6nCfwkpvL0v1EHtjHUVS4zCCiiuxm0VN5MRoDzHKZYm/iZZHcLcZRkGM0F3/R/ZZJ5WWNLyZez4K7+3ry9fQ4EJoWj4GTCYVCnIwNYIY4WvXgB8r95pQVbs+TR0numtJSt/d1n5scozSWyhYSeZphsaZ5+Ac5D5DyYleYCqTsROJz7bh85NC1KajW33IuGo3+eyMSE349a/xiK/JUo9O9CQcAHd6ge7mATNAShay5oerMasqzJxl1/RRxtOzy2E0dHHoJgcXnC68BUhgQhn1mXUbJR8Te3IW/bfFPNJ8oc9AxF3aQ7281G8hUPeJIo1h5ZzPPecYmaE99/Nexa7CwbaSiv1UyHfn1a2/vRTGXBIDD3S0MltPtr1f6yIaRyL9PGjRsrGxoauth68KbySc4K0guWpqG28EQRuUcm+t4YKYh7hNGHvNNrbPut8/kai/Budo9GkkT5LIx3yJzzHPr6MsnPt3PnTnEwzGlfAfcD2I4kGZM4SgJpKhPvmrLvP4KrrrVSvRkbavacDr0wfhS4sq//Cz2vEK6musTV7nkmMOJUrNpVi5U77VULT9y41Rw6oGtCMJ0B7GemKRS9VetVOYWAQkAhYAcCamJvB4o5VofVUPXRMKybOhH+lSuhMxznnqPRf04KJdozcExKHj0G7rWJF916aTfUXBVfRaNFtdTlhu/PGzKwp7lnkgynxQ0ep8kUuYee6pFCID4CdFTww00jo8qkMtyJuheNXVl0chOzTFbypDIqU7aHhqRTkdexOmRg7NpUueIjIImjjz76KObMmSMy8pk3YcIEXHDBBcLpGa02mk14+nw+odjSo0ePbDI7p2wtKioSireZQKDKKWBVZxQCcRAgcdS1a7n4tmb6CwoniwiUfH4Z3D4GybGQ+hwA7DsLcBelnaTGTVw+h6WfwUJv2i1ihTgaHR3HDHG07PYJ0Ly7Q+KaKWt3363Wx0Ns3OzN5DWT1b6ZKVdZWZkyDGT4VxnaM9fXUBuPPQr1n9tLejM6tnWXXY26M89rlX3Y5hdQ3LgDhYEqQQTND/qQF2yEpgega3kIuAsR0Ergzy9DwF2MkKsA3pKhGLL5ZaPN2phPg3b8e2oPKwrRxrfO9BfUr8uzC+iaMYcLQohdSdcBrVviUOxU8yTZKJE/qHDlcyhYbe/BGz2/DDUHx1aG4zqJpCMmrr+5dmovGSWOzt3zPjQUOBvZfeqyy1DSuCW5ofzQwPOKhPH7fOreTA7prCy9ZcuWLTU1NT3p009075rpoLbrRejB9Eb7E1GzDZDezfQrXXk5v+Wag/NbI+HmI5VE2yOJxupPJqrd0/fI90sq5vdSeEgP1qBx52fw14TX/qlInkWv20K4rhs2FUFP11Ymly7/AK6GWgRLO8NdY0IgrN80YL+rsa2uEV9vja1wahgbGw8itWmzue4KN2qqg3oZJ1X7diu9vby8/ErD9kVk9K6+Ty8ffIl6L1oBT5VRCCgEMgIB9QDLiGHILCOqq6v/qWnayXZYJVVHWZertAxDVq61o9qMqoNO8porFia0qfSOfeGq3pgwn3/SGWg4+paY+SKd+aEeI1B78YcJ61MZkkNAhhlgLVxsqKQQUAg4i4AZMikdufxIZ4Yik8YeGzpv6CBqL+yXs6Mav3apikonTqTqTLrsSaZdufnPk+gdIdxiMlipsu0jIImjX3/9NebPny/ujZEjR2LixIlCLYDXV6ZfY4Xv34XG6ZfF7KjZkFnqerEfAaWQbD+mqkaFgELAeQRK518CV8066w0NPQ7Y+0JRPpfX9uaIoxomdyuG9DUFB01C3W/+YwrjZEinphpyMDMJk0yp2Fh2sBtJV01SMxPVovhzKlSj5GEWtpuLh7Uj/eJJD1ASFez93KFoyO+KoLsYQVchqjx7YmhaSKDmO9FYPABFRzyh9rBiQGen6qhv3NEMhWF+gOKVIPvKAHHUTIOeOcfZLEaowXfov1uZIIlW9OuY8aMZJY6+O/YZe3GOAeBe6/6G3lVzzUDbNq8B4mio1yi4//iVjRdNciar0qlBYNu2bet9Pl8/+qlsnzf53geaMmD/2CJxVM6j5FwqNSOyuxUzeyrJkERT3S+r7aU62pEkjzZVL0Djzk+tmm26nGfRa6bLxCpQO3omQgXF4iuSUUPFHrjqwxFeTKfyQcCMv6POH8SnG3aYLt6mgAPkUVY5c0gv295hvrV/DcFV1OTpf2ZR8h1WNSgEFAIKgfQgYNtDMT3mq1adQsDr9QYAuJOtf9XgfgjV14tqeLENzfKw9XSI6yWd24ScD+wxA/WnP9MGrpKHf4q6c99A2a17Q6sJO2ATpUh1hsI3roZ70zfQ/A1wbV7SUlSRRhOhaN/3cmNdKTLZh6mqSSFgFgHp+JBhP2Toj1j1RJJJM51YZRYHq/mpOEpVz1jhaazWaWc5hpl1OmyMnfbGq0upU6cC5Y7RBp91JI9GP+vo2CVRPhOfbZ5r+8A/7kQ0/Pw+MUjtkUio3MLnUrduziqtdIyrxVovGWaR1xmvJ6q/qqQQUAgoBLIBgdLPLoCrbreypWmbe+wLTL017Yqjpu02WcAccRSY3K3EZAuxs5fdNk58UXPlYlvqS2UlJI5yHZkKomQq+2W2LakWRTKIGTySJZnKjfZc87ut7NcTeoDu9fSnPa4bh9LhNochT2G3VKj62GDbShwdf3Tz7o2NA1s8BijZ13KF0c8Wo+RMww3qgG/mKy3ZSRaNPlhi9L3gmfNzQA+137QGzBnzhFDwdTrt9+NsdKr90XozoVA4XL2Qjm2uJiqCeGDCyf78Mx5zvjPWe6FK2oxAVVXVip07dw5ltfRZVVRU2NwCoFU9IS67tKbivYGSfSyZQBVl+liMPjssNQKICG5morgZCTdv1ZZMLse5badOnQRWTic5n23c+QmaqhMLTdlhj2fRG4xRZUdV8I0/RtRTsuIzuH3Jkz31n70DTXPhg7XbEAil+6YGXM3kU6JVXuBeO7lf90G2AMdDqRv+udXT75c97apP1aMQUAgoBNKFgCKOpgv5LGjXjpD1qwb2QaixsaW3JQdPQ58XXsqC3rc10TN7EBDY3ZfoHHp+MWquax02zXNtbwTG/Ax5376W2HkgK+Tp3gSro1DXIXB5NwH+BlEq1GUQan8/LyGu3MT373MKGo67K2FelSGMQMtJsaYmERZWJYWAQiAzEKAaMEkvRsmkJCnxk4mEq1QgWldXB37MKCakwi5u0pKgTxJTNifiKvuQywpW2TxG2WY7N+z5keRRkkb5DOP/mZaiSaL+8Schf+GLuzeY6ES7cTfRR4WDTf8IlpaWiusr18PCph9pZYFCQCFgJwKln5wDV4OxA7kx2x38U2DcpYIQR2XDXE1fVdYjYGK+YBdxNJvxVMTR8OgRB66zzRzqs4Mgwc18rgmZqA6VK763TFEbJa4jbpyAkkFlWXub6pobruPeUftYUSNY/79zA0W1K5IW/mC1NXsfAd3dfjh20xdQfj+gfGbcYjzExvtd+usiowjRv8LvuF7hmpiHDm0njnKdeugr4jAdDzTTDh645u9MZkJwl809G1ojQ9vHJ1qyzs9H3Ahv8WDTUJotcOB3F6OoyURY4cgGNEA7bk6r+y143Z66a2drJchQv/FB9xWfOM/GMtt5ld8RBLZt27bB5/P15f1Iv5RjxMjKJxyx31Sled2ACpLpraVkD9REt2qWJMpnGZ+nfH529OhsFNIgfmbmttZGHeL9QUJ1qKkStZuetVqN4XKlyz5AU4+hKFpnz6G92lHTECryCLVRW+S9pz8MVAzFF5uqUN3oN9yv9jJq0KDzPRsn5WnQA3rLcQf5gz6xa/EiAEsrKipOt8WQ5koYmp72aFoeygdd1Oq96V19v65p+kueQZecGK/N6urqp7WqJ0/TtOapnKvY7xlwtjqQYecgqboUAgoBUwioBbcpuDpWZq/Xu5y+pWR7He0oG5aFqqNld+wDrXqTYSjk5nj0RrrhCqxkzC9GYPghrUrWn/J4y+/SllDngai9bL6VFjpkGaUg1yGHXXU6SxHgJlfkadt43aCDS5KwOhKZlA6j6upqgRFP22ZCyhXiqHQO8bri5qlKCoGOgoDnuoFAsClhdyOJo3SiMyypnGMlLKwy2I6AOhhlO6Sqwv9n70vg5CjK9p/uuXZndmb2TDZ3NhdHyEUgCZccISgqKHgrGkE+ET//gHigGAQRET8vwAMEBQTxAOUQPDiCHAEChpCEcOW+d5PsOefO2f/f27O12zs7R3dP95xVv8xvNztVb731VHd1ddVTz8sR4AgUAYGGFy4aImXorGzuxcCcT9aE2vLabiLGqljylYBlbZV9gEvn1TCqGKmhE1HIDBIEve/QO0I1K63TO2YhqmNsXmLWu1Td5pshOZoQmb3SiMtFtY1yIo4e9ZPjUdeeIudWcPqXcP7q91ew/6a4bpTqKCOMGOqkxYtI/Qdk8hKNsSw0svIwJJHQ2KFJ+knrepSfSKOUj5HU6LvpGy42hMuibOP+Jb+X66J1MhrHqJ5cybHtXlh82yAG9kKIDmgm17w76QLURfuwZdKnDYU63diZGy6Q6TV6UrrCr9/vX9dwdfvi9GlFor4J1h/tUzHZ0OMFL1NOCBw4cCARDodFRuI21bcyII4SCUxq/qypzcxmnJNEjYWdCWkUax7O1jnDBx9BPLzH2MakWTMqRL3SbGDhB1FPiqOB3oJ97z/1LjQ2T8Vb3T7s9xch0pEk4ayZE4Qnd3TJ1NGzOowLQ58JDApNLyWjdNQCUvPK+71e7wXKfH6//05033Wx/CS2NgU9Uz436gSXb+cvJQHJUURYT8fl/Jla8JXHDXAEOAKFIMAHoULQq4GyWlVHd8zugH32bEz+55Oj0KkG8qjrV2dC7HxTfa/TjKCEd1h89hkQD72LZOtMWLc/P+y3cuNefWNqMyedECMykFmL17WJKm81R6B4CNCCLylBaiWT0oI2UxgonrfFqYmFrSflBMKm1KlaiKOkkEPXWbUrWJX6euH1lx8Cag9JpRNHm5qaihIqqvwQKw+PGEGDwjHWqhJ3efQE94IjwBHQgkDD8yshRH1aiqTyHn1R6ufM8wBrfU2oLa/vG0Q0kT9sISmknNDq0o5plZUg4iM9D83YVCaldTPsVksXsPcoag8pARupjNXw7GchxDMf6otNXI7Bo79iKozlRBw95hdLYWtymNrewowPxQ/NYYSHq88MjlHE0fCM4xH3TiisG9NKS7CiRzp7OJIGixqkPPSttkJSjZu2/mLNRM189ncsuEOONsZUjym/Y8tdsPh3QAwegBDtS5FV6RLNf5nmq07+/r+zr0O/a7aqvHoznbHpQliS+Q94DtuXgB0L79g4c+bMhco6fT7fatf1s88Qo2PHUsnqgPiz3hLufulFh5fTgsC+ffskWjeg+5bWccxOQu/vIUn557Bm+4GWC02vgpNETYdYroDm4kTopH1eMxMTlaA6KFQ9haw3M7nefBpiNGR8FQU+616Y+wskxDpMam7D7OYG7PGF8G6P33g/FRbJ5RUzzCWKsup8+/50SIgfauvBh8LNzc0PSpL0Ea/XO0bW37/vj90SEnbEet0Q7JJn+qWjTqb07Ppj3CYdtkQwGQ7sh6fjMv48NfUq4cY5AhwBNQjwgUgNSjWcx+fz/QjAN7VAsLW9BYIoAEkKzSFgVmc3dp+0FLHt24bNVKLqKDlPoed1HtbUAqEpeSVrPQLX7TDFdrUapbA4tKhFRCs6ncYTR4AjUPkIEJmUFmbo3maqBtlaxdQQaPOqmsiktOBOC37loPZHyoMUMrnSQ9WzsM90nYTDRThFW/m3Im9BFSGghjwqucchcNVGWZGX7hEzFL2qCFLTm8LGf5rf0jyXJ44AR4AjUAkINDz7GQhxHe/l5/4DsIxsFJKyGIXDrua0OxhFZzgVajd3krCsComj9I5B7ztqoywQcZSuCTXzE8e2+yDE/MOf0OIb8oHMv8+CwKgNdgND1Dtf+TosgR2AlF1tL962BOEF3za1b7a3t5TNEvL8O06CxVn6g6N6AY852pP2D9xfuQ3Q23AV5aSHV0gwgGQVaT8SgpRAZOJRKmrVkMVA8pXueUAOdyXBIrc7lQpky6iE5bljbkPU6lGZW1+2pVtWwRPaqapwCoMkhPOfHrNXLF3myjqQ+m/ofNXj8SxVVQnPVHEI+Hy+x3p7ez9I65z0vC5EWVxT4/v+BiR1HBTTVEne6THQaixxlJNEjewgbbaIOEpRj+iQQLak9d0hkx22N0DfRX0bEel9TpujKnLX7V4Pa3+nzLsQEmre9VQYNSDLho4rcdi7GN7QDgw4Z8gWW50OLBrfiN5wFK919RlQSxYTQ4/us4pFHJXD01shWBt7PFM+05qvYb7dtycg1Ec8U1cOh/lIhbhnumMCJ43mA5F/zxHgCBQNAU4cLRrUlVuRVtVRNSeqK5Y4usrYk7fFuCqSLR1ITpiL8CfvLEZ1VVUHD+NZVd3JG8MRyIqAkkxKhFIKvZMtVQOZ1O/3y6G4Sq18Q4oyRCArtR9G3BrseVELRAQj8OI2qgMBNYTRUS0VBCTrGpG0OiDNOBGoc2PwnLCoVxcAACAASURBVJuqA4wKawUjjhqt7FVhMHB3OQIcgQpDoOE/n4SQiGj3eog4SofBaK5WrZEFlMCoJ44Cy1qrL1Q9bf5SUkMEpXw+n0++NmZs+hK0ErBik87C4FGXar8ueQn5ACG9ixt1WNv99HmqUU00HoXQcTeqzq8nYzkRRxfecwoEazlvA+Ug7AnAzgV3/nTGjBlf19MP1V4m+fhHEkK0P3d8dZUghGafjERDs8rc+bMJFL615fP5M6rM4Vp7mRwiXlNKv7SUEeLU8kTV5lPp2FML71eZU3+2Ofv/gGmH/6XKgCTasXPeLzHtza/Beu4jwwOF3+8PSpIkTxLS3/0TUxbD+o3ny3lQUdV2nikzAp2BsNTuqgOtH9OnqMIDgeeByPaSdo08TOgkvWsRrKBG0j4DzYPoPYXU741UXi8piGVUOb0XEHE053X80DfQ8PqfEPj+vpye9/X15VTeVSrpJyKdCHU+WCASApxbX5BDxydtTogxHYcoC/QgV/Hn5t0uvztFrd4x2eqsFpwypVWOgvHcntS7WeEp8wO5WKTRQzv/Hq/DTksCHojwQYAoQXRFPdMuqtPSNt/Om0l1TS7Cw9NrQY7n5QhwBMxGgE/uzUa4Cuz7fL5eAKrjEOQjjtLEe3ZXT8Uh4/7uZCBZpoo8VgcQj4w5GBs/8iyEL/h9xWFdDg7TSx4tYlPim+rl0CPcB45AcRGgMYBUali4+3xkUqZIWikb0bRokh6Oq7gIAxSmnhZu2Fhb7PqNrI+r9xmJJrdVKQg4Hrsa9lfuNsBdAf4bDhhgh5tQg4ByjksbFLRRwT60SaE8IKHGHs/DEeAIcASKhYD7mY+nQtSSspqs0ZFdTXCUT+c9PfxfUpUkgmC25FpzieHNCZ78G8Nt5jMoE0cH1anQLGupPuKoVpJDf3+/vFk/tfMeWA+9lA/eUd9rIY72/t9NSAT8kIJBSKEgkhSaPRiCFKZPGIlwCNPXvqap/krNrJyPGKGAroU0SpglG6YguOxWU+HLtz5uauVpxhf94T3FrE5HXUo239jisboJsL//D3wfKwOyiacvHRB9WwyRrwwefQaSjuyKbFo7thDyVaa66jfeCOvh/458leuyMZjsqbXtufI/e8xvELMah3O2urSojkIQU+Sf+mlJx9l3jVL3zaQ6Ktwa5PejkRdFGdl6ckeXNN3rkkNMFzuqEs3TSQW+zfKPnKrhRYHLNgHwvC9nVVpURMlQrZFESemT9lNaWlqK0mXZKhkcHJQJ0BTtjPYgHE/9ENat/4F48B0gERtVzH9DZ05faS8jX3toP4n2OyhFB15DpO9Fbe0XBDS88SQE2u83QFFcW+X5c78282r0uY+GN7QN/c7ZOQucNq0NNlHEpkMDOBgczG88X44Mz30Lklg+Y6LpzyT/7t8kpOSgKAgiJNYvogPyIZnkYMTTcfkwedS369YHIEkfS6IejR1fHPZtYNedkiANkX8Fa9Iz/X+5mn6+PuffcwQ4AkVFwPTBtKit4ZWZhoDP5+sGkHeGt33aREg5FuGZg5WmOOr89ftgObAxI77x2acjvPKPw985Vv8Y9v/8zLS+UBqWbE4Eri3tCbyiNLQElbCQWfRCR2FVeeIIcAQ4AoxMysLcZyOTEhGHPuV8UphUdWhBrlRqn9WkNqrc9KSFKJ44ArWEgPvaaUCisHC/g5OORdfH7wWNrfShxXdaaKWfPBmPAGFMC+ZaEs2HKSlJpumEUyKdcnUMLajyvBwBjoARCNBGIL2v55rTKpVfaAOczdEzjVkNz3wCQrKw51p6u/xnPmxEU7kNExEg9SC6NvQojm743AuQkrlJzFr4S5W2Xqq3W2guQnMSI9bc3E+fr55IPuSwVNeCwMm/1eu+qnJlRRy97z1M2EiV7+WYSTh/Nd/HytAx0TXf3Wg79OJ8I/osMP9sSBabEaZGbOhU7SMDdW/fBjGwG2K4E0IsMEKg0TKoGtGa3LxmzTW8Nutq9DbM1VxOa4HTNn8Jtrj2NSrlvUakUf8NnVLDjxYIgv+Q7ILv+wd2e73e6Vr94fnLG4End3RRuMKLycuWejuObW8y5BmtptUsMhZbd2izPK76fJga+7ryCHag+TNy0XQVUdoPyCcwwUiibI+gVtdKSLhCbQQAXf2kopDzjnMg7n9DVeSKbMRRIsGy65OqzNem4bD1UgKhgw8jETkESLkP9bk3/AOSKEJII7OqaGJRsjwz/7ewJUIYtOWliQz7M6upAR2NKXGm9V196AkX+J5NUQKHgryfNWN80eaF/t23JaVkdKg+Vu3QOikLOd9yYVTqvstObWXjgwQbRKsr7p6y0ubz+dai9/dLiQwsQdrg7bhiUVE6jlfCEeAIcAQ0IFC0gVWDTzxrmSKghjyqZVGs0hZD3ddMRGzhxzH4kZvlHmr44TGIHfsJRN57TcYe0xy+U0e/c0VRHaCpLMIWsY0KmaWyWp6NI8ARqBAElGRB2mTMFeKeqbexxaJyUSWlRQ9ayKDN9GIn2uAn4mpzs3Fh0IrdBlYfO0lsxKZnqdrA6+UIFIJAoXPegev3IxwODxN5aKxUJlpwo/tLOc7S3+jeo/largX7QtpVrWWV6gf0PGKbHgxHo/BULqpnIpwyoil7RlYr3rxdHAGOgLkI0POD5pW5Nu9yEebTD/1w4qi5/VWu1nt7e2Xi6Mw3LlWv7DNEXNpy3QYEt/kMa1rTZV9Fy9WrDLNXjobYQW3yLZ8KcD7/3avP16VKJlmdCJxmbrhoLWvk+dpZ6PcL7z4Zgs2QaOYpV4pN3BsCgJNHM18J0kPLVUpw576S/IvOYfSHQi+5kfIqiaPuZz6miPRmSHOMa4MJltbPvAo9bkP4vlm9W7EhRXpTkwYbjkDnrK/fMWPGjFHS67E7PvVs+JO/IUW0ozweT6saWzxP5SFAKqNKrx0WEe+Z2ib/Sc8BeTrYRQe1SOWf1hcoSpPdLvOphhM9/2kOz9Z/KB9FxpKVGnvvLhlxVLS1wGJvgWhvhc2zOO96U7mu+ZfLVVhq4qjW9cpY2xEYvPzZrPAxAim9e2ZrGzsMr1zDjPpeR6T3BUCg4XQogkZaLQ0b/wkhqS5iRLH699XZ34PPNQPe4Fb0u47QVe2RLW5M8TiRSEp4rasPA5HRKq9ajZLCpw2JxGkzJhZNbWBg5y1SauprgWD1AvE+CGI9kskwBNEOKZmAYHUD8X45lwQrBCj70gpJipM2KTwzruC8LK2dzvNzBDgCRUOAD1BFg7o6KvL5fDnf3LUsilUacVRrD2qdlGq1L7+45ZHO12OTl0khQC+q9MJKL7j0IssTR4AjwBFQIqAk3igX0WghjBYIiFiq5vQxI86UQp20lKqj1UQcpUVNuh6oL0lJlSeOQC0h0PC9mRBiQ2F2FA1Pts5A8IoXkWs+nBx/BIL/L/uCLN1TtIlARA4luZBtLNC4yciJdA9yIqm6K0+Lqj49y9jzjP1UEk2NJptSC3Kpm9I1wa6FWlXsUNfLPBdHoHYQoI1pmn/lCxnodtUDXWsBR2Pq0zBZBkk5j3dsvRf23carg3LF0fK/Hok42rz7Hrh7X1RNHGX9urW9RebQGZW8F12Mtht/ZJS5srRjxPtTw/OfhxAd0N8+0Qr/GQ/qL6+i5I6pE5Ask/XE+b85ARaXkUqSBjNHVZqTRDvED//LyFtORU+Wfxbp4eXEUig4BRadA8nIEY18qj8CcJ2Y1zf30x82nrSat9bSZXj5iB8iUD/VVAdO23wJbHEVUdQkYN+Se7ZMmTIlIyuI9gM9Hg+/70ztrdIZTyeNMk9OndoGu0VEKBQaJncqvaR1mf7+/pxRR+jdXbk2zv7PDgez9/9x48aNAkDovU8mWZmZBLFOJocykqhoo99bh4h9Y2tmh2GZKAT95GsSZvaQMbb17NGr3XPPR4pV7h0lBvcBgg0Wx3jEw7sRPvTY8DuHaG8DklE4NzyQIh/OPB/YfIcxAOi0snr+PaiL9SLkGK/Twuhix7R5MaGhDpFEEq919iEY03p/K6W/JZw1Y0LRnkm+vX/uRPxge6pFRPoVAOc8wHkc0PsHQIqh33IevHgOQqI3K17ksLvj8qL5bUjHcSMcAY5AzSHAB6ma6/LCGuz3+6OSJGVcado+dQIklQtigtWKmfsOFuZMmZd23v4BWPatN9XL5Lg5CF72nKl11KJxHna4Fnudt5kjoA0BtZtdtEjAQtvnI5OyBTNGJi1GOJtSqY5WE3GUKVQTuY1Ur3jiCNQKAs7ffQSWnS+Nbq7FhqS7HcGvv4q6v38LtlfvhWSrl1WJhOhogqnaxdhceNJ4SaQhOuSjXLin8ZZSPiJRrfSVsp1qn196sVESTXORTcm+0eqmmZRNlURT9n2+BX69beflOAIcgeIjQKRReg5kG+/rN/9Udsp6aC3AFFys9cA5j8l/T1dRcr38/yAG9xnakJ0L75RJ7/lCGqqtdFtg5GDrrIbR6k1kQ/l9z2AcS1udak3XXL66zT/H4DFfRd2aL8E2qHKNUgD8y0cIxloO0KsB2P2xT2D8L36tJmvF5il0LtLwwkUQIn0Ftl+A/8yHCrSRu/j22R2Q/Map0Rbi7NyfL4G9ra4QE6PLDocKNc6kOksChPOf5vtZaWAZpTgamPdeSFZH3q7YjUWYjteHuaqCIEISHIDoBqxNqoii6ZW4nz4vb73aMqhkI2szaljuZ+b9DgmLgfdkBs8Wb/8hmv2b8/osCVaI5z3B76u8SFVfhid2dMkqepkShaqnkPVKZXClSqiS/MkOl9L7P62Dk6iCUmGU1oBpvq6MSsLqzDg/Hvg7EO8xDHDR1jxCErW1yr+LRNDLkKTEICA6ZFJouUUOMwKQgYEBuU+Nei8xwiezbDgeXwX72t9pNm/EWiWrVLnPrHQkGSOCoYh4aCtsDUdDSkYh7H8RwvQPAn3vAM9+RbPfRhVYPf8uWK31iCaTRpmU7Swc34g2p0Mmja7v6sdgfHS0KVWVDT3az5rRXpRn1sDOX0gCFDgMqagLA49C8n4IQuBZSJGd+V0XEPdMv9zIE1z56+Q5OAIcAY6ADgSKMrjq8IsXKVMEfD4fsRTfk8m9g5d8Ab5HH1F1LrXh/R9A+133lmkrjXNLz4km1bWLVsjE0a+sVl2EZ1SHgBYlJnUWeS6OAEeg2hCgEO/08q+HLEjlSJWUEUrZAlsujMwKfVMq1dFqIo4yhepCwyxW2z3C21P9CNT/6QuwvvnP4YbmWlx13vVRWHa8CAgioktWInLOjaYAxBbBaVylhX4ab2msbWpqMqW+SjRaX18vP4NoE4TUQ8olMXXTbGRTrm5aLj3F/eAIlBcCNI55Nv9Q3qTOlKw9r2d2mIij1no5RKZyE9uMUPU7FqQUY4zYoH29L4xIYkRWzmkVMb9xNPFkbffosX0ZJ45mvAbcT52XCretNZlMHHW9/wOYUOXrpXqJo87XvgsxtM8A0miq081WA961eD7i+/drvcJMyX/EDcfCOb3BFNtFNUqH0c5brefOLaqbxa5MeniFBKlwgkdwzinY5TwVYXgwiAZE4UQS9HxNwipEYU0OwirE4EcbXFYR89KeP4W023jiaCHemF/2qYV/KIrC6nHbb0CT/+2cDYo6O5KO9/2W4ifzVEMIPLmzK6dS8ZxmN6Z5nfK694EDB+SflJhqKL23azmoS4c3lWRTBnWm+bEUWAshkvu6zdRVgugYIoi2gkLOpxRFSUU0Q0RrKQEJ4nBEE2pfraiI9vT0aOq7Sr0tXD8+DuKA9nlY9KQvIXL2tYY1m/YNlOIgtCaXM9Fhx0ffZ1j9Wg29Me0r6Go6QS5mg4SYrhem0bW6bFYsam9EvdWCw6EINhykkO7qU7GIokqPfLvuCEEKj+6sIeKoPBb23JcWjj5zeyRgj7fj8mnqW8tzcgQ4AhyB0iHAX7RLh31F1uzz+Q7Rene687vmH434IZWn8wE0X34lmr/9nYrEQIvThhNHBVGWsI/POhXhz/952BXnHeeOcouUTv3XG6uSoaXdlZ6Xq8dVeg9y/zkC5iPAyIJ0YprCJRuRiNzEwtwzAk0+u0ydlH6yRa58ZdK/L4XqKJG7aLGxsbFRq7tll9/tTp1SJ7VRtpBadk5yhzgCBiPg+ulSiH17hq2qOZHv/u4U+K/fa7Anuc3R+EaJKU3S/Zp3kbaoHha/smqa57JnJW1A5VI3NUrZlF1LymtKqXJKz2Klwmnxe5fXyBGoPQRIcbT95Qu0N/y99wPO8XKYe2WYSTOIo0aS0zb2hRHOQRxNJ40SMJw4OvryKJicJAH+FSOKo0aHqq9/z2mY9MDftF/TFVSCEUfp3Wnfvn05yQvuZz4OJGMpkq8BobiVMBl5b2aCf+/yUxF5M7/aXzG6buY3j4FnfnMxqjK9DuF8ThxNBzn+2PmSJTagCvtN0y9DyNGOQVsL4hYXIEiwxYNwxPtgj/Wh0R3GdizLa8smCljcnIf8ktfKSIaCx+b0upRRbTX4UaysLxx9KwbtLaZXd8K7V6EhnHuPKNR8fMx12k1jJcxN945XUCoEsoWnV/pDYaUpvDQ9q/fsSa390PObCa6o9Z0Io5RoHYbW0unQFovWlJN82nN3zipEW1OKGCoriKZIoqLVk7GMlAgBYn3Vqoiq7YtqzNff3591b0Hv3nzSOwnBb6wzDS62j0D3Fu0FsURrSSx6Evq2AG/9FjhkbkTT9EauXvB7JJVEawPm30QWJdIokUd7wlGs71IfNUCAhBVFDEvP8PDtvOUfAN4/5iIgPJovTP05zxg1BN0/PR2Xf8C0i4kb5ghwBDgCBiPAiaMGA1rt5nw+35hlus6Vn0HwiX9ravqsLuNCDWiquMiZXT8/EWKPCqlyLX7lm6yR+sH3O7VY5HnTEGCTdyMJYRxkjgBHoLoQYONE+mazGa0kMqmSUJqPAMNILOw0a74T06Q6SosVzc3F20jq7e2V2+TxZF7UMwNHs2yyayE91KlZ9XG7HIFyQaD+D5+XXQlfcE+5uJTRDxqnSZGOqZAylWcag6qBvK4VfKaYTYceaK5ba4kRTJU/CQN2XShVwPM9b9Vix9QMlSTT9N+VpFO1dnk+jgBHAPLm84S1n9UOxck/AdoWymRvssFSuRNH3+gfRDA+oiqXrjjKiaP5LwU95CRJsCCw/K8ZjRtNHK077nhMflzbGmv+VpdXDlIIJvIJ3X+7du1Ca2trVgf19Jfa1ppNHD3wsfMReoECd5U+TfvSEWg+eXzpHTHAA04cHQti6IkvS/XBd/HmtC8h6JiAsL0NMWuDrKZnTQzCEe+HPTYAayKMw95FBvRCisu9dEjRmohhhapqN/zn0xASYUN8qwQjG6ddhkNNS0139YxNX4Almfudb8eCO7bOnDlzjunO8ApKgsCa3YekcCJJ9+vLHo/nRDWkUXLUbbdi2aQW+VlNh/+VBDctDaG1UrZuqqXcMClLsMBibxtREqXfba0QxAzRBqQEkokAILplkij5TSRV+p1HodGEfkVlzqagqpc4SgeV/D8ozf76GGL27n8D639SlP5Yc/TN8vxhJEkQhJQqr97ksIg4tr0JDXYr+gaJNNqPZBZ7TM1YrksQ5ANjdaKUeM/09gySwXo9UlfOt/NWSXli7XDyg2izvwR4P5Qy0EPr4Llx8XRczvlX6uDmuTgCHIEyQoAPXGXUGZXiSjp5dPuMKZA0hjmsFeKo+9ppQCJqfNfmOjUrWiE5XAh85x3j660Bi7SJTBvqlDgJqAY6nDeRI6ADASIbMcW6Uo0TLPwyC3fPCDC5mqNUQSOiqFIds9iqo1QfnTSnDcNKTuVwLVQyftx3jkCxEaBxjxQJKLFFSbYIWuhmZ7Hborc+ppgdjUYRiUT0mqm5cqVQN2XXKQObkU2Vf1f+jZFP2d+UKoo112E10uB0QpXZJKhyhJXm4hNf+Zx215zjgVN/AdQ1y6ED6YABpXInjr41EIEvlhhub7GIoyy8aC6Cn/ZOML9EJjKTHiJiLuLotnZjFeMcR8/FlGeeNx+cEtfASCQU/pYOs2Q6xOh++vy8m7KFNMPsMfPgpV+E/+HyUI+d9KkOjPvAlELgMr+sSoVI3/KHfu31ev/XfIcqp4Z1+w7tlHrfnN7XcFRRnTZS0dq19nKIgZGIFkVtSIkqWzdrFczusxUbSJU9N7klbmuC7Zy/8n3iEl0HZlbr8/n+s7Y7dFqT3YKBGNG1JEELB+zMjvEySbwYogmEA71z0+ES+ilFtsth5inkfKZEKqJJIptbGofDgGeKAsUUT2tlvcfM66ncbNPeQrZ3E8c/VsH+8u90u6wmqpJu43kK0l4D7ZcMH2TufBHY/xyw/3mAwtiblF6d8z0MOGeNst4kJtGXFHUp/9tEIo02wuOwoX8whvUH+5BIZn8eSZAgyCMOMCMZuLWurm7p5MmT80ugG4iHz+f7PXruViwuCEBLSjQB/RRxgvikSQjJAMjfbImTRg3sFG6KI8ARKCoC/IWgqHBXT2VK8ujBr1wK/18fUN24WiCNOn9zDix710GyuyBEgiMTqwLvOMnTjsA3X5exdl8zSZ6ksJRsmobg19aq7geeMTMCLGRWuvIIx4sjwBHgCDAEynmcUC6yKcP25uo9Gu+IQETKc7RAR5vnZidauGtpaRkJwWJ2hSbZZyeB+TPDJIC5WY6AyQjQxgKRhWgMpEQLtES2K6YCs8lNHGOeEUe5sr75yJeKbJrvmc++Vyqh0t/SialKVVRGQuVkVPOvm0w1NLxwESSrExKph9nckGweSHYP7LsfGZXdbBJUaVqfu1ZSzp/06krtrk04EVh2vVxOOR6WO3H07YFB2vgfbm8u4qhFENBWZ8V0VwZFJo2I5dqY1WiqqNmNIo7mureMJo5ap0/H9LWv5cSJ+oPG6EomQbD5SCYFdNcrX4Xo32X6taJlzKSxhg7caMG8+9pV6P/Nbaa3Q20Fs1ctQMORXrXZyzafZHVBPPfvBa6wl23zdDnm9/u/9/Lh4Hd1FS6gUC7iKCNrMfMk0uB0OrPWVv/GT2A9+GIB3phdNF8IOO31rznqZwg7zFUCPuXNy1AXyx/5jyv5au+/SijB9nBf6Q7loQ9nbg0pjpLyqBlrB7T2QmIITBAhV7SPZGwAsKRURGnNmtZx1LyXkuIorfXQezmtQfNUXQjkIgU3/Pg4CAP7dTc4tvBjGPzorbrL6y1I98PwszKZAMSRUPayQBURSA+8AHS+pLeKjOWeWnh/VnszpaD83XYhJbakJllEAceOb0JjnQ2+SExWGo0lR95hM9kgIqYLSZw8Y1LR53g+n+8Roe++D0lpxNwo2mFvOXu0u713y/TWjCR8wZb0TP+yotPUoMXzcAQ4AhyB8kGg6ANw+TSde1IIAumqo2oXSmuBNEq46pbBV65BCOIoYijZjS3+FAbP+9lw17l+fRYk0YbQl/5RSHfysgoEWPhOegGlUBY8cQQ4AhyBdAToBZ5e5CtpnNCyIEftVaqVaVmUU3O1EG59fX2aNt3U2C1FHlKeJWyVSlWl8IPXyRHgCBSGABuXmBUtpIDCai5+aabwRYTZYhwUKH4LK7tG2jCjD21uUUr/nW2osXwsD2t1rg03s5BRhi5Tq4pKvigVUs3yrZLtOl/5Oiz+7eqaMKTSpoUEpc5weeVqeO6zCJx63yindCmOilZg+e+Ahklj5vPlThzd4ougN6o45JUudKJY5TVSCc7IK4Ft8tI8msiDxU56FEeLShxtb8f0DW8WG5ai18feo3BoPZLrfwrJ2Y5E/STY9/2zaL5oHTPp2qVDpFpC7qpdLy9Go+dcuxCu2Z5iVFVQHZEJR0Gy1yNpr4dkc0Cy2CFZbENhSyUIsUG4j/gW39NKQ1lt+OmCOietsJrnTG9vr/zOkY84Sqb1jM9GtqfYtp5ecC9I0drMdPJbV6I+ejBvFZw4mheiisxAe7hru1Oq+nrS3DYPJjbUy8rgRB7Vk5QRs2gtXfkem8meMloWjR1Ud6Ep00GiQm3y8qVHIN+hnoab5kMIHNblqFTvLVpET7rmqS2UJk2alFIafeEO4N83pnxfeB6w6Hxg1ikjbYkOpBRI6XM4JTSlN5H69ZTup7Bp+mUZTTDiaI9gRz/yH0gk94k02lxvRyAax2tdfYgmcpNGqeKhOcUPPR7P1XrborXcwN4/BoT4YZfMrM80s2y5cKzJ3rszCnlLlsagd+rK4r/cam00z88R4AhwBHIgwF+y+eWhCwGfz/cQgPNY4UPfuBL+h/4GKRhInbbIYbXayaPOuz8Oy/YXNOGamLYEgu9gVsXQuse+Bcu2FxD8ajmfvNXU5LLNzBaAzThJWbaN5o5xBDgCmhCopjC/pDCqN9y93gU8IuUTYUnvae9yWvBjhw0KWUTVdPHxzBwBjoBpCNC4RCHYWKKxsRqVR9lct1jh5kzrMG5YNQJKBXK2UZdOPFUSUsmwkoBabDJqOhGV/FGqo6YrpbLvMymm0ndq1GhUg1nEjO7V52eRsRhxQrJ7EXjPPUX0qrRVudZ8EcGT7xjlRH9/v/z/xsZGTc5lUzssd+LoNn8E3RF10QHUEHo0gWZQ5lKHvddDTComcVRsbMKMd7YZhHb5mqHDd0QeRfgw8O9PlcRRrcRRPU6WE3H0iBuOhXN68fezB6fMh2QjEmidTARNEgl06IAMkhIEUtSS4pBspEaZO6T2SB8I8HRcxve1FBdlKYijRCZRc+BOrUqynvFZz31ZLmVWL7gXSYOIo0ftuxve4Fa4Ip0QpRhilgbY4n7VTeXEUdVQVUxGn8/37tru0JxCHJ7mdWJOc0rpU7lWks2mMgoWI4nmqp/e32htmezTYV5+sLWQ3qrdsiRO0dTUNAYA97VTgYR+4rGecPWkTk/XNa2h0E92XdM1zg7OMkeV6x50v0ybNi31VedbwE1LxnZoy/QUiZQ+U48d+T7UBex/ATjwPND7tuYL4fm5v0TE9pe1zwAAIABJREFUNhY/paF6IQmHlEASAnyw5qxj0fhGtDodCMbistLoYDzPu6sAiJKEM2dMMH1e5/f7H5B8z6xArNMLKSpkm3eSmmhMaIdd6AGkGMAIpL1/SP0/LfHQ9JovO16AI8ARKFMETB+Iy7Td3C0DEEhXHVWa3LXoGMQ7OzMe1Kh24qgetVHJ0YDANVsN6BVuohAEhheuAZByCU8cAY4ARyATAtVMumEh12kTj0iRNC7mOw1OGCkX+5hCabarh4ijtODY2tqq+QJTu+Gg2bDOAjzks07geDGOQJkjQKQWttjr9Xpht9vL3GN17tFGDo3tlPhcVx1mPNdYBJgaqhpVVCqdPo8oNhE1Vx8qN2tYvlzEVTbnSf+ZTmZlZFUlmVXPtZSPPFprxNFMGGoljpJaIB2cYonmpbShx1K5E0d3BqI4ODjib67rqlyJo3ruBSPL6CEm5SIYbm1vyShQo9dnwenEzB179RavqHLDyp2rLwZ85oemTwen1oijR//4eDgm1BdwjWSQY2I8T7bDNBy7k35JSUv4F51bQJ25iyaElnjT9Avyy1+Z5kH5GH5ye5dk6GCkommzEJJVeI1Sj9YzPud2M5+8iYpGmpjlpSNuQrB+iqYalARRQYohavUiZnWjIVzAc0MChI+s5vvEmnqivDO/uKszFkwKudldKppAioGL25vktZFAIDCqBK0X04feCdlBxWwmlVGtlEQ6FS7wLBwB3Qjo2adXVqaFOEqEUbpHaB2ArXfQda8U62Dqu4yErVx3mDx5cmrdccuzwF/+H9C9M3e7Jx4zokQ6bvZIXppPE4GUlEhVzK1Xz78LSdGhCmMbJEyVQjlD1i8Y34hxTgfC8QTWd/UhFMt/4JEIqVHBghUz2k15Dvl8vtsT3Q9cYhGCkEBTJZXVsCnE8FxXMadQTIk5aVTV5cMzcQQ4AhWCgMoRskJaw90sKgK5iKNKR/acfgpib78lk0g5aTRDF1mskOyuoknfF/UiqbDK2CZSppfhCmsKd5cjwBEwCYFaIZizcGIEI7WZTu6ycPdsUZARRtQsDCrD3UejUQwMDKhSpshkm8rSQqNexVIjL41qJhEbiRO3xRGoRARIgZQ+NC90Op3DhMtKbAvzuVaeYZXcR7Xqu5KMqkcVleFWTqRUNX2Zi7jKvrNsuR84+CrQ984Yk5w4CmghjtJmnMMxtDE2sBORuomgeakylTtxdHcwhs6wOuUcThzNfBe6V5+XXdSQYiuSxMworpEgh8iWBCsCZ/xljFGjFSUFux0z93SqGUIqPg87hIeXVwFda4venlojji64+2SINlG+vreP/ygitkZErZ4h4lkD4hYX4qIDZ7xxEQRaxaeoogbsHPkXnpMKM29SSsCJpo7/Ma8Ck/w22uxTO7po9CpqcktxUChro5LxxFGjPBuyky2Urc5q3p76BexrPiNj6VEE0WQMUVsTBu3N8AaNV6QedE7vrX/f71p0NoMXKzMEVu/okvJTtdQ5bbeIOHVqm5yZ1mGVkSyyWVCGmqcyygNa6mrluTgChSNQ99i3YXulsMgc8dlnILzy/pzO0JohHUQkwii9Z3o8qWciO4iuLEz7Genvnky1m0U0w8NXAc/+ShsAM5YBC89PEUm9E0bK0voBC2dPqqQZ0vqZ30KPe57q+hqlKHyinQTjx6R547xod9XJCqOvH+yXw9RnTYrnqdMiSuGkJKzoGG/IXG7v3r2vuxLPL7BKPbKiqGGPbvk1kWbITohIRavipFHVlw7PyBHgCFQIAoYMxBXSVu6mwQj4fL4BejYabLZizTX83yIIvswTsFyNih95FpItHYicfV3Ftr1aHGcTdHqhpQk/TxwBjgBHIB0BWgSgTedaIZgzkicR64cVYdJA0XLKnIoSdmSXFhyJUMrCElXa1caV+yqtx7i/HAF9CBw6dEguSCrJ+Qjz+mooXilS2aPxvNKeYaQAqyYMZvGQ5DVVIgLK+1eplkptUaqiMvKpkoSa628MC1NJq50vAmuvHQM7J45qI44SgMNEtXfvh3/iWBW8cieO7gvFQB81iRNHM6OUi5h0YOm9Y955nOu+DUt/iridiWhoNHGUQnjPOnBYTRdXfJ7hTfLXfw7s+kfR2xPt+CgiMz9jar3b21tUB18ffp6oCNhOGzqBVT9AoqUNyeYWSM3NSLo9gKsBkt0BWCwAqV7F4xBiUSRcrhGFpTw76KdvuhjWpHFrooEF74ckFix8l7mfBAGe6TxkPYFTilD1bpuIud46w+4hw4mjhrFFDGviGEPPHnO7rBiaSqlTC6e89f+wr3UFZh0Ye1jBcE+42qjhkJbSoBnjwClTWlFntYxpFoWhJmJYi8Mqk+ZisZj8s9DE3/0LRZCXl9/5vj8bQmS0Sq5WZCSLHX2rto2KVsGu8cHBQXn/mNbWaK8o256Jsk66tmnNgO2HKNe43HYRcLiA78/LrzaaqyFHngksonD25wN17NkC4PDrwIE1QNcrwBCJdPWC30OrMLETFK4eGMTYMaGj0YVZTQ2yd291+7Dfn30uWY8kwhBxVgEqo76dv5BpnPTcjMOJ3uQZGGd5XD4DaEYis0HHx5jKeqfH45loRj3cJkeAI8ARKCUCnDhaSvSroG61qqNV0FRVTXB/d5K8MKcnaZG+12Ofl8mPAJvgp4ery1+S5+AIcARqBQFSnaMwI0R2pFOltZBoMYRCGtPGHrVfTWLhVwgr+uQLdx9LJmElJR9JkhcalQqlauorRZ5KJWCVAiteJ0eg0hGgBV5KlU5erMTDD0pVhkrHv9LvA+5/YQgoyapKImom0irVxPJYhSRgsQMvXZ1SHlUkThzVThytr6+XVfSRGERwMDFmg7vciaPU/e8MRFRdjEd61YUdVGWsijJpJY7WvXM7bPuekBEoCnG0BqI1scuJvVvjnXuBt+8t+lUWm3QWBo+61NR6MxJHiTRA6sf1Tli8HohNzbC0tsE6bhys48aj+apvZ/Xp5QN9sL+9GbGFx6XUcU1IJ791BeqjxpGXA8esgGSrN8FTEkWtQ2PHJTW/v7V276F3fLHkEaaAnMOoXRRwbLNxfdvw7AUQ4ikVr2pKWyd8EgOuWQjUTZZJokTMdka64BrsxIGmE8cI+5781ldRH00dXjQrhd1zZSXg2PHXh7xer8userjd4iCwdu+hvQOx5GQzBsNF4xths4jwR+PwR2LyTyKMJqRUyOelrcaNAYQWvf97vd7iAMdrqU4EgmvQ8LPPQogMFty+HZdvGkX2ZAbp3Z6ERdQQRvM5wdbpsPd14Cen5Muu/vvzLgNmnQVMeg8giCPlet/G7mQzOiNW+X7WkqxIYpoUxna4MqrSqyWPLmt1Sh6PR+GUFi8A385b5EmwHChCoJEopSxqahKsgJSEhMR6b8cVi02tixvnCHAEOAIlQsCMuWSJmsKrLQUCPp8ssTm+FHWXW52uW94D8fBWXW7Fj34/wp/+na6yvJAxCPDQncbgyK1wBKodAaZSRIqZkYi6TdtqwCQYDMpE2ULDNdPCChEuSdmZVO+C8SScNgssWULXJeWFyJRKKRFKlaTSUuNK/lNbyCfChyeOAEegehEg9Yy+vj55QbKSyYt83Krea5S3rHoRGCY6dm8CXrhydEMFAf7lD1Vv41W0TEuo+uFNObL72v/BP2csYawSiKMqYOFZciCQK1R957L7mIrMKAv1b/xE/n943tfHWDZccbSGiKNsXiKDuu1vwBu3FfXajbctRXjBt4paZ6GVre02//Dqki3XwhsyLhx26MjTkKg3K2CZAE8HVxyl68oMpcF816soCFjSYhxpzPXKlRD9O/NVW7bfvzntEvjqZyBkHwdJtMMe64MzchBTup/ApumXq/Z7+cbPQTQs2PjYaocOQSQ8Ho9JUsCqm8ozGoDAf3YdjMeS0lj5PwNs5zNBpK0T2tQJDOSzxb7niqNqkeL5MiEg9N4LSUrA+eCdsOwr/HkycP3+YeEQIorSx+g0fJDq3zcC/7rRGPOnLRuxY60HJr4HmLAMaF8GiLbh70g5uDsUxeFQBH2D0bx10x7NDCmIHUJDVqpmPvKoS5QSxzQ5b/F6vV/LW2GWDAP7HlkjxHafpLe8tnIC0PJ5CP1/ldxTL9JNdtVWJ8/NEeAIcARKgwAnjpYG96qplRNHgbqHvgrb+j/r7tPE9GUIXfyw7vLVUJAttIsNbszYtqskTeIb6SWBnVfKEag4BNhJUiJRkipmLSUiR5IiMxGniEBLm+96U3d3t3wqd4M/IZ8IrbdaZAKpy2aFy24d/t1hyf0+nk4oLWbYe7awQyRYwoUnjgBHoLoRIOIo3e9EgG9paanIxjICWi2pZldkR3GnOQJpCAwrmaz7IdD7FhDslHNkUj+sNfC0EEeVJLXE239EaPI5Y+DixNHqv4LcT5+fNRD44ZP/JB9u05I4cVQLWmPzjiKPvvlbYIv+9VWtniQaj0bouB9oLVbS/GsPhzIqPBnp1IKdt2DcwGiF60Lsh2YuQ8IzrhATOct6Oi7n+1slIo5SxyxrNY40Vrf557B1PW/atWKU4ddnfhP+uqmI2BphkeJwRHvgiPWir+FoQ6o4c+NnIUj6ItpldYAW3ujA0ZkPwePx8HvGkJ4qvZEndxyUKExz6ZKEIyxRNDU1GeYCJ44aBmVtGRp4HFL88CgF54ZfXodk2wRYDuzWjUVi8iKEvvRP3eXVFKQIb3J0kgevANb8Vk2R3HmOnAH4gsCcjrH5RGuKPNq+NPXTMXLvRhNJmUBKn+5QJOvIMlMKohN1CAnZ+eqZyKPyg0cCVsxsN+QZ5Nt1SxFkRslpAVLzype8Xm+RiKqFXwLcAkeAI8AR0IuAIQO03sp5ucpHoNaJo+5rJhoSGqhWw9RnWmAvFXmUqQiSohSFZeaJI8AR4AikI0Ah11modgrdXouJiJo+nw+kuEpqm0RkIFy0JiKOEpZbIyLCiewL4lZRSJFJ5Y8FTnvqJ/0/VyI/zVYprVX1Wa19zfNzBKoJASKP0lyRlOqbm5srrmmc8F5xXVYRDvf09Mjq25WsxlvuQI8iVsXDwKZfwT/7knJ3uyj+aSGOkkNsHMymGM+Jo0XptpJWkitUvZnEUTmKwtCHjsblonnM6uopKUbFrnxYWXnHI8DGXxat+mTDVASX3aKrPsf2P0KI9EKI9kOI+iDE/HKIbSEZARKxoR4WIIkOBM74k646MhUqhuLoEfvvw9TD/zbM58GpCxFrmWqYPaWhhNiSbJp2gfYFCVO8Ka3RJ3cepEWQojthJHGUnM81RhercYPTFiFR54bkcEGy2GQSp5CIALEoXq77H6Ti4piXTn7rCtRHDxtegf/Mh+/weDx8Amk4ssU3uHrnwURCkspC+c6FBOa1ug0DgRNHDYOydgz13J2zre5brkGidRwsh1KHL7UlAf4bDmgrojH38Dz4xd8CD1yhsXSG7Eq10WzW5MMEAFoXDBFJlwHuKcO5KQLcCIk0ilhyZO9GDXGUDDHy6H5/GJM9TlUPTt+u30Y90y/OKevq2/unQ0gcbjNtzjOEDTmcgA2NHV9W5XvhHcctcAQ4AhyB0iPAB7zS90FFe1DrxNH0znNfMwnQcSK0Vomj+z74Pgyu+++Ye6AU5FGm4kKqcaQmxRNHgCPAEUhHgIW3JEJiIBCoaYCIOEUEUtp0pwUOIlFqSUQyITx7BDs6w/rGXCWZdKbXKSuh0idfMkqllD838iHNv+cIVCcCvb29w4rTlUaUY0oG/KBUdV6bpWzVwMAAvF5vKV2o+rrZXIvNdWgORu+u9LOWk1riKKm40JxVVnMB5MOiNBamJ04crf6rSSYlZeFWrVvyJ8QkIJqUEE+OzbQkg7LejumTILa2QnDUweJ0AnSd1Tshuuh3JywNDRCcLrRe+73qB1dnC9l7Ng6sATbfCQT367SksZilHvGWRRBiAynyZzwAxMMQktHRa7tsc12jeTm7IMK//G96SmYs80pPWD4gaXY6btv30RR4x5BqIhOPghCLIDL5GEPsKY0IrRf92u12/6/hhivQ4FM7uopwZaQDI2BZq3Gh6sl6MYijkSnzkKj3QLI3IGlN8VOERFS+ToVkAglXdvXEtdInTL86Fuy8GeMGxu6XFFKxcP7q/ItlhVTAyxYNgSd3dJn/ENDQGpsoYHGz+nGAEUNpXT19LZn+xiI6VdpaiwbIeFYDEIj0PIU6sQdSUn0EsIbbvg8MqWQKYfX7Omr37h2PXQ3bpochhPvlFqotx4Qp8LtPA5v+Xhg6844EWhr12fDOHCGRNh81ykZPOBXOnpRIB+Nx1EvJnIqjVLi53o7F7fLzNCAIgip2uW/nLfL41m8574An+fQEQYoJCckGSaijT8SOAw5IxkcAHF5jGZpJ0YpBQmiUGqevLAuCvr4O5aU4AhwBjoB2BPgLg3bMeIk0BHw+Xx8AnbOR6oOz4fqZEKIhTQ1TO4nUZLQCMu8+aSli27dl9LSY5FFSzWPhyGpVRbACLhfuIkeg5AjwEL9ju4DC14dCIRAZiamxqukoFqqeNgnX9oQKiqxE4ewXNY2ElCRCAKkB0k/20UooJRIGHSLIRcZgxFH+3FDT4zwPR6C6ECCSHCMctba2VkzjuFJyxXQVd5QjkBWBUeqjgKwCH4lEahYxLcRRmq9SynUIrBaJo3VvjVV4HDz6K6qvqfTyWsqqrqQIGV/tDiKZR0XOaGW9IjSrIqpQrslh8x3A1gcqwm+1TvrPfFht1rz51vWEES8CPXDJlmvhDWVer83rZIYMoVnLkHCrD1e/V5qHqOBEFPWIoR7RpB1JwYYkSFxUggVJJCDirBkT+N7WEN6lURwtT+JodMKRSDi9SDrckOxENhFlJWAihoqJWE5iaL7rex3OR1yy5ctW8PfHbf0+moLGkLfj9hbYPvgAv1cK7pXSGnhm18FkQoJQjMMDWluqdX5E5FFK6eRQWiumRO87RCDl5FGtPVHF+QPPA9F9EKRISmiygBGt7om/wvbWetVg5dq7r7/3M7Buew5IppEZBcD//fwKp7Rvwd5R8Y3xQDSo2q+MGU85HtARGW6MLWf7UDj7pcD4JaO+HojE4B+MYl9gEP5objEQ0vdY0ZE9NP3AEFGUutPTcbkwsPM2OsIHQe7g4nLkaXZJSWj5HDweTwFXWGFdyEtzBDgCHIFSIsAHv1KiX0V1+3w+krng19NQnzb8eDGEAfUS9rVKHCW4tk9sg5RHJcXsMF2MDJYtXF0V3aq8KRwBjkABCDDCDVdqGw0iKY8SyVJL2GZaJKT8FOb+XV8EfVH9p0Vp8rE0g/pPelcTeZQIpVSnVkJpukop2aZnByVOHC3gpuJFOQIVjABTHrXb7RWjtMgI79mU9iq4O7jrHIGaQoDmM7ShqjwYQ3MVmo/R/V1IonlSIqF/XsbqpvkR+UI+mkmw10McxWs/AvY8pRomydYAyZ5dfSyfoeAJt+bLYtj3G/sGEU6MqNDSdtsJeebJmdTdotM+hMjsz+f1q+7t22Hb/8SofPFxyxCef1XesuWWYV13EHFOHC1Jt4xSBO59C3juspL4YValRhJHN/SFMZgwfyP9hHe+hYbBvYZBEppzEhKullH2mHKjgASsiMGCGKxCHIIUhx9tquo+a0Z2MoIqA1WS6ckdnT8FhCuL3xwJy1pThzKMSu6nzsu7w/Tu5JUI1E1C2D4OEWsjkqINFimKecITcEYOIlmnSthMl8ub8V4EJPP1U0585yq4Bvfp8lFZSBLtOHDcnTsmT548s2Bj3EBJEFi759ABXyI5oc5iwWC88Dm60Y1QuyZrdL3cXpUjYCBRNBNSzj/+CpaD6hTupTo3Aqu2DJtx3XoqxEMj/8/YEyqJo8OHQt/8F3DHxwrr1MXHAG5tEeFUVWhzDSuRShNOhGBxyMV29QextS+XcqsAOvJzeo5DPqQwmqKICogL4yWL1CMk4IIVKdVWUxNjIMusFgFokd994x6Px/zTIaY2jBvnCHAEOAL6EeBEP/3Y8ZIKBHw+n/mrVhWIeP29F8CyZx2EwYGc3tcycXRb++iFw0xAmU0c5WSwCry5uMscgRIgwEOTZwediKBqVUeJjECEKyIRMMLD2m5tSt3DnkjAsjZnwVcDkSSUKqVawt5TKCWeOAIcgdpEoKenRyZYkeJyepi1ckSEPcdILbrWw1uXY/9wnzgCWhGgQyw0h0knkJJCj1byJztMST4QCZUOSmVTMmUHcIioyhL5wQ7aMGIrjTNkh3whkj3lofHHyKSWOEr1k9K9nHy7gKgPeEE9x8ZI4peR7c9k621fBANDh7LUKEAZThxtXojwsdea3UxV9qWBFKlV8L43b/713QFEMToaoRr88hrmGVQj4HY6AIsdeGolEFC3ma/aeAkzGjl+vDUQgS9mPnHolLcuQ120xzDUQkeeJocGV6Z10ocQx0jkEK2VkS7Uck4clWF7ckfXowDO1YqhEfnH11nR0ZAK925EOvjmn2RSaMjRjkFbC5KWOkBKwpoIwZoMIWwfn7WaucIzcCOlZGhW2oZl6JammWV+2O4Zmy6CJWmMojwPU296d5lWwVM7uqRj25vkkM/ru/pA4aLLLhm0Llt27eIOlQQBoefughVF1Tjuvvk79NKrJiuiSy8cFYJeVSEVxFF6h6e9FPld/qW7gG0vAGEfsHMtEE7jE1CeqccBrdNHqt+1DujZOdqd05Zld6/pKMDZBgjWVJ5QF9D3jvyM1ZTmfBKYe7EK4ijRQcVfr5gx/n+V9vt23Ztomv45C5FGSWWUhacvUEhWUxNGMgtA/TGA8zhay3jJ6/WepNMQL8YR4AhwBKoCAU4crYpuLH0jOHE0fx/UPfgV2Db+bWxG0QL/9YWfIM3vQfnl2DG7A0m/L69jZhNH2SY6hVvWusGW13megSPAEagKBJShQ7jC5NguJUwoVKrX65UJmLkSkRmINKBUn9oRiOLQYO7wJtlsmrmhS/1OJIdsKqX0zKBnB08cAY5A7SJA4dSIHDVunPrwm6VCi815+XOsVD3A6+UImIMAzVeIGEnhnlliJE418xSauzEl9XQPWThM+pnpYA2Nf1S/1kT2iJhKxNJCklriKBv/EBkA/vkRzVUaSfzSXLmOAi93B+UQf2rmyZmIo7A44D/9z3lrzqQ4mmg8CqHjbsxb1vQMwbXA4NupalouzFvdxu4Awpw4mhcnMzPQ5rk8nmy+E9j6FzOrKqptI8ePrb4IegqI1qG24ae/8T8yUc+oFJy7Akl7KmIHS69KH0My7Z7TUp8FEpbzUPUyZM/s7DoYl1CSlxGPzYKjvUMHM1R04DZ/BOGEhGhCQlySIBEZRg5HKwyRV/RvV3YI6zAe21V4UViWt6TT4TMZ7hUbPlOYk4rSnDhqGJRFM7R6R6eUIB0+ATiyxY0pHife7fFjj8+4cVl9Y1JBo+UkSKij0NpWAbPc6u979XXxnDWNQOAFILKtaBC4f3517rpEy9gQ9Gq9U0EcHZ73ks39m1J1EZl1y7PAEzcBUcX9Pvd9wBlXAA6FyvehrcDj1wG9e0a8ctYDSxaM9XL88cCcTwFWxYGdRBTY+Riwd7XaVqXyqSSOZlKF79/5GwlIQERsOBh9XJyUsCb3p+LEFzsNvSPy0PTFBp7XxxHgCJQrAvrfxMq1RdyvkiDAiaO5YSflUeuW7BOw2NLPY/CcH5ak70pZ6fZpEyFF1J2eNYs8SptrFBKAEt9EL+XVoK5u2mAk0hltMBJBjSeOQLEQYCpFdA1yhcnMqBN5iiUaWz0ezygFLPYdbfATjk1No0N+6lEdHV9vQ4er+BFE2OIOjUWFhoQt1jXM6+EIcATMQ4BUl2nca2w0P2yh3lbwAxB6kePlOAKVgwDd56SAnK5Amm/uykLkEQmU3rVImTPfQaB8qDDVUppDU2LE0/RyhSog0/hL7W5pyR7JhClCy7gE9wNPrszn/pjvjSR+aa7c5AIZiaO0PnLmw3lrzkgcdc9AaOlP85Y1PcPAoxDivTIZSUqFHsyZNnf7EcDoPUs1xNt8dvn36hEYVj7uext44WsAbWibmYokbaTmXlLbzD3BGA6ECyPcq6nrzA2fA4WQNyoF5p8NyTL6vZ2Fqi+kDh6qPoXeM7sOhuJJaTQztxBgNZS1i8CxzSNRYOrf+CnE0D4I4UMQ4iOkl+fm/gpRm/nvSsVQHX1Dei+CMLctp26+FPZ4frGNfF2VtNTD8qHH+R5wPqDK5PuXdh4IBSRx1L1MpFEij+7zh/F2d+HXRM6mys9FAaIgwSEKaLCKmMkJomVydVS/G8LAI5DifUVtaHblUXaoQac7Q8TRuke+DrF/L0Kf/4scfa25uVk2yOa8tKfwxN/+iGBvl/z3M05agvbWZmD1z4ENinex910NHHM2/v3sS+jtH8DSRfMwc+ok4B/fA95R8A6IOBqOAG4nYLcBxxyRagCRRiedgmfXvIoDXQcxdfJEnLxsMdD9BvDGbdoamY84KgFnzWwf9dzx77l7QIr7PCMs9KEqhSFyLv00cN6ZsUG0FiCLzEqQZOpqC+wtH+z0eDwTtQHAc3MEOAIcgepFgL80VG/fFrVlnDiqDm73qglZM9ZquHo1oeoZaGaQR9kknTbJjA6bp+6q4LmyIUCbgJRo45LCIFIfMcUb+jttAGZTxuGocgSMRoCPFeoQpfuUlEcZQYHuU0bOZxbo3p6x8RJ5MVKy1EFIRoFkHE8t+IP8N7WJ3vVPaC08TL3a+pT5qF1EPqAFnkKVsvTUz8twBDgC5YUAjWs0JiiVlMvLQ8gkMDZv4oelyq13uD8cAWMRoPud1NIZaTPfuy6b16QfiCE7NLax0PT0LkbvZSxEPQs/T/9n8yEi0VM5IqBSot+pfvqQTyzReGTEXEoNcXRYbZQq33BLSllFY2LELyJZJuvHIXjSbzRaKN/sGYmjghX+5Q/mdToTcTTpnITgib/MW1Z1hr4HAYmIcqTsXe9sAAAgAElEQVTCQ0S2obCStMHY/LmcZqSeeyG05M7DDKzrDiDOFUdVd4sZGYn4PjxO+HYBG34O9LxpRlUpmwVyAlQ5JgH+FflJ2KpsDWV6pTssb3mbmYxUOyQ/n154LyyyvijdZTFYkBgi3ql//x/T3gzEBDMxKWfbT+3oSkqpK9rUNHfP7XBGDqEuehj2hB9iMoakYIUoDUWPyXFPrZt9Lfpcc0z1j4zPF/4NJ9JC/Bpc6+vSuYjAXJ7u4m03ojlQ+PgXbl4C52k/NP3aMBjimjRHYekzjewUpn5xexP6BqNY12ksqU4UgDqLKBNEZzSkDnvxxBEoFQJC732Q2POkSE44//IbWA7sLkptOy7fJNczceLE4b2Sg1s24LKvfRPbd++T343PXXEqrv7KF2Dp3ws8fBXQvz/l27k3AHNOxdU/+iVeXLcB37x0JT5wxinAv28CNv9jxH/lc5hU/Ik8GosDRDyd+z5c97Pb8cyaV3HCCcfiB6uuhNW/Hdh48/DrlSog8hFHAaQf7GHh6HPZJ21jU+e3LAJFz93owbno6Ojgz0ZVHc4zcQQ4ArWEAB8Ya6m3TWqrz+d7lKYuJpmvKrOZiKPxWafBuu1Z1JLq6OGvXYGB+++TV7QEhwPJPKqjjrnHYMrq50y5FtgmGRGdKFQeT+WBAG0+9vWlFkNo44A2HGljUqkOS32WS1mmPFrCvagWBLjCpPae9Pl88rhKRCql8lWKOPrFMQafWviHod07dXV57BYc7SlNaCRGQChUJUtdS3kujgBHoNwRIMVlIlYx9YBy9Jep7HPl7HLsHe4TR8AcBJTRNRKJBDKFrR9W+ANksicjhZrj0YhV9h5OYxL5RsRTPXXnI46yqAEy4XDzHcC2v+lqGhFHXS99GWKoUyaOiuFDqu0YqTaoulINGTMRRxNNxyC0+PujrGRTJk2vKlk3DsGTjSPWSt13Zz5bpoI4qhYGiojwTsI+ZtOUK46qRdC4fDJ5NNwFNExKGd30K2C7scRL47xVZ8noMUBPpA51no7kOnPjSggGkjeeWni/Vhfy5+fE0WGMntzRZRCTWMk4EbB84+cwaGtFzOpCUrSjKfB2/n7JkuPtKRdhX8ty3eXVFlwsPAIbzF3ff0X6KKQ0hWq1/qnNN6vzQXQcfERt9qz5ktYGWM59lO8BF4ykOQZ8Pt+d/+0JXZxIZl8OdVhEvGdqG6KJJJ7bkxLZUJMYCYsGBxES6q0WuG2WkkRtUuOvUXlobYbm/xQFi6fKQWC7P4qZURPmCiogcP75dlg6FeHeVZTRm4XIo21tbWD7Cgdffxorv/pddPf2yyZbmxvxzUs/jzNOPB547UHg+duARGyYOPqtH96Kp9e8glWXXYwPv/f0scTRbI6d/R2ZOPrdn96Gfz6zBsfOOwq/vuWGFHF0w83amsOIowMhbO3xDx3EkgBRALHfT2h1/szj8XxNaXRgx60SKRnnnqwYe6KLxsBBqR0WhGAVAsDIYULJ4/GI2hrNc3MEOAIcgdpAgL801EY/m9rKgYGBXYIgTDO1kiowXv/Al2DdRBzb0anWlEa1KIwqkTJDbZTsc/JP+dxctJFJm5WkRqNM9DKVKdFCAKmRjlKQKZ/mcE+qDAF2nXGFSW0d29PTIyvc0QYgS/aXroAjNPY07zPz70JCVE8EbXVYMKsEIZOIzM7aw1X7tF0PPDdHoFoRIOISzUnKeXOC/KMNFE4crdarkLeLI5AZAXbv07dE0KRDPXQoj6mI0k9K6WqjZuM5SllwKJQ9U6zPVDeLDkKHuZQpH3F0uJ6tfwE236mvWbJKvgtCPDBUXtumltGkMX2NyFxqTyiGuS993EiTkBxNCJxyl3E2e+7ObMsg4iitP2zuDSKUgQQkRzQc2uGc6LRhqnN0qG3jGsktpSMwaozY8ySw7a/AwI6KBMrIMYDWwbbB/Kgbp23+ImzxoGF4r55/D5KiwfePBBztiP938uTJSwxztEINZSWOssdVijk2hhxPB3yVkZ3Sm3/i29+AK3LAMFT+O+sa9DccaZi9TIaWig9AyKjbaFy1a6VPGGcsh6WlW1bBE9pZcF2BFY/82e12f6pgQ9yAYQg8s6NTSsj3nzqTp08bB6so4Nk9hxGTWaYZEkUJgASn1SIriE53pcZcEuag+b7X61VXWYXnoncDOjzX2NhY4S2pfvdf6w0jNnw5SyjG+J0J1YZfXgchFk19Rfek2ayZD1wDnHWVXN3BnW9g5YWXoI7ElZJJHOzuxfyjZuPH37kCjQ4BeHQV0PkmcPYqWXG0rIij/UFs7WPvxyPILmt1/sjj8XxrYOfNkjCEpwQ7BFAEiSKmuiMA14npFR72eDzjiugFr4ojwBHgCFQUAmY/AisKDO6sPgR8Pt+zAE7VV7p2Srl+fiLEnrEv+5VOHCUiqHV8O6ZvzB8+pet/LkTgsb9r7nSzSKNMfYRvoGvuEkMK0MYlKRLST7ZQSYuWRMoitRl6yafvsqmKEsmUNhDLOSysIUBxIyVHgK5LUkWixImC2rpjYGBAvo+ZCh8Rb9vWZF+v1qJEMslpw5QSbN5y8pW2a4Dn5gjUAgK0OUEbEzR3KddEqu3kX76Q1eXqP/eLI8AR0I8Au/+zWaB3LxZaXn8t2kvSJja9k7Oxk94JaYyin+x3Fub+4MGDcgU0L1e+/5FSJJFem5qaZEIsS2SbiGfDqvcvXwN0vazdSSpR4AaikaQxfQ3IXOrV7hBor/bEt78OV6TTMNOStQGB0+4zzB5MJo7SmsRb0ZFrJ5vjpFqztNXc0MSsbha5gf5P6yPlrGhuXEePtSSPXVYRIJIwpUgf0L0J6H4D6HkDGNheYPUF3twqa49NWoHBo76sMnfubDTn3C6MJtAbYjjNyElvXQlnNDXuGpGen/srRGzGk3jmiIOB6dOnu43wsZJtMOLo6GMNhV/fp23+Emxxv2HQvHzETQjUTzHMXiZDS4UH5GC3ZqZ1OB9xyfz3vlM3Xwp73FdwU2KT35u0L/nm0EBasDluoEAEXthxQApL9GxTb2jJxGZ4HTas6+pDXzhKwn6oFwVZQXR6nhDzJNRBa7HKuQQd8qfEI7mp7wOe03gE0hXUFwqPow7GHVpR67FMHI3Hhg5XmPv8wPSlwFdXp1zz7cTBrk6svPQqNLicWDrvKDy++gUkEkn8z6fPw8qPngNsfzGlPLrwvPIhji66Epj+fmzp9WP3QGgUzOycyooZ7YJv563SmBMrajulwHxxNMHa8uF0K2s8Hs8pBZrmxTkCHAGOQFUjoGF6WtU48MYViIDP5zN1RkXkRCIPsp8FuluS4s6fLIGlf++YuiuZONp97Sr47rlrONS8+6Mfx/hf3pYV3x0dk5EMh3Xhb581G1PXrNVVNlshpmCQLWyfoZVxY8MIEPGOFizYyXba1CMiFvVHb2+vvEmo9mQo5afy/BQpv8DMREAZ5pMTR7UhHY1GQeRRphxM9+y09V/IaOTZeXcgZlG/CVaq0JEspCsnX2m7FnhujkC1IsDmNdkU0sul3Wzs4vPecukR7gdHoLgIEEGTPuwdTEnMJBXSUqZ8xFbyjXw8cOCA/K6YPt6SkhKNbUpC6fD8PRkD1nwzRTIzKgmAf7m5obOJOGi2irVpxFHRgcAZfzYKbagijvqfo2CESEYPQGi5UFPdjIhHYnxZNLxke8UkjlJ99N5E1zVLtUogJUI4rRcxdeRRncuIpHR/E5m0YCKppktHdeZ463EIL/xO1vx0DartX/l6FV2m78Mfv/V6NAbfVd3GfBnXzrkBfmdHvmw5v7cIAuwWUf7Y6Kco4nAgiNNnTKz5/S3jQtWP7oIzN3wOAkbGoYI6EMCzx9yOmNVcnu9xwt9hhb69B7Xt24z3IiAZT4ROr3/FxgtGZK/VOpeeb4g/LJy/uubvE70QGllO7706t82DiQ31uiIE0AExmiuX+3qFkThzW+WPQDpplDyejZfQIozdPy9Wa9w3rwKkXG8DBnjyvquBs68Gdv8LqGvFwYEYVn6ZiKMuXPnlC/H8sy/isaeex8Txbbjp25dh5tSJwMZHAWdz+RBHl98JeDrw6oFeDESUKqISZkoh7BHqsVj4K+JSA/qkU9EmPK6JKK8X5TgakEAjHC0rxpjweDz8GagXWF6OI8ARqCkE+GBZU91tXmP9fn9EkiS7WTXsPHIWEv19w+bNUqA0y3+y6141IaP5SiaOKht0+LvfQdv1P8gJod4w9e5Pfhrjb/6F4d1DCoK0cUbEplJvlhneuDI1yMgVtPhPob+VqjB6XKbFD1KZoU1QszfW9PjHy1QHAlylrbB+pHB6dI9SaNHG/3w0q7H/zr4O/a7ZqisrFXGU2kEbl6VS51INEM/IEeAIFAUBRuwo940YdmCKj11FuSx4JRwBjoBGBGiuSPMrej+nDyOJMcVQIoySsij9nd7d6QCPMtFYTImpKVG+4bD2W/4MvPlbjR6NzS5ZnQicdn/BdvIZyBdiM9NGayab+ebKjDi67N1vwx3ek88t9d9bbPCf/oD6/Ply9t4LJBMjG47s2Lp9CuA5E1LwVQiDLAKOALR8Pp/F4e+JoEvPRXbd5MM2H6aqK9aQka4HSmbMM+iAH7W/EhTH6h77NqydmyBMWgDMOgmYeRLQlKZcGOkH9j4NvHG7BoTNz5pwz0Ro6U8yVsT6N11NOZdX+a5TI1o0b/cv0d6nU6U5gwMbO76KQ97jRn0jKoigRAK1WUaIoan/p0ii9HGIgChmFkwUhqWljWh55dl4dVfnwf6kYErY1RUbLhgb374AiJ5e+AdIWmQWddQ1V3gGbqTGTbPSNixDtzTNLPPDds/YdBEsSf2HeyRBhCAlQcrnnDRjenflrGD1zq5kooCLf7rXhdnNDfKBElIQ1ZJo34vmOzximxbUeF4zEXh7IIKBWOZDCUdjNTxCt5nVZ7Rd//A9sO7aYm69rmbgkr8B044H1t0ETFk+ijj6sx98C339Plx/4y3oPNSN959+Mq7+ykUQA4eBw9vkua8hoeqffQnHzj8av/6/78Ia3gVsuFl9u21u4IMPQ5KA1bsOjtH3ppnadCmINvEfI/OHwgXQc/onCEPnqZozHx7kzz/13ctzcgQ4AhwBThzl14AhCJitOFq1xFFa9KIFcJpG1XsR+M47hvRHuRphxFEtc0UWZsdosrByI4nCnadvPJUrhpXsF4U/DAQCMlmUQgkalWgBhAiptJlIpAj68MQRMBIBThQsDE26R12vfQd1wW1ZDf1n/m8RF9WHfrQKwHEtpbnX2aEDIi1Q23jiCHAEahsBMwkdRiLLxi4iXpHyO08cAY4AR6ASECClQSKVpidGJFUeAFWG3WTzd/S+Cby0CogVGGpXtMJ/xoNFgYxUoXK9L6/tphCO+ZdztZAc3avPU61gKNm9SDon5sQidNyNOb/X9ezsvjvV7GyKoj33pDYoNSiOkh/0fCRVbkqZCHmkRLqktTTvHcW44AgDus9KeRDXfc3ENFW9oZXAfIuH4+cAM04aSyT9z5eBfpM3/zV0TrJuHIIn/yZrCeoDLcTgYhBHZx/4I6Yfok1/DUm0AY5GwOFN/bSz35sw0HQsoq5pKSLoECnUSrGWtSQpASkRQjIZhpQY+iTDcHiP1WhIS6Xln/f5nV3RQQmmxE0/fdPFsCaNU+98esF9IDKjmalDWIfx2G5mFbLtt6TT4YMpfN1h35du+Q48oV262xK3NcEa6+PEUd0IFlbwhT2HwqFYos4Ibnub04GF4xvlvQ/aW9GSaN+L9mQ4cVQLavnzkpAJra1oeX7nt1obOdYeDgLE9suQFgn/hAMFvrdpgZH2IqQE3Ld8C0jEtZTUlldJGqU56tprgUVXjiGOto9rwyOPP4Vbb/s9rFYLvnfll3DqssXA4e1A20zjiKML5+LXN1wNa2yvNuLo+OOBE3+I/sEo/ts5IvTFwLAjiShELBMeQExqgk1IHe40OtG0J2GZgAAWpyJRDjwOeD84qhpBEAbdbrf6zSajneT2OAIcAY5ABSJQ0y/WFdhfZeuy2cRRavgotUqLBbP2HypbPNIdc97zCVi2PZ/XX8k9DoGrNubNV6kZWB8SCXTXwrmId3XJp5LUDERGE0fZBpSeF+5Kxb+UfhMxl1QHibBr1kIFLZww9ZlSb3yUEmtet/EIMLINEW1oUYgn7QgQwdL936/BHt6XsfCao29G2N6m2rCWjXDVRlVmJLVkSvzQgUrAeDaOQJUjQJv9WlSiSgUHJ72XCnleL0eAI1AIAunEUXp/T9+AV0YQIfIohaknBUlGBsSTnwWCnYW4AQgi/Mv/VpgNg0qrJY5OctowxWkMl8j99HmItxwrtyC86JqCW8L6SRNZsf8RoPHDBdfNDJD6Fl07yvWJTIQ8l1XEvMY6w+otN0Ok1ssUV0vlW92D/wvbxocKr/6jPwVOuQToegV4OXto+MIr0mZBsroQOO0P2grlyP1qTxhJknoyOR237UY0xbuGyKBDJFAFGVQmiMr/b0Syrg2iVWMgMiKCDpFAk0QEHUUIDY0ihxJhVEpmOLQpAZ4Zl6tZVjYZrdKZf2pHJz0ZTXHgxHe+AdfgAcNsPzf3V4jazA/xXgzV0Tek9yIIc9ty1N67Mbnn6fz4s+5XDgsCEKmbhuhJspLcGo/Hc0p+QzyHEQhE/n1RfMOkz1sGXHOMMCfbcNosOGlyq/w7iWdoSaQuTvsydCipHJ75WnzneSsHAdr3U7Pn91pvGLFk9jnMEjwIUTA5XDyDVXQDTSOR0eg900OHmYxOrhbgkr+mlEaJNPryKkBKAouvGkMcnTp5IgLBEL55zf/h9TfewoIjZuEnq76KBlfqEJthiqNEHP3JdbD6tyuIo0zCKQsA1G1HfU7+7B4IYUuvP3XwcOgZRMdCEjQ/FeifgGXCXyDBAgGZ1WX1whyVGmFvPS9f8b97PJ4P5cvEv+cIcAQ4AhyB0QiY81bJUa45BMwmju7omIxkeOSEq2PefEx56j9lj3PDjUdDCI09eZPL8WKErt/3gfdi8PX1EOvrMWO7gSHJdPYII5FmK04D1cyuHuw5eRmmrlmrs5bRxVi4Tj0hPgxxoMaM6FIU0YkRkbmI4EeLIpxAqhNEXmwUApwoaMwFQeGUxr/8mTFqRq/MuR4+50xNlZSKOKpUq9a6WKupgTwzR4AjUDEIHDp0SCYpGammbkbj2bOM1EYoLC1PHAGOAEegUhCoq0uR9phaMs3H6D2PIllQUr7TK0OPD6uOJiKp0NU7HyugyQL8ZxpAbCvAA1ZULXG0vd6K6S6NRC4D/DPNRPfdkAQrBEsD0Jh3szCvG7RGQddItUQs6fnetUiGgkgGAqmfwRCkMH3CiL7zNmbuO5gXk1JlcPzrOthfzK7IqdovZxPw3TeA+kbgvzcC+55RXdTUjAYrFq/vDSOag3RBbaEw8KToKX8EERb2u/xTHPmOfh/Km8qT+s6BGESrRsK0lEQkCcQSSUTZJ5n6ffhvw/+XMD/5EGyC/jDcrM88HbVOHO0yjUa8cMdP0OZ73bDb47+zrkV/g3FkumyOzRf+DScGDPM7k6HXpXMRgflCZsdvuQ6Noa3q2pJGIJXqWiC+/wG+/6sOPUNySQ8tlxlxLx95EwJ1UwyxyYycOX28LNJIwhlEcFObSMneYrHIyuJaFa7V1sHzcQToOqMoETS3zpXUqKbPE56AC/2mghqHG35xubyOR+tjtJ9IYiFT7lwOa9BAwap6D3Dpo6NJo4O9qUM5mYijE8cBohUvvrIe3/n+zxEMhfDVCz+FT33offLhSXOJoyogP/FGYPwSbDo0gEPBQZk32iDFERBS7+XKxGioR+MZuIVeAwikAmLiZNiazhyppufu9GgT2z0ezywVLeFZOAIcAY4ARyADAvzFgV8WBSPg8/keAaDp9MbW9hb5IEr9iSdj0kOP5vWh58Yb0HvrzyFaLLQrIJMIyz05nrwR9ud/odnN6EmXIHL2dZrLpRfYMWu6LPnf8OHzMO7HP8PBL14E/98fRd3i4zD42jo5e+NFF6P1xh8VXJcRBkYpyqYbHFKYpTyNl/4vWq+9vuAquepSwRCqNkAvjvQCRmEDiFhRrETqIRQ2hDaCqL954gjoQYA2pJlaEScK6kFwpIxj+/2w7/xrRiOvzL4ePpc68mgpN8FpDCPyAlerLuxa4KU5AtWEQHqY23JtGz8EUa49w/3iCHAE9CLA5mVUnt436eAgkeNJzZLma16vV57HE9FUTtv+Brxxm97q5FCv5ZDUEkfH1Vkxo6G6iKPDonp1RwCuE3V3B73X0XpBS0uLbhtmFqS1r1HRedJC9eTRAxrrmiBgVme3mS4XbNu9akLBNmQDp3wR+OjPgMB+4KmV+W2qDYOU31LOHFrGDxqziBzAPmwMY//vCkXl62OY6DlMEh0hhBJxtOBExKRoPxDph8/SjBDRSdNIobGENEwSjSW1KYQtEP+FeslXkJuEg7eGiaP/2dH55xiETxQEYo7Ccw78CdMOPW6Y+benXIR9LcsNs5fN0GLhEdhQOCk5l6OvSB+VldSMTsfsvg2Nwa2oix2WD0uQKp0oaTz0xx4SJPz2kdUGDAZGt7L67EX/+dmAbbDTxU7KvznlizjQcqqhDT1hUgsa7Fb5IJWWaFikMkpzZloPoLULIpGWWmncUGC4MdMQYERjerei9yxlojkJvWuxvT7KS7/LYcOzJDWkUSq6QPgn6k0OV99vOU++j5SRLOhgIr1DyveLUfNSIo7edACIBfH/2fsO+DiKs/1n95quqlvutiT3boMb1WAMgUACJpR8SQidj4SWkBACIdQUCAkfIaRAEkJL/gECARISwDbG2GDj3sG2JDfZsmX1dn3/v3dPI+2druzu7Uknaeb3k2VJ78y888ze7uw7zzwvNv0COLI6gk4i4mhJHkCK7BYXHn3yWbz1zgqUDCnEY3fdgvGlo40hjq5YjTmzpuG3v3owRnFUxaV04RuAxY2PDp2AN0jXBK3EIovpeOLXrMX5wisQZDt1RRYuVTy9JJghFH4DaHhFVqgXzEVA7heBto/ZO6HP4/FoPPGkzhduxRHgCHAEBhMC/MVhMM12hsaqR22UkQRtk6dg1AcfZcizvm3W+fg8iI2HNDshWR1o/XGF5nqxFRg5N1lDRqd/T9fpqhlTEDqeXAXBCJ+5Yly6M6W+PhE36SWMNuz6grxJG4e0KUTBka5Uherd55Ycga6AAScKpn8xODb+CKaGnXEbWjbrZdXhg75SGyXHWQCJAmZ0GpkXjgBHYHAj4PP5QOp2xcXFWQ8EI47yQxBZP1XcQY4AR0ADAuzeFlulpqZG3uCkjXGmWIpwENj3GrDzjxp66DbVQvzS1YHKSmqJo0U2M8a5+xdx1L3sksQE3brnIElEppNilWVUItdtRuk0KT6QShVJc8MGVVATz9PalRGxNK19arE3bIOeOr1jOVA6H9j9AvDZCync0EzDTdyeKQewOACLEzA7O79Hfg7OuEOupySEsoaUpAUtmCWzpQ33oBRGMCx1fkX/P0S/lySMOvIGbB3VEUJDkL7aI/8PtAP+bsXGjyc9irackUa5J7czRVgJDwxQwrWO2uUZsXSqoc71k8aWVRyRwkLn4YgM+Tx330PIa/3csNbXj7sPja5JhrUXr6H54isQNCgy6nFmrZQeX3di9QvIb/sMzo4jsgqb11qEdmsJGpyTMa7mFT0u9agjOUeExfNeMJ7daoh3A6cRpjIaO6IN43+MBudEwwY6Y0guSpw58j4LU+FX0zgJetBzhhH6jFQdpfUUUz/tDzERNXgNdhu6Puh6SaVqG88m2TXwebMPDX71KcspzXmmCq386sWL5YOHbA1GhOrYLELue4d1pWHX7QsjjlID7ceBVbcBHSeSEEdzgeYqoGAqKg8cxt0PPo79B6ux9NxFuOlrl+LR3/4Fy1avw49uux4Xn3cW8N+fAzv+ndq98+8Fpn4BP/7l7/COXuKoZyyw+I/wBkMycVRtWSC8CkDb4aKotukQRcE3gMZXgFB7hKhqcgJ5l8tmHo+H85zUTga34whwBDgCKRDgN1R+iaSNgB7iaMWIIQiHQhjfD5RD9QKUTtAz3XT1h5ecBe/2bSldN+UXoHS3ynQnKVszxqBi9DBIfn/cxpxfOB/D/vJS2h3R6TFKncCJYGlDmbQBUvBoampKedows14AlB6bCF5EXOXk0UyjPfDaJ8VaCh5QMIGIyLzoR8D14VUQAi1xG1g5/VkETI6UjTsQxoyivlMQ5tdDyiniBhyBQYUAbcLQxs2QIUOyetz80FRWTw93jiPAEUgDAXq3p3ucUqGPmqO1+8GDB+X3P9oEJLsuctamx4ED/9XWqwS0LOlfiqP5VhMmemw9xrm+rh1zC1Ovu7UB1G1N5M+oEqvoGCshE9NRQoJu4z+BUAMg2oH8K/W6Jx8sJcJFNhMckmbk0TFyCv5ne+amdGKoPSCZeBbwrbdlpT7889zUiInmbqInET9jSJ8wd5JBZUIoI4bG+Z1gED+ri7ypIHJ2/u5Q7kL4YYmQQSUihUYIoTIRVP7q/Fklae603d+B3Zc6Jeuqqb+Bz5KfGksNFuXCOhRjv4Ya8U1DcEv5pddmlj2ZtpeZaeC9ymMSUzjMTA/Aws/uhsurXRgjkT+fTPw5Wu3GpvCO7Uurspke7DZgKYKSyqxasnIaaa1JsIgCHCYR89brf46p9TfsGo22BU9KHo9nUH4+1OKUjp30xmKa1rhl9eRfosM2NJ3mo+qW57tQludEKBSS9zrUFtqboTpMZZSIgbQuptT16Ra2pqJ2snldle44B0t9JRE4dsyx80sHqOkgNSup5l+t2qiy3xn4L9qEQhTgIEzQqLycYtKazEvlA2SUaY4+I7SPydR4W1tbuwRwnI9MgujtPkij+Vqwe7Djzl0Y6rSjyGEDajcDq7+fnDh64D9A3gSgaAZefvVt/FMVBfMAACAASURBVOGPf5XVN2+75qtYv3Vn3xFHx5wPzLkTx9q8cqp6tWW+8JrONPUCkDMZCB4Hgp1EVVprSyHAlAfkXbLC4/FkXsZc7UC5HUeAI8ARGAAIcOLoAJjEvh5Cc3MzHRfh11LMRKQT9AxOuxAdVz6ra2pTBZhtU6bCXFoK24RJKPjBD3X1kelKCcdgUHotTvzJ9AxG2j9+/LgcGEv14tgb3rCXWQqS0EsgLxwBtQgQ4ZiuYwogKAMiautzu24EemwiK8DZVHY36jzTk8JF0diFRc4+hZRfD30KP++cI5B1CFBgnUpRUVHW+aZ0iILh7PAMVxzN6qniznEEOAJpIKC81xExkDYBlQcI6T5INrLy6JrvAye2q++tHxJHc60mTI5DHKWN2xEOC0Y5VBJe1KMkWyZb86duSkDLOa+nNtNpQYRiOvRBG8UUF8rWkiqup8fvrFccvW+Ysfy3H20FisuBqrcjn/lkhFBTT4K1Hoy76pCSlLc+ouDJlDxJwTOKENqp6tllo1D6TJKLY9nM5yPpqw0qi3b8LyzB+Ic7lV2smPEnhERjM4COFHZgJOJnJFE/PAme0jsG7Z7Ee5U16vO+qgc1yvLMHd+CNaieIJKqm5VTf4+AxZ3KLK2/nyy8BTMye/B7B85Dq9SdkpmdiWBnJUyQ4LaaMSnOczjyrFzamd43raEmriwALYvf4EpsGYKXmk2kNMq6XD7jLwiLxq21hjpzMH1IrmYhFCLB0bqYxSyYomS2xzAyOHVxm6b1YaziZG/70Jf90XURryTa12P2tGdCB/gYMTleG5vqO+AP639cZUJ9VNabFx1AfkQ9mpGglUqqNHYa59A3b4Fj/ypd0/PBzVsQtLlhoQMDwwrgsJgia9PdzwMn/QDHmgL45rd+AJfTiV/95G6MLskFtj0NkIr91OvQ7JVw749/gXWbt2PyuFIMG1LUkzi6fx1QMAYwd95vgn6gbj/QVh/xmVinFz0ETFiEex79Dd5bsw5zZk7Fbx9/IJKqfvvvAPcogK2H6eCVrxloq0blzGdQtvXGSDtDFwALH0Fdhw+bahplQoiaWZ0jvA0rVJDdBUCSrBDhh2QtA/yVXZhLYv7R3DFXDdc1CbwSR4AjwBHgCKhGYNC+WKtGiBumRGBTrkOyz52Hjo/XyLa5X78KxY8/kbLeQDbI+cftsGxOL62IHtXRZMHlbA8Sx14P++fPQfDAgcja1mJB+aEawy4Zls6OXppJJYoX4xHIRiJFY2OjrDxDL7L0QssLR0ANAux+QZvOlO6SF/0IJNtE3jf8SlQNuShp49lAHGXXA6nP0v3EqMLuTzxwaxSivB2OQO8gwILl2XBIJtmISWmfVEW42n7vXBe8F44AR6BvEKCU9BaLRV6z09qdijL7BK2zut4DP/gW0LhHk6P9LVW9yyxiWl5PohcRR5VihC6rCdNzjSPOpUccReJU9ZpmK75xXV2dTB7Ozc01oLXMNVExtFDVRqwWD7I9JpjO4fu4OPzsEODQp5DJ0rMqv9P/Y39m8QH6rowV2D57FtbD72iZHtW27896WbWtGsOzt10DUzh+1idl/fdnvhQhHhhcpoor4Jbik1XUdEUeuUtvN94xNZ33sc2KqppgUEL0yfhYhWcDfFy89SqIpO5lUFk26yVIGdYfmYoVcAv6r6uUQ5WACmEBaqUxsIoCnGYxSuFbTUzc9dG1EHwNKbvSayDZ8iF+8bVB+dnQi5naet5ltwZtzbtSqlIsm/kSJAPvm0REXjCiUHZT62FQiltQPFNZL9tjGGrnwwg7JWlyMOBC9yhl/DkeaZRiSGrWy64Vl0MIB2QGYXDIPHTM7BYqirxzSN1ZH3RO1izhX8hB5N3O8FJ4TVeTyqwESkzKnpyhq9uPrl0Jr6dbYTsvx4K5wwoibRFxtGBKfOLoxscAfzNQeiEwajE+XL4aDz/xBzQ2t2DU8KE4dKSmO1X9mj8DpfOBkgkAKehTCYeA1lpg8+vA4a2AyQKc810E8sfgW/f+DJt37cHiRQvx8/u/B6F+V+SQ05DZtAnfOU4J8DcBn78E1O3qHrunFFj8LNoDIaw5TIfo1S86kj2XIwRUAYIgQpLXGyag8CqgeRkQOATPIF3n6broeCWOAEeAI5AmAvzlIU0AB3v13UsWHepYs2akEgdaLgzkFPRq5tz1k0kQOtI7jauWOFr3k4dReO99qL7iK+j48IMu9wS7HeVVh9W4m7U2+4YV0TEjeQlq1DXFU3VmZrpJjZF9UfoTKnRKU1Z0yaJCp0eZb1nkFnclSxHgCm3GTkwyRYUdY76Fo/mnpuzQbRYxNc4GeMqKBhkw4qjWIG2q7mkTm0phYSQIzAtHgCPQPxCgYDKtLbP9s0ukUQr8c+Jo/7iuuJccAY6APgQYcZRqKw/5MBLp0KGKdKGk9LLlSU0dqSGOEmlSjZ2mjmOM156gjdPU4VwiskxPQBxVNum0dBNH7ZseQMecB9JxL03F0cwRRykWQM/BZIpIaQ3cwMqDUnH0R8OMQ3Dh1cCVv5Hbo3sBEcoZ8VP5XUn8NK7zSEvpEqgT+bN85gsIU5pOg8o5W74OSqCdqhhNWGX9TRPegwv6yXNhITecN/Zq4wBJBUQW/Z3URhkhR6mQZrSLS7Z8zdAml818EZKQ2cP8pcIGlKBCt9/E9es6YEGfN9EJmHIBcyFgn62qXXrmUEyRxZBiK9Hz1ly/VVVbWo1IlVi85N3UCwWtDQ9y+1QKo7HwfDT1KXgtnSQxA7ATBQGLxw6RW0oVk6Q4hZIAWV9fLx9wYAcgmDuDgSTJxkoH9klAJt6YKSarPAAy0HGJvT4Io3i/i3fZMsXa0q03A1K0oIJk9aD1jOe7qq2va0co9RIj5adjnPApilCV0k6rgWByQsq7PKoajY9iZ3StELlW78GmFbfsRMjc8wDfcJcdU4s9kT4b9+LY8dqeiqNEHO2oBexFwPSbEQp58JMnn8Fb73/Y5euPbrseF593FrBnpawkWlNbh71VByGKAsZNmYGSsROB5mORr1AAsHuw4/N9uO3+X6DDH8BN11yBq/9nKXBsI1A4Fe0BCRu37JRJvrkeN6ZPmQAc/hDY+/cofEiBtEKgrA3qHjFsfRI/XT2tQMXuNPaW4UDgSKS/wmu4YrbWC5rbcwQ4AhwBAxBQd3c3oCPexMBEYJPDknDpZyktxZhPNgzMgacYld4FpbJZyWxH6wPdcuyxXR6+8Avwbljf9WulNHy2KwmovShYsNw6eQpGf/CR2mpJ7dhmEt84Tw9OCr6TeguRROkFgBX6P30RQYFSOmdbYanpyDeWsjXbfOT+ZA8CnGhj7Fy4l12cMLCwcfyPUO+cnLLDTKbVTNV5ponElE5VzWnuVH7yv3MEOAK9h0B/SfPG0jMrVfh6DyXeE0eAI8AR6D0EKAU5UxVVZhhRKsjIJA5KXf3vpZHU0SpLKkIoI4qlslPZXUIztcRRu0nEzPz4iqPKxhlx1PHp92Bqrkib+Jpu+l09+G1v9MpDoiyYoc7Dx+HO77SxKRMlOolAFMRcWJS9aeppHP2ZOEprI4fDAfosailGxFG7+iOlUVIc7SwUB/L5fL2aQSRTxNEPp/0WfrNxirlqSYFGp1xmczML/0aO0KrlUomyHazE0Y+qavwdEozLgZ1kBs7edi1MYZ/uOYqtuGrq0/BZulO8G9ZwTENThRVwI4XqqLyZIiAMG0KSE2FTHvzm2QnJnlp8TaVgaKv8G6yV6WWrS+RP2FYYNH3xlV65PrRg0p9t1ZJGvaNnIegZAsmSg8+k09EIYzMrnzayCHaLKeqAVDxcSVHSZDLJoh6xapIU2xxsKdmJyM2yRiUihRK5lva5Bjo+dD3QgZq8PH334ZzV34LFezT+x1kAWha/EfU3Uh01okzFMriFiOiCEUWwlUJyLerRFH126BogfNJZmy67oxIROaSeZd6wfOTmWIFAK45VbUtMHKWqw08DRl2Cvfv24zsP/hI1taT0iW7F0cq1QNkCvPT6O3julTdldfgbb7wRl19xJdavWoZCuwib1YLqmlq8+Pq/sHbTdgwdVoKf3X8npk8eB+x/Bxh7ATZu3Y37f/Zr1Dc04ewzFuCRH90BHFsP7HquewACUDnjGRwS7PAj+QGQcqlbIdYqbkQuIteMksMgyEeXIhrkhJSsOkrfC765Lzc3d7wR88zb4AhwBDgCHAFtCHDiqDa8uLUCgY0Oi5TqAjKNGAHX2eeg+Be/GlTYqV1UbvmTHyabAM8oAWPO7KnMmEh1tGLsCEjeSGC8RxFFjDuSwXQsvTiTlePGItzeZuh42EYSvSwS+ZEX7QjQizThRwRRetGkL62bAtp7Na4GbRqSOmq2q4MZN2Lekl4EaMOLAm0UOCKiNC/6EbBvfhjmuk0JG/h40i/QlpM8oEr7vQuL+26TlxOJ9c8/r8kRGKgI9JdU9fx5NlCvQD4ujgBHIB4CdEiQHW4ktRgikFJh5NGysjL551D7IXgPvKAaxLBrdLdtHh2Iii7i4V/Lv4iyS9R6nPpqHVlbq05x1GEWMSMRcVSxj+nsTFVvGHF0xeUApazUWfQQR7VsSqsljjJ1LmUqT51D0lytvxJHW1tb5ThbnxNHCfG5XwVOuwEYO68Lf+X9QPOkaKzgfv8StWJMmlpeO+lnaMlR3Is01e5pfM7WqyCoSENuNGGVeXKS8E9YoJ+UGJQ8KCi7JtX2RJooZV/190ltNJFb6jPHqhrYqbvuhMNfo8pWjdH6cfej0TVBjWkaNgLmC6+AKKHyB5HS74puwFwAuE6L2y57rzMqm4Sa98RMEcw73FPDjiW/HpRKvGlcNAmrSm8sTsT/iqrTOvUcSNbomOUuaRGaUWKYW7NK8lDssMn7GnQgIlFhz2MiwFFcm2yJMEnXJRHiaC+Hl8GFACPG0qj1KqqSauvw7XfB5Eu89xy7jl9XR+nq08d6vvgKBCMaIlcU6eljPVMSR+lvavf5le2s+PZ2hCyJ9y+WlHbeE9qO4lh1Fa679V7Y7Tb88pG7MbokF2CKo9To2u3ABfcDZQvxwj/+hV//+W/yIUlSHP3SkjOBTuLon//+Jn734qsycfR7d92FM08/HXff9X001tfJKqQdXh+aWlplaublX7kQt974dYjtR4D9/wGmXodPN+3E9+77Odo7OvCFxWdEE0c7mZ1hsxP7pz6BSsEJMyQE4qiOmjqpoPOKHF2k9WLxXwp4uqmjYVghwg8JZggg9VoTPKW3DLo1XfqfDt4CR4AjwBEwDgF+EzYOy0HVUjKl0WRADBQlzHhjPHjaAoxevRb25/8H5r3dKeMT4bH1L35Z5IIVR7EAb70EQRTgHimgdLEZCYmjQwsTJhKyzZ6DUf95f1Bdj1oGy1LEKNVHtNQf7LYs8EUEKo+nM61CPwSFXgIpSMLV/YyZPCISUzBqoBW26ZwqIDfQxp2J8bg+ug6Crz5h0yun/R4Bsztl1wv6UB2IKfZxInHKaeIGHIFBg0Bzc7O8adMXpBItIPODU1rQ4rYcAY7AQECAEeaVSsu0cU6bpiNHjpSH6GtYDX9T4oNNiXEQgMKre/654f8B4dSHU+XUwkXXDgSY447BteIKCGG/vvFJQMuSaKUiNQ2pVWGV2xKABYWpD6OpIf2o8U2PTW8TR4lgQuuZggLjUupqHbf7vuGK3NBaayexn7wkQiCddoGsPEtjVRaKDWViHZcpQtiW0u+iNvckwwA6e+t1MEkJhAkUvXwy6VG05kTunUaWecKrEGVyn75Copu5pd8aVPtbK/YfCwXDUmKpL4OJo3MqHkVhyzZ9ExSn1u5R1+Jw4WJ97XWNLUI8USqXucwi7CYB5W6bvrYNrkXPEFp3UKw0UfzcaIK5sHT5oPosGDxlcZtTqzRKlTtK5yKYNyyqne3SeWiDPmXHeA5NKHBjTK5DFvRIJohC613au4kV+qDrkoQ0mDp/b2DI++h7BIxa01I7Iw78FrbGLQkHFUscrWz147g3OqW9HkSmCcvgQpqKo3SIoODrSbuPJY6SsRby6Lr/eRPNQ6Yl7UMmjob8QOthNDbW47En/yg/L+64+ZsodJmBTb+IpKpfuTbSzpi5wJcfQaM3hJ8//Rxa29vxjaUXYv7saUDFGqD8VLz/0Vr856N1sObYceGXL8W48nI88uD92LlrNwKBIEwmEePGjsI555yBSy5aghyzCOz5K+BtAGbdir2Vh/HM83+X7y0zpk7ENV+7FKhZC+x6ofMglABJEFA14/c4IDgQjCGNUkJK4vUW2cwY57Zic0MHZufbETncJ2Ge+DpEia4DWr5E1n1h2BEUhzUUjbmooPnw68c8I5cax7LXc5HxOhwBjgBHgCMQ50gAB4UjkAKBHYsXdfg/WdMz35UK5EwFhSjdtUeFZf80oeDurGus8iJJTMKhOvxJCLU7Q0kH6RoqorUmDNHhgP2U0zDspb/J9gcWnITA/v0J6w5kcm66V0Wm0wyn61+216+rq5NTe+k9lZhN46OTtkT2oNQsA5HwSFhXji+FY9EiDH1WkVLCwEmga4FtMMmp/+jVTxRldR/6zn4nvwiGuzcCcnJy+o1CLSOak9ookQV50Y+A68NvQAgkTkG3vfRWBIUc1HtmwBRsRcAcn5jel8RRRiTuTaUa/YjzmhwBjkBvIUDBc9oMpI2ZbC38IES2zgz3iyPAEcgUAsp3f1q70c/0nqL8f/vRVxDy6VNRk3ImQ3AuiHafE0dlPFwrvw4h2J2eUOscZ1pxlPwZ4bBglCOx2lZTU5NMpKR3V/ZOqHUc6dj3NnHUKEJBOmN23z8msomeiSKagJ8eAuweOU5B8SC6F1ChsRulMKh03WhCGGv78+Ffx8Eh5xuG0hk7b4Et0JCyvU3lP0Cde0ZKO60GCwRK1Z2eFJmn9PZBRZZ7r7ImPcA0TtLE6hcwuvZdjbWSm68fdx8aXZNijCSA+LAifVeks2VslKSEWAELiuyG+mhEY3R/SRZDN5RgLogQLnl/UH0WjJijZG1IbyyRIGkjtreNPxVhV2FXsxtwCYKS1TBXR7jtmFLkkePsbW3a1lr0/KNrcsiQIYb5wxtKHwHXB19F61mRfd9MlEzs5yW7d8Vbx2vJDJAMg9nCO7ChRR9MlhLAc0HKuoQXFWWmQsdfroBp36qUddd+7W20FE9JapdjNuH0UUURmwP/BXLLuvbNZEJ38wFg22+w66b/ys/CKZdZZBVRLLoFOOnyLlt6rxUCHcCWfwInXw7k5kb+JpgguoYCghmth/ag7lg1vF6f/C48vKQY9oI8IOyN9H1oOeAoAWbeCuTkR7dNfVb9C4Ej62Hx1yJsysGK6X9CmdSGCsEZf4wSsKAzU9y6E+1Rq7v5wt8hkcKoZcg+z8hLeRr6lFcTN+AIcAQ4An2DAH+Z6Bvc+3Wvm3IdEjoDbFoHMhhIjcoA7+SvWJCTJ8DXLMHmif64bXsxgJBPfaxHzYHhwYCv1mtOaU9Bf1KZjKcykE67g6EukSwpuE4nVUm9ZSAUSq9B1wKRRwdiYfcio+8LRKIkxd6G+SdBammG4HKjfN9++eWSfk8ES0YUZSki2XfCmzbg6HvT9EkYUXUYVqtVPlWZbYVe1tnJbEpryYs2BGx7n5cr+MZ/U/6eijiqbH3b2NtwLG9+jw5zTAJm5ffdZgBXrNZ2DXBrjsBgQYCpyfSlSlcqrBlxlNZy9BzmhSPAEeAIDEQEIoo23Ye9ThtVCLs5/nuGJAXQcewthLzV+qCwjgHcZ0fX7QPiqHvFFUDYj2DhLHTMvl/fWAyu5Vp1NQR/k+5WtRBH19d1yJuSYY2pK4ttpqxRpYsH1L7hxXT6UjeGcSuaTBhXfTzun+gdv6/jPK5HJkLwNhs7ZmVri+8Altwlk0epUMyC1kWkrJSJYighLMbBDePvQ4MzlnSnbxQLP/sBXN7DKSvvGn0DqgsWpbTTahBJJ64+Nh6v/cFEHE2aol4BDqWiVZVbW+WEnbz3IeS3fa7SOrXZ+zNfihBhlJsdSvnQ1E30sOjLQ8axzhChj+6rFAtNpmjs/uBKIJQ43bgWGCSLWxIv+mdiJVotjXFbhF8/VxKgXUCgbdJZCNu7symtla4wFM28HAvmDivQtbdFz7uGhgZZXdzoOHwqkrShIAywxmi9oGXtq2X4LD19qnuRljbJ1vnJbRDbDvWsliJzwPq6doTSeOTPE16BqHHNID9akqSmjx0EfUbosxJL+nf+aiHE+sRiTu/fvi/yXEtRhrpyML04Fzi+EdjxDDBqMWAicrkAkODG0TVAwx7suvNT+I55YbIKsBcIGH95MTDvf4Ci8u4eKlYDuTVA4UJg+HRA7DwUZ3EBZgcQ9ANeATBZIJPgHQJQtwOo3QQ07utup3g2UHIyYOrUCpNCQPtxbLDNR6NleJcdTV15IuIoO+QBgJ7Hn8pKo8B4k695zJgxualw4X/nCHAEOAIcgexAIPWTLDv85F5kEQJ609TTEBiBaf/JMzF2w9YsGpWxrsRTByg/zwz3SFGOB2x/yfgNW6PJYcYikh2t8TSd+uehP5AitI6ONgroFCFtkMSmbtHaVjbas/uQYDKhPMEGkRa/iRRac+VlCK79uEc1rfcfCqBSSh0ikMqpGhUv1uxnInnTvPSVIiwpxxGplRPNtVwlEVv71p/BXPup/P+wczTaFj5pCHF0SI4ZZS7jTuprHRkjjtImgFJFV2s73J4jwBEYWAjQWoKeFZlIc2oUUuz+Rc/eTBEkjPKVt8MRGIwI0KZeNpPP+8uc7Gvx4YSve5M/P8eKWSV5aPYFUNPmlcmF02ijTlmkIMKBJoSDTeg4/i/1QzUXy4ouCNBm3TWRer1MHHWvuBwIR1QTs4k46lx9A0TvCfVYxloKYmRzU1GUG+pVbQHUtEdiakSOSphLK/b0dRcpSYAoAPMK++5AmhpwKoYXQzKYPKr1vV2Nn0bZOB+fC7ExNYExrf7sucC5dwFn397VTKbe7dzLL+1xHaflu6LyugkPo9lRZkhzJ+97GPmtn6lqa8O4e9HgSq6kpaohhdE84R8QkR55NwwH8kpvGBR7XO9V1ETys/dyWfDZD+H2HkzSa+cNN5b8mUAFY+W03yXMMqNvaBIWFCVQQNPXYFq1mMIfxTOTiRU4194OsTUZrtrc4KnqteGVyDr85gWSoJLQS+npQ45cSFY7BDrEEg5DMnWnIVwvLUUIiRXOtXpsEUUsGlMsV9MjckDXJsXgjX7vyAblcq1YZoM9O2RiNHGU0q0rs8Mp1TO1jpsOHtOeEMWRKBbO9nAKDj4PT91HPZpLNpaqVj+OpZG2fqywGUOhJZupgNrwF1NmT1S+i1N2PYqbxVOLdj1UDsEfIUSysu6rb8DnGgqfM7mS7yhPRIhnfIELJtoHI9LoXlJd71l2fW89fDUdUX+wOCOp4KkE2wH7SAcm/Xgq4EjyPtMRAHYdBMw5wISxgMcKBNQpFS+b+SIkeieLKeTCeLRjH6jf6AUJEUa317WhTRKQIwVxRvnIPlixaL3CuT1HgCPAEeAIKBHgN25+PWhCYHOBW5K8Xk11lMYsSEmEJtHtQdneKt1tZWvFYzddh5Y3/5nUvZELTaB09UYV68RJGP3hmrjNVYwskX8vBYNdxF2j+u1v7fBNc30zRi9L9NI0ENO60yYBjS+byR56Zm3/zKkIHotOu0gvdpZRozB2/RbNTVIw6tjkcUAcNQ75hbEmksZDb6EABAUimFopI5RSe0TezM3t/YOJdrtdJq2ST0R05UU9AnHVVdTIZnd2QYqjzfYydNgiwVBW+lJBQpnuVE9wVj163JIjwBHobwj0J+JopsgR/W3OuL8cgWxCgGV2IJ+SpTPNJp+z1Ze9LX7U+aIJSE6LGW2B7t+Ny3ehNC8+uaTj+L8RbK9QNbxubowIFEYU9jURR3MUajGuM1X1GWvElMokixutZ77Qow37jl91/a5j2nd19aGnkvPjb0NsP9JZVQBEEySIETUdUw6ENEiltBmtJt1l7HsDpZ6nd8y8vDw9Q+qTOvsolmewGmZWE0efXgLx6A5DsW555Gjc9ujdjjISEfkhUwdFtWTc0Dro1ZN/iQ7bUK3V4trP2P9rlDSuU9XWhvH3o8E5QZWtWqM5wtuwIv14y2BQHdWWoj5N+U7FBI4/+jeMOf4OBDkFbszM6uwmESFF7XXTw06RHjf2b0SgooPhbE9Adx8pKtJ6LhAIdB0yVrOmy9n5FCxHV6TtEieMpg1hVwPBVd8/bjqxKToYqWi+ZfaXIIQCEPwdEMIBhJzdaenjebFDWoJWFBjnIIAzRhfDZhLlWDXFrLUU2gOhmAARR+W02AYVThzVDqQydh4YeS68k27uasT5ya1oW/iU5kaZ2jGrqOY+lKgT9o5KayW6VmjtRPdS5T5J6ZYbelRPRBxlGez2hIlwqF92dAH+DvmMWaomTLmoDZyu6v1aqZjLMEyEnfu+4XLnq65fIw/D5069HnNYTDh1ZGd6ekLs4LvAxl8knN8d316LQFNq4SlHmRsTH5qd+DppagE27wRmTQUoC4dLfRbJTyc8jKa4h5QkjBe855eWlv6XrUvoGjFJYYQhgI7+jRc6AqWlpX2n/KH5k8MrcAQ4AhwBjgBDgBNH+bWgCQG9aqOW8nKMWRNRH6OSqRTKmgaTIeN4aqPxutIZW0nqtWC1ovxgd2C0YlhR9+kypwtlFQcyNOrsb5aTfvTPETulmM7Lpv7eM1+TCB/0AjyQUtYnuw+xzSLaIKGgZs3VX0fe7//YlTKe0tUog0eUoqOOSKNxiuP0MzH81dczNkm0wUeEUvInndOxehxkaX0JIyK28qIOAaXaqLoaia32jL8TDXlz0RYMyals+pI4yhVo051NXp8jMHARYIoy2bxOYhulnPg+cK9DPjKOAEcA+LzZhwZ/6g30YocN9HWktQOt/iBGuO2YUOBGsOMAOo69qQ5KCugU2YsGyAAAIABJREFUdCqNxqtR95y6dsiKUgB6zlNv32npXv4VtCx+LW69qINcirSRpIIYzJ+OjjkPaO7PiAquD6+C4G9JrBKaohNVxFEBWFAYvTFKm9+kktSfiKOVpSMR7ohWG0p3DrKZOGp/7gqYK1alO8Tu+gLQ8nB84igZUYyBZZ7JBHk0mkBt3LCopZXTn0HAZIy64qTq5zGq9j1VDq6d+FO02MeoslVrNA3vwSU0qDVPaBdGDvJKbxqw+1xrDx4/2hwMp2anaEBy8qHnYPcfQ06gDrZAE0yhdpkXGhJtCJhd8jUWEnOQZ2CKeubeslkvwWjp1EQZanorhTYjzrExqn03jHvwWsM8BvOmNFrOfipfQxVumgQB6fXFSelo7RPPQMih/hDKfmkOajDeUMxPGpaPghwrfD6fHDPXUlj2NY/HI5MA0y0srbfW6z7dfrOtflWrD94Q4A2FEQhLMnmOVPElYhbGWZfmfPYHWA7/t2sYofypMDV9DoQ7D7ulSPmeaPx0HyISH2Vx0yvCQdcVixvR3ggdtElU3O9fErWml0QLmhf9v659JdpTIcIofadC4iCU+W9Do7brlvU/RfgAHhyPckepU9GFeSc1VbSVQnItUnW5EHaEGymrEoaJ9qHW13XAdXQLmobOVNUuGY3NdcpKozj4fkTxc9tvEtb9/Meb0V7Zoq5tAZj94hnJbX0+QOtnvRPU92e+3OOdzSKFpbPKh8us84qKir+Vl5d/lf7/cdWRUKskiueWDR2wazF1k8KtOAIcAY5A/0aA38T79/z1qvctLS3/2FtSsFRPp7HBSUZqssxfiDFvakgHpqfzXq5Te+/daPrjs7oD4em6mzNvPqzjJ6D9ow8RPBid7iSbg8TpjjtVfXrJocU/vSDTyTFe1CNAL059pfqo3kv9lhRkIYIivVDTOAdCSUVgH7m/GseuvQqBFct7DFccORLi0GFdvw9uWN/DJpnKsdH40Qt7Y2OjTIJnBPBkQQuj+ucKxfqRdC9fquLob+L2JVsBJLMdbQsTB1L0e6evJlegVY9bzc03YujvnlFfgVtyBPo5ApTWilQX1G4O9vZwlcQIThztbfR5fxwBjkBvIrC7yYumQHSKczX9MxVSf9N6+Bo+SVmFFG6EoiSkUWqhV4ijl6Fl8atx/XV+cgvEturI35TE0c4NXv+YpfCN/0bKsWbCIHaTWXUfRARc/EaX+eb6DvjCPfkdTrOI6XnRm9xEHKVndX86LFo5bizCrSo3jlWCmM0xwZxXvw3LVmMPpSZSHGVwKQ+YU1yIyBJGFcemH8NUv92o5qLaWTbzBUiCybC2T9r7CAradqdsb/WU/0OHNaEQX8r68QwmCquRj857la4WuisNZNXRT6qOhFskUfU+3ty9D8mEUEuwGaawHxJMCJpyZEJo0ORCSLAiX8WcpzklCat/OO138Js9hjbvtpgwNTd9Ipxep/qEOErrkUuXq74u9I5tsNSTXj9HSqWE2DZ1CcLWJKmh44C1XVqCNgNVRycVukFpryleTgqiWgvFL0g0Qi+xUNkfxRdIbIHaIxXTgVj2tRApVII/LCEoAeGUUpfRKNAHNMdiwuz86OvG+fEtnev0MCCFgEBr5KuzhB3D0XbK05ogZeRHNQelaH+UzR0TEaG1EJE8KQaeSqWZ+irbemOUf0QcrZr+tEy8pDgUrb2Zyjutsaht2p8l/9RkEIgd/MnCGzBDI+lUdAH5lyXFkQmXkBH5ToWyE1IGRvqc6fWXdTpveAFybRZg15+Bz/+a1Jet169BmFjIKop9tBOTfnqSCssUJox9q2Dhrh9/PxpjVeYlCeeWD+PPnPQR5y1wBDgCHIGsRYDf5LN2arLPMb1qo/JIBAHuSy9DyW9+J/9YvfRL6Pg4OrU6BTAPLTkL1nHjUdLPCQepSFuZml0ijXo/TZxiKJuDxJnChLXL1QP1IcxenLKVDKFvVD1rETGRSMUDIchxYOHJCFRVGQVNVDvmISUYu21XRtpO1SgFtmiOiEAaeaxE0spl4trkJJtUs9Hz744N98DU+BnQea5aewvRNYKFc9Ax+750mzGsPqnR0HXBFWhTQ0prIDnWJAgYd/RE6grcgiPQzxGgtRLdGyiwnI2Fq+5n46xwnzgCHIFMILCryYfmgLqNNta/SRRw2sgiWE0iOo6/g2D7PnWuFWYBcfSDy9Fy1isJ/e1SMYtDHKXFWshTFlXX1FKJROkl1YGizko3cRSI8i8RcZS8iM1U0C+Jo1MmIFxfpw5UlVbZHBO0/ecBWNf8QeVI1JmlIo5SK5k6MGpUCup4I31/1svqAFBpNXfvg8hr25PSeuW0P8jEQyPLWGzEUEHlfVdFxwOVPPp+ZY0mqtKSLV9TgZYWE2Pzpn06/kE0OeNnNtLildKWnuNz8uMr47HYNsUoMvXOxrJ1kU9asialozhaOfOZ/5SXl1+gFzNerxsB6Y3FsjhkqtIy+yJZS1JL2YSL4JfUp4hO1Pbkw3+Gp70CruFzIU6/Sbc4CiMM6snslSglPf2elCSZkrcWfPradlujF/5QWM50JSuFstudAbc9amKkx4EhDhtE2h+3yEKNMDUqD2sQXzkcIY027wfqPwPqdwCk0B+z9k2FFUsvz/ZKiFhMRE2KCVFhCqBE4iSyKAmoELmT9leG7bwXPtcEBKbd0mWfqr8ewhEmKxrP+GsXobnw4F9gPRIRLQlZ8nBgymOy0i0p3lLRQh6dI7wFK7QTpSNjEIDCq5MOh5FumToq23ci/D4PWtXcHhK2T5kuZpXkAd564D+XJ7Tbes1qhDUcgrQOycHUX81LNU09/84u8iT3vE8nPIgmR/dz2oYwfBDBFUW1w81rcAQ4AhyB/oSAtlVufxoZ99VwBHYvPvNwxycfj0inYRakrJo0DqHGxKloBJMJ5dXRsvPp9NvbdfefdTqCu/uGXJVsrILNhvIDRwyDI9sVlpQDzVQw2DAws7QhemnSEvDK0mGkdItOD9L1TMRR9jKdslKWGuwbMQQIadswTTUUwWpF+cHEad5S1Tf67+xUNUshb7RaLAVOKJCRiZR1RmORLe2luzG2+eurIIgCZr1wujwkyexE66KXsmV4YIcP9KSCyppB9JIjx265GS2vdZMYbDNmwjJqFCyjx6Lw/gd7yQveDUeg9xCg1Fu0+ZKJgwxGjII/04xAkbfBEeAI9AcEtjd60RbUpjhKaQMpfaCWNPVZozj6wRVoOevvCacmKXE0Qa3+SBxl+/rKVJUDgTi6f850BI8YF7+jKc/b8bmccpTebbKxuH/UnfnECP+0EEdpLUcHVY0s6RDCkvmxYuZzsmKkUWX+5z+CpyP14ePlM19A2EClU+b/FGElPDimbTiCAEHq5Hmx3S1JQEjIC+WPvSrCkBlA5b3KYymVEJXDPXv7tTCFjFPQNRrKXaNvQHWBuvTBavsmks/8wsRKkCyFc6aIo8zPuro6+V4S792QHYhX+uBeRsn9VDAW4wAhLOVqo2qvj2R2Uenpk5AFvWPmIJA/HBAi5D+1ZZ10GSSorzO78hdwdRyELdAgq0v7rAXwmXKR17430uWQk4BTH9UdsyaiIF2LdB0ydUW1Y2EE6djrOxGhVG27vWVHCpK0l6D8DGohL2r102ExYXKhB1IoiKrKSrh8TGG7+zNvEk2wWMwoyM+Fx925PmuqAKreBhr2gJRHqYjt3WtCyexA66L4h0iIPErETIpTkYIozTfdkxgRkgijpChKX6yw9Yra9wA232Xbboy+fZms8rtJzu6nYalelhAuyexC66IX8cmJdtU07Bn4DxxCs9Yp6LKnj/bx8IWq1HHZ82Ls9ltxJG8hdo26Xne/VDEvx4K5wwqA+l3Ah7f1aGvvT7ch2OCD96g2YqzJaUHeSQUYfePE1P7FURVNVinqkJIALCh00HXF+USpkeYWHAGOAEegXyPAb/T9evp61/mmpqaDFcOKRqXTq2XsWIxZuxGpFDnNI0Zg7MZt6XTVZ3WJVHJoTGRBny2FPuiC3Y6yqsOGukTBECIVEokrWzfLacB0MoyltuYpOtVfAnTCjpQ4iXTbG6nB1XuWGcuGhgb5JVpNOo/MeGBsq6nus1p7y1Z1kkRBK63jU9qztOQUWKENJF7UIaBUD5Js+RB8iQ+IxLa454HNaNvXAjHHDFtJDrwHWlFeY6zCjrpRxLdihw9WHTzeI71QOu0O5Lpq7kG5116P4p8+OpBh4GMbJAhQYFmpnJBNw6Y1HK2F+WGIbJoV7gtHgCOQCQRIMahdI3H0jNHFsJlEtB/9O0I+dcQlEmmRCvpecdT1wZVoPev/JYQyHnE057Pfy/aWw+/Grad2w1jP/LlW3yBXEzpOxBfrkoFNTp5R+keKo5Q2dH5Rt4qXvPnfmWKS+iqxmVDqsoLiQBTf6E8ZRg6cMheByko9UCesU7J3v0wioDUBqYIpSQOGdqSzsaTE0XhkHtEMyWQBLDmQrE7A5oJkc0Oy50Gy58L7laeSeqLMNEJEEqYypdP9HtUyRRxdNeUpmUhkVDnls7vg9KZOF2+00in5XypsQjEqIco6b52f/y42eCfLQd69UlLDk498oKmOrqk6EmqTRPWsMwCn7f4O7L7sFuTYMO4+NLgmGXUZy88VIrZkc6FnEd2DlUqPro+u1RQ76x6fgNYlbzzjdrtv6o0xt7S0HHC73WN6o6/e7CP4rytCJv8Jxeer8wbU9cwR0D7lbCDgQ8il7777qXQ5wjH0OKYe6vTWwBT2ImBywWstQNDkRH6rUo0yDhr2YuALf5P/oHefi2LppBBKX2oLIwuSfTbvA8YbD9s7INJk7Frw0xPt8hMoE8VtNWNykQe7d+7Eow/ei/bWZricjijCLlv+0u+nThqHc88+DTOnTQJovfzZi0BjJ2E4noO0dLYVofW0Z7v+SuRYUhqlQuIoLA09/UwxK4oNseJa+TUIwXb5x2DxXHTMvEcVDIwgH5uqHvSoUnEIJ+wYhrZTfqtacXSS8CHyUKPKt5RGohPIT6z6SfXdyy+NqMB2lnTXP8NcOZhWnAsc/iAypy0Ho9z8/IHNaN8XUZjVWuxjXJj0kzlaqyW1/3jyr9BmK4nYCAIWFNqrPR7PSEM74Y1xBDgCHAGOQFYiwImjWTkt2etUWunqVQ6LLsq8O+6UrQvvVrdYVdl0r5gR+axusrHpVoxwPFtJX0aMLVUbnASWCqH4f092Slpfi9ldiwjQRJSlAAJtIAyEooa4pXac2XwPMVo5gKclV3tVqLfL2fkkLEdXxq2w+wcb4K2OBKqUJdE1R9e1aLMh7POhN65LtqEYCIex+mAtTs7yzQj1s5JZy1T3H1rvZRM5OLNo8NYHOgLZrLDB1sGkNEGqE7xwBDgCHIGBisDWBi86Qtq2fqcPycVQZw68dSsQaNkRDY19WuTnjp0R0hL7mX7nmBttW/ec/DOtb+Q0l+yvxHWyTwYkPyAFFF9BSOEABFB6yCCEwm9onhbn6psgehXEIEFEy+J/dLVj2/t81/9947/Zo33l39kf49lpdixBhdhNWKUZI4Q6NtwLU2Pi7D1K4iiRRGOVRXuqRkXIZiZIMAkC5vSjdfyhs8+Abxdde8YV9u7ESAWkPJoOedT234cg+NsBX2vku78NQqAdQsAL0M9BH4SQD613b1c1CNvyx+BbfJcqW6OMMqnMnini6LoJD6PZUSZTKace/hNyfCeQE6yDNdAEc8gLQQoiLJrR4JyMTeV3p4Tq9F23Icef+tDmslkvplbNk4hjICCiBZqE7CkB88XXUCmdhHLh05Q+ajUYSOTR96tqiOutqZxU8VMUtBh7/9DkgArjtRN/iha7sTzE2GeCCjf63MS+6QGY67dq9kMy2dF61l8PezyetERe1HTc0tKyTZKkUR6PJ1+NfX+x2bhx47g5B+5KwsoDJJMZrTMuSGtI1h0fwRpojK8eqrflC98ELE5Z7ECplq1WXIH2P6gMFPEMvTBqUbzU0wcjju7YuhV33XoTfH4fhhQVwuGwd51zCoXCqG9oQltnrGbokGL877VX4ovnLgJObAd2PguEg0m6l9Byzj/B0tSTIcWxaX8rkaKsfcsjMNdtjFIL1XJ4jO0Zlm67GYKkL+sd9adW7dVQ4ihDMgGB1L38kh4i0NWFZ6WlOlqa58S4/E41WZrLf18CBCPk3s3fWKVXdFquL1pFzPzzaXouz4R1Ph3/AJqc4+W/TzT52seMGeNMZNxcs1KCY84aj8djrBOGjog3xhHgCHAEOAJqEeDEUbVIcTv0Bmm0B8yCgHFHT/QL9PcNL4bzvC/A39qGwEcfZo3PuVddjeLHfpk1/vSFIyzFMKkHsNTWfeFHf+uTSBDxTmL2t3Go9ZeRDykim+rkLCkLK09v0glOeiknUgZLAULfiYBIGxF9UeglvmHqBEO6znaCF32u6ZS1UWpvTF0yE6ojhkxIP2ikaupEWMePB6UpL3roJ3Cu+w7Elv0JPf/snk3oONga9++CzYbyA90peZSERFNRMUInaiPKQpIEwelEecVBHFpyFka9/4EhSDHV6iZfADuONWBGfuL0Z4Z0OEAaSUUcpWH2BvF3gMDJh5HlCGQzcZRURGg9Rwdk2Noly+Hk7nEEOAIcAV0IbGnwwquROLpgRCFoU7f96KsI+Y5G9yuYAfNQwLMktT+dxNEoQzmlswAUaCeFpu4QcH787ai0lZQ6VUkcVdNGb9q4PvgqhJA3bpfKzWrnp3dCbFYobSqUJlMTRylbRPxQtwUSTipKuO/Zm1Co6uvwF8+Dd+MGVbZqjQruuBMFnQf06f2Z3ndjyaO2ZY/CuvL/1Dapyk5NynhVDWXIiL3/Gx0z1EUc7cG1VPyi67NA7EwxpUJvu20Y1kx+PCVqi7bfCEsofqaVfUMvR4e1GD5bIRqd43sQR3Mspm7CQ5IUz7FOkNLzBPFjWCQiTnSyIhU+RH4T+Vcw0edW8bmO8ZVIqlKwZyxhIJBHd+7c6aq2F2qWIZt86M8YWbc85dz3pcGHU5+G35JnnAuShAXF/ecezwZuq/wbrJWvqMfB4gLcYxCwj4B38s29ljq4ubn5c4/HoyIfsvqh9KVlZWXls6VbbkiZfzpsz0XbpDPTctVetR7mxpg1ZlotAlj0FJA/WX6OK9WyiRBKPxNhUJmOPbY7OkBC6rf9SYk9Xcio/sb6DgTCTN06tdJ9un3SO8Y8ZwO2bd+FW77/IHx+Px594PuYNX0yrNaI8icRf2tP1OODj9bhb//4F5qaW0Dk0d8/8SBGlhQA234DNO4DTDbAORzIKQREc4RM6qsHWo+gavpTspo8zTspGicijFJ/7mVLu5+7nQMM5U5A+1z12aAo/kV7YRRj6qE6qhY00SKPQRJELJv5QtJaGSGOsh4VBNJE67ZG5wR42ivoGBpCphx8OO13akfZZTe+wIWxuU5g/7+BzU/Iv9/z4Ba07W3W3JaygmgzYeafTk2rjdjKTGF1HNp9ZWVlOckabz70cr0UOJGfW3Y75xoZOgu8MY4AR4Aj0DcI8Jt53+DeL3vddeqCE97NGwt703nXJZdi6O+e6c0udfelhiChu3EdFekVyOTJRdkeY1Nb6XClz6uwIDCpLBGZj5fUCBBWdGqVXjYHivpm6lED9fX18gs7jdnj8cgvwcpCARkKrtDLOP2NXsTJXnld0e+IoEHfKVhDKWLZNajGh3RsqD8ihVDwp3GasfG8bCd40dzRPKQi/abCl+aNNs+o6E35k6qPgf732OehLLQ01A5fnQ9SMAyzy4qcEXZIgTDaKlpgG2aH72jkpG3CIooYd6QWVTOnInRMXXoao65Zlub5SEsHdte1YF4hJ46quYbVrIuSzRELeNP9mAj4TAlYTd/chiPQ2wjQM4jWBsq0g73tQ6L+uIp2tswE94MjwBHINAKbG7zwaSSOzirJQ7HDhmB7FTqOv93TRctIncRRCSi8NqNDdq69A2Lrge4+sp04miQdb6zKkaz4f+DvgNkB/9ilEVJNw+domZZcjTKZcpFVQL9SHD1y2VK0xx5KF0UIJhPlHoVgsUKwWiHYrBBz7BDs7MsBkdKg2h0wuVwQHE6ILhcKvtcTu0TKo0lTxuu4qpMRR4l8kO47vA6Xoqqw9z36JcV3KO5jROwwKXGUiJ+iBZJogxBIjzSQaPxB0Y4PZvyxx58nVP8VDn8NcvwnYAs0YNXUpyAJZgjhIMySD+Zgm5w62SQF0eQoSwqvzWzqonTSJhOd5xQUJE/6WVmYcqbNLGK0sAMukNKpTP2EJKfL7VQqlVPERn4vmt3EHu1qJmJHJWJLqs3xiKNk0d/Jo6uqjrZ6JUEXG3JOxc9QGKuknc6HJYmArJ5ml898AWHFvOppI7qOgAVF/TNWE/de0UkQhWeMTBSVv+j/lKa8swjJ2GHpAxrVQlNTU4sgCAc9Hs9Ug5vu9eb27du3vXzbTZ2y8sm7D7kL0T4ufVKWe/Nbxo7zpLuA0efK+w5KkRSmBEmdJXu20r4P7R9kY/zCWKCiW9tQ14GgVgnnNBxiiqMV69/Dbd/7cRdx9OzTFwDeE0A4ECGB2vLkNcFrb76LXz39HPwBP+64+Wp8/fIvAUdWA+3HgOLZgGsUYOpONS/Xb60GajejdeK35ZhUouJecUVn5oOeNsnURmlvJNW+lq6DMp2OttmG4eMUh1wyShzt9MO17R0IoWTKrt3IRsiuL2q6Mk4elo/8HCuw52/Azj9h990bEWoNINDo19ROrLHZZcH03y9Mq42oyhJQNftZqaysrEc6xqbKJ3+TW3b7LbGd1VW9HLagTvCU3sb5RsbNBG+JI8AR4Aj0CQL8Rt4nsPfPTreOGR4M1dZ2R2oSDMNSVgZ/ZWWCM/6RShIFO8OpU4gZRfroDcTVECSS+SE6HAh3dKQ8Ma52LP0JO7Vj0mPHlOKoLieBqUeQUpuwU4rqaw0cS0ZYInIopW6jjQSmyBGPCMpOdcYiQEEY2owhtS8ibmSqkG9EFqVNDiKtko/U56FFp8H32e60u+0v9xMjUtbze0Z6l0u6z8L0eo+uTZuq5dWK9J06G2dqfXvrW9HQ3oHJuUkP2+rsZeBVS3UtmEeOxNgN0SnZ6F5Gis7snsrI+Qwd+j3d34jYzwtHIJsQyAbi6PHjx+W1W6xaPFPep3UCfb544QhwBDgCAxWBKBUhlYMk1bv5IwpB332N6+BvXBddUzdxVD7JC+RdqtIT7WbOdXdCbFEqc8ZXHI0oCwHB4rnomPlD7R0ZVMP5ya0Q2w7HbS12w5oySdDzTFlMjZ+hw1EmqxuxEksU7UxCoM5jCVhQ7FBnO4Ct4pFHjSaO+s/6LnyLvx8XxWwgjpJj7J1P+d5Bayf6ynRJh3CRzDciNlAJCVYEzC4EzW4EBSvy2z6PqsaUpfSMM4c+pzJZNJo0qiSMxhMitZlMKBGrUIDDgBSOUERJSVTms4Tl39F3+jGaOCpACnUSTGXbUFLiaBBuFJRe22/3v96rrNGYpL57Fufv+bGskJat5f1ZLyVUiNbr87AcM8a4+ibrk16f5YMSG+6JkEITEESVbVPctzUQgjcYQonLHnVtv19ZI3ksYsX8UUPG6fUnXr3m5uZDAEYC+NDj8Swysu3ebquiomJP2dYbIzmYVZaQqwjt409RaR3fzLn7A4hezeLBifuccCUw9Xr5kAORQLUWWks1NDT0+cENrX7rtWcxxrV17WmlBdfaf1LiKKWgb9zbmZ1gEjD+CtQ2eXHtLffg6LHjOPPUeXj8kXsghP3y4YmwJOHg4aOo3H9ITmtvtVhRNnYUyktHRURf6naitWRJFHnUseFemBp3JXU77BiGtlN+m9CGqYvm5+cntKFraUTVr2Cq25FI+D9xXdckbBh3HyYf/hNG1K1Ea85oOL2HsXzm8111Mk0cdW+mw4PaHrcNronYMO7HWLz1KlmFdOW05OJXRBol8iiVPWfMRdvG6Hi41muL2QsWEbOe05AlXo06fOSgyC+EpcvlU2fNVU9JkmCWBMkfeebQYSPriF3u4RfLBwmam5v3oO658f39sI7eOeD1OAIcAY7AQEKg3744D6RJ6C9j2ey0SglPLVGgKBSKSjl67LZvo+TXT8vDO3Tu2fBt614MEQkpFaGA4dIfCEtHvnIJ2lev0jSVsWs0Nk61uCTqjNZ142voxDYvhACR/oj8R4EVUtDkJTUCFDwg4iQpvA1mcg6d2qXgC31nAQYif9I1paUw9VY95FEiUTXdeQdcj/1S9oGuY7qec3NzZRdorpqamuT/0+YaU8pU+rd3aGFSIn/KsXQqPaa0ywIDFvgi8mdenr6UV0xthN8ztE9ous8v7T2mrmHEGoKRrrbUNKLcmfL8TGqnBoHFgZNmIFBdnXSkeTfdjKIHH5HvYfTZpc8cFSX5XdkAPcOJjM/WonQvTBa4HAQw8yFmEQJGqV6nOyQK6icijsamsUu3r76qTyoqg00Zpa+w5v1yBPobAhvq2hHUtucnD5EUR0l5lErL/qeiNw7TII7Ke26F12QMRsenP4CpeY+ifQEt57zeoz/7pgdhrt/S/XvRgpazu9PiOjbd3/W39jkPGuqvsm2xuQJCME5MRgBaFr/R1S8dgmAHN5988kl5/XfOOefg7LPPlt/NlSlZdzf70OTXn1VmQREnjhLwseRRo4mjgflXw3vRz+JeW3RoOVk6XUMvyBSN0fsFxVVis+4YncI+1g338ku08hUMhWXZrJcg6Ywa2TtT1TOlUUYYpZh3Y30d9u/dC5+3Q8a0cMgQDBs5GjlOJ3I6lUpLAhtQe6gCkhTGuLEU55I6SaP0PaIoyoijgWAI+w8eR8DXhonjh8nqpjLpVAokVBwloPozkeHdyqOSUsFVy8Sftus7sPvTP0irpU8ttiun/UEmNBtZci1i1h70pc8AvafRF/2fvpIJhjKCaFsghFZ/EG2BoPy9Ixh55pkhISjr+wq/XVJW8u3ip9wPAAAgAElEQVSWlpaXP6lt+x/6G300lpQNNWzft7m5mToNejweW+x8NTc3/8Lj8cQ/GWDk5BrUlvT6Ys0rRclkQeuM89PywLX9vxCCBh5EGHYKsOAhOT5Gz3BW1B7GoHr0/O3rTHPkr/x8KEwvySURaGMPHDFM6BlO+1zUz15J255OWpNOaeGtZkwu8mDH1q34we3/Kx/kpVT1suLojj8AJ7ZFnnuOocCMm9EUyMHV37obh6qPYuHc2Xjyicchmm04tG8bnn3+7/hk/Ra0trYjLB+uAFxOBxacPAtXXvpFTJ8yAaj+CC2jL4dr5dfjr7njDCiZ2iiZq72myNb50Q0QfSc0wxYWzRDD3QfDKDX8+vGR95OpwnKYpAAcQmT/y+ji3vK2LiGnDmsx7H4aa+SWIsGMZbO6ya6xfk4ocGNMrgNoOYCKS76M5k+SE3rVjjNvQTFKb5ms1jxip4Y8Su8HMy5A2GSBkIBUG92MgEbTxbWjR48eos0Zbs0R4AhwBDgC2YSAYS8Q2TQo7ktmENjksMR9sWKkjOrLL8WIV/6RsPPDF50P7/pPYZ00GaNXrsa+YUWqF2VGED8yg0qkVS1j6fJDFGE/7YyuHxl2RLwx5eUj1Nig2WXH6Wdi+Ks9Nwo0NzSAKnCVJe2TaYRqo/Zes7sGIzTFbiCo9ZoIT0QgZaTPZO0womnLFxZDqq6GJAgo2r2vS0WMqfEREZXaJYIvI5LG8ydd4qjnq1/DkCd+rXaofW5Hp1yJhKY3+MVS+lIbtEnJizoEspE0yjxPdw3BUvKsOXwCM3J7xMnVAdSHViyQzO4dzBW2WcFUdun+lKzQZyKVDauv5nrI37mniyxKviQiv8f6RAFhItUztals2Wg2aorpvkPKRjRO9uxhZFk6uED3fvYMyRayolFj78/t0LOH5qyvr0e6JgoKCqKgZPcwuraUKm39EW/a3KLPQ1+ntO2P2HGfOQKDAYH1de0IaaYDRJA5p7RE3kOLJY7GNieIdiD/yp5w1j3X43cZJ47GUREKjDgH3snfjvKlB3E0hqgZUSSNjDTV5rGW68i16psQ/OpScCv7da/6JnDSXahrF3H9HQ/gyLE6XH/99fja1ddgf1M7qps7opRCk6WnT+ovVxyNgodlWKEY2pCfJE9PruU6INvgjIvRcfnvtFbrM3v2bhL77pMpAqnyM9gXg6Z09pTWXk8hAqjYmZ6ekUb9Xi+2b/gU+3bvkuNYVpsNoWAIwYAfNrsdcxaeii9NOoGQaEF97Qm89s9VKMh349KLZoNE0xhhlN2XZOIoRDQ2teLVN9fBZgWuuPQMWGXSKhFHgxG1UkURTJ0ZfyTAOfyKeTFjO6r4eViScSvtmJlW+7jNC4IQX35ZYf1eZc0nABbomReqc/a262AKe/VWz3i9dRMfQbO91NB+bKKA2QX6rmWjHNFKEA1JEtpkYmh8gmhiv2KZPz2ZQDkmwXfGmJKMpMxpbm4+AkD+PHg8nn6xx6yHNMrwb5n9pbQuET2Khkk7pJTlSyJrT2WGPS17OmRLsQI6rNNXhWV8o2cFxVKam5ujREwofkHEWIq1kA19sVimMsZJv2diH2RPf2PxNBobxRuprT3h3h2rkjj6vTtuR8Dbhsce+G6EOHp8fSTNPKmD55YBhdOwZftu3H73T2RF0QvOW4yHHvk5Gk7U4J577sXOz/Zi4vhSzJ09HXm5HtTW1ePTjdtw4NARWXn08Yd/gAKnAGx5EmiL9/jqOcuSxYPWMxOTHdVcF8oYlGPV9TD5jRE0kmBC8+wvQYT+A2Kp/HdvfiuViea/J1Jxd1rMOGVkhCBdsfTLGPV/dFgRaH7/XRz/9RPw7dunua+c4Q5MfuxkzfXUVmibdBbCdlqDqSs0Z7mlt/SL54G6EXErjgBHgCMw+BDgN/HBN+e6R5yIOEpRnXFHanW3q4ZcIObmoezz7E2vomYMSoDybrgJRQ//tAdmFePGAq0tGoXxI82IThfKKg7onoeBWpFtlhPBTvnCOFDHm+64tAQY0u1rsNWn648CIhTsoKAMfTFiEFMTZenmiRx0bOoEWMeNx6jlH/aAigIpZEttxFMZZRW03ptYPXPJUOTMnSv/OPSPf+l3U0VqZISpHgIPI5sPFGW23pg8vddZb/hGfdgmTcaolat1dUfBR7omSOxkxYHjmFfYt5sQWgZBgVIiolNwlE7e032F7hn0PKRNT7r/0OeEKSqztlkgljZKiVRKZLOmiy+kSCtcf31FbifZfYfaSXZN0MuHZ/tncnepiO/Jxkv3VApQUqExkL/kF/mcjYXmgTAn7BkxNJmfNCblIYN4c6WcM/o7zS9b92QjBgPZJ1LOpbnV89zJNC4DaS1M61QqnDia6auGt88R6J8IfHqinRIc9ygygTOScq9z3UAplWkNRBvQkd+dOrIIDosJgZYd8NatSAxAIuJo/YuA1K2UE9VAhlRHSc3TVE9KRd0lHnG0h5phbCRYwY7NNuLoN2/+AY6eaMZ1112Hq2+4EQea2tHQ4cP0vMjGf2WrH8e9CXBXcRlzxdFokBh5tOzXMwxVwAyOOxMdV/8/FTOSfSZENqH3C6YMmInYonvFZYBCaau3UVg95f9Ayll6So7FHCGOSpFU9VI4jHUfrkDF7t1wulwYN2UqhgwfgYDfj4rPduFgxT5YrDZcdv50zCkzo7a2EX95+T2MGJaPyy8+WUEc7fZGJFVKwYTGxlZ8sGY3TEIQ551zEqwWs6yCFSGOUqrm7pubYKL3dvpZQAh2yT30/LM6W6Q73jHFWEs6mfMR4+5CjxOyU/6O6g7t/B1RXFk6ErKlG5Gy3YhcavcX2dCXzIBRSRzVeRQiMoglW76uOfWunmtAb52do2/GkQIN6XVVdCQKQq/FbLQSRMl9emevafPFVRBVMTx9JkSetojNp44eEkldZVBpbm4mubwJ9DnobeKo9Po5r/g8k5faWnb9n3DJ8u/FG1L78u922Ju35xC5XC6KdaBWCELOAogdTWid+UWtVbvs3Vv+1ammrLuJnhUvfle+NyqJoxQPp1iZmvdlslV7gNtAr3scZiV/WTY1+lwxcQwigLJ4JjvIweKY7EAsPZvJnmJsFP+k+iw2Rs9uioWyuvtb/ahJY82oB4NY4mjQ24JHH/gezj6j55mAw0dq8NQzL2LFqrXyOB776UM4c/F5ePn5P+P3z/4ZE8aNxV233SCTR1nZvG0XHnrsaRw7Xoef3PcdnHX6fGD3C0DN2tTuSkDLkm7F/9QV4lsw5Xj6XrrlBr3N9KjXMvNCRBYFmSmGqwB3upmIODpHeBu5Q86C2VEed0An/vgMjj3xOPz796sesH2UE5N+dpJqe633QbrnSaK2zGv9WeVdPZDckiPAEeAIDFwEOHF04M6t4SNLRByVIys2G8oO0EFD7WX/rKkI1tQkrZjNxNHjd96B5pdf7OG/YDbDVFyM4NGjPdZkidTPqi+5CB2ffAzblKnw7dqpCUzneV/AsOdf1lRnoBsTIYVegKkoX6IH+rj1jk9LcEFvH7weZBIWbTawwjYgKChAQQ1GyCLiVTKlRAqK0DWerFRNmYBQffKTnoLDAam9XY6GW6dOi0tU7Y/zFi9dr5pxDCSCjZrxpmuT7aRR2r0ad1R7mhyGC1PjpJRgu443ZG3as9h5ZJu+5D+duldDpiSyNJFNY5UuW5YsQlixThNHjIDn3RUJCXJMYblp+qTEl1ea88IapgAzEemZz8pUb/R/Nv5EKavSvf5ZfcKOgtTUJ0s/Rz5RMJsdDIjXF1NMkJV4rNYoNdF49nTfpzmidumZQURFap/q0t+UhdY/Ho/HqCHydlIgwA50ZDNxlK+F+WXMEeAIcAQSI8DWfGTha/gY/qYN8Y0TEEelhlchhLtThXZVNhcBuRdlBHr7lkdgPrExqu1Y4qh72SWdf4/HP4oJCRu0gcwcMkJx9Jvf+iGO1jbKxNGbbroJR1o6UNfuRbnbJq+7jvklWM0mWOSUvwApt9G6vb7DL38vsFvhsVlg6mQI+0Jh1Lb74A2G5PffU4d6ulKb0pqK1m/0RYXWWkQ2YOtLWnfSGoyt95jiFdmyAz6sPlOLz8jEZ7hRWi8Mf5S4QMaV0IhZaL/5P8Y12ActsQOmbL6VqYHTdUdLStl0+4pXn9LBUlpYPYUUR+nzxUj4n23bgk9XfgCn24PTzz0PJSNGdokjhIIBbFi9Cnt27MDIUaNw3cUT4Guqxl9eiiGOyo50qyeKJneElUqsy7AZ4VAHLBbKlkFMVQkSQp3EUVaPuFQR4ihL824v+fIFnaTNWEIopVSNJY3KXQFged6VUo5kT513OiDXpTZJ2pPs2Y2VkUaVhFFqU/7qDeLoOVuvgiAZqdSmMrethgtpffmP0OjWmGK3s33yxmY2Iccswmbq/j7aYwe9nxuVaUEvQZTFAdizgz1b1p1o1yUYogHWKFN51jqnjp5f8yOHoRslSVqTm5t7odp2KysrpbKysj7dS5ZeX/wsgOujfJaAoK1AorFJEgRTqBVCyKd2WKrtJNGM1pl0G9FXnDuXQfQTwd3AQnB4SuXrnWJDWgtlTVESNbXW12JPnwPqi+2JKNdJkbmT5PWV8ve0BqMYfaLMR7Ep1Fm8jA5UJ4qBfnIisv/RW0VJHL3z9ttkxdEvnH0qxpeP7vKR7lVHao6DSKAHDx+FSRSx+MyFsspojtOD7Rs+woerP0F56Wicf84ZEQIyqZTSB7mpGff/7Cms3bAF377+a7jqyouByreAA/9NOcSQZzza5z2W0k6NAc3FsH2Pw962R415Upv2CadDEkwIOzITz9wunYOFW25PmH49nQEEzC6snPaHHk0QadSKdpjtY2HNmw+TrQTB9ir5ndOaOwsW11S5TuWVX0HT2+pVUO1jXJj0kznqXdb4GG+ZTe+w2j4xteELHyovL79fvVPckiPAEeAIcASyCQFtd/1s8pz70usI7Fhw0n7/tm1jWMcUATHn5qHUACXQVOTRbCaOEh7750xH8Eg0cdb5hfMx7C8vRc3T4S9dAO+nn2JcTXISS8XwYvmUtp6SbkpePX1max1K50oEDgrOEKGDl8QIsPTeRDJhZFuOV/9HoOam69D65j+TDiTnq1/DyH6Uil7trBB5jQJSFJiKTdubqA0KRpGaIhVOsEmNdNaTRoGk5OvUI4Ss4EgBx2NtXuxvaMGU3N5Na6TGx1gbIrARudDI+3m8uaZU84WFhbKaAUsf1XTplxHaTcITKYpBxNF4vdDnngLnbGNGGXhmBH1aHyQKPqdyncZKYyaM6YsK6yM2+E1/Y6QCpvqqhsSbyodkf2fp65U2alRi0+mT14VMYKbrQY2yR2/iRdcfkceJKLPqYK1yD152g+2Sm00iLKIAMyTYTCLKXMkPpvTmGHhfHAGOwOBEgFRr6Lnam88wtu4LeavRXvOP+MBrII5mOlW9fevPYa5dF+VnIuJorJKobe+LsB54vccY/WVXwFd2pSEXnV7iKBEHaC5oTXPNNdegpqamizhKxAj6Ysr43jAQliR0tLfL6zOzxSLHM4hA2hEIwdGphqgcUF2HH4ea2+G0mjGpwI0cU3donK45WkeyQz1K9Xdqg/pgB3/IltadtOa0+aphlw8th4HmA5EN+xNbo5+78gUR2bE1UtlVz2RR/Cc/Pz9hVfePkmXj1t5juLAMbd9Zo71iFtWgNTxdW4xIbGS8wPnRDRB9+g87pgvTtjG34li+vozoOSYTTGKEOErE0P++9grqT5zAnIWnYNpJcyOSm51qpORnc0M93v/n6wj5ffjGhRNR5A7jLy+926U4GgqHcex4E3y+AJzOHJQUe2CyUJpUEwKBIJpafAgFfRhSnAtBJs6Q4mgI4WAbak+0oKW1Q44DFxcPgcvliMyXJKBFmLdryJAhd1VXVwvvvvuu/+jRo3ar1Ro6//zzLdOmTetQqIcyOP179uxp+uCDDwpqa2tzhg8f3r5o0aKGESNGFOzfv9+zefPmwtmzZ7dMnDiRgs3hYDDofeutt/x79+51iaIoLViwoOH000+n0wSxxFFSJg2kIo5+dOBYW0dIcqQzt2fuuBnWYHM6TWS8bqJ09aQcGksIlX8moqgp8p3eWRIVRiDTMgCjCaKJ+t5U3wF/OC0x2bhNxxJEraIAh0nARE9EUCNRUaMWun//fonFV8rLy/tkPzlxmnmNTCgtF0WnbTjHjbbJTLRYRwMA7FXrYW5Ulz5cdQ/z7gNGnCmvi2jtorVQDIPqUlzP6EKxEYrLs4M1ykxHtLanGIWyUJyNvmj9Z2QhQqPyUPXaE727PxhLHCXFUbcrOh7JMKJ7UF6uGwvnzsY1X7sU+YVDI9kMwpFD4n5/AFarRV6L1tU34lD1UezeU4nX335P/v/137gMN159BVD1L2D/OylgFNByTs/3AK3Yk1IsO8RetvVGrdV72LfOvBBSBlVGN0oXI4DIPXH+nvuQ46+FNdiStt/KBmIVRxlpVGkjiDZI4W6Cuy3/FFhzT8bRnzyMmp8+rNofR6kbEx+erdpei2HLrIu6Du1oqecXxx8pGnPBCC11uC1HgCPAEeAIZA8CfbLQz57hc0+0IqBUHTWaoFg5YzLCx9lh3mjPsp04St4e/v534X3x+S7H4+FzYMFJCDe3oHRX8tNXesk4gsWC8kPd6q213/sOWv7xKsqqDmud6gFhzxQB9ASMBgQAKgfBSKM8xa1KwPqZWar7if3U0zHiH8nJpf1syF3uMvIobRwk2xhjFdhmMQVtjFQQ6a/4JfM71XWVLWM2Dx2KsVu0KXgrfWcHECob23CkpR0zO9NiZsv4lH7QAQnavKbrl0ijqRSJtY7h+HduQ+tbbyLcplDTorTwOpQN0lWC1eq7kkwaqwBF9wfCiimEsraVZNBY5QP2MwV2qW62poePJZGS33RN0xcvxiJAGyO08UKkgry8PGMbT6M1pqDX4g9ibXVyBfIe3XTu8jMZJTlwQIpSnWogxLMxC4CVFNNFATaTgFEOSxre8qocAY4AR6AbASKOUuktJWd6ptPzsYsUduBpIJ5SWzzi6Ik/Q6L7Y+wEWkoAj351qlTXg33HL2GuWR1lFi9Vfbx2EhFHAyPPg3fS/6bqWtXfexBHiSfDeD4yZ4b9QoJE6oBSKMKrtLiA2Xeirl3EN2++CzXHa3H9VZfhf6/5KlD1byDYDpRfgpAkYMPmnXh/5RpUVB2UfRJFE5acdQrOPG0Bho4YC1gcqNyzA2+/8x5MJjOuuPQi5Hty4DuwEqbcMbAXlOGvr72N3Z9X4tIvnYtZ0ycDu58HzHZg3FdwsLoG/3p3JcaUTcD5X75Svj4ovvTuu+9i3bp1MqlVTqMaasO0yePl1KNyG956YNdzQFNFXKz6kjhKJAoqyQ67GE0cldwlaP3BFlXXTTYbsQM55GNlZaVhB4ac674LsaWqz4a+d/iV2D9EnzIykfhIHY0+u3XHavDOq3+X18PnLb0M+cXFMmmUFbKhj/iOjevhb2/DaaWNyPM4OhVH8zBvzhhs3laFiqoamRhjs1owaeJInHXmfDgcOWhubsffXlsFj9uKyy4+A2ZzJH1qzbETWLd+O6r2H4PXFwCRDt0eD06eMxFzZo7vVBUWpZffqr71zTffHH/gwAFRkiS58vDhw01Tpkyp/uEPf0jEUiJ1ykvfJ554Yvhrr702sr293WUymYKSJIkOh6Np0qRJOHr06AhJkiz33HPP6lNPPbVx5cqV7pde+v/sXQecFEX2/nrizszO5gRL2EgOi2QREAnnKXpGzHp6nJkz46kYMOc7M3oeoqfe/fXMZ0ZAyUheMktcYJfNaXLo/+/1bO/2zk7o6emZXbDr91t2mal69ep1d3XVq+997/38DRs2mN1uN4dIMRqNlsLCwn2PP/74xoKCAkJ08WnqiRbQEQ44+sP+yqiRheP2PACzVXzK27jdgFoTYMgEEjKwp+g2qHXmDoBQuqe0IUChQj1dHi/cLMuBSemeoUL7e5qXyQcQqMQLIBrMnjsb7Wh0SSMLIZlDD76GFOtuJDhr4dKY0JLQB0ZnFZyT3o7mEn6XlJT0+2ACDh061OR2u81ku4yMDFdNTY3a6/WqMjMz2aSkpNjlkqaVwmfTWe7xCfZExB43Ck9iOqzFEyTb13DwV6isjWC1RqhbZAwSGPhHYMCVHQhTyAckljyBfIj0I2atzQM7+fTvBDglnzsfIC0MzObBhFSX/GX0bJK/nQdIyu2rDHVhyB7UPz/GeDP+dmYcbcGpo4cjLZWCH9p3DiajAcWFeThl+CD06dUT8HqAyrWAIQ1I6ccxjB44dASr1m3Cjl1lsLRmPKJnck/ZQRyvrokIOBrtOpRfS9IYCAhM91HB1ht8kSISS6xT069hLwmo2Wk7bude/QZnYFxCpMOpTxyA1JZdIADpOOaj1v1OaCkaUz8YMs/k2EaJdTSSwmhVKHnntEiahK1rKxgDd3JO2HqBKjhV+ZaMvucmSmqsNFIsoFhAsYBigS63gAIc7fJLcGIpEEvg6L68XLAhouPkBqrKbflDF50P14pf2sRK0XdfTnpU6UqEwFF/UI8UfeS2UTzl0caFT/lNG1negRRPHU6EvnhQSTyZXE4Eu5xMOgabVzRZ2XBXHW8bKm3tiysjBJWcAIbiU3aTMyuc84wHCYZyMp8AQ465iicKaJQMEe27jw9AKK1uRI3FgVG+tF7dqggBoxRJH2sQI11/JisLbJBgHzHGSb7yamQ+/zcxVWNShweH08G/cH3gn+qeT0VKTnCaQ+i3VKbSmAwkAqG1tbVtLFk8KJbGFwkrcwTd/Sar8gck3WlNRXMCHcwQu9rGyvrYXxeOTa2dYG1chgJSjr3RlR4UCygWkMMC/JrP626CvfYXeBy+fRIFltC7UrhGQOqsDl2y9f8F4+3MVrMOgQ8o/fU1a9QYmByaEWxdrZU7i+WPYwmmSgmaGdaNqbvvahPZchplce1YOJCKs3O6Yr2roVNdh1ZE8AOjwrgM+dbECbv/AW25gBlJlwSMnNsKHL23I3C0agN3gO5EAt569/+w5Jc1HBCBGJjUKjWXspNSWOdkZ+K2m2dj0IgJOFC2E/fcez8sFiv+esf1mDxhDHBsJZBSDJsqCdff9iB27tmHay47H3OuvwqoWAWoE4CsU/Defz7H518vxtlnz8R1N8zhGL1effVVLF68mHu/EmMWrRFb6is5JqjkZDMuOf8snD9zOkC6EniUUooKCwM0T/1MjttWsgwKdqFAs2BFduBoghkt89oD6AkYLgaoInmAMWzI77XkZBw1bnoE6totMdQ6vOj1xQ+h3tQ/fEW/GgZKVa/yHS9tW78Ovy7/BRk52Tjr4kuh1mhb5y3WlzS+9RSKflGK+wLVejTUVLWlqqeg9l656cjtkQa3x4vNWw+godGCyRNHYfzYwWhqtGDRh4uRkmzAZRdNgVan4T774puVqKyoQsmwPOT1yeJYR7fvPo6a2mZMnjAcp4woxqHy47j7oU8WOp1OV2Fh4cri4uL6yspKU1lZ2diGhoa0iRMn7p0/fz6XOuOdd97J/fDDD4fZ7fZjM2fO3NC/f//mVatWZS9dunRkRkaGafLkyQetVqth5syZR9PT010PPfTQyPLy8uSsrKxfR48efbi2tta4YcOGorq6usyioqI9//jHP1anpKQQKJX/sYUCjsoBGqVxDDv4ErIb1kV8TaNqoE/mAKEcMNQg+C38TBN+f0DvO6fXC2Kg1RGbrcfDgUHph/bwBFrj9zlCfYXB4OQnofmZfvgsIB3e5QEGygPbyEfgn2I+KrsIGh+yuFBhizyt+MTtc2DTZSLVsruTKpTWuWXqf6NSkWXZ8uTk5D6BhOzbt68TGowPPhDDWCpFMee3f/RobeUiQKlxQI7Sw5vSE7b8UUGHoj+yDWprPVT2FjAeF1i1FqwuAaxaB3VLq6+9da8sxR4B2/Q6Axh9P/d8HDp0iAPw0bMhhjiB5FE7OhcixlEhwzo9Z7TeIVn8s0D1/QOqCRhKMnifWmb5u0iwHoDGUY2GyR92S99ZrBh/g66ndBoMzEjCgXXf4qZ7n4Hb3oRnHrkHp582poPN29q77UDzIaByDeBsAgb9CU5Wi0//9wOWrViHpqYWLpCiX2E+BvYv4Oa3L79dgs2lO3HdFReKYBxl4E4/BbYR82S7DXlBiT9fBcYlIBoQ2YMvNb0KXmOyyBaRV1vrvZjrI1Q5vfTPsOsyYbYdiryDAC1aBp4BNkEcflKlTYUp9yo4Dx7E9sH9Iu4//a9/QJ8h8vn7Woadyc1dUopL1duT3vcCjZS2ShvFAooFFAsoFuh6CyjA0a6/BieUBkLgqMpgkJXJkgOO2uy+k0ZBSRg9Br2++rbb22lfcT7YZl8KGCk6ywHE4YGjBwb3h6e2cwRj8uzrkfn4U93OluQcpE2mnKkxeAeSwhzY+XITKxZFXpMjgOxDhx0K+1i3eyxkUyjQ3KJOz4CmVy84tvhYP05W0ChvRD6FMB3uJScHd0QoLMXhbzs53lXhe5GnRrSgUdKCPxhce7QOTU4XuhMIihy5PDNuPACj/FUp65GBoooaSLkXND17Im9jqTwXWJEi2QI807hQgBAkyx+4BeuA1g90iEAHE0rpaAEeoNtdUtbz17KyxQ4CwMe7dKc5M95jV/pTLKBY4MSyAL3TKDiE/BIUeMoXmtdpncUHpYodVSSpMJO14YGjweSR+2xsGJD+7iYH6gMAR8WOxb8egb/GpocH/oiVr9+zELrDX7VXDwocvRygA2mtiWMJffffn3NMhzdceymmTBzLsQ+W7T+Mhe//F+s3bUPJsIF48KFHkJGZg9v/ciu2btvBATpvv+kawFIBGLKwfc9+3HzXfI65acwpw/C3J++H3l0LqLTw6tNw7yPPY0/ZATz62OMYdso4fP7553jppZe4e+K2227D+PHjofc0ovLIPg5k+h4nCKwAACAASURBVNPPq9GrZw5eefZBZJjVwKYXAWtnBiNnwSw4Ci4Ta6K415MbOAq1Ds3zfQfxPEtVvFjaw4FkIzUuvz+UM0A9ofRFaI8vj1QVWeuv6fcYmo0FEcsUAkd//WUZtm/cgN4FBZh27vltaeoJ5E5FCB4l4Gg/Zg1qa2qx6IMfYTBoMWVCP/Qv7glVKxB1x64j+OmXUmRlZeHSi85Ac7MViz4g4KixDTi6eMkGbC7di1ElfTFx/IA2kH9FlR2ff70WmRkp+MPMCVixuhQLFq1e+Lvf/W7dnDlz1rS6wZhPP/102Ouvvz6tZ8+edW+//fZK0vOWW24Zs2PHjpyZM2f+97777iPKTo4e+frrrx+xZ8+eyePHj9//0EMP7aL3xv333z9szZo1BSUlJaXPPPPMd1qtlkOKL1++3Hz//fdPb2lpSZk1a9aSVjk8cNQaDDi69ECl3cW25tGN+Gp0bFBU8TE8jAZFldEBCtuk6lMBIzGFEig0EDA0A1CHDoIgWQQGdbmdcLrssLAJsLs9cHi83G/6KU7wsYbSj3+hdzIP7qTvCOwmPEug97iYPWo8AKKhLt+aGmJDFc/MN273/aHBTDIGJDAM4zKbzW2IIR40SrYNBEiMBXBUPGg0yockguZevQmWQVPBs4eqHD5GWwKHerUJUFvkA22JViulCJiygHsmDhzwsVaH80P4+yvonUxrXAKAko+HfpM8erbompMfnd7XwgDqhB2vQt24BypbBeClac2vsEDz9K4NkAlmw73NDtQ6OgdTibZ5hBWJcXScoQqbt+/FrffMh8Pp5ICjZ0wcBzTsBhz1PpZOrwuw1QCNZUDLUV8vg2cDGUPx7r8/wwcff8Wlsf/9tEn4/fTJyMnK4Ko4HE488vQrHKj02isuaAeOlv/ErWXbDtop3b3HgWiZRkMN37TmNqhafBkAxBZKTZ9w4FfYCseKbSKpXik7Axakimo7dcvVaDIVIaWlM0hflIDWStYBp8NjCB6k5S8rse9NYBgttuZmw9Mgbj7p+9390GQmwnT4V7gy85BwcEObWEfuEOiPbotEZa5uy/CzwKqk4z5dyGHT8y8RAfqPWDWlgWIBxQKKBRQLxMECCnA0DkY+mboQAkdpXGLBRuWTJ6D3z5z/JWgpn3EGHFvbI6zFyu4O9iUgHkWbU8R8zX1zkfHUsxGpJQV8EagDHjgaTJ4cIJqIBiaycizS0PHMgbThpShjpfgsQM5t3h4EEiHQqBinmmK/E9cCBPISpgpJPHsmcv75btuAuPmCYTgg2MlceHbdkCn5zOa250RhKe54Nxy95CLYfl4a9hYx5pvhqnXA1eyEJlkLXXoCrPs6MzCFEkSLU3V2DvK2+FLMV/7pGjR//b/O6T8BJJ5zLle36d8fApYWbl2izshE/rZdYXUVUyHRbOb6XXKwCh6WRbZBi3xT7FMxk6OWj+yn9xjPsFHpVqGRVSGftXKHYuTEDcUWJGaMUusI1xo8x0PCyFFgiQGkvBzeAI6u7roOkWqDk6Ud3WsEROYBofz8J2RkoYMD/r6kcfNAU7FsFieLrcSMgw5fxLBci5EVbR0eCHW4yYrdtZHNxdH2TWf+Y2QEFkWrj9JesYBiAcUCoSxAh+IEtqciZBIk0BmtwyJ930UCCpEKHCUQllHDYGiKT+9gZU+TA3UyAkepHzkDA/Rl/4Lu4Kft6gcDjs6+BmA0OHJ4P+64/0lUVdfhltlXYNb5vwecLT5mpsSeOHj4aOv3tbjhz9fh6mtnY9E//4H33v8ABXm98dpzD0OvVQEqDf7z6dd4ecG/UJjfGza7A0/MuwP9C3sDjBpHKo7jvvkvcO/01994C/rEVCxYsADfffcdLrzwQlx11VWczmo6JGddXKrQ2+97Aja7Hc/On4vRI4YApa8Dtb49jbA4+5wDR7/ruu1DKTtwlFGh+bFWIEQcR82DVMMBaSJRiQ82JYANrZ/lKPrdC6ErF4Cn5RAaoYyVA5+HVd8jwlYADxyl/eDan5dgx6ZN6FtUhDNm/qEDcJQn2qN5iwoBRweoVqKmpgGLPviBYxmddd4oqAhq0Fq5sqoJn3yxBknJKbjy0umwWGztwNGLp8Dl9uCjT5ehsaEZV84aj9QUY1tbRm3CnrJKbr/cKzeDc4k1NnlZp3bI+UVFRYSwYvbs2aNfvXr14A8++GBienq69bXXXluuVqvZ2bNnT66urjb+5S9/ee+CCy4gRxkHHJ03b17xL7/8MrOkpOTYyy+/vKmmpkZz6623TqytrTU/8MADX59++unEWErAURqk6tZbbx3+888/jx8wYMC2jz/+mA5FCK1EVJOWYMBRudhG+Qs5eu98pFja2X6DXmBiCuXAoFntTKHEEmps/T+BRUWwj7m9XjiIrdCDNkCogwChHvrc95vSywcvTEhGawqcJSIEeqbp/UzPIL9npc9oz0p+br50NUCU14P21/x6gnQqQ2TBF5O234JALOFCO+4f/hYH8EtJEcEcHuZJ58GFwmr8PMowDIdMYlm2mGKtKVX9vn37PIWFhZ2RvhHPKED3AI36sZi2/tdjToe6OYpMXXIzjhJQ+9yvOWbz/QcI4+4r4d55lCmF1rx0PkQ+IGGh50nICG5a/Zd2gGgE5K6xBChKuK06NIkkuCvavgg4OtZYiy3bduLWex7tCBzd9iZQW9qZmZ46TewNjLgDx2qaMGfuYzheVYPbbrwGF593JuBxAZYjgI4YntO4tWoH4GjlOsCQ7vuep/p2tsCWeVqn6x3t+ITtDVuegqZaPMt1rFPTC3XbwZ6BJmRGNNzpm6/Atj43YMjhNyNqR5WbS85pt73I1sYeF0Ot74GD116F+o/+T1Sr/BWPQp3qe58wXjcSt3wDy4DJYDV66Kr2Q1tXDsbtECWLr2TtPxEeoziQbSDBLqQhPf8qBXcUkdWVyooFFAsoFug+FlAm8O5zLU4ITZqamthAoMRQQABhfX3/AW0A0v3F+TDO+B1yXluAsp6ZgDew4+BEABnQ5p82WuHSIAe6yAdLBsNdWSnL9eeBo3spjayfRMOYsXBXV6Hv6vWy9NXdhSjMgZ2vEA8a9Y/I7u7XUtEvOgsQA7EmNxe9f1gSUNC+3jkoLJdnDopO09i2JkctzxgUCGgnZCaQM+1cbEcVH+lHZ10I2y/L2jpLHJgCj9XNAUTdLS6ojRok9DLBVJyE3MvyOylVvqgMlt2NsFfawHpY6NJ00KbpYdnjY+kWFvNFs5D96hudPg/EpK1KSEDBwY4HkNXz7pONWZu/J2xuD1aUdwRWqxkGo4OkrafDDEqfRofMdFAlFpxPbfh0UARQOKBOBMsKPLOck5nBkARPW9R/uFRrsb5D9uflwmu3g9Zq1XPvQuazL7R16b9eZEyJKNwnT8qfWI9LkU/Lcl96Ph64TH/T+oHuaZ6RjeZUus8JTNPV92J3umYUUEZ7g+6Qsp4PpCqrb8GBhnYGvXjYS6tiMDJNYaWNh62VPhQLKBaQxwI8k6Aw+JSf0+kQfmeTAwOTwrOpbam3wxYSGNNR32iAo2NFpIzf2+RAbXcGju7/N3T7P2o3SjDg6PXXA4wKX//vC7zw6kKYE01Y+OpTSDdrgV3/ApoOAv2v4NiZ/v7Gu/jg4y8xbswovPj3l7FrxzbcM/dejk3rjRfmo19RHrfOefipV7DvwGEMG9If3/+0HLfMvhIX/eF3nC7f/bQc7/37c4wfU4I5t88Fq03k1uoU+Exy+vbt265zwx5s31WG+c+8itq6Bjxw142YPmUCsP1toGpjpxvU1WsG7ANukufGjYEU2YGjdIj+eEUMNA0tsqGhISyIqmb+w/DUVMNTUwNPXS3H8sQ2t4C1WeF1ODhfNYcabEUPpl5yGfIW+gJx5fQbmBefH3f7CDv8ecgbcGrEM2PxbQk4SmBPAoSuX/4zStf/il75+Zj+hwu4vSsBNoMxjhJwtLq6sRU4mioAjrJc26rqZnz8+eqgwNGK43X49IvlSE4y4IqLiHVY1Ro0zYDRGMEwxJjFKddK7shiR3mP7YsWLXq6oqIixWq16lNSUjIqKip6ZWVlNb7xxhvLk5OTPTfffPOYnTt3Zo0ZM+b7559/nsCgrNVqVV999dUT6urqSmbMmLH3r3/9a9nKlStTHn300Ul6vd72xhtv/C83N5c2uzyVnebFF1/s889//vPsjIyMyi+++OLLlJQUAo0GBY7+uL+SzCVrGb/rXiR6m/wYQnnGUJ41NEsUUyjrtYN1N8PrsYB1t8DracFRdx80uA1tjKFub/QjEAYm+LMjBsruwGfTIEAm7b969uzJ2VBOVmCxF4VAreTXEabvJr38yz6mHdwaTjaBl8QUAurR+4n25eEyuhGoPhS4kOTwelM9lmU3Jicnj2xsbKTfpwTSh5hJCwsLJZ01ez87k2VYejS6qPBzRATASEmaxkL+jH8Bph6oqKjgQNXks6H1TaDrS/cm1aE1DF1f8uvQvUo+A1rvCkGk1N689FKOpTLiIiMDbsR9i2gQL+BoyYEXkKZyQD3sRmzevicwcLSmnUSpg+op/YCSOdiwZRduuWc+UpOT8NLT89CvsC9QvckHSkwdCDe0uOehZ7D6183tqeopkEqXhKbmFrjdHi5QKrnXMO6a0zo20Jwkwmxhq+j3LoLu0Bdh68UjNb1QiXJ2KI5iUFi9AlUYVP5P5NYSiYb4d1vL0DPBaiJP8641D0FC+hmwbt6EyqceR9oll0PbuzcsK5ej4onH4A1AjFS09VlALSD3JHwFF4HjK6adS6Gyiw8glwJ49bebB0lIzb9W0rtA0kVSGikWUCygWECxgKwWUCZwWc158gsj4CiN8uCwQXBXHecGnHTZFcj628shB+8PHiA2MHLMUTFOOA3WlSuCtmcMBhQeONKtjSs1fRkNSi62UZIVjnGU6hjGn4rcz7o2kj3WF1MYYSynIzfWesdKPm0KeYdZsNQysepbkatYoDtZgFhHyYEmjJ7m9aN0gwSIIgcKn/67O+neVbpUnjkctt2V8Njc0Jh1MPQxoei+obKoc+iNXXAct8FS1tGJESxgZF9eLlhilDAYkHTRLGQ+96IsegQTQoA4cqDW2pzYWFnPE5+0VdczwKDEdlIFcrSSI5buMWpL7yLe8Up/E/sD3Wf0Q4WctRThzwPz6DNqR/M0Rf/vanHD6hdTk6hRYUgYVqmYGiUC4cdvuxXN//fvthYnQiBQBMNTqtKpqMcDOpCneZMCdnimNsU44AIVgh3YxNM+xLhD88+OmiYcbfal04tXMWpUGHaCzFfxsonSj2IBxQLd2wL8foC0pDUcHa5TIQAFgVFKbT4Xaji2zf0tTlTZA6TuDDL8WANH9zU7Ue0Qr0+4q0ROwfEZkbGlhZPZATQXDDh6061cStTHnniKA3mOGDYILz39AFSNe4HSNwCPE8idBPS7FF//sAwPP/UyMjPS8eabC5CZmYUbb7geZfsO4I6br8WF585AZVUN7p73DIYO7oeRwwfjoSdfxu+nT8KD99wMj8eLZ156C9t27MVtN12NseMnwqP3MRURKIfuDwJp7N27F3v27MGRI0dQV3kAW7fthkajxkNzbwkNHM2ZCPuQO8OZpcu+P1GAo3XPPMUFyJN/2VtXBw/9NDXBa2mh/K1g3W4OM8hvqYSYnWgORPqvWAPjiFO4/ZxcrKPmn86PBJcg+73x0/BF8DKRZ9YQpqrfuXkj1ixdgrTMTJw96zJoOP9KAOAoy4J1OjA8cStqaxuw6H1iHE2JDDh60RSUH6vGZ1+uQM8cAp2O9BGrtYL0iHGU4VKt0ocMLFY71m/ajbf+tf7F6urq5qSkpKb8/PzqnJyctJ9//nkYMY6+/vrry9PS0tw//PBD6iuvvDK0rq6uJS8v73CPHj2aDxw4kHH06NGeBQUF7Pz580uLi4sdP/74Y9qzzz47KTExseHdd9/9NikpqbwVOMolUVm4cGGPv/3tb+elpKRUffTRR1/16NGDEFgBgaNSmUY1KoZjb01Qq6HXqFr/VkFPn2lUMDEuQBM+kIv1OsB6WuB1t7SBQgkc6vusmfvNUqpjv7KfHYUqFMp6P6brNShuz5TOyebZg/mOAoHi6F1N+6+CggJunuaDcqUqR7Joric/oX8hHzv5f/hMHf4ZO4RBlbRXFupLAYY7nOLSAJ9eej20HnHBfzzDYzhQKL+uCeQXFY4zUAr6I0eOsDTujIyM8uTk5D5NTU2fV1dX/4FvFylwlMCmuXufhN7azpYp9Xr9ZtuNfwLIGcv5ZcjnTYV8iuR/5NPO80HBfAp6WtOSr5MKAa/pfiWmWv/nrGAzBexIs6yr9+9h73+9tMYxbhUv4OjYPQ8iScsAJbdHDhxNLgRKbsP2PQdw052PcNfopj9dhovOPZNbZ1JpbGrmAKML3/8vDpUf41LV33jt5YDXCZeHwd0PPoODFQ1ITk7GI488wgU80d4mVsBR0ilcEAylpjeUrYa134QYX2VgL8v34UUt+kTVX8n+55Hesh2qAO/BTu+HAZPhNSRL6s+UezVU2s6s0dULXseRu25vk1lY+izcR+uh7Z0esp9IgKP2viPgSustSW9hIy9MSMmfLXHmiLp7RYBiAcUCigUUC0RpAWUCj9KAv7XmPHCUxr0vJ50DUYQDAsgBjDT97kz0ePeDbmtu2ljRBos2ZZEW3o6RtgtWXzdgIJy7dgb+WqVC0TEfYPdkLgoAzHd1+ahr/lqTXboqpfHJfL8pYztxLMCzjgYCUPOsbEKGoRNnZLHTNGHn69Ae/TFmHWy9cTXUBhWcNU4wGgb6HAOM32/mnPM0Z0l5r8qhLM2f5Ein+6K8yYrDtY2wsj62EjM8nKMth3F2crj5p3UiXeiwgT+0oL+pDu+oI6AoDyj1P5D4tdYKjyComWKGx8h8SC+HrYLJ4Nc3mpwcJJwyEjkL34tld4rsLrQApTrjWXalsO93oeox7ZoOLwm02ZU24Rn4Nx9vQLVVAltIFBZK0aoxIDk8M18UXShNFQsoFlAsILsFKAiCX3/S3oHAIfRDB618alk+1bKwc2LUEwJK19ZaefxSWB1jDRw90OLE8QiArB0UZom4prPreEwQ5v2wgw1SQRRw9OY5XHrOuffNw6q1G3HGpHF49P7bgMo1wM7WdWbaYGDYzVj162bc9tfHkZ6WgpdefB79Bw3Dyy8+gy+/+QGnjhnBpfvctHUHHnvudcy7+yb0L87H7fc9icyMNDz54J2wWK2Y+/Bz3Jr9zb89iuQkMzzmQm4dv3PnTnz88cdYt24daA1E7/k+ffpwLHcrln0Pu90ZlnHUnTkGtuH3STVXzNt1d+DooXEj4TrYdUCj4h+XIvHUCdz6l0BUcpRwYAs5+ggl48cSaT53Ai1qGNons6itOo5vP/4P1GoNpp93ATJyenSYB/mMuRWHD2Fv6WacVuRE7x7JEoGjp6OyqgGffrkcKckGXH7hWKjVTDtwVGMCwwFhVRzj6eIlG7G7rBx9++R7Xeo+M6644goupcj69euL5s2b97uUlBQHDxxdtmxZ0ltvvdW/qqqKUqQwKpXK4/V6VZmZmfVz586tHjFiBCHxmeXLl6c88cQTk3U6ne2tt976Oicn57CQcfS5557rs2jRorMzMzOPff755/8LxDja1NT01Zoa68xA14ZAoXq1DwBKdtarW4Ghgr+pTtjitgG2asFPDWCrgq1nIccaygFEvdLv453sFDQiK6waYisY1SoMS03oVF3o4w5GilBVVYW8vDwuIJfmZwLS0bwtBHbymTSoA94vQ7+pntBXQ9/z/+dlBMuyQXs+2nfxQcK88rQfpOIP0lxTbQmZxnjMnoegYl0w2+iWElfqs85CfY/zOB2i9f0HAo2SFnQuSMBXmvsCgc9a/WF7qW5SUlK/YJo3NzdvYlm2hM7TMio+RlKVDD7HaNk8o20v7jLJX2vIDUDxxVxQeqUgoyHdk8IfYZYtoRJ0LemaEkstf38TCDV3001QeeyS9fUmFcAypj0jkWRBMWi4vtYGt+z8zp0V5diCOQBoR+Dos/PnYsppYwFKVR+McZTSzJf8BW59Fh55+hV899MvyEhPxZhThnG/bTYH9u4/CKfTBYfTiWMVVfjDWVNx95zZAOuFy+3F9XOfxdatWzng6Ntvvx1z4Gi4dUw8U9PT1djAng8XImf+DHXLERg4wVkNnTswi2dzyUwuO4LUojH1g1qXCZUuE15nDTz2wzBkn8eJK5v5ezQv/Yn7u+/390PbK01UN+ZNX4JVabhU9qFKy+DpYHXhA03CdeqFHin5N4pYnISTpHyvWECxgGIBxQJdYQFlAu8Kq5/AfQqBoxXXXgXLt99wo9EWFKLvqnUonz6FS1mq0mrRe8kvvkVNj4w2x43UoRNuoriyVmrzmLYTpi6T0pEcwNpw/eoGDkKfpcvDVTtpvucBYEKWkJNmcGEGQpt9uid5pxc5BijlHv1WimIBxQLgHMcEDvVnKODBNXIe/pws9g7n/JF7nOWj3mlL7UUOb3/nu9z9+cvj03LRATDNnTyTDB+VroMXp2QkSlaD7jEqgZgrhEL9o+BTdWr0F5EeVbJiSkPFAlFYgGcfpeeV5lOlcAdr3JosVBrAWNuJf7f9WlGHepvLx8TUWmh/laJTo9Hp5Q4XQAfP4jNwhVU9K0GDgkR5HfVhO1UqKBZQLKBYQAYLCMGjBBglvwKtDw8wxg5BPf5d+TORrqm1SfKF8UAVobxA7EgEYPVPVR+MRYmmd0kOYBYYlykvu2igSxQJcPS+Bx7CijUbMGXiWHHA0eefQP8ho7F62bd44rlXoNNpcfecP2Hr9l348pslWPC3+cjtkY1Hn30NW7btwj1/mY2GxiZ8+PH/MGhAIR6462bOeh5zPr755hu89dZbHCCppKQEM2bMwKhRozjwaHl5OR6893ZUHK/C/XeGTlXvSR8O64hHZLhbYyPCPI9SPcu4KJA5VX35mdPg2LwpNoMPJ1WlQkmDBYxaLWsq7Hjvuf2HubjkfbASZgkCNKo5wB0RArvx7ScfoaayEgNLRmDs5Cmd7iLW68WKH79HXeUxXHh6D2SnaqQBRy+eAofThY8+WYbmFguumnUqByDlO2Q0Jhw4VAO7w42U5ER88sUvMBn1uPj805FVcOFw/gYvKysrmDNnzkwCjr722mvLDQaDd86cOWNqamrU55133rfp6enc5j0zM9NdVFRky/AhACkySlNdXa255ZZbJtXV1SXdd999306dOnV7K8EtTbeqG2+8sWTFihXjBg4cuO3jjz9e2Qoq5RhHiXl0S2XdPjcYE7GFEjiUYwltBYcSe6hWkG426G1JTMu2qoDAUNgIIFoNUNriAKVl+FkcmCTaUsrOgAWp0Yppa0/439Hpnd87fEYHvmKwPRZPJsED6YRgTz6NN31G4FL+O/qcB44SGyP9ny985iL6PwWW0P6K2voXAkFSu3Bp4qndxjobnN7gc+y0zdeAQWRM4bbkElTk0fvKV8TqIhwHy7LENvIJwzA3CsGjwvNAvr4/O6VQDvm6yO9FNs3MzCw1m83D+O8DyYp6/jtRQZ9yPDV5ZwEj7uR8qJQ9i3wQRG4TSQmUSTHaa8KqdGg54/8iUSNudXc22tHo8kvvJHPv07dcCS80UCX14YCjW3eW4a55T3O9ELP9pPGjQwNHqWKf6UDh+TheVYO3//UxVq7ZiLqGRu7MLz01BWNGDuOCqCoqq/HOh5+gX2E+XnzifmiMaXCok3HjjTdyjPhZWVl47LHHYgocTdi1ANoj3we2ouD5dPQeDmd6X4mbEnEXiYIZXNDDCmmsn2J6OW3H7WChgtHpy8jKF1u/iXCb5Hsfklx9ynjoUkZzKex3TxjLdVW45RkwrcyzYvSlOgmHNkDbUAl4PZz9PQnJUNsaueaWITPg1XYO2BAru8N7BBok598iadsppT+ljWIBxQKKBRQLyGsBZQKX154ntbTm5ub3WZa9QjhIHvTIqFQwTp8By/fftX2tKyxEn5XrUD7tdDi2lUq2jWHceNi3bkHhfsr40v0KpUInUIkUNqH9ebkc0DbWJRwrbKz7j7d8AkpSiTYtTbz1jrY/HhAXLNI5WvlKe8UCJ4MFiF2ADn4JECict/l5g08dfjKMVa4xJC69HIwnXimOGTRP+5RTnRyedFAv5f0qdez8YQQdFuTk5HRIcSY8iA+XolRq/9Rufa2Va+6LgG9dqjPAuACHJ9H0o7RVLCC3BXhGNiFbhdx9nGjy6EAtEBNxvMbBv9t44FO4fo9Y3WhxudHkZuENwcKhamVO9h13smBZH2CAL/T3WGXOCmdu5XvFAieNBfS7/wFduS+o2L84+5wLR79rT7ix8vMn+Xuo0GE8zaX7GFPAsRjUDIandmRpWVdrCzmXCmbNgCC9cMBRovIbl9lRn8DAUYZj3JPkAO5OwNHWVPXPPf8CvvpuKQYPKMYrzz4IjfUwsOU1wG0Fek3hmLc+/vw7LtV8j+wsvPXyk+iRNwh1Fftw0x0P4HB5Ba6YdQ4OHj4Kh8OJvz91PwcC+uKbn/DSgndx4bm/Q119I8r2H8IVF5+DGdOnASotDte68NBDD3Gp6f/4xz/i0ksvhclkagvatdUdwQ03z8GxyuPhgaPJ/WEd7QMQdMdifrgPx+4qZ2l+vEI2cceuuBTWn2RgqJOgkWn8qei3eBnXkp8fJIhpa6Ivew+MvRbaSh/5QleVpcPehlsVOdOUEDhKupft2I61y5Zwz9TYKWcgv7h/G7Mi6/Fgx5ZN2LFpI3r07IGrzy6Co+FwK3CU0s2PAofXozUow6Cquhkff74aSckpuPLS6bBYbFj0wWKkJBtx2UVToNVp8P2Pv6J0xz6MG5mP8WP6tQEBrQ41/vfdeuj1OgwdXIjP/7ccWRkpOP+cscgquJSAo1SYf/3rXyPefffdyenp6ZYFCxassFgs6ttvv31CTU1NTvFaOQAAIABJREFUQmZm5vr09PQWg8HgSkhIcCcmJjpHjhxpHDdunL0VmKV64IEHhqxevbp4+PDh25999tlvtVoth0Yi1tJ58+bNsFgsiZdeeunSe++99xBt8Vt/aMMf9pCD9brAcKDQVgBoG2so//8qwOEDfUgplkHT4NVHHxiwiT0XDkR+74TSOZC/hdhECZBIZzBUggFHyZdD/r5Q2YT4jBkkRwrA0l93PvhYbMBgOODa9M1XRgze95p6wTL+FY55kn6oCJlUKSiG3lkRFCfDMM+zLHu/fxt+TUS2oz6E7KMEruWBi4HApcLvebnRghQ7jUlytEw463RDhGr6YGDSS9w1oOtCJRAQNNTI/P04iT9fDcYVmFExnIWE3zdP+yyS6rLVJTvQmSDNF8HYd2Odrv7UXXNhsh8FEnOBkjtg96pRU1vPjTHJnIgkUwKw9VWgfk/wcWuMQNEFQM54bj9x5FgljlYch9vtQa+eOejbuyc3f9kdDk62TqtFesGYNqbk48ePc/Ml1enRowfXD9klFqnqI32GbUWnwmNKkSV4QWjAjey5cMr8Pgp1Y453vcvFiyRuX4zmEefKdg/7CzL1vBwqXQZcTWWwli6BKlcePIFx70rYCseDFROoInp0KiTlz5G07RTdhVJRsYBiAcUCigViZgFlAo+ZaU8+wYEiAmmUBB5ljEawrZtS4ch1RcVwHzkCj90myUmtLShA31W/dmtjEliPHBJS0oDEhW20X3/0+WVVt7ahnMrRZoh3hMjhxJVTt1jKokMs2hiTI4g/5Iplf4psxQInsgVo3iZAIkXdUvmtzhtir6F+z0LoDn8ltnpU9TxJxbCOebZNBjmaaU4nJulYFzo8IKcavc/JwcjPpeRE5VObkXMxlqDRUKlEY9lvrG2ryP/tWIBPIUjPbIQHUyeVkWjOoDmF3jWBDsfiNdhA85jYvkMdpijzkVgrKvUUC5xYFjBuegTq2i3wJmTBctqbopUPCRzNvwiOwg7xx6LldlVFYTpPoU+BgCEHGSPcAUjCehq06GOitMjtRfyhdGAgQjjgaIKaQYkfWDUgMykxARIOS4pBWSDHqEGeKbYM0ubFF7SDZHRJwMi5qLWqcM1N96Kyqhqzr74YN17/Z4BRY8ni7/Hkiwug1+nw1kuPITc7Ddj7X6D5MFB0IZBShMeff50Dgk6ZOA5PP3wXVBodx7Dz+POv4celqzCgXwHq6hvw+2mTcd2VF3JAtbIDh3HTXY9g2OD+KD9awR3sPz7vDuRk9wBUanzz00o8+fTzXIrQfyx4BRmpSfA27OcCvVRJvWG3NmL2nHmigKNecz4sY1+UckXi0iZxfgEYl7yBg3ICR6tun4Om/3wYF1v4d6LJyMTQQ0e5j4XzAw8AVTkbwNAPgW5cFjCs28fs3vaYtyKapOCPuKZRIqK4iUAFr0oPj8YMlSETHn061mZdCbs6IlAZZwMCjhJpPTEgc0FELItNa1Zh+8b13Pd9CouQ3bMX3G4XKsrLuXT2iUlJmHjGVAzLtcNVvQuLPvgBuT0iAY4acNnFU6DValBT04hvfliD+rp6DOzfC3l9MuFwurFnfw3q6iwYO3oQigpz8dGny1BRWYuSoXnom5uM/35fO6usrCwzISEh9/jx4z1TU1OtL7/88vLs7Gz3iy++mLds2bI+x44d49hGWZZVtfoDVKmpqebc3NyGq6++euf06dPrd+/ebXj00UdHVVRUmNPS0jaVlJQcaWxsTFi/fn1hQ0NDelFRUdm777672mg08qBRt/eHP+5RTXu7Y+p4ezVgbU0nT38TWNRe1/H2i/LS+9/L1uJT4UkkAtXoyjr2InjRmYFTstQgAQvkGwqWol7YF884KgTS+etCsuT2n9M+ODVVHNPcIYsLFbbg4PwppX+GxuMDf4otrDoBLVP+3aE6n4ZcCBSjv2l/KlZX//6FzK88UJZ8ZtQXgXV9pLy+Qusm4f8DjYXs1mfDdWKHGVW9/X/fjqwZuUjINUKTTMTBrYsjeQm2Q+so83MMWjOd/SngcaLZ6uD6plTz5IfgbS8mEwpdVwL8E+g3UhBgsAF3FXCUByyHAoWLX6NHdssNOfQ6jI5KJFv3tTZkgLzfAz0nAjzDMwVHHF8H7P+cqLpDd0BtqG3mCCCxF6Cm+5YW9i6gpRzw2AFjD+5zT9pQDhRKz6GQUZk6oM/J3033hdzFUPocNMf9zp5FrnEsg6aCZVRRp0jfx45FNfLkHlpYeSOYL6GHjUsDzzLqtkCZsA0jrKAx9IUh6xyA8bFhexyVcDWXwtWyM0JJHaszBPwXRoBHJY1vzCAp/y+Stp2ydK8IUSygWECxgGKBqCygTOBRme+307ipqcnDeZZClFiAIE8EpkzaBFOaEnI4RFLixTZKOvFr9eTrZiPzyWciUfOEq8unlQvlIDrhBiVC4UhS4ogQp1RRLHBSW4DmB5q7eTAP71hG9SY0JxSd1GOXOjjz4vOkJriMqEtnn3Pg6NfuNOaZDMjhKUwxFpFQkZX5eyI5ObnLwMSlDXZY3O0pkyiNNC2+rB5vJ2CAyGEp1RQLxN0CPGMFOerpeQqUyi/uSsW5Q551hsYeT9Zk4TDlCIrwP1Chcy6disHINB+rEP+9AiSN8w2mdKdYIEYWMG6YB3U9ZdoVFJUWzWd8FLLHUMDRAyX/CAsaiNFwohLLA+/pgJUOYAkQQSAx+r2X7cysFmwePGhxwebxwub2hkhLy0DNsPD4ARdCAUeDMTsHOgjnxUbqAKb5nj9LHOEHUI3KuAEai0pV/6erOOBoTVUl7rj/SY4xlJhDb/jjpWDg9TFkahKwuXQn7n7wGbhcbtx+0zU4f+Z0H6NTaj98u/gXvPjaOxxzoclkwLPz78GIoQMARz2cqiTcfPcjOF5VixaLBZNOHY1H/joHDKV51qfgky+/w/OvLER2VjpeePyvKMwnVk4noNJxTrf1m7bhoSdfgsVqw7y7b8L0KROA7W8DVRs7jdhr7AnLqa/JbUbZ5CU+3h+MPXB6a6mdyAkcrX3iMdS/8nepqkTdbuD6zUgYOAhYdivQsKstPXrUgjvMvRqw2mR4DVnwmnJxLPsybi4ioFbisis50AilAW57dtRasGojWH0qvLo0sIZs2AdcDwJlUTseOCZkRKT1KgV6EUPj9gY7mgX7ULFjEQJHqQ3NGR63C3t3bMeB3btQV13VxnpoMCYiq2dPDB4xEj165HCA04SaFfjh629hNhtw4cwRnRhHv/lhI1LT0nHu2RO45/aTL1dBp2Uw6/xJHHCUytFjx/Hr+u2orGqA1eqAWq1Caloqhg8pwrAhBWBUDA4eOo4Vq0tRV98Et8uOL38oeyY7O/v49OnTrWvWrOlvs9nMc+fOXZuZmel88sknh7Esa+nfv/96r9fLWK1WjcPh0FqtVl11dfWQioqK3oMGDTry2muvrVWr1Syxi7733nv527dv1zudTjocYI1GY0teXl75ww8/vLlfv36EwvYePXp0S+72+9Qc4IfYQyMtIoE4YsXa+wyHi1IGR1nWsJdEKaFz80DvVLF+b/Lz0dlALM4FeECaHHu8NTV0W3RGLE7bfDUY0DFc5CUcUI/Agf4gUhoLAXLJZhRAHetCoEY+jT3fV17pHKi8PtCjXMVjcYP1sNAkaeGxuWE/YoVlTyOO/vsA18WwN8dD7RfwI1ffoeVIf5D35F6JBmMhrAk94VInQuOxI8Fdg1FFQ6HV6MAHvRNAkOwcyX3Kg4z7br8HKleDLKYIdz/K0olEIWuqrRIjqkJ3SMDRHvUrO1dKSOPWsG2FggMCPP9Bpat1gCEL0FP6dQZwtQCWCoD1gDXnwTLmea4p7VXonDqQ/zwWTKPUpxxA45bhZ4GxW+A1RpZefj9Go4otkHgXRNesmFmF9E7k4bR3Ihbm6GQHas2oDdCah0JnHgqmNdDHXvOjZPCo9Jko/NiS8m+LdNsZXqhSQ7GAYgHFAooF4mIBZQKPi5lP7E6CMY36j0pu4Kh+0GD0XtK1qXrCXTk6RCAnnNhUJEJ5ctsrnK60Xi2urA1X7YT/npyedFBO14ZYOH8LJdKUOL8FmyhjVCwQzgI8Kx45R4l5lBylxFTTnPO7cE1/k9/LlaoonPE8KYNhHfV4h2o0x4VKMRROppjv+QMA/n1O/RGgOBaHDaH08T/sV8BYYq6eUqc7WoCeHZ7pgg6jyXn9Wyp0KEclPT29y4ZNB0U8W7NUFv5NdTY4iKbOr/BzE81ZdK3H+6VK7rJBKx0rFlAsEJUFjL/+FerG3QFleA05sEx4AwnbX4J98G1cHf2ed7g09KGAowdHvN2lc6FUg/gfujocDg7oQGvGel0i6lwd58ZkrQoDk0MHE2+qt8PhaQ8QIt1ISopWjYHJ+jYwPq+zcB24o9EBs1aFo1YBQ1kra1WiRoUhKb6+gzEoSSG4IuDoKa2BAlLtSO3onRjufSgKOHrtZYCjgQNxfv3DMixY+B/Y7HYOGDr99AnQ6bTYvmsvPvjoK44xdPKEMbjvzhtgoszR+z4BimbhaHUj5sx9DIePHENxQR7+8fLjSGTo8P0YkFmClxa8h/c/+oJL93n3nD/5QKdVG7jvdpUdwj0PPouK41WY+bsp+MNZUzlWUkprv37zNhyrqMLaDVs4X9Sdt1zL1cHO94DKNZ3M503IgOW0fwQ1K91nUvyM0VwnYdvEZ0rANB+XSxx3ozc/IV+qelIs3j5VoTH6vPEW0q/+oy/N7L7P5bNTqyRn73Pg6N+RgY8PqKQqYu4NWvtRSloqBCAhdkH/YC4h6+LeZidqHZEzkRFw1Mc2yrazjraOw+104vixo3A6HVAxKqSkpSMpNRWMSsUxldKhVE/3JjibjnFMqqlJXJ76tlT1Hg+LhkYr1Foz0tKS4fF40dRkh9frQHpaUhtNAst64HFZUF3ThMYmKwcczenRE+ZEylrSfvRltztQXVsPa0sTTCY9UvtcMtJsNmeWlZWlWq3WhJ49e3peffXV/uvWrSu48cYbv7344ou3+F/cZcuWDXziiSdmUGr7N9988+fk5GRC+HkdDofjv//9r7usrMxMbcaPH183Y8YMyiNPk77Xvu75rQmNpSpiPiagjyTgqOx3GmAtngBPYnT7lXXshfDCB+KVqwTyg5BfiEo4Bks5gueCjUMs66kYO/i/rydvuxFutYljK5RaIgHqCecI//540Bmf6p5sSj6ySPf0BGCkfui9yKe1J9m8XAL5kq8gZfMDUDeVSR02127zVb9wQFBtuh5qowYtO0ODH/s/OgLGAu5x7XZla95f0GTIg12XwaHx9a4G6Jx1aDIFJjoY1SMVqQk68GtVGhCxJJPfm2xNazAxgfi0XsvbPDsiPGMo4zl7nw1H/9ndzr6k0LpaK8fGL3eZtvlKMJEAQqNUgE3IQItgPUlzFD2rFMAdr+JbwzOt727pva4Z8BQGGdagBRkwI3hwxRacBRtrRgKaYAetBbqmjGU+iuu1Fo5SlzQC+rSJ3HrCcuw/8LoiO/OPGDQa4UZSAY52zT2p9KpYQLGAYgE5LKAAR+Ww4kksY8fYkQ2uimPJ+dsCHx4Ih74vNwusJ7KIyJQbb0bj22+B9aPJpxuzUATIkdIN08aT0ih0RaFIPnLEhXOC++vWFWyjpIPxtEmcKj3/+1lXmCsuffLMIHRdyEFxshcCZdA4yXlDzhalKBZQLCDOAuQ829cjg/LUY2h9Cwcc9ZR9AWv2GeIE/AZryRFFHM5s/k4vqk/zOQ964g/JyAlKzmfeAR0p6zevB+8sJyeqEJzKs1dTP/Suj0dZW0sArI49KcDReFhe6SOWFrBardwzJCatYCz1iLdsOQ8VpeouB9tOKCaOXKPWB2BigHHpdDCvFMUCigVOdAsY194NdTOfWrF9NJ6UAbCOeor7gFsP0oKllYqS1Zjg6jEZuvJvOg+fAZqnnpi+B/Iz0XqQB1rxwUSU7nOHsyNAhgCdVAaHAY4KDbS7yQFKNd83whTwe5sdqHV09Lvp1QyEjKABwaMRnxD6GKajBY6KZYgLBhy99pb7UFtXjz9fMwt/vPwCoGINl4qeTUjHfz79mktH73S6OKAY3Zb83wP7FeLW669Ez+ws4NA3wKHvgOF/gTepAA8/9Qp++nk1zj3rDPz19uuBynVAC6W5vwg/r1yHR55+hUtH/9yj9yIvNxMofRPIPxtILsAHH3+Fdz74hAOWElBVr9chJTkJyUlmDCguwPpNpdh3sBwX/+FMzL76YqD8J6Dsk07PBqtLRsukRUGnjK4GjppeGAdV/SFZpzQ5GUdJsa4EjpbUVIMxJAOLrwOaD8tqJxLmyp4I+9A7O8htbGzkwOtUQgFHyT9IdXlgVqgMWcKMG4ctThyzSQOOkk40xdBrgUCk3P/DnDjp1WoObJrPbISebQELL1hKzc1tiOlH1Yb5VGkoAM3H1MaotPB6bD4QFOub2Nra+mr4/lUbwFBKV64OjzHl67YzPZp6XjENACHvtQA099xzT8m6deuKxowZs+naa69dNmjQIB/6FkBFRYXmvffeO/Wbb74ZNXz48IMvv/zyhtavaFKmelUCpCo/EC9+mr0NXhcD1ou2HymMo7LfaYC1/yR4jNGdqWxhz4IN8gLwAvlB+BTpYoDTiWYzdyfwDIxymY7mZj5zUbQy/d/V0zdfGRkDYQAFIgGOEhidT13N25TmGPK/8WzrPNiT/GK+57rjgx0KjOjPbEr+ADq3CHR2od+zELrDX0Vl0l0PboLtQLNoGX1m90P66Tmi68tdMRB7qN5VA72nBXWmARF1NzA9Cb2SDJ1IVHjCG7pn6VqFAxMafpkNjTMyAFooRT3mQljH+pgwu1vxz/Ykh35Tt1wDFRv5ezRc36zagJYpH3LVEpddAVabxAXzmVbexP0WFpqjiAQhKSl+gErz4guinrs2FsxFbdLwtqGMY/6vk1nWshfByDTDwkb3zgpnb7HfD1d9CwMbhp1fatoHEUokZMyANnEAPPZjcLVsg6tll4hWfJUQSFD+K8F+n2vl//8QvSnA0QguhVJVsYBiAcUC3cwCCnC0m12Q7qbOjkkTquzr12VyawNy22g0KDwSOOq8eu5daHwvuOOTZGj69oXnsM+pVlhRg2OXXwLrksVtw6bU9LzzL1yaej5qjlLuyLVpj9T+BNqjEilwtSsdnCcz82gbs5KrGc1trr2OV9Ww7UXYhnR0wEZ63btDfXLkEKMqOQHiHUnYHcav6KBYQA4L0IFKw3XXYPD3izkn2vHjx0EgJ2H0OzlcpIIS5dCxO8mIB3AUaj2ap/yn07B5ZmXhF3TNeLYCsRH0fHu6zvy1Jme4fwAIsfTROyVe7NVram2th2TtI9QK0kF3p/tA0UWxQKQWoOeI5lt61ojt6LdQ5DxUlGoven/RGjEa5mRiuCN2PDdLR/I+dphARQG5S71KSjvFAt3LAqY1d0DVcrCTUkIggnA96E4v4eraRjyMhB0vQ3tsaci23Wu04bXhA4n4mvx8SuvSGkYPu0oLu8eLeM+B/mAT/7T1gVlHI0eO0jp7bHp0wakEtBVzeN1hn6E1AafcDbs6BR999i2sNhvGjSpBydCBPnZHWxXQ73JAl4i9+w5xYM+de/ZxoFFzogkzzjgNY0YOhZECaytWAXs/8qWUzz8HyPs9tmzbxaWzH1kyBEMGFgO7PwRajgJDb0CjncGPS1dxaezPnDoRTPNBYPPLQPpgoN9lgNaEdRu2YtW6TThUfpTzRQ4eUMSxmxLYdOfufZzsIYOKMX70COD4emDHwk43GwGuW05/P+hNyKcXD8esF/4ullbD9OoZUFXulNY4SKuTBTiadOZZKPzkc6B+D7DsZlltxAvzpA2D9ZT5HWTzGTLoQyFwjnziBPYi/yDNUTzASwzjP8kUpjIOtCcNN0BiDuUQehRPIACM8gDSQO0Jvsm1Y4FiZjU0HOaS9QFH25ja2o+sGDWl3fUB9BmVjgOOtgFEuRatoFMBuygBRwl86sO5tTKhUR/0p5v6ocJy6V6NORec2QocVa9evTr5hRdeGF1TU2NiGGZ/dnZ2nUql8ni9XlVdXZ3Z4/EUZWdn195xxx2bR48ezaPUCClEqN4OBybs0ls2MW4LpTEBKPU4/SbwKPfilJCqPtzFkPB9y8CpYBNMElq2N9mNiahne0Ylw79xToIGeYkd06bzxAl0/x9sccLmZWFze0EE4HTv+/x4BDhmcVqvDBg06ja/eSjlaJ9KgDoCUkbKqBnNoIXv6jO2Xgu11wcMl1yI2Xm6+GAd4ZwSSZAn7e0JcMrvC/mgbt6PSvrTZ7SGoPe/P9Nx5Z+vhWPnTriPHgEryBQ38JlRSMiVHoxYestquBsjIxApfnA4EvvHj5mRv7aLh78HVpi2XPJF9zXsk2RE/3QzZ3dh4DtdK3pu6Frw74ZQwGvzTxQcFqUyguasOgEtU/4tn0AZJZVbXR1Z/GWQLQf4218NPuODGPWEc6SY+nLUMa26FSrr0ahFrR7wFFoS+nSQU4g1yGAOYy07C2bUoBkZUfcjl4DBzJKQrKj+/US+CwuvKcNoYex5CVTaNK4y67Fxaesd9SvCN5ZQI/QYOn6rAEclGFhpolhAsYBigW5iAQU42k0uRHdWY5NR2+GIMBSgs3refch8/ClUXn8dWr78osOwDGPHIfeLrwMO9fDE8XDu3QOGIo4NRnhbmrnUNYXHAjtS/FkLxLIYyG1ninalQ9lIHAvxZBsNNt5woFy57RQveW0HOxUrgTUPc93yh1yJyy4H4/alro8kAjdeuofrhxxYlHKEd4bRbwJgkAPmtwLCCGcj5XvFAlIsIExjtX//fm4+5wGFQscn/8zR4SCBCrnU9r+xkrj8T2AcdTEeNYvmaZ3T/RHDOB2K0fUhIJTQ+UzOzcOnLBQ1F9KhGh1g89eWAj8CXUs+PSnVp7k3lmVjnQ1OvxxJJo0aQ1P0sexWka1YIK4W4FOlUae0bqG592QtNFbaI3Q1G7zczMlra32AhE6FAbg0yREw7Z2s114Zl2KBE90CptVzoLIc6TAMrzkPlrF/a/vMUPpc29+2ofd0qGv+6YKOgTAnMOMoDYzPZiIcJIElaK9AgZy0J4h3IUB/k6uVcZQFdGqGS2FfbG5fNxIrqX/xZykVq3cg8I7YtpHU6xigxgD9Lwd6TugowtHoA2E27AUyhgG9zgBSColasA0wR+sLjgHNVgMc/9XH+MmDxBJ7A0NmAwYuNt5XLBVA6QLA0QAUz+rYp9flA6oeWerDqGWeAvQ9E0jsxTXl34lcf143Idp8P3yhlNT7PvW19yusSoeWMzqzKUVis1jWNb45E+pynkxRnp6cU+6EY2rHOSMayV0VkN/n9TeRfs21vnuRQMcxKF5zPixjX+wgmQd58YGT/t3ywCDyV4j1ERIIntrxQZSrayxtjKFihyUEjoptQ/X0at+zMohZAoZAlRzoIXCmDwJ38oVRG1sBph17828rbNPp+RP0YzqwBczEl07jgaOENt2zZ4/ps88+67127VqmsbHR7PV6Ga1W60pLS2uaNGmS++KLLz6amZlJCDVCgZLyBBylibeC6+uHq76C1+2LrAhWogGORsD6Fe6atAz9PVgNka1KL+UYDg0cOMS2s8VJl+ZrmaJTQ8MwsLq9cHi98Ai3ICJS5gZK3R1Ip0ABymIYTaMdH7VXrbiVE6P1WKBzhU6rLqq/CIGjPIMrL1uucdc89AAc20rh2LsXbF1tW3bCcMCpoa+PhyZJ+r246apfIgY9Dnh6JAy9ogNOi7o2fpV+LPlASrOgbdINOpySk9opYJT3S/ANAwXN89+ZVt0ClfWYrHqRsO58Bhcqu4oUQ0zafiv0rvrATVvnLZchFyzLQOes9K0dQxRP+nBYRzwSkSrk76a9SqTZMSPqRFBZDoKJFQNfgk0fChTqC2AOx2QudQxS2gViRBUvJ9xsGIEkRgNN4kBoEwdCrfcxKBN41F7zo3ghEdQkzWnh0wYqEryPhUsTBTgagVGVqooFFAsoFuhmFlCAo93sgnRHdbYW93W5jx5rQ8iYzzsf2QveDqvqvr49wfqBLSIBLB6/9SZkv9qRbp86pUhQWgD7R97TZj/e0fjkuCOHnFgAkWHrs3Cu/gEJfUxg3V40barHwdfljeLnLwyXtSdElGAk1yLsxe4mFUwmkw+IsPV1n4M+SHH2nglH/z91E61Dq0FMExQhShskAkqRU5fAynRIFSolzAkxOEVJxQLdwAIEQqRnihxq5eXlSEvzRWoKC0Vs0+FwO4uBb/nEg0lJRqCD5W4wPNlVkMMpFFapCEAG5h/Pb/NYVE34MGDaK+rPP2UfMR/QdQtW+OvJMzuH1TmKCutqbUjXq1Ftp5TPDPQqFUakUrY8pSgWOPksQCBwmm+DgbZPhhEToIjeG3Idvkm1CTFN0R6FQPekU7RlTU17Ws9gskxqBkNTo2Oni1ZPpb1iAcUC0i1gWnUzVFYf7oUvzoJZcBRcFlJo0PVhBGs66VrHpqUwSInWjP4+H5rnaZ/eVYEQW+ttsHpY0Wyna2uskkmk4sGo2uke0pmB7LGgbARtJ8UNe3wsj3xR64CUfkD6EECfCqi0gMfuA5bWbAHsAQLekguA1AE+gKfH4avb1MqyS30SOJR+U7EcA6q3EJqtvU/qJ7UfkFwE6JJ87IEEOq3ZCmgNgCGLUjX5PidgWPWmwMAAlRbNZ3wUm5tXBqnGdy6Bet8vMkhqF+Ea+0fYz3lKNpn7ctIl39PRKDFoyw7oi4pilqaedGMTMtBy2j86qMkD3Hg/IM095McgP6jUwgdn8mvWwGzFUqWLazeW+Yg47YNWDufbFtdL4FoEtEjImO5jJu5xan8Aavv6lzbpG3fomalvEgqScblcbWdnWq2WTz9Pvwk7IQSOOvH51GfAqi6PGL0WzSCibNsy4hziXY1SCrCDnYImZEUkZ2D5O0hAk54mAAAgAElEQVS0l8PoqITW3cTNyy51Ihy6FKwrehhelfRA2iGZyeiRmMD5gciXF6w0Nze3fU/PllznSgTKDAfcMq28ASpi0JaxuHImwT7kDlEShWOnBsK9K4HP+ABq4ec82NTz4P1w7d4F5+FDYC3tgO9o4FAj/jVJgEYSNYS2Sgde3YnGDbVgXa2MviKbD11wKjSJkZICRDNKn2JLhr4ND8eKLE8hAP/E3hlwEwuvpaVNqD9w1P86C3tPXH4dGEcQ0KNUNbv5PkDOd97k7bcEBICz+jS4sk7lziH593igzIGGjfOhbi4D4/Jdv2gAt/xZYqjrLfWS+reLNk390qFvwS0IDpFLr1jLGcoshgm1krvhz+zlBMOq9T1gyDkPxETqbNoE7S8PEv0zWoYRqXqYIiIgI5wI/nuaIc35t0W/sBDboVJPsYBiAcUCigVktYAygctqzpNX2EYj5xzhChMiXb3QAkfOmgH7xo4R6kmXXIasl16NylAE1gx0EEub13imwKQNNG2yI3EqBDpQsZVbuFQc7iYnGtbV4sh7ZVHZR2zjkxE42gbcWnID0LgvqCkopR6l0+OLcd1cMF4nLOP+LtZ8Ma1H9xYxjPJpROiQitLmdNWhVEwHqwhXLNDFFuCBNf4pfUKpRYfE5HwmNkpqJ2RgI2czHTQT0xvJjnch3cQGM0jRLS7AUZFOMv3ed6E71M5O6tGYYT39vU7DEjIpEOg+3OGakIWW3vPxKuS0VDEMMhM0yDdJZ1qIl75KP4oFpFqAgsBo/iQANx14n2xFzEFhPMZM8x29j+i9QCB4OYqYwxVKTTo2I/7vPznGp8hQLPBbt4BpxQ1Q2TuCGKICjoJB87TgAZ0nir3pgJdnsuTX2YcPHz6h9uhi5u9g10OrYjAyLbbzerz2GN3nnuvez4bhw+ug2fGtrOZyDzsPtlmdyQGkdtJVjKOFX/wPSdNmAKsfACrXSlU/ZDtWY0TL6e2MdDzbKPkFQwU/RqqMP3BUOsBcHJBqYPlCGJ0VMDiqoXc3QuV1onnEua3p6RkOJM5QyvFAA+kEaoge5aAx9IUh+w9AbSmw4blW1mAaiwqY9s8hQlKtVpV41ToAR48ePbort/RuTXdJPx/JfeCzf/RlK86Ele2Y8rv42Icw28phchyDzlUPFeuFS22EU5vCAURTLLuDdrx42LtgCYQvsRSlJiI/xSQqgI73+cgRDC5kBg53XmTY/Dg0NfIyO3vMBbCOfUGi1dqb8cBR//M3Ar7ZnnkSjn+9G3Uf/gKGvz0BqgS1aLlb/7wK2jQdNGYtWnY1im4nrBgNWFVSh62N1vR7HM3G/GhEdGo7pW8WNCqGI0SgIF0q5Kuma+ZfAp2rmtbeCVXzAVl1ImHRACBlV8ZPYDRr40C6nbrrHhhd9fBkjoRtyF1tVejcgNLIU0AvXRtiBo91oblITjB8MH2NGx6Cur5U0nB+Gv4evIz4Z17YCa0UyO/UFaVE9S0S2CbZuo5+NdOuisaQB0O2773O7n4fzI5F8JhSobbUw5XWC/a+p8imdyhBCuNoXMysdKJYQLGAYoGYWKBr3q4xGYoiNJYW2GjSsUL6SjGgw5pHHkLDgtc6qMWYElG471AnVQ+OGAImMRGmqdOR8chjIYcSDDgay/EHkk3MPXQIGy6ClG8rZEULpavjuB367AQ4Km3YcfevMRuWOiMT+dt2xUx+vAXTAQ4H0iJWiW9nhezef9NKaY7JM+lN7Nul4FFyVhFolDaUPLMogSqUolhAsUDsLMAzFYdjIginAQ/MITn0t5ARmP6WgxEklA5CcGQsnUOmlTdCZTsezhxRf+/OngDb0LuDyjEvvQTwODt9f2zse23sr/xBGFWi9wOljRZTyIlHwF8q8QSOUn/kuIwHq5MYOyh1FAvE0gL8YVRXp3OPxRirqqo4QCwd7ndlkev9FmgMxJTsDZLagBwMYzPin765K22t9K1Y4GSxQOKKP4Oxdzxgjg442r0PjCO9brQ+pHUiHcQfOHCA8wXFMriTP9CWY20oNh1nul6DYnNwVv5IbSa2vuzAUTlPYWkQ4nBxYofr22dM+yyi+vGsnPDJbdBuCsyIemytB24nC7eDhdfBcH97XYDH5SNXZb1sO0krYQFVgErFQD9hCnr+52PZhtEVwFECjOY+9wIS+vUHSt8Ayj6RbTwdBDEaHCxZ0BZMTt/FgsneHxwmFURDjFmDD70Jo6MCCc4ajj1SxXrgYfRwaRPhUpvhUemQYhEwBrcO2N5rGFyZeWHtyKdA9T2K8jzgal0WjD0vBZoPAavu9z3o1MGM9wsFoFH+7Mw/WTrHPnr48OE2pFXWrqeREGCMYQfXhRVahp8VFUCTV9245TuovU54VAlwaJLh1CQhxbpX8sgWl7wfFRNqL7MBAzOSuGeIGMLjUYgAgg/WE/O86vd9CN0B+eZEGiOrNaNlcudgainjp3MvCkQUFvKxNcyYAu+RI1JEhmzT/9ERMBa0Mn6LkL7p6uWAN0SqPREyShZNBKOJ//H4jt6zcTR9iggNxVcZ0zMNyXotR3JAfmm+8GBmf0n+fmP/wHzxPYeu6exzLhz9rpVLnKxyNtfZYI/iHuLAixTwAMCoViNJw6BvYuc1ND03VI+yVsar0HWnIOJAWdWE94aYuSqczmLPvIVyfixpD44JJz/49/T8q1qDT6RLibTlWOZjMBzhuMxFpr2GNnEAEjJm+JTb/BJw4Ks2RT2JGbDljwKrab9PhSnm5RqRAhyVy5KKHMUCigUUC8TfAvFfGcd/jEqPMligdHB/u+vA/jZKIE1mJvJKw4MO/R15jFaLwvLKThodnjgezr0+BxKTkADT1GnI+Wfg6EWK0OIj52QYmmQRBAwi6v9gC2yK6OOjS81LLgK8gvRWInuliElGzWDP/M0BW0SznhQD/hWpZreoxh/i4MhS4NcnwujkY3cIBoDyGnJgmSAfE0I4A9F9RJt6HlxGYNF4RB+G00v5XrHAb8ECPKuAv3NNjrETEJwcxxRVTD9CMCkdMvOA92hYQ4TOaZo36Icc4+QgEhvYEOlYZT/Y9VNAzCGqacWfofIDNvBiDo9cyNmbDvUJvBUpAF8ICiD7KkWxgGKB2FiA5io6kJLDWR0bDSOXSocCtEfIyoosVWPkPYVvQaBceu8QuyufajB8K3E1OgFHBef3CnBUnA2VWooFuqMFgqWpDLc2C7U2DNe2O9ohmE60ZueZsvfv3x9T4Oj+Fieq7O4OqkQDIP3NAUdPgBurOz8b1fPug/3/3uL8kSo1QIRQjMoHqmupkHZYnjB6DHp9JR+LabyBoz0fewLZd97ju7NqtwOlrwH1nYGQct16+4e/xYmiQCB/8JZcffhn0pIKHCV9xu2+H2ZbZ6IIMbpaiyfAk5gupqqsdRiNGYm9rg1KQMAyWrj0Gaxbn31Y5Wo2qbyOJJXHqlN5rFB5fenP3dpUaFwyp3eWdZShhVkGTYNXH33Al3nzV0RvKJvm0aYvzjDqMSI7hfMJxcunwzMKkhHE+uJk960xKjRPjRGgvfXqHpn9R9j/1w5Ekuui515ZiKwzc0WL23r9KnisHddJohu3Vhz8t7HQZXZNBpS1/R5Dk7EgUpWD1h+SmYweiQnc+RL5t/kiTI9Ofgo+ux197++H4YlVZFMKgCe5H6yjn5FTpGyyAq21gwkXCxL1b88Dd+Pp8xKChYP1Kzcxk5S57Jchb8ChOfEIcwZjCcxMtWz3ob8gKef9tJ7hiyHzbKj1WUDFSmBNe8ZNYT9ysY376+4DoTJIyv+LgjuK2R2iCFYsoFhAsUBsLaBM4LG170klXZiungYmBni4r3cOWEGUW7B25PATLorEyA5k3HiDSmmRTdFigdICCxfgptW3QWU5LOl+sOxt6gQclbKA9O9clWhGQdlB7uPK66/jfue8tRAV11wBx9Yt8DQ0IOmiWch87kVJese7EX84js1/h8vlhLq2FCpbhWQ14uXEJ5ZAAjh1B2YqycZSGioWOEEtQJtZnoUyXsySBCQlJx6f4t4/zT0BP+lwKFi6eWpHQCs65KG29EN1hZHLBBKiVNCxYh6N2CEUISGIJ3UwrCMfD3tXBQzKIAaoEW9z7E+hIqtDCefTO9PcTLZWimIBxQKxswAdZNCcx7HGnwSF1v/+c3JXDYtfG8ciMCLQmA5ZnHB6AbvHi6EpPtZmpSgWUCxwYlkg8edrwLg6p94Ltzf+LQBHaW1J7ysqtEY8dOhQzICjW+ttsHo6A3AMahWGp3acX/c0OVDn7Bik3MOgQV9TR8YjsYCwcIyje5sdKDbLD7KIeH8R7tGKcP8RTlzE3wdy2vnpFO65irhPmRvIDczUDRqMPkt+kU3Lsh4ZsgLVgilmGjsOvZ59AcZRo31Vdr0P7Fwk2ziCCYrH/UH+SPIn8KQHa2tt3P+llAk774LR0ZkoQowsa/9J8Bh9qZXjWhg1zH1vAUeR+/nv4tp1dJ3JcSrg08BafCqIgSzaYt5EQEJp906gvtf0fxLNhr6S1UrUaTA+1wdGjpevT4qysr/74sRmvbf1HE/KmEO1GfDEKTD0FZcpaMfd6+CobAdIStGlcO4QJA1Lk9I06jYrBv4NNgJ3yVTyUkwoTk3k1qhCPyYxS5OPmArN9eQrpswogYCDUpgjw6nPagxoOf3DgNWISIV83GKB1uH6kvL92hprp5lLKkg0UP/xShnP9039UaAbXfNQoFGqT+cPcpEz6fcshO5wZIDyaOf5DvbmyEeZmK8LRzJfQIvo5h0x92mkLKAJ6WdAax7SLrp+N7D8TsDjCNpdU8k5HQhOxOgVqg63zUm/FqhdpABHozWm0l6xgGIBxQJdaAEFONqFxj/Rut6S38vtOX5cTXrTjVNYWSt6CEKHoz8olL7jP+PrSQWOkkJyR0wFGyRttPiNV6CFuJBxVCpw1N3iQuOvNTj8T+npXURfJO7CMtBkZcN9PLizTz90GHr/uDQisfGozLMGetc8Asvgu2AofR6a4ysldx0vJy1tkKUw4kkemNJQsYBigTYLdGVKcuFlIKceAXvIwccXnp2UmENpnqDv6MCaDnKE39HcFwhkyrNikzy5I5tNa26DqkVkMISUM40IWBISdrwK7bGfOvqLGA1apkpP+dUWiEBHH63gXLoG9EN2FV4n5XFSLKBYIDoL8OvpYIFY0UmPb2t+LHLPuVJHwa+N6R2jzFtSrai0Uyzw27JA4rIrwbg7p3QNtzcOylDEAM1Tu2867kivLj+vUgDX0aNHYwYcXVNrC3rw6c86Gk/g6LYGO1rcPrbJ7AQN8gOk44zUpnz9sOCZEEBQW+F4sJQrW6XifFqUtpKlw2NKX8n9ZriUxwyj8tXjPqLUlvS5zw/Gp6imhKOJQua8YHuZtuTVUjY7vlGHe66k2lKudnIDR7X5+ei7er1c6mFfXi5YAauabIIFgnLm3oceD8/3fVK3F9jxJlAdOCOU3P3H+v4gwA7tbYWMpr/WWhEAsy5qaJO33QSdu3PggZjGlsHT4NWJZb2kp9QHUJQDppjY5wYwKj3w9YWAs1GMuhLrSJ8rJHYoqpm9z3C40qUDNPlOErf9AMYlH5imtM8tqEw7VdQYAlXSqBhM6ZvFkaC2tDRLlhPrhmHffRIUiPXcQSrJ/X7ghzn09XHQJHVO9U3f739xG2yHLHDVO7l3uzZVB2d1dPdcz0vykH1OHwlWjr7JkmHvwKMKPFYp0rOMegwPwLIbiW/YvORiwBsdi2sg3QPdkxS4wLOfdqX/hAusal0ahko3L+WaxDvDDn8mLtYvResAIQmFlDG2vQOC7CHDyVz6/+xdB3wcxdX/717R6YokS7Ity5ZtucpdMu4UYwwh1ABJgBASUwMfoSUh9BYIISGQDwhJCPUjARJKIASSUNzA4AbGHYOxLfeueqc7SVf2+709jbQ63d3OlpNO9s7vdxjdvXnz5u3u7My8//zfxGcREc0+dEwkG3HmS7PLVOEN2BA2W21afWqzB8GWC2/ZlXEdoTYm1I9vAgJ70uoNDZ+BSJ554PVDsTPj8aeaF3Aodvqjw4cP/0m3OspqzPKA5QHLA5YHTPGA+W9PU8yylGSrB5Sso3kXfA/9HnuC21Q6jegoKcHQNRu566QTJGAmTQCTnUpjlPwEuNHLOMZjJNnAw2qmdyMgtKsJX962iseUbpMxAurNlJEs3TPpp5PEvoXnI+bIh+Quga1ug+ZmJYcPgdl/0VyPtwItjCmVKQGSCKB0pLBs8fbfkrM8kC0eYCnJ6ZmkDZ1sKmQPBaUZMym9zwjoSuNFKjbSZPbTe4oKnSin+mYVve813vZ5N7u9iy6CEA11Ubtvxl/b2WR522RySuBoqroWoFSrVy15ywOpPUAZAyilWm8Hj9L6g9YFPcmYofQyAzjR+0SZks66Fy0PWB6wPJDKA6nmVWrzMt/889pUdoXxqNXtTVeDsdLTPJCCrTQ/p3HfzPJ5bTNaY8pU4BIgESgS8NltmFzzBhBtBWKtEGIRNLY0IxJpgRgLQ5QiEKUw9ky4NyOMo3HW0rbouiQhEcRqxA/u1fdAggP2Gu37X4GJp0GymbjOMTnlciq/ZPuzYTYwyM65H0zzKVrzsswgqfyXyHjHAutqAfZk+pTBEeUoVrHyc+SOGw8s/gPw9XNAcR8jtzl/XQnwn5JZ0H0ylvzVtSG0xPTBMU9aeylsUpzVTmsJTDoDkijzVGgvWmm5ElrwDPwhREcBMP9ywL9De/tHQA1/1VltFCH6O+P+aglswTr9CpLU/GzEXajzVujWeeKQvnCIorzXl61roUzsq3XHu8Xs9wO7yFV/PSF+uCNJ2fiTFWg9lJo9T++NMureSnhGdHO6bAmYX/WifKjFrOJx2DFrUBFaozG0BDvvb9OclWKoauyS7pU3wda41SyT2vUkuydpr5oxXPckcNT0zioUEjiW5jO0fuiOwthkuzsjZ+6G38G+f4muLn42/DbUKZkydWlJXunktT/A/El/NU3jUOFz+FCDCOzwCbUISV7YpAhcQsC0NlIqIhAsEVskeVs7C6Yhp2AGsPdjYMW9mmwJTDoTkplrWZlx9Hm0CCMO9R16hnmoVE29soQtD1gesDxgecCIB8ybnRqxwqrbazywcWqV1LIxDsQTfXkY9nV1j9lOqRYIVJNucUELI2LYYWl3zDaWbCD9aqez9G4ExMIxrL30Y7PNNqQvG4Gj7UCqne9DWvsHCBEKaEiQBDtifcZCrPsCgqTtxGSmNlpYCmm6CLRgNxPIZejCWpUtDxyFHiB2DQr20glsSiF/pBZ2mII2Cqm/eXl5msCnyfyi973G6+NI/+MQmvAzVXHvou9BiCayDEjYXvWsYfAW+YoAAQwUQH+rnVi2AKWql8wSsDyQ1AO9HTxKrJ4UlMwW8KsypXI2p2e0HgfLA5YHsssD3oUXQIh1Bf7wrI1TsRTx1M0uL6S2RpmtgKTo3UXzRDMLMYiW7X4R7rq18IZ26VLdOvgstIy6TFfdnqzkm3+OLvBSYNLpkES7aab7LOCo7MutJUWmMDqyCyPmF2DYV+qAFN60rjuqxiO8b1/a656GqJbrfqlqahsPb2hLnXziDK56Zghleuwk0A6ls6W9AVY21jfD38YqrLUPBNAQJCXonV+Dv+psfuEEyTYshe767pLvwOYqBZb8DDi8Vrcevop6YM0JmnUAZb8aOA9NrgEIOvuh1VGAqJgDUYrCHgnAGW3EsNwv4EY9Xxc6SXV+wnyr/6VDR+oqy0f/Ev7cct06Zwwsgs9pl7P70CFFo4WBsozqUdb3Lv4BhIi5oKNMjx1k/5ZB/YGItjgLj98mPXMsRFfyeVX1oxtR/xl/9kOe9khm3O+mwdlPI+OhzpfLwonPIae1BkEaczJQTi7vL0NRd+/eLe/50p43FbZXQeQ66eatOVtfhrNaf/ampF1SOQjRXZkjM+DutCppvKBYQ7YcKs5k/43GBxZM+gtigrnrqdnr/0d+vzV4RsLdsheLxz+VMRfMEF7JmG5S3GXmoPjCmT8VOX1obioAn9wMHPxcsy1mrqMkiBAQQ6tY1lw85LxczcZYFSwPWB6wPGB5oMc9YAFHe/wS9D4DPvfmSGhjQOhpEKEyHbyZ9Pq8V4UWXvRJB0z1LL0GYjD9Zmaq9loPNmPjT1fympN5OUHAiH1x9rpsKu3scKt+C+x8r900Ao5SumLfwgtkRg7ekqlNFgIU0IeAR0fqaUpeH1tylgeywQNs7DBrIzkb+pTOBgbMIpmyTXdg/8SHVE+cp9LnXnETbH5F4M+EGEhiW7xjcVKQQ9tGLq8OLdfOApRq8ZYla3mA3wNsjOqNbOzEJkHA8UwdVuP3YlwykY1fa31L3vKAUQ+wd6XywAWxPdGhS8Yuw9ogGSVzI/1OcnrYoRLbTdWm0f4dqfV9iy6Is1kmFJ75VDYARxl7UabX2mwNQWM/Aa/MLjlf/x+cO97Srba3Akepw3LwWeO6wj/pDEAvW2ESL/vWvAPoBMBxX7RuYJTktiWFoNmMcoLbjeHb9IGhk5m4Y8YxCG/fnrKbOnE9nfR1AY4eewxgYhaPdNeIZ9w1co0PHjwos7oqmdC+9reipqUrGGz8zifhaj0EV2stHBE/bFKc9S8mOBG2exC2eeEL6WfrDFSdZSrznha/5PY7A3b3cGDl/cCeD7VUzQrZTWWXoymnFM3OYrTY8xETHRBjrXBEm+CMNMIea0adZ3RaWyvx75SMacRvJsiDMrGdxSj3ryIFcGd2Wkfdbri2awetpDLuo3FPoMWhn+W3sn8B+rpzQAQORDxipLD5Bc1ZzVzvZYLhMTzom2iuuMpId1Xr7jx2Olq3blGV0yow+r4quIf5Ulb7+oG1CGxq0Ko2rfyk546F6DQXtJaqwWWjH0QgdzCX/Xnzvo3GF/7BJeu7+To41q/GuDf+CdfYcaDxPRDoACTTPUtzVsq6xdi8GcEANVBW+yZstRshhvYCRLyij3g6pa2tQ85Fy8gfdvmdN6U6lxN0CjE/0P4JzelpDapGVKTWFMtE051so2o2Zer3nK+egXPXvw2pXzf0OpTULcPacnMymx+76Sa4WzrH4kOOYkTtLiwb/RtdtvIcUpkivAk7+OPP3IYkTmglwO4ZJrOMis7iuJqdHwCr9PWNqus+wEPTAzozJE8T6D8OQIoiIhbHCodc2D0DK7cjLUHLA5YHLA9YHuDxgAUc5fGSJdPJA42Njcu2lBTJx6x7GjiqNCwxPT39TQsilqYxE5eRTo5RkDvdpoGRU1c1Hx3Azqe+MmS6GZulzACxoA+GfWn+xoChDlJwwde2qfDexUBwfyd1zYVT4ar9lLsJye5F4ETz0hiwhhmggDaZjobThtwOtwQtD/SgB47WNL707vJ8ejOcTdUI5k9CYPwtcvocrcXI+40rIMyCxqId/pNSn3p3f3oLbA2bu5gfLp2L5rHXau2WbnkzAKW0SUnXxyqWB45WD9BBMHoGGGMmzeV7Q8k24ChjxSMAnjJo1Bt8adnY+z1A652cnJykKbzp+aYAvrJQkI6CdcpCgE8K2iWCTNN5h9qlMSORHZwFAHu/ZzPfA9/C84FYV1YuHgBTMuCoZMtBYM7fM294N7fAgKN0L9P4r5ZSW6t5RzNwlPlKyzrDX3kmIIha3ZxS3rfm33LQM9OF57nKtA3p9JsOHHU4MHxX5/06I/3bdeJxaPlykxEVaet6pk3HqEVtqVcZ4+jx0wCbefdaOgMyfn98/ghypQaIzYchtDZAiFIGFglR0YmIzSN/6P/zgtv4fKwR8K1UGpjwTUh2nSD8pJve/Ma4iubA4ZsArP09sE0/YJ/PSeZKza96SQZxGi3tbGntvtQXSaBU9ZSy3qwyf+ILhtikK4p8KMtzm5ZhSAm0oz6acUjF9cUTcOxdYJbLZD3RPuMQPOaXpupMVHbg+h/D/6r587uBFw9Hv28OTGn7pttWoXlX5zTsRjta9eIJ2lToezzkNhaPfxJhe2pgLMkUzRiDSMU4OD5bgdDFl6Hp1l+02+e9++dwrF0Fced2CHTQrv8ASP1LYP88Hvcqf/HvKDj3PJlhlwgSaJ5K2RJpPcUy3g3Y/gfYGr+Wx/2kxUD/Ujkyml+B4NQHu/zMnikzniVtF7GztPLZpjUpZZGhrC3kPz0xPKYvW7LRGPENT10tc/ZU+j6ofImnqbQyU7/+BcRYGHmh1BlSo6JLPkyxevjNhttLVDASS1Ek7EIYDjhgnOWa9CcDrNrd5cjtd1a8+fotwKbngf0rDPUnMOFUSPYcQzrkmZcEhMX+EKQWFJbPs7BHhjxqVbY8YHnA8kDPeMAavHvG772+VemNuVKkMQyxZCiaZj2RNf2hTXs2oWenQSnwrGeSz9spWgyoLQT0TqDrPz2M6se+4DWlW+QEux3Ddx/olrZ4GmlPF+ffBcy/lKdKahnBBv/c143pSKjNTk/S15kGMptquKXM8sAR7gGLja2N0aftOm+vekbzu1Lvu63TrcW5KZkucJaz5a9wbn+jyx2b8WAb5zOiB1BKqhPT3jP2NT0MbJymWmKWB7LGAxTgoI16BkAzG5Rjdke7i+WO124C7REYzwKO8nrMkjPTA8QeSvcgpUl8442O9/O8efOQn58vA0LpnUaFgT0JUPr3v/9dvmdPO+00ORhPAU8t7zx639J6a/v27Vi0aJFc96KLLpK/I11aQKhm+qM36fIt+E5SwBzPnIqAo5KtM9g/MNv8A5nZ4E+6p1gAnu7dUIgAV+YVQ8BRmxP+OZlNmWheT1NrSsVgm6xGoPJMSCYCR71r/wMhlvmDXNWVT8tsy7SfmI3FdOCoKGL43kOmdXXXN09Gy5rVpulLVDTk6edQeNHFwOIngDdvjf9MqeobA0BeW+r6jLUO8Iy7Wpr3fdDG5isvNNvYobQoUJPlx2p20dRUcSJiuXlqLXD/rsUUYuxyFkwDvvwrsOkF7vQyGuwAACAASURBVDZ0CZrs9/mVL5lCDDhdeBWCCZqEcAu8GzqygOnykaLS/MoXDTHRDi3wYGQfrzznpNgNS9ut1S7lvj6raybQrdOzqdW4JPIRRwFCs583QVN6FWa/I1hrE/44E/Y8R0fjNidiOUWIeQZj/am/Nb1fE5+eBVtu5wNspjfSppDnmc2/9Hw4Pl0Wr+FyQWpthdSvP2IlpbCvWZXWtAF334uSW26X7/nomidgr9sIsWlX0kNhmepjMr2S3YPAiS92Z5Oa26KYMhWKIdP/0zqS9lNo7aq1ZNvekFb7tcj7FnzbNJb+dUNvwAF6H+sox226EbktWuaYAj6o5Lkntb24pwmvg9K120wCjia6QhCdcJdeBNGeB3zxPPCVccAtayNQdbbhmUAMORCLLgJq/g955ddb2CMd97JVxfKA5QHLAz3tAWvw7ukr0Evbl944WWJ5C3g2szwfXwWx+RCi+aM7nTDzLL0WYnAPYu4BHencBQH+uV0BIHpcRRsDFLTKyzNvAyrRDlpMqKUe0AOuafqqAZvvX6un2xmtk23AUfK9zFBT/Taw5jHdfY+5B6YEQVOQkZhlKThEaZwoKKksdJKTBY7Y9xQ8YgxPFAwoKChIyrqj22CrouUBywOGPMACvkcrqMb9+T2w1a7r5MOYzYU9VX/iTl+fu+43sB9cbug68FaOecrQNPPxpOK++ee1Rb86fg55KxCZ0fVEO2973SGnF1BKtiWCSlkqXi0Am+7oo9WG5QGjHqC5FM2psj19fbYxjrJ3HI0JTU3msrIYvaZW/SPfAww4umLFCtx2223ymogAoldffTUuvfRSOZhJwHB6lzHgKAXlb731VuzZswePPPIIRo0apRk4ytpduXIlbr/9dpSWluKhhx5C//79LeAo522XbE5FVXn2fDibOGLEGECfOkTvKTMZ4w0BR4+Q6+Vd/AMIkY40q+luHH8Vse6Yt73tXfdfCFFzmILS2b1ryvMyKxgVM0FIZj1kmQAFmZm1as95ZyO09BOzuttFz+gly+CefAzw+28CWz7u/DsBSDNczB539exLa+qiNmxFJ9Wh8qmIFAzQ1Fx6YX5jnHmTkFM42/CesonGc6taNOEpmRnWaJmO1yAIlGvWYJEk+Na8bVBJR3Wj/SvxujChb74836yurjY0zlJ8ieas7BCSmWO2ec9m/L6XRCe2T/xD2ux4youkJGHRcvHMfEcIHg+cQ4bCOX4C+j/+h5RmGG1z4HQb3MUCcvIFOHLpegLIcUJwOYFQM3DcFC0u0CzLWHQ9//sg7OtWw7ZlM8S6GsDtltlDo4VFcK5aqVkvq9Dn/Asx9Pm/AHs+BFber1tPJiqa/U5LZSM9q2Y+n3p8YYRJtba2FoWFhXqa7bE6ncYw0d4GVNY+L48DObXXm7P+Cthl1nRtpcY3DoWBTZg/yfyDjpOFf8nGOMFhV9uURf5H/k/H8ZfE2Yyr+BQ4vGOAg6uAT27R1mEO6aaxcxHL0T+vCAsD4Sj8htxSXl6e9ovJYaMlYnnA8oDlAcsDmfWANXhn1r9HtHZiHaUOhstOR/PoK9P21bvwAgixzinpJLsbQiSYpJ4E/8n/NMV33bFYIEAhbR6kO4GmZxPAKHCUf5tMu6vN3OzV3nrnGixNHD59AP6K65G7/rewH/oUoI1+zhFOcuYhcEL8ZDmx0dCHApq0IUQBSLYxRP9SAJ6uNwF+6P8TmWvoewboITlijyAdVrE8YHkguzxAIHB6NjPBEpRdPU1ujfejeRBaG7v+KACtrjIcnvgAfL70KZSosp73my7/SEA0fziC0x7uVD0VwEEPg6ouuzJUiQ5E0P3J3jf0bklMvZuqafYOYu8smW0gGtXE2pahbllqLQ/o8gCxj9I9nK2MXNQp2uCneWFxcbGuPppdiR2sIr8Fg8nWW2a3aOmzPNDhAQbg/OSTT2QwKDGMUhk0aBB+9atfoaKiQgaO0hxMCRy98cYb5cD+008/bRg4ev3112Pw4MF4/PHHZeAotcdYTq1rldoDFnCU/+5QMjvTO4BYicwqRoGj4bLT0Dz6R2aZ0yN6PEuv6ThcrmKB+cDRdyFEO+9fZsIJBKIg0DyNTdkIEjAK0En0GW3PDd8fZ/Qyo+z9/oUILvjADFVJdUw6WAfR4wHuGAoEDneVqRoL5GeOpKC17Cy0jL7MtP5127pdh8UtA8agtWSkjprGq9g9I5Hb9zRg78fAins1KNTCa6pBbYJo1DccsDkh5RRAcvZpj79QLGInXAhGjAM+CeDCBW7h6IZvdRwsY0ZZPvpX8OcO0a2qj8uJKQP6yHv0O3fuzMpxljqn6dlUBntsOYjlFCLmGYTQpNtlP9XV1XWaX6fL2sHAbXoz9Zn1jtASY9o2shwxf5J9TMVdUnasHblFAlz5gC1HABGIh4OS/GnYIYHAo0lLngeYPEH3/cZTcdXPvoTUtxS2DWt4xDXLuCurMPqTFUBjNbAgfaw2rXLThzcB/pPNIQlScwqxffbUngztW7F1r57n6khhKhU/ewCe+s/ULlXS31eX34TD+VWqdau2/RbFjWtQ7xmFgqbNqvLpBBop9XvrQSwe/5QhPYmVJwrvwY16ROGEDXrWFR0PomDLRU7BTDh84yEPaguvBCj7psnFKAO8hBwIxDhqAUdNvjKWOssDlgcsD3SfBzhhVd1nkNVS7/KADB4V7fCf9Jqq4ZoWwiaxJBg54aXaoTYBv98vB6IolUGqorXvpMcIcDSToFGyTbl+1LLA5/WpFjkGbCI2JSXTGq/PQ/mTEJx0u8wSQmwPtKFEgB0KBNEij4FIldeXAvDUFrGM0ofkWBoLZjvZRWxPVrE8YHkgOz3AQOc0frONney0NDNWqY6REhAomoXwxJ/EWZ2TFBr3hq6+IjMGdtFKTM/xoIjypHqyfoRz+qFp1h+PWNA+AXLoQ+8e9tECKiUf0juMsZRaoNJuuoWtZnR7gO5VGm9oXsUDaNfdkIGKLEjX0+wWrAtH++EIA5fSqmqCB5TA0TvuuAMDBgyQg9g7duzAGWecAfqOZGidRe8vWncReCodcJTk2PuPmag8IMEO/JEuYhxVAkdLSko6HfgjWbLHYunuerHj86qu24TdFexVu/2+amyBTQDsoij/W+ZWpDJVq2zi7wQSpXuNCu0j0J4QAfbNKoaBoyWz0Tz+RrPM6RE9ri+fhGM3X8pjf9XZptpIqZYp5XKmC61p2JxcefBL+f9kQ+LfygPMykPOjMVZ+a+yD0pZnr7VT6jgPYvNo06W6bMxHtxnfWIVaXynvTVKJZ2Y4SeV8v0/ugyBf73F3bZWwXEbN8M5dCjwy0nAoa1dq48YAgSbgVHlWlVzyYf7H4/mCT/lkuURUl3/8yjJoExw1HGIerqfZc3mGgR3yXlAzXrgo59ksIdtSVI0ROLUGPq+bGxBfWvUsM1jsQB5QhJwtFbNsRh8a9/RWiul/PrBP8b+wlnc+uJsbVLbNEaAy27D8WXxQ330ns7W0v5stgdb2m4S0QbJWYCYuxRR71Ds7nMmF5MixUcovkGfVGtTFi8jn+gBuFG9bUNKEWs7HGbEt+7jZ6P0NT5Q4e7Tv4Hmz+Pp2ivOcyAnDxDtAqJhCeEAEA4BvlIND1mi4YNLgWGDjXQnbd1tj25Ew2fmHaBIbEzMzcWkww1xYNlb3zTQD/Mji2rjmQFj5XUk7e1T6cn9GOVzpXfvinTQnCgbDxTxXKOWmoVwYQcQaYF3Pd88Xql3waS/ICakJuA54YtrIcSicEbSA8h5bE2UaXYUIWLLxbKK38RZP2VKYmNluvAqVkjnY4r4JuxSK9ZIZ6BS+HdnpRyPm3fw1aA09XJZ8yhQbd67NrGHhtdVRZfKKi3GUWP3jlXb8oDlAcsDPeUBAzPpnjLZajebPBD9z/dqxeaDfXgn/7kbHoF9f0KKnyQdkgQ7AnPVwag8vqDFQzo2UB4d6WSIXYJAFzwLE9+CbwMS32ngaCiKdVdmLu2S0X5TfSWAtGjTFtkPFNQjkBEFU8wMniTay4J9BOhMlmra8eldcDVsSNvNcNEx2DvkGtluWpRRkN0I2JNOfLNUY9Qwzz1hxnWwdFgesDyg3QOpQOfaNfXOGslS1SftiSBie+VTnQ5H0Cnq4nV3IKd5jyL6YXxDRYsno33Gw9bwVVsKHEVNAdhR9Wyv3WTT4oNksrTprwSW0juZfXh0MxBOIrCUp64lY3kgkx6gQADN6ekepzmmmQBSJWOVa/oMNK9YDi0BLOo3BSPpEEJPsVsk+p4BL2heSuA8q1ge6E4PKIGjd955J4YMGYJTTjlFZv/My8uT08jPmTOnHbxJYKF0wFFaW9KHgYkY+IkdmqB3Fq0N6ftUwFHqP8kpAUlUhx0c7E7/WG3p98DKmhBiCUG8+J6EBEGIZ/6YUezW3wBHTboX2T4H3VPEYkb3XTpWLw61nUSMAkcj/WYgNNH89IVa+2FUnhfoZjjAmWCoZ+MHEFs5Uksa6aAEbKvszGyUeBAs1d/se5aZgMxg8316BlgWHPavUp5kaYwOBAKy9XTfsnGRpWFmf28r7Wukh0nrDti6U7ZVmVmBniOaq7DxODGrDwPCJioM3XU7Wv/JBzbS05FR8xfDM3MW8PipwNYke7OVY4GDNTqBo0I8H6lyCU0gMcEJ2N2QnD40Tf9fPWanrONbcG7n9kzV3qZMBu3pCzU1jTkRMZeJDK7toA8FYxel8ab3hfzeiP9XdBTCM/BiILAL+CAOdsiGwhNn2dkUxt5Q2LC5Q7EKJcIWw3qEcDO8G943rEep4LMRd6HOW9H+ldB2DRMbSXbr0RU+uby/LJrVwNGF30W49CQ0V/xPWt+ZnVVPSzwrmWE7TzwOrV9uMny9Cew4rHo3t54DV1+BIafmw7HqZe463IKF+cDEMZ3F2ZBG4zUHwEutra0PbUDjulo1Md2/tx96+OASIMDvV90Nclas738GbBPMJx5QgjVpPk5rzZ4qSlsoXsl7EKan7DW93doX2uPegk7gKNmUOO7TdxN2PIEi/3o4IvH5aybLR2MfR4szNUGU3rZtCCMKB2yIYKrwj65qUowvNlcZ3CXnykzCwfoP4V71ol4TuOsFxn8DkkMnIVIbcBTAw3l5eT/nbtQStDxgecDygOWBrPCAvtV8VphuGZEtHiDW0VjeMDRNe4TbJLUNYMlVhMBxz3Dr60lBxoLEsyBQ67eyH/WfHUb1o1/o6ppJh6LStu2cMQu5Tz/XvkHN0uoyBjMKxFFhAX4lK4dSceIm8LYRQxEL+KHGZEoAAgqKE9AzVRrO3KXXwx5MTdvPNuISg4i6nA6AUkrQJjhjr2Eb9NkCItDbL6ue5YEjzQPKgG82byBn2u9a3kktihRhOaGdbTummbZQh34B8M99s1NFz/IbIPp3yqcdJJsLgTl/06G491dRgkpZoFkPqFTJ8Mbe9b3fO1YPeosHCOjAUk4rN+Ipjb3ejfmtgwdAamOoYH5wlJdjyDL+9FrERk/sLtlyaOhoZ9XuLffzkWpnInB02LBh+OUvf4nf/OY3WL58OaZOnYr7778fBQUFMuCT5FMBRxkLHb171q5diyVLlmDfvn2y6ygF/UknnYQJE+JpJdlhQCXj6M033yyz2FG96upq+aDg5MmTZeAqa58x1Byp1+NI6lcy4Giy/mUaPErAUcbIT2M/HSA1M1BtGDhaOAmhyVpSLmfnXeL74NxkBLhdjDUdOPrFAogtTRl3Cg8wLFNGsHSo6UAWZqUhVvZBbZ+PZJV7iuzAuPLAAFu/NN53D0J/fSEjLiq+4kfod92NyBkxAvi/ecDqJAH+E2d0Pk1PliSAPyVHHmLOAkg5hWgZOS8jtvIq1bL259XZVU5/fuPA+FMhOeJMzt1ZKP2rt+xKIOwH3iHW7UwWXtQZf1rnZYebQGBKo2WcsAA+GGMdtTX74d60qKspvN0GsGHw1Qi4BiOU0xcRmzvO+EZBDiV4T0NniXGUmEeJHby3710QKI3msRQLyYZy6Oc/RYMJY3D5dWORP7sCgeOe1tQt350DNMlzCZ84PSnzPlddTqEv7/gcoR2ZA78Nf+Mt5J16GrD8bmDfUk6rMiu2/Q9fYuiPGSBX6pRFykjLyux/eplzjbSvrKsEjdLak9aZR0OR6l6FGGvqdA5G7rckwbfmbV0uWDThGZn5k5WT1l4Om9Q9h6E/qHxJl81qlbq+BiXkogmTFOyjyWZQgpgDZ8F0OPMqETm8FK0H3od7szopl5o9ar+Hhs9AJK+fmliX38NiGRx9Tm67BaT38/PzT9WsxKpgecDygOUBywM96gHjK8seNd9qPBs8IKerlwD/KZ2BGmq2pdu0iuaNRHDaQ2oqsuZ32nQl5iOWriyVYb6F53dlR0vTi9UXf6Srjxr2ZDTpJ72Ofv3RZ8kyOWhPmxW0aZGq0KYMYw6gQF4iSJQ2hBm4MnDayYju7jgJyQ7e0yAlUGCmdCC8//oP6iZUYMTeQ6AAPQXnaWGYKtW02sZod2zUZ5rxVtMFtIQtD1gekD1AYzWB2ZOxFR8tLvKs/BnExm3mdDdTLx2ldRrYSyR7LoRIapag7hj7zXFs92lhKe8JoMP+XyuoVMlWSu/83h6Y6T7vWy3p8QDN/dg9Rkyf7P4jXVoP7CQDRogeL4Zt3cFtGs136SBCtgBHGSMrm4dzd8QStDxgggcSgaMjRozAH//4R6xYsQL33HOP/OxedtllmDdvngwQovdNMuAosc9R4I0A408++SRWr16Nurq6ThZSGnoCgpI+FkindihVPf1WUVEhP5u7d++W26D2aB44ZswYEKh00KBB7ek8Tei6pSLDHsgG4CjNkxJBG4wR26zuGwWORvMrEJz6oFnmmK7Hs+xaIBqGIIWBaCsgRSFIUfnfeFpIbZkM/FVnmQr08GxaCLE5c6AO5tDWIWejZWT2MBwmXuitA/tBihpPg63UywMcTXbD5Xz9AoSwH0K4EUKkCUK4CbGafUC4CaLTBsEuQBDplCBQ/1kNqh/bqOu+Lb7yKvS79oY4YJTK7jXAot8Dn73SVZ89B/57t+tqpycqqe2PmmKTkX0BQYC/kp7l7i++odfFx5C3TtO0Z58pS7XERJYfDppixkT8F27BhNS/HUxj7Xb55p/TMUYrmS5EJ2KOPEju/nI69sV9LzGlL0olUwcUosDlkDND9PaDQtmYwnprSVHaN/agi4fDVeZGTj83HAUOCA4RseYYIv5WRIMR5A7xxi+XaIf/JG2ZBzMCHJ3ddiDA9DuxQ+G6K5ciGoqTrWSiDHzwIfS7/kZg4zPA5r/rbELfIYBt/7sRoe0BtNa2yu9lZ1EOHPlOBL5qwMQ/z4LNY2+3Z8dkczNFmc3Iq9VxjMGX1cuWfSGt/eCSr/8HEG1UZ+CVAN+af3GpTBRaVvFrBFxlOGntpbBJrbp0aK20ePyTCNt9Wqtxy8cZzzvgOKOxBPsxCmOExfK3sQTSdgKLEmiUwKNUQgfeQiS0A/aaXcjduZq7Xb2CgUlnQhJFrurtr/bOc4DteXl55VwKLCHLA5YHLA9YHsgaD1jA0ay5FL3XkNg757UKrQ0OPUCMdBtXevT1lBfphBtPejLejbrWQy3Y+JMVPdWdLu2O/kUVtjy2E+VfbJaDdQQIIUYNAl5pKRT8UzKRUlCRmDqqqyYgum8vt6r89V/KQcSysjK5DrF8MJZPpZJ0qZgk0YlI6Rw0V1zN3a4laHnA8sCR4QECvNP4k4qt+MjoZfpe8L6PjkRfxHJL0HTsn47ErmWsT4xV3AxQKWMRSvbezlgHLMVHpAcYqwNLrarspJY0ZV+XFCXl6dECbqD5Lc2RjQYIDt1+C4KLFmhiO012cRlwlA5a0bvOKpYHutMDqYCj9Kw+9thjeO211+R13K9+9SuMHDlSNo0YG2+88UaZFfTpp5/GqFGjZEA4FQKdvvrqqygvL8eFF16I8ePHy99v3LgRr7/+OjZv3iwDRy+55BIZhEqspgQczc/Px8CBAzFlyhRMnz5dTi9OrKV///vfsX//fpxyyim488475XU8gawT0yN3p8+stvg8wAsctQsCphR1MNXwaeeToowntBfB7pfGxkb5/i0sLORTwCFlFDga85WjafrvOFrqGRFeJlFe60wHjn71IcRgA2/zuuXCpXPRPPZa3fUzXXFb+SDEQqkP4+lpv/KVM4FoCwSJQDOxNqAw05QIVCEgKIui84OJ/RvqsOXX6zWb5511LEZ+0MaWmA4w2qY5PPlCNJ9nbjp5zUZrqOBb8O32FLIaqpknyi5vmhRZZrMH8xrvLbscgs0DvPs9IHSIt1rG5LTEQ8wCjk7Bm7ALJoBzXOMAz7ROviHgNw/j7orDQY3HBtQvwYS++SjxuuRDQjTX683l4MGD8iFfmn8YXXOa5YfEA5iVfzke0aYIwnWtiAbC8I7lZV3kZ9lltmcGODoNEPiAUnp9qJckhre9oksvx+An/gTsfA9Y9Vveaprktjy4HqGdTTIA2OaywVnsgs3nQGBTfUo9VS+e0Om3Fs8w5AR3wD/3dU1tpxImUh+tB4h5G1ayidKzlwykqpQhvRQzpbWomYXaoHUI2+sxU7eaLqHhLUiRWjWxLr8L4WZ4N7yvuV7Y7u2WtPRKw5aPegB+91DNthqrIGGm8CqkJFhtb9kVEGxuRELb0Vq/EtGW/XJTtqaatn/rkbNH30EpXpsDk06HJHYAvtPVkwmjii9rFxEEocXn8+nMd89roSVnecDygOUBywNme8ACjprt0aNUn8w6asuBf472k2ypwCvRgjEITvlVr/AoBQqoqKUhIGYFsWmPap+kqIQ185aoynWHwNjfTkXOgFzEHD6ZwW1H5ZNyUIQxhZphw/6rLkfT/PmQmgJy4F5tS7h02y458Efg1XSMgTzAKC0bcmb01dJhecDyQM97wErhC/CMjz1/pRItMEJh0qHLGvfNvbIMVErzAiWwlLcVJVMp/T+B3BhLOa8OS+7o9ABtnCcDjdJ3WoIGqVKxagGO0hUwwnJRPW40ojXx9JDuOXNR+rdXDV1UFkwgpkWrWB7obg+kAo4S2G7Hjh246aab5HTzp512Gm677Tb53ZEIHB09erRs9ocffoh7770XgwcPlmXZ96xPy5Ytw+9+9zsZEPD4449j6NCh7cBRAo0SqyiBRpXl7bfflusQ8xQBWQlYSkxUFsi6u+8U7e0RcFRoAxQrayeFx7dtKhS57Bjp03bgNZ1lNO+hvQgqdM/QoQEaa7W8d9R6bhg46i5F06w/qDXTY7+bDhytPNNUoIf7qyWwBTuzG2fCWZH+MxGacHMmVJuic9vo4Yg1pAaBaG1k5J2T4K0wF0SRzIamLY3YfO8aTeaJubkY/ckKuEZXAIufAN68VbW+/5f7VGWyScC78AIIMROAgWk7ZWC9Ltrgn3RGj7jMU3oRRGcxsOh/gPqve8QGZaNa9ivMAo5OF16FoLobz+EaZxngi6ep1VqW1wTVAwIalY4s9GJovkcmsaB09elKJoFnGs3uIk62JTvg1NMA0ppf3oeiO+/uZK++vUZtwFEicBn66ISEwwdGvQxgehWQG2f3y1RZf9UyRJrCmVKP9kMQdZuAxcSmrK/seXkbmr5uRPPuoMyQavc64CjKgc1tTwsQTdVaxYPHILfM0/lnCWj2jUJOYAsCJ/9Dn6FttYzsxSgbpnuLZcRInNszcCitBfr06dPJXloLJILTzX4+Wftm65U7Uvs8UHgpUPs3oPB7HX2red7QdaHK3rX/hhDL/sPMmUpTr+ZAUYpCEgRMFzqzLjPgaGDXM5CiXdnFbYEaxFw+eNe/q9aEod81HeohxtG6vwGxZrQKQ1A89BwLf2TI+1ZlywOWBywPdL8HrIG7+31+RLYoA0cBaNncUDrCs/xGiIGu6SD16mO6M53Gw3dnKaLlM3HwghfkYFNRUVHK65v7+b2w167luv5STMKaH/YccHTCn2bC7nOgeU8QroEdqeglWy5i7gEITn+Eqx96hGhxtue752Hs1YJ8crFhVQ12Ptt548737e+i/Pm/pGUMdG18FI59H6qaYPQeU23AErA8YHkg6zxgMbH1UuAoz8kCzrvNGvs5HWVQjMBD9CFQEAGGtBYKjrAPzQ/Yh7GXa9VnyR+5HlAyPBBwlO43XoaHVMDR3FnHYeAbb3E7jVhg6HAVBRJ4yo6ZUxCuru4iWnD1NSi+934eFUlllGmULeCobjdaFQ14IBVwlJ4Nej6JPfSRRx4BMcDfd999OP7447sARynFPI3/Dz30EP75z3/ioosuwo9//OMuVtEa/JZbbgEBSEl2zpw57cBRApsSmLR///4ysJQKjQ0EHLjuuuuwfv16zJs3T9ZL75XensLUwCXr1VXX1MWBIA6aa4iAQwBaohLqwzEZAqPc9JxR3LG3YaTTxFLLsq/QOEuADvrOLAYgo8BRyVWMwHFPG+liRuuaDRzVkkqRp2PuzZ+0s/nwyOuWEQD/3Dd1V890xe1V4xHZZx44ctjPxiG/KvWeqVn9Ce1uwpe3rkqpTsjJQend98JZPhzhPbvRumcPCs48C56Zs4CtnwCPn5q8bttaNDL6FIR+8BezzO02Pd4ll0FoyTwgWm+HJEcuAuNP0VvdUL3c/ufAnjsYWHobcOBTQ7oMV05CyhEIBGS1dAA6sZgGHMVrEISYYfNhKwAKztWlJxOMo2V5blQU+eR9BMpWlq6YBTzT1XmVSolshkw8IwAygx3QBxzljylSSnAqg5+eA8F/0KC1CdUnjAaKOgMCzW0A2Hz/WjR9lTlWc3tRMSbs3AuEm4B3vqXbfDOZUSc9cyxEly3lu3V75TNpY6o8ndD7/NIcnooSJJoKoEmHxdheZOKzlwzcnY3PZxdf+hcCrTsAexEgRYFoPWDvC0TIL2rUPumvjG81pakXEPXkw9Zk3kEknvtBj8zKUfejwT1MT1VT6tgQxlThjXZdoM7ndgAAIABJREFU7pLzYHMNQkvdJ2htSDOvjbRmFDwamHAqJDsPoF4Aii4B6l6BFIuvz/PLr7fwR6bcHZYSywOWBywPdJ8HrIG7+3x9RLcUfffikBjc5wqXzEbz+Bt19dW16Y9w7Pmgc10JiOaPQHBa19QKbCGaDvzBJvSZmqj77irtdLoxVjgUTT9dlrT/WhbOPQUcHXLVaBRM7wvRmT4tR6YBN56l10AMdmxQN+8NwTUgF601Laj/9BAOLAhi/JYdcuCRAnwUMFQWrg1RWw4i+WMQmnyPrvvVqmR5wPJA7/SABagB3J/dAVv9FyZeQBMRnSZalU5VpN9MhCZmL8NPN7mhW5tJZPpl7KQMWEp/03tdC6O5ElSqZCulwJBVjk4P0H1AoDAKDNK9RNkA1ICcqYCj5EEtrKMUYCA2fAIPpSq7TjsFLas/T8mwT6Pp8P3x1FN6i5INzwKO6vWiVc+IB1IBR9l4T88nsYeuWrUKlZWVMqMoATqVqeoJOEospNdccw0OHDiA73//+xg7dqx8EEFZSBexkr7zzju44oorcPXVV2PFihUyMFQJHGWp6On5JDsIsEp1pk6dKoNLabzo7SlMjVyzI7kuA9UQUenMvuYARz0ej3wvEuNoMBiU7x0ab81KH2kYOOrMQ+CEF7L2spoOHK08A5KQApCgwwvuLcvklN7E5JPpkum9NSP27zxuBlq3mMe+OPSaCvSZ1c+ISVx1Ww4244ufrkwq2+f8C1B636/gLCvr+nvDXuAPZwIHNnf5rbexiybrvGfFjRD9XQkbuJzaDUIxVx6axpzYDS11bcLV91Q4PKOBVb8BdibEJbrZomRjQjqWuZU1QcSMYXvkHk4W/gUn0jNycrlCcAKF3+cSTRTKBHC0rzsHlf0L0mYrY3YQIJEOAWZjoTkxOwRF9tFclko22qsl/qX0Nc/7kNggac5O/c59/gLYt35k/uU6cYb5OhUaicnz4H92Z7SNCdW7YO/XH3j3e0DokK62vrjpU7TsNz4mJKaoT2YMz7XX1QnOSjTGUjaBZOD8RBWMkTQx1qx8RjMVh+bsjjYxYhqlIhbEQaMmFu+af0MgMGovKitH3YcG93BzLaZFqKAOw8lFIyYJ/21v2+4Zidy+pyESrEbo4NspbaL1ivvrT8y1OUFboOpsdRgxrcWkWBw8WvM8YkJhc8HQH8TTdFjF8oDlAcsDlgd6jQfU31i9piuWoT3pgdibp4YFKWKnGYT/FP4T874F54F2OKhOUuCoolPR/ArYGjfDPzeeusA3/zz55JPk8CEwO/Vpb5r8U4CIArmZKLmvXAX7ejpB1blITg8iE85G87m/g+vLP8Gx+33+5iUJq3/Axzhaev5Q5FUVwVXqxtp5S9QncSmsqPy/4yHYkw8JxDIa6TcLLSMu5u+DAUm1TYaWBjtyLonT8CcGxH0Lvh2fpKYt2lKgGOiKVdXygOWBLPMAYwgicBFjbsgyEzNujtoYm3EDMtGA6AQ0pN6TnAUInGA85U4munKk6mQsXATq42EMJUAGYyyl4IBRYCljKyWQhwUsPVLvso5+EYiHxnga6+k+ShdUMxM4SsEGlsJY6eXtUyYhuns31zxdC1g12ZUkAB6Bl47m99yRf4dndw/TAUfZM7l06VLcfffdchD8qquuwsSJE/Hwww+juroaTz/9NAg4Smntr7zySlAgn+7rZCBw0sfG97PPPhu33357WuAo6aHPk08+ieeee04Go/75z3+Wv7OAo9l9XxmxjoFHBTkRL7GZA8UuO2pbIpiukYVUeQhNOaehw6yNjY3cged0/eEGjrZRqtJ+TfvBW3lLR2zfNzPit0zVNRs46p90OiASiMa8LW735o9ha4qzmmWy9DRYIl3f2GEXs/pfNm8Eik8pNUtdSj3h+lZsuHZ50t/LX3oFBeecC2z+EFj6LFAwCCgYCBBodNHvu+wlVt+4Xn6mCSze24t79b2w1fBlweqJvkY9hQiOOq4nmkZO4Qlw5lUCG54Cvn61R2ygRvWMB6vrQjLLttEyFguQJ8SZ94yVNsYxjUqW14TMTztOsSOnHTMGxpmOe/OBOiLNaGiIs1TSPCRdxjuNrjddnMXrtCoOD/wGmsf8j1xNyd7IQHi0HqB5P+t7zvyH4Fz8v1qbUZefMgHwZnbM33zP52jaGmcSZk9vfPomwj5oECI7d6rbmUZi5Lvz4T3+BOCTm4GDn+vW9fUDaxHYpJ8ddcKTM+UU9zxFcuQBoh2B45/lETdVhjdjJclRxgF6HpMdFqPfae8yMcW9qcZyKFtX34yJBS5VSaH2eXlNlPJUs6qG9AKa5tKJaSIMtq2n+obBV2Nf4fF6qiatQ2tOWnvyFkGKYbr4GgTRBWf+ZNjdwyE6+qC1fiVa6pPPa5W64wyvmSmhETMR8fVVVS5jZIsvlYGjeeU38HdeVbMlYHnA8oDlAcsD3eUBa/DuLk8fBe1I/5hLsyG5RAsqEJzyoGqvvYu+ByHaHF8lcd6NtJHi/WgehJbG9jpqmyt0GixTi2rf3WVALJK+rxpPKwa3+fHV3avbdY64ZYL8/5Ryac9L2+T/H/fYdMRaojJglBX/F/XY8qt1qn5PFJj49CzYcrum1YzllqDp2D9p1me0giqoqfQ4YPq97QFx7+KLETjxxXYwsXr7FnBU3UeWhOWBI9MDFPgh4AFjCDoye5m+V6pjrFanaHiHa1XNLS8I8M99A9x9y/LUkNz97kWCDDhqVsCGnmMCJzFQKWOh08pYSoAjJfDIApb2opuKw1TG/EABf0qLnaykA46SPC+QMxVThZr+RJt420vVfeuABMeNYYlk1APpgKMEFGUpvn/zm9/IrJ/9+vXDaaedhk8++aQTcJRApJdddpk8zp9zzjkoLy9PaTe9AyiwPG3aNC7gKIFT6TNmzBgZOEo2WcDRjN4WPao8XSpfPenr2ZyG7mflfUNAUjq0kOoQAa8TtABHI/1mIDTplvY5cNQ3DMHpj7Q31WVuLNjhn/sarykZleOet3NYEZj4TUg2J4ckn4imYDefyqRSanuZBlQbrrr3gu8g+OEiw3qYAjr03v/swabpS6UoGoxg3Y+Wdvl54IMPod/1bRmy7h4VB4umLJRatQg7rlgoS6RjD8vkfrOZznJtfAyOfYvNVJlEl7FMJK39hqNl4LgM29hVvTN/CnL6zAK+fgXY8LSG9o31V25IAmL5w9A0rWPc1mAAvmhoQWPYOKPbUKxCibBFS9NdZNsBcEWXdvmNQH+0zqaS7FBfuve0EaMcoogTh/RFTJLQFIgD9XqqGGE0pXUmzXVp7yLb2Qz5CD26XoVo/mgEp/5a/kF5v9AeLgH1qCQeBvXdNcBoNu2uhsycDOSYN59Idr9tvGEFokIeciZOQunLr3QS2XPuWQgt6/oO03Lflj32BIqv+BGw7glg6z+1VG2XXX/NchCBYLgu7ns9peySESg+Wd+BkXDpSWgee52eZjXX4UlzzytDjff0MxofTyXMKE4NgBZqnuc61KzZmQDkOXSoQT4MEHO6IbaojL3ZEFMAsGjiM4iIZhJkauuYDRFMFf4Bd/9zYcuNM+NLkQCaaz5EJLRV9VLY6/Ygd3vqlPaqClQEgiOPRdQbP4iRvogQEIPPAo6qOcr63fKA5QHLA1npAU6oXlbabhmVZR6Ivn9pTAzslO8pLZufvvnn8KNGBRuieSMBmwO22vXtHtDSnpluc//5LNh2fcancvZ0Llp6Unbo3T3o+82BiDVHEfGH4ezbcUosEojA5rKlZAclBtfVP+RjK6W2xj4yDTn9O/S3DvkWWkZeAs/yG9A04zG+vhmU8i26EIiF5WsrBvdACKssKCZeAww/T950Et+/CEJzTdvpOA2bdm0gI4Omm1adnVrMz883TaelyPKA5YGuHmDpshMDvUeLr8wM0GaDzwKTz4Yk5gMFxEJObOTnqptF7KRSJKuZmNQ70bskujt1NgVVGGMpYypl/2rxHAFKGaiU/mWgUhb00qLLku05D6RjkDh01+1oePrPXMapAToT53LV4ysQPaw9NZxaO2rGEvsFsSdSYJHSeFvF8kB3eyAdcJRYGel3Ampu375dTlm/e/dujBw5Ur5nlYyje/fuxeWXXy4D837605/ijDPOSNsVApjSZ/ny5bj++uuTpqqndumd9MADD+Ctt97ClClT5FT1ZJMyBahy7O9u/1ntme+B1IAUATOKtQcI6SACSxNL96fy3qFxl9LXU8YbAvIbLb6F3019UDkh44975c0ITnuoU5NZDRxdcK5pgI+mcSfLwWmzigUcBfZfdTkCb8UBJyx40InXUBQhOBwQnDkQPW4Ibg/EvDy0rOk4BJ94PXhS1hq9hnTAfu3ln0D0+uCdMROe6dPhmT4DvrmnxFU/931g7VupmxFt2Hbdavl9Qs8wPeMMBELvKVoH0IcyKBBYPBvY/8guGoeYbWzPQ9nJnK0vwVn9ulH3ZrR+JL8EoWHTMtpGMuWh9wPo96PbgZ3vAat+q6v9wKTTYQvUIpLXD0IsIrO4+db9p6suxbZ1pGgyQlV36WqPVapuCuNAKGxIB6s8TlgAH/SzjkqwQyj6QVJbaJ2kLInAqpU1IRncmYkyZ0g/2EVBXhf1ROaRxDTzWkFlNAbR4Vt6rulwipb6VI8ddsmEb5Pp9H44D0K4UXNzkjMPgRNekOsxxlHl4eBkGUR8dw7Q3I5qBQ3xO1VdbQIxVzGiBeOxu+T7qmyUh2+/BfXPPcOrOqncyP+8B+/sOcC2fwFrH9esa+2lSxALm/M8jv/DDLQebEbuUC9Eh8htSzR/FIJTf8Mlz8YXLc+GUjHdb+lYQnn1s/tWrx1cnVUR2upvxaEWIjiKv2ySHpCryVz2rZzd6+Go2wMhoh9wbIYf9OhYOPE5REXjazfWNst0ocWWCX29KPF6EAvXoblmIaLNe/irSxJ8a1KntOdXlFyyafypiDnU/RPI+S68ra8jb+j1FvbIqNOt+pYHLA9YHugBD1iDdw84/UhtUnrzFEmZIpwXzMkF8uBwWnjAiWgedwOHpHkimhaolWOAAnVQYLA6AEEEcod4dRsabQpj3VXL5Pqj7qmEZ2QeVl/8UVJ9VX89oRPbK+91021cQkXPip9A9G/Xpu6kPwP5w4GPbwIOrdFWt0065h3cbcBYHgMTN9GoDgX9CwoKeKpbMpYHLA9wekBrumxOtb1GzKx3bk92ODRsOnK3rUDzkCqEC8vk1C9S0SWySTxpsbr7PdeTvsqWtrONAVEJKmUgUwY40uIzBixVMpZSMIoCyVbJHg/QHItAPsnSjO6/fB4C/36H29h0oE5qhwBpffr0wdclRbzJFDq3LQgYsU9/wJaUWcza3JfTEsyQB9IBRyn4TeMtAThJ7uWXX5YZP+l7mqMR8IWlqqex9KabbgKltb/wwgtx4403dgLzs/Gbxt26ujo54KcEjg4YMACPPvoohgwZAgKs0lhN7yNiLSK9K1askIGpV199tewJ+l1ZCIBD9azS+z2QEjgqATP6agMbUqpYOuzJ1hQEEqV7hUD7jH2UUtbTvUz3ptE1vXfx9yFEiDkoSUkAjiYTOVqAo8HRJyDqNm/vxAKOGnvuU7GtV704W5GY11gb7bX7VgHjrwRy21JoSkCksRX2fv27NqAGGgWw/Scb5Dkjy5LAshnQ86xcL9A7iJ59+o727dg7KbFRBi5nB3u09pqNJfROZMBV+n96Z1Hb7N3FbKN/yS52cI/etwSYo+/KVl1qGlhbaz945GO5PjRVzOER5ZI5/Nt3EN5+EOHdNYgcaITU1CwzrNm8uRD7uCHmuyHmOODsW4Fhr70J7F8BLLuDS7dSKDDxNEi2rumYxWA9pBwvvEoAqYzlMTcL1orDQVOY4ybiv3AL2gF/Hb7gS1NP70g6XKEsq2tDaImZA1RLvIAzBxbB67TL72jlQQ/NF9pgBQYg1QIqo2ed6tH8VQ8AlDcFt8Gudaru/uw22Oq/1K5SENsPdytjJDSGpSLZ8N0xgDuDIbdBJgJH9e49as1Y4hw0CH2vuxGF51+AwNKlKDin7UD94bXAkp9xd50EKZ5IccVMlBG3T4RvLN9cLebqB7G1Fv6T4iz5dJBKgojASZ0ZWuk3XmBnqj6psQHzsI2SbgJ204ESel5pDanlWTfL353WPIKAfLsAfySGaUVt653avwCScZbqZPb6VhNoMTPjuFn+Sadn5ch70eAZ2R1NtbdBhxqKc3NQ7KaPE8SSHZNiaN73KqKtBzXbYvcfQu6WZfBXni3XFWJheNf9V7OeZBX8VXGdaYtAkxwbBCnyJ1/5DdeoiVu/Wx6wPGB5wPJA9nnAAo5m3zXp1RbF/nmaJMQ6ThRF+s1EaOLNafvkXnETbH51unV1x5i78aLWnvups2Dbyck2Omsy4ORLc9G8N4j9b+zA0GvHqJmQ8vemrY3I6e9G1N+KnAHxhUHtkgPY8eev2usM+9k4mck0d1DntAV6F7W6jeVliGMNuAqB014Foq3Av4h1RvuCpCf6yOOfRPAoAx/w1LVkLA9YHlD3AAVzGHDIrHTZ6q1ml4R3yWUQWuqyyygN1vgrz4Jr5xo0D54E+ZSFDPQAhOKOdGjehRdAORdpV88RXNdgiiWqwQO9jQExEVhKAVgl2wVv11kgl4K89FGylvYE2wmv3UeaHEvtV1TUNa3S7tO/gebPtaVzSgUeJYaJhhlTIAX8ul0o5uVj2OZtuutTRcaEx5iwDCmzKlse0OEBNeAoqWQyBB649dZb8dln8XU1AZ8JODp69Gj571deeUUGf5aVleGOO+7AxIkT2979ccAM3eck88EHH+Caa67BjBkz2lPVU6D55z//Oc4666xOwJqVK1fivvvuA7X9xBNPoLKyUv592bJlOHDggGzb7Nmz5QA9gQys8VrHTZBlVVICRwVgBgukcthMAGW65+geIUAyFQKO0rgbn5NK8t90z9A7geQIrJWOxUitWe/HV0JoTnGggGNum9XAUZ5MAWoOavs9NHyGzPRnVjEPOJoqK44gr2X8c7ObAVKPP3edfCJaNnRkiFLqGPPgFLjKtIG1O9mQNxRweIGaDYDoAMb/CBieIuMELRK3rwSqlwPVK4DtK4DGA6pd8v9yX7sMPc/0ofcBgcDZeoAJ0HhA+wqJh8YY2JStBViKaQbuJF2030cfxhLKQKFszZB4mIFlT6BxhaVtJnAK7W/Q2ETvT7bXQfYQWJRAcko9w9b+SLX/hgXkxbm+cJNkcyIw8ZtcJhy8+1WEdxxGeE8torVNkFrCEJx2iPm5sPXxQvS60Px5NZcuz7TpGLVoCVC3GVisDefgrzpLNYuaGG6G0NosM3VJxNZVfDmXXbxC3GneZbBxHJQSv0QCREGAXQCqpFfl1LLGCh9wNFkbXzS0oDGcGTBTVUmBDMyh56a3HQiiuQSNE72JVML11dNw7ErCtqt2c7XNaeg60RydCo296djbfb8oB8LNapq1/T7rGMDZFQiuTUlcunXY+djf55vyO4L6kQiYTqVTK3B0zGdr4Boztqu6lnrgP9/hNn3zfWvQtNkIeDx9UxOfmgWb285tDxOMFoyBrX5TJ/7z7VXPyO9k9v5NB9JUHsJKFhPkBYbyGK6M7TGbzNSfzoa1dc0IRZOP4zLzaAaZRr3r3+2VLKPMnytH/gINnhE8l9g0maH5Hows7EwcFWs9jJb65YgE9e4JSjL7uTKlvBhthdhUj9ytyw3ZHhh3MiTV7A5WmnpDTrYqWx6wPGB5IAs8oG8lnwWGWyZkrwekN+Z2IPnSpAP3fnQphNYGRPNHwtaw2ZQORfpOQ2jSbaboUlPiu3coENHAQEInFgNBwO2iSJmaetN/j7XG0HowhE23rsLo+yfDXZ6c0bQnQJW+BefFkT9pSqT4GIQq75QX2hQElEEY/7kA9rB2AFSyPtbU1CAZoMD0C8GhkC0yaVPZSJCJoylLxPLAUeUBGjtoDKHgCZ0EPhqLa8OjcOz/0Lyu09DdDbNJ/yQ6KCAAYorURkUdwFHWucRAebRwImy16+SfwwNPRvOYH5vnB0tTWg8caUA2xihEgVsGKlWy/Gi5HZTpkBnAlALIFlBJixfTyxJLCwWg+vXrCijZPrUSkV27dDVG6VltxcWw9S+Bo6wMoS+/RPRrY2saZ8UYDF78sS57WCWWnpTAAoz9zpBCq7LlAY0e4AGOkkqWNn7JkiUyKJTuVyVwlMZHAsPcfffdWLdunZzO/jvf+Q4mT54s16VU9u+99x4WLVok17v55psxdepUfPLJJ7jtttvklJ4jRozA2WefjenTp8uB902bNuHZZ5/Fxo0bMWfOHNx+++3y99QW2bBgwQKZHebBBx/E+PHjLeCoxmufreLpQDVJUzim6Qit1Qmc1b9/nM2Q3tdKMBlLhUv7C3Sf6mEIUzbvWX4DxMDO5BZZwNG4XwSgeXA8EwFLzSmfL06yRqGvYpDkjAVykWTyvy6iBBwViXHYlgNJcACOXEg2l/yB3Q3JlgvJ7kbLqMuy9bbvUbu2TxqHyIH9XWwY89AUuEo1AkftbqDsJGDQSUBx/PAAWv1ApAlwl8T/fu/XwJKnOrcXrI8fONdYlMBRAqTQe4iXNYyBPtmcnt6H9I5hhQHXGHuoksWUHVxjdehvApgmK4nsasSWRrKpxhtqTwaxL7lQoze6WVxAO0tWupa3TLoZiBgFOXa0kFNejrEbvgKCB4H3LuLudCqmUVUFSfYuVOukEVh2KAhB6Dro2QTAKYpw2QT5M8SThtDCBECRDJPX2bcvDjeiEdoBZTx+G1Och0G+XBlgRmyAvaXQc017DJTNorcVI5mOWnMG4ODEB1OyjCp94Xl8NsSDxtbfXXxbORYo6MyIq9f/4QFzsK/0B5oPEVWPGw17SQliwSaEq9MD4Pvd+DMMfOBBeS3DMiyQvbQ2kst/vgtwkgds+vlnaN6XguVerxMU9cb8+hi4EghsdKulOXDhDPjq4mC41iHnyOBSye5FqOrOTmqVwNFwyQloHv+T9t8JpGwmOyi9nwsLC+XDY6zQd4w5l7JXKucZuvufpGKq9c50kQ4G0ITXzNY6dOVuX4VwQSlyqz/NTAPdoPWDyhe7J7jR1pcClwNTBxTKf0WbdyMS2o5IcDti4VqV3qY6kMbnJN/qf/EJJpEiAo9wUfzgZNIiAU2558PT/Bryyq009bodbVW0PGB5wPJAD3ugG0L9PdxDq/lu90D4o59/aT/8eZwiBEA6IKKRhaSejpkJitSdDqNqHJDv02h+2waQsbmh3GZgUwO8Y/LTti85fAjM/otGG42Jp7sXJFcxAsc9LTdAQRp2opA2fHjSEistkxxeBGb/tYuxRtNaGOt919rddRrRbLstfZYHstkDLH0vBWgoqHu0lmTjLQVBhajJJ/VNcDB7bwuBDyG1pDhxK9iAwh8mbS3lu4WCUnPfNMFCSwWPBxiQrTeyfPD0L5kMbRTTh7EDsX8ZAxGvXgoAKMGlDFRK/1qF3wPKzfrEWjUPPtD+Vf0zT0Fq6rmDBd4zzkTJsy/wdyyJJHveKADCGKkMKbQqWx7Q6AEGHCUGz7vuugvl5eX44x//KI+JSjAzjYfESE1jHAE13377bTk4/thjj2HUqFFykJXqbN26FY888gh2794tHwCi9SAF3wgAQPc53fOUbp4ApaSTgKRPPfUUTj75ZOzatUtOX0jtkD4CkhM7HNlEQFM6pMfY2Iid9KOPPpJtoPYs4KjGC9+D4p/VdgBBphS2BcoV9qQDjg50O1Dm1s4slSrt9KYDtYhJkjz+0pqD5IwUx/4lEFpSM442D/5WJ/WJ6asnrkwAQQl2HDq2835IT6XuLV3RNn9ngeykO9SE6qQfRJmhU6KMA4JNBm7GvIMQ8w1Dy4gfINqwBLbIFiOujgeMZbbEtv03nQAog0YcEdV3zZ2Nlo0buvRl7MNTkVPS9RlN2+mR58eZRam0NgG1O4GStgxNmxcD/7oL2LXaNL8pAR30DBMInBc4apoRGhURuJXef6lYCQmARu/AbmEcNbJvTeQTlcTgmb5sGXeTmoim30WvF5MO1LZltjqdq25g0pmQUh1qVdOQOwlwT1aT6tbfhdq/QpIixts0MG4uP0zvcvORTeUFHozo45WfAWIQ7g2FnmmjjOU92U9D8T5Fynq1Prhevw6ONSYzdw8fApQNUGua63c6vB6c/At5LaL3PZKOfdTetx/GbfwKosfThVGX7Qng45uAQ2tU7V3zwyWQYuY/f8qGh/1kHPKP6ZoFRtW4VAJp3jfh0pNga9wCobkWQqRjfycxNpwuOw01S79TLIH8SYWAn5LDjWj5TIR+SGDDjkLrzNI/HAsxEkJk4rloPvcR+UeKPzBGcN9dA+C/v4PZXHffEyp+WhNCNAUpzzThNYiGGaVTW9rb2UZZzxZNfAYRUeMcNYlb7KKIEk8O3A47ch02hMJRNLaE0dAalv+fljUzSovgddrR2rgWLbVayT30M3h41/4HQkz/u76pYjZiuUlwBbQ+K5wn3+u5zf+OFpRfkZmTIGY9MJYeywOWBywPWB5I6QELOGrdHBnxQCfWUWqBJg9Sx2lgmqQbWkQms5pjzhRzl6Jp1h9M6bP7mXNgo3RHWp+iY8YDvuRsn6YYZpKSmKsvJHcpgpPvNUljejW+D87t7Ms29gz353dD9G9vB7KyE/QUdKQAh5b7SMopQuD4ZzoZQgtAlkLOYvjslkttNWJ5oMc8wIDnFgsb4F5xE6TcvghNvKX9erhX3QVb3YZ4zFRwJk/3nqGrF+l/LOwHPpG1S448COHGrgdPUrFg0K5L4SUpLevyflFImnmgJEOuOSLUsnc3HfhITOV4RHRQRycYqxBjLzUKLGXgUsZwZPm580Vh6YWJjUkt1d9WChZFwpBaWuRpfmbDJ53t7POTm1B0i7HsCdbzpuOBtKqY6gEGHCXA50svvYSSkhJcccWs0PeAAAAgAElEQVQVchuJLLjExEYg0J07d+Lll1+WU36ff/75ch0ChdLvpI+eYWIm/fjjj2UAKa3bSktLMXPmTDmtPGWOoHGQxtL169dj9erV+Na3viXr+O9//4ulS5fKbPOk94QTTpDr5Ofny+8k0kVt/O1vf8OWLVvk7y+44AKZUdJKVW/qrZExZcsP04EwmsACM/p2ZTNMBxylcX46pW/UUei+oWCy8lDIwh0HEc1w4F2LqSOgDpJJTImtRb9RWcbAZFRPpOET2CMms44ZAEAZ7c+RUH/LwH7IGTsOtuK+sPfrJzO0D532ufaZ1XEPA30rgRd/BKx6FaCAd3E5UHEy8HH8gLmZpfW4/0HLN+9uV0l7hvSOSUxTb2abRnVROmsCtaQCqrOD8tkOHJVsDhCLp1rZOvUOSEENGcDUFAIycJQApHjnW0A4zSFjCdhW+RT6iu9waE0h4hwK+Obor5+JmvX/AKImpKg2MG6me1cb6fIArwvj++ZnZeahXcEwgpEYQpEYmmMSiAWdwGc0PyXWwmwad2gezcBzatdDS6wmmS4t+3QE5DO96Ind0aYBhT/FXEjuEkR95Wgee51h03bMmgrniJHIGTsehbfeLusjMKngdMJ70lyUP/cCbPkF8mElJUEC2//G2ieAbf9Ma8f6q5Yh0hQ2bKuagtKLhqH/6YPUxEz5PZo3ArbGrV3mHHRv0SFCxtBKjdHBxLy85CyzStBvzrv3w/nxHzvbJ193Af7798oHTYY8VtkZmCfaERlzKkLfewbuZ78NW/VSwOaA/xcpsgno7H268XOM8CHy0ZUFXmdTnar51rytmkXSjHbadXDE//W2t3z0A/DnDtVbHU6biCF5bgzOd0OUD711La3RGA4GW2QW7GjLAQT3vaK7Pa0VjbCNsrYClWfGD/ElljbgKGpeQF75dVrRElq7YslbHrA8YHnA8kAGPWAN4hl07tGuWnrzZKJIyio3aFl4ajHc8+AEiIHDfCDSE6alTrWrpdFuko25B6BpVsKiyOS2PctugNjUecGUDORLgRkKJlKhRR6VtJsRCYuJZNffyKlPk91gqbM8YHkgwx5IBJ5nuLlerd6z4mdomv4IfPPP6UjXkoCgYmOq64vfw7F3ob7+yqw+Ivwnv6Fev+b/UgcaVQIUvoXnA7HOG6E9wa6t3skjU4I9eyx965HZS3N7xQCliayl1IoW1lIGBmGAUvqbsZbSd0dTYcwt5FsKxPGUw/fejfonzTl0ptaeGWnq5bmxL57ZwHre1Dxu/Z4pDzAm0cSxioLgyVhwKVinTOdHdtH4RKBPKgT4Zql+6XsGPiWADAuoszS8BEJLNkZSuzT2UVvKOnSYiHQnSwfMbOhJUF2mrtGRoHdlTQfLaEw+pKwPOEqBvSKniOG+HF1uoXuHgbWIaXRfoBmhSBT72/7VpdTESgRCORpK1L8CttYvzO2qAQCUuYYcOdo0g4mcPuCMtiwRP+8fZxzNcAlPvRjN3/pteyu0Z0hM1MqU8xk2QZN6OphHcz5i0FYrmv2vptDk32NOD5rGzVXVuutbD6Nli7kgmHEbN8M5dCjwwTwgsCelDZLoxM7KP6FQekvVzpQC9iIg/2z99TNQU2r8AEJ4d/zEnJFooYFxM1PA0T4uJ6YM6JNVwNH2Ay/KaykBFY74fJXA6pkqFE+hubQWBkxWh2xSO/BB4Lmhq+MHxnSVNiIR3roZAY7OqAJcPPPCrg8MHYoPTTCXFTmdL5TzUCWrLsu4heq3gTWPpVRR/fgXqF+Zgtme9yJokBt5VyW8o5ODNDWo0SUa9Q1DcPojoMMWbH1H60J63thB43TPhefx2RAPpj6ktO2GdSj//eTkjI6UKd7lg9ASj2eana5++aFg2rG7SngHEeTAA7VU6Pyu9a57F0K0lb+CGZJG31FpbJg/6UVIKQCfaqYX5ToxsV8B7GL8BVrrb0Dhrn/E5xO+wUCfCqDPaCCnAHurX0Zp+UUI7v07oq0H1VSn+Z3/mLt788ewNRm/9smBowJgywcKzgVqnkde+Q1GZhEG/GFVtTxgecDygOUBMzxgDeJmeNHSkdIDXZhHM+UrjnlSpkCj1CXbCz+E++sP+Ho3e3pbqi0+8Z6S2vLr9Wg9FEK4PgIJNjjKh2Hw4o8zYo5nxU8h+qs76U52vVg6OFrc0UnX3PUPtzPU8RjWOvhstIy6tF20oaFBDkiy4KKWTROe9iwZywOWB7LHA/Scs9PxDHiePdb1Hktytr4EMbgHYnA/mqb/rt1w34JzIdnjTKHR/NGwNXzF3ynRAf9Jr6aXr3sdiMU32JIVgU7197kwrQ7X+t/BcWBJu0wm5wX8nT/yJWkjlqVlsp498663ElhK45uSsVQvsFTJWsrApeZZnB2aaP5IAXbmIwqosPsznYUHfnw1Am+/Bak1cxvj7rmnoPSlvxt2FAOOWs+bYVdaCgx4gICg9KFnjcYW+hC4MxkIk2QIkMMAnUxWCW6n35gMe34ZIF45XpEMPeM052P1lWMkG+fIFuXvVI/kmO5kNhhwx1FZldbaVIjBVUthzHjp1ubr65vRFKHIYcJBZR2Mo8y2/i47yr1OLaa2yyqD9uzLpnAEq/fXyyDSnixHC3A00rgC9rB5wFEaA4TiywxfOgInUOEB9RlurBco0AxcLDsZmHIrsH0J8L/qTJRmuCAy/iyELnyqXRVdQ2IiI7BUNpbGxsZ2dkI1+zT7X02hyb9H3QUIjj5BVev+n/4FgffWqcppERi1+GN4pk4DProBqNmYtCrbPyCf50X+oT8tAaXCVdm70GK7WbJS4/sQ8r4hAz90lywEjlKq4OMGFSMSkxBq6khZrbuPGit+1diCUDSG1pgEmZA8DfBppBCSgeqZZBqtra2V58A096X5MM/7SQkcTTc/o7kfHdYqX3+toQxGrWVnQAg3oXn8DarezghwNJH0RQNYLeYZhKaZv09rN+1JEHiXx/eqDmhjzGTvKJblh/6mA3M4vA5Y8tOUatZfuxyR+sztcSgbHnrNGPSZ1ZenS+bLCIB/7psyoy8dHFQWmsezLBTpQNu+O0tVWdMl0c6dCjw67FgEL3vdcF83NrTAH+Zbb0wT/wFR0p+qXGmsZ9MCiM1tWR+6NU+PYZclVbBw4vOIitrneozVWla6bymw5fX4c5ek7J/5YsP6kCAvjmcI3cc26t3wHoSwcab24KjjEfX06eiZYAcKfxD/O/AxpJZq5Jf/2MIcZeYWtbRaHrA8YHmgWzxgDeLd4uaju5FuA4+quDnmKUPTzMdNvxi02Cj8xWBtemcdAzgd2upkUHrNvI/hHurBqF9Uya2sueRjSJGuLFQj9tdkxIpOjHYAKJ1EcFrHCX/WKEuzQYs5WgjLm55aFu82N/Yd86eU6Scy0jlLqeUBywNZ4QFlQNcC02T+krhX3Q1b3fquDSUZs2N2D8RIU9fU9Mra6dhGmZxzMOBTZyjJXfMrhCrjKZ6sknkPsGePHfrIfItWC8wDDLjFQKVKcKkWLzHQFwWYGGNpbweWBoNBeS5JfSKgGAVWUqUnS+UrShHHCscZNlWXu77/A+Tdc59sC330BAwPXHUFRrwc34Des2dPewCEpeJm4LtEAB7J07WlABYF+xjATwnyY6A6BlpWgv2UoD7VjloClgcy6AEC+NC9Sc+2dSgwg47mUM0AoEyU93pQPcb+k6qZzqxkisllEuCoFgazgW4Hytz69mloXGVgaQZEXrG3Fo0tmU/9me5yHC3AUToQnON/2RhTnsKRRDgkFXYcOua45buIMAANzYULCgr0qDji6mgGLo7+PjD2UuD9h4B/32eeP9iwkWI/UckERmMSHcpJlQbePKP0aaI5LX3IRsaenWoO6VvwbUBmaM7OEvUWITjyWNm4/be8jMieWkT21SFaH4TUHAZsIkSvC/YCD1p3HDK1E8NeexP5p58B6fOHEWkhwFocaOXa8KhM/tA8rgPARnMMse4FA+2LQNE8A/X1VyU2SLo/CJyYsqQCjsoLHkHOGCMJuRBsfQBiT3XHYwlGi5b3tZa2iFl87tB+cpWe2AskhnRiJOcp0wo72PR55PXIEHCU1vK88zLmN3rP0jwn7b0DyMC8gZvugti0W495nerwHPbOCHD0xOlx6l0di3xiJQ6clB4QxtgtqbNarkM6hzKGURYzaz/A3dIA/OfbXarueXErDr6bml3Z8MVLomDSs8dCzLFlQjWXTnY/Ja5RWGW19Yfr9evgWGMc6JlorFEAqZaxc7LwNpwIcvkrnZBv9duqIFrDjagq0PGAptG5dMxv0ZRD4GD+MjjPjdFF8Yw/2PZPYO0TKSvT2DB/YsfBjCLswkhhKX9jKpKpQuTe9e9CiJgDDm8pHYfW/sM7LFEeFqG5g71kT17ZBYNM65SlyPKA5QHLA5YHut0DFnC0211+9DUYWXjtPlv9ppJs6HnMMxBNM1NP4HhtzH3pMoS+/5wsbv/LPORufp+3alyuh1hH18xbIm94eUbmoenLBtgLnZBaYogE4sEMW64dseZoUiYY+t05ugLhrVswfPcBbf1NI+1dfDGEiCLdVNsJwGRVGIMSBfqdK26FrS75KXA14yRXESLF09Bc8SM1Uet3ywOWB44QDzDGYtrkp1RuVsm8B5SBQSmnD4SWurSNptwU5gGNkua2Wa28dWQw0Jt57xw9LVjPXvZea9oYp+APAwIaBZYqGUtprKWgRbYXspMCN0pmQ3k4aUtRJTOOpUhXRd83/fwnEIeUI+eaa9EwoaJLd2k8EgYNQuH8D2VmU9JHh85YWm36O/S7hxHduxvuh37Xzs7IbKifOIZydlNOQAgeL4SCAhT8+z2ZIYYYFZXAAAJ9HjrtFIz9bI3czo4dO2SWEcbKyP5NdU1YX+meYKm7GfiYgovMZqU+BipWpnqjoJXbfXSkRs72+9uyz/JAT3pAGZRVS2uqtJNAHWzdr9X+zf5W1DZHMKNvxxhEwdQcmygzfSVjvE02cM8oMjaGMfsXbj+IKCdYRGtfeeWPKuBo4GVet/DJGWDOYw2w54DejSz7BV/jR6aUKnBUfl7awDrkgknXAsPOAf5xE/DRk10PjtMcTbRDsjkARy4khxvI8crpYCVXPqTc+KfljF/qdigB7bJ5bkPzMwIpszkZdTQVEMm76CII0ZBuX3RHxQ0/WwXH4AEIfrqlO5prb2PwH/+MonmXyvN0mlOrFiOsnHTfFl6i2oTZAsSUSuA/VlIC1qhvQg5g8wG2QsAbB/Nmuqw4HMwYZ90Jg/vKcwECWdO6pjvLmtoQmmWqUfXSm9/ZSsZ4rRniUnmmddDpaKm4Mq3jfPcMAcxMlz18CLB7PzBTPyCaB/Cqfjdok6B1P2MdpYOg9Kyz+eiOcyvRuGILIg2tsHsccPZzIVidOqOTtpbVpcc9Nh2iXYA9Xzubo7p2PgnJ4UVg9l/bhZMxj9KP5MdUB4o9D0+DWL+Lr0E9UjYn/L/YobnmisMhSBpGz8niO3BK+uMiqinqzcVz8vnDYJsfVL7E145Cqq87B5X92w6GfflXYFP6AyX+otnR5WU/6oSczsNBjBUWaW5bSwXPlx9CDMUzgaQtHORMTRVzEMttA8oq2UZJsZWmXs3D1u+WBywPWB7oFR6wgKO94jL1fiNj/zozJkRCmbvfOCY2shdFO/wnvabbocpTjLEcL/bf+DmKnz8HzoMaU2LNnhE/lRUIAg474MpJYZPBWW+C1q9+sQbBrxt1958qCv/P3neAyVXVb793ys72nt57SC+QhA5JQEDho6gIioqCKIIFQZT+R0ClIyAqSBcRBRSQIkloARICIYWQkN7rbrJldrZMud/z3tkzmZ1625TdnPM8m93MnPI77zn33FPe8/5cLluJo8yz5P1L4WjbFXHz4+9/EtrGXdrFTh5gc7OWQTtMunsswMN0i0F1FsF7os0HDBZtksnTIyCILtExSWRItAEoiDEirnA9mb4UGaMnIRCrWNyT6pbPdSlaeRec+z6Cwo3cFLMAv6cv3B370Dwn5va22QOZ2A2MfAaph9tGAhnHbKF80MOr26OqJwil4p0r3D1r88EkZMpEAAiijiAcCoJpPqmW0jbOL4WqKuuRjmAU/X3zuecguOqzuOr327BVI4yaCbRl8+hhCHm7ulQsOPc8FF13o5YlbWA7CVuCl16CUa+/qf2fLvDSBUFiZTySvI20a2zebE+WyTyFXZy/8wDLat7p6iG/lwhIBPIXAY4L+UKYW3agFW3BNOQNBbBCHBX7FnRRv3Bb2E15JgLJJcsPtGnub3lYXOvpqpTa0BEAq5qIhEK1MQa+Z+xyk5qJOhrJkyQJd/PfUi03jGQXjls0GSieZjxdVAoSaVKRECxl3g0Tl807G/7+swFnAVSlAHB50D78vKQ14djBuYkgweSiyiSOsg3zZRyzgkHJexfD0Z65ccmKbSLt2ps+Rcv67BGaRLn9/+836HPl1brXrKG6J+FQLBAQbSCmW8FbKB5aUTukyru4eGbHu2RJvU97b9kWoo5UZvSvRoXHrZGCY91U21ZeZ0bbfH60+INoDarwq53u6XUW0rfQhaGluSPX6TQzLloilXmjXuISlZ3II13ZDQOBkIVnT08lJ44BalKo8qbKI+qMUo/bej3m6I0j9r0Zn4IJ3IvjO3T9l09B89sL9GZje7ycuqjvrI1/0KloG9NVQEaQ6YXSaDT5OREIGVG3jSooOOJY+C58zhD+m1v82N1q3LvBTOWfUGBMgbxs+X8R8pTA0WrtbNlQBbMU+ZOR18DrGYAOt34PAeNqyzGgrAhY8zSw+vEUloYHhY2T/4INSvzeYCZd1tutDBssqYRv9HFhMebYeUz9kygfdlnm+B9Z6guyGImAREAicKgjIAfyQ70HZKn+gfmX7nE2fhH2C5LjoPfWX+mtY+G9dk2ctUVPfhOutQcXW80Tv4aylQbJqHRVT8LoO4vD+R83A3A44pHRS4jVgeny7y0EL++rfmOLgtisOWiMyIDL+tIF50IJhWXzqYw6YkfXzUyhWKaR/v5+GdyLnwDKSoEWH+BUgJpqYGyUVL4OTBhFb3/QmZ2MlgUEBAkhUVG8URtNHuXin5v8sUQIbhRmerMwC1DIIgwgIA6dsrFRbMCsHhs1rZpMkprHjslK/WPJ700XDAUC+6GGvIk3vNwDgPKTeyzG3aVi+XDg212w6m52RhNLBalUuDM3Q0CMVq+MVi+N/jsfMSKhgDY2TBijmadUVqHsK6ej9533WDZ3fd+auDzcAwag6MQ5aHr6Se07z/nfQscL/4La1oaqc76KoU8+o5s4atnAJBkItaZoZVX2CZKQOS+TiqSZQl7mKxGQCKRDYHVjOxr9AUxVXkkalapkZoOraDCKaueizteOT/c0mM0mbTpBCN3oDe+hDE9ANOF3iT4XZB/usZhVd01rYJYjkFhY0GxcLSilmYXjgBK6q5UhVwiI/pnLNTyJ1nQBb+VZEc8ccWRelZX6iQl2Yl+8+Eo4mzfYmWXivCxoIKy55hO0bjWvhGa2cr0v/ykG/O4ObT+RqpTpQqj+n3Ag/SWthPkQHxMeUqgsW1FRkc60rH5PopUV8mm0seIyhJEK8OKEQzl4iY5v70KXA0UOBaPKD4p0iD2JdIqyXNdxjZvOHTttJOlsTYcrTL2y0Oej61vudmJcRTJxESPIZD8ux0qu9wR2nrWPon309yKGlL57IZQOY/Mi1VEI7+y/d6lMyZ1HwNGwPbMVnDWFtyotl6E6PPDOftZyPnoziLinB7Bp0yYMGTJE68/br/w59j30YMpsbOrCCcvIB+JoovM/QRwVY5hQIU02pmWUOEoPjL/ZpbeptXjca/m0oR1BE9emSBzlwKUgPQmb5EMSBp0tqb2IGTI+E5EtdOIFk/6KoMPYM39Sfw/gqQTe+iHQkEolXcXGyQ9rNU5EHC1GAwJqAaY5XrYRFRWFWz6Fe7+NY6XgKSgONE//FlB5VsRetf4J7Aue+tLIkSP/n42VkFlJBCQCEgGJQA4QkMTRHIB+qBapPj9HNTGPtR0uvUTBsuv7aQqYzbccnLTzs1DlEDgOdHUbEBw4Fc7tn5qztU8t4GsDpk8wl15nqk8veDei6KkzSdJoHDgKJkzEoHlvW80qkr54ydVYecZfAZcCpagMw9du7JJ39CaP865j4dgVr+qE4iKgtTWs4DozvUuRUOkQtMy617Y6yIyygwCVq0geXbRoET755BOt0JEjR+JLX/qSpppC8qhQ3hIEhbVr12LhwoUYOnQoZs+erW0GR7toyo7lspRcIiAOenjrOtYlcS7t6olle9Y+hoKtL5mqWsJ3dN2jlDeM5JfwZuv+p4DqCzTXKCgYDJTNMVW+TGQ/ApK0bT+m3SlH4eqcBxax5FKz9YhWMI0mmwrl8WyP8TwwJRFy14jBWpX6rt9iiyrV1uOOQsfaL1LCxL3bUbvrsX5AbyAYRK9LfoSBd9+nvef4vsun0Nraql3a4fzLiNvqfKqDtEUiIBHoYQiYVbZPAYOreDiKen8FB9o68PGuzB2w8qh3Zm3YI4sM0N4vBU1/M+SqMy1unlFA6TEpo5FgdihehuDcJ9PE41ivQ2nbK0MRSIbifNYKYS9ajc8ukp2Z6hYtuwWuuvAeWr6Gz6/4CO17dbiKt7kCVeeeh6GPPqH78pW//r9wY68pK7i1oZogjrIwzu/NejMwZWwWE33R1I4DHQlITBpgNETIkYbZK0beg3q8oPBZF0IEjJ8OZz7XG1CS0rOOUfgKHAqmVffMd3vxkl/D2Rgv0JIOo9g9wqJnvgfX56+lS2bt++NmAg57js31nkNaMzicmhcT+G7mHgmJo/369dO899U98hds++lldhRhKo9cE0eNtkEyQnxGiaMUt4k6g04FNAmj9JbD8Wo9ik21iUg0XpmPMsQrkRduXgr3ge0IltTA2VJvoQwLbE4LpRpN+uGY2+AtGqI7WU1RAab1rQKaNgHzL06bLuiuxDvjH0hJ8q3Avkg+PpQhCBcKVS98SiXMqJKWLXuZLorS2mY0QsfQs9E+8oKuyfY/rZYPvdT8zUujRsj4EgGJgERAIpAxBOyZAWfMPJlxT0JAfWGO/TMVEwCphbXwHhO+5ZMuRBYEmZ7jupxhU/r2Bkbqn6Sms5/fr7j4AwTbghmZKCZyW7/tS3Mw6I35ekzrEmf94P5wVlTAM3ES+j/zj7j0gvTFQ+eia/sDwTRuGLixdHxqdYhA9WS0TrvJsK0yQW4REMTRe+65B//4xz80cgQ332+//XaMHz9eOzQSaqKCODpv3jw88MADmDBhAm6++WatAlStkOHQQCBfDp0ODbQBK0omCTf0Gl8BAuENlPBEQoVSc1C54FDBtbvWU5K2u2vLZc9ukkr5vhbk0miCKa0wo14qrM+0iqk4YOQ8ZMPAPggFAqhcucYW5Z2NY0ci1JCedOSZfjjaP/lYq3K/625A319fp1stKXutfLAkqsLxoIOBiltsexkkAhIBiUCuEEipbm/CqMLauXCXjkNIVfHWln3a70yERC7oM1FOrvNM5zZU2Mf1v7vpaXvN9QwDSk9Imade+/QYRqU7sbehJ34u49hZ72T1INmF6/hcX4ahAhnnolaIo6yjncqMZtu+cPVDcO/4n9nkWUn32aWL4G8KKylnM5TNnouRL7+qmzjaceBdFIQsqLfm2FV9NrHVW9YWbwd2tQeiRC/oNk0BlGTu2FTMqo13+5uoPD3jyYEDB7Txhj985mtra9OO/4nU4/TWN1E8h6JgRk0RqFLMtXF1dbWV7PIqrV1eiVipTBP4tPOkqMvrVoA0Slq0UhY9e/DMhH148+bN2lqbfci78D2s+1LuLtfnkjiqOovgPfEZK7BG0may3+kljXIuwT0ujlHcg1pUx8vC5ike05SXUIDWLviULXsFUK15rLQFcNOZGD/If2viXxBwpn+fcIyu8LhBN/XFbiew5klgddgTUKrw+ZAfY0fVUemiJf2eqqR+FGK68h9deRRt+Aiupt264hqNFCrqjZaj/6wl47geqJkG9/F3mO+ERg2Q8SUCEgGJgEQgowjIAT2j8MrMoxFQX5jLFX9egKJ30ZbJBUFSIEginTUNaGsHSq3dGlt+4UKoATWivmg3+ELliPnu/91taPjzH1E4/Qj0/9eLthYVS/rS1S6KA6iuACaG3YYmCqHSwWiZdZ+ttsrMMo+AII7eeuuteOWVVzRyBPsIlURvvPFG7W+qWXGjJJo4+rvf/Q7jxo3DvfeGVWYlcTTzbZUvJfDGNW9ec3PF6zXpTixfKtMN7ChbcC4QMnHYowAdxUPRfmSMe+eG54FgExRHMdSqc7sBAtJEgUC0qyxBFJPoSATMIsD+FP3DzfLYH7N5m1Ux5cZ9ptQzhYqokToNuvd+1F58iea2jJet8jnwcJZ2UpVYU0KpCytdpDukzec6SdskAhKBbojAgb8DIXsuFEaTRummfn+rifmwTggPFeKoXjIl3yeuxqd0oqcvmuoeCKX8pJSR7SRQirqKCzQ9iTCkD/GuscTlM144yaW3GLoH596SHtfVZuqZ7TRmyVvG7NRB2tC4gJ2EQPHLWYhl33oTCGb/7KBo4iSMXRS+iKVn3cp9pdJ2uvo1GQrHASWpxQ5M5txtk3HtsrxFf9uzl82s1XduIgh1duwJflTvQ4hmJuOzWmwBvt/tfLdYNMe25GbHnkRneLrOhaxYfuQ0wFNgJYdwWrofn2PvGVkqo3gGIlTQN27cqO1TDBw4EIH99Vg5qJ/1+pjMIZfEUThcaJ5tYazurHPR09+Ba01mLl6oBcXw3pD+IoLYP+FFFrZtZCwy2S4i2ThlPgrQhkJ4UbriVSjBgMUc8yC5wfF5ycjr0VA6Ns7wsgIXyj3uzh8XygvcXeMs+AHQ2NVrZqLafzTlCTTCZRkYJ/wox16MURamzCsb5F9//9lw71wQ5i2reE05e5tjdB8AACAASURBVP5plisoM5AISAQkAhKBnCMgiaM5b4JDx4Dga99sd7TutmHVZQNmOhduGV+IpqvKkVMBlxtwmlN6X/ZdEkczc0NMKSiA2tH1IKRg1GgMfu/DdLUy/H3szWBD7ULybUsrQEJubQ0wZlikfNVTBe+xjxq2RybILQLRxNH33ntPU36g4hc3Ga+77jqccsopGhGBBwwkkTI+FUdTEUdJRGHcaFUzbigyHx4SCDW06JrzO0E0EZ8LxTTxf5Jas+0yN7etk5+l63FLlZ+Wdz+rij++Fs6Gz00brsIB79zn49PTlahU5TCNa64SRrvKkqTtXLXCoVluNlRMqW7GuQD7Od/1nBMIlRo7UN/Qt8bwlbthTz+LyrPO1uZAuSRZ6K0/D+aF63raTAxz6cJVr90ynkRAItCDEGheAHRssaVCiqMQhbUnwVUc3nNoCwQ18uiquiZb8o/O5FAhjuoFTluz73/cNoUwrVx3X6D8VL0mWI4niKPMiPOYmpoay3l21wyiL4/n+jJMU1OTdllZEkf19qZEbA0FqqsYflcFAgW9ECgeAGVCYteu6/vmpt+7+/bDhA3hd4Ee4qjP50Nxa7y3LL0owT0AKD9Zd/SeElEQIrUh1u3WFBFFIO6rOpz6NUcUYFZNcuJotMqv2JfQ276p8F7Z2I4WfzBjTSLe7ySJ9ZRxR4BVNu/siB8hvQB2DD0H7SO/1SW6oXMhvQVFx5s0Fqg+2DfNZBHp13OzQxwV5GhR7u7du7V19pAhYc+Gn40aCv/OnVaqYinthAdmwl3psZSHmcR6xYPS5V1y5xFwNGxPF83U94EJp6P1G3+JpBUE0VjPLJyLRI+bi+t9tnkiH46lGLHsLlP2p0xkkMBpvwHpc1wy+iY0FI9CkcsZIYhSVZQkUacjnj7D9V0hz5lb9wGvn5e+AADvTnlKbUeCzHSlThwpmfv6TKqNCktCJQMBxQmHNzxvUs6eL3lGFtpSJpUISAQkAvmEgBzQ86k1ergtof9+tUNpPxBzLSd3lQ6WjYBv5p0pDcj4QtRI9Y+dAQSDQOzNphR5fPqtd42UoD+uCozcU6/F33bawY2uQa9m5uYdlYhI6OMBvfO3U+Go36zf1tiYhZ6wmmuhB4Evfw+tU28wn5dMmRMEoomj77//PiZNmqQRNd555x2MHTsWd999t3bIwg0SHrhwUZ2MOMp+xe+5GBekUUEUFZXjwly4z42uMD+PJmUIkmp0HObFOLEE05wAdwgXKsaQ7kKk6c5NZVZFILrOdm3sdWcce4rtQu031y4mewqesh72I5CPKqailmYOzke9MR+lxxyrzT34zusOgQrwPCjmPIpzKx56iXYRF3LEPCz6gk93qJu0USIgEegmCNQ9ZsXLY5dKKs5SFNWeBIenDxRH+N70hzvq4e2wV71HEke79i1tDX/gCVs7nOqsgVJ5hq15psusJ6rMpatzsu/FOoLfm5nXUMncjgspvPzG8nsKkdf0ej1aIVQ0msMN1VUC1VOJkKcGamEvtI29JGGTivbgl6kuCZmZ/5rtY9HpFJcLUxp92kd6iKPaxafmZ8x7s3ZWAJUk0R06IZo0mqgftLS0YEUrX8f6jyv7FLowrLSrRkl0OaKv2ekJZV1zO+rbM08czXXPoNoy12Z2ql+bGX+CVePhm35LFzh4XhcYeQJc69/OHEwTRgO11dbyV4HmkzJLHCXJUFxiHTRokLamZuAam8/CgAEDtLX1+tNPQ/OCeYbrE/006tcD7lrMYb8/HIUD9KkDGzYwTQK79pfLbhgEhOydy0ebHuw3Eb4f/w8cB3kxgXsisfs5/EyosS890IaOoH1iQXM/+y6UgN9u+PM3v4JyoGoMto/8ETylfTTCqCeBcFNrIIimdj8a2/1oag9of7scCo4b3AtQg8BLX07bL9qKhx94b/TNVbYtNqNQPX7VpWifcHzX8XHZK4BqX99I1oh0Ue+qXwp69HSe/Jj+F3f+9gppmURAIiARkAiEBfNlkAhkBwH1hdlqXnU5BQiWj4bviN9HACh993tQOg5ALCoyThw1c+tq3CigdzVAt2dFyW/qLb/4A4Ra7V/QcDNtxPY92ek0naUItUDtvz8tzUDZCoKDpsF3ySsZyFtmaTcCscTRU089FYcffjhuv/128EbtRRddhO9///vaxom4jZmIOCoUrkhK4GEA1UuXLFkSIZxOnDgRJ554Inr37q2RSrnh8vbbb2ubLyeccIK2+cK/WQ6/5wKe4Y033tA+Z1renmc5tEOG3CEgNla4ASMVYDPXDp71T6Fg8wuWC+goHQF3+x54j7fX3aRlw2QGhhEQiuEcA7n5KYNEoDsjEK1iKtRFOSfh5wxWSI3ML/qH76otZ5wG/+7dCOzZg2BToy7oDlu6AoVjxmoq7FTo6i6BYwQVvcRFG/Gujr54w78FxuK3wF6ocVCFnvMuMSfrLvWXdkoEJAK5R0Ctf8yWDVLFWYLSQd/XKhTyN8DhrsTO5lZbVUf7F7kwuCQ/nPnkvuXCFmSCOApnJVB5Vr5U8ZC0I3ov0Ohanvs3nC/U1tZawo5rGM6reiZxNPWmtL//HLSNu0zDj3hy3su5lplAHPnDi9up8sgVcZR1mrh1J1w1tRpxR8++kaX3hlIAVH/TDJTdNk20qnIi8jD3UZd5jZFdyt1OjKvoejZCj1RiDza6HDv3BRfVZW5vIx8uhnCPnOMeg53eIMwojobKhqFl5t0J+31Gz+2mjQfKyyw/b4FeM9E6+VeW80mUQfQzJb4fPHiwRh7l2prkX0Ec3f7LX2Dfg/dnxA49mY6+aQpKRpbriWpbHD2iQXoLy2hfc7jQfPM2zZse93DYfukI2x/W+WxZt4j6z1nxHTgySIzVi3NG4jlcQOUYoGq0RhbV/i4bFFeUPxhCY8dBgihJou1JyLkz+1drZFN8eC2we3FSszdNefjtPa37TmguCiv/2hmmbbwdNU3LoTo9UN0etBx2ArKhNhpbB9VdqjpO/485d6l2AiLzkghIBCQCEgFbEJDEUVtglJmkQ0D998khqEEFXP/nWa/j7Wgl0ALV4YESateqkjXiaDrg0n0/ZTxQWQb4WoHiokjsTy94V79rl3RlxHw/cndYaTTbQSgGYv69wEvXZa547pu6CxEYeTxav/V45sqROZtGIJY4et555+H000/HU089hb/97W/a4pqqo1Qf5WYhyQSJiKPcCOZi/PPPP8cf//hH7Ny5U1MWYP681ck+xw2XM888E3PmzAE3ZK666iqsX78el19+Oc455xxNBVdTwnU6NZLCxo0bce2112o2/Pa3v9VugnLzUyqOmm5uywmj3dzpUY6wXOAhnEHx4l/A2bzRFgRCJQPQcuQDtuQlM8kdAiUlJRqpjuMkx0IZJAI9BQFxSJPoIC0TKqYhrxf+PXvg3xMmkkb/5ueBPbu1z8YuXgpXdbXuA+/u0h7i8J7zOs6pxG9BjhUqK+I341ghN3QXXKSdEgGJgM0I1D9qy4ZV6aCLoDjDykpUqPl0dwP8IWNkmFQ1k8TReHQyQRxVHaVQqr5mcyeT2RlFQOwFigs2nANkc11B8hRJVHaSp4xiYGf8opV3IuSuQPvYsKt4KoEO+/TihHv1dim1cS1IAhNVZNmeqUImiKMJ6bFOJ5xV1XANGICCESPR549/jii56b6AVf+YtaapudBa+hSpC794GErrHjja66G0H9DOPTS1PA0MHsyEtQPtamM7KsI+ssbv7rRMX44FDgXTqg+eh0SnInGuvPwgUU0QR3W3bwoTFu3zZeR8iy0zszY3yozR1RXkW7vHvZJ3vgOHvykFsuG+qRaUI1g2Eq1Tr0/ZETJK5jtqGlBg/ZJOqHw4WmZkwAV4J6GfAPE8QnhEE8RRvid5ztG/f39t7K179BFsu/xSfQ+WzbEm/ulItG1rQelhlTbnnKorORDocyRaJ1xpS5kZ7WsANvxkecRrnp4LGnaT16evvw3V3lW2YJXzTMqHdhJFo8iiMYSEkKqGFUQ1omiYLNri13/xelRVKYZWlgDr/wWs/FPyKp8179sAnvT5g3h/e51haGZ9cQ0WjbktYboxO5/G4L2vRb5THS4oVEFVzWoDGzZPSyDd1JvDTaaSCEgEJAL5ikCeUfjyFSZpl1UEGhsb/14+/+xvhFfV2Z28GLZdcaB5zvNasrKXTwWaW4DP1xnOJusJZk4FPAX4/Kol6P3lQdj2qP02O6qqMXy1/fnqwYq30rnQ1cKDXwbWvqMnmS1xQlWD0fKL5LfHbClEZqIbgUTE0fPPPx979+7F1VdfjTVr1uCUU07BDTfcEHFBH0scFQpVVCi95ZZb8PHHH+O0007TSKJ9+vTRNrWpLvriiy+iqqoK119/PcaPH6+pmr7wwgs4+uij8bvf/U5TsODmDPsnCYrPPvssnnvuOcydOxeXXnqpRmyIdmevu5Iyom0IcAONfYYHTTzwkSFzCJQt+DqllToP3K2/6/PpECNzqPXsnMVBLzeteWAog0SgpyBgVXVJ4BCtYso5BX+EW3bGsapiyjxi1UxjlU2FempPaRvWg+MND4tJJCKBnYpluQzRRGPaxnmjDBIBicBBBDim2k1OMIXvgb8DIesXXQpr58JdOk4z4e0t+2wljTJPSRxN0rpWSVyx2TqKgapzTXUlmcg+BKJdTItcedE3W/ssLIdzirwYo+yDNZITx9/hy3+QMGc71uPcE2toaND25uiRJ12whTjqcMBZWdVJCh2BPn96JF2x2vdi7co2j3URnDCD/Y+bJ2jweKTaPHG09J0LoARaw65yRRAMWb3ezRSgeU5m3WjrAh7QVPbocnubsxQdIf17SQ5FwYyaxMTR2LJF+9oxfiyu82XsdKvG48KoMn2ERT6/DHaPTyJfjr92qS1zT6h86bXw+DZ2EpgBONwIlQxEoHIc2sdcpLe7ROKV3jwCSkeG1F+Pn9lJsjZsVpcEqqca3mP/ai2TJKkTtT/7t2gznpOQhMh9ce8H72PdSSdmxA49mU5+9Gg4Cpx6otoTJ+p8144MM00c3fSzlYYU0jNBXj9i3f+hsmWtHXBlL4/i3kAllUTHdv4eA7hL4sr3dgTQ3BFAQ3tHxOW8FSOriwowvW8V0LgRWJB4DsX8m+e+2AHAu6jOV220vHFbH8aA/W8jpLhRVz4Fy4f9LC6Lk5YlUC7PIv1CdRTAceZrkmNktHFlfImAREAikMcIyEE9jxunp5q2sl+JGmwPonBAMVo3e1E5oxZDf3xY3lRXLaiA97iw0mTZvE63VLyp804McXDqePrDApavzhvbaciq5/wItKph7o6NgYPFiCyrjW4YNhBqp2sUVqXfDTeh79XXADtWALcfZWPt0mfVfMuu9JFkjKwgkIg4esEFF2hlk+h55513aqSLm2++WXMXzxBLHOWmNYkSjPvvf/8bJ598skY6jXZtyoP9hx56CG+++SZmzJihEVEXL16Mm266SSMkPPjggxg9erR2YEGbuNF55ZVXapud/D1p0iTppj4rPSJ1IcK9nXSVnb3GMON+Ks66PDrEyB5yPa8kO93B9Tx0ZI26KwJ8z/Odb/cBXSo8MqFimqw8oZKejHAareqpx41nLtuZrkbpFpX4cTzifC0bgbgIVXrOP6LJByQDE1tBChaEYV5AIsmVc1Q9gX2QiknMW7SZIB4zvegz/FvkKRTyo/MnPsyLdvKHdughduixUcaRCHQ7BGxSHHWVjEZRr1PQ2ObHR7v22w6DJI4mgdR24qgHqDrf9vaTGRpHgPs04h0n3mnZ8iYiCG3ZnPcZR8h8Cs5rBy+9CFDjVZHtII7y8gznKfTKIy5wp7J2w5D+UNvD3sASBcXhgFJWDveAAXAPH46C0WNR/cuwG2iqp1Jh0ux8TxALdXvL2P8MoCa3NW2rmFQcLVp2C1x1n6TNXk+EjqFfRfvIBMQTPYltjMN+yGd8t6MYDR36Vd9ogl7X7nq8oWzxdsAXDKE1GEJAVUBVOo3l2KnUKspaVNdii0J5IgiLXQ5MquwUzkiDsbicxjEyWl3VbNPwsn2s1ywjY1+yi0AcA2grn0077BT1K3lwLhy7bFRJdBdCHTsaSqkLKHDbQhyF04PmE5812ySm0om+TtI+Lyzy/8ED+7FiYF9T+elJlIyrNu6OIxBsC6J4WGq1aT1lGIqjKGie84KhJMkiZ5o0ynKNnDtubvFjd6vNB78ATlj5A7iDHNvyNLhLw+7mNbfznT9FveKMbQsENXIovT4IRdFA54UEFSoUm9yhzh7aG04qeL/xLcC3O/m85ez5Ggdnyfa6lQc6AhP0ojt3+bfDCqJR4c0pz3QR5UpIHNVbgA3xpNqoDSDKLCQCEgGJQJ4hIImjedYgh4I5nx81I9C27NOuJ2IKMPWp4/Ki+sHyUfDNuP0gaZRWNTYBlKv/bC1w9OFAMAgUesL2NjYDbhdQ5AHqDgCrcqPIGQ3ep3/tyIiwq1gEFs+ei/7P/CPj7bWhb41WRvRd4zHvfYjiadOBeXcBL9+YcRtYQKh6CFquWJSVsmQh6RFIRhzlRhRJnNdccw0WLlyIyZMn44477tAOv2OJozwU56YyCZ7r1q3TSKAkesaGFStWaIRSkg0effRRbcPlxz/+Mfj5z3/+c5x33nnaYTvzW716NS677DKMHTsWd999t7YhJt3Up2/PTMewU1Ug07b2lPwjly4sVshXMQXBI7Izzls0VSZPgEC0OlC2DnZlQ0gEsoEA5w/s3zwAz8cgCIPR6qWCnCh+024raqaJ6q2HcEpCZS7IplSSJ8GSh6qcF+ghLuhtW849ORckyUDUTxBDiTHniCyP80JxQUnEE2mYnj+aq2WHI2KfIO8KW8T/BfmU5BnmK0g0zCOW8CvwFu0j2l6kFfZH15c2U3FfBolAd0eA43Vtba3+athEHHUW9EZx/2+gNRDEwm3G3RKmMzh6I7fIAMEkXb7d/nubiaMqnFBq6GGyewe6M9VLrOoONRXr+2xdDOV7lIQnjiV2z53yAW9eQun14YVQQjEESBVoPsmaGiWVWjnX4ZxZL3abJo2Ds6oKBcOHwz1qDGquuU4XTIKYRqU9vWXFZizIVuJyTtqCG/8NBA6kjRYdQVGcUF19AGclUDLTUFoR2fPFIyjY9l9TaWMTBXrPQuukq03lZadaON/XvPS9T3VhV6sR4qiKWbXx6nKJKlRUVKTNy3d7W7FufzP8KhDsJBPpEmhTgFk1YS8GydxE8/zCYdHXnsuh4PBqfSqqtIWkWwY75u5izRSNH72/iQvByTpKtHeFRHH4vV7VYSOdsfD5n8L96XNJknRK7woFXocLanE1QtWDEaodibaz70lalF17mloBNhIY9WIj3pMc3zmeifZbNWY4OrZv15uN5XhTn87NWW+ooAotxz1q2X6RQaaJo6rLA+9Nm3Xbu6KhDb5A/GUP3RkkiTh32behoCtR0WqeptOTkBkhiHaSRemCPib4Q6GIgqjmcr4jABJHkwY1zAfnpQCzcwWR95Q+lehV7AGW3gVsOegyPmHZigPKWW8q/9u4p/MmQmpkZqy7ERUt6+MjKQpCcGL+pCc0x65Hrr0Opb5NpmG2lLCzTpbykIklAhIBiYBEIO8QkMTRvGuSQ8OgpcXuOL8jnr5FGHfnEbkDoHMh6e93IpSOA3DVL4u3pakZKC9Lb+P+RsDjDru5X7MhfXybY3z6CFXwMxtGZkF9lMTR2I5SesyxGPXG/HDl7j8FWL8wsxUF0HH0JWg/9aaMlyML0IdAMuKoOGxfunQprrrqKlBliiTPb37zm1iwYIHmWn7cuHG47777tA2rd955R/uMZFChNhq9aGR+e/bs0UilPFS///77NXf1Dz/8MB555BFMmzYN99xzj5ae6Z544gn85z//wde+9rUIoVSXeyt91ZaxTCIgNsjEhpnJbGQykwiY3XANOUvQcuLTJkuVyfQiYOdhT2yZPJTh4QyDJI7qbREZL98RoDoj5xdGlFfyvU7CvnwknAp1UzsIp9Hu6wWpluMU55X8SUcmJUGF80HmwwM4Bn4mcOPckj+cF/InXX6J+oUgwYg5LePEkn5FvtEq+Ub6GMvgxaboerCMaEIv7Zeqo0ZQlXHzFQHDLlxtIh4WVBwBT9WR2N7cii/qm1HsdoIuEjMRjCiTZaL8vMrTpvY7WCcHUPOdnFRxXXMHqI4UVFUEVBUhHuWHQppOknZBIPyCgBoKRR18K2HVSJ6Ii9C5z9mTiKN8R5HIxCDeZ5luJI4lJGVx3tDTAuc05Qu/D2egKa5qVhVHSQYkGVOsCTOJHffeSFQ1dFkgxiBBLNRNSm6aB/i3GauWqwqoONNYmgSxze6zxGYVKh2Mlln3GbaHbcuxiHNfq5fp2HYkLIr1VTJSZiIjOdrNrA2TOdMFjhscP3Z52/DZvsZ00RN+37fQhaGlBfi4vhW8uFHsVDCsNN6jAd1Iq0onMYlEJZJJqV7K8VkQGTs1S/lfpwIUOh0ocioYWdYpVGLKQuuJxNxJ5GT1QhnbluOMXS7vY2uokfoUB9TCcqiVAxGqHY7Wc/9sCQi7ni9hhNWx1GhlYj3/CCLphv/3FTTN+5/R7CzFt0oe7Rj0Zbh3zocSbNNnhwpsnPIXbS1uV58ru75fRgR6RIVaR8xG4MK/6asflSvrW7X5od0hp67qywaHVUQ1t/Odvx1d51yc/VJJlARRTU20PYAWCj2ZDlGDsYE8RKpB5cUYW1MGbH8LWHJrkhzC1xLUgsrgkil/2tTYERypp6jjP/sRChLMy6LTtrmr4QkcgKKnLyhOIEa9VI8dqeJItVGrCMr0EgGJgEQgPxGQxNH8bJceb1Ui4mjxkFKMuXVaTuquOovgPfEZlC44D97Zf++qNmrWohYfUFIMtLQCJYXA2zGu7s3mqyPdssc67J4LxpXKSXLRtOkY+GpmFpy8MVt/WOK5dP//+w36XHk1sH0ZcMcxOhCxFsWIuwhrJcnUehBIRhzl5q4gAtAF/XPPPYchQ4bg1ltvxaeffqoRPqOJo88++yzuvfdebQOLN9sTBW7scROTm8/XXnstjjrqKKxatQq/+tWvNCLUAw88oOVJIsnPfvYzbSOQiqfDhg2Tbur1NGaG40jFwwwDnCb7ouW/hWvfR6aMCDmL0XKi/o0zU4XIRIgmVNhNIiWpieM1x0W6PJNBIpAJBHioEyoZhJYj/5CJ7OPy5CEpg5VD6awYmqVCBIkxmnQaS3SMdslul1lW1U1JAOX8juRJzh9F4MEoD5TFXFOQLBlXkDlZH0EO1UM4tavOmcpHKPZzLiuwYB2FIinH8p5IlMkUnjLf/EJAEFsMkf1tIB8W9/0qnIX9oaok9Tk0VZsPd9TD57dfxUcSRw/2OaX+sbiLx3p6JF1WhqmYChQlLASk/c8zHGrp8XqysDXOR/U+dIrg2ZZvTyKOEhTu3/A9la11BtdJFRUVpl2g29aQGcqo8L0fwd0e42ZVAZrnmFcc5cVdrgENjb8W6seLXSQSWyEKCWIh53zML23wLQFaP0sbrUsERzFQda6xNAli20VsU92l8B7/lCl77No/iFXMXFTv00/SilIBTVcJof5/oK0DH+8yphQr8q4scGJsuTFiJ3Hi3Ho9ilHjcWFUWTzRNJ3t2fye9gqBBCGGYPY55hjAscAK8Z6EcK7dzNpgBju7ni9RdjaJo0I5mWWLC9zisx2/ugp77zdOFDeD4fBfjEfJqHK4Skn+M0dBiMWt5P1L4Gjdm9Qc1V0G7/FPYv/+/ZFLkZwn8L1g5lKnKCijiqMqsPmKzwy9uz6s85lENH1LHr7uZlS1fJE+opUYRbVRBFG6nB8NFJTH5UhSaMTlvEYU9Zua56c2VQd5NEmUErcLRw2sAdobgVfP6VpMTBoSRx1fed71v427UzJ+j1t1GVwhH5zBGBV4K3jbnlaBcvY8cw+17bbIDCUCEgGJgETAbgTkAG83ojK/lAg0NTX9ae/VV/6g6YnH4vqeNp/Kkcv6UMlgtBwZXjh51j+Fgs0v2NuSbW3AogQKpqIUHXNUIwatfNqPQJv9N88S2SBMt1uBdNPhkxFM4T5j7OJPUDRhIvDmHcAr/2cEHsNxJXHUMGQZTZCMOCpcfPL7bdu24YorrsDWrVvxla98RVM4eP3117sQR5966ik89NBD6N27Ny688MKUNjP9lClTtLgs55e//CXeffdd/OAHP8BFF10Eqpz++te/1oil119/vZYXN61lyC0CkriWW/yLP7kOzgOrzBlBIQZ3BbzHPW4uvUylC4FYNQkmsmtD3rBiiy6LZSSJwEEEYg90xEFBJjHiM8N5BskDMphHgAc34rJPIqKp+IwlWHUhFlludSoxRLty53f8P+d2PBjloSTnbyRQCnKqIFCSpGLlwMk8WtlJGX2RgAe8gljL0okBx3Sh8JYdi2QpEoHcIKA0PAc1qIMwlMI8V/EIFPX+clyMNzftsb1ShwJxdE1j/Lp6bEVYcTI6+Or+jZBG1FUAhxMh1QEV/KFbR/E3v3egb5FHUygDnEDxVNvbxUqGS+p9CNq5nacCs3rpU+SzYnc20wrV0WwRR7OpnJlNHEVZ7g9+gULfxriirZCdSAbkHC5bCuYkCnG+YmWObmr/qJ7ukPUfr6lwQqn5tuVmLpt3tkWH6J0mKA40z3nesj1mM+AcnH0lmpj9YV0Lafy6s+xT6Eqo+hmbgfCI0hoIYuG28GVAo8HjUDDVgBt55k/FTY5V2XoWjNYpNj7HO3FJ0tQFnM4Mua4i6ZOkxWRiDXps5RrFTvVIPWVq+wxUMXV4oLpL4Ggz119EWVbGUj32ijhiDOP/xUVJ/i1I8fWPP4qtP/6hkSxNx5382DFwuDnPMhf8pcPRNuuuhImLP74GzobVad9ZHFvExUjOG8RzWF9fb4ioWXrzSCgd1tYGqVDY/HNjxFEjqsxG0dejdGkoTxcvS9DVfKeSA9vglQAAIABJREFUKNVEi/vGZdHh70CDn4qiYYIoCaN0Q5/pEL46luZ9oylFR03MhXo0gKMH1mqeJfDOT4D97JOJJ/CCODpv0x6VFwqThTkrLoQjlCFPomHxU8tBKo1ahlBmIBGQCEgE8hoB/auwvK6GNK47IdDU1KRGuyAvPf0M9H34Ma0Km2dMRXDndkx5PPMqktGYBfocjdaJV0Y+svVmYWMT8OnnqZvIZuLo5//0o73Rhpmgzo5VMGYsBr/zvs7Y+qKt71uTMuK4/c2IuGj8w8nAhg/0ZZwmVsdRF6P9tJu1WJ7/Xgfn9mXwXfKKLXnLTOxBIBlxlKpR/GG/4Ibx888/j7vvvlvbgBwzZgxWrlzZhTjK7+m2niQpupwfOHBgWgO5ycANq3/961+44447MGnSJC0Puq5fsGABLrnkEpxyyikR95+CGCEytsPValojZYQIApK4ltvOYPVdGqyZDN/Um3JbiR5eeiaJo0LVgOOyJNL38I6Uo+olHWMUJ5rn/Mt2q6g8RFVGu8jVtht4CGQYrWwq5lixxFPCYDfZlHkKwqmYb/Y0uKMPiaPrxvqy7/Ngn5jz4FcSSHta68v6RCOgNr4BJbDTMiilA78HxVUayWdzYwvW7c+MAntPU5OMBT/OJWcSIuSSuhYE0x3+dmaez5h9eqAN7UF7D8vzub5mHjZBAGNaoahmJh+9aUgy4d6CFfKT3rJyEc+55CYUNy6PK7pj8OloH/09wyZRZZDrPxLlsqFaLuboJLtZmQOaIiTrVKnW9hIVBaq7L1B+qmFMYxNY3WuJzi+a1JbtS3IkdhGbaHf3RklR5W4nxlXoUwGlC2+elswzeZGDbTijpshQ+3GOzbGju44fDQ0Nhkmv3PvmuMn9+fLyeCXBRAAmKyf6cpsh4G2MXDb/7K7EMYN5GyWOmlXzTaaaLNR2WxZ9iLVzsqekzvNdxRUmj6quEoTKhiBYMRbtIy9A6XvfB0IBKAEvoHad82yc/BdtvcnnNVWIHQeT4cy+yD4pAt/npaUH5+jpmtP95zNQuG1Jumimvg+V9saWi+Yb8mizaJ/PyH0FQ3bNXX4BlJj2MJRBhCDaSRatGBGfPOADDnwR/mlYq/3+YPCVaCnsr6uoMNXTXlpLIUJo0/KMzTf+0N6lAIHOY/fDassxsKwIWP0YsCa517R0iqNUemUobdsOt8ULjLpANBNJcUA56017gTdjh0wjEZAISAQkAhlFQA70GYVXZp4IARJHN44cCqWwEMM+WxMXpeTDy+Fo2Z498BK43ymbf07cosW0QX4/8P4nppObSbjuvwF4d9m70ZzIDmd1DUL761EwbjwGLXjXjKlJ02wY2AdqIBD3vVJQgBFbd2mfC/dU2PoJcJf1hW/HMT9C+yk36KqHcDUjXZXqgsvWSOmIozzU5gYDyR1XX301Fi9erPUVKicdfvjhGtGTxNLPP/9ccznPTTx+Nn36dG0jQWwmMA43nbnhzb/F7VR+tnPnTlx++eWam2e6uyfxlBudN954o+aCh2Vxg5zpYgNv/Ua7RbUVHJlZFwS4EcT2ksS13HQMa4cZCoLuCviOD18skSFzCHATVRCiWIpdpDjx/EUrHWSuFjLnQxWBsjepBpK49qkOaDg+qYU18B7ziG7o5NxPN1R5FTFa3TQV2ZRG6yEbUI2TJMpDLXB+THIO51SSQNp9W5/KT3oP8LtvLS1a7vsEaF1hMZNw8rIhPwYUp6b6tGPHDo14wTWlDMYQiCOOcr7qcWJEWVei0NI6LzqgT90qn4mUyw+0odVO4qgBV87GWiZ3sfke4iU1hmwQR6lmyWc3HYklG4hsbw0gEFLREQohEAKaA0HMrLGmKKsuvQvl+xfGme/veyzaJlxhqFqCoMO1IMk5mQ5cx3JPzygRKJFdZgjJav1jqekrnpEA3dMXT9cNhZ53tbW9lmhTFDTPPeh1LZskPc4pSRaMdWP+UX0rUimyxQJZ4FAwLUoFVKgMcpyIJqRq7+VOItp72+rQFgjqbpPoiEbeH0Kx0yqp2ZShOUzEcYDrqlj8U5mUjCzJvNiW7Ce5CqXvXADFb+zyj1qQfQ9K4pyMa1WuWUUQ78xgYwNW9O+ddRgrVq5Ju8/Is1iqHxcsuQE7hl6uizha9On/wbV/GVRHEbwnPpOyXjynofpvdBDeRHh2Iy45sN/yvcJ3WDThdPh9kzKCW/uEM7Bz7q26iaObW/zY3erPiC3MdObaa1Hu26wv/9IBABVEK+lunr9HA86C+LQH1gINnURRkkWbNsXFeW/8/WhzV+sr12YBJlFoEYJopScCLdBngYK5w/sqb2zcTV8GXYImOupQ0KfYg0m9K4C6FcB7yedLgjj65qY9qvBsE53h3OXfhqKaeyfpA81KLBVwuFTlzP/pW2RZKUqmlQhIBCQCEoGcIyCJozlvgkPPABJH09Xavg2QdCUBqjN+caEtPOpTuJZPn+3BGLzR9u5HRlJYjrv5rQAObMg8cdRu9/Si4hvHjECosSEOh4KJk+Bf/TlGbD/o4i2ycfvG74BXb7GEnRGX9NzQ4MLSyCaIJeNk4ggC6YijjMhNff4sWrRIcyFPBQKGWbNmaURPth03Da655hrN5fxJJ52k/c1NFrGA42bBrl278PDDD2sbCD/60Y+0jSp+z+9uvvlmvPLKK7jgggu032eddRZ++MMfaqRQbtLwZjU3QRcuDG/Ak4w1c+bMiDtU2aSZR0CMD4cqySPzCCcvoWThJXC07Y2P4HABQT/ZOTrMU9DcazYw+TIdcWUUKwjwcIqbpiQ21NSkVvzWW454/kjil2R5vajJeEYQ0LNe8A84CW2HXaplW/LBZXD4dsQXodNFIw/+eDHFiDqFkfrIuLlDgPM2ztk4v2P7cg4n1E0F2ZTzT4ZDfUyLJZCSuBPxApG7JpQl60CACnCcE9t1QURHkd03ik4FuXQVLOpzBlxFQyPE0UONOJIOH73fxxJHuaF4ZG08UW5FXTN8kQPf1LkbIf7otdOueCsb2tBCRqBNge+2mQYV8mwqOmPZZJs4yjkCy7RCvN/a4kdAVeEPqQiq6PzNv8PaWcmIchFlrSQuRrmstkocDa58BJV7/hvXXsHqyfBN0+cBhO8Xvme4d0avP4KQk7FO0JkxiUCcx9mxhjXTr9ISR2suNAyBHvfgetZBegvmZbtYTyRsx0wT9UjIJuaxLtyX7m9FRyjt0VGkerEqoKnIr+Jy65Jd+9HQZpx8lez9E4u1aEPx+aE09+J4yf0fnpfouZQnMIrtg/mEWcniK+Bojie7pXzGdO4x6H1O9cRLJZ4g9udWHTYSHVu36snOtjiOgQMx/ON4VetkBYgLIXZf1hDkZP4WZzvCBkEYjbVJjIVl1/ezxc13bP7Nh38X+46+Qvf6bEVDG3w2zhETtcHh63+DKm+M2JOnKkwO1dzOdxJFPZXxyb3bo9REO8miofSXbt+e8Gf4ozw12Nb5DGZU43Gq9R3BZ08e1vd8Jv3fxt1dXka8qBD9fnI7HDhhSK9wKS+fAVBNNUEIVowNueY86Pxw697dQVWt8gXVLgzbE1ZeDHcwcVqDVchIdOmePiOwykwlAhIBiUBeIqDn1D4vDZdGdV8E9BBHWbuy+WdlZEIei1ywYjR8R/w+DlDbyq/bD3y2NqsNtmNxEHtX2ntLyZMBVdFkoCRzU5+IqCrcbWh53TsH2LTYFNZqcTW816wylVYmyi4CeoijXPDzEJu/6VKeruUZBHFUbGK///77uP3228Eb6SeffDLOPvtsDB48WDvcoyLpCy+8gPXr12Pq1Kn45S9/qalacAOMGwfz58/Htddeq/3NA4Tf/OY3mmopCancgGD5H330kaZCyo2zU089FTfccIMkjmapu5jZ9M+SaYdMMWULvg6EDm7GC/U/o4ccRt06HTIA21jRZC6KrRQhNnmzoQJkxU6ZtnsiYOzwJslJe1TVVU8VvMc+mhQMkqs5N8inA6zu2XL5ZzXHKKrLc35JokOyIMY0XkaKdnWXfzXKjkWSQJodnO0uhf3d7kNYu23Mh/zSEoF0GllQPhWe6mO19eOWLVvkO0QnbrHREimOJiJ+Lqvzoq0HKI5+3tiGJr99xFH6ZZ7Vy5oipcmmy1gyM8qQZozhGomBl5L53jNLpPtwn0/fvUkTRtpBHGU9h3x2BdTiPgiVDkHbOOMXN0ngpIIkQzY9M1ERjhe7hAKtCQi7JBHvSJJgE6mCxeWf7qKBCeIoy0jnqrrsrW8AwXar1dU8NzTPeVHLRwgkiMtSmbwsJ4jGiS5UrGnqQENHeqJRdOX1XgYQxLqV+xqx29tmGD+qzB2pczyNJkKaWUOyb9tBiDZcSYsJOJ7weTSqOBxLHBVEPjPYWaxCXPKilXfAtecDw9lmcy+T7ymOhdq48OpXgQAVRxXKIkJVnFCO+T1QMxEbzjoDTf973XBdzCQg444ShVWfr0spvEISuThbEWMRf2eq7ZN5kuElBL7rOW/n+yz6skjZdf3MQJA2zeaff6bF0fusJ5oTpy3EYITj1lwBT2mfsIKoIIuWDIjLJdjhhbetDRU7XgGoKko10Y6uqq56i14w6TEEHQnUSpNlkAHVUQfgnzu8bxcj3ty4m8O+FnhJIdEln8P7VaGqsABYfBOwM169XVRBdXhCjjNfjbgmXLxt79qWgDoyoKrKjLU3oMK3QS9c5uKZxUxRoJw1T/KIzKEuU0kEJAISgW6HgBzwu12TdX+D9RJHi5Z2qn6a7aW6JkMK4HCiefY/44C1hTja4gOW2OPmzGjLr33Fj5aul6KMZhGJry30HA6M2LnPdB56E+750cVofvGgmxyRLpW6acRl/ZYlwN0n6i2qS7zApDPR+vWHTKWVibKLgCCO/v73v9fUPL/+9a9rqp9c1IuNalrETQfG3bx5M6644gpNPfT444/HbbfdphFKuQnMfv3yyy/jL3/5S0RlKtq9MjczSQb93ve+p21+M39uJHAzhhvjVBjduHEjZsyYoRFU+TnJB8yXxNEPP/xQUzylOtVXvvIVSRzNYlcRpHK2Mzf9Zcg+AtEEUdVVDO8Jf0MsmVSPVf7+c0wdXunJu7vFSXeAlC/1ydZhbr7UV9qRfQTK5p2tuY+yM6Q62OEB2LBlF2vFZfMAyM76HYp5cQ7AuRznZkJVJFr5hnM6/l/P4aYkwyfuQTxcI7GaWIpLO1KB9FB82npOnZX9jyFyQmixWs7CQSjue5Y2/mzatCljB+AWzcxKcpLuzRK74g/JVcyqDbspjw4f17UgkMBpNLcUqz0utAdDmsojVR+PsOjaO5OgfdHUjgMdNl4EN+CqXhAls0n8M4Nlttb60UQmKx6HFtVlTkWqxOXAxMpCMzBG0gh3vFZIOtwf4yVqEazgZaQymSKO6laY3/8EoKYgehdNMuSmXtSdfS/VpabS9y6C0l5vBKqkcTuGfhXtI79pS156M1lV14Sgw4XWUPiCn+YHWCztdJ3nRJcU/04gfolUU8X5wbr9XmxuDHumMhoESVV4tkr1buP7X1zS1au+KcadbD1Dov6Fq/8IpaMBSkcjFH8zlEALlGBb2GMQG6ezXfz9Zmt9z+FvgtLRBO+xj3SBkPXlusnoeiBX9dbT/p4Nf0fBpuf0RO0SJ5v7BuyHmkjGun8Cn/053tbJlwPD/x92/Ppq7P3DPYbrYjqB04mROxJ4o4rJULQ/xz2+S3i+kqnLbmb2VctuHAIED77jTOMRk3DTz1ZqY71eRfMP61qgJJjrmrWHipmlBS7tp4w/HhfKC9xx2VEdvandj6b2gPa7sd2Pjo5W9K9/G2N3PGG2+Ei6eZOf1AjORgJxoCq7XUEB5p00vO9J0fkJxdESlxO+QBAuh6KtJaLD8MoSjKgqBTa+BCz/Q1pzYtU7BTn1pGXfsn2Ps6sxCS7U63jfSrXRtE0qI0gEJAISgR6FgFlKXo8CQVYmewg0NTUtAjDTSIlGlcmM5B0bV3UVIVh7OFonXGGf4unbrHL2w9qX/GjZa9/kmTXIlGv6aHQ2DB0AtS3q1q+ioPz8b6H3XfemBDGymHz9NuC12wwBHhx5HHzf/YehNDJy7hAQxNHXX38dS5cuxZw5czQX8LHEUVrIjSputr322mtYsmQJJk2ahDPPPDPiTp55cfNu9erVeOutt7Q4JBlyg2Ls2LE47rjjcNRRR2l58ECcZQg1UX7297//HevWrcPRRx+t2cE43ODgdyybpNJnn31WK2/ixIla2SJO7hA8NErm7XZuFJPQIDZ0D42a508tIyTRKBULM8TRbG625g96iS3hTXyOJ+zfmVQAsYoDxz+Or5K4bRVJmT4VArYp7XQWEjvWRNYgVBZwFsMRCB8uyjEpv/tlNFlUKINyPsC5mVCOEr85VmnKLGmCVDFPhxC0+ZYgkHJuTVyJL7GX4SACH9WFVeeoWOLgb4R/OxUFzs7f/P/wUgOKKxJgexGoe0wTaLIjeKqOQUHFNG3utnXrVs0dL5+JQ035VZABOJbqVVSKxj+RutKAYjcGFXc92F5Ux/d0fOPx2co3omgyUhPrvb65HXXtNhJH6XmlNrniKL2vcI9CBI7h+U4c5TtGqIBmaq0v1l3RfdEssXJRvc/u+04Rs/QqLaYb09gnrRB1hOIo51hmcUpnY6LvSRwlGdCoumGyssRFcl46ir6YntS2A88CISr7JQkFQ4Cy2YarlsrdemxmVs9NAr1noXXS1YZtTJRgm8+P1kAIbSFVc+cb6CTYkNyjkB1K+UHtdoYYq3WwVtJYxpxmxoxxycZYsU+4rcmHNfXNpuo8Er4uarTp+rsRImWqd4MpY3UmKn37m1CSuFhOl4W/3wloG//TSDTWgW7qufYyEzj2Mn2mA+difMb5zhNq0jwP4KXDRG1q5jnLxL5B4Zq/wNG8EY7WXVA62Ic7z/5OeQYo6g288S3AtzsevuFnAJN/gvonH8fWH/0g0/BG8jd6lijGPivvo0xUruTBk+DYFVYHtS2owIafLtfWzKk8n4jylu5v7eIm3agdxW5nJ0HUHSGKFrkSP6fNHQGNHBomi/rB/3O96nAcpK06g204ZsXFQDpX9A434CpGRHqd7wDurUWle3PK0wnn8Kwjya1cP7OnB0NqQtVPo1jExVeAk4f1jVtECFKnSwGCnfx5po2mYFYWunFEv2rAux1487vpTVEB5Zz5Xcp6d/Me9dil56dPm+UYGyb9ecfIkSMHZrlYWZxEQCIgEZAI5BABm7ZDc1gDWXS3QkCv2mhspcreOtfcra70nikzi5+vDfhoWWbLSJL76uf9aDvQ/Yij206ejbYVy+GsrMLwNet1Y9fFZf09s4HNH+lOq5bWwvurlbrjy4i5RUAoicZaQReyPJSLDkL5M/ZmdzTBkwcOwnU98+APy+DmMwM3voXSqMhbEEOT2ZCsXMYnsTT6YCa3aPbc0sVta7YdN/1lyA0CYnM14qY+xn29Hqsysdmqp9x8jCPUYPKdOCoOZDgmU63lUA7c+OZGsF4FgUMZKzN1L5v/VUC1h1yRlDgaY5gck8y0VObTkDgi5oKch4m5HOd5VoNUUdaPoLiww7bgHJpjn1HFIf2ldb+Yyw+0oTWY3gV13yI3hpZY77vdD6HcW6zWPwkFet8rKlRHGRS1VXsXdaW/qCjp/004CsJeK7Zv3x5RN07mIjP3tc+MBZkgjlJBdHTZQYI155wfN3Dcia+DFeIoCT9GlKD0IphK7WqztwO724y5aU5XbjpyIevJMTuVwmG6Mvi96NuZJg9mY60R6zZZ1N/Mey1TiqPFLgcmWVQbFfVKp3CZrv1JQOb8Sw/5JV1eRr5n3yXZU89FID2kfUEc5b4d5zJpQ+NLQCC58mcQFXDW0FOCsWBEES/OE4PBs5COwv5oP+ZBQwbyIkz8bMZgwZESzabrzCCBqnJDQ4N2WSM2iAuu+3ztWLanwVCdReRajwsjywrAPs95b7oLEdzDYbl6Lv5Gvy9ZXrq8TVUgQaKSxb/QyIhmQrByPHyH36Il5d4Pf/L98gFtjb40kY78y/iGiKP0cuYuh/e4x81AisJV98PZshlKyy4owRTE9OjcT3gAqBoLvHM5sH91fLm1k4Fj70LLR4ux9sRjTdllNpER8mi+Ekc9r92EgvcTKLmaBaUz3ZYrVkXOsnh2RdK0OKOKzVrvXIIXFDX10E4l0bCaqFtTy4wLIT/QuBFo2qj9/qTXeWhoD8SRMys8bgwoK4LHSRInWZwh1DQtB7zbgI0vAy07EiNRPgwgaZmkZoU3B3jQFgJadgGb/gM0b9M+enPK3+LS095B5cUo97g10irdxLcFgtjW1IoWv73zZFE4abElLtQfNbhPLT+j4mhVgbP1QEewKFVTnzCkl0ZwxZsXhjHRERIpeaovzLH3MF+HHamiSLVRiwDK5BIBiYBEoBsiIImj3bDRuqvJTU1N3EmJXBncdeEFCOzciUFvzNdVpeLFV8LRXofl572CktEVGHXtJB3pLG4+6CghaZSGZmDZKis5WEq77LEOu87RNTuMLPIsGW4hccRl/abFwL1zdOekFpTAe4N+kqrujGXEjCEglKNYAA8luFmXjIxJkid/BHlUxBVqU/xcEAz4d3Q8HkAxvlCsiq5QtA38nHGjbYgtl+UJEmrGgJEZRxAQKsS6lSIkdrYjUDb/LO1KcDTJypDiaOfpuyRp2d40Gc9QvI85JlKx4VANsQfOeg4kDlWsrNa7cM1DcO1bAqX9QNfr/wYyjh5rClf/Ce4dbyRIraB57gsGcpVRM4UAxxe+43mwzzkY528kifLiiN0ql8xXEBJIOpBBHwLCbS3fCWZdVOsrqfvEksRR822VaTId39kRRUwdqqNKQX+oZV9KWSGhishIe/fu1eZEPBA2oiRnHrGekzKR4miRU8HkqoNnuCR4LW3iuyA8DaD6nDhgt0IczYX6GxX7dvjoGtieQDLtkb2SK47aU0o4l+i5bybnvWbXGnwvcc7AeUK6S10kJArPM7EYcc4hvNeIPSM+7yS0JnJHrZfsYawt4t1zG0vfNTbryzHQrNIf256qfXbPwdLVieXqJfPq6Z+GLyA3vwV0bA6raHIA6gyKwwUoBQgEC9DinpO2v6WrZ6rvS9/5NoLlI6AW90PbmK5KgnrIbiFXCTaPvydCVtJDVtzo7cBe2wjuFlVHFQV9PE4M06HWLub0VM9btCM54TcV3iVOBRM73z8kHwq1ymRpqKDJsUQvqZprDa5xsnFZmOMVbSuoWwxn254woSvQBjRvAepXAVxbR4eywUDZkM5PVKB1L0JtTWg5+iHtM3XZvfAEG+EO0o19I0BFzPKhaJt1VyQX7ovHij5Y6f9W0hqZj3V5lkgMdRZDLe6DYMngLoqreu0pWnknHM2btbNOBHWQ1NNlPOtmoN9RwOKbgJ0L42N7KoDTnofa6sWy2swrutIA57DhKH3pVe29yB89Y0u2FGfTwZno+7Lr+plJljRNqGowmn/+oUa25iUz8VwkIl6vaWpHQ0f8xbZCl1ARPehuvsSdxONHW32YJNq4IUIURdPmLvYtmPhXBJ3xHllGV5ehqtCN5qYmtLa1anPt3so+lJWWALsWAWueinezznfi+IuAXlPR1Ew137CoR3FxUWe6D4A1VBoF3pz8dJd3KD/rVewB3cATmwMH9qOkuAQlpaUg8X9jQ9gbkO0n/52vo5OHh9VH523aHSBp1R9SU0ooT+pdgT4lhcDy+4GN/9HVT3xjZ6sl467tZNMeTBJ68RTVcdbrSq5JpMGyYV7XSY+U6aqMjCQRkAhIBCQCPQYBSRztMU2Z/xWJVRvdMGII1BZvUkLizvPPhW/BPK1izqpqDFu9Tvt7x1mnw796CSY+cKSOSqeYPlrcl0hbeCAILFySNlqmIgRGnYjW7zyDbafMRfHxJ+LA/ffSh6BWnKO8AsPXHrxJur5vjS4zugN5NOKy/tVbgDd+p6te/ilfRdtX79cVV0aSCEgEugcCYiyQBI/ctReJo2pBFbzHPhoxwghxVBJGc9d2Vks2rNRitcA8T89Dah6QJFI9yXPTu515xR/9Er4Zt2t2F65+CM76ZXC07U1bD9VVCrWgXHP35j3hSRQtuw2uugTzeEVB8xxJHE0LaIYikHRFoih/tDWi06kRFEjWIIEjU0F4NuBzTBeGMuhHgO7r2V5sJzkGApI4qr/vxMbc5G3Hnja9SqD6yolWYeS7mqQOktIdjf+CQ2kPEygSBNVRCqXqa2kLYZ4DB4a9++3YsUNTryOZjupjeg7P0xaQIIIREoSZ/HORJhFxlKesM6JcE5Nks8obQHGBG4eVezQzBVmvssCJsZ2fGbVfuN/Otnraon2+g56cjRqdIH46xVEbiohkIdRLM0UcFYqBLNCodxHxfOj1BhD7rPKdxueYBEtBEBV/0xbOEzg3ITktsjcZ1RftxLnAAUyrto8QzLoymBmbuOdCXLL9nNBeu8ndZknJydqW/YLqlySkCq9GdvaDdHmVzT+70zV8ipiKA9um/1V7njhfS0eEFDktrmsFXdBnJfBSQKebYKrpuRWg0OVAkdNhSKGdzyvbwh8K4e0t+0yZ7nYomF6dUnyuS74cNzi3MEvKNmVkmkQcv4QYglA3dDZv6JrKtxfY+wmw+0OgtQ6oGgOMvQAojCId+n3AumeBPR8nLrFskEYcC/ae1eX7fPHEZUTZN7oCfM9x/alHRTYWGD1kblNtfuStQN+ZwPIHgI3/TphF8MS/w1nZC6vGjULHli2mikmXyFFdg9D+eiiVVSh/70MtOt+NgjyaCRX3dDbZ9b3dxNHmW3bFmUYyOkPsOMw5rVAQpXpoWEXUhQJnHO8wnGeUiqhQE0Xb/rRQzJ/8JEJKV44kT9fH96qAKxTA7b+9DevWfoGA348powfiqp98HxWeIPDpPUBrzJha0h+Y8jPUNfvx23v+jHUbtsDlcuKoGVNxxY8vhKN+EUm8AAAgAElEQVThizDREsD8yY8jpHT1ttG/tAiDyovw0osv4qX/vIgJEyfhp1f8Ao0dAXxRn+gyLwnKFG1JW80YLxHx8QVxlN+8uXEPpWBSZko11nG15WHSNsnbKULL6GMBVwFCnhIoBX32lQ34Ru9k0XNJHpVqo+n7kYwhEZAISAR6IgKSONoTWzUP69TU1MQd9y79re76a9Dw8J/hKCpCwcRJGPjSq10s39C3psuUzDV0KAKbN2tEU35X0KcQ4+6akaa2tt870o9uKAi8mzviaKLFRzrjd5x9BnwfvN+1oWIS5Tt5NHoTGXcdD2z9JF21te/N4KUrYxlJIiARyDoCUhks65DrLtAIcTRYNhy+mQeVCXQXIiPmHAFxUEqSVzI16JwbKQ04ZBAQ6sepKkyietn8cw6ShBxOgHP5mKC6SuA9IayKIEN2ECAZQShwiENOHjhl8/BdrC8kcdRcm/NwmO1I/NhuLS0tGrEmnw7QzdXMeCpJHDWOmUixucWP3a32qTAy31gyHect7J9diM71j2kmCDE5xVUDteKMtBXhwS/XJP36hdWJSE7gc5ApMp0wiOX0tOeLxNESV/z29biKg4pIJI6S2J8L4lrazmAigt0Kldkkjpqoru4k0Sq+9ArD59VIIIGPcwoGs89iKuI31cI4jpBESftIyOIc4rO2JMQOI8bHxLW7TVkvvqfNPENMy7bJhbq43cRRqjzyHcC2pAqcHYFjE/sFLydk8qJTIlvL3vqGLjVDM5d2bSO4d5JCeXDEJ4XuiQscCoqdCkaUhS8C2BnEXsWCLXsRDOlgGCUo3Mjzx7ZnHzA75thZd+bFcYn9kL/Zz5ctW4YFCxagcc8mjdxXWVGOY46cjumTx8PjKQi7kl73XNgN+rAvY+Xna7F2/SZUlJdh7glHATvfB76IdzOt2T3wRGDU17B6VxArV67U5kVnnHGGVi7Hye4aOMfTsKqsNFyFjBBHB58ETL8a6GgC3vxOWOk1UTjmDk39ccM5Z6Lp9a7nsIYrkiRBxco1Wl9nG3M+Gq1mLS6WJHsHmyXy2mV7unzKrh+Q9FJZurSJvk90Fsl1M989vXv31vDjc8qfpPpHbPNokqj4O2Tclfuagd/FttqT4kyNJo5e/sNLsHbtF3AE21Do8eC3N/4Cxx55eFg5dNcHXdMOmguMPBtvzF+IG3/3h8je8Mzpk3H/7dd3IY6+NfGvCMQonfYvK8KgsiI8/eQT+Mczz+CwcePw+7vuTkEc1dsKJJiGCc2xQVXVR780ot/3xefzNu1W070m+M6im/pjBtUCAR/wcup1YvPURN87UT7ssoRcHfXFOapy1nwlOP8HBxyNG4wPOpFKGuFJKFDOnie5Q3q7lIwnEZAISAR6EAJy8O9BjZmvVWlqauL1sq5XCzuNjVa6VAoLMWLzDmw56gj4Nx5Uw0xWr1HXT8a+17Zj2M/G52fV99QBq3Pk/pyugW+Nv7WmB6itxx+Nji/WJI1aetY56PvQX/RklbM4EZf1Gz8E7otf8MQtCjxl8F6/Nmf2yoIlAhIBexEQB0pmDpPstaTn5iYIVqqnGt5j/6qroiUf/gSOlm264jJSsGoCfNN/ozu+jJg/CEjF39y3BZVN0rngzL2V2bGgCyE0SZGqowBKKKximSqESgai5UipUp8OJ6vf86CJB6w8OBHKXZH5vdXMTaSX8woToCVIIlxv8isqmgmFI3ty7x65JCOOKry6GaWQ0rfInVJBqyeqSqZrwU3eDuyxzS1uuLRo4ocg9iR0Ddv4ClDxlXQmxn1PYsGgQYM0cgEPJ7dv326KZGCkYB7KmyF+GSkjH+OSOJoNYm626m4bIavT4P5Fbgwu6arklK262FUOyXx8PhnsJPXZZV9sPoJEyr65XilJr/powBCjiod6siaplhf+jI4fJH9x3ZELUhzL5nPPuaJelcx0WGRqzpcr9eLS974HJdbdeBwICprnGveosKi+1bZ+bYSIma4N030v9io+2F6PFr9xclXs/CFdeXyuOB/gsyWUitOlydT3LJ9kds7BV6xYgaeffhqffPKJRuj0OMJY+AMBjfg+ZuQwnP+10zV1QHh3AC27gD6H48+PPYtn/vUKjpwxBb+78Upg71Jg1SOJTR5yKjD8dDz50iL89a9/xZgxY3D//fdr5XNsjA6Fa/4Cpa0OSvt++GbemRICz4a/weHdAkfLjnCaUAc6hn8d7cPPyxR0XfIVcw4zbVq64Fxd+w6GKjL6G2GX4DveAT5KsYc6+TJg+JnYce2vsffe1Jf0PRMmaueDqt8PxXlQgdJRUYng/rBCNQMFZjbPmIrA1q1wlJVj+LpNXUznxQL2O3FhkBc++COeBfHu4BjJtT8/N/oeMoSVhch2Ko6G+o5Dy2XzI8q/giSacozwbo9yNb8p/Ldvt4UadU361sRHEHDGqynHEkebm5vgb29HW4cfc+bOwY2XfR071GoMeOf8qIvYLmDSZVArR+G6W+7F6rUb4G3xwev1Yeqkw+KIo29PeAgBVzmK3E64HA6QKVtTXIDexZ4MEEcBhwIkIIS2nTy8bwSA/23crXKNnk5tVLy/Ikrz7/0CqFuetF1axp6AUFF53Peqq9e+ikHnJ1UfZYLgG99tUVr3FOvZu7TSMQKVE+rcs+/rZSUPmVYiIBGQCEgEuicCkjjaPdut21idijTKSuy++EJ4X34JiseDEVt2Qq/LdAGAu7oAE/4Qw0kVl2dSuaI3csHGLNpt7YDHAzQ3A0tXaRNeLWThqVMLy+C9zjwRcn2/2pSbP2VnnoU+f0qyKWAWL5vTRSbr/70Z+F/YZWmy4J/5HbSdrs+tvc1myuwkAhKBDCBApQtuRHKDlrf7ZbAfgbJ5Z1N7KZyxw4Xm2f+EtgGqBhEqHYxA9SS0j/qu9nXJop/C4d0Kf2FfuNvSb2qRwOWd/Q/7jZY5ZgUBbngKJUAe5MmQfQQEoYgl5+IQN/s1Tl1i8ZKr4WwMz4v9/edov90755syM1A7Ha1TrjOVViZKjwDf2zxIEoRRjiU8wM91EOpT8kKK9ZYghiSYUPEtIUHPehF5nUM0cbTY5cCkyq79e7svgICqdiGNJlIe5JZCkUPFpOqSvK6vncZt8HZgX4aIo0KFkC5HBTHNDtt5WM73MMcyHgSTnJpI3caOsg71PHJJXssE9ovquIY1p4SXyJ7ehS4MLy3IhKlZy5PPJ5+j7vguzpaCrLigYcTduGhAQZ43unbg+MmQSnlPjLFG807XuTjGsj+Q9GZG+S9R/plUmSd5kO+AbCqulyy+Ao7mrkSuRPU2ojjqWfMwnL7teGvQVVAVe9R0s0kcFWPJJ7sPYH9r+ouDifCKtlePSiLjkNzMZ9NKsHo5hEqjtOHjjz/Gfffdhw0bNmhzlBNOOAGTRtRq+6ifrV6LhR9+gobGZgwc0AeXfv+bOPHYmUCgFXCV4J4/Poq//fMlTW00Qhz94pmw0l5s6CSOPvvCa/jbc//BpPFjcPM1P4GzaQOw/L6kZ08dg0+H07sVim8nHB0NQCi94ry//2y0jbvcCryG0upp90QZlnxwGRy+HYbKShu5sBo49blwtFfPAdobEycZdjow5afY//ST2HLJRQnjaMepioKRu+rivmf/49qcz5DVwPEw1jtRPpNGWV9LxFFPKTBgItB/gvajHvW95ETyYDsQbAN8e4GmzcD+z4E9HwM+cyJBetrqg8PuRIsn7CUhNiQijvbq3QcbN2xARUU5Hrj/HpT1Gog1dY046uNO8nb5UGDyT7BjXyO+f/k1GNCvD1p8rdi6bVc8cVRx4LPDH0ZpaS0qCt1wUA6UJMmQqilQW1IcjeUHqCpm9SrBx/Wt2ppbhCKXI3js4N5dBui3Nu8JOBQ4Sp0Opb6DxHolYhvTVbgdGFN+UBU7ctGZCsyfhz1WRAfv+Lmai3rVkfw9UD7sp7qZA8nc2KsOD5RQjKJzKp5EojY/e75uO/T0LxlHIiARkAhIBLoPAvIF0H3aqttZGk0aVRTlD2VlZT9lJZqamrYDGJCsQkbIo4rLgSmPHx1mY3IC5AC8c//9bOmbZ34jrwBragZWrAEC8S4vM2Gnf9JZaPv6Hy1lvWXqBPh3pV6Q5LPb+i4u6+88Ftj2aWI8LKizWgJYJpYISAQyhoDYCOYBIsknMtiLQNHKO+DaE+OCxsYi1MJaeI952MYcZVbZRICHEXwHS5fO2UQ9cVncjKfaUb4qNmQTIc8Xf0X7mIjHKZh1EeedfAbg6QvVWQaUHJPNKvTosnhoJFzS8/Cfm+4cR/IlZMJtab7ULVd2CJfgPKDmhT+2+6EQoomjtYUujNRB5EpMHFUQUkMYpbQeMmP8+uYO1LWbUwZL1rdI/Ni/f782Z6ELYauEjmTliLUJyVM8FD8U1XYz/XxzzUd86dqzJwS7iYY1HidGZcDlc7awjlYd744X0xbX+WyjAZe4HJgYc+lAtIMgjnKMobK3kWDWnTbJU/RykG7eZpZklaoOmVDf5nxEXFrKRF8j8Ypl8J2TjVC07Fa46j5OXZQCNM95MRKn8LN74WjZDkfbXiiBloMKcjHEkzenJHFPbqJiuSCOfravEbu8XVUv9ZpulDjKdud6gpfcrQTR580847zgy+d09+7duO666zTX8f369cNVV12FI488Eu6WzZELC58sW4W7H3wM6zZuxpBB/TWC6IgxkwDVj3vue7ArcbRhfZjc5uy8nEDX2Qe+ABo3AP2PAcacj7376lG3/wCcDifGjBoWJsFpxCoVcHqAqrEAiWau4jA87Q1A4/qwoqKq7ywtWDMZvqk3WYFXd1rOG9mmZsjwRSt+D9feRbrL0h3xpMeB0oHAvAuBZnp6UqAqLsBdDNVVArWgHEqvqXBM+D58Hy/BF8fzPLVrcPbpi2HLVyUtkhc86UbdDs8RvEjIPfvoYAZP3fgkiMg25Lxc7/tSN3G0ZmiEICqIoug9MrGpvj1A08ZOJdGNgL8ZGPMtoHZSfHw+Ux//Nvy82RjeP+xO+JKQRllMIuLojJmzsHTpJ6jfV4ef/uIX+NKpp2FbUyua6tbhyDVXA8O+Agw9DS+8/D888PDTOO2k47Ftx24sWbqyK3F0xYPA0C/DO+ZihBxu7Nu3Fzu379DWZoOGDEZRYRFeeP5fpl3Vx/IlxdgdO88+eXjfCE+mqanpbQBH8b45gC8AjNEDd+Qsev9q4J2DJPbWUUcj5HIjVBivMpooX73k0dCrX/MrbfujWKgH3curL8xWtZZTHFCdHoqmKkpQr7CKdFOvp71lHImAREAi0FMRkMTRntqyeVSvpqamBkVRmsvKygZFm9XU1OSlEFkiU42QR6f5/An7sfrvk1WE9C0uMw7Xe0voSynjxYgCmm+x7wbajrPPQPuKFQh5w6phsWKtSnExRmzU73o4ayAA2qEzN0awfiFw/ykJi1ZLauCfcAbaT78tm6bJsiQCEoEMIiAUh7mpRQUKGTKDgFniVSprjChdZKZWMlerCGTKvZ9Vuw7V9NwM56Zrtjfh8xnvouW3wbVviSkTm6eeEUmn7b52uhI4uCHNAxo3FEcJQHKpoxwoOcJUWYdKInFoRMIWyVX5SCAUawqpZG5/r6RbQh4a8qCFJAoeiPM9EvEeYX+ROc2RxFGhbjK9Ot4VYCLjUhHIskm0yAZwVLxLpmK0rrkd9e327qmMhE8jcWZa/U0QR9m/OdZliqCajTbK1zJIHOX7pKdcluFYEVRDmrIRXXbSUSb/dSph95pOhwNOqBhc0r1VRFP1J+G2duDAgeDFNAa6B6ZidXcLH9X5YNeuBEkuM2uKNNfXQq3Njnm+IEIZUSvlXotQVs5Fm9il4hhte6a9Zwi35SQQCi8derEzs66j+2/39tf0FmEo3oJJjyHosGcMGlDsxqDi7FwiEvP6dQe82NzQYqjOWmQFmFXTSXAEtLlrumeQl1T4bJFkbSXwggT7kJl3nVAbfeyxx/Dwww9rewS//vWvccYZZ2h/Oz/7I5T2A0DfmUDFcLz7wRJc+5t70NbejnPPOg1XXnkloDhxz913diWOUrWvUyEwUje/D9i1EGjZDYz6OuCK8SCxbT6w4QWg13Sg/9FA5Ugt7y4h2BEmoO5eBOxLIgYSlSBUOgQts+61Aq/utFbHvkzspeL4+4Hqw7QLUcnW05zzcuwJeb1Y3qe6S32dlVUYtmZ9SgzYTzjm8xkyOn7FZhztJUd7rHLgop510UsapY1xxFGSpQeEFUS1H6EoWlyVEEfix4vdXPtyPkMS7qBPLgyLIfWeDky+DCg9eHzOuOKyWcSFfUdzmDy656NwGVSRrf8MaNoEjP8+4N0BtOwM/7TGq8YmMuydCX9Ch6ssadsnIo5+/RvnY+OG9Vgwbx4OnzEDN/7mFngDIezbvhQtrl44xrMFgeKBuOqG3+P/s3cd8FEV2/u7dze7aZsekkBCCRB6r1IUBFHs7fnQh11RrIiFh/pUFMtDQQELiGIF6195SBNFlCJFpPeSUAJJSN9Nsn3v/3fu7iQ3m91sT+PO77cGd6ecOTN37syc73zn5OmzuPf2m7H1rz34bcPW2sBRAp53uBIFlkR8ufRr/LH+NxTkF4hrUlqb1hgx8mKcO3cOO3fsQLfu3fHf2XNQbrLgSLEP0a3EyzoBQ5NqYAj28zWtXTwSVIqzA9skpZMCtFptQHT/7A6j4swiwGRn/hUYqN7LFYZTxls0GXd49UJkrKPW2Kwi5ZgPPIaWt624qZQzlcXVJ0pVTB9L1Ng5XrXvZZfkbLIGZA3IGpA10Iw0IANHm9FgtURRXW3GTg7oDctZ70M2uAOOihuzH8eQTbfx0x/bazx0G0CaYAJHG0DckDZRbXT86UXg19n1tiXrLaRDIVcua6BBNECXsSzEZCgYIhqkE82kkVrh6uuTmQOye3+IzN2T7N4HbpI5bTQMPR5rJr2XxXSnARlg1bTmBruQJyNoqIExTavntaVRZy+FMfO26i/9NdZIgaPe95c8/QHY7E7/lDhOASHhDu+raIE5CfhBoBBKtF/3xFTVmCogAxsZbUhmMvLIKbgaIMAX7dlYCG8Z7F5bvxcKcNQTc1wogKPdwswNwvrG7iQYuykDwQX3Sbqwa6N1hN4pBKapNq5f2Cpp1r1noFFyJGjdurXYl4Z23qDnlUAbngBhnhRNYL+TiIClvoOwp0qcfienAQYc1SojwIWpYLYJ4oecEyw2iH99dS7wtA47i0mgF/r4A2Lzscsus4cCOMr2pfQ3VPdJjN3VG6ZWacepv/6c6by+t/FxUDb0fA9GZb34E69rpJC/3WLt4EJ6ZqifFNrd31QfkyCLJHBGW4XDvoCPJMKkhivR3sEa781zQ44NtJ4E0idqnp57AgX6Giqc3ot01qJ19PHHH8fOnTsxcOBAzJ49W/xedOLa+YqdnTYyFeh5P6zhrfDczLexfuM2dGiXjg/fn4+YhBS8/dbrWPLtMoy55CLMfO4JFJeWYeOfO5BzKlfEj3bpnIlRIwYjRhMN6IuBiGTsO3gYx7NPITEhDhcPGwQU7bMD3dqPB/gwnMg5ja079uBcXoH4Dk9LbYVLhg9CeutUwGIAjn5dA5RzMykEdTwqRi72d8r4VI7Gkt4R3r4fyDGKzpGM2KD9Ltdh4n0SwjnzsNeAlMFi1C1nJk9p1kibDYrYWBzs2QXGnBz4Gk2Q5jLNo/rulgjgHBdXe22g97qUaZmeUUrs/EfzMFBgdUD681A48v8eg0Jf6gCKspDzPdyWorEmPdF8pr/M0eP8+fPivQLZLlLPLEZYwcaaOnpOsgOtiXTXRQQ15ogmZtj1NnByJdDtTqDr7YChxA4gbXNxTX303Bz4yKNaPDkBuAKOPvrEVBgNBrwze7bYx/kfLEDrjAxkl1aK+49uCZE4eewwpjz8ILp2zsQ9E2/G8tXr8OvvW2qAo1V5gDoe5/nWeO+9hVjx03IkJiahc1YWojUacS6XFBXh7NmzqKyoQJ9+/fwDjtJ9k5Iz9YiL2ANgkCAIJ7cV69szxTC20fLy8lUcx433qLB6MrAxMhSugbnyqN9Vecs6Kj5DP4wROB9Cy7sLcc+EtSmjoLh2uYwb8nv05IKyBmQNyBpo3hqQXwDNe/yavfQ6ne60IAi1mEh9YRvllEr00+rdzmPzxudKlIVb/b9pCJaGd+0HyolgNfRJiElFxTN2T0w6hDXWBV7oe+pdC7VC1r85HMilM4LrJANHvdOpnEvWQFPWAGM7lMNkh36U6gVekdMGD9gi0lA68B3RkNv+2Ivg6WLIRWrIS97Qa+bCboFdlHm6sL6wtdSwvfeGBaVhJWqY1sKPLETYmTW1GpOyGvsKHtW36w9LgkhEEFDiOCWEhNsDqqO5FyaDE60RDRmqMxCdyetaINrzviwZVQlMQSkYIRC9b7nhclK4dWIOJLZA9jc9QhJhzoUoTRE4Gor3iicmtaNaI0pMwWUc9RVU5e9MYU41jKmpKQPl/e1jY5eTgaONPQLBbZ8BsQhY0bZtW7HyUIH4giu569qIQVZvDQ7nKLHd2wQBHFHPEtNfPYnWONIl7becQTyuilFeX8A7dMandc2bukOh51ADR0MZwYb2wgQkIyAhY5SrT0fhB9+DofvDfqlR88sN9Trw+lUpgK1Zr0IXWY298bcasZxawaFfvJ2JnbFzBwKyrA/MyewE56uM2FNQ5pfccSoFusaoq+X19IzR/pbmU2PZaFiY+kOHDuGRRx4R19N77rkHDz74oAhoo3coperzcbsrgMxrsfT7n/DOB5+JIebnvPkaLho5Gm+/+QaWfPM9Ro0YIoI7N/y5A9t27IHeYBDXg3C1GgP79cTUh+9G2w5dRCKVJV99jfkffoGBfXti3n+fB28sBsI0qDIL+OLr/+G3jVuRX1AEs9kiysHznAhWHT1yKO667QbwZi1w6Aug9JD78eLDoLv0W7/G09dCjDm4PuAoAQcJ6EsgUwLWMacW+hsS4OjA6UDGGI+Ojuxcm33LTdD+vBodcwt86j71i0CzlNzNZ1fOy1TGGWxKzwQ5H1DyFoTrk7B+ZmbRAWhtpo8nhyTGIkpgT+oPe57oeaCypDN6Bun/6cOcBiJ2vgRlicRO2ecx8bmrz55RHV2R+kasoymD6/Sy3GhGrDoMOPsHsP0Vj1r4pe+XjhiTrrO6Ao4+NW064uLj8carr+BUzklMfuRR3HDzzSisMsIqCEiNCsfXS5dgyUfv47abr8Zlo4fj06U/1AaOCmZAocaSn/fg7dlvQq1S45EpT+Cyyy8XmebJYXf3rp349quvcPjgQfTs3dtv4Cj1jACijMSK47iqg2X6s0MyWmXRb1qtdr0gCKM8jbUnZTLHBHPFQRiKfvWU3e3vNmX63riMm/r4XUE9BT0Rbdn4cCiuXynjhkKhfLlOWQOyBmQNNAMNyC+AZjBILV1EKeto7pXjYNj5t9ddro9tlFXiyYvG68b8zbhjL1BhPwQ1RDINvQfGq18VmwqFQach+hDsNhhLEI5tAN690m31MnA02JqX65M10PAakNkOG0bnngBXUnAWeZuLYWbyv0LY2V9cCmiLbI3KYe81jPByKyHVAGPVIuMI86oPaYNy5bIG3GjA3TrF1ifNupsBwXsQUmXWxbBF+c+qI0bICksBYtzvRVv6YJIxhcCBlGitaC6sezJwtOFmJhnWCIhCBjgy7Le0kPX1gUCrtSzigFyE/XQxDL4AH71hxPJmpCmsI41TQxt4j2iNKG2mwFFpRISGZk30ZkxbQh56vxAQprFAOS1Bh02tD2zNyszMFEULJYgv1H0/WG6E1uz9ntOTPARsYCxt9eWld4QnUL60POncl3DB9D4gkESgIYs99dfd76EGjob6PMvtmgOlqQgqazk4Uzk4KznP2Oxhiykxq51A/xAgvWPxRWee7m58qUuad3eHqSiMHeBv8VrlqIdDkuzh34MBHGXANlesiATyJIdzAldtP2cHwPmUBAfQNcEOdGXgt/r2RfTup3uxxnpHUZ/ps2TJEsyfP19cP9544w2MHj1aBLmxexv7XOGApN4i6+jOvYfw8FMvw2wx446Jt+GxKVNFgNeSr77B0IF9RabQnt2zMKhfLyQlxuPA4WP4+v9WwmyxYMKNV2HqE48DvAqff/qRCBwdMqAP5r35EngKXW/R48NPv8ZnX/0ospNOuOkq9O/TA5VVVdi8dSfWrt8Mvd6AR+6fiFtuGA+UHQP2vgdQCHs3yd9nxKfxB0Sd0XnF1ZjTXoT2JAwkSHtA53kY9Gcyug0w6n0gLMojO3cgd+b0XDEWTdIZMYi6Os8zIhsCyJMepEyjUl2zZ8cT8NrX8fE2P2P+JFAnA4jWBxykvrBnhZ5nBrpmIeVZ2Hs6JzGHAHpPUmLzgb6nfOI4VJ4BjKWAsRwwlQGZ14t5Pb17zpqAron20PKCxQCOnicAR0p0SIsKh8UmICFCZX9m1k/2qI5f+i6pN4874Ginzp3x5eefYeXy5ejRqxdem/UmBF4hAkc5ixnTnpwK7fnTeHHaI2iTloK5Cz6rAY6++SL4sEiY9VpMeWUh/ty8CVdceRWmPfscrOBQYbIgSqWAiufx8YcLseyHH/wPVe/oXUwYf6Z7bPhaAPfSVzExMdXYmEBC1KuPfQJj57vFVtj7xWbRoTL3E4+6d5dBUCSWxradmOB3BfUUrBc4ao8YN6djx45PhqJtuU5ZA7IGZA3IGmj6GpCBo01/jFxKKAgC0d3Q+Ek/lLe+MaWrh1ofjuNyQ6ECh3xEneFxjlVWVmZLZTg5qC9gs8F05ky9ooV1yLT1OnBE4Ul+rVZ7XLPuho5+hayPSKZYknbaNNcjYQ9Bry90L8bvW13/dvFgQG8AwtXAxr88dcO73zlA94qdzY0xttAB1dlLl7zf6HDW0MYe7zoRmlzVRsfl/wHWvV2nEUEViYoXToSmcblWWQOyBhpMAzK4o2FUHb3+NiJF4HsAACAASURBVIdhw6k9eg+N+bHWl3TxzzyqI7c/DYX2eB0hrTGdUTV4VsMIL7cSUg2w921zNu6GVEFy5SHXQOTO/0BRur/G6OrUoqAIR8XorxCx+zUoi7zfg1f2ugI2pcp/+RPtl8kXaiLjGjErkXGpKYehczU+1SHHDAaxD3IKvQaIYYTOs2RcIyfAlsLQ6BVwFECCWmFn16yfTM6nMMQs9HOgdwC+gJCCOVMOa40oa4bAUSlolAGj6Ts5BVcDjc3mFtzeyLUxDdB60759exHMSO+F5voOPqYzotgYJOCoHUPoReIwNCkCvoD9CQhDOiYwqDehsCnkLt03E1CiMVKogKPB3vdp1t3gFgzqi97MGeNh6DLJlyJi3qCD1BwSHG5zB6IN53AoIxhnHPt8pURgs1CeFQgkRqAto9WGDafrsec4jFrEFUxWIRXPIUrJI8vBNCodCOcw3M6DJGXVp98C3Yv5OgkYcPSDDz7AZ599Jj6zCxYsQFZWluisxUKos3ppzY02HMfp/DLc/fB0lGt1uO6aq/GfF1/C23PewpKlXyM5MQH333kLrhg7EpER9rGjuhZ88jW++WEV0lKT8dGCedDEp+Lzj9+vAY7OeR28SoMtG9Zi+ozZiAhX48lH7sHYUcMcLMrEqmzD518vE+uKiozAR/NeRYeMFGD3XKC8lhmxlioaCjjKHBvoXMtAkQQipHnAQIO0jrg7vwT9mezziAg6JP0zBk93c4RF6SI56c7O30R9pT4zsKS7euo7N3gDuvZXPudytPemZ18KEq2vbgJ6smeD+kn/ZgQ9BKCl/2eJgUE9yUrzwVP77saQHFB0Ziu5FojG9uRINTQqJU5rq0SgKCWe4zCmfasaMSxVwE/XehIL27q8Am2E3UnHVXIHHO3bvz/27NqFmTNegkGvx+x580VwJ6X9e/fiqSmPYfiAbnj1+SfEZ/q12QtqgKOzZ4JXx+LYgb/x2LRXUFBWhRkzX8Uloy8V+1SiN6FVVDhaR4eL4NRvli51Axz1ZlNUk0fCOvppTExM9ctLq9WSQT3Vo7IkGcgR3RaVAb7iZM23NBTjvwYiklB5bilspiJfqqzOGyrgqFarnaX59Yan6xPKl7D3fnVOLiRrQNaArAFZA01aAx5BfU1a+gtYOAcwk0CT7ENnWPo4A0nZdRL9pb0lfWhnS3/NIQaORjnkq3eeVVVVbRUEIZoNZ8Hjj8Cw9U8Yc3LqHWEuKgr9Css8zmHhh7GCl7dqddsj4CgfBvBKgJOAR8VwQDYR4AqbyTVwdMc+O6i00h5urzp17wQkJzoAqeSaWgX8tTdos1nKmsnCQDp7tPrqRR404Rqxoloh6/87FDi3v5Y01szhqLrn+0aUUG5a1oCsgWBoQAatBUOLnuuI/GsaFOVHa2d0ARqlS0v6sPeQ5rdbAFtd0I0laQD0fZ/33LCco0lrgAF8SMjmHE6ySStZFs4rDbhba1hhS9JA6Ps+55MhVdf3mpr9u1dSOGW6AIGjBECg8KW0HhDggzkR+KO+xiwjMyk3nvYZiIUM3GSYZSww9D2lxgqP669G3AFH7eYsDhEKDn3i7awxW4urPF5jDIxT1Qpx6024W39lZ+UaK6rJoXIDys3BCfXM+uILY6u/emPRT8gAferUKZF1KtAwiP7K0pLL0d0XGfZdscu15H639L5JgdfN+WxxstKMfH1wHE+8gUjY54WAoUl0Le9b8hZoSvkIANNY72HmYBIKBsdgOyMHK1S8JbEv9P1e9G1AQwgcJUH2dngCBbEDfZbJVYGGeCezdtne/tec8xDEHZh9yxXG016MR7SSR9uo4AGiGdCQ2veF1TcoiiXQq0oFWk/nzp2LpUuXioyrixYtQocOHdwCR6OMJ5FfVI47J09DSWkZxl9xOV6Z+SrenjMbS5Z+hUuGD8abLz8D3lIJnNsEhEUDbUZizbqNeH3OQmiio/DZx+8jMaUtPv/4vRrg6Nw54BUqzJ87B19++z8MH9Ifs2Y8A6W5BMhZabfDdboJZZUmPPL0yzh8LBvTHp+Ef1x/BZCzAji5yq1aGho4Sns8xrhMayKNLa2Jnvbj0b/fBs7iZC/0Z7DThgGqGCBMA/R6QAStnjx5sl5gMmNErC8cureiECi0qTmF0hhIQaL0/55YRBlIlJyQ6L3mDKSWnoHodwYapXp96T97t0j1S3tXBjam+lwBf7cVVXnlL1IHOCrapfOAX+50O6TbO89AeVSneofcHXB0wKBB0FdV4akpj+PgwQO48+57cNe994l1LV70IZZ+/hmeeGACbr3parGPL70xvwY4SgBydQx++3k5np/5DjhVFOYvWIjMTp1xsEiLKosFaVERyIiJ8AAc9TRb7as7DwE2jsO4DtXh6p2Bo1655LDWojZNAm9w43gwYBrQ9jIYSzbCpN3lSUCXv4cKOGpZ/7hWUbrfTlfrIunj+lkiL30reC8/v3ovF5I1IGtA1oCsgcbUgEfQXWMKJ7ftXgOCIGTQedYFcJShG6Vjy1hGGXCUgUeNHMfVT+vp5yA4gK20CSFgqzu6zuraq6qqdgmCwJ8ZPRKC1QrBZIQx270HYXVBjkP/SlO989i0YoIQZqrfg9RtNwk4qlDZD611gKMCYLMAVmNt4OimvwBNFFCqrVvtiEF2llH63TkRCHXD9trf9uoC7DvifhT6dQdiNHaPzA3bYUvuhMrHN3o1asEKVedVY00kU3XI+iPrgfevqSOVHKq+iQyULIasAT810FIMS352v0GL1WLNcLTs6pLWFbBD8+uNdWhSzGmjYOjxeIP2QW4s+BoI5iV08KWTa7zQNOCJyYPWLE95pDrT9fPM1uBWxxTBIOGuC2YIpCwcZEwh9ioyqjVWKNNAFS87pQSqwcDKUzhIAgyRUY9Y0OhMx9hrGiu0ob89qgscFcQQfP0d4U5ZvTtL9DDRGd+DCasTqkS9kKGRDHLMOMq+8/avtD9S4yoLhyz9S3ml/8/yu8vD8ksNtywvGdZJRvaX1UX/Lw3zSN8fq7JCZ/HJpudxmBoCpCI9n+Tl5XnF4udRcDlDHQ3Q/Rat1QSGkVPL0QCt+fQMBcqM1hQ04i3jdH2yeg8aFVfeagZHX/rPmBHrY0RkIXpDAdr0VtbS0lIR4BMKZkp2d0z7VwKoBpp8OW/U15YtKh2VF833WZxgte+q4Z0dp6NY09NnmVwV8PadTPOP1gVvWHHdCcb29gTSkjIHBqUjLiqRAkelLJWhas+5XsY4+v777+Pzzz8XGUcXLlyI7t27i3PcFeNolPU88vPzqoGj1159FV54aUY14ygxhL7x4lNA0T7gwCIguR/Q/W6s+2MLXp71HqKjIkXgaFJquxrg6MC+mDfvXRgNejw4eTKOnTiF2ydch8n33Aqc+Q044Yhe1HsykNAdz748B2vXb8KoEUNEkCpXvB/Yt8At7XKogaOMvZ/pl4EU2Rzy1jkoausU8BWngjP8Vy+zg3YdiQCsrsLHs9+D6exNc4fOaO5C1geng+5rob7QXKa/9D7w5JhFZw46VxqNRnHe07/pI74xOa76TMUcFqUtM6eKjAwyyUN0VmJh673tZ3U0REkBT04xJytMyDdYvGqCgKMpUWp0TYyBkneYyyvOAtFtgGPfAse/BwwlderamjUTusgObtuoDzhKhT5b/DG++vJLZHbsiFfeeAPh6nA88egjqKooxzsvP4HMdm1Eu/oLr82VAEffAK/WYPVP32PGf99FuCYRCz5ejFapadhfWA6T1Ya06CAARwUBYZyA0Zmta+EHtFrt0ZiYmCySX6vVHgTQzZOSvX6Xtr0MGDANFv0p6Av+56lal79zvErQtJvsEVPha+W2ZVcKnM3ofqxvXCfjhXxVqpxf1oCsAVkDLUwD8ougmQ6oIAhtyWEQAMW4EsGZZrNZsXDhwrTt27en5+fnJ/A8L0RHR1d17do175577jmdmZlJuwIp62hViIGjMSTfDz/8kLhmzZp29ama4zjh+m1/ftpBraoBjp7wImy4Uon+Wn31PLauvk3g9QU41f/jPLVanZC6ZaK6brs+XLVVA0dVqDTacPB0GcwWGy7q1gocEbc6A0f/3Ak4Dhwu+ztyMKCoZ8+nqwQi7eE9YLWQSyhQUWn/q3I4+5ABicIhEJNprMRBqFwLS+fLoe/9jFezmi7Z6IDT0OFRvBIuRJnEUCvRjsP0smeB9fOqW5JD1YdI6XK1sgYaUAOMWTgYntMNKHaza8pdmHpXl7QE7JCChaI33APOVFqnz6G+4G12Sm6mAgcr7FUz7b4sdhPUgNeXu17IXtF7PASFv873CiDxDi9aaf5ZpIZR1pvmBu5zHgUZONo05iULZ8iAIgQcoD0fgQcoVG5zSHbgEIcwHhjgBBYl+el8TsyJR4Vwj6BRyu8KZOFs/Gf/LwWYUln6f/aXAU/Z/zuDURkolZWh/GQkZ0ZWaT0sj7u6pWXYmLkCuDqP51mooRevvoKXvAWpBNKi1ECfnZ19Qd2/BKI3X8qS0Z1AAI0JYvNFXjmv9xpgwFFaG4kJrDmnbUV6kdmwIZM/axwDArm7K2bA0sYCCjH9hRI4SvcXjFXOU9hnb8YzWOyCgjIaFaO+8KbJWnk06250hAD3uajHAlu7vAZdRL0mH4912DcjwNDkSK/yMjb6QPZ/jPmP5jsBhEOZpGcjb0NaB1seBhxdvHgxPvzwQxFoN2/ePAwcOFB8fzqDZxkg79S+P3DfY8+hsqoK//zHzXh62r/x9uy3sOSrr8XQ8iJw9PxO4MBHQHJfoOck/LZhqwgEcwscnf8+SksKcdfd96Fcq8OUyXfixmvGAUeW2plLKXW+BUgfhdnvLsZX/7cCfXt1w/tvvQSV/gyw+x27Pc45CYDuMgfwNMgKpDnCnOLZPpbtXWkeMgdq+rc3KWL/bCjzHX31pkB9eQY8DbS9vDoHnZfcMWayTMGMpsEcCQg064lp1d+uSllEqQ36eGIRJR3QvKZxIqdWWsvrK0P2BCrD1gPWDoFw6XtaK1JTU2s5wnqja+ozvU9oP+OqfU/A0UNaI8pNFDzU+zQgNR4JEQQbcCyuIqcyoQIsdvAoPa+S9Huvj2BWOOzRLprxBBw9dPAgZvznOZSWlOKZZ5+FJiYG/5n2NMYM748Z0x+FQjADynAn4KidcfTX1cvwwmvzoFaHYf5Hn6NNuw44UKiFwWKtFzh6tFhXS582hyOl6JDoCLcqBb5QiHpp13Q6nUGj0YjeZlqt1uXmjOwZlOh84dO9YngiMP4bMRKp7tR7boHu9Y0oCRTb4fGgY3eEH8a43YgKEa3M/Piv2MTxfsLJOWUNyBqQNSBroEVpIOgvnxalnSbcGUEQ6FROmxsxVP2ZM2fUU6dOHXzkyJFuKpXKpFarRZdYo9EYbrFYlPHx8YWTJk06c+utt56ThKunW7ezbrqZ5uL7PB9VIgJHn3/++c4rV64cabValSqVqo5LS3x8PKEfhdurdJOGJSSIoEjBbILN6N6r15yfj55Hc+wuXo5k2/LS37yxsFUtGV14USE8QTTWgHNi8HCXl1cBijAUlOrx5a85SIyLwO1jMqHgbIBgtTOOsrK7DgKqOPdq6ppaAxwV5XCTXMniLq++hk3VmtAbVf1neD1M5C2XmJjodf6WkLFWyPo3BgN55FQGWLqOg37iZy2hi3IfZA1csBoI9gX/BatIDx2P2PkSlCV7xFepLboDKofMcVuCLskJzCGyLe17C8qCzbXyCqpYVFz8qazqFqIB9gy2BONuCxmSC74bmt/+4dqw5IdmKnqMBTka+Z3oipZ3MFlQJS08dD2dM8iIRsZIOm+EypDk93j4UJAZ1zwZdnyoUs7qpwbIGMQMlHSuCwXTmJ+ieVXsdKUJbaPq2mOk/aI90xGb2m/gqFeCNMNMB8qN0Jl9M5x66qY/oCpPdTr/LmVjz8nJkYGjvirQi/wECCA9u2Jy8qK4nKUJa6AlnS2CwTjq61DF8TakKezrJu3Dat2H1lMZneFdAUcJeEMfxv7tqzzBzB9K4GiwmW6jtj4OvuJ04N3neOjG/J/P9WjWT7DbLoKSyJ6igE0dD2JAXZ/xVL219jz1AaKNuYgwFkJprRQDBv/W9wsoYUOUKgyRSh4Zkf465vnfIQYcZeyD/tfkXcnGdnAg4Bo9/5s3b8a///1v8Xz2xBNP4NZbbxWBcs7gWdqL0pqxfsWXePH1eSJw7oXnpuGa62/G22/9F0u+/i4g4GhxUQHuuXcStLoKPPXoPbjmikuBQ58D+VvtCu14PdB2HOYu+BxffLMMvbp3wYI5M6A2ngN2zXF7vjd1uBnGjv+qNShS4K6v5CnOTLFsbWDnWvY7gSZJx74kn4Bo9VVM4eqHviwCJBl7rCfgaLDnP63H1GYwbIzSMPOeAKKkFuo3tU0fOiM6n9cZwJdAm/QMVEcjdKNTusOgMlJHOMpKY5+W5spcjjptuqqa7WfYbyQvrT+egOtiFAqbb04nPZJj0CoyvIZ1lDVKoOucFXXEW9fnM9g496Bnd8DR/oMGwWITIFjMmPbkVOz8ewfGjrtcnAfffbUULz51P64dfymqEAFFWARenvkG1q/7Df16d8N/310EVZgaO3buxrPPPAVdRQVef/MtDL1oGE6UVaLMYEJqVDjaaOqGqtdbbTBabAhT1EBbiKE0r8KACpNFdNKhp9HmAMxSrssyU7nfcvJtl3ZIrcPo5A44SoqiZzxzzyRfHm173lHvA/FZIuMoMY/6k2IaGDhKRh7uxl9lvJA/gyWXkTUga0DWQAvSgPwiaKaDKQhCe9qzMuDopEmT+m3dunVgdHS0dsSIEXtGjx6dT13buHFj8pYtW7oUFRW1SUtL4ydPnrzlhhtuIHcZYh4l4Cjlc54HtBslACZjM2Wh7cU6HUlahvIzJlP6S66a9J0IHJ0+fXoXAo5qNBrt8OHD96lUqlpugWlpaYnh4eGqjIwMfaePP/yI12j2WgrP94bRaA8Pr6RQAzzFDBA3foLRCMv589AsX3U8PT39Wvx690GxC+o48fKC8omtE6jTKKXfd4isjrf3WNxz04UH/dsGGErtZauTAFBeMUy9EgWlVdi2/RQUCXG4YmAqxL0plbOZ7e1s32evVJNi/yvW5fj06Giv1aqrqZ7kFdtn+egnArMKgFHKxsYAro7fSNVi2DqH0UQKHNVkomrI7GY6qxtO7OpD4uF1wAfXiQ3LYeobTv9yS7IGQqWBYF9+hUrOC6VeugQj1iwp+0/E7tegqMgGJzpICJCZRlvWbAh2WL+WpR25N42hAc0vN9Q96fgpSGW3UbCF0/Em8MRxCggJLZuBlADkBOYhIA8ZWpprCmY4v+aqg6YoNxlGieWFEr17mmt4ajJK0l6J9kxkcKbnhQBwW4urZOCo08TbX2ZAhYWum4KXGgI4KjOOBm+83NVERn5aA2gtaOrJHSCvqcvdWPK1pLNFQMBRHwJnSceqBmoioAtfwypIABpam8jB0xUDGrFsEaMovY9YIqAZva8I/NIUnjWSkeQIxR4z2JFsgskuGOj9ibvoMc7PuKCMgBCRCmt0Oxh6PO52CSjfPR+aqjOIMOYjzFYJCBxMSg2MYQkwK6ORqNtbp2xlyhicT5vQqCzRbG1pKIdXAtbRM0fPVWMkes7pPUlyPPDAAzh16hTGjx+PGTNmiIA7er6lQDl6BmhfOufV6fjuf2sQFxuDD9+fh/aduuHtN1/Dkm9/DAA4+h4qtOV44MHJOHM2D5Pu+ifumHC9HdB2cpVdPd3vBlIGiaDVlWt/x0WD+uGd15+FQpcN7J5XYxNzUqYlZTj0veqCmanfjFW1PnZymg+MhZblJ92Ro5p0PZQ2S+910q2vzitBA45qMoBL3gXCokRmbm/CpwfbKYMcCqhtX4Cj9DwwkCgDiLplBLXZoD94AIaDBxDRqzfCu3UX+8mYyBlTNo2LdCxILjovxsXFuR0/5+eR6qX5QonkkTKpOo8xA+t6o3PqI+md9dFbh9Rtxfo6IFZPa0hUmBKVZgv6pcRDo1ZAzUDNP451WXRb1kxo/QhVT8BRvcWKSKUC3339NRYt+ABR0dGIT4iHyWDAh29OgzpjIMw2AeFKHq++PAO/r1uHPn374s133oFKqURJaRmmPv4ojh45gn/dfgcmTX4IOpNF/ESrlIhRKfHZ4o/x/bffolv37pg1ew54BQ+bTRDXLTZO4SoVSo1mHCnRiWZzSgpBgJXZ+kW8gAAXzKO/CoIwpr4zRvtd93lSed3fe9wHZE2AqXwnjKV+sgsrE87HZNxOQIOgJPPGZ7cpC7cNdleZbuyPn8XExNwVlMbkSmQNyBqQNSBroNlqQAaONtOhcwBHifJG8dNPPyXMmDHjGqvVyk+YMGH9tGnTyI2F3Q9xW7du1cyaNWtASkpKwnPPPbcvPT3d5PiddlfugKPJAIgKg8CjDAzqDXCU0IwESK0FHF29evXIuLi4wmXLlq2Ii4tzpomgDRDd8DKPH9uZKY99bDx+LIFTKMBRmAcxvLv9psxaVYXOK9b0ycvLm2Wz2fqmHXsjhbca7MBREeTJO4CVZjsYlCW2USQwqDNgUwR/EnDUyemI2EMpJCV9v+8IEJ1o71lmEpCTSy5l9sOqtgCwOYwYmlZ2MCiVycq0y0LhAQhkaiyrkYfqZvns21y7qp3zibtdx3DSb9Ufq/3fEuCoLSINlcPfb6azuuHElhpv8OO/gd/flYGjDad+uSVZAyHTQDDD7YRMyAuoYgpjR0AIumiT04WhgYYM+XZhaFTupTsNRG1+AJXDF1b/rFl3MwSFGpzVUIeJJ1hGGV2/a4M2IBwfASF+QtDqa4oVkcGFjCnN/R0gMmY7gK/eGnia4ni0VJkIxEJGIxonMnKTQS7UicAqZHQmsBq1Se8+fxLNJzJ0MkOiFPwiA0franRfmQGVzQw4SuEt6cOMxAUFBUGZoyxML4E6mvsa68+z41yGQBsEAmqI5z8QeRkzma+MZ4G02dzLtiTHUAKOOnALNcNS5ws3I+YncFRaGwPKExiKzuj0/iGwi6tnh95zUlZRBhr1BxwVijlI+0uSMVSM9rRu0/ud2qE7jUCTOvtrqLK/CbQasXygwNGorVPAVzjYzzjAGt8b1uj2MGbd7Zd8/pyzjJquOJs5tVEZuBlzJD0PBC4LdaI9I7XZmO8pBgZ97bXXsHz5cnH/MGfOHHTt2lVcCxjzIQu9fvr0aUx9dBJyz+Vj+JD+mP3mf6FQRdoZR7/7n3/A0QF9MG/eXJEg5sUX/oO16zfhijEj8dK/HwXKjgPHvrPb03rcCz0XjcemzcSuvQdxz8Sb8dC9twFnNwBHv3Y7XFZNR1QNecvl7/W9gwlcyNg6GaCR1gFvgOnl5eVie76Cgv15dlx27JK5QEIPn9YrWssJCEugYeaIF8gzUB9wlPRJ+1X6eBNm3nTqFPQH94sgUf1+x9+DB6rtrq1nvIKUp6ZVA0fpGaZ7B9pr+wJc9bW/bM1gDKasvLfgc6ZzcR0ne7KXaWux3m5b9iNRqVFt4sWzSHXaORs4tbpWbYEAR8uNZsSownAqJxvPTH0C588XiHVfe931eHLav1FmNIvMp9FhymrgaG8Cjr79DhQKXuza22/OwrIff0CrVil4YcbL6NWnj1gH6frI4cP45KNF2Lt7t/j9rDlzEKZQ4HxhEZ6b9ow4h1VqFWbPmgVLeJQY5t4qENcoBxsxjwp2YMO4jmkucTBarZYGo97DfMTuV6Es2uH9CFBLyf2B4bNgMxWi8txX3peV5BTA2WI7POYblXE9LVVsfPlsVOEfrV1lMatbQXXVVzJWyK+RkgvJGpA1IGugZWlAfhk00/GUAkfnzZuX8eGHH14dFRWlXbRo0bLevXsT9QYDZ9IYK44ePRqelpbWygGqYehI465du7Rr165Nys3NjeU4TsjIyCifMGFCfkZGBqErReDovn37og4dOhSWn59f+Nhjj51du3Zt7ObNmxPLy8sj0tLSdPfee+/ZpKQkYhGlNulDJ27ak1UzjjLg6KpVq1ZERkYSI6mUKoKAoxSunl++fHmqzWaz9enTp8T6+MPf0fXMebMFseHhaBURDsEmQKfTIv/cOawYMer29u3btx02bNhTgyoWxysjExzAUQXOl1aIB3+FRYuM5GgUaw3IL9HDYLYiIbEV2qbGQaGkfZfj9s1qhs1QirNFlThfZrB7lEWrkJ6eDiVtrjklKvVmFO09BUHg0C5RCc5oAGxWWEwG5J09h8IqC4iGNDEhGelJMVDwPNA+HYiKFJuxmE04feYMSnQmKHgOKSmpSE2KsYdtFEGtdmZRq8WM3NxcFGkN4uxsFReONklRFNlSAholAKnVHppDAhwV1PGoGLm4mc7qhhW7OkQTnVBmXQTdQ780rABya7IGZA0EVQMyI1hQ1RmUymTgaFDU2KwqYeBtunz2FB6rWXVMFrZJaoCMLabMW6DM2whenyfK6GxMjdzxLBRlhwKWX99+ICzxLu9Y/aqbUyZAiLWz3rfExEKZShk6mms/pWGmgwEeaK56aMpyk8GOxob+koGJDJPM2Otr2Eh3/SSDv/S9RsAvMkDTmZJYiFwlMmSSEZ4AOvShOwbG5kR/XQFGWT0ycLSuRpsjcFTKTEQgZ2JhDoZRm+qh+UVGbF+By/4yYzXlNYCeT9IDPY9NORHQjZ59GTjqeZTo3UvjyUDXjAHOc8nmlSMgFlIfukoAiiFJddnf6d1JjG30zpSCnmiu0ncEGKX3KK039M4Kxvrlg9hus5LMJHuwniVaU6Ug/FA4DQULJBYocJSUGrX1CfC6HNEWEWh9mt9usUdi8yFZ1Uk41fW1oI2fD01XZw0EOEfvUV+eh/AD82CqLKnlSOIss7Jwe8Bj4UkPNK/pud61axdeeukl5OfnY9SoUXjuuefEvSwDjtL6S8/Y268/jxU/r0dUZASmP/EALrviatF29fbb2HsF2gAAIABJREFU72DJd8v9B46+/V/wYVFYtfx7vDb7A7RpnYLX/jMVHTu0BSrz7La9iCRs3LJDZBw1mcyY+8bzGNCnO3BgEVC4221X3dnFmMMNFaT3CmMdpWef9vf0bvYXGM9Ap76uj36tCXSW4NUQVHGwRaQACd2h7HWvqA9f7uCCfb6luUP7XNqXEpM1A4m6ZRAlA3JpCfQH7Cyi+gMOgOiBA7CWS0h3XIx0wm0T0W7RYvHcd+7cuWqG1WC9D9xNLubIQnOF5oz0jEnfkTz0rmQsqlQP6YWBZp3r9RY8uq2oqpodytMz7up3choRw61nZtb8vHEqUFTDBh0IcPR8pRFRKgUieA4vPDsdmzZugFKhxCtvvIFhw0cgp7wS8eEqxKnD6gBHLQIQpuCRn5eH/0yfhmNHj4r28kvHjkVMbCxOnTyJE8ePoaqyEnq9AZ2zsqqBowWFhXjo/vuQl5eH9h06YOHCReDDw7G3UAerQKAGK0wOjiqe44SxHVLqhKgnhdQXpp4pLGLXy1AW7/JR/Rxw7QpAoUZF7mIIlgCcUILEPOqWcZQCp960TsYJ+TjCcnZZA7IGZA20VA3IL4RmOrJS4OiiRYtaz5s371qlUmm+/fbbf506deppB0Wl1B2JxroNgOo4M19++WXSwoUL2+l0ugSHEYTjed6WmJh4/sEHHzz9j3/8g3bqijVr1iTOmjVrWHh4+MGePXvmbtmypVt5eTmVUfI8b0lPTz89Y8aMPwcNGkQeOgQcpZ2QJ+CoVDYCjpJnD//000/3PXjwYPqoUaP28TxvNn299L0qmw2j27RGh5gYHNfq8Ldej6Jjx7A2Jm4+nfcUCoVl2tWJUy4Z3A1pyRSGnsex08X4/rf96JGuRuvEKOw+XozCcgMsVhvUEdHo2j4Jlw/NgjrM7rRTUlaOjTsO42R+BSr0ZvA8hzAlj45t03Bx/w5IjNegqKwKn335J1ppwvGv/skikLNIW4XfD+bhVN550GbXlpYCVXgU2qbFY3T/DkiKt4fKOnteiz/35ODMufMwmCziITU8MhrdOrTCyD7tERVhH5bc81ps2XtSzGc027G/JGOHtGhc3CsViTFqB3iUQKM2wGaqDRxVhKNitH9eTM30UQhI7OqQ9Se3Q5fYLaC65MKyBmQNNK4Ggh1OrHF70zJap8tmurysLxRUy+ip3AvSgAzeludBQ2vAlbHFlfHTL6OMU2cqu4yCLTI4YerFqsPSgZjLGlplDdIenStZ2GBfQ/Y1iIA+NhJs1ikfm5ez+6gBAmgS0IX+enJgYIY8NsaiQ6ebxFiK6GdmBKW9p3SOM4AoGQnJcMhAolKmHTLU0vf0lwyL7pIMHK2rmX1lRlRanIPX+DhBnLKHMlS9876IDMQ0N4LBEMrYav0xkrdE8CL1icKQ1vdMBTZT5NKh1AA9K7Seuhs/tq6HUobGqtsr4GgQ2Eapf+mRYeLHOZF+CfBD7zYaAwK/SN+fzCHDV1BUKHVKDH8kIwGUAknEUkf9dWZvDsW5NhjnEeproEDPQPTlqmz0pvvBGYp8qlbgw5Dd8120atXKp3LBzBzI/t7VezRi3yzwulPgSReCqSYOoNdCE4j3B69z+5ORnnFaa2l+f/HFF/jss8/EfcnQoUNx7bXXonPnzuJvJ06cwKpVq7Dp91/EPet1V47BlMl3gleScwaHt9/9MDDg6JszwKtjoC3KxbMvz8aBw8cwqH9v3DPxJmS2y4DZYsHOPQfw6dIfcPDwCRGg+uK0R6A0ngd2zwVMWvfd58Ogu/TbOr+zfZOrgv4CRlld5NhAQHZf7z01v94oCRhJF2pKCMpo2MITIUS2hr7nVK+GmZ1FvAUiUqWBrnFUns4ytRhErVZ71EinJFgsdnAohZrfv98Rcn4/TGfOeNU/50yRAwehyx+bxbl58uRJEfDrqxOVrw1X2w+d2EKJQdhXJ0VfWV692ie46ZD0nEN6YmdSlB0F1j9UXWpXx2ko0vR2qxbahvRIjoXSZhFZRYuLi/DEk0+DQtWf0VaB5zikayKweuVKvDv3HSS3Ssb89xdAHaXBoWIt2mgikBShwltvvI4Nf/yBQUOG4LkXXkSF2QqTTRB/275tK7768kscOXRIXJdUajU6duyIi0aMwLmzufhr2zZ06doNM159VWQczT9/Ho9NflAExXbs2AlvvTMXCdGRunPnzml4nhesVit3houAGTwuy0x1i4HxBBz1DzTqUOVFrwCpF8FQ9AvMFYE7s8d0eDwgLI9Wq52l+fWGp9lAC7wCnM1K+wo5RL2vi4KcX9aArAFZAy1YAwG9bFqwXpp81xzAUXIXVubl5akmTpx4RX5+frpGoykbMWLE3nHjxp0dPHiwLi4ujgCcLNY50eSI3PS7du2KfuGFF4bl5uaaR4wYsXP06NFny8rKwtauXdvxyJEjWZ07dzZ//PHHW+jw8fPPPyfOnDnzYgKOVlZWxnTq1Olkt27d8rVarXrDhg19dTpdzEUXXbRj4cKF5HpDN/kEIHUFHC368MMP12RlZRmdFEzAUYopx02ZMqX/3r17MzIyMs5WVFSoIyMjheF5uU/2iY3llByPladOwZaSin5nTiFVpcLe+x4Y//PPP2fl5ORkTr+p/YM3XdZPrYANx86UYOma3ejaWg1tlRldMmLROiESOr0Zmw5rUWmw4ophWeiblQqTyYrlf+zD4eyzGJCVjN4d4mETBBw6XY6DuUYRBHrdqO4o1Rrw0Yr9aM1ZMHFQqsg8+tPfJ5F9rhiDR2QiKz0GFquAnScN2J9Tiu4dW+HKYVmo1Juw7PdDyC8qx9AsDTq3iRFBobtPGZGdp0OfrDSMHdwRuioDfvjtEPIKy8R8XTNiYTTbcOBUKY6cKUebpEhcPbQtIlV8DXjUaqwFHKVDpu7S75r8/G0qAkoPyt6GlmgqsstyyBqQNVBbAw0dakrWv2cNyOEYPeuoJeUINmtBS9KN3JfQaCB6w93gTDWMFIIiAhWjlyJi50uAMhy2qHQYO05E9PoJ4GjPHECq6D0egqKusd3vKsO7AVFD/S7elAsSaJQMKATiaQlJdkxpCaNYtw9k5CWwDAE8nUGeZFh39SFAKhkpiZWNzpH0b8aCR3VQkoa39AQOrU+z24urYKNbHJJFDExC1yuS6zv6p03A0GS7o+qFkPaU6qEnCpkgplACR0lMZsynuwZaG8mhioCjvhqZXXWZ2LP8XWcDKRtE9QetKjpz+AOiDZoAckU+a4CYyWkNpeehVghVSU2+git8FqKBCtQ3PwMBhPgqfqJagc4a96y8UkY+57oZoLSpPGfMQYnAPIEmWpdd1eMPGKs+WVoqcDTy7+ehKD3g8zBk9/mwUdftYLHKRu58EYqSGuY+nxUhKeArKNgfRxDaf9DZhvYlBBxdtmwZ6NknYDitx7T/JUA11R0TocDlY0bi/jtvQVS4EtCdBmI7Yv6HX+CLb/6HSy8eijdefAo4vxM48BGQ3BfoOQm/bdiK199eiNgYDRa8OwdJqe2w5NMFYrmBfXti3n+fBy9Q1D41jp04iVdnf4C8gkKktkpCclKCyDBaUFiEsnIdunbOxLNTH0BKciKQvQw47TlaXNHIr0VgOfWR9un1JSn7qL9jR+2QDn0FjvrbnnM5tlaR4z7J4m3yppyrMPNCZSX4aNeRvY05OQ4G0X2Ov3ZG0WAmPlqDPgXFYpW+gGUDkaG+9wFzfmF7e9rb0LmQOWOwCBTMoZDkcDVO9B6i95Fz2lpE3/kO4VDxHPon1GYaZ3e2YhtHlgIHF+Ngxr1I0B3CvvYP16uibokxiFErkZOdLTISd+zUCWEqNY6XVsBktaFbkgYmgwEnjh2DOjxcZAct1ptwsrwCbTSRSI0KF9lBiwsLERcfj/SMDJQYTDij1SMzLgoalRKVFRXY8dd2lBSXIDwiAn369RPfExU6ncguS8zIbdu2FQmfzBYrDh86BJvVKoJMs7p0AWcyYH9JpTCsfRp/+vTp7LZt20poVl13zxNwlErVAXl7O5k63gD0fhjmyiMwFP7sbal68wUCHhWBo79c/7Q98ilgDm8D1ZWf+z65gtITuRJZA7IGZA3IGmiqGpBfDE11ZDzIJQhCOwC0+yPKTMXixYtTFy9ePLy0tDQlLCzMFBYWZoiMjKxs1apVYZ8+fc7deOONed27d09ijKNLlixp/c0333RJTEzc88knn/zNXNz++uuv6KlTp14WERGR9sorr2weMmRIpQM4OtJsNp+94447/njooYcoFqRoxnjmmWeyfvnll2HJycl5a9eupR0QWUzI9a8WcHTlypUXq1QqU9u2bU85d23o0KG2Z5555qwDONpvz5497TMzM3PGjBmTfdNNNxWr1eqwnIm3/t+RsjLsOF+I7hHh6E5h4gUBbddv/GzTpk2LX3jhhSsSExNj586d+1Cn4iUi4+jSn3ejdRyPq4dkIC2RcKmiyNiebcTvu3PRrUMKrhnZFbuOnMPKjQfRrY0a1w9vD4WDaMRsEbB8RzF0egKZdoFSweOjFQfQOjkGEy/LQom2Ct/8sg+acAVuHtYKkWo7e6lZEYeN+/PRPi0BaeNfx59fPIltu45gSLdWuLRHDDiy/JCSLFH4YWM21GoVrhreBbuO5GHDrhwx32W9YsGRCjnaCAv4aetpHD+rxaX9WmNgVqIdOGqzAlZDbeAoQu+h2kwfGbdiV4esB8SDjy+H7JamC7k/sgaaswZY2BjyTPV0Odic+9mcZJeBo81ptAKXlYV7owtROZxz4PqUa6hfA14bX+3b/4CTrt+1AddRXQHJk3B38OprQjWRoZEMdU2JlSpQ9QQSyjLQtuXyDasBAoayMJ3M6CcNLc9CE0pDzpORkIEPyBgnp9BpYHepHoZmBhyVMhHRPQMZTGmNDAbraOg03bxqJn1SqNnGAmw0L20FJq2UWYz+TWumv4mAoykpxCFgT7S+OjNFN/e7OQI3Spk7XYEuGxI4Gq3k0TMuvN4hk7Jru8oYKuAo7R/pfUqgEG9SQ9wzMKCQL+Gf65Nd88sNQTmTmDJvgTHzVm/U1CB5wg8vRFjuGp/bcgUclc6/UM01JmigjIusnqjNk8Hr833uv6sCvgBHA9EVC1lPMhw9ehQrV67E77//DlqXKRGATWQhHd0HPbt1Bkc2qFOrAUU40HYsflrzG9b8uhE9unXGQ/feBhT8BRz8BEjqDfR8EHsOHMbX/7cSSYnxmDTpXmji07B+zY/4btlqZLbPwJOP3AOOGA8tBiC5D87ln8fKn3/H5m07kX++EBw4pKYkY9ylw3HZqOFiPTi7ATj+PWCrBxgpgqE4ZPdeIDpysXcLOSfQ3l16TxzM+dWYwFHpPtNXECW7Q2es3izEOgszby0ugjIp2eXcthQX1QBDDzhYRCnMvK4eNlh3TwmNm+CbY1iPI9lQpaeLc5Y57wXlIXRRiTS6hK869lYm1gbthegsyvZXJ3QmFBq9BwNL23PlHFdtAzVXAKsniHbl7VkzUB7ZyaOoiREqtI2JFEPLU7LaBBH4ebq8ClZBQIYmAq2iwqGgEJ0ADBYrcsoqoTNZEK1Son1sFCKUChGzSMNttFpxWluFMoMZagUvlk2OVCPMUV5sg0C4ggAFx4msplTOZLOhwmRBnDqsui3Ka7bakKszoLDKgHH1MIw6d9QTcFSz7ia7Hd6rRDHfFfa1MKo1ENkK6DIRgs0EY+lmRw0UstQMm7USNnMxBKveq5qrMyniTDFt73TpBSQIwmAAfYhojPDJACgq7a8cx1WH7LAtu1IQIpL0iss/J7CEnGQNyBqQNSBrQNZAHQ0EwYwma7UxNOAAjtImQQSOErnF2rVr4z799NNup06dStfpdLGOUPI2nuet0dHR5XfddVfefffdx06zwrlz56x79uzRjh8/vsxsNnNbt26N2rp1a/zy5csHhoeHt542bdqWsWPHljPgKDGOrlq1ak1YWBhtNmjHxL///vttFi1aNC4uLq547dq1K8PCwmhTUgc4umLFilE2m40PDw+vsxsaP3587syZM3MYcHTv3r3trr766m1Tp0496gC6qrJvu+VHwn0aLRZUVVViwMqf+x679ZYdZx94aPTmzZsTf/rppyFxcXFxi1+4aXJrxTkcO1MsMo72bheBG4a3BwTH/ojjcaQA+N/mHHTKSMINo7rh/9YfxKETefjnyDSRNbR6M8jxKDFGwmAFkhNiUV5hrAUcLa/U47tfD4ib+Sv7J6JDmkYMXw91AsyCEmGqMOhtkfhst0akzZ/U7zxSIsjT0XEYCk9EfpkZHK9AfEwUlv68F2cLy3Hn5V2RHmOuJcfh0+X4cfMpdGytwT8uzgRH+FzqEx2y9YW1pqAvFw2NMXebYpss5IQMdmmKoyPL1BQ1QEaQpgYK8cZbuinqsqXKxEJB0fpKl5lyavkakFl/W/4YN6Uean67Rbxwbaik63uN6NAVtKTuCERfHLTqmkJFFOaUzkXBYtNrCn0iGeS1ramMhCzHha6B3SV6GEQa1uClUDOOkqQEHCOWWkrkqJqfny+CMmhtkVPgGqD3Dr1/ggkCCVyqplsDA9PQXwLSsL/OLMusB/S9uxTI/RkDrNDzQWPYVECiwWavZeAud6GQtxfrxYhXlILk6yQCNAhkwerUm60w22wim1fvePu6Q2PHHCNoDhBbHo01jQNzoHA17qF6znwBjtI6Sk6KgYaX9vSUBvt+yWunNw+CWVJHeh3C2lMfvfndG1ZLf/rmCjjK2mIskOQUEEpHi2CAgyP2vAFl4TZvVOkxjy/2HHrvEWCOnll/nksCCdKHvRNoraJni1KkOQ8prZLsi5I2G8j7E8jfBrQZCXS6BRYHyz4tMyLL4qmfgez/ATHtRXY9hEXBYrHb4ZThGiAsGrbKAnE/VF0m9w/gzK8AMfIRyIpXQm8woFxbIeaLi9UgkvZJZPcq3Akc/wGw2IGt7pIhpgfMg2fWmycUoPPGAo5KiVBYBASPk0ySwZsw64LJ5AgtfwD6/fsdIef3w3yW+H8aL3X6aRU0l44VHU4CcWJx7oHzHkAKMA8VC3o1CyjZeQl06HhH05juKqpEpeNZ8kXbzucbWluZg1U1EHbnWyIg++CgD1FiVkLv1E4Yz4t7B2kKVyqgdAA7ae9CZexbGEEEfEeGKauvzIiFlD4sEeCUAKKUT4Ag/ib9XVx7whQiuFTJ8+LeiMCnFpsggkbZdpQAokarDRFhiuq9DpWlfJRfTLQ22QRYOR7jMlO8usRzBSCN3PYUFLoTPqieA1oPBzr9A2DRimI6AHwYbOZSCILk/pL2YQ7wqKUqB1ajlw4IHC21dUPWC4IwEsALAOIlAlODb3Ic94MPnZCzyhqQNSBrQNbABa4Br16cF7iOmmT3HcBRCjsvgkYlH+7MmTNhGzZsiN29e3fysWPHWuXm5rbV6/XRGRkZismTJ++47rrrCGlI27qqRYsW4c8//2xTUFAQLwgCLwgCV1pamhQdHR03ffp0d8BRAofSzk+xcOHCNgsWLBh3yy23jHz00UcHRkdH93IFHF29evXI6OjosmuuueavzMzMWrz7bdu2TRgyZAjt7ChUfb/du3e3veWWW/586KGHsqXAWL1e/x+dTjfgjz/+uGvFihXqwsLCWCZzYWFhanJycsTSJ3s/mBAbZWccJeBo2wjcMMIBHKWdLK/A0fPAsk124Oj4YVlY/NPfoofaXZdmIDlWJQFsciIIVNzo8WEoKtfXAEfHZom0+Ot3ZGPHoTNQwYTEGDVaJ0WidWoqWqckIEYTiYIyCxb/HSleaE0aaoI6OlEM4cKZtEB4IqBQiYfj8koTPvrfThF4et/V3aHhdLWAowVlRixecxTxGjXuGtcZ4WHknmWpCxwVAN1lP9aas+zihb705zKhST4AQRZKDlkfZIXK1bVoDdDlLV1QNqX1JFhsAS164BqocwQYpYs7uuwng7gMGm0gxTeBZpgThsz62wQG4wISQbPuhmqfrGB1u6LPlRB4OmLRtTZtya3gbFYISjp6BTElthzWUTI0EiMTGSLIiNWSEjOq0d6HMfG0pP7JfZE10Fw0sLvUAIPEABkMuRsCOEpG6MzMmkiJBNbKyckRDbj1gfKC0b8LoQ5yaCQ2MSkj1IXQb2f2TzaXXAFAgz3PaA6zOv0BjwbCkBbqsQ02cNSTvH+X6GG2EYTCDroINKVGhyNdE2EHWTgu/omZq1hvRGpUBBIp3LQjMTZUmkv0b/b/BCJ1FS6XijWFO6Dy8nJR1vh4KTYiUM3VLe/MxhdoC9HrJ4Cz+s/Sy9q3xmShavB/AxXH6/LeAO38BY6SMzoDLpJAUvsFE5DOFd4y0brqlBQw5fx7sMDB/vTflay+AEe9HkAPGRnLJHMioOyK4l1AZR5QsAMo2g2YHWY8hRrIGAPEZTlqFYCqAuDUGsBYZv8ubRiQ2AtQOpxjTGWA1QREtLIz7pJtzlAMnFxt/0tAubjOQMogO/BUGWV31iRGxNLDdjZT3SkPjJR22L0QpkHFJZ+77TGby8EITy9tpLGAoywqBslCd7AEovQlScuzcvROL1r8ESr/WA/9gQMwHD7kS5UNljf9zTlIfugRETjNAM/BaNx5DyCNqkT3AFIW8WC0x+pga5GxbAtUMQPA8fZ7p1ydXgwFT2BJr5IgiIydA8TIm/bEIsLQv2nNrd4vk21aVcPyTWBMrdEsAjcJIFpptmD7uRKvmm16mRy0ppJtlScWUmfgqN/reteJ4jq44c+/sO/gUUClARQREGxGCIIJPMdDo4lGt66d0alTJmJiNIDNBHPFEZgrD9eQXzkpNSLnLyjL8iHwPPjr19bZMAqCMAnApA0bNkT++eefUSkpKZa77767FMAyjuPqR9Q3vQGUJZI1IGtA1oCsgUbUQOC3Eo0o/IXctAM4SjFmGHCUjSWjYLDHZwC4xYsXp3z88ceX8Dzfvn///qfnzp37d3l5Of/666+337RpU7RSqbQkJCSUde3a9VxkZKRl3bp1PZVKZca0adO2umEcrQMc9cQ4SsDRuLi4wu+//35lUlISlZdSRVB8omgazylTpgxwAo4SKFa82crJyXnw+PLnrz5ZUEFekUJcfGLh38WtHvpXp2Pff3a4w56ysrKSF+4cPLo1f6Y24+iw9kRubz9kOgFHxw3tjI+X74DNYsI9YzMQG6l0bNAc1PLqeAe4MwxFZXp8tNIRqn5sZxE4SuCIbftP48iJM6g02EMHWPlwaKIjcVGvdogcMhVLliwRL7Ruv/12uyemI0XtehlQKEVQaonOgI//twvhagXuu6o7ImzlEpZUBUoqzPho1RFoIsNw57jOiFTxDsZRvUfGUXYwpsuAUF+sNednUnpglkPWN+eRlGW/EDVAxkK6UPbHcHUh6itUfWagUQKMEohQTheWBphxzZ9L6wtLU3Jvg6UBvy9zPQhQ0fdqCJw9BFcok2jiov8kNW8AKZ2HyIhPe2laB1paYgCXYBumWpqe5P6EXgME5omLiwt9Q020hV0lehibIeMogVbS0tJAjELsPoiM++fPn69mIm2iKm/yYhHjGumyuYWpd2b9ZGBPUrgz8FMK+gwFAJTaZOyTUhZK+jcBJNhfZ7AE3S8y1lxfHCukDGnymQHYVlRV63I8kIeOwKLdkjSIUipwYN8+6A16pGe0Fdcfg8WGcCWPwtzT4trTpk0bpKeni80R+PrECTuj1qBBg0QnGVcAPpq3TSHqDMmbXPAj1NYycMZicMYScGadHZRJ4WQFQFCoUXHp14GoU7zPoD4HyykyatMD4A3nA5JJfF7Dk1AxYpHLetj9P71vgrlf8ASo9udMRoyjDDgqDbvuqmO01tA4UL98PWvUB3wNFjjYn/676mdjAEeZHOzdQ2t+5N/PgS874j4svPSc7DKEM1cTqYP97k2ZsCiAVwO8AJgNNQyjHA+rOlkEuQnqOAiqOAjhiTB2+KdPzxPNhWA/GyRAYwFHqW2pIwYB/n0BNrJ9Kb3D6SMtezw10SfdNnTmpPsfQMY780WZ3Tk6+CoT3WUQUQYjP5DqNpT3AGxfZDOXQX9+OQSrAaq4IVDFUMRxO5NmdlkFTpXXz7hr388BFyXXjvhF70w2tuT8wda9av0QQDyuE6Cue8Y8UVqB7LJa/E+11Bqo0wtzcPF1rDzmd1GxJ+BoeXn5Lo7j+gL4IyYmZpTwwxj/wlx0v1sEwr86+wOsWvuHeK+oiU0U9yc2m1l81owOkHfbjDa4fNyluOH6qxAdFQVL5RGYdHtqyKQcHY3e/ws4sx62cA14g46+PcHduK6TVA+CIDwG4I633nor6dtvvyWSrsr58+cTNfBqjuP+41FncgZZA7IGZA3IGpA14NCADBxtplNBEARCQ9JOUGQbXbZsWcJVV11V5ggVTxsbFuWGxpi/5557Bpw4cWJMRkZG2eLFizfMnTu309q1a9urVKrDt99++54JEyYUUZmqqirF9ddffxmAzGeeeWZbsIGjq1atWhEZGUk06VJXKQYc5R977LH+e/fubS9hHCXQKG/b9sqKP3Ycwd+H8tC1XQKGdopEUmw4jJpuZr7sYNh7B7oLytw13G3jeiEhNtp1qHoXwNErh2fh0xW7oNVV4K4x6WgVq3Zszgg4ytdiBS0qq5IwjtqBoyD2IasZpsoilOqMKCw3IKdYwNFcLfj2V2DUqFH45ZdfxIPpHXfcUSscWfjJ76DQZYtgVm2lGZ+s2CmG8rj3qu6IU1TUYhw9W6zHpz8fQ6v4CNxxWSeoSStehKpnzIDB9qZspo+NR7HlkPUeVSRnkDXQJDXAwsgG89KoSXa0iQtFBia6XJNZRpv4QIVIPOa5TsZGugyTk6yBUGogYudLUJbsCUkTFb2uCD67qEtJ7TfaHMdDSLgzJH0JdaUsRDA5cLBQzKFus6HrDzZwoKHll9trGRqgPRYBtYIJBGkumiFDP91nnFFEi6EJg5nlyHglAAAgAElEQVQagnFUKi8LR8lYR1vy2hnMcXJVFxnxiUWJmOhCyXTtDuQpZfgk+ZzBn0zmYIM9nXXBwo3T984AUGfwpxQYGozxYWdwqosxVlIbFF7VXWKAhVCCMILRt4aqY1txlSPMa+AtUvjYHsmxMFXo8Ny0Z3Du3Dnc+I9/4F+33yECT+j3BXPfxubNm3H55ZfjwQcfFBv9448/MGvWLKSmpuLtt98W769p3aUxbSgCAvWxz8AbCt0CQUVBGRCE7uLtsXHrTYGC8ILtOBS58wUoSvZ5Etvj7wKvQsWl39TJ5wz2bUh2WH+Ak7rEkbD0ekycY66AytIO0ruS7hdoPfWVEKM+0Ks3e3xPoFmS05/+uxroQOesu8mjPvoJjFneOypGbX4IvD7P41xsqAyW5MHQ95neUM353E5jAkdJWPZeDSaRQlMHjkZfPAqdV68NGnkEWwuYTYHWHPrQmkPfkZMSgddDldgY2kzFqDy3RGyGVyVDHTcYysiO4v8Te3hOWSXyK93vscJ5Dn0THGy/DmFdRaKsZh3d+CRQ5LhTi84AYtrZ2YbDE4Bhr4s1lBvNKDWYUFhlRJkhuDpgYeu90SsREXvx6ndbVTjPaS9unxJbX1sO1tGgAEeffXkOfvl9M2JjYnDF1TeImACbRYcqvR6nT+Ui5+RplDkY1C8ecRGeevIRJCbEwqTdDUvl0VpiRh1azwCj1d9zN66rhethwNFXXnmlFQFHR40apZOBo97MLDmPrAFZA7IGZA04a0AGjjbTOSEIQgcAROeleP755ztt2rSpx4gRIw7MnDnzuAOUyW7UaYwVd95556Dc3NyLMzMzi2fNmrV98uTJlxQXF3N33XXXt//6178odD3lF0Gm48aNu9xb4OiyZcv6zJ8//5LExMTSpUuXriP2UtrLOuojlyTl9OnTuzDGUQlwlLGW0m1PKp2zqe2HH354wL59+9r/85//3PLwww/nONhGFVXrp/30yYrdsFhtuP2KHkhQVYnASr2mJwyd77zyq6+++k448b+oWy/v7SVwNBudMpJx4+juWL7xMHYfPoObLkpFj/ZxtQCbRYYIHMnVIqtdK9Go+9GK/WjdKgYTKVQ9B5TrqhCtBhTmUvvuleNgDYvHiq2nsPeMBWMmTMWhQ4eQm5uL2267Da1bt67Z4HEcCtb8G+eKq9CzYyrWbDmGo6cLcdvYLHRMJC9pxxByPHYdL8Gav3LRs0M8rhna1g4a9QAcJfYFMuY25GVRM32cqsWWhrsOlld5c9eJLL+sgeagAW8ufJtDP5qzjCxMcXNj/GnOOm9Kskvfn8Q8KydZA6HWQPQfd4onF45C59GeuBarAPOf80+Kyu5jYFM3AGsyhaov/sQuZDMMW08gcfqQUSWQEJL+jVLDlQoWG1HDSSy31JI0IDX2XajOoIwtLFepafbAUel+ie5qCNhFLKS+AmFa0hz3ty/EoESAI6nTAgu164610zmcO7UdSkZPb/omBX5SflfgT+l30pDi3tQfyjxS1lHWTn3AFen8p/wExKDn4EJNJ3QmFBrtkauCkaTA0cn334uzZ8/in7fehsmPPGoHjio4zJj+b2zZsgUTJ06sBo6uX78ezzzzDLp27Yr33ntPBI4SwzWND5uf9B1jpAvWHbMItqMtu5dAUF91FCgIjwGjfWHUrU/G8EMfIOzsWl+74TI/sXU6h3An1j26xyYQG41bsMaplgCVW8DZtBAsWkDQV0dK0+xa7nO/DFGdoB/0uriO03yrD5QVkr5I2BrrG2NvoriFCjhKgE/OVG5n1LVUgDNXgLPqAYteDP/O1eJkcQyBeCauS7dnje2CqkFv1DtONHdoHtGzn7mHoh43jWSN64aqga81DWFcSNGYwFHpezWYRAonMjOIXajJ6jwsNQ09T5wS5Qvk/rEaQOnUU1pD2f6wIRxdmByGol9grjhUSxplZCZUcYOhULUSvy/Wm0QGUmcQJz31Q5Jqs41SfmfgKHNiQ1U+8PNE92PcazLQ6aZav5/RVuF4aYW4pwhWIj0774Vd1h0EelJPrKMMOKr59YZL/O6fg3GUgKO/bdyKnt06479vvoPElDawWcrFkPX0zsnOOYVvvl2GVat/Eft/7TXj8dTUh6DkzTCWbAAx0FKKyN4BhRAGLnmAHdCrUInrPwxFsOnLdIqh/4mhfDJw1O8RkwvKGpA1IGtA1oCTBmTgaDOdElLg6P33399/69atA1UqlXHQoEG7n3vuuYMZGRkm6prZbOYXLlyY9sUXX1wSHR3desKECbuvvfba/IceeujSiooK6/jx45dPmTLljEMN3JIlS5Lef//9UZGRkSnTpk3b4olxNEDgKN2QESVVNXB08uTJgw4cOJDpDBzV/vr0Tx//tAsKnsdNozqjjcbu4aTX9BA++SvsStvR/1st8Ar864o+roGj1AxtaqtD1dcARw9k52PZ+gNom8jjhuHtER1BdJ6AySJg7Z4yMUz85RdliW1/tOKAAzjaBX8fPosDJwrQtW0sBnVQQ+GIaGlWxGHV9tM4cp7HuH89I4b92bRpE7p164axY8dWsyHQYfzXBZPBK3hcPaIrDp8sFMGjXdJjcO2gRKjD7BWW6kz4cfNJ8e/4weno3s4BbrVZAavBbah6b7xim+n0D6nYcsj6kKpXrlzWQEg0UH3JYjCE1As4JMK3gErp0oMYrmn9dHfx5nU3CUSlbAXEXuV1ETlj42tAajgO5OK28XsiS9BSNKA+/jn4qjwoz2913yWH05dzhsqsi2GLCnE4aE4NJNxmb7rkCyDh9malejLwkhGFjOrkvNGSEwOOyiF1W/IoN+2+SUMMkqShAlA0bS0Af5foYQ6ioZL629CMo9SmlKWR9tAMLEN7KW+SV8ZVSUW+5HcFYvQkEyvjzKwpZeCU1uGKgdMdK6crVk9PdXmSN5Df3YE8qU7nMO/0HQv1zv4t/RuIHE2pLAEQCLhCH5rDnhjPCChNZ0bK7ylvqPpJIIqm4Oy4tSi4oByPwFGew4xn6weOvvvuu6JDkHQ+k4MoOQqx74IVsj5YYDuX84QDdGN+DGgKsbthb8FYdAYmtt369BOsPheO+AoVFRUiyDdojP9V2yFYysDZdBCsVeDgADW7OS9JlRu9dyU4HyOOEOlG+bCFYh8oScPV0z6nvLxcBNfQfPQ1PL23A+/NGJNcnua8Zt1NdUILeytDdT43gE+f63FTwJIyAvpeT7r8lZ5x+pC+qa90pxe+Zxaiyv8OTvPM+uwn1swW2QaVw94NjiwhqsWVM0uImqpVbSijbx1PTwEsbpwbOA7K9HREDBqClPcXojEYSnvn5kMRnyCCnVkodl917s39NT0bdO8RqiS1Q1IbZt1eGIp/r9NcmKY31HFDwCnsjKJndXoxjLzBUhPtSXquka6plJ+dH6vPISdXAbvm1N8tAikm9gZa9QM6/1PMe6y0AifrCV/vn57sqFC37t8+0o0yjCn9pb3RgIQIbC2qxLjMtHqxMA7gKDlFc4GGqpcCRxe8/y6U0SmwGs7Bos8Gr4wTGWWNJjPembcAPy5bKYaqn/rEZFw5/jJYKg5B9eebgDoBXNoIILk/oBbxoeJerPrcRE70xfsFdL2dwtZfTaHqZcZR/2agXErWgKwBWQOyBmo0IANHm+lskISqV2RnZ4dPmTJl+MmTJzsJgsDHxcUVZGRk5CuVSqGoqCgmLy+vjdVqDRs9enTRyy+/fDA2NtY2ffr03hs2bMjkef5Y9+7dT/I8bysoKIgvLi6ON5vN6ujo6ISHH354x3XXXVfy888/J86cOXNkeHj4wVWrVq0JCwtjbKGKIABHqa5kB+OocvLkyUNcAEd54c/nVvy06Qh2HT2PzNax6JRiv1TP1Sda3ltx/GW9Xh99+8j4Z/4xugdSkmLchKonT2YeR88DyzYRcDRJZBylg/EvWw7jr/05yEiOQrd28UQcitMFFSis5NGjYyou7p+JorJKB3A0FhPHdkFBiRarNh9FQbEWXVur0bZVNJQKHtlFVhzL1aJ9l74Yf9cL4uFi9erVOH78ONq1a4fMzEzxuzPbvkJV6TkM7ZWBfl3SYDZbserPY9h/PA/tkxTIyoiD0WTF0dwyETTaKzMBY/u3Bk/baGIjFSx2DyM9EcbWJHdha5rpVG8UsRsqZL03F1CNogC5UVkDzUwD7LJHBqw1zsDRJSkZAQMOn1r8mYOwXEIeyCmAhDsap2Nyq15rgBhPmJGRjFhykjXQVDTg0UDrgrnA0K4fzAkZIemC2JwiFoi7MST1h7pSMpzQM05GRTJU/z971wEeVZW23zs9k5l0AqETqiBdwIoICq66BXXVdfVfe13XdRXLKriCbS0ogr3gruKuHd3VVelIE1CKgEgvoQTSyEwyfe7/fGdyws1kyr0zd8JMcs/z5CFkTvnOe86ce+533vN+colOqbYrlfVz4iiRAVIZoi6VfdDqzmwE2nKYeunItQbiaKPKT2ZPyYywPjyEOxnN/xZO8owW4j0jOpomRkrndjx1rhMZqYATKchesvNEEUi52mjjNrSBFKETBJCEABEdfMEgAgqIVmoQR2fMmMEuBJGfPJwoLSWX0Xsf+WBoLBNNcffoiVbcUC5ZxVGl77d8bhE20cicavWZ+sZVDmkvnpQfpuZjIFCbFNrZWxZA56Ggc/KTKOhRcca7jEguTUQYJcVLnlS5nBzFLDljLEeUw/bt9RA8VfI7Hy1nckEzYrbv7X4JPL2OqwvS/CFCOFcWpnlL3/3q6mpWD5HM1JqvrMIk1AJFcz6cZ72VNL7kL5ZDFEykIcKR5i6leETjROqPVoaTAFN1wfHgVb+De/m3MPbth6wzzkLR5IcjmrL/wgnwfL9Wza7FravPgiXIPvU0plwuXTPiFpRkkL7nExmP6qHxo+cdYUs/9DwkP0CqEq1D/PINtVF38D0EvRURmxMEI1MfNeUOZ58Tr5/UR4lAGn4ZLhpxlPcZax4FypoTVKP2c8J7gLUYqw5UwuFNEZG2cQ2ULBhy1o6GclGzioBJCGJYke25nJycv/A+ip+MWwRgDA/7XltbuxlAfwCbslfd0VPnLAuxdJWkCIqjr7zwFAx5PRD0VaPuwDuAoIfR2hPGnCE4VH4Uf7l7MlMgPWX4YDz79DRkeY9At34W0PNiIL8vHM46LFm+Gmt++BE+n5/Nl6GDTsI5Z52KgvxcwHkA6HzOEwDGa8RRJYOl5dUQ0BDQENAQiISARhzN0HnRQBylt2s9vZPU1NQYHn/88T5r1qzpXVNTU0jkz4aXFX9BQcHRoUOH7njsscecVquV8mP//v3mp556qtfKlSvzPB6PVa/X+4uKig6PGDFiR0VFhW3//v0jJkyYsPOuu+7a88033xTOnDlzkMfj2f/FF198HU4cnT179ikdOnSofvHFF1dFClX/0EMP9f76669HtWvXrvyjjz5aaLVaSS6Udpj0Q7+T1j6FqjdMmjRp6NatWzuff/75PzaEqtdXVFS8WbR9esdapwtL1pdhR1k16p0OmE16dG1vx4+BkZfs2LGjuKamZuDUqVMvGSH+r/32/RX4esXP6JQHpiIaCu1+XHF08foD6N6xAONH0YUcEV5XHVZt2Iat+2pQcSz0MpBnM2PYgB4YMaAL9HoDKmpc+PjbXcjOMuPKsb2Ig4rySge+27QXO/ceQr3bzwineXn56Ne9GIOumN6owEMvp6tXr8b27dtRv/l9BLpewEI6jinegSGlhY2zsM7lZfVt3VmGGqeH3SDKt5sxoHseRvUrhomNHhFHSUE1CASbE0cpR7IOsgz9WqhmthayXjUotYo0BFKOgPSQSiOOphzuZg2Qc5SINKoculW9C4ghRfEmqQVCOMs5EGh5dDOnRbVD+WVOzzVL0xkB27IbILgrFZvo7jkKvpz2istFLWA5CXD/FHoXoVOzomvVq7sFa+JhJFN5gNuC3ZHdFD9gTLXaiGyDtIwaAm0UgbWV9fArIFHJgamlFUc5SYVsI9KGlHzPwwvHI2JFU+eM1l+l+eXgJs3D65erbBopX7SyUqIntUn/52ux1WptVEBMVGlKaV+1/LERoDGhy4SUYoWh5+/vLa04Go1Eka7jusPhRYWCUPbJEkf79u2LmTNnMtIjkWSifS/pM67wRmsa7ZNqa2sVK1+qSkqLMIjJ+sVTMU/t8+niWPIPMmnf6BJveNh6RWti7TzAVybvayDooDPkAAKJeYhA0IegvxZZO1chaCuA6eBWefU05DpyxnuMmBUt0btHUqTYONao5Uu0/vAw9FUbFfU9YuaUEUcFlI2Yzb7TXAmb/uUK0LR2hyfb0msgeENEyBOdgrauELw1EPz1QNCf8JlXKtWmKQITEQxpT6SKb1Qm6Kkmjso0ozHb7v59EKiS53+RwweM1X7Xl19D4f9dw/zRiRI7+Xu+tA6+V2jJCA98/+Sv3wnXkS/iwq4zFsCcNxKG7D4sr8sfgEEMNsGB5iT/vkv7wsVysGoKcGhF3LZYhk6jgZFTmLrpt/sjk1rlVRQ/V7NlUOFEESDAqguiLhiZ9pKlE8rP6t6eop9C/GTcYYho7xw/d6Hdbh8ntU78dILIRJuUpkjE0elTYSjoBeiMqCv7BwtZD0EHc95p0Gd1wayX3sA/3/kAVmsWZkx/DMN6dwZqdgB5vbD+x5/w2tvv48ChctQ6nLCYzfB4vcix29C9aydc+uvzceapwwG/CygavG7atGlFH3zwQcGYMWMcM2fOPCBue3+4ru8VGgdI6Thq+TUENAQ0BNowAtpDI0MHXxTFbgBMDcRRRh6lk8iamhr9ypUrc7Zv356t0+nEjh07useOHVuTl5dHuvUdiZzZ0GXah/lXrVrl3Lp1qzUnJ8ffkC9YUVGhdzgcnXNycvSFhYU6l8sllJeX+2pra8sHDRpEsXSCDT96v9/fkUioVGePHj1cDX8nqSnKQ9dN9YcOHTIdPXrUSAqo/fv353kiEUf1u3fvZh6Djh07esxmM9ms838//SuD54hAh62iKKC23oO6YxWMOJpvM0M37tUhhw4dMrjd7k75+fl/yt02a5zf54XPUw/BU40ss75BoVNkm7KgqQBuX5CFrbdaCEKEQr57auDyBFDj9DI3Tp7NBGtOO5aPNnbBYABuMQvEDrXqPA1OEiJv+lBdcRgubyg0QF5BMSx5JfD0v73J7GIv6Iv+iNp6H7tomV/SHRY9laH/NXwV6UBZDMBZcwSOeh+CosiIo1azoSHsSQNplBRHKVQ9EUjDFEfZxldvhfOcORk6u9PDbGmoCLqFSw4ALWkIaAikHwJywkuln9WtwyJaF0mRgJxtdFihSqJQ9dJEj8eCMJJVFYWz7wLknKtKk1SJRhxNDkrufIynMJRcK1ppDQHlCNgXTFR0PuvpOhjeQnrNUicxx3cLkN/VsTZyLUTSIYIAJSIT8JCSqWwznermB0rJhMFLp/5otmgIZCoCayrrFanvyelnSxNHySau9EPEOlpPpcTLsrKylJJk5GCS7nnoIJxwS5VqWLr3P93tawyB2kD05UQl2kvwlMrQuvHwyaSoP2X1PtCP3CSHODrlgfuwetUqXHXVVbjllltY1YsWLcK9994LIo6+9NJLbI2KRRzl9pDKG+2NuK9UKcnGvuDSkE87RcnfbhRcg+9PuHYi9nNSo1oXlGWTZZsRZQSIhiyI5kIErR3gGvxX1i96fpBSJJGD6Hd+GYFIUFKV/D11PtT7A/AERPiI78kus4VSN2EDXLCjFGtiYyXoYcoZCkNWVwlx1A+fcwt02z5GwJqPrD3KQpvvGvwaUxw9Ueu5WurH5u1vw7T3s4TnWsoLUlS9YW8xoijNE04YjXVRxb7wt4ykmY4pEVI4kUZprtH6lsrEFVvz8/NT2Uyz52k6RcYov+UGOOZ+mvL+F9/5F3R6/En2DKJzO7lJurZTGR6Gnu9T+GVZpc80ue1Hytd4UbV8LvyufbKrovXYlDcKenMJK0N7Lnq/iKbASsIPnTt3DtX/9VVA/eH4beX0AMbMAvRm7Kh2YrfqYerDTUiOQW+EyNY4IrkyhaewZEUAZ5Z2Yh8w4ijQXqRz/5w+ZfWnPErx4JfZ5l9ygcCoDQmkaMTRrDwguwTuyoXwOTaxig3WHmz8vv5mISY//CR0OgEP3PdnXPyL8Yx3sH/Pdkx7+iVs2LQVvzz/HPz6gnNRXFSAqppjmL94BeZ+MR8dOxTj4fv+iF79BjMhjudnvSq++e6n9Zw4iq1zhgsnXaVxgBIYSq2IhoCGgIZAW0VAe2hk6MiLoti1gQRKpNFG4mhTFmJj52jHRT9EHKW83ENAHppyCQTSa69084ZYIMYGEijJcB5qKNtIHAVA+fg8ovL0GSeXOiS28WZ4HmqbK46SpE92Q15pXZRXhxUPzGMkSWa2EGrNXY1AweAd+qF/nNhQMf2V6jFj1ZT/UsgTr6k9zFXktGgI7U7/Ushbcz4jkLLf+QaSQr57KBxH2FfCnAfoDKG8VN5IN2vp+jyFcaFfgkDA31C2wRJzPuqH/a3xAID+mrXukZBCKGvjeL5Q+w0/AtnZ8CPNx7I3/J3aY2HqJT9S4qhkb53IizS1lOobvZn0lWupkPWZhIlmq4ZAuiGgEdZO3IjQ84IOKQoKCtQxIpw0Kq01tCM4rthHn9GzvOAPSbdNCil08EUHQ6l2JCdtbJpWICVBEJZa0hBIJwSsP0yGvirknI2X6nuOQkBNtdFI5Pd4RqTJ57S+0+ECHaacyEPdEw0HP8hRizRwovujta8+AplERFK/9y1XY2shjsYiyOzfv5+FH6ToNFqKjACRP2jfGR7eWMMrfRAIn+PhYWT5+3syKmHp09vUWrKqQgEZRidgQLtceJ0O3Hrj9Thw4AAu/92VuPWPd8AfFEHE0skP3Ic1YcTRBQsW4P7770e/fv3w4osvyiaO8p4TYYn2SETUILKUXJVj2+LfhxQEU5SC2Z1Rd9rMhGtXi1QoNYARR+OQQoPZXeDpdbUsuxlR1GBEba0DO3fvQpYlC91LS+GHgJ8qauGhcwgZAqcnCUuQi9gEIp2pCJaCMfD4gvj55+2wZFnQu1cpRF81PJULYdmxHIZa6RFT/C7sGfoGCguPR2GLX0L9HGpdEJNNCla/C7JqpDMirqRI31Ui28Uixlm/uxt6xy5Zdbd0Jm+3X8PT+xpFzdKlE0qq+S6jtE7vz9QWKUhGUnJVZHSMzLQ+Uf18vaV1mNo9USRsMlWq1Ek+1iN9eqjV3Yj15P7iQpR+9CkjSzqdpGEkL0nV/6kElZWrmi+vBWW5uBhGwHMY9Yc+UFa4IbfRfjIshWMby9I8pL0XJ8XyD2hcOnXqBHgdwBf8SD1OkwNvAXpdikNONzYdPTEqxDQ+gk6Q9TzjvREhgtRHQ4l+ZwcKGFVkfSsnJ+d6+qv/84mi3k9n/JRiS5tuuGE5RF8QYpDO6Ok4QoBgECAYdej/9Ckw5DSIU0UjjgoBoPBk+Ot2wHX0S9aiztQOlsIx2LxlO265/R54vT78/pILcddf7oEY8OKxxx/HV/O/xQXjz8Y9f7weJpMRIA6D3gSPx4vnXn4bS5evwZgzR+Hee+9hlzpmPD8dcz78HOeNOQOPTf4LUL4agcPfHzGMeU7FkEoJTVOtkIaAhoCGgIZAhiCgEUczZKDCzRRFsUsDhYJ2PUxtNOxHWoQTR+n6ER/zBtZjTOIoqZOG4gwB3gbiaGi3FSKIUruhK03HE33WIMcJYklSnmbmk8ZnQx30LyepRsoLLL1rSePejRMt3VXAebP7hcV4oXqM5eXlXweDQX2Hnc9CcDXI5/PbtNRrC3dKEAm1oUm6RRmJOGppIJmybgQBc24IQg9JygshMij93X2cEBrM68PIpu6TQoqj9BKX9f2U0E1qST5Q3aEcYfCFiLHNYGV9kJBgiTxKiRNHwy5kiaZcOEe/rWiGkxOevyy15M06RUa2YGYtZH0Lgq01pSGQIAKcsBZ+IJVgdVoxmQiQo5nCotHhUELqc/VrIbh+PH6Ooc8BAtxhI9MIeu6pEPKZiFHUn1Q7kWX2KiOzaaGcM3LY2oTRShVg6vuNQSBLRcKOSutUtMHiKr/SPas0L6lv0A/t73n4WHo3kaoSccU7UiziiQgAdABFB9KkMhovdHJrnUypIA20Vqzacr801fKWG/19dT4EmB9EYIppdHZH7hQ6DqT/M49J6DwvFJ6x4aIwO+OjDyhvo9qagFMKo4fITUWvaB2mA2u+Hoe3UV5eztbslgxzmop+pqpO/v5RXFycqia0elVCgOY4J81ISR20XpaUlLALe3JVwtryGruyok5CfIg9OHIURyfffx/WfNdUcXT+/Pl44IEHIhJH6T2ZCL5y1iRS2qN9KRHf5UQjyV52E3TuoyrNuObViDoznGP/nVT9apEKuRH2BZfAMe7jpGyiwt9VuNgzrdhmRo/cbHzz1f/wz9lvITc3D/c9+BA6de2KTUdrQ4prMtJA4RtksyOc6IkU7cwFo7H2+w149rmXkJeXg8cffQh5dgPcFfNg/ekb6OqVkYr2nzL7hKtsq+XHSGviqAA4xoUUIEklmKszxjv3Sdc++UrGwD3gThkzu2mWlnqWEBGR1Cvj4au4A5IC3A9Of6K1gJ6nUmXvZOpOtCwnjtLznUUsuWgCxGO1CNTEXlsSbc/csyf6b/yJFecXPOOFmQ9XG5WWTdSOZMvxsaR11OcM9UdxIn963iVs3yV9xwjfZzWSZo+uA5ZNktfMmc8A7YZgXXkNKurTQCQgCUHS8aUdmnBhxE/GNb9aEYU/uv7aZYw4GimdPPNUGPPjEEc95UCnMRCDHjj3vcqq0RnzYCk8Fz/v2IMbb74Lnvp6XHrxL3H/Aw/hcNke3HPv/Sg7WI5XnnsE/XoREVtyGUSnx3drN+Cv06ajpH07vP7KLGTZ8zFj+lOY88FnDcTRu4DyNcBPb0OYOF/jAa9ltLEAACAASURBVMmb8VouDQENAQ2BNo+A9sDI0CkgimKDrryiDoSTPKkwqYhGSnLzRsrH64tWd3h7seoAFt++OrxA0OeC7ry3iDwrTY31lJeXr27/01SACKbhyRJFGU1OXlIgpeSpaVqrtGxD/XUjnmrMY133CAR/XVN7otlBpSLZEm2oI4Sq51kTVR1VNKtaeWYtZH0rH2CtexmPgNrO/EwGZEfn9uhVVo7948eiyzcLU9YVOoingyEi1CQcgimWuqgSyy29gewzlZRolrclHLtJGZgBhTVFvgwYpDZqYtam6TAc/lZ2750nj4dotMjOLyujCqHqKdwYDwcaSRGDqTA0EKToX2keaRhkbi/PIy0n7Qt9nmqlFFnYneBMGnH0BA9Aipsn1RVN2THFIGvVx0RAqgzFLwLQobdc4lVbg5eICER4OdEKdW0N90T6S89P8qVxZTsiL9BFT7qsThdS6MKeHJWwtv6etqqyXrbCFiOOFuXCW+fErTdeF1IcvfJK3Hr7HfCLIow6AQ/edx/WSoij9F5PoeqjKY4qJVrRc5UuHpGqLP3EStbv7oHesTOR6SW7TLI+cbVIhbINlpmRz4vi7BBxdO7HH+OlmS/AaDLh5dffUEwcHY7PYBQo0Fz0pLd0gTn/dKxctRaPTHsaFosZs9+c2Ugczd74Hwi+2HWE1145+n0W3YAur9G60KLJuQwI1MDabiz05vZsfYoW3lmOXelKsuS2S78LtA7TGh3v4rR9XoNCrhwAWjCPv3AYXEMnt2CLypsifyk94+JhrLxmsLWVX+ok/wCt4ycySUVouB1EhiQCKaX9558L9/p14TEeVTF5SLUTgsnE/CSEQyxBHCKN0oVZ+pf7QPjeWxVjEqiEEznFgBP15Z8j6G0QQFJal8TfRPsu2n9JL/5yhXcaE6ZUvf1DYFOIvBg3jZwCdBqNg04Xaj1+7K9NnVJ4HNHPuKZGy2BAEGNLOzbjwYifjgvdOiRKpiEbOn8dhIsXCOIn54rspqGkxJZJa+E5FL3v/Z8dCXN7CxBNcdS5GygYAOR0Q/3hjxBwH4T1wE7o+92In3cfwvV3PMCeQ9dc/Tvc/qe/4Jsv/4PpM16ALTsbd//xWphNpiaK7oFAEIePHMXzL/+D7bVfnjkdpX1Oxoxnn8ScDz5tShzdMpv1K2EAtYIaAhoCGgIaAm0KAe2B0aaGO/M66//sV6I+UNfMcOd5czfZ7faBsXoUnPsLUQiSUGrLp0DBQNQPm9rYcEs4xCL1Mmhph7ozX2t5AFpZi/z2nxzHdivrutYdDYG0RkB6W7gthZDdc8pg+MvK2NgIViuMnbtA9Hnh272b+Tx6H65M2biRM50OhAj7vLyGyxTJtFYxu6nwttK6VCBkUZP8Zjr9nkplAKXdy4T8bfV7mAlj05ZstH17HYKW9tDXbmui5GNd+yD0NVtkQ+EYfCGg4wEXZBeLnpEczkXXJVwRHabSusuJnnQAQD906EE/UkUnItOQs5nIGez5IAjsc9rHUuIHKfT3cOUoCm3H1PlEkR3cStVHEza+FRTU1rdWMIhRusC/D9ozv/WOcSb0rFFlyO1mqn6UaD2m9f1EhhtNV+zoHYSecQlfXEvXjrVSu8LnMBE0aJ9B+xpOKty1axeb76q8V7ZCHFcerWfBrkLs0YYjnAY1LIraahAERgg16QTog370LcxhxM3rrrsOZWVl+P3vf48//elPjcjce++9WLlyJa666ircdNNN7O9LliwB/T3RUPXhsBOBh2ygRCT4aNFJstY/BkPF2pSOmlLiKO0NaA/ML5VEWqNTarDMyrkSbSzi6JYKRyg0XcO08QdJpVuESa+DxaAHzZ9AUITLH8BA378hCGHkM0EPvakQgt7OrNIZ82Gw9sLKVWsiEkdt338UFhQufmd8Jedgf/HvGOlFVYJd3UoIgWMQKaKN6A5FgGNx94gI1PQoNKvd+TBk92HPYD5v41vePIcqxNHYkZITMauxjNLvAhVMpE+ejiexS5ii0Yyg3gzRYIKoN8D+41chyXcVkmiwAnozArbucA2dErFGpaR3FcxqVgW/KJFQhKYoBjUS/0hzRrJ3TIX9cuusqalp3MNSGXq+c8Xx8Dp29uwGsU5+WPl4NvRbtRZZAwfFxUJKtqU65Sqex2tfjc/5cyborUTdwTmJVRnBL859ReGXiNn/1z4J7J8vry0iO549ozHvAYcLWyqaRwuzmwxweP3y6oySKwkxUVZjtPJ8aY2lOBo05dfovNV5tFbm5OQI4WqkG29egUBd9P4NeH4UTEXm2MRR4imU/gbYNgeBPZ9Bb+sF9L8Gi5etxqQpf2d9uOXG63D9Tbfi7Tdfwyuvv8WU3K0NJOxw2Nie2udDh+IiPPLwgxgy/HTMmP4E5rzfnDjqtXSE+YJ3NC5QUjNUK6whoCGgIdA2ENAeFm1jnDOyl/Xz7/Jl1W40hBvvzD8VR7tdHywtLY15qit+MnY6INwlu/PMicB9cWFbzWgv7/QSLOjJgwJRMAIGC3R1ZQh/IU/kZVu23XEyJuIcUKvt1lKPFrK+tYyk1o/WhgBXBG5rpO4dHQqjDmWvFJJGiZBEB7ZEREqJQpdSFVJ6Nhdcq9q0jhfWSLWGWllFjbfkRRGkCqQlDYGWRqDZPlvQNZJHs1fcBl293CAIgGPoL48fzKvVEYUEdzpwJ1U1rhpK+1A6JIp2AKPETDrAUo34r6ThDM1LBy6012hr+4wMHS7NbA2BjENAepBN6z4dDtJlOCKwqEqiyThkIhuskWozayBpv0GEsGiXUejCyt69e2WFQc+snqtn7XeV9Sg06dHLbo5bKa0dRMCVQxy98sorcfPNN7PxIcVRNYmj3FB++YneFWkfG06esmx9Bcayr+P2K9EMvo5j4e5/h6Li4f4ATughsjP5QtIlraoIqZ5FI4527toVDm8AROThPElvgC6IgRFHiTTKky8oIrt+Ofx121gIXWJYGqzdYcjqBp2pHUBnHpSY+pqAlSvVI44GcvugfkSILJNwCvMhKeVemgvOgilnKHv+JhPq27bkagi+SL6QaFSmZClSChDTGeAY+6GCAqGstkW/g6vnKRAZAdQI6AwQ2eQRIIhBIBiAEPABAX/j/wO2yL5K+7rPFbcfr0AgpyfqRz7TLFu6XA5Te8/SGGYcYBcw0mVNkl7Cp8GQcylvR6diYm/GG+K4n3f/xxzkX/rbuMRv2ofwC7fphB37ntls7MKvp2oJvLUbYvc52rIh8TfReEjJ+NJIio2VL7gBqN0TF9/GDEQezS0FBt3O1oGd1cfXOrqIUJhlYhcS6CJCpcuLSpcHVS4v6MJCrKQTBHahIdEUa70XGqRExQYZU/p3QoRQ9aIhmy6Oiwh4ofv1FzqHw7HObrcPFedOCCLoF3ZN38TMO/ZDhKimYYYPfXd0bOLo4e+AUx8BKjcDS+8E+lzB1Fxfe/t9vPaP95FttWLGs09gyIgz8PrLM/D2O++jpEMxrrrsVzEhyrZm4ZRTz0B+u66YMf1JzHn/k2aKowSHcImmOproXNPKaQhoCGgItCUENOJoWxrtDOprLNKn19IJZX0fRs+ePePO3/DbQWpCELT3QN2o6U2qFL7/O2zVqxC0l6Ju1LONn51I4mgwuzPqTpuZdNfpBmFbVgGQvmilQyiQpAdUq0BDoBUgQCQacogk6+TNNChiEUdZXwQBvQ4lGOImChiEMYVborUwJQpI1e8B7KBCfmJnF0XqEkdVV7uQ352MzclVD+jwl56PWtIQaAkEstY/Dv2xrRB8jsjNcae6wjM51YmjdNha8H/NbKTvS2VlU3VoThTlqhApI+m3xAC1kjY0YnwrGUitGxoCaYxAeHQTvuemcOzSMJNp3IUWM43IIIQXvY9oKXMQ4MrnfH9Dlier7pc5vQfb79H3OdVJKXH0lltuYWtMqoij1F8isZIiPle1pzlAP9QuvXd3Wv2HlMESyD8Z9cOnya4/UgQSTu5Pt/m6utLFyDbRiKPdundj5L49u3fD6XBA0OlwUv/+bBz27d2L3bt2os5Zh+IO7TFw4CC0s/kQ9ByGp2Y1I4wa7ScDgg579u7Hzz9vR329C127dELXrl2wbdsOTHvs2eah6tfPDZEIFSTRlA/n6LcUlIiQVenl47AqiDRK5NFEfRnW1fdAV18Owe+MLneXXA+TLi2acuAc/Q/F9Yg1nzDlVjWSfcMXjGiqZgpailF3psxw2woaVutCOa3JRFJUY/2XRsFIF7VMOifkSuIc3kiRTSJBX3bBeLh/+F7BqETOWvLgZHT46+S4CqLpGkmw8ZJq0A3n/jcAImQrTWGCCjR/I41Do1ptwAt8foHSVkL5O50NjJwcsazf54bB2HR/TuTRzRW1cPsjf/d75dvQzmrGz1UOVLlCFxfUTlRjb53bvy1oMURSHPXkDoRl3PPNGg7Mu8Glc+y2bLxxBQIueUqqPe7oj9yr7obQeRT+OnU6Fn67Cief1BuvTJ8KA4Wq3/IWcAGpcwNYNQXoOREOD/Cn+x7Fpp+2YdjgAXhh+lMwZ+djzj9ex6uz/4XOHTtg+uMPMFXRmMmUC+hNmPHcdMz58LOmxNGDywBzHik0r8/KynoIADlR1wuC0Fw6Vu0B0OrTENAQ0BDQEMg4BNR/GmccBJrB6YhA8ItL3YKnOvKValGEK3+IaB07XRfP9lQSR32dz4e7381NTLAtugJCIER8CWZ3ha5uX2jPm/jlqXhdlPW5GqqjscJ8SB1sdIuPQly2xpSuL5qtEWutTxoCchBIVwUIObYnkycScVQwGSF6fexxYxk8BF2+XpBME83K0m15cj6lJDTksf8AgYrEnpUKlfxUBUWrjCHQVgnc2vC3LAK2Jf8Hwd9AEk3hvtox+CJAF/cVQ37nddlA/mVN8nMFJvojHRbwQ3ROHG2t+2j5oKVPTo04mj5joVmiIdBaEZBGN+EXVIloRs+HlCj8ZyiQRJQgXIqLizO0B23XbHqW8v0OodCWLmITcYjIk3IU2JKdIXKIo5MmTWKh6imE/W233caajEYcpc+kIW75PjUZO4lERUQj+iEyZvf1NyTmA5BhRDCrA+rOeFlGzuNZwn3bJSUlUS8qU14ic9E6TX2hNYr/EAmREq3vhBsny0pJs1yRN5ELAt9XuUBKobGIowIELFv2LZ589FH07dcPF1x0EX7asgUL589HRcVRZpdBb8DwESNw6w1X4OQBfRD0HoXOWIC6eg/enD0HX321ABWVIZU1k8mI4UMHo11xEZYtW9WMOGrd/BV07igX+qKNQoJKmE2qS5I4asjujax2v0g4uoB9/sUn/tAnziwP2rqh7tTnFX0XSH3V6JoPg6jOhXTbj19D8Cu7KB7PYNFgg3PMO/GynbDP1bwIlG7nUXSRh8j/5B+mvRlf8+RefK18dCqqZx0Pf57oIOX/9jJ0f/vdqN9fWmfphytep9v+g19OCPpq4K74GgFPuWIogqIJuqLfyyqX/f2D0HU7D1ifBPakkqmXHNnTOfiRHzC/xxTkmExMfbQwy4w8ixGeQBBL9x2NaJvVqMcZnY+TIXfX1GGHRMlUVocUZRKrxpeWNLnF4//PxaLefwyOcZ8+k5OTM4mqq62tFSlUfW1t7bbycb16OzZXK2pl4KLXYOhzenPiqLcSOLQc6H0ZkNMDcOyF6Hfjnfc/w8zX3mHP4ztuvgpXXnEZw3f92pV4cNpzcDjr8OIzD2Ng/z5AzQ7AsQ8wZgN5vQFLAVxuN0xGI/TWQlZuxnPPYM4HEuJo3UHAlAcYrSEF8dyexNgmJu9CAI8IguBW1EEts4aAhoCGgIZAq0dAI462+iHOzA7KI3wKjJQpTJwfcR47F9y9KfvY+gGpQuDwaaEXE37YS8QJ+7yJqbgclXQXAvZS1EsUUJVWSCpz9MJLzk4iD/FEDi5ykFGSe6tQadvplJ9einmY0HS7cZ5OOGm2aAi0FAJc+TLdnD8t1X9qp/yWG+Besxq+AweQqjD19AygQ5Ciojg3XBPouOBaD7F+XQIl6YzJAKHw6oTKaoXUQ6CtErjVQ1CrSQ4CLaXe7xx4PkSDSY5JsvKI+iIg9yIWSo4O4GgtpfcHTd1YFnwnPBOPOJCoCtEJ74BmgIaAhkDaIyD1MRDxixK929AzIxV777QHJIqBhAcpF6qh3JWpGGSy3fy9nUiU3IeYyf2RazsRaug73hLRm+QQR++55x589913uOqqq0CKo5QiEUdp30P+XilxlP5GxE81CKQcP/uCiSkjjoqGLDjHvCdrqMJDLfNC7du3BxF7aM4ePnyY9Z2rp/I8HA/Ciyup0pjT3/kPJ1VJy0tx5OcKVI6TnIjoFI1UuqnGDac/GJc4unTpEjx0/33o338AXG4XLGYLepSWorCoCJUVFVi5YgWqqiox+sxT8dSTk2Ey2eGur8ELL76Gjz/5D+w2G04/bQRTGnXW1TG10R07drPfiwoLMPvNmcizG+CumAfLjm9hOHZYFt7STPGELmhsSCmPKxc3a6BidlLnMHpzCawlv02CODpRcZ/jF6BjLiIfRzjuoguUdMdRwUVKf+FQUpqL32xDjtraWvbummfYCGNwn+xysTJm/7RIObE4Xss6IxxjP4iX64R+TgRLmr+0jiSaOLmQyvN9YqJ1qVGOLsHSmsZFBSKpNctpJ24kLRmVZA0chH6r1rKc4dhIL2bR5+n4Pk820jkje9aKAbgqvoG/bruMnkuymPsAtjNklUnVufVPXa5HWeHYRhvoUsPg4jxUuDzYfLQW3sBxJVW9TkAgKGJgu1x0sFlwwOFCJ3sWK3vM48PPlQ72r7IUI8wQYRsUMb5nh2YLavC/FwcF7zFBNOUHdRd9pGc2HDvmy83NNdLvP1iNTVbaeNpQlHnYD7OB9iOaEEefmXYf8nJzQl0yFwBZRag8tBv/nfsB3vjnh3B7PDh95DBM/eufkJttAYJeuAJ6TJr8FFb/sBEXTTgH9915I8wmPVB/BDBYAXMu9h84hNfe/gC5OTa2p7Pld2gIVf/pccVRUpjVm7D6+404UlGJeiF/x4QJExy5ubk1AG4SBGGHMqy13BoCGgIaAhoCrR0BjTja2kc4Q/snfjpOlPsSvGvwax/37Nnz0vCuuhZOqrPU/GBNBQSOwrNQ2fUPbGMvdQaVrr8pKYdFwrbG27nSC9S5nyZUfbgDjZxYRCKVppSFLk7I4tQW0kLWpxZfrXYNAbkISEP1pIPzTK7dLZ2PDh+kKfygQ/qZNC8/1KDP6TlATkHCPNnEVTZ4PaJjOYKun2RXy8LT68ipJkIwFELM/ZXsslrG1CDAD4LpQD98f5CaFrVa2xoCtkVXQgi4WqTbzgHnQjSp9/rgEUtQKw5vtJ3WWVImUmM9bRFA2ngjPKRbuoQEbOPDoXVfQyBjEaC9dLTILNJ3GullOC0se9PhDicqZOxkaIOG09wnFTJ6v3Q6nW0QgZbpcjziKL2n3X///XGJo/RuR+/sRNQ+cuQIM56UfmlPxBVD1epRSi+GCTo4xn3caCr5QYgAytVB+Xsr9+mH94kIPQUFBWzfTnn379/fqBxKn3FV+kQUQ6VtcQVWqRIr/5zeG6idcNLZDocHFZ6AbOKozWbHGWedhQsv+iVOHjSIEVJpb/vJhx/i7TffgCAE8dLLszDgpP5Yuvgb3PfAw6zdW2++BhN/c2Hje0v5kaP48KPP8Nln/0N2trUJcdRYtgHm8m2Kp0a8swp+JhH13CFJxVGdIQfZna9hdifiV7Qv/C0QlBfGOCY4MXhPikENK+DrPAHufiGieLxEl8bpu0LrgMm3AXBvildE1udZO1fBUBtaT9RKoqUIzjNfV6u6lNST7N6FhzIn49LF30bPBlqvuCo+fUdpraI1RYm6thrEUcFsxpCq0KWr8O8vj4xEazzZRvOaCNHplqQEV9eR/8Bfvzu2ieFrhcwoXFk/PgND+fKUdH/ekDlN6s02GjC0Qx6yDKHziBq3D0FRBKmM+oMi9hyrw8ntctnR/7L9FSxfv0I7bKbQmcPOaid21dSpY6sAWMQARpd2ikAcvUT0l4yuMA2/sx01tqFLSUCwmHXd1m74X25u7gW77rqztubVl+xyDKHKT3p6BMzjbmskji5YuhJFBfn47W/OR/viIjYHnfU+1HgMWLxoISrKy1DrcGLksEGY9Kfr0bVzR2DffEBnADqPwfzFK/DcS28z1dELx4/Bxb8cj04di+FyefDjlm346LOvsHtvGUadMhj3TroHFlsBZkz/O+Z8MPc4cVQMQISukciaV9jBN23atO0jR448BuBGQRA2y+mflkdDQENAQ0BDoO0goBFH285YZ1RP5SmO8i6R7KgAYeK8JvM5MP/Gal3trrxUdDySYyN72U3QuSPL76fCBqV1BvJOQv0pjystxghDjUg3EGXDK1HyYqjYgDQswNXV0vG2YhrCpZmkIZASBLTwsfFhpUO6cHISOczClULoYIjyhpNMKR85J+lwhYdOpnWP6kgkkUOM2mGHK8F6VoXor4G3ZiUCHnnqFOwidsG1iTSvlUkRApryb4qA1aptRMC8bXYTNEz7Pm+QWVEotyID07r+4xA0J64IIm0iABvclgvYQXuyh8oyTNeypAABfuBEh2P0PNSShoCGgIZAIgiQTyVWhBbuX5CuNTU1NYxoxxWdEmm3NZWhyDdEoOD7ztbUt9beF/4s1S5hpHakiXhO3w8ixlx33XUoKytjIen/9Kc/NSreP/DAA1i1alVMxVFOHP33v/+Nf/3rX2ztuuKKK3D55ZdnFnEUAvYOe6MxhLI0YhhXB+XCCOTvkCqAcmIo+UBo/rYE6ZkuC4SruZLvhGyjtY9IWlwBlmbSqop62cTRkpISPPLYE+jTty/qfAGm/kZhhHfv3ImH7r8Xhw4dwgvPP4PTTz8dj079G+Z+/gXOOG0knnh8MiwmwO/aD0GfDb2lBIuXLMeTf5/RLFS9GPTA+vMS6OuJiyIzCaAQwVEzc+VLykBjEklxWqj6B0TxuJqdzJaPZxN0sHf7I/t/IsTR7GU3Q+dWgxCZCuZo6JjMce4ncWEh3x/hzcOPNxZIkpjL67Hs3whjxZ64dkTNoDPBMfb9xMufoJL0/khrc6IK8nx/mE7PT9rTSonc4f+PBjXta6Xq2ztKipggQLKp/8afYO7Zs5FYG640mu5K543+hvrdIOKo4iSTOJrKixrhxFHqA5FH+xTaWNj6cAJKgCLwCEIzgmjfQju65oQucVe7vUx91OFNjphvEBCkHzEous4uLWmQ/QyhLH4y7rBw8YIO9PtP552z17V8WVfpSmzo1s3v37tXloLG0HdHhyrtfy0jjk55fAbmL14Jg0GP/LxQszTd6V0vqLPA4/WiQ6EdZ546FJdPvABFhfnA4dXA9vcBSyEw4HrA2h4ffPo/vP3eJ+wZaLdlw24P+Srdbg/qXW6cNmIIrr/6UuS168p8pC+/8grmfPA5zj5jJB6bfBdTsiXi6N0PPYmlK9YgLzcPjz81fYtGHFX8TdMKaAhoCGgItBkENOJomxnqzOooKY4GDLnQ++Q5HGjDBaMtoL/w/cbNnH/x3fv1Ves7p6LnosEG55h3mlSdyg24Wn2Id5M3vB0Kq0QkISKG8hc8eiGM5rBRy850r0cLWZ/uI6TZ1xYQ0A6gYo8yrdPkzCPn99atW9lhUf/+/dmBAx0mScmfXMmC8m7evJk5i0eMGMHykJON6pGSShNVGqEDD/rZt3cLDh0og9WahYED+8NftwPeY6HwQrKSTMeYrLq0TEkhECm8alIVZnjh7OW3IFAwCO6TbsvwnqS3+da1f0XQUgxB9KuumuAYKlUxTuYAT4DXfiUjy2spcxHgoQE14mjmjqFmuYZAJiDAL8SRrZy4QvtwIkvGDNGrcueoPWo3FslV5SZlV0ekKiK0EVZayiwEOPGF3kHpPVJLqUGAR/YgktJNN93USBy99dZbmV+X3tseeughrFixAldeeWWTUPWkRNq3b1/MmjWLfc+ortmzZ+Oll15ixt5111343e9+pz5xNIWh6ompcnDkP9lFWh7+PRbykcItt2SUm/BoX2Qr+eKJOEqqhUQqlT4PlBBHKTz99BkzYcvLx/YqB1N561NgR+WRw5h015+xf98+PP/sUzh54EBcd+21OHDwAG6+8Q+49por4Xdug6/uZ+hNRTDlnYqVq9bikWlPRySOZm+ZD50ndEHY3WUgRJMNQVMWRJMFoi6kPCcE/BB8XghBH4ImK8T2N0cdlnBMIopWVL0HiMmpCNq6XM+IsQcPHox5OYGr1tI6xhUM221/DlaHGqqcMkLJKVk69CY4zpFHtCQFSfqh+S4l9rHmVCKOUlX2dXT5M7EU6RwusZpavlSiEZykaqNSRfqW78HxFvl3kn8X6TtBZ4exBGV4mfC95d7hg+A7cCDp7pR+9Clyf3Ehez7RPkOqNErrZzqqjPJOS58x9Yc+RMBzSCEeAlAYUkyOlVJ5Zh2JNCq1RScIKMwyMcXRen8AA4pykG8xsWfaD4drUOv1MRVSntpZzehbYEeWMfTM2F7lZAqlSScREcPV83qlxFF+Pd1++e8c7rWr7f6dOyEyFYvIROeh74w+HoG03/8BJadi7hfzseaHH5uZTd8De0EHDB95OoYP6Ib8LDGkWn1wObDnv4Cvoa+FJwN9f89C0pO66MKlq7Dmh42oq3fBmpWF/v16YsyZoxhxVIcA4KoAsjth8bJVWLzsO/Tv2wuXTfwFEPABeiPeef8zbN+5B7k5ObjsD7dt7NKlS21DqHr5IeCSHgStAg0BDQENAQ2BTEBAI45mwii1YRuVKY8CgbwBBw1jX+hEkDkcjuds837zZ3XgCx0c+wsGw3Dsp6gv3+btb8NQNg+6QMhRkm7JXzgUrqFT0s2sjLRHC1mfkcOmGd2KEOAHUNw51Iq6pkpXOBn0hx9+wNSpU1md9957L1ORqSZUNgAAIABJREFUiEYcJfWRp556iik5vPjii8xxTA5xujiwfPlytG/fHqeddhr7WyLON66A+tYbM/HBh3MxZPDJePKJKQi49sNTHSNkDhFFq99nKqWiLhtC/mWqYKRVkjwCWujJ4xjaFl8Fwd/coan00k7yo9K2alDTCe7p0A/ekj4MQMOxQwhm5bIDzUSSKFggFPwukaJamTRCgBNH6dCJLlJoSUNAQ0BDIFUIcCVN6bsNKVVRaG967yHCUKqTVN2N2konAmmixItUYxatfsuWmXD3v+NENZ827dIcovlLKRE1v7TpSAYYQlgTsZpIhn/+85/Zv7/97W+ZWigRNOjdnoihK1euxIQJE/CHP/yB9Yre86dPn46OHTviiSeeYGHRqS5SHP3000/Zxc+JEyfiV7/6FSOg8hDvyUJC9eQv/m2y1cQsL+c9jEjp1K/i4mIWcYsw5CGYpcp1qZy/tM7TPpPerXl0GKmiH40fEfu4+j19ttmtQ7tsM3rkZmPuxx/jpZkvwGgy4eXX30C37t0gQMDSpUvw0P33gRNHrbl52FxRy9TfKExw1dFy3PPnO1G2bx+em/40OnXqjOuuvQY+vw8PT56Ec8edDW/1Svjd+6E3tYe5YHRM4qjOWw+BSCoBPwK2QlljK5r7QbCdFjGvLOJozSdAQJ7oSDSDrCVXQG8uZpc1aL7Tvp9+aI5ygiiNgVS1lr5P5HPLLfsY1rK5svraoplkEkdpnaA5R2Q7+u43SyoSR61bl0LvqkkIhkwmjhKxkr7bShXT01FtlPpCayR/rtPcoTkUiTjK10zKQ8+UgoKCJmN/+Kbr4Pz8s4Tmg7RQp8efRPGdf2HfV1ojOc7prjQqPVf0ObfAXTEfu8Vh6CH8gFXi5cjBUfQXFsbERzB1gmgfHzMPXW7XucqTxjlaBd8MfreJGna8hgw6AUPa5zHyKE/fH65Glev4xaKCLBOGd8hnH393sAq1Hl/samXc96bn3nmlHaJyYdaXtAsGj9U0ft5YpcmE3N9fjWOz34xqw+DZZ0JnJLopgC5jgZ6XHieSAnCZ2rGPsrwNUT1NOYC1A+CpAXb/B6jYGPoRw6K7FQ0Gup0P2LuyaKsutxteL6mQGxh5lKX6cmDvV6Gy/a4GdMbjdlInHHuAnO5NbPfbSqsMBsNXAO4UBKEi3phpn2sIaAhoCGgItC0ENOJo2xrvjOutUuKoaC7w6y78sHGHpLR8NIDkOJt4WX7brvjIp7AeWZJ2JFIlfcm4CdPCBmsh61sYcK05DQEJAtwZRI4htQ4vWhPAnDi6du1a3HHHHUwp+tFHH8U555wTlTi6dOlSpkLSq1cvvPLKK8z5Q+XWrFmDJ598EoMHD8bf/vY3drCSMHFUOIYZM1/DnPc+wtgxZx4njtasau4koRu9lApCN6iF6ncgGksB2xmtaagyui/c2UlzglQQ2mKyL7wUCIY5+CRAiMYcOM/+R1uERnafq6ur2ToeS6kivDI1CaO8bne3oQiaQ+QGweeGaDDJPvRs1llDEZD7S9kYaBnTEwHtkkp6jotmlYZAa0OAqyNRv8LDkRKZk56R4QfuqcKAiDpEiMnPDx3YpkvKNOKofcFEiMY8OEfPThcIT4gd2iWzloWd3s0o0cVPej+jd3kiQZJvgN7taT2hvxMRneelv/FoJFK1QSL7EFmR1h8ilFGZRCOPhKNApDyysXTDTSkFSI7/m4ijPIx0pHcS7ndKJXFUCQhEMiUf2E7BiuJsi6rE0fbtO+CG669jhJfHpv4VZ5w+Cp6qJQh4DkNv7tBIHH142nSYLVl49Y03UZJTB/fRbyAGvU2IMnL7JOqLIORFf2eitT/WO6JQOZspqCaTsoovgsFayghwRIyjRN8d+qHvDb8AHS2SBK33SRuRTAcilBX1FjjP+VfMWokoS2TY3Nxc9tyPmFQkjmb/tBA6t1N+TxuZW/SLDo5zP5FfNo1yKt3H0TyjH5p7lNJFbZRsCf8+0ppJcyjRPeqOTsW08Y05WjqbHaKrHmKUfIV/uBZdX3qVPdvoh+Yy2URrZbomaaQBf/1ueKq/RdBXgx+D50EQAnCiHbJQg8HC17G7ICMaVyr8ZtyoeUPeZUJLShORR3vl25BjNiLXbIQnEMSuaifKHC5W1aiOBeyzXTV1LJy9GkkPEeNKS5oZu6FjcWDwwSP6H6xG9ihpXHZ0AiBRQo1mw+C3zsT2qevR99FhoSx6M9DxLOzqdTtM/joIYgBeYx4MASe6VMzH/qLz2L/oeyUQ8AKfX9jQapQWDFagsD/QbjhgKQjVH/QB9YeBmh1A1RbAdRQQdECHU4H8vqGKiEhafwQoXw10OA3IKgSEkIqrx9xBNHcfN1QQhA1qYKvVoSGgIaAhoCHQuhBQ/mRvXf3XepPmCIgfjxOV7j+Fixccvx30ybhk/QcMITnOJimUdKtN6lRKtTNMyTD6258O18BJSopoeaPt3Q2GRuUPTYlImyYaAi2HQEspP7Rcj9RvKVni6Msvv8wc5aS4MH/+fKY+MnToUDz99NPMCUdrHv1LjjlK5NTkB1LMR9GgyECf0++UTL51MNj6NSOOBj2H4XcfZKoYdItWDLgR8JETWwDyLlYfHK1G1RDgRIe2GsbZvuDS5oTnKOgq3UuqNkgZUBHtmWnvrIQ4St1KpROcw0bkUQqpCDHInLGi3gjRaEbQaEXQbIWn88mREdbbgbxLMwD9zDEx3sFxKnrCiaPprliSir5rdWoIaAi0HAKRVKg4gZT2WHQwT4Qu2penOnGF01S3o7R+ega0FAbxbOP7j4C9J+pHPcOyZ6++G7raXaGiIY5LMyJRW9wLEtmQR7EgEqKWUosAvY+zKSgJp0oXPokkSuNA7/c8cbIoL8PL0ZpD+aR/p88oP/cBJNMLsof2/rSedf7+hlCI1pQkEY5zlStBhpPn+fqcTuQtgmtVpQvFVpOqxNEuXbriuuuuhdvjxf1/fRBjz5uAnTX1qHJ5kGcKok9hPlavWolHpz3OQtW/8sZbaJ/jgb/yG4ggv1DDcYzoDxFJ5STBBBT8PmpOmi88Yo7U/8TVP4uE/8hpJWYeS+EYGO2DGCGXnoGcVC234pZ4J5VrS2M+QQfHuI8jFiMfHe0rKFG0oZiparZqpFjb5nkQvCFiWKzkbzcSwewu8PS6Kl7WtP+c1hOuYivH1yElFFLn0u2sSfo+LlWpl9O3aINVfuuNcHwamRTc63CIyC1Nh66+Eq4VyxGsCxEKs087HX3mL25UBKa/pXtkMu5j8FSvgPfYWtaPteJv4Ie5sau5OIyThCVR57h95sMI5nZG3V0roubZsm8z3KZC+PTZEAUdDEE3zL5qWD2HYXUfRJ+Dscnl8b5g8cLUh5c3IwgP2yAfT6Q+SuHpA6KIlWWVKLFZ0DPfBqfXj5UHmo9/ZJvo2RObAjA+gtroho7FwaDPJww9Wi0w4ihdvmmIMmMq7Vnu27VrgwgxtqQrgD5ThsDcIQuGnOPvaWt6/w012b2bmJvn3IoaWz/YXPsxuEcfWLNygGWTgKPr4kGt6ucBgx2GX83VeEGqoqpVpiGgIaAh0HoQ0B4QrWcsW2VPElUMdZ4392tRFLfY50+8K1lggtmdUXfaTMXV0O1pcrjRzWVlTgSBvHxRLmzF3wjLMbQtOqzl4JJIHi1kfSKoaWU0BJJDgDvT0v0WcXK9TK50ssTRV199ld1yJ4zff/99EJH0lFNOYcqjXI2APqPnXDhpVGo5OaXpkMl/dA6M2b1gsJ3UjDjKDot0UoUDHURdXmN4sOSQ0EqnEoG2rsaXvexm6NxHZEGs7b1iw8RDESo5dLAtvRaCtya0Z1blqpisoWzM5Ok8EHrHURaOUef3Qgh4IPi9oX08dBBNdoimXATNRRCt7eHum1pVJWXWZ1ZufugmVcJqiR60ZXVzUuCi5zyRfng4wpbAXGtDQyARBMj30tLrQyJ2RitDan6c0MXJMJSXX8yh7yPtvzO5j8ngReNL5AlSRYum+JZM/UrLWra+CmMZRXg8fsnctuRqCL7YqkhtcS+YSuJoxSNTIDocCDodCDicEOuc6DT3v0qHs9XlJ4IjXXihRP5oKYmUK9jRZ/zvkf5Gn0v/Ls2fDGBcZIGHg7ct+T8IPkcyVcYs6+1xCTw9lZHPwi8qpete8LvKeka2SSRUfTdhA0qKBmD/UT8LVb9/3z5Mf/ZZDB4yBNdffwP27NmN/7vmWlx34004Uu/BYacbNpMBpXnZ+G7VSjwxbVojcbQkLwAEaiHoQmq3LAW98NXvhL9uW9yxFUwdIdonsHw8bLq0EM1D/lykf7kKKPm76HmQVf/vuG3Ey2DKHQFz/mnNFL/jleOf2+dNTER0T271CeeL9MzhxG25ewo1FF15B2wbvwxdyIyTfF1+0Wrem/n+hbosR82d7wdpnIj8mG6Jr4/8PZH6xC8bxCUhx+jMjg5NCcymnr3Qdfl3srpf+cgUdH/muca84cr9sippwUz8PCPod6CuLKRK/514KUSELn7wZBJcGIbPo1pmm/UIBJ+n2eeiyQrnlJ1YU1mPgEwfmSHgQkBnhigIMAQ9jFw6zPUeLHt+iNr+vMHvMuEHRSlCSHmjTof+RTkozjaj0uVBYVaIPLvucA0qXM37F7E9skNyYSY8TyTSKM9DhFGBLub5fCQ1DZHU2u12DCmvCpFJFaT+00di/VnPwGVuD5/OGrNk7wIbuudmA9v+DWx+Q0Er6mSVCm+pU6NWi4aAhoCGgIZAa0FA4dO9tXRb60emICB+Ok5UchAc1GcjYMqH0VUGj72fX2/JMRiOrk66u6LRDufZ/1RcD4U4oZuFFBooLnmUvo2SC7qyGkvwoDxo64q6U2fIakLLFB8BLWR9fIy0HBoCaiKQygMoNe08kXUlSxx97bXXsH//fhaq68svv8Q333yDIUOG4LLLLmMkEjpAOemkk1gXyYFPYa5+/vln7N69mzkOiVQ/aNAg9O7dm6mV+B3fA6IXhuw+TYijTzw+GS6XGxs2bMLefWXsgKpnz14YMuwM5lilutLRYXoixzad2uYHaW1VjS/u3k4yWL6SsXAPuCOdhq9V2GLe/g94ev+B9cW+6AogINO5HK/3EZza8Yoo+rxh3+8vOQuuk/+iqKiWueUQ4GscqaRxZa6Wa/3EtkTPdd5nejbzMK4n1iqtdQ2ByAgkcvkg3bDk+16yi19OpQtYRAKjNYh+yK+UDsTJlsaOjy/1nw7c0yE1C00cxzeXDGmUlOHy8/PToduKbeDv7RVvv4VDj02F6PYg6HFD8Psh0k+cELXUoBK3ZyR1MsVGZ3gBvmZQN5RcyEp1t6Vqjnx/lb3iNujqD6WsaX/7M+AaeI+i+qWh66lgozJcmhG5iBRUGEYcNZv0eOP1mejRvQv73ixd+i0m3f8IepZ2x8wXnkJBjgGuyvks0kuw6DKUHz3WSBx95tlncfbo0Zjy8MP48osvMGToMDzx1NMwW62o9fhh0uuQbdRj3tdfYebzz8NqzWKKo50LTYDoQ1V1NTxeL/PntC9uB9FfB3flQoiBupj4u6xXsOcbj1RDZyj0Qz4kWj/iJhVCqRttJ8FSdB6zgb4/kVKsCxxKfAJx+6NihvDnDv8OcuK2rKZUwJe3Y1//n+jkLslCH8jrj/pTHotpXjL7vpaOYkHPcPJr0v6NLsBES9LIWjRWVCYdEsea28LJ3OG2qfG82dGxHXodPKq423ytoO8wkW7TOTX6UCsXw+fYyExdJV4e0WQ9fBghhNRYre+/Av3hMohmC4IF7aA/sDdmN+fdtTPhy9Un4xvYhGro66ph3fZtxHbkqI3Ssybawf5pW++H15CDAqMPGPMS/EERDq8P+RYTC1n/U0Wt/GGUrB+D8BVMOhfWBic2lo9FHOWZ1uVaRV1ObiBQWaGnvWROTo6wzmqMQUeNbF71sg0I5BXEtb0wy4RhHfKB6m3A4tvi5lc1gwDsGvSaq2fPnrHZrao2qlWmIaAhoCGgIZApCGjE0UwZqTZqZ6KKowSXx9bHaxn/srm2tnalff7EU5OCUAAc4z5VXAW9rFDoBnoxLFxyeeQbqEq8oIotiF4gGce1ima0iqrokIe/pKZbGJFWAbDWCQ2BMAS48177vkWfGokQRxcvXozJkyczsicRR19//XX8+9//ZoolXJGEnJn0M2zYMMyaNYv9vmjRIpZ3586dTYg15BA79dRTccMNN6BH1xwEfTXQGfMaiaNjRp+OSy7+JT77/H9YtGQZAoFQ2HuLJQvnnjset912GyOq8NBk2hch/RBI19B9LYWUkkOioLUEdae/1FKmtdl22JikmvSpIrreHpfC0zN6eEYVm9KqSgCBtr7GJQCZVkRDoMURkKo5xTuUb3HjEmxQGtWEh+al0M5EPigoKGgSbjrBJjKqGBF2KNGanDbEUdpvxEgUxh4GC+qHP5o01nSRj+ZBJhL4OXH0yPPP4sCDDySNRbwKNOIo2MVPSkSgkaNwFw/TaJ+T8q6urgyC6wh0vmPs8paoz4LznPeaFeFkVvIdSFXprGv/Cn3NT4maELdcIKc36kc+FTefNEM4qSxdI2yIlW9DZ+0DS95wfPTx53hh5iswGY14840X0KNbV0a5XrJ0WQNxtBtmvfAU8nOMcFfOD9Gxiy7GoaN1jcTRp555FuecPRpffvU1Hn3kEUbc/N1VV+HSyy5Hts3GSGw/bd6Mzz+bixXffgt7jh1vv/kCigqLEPS78MCD07Dlp23Iy8vBQw/ejT49u7G2yAcUNQnA0cBFjGxKZNFYpLqodahAbNRndYG1/US2zlKo+vBEfyMiH6VI5Dg5itOKJqFKmaXnPrSHIL+e4kgClW+rFtrDvi6SeqIO3u4TFYWlp8tttL7RnKFL5koJi1Se9lItkWg97ty5M/s+ka00x8iPLU38Ocn/lk6RtUgFmNsrVa+W2k/PGX7ZMBP3KS0xD3gbfH9PYdg3H9gKL7LhhhUmuOGFRLW5ocCp7/0KFscB6Apy4xJFpf2Y9+edSXXrVN0HjSRvff0x5l4z1FfBvP9HVu/8If9sppAqbZAIo+SUs8EPB6TRxY7nOmXHo8h3/oR6c3tYT5sM5PdjH3oCQawoq2BEUqVpBD6GXvDDBzO+F3/TWFwWcTQnSxT9/peH1fuasDjXF9jFYIOKuxx7qtZuQ9AS/9IDITS2ezvoBB3wv8sAd5Wc6lXLE8zt7dCPeyVHtQq1ijQENAQ0BDQEWg0CGnG01Qxl6+xIosRRUaeHEAyAy64nWk8jqqIIx3lzEwKZiKP0kkWOkG4/XN9Qxwlii0p7oDPAMfbDhPqkFWqOgPRFn5yi5MTQkoaAhkBqEEjXcGGp6W1itSoljpKzb+nSpXj44YfRq1cvRhzdsGEDysvL2d+//fZbDBw4EBddFHLsk0Nw1KhRWL9+PStDB7oTJkzAiBEj2IEuKY9+/fXXOHz4ME4/dSimTX0ARoMBgqDD8zNfxZz3PsKZp4/E9h270b17F/Tp0xN5ubnYsWMX5i9cwdbQ6667DjfeeKOmOprYFEh5KakiAh1EtLVkW3wVBH9sBZUmmAg6OMZ93NZgavH+yifz8tdg5Q5pNTulXeRSE0316+L7jba4xqmPplajhkDqEEhGeSp1ViVeMx0s0948PFT0kSNHmDJbMuFAE7fqxJakMaY1mbBJhxRvvyGacuAc/Q9VTM3k+d2SxFHa2fU8HCJNJpLId0uqtrESC6dLJLfSUnRbLj+61a6+PSHW10H0+ZBKcisPQ03hjmWpNUbprGXLLOjqDkDnOQrBewwI+o9Lv8a6oCXo4Rj3EXt/J6IdEaXCfaNSklfWj0/DUL4ikeGSVUY0F8J5lrIQsJx4y9dZHjqa90lWwy2RybEABoMJprxTQsTRWa/DbDLh9deeb0IcvfeBBsXRGX9vQhwlhc19R4G/3PUXFqr+ib8/jbFjRsPl8+O5Z57Bp598DLPJjKHDh6OkpATHamtx+OBBOJwO+Lw+6HQC3nxjFooL8xlx9I4/34/Va9YhO9uKV19+Vh5xVAT8eVez5x2lcLVXWTAScdRQBPhDFwwSSTpjAbI7XcWKRtvz0zpMPrZIhEPrd3dD79iVSNMpLCPAcW5IqZAu2ND8TejyRdU7gKiO8qV9/X8hGkwQ9QaIBjP7cZeOhFgQih7SGpPVamXzRpqkkSwikUaJhMmJyicSE34xi6/Z9B0gX69U0VMpafdE9ifZthNan8Ia5b4F+vNBhws/VzliEiTHvdAPumBTonHcfgjAvDuTI46egrkwCM2VW3UuB7K3LoIctdGeYh12CiRoGZl+MurnB5Hj2hPqTs+LgUEhvuamo8dwyOmO283wDP2EpcjDcQXzSnTDdvFUDBa+RBYcWCdeJp5dWqKLVvE6uyUoiqIwzOlpZvA6m1kc6vTEDV1v7j8AZR/8j6l6y0lD2uehndUMrH0S2E+XOloyCRAuni/P0JY0S2tLQ0BDQENAQ+CEI6A9HE74EGgGxEJAnHu+CLkb5AjOK9Fog2jrultXs7UH26iKgcQAFwQEs7skHN6dHE/kLCvdcFNi7aeolHZYrS6wWsh6dfHUatMQiIRAWyeryZ0VSoijpKBADvBly5ZhypQpjcRRUm0ip+Wrr76KOXPmYOTIkXjiiSdYiCUaB/ps6tSpmDdvHsaPH49JkyY1OaBasmQJHnlkMixmM16Y8QR69z6JOZ2ff+ElRhwt6VCMX/3yF7jwwvPQoX0x65rTWYcZs95hpNPS0lK8/PLLzDlJ6ghaSi8ESOGBDu/TSRGhJRGKRxiIZEs67ruyNj4F16B7WxK6lLVl3jYbpn2RlEwiNJkGd7jIqnScEykboAyrWNtvZNiAaeZqCLRSBGgfTKQaWpOI+HHgwAG292pr5FE6sE+WDKfmFIm7D1TxwhAnjqZSPVJNbKR1tSRxlNrN/+OdKHxoSkLdCScMhldy4NcXwvXdqsY/yyWA7upTimDtMcXlEukEzRV+yVNJedviKyH46X07+QtVu4e8ztYoWrN4dCbyH5Bt9O4oJc6Yf34Tpv3/VWKqsrw6Exxj31dWJiw3J36R74MIX2mT6r+HQahnxNG5n32J117/Jzp0KMbDU+5F965dGFnn22UrMPPFN1BUVIBHp/4VeXYj3BXzAEHHQrPvq9Bh6sN/w7HaY7j1j3fgzDPOZGGFj1ZU4JMPP8RXX36JqqpKpojWuWsXjD//F7Bl2/DRh+/DYrbgqenPoVNRNkS/E3fd/RB27tqDwsJ8pjjaq0eX+IqjBKZlAJA9kpEbSXQjYSJaEsqjgs4EW9dbADEIh1PBxdCGyWDZMhPGgwuTnBoqv5w2RM4jpXKau6TmSv4bxan6AyCoHBNF7RReqyi7nMykKkr9pjWH9k75+flyiqmaR6oeT/ObzoxoTSRCPZEvpaTRtCOmR0CCnpF875nos0ZVgFu4snA16kSap/GneUHP6W1VDuw9FvuZct6M3qhtfzJyDodC2stJC27fhKAxvuJlrLpOFhbAhshk/O+Cl0AUIquISuuMt6KN3Xgt6iydUWcpgd7WGcXDb2Rqo0vpRkMCaZjwOUwIKUNT8sECI4j8GtrX+EU7Ckqvi8mFqa2tXZaTk3NmrOZ/sBqjbpTqpjwO12VXy7a+a44VfQvtwL5vgO+VqaPLboRnzOkO5PUG8vqwf8X8k6DTGzRukGIgtQIaAhoCGgKtHwHt4dD6xzijexj88nKf4K6IvxtV0stoO9cYt6aD9h6oGzVdSStN8pLzg14SO+x/E4Fh98Oy9WUYy75JuD41C2oH1uqhKQ1Zzx0B6tWu1aQhoCFACNChAx2gtlWymtxZIJc4Ss4vcliSg55URR966CFGHH3llVcacX7zzTfx9ttvM4XRp59+uvEgiJxdpEq6adMm9O3bF8OHD29iHqmO3n333XDUVmPqtMdx+umns8+ff/75RiLqM38nYqmAgKsM0Bmgt3TCF1+twjPPPMMUX9566y1Gak2HG/dysW8r+bgjnC7GkNJ2W0z2hZdB7gUn0VwA51lvpgwm65oHmCKQEKiHczSFlIucbAsvhxD0sg99Hc6G8fAS9nswpxR1I59NmX0tUXHWuqkwVK5riabUaaPhQE+dyrRa1EaAnqNEFqCkKY6qja5Wn4aAhoASBMJDJRMhglJLhVpVYmuq8tI7C+GQjIqimrZlf/cX6By7o1Yp6i1wnvMvVZqMpXSnSgMprKSliaM5v78axc8+n5IeMbVRScq9+Va0e+TRqG3t6NiO4sU3+zzvlttR9LepqtvIQ1ETQYorOMptxLr2QehrtsjNHiOfgIqz/sX8CHKTfd7EaIJkcquImS9Znzefw+n4zmuoXwBT3mlwe7xMEVSv07NQ8Qa9wMihDkcdXG43Uz9r164QQV81PJWLAOhgKRwLl6ErI4mSb82aZYXVZkON24tcswk6ATh44AAOHzrESMDdundHfkEBI+MRmZT2yXl5+bAZPNCJHlRVV8Pn97O2iKiKoBueyoUI+mNFJtEBhSqpTVaSwnOMyF8ESQPdhx3/CDqIMEHQWyHqbLCXXAQIBubXkKrkyiWLxb1MoMpsVlbJnqFvMIJaUnuFY58B/hSHUE4BcZRfuKC1KJ6StDJU5eXml6wpN5FCDx06xN4rOfGS5hh9r/jnmebv5AI5CRO95cGYVrmOHTvGxjKRi1t0jkHPZRp3mht1Pj9WlMVXSD/3hT6oz+2G7Gp5isbrf/Uaind+jc3nJU5C7C8sQQ4OR8Re53NhhfFaWIIOuAWbquMzrnsxdIKAhXuPIJBAmPpRwgcQYlx+ofU+t8etSXFhvtl1WKSw95uGDw4Ejx5BwOXWoc7Z2Gr2eROw9zn5Kuc2kwGndSoEXBXAV1eoh6e9SwNBNEQSZT+G5mTiXbt2Le3Zs+fZ6jWs1aQhoCGgIaAh0BoQSOph2RoA0PqQ3giIH48TZaq7J9CRpgxSb9cGK10CAAAgAElEQVRfw9PnGmSvugs6Z4NUPq9VEOAYFwrxkWjitx35S1WqnWNy7QzauiaspCq3jbaUTwtZ35ZGW+vriUAgnR33JwKPaG3KIY6S44suNlDYeXJiUkh6KXGUnFuUwomj5OyiAwNyePEQmnRjnvKTo33fvn3Yu3cvNm/ejP/+97/MIfq3v/0NZ58d8kdw4ujYsWPx5JNPIuj6GZ6qpdBn9YKp4BwsWrSIKZnS4TARR8m+THOkptNcSJUtaau+kqoOkyDKlllw9/9jYwvWNfdDf+znuC2KejOc5/w7br5kMmStmwZD5Q+sCukBadamZ2E4vAz+DmfBcHhp1FBRVM7b+QJ4+t2YjBkntGz28luhc0V2cssyLFboTVkVKM+U7GG28ha1EnIRkF4I04ijclHT8mkIaAiojYBU/VhKaKFDe/qM1PuUksTUtrEl6iPFUdp7ckJ/S7QZrw1OFBINVgj+5qpR2jMejEBI74jOb5dg+/nnxYM06c9tF16EDm8SgUzdtHtAXwQqm6tvcdXRo/dPgmfrT3CvWtlIIIh24GKbeDE6vPy6ugYCTNGT1oRESC2WH6fDWP6tKjYpnfepJtwptSccBD6H0/HislD1Dow5g6A3dwSEhnDYog++uh3Q6a3QW7owAiklMVAPf93P8Lv2sf8bsrrhWPZ4GBvCaAdFEVUuL8pq65FjMaJDtgVEaiEiDyV/UIQ3EGSEUoOOSJciI/dYPRthMdkh6ImUEsorBj3w1++Ev2579DlF711FKipNVs0BxNDlSGniJFHECYfOlXDJ70TkMJ7oe0VrGCl2xkpJz+N48nxKv50isO+Ut2IqbdI5FfkNY/at9hvAd0Bp68ryp4A4yg0gEZe8vDxl9iSZW7pvI38rRU86cuQI85127dq1yZ4tE5RGI8FBezJaE9sScTSZacEvgPE6lIZjHzvrZOj9x9U0o9my4PYfETSGLr4mmkYKH0IXi4RP4eTFc+FE08s0ibbHyxGBkp45qw5UwuE9vgYrqXe48BmMiB6tLKfHnbK5MMeOHZu3utI9Ui8gZ2yP9gKRRskWvU4Qx3Vvzx6stbW1H+Tk5FxGoezpolDFpjL2bFSSzuxShCyDHlh0C1CzQ0nRUF5bp0YV0UaSqLE5qdflD8Dh8aPO50PHLCNWlx9DJ79TI44qR1wroSGgIaAh0OoRkP2wbPVIaB1MOwR8S+/fYKhYMyiuYSq9XHPiqLS9rI1/h6FiLRD0qxJKUupwyFr/WKjuNEjJOtLSoAtpZYIWsj6thkMzppUhQCEKyRHHHXCtrHuqdScecZQc4uREpdv3hCkdiEQjjlKo+nfffbdRcZSIo4Q/lSHnJ5FIly9fzn5IZZQOr+kzUqRcuXJlXOIolfccfAX64htYucWLF+ORRx7RiKOqzYbUVNSWvov2RZcDAX4QJULUW+E85z3IIo6qGKo02kgyFVHaD3MbdYbQIWGjzTLngKCHY9xHTTLTIVhLEF9lWhgzm1RNVY36WqIObQ/eEign1gZXiklHokBiPdJKaQhoCGQiApy0RLZLFe/od65+RHtvIlQqUfnLJCwoPDSRZtONoMCJQoG8k1B/yuOwz78YotGGYFYxhKBPu6DNVP0E9k5H6cduneCvSCwEqdz5mnX6mej0yWdys8vKt/uk3ghUR1bc44cqSmgCqbCR3uuJgEQXLhNJ5p1zYNrd9B0gkXqIN+gY96mioqkWVUh2r53WEW8qZjOupqCz0JcthLsYZMRNSiEyZ0MSAxAbok7wP60Vrmgkhooi4JMo5BJh1GLQMZIo8WC8wSD8DZ9zMimRTQeLn8Ek+ACdJAx6hLYiTgo1CYPVHwFBJ8AURPOgM7aDmDVU9lwMV/bmBenyGCeVxqqM1n8eEll2oynOKGfuc2VOWqsjrh/OZYAnEgG44TCOn8nR/BMFQGcCdFYFKqUCUHhNipFo2erDz4R4FEKyon379oyITP5aunwvJSm3rJWJt5aIurVc5d7ErUrfkvwZEhBF6AUB1W4v1h6qlm3wwP/9GZXdR2PA15Pilll4+yYEkgxTP1L4GDrEJ25uEsfBI2bDr7MgS3SgHjlx7YuWgYiTfQrtKLaasfHIMZTXRSd/xmpklPARBASiZgnCirweN8riwzCiKFvXxNCdCOlGr+HCOf1ZDxFjS0uEBbsPiwElm8EGK/sX5aCTPQvY9Bqw/YPYGGaXNAk3z4iipua4u/0B1Hr9cHh8qPX4Uev1sYsfPOWb9KjxBVEa1IijCU9araCGgIaAhkArRkDWg7IV91/rWhojIH46XoQYfbOXCtPlvFQn0251dTV7KWxUHZ0/MZnq1CurM8Ax9kP16mvjNWkh69v4BNC6n1IEuNOWbm2TA05LkREgci0RN9etW4fbb7+dZSIVz3PPPRderxfl5eVMMZSIo5xkOm/ePEbY7NOnDwtVzxVHX3rpJfzrX/9qQhzlIXYOHDiAf/7jNWzcuAkmkxEdSzpi2CmnobS0FKRgMGvWLNBh7+TJk6MqjjLiqMfTaIdGHM2MWc0d4m3hu5iMgkiq95Y0W5KxL3y2cXstW16EoWINBO8xlqUl+pHszFcTh2RtkVs+E3CV25fWlk+qMEXPKSKQhv/wUJbSkJatDQetPxoCqUKA9olJhU9NlWFpWK+UPBpOZqf1p7a2lu3vuR8iXcK5qwUlKVsRBnLIO2q1Kbcey+YZcA+4U272NpmPvzPsvfkGVL37z5Ri8P/sfQl8XFXZ/nNnJntm0iale2nTstOWtbRCQSgF1D8olQ9QwV0WWUSRTQSRRRQEBRSRRcun7H4CCiL7UqAbtNDSFgrd13RJm8xMJpn1/n/PnZzpzWSWu81kMjnn9ws0mXPe857nnrn33Pc853mrJk7CmFffdLSPNfuMQyKYK922ue4q99sfe8+Z26NRMBjUMmxYJUeTlMPvP9PUWy1OETjNrm0LTbgz6086fiWtQN862+rl1tq9p85CHMksM1bLUcr/wZWDqJPdrgo0fc9qt463s3sotqTeQ7nbmwAizWcgvM+5ObHKSxwNLQY6lwJKRZIQ6qqH6vZBqZua1a6y629QxX4eiVTU5ktKv6bIVyrcgFIFxV0LNJzq+PXsS4Pimcd1Lkn9XL9wL7Bc1rycMzysxO+MLPkREPNhbVsHairc2BLoRGtnb3XkbJZOunufJHkxT3nvzCfQNmpKvmqGPp+MF1GrJOOA+QpThS5SZyEG3eGBfI10n/uqKjB1ZGPqL6t2B0GsrJQjXM/BrXblVEw1ozqaVBklf9TVHQfac0Yjs38m1K26yadU9540tAHY/j7w7jV7zNYO25NmXks3vx9Q1Vs9ORxPwK8RRKMpsij/lqtQOXx/T5QiIOvHjRs3zgrWso1EQCIgEZAIlC8Ckjhavte2349MffrE/Ktix0epIDDTXkr6fC4x6E1CD18YaxdeCbffggx9vk4sfG43mGahy7JuIlPWl/XllYPrQwTEhqFMG5v7Igji6CeffILzzz9f20y++uqrMWvWLE2diD9CUYAEUv48/fTTuOOOO3DIIYfgD3/4QyqFUjpxlBvWVCSgzdtuuw1vvfkqDjxwP3ztrFk46qgjNAIpA8M7didw6aWXgqk0i0kclUSE4nxBxXdRnza1OD0Xvxc7G0H69VX9G9+AEu8ytdYkGYTfZ25aCtIafyexW0tRW6xDSEVQTs10ZUk8572GGy75iDBFw8KpKeiqRGDGk05Zk3YcRoCHL/hstFL4XRVFTzbl3yQB1Qqisk05IsCNZ97beYhJlvwI6MlLmQ7tkEBK8hmfmVZVB/N7UfwaXGdyLWCVUFd8j2WP6QiI52nbM09j7blfKyhAFWPHYuyCxY72sXrCWKgdQcdseoYOw7ilK3rZM6vIVr3sbrg6W4DO7XDFglASEVsHvZxaR5uNLTvVb7YLZNafdDv6tNMlF4OySRxdqn4BIeROwZ5v4k9TrL3LKFCgFkBpknEuPgfNPjNIhOOBah4W4zPHbPG+fqaWra5gxUVdOzfgroLqqgIqaqF6+FOvKV1H1CpsH/4/WpyuqclcCmmz9568Ywy8AbjqgLqj8lYtdgWOle93hUxfn04c5bsf+7RD7C82Ttn645qMhxzKaZ2ZPlbu2zo1PqE2SnXmORt29lB1NnpND3/mO2ha/3bO6m9//210eUcaNZm33sHKq/CiNW+9nWjGKnUKpin/wPvq6ajDLrRjeN52qQqKgqNGDEZDVQV2hsIp4uP2UFI122zZX5mLwdiYs5nqbtrdsPe5e5iqWWq/tKaFGsoaU1ThAWL+M5eutKJgWlMN5u8k6TVJkh9U5dast0V6CmMlhUyTFitcLhw/dq8kOXjlI3vSzlf3dlGQRAORWIos2pMkmp+4ymfE1KYabU/os6gnPmP8CI9ZnGV9iYBEQCIgEShvBCRxtLyvb78dXeKlb3YqHVuq+2IAdoNK+XzupTr62qySyWZS6LHnw6bcPpcp68vtisrx9DUCIm0s/Si5oH1fg5PWP4MB3KRj0Ov73/8+WlpacOaZZ+KKK67QAuEMiHMDWk9Au/POO/Hkk0/itNNO04iegiCaThxlV2z3zjvv4Fe/+hUS8TDuuP1GTJx4INRYEIl4F9y1+2spJdl3sYmjHDN9N7tZUGKXsKTdKekNNIeRq3vnPLi6dlq0uudAUt27F8LVuS1pJ08aRypSUJ2C87h56cVQ1GjPKKWIWlJMxF0LV9z85paVAcUbJyF0+E1WmppuIzb9NLgUpTuwmrz3ZNsMK/TGc89B6C6C6dElG6hVjQge+xeLrWWzQiOgPwTGZybnIX9E0f+7UL5IAmqhkJV2SwGB9LhIKfhU6j7oFTf1aev1fpeyOqcVfDkeEnr4I0v/REAo5gbeegOrvnRKQQfhbhqC5uUrHelj8+mnomv+vB7ZSZ0wrNTUYMLaTT1Mcd3PbCrZ3l+NqnLaieka7SMfBmZ9sLR+11LHitTs3WwOjdLBvLGVSUJd5SAkqhrReeh1+VzO+3nJHl7e9QjA90SL5VP1GOzCaIutk82mKk+RAmrKxmfq59CJekweYq/vTJ0y9sTno9lYkCC4Z3u25htg3TsXwNW1PXc1i6+Pud4ZGXPjYRK+M1ABMt9By3zjKPfPhcIqx2l2jhjFJp04ynblotDJ7xef6RxjORah4G+XOCrmgMBoTVsHVu+2dgDlpLsm5IU6cMtWfLC7E2ErudKzWM+Xsp5q1VStZpmsvIRatGn/XozTEFFrUIkwIsi9tb9foxdjG2qRiO5C6+Z/40P1iznHyoMKIdWHGiWAuFIBvzoMn6pH92hzpPIMPMih6OqqTvjGXpBkdOYo72/a0bErEq+t9bgQiiW6VZOzs0crXQoOb6zBgtZO7X7sVoApTcl3l/k7OnJKlU4Z0YhB1T0PLDO1vF5FlKnnmYI+d8lPHGX7aUNqsWJXEDEVkenNI6vyYSE/lwhIBCQCEoGBhYAkjg6s691vRqv+80Qq3fdJMRvksuKkPo2QoeCClU4stEnU742OaXdbaCmbZEJApqyX80Ii4CwCdoO5znpT+taIF8vPf/5zvPbaa1r6+Ou//S3sM2oUKidNThFDSX5ZtWoVrrvuOqxZswa/+MUvcOqpp2oBd5K0mLb+kUcewZQpUzRFUiox8O+PPfaYlop+7N4j8Kc/3I4GXy3iriEasYafb9q0SVMcJcmXNj//+c9r/tx111149NFHMWPGDPzmN7/RSKxOp6on6Yz+l8Op/lKcaQOFxF3/xtegxK2ddud144Zl8LjZqH3/OrjblqcupVo9BMHpD/a6tCSMMlg9ctnPoCpubJt0K0Yv/XEqXXxJzAVXBQIzniqoK8SA9wSuoxoaGrT7Cb/PVBMWao28z/BexDq811HNwfvq6WLn2Jp/eeOseSskCb7axc/vQtw3AaGj7shfUdboEwQEcdSo8hDnqSCXiuegIJfqSaeSgNonl1N2KhEoGwTyqaJRdZQkErub3qUAGNfzXBuZVU/L5buIxdFuoUgjpYBdKfkg5mzgtVew6sv/r6CuKbW1mLAmt9qUEQdWD28yspQzYqpXHcXlwoQtO0y1NUqutBPPNtpHPsfN+pCzX6aHVSoQd9dCqW6EWjMEiaohCO//g3xuOPp5yWbaaHsGiCfJOlbKRnUSNuMgK01TbdJJOqvVKehSGhBWaxFFNZP8wo0oPEoYlWoYCuLwY6j2yjR1iPMHAgQx0Oz9XRDc+a7J56jZUrPsd/C05FYFNGtT1CcROnj8oz2a812ZpFG+p/BdWH+wJL0fxuNyfW7Vr/7aThw0z3Ug1ejYeB2ILWMR6YcKRap62mJMg3X6c+HaknPJ7HerP4/Ziu/6w6dsH40n8O6mVktqo0f88xw0bpyfxw0FgVu2aHU+bu9CezR3mnIzY5rqekpT28xUeG8PYohGGOU9XpQV6glwI4L9lXexIHEmPEpEexakFxIyDxzSgMaaSoRankaoaxc+UE9LVSNJNIjBUJEUxHSrEdQq7b3sdCiNqFHbsFA9M/XZAcrbGIQkJr2LAl/zjwyxDl5e3aJO26u2BcAH83eEvpiSHNW1Hl1bAf6IsnR3J0JxVSNnijJ/R2hPnDCDRxMG12uqq0miaBSBcAydeUmimcdmKBCpNVVRqyA6vXlE/74xmZnQsq5EQCIgEZAIGELA0EPSkCVZSSLgIALq0zNV4wsdLedfzpM7ZlyLDTnCkRPJufpMP8HmVIDOzDiz1TUb5HOiz3K2IVPWl/PVlWMrNgI8Qc/gHjf6mB5HltwIiBT0c+bM0YibTNl16LixOOsLX8Sk/fZFTX094mPHYcmSJXjqqafw4Ycform5WSOHMhhInEnKevzxx3Hvvfdi3LhxuOmmmzQCKq/Diy++qBE/+e8rr7wSJ510Uur6rFu3Dm+//bZGEGXwnQqmJ5xwguZwMYijcm4UFgG7GyuF9c6edW6+8Iel6e2zMyxHuURVcgb+Uh4oCtZMvl9TZRj13rdTtiLjzkB4n3NT1fSE0YpIUqkkttcUdB5yLapX/BEVW16zNygnW3P47ioEZzxh2Srv39zoIi6ZNrG44UdSaGNj7/RMJJBSpU4oQAon+HwYNvccyz5lbZhTGUYE0a29Usf2morOQ65x3mdp0REEBNGl2GuO/kRAJdBCFTXT/wXRW9QTv+v/7sjFkkYkAgMIAfHczJSuXsBAUgSJJP1ZEYr3Xj7veQiM7yNOFUEqIsGjHMi1TuFSSDv6TAUbf/Ij7Hzgz4XrzuPBPpu6Ff51vZhVIVw13FyqZ7MD2qclfwpYvU3jMeM9BA+1sgGIR6CoMSDBdxsDp5rMDiRDfbMxZSqdBmY+nbVnkYmBBPJiqL1nckTcd/kOQ3/yFd67OO+pIlvI+0yk9b+oBDkt1ssydSaCsD7fSQStUMOoUMJwIYoAhhp2ZkiVB/t4neOs8HvOOcL3RbO4mz0YW/3xn+EKroerqwVKuB1QzG1jGQaJFXUHNzn/SN7j/0lEJCExVxGYZHqvNuVDGVW2Si7OBEG6sqS+jiCOck725f3LqUtHQjWJsk4e5nHKt1Kxo7+PfLSjHS3BLluuzfjTZLgjTH2evSQax6Hj8nm9KrzXGoITAqSHK8+hEr0zHCXghgv5FDCTbq1Uj0E7RiIBVw8/jxrZqBEmO1ueRqxrk/Y5CaDTFB5UN75mCWAvLFdnpGzv65qPJnV9VtB8zZcZDuAt3LRj5e5IbD+P4kKiO2W93nCVW8Fhg2tSf/o0EMZ+3j0invN37sFOCy0aOItuZ9IYFbZ2KUCNGscx40cZxsKOX7KtREAiIBGQCPQfBOSDof9cqwHlqfr0icZXhwVAxmygy4oLDObzJX/Ex7+EK7DWionCtHF5EJjxj8LYHqBWZcr6AXrh5bAdR0B8lxisIglSltwIiHT1rHXffffh0YceQjQWQ2NDA/YeMQI11VXo7Apj4/ZtaAtHMGzYMFx11VU4+uijtUA0iVkkdi38cAmuvvxyRCNhTJw4EWPHjsWECRNwyimnaITQ+fPna6TSgw46SNuk5vUhcZTBaSqZ8vcf/vCHOP10qgEC99xzD/7+97/nVBy95ZZbNELZAw88oAX9JVG4tGa7WSW+0vK+pzec5yRf8J4iCKOjl/8MFdHe6enXHPKA1pgbgUPX/RmVoQ3whPOkpFOAhFIFV2KPcmmo4TBsH3+xZoc/w5ZcBUEYFd5Fxn4F4X2/o/1qfLO4SEhzTPXj0DH19z065GZCOkklFAr1ul9zE1Wkn8+2AWxms48bYk3r/wrvrrlFAkDXjdHIbAbPInufhvB+3yu+z7JHQwiIwyqcr7xH9LdSygTUbFgK8qn4PBcplXX0n+vJqCQMsIj/97drJ/2VCGRDQBzc4eckjmQrfB5z7dyfU6MK4qjTylYkjDhtU87Y/AikMocEA1hx6EREt27N38hCDa4rJ2ztvYanKW292GSMIFcKxNHqlQ/C1bEJSqglfwpsC1gVqonT61uRdYAkch4s64tiNg6lT4fN+7bP53PcbfZRp3yCWmWVLdtL1C+iE877Z8Sp+go3JjZkz5JrluBHop5VgqSe4M7na9XKv8BNYmjnVijh3YAqVPy6CaJmdlRtvC8mcVQ0cjVVuBmzIDmNc4o+y2INgVwHVY1a1JMEeV22bt2aejcRNsS7SDmsOyRxNP/MEM+KDf4QVrZmX6fntwQc/beTULdrTd6q0SnfRNdXbs9YT09azGsoS4V9lXlowoaMn8bhgRv5D1OIxsvUkxBWkodAIokE9m/yYm9fLcJtCxBpW6CRRUkwbYD5NWIclXhPnaV1dQhe0NLZZytGiaN+v/+Oxbu7Lo/EEznu+AqmDdlDHM3U54e7O9GlUyF14rpYvZ6iHRVRfT6fmSeZ3S5le4mAREAiIBHoJwjIh0M/uVADyc3Ymz9e79710d6mxmwiLaQRu5FxsxDe51tGqlquQ+Ioy7gPL4AC59IIWHZI17AYxFkn/OwvNmTK+v5ypaSfpY5AyaYIK2HgeP/hIYWuFSvwyltv4r9vv42Va9ehozOEREKFx+3GkMGDccgB++Prl1yqkT8Z3CTZk4WbfMFoHE8+/hie/9ez2LF9hxagPvqYY3Dbr2/V0tHPnj0bCxYs0FSBuJlD1VKqi06bNg0vvfQS3nnnHY1ket5552kBIqa9f+aZZzBp0iRNCTU9Vf28efPw0EMPYejQoZqSKTeJJHG0tCZZfyZUpRNFxy25ENHq4dgx6Vbtu8I5n174nSApif/nd0qQHWsXXgG3f3VBLo5+LVZyxNEsa0ZuwAgFLyqK8ntL3Lipoi8ksohUbSSW8poIfNmexGSzqdxqF14Nt//TglyLghhVgcBJzxTEtDTqDAJi44cbgeKZ6Izl/mUlEwGVIxD3wXz/19ctlZGbJajSb32bdCVV8bm+jiStlsrV7n9+5CIzmMm+wOcrf7g2HzRoUJ8p9Vm9AoUijlr1R7azj4B4ru567BGsP69wB2fMqnmmj6yQaepFX/l8rFr1d1Suy67Caf9qFM5CdPix6Jp4uaMd8L7I+1j6O4WjneQwZnVNaIfImG9sIt32Xq7n81XN+fn76izEYEP104Z6mlsBpjRlT1evf7e0NUiDjVOZMJ77MhDrrbBn0ExBqq099EHtOU7CaF99D4wOrFQPaPDwgFjDMx7Bw4G8r1gtvB7i0OzGjRs1e3qCqJ5AzhgS45r9uUjiaO6rpyefv7F+O2IJe5pIdR4Xpj04Ha72zUnxzSwsjsAt2UmWThEUD1eeRyVyK58andsf4lR0qXXaeKY11T7n8/m+HFh7N3OJaoVp7Stg/tAu2y1Sv6LZYJr7nMUzfLNvzNmjs9V5ZU1LosqlKF0Gr2FjlbuHymiuvp26Jln7MHBQoVvtO+Lz+bKf3DB6QWU9iYBEQCIgESg7BCRxtOwuaXkMqK8VR+O+fRE6KvNpLacQZhCfm+rjl5zvlEnLdlR3DeIN+6Pz8Bss25ANcyOgT1mfSx1E4igRkAhkRkBPwJbfIXOzhISXivnzUDFqFCLRKLZs346du9sQi8dQV1ODEXvtpZFHWUILF6D14b8i7vFgzAsvY0NXAiPqa+BxKdi2rQU7dyTVskcNH4ZhQ5KKLSR9bdu2DWKje/To0SlVDfZN8hiD26nNwl27tHYMtDK1FjeGSczhxjYVOUi28Pv9Wh0GchnclcRRc9e80LVTKbnevRrYvgiqpw6JmuFIeMeh66BLCt29ZfskN++9+AdkAPVKfWT10EzNh7fA07q426Zl13o1TPenqORRExuA6X7qU8BmS0XvHEp7LNW//V0o4bZCmO5pk7mlUmFt3UfEjOfAjL5dU6ymuhHBY/9SeJ9lD5YQsEoSsNTZAG0klJK4HhA/hEL/d7FeyPV/AV9fpbC1evnSCazCTjpJ1ezfMym1SlKr1atU/Ha5CBd6xVGuv/ld4bVlXClTYR0qlLEOCTFmD2UUf/R7epTE0b5EvzB969/n1379TLT9+18F6SgfKTNfp4VWGz30b8dCYY7QHuttE4vvfAPo48/jTYcgdNgvHfOC72+8HzBu0Ff3MDOkfccGbtRQ62yjNTPWW6CeBdXwC0xvE81YhLU40lRaYb0Vqp5lK06oQpoBJ0UcffW7QGCjmaa56xog8uTrbP3hf+mlpqonJpaCoqX4roqxlIJPelxF5j+nFID1aeqZnYLE0fSiv0b8rNQwyTfv9J8PdOIo1zB8FmUrYo2+qzOCRS27zUCboW5vFcu63x6ZJJHqSi7SKKt94g+jLcIglT0SK23lJWMaGrECX/OPlFfXblOrXdg1feywJv/ae7plnA0ZyFkpiCbUwA+3EkMg0Qiv0pq1fi7V0bfXbwt1xtUaVXs65g/w7VXlwQSvsQMYBSWOGnzWkDi6r69qk9frHWMfdWlBIiARkAhIBMoNgfxPvnIbsRxPv0Ag/vz/xFyR3bocNAyq6dKB2F/v5oQzr40AACAASURBVMRBdVUiOCPP6SQHkOQL5N4rfwFPZCcQjxnfbLbSt1g8Ki4k6sciNuQIhCecY8WSbGMRAZmy3iJwsplEoFv5kuRDbnwyYCWLMQRIuNzcPBrV++0P3xf/H2oPOQQVo8fA1a2qqCYSSPjb0bVqFTrmz0X7Cy8gEQxg57JkoJwLxUHVlRhWV4W6Cg/cLkXjTNV7FI3gyesh0m0Lj/g3blSTwKFPnyXUt9L/xgCr+IzXmARSQf6gLX4uUogbG7WsVWgEUpsqL38T6MiTRsjlQaKyEYn6MUj4JiA8/uuFdi+jfW4UjPjsdlR3fJbxc6vEUWFMI3YaDNQZASDdn/q3v5dMk1fgEht2NDonXan1Uvv+z+FuW5GzR72fQvmGDfg9tpoq0MoQva+doUshaMVChjZ2rme2/X/x927b2495TFNY5fzhQa7gCY855Lw0YxcBsW7PthFo175sXzwExLojG1HVjmpqfyOrGkXdLKmVdrO10a8Pc/Wfq302Mq3eXj6f8/nXX1Ri9UQFMX5uZOc6ZCXS2/J5I9SxjM6FvqoniaN9hXxh+xUHqsOffYYVh010/OAVvS914ughDx0DV3XfpFwv7NVNWk94m9Ex9XeOdSWydZG8yfnTF4XqhHy3YUyCIhAlVXbOtrWXsABnZzwTJ8Y4AQtRjXZUKx3wIKL9mQqlUaUa8UQlvMoOfKh+CV3wmoclqThnvl2BWqSer+9cCez4oEC9WDObKVZBBU2REaUU1Cz1sQAxSpK9Sfout8IsNUL5NVd2CkEcZV076qZ9hV9bW1vKbxKDWUphrvUFHnwOsDA2kOmdQRww+GxXEOva7alzej0uHDyodyak2j+dAveWpVRhQODmLYZgcJKoeJTyNFzoTZA25IhWKUkc5b/a19yjKtzrL1TJG8vb40smF15esy1JRMgS16tyKQh3K5LWe1yYmOF6ZbK7aFcnogaVTAsFTUOFCwc2VL/j8/mOLVQf0q5EQCIgEZAI9F8EJHG0/167svfckuqog4e07RIIjFwgvlRzA4sb697X/4eybbYCPqk+V60H9hmr/apWNyE2eBK6Dr7MiEuyTgERYKBApMAd6GkvCwizNF2mCIhgfb6N0TIdvqVhUX1oK58FOnU8V10dKkaOgocpmdxuqDwZv2M7Ytu2wX/LnfBek3xW7HpzERJDhqb6pchelduNCpeCOo+C5rpKzN/BYJiC4TVuNHv3BLX0KVz1hAqxYZ/pb/oB5vvcEhiykaMIaMRRNQ48e4pNuwrUivputdJmdB34Q5v2MjfnpsqIT29FVcfajKftnTowVP/muVBi9oLEYgTp69Dq5XejYuubBcFHWy9W1CP4+b/3sF/3zvlQ4l1I1I9D6IibNFVhoZSvemoRPP7RVH2hpM8/UEmDdblRxHVuimhcMO8B76tfdURJoYeLDr5X5B566nRXcgwuD4ivWtmIjmm/LyBq0nQuBMS8JRkrl7qIRFEikA8B/YEZvbKqnrCqX/vY+Xe29VQ+H+Xn/R+BfBkZuNHNw3ckP/WHTX9JHO3/czLbCAQ5a913v4XdTz3h+EDtEEeNqI12XP1LJJgVw8efBiS8Xqh1Xqi1NUBVNdSKSu09m+/gCmO80SiUcBfQ1QmlqwtTQ39EXWSb4+MuFYOJ6r3QMf0BR91h7JzzRsRTHTVuwJggPJMslE3h2YCZwlSxqTj6fuJ0xJQqUFntc8o/NH21qFqJmKsGcbUCXmzP6/ci9XREYS3jbS7F0bwdO1whRRxddBuw4RWHrdszl2mPiqS+9PTo9nqx3prf0SFDhkCQWfWW+rPKZr7nGPHn+ipTIdF8V3e2pf6IgZhfHBtJr4JEKgiz1mdL/2ypP7iV6bqL2MG8za0IRrIrk+YdfQEI9auDEewMx3IeEsjrV3eFyXgRtUq70eo96jHq1dB8mcZH8a+923nWqC5+x20Q7mPkK7mUR1Pk0TQjdPxzOdSyc/XpJJE32Y/JoOWe+fUXn8/3g3z4yM8lAhIBiYBEYOAhYODxOfBAkSMuDQQsEUedcF0BAic+44SlvDZEGo/0F0jT6UgXLwMCoeRasaYK6OjU+s6XsiCvg7KC4wjIlPWOQyoNDhAEZMpYcxeaykI79h9vuFHght8gfOY58Cz9AIkxY+FZshiR42dmbM/g/rK2LgRjTHkDlFKw3/CAZUXLCKTSTAY3Aq9817KdbA2dPLgTDoc1ksToFT+HJ5x7g9aJfmuW3ArPjvccwSSTP6bXhyY8MTJ+v9+PEYsvgivWgejIGeg66FKtB0Hu4L/FmpZ1iT9TdvHzQquPWsZGhKuzvRXnVSowAbKFqkauiwWzsokBBMTmDwkC/UWJ0MCwZBWJQA8EnCK10mg+9VW7n+e7dPns52vf3z/nAS0+b7MRGDg+1mEMivc03uP4jC7VIomjpXpl7PnFe06N2wVXdQ0Kla7eKnF0/vYgECPJMwJXN9ETYZI9I1CiESAeBRIqolM+ZwuEQ9feib3aF9uy4UhjMiqYKaRhP7iC66HEqSZpn8fh9NqV6zDe15qamhwZthUjIgVxX2W/4cGArAfxTBNHFaiuWkTi9fCrU3rBsZf7edPTYEHiTKiKywq0JRVLEofVsfwvwKePWxpPQRqpQOCkvt2nMjMufXr2clQc1YuC5HpP5Gc8XNsfSaPieouYDp/dPHiUTTU1nTDcn8ecba6n34NFdizGvMSc6IzG8c6mnWa+Lr3qdqtB2rKRrfH81tCe+7vFONdE12uoV62NMY4GdXDzd1zta+9VFdgg12YcoG5A3aRR1VUNJDITu/UmDJNHadelYGpTXvXzjwBMyuTmgp0hB1Za5qeHUEilGMgRjTXw+XySF2QeRtlCIiARkAgMCATkA2JAXOb+OcjoOz+f59k+f5ol7y0uftlXomY4Oo65z1K3ZhvxBZI/PJUpSl7FpCUfA/6AFrBETTVQWQG0+Xt3TQLszXnSx5p1WNZ3BAFBgCvJNEeOjFAakQg4j4AkcBjHlCfBd31hJhLrqK5orLQuXQ/VlT/YX+V2YVCFCy1dUSig+qgbkwaV7qazsdHLWmYQEBtnaFkAzPu5maaG6jq12cjvAUkHzUvOM7T55VS/te9dA3f7SkNjzVrJXYXACb0VmCyTI3N6oyIw81nD/iqLfoP63QuQqB2FjqP/qLXTbw6JTQKhOmLYsM2KtrGx8e5g0/Xszbt9WnfYQ326WV6w8ZW4YbHuyKfiV+LDkO5JBCQCDiGgV4vNZLKviKvczNer8BnJziBS19NnbnaXYhrZgZ4S1aFpW3JmRCrX9uefw5qzzyiIf1aJo58GwtgVjhfEJ73RfbY+hVDVSBy8oThx50wDijdOQujwm3p8VDf/MriCG2yP36l3KuEIFftIPmMcta8K++c7cDpxNJsYhJN+ZnrP6mF/1yNAIko2C3c0cnStIFj1P6CSvsgOkV6Zf1dbZ2uaFGbKfPVsM9V71B1ZW4G9aysst3eyYUroYc2/gCV/cNK0bVtOf6+yOcR3eM71YmQMsQ1KHxoQ+zq51lxirdWfSZS8/3CdyXtgilidBXf9vYrrUitziPOP91nOQZ/P14dXuGfXJM1y/Gq8E+Fdc1A56Ci4KgZrlegv9/d4wH6jP4RPWgOW/XYpCo7KT0q0ZN9JpcujlH/CpSN+LlNnYqLyqjG/VPVdxaUco0uMZqydlVqKB6p7MFzx3VDVHERVFfCNTyqhppd3NmzbGYqp2skVM9eHxMxAIBBVVdXDtolEYsPCXeGVgHpS3qGkxSaTv5pUFk3rhIIfJK1O7VZKlcTRvFdBVpAISAQkAgMWAbPvggMWKDnw4iMQ/+/XI67O7UWPHhTrZbx70ail8RAvkb02vZd/miSFxmIA1SBIFN1tPB2AWlGL4A2ri3/xZI85EZAp6+UEkQiYQyClcEgl5YD1IIy5XvtfbaoHkSzHwhSUYgN7zX7jkfDnfnaIDbb3WkOIGxUaKUAKnf6H+sDzOLWhsvpZYGmSOOhYUVwInPhPW+YYvOf3YMTqO1Ed+ERT0smbo8hhtfm6uRfDFdpieRzZUjzWLrwS7sAqQ0TYfJ0nqofC1bUdsSFHovNQ4wRgBvObPzwPYr1MrCORCIYOHZqvy4J+bps4WlDvrBuPVQzGhoNu0zYkuGmjP2xm3apsmQ8BPj8FQUGuO/KhJT+XCEgE+hoBPh+4yc53Jha+E3ATm8/nXIrJJBBRyY91SB4V7ft6PPSJ914qDOpVcfvaL9m/fQQEkWTl9GkIfVAY1U2rxFGOzkliRS60jlj9azQGltkH1IKFbDHvmqW3wbN9vgWLPZs4HVMnOZOknb4kEeWKR5EsRf8KlV2B9rkuzfcOoLTO3qNipgCKKl4Z+QuvkRto/KaWOpvPBxa+1/M5IIq2N9H6sGnl2YWJM5BQks8fs6WQ6npmfUkdkN36LjD/BrPNC1ff4VhF4RwdOJZTcyVHjFqkqmds1uz6Sn8YiXGAbEXUM1KHNjLVSz/4JOrw3kDV1Ez3nkz+MU7EcWZTJTU6O8Q9qlQIt/prHe/ahFDL09pQKhuORNWgqYDiTg3tw21t2BEKGx2qVs+l3Z8VJNQEpg2pM9XWaOVFuzoRpQBRWrFzdnqq6ykoqopF6umIogpN2Ag/hqIWu3Gg8lavvuJqFVyuioiiBiuN+u1IvabuLFlU5+aAecYiw1dKhYqG5h9n5Mq8sqYl9S00mnGtmzj6uKqqX+sex2fzd4b2zTcmEkSnDkkqmn7U1oWOGJ01ukmT2ToF5qc21eKD3V04bHC1VkkSR/NdCfm5REAiIBEYuAhI4ujAvfb9ZuTFTFmf8HjRcfzfioYNA/R64mj9W9+EEg0m+3/nPSBm/7R7dPIsVCx9Bmq1D8HrbCpgFQ2Z8u9Ipqwv/2ssR+gcAn2dGsy5kRTOEtPjMI0QA3UMTKaX1SP3gprorUDBheCEltYe1RfuDOXUqkhVVhRMSAS1Dd1S2mwuHMrSMhEQSkFY+idgdTJo6lQhmbFj+v22zDHQzEC2/ntQ/cl9cPnXwBVqgRLrXmdx8vMr0f02pFbUI/j5v9vqW9+4/u3vQgknidxmS3zQwQgdeUvWZt5XZqX8Nmtb1I+M+RLC+59nujnvNU3vnIPAjH9oOHODgP/Xp4/kBmcxA/1Vqx9B5Vp7hOOMQORLY28aPXMN1Aofgp//X60R3xe4iZOOtTmLsrZRBPhc472ORRJHjaIm60kEJAJ9jYBQwEo96yMR8Lmdr1AVKxqN9khfL5Sjivk8F35KxbN8V6z/fi7eI1puvRlbf3Wz4wPJ9G5rppNiEUeP/uQq1HVtNuOarbp8z2GsOd44GaHDb8xoq2r1o6hc+3/W+mHWe09SHU6sXa0Z6t2Kh9S4/u1LZeRc68JCE0et4Mj3BpLWiBtjz5nUWtOzQ7CN9j5Hco3J8qH6JXTBa7JVsnqlS8HhjXnT/lqybbZRSuRh90rgzYvNNs9d3w5Di+8jM4uTqt7ZQZevNaPiBrw/UK3T6P2LdvmjJ4Tyu8w1mr6k1+P+IuvoDwvRBvvWH8ARtgQ5lHOexHc9EZQHsWmLcTX2oyftG7HpxFUnbtli207YN2NDTxyN+JcgvGsPKVJx12nk0QrvRO28+uvrtyNhUkpzRI0HY+sKx6X8xB9GWyT7/rIdHcupyv9hgXpmRmLjNOXJXjAzJXxg7d0mEcpza9XSx+fgVqYOTnwraaj9eSC2I6vRqNqIpvHf7MWZWbBph9oeiWPakNq5Pp/vGL/fn4vN+Z7P5ztKX4dEzZfWbFWTyqE9Cw15FAVxDRkF07qJo6xle12qAtP2qu19LWSqejO3AVlXIiARkAgMKAQkcXRAXe7+OdjEC1/boXTt2JPLvYDD0G/QFrCblGmhpCCC8dXLfo+Kljl7up67CIj0fDl0xC9PNQK/NJ7C2JE+pZFeCMiU9XJSSASMISBS4jDIFQqFjDUaQLV4Cpy45EsHtGq4ll0FSnU1dr00F+7F72PIfXdi7zlze6GVizyqQMU+Spe2sSA2moUaHlVkGJyUpXwRSJES5l0PtMxzdKCxYdPROemnlm2SPE11rXyKLPoOqj79K9waqXQzgseZ3yjL5az31a9aOh0eHXUSug68KCcOdhU27Ww+CbIoHeTmBEkAvE+zcHOXGw3FJJrULL0dnu3OzkXLk9DBhunXSGwCc4Mn0wEBB7se8KaMbgYOeKAkABIBiUDJIcD7F98JuLnPzX8WPpfFv4XD6UqefH6TZMp1HolGIl1oMZ/n9I3vNPwxs5YruYsgHcqKgJ6A0fbsM9h87VWIrF/vKGJWFUc/auvsVnZy1J2Mxk746Hx44h2F74hvIu4qBE94wlBfdt4v7LxbZHNO3Id4v9IfUjM0GIcrCbXc9ANF9JH+FUpx1Mww+K7AdzPe//kcyEQYFfboN+v2yhphgTj6CT6PNnW4GVdTdc2k/rXUgYlGIh01ulqB/55tomWhq6oIzHy20J1I+yYQMPquKA5/GlnTCPV4fn8ZZ+X/ed/h/4U6PF3U12P8i/OW8RjGy/WHhRgz4A+VQ/l3ru34DOaakD+0w/sEY7miP8Z02Ib9bdu2TSO86uO7/DfHzhg015WiPmNw6etME3D2qkrc6EdfKk0Lp8S6JRZajc7tL2SM77mrRqBy0BS8uzUBjxJHCMmDFEaKUQVLI7Yy1bFNPLTYcQ38iKIGPmzDfsq7mK+ejZPHD1f8a+82JJ9ph9Ca0WVhsHr/5Md1R0Np+wfUeLewgGiUJW39K2taQm4F1VFVVU4ZP0Lx+/3/BfCFDH3FFUVZoarqJN1nsQWtoTtUFdek1ycYI7vJw4t3dWY8SDF/J9eLVmk8akYlW6k4anFiy2YSAYmARGAAIGD1iTMAoJFDLCUE1GdmqtrRrSKUQgS7srnNlzcGnUSgpnr53ajY+may+sergAYv8GlhCJ6BW7YWAU3ZRS4EZMp6OT8kAsYQEEQ1BqOMqOYYs1oetRjgIy564lauka3dfwISiz7G9q4oRtZUYmxdRdbqmcijHgU4oCrRaxNCpDESBFKpQFoe8yvTKMSmGV79PhBwdqNXrWxAfNCB6Jx8tWkAxXeB/jEA3telbv5lcAU3WHYjUTcGHZ+7J2v7+jnfgxLZndd+3DsBifoxqNhKZYQ9a2k7611izY0BsTGp3wgpttooAahdeCXc/lV5sSiVCtHRX9Q28ZWuVrgiu6BE2qFEA1BiIUCNaZcpMDOzmq/YQLeS8q5Uxt8f/BBrdD7TgsG0zYT+MIAy8JHvyKnnTRmMRw5BIkAEiqXima48yuc1N/lF0avnib+xDlNC8xmf7zBaIa8mfSBJwm6q00L6KG3bQ4Dzi89ZlkRHBzZdfQVaZ//FntHu1nYUR4tJrjjpw3MtHS4zC5LZ9X6pEUc5XhKIeM8qxqGpXCp3Yk3Ce6le1Y8+MvuBq3M7lM4dUMK7kuv6RBhQE0muh7a2L4xiJNdL6WQxo+qGVBRMJ7wqu/4GVTWX/Ww9DsNWdT+z0zNVv9DEKTOOpdaez54CmMTBTD9m6xZq/pj1Y6DX572IRE2h1Ek8smWnEPEpo8R3QeRcuXIlfv/732uEzrPOOgsnnniiFvMVxEwSN0ngnDNnDh599FFtT/EnP/mJdo8k4VOoiZLwSF+vu+46bN68GV/96ldx2mmnpYij/Ix12N/tt9+u/f3UU0/V+uR9jnEH/eEhQUhnH3feeSc2bdqk1eePIKOW4/wQSumR9vcR3t1bdCHTmEmSNFJECnF9XRHv4d/sHt6yRzg0MgJjdbxoRVAZgpOahxkmjhqzbLMW09jvnN2Dk8mIaUPzZb04M6+sbVl1UvPwfV5e06JObarZoCjKKAB+AL1SvqmqulhRFCpqTNR5OGfezo7jUoqjCuBSgSHVHoyvzy++YedaNlS4cGBDjxh5xOfzVdlETzaXCEgEJAISgTJFQBJHy/TCltuwipmuXnVVIjijt5x+ITClkgJfxsSLQI8g3QfLgfZAIbpFfNxUhH4gT6sWBFyTRmXKepOAyeoDEgERvCU50clTzP0ZTAYDubHKTQuewjaj8slTrJFEkkCWK0jPAOjHYTcq1TiqFBXD3XHtxHm6QpEeR6ESJAikwj8GJGUpDwRSmyn/+iKQKIAquoVUbFRXEKm0irGpaORKel8/yx4+iguBE/OnX6+f8x0g1gW10gdXeCd6HLRyebSU8qLULbgcrsBaqJ46BI9/xMgwTNfhhqvRzRHTxrM0qH/nPChdO50yV3A7djf+iDE3bowolxR8MGXagVAWkcTRvrvAxSLY9d0IZc8DEYFiHa4QKuDEmMQAFhKLSDxgEZvg6deA6ym+X/AdgKQIo+QjJ68lN8zpH+MkspQvAlwrcp5yPdMxby4+nXm8Y4MdfMllaLruF47Ym7+zsyAEz5kffgsKzJHzrAzI7JqzFImjvB/x3lUMxVGx9siUIjn1Dvz6BUD7atOXIzrqZHQd+EPT7TI14P2cB5sEgVV8n5y4b2ZUYDPg9TJ1JoJIZrgxU7gxecSgpIphKZTUdX7pHCC0rRRc0nyIjJuFrY2nloSybcmAUmRH9Ps3omuSKNPTyPMzxqb4/eS8NnoQRhAzGfe+6KKLsGLFCnzjG9/Aj3/8Yy0OLtZwQvXznnvuwSOPPKKt1+6++24ceeSR2lqPazlhi2ry559/vqY6euONN+KII47oUUcokJJ4+v777+PYY49NkUhJfNUf4hNE06VLl2q26M99992H0aNH91BEtXtZirVWNupn6tDAlseQiBiPOX2MExBSfYgi+6H2wZVu7J/G3+P4iTWvcy7V6Hz+L2ztRMKACJPjyp5ZHHMrSvTE5mGV2RRHSahUdQfdyeZUG7/9pGv3w2cbGEY+ODJ+rvXZ9B1Ap7SdQDUGNV+QlTPD9POKorzk9Xq/8ObabYnDm2qS+eUBLgz2ER0JRc/udPW7FraGGru3YbQq04bUchGYfElLK5wDmQ7xWSKPqiqm7VXXowdFUTZ5vd4xlkCTjSQCEgGJgESg7BGQxNGyv8TlMcDYS9/f7u5Yt1exRmM2uGbVL31K1ZqPfgvPtrnA3EVQZ5yC4PQHUfPY9+BZQeV7B4u7UiMyBG7ektNo3R1ToCTiCF612MHOpalMCMiU9XJeSASyI6BXxMl2knug4cdAIAOALCTJ5SJyZsJGr6bCwAyDJdVuBTEVOLKxRksPKVSJGHC0snkrCKTsX6Syph1Z+icCIu0dg+UjRoxIbqJwM6WAxehaTCg50BW7J/ILMZzq5X+AK7QZrq4dUKJ+IJFMG6sVvoklsmcdMoqBWb+9r5/Zg1Bqtn2u+n1B9qp//WwoiSQZxrGiXRsVoAxEj6IPrYsYsfFeVVcVgjOMpQvNZpX3Z27+SOKocdzN1pTEUbOIOV+/1DYNnR+htCgRKA4C2Uii7F0cyhOb4oJcKp7l3LguZvpl9s/3Pfl8K87cKFYvuVRk6zweuGpqsPLYzyG0eJEjLvnO+SaG3nmXI7beI/ECKlzc3VcUeFwKQvGEXsTfUj/HLb8YVdHk+3whi9l3CTvE0UjzGQhPoJKqs4Vxc8Y/inE4MNfhrJSS87tXA9vNz9V4wwEITfm1JXBIEiVJi3EVoSZIQyQWOU7wZ/bdaItpP5eop6ATg0y34wvxBDVY9IOH2RxNXec5lwGtyy2MpzBNAo3HYMeYb5cMToUZZelbFfOD30X+cB2VqZhJUa9vL1RCb7vtNjz77LOYNGkS/vjHP2oEVJJUGZ9lHRJJL730UnzwwQda8wsvvBDf+973UgRTQfJcvHixVu+ggw7CHXfcoYkO6FVJBQmVyqUkonI9SDJoc3OzVk8faxZ1H3jgATz++OOYPn06br75Zg0H1mWhf/qiv1+V/tXt7aGICcTDWxHauudAtpmxLFT/B4nM/MCcQg5m+shU17SKuvnQllkX1548fvj4wLo/JlQ1npmT4qoFEiHNrq9b9dO/9u4lACab7cxsfRHlE/3ma//ymq1qQ6Xn0wN9VZTbXuvz+cb7/f5UdFefCp7kUf7+6tqWWEKFe9qQWj5cDlZVlSTUHljki6eaJY9WuRQc1tjzMJ6iKK94vd6T841Rfi4RkAhIBCQCAxMBSRwdmNe9X466mKqjeoDMBtrMgMsAGF+umFbCe9dEYDcDh24EbkymftWIo8v/20My34z9XHUjR5+H8JduQtWLN8HVtgmKfyvcm5cA8Z7qYTKlvVOIZ7ejT1mvVwIpfM+yB4lA6SMgyRs9r5HYUDVzcj39Ks/fEcr6XHErwLhEh6MBaZ62F6fe5UZw6X/n0j0U149zbvjw4Ul12x0fAO9cWdDBGF1/iRP5xSQ2OD1w75vnaKqhyV3oPenkRT+R0V9C+IDznO62IPaoFMYNhmJeD+9rX+2ptGpmZE4EyBnr5eZR/Rgo4d1Q4txAYsw4w+U0qCSbbwjEmUXeU/MhZe1zkUY3Pb2zNWuylURAItAXCHDTvhgKdYUaG4lCJCTYPRQjUpoK5VHhL0kHtK+PRVA1S6Ss5zsYD+ewvePEpCygiYNxRtW5nMCe60gejLKj6uSEH+VsIxcZT5CWP55yGLpW5CdpiWWb2ODXNjWUnstAxe3GhM3bCwapaTJGBk+mfHojBoU+LZiPwrDR9ylR3/vqV/MrrGZbOzu0xk0HpS/uC5kuTIpQ+P6twMbXTV87tXIQgsfN7tWOxOpspFj9AUk25DsWf/i9KZhCZ8dcoGul6fEtVr+CSA5lvVwGD66Kp4hndp95ph1Pa5C6zgtvBja/ZdecY+1DDYeiZdxFttcEjjnUR4Z4uESvgllsN/RrJrGOyuQD39WtKLeLNdsLL7ygET0ZeyNRc++99+5BHF21ahUuuOACTXmYbag2+rvf/U4jbpJkzjUf+3/iiSe0v3/pS1/C9ddfr6mN6osgmH766adauns+r3/605/i7LPP7qFyqldDvfjii/Hxxx9rvCAdSAAAIABJREFUqqOnnHKKprgq1FV5f9Lz4EgcZSxY/BT7etntT1zvRGQHOrY8bsvcQvVMJLRjKHtKrgxgdjpbsDOUIaqY32Ih1UdrPMrOY/cetlf72nueUKCenckbtWIUlOhmwD2ky7f3OTWBQOBVr9c707/uDyrU7via1pB53msAEk1jxlVgsyGgwo2diS9iwoQJin/tPaoWk/UM3eQb8/WsqpyvrN32oqqqp5w8fri2FA0EAh2qqnLxOY6/64mj+n4Xb96x/fBRew3l37rVSHu5xe8hD/7pM0iISkaVZEV9ioQcOrgXcfRmr9frjDR//mkla0gEJAISAYlAP0NAEkf72QUbyO4mnj8jpkTaMkq4FxoXs8E2o/6IIND4uycDnzsCmJc8tawna3qvG2HUnOP1JGnUcUizGuTLgNjMkaqKxcNd9lT6CIh0QAw0UcVyIBeRjpsbuTwpbrXkCyK5FOCoplqr5jO2EyqmDLwVczPY0UEMQGOCNCqumyBTYd0LwAe/SyGiVg/RlNJZ6uZeBFdoq2204k2HIHTYL/PaYVCNGzxOpObL21mBK9TP+S6USHb1oUKtR50cVl+oBHpfmVWQQ1Zmccl3farWPAkltAVdE39i1nSv+vmUCGx3MMANyLXHAJ8Acvj9HgERZ+lrAoodIEkmIinByTGQXECb6UUfi+BnJCJws5+ELRIAikUcJdGCazquN4tR5LO0GCjn7kMQgJYdsC/inSGgtgauei8qG5vgGtQA96DBcA0arKWe5/wohQMzThBHicrnPrka9V2bHL8IqqcOweMfsWS3/s1zoZEzKmqheuqhVjYgUdkAtaoR4X2/Y8mm3UZ8H+W7aF+SxbR33Lq6pPre0j8Bq582P6xuYq247wgDme7x4uAA6zBOTGJpupKfeQd6tsj5zqZL22u0n1yqevlsjKypwN51FRppjcXJ516+vtM/T13nj+4DVv3TbPNk/R7sK2eoWPHBByN0xC3W/OluRXw5h/vroRoxP+zGQ/OBSIxIhMxW9CnrM5FHRQzNyjxm31wDrV69WiNybtu2DbfeeitOPPFEjRDK+wDvh88995ymDMr1GXEhJg8++CBGjhyZIo7y3nHdddfh9ddf18igZ5xxhkby5I8oQsGUaz7WmTt3Lo4++miNtEpfSDTlZ4JgumjRItxyS3Ie/vnPf8awYcM0UqjYz6JATktLi9aOfo4aNSp17yZWHEN/KiIDmhoLILipN/Hf7Fg+SPw/uJQEOuFDjVvBIWmEPrP2MtX/pD2MtiizoBeqmLun6WsLkmW2dPWoGNHlG32WxnIUpEpFUbZ7vd5h7WvvVjMRWZTqA6Bqhx16H8A3gwDJo4p2+Dtpx4jy6Jvrt0cjsYSH9/zU2Pz+ZwCcDuANn883I90Hv9/PL6Anl298/+LcS9/3+SwQQWu493tcVlvd4KcTlLORWs3gJetKBCQCEgGJQPkiIImj5Xtty3Jk5aY6WvvryXB3JAMjqaIAgZt7Ey5IIFWr6hG8/jPU3n8q3BvNp8YxOykkcdQsYvbqy5T19vCTrcsTAfG9YHBLpL8pz5HmHxU3EBiAsxPoXd4eRiBPEKmpyo19vVX5HTJZQ6Q7txJANdmVrO4AAtycZcCcQWAx51LEguUPAZ8+geioU7Seug68sEePtR/8Eu7WJYhXDYE7bP0EeD4iHv3jvOJGYrFIBg5Am9VELgJkonoIOrrJuYX0wa7tPiGOvjrLrtv22xdIZSmbY4KML++n9i9dJgviXpdLSaYwPUurEgGJgESgbxDgfU8oRUU7PkXXzpeMO9Jon1DGdz0SfotFDOSmrCBPOPks5SFgvrM6adP4hehfNXkNxoxJijmtW7dOI6eQaMLrwn+T6EwyDEkpepU0zpGOjg6NyNcXxSni6EkfMq27PaJDxvErCgInWiA2FhhMq7EAvpOSqNVX11vAknoPXvkosMIcgUh1VSbn+eR7U6nmM90juO7k94Lzn/djHrhNV4t26jLlImIru2ZDNTk152cWkDPkbmOlG/v5kvGnvs6qkCIFfvYPYNn9hvzvVckMrypbXf3fu/+dLzaSz1nxHaSKZbEOhIhrWqxnez4Msn3OZw+fOULJl4rsmQ7aiPZ68qgQ/+Bzie3Es8zKgXlB5ORz8Ec/+pGWiv4b3/gGfvzjH2v+CNXhm266CUuXLsURRxyBjz76SCOYXnvttRrBlPV43+Ca6rzzztMEGH77299q6er5LOUzVV84dtZ/6qmnNHVS+k1S6oQJE7T6jLkJfO699178+9//xjHHHINf/GKPYCEPOzF9/bvvvqvF50QfJLKecMIJ+PKXv6xlpEknrlq9XsVoJ+YDxw41jsD6ex3rdgHOxlSHxRqEc/N2hjTuur1i5iaWuyc+SoZXe7AtHEODx/Xp1DFD9/evu1+FyoxLuqICvvGXaa4Hg8GHEonE98WnJDq2rb1fdSGtTTfBM6USam/QPVobIY7m6q69vf1/Gxoavq2vk01h1IzbZtagTVUejWgqiaNmEJZ1JQISAYmARMD+OkJiKBEoIgLq0zNeBZQTbXdpMi1lom40Oj73B9vdCgM1j3wbno9fzqiOpFb7ELzOWFqYqueuReV7fwMShTlJFt97CkLn/9uxcZe6IZId+lINT6asL/UZIv3rCwSEskS+wF1f+FbsPhmAIznO7qZJPsVRjitTOhO74+XpcwYeB8pGKgO1YuOTAeBSD5brr68gjTJYqk85vid1200IHGhcNbHujXPgiptXDM63OUI/GZinj4XaVLM77422r3/7e1qa86yFaTgrByN47F+Nmix6Pd6jWOyQ26047bVEHHUuGE6f7ag7WRkz2+RK/WrVpmyXRECoDclDK+U9I3jP4rPDysZueSMjRzfQECA5j7EIoWgX61yPzm3/MgSDFlpr+q6hurkqcd1MooF+3WnbaA4DQtGVVZx8Nyk2cZQks/54DyORhWSU4cOHa/OO63kekhRFT+zl3/hOQtVFsfZnfbYT6mycw4JQY2TesG+SfEiw4bwT9rQ1XQ7GHPtcBWcycxy69nfYq915QQDVXYPgCY8ZgaHodawcMCuV7BJ7Mm/8B/jg96awy/dOS2O8dzDmJVLRc04XqojvUbZ7n9o62zTx6D38D+KqtSRxtR4XJg9KKk3zu0nFRvFdFAqLJO5qBK48xcoc05tMXedNbwDv/SrJ7S6R3VMj8ygXPH1Byi0FFdl8c4afp657d2U+B0TGq0zqoyTf8juqf3ZxrHyvsLuOoW0+80jiJJlz8uTJ+MMf/qDNf94fGFc9//zzNUL9WWedhffeew9z5szR0tFffvnlqecZSaeXXHIJJk6cqNnid4gHW9KfcRwfx7Jx40aNrLp9+3aNqErCqnhG0ificemll2pqqFQyPfnkkzW06A9VUd9//31N8bS5uVnzje9Za9eu1Z6106ZN04itxCeTD0auUbHr9FLj33Af1MQetVY7/miRKAfWzvTh4/Yw2qMJQFFR7VLQFTfJ+jc9EOs3RWY3m9mcTO2eriBKoqbf72dAdBA/16tzV1ZWrvEp7w5Votvqe7nr9nUiHqjpdRBHYQA1DQsTIUCrxNH29vZHFUX5Bh9nPp8v9VBsb2/vUBTFkQXk/J0deR9MtW4XiHdnPIEpaSRlqThqetLLBhIBiYBEYEAhUCKvPgMKczlYmwg4pjpqcp1r9wVdDDtX6nm1pgHBn39iCaHah8+Ge91CINb79JUlg2zEk+o3b7HcvD815IusPg22k5sHZnCQKevNoCXrljsCIi0MxylOcZf7mHONj4ETJ5QVjRBHk36ocCkuHNWkZYqxXfo7cZQb2gycMl1Mtk0LvcqAAExshvYX8ijnGYPJJE6lk5TtELmtkPtypavnhhKvB30qhzT13tfPAvIFolUgcBIzH8miR8Ds3ErUDAVcVXB1bHQMyETtSHQc7ZwKhRHH7KTBM2J/INeRxNGBcfVFOu6+Tn87MNCWoyxlBFKpebvX/6qaQNCgspICBWqTfcVRpw7ImcG5VFKfm/FZX7e/EHIyjU8op5OsM2LEiBRp2chhUaa6JYmF75b8tyB9ZiJ8Mp5AogqJMfzR1xFEadFe/M7/p//o6ywPu1NkV6vXTrQ7dsWPUR1Jy0Jl0Wh0+PHomniZxdbFaWaF1FcqxFESqzjvsPVdYP4NpgDLtp/AOck4Fw8qca6SLJaemtZURwYqM6Yh0kVni3srrbNNa+F+oJ6KMKypAHsU4EgdsUWvvMohERehtsj3fsbNsxUrc0xvKyXo0PoRMMf4QVkD0O+pkonQZMCAU/tSBrqyXYXzjPOb183O/gq/H8VYpwsiKH3md1FfMh0kFERTcQiBB+T5TOJhcfEssQoi5zv9eeWVVzRCJn+///77MX78eM0klUavuOIKHHbYYbjooouwZMkSTSGUaeH/+Mc/pjLxPPLII7jnnns0cinrp6t3C//EM5Vjuv7667V+qShKlVJiwTHSBxJDmaaez1SmqR86dKhmguRW9jt69GiNuHr44YdrGNDuf//7X8039k3y6qRJkzKqnlrFqpDtxKH58O65SER2IB7ZDjXe6VyXDhFHtTnR1oWOWBxckztXsrAsTZAve/ui4uTxI1JO+tf/OaYobtW793kVgUDgQ1VVD9G3Eetct9vtHzduXAM/8296diOi60eTE8pbKYtGOl17F/+Sai7i8JbxcNfHfXt/P2dK+Uy2/X4/891rjugJmpmIo4qiLAOwTFXVr5nxc1lbF4IxdpO9DKv2oCOWwMTuQxlcw/B73NHRsdDn800105+sKxGQCEgEJAIDCwEnVxMDCzk52j5FQH3mJBVq7gWSIQdNkEftvqDX33YolMC2nG5Fjj4f4S/daMj1fJUqHvkeKte+A1c4kK9qzs9lunpb8FlqLFPWW4JNNipDBDKd4i7DYRoeklNp2j7SgkrGnqHpKU0MO5uhIk+WM/DbXwiUHAKDpAx48kekSGTwlIo3IqBMsijHJpQIOD7OXf2mD1VzGDTnpqNIXUUbpVS4gcufXAqeImjPMWdSXsg1Hu9rZ8DK2i3T+ov984c490eVpUw4VS/7HSpa3jY0JeyuSQ110o8qeV+ZlVUJRq2ohxLdo2Clfa+9zUAi5ihxNN44CaHDbyo6ak4pmxTd8RLvUKzF9ff+EndZuicRkAhIBCwjINZ3aqILiiup+tax6WEkYv68Nu0SR4VCJ9efgoSQt1NZQUOA5Hc+r/prEYQAErVIeBHvVnznEsQ2o2PT1+c7Ckkq/Bv/z98FEZSb5iTH8MduMZMuNFtfJy75NlxqzK4rWvv4oAMROvJWR2yVkhHOE75XF1KB08h4RWwKrcuBOeYIuuLdjXOR85txAaHkx3lPIqQTc9LIOARxNGdMpnW2EVM96nysnoB2JIlkGUv3/ks654gUvQqXgsMaex5WFmnVaYvEQz3JNpcqMOvzWhFP/ZwhKZ0EQN4TRBptYi8OBItrwmtBJWR0bAVe/qZpHArZoL/FAMQ1tEMcLcYBCb3aqHiWaCRxXdEfauAcEYrXrMK4FA90cn7ZGavoTihpr1+/Hj/5yU+wadMmjbApFD5JCOXPmWeeiW9961tgPRJDGcsjgXO//fbTYnpUBX3ttddw44034pRTTtGeiZzn6YV1eV+iUupzzz2Hm2++WRvH73//+5Qtjpdp6l944QVMnz4dP/vZz1Jm2Md//vMfjWx6xhln9DC/bds2XHPNNfjss89w9dVX47TTTsvqRyG/O1Zsp2Kfm/4XiVi7FRPZ27hqgcFnO2sTwLwdHbaJy447pTOovTOA5NGk6ihLe3v7I4qinJOt39bWVrW5ubkHm9u//q8qEozx7VEUJXm0fc3dqiCTJu3ZYbkq8DX/yDR3xu/380vGDRdKZD/i8/m0B4mOOPquz+eb3t7e/mpDQ8NMs+nr5+0MGaYHN9ZU4rChDT3I8IpdZnshJ4i0LRGQCEgEJAIlgYDph19JeC2dkAhwBfbc6WElFqg0fQy2B3rGF5BW0/3U/uWrcK+ZZyi1SSFImrkUTo1MpOiR56Dr9DuMVLVdp3bR9QgdcbNtO/3dgExZ39+voPTfKQSoJsDNHXGK2ym7/dEO0ykKQp8T/s9vDfXK5NLbroppQ6ypRmTzkQFXbnIyGGoknTVP7YvAvrCp3wDk39JTC4rgvyA2csOAxE4W9ss4iVCc4e+cZ2JzUfxdfzpZ/Jsn61lXn0ZRP072k08hhAFloXhDu04Elp2YD0Y2kJxQAK5/69tQovlJCPoxqZUNCB73cOpPxI+bEP2JgJzvGtW//X0o4WRKPiMlUb83lK5WBI9/xEj1sq9DxVGNIBrpJojq3nDjDfsjNOU3SKmSKkDgxGdQN+9HjhJHoyNnoOugS4uONVPJ8btJdRNZnENAEEf57OAmoCwSAYmARKBcERDvW+nj69z2b8Q61xkbds0hQO3hxuqm1UonB1kyIhv1SwR4sE5/AEyvfNsfDm6QODqyxoMtndaJnwdumo3RO1915PolqvdCx/QHHLFVSkZIHGtoaEiqffZhYVxKy3IR3AS8Yk5lee2hD6YOkHLdLpRwaa/Y4zKkyLnr74BJQvM6HIEW7KvFmJLUIP5T7VbA65aG02UNJoFo6pD8mW34jEiPG2Uiv4m4EWMEjNuIGJKI/Yi/8zPGi3g99et8/s4fkgI1whgzgfzri4Wbcca3o5I+dL/DFs6hwlg2NN9ydC2y4RTqYEnqe03yfTyeykTHuB2JlOK5JFLSp5SH03xmSnYWp97JSWalP1TwXLBggZY2nunj+WwkIXTDhg0aWfTII4/USJ9MMf/xxx9r9U8//XRQdIBqpDycQ8XPcePG9Tjsng45n8ckTLe0tODCCy/U0tUzzf25556rVWUM9LLLLsPmzZs1Iujxxx+v+cfvEwv/zb7EM51+8ru7fPlyPPjggxr5lfa+/vWv9wviqIh9qokIghv+7PyXo2oCUH+c83YBLGwNIVHobPVm71+MxUNBAtxj0BSjhZJFT3nfHIikqXfOV0ILpyK2HYi1AYgxPrxYVdUeLyOK4oLqHgTEjMdae7pgjTxKG36/P+jz+Xqc7iJJND1NvFHiqBGVUfY7qLoCw2qrMby+GpXunvDye+rxUONbFomAREAiIBGQCGRHQD4o5Ozo9whEnz9L9URaEa4br1aF1ikpNSvFZUzZysxiVwHUqiEITn/QEm4509RX1CB4wxpLdrM1qvrPdaic9xdbNgtBZs3mEDf1o8OPQ9fEAqWDsYVEcRvLlPXFxVv2VpoIyFSxe64LA6YMmKenTbJ65ebvCBk60OBWFExxKFW98JUBRRJIGbDPpLrJwKdQtNSTQvVjFaqeDPQyWMnNA72qDNsJrIQihUizJA7Yit/1ihViE0dsKGRT/tBvVtAHK6UY6glG/BLprvMRMZ1SAPa+NssAaVnnuQqo7gpEq0Yg0nCgRpisa3sfarX19ZgRXIpdx2y6dfoXazocnYddX2xXS76/2vd/BnfbSgRmPp3TVyuYZzPYVwow3PDkRinXjf1ZdazUJpVQGDGSMrfUfJf+SAQkAhIBowjoDwWltwnvegcR/2JjpmomArVTjNVNq0VyA9fiXE+Xmhq/pQHJRrYQ0JNHM6UHtmW8QI3tKo8e/9H5qIh32PZOdVcheMITee2Id1BxOLJUDjJmc5z+kowkDoeynrhv8N/F8j91v4wGgOdn5cVZXyE04mSE9z9Pu8/1ZeE7A2Mt+TBTd/8Diqbm1rOIpG0fqSejC/WIowJuxOBGGFHUd9NFjY9wWHUFmuspylaYIhQWGdMxE0dLpUZ/4UwgvLswzlmwGtn7KwjvZ460bKEbx5rwu8vvLWNnThEqHXOu25DYe8kmVqBfJ3Ec2b7D69at0xRunXofZ+yNfVFB9G9/+xsOPfRQ7d8kbpLAOWbMGE2FVKybqAb67LPPamqgVCklifTKK6/ExIkTcdddd2m2+N3PptbLmCDvCxwDFUqFgijT1Ys09b/4xS+08d1///3aPZnfLxGPJZy08dFHH2l9k3hKBVT2uWzZMi2+e+mll/Yb4qiIfcbDWxHa+g+npx3gYJr6TM594g+jLRK36beZDXNjXbkUBUfZ2F/gPWXChAk9+CyBQOAxdefDX/c1X6r4192TPLUgVKbcg1QMmvWC0vb0iYlEuFJBzAWVuJhh1lonj7a3t/MB8lhDQ8PF9Mrv93/s8/kOFGhlII1mzI26LhhBS1f2Q0reSg+G1lVjWF0V6ip6rjNIFuV6uvsw9Aqfz3ewsasla0kEJAISAYnAQEVAEkcH6pUv43F3vPXz9rrP/6qBQ4y8cI5a0dXi7GgVFwIn/tOyzWzk0egR30DXrDst283UsP7Wg6CELAY5FAWBm7c46k+6MW7YJ3zj0XFUctz8va823gs6UIvGRbBKf+rVoinZTCLQLxEQ34GBrvglFBbzBfiNXGSh6rNOqUXcYIITJ9PVCx+pcMkgokjxJMifHCuDsyKde7mkIc92bcSmFwOTVFLRFwZihdqO2NjTp4d3YoNdKDgYSfkuUnjZVQCuWXwjPLs+NDJd89YppzWDaUJtNzpqhQ/Bz/9vXqxkhcwIOEUe7cu5yI2ZUlIwLoe5lkpN19GhqUTLIhGQCEgEyhEBkekkHt6GaHA5qgYdBcVdh66dryEaXGF8yNUHAnXTjNdPq0myAX1JkXUsW5INywEB/SFqPoP5PmRX/duu6l0uXG0TR5ddgIpYb5Ke6WvJGO6JuQ9N6QmXwr4TMQbTvuZpIMitohqV/4SynfibqGMk64dd/xi34DwcOXJk0hSVKKlIabDEhkxB56HXGqxdAtX8L0GJbYeqVEN1+6B4GnscDrA758UIGyrdONBXVQIDTrrAA86MPY4fPz75hzd+CLR9VjL+RUefgq4DLiwZf8rBEbHuEN/xTGMSyuz6Q+2cK/y7iNNt3LhRW8PwfuREYayPMbq33noLJGzy3w888ABWrFiB3/zmN1rqeSqPCp/effdd3HbbbWDM7tprr8UHH3ygKY1SMZRqpOKgfSbfuOfEdRgVR+n/yy+/jOuvvx7Dhg3D7bffjtGjR+Ovf/0rXnzxRZxwwgkaIVWQ0cR433jjDe3z9evXa32R2LrvvvtqRNNXXnkFJNZefPHF/YY4Kq55NLAMXa2vO3FJe9ooMHGUnS1o7cxKFO41IB1dMaUUzZzvapKHKSikVA3tZmbuMdFdzwhIFS4FRzTmV5rOZovzlN+5sWPH5uS0+Dc+sRWxbcOZvj6bLf+mf6xGdEv3zV5fiyqd6fEfa+RREkMVRYl5vd6MJyTSiKOURW3M5G8m4Q8SRIfWVWFobRV8VTrzXa1Qd3+K8ODDtLVz3fzL4AptQWDGP5ghTXKBjExUWUciIBGQCAxwBOTDYoBPgIEwfPXpE80cIzIEid3N4Zq/nQPPytd7qL0VQtnTUpp6TxUQCyM+5kiELnjOEB5WKtUuvApuf+8AjF1srfhSqm3ECUf6N9CJc6V6jaRfhUVABPEYlBvIhZsUJFpyQ5Uv/gyUMEBndnNVkEa56bIyUW2QNgqRSsbxS8AxMaioP/XOACnTvZtRhHDcsSIbFBt42dRVhTtCKZW/6zHj36k0kL6ZlmsYu3fv1rBnMbrZJjZx2Y4qfHaKU2Q9LqTyqUra8bOYbWvfvxbuto+td6koUN214An64AmPW7eja8l5Uu7qX07Nxb5cvzK1HJ8NpZDG05GJVwJGJHG0BC6CdEEiIBEoOAIi5WostBqd2/8DKG64KhqRiOww1bdSvT/UuqNNtdFXJgGM991sSv+WDcuG/RYBQdoQAxBpgq0MSLxrFYog6QSJ7shVt2Bw0MZ7QDcwRtajVJ3k+zZLqWTA0F/XTOTWTJlXOA4WMRYrcyO9DecZlfH4vkvSMn/02UuY7lkrL34d6DR+n0x4x6NjqrNCEZnGW/vezxCa8uuMUFQvvweu8E4te4cS8UOJd2rvjdGRJ6LroEtMwefEnGeH1W4XDh1cbarvQlYWiqxjx45NxlbmXQ+0zCtkl6ZsR4cdi65Jl5tqIytnR0Cfpj5XzFm8F+oVR/X1mcadezZOqqoyHso10ZYtWzSlThJTb7rpJo0Q+vrrr2tp37/yla9oBE7W5b2cqeyZEv6CCy7QVD5Z79e//jVmzJiRMz08Y3u87w0dOlTrk/fg888/H9u2bcMPf/hD7LfffvjTn/6kkUuvvvpqHHPMMZo9fkf489RTT2H27NmaH8cddxxOPfVUHHDAAdpnjPmS+Lp48WJcdNFF/YY4SsIr46wkjZI86nhRAY1vScMFJJEu3BnqRYHMNBZVBVyaP91kUSU9QVlGIczMsOQgkta4FRwyuCdxVH9QxOg6zSkCZPvau59UgLNSA+F1cSkZCbcq3GhovsQwl8bv9zPg7u62/Rufz/ezdMBE6nq/3/8OgGOyzbOluzsRiquo9rg1ouiwumotJX2qUAl989vAlreR8G9AxzF/Tn3kfWUWAic9I9ZLhv13fM5LgxIBiYBEQCLQbxCQD4t+c6mko1YRiPznHLUi7JzqaNw7HiEHAz4kd6ouD4I3bbQ6xKztrBBHYwd9EZ3f+KvjvqQbzLRRr7oqEZzxZMH77k8dCKKOnUB5fxqv9FUiIBAQCjj8faATR0Ugj4E3pu8TSpTcyCBRSJ+2LdsMIgGMxCJuwi3vcgM8RGvoWIWKaUPq5MQsAgIM1vLa8n7PgC0PDzD4motEm76xJsilnBPpCqYcAu2TZMZ6+VLTpw9ZBE+dSBupLLoN9bvna10kXFVwJcKWEY4N/Rw6J19luX0pNXSExOiqRMChtVQpbiY7fb0cwZzPqZnJYGxfFV4rs9/pvvK1P/QrD670h6skfZQISASsIiAICeLQUcS/BOFdb1k1B7VyAhTvcZbac93L9WwmYpglg7JR2SAgFNfEPOU7sTj4VkqDnN9KAp6hF+usbtsijgq/r18BAAAgAElEQVQ+h6sCgRlPmYamkGqspp3pbkAiFq8334f57ukkISuTT7wPMa0yf8T7N9+n+UMfxDt26uDuGxcCbasMD0+takTw2L8Yrm+1Yv1b34ISC+yJ8xjINBz3TkBo6h2munSKOEqi0lFNtab6LmRlcbiWaolajO3Du4G1hRPUMDuW2F5T0HlIP1KuNTvAItfPl6ae7ujj0nr39DFqPpfEgdtsqeyNDI029eIAjAny3nTFFVeAiqJnnXWWRsBkHJgkUhI6eX8U9ywqjc6ZMwfHHnusRjQlaZNp5UeNGqURW9mO42F9cU+jff5969atWgySazE+c0k4feaZZ3D00UdT3VFLXU8F0nvvvVeLMzKuyMNHJKpeddVVmqIolU3po8ggxTHT/k9+8pMexFHhc/rBeP7dSqYPxrh5Dewqk4trRP8Zd2cJbnwQKkn2BSyKUgm1+gCg9oiC9OLU/dqQc3nUR30VLhzUsOewgI31xzqfz9dsyKc8lfxr79Yt4BSojd9+Utn18Nn6xyfnqnfcjwrCo/H7/Z8A2D/fWEQ8PlUvHgG2zEkSRre+m/pzdPjx6Jp4mfa7iHV2xyplmvp8IMvPJQISAYmAREBDoCAPPImtRKCUEAjPu2Vt5dY3uo8F2/FMgVrdhOD0B+0Y6dG2+qmLULH0GUSGHoTwj15zzC4N1d1zPFzbV+a1SaXTmse+B/eqt6BEQiiE8mkmJ+rmXgRXaGuPj2KNh6Lz8Bvy+jzQKsiU9QPtisvxEgGn0mKXA5ok+jHglq78x0Agg2P5UiLxZDhPoqeTihbsDGnwZNvmqnQp8FW6sU99ZTnAWNZjYKCUgWb+X6TL0iuYCqIoA7H8N5VZuAlmpqRO3Xd1ORKUZRBLkO3skvf6mrRnBsdcdXka3M7bmeqpQ/D4R5xypyRViBwbXLch72uzDJLoc/fc13NQKEpnSuXpNGblbk+/WTTQD66U+7WW45MIDFQE9JuP0cBHCLctgBpPvhdYKUrVeKj1n7fSFEwPy3ttoYlhlpyTjUoCARI4+Gzm+yyJfaVWTKWD1TuvYyXMXPJNKGp3alSXGyqJJJ46xNz1iHm8qPCOQNeBP0y1Jtmi3MnWItYxaNAg2CFj5ZovfF/m/Ucc3uT7sVAbzaR8lrp3vnsNsP1941PRXYXACU8Yr2+hptX3aSvvjwtbO5GwSZYWQ5w2pHSIo/SJBxlGjBiRVMBe+SiwYjYwaF+gegiwcwkQM3APahgPCE7TRuf2euJNkxE67EYLs0M2yYSAkTT1JFqSIClIjoyn8cB3eiFxlHV4v7Ja0g+C8n7Eex9T1D/00EM47LDD8PHHH2Pq1Km45ZZbNBKoUP7kvx9//HFN+ZP+8lk5efJk3HlnUumYxFFxGIO/83nKIg5m8H7LH6arZ79vvvkmrrnmGo0sSpwYU545cyYuv/xyrS3vk+yHRFWqkPJ++eCDD2r1RZYs2uY9lkqoVEoViqMiTil8EH4QW64J9dmVjGCpJ9sKIixtWyWiir2IWOd6dG77lxEXetSp/+glBCedYrodb6naPGv6jum22RqsDoSxI5y81raKiXT0Wj8pgdI0pVIFmNZ9WOCD3Z0Ix1W4FAVHNVlLX68oSsjr9fZSuvD7/f9UVfXIhoaGsXSnO2X8U16v92y/309AXHrVUv/ae1SlekII4XW1auM33/L5fMf7197FK6INh//15kh7bxVbv9//AIDzjLRPzfMtb3eri84BEsksYvoiBK+8r5+pfa56qhE8/nGZpt4IyLKOREAiIBGQCKSeexIKiUDZI+BUuvrYsKPROelKR/Gqv3E8lGgnWn62KnWizWgH9bfsByXSiUAWtdK6u6bDtXN1TnPpRNG6e2dSlx8dF71s1A1T9byvfrW7fm+qUl9vupsaSBEry5T1RQRbdlUyCIgNIifSYpfMoCw6QkIQT8PzJHV6Eem0uInBzxkcY8BPX4SCZbbU9plOINd6XJg8qHTShlmEbkA341ygWoueTMqAstVgdiFTN9e++W24qY5iTAa3x3Utp7VD7fs/h7tthcl5u2fXua+xEARlvXqEPsWjyYH1qp6uSmHXHttb3WTteZNFKv2TEz5ZscHNIH7fuSFk9Ttupd9ybGM0bWE5jl2OSSIgESh/BER6ejURRee2pxEPb7M/6MqxgHeGJTuCtEUSnCwSgUwI6BXf+H7Dd5tSUh7V3qV7KDsqUJMJX7Uft0vRcpVWul2ociuoUICxdcYO8IkDoOkkRhKMeBCQ3+dyLEJxlGtaI9lVrGAgiKl8vyBRiLEUEpRJHGTJRGZPEUff/w2w8VUT3SoIzHzaRH3zVS2/0ygKAiea823xrk5EEvZUdjlCWvhciRFH+Uzid4vXGutfBIKbgIN/sOeCLLod2JBnv+SY24GhhyfbfPYUsIzcIPsl3rAfQlNus29IWtAQEN9nfufz3UuFUieJjZkK5w2fTyRLZsr8YxRy3pdEe0H0nDt3Lq688srU4e3vfOc7GglTqGzyvkX/ly9fjp/+9KcayZOF6eZ/8IMfaPVIMBUqys8++yxefvll7X5HMujpp5+ufb5lyxZt7lOwgOIF7GPDhg1aexJKr7vuOkyZMiVFtBfEURJMGSu8/vrrMX369NRQSd6cN28efve732lp7y+55BItVT0LFaXZjphxnDfccAN4AJYxDTPEUeLNWHm2YiVbEp8F9CnSthDhtmSWJDPF+8FzUF1uBA/5kplmPepqvHymi7eZxv6zQASt4d7kwp5rFstuZm6oMNV7AkrqRLzQLdvzzCAPVVEVJKCizuPCJGf2HjhQTwan1gAYz78ritKpqiodqs6U7t7v97+F9ucn+8Z8Y3B7e7vG0ld2PfyLpE0XfM2XmhZhI2m126d/+Hy+s/T++f3+/wNwBr+znP+5Smo/Z951QEvveam6qhAddzrC47+mmRFrAv49OOMJSRx1eJpLcxIBiYBEoJwRMP2wK2cw5NjKF4GMxNG0Q0/J0Wf8Yy9gnN6YZ0r5NZct1U7o6YuWxr6uCdHDzkb4C9f38kOfij6XUmjV89eicv7sLAt6FwI3b059Vn/L/lC6/AVRHvW+fhaQiOacaE5jWy6zWqasL5crKcdhFAERxGNgjkGsgVpIuiJxNJPihcCEJ955olwoTZJszs0PtuUP/y1OkmfCccnuTvgq3GiWyqIDdZrlHXcxFPhqPrgZntbFeX3RV0hQ+QNAh4Nq8KYcKEBlM5t+amWDdthHCe/WPImOnImugy4ugFe5TfLew+A6f/TkTm1lraopVQorqcdogza50aG/j9Eunw1WbdKukXWpITAtbLgasmuykkxXbxKwLNUFQYVzjMQFWSQCEgGJQDkhkHrH2vUOIn5z666sOFSMAnwnW4KJ5AQ+5+0QLSx1LBv1KwTSU3RmU33rV4Oy4SyJTjxom+lgqQ2zJdO0kGtaEpOEYiBJUkaIqSRI8T0k9S7y0X3Aqn+awKsIxNHXvsoXLxM+7alqNg6/vK0LgVi3Qq6lHvc0Mqw42jobsEmiMuIq5wa/WxpJhwqjTZO0923sXAoMmZw08fblyd/1ZeIFQP0o5rYG9j0boIIw27G8ezWwfZGR7nPWSdSPRce0u2zbkQaSCIjnCsmajHdZKbwXpxMdc8VuzfQhCKG8H5533nlaOnneg2677TYcd9xxWixEHBJnzJf3tosvvhjLli3T6t11112aOilj6iRxCuLoww8/jD/96U+aK1dccYWWXp7j4Nyn7+J+R7XSJ598Uqs3ceJE3HPPPdp3g/1w3cZ6FDKgjSVLlmCfffbRiKgk3XNtt3TpUu1duqWlRfv93HPP1YisLOyLY1q1apVGSqWiKvs2SxzVv7czJi5iRsROxKVIUjVz2MQOcbT207fhioSgRMNI1DYgVj8E4VEHm7nsurrOqI8ubA3BAZ6/xTHsaZY8UKOnouw5ccP9iIMain4QJuDjIiBP8fv9/0Lr7C+zms+C6qiOONqLvOn3+3lSpYnf8Uz3DUFu9fv9zwA42vvqrKFpJ5V6eB8bPh2dE3+q/Y1x5ciYUxHe//v8Vaapz3eh5ecSAYmAREAikEJAEkflZBgQCCT+faqqxDozr620dSpfEEXQo8dR8Yz4qK5qxIZNQ9fBlzmCH1+MeDqRwXKROlZ57ELUr9ClRGD8p7IGgRt4UCpZ9MTRyHGXIHzyzzP6U3/TBC0NfbYSPfJcdJ3+W0fGks1IzYe3wLPTWKDEbNCqoI6XkHGZsr6ELoZ0peAIFFLdsODOO9gBA2p8RhhR4RGp+3KduHbQNWlqACFQLCKVRuRTowaFRwu/AdcXl7j+9bOhJIyR5aOjv4CuAy7oCzdTfXJuCMIoNy9WrFihbSBwQ3/o0KEYP368Rl7nhopQiTLrsFDbYNCf90T2yTWzUM8way+1jn51ltWmPdqprkoEZyQ3VfqycEOG14C4y2IdAaH0L4mj1jGULSUCEoHSRSD1jrX5b0hE2xxxVKkcCdVrPi0nO8+VWcER56SRskBAHFDSH1LqywOmJMNoioR9VPi9IWmnL31IH7pQRyVhx0jsIht0vK6Mj2dS/LQLN9NJixTLBvgiqe56ZG5Z9wIQaQeW/8WUO4WOc9e/9U0oUWsHnsz6tiYQwfZMKnamEElWNkIcVVpnJ/OSFJg4yu8V32F5vTUSjxoHFDeweQ6w8Cb8f/auA8yt4uqeJ+16q7TuXtu44W7jDrYBAwYbCKH84NCSQIDQEyCEJHSCQwklhJKYGkIJEAjNCZ3EBgwGbJoNxmBwxwX3Im3fld7/ndHO+q1W0qvSSrsz/vTtejVz586ZefNm7py5F2MuAvY+PhYe+Pv3gY3zYz97TQH2vbp565mfRFPm/+oR4Jt/OkCneZFocU9UHhAj/PF5o67peE5cK5ojAqSDDrvEQtk8Ek7ZB/TQSVssP5yXk0V6cgIL7ShMV199tQgL369fP9xzzz1ifHKulJdoJdnz3nvvxbPPPit0IhmTc7EkY0riKMPZP/XUU8KmctZZZ2HGjBmC2CntyNL2snDhQtx8880iohXJpSSlGu0v3DMzLwmis2bNwvr16wUGJK1Sv2HDhgkPpd98843wcLr//vsLz6IkdPIdShLpunXrMGDAAJCk6oQ42uRFP8GFTxnFzM6e3nhhvmbrm6iv/MZWt5V+8Rq0yB4Pnw2B7qgeNNmWDJGZE17Xs+yXS1JiT5Qxnnnz/NsqJcSagyUvFHUTst6D+t8NBoOHJJMTXvtwrR6t7kDqa9mAi6yCJ8QZiaMAVgSDwcGyHn6naZoeCoU0OW8k8oSq//uI2K2QCN9JyVvb0GU8qsddh6IvbkPe1gUIT5u9TNO0IYFAgI7vVVIIKAQUAgoBhYAlBGy96CxJVJkUAlmIQP27l+vWSIvOFsTRQH9UTrrLVct5u48bFOmavvim4fDXtDTkR/Yaj6oLXkXRY6cib8W8FnVGy3qj8nefNPu7kWCadBF80/eu9LdSuPijy+EPLTfNatdoZSqwjWRQIevbSEeqZpgioMLE7oGIhxs0vNk52DAFWGVQCNhEgAZrGpbtGF1tVtEse9HntyJv68LUIjQfwtPseHpxo1HmyhYuewD569+0VGFrr5fk4QMPLebPn49XX31VhEjjAQa9WvAwe6+99sK0adNw3HHHiTFE8ig/dpKs57nnnsPs2bPRt29f3HrrraKOZOHizOR75m2Udv3CrqjIEq+36fTQZIZpW/k+1QFUW2mjaodCQCHQPhHg+5RzHA/tqze/hIbqNd4AkdcDKHMWkpPvrXSGo/amgUpKNiHQ2tF4soGwRYIb7YNeEpQS9TEJnFbroN1CJpKWnCbK4RzFecGrxItnJIdJ78a0N9lJAoPqzcCiu4Ati2KEQpsp3fu2kgW/hq/CwZyugeQSm60B9hCRbBdtVsCUOLrt0T1EmQwRR3v16iUuPoq05RPgq8eAncti/9//JqDcQAQjidTXOJ6+uA/ILwaKugOL7gT6TAP2vaqRZPoBULcLqN0F7LRHRpOA6YVdUDHlYfFfvjuZOKYVedR8DEq8ZE7aKKTjFpImU0VoMpcOYd+gHM59dueXVPKlHWTZsmWCwMlxOWbMGGFvISFUJkn2pHfPNWvWCBLo6NGjm+WTshg2fu3ataLNtKtQZ9pV+JFjivWwTayXZNChQ4eKfNJ7KfPxDJMY8ifbTk+nrJuJ3kdHjRolvGLzfbVq1SpRfsiQIWLMUv/FixeLS6+si7oy2fU4KvftLJuIAGzXAYskmzZUrUT1ltcaGZxWRkAsT/GKD+EPb4WeXyg8QFeMcnapSgjzcL5zPl+bO1eyjo6FnOJYXufEBjId9+tSbKGQN1kSETa9kBwKhZqYurquzyorK7vYKDcUCjEMaC/+LV6HyJs/i/oqN1jm78StM4gmF2Ydg8GgIo560ZlKhkJAIaAQaCcIWH7xtBM8VDPbKAK7d++uDM6dkXy16Ywv2hytxqdJ15x5I6VBjhsk3rArnH0Z8j99umVv0KBzY4zgGZjZH2ioTdhjxrD1KcPUG0pH+k9G1Tn2jUV2hkzpO6dBa6i0VCTdRjVLSmRhptY2kmchJEqlNohApklq2QohDXc8OKGxiwYxlRQCrYWADNfEMSk926ZTl5IPfgFfVeoLLdHCbqic8lA61Wg12UWL/4i8rR+nvE2u+4tQcah7zyVOG8mDBs5LXLsybNnLL78sDhLo7bJ///6CZLx8+XJxiMADhRNPPBHnnXeeOMQwHjhYqV8ecjz44IOgh4ypU6e6J4565G2U+kcCA1E16Q4rTUl7HuLNQx4eHrk5tE+7ollcgVyDtPcwuFncRUq1DCPAA18mNx7kMqyyqs6AAMkSvMhBO5MI29noQa1m21zUVyz1Bqu8rkDZsbZl0XMV9zpehXW1rYAqkLMISDII1zxG8kwmGpQspGgm6pZ1cL0nSZDpqlcSrbiOp6f/TCW+c7j39CKKCtdyJFtxD8v1nRMPrU3EWc6d/3ZIAnJIzrSDedEXtyNvy4d2ijTldWJ/d05E2qMi94v7dytJrHN4DlC3rvl3RfsAxfs5aqPVQtzjNo29L2YBK//dsmhxD6DngTFPo/QqWhcGVjwPfPNU87wlvYAj/tGy/PalwKe3ApX2HHjo+QFUHJJAntXGqXwCAaNXSS/tW9LrMudmXvyXxFQ3sBvJmVIOnxsSLiXRk39nnazPSICNz5dIFtdhtM3wO+aXSdpfjLqzPtZrzMd6ZXh4GRreqKfULV5OIqKukwvGnNNlvWwLyaPGJCMn8W9m6wUjCbVyw5OI1u+w3XUlS+fCV1eJ+i59UdN3rO3yTQU8JI1+G6rFjjr7lx1ibk9blzqSp2nYt0uRcxxtlkwHeTQUCn0eqF8/Gp2H0/voZ2VlZROMaiULZR8KhR4OvHXy2YgaLt2n5PE2i8i1PBgMDgmFQuz4L4PB4BibUKjsCgGFgEJAIdCOEWjdt387Bl41PbMIhMPhxaX/Oz6jiyQnhpctW7aIDZfxoLf0+n6IDNgf1Wc+g8Jnf4Gak2NhSVJ5ETUSRxOGqR8/EvjMcEhwyCQgXAkES2N7Ah3Q80sRCQxC9fjrPeus4k+vg3/nl5bk6f5CVByagDxrqXTbziQNl4k2xW275ap17QUBSZBu72OchkcawRT5p72M/Oxtp7x5b2Zs9aoFAZukPidrLq90TaecVDi0Zpt5sCA9lj3yyCN4/PHHxSECw5wdf/zxItwY566VK1fiiSeewJtvvikOIy666CKcdtppLTyF8jtj4mFEooMLM+Io6zQeWMTLkXV46W2UMhu6T0b16CvSORRsyWYUAx6U85BfXTqwBZ3InGmivH0NVQmFQGYRIHko08ShzLawbdcmiaO82BFt2A1fXhkaKpejeuvr3jU8rwtQdpxteaFQSIQ9lVF3bAtQBdotAvKSBwHgJfxMJhIbW5tITzIk17leeuWMx7A1iKMkJtEG4gWZXIa8Z7tIUnJqU5H7YOF58v0rHQ+1dO/dClY9jQ6rnnWkX0PX/VA9Ni7UuomkD7dVQvOAVFRemIf+pR2aatPD86BFdwINezzYNn3ZoR8QOMxRG60UakYa/XwWsCoBaTReEEmk9CIaSezYA4NPAQrKgIKOQIcyoKgbULY3ULMd+ORWYOsiK6qJPK19cdSyogkyyvnEybO97gfTEdm8CdFduxCtrkbB8BHo8/Z7jtVJt0MOrm1oG+HaJt7O4URp2jeMcjj3yxD1RnlW8sXnoa68fMH5MV5X/l/aVpLVKetnPj4/xvyS2JpId6NsMbaTtMkML3k+lsjbqCwr9/bGemSEHOoosZSyand9iLpdHyes2sz/ZmDxy2gI9ED1wIlmqqf4XgO6nOmi/J6in2yvRoOBEOyJ0IwJ0VCSp2FUx0bvz2msV9f1Sp/PV6Hreg9d18Oapm0NBoMDvapSbzRuhsNhPRgMNjN+NhJHI8FgsIUrdH32dL2+/JCq/I3vFJu9bhu6TkD12Gup8ppgMDjAK92VHIWAQkAhoBBofwgo4mj76/N22WJxS2fOCWdnpPEubhLL24lWNtKpiKMNgw9F9RkxL1TMp5d0gVYT2tP8KROAikqgtATYHaLT+tTQiJ1Rs5tLtqEMzJlhM8SDjvB0C0Ya25rkfgHjLUhu8O2GfM19BFQL2joC8tYwjW1OwxDnOkY04PHZbu1DqVzHUenvDQLymeTzyOcy3anwm78hfx1DQ5kkrk+0PIQPe84sZ85+H5h7QuyyvyFFAwNQOenOVmuTDIX23nvvYebMmeLA/thjj8Xll18uiIrS+C7Dlt100014//33Rdj6u+++G7179xZzO+2nlGU8ZGCj+Hca8UkmoSwzj6M8oJBy4g88ZNg1/jSSUQNvnQQwtKAHqa7f/6F2sDfGfQ/UESLcHM55pUOuylGXV3K155TeCgGFQDIEeKAuiKN1W1G95RXo/NdQ4RlgWl4n6GXH25bHdxXnXBKzVFII2EVAEvq4VuS6kuvGTKRs8DjKtTfb65QMmQmcnNTBdtEG4pZMzjFBgi/3CFz/W7GxJ9O3iaS8cX4s5DiJf98Yoj4YnbL58qDnlUAv6IJoUQ9Ei3uidtDpTqBwVMbu5UtZSbSoHJUH3m+rTiceR/toS1Gs7UKhHkIHVMOPekThg4aoGScmppvDSwpWG9bkXfbzvwCrXrJazF6+vGJgv6uA8v2BHV8B8y6xXt6Xj/BhzsjB1ivJvpxrD9gP9atWNSmW1607+i/52pGiRhJhZWVlQgKmI8FxhegVmvaHbLDnGi9/0+5Ce4n0NMq5Mpcjlchn1uxsrOkCQJLO5XtCkl6rN7+Ehuo1SYeBfK94MU5aykhOGrVzaWV1RR0219DZZFOU9PSoayKVnFUGO3CSgvl+jChrvchrXnofraurW5s/92d9taOecYRGKBRaEJhzwqRUOOp5xaiY+lSLcPdOsFdlFAIKAYWAQqB9I+DoZdW+IVOtz0UEIv89s8JXsS5j1minN4mlcYsb2VQhdIoeOxV5K+Yl7wpfHsI3xIV0acxdOu90aPX2DwmctonVls4/Bxpv09pKOnR/sQjDWrToRvhqtqBy/7/aktCWM6f7hmxbxk61LfsRkMafdBryshkFGvZoaGR4I+UtLpt7qv3oJp9Jhqk3hsRKFwJ2Dr3crE/Spb9Xcrn+ydv+WXNxLi4oeaUX5yUeOtxwww147bXXUF5ejjvvvBN77723OOzlR4Yt40EESaPXXHONIB3/6le/wimnnCIOaSTJk0T57777Thz683CWcrgWZpKXY0geTeRxlIce/I6yKHP9+vVNB8U9evRAz549hZxEodUC/zvBk+hb2TgGpccm4kJMFSnH+uhXxFHrWKmcCgGFQG4gwHdxUWEHQPOjvuIr1GybIxSXB7r0GkcyqbioIv3g6Mn8KjWakenlm1QfQcwC0NkeOYprAnpNdEPoyg30lZbpQGDnzp3g/sRInMw0gTQd7bIqs6KiQniJ69q1q9UiOZGPzhS4rm8i8NnUmnsJ7lfl/sALj6xi/mzcl4h587u5qN/+TUYJoVZhsLOHbibT3wHhQ/9ltRqRzwlxdDjeRpm2xVY9zTL7ioBOpzovb1KyiVwWXgu8/UsgUmNel0no4BY3QIVEDfjhs0BBJ2D+76x7HdV8CE97wVynNpZj/Q+mo2bxHs+sWkEBBq7d6KiVxtDlZmRDRxUYCvE9xfdSpsmj0nun9OpOlaSHT3nBl7Ya2nQ4tyUKG++27ZkqL59ZK9HKjBeNiUcib7AN1WtRH1qEhurvMtWE5vWkCFGf7NLKioo6bKtpQLeCPAwMxLw3L9lVg8oGkkbtJ68C1Jt5ZzXTLN+nYULnzIWpT6LPymAwOMhMV6ffh0KhrzRNCwYCgb3MZOizD9ehp+7T8PTZytuoGZDqe4WAQkAhoBAwRUARR00hUhnaAgL6i9PifDVlplVODpIZXtLsRnRgZn+gIUkYlGEDgR5dET48sbdOx4YkhoCaPts2cG7qk2FYYt62dOh5paiY+qRtHdpqARWyvq32bPtul9Ewn+mwc9mCPA9RSfpx62kjW9qj9MhtBGhQlaSzTD2TpfN+Bq3eQtjJNn54Eph7IqDTU8CepOeXouKQJ1ptUMkw9TzYPf/88wXh84gjjsCNN94o1q88gJGJBxIkLfISwH333QeucQ877DAcddRRgljKwwyGsX/llVewdu1aUYwyhg4diiOPPBJHH320CI8sSabxxFH+XYanX7RoEf7973/js88+Aw/T+XeS76dOnYpjjjkGgwYNakEedbNGNXaAk/VxJjqQ75J4D8EMX09MVUqOgDyAMnpnUXgpBBQCCoFcR4Bzv7yQxvcn381WEj0c8d3sNUGNhAq+q70gdllph8rTthDgOpR7ZdoOOK6NBBA74ztXUSE5kh+vn8vWxoN7Bc4J7Fc7iVjQs7KMZsC1HAliXiWjl0IrBCWv6rUrJ1GkCtym/WoAACAASURBVEsyHFxMXLg9hredtI82B6Ww61TCUIPmBzr/zE6VtvPKSCvYMA/46Ebb5S0XGP4zYNjPYK8ed5HgLOuWZRk3nHIique93UyrQZucjyOj98l02rdo66BdN1OeoVkX7SDy4i3XffzQHtNWk4zIx7mIbXeSJKE0svO11iOMcirtelZK9ZMRRyWJ36dp6FmUh43VDbbnZmPFRu+rTvD0qszkrsVeifJSTqWmaa8GAoFTvBRqJssqr0GbMVdxfczAVN8rBBQCCgGFgCkC6mViCpHKkOsINLx9yXr/zqW9M94OB4YX6sgDd25caaww3mqW+hffdwT8G5ckbs7UyeLvDd0moXrMlc3ylLz/C/iqv3cNg+4vRMWhT5vKKZl/Lnw120zz2c3Q2oQJu/qmM78KWZ9OdJXs1kLAC8NPa+nuVb00CCV7B3hVh5KjELCKQGuRua2Q+vTCLqiY8rDVpuRkvuJPr4F/51dNutf1+SFqh57bam0xhqm/+uqrhZfQyy67DKeeemqTt1GjcjysYBkSGHmoz0NcEkX4f3opffXVV9GnTx+MHDlSHGp8//33WL16tZBL8ugFF1zQdHj8wAMP4NFHHxVk0FtvvbWpmnnz5uHuu+8WBzNDhgwRXkZJiCEZdcuWLcKb2bXXXtvMI6osbGWcmYGdrcRRo94kWBB3HnazH6RnEeOBL4kW8v/GAwMZto3yWE5+J0ka8ie/40GV9Ehr99DfDOdMfS8PjDlGOQ5zIZFowdTWCCS5gL3SsX0gUPre2dBqd4jG5sKcn6xXjORRkqyshPZOF3GU+x0VXcG75ycbwqd71xr7kuIJpNlM7rPfupYluD4hKakteex1Qoal7Vyu1Ti/cU5JV7Lj2S5dOpjJdb6v0RGentj5RLI6P91RjfqoPeLoeO0lEaLeVUrhkc+V3MbCzTzMfv0YsMyl84pkbvcKOwNHNYad//wvwKqXLKmfy2sQSw1MkGnTheeiYvaLKYt3PP9CdP3DTZarkI440rnfYxQp7qN5cTOdiW2g7YO2EHlxlxE0jHv4dNbfmrKNHmRdkYC3P+pNMxy42SxcvwQ1Y+40rd+4ziNJVkaqdOL9OWllbmLLm7bAXgafBkzskpXkUdEQXddXl5WV7W2vVc5y67OP0IFIYgfW1CW/FFqkVteOf0PGjXBWkSqlEFAIKAQUAgqBWGwElRQCbRsBffY0EXWrNVJD+RRU7/Mb21UnO/wruWMifLsSh6DHIZNEmDCZ4o0JhV/fh/wN/7OtS6IC9eWHoGafS01lFS2+CXnbPjXNJzPoeSXQGipjM5PsswSbLumJ1LLgNpxRhaxvw53bTpsmxzSNXjw8aG+Jh1z0wNOWDoHaWx+2tfa2Fpk7MGcGoDWGTU0CakPnMageP9MW5DQoc37JJQ9XxZ9dB/+OL0U7W/uwiMZ5fp566in89a9/FQcS99xzDyZOnCgObomtMUmyKH+ScCjDpD3zzDN46KGHwDmfBNTJkyc3EUpff/11PPLII0LWueeei+OPP158d//99zcRR2+77TbxtzVr1uCKK64Q3kzpWfTMM89sOpxZvnw5SDb9+OOPMWHCBNxyyy2C1MhLWpIg6fyAdU8rW7tPbD0AgDhYkmQh4iA/PCg1knslkVSGuzPmZZ3G7/l/ian0BCv/T5mUzcMN/k6yEgmmzMc+JuGUH3m4xd9l+Dg5XjJBQpX60CuM9IhLXVm3xMYMax7oMK9bzzKSqCUx4U9iIcMJxuPBepnU2sGsh9rH9+2dQJaOXi754CL4qjZkxXvYbfvskp/SQRzl3Mp3kSK7u+3NWHn5DuAFHKchvr3RpPWlGC9Xcx3CsRa/Nm19Ld1rwHUUSUlu3vterVnctyYmge1hn1lZQzEfbSbsW85p3E+kMxnHlVXSfTr1SSY7MHeGiNblJNndzyzZWYPKiPVQyCW1m7BP4XvQYL1MwnakmTjKOo39jYUzgY3znUBqXqb/D4Fxl8XyfXAlsPkT0zJ2+8lUYA5k2HL1FQg9kvqycP6gweg3f4Hl1kgvwm48VZpVxjmK+9p0Etpp26Jtg/VwHmzL3kUT4S3XtK7PD7wijjaSLezMwoHFL+05A/UXIBIcgqoJNyQdXiSN8j3EtMpX4nTKTyjfqzD1Zs+Gne+z1POosQmRYDBo2U165LUfV/l/+LTlRUsoFFoRmHPCQDPMwtNnPxIMBs82y6e+VwgoBBQCCgGFgBkCijhqhpD6PucRaBXiKMOn6BGQCOkktDpvjvPGoDFET+C63oCewsDS6G20qcP8BQgf+kyz/vPicJwCnRgqRN0JdiB6fgAVh/yjxTgzC7HjRIecH8xJGqBC1rfVnm2f7cpFT19e9lRb9B7iJT5KVuYRkEZ118ZYB6qXzj8XWvW2FlfduL5q6DYRNSMvsS2Vh6Rsk7yhb1tAKxbgWqq11z+SOCrDxvP/JIAOHz5cHFqQfJcoSQIcDzNo7P7tb3+Lzz//XIS7P+uss8RBsSQRsvztt9+O1157Dfvss4/wJsoDPJJASSilx1FJHOX/Wf+oUaOEF1IeNktvGyTaffLJJ/j9738Phm0nwXXfffdtRnD1Ym3c2n3SikMyZdXS2xf3NLJPOA6MXk75fxlKVBJUKdRIUo0vE+8NVZJL5U9JsuRPSUiVRFTqIkOZGj2ssk5Zz4ABA8Tv9FZrDHkn9bbivUWSXyVZWpJj2dZUJFiSJqgjk/TuKvFIBrYRHzcEkmwdR0ov+wikg+hnXwtVIhUCvOyQbu94yerne1jOu1bWdlbGU9HntwDRemh6RPxEtAGa3iB+QvyMxL5r/Oj8Hrr4xP6mo6H7/qgeZf/SdXsfaRxL8v3E9wbDt7f31Iz0BYjLKlyjtrXk5pIACU1cp2XTuoFzDedFM/IzSedcy3G802ZuZV3mpu9zJUw921g673Ro9U7CNdv3OLo8XIfttQ2WoC2tWY/9l12B8LjjLOVPmSkDxFHWLy+049tngKUmEU7csK1GngMMORWo3QXMuwSo3Jiy+Yn2nXZI1+47wLmE+DlLRq1IZj+QNX1/xk9R+eYbphXbCV+fiag6cq7y4pIM12skiXLe5juf8x/XcrQf06OpXNeZgtSGMnD8kDjKRKcTTi+J6LteghbZnhZkhC+cFPNDYPHLsXoTEf4by0ULuyHSdRxqhl0ossrLQvx9hVYMLcv8gnnttLTAp6E2qsOEQFqtaZqu6zrDxXRKS2emFro1GAx2t1Kv/uJ0PdJxKPIOuzcpLycUCs0OzDnheMqr735gbf6W9wvMZKsw9WYIqe8VAgoBhYBCwCoCijhqFSmVLycR0GcfrqckW6apVXIjX/zRb1E18Q5HtXAjwI2f0SNW4LpezTcTfILHjgQWLQXG7wMES/fUpQHhabOb1V205E/I2/yBI32aF9IQDfRH5STzUAqyXMnCy+ALr25RdyKjR+GXdyJ/03sp9azvcRBqRjXezPWgRbksQoWsz+XeU7rHIyAPCrLZk0M6e43GRR5sdenSJZ3VKNkKAcsI2PVMZVmwxYyC2Kf5EOk4AlUTbrRYKnk2N4esritvAwKcEkfZdB5wcM3y2WefidDxnO9IQB02bFgTmZOHODw0/uCDD4QnUv4+a9YskcdIHCWxlESASy+9VJBDf/KTn+Diiy8WBwYk3vEQmXXxMOXXv/41Pv30U5xxxhn45S9/KQ5cmEeEHq6LhR6GLrfFtNCTyKJZjs2hiKPWBjZxd+s5lDJ4uGj8GEmmybygGkmfcgxzjFAf+VO2Qq5D4g+gWLes3+ixVeoi9UiGhpHwKvNIsoORTBu//0smj/VSD455fjjWJYnCWo+oXAqBtoPAivLYutkKacB4YSBSNhRV+93aKkCQJNUa633pvVgSNth4vo+TETesEEcDc0+MEUBdJvU+dQagJBHk6sUoZ61OXYrj2xiql+Ob9gUzglI6dEmXTPY7L0y5XVulSz+7ckmC5sW+VB7zSJDj+p99KwlDduuxk19eamYZK0R7O7LTkbdkwa/hq1jjSHR9nx+gZuj5lstuWvMe1pROSJi/W+gz1PlKUVvQBbV5ZdA1Pw5ffBoqRh8F3Z9vuY6EGTNAHOX+k/tIkUjm3PGVO53NSk+6Huh1ELBjKTDvVylzJ3pPci7gnsILgqKZqk6+5wVOkhulHYZ7LJLW5TpEXtZLtAdae8B+qF+1ylK1VtaAUlC6iaOl885AxSGPizZzrWdccxV/cjX8u762fCGYdgs6mKEMzo8cm/w/94Gco/jub49JPqeuvcZ66G3UTj8EFr+S2kFQEmG6lofakgH4YND1iNggjTIcZyqSKa1gvrhLvnba05TXDZE+RYV+DdjPPHR9QzAYzA+FQnacvjpqZlwhy8TRhrd/pft3folURE9BLu20D/w7lpjbJGm6zC+B77iXFM/Hi55UMhQCCgGFgELAxupCgaUQyDEEVq5c+dzen593omO1bS50GzqPFVVVj7/ecZXGgjt27BBGzfiNf+Hs3yB/0b8QvmF9U/bA68cC+XFe8RMQR1kg8PYpwqgfPux5FC35M/K2fQREYp5tnCSrxv3AWyc1epsAwoc3J7TG12vF+5PVep20ycsymTLgSGKP6w2zl41XshQCNhEw3hjmber2mNhuHoYobzHtsfezs81tyQuwIo26H2OSdPfoo48K0ifnbRI7x48fnzBUPWuUHjGk18dnn30Wf/nLX8QhysMPPyzmOxk+Xh6IrF69Guecc474+8yZM3HkkUe2II7ykIneSnkYddlll4mQ9jxYkaQ+HqqwbnocfeONN3DggQfizjvvFOtrkuwCb50CRC2sgYWrCLak6ZcmIHWGE+syDtGictQOPsM9wEpCqyMgiaOpiFRuleQY5bueiUQEST41Xhi0WwdlcP/IZ5SHsyopBNoTAlaJoy3C+MYdsdX1PxG1A3/aLqDjgTs/0msxiRyJSHUZI47q5naidtExDhtJEkk6w+E6VMt1MUmKdUqKMnqLpDJcJ3INmK1JtteKJ1Dm5fuez7HVxDJca7cGaT2VjlwX0Qsq10GJPOdxP8B1GccBx3mmyLLSzirXa5wnszkVfXE78rZ86EjFSNkwVO13iyhbsOoZ+CrWwle5HlrNdmiRWFjk+PTW6IcBzY+I1gF50RoU1m1FafV6jFo7K2H+ymGHIloUcKQfC4mdWAaIo01eb5c/C3z5kGN9LRfMDwDHzAYaqoCXU3tlTSdxlM8gyeheJxnxheR9zm3xXoW5J1q3bl1CD8jpIo6yjVIPr98Lgbk/EoRA2ge+G3aTIHrKaDclH14CX+U6AXFD131RPfaalHBzzuEnkZd6Y7QWr/ss2+XFv9sd79t3/guIZmpe32NLKl7+Aeq79EXh2s+cQ60DS/ueh63B8WjIKxHzb3VBj4TyCv0aaiM6JnWNRUhfHq7F4ECMHL9wWxWK8nzo1MGPPsX5WLCtCt0K87CjtgEsV9mQaQ5mckgshK3fsXXr1oZu3bpR6cRgOEc8VUnLxFEr1YdCoXmBOTMObjRCpiwS6TgclRNuDpUpA5AVaFUehYBCQCGgELCAgLqJYAEklSW7EVixYsVXgwYNGhGvJW/nWFlgedM6DeHpL3ojqlGKvFFoDFefrIKS+efDV7OlxddWyZWl75wOrcFJOJtYlQwZqxd0QuX+f3WMgQhHW7sD4WkvIBVxNNJpJKom3OS4nkwXlIZfGjbTYYAxtkeFrM9076r6vEZAes9tzwRoetFgckMe8bpflLz2jUBb8QKsSKPejGPpEfTll1/GH//4R0F6u/7663H00Uc3I23K2njAS88Y/Mm8PAz+xz/+IUinffr0EcRRGv55kMQk82/evBk///nPBSn0qquuwnHHHdeCOLphwwaceeaZgoBHD6aHHXZYM/IqD1ioL8Pav/DCCyJM/V//+ldRBw+gWxCIvIEoTooG3V8IvUMQemFXcYBUM+KitNSkhHqDgJzzcvECC4kXXEdwPWUW6tUbtJQUhUB2IGCVOFr69k+SEmDYkroBbYs4uqJ3d+iR5J5A83v3xohPP4c/EBQdmWjeyxhxlPVPT33BODtGm9Ii0whwLUj7qBUyZSLduBaUa1HxnGcxedQOcZQeOvmub/KMaKFjWsvTsZlqqUI6kxTNdTv7MJPkaOOlZtqnuFcxC4Xc2vvNglVPo8OqZ83gTv29TScadiqrGbAv/BXbUbPXKDvFmvJqGqB3PstRWauFOM4EeZleRpc9ESsWXgdUbbIqwlk+EkdJIH3ztJR1peM9WVFRIcZ3us4t6CGYic+UjLbAPQvnsPLycvHdmjVrEhLa7RBH44GXNL1knkgl+dBL+3Pxx1fBv3tZkyp1JXtj45CrRdvEuVfNtj1qJnH4IjPId5/Rw3LJhxdDzy9F1b4xknd7TUZv0BxL0pZkFw995/PQopl3WlHy9Vvw1Tg/h03WzqV99hBJdZ9fRK20QLZMCduSXTUo9PuwvbbBHN40vD/iySuS/JpMGb6HBw4cqIVCIfkyPMlccXc5NE17KxAITHMnpXlp/YVpdBFrmhrfCbODweAM08wqg0JAIaAQUAgoBCwgYOH1Y0GKyqIQaEUEJEHU6OI9s6TRWOP1gs6oOOjvniJh5zZ4IrJlffkhqNnnUlOdrHj4NBXi0tDfTAfjRiP+d9Zj4rHUiq6ZysPDW25iMxEyxhiyvr2G+c5Uv6p60oOANNzlQhiw9CAA4WmDcwa95Cmvo+lCWcm1g0Auk6iM7aR3yu7du9tpusqbAAHpEXTVqlU4//zzBbHzhBNOEOROGS7bWEwSTRcvXozXXnsNI0aMEIe/DDtPAsDf//53cegtPY7yMInvAnodOfvss4V3IXoMPeqoo1oQRzdt2iTy8LDriiuuwA9+8INm5FVJHL3hhhvwyiuvYP/998ddd90l1IsRR09qdF0TEUb1jKWWjktjVWt5IswU9xTRRpJp7ZCfZ0wtVVHsQFOGPs1F4ij7kJ7USLJoz6EL1VjOLQRIHHC7VxbEUU3DoO8NB/IJYHBDHC1990xESgd4FmEmE720qn9vRGtqUlbVoW9fDP9sCXxFRdBra6FHo0BBgXj/MmWOOOr9ZWw7GHM9Q/KIurxnBzX7eekZu7X2uCTfcI8t14HS87f9VmRHCT6bXDNLUlZ2aOVMC9pN+fzxsj33E7Rncj1DL8hcm3FNY4cg60yL5qXiCcfUL5lnZlmytYmj1MMr+74XGCaSUd1vPBo67+VYvF4wCFrpQY7LmxU07gWa5V35b2DF894TSH35CB/2rBjjglT54TXApoVJ1UwHcTSd45YkXJJxjYnPEZ952gCkrWnjxo0JL725IY7KOlOFsPc60kSi568qsA+KqldDa4itq5olkqHzgjFnLlx/GU/q5XmYL19EDqQXU6Z0jAGz5yKbvjeOKceeRmWDdjyaOZ9DBhCLVnyIvPDWtMJa1+cY1A4927M6SCCtjuiIZspupgOTu8VI53ZS3AWctZqmVeu6PsyODKt5NU2r0XW9MBgMesqxib76o6hWu8tcZmO0Bq/rt9p+lU8hoBBQCCgE2iYC5i+gttlu1ao2goA+e5oeCx0J1JYMihYe+aDf6o0c7yHw3tAtCURWbtYn2pxGgoNQNfFPpk31yrDU0GN/VI+63LS+ZBkCc08w3bBxg8zQovTcVDHlb47raqsFVcj6ttqz7aNd0ljKQxySetpj4gEQjdU0hslwRu0RB9Xm7ECAB2Y8kGTKVRIVdU/nYUh29FTmtOCBFg9ueZDL8PALFizAoEGDcO+994rDXmOoeM5lJG/yJz19Mlz8AQccgIMOOgg333yzOBh+6KGHsPfee4s5nzJ5oE/5H330kZDPsgxrP378+BbEUR4U/PKXv8Q333wjPI+ee+65gnhPHaSe/P+ll16KTz75BD/60Y8EwZSJdeVvnBsDrr4S2PIxsPmTzAFpu6YY27S9HxTZhs1mAY4/ScDI5TmPh7F8vrItFK3N7lDZ2wECJI2SjMN5340nOelx1Iw86pQ4WvzxFfDv/rapR3JlLrZCHGWjBv7nFQSnH9HUvmhVFSobPZWS6Md3ZqpIOIG5J8ZIDS5T3cBTUTvgFJdSnBW34+nRWQ2qFBHgxQY5nloDEWPo8Wz2PGqGDde3fDZJuudaOdcT3wVcu/N9IBP3EFyTZSosfSIMm7xPNn7J/UoqwnE27Dld2/fT4DHOiG3VwMmIBJ1f5tTyy6EHj0rrkGe/G8ed9JKJ/54BVG7wrO6GrhNQPfZaIa+J2L7uLeDbfwKhNQnrkesPqSPnU675OS75e7YlaeOVOvKnUU9J3GS0ESMJvmld50GD4omjsj85d8o6XRMQG/W0cq7lpkmRsqGo2u9WNyJyvqxxTJGE7Cptf9RVcSeFi1Z9hLzdqTwYa0BeEaA1vtsjtUC0PnVVJBf7Y6HnRd5IbVrsRqsr6rC5xoLnUSfAxJXxa8B+XewTR2kHSXAJjKHdCGgsxIJHKV2ETf0/RzVEO3T2+6pNPF0LE6EGbcYcxfHxqE+VGIWAQkAhoBBofo9J4aEQyCkE9BenNXcNlMx7TwZb5bXXURrNaEDjoV8qY2Dh1w8gf8ObLVpqhTha+OXdyN80zzOUnB6iWDVuSfncjIenqVBm8R1HA4gkm7kJ1+HZgFCCFAI2EGgrIbFtNLlFVh42KC9hbhBUZb1EQHqy9jJ8l5f6JZPFizckMaqUHgSkJ88nnngC9913nzisOuuss3DhhReKA18ZxpFrV37obfSaa64RpM6ZM2di2LBhgsy5bNkyEeb+hz/8oSjDDw/pWIaeSCmfpFKSUnnQTy+ljzzyCKZOnSrCz3PNw+8ee+wxTJkyBbfccosg3bMefkdZK1euxOWXXw56Mbn11ltFWSah467l4vf8/Dygdjfw+V+Ayu/TA5pHUp2usz2qvs2LaStkeXYU1xN8btqCJ7I2P/DaeQN5WC89/TqFwkgwKBg7Dn3emJNQlBXiqFZfgfz1b5iq0tDjQKChGjzU81V/j/C0F03LZDqDVeKor7gYvoICDHj6OZQedLBQ0xjBRJIq99r5crMmSK/YXhFHd3U7Ev4xF2QaJlVfO0PAGOLWK7JQpiGUIYytOBnItG526uPcwr0D1+28vENCmVsP1HbqN8vLdaH8SLKZF4Rj2vmZKNPsko9dMqpj4po4U0kzaxRA5YjDEC0oNYM++fe+UqBT2iMPN9Uv9gb5iBG5nBJH42HVfAhPe6FZG4UXxTw9Vg9TpCa2VzV+ygZCn3BlU7j3RCBlyzmAMSIa9Uw21yZzfpEu4qjx8oARP6/eBaXzzoBWH3I+vlOUjBb3QuUB96ZFdq4IpR1Kep8maVTanZzqr297lHfO3CWb02bpl29Cq69NXGeHMmDvY4Hg3oAvL5andhewbg6w7YvEZTqPBPpOBwq7xL7npeitnyE85Bfu2pWi9Fe7axCuj0pfTmmpxylxNJEykuAZCoW8DjMkHvZgMFjmJQgtOA8mwo1RWL3UQ8lSCCgEFAIKgfaJgNulUftETbU6KxCIvHpy1Fe7vdXHsO4rgBaNLfh1fyEqDn3aU3xoUOKmSBKqEgkvfe8caLXbW3xl5XC59J3TYyExvEr+AoQPfcaSNEkWJW4ajSImqYk0OueEppxW2mgmt619r0LWt7UebR/taQvhYb3oKc759LhEg5hKCoHWRoDeRnlYwkM8GbK0tXWyUr/yGmUFJed5pFdQ3uan59B3331XkNNIBp02bVqzCyz0HDpr1ixB3Jw+fTquu+46cdh1xx134LnnnhPE0DvvvBM9evRoUojeQUkwpVeq0047Deeff74oc//99+PRRx9tRhxlXhJD+f3FF1+MY489tukwjQRiejp99dVXhVdU/s7DWR6okXi6atli5OX5ceHPf4zxo4cBi+8Bdq1wDkzaS3of3SDtKudYBTL0Xa6R5RPBzMM0ztu5TirJsSGk1G0lBIwEAxqIBm5qaRuhal4SR5s1VfMjPO35Vmp98mqtEkcpoXjf/TB03vtCmJE0yv/LddXen59nqGzPO8kr4mhdn6NRO/ScrMNRKdT2EJDkUS9IgK2BjnwmWXeuvuelowQjflzPZxNxVOrGPTH3P5I86pacR2+xkvBk1n/MS6zMCKZS1+ZOGVIxmuRxitc8mtRPRHj0UYCfTEyLSafjvTzovhIgrytQGrvckKnURDTf/iWiH90MX4278NKRTiNRNeGmhOpzH0J7vlYXAgpS85DkZU2OSdpSm7yiNl6QdOKJkTZIjnOuAdwkaUOiDOpZW1ub1FOv0Q5sXHukgzjqX7USxWPGgl7VZar8aCF8+0207a01iVdDpIs4avRO66Zv2kJZSf51baPc/W+gYadjSMiz1zQ/dmjHoJP+BjQkIYPG1RBY9FLyOvtMAwb9CPX1DaiorBK2qkBpCRBeDyy+G2iI87CaVwyMuQgI9kcoHDvbDQZKocOPqvxy2+PaDhhLd9ciXO8+2kCyOvmGmtTVvsfRZPJIHg2FQt8AGGKnnanyapq2JBAIjPZKnpRjjziqPI56jb+SpxBQCCgE2jsCrU66a+8doNrvDoGGV06M+ut2pn8cN94GLVz2IPK2foRIpxHI2zRf3P4KH/YcSt86FRWHWSNL2m0xwxbTANC5c+ekRZPdKLZKqiz+7Hr4d30FRD0KN5CCPFoy/1z4arYhWtIbPpshXtiegmV/Q4f1rzVhYbWNdnHP9fwqZH2u92D701/eHG4LZA03vcdDIB6WGA2/buSpsgoBNwjIkGluD8fc6GC3LMNLM4wgk9lBnF3ZKv8eBKTX0bVr1wryKL2Kct4aPXo0Ro4cKQjHy5cvx5dffimImvvuu68glvbt21cI4fr2pptuwvz58zFgwAAcd9xx4pLUqlWrMHfuXLAfDz74YEEKlZen6HFUEkfpPVSGtHzmmWcEqZR1HnLIIRg1apQgnS5cuBBLly4V3mevuuoqTJo0SdRNwiZxkgAAIABJREFUfa699lq8Ped1dMjvgFl/ui4niKO6vwAVFi9nqbHqDIFc9bKcrLW8jMJn1U0IcGdIqlIKAW8Q+O7gA1D7Lc/4YvEFE9FbNJ8Pelx41vz+/dFvwactlDCPcuKQSOPLR/iwZ71ptIdSnBBHE+3FuD/pueoeFIWX7tEukRWOHSQ7yYGVrr73EagZfqGHCChRCoHECOTiHke2pKKiohmxi2uX+Pc83/98lrkGKCvz1BGWZ0PK2I5c2bN5NW5IBiXpyYrHUbuAB/53gkfxBW260bOoaHjccRZzNmbzFQCdfmKvjEe5ZX8b34vm64iWleu+Doh02xfVo35nWTMSKkkk5U9JWpZkURIxE4WlNzqRYOh6aRMxq5TlWJe0QZqRPc3kSbKtVRuSJJoa868ZOxINm0zCNJspYvhe8/sxNhQjxC4/choq5r+351ufD4M2mhOCeSmVOhoT7Q/xkW6cjBHTpmhaVnq2N9U7DRkKCwvFeGXis8ALILbTzn8CjU6AbJdtLLA1eoz4jc9NwPclCvTVlkSVfvE6tEiS0PMDjgX6H4X/vDYXz//nDXTqWIYLfn4qRgzZG1jyALD9y+Z10Nvo6AuwbMVa/O3xZwXR9PwzT0W/UVPF859onrCkpIVMn+6oRn10z87MqzeGMaDoZA+Jo2ySMbT87t27/6dp2nQLTU2aRdf1qrKyshI3MhKVtUIc1TuUQavbHRuDM+Y62HV5rbWSpxBQCCgEFAJtBQH1UmkrPdlO26G/OF1PfHyQHkCMJEWxEczAxk0SIFIZ0pJtSp2QKh2HtYmDPL7uwNwZjTmcd5nuL4IWiW30o6V94aveDETr1OY5wXA33tq1aqxJz1OjpCoErCGQq54NrbXOei4ezHbs2LHJEGa9pMrZnhFIl4fNXPXGQzxoTOazpFJ6EKCBXHolWbFiBV577TVBAt2wYYM4qGbivF5eXo4DDzwQJ598siDFy8MWHrJ89913ePzxx7FkyRLhzYyed3gw1rNnT0ycOBE//elPBfmXBm+ua5588kkRvn7cuHEi7Lw8cOXPF198URBOSWSVHlY4fkliPfroowWhlPl4uEC9r776anz84bvo0rkjrv3thblBHC3sioopf0tPhyqpAgF5EOXag0mW4MnxThI1DzT5zKmkEMg1BEgcrWskjtrVfVCc19HAWycC0fR4xslWYr8T4mjDzh2ozmvuDY4ktPKVdzcnjlrpEOPpr4X89T2nombkr0xzJvP0ZVpQZVAINCKQyxdFZFQqkmW4XklkK07X3tCrAUSP6PQuKPcM7Y046hWOieSYeda2XLdXLKC4CivGHgNd41UQ80Rvfrq/E1B2rHnmNOSQkQgommczTFxXd/zmbpTsXtRUo17QCdFIPfyM5iZOWjVES/ujctKdadAqtUgjqY7zA+cJkkgTJebl/iDZpXX5fLIsfzcSV5NpYTyLsBP+nRdF4y+ueOl1lPqO/n4r/MEyfNG7ByK7WnqaLDnyB+j5+FOmfcY1CDHlvMW5lhhSd6PDl3SQR52c8Zk2JscySDI31abtyIlnXex8Boi686rL+iVxlL939c+BpptHUmTewKKXk1yFA1A2EBh7CVas2YgLLrseu0Nh/PKcn+LMn8wA1r8DLI+7pDboRKDPYXjiX/8Rn1EjhuD2G69GtLSfZeK40yGwcHsVGs1+TkUkLNe1IA+DAumLwBZPHgUwUdO0oNNGGOU5lWEsZ4U0Kt5J02eLYjzH105QxFEvsFcyFAIKAYWAQiCGgCKOqpGQswhYXUh52sBGD6OeyjQRJsP3JCMSFSz/BzqsjS0WWyb7IS292txGyobAv/tbz6CKFnSFr3Zbkzy1YTaHVoWsN8dI5cgeBKSXXDs347NHe+80ofcJGqilhz3vJCtJbRmBdB0OynEYH7K0LWOp2mYdASN5lKXWr1+PBQsWiPDYXL/26tULI0aMQO/evcWBFEmj8uBKkk6Z7+uvv8Y333wDeh4i2XT8+PEihD0TyzAP50WSUjnW6VWJ3/M7HohRFhO9mNLD6caNG8X/+/XrJ0imlCk9p/DwjO+bdSsWI7RtozjoGTpoADr4IrFQ9eG11gHIcM5IcDCqJt6e4VrbV3XyEovjg6gshIvecZjiveFkoapKJYVAUgS2XXc1ar/9FjXvvwc9zttTKtgkebTg20fQ4Tse1KYn6XnFqJhqTjZIT+3JpdohjlLK4Df+h9KDDmlxGM91YPf30+/xraHHgage9VtTmLgWyBWimWljPMzghmQTT7T2UK2sFGUkN0lCWFYqGqcUn0Wus83Cue/evVsQxrLtOeFaX3pBZB/YCcGeqf4hvtwrJEpeeRxNZ1tK5p/nOpy60M8m8d9qmypGHA69oMha9i5nWcvncS4jOU2K5vNE0jbHLy8ncs9Q8uHF8FWsR/jw2WKPyjHdpUsXj7WxL05e/jXqzstkxiTtr/Jv3FdLT6aJ2m8sa9wnEQcmeaGTl0Dls83n3WqSdidpD/7+rNNR+fqeaHNW5aTKN/Kr5ejQrx+WjhiMurWJ9/xaUREGrl5vuToSiSW2xvnWq7O1ZriXDUXVfrda1q2tZTSSoh07SAm9BtRv9gQaHT7U6uUI6+PRzfeKZZmF6xYjf9t3ifP7C4AxFyMa6I/f/f52zF/wKcbsMwyzbv89OtRvAxbdBdQ3Plf5JcDYS1HXoTsuufImrF67HuefeQr+7ycXCpubtLvRDmf0JmwkhFtWOkHGhduqEkaCkFl16NAcUE+89jKaqo3xpM9QKJQouEVKmLwkjjrhOjT0mIL8A/+gOD5uBrMqqxBQCCgEFALNEFAvFTUgchYB/YVpXIFmPLUGYZHGCR6YJwoxVPLBL+Grih2QJ0riluvku0xxKvj20cbDFNtrZFPZbjM0dJuI6jFXITCHXkt1kJRatd9tbsW2i/IqZH276OY20UhpKKQhNtmN+DbRUJNG0LhKw2M2GJzbA95tqY0yJKGXB4TyubTjLaItYaraYg0Bki95SMRPwrVoNCpInsbQbjReMz/L8nApPvHwSZZhXl6GMeajwZsHeNJLqZQVL4f5KIf5KJP5BGm1agO0SFUse0MtsPljYOULQLR5+DlrCGQmV0P3A1A92nqIw8xo1bZqaYvEUfYQD7PlIXfb6jHVmvaKwNZrr8Luhx8ybb4kw5UsuBS+ivRdDNDzg6g45HFTfTKdwS5xtGT/AzBkzjtNakoCB/cmXd87Ne3qN3TbD9VjrjatJ10XpkwrzuIMq4YNQjSBBzWrKrc34ihxyYULchzrJHFJIiMvSdE2HB+a3mo/t1Y+aePgupxremJPwhXX6EYvfa2ln7HeVPOLkVCXrYTj4k+ugn/XsmyAMqEOVYP2RyTQLbV+mh/I7w0EpmWkHUaicKJ9KZXgPnLNmjXi2eMYTjRmuGc1I3VnpEGA2GPLi5qJLsRJcmmyi/vSEynxkKQz/pQRDLgP5/9lyPD4dtkl9hmJrOG5c1C7ckWTyMqPP8KOfz7pGrphH36MotFjsGzyvqhe8kVKeXbfidLzKC/qFX9yLfy7lrrWN5GA1jiTTEtDbArluJMkZVfOJrY9IqJHeppSkOwDd18Tqy8aRfjXfxTVFn87HzX9x6Nk6ZzEavT/ITDgGLz48n9x132Piefsgbv+0Biu/kFg+5JYucYw9Uu/WYULL5uJQGkJHrjrRvQYPAm8PMJnMxEJXHoOlpewnWKxYFujLc1MgA3v1T4NmNil2Eyil9+/C+CbYDB4HoWGw+H/6bpuK3y9pmk1gUDA4m0Ic9XtkkcbuoyHv/K7Bt8P/9U8XIR5VSqHQkAhoBBQCCgEEiLg8UpJoawQyBwCdhdSXmnWGps0eqBLdhNb3mLU8wOxMO4JD7zNPY+Wvn0qtEjzG6heYeZKTgIvr0Wf34rqMVe6EtteCquQ9e2lp3O/nfLgJlsN8JlCmAYeGsKyxeCcqXarerxBgOsFrw7fSLCjobHRgOaNgkpKziPAA+tkxHaOmXiPBjxk4ydZYn55IMXfjWHwjGWMcuXf4+VSjvFwSxrF470qUFbxl3+Gr/r7mCgSRys3Anp6Qhh71el1/Y5H7eAzvBKn5CRAIBc8STnpOLW2cIKaKpMLCKws72Li7QYY/folyNu+OK3NYZjaioMeSWsdToTbJY6yjuJx49Hrpj8iMPUwUSXJIbzYxwtKe38uzlXtJRte6xo6j0H1+Jmm8mWYWHqfUlEaYnC58TbK8nZJMqadlAMZJHHKLsEpvmnp9IBrlM2QvPzkkp1AhqQnZnxeiblMJI6S0JZtHtElcZR6xl/INNpX5SU2zpGZSNz3JCM1GusvXHIn8je/541KNgg/Vius3WsU6roNMM+eAW+jxJNr//hQ7TJShdxr8rljP6fyxEkP/5xLvLzEaw5S6hzx45Xt4TNHPaWdx25kGXnJjhhJ3ChTjk158dN4YdRqOzhH+Cor4O/YqUWRyM4dWPXjk1HxHnleztKgN/6HwEGHYPmR01AxP/UzwqHv0zQM/H5P5DvOZxwLJDGyfdKzKrWR9oa9v7gwrTaF1jiTdIa2t6Xk+5pjmP3gOG1/FJBzC39PYyp+7m/wr18tatBLgqg4L3aOWbz8A/gr9oyrFioE+wNjLsG6zTsFIXTTlq248Oc/wdmnn9g8XP3gk4C9DsXfn3geTz33EiZOGI3r/3iPGIt8Jkkc5+98p23evFk8r3x+GbmHpFJ+x7MHJ88qdbZMHLWMsYbJXT3jX1quVWaUnkPD4XC1ruuFNgTUB4PBWAgkl0lwHXx5Fi+zN99gaTNUuHqX8KviCgGFgEJAIdCIgCKOqqGQswhI9/GBuTO4Q8tYO1pjkyY3p3YMEM3CYogn3Y/wtOeT4pSOMBpuOyVa2B2VUx50K6bdl1ch69v9EMh6AGi0oJGQqT0TR2VIOXqXlqGXs77zlIJtFgGOQb4/aFC0E2aszQKiGgZ5IEYo7KxJsxG60vfOhla7IxtVS6pTa+xBcgogD5SV3m5ceTLxQI90iCDpS4TVTBJ+NR11KpkKgXQj8P1pP0blnP+mrGbckwenWw1EC7uhcoq5B9S0KxJXgRPiqBQx4Onn0PG4/xNkGXoc5cFzjDiqxbwn6ckvhThtZ6TTSFRNuMlp8XZbbtM5Z6LilZddtd+MONoWvbwa7WRObRASl3SFqDbizvd4PPnSVaensTD3jiSkSaJKorUHCeD8PlFkrTSq5lp0PHnQNZHJRCPOvySrWSUlFqx6Gh1WPeu6nekUUDXkQERKmod013yF0BsdYWhFg6EXT06pAp9ZYkNbhZN9qdEGyYqMUY94WUIm1sP/J/I0alSQ70ra85zokk6sJdEzWR12I8sYLxdTZiJvpm7aw7mUdijiKcmYfOb499rl32LZgZMQdUgcHPTK6wgcOg0rZ/wfQm++bklNvhupBy/Pxl9G5bzGZ5N/777mIZTu+kQskdKZoqV9UDn5L+mswrbsxTurUR/VsV+aPEWmzdNzGomjhW8+h/yvFjVhqZcGUXHulSj5+i34ahpDzSdDmsTB0RdB7zgY1950N+bM+wCjRw7FvX+6vjFc/d2APx8YdSFq87vh4ituxPoNm3Demafi2FP3XPD65ptv8M9//hOLFy9uZs8dPnw4Dj/8cBxzzDHiuZJRfOx2vNfE0Q4+DeM7tx5xtLH9m4PBYHkoFKLL44FWMPEqVH3kv2dV+Cq+K7FSZ3yeaGHXiP+H/8pzUlaVUQgoBBQCCgGFQDwCaV7OKsAVAulDQBJHiz+5Gv5dX6evIoNkPa8UFVOfyEhdxkq4CaWR0CqZqPDr+5C/4X8t9Ex24Fz0xW3I27wg7RtcJ8CpQ3InqLUso0LWe4OjkpIeBHgAQsNtuo3u6dHeG6k8OKHRlQbpZOGevKlJSVEIWENAPZfWcGpvuegdiId02XYoZrcfAm+dAkQz4yHIrm7J8qs1sVdIJpcjvZlIolT6a8xcDTzY5OFwrj+7mUNM1ZQrCKw7/FDUpgg52uvk/ug4qRsKeqTvMDJa3AuVB9ybdZB5QRyV3oi+/77RS3djK5u8jzY5vIl3LWrD1ShlakAkOARV+92WdThmu0JuvY2yfVaJo6Krsigcs9u+kR5rnb73aaelvTZdxFG2j4Qlrk9IYMt2b6OSzEe9zS6r0P5B3Gj/cJtag9gsyUxeE+fisWDbSKRjfVbtRN45hrA5j1vsyIoxP0TUVwiGJdY7n26xVPNsqTzDmgmUdg7mC789F76JkxNGyJBOPMxIo7I+6sTIHFY8w5rp6MX38mI65zmeJ5H0aYzO4XTeowzhHdTnS+sFY+ldnFj0799f1LfzX09j7QXnQnfg6Xf0+k3wd+qML/fui/rNm0whpouavVavF/sn6WGV3kY7duzYVJZ93n/JJfBF95CNTQW7zOCVTYCXgtkutxGLFmyrpk9N0Sq/Bs8JpGnZn+96CYhsd9kTqYuXzpoJrb4udtmK0RQv+QMCi1+25vyo7+HAwBPw6n/fwe33PCzmp/v+PBOjhg8CljwI5BUAw8/Ekq9X4KLf3YBuXTvjz395EH369BFKffXVV/jzn/+MtWvXYujQoejXr5/4+4YNG/Dtt9+Kddxpp52GU089VZxDOPGcvXBbVcqoD6nRaflumdw1oyHqk6oniaCSd9C47t2g63rvBIX0YDDo82og6S9O1+WzlFSmuLzX3IGW8jbqVQ8oOQoBhYBCQCEg3nsKBoVAriJgXMB5ZxRJgYYOhA+f3WpwcTNKI5Fxg5pMmdJ3z4JWuyvpE27cZBYuexA1w85HYM6Mpo1e0kamIUyNJUB9HRA+7F+WsqpMiRFQIevVyMhmBCSx2W2YuGxuYyrdaLCjsSbbD4JyFV+ltzME2mrIZmdoqFJGBNIZkjNTSGc6YoH7dmkIT3/RvRglISUC8mCK5GgnByjZDq/0lkMyBw+MeIAsP/FhOrO9LUo/hUAiBFIR6MY+NgVanmdne3HVa9B9+d51Sl4hKg5+3LU8J8TR3j/dGxueWgXpcVQqQe+BRvIo7Qv9F53jWsdEApyQIujh0BgGOy2KZalQt8RRmvkGb0pNoODaj+8OYkwyjxW7ZJbC1Uwtud/J9gus1I/v8Gy8/EHdSBglyVwSymQYbDMbCNcgXhBHWQ9tKpkMe2+XzLT12qvQsH4d6jdsgL5tKxp27YJOz5aNBBCtqAgDV68XTiPMSLdmz1ZGzkjMlEjxfbS4NyoPmOVYgpE0SiF8Lkjo44djimta2te4npfh5mVlRg+c2x/9O7676ELxVTx5XpIurZJGKWPLli1iDFol+DoGwGJB4kQsEnlllX+3KKrVsu3YEYsQQg/R5eXl4vdoVZUgkO7419OWQtf7iotRtM8oDHn7PdStW4elwyw5EhR15U05GCX3P5Rw7uWF2t4fnZFxbJyskRIpaXyvO21EMq+TXpIA7c61ltqSRm+jxvpJHq24aCZ0+KB1iY0VS/Nz6V7A2EuxaWcVLr78Bqxeux7nn3kqzj3j5Fi4+vwSoMd+ePgfz+Efz/wbBx+wH6696U5xyYDnKrfddhvmzp2LcePG4Te/+Q169uwp6ua7+sEHH8Ts2bMxbNgw3HnnneJ9Yzdc/fJQLbbXRSxBbZaJ5BReIkiXx1qz+hN8Hw0Gg/5wOFyl67q4dahp2ju6rk9NIoss9HK3nkf1fx+hI2qOaX2PKcjfPH+PKj4/tOP/qzg+DjpaFVEIKAQUAgqBxAiol4oaGTmLQDPi6NwfpSVUVjw4DV33RfXYa1oFMxrBaPDg7VWribciO31xPQoqV5oUMbtFHMcYTZTdTIRVpRPla2XSrhvVs6ms8VY1D37sbgyzqS1Kl7aFQFsnaqTqLelp1M7c3rZ6X7UmWxFIi4E2Wxur9Go3CATeOinW1khDjl2hVMTRTAxSOe8xJKUxZGUm6s5EHWwTD8K5p+SBMT/yd9af6P/Sww6/50F4roWUzQSuqo7sQWD1hNGIbNjQQqGxjx8k/lb7fTUK97Ln0YYH9IH/nQC9oAxa3e6MNFYv7IqKKX9zXZcT4uiQ68dCj+jwdeoF/96TkDdgMvyDDxO6kGTAC39NpDAeXn90k7fvU38Bwoc+Y6vtkkTUljxhSrxJlklFrFt74ETUrzSz95nDaeZx1FxCbuaQ732+H43hqbOxNRznJOxmCymN9kSSUPhThq+mzdFKIuGKF3Ry9eIsn0sSdJi+PvgANGzehMjOnUB1NfRoVPzdlolc0zDo+21iTUaCsFuvlZaISVY6Km3OI9zta7iWJRFKXnpK5uGTa1heKpBJXljn/zfO/D02/+nWpu+0vDwMXL9ZzAMsQ5mcH2Q/m8HFMxtpY88WgrccS2a6Z/P3JI7SIybx5fzHPpH9XbPsa3w9YUxC9Tv06YPuF1+K4BE/QMHgwU15dr/8EladeqLlJmvFJejxxVcJL6Z49pxZ1iaW0as1IknqbubgBVurEq//NGCyR2HrjU5QnHrITQhvhoijeyYYP9D5Z+K/xR9fAf/ub1P3uuYHRl0AdBmJG26/F6+8+bYIVz/rT79HYcMOwF+IGq0YF19+IzZ+vwW/vOAcTD/mZCGTOL300kv4+uuvceyxx2LChAnN6vr0008FmZTP01133YW99tpLXFjg+5vvNitpya4aVDbE3nXeJA2Tu6YvMoRNHSPBYFCEfW/kHnwYDAYPkDJCoVC9rus1mqaVNv7tT8Fg8PJQKLQ0GAyOtFlXU/bIG6dX+2q2FAruwegrmokxzjViXzrnhKbvw9NnLwgGg/s7rVeVUwgoBBQCCgGFQDwCijiqxkTOImAkjrIRgYyQR90ZN9yAzfCCNF50797dtpiS9y+Er3pTzNt9Tj71rYe7bbCzvIAKWZ/lHdRO1ZMh4kh2j/cI0JYhoVGahy30SkDvCCopBLIJAflctlUCVTZhrXTJHAKl886AVh/KXIWe1aTWwp5BmUKQnPfa4wUrrr944E0PTZI0ywN3/p0/+Xcmo4ciGe6Sf8ukl69MjAVVR+4ikMj74si7JyG/UwEipT2RV/29sItEygYDmq/x8HZPyD+9oAsqDnpYHMpFOg5D1b63NIFRsvAy8Xu0oDOqx15rzWuQAyijxb1QecC9Dko2L+KUOFoyOC509NhfAQOOTagP9zKBjS8DXz1irq+0RTWPsJi0nFdetcwVy84cVjy8Ly/v4trEx24ZaOJxNDsRcq+VfO/T3irfc+6leiuBhA7aCviOpj2P3sEykSQhO1F9JKYQL+pFDO3YMqQNxI4nx0y0104dRuLoopIYgdRp4vNXPP0I9HzyaWHzJz5uyFzUo7UIbVYw0H0dsHrULMfec0mGZNjy+NSwZQsq3p+Pqk8/Qd2Gdeh59XUoGDxErGP57JBwLdawkQjWnnMmdj7bMqqZf8AAlL70uiBPOfGESw+nJEWTSM21s7ocbmVEWMvDeZCYMnEe7NGjh/j9m4MPEH0uU4e+fQVhtNsvLmr6m15fj+ovl4hPzZdLsGXWX6xV2pgr2cWK1nzOWnt9ZBamvFthHgaWupsbZV9zvxlPArfVgUkyazuegK7Xp/2gVFwi8HcBOh7XpIml6De9DwGGnIK58z7EzX++H/X1DYI4OmYk9y9+LPnqW0Ec7dO7HLfeeZ8gWHMPz/mL72T+znc1nxcmrtc5f37wwQd44IEHxBz3pz/9CcOHDxfEUa6DSJTnO90sEsmnO6pRH7W4mLfYWfk+DSV+DcPKrF1AsSjWabYm8qhRwO7du+8vKyuLuan2OIVCoecB/CiRWF5gbFrsG0PV64D2o7k5edLvMXxKnEJAIaAQUAh4iIB6sXgIphKVWQTiiaMl7/8CPh4CpDM58H7glTrcJHEh79a4VvLBL+Gr2uiVWmmT09qb4LQ1rJUFq5D1rdwBqvoWCNCgIQ8jaMhoT4lGGxqwnRil2xNOqq2tg0B7JXS3Dtqq1kwh0JoHPG7bqNbGbhE0L6/mPXOMeABlJNZyjyoPcp0etJvXqnIoBKwjkCpsNw//A3NmNArTIefV4k+vg3/X14AegSSOWqmx9L1zoNVut+lazlxyNDAAlZPuNM9oksMz4qi/AJjW6AG1Zgew4nlg4AlAV4Onr13LgS8fBLYuTq2VzcvM2f7uo+c7Js6NmfYyt+36a7HrwftdjxMKaI8eRyX5Lx2EFE86pVGIJHCSjEbbAdcqBd88DK0uJC5DVY+f6WV1QhYJcCQxyku98R4dZYj5ZJ4eUynE9uT6esEY7nz5Dw5HxXvzXPWBfP7oVVFi60ZgWvY70oWqPx+I1sccU5CMNH22+LmnTg3QdPF9tLgnfFXNz2l2d5uO7b1OdjRf8kyEXvJ4WYnPLccpE0nMHKvrj/kBaj75WPytePwEDJnzDjSDB73alSsFabTyo4VJ4fX36oUBny1xDL8kOPJZpa4quUfA6M1VSqOXRJLcdr34Alaf/mN06NcvRhi98JdNFe54+ilsuecuVC/5wpUSijjaHL5FO6pRa0IaLM7zYXRH9wRA41ybNs/gO56MzWnpZEnQg2ijx1GJpuk8XVwOjPs1tldE8Ksrb8Ky5atw3hmn4LwzTxEi/vb4s/j7k8/jB4cfiutuvEPMg5IkL9/Na9aswZIlS7Bs2TLxTic5lDguWLBAENvvuOMOQRzlhQXpsIikUXr2TeV91Iw47OyBi71kJnctxkfbqzGxS2YuyZjoukTX9f6apgWM+dyGpU9UZygUWgBgUjJ9Yhcah8f2q41Jm6FIo87GmiqlEFAIKAQUAqkQSOeSSCGvEEgrAvHEUVZmuug2asSbirylY0iJjBrNMjQaufX8UlQc8kRa25dIOA1sXhofAm+dAkTrMt6OpBW2IjE3e0BIvyYqZH36MVY1WEdAjsdsP7Cx3iJrOXnISKOO8kJgDS+VK7MIGC8ZtDdCd2aRVrVlGgFbe4VMK5dy156H8LTnskmjNqmLJI6qec9+98pD3bYWKto+EqpEJhAwnRXcAAAgAElEQVRYM2o4+i/Zc3BmrHNleRfJZ2mhihk5rmjJHage9VvLTQi8dRIQbbCc32rGeE+nVsvF5/OMOJpIAYbQlMTRjo1hYN86H9i9Shz87kmNdjeHjonq+s9A7aDTnUKQ1nIMoSu9VGaaNMqGOenfZICYPRtpBbKVhBsvsGbK03jBiieg1e2CVh+OET8bKsUHDTXQ6Pksfj6RROtkcc91IHx4jLjnVdq1a1eT1zISommn8Wp8c63AlMteyo1Epro1a7D2/LNRMf89R/B3GD0G+b16oedjT4ryxIf78LKyMkfyZCFL3uys1sCxFwUiwYGomnRHU6niz36PqvE3JJRSOu/0pjOT0vnnQqvZ1pRv1ZiHxO9Ox5SMokVbGp/b+PTd1CmoWxZbH3Q8YQZKD5iCwhEjgGgUa84+Cw1bNpu2vNOlv0GXK682zZcog/Q66rR9jiptB4UkgV6eiZE0Kolt9Rs2IL937yYUBGH0L3ej+ovPXSFTevwMlD/QeGkmgaTWtCvo+QFUHPIPV+1zUvjbcC121MaiUKRKPg2Y6FG4epIYub/keovkxnQlbecz0KMt5xRP6ktAHDUNWc8z65HnAt3G4ra7/4bn/vM6xuwzTHgdpffRX115MzZu2oLfXHEdpk2bJi4wESc+IySJvvzyy3j33XexZcsW8feRI0diwIABojmPPfaYuIRy++23NxFHpXdm2kGINS8x8F2U6ILIgm3p6gfD7TIdmNyt2BP4MyFE1/XvysrK+jmta/fu3Ws1TeubqDzf6dGiclQecJ/4uvTdn0Or3YlocXdUHvggnZEojo9T4FU5hYBCQCGgEGiBgHqpqEGRkwiEw+H7dV2/IF55q4b7SOdRwsDRtMnTfAhPe0GIs7rxayg/CNX7xEKVZSpJA55XBghrbdUAnz/WRD0a+6QpRQN7o3LSn9MkXYk1IqBC1qvxkC0IFBcXC4NEMsNvtujppR7SmEwjDA2eKikEsg0BGhtJ6m4rhG5691Uk7WwbZa2jT/EnVzd6lUt7VDJPG6jnB1FxyOOeylTCmiOgCPPuRwQP8HlQxcT1nQyN516ykqAQaI5AKq+iqbBKFzlO2FWSEbscdF5D57GoHn+9g5LNizghFg65fixahKpPpcmoC4FBPwLWzQE+udW1zvECstnjKOc7znutRZh3+hzEY9yeQ9VLuxgJE5WVla7Hb2Auo4zSbkpRNt3rOqzdq2dEjmfp8dJO+HmrqtMbo9sw7FbrSmc+EtZk6PN1v7oI2x6OkSHtpvh3Ei8Xcyy6JdaWvnUKNI+cRHg1vozYkATodN60YsteM3EcGr77zm53CPJhv0/deacksY1ziVfnNrYb0UYLSE+uctwY922yybQp80LHhr37AI1h7Z3CEfjRSehx7wMpizedqTUR/PMA3fvLRC2U0IDwNG8vDFjFyQ5hkJ4j3SbpGZxy+I6SUS7cyk1Zfudz0CMV8b6GHFepaX7oHfoDpQe3kGFK8i/fHxh+Ot5f+BmuvekuNDREBHG0sqoaV868AwP37o9b7virmG94zsDzBT4Hd911F9566y1B/Dz66KNxxBFHoLy8XNT/7bff4uKLLxbE69tuu60ZcVQqSK+kkkDKyxIk7xrTgu1Vze+IOUYnRUEdyPMBEWgo9GkY08m9B9t0qClluiVv7t69O6xpWnOgG4XzAkbFlKQk9i+CwaAhBEQ6W6lkKwQUAgoBhUB7QEARR9tDL7fBNu7evftfmqadnKhphV/fj/wN/03Z6vjQX8Uf/RZVE2M3Z0vf/jG0SA2g+aDDBy3Jpi8dxhOzruKNL26CaSjhYZybZEoaZUiEHvsBwX5APtetXK3XALtXAju+AkKr3XnX6Dwc6DQU4K07mlRrd6Fq+CWCQEZDgPibrjeFnOH/+Xd+TwNBfB7p6cENJu2prNHIkrZwH+0JUNVWxwjI28O8HStDTTkWliMFafSkQUeFqM+RDmuHakpPwF4dorY2hG3lkLK1cWyL9Rd98Sf4wivhk55wdHMPGq2BQ7S0Lyon39MaVbebOhVx1Luull74SDpxS37wTislqS0h4JQwly7iaMmCX8FX0UhSSRDZxi72DT0OQPWo39kt1iJ/RoijB94OdB8PzP8dsHVRnA7u2bStYXezA3xrXU7acMKxqP7wAzuqJsxLvkvH036Gbnfc5VpWLgrw2uuoII6m8bJ9Ioy9eEZIWKRdkHZmt7bmRDrSCQJttm3pIp/0PLr1/nux/re/tjz8/R07Qq+vx94rWxIbSYyiTcwtTvFePi0rF5dR9xeg4tBnnBZPWk56j2QGuwRL43qd4ZU5bhOl1aOGI7J1iyXdOQ+W/eQ0dL/T/V4rFAqJsa7Wv5agt5yJ9hyeA/HZ4HPCfu/bN+acj9/xueFHjqe1M/4P9R/MtyxfZszr2RP9F31pu5wsEJh7QtoJddHC7qic8qBjHZ0W/HBbJTTL8dw1TO7qPtR4jT8f3YoLW8fRxK7ZQMMuVyHsNV8R9E6npoQ85flsYWdg/G+xu9YvPIx++fW3Ilz9zl0hPP/SGzjuhJNx9dVXN52d8kIDCaN33323+Nsf/vAH7LvvvqJ+2nY5f27cuBFnnXVWM+IonyfjWavMz/mMzxufPZJQ5YUSOwRip+PNWI4ebKOcqBtJ2l6Qkr3QizJ0Xd+paVpJMBgscCMzFArREOmzK8MtYdVufSq/QkAhoBBQCLR9BBRxtO33cZtsYaIw9caGFn32B+TtWJyw7dHCrqhMfktHlCl956eomPqU+D3Vps8LA53dDpJhAO0aV+LrKZl/Hnw1W1tWX9IT4I227hOAwk5iY1FXXy9InAUdOsRCFETqgR1LgTWvAhUb7DYhRhgdcRbQIdhUNhIYmLi/olGx+We93AAlCpFA3ZiHuqpkHQEVst46Vipn+hCQYWF5K789PMMqRH36xpKS7B0C0hNwusNBeaexuSTppYI36xVp2xyv9pijYPlj6LD+dSBSl3XNb+gyFtXj3Hufy7qGZZFCRvKIClXvvmOIIQ/0meSFP/6Ueznu3+Tv8if3eiRiqKQQSIXAmvGjENm4sVkW6ezJLBp6uoij8fqaXtI16eLKrlMQHfsb1wMhI8TRA24FeuwLvH8lsOWTOJ3de1x0a3Pzyn7mujM8FuCUPJ1IjUw9Fx5DkFCck1Do0oNhqgvVfE9xDyEvuvMdJu2Q9O4lU2sQR+t7HoqakZc4gpd2VJJCSMZiO9LhZVR6MiWRLh3yHTXcg0JGT3ibbr8F3//B+jo92TNHmxg9Vrq19xd/9Dv4Qytct9Lt/JtMATfEUcq0evl85aD+0CvCpjh44WlUVsLLU1zPSjunaeUqgykC0kOtMSMv4vfs2VPsJYg5yelM/D/nM5bh77smjIbeuB8xq6jsp6ej25/vNsuW8nu36z8rlafruUxV98Lt1Y68fdol+K0I12JXXQQNPN5juPtenVFWkC/O/OhsojWSvuslaJHtjqrW8ntCD/4gZVnTkPXDzwDKJ+Gu+x7DU8+9JMLVh8IV2LEzhCuv/QMOO+wwgQ3HO9+x9Db64osvYvLkySIUPdcqfL/L79evX4+zzz67GXFUKsh83K/LPTv/T9kyAqaMKOKEOLqfNhs+NGChfpIjLI2F7I4r1xWmFrA7GAx2DIVCDwM42ymR04zrkEwFp/WlGRMlXiGgEFAIKARyGAFFHM3hzmvPqodCocYtRHIUkm7WDGHprWBY+P7FyK9enzCrVyHErOhhzMMNsBceXFpgFOgDDD0NCPQRYQ/e/eBjvPbfeQhXVKK+vgE9y7th33H7YMrkCdirVzkQXgcsfzbmhdRO2utQYPBJ+HTxUsx7/yMUde6L8847T2xMuOF/5ZVXxI3Rk046CXvttZfYpMgwQIsWLcI777yDzZs3i5vwxxxzDMaPHy/yGA22dtRpz3mthPlpz/iotqcXgfZG0uAcxcMsGroVMSK9Y0tJd4eAlQNUdzVkvrQ0drJmt4dxmdde1ZgpBEzDhWVKkbh66vc6EjXDLmil2ttHtdxr8FIVD1dkuPX20fL0tpJzr9yjEVvu94w/E9XOPMoze3r7JdelG0knbEto4jgMXL0eZmS6HsvXNB2GkgBG4k86klviQLj74dja8yTX65WMEEf3v1kcaOODq4HNH3kOp1uCBD2Ccs5pC+GxjeAuL+9i2e+XWae0FeIoPWPJCCZ21vryQnWq97/0LpkIS15+Zb1817UGcTTSaR9UTbjRrJuFjZWJz4Ik2FJnrn86duxoWt5JBl4g4UWStmr/MF7Gt0oe9XfrjgFLvk4IJ+3hXAO59VZZtORPyNvs3iNxXb/jUTv4DCddb1rGi3D1HL/V1dUp61pZ3kU4qUuWvJ7/+JzRlqLsfaZDIGEGnu2wT+NDkvNCM+daY9hsOS8bLzvzoj49IxrT5ot/gfBz/xJ/4kF48PQzUPnmG2jYsrkpm1ZcjIGr1jlT2lCqZOGv4QuvcS0nmYD4CIppq8ggeNHOatRGzK5mJdekwK9hXKfUFwMXbqtq8Zz6NQ2H9e8uBLe2ownONfqu19BB2wE9wYwSf01K+Nvvcpbl7klpg+oxERh+Jj5etAS/+/3tqK6pEc/CyNETcMcdd4j3N9cgPF/h55577sHzzz+PwYMHY+bMmU2eeSWO//nPf3DvvfeKciw/YsQIoeeyZcsE6ZTvoM6dO+Pmm28WXkvluoqXGtgP3D8tjxZAb1qFNo8u0AE6Rmv/Rh2KUYTd2I5+4mcJduIr/VD00z5Hnl6LRTjGMj7GjPQ+OrGLuyicjio2L7QUAN0gB5yQOR0SR7cHg8Gu5qqpHAoBhYBCQCGgELCOgCKOWsdK5cwyBFItqIo/uhz+0PKkGtsxPpd89Bv4Qqs8keUVhF7d2G6GU4cyYMSZwhvo+ws/w6NPvYAlX32L0pJilAUDYtPOG20klPbr0wsX/vwnmDplIlCxHvjyIaA6ZoS0lPoeDgw8AU+/8Aru/dtTGLvv/mJzws3H6tWr8etfx8L8/P73v8e4cePERoXfMdzCrFmzQINweXm5+NvJJ5+Mo48+WhFHLQHfMpMKWe8QOFXMEwSkl4b2QtLgwSUNOfGGTE/AVEIUAh4iIL14pAr/5mF1GRHFQwSjlwI7B8oZUVBVkjUIuCX8eN4QDQhPm+25WCWwOQLtbU2Srf1PggkPqCS5lHpyz8dDeJJJVVIIEAHpRVKOD9oL4lMiorL0fsu8xjFmFVUj8dkoQ8qS8vsvOseqyIT56gachPyNc6DV7mz6Xu/QCVr9TiqOSOcxqBr/B9M6XBFHpbXYjCsw+Qag5wHAh9cCmxaY6mQ3gx3bnV3ZuZp/9T7DENmWIHqQwwZ5TZxKpUY6PcAa5wWpg5X1vpXLrE17o23/RUPVGvg6dEF+6Qjklw7f84zycgQjM5FUsu0L4KtHHfaIvWLR4p6oPOA+00LxhHu+W+kVkcTRdCQSW0iEbKsXQYzjhvhtuOpybPmLNW+FyZ459hHJPG77pGD54+iw9t/2urUZ90eDnleMiqlP2pNhIzcJlnQGwY/dlIgwmEzG2gMnoX7lHu+rvoICFE7aH72efcFutZbycx7iWiBdZGxLSuRYJq6hSErjh4lzEz/GREzjo8bIS3/MZ8Uj5eqRQ9Fhn1Ho/a/nsbJ/7xaeSL14FwbeOhmI1qetBzK9JloWinkAdZvYx/t3K2km5rvKOuxu0FFZn1h+l6IOGF/eKSsudRovXiA8F6j7bk9btEKg849j/9/+KOArBvRaoPPPbMGW1AZVUAaMuwwV0RJc9LsbRLh6UqBP/vHp+M1vftNE7uQ7ie/bzz//HNdccw22bNkivI4edNBB4qLcpk2bsHDhQnGRg3n4PDGUPZ3xMH3xxRe4+OKLxXM4depU3HbbbYKgKomjzMP9Fu2q/Lskd8dHFimNfoB8bDFtewPy8Yk+wzRffIbOBX4MCTi7+Mc1CUmx6Uy6rq8tKyvrb7cOJ8RRXddnlZWVXWy3LpVfIaAQUAgoBBQCqRBQxFE1PnIWgVAo9BqAoxI1INVGLVI2DFX73WK53YH/nRC7kpgkRQu7o3LKg5bleZXRK88JYmOi+YAhpwK9puDzL5fh1rsewurv1qNbl844+shDMH70SOTl+fHJoi/x6n/fwcZNW9C9axdc89sLccDEccDaN4FV/7HetEbi6ONPz8asvz2JyfuOxZ33PtJEHOXNN97mu+CCCzB06FCxGSHZgxufDz/8EEcddRSOP/54UV/37t3FR3kctQ5/fE7jLXluEBMdvDmXrkoqBJIj0BbDYRtbW/jNQ6gZep74E+dsErXdeo9Q40khkAkEZGi11r7Z72Vb+QzSwCkTDZxtzfuUl3i1V1lFi25E3vbPsq75mT4kyjoAMqCQFY9jGVBDVWFAQB4iGwmAXEuRMOCEaKDAzX0EJPEp3nMtxwUvZvEnP3YTbQlcI8h1gvydsuTfZGhq1i0PTKUerE9+z98HLD7XrgqO8teXH4yafWKXbsX7a8fiZnI+P+s9RG0e+I/52wHwFeU116e5M6Hm302aKexIWHA98P37Ldsh3TClkpGi9e3t/UfSEccXQ+0mS2aede0OJi/IMnbq5HNshdCZSqaRBJ4oH8kBTFYIAvr2R1G619nQ/MVIdGmOBCbxztGjCH/3ADR/YVOVvvzO6FA6Enklg1uqUbU5FqHp+zjPj9UekH6LujXVp/uL0FB+MGoHnNhMh3iPfXL+zNR7tK3bP4gjSTqS5Ll05BDUrTH3NFh88NSkpEX2EZ99J++x+AGY6iKc7i+EXtAZ0aJyREv7ps2raKpnmM8oiU7xZEBZRg/PgxbdDUQrgGit4GOLs5mCASjocmTTZSJeOPp/9q4DvK3qbL9Xw5YtS96JY8fZe09IIIGQhD3DLoUyOqEt0EIHFAoUKLRQCi3wU1bYUMoouxAySAJkkL33nt6SLUvWuP/zHfnI17LGvdK1LCXngB/H0hnfec+5557xnveLF/ZfOguWZ55j44Ee2MYqj0hWZFO67jPoMf7Gw1vL97TfxFVj6Xmii2LhpNFY+fE9ZS1iBIdv+ika33unXbZ6vQf5c0fPlaExSC6keYz165/BXzQK5gNztMDTLu7e8S+y/ptKIYJEXJLHfnez+0/sUY53L6l/YR76FVjZGRUnFScMXhIJqY9S+R2Usxs+BPIvSCLn9kljuqwf/H2g/GS88Oo77EfKtuLPDzyAKVOmhM5DaV5EBFHqI5988gnefPNNRh6lMYneU5WVlRgxYgQmT56Ml19+GQcPHsSPfvSj0PkqkUnvvPNOJtZDhNNIxNHwytJ8lc5vuSIwU173fQoD3HFx2Y5J6C8vxVJcHjduKIIksb5zYnFsBdtoGXbm5aXwMrWqjjY0NDRJkqTpJoXWMtQDLWIKBAQCAgGBwPGMgCCOHs+tfwzUPdZtnIiET0mCc8Z7qmtu2fIczPuInxo7dMVmNk38aTKvdNMRz07l97SYDVhKAXMeDKZsYOTPUF3fhD888HesWL0evSsrcPdvbsKYkUODqzoKkoTlK9fhgUefxqEjVZg4diQeuf+3yDV4gNX/AAItQMEgoHAIQDfiaDpPnzUdAujmfcOu4M3LCMTRJx6+CygYyA5cuEtD2mjhG8KHDh3C7bffjv379+Ppp58OuVIgs/gNuPCNUS14HO9xuYKCls2W4x0zUf/kEeD9jg5rlbdYk89Z/xxy1v8NzSNui5ux7cuLIZttgNwCyRfcLJFhwL7xzwvSaFz0RIR0QECpRK3mICYdbFZjA6kEKOcJnemWUY098eLww91kD9bjlSO+74hA2imOth44ibbqXAQ4cZTWFXRAJEJ6IUAHUbT2pYMpvj6k9xURDoh4IMLxgUC4Yh6vdbq9K9PlPbLmhsUItLRdmlHTS8a8PBWSUcNW8Ql3AxWnAkvvAw4uUlOEpjg7Rz8bXE+RmqMUtEtJ2OV/8+8oHo0NynGCSCj0N/3QeEG/lSTjeCRETQbrEJn2w2Kp1R288jK4FszToSRAsuahYsOWEPGZxlqON/2mdyJ3f8oJCboUnGQmyr4QKatw1b92bdz0NeCrC5JWpGzIvhpk50+E2TaSZUUennig/kREJuovvqZtaK76DAaTDZDaq+EZzAWAxFWxZWTZx8GY3T2YzdHvgK3/DnproqAHcTS3LGgDeySCFBxf95Ph6f/9UPuR7V6vlxFe6DeFRBUetTYX4U/vayJBptvzpbUu8eLzC5e7rroc9R/EV/k05OSg367WvhCWuZ7E0dxV98KfWwHP4NRcZIiHU/j3NKezer+AUXIDcrB/smdSMdbHyjO3bBaMlkpGWornrp5IqvQeSBXhLhk1Va04aonPSVM0nsW6nKAlz0TjKi+H8TwSudibiBhBOHFUL9Jozqo/wVSzilWHzgmDQi3tPYfEE6eJhSflSX1LLxVnvUmhifaFSOlyTEZMriiG0SAxYmRXnhfQuJxI30wEj6gu60tGASN+gsNVtdi9dz+azaUYM/5E2CxZ7MIL3+ekcY76B9l74MABbNy4kf2m+duoUaMwdOhQFnf37t1MEZzIpOTRkeLTM0nxad5H62sS8lG6qldbH6n2pXb7rvHS1aAXtsmT40VDltGAcYVtF3fiJuj6CEvsdnv8irXa6XA46JaR6viSJPltNpvYBOn6dhYWCAQEAgKBYw4BDbuBx1zdRYWOAQTiybjb5l7CboWHgkbiaO7Ke2CsXRsfKYMZzulvx4+ncwy+6Kdbs1puZJIZeV/9AJKvkRFpbbteYWTO197+kLmOD8gB/OG2G3HB2dOBhp3AvrlBVdKepwH5/fD2+5/hH/96hS0s7vndLzBz2klA1Wogtztg7cFqSYsL4psaja2b9n4vULcZ2PMZI4iSq3ql4qiSOMoVPPjNbVrUrF69Gg8//DBbJBNxdODAthv9tAnKN0J1hvi4yU64rD9umjqtKso32Wmjlx9SpZWBCmPCD4C95TPgHvaLdubGOiQO2Pqi6cTH0rV6wi6BQAgBpcuvY4k4ShXk5NF0I5hE6n7kAopCqg64xCPQHoF0If1wq7riktrx1ie0uL083rBJx/rSGEkHiRQ4GYyrf9GBWWcrSqUjJseiTbQ+oB9a69OeQPjBMREGiNSVbiFd3iFrrl+MgFc9cXTsq6fE9LYTEeeJfwjuEy1/ANi/ICwKl4hLvIUOT36NKSXR/hL3jEK/+fOvfNaVqrDKy0LhyrB83OBWKYlt4ZeROemUE03pb/o3J1MmXrPIKekgn+pH+UfzVLHvkovg+Vofkq5p/ARYX4rujlpJyOUWK0m8NN7Smj7VYy4nAqvFX9nGkvPzkNSZDD9kfzPLxlJ6FoxZpWysoTGH+hjNDajN5UALXIffRaClCgZTfitxVAo9L5Z9awGfB+4+44P0NzkAk3UwsvLHQzK0Ekp3vB9UINWDOGotBwxmdrmfh4B9EJqH/Zz9SfsrRIClvVWumEoXZFIRqA9TudR/te5Tp8I+LWVwUQOqR6Tnkbur99VUY12v8rhZU2v1P1wTN160CERgIlvUKOkmXIjGhIledvTX/w9G/yGNpbVFN+X0Rk73C9kHsfYs+LOQyvU/zVF7rP4VDJKMxlNmJ1zHTE1I77DwZ19JYucXPOjdTuMs/Z3opd5EPUZsKysOORfUizhK7WVb8D04p70ZtenyFl7HBFUkr0vzfIvvBygvUSXTr5fXuOCPJ/vZRZ1wTPcClOZm6+6mnt5NaucrRMiksSVVpFEOdcQ1hDELGPx9NPa6ALJkgq15L2otfXHU5UZFVnt6B9WPnqdI71+qf/j8iZ/Bhsen59K45E5IVSvh7XEa3MNvVtcbalSOea2ys27kwYJGNKII6+XTo5YxqUSTGKc6Wzs3lttut6uWRnU4HATcdWpNkmV5Tn5+/hlq44t4AgGBgEBAICAQUIuAII6qRUrES1sE4pFHrV/fBENz22YEuYZwjbtPVX2si38Kg/toxLiyyQrJF1zoeXtM70AgUlVAkpFoEk8kCLo5Fs29S7wiaMGQV/8dfJbuuOX3D2DpijUYNXwI/vGXu5Bn8gHrngKc+4LZ2PsCo36Oo/XNuONPf8PBQ0dx1WXn45qrrwYMRsjuOnyzbBWWfreGubPnG95jRw3FlEnj0atneTCv+m1A5fT2xNG/3gPY+7Ebb+RSgcK5557LFjqffvopI44uX76cKQBddtllbBE0aNAgnHXWWQndgIuHy/H4vXBZfzy2etfVOdNUDRnZ3tvmBovcejWd/H8hAElpNKqzHckA54x3uw5sUbJAQAMCNKegQ2ChQK0BNBH1mEJAPeGnlRCTPC8mLn6COBoXoqQjcMUaNcpFSRcmMtANATrUo/UhdyfOM6Y1bjSih26Fi4x0R4BfjKWMw8l+SuIXEdVSRYJKpJLq3yOJ5K4+TSTiqNI96KjnT4bBbEDt4iMomtqdYd64qR55wwrUFzLh90DlTOC7PwP7wlUwk39BRnv/EXGC5quJXLCh8YKPGTTf5QRl/jknj9JvfsgeCRAlyVT5byUpgfattNioJGFxe7gLUE6MJVUo6v9HBvZR305RYmolzBDJhwhAZBP95jhyFVci0pFt1DY8EL6UjhOEKA53l66WwBFufjziaEvNx2jJngbJsx455hYYs4qAnJGQXN8B/vrW7GTICED2u9jfRlMhLN3OiYhU89GP4HPtYt8x4qiBRJ6CRyrULrl7VsPQXI9AVg6a+01gxFHKXZKykJ0/Hqa8IcF8yX392qeBQ18n13bWCsBIxFEDZLnVDksxqgfeGiJVUwGpJvXSfi4FIll2pdKoklgVi4QdrRF4eiVxOhJBi88dq599Bvt+pY5Ukzv1VJT/p6MnNCoznihEoiTN5Dpb9NRKnDWNx/XvQ/bXh4h7idhnMBfCWnENSxqLOMrPTPil9UTK0pqGxsair4Lul/32AXCd8IjWLDIyPr0XiDRLv/nYrrzQwQSj8/8AACAASURBVAltXMVZj0pSv6P9KwqR1gPRytg1Ygj81VXIHjUalV/oo+DNy8qbfxUaT3sjbvW0zhU7Yz9gSXUzJEkOORqMa3QKIlTaczGk2Ka5TeOZxi810LjOL71ES0OXBug57gp13vB+8e2Qh5mZAVMeTNZuoXHTF5DR5CWVeDbbCFUl12hAjklCfrYZFblB9VGWvnXuG404qlTrp/jZqx+G8QiJYLYFf+FIuMb/KSbUsmMOJG9kVW2ekOYtEl2yCWOmNKAMeaiCDCNqUYmd8gSWpDjbiIG24HPeFYG/67QS3LW4knc4HDQZVU001ZJ3V2AmyhQICAQEAgKBzEVAEEczt+2E5QoE4pFHKaqS1KN2sWWbfyXg93TA2p8/CK6Jf0mLNuBqK4neMqSFAW3s7l47Hzfdfh9qautwxaxz8JubfwQcWgJsfqWtnrTYGP5joHQM1m/ahqYmF3r36YOy3sPQ0uzAiy88i4//twAtXi/MrS7Amt1uppZQXtYN1101C6eefELQdb21R3vi6F/uhsFSgAN7duDHt9wFY1YuHnzwQeai64m//QXr169HXX09AgE/KnqUwWA04tQZZ+PW685FS27vLnVbkRYdQScjhMt6nYAU2cRFINPIadmbn0PW/k9D9WqpPCfk9it8YydgssJbdiqyjiyCRAomckAQR+P2CBEhXRAQqnvp0hLCjq5AwPrNTTC41KvfeCtOh3voTcje9hIMzUcguathaKkHWhyQAkG3i1EvFWiooNq1i4YsRdQwBPghJh0SERlRhMxFgMhJRCLgh9VUk65SxctcFFNrOSeMcvVYOpij+UiipLLUWt+xNK1kgM6yNxJxNLefDYPvG9vusHb3U5vR5+dD4D7ogqVco6LP+N8Cvc4AVvwF2DsnRlUSI5Gm8/uP3hVcCZWTTOk3V0ZVgsEV1sIB4oRTTpRW/q2My4mZ9Bmto7nS7vay4qS6j1riKO07RiPAEjGUxtxYHkQiqb5yw2m/kMZo2otSG6IRR8n96oYNG3B45xdwuT0wMffUuRg0sC9GDOuL3BxOPAhSqKtr6iDJHhQWkHKxDMlggTl3IEzWAZCMuQi01KDFuRZe57qQaUG39Eb4/TK+mL8Wnm2rMXlIMfr1sAEBP/wWKwwtzXANOonROSgYs8uQXXAiDOZiYMFNQN1WtVWNHI8RR7PQ4PJh/upDcHl8uHjaINQM/QMjiZCwQLh6bnIFxk/NSaPpooaZjCofpY23x668eL/tzBloXKxOBdiQZ0P+tdej+O57mHACHy+o3YjcyElw8RHP0Bj170EyFUH2BInYiQSDyY6c7hfAYC6KednV4XAw8leq3bKHzwHS+T2WCP6R0tA7gNRdaTyn8YevpejvaOqHyZatJI1m6qVny4YnGAzmQ+GK7WHohLm8Txa78PRLa5pT/s6IVAer2cRc1NPxo55rcq48TGsL8l6gVNmkiw7K9QbNZWhdopUkqFebWDY/A/P+z1l2X455hZEo9QiJKHba5s7quJUlA87T349vUpjyKM26yAeCQeXu2EZ5OvpK3yEHDgSMZfDlzgh5oKDC6d1J703elsp5NJ//8PlyshdZYlzaeBHADdHA0ELuVMNt4OUItdH43U/EEAgIBAQCAoHEERDE0cSxEynTDIF4E6zcpbfD6NwBX8l4NI+5S5X1sTb802nhTxNY2rRK5AYt36T937sv4oFHnobX58W9v/8lzjvzNGDLm8DBsM2v7icAAy8DzFa6Wg9k2QFzLj7677t4/KnnGK433nAVTp40jpFHd+89wAiiK9dswNDB/fH4Q39AHrmTkwx4+Y138ORzr2HShDF4ghNHd2/FtTf+lm2WPfzwXzBixEjs2vwd2/x96Y33cehwFf76p9+gT68KVlbP8jJg/3w4e1+lqk1FpNgIcDdWFEvPRbrAXSAQjkAmktOU7wR6B9AzQi7gKtb+CkavE4cmvdzuwMv69c8AU65wUS+6f0YhIMhTGdVcXW4szUFT7b6rMyutleyT6HrAsun/IDUfgcFTC8nbEHRXJ5NihFILjotZCdXqzmxznje/PCXmv6lAO3VlkPoQHRYqCTTp5uY1dWgkVlL1Hb9F/ewXoiaORAfMOWUaKt6OrbZPBF+aR/ODP9qXoEujx0LQ+i7prDoTcXT07CnY9eRGmOxZqJ5zCEaLAaQ02spnS77ocbcDvc8CVj4K7Plf8vkpc+hkokS4sTv794Lc1KRbHejZIGImkRRoHAonlHLyo5IESftg9CzQj9qgdLmrNg2Pp4Y4mshcj79L+Zo/kl3RCKdUd9rbjIVBJOLosmXLsHTpUqY6V5x7EHZbDlzNHtTWNsIvG9GzohSnThmFyopSNsHy+bz47yffwO9txsXnnwijUQrucTJqAzEbJAR8dR1M58RRny+A195ehLqtG3DF1EoMrLAz4ijk1p/sAvgKymForIbB6wam/BUwWYH5NwIernqqyN5SFFIxDX3qjuLWPLeMKY7WNbbgxc+2oyA3gGvOGA7nyN8z0r3y4kS8PqEHwZRUcBnuxcVpQ/hPRpU4FmZEJlIqXru3bsGmsSPjwdz+e6MRAw4chZLcShGInK1U69WWaYbEVuvGOEZ1rBVXh0ij1O8i9WEiE9XU1LD9OXomUhXyFv0Ikqf9cytbitE45flUmZDScpSXtWgfKZVYK8/AiKhK751MDNRnZGM2DK6DMcyX4Zz5X1XVI5VdCiUlJari80jr6t1o8rW+/zSl1C/yuLJCFOdkMTIgPdt6haNHj7J3kxITuhDD+wyRnfnYS6RR+rxbt256Fa8pHyVxdPmg+1CfO0BT+miRYxFHlesWObsQvsKRcI/4FWKvZ9r2rWhPzDb3UnjLp7NL1fRuK5C+hVmKModRGhm2/RXNfhkmVAfOivi1Uh2cIvC/qc1p7k1rfxqbDvmNaPbLGJ6fja0OD2q9fkwqjn1hjr+no6jP0g2ISgCRJu1eu93eJr8foxUbGhrukyTpj2oaWpZlZ35+vl1NXBFHICAQEAgIBAQCiSAgiKOJoCbSpC0C8cijNOGNdMBrm3c5QKpAraceAWtPSO4qSBHURnnlEz0o7gzwuLsFrYtCsoU2vejnjZefwZNPP8vMe/rRezF+9BBg9T+CbuXDQ35/gDY1Az5gwMXwGgvxlyeewYLFy3D15RfguqsuDm6Wstm6kamT3nrHg+xPIo6OGDWWpX35tTejE0ezsvDwg/dg5OgJgKcW+/ftwS2/f5ARR5994n6MGNIP8LmBpoPAtncA5z7mLso54z+dAfFxlafy5rwWVy/HFUiiskkjkGkEjZzVD8BUvaJdvf3mfBi9DeyzdHonJN04IoPjGgFBHD2um19z5WkjtStceGk2VGWCiKoKMdKKsV8lsBkQjc9L6ACUSD4iHHsI8MNt7lqZCFp0UChCbAQO/+g6NH78kSaYzCdNge352RHdIyoJHlxh9FghjHKQ0oU4GrXRVB7Sqmr0sb8C+pwLrHoM2N3mnaFD2kQERxMgjiZDolRVX42R1BAzNWbZIXoyqqOGnBz02xXbpaga9cVk60DpiXxI5B8ilPJDfzrsp0AuwduR9dxu9hkP27Ztw/z585ny6dSpUzGy115YLCZ4fX4cOFiLxUt3YP/BWgwb3BvnnHkCsrPNcLs9+M/7X8Hvc+P7l01tJY5SjtRZyXWvF7KvsUPVbNtXIWAtAfFrXv5kPY4eqcXl0/pGJI6yC0GSEbD3BcbcHCSWzv9p+zwZWVUGLCWAgeorM48ljMTqJtfv9G/aWzUQGyKYNqcbYDDD5fFi8/5GeJudmDCkAi3j/8C+VkscVRsvXvsSUYnaR4tqbLw80/V7Pl9sXPQVql98AXVvv5WQqXxsSGY/P6GCuzJR0zLAvSEpC8x5w2ApmRlTaZQK4C7TU6mAG2nPUFnZeOvGGKp2SWHWGYlpLk3uvImURYS7aIrUnVE2z5MuF3CiKl3OiKV63Zl26JG3bd4VQKAlZlbx+g9PTOMxje3xVJMjFbakmrxld03ok2/FwKKg8rieZ1E0L6C1PV1siKQ8ScrE9D0nmRN+tL+VyrEjEuKHNn+IPSUzdWuMaMTR3FX3wlizRrdyKCPn2Ava8uNrjkTWAZGsKr5ek600RtFFxU1ec8R0NK06MQ55NELCFkmSamVZLuOqog0NDaskSRrD40qS9IXNZjtTjbFaiKOUnxYlUzXlizgCAYGAQEAgIBBQIiCIo6I/HHMIxCOP8gqzzXxjq5uiGATRDgBJEpwz3ksr3OgmHC3YE7ndzYmjL730Ev719BMwGox45u/3YfSwgcDqvwMNO6PX1WAGRv8SKBiAunoHDh+tgiU7G317lQedD7SOMNt27MHv7n0EDmcj7vndLzD1lOmA7MXLr74Rmzh67+0YOWIE4GvG/sNV7Ymjg/sAq/4OuI6w73kg99DuEbemVftkojHCZX0mtlpm2cxvh2fKBl/ewusgtQRJotGC2o28zGopYe3xhoAgTx1vLZ54ffmhBOWQyMFE4iV3TspEiD6+koloHnNn5xgkck0pAnzsy2TFmpQClqGFkfoUJ45SFbhbO65ex10V0t9EglESlWJVmed7LIyF4fU8cNF5aF7yreoWpy0A+7rN7NA6HF9OGiWiKO1DHKshkfdJSrHQkzg65hag7/nA6ieAXdoIxvHqvP6WpfDWtBH5o505SwYDYDBAMhoRSDPif7oTR9GqfBh1fet0MjJnqolBNE5zN9PcFSmR/YmcRPNPIpTS35xkunDhQixfvhyDBw/GWWedhSLjohDHkjYm650yvlm6GSeMH4pu3UjZWEZdnQPvfbgYRoMPl886CZZsPiYRcZOIoy0diKO5276GUbYwtU9fQMJLn2/DkbrmKMTRwiDZs+wEYFCrh6T6rUF1Xr5ZSsATSZSYoTmlQeIo45ESWdTfShxtJZIy4ig5eeXE0aDAlWzIBrxNoOegefQdwc+Y/ZRR7MDj7XN54Q3IaPEH4JPB/k1W0e947m1JnY3y6WqSTby66vE9V9D17NyJzRPHIOB2J5StZDKh//4jLC0RpIg0Te6StSgNJ1RwWCK+lqN6pYL0K9XMTkrs2pjVDdnFp8KY3SOmhyzuajrVCq5q3v2x9gxpLknnOukcuNclwpj6K/WbrpzPHSuXnuNeXlXrHhxgao+Jrkc2Nnjg8LYKwaSwIxZZsjC+RyErUe9LnGouNnByKX9v0sUU6ltdFXY1trB3cJWbPNLoE6K9y3PW/BmmquX6FELvtOEzEchqu9jTfskRZSavZV2ikThKFVta3UzXgaLWUYIEe5YBQ+2tPAH1aHxqt9vPVUZX8BJ22+10a0hdaGhocEiSZFMTWxBH1aAk4ggEBAICAYFAoggI4miiyIl0aYuAJuJogrVIR3IQLQxpsa5VrSOkOPrGG3jyCdrABJ565B5MGDMUWP1PgDY2w4PZBpSMDBJvJRNQPCx44z27gE3D6xuc2Ll7H9Zv2ortO/fi0JGjWLdxKyOVPnDXrdqIo8MGsVv5UYmjjt3trEvHtkmwm3VpMuGyvkvhP+YLp0N5vglDGzSZEOJvAktwzkyvSwWZgKuwMf0Q4OQpunVPm7YiCASOBwTij/ERUEjDy2THQ1t1Vh0z7UJLZ+FwPOSrdA3LiaLhBJtwVUyKR+tmIjDROokr1nCX0qQYRnG0rsUzAe+9p5yElq1bNJmaO+N0lL/eUYWNcKJwrBOMEnqnaEI4ychaDmjjFTX6F0C/i4A1/wR2fhAWOzl5oXU3LYHPkdlz0VQQRwn0RFVHTWVl6LM6ugJgulwSIvVAWpdwQjon2NG4Sz+ff/45tmzZgtGjR2PatGmwy/OCBEwKTPTTCr9fgslkZn+vWbsDh4/UYPPWvTBIfgwf2hNmkwm9e5WiZ3lRK3HU04E4alv1EWAtV0ccJS9NeZXAuNuDdhxZiqYNb2Pj1t04UNXESAy2nCwM612AclK7YoqjJtQ53di0qwp5FgmjepqCBFIigUoG1DZ6sXlfAwqKyjBsQA80e1qwZkc9TLIHYweXY+fg2+CXZVTX1GLrtq2oq66BPxCAvaAAvfsNRGFpKQKMqCohwFRVAbcvNkkoFnGUu6jXk/RIymBEHE5HRXC+Tt7zo+tR++br8UbHmN8rxwaqcyqIm5EMIhfOneqSmVzT89PH+FzmiJgZLT2RZR8NU27/0Pex9hFprkFztVSqYKp97/vzB8E18S9J9Z2uSkwkcVLv44TRVBOdw+utVBxNl4t/yZA28xZdj8aps6O6B68/7R3Wr+OFZGygvFOtOqpUGk3ERT2RmemHyMzUP+msgbudp7GV+oYaD43K9WGixNt4baP2e2oDUsJUcf9DbZZRL4FY1j0G85FFqvOJF7Fp8CkI5NIFHf0DuauXiq/RnPGSGlfbnDBGaqvJgJEFFq35H7Lb7aSgFAoNDQ31kiQttNvtCunV2Nmq5TNQLoI4qrWJRHyBgEBAICAQ0IKAII5qQUvEzQgEnE7n67Ist17njm6y2kV9pBzSkZxIGyO0SNK64UMLbVpQ/ec//8Fjjz0G2deMP9/9a5x+2snApleBw2HqInTDfei1QLeJwc0fIo5m2wG/B3t3bcM7H3yOr5euRHVNHYoK89Gjeym6dyvBwm+Ws03e++64udOIoy29L4Jn4LUZ0U8zwUjhsj4TWikzbaQxhxRCaEygjZx0DpZNz2B/6aXou/rHcc1Mx3dDXKNFBIFAGAJCdU90ieMNgYTWBBpUP443PDO1vpw4qqdrvEzF4niwm5OQqK7RDgdpbU3zVKXrS6WKZjSceByl2iYnotKBL/83JzzRnFitsqmatiEyBRGsuLIqt0OZlmyg8rnaXPNtt0Cy2SHZbLDc/rt2xTinn4JA1VE1RYfi5J1/Acqem60pzbEUOaH3SioB0JM4OvJGYMAlwNqngB3vh9UiOeLo2p9+A3+TfmpLqYSYl5Uq4ui+s0+HZ9XKhKoYy0YiUtD4xN+RCRWgUyI+FhN5idTAlDZ9/fXXINVRGs/PP/98dLcsaS01yFSTjLmQaO8SwXFv7lersW/fEVTV1EOSfejevQBGg4Rxo/th8MDyqMTR3K2LYUSOauJo04R7Yc0tBI4sw/5vX8aX3+1Bc5MDZqOBkULcLX5km40Y3rcQk8eNYIqjB6qceP1/azGwwo5ZJ5a0I47uOtKED7/Zi16V5Zh12gg4mtx48eP1yM+VMOFHf0cgpwiH9u3H0sVfodntgYmUnWUZHrcHRpMRI8ZPwIChw4OipjIYyTQ2cVTCpJKcqC2oRslNa/Ons7tu3ue2n3c2nPPnaq1aKL5ScTThTNI9IRFGW7V1E+SLMqJoln0UjJbKUG2JGEZznHC35DQu0PkGzbNoLp9K4peWd34gtxxNJz2V7q0X0T56NtNFMZ7eAUoSZTqs3/QkHkbqU7vHPh9XkTbZ8TPVpFHqaFMrS2AxGRnpky4jaAmUhpR6+YU+Omug8YHGan4Rnoik1F9iBY4bxVWOH/SOU0M61WKzmrh6t0O2QcLYosjvcsump2E+MEeNWXHjOMec16aMHjd2AhHMPQH76ZoTqiWOZhkljCuMPueJUvC/7Hb7zzQbFZZALXFUkqSAzWaLzyBP1iCRXiAgEBAICASOWwQEcfS4bfpju+LxJlt5C66G5GtKAoTgTns6kYRo85Nv2mnZ1OUuntavX49f/vKXbIH0g8vOxi0/+wFwYBGw9c32ONHt+jG3oL5ZxuIlK9F/8EgMHTkW8+fNxXP/egZVNbUYPKAvpkwejxPGjWKk0V179uOPf34iMVf1QnE0iX6afFJOIErk1mfypYscjlUEuIuvdO9Xuct+C6Njm+pmSKd3gmqjRUSBQBgCQnVPdInjCQHbvCuAQGJqZmLMP7Z6iiCOHlvtqaY25AaZDhX1IBcQgYHW45Qf/aaDTE7Y5ARO+pz+HY3ISZ8rv1MST6k+4d/xz7gbZ2Xe9BknpnK1VIqvdCdK6jwUr+7eu9H00oshyJKj+gWzsV16Obo/+X9qmuGYjKOFRNIlAOhJHB3xU2DgZcC6Z4Dt77RTeQz+kfi285offY2AO/UuU/Vsk1QRR8nmHb3LIXs8ms1PpY2ajYuSgI+X/GtSTfzwww8ZgYSITcN716OivAjFRTbY8iwwmKyQJDpnZ7ff4WlpwYED1ZizYAWyTDLOO3M87PYcmFoJnZFc1eet/R8kfwtgrVBHHK2cGbx07/fA9fWf8Z85K1Bd34xThxdgVL8iGCRgX1UTFq49DIfLi5mTR2Bo/zIcqHLgpY9XY0hlPi6ZVBqXOPrch2tRlGfCydf9EU05vTHn4w9RdfQIxp18Cir79WPvpL07tmPN0iXo3rMSE6ecAjO7xBufOEponVgSnXBDZBtyrc3Vu/Vq33TMR6luSPYlRR6VJAw4VJ2O1dTNJqn2FciklptEsPa8DgaTneVA8ypSDuRzKvqsvr4+pPROfZH6IcXTKqiRhIlR1SFj5ZmJa0g6K2pubu4SEl0kLJVerNLNU06iHgGV9Yw0j9w15jkWhebykdR06bIbtRGFRNc2y2tc8CfK9E7gQeputWBUt3yWMhFvZJzwSXMCTvDkONBnpIatRqWVm04EdOpbhG+yJNwE4GBJ9CaN0lx8Uok1qjnZW15A1r6PEzU3lK5x1NmQjeb4+TAF9QTWBpSu5Ib4+UeIsa6uGU1ROrYFAfSEm5GN6TJnrBBLzVcPFdB4fAayTZblpvz8/LyEgBCJBAICAYGAQEAgoAKBBN7SKnIVUQQCXYyA0+n8nyzLZ0YzQ5eNfAlwzghXVOjaiieyqKGFFCkI0AbMz3/+c2xYuwJjRw1j7uqzAg5g7TNA04FgxWhi328W0GsmPvtyIV57+2MMHjYSN9xwHe6//wFs2rAel154Jr5/2QUoLioAaFPVYEa9w4kf33IX6uoduOd3v9BRcfRxwGgBcgpJQiB4LuFrRuPou0JKLl3bIplfunJzlA4XqZ+IIBBIFgG6xUubMenep2zzLgcCXtXVzcQNYNWVExGPGwQEeeq4aWpRUSI3fTkrYRy85TPhHvbzhNOLhOmFAB/7Ejm0Sq+aCGu0IEDKo6l0ZRrNNlLHoXUWEVA5QTRc3VRJRFWSSLl6KM2tSVFHq3pp1V13oOH5Z7XAFjdu/g+uQ+lf/xY33rEaIWfV/e2qRu1LgbvO1FpvU01iSpJRy9GTODr8R8CgK4H1zwLb3g4rMkni6A+/RsCTHPFIK9Z6x+8KUubeaVPQsnmTqqpQV+h/uEZV3HSKFE4cJdt27drFVEfZvqh7E9sftORkoXtpPvr0qcTQQb1ht/Ozdhl19U68/f5XyDbL+P5lU2E0th6RMNJMALLsDbmqt63+qM1nrEriqGfGbGQbTcDO/2LN4o/w6bc7MaJfCc4bV8QcxTMDJQM27K7H598dQEV5GS4/fRQOVidGHJ1x1U3wO6vx/PzDMBgNmHbeRci12VizUc32796FguJiWG1BIp4a4ijFi+WqnrDW0019OvWxcFuIUMLH8IbPPsHRJx5H46KvEjb5mL9gUfsGIGsnsnNADeYCWCt+wP6MNjdXKjzydLSHTX1SjyC1qqbKxdcD9e8D/noguy+QNw1S41fI2vUJso6ov2jObZJNuWic9roeJqYsD/JyR4RFLUIlnW0cVx0lsjD9cFflnV1uKvK3zZ3VwbX2gRNeDnkUoHcgESKLioramZOsm3rKbGm1ix2vpSIMKMxD3wIraz/qY/SbX8CjcwN6nqMFujDCzzTLl/2gFS+JvfDkrAIErJXw2wfAM0C9a3O6fEJCF9S36N9EVE+UhJsoft/VNMOnp4/6OO/x7B2vI2vXO4may9I19xkHX2HPhPLQtCShsTiBQGRcuqwTiNixgxYMgCsqKZuK5BdOaRykC0rRQjIE0oaGhr2SJLVJbEcoRJKkFpvNFpvhmgBGIolAQCAgEBAICAQ4AoI4KvrCMYtAtFs6OSvvg6l2tS713j/xpbQ4aOKVodu2RMTSuqihzS9ajD356H147d/vs8Xnfb+/GWfOmALUbgT2zmG35FE8EqicCYfLg9/e8wi27tiHH1x7LUpKivHII4+iKN+Kf/39T+hWnA9UrQrejC8eicYWCdf//Pf6E0f3LwAqTgGM2fDb+sPQfAiS14UWax+2mOZuAHVp7OM4E+Gy/jhu/E6qOt9spANyGrPSNUTarItmqyCNpmsrCru0IiDIU1oRE/EzGYFkiKN+Wz+4Tjx+iVGZ3O7htitVawRx9FhqWVEXNQh0BnG04Kc3ouS+B9QUf8zHIa8wtC+hdY9GCUwy76qIAGs6pY3TRMNuAAZfBWx4Adj6VpAMFymEl6mCU7r6+sWQvUSwy9zQFcTRAxeei+al3FV7bOzyLr4UZU//K+MAjkQcpUrQZYAdO3Zg3+b3UFXjgMvlgdfrR4tPQvduhZh+6hj061POiCV1dY6OxFFG1gj+yLKPEUfz1nwKKeBrw0gFcXRN75vRv89o5GUZgY0v4P0PPsWWvbU4Z3I/jOpJl94DQeamZICz2Y+X52yDV8rFteeNQ7PHG1Qc7ZWPS1S4queKo1efPRpbii/Ef79YjiOHD2LImHHoP3gobPn5MBhbvZq2qnxxTkp8V/XxiaMcmGTGuEzogNxrTtPSJdg6/ZSkTe6KsSFpo7VkUPcuQGIUCQZz3jBYSmYyMuDevXs7vEPpWeeXMqgIpeJggkWGksn1H0Ly10Z/nykKsG6aD4PbqbnITNo/pH1bWh/ReokUhtMlKNdvZFO6e7RSgxvN92RSyA73kmjICnlJob5DypjcuwFvEyJeUggnk6opNzzO0upmegsmklR1mlyzESf3LGHxaa5MxDyltwVqT05WpvpSoPcM/Zt7TaC658+7JGaZsqUYjVOej2sX9XOygfCjM1I9SLhxC+0UhdH2peYYDRhdaIlpSrLrjMaRZ0M2qVAbjWGFKiHSBImjjiRmOgAAIABJREFUq2qbUWoxYb8r+vnTOLuJzSHpjDzSpVJOHKUqEKmZlI4VlxRosfK63W4P3nZIMDgcjvcAxLzZngwxNUGzRDKBgEBAICAQOM4QEMTR46zBj6fqxpJ3T3ZCTDgGDNlomk4b4+kVaGGj9YYtxaeJ8c7V83DXg3/Hjl170b9vLzzwh19hYP/eAG2S0samMQuu5mY8+9Lb+Pjz+aio6IlHHv0b5sz5Ek8++SQqK7rh8Yf+gPLu3YCWBsBsBQwmrFq7EXf86W9oafHivjtu1k9xtGEXUDgIi779DoecJraJMWPGDNjt9g4ubNKrlTLPGuGyPvPaLJ0tzhRimmX5nTA3bI65YSwbLWg87c10hlvYJhBQjYBSZVqQp1TDJiKmAQJ0UJLsIQmpLUjNR2BwV0Ny10LyOSH53dha/j3sLTmbvQvM/kbktByF1XMQw/a/gsbT3kiD2gsTkkVAjH3JIijSZzICnUEcLbr1NhT9/s5MhkUX20mtiEij3H1mopnqsX/Vrmw9iaNDrwOGXA1snA1sfj0Zz/Qd4Fl17SLypZ0obGmRrivIYdvL1BN7usI+PRomGnGU5y01fAiXuwU1tU7s3VeFNRsOor6hCWXdi/C9y6YjNzcbNTVEHJ2PnGwJV195ZlBxlPY9iSwjE2UmANnfBOvGeZACCuVbIvAYzfAFJLz0+TYcqWvG5dP6YmCFHQj4sXTQ/fAastCvwIryvBz4HQfw6l9vRI3DhUunDULvfG9bOZKB5TP7862o92ThyjNGwWCQEiCOGnH1WaOxo8/12LqnFl8vmAtHgwNGkwkFRUUo7t4d5ZW9UdmvPySDgcGUjOIozbtp7sQv7EcjWujR1l2dB1fzpj5HYf9tt6LqmafjmmUeMBC+Qwdhys+H5aQpcL7TpsicN+tilP1f0O30sRiyt86Gz9oEv6Wje2RjEykcGyAbTZANZshZkQlN2UWnIss+Gi6XC4cPH+5AHFWSeDiG4eTlVXXaPWaNDbwNL7IgQ0IWXHGbx7b649bnOW7UdhHSnThKcxfaD+LkXC7MkW4EcVICJtu4i2kiU5K79kwUErHNvUR1XwpYSrBnyEOMaKkk89KZoF4k6s5WHh1Rmo8eeRZGAqVnPFzFkYij9JwrxSaU3hi6devGnql4c2RfyUQ0j4m/JiHyKr3L6EwxlUF/1/QK6yVgUnFu3OrEwzBWBs4x5yfmel6Zaeu6REkepVmYJAcVZEPBmA8UXBy3PtEiRMWaipGBsa3kUUofbaxTvnta4xy22+09EjYqLKHD4aAJZ3CiFhaE2qheKIt8BAICAYGAQCAWAoI4KvrHMYuAw+GoBhB1xzSZSbEStHRb7Cfqrp4WR2bPEcybNw+PPTUbVTW1qKzogQvPmYEJY0fAbDJjx+69+HLBN1i/aStseVbc8IPv4+wLL8Oybxfh7nv+hPoGB75/2fm46NyZyM3JYX+vWL0B23ftwbyFQcWDO3/9M8w4/UxGRn351dfx5HOvYdKEMXjiL3fDYCnAgd1bce2Nv0V2VhYevvd2jBw2iG2+7j9chVt+/yAOHa7Cs0/cjxGD+wCNByDbeuPOPz2GuQu/RUlRIR569B8YMWKEII7q/GQLl/U6A3ocZ0c3hrkLzXQmptFt49LF31PVUt4e0+AefouquCKSQCCdEeAu+GhDtrGxMZ1NFbYJBNohoHRVqPeB1qYGNxqiKJ7Fct8pmihzEOBzEzH2ZU6bpZOl5K1DGeigM9KBNZFPOPGE4lMcitvVQW/iaKa6vta7HZqamhjhRQ83znrtXYXqqCdxdMg1wNBrgU2vAJtf0RXGVdcsanMPrmvOqcss1cTMmoceRN0Tj6mqoGQ2o/++w6riplukeMRRNPxXYbKEPQca8d6H38DT4sOs80/G0MG9UVPTEEYcNbbyE4g4Sv/7YT60HqbafZACXrYvybwqxSGOru3zCzgtlbCYjBhabEe2AXj1n39E7a7luPy0gehpa2klBwUAgxGukgF49aPVqGuUcOmFUxnZ85X/fIXBA8pxwVkjGSGDSGzkZ3X33hp8+sUK9KqswPBzf4Xmuhq898ZrsNutmDXrXHjyegGyhAP792H71i2oqToKl7MRriYnJMmAfkOG4oRTToXRZFZJHJUwqSSnQ/MTcZTeaZzQo/fcO936m3IP68Adv8XRfzwe1cTwZ357RTcMOHCUxd/Rvxf679jL3v/K+UC61TdZe/g7y1MxHL6inpC8HkgtzTC0NCN7/9p22TcNmYZATkeiVk73i2DK6cXUBcm7mvICBvU72ksMn28p++G6umY0JXjxYKD0LYqxVxUMtjWfBMeGBEK6nSfxKhDmpPRK81vauyW33RS6ynW3Gmi523qKm4nKo9Ylt8LQuEdNVUNx9ox7gamOKvs9kR+Tvay0tMbF3g+dGaxmE07qGTyypeeZ9t+jBWpP6ns8KOtrmzMr7oUl2ZCFxun/jlkdyp/eaQoFyc6sfru819e70ejrvPWgmv2qSOsMGp9scy9FILcMclYhAtmFMB9e1AEX1+BT4c/N1x8vNg8LvivZ76w+gG16UuXEIukaIaOP3HZZgPbGI5GIuSeJ/v37t+PVOByOKrvdXpqUga2Jo4lhCbVRPdAVeQgEBAICAYFAPAQEcTQeQuL7jEXA4XC8D+CiaBWwzbscoM0/HUI6LfbpZiUdUmhdKNICiSbFNCH/8M1n8MY7H+HwEbptZ2YkUfre5/OzBV1Z91JcdtFZOOeM6UBWPvzuBjz5r9l454P/oSDfDrstD9nZWciz5kIyZ2Ng73IsW7EGR6pqcN1Vs/C9711FjmTwxhuv4annXse40cPbEUd/fvu9zI4/3XlLO+Lob+7+K6pr6/D3P9/Zjjh6210PY+E3y1FYkI9HH39aEEd16NORsuCumeg76mPpcNDZSVUV2XYiArTxSBvv6byZR5tvtFnad/WPVSORTu8B1UaLiAKBMAT4OJ/Oz6doNIFAJASUxFHu4kyvQ+zVdc1wRzl4VLMRL1os/RGgC3RcsUaQ5tO/vdLJQprT0o8y0DuUFJqUayU6fKd+Fk4UoXh0ON+VQW/iKNUl1WS5rsQvWtn0XtLLrWtaE0cHfx8Ydj2w5fWg6qiOYdU1C4NewzM4dMWzsL1HiSrCbVfYpropa2YDMVyShhNHyb3orl27MGbMmGAR9bQd3BokCQHk4LV/L8CBQzU494wTMWb0gA7EUeuB9ZDN2ZCYFKcPks+NlsJSZO9fFyR6Ejks0BKTOPrt4IdChBsijhblmNHbnou33/gXdmz8GmfPHI2hvW2QGdFMRiC3AE1NLXjlra/Q4jPg6itPh9frw6tvfYnB/XvggrNHhRRQiUAaIo726olR5/4S9Q4f3nv9ZdjyC3DupZfDZA4SQgMy0OL3I+D3w9XUiCMHD2DN0iXs3yfNOB19Bw9VSRyN7aqe9kxonIvk1lV1W2dARL6HRaa6Vq7AlqmT26wmBdfWSyA5k09CxfsfxawR7alzl8zJektIV+i0vLNcg6bCby3sUBVrz+tgMNnRdOBVeFuaUSvPZHGoLaKRzJRrvyU1roTfH5Ok2CQzpbG5WxfD2BR0Ea41xNpDTJWbbKXNtM/PsaVnmgQklIEIvOGqkFrr3JnxlQRvml+TK+lMCbYv6fhS2zH93vEvsjWEXnseSqxW1DbDy8Y1bTapxbskJxtjywpYdDWCEvSuof7IvZdROiI1ssscKoK3+1S4R/46YkzKm9ZsSuVWFVnqFqUzFUetJgNGFsR2U8+w/DLMO7rBCOf0dzrUMW/xj9lFFoO7in3nqRiGlm4DdMMiPCNGYGaiozJQfIPqcrI/uQuecx/oEH9dvRtNUUi6/eUmFv+QZIELRtDf4eRRThqlZ45InA6Hg6TDf0hWSpK02mazjVVtZJyI4eRRoTaqF7IiH4GAQEAgIBCIh0DnzP7ilSq+FwikCIFY7urDTbDNvxLweRJaE3krTod76E0pqlX8YhJ1TcEPtAyyC0eO7MPcuQsxb/5CuJwOdiO6rFspxo4ailNPPgF9e/cEXEeBhh1A9xPg9cuYs+BrLPrmO+w/eBjmnFyMHDEc06dPRXl5D6z8ejFWrt3A1EVPmzGTbbYu/2YBS9OrZzmuvuIiwJyHhuqDePv9T+FpacEVs85BaXEBUydtdPvw+tsfwuvz4eLzz0B5aT7g3AcUDMDb73/GVE3z7XZccvXP2KKZNjsEsTF+X9EaQ7is14qYiB+OgNXKieg+5kIoFcH25cUIWErhLxgG94j4yqB027jo0HuwH/5UtXmCOKoaKhExjRHgSg20AZ2q5zON4RCmZQgCpHpEhP/woNchyrJqFyJqQMjApNL4rr8yBMbj2kyhtnxcN3/ClSfiEhEYaM25YsUKpi45aNAglJeXM+IoJ4QqL2guWbKEHWQTWWTkyJEsbSyVnYSN05hw9wmxz7l8e9Upb/Fi05qQphGbRKJzN4Z6vYe0kHBU2aun4uigK4HhPwK2vglseEFV8Wojrbp6odqoaRuvq56FA7POR/O330TFJXvkKFTOmZ9+uNXMDqkxMs/g5nLItjM72Kkkjh49ehRz585lqoTnnXceKisrEa44Wu+U8e93F8LZ5Mas807GwAE9Q8RRS5aEa753JqyHN8PgJaKRhBYpB7K3BZLXgSyzIUgclX2AvwVoaYzqqn5975/DaenJ7CXiaKHFjD75Vixf8gU++fB1TBw7ANNO7h8kg7IgYdeeKnw2ZyWKS0pwxSXTceRoHV55cw769emOi88dTXzRUNydu4/iszmr0Lt3Tww/51Y4nZ4QcfS8Sy+HwWjCvl27kF9cArO1zU04ZbHuu2VY+c3XGDv5JIyceKI64qgMDJBcUd330lhH77pjlQBJRCW69MGVxQONjXBv3RIijpp69WJt02fZKtXPEu01UX5EzNOqOkoEKyVxSnWhKY6o9Z3VOPocyIY2kqIkmZHX+0b2nDh3/5NZH+QPSTjqPycibkr33N/VuOBL4tLBcGkebAgSo+IHCbaVHyR0lhSPOEpl6zWPiFYP7gqcK+V3havu+Birj8EvQnemF4nOIPXa5s7STHR2F4yBwVMNs98BeJsgRSFRBvL6oGnS39WDCDAhBdpf2YHcTrm/c2J5EezZyQlKaMEsYK1A0+QnO2BAazciTBNplNZrXRU6izyq9pKzcswOWLqhacq/YkLB4zeOPAuyKSs1sMW4TGS7qwecDxxiduTOvhzGHUFlVP4ZN1ATzrIMowT4IWGEJYAeS64BH7M5gZTnyy8K6qkI6nQ6PbIsZ8my/G9Jkq7QM+/UNJgoRSAgEBAICAQyFQFBHM3UlhN2q0JAC3GUZ2hd/JPQzSnZnAfJG99Vq2wpQeMUumSUHoE2omiB161bN80G0QaWybcNxqwSwGBmCqM+j4fdKMu2WGCSZBjcDUDtFmDXR2guLYOxYBSMhWMASyHg9cBN3psMBqZW2rq7A6OroW1z1JgdtMsfdvvT2wSY2zY3g7P8fcF4BWE32Jx7gdrNQO8zQnX022gDNuiWhA7kIrkI1AyISNAOAeGyXnSIZBHg5GN6RulQPVUh0ua1TIrJ+YPRPPqOkBnht43zFt0AyVOn2kxBIFUNlYiYhgjw5zPTFBrSEEphUgoRoMMbmr9y8igdsOl5oBNrg1ntZnwK4RBFJYBAJqihJ1AtkaSTEeDEUTo8+s1vfsPGnWuvvRaXX345W0PTD8XhpJM5c+bgiSeeYKSmWbNm4YwzzmDjViKKSKSMSxc8OptQwCHc3qcCiOFGMhzqriLLdXKTq85eT7VRKlQrCSeuoXoSRwdeDoz4CbDtbWD9s3GL1hJBEEe1oBU57vayoCtYZaDm73+4ze1r8qXomEPNix0VzkxFQP6F7esgSSHyGI2hH3/8MbZu3crU8MaNG4dhFbuRm5uFgCyjqtqBZav2YtPmfRg8qJIRR40mIxrqm/DWe/NgqtuLK08bgmK7FZLBxAiV7yzcharaepTmSbjstMFBVbMYxNHzJveCf9CFOJI/MWRnllFCgSULw3uWoalhD16d/QR8Pi/OmjECfXqVMPurqp2Yt3Adjhytx6lTJ2DsmEGorXXi1bfmgDgs58wcgd6VpewC/dbth7Bq7S4cPdqAIUP6Y9i5t6HR4WpHHN24dg02rlmNotJuGDFxEgqKg+3f5HRi2aIFqDp0CJNOm4HKfv3VEUdJQRquqB6tuEJhVym16djzOmSlVBmlL91bNmPr9FPhr2/bG0rkXUf79URu4+6/tdSB5hsUtHoY01KGHnG1vLOahp6GgMXWrlizbQQsxdMRaKlG08E32ptE7oslM6oDQUI5PUd7YIEXraQvYlon4Wf7ROntoLqdhpC3/nNIjHSuLdB+ZOOoiyHLHkiFl4USc08anTnHo3MTItvTb+rr9BOuMKqtNukTm5Or+QUuvS9E6+EOPhwt27zLmGhKZwV//hC4Jj4Uyt6y/u9wj/hVxOI4aZQuBNDZXlB9VNszEa8e03qXwmwwJOzNzrrsNhgcO+MVE/reVzYFzSNuaxef5g5EnKY9UBqTuyqsrXfD1Umu6tXuVdnmzGLkd9XnGTWzYWysgT+v4xyzM3DMe+Ju+PtPhWnbgqjZB0r6oenWr0EkUh7CiaP0Od/bo9dE28WcDq+Z4Het3X7C9vtR2LiZRSKMlN6OeEp6Vvr27UsqpJ9JkpRrs9lOTQaLhoaG7ZIk9bbb7e1dmySTqUgrEBAICAQEAgIBFQgI4qgKkESUzEUgEeJoh8VbuFx/FDhUT65TACctjkl9iTZN6aBKc6h5CYasYphyesFgLgTd9qUgB7wIeGsgN2yFL9AISDJkg5F9R/GM2WUwZJVCMpAbhABkfzP87n2QDDnIrjkMidxc0E191yHA6wIKBraaJgPNNUDdZqB0bBt5lEi7VauAgBfoNgHIsgfjk3uooyuBxgNAxSmApRiQDPD0v4p9TfUXaqOaW111AuGyXjVUImIEBPgmHh0ypPI5jbd57Ss9EdUDfsnUomiDjKtK5Ky8F6baNarbMp3eBaqNFhEFAq0I8OeTNte72nWuaBSBgBoEOHmK5ia06a8M5LY0nuvMZTXNyDIAeSYjBtiyQhvJBklCDh34ZxlxoMkbRUVGxqSSsAtPaowWcdIOAT63JRIfzQNEEAioQUBJHL3++utBB8k//vGP8cMf/pCRRqk/0SE8/WzevBkPPvggdu7ciWuuuQY//elPWRF0aJnIfJiIJ5SuM0kFSgx2nXoy/FuCB2bxAp2xDUxXUlo843X6Xs/LC2QSW8e0umtMzsTWU1A9iaMDLgFG3ghsfwdY90xy5oWlFsTR5ODc0acCcgTCtyEnB/127U8u885KTS7qIwVTMZB/QeibcFf1pMQ4f/587NixgxHJCrL3IjfHDL8/gCaXB3UNLejXtwemTRmN0pJ8Rk4NBPz48I3/YueBKlTmAvm2XAzp0w2Depfg9S+3YfueIxjeKy8mcfTlL7bhUK0LhXnZOFQ0FR5Tm8ttk0FCUW4WTj/1FIwcUooNqz7F/+YshdkUQHmPInbRva6+EU1NHgweWI7p0ybBYDCyzz+bswxr1u1AYX42iovyEAjIaPH6kJdrwZGqBvTsWYHBZ92GJmcj/vvWa8iz2XHuJZcxouy3C+Zj+5ZNsBUWw15QCKPJBGdDPRx1degzcBAmTj2VsSWINOGXZbh9sV39FsotGFwadCkcHkgxm7BP1buos7pdpHz5uti1aiXq/v0Wjv7z8XbRsocMReWCxZpM4peUab9Ji9oovfMpPu1R0QXPdMebvbM0vGdcg6bAby1iWBpMNuR0v4idMbir58DbuCkixtR/1+A8uKHvWmw45sImBQm6aoNt1Ydqo4biNfedCJ+tFDAGlVZlYwmkgvPZv5XukDVnrCIBXz+Ta/d0dj2voioRo3BPEsov1bhD11Kemn0GLflRXC0KmlrzjvY8KvevaU1CfYPeQZw0ysthLr69/uhMO40GndyzBLlmI1svafW8YPvyoo4XTFSU7604A+6hpGQcFJyhc1PqK+mg4rzZ4UF9S+x3sYoqtoui1k291nxZ/NrXANmbUFK1iXKeehALblqDQhxALXpiyuxpyGnYpzZ5KJ6SPEqqnV/sPCwXGPz1J/SpKFy880DAxXRFg4H+YTUba0+qLGWM2MV7jzpdvgDbZDxh6z3Id21n8ei5IeI99V8ejEajn9zJFxYWMhZysgqhnNMgy/Kr+fn5P9BccZFAICAQEAgIBAQCCSIgiKMJAieSZQ4CDofjPwAuTdTiENlIAgKWHmg6+elQVtZvboKBSJCtk8ZEy+iMdHRYQTdGE1oARdusTdDQ7IMbkXUkOLnutCADztPf77TsRcbtERAu60WPSAQBpWKt3ht38eyxLv01DM5dUaO19LkEBwvPZmT7SOOm1s1vKkjOsqPxlJfjmSa+FwikDQJdRexOGwCEIccUAvFcBW93tqDa06bsQYckWg5xCaygqA0dvsuYLNzWZ2z/IdUnOownwrzeqjQZC4owPC4CsYij1JdoXKBDeTpYevjhh0Fu6idPnow//OEPjOiudGcfHE8kpuyjdJVIedDhZji5lOLw8UrpZUP5OaXhSsxxKxMWYd85bV496KuWrVshNzpVZ5OICpvqzNM4Ih0gUnsnvA+TorpxpZx4KktqlFNDl0p3vAesbdsr06Mqq65ZqNl1qx7l6plHVz4L+04/DS2bN0FWHGzzuoXbpTfZOVEM5ZrZ7OC+YzACxW3n5uHEUYpPY9727dsZQf/InjnwuFtgNBpQWmxH3769MGhgBXIs5P2ISgiy2qqqarH6sw9xlC4SZWXh5NG90b9nMeavOYr6hgaUWGVMHdUzouJoAAbMX30IDU1BLyrbyy5HQOFu25ZlRoU9F6NHj0Z5/h4EfE04fLgK6zZswb4DNZADMvLzczFscCUG9i+DOZtUF4MX890eD75btQ3btu1i8crKCjB0UE9kZ5uxZv1ulHXvgbzR18Hj9mDl0m+YC++JU6bCQAr8Xj92bNuKrZs3otHhCBJpi4rRq/8A9B4wMET8UUsctctelCJYx3DCImFOpMZ0JzIm0h+Ve0Lbzz8HznlfIu/8C+DZsB4Gez4q//elpmxp/4uIWaTOqnW9QQXxCyN8vpDOqqO2uZcy1/NSuJexCIg1T/4lzLah8NR9y8iilpKZkIy5kdVGI6TfIE+HE6WwoRpOlGhqk0iR+2MJSqU9mvLJW/spJL96tUjn2DYSfLuCYrhi1mRQlMi8D9LXNE8Jv3SpRxnpkgdf23F79N5/JuKoniRuy7rHYD4SdK+d6tAw/V12AYDGJyJSxrp4u6TGlfS8rMxqwchudIGDnBm425Hv4tU9niBEvPT0PZH+iJxN43BnqGXTfIrOPgoL2y6SqLGL4mhypR4rUxmY1Jl7UzUvtclxqq2chni1i3ahLHc/pO+W4aufLGMpT3886GVSS1CQRqskSVpts9lCC1yHw/E3AEPW1zef2OiTGVH0jH5lbApKpE1O/Jyz87A8Y/UPIEFJ7JXgnPleROVRSq+cEyVLINVSXxFXICAQEAgIBAQCeiAgiKN6oCjyyAgEElUf5YsSX9EYNI+7JyPqSkYmvFBpXAR49CV5Wjd+CYOnc9V7ZJMVjdNey5j2yXRDlQRA4dI401szdfZzd190wE03mVMV1GwuVU15k22W0QZ8tI38WPnIJrqEGoDkV2ykkauXGYLQnqp2FuUkhwCRTazWoGKH3hvryVkmUgsEEkOA5sKxlFTW1XvQFEdlSUvJal2BaclTxE0NAoI4mhqcj7VSYhFHiUxD39Oc96mnnsJHH32EHj164P7770evXr1Cruw5JlyZVEkaVeJFBFAio9JvIjeFuxONRnyn+ERm1KpqGsm9NdkTjQRX89CDCDQ1Qm5qguxqQvd/vXCsNbeq+nS2SpgqI2JEIrU7riivF9Er5M555wfAmn8ma2K79Kt+sAjQ2T2qrgaqyKwriaPh5imfa6VdNO8n8oZefUIFLNGjxLjELsMEyVwC2M9m42tozd68DpL3AGT7WaF8fbUfwudrgcEgIctsYkS0YCCKZasUInN5LcOy82sEvBIMxiwYTK0eQbNsgM8DtDQEyRHkOSnkqt4JGLOY16NwSfrlA/8IP/PABAwvzYctywSfazu8rS5OKY+A3wWfz8/UQc0mY2s9ZEjGvKBtzDwZ9J+vJaj+ZjIFCaU8kCrjNkyBDAkGyQA/eXcKXWgKPjYe9s4IktlMJnM759tEGqX8KV48xVEbfOgme9ilhkgkGxr3iCDDPbYk1f5plJiIYT179mQWbRwzHC3btgFGI/ofOJqQlUT8jHZJWU2GnPBP738ax6n/pzN5NHfp7TA6yZV0FBfXfc8H+pyj8ETWhoLPtRPumrnMi5nasEy+DETm1iMMk+bBjirVWeVs/xYmZ/z4jcNPhxTwIWAhknhY6CTSKPUV8vZE+/b0DNNlD1r3HA+BC15QXdP9cqBl45MwH5zbZc2ye+zzjDAavr4IN4i8tdC7K9FgMRkxqaKIuanX2iZESIeshyon+Sg3wjnj3USrETMdvROTGZv1cl3fqXtTdW8CAXen4LdMvgQjPvsVCsqA7IWfYc4t2zHtmQkwu+s0lefvdzJcN7yjTOO32+2mCPyAxXa7feq3+6oOTK4sraAEPA4nfcrvzqDpVoewc/SzUW3ic2pBHNXUbCKyQEAgIBAQCKQBAoI4mgaNIExIDQKJEkfJOiILZZr7YdrkokOiPpvvAJFe3cN+rg7o2jcA2aMurspYtlUfQTZlQfK3sA3QzgiZ1j6dgUGq8xQu61ONeOaX11XEDMuW52De/7m6TSZjNpynvRUR7JyV98FUuzridy19LoZnwDXtvrNsfgbuIT/L/IYTNTguECCCHR3+p5rYfVyAKyrZZQjEUtBaXuOCX8dpqcUoYUzQM5UIGYYAkeaORL1iAAAgAElEQVTpMDURd3kZVlVhro4IxCKO8mI++OADPPvss+xw9N5772WKo0TmJFUfHjgRlMid5NJ+y5YtTFmM+iQdOk2aNClE6KKDf3pfEwlg/fr1jDgyfPhwRgLYtm0bNm3axC6Q0uHvuHHjMGDAAPZep3Ra1Ee1Ekd1hDVjs+KuX4lAFe/gPdWVpP7icgUv8urtmjZEHN31EbD6CV2rtvraRZD1fFHrap26zLQSR9Uof5J7VRofEnExfPSWXzDDuz3xZKgCXMkwLYij1bPDuZgRgZZMeUHyqGyATPLvXEW0YFYwfsMnANpciEoGIkrRpI8Ip6F/sk8sOxbDEDCQj+zgD31I6p9+L+CpD+bHiKN+IOAFWhyAwdxKHO1o3rKB96HQlo+BhXmQAx7mbpulZ8X6IdNFU2Vgc1EijlqDJFJmJtE6qUhFXD5nJW6pMQ/bMQUBGGE0SPBxgnUrGZa2XVv8wTLbFdWaB6OlMvJoG3GUocjAaQtc0Xq4JRBVnZBIMqTOSUp1x1KgZ7Ff375MoXXL2aej/O33Eq4ezQGIuE/un481gm0sUPK+ugaSN8qF8dNnA3mVkH2N8Ln3w5w3hGXV0rCcqY9qDboSRzEXdpXu6n0oRqPxFFR+dz2aC8cjYMyBtXpxO/PD3dJHqpuUMxRy7iTV1ZYaPoDsqweKr42Yhi4DkBcF6nvU52j/nn6Ol6AUu+is/S0172steHeqq/o4hqg9U1td3Qi3BoK22SBhfFFOSEnTnm3GieVFwWe9paXdeijmWLLoBkgebcTBuNhLBt3JozQ/o/doImqj4fZ+W+2KosAet2bIMxkwoiB4iaUzg1zzKgxScGIhJ0nqXYorUIDDMMotGPT2L2A9uAFNRf3hN+XCfnSd5mrIFhsa79qqOh0neDocji0ABlHCEHH0vRlRdw2V5NHKl86FuWEfKzNQNhSGw5uC5WdZZenRo/rcbFBdIxFRICAQEAgIBAQCiSEgiKOJ4SZSZSACyRBHM7C6bPFFygF91/y4/QVfgxl++0C4JjwYsVpSzexo94GThsGydw3MNdpcvqgtVO0iV21+Ip46BITLenU4iVhBBHh/0bJBpCd2apRHZXMeGk99NW6xOWseYgoKkruGHewIZdG4kIkIaY4AP/gn4goRDEQQCBzrCOjmCkwBVKcqOxzrDdKF9evq+UkXVl0UnQQC8Yija9euxd13383cId5888244oormPInrdM5GYdIfPRDh8/PP/88FixYALoAyr+nMvr27YsZM2bghz/8IbOWPtu/fz9uvfVWRgY499xzGen5448/xsGDB0NpKysr8b3vfQ+XXnppB7JqvGoL4mg8hDp+r8atu/Zck09B/Y/3m85wyRkiju7+FFj1WPIGK3JYc/1iBLwdyW+6FqJTZubycthnngFjQSFgaD0bDvhR9Mf7QiqvkYqi55kILuGEPRoruDpseDquPKgH0dPhcLAxSY+89IBS7X4kEUeD6qE8BP8lmQsh580E6j9qdyGeK44GqaOkNtbmrj576wIYYQqST0lFlBFHCwBySxoijjIaZ5AAysgrhpDL90j1bj5tNnLMJrQ4VsHXtJPtFwSDDNkXyRtTkDgarERbjpHjEnHUim04GV5YYDYa0EIK+kyslNWOBU8MVX0ijWYZJQzPzw69MyLVQw2pmIgydAHiWHN7reelShqH6X2tB5lIj+ess/OgOQyRFom8WLn2Zhh8EfYWLvyMEbAb9/4f5IAXppw+gCELvib1RB9lPfQkjo6SPkMuHHFhqje2EtXDYhKJlIeobunDczf3ABSqyVELr3sbcqCpbZjI7gfkndpWXquCNH1AfZgux9Hv4y0ohS7YyNsJXq/0Jo6SnTmrH4CpekVKmytg64emE8lrd/xA4z0R4HnY09QCpzeAZn8gdCHXajKg2S/DKIGRRsODsm3Ung3Y5l8BkBiN3sFggnP6f3TLtb4+eNkkkYs9kYxIdL8q5XtSMdTitYC7Tj4dTSjCjNkTYWio1ZK0XVytpFGeWJKkw7Isl7G/Gz6AvfIayf/xZT6Dp9YYi8XrN9mBb1bA2ETnQx3N9uZXIuv+zYKHk3CLioQCAYGAQEAgkEoExAsrlWiLsroUAYfDQTvOx1Sfty7+KZqm/CsqruyG9OqfRK8199BkKWlTJdVpsh/JqLx1X0Dy6e/KwNvjNLiH39yl/et4LVy4rD9eWz6xepMSBQUipWl1mZlYie1TqSGOBnIr0HRSmwKLHuWKPAQCnYnAqtpmuEmNqdWzIb3aTyzR7n6MKwKTIhlXpepMu0XeAoGuRmBZjUt3D7gp36TvahCPkfI5cZQOuImAJ4JAQA0C0Yij119/PSOL/vGPfwSRR4cOHYpHH32UEUaIoMWVP3l6+vvBBx/E/Pnz0b17d5x//vmMLEoKlkuXLsWXX37JDrzvu+8+TJ8+nRHM9u3bhxtuuIGRdegAlwgaI0eOZAqjRDYjAiopkvbo0QNPPvkkiERK/Vvt/DsacZRw0aqgqAbLTI9DB+nUjulCviM8iYBMB/LUX2iO11muaUPE0T3/A1Y+qmtTHnpnDxo3N6Bxc6vqo66565iZwYDye/8E2/SZHTLNHjWatUM0EihXHI5kTax0dEmcr61j1YSTTCPFof7aGcSXpJBNcj+SCJGSJEOSjJBbVT7j2WPd/BUMzeSSXqdQOhaY8gj8LUfhOhjZk4keJa2VT4cLbQSeeHkaJAknFAeV39TOV9WQlElJk8YZvYgy8eqRiu+V+5z03qZnMVJQM/ZzBfFjnTTKyaKEFx/vSIWW3j35K34Lg3NXG4Q5JcBZbzFX9I37ntOlSfUkjo6XPoQZzVHtko3dIBWcG/X7vPlXoWnIlOhu6SOllLKBoquiY1H7GmTZ2+FQi4ji/vxrQu7olRmk05xEl0bWmElofqJIp5aoqKYofjEnGbfkkcrJXXEXjHUb1Jiga5xUCrLwtTevAM2haQ0eax2uZj8/MUAkyGarKgGJePnzdya9Q/Qa8xNRHo31jt/Q4GFE3wkRSL3x6hf1+5rZbGxqJ8tpyINkyIbsq0He2s/YeOgcc37MItbhDIyQv4QkBZD3/F8gObXPzeRsGxrvTuwCQjvj2HxUgr3vzVJDQ8PKvGW3jW068THYvrw4vKbAgqUdP1Nk5q48MZDzm3nGhPEVCQUCAgGBgEBAIJBCBI4pEl0KcRNFZSACDoeDVv2dr9OfQmz4oqm56AT4xt3RseSVj8BW+41qi5r7jIfP3j3onqkTRgfb6g/DVhGqTYsZMdri1rLhHzAd+QZSwINULoD1qVXm5CJc1mdOW3WlpcrNdzroSnXIm/89SP74xHUxVqS6ZUR5ySCwrNqFSDpMBgk4oVgbeVS4ak6mJUTaTEVgXb0HTTEUmbTWK99sxND8Y8tVp1YMMjE+J99wl46ZWAdhc+oRiEYcPfnkk/H+++8zwief8952221McVTppp7mxkQa++abb/DQQw8xtbZf//rXmDhxYqgyRPak7z777DNccskl+N3vfhcijhJBlS56TJ48GVdeeSVzTU/uqymsWbOGqZ0eOXIEd955Jy688MKY5LVw9ARxVH1/ojYgki8RFOx2e9SEnUUwCC+QK58SiYf6g1IZSn2t4sfkqlMhYsbeOcCKv8RPqDHGtgfWpj1x1JBnQ+9nnkOgvBxvffIpahuCRNfhAwbigptuYoRtepbDAx9D6FLlu+++y55XChMmTGAkcSJfRSOsqYWR1K/iXYhIK3JRksRRJS4Kj/QxvSpZN82Hwa3j/sTAy4ARP0WLcy08NQvUNpXmeJtxKupbhbGUie3wwoEspvbmp3EAgMkgYVwCJBE1xGIa/4gs2BmKxppB0SEBv0xJWcXyxEHvd/5cR3uGiMDPnz8ak5N91viFgGTz0QoTjUX8chXhQ/MXevdRnQgjXkd653C36EQa5SFn1Z9gqlnVVuzYXwN9zoHPtQPNRz/Rak7E+HoSR0dKX8CKCG6xiRVV0qYmGs3wvMU/RuOQyTFViSOlbSNeSUDxdcEotS9DDvg7qFIr0weQjXrpLOaKnt4nXLU+1f1El4bUORO+x0WYcGXvZMmjnBxI+XXWPCtn9YMwVX8HOSsfUot28pxqGIMy3Cz4isagedw9qpMmE5FwozGCxgveLmoEJjqPPBqsTTLnAWQ/jYtUHz3G+3B8tzlbUOPxtX7cgaYZim43GzEsyn6UUsFU7QUSTe1c81JQmb3khrbxf90j7GyWvVOzrZCzcuEaMLlDtrZVH8E5tj2x1PaPPwJ+Xmd1ljgfOKQuYpxYcv1HkPzVsPe9JXRC7iCZfsCWN+8KSAHFhZKvlsQ8724ccUmL7SeviE1CXVpGZCIQEAgIBAQCnY1AJ1DDOttkkb9AIDEEHA5HFS3xE0udfqmsy26DwbGTGSaTe5fpb3cwMverG2D0RtjsiFIdx5jzIbVO7n01/4VRrme39RG8tp80CLpvyJJFkgHOGe92XHDMndVu0u4rHoPmsalZACcNVAZmIFzWZ2Cjpdhk2hSiw/HOcBEUryrWJb+CoXF3vGjs+2Q2ilQVICIJBHRGIJL7IjogPEGj6qhQ3NO5YUR2GYXAkhqXbpebOmUTPqPQzDxjOXGUDnu4GmTm1UJYnGoEohFHiYD81VdfMfVQItOQ6mivXr3w+OOPo6KiIkTg5MRRIoKsWLGCzZG5oiivCxEy3nrrLZZ2ypQpTLmUDllJcZSIo5TmrrvuwrRp0xh5g37oeyJ4kCv7VatW4cYbb2RxidhhuYMuiRrJzzFkIpnShVGDGTBlsT0FmOgnG+616xHwESEEkH0SAn4Zu+b5MPBwTaphTvvy1LqoJ6IltY/eylRKgLj6HfULIvd0putoXm/q08wN7r55wHd/1r29MoE4aswvQO9nX4DLbsctf34Iew4ehNfnQ9+eFXj8hRdRXl4eUfGXjwELFy5kzzE9t0SmIKL3HXfc0Y5ongywRFqmfOO938geChSvM/tpzLroSBxVi5l141wYPBFcaavNIDze+N8BvU4PEriqXohJWk20CEq3Q56IKvQLZUHvpBOLg26BSeWSQrJkTjXEUXrnUV07u88QX4PGUCIxdlZZ3D09YUdlUd2iKXWT0io9K7GIY/R+p/FYLzVWaleyJxFC4BaHB42+ALyBoCZc+HqFyHQ0BhG+NI+g8YD+TXMHPrfg4wgn4VE8ChSP6hjNJbpl4z9hPjgv2FeLRwKn/J39s+ng6wi06DOv0Is4OkKaizxUR340VRJHgw8hqdWlMBQHCa2doXiYwlroXhT1WSKPEtFbSQpPhjzKn0MyNpFnUWsl8xZeD6lFf+V1v30AXCc8guytLyJr70fMrFTvh/M1OI0hNN7GC7nLfw9jw5Z40RL6PtG6b6/oBiknF/23B88c+DNI5x/5+fkJ2RIt0Xc1zZjAlMNpzhL5nDbWXlSnE0cjGP7/7H0HdFzF/fV9u+rSSrblbuMOtim2KcamGmwIhMBHcCCEgBM6CUkg1ISS0ExJQiCFkgQChPZPgAAhQMBgY0IwGGNcMDbNHXdJtlZd2t33nTurWT2t3u6+tqvVauYcHdl6U++U9+Y3d+6v2EAc7XisIVIUEHtRf1MQ4ZK+ws17qO8wUNRIhrL7bobWZq74bYZR2+TZaD7jfk8w19tVVI3EUWPG+vOzOgRW13wJ7Ejw3uC8Ovj7wfLvP+DtYPCklSoThYBCQCGgEFAIdEXAPRNMoaoQ6CEIBIPBTor5PaTaCavZIY2vY/2Uh00NZ3Zv4tUfeCp0eas1vuTqx2lCdgxb0aYVyK/e6Dh9ooSh/gdDL+qP5gk/iEUJzD+DJ1ydk5D/WliO+qP/5nkdVIYQRkXebmZwY4BRWOYuAulwg12y9Bfw716V0rhlZy10aizK3Z5TLct2BD6qaUKrOADqfOvcrst6abS1ctM/2zFR9VMIOEFgaU1T7DDVSXqRRgemD7Cn9uu4LJXQMwTU+ucZlL0qIzPiKNU/N23aJAgUF198sSBh3HrrreLA+pxzzsFll10mCBgklDLwUFESL/h/HpySiELlwbVr12LdunWCVPrhhx9i+vTpuPfeewUxg2WQDMoD8V/96leYMmWK2IMxLS9rsYzLL78cS5YswSWXXIILLrgg5gIycOMQR/1Uc9OmhKQQRxlmYSKzyzisJu/QTjNRcrfipjiTzTSqYKWLWCXbQ9IUw+DBg8U4xlcLgSVzPW9uTyOOXvTLmxBsqEdTczNKi0twxQ034OSTTzZ1wSrVtubOnYu33npLKNcynHDCCWLdMCoUuwFWEtykAlYy9/VUkCVRLF1KtanaodU8Dl13bndMlb/Z89JVb8DXlpqwYjnvWQ8B5aNBwi7Jjv19L6fDoRM24wAU6vVYh0NF1UrzfDigT4eTLUlWp62O7yu+a9JBJud7jmM33WuOFYVPy32UIKJUUPbqsrPXxFErRN74ppFoFKIYhCHwfweW+cR3A3+kQqUkjPIbgusP/8/1nba8ZCEVobVw7dMoWP9sNIsjfwMMOBCttR+iZbd1D2mp+tYr4mihT8OBRWuA0C5ooZ3Q9RB0Qf/WoOUPBsq/bloV9o3RPbVW/agr0rhRITNV22PP28mjluP3kogkjtLGJS9KE1tJknYKAdd3rnlO5qSTMgMLvg1E2pwkTZjGaPsu+eBatEb8CE2/09MyEmXGucL1Vqpzyu8fK4UH3joTCFsnE1rJMxwYi8Zpd1uJ2imO0UODb8gQ9Jn/39glnXSSihdXNUbXlzihH7+mYWr7BRKzxsTSmVwesN14Cwmovqw1JyZUGrMIl/WD7s9H05hp4s9UG9X9PmitFvva50fdrV9ZqJXFKO3k/0TEUebSNP+ySFHtJ1F+zTsfAGEzf2BAw4Fn7yg77y+DLZasoikEFAIKAYWAQqBbEVDE0W6FXxWeSQRqa2s3apo2IpNlpruswFtnAeFmbJ32OOSBp7FMO2QppquffDL0AReYV9vlbdmyj+dBC6V2E20bM4NbDStp6eaj/ujHrERVcWwioFzW2wSsl0WXRjqviMUkz+v5pdDaogdsVE6qm/VcDFWhytywBQhHD+YthQQKxpbSqkgKgSxAYE2wBbWtHYetBRbdEkolBjZButXNguaoKigEPEOARnKfBhT7fSjJ82FMWUHCvBdX0/Wi86IHFeVhdJL8neesUqYLAbmPUutfuhDOzXzjiaM7d+4UB6BUYCRp9MQTTxSHh7fddptwNU/VmXvuuQf7779/jERGQoZU+duwYQPmz58v3MyTbMSDbpI1SCZ99913UxJHSUZleTyITUYcZW8UPXMp8le+YKtjqn6xQZBScznYIY5yvaA6UrqVPe3gTQKDFy4ySTTkuLNy6C29SmDrO8DiW+xU11Lcnkgc9ft8KMjPx/aqKkyfORN33BFVYuUclQQtfntzrpIkzvVCElBIwJo1a5YpcZQkLv4wrQxSgTGRKqIZyFKBVLqZZj+TVEMijVuFSkudmiSSXv0ENNhzS+q2zMBHL3UV7krsBTZ5cVRuPvU/Ig6JMHwvMAzwvey2mqbpP8VRCPmHY38DYdQYkXWQbsSl4izfO+Xl5Zbrw7FlHHPxCWnfIUHSynphudAMR5Tqv/IiB7GiCr3b4DVxNFV9+A7ToLUTHZMby/sihAG+kLgQIgmzxvzlGmWVwL5nz56kyqolS2+Eb8h0aOPPgh6qQ/2WxwEPSeKa5scn/jNRF4rE1tlUeHV5rgHTTS6JpGob85GE/Ng8qHo0kSCgpWo5Io7m9QcqOrt6tlRYL4lktHmxyW72fZI4mkno7J7xJatbIsGETLQr9t3YXkF+e8j3lBU8Sz66Cf6alVaiWooTGjgdTZN+ZimujLT1O2egcWG7irIhJT8dyj/+VHyLp/MyRaL9irER1IOe2r8ES6oahQwQCfB8P8hw/PKzAV8B9PwyRAr7Qi8agEjxILTsfa4tLBJFDsR5grSaaaSwBL6WRmDh+1aTiHheuaiPFVr1SPTmYP7g+vLhZwaSVSb079PD/ncW+IQRsSVKdG3tNxZfzXkBox+YjvWXvq+PHTu24+PdVstUZIWAQkAhoBBQCGQWAUUczSzeqrRuRiDXVEfN4CxdfCV8deuFAp+dj/T6A06APqhDtbNL3g6Io3T5FOozFC1DJyKw/CXPXIAmHkYWrLtx5LJuHpI5V7xyWZ9zXepZgyQpgwesPIi0GoqXz0Ve9XLQmONr2Axf/aaESY3GL8dGNV8+6mY+Y7V6Kp5CIGsR+LyuBbtbwphmwWW90S2fGwN61oKhKtbrEYg3rhf6NRzYN6qUbhbcqI/6NWCqyaFjr++ELAUgF4nzmVK/ydIuzVi1zIijJJ2cf/75uPDCC8WhIcPq1atxww03YMuWLUJJ8KabbhLkL5JthFIjgJdeegmvvfZaVJ2uf39MmDABkydPFuSeRYsW4eGHH/aUOMoyAzcMsUVq2H3z5hjJNWMgZ7ggq8RR7mVIrmQ/dpcyoxEakg0lIVG6qSfx2GnoQoBJklGMALDtXeD9m5wWmTDdut9+EnsW6n+I5/kbM2yY/wb9U9suw+iqnoqjJI7uO24sFi1fjvJBg3H33Xdj3LhxgjgqyXv89uYP5z2Jpd/4xjewatUqoTIcTxzle4pxJanNqAYoCX3MV7qUtt2AbEqw+/+ASBounCdpY9nHr0GjepmLS0Mie6Yfeyow+Sfiv9xTdVIB1qKugL0Mn+NY7FM5ynKWkiAsyaBy3RDVN9yaiiet8X1GciWJ8vKyA/PgvznuSKzricRRqaRpVP4mFmwTyUxugiTU0kYqvTO5yc9K2o0NbdjWZE2VkPsVqtO1RSKCTsRgdHFsFKfgeOD6ZYfcZVZfSVBta/gczbtes9Ik63E0H9Dv+7H4xKK6JSQ8s1jVm0h06ZbzmGsw1eTNAsc/sWEcOX4G+Djfu+HYVamOJh0z/DaS702r7tGtD8L0x+zwPui8rO70smUUHGELnHg7coyBBkQKB8LXvKv9hQ3Al4e6me1qyDYh3Xjm6Wh7+62EqbTSUoxdm/j8wmZxsejLdzejOYGyZXye8WRR4/Pjls+BBhvfvDZIpmX/PQ9a6x6nTYwqd1LB02LQywej/tplFmNbiJbiDNxMhTTmun7hYjG+1l3emdysaZqu6/rqsWPH7p+qBvrzx9FvZlTpevab3fAiSVVD9VwhoBBQCCgEchkB9eLJ5d5VbTNFoDeQR9nwkg+vh3/PGsujIOnG0eFN2cAyGkp08LaY7i+Av9HFpsFyS5JHDA2YiqbJ13uUm8omHgEj+cgrZUmFcs9HwCkpo2zhOdBCDTYA0FB33POx+GVvz+lQJLWYS6RsBBqm/95ibBVNIZAbCMhDf6/c8uUGKqoVuYSAkQxU5NMwpV9i0qix3VbUHOJx4gbbCmE7l/DtyW0hWUASB3KFOK+Io5kZkWbE0cMPPxy33HKLUAtl4Dcwfx588EE8/vjjgvhFBdJjjz1WkHSYB11U8zkDiaWnnHIKBg4cGGvEP//5T+GOPpWreiuKo5K0xsxLf3MIENwOhJOQTHx+RPruBW33FtTf6v3hZ2Z6ynopVoijJEvRBbR0+209d+9jcq7LcZSM1OJ9yR05xoij298H3rsxnUWJy9HpClTZ2nPQAYBFl5iB074Vq4qvpASDLvkh6vPyceHVV4t5Pvukk/D6woXYUlOD8847D+ecc464PEkbCYN00XrjjTfiww8/xGWXXYZXXnlFKA4biaMkIxFjrhXbtm3DvHnz8PHHHwuSEss55JBDMGPGDKF0zLHJ/O2oj6YLT8f57n4WiLR7FHGcib2EgjgaYr9YpZclyL90GEA39f6CTsRDfluQhCeU3Lwmj/pKgb7fttdguldtahJrB8eQXEM4xuSPJFbJ34zPH75DpKoxC2V6jmWSf3oacZQXNxKpaNtVwDPrAPa3XXVXOx3JfpPvdDn3ucZ8GiJ50dlx37CSfOxVEiU/mnk1c0u0k++LUNNGNO34l53mJo2rF4yFFjg6aZzVtS1RNVJeDmi/2BOfgCSrw/qbX7rg+5bzwUyVWRLEZX6cC25d1TsHxwdUdhBoneeTuynjx7YXRPFMoVW84g7k7VriuLh0fkdZqRQvGxiJ9Fy7+P6wGhwLRAAIB8agcdpvo+vbm7Oj73ybxFF+//PCGNf3hqt/irbXogrjZqF4+mEY9qL3auNO7FNm9Ttuxfeh6dZFPVL1ke7jZUgNWsSG17dEmTY0AkusqcpG+o9Bw0/fTVU9a893PwdE6izF1fIH7goMPyu2YV+7du3TY1ZcfBZfv+sm/SWWx5gVF6OleC9okRAKWrcBelT0SNfydEHcjYT/T/vWgrNlgsjzX9M1oREbDaGiQXr+SU8rtVJLvaIiKQQUAgoBhYAXCDjbSXpRsspDIdBNCPQW4mhgwRlAJPUGINx3fzQefFvi3nCgNCozK13zFnzN1j64MzUcunuTnKl2dmc5xhukdI1lVC7oznqpsrsPAaektLIFZ0KLRA/XLAUdqDu+40Cx5INr4Q9+YSmpjKTWCFtwqcg5goBct71yy5cjsKhm5AgCmxvbsKWxgxhlVNNJ1US6uLctQCUOI6MiAQMK/RgbKMSK3c2Y3LcoVXHqeTcgYDzAyhXiaDfA2CuLjCeO8hDxoosuEiQxHoJybJFkwO/g7du34/rrrxeKggcddBDuvPNOQT4gyetnP/sZli9fjq9//eu48sorRRpJ/OK/vSKOxneSb+cXwLr3oL34c6DVcGibXwy0NYnoekEJ6n+5Vqjm9TRSkJNBmegwtqLAj4nlhSJLHhqTPEPiQaZU5OLbYiSvVlRUxJRrnbTZbZoYcXTHB8Ci9F7QTfc+7csRQywTR8dtr45BJ9cCuqXm/CeZ7pprrsHSpUvx3HPPYfz48fj9738v1OhI8GYg2W7Dhg34wQ9+gJEjR+LSSy/FI488IkikRuIo8+Y68MYbb1CrvBIAACAASURBVOCJJ54Qyo6S8EciH/EfOnQovvvd7+Loo48WawfL6LE2mNoXgdBut8PSVvoO4qitZF0jT78VGHK46IOERJiapwDdhn0jRZV05EGrnOOy4taTG9VuOTb53cT3mHG88V2RCXfH1mttHlN6SzJ7akcFz+z9SEVqYmVGMrRbb0kQ5T5dks/57/g5znWC3x1r2qLETydhUFEeRpdFldDNiKP8uxvyqBQaCLdsR+M2915+dF8ZtL5n2G7q6tpmBNu6Ku0l2yMmU+LmuszQSZG05lHnKsYuOewoGAMEZtjGJRsTSNwTkXad1lmq38r0dgmMTss1S8fxwzltdb0oe+d8aC3235OR4oFoOOLPXlbdcV7G9cWOVzLHxFGbBNFEDeN4lN98vGDQcO1VaHvVnBxq/E50DFRcQjtqo6nKPGLNVShp2Z4qWvc83xMElq9OWXZ46GQ0XuqRenXN3wDdhgIrabKaD3rB2KryoScNYGXXrl3bPHrljwrXT7o/VncSR90GbfZ8xeFxC6JKrxBQCCgEFAKWEVAvHctQqYi5gkAwGOSX58RcaU+idqRyU68XVKD+6McSw1D7ChDa6Rimog1Lkb97i+P0XiXk4QI3luHKyfAF16F+xuNeZa3ySYKAclmvhocRAaekNCdGITfu6pXaqBq3vRUB6bKrJ6kt9Na+Uu22j8AXdS2obmm/ta8B0224kX+/uom+O+0XappCQ74PONii2qlHhapsUiAgFaeU4rIaKnYRSEQcveCCC4TanHTpSmIXiWR0R//rX/9akGwuv/xyzJkzBySa0bU9SSYXX3wxvv3tbwsyCH+k0ttDDz0E/rhRHL3wwgtF81jOzp07xaHn8OHDBfHR6D7biEHh63PRckJUQbInkIDs9p9Z/ETEUem+lv1CLLpL3ZN15kE1yVrsw/79+3vRbFd5xFT7dn4IvPtzV3mlSpxu4miq8hM9NyOO0v08x8rNN98skt1zzz3Yf//9Y+sCxxBJ4b/5zW8E6fOkk07CH//4x07EUakEuXr1aqFkvGnTJpx22mk488wzBanrq6++EsTU9957D4MHDxYkdFmGW5fSTrFwnS74CtDm3A7ppHxPiKOjTwGmXC6KT0k63PM8EK51UlWTNBpQea7tvJKR4OxmRsITCfVGJdJsWZ+StSWeGMm11ajgaRWHeOIoiZV815JEKF2Xx+fFuc14JKvxN/8vSbn8Lb8DjJgyD/6f3xNy3SVR1Bg+rGlCKOJ831JZmIe9A1HiKIl1/A5heQxyPeK/nV60kpe1Im170LAllW0+WTuoqml/3Jv16cd7mlEfiuCw/iUJu5zjW44NK5doNjW0YmtTG/wIoQw1mKgttDqcovHa7yDaSxQXO4dc1ku1V84NjkcqPnoVJIHUC5Vhr+pkJR8ntnIxd9Oo3G6l3oxj9FRnl7CbDe02KgwHJ+8bVTFuD1y19t5eLb7/GLz+TvdKbZR1m7ThDxi0h27VPQhcswiDl0yTPXXA8k8SVi487mg0nvsPDyrPje4jCZWorRSgw69XjP6xUAVdt27dO7quHynTjfr4MvgizQmysXZLIFwxIZg36/4KK3VRcRQCCgGFgEJAIeAWAS9f527rotIrBDKGQG9QHQ28cVqCD/bOrpwTga6137RyanIqW/kqtHBqxdN0d3o2bIrT3cZszF+5rM/GXum+OkkisV1SWsmS6+Br3iEqrrXuTn1jX/OhbtY/RXy7t7BD/Saj6aDowZ4KCoHehoCcoySzSCWk3oaBam/uIsADwYaQwaCvA4F8H/bvk1oB9IPqJkRSEEfl2V6hX0NbREeq81rhBhTAoZXFuQt6D2qZU1X0HtREVdU0IWCVOCpVR3kofd1112HRokUYPXo07r77bkH2oovqTz75BNOmTcOPfvQjjBgxQtSYxBMqFr755ptYuHAhpk6dKlQLSRghgYzKhsybbuynTJkSI4DyEJwHsSSnLlmyBJdccgkkcfQvf/kLXnzxRZEHiapUOeW7n8SVZKE3KI5+1dgG/pgFngQe2r8E1dXVAlsrxJF0DDtZvtfKWzzgJimIpJ6+ffvaqnqMOLprGfC/a2yltRs5W207iYijnIskkH722WeC7El1UakmzN9UJeXcZxy6mr/rrrs6EUeZL8lKdGc/f/58oURKIioxlyQuks9/+ctfYtmyZTjqqKMwd+5c8YzrTU8MenAetLbMXkAvXbMAvuZ6d3Ad/xhQNryTi/r4DLmOckwIwmLwNaBtqzcsC4cEMarcdVJIdIGAkUhjZ33iPIj/YTXk3ySBUpIpZRWNxErxXd1OqOQ3HTE2BknQlORMrnNG4hnfgQxO98CJiKPx7wm2obGxMfbOlZdDWDb/Hf/DepIkx7+zfVaDU2KRT9Mwvl8ZhpeXdCKJynKJoySqOiWOsi28sKqHm1C/+aGETWrGCNRFJnV5TkxJ4pTrn5cEQiv4Wr1EsybYgtrWDlfDAVSjDv1QilocoL2esih3vFEdqDw/ZRk9MUKnNdSDBmxsaMM+A/qgwO9zpaTrQVUcZWGXRJkNNm+jhzrOY6qNSlJ2KhBK37sMvobNqaJ1fq4BdbM6vJLZS2we2/i+qz1gQqdIJcfOwtD/c6+mbFayl2qjMv/jl8c8pHsBjbd5hMPAO0tM86ybu827slx42hSVoKMhf2m4YuSF4ibH2rVr/wTgEqk02hjYDyV1CQiw1nijohilOupdl6ucFAIKAYWAQiA5AtZ3ngpJhUAOIVBbWztP07Tjc6hJXZoSv4Gsm3IKtA3b0TLpatuuzPTqR21fGguseJnWPs8hbhs6E/lbF1jL10Ais5ZAxfISAaNBwKlh0cv6qLy6DwGp5mDHBY2xtiXLboK/emXaG5Cth5Fpb7gqoNcj4HaO9noAFQBZjcBHNU1oNWFzWnVZ/351Y8KLCySg7lfRlYD6/q5GFOUJ0QE0hcOIUkWjoSTPh0kWSKtZDWoOVU4qzdhVPMkhCFRTHCJgJI5SZdToqt6oOMrseamOP1QGpMt6krrOOuss/PSnP8V//vMfoURKUsaECROE22nmTUIYyaNUBqWbarq7fuCBB8DLHps3bxbET4bbb789KXGUZDXWj4HE0yeffFLkTwKaFeKoVE/rLrKkw+6xnYwEgm1N5sTRykI/Buktot9IeuFPpgLLrK+vj7klJjGqvLzc0+LdEGJjF0arVgLvXOlpveIzy9a9WiLiKEngzz77LP72t7+JeX3//ffH3D9TRfTHP/6xUAgl+ZvkNRJAja7qSbJav369IJiSLM75S4I51xfOS2JPIhfXB5JPOS64RpCEynEjSapp7RSvM69/G2hZ53WuSfMr+ey/8DdGXU07CgMOBI78DdBcg7okbsKlamEnxWKXhAVBMHNIHHXU1gSJgsGgIF6ybRybktxsVM9kUulePd7NulTWlCRQxpWESf5N/jv+d7xyp3ThLomFxnyNSt6jRo0SLdmxYwdKShIrTVrBSLoulspyxncm57W0gREL1p8YSVupHUKolbp8XteKmhZnAg7DA8WY2L/ru0WuI2yHfPc5te92uKrficZtfzc0qZ0q2T6WjcQsGYnvPgZJ8HWjahuPe/x4lGVajRffN0trmsRlQrNQqu9Gg9YXFdpOTMRbVrrVdhytaDz00sNtp+ttCUiyHlFegvGVAdH0nrgXTEoe1YG6419AydvnobHvIcCkH2WsiznX45XPYxeNAEEWJZHeTrBLlIWmoW7W83aKsBTXqEDMBHXfPBmRbVtRsfgjscZXVlZaysdupCXVTQh75gknWvoRa65ESUtUrCPrApfQt9/vUi1PSaPM3aXaKLMILHtJEDvXrVv3t/4bH54T2LNEk27vI74iQPPBF7Y33uMb3jb4yI0Fh98S/XhRQSGgEFAIKAQUAmlEQBFH0wiuyjq7EQgGg7SmRH2u5GAoe3sOtLZ6NEycCfg0RArKUI1TnClkODBmlnz6NvxNXrlf6uggeVgQmP+tDmJqgpUsWw8WcnC4JWySVLFzYhToTTjlclulqgDb6NTAXLbgTGiRqBJEuoJe0Af1Rz+aruxVvgoBzxD4qLoRB9lwtW2lYEkcdTpHrZSh4igEuguBD6obu6qA2nBZv6yGRnoIQ73xCDAZ8XRNbQsmVkQPOBdXNYp0/FydlsQNYnfh09vLlYf36lu1t48E++2XZDGSO0kGpXrbOeecg5NPPrmTq3rmzLgkPfA3lUapDsh3L11Ljx07FvPmzcO//vUvfPHFF4IUUVFRgUMOOQTHHXccBg4ciBtuuEGoqJEkutdee2H79u249957xaEriaETJ06MEcWk2tpNN92EL7/8Uigd0r01w2OPPSYUTEmUOfvss3H00UenVBztLcTR9fWt2NFsTrjh+j1Gb+jiIpWXBOJDvl/Dwf3cKUqTNMw1iT+S+MQ+yyRh1eqMkEQgEm9IcLUS5KE7yciBN2dH5XoshGy17yQiju6zzz74/PPPBUGU2NAt/RFHHCFa+vjjj+O+++7DD3/4Q6EeTKIn1wNJHL3ttttE37/00ktizeC76qGHHhJEckkK5T6b833t2rW46KKLBEGNLu2/9rWvpZzXFuDunigN7wHNn2a07JIv3oW/vtp5mQddDYw8MSURRpLh2Je0k8WCA3trLC2nTv/znNfdw5SSgE6VTCPZU5JBOV6lYqVRXdPDKoisJEEzWb5y78sLHw0NDUJFmuuuWeAaJ0mLqepKopRUFZVx5cURruFeE0XN6uNUcVQSR8VqrOuirnz/c11h8MKuJy9rtTV8huZdr7e7BtaAft/v1BSuccnsEk7UsWUb2B+SgCyVa9lvRtVDtp3x5FiOQqILPOLJcG76YLrvGYF1ovC+fiYqsRl7a4tSDb3Ozw1kcpK6vb5sYq8y2Rn7/aqGmOLzoNIiHDCwQuzV7XrJ6u7WlS6+Er669V2qESkaiIYj/yz+zrWNJPZMXACTnjxYLuexnC9G0qhxXbGKX9Gq3yF/+9tWo0ffBYHRaJh2j600fE9z3qdSMzYjt8s1Jl3EUWlTstWgFJFnrrwA/oRu1C2UZEMx00JunaO0tALvfdTpb56TRpm7C+Joyef/g6+5AVq4BeunPLRw+Orrj8lv3RXd1rSfVVNxdPuYyyEVSG3jIBJoiPgL4T/1FcXlcQagSqUQUAgoBBQCNhBQLxsbYKmouYVAMBikZbBfbrUqrjVVDwNaOzfWcHPXzg04PfgGtLavbMHk2vCaqLT225Jmj4tX3IG8XXEuDHx50PNKgUgI9cc8aasNKrI3CCiX9d7g2JNzkQYiO4eJ8e0NLPg2EDFXAPICm0jZCDRM/70XWak8FAJpR4CHQVaVEq1UhgcvPMBkUMRRK4ipOD0NgUQHqAOK8jC2rMByc6Si0BcowWE2CKCLq5pAyqmX89ZypVXElAgo4mhKiFSEBAgYyaAkVpCswncqiRFm7t/5jN/FRnId/8/40rX0zp07BemExNFBgwbFSCYyDccr91eML9/ZJCDx/yScsg48tOWhp7EcSZJhvaRaF0mIbAP/n8xNJA94SYqVamq5OiC+rGtBVUuHa1ljO/M1HSMijZ0O3T/e04yGkLmHlUK/Dwf27apGnQg7Hq6z3+MVIjk+sp3w4YQ4SoIZx6wcUyVLb0TjwXNRtOZB5G+ZB72wD8IVE9A06WcxyEo+vB6Nh9yRlcMvGXGU8+faa6/FkiVLcMoppwiVYfYz/7Zq1SqhEEqlYc7BK6+8sgtx9KmnnhJKpUOGDMEjjzwiCIccL1JRkesHyW8kn5KQS3VSEsXN1qCsBC++Uo1Lgab0exqRxRZuW4OC7V+4g+aw24DBhwnMk7k7T0hI2f0PQG8noetRroE1KnV7tbNAcZQ14bjmGOQ7SL5z3AGbvtR8/0lX8XxX8v9U9TULUjWV71W+xwd+chO0UD18oUZoeis0PdyV/KcDVUf/3TLh1MuW8sJbC2+82Tzxy/f5sN+AcgwoiV584xoT/14y+5awU3eSZ4ljy5730Va3GnqfM0yTm5GymE72hVMCHN+p7EP2Ocl0rE/fvn3F+mucu5Lsy/bz+4dpWCbXeitqzlbJu+JSofaPThhoGvBR5Bui+5oRJZhPN8RZGTkRk3yvJYe9fU0wXtKQmLpRarXT19ke9+PdTWjgPGkPhw+vRGm+8DQtyNJinLa0iP9zPHDsWXWpnum2mylxhvtMjH0zyQtgJDTKdS8ddZTz25g354vcL8n3BMn6doNttVFDAakuHcm5wT6XfZxsjeGFQaluzWKcrkd2MbC6rtjJN6td1dfWAcs6XLynhTTKd93u56BF6uzAJuKWrnkLvqY68a6N+Ivgo9iJLveFqb7k5PNU8TpXKzRg6qf5R9010XZlVQKFgEJAIaAQUAjYQMDmNtJGziqqQiDLEQgGg2QhRXeFORrC1c/Dj1royINWOUe0kpsbGg+s3KBjfK3mb4joEWjG61Ip8Aos/3fSW7OO4U7hZiLZRjLVRtFxnVTClAgol/UpIcrpCLL/3bj9KV75a+TtfC9tOKn1IW3QqozTgAANhnmahkMq3alZyapJVQA35O40NFNlqRDwDAEviKPyQCFTBwOeNV5llBIBecjlRP0kZeYqQs4jwD01D5SNKmLcb1Nhx8z1qXQtLYFhHEkWlAps8pk8pI5XvJJqarJMqYLFMcwgXeEaD4elcqXRDTDTybrGd1TJY2ciUlIJPTAQwZnXgYpVub7+fVHXiuoELn4L9TD2KfHFFD+TkUaJpSSO0u4ilff4d/YlA0ko/DeJK5IAKPuVRMBOaoRZPou8II5meRNTVi8ZcZSJX3jhBTz44IPo06ePcEdPgiHVRffdd1+hJipJKVdccUUX4ujTTz8dI47+9a9/TUgcPf/884Wd76qrrsLs2bN7BHGU31am60r1Y3apkyn7KFGEoo3LkF+z2XF6kdAicZRRSULjOLAUah6zZlfNEuIo2yTXNMtttAREeiIZyaMsIZnSoHxWufp2FNZ9ZqlCwVnPZ0Rh1KwyTglGwwLF2Ld/OVrDEbQ0diV3GYlh8sKKFQVOWUfpkaqpah5ChYeZ4phIyS/RN8iXgysxbrs1xeDQ/95B0bBh+Mvf/4H/frgE++29N667+7finUySINvEdzPtIyS3UeV9x44dgtx/wQUXCBVCL4mj4rsAbZiqRd1pU2GUoQxVqEd/8e98tKAAjWjRShHSoxcei7R66PChEA2oi1Rimu/ZzlgmWBN4aYNt60nfGJYmW5JIy3c3wa9pwntIczgSu8i5ck8zGtsv/+T5NBw7cmCXXPhdJr+bU10McFtPN+nNzsIoomIUUOEFk3ReRjKup9yPyD2NUQHa6ZlA5/bZl7i0au83rj1W9jxSydXq+aqbPhbrQ5W8YMKLAd5QOo75+AfID9snTbpti+X0O6qA1V+i7vZtlpM4iajvfgZaxB6hObDs37Fv1Yi/FL6wIX2iYcp+E+RS5/2nzZ7vPLETcFQahYBCQCGgEOh1CKgXTa/rctVgiUAwGHwIwIU5j4hwe+QDKjtcv9AAwh8aDKhmYjnsfhaIxLkf0woAvbML6bJVr0Nri97M9DqE8/ugcYa5O+mSD66GP7i2a5FUZDn+Ra+rovKzgYByWW8DrByLKg1Iblz+BOafZlN2wx6IVg1J9nJVsRUC6UFAGgyL/Bqm9HVPHpUu45wactPTSpWrQsA7BBIdnlpVAOUhP99hfJ/xwFSF3ELAi++U3EJEtcYJAkbiKA8SSUBIdOgY76pWEkzjSZ1G4qkxjTE+62pGUOXfzdIY/54oXcmfT4Z/89IuMESG7Ac9rxgoKIZeUALk83cp9PxioLAMLcd1qEM6wbC703wabMGeVnPFUVm3fD0Cnwa00L6SJORBxyg0deob6XLemIx/S+dBfiYwdaJcH684mol6prOMVMTRjRs3CqXR7du349xzzxVVefTRRwXJ84wzzhDjhD9mxNFXX30Vv/71r4XtLpGr+s8++wyXXHKJIIuS6HTssccKUrhRHU0SxdOJg528SWLh2DElGFY96uZM3U41UPLFIvjrq2yl6RLZBnHUckG7/w5Eoi7CkwaSEPpFx1Q2BCph85s5lZvfbKirVOeWhH4rF4hMPV0laEztzH+mVd0vGYZ2iKM+TcNe5cUYHihBSX70ckMi2x3JYLQdSMwYV64t8pKLvBBDtU7O8S4u3yPNaGwKd1HYZl5U8pOXYGT7khG4SBqVwd9/AEav+rQLLFvPOQtNCxcAoRAG3/hLlJ94Em578EHMf+997DN6FB76xzMx4qhRGfFPf/oTnnjiCYwZMwY33HADJk6cKOrGdTZVsIN/KWpwgPaGyPJT/RjswaBU2Xd53l/biHF4v+PvWUQmt90YjxKQMNpsUBSVPC5+vUU1ATuYXVQabWiLXr6aPLAPBpZGVXeNwcr64FHVHWVT9Omfkf9VhxJtuHxvNB76a5GXJDjyXEZ6GnJUSIJE8ryHjyXBNp6Y79TWmFxpNDWJNNzvADQedKuXze3WvDY3tmGvkvwOEqnL2hzy5Vz0rV/jMpd0JtdRffQzYq+U9rDneSBca6mYwPKXO9RFNZ9BadRS8o5IqYewWYavabPnf91mSSq6QkAhoBBQCCgELCOgiKOWoVIRcw2BYDC4G4DFq949uPUkjhaMAAKzOjXC6LLEUevq34beskkomWrVj8ZcKXFRKVv2kqMsrSYKDZiKpsnXm0Yv/d/F8DXv6vQsHBiDxmm/tZq9ipcGBJTL+jSA2kOylO6seDPfjhoBmxdYcAYQiRrw4C8Ewt4T0hVptIcMJFVNmKlbWSW+JYNPqe2pwZXrCLgljkoX9bnupjnXx0Gi9snDrmxWkumtfdPT2s39NYMVN4fZ3LZExFE7dU6XO0E7dbAbd02wBbUpiKNW8yRxdGIxYgqlVtP1xHjZTBwlOZEkJivKUW6wT0YclQRtKo0uWLAA48aNE268161bJ1RIR44caUocvfXWWwXpbP369cL9/ObNm/Hb3/4Whx9+uFAWpSvdQYMGCcKTJJeWl5eDZKfhw4fH8jS2i3txu/txN7g4Tisuv2cmlK5ZAF9z3OV4u0W3E0fdXJQ1LdISDhpQqYijdruM8eOJTSS9pgpFq+5F/vb/poomnu8+5lkxP7srWCUvxhPlrIxjMwJpfDv5LWQkmMrnqfKPVxxNtH5vPv5YtHy8sgu8Zd84GW0bNqDlk1Vdng1JQhzlPkCSXF9//XX86le/EmPkxz/+MU444YSYQrvx0o3ZBZyNDW2obg0LPbmIDrRFpOviZCOBfuJaUaQ1oV63d0w1uCgPI0P/geYPAIGZ3TXcMlpuQrXq9lpYHfuJKl1ZXIDywnyM61vWKYqVNSKjQCQorGzhOQgNORrN4y8WMUh65UVYqXDvlU2D85tEVHlRzWjz59pHkjmf2SWNlr11FrRws00ouzLwIqXD0HDYfTbz6RnRV+xpRlOIbeaP80B7cqdzF+dZpSXl+ikPiXU4HYTnLhW2qHZftvI/0MJ0YiqDPXfzncp1mFSpjqZluKlMFQIKAYWAQqAdAUUcVUOh1yJQW1vboGlazssGRWqeg6/f6ab9zM02DSOu3QjteQkIVQtVgNLVC+BrcWl4tTAq24Yci+b9LksakzcTc+12oQVosjaK0a1RTzG4ZC2YPahikjjqRZ8nv21sExRfPupmPmMzkYquEOg+BNJFHFWkqe7rU1VyZhB4r6qxizOoysI87B1IrVygXNRnpo+6sxS5BlIh0oqKUHfWVZWd3QjYVcrK1tb0VuLoqtpm1LdZIXik7jnpqj51zJ4fI5uJo/Idnm43osmIo9JN62uvvSaUQ+vr68UB+IwZM3DLLbfEiBzxiqMkjjJfkq9uvvlmzJs3TyiJSkIpiSBUTCQZ5MYbb8THH38snt90002CcEq1v3/9619igLGPTj/9dJEX33VZHzKoOFq28jVo4dQKgkkxG/P/gMmXib5k/3oV9OonoKH9Em2yTIsmAqXTvSrWVT70bEXyUGVlhxKkqwzTmFjaqViE1ctDRZ/9Bfmb/2OpVruO/D9BnOqO8F5VAzSLrnAn9i/H8ECxIJeRkG4nSAKpXKtICuV6E68OJ0nrRhXkZOVIRWKmS+iifthA3tSxU12YEUcfuP12lEzcV6yPrPvq1atBoj/r8L3vfQ/nn39+jIgfrxjP+hkVUvmuaYQ/RqQLR3RUNbVgS501XAtRjxZ0JitabaAXF4qtltXd8VLtzz+qaUIrWbsuwug+pSCBNFCQj1AkgqI8f+x97YVt20XVHCfl2sy6cxynIo/KtYvvNbPvBn5/GOc51454tWD5/WH290SNsGPzbxx/FCJ5RfC1NiJSWAZfuBUla94SWev5Zaif8YRjrHpKwiXVjehb4Me4QCHW1Dajto1rYnK6B5/2KfBjfHlUWVdgLgmMDomM6cCLIh+8KMV11Za3TKeV2f00EEn+jVy8fgny9myzXkIMzyTAOsA8UjS4yX/SUznPabAOtIqpEFAIKAQUAl4ioIijXqKp8upxCASDQXc7SZMWl/3mYGjB7QiPOASNF0UNtdka5OGWFwoMevVj0KAjkGa1UYmlUgnM1lGVvF7KZX3P7DentTYqzbo1rolbsHrI7YXaWFPi15DSxVehQSkTO+1qlS4DCKSLOCoPzRIZezPQNFWEQiCtCCyuaoLeSY1BQx4Fmgr9wrhOF40V+VG3wzxjGl0WJZRyTpAAwEORjBir04qCyjwRAvLb1IkyukJVIWCGAIkzMlAlJV2BB+ckbXhN0Ek3cTSVUlS68EqVr9l3Vqo0iZ4r4mhy5DLlqj4bFEel6t6OHTtw2WWXCQVR7pFJBj3++OOFAqhU5TO6qidBVKqDrVixAnPnzhWu7mfPno1TTz1VKDBt27YNzz//PN577z0MHjwYP//5z7HffvsJUsiGDRtw+eWXY+vWrTjwwANx//33i/WC77qsD5aUNr1pOygaegAAIABJREFURSd3o06zLB0CfC1KUHFj8+A3J79JOgWpgKWRBugDdQnhKwR8xYBWHP2dJaRR1puEZf6kIiU5hdptOn7Tc/5xLshgh/Bb+OWTKNjwT0vV2H7Yk0lVp9O5Pi2taUKbReLc2L5lGNOnVBAn2XdeBJLjjWqrTuaFVEmk0EW8cuuW2aeiadH/bFfVjDh63y9vQuDAA0VePCPh2rto0SKceOKJuO666wT5l3VhHbg3ZByu2QMHDhRrNEl1UnmUcTm2Nu3YidbWNqEKHYGGNdVBNApCV3pCqV/DAX2L05N5luVq1ROIHfK0WRNpH4joOgIFeRgaKMaI8g6OFscD+5zjgGNCXhDhe9nJWM8kxNK+keoc0Eisj1cJNoqCEAeuG8TAbgjcOEQk0cuHoP7ajxCYfzqgW5snJI2GS/p2LVIHAstfgp4fQP2Mx+1WKSfiu/G2E1jwbSBiVNPsHkjkeU0wGBTvpr59Tfra46oZvWkmyrrs49ehhbr3AlakZAh8jdugVEc9HgAqO4WAQkAhoBCIIaCIo2ow9FoEgsHg3QCu8hoAufER+bbfGtLzSxAePwtN3/mL18W5zo+bbq8OxNt2L0S/pb93XScrGSjiqBWUsi+OclmffX2SzhrRcMo+Z6CxiRt+N+7xyv53EbTmKm+q7C8AIq1RIqpcq30FqJ/5D2/yV7koBDxGIN3EURJdnBh8PW6myk4h4CkC6+vbsKPZmvGbRItplR2HbqnUTDytqMqs2xBQ5Plug14V7BIBq4fndovprcTR5bub0Bz25l6xIo4mH3WZIo7aHftO4xsVRy++OOoalkTPffbZR+x9SSQiweSuu+7Ciy++KFzJ//nPf0a/fv0E6UiqdtEl/dKlSwWh9IYbboh9lzP9G2+8IdzQk6TB9xb/RgIIiaAkMJ199tlCxVSSTUkcvfTSS4Vq3pQpU/DAAw/0GOKoVvModG+mYsou9ezi+7EPAn32Fv3tlJybC9+dHJPcU2YrcZTzxuxChx2yl1VFvLphpwETvxcbg5yLDBIbr4mjbBsJXTsaW1Dd1IqtFlUu9yovwYTKgG130qkmlxcep4gR104jaWj9vvsgXFOdqnjT5/HE0YkHHSTWVa7BtIP88Y9/xFNPPYXJkycL9Wau1ZzTfEaFxc8++0zEIVHuqquuEkR9ruG0c0r11S83b8Edt9yMAYMG4YqrrkZRWQCrq4JoDiUgxDlQm4tvXLHfh8l9u0fd1lFHZCDR4qpGl068O1dy0qAKDCoxx1heEJEp7KwnGYCiSxF813B+chybEUiN5zYyMb8tOBf4TCrvOlEplvl1OjvlH/PzgCMOSQlHxF+CDfv/Dv19L3fR1aTyqK9hD4o3fCiM/HXHPZ8yv1yM8HldC2paOtabAp+Gg/pZJ5aXvn85fHWbzIVLNQ3WPtDkQYt9hI3nvRyj/K7w+pJkl1oFXwPakiuJBpb9mzRn+w3yOEWksL/IUS8eGM6b+cc8j7NX2SkEFAIKAYWAQsCi3woFlEIgRxHwWnG0y8YnAW68Tde2/8loOenWbkfWS2NV0Zr7kb/lzYy1SS+qRP2RD2esPFWQNwh4YUD0piYql3QjQKO8Uc3BWB6Nr/JHGmNT1cdT4miSwhQxPVVPqOfdgYCROFqc50NjKILD+rvzTmM8PMt2A3d3YK7K7PkIrKltaXfZlbgtPK+bFjeX+H3MdxRVbuLdLfZ8VFQLjAhI4qgiz6txoRCIIpBu4mi24ryspgktFhXaUrWhNxFHSerh/p7B6rdkrhJHSSB64oknBLniO9/5TowYSpIFvyXoAvmVV17B6NGjY67j6SKbz4jjCy+8IIhJhx56KGbOnClU7qRLeuaxbt06zJ8/H8uXLxeED6r6MS5d1I8cOVKQRpmfdGH/+OOPCxIj1UjnzJkjnjslNaYa814+t6L65FV5VCbzhAcw4njg4J+JarFvrLrk9qod2ZKPdIWcSs0uVX1N1VdTJTI8T2bnNl5uZhI7iqOMb5U4GiochKaj/hSrlZnatlcK3PFtYqErd9ZiR0NqheFBpUWYNLDCNg5Wu4PrG9clGey0mXHZNqP6YdVNN2LPnx+0WnyneII4+vVv4LYHHsD8xR9g4pQpuPfee4VniZdeegn33HOPqOv111+Pk08+WcxjruvycgAJTCT4r1q1Srixv+CCC8QazTQk1PHnH8+/iEcf/guOOnoGfnr1Ndjd3IYva+oRMVtopJyPWy6SpmG64fKjI3ByLJHXxFF+1x02vBL5Ph+CLW0oL4wKJCQKVr+HugN26bFAXhqPX6/lesLnnANSDMJYV84L47y2046EZ6f9+wL7j0+Y1brJHWI8A3wvd4mnRUIoW/Gq+Luy6dvpkcRxJYk0XLE3Gg/9NYpX3oW8nYs7XNunKsYmfzS+3zjOOJfSfRlF3/0stEh9wtaUfroQvqZgqtZm5rkvD4iEAZ8P2jfnKVG4zKCuSlEIKAQUAr0KAfVy6VXdrRprhkBtbe1HmqZF/ZLYDMV/vwiRAfvA//l8+LessJm6I3pkyH5o+FHmCJfGitLIQVcrdIlEw7ObUPb2HGhtiT+03eSdKK3aDKYD1fTnqVzWpx/jbChB9rM0SCUikcq60mgvyaTyoMzYjsAbp5nfevW4saEBh6Jp8nUe56qyUwi4R2BJdZNwmTWgKA87m0OY7pI4KtUE7B6YuW+JykEhkBkEVuxuRlM4ues0Ov+c1r/jG7impkYcknilyJ+ZlqpSnCIgD6Oz+YDPadtUOoWAUwSsXohNuEefm1y1xWm90pnuo5omtNogjiY7C+1NxFEnl5DilffS2a+ZyptkTelyXpbJfS0PvRn4PH4vTNIF97yScBRfV/mc6fhNItNLLx4sTxI65N/4TW9WFvMmodWN949MYYlMuarXgbKVr4JkE0/CIT8H9jpOZOVGedRuXUjETrsal8VKeUXysEMuNKsaMSH5yaguKucQ541xLtpVzbNKHBXjYPDRaN7/ClHFdCnKcr7LS26c/1wL6FadCpeLvqpGOIV8b55Pw4wRA0DX3CRGEg+vg2y7zJd9QMXlZEGeVXBsG/tr3T5jEAnWOqri4Bt/iYoTT8Kdz7+A1//1L0w88EDhjp5k7zvvvBNUaua6PXv2bPzsZz/r5IqeGBPXRx55BE8++aS4AED1UZ6jkDDNfmAg6ZQk/wsv/RGOOOoorN/dgJ2NnV0bs0so3OdViN/LepVvT87Ha+IosRgWKMae5jY0tIUwsX85hgei9oPWcAQFfl9M8Vvilq17S0msZz3NSP5SAIJzgRcr+S1C1V/OQzeu6Vleyv3FMdNNhp2G1qKh8EWasWnineJ5X+1t5Gl1neLyfd486mAUr13cqxVH0zlvC9c+hYL1z6WlCLPzXY5Bvs/dXkZJVWGt5gnoeuJ3X+mahfA1WyWO2mTLJqpcomw0INx3Evy7Pwbgg3aaIo+m6l/1XCGgEFAIKATsIeDhNsVewSq2QiDbEHCiPppyw+Okkf58hEYfjqZz/+4ktaM03DTyBq1bY6MdA5qjipol8hcgUjgADYffF3sq6qED4YpxgOaDv/bz2LNI2Ug0TP+dZ8WrjJwhYHR94uamqrPSVapMIZBIxYv9Lw32ND5JVzdm9aJhShJKaTwumn8W0NrZQJSO9ihSejpQVXl6icB7VY2uFUeNagI0CqugEMg1BJZUN8KK5+ECDTiosgTBYDCmLJNuZYN0YO3VN3066paNeTohPGVjO1SdFAJeIuCFjaOuBxJHP6xqQMiKUybDQZ7ZBZ6lNU042IZLSC/7rjvysruOklC3Z88eoVJq5jK6O9rgRZncz5JUJPe1ksC1dsI4jF79uSBc8LkMPAyXBC2miSezGZ/LNIxjFo9EMaPCJctiPOMem/Vhefyd7UGvfrTrTNRp4tNjbZLeUkmY4t87gg86D9J9+YCWB2h0q1sAXSsAxE8hUHpoLHrJB9fCH/zCG0gKKoAplwHDZoj83BJsrFSKhAqOlXSTKqzUhXG8Io5aLc9OPM6/eLEEEqIkudtqXnbs3qGyMdiyzw2d5qeXfWVsk5EAKy9wbw424tNqc9tZn6IOxcQpA/sg3+8T9SSJMh3BSB5lP7COyQJVZ0lkNeL15bCBQDiBy3cLld5vd71YG2+++WbMmzcPEyZMwHe/+1288cYb+OSTT8T///vf/6K8vFwQSadOnRoj3DMdyaGffvopfv7zn4N7LqqVMo5Ujt64cSMuueQSjB07VqT3FZdi+c5aQSw0hkFFedjRFPLsUnyRX8OUvu6EQCzA16OipIM4Gg8A1UenDKpAn6KC2Jov37tuPVm4Jc8n6ixekOU7g+8nKu2aeVYxntcY1xX+XV4+qa2tFentBMv7C1PyaLSk5tKxKGzcgKZx0xAu7SfO/GTQQm0o+/g/sf+H+k9F05Tr7VRRxbWAgJ13YCy7FFzKROcvcs/g5XvTtIn17wAtX5o+6hYX9WTsmH6ua6g77nmhfE7M+Ds46/k3Kioqvmah61QUhYBCQCGgEFAIWEJAEUctwaQi9RYEamtrd2qaNsBqey1veqxmaIzX/lGtF1cgNPHraJ59r5NcLKWhYYibWrcf4o42D5ZqaDGSLw91M5+14Doo+qGtQvcioFzWdy/+6S7daMS2ctOahlim4UGX/ElYx8btQO269p+1QHAdUL/F8yYp8qjnkKoMPUSAhLiple5c1ct1OJ2HRB42WWWlELCNwPtV1g8/C3w+7BWuE6SEnkga5be8POzle9TthbB4sOmhgNj06dPHdj84SSDd6HndDmNd7BKenLRDpVEI9CQESu89HL7q9a6r3NOIo1w/1zTBMnF0+gB331+uAU6SAfddVD+zoujmRT3srqMkK5Bwk4iw4EWd0pGHExLHpqMOQ+sXnwsSZN6YMRi5aEk6qpZ7eVb/DSgc04XkyYZK8pkXHpMkcGVvfw9am4cXU0d+HZj0QyCvRBB00n05j5iQ0EayW3eHbCaOEhsSFiWBm9/MRsK1Vey62L0HHgyUjwa+7KrCFs4rQ+MxT4hx6+X+guuuVCpmvvHjzGiLW7Z9D/a0tGJ8vwCCrSHUtbYhHNExfVhllybbVV+1ipmMR7IZSZZWzh6472B9ZNyt3zkDjQsX2C0yFn/c9moxT4zE0aFDh2LSpElYsmQJjjzySJxxxhm44oorsG3bNsyYMQNz584VxDqOa6nmTKypRvruu+/izDPPFPE5jpjvc889hwceeACnn346Lr300pir+0+DLdjdGo4R4uWlk/d3NXpGHjW7yJIulVvHnZDBhJkgjo7uU4pxfbsSoN3OI34jcY6nUuW1C6ecU8Z0ieaivGDOuPyulN9ARgK4lXksy7J9fpqEPMo86/edhbLV89Ew/hhokTaEy/qBF0nKlr0Ua14m7Pmyr0Z8cjXqj3rEbpf0yPhen/0m6ye+M7jmUvE2ncH0whIgiMgkJNsLHimOJiiUeBWvuFN4yQu8OVswTLXZ8xXHx14nqdgKAYWAQkAhkAQB9VJRw0MhEIeAHeVR2xsfD9CO9BuFhivf8yCnzlm4VSgq/ugW5NUs97xe6cowExvIdNU9l/KVipSKtJRLvRpti3SZZccFNtVnpBKKVF4hsY1GK+kaKqG7+1BjVzIpyaXhzm6h7CKt1gq7iKn4PQkB6YYqk+4UexI+qq49HwE7xFHe6h8L9xepej5q5i2QCiV8mglibSaIo3YvueRq36p2KQS8tmv0JOKoJDJu1Epygjia6dFslzjK+knigRXVuUy3x6w8p+SbDQdMRGjXzliWJC4xbDntFAx74d8pm1Z18y/R8J+XMXLxRynj9pYI6SJJysN3z3As2ws4/lGRnRNVS6v1kERxOwQemTe/6xi8JCeRjEmVyHRe+rGKjVk8kvtoX2KwY6cy5tWFNHP4XcCgQ4CP/9SVPKppWDfpz52q4qSvZAb8bqVtLN5jj9lFbUmSrW8NobEtjIGlUVfqDFvrmzG0rKiTAjHJkVJN0A3GidIaSWtWMDCuu25Jozz8HBtHHH311VcFjqzLmDFjcOONN2LgwIF49NFH8eCDDwqcqSx60kknCRsl57Ek677wwgu47777MGjQIBGXpG3atK+99lps3boV1113HSZPniwIp0ZyMj3GlOX5cECfIgHTB1WN6KxF6gx5tm9af/MLLfSmkQ2kcmctc5aKY2edVmou2Ocsyy6pBpUWYdLAqOKmVJyV6wr7nGPG6Xzi+Rzt3172m3H+cR1k4G8z1VBpy2cctmHnzp2ijXL/b3dMOd5jpCCPxjpFSpDLP2g+1M36p0c9bZ5NYMG3gUgbGsonY8foH2HMiosBXx6gh1E3K7eFagLzo14e3YRIYBR8DV8J8Z9kgXOZ54Zcj9MW9jwPhGu7ZF+8YSnydnsvUOK2HW2DZ6B5/5/GsilddCn0goq6vJn3d//tIbeNU+kVAgoBhYBCICsQUMTRrOgGVYlsQiAYDM4HMNNKnQK/GAbkFQBtzVaiex9H8yG810FovDi10TlV4dI1pxUDjllegQVnAJFQqmKy4nnb4KPQvP+VWVGX3l4JGkNolGBQLutzazRYVTLk2kMjlHSbx8NHGgZoFOffqZgTr27GZ0ZXfclc3aNuU2dlUpJJm3ZZBlvPK0X9MU9ajq8iKgR6EgLSjR3nmVPDdk9qr6pr70PAEnG0/bCB9u/DEhy69T7kurfFUj3V6b7Eau2lKz6n5AGr5ah4CoFsR8DxoW6ChvUk4qg8TN/kK0WblYNQHchmxdFMjzU3xNF0r/GZxiK+vHWjhyPS1NTpz4X7H4CWVR9Dy8vD2K92JKzil4M71ACNHisl+bS725bp8mkrot0gnUq6npNH9zkL2O8CAVU27rWcEqKT9T1JoySPZitxlHWX+18nqoBUPxv+4bkdpJmBhwBH3BWFJNwM/PtUQRwSoagfsN9F0Pc6ThAUSSbjGJaKp3bnkFEtlbZ3XfMLJTbu4c328Xy3DR8+XCgXxoeaplb0Ky5Iq2v6+DKNSoV8lkwll2OIP7QX1198gSulUZbl7z8Ao1d92klxlMRRhpEjR+K2224TbuoZqqurceWVV2LNmjWC/HnXXXeJ8SxVR0lg2rJlC6655hps2LABv/rVr3DUUUfhiy++wE9+8hMcdNBBuOmmm0TdOe+lndOsv7+oa0V1ixfnKNG3hJnqqN1xlivx06k4GijIw9Sh/eDXNEEQ5bpnJFtKDK143kqEtxOV82R5GZ/x24vjnGNUinnIbzmpniuWtHA45s3Eybgo+9VkaHW0vVv5uDYpoawUOOQA20VHykagYfrvbaezmiCV4makaCAajoxeGAjM/xYoK1w3q6sitdXysi1e4I3TXCslhwYehqZJ1yZtWn19vVh30/49EXwdaNvapS5lH78GLdSabfADvnzUzXwmVq+iVfcgv2U7tGP/pHg+2ddbqkYKAYWAQqBHIqBeKD2y21Sl042Aflmpbueww+uDFkft8+ej7pZNjpLKRNyY0ojlxAWAFxsHV5W3kThS1B+R8r1TblJsZKmiukBAuax3AV4WJ5UGeTOFDRq4qXBhJItS+dDNLVIauiShNKWr+5Y9QO3aKKGUbu6l23sTg1a4fBwaD/1NFiOtqqYQcI6ANBSTpMV5qYJCINcQWLG7GU3h5GObh7ljIvXYoJViqiKOZs0Q4IFWug8KnKijZw1AqiIKAQ8R8NqeYceW4mEzbGdFbwck3HAPsV4vQmvE2uG2Imd0QO2UOJpOAqDtgZCmBF8O6U9Zw1juJH2SEKr5fPCVR5XKzILe1IhIi7nXjN5IHJWqmsQq3WTjVIQQO0OFF1Bx8osxdUgnREU75dmNm47vrGxXHCVGRoKXHWIX8eJ+WSjLyUDS6MBDEIpEkEeC5od3ApvnA332BqbeCJQN69IttIGRUMjxYDUY3UZj8ZNo2P80lF4/SCTXy4eg/lpzVWJ5QYrxpGIm9z3r9zSAbrYzdXGK44L2hviQaD7zbKL2gCiR023IHzESIz+I4mN0VU/iKP9Pkudxxx0n+pY//B7gM7qpJ1YXXnghzjvvvJjbefYF33u33norXnnlFcyePVu4rn/66afxpz/9CT/4wQ/w3e9+N6ZSmqr+n9Y2Y0+bezuM+i7pjPSqPVEbQNjaZ12qboo992kaDh3aDySPcrwYxzXHBeccCZlyzpH45jTwGzVeRCE+L9rzUl1MoIIp57pR5Z1/o82eiqOsc7wYQ3zb7LSh5C//D/5NS+wkSRzXquqozEEH6o5/wZuyTXIpXPskCtanVjPV/cXQwp0vDuWKNzMvLtno+QHUz3g8aT/xzIjrsZfKu6YFVj0C8CK5IQSW/7vT93vaBpSTjEsHA332QfjgG+DfvQroPzmay0snQTv1P4rr4wRTlUYhoBBQCCgEOiGgXiZqQCgETBAgcZR/1ssGoP7nK00xKr1vFnzbV4ubY45vz3mIfmjvY9H0/add5ciPct4odGKM9dLA6qoRNhLnyqbNRpOzNqpyWZ+1XeO4YrJPeftaGsX5b2lYoyGKRtd0GwFoaOCPJJMmVCfVI1EyqZFISkJpW0NUTVkD1JrheDiohFmIgJOD/ixshqqSQiAlAlHFkcSnRuV+DQNCvcNFvVT74bswE+7mU3ZON0eQB/FuDse6uQmqeI8RMCpi8SA11YGtx8V3W3a9kTgqlUZlP39U05SaOKoBPh04VF0y6DRW5b7PKgmL86w3zC8SR/MGDUJo+3bP5rZWUoK8AQN6hft6El04T/mOJsHFzSVTOx3g1rap+wqgRVpRM+MZMc6NF6VlPUhYJ9knW4Mk69q1DUuCoN10mcRBrlccX0b37LSHs6+ocmb2jcx1i/vnUcsvjB4B0D394XehLRLBptpGjO1bFm3Gns+BsuFAXgmqm1rxZU29iEPX1mP6lMLvix7F0fbOMWDl8mZsDL06F3j9LpNjCA11c7sqpsXjWlpWBhLfyGcnTyZT378kwLG98W01GyeSoNv8ndPR8skqV0PDV9EHYz5bG8vDSBydN2+eUBm9//77xdoivSAxDv998803Y/78+RgxYgTuuOMO7LPPPuLvDCQGLly4ELfffrtQbGQeJJqynVQvHTNmjBhbHC/SLbishFSJNSqRWvKQkQSJbCCNpkPB2FXnA7D0XWezELqn51xORrqmKAL73q1iJ8mdifbrzJ/7ea4NDMaLCVzLOEb53jQGSRZl3UkYld7fjHHi10Wb8MDT/URJMXBoOynOpCJ6YT9oLTWdnqTbZu/m+yDddbPbV07jl739PWhtdU6Tt6fTUHfc80nz4JrCMUzCc1pDHHG05LO34W/s6ro+rXVIlHleCdB3vOFnAlA8wDQ23y1+v19xfbqlo1ShCgGFgEIgtxBQL5Pc6k/VGo8QkMTRyKAJaPjJWwlz9XRD5LLuXqh6SPdPdo18pe9fDl+9O7VTO81vG3IM8rcudOUaIVK2Fxqm/8FOsSpuGhFQLuvTCG4GspbGE7pkCVdOQet+PwKNZQw8dKBLLnnTWhq3pIErA9XrUgSNt5JMyn8ndXXfuCNGJtXbGtE89hxb6hDd0T5VpkLACgKcA9IIZ/Wg30q+Ko5CoKchwMMVGlp7A5FSKo7Y/dbvaX1qtb6KOGoVqd4TL9khba6iELhpBBBu87R5XtgmPK1QXGYkN5EcxENzHp4zWCYYeOCq3ikpK52YuMnbCXHUqacbN/XsjrQbjzgUbWs7iEte1IGKpWO30v1r7gZ54ZTkGHpESrpf9xCG4o9uRl71Cse2RkkM4bclQ79+/cRvMzfGtI9IIpqHTYhlxTWO37dOLupKElgyd+JmdZbfmXyWbd+aXHPYHum6Pd7jhtwbk4DFHzP372xXYMnVQP9JgOYHDvgBmkJhrNxZi4rCfIwoL0FJvl9As62+Gat2dSaf5Pt8GNO3VMQToa0JIS1fuLpOFiQRDU//EFj8RJeoVt65xr0/M8gUaTS+skbbYPwYkWIWnPOs74ZDD0Rok8OzBpJj/Z3XSjPiKFVCWZZ0RU+yN3+WL1+Oq6++Wlx8P/nkk3HdddeJpnDOMp/a2lrxfNWqVUK19Le//S2OOeYYXH/99dGubWuLEfP4zcE1jHZv2h+ZR7zi7Pu7Gh2vO8V+Hyb3LUrHMmIrz3SoGNuqQFzktXWt2NViXdk3VVkkh5P8zWAUSIhPJ+drOi8ImL1TSPrkWNuxY0eXyzlcm1kv2jvkGijrLd9DHPd8b7gJnp+TDh4ATBjbUSVfHiIF/WKu4Es+vB7+3WvE89Cg1O7P3bRNrP8LzogKSzgIuUIcLV18FXx16xwg0DlJKjw4ZvkNFT9eXRfM+x3tHieY1wDfq3wjxrItXfMWfM1uibEOa1kxtp0kOiH6m/+PD+EW8IIS3+Ekp3OdMVzKeLm8vPwUh6WrZAoBhYBCQCGgEBAIKOKoGggKARMEIj+t0LVICKFJ30TTtx80xajon5chf9mzGccvPOQANP5oXqdyuTGzYiiyUlkaCO0aB93cuLNSp/g43FyUvT0HWmu9i1VMR91xLzopXqVJEwLyFn2m3CXZaUbxijuQV7UUdbNSuySxk28uxA3MPx3Qw52bMuBA4MjfiFvY69atE0ZS/lC1iUbZbAxSDaDwyyeg0fVHxZjoJt1vboBl2/jDjbr8saIWIdtuxe1QNuKk6pQ7CCgXzbnTl6ol7hCgUZqhNxBH3SGVe6lJnud3iVtFmNxDRrWoNyGQ8JCXimpWLIYmDli8sk2kqx+kclxlZWWsCEUcdY62E+Job1AcJaKuiE8JuoRTbuz2aucdluUp5YE+L3fIsdUdVd4wZhAiER2THz7CUvFGEgS/K6iWyv2WbAPtDfzmkJdYvbZ7kcgmyWjS5TYJeE6CVH1MRv5keSQscC5LAj5JR1TRNLbbSfnpSBM/lozffkaX7rJsIzGM34tdLhwHNwAte4ABUxDRdazaFcSOhmYMDxSjJD8Pn9e1YPuBAAAgAElEQVQkJp7QzfX0qv8Bk0+NNZVYksBlZlOi6pogTz/w/4DPFnSBx+o7l+2UHnm6++Io38OsC8esHGdmatTr990H4Rr76904kzUyGXFUKgATZ0kwvueee/D3v/9dqN5RdXT69OlizEvb4R/+8Ac8+eSTmDFjBt59913ceOONOOGEE0Qfcn6TKPrmm2/iiSeiZN9p06bh0ksvFXmYEZPdKI9mg+ooScFOiOrpmO8yTzeYGus1pKwI+w+IXjTiPE3mgl7O13SSs41K1pxDRjs736EkYRvXb65fRvEGqXzr9eWFTnuK/GJBjncV8vzAkVNjWaQiG7oqyyRxYP63xF91LU8oibsJma67m7omS1u86h7kbX/HdfbJ8CABmj/pts/xnTPA90rMk6hnLuqtOCelcqhQE20nifLfVBiNC8azp1AotDMUCvFm0oREHVBeXm5l9+66/1QGCgGFgEJAIZC7CKgXSe72rWqZSwSk6mgiA0zgF0Mh/Lu4DMy/9LfT4du9MWVOVo1BKTNKEsGJElF3EEdlEwJvfQcItzhrsq8AdTP/4SytSpUWBLLVZb0Y43RVPuuFtLQ72zOVqgs0rhvd4bDepvN/3LeAA34oDGrbt28XKiE9JXRpT9le7SRSEknHAOVjgZKBCZvDTT2NcMbbn2aRhYFigLmLkZ6Clapnz0ZAEaZ6dv95WfuSD66BP7gW0PSo60WaTvNKECkejEhgNJr3/bGXxWVdXk6+fbOuEapCjhCQh25G936OMsqSRMUrf41IyRC0jJuTJTVS1egNCJAoRIINCRKSPJTN7U625n9Sa8119H4V3a/slU0YOyGO9hbF0Q0HHYDQ1tQupO32pxkpym4e2Raf72ISXqQbXa4p3Rm+GFyJPgf1w5gr909YjU9v/AjNWxoxdnNXBVjp0YnfGtIbCzMi6cz4f/7Ni+8QaV/gmhzvothrHKUyJNtiJOCTjEhCnFRa9bpcN/mZkUMleVISvb4KNqEwz4cBJYViHEpCllHxlgqjvuYqFJYNAlY+ELURjTwRoYiOtzftEiRSK+G4P4yHNmEWcMLPgFGHdkliVKSNkV7vOAjY8XnS7DNxbmClfVbiGN2bSyVSMxvZl4M7LnlYybfk6GMw9Jmul/6tEEeZP99PXH82bdqEK664Alu2bBGkUZJHaUPhuOB4WrZsGa688kqhSkqX9vfdd58Y+7QFcm4wj5dffhm33nqrqPa5556LSy65RDz3mjhqpjq6bsQQRFpbxfZ+7xy+bJBoTHhFGqWa8NSh/cRdKitrtVHdNx3kUY49jmWuS5LESmIox6Zcq0iE3tr+7TF8+HAxFuW7hjb6dH6vkzwa6TMcvj1fWZmuyeP4fcBR0fVRL6hA/dGPuc/TQg48F5DERk/OPHPsPMkLTMLlY9F46N2mvcG9WiYuoMTeQdq/UbZqHrSQw/PlVGOKgiTxLudLBpmmkgIlZsrnkhQaDAYps2tKHlXE0VSdoZ4rBBQCCgGFQCoEFHE0FULqea9FIHT7wS2+xt0F9T9bnhADL1wwJDLqFD8xB3mfvSnKDo+ajsYLM0NY4+aSxjPe6rLiDqros4eQv5my/pkLocFHomn/q2IFOt2w6PllqJ/R1c1P5lqiSopHwOiynmMxkXsohVx6ECDmNHrKG43xpRjXBLmJj80/flFI7x4HXy2M5+l0zZMOBAJvftOatFJBRQeZtHw0UD4q+pNAnVQYudoJpcSXhwAk4cYfGKWjTSpPhUAiBDLhQkuh3zMQKPvvudBaO7tSjK95aMBUNE2Out7LtUCDMd9v6VY0yDXccqE9ubQOFi+fK9TxRTCqXLT/O1dUTnJh3OViGyQZ067nkkxiwW9vkp2y3QtCJjHxqixFHE2M5IZJ+yK0c4dXUMfyyR87DiPfXex5vt2RIQ/HaYOUaplWbZHprivJamUTKrD3jZM7FfXF7StRv2YPSkaWoXFjh1tfMzIvFbO4/48nj3KtJPnHaF+xQkhKd5vt5E9F1fgLwrIfs/HicCL1WkkObQlH8O7mKlDY85Ah/UBVUBnaIhF8UVOP3c2taA1HcOzI9ovEr58NTPw+MOJr2FDbIOJYDUc/fDgK69vXhsPOA47+AdB3OFAcVTU0KtLG6n7tIKClIXkRmoa627wnq1ttl514krRjTJPocvXmk76Glo/av3OTFKL5/Ri7ZadpDEkcveuuu7BgwQIceOCBuO222wRRVCqOyoQy7lNPPYUXXnhB9MecOXPwzW9+U6xVJOrRrnfVVVdhyZIlOOWUU4Q7e+Yj1YUlcfSBBx4Q2X7jG98QxFHmlcjWvWJ3MxpD0Qv7dkL5Ty9GYNc2kaRtzWpBGDWG3kgefb+KapfWiNyJsM73+TB1aF+U5ucJwi/Xcysh3pU803K8yPeclTyMcTiWSBKNJ8CzPkaV4njSqvT+JcZFW5tQcaSiNJVhWcd0hdK7p3pDHO1XAUyaKFxz12dA+CUwfzYihZXicgBDuN8B8Nescj2OOA5zyeuh03PYTuNN86Nu1nNdhqAVxXOvxy0V1Id/eK7b5aKjWjwnMiqJ9tnbtMrynMjE5XyiJj5fXl7+rWAwGNE0LaLr+huGiCfy37quByvSyQz3GnyVn0JAIaAQUAhkHQL2diFZV31VIYVAehEIBoMpd5huyaPJbgOX3bY3tJZ6z9zQW0GLG047m8iy/54HrXWPlaw9i6P7i1F/7NOd8nO6aVGHqJ51i2cZZbPLes8amWUZScIo5780cNHYGX+YIatN4xTTjFp+kVBe1v1F2HPUE8LgSqWAoUOHCkNnTyP/Fq/8FfJ28gAu5dJv3oOlw4DykYAgk7b/DoyCOH3oEqL+P6U6KX/TiEiDgQoKgUwgIJVVUrnaykRdVBndi0Bg/umAnnztad3rZLSMv6B7K5qm0kl4okKHIvOnCeAszjaX1sHS934CX0NiZRe158nigZgDVZPEUTYl3YfRTuCSrq+ZlmpgJHyo4B0CijiaGMt1E/dGZDe9SnofCidNxl7zurqt9r6k9ORIWwFJLNz/Sje6JB5mi1cOEkf9xXmY9NDhWHfPKtQuq0HR0BKhMJoo5A0fjlEfruj0WLpc5XcmvzeNQboNp92FQXp64d9pj7FKUkpPD9nPlbYg9me2E0flRWnia7y8vmpXLbbVNwuS2KSBFWhoC6GhLYxt9U1obIvulahGOmVQH6B6VVRx9NgoKfB/m6tANVKrYdrTp6J8JwlJcaGwDLj+Q6DP8E5u0dG4B7huuKXsw2OPQuN5z1iK212RjO9lWYdUF/nWHzAR/spKhDasR6TZXCE8mRoz+5pzi4qLvEjCd9dee+0lxmy863HOv6KiIvH3jRs3CrInx/WgQYNiF+1pw/vFL36BhQsX4vbbb8dRRx0l7HuSjMzyqAD81VdfxS4pMg9JEkqE/Rd1LahuST2W+s2aCl/VLoT2Ho+8T1en7MreRh71gjjKuS4ViNmXdkI8eZT9zvcB/85/2yGRSm9BsnyORwZjnSQRu0+fPmKsSvIx43IcS7Iy37P8fzovzcp9wZjfT7IDWZe4ToV0nHr4MjtbDPebBH/NSlft4BFD3fGZEQRyV1FrqZ2ewcbnHm+fkErtY1ZeirpZz1qrjEexAvPPAPSQ/dyK+wN96HLe4HY+v7RLPnEu523Nf2NmiRRFjRwGpTpqvxtVCoWAQkAhoBDoQEARR9VoUAgkQaCurm65ruudr5fHxXdDHM1WFzI0oNBwa+WCklebBVsDMYGLB8tqge2FqQNUW6hnNHK2uqzPKAgZKIwbVypF0LjJwwriTgOp1cDDHukix5hG9l/87Wer+XZ3PE/XNZJGSR6NkUnb1UlJMk0QpEFBurunQdF4i7y78VHl5wYCcp7Svawdo3VutL53tSKw4NtAuE2oEIbLx6Hx0N90AiDlmpdjhm5j40mcpsJAtpAUetfI7P7W9jTiaOCN06JqogxS6V3ToPvyAc0HLZzAzXYOz+HuH0U9pwbc48vA730eLHsdukMlJlUbpEtl7nXS0eZU5feG53b3fiQUcAxmoztrr/tr3d6jEakLep1t9DVQkI+xm7anJe90ZiqJlCyD85Lv4mwkcwvF0fFR9cf6z5Ir88fjFU9eI7mHey62NZ48SrIlba9m7uXtKNyls8+s5p3N6y1JgJKgG+8Zx0jKWrhxF6gwmijk+bQOxdH2SCSbknRqJxzzp4OR35xAhOHw84Ez/9A5u8fPA5ZaI9L0BOIoG0dbpNEOQXI1hQRShbUjh0JvMXcpnIw4Kt3HG22etL1xP2h2gZvjhURTqdpoJOIx3TvvvIPf/e53Yh959913i/HF+cx2MC6Jo/FrG+c0y0tl33uvqgFa7KPfHJGK885A/pL3U8HV5XkyjGxnZiNB4JfDUXerB+7LLZS5uLpJEHzdhH36BTCyIjoe3di2jSqhrJMTpWm5Z2VdEr0XSJbkeONYZpnDhg0TGPCdKwPTcp3mcytnfk7xkyTWkX+ZAX/TbvvZ+PNRd8sm++kMKZyQR1PaxRzXKHcUR0k8Hrr4e46RMCaMP5c12joyfWZrqe/9BR1KoiSL9psAlAw2xSKZy3m34JkRQ4PB4FeaplXqul6k6/p7FRUVh7stR6VXCCgEFAIKgd6JgCKO9s5+V622gUAq1VE3xNHw0ElovPR1G7XJTFQaNUkIs3L7sHjVPfBXL4PWWt9xkJmBapptIEoX/Ri+xi2pS/cViDh1GXBzkboyKoYZAsabuT1NtTLbe5RGchpn+Zu3OWlY4mGfNKK7rb/RNQ4NCj01WDIauGkc3dpLF/f8LcilowDeVk0QpBsTSSilQTCVwdlNFVXa3EbArjpUbqORu62jCiE0PyJlI5C3/R2YfT9ZWe8ybbjNVI/IA25FHM0U4tlVjjyE6ynfmlbmaiKEc3UOZ9eIyt7aSEKnsYaplL2ctkYeFmfDusr9DlXNSBhK5KbYaTtVug4E7BJHJbmhNxBH144dAd2ia1snY6p4+mEY9uLLTpJmPE28lxOqE2dzIHHUSSg6+BAMf6WrnVeSR0kmiyfscE5QyTBe/d7ortxJXTKdxuh6PF3vGKdtMhJHjXlIm5Xxm/CdbclJoPv2L0ffogKU5PuxsbYRG2sbQFf3dsPUf5yBPts+Mk921dvAiIOjz2yQRhm9pxBH413VW/1uSEQc9QXKMeaL9Um7wei6mxHlpe1EiWR8eWGe6qLbtm0TntoWLVokCOGXXnopjj32WKH+GH8hMf5ifqryjPV4v6qRDp5MHRhVThoJLQnBOVF7ukt1tOSv34J//SJEKoaj4ZoldqeKrfjEzW0YHijGxP7RdxTt5iT7uglG4md8PrTPcxwlCkbiqVlckpVZRzl/khEmOW55BpCOi1S8FMTzAObNOjgljYb2+waaznrYDdwirSPi6PzTHDsgS1Xhnr4X556K6xvXxFHLLkzVXEvPuxBH3zwtmq4bLr2a2ll4RiNdzgtV0X1M2+XA5bwlfFJFIoE0GAx+DqCyvLxcfLQGg8FfA7hGqY6mQk89VwgoBBQCCoFECCjiqBobCoEUCASDwbcBHJ0sWuCXewERm3L2/gLU3bIxK/GXNxC52eOmz04oWvU75FV/BK0tvYSxSGA0Gqbd06VqyQ5U9fyAUOOpP/oxO01ScbsJAeWy3nvgeUuaBqnRdDFPV2glw9B0+H2eFiQN8j3tkMMIQuDN2c7d1btEs23kNxHe90JhzONPvGHbLPt4Qql0QeSyKip5DiOQKwTvHO6ijDbNChmtpxu6EwHKAw4GK5elMtopqrCMINDTlJc5V8N9JqLxkDtQuuhS+BqpNGdBTUfTUDfr+YxgqgrJTgTiyRmspVWChpMWZQN5lDYNHpBnG3nJCZ7ZnsYucZTvXvZLZaUzYl6242Gs37rRwxFJQgjxoi007I/dXu1FVmnJQ6q7c89KW0G2E0YlCE6IowUTJmLEwv8lxJH7dBIVeQHUjNAe747YSBIiMYjKcfxbOtdvN4Mg2dpfuPZpaM274GuphtZSA621DvUz/uamOFtpzYhb0vMG1yPaH0nyYx8t21mL2tbUrsKL8vxotuGePr7CY97/PUYtfRj+NhOiW35xR/S2xKQyU/tQSV/UX5/adbktAD2MbLzMwrEs3VpbHdeJiKOBM8/CoN97a9+UzeZ85by95557sHTpUvEOI9F75syZOPvss0U0zlGvL3ZzTq3V6PY4eoQ7vMQvfjePGeK4R7pDcTSR6Epo/HFomvOE47YkSuiGPNqvqAAHD+krso5XJ3ZTUdrg+MNLFAzGNSkReZQXDUhaZjBTGrVry+B44reXHU9jqdpsNn8FcfThWfA37EqVvOM5vQvets16/CQxne5DrNjFnFawu+xpUtnZ6vqaqH3sZ6lUG1hwhv1zcJOM4zFhGTyv0osqUX+ke/Kwnb4K/O+CDpKodDufX2aahdE7XCLvXRxLkZJhaPD4zM2kQry14jMSRSmCpYijdnpfxVUIKAQUAgoBIwKKOKrGg0LAIgLBYJC7l8FFL1wpUjSf1pm0aJc8qlcMQ/01H1osPfPRaMjh5tTMXZKd2mg7/wrd74PW2oS84A4UbV5pJ3nSuIk2XaYbPc2PulnPeVa2yigzCCiX9d7hTLUdbmhpEOePmCdaHupmWXN3ZbUmkvCb6ta01fwyHa9swXegRczdXmWkLgnWKhr2aKThb/7YIZTSwM0f5Y48Iz3YIwqRBuieTPDuEUD3gEoWr7gLebsWJ69pN9z4zxR0PFRQpKJMoZ195dglO2VfC4DiFXcir2oJJZMSV89XoDwtZGPnZbBOUl3ZWKTbA8RE1TcSQrpL6ZPkDari8JtZXQxI/0Czu5bu3LlTXJDrDcTRtSOGQHepVOakB7ubTEqCI+ch96DSXXBP+96ySxzNGzkSoxYnUI+M60QSFokRsZH2GRlFziejyp1UnGN87ukl8cjJ2PAqTdGnf4bWXAWfIIHWAqF6aGGq8snvES36bZLk5MkukYakEqdreiLVaakAKYlU0o61pLoRYQt3c9zgefzvxrpJniCthrq5W9OQr3dZxhPN7BJHWZO1gyu7XJ1KJyGS5yN8b5E0umbNGkEa3XfffTF+/HgBDAnyZvY2SWDjHHai8sj3Jcd8PNHP7voU33vpxCq+rKSe+vKLUHdTcpVYuyNvMZVa7SZqj1/o9+HQof1AUjjfX0Y37w6zNE3G92H8eRvJaBxDHGfS5isTm5FGObZIRO3bN0pytRKYhmrvLMOrIMc4L4Xw3cQ2jPrdJEC3p8KsF/dB/Q1rPKmWrJNdfNJGHO1GexrPgkiAdrPviyfilv33fGitu131VaR4MBqOeLBTHiS5cuzHq7K7KihJYknmzv/qdWD0yaYxpct5rgfEUX7TpqpT2cLvQgs1Ce9PmTiPjieOaprWGggEoqxzFRQCCgGFgEJAIWADAUUctQGWiqoQqK2tnVv62JkX+9e+M6BurvktuJIHToB/q3VyZKTPcDRcnV43HU56jrfgafhwa8zX9jwDPdwQq4KvpQF6YTEQjsBfX4XidR84qZ5Ik0h1lM+Kl9/RfojafjFX86Fu1j8dl6USdg8CymW9e9y5saXrGgZuvqWKcPFHNyOvZoWp22I3pcpb01w/eNjR00LZ23OgtdW3V5ufSU5NjmYtZ16JP70igVFomHavLcjYn9KwKBVKk2UgD0ZoeJSGSRpAVOhdCEhlYDMDdO9CQrWWCJT+72L4mpOrQdg92O0pyHqlwNBT2qvq2RkBSSKga0mrhwDZimEqtfRcncPZ2h/ZVi9J5uRBtVSLSUcdSdY0uvMkISre9XI6yjXmyQNrefDo1paR7rrmSv52iKMcI9yfOvFu0xPxWjt8EPSQTe9EHjU0k8QgVlm6Yue/5VrDPYdUS/OoWZ5mQzKEmet4FmKHmJU3aDBGrfjEdt1odyXRxkiyl6qj/C7hM+7xWUdj4DMSmrxWN0zWgKjSuTdqcLKc1lGz0TJujiXcnCrIycxpNyHOHJuJAvE2em+Jqhbq0KEl479aqr8x0v7zrkHfze+jqM57gmeiswrblcxgAn6jMFh9Z385dADlF7vU0Oqa54SoyvHD76f48cM5yDGTyKbGsrgGJiIuJ4NZKqebEb68eLdYxcvNUEhKGm3P2Osx65Q4mufTMHlgH/QrLhD7Qr7TMhGM5x7x5UnvUl4RWOV+gHZ7vmu8CHJt5tzg+4rrLPMO/GIoEEl+ecBYvpfjgHUiAZFzyA5hMm3EUcDzsxcv+s5KHkavFRLLkiX/n733AI+rOtPH3ztNdUaWJRs33GR6c6gmCRBayqZiSNj0QNr+ln8qmyUJ6WwKbLIpG0JCskDKsgGWErJJNktNIKEG06ttDMYF25KlGUmjkWbm/p/3jo50Nbp37rltms55nnlG9pzynfecW8533vN+n0V06BmZ4tZ5bKKhcO+K91I3ZGhZIwRJ1CzGYXe9CZKon3esjns/gcjwi6UmJreCiq0LMPLqy2VNdpvv26lU6jOikFIddQufyq8QUAgoBBQCAgFFHFVzQSHgAYGJLx2oR1o6MPKxO2aV7vxaH7RxizAzFdoJcnHkoTuWRcSGC0+2VnKsObY39BsgP2CbLZodQrGlHboWRXR0CO3P3uVY5YyF5Wk32uZve/jryK690FV9KnP9IaBC1nsfE7F5Y3e6vfPuD0Eb6w/UgSEconRsNQMhsf2+8xEdeQEoFiYVM3y8OkXiQHFiekCnqgo+hKyMU8Q8s8yEUqFO6sdJ4n3WqpLVQKDRlYGrgdFcaqP18e8hvvNPFbvczKQzOsPdbCjMpbnR7H0V7ywkbjR6mjo0Z9ORZr6GG33sqmV/te515g1Gqg9VmzTml1xUrfFopnbcEEeDUD5qJOzsCE7V6EM1SEGiH+Igjvh3M7xXyRJHI13zsPqZTZ6HlOqj9NuQZM81mpUSnVH5C/8LDDwJHPheoG2BQdKv5kHdjvvPRyS92XM/rQpOLDkFYwd/TKpOMznJq+ooGxIHnenrIFGUBCdibqcueF8/lWGB9qiGUZ8SpKd/fw1Gu5ajffAFqT57zVSPewyV+uJWOXHj0oVA2eHnlgMPwr533i0Fmdf3BDPhyOw/C+vwGfdl+My0m+/PLerxRWjW2tvRt3mrFGaVMrVdfS6y77piRhYZwqhRIMDw5KzOS4j6eCSCFV3txicySSwfGRmpKjHfrCotDvhz/MPwyZI8yvsenzd+Eucmrwk+h1ifVcTC5BeXSimPhnXPcrv2CY84qiFz2g1+4K5pWfGewnlKovw+L/0CHf1y91s7w618E7zu2JafZzzbc7MfIhRFxSGAIK85u/mkR1ug6QXkF65D9tDzgxrbF1Kp1EpRWTqdplLTYalUKhiGeFBWqnoUAgoBhYBCoO4R8MF+qPu+KQMVAqEhUPjOydnISw+3Zr4609nT8vsvI/FXbyeHwlok+QGBJ2PLwya5rU8f+iO0vPwp6thIP4qJDuixBDof/h/H5tQmqCNETZFBbEY1avjzag8CF7pUc6Hzmw4cO6Wf1ns+ifjIC8j0vgZY+wnfZtJpJNpqBhKGFSAkWMX2PgYtZ0+ItypX7FyOkXXf942xnwo4PjwBLhRKy8MfWdUtTrhzTomQ90E6Uvz0R5X1jkBYysBiE4YkEZJFVGoMBFo2XY3E89fZGxttQebkXzdGZzxY6Xaz0kMTqkgdItBs7yztD3wO0aGnbZEudq7EyDp3quZ1OGzKpAZBQJADqSrJTcZqJfovmBiGszysa7VsmIvtuDk4KFRpm4FYKDPWGxf3lg4fVjmFEaqe5EaxDhSkKfO3eY3YDOMrQxzV2trQ9/xLvkeXZAl+eC3Rf2NEh9j1V2DhUUC8E3jmauDJSWLWYf8PWHPmVJthhlM2d0xErPHdWVMF+d6jkF37hSCrdKxLrINJfiFxlIl4i7/tKnhwIIs81fN8pJMuPw6J0dJzKuxUj3sMdn3ms5tEn/JQ7nakrxdPehXGn5n5zltNonzYYyfqF4Iele6nMvepSvb6xU0QRIuLD8XIebcYTUmTRicNKyw/BqMfuTkQWN0QR+PRCFakZhJG+UwjEdKsPByIYQFVwmvCjqQp24TfvT7zATG2SeK9HdEv+cXF9kG8tAgmDnsrxt7xI1nTQ88XHnG0cRVHCTrf/3hdcG0l1ED9YEXi5LCFf5HPYe4luRExEiRREYGtkvhRmCRRq8kpo8wa5L62CFefTqcZcnM9bTKHsA/9AlINKAQUAgoBhUBTIKCIo00xjKoT1UZg7NK3pVueuSVJR0z7j/8O0a0bKkUfljavrhw7A1eiqLdhKPI6fyEChu8Cxje5d5bHlwCp16HlmZ8ivvt+aLk9lotNPZLA8CnXSGOsMjYmAipkvfy4CZVR4XittGhu+esnEM9uw/OHXzalttZx36eMxtyGTGcZMU7VDOsjj0ywOY2Q9vlh6Uj2QToDgu0JDOePOeQ954yT0rSZUEqHNj8qNQ4CYoOfp7mDGjsR9ooocD6FEV6ocRBuPEuTt50x837GVeLk3qje2ovhV/+08TolaTHnLjfdFy5cKFlCZWsGBHifEiH6muGwS8c9H0NkpDJ5pZ7fRZphTqk+TCMgyA58F+C1Vo0k3kO6urpmhXWuRvtzuQ0375UMQ8nN52YgFsqMuV9Sj0wbdnn8EoLM9TKaCImN4no2E7O5WU/1SxFthP8mebvRk8zYJfrWYPlf7gukqyJsPYmNC//6nmmVtt4jgD2PTLex/HRgzVlAxxIgVhKSEmHtg1rXWXWo9fHvIr7zz4H0VVRS6Nofo8dcHGidlSrjIWcxd90qCj42OIaR/Ozw6NLGa8Dp/9YXyN6BU5t1tbfgZCwAEtGsDp7aKYPu+vQnkL76V1M1B3mvkzC3aln4rBQkKrtGt6w9BPmdOz3b5Ed1tOPS0xDZ8cRU23rnAuixVkQGXaqYahFkLtrmuQ+i4L39o1L+2U4bf5EAACAASURBVMQkYXS5SWG0ngmjnAO8t/MZK9Rt/bxD8X05kUgYBxW8JFfE0a+sAvIlgv5UCmi8vdjuVMYPGdKp7kZeh1uFkPeD1cSikzB26CdnQcZ3Sc53ruWs1o/1TBK1G39pnLQYJpacjLGD/tFpKlX83UQenTrposijviBVhRUCCgGFwJxDQBFH59yQqw4HgUDxU926Vhh3X5VpE96ysA5kvr7Dfb0hlND3XAHEFqA/f7zvEAE0T8v8Efr4ywAKztby1bb3HMt8Lc9egdiu+xAZ2zX1e7FtH4y86sfO9aocDY2AcPLOBVKil4HiiWgusOlMEmHOZOpJ3spDiDr0aCu04tgMR5tbxwYJGFzIV0v1QqZ/1crT+uS/I5reCC37MrRCrrQhMLlMrwe1US84cNOP42kOySVDKOX4C4XSMDevvPRJlSkh4CakqBvMqF7gN6yQm/ZU3uAQmFIR4r2Le6LRODKnXIv2h76E0WXLjH8bNzYtCl1rgRbtACKdQCQJtB8ZnCE1qGlgYMB4bvnZgKmB2apJnwiYQwLy0E2jp867PlhRDb3Ytggjr7qs0bup7G8QBKpNHOWGJlVqqBqnFM+rP0ncEEdJ1iIJca48c2XIh2GMGJeh++3sD6RqoQDlpHLGZ6lVqNpAjKhBJZuWLIBedCYKxvZZhJWPTJOn/JjKe9niBz+CSDEnV838Q0qRY7pWG/nNKppyFZRyCeJ9pTFuee4qJF74jZtqHfPavZvw3ZwpqPdz+jT4fBC+DC84bczksCcn4c+26fWRN7wfPS/6C+3rBKieXIjhC0wkY6cCdfK7WxXFF084HuPPPTtlfTMTR3lPqPS83Pa2NyF77z2+RtIOv5fe+DrkHt6Avm3T+y+iobZrPorYY8GohLLOIMjOD/ZnDTdG0aTyXb4Nl0zEcNjCLnTES4ea6pkwah5UzgOmIA7e8P7Ke6LX92WhBCzCl1eKLtDy288jcd+VKM5fgcjAC5hYexbGzvp3X/M1zMLSJD+3RnC/9/QbpUrZKS1LFQ4pEyNJMJlVoZO3vq3kH/SQ7Paa+GzmXCdxlO8jImKak7iFUBLlOwPXoPUUJc3toRs91obh11ztAdVSEV3XB7u6urozmcwdAF6p63oCwO9TqdQbPVeqCioEFAIKAYXAnELA29N9TkGkOqsQmI1A8fxeXZvIuoJGj7ejsOYExJ7646xyetcS6IkORHY/V3rJi7dj+MubXNUfaOaBXwB6Aeg5xzj5y8UkT/8GmjK3AhM7AN1Gpa7HmjhabkPLcz9HbNc9ijga6ODUb2UyIevnGnGJJzK5AcfFsYzKaPnodtz7KUSGt8wedE1D5tQbXE0Gq7BfripQmRsCAbM6qQgH42S4CnnvhFD1fm+28MzVQ24Ot9R/ZeXOx3qArrc0NEB8360UZq2hO6eMt0Sg2VTSO+94F7SC9fq02LEMI8fX7yadmqLNh4Agjvb09IQeMp5rIYY/bxaVw0acDW6Io4KEqIij4Y90EGQqoTRqpQYYfg9q28Lm5YtRHJcTDNA6OtG36QXfBsuENZ3ViKYBaz8JrCxxAnhPJLnITRLEUaeoEUGTavRECsMn/nyWqeJQF38I4l5hVtbjPcgpDLWdT/G+/lGYOGlSELdGNUQ1DZ2xCFZ1JtB63XmIP3qj+6hcDq3lD34Dsu+6QsqmesvEdRh9iSISgKx9O973Loz83x8RxL1Ots1q59u1a5eh4Gyn3r55/9Uopod8m6UlWhDt7p5RT/7lkpJpbNkyrHxwmpBsG4qeJxYSbYDL/bKJ496PsTd/y3cfWMH9JI9OXqTretuNOkX4+p62hEEajUciBmGU90p+5lrau3evQcrnvDKrh7vBgXXwXV/Gf9J50f4Y/uI00dtNO9XOG/Qzbtp+DZnT5PZX6pE4akU2nhWxyMVglRNHeaCX6zjOR86pSvOynkmidhC4nVduRVxs2r0vlUqtS6fThqSJUh11MUFVVoWAQkAhMMcRUMTROT4BVPe9IaB/vGNK7t1NDXrXUmjDu5D56otGsZZbvonc6Z9zU0V18u69BiiOGsRRLgb50m4+VebZiD1XApFJFb4yYqg2/CcUx1+Cpo8b7aqkELBCwClkPR28XEQKJQH+HYSjuV5Hg4t3nqTkApsEb357SUJ11Fw2P/8IZI/8iqvq3GwauqpYZa4bBJK3n43MKdeg/YELoOVHZxBRRNgYs0Kpk+GKUOqEUPC/N5vKXvAIqRpnIDByPzDmoKLUJMRR9luFOJ4787/ZiKMcudZnLoc2noY2MQzkh43ntFYYw/AJjUkkmDuzsfl6KoijYa/DqHBIxSOZjetmQ7meNpbdrAFJaCPRd+HChc02JJb9CVpxlI5IWUd+EGQq+hvoY+D70VxLm1bvC310VLrbWjyOvq3eQ0azIbfkghnGHfge4KAPGP4hHix2kwRxVJQRBNJyAqUv+6wMirYgc/KvZ/0i/Hr8we9zhCGZhRACI/TYJbMv0S4c9L27R+UvwMlr9bhJ8ppVux3fPgaRwZfcDNXMvPE2ZL682Xv5EEu6OdDP51kl1cIQzZyquvPO92L4Nb+sRlOu2pAJK75xyQJAQh3ZVcNlmTve8HdYfGUJHzviqFANTX51tSvyaGH1qzB67n/7Mc+x7NYxHQcvSBn55noUMx4I4YfP9u4ysrATkLyHknzP1GwHSkgwPv3hdztB4Pl3GTJgva5reB/ieJtV5T29D2gRFJeegsLa843518hKom4nglu89Fin32fS9lQqtVQQRwFsSqVSa9zarfIrBBQCCgGFwNxDQNbfNPeQUT1WCNggUPzc8rFiz+oWfWgHYkPuHDxBhN6o9sDw9CXDBPg5iShs1vdcCR6GN0KFKHJotYeyadqrFLI+aGWCegaNC3cS9PwQRkX/ZquOyp+GNWMkNg0rOeTrGVNlmzMCydvWz1DHkHF+CYVS8wlip5bozDWTSklA4Kl4lfwjwDB9JI962VT037qqoeEQSFMhfmtls5uAOMpnqjh4QoU8lZofAXUvbP4xVj30jgBJyDqiQCQGRKKAFkNu9d9LVyhUQP0Sfio1KNSO5qLSqOh7mPhKDzZgbCRz81dGyY/1ziWVbxJ6YkuWQIvFoMXiQCyGSLz0bfydSECPxkDSYSQRB+LxUj5+JxLG/5e+E0be7s9cABkyKn1ufT5C1TMsKddffDeqNaHLzVwMMu/mA9egOLjXVZW8Dvp27HFVRmRuf+jLiA486qmsUWjFG4AjzzfGTIydrPIoSX6CwEHfr0jma5V/r37kI97tsyppE+WG9ohoOn4bFP5D+hJIlpJJvMdaEaru3zNqhMJmom9b5z/4B0raEhFNQ1wDqDLaHotiRUdcpjnPKqT1uscgnlEyquP0SdCP29vbK4VVpUw8EE9Vv84/vQ/aRNoYGz3RDS3HMMs68otejeyh58+qov3BCxEdfHJyYIHMqXIhpX0bLFEBSeA8IONE8pN5LlheglOzt7IxnOHxFSugD4/g8DNKYdNFKi45DIV9j8LYm7859X+t138C8Q3XSvQQKM5bhpF/egDJr6zExOFnYGz9d6XKyWaikq1QbK0XHxjvp8Y9IxJBLXwPvB/yOiUZ0KzIXAlTccCgVjbLjreXfE8M5bDPi7/Gqpdv8lLcuYzm7r7C+VFP6xs+k/muT/+JSMnb3wEUJ+z7rkWBeWuAefsBXZPf/FujotDsxGuTauC853FehhFuvtaH7uTJozoypxlzkWE6Y84TzDLHjalUaj1/IXmUbWvrb1NcII9gqmIKAYWAQmAuIaAeFnNptFVfA0HArdpovu9EZM+5JpC2a1UJF4dcZAelMlAYuAnR+W+rVXdUuw2OAB3a4pQjHeJ0oonERSAXstysrIXzpVrQ0rHKDYEg+9j26CWI7b7H8Hnr0VYMn/xfrrojVAxZSBFHXUHXUJlnEke9EYxFh80h70VIGqEWXAkUOpDEhw5P3gdUkkdAOM7dbJ7J165yNhsC2tBN0POVN821WA/0Bg9Vz3ETmyH1QsRptrlUb/1R98J6GxFlTz0hIL+xNWm1WQZxmkMz3SWL/8svOBbZI9xHXyERigdbmbjuk93wrid8/drC/nO960Qk8duObHm3xFGu36mq5CU0saxNzZzvheOPxsTzzzt20Y3iqFAHJJFEHN5rb28H1RrtQiQ7GtDgGbasPQT5nd4URN1gL2Byfd8tx3eSOGr+b15rXtbKZlU5UR/fj5O3nOFKcVNmCsgcRJWpxyoPfQwkjjJ5xaK83scGx9AW1bAm2eLVrIrlZFVI65U0ygMEnD+8d8jsIfghjiZvOwuFrv0xevQ3kLztzEkmr/OwFLoOxOgxJZKj3XWnJ7owfOJVzpWFmIPq3CKUuvD/2kWZInF0/7fE8ezNFYhcJlv52iYCwrntAu9vnRftBy03bBS1m4u2Ie0dGgxybvM5JjCrB/+XIIwKCOj/5NjSnx5IpD8Xgynep/kebSYEWlVBMh+J97LXtQszapr1oYEsxosl4v/+26/Gil2/C80eN886MU9qMS/KASCZk/ci7j+Z/fUdd30YkdzkQRkeNJwih64BuvYrEUaNgxWzU7k/n4eVKIrC9Q2vU7dKuDKDVi++PjfvepuPuHxnX1/fYuM+m8k8pOv6K+z6ylD06XSabNO3mvIUUqmUQTyduOuzupYb0GOnXW7N3JUBUeVRCCgEFAIKgTmBgCKOzolhVp0MCgH90z1F5MekrxuG29D2bsXI+fcFZUJN6qHjh479SieA6WCeV7ipFDZr6hU0AsQWAqk31MRu1WjzImAVst4czoo9rzXxo/Xpn2DswI8GPghC/SOIE/nlxnXe9UFo4wOeTtgr5a7Ah7quKmx/4HOIDj09w6Zi+2KMvPJHgdvJDR5uUIqQ94JU6tSQCnvvhFDpd6G6QgegCDMlV1LlmpMIDFwN6DkXXdeAng+4yF8/WYVC3lwMeVw/o1A9S8RGYvkhpOpZMDdaanv0YuNAEqJt0GPtyK15z9zoeIP30s2mlteu5heuQ/bwC1wXF8p43FTkO6JKtUfALXGU912h6OeWlMjNa77DhrEWrj2S8hY4qcvJEhfLfSjCglr7UuSRCC+nLEHXzgLZMWD5tke+gdjuB/x1pms1sOYsoOdQYPA5YOlJRn2ySsDljfMaJYFDhG3ntbr8b+f6s9GitBsyjZfGxeGCoIijXmzwUqb1uvMQf/TGGdFeRD1BEuu82MYyQrmN92RBECVhVKhjujnkzvsQ6yBJyk0qj4bjpiznXfK2M4RYrGXRfM+RyL7ii26qDTSvUPwl8ZFEq0qCHp0XLi7tx2jAhp+NB2qHXWWv+FDC+Gn85E8hd+o/z8rWeckroKW9ke9Zmd6awvAXnvHUF74f8pCgeE+sJ99X+TXDe3Stnrm8ZkkgtYsyaH4OyPhInhoaw9B4AbFIBEf3tHkau2oVMpNG2eaBL12FfffcElrzYT/rwjKc+8Gco+b3bt6rW7b+D7R4+7SqaOkONCuVk0StlESFyri4z5FE2szJ3Tpbgx6J65G3/SEiSR4tMaGnUzGVSkWNe+oNp+qZ0268MpVKBf8y18wDpvqmEFAIKATmGALSBLg5hovqrkLAEgG3aqOU389ctK0p0OTJLJL1hNJjeafye65DTCudNrVMdRyaXuu/shSKr+d9TTFWc6UT5SHry0/uEodqh/ZoefYqRAcfR3TkJaAwTbTRtSiKnSswetx3fA2PUJexc+r4qtxnYTEeioDhE8g6LN755w9AGx+aZdnEstdh7MB/qJrFdPrymhYh770QSumI4hwNI+xN1YDw2ZDbzX2fzVWtePkzoFbO96p1uFoN9VNppdz3aN34lOBcHb/zOcEm5pGaP05INf7v6r2lOmNouzEiFCh544jGkDnluuoYpFqRQsDdhpZUlbMy2YWMrVQb10Lc4JYJf+vNKlXKCwJu3y0FcdTLOAoFtrn+nN60bB/oNlEX4n1rsOIvlQ+v8zAqiTRWaa5jKzDZeupJyD3xuJdLYqqMLHk0lHvuid8Feg6bskWsg2XD14trzax4FoadYZNp1PuerylsWVjcP+iP4bziXgEP4JFkLEMuK6+U+w1UMnSrIO6HOOqESrFtEUZedZlTtqr9TrVHqj6Wq0N2XrwWxQVrEN38lylbdB14+D/CJ48uOz6K3mN6Mfz5J21xoDIpWpLQ0jtcY5U/8LXIvufnrstxLnFOisS5KXvfc92YzwK1DJ1Nsh6vX6EiaRX9SVzTMiHtN+zNIleY9hu1xyI4fN50aHOfUDkWfyadw97xgpFvRiAETYOm64hFNOMzmi9O1jUzHMLBW3+Kpf13OrbjNUPYzzqvdjmV47sihUL44RyxixI2PJ5HxvhMIJ3Lo1XTsaLD/jDAE4NjyBV15Is64pqOZcVRg+jNdoRSuJNtjfy72/cpvW3R3sgb/nM++5xOp/8bwJnl/afq6OTvnOSC9/NkKpU6hP8/8Yf35GLZnQlt/a2KE9TIk0fZrhBQCCgEQkZAPSRCBlhV3zwIuCaNTq5UMl93vziuR9TopODHVtmh/8rKZtcLiYB2ltuy50ogogHzG1Mhqx7nSzVsMoed4ubTzp07LQlh1SCPulnw6fEkhk/6hWuIRFgNhq9xexLfdWMeCogNQzrkRDglD9WoInWKQOuTP0R06FlEsjsAPW944urJ8eUl7D2doOUqpV5C+dXpkNmaJTZkuPHQTARaM3HUy4ZVo41j1ex1er9jeDUjvJcOJJZBS722aqaF0ZBQHeU7hhulnDBsUXWGi4BSXw4XX1G7zDuyHklg+JRrqmOQakUKAZlxk6qoQqaJRSdh7NBPuqqGz/pqrO1cGaUyG4eL+e4lq2woVC5JRPCiKkTSUrVDutbjMG8+aD8U9w5MmSZLUmQBqwNX6vDMzFF+6S1/h7H7/UePchqX1sf+DfGX7wp+irUvBPrOBPY5Fkjua9TPtS/Vw7ymwJ8N9CmcfqNXc6TKiWhFfvsu1ZhEJkMtWNOwZsdkiF+JMvWYpfwe4mftRJIyk0xo+3Iskreulz7kKIVjFeaklB0WmagOyecscTLIkf97ERJ3W0QA0oFiXscjP7cJWz+TL+fVHKOc0/1NVN72y/cCVE197na59jQNmYu2y+U15aLKqFAy5zVPvOaCj88NUPQB8pqrhAvf6Ridg5+BgQHjHc8pfPhTQzkMTZSImyJ1J6I4IDVN4nVjp9u8GwayBhHRazr0hR9h8d5pArbXeuzK1ZP/3M5G7jWZxRrs8gmSaDo3YZBF0+MTKMzCvmwsSDqFhrgGjNuM0xqMGu/3bqMRBD1W1aiv475PI5J53lVTxdbe4ejfXZNkoXQ6zZent5kr0DRtLJlMGlK/6XT6rwCO59+CUMq/9etP1ceSBxbbXnupoUKqkkJAIaAQUAgoBMoRUMRRNScUApIIFC9YWtCyg65ioenRBIa/+oJkC3WYjUqckU5oiRVAx7Ggg18sHA1r914LtKwG2o8GbIgFXBTo9RSydOh/gEI/pW0AveRE0bQEdP5dT3bW4XSoR5PMIesZEolz1Eo5I0jVjI6//n8YeeUP0fbotxDtfwRaYcw9NNEWZE7+tXQ5OmoYJoybcnSE1WNqVjJaPWKtbJJHgE4vc9j7SiekzbUKQimvO36axdlsJtxz46FZEu/9dHKS9Bfk/b5Z8PHVDyfiKCunT7j3HF/N1FNhQWhRc6meRiV4WwTRqZ5VaILvdfg1tj7xPcR3/AnF5CqMHPdvkCGZ6LEODL/mV+Ebp1qQRkBm3KQrs8k4sfgUjB3yMelqzCQVdX+Whi2UjGIsSFwhgcXNAUKhYigM80oeDaVjDVjpiye9CtH587H0xt9WtJ4+Ej7vxLqG3wJ7KvmSwMtxpdKTW9W/BoRNyuTt73wHRu+4TSqvU6ZK5Kpq3G/Rezhwwr/NSeIox6ZewtVvWtxrjAGTLOHOaW7V4nfzfdwPYVTYTjIz70+MrOQltT/0ZUQHHvVS1LJMPRO8ROhwHnBMfXFJxT4Xcjq0qIbChI5Yi4bNf5xAept3Yp1VY5FkCqufc0d+6vjBaxDZVTkEfWH1qzB6LkX15JPZ18VnHMVPVJpGgJjQB8j3AfpI+W8mW4EYE3jck2AZq8M+GzM57M4VrAOV6zrWLegIdRhIGC0RETXokpFyrAw6Ysv3sXDw/tBsrbf7Cv2nZl+5XcdJEiUxNJMrKYqSLFqYfI6FAVYSBRzSa3Aj50TiO6AeT0GbSNv3t4zsnzntxl+kUqn3p9PpxwAcWl7QpDwqbvjPplKpA5ivcNOb8pFiNqqtv03xgubEDFOdVAgoBBQC7hFQDwj3mKkScxgBL6qjeksHhr+4sTFRM5EFxDtqAe2Itq4yiKR2ZFHLzkaS0ONLoXUah51qm4x+lb11xxcDqdfX1i7VuicEykPWs5IgQxYbi7jWXmhjJkUAc9wTT1ZPFoomUOhcidFjLratRThlSRjlplw9JjobBKG1mcho9Yi1sikYBIIIey9IpY2k2tns12otQ30FMzPrsBYZ4qgwW2sB5r+rDjvhziSq8XKjSRBi3JVWuRsFAbcKeY3Sr1rbmbz9bKDoLjym3jIfwyf8R61NV+2bEKgGkWli6ekYO+gfpXAXhH4eACLpJmziqHqfqDws5cqUboijYq3OMWREDSal8C11GUhn4tqE7zEkh3C9IkLRcv0j1kAkjZpD+Zb7UMK+xqQ7U8OMOz9yLoZv/k1gFpiJglSdbFt3PPq++UbEt/1fYG3YVtS5L3B6KUqUH39NGKHBq0GmsfIZhg/6zBY2LdsHej4/9Z+db3ozFv3sqmqb4as9khbFgVr6FZwUCGUboyokyaMyBLZKdSZve3spOo7PVI056dVE4k/VbfpfF31zjetqnr5pAtk9wZFHvRCgO79+ELTsYEXbM//iLXqfIIn7uc+5BrXOC/BdgNcX5w4P1vN+WP78d+oC3yko1lH+vvbAQNZCaXJ2bet6252a8PT7PXtGDBXLINIrNv8retMPB1GVRR0aMqfdEFLdztW6JYky1DxDzpMsGiZJ1NZyHYhGNBzTU5/CKc6Ie8uRvO1MQGeU+cpJb5mHyBuvd5z46XTafLM3yKNbt259bNn9HzhUj8QQOeOPjnU42aJ+VwgoBBQCCoHmQ0A9HJpvTFWPQkRA/2SXjqJLJ0SsBZmvbAnRqhCrrkAW8B/ZRKu6wqee+TOQ28SoQGUpAvS8P0QgVdVhIlAesp7ODKpmMGQ6NxeZ/Dggq7FxShvNzklu7tAZyI0ebo6SvFLP4fjqLfxXmPNN1d38CHATpFyl1KnXIux9uVJpvZFKm/1aVUQPp5nq4Xc3xFFW37IG6DzBQ0P1VUSFa62v8QjDmnpRnwqjb7Ws0wtxtNi+GCOvtAi1WcuOzPG2q7H+mdj3DRg74COOSJNcaPU+xU3QsNZHVFZim37WkI4da+AMXGtTHU7g41bBmURglhVjq0iK3ieDIHPQ78H1CwkinLv0kdCHQJIIv2XCfipV35njsOvTn0D66mDVsNuOfyWy9zB6aCm94lcneh98NyXjncCbbjJK+CFUJW9/O2Ngu2m5lNfKgaxFoEfiGHYRicd9w6USRljvllK4ZK7Xed1Uc52+edUyFLPZGebH9lmElY884bVLVS8noiAFSRgVnQiKOMr62h77V8Renr7G3ALVCO+kPOTYe+lJiKW3ue0eHvvlBPI5/8RR1rDfztLhD7ep7VcfQOzpP9oX87GPpiJhTcPK64r7IySM8p2ZhFF+e018RxBR0J4eymGwLCy9U71hkEfv7R8tRb8JIB216ZuYn3k8gJqsqqgOcZT3Z773iUNC44UiWmLWEcmL47tRGN8N4zu3C8+Nr8Ku4r7B9d//xjE6YhEcNq81OJvCqYmTZpbqp9empNbgOqCd6awYWkYcnQpZz3D1fC8bb1+ht7z+ClfRVb32S5VTCCgEFAIKgcZBQBFHG2eslKV1goAX1VGvJyVr3uV+nn4OaAVm1xmtFZj/zup1dZIAoSOOCCag8y44P/zwqvrea6EVRyb7WX3SbPUArk1L5SHr6dAQJ+H9biomb10f/nVA2DSu1XRsPvwnU+GrRNgnQYCtDbrOrba3txvOCRUOyBkrlaNxETA74Xhtyoa9Z48FoZQbVPwItdJqo0FlChGWSoXuKqEvyAvVHouGac8tcbQn/HeqamAnDqBQSUeGbFENm1QbwSIgNhZ5LxSh+oJtQdVGBGQ2P4qp1Rg59jsKsDpCQGbc/Jo7vu+bkDvgg7bVCFUtvkPxXsxDdUJtVClV+kU/2PJuiaOidaEkq4ij7seDxCGSQriuYHh5fvOaoV+Ea3OuVdwkQQpjGTUek2uEL38Bgz+5zA2MrvIe+sPjEJ9XIjNWJZ38Y2DeGmOucP54SZ13vgda3uTXjMShR1uhxzswgVYUYklobfMRbV+AXF99RSGgX5DXChOfJSRUVeP97/kD+lAYmq2umHzr27DPT4JVWw/iECXvKzwYIBLvK5wzxIz4ifdnL/PHrgzXXWzHa6j68no77vsUIhlvAh71rDYq+plkiHqPoaI3/MxdVIBK4+xFbVTU1/mvR0Eb2m7/Dth3IrLnXON6mqmDgTDubeL+RtI8CaNB+DN4nW6ZiGKEpDWPKp9Bk0fv2TMqb4lD5Lijn/saukeecT3n5AoESxzlO57ZP21EZAAQma2UY5gnQsx3T/wNyO1AYXwXoBdmmf6Q/haMo75UPoOeM1bj5XU9out6WtO0lNwckM+ladpY5y1vm82YFWRcDciceuMDqVTqWKda0+l0judnJvM9u3v37u59n7pwQXx8t/Ffm4+4/Hd9fX1vcqpH/a4QUAgoBBQCcwcBRRydO2OtehogAm7IoxNrz8LYWf8eYOvVq0ofvBlawdsJUldW8k5EJf5oB9D9DldF/WbWh+8yqtCEOtbe64Dut/utdnZ5E/HCeM9vEmJFlUHFHQAAIABJREFU8EB5r7E8/JRQzOACms6SVMrbWq79gQsQHXrWu2EuS+baV2HkmIt9nQR22aTv7F43C303rCpQCNQBAuVh7wWhVJbwLUilZrVSQXwPunviPkk1Im4KzfVE4klY4VGF89F4x9A0Y6ON98qGSiP3A2MulXCa6P1m165dxqGIsOZIQ82FJjRWKdKEP6itz1yO+NY/ODZUmHcwRo/+umM+laF6CFSFOLribcjtNzvqh5kwyncjruEE2ad6CKiW3CDgdS2olF3doDydl9cF3zPFu6XsmqNSawxBTXKYeueZRmng25dg4NsXux4k077+rGP4WiwGtLQg2tGJw757QOjn9GcY330A8JpLjf8Kei0oiH8kZzLyD9WggyAquQbfoQDf63mQUlwzYR4e2vnB92P4d/9ja1HLgQdh3zvvDrSLfoijQr2Y94Hye4oIb02/ahiJa3KS3oNcKydvPwsoziZGVbK/EUijtD/5hcWehuHRX06gEIDaqGjcD3GUdXR8+1hEBrda9kXvWozhzzzkqp+8/3Aecf7S18X73FxKvHaHhoamDpF43QOxwmzDQBa5on9hGT4fjwswbP2GvWPIFZxDe0f1IlYiixfQhrwh2jE7Hfvsl9A1usndlNGBoQWnoC3zFBK5HfZltQgyp17vru7J3JzXQkWUvue8riNuczhoLF/A8EQew+Omz0Te4Jmv0651FEV5QH87CnB38MiuUwEIjiKiAcf2tHvCzW0hD4ICBU3TbtB13dUmciqV0jKZTF7XdWsp2EnDmU+/4dRZF12++5Cn4yf/4CC3/Uun04/s2bPncK4hmFY//JGSGjz91eud1UvdtqfyKwQUAgoBhUDjIqCIo407dsryGiMgSx6VURvtvGgNhr+4scY9sm5e77/C80lCzx2KJoF5Z3kuLlNQG/g59GJx6iW55LEVt0Qd6DlXphr5POWKXU1ErJAHIdycViHrvZ4aLLe0Gpunos1Caj+MHntJuGAFXLs61R0woKq6pkFAkEr5LT5ulUrNaqVCqVQ4e9wC5XVj3207Kj8gDi9wg62rq8v4dxih/aqCdeZ2oDAIvTAMDQXD8UxftaXQSXwfIPV3VTEr7Eb4DsENmIULF4bdlKq/BgiIdxc/IVtrYHZDNdn+4IWIDj45bTNVUCxuHPneo5Bd+4WG6luzG1uNtc/4qjOR63vPFJQkjHLDWyib8bALPyrVPwJe3y9VqHp3Y8vnFZ9dVN/ldRKUOp87K+ZW7o2LeowOmwmfWrIT0a55iMzrRnT+fER7e9H7lYtcA5O87QxPxNGxVUdDj8YRGcug5aXpsLrDh73e+H8YimM6GF4pksug46k7gLZeYN3XSjbO29/4EiGMXRteVoBEUd67SRblukcQl+qVhMz1GMmjTGG8A77wquMwscnZv6/F4+jbutMv/LPKO5FH6U8wH1g1K6/ST0GyWVgEUbvO0uYwojy4epfRgczpNwY+HkFX2HnJkdDSFQhqFRoMUm2UzfgljrIOOxJsYc2JGP2AO8VR8S7Ceqmay3vTXEm8l/Fa5v2N13BQxP0H+kdBvqh/yuj0SLRENbyiOxhVSxniqA4da/RRw4BNmv26Yt0zn0cy+4LrKbP5iMux4KVfIjlQEqaxBEuLInPqf1esm+RQjpvwIVc6FJQv6hiZJIhSTXRkPI/MRB4TFUi0a/F7tGqZijZsxjHYpa92jYFVAQeBV4k2dKzrret1IImjv9Z1/d0SnZmRhaRQ/kd5KPnyegzy6E2v1xFNFJAf/pF2xu0fd9uWVf6NGzf+tO/Rj36IkQ8n4r2Ije9BZP0tiicUBLiqDoWAQkAh0AQIqAdCEwyi6kLtECB5VPvBiDb6/Tfl2zbdYX1SiKfKLtpW0ciOH70Wke2PQYZkWvXeDt4EFPZWvVmDxNnzgXDaTf8emHjZvm4N0IqA3htguNUZiqMa9LD6Fg5iDVMrVTd4GpNJOMKpnkEnpJ9kdjgW2xYhkg3ewSvsa5RT7sJeM2E3DMe7n3FTZRUC9Y6AObwQryU/pFJuIHMjiN92SZG8631GNKB9ow9Czw9AKwxB07PQ9WJ4729VhoeEFm6s9vb2Vrll1VzYCNT63WX3Zz+DBd/617C7Wdf1U41UG09Dm8hg9Miv1rWtzW6cK2JFgGCMrz4budV/bygjKcJogMDWoCpFHA0fdPo0eK3wMBKvlzBIVuH3QrVgRsCROKpFoEdaoMc7obd0Q29biOyieeBG/1SiOqRegB6NGQfh+R6uaRFoE1no8TZo41kgljDIpJ0rPwZoJbd1kIqjfF/mmpZzUyT+H9+1/Prhgp4x9BXSVn74jj88PBxYEzs/fA6Gf3uzq/qCIN6VN0gSJomxQr1THGYU+YyQxmWHeEhYqhURnbbQRq63OGeCTnLvOBr0RArDJ14VdPOz6nMi9joZ0Hb1BxF78vdO2Wx/bwzyqIbMv9iHsTfPZc5d84e/kTBK4uhcSLyHUV2V1xF9fUEp9N+7p0S0DCt1JaI4KNUSSPWytiZQxHgFNc1XPv0ZdIw5zTuTjuYkM5LEUZGWPftVJLIWe8BaDJlTrzOymSNWce46+YAFQVSoiJIoms27U1NmuzLEUeb7m/5WTGB2lHS3g+WXOMqnwbFl6rT3TxKZ+b6zrjcY8rHbfpnycxB4SuQAL3VompZLJpOtQ0NDv9c0bZ2maVt0XT+CU8SivntTqdTxXtqpVEa/8VQ933MUYnv+hom2pXriDb8I/iEctNGqPoWAQkAhoBAIHQFFHA0dYtXAXELAToW0uPgQjJx3qy0UdU0cpdW1Io8aq4wQCKR7rjQpjVaeoXrLmukw9l4n895fA8XszNJKcdQrmo7lykPWOxZwyND61I8Q33aLkYuk0ZFXXQY556OHlhvklLu5Z3S+0zkVtOPdA3qqiEKgqRAQpFI6Es1qpTKd5PUoPoJQSlKpUO5SJG8ZFFWeuY4AN2F4rTSsUuxcH8AK/Q9bbcoJeiqYRXp6sPqJZ52yqt8VAqEi0LL5v5DYzNCF1U/mjVa+65DoYlYYZejjIMNsVr+Hc6dFsf52S0YjAZLkjgULFswdsHz0VBDAeL00+qEW0Ze5PPZtj3wTxZZe5A78sPysKI9kJF8SHUvfh0h8HkZGRioeNHRRJQYGBozs5aRDrjv5W3t7e82UowVB1G4dHaQi4ZZj1iK/1TrkdiU8Y8uXY+X9G9xALp2Xoec51rxfCMKsWclOhD6WrjDEjJwrtFEccg2yqY77PoVIZotllfmF65A9/IIgm3Osy0M45Bl1eg1Tb67k6esnkN2ro703gtE9zmG+7ToVSXVh9bObHftcKUPyC0tsw2c7iasIX7S5/krXtYhIxvxhP3uCELCohBv7wiRI4EH1R5aE6WvQS5YHqiYpY7fGwxUVtFNf/eSn0TZeQWSGZmtRbD78MsvuC6XmZX/7MFCcKB3ySK0qfeb1Qe87y7gf26VcoTgrxDzJokXLMD/uR0CWOHq/fiaK4GEUfymIUPW0oCWiIUfZW4u0roxY6s9i16WpOHqrruuvc13SusD1qVTKCL85NDT0b5qmvRMAZe/jQqE0oHamqtFvONUAthhpRaQ4hsxpN96YSqXWB92Oqk8hoBBQCCgEGgsBRRxtrPFS1tY5Atu2bfvzkov3P8HSzGgCKEyfeCysXIfolntKxMjJ91+nRXFNu18r8ig7HV8IpN4YXPftnK1aAtBnnkrVIx3Qut/hq21t6DeGGtd00oGec33VaS4sSIz5hcche/hnA6u3USuyClnvpy+dfz4HWn4EmVNmbqp23v1haGMlZ00oSSKUSSjtuqyUm7x0ypOcRse0SgoBhUD4CJhPqYvNMLZayRFptkqEpzOHqeM1XEmtNPxeqRYUAvWHwK5du4zrKqjNmPrr4dy0yLzRWAsiPYmjXP61HnQwCtlRrLz3b3NzIFSva45A7YijGjYf8ROj/zyAVk4WUYTCmk8NVwYo4qgruDxlFtcEC9dSHdCT8RaFqEjJdUe9v1/Rv0ECnlc7SYgLUslR67/Sc8jg9n3OQLRt38BCOPP9iYesGJLeSilSEBepRFqt0Of0TQkFN7u5Kg5V0vYg0qalC6EX3Ku/mdsOUnmUaovEngrFjUIyHxwcNOCYN29eEEMyq47k7WcBRdMYMTLcqdeH0pZTpST8cY56VePtuPQ0RHY84dRMxd+f+u8JRGLAxCgwkfUehzy+YgVW3PeQL1vsiLB611IMf+ZB27qJIe8rQj2Y1zV9W4w8ZpfK1XfFfV0Ql3nt+DmUQbKo8Kl5fWbIgBk2Afa+PaOenzMy9pvzBEX8u3/PKLxToEsWnfDEx9A6Yd67q9ybXEcftq0pEc+5luG7cNdL1wGp1UBqJdC1ylACn5XGR5EuaMjkUSKKToacH68QZt4trlb5D9DuRjcqR8Rkuef1I/Ey9guiydDrmN8Sw/7JROjt2DWg6/qlmqadF6QBYZFErWycJI7euPXoK1+x74PnrGQebf1tii8U5ICquhQCCgGFQAMioB4EDThoyuT6RsBOdVTG6nomjmqZ/4M+7rzAkOmn2zxc/BtkmCBUOm1Iozpi0HreO23a8J0A+zv/3W7NnZ2/n+Fuyk7HBdEXAB13fxSR7K7SWrQB1Sr9g2tdg1XI+qDbanvkYsR232PtCAiosUYIW+91ozAgiFQ1CgGFQBkCZlKpUCt1Cn9krkKoFgint/jm5pNKCoG5iAA3mZqBpDEXx86uz9xobGlpqYlaOkmj5hTEpqsa2/pDIGiyUFg9rB1xFBCKo1ab64JUxutUqY5Oj355COKw5oXber2uB6kqS3UwP0QNt7ZWMz/vA3yvJrHOb2o24qhfPBqhPMefyptMgZGIrHyLkmAkUmvRMv9EI7ffQzMkWAlVaN6n7RIx4Du0OYy9pLmus1HdlG2Vr2s5BvxwLRv0IcnydzrXRpsK+CGPsl98bjKJg6Qk1IVFxPTTT6uytJ2kX45hGMkqYlStfK1CKdLrcy8I4qgZ48d+MYH8uLWan8xY+Jm3rD/5lZUoLtgPkR2Pz2jOaX/MfOBIJvpVuco174GsQ7xv+r1Pm5/Rgd3vLQaAfRVziNdMZ2enzDC5zlMt8ujithhWdPgn/j2bGcdAzp+/8qQnzkNiokRit03xzhIpNLUa4wf/g0Fctjo4MVV+zybgpccAkr352f4EsHsTbv3Es9C1mc8rV4NkiBC5v24Pwe1Iarsdm/qbfgYm4H9cHBsKIAO3Q4+rkfIoSZ7pdNr9QMzu925d11u6qvGyZIP5Cy+8MLH8b+fGqJSrnXGL4gwFMDdVFQoBhYBCoFERUA+BRh05ZXfdIuCVOKon2jH8pU11268pw/p/ThH72tkZaQW6qdbvIw38AtDLToTHFgJdAaqalptHB6/WBl2fgIbxQBVH2VTytjNrdmLax0iEWjTokPXlxoYWrr6soVo5NGUHh44qOqep2MDwhCopBBQC9YmAWR2YG2d0cJqJpbJW01ltViwVm3FBb8TJ2qPyKQTCRkCpjoaNcPXrJ8mB5FGZjcagrdt94Wcxdv+9yD32mHGsLDqvG6uf3hh0M6q+GiJgVjQKc/O4vItewp/WK3FUhbGePYFrNa/KLdnUtxx6WZSJ5T+8DD3nfNBYC7pR8RseHjbUwap5nVTr1kBSHcl1TEH0T5BS+Oyq4b5yteBrmnaopBgoec8HcZSgdix9DyLx+a6v1fIB4f1IhthPchbvC0GqrgpbeFicxHOuQYXvj7+xPX4EaTeMybT93X+P0dtuCbRqrwQ8zjH2l+t6YhIWkSzQzpZVxvlEBU6SsMJILc/81Kg2sfX3xnetfaziUKLXgwVBhKsnDht+NjPimhfsuz74YSz4+re8FJ1VJvmlZdA7ejB8wSMzfiNe5eq5ZuIolaEr+aLMpE76wMyHOQK/RweCxMxKeJ/jR9zXOG/CJI2K1mXCv/vtblDEUdpxb3/WE5lS9OE1j38U8fzwdJdEmHkqhxpk0VVA+yLrLqdfniSHPlkih+54svTvCWtl61s+sbEUgbLK6RX4H7RozpHiHtDXo4C4L+s0aNCroV2raVjX0+bLVq+FNU37frFYfKumaYZap9ukadpoMpnscFsuzPz5m8/Qi9E2JN54dfUnaJgdU3UrBBQCCgGFgDQC6gEgDZXKqBBwRiCTyfy48/OLPloeiUBPdKBw4OmIPXqTbSVOpymdW69eDm3gF9DLiZfVa95oSdMi0Oe/33+rQzcB+b1A2+FA+1H+65OowQgvFZDiqERzczZL0CHry4FUxNESIsJh5+Ssm7MTUXVcIVAnCMioQQm1Un6Ljxu1UnbVTCwVoQCFammdQKHMUAi4RoDkUV4TXtVhXDeoCoSKgFCm572J7y/VTluOWYvi8AiKewcQUcRRKfgrvXfXmgBQ3gGqF/F+EY/Hq0bgEGEr3RLUakkcfemYqxQBTmr2T2fiOPO9LAgFS5dNT2XfevIJyD315Izi+37/h+j90Edck9HMYcCfP3h/aK0t0FpbEWlrh9bejkh7ByKdHYh0dELr7MSCb1zs1Wxf5Rh+1ktY4aAIKQKnaob89gWYKhweAj4P8sc7DkDrgtcZ9pG4LSJN2BlsdSDBfN06dZRkJ5K23D6bKtVrji7EfHyXE4pvbE8Qtp1s8/r7liMOQf7lnV6LW5bzShplZRyjRlIXLQeAB1qpTLtw4cJAMbWqLHnH2cicfE3o7Tg1YA417iWqRftlr0d020xypVObdr8/fOU4igXLgNrSVbYccij2ve1P0vndZLQ7FGVWGK7ki+bzmyTyRiRVC1I48RJ+OhL2SRqtRnpiaAyZifCEYxIRDUfOD64v9+7Jzo72JwFUayyKzngMRwzchEjnUqBrMtS8lSJoIQdse3wmOZQkURJHXaQ7/t/DyLckXZSYmXUqMqPLGo7TrjXonE7pRX0ttuMAp2wOv7OdKlBPakgcJQCTqqNUJ4p4AOzOVCp1sodyUkXS6TSlyOeXZdZTqdSUreN3f/EpZLYcgGhrIfHanxps4eKNr9Mzp1x7f1dX13FSDalMCgGFgEJAIdBUCFTh6d1UeKnOKAQqIpDJZLZ3XrhosTlT/tA3Ifv3pdOt5mQ+IdowaqPmDvT/EoC/MBBep5OOKLSe93ktXttyA/8JTR+HHmlFHr3Ym18bqBO1tp2rv9bDDFlfLeJoIbUfRo+9pP7ABQwHtXBa+Q13VpcdVEYpBJoIAaEOzM00bqp5SdzY4KecVCpC4jnVKTYnBZGU/xahA53Kqt8VArVEwCspq5Y2q7btERAKzLz/jI6O1gSqLeuOAibvxSsfeqwmNjRSo8nbzoDlPpcOZE6/sZG6Ule2lhNHBQm3GuuceiP81tXA1Kkxu//5fAzf/BsUBvfOsHDZd76HBf/wj0YoaCqIukl8vua/cRGGr/6VY7HEQQdj+R13OeYLMkMo4cZdGCiIIzwAFlYYZxfmqKw1RiCIQ/zti85EtHWpQRol4cqOPGo393nNkrxkVvyrBAvzc+4GMX/NZLFy4oyfNa7ssG5c3OtL0c6qnfYTX4Ml114va0LT5eMzg/NwLh3OM4dHL1fSdBrgoNRGt96dx/BOHWODJRKZH4pX4sCDsPzOu51MD/z3ZhYxoH+d97RUKmVEyahVemhgFOMhcEf3aY1hVWew/bq/P4tihfDtsYiGzkTMIIka35OfeMSG7zf8EpDeAqQ3l76HngeGtwK7B4AnnvU1JPe8738xPH8/z3Wwm14ES4/B9Yhqcnu5D+rrkfepOuq5gz4KpuJRHNzV4qMG90XLQ9aLe7yDMnAxlUpF3bSWTqevBXACgBnSt7quv9jV1bVC1JXJZB7Udb2SOlJu9+7dBkirH/lIuQk/eX7tT9+36uGPtGnrb1XcITcDpPIqBBQCCoEmQUDd/JtkIFU36gOB/Pdeq0c3/2WWMXZqou0/eh0Ky49G7k1fr48OuLVi738BReuwC26rcp0/0g50n+26WN0U6L+yzBQNBSSRj+yD4eJBhvN2LjnOwhyXMEPWJ287E9BD8KKYANET3Rg+8YowIfJctyDm1iLUq2ejVUGFwBxFoBqOdZLJBbGUmyAkmMqSSjksQq2U32a10jBDDc7R6aC67QEBpTrqAbQ6LSKIB7UkjtYpNHVpVsvma5DY/Gtb2xQB0fuwKeKod+zmWsntZ5+F0T/dYdntZZd8BwvO+5hn4uj4v3wVo7++2hHSWhBHGSKXyS25x7EzEhm48cxE4ggVjFVSCCAAH2wklkLbPm8xQtZX8uMIpT+z4i5DJZPMTNVjofLpNCokBZIc6Ne/aSaNCmVRXhcksZJgRdvCTBsX9YRSvYzaqLgPBancGkpnPFRKRVrOw3nz5nko3ZhFxHgK62XHte2/PoTYE78LpNNUGnUKJCdLJo2vXo0Vf30gELtkKxGHAM33sEY/6MnDjLyX8RAO3zlqTRoVY/FAfxYFg5BJGoGzWqXVGK7rbZcdWs/5nkznkB6n8CPQEY8hmYihI1H6Jlm0LW7D0csNAunnSx+SQwVZlOqiVmkkCzzgT/H34Tf/GLv7TvfcV68FD9ZuRwql91qn9KD+NuRRXQKmk02yv5MK3BaL4rB51bHfrDrKZ5oQaqh0b2cZ2f4MDQ3dp2nasU75zXWm0+l7AKyzKkNi+tiYsZ+/u6+vbyHzJm89Yzovo3xG4tAKOWjrb5O208k+9btCQCGgEFAINAYC6sbfGOOkrGwQBPSPd1iuoBopDL1rqPdeCxSrH+Jxyk7exeaf49rsmhcY+CWgVzjlp0LZBzZE5pD1dCZPLo4Cq7/toa8iNvBwYPXNqCgSQ+aU61zVTTIn+ygIW2ESroTz3ou6jKtOqcwKAYWALwTM98FaqQOL8FpCrVTco7wQS4ViqZlc6gsgVVghIIGAUA6Q3dyTqFJlqREC6v2lRsB7bLbl2SuQePG3tqUVcdQjsABIHI3tuhe6FjMqGT3uO8a3Uhz1jmmzlqxEHF36zUuw8OOf9EQcJYEmd9FXMHatPTlcYFoL4ijbrnYoaPos0um0QRyZP788wmSzzjDVLykEBm8ECoNSWStlMpNH3YR3Z17OTbckUKqXct3Gg4wkenpJ4kB4UD499oPELJkUCmk0EoUWj6Hvhe2OJgiiIZUHu7q6HPM3UgbODfaLfstm65vdOJiJo27XlUEpjsoQR93MIxkCtJv6nPKKaDpm4ijX6iS1E1+3uDq1F9bvJNbzvirIoiKql9f7ZBh2Pr13BIMFfxSCsIijPLROzISPcSRfMEijESs5zuLENEFUKIiSLDpWOqQjnQoF4C5/ROlNx38K8dwgnjnxC9LNBpXxYO0OpLDLsbqn9JMwNFPY0rGMyED4K4i/StfjN6MGDcf1tvmtRqZ8PpVKxdPptMELGB4eLiSTyX5d1xdaFZYljcoSRkUb5nqHhoau0TTtHQ7GP59KpVaLPPqNp+tCHOeFI/9jYsVDH4yTMK6UR2WmgMqjEFAIKASaBwF/b33Ng4PqiULANwL5bx0/EN3+aLddRflD34zs31/uu526rGDoJiA/M1xZ1exsZILlLNXRSdQiHUC307t91RBuiobCDFkvAEre/g6AjohAk4bMaTdI1ShOXDNzedgu8e+gCWPCWedms0GqMyqTQqDaCFC9pfud1W61au1RjYX3wXpWBxbEUjp/zWql2tgeoG2BFFZCqdSsWMpNKLsQjFKVqkwKARMCVB3l/GyUzSg1eNYIBE0+UDiHi0Drk5civv1W20YUcTR4/BVxNHhMG73GSsTRJf/yDezzqX/yRBwlKTP71S8hd901jhDVijjqaFiAGUiKo1oR393nCokqQPiav6r0H4CJnYH0M9F1FFq6X2UQOklekkkkN1GB1Mt7MImaVNPjmlQ2zL3ZpiDf3dwoE754wvEYf85fWGJLbDUNa3bskYHduCc04/1AzCeS/YTCspe5JQViWSY3xGEv9VuVoVovk1kd121/O79+MLSs//2Xh68YDyR4ltChrBZxlIRKPh/F4WMzkdykoufpHhXUOMvUQx+68M+zP/Tn16uy+MZMDntyJSVPL4kkzmN7vJP3bKMaMfqbZhNmfmTbdHh5oSaaedGL+dZl7rzXd10PvONaDC6pFE3cdxOWFRyOP6BdSztWfr/+dhRhg69j6TrJoAPJRASHdLVWw6CBVCrVk06n706lUq9mg+l0mgzdKWe2pml6MpmUAjWdTvOik8pr6lx/KpXqnWxbSh64nMSq33BqqVwkUURx3Gi/2Lnvruhrr9qnGiCqNhQCCgGFgEKg9ggo4mjtx0BZ0CQI2KmNmrvX1MqjdiTIIMc3sRpIngR96I/Qul4XZM21qWvgSusoH60HAB2vrI1NTdyq1YnkoLurPfgNdA76O3labpPVZjgdJzyVL8KDySr2cVOABCo611ie3yKEhhcshMOfIXXCVDb1YpsqoxCQQsDi4AOvJ4NoqCWA+e+WqqbeMwnyvJuNwVr3qePujyAyNhlGSYsCHYuA9sWT34uAjsXT/044q8VwTMVHKJbyvqXuXbUe6cZqn6o4nDNuN/kaq5fNb606+NJYY9z22LcRe/kvtkYr4mjw4xk6cVQHthz5M0MZSqXGQKAicfSrF2Gff7oAu3/8I+y+6ooZHRrfvAl9m+w36xVxdOb4kzxF8oisEmJjzB5lZWAIDP8JyG0OpLpIfB46lr7PqEv2gDHXUJyjXt+D6TcaHh42SFJuyaNBEkf5Pu9GzTcM8mh81SqsuOfBQMayUSshCZk+TRKKFy60FGYLpWtC8ZN+1e5uW/2PUNtm5fQ7uVXv9aI4uuFn4zP60t6rYXSPFKeoMgaT5Odd//QpLPz2d0PBi5VyjvC5KJQlRUPlAgacT0K50y2uoRlvUXE2mzXug42mIHzvnlHPMFVSHLU9QG6lGlpuQXYPMPzSdHh5gyS6BchnPdvqWLBQBO663zGbU4a/nHM7RrtWOGUz+YvnAAAgAElEQVSz/12wtl3WcKx2HSIoOpbSn3kc47GU8cnF5mHjkrONMqc//G5kE71I5DO4/fCZ7/zTlZJyEsA9xtFKuQxhKd6Wty6rJCrKpdOcsFjJf5eFmX8SwEFyvZvOJeoQyqcy5TVN+0EymfyEyDtFHOUzav1tWvF3Z01ouYGYtv52xSOSAVTlUQgoBBQCTYCAuuE3wSCqLtQegcI3j305suMJRy9H/pC/Q/ad/1F7g8OyIEzyaDOSKYd+B+QtwkM0sopqWHMrgHrDDllPE2MPX4K2PfegGO1ApCCn2uDUtWLrQoy8+idT2UTomvJyghDKftKhT1Iov4WDvVI7shsF5jrMKq5eyjv1W/2uEKgKAnYE/snG9VgvtK43V8WUMBtpxLDMrkgrsfZJIikJpSWCqb76rVNKFDLYmkml/FuQSnkfVUkhYEaAm43cvJo3b54CpkEREMRRblT7OUDToN1vOLPbNnwNsf4NtnYr4mj4Q9r61GWIb/u/4BrSgBePvMLY4PdKQArOGFWTDAKViKOLv/hlLPrshdhx0Vex81tfn1mdDsT7+mybMJTh+/uhD2cczWh2xVGS6vipZ8KL4yCpDOEiMPoAkH08sDY6l38UWqTFUByVWfMIhUiSLhklwksaGxsziKokjtKnJJNIsOO7GxPLmxUbZcoHlSfQkPWTsXydlBq57qCPr+oHLdL/B0xsA0L0T/PgABP754bIG8R4Uv2z2ms5oXRrtt/NO1D7T9+K6AvuCGuPXFVSFuUn6MRN5b6dLsN8SxhBn3d5qHYhmsDivA+RfNmIietOKgiTPC/uaY3Sj0f3ZnF4dxvu2TPC4NXyZuvAqxYljWeGCCnPb0MAQ88DWsy+rmIeGNkBjGwHRvktPttLfxdy8nYElXMsB9xrvy6Vbeb28x5HIe5diZUhxL2QM4/DddC0yjeE9o1/QTQz89re23EgIvoEukY3TXVxpG0p/nrAJThq4zeM/4/oJZL6rUf8UhaGUPNxnqbiERzU1RJqO+bKZcij6XT65wBKJ3cmk67rt2qatnzyn/t7MHgwlUoZJyHcEEeZ32xz8Tdv1PWW+Yhkt0M74zbjQi+RSVXIeg9jooooBBQCCoGGRMDFW15D9k8ZrRCoCgLGC5REmAK9NYXhLzxTFZt8N7L3eqBlJdDuEDYhczsw/sLkYiXEW0qIzirfWPmpwIps26x99YNTQGXNZMcwVTKTt65nvPjSOt5nGl/+FuT2P2eqFjpbSAJjosOMHzr5K6nmCfIo8wgHf/nfxEM2CRKasYDUdeO0tEoKgUZEQOu/cvY5aOPkdhxaax/0juMbsVuzbG5EdT1XxFGLUTITiXypGEzWzXudUG0W91yhXNoUk0R1QhoBbuB6UYiRbkBlDB0BoXJVS/JB6J1sogbaH/w8ooNPWfdIBzKn39hEva3PrgROHKXC3Wlq3OpztEtWPbeopAbL5azT1vSiz38Riy/8InZ+4yLs+PpFoXWr2YmjVHKkAplbJcbQAFcV1ycCAR3YJ2GUxFEm2YPAXA+R/EbCnZ+wygwTTgKVLEmaJCuSyWrtewqUODo5u2SIo27IhZ4m7cAvSwSuqWSSsiOpa/57gak8GtDzAU/NmAtR9ZVprkRyIFmw/LCaW8XTWWqjVg9nLYJirBWR/Bg2/HTM9zhVqsBp7nptXFzv5eXp+yaGjRgxRkQtYZ9qQgT3Ohg25crVR6MRDe2xKNr4iUexIDaE1ngC8Vg7YvGOyTdJm6VcMQct/WKJHCpIooIgOrozYMsDqC49Ajz0mO+KbvnkNAHTd2UuKjhc+yPaMVixROdj/wstP1Op2K7ASOsydIy9NP2zpiEfaUesMIJiJIaC1oo7D5sWQymv58QnPoZEPo2JaLuhYjrSugQdY9vQnzwMD/V91kXPzE8wHQtb4+jrTHgq76eQE3E0k8mM67oe99OGTdmNqVRqP/7mljjKMpXsNqmQfl9bf9snQ7BdVakQUAgoBBQCdYRAAJSWOuqNMkUhUAMEJu785DOxzX/ZH6lOYCIPtCRKRznpZ4lEgNExoDUBbN8FbNyChghXP3gDUBgqoWlFYhz6LaAXgMLe6iLesh/Q+erqthlya/rgb6EVSqesjSScciG3O5err0bI+siTP0PLxB7Edt/nG2qrTVXRBy8nrUn6JFGChCc6+4XKA09ssz6nZFY8pdID61JJIdCoCOh7roSIgGRsj0Q6gO53NGp3bO0WG9Cy13k9AOCLOBqJIXPKddLdIKHerIBAUqD4yFTCTUwmQSQViqUy91SZ+lWe+kJAhDcMfRO3vrrdVNY04j2xqQbAZWc67vs0IozkZmawmTgNioDoElAP2RVx1ANoDV5k4+IeaSGjRRd8Hou/9BXsvPgb2PG1r4TW82YnjvL9Qr1bhDZ9mqfiPVcwxrXn/miRBOKdhyCePASR+HyjHlniKPNynrpRC7UzlEQq+pZSqZRjX8R7W3loaseCAWcIgzjafsppWHL1NZaWVnXNIUFInsFT9CF4wLHnulmWOBzwMNa8OjGuNMTNPX8GcZRija3zoGUHgWgcKEyU/BG9fXjxvb8x8B087MAgtAws8XJLGmWfKWjgpKpt9jfTp2L2pzSi71lEKhEqyY18+NR8GJt/78pOGETRZJwCFZXVo/V8BsV8GsX8kPHRJ0x/F7JIPsx9xvoJbV7xJjGYBh5mJHF/yb/iqLf2V2gbsBjPWhbufOT3KLYlER3xv9+bbVmItlwpyqIggZ786IeQS8zHSMtSdI3ShghaJkqHCEpp+ikzEe3E1gWnz7Bz06KzpDrN6+y4Hj9qrqVmeMhF5h1FGGVHvhwaGro0Eomco+u6f6PsEfhzKpU6adJuMpsPlQJrMpMT4TWdTl+SvPWMzzB8vZt6VV6FgEJAIaAQaDwE1I2+8cZMWVxnCJhO3ThbxjXQn+418hVWHIPRD9/sXKZWOfZeAxQnFQjpEOLpYqYZp5BrYJwP51QNrJVrsv+q6fAS8SVA6nVy5VQuTwiYFTvDJj76Ij5N9q58M5whe6hEYtxHCgXD8eYnCTVSGfUGOodIPOUiPIi2/ditys49BLTB66BHe4DkKcF1XmyQaFFg/oxIMcG1UQc1ic02N5uCtTbbIAplnvdkRpAkIt7vzMRS/nsqtJakdby/mhVLef/kRyYkpGQTKlsVEajqJm4V+zWXmhL3RNnQrHMJG9VXhYAVAoo4OvfmhRvi6D7n/zOWfO1f8PJ3LsH2L30hNLCamTjK5xFJMVUPRx3aaKmKw0JA678K+uyYGdLNJeYdh5Z5x03ld3sYOSjiqAhZT/KgEbK4QjJH0PHr/5IGyiLjxsW9oZGbovN7sOrJmWQeklZyuZwrcqHn/vVfUVEV0LJeD/55oTRa7dD0nnEJoSBVe92SZpNfWQnkJ8NyR6LIfM2k8FdmI+un7yH3ox9i7LIfBt4DN6RRM0mWhtCX3dXVZWuTmTjaSL4rqw6JcRC/1TtplNiLUPJmn5fT/dnon16YJoZODEGfQRIdgu6wl5jcUMf7o1aDu3sAeMKafCl7wf3l/bditHuVbHbrfE4hAWxqPwx/RIc2U3W07fkHEBvc4c+ekEvriOLWtb9wbMU4a6oBx/aUovV5SebrV0YdWtf1F7u6ulaY20qn01QKKoVwCDlpmvafyWTyPaIZt6qjTsRR1js0NPTr1O1nna2dcYviFIU8nqp6hYBCQCFQSwTUTb6W6Ku2Gx6B/J8+vSna/8hqtx3RH9iI4c/5D2vgtl03+c3OSJ0he/XS6dXap2DC4tS+HyYLhn4D5CdP2HlwvNVVXxrEGHPI+rBIA8nb1qPYuQKRzJZAUBFEKLPtrNhvmFU6huiIZ6IT3i7sT3m4IIanFyp7gXRQVaIQqITAyAPA2ONGDuMguqZDK9dP8KLYTOJotAuYt75p8ffrfJ8mwGvInHYDkre/3VHNs/OOd0JPdKPYthB6x1KMHfBhV/i2P3ABokPeHLFBkkZljBbKC8LJLkilUg72yQbMpFKhWsrvRgzDJoNZo+YRm1dC7cSNQkyj9rlZ7W5EMn2zjoXqV2MgMJs4apJ89diFaj+vPZo5Z4u5IY4u/OT5WPr1b2LX976DbRd+LjTMmpk4unfvXoM8xxDgKikEKiIgoQxpVz7esT9aF7ze+NmreqdQDuSBYr+pv7/fiILjpOhljpTj1//l1+bNK5agmJsk8PmtzFTeDRkvwGZLVY38FRh7xlu1kSTQPakCl7kDGN9iHbkMAO9zXPfOZdKoN5DdleI1Koh/AwcbkYsDSdxEji5YiJWPPeW6PvqPGf3Gaf0sSOJsoNGJo16VZV2DK1FARNfht4isQ78Vkxu/VT77Aoq5nShMDKA43o/iDLVICUNssiQf+R1QLHivoNolR7LAA4/4avWRN1+GXX2v9VWH19XYMdr1iGJmxLmOJ25FZNyfMIlxpiVEtslgx/54YL8v22LG58vM+UxpZh2xiIae1ihWdVQ/dL2vAXZX+LlUKrU/i6TT6SyAyjLAZXXLEEdZhAJahfmHb4295rvL3ZmncisEFAIKAYVAoyAQ4qO8USBQdioEvCNQvPlNRS2fdX8dRVuQOfnX3hsOuaSe+RO08c0ht+Kn+uYjjzJccoTrGUUc9TMxXJUV4d6x/S4UH/0xRl71Y1flnTJ3/OX/IZLd6ZRN7vfJxXexfTH0064y1O+YglJMFVhUqs+sTEpnvQrBLDd0KldACAz9DsiXwtzYJl4nvecE1GDzVCNUimVUha163XnXudByk6GKhCOwLBR826MXTxWNDj4NbXzm6XXxoyxJJHnL2zyFYJStv5qjS4d869abUew7a0qpVDjrZe0QJH07gqlSLpVF0l8+KuQIMm+9K4b462lzlzYfmGn0DcnmHinVu0ZAoGXzr4HiBFDMG5FJNCoKFfMYHxsxvlviUeP3iVwWml5APKYZG8MPLT0Xgy0rLbuYSkRxcFdLI3S/qW10RRz9+Cex9JuXYNcPvodtn/vn0HBpZuIoCSbd3d1G6G6VFAKVENAGrvQc0bel+9VIdB3p6/AxVbg4T4MgOQvVUZm5T6Kq8IOFdfhbZuZtOfIw5HfuBIpFmezSeWpKHN17PVBMS9tqnbFM+k6LQo/Mg5ZYjIn4WiPkL9dPijTqE2aH4lSo5fpGKJo+f/D+KAz0B9KonzlK4iivd/oz7MijZrGCWhPE/QJGUjx9NPSjy5Lsy0PBm6PcVFqz8n4souT4IYWyz8LvRNuF74n+jyn//8B/Avq4X3hmle946k5Exvzeg0zVelTilO5YoQjcdb90druMD5x5NQb3nVYAd10hVRUcFLut6lynXTPrv5MP/zY0RW3X/apQgBISt679FQ566Qo8texcd1VrwDofKqTuGqt+bkH+TKfTPwfgKqSaLHHUuE/ccKquQtZXf3xViwoBhYBCoFoIuCe8Vcsy1Y5CoEEQcBWq3tSnYvsSjLzy0rrspTbwC+h6vZ/0azLyqFANUMTRql0TZuIAHv4BMn3BEs7a7vooYjkHopvL3uZ71iJ6wr8aTiGvChHlTZqdc0Y4o1zOIKSWJ0EupQOJjnqVFALVREDv/xU0TM9Lqo3q0XlAYS9AlYtiBtDiwPypyCzVNK+u2xLXOB2+XkL7TSuOVuhmJFYijVRIsqROqfYs2sn3Ho3s2gvrbiySt58NFOlc11FMrsLIcd+dslGolAoFCPPmgBvlB1Eh7+HiU+7sV+RS/1NjaGjIePYyOaml+G9N1RAWArzexAaeIo6GhbKqd64jIIj2dvfKJ4bGkJmYTbqhg/K4Xv8qdnMd/7D6v3GRdbTFBed9DMsu+Q52X/rveOmfzw+reTQrcVQQatyGLg4NaFVxfSPgQ3G0fdF6RFuXGSQgqv95SSQ5810qKALg4OCgQbCSqU/4pLweiPTSX6syXBP0v/JYFPsZhdZ/ii1bhpUP+lOv82WFjzkl2+5QbH3FEOWy9ah8lRHg84Q+3Z6e6ee13bPbDZbxFSuw4r6H3BRxnZdh7HnomamW5HDXhpsKmFVGrUijdv4fGd8P79t+/EVWpFAR5UbaVxTSvaL1hQ2ID2z1A331y955r+8273nP7zHce0DFeg7f8n08suITJbEZc05Ng14sulKMFcWPjVyPzmfuQGQii+FDXovWrY8iMjqI6Ki1AIDvjspUIEn2peooybLzhp8B/+4a3Yhbj/glWsYHkEvMd2wpEdFw5Pw2x3yNmEHX9Q1dXV1H0na3oepZRpY8WrzpDfrIqddenkwmP9qIOCmbFQIKAYWAQqAyAoo4qmaIQsAnAoVbPpSOZJ5Peqkmv+BYZI8IL5SXF5uMMgNXlq1GPNcUfsH4vkDqtPDbCbkFvf9KRGLzoXe9NeSWVPVmBKbCvudHMZLTDYd1EIlOrkX3BE9gG9/3TUgc/UnDxKBOYBtqeK2tU+oNVk54s7qDIlkEMUNUHa4REA5KnqaOzAPmva1UBf+fhPu9VwPd73Jd7VwoINSCvW4QeiVymrENkzRabF2AkVdfXrdDKfAbX/5m5PZ3eSKe4eCiUWODQHyEioRb1VIBkN2Ggdg0qFsg68AwKiwxMVxmV1dXHVikTPCCAFVZSKhnUu80XhBUZRQCzgiQCMT3DjsinBVxVIeOVDyKQ7pcRdZzNkblCAwBW+LoP/wjln3ne9j94x/hpfNLa9UwUhjE0SDecx37WqbUX56fymQky5AUp5JCwBEBH8SdWHsf2ha+0WhCqOjzUJSbaDJ8H+Y6xExMEzbzHYu+JTMJimsPtkUym5W/jf/Ha4DzX7yf2WFgfoer1YFmoSRIWwo/+C72XlYShPC7weZHzdFxzjhl8DGnnKou/e4s/CAId1xnBaFmK2dX8+WisiuvN6r4irTl6COQf+klz52NLV6MlRse91xepiBJo/R3cPyZSGx3c1+SaSPsPOboJGzL6vCUiAZkZ4v5ELDwzzjdF1lXIKRQGYBCvFe0b7wH0cxuGStqnycgxdE7/t8G5FtSRn/223415g8/hc6xl4wIDtnEAoy2LMGmxeuRbltt32dJwmV5BeueuRDJ7BYU2rsRHZ2MMFVLZH2Eud/beRCeXPZBjLYulurBOotDivfuGTXKxiMajmpcYmkxlUoZIQq9EEc1TftbMpk8WgZEpToqg5LKoxBQCCgEGhMBv+vaxuy1slohEDAClqqjki+8smSKgE2uXN3Qb4HCoBFurmGSFgXmu1Lhr6+u7b0W6H5Hfdk0R6yZClm/7U/IpIyDeb7S3r17sfxv7slB9o1O30z0SAuKb7rZIBJ5VQ+0a8eswCoU1ZiXDnH+xhQUWdUXwKpwwyFAxcXMKbND4bjqiNlBqZSZXUEn7nFeVYrFhnqxtRcjr/4pvGywy7zruK5XiyBz6vWusKhV5uQtZyBz+o2hNW9WruBGrVCi8EsuFeHJxDc3L8QntM7UccViQ1OpjdbxIEmYxg1JkhpqrVYlYarKohBoWARIrOE15oY4KjrbFo3giO65Qx4VataN8GyxI472fuQfsO93f4A9l/8YWz/18dDmbTMSRxnpg0RrXisyimOhgasqbhwEfBJ3sj3vxcLkNKnMLUHL7v5ujmRjByafC5zzJJGaEw/ycK1qRUYtr8tMHq2mKiGVHIkVr9NUKgUS3UQKQtHRYJ5qEazZXgPilM855XjxMFLMvDNss5mjOhBfpb7siKhtBvqj6QsoP+ToZY4KPlqYpGa7+0YjHe4jmV4QN8XA8J3OKvQ8f+ccN/tX6Nvnp5xYbxZwsPLLWJXxPnOcS2pDv4GeH3DO6DFHx9N3IpINMFy9Rzukio3lgHs3SGW1zHTI/kCqE2hJIB9pw1jLAnRmX7TM+tDqz6A/tda2LS+80TU7rsWql3/j3X6rkl4MCdYC3HPgxRhuXVaxVl5/x/W04ZG9WWQLOnpbYhjOFzBWmNZzXdwWw4qO6Wf8I3vHZq1N7+3PkrENQULluzzfb2q9njOFq58hUCsLtazqaDqdHkqlUuo0vSywKp9CQCGgEGggBBRxtIEGS5lanwjk7zx/Y3Tg4b6Z1mnInHYDEvd+Bi3DGy0N12Od0PKjyJxW56SHwRtLJNJGSYpQ1CgjVTd2mgmTXOSRHOkl0dHdvuGraMs86aW4ZRlBtuq860PQcv2GI3ns9TcbhAemoJ1pQpnQyhivaoWBgaEqakgEkredMalgXXouek6TmxmaFoM+/72eq5mLBZPJkii6201BgZVB6NRiyJx6nfFf7X/7AqJ7n3AFZb5nLbKv+LJtGdekUQD5hccje/g/u7KjVpmTt51Zc5KrWbVUEEv9hDojlkIRo3wjo9qbGNUaV6E4qjYzq4V4OO0IpRdFHA0HX1WrQoAIeCaO6sC6BSpUfb3OIlvi6Ac/jH1/cCn2/MdPsfXj54VmfjMSR53UeUMDU1XcuAi4JPk9px+PvdpStOuDaNeG0I8+LEu1YWmyDR3xmOs1IlX1SHAyvw+byV/8zexTe/nD56D7He/EvLdORgyZRL7c98bnBushWcopiYORQR+mLm+X/SA51UwKs1oHVCLlSWpKGE1zk65vZ79T92f8/tjgGEYLRfJXuDqDBs0IZxzRNEQ1oCMWwYGpUvhvyzTyV2DsGVdtus2stx4MreM422Lm8N61Jt247Vu95ef1SaEBq+gYzx9yAIr9e2aGu7bpQHTpUqz626Ohda+cMGpW2uTfXv3yoRlsUTHvdfTJ0z/P9SUPJ5LYTvydDoKQPG8WbLCyeypCWr2IOLh89rgdi85H/wCtMOG2WG3yD48ADz5Wse2nTv0XDPceiNGu5Rhv68Zpj74f2niO4Wtc2fzYyvOwc94r7ct4IGwevfEidA8/7cqORsjsRLKV7YNZdVQokbKsWanU/P8cgtX6iHEPqLVithfiqKZp/6Xr+ltSKbKZ5RNVTWWJpvK1qpwKAYWAQkAhUGsEFHG01iOg2m94BKzURvO9RyG79gtG3wzy6MjGmaHfdUwpT3XedS6GT7iivnHov8pwQNUi8SaVRwoRbQSaXpAzQZFH5XBSuaYQMDtkvKgWUH1g4YPnIZr3eTpWAzKnWqvSddx/PiKZFw3yll8iWKWhLw+RR4dXrcKAqSna2AiUkwFlVCfteqz1X1l6CsX3BVKnNTYwVbZe3C+CJJp33PcpRDJbfPREA4ywndd6UjBlw37mkw/Dm74oNzrMJFOhWupXvZTPkXLlUhEis1FA5aamUsFplNGyt1O886l3m8YfS9WD+kXAiWhvFaqevWmJaHhF44YHDG1ABi75FopjY9DHc9Bzk5+pv8eB8XEU+e/xcWBiwvjWJ/iZAPIFrHzE3YEfu47YkaN6PnAull/6Y/RfdQVePO8fQsOh2YijJI4wrDAT37/mz58fGnaq4iZCwIV/9jH9tRjBtLqoGYVXLuvxRBylOiTn7sKFC43qzAQwq4PY4r4R32cRus/+e3S//Wy0H3mUUZZrAxJGeR3wGiDpQqxdK40Y1T5J1DLWhJlMoINLMhf9e2LtYjybWloMlVG390YvhmmJFvS9uN2xqJm04ph5MkNHLIrD5pWRSPdeDxR9+jErGiAfpl6RRmVH0j4fDyNwvWpFHBWlthx1OPLbtlVsLPn2s7HPv//Iv0FlNVgRRq1UiANvuKxCEVZeZm1fSTnUyc7y0PMi/Hy5uqhVPULYoR7WrGGrjbL/yQ03O8FZV78/kzwDw4mlGO1ehVx7ryH0ERvPIDaWRrZr31m2HrXpG5ifcf8+/vS+52Jrz6mB9v01j38E8fxIoHXWS2V/PfBfMdK6xLM5OnTs0xrH6s4ErJ6zgjxq/u3Q1qJxCKcenmFeiKMEywsBdOLPF2TjJ17c5hlsVVAhoBBQCCgE6hIBRRyty2FRRjUSApZh6tmBSAx6tA3DJ/3C6E7r3f+I+NjOKQJmoxAeqrE4rDTeOmLQet4LZP4MjG+SmxqKOCqHk8o1AwGhWuBWgWp0dNRQIVjxzIWIjvkPKyVzbxDOdD8KqbLDTyeZjFNLtj6Vb24gYKUgqSfmYWLRSTMAyO3/AWdARh8Aso+X8kVTwLwzncuoHCW4otEp1ZYgN9Van/g+ImN7EB14HNDc6Kj4HJhI3CCbqlRbBASxVKhpCOVSv+RSqxBsfP7UyzNIhKGrB4dwbWdAY7cuNizrYROusZFU1isE7BGQUhwdL86qQKmNzsZ0+7vOxujtt3qebl4U7ERjm/dbNaPdYsaaXNTz3vdj+Y9/iuLGP6Dw529CzxdRzBehjxdRnChCnyiiyL+nPgUUc/y9gO3Xyh9EaibiKA/PkLgiknq38DzF517BgV8AEofqX8ArsEPf3xYfQRx161Myh2Ml0VNEw7GrZ8e578PI7383ww7eM5Zc9HXEFpTIp7weuI5gHSKcfaWBDVo9nuqG5rUybeH6hnbxu6enx9ac3Rf8E4Z+fmWg8zB51juwzw8vq1inF+KoqJAYt0QjOJIHNUJWETTanGM+er4DVZozgU6Wssp4fTJVUr3btHIpdIdIW0GHp+e9gtetUOIU1zlJ6LVIXNcLkQQRVp5qoeUHaGVsE2RQRuniPYzE9iAisAjiaN1E/5J89shgZpWn85HfQStKCsbINOJBiVOm2kdWfcoIh56Ld6MQqaDmXFbZmu3XYNUu9+TYjUvOxvML32Jrmpdunv7wu2W62rB57jjscuSjHR7tZ/j5DkvSKCskcfTpdA6D4zPnqlmN1GPDQRW7P5VKHZfJZDbour7WRaUMPT/PRX4jq37Dabq2/lbFMXILnMqvEFAIKATqGAF1U6/jwVGm1T8CxZveoGvFcVtD9VgHhl/zq6nf6Yha9PjnjRD1wyf8R/13kBYOXMVj4Na2RruAwlBJjDTou4k+WW3rCqDzFKN9beBKW1NmGBjrBbre3Bj4KivrBgEvIeuFg5kkBBJPvYRbngKggtpoOUhmhdQgyWB1MxjKkP+fvTcBk6so18ffc3qb6SmRwLQAACAASURBVOnuWbOvZCd7AiRhCRKSoILKBcUFEVxQxO3KlauioIAIInjdhZ/IJrjgAip/UUwCIQGyANlDCEmAEJaQzNrr9PRy/s93emrmdE93nzqnz+npnql6nnl6Zrrqq6/eOutXb71f1SPAey6kAtMQXXJb0fFKocehxN+CIgGS5AGaLq56fMo1AKbGYpQQb8Q/z/7fwH0kezGwr70Nzwc85Hoj/ou69iCgXXRhxFL2qT7TScYfHJlih5ZgyhZlykEuPXbsmLqYJFLV23PMlMsqI47and60XOMR/QgEKhEBPcXRSvS5Un0aLOJo+223ov1HP+SCpeniSzDprnuA19cAL9zK1YZVCu3rIpEmNfijfsoSpN4fOHt/p0+HDAq9JT7xmCH7epV531n07BT9XlXZ/3NfFXpm6ejoUDd4EbmHEUiF4mhJKA+fxu0PAkrhdL4HlVMRV7wISS1FMRnjq8HcEfVqHSMxJe3GAEorT8ex3jNVPrViR2MTxt10M0ixOF8hmxRvy/eMbyWhis5FImYRaYw2aNMnK5RtgMX6CoH51sc/iui6NZYef/Wf+zxG3Pj9oja3tsWQLhSr5/SGmi+RH4EDhdc1OE0VriY5gKZLSzZTLQbo/KBjVu+4sWs8pAhM78rFiKOF1MOZT5558zFhzZOWuciuE8wgqfoOBmGU3uO15FDyRxufKDZgFodgJE7yn65P9Le2WLkJxGqCPM+EPt8eQzJNxDlv/uo2Es3r9q2H3G2n+jEPAsDLYy9GyDsZkZpx6HHWA0oa7mQQnmQnHKludPhOVA2ZIWwu3X8tArFX+RzR1Hpu2rfR6Zudv52JmOtZu6+AKxU27Ec1NVi74EEoJmKOxccoYVlLbQ6pNPO/CivPS5I0VlEUw9KrRpVHSVBLunCd8eBuhQEm3BEICAQEAgKBfgTERV0cDQKBEhAoqDbKbKoP7xJCqx4uoZfBbaq03ktDyCoSqammk9m7hsMboPQcgaT0WEckzdmVLLXdB0oZwFMUqQ5S04d5qoo6AoE+BIykrKedxLSbm9pQgLl2z4/gPPpMn6qwUVhTTfMRXXwDVzPtbu2K2X3M5bmoNFwQ8K+9kO9cUIDkmDMQm/u1AdDU7PkxnMc2IzL7LCijrxxy0O3r6kZ3WsGiRvuCTOVIyVyMOJoYdw5cb/4H6ZqRkLuPlTyHisOD8Io/lmxHGKgcBGixOVfZgymXmiWX0uhYeklterhSlT+IOEo+WbkgVDkzMXw8YYuX4vlp+My5GGl5ESBCAKUdps0rxVL7lter6u1tsIijhNjrZyzjAq7hvPdj3M0/AI6sA56/hauNmUpp3yRElv3ETNOCbcpJHNWmwKZnH0EUtXQqh4+xjoeAdDTveF/HAgSVZoQxgguPk8c0orHGrZKfKM0qTyEyJcWjiJjGMuEQgYriY4XKa4vnIflW/vTrgXe/t69Z/XvPRf0HzgeltWeFsvvkkkd5+83nD92f2HsCvRvQuwIRUen50Ew5svJdiO/tzY5ixkBOG4p4Tz/apmvphfYYEmm++LiesTnSOvjRqlfN2PfESpUkKI4WbEuvwkmkbjoMCp0frAzGOyMd33SvoVJss+Mb556D7m0v5J0R9/QZmLhxk+nZ0pIz6VrBih7B3HSHmoYUW8gXX+CxzZRDmRJp7gZVuhbRD31PfdA9nOab5pnNeylzTpuucueMXevo+pxLUuUZE0+dV8I9OBZP0V4dlTSqll5WpJZAmmp9AAek0zELT/GYNVyn5vB2uNqPGG5npsGLEy5HqGYSYrWjkJDrIKd74El2wJ0IoatumhmTXG3O3PtFeBIZVWAj5blp16HTNytvk95LrRFzWLnrU+qYK6aYIL/q+b5mIQk52UF9GehsBamNMljuAnC5GQDMEEfT/ilBx+q7MjuRRBEICAQEAgKBqkfAjrtn1YMiBiAQ4EEgseF/X3K2bpupV1fxNFWPumi+wbTdN4D8o8g+SA4/EHhP4eGXSiSVa4DGj2Xbb38AULJ3cxbFX3IBTZfoTZH4XiCQhQBPynoKKNFOctoBzBZEvdu+A0f7bsNo5ioT6xlgSlnaevmC6Xp2xPcCATsRqHv685C73zHUBSlJep+/Bo7Ol7LapRrnInrS9wzZqvTK29pj6Cm2k9+iAZSDIFWYOKogtOpv6khqt38PzrZt/aMi5RGOFIsFYaBUhuPeDdebjyPlJ9VaPkUsi2AVZsqMACOW0gINSx1ZCrmUua9VMNWqmNI9nv1oh6pNzVlmCER3FiLAVKqMpma10AVhSiAwpBFg6m2lLJ4PaYAMDq4U4qhz/HhMfn6nwR6NV+/bfPnGE8BzNxs3wNmimomjb558t0rmIRIN3Ye0qoacwxfVBAIZBDofzmR+ylP2KWeiR/EiJvGt3zfXurF4dKNqSY/8SXWIuETXeDqGGxsb1Q0CvJktDo1u5pQBAPxnr8KYb1+HumWnqr5Fo1FV1ZQKnUN0zaHCq5TKVFLJVyradNn0N71j0HjMbFp7bf5sJI8Zi3voHco8acJ3d3YjkkzrmeL6fpn8Z1VVz8qySfkwHFDgcjgQTxVRMLSy0wqwlY/8V063iDhKaph0LOtlyTg0fhSUHMVM8pXn+MsdU744NatD5x35VIxcbgQjK8ih5AtTPiVSppaczuIN1E99fb3qN12DGCGXPd/mkkZpDMWefY999csY+ZOf5x0qXcvoGqydN4qBEK70aYTcbwRLqru5Nf9GBFKFoZTdrGxpjeFk6WGkFBluqdtoN1z1a1/ZCmfXUa66epUUhxubpt+MmLsZadkNVyoKT6IDzlQYnXW6y7l65tV7n9F7xqqdn4Bk4lq7dfr16KqbrusTVZjz+p0Y1bkVackJR7oHKYcH7zQsw77xn+prP9RT1dNA18/7NRKm09VzQd1XqdKIo5Ik7VUUZY6xUai1nwoEAmcZaUeiWkpNS1I+96H+XQJGDIi6AgGBgEBAIFBxCAjiaMVNiXComhDQVRztHUy1plWVuv4OJdneNyUSpIziZ44SKNecGSWSuidRtDDLtBJcAynxBld3rJLingrJf6ahNqLy8EaAJ2U9BeMocJOrEpKlWKKTtyTZvBixRdcZBpsF5CiwRT5QEKscKXoNOyoaDGsESC3UdXRDSRgoLh/oPOmee1VJdiqxsRqclSQsa7ZXeYMR4e1MB1aIOKq4GxA+89688PvXfag04miO1VTDiYiebB9RoRKPIeFTNgJa1VKWck5LLjUa1NdaZ4vMbNGL7rm0aM1UScQ9uLqOxnJcF/UQIRJysRSSeu3F9wKBSkSALaBT2m0i+AjiqDWzVApxVK5vwJT9h6xxpIgVlk4Vbz4FbLV3s9f2S0p7v8gdxsTLZ6D5rH51Q7vAUhw1OLb0btOqhnb5JexWIQJd/x+Q7Fc1ZCPYmz4b3fAhIRl7v6R09ZS2norehuRwOKwqkxIhjW2g5iU0HRzTAhhIre5oaMTUv/6tjzyaO1M8hFW26YvaElmbCKcUT8stdN+i53lS96PrmZFyaPI4KN3Wkqh4iHsvdXWjM2Ed2XOe9B/UocPI0AvW3YKPoFbpQBQZUjIVItYwglqlkWwsGXSFGDGjePrKtMlQwiG4587DhLXrDY8kH2lUm/WDV81Y23Ep5FBt33ReE9mdkUPJLiOh8wyUrht0jdN+MkVSWg/g3Sz12pJFSL7+utplofObSMfUD3tH1OLKu+GRbJB/zc3NPMODLgG9wLrGDDwDjxSx7JrBnPXu3wBHlF+Rs3vCfKS9DUjX+KDITiCVhJyIQkomsKfuAnRhDBcO5aq0cudlkI0I4vQ6tmXGTQh6TyjqJmWLPH3vVajtyZ/pKeYeidrEcXR5pyIQfcUUgbVcOFnRz+YZNyGkg5kV/ZCo6bJmc4rllvRvkRGjSqOsW5Ub4axRpA/8U7bIFWFGICAQEAgIBAYZAUEcHeQJEN1XNwLKw6uUTF724iUdmILIkh/pVau879vvg6T0Jod3jgTqz7PMx3jbGrjxFiQUCHQVIqe238sDeZ+fKQTgaP6gZX4LQ8MDAb2U9RSMIZWFfEHnume/gHTdeMQWfAuegw8gPu0TqHvmSsixoyhVgVhLai1Hmp/hMdtilHYhYDb1Y7VutjCCIy2a+Jwy5jZkFunsKnantvK+cC0cHXvzul9sHv3rPmhY1SQyahXS876I2l23wnl884BngeFw3Nh1nAw3u3QvZSnstORS+j8Vq0imWkVTssvSYmo/hxv2lTDeSiCOMoJdJeAhfBAIWIUAO667urpUVSY94ujAxerM6nQm5WLmd7ZxdTiTTEohjvKQj6yY/z7i6FsbgS03WGGyoA2riaPU0YzvLEDdDD6FRrODI+JoeMUfzDYX7QQCfQgowcchJSiWmtnYTxHp7cr56IH598qTRjeiqVZfPZRl3jnhhBPU6zQPeZM5/s5XvojQn/5oaCYZedQzdSqcI0b2tWWbqEnFsFBhhC6WUlqvY6bUSLFA9g6t1+bI6hWI796lV83w9zzX7tciCRyNJQzbLtRgifQXyMioupote5RVkCUFQaUly0Rm1YTu6VQklUQqin0IEEmSSN4Ur6b3HrsKKQ7TZkr2Ds1LbiR/tO/jbNMn++TxN5ccSvHxYqnctYRaHvtUh0icdK0h1VGtSjgjmrPNpcWed1+ZNBbpPNcpnnOcEUd5Yv9sfNqsaHrj1CWN6hkAYCXhnLrz7fo3pFR2CvX42FlI1TYiXeuH4vKocUS5Jw4pFUfK209Oz+fuPmUFutB/7+AYEneVPnEd7hbA6S9+Dd4e44qqm2bdinDNeN2eFrz2Y4zsfF63ngK5fz1WR/RE11ip7dU7g/7auq4fmgqxKUtxKLkIbzctN9LMVF23LGFxk7ENO6Y6srYRPbiQMtO5vWYVSZIe9vv9HzLaTUZUS4J04VrBMzIKnqgvEBAICAQqFAFxQa/QiRFuVQcCqbVXtMvBg8XfUjRDUWQ3wmc/ZHpw3m3XwdG+B2UjR7Tdm1EXpU+L075TGg5HfCe80oH8eBQijrbdZ/yFwoxCKu8shTcCPvtfRHjdEfWsQ6BQynpSYWAqC9b1xmeJpVelABWlyhEqZ3y4iVqDg4Bv46chxY2rVpTtHjc4sPQpbZQjwMQWvfTUY8xA4Xvio5DShRfr9ObR/+RHgJygcEE/ZDdCJTw/mRmfaCMQYCqmLF0d/U33XfqbLR6VQjLVIqxVNdUSTrW/C8KpNccke77jSclqTY/CikBg6COgXZBn18piC+l7u7oRMqCUNpxJJjzEUUfLCAQ+ejGar/3OoBxsfcTRt58BNn/XVh/sII7OvGERvFP9tvotiKO2wjv8jEc2AXWZNO5UtrRGS6JduBwyTh7dCJ/bqRL/iahEhEsqRA5jKeFpY8DIkSPV/1Ex+o55cDSfCl6+CXVOnowR6zaoG7j1Cm30pmdoIyQqsskId0SGI0VVRogr1t/hJYuQ6FUS1POL93seUhnZ2tQaUQnEVpWFeAw1Usi0OSKOhlF4jh0SkFIy6qOi2IsAnQNU9NLVm/Ein8JoLmmU3pVz36XZhk3ePo2SQwvZZUr49D09m+qRSMlPuv7Ru3djYyPXdaBQ3/muef6PXoxRBVLWa+2wd1Ye4ii1o3EVu+bt6IhhYWOG4GYFaZTsnCT9HS7wKy77tz+K0KL3qz7Q74rThfC89/QNW+6OIO2h64MEOdUNqYfIoeY39uxWViOCJt5Dzng9g5zH+a/9VE0jb7Q8feKPEPPwqeOv2nkp4s56dWuJJ2E8Hm/IN4PjN2TbZOXwnNVQ3LVwBI+hJzBeVXil+9JeZGe1NGk+u1kBtdHaHTfB0bUfUiKcqS8BoZWPWNKlRUaUQCBgiUJo+tH/UqRECNKF66x7GLFokMKMQEAgIBAQCJhDQFzQzeEmWgkEVAR4U9UPhEvqfWh8mBtJrapXctTpiM27mrutJRXb7weaLrPEFDMSbX26nzhKqemT7wDpbsBRBzR8OH9fwceBxFscftArkgsSencqSm6g6eMc7QxUabsfipKG1PIpA41E1WpBoFDK+ra2NjUYY+fO7UIYUQCL9UtB7WI7qqsFZ+Hn0EbAv+4iwEAqHj2yYbWjxdKz0TjsJo5qr2Fssc9K/PzrLii4MTzln4Lo0uJK63Wbvgw5Qpuce4vsAtIJKC4fwu96AH2KtZUXZLMSRmGrChGgRRkiZZMiUd/hK8vqohIjmWqVTLWLZFYRTVm/gnBq/ACyW4nZuEeihUBgaCCgTVVPi+3FyAqCOJqZc8KM7h3FUoryEEdrTlmC8Y/+a9AOpD7i6NFNwKbrbPXDFuLoTYvhnWyfKhsBIoijth4Ww9r4oVAcx+OlKUUSgAtGNmBknaePOJqbXYdiT0ePHsX48RnVMzMbcA6ftgSJVw6VPF+NX/rvgkR5Rpgzk3aeHCOSFhFkGXmWnve9Xn2i46HedN8lD65IKutc25tbIxlGikXlJOlvcKHwxlC9bjYrH9Gron4fcMmYXW9eIZerk2FeiQjgpKJrBXGUES/pPXb06NFZmbcYuZO94xp512XvsdrNkXrKoUamVUsYpXa5pEpSZaW4em5hpFFKRV+MPF4sg8TBMS1QJfRziuzxYMph/TUtIq+zWANP7L+Y2n9mY0E/wy+j7G8EycJ152Ad/FKGpKxXfDv/CSmdRqquAZKSghwNApKskkelZFyNLYbnvjujKmpR2Ybz0aPYeK2hKTaI5ckHbkJjZJ+hEW6c8wt0u7h1i1Tbiw/diuaQ9YrYWY6bGP+AgVtIPg0vOBeK7MyLbRdGw4MIdihMZNPQFAx0W5KwavvHkWxZPIAkmncnT4XEtRVFeb2+vn5SaaPvb51c94WIo2u/VxBHrUJU2BEICAQEAoOPgMFHm8F3WHggEKgUBJRHVmXyqLFi6kFXQmhVYfKob8NlkBLBvMSMoUCuibU9g1q8DDhHAPXv459aUkAtVlzjgMA5QPvvAKUn83osOYCmS/n7KFBTab0XUs0JgO8soL3XjyZBHC0Z2Ao1kJuynlQ+iYBFwTcjATErh8cID3YQwaz0U9gSCDAEihEMs1ByuBFaYV6VuxoQ1xJHyV871TZYsNlICkEjGPYRO3MapT0tiCy/y4ipvrq+Jy9GeMXv1b9V+73PVkPhmccUIKJRRSJAi0SkokIKJKWWQkosWuIp9WH1M8dwJpzaqcRc6vEg2gsEhgICbKFeKI7qzyYPVnrEUV5lOvLmUK/an2fBQox/fJ2+g5w1+omjW4BN3+ZsZa6aHcTRWbechNoJ+iqG5jzOtBLE0VLQE231EMh9x9Srn+97PeIotaFrFpGpqJiNR5WiOsr8rvvgRWi4/ccquVOrzk9kOXpmtoIsR0RZUlQlJUVe9VIrxkZj5L2ub24l0pt1KX4DLgdmJzPv4kbLVuVDSCOjUstT7IyD8PQ/1OvQuUBkQlLOpXu02UIxcDoPWJk4cWJW2vZidnMzZxBBlH7KIYBQjEip9ZnVyx0HbejRI41Sm3zPuq/MmIJ0sCsvNLznNvVN5H2m4q+dA6Nz+VokgaOxhNFmXPVPwPMYJWVvBvDtegyADNCm2mQc6doApGQPKD263NN/LBXqIDLnHKTd1pA9NyskSmMj/cEEcfLU/d+EL3aEC19Waf3cO5FwGlPGP23f1aiLv22on6zK7NZiI3zmnctuSYRRKRZEuq64umwP6uBGrO+uuUW5yJQLiw7dhpbQDsNt07VjEDn9V4bbWdzAMrVR8isYDP7Gv/aCzwjiqMWzJMwJBAQCAoFBRKAKbv2DiI7oWiBQAIHUE188Jne+NIJ9rThqVaKDf92FeXcUFgOyEBmibstVkEOvFWw6FEgU3e3PogaHgKZPGDvWgv8BEm8WaSMBzZ80ZpOnduu9A9836SoqiKM86FVtHW3K+sOHD4OlrRqMARFRhSk/mA3UD4bfos/hjYDn5XvgeudpSN0dWddQUpbsS91Ci0+rKip1iy2T9lxbDCkls99/qc0p2hjxnYLzpQSaCwGRjziabFqI2GJrUpR6t1wNR+gQkiOWILbgGlvmQxgVCJhBgKW/pHOMkRDN2CmlTaUSTtmCIH1WahEbcCp1ZoRfQwUBIhZZrTjqkCSc0pxJrzlUijZVajGSrdXEUbYOzEte4MG7jzj6znPAs/Y+s9lBHD3xhyejZqy+oiAPFoXqCOJoKeiJtnoIbGmLqeTGUsqkei9mNPlVQoWSTuumZzaapp75dmj8KCjJZCmuwnnaGfDfdY9qg6n90+8NDQ0l2S3UmMhz9EOlmJJp+YmjGZ9KLU5JwsnsHtv5VyAVNGRym3I+emCM6FXnlDGvwVgbQ06Jyiq5Ox6Pq+cFxZKNFHrXJOVN+iQSKrVnP2SHrjf0rEfnH1MMJSI3/U6f1VDonZ5tzsx9d6WxM5K8diyUgYzGTrjQZ65i/JGzz0T8xb15h1+z+CSMf+w/utDU1dWpGBLBlsX/zSg8azuyYnNBIcfnSE/Aj+Pq1zVv7Iar9dWS+OyxqcuQDIzUxYmnwlblIqSJxGpXIelWg/feFbs/C2fK2LX7ifn3ICUbI4Cb6ccumOy0GzvhFCQbxpjqIoZ6NL/4COR4DMfrT8LOE/5b184ZL16F2p5juvXyVpAkhFbyZx8110nRVm8EAoEJVtuljKyCOGo1qsKeQEAgIBAYPAQEcXTwsBc9VzECuSnqtaSG2g2fhbOHL00DQZCPKFO742Y4W5/TRajaSTa0s5NetE0H9wopj1Kk0+r08YX6EsRR3eO02ivkpnsmxQEijw5GoRRZLG2OHUSwwRiT6HP4IJBRkHQitPLPfYP2r/sgrUwBkgOhlX8Z8mBsboupgUW6TZ1agDh6MBTHNL+xoGA+4Nj1ggLO+VJwlQI2kYHdrz86wES1P5eUgoloO7wQYISfYmSfSkRkMAinxdRNtakJy0E2zX2mq8Q5Ej4JBKodAUaut1JxdCgSR2mei6U5ZceBEeLooUljMbVACtR3vnQlwn/5U5/KjpXEUbfbnVE0O/YC8Mw3bD2E7SCOzv7REnhG2UtgqkTiKM/xZ+tkCuOWIlAqMcjrcmBaow+j6vrPBXqGY8Sq3DgYfUdkSqPPb63XXoPO3/y6pLF75s7DhLXrS7JhpjGl/iYiXm7Ka2arGomjeTe06mX50oC3S3kPoqg3DGeNQ8bCRnuvu4adGoINaN2FSn19Zo7Yu6D2nVBLvubJckGkRhJVGMxNlFZOVW5K++hXvoDEhqcAIsC6XJAcMqa+lkkvT3F4uu6xZ1w65yW3G77zL8Con/8KB+jvAs7xPHcRaZSRUoksSs9XtAZQahahUu8PxfBeIP0bI3Y9BMXphBw3RojMZze04DxA5lcvLubbDuU8dMNn5eFSsq3VOz5u2Ma6Bb9FmjIpGiirdn4CEsXah3gJLTxPXU8wU/w7/r+Mancv+TfmHoHanla0+edh29SB7zMrd14GWSlt4wupaRTLPmpmHLxtAoGALVwgQRzlnQFRTyAgEBAIVAcCttwsqmPowkuBgDkE0v94f1pKRgecO4wsUSh1a25vVJ/UtKJLbx/giH/dhwBFZ4emAoRWV7c6W8nEUUIuX0DL0Qg0/JepCZba74PSlKNWWixoJoijpnCutka5KeuNBsetGi9TySp1t7FV/gg7AgGBAD8CvGnqt7ZGke7duV5KCjcWdKZFPrpmWFl8Gz8NKd6RZVKQRq1EWNiqdASqlThqFtdChFOteo2WXGC2H9YuH9k0l2Rq5llMEEdLnRnRXiCgjwBTYyqWKnhvVzdCCf7FzKFKHKV4CCNzFEOWFKwKlQlPbFC/0hKWJJcLU48czWqSS2jiITDwpnrtI44e3w48/b/6B0kJNewgjs756VK4m0vftFVsWJVGHKXzlO6j1bYBpoRDZ8g33dHRje4U/3W1ECBNNW5MbqhDc607q8pbb72FMWPGqERS9sxHn/SuSWRKI6VUgqVz3DhMfmGXkS4tq0tjJSVHwoHic3T9Y6UYacyIAzzXZ7LHNqUasZ1bt97twImB/Nc/KboZSjIMJR2DkopClijddSqz8VcB9uEsdGGU6e5LiXWY7nQIN9SqhDIyKFPHLJZ2vRAk2vcx7XtYR0dHFnmy2iBtvfF6tHzn+j63aTydF34AqX0vFhyKVOfD1EOHs74/NLq5bzNO0fs/gOlH23RhYvG7QhVJ+dXotZbS1E+uc8FO4uhZB6+CK2xSgTHPYK1UHD2A09GmjNfF3mwFCRIysgD8ZcWuy+FMx/gbAFi78HeGejnp0C1oCu0x1Ec1Vg7Pew8UZ/azipFx+HY/DimZ//kl4hmLuvhb6Kybieemfwerd15iWF22sC8SyaWr9spJIrWTOJoYsexp9/LvLzeCv6grEBAICAQEApWJgCCOVua8CK8qGIFctVHmamLcOXCEDkIOvqL+K+3wQi6YeqD47iJe8in1M6hEjdCTgH+F6dmyhDhKvbfdq+7ozLys9V7Wmj9l2C+l81FIqVYgt60gjhrGcqg1oB3FlIKGCBKl7vQ1i402Tb2ZgJHZfkW78iFQ98znETn9Tvg2XIbwmfeXr2PRk+0I5AvUFlso2doWQ1pRUKzOvmAcXT0pOCTglOaB6TV9Pp+6oGUH0Tz3OWVQn0Vsnz3RgUBgIAJEHKUFuNz0dMMNK3adyUdQL6e6Ka+qKfnEUv7Ron81F//aC6HILqQdtZBqGhFZ+uNqHo7wfQghwFJ/Frs+CuKo9ROuRwzV+z6fR7zkQsrGQRst0boL2Pg/faZ2XfEsIEuYf8eplg3YDuLo3F8sg6vB/MIzz+AqjThK5ynFF0xn/+EZtKhTdgSsIAeNrHFiii+jIkznNr1PElkpHA6rRPd8Ka+NZrg4snoF4rszxM8xH5oEV70bTvrxu+D0ueCoc0D2OCC7ZPUaoqQVKIk0Ut0ppLtTcDXWInLu4AopMGI9PVfS8zCVUgmx7IDhJo62lq7ux0veSGzcWQAAIABJREFUpGtG1oaQtnuxG+cgojSaOs5Z9N4lSzipqdaUjeHSyAqV0Fys6N1J+0PEUPZTLNU8qXNSPbo+MGGDapoHdo7SyhHR7HkXxnMzkmfWoPgK1a0940yM/Uvha5aWNErXU1IZZSR9Nk+Eu5EN4UQaPRojsre9ZdWOSyERodzCEp25HCmvuWtLrhsvKWeiE+ZSmVs4pD5TS1/+NgLR1wyZXrPwd1z1T3zjPuwb/0ms2H05nClj5FSuDsxWMnLCcPYRPXEFUjV+ztqFq/n2/AdSorjQQspRC4cdePbikq6biMipPy15LDoGEoFAwJaXnfSj56fT/imHnWf9+AS7ByHsCwQEAgIBgYD9CPA+H9vviehBIFAFCCiPrKI36wGepr1jEDntV33/r91+E2KLroXvqcsgJYID6iuyG+GzHyo4Yv8aSufLB8igkjVa7834aYKkSaOzjDiqhSqyGahbxgdebq1egqgawFIAqWYykOqCksxWVctqJhRHzWFdZa0oSEqBsbFjx6qe26HgxwMJBaUHk7zK46OoYw6Buqc/C7m7FYqnUVVyTAWmI7rkh+aMiVYVg4CqHjrwKUANUest0rCFv9x6W9uiSGseRSiQfOqIugG9sEA+pdMyo8xXDET/ExcB6d4UPUNAAb1iDhjhSFUgQM8AnZ2d6uIpTzq/qhiUSScZcZQIBbSppdRSaGGUcGZYW4U5I5uSz1riKfu7EBmVXU+tvq4axS6XwK/UtCB8xl1GzYj6AgHLESCyIRVBHLUc2pIMmiGO8nbYRxxt2wNs+Gpfs/3XbUfscBgLf2udAI0dxNF5d5yqEtbsLGnZg2NL7waRQ0QRCNiFwIFQD9ripaVR1b57svT09D5Jx26funDvsxNTM6RnIqrDWzwv34uetQ8gFUni+H8yKaBZqRnjxfhLpxY3JTkRWvln3u4sq8dSWjOlXiJxEaGWnl8DgQBeG29efZM5KTkcmPomn3of22xqeoASsCzPBtRcezS/dG/XKhRvbz2OOKy5npFq39KWoU8eZaqf9MnebbSfhHvu/83MbS7RkKmPMmKoGZtDoc07V34W4Uce5iZ8Wj1m2ePBlMPZ1zvqQ0sateqdmuxasZGABwM7UqJbma5+t3IOIrCGhJoPD0bw5cGK6px45G6Mb3uCt7pab83CB3VpzmftuQKuZBiddTPQEHnZkH3bK2t0fvj7Ksw2jU1ZimR96fdb8sV74Gk4wu38btlWUxWZIga2w44u7FIbJV9Tj30sodS2HHeu+Hlm0VQUgYBAQCAgEKhqBDipaVU9RuG8QMBSBFTF0ZwH3mLkTe+278LRnp1CJ9U4D9GTblT9qt1xE2ILr83ysWoUR8lrRh6l7Zfu6YDvdG68bSGOcveep2KusigRYtvuK76PVBBHS0G8KtoGg0FVYaGxsVFVEqCFMSp2kLH0AGEBJaOBeT274vvBQ6DmxV/A9da6DAmfkQFlJ5BOQHHWIXwW387iwRuB6LkYAvmCtW5ZxuKmGl3gNrVG+/aQaBfw9nZ2I5TMpqOOqnHiBF//5mG70zHXbfoy5MgbmTE4PAit+KPueEQFgcBQQYCUKmmhWKR3RZ/SjB3KxjzHSzlVTXn8ySWj5pJPyUauwo92cZenD1ZHEEeNoCXqlhMB2nBHRaSqLyfq+n2VhTja/iLw1Ff6nHn91/vR/VYMM65fqO8gZw07iKPz7zoNjlonpwfmqhFxNHK2eF42h55oZQSBzW1Rfik8jWEK6Ta5nZju73+nJKIkPWvlKtNSTIyRSklt2ExWHiNx73zjHwwRBaYymvsOwP7fNW+WkanKW1eurcWUV3vfs3WsvdAeQ0K7o9Rg74Uyl+Saoc1hNEbtuDcfj3ILXvC41eCSMateP0bCY8vqOtr3jUJET+pTu9GN/W2lL+y9Qps2vphKKM0ZnafFnses8I8ycVT6ezGllTeiMKqHSykCilpFYTtIo6+Ge/BOd2kbCPTGr/3+rD2fgyvJv3FAz3Z02mlI+Vv0qnF//7zyX0jCw12/HBVPOXCDIXLn2gX3Q5GKP6eu2nEZJJRv3rlwMkUY1bccPvFsKDUZpe9SS81r2+Dq4LvnltpX0fYKIqHVj1izGyNPR3YSR9N/f5+i+Ca0OVbeYd2JayvYwrhAQCAgEBAIFENAEEfF8SEQMImA8vDqFJCWWfNUwyxET76lqLXabTfA2b4jK708C5axoJfR4NlgBMuyBsmIozkjVxzNkBo+UBQPWninAFRFpPnMl45eq6Qa3ggkWyEpYShMZY1GpwCKayyk+nebPJJEs0pHgIJglCamqalJdZWpa5kJjpcyVm2q+lgsBkpfI0r1I1D39BWQu/sVJVL+qYguvb0qBkb3KwpepVx+xM68pyp8Hgwnc8mjekqjzMctbbE+FTxikGrVQLJVRyUEXDJm1/cHQ/uUnwDYlY6Z0iTTTTA56jTE5v3vYEAr+hQIDAoCpDZKi3CVvkBWDnCYsnE0GkWxtIbl8IW3DyOLv2RTq3Bqldopr6+FVFHp/8799wPxDiAZy+xp7Aki1rsxsVJUUXnHKeoNLQTo3YnOFUEcrax5LQtxtGMfsP7L6sD3fnULEm09mWdZCagdV4eetjiIpFlKsYM4uuCe5ZBrBmZvJN/zXfe11+bc+0SxsYXO/lMpQxdtBQJcCJhRmaPniFNbvFn2Ozo61Ge7YtdylhHHzMZmo7Hv3MEPeiw8xyGK0b15wniuOSpWydHQiBNeOshlp1SCWLMnmyjMOs0lyNJmenr30cbuzRxneoPijZPo2TH6Pb0bUMyXfrTvCUbtGKlf7BmfbSqj88+sSigTQCDSNxM/MOKfkbq5SrxG2pqpa+Rd/M0LP4DYs8/k7aYUTlspxFHnmDGYvH2PeqwxFfJqVBploC7b/y34Y4fNTOWANqFF74fUE4Pizr4flWJ8s/KRUprrt6VdF3myUxZrePqL/wNvzzv6tntrPDH/HqTk4uTX1Ts+zm2v5Irqs/3g0Eoi896NtNNaIrBv17/UOZS0670lg1TYgOLyp+BwhdO1Y+sVp7fDtfyWplAo9KCiKLZMoqIo4fr6er9dQ1IeXqWk/ScEHavvqrerD2FXICAQEAgIBMqHwODc4cs3PtGTQMBWBFT1UU0xE7jyrbsIkpJUyaS+9ZdA4t6lp0rY2zo+LuP5CJe9DSndjOIcCdSfW9AUKZLQizIFHAe1hNYDiSOA0kvGk1xA0yUDXepVIM19LxwQNJBqoDia8hNKQ08CPa8BWmLqoA5++HZO5Ev6IZWEfIXSMVGgTksO0QZ3yp2ynpFWefr1bfhk/olNxhA++6HhO+kVOHLvC9+BHH0D4eXVRb7sW+yRgNDKRyoQ2cpwKXtRRcGyFv1NxDs6utGdylYVDbgcWeTQF7u6kVKAeQ0Dr18ej0dNJWg3wd2/5gKEVou5r4wjTXhRLgQKqQ2Vq/9K6ocRRwdDhb0ScNCmnCR/WCpI9jsjHGkViCqViEo+5yqk5qqhMkJqJWAvfKhcBOj9no5zkare/jk6NHUSlEg4qyOtkpX2i/IQR18G1n8BOy7bCMkhId3T/ywrex1Ix1JY9MCZJQFjB3HUM28+Jqx50pBflJ6aiGK5he4LFbEx2tBoROWhhoAR1dEahwxSe5zsc6tEUSKBsaJHOmNqeRRTy3c+FMPVauIobVqgQu/A9fWDw13Ivc6aOa5c48Zh0gvZWcuK2dncFjNMWlLtKcCyEfnJWbnvOnRfp1ikNm5ajcRRKwii+bIL5MswwFRBzWYWMHPssDYsOwadB3Q+lKPQMUJjLcfGSnau0zoSHZeFit75WAr5s1RM6VmNEe/tiNnZcX4WGvO8136B0Z2bSoUERBq1VMa416Ot+CDSio2q8iYYyCt3fQpyuocbs/Vz70TCWZj3d9LBW9AY2QdJoUznFVBsIpaGF54HRbIlk7sKmvfgs3CEMpkz7CqpxjkdzhU/awoGg7+VJGleOp2eIklSwKb+ggACiqJsq6+vP8mmPqD8daWS8o2LOd/9W+sY33Y5K+wKBAQCAgGBgC4CgjiqC5GoIBAojgDtqqGIS9o3EZFlPzUFlxowM/BQnWpegOii6031ZVujyGag5zCQjubpQgbcY4GeNwaQJSkgRUHGcgbXlbbfQmq+tDAU4Q2Aj2NBI7weiL9aFNKCgQjZDzR+yLbpsMMwLY5QKRaYsaNfq2ySui0Fs4l0SSVXKYSCiBQIZTt+qQ4FpGh3dm5qLqo3GCnrGRmMfONRESwWjE/XjYMceRM9E94Hufs4pHgr5J4uSN2tWarIVuEv7AwtBPxPfBhIZ86lviI7ETr7z/Ct/zikVBSQ3QitGD4kZVIIDTglnJiTYi0raCsBLR4nIok0FChY2Fh400T+YK+COqcjL1lUOxUsCE2Lf6QEKIpAQCBgHQI8CkzW9Va5lrQbaXieSSp3JJXlGeGqTYOZ+zt5m4+Qqv1/OUeUbwGdPWcXIqIOxiJ6OTEZ7n3Rxjs6Rlm2hnx47O3qRiiRvUGmGG4OScIpzYO80bQCJ/bQhNFQet9tmXvlIo5qlWW7u7szZJHOg8CTn8eeKzcjEepfEK+dUIdZt1izXmkHcdR94mxMfHKjoRlmJJncRuUgzRhyVFQelgjsD8bR0aNPIKEwdEBOY2R6IAmaMt40NjYWxY9tbKZrAIuz8QJuF3GU+h+s81CPqMaDjXvmLEx8Kr9CYr725lPGS1jWkv++yoh5dC+nGGRuprBSlU4L4VAjS1jYZPxer1UJLfYcrYc/PZ8S4ZNiKPRTjVmeGPmbNvcVEkjQw8Ho9/kEF4za4KlPSqM0J8VUkA+NaRkQ6y9k2yxx1ARPMK8LszY/j9p589XzixRHixW2HkN12XFK9Wn9wusdyNXa3RVHJKF/D+DBnafOyQe/h8bwSzxVC9YJz10NxWX8/NfrdLfyHkRg32YCM8fR6h0kVJOlRVR0GBtm/wxxd7NaZwaeRb10FL6DTyOecKLHGUBjeJ8eDPZ/b9WJUcDT0KLiWS2tGKDn6H6VOOoIt1lhLq8N6cJ1Kh8nGAzSi5LLto4yMaNXFEV5MxAIcCxym/dE+ft5qbS7Pul47++tlYI175JoKRAQCAgEBAIlICCIoyWAJ5oKBBgCtLPGrOJW3aYvQ468URRMRfZAcWV2lkWW31UdwIeegpI4AklJZNInsjcpUtlsfwBo+oQ6DgrKUJChXDthpfb7kVbSkKxS+yyiuFp0omrmAHVLqmMue71kwcPBCsIaAYsC1xR4oeA1HWPaBXayQymIaOc1BVnoe0ZgZn2w+sV2TA9Gynptunqe4DxLJc2LXTWlSecdk6hnPQK1O2+G89hzeTaDZ4fM0rWjEDn9TusdqFCLW1qjfaE/WZKwpJfgUGy3f6F0bDwKAYT2CI8TU/xuUH2y9XxbFCc3e9VrGy2a8KgTVyicwi2BQMUiwKOmV7HOW+gYPUuxhSpBHLUQWItNaVVRC5FQCxFRyZV8aZotdjHLXDEiKlXUklHZ37n/0yqjCpVUO2crv22ea6QgjlozL4NFHKW4gFZZkzYpjRo1ColX92HP3AUDBie5ZKgy+ZTZ0ikBsoTGU0eYAqFt/VFT7Yo1ck+fgYkbjallsdiI1i5dL8uluGY5CMLgkEKAlzg6VYmo4yZyIG08pM3RRuJ+pSjPW00crYQJtII4WnPKEox/9F/cw9ncSqRffgISM0yxhKUt+cXBtNd4uqfTsaHdYH8gFEdb3DpSGsVOnLIEhyzjpGZvXgV/7TNsKc+n2s1LjCRaiQRRsxkuiGBIsfByinPQMUKlGKGT+4AuUJGOST0y+5EVyxHf92KpXZWlvW/5mZj+77VqXzzv0YU2qxRSWN7aFkXa+GXB9NiXHvgOApFDpturOPQqjvp3PIrQQiIJ8g3At/MxVWkz7fFCcdT0x6nTKUjpNPaO/gQCkVfx8jhbsoCbHvMpB25EQ2R/8fYKEJu+DAn/aHVhVasoWrfvCcjd2VkHTDtTakOaKpl7ygz3ph4PZWSx1L66FXI8AjkWMuwrT4N0/Yw2x8o7WoLBIN9BzmM0T51AIFAW1FL/vqRDSid88rkP2UqENQmDaCYQEAgIBAQCBhEoy83DoE+iukCg6hAIBoOU39yUVr5+sExCKjAV0SW3VR0uWQ4H10BJvAUJ6cy7HzFJPVORrDkVtGuUXnYDARuU+WPbgMTRTAr6pHbHmAw4GwDnWKDuFHPYhtZkVFQNFnX4VhFXDfZdSnWap1zlzVLsWdWWVERp120uSZTsU3BRSxLl6ZMCdGRLb9Gn3CnriZxBY6HCm8rGu/VqOIJ8wZvQKpFumuf4EHUA/ftWBqVk82LEFl1XWZBFNkOJHwKUOKSamUDd6Zb5l0v2zAiJF9t/Xljlg5zafDzSu+tCz8X+Plg6e0Zsp0UDuj6KIhAQCFiDAC3G0cYNOxfGrPHUfitELmBKNjwLXvZ7JHooBwK5RFTqk/2PLeqzZ/DcjVvs/+Xwk6eP3OwD7Bk732eh7wRpdSDSuaTCfHPBSxylxyj1eaoIwYVnrquhDr1r0zuoHjFCO5bBIo7m4sk2N3YTYeOJy7Hvmh1AikJk1VFcU6Zg0rPPGXKW1MeJbET3wlylxWrYaGtosKJyFgKeQ7+HlAhBSoYh9YSARBhSMgopHQeSMXXzPNJEqsvPByhH3EWXONp7cZ3piOdVFaXju5jaKN33iWxK5z4VM8+BvDGFQodfOXA0euhbQRz1rjoHYx/8A3fXPBtO8xnjUfKmTQH0k/ve80q4B+09KZANpyzDIfcSP/sIoBKcUv//nRSXVevIvW3Y35L6NxFHrSjFlO6rSUFUuzHByP2E7kUUz6b3s2rNFGbmODh65eeghMOIrHncUHMzSpGGOihSeeIv70TzJz+tKtvyZgjSkkfZO1chgrDZ64LZ8Z3x4lWo7Tlmtnlfu0TTeDi6Q5BjQYQWUup6/eI9uAmO0PGiFbdP+V+0BhbqGytjjWX4Yy8ZMnMkSvTCo/5QdipaZS7OwfPt+hekVE4WsDL6X86uyqE2ysZDxGV1YpR0Zn5sonZqlEdt6iEzonKQR5WHV96peBo+J5/3V6IPiyIQEAgIBAQCVY6ANW9mVQ6CcF8gUCoCwWCQtgO/x4wd/zpKU6/fMtm8SK0UW/Qd/cqVWiP8FKSeV9T3IFYSjmkIK3N1UyAZGlLbvSqk/JvdJDVlsEQtiExafz5/d6G1KnlUkpSscekaqELiqO6YylyBpalhwUFGEqUAdr5ULXa4V86U9SxNPY2XqanyjEkvIK94GhFefg+PKVFHIADPgfvgPvx3LiR6Jl+I+LSMunRFlPZ7s++3numA7wzLXNvcFssE+gyWBpcDs+qzM7q8GunBOzGDC+6ShGW9KqdM/YWC0BSMFkUgIBCwBgEeJT1reqp8K7Tpi55NeDezVP6IhIeDhUBuWtFCRFTyLx8ZlfldbnXUUvDiIa2S/Xz1iv2fp02xvrVjYqpchcZZSM2VRxWKlzhKfTe4HZgVGPqZ73IVLHnIIoNBHGXEBa1/fcTRl/dj36J5pZwag9LWNXEiJm3dXnLfRpQaS+5MGCgLAu5X/gjPKw9Z2JeE0KqHLbSX31QucVTLfaA4qQNpnNTiM+WHdgM1GSACNW3mNlr04lTF7SkIrfqb0S5tr28FcdT/oQ9j1C/u4PbVLEHMLUtYrEkLT/NKG9VZ2ndy4M0331Szg9FP3zNWOgHIFouKpUnoIdr7E8t8JnL+jndBScWRmPnpvlTd9BwyFJXlWep3ijezuI7eAUGbhYk0SpsZKlHwQc9/s9+/9eEPIrphvdnmptvJk0+A8uYbUBLGiXuy14v5b7wDyeNRr51WK97u6uxGNJk2PTYzDc/e9Rk40t0cTQsx8VgcVUtVkKC4PAjPPWeA3dpDW+CIdEBK9UBxeiAl40X7fnbmDxCpncDhn9EqvfnZJSJ8GqdZzJGegB/FSa+FPPLv+AfXerLREVVa/XKSRuv2roPck1Fi7yvqtMoZIqmFhYc4SqTPElRJOwKBQJOFLuc1pfzj/XEko24FDsgX/sf4SWC3g8K+QEAgIBAQCBhGQFzMDUMmGggE8iNg5kHOu+27cLTvMgRpunY0IqfzB5EMGS9X5c5/AOkO9aE7BR/a02epO2J5AyJF3YxsBpLHctRFDQ7MJKlTCq+H0nNY/2VC8gBNFxt0SlRnCGgJo5UQFCtXynptgN6IooNeQL4SlRrE0V7ZCPievBhSSn9xqFKOLanrH+o9YQCl0+S1Pt/sHAzF0VpKujYJWNbsxeZWUhmloFSvt71xyMzmhuKP7dq09+x+auRaUdlHnfBOIDD4CAi10ew5YJtnBHF08I9N4YE+AsVUUbWE01xiarHvtL1WE2lVHy37a3QnU0gp/Rsv6XFHJaqqn7QOmnkOyvwO1DhkeF0DE7zYQazNN3q9fnK/z3fc5LObe9wQ8YNsESlf75ii71v/7/aMFI7DAUmWAdmB5i9+We0qt33n7x8keWBIlMFCktFw0YdLnujcPuIHDmDvwjnlzCZZ8hjIgGvcOEx6wVhcLl/H9NxtSUzLklEJI1YgYD1xFEiMORvdczLnqZ2F3k+n+QeS7kk5n55pzarnM8V5ulaRwiFtajZT/OsuNLXpkvVVKbEG7dgPjG4u+fpX/7nPY8SN3+eGdNPxSNH7BUUQPE4HapwyPI7+T5/bgaYad9G2tAGVZT3KcohuzrlEz6SW8Nn7O/tf3ycRQnO/iwJEHOUoiqcJ4eV3c9Ss7ipEHDWSap42C0ciEfXZwZZMboMAJxNZ0TvPrSBrGx1e/e6X1CZsA41RH1o+81lM+Nkvbdt8aZZMbhQHbf3VOzRp4HtjmFapNWqJg/7tjyLla4IjrM0oqO/5k/PvRlKu0a/YWyNDb2UD0fyTfs2nFZBTVa+jqdiMgNSqVvMgh6io17j3e1UZU0+4oG4s0DgDkN29rRQg3gUcewFQcgQGnF6geQ7gaczUpWt8606AlNV5S00zMGIh4J8IuGhzipSx03kA6NgPRN8xJOEZXnR+3zshg95OMot3/wY4op15RxsLzIvVBnfX8kKhVy9dPyPuWHmHelAW4BS8HQgExprhG5BNu5VGU+uuaJe7DvYeLACcNYr0gX8KxVG9iRffCwQEAgKBKkDAznttFQxfuCgQsAaBrq6urZIkcec7962/BFJS58Wg6EtHeXapW4NOcSu0O5iIgBSQIuUi2snMVTr/CqSCmaq0yNSbaklvgYXLthVkovDTkHpehaLkCYB5TgB8Z3G5Iir1I1BphFHmWblS1mtTwhrZlVy7/Xtwtm3LfyhJMkIr/yoOM4GAIQS8266Ho32nTpsKuE91PZbZSFBI1ts1Ggi819DYC1Xe2RFDLGVcbTTbXr7d94UeBnqJpL1p3Zb2Ko2SPab6RL8L4qgl0yuMCARUBITaaPaBUFtbq15v6FmeFitFEQgIBPIjYJa0StYKvdsWe+c18z5spo2Yb4FALgLxV17Bi/NmWcUVKBvAzlGjMXnn3rL1V0pHQtW0FPSMt7WDOJqqn4HoKbcad8aiFkyZkEfVOF+X7PmPiKNkiwrFc41mufA9+VFIKXOkU/U9d9UjXIgcv/YapI6+jeTRo0i1HkeqoxNKNKIqBUpeL6a+coTLDk8lowSyXJv05j/9qDFC1M7OOGqcDnicMmocOZ/0fwcfjyOeSoM2dcSTaXSnUhhVV5NpS6TOg38BXvtXvyJoikdZkAcxY3XSNSMQOePXxhoNg9rBYFAlcPOc09VwD9GKHxQ7z0s938xmoSbiKD03M/K9UT+mr3kSvtNOV4n3ROS3smw+ThvR7V3uX3Toh2gO70bCUYe4uxkxZxNawrsgcxLAjYxXkR1I+Vrg6O5C2llTkNSnZ3PNwt/lqSJpUpH3bljLUB2NlyJruKQq6kUnHEggDi/iirePNGq8o/4Wuqnqa0cAcy4H/DlKq6Sc+crfgdfX9BujY2bmJcDoZdnHzzvPAS/ep0/2JMLo6KXAqCWAd6Rql6lBs/dg9ASBY9uAw48DPV26Q4/MO0ed89xCggpsg6GuEQMVfLv/BSlZWEE4VT8L0VNuub9m121nxuZdLQXWXThZNc8uJMUuKETwzXNeFlAdpaym7wZAxNHxXV1dr0mSNAnAgUAgMENLJC2gSJoMBAIWy4IPBFJ5eGXWAogiOSFf8Lip08fANImqAgGBgEBAIFAGBMTFvAwgiy6GBwLBYPBoIBAYHQwGaWsw5VGYD4Bt6aKXyriiKEVzrNXs/Rm653ylD7CihC8DgbJqmAEiBdJLM6k3UiBSr0iUjt7gjj49m+r3jmag4QNcVXkrKW339r14qu8KLZ/ibSrqASqxmFK3UGC6EhRG802K3SnrteRUwoGCS0bS2eRTHU2MPRvds+1XuhAH8dBDoGbP/8F1dGORgVUAabT9QUApnjZKgRNS8ycsmaCtbTGk9XZ7G+5JwbKWOrXVc21ROKSM5mhCAZZoiKK5ZklpgjZiCBVAw4CLBgKBgggItdGB0DDiABEFSOlGFIGAQEAgQAi0t7ejrq4u7zs9I6h6n75SVb+ElFG/7PtBzt+yE/GTbzRMoDVDrDXTJnfGpVe3ZLKPkIpPOpX5fcBnGsr896tN8ymZMoW3QiqnrE87v2e29ZRWyReK4dAPqaP1HD6MvbOnV92J4GwZgcl7Mgpi1VCEsmn5Z8m/9kJ94oQRtyQJoZX2p6zP5xKdrxRj4yGZFRoSy7rDvjeTrt638TOQ4u1GUMuqu/urO5CKJoHubijp/hSyRslgrhNOwKRNz5v2Q9vw0OjmQltWue1P0xBHaYMWSx1P9yj6PVcZXc8whc3jyRS6k2nEU9mfKlG0lzCaa4dIo2fEN0A+8Ecg3qHXTf7vLY7Zp71jETntl+Z8GeKt6NmLSlNT/szEpGLKiFxUz5BwR5mxy41f5yOPHpo4Bkovcd2se2YOT6nC1QERAAAgAElEQVSxCYENz6rPPH2EOACHTz0ZiVdf1XXFu3ARZj6zRa1napM3ZdnrOQIo3YAqVNI/in3KWYigHknwK2vqOqytoChYuesyyLlKlYaMmK1s9Mqe3Q8RRzMWSrNTyHsiMk7DFpUQ6pGiSKUdiMs+JBU3AiAxA+tL3YtrIceLxGBaFgBzP4c33n4Ha9c/qzpA95SLzn8PPIgCu+8EQq9nHHMHgMVXIy4H8M//rIfL5cTKd50Kr9QNPPf9zKaBQsU3AZj5MSAwGfF4D7a8sBOPr3saoXBE3VAyYfwYnLJoHk5ZPA8Bvw9o3Z3ZjBA7XtBkeN57oTh1uI+0vqpJ1mUFwr6d/4RE7215S+bYSfsnhx2r7/ZTleTGb4acy3+g/s6K8vDKrQBOYadmaNUjT/vXXhBSZPd70/Uzuh0de/pPUMkJSUO2DAaDbwAYx9RCc9VGNf+nXTduSZLe9vv9Y1nfwWCwJxAI9HERrMAknw3lb+9WaFNJqn5m2NG1/29UJ9W86Eznu24ngqsoAgGBgEBAIFDlCAjiaJVPoHC/OhEIBoMHAUw14n3d01dA7s5+2aC09enAVMTmXW3EVMXWpZ2vhomBnX8DUh1qCt/+/YHmhqi+AlihNprbfXgjkDgKpMOZb+zow9yQK7oVIxOTk4aPi0EYmZ0p60slgvmf+DCQzpDo0r6JiCz76SAgJLocSgjkIyPTRTi0mk/5w1Ys2u7lN2/R9diudFB1ThnzGowFfgWZi3/6RU2BAC8C9IxKi0NG0gby2q7Wel6vV01faYYsUK1jFn4LBAQC+giQOjOlSiVSQqGS9zkyX+Uqy47gv3aMPkBEFrjpba56lV6JFM66urpUkvDYsWPR88Yb2DtzSqW7PcA/uaERU16iEJ0oAoH8CHBfswwAyKuYSSaNpq4u5gaRx+g6PXJkRhUst9B3emnstRunqb2ZDYt1W66CHHrNAGLZVQ/dvhfBHcbUOQt15j3jTIz9S+lxDF7lQbmuDq6x4+AeNx6ucf2f9Hv9e8/jxoT2rZI6qFYplCmGqp+9xFBug5qKy/Z/C/7YYTNNbWuT9k1CZNlPbLNf7Ybp3KXYeW4mt46ODvV9jb6jT73zu1w4+J68GOEVv1e78z31CVXdViqgZpsYs6JPaIX3PLN6HI7mFvjWP52lNqrto/Xzl6Ppkktx9KYbkerqxIgvfxVv/M9/Z7kx7tbbMfJLXzGWsYNl3ONkur6Gk9Q+jyrT4EYUPajFFDyHV7DEECSBr30e8uuH0fnnf6Hh4+fDuXMbFt6/HJKj+ugEm2fchJD3BEPjN1J5gfQv1KI3K6KRhiXULZZWXTU76mRg9qex7qlN+N5tv0I4ElGJo9dcdQXOP3clcHQr8NJvM5vcapqAk76Otzvi+Pb3fqzW/b/vX4PxI/zAlhuARO96Zq6/7nrgxMuAplnY+sIuPPDQ37Fj9z54PG746rxIpdKIxmIqoXT+nJn44mc/jjmzpgNtLwIv3oM94y5Dh282ul1NcCeDUBwuLA3fjWRgBD8yvWKepeb/og7r9j0JuTtUvG8JSNeMTMixY33MVsXpVaRkVEoFZvQ4V91RVDRKazyx8ZrnXctvOblQh11dXXdIkrQaAKmbOui0DgQC6ssmkUrtTkev9Ut5hBRGpUzWT09jQj7vL7YTVPkPAlFTICAQEAgIBKxEoPqe9KwcvbAlEKgABLq6uh4A8AFJkgI87tTs/zVcr/+rYO4EI8FHnv7KWcf71Kfg6OlAqn46oktuM9d18N9qamJFSWWyABh9c7CIRGTOedGKIcB2Q1cDYZT5bGfK+lKJozX7fqkqRIZW/FEcZAIBSxAotHhWEfeg1nu58gspcEFqvsQSPGwhjkqAU5JwcpO+Crd2EILMZcmUCiMCgSwEiDhKxBjaJCJKBgFSFKRnHzvS7AmMBQICgepEgMhDRFzQU7Lzr7mA61mtIp4rDUzFUCKO0n2v0DxS9otIJKISH0j9jghodE9IvPUW9kzPZG60u+TyJ/LxKXLDQdo62t9lfwBTDugrhdk9JmG/chHwr7vAeGyx2HAUIF3Ll3abpZa2cgNTofObFPZjsVjRaziLTWmHZ2YTUe22G+Bs32F60g/esguhvZ2m27OGU/6cIYwG3nsuty3CKV8hxVHJ54d7PBFCx8M9bpzms/93R0Ojfl+pHqD7OBBrzSiz9X0ex/Pjr0Qk7URPql9pVd+gsRpn774cjlTMWKMBtTmZbpy9pALTzK8VcPZRKdUo/Tw9U+WSQIv519PTo27moPsxxYRYYdcQInz7/VnieIM2XCKKSokwFJcf4Xf9FjzkfHomtJI0anTJiFLUU8n3bETXZ1dHO9zjs9OCv/qxi9D5j7+r7cbd/AOVWOpsblGziNE7dNHS8adeAZLSl++3KB+CovLOCpfmZXOAVALJuQvg2vY8kCJFUyA1aw4cL+3tazj7tpPhGdN/fA3aQWSg472TrsBbjWcaaGGs6nQ8g2aJxCLLV7wHn4EjVGTzRC9x9F9rN+DGW3+JRG8a9hlTT8DtN30DY0c2AS/eCxzfnkUcvepbN+N4azvuv+PW4sRRyhox4yPA2DOwa+9+/PCnd+HQq0cQCPhwzoozsHDeLBWMTc9tx5qndyAUDmPG9On4329dixkzpuH4O4dwKNU8ALAx2I9JkvFng8zdxuhZnd09F3FUZ4pTDbORdvk3a6u5l998qtVHRjAY/GcgEODfaVKiA5SaXqSjLxFE0VwgIBAQCFQJAqU/eVbJQIWbAoFqQCBXgr6Yz4VeqlNN8xFdfEM1DDfLR1KraNn40b7/UUDAt/7jSAWmI7b4evPjCa0HEm/Bt+vvSPlaEDuh4EauTB+COGoea4taUoCMjofcYJdF5m01Y1fKeiLQkm0zSg62DlgYH7YI+NZfAikVVXebsqLIboTPfmjwMel8GEh1cfghAc2f5KinX2VLa9TwPgU9q5QeblGjMbVRssnUj2nhgK6loggEBAKlIUBp5GhxR48IVVov1ddaXGuqb86ExwIBuxHgTYHMQxAgX4cicbRa1EaJAExECG3aWyKUMcIofUfEFPphGygT7xzFnikT7T7MLLcv+/yYctC88qHlDgmDFYeA5anqe0eod42j9NNEyiSCNqm8F0pDbRSwY8eOqaqD2lTLvDbY8x+loKVCNgoRKYvZrNn7c7jefoK32wH19n93B6KHSld4G/mVr2LcLT/k9oNicnSv06aOp9/pJxXsgiNQr28r2Q10DySEquRQlSx6HIgXjmdsm/INtAXm6/djssbJB29EY3i/ydb2NUs1zkH0pJvs62AIWKZ7Nx2j7L21ErNmeF+4Fo6OfiIiL+zbP7HBWgI/b8e99fIRR+l6yDbR0LWQsKdrASux3bvwxtVXof7c8zDyv/9H/bfhuD7nxni94exTzkQUjUjkpLJvWnkK5KNHuTZ0UR/Tr10A3yyO65yeQ4a/L42I/sK0b6PdN9twr7wNZktP2paWPteHmiO74GrVeW7VEEdv/cldGNHSiFgsjqPHjuPSj/4XvnLFpUDXIWD3rwFPPbDgS6riKDdxtHkuMPezON4ewnU3/xTbdu7FhHFj8I3//iyWnNR/fwrVTMC///0f/OzHP0YsFsWqc96Nb3zr24grwEutISTS2RsgfGjDXGktL+zZ9Uo7RPgUR815xlrdI1247jP0R3LtFe3OVf+vqTRz5WlNpFHpwnWCR1QeuEUvAgGBgEBg0BEQF/xBnwLhgEBgIALBYJDy7L4PQEs+fLzPfwuOzn15oUvXjUfk1J9XHaxEFhy39bJ+v3Me9vUCqnoDZotT6dp6SPEIpHQS9Htk1rv6mzqagYYP6Jmq+O8pqB1a9XDF+5nrIKmMUgCFCgXFGxs5duFX4CjtSFlPeLAd40RgEUUgIBDQQYAzuEoxXYUEvxs/WBKkOzq60W2h4ketQ8KCRmNKo2wATEWCFvdpoVEUgYBAoDQEaMGN0npV63NJaaMv3Jo973ApptjlhLArEBAIVBQCdD0gApFeGlRe4ihkF0Jn/6mixljMGR7F0WohjmoVCYksSs+V9K5OxAi6/pPqICuMOJpsPY7dk8ZVzXz1+S+Io1U3Z4PhcM3en8L19nrrupaA0Eq+9OjFFIDNOET2Ghoa1NTVRoo2LlXqJkXPK3+A+xXz1/d9X38e3W9Fjbift65n2jTM3vki0tEokk5nUXtut35m1nR3DLISBkKvZyuF9hFFjwM9pcX0Ns/4HkLeKSWPvZCBlbs+BTndY4390gTgsnxINi1EbPF3rfFriFqh+3U0GgUdq3SOslIpGyD9T3wYSOsobeaZm52feQbpeIasblXR45ixQ9fR1AzfU8+o3dI1kJ5xKTZAGGtJovQ9PSvR/+h5ibKV5BYimdIP1TNU2h+AhKR2376h5trKzykXIoXMtb9lbrZCKo/RE287GTVVpjhK49o882aEaifxDNFUnXl4HHVS6SrYPJ17Dz4LR6i1eFUNcZTUQE+YNAHLTl6AX9//EFqaG3HLd76GRfNnA4f+BsQ7gGkfNEYcnf4RYPy7cPcDf8FvfvtnKFBw7dVX4n3vXgEEDwNvrgectTg252rUOBz4zf+7E3948EH4/H7c+P2bsWDRIhzqiKA1li12ICOBJVIpa5p6Z3Zh2KxQHNWdP+Ze5hmQLmoDpIAlSfql3+//kq6tMlQIhUJH/H6/8QtFGXwTXQgEBAICAYGAPQgI4qg9uAqrAgHLENCqkKoLLBxBl8S41eg+8QuW+VAOQx0dHZj4wqeLd0XpnAKTEVn6Y0Mu1e78AZzHtxRsk/bUIeUfge6FxuwacsKGyv51F0JxNyDZOB/dc7+Kmj0/gfP4VkipGJJNC0pTarXB32ImKXDNdulTvebmgekqyuyS6e7sSlnPyGClBuhND0w0FAhUGQJS+CkoqU4gFQYUjoWPXMXp0LrMiP0ruUZeSrr6lhonQj2ZQPgig6npc51j1wpBMueaNlFJIFAUAbapRY8ENRxhZNcaWpxkqlPDEQcxZoHAcEYgHwE07p2CntN+VBQWXuJoqZtHyz03Q404SvgRSYJIDlSIaEZkidzC3n9THe3YNX50uWEvuT+hOFoyhMPCgOelu+B+4zFLx5pqmIPoyeVXUKT4G6XA5iFC5g6YNjTTdYFKqbEp3ntBPtD3fHkzEh0c7/gcMzZz4yZ4F59UdDwsCxCZI1IY/dC1kf1Oz8KMFKaGECh+b1Oxkzi66JXb0BI0nibYpqFmmU2OWILYgmvK0VVV98FS07NBUKx9wLtsxx+Axo+VdZy1O74PZ+vzhvvc943n0f1m6SRx3o4llwv1l1+Blu9msvkxFVd61hk9erSaDUxb6NxnSsTajdu0wYausewaQd9RRiCyw56reH0Cd1YlPotblYvQcMZCyJ0dfA00taqVOPrU3DvQ4wwYHi9vg5Pkf8ClGCQE8xrPqVf34jrI8Ujx1jnE0RNnTMW3vvZ5fPt7P8aL+w9i9Vmn47vf+BI8SgQ4vg0YdQo/cdTpBRb9D+KuFnzh6uuxc89LWLJ4Pn70/W+iVuoGdt0BhI+o/u1ZfCcmjJ6EVw8dwne+9U2EwxFc9qlP44IPfQhvh7vxejD73KZl76WS+UxmRGDNpKw3Xvw7/wmkU1xr78at57SQJIRWFiTIbgwEAmeW3EcJBoLBYDIQCBTfTVOCfdFUICAQEAgIBCoXAXN30codj/BMIDAkESDyqJkX7GpZaKnd83/onP5FNGy+Es6EzksrqcM56hA+60HuufY99QlIibBu/WrBiw2ELxApVbz6KCONDiVShh0p62m3Mi3UGU5ro3vkiwoCgWGCQBuJeRcvknuMWkHpebu/Yi6htIiJF9pj6EmlBygP6PVLObc8slwyaVSoE+sjLWoIBIwgQAtFLBWvkXbDoS4jjrK0xcNhzGKMAgGBQDYCfO+j5lGruvfzazPPkcVKNSmO0jiIcELkB3bNzze2PuJoVyd2jR2pB0HFfS+IoxU3JRXpUKkKmYUGNRjkUXq+JeXgXAIUL/Ba8mgpmxVLuYfsuvxZpLqtya4x+pvfxpjrvquSuei5ttB1zgjZq5Sx6c3D2gX3wxt/B5Ea6xWel738bfijOimQ9Rzs/X7Nwt+pv3mSXThzT+niFonRy9E9N5PuW5TCCOQSR/OqjVJsTPIATReXBcq6LVdB6glCircb7m/vf29BT1u2KqFhIwYaTDva1lebNkiya8LYsWP7rpmMOE7k+XJk+ZHa7lMVHa0qry6/Aal2c8rH8399GhzeQeCTmReSVGFbs+BBeqi1CsIBdpZKf4Jk4RwVc9S38zE1k2LRkkMcnTd7Jv7v+9fg8Sc24qbb7oDH48bVX/50RiG08yDgHY23O2J8qeobZwLzv4R9B1/DF6++AcFQGJ+8+EJ86bOXAG88BRzoJ37umvI1NE85Cz6XA5uefQbdsRimTpuOSZMn451oHK91Zt9zXVIcJ+FvJc2T0UPFv/1RKO4aSD3lIf6ywaWa5iO6OENQzy2Kohyur6+fXBIQJhoHg8FdACYGAoEGE81FE4GAQEAgIBAYAgjY97Q0BMARQxAIVBICwWDwaf/aC0437JMkI7Tyr4ablbMBC6iFmpfD37aRu2tFdiN8tv4uNErdTqSc4qXyCZZa/30bLlODLjxFcRoj2vLYtKIOpWahVIZUKiVtjhXjYjasTlmvVTItJThv5RiFLYFA1SDQdh/HfaDAaAwQR5mF59qiSBW67ShKwYAlxTGb3E50qOqjCpY0ew1BTIoGtLgvCOaGYBOVBQJ5EaCFoK6uLlWhJTcNnYAMfSQi8UwijgaBwPBFwE5iTAbV6npHH4qKozzv6uw9NR0OYeeo6sscIoijw/caZnTkdl3zyk2SL3VjlJY4Smp7RK4yU/xr/0u9zpspOy7bCKXgC7cxi7Xz5mPW5ueR6uhAVCddPa9l/xMXAXrEHl5jeeqtXfAAFEkuwUL+pu/acyXcSb5Ys17nW2fciC7vVLWaO9mFd5VIHk2MXYnu2fZk7x1qggbHjh1TlS0LCjT0xcccQPOlelNZ8ve+Jz8GKdVtyE7s4U14fXsNoq+aIzga6qy3spY0GgwGVRViiq2R0ihd96gUI5ib6ZOrDccmeC47vZVKIY4ueuBMs5ft8ig5FgBi7YLfQpEGZAU3AlvRuuUkjhLRUXedMw9x9Mc3X4NkMoXrf/BzrFn/DGbPnIbbbvw6RjXXq3Pz9vFOPuLoxNXA1Avw0MOP4Ue/vEc9R354w9exYvlS4MX7gHe2qlhtmnkLwrUTMdZfi/H+2r67PYXKo4mUqjYajCeycPWhHXOlNabnZbdyDiJoxDIDqqX+7f8w3V8pDRWXH+F3/XaACUVR6KK3p76+/rRS7BttGwwGaSHi74FAgBbSRREICAQEAgKBYYqAubfzYQqWGLZAYLARiD92aZu7+80m8iPSeArqOp7jd0l2gR5IkQhDStNDuYJiO5v4DZdekwVfk56RcMaPGTcou5Cqn4noSd/L25YnuJsKTEd0yQ/72ntfuK6gPeMOWt+CZ0yFek2Mfpea2t7O0tnZWXTXLQVaGAljKJJGCVs7UtYzpRci3ZZjV3OhY4RUgp1HNyLVvADRRdfbeSgJ2wKB0hEIPg4ocSBFO5l7ACWTbpO7mCCOku1NrZEBKXLUtDstXvCktXfLEhYbTFvP1I4HJZjNDaioOBwQoMU3Oh6LKZRVOg6Upp7OpaH6nFIK/mIzSynoibYCgaGDQCnvpFwoSEBo5SNcVSuh0lAkjtKGpECgeGpPeq+nTZPpaBQ7R1SfQI17+gz18EnHopj8/E5Dh9Lry081VN9M5YkbN5lpJtrYgIBt1zzZhdDZf7LB4/wm6RmXMtowIpTRjlk2HGpXygYi/5oLTBOQtl+ywajbReuf+MJO1Mw6UU0lTWSxUot323VwtO8p1UzB9s/OuhWRmvGW21+18zJISulKrs+eeBu63SOQklyqj77uN3SJro5UHA0XnQu51gFHnQOOWhccPifGX5Ihn/aMPxfxWZ+1fMwsFXm1v7tqgWFKmZS1qrGxMRuzyDNA/ABAG5qpuCcA/lWW46o1aJg4+vKrCL9wFAf+mU0qs9NJ16RJmLRlW18XTLmV8KOYxqBlAGsjYhnxuawrpRBHF/52OSTZPKUgNv001B54lnMw1I+eEAyfqQ2zf4a4277NTYulR+GGuU0UfCPor+Xf8Wj/+VuocR7i6E9u+Za6VrVr735cfd2tiESiuOQj5+PKT39MtfL2O8f5iKMnvB+Y/F786u7f477fPwy3y4W7f34zZk4ZB2z7UV+a+rULHoQiSZAlCQ01LrgdMhKptJqlqzuZRiKdPzY/BvsxSdphFBZsVj6sbkaZIT2L1zEPCaUGp0j508Ezsmho0QfApeBq2Bv9BorDg/CKP+armA4EAvaxnPP0SNlOA4GA+RNbf7iihkBAICAQEAhUCQLiZlAlEyXcFAgwBBKPfkhx9nQg7fQi7aiFs6c/hYYplNSrwOCqkvqeugxSwoIdzb3vk7m79Q0Hd0nyjQVQ1PwGElKBKYguud0UxFY38q+7UP8FsUinitOH8FkPWO2Wao8RRmm3YTF1LkqnPCB4ZYtHg2vU6pT1TMWUAtkU0C5HofMnXTcRcuR10LlVu/0mONteULvumXQB4tPt351ejnGKPoYRAsH/AIk3swZcMJWNXAM0ZoJoRksh1dFlLV5sbYshze4zBQxTPaOFqb8QsZwI5qIIBAYLAVIU7+7uLqxyMliOcfZL51BHRwfoeaWpSd2zJYoGAVo4I9IAlVIIA0MVVCJkNDfbtzA1VHEbauNiC860QDdUjwfD79kmJ7ncanwm3cRQIo7SPZCUBOnY5VHdJlKFEo9jR5PfLHyD3s45frwh4uiRc85GfJcxoqmZQWoV0My0t7vNcNpo4193gVUclgHTUs7rHBHliBRebIMXZbJwuVzqJirteyU9GzPCaalxqVLuITsu3QglbQ2hiCZj7I03YdTXvq5e98wqqOZOainj0ztvn5z3ayQddXrVDH9/6v5vwhc7YrhdboOnT/wRYp7Rhu00vu8sOF47pLYb88FJkFwywnu7kE6l4Vj+MYy44SbDNvUa0PPaUNwoSOc5nb8UR84iieeoV6pLKSY3S+fDlrK+KZ5GKLILkdPvVKsYOhc2bAXOXAI8/RyUnhR23FM6kbvgMSBJGPPt6/D2TTeqVdj9lsUC2DM8u1aWes3TOxa3tUexuCknDth6j+Up1kshjs6/8zSV0G2mhBacB2e4DanaABSXRyX5lUvtcdvUb6HNP8eM21xtZktPIYCjXHVLreTb9W9IKZ3zohBxNPo24Bunkj7vefAvaG5qxO3f+wbmzZ7BTxydegEwcTV+csf9+N2f/wFvbS3u+cXNmDphJLDtNiDytjrEp+beiR6n8fcCv9SGOVhrGKbNykey2jgRx8nSwLT33v0b4Ih2qnUVhwvhuefAv/Of/P0VXEDgN0E1076JiCz7ab5GhwOBQNnS1AvSqLF5E7UFAgIBgcBQR0AQR4f6DIvxDQsEev750bQrfryk85k3SOl5NZMaPn5C9sN4KUB7X7gWjo69pZgY0JaNx/vcN+Doetki2/1vBrx4WdTxADOe/XfBfeQxc+YtVm6hIDKRQyiwQoRRIhMIkkX/1FiZsp6RwqwMZusdRNoAX7p2FOTYO5kmFh9Hen6I7wUCliPAAubORiDZkd+8axQQONd01xnV0d5N8r07rZc0Z8hWpDpabP+8GeLoYJDLTYMjGg55BGgRjhaX6Z5VbYtxjPBVbX6X66AiMgERDui5j0jComQjII4fcUQMFwQMEQGMglJgU6hRM+WsP5SIo0Q4oVIwzW0OsCpxNJHAjgbriUzlmkNBHDWHNLvnUeuh/txk1zUv7R2LyGm/NDcBJlrpKY7mEkop3pdIZJT/mNqoFRkuSiHi7rz8GaS7rVPhq1u6DDOeyKiYWrUpqhRFVb1pXbvwASiwNlX9yp2XQlaswfSpOb9Ej8uYArX/61+EdOwY3M9vzjv8+iuutIU4qod1VX5fILU57V0mrYyBRQKaP2nJUPNeJ9lyCguAaQNhuSSsrTsBut7IMhDvQTIGSLKCRAzY9xfrFEhrTpyNiXf8GnWnLEFo/RM48tWvYEKvwvexY8fUTTN0TyvXhsktbdE+DZMGlwOz6j0AZU9KvGXJvGiNHPnwTxDf+4Ypu7NvPwWe0ZmYptESXnjegHTxcrJb/Z8cD8O7f2O2SesER/Hy2ItxeOR5Rl3mrj9R2omxeIm7vl5F365/Iu1tgByPQOqJI7To/X1Nal7fBkewDXIiBsXhhpRODsyslYc4+tMffBtS+z6gcSaOt3fhq9fcjFdeO4Kzz1yGb171OYQjUUOKo7/8ze9w/x8eyVEcvR0IZ46t56dfi466E9XfnbKEgCejQB1LpNCdSvUd77lYuJUoFsuP6kGU9f025Xz0oGZAGyKPpuHCEunPfd/VvbhOxXVQiwKEVg/IqkFXw7sURYnW19dfZad/wWDwmKIoOyVJWiWURu1EWtgWCAgEBALVh0BJRLPqG67wWCAwtBFQHl7Zt9064RkJV08rd0pePSKkd+vX4QgeyAFQQmhVfsl/I0h7DtwH9+G/G2nCVZfSzzvCrwL0AmVpUZCqn4noKbdaatWoMfNB69LmjQiiRBKgwLFWWVSocuWfQStT1rMgfbmIo3rHmN51w+gxLeoLBMqOQPvvgKaPQ2q/N3/QqmY2ULfUVre0AWLWkRnSKLVli3xE6KdrtSgCgcFCIBgMqsrYtODCSzoZLF9z+2Uqaw0NDepCkSgDESDSKJFHBXE0/9EhiKPirBkuCOi9K5SEgyQhtLL0WENJPnA29q3/OMJn/W7IKI7Su2Z7e7uqUsbUpfWgUJ9B02ls9w9ctNVrWynfC+KouZnQEkeHUqrnfGjQNU+RiaRhvfHQQtUAACAASURBVAJeuWIrdH7Ts26h53O2OYjGT3UpzkeFkSmtzHBRyj1kz5e2INFpbRaeuQcPwzVmDCKRiKrUWGoh5UW7JGrXLnwQSmaLqmVlyYHrUR/JjfubM//kvLuRdPDfD1rmTdTNrCWIowbmou0+E8ceH3nUc+hBxKdeMsAZz6Hfw/1qPznLgLf9VZ95Dqj1AsFQ3ubpFNC6L4U3N5dGcG648IOYdMevIfv61RBJNT0pyyDSKMUx2BqHlWT5QpgcCPWgLT4wfudCN2QpiUUwoIbICfwbl/0K3c+/wlm7v9qM6xehbppxFUmyEJm9CmlPkcxKivL/s/cd4HEU5/vv7hVdV3U3tnHB3ZYLLmBTXEgghFBCGgmBEFogIeGXhPCHX4CEEFJIQsgPEkoIJKQRSujFFQzuyL3igg2ukixdP13Z//Pt3Uqr097dtjud5Jnn0SPpbuabb96Z3Z2deef9IIZhb08mMkcBrBl5F1o9p2lus9oCE7AIHs5gZEg6oLFnNaz+jGhHpnLBakdw4qcVXXHtWgFLqLnzdzmJoyTcwwO14/DyG0vwi989hooKO77/7WvQt64Wv3rocRxvbMZTj/wCg/t4gdX3APGsg8JDzweGfxaPPfVvPPrUv8Rr5ff334kZUycCm/8ING1Gw/AfoNFXL/pEZPXhVR7UOu3iUytBh4/bEjgciMLfpkwGr0AIU7hX8kK/FfMREbywI4wwqnPmnbT/96gO7YA93qq2K4uTTwBS3pwqo+11loLI6ff7aZJD3fGaz+crHqO6OEgyqwwBhgBDgCFQRATMfcMsoqPMNEOAIWAMgcTib4UtrTtzHgnMt0iZbzEvUTcNfPgIBKsT4Rm/0u2kkQVD3ZUaKNh26uWIjfiKAQvGi+rHTD1xVKrj8Ky/KoY9pgUU2lBiKT8CZoWsN3ORXk2fFRpjpdrcUOMry8MQMISAgiKD2SG78vm3vTUGfyJ94lovaZTsS8RRsza7DGHKCp+0CBDZhDaaKfVE5SkiQFBoTiKOsqSMgDSvMUNtimHMEGAI9FwECr0rGGpZDyGOdsJgmbJKmhyHwL3p8I3lnFpaWsRDolqe4V5aE+A4NHgqCpJ/yrXtjDhqrGe0qtQaq637Sjs3/wrWo++b7oB8bcWx81FwsWZw0WZwcT84Im1YKhCc+4TheulwF13ftbW1irayo9xIES2kOZ/0P9kgJVIjybv484BOhcvtP1yH6KGwkeo7lbVUVmHs+o2mEkdda74Piz8ddt30tHw13r7lQ8Nmx378BLYPvgYLN1xh2JbcwKJJT0HgCx/AqzlrCvjmtMJ1ocSIo1kINT8FgXODs/UF17aHzm6Aq7s6nanpaaJ+F4K00/ciYU8QIFgqMmGw27VJutiJn3IBoqOvbf/cu+QL6b9TJiiCrmwAYrlJ4am4gI1P6a+n/+13YsCdP067m0qJex20t0GiD3Qocv/+/eLnffv2FT9zu9NK6sUMU0/RiPKlvtw+xAQnxnLLNfVpvsz7zr4HyUZlgm6ucmN+NhXOofr3gMKjz0LSlX+NhY9HgXgMKVcluGgInu1LdJCglVvw3tgHEK7obxqG2YaI6EiER6PJs/G1tIqoQgpMuUjxuu2SNR9x9NAKYNQXEePcuPNnv8OKletx2shhmDNrGha/s7IwcbTvdGDcN/DOyrW47a5fI56I47s3XoWvfuEiYP9rwL5XsGTiE0hmDg+4bVaMqfMi1NqKnTt3YMjQoejffwBOROPY1aw8Bsdxy7ALZ2I6nscm4dMIoxJurgUhoQqzuHQ0zPXCRYijsPrt9A9/iuqgeWqwih3D25Gyk0Ls8c7vQSrJooIgkOz8GI7jhvt8vuFGx1Ch8hSeHkCjz+frUygv+54hwBBgCDAETi4EGHH05Opv1lqGAOSqpBIcSuQvz4prwUXVLd5IdlKuAQid8bAulIu66aTLo3yF1BMvTa9aZlAvZim+Ah9PeUQ8EUiLIPSbFMGkv+l/z5IvgMss+ISqpuHYsBvEmolIQQvFkupAMdvX22ybEbK+3IijEID4wHmIjv92b+su1p6TDYEcobxQm1l47wF4yBe1zQqv1wOazVwsQwSIOECbLpS0kE7KoSl6yDLl4HepfSi1Anqp28fqYwgwBNQhoPd9VJX1HkAc7dL+XkIcpQMUpLhdXZ1bvSe7D71ErOB5bKh0Qcihep8djTb/ikuxdPpy18qIo6quzJM+k2PnY7AdfM18HLJDOWfVIFgcCJ77D8P1EiGK5nG0tkfzdYk4JRmW1q0kkhTlowND2YkU+SiPkeRZegW4pD7y5+6fbUJwe0tH9RwHIn9aq6tgqapO/9Df9Jn0d+Zza1Vlpzz0vRgWO5PMfJf2Lr7E/JvZ6g1AJE3aFXgLFn17V1o3TEeavfM2xC0e2JJheCIHdFhQLqJGEbV6/umwHD2ius7qW25F7e13qM6fndG1+vvgI0cQPOdvum2UVcHGJ5X7nfeC4wQIySyVwDzOS6RR1e3jrQjMS6uLet65ClybSUp+DVuBZAoI5iffxVoFRFuBvW+pJ5DybjeGPPwoqj9/ueg3Regh0qjYBo9H3BchQvzHH6fDbPfv379ddd3sKBuk+kz101pJIdKovE8qccQ08uj+OXchcUIbybH+6bngeJ03GwDhUWci6VE+tKA49gTAu+El1cOyUEY5mbFQXj3fz+CfAy8Yi/zkbSDF1dykbSLkJ319ETl1uuiia8cyWCL+ru7mI45ufQIYfC4w/CJs2Lwdd977O/gDQYwdPQKt/kAWcfQngKsvYEsfEBOTpQIYcRkaA3Fce8udOPjJYcw/ezbuv+v74IIHgc2PYPGYh5DiLOKjaUilC/3dDrz68st45b8von7qVFx347cQSwk42NoxB2hLpUQlUkpDsAkHMQkeNCGAzmOGgwAvmuBHnapumrfpG7CkzFUol1dMSvTBeWkyKyXv25eoUhbNZG/y+Xx1ROQshdIo1en3+3cBGFWq+lR1EsvEEGAIMAQYAmWDgP6ZXtk0gTnCEGAIaEUgmzwqJ44a3fyJn3I+oqOv0+oSjNaruUKDBbpbabFi15OwH9D/8hx1j8ShkT/shAIthAzZcQdsbdmE4fIgyhrssm4vbkbIejrpTHYKqTs4P7gHkal3GWqzc9MvYT22sqCN7r4WCjrIMjAEVCDANT2ZXpqrvRpC45Pt62E9iTgqbeqZvaitAj6WhSHQjoA8XCl92NOIo6SWShvoucJ3sq5OI1DqgywMd4YAQ6A8ESjqO3yPII5enInyl+mfXkAcJTVCIoSR6jbNLdUmj9MJzmrFhmoPBINkMrV1mp2vHImjtGg/4ojxsKdmY3Wy2yvqvS8XuByPwPznDEMvEaTkhuTvj0oRLOQRdKhcofUotU66V1wPPnqsIzuRUmze9I/dk/nbDdjpM0/Hb5sHkaO8qLZIBFGJCNrxEq/Wg675zFYVJAKJXlKnYiveWwekBCAT3UHKE3dUYtkNH2hq+Lmbr4VVJ3G3UEVta3Zj+XVrxGxTX7gKH1xCodM7p6rLz4d1+5ZCptq/H2nwXihdt71iDdP/OhDPTbrVclDDs+UtcKTyqCtZRGXTlGcI+KAJxOOtu4DjWSG38/gVbRWw/dnC5FHX1GkY8sfH4Bw/AalgEAm7XZzrSEm67xGR9MiRIyKRVFrHoPtjOBwW1wjMSERMp3soRWihe+uehBXRZG6iYHadZpFH8xFHT/nGKNTO7YdEKIEtN3eo6U/521m6IYgOnYJ4zSm6ynNCipi+4BJR8MkYkq5q8NEAXDvf1WTv7fpnNOXXmllSwtRajvK7ty0Cl0wARLaMpwnN+VLSWQlLJA9hOx9xdNMjgKNaVA1F5XD8/k9P45/PvYaUkILTUSHuO7WHqv/oDWDYBYDF2fEsIz9J0djiwF0/fxCvvb0cHrcLD9z7I0ydPB44vBIr3BdA4DjUOOwY5HUi6G/FnT+6DQcOHMAVX7sSX73iK+IafBsRxTOJQtjvbwmhKWLsUIoct6l770etf3MhONNcXV1MGQGBBS8Wtq8+x0qfz3eG+uzqc2ZURsEIo+oxYzkZAgwBhsDJiICux+HJCBRrM0OgtyGQTR4VKqoRnPtn8VSUvolyGiG9CzBGQhSVvm+6n0hp6NQ6BwTmvwDHjj8hOuZ6OLb8VlyspUUeLqF82l9vv5a+b8q7RqMh69UQRx07/gjbx2+2X4+udXciPP1e8X9Xw92wNG1sBylfv6rdDGFjo7zHHPNOHwJC05PpR2EPUhxloaP19TUrZT4CEnm0p5FGCQlSSyW1kVzhO81Hq2daVDMf6ZktY14zBBgCWhBQ+76gxaaUN1k1BuHpP9dTtGRlvIt6F3FUen5TdJGamhpNOHocFeBsdmysq0Qqo+ClyUAZZC5H4ijtY48ySJYqA2h7nQvFvPflA8vo2gsRoHw+n1gFhZmna10iiEskqoqKClGJNBjsqlYoRSsipbx8iUgn9CNFNqK89DeVIxukaEz/cy2klGnJkESJKKo/BHK2P1L0A/ot/6F8ktKq9NssQpgSJqaOFTqcUOkFWpVD+8Y8/cEno1h2/XrRlQW/H4OodyDs04ZiyaQnsWDDlVhUTyHMgZm77oAvvN+ca3Pd5rQS3bQJaXtrNgLhCN7+7h7MefIcOFsPIlI5FBXBw1j87e1iltqpI8BpPGRghDjqWf41cPGOMW30WjIHOJ1WTvwHXCqQR5NQvV3XhythCRxXX0App27CVY5ql6/SpNKrJnT98H89h8oLPyte+3Tvy76HSe+29DkROyXFdbMPZcsP2dI98GOLWxNpVELMijimc88b6rd9s/8XSX9nguLEP84Wr2Wr29puO7wngJ13NaD+L3PBWfVTCcKnzUXSrV7JvlDjuGQbPJveKJSt0/dLJz2BBN9VQVuTkTyZT+degAXaSI+kqBqovwgUnj7pqYHVLztMUcgx6o5cnONCxFEq2HcqMPYqHDrWjFvv+Dk+3PuRWGOlz9tBHA0cBGrGYM36TQiGwuKz/YwZU2CvIBw5rFq7Dj/5xf/heFMzptdPxD23fxt9+9Si2X4KBM4CG8+J19xfnngcr7z0EoYOHYqf3vdzDBrQD4FwBO+/955Yp81ux+wzzhRJox+eCKbDvUsKp4VwKPD99N0/QXVoZ2ErhCWJjxOXVeVQF6xOBM/5e2Hb6nPc5/P59Etr56jH7/cT0Gcw0qj6jmA5GQIMAYbAyYqAykfgyQoPazdDoHcjoBS23lCLc6iCuNbfifC0NHEtV+py0tyQI8UtnHIOQOjMh4tbSZZ1teqP8mLxQQsQHXuT+JF9559xtO8l4uJIvwOPwX1irSb/e/SimqaWFj+zkZD1aokaXTYxczQrV796l34RSBZe7GDjovjjhdXQDQg0kRqGANCCYvWXu8EBfVVKCoCkXECKCCwxBNQg4F18GeIDzkV03M1qsvf6PIw4mr+LpXmIPJfSxjx9L23S02Z8KTbme/3gZA1kCJQhAqYSYhTal+h3BiITf1CGLU+75Fn6FXBJ2aa7QcVRCl2qJTy8WcCQ2jbNH4nEQEqjROrSmjx2O7iKCmzsVyOqefXEVI7EUcLRCFmqJ/ZDT/DZufE+WI9rW1PL2a58xI9OEy4gsPAFw/BIynpSOHb5OyQZJ2Kn/H2S7gcSYZS+Fwmfsh/pM8OOSQYSUYBCytorxfmjfE6ZTQDtCXNM98pvgw+lQ18bSiqeL5L94yMWoG7fUoRqRsIz2iuSOIUqn8iDeXtyOky7YbXR5WuAChvgcQNEAPUHAZ83/VmLH9vO/gkGb/4n9k+/HpNeTa9Li33J8Vh0y25UnT8H1oNpkpLapPde6F18aZqEJEuJmsmITL1bbdXlk6/1v0BCvSJnIcfdO5aBVwpzXahgsb5f1QBE9YWUbng89xr2xIOHYa2pFVVDQ6Gu4dmV3nFz5TXSdFproAPftC8gpVWNNI+Uxqd6Fq4XxxFCrUhUnMb9V7Nbe+pvgxBPYtwDM2CvtaPpnaOomzegix0hKSAZTXYik2quDEBwwnkQbCaSNpMJeDe9psmV98f8AiHHYE1ltGSeiLfg5k6oKuLZ9BpSpBoabE4TJElV1cykhjhKBzfGfA3oPwMvvroI9/3mj+I10kEc9QGRY0i4ThGJpWs+2ISB/fvi1z+9DcOHDARiLYCzFv947hU8/vSzCIUjmDR+NC777KcwYto5gMWOPR9+iMVvv42G9evhdDlx1TeuwXmf+jSsPIftO3fhzh/9UFT5nTb9dPzyN79FIJ7EziZziPESnHO3fhuOuMb7pspL0WziaLGInRm10e0+n2+cmcOM2WIIMAQYAgyB3ocAI472vj5lLWIIaEJAePF8AanCBDE1RnOS0BZdki4untyyQFQPkRFJHdsfhrXpA3DRHhKCSzBnwTYfptLmDal16dqQy6iKZtdBC8AtLS2o2/84PC2r051SICKKYK9C8Kwn1QwBlkcFAkZC1kuk00Lhs9Qq0ib6zobAWWE7vhJIJSE4apH0jWIh6lX0I8vSOxHgWv8LQVqIt/UDfBf0mIaqJZb3mAYxR0uCQPscoweEBC4FILSZQ5vj3UHcKUX7jNahFN7UiM3eQAgw0n5WliHQ0xHQ9Z6at9ESgyr9O+UeiJSjH/jwYfBtJ4BkDCn3YIRmP2Q6dO73bgQfOaIpgopzy29gPSILk6mC2BO493BO30mJqpRq3URUpYOldC8mIoOkRKgHXLfNBt7hwKYBfZD05wmdqcd4icow4miJgO4l1Zh2/1NLHDUQ4UmCnOa5w4YNa1f/pLDM0jskkUUkQqg0P6P/daV4AGgLAvQ7HgLa6Hfmf/Fz6bsgolPv7vUHjAyPFRXPFnk/HRtxHvrueavjo+kT0wRPAC2e0XDGjqEiro7c1G5k5QfA7Knpf5dl1pLpb6cDaIsDySTA8wCF886MaYHnsfKrb+KMpxd2Gka7X08h+El+1VqlccdZrRjx8VHNQ9Lz7jXgYkqkIdnFx9vEeUdg3rOa7Ze0gEgcpb0TndemzFnPptfBJQuHeVc1bTMLhPfXp8eTjiQkgQ1Pdt3fcowdh77f+S5qr7yqEyleXgXNgeQKyTQ3koey1+FOwSKrm8KiuGHnKPUq2WoK1u2IYCr3UsF6pQzehpcR2NIM7wQVKqCSEmOB/aN8lQfqP2uagqRUDx/1g2+LwLmH7kmF06Zh38HRqpmFM+rMMZxbg77Yp6q0a+c74vXHx7oSmVUZKJQpQxx9c/EK/PL3j2H8mFF48P47wDVvBShUvbQZ6D0FmPgtRIQK3PHT3+LdlevQv28fPPKbuzG4Twdx9Mb/uQsNm7ahrrYaD//6bgwf3AfY8wIw7DNIWt0icfSFV9+G3x+Cz+dGZU1fgLciHIkiGAyhrk8dLrnsclx40UWIpwRRiXTXzp34/ndvQWtrC06fMbMTcZSaZ2C4dUJnzvbvwhkzqKycA+9iE0cDgUCb1+u1F+rufN/7/X6SKXf7fD665bDEEGAIMAQYAgyBvAgYf8tgADMEGAI9HgHzlEelDZ70Zo6z4SewNjfknulniKSgt/seluRqnma7Lm5ahY+IL16WpM4XyBzEUclXUqOjH1oQHrzzHtijn+RsRnzAOYiOv8XsZp7U9tpD1sfDwNIbEJj9f4p4ODf+HJHJt7d/p4Y4mntRVKEK3o4uxHEVGxdMafSkHr69u/FNMpK8YxzgLt6iotlASvcHCgMUj+dfbHet/h9YAns7uSDwFSJ5POUehJR7CGIjv2q2i8xemSHg2PkobAdf7zIOgvP+WWaelsYd2iAiEg1dS06nszSV9rBa5PcZOowkD0OaT4FKN/EgBz4SoYG+zg5BKv9frkTVw6Bm7jIEegQChskwSq0kVTA+s1SpsGNYLOKo9+1LRB6GUFGN4Nw/q8Lfu+RyICUjv6gg9+QjjjY1NaG2tlZV3UYy0bOO5op0byY1QTMOS7itVvBOJzYN6odki0ZCkpHGmFg2H3GUDvbW1NR0qm3fvLOQ3LbVRA+UTelV2Su6Yyd5Bebc/1QsvshwNrIOQ6HniSg6aNAgUDj67EQkKaXPETsBtO7LkECDMhKo/G8iioYyeQJd1B3zDZVk1ViEp9/Xq0eTd9Gl+ikwW3YBjRqV0uRo1o8DqnyG8BV2fgTu8GHgnFmAAWKf5MSe1xPwf2JMXW/K387Ke9DDseV3sB1ZniFYqqMfpRx1CM15zBBWJSkcfBeIfWioKu+GlzVdpzkry9zCwmPPhWv7UkM+iYWXrjLEiSWe+u51QzHo57+Eb+GnRJOH7rwddd+8HhUjR4pkUBJiyJek/ZK6ujrj7clhYU1TGCnFYamfOEpVaSGPEnFUOzVP2zNL3vzAlM+aQnjOhpRLJkDqnWrT+pF3otkzVm12zfnGcUvggzJJkQMHIUOHdO14B5ZIi2b7qgv0mQKMvxYbt+7A3/79EkacegpuuPrLQOMmYPOfOvf9sAuAUy/Epq078c/nXkV1lQ/XfO1y1Lh5UXE05T0VDz36Nxz85DBqa6pw3de/iFqvDfjgV0DlSGDU5RB4O3Z9uB8vLt+M91asQDSjHNyvXz9MnjIFZ587D6PHjEEsmcKRUBSDvU4cP3oEjz7yCNpiMQwZOhTX3fgttMTiouKoKUkA5m++GrxJgklKPhmZl2XbU1IblfbshYqaJP+ZZzWHhPD7/XRjPqdYSqam9BMzwhBgCDAEGAJlhQAjjpZVdzBnGALdg0By0bUB3r+3I06GWW4Ye981y4ui2okP/jSiY643vQ5p40q34QLEUbldv98vLp7QxtGwTTeB6/RCJSCw4EXdbrCCuRFoV+36ZDmw5qdI1E5BZMqP2wu41t4GS+su8X/pRVQqk2+xSyRsNzUUDXozX4qL5iQzzBDQi0B4DZA4ASHRCq7mC3qtdEs5Kewghd4islS+VLHjMdg/zr+4yq71bulGUyt1rbsdlpYdHTZ5q0hwkfdtrk3vlLMvQmfSgvLJk4iwQ9dOKdXeehq60n2GNtSIOKonSWRTSdUlm3Aq/S/Z7g7SqUQ4JRJqofupHgxYGYZAb0HAHOKUNjQEmxfxgQsQG3WltoIFcruXfQ18IoikrRrhs1USRzORVQSbD8Gzn4L3zq4hPrOrzUccNbVBWcaINEYkUSk8tZwwakY/phY8C95bjc1DBiLR1FjMphTNdi7iKCnBUiJFcjl5lBFHi9YVPcKwGddNe0NJ7dDqAqxOIHwkZ/uNvJ/ROCZ1UQpNT0ma09Hf0qEbmqNRosNUNM+zrfw++BPbi9ofJwdxNBOFSyuSu/aJYeYp9LvuRGRPo2llAxCLAW4XEAobtSaW3/FCHJEmdYROpQrH/fp0VPSXHfTrxGfTT26T16X2ehOf/VY7kJAREm1OoC0C2BwI3K1OgVATsPIDz5oKAt6Nr4oRp8xKgSkXiaa4RAx8os0YgXR1AxDRF6peao9w51ZwfYYqNk+aA+VrOx2soQM2dJCHnvtmpjVNEaQEIR2ZXP/wz+uSRB7dI8zACQxEEnY4hVZE4cEM7jmRmBvdewh1oc1in5UqBSddAMGimfemyj1LsAlChQt86ASc+9blLbN69L3wO09VZVdPpmncC7Aj3k4QzSXW6t62WL/aKA2eQorg3iHApJsAu1d8xrevqRxYBOx5vnPT7D5gwnVA5XAxr3g9k/3WvUDoMDDwTPGzTt/5PwI2/QEgQZT+M9A68ipUWpMIuEZA3Gdsi4n5PR5v+6Fsf1sCH/vDiCZTGFPrhctqabcp1Xk4GMUBv/HnzKy69FyHknvFteCjxXk3oXdAEl9IekcgNvoaPUOm/dalpAiafOvrYT74sfiw4y5dLHJ5EotuPGQJ7BoAq1uI95vbaDuyzIdENMpdurgq2wG/35/gOO45r9f7RSPOsbIMAYYAQ4AhcPIgwIijJ09fs5YyBPIikFz+3Y/4ps1DGEzaEFC7kKTNKvSFp5dXooE4KhWjxWEKY08vdgP3PABHcKf4VbHaqBWT3pZfHrIeH/wa+OiN9IlPgVM8YU2nN7m5vwFqxogv4bT5J1/s73ghvg581PwQHILFieC5f+9t3cDaczIj0Pw0OCEJgVZOa6/q0UjI7ydqFsPVbHSye3+PHhLwLP0KuGREuRG8FSlnfyQrR8N2aHHuhgpAsmY8wtPu7dlgqPSeNtTtdjsqKytVljj5smkhqBcDHbrXyYmn+UinZhNOqT3SZolEsJA+k/6XK5wywmkxRgCzWW4IqJlPqPNZO8nD7HmK591vgIud0EYcXfJFBOb9q72J5UocpfDU8k3jbBUtU/rxgmeBimpsPvUUJI5pDyWsbpwUN1ch4mj2wZKD581DbNPG4joFoOZ730fNbR1RSIpeIatAFQLed69OEz0lwmf7b/lnCn8ToYzyWpyA9DeXISctvQFoya0kqPe+R+tHpLInv/aV1pKo4aRKSmuDlLyLL9EuSKcKvY5MJwNx1L1C5xrd2k1poubAfunfrRpV2OjRerYe4miWCoSkpm0i223bv9oQ09gc+dAa+8vpcAzsIAZpHHbqs/M2xAfO75JfEpBQ89ynwsU6NCL43wIXzx1BLFdDXbtXwBI0oGQrMxwePhPJyn7tn9Aam/XEITg+0iFoYAJxFA8GRV8oEg8RP202W7tvatbKKDMdKKV1gVz3SfUDqCPn5pYoQgljSrtq63UJLQhzXThk6fs5ByzY+DVwggFf5KRXleyC4Lj5ECrcapugOx+FfidSZq70zvg/IGar1m1fqeAYLIeXa4YFFPlJHSPYs4Wu3aipfnQx1nc60HcKQHMM6m9SED/wNhBTUDr1DgX6zwIcGWyIEHpkFUCEyyHnAUQu5TKRztsC6e9a94hVLpvwJ8z+8G7smHQ/Kj1VcFEUgsy4SAgCgm0JtMbi8MfiSGSkdn0VNvRxVcAiI8DGkkkcCkYRTxoYmzIQ5ORR+tix/WHYDi2B0ciXUfeopCO0+NDmcAAAIABJREFUuwurXO8cDUDc5/MphqNvjxLKASnnoKjl00+LJNLkW1dH+eCBjHw8gc1B4K3gL369/YoMBAIxQRCCPp+v+OEsijuSmXWGAEOAIcAQKCECKqd2JfSIVcUQYAh0GwKpVy9PcLFmc49TdltrSlOxgZeCnA563rkKXFur/gYQ99DuQfDsv+q2QYsptGAsbbrLlQl0G2UFuyDQHrI+EQYWfQOI5DkB6TkFWJgJo/3Gl4BIk7ggQYTSlHcYwqf/As4P7oa1uXibV8UY72xYMAS6BYFshQbHWMCtZ1OlW7zvUimpRomhtQMfQXjnewie9ZSiY+73bgRPKjYq3gDY9V4efWvEC8+yK8DR88VgEiwOBM/9h0Er5V1cCt/J1Ebz95O0eaZ2062cel1OOpXIp+RfNvlU+sxs3yXSKdlVIp7KP5cTUelzRkI1uzeYPbMQMIVwqMMZev8JygibWkzQXCh05iM5i7jf/xZCZzysxWR7XjUEkmKRR/I5LClm5gpLb0o/nv9vwFGDLSOGIn7ksC78uruQ1lD1pSKOVn/r26j98d3dDU+Prl9S0pR+S6rn8nmA0t9So4txGKULoP59wPangEMrcmKt5/2M5hBEgqI5HK0/SUma09H3Ei6kMkqq8pSKHclG8uNkII5SW90rrgcnJMToD1zcn+YWEQeHfotkLhUHKNZvAaorgQOHgOkTgHWb81+Xp09Kq4QaTe+tA+JpMrFZad+iOFr2qyNYZdc55r5pcA4pPgEtZ1tXfgBYrdrUVy02BO45YBZ8ne00/w0QiLCmLZlJHg2OXwjBLlOAJVdSKXg3vqLNKROJo0SWp2hdEnGUlETVJroPUiSf6upqUa3daNrRGkVL3BwynFFfxh18HIOaKHp1aZOkTFuqWr0NLylWtXjy00hJhzV0OKOHJKpUjWfzmyVVfNXRVNVF1o26Cyfcp7XnF2mMGUKouK6h2pK5GbOJo3LrrjU/gMWf+6COCk+OAegrz6dnjgbA7/P5cp5cbyeOElm0ZuJ+6zm/a5fLbQ9jb69E8Ky/NHmWfqWW/9wr4mp/IBB4WBCEG1mIehU9ybIwBBgCDAGGQCcEVGwbM8QYAgwBJQRaW1vfqqysPK+1tZVixrxaWVn55d6AlHxC2hvaU8w2UCiC0Ow/mF6FoY0bHUqj+RpAJ3SlsMe0mEwLLj6fz/Q2n8wGs0PW58Ri4g3AyM8DH70OfPBAl2z0gmpo7KjoBJ0vwSossywMgRIikEUabRfOqL26hE6YW1VFRYWoiIBD7wKr7wF4KxJ9ZyMy4VZ4l1yOwLxn2ytUc58Q+AoE5/3TXCeZtW5BgPqfNigNJQEILHzBkIlyL0xqbLS4TSHpWFJGQKuycW/CUYl0KhFOqZ3Zf5ei7YyIWgqUWR2FEFAzpyhkQ8/30juJc8N9iNT/P9Um3O/dAD7SoYZJ6tv5SKRKhr2LLkNgwXOKdZYjcZRIo3SPooOg4iEjhWRKP376H4CzD7acdirin2hXP1PdiUXMmI84qlRtqYijld+8Dn3u/XkRW969pkkNkwiLRNCRkpzome+AR67nb9GJnsloOjwrqfvHI0AynP5NB7YS9Fv+N31GP9HM76y8wy4ATvsyUFEJrPoxcPj9nB2iZz1Giiokx7f93TFNLhAJpUSykh9U8S79ApBUT7QqNIoEqwdcKtr+XpJy9EFozqOFivXK7w3fcyUF0ELonD2zcDjjfDaI7fPuGpEAWIy09Z9taEuLQ2pK4x+cCVuVHZylG7Y1G7ZqV36Vt85iR+CejzS1V01moelJNWeD202ZrXYYHj0XSVdXFUc+FoZ72yI1TUjnMYM4eu2/gAmfEc0ZOexI4erpfaumpka9/zlyrmoscJjXRDXfQs4u3HBFoSxF+T48YhaSvk48u6LUIxnNRRxdNPlvEAqFec8Yke4wdAes516DEwZkkhVa6214WbVCqVg8Swy6qACqNL5tyHX4pOZslblLm81l5TGpquPATK7aPcu+Ci4R0uScQCc/OGuKE9oyMqzaIzZyHHfI6/UOUqo4+fKlIT4RcIlKsbIkhatPvXRhKuUbtc/SvGk4jYuUo0bgY80buUsXT6Hsfr9fYKRRTV3KMjMEGAIMAYZA1vyHAcIQYAioRIAmXtlZBUHYX1lZ2X7iR6Wpss0mPL+ANCvL1r9ycUzPom0h3x1bfgPbkXcLZevyfTF8kVdCoapaW1vFBX1ahM+lVqLZcVZAVHegjTwxtYeszwBDYULGfxPwDBaJYGJa+i2gZZcCchwCC54XP9fz0puzKzhAXOSPB1HsccaGA0Og2AgIjU+mxTyyksB7wFVfXuzqi2afiACiEsLufwFbHutUT/Z1qybkYKJ2KiJT/rdo/p4shkWswSEwP31v7q5keHMy43hvfQbQHIc21fORarqr78qp3nZlY4ObcOXUpmL7kk18kSudSaSWbiO9yBqfTUKlr3KpokqkEvpe+pspohZ7JJWvfdfa2wEhAQpLSocUhFQcQjIOC8UnFD9Lpn/TppdA75FpBSqAfqQlh9zrDoLNC46IWVkHIKTnkfv9m8CHP0H8lAsQHX1dXqCcG34Ga+M6xTykYCpUVIsq3cGznxbzuNbcBq7thPgORGQn+p5CPXLRxpzPdTXE0WL1ZmLkOYhc1VkdnAh5pLaVrTSY7YMp84RPPQO4+mHr2JFoO1AkVbVigZexW7bE0SuvQp9fdj04WmQ4NJmXlLyzSZ65nnVKxM6ikz3zPPek56D07LNteiBNDFUkgUbS9zTTEgfMvhfoPxP4eBmw9t6clrXMxWluKynsEfGJQjZLSXp3pPaS6n6uZMq9IWM80WcGIpNvF/9zbrofkUk/Mg3BnmbIFFw3bQeaC0SqOseEiCrvrwfazCMQy/vqwDsJNO3Sfi1NevQMWFzGVSA1jZsP9wOxNuC48fDuRVEe978BxNWpfeci1GnCIytzYNIFgEW5T/hEDFw0CNfu9xCsvxCeDa8gNG4eKKS4c89qhEfOguvDVWmLRomj/ccCt69t984IcVRSa1eKSLK6KSK+K1HKp2pI3zeciCCWVLvHpkJ52EhHAVi48Ypu2/ILjZuPVAnC1XPJNng2vaGI1PIJj6DNqiyIkl4q5pASBMV144ncIrhB0d/MSa6d74BLJsDHdDDozXFB0cq6Uf8rvttN+/C+vLUsmfRnuKMfo9U1HJwm6noRnW83LWBWnTZlapqbWI+tTkfoUnHJEnmUs9gEJGNplc8Fmg7bR30+X5cTfSRQ5Vt8qTcXQkQcTS65+Qjfsq1fdigxiVTa2tr6CsdxdT6fz4RJQCn6itXBEGAIMAQYAuWEQDcczSun5jNfGAL6EfD7/a8CuEBuoTed5Em+eIHAp2L6AdJVUuXMXJdtEwtxPBK1UxCpv1OVUWlRUOAdSNZMQKT+jpzlaIPK4lciBeavSuPLiSq/c2WiU7dEspA2BZg6lyE4xcKKIesn3QyMuLjDeOQ40LoXWJl7/GSPA8e2P8B2eHl6w1bNW2+Ophyc/iSqqqqMN5RZYAh0JwLZ4enlvvRgtVFqBhHeREJSw2+B/a+K60eJ6npEpt7VBXE1G1WlfKZ055AoZt1ygm454Kmm3wvhkfSNQnjGLwtl63HfNzc3iwdjWJj6/F1HqvM0XylEMuhxA6CHOKxGfU1O0KFmyUk43UnIIV9o3Ejhb3sI5MxNHQhEIhExWkVdXZ2O0ukiji2/Q3TCdxXmL5eKn0kH5aQM8udbvuetZ/mV4OL5lYKIqCoRR8kPa+NakUwqTynfcIRmKJP4yo04SqQHuncUel83Y46A8/4KuAdg24TRiO3bp7v/u7NguRJHfV/6Cvr+7iFTockmeuY62CA9S7rreSI9P+SNz3WwQfpc+m3kcIMp14SWHqsZD5z9YJok//JngZQCUU9HdCGa4xJhtLKyaxRUKVQ9kUsp0lB2cq/6LvigecqIiZrJiEy9u70auj+drAfSDY+vNRuBcCT/CDtjGmC3aRmFufOqqU9nTQ2Pt2kuWf/kHHC2dpE3zeVVF9jzEeAnQhcHiMHmTEoUzeNn6kieWmrMpTrq3UCqhkDK7gKXjINLaMc8nx+aQpBzHPhIACmHR1yitkRakHRV0YsCvI/fBwS1qf518Wv4LOCWtMKpFKpeC4byvJJiuzSnzaUaauE4nF6rrOhO9ra0RhHUGqa+SMqSCzd81dDegF4spXKB+ouyuW5GTeYtn02S/nDA5TjY51NI8Jn+kpgRKkiCVNEs7l9F8de9bQl4Ui2nA3fdnBZN+Xs7KdoVO4Qzt/+gi0fvj/01UpwFEbtMQbZIY1avWY+VxwQVaqO54Ha/dyP46BHZVlruPWsibPr9/mUAzko/MAonjuOOeL3eAZQz+fY1ET74kUOwOAVYneCiTXltpKrGHuVbtveT15KsnpCwnvug+NBnaqOF8Wc5GAIMAYYAQyA3AqoeZAxAhgBDIDcCcgXS3kQcjb1xdcoePlD6ewSd2FQZMkK5VziA4zNEOZUjl7MgMP8/cK+8GXyocFi1lGcIQrMeVGkcXcOHi2891E4Lkt4RIgmD1DwHNNwMzmIHH9N3grnUxBTymRZiKNFGA4WwJ1IBS/oQ6BKynkKVLXgSsPuADQ8C+9KLfblSvk1MKuPccC+sjetVn5zMridpq8LHEx8QQxzmCnOor+WsFEOgRAiUCXGU1Alm5llY1oNG+/1jxQ+A4w3idR6Yr3za2b3qFvDB3EpQWp9xevztrWUqdj8Fi383LC1bO3H1S/18VsLX8AZlxmg5tMXs8XPs2DFQyE6lTXWz6+rJ9qSwpow42pN7scN3rURUo6QhNm56x7gp1AoijRIBqRBRsZAdLd+LqqMUfl5I5lR68S75gjIRK7si3obAvH93qd6x+TewHV0hbrbHB85HdNzNii6WE3G0sbFR3PhVcyjClDnCeU8B7kHYNmksYnv2aOnCsslbTOIoZ7OBq6gAb68AV2GX/U3/V4CvoN+OzG87OLv0WQVcM2ai8otfFnFSuhfnOhhQygMD8k7Uo2JNqpfSGkM5qFh7375E5da/ScN34BxgZoZUGT4KNG0Gdv0T8O/vVIGWeTjdi0ltj0LUi5EpslL74eUcSvKm3BdkdSarxiA8/efiJ5KSn/S1mvuUHqSp/RIptlh16PHLELbrNgHRNiCRyF/1nNMBa4fKrB4/28tQuPqkdmVQNXXqUR2t/8sccNYSEEepAUUkzZqpPErXVCW3Enauqxqid8MrJqskd/RsPqVRNf0vz+N96C4gYVDdtmowcNMrQN+RoMNMJHqhNzU1NeGAUIEY7THR8M+xQ2blOUyvyU0cXd0YgaBDyKEY0irdFaZe6oPI8NORqBS5ckVPjn3rsXrgDxG118GSisEZO4oBzSuwa9BXdNc9mnsfLUIfnMp9oNtGroLFvE7VOrtp2HdwtGpmp+zu6GG0Wb1IWBwQOCssQgxJrkLRpMi/FdVa1W0n5yWF6mWMip5pVxtVapAoBsDZEXUOQXz2r7ru70qFBOE17rIln5H+DQQCBwVBGKxkUxCEDZWVlWI4eUqplz4ncAn9irMCb0OqavQB6zkPDiV7gUAg5fV6S/SAVDuyWD6GAEOAIcAQ6EkIqHuK96QWMV8ZAgwBUxBoW3rrbtuJjSNNMVZkIynegdC8zmHZpCqzlUUEmw9c3C9uKrnf/xb48GEk+p2JyMTvt3tZKIxv29CLERv1dVWtqtj9F9g/+q+KvJk3IkMrAx2hylVUaFoW+WIsvRxSGCxpM9q0Sk4CQ4oh64ddAEy5FYidAN6+CojnP32tdiPBtfr7sAT25j9pLIbd4SA4qhEfcC6O9bmonShM3dGT+pqU5CjJw7OdBEOKNTEbgQxxNH2bzbrZOicCruklwYyUCgqFs9LqiKQYgze/CoSPiMXz3Q86bVbRpW6xom3QeYiNvlZr1Sx/FgJKcwi19+Ziguld+iUgaVxJXrA4EDxXec5VTP+LZZuICrSpVE6bycVqq1G7EsGACB1EDmOJISBHIF+YYjpYxoijJ8d4oXsqhUYvJXGUkBXnNZwVgfnPKgLtfvda8LFGVZ1g5JldLsRRKUQ1KdK7XK6C7TZEYpKsL3wS8JyCbfUTENutPYJKQSc1ZuDscvKlPU3IFEmbHYTMDnJmOq9twAD0vefenGrN2arO4dUrkYrFMmTQjG2qw0EE0DQ5VKoDFBmgTFM20VMetp1clit80hxAruxZDiRPs2EtdMjO7Pra7V38JtDmByqq0x81bwWW39KpupRrAEJnPKzKBSlSUL45rvQOSYrg0poJGfe8+w1wtAZlYkp6hyM8M63WnE0cpXmC2RFusuugesthvm/KO9n7H5CcYv7eqR8LVHVVmtXdpcsyocR1G8hdUIvq6MgjaWKk/ueWRjbS8tUiEaooiQ77/tRk5dGsw9LurYvAt3VWTjejLYHJn0njkiM8vZ46PH+4GxzZ1Ese5S3AD94HBo5vj3Rg5BmVS2FUqW351ve02NGDm9oy8zd+Hbygn0irtp5C+ULjF4jqt2alioMbYQ2dAB8LiQRpwepAylYBS7hFrGLNqLvR6h5lVnWYxr0EGwooPuuorVjXqhZX3h3/e0RttVqK5Myb905LxFLZfZXm1x1z0TwlVd6+K208xlY6TGmH3Ih75XfAhw4q2BXAXbqkC89GiUCaLTolPD/f+AOGtIkuW8x4Pqb3ODPIEGAIMAROTgTYA+Xk7HfW6hIg4Pf76Q3lzz6f71Y91fn9/p0+n2+0nrJmlTFl8mqWMxk7Ud9Y2BN+8OFDadIbB0RrTkd8yv9TrMmx4xFYmjaDjxwRVT5zKbDJC7s+uAuW5k3KnmsMD+Va8wNY/B+ajEJuc9kk2JJVDIjhJ6UQlEbCE5bS53Krq0vI+gFzgMkZRZu9LwEbfy+6LDjqEJzzGLyLP9+hrisAKWdfhOb8SVOz3CuuBx89hkMznwZtHLjW0bUktKtBKBkjsjBtClMi9QqzF/nVNoDGGylI0AKDRAolf+hUOS0QShtbkj0iNZBiGqkzssQQEBEIr00D4Tq9JIA0nIgilkyZShz9JBzHmH41aRWJF89rb4dgr0TwrL8otquD3Ng9Bw5KAnY3VZJNHBUsFQie+89u8gZw7PgTbB+/aV5IMgqtt1BZzbbbGmmgYrVhfA1U0WuKkhIYPWOJWMBCjveabi16Q6S5LSOOFh3qsqiA7g8UGpmIo6U8SOhZdgWC5zyTE4NCB0OzC+olj5YDcZTe0ehdTcs7mn4Cjgy5BU8A3qHYteActB34KA9RszOhsp3IKZE6HfkJnl0IoO1k0PImagqJBIS2NgjxOMS/k4m0gh+RHAQBtoGDOg1DJdVOypBLzVMqnB3GXSojlTNCoimLm0yJnPAuvqxoCn0Fm1A5Apj+I8B3KrDzGWDbk6re77LtEoGc1kXka3P0TJYnKWIQHQiSj41iKK6m3IMRmv2QWD0pIsv98vv9YgQjs5OcPErElHJYpzRljVgNmXH6JMBjHjkLaurU2YG7XoojdKwzd4azWCBkDoB7Lvocgi/9V4xONvJwxyEQz9KvgEtG0pE+8u1wWmxI9JmFyIRbQYTq/o0vw9q8AXzoQDo0dBaJqVMzikiYFevhgOTQmQh/88WC6FHULzURMoSmP4MDB8/mN8EljB8c7TJHqr8wHemtCMnx1nOwbV2vz/LA8cBtq8Wy2fc0LQa3tUYRiKc0a4QqkdVWNYU7RaLR4ofZec/Y8UO4o4Wj7Jldb7a9YP1nIahUpOx4+AHOfWvAh1vBJ6LixymrA7DawUda87r83rgH4AvtxfHK6eJ+YsReZ6iJ07kXYEUB4r7OGrwNLyPproYlpC8Sodpqg/UXwna0617lBu/X4HcNU2tGZb6MKAkE8OAhiBoO+bmSdP/So9IrOWS2UIO8obnfmQS0uUe0VXzqsS5yrBKBVE4a9fv9ce+iS7rKwatEVZ5NcPZr48//ewULUa8DPFaEIcAQYAgwBLogwIijbFAwBIqEgDyEPcdxUUEQpBW6KMdx7wiCILI7lMLby8sC8Pt8PhOPCatvcNkRRzkOgfnPq2+Azpzti085ymvZSPIs+SK4lIYXSs4KCBSaRf/tWYt/OiHKW4yRMIyh2h5yOnAA8A5JG9v5d2DbnzsM83YE5v1L/N/ZcA+sTRvExc5URR/NxFHaUKBNXj3KQLQxTJsRtAhPhJJSEDJpQ4M2Q+O06SYIIhE0W/WENqqJSEobIXa7XfxbUkijzVT6npRxWWIIlBoBSW3AjIWsA6E2DHHbsbm1DWcMrgWCH6eViTMpWT0B4Wk/VWyic8PPYG1cJ37X3c+MUvdBMetTWkRMOfsjdOYjxaxW0XZaWboIoWI1HqApecM1VkhzFlJjI1U2lvIjQDjR85Se+6TSyhJDQA0CTKlWDUq9Kw8Rguh+oUbpslQtd2z7A2yHFqusTv+hmlIRR5fctFkkbaQ4HhzHp5X0edpkVSByZET2pU1YueY+bcrS52ds/z7cMYOqZ/MfSxPdyiTR+2GKflL0kz5QKB4qTKaQSiaRSiWRStL/9Dv9d7K6RoxGK5YTf5T/pv1u6XvCcFxVOkStXKlT6e8ygYa5oRIBUwjVKuvqkm32z4D+M4HVdwOHVrR/reVAGpHMaM1EIkvS2kg2cZQMUx4pnLtUUTHannJoP+SsF77schRyWs96l1n1y+2Yhm0hIuesqYDDbl4TVmZUTu0VQOYQuVnGP34/iePb0lGCpCQpi+arw7v4UroZtx9qlKKKZZdRs95Bhy0tzRvBi9FbZKSmd9cCGQKrWe1VspMvbL1EgKZ1TDXjmGt9Ae71z4ATkqaTFiMjZiLh61dMKOD93R0FiWU47RzA1x84ths4tguIBoDZVwNfeshQlAPD6qCCgFl90usKK4+HVIfszg9oIWZ04e6Yt+kaWFJpwmV3p+jQKYjXnKLoRsUnW0SlUD4SAJeMQ7DYRAVRPhYwxe2lEx9HwpKesxlJp2EFarjikXA9G18DrDZwbeatuQQnfhrgreDDJ5D0dFUV/VCYhUaI0c57dKqtsGKU18RnXxYaag4jhiqnpjzzf2XJBWTbO7dtsDWum2wW0NylizkWot4sNJkdhgBDgCHAENDPTGLYMQQYAnkR8Pv9xygSTgGY1vp8vhlKebLIo4oE02J3QfkRR4GYexTaZv2yqE0XF5/ynH7Lt+jk3HAvrI2y07HG3+81t1WoqEZwroxkqNmCsQJ0speUqGhRixQsibjHknoEOoWsp2IbHgT2vdzFQPY49Ky4BsE5T6ivCBDJH0T+JMVQvf1EpFM6tS9tjtFmBBFwzFYZIpIKbWiQz2SbNqOJrKonUZvJX2o3C1+vB0FWRisCq5vCWY8VDrPqtI3fXf4YmtukDZX0w4XoATWuCkzpVwUcXQO836G+3TbkIsROuzqvq97Fl+cM66q1jSy/FCqXh2D1gIv705CIagp08OW5kkCUPvxCmwLGIx4pOZyPkFySBppYiXT4oW/fviZa7b2mpGe7EsGg97a6Z7WMCHs0vymHUKwScqVWqqXDRVKSQvD2rF7s+d7SoTQah9XVmXDLZdQkNYQdweJE8Ny/6/K6VMTRdZ9/BicGz9Llo1IhU4ijc34N9KkH4iEgEQFScdlPG5Ck/9vSn4l/y36Smc87fSbL36mMZCvX9+nP14y6B62uEaZhlM+QGQfCSuIoq0QTAmruF5oMasl8wbPpkPVvXgGEj3aU5C0IzPuPKku0Jkdrc9KcoP2AMpGjU0SRTifKk52K0XahogbBudrWq1Q1tIdlMg3bQkqYZ04HbFbA6gJIxdam45BcWyvQshtIycJbN2wFWs0hccm7bstb/cV/k02NGL5HKRSwuo6W45uonQZr03rNB2U79dHajUDIPPJWrlYkxl+AyJeVrw+JOKppft/0JLwNL6kDTcolP1mSqyRFH5ny2cwahzbzanMXJI4SafS6/wA2mYJy6yGgcqBYhZ5DjrsCbWiOmRPGnSdRhwKKimqxoHxG1RfJxpxt34OzjbYpTUoG97ri1QNgiQTS4eVp5cpaAcHmAJ8JL6/ZSzVjN2N05ZhfIOgYrLkKeYFZXFrIo9hJ8zWc5VD01OmIVw2EJdyMpCu/eMZ64WLE0UUss9hNNNW+leMwvVbbOrtWB1Q/w6UxyVk6IgVyFqS8p4Z5/4eG5cDp6F/Kc2rKet5jIkG1tbW1sbKy0picrlYwWH6GAEOAIcAQ6JUIMOJor+xW1qhyQKC1tfUZjuO+ks8XJbVRef5s8qj0nSAIiysrKxcUu53Cc/NF8YryTByi7lGoiB4UN3YcWx9EdPwtprqqFJ5KsDgQPPcfOevxrLgWXLQjdI6pDmkwpuZEtQZzmrNSqCkplDkVJkVKUoaUNo81GzzJCrSHrKd2v3Y5EDvRBQEz+pj6iRbVzFDfpM0HIpBSIjIpkTup30nZQlK3oM+JcEJ10t/0WwozLymEUlhFyk/56KetrU3MS4k+J+IK5TGaaFOb7JMtIqHS+GSJIVAMBLb7Y2htJ3xKNWgnjlJJJQWEIT4XRtd6gb0vAhv/0NEESwUC3RgivRhY9iSbtKCY9A5HeOYDJXG7YvdfYP/ov0WtKz74fETHXFfUOkppnCmka0NbIhzQc1k+x9NmheUuFgLycKyaNpaL5VDGbimJo0QGl+aMVH054VBkmMvKfDAYFO8RalSxSu24+/2bwYfzKwSlXIMQOkM2n9Lg5ElNHK2/BTj1s+m5KM1JuzmtOe0njDjazX3Q06tXTQ4wu6GufsCnnkmvAdFaUFZSuw5E92Fa75GehbTeIR0WprUbOpQrf2bKqylG2wW7D8GznjIbrR5lz7P0y5kDfia4vX4LEAjmNnTWjDSxbvRXgb5TACKvaE1EGP14KbDnhY6SpHQ6dhSwbZdWawXz51PdLFhYloHGrxZ13mzb3iVfSB9uoLRlB9DYoqV63XkuHIrlAAAgAElEQVRztZ/m+LS2Sj9q51brmiM494O8W1IKfgoQ40jn2geSkQVDo89CylWlu635Cnoe+wW4oEL48X6nAYPrgS8/nB7bHy8DvKcAnsGAJbOeu+3PSDTvRmRyx4HqfHXRAW8bx6GNiJ7FOXdbFIy0GD178w2wJzWQvQkHOqEux0NOzFRB0owMn4GUww3B6oRgIeIcRAVRz+Y3i3bAWS0mZqiOjueW4DBOw2l4T221mvM5PvoAicoBcO5bq7ksFQiPPgtJDdfo6tTlEDiFyAW6ai99oQoLhynVxSWNUquKMT/Sg1aietJO27m/HUNl/X7/fp/PN0yPHVaGIcAQYAgwBBgC2QiULSWMdRVDoDcgkIv4KW+bIAj/qKys7PI27/f7PwSQUyKB47io1+st6ow49fxCgRODdZUyqXgDlbmT4h1IDpoH28HXNJ8iVtsqCnfDRZvEkPOFFmm9iy7t9pdgaley8jSET/+F2iYWLR8RA0n5hxakaXGaFrooSaRCIkiWUxjDogGh0XC76iipr7x0QdfSdMp7oWzxVqN9KTspUxERU69yZ75qaSNCThKVFElpDFD76IeIoPS/RCTN3rig7yQiaTHGCdVLm9vkJ/lTWVlpCim1UHdQaJPAfOP9V6ge9n15IKBMHAU8NgsmVKonLG9uiSKU6PpMJtIokUex+RHgw86qloWeWeWBEPPCCALODT+Dtamh4xS7EWMFyvam8UQq1nT/J0U8Mw4jFBH2sjEtEUel53vZOMYcKWsEaP5Gh4P0qP/oaVi5Emj1tKWnlqF7KxHMzTiYVgwMCm34JWqnIDLlx7qqPqmJoyMvAybe2PUgky4kjRdixFHjGJ7sFrptbc/mAeb9EXD1B3b9E9j6eKeuUDsfp/kaEUflyvpy8igZpTUaUiaVK5AW6zA8EYiC5+hTc+4tY9FUbNduAkLh3NCcPQvwDgLqv4dQnMPy99bkJAorGamprsLMaZNhbWsEVt/TOcu6Tenw7ZGYqV1jGnF0yeUIzHvWkG+OLb+BbeW/gWH9ASLLliDFZ3wd0YvuF2uSFIOlaunaJTI4EcFprpvrcNTqxhB8FqA1kSaAztt0NSyk9m04dd6rCU04Dym54qdh+x0GvL9VIH3WXwxc/beOTB+9AXzw647/6X7pHQwcXYdEbT24eBDhGb/K65XhsPQmtlmrqQUbv44T7tOwfuQdBYuetfVmVMRlYhS51EIlloBBAm1w/EIIduXtSs/m18ElMqTsgp4XJ8Pb9X9Lk2Iz+1N6a6nnX4dDyEQZ0mskTznvhpfzRkPMV2Vg8mfAWSz5gil2Kb4aX9SUX0uTSZWIM5OZnTWG3VYLJlapX1vX4nt2Xs/yK8HFNRCxC1WmV73XYk9yn3vdStyDQsJUhVxg3zMEGAIMAYYAQ0COACOOsvHAECgiAmqIo1L12ZO8QCAQEwShUIzvqM/n6/I2FggE3vZ6vQuNNm3Pnj3Hhm+8ro9ROyUpz/ElCwObqz2OHX+C7eAbuU/nlgQIqRIOgQXPl7TGQpXRhrGkIEl/yxenibhIhASW0gi0L+g3bgLevVURFrUbBrkwpY0EIvWWoxoTbWBIJONSjQlJgZSItMUgqUrtkJSOjPZfqXBh9ZiDwOrGsOIymZbQlisbw4riDxSmvs5VAaz8X+DIyk4Oqz1EULHryYJh7c1BglkxEwHX2tvBtbWkf1Ix3QvLuXyi+5Rr9f/AEtgrZulN9y1SJqR5SF0di+akdkxKYb+JdEvzOJYYAmoQKDVxlA5F0cEkSnQgiKU0AnJCLR2WUqtYpQc/MyMa6Km/UJlCxNG2Uy5EbPQ1imZc6+5Ayj0I0bHfalecSTn7IXTmH8X8JzVxtP9MYPbPgGPrgPd+VKgbiv59yYijHIdZRQ6LWXSwWAWKCHRSHSw1RmOuBMZeCRxdA7zfmUSldj5O0WDoYG72XJfWmqQDvNSsbCX5QvdI3VCwaBjp58SiS3RD2KngqgYgmoO4OXcGYOEBEiCbcis279iL+3/7KE60dFZxbIvH0eoPoNLnhT0zd5LqGDViGG6/9Xr0r7QB79/eUbWc5PLOGsDnAVrMIU8JzioE79huDj4mWSnVc110l+Nw/I69CIVC4nsqKQTTNaykDEzrpXRAh+Z0tLYrldnLeSBkrTzN2/QNWGitQCmJ/UkqgxTlSds2caC+OCHrHYteRHzidLj+/nCHxze+CIxZABxaAbTsBnY+U7iHeWtOAvGeQAzHxdD02tpcuNLi5li44QokeXs7GTjJV4h9+3Z9Bx7nbLkebVYv2qxVqA5uTzdRIoNq02rR3JjQhIVI2fJr3Li3LQEfy6OWrLlWfQXeGfd7xOy1+goDmMn9B5x43RQvubcvAx/1i8qhlnB+5ePQ+AUQbBXgQy1IerS3a6cwBycwqHiNMdVyx4PIa+MxvtJhqvV8xlzrfwzLic0lq0+pIu7Sxe03rkAgEPJ6ve5udYhVzhBgCDAEGAK9CoGeNTvuVdCzxpwMCPj9/ihxwNS0VSdxFPJyfr+fpMjar2uzThwJzy8o+5gdahdP1fSFkTymLQIacUIsKyCwoPtDxKlphrSgLXqdIQxKpEEpjDkthtGiWTGUMdX4WOo80iY7dv8b2PKoYvVGxzwRJSlVVRUnvFCpMTOjPlJIIkIMbab4fD4zTHayIb8/tJ36ecRGXGF6HcxgeSKQS81ALXF0pz+GE13C3afbesbgWrhtVmDRNUDgo04ACI5aBOc8DufmX8PSsh1crDn9PW9Fyl4DPnosM22gZwZTwS3P0aPdK++SywEKLVgo5dk46O3jgchlNLcoV0W8Ql3XHd9LxFFpY7I7fGB19jwE6EAOXWt0eIw2tlkqLQLSe5ak/C/VTu9axSLOlztx1PPuNR3zoTzdQXOoRM0UQEjAdnh5+nBGnvCtiQFzYf3Pb4As8k2nKojk43QA4YihgbDu88/gxOBZhmzIC5+x/ftwxw4bs+ceCJz3NBA+CrzZ/e84JSOOCsCsPi5j2JWgdD6FuhJU3yOr8Cz7CriEsWtVc8P71AOD5wGDzwGsLmDFD4DjDZ3MqJ2jkzph9n1eIqHJiaP0GakbUnJufgDWoys0u62qwPJVCPzU4H1GVUXlncm0NeP31gFxhfe9c2TPBiKO1n8Phxtb8My/X8Lho8fbwaF+37B5B4KhEOpqqzHy1KGoqOjQrhg+7BRc+aWL4bW2AStlqoZK74/LVgNeF5AS8qugqugas1RH81XV1NQkRpxQc8DI++PBQKq45DDJ1723bOrktnTIX374R56B5nY0x6ZE1zS1Z3VjpAtxlL6ft+kaWFLmzsNDEz+NlLWQ3omKTlfI4njzWdh2bwfGngeMWwjMvhpIxoBXLwOS6tsh3S9pPc5p4TC52olVjXRfNyirqa9Zhkot2PBVCJwFvND1uidFRyIet7pHoSq4U6xn25BrMe7AYxl1TUNVqy4cPm0uku7qvPndWxeBb8ujlqy6NmMZ1466Cy3u03QbGYoNOIDJmMn9W7cNtQVdO99RJI5Gh9QjXjsEllAzku4ateYU8+3BDBwXTjVko7SFBVTbrRjtU7Xtbqprpj3H9XjF8eAueVt8I/X7/TGfrxsA0OM3K8MQYAgwBBgCPQYBRhztMV3FHO2pCLS2tjZwHFefy3+O4z4RBGGQEsnT7/fT26BFZdvpuF4XyUbzyKPzy/etOuNZ0upBrG4mkhNvVgmZ+dm8iy4ujxOrZaDAqgVdUr6U1KskJVJpg5N+S4RS+k0LfER2lBbItNSTLy9tZjscpTulmM8XKRws1vwU+GS5Yla1Gwa56iHSDJFAiCTJUgcCpLhBG960oU7YEOHBqPqpY/sj4IMHYGnd0V5R0jcC4Rmy0EqsE3o1AkrEUY+Vx4QqdfecfGG0Fgzrl46y9N/zgZT+sE9G7ym9ugN7WOMML2RKG4IcD8HmRcrRFyn3YETHf6eHIZHbXdqAK9YhgV4DUlZDJOIozdlYYgioRYARR9UiVZx8ucgGVBu990jXtZm10zyaCCnV1fk3js2sU4stV8PdsDRt1FJEVV5SHuWJNFlolXXFWiBhjIRSlsRRQulzb4iHk/DSZ9IEj25Kiyc/DW9kP1pdI0rigdqDYCVxRqES+X2A3mtpTaXcoo6UoxK8552rwLV1Vmgseh+OvwY47cvpao6s7kzYy1Re6J2NSHGkKq1EHM32n+7VlE9SNDT8DrH3QPr+RmHMpd+pVPr/cBSCpw+Ct5l//y16v5hYgWnh6t9dm8Y1O809HbBkthEqqoDJ3wbcA8TrXkr097HGZtx+zwPYvG0nLjp/Pm78xpdRW1PVae1LXAdr3gZs/ANg9wF1kwFHLWCxp+/x0ab099HM4dSVDUDlEKBueLoqIly2Hkr/PXAC4O2b/jvYCHy0Fji+J/1/31EdZQCEvvq0+LHFYmn3h3ymcSqPXKW3W2gtVMt9sBSqo0SYzZ6zSWHp5cIK1Gbp/k1Y0PoliSzQ+vj21ij8cdIbVd6+KQZ5NDj5MxB4tdtW6nvMc9QD7vSvA3Lbe54HNslUSFWYE2w+LBr/iIqc5mYRzxoVmg9qrHLOtlvgbGvUWKr02QNTLipYqWfzm+AS3TdP3DPgC9jb73MF/SyUYQb3LHiQhk/xE4WuFyw2pCo8iA6egJTTC3DmXXvbcS5ahcw9uijNKYLcLQc4eA711U64V38PvH8/wCnEfs98JFRUITj3yS6ta5/7ZK5ZwVaN4Fl/zomCd/El+rnndGOQPY9VQy21wdk3xJ//D09ra+u9HMfd7PP5mBqMahBZRoYAQ4AhwBBQg4DJU1g1VbI8DIGTD4EMeTTCcdwBQRDGCYIwlOO4f/h8vhsKodHa2rqK47iZhfLl+P4Fn893qc6ynYoFF9+WdLeuSx9l1ZuK8I6g5Eqo/0KkJnxLr5e6yzm2Pgjb4WW6y5tVUHDUIDjnCbPMlZUduWoOLZ6RAiltSGtNtMBGilm0yCYRU8mGnCBIC2/SDy1Y0o+0IKemPiLC0iI8qYdmEw+zF/iy7bVv4pJaC21AKqR4/7MRnfBdNa50yUOqmqSuWW4bRroaU4RC1D+kukHjgxanqe+JYKTUl7mqTy885L/pFdr0KULTmMluQqAz8VOAjecxrSZ/CCe5q7mIow6rBXNPqQMix4E3MpuMutvIIbDged2l8xXsuB4o3Hlx6iiK4z3UqLpNX2OTMsFeieBZf+mhCKXDNtP8ge7rLBVGgOZD0nyLEUcL48VydCAgHYbKDoXLMCodAnS/k8hi9C5D7z6kAFss4igRwGj+XM7vGdkbfjQn9yz/Gri2YGHip5Gue3dNmknQW4mj8x9Ph0ZeegPQ8qERpAyVXXPaPQg6TgGFcC12on3c2XXlPZdQIpCX2/Up+VgOfnUiEKg4Pn/o3/uRiiUhxJJItiWRiqXEHyGeQpI+j6eQiqf/n/BQAaXgc/4PqB6dDg1+dK3i8C20hiBhSRFUJMVR6b5P8zla26C1qmwVcMX3h+zXBfF/AoWWhmXgLFsF1FQBzflD6UoNik++FNHL/8/w5UlzUmpHOYwbLY1R965WwOLy1crkk1n1dDKko3D1WKDvVMCW0ZngbYBnMOK8C9d/78fYtHWHSBz98Q9vAqIngNDhjsOosZa04q1nMNB/FuAd3NUpWq88/D5weBVQeSow6otAoqLDN/9RwFkJ2LIOzAaOAx/8B/AfAc7+FuDr1247MWCi4uFtGse0JixFPyBRAT2HVKRrRK36OqmOCtYKcEVUSZSIo7na1NraKq5PUlIa7w3NEcRI8bVAItVKzkS1zcippyNRNaBQtZq/9xz3gTv9KqBpK3B0DXB0ta55xZJJf8bcbd/GsgnKkbw0O9ZNBSYc+CMGNL9roHYFMp0Ba/mKhkaeiZQ3f6h0187lsIRLfDBD5vTGYbfgWNUMwwhM5l6HE37DdrINeBtegkBRolw+CBY7LOETCE74lJitGKRksrtKuDzzbDe9OUU3uGDDleCg7VCeYHUiMeAcWA8vB5foqoAr2HOTRzU9w/Usu1oqch/A44SHuEuWfMfv9zf7fD5jMrNF7xlWAUOAIcAQYAj0RAQYcbQn9hrz+aRFwO/3/xXAZwFUZlbpSL7uFQDjMj+DAIhxQtQqjQqCoLDykxviUCj0d/e735zbnoPIKkYS3YWcffSf1FKqm+NFsl2hBVUjbktl5YRAV8OPwdMiW3YyipEGR5PV4xGedq+GEj0zKxEfidhHBD9pI5R+0w8thtNim0T2kxbGaVGZNjHlJ+0pv5wUSDbJtlztVH66W6orGzX5OMgOBUl55T5m2x62JU3+5JNh7J38KAYMGCASYgsRwZKVoxE+/X5dHUgqFBTKqBjh2HU5VMaFpNBttEgrjTfqT8KPfmgDnsZQdnKt+QEs/jwbpnTItKIOwTmPFb31nne+kfe0bNEdYBVAIn7SIt9sjeEsD4TiOBRRVhKtcdoxrX810LgRePd/DCMdH3QeomNvNGxHbsC55QFYj3SEPCzFs9nUBvRAY5oWMnW2L1k1BuHpP9dZunuL0WY5bTr2tE3m7kSN5lXi3AQAI452Z0/0vLoZcbR8+owUtooVnl7eSnrPoPedUtRlBF0ijybqZiAy+fZOZryLPw8I2jYfRQNqNgbfXw+06VeHlxwtW8XRmXcBA+cCa+8FPu7eA7WL6p8xkRqTf6SVu+IoeS8nj5bj/Efyr1iEdqkHW1paROJ8Pgz2DuoD3msFb+XAW3jAyoGz8gDPieJe4rqTJUO94jiEtqsjS5IP/S8ZigGXDVUYUBww+SZg+MVpssBLF+YMpazmXUo6MDBw4MBOEWao7dmEUckZQ+8PRBzVmFIDxiN00yKNpTqyS31Jn3T3mNasYCkeMjaYkilxTLbLGtJCAxEHKXS54m4f5aUdgypg/DcQdw3NIo7eDBx+D9j7EtCWiS5gdQKnfQnoN11cS6XQ9h9s3IpwJAq73YbJE8bg9CkTYbNZgRM7gUQU6DMZq9dtxInDxzFwYB9MOm0kDnxyBBu27cS+g5+A53iMHz0CZ06fjAqbDQifANy1WN2wGSda/RjYvy/Gz7sUBw4cwMaNG7Fv3z5xjXf8+PE444wzxPFMJEr60TvPoLISmVrt2Cmm6iiRRikZmaetOh4uePBl6p5foNk3AaM++bvBwde5uBqFSa0VOuoWwuYZC2H7U8CeF8HRmNS5i71o8l8h0D5RyZKaCWFXZ07fdQ/WnnaX+MX4A49iYPNyRO11aLN4kbRUoDrYEcGqZE3RWFH0lMmI1yk94zob8ja8nPMZp7FKXdlXjb4PAWdhP9UYn4lnxfuwVuJiLtukLKqsSJkeV9FBE2FvPoDQmLPVuKc6T4NwIWLQLsyiuoIiZzx7y42wJ0wm8QpAYOELXTxXNV/SdxsQ60p5T43wgX2dlCZSzgEInfmwuN/v9/vpArpQ7d5/kaFn5hkCDAGGAEOglyGgc8rdy1BgzWEInCQIBAKB7YIgjOE4bqkgCLt9Pt/1giCcCsCWOVYm3RPoKCL9ULwF2jVJZP7uQOqNLx8U/zGDFEnE0ewkrsiKq7KZhTC5a5kjdkIKEH8UNnYixyFwVgTnP1vU3pXIilSJa9X3wAkEVeaUr7hwlwDCR4rqg2g8x8tM8Svu/hqkMPfZpFAlzyTCH6lmEQlCTyLCCS0ykpooEQmleiVCKNmlxUwp7D2RUaXFeUm1lL6nxU/nihtgjXYoiibsNYic9UQ6bOShd4HV9+R0UXDoIx2Sn7ShSyfzlQiPejA5mcpQX9KGC40Dqe8lwjLhSf0v/VQtpRO7uU/9pyxOfFyfVtogG1VVxYkwQosaydrJCE+5+2Tqql7T1jVNEaRyhLIZ5HViXJ0P+Oh14IMHDLdZzUak2kq8iyTB887XgJl1qPWlt+eTiHySWnVhxSDjihPxwecjOua6Hgkt4UWHRPr2LWYorh4JTU6n6aAEzWtoDkGK5SwxBNQiIBFHpfmT2nIsn/kIEJFILUHCSO30nkGJQiX3hqRqc1BtQ99bC8R1kFKz7JctcVQKs01Ejx105rn70qIpz+iKBKnH455AHJW3q1T3Ai1YlkqpmMiG9A6f7/70Yf/i3buqZ/fBsJvGdoamTz0w6SbAR0uzALY8Cuz+d0741LxLSURGMlJZWSn+tK9/HfsAqa2PgwscAEckVTMo1jqIo+SbEfKoVrKmlvGoJi896+Rh0+mAFc151CRTnytqKpTn4a1A/S0KxNGb0sqhO/6Wzk1r8cMvAYYswP4Dn+CJv/5HJI02Np+AhbcgmUqipqoS06dMxJcuuwDjx4xKE0etTtz/uz/h5deX4Pxz52D6pHF4/tW3sePDfYjE0hGfXE4HzpoxBd+587528uf999+PV155BZ/+9Kcxffp0vPDCC9ixY0f7wX6KEnHWWWfhlltuEa9fWo+la1lvontOTY16sbaiEEc5DoGfHtLbhE7lckWokWci4mhtYJMp9WUbCY5fCMGuPqKOkhOWin7g7bQ/xMFRe66Yhd7Zae2VkpHrZtnEP8ETOYiovRYRe6nWANQxx6bt+Tkq4ifgjn6CJOcAhwR4cW+pZ6bQ2HORcngLOu/Z8hZSdgcsIfWHLwoaVZlh2YQ/Im4t7KNKc2K2CdwSeGBMXMe78VUglf++RsRRa/A4IsONK6ZK7dsmzIcfdVqaqzlvLiEWzYZyFJi6537sHvAlzNp1h1kmM89CIDC/M3nUs/xKcPFAevpklF2jcJtIekckACFoCezt2CTireAuflOsjYijgiAEKysrjYYdMxcrZo0hwBBgCDAEegUCRh9tvQIE1giGwMmGgN/vpx3fv/t8vusEQRgBgGJ40fFL+T1BIo1KxFEZIzKD2NtfO4DgYeP3kWziqEgWtWaIo3RamqqQVyOkT98RYbT9J4ucJSO0qllY1TsG5MRR98rvytwk/1LpED9KKqR6K1Qoly98gonV9FhTtKBIqpDZ4eLLoUHuFdeCjzZ2cqXtM6+J/iJwEFh6I5CMKrvK2xGY9y/NzSDCDKln9pbNXM0AmFxAIhETprSgKW0eDNtwPTiRe587Nc79p7jgTUkiohI5hwiktAhONiWysRG3xQXWk5hcbgS77iy7O9CGplj+BeNRNR4Mq3QDW58Adv3DmLu0cTHfnDDy+Rb1i/lMNgZAzy2dHW7PyKaKWhR6cj+S2ijdc0tBoFKLZ7nnowMvUohrRhwt994qL/8kQjsjjpZXvxTTGyLz0HuXmncN55bfFHQlMuHWgnmKmcHUZyqFqieVOIOpbImjQ84Dpv0QOLgYWNf9quSL6v8GwfCOboHO4oBZteUdqt7gcCtJ8XIKVV9M4qjFY4XzFA+SwTiSkQTqbv4R+v0gQ3Jo3gZs/APQsisP5hwCCwq/r0n3YboXS+Q6mvd6XXaAQqCadOiw3VGdxFFxHWTSxUhVDUbsPO1kDzNJ0H6/X1x/0atiqeVCMfW5oqViyquWONp/JjD6Cpzwh3HPLx7CilXrMfv0KfjcBfPRr28dGptOYOm7q7DknVUYOXwo7vvxrRg4dLSomHvXT+/Hq28tw9lnzkDDpm2YOnk8ptWPR1WlDxs2b8cLr7wtzhOuu/E7uPrqq8W/77rrLrz66qs4++yz0dDQgKlTp4o/tDa2YcMGvPjii2K+66+/HldddZX4LieFbtcKgZ78ZhJHV13xCmyxVvhPmY3ptcbIltSWhhNRxFTOLcYdfBy1/s1wxDuvQ+vBRF4mMPkz4OMRpCrUkaez67O6R8HZ5/xOH8sVkj3vXAWuzVho843DvoPJ+3+P5RMeQZvVZ7TJqssLNBMhxVPZYfC5274j7nNFbdWoCu1WbavbMuYlyGWYbxwQOXUGEpX9NbnZHeqjxVChncn/G1yOA/9qAPFsegNcsq1gViKO0rUWG0TBJ81Lq1Ofh0ACPkVN6sjUel2YtfP/wRv5SG/xnOUEmweCxYnQnEc75XG/dwN4EgsS97G1n8MRbD5xzy+Y2dvzLP48OCGJpG+kYF3wJ154fp4g3w9P+Ya3WhY8VuX3+wWmNmp6NzODDAGGAEOAIZBBwDjhi0HJEGAI9GgEBEEYCcABwLJt2zZHLBbj+/fv3zZgwAB6W5GTRruqjlKGt7+50RL8/+x9B3gc1fX9ma3apl6tZkmWu2zZuGEwBhd6NQkQioMJkISEQKim2rRQAvxCDUmIIbR/CAnNmOZu3HuXi9xtyVaXtmrb/L87syOvpJV2ZndWzXP59pNZvXfffWdGU+4779zD4rfphkKrHXE0oDbKldihf6vgaKYS44BaxSBORy/cAaVRP/2kjVhtFmCCiKP0gG+bHBvFi2DiqGblPfD6WGg1Kug0VIfaD9BLn12eHcThTzQGrNYCb+Y5cA3qnSpg4efYt1qEIo5yM7zgbSBxIHBsEbCx43L0kRB3SBmBCCBi1RD6FuJdNxuxiwHBx5ASo0TsFRZ3gsnOpLBAn2DjxggkJ/ymHNjPfqPl14YdL8NZ8gD3/5aF1E7cIlPXIaSM1BkCm+uccFOpuTA2Ij0BGaY4YP0zwInl4ZqL/P3pjBer1oM1ZMJnKYBr2D0i+3euBhHJdUv0wGdow+DyowRB4TaZngE6Sn72YiK6QBolEiSpLykmDgFSG6WNDbQ5wm63i+uktFIQoGcQUtFvoxikANO3ETitOM7Pk9UlwHbeeyEnHfZ5mWmv8hItelSiVsr1P2yMUgJavr593kJK/0DbHkscTR4CTH4DqN8HLLsrgpnJ12VhaUA1L9bEUbCYkNp7S3vKh3jf8RRL4mgwSpbzp2DAgu/5r/Z+DOwOfZ1si6yYd6lgAj8RImmzKuUWMjMzQcqYXCnyBTKUSxeCW76ug9K6Es4L4dWXrvuB0t0SekfdVHifkqIcGumgst5XQgbRCYNFDHGUSDDD7gDSSvF/b7+Pz+f/iLPHjcJj9/8GCfEWXhFPpUaT1YY/v/5Pjhx68etSfOkAACAASURBVLRJ+P3dfL6AI4H+uAw5/TIx66ZrceGUc2CIo2UHwOly4ZU35+G7hSswdMhgvPm397jNaQJxNCcnhyOGTp8+nT9XA8+Qr776Kr7//nsMHToUb775JrfBWqjsFOlxkNJPLuLo4t/vxtjPbsC6XwgKdixUDINxEWxAoI3G9c3eMNvVW8/y/B2/gdZnlTJ1SW0dg8+HzyCNlKnSpUCfOBEaYwG/Ed/vAFTGVu+cprX3QmWThxC2fNhfYfDWoNFQKGlukTYuPfQKUpu2c2RVrc/GKZ6aXMcjdRe6nxzKh4JnwRddRmipTQJ7gCMQ+zzwa/TQ2GrgtYSoMBhiBqQ+yng6EM2QFynOG/+MKGFiImIYxiyBJQrFUeO+lVDb60SMBIhVdRXlLKjRdvZCOJAktVuPaX9O2QMwNlfGJB5v+tlwjnioxXdc2VvQViyKQrS94/u0T22G5qqvGN+313mgT1IzRE5lWaiu/FpFpFEAZfHx8fIyh2OCmuJUQUBBQEFAQaA3IiDvE1JvRECJWUHgDEdAII7W1NTobrnllqlNTU0Jl19++fpHHnnkcKBEPRFGhU87eQyGYbi3XfbzqeEZLh1hHYo4Ssks2pHJqOFw+/HN2qOobWpGVrIRl43PhVYdUPQkxVFKWrUtVx9EHBWGFZNglXo6BBNHD/37VqzeXYWifvGYOiqrG4ij7aP3WwpgHx9eyUXqvJX28iEQMmlsyefJo6QGsekl4OiPIQeUek4TMZEWS0kBqCcqsMqHavd7siz+WfvrUtuwRCyGCyQdQZmUkucmkwmGLU9DU7sl9EQ7yj8wKrAqLaDSg9UYwWpNcIx7ufvBUiJohYCYMmNChwnZKbDoNMDSu8Ko08gAcpvzijuHdImwT3yrnXNFcVQGvCN0od38HOLqNkbYO6hb4PpkXv5LMJ6mVv7o2NvO/zj6MbrYg1BSUiGNSgee7j1U4pQ2NjgcDukOlB4dIkBEXMK0ryrgCsRRmmdwSVfllOi7CGjXPYo4a1mrCXb0zhKWPCPiWVkqkkSoUqlUokrUmpfdDMYrI1leDnIVgB5LHNVZgMu+ALwOYP6VUg+NrO0XlX4sqgA3pwQWJXmgo1L1dK4RuYmU8WjjZny8NDKNrIAozkQj0FXE0eSbZyL/b+8CR38ANv1ZdHzu3MvRPOhXnbZvq/xM5Z6FjT/9+/fnc0GrZwOnZHhnoEhWrAeI8CWT+ZPyYL9/nUzexLnpStXbsPc+cSFH1koMcZRy9KPuR52DxQNPvIjyg0fwl+cf5ZRD+apfAWaZSo3lq9bjmT+/jdzsLLzz9pvQG8yY88SjWPDjUlx24fl46pE/AM2NQOUqgPxmjMW/P1+AN/72IXL6F+Of//wnl98SiKOXXXYZ92+q7EPXTrpf03X0008/5Qijubm5ePfddzlSKZ3XXWWWJyjHH91oi+7Z16GiX0f3kY5GPGhzo8rllSxyd8H226Hxxw43qSXrNcYiGNIva5mm8L5Ax73te4N5yQ1g/HzFJjls5ZC/wKkXR2yMdLxx++cgwV4eaffY9ZOTaBocJQPYSi4F422GXy9+U41p9yKomrs2x7Co9AOwkEdhc/SBF7G56GEMYZbDgiqoJNG5AcvWbyRtLLMPvQB+Pb85U05bz14LPzRyuuxSX6TkG+eujcmYfmM27BPfREuZ+piMclq9l7lmMeP77kabynnKxJGcGQbMNQsZRW00JsArThUEFAQUBBQEghBQiKPK6aAgcIYjEEwcvfrqq69ubGxMueGGG3587LHHDrUhjtLbdPC+QwG5U8I/vGuf3qNp3KdDXECAlHveDXobdYXaOceCbx8oP99cf7pMvYpXG913vAnfrT8Oq9ONOJ0G159fgNxUI6AjpSjyT6qj9BEiYQFhLCGWwGJA1ZDHWpQWKRHV1joj03XUnvrojnyJXesXYf7a45hQkoepI1P4uVOpekdV6LOsJbbARkchnJA4kQtqEMApBDG2s1NZKsHwDP+z6NLpd5g0HjITGDyzY/WJCBTfiJhAn64ov9WlIPbQwcItCLj7z0DzgFtERy8cPyI9ZW+8HWA9USevPVnnS1KSFB2s0jBiBE6rjYavdXNBfjo0Kgb45mrAY4t4zGg6hrq/GLa/CE3V2qDHhtMjKPejaNDuvK9h67PQ1GySbYDgY8Vdz1jAm9F6p71sg8XYES2g03McKWcKRLYYD9mn3JPitUB+6cpF2j4FYieTofOzrz6bKcTRM+UsPj3PUMTRiFGIAXFUbCyGrc9BU71RXkGivk4cJXAv/QzQJwHf3wA45S2FK/bYUTuxxFHOZxQECiKent2B4qjw7EFD0OaLpKTeq+IkBfve3rariKOZDz+KrCfnSlIbJWw9mefBNfyPHcJMm3zq6uranXOUtyQCMynIc/b1pXyFJDnsp/WAyFLZkoZjVLA+c0JSl0gby1n2XkwM5mU3gvE4Q99jBKU/ujgRyVdOE0MczRgHDL0VP63ZiBf+7+/QajV45I+/Rna/DI7IKVhzsxt79h/kFER1Wi3eeft15BUMxJzHZ2PBD4tx7ZUXcf1wcj2w5wOg3yRg4PWcgin16ZdXhHnz5nE5eoE4OmPGDMyePZvbrEabp+naSfmvL774AqQ6mp2dzZFN6d3k4A0/Q9Z7H+L4JdPRvHMHjFOmIutfsdncaHksK6rngVWzlsGRkBvySNIRppTOWAmqo1I2GwcPOuT4POTULJbzjGrly1E0Ab749LD+1bp0aMxDoInLhkqX2kIU7kxFVk7i6Kqhr8Khywgbp9QGQ7EYuzG1Vbfxex9HvJOW2GJp4XOHsRxd8O0sGAtvYlZEQ5l3fA/GK9M9SWQEawa9AJsh9N9lWxcTyx6A1meHxu8Cw3q5svTN2gQ44rKQZC2DU5sKva8JKr8bfm0c7MMvFBWFqWwpVC7pKsC2EZeAVQfu56JGCt9oI66Bl9WFbxhhC3oOCbW2GqG7dt1iragcbZysSgeW0cCnMcOrTYZXl8KJe9Tl3uzqv+X2OOu0L16Nj4+/v+04Vqv1OcOmx291jH5mEcMwP7dYLK3L0UUbmNJfQUBBQEFAQUBBIAgBmd8+FWwVBBQEehsCEoij9OZP1wzajkcfLrcBoC0rkvXtmrdM3bA39TQWQaTQ4P2wHHHTzy8scMRPL+Bq4MvTt5SpV+PHTSew73gjUuP1OF7jwLjBaTivJIMnjlLSi3y27HqmUVmACKhk5JtLtAnJLQYeYw48g2aFfFkJJo4G/5tebDojjtLC0vbyKsxfexQThudhamlg16rfyy+YtCT7gl7mW2Kj7wLfEw5c7G2l3QgfQWXVCzha+LqiTjmFqCMKpi5vpN//L450HNLypgNnPQwcXwpseC5kE6nH1Wazwe12i1LY6XIwumlAWhhSJyahYI/8u8Ati68FqzbCmzKqZXbaUz9x/45UsY+S51TOnhZ8qMxmOHJqOFi9KaVwjpoTrpny+25CYEOtE3669rdJsNEitV6txuS8NMDdCCy4tlsi9Bv7hVQcFYIx/3Qb4HWB8VHZKX53hNTrVrdMrJcPGu11gbtGqfSwTfl3L0eCD18gbpCaDS0yKiYdAcKOFopJubwry0JKj1Tp0dMQEIij9Oyi2JmBQJ8ijtbIpMYnHPrla6Pe9EWueqziKAU36VUgdQSw8kGguoPqCF3wpyCJOErxUL4mxMbicKFSzmh8Cl9Oua0Jqo+CalpfVZYOh1Fv+/3+zJQoNWg7nzGj0aDfM88h/Q8B8ufWvwCHvhENU7j3dyJA0nkpbEgh4h0RRoMJfzg0H9j6mugxwzZcuRHwUqEq+a07ytbLP4vWHikvRxuxKKeTmJgYdjj9gU84ki/DugFfM7QVS1vercN2bttADHGUcpFF1+Djz+bjrX98DJ/fh4y0oBR/kE9SBa1vaEJqShKee2YuRowahzlPzMaC7xedJo6eWAHs+zeQdQ4w+CZ88c1CvPzme+iXW9AhcZT8Uu5SII5++eWXeOWVV5BlNuGdp56CpqICh2fe2OH0zZdehsx5H0iGJ1QH0WXqQ2xCYBOysfiXS8GSMEYYS9SpMTheH64Zdje60OSJXOF3+tabwo4RaYPmfkPhzhgQtrsx6+dQ63mCIa210PslHfPOjCOO+pqjIvAG+1808iOwMhGzhzMLYUI9GLCcYqONTeQIpEOPvovsOvp7PTPMWnpFxGR30aqjMnJk1wz6E2yG/LAHZ9LuexDnlrgZimHA4RHGRM+7jR/rKPItL7XjMDsaJ1EcLuQofy/jAWwTyZTtv4LaT7nnHmQM0GwZ6oyb9gaXiPR8eyOl+Bm1pxEqipVRwa+Ow+Fhf2kuKiqKa2pqamIYxsyyLHdwGYY5YbFYcoQZWa3WIxYLlSlUTEFAQUBBQEFAQSA2CMj7dBGbGBWvCgIKAjFEQAJxlLZiCqRRYmEKn6qDBw/qvF4vk5OT4zEajT4A9PavwZrH+OxngPDottfC5/NDo1ZBq1EFyjCwp5VDiWRJapuc0ij/oTL1/13B78wcnJeI5dsqkZYQh5unDYDGkAio+Z1wrJ8nVfLv/EQcbYDH64dfl8jtfGZo+y5ngZ+kBOpuQDOTCLe5AOzAGzklJYEsSgkq2tUs/D8lMijhT9+TCb8TStUbtj2P7ftPYf7aI5hQko+ppYEdtkHEUa+PBX1UKgY6mr8+MUB8DYTGcWp88DnquNhpLnotQS4QRgM/ORXTk/AlDYO6fldYhQxWlwTbefNieBYpriNFwLT691A5TnAvihx5OnD6cqdp8lBg8ut8+WkqQx3CpBKwmpqauJ37itoJD2awmsiAk7EpZ9L2sJnW3QeV7TCsUz+P9LThiDt0LPO33QXGH92ObJ+lEI7xr0Qci9Kx6xFYX+uAhmFg0Gowrl8yUF8GLLu76wORSAI1rn8I6qb98GRfCNeQ33ZLvGfKoHR9SN79HLTNVdB4GiKatt9SAPv4VyPq25M6CaRRIq+R2qhikSFASkD0zEvPwbSBQW47PLYU/sYmmKZfiKb/fYaUe+9H8uxH5R5G8dcNCCjE0W4AvZuH7AvE0bidr0J7kt/sJastIzX26K1HE0dH3Qf0v5QnpRE5rRvsp2FvoFmbLK2qcKTr2CwwIa3jTSlC+WuCgfJNycmB6jzdgIsypDgEKEegzc+HNr8AzhXLpJ1HYYZQJyRi8Or10PXvz7ckMt2uf0oiAfosRXCMfznkSKQ0SnlLOs8EoiiRRil/yRkRVMv/C9iOiwNDbKtVmwCPR2xrSe36GnFUII1SqXV6vo7EjOvuh9p6MJKufA669B54jPn49R+fxPZde3DlJVPx5EO/AypXA3s+AvIvAQqvwLsffIZ5H/0PCfFmXHrh5E7HS0lOxLSLLkd6Vn7MiKMvP/MM+qWn4Z25c6GprOyUOCoEq+nXD/0374gMq0Av47vXQH04cP8WyKFaA/wJ/eDPGAxV7SGoTpXB+kwFBJKpt+g8OGd9CqGkvJgA6DY0nqqrdWJrahyyUMWmb71Z0nVHTPxCG8fASfCZOlbY1iedDV3CWK45kUWlVLOI2/0GtBVLpITTYdu1A5+D1Ri4FkfpsZhZgxQcbeXFvO1bfp1KyPVHOUan3SNWTqcS2LTWJE9w9iFT4I+L7LpGEZh3LQTT3IESszwhtvOysPSjdgTMgRWfIK1xM4zNlWgyFiLeEeH1Fgx4gmdos2ydH9GmJfLmGHgufCb5nyl3sBeBYXywsSkxQjx2bqdu+yVUJErUI4yFK364zzDtdVI8QvP3t3t0zkMallWjOX4wPOOeXRIfH99anjhE3E1NTS8BeDDwq6r4+Hj5pZJ7BF5KEAoCCgIKAgoCPQUBhTjaU46EEoeCQDchIIE4msmRQXnyKJFG1V9//XXavHnzUqqrq4klyep0OteYMWMOPPzww47A7nYGa578ss7hxbqjOm/5wUMeLetWabwN+gEZWowakIIEk5YnjtKLNJEsuVL1pDh6ukz99xuOY3RxKgbmxON/Px1Gs8eH6yYXol9WFqDmd+PuPFiFssPVGJSbhNREA7aXHcLxajs8TBz6pVkwdmg2+qVRaXueyFpb34gtuw7iZJ2DI2h6B85ERkYGUlJScOzYMTQ2NmLKlClIT0/ndr+Wl5dj165dXMknMmpXUlKCgoICGHe8yL1kby8/hflr2hBHWR/s9Sex/VAd9h1r5AihZMU5CSgdWsQl4ARze7zYtv8k9pYf4ebo87Pol2LkcMqm8mecqmoAJ3tFK9W2uD1/h+bkCjBee7szyZtxDpwlD3TTGaYMGykClFDOonPcYwe+uSqkG6nEUTqv6XwWo2oQady9rZ9AHrVc/wtkvPZmrwmfFoR0m5+F3roXKp8j4rj9cemwn/u3iPsrHbsPASLBcaUGjy0BNv6pWwLxZpwLZ0m7SjodxkIqvNap/+uWWM+0QYmoULj9zogXATzZ0+Aa8rteDZtAGo2Pj+eUlhSLHAGBOEqkUWETVeTeQvcM3syRrBBH5Ya3W/wRaYXUaskUxdFuOQTdMqisxNEOZiD1HUgqEJERR0UwD88E4mjxdcDwO4Hy/wE7/ioVemnthXLOAvSBDPfKYa9xJUO7yiaEIfoIcQiEMUV5tKuOTHTjxKJkfb+5TyPjwdlAzTZg17tAXZnkIP3GLNgnvt2uHyn20b2WqpK0EEUBEEGRVBtj+je5dgvgkn9jETHkrM9USsaop3ag52ja4EfP1XRcIrWYE0dzpwEDZuCj/3yNv7//KXKzs/DS0w8iOysMXyUuhSOmznnyCSz4YYmsiqOfvfYXvPbBh6eJoydPovLpJ6EyBIiWLAtfYwPcR1uT9wQ+XVdtFG97TNfWOEUTNPVqBqOSOj8vxJSoF8MhnLJ9FtRRbkLv6Py1D5sGv84IIogyKgNctTzRk9GYodYmw5BxNff/kb5XWhZR/+iWtPdmz8TRtIsi/RPk+pUwC9EMI3SsHTqmGTq0zsuad/wAxhuD62KoqMUc9M5mG23/gG9n/zHwJvWLClfqTKRbVqOFyk1/PzGwoOfHpSPmwavic0WTd/4WHrUJpma57judE0eN+1ZCbefXGSMx68jL+PXTGNhWXAoXa4mB59i5nL7tltOiLLEbJqxnjz4Duss+4S5SvuX3nlLV7kj36RLhnPz+xxaLhVj7kq2pqamRZdn4hISE6C5+kkdWOigIKAgoCCgInGkIKDeaM+2IK/NVEGiDgATiKKmIagXi6FtvvVXw1VdfjXY4HFXp6elcvYa6uroEl8tlHDNmjPuFF17YYTab/eXl5YbHH398vMPBvUAfMpvNDmpXW1ubajQa7bNnz152UX7VB7BX9FM5qzS84qiqRXH0h43HseNQPX5xQSEyk41c2fqdh+owcVgGzhk9qIU4um7nCSzacABD+ifD2eyFlnVCRWUhPFqcrHciPcmM66YNh8WoR02DHd+uLIPL0YT+mRYkmHSoaXTh0EkrDKYEpGbmodnRgEnjSpCRYsHyumHYuHEjt2ufCHdEvKOELJHwRo0ahclxfNmR1sRRPqHWZLXj6yWbYXd5kRKvR7xJB7vLg0abGx6VEVdNHor0ZDP8Phbfrd6PY6fqkWL0Isms59odq7bD6/PjsvG5KM6O51+AfB7AfqJduV/L0hu4skXcTtGgq3usF9aUP6rYIECJ/5ZFpb0fA7vfazeQJ3MyXMPvFR1AbW0tt4ggqD+J7tiHG3aH6qiccBKBJ2nlTKj8kSUkWY0JtvNph7VivQ2BlkVAUgUpe7/bwycVbMdZz3YYh2nlHVC5asHqE+CzDICz9LFuj7kvB2BefgsYjy2yKVLinPXBOvWzyPr3gF6CwhcpbHOL5YpFhYDw3ECKMOHKCEY60PF774b38GEwVSeRv3pDpG6Ufj0IAVLXMxr5BX2FONqDDkyMQ+kLxFGCyLLkekBuUsWZUKo+ayIw4Wng1HpgdQTK0YLqVchsdTBDNLQ81p6cWTiWOi2Cs1wE8TeEVwYMxqdGTgCLIFClSxchIDdxNP33f0D2iwGl0CgUeVldAmzntX73oxwlbZiijVK0YSrYaAMHpz667Q3g4FexQW/9NsARG4JPX1EcpefnhoYG7hhFm4+LOXE0dSQw/NdYu2kr5r7wBtxuD9559WkMLMrn1Wqd1Xwu3pzNVdKi84+r1qUn4qgac+YQcXSpbMRR5vgxfDl/fiviKJ3X/sYGMHGnr7++ulqcevVl2FatbHWex40ajZzvFsbm3O/E684GF2wB8YjOBlczDHwsCzGbENbWOlo2hra+a0lj/slert6QBqSPATLGwBOfCkalh8bEl6z3NZ+CSpvIfScYVcIKrBNJOi7m5TPBeKyS+oRqvHrwi7DHtVR/luzvLOYraNF5SWzL1q8j3sQrOaC2C0HSHUTdw5k/Gt7kyDENFYBpzzKoXDbpZECRfw5elRGVKedyQ2fUr4XO2xQ1Dq0cMCpYSy9v+Up/Yjeas4dy/2/Z+o30eYWILpbk0XJ2AuqQB3+URO3gsFvuF/IizXmT/boWQYzMjMWM/4ebTzL2Sm5h2Bdf7NNMeyfqhGRTUxP34hMfH6/weSI4LkoXBQEFAQUBBQHxCCg3GvFYKS0VBPokAhKJo1TfSL1mzZqkp59++nyWZZmLL754wb333svVOVq8eHH8yy+/PMHv9w+eNm3agQcffHDfs88+O2TVqlWF48aN2/74448v1Wq1/oMHD+rnzp1bevTo0azrrrtu/V133UXl7UmKk2oun/Qv/d0+ld/Nlan/dNlBLgl1y7RiaDUM9hxtxBerjiA71YgbLxkDjY7KjjJYu/M4flxXjrwMC4YXpmFIpgpGvQaNXiMWrD2EY1V2XHx2MUoHZuLHteVYv/MIpo1MxoQhnFgqfH6ASKq7jrswbngeSouzYDLG4cDxWny/Zj8yk804d9ZfWpQaiYC3aNEiePf9F1dMGoqsVEuAOHoYE0r6Y2ppBhf3Nz/twdHjJzB+SDpKi5KhUatI8BQ7D9dh2a4m5GYl46rzhuDgCRqnHDlpJlxYYoFBr4GfZbHzcD2WbzuJySMzMaIgmVcdDRBH6b3NFz8QjrEvtjo3LYuuDcDJf82qDWANafCbcuAsEaob9MnTuc9NilQlSTGCs80vA0e+bzVHX8IgOMa+IGretGBPO7pJLZdL6irGIdB2QUhbWIT81et7FTqmpb+Aytd50rKjCXl06XCdpyiO9qoDHgi2ZRFw00vA0R97zBQ62qxgWXRN4KbURiBCpYV1yn96TPy9PRDD9hehqYquFK7flAf72a/1OiiISE9qXrQQRaaQRuU7hMICt91u50qgKqYgIAYBIm0LiloKcVQMYn2jTV8hjtLRaHl2EXNoxCxSL1snWnmssyF7dKl6cy4w/T3AXgH8ODM8cmJwC++lpcXSkr/Bq46gTCoLrhJNJNVaxZB9JExBadoDEJCbNMpoNCg5WgEqVR+t8ier1sN2wb9boVRfX8/lH2mze1sTVOOxajZQtVFedNdu5YkvzZTKjY31BeIovaPQcxBtqJGj+k/MiaP6JGD0/bB69bj/8RewdUcZbr7uStx95y1gvA6g6RCgtQDx+WhobMLHn81HvMWM639xM3TGBMx5/BEs+GGxbMRRlO/HVwsXthBH//anPyEhNw/OY0exa385d+3WajQYUlSEph+/R+XTc9udjJbrbkDG62/F5iTtwKtYddCzRahWr6txBO5PgZtmu70O9D0Vh2t7FxP+X8Xf41gWF+y4HRqfDERvUzaQN50jiyJpsChsaXz60DulWJP0LCbS6aKRH4JlCK/T1h+bkMmUow652MdObPW7UaoF0PhdcCIBPqiQwFSHHcm880cwnjZ5WoaBN2UMNLWbZCENhg2iCxs055bAnVog+4hcOXd/4DwOu5TRwSYgoV+oh7yQXSLbTBR68gxYlQqs3gSVs4kTy7EPPh+m3bwSrxwWS/LoDvZiOGABy11ferZN2XEb1CSo0w3mzThnn+bUqoHC0N6MifXac55p/1AWRWxNTU2H4+Pj+0fhQumqIKAgoCCgIKAgEBaBsI9bYT0oDRQEFAR6NQISiKNUa4Ijjj777LNDf/zxx1Fjx44te+WVV4jJxq/QA6q3336739dff31tampq8zvvvLNyzpw5I8rKyrIvvvjiNX/4wx/WCFmMyspK7datW82XXHJJPQCevQl4iTgKQONf/sed5Ucq8fWaoxhdnIIppf24l2qby4f3ftgPv5/Fz6eXol9GCjcwRxxdfwDnlPTD1NF5gKuWdxmXgp92nMTyrcdx3qj+mDgiFx9+uxWnahpx2/RcpCfQjldaJVCh7GgjvlxXhZIBmbj8XEp6MPhieRn2H63BTdMHQjdxLtJ2zoHfkAFf/ABsbCzE8g8exfljijChJA/by09i/urDmDCCJ45W1dvx30U7kW7yYsak/lAFXXGJqPrfNdU4UevEr648C0dONmLpxoMYnJeI6SXmoLYMjlbZkJduDiQV2NPEUYo8LhW2c//Rcg6al9wAphPlQUV9tHf9udICQGpqaotaE1Y+AFRvbZlE2+MfanZEFqWkHBFpoi2J1bvQCx9txXXXwrFiWbuG+sFDkLustUpBeG/d14JTp135i44DCOSQrVO/4NrE7f0HtMe+5a57TUnnoCb3Fk71gkqfK9Z7EGhZBFxxL1C7s0cFHupeY14xC4y7IXScjBre5BFwjnqyR82jNwYj18JKb3peoM08wWRGrVYry6Jsbzz+sYpZII4q5L9YIdw3/dLfovBsoZw7ffMYh5pVXyGOGjc9CXX9DnkP3PJ1xNqI2mePJo7S7K5eyLMwv7oY8FOKpxOTmTi6ZMQ8+IJUzSSBTccmgg2WOUYt6KNY70GAyoWTtVXnpO8OZKZERCDubPbm885H8Xc/AvX7gN3vAlWbIwdLpYZ1yn9b+gsbhClvFMpa1C1/uBlwULpVZlu9CXB7ZHZ62l1vJo7S+wlVWS1UgwAAIABJREFUqvJ4PJzSaMum8CjRijlxlOIbfAuQdTY++/J7/HXeJ5xqLZFHr7h4CpKTEuD1+rD/4GF8+vm3WL9pOwYPLMSTTz6BpNQsUcTRP7/9MbKzszFv3jwuTzlnzhwsWLAAM2bMwOzZs7kKB0S4pU1I7J4yfL10aQtx9O/Pv4CE/HzsWvkT5rzxJqrqajFi4CC8/NCDcK5fh+MP3Q8EbXSjVHzRSVoj6DrbWOeEVyC7hbkHTkjj1flDmWnd/WjUpmNj3t04t+w+uNVmbBj4dMTXqETHfug8jdxQIw/9X+SAaAzApFeBxGLeB+vjiGXCBk46XygXTceRql7Rz0g2H8qV2wg10WXD34FHw5fibqsg6mXiuOe1ZpiggRs62MFEgLply3xYp30O0+q7YJ/4dqswzCtuBePmj0WPsSifyeyDzoPfmCjbdIx7l0PtiBSjKMifAg5R4hEKCNuw6WB1Bqg8zTDt/EE2rKyjrpTNVyhH69lr4UfUwpkBFYHo34VCxXj2nodhdnHaRl1i3sxztqNuz3BWpVVpXSfBMhoSRfgkISHhpi4JQBlEQUBBQEFAQUBBIAYIKMTRGICquFQQ6E0ISCSOGrxer3rmzJmTKyoq0m+44Ya1v/nNb0g2Q1AM1ezevdv40EMPzfL5fKZHH310xdatW5O//PLLUoPBUJebm7t29OjRVePHj28cMmSIi9RHA9KYaYE3B/JzioijRFD9/sXLtm7cV42fn1eA4pwEUBkwp9uLRZtPYPeRBkwaXYxzRhW2KI4uXHcA54/OxaSSrABxlBhSKVhTVoXFG49iUmk+zhmZxxFHT5yqx03nZ6MgkwiZ/ALBuj01WLazAaWD+uGisweiye7Ch99uo82AmDIqG1rf6XIo1KXB7sb3m2sxrCgTV58/DNvLKzF/9RFMGJGPqaWZ2LD7BNZsP4KBGWoM6BfP+RHM52dRXs1i8/5aXD+9BDqNGp8v3QWfz4uReXEozDIjLcEAk0EDFbctmKBiecVRWnyxV8JvSIf9nPZKgZ0lVlh9EmyT5kk6RS0LryEOLaikNSlcOkc9Iam/0jg6BKh8D6mmUbINzhqASGKBhH9zQgnqhz7MJVPpQwoGglE5WSIUUpKaFu1DLYpEF1nv731wYCH8TaGTUAO6OLEcDZqWxde2261OSiSMrxm+lJFwjGqvuBA8nlDSmc6fUCol0cSm9I0dAi2LgN9dB7jqYjdQhJ69qWNalaM37PgzNKdWh/bGKWiLV1COMKQ+3y1u51+gPbk8qnlKUbKOaiCZOhNplFRL6PpFi7FcKU7FZEWAMCWFYzKF/CcrtH3emUAcpb9RUgNWrO8jYNwyB0zjIai4Uo+xSzd2xeYGy+JrIpOf7Owwr1jfiswS6RkRK+LogcwZ8DNa+FW6wE8tfIwOrFoLHzQYffAlPuRwC+nT3gMsucDiO3hlus4snC+JIG0ofhINpkESe/HNKd8knLZ03RJrWQYN8k20x1qx3oKA8P6blkapyNNW/fgjaHz377JPI/PRJ5D12BPA/s+AnVFW+9Ca4Zz6/7gqMvSMRjkfIiVSPkioLNP2J+rLgGV3yz4vwSG7ajsYjyMm/ns6cZTIcESQI5Ij/Vs4LnQNEYiPlIsLztVFC5SQo43Ij0oDlN4DjzEfv/7jk9i+aw9mXHEhHr3vN0DlamDPR7zbpIHA0NvgU5vw93/9B598Nh9mkxG5OVlIS0mG1+dFdU09Kk9WYfjQgfjd7Teh/8ARXF7q2ef+hPnfL8HVl03DI3/8NXBiBbDv30DWOcDgm/DFNwvx2jsfILdgIN5++22OOPrMM8/gm2++wVVXXdWKOFrzm9uR8cDDHHH07U/+H3IyM/HGU09xxNGdP63APc8/D6vNjnElJT2KOLq2hhQ1xT0HdaRabV56I5iAMqgtLhdm1zFsKJ4DlzYZLl1oori0c4LWGVTQe+px3q7fS+s68U9AxjjuPZzOc/rIbeafbgPTTFojsbNFI/+FUuZb6JnwCqzNjBl6Vtr7DKM2gk28vsMJWJZcB/hjR7yPCLkonsusIy8F6Bojk5nKlkLlOr0WJ8mtlM1AHMc0CqKpyMDakjtV3mYwbheIIButWUuviGjzk5RxN7NXwI2Oie5SfMWi7fAjf4XNkIPiitaq7HKPxap0UF39HXeBZz+fyvrUZhwZ/upHRUVFt8g9luJPQUBBQEFAQUBBoKsREPcG09VRKeMpCCgIdBkCIomjROjMAWBwOBzamTNnTmtqajLdddddy66++uptwcTRhoYG7e23336rzWZLuvvuu9dOnz69+pFHHhm5cePG3JqaGqdarfYYjUZrenp69ZQpU/YFytwLxFF6W+aIo/v27TMs/cfv1tU3WpGf0brUmLPZy5WeL8zLxI2XjIZaxZeqX7j+AM4flYdJJZkdEkcnj+6PneWn8N3qMuQkqXDOsAzEG3WorHNg+faT8DFxuPK8ocjNSkRFjZUjjrrdHmjUDOANkUjQGDAgNw0/mzocOw6Q4uhp4uiP6w5gw65jgMcOVbDcqHB0NQbE6fWYPq4IwwdkYFPZCSzbdBC2pgao1QwXV3piHAblJmJkUTJU3AoNC/uE1zrcqWte+SswIghEYhfbDJvnQlNHhzjIGEBQLuyyE1UZiEumcgsAG58Hji1uh4hPm4AjQ//cqgw9LdgTuUwh0nR8AtU8PRcNb7/RYYPOCKSnfnsHMv56WvG3O07TYKI4EcN9pjwwfjfYuBQ4h98vOiRSXaEFDzI6X1JSeDVnxXomAi1ELp8L+PrynhlkS1RUmkkLMOqWhY+gX8GbNBIqRyXs50a5iNrDUeiK8IzrH4K6aX8UQzGcIkZvMbpu0SIV3R8VxeTYHTVa6DYa+QUChTgaO5z7omcistDGJ4U42hePbug5WRbPkEVRs88i9tMGIN4MZGcC+g6IhsY4gNp1YlETRwPlamkIIkumN27kNqhm1a+Fn8ppEnmUUXPKOfxP/v+r83+BIfFUsaVza3lvXfcUUPFT6MZCNpp4KzJlptcMepFbMO5qyzBoUKAQR7sa9ojHI9JoR++7xyafg+a9eyL2Haojo9djyMZt0BcWAmueAE5SISZ66dYAuvgOPpbQ31N5cKmkHHcTsPYJoHaXrPMSnPnj0lve4yxPZMlOuO9pxFHKmdCHlBXpQ884AllUIO/S91SSnjZxU05ObjOt+T1U9hO8W6kkL0bNEUd9lgLMfeFNVJw8hamTz8aNP7sCqFgF7P34dLiZZwMDr4OX1WDpT2uxaPlqbN2xBy5XM/R6HYoL83HBpAm49MLzYDQYAK8L0Jrw//77FZav2oBxo0fgtpuvBY4vA/b/B8iaCAy+GStWb8D/5i9G3oBhuOuuu7j3uE8++QQrVqzA2LFjMWvWLE6hcv/YUTAOHozMRx7Hys2b8dXixcjr1w+/vvlmmLNzcGDjBrz6/vtodntQmJOD+2fdCsea1Tj+8APtnkW6cmP4+lon/BI2H3REHLUsmtGu9PzWgvtQnXCWrKeU2u/GlO2zOJ+bCh9Bg7kYqdbtGHnoL63HSSgC0s86/QG46laRKImKmYA4tVHa8EEiG2I8hm5TW/pz6JgYlbdO4XHtzMTNM5yXnvF7a+mVsj3TkVprVAdW6rUxxhB2Wk6eBSxbv444Alvp5WAZFY99FH8LYgLQb1+K5SXviGkasg0Llt+oFSM768DzSLbGsCIXXXKuWcw0NTWxDMN4qqqqnEVFRQkxmo7iVkFAQUBBQEFAQaDLEYjdXbrLp6IMqCCgIBAJAiKIo0QapdeOXNLvJOLoHXfccUF1dbXlt7/97bJrrrlmS4A4Sm3UNTU1ujvuuONWh8ORcM8996y+9NJLa2w2G/Ptt9+aFixYoK2srExpbGxMcjgcFr1e75g+ffr6559/nmrX0vWIxqLaSernnnuu4NNPP53+q/PifxeKdNlga4bZEo8bLx6FjGRzgDha3glx9AinOErEUVezBys2lWPnvmOcCqhRr4Gj2cv9PHd0MYYWZXO79CprbPjgu61ITzRg2phcxPlpx/Bpo5cdvzYBKm0c0pPj2ymOEnF0Z3klxhQaMDA7HuogFSzqy+oSucWYBIsRhjgtl9g6WdWAI8eOoqLWjuoGF2oaXRzpdMzANEwb3Y9XHGX9sI5/LeThtiy6WvTKixjyqGXJ9YC/zc5hFrBO50teK9Z1CBgMBk5FAge/BLa92W5gIg02nP13LnlNiTtqr1h4BE799k5Yv/hfyIbhSlodKhkCX3UVujIJ3TbQtslkMX/XHaFCyXkiYtFPWvwgwoeiVBv+HOqOFnQt4P7GGw8CS+6MbQgMcOys95Cxey50jiOyjxXNOSt7MDI6NG6eA3Xd9iCPDFiNEWxcKvymbDhLHpRxNN6VPKoclAklsm8cGL8T1qk9l0hKC/+KUrLsp1E7h0q58dhj3FdHUIijffXIdjwvhTgq0zG32oEmK7D/cEiHURNHIwwzQacWRRylzQacut7uecDeT0KPFoPF7YWlQYSnCOfY/iUb6KyMsFzDKH66DoH6+nquoksoO5CdDtZHaUn5bPC6TTAMLwGIwGmvPE0I1fJq7pLN6wDcVt5fyE/gd3EpwOjARtJNfwaOylcStyVmhmn1rmB+cSQYa5XkKXXWobuIo0T6pNxIW1Ic5Uno+kYfes6h5+Su3qhtXnk7GFekpdcZYOgsIGMMPB4vR3wl0+m0wOHvgENE1gqy7MlA/kWAPpHLNVbV1MHpdHHtM9JSodVqOLEEHFsCUPnyvGmc+AKZWq3i7wUHvuLPv5ThwPA7OfKzU09LDOAwJExJOZfvw2NL+B++8jKoWT/6Pfs8GJ0Obg/vV0/3GJMZ3ob6lu/Ih1ajQcNXX+LUn19od0ol/OoOpD3X/ntZT1YA5dZm1DRLu4aEIo4Gq422jXFH/t04lTSeo1/JZVpvE0zNlS2K3WqfC1N2/Oq0e3MOMP39VsMJFa7kikHwExPF906CZNVxsI2+HvDKrG5Kf1qp4YmjLfNedI3cUHa5P/uQKfDHtRZ/iSQI87bvwPQ0JdZIJhLoYx8yFf64MPf8CMmjtpKLwWpCbUaLnjlrLF8DlbMRjNfNVR9gdUbu/8li8swtEePSQ6/C4jgEvbeBW191aVNgbK6U6EVac2YGTxplWXZhQkLChdJ6K60VBBQEFAQUBBQEej4C8r1h9Py5KhEqCCgIhEAgDHFUII1ST05xlPbF33333ePKyspyLrnkkjX333//ymDi6LJlyxJeeumlmSqVSvenP/1p6YgRI6iOB+lIUN0ienpntmzZYnz99deHbNmyZWRSUlL1N998szFQAtMrEEd/9rOfTSorKxv28f1n/WZglrZVOsTj82PhphPYU+HG1PHFmDA8lyeOriPiKJWq71xxdPnmQ9hVXokpw/kNYW6vnyONpiXGISE5AyBlNJUaDVYnPvhuO0fovPWSIYhX20/vWiblRzJ9MqAh1Q0Vth84hfmrD2PCiP5cqXqKadXWwxiRp8P00dmBUvOBrX/UnxK5auorrJqwgM8DuGq47yiugxVN+GbdMa5c/ayLipFk1nJETr/X07Krv6amBgXb7uRis6VPgblqiehzPRxhp8Odrwzgj8uE/Zy/ih5LaRgdArQLn1MrqN8LLPtde2cqDaxTPotukDOw96ERQ+GrIqHj0KYbUIy8lWtD/rI887QqZ9zYcciZ/12XI0gLGQlLfxa4NsmnFlhXV8ctDCjqo113SDcElCnSDVoUmDpXJhHIOKhYCaybK2+QjBrWqf+FecUvwbib4E0uhXP0HG7xhhbP0g++CWPjVnnGVOthvSC2ZYTkCVS6F9Pae6CyHe20o1+fCvuk6FSLhfJmVC6J1IblNnpO4J4FetimESpRT9e/tiVG5Z6/4o9f0FVUI5UzIRIEhGdX+lslRSLF+j4CCnFU5mNc1whsL2vntKcTR1veW48uBDa9GBqUGBBH1wx+EbY4mRVHWYU4KvNZ3aPdBb/fyxVoyoOXI29uqI1YbBvipwgyKBFFfRKU8QbPBIbM5KdS/l9gR8cqYVt/+RPUcWqoDPTRQBWnhrvCiZK/nd0hFG3ziXFfPQTthg/lgo7z0x3EUYfDwT230PMvXc+IyMht4u4hZl52MxivhOeqttdbIgH2vwTQBYmkWY8CR34A3DwpiDOhnzEdSBvNf/TxgEoH+L2Aq5rfyFqzHWjYz5Oi86YD8QV8f9YP2CuAw9/y5zop4uVOB5IGwZN7Cd8kQFzlqisFjJ4bKfdwfMZVcK1djaRf3ATTWWPABDbHe04ch/voURhGjITKFCBjsSw8JytRO+9duI8da3ekdEOGIm9pBwrYMh7XtTVUqUya5F9b4qiYPMLSEe/Cq4qNWIDRfQrn7L6vNSqj/gj0v4x7/6aN5nR8uldpVJ6D5jflwn726/zp3vQ9WI+MpDN1IpAojQza29VH3YUT4U4pAOuNsLw8LTwe2gBNg4zHQZ5TJSovbUvUd+SMYf0wb/1G0ljOovHwxmd02EcMfdRwYB3UzgYwnmawKg1YvYkjiqpttD4Z2hpMg2FxHsaSEf8UH2+Ez/6jD7wAi/MIdN4meNVxcGlT4VFbkGRv/44kPhjpLYk0Kr2X0kNBQEFAQUBBQEGgdyGg3Ox61/FSolUQkB2BMMTR4PEoA08sR/V7772X+8knn4zJz88vf/311780Go1E+OTes2fPnj14y5YtFxUUFDS89dZb6z7++OMsm82mufPOO3dpNJpALR1krlixIunFF1+crNFo3B9++OHmgKod+dlJZepnzpx5Ncuymn//+9+/y6j+2qjx1ELjbYKKkmMMg60H6vH1+lMozk/HddNKsGH3iQBxlErVZ3RQqr4/xg7NxoffboXf58a0EYlIMuuhoV3QKoYrR683p0Kl1fMJLTD4cnkZdh6owqUT8jE6X8cnvriZMrA5vVh3wIni/EzkZSW3URzNwKk6Gz79cQeMKheundQfSRahP6l5qVBew+B4nRvjh+WgrsmBymorhvdPQJy/gSeBMQw8XhafLDmAk3UOzLp4INIT9LwCqO0EV/aXyD2kmECJm/Qj78LUtFUicaRzolm4nb7hiKeyn7BnsEML0wCYc4HGA8DyP7RbMFCORWQnh5jFoVCKom37MRoNio53TECNLLrwvahMWupPN4DVWuA358Nx1jPhO4lsQQoCQlliWiixWCw9asFE5DR6fLM1NbSvonW5nuDFA6HUGa2ljE/hy0W3KBBTybedf5dnjpRR1Ojhiy+C46znoN//PnRHvkLbawstpNGnYMsdUZeh8qaNh3PkbHni72FexKh/sroE+E05HObNxa3VKEjx2zrl07CzMq57AGrrgbDt5GrQ3fcaWlyk5x76SdckWtBVLLYICAQgpdx4bHHui94V4mhfPKqdz6nHEEfFrJL2hsPTZAM2ty+32NOJoy1K1XVlwPK7uwTp3Xl34ETy+TEbS8MAYwLP4TEbRHHcrQgcyEptIbHJGUju5/dDPygLGmMBWJ8LrN8Fw64foXKcbFdOW85xW3wVXQ2M+D3/v1WbgM0vA85q7n93/m4tPI1uaBJ08Da5Q/LdNCZtCPJo6DyibsnL0C95RdZpdCVxlMiilAMhQhwpJwcEDmSdjxzOLEtvkEYgDjUoJReobL1gRAQNZ+o4QGvkiaOsl1e+DUVkVgWRbEP5ZVSwTg1d9Sc4hOqHH0Djv97jvmJIuTRQxYv1erm/neDvqI3wfcjparUoOkYFzmJna7m8jjQLpTYqljy4ctjrcGpPb2aXNnLnrYnAxrBesIwWqSY9SjN4lWan08mtP8TK9Pv/Bd2RL2PlvrVfBrBObV9Nja2dJ08pbRFl6kNNVOzx7xqQAqMQKdyQygugxKUCBuEnfZfMi6rEpcDnPApH1VdRhWbe+QNHYOwrJkWFVe1ogHHvCtFTt464FFBL39Rg2rMMTLOdUxBltTqorZEpWG8qfAQF1V9hU9FjImMO/4I2dfutcKstaDQVI71xA6eCnGSTSBCNkKAabhIKcTQcQsrvFQQUBBQEFAT6AgIKcbQvHEVlDgoCUSAQgjiaOmLEiK15eXmtanTk5OSka7Va3fjx4xsyMzObH3zwwfEVFRWmoqKin26//fb9er3e/7///S9r8eLFoxITEzNmzpy5a9KkSbVz584dVVFRkTB06NB9pFA6aNAgZ1VVVf4HH3xQvGvXrv7Dhg07/Morr9B2YMpYkcLpzhdffDH/ww8/vKSgoKD8vffeuy112+xhPk08Kgr/iNy9cznSZb3Ng/cWH4dKo8UvLhyBQxX1WLjuQEBxtCPiaD7OG5WPb1ftw+6DlTCqPdBqVJyaJ5czIxFQYwL6Z6fgrCHZ0Gs1OHiiHt+s2gsV/Jg4yILifvEcwbSqwYUNe6tR0QiMG56HCSX5p4mjJfmYWprBJZ1/WLMPu/cfQW66CROGpHFl790ePw5UWrH+gB0qtRZXnTcEOw6cQtmhamSnGjC+MA4pCXHw+vzYd7wJy7dVIjVBj+smF0JLKAWIo35jP9gnvhXy6JsXXwuGytqHK12j1sF6QWhiimH7C9BUrev07OpuAkkUp36v69qi3FK3C1h+T7v4lWMR2SEVQxwVPFN5rKKjleioT1eWrNfv48tEVWfOQPKeP8Ng3Rky6RkZKq17NTY2cooCdE0jJQhSIaWFFDonI7aaeWBUWrDJt0Tsoi907KiUGT2gj0/lSaLCAkQwcbSlBOjW19qXk4sCGE/2dLiG3BXWAy2mEXmv/5bbw7YVGvgSBvILpEFmm/wv0f17W0PzkuslbeQIvoabl/8SjKeJm7LwfcsCQnASlPt3jLKiHQEe2LTSHceDFnJtNhun+tNRidHuiKuvjykQ1RXVyL5+pOWfn3DukII5bThQrO8j0GOIo30Fao8XWLWx3Wx6OnGU3hU4wpXHCnwjTW0r0kO3M+83qEyeFGn3sP0U4mhYiPpEg1Dv+akPXA51igWqZBPUiSaoE4xQmePAGHRQ6TSAigHr81MpI/hdHvjtzfC73IDTDb/bB/j9MIwtaoWPeft3YKjaUCwtbRRgyuJHsFcCo+7j/r9yzoNo/M8/oTGoYd0bpC7ZQSwFdw/FsXn7W5FHvZnnwjn8/pA9LI8HxpRpbu5zf4vmi5+UyVt7N5TnoGcU+klGm9ICwgYxGzNax5bFVHFGWjn0dmOG5+9EG2bI/rRx0nZe65LnnQ0kJV8XLuBY5us21Tnh8UtTGqV4Q91bxBIH1wx6ETaDzCrbQSBmmuNQmGCAKbBRs6veBcXOP9zxDvd7X/IIOEY/FbpZLU9YjtgiJI0K4xm2PgtNzaaIhxfdkUje7YigwaTQFJ4wylXLC2+u2mXwWLe3NNSah3LXKo99b/jOACxbvhbVrjc1kkIcpXmpnE0gYmc4s468jKuWKNb0J3ZBV30Qfio33yxBsTrMADZDHtYMel5UGKSRQ/z/gNA012dM+dNItJXDp46DXZ+FBEe5KF/d0UghjnYH6sqYCgIKAgoCCgJdjYBCHO1qxJXxFAR6GALBxNFrrrnmisbGxlSDwdBuZS81NTVBq9WqL7zwwr133XXX4TVr1sS/8sorwysqKlxarbaZEgh+v1/HMIz36quvrn/ggQe4+qyLFy9O+sc//lFqtVqZxsbGWo1G401NTY33eDzatLS0xtmzZ28eMGAAsWM4SiSAXT/72c/O3bt377BLLrlk+UsvvVTmX/aHbSpadKByL6QEyqjAQo3/rqnC0Wonzi3N5wiSyzYdxMTh2ZhUkt5OcXTl9gqupP25I3OxbNMh1NQ1wqx1w+fzw0Mfr58jdNY6VHC6/Rg7NAdTxxZyR2vbvpNYs+MwWI8dOg2vTkrpICJRjRhcgNFD8jgiFZE/v19/DKOH5HDEUTIiOfy4citO1Dg4gqpOq2qp9qMzxGPK2GJkpVlgd7o54mtFdSO0rAM6jZp7mWp2+zmi6oVjctAvxcArnlKC2X6inQoclSuynf9RuzOsswU8vykb9rPfDHlWmpfeCMZHZXY6NoWs2LV/0KSuxhmVqqeS9QHzZJ0P17D2ZNKuja73jnZwYCH8TeEXTcLNMNJEdM2TjyH16efCuW/5vWHHy9CcWgWoNDg66u/c9Sdnw63wGzJgP6fj8nOiB+ikoaBwTE2IREqfiFT/AolYRt8frPkCOULrlT46U6VQM4AvaO1BwzAYk2Lg7ispKSnccceqh3nlGJnMbymAffyror1R6fqsTb+BKsy9ghyeafcLy+Jr+Xu2yEW5YHza3rdJlVRlPy7iuIgcTISnjpqwWjNsk+UtQSkmHFI/JoXl3rCYK2Y+vamNQFRXyH+96aj1jFgV4mjPOA5dGcUZSxyN1e232R3y8DWb00Ud1vKs63EiqTWZMrgcsCgnQY0SdGoMiRdHHmh5b/3uOsBVJ3Uoye2359+NU0kTJPcT20EhjopFqne3Y0/8HZ6KerBON1i3B6y3PelTjhlaqBStUM1IDodtfRBp9OznAHVAmZ8279XvA7LPg23FMuy/5EJJo1qGJ2LA7BH8e41GD+sF/+6wv/npIjBu+TaLeMbeDNdVf5YUb6jGlLOmDWhud+vrKuV1qboKbYql55beYPLeazu4gQV9bSu9DKygTur3gfH7wGq0YHxeEAlainlyL4Vr0B2iuxzITJFY+D20a5pO8cnIVPXCBVvW1IxGIomLNFobIPOzLOK1agylymIBM627DyrrIZGegMUj3odfpRXdXmxDg0aNCdkp0KgYbn3Fq0ng3sVjVZ4+OC7TyjuhcvGqyLG0sPmpSMmjjA5Ivinq0C2LZvDrYGGtg7/hdiqhAcVQQTmUfup5Jdmw5nUAzlrAVQM4a/g1N+5nDa88nH8hkHcRWNYL56mv4XMdB5FG41Knca6d1d/Ba9/f6TCm3YtlJTSGnVMXNrCWXhlW1yU4nHAEWmfheGjrjsJZMFbULCwd65YgAAAgAElEQVRb58OvN0PlorVV+a3JWMCdqusGPSvKObf1PXDaTtzzEEwuoUClqO7d0kghjXYL7MqgCgIKAgoCCgLdgIBCHO0G0JUhFQR6EgICcdTj8WiefPLJ4vr6+pCZsuzs7FSdTqeZNGlS1cSJE0kGy3/s2DH/G2+8YSgvL8/wer3qpKQk61VXXXVgxowZ5EPIXLCVlZWajz76KGvt2rUql8ulLS4ujjvrrLMqZsyYcdJkMlF2JTnQ3u/xeHY/9dRTRbW1tcYbb7zx4KRJk5qw+FfbucrtVOKGiKO0o45R4WiDBicbPUiKN0Gn1eBUrZUjV+ak6FsRRyvr3The40BakhkNNhcWrz+AC0qz+NLzQebzs9hz0o+vVx9Cdlo8bryohCtjTwnduoYm7D94FKfq+QRoRpIRhZkWpGVk8clYRoWKmiYcr/UhI8WM/JTArj/WB5+9GkerbCivaILN6YFeq0ZBpgUF/fMQFyfAzcDn9+HgsVocPnYMdqeXU0PNTzehICsepjh1gIDiBwgHewX/0sm9aalakgnuwuvRXHhDyFPMsoQvZ2Sdzpdi4XbxqjSwTvksdHv6fRjzpo6Fs/TRcM2U38uAgF6vP12S9+CXwLbWhF+/MRv2iaFJwDIMf0a4OJCbCb/HA11+PvRnjYX9uwVgnZ2Tp4OBsVx9DTLeeVcSViEVFFQqaNLToR04GIbRZyF59um/MU5dwu/j/v4p0VlTU8Mp+qSUvQjH6LmSxo6mMZWnooUX+ikokdJCNMUSVom0aSHgCZDg6BKW2rpEdzRx9aa+UkqZCQqkpIZCJfQKCgo40i676A4wEhYWwuHDqvWwdbIQGKo/LSBYNj0KveNgh+5JbdQx9sVww/fZ3+v3vwd14wEwntMEdZXteEvymFXpYAsqS99VKhuRAO43ZsE+8e1IukruIxAVSQGI/k3qP3QvVKxrERCIo3S9p/KEiikIiEVAOXfEItV32slLZulFuMSKOBolBHKXb5dCHDWbzdyzKn66D6g5rT4V5ZQ67L6t/72oShS3gB5JDApxNBLUelcfpu4DsNGqOIqcMpE4WkluiewnutmUvwMJhaj94H3oBxTDPPGcVl13DiyA54Q0ooa2oAD5a9orIIeKyfQaT1hXVUevHOYtuRLO6/8meuptG9KzK33oXYKqFgibWoR2Wq38pLuIgxXZUfZ3xTBVLGwlF4HVtH8HUzsbYdyzvMOobaOu4H5H+SKOLA3Am1IK56g5ImfKN5NLdVSdlIyCss7Ja5ICC2q8ptrBVTELawwwIYWvLNPWTGv+AJWdCrKJt+39/4BTiePFdxDZclRmIlINeu7YUd6vq008abKTyDopzNI2/9KhlwjJoy7TL0DXFsJOqN5EY1AuQ6yisWXp9YAvxAaidiqhwQqhQWXkRamEsqcJoQIZVCCGciTRAFnUE0ahMv0sfrOCSgOPdSd8zSdbSKMCts6qb+DtJGdo3LMCamdDV59qXTKes2gCvPHiNn2JURy1Db8QrFZ6BTBT2dKYkUft+n5YPUTaJo/pW6MnWHfFAVRIo12BsjKGgoCCgIKAgkBPQUDMK01PiVWJQ0FAQSAGCLAsSzWT6G2D2IedXROo3pAmqB0tjzQDoLqzQj9OiBOA0JYiFr4jgmhVYAokxyl8TyqjKQHf5GdHmzj8WDRrB6/aJSiOEnGU6sqnAJo4nkzKbcJkeVIllXKnl1syrg0ROzVcu+/XlGPdzmO4fGJ/jM7TgWGCd28y2F8NfL6iHEXZSZhx/hCoaHctjU0+m+kFNmiqFI8+kS/ZISQkdAFFSNpxyYXk5XdhUoyt4KW+SdxLdYtxofgAV33QkWYDCWX6GcDA7wHalPvlxwL8hnTYz408qRp8iolJRrrzrkTzwDOT9BWDP8dOXbYkuH3NwPI/AI0H2rX3m/Nhn/CXrg6tT49Xdd89aPqkvZJvR5OWojp6sCgffru0JOyQl8Ygrp8R3oyJcJY8yBFHqWQzLYJ0p9XV1XGLMYJRPMnJtCegvTEN/wHrC0o8RlnGqTvnHenY62ocorQDyD/dXgZp3Jw6iqASVVjIK2KTCqNl8TXthAjYuBQwzXQf5Dc/iDYiJE/lNxdItYaGBuRubH0/UAjtnaNoXjELjLsBfnN/2Cf8X0vjiIk3XVC13pc4BI4xf5J6ekhqTwTFxsZG7ppCyrq0wCIQ0CQ5UhrLggBtCKDjQItepHjcm626mlevSUtL683T6DWxK8TRXnOoZAs04vuXbBF0k6MeShxdMmIefCr5NlxIIY4K9w5seRU4/G3MD8yWggdQkzAqZuMoxNGYQdtjHLO1H4NBaJVfuYO0bJkvUkkugpEpP3nlAq5j+WUXw7psCVJ+OQuZjzyOxm+/QfUbf0HzIfGKhkIElutuQMbrb0UQEN8l0hL23uIL4PzlJ5LHpcoYgrooEbjomkTKor3dxORp5Z5jR8RRYRzG0wzzzh/gGHA2VwbZvHsxrKVX8Hl7ykg4GkF1u3zGBMTt3gDXpL9KDlEu8qiUfJ2UINfVOkRzwWmZYVwI8mikx3Zh6cdSQg3btjDRhKIkM9eONi13hcpo26DMS28AQ7nvaC34+Yzlicv++EI0D7hFvOcIyKPV/stb/FMOj/KjVDmFSOydVVChd276UHtt+cdgaC2J1rU4ldAAKVSSSmiwOmiQSqhACCVyKLfWFuUtadCNwNDb2pNGy/4FkPJpES9M4jz1FbzOI+2wN29bwCkZ91VrpdosYpIaazUM5WvatWzOGQ5PWqHoXHK7v6sY48wyDBaNFLd+MnX7rVDR+mZPNgZgrlms8Gd68jFSYlMQUBBQEFAQkB0B5cYnO6SKQwWB3oUAy7LEPiHpzXDE0cxAOXlqJ0hc0lv8qcCMhddMei0X2tKvBIIo/aS21I622QnfUxtiF1EGLyRx1L/kt7tVXjtPfqHyOIFy9YhLDqh9khpnwB1H8vTw5TLoK444SsROvt/+Y3X4+qe9UMGHYTlxnKInKXt6fSxONTix81gz123amAIMzCM+K0Ua8NkcTOgMqH0ScVRFxFQK3Q9oiTjKAO4mfjZ+Px8LRxxtY/SyH/y9MIdQ45Bv+j1HHvUBDgH2YJ8MvGlj4BwZvQJo3M7/g/bkCtEnc9gSL6I9KQ07Q6BlAa5hP7D0tyGbKsdCvnNIanJaahK6+olH0fgPaUTv4kdHwjw0gVMbJXIVlY7vaQQYWqQhFUoySoomJCS0Pii175/OSjJ6IPlG+Q5aL/AkRWmUpkO3kkLWzi10CYqLQhk9Io6SGTY/BU3dNlinfc6pSbcqey5CPToYtmivIRRT1obbwfjd8MZloH7MX8Kr0PaC49aVIUa6aNQVMXozJ8E5/L6YDUULU7W1tdy1g8rc0sKJYt2LgKAaR4vvwrW9eyOKfHSBOErK2C1llCN3p/QMg0BfIh0rB1scAgpxVBxOXdGqPOs6HMq4StahpBBHWzY97v8M2CntfSeSoDcXzUatpSSSrqL6KMRRUTD17kYRkIMinbBl2wK+ikgsLGUYcN5rLZ6dO3eg7pOPUf3ma2CDNnpKGlqjwYDjoXKQkrxwjY1vXwx1BakQiyjBzAK+/DE4WjEK/qbGwMeKfv/5X8iB6TmVKnRQnoSIV/S8R5tY+ooZtv4JmpoNXT6dcMRRCojK1rNqDZhmO5fnVnmc8JnabyRmoQKT8kvJc5Cam+toAG1+PvLXbZY8fmcd1tTYwXSqw9G6N5358RoVhiWeVgw0rbwDKlo7iMBWDn0NTl1qBD3bd0kx6DA6ky9f3p3vfualN4Hx8RXfZDGRG6SDN8RzedamRYD7mKgy4/qkczjipJ+W2BJOE0cpfsqREoGU8nm0OZY2xhKhnb4TPuLnGaQS2qpsvFBKXqRKqPgBw7cMEEepHL3GVMy3J9Long/5f5feCxRczq1nOU59xZWyFyym98Pwkce8hWPwZPgMbXLiYUZlfB7uOsqq1KB/EzkfXjf85tDiDFImYdy7AmpH7JRd/YwGfkaLpSM6r8Y2Zv/TSLLvlRJ6l7f1m3Ia1Bf9i78gKqYgoCCgIKAgoCBwhiCgEEfPkAOtTFNBoCMEWJbNDaM0KnQlFVGy4OsG5TsqQ/imtgKRNHjfotBW8CV0Jdkfwe+2tv48yx86qHUeOy2nJ9R/IeIox2ENMo58SVqoguJoMqDStiiO8uTRemw/UAVbUwOcbh9XeoVK0pviNEhMSsaIwjTkZFhaEzXppU3wGTweFwOpkga+JCIpmTvoJYzKfYSylr5tJEpCjUP9hbnRv528YlJbi5bwI/gzL58JxhNQTQ0dfetvW44yA1718rRympjuShvxCLQQHeZfAXjbl4xltWbYJgeSM+LdKi07QODQWSPgP3FCzLIGVPEJKNzXcbnu4CGOTBwLz0FxbYV+RQ8OR/zIZL5MfUAVkhRHKenYEwkwQtKVEqGtdtUHL8rp+gOWC86Y82+/tRm1zdIWCYUy9QJIdLwJz+CyYUQcdY7mS75RWS8ikAomlYQo132k9bgMXIkj4Bj5GJcgVyw8AsaNj0DdsCd8wy5u4c6/Bs3FM2M2KhGPadE3NVWexa+YBXoGORaIo6Q2SqqjvdkU4qj4o0cq0omJgfca8d1atRTOnb6gVhshBGdcNyKOsmoTbOd/yG1kOWOsByqOrhn8AmxxlOqRz6QQR4XnVZxcA6x5Qr4gOvC0ccDjqDcPidk4CnE0ZtD2HMddSBw17/gBjFcGNb2O0DP1A/Iu5D9GvjzurkGFcB8/TdaRCrzUTbLh/JdnpYD2hzEqhtvnDxXLVXyivfXNTZ2TShNuvQ1pL/AlcWnTGZWD7ovqosEYSs7RhjsAEn4vhjgquFPbauEzB0QYOhjDabwBwkZYsWEc6J8NVqbKB3Key+XWZtRIzO9MSG1PZo72mWn9wKfQaBwgFs4O22lUDCbnpUHFMFylia5899tR74TbD3hZFlO2zYSKRDNkMlath+2Cf3fqjXKrlGNrtzG/7iOA7fwdWGseypVmJzVNUtVEyixu4zfl7SRVh/I6+Kp1Qtn4lp9BZeMFlVCZsJHFDYm2XPwxv/ZGFkwaFQYY/QCQfzFYv5vDyLj2bxy5XG2vkyWEnupEyvWT5hCt+Gs4HCxbvg7XRJbfs4wKi0aGXpuasn0W1FTZsacafxAWMDMWt2aA99R4lbgUBBQEFAQUBBQEZERAIY7KCKbiSkFAQSA2CDgW3+c1NG6LrA6zIY0vBx8oVc8pg9KuPZaBy+2F1enh+JgaNQNTnBZxOhomqCy8oPBJKqYdkDX5sh4iL6cxXFSSi+wjHEXjlrlQ17bj8Uo+yH5DJrzpE9BcLH1XueTBzoAOwiI8Vj0EVIXeKc/GpcJ27j/OADS6ZopiktRSks8HcjPBRkC+Gf7GBGiTSCAaLYqSVOqIFkqI3NFTCXkCUYfi5lTe3P8NHDgWSLmtaw5iDxllMyXDfSzoP7GqFG2Jo4KCEy2SUemwcCZ1EUKOe4ll0dUd7Elh4EwogbP08R57vobDs6t+z6m2cc8jXTViR+O0Tl3LcX60HYnIorTYSyQTWqCi6wTd6xTrGQgIGxPofkMKTr3Z6H7U01S6eyKewn07Wqz6klptTzxOPS0mukakr74J1qn85hXjxkehbijraWHGJp4YvuNHEvD6gU/Dp4qDLS47ku4d9pFCHCXCBEcMsh0HFt4qaxyhnG0onosGQeVK5tHo8J4dgugj8zCKu1gjUPcvvoJPDzDT7iVQNdtiF0laKUDkUXMOkHMBYEjD4dt+ifpP/5+kMYMvbcap09Hv486JV+ScyFdkYjaBRaoiabrkUqT87Z/cuzAR2wR1UVI676sm9Z1eThykEp86H5tBo+aa9lVpRAR8aEgxfPVRkMxUasSddRZy5n8nYjRxTaiaDOV1KL8jxlL0ahRb9K2aWhZfG/W1Sc5y9YNTLMiNN3KkbDH5JjHz7qzNPqsbtS5vu2WV6VtvitZ1S/9wxFGq5CS859LzS1JSkMigbRXQvK/DWNT6LBizfn56LL8bDFWma2WkEhqKENqNKqGyoRtwVHwdMPxOoOwDYM8Hob2PeRTInQK4rcDqh4H6jnGVO7zu8GcbOh2s3tAdQ3c6pqlsCVSuGD6DALAZ8rBm0PMh45i45yGYXCd6HC5CQMwMpTx9jz04SmAKAgoCCgIKAjFHQCTTKeZxKAMoCCgIKAh0iAD7+VRxGZhQHog4StvXVdwWdp7g2VIePtQlMDAURxgNKg1PO107Io5KOXaBivb8FkIJhNNQYzBq+M05UNlPAH5vq9LEUkLqrK2cyUkqWXx00DPKgn2UB4dKbXE7lne/B+z9uBNvTCvVwSiHPWO7H7/0Qrg2b+p0/prsbPTfROXWxFmkCySjPjyvRZuZ1SWCcTeAVcfhcMkbXAm2nlyGjUhhjY2NHEBpqm9OA5UySxxofaAVJaKJVEGLW6RkQJ9K6OGCCj4wSNZruCWHBrcfviCFaZNGjZLE04sLwjVA8BcOms6u48EkwLjdb0BdvxsqVxWsU0OX/ws3lvD7sPcOFjgx/l9cqS7FQiNgXnEbGHd998LDAEdG/ZMrp1a47U4ullgQR8lvO4K5xdK9c1dGb0FAII7SwiEtICp2ZiBAhO5o1cwF4iipCAtKYGcGemfmLGnRXaVStSKDUFldte0gmI4qcPQVqHoQcZRIo43GopggK4U4SgG0XEO+vDBqUky4Ca0b+AyajIXhmkn/PQtkGrXob1IU86WD17N6sE0/gvGIJCrEWPLLuG8V1PYOKhNFCxuRRs99uZUX+5rVqHrzNTR8+UXE3ukyp83MRP+tuzr1UVtbyz0vhtt8EmlOhAbXjhoN4wefcIp+dJ2hn33ZqKJId+4mlJc4CtSwV3DHjJ4TIzl2nZ074W7HVA2nqDKykvCdnWNEIA1ptAYRlNsJSRyVSaF98Yj34aeKa1EYhTsuKxnxem3MiaPrax1I1WtQ5Qq9MfHc3ffi/7P3HeBtFOn776pZtiW5JnF67z0hPdQQ4OgJvV0I9cdxwNGPEkJvBwdH/XNwlOPuaEc/WkgjvZDeeyXVXbLVtf/n2/Xakqyyu1rJkjzzPI4ca+abb97ZMuWd98v1RI62prSJ8YijNO+hA6xSavb8iqBIzenMsHS5CX73Uehz2gG7vwF6nN/kGvX7vu+BvT8A1dtCo8gpbUCm5O/3++ikUakNY2YCHU4UibRLHwRqlEXialEoVIwNHIPOAG80t6jbkSpPuvK5UCmHn4f9K6T68VvvRb7rUNrhITnESKNp2zXMMYYAQ4AhwBBIEQKMOJoioFk1DAGGgDoE+C9OT0xuSyCO0qNOiIHU9Ls4fwlSRJMIo/Q3+p2qbSCOooFEqgVxNBwGYdIpPYrV8WN5A4UDDJ2IqUM7tJR17qUAKa1qmHYP/Ts6H/sY5LO7b+tSGtQKxkbF0ZVPAQfnxTXrLx6C+hGPNcsXHs46rqFWmGH3wL7gHXbw7vhh5OQqjh697Q+wf/aJKjSHvjsROpNOLMvpGsl9pOqR7sRRqcFEmjTWEuGZiPPAcf+5cTeVVIGVRoVo40xSVBS6juOEH0qkEhuNPLm5xgU/z4WQRqmMUgW33DVPwFC+KoIydvLI5Za5l4GTEXrot9GMPBrtUs1beT/0NS2owMBx2D/iH4LaBhEG6+vrBfLogRPeSzh8daQ2S8RRujfkKBSl0S2e9a5IxB96jrHEEFCCgPS+SnWoSyU+srzaIEBjHSILxVLAFw6VNDI66DBnYtP82J7Ho45o0+5GKymuLpb3q3vejwrrEI0bKJpTTRydfR1g358UnySjy/o+DXtu1yTUwWNsafaqGCYBsLQ1GZE4aiwDvEebSHl06FxfAASc4k+SUu7elTBUHU6O9dPeAgp6ouKf78O9ezfc27ei+uuvFNcV87Gm06HXoeiErngK77t7d0fAXqvYJ6mArmtXdFm8QhXpUHWlLVjQOqfh/dlCPtiHni1G8tIo8cbuqPYPFQ4nhhNI5SrWJkI8ppUYQ89e6Lp4uSYtikoabbBOoelXlNfDatShf0EogUzLdfeNXW+BxXUAO9pfobpdg9oUoL3FLBxypshGWqa9dV6Uu31CKHo5Aq19fvsXuh7XSh029tqXtBZBIg20Rtfs8FzF+8J7QmewIeCrhSG/D8zFJ4LTB40PFtwBdD8fMOQCq54TofPGjxCkJcaqbdEDn5aa1W1LKa923BNA2Tig/giw+AHAcUC5jXQqoTcD1k6ApbOo9G3pDK+Jh6dmJQKmPJWeqmCpKqzJuu47IOBXWEp+doqzNTuMOHrq+htgSOL4Kqp38eZqNDWdwpRG5fcuy8kQYAgwBBgC2YoAI45ma8+ydjEEsgAB/ovTRGZRIomIowmnhtlFMoijkm+N80GVE0NOD/skKfxzwg0WDOStfhT6ysRD1Qd7Q8TRHuv/D/6Cfqg/4SltHG1lVhoXsH64DJCr3kOH3PV5cJzyb1jmXwXOVy8sCNknq1ecaA2wK1mMLrzuBpQ+3bA4GAccOSqmkUwMeHE0cto1LTRLyn+0UU+hINNZcTS4PbQoW6hbAROO4Th/nkBME1R0szDV1taClNa0VENREza68b4PwzhZ6pH5y/4EnWNf3B7dP/Ld0DBgcUukd4a8VQ+jfuSTmjkZV7k1rCZeZ5JF2JXjYKRrg9TkiPxdUFAghJXXOtGzgWybTOGh3bSuidmTiwCpB0phPxlxVC5qLJ+EgJr3FUMvMxGg8Q4poRcXFytqQM6u/wiRM8D7hI1LjqJ80O/0Sf8HfQb9X/i+6Sfg80AvbHTTQU+xDBCAzkWhbFOokBxvM1IRKoln/rXXQ6iyDEjcUJgFpcTRxgOPy2YChxdr7k+wwSV9n0NdbifN6yDCD0vZgUAz4misyBeV/xSfKUlKOQc2gDfmIOfw1sRqoMOIRhvgqRGJff2vBfpcjvo1q7Ft4tjEbMso3bSMyaFXmIojjetpHFlSUhJi6dBFF6J+8UIZ1qNn0ZeUovumbXFtkA80Z8nkKBfWn6ckvCweE6jgqFhRMtqHnRfhEGpc+KNn0FmBoouFeSWRE2n8QGQ9emfQfDOeWi0Zltbq1L5+OYMBPQ8SaVx9IsXMQAPRLiRcfZBTOToOw4ujh6pWOt+P5+2WztfhYMmkeNmifl9oNmJYu0IYdTrh8Gii0Sa21rpR7VH/LB22+wVYXAcblUer8vujqG6Lovbx+lw4Tv1P1DJ0zVE7w59VIQVqvoPekIO8sikIeKuhMxaKX9fsEoj6cFUBs64GjPkicbBcfkQqRY3ROrPaGyhRP+jdNf4ZoO0JgP0AsOQBkUSazomwyi9rIIiGkkSR1zai5776PXBVzgfvS88DuPlb5kHnSq5vfl0O5g55V8Bn6J6/4WjhGAze92ra9TRTGk27LmEOMQQYAgwBhkALIZAgI6uFvGbVMgQYAq0CgYTVRhtRUknGbEmUFRJJA5auqBv7sqYe00nvzpvug8GrYajchnbxRgscJ3+oqb+twRgtpprNZqB2LzDnhoSb7Gs7Bs4hf07YTrYa2FVWIvvANSmOlj/6CLx7dsG7fz98R46A0+kibmgoIaQGY9t7xjBY+jaF9paIXZWVlQLxkghXmZCk0/y0IVBdXS1sGEin+rOFQErqjPRD6om0AaIlyU6t+l8k8miyiKPB1yEpcFhcv8FjsMKrtwibTkZfLfJcR5HvO47OvSZnwmUry0frnIsE8gpvKoLjJHFxVE2y/DJNUBXmPNXyi9MBgZxSwOsA528KsybfQFPOaNeFpChH96lSclA8P2hjyul0MrXReECl+HsivdPBBEqMOJpi8LOgOkYczYJOlNkEGtvReEd6XsgslrRs+Ytugs6lTXhTWU621MZ7BOfW9LgX5bZhstxWmkkpcZQOtQlj+41vAzvURVyQ6+Pi/i+gPqe93Oyy8zHiqGyo0j6jIuJohLDEWjcwd9dyGGoTIK6VDAaG3Q7klgKbPxAIo8LvAHaccRocixdp7XJce4agUPbRVEfVroUEV86Zzei597e4/tABW5q/yCEixjXWQhm0JhaqaYbWoeoFJmzJtY2uSARSUiAlpUs6RBhrbevYPXei9l//VNOUxjL02u59pCIhG/GURmn5e0yMwwe5ax6HoWJNQj6EF1444G9wmcTngNp0Upc2yNHrBEIvzc/Vpnj4yLU7cfNd0Adc0Ac8qMspg825R25RIZ+37GS4Bv0pahma4zZTGA3LTXNiI47CkNut4Rse2PAWsFNbAQ9FDaPMGbjd1dhGfQ4w/mmgdCiw/+cmlVbFIGhcQCD/NiiHWiUFUSKKdgLI50iJDrmRaiqRYB0Hxd8H3giYi8EHXHBVzIOvbocCR1MzsbCu/VaMtpjkVJvXA7b63UmuRb15RhpVjx0ryRBgCDAEGALZhwAjjmZfn7IWMQSyBgHfNxfwep+2oVESAkeYt7XkrDx+3bypEL6S4XANvF1RU2kxkielAr8TMFrAeaqSH6KEA3xtxsI55H5FvrbmzLQZSwtW2P0N4K4EavcBhxJQa9AZYT/t09YMaUjbD5x6Ijx7djduQmixqREphP2uzmXgvV6hbiEikNEE3uuJ2Q9db+6L4hPbiXk4wD6pSS2WCIpEuqIT8qTqke4pfBMpXGmCFEEyoR0SzrQZRW0gZVH6pM0OSnS/Skp9WvVJIup/AqmRlGj8HnGBmUv+/b/T7hHCkclOHCdEyDJwQK5Bh/427VUtZfuiIqN5099gPDw/4n1q3vwqXANui2s1b/VM6CtjK1S487rBm9MOlqoVIfHE/AV9UD/qOVgWXgfOre7QB40hnMMfiepnsjZgyS4RrIl4xFL6ICAdWElGuML0aSXzJFkISJuwWigWJctHZjdxBOiwIT0j0mkcall0IzhXeeKNk2tB9v5u8BJscjZq5w/+O7zBoVPltkFGPqXEUTrwSO8R7PsRWP2CjBrUZ1nU/yU4c+g3914AACAASURBVCIrPqm1queAUSVMcVQtfulWTglxlKt8H9Dlg/cnbz0yd+dSGOwqCe5EEh3Y/CBx3fJlqP7qSxx75aUWg5+ebNYpU6F//OlmhE0t1leEhnHNFU6DG0zjDlojEbNyGX0wzTrvMnH+nqwUf5kZ2hNHAURQ/KW1FDpYTCke2VeLaynSWp1cmOWscxSZ9OgbYz3DOnuq5rHBfxn0BjyGxA6UDyi1oaM1N6Fw9VqRRiP1x4QtdyPPLU+d0lc6Cs5hD0btVulgZDhxlNbxpIPgNJZpPOBOoecX3S2q4ZOgA0vKEQh+5pSNAcY9BRxbDSy+T7mtREpYOjaGlRdIoRJJ1Byqkh1SBUUiFIihB0NJonWHm3uSUyQe7uhwovCdp3Yt3JULEvFY87L5W+ZD56rV3G4kg6t73I+B+99Cjk/B4fike8aBmzqb8WOSjjOrgCHAEGAIMAQyCQH2Ysyk3mK+MgRaKQL+r8/jdX5x0a8xEYEzBafiMhpynsKTm+Av7A/niEebNSVkQ03GYmFSsGDh0hXB2qg4KpVyVwNzbwKEcIwqEsNfAG1Xt47gXaJCn6Q8cPS2P8D+mTbKOIY2bRGw18Jy4VS0fVkMybJ31DB0W7lW+P3orf8H++efxezA/s+eAHOnpo3LcEVAIl0RqThTVEcjNZaIlxSqjIiYRCCjxdp0UiAlv8hHUl4gNQz6kUJ30YYU+UrqGEQYTRbxlewTNplC4hI2DOhdLRy6UJ4yUeXJOvvCBumH5goQvuJhCFi7wd17WlQw5JA+60vGwT+8aWFdUFZzH4ev7QQ4B98j2M5fcit09YcUge4rGQnn8IdjlqF7gEISFxUViQcZNEikmkz3UmlpYuooGrjCTIQhQM8beu5kyjOHdWB6IcCIo/L7gw7V0DOVnq1appqaGmHcEjP8psoKJQV5qXg8kofKalQVsyy6Hpza+ZGaGmUTR9UYV17m52H/Vl5IRgmlxFFp3IqKTcCCO2TUoD7LwgGvwGWKsdmvwrTVqMPAArOKkqyIXAToOZKuxD6+6lNwgTq5TVGcL2/7IujrVKzj2LoBk94R6jv28ouoX7sG7R95HFX//QSHH5up2I9kF7Ccex7K3nkfOzu1A3wKDhTGcUwO6S+a6mmy26y1/bxVj0BftUFrs6I9GWvBWhNHOU4Pvvj3EdsjjS1oPSXW2EUL4ig5EO06ovlprAgbKyqcCMTZk8jV6+DyByKqjuauexqGYytF/DVIpDTqM1jg0yX2ziqzmDG4jUg8JbVRGkOqScvK6dmpUePCHFBCHKWisaLsRHpGBB/Whs8JGMToG8IhmO0fAY74asdqMGuVZQp7A6e+qVlUtWYYmmyiemi4cij9n9NHhJwPeBHwVSHgrQbvFT8D3iqYN38LnV2FSnjvS4BBNwt1+d1H4a6cB7/7WNTuTuV2Z6oUR9P12mZKo+naM8wvhgBDgCHAEGhJBJIzgm/JFrG6GQIMgaxEwP/TtQ5d3YH8xsZJmzM00eP98OW04cHpAwbXkcgzP61QSbNNIcXN4nQI5HdB3diXkIzTzYr9ibOIo8ZetpehkH+UaDGLNllweDGwTOUGgT4H9lM/znbI4rYvPCS9sUcPIUy0d9fOuGXVZDBOPAld/9ukGCqHODr03YnQmUQ1Ub+tN+pHPx9SNREDiNhTWFioxqW0KuNyuYTT/UTMlAiZRF4iQqZwzac40YI5+UT+SPcekTukH9oUT1WSlJuIZEdKKumefm3YUAmocJT6ekxJwyK9ivItVUSuylmsDYy8lfdDX7M9ShM42E//Qlbz8lbcB32tvJBYsfwJr4zU5ShpQfSsqqoSNqTSiXAkC9xWkinTnjmtpFsyppkScVRS88kYx1PsKB2aobEG3W/xQmUqdY2esTR+0eJ5Ha1uIldQHen0HLcsmA7Ok0JFmzRcI9jaaRpqLH1Ra+6q9LKJml8pcbSRfOGuAb6/SDM/IhlaMOh1uA3azoPyDDoMKUyMhJPURmewcRpL0nOpNRNH87fMg85lV96LFCr3/O8QcLmwrsQmlqeoIwE1My7l1adLCTnEUVojSeeDtXT4V+7BDuvcS0SVwxZIWhNHSc0XRZdGbEnwoRSKREFrQJHSjrKShGmJEmeWy81Fzz0HQ6qRnlHR4FaqqBl+IJaifmmVFgx4FW5TsSxz+UYDOtlITRTYXhn6/AkmjSYapn5DtQt1vuQ8k5QQR3mdCY7TogsCRCIINxNsOLwE2PYRULVFFsZxM6XhmDGuz8nKYC4Gfvcp4KkBvlM5TqQ1YiG0fHh4+c5ATnT1Xd5bDb+vppEY2kgW9UV+L1vW/whOrfpz8QBg2B1AQU8BSXflL/DUrmuOqgwiv5ZdYdn4EzivW0uTGWOLkUYzpquYowwBhgBDgCGQYgRSv/ue4gay6hgCDIHsQoD/YpIQ081nbgePuTP8JzyE/BV3w83nIm/yK8IzTcqTlJaneBKXlDY0Gk2DxjDiououDjkFvfHvwA7lIeeVEIVUO5rmBY/edB3s33zdzEvOaGwMJ5+MJljOORdl//hAML2rS3vwnvjhx7rc2AeFo0ux4cYlMI8bj45fftvoGhED6JpI540RNTgSkUJS+SRiLKl60gaCLLJmxXsRQ6DJ9YPIq1Q/1Uv1Ub3JUhKV6xMRxwmDRBfy5danRb5lx+tViU1k8ma9dc4UUb44ZhLfwZGew5ZfrgbnpdCYkadqSp/d1jkXAXzkjRveVAjHSe/Fc7bZ91pt9NOmHN1XsRRdFDvHCmiGAG3WEkmeSGFSyE/NjDNDWY1A8DiVEUdbrquJlEKHTZJJ6qSDLDReSiY5VSmClgXXgqNNaK3SirUAqWwHKKQHDwT8AL1WiahF71d658shbZ04Ssjr6jwYvrbdhbIcHUwS7HkRyC2Adc03mni9tN9zcJg7aWJLMqKUOErlrHlGQG8WCQFa9klYy34Z9CY8hgYSnUatztFxGF6ceYeYNGp+Us2ks2Kx1HBBcZRvOKgXd1yvHC7Lxp/BeZ3KC1KJsz8DcoqwsUcXeI+KIZttZ/4OtT/9oM5ehpXSFRSix7ZdGeZ1qLvSPUBzeyXzIC0Jh8K7S8bOoObEUSJ6FV8bsf9ozEiHaOiT1oHodzpEHJ60UhwV3lNTL0a7N95qrIL6JtZhnu12Dyrd8km81NwxJU3Rg8xb3oDxt581u37lqowTaXR4WSFyDaLexr4aMbKbLceAghwjdA2HtBOd922ucaHWmxzSKPk7af210AW8svHztRkF59Do4erJEM13aY0t5ABX/VFg7cvA0ZWy62IZlSLAARfOEiMUfTm5IQZYFBtEMqWQ8sIPqYg2fNL/oyTe70TAVysohkrEUOF3b5UgQqM0WTbOAucVo5WpSkNvB3qcLxT11W2Hq2Ie+EDLETe1mnPIxyIN9iHptTd1jow3n/xWsZwMAYYAQ4AhwBDIJgTYSzKbepO1hSHQShDwLnpoqXPI/ZuDm2uz2a4P/n9SyaOtAWeZC4jqoZCvmKa+juwvKYWQFVq64E9AxUbZjfYX9kP9Cc/Izp+tGXd2aCNvozdJAJBShppFby4vDz13HxC8kpSqkkkKSFLzFZn1er1CW2lBlwgptJhP4ewjJvtswCPig5LpEbMQIZTIFME/lJEWyklhlBLdY1qrfylqdFhmIq+SEqfH4xE2UjIhLTtepzhUPb2CxpU2ba5kQjuDfZS9occBTssA+MY8FdLEeOWVEkfJeN6qGdBXhb4jvO1OhGvwXargpftQIqzLVcoJr4hC3tN1nO3PLlUAp0mhTCSrpwl0rd4NRhxNj0uAiKM03kkmqZMIFvSsiDomawEoLPOvAeejAxgaJSKO1iewURzmhuvU8+AdNq6ZczqvC/kbZ2ni9JJ+z6EuhcRRutbovi8qKgrxXxq7CqHqKWR9ktL8QW/Ba7Boat2o4zCSEUc1xTTYGD076IAKXSNpnSr/FXQAKwbRpGENTaJFEMdc2HSR/iGiuI4TuOf0R8u678CpVZAc/zTQbjRqZ/2IXVPOR8dn/4K2t92BXVMvaBXkUU6vR8/foof6TevrKcg5NfeAvAOK2iKgOXFUXwAUTo3rJJFHaV2GouqQCmRwUrOGFq3CcPXaSOHLg8surxAPFytJwe+TeHN9JXb9hQMwv/tDCPCxCVnhpNFodSRKGiW7StVYlbRXynvi5jtg9ohRUGIl3miB4+QPo2Yhwiit+dH4hdpORG5B2bd6B3BoAbDjM7Gs8HxPD9Jb1MaojnHewu0662MgtxT44VLAYxeJoUJoeUlBtIEsarRGbboUTj6UHFoN3q99lKaEVTo7nw4Mux0w5CHgs8NdMQ8+515hbJDqAFuqlc/j3Xixvm/hyw3Abm7qHFH6lSWGAEOAIcAQYAgwBJohwIij7KJgCDAEshIBx89/OpRv39A+KxuXokb52o4F53dCV70NnF+7jTJhzcWQB8cp/05RS7K7GonUgZrdwLybRRUcGUkN8UiG2YzLEh6mPhMaYOzYEV1XrRcIV0SkJOIjbdbTtdAaEi3Sk/IdbSLQ77TYS+ROYZFXSqQ2SolGusXTUV1dLRBOhedPnHuEFo1JYTSdCKNSs6TNd2o7EWkzJa2sqIc/wqOp2KSHN8CjzudHIEzuxGbUYUBBZoYHzV37FAzlv8ruHo+5I9wTX0Perw9AX701brlEnt+kPsrrc+A45T9x64mXga5BurcoKVXLoTK0KUf3bzjJJF697PvUIUDvFnomUl9LhPrU1Z65NdG1TfcEbUBSao3kaGq/NC5hiqOZey3H85zGY6Q4mm7XuGX+1eB8Gm4Wpylx1Nl9FHyF7YX5H+dvGhcu1V8DAyIdMOLggylet0b9PpbiKB0GoYNN4SRl6T2C1S8A+35UXXe8gvMGvw2fXtu5kI4DRgepxMXzgX0vHwHp8JCa8aP8WrTPyVd/Ax1c4GEEdCbxk8sBp8uBPTBQmJ/LJeonRADMKQJOeQ3IawfP3r0wdesmznPdbqwtbiLXDH5zHDbcsjQEiMFvjIU+14C10xdpD1AKLcoJVZ9Cd1JWlZakQ7lOE3FU77LDZymVWyRqPoHbBh2qdRcIhNB4qaamRni3hJNHd3VoA16O0necCricHPTcdygkVzziqBpiJA8eZ6yfBiJ66is3xPEqhpIDx4E3WBDIbY+ArTtc/f6v0dbeOi+OubzNSKTBpFFaC6M1RCJLEhmX1hJpvkJzPfpdi6QGHzX1Tl57dWyFSiBidBeqi9pOa34RIwqtfhHYF6ze3PJMNzX4pHWZ4Ev8lDeAoj5A/REgryy626Rabz8Ir4m4vdVNIeZJPTR+uB9N4bCs/06MGKA25bcHht4BtDtBsOCpWQlP1dKUtsKy4QdwvpZeU066ak1YD3Hgps5mfBi11y0rxxBgCDAEGAKtAgH2omwV3cwayRBonQjwX5xOseRaZ+M1aHU0Ykreyvuhd+wBaIKp9C3SMCf0tRkN59AHNPCSmSAEGpVc9vxPDKUTJ/lKRsA5fEa8bFn//d6RQ+D77beMaad1ylS0e/NtYUGXNtuICEmLnTabtmEZMwYQQCAyEWmBFsBDVA+rPwf8tUJTjgfOFT4JKyKx0OIwqXbSDyXpMxPaLZFZiaQRbWE/Z/u7cPe5Li2bc7BeXJjsRGFLgxKRD7f5aPO1KVHvjGkNqqMNTfYbC6D3yg+rmwh5VOuLo7KyUrge6T6k+0nOhrlUhjYBiTzKUnoikIkqx+mApBR+lN43ahV506EdifhA9zUpyVFixNFEkEzPslIo2bQljs67UjgAqVlqYeJofd+T4M8tBBfwgtcbofO6BVmigEEZCXQDPxl1KFYNS7xQ9ZHINvQcEN7z2z8GNr2juu54BecO+Qf8OvHAEQcORNJJNGX6WDTR9rPyyhAoLy9vPKAoh0yfMAGwzTBg4A1AUT/AXSWErg8mjg59ZwJ0OXoEvAFwBg71O+3I721D3a5a5PeyNS6VrrlmgbKGpknu1koctSy8Dhz1d4pTfb+T4c8tSLzWkukghWqaO0rrMPHmjtIh4OLi4hCi346yEsVL0sENMI8ajU7fBhME4zdvXbULTp86guWkdddCB6+ibQpeb4bj1I/iOxaWg0ikR1xiXV1seehbYhWeT0QaTXZqJI4K6//JI4aN3PkMCuu2QseLB8TDU6T1EiKMEmk2ZA1w91dAjwubiscLmZ5sABOyn4Ek13FPAWVjxFbzAcBxALAfABwHxR/pdyKOAnD2HA2/tS14TpcQUokUNu9bA2NlQ4SrRAz1uwboP02w4HcdFELXBwQibPJTi6iNJr9ZMWtgIepbuANY9QwBhgBDgCGQEQgopfxkRKOYkwwBhkDiCNTW1m6x2Wz9E7fUshZYyHr1+MslpeRsfw+GynXQ1R0ICuEVuV6ymbd6JupHPKbeMVayGQLBm/Oo3ASsexWo3hkVKU+Py+DucXmrRvLwtKtQ91PyVG+0BlfaGJHC0hMZhQij4SG7tK43U+xJ4TFJ1YgIomhQHOVhQHngLBQUFIh/z+AUL+wvbT6S+gTnpc0AMc7R4bEfwul0pp0SWHg30MbRqkon/GFbP2MzmDiqudpZGGhy39GpvOQl9Siqk65Xej7R+0m69ySCKBGfiWxkNpvTUtk3lZile10ScZQUtEjthyWRBBlNkZpUkUi1R1Iabc2KunT/0z2eqk1qdm2mBoFwNV0ad6Wl4ui8K7SNmJEq4qjLjoDZAn3NMeTtXg7HoDOhczvgt5Ro0sFbcCpq+LaqbcUjjkYyTAQNYRxwaBGw/FHVdccrOGfIeyhw7hGy8cYC9OvQA3RgKcAThZSIpEAgwIPoPvQXCkAw/K994TNZhTGzSDPlgmKLc8ipOwb7E5lzyDAeRuz75CNAY2FS7pNzaISiAAgkmURSp9OAflcD1i6CFceSxdgx+VQMfmMcDLbQg3pRq2ngWGcSgdTUsxe6LF6eCHIZWzZ/0U3QuY5H9H/rA6vgOuyEuWMe+j01QtM2OgafBV7hYYVgB4QwzMZioOAC4c/SISvpQG+8e6aqqkogmxJ5VCL9JRquXg35OBE1TSI6Fjs2KuqXROf8S4/XY1AbKzpY8wT8aMyW7ETRZkYFqXUngpkcXyMpj/qLh4TsOzQjjNIFuetzYOfngDPy/RSx7uTxYOU0VUEeDvhlGXDyGGD+cuCUBmJmJAvJblM8+70uFsmiAlFU/pjL1WUY/NY2CJjEg4qpTta13yGQa4GuXv7h74g+th0JDL0dsHQEeL9AHvU6Nie9OTmHt8B0ZEfS60mXChhpNF16gvnBEGAIMAQYAumOACOOpnsPMf8YAi2AQG1t7RIA42w2W8Y/I/xfn8/r/MlfGGmBbkpulRxgn/Sl6jrMW96AvmIddK5jjTYSXfBS7UwrKSht0Dc2d/Z08WRuhBS+iNZKIGrWzD39e8NfVZkRze+y/7BAViECBin30EY9S00I0AYd4UNknbb67xrVXkhtlDYXQsLYZyhw8Ug4eSsfgL4mNMy50zYYvtGPZ0SL15Q74EaoakB/o1cg/WZqsv48Rbkyt8zG8joTHKd9IjN3arMRwZ3UgOl5FZ5oo4/+nmmhSVOLYPrUJhEkiYBOKtcsiRvdRISKpPYtbYJLONH7msi3rTERUYxwYsTR7Ov94OucnuU09pKjrpcsJCQihBRmla657htvA+ePFKpdpRcpIo4Ge8fxAc3VlLYGTkQ110ElCIAa4mjjAUf7PmD29arrVlpQztqD9eH2Mc36Bp2ntNrm+Qf0pJiqQMALjj55r/B/jhTShL/7wBGdlfeL/6dPPiBSXXk//NYeqB/1XOJ+MAtph4AlUWXkPlcAA5vuqcOPP4ojzz0tEAZzuyofe/B+HmunLUw7nCI5pIbwlxENA2Cde4n4HBCeAUFe039zCsF5qpv+SNy3v26C66ADvhovAp4mIrK5fR5cR+qFa6Hfk00kUseWalj6xw8RHwkvClnPG3LUQVkyvbEcHbSid7c0t5A7hqCIFVKkmV3tSyPONeU4Z+rVG10WLZOTNSTPhmoX6lSqjY7d9iCszn3y6+QAXpcLx6n/kV8mSk46yCWFpU8FcTSSG6urXHD76d2mbRq/9T7ku5qTDaU1b5qP0E+jwqjfKxJGd30BuDJjLVgVYktWAR4vYLMATjcwYSSwaTtQ64Bwcmb8SNHs4l8Bnx84eay24d6TrDYrYVLfcyz8NvUHolRhG1bIsuFHcHRdRVj7km1fbwa6TAOGXSIU8do3wVU5v+FdINuK4oz5W+ZC50q+CnFzx+KxiSM1JU6ZGGK7flsvu+H0t1pvqDbFVwYrwBBgCDAEGAKtGQGtx+utGUvWdoYAQyBNEeC/nKRFpLI0bV0S3UqQPJpEz5jpGAgQoZCU3oST0xvejJyTB+yT1RODs6UDdnftgIBbw03lJAPTZttugaiSSaHVkwxJc/MV7zcuePpQCH3xhVmDl7TgH42EIxBHa3eJG9KkqpTXEXXjX0t5F6itkAgfq2u8Iftj+QYdBheKYUfVpBUVTowuUaZAQOo/vNGGQF4ZAtZucPW9WU3VQhnr7KnaLsAHeSKHEKHacY0L0sYgKVZKKozSBo7G1TBzSUBAIo7SJiP1I0siAhSONlZYTYlYJ3cjPBtxlVQGGXE0ub176MrLoMvPgy4vHxzNAfLyUfLwI0KlNF4kYifNC6SxI/UH3cv0PA4n91Pe4DEmfS89t4NbIV3f9CwnIoJUht7jkQjVWiNA/tMBBSKcSM8l+qR2UhtoLlSy+PdAhhNHtcaN7O3EOJTzojKhmqSGOCqMh6xWUVnxqzPUVCuvDO0nN54/4mCf9EXccvGIo3ENyMkwYpBI3EggZdKYL4FmtrqilkU3gnOVq2v38LuAbmcLZQ89+gjsc35G8cBqFIwogamN+rnT+puXwlRignN/+h6+z3a1UfPWt2A8GCcyThB/Zt31i9H+km747V+7ol5LOW3NsA4qQuWiYwh4/Bj85jgYrDIVaYOs1veeCL+lWNk1ayQVPTdQ0ETEJwIovbeDxyFyx8xUllLlgN6K/LBecCHavfUPRWXCMyeinDl57VXK69ZoTT4diKPU+BXl9YLqt5bp5E23QhfwwOCvDzVLoc97XgS0FUnTAYcDx954FW17L4cOLUGU07LVcWzNj0CKNpsBl6upIDECCmxAda34t1FDgPw85U6q4f8pryVmCcfQc8Dr9BpbVWbOsvEncN4E9hZWrgfq6oEJ1wOXvARwOgS8FXBVzIc/AjFamXfRc1vWfw/OH/1w8MreM4VDbKO3z9SqypTb4Y0W6M77mnFgUo48q5AhwBBgCDAEMhUB9tLM1J5jfjMEGAKyEXB/d02dyX1IxQxYdhXZm1GjharsBSj9WtaoPOr3AD9cAngjL/qzDSgg0dBWLdH72ayuoQWeXM1X4H1VoilDacgGhRb2W9IGKdeRahOROCjMdzYmIhdutHvhDVIeVRuunjYmKPSocuLo1FC1AOnkuvSpM4A3FSKQ3xH+/K5w92lSTwnvk7xfH4K+OjlhptgzPBvvgPRrk0QcJUVnlhgCShBgxFElaKnPG2ksa+rUCbZzzoPt1EkwduokGCdyRjAp1LN3L+yzZ6H6++/gO3YU1kmT0e6uu6EvKERe9waSm8cObP0QqJTeY6QYLTBSgTbDwfW5BDA2iLeQmjTl3/EZULNTCA0usPhoI5fTARx96kUFTU6vSEGRxgZEXg8nsRJRlH6IKCqEQg9K1rmXCgqPmqUWUBzVzPcgQ7v40TiO7qpNqyaOmvxATiHw87ViKNJkJBUHIxlxNBkdkXqb1dXVQnh4ucSz1HsYucb85XdBZ9+jzB16htq6ASWDgaG3wT5vDnae+zsMfWcCdGZtiDMH/rED5fMOK/MrSu4YAmCq7Wf7eohAHD3wg/iulZFIJZbUYpWkDpd1R7vzOisp0pjX2WM0TOUVqB/9AmCfC7j3AaXTwVd/C84fRIQ2tAECTqBIVNALTqQ46vF4VN+zFRUVqBrYR7b/Wlwzm2pcsHvV0x7Hb70X+a5Dsn2WMmox5493AFmxUwkWWHac1mkSNBJW/LQNN0DvdwLtJwC9pgKlQ4Uc/ppqHH/9VRx77VXh9+H/Ogm8NwDOGBrpRpU3yXjAqXIkqNDWXcCR48qtjBkG5IYdOghvn5bt1ZBw6hhyFnh96DxAOQCJl8jbuQx6e1PUPUUWg8m+HQYBl7wM9CAVWMBdtQSeml8VmZOTeSfGotZTILxqTtp4KzZ2vRUV1oHwGApgdpcj13scVZb+gqmiuq3w6vNQn9MRk9b9Xo75iHmW9H0O+oAbo3c+Bp7joCOl/WSkoOuLhahPBsDMJkOAIcAQYAhkMwIaD9OzGSrWNoYAQyCTEfB8f1XA6DrCnnkqO9HXZhScQx9UWZoVSzUCFBZV2Bze+DawI3IoY1/pSDiHPZxq19Kuvv2nTIRn65a08yuaQ3kTTkSHz7/KGH9T7mjFe01V6guAQlJ8zI4kqQnTxiiFAc/WFE4eVUscpQ0JnY6DgQOKTXp0s8hbTM5bcR/0tTsUwEtxA7mmzQ99DgKmYgQsnRCwdINpz381Vx3VYgNJQQNZ1laKgETIouYz4mgrvQgSaHa6qBsl0ISMKLqrrCREqTtv2HC0veNO5PTuA5fHg5XrN2DxmjWocdgFkmWR1YaTRp2AYf36wWQ0wrlhPY699CIKzr8QhRdOwerNm3Gw7jg6d22PCWNGAPt+AnZ/3RyL3pcCnU7B2g1bsGX7LnTr0hHjRg0H9v4A7Pk2LnZSCNFIGZ1OZ6NKtaQoSvMa+qEDcjTPEaIrxEhCqF8tNyM1Jo6S684Lrm5sga/HgLiYaZFhLz8CR6BMpS24XrXE0ca56dKHgSPKwwPLajung33S57KySpkYcVQRXGmbOVNVvnNXPwpD5Tr5uJ7+D8DaVczvqwcM4tn4gNMJ3fFFwKrn5NuKk3Pj7cvhrUxAp3qOJwAAIABJREFUPU0zT0INZbPaqHX2FFWorb1moaqQ7USgU5v8tp4icTQ8VX0EPuCCjsKsF0c/XKm2Xqnc0T/eAvt/P5VlRgvSKFW0vLw+ZLwlq/KGTOO33It8t3LSKBXXYt6fjoe5lpc7kUhoOL2OQ77RgHyjXvw0GdDWfxSwiqrqvopyHH/tVUFllNRGKfV/diTMnfKVdF3y8mpInAxxcv5ydWtPp4gkReEiz8CdM/vw85PXVzIsWzb8BM6XwDtz+VrAGbbGe/6TwKQ/iddz/R4hdD3v0+4w78rAhfBzOYL9gvpdqMnrKaOlQKFjO+rMZfAabMjzHEVp7Tr0PfhB3LJzhryPgC5U6Xry2qtxvGAY2tSsaV5euhYTICzzhjy37vxv1cuwx20Vy8AQYAgwBBgCDIHsQyADh4LZ1wmsRQwBhkBqEPB9fQGv92d5SJJkQqnPgf3Uj5NZA7OtAgFaYA5fTGwMV7/mZWDv/yJa9XSdCnfva1TUmJ1FMkV9VKuF76zsxfL3mhY5dblA0eVZ1Uxp051Io0QezeZEbdzk8MHL6TC2RLlg+KZqF+w+SRFEXGksMunR1yYujMZLajfu4tnV4nstNo+08IPZyH4EKORzXp54/zHiaPb3t9YtZMRRrRGNbC+YOEpk0fYzHkVOjx5YsnYtPvn+B2zbswdGowE5RvHwhNvrgc/vx6BevXDFOedgxIABAnk04LAjf9wEvPTBB/h55TKcc+bJuPf2G4CD84EdEcgZ/X4PtB+Lv77+Hn6auwhnnDoBd//xOuDAHGBnfPKer3QEnMNmNDaKlNRJVTRYGZXIoUR2ICIpJXomFRfLC5GbCcRRqfH2O59OzcUC4AA/GL9BPUlVLXGU3iXUf9j4lqhKm4SkZnzEiKNJ6IgUm6Sw1ZIacaYpjpo3vgzjkV/kIVbQAzjt72JexwHA0qAWSUrPJis8u7bCtP6P8mzJyLXuhsUIuPwycqYuS+648ej4ZfyDCanzKPGaLAuuBed1ALx6rNdcvUCVI8P+eSI4YniqSBR9w3FS0IHdcBt1K4D80Sosyy+yq1M78L74anX64hJ037xdvuEIObfUuFHjVd9Hp62fDn3Ao9wHjSKApSNxdOnxOnCkoByHjmvS65oIoiYiiopkUbMhusKya9tWbB03Cry7OZFv0Gtj4a1wIa9ng2K+8l4JK5EAqy3husMMrN8KVFars9q/F9CuVF3ZNCnlGDgZvCm3RbyxrvsOCKh8RuzYA/x2NLLfg88DLn0JsJWB9zsF8qivTskh9+ZmV/BTEYBBU4aw1bkfdeb2QuQmk98Bv84Mv86EAEWcAAeO5wWF0Whp4uY7ketRqdYao8eZ2miL3A6sUoYAQ4AhwBDIcATUzRAzvNHMfYZAJiJQW1tLZ63+AeA6m82mQUyN1KJQW1tLsY7KOI77DcACq9V6ZWo9EGvjvzhdjJwnxNnTOqXRgoHWTQuyp2ZTJonutFrTueufg+HYMiGElX3SFwIOpMJDi4KUSJWHwj+Rel8kEhTrx+aXTjzyqO2yK+Ba9Su8e/cg4POl/CA2ZzKh535twsZl243D19AJ7wYVB84AFGcfKVoKGU3ECkmBK9v6Mbg9EnlUr9NhWLEy8uiyciKZhL7n6Q09plSenRYhjtK4JNJiatDQIpDXEXXjX2vW7dY5U4AAYJ/8ZTZfEqxtKUaAxhRE/qPEiKMpBj+sOiLG0LiuqKioZR1RUHtubi4MBoNA6CFSIEvJQUAau+osFnSY+Tjyx43H3GXL8c5//4vDx4+jwGrFKaNGoX9PUUVm7dYtggKp3VGHbh074tYrr8QJgwYiUF8PXX4+HnvtdcxZuQyXXXS2LOLozGdeway5i3HxBWcqI462GY2a/ncLz5ZgVVEKOW+zJb6Zb517sfoN3EhdlQTFUamaVBJHaWi0DJepvhjVEkclIjn2fgeseUl1/bEKqpnbMuJoUroipUYpZDWRkgsLC1NarxaV5ez8EKa94jpO3NTzQmDIH4H9s4BVzwuKzxj1MNBAHBXKf3M24FdBTotQ+ZrfLwQCyVgzjdvSkAzkgd5qQw8i1gAgdVnpUAEdqkxFOnDmJHT+aU5SqtJizrnmmgXxuHdRfe89YygsfQtkt4035MJxyn9k51eakca7cg+IkO1463eUxzxqNDp9+4NSV0LyLytPbBx7yoabYPTXKfaB1+fCcWrieKcjcVQCQ8I216AXVEMbFUQbCKJGfeztLzpwRHMN+qS5K6U911yB6i+iH2Ia8OIo5LTTimCYRhKdy9YArgRUL08eE3k9SvGV23IFHIPOAG9MvcCkde236vcZl6wCPDGEAaxtxdD1Q0VVVU/tWrgr1R0YWIUp8PLyIjGlqhf7H3wfncp/TkZ1m7ipcwYlwzCzyRBgCDAEGAIMgWxGgBFHs7l3WduyCoEG4mhjm2w2W8bdv2FtcNpsNnkMDo17ksijPGcAx2e3YpvGsDWZ4wBf24lwDr47aVUww7ERyF9+J3T2vWKmBuJo44ZcUFFS6PE1nMIPXZTmYD9d5iZFK+qMSAvPXF4ueu4+2AyFw9OuQt1PP6YUncLrbkDp09qFoEup80msjK/6DFxAUpPmgJJrk1hby5gmwpC0OdaaCFz0DHM4HAJ5TSLOUg/Qc42IJkQwiZSibe7IDXtvmXclOL+ocJaeiQNvsiJgboeArTuMv80K2jBkz/f07LPM8yqdNxkzD031HtfU1AgHgShlkpqapDDIiKPq+15OSWnsajvrbLR/aAZ27NuPR19/HfsPH0avrl1w17RpGNynT6Mp2lhfsWEDXv7gnzh49Cj6du+OJ++4HZ0HDIC/rg4zn/9LZOIoKcYU9QFy24gKNR1PAmzdMfPJ5yMTRym/pVNTGQpNGPACznKgejvq9G1wtMuNgl9EMNaaFG2dcxHAS8rjcpCMk4cRRwWA1BJHabwmHG4sXw8svEuDDgE83S8KsePuebViu4w4qhgyVkBjBGQTB0c/Ij53V78A7GtYgxj/DNBulOjRvh+A1S9q5p1aFUvNHGgwFB5tpby8vDEsu9Ix0a6eXQGPG3xD5I7gY/95Eyaiw+dfN3M/eH0oGZFfZPd/DGDXTlsI3q+c5Dvw5TEwFhrBGXTgvQH4nX4YbKFhhJuqTc38kojBtO5RWipP+fDguWfB/etKGK+9Hrl334u6c8+Ed9++xgPeuaPHoOM33yd0WW6tcaM6AbVRqnz81vuQ7yINDWXJ0/VCuHtPU1YoQm7pHUxjQFpbaclEYz4i+xMBnH7qfAGBLKqLoUZIftMPrf/QD80tpHVuqS1kiyJvUVqTH58Y1/eJEcjrnhryecrwXrgS8KtUvSQnxwwDclNPutQaH/uw85siUWltPIo965pv1Nf0y3J5pNNTbwcuFKMU+N1H4a6cB79bvkrnSv5i+BFdqVd9AxIrecrGm2H0aftcokMOuvP/l3H75okhyUozBBgCDAGGAENAGwTYC1QbHJkVhkDSEbDb7U6e58NncEttNtv4pFeuUQW1tbUUM6PxOHNLk1/5LyYpX13TCItMNhM3LFEmNy4DfLfMvwZc8KTamIfA2V8Ji25C2vMt+Prj8Pa+WlAblVL+kj9A566kFQbwpgI4Tno/A1qbOhejhbrijEb0PHCkmSN7Rw+Hb//+xr9TPutlV6DtC6KKzpHrfo+677+LE3hJWfuSsVmhzIM0zu0gVZR6wHZmk5OV/wRn7gM+b2waOy7PNVpgJ/U2Sq2JOErtJfKoFL6WNhloo2AXly+Kh5MKDXhQlD2SEx9RZBaehdGIo3JVR80bX4LxiLpT/PJ6NIm5eKY8mkR0W5Vp6UBKOmwytirgwxobHIaXvlJKlGgp7CTiKG3sSqHGW8qXbK53R1mJQLJo/8ijsE0+UyCEfjF7NswmE2b+8VZMGD5cCEVf8+3XgE6HwgunwtyvP35cuAjPvv02ePC4bupU3HDLHwC/Dw/PfLQ5cXTXlyJhqfu5gF6MbABzCWDIxcwZD2HW7PmhiqOHlwLdfgcUDwQMETagfS54nbVwFQ5NWtcw4mgUaElxlL9UdXjKghw9+tsargEFvddI6HBVAj9Q/YknNQqj4bVmCnGUSLJqiLGJo8wsJBsBWcTBnCKgbAww4h6g/gjwUxBJmkLWlw6BoOarYVJLRkzEhQ6j9fhthV+Y15nHRg5LX1VVpfqgQTx1SlprkfIYO3eG98CBkOZEWxdKpM3W2VPjhuqOZ3/t9EUC8VNtovnxkHcmoH6vHZZ+kZV7tXjeyvWPyKO07qFUUZbKUSLVSS0ViJcdr0+IhNbSYeolTGhel8o5Hb33gwmiNFal/8dKwQRRiRwqJ9KORBilOokYTvdqLPJolxv7oOTkMrmXZHLzaRm47pdlqtWHhUaOGwHkxCfdJhcQbazbh5+neqyr1IO8HUugd1Sof5av2gDYZSoSdxsjhq7vOERw0135Czy162S7vBFnwMGnVwSTSeunQxfQRi1dAiKQW+bU/+7fLSJWJLszWEaGAEOAIcAQYAikKQKMOJqmHcPcYghEQiBcdZTytDT5UmlP1dbWUizh9kHleJvNFjv2iNJKZObnv5j0PwDnyMwuP5uWE3/5taY0ZyoXDlPasDSvLOIm6Bn/BPI7AH4XsPZvwP6f4S/og/pRTJlSaXcKm+8RCkUjbO7q0Rl8Q/hVzmBAz4NHm5U+eME5cC1fFt8VCgfsckXNZ2hXhm7rNsW3w3I0IVD5T4BvOHHP5QDFV2YsOkz5TySQer1eHOGNqPRGPvch3L9EIo1xLESu6qj15ykJbRK12MXGiKMtBn22VSyFGqcNOyJvs9QyCFAYXmnTlDZclYTwbBmPxVppE5c2cOm57YoxvmlJH7OhbiK5GNu3R5fX3kR9vgV/fOJJ7D10CKeNHYNHbrkF3j17cGjGA/A0HHYy9+mLjs8+D19hEe5/4UWs2bIFQ/r2wasv/w1miwUP3X8fZi9fGhqqnlRCu58Lpw9YvGy1cD326j8MPfoMwMxHZmDWrNlNxNHjawFzKWDthCPHyrFy9Xrs3L0f9U4nDHoDevXoggljR6Jdx+7w57QRDrnJIQUk2lc5uz8GAj5R9ZT3gePpd/H/HI0V6e8Bv/h34f/0SfkCwu+6+T8Addqq4UhtSnWoepROTxROVeWt+TmAzgT8bwrgtauyEVxIi/WIpBFHKdyrlCqqgdLENuk9nc+Gu6+o0MtSdiEQkzja7Wygx4VAQQ/g2CogpxAo6Alsfg/Y9u+kArH+5qXw1ymP0DTsOhM4aXWXF+dk9EjlAzwCPg6BAN/wfwDEdeSA3JKgFRiKpvMELRlrn+IRR+PVSF72PELkIO2SLOJwnOrW37gEfnpBJ5g6XdMTvhov2l/aLcSSFs9aua4Fj3mpjBJFcumglRLF0nh+ba91o9KTgIIjgMF7X0VZtYz1wDBn+JxiOE78RzwXZX1PZFqtiaOSYqhEDiXc6W/0GS+Fq4cSSVTtWDBYaZTqlaM2SvmGvjsBOlP6qS/Gwy7m9/OXqycvZkGY+nBs7EN+B+ijqSgnhHRI4fxNs6Hz1KszuHE7UF6pvCyFrp94g1DOV7cdrop54ANNwiGRDG7kJ8OBYuV1JbnE6B2PoqBuh6a1cFPnxH8QaVojM8YQYAgwBBgCDIHsQYC9RLOnL1lLWgkCtbW1HwIIjsP1rc1mOz/Tmh9OIG0pAqz/2ykBnbeWPQtVXECpXEBU4V7WFWlUI8grA054QFTwIdUfCgPp+A1Y+qD4SYqEp3+Zde1PRYN2ti9txjgLJ43uGdQP/vLjgtJh8IPDdsVVaPvSK1Hd3H/SeHi3b2tUINX3HwD/ls0kiQB9l64omz0fh7p3iqhQSnX11niTIhV4tngdVZ8CgTCyU0nLbJYnioVE4GIhf0UkIymK0v3YR+/GNj+pJDR/rZOq2rhSMXyZnKTFRp6cehLOE/4w4gD7JPYOSBhXZkBQ+6ENW/bcadmLgTbRJVV5rcN5J7NljDiaTHSbbBMRxnbGWWg/YyaWrluPB196CT6/H3dOm4apk09H+VtvouLDD0KcaXv7nSi69DL8v08+wb+++RaWvDy89te/YtDIkXjw3nvw8+KFuPyis3Hv7TcAhxYDJYMQMFrx9gef4uvv56B/356477770K5jN8yc8SBm/TxPJI7edj3gdQpzlAVLVuK9f3+BfQd+g9crElr8/gBMJiO6demICy84H+ddfI3wfAmOkJAa1JTXkv/yROjKdykvKKNEayGOknqcQCiZfxtQtUUGMrGzaDHfTRpxdFAfoFS7zXlvh9PgGnBbwpi1mIHa2fKqtp0uL18W5bLOmRJdIW7cU6LSqJQqtwDF/QGfE/iW1NSSlzbfsxLuI07FFQyZZoTemNjyqv3Jw7Lrzd3wAgxHF8vKv+mO5fBUxCbWxDNkmXIRyt78e7xssr+P2f8yray5eqF6slhYHYPeOhWGwlxwdCidDlBwetgn/VemJ4lnI0XZ4BDkStVDSXWUSIlt27ZN3BkAy8vrNYkgdMqGm2D0Kz+Ep8V7joBQE70mGjGU7Mkhh0odEB5mngiidKhMqyRFOCB7rm1bsWWEqMQYLw16fSyMBemirimdek7s2YmFKwC/evVhnEDY8YBF/ppZPJxb8ntXp8EwOI7D2X100tzI3bUchlpJQIKHcHJCOsUuR1RmwQogoLLPTrgcuPRlIMeCgM8Od8U8+Jx7I7Z1GX9Z0jBIxPDoHTNRULczERMhZXl9Dji/B9zU2QneTJq5xAwxBBgCDAGGAEMg4xBgL9GM6zLmMENARMBut88DsM5qtf4pUzGpra0tB1Ai+c/z/KcFBQUpn834vrs0oHdXZOzzkE4iI+AG51W+EJXQtaMzwH7aZwmZYIXlIWCdewlQ0Eski478M5Bb2lSQ+n3v98DGt8RnAyONygM1Rq7D116Nuh9/EHI0I44O6AN/ZXOlCblh5Em17fi5Z6HTz/OEBdzgtKtnF3CBAALO0E0aubYTbni2Gaj5FvDRa0ZMAr8uQ4mjjIATenEuK6f3XehrW89xGFWSC9pw2uZvHkZ1VFGOsBFF6q1yUv6SW6GrT47ijZz6E8nD3gOJoMfKSgiwUOPsWkgEAYkk5vF4MoIYmEhbW6ps1QvPo+KF59D2j7ej6PIr8fp/PsJH330Hk9GIl/78Zwzt3QsH77sbdWHK97azzkb7hx/B/BUrMOOVVwWSxR233oprpk/HQ/ffj58XzGtSHK07DOS3x2df/Yg33/0P+vTqjgfuvBldew8mCTnMfPRxzJq7SCSO3nkboDNi55Z1uPeR53HseAUmnTwOZ59xMkqKinDk2HF8++M8LFm+GkXFJfjr315Hjx49BEVatUpTqcKeEUcTR1oay2LVc0KEjESTFmOdTCGO+somwDnonkQha7nyFe/JqpszdQRvPUNW3mzJFPWgmq07MOltsZk7PgV6XwocXQG0Gw0cWgQsfzSpEGx/Yh3qttXEraPD5d2hzzUIP7pcHQocuxIjLtF6lkziqNJDfmpVVINB0HpdRmkbInXI5ntXwn1YOck3kq28E09Gh8++iNvvycxQXl4ujEsoKSWOEiGxurpaIDaWlgatmap0WCvi6ImbboPZq1BVUGeE/bRPVXoeWiwScTSZxNBEFESDPScV2ViRFhoPpAConfUjqj75GJUf/0cWZsM/PEnj6DLhp3lluaFtpmVrAFdi5HiMHwmYkq/SqW3Do1vTMmS9dc23IHtiaPpy8HoTAjn50NdXqW/OopWALwFV45LuYuj6fuLBG0/NSrirlkb0Zz1/BuqRmAK++oZGLjl53dWxw0VFKhbnVrOf/uVLNpvtLq19ZfYYAgwBhgBDgCHQWhDIWKJUa+kg1k6GQDYjEE4cpbbyPF9bUFBQkOp2+786h9cFooeJTrU/Surztj8VroG3o1GRUknhBPP6i4eifkRyF60TdDFji9PiHoX9MW17B2g3Fmg7oqktR5YCm98X/1+zS1zw4gF/0UDUj3wyY9ucTo7v6tIe8HhCwpHFCm8WbxOBFq/phzbGqW8l0igtbtPCqpQOXXkZ6ufORv4ZZ6J+0UL03H2gGSx0XVB56aQ/LawTIS7YTjph2VK+cI5fwLt3B1XPAYYScP5K8MXTWsotVfUyAk4obKGKozz0nE4gjUqJSChE0t4TyIGP00HHAd0b1GeVhLzL1HD1WpApVF2orFBWIcAI61nVnSlvTGt+b5HiVZs2bVKCOY1Ny+57AAXnX4Bn334H/5s/H0UFNrz9+ONoo+Ow78br4T16JMQXc/8B6PL6/8Pm/ftx25NPweP1Yvrvf49bb78dD/35z5j1y9wmxVEAvyxegaf/+hY6lLXFXbdOx+ABfQCfCzDmYebTL2PW3MUicfSe+4SYxC+99BI+/fIHnHriGDxw182wknIRhYLXGXG8vBJ3PfQMtu3ajwceegTnn3++oDylpfpUMoBnxNHEUW1UBaMQ2xRqW6Pk6XIe3H2uU2Ut3YmjvCEfjlP+paptySwkEbtkP+cYcTSkO3J2vA/OUwPOXQVD5TrpeGNTnrJxwAl/Boz5wLFfAToo3PFkMbqMpSOw5iVg73fJ7GIEPH4E3H4EPDx4+t0bAO+hcPMB8H4eoJDzPARyaftLgkKbJ6KeFtSieORRNYTLtdMXgfeqVHZr8C3emo/STtFiDXfHU+vh2FKttOqI+U39+qPL/EWa2ErUiN1uh9VqVWyG1gDq6+sFtf6SkkadCsV2qIBWxFGyNWrHYyis2y7bD39hf9Sf8LTs/OEZg4mhtH5IP5Ro7ZDzkzp8nizbwYqh9DutOWpFDI3nQKzxtNlsFojFlKq//gp7rrwU1lNOg33+3Hhmhe/7PjkCed0ssvJmTKZVGwB7goIiWRay3tntBPiKOiTUhZZNs8DrjNC57AjkWKBzOxKyF1J4zSagxp64vbMeBH73oGDH7zoIV8V8BILI6qv4C+CFOfF6NLYwcfOdyPUc084qB3BTWJh67QBllhgCDAGGAEOgNSLAiKOtsddZmxkCaYJAbW2tFI8jxKOWClvPf3E6Hz1OVJqAFu4Gz8M++avGv1rnXCSov6QyMYKK9mjTAphZ5wFMtibjjoOA1wFQiLL1r4dU6ul2IfS1exiJV+Ou2DtyCLqtWi9YjUUaDa422mYC9alEHJVCzhKBjRZfieQmqSrEawLZoEVS+pTCeKmxE6+erPi+fhXgFPsvPHGGEvAF52dMM6VNE6fTGRK+LWMaoLGjKyuc8DcokeTqdRhaFH0RVNrcMJlMwn1GYZ9JdVTORpSaTUmNm6rOHKeDfdLn6sqyUgyBBgRaM/GPXQSJIyBdPxSGnFRHMy2FqxzRwR96nwSP16TNdOlvRFSQlDODD/dIbafxn/R3aUOfPmkzX/oMVqM/dv89yHlwhmCTyoWrQ9H/93UuE9RDSUX08TfexKzFi1FaVIR3nngchT6vQBz1lR8PgT+ndx90eeMt7Dx6FH94/HG43B5cdcUVuPPuu5sRRzdu2YHHnnsVuWYz/u+6KzB+9HBxLuJ3A22GYeYzrwQRR+8RVGOOHtiBnXv2Iy/XjOFDBgABP6ATCQu1dgeeevFN/LJkNaZffxNuuOEGRhy9Uz0xRPF9RasvpdMVF9OiQCPJ47cFwIrHtTApLN3YJ38p2Aq+HyWCTLxK0p04GjCXom5ig+pkvMak8Hsi81BixNHooDfOISRlLLlidBRZ5qyPmwx77MCBOUDPC5v+9t1FJCuWWI8H+yPXNzk1zl+uWdj0aORRtfOzNdcsSHi5V4BKp0OvQ6HvVTnQRMpjmXelSOJLIO19fSuqlmpDvDG0K0O3dZsS8CY9ihLplNbYaM5vswWtqTa4F0/JMrgVO+1ulLsTUARsMDZ57VWKwIm3zh48fpTGl9I6I0djNIpWFSsFfIDzKFB3FKg/AtQfhbf31SklhsYDJBJxVFoLbTyIf/gw9lxzBeqWLolnrtn3vR8eCku/lOuWKPZTdoENW4EKDUjkJ44CGojGsutO44x1g84Er9OD14dG/Irnct7WBaAT6Pq6BBRFY1WyaiNg15CE2vc0MXR9aQ/hIJ+rYh68js3Yxw/DYfSN19yUfj9y11MocmwFp/H+JW+08rrzvtKltDGsMoYAQ4AhwBBgCGQZAow4mmUdyprDEMgUBGpra98BcH0kf1sqZL3324t5gzdJE8JkdAwH2CeJGyXhKXfNEzBUrE5Grc1sJnoSOiVOZlglVq5WVJM4slxYwBMW8g4vFlUmwhMjCKWkd+USR8kZy8WXouy1Nxv9kjb7iej5yiuvYM+ePQL587LLLsOECRMEQoVEAo3XGFoMprLbt2/He++9J5Dg7rrrLvTr1y8jQn3Ga5/m38tRuNGZgaIrNK9aS4MSyZE2QVgSERBVRzmMLW1SGpWDDZGYamtrBeIo3UuxknXuJfBbukLnPAqO1H6IoUBJyw1WOU6ryRNEplBTnJVhCEjEP9p4TXc1QNZb6YdApl8/waFSiYQmJ5S6RCCl/MIhsCA1JEkZPlipSSKj0jhRIr1JPUl/qx4kbvKZr7gKlpmPCz5IdUhk0uqRQ1D2p7tRcN75eObvb+O7X36Rpzj66hvYceSIQBx1e7yYdvXV+OMdd2DGjAfx46yfccF5p+PaK6fgsedew/pN23D+7ybhwbtuht5TCWx4C+h8OtB+bChx9I7/A7z1gN8jKllxJN7vRUVVNXbu3oftO/diz76DWLF6Papr63HdDTfhxhtvzBziaE2EeZhXWcSSte9FIFEbjMLGNHQ66PQ6QE+/c+AMekCvE0hKMOjACd/pBAIxfYK2RYmMrOPg2V+O7gtkRAFpQeKodE+gZjcw9yZNHloecwcc7Cu2W7qPgu8hiZQtRXugQ0QSeZvypTtxlDfkwXHKvzXBSksjROZRpOYnZz5GfZhFoepVRy1oOxKY8JxIztfnRO62nZ8DG95sjDojZmoIQSMQP7+JAAAgAElEQVT9SmfJpT9F2/lJxnxm/jLNLjXeVgbHfWtC7OUvvQ26uoOq6tj+6FrU7axVVTa8kFbKo5ZFN4JzlSfk06GP9+Do/5pHqVFjlMvNRc898vClkPCUaI4gm0SuximVZYgcSmMuClkf/NxXSnzfYXejQgPiKDVDCXm07oyvhYNF9COtJ0pRjBDwADpTbGRI6V1YSz4mEkSF38N+gizwJhscJ32gEm3ti1H/UXuLikJDa+fm5jZGb7LPm4NdF5wLPiiCkxJPBr0+FsaCODgqMZhIXi2ex1t2AkcTe540NuHkseI7JBNS0Osvlrv1fU+GP08eUdiycRY4hWP8qHVLOIZL5/yyLOHDDM3qzMkHLnkJGHWl+Hy2b8KiimL4+JblUvY/+C7aVS+H3u+CPbcrCup3JXRlBaxdobPva2bD33bsMcPEp9olZJwVZggwBBgCDAGGQCtHIFOGgK28m1jzGQLZh0Btbe03AM6L1rKWUB3dvXv3K93X3nhbJqEd6xSyZf5V4HxErEluYsRRbfFt3FRzlgM/Xi7LeLzT6LKMsExREdhRVqJqzYw2FGhjn4hqBQUF2Lx5M2bMmIHDhw8LdV166aW45557hAVtyiMnScTRbdu24ZZbbgERM5599lkMGDCAEUcjAVj+nrwFzzQmj9JmNy2QU2LE0aZOXlZRDyPHYWSxMuKohCOR4aRNGMKYFEnoJzzR/UkqckTwlgg7ksJHp5XXyrltWywPeze0GPRZUTFTOs6KbmyxRmTK9UPjL+l9QO8CSdGd/kaJnvf0bsjPzw8hHiQLWBo3SoTSA12bQitGI6kcf+QhmC1WFE69CC9/8E/8d9Ys5Ofm4vVHZqBn27bYf/utcG0OVQ+zTJiIjs88j1VbtuCu556D3x/ALTfeiOtvvhkzZjyAn+bOwckTRiM/Lxc7d+/Hzj370Lljezz58J/Qv3dPYMcngLVrc+LobTeKZCedQSCMzl24DLPnL8GuPfthMOhRUlwkkFrJ3r5Dlbjuuusyhjgaqb9zP7oehk3fK7oUNv7LC68rYtAVRXbCM5v6dUSXz++UYYMDSlpm7EL3Et1HIDLL17+T4au8LJUnf9qo2iuVICITkbXpPqZ66XeJ/E1jOYlQ2uXFAfIqUZprUB+gtFhpqeb5dQbYT/sscTstZaHqI7HmgEyCtd4CGLsC8IEPeMHBD/BeQTkLvI8CsAq/cxyFS68DSlpGPVcOnNY5U9QRQnpOBYb8ASA1QJ0BKF8vEvELe4nVSqRROU60RB4NFUfJ/XDVUdW4Alj7+4XgA9o8f7UijuYtvwd6e2IEGsJp7bWLwPsSjzxFBxV6ylRTlQiYVH86EkfpuV9VVSWsw9GhASnRwSAa68kNY/9rhRO+hkgnWtxS47fch3zPESCvHZDXFsht+KT/57Zt+Hs78f6PlWitn0ihEhnUKf3eQBSl9WSFKZ3WDiTib/i1RWNyqT+PPPsUDj/xmMJWNmUf/uFJ8NV5YbCIIe81STJJjJrUFWxk227AZgHoU4s0eiiQp3ydTYuqk2XDPvScxggIseqwrvtOjJaQ7LRsDeCStw+g2JUJNwCX/JUkslHn9WFLuR1VrpaLAKKENK+4rUEFHJO/etJqtc5IxAYryxBgCDAEGAIMgdaOACOOtvYrgLWfIdCCCEQLVZ+74S/Q1R9y6Sf/I+WzVP7LyXyqQ72r7QLeXApHnNBlwUoHvNEGzmcXQghqmRhxVEs0gby8PGEzC7u/Ata9Ftd4Oi3uxXU2QzPs7t4JAafyEGLCIKuwCF03bhXUDd9991189NFH6NatG9avX4+ePXvizTffFBaz5YarDyaOfvHFF8JG6LRp09ClSxdGHI10fclUuKGiPAzgSq5Ju6tUWhynjW6HQ8NQRmnXUmUOra50YoQK0mhwLUQYoh9JCY6+k0IBS+Qd+pukHhescEF/VxsqUVlL4+SOsTnB3g+aIt3qjEnEv7q6Ollqi60OINbgmAhI1w8R74mAn46JCAX0/KdDW9Izn961qSaLRsMmWO3e2KMHui5Z2SwrEUe58uNod9e9+GHhQkF1lNrwyB9uweTx43HkmSdR893/QsqVTL8epdffiE++/wGv/vvfMBmNeP7JJzFx0iTMeOh+/DR/HjqUtUNenhlXXHQu/vfTPKzdsAXnnHEKHrnvVugoEoLzONBmaKji6J23A5wBh/Zvxxvv/Aebtu6AzWpBvz49MHrEEPTq0RV19fX4+/ufYOnqrZg+fXqrI45u/sQLt13buTh1rnziKA108oGiS1vklpSeC5h1DVAnHqRLJPE5xXCc+I+oJiTl4GB1TIlUSp8dn09S6E6tiKMAPF2inrWWDZ27z3Wy82qW0f4L4NGIwNLMKZ1AhkBx+s3bJFdVzxEKegDjngJy24im3FVAToPi3pYPgK0fatZFSTG0YAUQSJzAKPkWTBzN2fY2TAeUkfWD27jm6gWaNVkr4mju2qdhKG/+blfi6OHP9+HIl82V15TYkPLStLLnkQrZRekZS4lUPdMxSeRWmsPTgWtSSaUxKREPG9ddYzguRjhRLgWp5ziYDXqYDTrkCp/Sjw5FfE3T/R2jbt7vRMBvB++zI+Cjz1rh03BoLYyHVgPuGu0h5wBf6Sg4hz6ove0ELdJ7nPpRUF0HcOyVlxCor0+IOEp2hr47ATqTXr538Yih8b6XX5OynOu2AFUaXhND+gPF8tQ54znq6jgIvCkXvDEXvCkHvN4khI6nW4tDAJa1ofMUwV4wjs0wDb4n5QPuGHYueBo7xEjWNaRxk4xEPlPdDXOA3fuB/YeSUVGTzXMvB0bcCZQMFP62s8qBPdUURSn16fR112gflt5gAecLWh/nAG7KHMZ1SX33shoZAgwBhgBDIMsQYC/TLOtQ1hyGQKYhYLfbN/E8379hWii4nzfvGuj9DnBTUz/gF4ijNJFTSq5UvpaUcFfxBgv8BX3gHB79MF3uhudhOLpUmHRTWHvVC9gxvGXE0YS7stFAsLIgFt8HHFsd0zivM8Fx2ifaOcAsyUZg75AB8B87Ki37RC3XdvsetGvXTiCnPfjgg9iwYQOuuuoqfPzxx6ipqcFf/vIXTJw4sTFcPS2E0nUgLYjS5r+kkCOFqaLP4L9LobfkhFElRykfbZZK6omyG52JGRUQR4XmpaFyjRTqlvqNCFwsJQ8BIhCRsihtKEmh4SKpkEoeJOOdqmXrGHFUSzRbny2J4MOUjltf32vR4nQnHhNplN6rFAJTGnNp0W4tbQQTR8luJKIKEUdd8+aiy2tv4pDDgVsffwKVNTW45KwzcfvVV8OxcAEOP/YIAg0KqvqiYnR69nnkDBiIR159DfNXrEDnsjK89frrKO3QATNm/BmzFixA29ISXHLhWbj2yqmYv2iFELKeFEgfuOtmTBw7EnBVAubiJuLohWfh7nsfRMBbj2efew4/zVmEIQP74prLLsAJwweJGPOAP+DHw0++jHlL1+Haa69tJI7Sezc4lGzwOFdLTLW0pUZxdMsXXrgqW5g4ygMO8yXC3CR8LkBjHyJm0NgzGYmIO0I/L3kQOLoi8So4HeyTPo9ph+718FC3jeO4h9sn7oNkYeyI0CgHORqEv5XPh4jZjhYZD1b+G+CTpW5F7AAjUHyVdv2nsaVElDFB5NGcYqBmBzDuaaCoL7D1X8CW9zX2MgmLmIt/BbykDqtNCiaOWuddLqpaq0xrrlmofJ03Ul080OuofHJlLHfNW9+C8eCPKlskFiPiaMUvh+Gt1OZ+U0KKpUOtdAA6XYmjhE9FRYUwtw8eY0iAS4eyiUQa/v2OWjcqPJEPPhl1OoEUKhFCRXKo+H/63aSXERaaFEEbVUKPCr87y7o1kkV5CkcfJeVtXwR9XWVC102swrTX4DglvUjqND6hfhJSIIBjr/0Nvz1wf8IYKApXL+udLCtTwn43M7BiHVCvXOwgqiN9ewDt20b92tV1OAKmXAQMuYDRBOgN4MGJ5EC/F5zw4xOUO/2Wkqh29PZy5O1cEvp9MwjD/6AO4/peE+C3RvfFuoYIrNodfIjZyclQGx0xEDAZgWVrgX49gV37gQkjgUE3Ab3FA2PH693YWmGHy5faQ52jdj6OQsc2ba97DvAbCqH3Vgt2SSxHd96XjOuiLcrMGkOAIcAQYAi0QgTYy7QVdjprMkMgnREIViFtiXD1EjbuH6bZTc6DlqhYRVtjTcLaa8z+aiCExspDxBbaLMhfeAN0bm0WOIPr8xf0Q/2oZ9L5ssoI3yh0X+PGtasC+OGyZn7zRgs4b9OJyhbZBMoINFPn5IHTToI7LASoVHubbbtRXFwshDglwugzzzwjqBtQePrXXnsNq1evxpVXXok//elPjeHqKS8tihKBjRKRSKVEC94Usqlt27bCRi8t1BPpgRRLaaGbfpfKxUKAbBJxlH6yPikgjhKmXGkLKPLE6QRJDYP61qlC+Tbr+7iFGmiddxng12aDTm0Tdj6zAc6DDvjr/eC9AXAGnRBqzVhsQk6bHGDMNSh58GG15lm5VoxAY0hhChNqt2c1EtY5Fwnti0c+ymoQktA4iThKY5VUHFSRlAUppCWpnNK4iK5jQcW/QTma/KDrWRr/EJlM+j4JECRsMpw4SgbNJ4yCvrQUvkOH0HnWXBBxtPaD99D55VdhGjgIM155BYtWrUbHtm3xl/vuRac2bVDx4Qeo/vorUAjaosuvRNHFl2DTzp2474UXYa+rw9knnYQZjzwCTsfhkSdnYtbCRRg3ajj+8sR9MOt88OvMeOrF/4fvf/4FY0YOxTMz70KetQ0Q8GDmUy9g1tzFuHjK2bj7voexa9tG3HLbnQLGj/75NiHkPRyHAOdRwNIZyC3FA4+9GEIclQ5rhAMmHeZIGMgkGVBDHN32tRf1x1uYOEondolwabpIuP7pXpHmBkQAItzp/zabrdn9Iam3qQ1L3DjfXf8GsOuLxHtGBnE0ViVWLYmjJ40m2frE2xRiQR05ItQJDvbTNcBaacuSRBzlOAP4NFYalWDS7HDZOV8CJivw3RTAkwHjMY3JML4hF8B56f9Dzta3YTqoXm2U+mXdtYsQ0CCcO9lSQq6Md+toda1sfWg1nPsSj06itG30XlD7ToiHjVbfR1JGpfcdHaCQxoS0DidFF6Hx45Zaj0AAjaQaSsTRWIne8kTMEn8CcDb83nfHC9A79ouE0QjrCI5BZ4I35sRtdv6WudC5Eu/rWBUla615Y7ULbj8PH89jTGkDETRuiyEoxtJ4xVdZgf03XQ/LiSfhtwf/LKNk9Cydr++N0lNlHiDR4nWckLdhhcP3njQm7Qtz4zufFsj2HIVt93nABbzi73wAfos2KsPNiKMx1UUTB9Ax9GzwuqY1dsmiZf0PAtk1ZWn+svhVERbjRgJERKf5bK0DWL1RLNenO7B9T5ONkYMBa774fyLvBnixjJQ6TASG3i4c+vMGAthabseROld8HxTmEELScxwc5k5Y2vdZoXTSwtTzPHztT4ThyCKhHmfBUORN+ivjuijsM5adIcAQYAgwBP4/e9cBHkW1tt/Zks1udtMh9N57LwICgl1R0Ytce8OGIGLvSlNR0avX8lsu6rVdudfeEFCQjvQSem8hJKRsySZb5n++mcxmd7NlZnZ2swlzHteE7Dnf+c57zsycOec976ciEIyA+jBVx4SKgIpA0iEgkEfrkjhKoLi/u4Il5dPAVP0Wm2iCaNheir4RYFr3KLTle+LXzwxwYtAnXChuNclDgEJkEqGQI46W7AGOLq61mcamZMB2Lq8yQYvLXmMe7MPelVehWkoxBEJt6pPxlGEj0Op/33L9SpuvH374ISi0/EUXXcSpK3300Udc6PoePXrgH//4B7cQSovXtGBNG+gffPABCgsLMW7cOHTt2hUrV67EokWLOLLoU0/xRLC3336bUwS68847OTLpF198gcXffQvW4wVDqqRuF/dTk14TYmjEiBG44YYbfERVxYBIVkMSiKOcTFDOLUnXEmGRnJQwaXNDTXWLgFKbe0q0Ysf9a1FVLG1McC9/pGpsSYc2Lw/6lq2gb9sWuTNmK+GSaqOBIOCvgC6FOEqEI3qW0f3KXwXbX8WHfieyEj2/Iin6xhNKw4EvkXKgRrGd1abCNvqLeFZ51tlOlGItERZo/iyMN2GscYdBSNmQ9s/8IkkIiopEDkj2FG6OKfita9kSaRdfirL33oUQfn75hg2Y++GHKLfZcOGw4Zh2800wpabCVcCHBdc3aYrS8nIupP2qzZuRm5XFhbUfdN4YsM4KPDfvJY44eu1Vl+DhqXcAp/4CGg/E7n0Hcf/js+B2e3Dv7ddh/N/+ztl79tnn8NvvK3DNVZfhwUefxIa1KzD5/oeQkW7Bi88+iL69uvFh7RkdkJqF0rJyPPb8q9i0NR+333AN7rzlWsBlB/Rp2LhlBxwVTq4/KbS9zl0KbJzHh2oWUvA7uPDvWmJE0ZUoY+1/scTRTR/UHDLJ6aJB8S7l1YwkhaoPaLgGyLk54C90Hy8vL/cptIUiftO1RQebfOpfIsH0PVsO/gBs/ofIUv7Z/Dpao4crbzic3afKsMMXUZQ4OnIwt1mejCleBKCIbVWYOMpd6jm3gjnz77ODONppImBuATQdFj/iaDzWNNdvBWwU3luhdO5gQKPMdbXljpXwOpVRWZNKroyEhhLvlsf+vR+nFx5XBHQpbYv1MIEiDoswEkxupbmgcLhImCsKB45CKZMGV+H1euD0sKhwezlyqEAMJZKo8O9Qbo3eNgk6T/jrw9FxWER1RsFmXEluLGA9/xsRqErPsqYosO05Bh06WsSpcwuHqQvf/AeOP/aw9MrDlGh9dxdkDsgBtAw0eoUOf0glmdJ7Sqzzh2VrlVFU9ptwWx9IgECIxw3L1upDAVJxkzkKHJ3PhceU6Sudlv87NJXxJWLXcvWvrYA9zL1gUG/AmBp6TFjtQJqRP6hU5eJJpaTyTR+BOBoOF0MW0Od+gEikAI6UO7C7WLkDKcEE0dK0jqjSZaBx2XqZPRW9GKs1gvFUcFEtrOd/cyA9Pb199FJqDhUBFQEVARUBFQEVgUgIKPP2rWKsIqAioCLQQBFgvx4jTxIkQS+8XlNz2M/5J4e+Zcn4gIUCb2oj2Ie/B8OefyHlyA9x7aEKSzcUtH+AI8nRRrGYxba4OlRPjBNhlEgT/njRxjeRw4y/Xu5rhavJSDh7TPP9W1CRrSfNbNBuhtvUb320gLseiBhDBJqHH34Yu3fvxsyZMzFo0CBObXTq1KkcqXTu3Lnc3ygf/Zv6f8qUKThy5AiuuOIK0DhZtWoVSCmBFrnfeecdLi8RUEkN6IVHH0HnXr3x2TvvYM3GDQBD4UCFTWkG0GmxYctWaM1m3HrrrdyHyKk727SA+dLL0HienI3betCtFZsAx2bxjmqzgMwrxedPUE6BfENqo2IUZRPk1llXjXHTDOiKNgWGIa1jFDbfsgKsQso5vqb4bSKTOh1jSoO2cSO0XvVXHbdWrT6RCNBzh55fgrp1pLrpmSWo1AkEI3r+0YcS/U34CP+mexl96O/03KO5kFQCUix4aDe9DFNxTVg8/8M5sdhVy/IIxFuxlubKdrs9AG4h7DaNI1I1DJWoXLKGpQ/lbzTiKJXJuPNujjia0qIFmr/4CvStW+O9BQvwzeLF3Cba4N69cPGIEejUpg1XxfY9e/HTsmXYkL8DKfoUXHfppbhh3OVg9HruPXLW+29joT9x9NhSwNIKFDr53flf4PMFP6JDu9Z4Yc4s5DVrjWeffgK/LV6Ka668BA8++hSOHtyNuydPQ9GZElx56VguVH1uThYqK6uw78ARbNi8HYuWrsTR4wXcd5PvuAHwuuDyANMen42NW/LRonkeXpn5GFo3yQA2zOWJp1ITw8A6Rp7Kolj1NLHE0T0/umEvUJ4s6g+JbOJozq1hkaXrRbh30+/0oXs9/Y3u76TsSz8p8kG0RO8dpaWlXF4ubPzpTcAKCcSPEIRhqcQWIon6h70mnxUljo4aEg2GOvve1fJiODvfmdj6FSaOcstr+jwg/ZLEtkNmbZbF48ljeaWzugKj3gwsW18URzfnA6Xl8todqhSprRn0itjbetdqeOzKKMpJIVdGcj5tzTRobIdjbt+BV3eg4qgNVUXSDhQGV0wjtmOB+ChV9LyktcxkCFVP8zv/D/lFH3pmCX8XC7SHynAR0flnt3bnvwBHQU1oeecZLOrzmVhzvnyRlPccnYbBkxY+jLZ/ZZZNtL4v8/4iwut4HDZYW+ygaWatpGOAATnRlUeFd9Oqo0exg8JwK5jaPdAdGf1DYZ+AjZ1YCPy+w1PV678UtepMGZC/VxF0Ki6ZCHfnXorYimTEsul7fo0tfkM6oHp79/O59fLUgxu4gwlau98Btbi3llRqPLwaKL3Lrt8WWGPvrkC6hSeExit1/BvQ4y7OelmliwtdX14Z+7Nx0N5nkWHfFy+vQ9pl9RYwLp78ah37zb/T09NvSqgDamUqAioCKgIqAioCDRABlTjaADtVbZKKgIqAcgh4vr2U1XhjCN8Q55ffqlaXo7ITH1rZsuiqWoQWYcFHyil2j6UdNPZjYLzSQvAWDvuc20CixTVa1CFCW33anFVu1IizJCx8CblpQ43IgESkSFs9hesDSp7MrnAMmCPOqJor4Qjsb5JTe31Lp0OHY6c4kieRYXbs2IEZM2b4SJ+0aUrKoZMnT8bOnTs5BVAikVLf0zVD5AdSET106BAGDx7M/b1Zs2Zo3bo1t/BNZNJTp07htttu4zZg5z79NDp17QrnoYNwO2vuV2x6BnZt2og/12/AfxcuRJf27fDM5MlompmJghfnoOyXnxQNs5Zw8KNUyNrXgnHmi3fL2AMwDRSfP0E5Ex3uN0HNqlfVWJZcA7DKKNQo2fBNN/6ZsAV2UsHocLJISfdVW2EQoGcAzafo3k+hH2luQGQdQRlH+CmEGI4HkPTsIkJQKOIo/Y2I7OQTzV0oEflTOCwhJfS30Db6SXapLNmK9RCScfs8aE+vg230lyHhMa1/AtrSnQHfxWOTNB59Ux9sxpM4SkqINF6C3zEEkluyh0uV0n9iiKP++83pF1yEvIceQZVOh4+//RYLV6yA1WZHVkYG0s1mrmpSGy21liM7IxOXjx6Fv196KRi7Da7jx5HatRte/vwj/Lp0OcZffj6vOErEUdsxoOMEFJ6x4v7HZuNMaRmu+/tE3Hzr7Zgzew5+/fUXXHHpWDz40KMcCfRfH36A9z/+CpkZFjRr2hgWcxp3XTudlUi3mFFutWFb/h6MHXUOnn54MnfgyVVVibseeAZbd+xCo5xsvPvajNiIo9oUWEfXqAqLxf3MmTPcfc1/fPkrbvor2+b99ADS9i2JajppiaOaVCCLV46Vk+g6FBSp6b2f3m0pBSvQCf+m73NycvhDAkQG/tWvbhnECan3bNnEUbG+JTFx1N14KCp6PRLQzYYlcwF3JffhwrP6fq8C3Py/KSwtuO+q4Bw7Cp5Gnbj5MMN4qw8pesGABQv6t8D4iBfzIzkjQ4S7diy/T+Duh7JSxwlAjzuBQz/x92D7CcBxSpaphBfasQc4fUa5aocP4CIlKJG2T1kDV4m0Nc5w9WbcPgmNZvNheGNJShFHt9+3Fq7S2EijQjukkmLFHraQi5NA+hTeewRCqPCclixaQO/0FCZexyvP0zOfnvP0fBfWZIuLi7lDDjR3ofa121KbeP9Hrw/g1khTrx+493lk2sNHA7N3Ow9eAz9fi5Qsm3/0OygeJqfYZ1dQ8Xgepltb5AjJDRwiImS9EIWn5L8LcOjm66NBJPn73h8Og8bgF9pbsgW/AnHeBwrpmn9/W6vVM+m5TCREUqMk5WZSqSRlUpGpYtyNcLfvKjJ3DNkYwLKhmjwagxkpRVl9KhiX315fuRVwuYCcbClmYs9LqqGrNtTYGTYA0CvzzIvoXHZ3oM9UIIMnYZPyKCmQxpJGbbsTek/gwc5Y7IkpS8RR28hPuKh8zPglKs9FDGhqHhUBFQEVARUBFYEoCKgPVHWIqAioCKgIREBg7969j3bYdnfsK4J1gTLd4Rk9rOd9BdNfj0Fbthtecyt40jtDV/QXmKrSWl65s/ugot+zvr8Hq5hGaoa78WBU9HqM28wlFSAiPNAGEW0OCapTdQFDstZJakhCaE0iYPiHdDVtfBraM9upA2EdK08tJ1nb3dD8CkUcTbngQrT65POAMPXfffcdhg8fjkceeYRbmKYF7tdffx2ff/45evbsyf1Oi6GUiIxDxNEDBw5gzJgxXHj7oUOH+pRpadzQd6QcmpmZySmWtjWkwLFhPbwVTmhzcqDLzIS+eQssXbwIs995lyOVPz5pEkYOHIjy335FwQuzQSFOG7SKoH0l4Ay/MF9rLEZQXaqrcRtP8k1dtak+1pu2YhI0zuQjTW69cxU8DndCIKUpRe7uA9wGGj3b1ee6srDTPEA4fCOo41ANdA8QlHKClTv989HvFHo7nNKiVG9JbZT6WVB2pLkdEVqFEPRUn3AARqlw8zRvJAyoHqHtVAe1SyAkiW1H8IEpr6kp7Oe8zW0qQKOD15ANTUVhgDmvpS33d9aQDWfXe8VWpeYLgYAvHDWpf1iVCYFH46OsrIy7Hmi+RGM0OBHpLzs7wRt+cRwBYoijwdVnX3cDcm+fBMZgwK4DB/DL8uVYvXkLHNUHiywmE0YOGogLhw9H2+bN4bXZcPrdt2Ds3gPpF1+KH9cvx9otWzC4f29MuOpi4OgS4PCvQPvxQNOhWLhkBRYvW4U27TrihptuwZIlf2Dln0twzsBeuHo8HWLUwuMsxU+/LcOSZatx6Mgxjk/WumUzjBo+CP16d8eJgkJ8+b+fOOXS+ybdAG2qBR6nDS+/+T6OnziFRrnZmHzH9cgxa4GNr4RVHPVk94T2zDa4c/pCU1UKjfWgDw7WkAnbiPmieofuORXADhEAACAASURBVHQPFsgjwfdWfyMCQYXGYeMfp8G0d3HUOvyJo5rMTHhLa7+DRzUSJYMcxVE2pT0Yy7mxVs0pibpcLm5+QPjQ70Iioo9wwEAgdVu4EJs64IdxgFv+JrUc4ij55a86KktxNBwhZNRg7t09KdPK9TxxREgyCEXWB5LgIGtqRyCND7Ga7Mm89AYwbpkEikZ9geEv8008sxMwN+Pvw9vfT/ZmA3sOAicUJLmOGKSY8lr+Q3+hsqBCEQzNl1yKJv/6JGZbqdvmQX9qecx28h9ah8qCGAQP/DyQShylqDhyFEf9D8T5k0H9Q8dzUXQomo6Y5KkEnMWA80zNp9Lvd+G7yhKgyVBg6MyQB+SEAyTCM8u09CZo3bXnsqu7vARbagsxnnF5hux5EhbHoYj5He0Hw5OeF9WmecciMFU0lvlnDqtLA5uaDa8xD15TM1R2vIX7u3HbK9CdWhnVXnAGqc9XKRXst1bidGXtA7nB5NG1RRVc8/QMg5bpRrTLMsNTWoKdA/rAdfKklCpF5e3++mCk5BpE5a3XmdZsApziSOa2+54Dq+cjiCQimbctBEOHWBKRNuUDvbvwZFpKNgewfivQpxuQma6wB1GYxHQQ11YBmI28EmkiE4Wub8tHuyuwO7GryApXtdKyVDdGb5sEnUf+vF5qfdy9LzUXtuHvq8RROeCpZVQEVARUBFQEVATCIJCkq1pqf6kIqAioCCQPAlU/38DqncovTMSlhdxdXQtvSiag0UPjPA3rmP9yVdFmuavJCDh7TIf5z1trE0cZDaxj/hfglmn9k9CW5osOG+K/wCQQSAXVFiIWKEVoiAt2CTbqrziq1KZ6gpugVleNwMlbboD91198eNBmfYcjJ31h6qdPn479+/eDfl5wwQU+4uiKFSu4EPZEgJg9ezYXrp4SbV4TcfTgwYO47777MHHiRK4MkSYEsg4RR0lxVCCOtqp04sikWwGjEW0W/g7P1i0orKjAc6+9jm179mDCxRdhyvXXw3X4MI4/9RiqDh1q0GqjHJC2pUBlDYkg6oBNQuKolHDRUdunZpCNgHLEUWXlJ3Y/tRGOw7yihEanAZOiVSQEI5OegUbrN3P3HUpEBiECId2DhHC19Hdhk4+IIYJSJI1Zyq+mGgRIYZrmRAJ5hnAjvEhVkzD1nwMQdqRwI5A0KV+kEO5Cn5B9enZQfnouyFV8F4ibtAFM9ZIfJ06c8IWUF4icUlRF5YwFQelUIKpSewQyohjSshSlfbH+edI7wjFortjsZ3U+pYmjdCCNPtT3NL7PlrS/bQuSwgLr8YBhWbDVG3nhniQcF0yjQfr5FyJz3BUw9uzFbYieKSuDs7KSu2cbUlKQnZEBlojaG9aj7PvvYF32B3JvuwM5t90BfWMDtEYtfw8hg/sWAMf+ACwtgR53A6lZ/GG3lHRojNnwkjJhRSE08PD5i7fxoe0NGdw9r9xq5/KT0qjeT0GH/iY8QzhFb0YHluVDo3PPNKq//DCw9Z+AKzT5qjK9Kwo7BaoottgwCQzrRqWlKwo7B34XPG7859ZClIBI99vg8nJC1TM6PbTNmiKlfUfY/1iiGM1QKnGUYbRgs5WL5igcGiXSqHBAjvpQUKL2nxdY9C4gNRtYeB3gCCTwS7m2pRJb/Emirv5/h273IjA2BQ8FjRwknuAkuqEyGJ6hbG/YBlhlkhir7dU5cZSgoFD1GfUjVL15xSQwsRw66/cg0PriwN4kIj0RSJM5HToG0EepNHIwvXAoYm3XkxtRUf3eFKtBQ7/+aPnzb7Ga4corMWdVsm2Zd9+L3OdmymqboA5Kz3f/34XnvWR1UPKCwhD7k0GJAErkT44IKvw8A7iqVRbFeK41AON+5IiX9PzyP8RPCqP0vkPzzXBqo1TF1jZTcSqTDgyIS5HC1AsWbL0vAysQ2aKZpXti7q3RcgV8b/7j72A84gnG7px+qOj7tKQ6xGReW2QHG2YGlKJhUOUNVK62pOgwpHkOqg4fxo5uHcVUIStPjzeGQJ+tEFGSCM9EfE62tPwv7t1CTLJOeR7Q8WryiUqWLT/5VGkZrzg/Rfu2az9QbuOfKfZqgiOpxdN7zZ/reDPn9AdSEttm0f7HK2PLsbz6qM4Ep9uDncVWFDmkEXhHb70DOq8yBzPkNZMBM36xMpMFeQ6opVQEVARUBFQEVAQaDALqA7XBdKXaEBUBFYF4ImD7/WE2rXSjAlUwAMMmKLQs1cPAev43If027Pss4O+VHUKHe7EsuRqsNhWMCEUQV5Nz4ezxQK36iDRBKoq0kUQbR0QiJaUgucQGBTqizk2QgpaODrdqdJwyC+GjpvqLQLAqVM7UaWg+6wXk5+dzKqNE7nnssccwYMAArpG0OE2h6J955hmOlCOEq6fFdCLuCMRRIpZSaHoizwih7OnaIeLo7bff7iOOduzY0TeG6Pqq2rsH/3jvfXy7ZAk6tW2DOdOmIdtkQsFLL6B84S8NnzRKIFsXA1VHxQ0qWtjNvllc3gTmClb9S2DValVBCKRunweN/QQ0lUVgaAOLyC30PKdEPyLs7bMp6bCd+zGX1bDvU04VTWM/Bk3VGcCrnGLolttXwhtCwUNqZxp690HLhZHD79I9jJ5ddF+iDxGE/ImR/qRSeu4LSqUN/blPGNAGpECe4YaHHxFKUF8TwmoLG6gU5jdW5U6qm0ioVDeRn8Qc1qG+I8JpsJJoXl4et2kqEFiljiGl85OPNE8ifykJ44jw5Ehp6ekBhGUlNuGD2+BuNBAVvZ9QumkN0p6Shx6EMNc0bxaU2RskaAo16vCwQXDt3w+N2QzLuSORfuHFSGnRAhqTCV63G2xlJSr37kX5ot9gX70S3gp+k0+bnoGsCdcitVt36LMMgMcN19GDsP7wJTx2G3cfMw0eBdPA4dCkWUAESF2T5mBdVXCdPA7W5ULVwb0o+/oL6Fu1han/OTB07w1ddi5HpvNYy1CxaQO8dgf0bTqg8SVt+AcnkUKLtgI5PYAUS41iY5UVOLkKKA2vHE/E0dOdH5WNHLWJ7pNSFY2FCmURRwG0LyjGgfat4LXHRuTzb7gY4ihPLDaA8VaCrcPDUpYUN2DIAn6dCFREIW5GmFvFQhyVPWgiFVRQGVFx/xoKcZR2MOpw7Erpl7Q190NjOyKlSGBeIlc3HgDYjgN5A4AuN/LhtX+4HBzZPpkTKbmVlSvj4cghign57p25BbbdZYr4pWvVCm3WbVLElmXJVTGvD++dvRW2ncqoWVuuvAp5734Q0DaBBBqODMq9z5DiJxEyxSYfGTQMEVRQCyW78UjDXgIa9w9Yi6V1OHqPE9RG9ZtfRmrRqrC1r+/wFErM0UN5j8i/H6lV0Q8qWPuMkz7eJd4TaR8g5RAvLhEtCWp+0fJJ/X5dkQNSKZUjW+QgRa/DgWuvRtmPP0itUlT+Xu8P4w5PJTQpdD5ElM97DwLHpSlC19WhkbSdf0DjVCZqhQ+bdZsBh4h9lyF9gVQJ9zJR4Cd5prRmPHmU5h0ADpbasa9EAhkfwIB9s5Bl25nwhtL7gHnJ36C5aqHKc0k4+mqFKgIqAioCKgINEQH1gdoQe1Vtk4qAioDiCBw8eDCz2c5nS1KcxxW0XX0L5sLvxOl2zCIscVRsQ0zrn4C2dFc1KyZ6qUibOLTxTyQE2vgX1Ehos05QsJJ1Aj26S0mZw6fG5HbA6dYEhPVLSodVp6Ii4E8ebTz1AW4D/ouNm/DJJ59wqkrt2rWrZaO4uBjHjh1Dt27d8NZbb3EKdLRgPWnSJE5xVCpxlK4lItL88P57ePPjj+Fyu/HsvZMxtE9vlH7zNQpff5VTrpIagixq4yVkYK1LwVhGSSghLSuRTAjvXPwgfuE9SYmjRP6i/hTIXdKQUHMnGoFQ5FKvzoRjvd/kVCTFpNSdb0NjPQStda/kTcRNN/wppoqoedL/fj0av/ZG1HzhMtB4FUilAqFUCLNOZYRNR4FQSoTJZCaUCuRYapMQylggfgpzGYEcKoQ4FsIvUtuI8BYqkQ0ibIYKuS0bfIDb8KTnCN07MjIyuJ/+ieZhAglT8J9U4bgDLdVqsUSmojYk48EW8sm/L5qv40n/LDSoSu+C0h5PIm/19ZKvn2iYV+SNRlHLm7gxIMxXBbVdwkqYz0azczZ8T+OJxr6gHCu3zUIIbO6Znpsr18xZW+5gt05om78Hxc8+Bfui39B69V/Y3741vA47r64TKgnvpNWE96h5IuRnKHR5qpG7XryVTrBVVT5zff89snqOFqgqVTNxC/57bU8oVL2j34x62b91QRz1ASWRZKI0wBYDKdZmAL9M4FXkAlK1nq4IIkWdE0eDpX+HDQD8VHWVwU0hpXoliKPTZsdvzUoKWDm3grGvBps2VEqpmPLSuyU977Ozs0Xb8UXuEV0iTMZ2V/JkvB6T+AzrZgLHl8VqNb7lN+0AyhQi/JAanEJp39ztsG4NvufIM66xpKMdkbAUSEocdjowbzvKNopvmyYtDbqsLGizsrmPLpv/Xd+oMYx9+yLj8ivAeqzQkDKh3sxFsxKVvC4/dVB/Qmhw+Phi/hBmXaaO13LXFb2P0bsTpeAw9ZbF4yOug6/tNBPlptprfP7N6nz8E7Q6vVBUSx0dz4HHLGG+q2sMZFwqyrZ/pmjt8uVlGFjHfB3Sfur3jwX83TnuRdF+rKEw9D5dSXHFRju3Q9d1DJfZuTMfRfM/RPFH/1L0EE7fT88V54yiuURMeJSqb9k6ySqojr9NgqdFW6U8kGTHvH0hGJeCxPFVG4Aqlzgfzh0MaOK0TxfKA4Wme+IaFyFXl5uArnxEgjPOKi50vd0V/aD7yO2TkeJW5vCC+DbUXDusRu/VXPlrglnf4j1Vc6oIqAioCKgIqAjUJwQSOAOqT7CovqoIqAioCNRGYN++fY+033rXS/UJG1Zvhm3kvxVxWeyCpqv5BXB2vSdqnbRAR+QF+tAmvBCykBblhdBGwoa8EAKX23isDpcrlBHC5gokjlAh8aI6UwcZOFJGVSkXqo+II4SDmuo3Aof69oD75ElOtanlG28BrVrhkQ8+xLZt2zgCRThiVHl5OaeWNnfuXE6RVC5xlMhNRPo5fPgwHp/+APbu2YtbrroSd1xzDZy7duLE00/AdfIkT3jR6dD+aEHiAS/5Cgzr4BX4GA1YfWvpJNKSBYChLWDiT0OHTMXzpbUtSYmjpK5G/ZWM5C1pAJ99ucvKynzPK2q9oFwiFgnjtlehO7VCbHYu35Y7VsLrjF2FKJ7EcrpPEWlRIJQKKqXkP90jabwLhFJ6ntdV2PuSkhKOsC0QBAViqNAhvhDLfn5HIolK6kgFMpO/RLrzbwPhK4RipHkV4Uvk9FCHdoR7T7LPT2qpNMVx06Uk7zJYW4z3kYdDdZM/cZhCXAaTdhXo2nphgq4FGl+xEkeLioo4G0SupoM1iUxyiEKJ9C+Wuo4MGwRdy9ao3JmPtlt2QDj4RJdPh6f7wdjCgK13rY6liqhlldicr8/E0eBIBVEBi5IhquIoTbuNncGmnRNrVTGXtxhYICUd+PlvfLhhmSkScTT1P/eATc9D5cXP+az7h6qXWWX0YgqG1Y5emYQcChBHbdNmg43XYWcJTfFlTQABmt7RBVV9qQcYjFtfgq5wjZyWBZbpOx1ocwn/NyFMPYWsT+akwHjzNW8UhQJXZuvq0D93omTNaUWQo4MR7Y9JU+4LV3HaqsnQOE7I80tn4tS6T35/BvZDLLTZWdAFkUHp34Ye7aBNz4TWZAFjSAOj0Umrj6JP+SuECr8LqqBC2PgqCYquQrfWFX80syMw+h0OB4rYQElQuRfe26Otga/s9hoc+kbQe+wwuEthS20REteBe2cg0747IuaJUBv1dyBa24S8oZ61af8cA01Bfq32WGedFDWu1hRVhwkXlZvPNOy/E2HqOhIYejOQwxMZSbn91OvzUDBnpgRL4bMqMTeV7Egc311r+bJ2M1AhQnHTr6C1Dg+NmHb/Ca1DATJi/j6gtBwwGYBSkYcaOrUFmuVJ7k7ZBRLIH47qY+P+vPpoWnN4WRa7iq04bo0chn7M1luh8dYcEIxah0IZ6P6Utuo+eoa+y4xfHH0jUqF6VTMqAioCKgIqAioCDRkBZd6+GzJCattUBFQEVAT8EDh06NCS1htvPy9eoLB6C2wjP0Fq/lvQndkEhhbgaKFUZnh7d+MhqOglP4SffzvNy28DI3ZzhwGsY76RBJNAJA1W9BLIosHGgkkbAuGEypMt+jdtNIsJ1SrJUQUyC0pMgin/U+4KmFdNJBCBkzdeh6b//pyrUdgETht6DlrO+wf2gsG0adM40ugDDzwACicfKk2dOhUFBQW4+eabMXnyZC5s8B133CFJcbRTp04cuYLG/+xHHsFvS5eiT9cueG7yZFg0GpycNQO25cvAaLVo/OQzYEhVISUFGnMaMu+5LyDMdLzhY0q/AuupCc/JrZGJ3fyzLgSqqjdWuFksA1aTDcZTDBY6MFoz4JGxuJjkxFEi2lHfqql+IEBkSFIs8SfqSd1wppaal98Ohg4YkDI5lyLvLORPX4fKQmmbAaEQjSdxNFwP0vgmkqI/oVRQKRUUSqksEfHonqqUSic9f202m+8Ai78yKpFWiaxWV+RVJUY7tU+YFwmHC8IpoAbM+apJ68kSqj4cFsatc6ErjEJwo8vGS6yp2JY+ikZ8yY29SInwpmc4HQAJJh0L6q6hytN49ld8VaLvyQZdUwJ5WLiO6BqKt8IvtYcUWKUSR8lXuh4JR7ru6N/0e12ojQaTB5Tqk2S3Y9rwNLQl2+Gxu7H1rvDhWWNpB837+img6lSfiaP7m+RI1NqqjTh3a6ueGUQljlJtObfF0m2KlbWkMryC3U9XA1JIRkEeRCKOWp5sGiheG9vtX3zbkzVc/eYd4skSYVprvX8WnfARj0UcczKGtmDN8YteIbhOh8CEg0N0GERKoggC+uOLpBQJnVcgjrorgJ+v4cOBK5niQVpatwVwRCaZiG7CyEHcYVMl0pEP9qB4qXIHZ5V4X0pbeTc0FQX8PVFv4Un1KfTTEvnfQl6pBFABSNYD1usE63HyP7lPJVhPBbdO4/U4oD+5FbpTOwBnCUDEUSVTPMadHP8u+gIwNuIONdK8j96ZaI6ck5OD1F3vQH/sN9FWl/Z8Hy6tKSB/jyPvItu6DZX6LKQ7oivUWntdAmhFkHoZLZDNqwLKTcbtr0JXEOGQKgN4Le1gH/RqQBXhSKOUKV7E0S5/PIeWW/wEMfpeDQy9Beg8mvPt0M3Xw7mTD5FdsWO7LEj6fjIisQqTsryModDmfJ48KSM5JtwJT/M2MkrKL2Lcvw66cgXu18vWylc3VlDxOioSyUQcJWd1RqD3VKDV+ZzrRBwlAikRSYPT0N2PgmG9SHPKPAARFZwwGRgdWK0BtlGfkhBHomb6cr1Vy6kIqAioCKgIqAjUGwTUh2q96SrVURUBFYFkQcD9/XhW65Zwklqi4+E2QdLWTofGdrj6pVfcsWypIdyiuSo6pA0Z0uphHf1VNJOSvo+06e5vSCBi0oY5/U6b8aSelSyJNtMF0otwuj1ZfFP9kIYAkUWN5wwD63TCuXEDV5jC1DeZNQfz58/HF198gX79+mHOnDlhiRrPP/88fvrpJ/To0QNvv/02RzaRShzt3Lkzt7H133+8jg//9zU0GgbP3HMvenfpjDOff4qqo0fgLbfC1H8AsiZcC9YdGG7G0Ks3t2AuqNFJQ0FibutioOpIoHqIrhGQcZk4Q1LVRMVYTVLiqKCwRuHTEtI3YrBS80RFQCAc+WeUQxwNV1Hq9tehtR8BU3EKjN9G3ta7VsJjl684Suo5KZ06o+XvyoS8jwqUiAxEHKNnuUCA8yd2CsQ8gRAnkO9EmOXs0fPX/7oS7NGcIRkPnYhpl1J5hHsPkSCpD5I1GTc9D13x5ri4V3be/2Dc9zFH3maqylDRr0a5TkyFgkoZ5aVxRqRoYfwKRBT6KSjmC8r7RJikMRiNpCr4QOVIXdZfvVf4ThjTghIq/T1YPTe4Lf6EV381WoEI739wS1BUpb/R72SbfhLBhg5JiT0YRQRles5RG6j9ZEPAi2zFm+gqpj/Pljym9U9AW8pvvjtPOGBobETxsgIcnb9XMQiaTWiDvHGtYrZXn4mj+1rkATHeWwXS0tELx8C1awfabXwhMqaGdoB5ZMy4x2rAkqoB9GnAT1cBVSKVn0JUGpE4+lTTWN2UV95HHK1rKT0/91dvBCpjV4GyTZ0BVgyhSR5yokvxfDMGyLlFdJm6yGjY/xlSDv439qrp0MvIfwJZnQGXFdj1GbBPAbuCZ/Egq6zZBDgVIrgqSMY+/vkBFP58LPY+qbYQijgqvJMIEZT852HC/Mn/b6gs5UmiRASUk4hIXFXO3Us9KXRgpyoEGTSQHAoii7LiDqSa9q6E1kZiBg009XsIaH0R965z5MgRbh1OOKwkSTgBwKI+n/lA6np0PkxVBci2iicxWntfCmgkjAOxB68jdJ152Y1gXLawOUI9Z80v9gRjK6pdRqODdcbRqANlbZFD8sGZER+OQKo1BClt7HTg8hm16ix4aQ5OzhD/3tbt1UEw5KVG9T2mDAJZOh733GiO/bUVsMsnf9semM0/dxOYzFt/AeMRd5+K6NaydX6HsGU0YEAvwBxICA9pRQkyfCxjg+YKIUidMlocWKTt5TyBlGG4kPU7i6wocdbMKUdtu5NTXK6LxGpTAUYHxm0DM35JYgdoXTRYrVNFQEVARUBFQEUgQQioD9UEAa1WoyKgItBwEDh8+HBxqw23ZcelRcLLJqOFJ709HANfCluNcdMMaEvywXjDL8oqTRw1/z4RDC1Oinx6sKm5sA1/Py5QiTVKqk9EfKBE5FGxG/Fi7cvJJ5ACqKxKHJWDYPKUCQ41qUnPQPejJ7nFZ1ISPXjwIG677TZMmDCB+5ugGimQLIhEvHDhQjzzzDPIzs7GCy+8gK5du0oijr788ssgxdEdvy/Bcy/NxYnThbj96qsx8ZJLakIQVy8i6XJzocvOxi/ffINVK1dCw2gwZugQjLj+Bh8xK1HoskXzef90OUDG5dKqVZw8qgFybpbmQ5Tc64ppcZaBQQP0zjJKtk0bTwJ5Tb1PSIavzgrQdU5hzkMl6lO65tPT0+PqX+G0KXAdPAD3saPwFBfD6wyvQpp5973IfU6Z8G5xbZSfcSKnEfHTP+Q9fS0Q4oSN2VAqhTQnIIIaJcpHc4JEh8BOFE6x1FNfSOv+JLdY2huqrNJz6Gj+EVGSCJTCuKb8AlnT/+CUQKIkojQRLEmhk35mZWVFqyLge2FOQteBQA4moqdAZKXMgoK/P8Han3gajoSal5fHPb/oOj12LJCkIZBYhXYINohoSvN0lSQqqRsVy0wq2ZTyds1GquNALbunF53AsY/3KVJf8+vbofHFocO5SqmgPhNHD/boAk+RtJDJhp694C0ugvvUKbQ/XhgAFb2PdMh/HdCmA54zxKyrSdw8e5wUaOOa12LUAhRe+ccrAJf8zWbRiqNxbU2QcQVJbrzlGJkIFDKc3rXKwxODxMJjnfI8oNOLzR63fEReYXTZSTWmwzVWbCjosGA1GwE0GwacXMUTNwyZQMVp4NfrOPps0qaVGwClImWc0x9IUW7c7Z29FbadUaKTaDTQZWYFhH3XZmVxayjarGzosui7bGRd+3f+KvUp2sfA+qGDgESkpw8RhKvJoPzvwf/miaLcd54aAo+9+/nwpkhfc4g0jkx7lkNrD/1eK3/8xXhfk19x7ZItzwMGPMG9Q9K6Hc1dTSaeJJa24k5onOKf07/3mg+PJoUr22//i8ixbpPkqb3nBfDqRJIXmRQg+3pJ9sPep5ZcFfJ24snsBseA2QHFUr95EPoNfLSl4MSmmGB7Zn9Un+QQR89/vX14u9e9C7TsW/N9s+7c77sG9ROtPtp5Vj+Y2iRKaKIOxv+K9TEfVnJMvBueprEf+oo6QKozWDb/oAwRcusu4IyMiFSCo0P7AQb+uk5MiuE5Ei8HM9oBve8Hcvhra1+JDQdL+fn7yO33IMUtT8k2Fnc9lnZgDVnQFZF4BwNm/GKRu5Sx1KqWVRFQEVARUBFQETg7EFAfqmdHP6utVBFQEVAYAfbrMYlZqWUB6/nRQ74bt88DqzHUCm8vNVy8WJhSd78H3amVYGhBM0piNSmwnfefaNni/n15eTm3IU+knYyMDL8F3rhXXasClRCWeMzjVWMwcZTC1LdfuAT5+fm49957ucXn1157jSN20vjzVwSjcUDEDwpTf/fdd6OoqAg33ngjbrnlFkyaNAkHDhzAww8/jCuuuMJH6hTK0He33347p+r1yiuvoGXLlnh6yhSs3rABjXNycN6QwWjdrBkM+sBFLm1GBs677DK8+847+ODDDzmCxhMPPogrbrrJV8eJv41HswVfxwsy5ewqSR7VWICsa5TzDcC20krY3bz6Y2aKFl3SI4c4Dq5cUCaWGupX0UaoxiQjQMp/AkHcv7BAZvRXzBS+b9SokeR6Yi1QPOM55DwjXokj1voSVZ4IbsKBEcKclBuJVEcENroHC4k2Bc92VdFIfSIQR4mUGE2hMlF9G6oeTo3fGj30oxwfE00cDfaRxisROulnsOK0QL6kv9M8It5kdKn40XVHh6RozkNjiJLQhmBiKv1bvRalIqx8fuHZ1frgXGjLQxBEWWDTjcqoUbe8uQNyz28WcyPqM3H06AXnoXLrFkkYSAqL7JsjB4aoFwjCdFitrpLFqAeIHPPDuJjCHye34mhdoRtU7/qtgE2+ypi/Nevk54CUBJAn9M0BuAHXqYDGcFQKfRMg/WLgzGeKkaaU6qnD9iq4PCzcLOBiWXhYFudsvAWsRgeNtwoa1g2W0XDhXEWlnvcAHa6uyep1AxSW/NDPwKZ5okyIyhQPDtPydYBHZDujOTmkL5Aq7R06kslIxNGONEZdwwAAIABJREFUi/6AsVs3aDOlHcQJqI/UG30E0GqCZzAZlPt30HfUvzEme+dR8JqUPZyYtusPaCrkK0PH2KT4Fycy9iW8gu+hQ4e4EPVCMm6ZA93pv0T7sKrzS/BoU8CARb99cznFUanJ2udynuwfLUVQG6UDrPT+IHZ9IRzBPdQz1hJFzVtsqHqp5NFhH50HU+nhaKjw3z+4DGjVH57SEpQvWoRDt9wQsVzfT88VZ7e+5tp9ADgZeNhITlNs9z0HNmhtWY4dsWXM238D4wp/+FmsHezYA5zmD8fJSqMGB0bKkmUkAYUSwTftcSfQcQLXmNOOSi50fb9tDyCt8qSCDeQb4tGa4TK1gNPUDmXNr3YxDFPJMIy92YHXUxnnqXRN5RkGXg/A8uvtquKogl2gmlIRUBFQEVAROOsREPE2ctZjpAKgIqAiIAGB8vLyQ+np6W0kFKmXWat+up7VV0pfCJLcWEYD65j/SS6WiAKp21+DvkDcBqK7yQhU9JieCLci1kELaEQgpY1s2mivS5UxoW5VSbDOh4VoBwofmArrF5/V6HvQwpkrMPRf46nT0GTWC74w9b1798bs2bM5AgWRP4IJOKR2R6QmCle/evVq9O/fnyOLzpw5E7t37+YIpOGIo5SPFLpmzZoFr8OB2c89h8PHj8FsNMFcrZQQ3Lg27dvjmeef5/37/HPo9TpMvfFGXDx8OArmzETZzz/5ikjaoBaNosIZi+aLVkCOVDNjaAvWPEpR5/4qckAIGj4kV0R4o6DaaWxQ/6rEUUW7Ja7GiDBK5JtQie4B9PE/OED56BlQl8+iuAJSx8b9SbyEO11LpGhIz381hUegPh1uSVt1LzQOJTYrApkTrhYXwNnlHnWYyESAiNk0t6F5t6D6L9OUWiyBCJw+fRot982B3n4osFYFSaNkuNUdnZAzqknMLavPxNFTd98B67fRD4f6gyR1Xs7YV4FNOycAZ4FQQvd5f4JMzJ0hwYDFlAJoDcD3l4FCJstNKnFUBHI79wGnQoQUFlE0OIvt3mfAGuI0f9JmgvHyhwzY7Btre2dbAVQdBbJ5hcd4p41nKuBlAQ/YmsivHJeB4d47WdZL+lbcmgBD/9OIEwDtePwLtDn9Y3T3LS2BsfP5fAe+Bdpdyf+uNGk0uifycixbq4xSHNU+sBeQJv092ue4NgVIyQBS0rnPyR9K4K4yQZedA10O/9HSz+wcGNq2AymLcp0uKH36EzxDET4FZVDhu3iEChbZC44O58BjyRWZW1w2xchb4qqrm1wj3wCyu3ERQ+hd3T9ZFl0lc61JOiNbNGmU7jm5t0bEiuZzoomjS8aDu+H57RBTCGhmyVL+nqw3gs1oCk+7EdCv+zh8vSR6MVvcO9na4grRBxM7rngJbda/J35spOcBT24GUi1cmYM3TPSVLf0m8HB81xf7I7VFmnjb9THnn+vo9J4injtunApPbuzz92jOmHb/Ca0jBpVQ/wrWbweqDzFGq7fW96OGSC5SZwUSQRylxjUbziugp2bD5fWC2fQadEd+ibnZXnMru/aC+ZJkf70/XcMyVSWcYrJKHI25C1QDKgIqAioCKgIqAj4EVOKoOhhUBFQEFEWgvLxcUOJ0paenJ0CSQFH3RRsrLCw0N1rx9zgeveYXmjwZneEY+KJovxKd0bLkakCUagIDV7PRcHabkmgXQ9ZHamT0IcUmUjmqCxKJsGlGIXODlaSSAiTViZAI7G/ZBGyE0GvNnp+J3AcewrZt2zjVgvbt26Nbt24ceYIU74ITqUrSZ9++fRxRlELNDhkyBOvXr+cWr3v16oWmTZv61EBpzNJ4JQWvdevWcQuu5557Ltw2G5Z//z3Ky4IX2AIXrRu3aoWRF1+CPfk7sGPVaui0GvTu0gV52dk48dwzsC5ZxLnIpKWh/f4j9WIUsMXz/de55fkcQbVBnkG+FKnPtE6T9yj0V2yj+5Wakh8Bup8H95UQatrfe7EbOcnf4uT2kEi5FPZbxVtaPxHhTwjTmOyHW8wrJoFxxk6KqWt1UWk9lPy5VeJo8vdRsIc0Ry0rK0OLPTOQUnGsVgPOrCzE4Xd2KdKw1vd0QfawxjHb8ieOkpImHQykeXJurrLEmZgdDWMgOGqBL5uGWGicTC8oPH3LRX/Ey4U6sWsxGQAic31/SUCYZanOCPdty5NNaxeN10r3sAGR3aS+01b3X3DORG3q+9e7aiMQ4v1TKtaU33bPU2BTYyDwRapUmwlkXiXHrbiUkaqGJ8WJgftmINO2O3KRlmOAAY8DJ1YAa58D0poCHa4Btrwppaq6y7t0jXJ19+sOpPMEMO6+4UcC5cigBoEUGvTTwBNFoZM5Ztc+D5xYrlw7EmCpou0AuDNjV/P2d9W85WcwCqihJqD58qvoegvQ5QZuvY3e5f3Jo+HUOOVXFr6kvdtoMG4XPGkiFMENHQDziJDGhEhbUudDvrbS8/MPedewN7s17NNrygpzs+B38b3WKhRXilPZHfbRGJhKgw40ResAUyZwzm3A5TN8OQ/ffjPOfPlFQMkuc/rD2CoN0OgBryuaVQW+l04ojrnSNZsAZ03UlVjs2Sc9Cq85IxYTYcumHt4AfclxeFPM0FTSVptCE7kVfwHVUaAkOT5iIKDVSipy1mROzebJo0QipbT/a2Dr2+KbX30ZyCGLhqrEs/Bml/bCj/XiHVBzqgioCKgIqAioCKgIREJAoVmYCrKKgIqAikANAgJ5ND09vUHfYxIRrt7daCAqej+RtMPLvPQGMG67eP8YwJvaBPZh74gvE8ectEFKC4RE3KMwn0TwSUQSlASprmQnZSQCj/pUx76muREVNDIuuxytP/8qoElE7gwVapYy0YIujQdh7AnhrOk7/7Cu/mqlgkqpUIlQ1p+A7D52FLoWLbks7hPH4SniiTUaCh/bOA9emxXu4mLeBMvCuTMfJ559Cq6TvEqAVFWjOu3Dsp8At/zwS9w+bpyIo7HgQqR26ltSsSTym5qSHwHhmSJc23TtEwlPILPQ7/7hYSOFAKd7gZDEhAr3z5+IcsnfGwCprdSlqlp9wCiUjzQnEg7UJPscxbzsJjCkCqVQUgmkygCpPr+UwTFRVoqKirg5Jz1H2uyfBY2t9sEh53EHvFUe7H56U8xutZ3SDZmDYyd3BiuO0j1feP7WB/Lo8fHjULFqZQ2eGg06nDiNQ4P6wn3kSIMkjVJjLWlGPuT2dxcBsRCSGA1/gHVzPlBaHvO4jGpgWH9AXw/3pRVSG7Pf+QS8aZLEoKJC6suQZMTRTSUVqPQI5+HFN0NMzoF7n0OmfW/krEKY+vz5wO7PxJiNIU8ciEzL1nAKYBGTPhVIywGIJBfwk/5W/XdzDpDbDDBlyyeB0j2GUwWlTxn/U2uAJ7c/dwBX+NAzkH6nOTBHHHQUAkvuANz15/BmZcueqMptG8NYqF3UsvkH5dRj/c3XBZE+HDK5vYAR87j+P3bsGDIzM305LYtJ7Te+2xrWvuOgcdrAeF3wmLLE9Z8uC8ioViIOKkFzIRrDNJYp0oaUxJFHl/8FeIS4OVJKA6zBAtvTe3yFaH5JuIY6xLmmSNy1df7r7aU5UZ17/0I3Wi09CH2TmsMlx598HIWvvwrTgIHo/NYtQEY7IKM9QEHzClYDm98AKvi5ZCLT5rbT0efgPOWrVFL9udo725TnweqUmwuZt/4CMBowbmXIrQEgxqI2SoaG9gMMYUQA4vDoVH4AxNkiha2n8PWUSnYDW97gf0ZIlWntkXrhe/G9qca52ap5FQEVARUBFQEVgYaOgPqgbug9rLZPRaAOEBCIoyzLzsvIyHiwDlxISJWu36eV6Uq3pce/MgbWsYEhVeJfp7gaLIvHi4vLFWyOe/po4Go6qs5VSOsifL3ZuhVMs2FqCE9xw0x0LssfEwCPC/EkfoRVB6r2UtesObJuvBk5Dz/q85s2IiKpytJGPRHKhCQQwASyWHD54PzRACr/7N+wL/7Nl02TYoC3wuE7Qe11VMC5Kx+u48d9eeoNcbT4I3n3ID/QKKIcEyXcVzSM4/E9LfRTXxNpOJRabTzqVG3GhkBxcTFHVKTnipBoo4SUPxo3bsz1p3+ifEQM9k+UJyUlJeAgAxFPKV84AqmwOSTYcf61Dp7SErhOnULqNRPClqP7Dm0qBftF9xwac2IIq7EhppZORgRo/NEBBep/UrdO5mT+4+9gYgh1HNy2eM4fkhlHpX1TiaNKIxo/e8KmPj0LiCyRtnoKNPbaiqM1k1oWm26KTYWt3fQeyOgnQlErSrPrc6h6atr+lk3BuvhoBDQ7SLvscjT5gOa1DTtZzCaA0QLfXgiw8sgpPtCIfJQI4mjf7jx5KlOBpZ9aZAMu9nkNN8mfUKUEuWr5OsATe5ha2x2PgrXEQWlMa+Hbn/W3pBn4e6yVOFMZw9iM0JLBe55EuiOKet6IeQCR2VY/CRSsTRpcwjoSrAS6v5Ane3IEUD8SKP2NyKD0N4M0QhtXdygSaGU1GVQghRIxtNKPJOqqPY/1pLeHY9ArYZsjvIPj0M/ApjiQueLYo0qHq7ds+iHmtZY4Nlc505d9C+jNKCgo4CJSUTL/fi0Yb+2IQcpVyluydzsPXr2RC83toetDRGKhBZNzU8icUsLUBxswL70ezKrVgKNChBchsmi0sM6IMIcMKrKmiOqJzDIf8eEIpFpPSPZnx3+qUGUF8qY/jGYzZ/vKOzZugLFLOzChSLpUgMhvxxKr9L6xw+MoM7bD6G2TJLczZIEN2wFaY1JIaTS4jljJo8YDa6ErO8WNd62tWsxAmZYHWpGrNupvpW83IEOBuV882pcMNrO7A32m8gRsSlvfAvZ/E+gZC3j0FujGfavyUJKhz1QfVARUBFQEVARUBKIgoD6w1SGiIqAioDgCfuHqT6enp8ceh05xD5UzmAjVUVZrhCerGyr6PKWc4wpZsiy6KuYD2KwxF7Zh7yvkkXwzpOhHBAki0NBiMZEmlEypO9+G7vRaMLQY1eYSoO8D9YKUoSQG8bYVHEoqHgSQaMRRoY3JRLw80LEtvNboSjzCPmYy+R5xzBTPV25IJaHiqMXCh+WjkGmRiMfKgaBaihUB2qgh8g2RPP2VNQSVYCKQCuqxOTk5HGGcCJr+RFMigRJxTwh7T5tXFPY5OJ/gq79qMYWDI1tV+TuQZjLBlJqKog/eQ/FH/wKj1YJJM0PXKBe6ps2R0rEjWrz2BkdQLSkp8RFYadwZjUbu38Gk1ljxUcvXDwQEVfT6QBy1/D4BrEYPxuOo2XfUpPBzU4+MzV6NDiyjhW30l/Wjs5LUS4F0QfctOvygpuREgJ5ZdJ1T1AVBZTht5T3QVBREdNhtc6F8awkOvy0vdH2HR3vC0lOkqlYET+ozcfTIsEGo2r+fbx3DoMNJPjLA2ZAsFiKMMcA350cljIjCI97E0ZGDuT6qt2ndFvkkIL9G2297CN6M2AnftXAk4mjmNUkHb7zC1Q/d9SjMTj9iVdebgLxBgPUIUH6Y/znwcT7E+i8TAOeZxGGjT+PIc/xH+J1+Vv/uCxNfHRY+lnDwPhJoNfEzFAGUI4H6EUNdEiIdRUDNm9oY9uH/FzYHvYvRuxCXDv/Kq77a+agsyZ4cnYbBQ8RchZJ5y09gvPEhUSvkojJmBj0DND83YN1F8TD1YRQK7Z2Gw0ukaqmPmTisXxm/nATd9h9jwtQ6S/y1IkZ1dMB/r0PWMWkE+k0f1H4HzJxwLdrO/7evbTT/pXUTOqBLH1pv8R2m/fEqQMGIFpEAXdbz/1Cl5Yn0DDwYuzk0IVhSp6zdDFTEL2KRbdpssDLmRWk7FoPxuLhPQhIRoGkOFGuqi3mgEgeHYm236PIMTx5tezlfgojXRMCmvS9GA+uY/+1JT0/vLNqcmlFFQEVARUBFQEVARaBOEZD6WlKnzqqVqwioCNQPBMrLy2lliYv53dDD1Xu+vZTVeOP3Qh7c4/EgwskdVcbt86Ar4BVnHO2HwrR/tVxTcVWIlOqUf/h6WjCOlUBaa8Gx261A5+s5t2iByuEQF6JHajvOxvwhF3cZBtYxyir2iiGPJhP5cm+TnKjr0Mnkr6ixW/Yz4D4lKmu0TIzGCDZrYrRsCf9eII4me6johAOTpBUSuZcUR4XkTxwlQg6RMOfMmYOtW7dyRJ0LL7wQ99xzD0cKJmKVoO5JpFHasHzzzTexbt06XHrppZg4cSJPCK2qvQlCGxxkv7CwEM8//zxIPY7yDunSGfdNmADX7l04Om0KvPbAzda0IUPR/IW52Hf8BF796COUeL0cYfWyyy7DTTfdFLa+JIVfdUtBBGg8EQGaxiYRmOtrMm6bC90peXNTb1oL2Ie+WV+bXud+q8TROu+CiA4Izyt6fpDKKBeWtzqlrbgLGmehqAaUbSjGgdd2iMrrn6njk71g7loTClaygeoC9Zk4eqB9K+65XO/m33I7y68cP79lq4mjChhUijjaq2ttZzLMvggNCnha24Q/kUjpsKdL1wKjBgNL1yjiuv2W6fBm5SpiK8BIEhJHd5VXorQqPmS54TunwVjpFwr5nDk8cTQ4OU4BC/k1I1GJ0YQhfQaTQIOIoTAABgtAJFAZRKBg34T3Gf8w8MHh4OkZlPbbFaKaFY9MrC4NtlGfRjRN64D+z0aOPLr7c1h7XgCNsxxpu5bFw7WYbTo6jYAnLfaDGb45wY5F0FTJVJ+MuTUJNND2MqDPNN/B/rQ1D0Bji6IMrJB79q6j4U3lDwyLTkQqi0PEHMPCWUhZ/pZoN0JlZA1m2J7eG9XGmiJ6x4y8LT3000tgLooc+vrYag9sp7xwlrKciHlKGlAVImBG6lVXo8U773Hr+/SeGyqqhk9teMubwIHvorYh1gyL+nxWywQdLMiy5qPL8Y/lmV/+F200yCsroZTtrifBmnh1XjGJQtKLIowqSZgkNfNl0kjHYdvStQOQlwtUVoUPXy8GiIacp9X5QO8p/MEXRyGqtv0LhiGPq9yThtznattUBFQEVARUBBokAurDu0F2q9ooFYG6R0BQHW3oxNGysrJ/pi8ZPzlRiLMpWbCd+69EVSe+nqL50JedgNuYCdZgAuNyQmc9jdTDm0TZSCZCLDlMpBsiaxGxU0hCKGBaZCJyjZhkWTw+UEml/8NAqwu5olRHRcVZsAgrBigF8pj/vAUMhSgLlxgtrGP+q0BNwIHWzeCtVtDq++m5sO8pR2oLE6BhULq6EEc+3JtUG8Gnpk6G9avw6mna7By0zd+jCDYJM6JAiHqfr/qmQPpFCXNdTEX+SicqcVQMYnWfh8if1FfChmko4uhdd92F/Px8ztmsrCyOSNq/f/8AdU9/4ujnn3+O6667DlOmTBFFHL311ls54iilbGMqXn34YbTPy8OxRx6EY8P6AJAobFvm+KvxyXff4b0FC8Ck8so648ePx2OPPaYSR+t+SNWZB8JmeUM53CJXMSjZ5qZ1NiBkVCxsvJLCsqpcLAPAOBah/igtLeVq8H9OCVWa/rwD2ipxYSMrCyvg2GfDobd3SvK407N9kNYx9rCPcoijsYRwldRINXNYBDjiKOsFvr1AGkrhCJAtmgDHIqvkhq1o1BA+jDu986fopfkTa24lyRGhfFm2BjCnAVZlDoDYb7of3py8WFtdu3wcVPNidVKMCp7cOs7dMRkGF38P5tKlXwMp6QARlTI6AOmtAb0JOLkaKN0XpPwZrAZqBhgifqbzbKlYU6UNqCgFHGWAs5z/vaIMqKj+3X4GsBcD9jNgK+1wTvqGO2QkJzKG3LlZrE3kyjM6WMcsiGqK3seJZEbRGSg5D3wIl4a/njROG7wGEyybY1NnjOqExAz2rqPgTY39+SpUa9qzHFp7iUQv6mH2tGbABZ9wjtP7fNra6dBYDyasIda+46TVFSfiKDlheaqpNF9C5SaVwZnHQ9pJzf8nULgWS3uEV/0VCrbZ8AE6Ln/BZ2fPj244i1l4XCx0RgYpZgaO015R/oo5qCMcnkTxDuDP+0XZlZuJ2u/S8UqjwYlhPRi7RYbyqEIHRUS1qWdneJs2g8ZVCWufywKKmPatDoj8oXHawZDKdKITze+Wr1O+1i7tgUY5gJZ/NqjJDwG6l/aeCqupc2V6enqqio2KgIqAioCKgIqAikD9Q0Aljta/PlM9VhFIegSsVusilmXHkqMMw/xpsVhGJr3TMTiYiHD1/u4l40Y2Y18N1hkYrjD18Ba4spvDY8wAdDpoK6zQlp+C4UTozcVkbBfhTgvhwsY3kSiEhXFaQKYwwwLBS1hQFvoq5GJ4l5sACkdWbbc+K3nFcMkoXjQqadS/Rm0KrKP/E5MPh/r2gPvkSXR9sT8MTUxgdIHTKVdpFfRZqXDn9ENFnydjqivWwscuvxjOv2ovljF6PViXC/WSNEp07OL5UVVUxWLHmPqANfYVmz0h+epTqOiEAFIPKqFnA5E2fSHOAE4JlAgSguIoEUeJtEKHBkg9dPDgwZg1axb3PRFPyUasxFEibJFytru8HDddMQ4TL7kEJV99icI3XvehqM3KRut33oMrNxfTX3wJZXY7rNXqkuPGjVOJo/VgvMXTRQrVR/ObhnLAxbjtFehOrZQMmav5+XB2vVdyObUAuPseJZU4mlyjgd5jSkpKuOdUTk7oULamZbdB65JGEvE43Nh65yrRje08qx9MbUJvlos2QpEbsnvC0W+GlCLcM5hSKNKsJENq5gAEpODK3R+IQPCdxENbu/YDBX5KjUr0wcgh0QTPlKgl/jYYDVhNChiPE9DoYD1vAUxvXwDtiW2K1W2//j54Gzfj7O3r8TA6bH8ZR695DfCyaPn1dOn1MHqAdYHVNwOTzh+sTYa0vrgCblIpi1MavW0SdJ7qiDOW1sDYD5WpicjYAsGTI30S4ZOIn6F+J2JoWTVBlPJVf6SEJNdoYZ1xTLbvdUocJXLg2G9E+y4chnGc/A88lYERTxhXBczbF4m2JSajo8M5MO0T/0z1t2nvPgZeJUjE1UaNB9ZDV3ZCjNvi88SbNC/ek8CcYz4A0ttw7+Ta9TOhK1RGrTmgkiBl6Yq2A+A1ZnIk5MDEAHQf8ltm5P7pv+wog3TPkeJZYEij4PpqaleEODp0AGA0Al4XVx8Xjy7otno6ox82t30woNm12gjAYC9EpakR9Du3IWPCpbJ6lzEY0P6wuHEsvMPgj7t58n6c0ppOs2E1tQlrPcO+D5UpORix4z7xHiilwC6mRr/5kzc1DYzHDcZdBWsfPly5ZdMPtTtdjF3/PDTgY30ee72k2gGs2li79j7dgc3SIyf4DNHho7gnpeXo4+uw19SiSnvRx4b41qJaVxFQEVARUBFQEVARiCcCKnE0nuiqtlUEzlIEysrK/sMwzASh+Q1dddT10/UeXWVB3I8aunP6oqLvM0k7qtii+VGjW5ECqSuvPbwGM6c0orGV1IS41+hhPe+rpGufcePzqOj3bIBfRPghxR76ELFCSEQezTv4FlJLQixKUCaBOFp+CG5Ti1rlozWewiCH2+iNVrahfi+JNOoHAqtNhW30F7JgOXbZRXCu/ws93hgMfba4NRFPegc4Br0sq75YCu1rEkgM0OU1QUrPXmj2qby2x+KLUmVZ+xowTmnqVuHq5han4xDmK9a2NjTFv1jxqC/liTgqKI6SzwIxxZ84SqTOFi1aYMuWLdwz4JFHHsFVV13FPUvo36RqLYSql6M4Spububm52LJmDbp36IBXHnkYzIkTODLlXnhKznBQWkaPQbPnZ2LLnr144MUXMaR/f+w/fZoLd68SR+vLaIufn2lpaZy6Eo1HIv41hMQTFPidalvmIBgqT4DJaAOmqhyM8zSYylIw3srqTVp+Z5NT+R+RhCr/9aBDhE1XIsn7z5PrgesN2kUx5D7z8tvAVMaXOEoHr1JbxK6OJ4c42qA7uI4bR3Mgmn9ES9z9wVMFfH9JtKyB38eDOJqQTX9pzZScW6MDy+jAsG54Mrv6yNRKE0d3f+uCKy0HniIbvHYnjAPaoWL9Ac5dxmiAvmkGWv3wiAj3WUDXCMi4HDjzOVhdYzDp3JnzhKdNZyqQqmVg1GlwyukB62VBEd9j5alEasiYLbdAw7pqsly1mP+diJ+k7OhT+awmcxLB01/1M/h3nzJoecLxs846KbtOUcTRuPFlGFjHfi3ad2FOYz/xBbxVtcnrjLsS5m0LRdsLl5FUJ7W2InjMudBUEcGPhY4O3h/bXlMkAib2nhfAq1NW4M1wPB8phfEjz8UMmlgDYsZSz3uADldzUae03ytPZne27gt3VnMwVU4wnkrA44bH0khsC2rlYwxtwZpHhSy/tsgBL1iYtVpU0X2NAVx0Y+P/g1mnQY/M0GPF+MkN0O1ZItsvDB8IbNkJ9O8R0UalPgt/dv+nX57InaTL347MCRfL8sty9d+Q99a7osoK78HY+xWw/T1RZQIyiRlr1QXWdZyBsrT2EeswuEuh8VahSpeJ87beGj7v/sPAUfn3ZMkNHTEQ0GprFfOkZUPjtILVp3I/Y04S8IxYV5kVyKBDawxA0cMqKoHMdJ5UuiIwMo8on2mc62q3X1TZBpjJq0mF9sqfVJ5JA+xbtUkqAioCKgIqAmcfAuoD/ezrc7XFKgIJQUAIVS9U1tDJo4lQHZVyKj4hnRxcSfF8WdXqbMXwpJjAphjBeDxgG98hy048Chn2fYqUQ//zmY7UB7Q5nvPXlMjhHQXi6K5PYG1OJAZas6j0Kc3RImXLbdPhScmEW58Nj6ERSltdx+UjIhHVISxck1oQfYikRN+ROtjZmCxLrqp1el00DnSAWZsG26hPRRehjEVPPIpm3bfCkCdtYd551IHUFkZ4jXmwD48emkmSUyEyCwRXfdu2cB08CDHhmWKtM2Hli+eDZfRgUK1iEEvFMtQaYqlOTFlhwbqhKP6JaXN9zyMojjZu3JhrypkzZ5Cdnc39HkwcJXLmoUOHsGTJErRs2RIvv4pFAAAgAElEQVTz5s1D06ZNORVSIuzFShwdOXIkvv70U6To9Xj+vvvQu3MnnHjmKVj/WMJJlTR96hmkX3gx3vnySyz4dSHuvf02/LJ6DQ4cOKASR+v7QFTAf0FZicYjzVEaQqKQk159BjSlO1Ey/BMuVDddn3SthUtEakj6uXeSdo6PZGG3ywphm6TNqtduEamPUjRin5wDWVIVR7u9PBCGpsaY8VSJozFDqLgBIidHUnOld1d6xoCUMb8PDG0azRl230kwxw5Hyybt+zomjla1lKeeJjSysnP4dRPz8+1AaohKJSKOOorCK3E2evxK2BZvg3PbEWTdNhruU2Vwny6Hu6gcbIkdrVcuAEz9lHJHkp0jdheqvF64vYCLfrJA32wj4hmSPpyDYzffAMZfeq/5SGDQ03z24kPA/x4CdvwqqX11lbn+EkelKY765jTHP4XXxR/Cq5VYb0xh6+3dx8KbEloFUlNpA4WMZ9x+hOMgB6z9xslfE4sygEx7V0JrK66rYZa4epsMBobOBsr2A7/fpXi99m5jQyiLyq/mKAbCqusIh4fubYKMa/U9WtjtjSCePCQ3vOooeSVbebRXVyA7Q2TDGCzqI34tlqE194GdRNquyRaJOBp8qIoO8dLaDZcK1gCHfgZOylMAjuboH73+BbdGnBAB2dJ77Mi2bkevQ2/UNr19N1Ak7eBXNP/Cfi+QJhOlHhyOPKpU/YXFQP5ecXB0aA2kmwFDCmAI1XdKMV3FuVOTSykwpNYLMOOXqPwS6bCpJVQEVARUBFQEVASSFgH1wZ60XaM6piJQvxEIVh1lGGaDxWIZUL9bFd77eBNH3Y2HoKLXo3GDz3fin9HB1XgonD1lhBsr/xlwBYZukuVwEpK4TOsehWPQSxGbY15xBxhnhAXV9lcCvfgwM6TgdfLkSY70KZA//Y033zsbBsch/jRscKpeD2AZLQ72eifgW7JFRAgiHp0Nyfz7RF4hLNZEJ+8NmbCdG538bPn9WsBbFWuNKhklVgRL/gtkXQPY1wLO/BisMUDOLTGUj0/Rhkjcig9SyWPVbrdz5P5QpJxg4uj06dNhMBjw0ksvoaCgABMnTsSUKVO4ZwIdIIiVOHrPPfdgwfvvYeeBA7jivPNwz8SJKPvxB5x+601ozGlo9fb/wWE0YersOXBWVeKxhx7G+wsWID8/XyWOJs+QqjNPhPtPQw4zTsq/dK0J5O46A7uBVqwSR5Xr2PLych+BW254dUENOysrKyJZmrw2/3kzp8QrJbntfPQFjZbBljtWRi3a/bVBSGkk7fBVKKOxEkfpPkAEeUpysY3a2LMsAxEwaM7jC/Ua1H56R6XDUXA7gB/GRUan+p3XnTsQFX2eQOr/pkK/aYGyiI4cHBT7V1nz4a2xqGo7AZXt+QOiQiJ86H3eP9HBJH81ezEeGr+6G7ozhwBTFp+dVL9O7QIq7WKKh8wTjTgaXKj1r0/AfeIMjt/2Lrei0b6gbohnxyvcOGoP/e5OKyZe2YjIK3j+5utrF8xoB/S4C2jcHzi9H3hhAOAJTxKUV7PypeJOHFXeZZ9FKQeDaoijn8DrKg3plaaiDGm7lkny2NlmAFxZzaC1nwGp9EVKaflLoIlw/XpMWSCCKeP1wtonNkJ6sB+m3X9C6wjdbkkNTvbMGj0w7keA0QK/TACcYUjCEdqxtfV9cBiaodKQDZeWomwBI3fcBb3bjsqmXVDVRDrpMVx1a3FtTOrI0YijVK9o8ig9S+lOT8rJEteiF/X5TPTIiCdxlJwQ5oI+1VHBs6X3AiV7RPspNqOUtvvb1Hqr0KLoN+5PnU5UR5L6cx1AYdnjmYYPAOwVQIZFmVo0OkBbfZCM9QBuOuwSge0stlaaRxEhl65pskfr96R0Hy6VlvNE0LWbI9cQRmVVrFsNLV9VWhvWcOGHZ8fmU0PrPLU9KgIqAioCKgIqAhEQUImj6vBQEVARiBsCZ5PqKPv12OqgL8rDKWVRU27twaqNsuuUqTrq7zfDaMBm3yy3KXVSzrT2QWitfKi2sGnEPCC3F7dBeezYMV84YjrRnJKSElBM2DCKFsLLY24N68BXOTUnh8Ph2/ykDbtai111gkx8K7UsuZpfnFQweVNzYR/+fliL0fpErCuyrzGxFZxF+RjHGrAVMkPXMzog+8akQ0sN85t0XRLVoZKSEo6QE4osEUwcffzxx9GlSxcsWLAAn3zyCfcMmDt3Lvr27cuHx9Nq8eabb0JuqPoZ06Zh9dI/8K+vv0bLJk3x5pNPwlBehsLXX4U2KwtNHnsSqzZvxuPz5mHUoEG47aGH8fLLL2PHjh0qcTRqTzf8DGfD/YdI3jabTSWLxWk4C2PIalUgRGGcfBTMkjo0kbUyMzPjXJM880TEo2eCVJKzoKAk1ErvBSZTZHUpymteegMYtzxyGev2YvMtK6I2tMcbQ6DPDnz3iVooRIZYiaMCoVaI4pCTkyPHDbWMHwLByl3B4PiIoy478OMVkbHTGmAd/aUvD0cc3bxAEU6Bz+jIQeBikyc4hXoPJGzoUFEo4iipf0shj1oWPgv0+xugryZoE2Fi3wpg4VygSuT17Y8NC+x+ZiPc5dVkRpZF1RlpBynrMvLFmuKKkPHnGU77UwGSioTxM3bLjWDCrV+MehPI6gr843zgwGoJVusma2zE0avrgLZbg5OUtRgfcfTYfHjdkec1lk3fR+0Me5fR8KYYAW141ftgI8YD66ArK4hqmzJ4jRnQOG2KEUijkVZFOVVfMp3zApA3ENjwEnBkkc/rXS1uhc3YCnZDHlKrimA1teOeRTpvBXTuco4YWp7WISTpbXj+NBirTsPW80KwOvHqktEgW8tOABtKaCBawervjVoNemdFP8RjebpZyPtnQDWD+gCm6LaCXVvZ9VU4DE1EegzEgzhKUShcLhe3HpORUaOUSs9ko9HIizLs+y+wTVyoe9GNqc7IK67K3543Vx7H0J2PAOu3AjaH1Oql5e/THciMkTRKZNGsLkBmR4AOTRiq37+8HsBRAFiPAEVbANtxab4RhERCze0F5PYGTHmANoUfuy4rULQdKNkFWA9FHs9L1wDDBvBh6JetrfFh5JBYuklaW8LlrjtR0SCPGBzo/X9ft2/fnh7kalIRUBFQEVARUBFQEWhgCMifmTYwINTmqAioCCiPQDBxlGpoqCHr3d9dwWo9NsVBlLKgKadyIsF5MjpBW1ZzepZNzYUtAnEuYj1F85V5mda3BNLHymlSwssYt8yB7vRf0esd8BjQciy3KEUqXmKS5fcJgDe82gSrM8M26t8Bpkj1juwTmZQ2mmmxiz4NMcWDOCrg5DU1hf2ct2vBphRx1JPeAY5BLzfEbqm7Np35N7cuyIBXvhKTGF0O2IwoikdiDCmcpz6RbhRuer01RwQU6jfa9A9OoYijgwYNApV54oknsG3bNpx77rmYOXOm7yBBLMTRV155BYWFhXj6welwuz148q67MLRPb5R9/x20WZkwjxiJ1z/+BN8uWYJH7rkHAy65BDNmzFCJo/V29Cnr+NmgFknEUZovRQvbrSyyZ4+1+vQMI6IbEbUa2ljwJ44Gb4ZHGonmpdeDITVIGUkscbTn20OgS6974qiMJqpFRCAQKVy9jzhaZQV+uiqqNVeLi+DsEjpksGgltEi1yFWPiiESabi1FrpO6QASzQkJQyKKdu7cGS1atOAOh7rd4t5vOFxu/RTerJbYtGM3bHYH+vXoAotBCyx4ADixPSruaNcSaNU8bL4tt6+Et9IT3Y5fjuwHH0H2w/GLoBPJmTXFDmUJx5JaHph5zJaboWFD9KXOBFz8JUA/n2gF2KWrHcbglqyicomjaSvvhqZCgUhFsrzmuX3W878RXVqY09iOfgD2/9m7CjA5iq17emxndmbW4+7uSggkEPJ4vIfbjye4uyQPghN4QMjDHUJw50F4WJQYSSDu7htbn5kdn/6/2729O7s70tPTY5uq79sPmap7b51qqa46da4/8vuR87lhWf9rWNvOrqPgsxbJ9i1VtK6ZFZ2818BqwGiFxlMN24D4FEgt638B54uNKB65g3E8QGNGLsYG3S4S1H8P2Z3YeuQwDN5y6H12VJh7xGhIrN7j4Edof+wX4d+ru58Ev7lGBVqRtfqNVvHnwoM4iKg8YDVo4aZU9zyP4YWRDxcZv70Lug2zwHmC7oGh/cWgLNEPJoXq8vIeT6HK1Ek2GkqJo+Qg0uEF6SBRQ/X52rT1pD479zoglCK/Cpfzsp7PwGZsLxuHhhXHvj0M+moZ74yxI8WmVTZg1cbY/J00HNDGedDG3BroeIZI7NTohAPTlVXiPprBoIfFXHMdEc4HFwHFCwGaL0YrREZtMRxoNQrI6SQoyTuqnXC7PdBqNbBazCIB2OcCDv8B7P6fqHwfqlTYRHJsMEYpU6eP1vEU/M4B3HksNX0KkGcuGQIMAYYAQ4AhkDQEGHE0aVAzRwyB4xOBEOTRzTk5Ob2bGhqe36536+274t8BawCMWsRR0+onofFWQOM4WKvcEY4A520zHq5etygbovIvgICyzcZGDrV5QF70DSVlgarXShaRsNNZQPu/AQW9hMURUgeVUyLa5nl4W54MV797QpoigioRI0ihhDbEiURKakMN1U3lxJGudWRhH0/wlNXG2gGOkS/CsnAiOE9lPNYatQ1kt4Fj1Kuq2mTGAL78K3D6VoB7e3Q4jD0A86jo9ZJYgzaNJbJ3Jqi1JRGatHVFyoX0XG/evHnIGMMRR6nyr7/+CiJ6EontoYcewj//KW7uxUscJZ/PPvQgVq1fj/EnjMK9V0+Et7hYSFVf5vPjnmefRcBsEfzQNUcEVqY4mraXWFIDyyTSn1Jg6H6lORJTGFSKYPh2tcQwAOwdpj6+ci0GE0djScNumX8ZOD+lioy98D4eayYuitqw/1snQGum9JHxlXgVR+PzzlorQaCOOFoJ/C+6UFHCiaOjh4mqUrEUTgfbuK/Q8DvUn9cL2opoGRA42E77tpE3+lang0dEDiVVeiKP0rzwwgsvxN133y2sH9A3vZwiEEdv/BZHPVo89NxrAinjrusuw6jB/YBv7gf2rIhuJgpxdM3Vi8F7Y8v6kXfNdSh6+tnovhNQY9mxanUONyuIja753oUWFNtdKHN6cMr666FrSD4s7AMMug+wtgOqDgMPk3Jh+hdf93FCkLrt82F7Ur46HK1N6kpXpbSDsayzWi0mgNPBvu9t8IHoB8Ap9XxAb4JlY51ipdRZ+4B/gtfE+MwhXt6GX8B5lZE3yR/5VVqUkFaV+kp5u9wuwKlvCWTKhfuOxR3OmA23wuCrgKvjEHjzw5PxlTjaiHGw8bGTkEP5os3hEUWxkT/NL4yAplczwKBsPvd7n9fg0cem9p8o4mikAy+12WRs+4G/ngYqZKwxKhjQuQNmIkDZkBSWk98ZiSxHzTVLBFGbA6Bnl9cvjpE/UJ/4aaffzeL/XyRjXjBiEGCSSVQORaale6vHZYC5FfYdKMZv85ZgzfrN2Lu/WOix2WxCp/ZtMWb0cIw5cRhMRiNQvg3Y/gXgOBQBFQ7o9E+gw+ngocHGLTvwv18XYPX6TXC53AJhtHPHdhg1fBDGjh6Bgvxc4MifwI5vgWjr+04XoNcBOuXjonA4ozcTxNJJNSG51A7ufEYajT44rAZDgCHAEGAIMAQyG4Hkzi4yGysWPUOAIaAQgeMhZb3393tX6UrXDFIIUchmfFY+7Ce9r4pJy+9XgvMGKaLSYiWlAglRYllEbdS8+i/AuV6VmAUjGhOQf4l69hJgyTr7vMgbEe3GAUP/Ves5EnHUvORmaJxiCirekAfOUxExYrljRQqkRJCgzSgpDZ7FYkkAGskzmXDSaJK6IncMkxRO03JT/ikQiLDJSotsBRPTrs9E7qbNY1IaIkIiK+mPAG020LM1HAktEnGUSP6PP/44Zs+eje7duwsk0hYtWsRNHG3Tpg1++OADvPz228i1WvHqlIfQrKBAAHPu6jV46q23cNZZZwkEhaqqKtx7772MOJr+l1rCI0w16Y/e7QFNFhyn1qUnTkSn6dlKJBxGHFUf3VRfQ+r3KDMtKiaOzrsEXKS5UwQ4PCUubLwr+uZz/3dGQWuKfxOWEUcz79qsfT64K4CfLozagUjE0aiNZVSwLLw66vd2sJmG323WOefXEkHl2Ar33UcHPGnuv3nzZtxzD6nF+1BZWYlu3brhpZdeEt5V9M6ijCLRivGHSdAPOlcgjk64+xG4PV48df8t6hJHJywC748txbv1vPPR4o13ooWv6u+0BkJ/W3yRz3dTunpKW08EDJ4PiP8uEDI04r9RSosQhf4/kX7rCgfBlpBOluzxaGsxoVdRjlDF7vHB8McDMJStq2vS6Uxg4F3if+9cCnx2M3Bsp6o4NDKmgkJeQ5ty1Eez/5wsrHV5W50Kw175ip+JACOWNRgrqSlyWtj3vQE+QjaghnFyAT+09lL4rc0Avxea6nL4c1oo6k4sqepDOSBS2nDNN4p8W1f/oKhdxjY6/WMguyWWF5ehyh0++5Oc/p225ipw8MPdujc8LdQlhO/mh+IIusgJQ1adkTESR8modf7/AX5lhGYlKdoTRRyNBBDNW7Kzs8Vnvd8NzDozZvVfWQMAYEX3x1GZrfw6GfrVpcg/uAKI9VBMeRWwdlP0MBWpjvKA1gj0uRYo7IvZ85fg7ZlfYM++g4ISaH5erqAKWmWzo6LSBp1Wi2GD++Hqyy9A/z49gNINwOaZgNcROr6WI4Hul8Lu8uLtD77ArF/modrpQkFeLqxWM1wuD0rLyuH2eDBq+GDcdfMEgUiK4sXA1s/Ed3244nACZpnZ21KaRj7YeQJe8DX4MNJo9FuE1WAIMAQYAgwBhkBTQIARR5vCKLI+MATSHIGqqqrlAIYD8HEcd4Tn+TZNMWU9/+242FbPo4ybr8WJCBjyYdj/o1CTN+TCfvIHMY+2ZcEV4LUmaNwlstvGspDa0ChXOiPSp7fsGGorFl4de5sktbAsvh6cKwKuJ/4baD5UiIY2gIi8Ga5kr7hfSNnFeaOnYqHxIUUg+ymfxtxTiSxBG0+SsiGRmjKpxLNAmW795LMKYT/p3XQLq+nEUzojfF/oiV2Ufs8Xuh8pLRbdo6Q2xEr6I0AEHRq3WkWKBiGHI47SGNNmBCl9PvzwwyguLsbEiRNxww034OWXX8YXX3yByy67DLfffrvwDqFUpY3euRwn+KbU9FdffTXoUACRT9u3b4+DBw/i5gkTUF5RjvuvuRanjz4Rhn798fTTT2PWrFl47rnncPLJJwvvpjvuuIMRR9P/Ukt4hKlUPJYO4iSDOEpkaTrIk5+vXsrIhA9OhjhI5TWUIRAlPMzglJuRVJRCBWKdf4m4Ma6gOLZXYdvja6K2HPDeidBQ2uw4CyOOxglgCprXEkcp7evPF0eNINHEUfOi6xuvkWgM4LVGBIxFoOwQ4bJ7NAw+8qHG0Eqjkg0pTf0nn3yCV199FRMmTMDnn38uZAyZMmUKTjnllHrp6gnHYMIiERjpj/4//ZG9kk1/YMKdkwWyxFP33lxDHH0A2LMc0BqA9oMAXY16GB8QU9hX1xxajaY4etUi8IHYlr5MY05Bmy++jjrm8VYgHMrLy4V3PBV6Jx3RmFDtC8ATAAqNWugoGwvHoX0I5ePtNg9K3SFSySsMbHjrAuRm1Snyude/i6wdnwMd/wH0mggYxUNdWPQ28HXoTDIKXSe1mRziaHoc/OVE0pdWC0+H8+HucllUnKxWOnDNwbb3NYAPffg+qpE4KmRvWwxSMY2nzBkwU3hmDOdivwetq2dFJlcpDkwiaEvm6ZlCqbCDny2JI0GFDXvQPcL9ub3cjj0V8a3FjNg2BTnVuwVXjm4nImApVIxWqIbLAherojioRHGU4on3nl7SezqqDfLJ1JzLhcKh3RRhGClVvRyDtes8C24FyrfKaRJznXhVR3sueByWkm3Ib+OWrw5KUVK6eEpDn5UFLP4zctxjRsau4N16tEDu3L5rHx55+iXs3LMPXTq2x4XnnI4BfXsKa5+79uzHgsXLsXjZSoFE2qlDWzz+rzvQq3sXYPNHYor5hoVUTHtfA78+B6+8/TG+/2mO8HgfPqQ/Tj91NDq2bwO7o1ogq/746wLYHQ4MG9QfT025C4W5JmD9G6KqaaJK0sikPMDTYZVEdQRwFgx1Zo99NjZZ4sSFwywzBBgCDAGGAEOAIZBABBI4pUhg1Mw0Q4AhwBBIQwTUJo4KKgUN1A38eX2gqd4P+8kzZSNgXn4PNPbdEQ9S1jOmzapNZy/bSXDFUootuhpGTLbTlDxqnXteeFz73QR0FZVUlCoHZq+cAm3VjkYbuAFzGzhOiC/FOancUapWiYhEG0x0kpoWbTKhRMQ+EzpQE6O3xUmyNyQzqFvpEWrlj4D/WPh7NE2Jo3Qf0kZxNLJ5eoDMoiBFKHqORkoFHI44KqlA0yb/66+/jg8//BB5eXl44YUXBGLn999/HxdxlN49TzzxBBYsWIDRo0cLKlZ0eGDSpEkCMfnNN98U/NH74JZbbmHEUXY5C3MAul6VzluUQmheeis01WKqOirxHGCSEwORSmgDna5/VtRFgBFH1cUzVmvBpNFY21L9eA9nHZtdjAMzd0R0PWDGaGj0RA6JrzDiaHz4paJ1LXHUWQL8Ej2rSMKJo0tvg8Z5UCCIxvNtbdwwHfrDi0JCGu1bLzhNPZFElyxZgv/85z949913sXbtWpx77rmCOryUrp6+Eei7vSFxVFuyCpypSFDJRHYLHD1yCBMmXi0olT415W6MGjoA+Ow+YPcy4PIngXZjxLrCmlMAOLYBWD8D8FSJqVnpL0xZfeVC+WtLES40bWEROm1Uj4BDfaV5Ll1n9C4itVGz2SysceyweVDi9iGaqt4euweHXeoRR0e1LYRZrxPm3RSX58BiGHLbAdYO9ZDhdy+DvahP7f+zPtI2bIagVNy70XzKI46eHx8BMcT6qMAxbMg1lIKV+IckARuGVCNnvikRxmx7Xo4GQ0J+t6z7BbxWB42nWrH92QM/EdpywvoyqenyGCGTRGpZ/zM4X3zKmyEDl8UJlVVJMS4hG7YdCwybgjKnBysPlyu2PWjn8yiy1R2mqe5+EvxmdQ+srefHw4Ea8rniSMWGRUYduloiqzNLLuhQEn0zttlIKsJHFHv+vd+b8GitMbXnAgEU9q///IxmgDMa0WXPwWjVIv5O7xJ6hmPNi8BuUdxD7bKk1wuozmoZt9nxyy4EjDLTyjf05vUCVQ6ADrAbTSIBNcsA0AFm+ifNG3QxHP7S6ID+t4HP64Ynn38dP89eiObNCvD0I/egT89uAKk4B3yAzgSv14dvZ/2Gj774Hh3atcbku29Au9atgG2figqhDUvPK4FWJ+C//5uDaa+8h0CAF8ioN159CczZJlENV2NAgA/gy//+jBffmCmscdxy7WWYcOl5wNFVwKb3EqYgG/dAyjaQWIZqQGOE9tz/MQ6J7PFgFRkCDAGGAEOAIZDZCLCXfmaPH4ueIcAQSCME+O/GUWaq5BROB9u4rwRflnn/B/upX0T1K/c0sJzF04jObLMBz4Go8cRUgdMBBVfG1CQZlcNi2uHvwOD7hBBoAyOUSpzc+EL64ADbOPXSe5HaHP3Rhoa0eZXuqeytc84VlB+EQnsBxnxwbuULu3LHQ9V6HAfbuG9VNcmMNUAgguIox2nAF0xQFbKVZU6B7z+0UGZKoxDe6d6j+5CeG/T8YCW9ESCSDpWioqKwgYYjjtIY0+I1pSclxdDJkydjw4YNGD9+vLDh/dtvv8VFHKWA5s6dKyiL0uYOEUeJ6EppT4mIcNdddwn+icDKiKPpfZ0lKzq6FomQkkziqJmIO9VhNvM4IGDtDMfwF1SFoKKiQnjO5ubmqmqXGUPKyMcMewgqe/Q8p3mEyaRsHmKdd5G4gauwOHZUYdtja9D35ZHQZHFYd2NjhaCBM08Cp41/KZIRRxUOUgqb1RFHjwG/XBo+Ek4Dv7ULqoc/l8JoY3Nt3PIm9Ad+FT9NdRYErB1QPeSpqEaC09Q/9NBDwuGNt956C6Q++v777wvp6l977TXhfUVESHpHU5uVK1cKmQlatWol1AmUbcWmrTuwdftuDD1xHCzWXEy46iq43U6RODqkPzD7dUFpEafciEOlZdiybZeQKrZtm5Zo2awA2PA2UBKURj1M9KuvWBi1X3IqaHJy0XnbLjlVI9ahA1CEBf2T5jE5OWJq+OBCxFFSEh0hIx3zshLlBL2GfttYTehdk6q+4W8UL833qdDY0vNbKpYnu4Fz2+PGJqSBBHBMZBFH41C0rtcPFeOXs/YpEEd5v6g4mqJi2fAbOK9LsffZAz5upExpRBV4aDCI+19Eu+bN86FxRc+KFHNwssYxucRRR9/x4LPyYWl/g9CdeXuOwt9AzEFuP8etvQqaGoVa+4AzoXFWwW9W98DaKpyF7ns/hMl9BHmObZAIwnJj7Hboc2S7DsPkPQZNwIfA6FfCNpUOJlEF+oaib8WO2x6OizhKttZ2vgdHc4bIDbm2XlHfdrLbxKs2So5oXi08r/f8BKyeLtt3LBXVIo4O3/YIcqt3xuI6dN2lq4BRg+OzY8gFhjyA0moO197+IA4UH8Y5/zgND99/C1C5C9j1PeCxAQW9gfbjgaxcLPrjL7Rv21ogj6J0E7DlI8BTWT+OrDxg0D2w+U249b7HsXnbTvTt1R3TnpyEwjwrsO83oHQ9kN0K6HwO3DBiytQXMX/RMvTs1hkv/XsKCi06cSyrD8fXxybemqWob+IDzLrHEGAIMAQYAgyBBgjEv1rLIGUIMAQYAgwBAQHVFUfl4koiETorSJGDSqR0S9mrHoa2bENEy7zGIIuIGtFIpPTQcvvVsJ6+HZBzmtLWqrezLLgCnC8odZFGL56Wze8BjCU1UE4VxcBw5FQ1VEcbgkLEUYpgccUAACAASURBVFIhpY0LWghM51T29YijNepkDf+f6oOeAINyNisS4Pa4MMmVzojM5ddYgPyLVMdiWQk9FzjQSYIcvRZ9co0x+ZBUTYjMHbyBGJMRVjlpCJDiBo0ZbfSHK+GIo0QMJgUpKUXpTz/9hKlTpwpqFv369cPq1avrEUfpGS1tMEu+6FlNBIIjR440SlVPdSi+m2++WUhbf8YZZwjX1Pz58/Hiiy9iyJAhEYmjFBv5a6hqJRFekwYyc5Q0BOhaJZIxXWtEwkhGscy/BFzE1NgNdpZJ6USjB8/pYB/7saIQiWBH900ocokig6xRLQL0PCPiTjLJxwx+oKqqSjhwQvjHc13HSxylseB9AXA6DYhEmtXShPU3/YFWF3XEoa/2CEM18MOTwGlkLEVygLfN36E/8EvIIc5k4ii9m6lEUivPxOu6tLRUeH+E6xc9d0n9kTbp+fm3gvNUCgrTlkXXwG/pBOeghzOx23HFLM0BP/roI4EwSgd77rvvPmEOeOeddwpklUceeQQnnniicI8LiqPO/Zg67TX8OncRLrvoLJx9xqmY+dl3mPv7H8Kz98knp6Jrt271iaPDBgLHVgN5vVHl9uG5l97FnN+X4oKz/oY7brwKWZwHWPcqYNsXtT9qEUc5sxlddkb3Fyog6ifNU2guLc2PCatI8/GoHaupoBZx1GrQwaDVoEehVVAdlQoRRmm9JVIxTxsOTcV+uSGnvJ4c4ijd56oc9FWLSyjjMLZEducDXtj3vZF0nEltNGAwQetsQJqKMZJ5/d+HXxNagVALL6w4hp5caNXk7B1LobWJByWpzO//LvwaE05bc3nd/+v3NrQBL7S8CyduujfG6KJUV2u8ZUTl6H0aAlnZyG51EbRZrbD2SAWOVis7yDt2w03Q+0TCrb3P38AbYlsTChWu5fUnRDuUHUKfBW331rUqvm59Hhb2qSM39zj4EUzuozB5S5DtogN6HDS8D259Abw6C3waE/IcdYrPvC4b9rGiMm2oEkwcld7xpvUvgLcfhJ4ynMmY1oWyu7bT3bAb26E6S37KesGOz4eigZ2E9b6GroMvGTVIo+ROysohKHSTYrqrTMYVFVsVNYij44Puy9i8J6i2sQAYMgmHyl2YeMtklJaV4/yz/oYH77kJqNoD7PgGIAEIvRmwdgQ6nQkYiKwP4MgKYNd/AXdF4+CaDQL6XIeVazfhtvufENarbrvhclx24VlA8RJg2+cC4V8o7U8HupyDn2b/jpfe/BCdOrTF7TdcgT49ugEb3pR1YCYh6IQkzzd84FEKelLKUBiBLIJ+eNuMNKoQd9aMIcAQYAgwBBgCGYyAwml9BveYhc4QYAgwBBKEQMqIow3648/tgeph/w7bS+vcC8DrRYUlzlMufoA2WmmJTwmRK5shqO6pWYTP5zRLWU/pamiBopZUQwodWTnCgodapItISrEBU0s4TkzMAjZtTBGJVCKuSansG5KW1BzjWGwRcZfIswFze7h631rblBR4uYBH/O84F0liiSfmujxgG6+eamzM/o+HBtEI7FkdAcspCUFi2bFq4blKzy05yjbBQUjEUdoMpecIK+mLQFlZmTBGkdRGKfpoxFHalCSiFT13KU3p77//LpBHyfaVV16J22+/XSCYElmAiqRiTc9jqkfvoMOHDzcijtKmOv32/PPP48cffxQIrkQoonfXyy+/XLu5HkpxlPxJtiV/ZIs2Tah+PEra6TuiLDJJTYXGn+YAiS6mNVOhK/lLmRsZG/7hDBO5ie65dFdXVwZMalslQ7WWSHdNjXAXz6gRaZTIU/SOKCiIL2UpfScKm+IqF/umSvi9fmR3sECfF5wKNfJknUiF9b+FaHKlETaDmwJxVIK5KV3P9HwtLCwMeQXVEUePwObPVvkqyzxzUqYPmu9NmjQJS5cuFeZso0ePFkiRd9xxBzZv3owLLrgA9957rzAXpGKo3oMpT72IX+ctwjn/GIddew7g4KEjyLGKaxMPTHoQ7Tt0rE8cHT4I8Drg44yY/toMfP3DLzjjtJNx/x3XwWLSA9u/BopDE8caIqsWcVRjMqHzbnmZaqjvkqoozW+lOa70Lg8+5BTvlaAGcZSURnsV5eCI3YUWFqPwTUjzZzoYKKdkv/lPaA+sklO1cZ3e3YEsPTGdACKsaunADT03aX0kACz+C1D5G1MOcdS87E5o7MqIwsqAiN4q2iHeOuKoC/Z9b0c3qHINy8bfwHmUK41K4Szq8ypc+vBp0ntz87CJPxUjucaZrIz71kBfKo7bnAEfg+fExeOc6t0YsW0KZg+kQ1x1C8rNqlZj4K5pKiMRyZw6zFLboLOh8TgFom5W3ggY8kZgf1U1tpTGrrY6bPvj4DkN8u1bagO3DTyrkeprpF4Z53wHTekRaMrLwLkcYtuG9+3YkfVMOLOawauxIKDNQl6Qb3mDwcF2mpgNKWvre0I2CI3rKDh3GTgfXYM15LWQO8nxL7wGX1tSvBbXfoGQXJnduVEX9OtXI/fSsyERQ0seewSVM99Hl5p3ysHzz0Gbb7+X13WZtaTMQNj+pajQrXJpeC/Fan7wrudQWLU21maR68c7tHorMPheOGDFTXc/IiiDkproU1PuQu8eXcV08q5SwHFIVP40txFJpOVbgIMLAW8Y5e1uFwNtx+KtGZ/jnQ+/hNViwcvPTkG/Xl2Ata8D5Zvr+kU2B90FmxvYvfcAcnOsaN2yOfQaHlj/huhLzRIvZmrGEoctv9YM3Tk/MO5IHBiypgwBhgBDgCHAEMhEBNjLPxNHjcXMEGAIpCUC6UIcJXCiLYA2BNC8+EZhUYhIeI4TXoof34pvAH9V/HZCWUgj8iiRb2gxuWFRS2XJuOlV6IvnRsGxboEvMYBD2OCgP4lIlElki6wdH0NbuRXa8shKu4nCLpLdWO/TVMSYsT4rvgPnr4h8MDuBz5IVpU4EatjzBg2HwQXyUsbWpvCk57gt9k2KjB2vDA2cyEtyiDrRiKPUfSJk0t/atWsFpSlKKU9FIo4SqYCujyVLluC9994TiAG9evUS6oYjjkpkUyIiECHVbrcLNm666SZMnDhR2MCm+MMRR+m37du345lnnhFiIdLp9OnThc16Iimx0vQQICU46ZqQS26IBwVSn4LPKR74IDJDyI2WMLsvGh1sp36lyD0Rm4gkKyjfsaIqApJqrVpz4YbBEXGISM1NiWgXzwBICo/0/sjLiz8FqnXO+bXqVfHEFXvbGuJHg9s91FzZtH4adEeWNAniKB0AoXewGtczzRuDVQzVsBn7OIotiMwcSvlWymZBdeKZ55LyGZVoB3eUxp+sdlKa+i1btuDRRx8VDgy98cYbAvGW5nZvvvmmkK6+a9eueP3114V09VSHiKMPPfkfgTg6eEAfgQRx8blnoFuXDkI7S/NuKC2rwIQJlKreJaaqJ+IogA8//6+gTtqvd3dB8at5UQGw53/Anp9l3/urr1yoXP0qCFyNwYDO+w5FhJue9zQfkebBkqo1/TNRJV7iaM9CK9rl1J9fxPpONH16LXSbfoq9i2NGRCenLfkL8Ppitx2hhRziaPaqx6AtU4HUpCIpx9P2H3D3vD5sz2qJo/5q2Pe/qypm0YyZN82Gxi2PaBzN1rIeT8Nm6hCtmvC7Hh74oUUBt6/2Pvc4OVQJ7eu2EU2eUjgNdFil/tbiuLUToeG9snzJrqQONzSiO1fHwfDmtxXqaI2tkd3yQlR7/VhyoE5tVU68o7bcD7OruF5VZ5cR4LV1qsN+c93hCvMH06GpKBXuWz7LBN5sBZ9lhPagqNIesci536PZCP5dKc5K2wm+627oef3fg8lzTFAgJdLt0B1PCjUW9/4PnIbm9XqiKTmKNg/dhTbf/DeWHsZVt57q6Mpngf3R1upjc7ei+2OozO4WW6Og2qesvx46f+IPfsYWIAf0mgC0HC7MP97+4Au43G50bN8WF53zdwwd1BetWjZDtqlmvZSIpLa9wKGlwNGVQCDEu4oOkA24A/6cLrj7wWewdMUqdGjXBu+9MhV5Bg+wahrgCdqPovrdLwFanSCG7nMDXpton+Y+kjJpbB1Lg9oRbry47kmxa0xtNA2GmIXAEGAIMAQYAgyBFCDAiKMpAJ25ZAgwBJomAvx34ygzcdqUVJPSEqE6KoCrzQHyLkgLnIM3x2lTgzYwaAOINu0kRZB4AjUvvQUaOnUb5cIKmNvCccIr8biS3ZY2+STCEG3+EQZqpISTHYCCiqY1T0FXslJBy0Q2STzhN5HRp73t0pkAoihmJZA4Svj8UeIAV7ORMrJIHjlJWoyOdXMx7cejCQYYS5pZOcRRSXWKNihfe+01zJxJ13Bj4ui8efPw4IMPChvoF198cUTiqEQMpef2bbfdBiImELHo1VdfRffu3YVnOV1z9L665ZZbsHHjRpx99tmYPHlyrcIpKV3Rb0TWGjVqFCOONsFrObhL0oEYOWlUUwGFcevb4DwV4NyV4LxViuc+RDoi0igjjqo/itLcWC3lffUjbBoW6XABPcObN29em6JejZ4lSnFUaWzhvmet8y8BDw72Uz5Tajql7aQ5BAWhFsEzXZR4I82P1CCOSmRpOsgYipya0oGN0XlwmvoZM2Zg7NixQlp66eDPn3/+ibvvvlt4VxGxlNLV0zeCzr6rljh65umn4M6bJiA/LwdwlYvfP/k9cfRwMSZcewvcHrdAHB02qB/mLliK9z/9Bs0KC3Df7dcK6Vpx4Hdg5zehyRlh+rP6ykVQJb2MVos2O/YKxFDqFxV6d9CcWPpvmhfTXJXmJ5Lyfowwx1x9WWl1tOWXiDbb1qiNSpV8AR46DYdY5lZZPz0Cw9J3AFIUrLQBOVbg92WR+zJmpLx00cvWAK74VSyDg5FDHDVufBn6Q/NjHo9ENvAVDoJz0CNhXUgqyQGfDY4DMxIZSiPb1tU/Rl/PkBnRqs6TUZrTT2bt+KqNWztBSImeiaW66yj4rUVC6Jb2N4DTGLH0QCkcMonWJ2yZBIsruoqys+soZP3wOTTHiGDKIVDYApoSWveNsYweBjhdgNUcY8NEVFeBqRYhrHkD3oefy6qtod29A8OG9U9ERyLarFUdpVrVR4ANb4nKmHGWuQNmIsDVkYuVmBu+7VHkVu9Q0jSxbQr6AH2vh83pxavvfIwffpoHr88LY1YWrBYzmhUVoGvnDhjUvxf69+mJDu1aiwdKj/wF7PwO8IgHqmuLRg8MugfurFa4/s4p2LR1Bwb264U3pz8BnX03sOalxmRQbRaQ20X8/x6baNPrULffKh5qUDew2K3tGvD2oi5dupwce0vWgiHAEGAIMAQYAgyBTEeAEUczfQRZ/AwBhkDaIJAq4mjA2FxQC21YUk0cRdUcwLs/AePDAYUTE2A3dpO16fbiVE2R49m4+XVoyzdC4zzcKIVkKsaaNqulVPa0oUMbX+EUWOX0L5F1LPMvA+dXR61B9Tgp45SxBRwnvqm66ePSoBzCqARMgomjy0romqs7TdCFd0QlBzDCTWZctRIpgggLRFyIViTiKG3+U9v7778fw4cPF0g/wYcMJOWpQ4cOCUQBIrddccUVgjqopLQ0d+5cvPDCC8Lm8+mnn16POHrrrbcKm+vPPvss2rdvL5CJyCb9vfPOO/jyyy/Rt29fTJs2TdiUJ/8UP8VA/rZu3Ypzzz0XZEciLRBxlNKnknrYwIEDGXE02mBn+O/SZhhdO01ZVZbuLZqzkOooK+oiQJgSOYyeITRPbJKldIZIbBIOhxDBibKn6wCeE/7J8xwg/FMDjtOBh1b8HTrx/9N/c3oge0jM8BDBitSjqailMhocROoUR0NDkYpvnJgHRUGDSOncFZhLqyZlZWXC/R+KEKsGcTStOhtHMMFp6h944AEsW7YM//rXv3DWWWfVWj1y5IgwZ9y1axfOO+88IV29VB5++GH8+uuvuOiii4Q62j0/ANs+BwJeYPgUHK1wY8LNk+D2eHDrdZejRfMivPTmTBwuPoq7brsaF5x9OlCyHtj8gaD8HUtZM2EReL8KJ6Y5DrnrNgtzUZqr0pqClM2FrhXCKFR2l1hiVVI3XsXRHIMeI9qQEiPg9Qewu8KB7oVW4b9jUdq1TmkFBJNB/X5g0Z+NuzSgF0DE4ZoU4lH7vHIDYAuT/jdq49AVPGPuhHv85Iits3Z+CsNuZUrx9QyryE+LdgBbemYFvBVwHPxQITrKmllXz4p6gFyu5Y3tbkBx4Ri51eOqN2rLAzC7DsZlIxWN7f3PAK/V17o2Nfs7dObuQqp6SlkfqQzY/RLyHZug98VwX63eKJLC4ykjBwJGYzwWMqrt7IGfCPHSu2FEYeq+4aQ1u1rwVjwRF3l0zsCPa74plA/H8O2PIdexXbmBRLYkxc9OZwLtxsPjC+DbH3/DrJ/nC2njPV5PrWe9To/CgjycPGoYLr3wn2jXphVw6I+6uY1UU2sABt0Ll6E5rr3tIWzdsQtDBvbF69MehbZqB7D2lUZ7JonsXkpsq/gebBg/rzFAc+7PjDOSkoFlThkCDAGGAEOAIZB6BNgkIPVjwCJgCDAEmgAC3sUPLtMdXT4iKV3hAdv47+q5ss45r5FrX4sT4ex3X1JCCuukNDGn8nldEbjcuk2VVHbSahU3AYhgQUSLZJfslQ+hesjUZLut54+IAaSymnvwa+Qd+RkHhn0gpNJLZaGNb39OV1QPfw7WuReC11vANTypnMoAg3x7W42Fq8+daRJNBodRNRvwRld4qO1hkomjWvAYVhRZDSLZaaIzeLRTFjqRIYjwQRuJBQXipnC0QpsLtPG9c+dO4VnZpUsXQamZ/p0IocFF2jynuqTySelK27RpU0vkJMLQ7t27hSaUorVVq1bCv9P7Z8cOUWGiR48egj96L0nEBFKn27t3b609Ip7Sn+SPSAm0mU3qdWRTIo6S3W3btglx0vVJ6VLpt6ZMKow2nk35d4k4qnhO4/gDMNekgUtjoIjATQRH6i8r6iJwPBBHeSKOqgAbqZIHgreKG24CSrysCM5IlY8rukaFaEQTob4pVTOuwFBTJY4qgKJJNGHE0bphlA4L0RyLCKOHDx/GmWeeiW7d6tLUlpeXY/HixaBDPDT/ojT2pBxPZcqUKQJxVFKf125+D9j+pehg1NM4WuWvJY6OHjkEXq8Pa9ZvRkWlDaeNHYXHJt8GresYsOFNoLrxIeRIF9yaiYvB+6JkdpB5xXYuPpYScmik8OIhjpr1OoxqW5eGOsDzKKn2oLlZPGgWE3F09jl0KqF+qD6/qCpKBNK+3YH8PEDboE407NdvAUorotWK6XfvkEvhOm961Dbp9o6hNSL7mI/Cxl1HHC2D4+DHUfsnp0IVWgiKulouAA38wh8HH7S8HxrOJ8wMctbMqjl/qs59trPlhdjVsvGasZx4Y60zcutDsDqD06xzokIxl95yfI7epyGQVZclRm/tA2PhOByrdmPNkfD3i2KF1W27geIjscJbv/7A3iJpXJUSx/gkkMTWsGsb29+IHo4VEZWC44WD3r10OCvad6K0dif4U0Ie5YBFvV6Gy1D3zlAa+8kbbkWWT93nutJYQrYjldB244B2pwH6bNjsDuzYtRcbNm/Hhs3bsHP3fhwoPgzKmENl6KB+eOSBW9G6RTNg80zgyIo6s3QYb9Dd8Bjb4oa7Hhbak1Lpm9Mfh8G5H1jzYmgV9aL+QF53wF0O2PaJf363qt1sCsZYivqmMIqsDwwBhgBDgCHAEFCOgBrr3cq9s5YMAYYAQ6CJIOD/38V+jbs0xhVbZZ0Pm7Jv3kXCxzGvM4PzOuDP6YLqEdOUOVGrVYKIo8JiecHVakWp2A4RbkhpkwoRfBoSgBQbztCG1P/ceecL6ks+fR4O9J0GItZKGKnVrXobDhodSHU3kNMZzr73wjL/UnD+utRrvNYEf24POAc/Kri3LJyYdgRStimu0pVR/im4AC38ccLGRE3Gw9DGNUYg/1KVHIc2s6zUWZvGMUfLC0TD7tbI6pTpniY6oYBliPFYUtRLXaKxp80HInFKhRbFQx02kBScgxWW6NlKJE+y0zBNJ/1Gf/RbcJGIoeSTfAf/TvXJt9SuYWzS79SmoV3a6KS2wUqpGTJ0LEwZCEiHYUjVUNq4kdFMrFLxDeCvAq+xgMu/SHazVFSk+5iu7fz8/FS4b9I+j4sDEIn6vlF6Zah4ECZmUk8osqsoxFonui69+oiTEIqXINVt+BsH2MbVPyypFKJMbJeIdPapxoERR+tGQEpT//HHHwuq8DT3kkihweNEcy4isdA3wtNPP12brl4ucZSIom1at0C7Ni3RplULzFu4TCCPPv3IPRg7ejiwb7aYCjaGsvaaxQh41CG0dT1cGoPn5FRdXuoUiH1KSsdcM7oVhD6UQjYlxehotqM+i6tq0tdHMxTq9y07gSMldb8o7GuwaV+P8XBeGV2RM2q/lPQnrjYcbKd9G9ZCLXHUcwyHiueC4wPgOF5Ixa7h/NDCF0T+FO8JUiMnSmgAOgSghw96+GGAB1nw8QbsQXS18UG7nkdR1Zq4etaw8Z9dH0aFpaeqNkMZG7HtYeRU70q4HzUd2Aad3cicRpcDc9uJ8PM85u0JTa4fu+EG6H0K010vXA4ElD1naoPt0Rlo1Vw9KJRyR5W2iydyTgPbuG/isRC2LWWmkN4BodTTgxvWkkc3visqYzYovNYI3tQCGttecW7MaRDIKhLXr/tPwvoKFxxxHsQYs+EWGHwN0rmrgYya40qp4gv7AtktAGMRkNcFMBbWHo6orLJh7YYtmPnZd8I/qVx+0dm4+5aJwJE/gU1BoiScFhh4J3yWTrj53kexet0mdOrQFu++PBW5Bg+wahrgboBHXjeg302ArkapNuAHKneIB24ch+rQovU6Je9ENbFSY+wi2YhA9GZqo4kGn9lnCDAEGAIMAYZA+iPAiKPpP0YsQoYAQyADEEhGmno55DJaiJVTL2mQJnJj1dAOsJ6WtK40dCQpKtH/J3IFkSxYIaWic2t2i4UcQgIkVQUnw9blGlBaZzWK4g0HHghkt4TGeViNMFSzQfesZfH18OX1hqvv3arZPe4NlX0QftFP3wrI+XtCIZKIo2adBv3y5KUQk9T+SImSiH+spB8CR48eFcibpAQaSyECZzBxNNJBg4Z1aeNC2rxomLJT+q3h/29oP/j3YHvUByX+Yuk7q5s5CEjEUVISj5kcXEMcdaM1sgpPT+tOEyGLrntS7WVFXQSOB+IoVzpD4D+mRaFAitQ7TKd4jp0IMDgOtnHhCT2JcJluNokwSO/vVGdyUAsXRhwVkZTU4Ok9S2nmV6xYgZEjR6Jt27Yhof75559B72VKS3/PPfcIdR566CFZiqOl5RXo3qUjrrniQgzs1wtvz/wC3876DYMH9MG0JyfBovcD698QVUez8gCNVozB7wVcJSFVu9ZetwQBl1+VyyIdiaMrSqqhlBbb0mxEr6Ic6DT1t1to7k1jKOegcfafk6Ct3KYKvlGNLFgWtYqcCv62g1F90/+iVlXlHaMyQSfS+ikdrhOyRLgrsai47nBy1I7GWaHXgRloWzInTiv1my/v9gSqzF1UtRnK2LDtjyEvXVNmh+m9o89pCBjq1EalaubWl0FjKMLKw+Uoc9bPLnXa2ivAKSGYScZ/X66MoNawD6qqjiq8PGK5J1VUJ03U3gcRR2m9h57X0dZ8aomjrlJgxZNA6YaaF718Yms8hxXI2agtk2B2xZB5Sc4wxzKm0eyZmgGdzwGaDQCI9Fm+Ddg9C9AagZyOgJX2dtoLc5B9B4px75R/C2nsu3bugHdeegpWjQNY/lh9L90uBtqOxWvvfoIZn3wDk9GIV557GAP79gDWvQaUba5fv+M/gE5n4rsfZwv/v3ePrujRrROw52dgj6TwHK0jTf93pjba9MeY9ZAhwBBgCDAEGALREGDE0WgIsd8ZAgwBhkAUBPhvxyV87zBRCyJJGdzSD4IkZ1T2qKLCTiyR0QYeqX5QiUU5IhYfmVjXuOUt6A/8EjZ0t6k9DvV8RCCQ0iK80qLKhoNS50lol9H3exLwkeOCq14J3rkufFVTfyA7utqHHF/h6lCaw0KDFt1yIquMBreXSFtMwTge5BPXltJLEqk3mvJE4iJglhkCiUUgrmeQbS58ngroCi9IbJAqWC8rKxM2AxlxVAUwG5g4LpSzE3kwTsmQqPg9lFZz7BiJo0QIZ+9nJRdQ8tpIJKzj/fu5YZp6UqGcPn06+vTp02gw6CDZtGnT8P333wvp6t966y0ho4dc4mhllR0TLj0XN159iWCbUsNOfvwFgZxx323X4uLzzgBKNwGkBmZpDXA1CvaUvpUIMNu/aJTKdd31S+F3iulk4ym0IdElDRVHV5e74PYro452zbegU564TtSwBF/39Lyi7DXhDtZa555Xp9ocD8jR2qpEXgsUdoTj7j+ieYOsd8zOvYDLDbi9AB2kpD8aDyHduQZo1Qzo3imqL7kV5BBHK1xe/HmoTK5JVeoN3fkU8m0NyE9xWF7a8zk4jG3isCCv6bDtTyDPsVVe5RTXsvf9GzQ+D/ym0AfcswpGw5AzGHsqHNhebq+NtsfBD9H+2K/xRa8SaRuD+wI5oVWOYw9QTbZg7N5jbZHodVM580o6CELfPsIBYXpGrXgcKF4ck6BHMHGUDp3LUSCldHf0lhq64ynk26XnBAd/fi9UD5kq71kbK+BK6lvaAT0uAXI64eChI3C53OjSqT2w9zfg0GLAWSIKTphaAN0uAgp64bF/v4Iff52PVi2a44PX/41Ciw7Y+3OdWijFYSwAWo3CipXrcOfkqeDB4/YbrsTlF50lKpRu/bRu7pLdEuh/MzzaPEx+fBq279yL266/Aqf/bRxQul4kslIJeIGqvUBFkg5uKMEzEW0EMrfI6GbE0UQAzGwyBBgCDAGGAEMgsxBgxNHMGi8WLUOAIZBmCDhn3+oz2rbUyDIkNtwBzwAAIABJREFUJjheb4F9zEeJMZ4kq1zFl+D9ClP4RIoxqytgOSlJvajvpvZkMQly+P2CgsTxXrL/nAxtZfRF4oAmC3v6vSKoN0gklViwk7XhEIvBNKvL67JhH/tJmkWVYeFU/gT4joQPWkWShVrIBBPSiaDISvohUFpaKhwWYGSz9BsbFlH8CBxPzyBGAo//eglngRFHE4dtWMsqzmnSao7NiKMpuJgS65IRR0V8Lfu+BNfmZHzy1Q9CWtYeXTvhxWceBKc1wGuqUx0lIgqRTOfPnw9KTU/p7Z9//nkMHz5cNnHU7fHgqSl3Y9SwQYDjAGBpi3c//ApvffC5kNr1xWceQut2nQE+gNKjxThWWgYOHDq0bw2jXgusewMor09eW3fTH/Db48+MQBSlbmlIHFWaOliv0eCk9kXQ1mRdobFec6QCRCa1GHT1stTQ2hGtJ4UrSSOOLlwBBJSRZINj57MLYH9wY8juGL+7F1xVMTS2I9CU7QC8pFZLRFAO0NKfDtBpxT+NBqioivwgyssBSGVRjcIBtnHfhbVE9xwRfEltklQnk1mGb38MuSoqdy7s8yrc+vyEd2Ho9ieR7xBTTad7IeIorw+fGUZn6gBTi3NQ5fZieXEdcXjUlgdgdh2Mr3sLlqsjsDBiIGCSl90mvoCDW6soGxpHUAFLezhGvhSHBfWaSt8/ZNH/5zOo7nmbbOPbbW6UukUV75FF4nuBDqGLpwc0MGk5DMivP8Z/ljrh5wMYv+YKeNuMh6vXLfX8Wef9HxCor5IrOyA1K/aaALQcgWV/rcFHn3+P7GwTptx3M3JzrEDJOpHk6asGLO2BNifDq7Vi0mPPY8nyVcLc6PXpT8CSUwj4GuwnkXIpZTerqsR1dzyEXXv2C4TU6VP/hTYtmwOHlgDHVgN6C9DqRCC/O+YvWo4Hn5guzH2efnwyOnYfALjKAH+QmjSluN/4DlC5KzYUMotzHa5vL3Hnz70rto6z2gwBhgBDgCHAEGAINDUEGHG0qY0o6w9DgCGQVAT4b8e9CuDWRDr1tTgRzn73JdJFcmzb5gLufYDabx4VN0tjBSI4XT1TCAQsv08A542y0C+BXLPW6MgdhJIutwlqG5S+MFoxbpgO/eFF0apl/O+JPj2f8QBF60DZpwDvDl8rhc+NcEGxzfRog5r636OpA6U+QhYBQ0A5AkROkUgMTZ28TmqjRATPy8uLSwFdOdpNt6XFYhFUdzweD9zuCO/hDIaAK5shiAqlTVFxTpPpxFFpTJjyaNpcnfUCYXPdujT1XNVe3DX5MazdsAXXXnkhJl52Pvz2I6jOHViLGR3oINIava9uuukmHD58GJdccgnuuOMOgUj6yy+/4OKLL8Z9990H7eb3gO1fim1HPY2jVX5MuHkS6oijA0WCRlF/lFQ6cd/Dz2Ljlu2C31tvvQ3QGPDqy9Mx65d5MGYZBDWu8aecCGx8Fzi6qt44rpmwCLxfnYdgOqaqp87+UeIQCLSxFJNOi9HtimqbENnQoNUIpNFYUtWTgaQ9ixcTaUckLMVV9CbYHt2FrDnPwrDgxTpTiSDTGLOAkYPiCje4caR1F7r/iDxa6vRgVZKJoydsnQyLc79q/ZzX/z34NYknGA7dMRX59k2qxZ0oQ7aBZ4lKh5EKp4G1/c1Ceu2F+47VKhGftvZKcHychOtFf5ICQfzdGz0UkLGOKssRqaCOHSmrajpUSrc1U4k8St+ZtD8QSyHV0RGFJtlNiDg6LEJ94+bXoD84R7a9hFXscy3QfAh++HkeXnpzJmx2B8aOHoHrr7oY3bp0ELmxvB/QaIX35M9zFuKZ6W/B7w/g+gkX4eorLxFS2leWFuOLb38SwjQas3DVJecKB17o3vzqvz/j1Xc+hsfjxenjTsIdN16Jgvxc8XdohD2o1es24enpb6L40FFcd9VFuHriREHBdP3KJfhjxSrQfGvIwD4Y1L83sPUzoDjN9xwS8G5laqMJuwuYYYYAQ4AhwBBgCGQUArGtgmRU11iwDAGGAEMgOQgkOlU9EUd1R5ciYGwGx4lv1euUecU94DxVsI9+NzmdVcOLiqnraTGfL5yoRlSKbEib49TY5/PB6XQqstOUGlkWXw/OVRJzl3yGIuzv/YxA4MjNzQ3b3rz0FmiqD8VsP1MbpNtiaMbgGC2NrIokC7UwkTamjvf0nWrhqbad8vJy4TnPyChqI8vspQsCdHiDDsRQSSVx1PpoB8AvKqTYnkrc+56I4NTn/PzEqy+lyxgnI47jgjhaOkPY50yPwgEqfgsljawkB7wYFEfpfg4u7F0tB+Dk12HEUQgKojTn37ZtG+65/UY4XW68+vwj6NuzM7xHN8LV+vR6A0N1qc3UqVMxe/Zs9O7dGy889zSm/ecV/Pzzzzj//PPDEkevv3OKYP+xybdj1LCBwN5fAIMVaD1aIHE8Ne11dGjXGk88+jB69R+C5/89FV98/Z1AoJg65e6wxNHtU9fBvrlClQsoXYmjq8qc8Ai8sLqnfdelL0DvqoTOVQWdxwad2wad1wGtpxpaXzW0uS2gnbwcvMsOzliXOtrh9QEeN4hMJKdY515QQ3iRUzvOOktXAp741WPjjCK25lotcNKw2NpEqC2HOHqs2i2oxyaznLTxdhi9dSqX8fqeM+Aj8BwluE5c6Vb8OToenZU4BypZdvQ6FYGgezSSWVOLs6EzdYRjw0fg9v4Cg98mpCTXBeJc+/19mUCWi5s8OmZEdAJspA5KcWSbgGpnDPdWalVHea0R9lM+U+mKUMdMcPYOOjxHh+hSWaxzzxeu1ZSWZoOAXhNgd/nw3EvvYM6CP+AP+NGqRTP8/bSTMGRAX2RlGXCspAx/rl6P3+YthtPpxtBBffHIA7eiWVGBQA7dsXMX7pj0FI6WlGL44P7CvEnjPALos+HXWvDqO5/g21m/wev1oWf3zjj91NHo2rkDnC4XVq7ZiPmLlqG8ogrDBvfDg/fchIKilgIsn37xJV5562Mh1T0RTi+78Cxg+9fAgXkphS3Zzv15vby6U181JNsv88cQYAgwBBgCDAGGQPohwIij6TcmLCKGAEMgwxBINHG0HhxaA2ynfAHLgsvBUTqPoJIxBLOyTwBexQUUOiVekBryqJSuXsmJ4gy7zGMOV+nGMw8N9gx8S9iwKigoaOTXOvdC8UTycVD4rHzYT3r/OOhpAroYiTjK6YCCKxPgND6TkoKx3+8HpS9kJb0QOHr0qKCix8go6TUuLBr1EJDScaaavG6d0qq2U4kkjpKCG83f2D2t3jVEliTiqMvlgtebYWQUmVDwpTNi1KGTaVhBNY7TgC+YoKBl6CbR5+9JJArEQByl3kjkUXZPq3Y5qG6IEUchHJKkPyKBfvnxu+jcsS3uu/1aGH1l8JRsg7vzJfVwpwMO9H5evHgxPvvsM1itVtxw7QQsXrIUv8+fi9EjBuPqW+6DdtM7wI6vxbYnTEW5S4v/vD5DIEqQutaAPt2BrZ8Ctv1Av5vg4rLx6DMvY/+BwzjjjDNw5cRr8N6772LBvDkwm02YeNl5GDl0ILDhHTHda03Z9eJGVP5Vqtq1Yb34ErR4+TXV7Mk1ZJ3SuoYUyoHXaMEFfCGblrcdAV6jR0CjQVn7E9F94TPhXRR2Ah5ZD7iqAGOOUC9WpVFqE/05LLeXMuotWwO4gtL0ymiSFlWiqSLG8KrytD8H7u6h1xOlg51HHC6sO1qZ1K6fsu5a6ALqjc3sgZ8kPP4eB2aifclvCfcTr4PqHmPgzw5/WD3YviFnELIKTgL2zwH++ne8ruvar9wA2Ozx2xszUnlWr9UbgMqgGHIswOC+8ccUbCEByoiCeU4D27hv1I1VBWvSml6qv6eFd4nidPXSAzSGB2lY7Dig4xlAx3/AXu3Cp1/Nwi9zF6GsvBJ6vQ5arQYaTgN/IACdViuQSkcNHyzMW1pTyvmS9UKa+W27D+H2SU+itKy8jjhasQ04+hfQ7f9gd3nxwaffCunoy8orhAM3Br1evFQ4TthfGD6kP66fcDFaNi8CbAcAazt8+Pl3ePP9z4V6t91w+XFLHGVqoyrc/MwEQ4AhwBBgCDAEmggCjDjaRAaSdYMhwBBIHQL8d+PocGLqi8YA26lfpD4OORGoqDoqpBdKEXE0XdS55ECeijrxbnq4zF1xpMe/6hFI47WZChyU+vR0PB/urulHcFTan6S2i0Qc1RYAeeckNRw5zqTUVkS0IcINK+mDAI1HVVUVcnJyYDQmPsVf+vScRXI8IRBV9bjqF3C8B7yvFEiganMwcZTwTxR5lAj6lEaQkczUvcqJ1EQllcTRysrKiOr1cfc4mqp53A7kG+A4HXgVD8NEmmcHslvDMUokeCVlPh4jcVQ+aqxmqhBgxNE64mjAdhBeZzn0OiKS6oCDC4Ftn4PXZsF+ikhioCKlqyfiA723ND47sq15cNIhM1cp9JxPbL/rB1FRlMrQBwFrW1TXZEPJJjVxbzWw7lWgag/Q4e9A57MFJS4it0Cfi+z8lvC57PBUFQuESpPRKJIp178OlG+tjWfzA3/BVazuATfOZEKX3QeSellmv3setHuWqetTIo7WZKOhTAV0IFCu0qgUjHXO+fWUTtUNsoG1P9fh4DwbfC4ePjfgd/PwuwC/V/zj/TwQALLyOPS6UCThpLyEIo0K5LRghpp8wpOv2XA4B/wrZLfou4+eW4ftLqw/llziqCrp0IN6NWfATPB0gDbBZeiOp5Bv36y+F5UIiPb+fwevlS+spzEUwtz6csBVBvx8sXr9WrIK8KogqDB6GKDTKotr4Z9AIOhQfrdOgKMa6N5JmT1qJf/WU+5D8KPB1sfWovWiHYIdOjyULt900rcQvV/pj94DqVrfy145BdqKjcHi2fHhrqQ1pwU6nA60Ow3QGbFj1178tWYDNmzajgPFhwWLNOcY0K8Hhg7sh4H9ekGn1QCHlgJHlgN9b0JFtQ/f/PAbPF6vQPw878zxIql0/VtAx7+L8xqNDrv3HsDc3//A2g1b4HK7BfIoKY+OHDYAg/v3QZZBL6ahd5cDnc/Bhs3bsXT5KiELyQnDB6JX9y7CXEyYk8ktKj2b5LpTux4jjaqNKLPHEGAIMAQYAgyBzEaAEUcze/xY9AwBhkCKEeC/PfVtgLs+xWEI7jNGcZSClas6qisAcs8BKn8EfGUA7xMWiBqteiSQwBBpbKWF5HQ4TZwO12CoGJSmrg+2FdCasX/AywJpK3/BRenaVdXjyqh7WvXex2kwEqnD2B0wnxinA/WbSypt6ZDWSv3eZbZFSlNPC/5FRUWZ3REWPUMgAgLSnCacijpX+gF4BMBDB67wqoRh2ZA4yluK4OsxHq7zpqvukzYZKVU9bRaxog4C0map0+kEkWaSXeh5Hew3EZvIfMkM4dxaWhRODxRcoVookQihvmbD4BzwYERf1rnnqbc5zYijqo1ruhhKF2XrVOJBBFAiohlKVoCjtQ3KpOE4JJI+q4/UI934Wp4EZ997hHcU/VFb3bHlgLEZBDaf4zAQ8AKOYmD3LMBdk0q7sB/Q5mRi+4ldpUw1x9YABxaI7fRWgTCBnA4iy0ejB7LyAa8N8NWkX6Z/lq4XVfaCUt2uu24J/C752T/0nTvDu2sXuKws8G53ROiTmbbe+NWt0K/9Vv1LYdzdwNlPCnbpcEqspFEpIMvCq8F5YkiNvns/4PIAlBqZUs97fYDfBwR4cfzopaXRADTfMeiw65sqcIV54PQa5JjK4a3mUfxn5HHV6jn0n6DH+k+86He5Hpu/8qLXRXqsfs+DvI4adBqX4LkUEUaJoENq5kT+iVSikdfo94AgRYeApQMcI/8T0po0Ny62O7HxWJX610sEi+PXXK6qvwX93oZXa1bVZihjw7c/hlzH9oT7UeLANuhsJc1gbjsBGl0usODWekR6RcakRivXAzZHXCaExsMHAtkKD7Y2JI6SPZMRGDEw/rjCWlCHZbfh1j/grRQzG2hatYL1t/mgQ5C0ZpzqIj03guOgbxP6NkplMa16HFrbLnDecM+yaA/OeKLngMI+QLtxQG5XQCOSnT30vgIE5VFSCRWe8c6jIrnz4O9Cmnr0uR4o7F3fOR8QD8zs+03cI2o+GGh5ApDXTSCQ0rs3EOCFV59gl4qrXExBT3atHUS7WQ2uF6qz8V2ganc8nc2Yth5TGz7rjA9pk40VhgBDgCHAEGAIMAQYAgIC6bLczYaDIcAQYAhkJAKBWWcHOK8j5c9SUqbwFQ2Hq989MP9xOzTVxfBbOqF6xLT0xTWs6igHknCl1IuIlHpRIpMmkLwQDTyJ6MUUAqMhpYIyUSLXsKKHn/waGh1sp36VfL9NwaN9AeAOvdAnLFOniGgeDVqJbENqQkRSZCV9EGAprdNnLFgkiUNASq1Hzx96DjUq9t8By5jEBUB7lZ9eC92mn8L7oHfjE/tVi4GIo0QIJzIOK+ogkOp3mZSuXOpNIoijSLXiaPCcWJsD5F2gzuBFURL1dLoI7i6XRfTFiKOqDUWTNMSIo3XDal1wGUDEB2JJkLRjhBQ2/rzeqB46VWhsnX+pSDYVDtNSCdOeyBaaGiIf1a9NxS6RdohNEaS6RwRUoX7N+7Bem7q4V18RgwoXACKO+vbvR5f9oqoYlR0tCxtd3+S1y+HSpF33WbP/DcPvLyXG320/Ad1OFogrRB5VUoQ1PccBYOlKwB8Q/2isadxJiU1Hf3qRfKMlQk4+sGOPbFfrPvTC74k9bZJGzyHg5QUuj8BBNnPw2EU7OhOHgq4atBmhUP0wWvRD+wOW7Gi16n7XZoHXGsHrssHrLOANueANeeCz8qO+yyQjEgHsoM2JTSXJJY6OWzsRGl4kValRFvf6D5xZzdUwFdHGCVsmweJKroJwtE7ZBpwJjacaAaMlWtWQvxsLT4Xe2hfY9D6w9VNFNho1WrYacEUm08ty1L8XUJArq2ptpY3bgWNhnrdEHJWKGgTSaDxRBeu8a65aBJ5I8WFKMg8hhIuBDnsQYVH6o3rpQB5tGG/Wjo+hLd8IbSUpi8f+TojtwiOGaBaQ0wnI6SiSNw1ipgphPmQ/AFD6eVJGlw7C0G+mZkCzgfSSqanLiwrApEZaO7chBrFeSGuPgj6AqTmg1YvzJbJVthmo3Cm2k0p+DzEWaS7k9wBVu4DybbF1S8E1HJuDxNVmaqOJw5ZZZggwBBgCDAGGQKYiwHZIMnXkWNwMAYZAWiDAfztO+LLmNVnwGFtD7yqGJqDC4o/S3tFHuL/GP6eBbdw3Si0lvl091dGa1SRagda1BHL+lnj/cXoITlPPiF7ywExKWkt5oaR9LV/zE+Ds/0Dax5mWAZZ/DQRsYUKjjbWJaRm2RLax2cLFnpZhHxdBMeLocTHMadlJy+LrYB/9blJiy87OFja3UrmpZXl+CLhKSpMbopD64JNhflOAEB36qagQ1bxoTkfKo6zEj4D0LotHaS2eKIKJowkb11QTRwmgBB2Cobm6t+3fQw6Bq+eNUYfGvPwuaGx7o9aTVYEpjsqCKZMqMeKoOFqWxdeCCyYvyBhEKRNF9l//grZii4wW4apEY/FENr322iX1K/A8Ah4iNdYvhm7d4T0gHvQITkN/5MZr4d66FZ4t9VNZm04YhTbfzYqjX7E3tU5pmRg9jbYDgPtFnDweDyibhJKS/frp0BavU9I0apsNn3oFldFElP4TDAJfR/VCJLZgUlsUB2pkb5EOVe2vqsaW0uR+o4/ZeCsM3hhUZ6PgsaLb46g0d417WDpwa6GHAwY4oefd0Gvc0PA+aCgrAcdBQ0q3fh84vxcc7wfv94PPtsKy9ue4fcdqwDbgn2KTGnXDWNtL9XXmbjA1OwMoWQssulepmbp2RIRbsaaGEB6nuU7tgJakQh2lOI+JFRauAAKNn9khW9PBujEj6n6K7/URLcKov2+4ZRkMRVlw7Ap/L1rPOx8t3ngnqq1kVpCeI+STDmjSe4G+UeifSlWp1Y6frdWrjWgm2OPAnT+HcUMyYahYjAwBhgBDgCHAEEgiAmxykESwmSuGAEOg6SEgEUeFg5np9ETldLCNyzC1wsofgNyz4a1YCL1/V9qSu6SrWFIbjUdJoundEdF7pEbq+uheMr+GGhsd4VDY1bNuwyBQUY50OJGv6oiFVTMmLzxQeI2q7tQwFkxEZ8RRNRBV10ZZWZmwyJ8Q5Tp1Q2XWmhgC2aseRfXgx1XrVb1NIa0evDYbvN4K3lgATe9rwBX1RbqoqDdMWU+55tQkjrpcLtDzVqPRgBSlzObEp+9UbSDT2JBEHLXb7bVKrsncFJWI/jSuhYWNVe1UgS4DiKNEoE3WO4vUiqhoq7ZBW7ZeFYgFI4w4qh6WaWKJ0sgSeZTnedAz4ngpptVPQFeyGrypSJBpjJU0Sp8vtvHfCXBlbZ8Jw97/pg10G25fBm+5p148nMUC82nj0fLN+gdfQimN1nydoVsS1UalYBNGHB14LnC1+FyMZ06VSOLo5q+9cFUkhjg6YKIeGl0CFkdHDQYMQSq5Ue4CT/uz4e5+dVz3ikT42ltZjW1lySWOjtz6IKxOlQ5iAFjb8S4czRtWD4+O3GpkEQGUIxKoCzp4BBIoxwXAQwM/r0GAM8APPfzQCf+dy9UQEGNElvO6Ydnwa4yt4q/u7DYKPgs9e5UXTpMFS/uawzOzzgJ8caYcJ+LoH6vqAiJiq6ASrRFVhRtmQrA2E8mepMooZKZpcO927wTk5gcpUdeYFg4oBABSlK4+Kv5P8uuu/8yOiIzVAjhdQM8BIkFVHwsrnAecJcqBr2lJSteaLC0C7uhZebRFzdBpQzyHK+ION6QBaf7T8MdUHtisfRfOPi+99rMSMwQJspq5cqMBfa5He9a3WQkChpllCDAEGAIMAYYAQyBDEUjAl3yGIsHCZggwBBgCChAg4ijPaUHJ1cVUY1RSyyL1GluietRrwkZ4RpaazVg/LNAWXpSWXZBUuSg4RvJSNkTsRHNk3BJJHCXPDTfumhR5tGRG+IVPWoQvSD/F0eN1I13Z0yP5raqqqkAks+bNE5/eL/m9Yx6bIgLaDa/DVLJUSMcZMDaHrmxNzTw1wubGCVOBliPiUsdSE0sijtqeOqSmyXq2iMxYUlIikOtYqnr1YJaIo0QMk3BNh01R9XoIpDxVPXUmiuJosoijxo0vQ39ovqrw1hpjxNHE4JpCq8fjfNc690IxVapqJbVrTQ27se7GP+B31E+nnX3SGLT+6ttGPT724CRUvh9aRZ3LzoZp6HC0/jJ5GXMk4mjwXMP4wyToV3yofLRyWwMPrwX0JuHQGWWmUVoSSRzd/qMP9sMyVQdj7MDAaw2NeG8xmghdffRQkoiXbcrX4kQ4+90nu36oihJxdE+lA9vLkkt2H7TreRRVrYkr/uDG7rb9YGvWB34QEVQrEENzoIwEGmtQlnX/E5pwAukxuaW6+0nwm+PPKpDd8gJojW2A5Y8BxYvj6wQRR5cFfZtpdaIqqkZXRxyldSu+hiBaS3wN/o4L2tLt3hGwULp6aV+C/gnAXSa+fwIewHFEXCPbtAM4ooDMmdcGGNQPyM6uiZH2G4K3lWt8074I+RT2RzjAWUNYVYjY5kl/wXVQ/nNU07ETOi/7S6G3xDbT6/XC4Rnaqwn+TiKv8RwyaBg1fd9SKSqKTphWvC7fkFGQmHMIiR0QNayn15Qsph6xNPUxwcUqMwQYAgwBhgBD4LhBgBFHj5uhZh1lCDAEEoHArl27+M6dOwvP0p07d87uvPaG03YNeBud19yQ0hObB4Z9gNxcWjjKsFL2Qe3imJdrBX1B6FSJqe6VtClORCJa4GFFGQKWhVeD81bWLYgqM9PkWvlzuqB6+LSE92tn147g7Y2VMzKVRFqbTlzzY3jsNGYg/+KEYxurA2lTKt4Nxlj9svryEJCUCSmVNanDssIQSHcEFG0CjXkFKOglkKTTYW5jnj4SjnuWJRRq2lgjpVF6BrMSPwK0ERpOubVJkUczQHE0/tGUZ8G8+AZoXLETT+iAVNbOTwG/C1zNHyl4cQE34HOJ//R74DjxDXmBsFoZgUBTIo4K37GeCnhbjYWrz52N8Lf8fiU4jz3+NaFgMkYaruBT6vqGKnD6zp3RYemfIa/JfaNHwrNje8jfsk8em1TiaLibRlI8J0JpI/XzaHfa+PuAM4lYtghY/jjiOQxq+uxa6Db+FM2jot93zfGick9imD6DrpOvChpT8CcNB7TyD8f7c3uietgzMbloWFn6Rt9V4cDO8uQSR3sdmIG2JXNiiD+IVBiSzMTB3a4PPEWdY7AZX1XzpnngAl6Q2qjqZetuwOkE3G7A461Jv84BOi2g04v/1GrguOBGBHLiJ44a8oYjK28ksHsWsOal+LpDxNHVGwCXRyRhEmE0iDzqJWHRGtKoUacBBOKoNL4c0KYFkGUQFXi1RDilfhsF4qjH40WADyBLqwXnKa1RKXUB1UfqYl69EaiMQUF37EggqwiodgO5OaI6KsVNMUnqqAJhtIY0GiCCMBFHeaA69jmiFOjmB/6Cq1g+aVRqlynrmTQnIjKpdNCOyKT0HU7fTPEUudlyLAsngvNUxuNK3bYZTMJUF4jkWGPE0eTgzLwwBBgCDAGGAEMg0xBIw2WnTIOQxcsQYAgwBOoQIAVSIo52Wn8bODrVm5LC4cCwGZlHHC3/EuBqsmT4y9M2VX1wSmm32y0oc7GiHgKm9S9AU7UDGncJEPClWsBXvY7JtRSUilBuk3jq7Rt/Cjzr1zUyYTp5LNokUfElnj40bMuVzmiYvKtuod3QHrCOU9OdKrYkFeMmRaxRBZn0MEKL+EQwo81Di8WSHkGxKBgCERBQRBwdPxOwtIHT6Yx7wypRg2N9uDWgNYA3mMGb8sBbilB9/feK3ZWXlwuqLxl52EpxrxPXsCFxlK4l2hCVCPdqqukkrhfRLfMlMxKjphbdtVCDo1wXhemhnm5edjc09j0fjMUnAAAgAElEQVSyIo+HQCXLAauU9gg0JeJo9qqHoS3bUIc5x4GIatqKzWk/DmoGuGbCIvD++gREjTUHnbfvbuTm0ITL4fj1l5DuaXOiSwrS1YcKxvyq+K3ouG1u7MTRySuAVr2BP6YAh8XDL3xWAewnvRcz7Fk/PQLD0ndibienwf7FPpRsSYziqOrEUSKtCUDyjVN4R+hswNQy7sMH0jc6kUaJPJqM0uXw1zB6SpHlLUeBfQM4SXUylHO69Yi/J5MD7Ow8Ar7cFsnohuDDumaWuofE/1wrkhaJTFlRJasfttsfF4mkcRZtVitkt7oIsB8EZk+Iy5qn4ygE3AEYf/66RmmUSK6kNqqFe8yZWDzzK+zS50Bj0GH8sHZo374t4PPX/HkBSzaqqr04Wl6NHHMWmueZAA0RtjksXb8fW/eVYFjP5ujbWgsQidPvBqoP18X8+3L54zJsAGA2AUR2FRRRiTQqEkernD4cLXchx6xH8zyj6KtWcbTm353KiaO0t1I1cgh4R/17T05y8Ewhj9KgGI1G4XtJKsnIamZa+zR0x0If8Ijr4o63sUQezVgSqZyrMwaQEogDI47GMA6sKkOAIcAQYAgwBI4jBBhx9DgabNZVhgBDIPEI+L4/h/cZm0PvLIYm4Eq8w5AeMpQ4miK0YnUbvKjD1AFjRU95fePWd6DfnxjFDeVRqduS1xphP+UzdY3KsEZp6xuuR+latETHtRtltE6zKo5lgCvEhi1nAq9vBc46Js0CFsMhMiIpDRARnQjprKQfApT2l8hPpDrKCkMg3RGwzj1f/oag1Jl/fgsYcuBwOEBp3NOxWJ7uA666rF5o/vbDUH3DD4rCJaVqIjIxQrgi+GQ3khS7qAGl7aX5cyaXVBNHBeyipKpPFr6WxdeDc8lPecrIo8kamfT0I5c4WlFRUat83axZs7TsTCPiaFpGGU9Q8sgPq69c2Ji0ptGga3FoshB9d4YqDUk+RJwh5bVUj39ExVEOsD15qF53pG86/PVvYH99tUhvq1Ph6nN7TIMSs+KpTOuHVvpxeHVi3sVKU9UfWOaH1x5Ap9MakPx6dQVaRE+53LDrvM4M+9iPZSISuppEHKU09ZSuPlyhtZSeBz+C3u+AzmeHPlANvc8Brb8aWt4NLalu8j5wNem7A5wWPKeFX5OFgEYPg7cKDmNr4b9Lrf3Q5fA3ccUdrnF1j5Phz85LiO2GRq2rlc3NGwW3bLWozEmqmhoNEKMao+3up1Xrr+X/2fsOMDmOMu23e9JO2rwrrXLOWZYl27IlWTa2ZHDCgCPGBuyDg8NgwPgHzgSD4eAAmwsccM7gQDBnY2NbkpWtnLXKWuW8aXZy7P/5eqZ3Z2cndPd0z87sVj2aZ1c7VV999VaHCm+939DPgzNYgeUPAO5TGe16JyyIH3QzmESfBY6H6VITotVDwQU6EKsY3kmE5kMhcMEgOBIkiAngmo/gxTf3oi0kwB+MYMH0BiycOymJIRx/Nu8/3ox3Nx3DtbOHY/roWsAQF2F4f1MTdjW1YclVYzFlCJE5Y/FQ9f6ksdrRE8AlaT4lAOUD46RskYAsAEPKAYcV8PoBZ+LQbFlNgjhKKqO8+Nl/vAXvrt+Ha+dOwPQxdQnSKKmOUtj6BHE00H3e1vXCSLCdJWJ0N4IphxOzft85XyDyqPGaBeAHNKDs0W+I7XRNnZC1Xx0f/RgG/v55zfpeb0N0+I6eN7QmSPNwOnyn53xc1SHTfEDQkQCZj1uqy6YOkeQNmVRXp31BDtztyxkvRHtgmUWGAEOAIcAQYAiUPAJsgFDyXcgawBBgCBQTAsF3H4yY/ScMck986+N7iRFH2/4MxBJhcjgK0VMNztwAwTpLH3g0sGo2m0WiASVGHtUA0BQTtAntmf87OFd8XFy4FDiTSGbhaLGzD49censz/cigukSIr64OKaWT+vEV5LeASE8Cg2BsAFdxo/YXq0YWnU6naKmYlf40ampJmiG1UVIdpYX82lrlG5cl2WjmdEkjYNv6OAztB+S3gTYLb10m5i+Eyol8x7rndH5vBBDpTq6PTF4K/13KlbzIMoXyozEdI46q7RH55SiEPW2K0rOUDkmUsmI/I4529bsi4igHRKpnwT/zu/IvHJazTyEglzhKjaYDO8U87ur7xFF5l96Oe9ekzZhpDnlsygREm7uTSs2jx2DY+k3d7NDBDiLN0KFdaZ4kzyNtczl+MhWcp/vcMlY9ApHxixG86ckelUlEQ7iOxlVHU9X2DGa4F70m20m9iKPkwKE3w/BelClVKdtjYPpnzKIwoUQEDXmASEAQh2+xcNwQT3w6iiZu5kShRIq27T4X94X4b7yBE/PGIgKGf3YUqhYOUeBBIitngHvxn5WXSyoh9aew538Qa3pTJHZGeTNinAkx+smbIIBHpfdQXvUUqrBn8vUQzNaCVGffvxJ8QEE49HRerYqr9uaT3F/6HmAiNc78U1ndjTDZxwG7/wM4+re0Br2Tr0PMbOv2ndHTjIgYbj6eOGOcjEkK8qJkbGfYdx4XVv8Dr688jHkT67Hl4CXUlFtw701zYTZLhGoiZQrYfvAc3tt8HEvmjcQMIm3SjcPxeH/TUexqao8TR4faRDIqhAgQaOnu75bdiUOGAlDRECeF0i1IUZ+GOACHPZ4/HAFMRkAkjnYndW8/eBbvrd+HJfMnYca4gYloUYkFWyJJkwJpMIk4KhFTqSKRXJoIbU8k085nJQf3dX8Vq6ZxgBTKPXneQGMDmk9kI4+W3DomIEa3kaI0iNCHw+IBCq1TwUmjahuQN9k0bwOZPS85omj3pgi8Gfyt/+jDuytqLzpWjiHAEGAIMAQYAgwBNkBg1wBDgCHAENAQAd/yrwXNgRNmPuwRT5T3TuJwcvb/iovs9KFFlWJKnOtvECJt8UhTtGCUzT9yvfqBYnK/05fkDQxpQYc2xPU8FVyUQOjglOODT4GLBeOLn9GQDjUUo0keoWE3ITjuwV51LlkFphQXW9H6MiAkdqSSkSwSZa5MnSs9T4qZsNWrF2YvV06bFpToGV9Tk14pqZddZNUzBLohYF/3MPjARfmomCuAm+LqRsX8HEpHoAjNexDBj/5IfluTchIpnAiNtFHHkr4IpIaxL2WF7VIgjtJ7y2AwoLq6WteOVUQcJU8EwH39G7r6xIwXLwJKiKPF24q4Z4w4GschreIogOR55GlfGJGYAIpoT3rm7pUrIFjtiNntqLr9IzCPHYdhazd063Jp7F0Mav+OJ8eBSxDg3E92VxhNvU6TVePQ+Hvg0KtpL+Vo1WT4ZvcknqZm1pM4evD/wvBd0p44Sm1wNnCdRNB872XycNbL16gyk+/BXOnQC3Y9AzRppKCZsSU6kpwSdXpm3CQqnRYiORqXgQv51Ve1bks8NHueyXv/VxGrqoXpSCNiNgeig0eotmhyTEJZ7XWIeI7Af+HNhAInRCVZLhoG6BMJI2bPHqGkiziaRBoVCaQcNvzl/7Cj8SQ+cc1IfLDzLM63+nHfR+dg6EAaz5EqaAyRaATrd5/C+t2nsfSKUZg+uh6cySqWjxNH27DkynFx4qhI0JSIoxxCkXhUCZOBB7d1V3xgVjEIIHVUykvE0UF2wBEnvwoCh0g0BoOtFrxIwCUfBESiUazfdQLrtx/C0qsnY/rYQeBIEVZa3yfSaCyCqL8V0ZggCsYaDXycLCoSR4k0miCOUp1EHOU4uBfHSaOpSTrIS++ESJLqLJFHOYsFQlLUHs5mw+imzIqwqi+AAhSk9iXv42gdCcSx8k5wURbhqABd2b0KNURTHV8JgqUqyt/0Z2PBcWAVMgQYAgwBhgBDgCFQ9AgUF5uo6OFiDjIEGAIMgewIBN79fNTia+L9jomwetKESy4kgByHqMGO09OeRkVFhbh52GvJsw4IHBYPUytWYy1SwlfnInICVFq8okUeIo7SZjiRSVlSh0CcOKo/YVQwOsARybDYFs44IDz4RgQmPKwOwDxLEXnUdt1HMOjlV/K01AvFW55LUykH1HymF5yRVyU9m0nNhFIxE7bktaZv5pI2KkiVkBHM+mYf97VWOVbeBS6qQKHEMRS4Pv78LObnUDoCRS4SR7a+pXub7mvaoGNJfwSIUEPEMUlNp5ivtWxoFDtxVCJcFSLEs1LiqGAog2dRCY4v9b89+kUNEnGU5stEhijlpDdxtPGR7gqcElYTfzIbUX9U5NuYa+IRUFQnQxYVvmgYe0Z8ES2OGTBHXLBE2tBuH4+Fx34oHu4U6ICnoQx7l/wbnJ+8q5sLxx75Vwg2GQcyOGBeTXdlvmRD9I4uRaX/znD1WYij4njrutwkej2Jo/v/EkGgLU4iK/Y0s7eJozt+ARx/R1+Y1BCLFHrknvmxOPFP52Q7tBYGb5v6WtZuBqLaX5u+Tz6UF3GUNzphH/KASMR0n/gv1e2LE0dJbzQR9j1BGuWO7cEf3tgIk4HDXdeOxurd57Fx30UsmjsBV88cKZa52ObB1n1nceJcGy62eTFqUAWsFiMcDicWzR6J1TuOJ4ij4zFlGBFHKWp8GI0HDuPgaRc6fPF16jKzAZO8LZhYZ4H5ymuACOCOxLCu8TScxgCmjarCgVMuHD3bAbcvDGdFFaaPG4xJowaI9W7ddwYnzrbg4qVmjBo2EFZrGRw2i+iDxWTEpbYO7Dx4FhcuXEQ4GhOvuuEDnZgwpAINNdYu4iiRRkleOKE4GiurE/3zzv9tRnwlRWrKQGsz9Mw9OnxQJ3m08p++iNrv/VB1/xRDQek9oqXqqG3L4zC4FEQk0QKIAjzXtHBTkY1CtUlP4qjRHuJvfjPPQaQi1FhmhgBDgCHAEGAIMARKBAH9Z4slAgRzkyHAEGAIaIFA6O27BFPwYiJEixYWtbHhd05C26Rv9U6Yr5bnVbBFk9pdpMRRIhnQBjh90qm6UugcWuQJJp181qY3+4cVx6r7wEU8ihsbqb8CfMcR8MFm8SQ8LTyGjNUo8xzsYSt5s6bswH/DdPp9xfXpVUDORpJedZPdY5PGYeS+0gi51g2H1ufSk9OL9DlCvlOYZNpIp2eGx6P8mtfzOmC24wgQucHn86EQJByGOUNACwScy2+PK76Qcox0YkcSlUq3AlA9GVjwdMk8hyzv/xiGM7vAXzoEzzd3qIaMCHZ0uIqewywVDgFpM5QOXfn9eahRJblcSNV/zrcRsWgQnECHnMJilIlYLAQO0biqk/h3jRLdrxRmNKHgFN+rzHwgRiKNSrXr/d5SShwlv3p7jKtRzzAzKhCg+TOFnWXE0dzg7f3iRoQ7Mj9LZrxwNThDfkv6ue7FI+0+NKcG0clB9qSW7Wj1I0jPLRlpiM0E+vSFRGtCdLhYXBsKuYAPvwO0ZT5Mngt/wkRP4ui+18IIuuX1U2/3z6Sfz4FloAwycrKjHOBenJucm61tnYfFt/0UOLlMXxh0JAlJjntm3qz4HL+aRtsOroHB166mKLBmU3zco0Nyf/XHeVu1D7oLvLkOvgtvIOpXp2pJxNF0YeovrnkXr39wCHMm1OHaGYNE0uZf1x1HXW0t7lkyEyYjjwutXuw4eBanLrTjXLMbE4fXwGwywGqz45qZI7Cmkzg6AVOGUbh5AWu2N2HnviaU20yoLqd1J6Bl/3F4vWGMqbHgxjtvAFdegdYOP557axsaygEDzyEmkFIoh2A4imavAeANuPGKsaipsGHHwXM4db4F585fwsTRg2G2WGAts4g+tLi8WLbxMPyBIGrtMVhMPDz+CFo6gjAbedw2fzjqKyxx8qhIHA0lhaqPd1G256NEHKVnbSkeLpBzEUrjJS3XCJ0rblMu5CHHWZan5BCIWRtChiUvM+JoyfUcc5ghwBBgCDAEGAL6I5DfKpP+/rEaGAIMAYZASSEQ+b9bBEO0OIk/HbUL0Dr0PlHZTqliGtf6ImCoQMw4EJx9rrI+yYs4KgA1vRu6O1NjpQ1q2vwi5SRSDSSiKP2U1F2DrWsQcu8Gqu9XhhnLLSKQiTwqZ5MlGUL7B3eCj/UMx5Nqp+gW0kgdwGBGyDYMoXk/Y1eFHASan0svolHExNG+tIkup4tKMQ9tTtCifV/dmCjFPmE+q0fAcuhZ8P7z4P0XwYXawIW9wIA5wBVPlgxxVH3ru5dsa2sTCR6VlZVameyTdiTVZa1IiJLqIIGlRch6mtvQ2Jue00RGDQQUqO1q3WNtrwAxDeunFbvqB2R7qQdxNJm4lKrwKxJH6bCWgiQYrDh/2W9FhajUJF1rNL9i96UCUIsgq2PV3V1eENeZojpIoWilb4ZdD8x+jBFHZfTXzgfWQQhnVtwj4mjUG1eOC7WEYBvZ837KVU2uOfUJdxDngj1DRc+rzawSSnVua/UjLJP41VBmxHBHaR/eoMMn9OFINY9UXGWQRgmnXPhTHj2Jo3v+EEJEm7Mb3S41PcTYpjw9FyYVCrvpMHa5XOLYg9bwqqqyhxTvVI/d8iPg9Mpct1TRf++ZvhQCr290YufOtxIH11TAsYqUlvUhjUre+O75Z0TrB6twLl7EUjUf5opZCLm2Idi2XpWdOHG0Z5j6ja+8it1NLbjlymEY1eCELxjFH1YcRbOXx31LZ2BIfbmIbSgcxqrtx7F1/zksmTcSM8fWA8aUUPVXEXHUgTMXXXhjZSOcphCWXD4E9ZVxAvbFTfvw5vZzcAdjuO+zN6F2YA1aOwL4/d+2wGYMifXPGF2DgdVWRKICNh4NYNO+CxjeUIVPLJ6McDiCVduOYOueo1gyfzJmThwmKqLSo/+tdQdFRdQrJg3ArBFmGDgOoUgMq3efw4bGi1g4owHXTB2QII5SBKiexNFsz0g60CtF7FHVAUVcyLH6fngWvCAKVBBxnZIWh22cy28r4lb3pmt6vLFytCf5kICGBwYESxW4QFvXeniWpkXLx7Yar/tNTW8iz+pmCDAEGAIMAYYAQ6A4EWDE0eLsF+YVQ4AhUKIIxN64URA3SYowhYfeiIsNd4kKmLRAKoWJlOVq2vDPAHKRsfIijSY8M9UD5TfJcrNYMhExl/DtXEzMhVOxOF6EfqSSRyP18+Cf9pgiT0XltTQL0D2Io8tu7VR0UlRBATPL2WAqoDvFV1U64ihnAqrvLT5fEx5JhBctldeKtrEl6pikaqEVaapEYWBu92EE+iuBnQ78tLe3MzVhGdc2ERKJGEMKrVqkThUv0uwMhzOSPWnjlBJtmqZL0jtU+k7LkI5q2im0vBhXHtUqKSSOStXSe4tSTU3+e4LZiKNKmknqsqSsTtcR9VO6wxgScbQvq0gpwayU8maab3Vrw7AbgNnf0IQE0dvY6B2qfse9a2Q3cdIv5sBS312NMWYdKBKJBEMZBN4CmOzx3402wGhDcNSdsuxvbPZ1z8dxmEdhhrOk1DJmnkMoA5F0gNWEkfbSURyVDg1LUWd6RJ65uBXY90JWpVEJOjnzej2Jo7tfCCMa1pekJ+sik5Fp6m+ugNGh9Drh4L7ur2mt05hGzryukzi66XvA2XUyPC3uLJ7J10MwK1RuVdAk5443kyIeKChIWVdtVFhAXXbPF74LoUw9BkbrMFgH3Ipo6CJ8Z19V5QRndPYIUx8MRfDn3/wBJiGMOxeOgtUcJ5a+vekUdh734ZpZI3H1DCJn0tKmgJXbjmPDnlNYesVIzBhTBxgsYv73Nx3FriYXlsyPE0fd3gAOn7iIMqEDk4YnDsptb0QoHMV7h1w4cCmA2++7EaNHDkSryy8SR6utUdx17WjYywxxcic4nPNZ8adVh2G1mPGZm6aL6qcrtx7Fhh2HsPTqyZgxYajoWizGoelsK1wdPkwdWQVzzJVwmcORsy68urIJU0ZW4barRgBCNB6mPgNxVCzIGxFuWIjAxH9WhbVehZIPasl5luTyQyR2ppIIB18DzPmO2K90OI4Is5nmQ9nsOz+4A4hpODfJ1Rj6vhf4mHLcypqnE/8COp+OOKqGTGoww73oNbF59nUPg4sFwYU98XssTYrUzDhgWvDvE/PGjBlgCDAEGAIMAYYAQ6DPIcCIo32uS1mDGAIMgd5GILzu8a1coH1ELNBaY4x0gKOwK91SASehiXrDAxcgMOUR8X+krkTJ6XTKIo8S0ZQ2+SqF5TBwPggwIiLY0C5ckxPqev5tCHmcGBfny0S6dH8AOK/NWV+xZJAIGGHPAQSa3xcx42ruKxb3Ss4PkTwa84uLXUJZLTzzf6eqDeJiXOL2EwwWeBZ1LfSWNT4N07lVquwWspCcDaZC+lNUdbmXA6Ge4cIEQw24ypuLytVkZ6QNKS1U14q2kSXuGL03idirxaZAiUPB3O+jCEgHXqLRqLgp1Z8SEdVIrTKX6lR/wiRdWwknrVWXk0mf6Q5PEDGH8kjEHNo0pQ1Tuk5pfkIpWW1UykfXMPUpvVcLnnIcmpP2AuknDy7jPInjLBD4srj7lXQAqvdSKnEpVXVUiWdEaKXDdVoRkJXUzfLqi4B1z89hvJBDfW34jcCsrzPiaJau2P/NrRAiMQSbg7LDNU/7nythsHepCGo5X9xwyQeKvJ6ciAg6qzoz8epARxATyrtHQN14yZc2KkStxYgxztJRHE09rNANmFVfBNoOyb7R5PST84nhcVKVDmnns6E4J6wE0vRnrwJvNij2NBPGEukr19yukzi64TvA+cIQGxU3UkEB3/irEbVlV1lVYK4zq/X4Vhjbzqop2lVm3RYgUhhym+fzj0NwOFX6y8E5/AsAZ4Tn1LMQVEQcixNHkxRHOR4XPlyOP72/D9NG1+C6mYNEYmY0JuDQaRfe3taC2kob7r1xOowGeiBzWLntWE/iKID3NzVh1zEXllw1MR6qXgwHH0bU14xAKIqW3Udx5nQrmr1hnGwPwROK4vZP34SxI+s7iaP1jhjuvW4MjDyFQCIJcR4tITv+uPwgzCYjHvzYzJ7E0fFDEnhSGSK3RhEIhuBuu4RzrT5caPej2RXAoVMuTB5RhTuuGSmPOJqwGhlwFfxTv66yz7Qv1traKhqluUm+h7SyqoFWTwLmfBuwDRAP2dHBKyXJvuHL4L2nlRRheUsUgUjNDPhnPtHNe+eyxB6I+NgwxYnaHAfPdW+85nQ65Z0gKlE8mNsMAYYAQ4AhwBBgCKhDgBFH1eHGSjEEGAIMAVUINDU1/Z8gCJMGnPzdaFPgPGeKtApc2Md1qSHqQyqNVk2Bb/YPRZ9pw7WjowNDtz4Ab/Vc+Cd/FRQyMjXRhixtvNJCCCU14QL5tpeoRlVYSYswXO2DQLLiaQmodyaH4Iz4mhC49C6EakYcVX0hJArSgpqcDRY19dg//BJ43xk1RQtWhsKKea79U8HqK7mK2l4HYt6ebpdNBOzzirY5ROKnREpcRJxhqfgQkEIa5tpcLD7PmUcMAXkI9Cfl43OfvR/GIUNR9/0nRXBoTEwbcfX19fLAYrk0RUAiLZNRmnskkz2Tx9PJlUoEUpqnJCuX0t+T1d+IYEoEUrfbranPWY1litIgFbKMAByLOk34W9bCbAQMBtpojwBi5IooUL60cD7nqCmVOBoZsxDGI6ughkBKYx2v16s5CblowOrnjuQMhTpiKTDza4w4muU62ff1LQieVxY/fMaLV3cR7M0OeBbQGow2qYfiaJLZXCHrkz3IZKfabMC4FJKpNp7rY0Wat6H9IND4v8DojwMD58YrW/lPQPsR2RXLWddwPDUZnDdOUNI67fi9PoRUrf0kezNfuiYt8ThXXXIwzmajkzi6/lsAqcmWeAqMvAzhykGatsLatBlG1/n8be5sBNoLM17z3f1FRAdIREflrlvrPwajbSQCzcsQ9uxXbEAkjnIGWI9tFRU16bPqw/3YcuASBlbbYLV0kaQpTPxZFxCOCvj0kmkYXFcu1rdscxO27DuDpVeM6FIcFYD3Nx9NEEcndRJHO9xebNt7CPtPtMPtC6HG14EqPgZ/OIazHWHc9umlWYijMYAzoCVsxx+XdSeOLtt4GFv2HIkrjkrE0cQhr4MnmrH90Dmcv9AMs8mAmnILqpwWsY2kfKqUOJrvvay4kwpUQJZa+2WPA0MXi2uFNI7OlST1fpoDDd/+2VzZ2fdFg0Cy1ChtExJpW75zme4R2+ZvwHf5zzoNEZk0Wj0ZxkXPKLAu3w+WkyHAEGAIMAQYAgyB0kaADRBKu/+Y9wwBhkAfRSC89v/t44Ktg/lgi50LdxgQSyYTKSeXxmwN8F75X51o2bY/AUPr7vj/BeDkZc92U1qS1NVow5aIpqQK0yMMlxzs3SuA0Ek5OTPmERUupEPLNG+ufSAve4UoTEo6tBFOSVQdde0Dyq8vRNV9ug7H2s/Cc/X/6tJG5wefQPf7TJdq8jTKQbBUw3P17/O000eLp1P5orW3In9mSBuQRKRQE3qqj/ZmUTWL+oYISow4WlTdwpzREAGJfCc3zDdtQMQcwxGY9CWIShZiNHEj3IuL/3DDkYHpQ3dLo2vxJ8eBt1jA2ezgKysQOXUKo09psCmuYZ/1JVPJqqFE/iSl0WQSKBFAiVBKG6AU5lxKEjGU/k/vT9pMpWs5XSoUeZRrfU7c58uakg7B0eYu+SzNG4qxX9OGSjaVwf3EMVXukuoozTGJkMNS30HAsfIucNFA9gaN/Cgw4xFGHM2C0pGn9sDdGI8QoyQ5b74FA377rJIisvJqRxylw309tyAqTDwmViTUlWV51LuZuh1o2PtbYNxdgDmhXHj0DWD3f8p2MDTidgTHZD9cbP/VfPDNR2XbVJKxpIijL+eOdpSu7aEhSxGc8HklsHTL20kcXfso0LxLtZ1iKRgcNAl82I/AkKmauFR2Yjv4cAAGd3N+9jbtBPw53h/51dCjtOeRJyFw4gRGWRIAc8V0WKoXIOw9iMCl95SVF6OvO0UyprVpK/iQH8GIgJeWHUGbJwijoadPIVgQjghYOHsE5k8fLtbXSRydNzwNcbQDS+bHFUdb2n34+9r9aG1twciBTszgvRjEx/dvjVAAACAASURBVFUrVxzpQOMFP2655waMHd2QQXE0QRxNozjajTiaCFVPg+APth7DnqMX4LSaMH14GcYOLoe9zIQTF9z44wdHMWGoMuJopHoG/LO6KykqBr0IC+Q8bCP5PP4eYFLXPgjNiaS5Eh1+TE2khkpzpFG7HirCVjOX9EJAMNrhWfhyTvP29V8AF2oDf8s7jBeSEy2WgSHAEGAIMAQYAv0PATZA6H99zlrMEGAI9AEEwht+sJELto7kgq1VXKDVxMUC8dOIGZJgdMCzsEt5oscCRQp5lDb0TCaTaI1ITapIo5IvHe8DYQ2VHEtJcVSIwde6BVHzpD5w1fXtJqRdtCPWcs7d/0LjwiEy8Cr4pzxa6IqLvz5J5Sv5oDZ5XcTPDFrwlUguhSK1FH9HFp+HTCGt+PqEeZQeAdooImKdUkKWtDFOG1FSCPBMGFt3/QTGS5t6fE1htT3XvlLUXdP606fQ+sufq/JxzPkWVeVYIXkIdKq4pWQnAikR96WDFUSwJAJp6txEIj0TqYd+TyaQ0uYp2ciVKHQt2a2trc2VNfP3rS8CpsHx752Lc9opVeKoUN4Azze352xfugyEMx1KTCYBqzLEChUVAnIIEMLkz4Ebd2efIY4efvgFzfsg1BpE1Ks8AoH9Izeg4cU/au7PxhZfV3CcFOtaKI6Wmw2YVEKKowRBZ7j6w38C7A3AoKvotDBw+M/AoVfj4ZdlpPDQpQiMl0dqTEvgl1FHtiw7nwvJdVVxTanTccUGUgrMeP5qcEblW1iR+nnwT3tMdfWdxNHVXwFaG1XbKaaCvtFzES0foIlLjl3vgOsmcqDS7I5GwFUYtVHJQ8+//ACCwdjpsMHbAk7gIIi8TU4Mzy6AB4cYotYKwDQwrmhQvhSSUIAQ9cNz6neKGx0njhpRdqYRBk8rTlzw4vXVTRg7uAJXTx0Ai6lLcZSWI4+38fjHpuMYWOPEPTdOg4Hn0hNHwSVC1bcniKMOvL/xCHYfPot5Yx24cnI9+G174uHrOR7/OOiKE0c/dS3Gjh8mjzhqNuLBj8ZD1fckjnI4ecGFv687BKuZx61Xj0aVid4hpADB4fQlH55//5Ay4igHuBe/oRjjYi9g//CL4H3n5Ls5+BqACKQVo3uUST346fF40LCRRTyTD26p5cz8hpWrzEtKt9zty5W/VEsNKuYvQ4AhwBBgCDAEGAKKEWADBMWQsQIMAYYAQ6D4EXC5XD+w7vrJfYZQaz0XbLZyITfnXvxn0fGyA/8D0+l3MzYixpeBi4Vxft7zohqMRCDNu9XNz4oKTvm9eHi08Td3+qWZb3k3rruBZDKY9+T/IMYZgcpPalwLM6clAs4Vt/XYFBOMNnCRBNGANyNqtMMQdsUXWoshEa/V6IRnwYvF4E1x+NDxHhDtgBDzxEkltEhdxMRReoaVlZWJymq0wMtScSKgCZmoOJvGvOpjCNC1SonGb+Xl8VCGcpK0MZ4aKjxdWfuGL4P3nu7+lTi44+Be/Fc51fVanotf+wo6/phbiSPVQXqfjD6Xp5pSr7W6NCqmsTMRQmkznjZA6Xf6G12TqWrcyeRRSZk0VbU7Ncy9nMMZHR0diu4bLZAtVeJodOhs+B7+uyoI6DlVXV0t9jFLfQMB26ZHYXA3dTWGMyBSMxN84BK4YIs4nwoNuxnc1IfFtQW6p+meLeV09uO3wLd+XdE0wbpgEQa/Fl/v0TJtavFlPEdpNfCYXiVPLTSTcqndyGNqpTwbWrZLqS16H9GcjcYD9LuYdj0DNL0JwTYQXNAFRHOHEE6uN9ywEIHJX5HtiuPJceAC2pHrdr8QRjScSyJbtnu6Zpz22ythsHWR/ORWFi0fC9/l/yY3e498ncTRVV8E2g6ptiOroPLAUrLMpmbyjZ2PqKNaVdnUQvb9K8AHNHiW7z8CXCjwOPuayxEYPgNcNAIuFoX5/MG0mLhnfgxAYrxSc39nHunAk+/c64gGZUQloChaxEclxVFTJWBwQOCdKDt/DGuWv4XdTa24duYgTBtZ1ePwuivqxIvv7UcgFMW9N05DQ60Ty7c0YdPeU1g6bwRmjq0DDGUiOfP9TU3Y1UTE0QmYNMSOF97egQ6PD7fPq8PQOjuwbTcQIyInj//b145DzQHceuvVGDtttDziqMmIBz8WJ44u33QYm3bFQ9XPnDhMnAtuO3gOKzY3YeqoWiyZOwwIJA7ecRyOnHHjlZVHMXGYfMXRaOUE+C57SpPrtdiMyDlw08Pn0bcDg+YDriNAzRSgclxnFmkeb1vzIAwh5crl2uGTuNDF60w7q8xSFgQS74+YYxi8856WA5VQXl6uQnJZjmmWhyHAEGAIMAQYAgyBUkaADd9KufeY7wwBhgBDQCUCwl8XPx+zNtzERdyVXNhr7GLMxReOBd4Cz7WvqbSevZjgWQsu0gwu5oZgqAKi7YkTyNGMahadFjkTXIaPIRKJiKFXSKmmsrJSFz/zNSotMgealyEcbAfKb8zXJCuvIwLWXU/B0H4AXLijs5bwkBthPLcaHG0CZTjpbtj9DIzuIzCFLiJkGQSL91hBF8fknijOFzoK7WuZPAVDV6zO11Rhy7veBipuKmydCmqjDci+soGuoNkllZWIRLQIX1VVJRKaWGIIFDMCREAnhdy6ujpFbkqbnxTujkh72ZLjgzvBCeFuhyiiztHwzVWn5KnI0Twzn73nTvhWLFNshTOZWKh6xajpV4CexUQYlUimpP6W7vBFsoop5SeymhzlUf0872m5VImjMJjg/v5JxVDR88XlcuWn6qq4VlagEAgkHyoQDFZ4FvVUvyTSN923clWAC+G32jqKjjh65VUY/Nc31TYnY7mNzelDzEsF5KiOHnEH0RxMr8JpM/CYJpN8mslJKSyv0rGPXLBSDyKI5U68C2z/uUjUokMzighAiZ2YSF1PNUx6J9D7Kl1b7L+6CnxzEkFbbgMy5Gt8NYSQTucWtVYcnfzLuTDXWRS3OFZWB+/83youJxXoHEd88BDg0g77tA4ViDjqnbgIsTKnakySC9oOroHB156/raZTwMlElCqLBQgGEzY5oKEOOHdRfR1XzgJoDk+E72gsbtvnB6or43+TkdKtuZGyvXjAqW0DQq4tIj9ODFZEh5c5k0gMBV8BOBf2qKGTfE6U1G0/wstvfohwNIZPLRyFaocpMcdK3EVkz1qLv645isOn23H1jBG4ctpQbNhzCiu2HMXscXVYNHMoYLSizGLG+5uOYFdTG5ZcNQFThjnw15X7cOTkJcwcacW8CfWwHDkKd7sfTa1BNF7w4ZI3gpvnTsD4q6ahNcrh93/bgnpHDPdeNwZGntiuUqh6G/64/BDMScTRDbtPYMXGRsyePBKL5owFOANOnnfh7+sPwmk14vrZQzDQHkYkGsPZFh+azrmx5eAljB9agU8uGBVXZybF2mgQ8McPP3ZLAuC+vu+pjUpttG7/PoxtO3Pvg2S7RodeC4y5o5NAGj32Hgw7fybjqtY2S6RuLvzTv9XDqKJ3o7Yu9Qtre7+0CeAERNpCMDjNmPrbBXAvejVn2zmOe9XpdN6VMyPLwBBgCDAEGAIMAYZAv0OAEUf7XZezBjMEGAIMAXkIuN3uZwBMBjBGEASKy2OWV1JdLlokr+XeylyY3ljVD3R+T+FUST2INoFpwzg5JKU6D7Qt1XUC/VVEuTrAfrm2FTBrBUPAcuhZmE++hWwkzdRNnrwWyLJuGsQXkAtFGCWQT8yehvCZ+EK+oaoa0bZWWGZfhqFvv1ewPuirFUmhDvvCBnpf7SO6t0ldqKampq82kbWrjyFAKm5Kx0SdYxafTyT09MXUNH40TCNGILhrp+LmcXYHRh89obgcK1AYBGgDPlWVVKo5mTxKB8+IWF1MKR1xlBQ59SJAqWl7phDJ4dl3IXDbL9KazBZWOTB4FsJfeFuNK6xMkSNg3fFDcBEvfHN+ktZTRhzVrwPLZl+GIQrmZpJCea5nzcZL3jgRKmMSMK/WnrNhO9oC4CDAyHEwG3hQ1HFXOEp8B8yotuYsny1De3u7eOglV1vkVpJM6qJ3i3TdEqGT3iOmvb8GTi4DEaQjdZeBC7bD2LJdrvms83g6sEbjMDqwlpqsz30KxqNrZNeTK+P+v4QRaCsNxdHxP5wJ20jlZEfBaIVnYU8Sey5seowhlj8AuE/JLVbU+TxTb4BgVE7CTW2Uc+dbPZQxVTe88RBwqTVevLoCcHkAhw2YScvRALbvjT+HlISznzAKqK2Ok0bTpfYOoFJedIZ0a28SoVxN5JjkZ8yF1T/Hm++8j8G1dtxx9UhwIEGFWJxUCR7gDSJxdNfRFqzacRqD68tx28KJuNDqwevLGkXiZXV5GUi4YMmVY/Hh7lPYc7wd180dKxJHT51vx1tr9yMW8sBx6RJMiMHEczAaOBh5Dk0tQcyfNhqXXX85WsNRvPzODlSVhXHXotE9iKOvrzwMW5kZd98wTVQcPXuhDa+/vxUw2FBd6YDDVobrLh+N1duP4/CpS3C2taBscDnMxrhi68Bqm0gcrS234L7rx8LAxbISR2OO4fDO+5Xqy6rYC1qOvATzcY2idUz5PDD2U/EmH38H2JF+fK4HJkJZLTzzf5fRtOXIyzCdeQ9cWKeTCno0qkRsNj6yGaHmQDdv7dffgIaXsr73YuXl5SzsQ4n0MXOTIcAQYAgwBBgChUaAEUcLjTirjyHAEGAI9BEEXC7XkxzHTQEwHsAQAI68mtb6EiBEMpoQ6XKmAUD50m55iDxKanC0+EZhWYtBEY73rYN9wBIIUT88vsxtygsvVrigCBARNDTsYwiOezBtvUTUITJCbW2t+L1+xFEUlDR6dNQwCL54+LFkPqtl5iwEd2zHmPOJ0FMZeuPsHbdh0J/7rkpAvhehpFRBm52k9MdScSGg9UZ0cbWOecMQ6EJAItelhvvuSxiRcrbaZBgwACN37VNbnJXrRQRoY5+UvekAAB06ozlDsSQiJLW0tIjzF/KzWJPz2w1p1fTD025F4JP/3cNt62sPw7gns/LhmW8eFNvMUv9DoC8RR6n3js+kpRAgcu5cr3emZeo0DF22UrYf8omjvpzRNAQIuCKJPLqp2Q+TgcOsPJVEZTdGw4y0lkTXqZRorSnXfE3pvD/bAVB6J2Q6rFb21rdg2vSCZq098nYEHedi4hyfI+VFsxm8zQ6+3CkeFjXU1IKvrYWxfgDanvml7HobPj4czcvOItyRXcFetkEAo78+GeUzVIzjOB7uxX9RUlW3vJ2HT96/D/D2/n2uuiFJBd3Tb4qTEfNIjt1vg4vSCm0sDytJRdduAejgGpFDF8xNb3PTTsAvc71kzAjgyPE48bRCOeG4mwMZIg/R+rN0UE/p/CmZONq87Q84vesdDK6xYcRAR5w0GiPyKOHBiyqeRBz1hQTsaWqB2WzClFH1MBmNaDrTgsajZxEMRVBXU4X5M4bj+NlWXHQDY4bWoM4eVwy91NqBA28vx0V3WCSLjqyyYGS1Bb5wDIdbAhg0eBhGLZwNfySGvUfOwhjpwIzRNV0kVs6AgKECe5paYTaZMG1sAzhi/UfDaDp2DI1nIwhGONRVOUQfYtEoDhy/gJMb9iDkc6GuxoFxV4yHzWLEnuPxEOqzx9bCTJdhLJxRcbSQh+W1uZCVWbFtehQGt4ZKxoMXAJd/N+7E8gcBt/LIAMpaIL48ZD9jO9+V9NKhRwdjJSiGO7nA/m9sQeBc5gORXGIsIwQCKP/Ep1D/zH+KxcvLyxnyeSHPCjMEGAIMAYYAQ6BvI8AGCn27f1nrGAIMAYZAryLQ0dHxoiAIkziOGwGAZBPSxgKKtr4BgyAzxBFF/hE4CDWf6WwbbbySOgORryj0c7K6UG8AYA5tg6VmIcKeAwgIg3vDBVZnLyBAqlEGg0FUCFG6gaTU3XwWUe3rHoZ3/v/IqjIX0SYbcbRpzAjEPG7wVitGHTstq77+lomUIYjMIic8dH/DphjaS5vqdE9XV1cXgzvMB4aALgjQM4ieRZSIINFXU673WbZ2m8aMxfB1G/sqNH2+XcX6rqWQ7TR3kQ4dFWtHOL/bkDaMpvvJzCSarIqjU25B+M7fFGtzmV86ItDXiKMSVIcHEsGmd5N5/AQMW71ethNyD0dtbPbJtkkZOVFXNK5iKSeMvSLjBcicGpaeFEZpLpBpvkYqu0rURsWx1nWZD1XS3MNsNqOioiJtazMR+dVCk+05nmzT8f6t4HhOfBcI0Rhi4RiEcAyxYAyxEP2MQogK4scxoQJHntoDd2OcIKZFGva5cahZSEGQlKdMeFuaXgUXaBY/fKgdXMgFLuIDhHD8nUfEuBteFUl7ePeu9KG0lbvTKyUCI2ah7HhcFdc98+a8fXDuoEhRGqnVrt8GGHkgGAauyRKlac1mIJaDqHrFLCAYApwJFWSPr+t3ha2Ws94mjS+VHkxKJo6SW/ZNX417R7HuJbXRTuIoD5TVAryxi0gqqUBTF1CYd0qiimziTWQisqwAhDriP3fuBVznutSjqZ74RR4vWzkYmB4/CCESOQPNCX9I+ZRC1ZMPNYn6aUmfCK0cEA0BwVbAUg0YzPG/iWa5uJLovoNAy2lg+GDg+ClgzvTuvSCSZNOHqo+V1ctes1TYtUWT3fnBJ4BoRFsC5cyvASOWxp9XF7YAFzbHP9RXOiQ594lUrd5r5No1L2sIMO2qydPSrs+uF9+9clPF5x5C3ZNP7SsvL09IOcstyfIxBBgCDAGGAEOAIdCfEOjtta3+hDVrK0OAIcAQYAikIOB2u/8DwORo8ysLeaSelExayEopJ25IJBFHpa9JRUgiPdAiHpFI9U6c+10IofjGKV82DJbKy2AsIwFWINCyDGHzPL1dYPaLBIHW1lYxtNyoXQ8jZB0Ms19HsqSCk92p8NCCnWCwwbPoDzmRa/7B9+B95y3wDieCe/f0yJ+NOHrm9pvh/zC+gUl389gc6qQ5nemDGfqDyl8pdhupB3s8HlHJmoWoL8UeZD4rQSBZMaevEkcvPfZ1uF54Tgks3fKWzbkcQ976h+ryrGDvIiC9a9WEE9XTcyIIERmp6Imj32lIC0No3mcR/OiTab/LRhylQWFk4kfgv1c75Tw9+4nZ1g4BRhzVDstUS6ZRozD8wy2aV6CUONrlAId5tfmFoNe8MTIM2mw2kSiaLqVTFVRDhFGrOEo+ZX22Jpw+sTKC4YsyhOemPAYTBIsDgq0a3kfWdTZVWsuoq6vr0Xyl7Tz5+0NoWXVeBuLysjTcMRwDbx2ePbMeXJ+lfwEsFcA7dwDBdhwadDdCxnKEjBUIGx3iJ8LbEOUtiPFGXL/zXnkN0iFXYMgUCCYrBHOZGIpeMJrjtUQjEExlcUq3xPWUiIcq/NCUNKq0/nVbgEgWotSCeYBLfgj6dNWHhi5FcPznZXkmvdNIyICeD3JTMnHUvvGRJBKuECfHSuRRUXE0QdoklVj6XSRt0k8imSaInvQLEUeFxDavmZRLAYRcwKFjgM8DuM5nJ47OSCaOJqIKiX4kE0dJxYHqFnWK46RPkTha1UVslcioRHzdsw9oOxcnxJJDDnuc2EtKsJQkddVYqDsxO4PKq1x8Sy2ffd1D4AOXtHHbOQy48seALYlo7zoKfPCwNvaTrCghjVIxx+r7wYWJzFxESY/3ho7N2/mZdRAiMVRfWY/WDy/Kr4njMMsbYjwQ+YixnAwBhgBDgCHAEOi3CLABQ7/tetZwhgBDgCFQ/Ai4Tv1hPycEBwkxv4MTojw4E2CkcPXXZXWe1Efp1DeFGqPFf1JtyJZ8Pp8YupJIf5RIaUIKSZaxXPtfIEQ7OtVFzBVzYKm6QswuRH0Itq1H2LMfqHmg+IFmHmqGAJEARu1+SDMBhmyOxexD4L3i14p8T970kbvQd+7Td8O3fh2ElMVwY0MDRuzYm7X+o6OGQvB1KdXkCm2vqDElnrk/kLVKsYuIMErEUUYaLcXeYz6rQSA5LGtfJY6evedO+FYsUwOPWMb+kRvQ8OIfVZdnBXsXAQpVT4fJipE4SvMNmqsUc8pEVFKrOCq1Va7SXTFjw3xThgAjjirDS0lu09ChGL5lp5IisvKqJ44CNgOPaSUWrp5Io5meybRWRAQxihQhJTWhhuXOwdN1kOPxBoQDJO4ngDdycYG/KInJCeLfIz4BIQ/Q8d+NYjuUvF9IhZYUVtMdZlBKHKXFkB33rpV1jcnNNPa7M+AYX94zO5HS8iBCZl1vufkf4A0mbN+/EbFIAG2OiVmyC/kTRxMkpmDDBAhmG2KmMpH0KRhNEHgTwPMJVcoouGgEXDQEjsKax2KIOmrS+sYHPYhZ4pEFkkUm5eJO+USyKMchVuYA7+9F4teW3UB1BXCayIhpWjBjElCZ5hpR0lgpr8EC96JXs5aUxpeUSckcig4N0YeSbfM3RLXbrpRomMTypXyk9immpG1csTyRRzvZwF33gZkw4ESyM3Y0xgmaHRcyt6V8IDBtEmBKXF+B1hR/yAcpAkvyVrIAUF7xuxTfqM6d+4D2NOr0RgNgtwMTR3e1gRQyE0kwV8JzjfoDf2q6u1BlpLWm5PqGNz4KQ0TjqB9V44EBc4ARNwHWOmDdN4BLOzRrZrR6Gnyzvq/Inm3rt2Fo36eojCaZc5FDpe9Tf2pSuTZGDj+5G55DLiCmXOnZUFOL6afOMQ6INl3BrDAEGAIMAYYAQ6DPI8AGDX2+i1kDGQIMAYZA30bA7Xa/DGCiIAgjAFRJK1a06E0hIGmTmD7S4hyRSGmBjxb9k8mi0qIfhYykv1MZIg7RBheFKSYiauzS84l1uUg3UHljBexD7hf/FnY3iqRRIUYr+hVA5e19uwNY67ohQBsuQ7cWjiwsd+PJtu27MLR1J3nKKXt0UB2ENCHBaAA5WoGC6NGBNeLavm3x9Rj0h+wL8P3lkuoPZK1S60vp0AH5XewKcKWGLfO3eBGgcREdmCk2Up1eiKkJWV9+1z2o/+UzernE7OqMQDriKI3xaS7QW4neN0Q+qq+v7y0XZNerNXE0OmgaDOf2wP3Ds7J9YBn7BgJ9lTiaq3fUvHdy2Uz93jhwIEbsbFRaLGv+Pe0BeCPaPCfLTQZMqqBQysWfspFH0ykLKiVVypmDZ0JJmlPnQtH64Odh/+a3UFlZmSurrO+VtpGMHvjudviPeWTZT85EawYjHhoHU7UFpkoLjOVG8FYjeCK1FTgJt7wHjjfgg+MXEe0k6KV3ota9S1Qj7bCOxPU771HlqX/0PAi8ISMJVJXRlEJi9CYFYeadO/+OmNkGIqAWTdq0E7CWAb4AQERuUhqldO4CMGiAZm7KuVclVXs6eEpr0EqTbfNjMHQcUlpMXv4N2+MKn3LS7CmAM0EwlpNfTp6tuwFP1yHyHkVoUZHI0JUVwNTxnV/nwr2trU0UfVC6XkNrtbTen05VWU5z1OahMT/tMSQnmptIqf7gU7C4lV4DudiQAIhAfMWPgOqJwJm1wGZlRM9M7RVM5fAsUB41wHLoOZhPvqkWxn5bbs8XNiLilnkfp6BknXcFJn6whvE/+u3VwxrOEGAIMAQYAgwB5QiwgYNyzFgJhgBDgCHAECghBNxu93+FQqGZkUhkQiQSKQ+FQjyRIyhJG8lEmEhNtKBESqSkUCQtSEW8hxD27EPEf7Izu8k+XiSJWgfcgmjgNHzn/9plyjoVsF0GdLwDlC8tIdSYq2oRoAXMypV3qC2uqly2hdW4CsqxpPBXXVXkWpClnNk2OpWqh5Kt8T+9AuZZCxCz1iM4Jk627q+JnjtE2OovZK1i72eJNEpkIjoswBJDoL8g0J+eRRcf+TI6XlWuHFr1pa+g5jv/2l8uiT7XzmTiKI3tSYGNNveTVeOkRtO4n75Ts/mvBLjm5mbxUFtNTXqFMCW29M4rJzRysg+kJJqtDBFHfV98T2+3mf0iRKC/EkcvfPmLcP/pNVGPTaJhar0YT4pSIxsPatrrm1v8iOUgyymtkJ57c2uKO4Q9vQckUk/qIeR08zbHus+BCyRCO8sARM4cPJMZ2cTRmz4Ky0//XTGxKlO9aoij+x7bCrPdhFg0hmggipg/grH/OhMGhxEGMw/wnBhyV/wuEEMsGIEQBqwj7DJQTGShZT2tb6ak2oVbl4nv6uXHL3QJO+bwjkMU1+38tPw2JOV0T1sKGIyqyupRyLH7HVHZtLiTAHj9gF179XY596oUqYrGjUQeVZrKGp+B6dxKpcVy51+9KUmNNHd2Uf1zQJ2MjAqy7D0INLfJL7BwHgSDFZ5F2edqFOWJklICKJWjw9v0jKc5AB0EkPYGksUmJIfpe7r/6Se9E2gMQ2WTE30niU/QOhIdPKAP/Y3EJ+i6INv0N1r7o3rJh6oq0rzoSvYPvwTed0Y+VrlycgZg1qPA0OsAjkj3AvDG9blKyfpezn2h5btEllN9ONPer2xCuKU78VhOcy2zZmPoO++jvLxcx7ekHE9YHoYAQ4AhwBBgCDAESgkBNnAopd5ivjIEGAIMAYaA5gh0dHT8BMAUAOMEQRjMcVy3FUe7lcKAdQ93FAtdQjTcCo4zwmij8DrxFHbvRaDlg/h/aBHbVA8Yq8AFD0KoLpwKpeYgMYOKEDBs+T5sLoWhAsUD49KwTH74GcFcBc81z2b1z7rzRzA2b+2RJ9eCX9PYkYi504ci4+wOjD56QhEugcfmou76QRnL9OWQVOka3V83zxVdNAXK3NraKqpW0GJ+RUVFgWpl1TAEigMBiSCRTkWrODzUzoszt98C/4frFBtUelBCcQWsgK4IJIcSlSqSNojp//T8p0Sbw7TpK20iE8lUD1VSIo1SUqqUpCtIWYwrJY7m9DNB9BHKyuH5jrZEt5x1swy9igCRtok8oZZg06vO61T5qdtvQVDFeynVHb6iEqMOHtXUyy0t/pwqi2oqpBnv3FrtSV5qfEktI5HAstlKDUlt3fNzGC+sl119aMTtCI65T3b+5Ixy9pDiMQAAIABJREFUiaNll81B2fMvE2FEnN/km9QQR0+9cARD7x/TvWoZInn5+qpZeSJe3fqeuKy3/FiWMN8pFZoiXizc+5AqNzyTFkOwKCDOqqpFXiHHnvfARZSTleRZL/5cMWsdvFf9Nqej0jwqn8PAau6vrI4pJY1KxmZOAiq6r33nBCBThtUb42vicpPJCFSWo+nuVZ0liGApRQuj8TgddvR6vZ3jdIk4KkUTo/W1dIlInHRION2YXopMRnVJJE/JBs0JpLkB2ZDmDjSOkUin0t+k+YN02ID+T75TeUmVluxKpFf6PZX4qil51GgDFv4acA4HhCjwtxvk9kTWfLnWkHNVkte1rvNBgVy+98b3Z14+iovvqiQUGwywTJosTN60rfBy3b0BFquTIcAQYAgwBBgCDAFNEGDEUU1gZEYYAgwBhgBDoK8i0HHsaXG5izM6YXZMgskxSfxdSmJIevDiYkyoYztCrm09obBOAWxz+ipErF0pCJDSQP36uwuCi5KFu9RFulxljw4ZACFDuK3y++5H/c9+IbuNpDY65P4xGYmjuXyRXVEJZZQ2JmkROp3qWQk1paRdbWlpETcBaCMieVG/pBvFnGcIKECgv5HYTz/+zc4Nx+Dz2Q9eEIw0CBx7Xr6SmALoWdYCIUAbt/SMp81bJYneDVqTR+mgAm02k7I1bSqXQtKcOJraaJMV7iea4HhqCmIVg8G3HgMXcIOUS1nSFgFxLsAZ4V78J20Ny7TmaNsEbth1jDiawIueBfRMaJ/SFaJXJpQ9svF2B0YpPNSXq66trX5EYkqYP7kspn5PtnkIiKHabMT48t4NZU/EIYl4JKnF0buD/k5JmrNZDj0LLuwGF/aAi3hgcB2OE3NkkiLDgxYjMOlLSsES88sljhqHDUP5uytE34k8mm9yLr89bQSTfO0WdXmDBbj5bVF1d8Xxi7JdtQfP48r9j8rOn5zRN+4qRO3FoUTu2P0PcNGwqnYUtpDMG0+JU7wZ7mtfk1WCxnK0rkMplVSeakAiDVJ+OkghpbzIdKmVrN8CRGLK1EYlG1fOBsxdIdS7TGfAmBSpM42t9xwEWhSojSYqa/veKXHsTc9bSpkOcNGYXjrolQyB9PdkImfy3wh3eq6rHYO7XC6xOnq20idd9LJsFw6tPUlKpukOkGlKHq2aACz4dbyP9vwGOPJnWdd0pkxarNmW5LukFwmrO+5do7rPOLo+Z8zyTFqzvmsDS7U1VpAhwBBgCDAEGAIMgf6CgLKV8/6CCmsnQ4AhwBBgCDAEAHSc+E0UsWCPXV2TfVxnTKxI4BSEqA8GSwOiwZ4bnOISWw1TGy2lC8q5/FaxfwVzBaKOkfDPekKx+2VrH4YpKH+DQXEFiQJKFu8cK+8EF+1SjchVVssw9SevmotBS82omlubtqm5fFGLTzGXczgcIoklGAyKYaxYKjwCktIoKYUw0mjh8Wc1FgcC/UUB7ujo4eIGoxAMYOCBo+I9n+09l9w7THG0OK7VfL2QwkSSHdq0JaVRSc1I2nymjWpJIUiqjxSI6F2dr/oo1UEbxqT+pgWRJ1885JbXnThKjqThJDDiqNwekp9P3LDnBIQHLkRg8lfkF9QoZ39538iFi54H9Ay6NH6U3CIZ83FWK0YfO523nWQDO9oCCEZjmtrMZswAYE4vKpEmE8Do/UDvA3pvUEo+5Gfb/gQMbbvTqOnJI7BFamfDP+M7qnCVSxzlHE4M3NUo+l1Tkz8R0bnyTiBpHUGV81SoFwk4in02OYCP/k0kT688IX9dp9JzEHOO/EBxdVTAP3wWItVDVJVVXCgL6c+58y11xEPFThRnAaVrU3LXdVLVJk1b/hVlHXuUKXPmgkyu0ufVcwB6vsViQDgC0IFxOyl2Jm8Vc+KYQZFyKPm3amMuL9N/zwHuH2Y+NETjcFIOpXG5FBKextT0oee3pGZOz256htNaG+WjiDJqiaLqGpJfqbK1X4ApeD4/I7Z64PLvAlUT43Y8Z4APHwe8Z1XZjVaMg2/OT1WVTS5UksTRvFutzsD+b2xB4Jw/a+HkUUf8KE7idiWysMGAsWcuPuN0Ogs/4FfXZFaKIcAQYAgwBBgCDIEiQIARR4ugE5gLDAGGAEOAIVB8CHScesmNSKtDE8/MwwDnYk1MMSP6I9DjxH/3FRhETJUIO0YhMjvzhg+pDQza9GldnZUTpj7VgeSFOjkL4kSqSd0Co5PLo0/LD9dGPpCdab+7EgZrXLElOWm1CKkr2DoYl4iKpKgghcnVoRpmMgMCktpDquIHA4wh0N8Q6A/qx2fvuRO+FcviXWs0YkziHXY48Y7L1eeMOJoLoeL5nsLAS2Ej5YaCp81k2liW1I2oNfT/ZDUo+hvZpU1r+mRSCqcy9E6nzWtKye936bBCamjK4kEvvScFIY6mqToydiH8979S7PCUlH/SPCDmGAbvvKcL7rsc4uhpfwRRus8EIBtlsSUYxeU16cPSFrxhKiqk5w0pl0Ue/wY8b72pwkL3IpzZjNEntVXp3dnmRyCqp+Ko+GBNq1hHz9sr6gofslsKO52MbmoIaucHn4x/HVOnxnj8d2cQjA1BpKUZgqsd0Q43hIAfQjjcY96tlmfJGQwYcfKcqGhL70KlitupF6RjzQPgQu15X6eaG1ALkBxHLJXA0j8jHI1h1clLckqIeQa0b8K04890y79/6AMIGisRMpYjYnQiYrAjwpchypnE659DDIZYCA38QQzmDsiuS4+Mjt3vgotmONRKC0P0YJYWiNTsKurZZxoBImedLLkq6d1GYz5a28mWjBv/H8zB8xA4A4yhZo08TphZuzlOBJXz2J4zPUEUVehCLn78vsPARfWRGtihIcC6+rMwhlsVdkya7LYBwBU/AspHxL9s2QuseUSxXYEvg+dabcbjjnWfAxdQf30odr6ECxz89nb4TngytsA2/5rQhPdXWLbbTN3ueENNLQyVlYgF/NFph4/3XIAvYUyY6wwBhgBDgCHAEGAI6I+Amime/l6xGhgCDAGGAEOAIdDLCEgh6rVwQ1wbZaqjWkBZEBuyQ0XRKV5BQKaFZceKT4IT1G0oyWmo0gVtyabUPqXlW370QwT37sGgV16X415nHknRbcKTs2Ad0Z2LrdQHRRUXeWaJOJorpFmRN6Mk3ZPUPqgPaIOYJYZAf0ZAUskh5WNSVeyr6dhVczuVZ4auXi82kymO9r3eTlVzyreFFIKSlIxSk6RqlPx36V5K/ltyvosXL4pqplVVVd3MEeFACqlJpFS/P7u6jBQ2mYxIBNV825mtPCOO6oluYW13HiBTEIZXSw8lcs3hVg+OuzwgupS4252LiJLGCbvRgKmVvRvaPB9sPB6P+M4lNcgLX3gIoX2N+ZgTy0rvtrwNJQzsbgvAV0DF0S6/BcyrjZNGNzX7MLfAKqTSc186hEB+eL3eTtVp5wefAGLxwwFq0v5HtyBwIftzXo3d1DJ06IUOU1it1s5Q2mrt2jf8C3jvKbXFk8qpuNk1qFWVCWsdcOMrouruGgXEUarLHO2ANdQMXiRgCmhzJFT/ZDgyFctg5zQgjcmoK10W6/GtMLbJVCUsoe5UAofSNSoaJ0ohy5PXduh3GqfRp+HoL2F17+8u6KnEqWx5120B7DbA5ZZvMWNYevkm0uZcvSkvtVpGHI2j6lh1D7hIdhKyrJ5a+B9A5fiuAxpCFNj2b8CUh4B/fCq3CVKBXfxG7nxJOei9QwfwUuc7lMW64/swtuxUZC9nZnHDhUNw8ERYzuzLmb0UMuy8fy2ELAd3rHMud01cvb5Sasu+q+adn7R+48BSaBvzkSHAEGAIMAQYAgyB4kaAEUeLu3+YdwwBhgBDgCFQQATcx55+D8aaqUK4paFbhJ58faCFjFoWrl5SaSKFFdqIUaKyOGjz/RBMTnGTxrPwD/n2SMbyYui51t0K7HOImipgiHjgXvynbuXa29sxdKt+/a50QVtBozTN2jRyCGJ+P6Y/Ox+8mYLnxFOkZgb8M5/QtK5SMUakD9rEo8SIo4XtNSLuEEFHrhJdYb1jtTEECo+ARGInBcVkxcXCe6JvjUQopE1dKUR4609+jNZf/busSpniqCyYiiYT9bUeqp7Se1sibtK4Nl3oy2SyEYFC411SfaP3PZHEkstIRLpk8Kh8Momb/i8RRJOJrFQ/kZn0Tr1FHBXHSE9qq6CoN1bFbl9p5AGt2yNd74da3Tjhyo8QwXNcp+JoWePTMF38EO5Fr2ntsm722traxPualCCLdUy6tz0AT0SLUPVxicG4uGj8d2o3PdsyJerfWNL38xLk0c0tPlxeY9OtX5INE9FfOmCWPF/LqL4pk0S39583IOzS73Cp1AYau0hhnaurq/PCTPkaSV7VFUdhewPwkZfgj0Sx7pQyZUgBgkiMV5MmYRXKOWXRXdTUk7GMADh3KlRBLgEVUSUYqVlnk+ZTZ8+eFQ8ASSq/uhJGqVE79gKuzKqEGdu94HKA61qbU4KPmLezz5M6f+sewJPfuFSLcZ/9wy+C950TfXRfr4z0qBgHHQvY1/8TeP9FKfi4uprKqoFAK3Db8p4K329cl9Omknsh+fAevTuleyK5EkvTKzA3KRMiyOakf8wV4qUYK3NCMJWB97kQs1Yof4blRKKwGXZ9bj1igWjaSs1jx2HKrkZ1L5jCNoPVxhBgCDAEGAIMAYZACSLABhkl2GnMZYYAQ4AhwBDQBwEtVUZTPeTMgyA4b+gMn6lPC9RbJbIIbVLTT9qIpiRtbEs/afFTTpgziRQqEUWlMtLmkGRHji2pRcN3fE5c6BKMNl2Jo441nwEXcikGUjCUwbOoe/geIgpUrrxDsS05BdSEqZdjV+88tm3fATiDSM7tz8TRZCUbUhxiqTAIkPoBpWLdoC8MCqwWhkB3BKRNHQqtqORAR6nhSJtZRFqy29OHvj390RsR2Lqls1nJ/A9GHC213tbX30wqpDTOJQK2RPJMDnlMpCM6uFBfX9/pXGpIZBqDE1EpXSJFYBpXp6pkEzlBb9XR3iCOakEcyHoVtDyX9DXXpQAm0O/xZdI4yY1IFdLf4r/T30Q+m/id9D0fpwnxdsB5rb4XYB7Wi4U4erDFjZMd+RFH7cFzuHL/17vJlSohOOQBY95FJTK5ZEgPonveTgLY7wrCFU5PXMhmX5zjC/QvQQzNQqiUybXsUZ1EJNWinZlsSM/oVJK+c8Vt8kJBZzC8+/PrEfUrx1VpW2nsQu8OIo/mO/cp2/srmM6vVuqC/vn1JCw6hwLXPQdfOIr1p5URR7Vu+OXcn8CLMeL1T7ZDa8FFw+ADRb5GofbhIQPC8KBrEZj0ZRk541lcLhcaGhpElUVa26F7ru7gz2Bq26OPwqjk2YYdgNpoEQvnyWif3BsskW/TDsCfX/SKWN1YeL+yRoZv3bNYd/4YxuaueVzyt5G6y+Gf/rhim71dwLni44Cg4X0/dDFwWRIObYeAC5uB/c+nbWo+Yyq6JyoqKtLalR3hK0cHeMdfg5itU3SzW24uEoJjz7v6daGOz59jz+xD++b07xyqdsyF1l1Op3OGfo1jlhkCDAGGAEOAIcAQ6M8IMOJof+591naGAEOAIcAQ6IaAnsRRqqhZ+JhIvKRNiEzEhUJ1iRQKk8iiElGUfCMVJfrQ5rdE/CSfJNJnNmUQyXeyQ4umRDilD/1On+TQmkrb6Vh5t+jDiWm/Fm0SflI4KKW2suVXu4iViQRp2PJ92FwahuIRgEj9XPinf0vLZhfcFuHcn4mjpFpG9wNtHBNZiyX9EWhpaRGfIflunOrvKauBIVBYBCTiaF9XPybiKKmN6jF2KGyPsdqKAQFJiY5Im5JSL73Tk8fJyaFL6bszZ850C9tIY1npcBZ9T6RTGkNLyqbJ4+rkNtP4nOqhsXUhVEcLThzleLh/eEbfbu5GHNW2KnEv2TIWcMzX1rAG1pKJo72hxCUpjmpBHDVHPah078f047+KI1NCymIUlUK6j0mFuFjTwY4g2kL6ERzlUpJ64tMVyl4r7Gh9Rlq7SD3cSs95IulLybblMRg8xwExDLnylCsErXKLPUvQc2j0+RbxCxr/EIGH3klqk+XIyzAf/4va4vqW04vAUz4SWPw7eEIRbDgTx1J+0tapeVxh1JTt+1eBD3TIb2bWnNpi0KMqHc1Hq6fCN+sHOXEgchyRs+nZQcRRcY5x+gNg64/zIpd3rzhDQ1dtzOlf1gxXXw4Y8lAcTTW+emP+beYMgBBVpDbvWHkXuEggK0E3Zh8C7xW/zg+vApd2rP40uLBb+1on3g8MuRZwDI7bzqA6GnMMg3fe09rXD0DtmnuyM97JixEzpz8MKuXjhBgcO/+uSxv0NNr41c0IXQqkrYLGTbN9Ycbn0LMDmG2GAEOAIcAQYAj0cwTYQKOfXwCs+QwBhgBDgCEQR6DjxPMXEHN1yQDJBIbjyyCQ2kwsN/krxlXCY1wsKnvShgQtLDocji4VT9ffAEMFEDoDCGFwxmoIFbfI9CR3NiKoUd3SxrZE6qSNklQFo9zWeicHbZTTCX5pgZY23bX0Xe0iVnjoUgTGf74HKLTJVL/+bk3Byufkt6aO5GmMQi95r/pNnlZKs7i0cZ66EVmarSl+rymULz3/6HmbSsgpfu+ZhwwB/RCQDmJQDX2ZOEoEHVIcplCt+Rxi0a8nmOVSRICupWxqn0cG1sA+53KM/MNrMA0eLJI96V1E16OSkPP03iKSqBTamdSsJMJ3IcYRBSeOmsrgfuKYvpeEjsTRTsdrHtC3DSqs9zZxVCJLH2hx41SeiqPU/Ot33tMDhWjFOPjm/FQFOoUrQkS+UhiTHnYH0RKKxeV3KYlKovHf6VeKOm/gOVF318hzMHCAkePQSmUktVGdYB1iM4E+WqRU9edkm/TclqKyiJFJwm5Ey8fA4DrUs2qZTNgd9ypX01PazmTiaGtrq6hmnS5ssBK7atdJlNRRVHkrxwGL/gsdoTA2nWntVdfm4nVwdMPpmBy73wEXjehYQ+mYjtkGwXvlf3ZzmMZbNP6in9IhIZpH0bqOdChYXGcIuoB3Pq5vY9duBqJ5KlFeczmFmNLWz9Wb1Slk8ka4f3BKti/2jV8B76H88u+J8NAlCIx/SHYdvZWx5adPoWHkFuz/2lrMeD7XASSZL53kxvBm4Ja342rtQhRY8TnAnYK9wQT3Iu3CySdXX9b4a5jOfZAXvN6pNyBmtMi24dzxpuy8qjJqSGI/88oxXHw7+70wixFHVXUTK8QQYAgwBBgCDAGGgDwEGHFUHk4sF0OAIcAQYAj0cQQ6TvxOkEP+7AFDmk1BzrcNYf8pGOAGh6TFV0M5UPlxcaGRiEykLES/1/GJU7BpFhxacLNYJeWjhUn6maxmJG0iSz8zdZNUnja5SW2iL5CnpBP+1GZJ4ZQ2RfJRc+22oarimk9H6ixb+zBMwYsqrKUv4q+Zi8jMuOJo5wZOYiMvPPAaBKZ8VbO6mCF9EJAI40SAps1IlvRFgDboKRVrKFB9W8+sMwQyI0BjAmk80NvE0ba2NnGckymsXT79SEQ9Uh0m4iiNF/RIdKiFnufsOaMHuqVpk4ijlKzTZmDkiy/DMnZc55g+WdGOFEtpTpArSeqkRDqVCNB637eWZU/BvPqZXK5p+r1grYDn2wcy2iQSFCW6n3MlofnZtFlSFQVz2VH1fbETRwFEqmfAP+uJjM0r2/tLTecVEnF0f0sHTnd0KTiqwdfpP4l5B1NCz3KAe/EbaswVrAzdszT+L2al0XzB2Nic+0BtvnUQX2henS0vM/QcJdKo9Dyg9RL6XYrMIkVlSa6kizzZc+Fm1+fWg+M5cEYenBHgxZ88OBMPzsCBxPQ4nofnoCsvv+UWplD1lGjNhA4Oy3lmZrNdtMRRDUk73dpfPQlY8AxcwTA2n1VIHCWCNa3PaJQu4/4GI/RdM6AQ9QZvm0YepzGjVT9pZSdLSwVDGTyLXhFzEFGUntv0U3pm0DhMGpN1ez44nfH/rv4y0LpfHyyJK7hGpbrn9AlAVUpobz3wbDwEtLQD1SSKEAY6PFmxcD95ThZWlkP/C/NJlQqSHJFkYxDM1fBc/b+y6it0pqOjh0HwesVqB989CjULB8JgM3Z3g0i21/6p82+OVfeAi+R+50arp8E36/tiueSIB3FDQvxQyK5ngGN/h55CBbYt34LBdTAvaN0z43skchMfDoD3tsJ6bGtnEe+UGxAzWcBFwhB4g6i0HLNXiv/nfe2wHdkg1zzoMIix3CT2VfBCADNfuhpHfroXYx6bItuGlFEOcdQ8foIvdPCAjRFIFcPLCjAEGAIMAYYAQ4AhIAMB7WaxMipjWRgCDAGGAEOAIVCsCLjPvHpRCF2oU+IfZ7BDqPxk7iKtz8cXYtJtILY+1/OgNOUVSaJm+Mq6K44mE0Wp4nQbn8mbH5JzmRY3cztf/DlI1ZM2dmjjnRZ0aRGXiHlqwrFptiHC8YhZByBaOQnNwz6Dho33aQZktGICDK7MG+pUUaysDt75v9WsTmZIWwQkxRe6drOplWlba/+0RuFA6dlAG/TpNnj6Jyqs1QyBOAJSKG0iS5CKTm8m2pQl8pwexEt6BhAxtb5esbC8IkiInKEH8VWREyxzwRBoGjcKnMGAaFsXoYQzmTD61HnRB4k4Sr+bBgzE5KMnuo3bichDYwAikclNySrBcgmncm2ny2f7/a0wHN+UjwnFZYWKwfB8o2tzN9WAosMgrS8BQi8pqJUAcZSwzUQQSJ4TaUUi6CSONnfgtDs/4igvhLF412d6Xl8ppArFF6DOBegQA5EV8znoqLOLeZvXkzhavXgO+OZLEMCRXhrGnLmgyl8p+kOmwpnGRdkOme5+6ENEfbmfNyo04lS1sfqrX0f1Y4+LYysa49XW1qqyIxXSbJ0kLy8KWLh2GnD1L9AWCGHrOR0JlTKaNA3vwsbpSzh27H0fXDj3IRYZ7qbPUqgLX7WDXQXPXP6CSLamNUb6EGGU1m9yRS3oJOTtfx448LIGnqQxsaMRcCkIYT55HFBbBQRDQFkalUY9iKPJbq/fBoTDGbGQSxrtfA4tuy1rWHq5oGs1rpFbX658J+bNRvj48R7Zpv32SvBlBlEc1Lvkb2nNpH02U7+SKC3Pwb34rz3KkeACrQN0Wx/znIZbqMjlat7f27Z+G4b2fYrtEGFUUg91T78J4JUdBiVSqDhwEGIisV8wmDP6YGo5ibKTO2X5uOsz62Ad7YT3oAu8iQNfZkTEHYZ1mB0Tfjxblg0pU+OjWxC6IG98zIijiqBlmRkCDAGGAEOAIcAQkIkAI47KBIplYwgwBBgCDIG+jUDHsaflx7mRoNByQ9D1d4gyFOVL+jbQBWidpERKC7tVVVWya9R1M6TQC+UKFHecK+8EYmG4F/9FNlYsY34ISMRRvZXC8vOyb5QmggkpDOarstM30GCtYAh0R0AKl10MxFHyjO5XPYijpARKiqB62GbXVN9EoOXHT6L9mV8CVitGHzvdo5EX/uWf4X791cyNTwrpLGXirVYxbL1nw3p4jxzGwP/+nSrwpJCoVFhv8qjjyfGA2QbEovEPbbZ2fkihKAaOlIpiidDUYhjrhHKRFEJUCnOd3NpM42IqarbC80RTVmyICC57jF+IsPTpvNVynqjqSulZKC3pzZCGSBJNUbZLXM/5Ei2c3kZg4Dzsa+7AmTyJo9bgBczf/7W0yIQHLkBgyiMaoaadGYo44vP5+vy7SE/iaOUnl8C4b29npySHZFfSU8lh2+kgX2o0lkxzNPvGR8BFvOACzT2qa/zKJoRa9FWFVNTGOz6JAf/x32IRGl/le4hO17USJQ0rVN762cBVP0WrP4Rt53uXODqBW4tKnNWt5bqHctbN8yTDGqy3eWquxKWhD4hkOlo/kMh1uQijkhfSvArNu4G16d9PmkCRjYw5cTRgswIWC9DeAdTH1e97KxHZj2+9CPsLv+rmglAxCJ5vbFPslpbPoXzHNIqdz1Dg7B23wbduTVZzdHmPTahIp8voXPFxxGyD4L3i14rckg6xSATSQh1sV0oedc+4WSR98v4O2A+sgnfCIsSsCYVfRS3OndnoaYb18Ie5Mybl2PHptbAOtsF/Kq4YS8k2woHxT86SbYeUS+UmRhqVixTLxxBgCDAEGAIMAYaAUgQYcVQpYiw/Q4AhwBBgCPQ5BFynXzvJhc8PVdQwzgRU36uoCMtcOARIvYk2fEghgBbDSFUkV3KsfRBcsHc3BXL5qOT7mHMkvHN/kbOIfdOj4D1NRR/aMWdDSiQDbUJI1yMjjurbaRTOlp4B+Srs6Osls84Q6D0EJAIa3SdEaOmriYg61D5GHO2rPaxPuw4PrIFhzFiMWrexRwVn7/4UfB8sz6tiKYywUiPJxFEqS2NeIkeXQmpubhajApDiYsFSC4Wr74Wlz1IhjirtCDGqwkDwvu4kplQCRtn+/wTf0QTefw5cJKGeNOvrwPAbNSKOnsf8/Y9m9L5YCCGSg3Sf0gEGmgPImZcq7ZZiyr+h2ZvQA1Xvld1oQFQQYHziMZjWr+5myHDmVOf/TQ0NGL6ji0gqt8bUUL10gIYS/SQCTfjDeEjfwNSe5K9MawYHHt/WjTQi1xe98s186Zqsjz4l94jl0HMwn3xTG1f1VjjUxktg4Fzgih+h2RfEjgvtiqySHq4gHZ5QVDJ95pHcdgzAYQ0spTdhO7QeBm+LbvbjN5dGr2I9rh/OgNZrXhEVRdNFdJILTLIqPP5+CxDWYW7V6gJsZYDJCBgM8YM7oUg8JDwd8Kksl+tuQfK5py2F4cIZ2F77/+x9B5hcVfn+e6fP7Mz2bMqmN9J7CIEkEEIRETSoiAgiiBUUURT+KshPEAt27KihiQWliiIktNBCSQ9JSDa9Z9vUnX7/z3dn7+7s7Mzcc8u03XMe9tmw833f+c577tx23vN+v+/Tn1qlUdnZSOIoxVRzHiwUYOkVCvKyJ7E9AAAgAElEQVT1oUQe1ZOfvJmCnpfpvUAxGit51D/nIkkhlJop5IOQjCHhLhwh2hQJoepdbc94G69aCzHRq0liH+7EtLsXKsK57StvItrKpvjMSaOKcHIDjgBHgCPAEeAIcAR0IFCCt6c6suWuHAGOAEeAI8ARKBACqhVHLUOAmg8UKBse1igEiJhHi+n0EpdehpFqQK7mWXMJrRYZ1bUhcZLV41MvyAIHgCSVvmN/4y7a6xBYSovlys3z3EqINg8CZz6gbMwtdCFQTqWhdQ2kApxJXYfw5qWjK2CyeIolQUAu1UrlsklhZKA2uhegUq2cODpQZ7j44zp4/gpENrGVMMyVnXlIE8Zt2a46eSI2yOp4md9dImTSPS+Rpcux0YYOui4TebQorVRqozS4gUocZZm4XMSe+d8ARp+HbSd9OBLQf805d8MnchLjyoEMkg4VkabpOXSg35NqVRs1ATCbBJgFYE6dswe6977yFZj+9mDuo04QMPFof/VPlsOUzpeZRDFJffSZi/q4y8dS1Sufgyl8Imfo3Xdthv9ddQRDljy12kz76ULYm3qxzIyTqJ0KIdoJIeqHkAx3v2vI0pv8fWZ/DaE15fx+xc5jxBJg0e04EYpgk0riaCEAmC48Dw9OFiI0HIc2w3qyf5lsQzszhPBZmIPQyOsF3d9I5NM3vwscZlcQNBRrOZghmGvPLDDv4t7Xq5EIPL9JEfKpaSaOGlSqviePcx7TPkADPFlJo3JXWjedKaXac9wWeUOac+tPYDn2Ss70AjPfB9GSu6S80ri0fC4kE3BvelqLq+Sz6dpXkQwnpH87R1Vhyvd7y9Vv+8o6TP/5oj6xD96/G63PKStKC3Y75nYEOJdD88xwR44AR4AjwBHgCHAEWBDgNxssKHEbjgBHgCPAERgUCHTuWxU3iT4zy2BFxwwIVco7R1licZvCI9DZ2SmV86TFdFq0I7JMZskpo3ev6x6VYIZ/xT/7hHG9822YO7ZJf6MX3O5XPgMh0prik2a0RP0shOb1vpzNl49z8w9hOfFGWey4141bmQegRUo6Bge6wl+pp6GtrU3CmBPFSj0TvP9yRkBW3Cp0uetSY0Aqb7SJhJ8PSj0Tld0/Le5amoZi7OZ3sX/RPMT279c1IEtzM8a+s1l1jHTiqOxMKnnpKlmJREI1eZQInaSKWMhGxFHKv7q68IpYYscjQDJQCq3RFIQGEkeJdEjzS6Wm9bSsper1BFTrO/9mYPS52HrSi6MBNmWlfF2YxSjO3nR1VpNY83kIT/0CnOtvh6V9U8pGBPznFp8kQsc9tfr6erWIVZy9WuJojdWEqTW5FYhPfuNr8D5wX14c6FxadcGFGHLn9zXh1VO2fvt9wI6Hssdg4Kvt/eW76HxTG4lVU+IKTjN/uxgWT+5Ns6r7NIqExoCl6twK4TDyLGDht3E8GMbmE95C9KAq5gw8B7eQOpcY3aq2Pw9TOGB02BLGYznIem2MJI72qMLv/TewsW959hICotx1P8j0f+EDs94H0dxL+jN525GsqYfnZ9/UThxdvVJ5LIwWSddwBE//TU5r2oRM916Fql6jljRKiRaKOErvyekdufwsQe/R6P1AoZ8LZPAz38V3TViEpM2FpKMw5ejzHSIW73E496xjPIqym+28dQNCe/2pD+mrJAiwNdgRPRnG3IeW9XHa/f0t8G/LX/nMPGRIYvb+IxZdSXFnjgBHgCPAEeAIcAQ4AgwIcOIoA0jchCPAEeAIcAQGFwK+fb8SIVJ5luzqk9I7NQMXAwcXuqUbrUzUoxdgtKBOL8Vo8ZoWyuklWbkRR3OVmpfzTH/BnY1AmnQ0Ibikb0koJfTdL16OwFkPK5nxz3UgMFgU/nRApNuV1IICgYCkaCarsukOygNwBAYgArK6SCWVutYyDR0dHdJ1X83CHy3m1XzqGgz5wd1auuQ+AxCB9AVec109Eh36CBzWCRMw5tU3NSFlt9ule1ha6E1v6QRSuhaSIqlSo80s6aXjtZBOlfqQPycSN92P19bWsrqotwu9DXRtkfxYqCPqO2D0MPBZkcgL1GjO6+rqGBPob1Zy4uiC/weMWmEYcdQZa8eSbV/KjYdggvRMLx8IJSCOer1eiXyh5vqjeYLLwFEtcZQWJRY1uqTMyfe07n/LQ2Ehjsq29lmzMerZ51WhID+XoWMH8OL1qnwzjQ/etxu2ehuO/KPAyo2MWc5etQQma99rBKNrdjO9PDK5skt3yWFdufS58BlUAj0zodHnAvNvlkjuRHZX02iIRheyOVV4BHHRBhPiMAtJCNBfTtq186XUtdJkgSVQ4FL1agAshq1ggmirQdI5DKEFdxnWY889VfAo8OyVxsSl7x5Nd4Wt4gbmXgQxS9Lu3/0IgW+pV9wnMI16Z5uon4nQvO/mnR+j7r2ydaKFNEpxCkUclXPsIT6nJU337fTunH4KXcqe7lODU89G0lFlzHdHRxTPhidVe2/90huYcc9p2PW9zQhs769ALlhMmHPfkp64+3+7A9717Uh05X5eM7k94pwT7QZezFUPiztwBDgCHAGOAEeAIzCIEKiwR45BNDN8qBwBjgBHgCNQUgR8Pt8qtK36VM4kDFwMLOlAB3HnpD5Gi+q0QE4vw8Zv/Iy0E7icWtI1AsHTf90nJcfWn8J6bG1WdVCJQBruVTpJukcjeNovymlIgz6XwULUKuVEF1odopRj431zBIxEQD4fURl3IrZUWjt07nKY6uphaiAlyCY0/t+dWYdw8LKPIvzi85h0jH1RnBb0HPPmY+R/nq00WHi+BUJA6yJvrnTs02dg1JoUaUNPow1QZrNZUtUlYiGRSqn5/d1KNwrBe9T20uyIgErxjD4v0KYOisuinEnkC839dz4KJNQRffTMQVZfg58VaT6zzZWavEtOHF34LWDkcmw54cWxoH7FURp7fWAb5u9mJP0YRBzd1BFGXBQxvz5VBnxjRxhz6vqrZtKc0fWVyL6ZlS7UzFsl2aoljtLYiCwq++khjlrHjcOY199mhqsPaX7t14DWbmVa5gj9Dff8ZBu8G9jvNXR0peg698FlxhLNdDHxdTkrjrUgBmMuAOZ9DYf9XXi31aeyCwECxBzb0FWGymN+mvB3XcE8G57KuVleV+BM5zKc/qRjCIJL/mDoMOVgPdfqNdcCvvIgkhdkoFmCBqafC9HmhBD2Q8ylFqnj/siz5hLdrGwjFWa14NoyahhEDc/d5iFNGLdFG+FWTZ6yuAI9W2Q2endO9zX0/rxgrf0+3XOsNzdTlxdVO9Q/o2369KvwTK2Bd2P2zYUmmwnWBgem3b0Am699FYnukvb58nVf8P53Jv/riQV6x8T9OQIcAY4AR4AjwBHgCLAgUF7sCJaMuQ1HgCPAEeAIcASKiID/wP0RMdHZW19H7lvHy64ips+7YkTAsfF7sLayLzQxhtVtlqwaieDiezTFca3/Dsyd2+A/u2+5e7XBDq+8CM2P0aICb0YgIC8kVCpRywgMChmD1MxIPZEW6bO97C5k3zw2R6DSEJDPR6zKhOU0vhM3XA/f3//aL6V0Qax03XiS6ZDWrS0WwO6AyWbDuO27cg6pZcIYCMkExu89VE7D5rmUCIGWYQ2GE0Ac8xdg5NP/M3REMhmcVTVUVtsjoiiROomEKhNPKTFSLKXzg1EtFApJ8bIRR4nERT907ab86TcRR+l+SXVr/wtEMVpaca4SPyuSGm1VVUqxiRb4CfeqZz9UHJJQrgk79Vag+Uyp7DOVf9bbbPEAztz6OfYwBhFH08mR8jUnk/Aok0bpOpuu6MuebGVaaiGOpl+39RBH1ZJq5PMldj0CbFVXpSPX7Oz+0Vb4NyurUReKRzfqmklwjEgpuLqn1JTPQcSqVlooYLQgMe4iYM4NOOTvwnbVxFEtHar30UocdW/t3RQlxPSfi9VnXloP0WxHYPnfCpYEXXslRfjNvwFaHtXWjxHfBXnVN3shLW15KXj5517EJo2a5x6pra0t5wYjzwuXAYmI5txLTRrdO2MKEq0pFXm1zX3xBzHsD39W66bLnkikdG9O9+XpzwcUlN650X16QUik7Q8ConLVBF2Dy+Oslji641vrkYwmEDnK9sxk8Vgx87eL8d4dmxDcmXujG31154dinL9RqInmcTkCHAGOAEeAI8AR6IcAv/HgBwVHgCPAEeAIcAQYEOhTvl6wAvVXMHhxk0pBwP3KtRDC5aEOko5ZqV9skroWvaxSo9JWKXNeqjxlolahyzyVanyl7pfURmmhhkXNrNS58v45AqVGoJLPR0c+eTlCz+oj3RW63F+p55f3bwwCRiuNylm5lizDiH8+ZkySRBJyu6UyknLLpziaqVxJKqC0ACw3OZZm4maOUeUijqaTHDNdtRLbxbYHIaB0i87QQRwloiEt1utRfe0hrqQD+u4qoOtE71+qmoHt9xl2DKYHio16P8ydO2Dy70HCMx5m/x7g1NuA5mUScfRYsAukyZerSaWe6cM0wksmj6YmuAun7rqdPf8CEEd7OhcENDstGOWygjYx0dwNNtIoYbGuNaSLZG83CZjbreRK8dSUqjdVuTG+ZT/z8dBzHtz6B2DXP5j98hnuunMTAjuU1Y5zccLqrz8f5toqmGtcMNc6IXhcMLsdENx27DsrVVZ51r2nIxlJQowlkYylfovxJMSECDEBuKeWEWHUEFQVghhBsMvWxYRLgFlfxAFfCDvb2BS8izHc9D4WCY+oLlnv2vkyIJhgDioTnA0bT6HmSEuCggD/Co1kTsb+6BpOZDscWwe8/i1GrzSzcsIrte0upV7MQEANTjkLSWc1w5hNQMNVWe3kEvFDhgzp97n75WsgRDsY4vc3iY75ICKTchcV0xRUhdPBc5cjsmWzCo++prXXXIvGu37I7E84ZsOQOUCGoXxvmv6sQSZKzwryRhrVuXT8DUiyETG1jimfn5CMw73pP4qht9/8NsJHu+Aa60ZoD9u1goijdO1WUhy1n3te1/Qnnk7tBuGNI8AR4AhwBDgCHAGOQBEQ4MTRIoDMu+AIcAQ4AhyBgYGA3+//m9j654/BMgSo+cDAGBQfhYRAyUs3ZpkH0V6HwNLi7ijPTGPv1ElIdLSDk2uM+aKkEyNYS8ga0/PgiNLe3i6pIah+KT044OGj5Aj0QaDSz0eHPnghwuve0DWr/NqmC74B67z3lAlIeDsLPr6qc8/H8AcfNqwfWT2UAsoKopnBnU6npOSZvuibTZ00U41YXiwmBVI1CqB0niEVU/Kjn3yKo33IrG1bgeARYPR5TKqn1A+Nn0imNB6pta0yDFtNgSx1QA0pfKprRBileZIbzSXhpkbRieaXyL/UiBBMBJbMhX7pw6OvAm98R12CDNai1Y3AmQ/2s/RE9gKNs7DxeCdOBiMwERdFABI5yCikPrnTF0EwnsS8bjIh/b8vlpB87HEvlm39IkNG3SaFJI52d2EXRIwSuyTSaKY6F3uilWv5ZlsXkiIDuyjHEEkd/NTGXo6EGuKoYLViwsFjzODR/ND5CfEQsO67wAn91Ud23roBob3KxJGJG3+A2DEvxEgMyXAMYiwBJBJwLpiQM38xnkDL7Jsx89eLYamxMo/TMEOjyGyCCaLZCdHqgeioR9LeAOvxVwFRR+ljRlJbVixy+U66FJjxWez3hvBeu/Kc9o+tJym2WVuAR2ERYkzGRIAiJX0m9h9TRJVGeo4fPb7daSZqpyLpHoPwFBUq1SqHKJv3PGMl48CTF2Qvuy2PyWyDaHEjaa+H6BwKoesYzL4WjT0X2E3hkPbPuThFMGVtGjbYVL1xI0yBfaw99LEr9aZ8SkZPBQO1z635CLiaAOx28oR2APEuwOIEhi6UnjnohzbGZ2utra3S55re0XU+CiSUN2PoGU8+X8+GJ/t8fORvezHisnH9XDZetRYmhwWJINv5WClfweHA3Ha/mm+TUkj+OUeAI8AR4AhwBDgCHAEmBPgNCBNM3IgjwBHgCHAEOAK9CHi93gOCIIzimAwcBDyrV5bdYBLVExE69e6yy4snpB0BWrgn8kUuQof2yNyTEDhx4oS0SF9TM8iUdvj0cwQ0IEDkMSJaUatEIvuBs5YgumO7hpH3uqhdgNPVGXeuGAT2TJ2EZEfhlbg8H1qJob/7o2G4pBNHiWSYuYBL33kiSRExUW651M9lxVG6X8lGOCQyIikqpje5HLdMLM1UvCRSJykx5ipVL/dJsW1Pvx8YfzEw+8sSYTLXYrTcf4+6V7ryUfv9+ohIRs2MpRGoodKt+RvhJWNNv9sffgh1H7kUgs0mkT/pbzIBN18kIp2mz7F8fu8hyWU6r/0q0LrFUDJRom46QvPv7Jdm+hzLx8/mjjBCieyEscyy5dnG7Xn+owCRc1haEYijlMZcj3lQkkZp7G+2hqCD/ifNolkQsLAhRZ5WQxwlFvLEo60sR0KPTR+l5uNvA7v/qYtA+u5NbyFyTFkhbex/b4FldKOqXMVQFC0Lv4nZfzoDJrtZlW9pjLtZZt2/YsPPQnj6DVlTca+9BkJEm4pgKmAORpv857yEtxysxFM+AUy7Gns7g9jdESg6hKnrARGyuoeXBERJ+LF3MAKSMCHR8zNX+Df2ifMwVljfL1/PpqcBiTg6OFuxSYM991Fb7kU83InwlM8zA1+Qd5MGkG9zDkAEArMvhGhWeV7SQBx1brgDlrb+xzcLuMU+BrLlpKeKgdrn1kAgIG32amxUd63Jh2XVK5+FKXwyZTL6XGD+zdI/We7VWeYoq02J7udb5twM2rBhqbLCWmeDucoiKYpXTapG3B9DrDOKZDgBk9UkfR73RpGI6L0DAtwXXRyb/Pd/2TTjxR05AhwBjgBHgCPAEeAI6ECAE0d1gMddOQIcAY4AR2BwI+Dz+eitAL+WDoDDoCAvZ3XiEh+2BF0zvqYzCncvJwRkYkNBX6yW04CLmAspGVAz8sV4EdPnXXEEio5ApRPZ9y2YjfihQ7pwU7sAp6sz7lwxCBSNOHrZ5Rj683sMwyWz/DyRDImkKTeZmCiTE6m0JBESsylZZpIMiUBK8aTSq1kWiOXzCX1Gip+0UE39UUsnnx4/fjwncVQmvlI/lqfeBwxbBCz+HtNmmz7kr+4BJ2NtiAdbEOnUp0ysZYLM9uFSKeBE+HDK3T4RcC/tCUUEXknpsBsvwkjGlv4W2bsXO05bgKE3fhXDbvlWD4Y0ZzR/RAImQkB6ozmjz9Lj0OeZGwMyjxMpxuvfBo4ZgZMA/zm5SwBnI46+IZU2F7OWrR9iN2OCx553CtwvfwpClFGNqkjEURbCq5bjqhJ83m7vQjypXXE0ddIAXFYTZtU61BFHAcUqGfS9o++JTFwmZUB6PjMjDpi7j7U3bgOOvpYVbtHskFQBTYH9WT/fev0bEplEqY174VaYm/JvdIvtb4W50Q3BaoHYFcWe02+Tws55YCkEkustWRMAkwUSFhZXSjnUWgPRXgPRVofIxCtUZ+Za9zWY/XtU+xXUYepVwJQr0dIRwJ7O7Ep6efsn4qcO9V21Y3PBCzNI7U7EdOH5fu6O/e/A2t59TVIb3BD7QjIXlRMsNmlQvqfJpuqulK1z849gOfG6kpm2z/NNg44pCsw8H6Il//W6X8KCCajPXq4+1+AcO34H66H/aRp7sY8BSvLI5R9D8sRxxFtPIuHzQQyFNOVOUzPpWJsmX6Oc+hH8mxYADdOAKZ8sLHGUFl3aVtGtQXFbw9XQQ/RVSlZwu1H9+tuPT5gwYeV6l1UaXsP23d4xY8bUKvnyzzkCHAGOAEeAI8AR4AgUCoFSvmko1Jh4XI4AR4AjwBHgCBQNAZ/P9wSAi4vWIe+oIAgoEUdFSxWEeO4FA5HK9IiAkOheoNdYmYxeZnpWXyKNMd/Ca0FA4EELjoCsAqVlAaHgyVVwB1TCldTIiAwhK55V8HB46hyBoiAgE8MqVQF579RJSOhUheTE0aIcahXXSbGIo9XXXIumu35oKD6ZKp/0/SaCFBGl0stms6gMpxMQibBILb2MenqMzH7lQcnnF5ms2NHRAa/Xi4aGBsmE7otkcqtsQ0RW05PnAfZ64IJ/SHZkI1/f6XMivBLBlFpPSVj6n/U/BqZcAbiGSZ9FO98sCnHU6p4KW+2piPk2IurbBGfThbC4JiDqXY9IxyspONKUtdLVYdMPgIM3fhn2MWPgX7sWvmf+A8/yFZj47//2O0bkeZU/oHlJVxmV/55tnglzwox+elrL48CBZ4FwGzBqBXByPdC5W8OxqZ44Sp281UbkUaFfiXNWAqZz649hOfaqcr5FIo46TALm1KcUM8u5kQIwnR80lY/NMbB32rsQ00scFYDTGlKK6KoURxmIo/KzGH2HqMlE+j7qyu/9Fdj2J+lzUs81d2yT/h1vWoyuWd9APpXbTde+hmRYWQF3/Ot3wFSd/RgJbzkAs8eF/Rf+ICvKcx9aVprDyqDvT7bknZt+AMvJdaUZV65ep18LTL5MUhsl1dFKak3Yg/HCW/1Sziy7XLQxaXw3ZlR+pSAMEkldvu9iuefKHKvS+0l92ORiiGqbqOD0c5C0pc7Z6poANHxKnQsANdhIuVldMEUDSNrdPX2Jgg2CqQowVwPmGsA1X3UeLA6H3n8ewuvfYTFVtCnlc6v75asgRH3Zc1y5uuDEUfieBWLFIr6njstjX/gMAo/l3gylOGEKBgJVfrE7JKu5h49zjoZeQLk/R4AjwBHgCHAEOAKGIMBvSgyBkQfhCHAEOAIcgcGOgM/nOwZg6GDHoRLHr7SjXzTZETj7b/2G5tz8Q5j8e2EKt8K/4p/9PlfzQlN2LsVL7Uqcs0rNWSZWEAFDLuVaqWMpp7wJS1Le4mqj5TQrlZGL+8XLETjr4cpI1uAsK10BuWXcSIhpaopa4CkH9RYteXOfwiIgE0fl5fPM5XX5JZpcdkDbMjtQ96WvoOFbtxZkMLnKkhPpkn7SlUjVJJBO0pTL3KeTSTNjyaqnstIkbfQ4ceIEhg4dKhFB5fLrMpGxh2i6emUqFJXApFKYGS2d8N5Tpv7kBuCVrwOnfx8YulAqUx9uex6xwLtqhqja1mRrgGvYhyGYUou/8VCLRBqVWzLWIZFHk3EfnE3dew3FOEzWOkT27kHsyBEkfF4EXnkFJ37+kz79C1Yr5nQE0Hb/KjR86hok/D6YPdU5c/Q+/W/UXPiBns9zkVVyzpm3BaiZAGz4KbDvP6qx6HEQzFmfjbIpjso+uwNRtGYQ7pwWE2bXpnBVakzPXQYR30glVanReWNxoxYijVJkYz4/ebK71CxgKHF0fXsXot3E0VNevhO2YBusXe2whTtgifikH3M8DCERQ9Jix5ovbk2RN8UksTjpP0mkUSYNZxJH5fNxrvOuErEmmzpxH0R9++AXUsR2ubnW3y79MzQv9dv94hU5N5RuvGotxISyLtqE9d+HYE8pOGe2yI7DOPjhn0l/Hv3U12Guq0LSH4G5zgXBZUf1lqeLqmSZnl+h3lXY31sF24EnjTm4jYoy8/PAxI/gvXY/9nuVv/NGdav1nqLPMYt2zBKe6/kTEUZFkxnCIC1VX6jjVmnO5Q0xdO9DG4fVNNdbt8Ds3anGpWS2oWlnI5FGylSViIZy9f2v96krQ2D6OSnV0+5jnY559iYAzlmAax67C6Pl3hlTkGjtveYyuvUzU7q+aY2r5Od+8RMQ4nnOgStXSyG0EKSV+u73edsq1S6qHAQzUP9JyaWQaqOZObmWndky5ZnVE1Xlyo05AhwBjgBHgCPAEeAIFAABThwtAKg8JEeAI8AR4AgMXgR8Pp/ySsHghacsR1619jMwRVJlrkVbDWLDl8PSvgmmwAFATCDpakbw9F+pzt2z5hLVizqleqmtenDcQRMC8mIlER1l9S5NgbhTPwSoVD0peNEPbxwBJQRcb38T5s7tktlgPe9WugLy7uYmqomtNNV5P6eXIRNKXPZP1wC4c0UgQAQt05//KBGdxXCX9DsZ7sKw36cU7QrZ0pUtibRA9x567j/S1fpowwaVTCeSKv0mQiqRSWXSKvUnK4PK9z9EJD106BBGjRol+WQ2IrSSTUp9XwQaZgLLUgQqqVE59drJgKNeGodc4l0inm36JRA4DJzxQ4jJKELHHkEyalxZT0vVRFgco6Q0krFO2GpPQyywFWb7MEil6TPbrr+n8q+f1u3TDpO1vp/ZzjPPQOjt/spwsiGpjvpfWIOaD1yE8I7tqL14JWou/iAEi6VPLCKddvzzEdRe+SkM+9kvpM9kVdZ8xxjNDTUhdBSoGpEy3fsUsP0BINKh7fBUII6SyiUdG9naNm8E/hid20Wc1ljF3L9z/e3S81veZgBxdHNnGKE40cYZmsRlESBAxKJuEimRTlmVVBl60GXS2dkpfY+MVByt+sUyeO11SJrs6Bi1CBNf/XHuHAXAf8dRTWPIRehQItbIRC76btA5i8ZPv4mAnqnkmyuxqlc/B1PXiawfb7zyZabq5BO33A3kKDefOOHD3uXfxZBbPoiaK5f268e95RkI8ezfH01gyk79dksIgNnWW47eXofQ3BR5thCNifxdiI5zxZx9PTD+Q9jR5sdBX/GIo0YMkUrWLxQehWfDUyTLDZSSMGoEE1YnKLGR70N4yud0RlHvLt/7aN00XHbfiRwQBCcvRbKqTj1Agg2o/4RqP8+alUASEM02xIctRXja9akYekmFGkisLMm3TBgDMRhgMc1rYx0/HmNey32/qLuDLAHcL1wGIRHJHXrIXGDJ3dLnRlQxaW9vB6n1yvemWTv2Pg0xfgJGkRp6TlFpx+PeaZORaDfuGUJpbjhxVAkh/jlHgCPAEeAIcAQ4AsVCwKh7rGLly/vhCHAEOAIcAY5A2SPg9/ufFUWxvzxO2Wc+OBNMJ3gmak5BaGH2snBa0bG3/AW2Pf+kTfAKLX95RyVv/nn5IyAvVsoqXeWfceVkSMQcIqHU1/cnZVTOKHimxfI7qLQAACAASURBVEAgfREu4RmP0KK+Cm/FyKEc+pAJZbIiYDnkpCYHo1RAlEgmanLithyBQiAgKwNqJXdRyXk9ZNH0MeVSMiWbXJti0hX+iBh6/PhxjB07th9U6cQKz3Mre++biXxJym9HXgGohPTo84D53+gP9X8vBSZfDkz4kPRZMtYulYo3WWtgstQg4n1LF5GUiKPOIe/PPsWJMGB2kNwocHBN6qdta8p28seB6Z/u8et84jG4z1iCREcnDt18E3z/61+KXs9x5Fl5CYb+9l7VIUj1VS5jn3Lu1nZcd3sKezVNJ3GUeMD+aBImQcTC7pLlLN0rkkcNII6+2daFZHeZc5ac0m1ktcxyIY6qzZ/F3vWHi2E+wE5s8d9ZPOJoutKuTFKnv9GPmkoQ+UrVb7jy5dRXR6FN3JabUJvsDEJw2iAGIjA19JZWlkNW7XwJppAXRx7eg5g3irg/jngghngwhmQoiWQ0gWSUWFUiBJMAwWqCyWaC2WmGyWGGyW5GaI8f09fchfCUzyqlWrTP3S99EkLMX7T+FDuaeyMw9kJsb/XhkL9L0bycDExIwiJ2YeGO78AV0fYdK6fx6M0l6RqB4Om/1htGtb+siK6VUFf16hdg6qLCVgVoPXL6+pm9wWln9ykDL2drP7oDpkA7zF0+CIkoRJMFos0pqYNKZMREAoHZ7wdUEjbtux9EZOKV/UHpfBRIeDWBJaGgMg81HR1YuhjRXe+pcclqW8znVs/zl9LNtHLOY98PzP2qZKdXdVR+5qENYXRfmvfdnl6isDwymvz6q/uM06j3DMrgpSw4cZQVKW7HEeAIcAQ4AhwBjkChEVCkMBQ6AR6fI8AR4AhwBDgCAxUBr9fbLgiChq3XAxWR8h5X1bobEVyUpmpkYLpVL14JUzz/LnPR0YjAEvULvQamyUOpQIAULmkRgJXIkV7eVe8LVRVpDhrTtraUIkBDQ9/ykoMGAD5QRQT6L74NbrK+XhUcRcALbGDEgg6VgZ5wsEALsgUePw/PESgVAj2l4bsToHshaqRAmtnSiVpEUqdrNRG2Ro4cKZG15JZJYFdU2Trtu8CwRUD7DqBjO9C+HTj8UiocqR8RUbNuSp90Ip1vINr5pnrYBDNcwz4Cs31oypeUBokk+tb3UoqiDTOAQy8AzoaUSmeWtve+LjRcdysCL7+ME/f8HCZXlaQ6K+ZQ3VSfZK+H+6KLMexebaU8+5NHAeQkjvawTvqkGx11ISKnXJt1CPJ1J5/iqJ6xk29e8miJiaPy2CSOgt2CSR6b3uGWnb/zoatg2fEsc17FIo4SgV4miWZLjhSSqZy0UnPs/AOsB3OTvTd+6hWIDIq0+RRHlXKgz3dPvwlTf7QAcW8UsY4oou0RHPnbXhbXHptiEpBYEnNuvBOW1ndYTItjM//rwOjzsa3VhyMGEkd71e26+flpp9LsZ1X1wz1z6xcRtVQjZqlCXWCH+gADyEM0OxBY/teSjCj9Hkjr+x/F+6GSjKxvp5uvfwfJYBhiLAHBbMKM3y6G0NiARO1w2I6kKnzkaom66QjNv9OwUQjtq5hUn/t3SCr31xiWR7ZARpBHjTxvu1+8AkI8mErVbId/+d960vas+YhUfYu5ve9vgLNRMtd6rJMvKY4SWZR501zrKgaBhvyjoMcYobG0xNF5oRjnaDAfbNyQI8AR4AhwBDgCHIFCIsBvSgqJLo/NEeAIcAQ4AhwBALx8PT8MPC98DEhklpTru7s/3nQaumbdzMGqEAS8Xq+k4NXYmHpBqtSMWDhQ6mMwf+7z+UBEBFYi72DGarCN3b7rftj2P5512IO1TD2BUQwCTyGPNSOIoya3B5YRIxB5b6ckCt4rvkMKXVYIDifGv7enkMPgsTkCJUWAFmYLed1MJ5nSQjIRs4g4KiuOEumUSKOZan+KRAnPGCBwQFLUy9lI6bNmHBA4Aky5AsnoSQSPyOQRAYLZBTHRvWCuMAu2moWw1y1OWRFZ9aXusqiMs7fjW+vRtV9/mVKW7qoueD+Gr3qQxTSrTfr9qmTwwheBzv4qWeKHnpPIwp4XLgPSypjmu67K151c6rSak85wzHn86CSO0n3/em+MRVCSaSgDUXnU8eiNsK7vJZ8oAZGNOOr59nBET7sGkQ98L6d7rnsAwenEhL2HevzSN+4p5UKfsxBe8p2fNn3mNSS74opdTVj/Awj2XvK8okMWAyKP6mkTjraCVN3KpTl2/A7WQ/8rl3SABd8ERp2NrSe9OBoI9+Q1+cjDsMV9sMW9sMb8sCYDsCRCMCciMElEKxGiYEZCsOK1qT+GNRGELeGHNeaFPeZDu2caAo6RBRvn8s3XwpKsLIXUQoFRDs95csUZrdc9ZtXHQoHIEHfzZ19DItR73pv5u9NhcbOd30SzHYE0wiJDd/lN9KhQyoqjbasg2MdDdJ+pO51sAY584jLE9u5BbE+L6vjVH/s4mn7xK9V+6Q5V674Kkz/HRgPpYVilCq1gAi58HLC6erphuZbmGwRTyXoK0H4/ICa14WFypPzovF1/RZ8YRrxnYE2Kk0ZZkeJ2HAGOAEeAI8AR4AgUA4HyeUNQjNHyPjgCHAGOAEeAI1AiBHw+31oAS0rUPe+2DBBw7Pw9hNBxmMKtCC7+pZQRKWuYOrbDlAjBe/a/pHI8vA1MBOTyrlpLlQ1MVIwbFZFGiTxaSAKMcdmWVyQifhCZYyA294tXQsil9iyY4F/xr4E4bKYxyQuZcrlWJqcyMirWgo6Ryi5lBB9PhSMgIVBo4ij1IZ9riHRHC8F0zhkzZoxEWMpFpPCsvqSbym3QRF34KGCrlkrVE2FUMFOpVCB05G9IRE/0dGKyNsDi7CX0RH2bpM9MtgZUjfhEyu6xc1QnVUziqOvc8zHiwYdV55juQM8jLpcrRSoLHAKe+1TfeK6hwPl/YSLZpTsWgzjq3HQXLCdzlErXQRwl0nMwGMQeoYoTR/McXfb/3QnbWraS0ImxpyF07WN9ornvng/BewSiuwmBW1Lfv2ytZVhDznmouvADGP6n+yW3qqqqnufrZDLZ8296HqNzktlsln6ktu9pYPNvEK+diq6538nZdz4i17Yb1iHaFlH8/o1//Q6YqlPnIa1ND3GUuEHNew5K3/Nyan1IubRiRXygzJWrdE6TvHdAzeoWq6znqbcBzcsQ2XAPIsc3I2myQjSZUefPr6CohOdL03+NqLVWyUzz52duu04iUhG5dbC36NgPIzKxLyGs2JjQd4zOMZnK6mryUNxMoxgsgwiY8R1IeCZAtNUg6RkLU2A/LG3vpHbT9Wkitn15HeKBOMSYKFXeEcwCTDaz9B1NJ47OfXCZKhVIQwm+/ueB6H5FRLIZCJZ6iPF26aNCEkcp/rHPX4vA432vfyxJm6prNG1qdOz4Pcztm2AKHc3fjUrOqBTs/IeAQy8CtZOApvnSn1hVvFnGrGQjtq5KcV3VNJkknMPnyEcvQWhtdyUDNXFV2nLSqErAuDlHgCPAEeAIcAQ4AgVHQO1tVcET4h1wBDgCHAGOAEdgICPgI2YT4BnIY+RjU49AR0eH9HKturoaNtvAK1uoHpGB5+F0OqUSicV8iTrwUMw/IiLA1NXV9Sl/O9gwUDteKhtMC+kDkXDLsshm6EKVWvBLbC+TuYgIQ8dAsRtd92gRVW5qj8F8pBEjx8KJo0aiyWMNRgTkcw2RDE6cONGHOBqNRiW18MzGcv5WheWYC4B5X+vnQqRRIo/KzeqZDkfDip7/jwV3IhHaB7NjBKyemcDB1cDbP1DVNRkXlTh69jkY8fDfVeeY6dCHPEofBg4D7mYgGQdIXUowqSbCFIM4SqnmIx5rue7TBhsiPBMBaFvYhGQ+pVsVyA9ExVEJ/28PZ0IhXW3U8c8vw7LnFQi+XlJLvjL2+TaPZCOOyurGlBiVre/XTrwN7P03cOQVxBvm5CWOpo6xlVnHuOP/vYOug8pKxmPX3ArLsBomnHIZ6SWONm7fLT03lbJ5nv8YkJSrsmQyQku8ZHXad4HhpwNv3AYcfc0wmNbMvg9JIcsxaFgPwKm7bkd1MKWYL0BFuWkDcyiHULERKxCepk4h3Oi8jdg8nF42POFugGi2wOI9bkiqRBoNLfoxUyzWTXtz7lsKwcL+/U06mhBc8numHJiM2v6chXHO5NlrpEAszIxGz9O0UUFN2zWsoR8vnsWf5dnUte4mmIP7ATGenYDP0pFaGyKOLv9tjxddd+neid5/FrIJnY9ATLCr+ktXGrqPrb8qb1r7FsxG/FCvgrmRY7A0NSVm7TvMJstrZMc8FkeAI8AR4AhwBDgCHAEFBNjv4jmUHAGOAEeAI8AR4AgYhgAvX28YlAMmkHPtZ2COdqJj2cPZF7QGzEgH50BkxRtSt8ksyTo4ETF21IQpLezTC2pqakloxmZTGdGIaEuNFMUaGxsrI2nGLJ3r/w+W9o35rc12+I0sjceYW7mYyWQuvaXk9IxHPgZJiae+vl5VKNbFS1VBsxizLM7p7YP7cwQGMgIyaYLGSIqjdL0eNmyYpPyXS4HL89xKVWpVTPiRClKkE4h0AOEO4KxfA3WTEfNvRbjteSmEo/EcWN3TgJbHgTHnA5YMRcC37wIOpmzVtGISR53LzkLzP4xR05Y3PeUaq1oV/WIRR9XMjZIt7fkkgjPdxxMeb7Z1ceKoAmisxFEl7LUSR00OB8bvO5z6Tjsc/Z6rZRKLpDS6/xlg71NAx86s6eQiGqdK/e4D6LkjbWVl912b4X+3U2loGP3ETbBNHKZol8tg94yvp/rW0Ryfvw4jb/+ujgj6XR3v/grWI2v0B5IjaFHLy9X76d8Hhi4EXvsmcPxNw3J8bs5fDIulFGjFpk9CgAhBaylnpQ4K8TmrIixD3/HG+eia820Gy8Ka6NqsF1gLRHbDtet1JO1OhEfPgWfDv7vlePXmLcB/zqPMQVqamyAykACn/3wRbI125rhkKFpcCJxl0Hej/SFAjKnqv5+xCuKo1+uV7hOo0QYTVgKp1mdZpWfTdKKxPhBUehNxtPlMoHkpUNUsbUylzWHpG0VVRmQ3b79P3TWRcX61zlG+xOkyNTcU45wM9tnllhwBjgBHgCPAEeAIFBEBfpNSRLB5VxwBjgBHgCPAEUhHwOfzUR29BRwVjgAh4FnzYamsWMLigfeMP3HyqIbDorW1FWM3X4f9s3+DhoYGDREK5yIvltPLU/nFcuF6G3yRaWGfyChEghyIRMhCzGj6IgctrNOiFn2HiAhSycTblNIYtfwL6lpUxwoxD6WISYQteVGrlMRR+t7SOVHL8VaIhZzMuRCsVkw4eKwUU8T75AgMKATSy0VL5U27a0rmuicyXHE0G5ppykhEHCUCaVXzlTBZ64AXvwgkosD8b6TIpq2bgdZNQLu2EsVFJY6esRTN/3rcsOOHKiHQjzxnmYGJhEf3XyzK1ZVGHO3s7JQID+kVIThxVPnQ6kMctTqQGDkX5r2vKzumWWQrY58eQOkewNLcjLHvbJZcSGGUqj4QUVQ+juUKEFWvXQ9T6DCSVSMhhFshJMJ98sxJHH3ti9h0SUrZl8o1m10WmBwmmO0WdB1SVhxtfuA6OOePU4VJpvGxG+5DYPVWzTGsF30Qo37/R4nEX6pm3/0gbPvYiWtseaYvdekg1y65GxgyF3jl68DJDWxdM1itnnU/RFNxheaWvvslOKKpEtyDowkSiSxRMwmhU39U8iHL175cKus5E2xblfUjo4ijsWHLEJ5xIzM+++bPQvxwipSfr028eSY8M9WrGRtKHs2BnVLu8ueiYIVQf4WiuVw5iu5taXMJzTVr2zN5PJI+L6u5ZGey2zF+/5GcPq63boHZm30jhKqOtBjbqoGoD5jxWWDSpdI7Jdo0n62ygNrwB5YuhnlIE5offSKra7z9P7CIyiq8Ei/dOgKoPp8pBaV7DaYgGUb0fmGuN8Q5GVrA4z4cAY4AR4AjwBHgCBQcAX6TUnCIeQccAY4AR4AjwBHIj4DP5+siQQyO0+BGIH2RPOoYga7T7ynpQk6lzoZ7zaUI1C0E5n0d9OIUFgdCc28v+XBkpYlQKFTwck0lH2wJEiAVMyItkHImqRhqIaKVIO2Sd0lEURmzgUC4dW68C5ZW2pOh0ATAv+IxJasB+zkRKGhxi1opiaN6AC7EQk5mPiZPNcbv2qsnTe7LEeAIdCNA5ENSH5WbTNzKBlBRiKPU8dgLgbkp0kTw8AOoav4kEO8CnrrI0HkrKnF08elofuwpQ/OnYEQuo/ssIuHRPGYSSWXFd1J/p+sLlSfNbJVEHJXvK0kNO51Yx4mjyodWOnE02TAOwRtTZb5dqy6FuWVt3gCiswaJcaej63IqNZy7sdwD1H7mc2i8464+QdJVdOn+h841SWcTgmf0lknu80w+7qOITLhcipF5Xtr5nQ0ItfiVAcliMfyeq1F19nRNvrLTybseh/cvr2iOYVm4CMMeeVRSZS1lK9r5Xu0gl/0MaJgJvHwj0LZFrXdO+5dm/BZRS7Vh8VgDLdt2HewxZTVc1ngFs9OgGiuanRBtNRCdjUjamxCe/qWCpaclsHzeoWsolTRXbG3351UUdb33CsxB/URgtZsoj17xcQRXP6uY/oiPj8PQC0cp2mUzMIw82rqKXbneUg9YRwJdqc0GqSYADZ9iHgO9f6L7o9raWmYfMjx47nJEtqT3m9/dPmcuRj2zOqdRyc+nZjsw8SPAtKulHI16zyBf83MRZ+mdVoPpOXi2PInAjPOy4iMIVogMZOBM55YRQyAmk6rmNZuxdfQY78wdu9UdILp75QE4AhwBjgBHgCPAEeAIqEOAE0fV4cWtOQIcAY4AR4AjUDAEePn6gkFbtoFTL/YEqhUtqY2mty7PdEQXfpeTR1XOnmPLTxGe+dXexT0R8J9beoJYOZSFVgllxZgTGTd9EYaTRitm6gxP1PX2N2HuVFCEE8xSv/4V/zS8/0oJKBO41JYZLqfxsZBG9OZrHTECY9YbRxbQmw/35whUMgKyovWoUaMkAmI+9XXP6g+l7o+L0Zb+FGicBYhxQLAAJ94BXr3Z0J6LSRx1LDwVI5/6r6H5Zwsmk0BzdZSurCaTTuV7YSKV6ildSkqgaskZagBpa2vro6Cafl/JiaPKSGaWqk8vOZ+vjH2+0vSZve5ubgIUSiZnEkdl5Vz6TY2eHViUcuW+Mwk5LT/eBt/GNmVAslg03XEpqi85VZNvutPhq36LrrdbNMUxjxuH+mfWoKamRpO/UU4lJzrlGshZ9wB1U4EXvwR0aFObzhb6jVPugt85xij4mOOcufWLCDpGoC5g3FiYOy+woVoCZIHT6ReeCIUyQTsrka7zUSDhBUwOiMmw4t2P4+BmJK0O2I/u0DWU6Mj3IzLlM6pitAxrUKjpkQo3+fY5qJqojSDNSh6la3XOKkPex4F4R/6xSfKTvQRRof1BiHQvSI2xlLncgZ6Ny2qeaeu+8jU03PLNnOPSdT6V8FB1OGQ3nnRpSnUUkBRHSZVeT8vEx+R0YvzeQz0hqYoO3VPSsSC/XxctNtBPcOpyeDb9G/HqYTAHO6TvWGBp/o0pmbnuGTcSySyboZjGZLFATMR/MT8Y+wqTPTfiCHAEOAIcAY4AR4AjUGIEjLgdLPEQePccAY4AR4AjwBEYOAj4fD5iKMwYOCPiI8mHgNKLvX1z/whSuslVHrIU6HrWfBT+FY+UomvmPj3PfxRIdr/07fYq5YLCQFD3Ywa/yIbp5dap64GgmllkCAdkd461n4c1kr1cWSnPBeUCNi1e0iIms/JNuSSelseuYQ2GrG3lG5ptylSMflG7mlcZwsZT4giUDAFa4CeyOqlcKzXPcyuNWbxW6og+n3oVMOXKlGXgEHDgWWDnwyyezDZFJY7Om4+R/1FWBGNOPo9hVVWVdN+l9JxC806bfMiemh7iKJEz5GbkRiG6HpJaKhFe6b6dyA7Z+uHE0d4DgvCSlWXT5yKdHJpOBnX/YBaEQO/8ZR5aaoijLeNGQlQgcsjEUSKKyqRRuU8imWRTxc33vch8bj9w73toe+mYpq9Sw9cuhBiIov7LbOVyc3Vy8BP3ILJxv6YcTDW1qH51HdM5WVMHjE5K70MYw/SaGUV+Wv47oHYi8MLngc7dqtPI5bBp3Fdxoma+YfHUBlqw+w7UBTQSDo3CVm3SCvaV8GyXd+NE+/39NpErQeTc/Tos/tznUyV/eojSUn2DleQ47ScLYR+aqm6hpSnNqXwvkFflM1+5epMLqPsY4F8DxA4B9Vf1pkl+KomjWsYo+7BiSov4E47l36yg63xq5Pf7A08A1irpvp/u/9Rs0kjHMhs2lKZz5iyMfO4FydTn80nE0THrP91vGhLuBpgDvZgl3aMRPO0XzNPVMmE0RBaV4CwR54VinHfBjDQ35AhwBDgCHAGOAEegXBDgNzDlMhM8D44AR4AjwBHgCKQh4PP5ogCsAxUUPTuyBwom7pc+CSGmXN7u8Kn3o7pa2279QmBFi/nloOCZa2zZXpaKVjeEeAj+Ff8qBCSKMamkJy1YVrK6n+IgS2RACmbUCFuXy9VDSihROpXTbZEXRIoJjGf1JXRE5OlSgP+cR4uZUtn1JZdMzFcquuySzkiIdZFNzzicp5+B5kef1BOC+3IEOALdCFDpbzrnsJD9iqo4SvkNmQNQec1j6woyX8UkjtpnzcaoZ58vyDjyBVVSICXSgFzyXQ9xVM4hr9KYitFTLqSGRaQDs9kMuj7SDzV6XqV/09jkxomjfcGVyTs0t7Lym/u7EyHEw0gMn4HQF56RHPIpjaZHZCWP7p06CYmO/KWaiTg69me/7ENspucFakR6VdsynzGP/mMfjj15QG2YHvvmez8L5+mTNfuT48FLfoLIzqPaYlgsqF6/RTru6fvJcm7W1lF+L11Ep0IkJMdc8Uegeiyw5lrAt8+wnnY1X459Qy40LJ6WQKdvvwlVEY3HjZYOlXx0EtaUSIZK3Rfjc9o4QefJPqR172NArCOleqmyuXa+DHOoU6VXX3MtuLE+f83+0xkw2VNVPlQ3BlJr+jugnOeuHMRRwT4eovtM1WkVyoEVU+p/Yh7iqHPDHbC0rS9UmuriekYB56ySfLSWq28ZORRivK8YgJxEOomW4g955jJY61Jq4kpNdDQisOReJbM+n6uZo+55OlxdXT1SVSfcmCPAEeAIcAQ4AhwBjkAZIKD+yaQMkuYpcAQ4AhwBjgBHYDAg4PP5qIbK1QNtrLQjmNRcWBSHBtrY5fE4N/8IlhOvMw0vaXYguPyvTLaFNnK/8hnVL9kKnVNmfM+alQqcMVPRCaQySauS1f2KPY+s/dGiARFG6Yc3RgQ6/g4kQ4B9IuBeyuhUOWbutddAiOQuTSdanAicZayaXOWgk8qUvi9EFNCiuFUOY229/VZ0/u43BU/FfdHFGHZvatGLN44AR0AfAnKpeoqiRFBSvJfTl0rRvYtKHJ0xE6NWv1j0MVKHMnmUnvOoySXBsyWjlUhgxMDS1UUpHimWEamHlEbTW2dnJ2pra/v8rVTEURkvWbXOCByMiNHR0YG6ujqmUK5fnwfzUSqukruxEkedj13Uo9Bnclqw7ZaUImT8eK8CKBFHx/z0FxJZi0jrRBDWqnpGsSWCI62iyHuTRGDX9zYhsMPLNP5Mo+Y/fw7ORZM0+cpO+879HuJHFMox5+mhevP2HmKt0nlZV6J5nA0njuokIfakeu79gLsZeO4qIHDY0OE/N+cvhsZTG2zy4YdRG9wBV+QYrImgWveys9dCgCzUIOicSM9X1NK/U3K1B2kj8ZG/Q4yd0FU5wb3lfxDiEV3D0IIba6n6uQ8t05VbbMQKhKddrysGAi8Ckb29MWyjgEQnUPsRfXEN9mapojHnatqEDgjO7ndeVgfisz6I8Afugv2Z78K64REIwVbgrNMMzk5juDEXAPO+pnnj/L65MxA/mp/cLpNoaQPQ4XEjMeOXi2CttzMlrPbYZ9msQh0LZosouKuEOUdbOeeCaSa4EUeAI8AR4AhwBDgC5YYAv4kptxnh+XAEOAIcAY4ARyADAZ/P9x4AfasKZYSqrExCKozlpKRZTIgcO34H66H/MXd59LQH+6jdMDsOMkPX29+EuXN7z6hFazWEmK8fCvH6Oeia952ioVPpJK2iAaWyI7lMfakWOlWmWx7mmaXwLE1ATWlVb4wExrX+dpjbN+UNmXQNR/D0wpMOjRyX0bFk1RsqxUtEikprJ264Hr6/F35DRc3Vn8aQ7/+o0uDh+XIEyhIBUoiUSVtU2jzfBjLDiUQlRqSoxNGp0zDqhbXMIy50FYhcREcWFX7aeCWXEydSp0zGYR5cFkP7azfi0KRvSmRCuj+X1UVZY5aKOJpN2ZM153Kxc/3mfJiPbM6ZDitplALQZkYhnKo6QI1IIAeWnIbo7l09fyPi6Mi7fyoRg6kRoTkSUSZa9Zx/TFb4z/5HXvjUqpClBxv50HVwzB2na3r2Lr4NCV9Ic4yaLTuk7wJ9v2pqajTH0eNo+Pk+ndyrJ7Hz/wK4hgL/+wQQOq4nUj/fV6f8CCFHs6ExtQQ7fcdNqAofQ8RaCzspX+ZsRoGaowOdZN/oyPcjMuUzWiAw3IdI/vKzVfo7Cvqe0fMXxCT8+3+tUB1DOS3Phqd0x1BLnmsZ2wyR8blx9h/PgMmhUXGURmavQ2Ap6SjobKQ6anICdZfpDFQ493zXkeHzzRg2VwWOZy0i+mLhkmWNPP/rwOjzVV175dCHP/whdL2a/z6WRmiZMAFV55yH8PHjCD/+KMZ/ZTpqFjSwZWiywH/2I2y2APaMG4lkV1dee16anhlObsgR4AhwBDgCHAGOQBkjUAZ3kmWMDk+NI8AR4AhwBDgCZYSA3++Pi6Ko4q1RGSWfkQqVq6yvry/fBIuQmZpFkri1Dl1nGvDitAjjKmUX6ZhKpNFEF5CMpV5Yjr0Elta3YQocLHqZAEIXfAAAIABJREFU6nQFJpYFy1JiWEl9k3oZkU/k0piVlHtJcpUWTtxAMqM8Z8PAEbZmOq+qXCgoyVwVuNNKPycd/eTlCD7LvvlCK5z5ygFqjcn9OAKDFYETJ04wK9t5nutW9hsgYBWTOGqbNBmj17JVNZDJiIXegJONPEokYiKCyvfFtKEw8x6Z/IiAQwrZMvmPhXCaedh4XrwciPcu+Hec9Ug/dVHWQ63UxFHKs9DzxYqFFru8JesFE/x3sCk7phNH08lPhy66AOG33pRSI+Jo4x139aisS8+DDORR+V6ShVTVMrxBUoHT0kb980bYp+ojD7bM+gbERFJL95IPEUdJMTZTbVdzQA2OZXu+v+AfgKMe+O+lQLhdw8hyu7w8/dcSWbOc2pJ3b4QzeqKcUlLORTBBtNUYQzBU7o3ZgiosZdsgb3W64LCY0XX8CcS79jPHy2ZYCuLo3mmTkWhvY8p76g8XwNGsoyLMtvcAbxD+2/Yx9VfJRtmIo1M/akXUC3S0JDBmeV81dMWxloPqaNN8YMZngZoJUrpqVOb1bMiY9YfTYXapwEsE4k2L0DX7lpywHvvsNQg8+UTWz91nz0DXhn2YfbiDcywUD0xuwBHgCHAEOAIcAY5AJSDAb2oqYZZ4jhwBjgBHgCPAEehGwOv1/lUQhPLdLs1nShUCTCQniigAxxf/paTluF1v3Qyz7z34VzymaozFNJbxJNJo4Mz70VOyWgT855Yub3nBnFSTjFBLKiam5dwXER4Gs3Ix89wQYZSUO6i8Wbanv8FEHBWApL0JwSW/Z4ZvIBrKxFEi5JDqaKW1Qx+8EOF1bxQ0beKBTDrGtjha0ER4cI7AAEFALlVPBCWl0tbM98fljI18vRWBYhJHreMnYMxrKeKcUqP7KCX1V6UYLJ9TiV4ifBL5k/pLb0QgJSU2IvTRb7J7t9WHGU21EmE0V5P9Momkrrf/H0ILvg/P8x9Fsmo0hEg7hGhnT5hE7RTpc62tVMRR2nRJ5daLMV9asVHj53jyFggd+2HZ9aLklhg5D6HPP80cQiaOspA7Kahc/UHugJ7HZDXb9E4d238L6+FnpT+xxGYt25xtYGOevhnWsUOYx5xueOjjv4Rgt6LrrRZN/rITEUdra2t7iNm6gml09qy+RLdyYt+uDVLHvPBRwFYNPH0JEO1fwUTjcCW3NTP/jKSZraSynn7U+C5990twRDMIsgZBmTMPnfFZvqNqMNBjeyAYQ1ciiXAiiWhSRIKeuyFAhMwsFzChrgrja6sQ9W1ApJ1dGTxbXu4t/4UQ1/cMpwa/llHDYJ8xE+EN66V00m5xUullqMaO/dI01C1q1A7pm5uAUBfUKFFr76z0ni0TRkMMBvskMvMKKywODUv3Zy7K8dKnBONcuVrqlO7Z6JorVx7IlYke0qgcc9rdC2Ef7lQ3WLo3Fcw5VUiPXPZRhF56QXqhZvI4kPSHYfI4Mf6NO1A97gYNk6QuPW7NEeAIcAQ4AhwBjgBHoFgI8BubYiHN++EIcAQ4AhwBjoCBCHi93v2CIIw2MCQPVQIEaFETyThTz1HXaERO/wWTrRqjfovzWUiWEmnU+54UVs0LZjV5GGHrfvlTCCy7rydU1bqvwuTfC5RYYVAmjqrZaW8EHgM5BhHeAoFA3lK3A3n8imPzrQYSbRAFJ4REHvIbPQ3WDxzFUdf6WxGadwdyqheV+FygOG9FMpDPSaFQSCKiVFo7cNYSRHdsL3jaXHG04BDzDoqAQHqJ+FIqFRJJkUjrLKXBBwJxVL5fprEUkzhqGTsWY994pwhHlvYutvmimFTvQYPTpj1Imqd8HTM/9X7E62fB3LldousgEelHZpHdtD7PlIo4SnnLCrE2m61kZcUNmbC0IM6Hr0HX5eqraqSIo21MVSSIbEslojNJy7L6KOFJ/6bWc+4RwLRZUg/JZewLt8LSpK08/P6z70DsuNfQ6aj5zOdgcroQP7AP/iefwMQjJw2NnytY2Z7vL3oSsLiApy4G4iFDsXhuzkNlUU761Pdugyd8EO3uqWj0bTJ0jAUPVsSNwfadf4IpdARvjL0pJyk0dbHJ3+ocNiwYXodktBXBIw8rmef93LXjJZi79J0D0q+DJ2/9JmItLYgd2I/E8eMQgwGIyZSasVZ+76RvzYZ7qoZzXDdplCBtvW2ftFE4W6P724FUeSZdMZvGO/daHfdIC2YBbhWKr1onOd9ROv5DwKwvSIRMakrvQvVcT9PTmPm702Fxq1AdTXOWFIzT3idnDq9l9HCMefYW7F9+ByZsvZuTRnWdxbgzR4AjwBHgCHAEOALliAAnjpbjrPCcOAIcAY4AR4AjwIiAz+ejt3n8es6IVzmaSYsltMOZoc7diTMeZlpwZxmna/13YG7fnNVUdDQisOTens/6lIA3OxBY/leWLsrChnJP1M9CaN7/lSQfUk+ixUqWl6UlSbBCO+3o6JAIb42NOpQsKnTsedPuVhdlGpq5Gqj9MJNpJRq5n/8YhGSKCJDetJJFKhGDXDnLxFEiX5NaW6W1fQtmI37oUMHT5sTRgkPMOygCAjLZjLrixNEiAE5dCCbEhi2DEPXB0ra+uMTRUaMw9q2NRRqoum7eagtB2qogAhPq3JLyGmt75WArqu1WzOom2nWEY3iv3Y9FI+pTIQ49D7x1F+INc2Fp26AYVuu9QCmJo16vV1IJ5/e+gGvd12AOHsipDiYfAKR2S0q36Y3uezJJpNLfHj+3j13SMxbBRT/LeyzpIbqMf+NOSblMbduz+DY4Zo5C6NWdal1V2RfrHsiz5sOAmCKolVX74H8BkxV44gIgqU/ZMXNcz81+qOSKgGdt+SysiSBEwYS42QlrvK/aYVnNRdZkRPjPeVxXmvaWv8LUdQRC6ChM4TYI8UBqU3cOEl2HeyrenvhtXX0uH9MEi0lA8NAqJON+zbEc+96BteOwZn9yTDqHYve9AQSf+a+uONmcx315GmpPVfmeZsO21DtRX6A3pACExixF4tp/SH+z/OESHF35e0mhnNQrS3lfazho3QGPfuoKjB+yGha7jtf8SxcCeVTbC5V7n7jjLwZmf1n6kxJptGXkUIhxNkEFpdzn3L8UglkHdqQ8uuKfObs5dtX7ADGMYffcfLR61MdGKOXDP+cIcAQ4AhwBjgBHgCNQSQjouIuqpGHyXDkCHAGOAEeAIzBwEfD5fPTG9IMDd4SDY2SuN78hLYDlU8fpqp6B+Kl36AaERdkj6WhK9WO2wRTsS9CJDTsT4Rlf0Z1HMQLQWLUuDhuRH6nYkEpCZilNI2IP5hikMEGY8sXz1FEgdvwTpmQgrRxejqNDsENADCIt0A6gEvVavgvuF69A4CxS/BlcbSCQ2fdOnYSEt5Pq3vUvldi/WqLmCS4WaUJzgtyRI6ACASKQlnKBvWwVRwuhsiTNi9BNYiwycbS5GWPfyb4xTMXhwmy6NxDF8Ugc1RYzptXkLr28qSMslfFNb1VWCybXu9HoSvmF40mJUNMejiAUSyAST9kf8OVW+5vdVIumKjtw+GXgTdokxviamxSwxCSTYmV6zqUkjjJPyiAwdG78Hsz+vQgs/WPe0TIRR2MBwOoG3rwDOPySFI/12VEPcXTihh8ANou0fzQpAia5YDvt53FMAiK7+o2t9e6n0HlfKsdCt2LdA7mfvwxCMmLscIw4r698LnU+eYwIxcZusnpx5r2ImVWoARqLDmTSqMFhix6O5Xta9crnIEQ7uzcTdm/WZrxMZA6oyzYEr0z7ua5xytescNsaxPzbdMVy7XoV5kCeyiIK0bde9wZi3v6bLLUmNftPZyARiiMRjCPRlUDVpGr2ULLKaD4P+hp2z110yClImh2IXf8Mex8ltGxvb5fIrrW1tUxZeL49nMkur9HC2UCVypLt+nvtjeAZDSz+HlA1XHpvRxWD4lnIofvmzkD86FHDep770DJ9saRjLHWgCStXS//w+XzSRaC6ujr1/wceaK0e/UmVzGh9aXFvjgBHgCPAEeAIcAQ4AsVAQOOjUjFS431wBDgCHAGOAEeAI6AGAZ/PR29bhqnx4bbljYDrnVth7tjaJ8lg88VITtVeWpqFNMqCCsuLepY4hbaxv/dnRCZfU+hucsaXFyxJESEYrDQlj5LBpthxa2urpBY0kMqTKQ463aD9r0D9x1N/yaEyKq2ZmpxAsitll04U9T4O1HxIVZcDydj90ichRP3wn/vYQBoW01gsFkuPcrWS+gdTwAowav/RD5Bob0Oiox3Jjk4kOjuQ9PuQDAQhdoUgRiIplZMM9dVikSYqAEKeIkdANwKqiKPPkRq/7i5LHiDeMK/4iqPDh2Pshr7PDoUCYn1HWFL8isucKiFFfiMSHLWhDgsiSRGxpIhQPJmTemU1kxcQyyCWsuTd5LJj9tBa4OhrwBu3sbik2QicOKoSsXIxd+z4vbSxMTQ//4bKbMRReQx9lEeDh4Fnr+odnskCiHRf0Pun6JgPITIpzQaALuLo1rsB+2jAc05/WPNUEDh89W/R9WZLwaeiWPdA7pevloh9BWtpZDPFPug+kJi8NP8ffCalPvnE+xTd1Bq8NvXHCNoNIIap7RgoQ9Kodpav0vsox5afwnryNSApaV3rbgmTDc/PWqUrzkiPE1MbqxEPvoeuk/pIj66dL8Mc0v7defemNxE5FtY1nnTn2X9eApMtdT1X1V57B4hqVPU1WSC6hyDwjfWquiymsaz8z7p5y/Xr82A+ukV/iksWApZUmXiWtvPW9QgfDkGwmjHr94tZXJRt0sijZEz3jPRD6un0++DKi9H16lrlOCos5j6wFDAZ8BAhCD3EURXdc1OOAEeAI8AR4AhwBDgCFY2AAXdRFT1+njxHgCPAEeAIcAQGHALybtgBN7BBOiBloifdzpEijwDRUoWkawSS1RMQnvK5rIgpx1MGWrS4EDjrL8qG3AIulwtms1naXd/V1U3g47joRoBewJOaa01Nje5YlRZAUo0zPS2p3wj0vc9FxaCF0kbtJPNKw4U1X/uu+2HbnyptKFqcCJz1MKvrgLCjkq1EpOAqyANiOvkgOAIVg8BgJI7Kk7PjW+vRtT+t9GoBZ83cNBTjNr9bwB56Q0ul540V4lOd9xCXHXOIOHpsHfD6t9j9Za6SyaJY7jw9KFccZYe40JauN29C6NQf5+3G7XZLz2Dp5erp/ieRSIA20vS0rX8AdqVKIedqotmJwPK+94wtIxohykxpDQPOSs70vwAxslfaIJetHb7iV+jasE9Db+pcikUcrXrtOphCR5ST23MQCIeBcBSIdKskLp6bs6x4T0CZDKrcQ6+FxQlc9BSQCANPfkCNJ5PtOxNuQbtnJpOt0UanHH4Ao0/+z+iw2uMx80YFiGYHRHs9ks4m6Z1X5JRrc/Zr33kvbAf/oz2vHJ7PzdH3DsxpNWPJSDpvhBE48Add+VVtew6mqL73S7u+txmB7drJp+kD0KT0uPYtIKGf2CtWDy9L8ihtdqZrDitplPA0RG1UnphT5wAuR97j7N2vv41EIIa4v5e8a62zY8Y9i3Qdnz3O7mZg4keAcRf1jyeK2NRYgySd2w1scx5cmvMaytwNJ44yQ8UNOQIcAY4AR4AjwBEYOAhw4ujAmUs+Eo4AR4AjwBHgCPQg4Pf7/yeK4nkckspFwLnxTlhaaee8ESuyAkSrB0n3aJjbt+pTcRIxKFX6tB5JtGBJC3/RaBSRiMFl+LQmNQD8iIDidDpB+A7GJratYhNjG+Tl6LMdG871/wdL+0bpo4FAHKXxmMLHETz9N0xfBbvdLpGuOXGUCS5uxBHgCBiEACeOFok42jgE47buMGjW8ocpB+Jog9OGecPqgBPrgVe/oWncSqp16UE5cVQTxCV1Sldap0SINEqb+npa5y7gpS+l1CXztGzHyZ7RQ5CM0gZObS0vOTOwFogeBMS+z48HP/wzRHYc1tahCq9iEUfdv14Ewd+WUhwk9fdkMqX6SXNkswA2G2C1As1DU4TRcATYexAgpeKlp6oYkQpTmwe48DEg5gf+vVKFI5vp9pFX41BjFqVZNnfdVgt23Ym64HblOGrUWpWj9bfoIfBbIdpqkLQ3IukahvD0G7RE6+fjWXNJv2oCegKLghmrZz+gJ4Tku7i5AW6bBaGjjyAR0V6i27Ppad1qqkQajBwN6R4TBZj1x9NhdqQR8pWivrTOuPkRBPjvYCCgK+Vk8OfSht8hQ5ijem4dbszr3/Qez1yUOqdmtK03pPCPtXcT8TM+t1bTuVfAjF8YRCCdcwNgr0392GoB11DAbMPuD1yA8Hup+9bYYWOubWOvm4q6xey455og4ZI1nDvBfPRyQ44AR4AjwBHgCHAEBgIC/OZnIMwiHwNHgCPAEeAIcARyIODz+doA1HOAKg8BI5RBFUeduRjAoPigZnFVsX8NBo6tP0N4xo0aPEvjIhNHw+GwVJKpnJraF9nlljthS+TRQdnylLCU8RAEC8T6KwclPEqDdm65G5bjrw0I4qhnzUcAMQHWc7NctpXKwwWDQSWo+OccAY4AR8AQBDhxtJc4anI4MH7fYRz//LUIb92K2O5dPRhbJ06S/h3dvYttg0jG7Jjq6jF+e288QyYvR5ByII7WO22YT8TR1s3A2q+qHq5osiFw9t+Z/XIRR6tv+kLOGOb1bwE2e5/PzYcPYuLRVuZ+uWEKAc+aD/dA4V/xr6ywpNuI1moElq2S1EWzPjOQouQL1wH+/XkhjjfMRdfc2/rZ7J02GYl2et2irakiZ/qfhxg9hIMX/wAjLqjHvl8xEP+0pSWdeyYc0z4u1m4dT3wD1rceZDXva0dEKCJEFaI56oEL/gFEOoD/fLQQPUCvcqWepE7d+R3UdO3WE8IQX9ZnF62dGf0+LWbx4MUZv9OaTo/fKQ0ejK52IdK5DtHOdZrjeTY8qdlXdnz3628hclSfaqkca+oP5sMxsipvTqTcnHSPQqLmFNgeUKESrjBSsaYZga+/rRuPUgYwVGk0cyBTJgJN9YDJhC1ffANmhwmRE2wqn4LVhDmrlhgPzcX/kYijcmv94x9w8IbrDetnyvfmwTlG3yZzUjkOLP8rMZL3VFdXLzUsOR6II8AR4AhwBDgCHAGOQJkiwImjZToxPC2OAEeAI8AR4AgYiQAvX28kmsWJZfSLbk1ZZ1GZKPQLfqU8WcoSKsUo5ucej0fqjghaRNQql0YEDmomkwkNDQ3lkhZzHpVMemUeZD7D9ocAUYGIbK4Bai8xpLuBGITOsYnqCYplTgfa2F0ul6S0RYpboZAxCjMDDSM+Ho4AR8B4BFQRR1cbr/CWe0QMu6Z0wpFeqt65fAWa/9q/JPbe2dMxbtO2np4OLDkNrrNXIPi//yK2Pz+pLT09U00txu9s0Zkxm3s5EEdrHVYsHF4PtG8DXtKiUidISndELtTTdg1rUE30VUUa1JNckX3VPMMmaiYjtPCHzBnad/4ZtoNPSfaxkecjPOXz/Xxd626C2d/9HciolEEl60l5vacM/Bu3AUdfU+w/1/Pv/sULENu7V9E/m4EeciZh7NvYjqrJ1RAsJvg3d2DPz3vPH5oSynAq1vGpiyx11mlGDLV/DFcTcP7DQNdJ4JmPF6SPYhJHz934CZBaZsJkR9zkgiOmgrRewEtkbNiygm4IVnMuYpnkoGMEXptyN4tpXptGlx1zh9ZKaqOkOqq1uTc9DSGpr8z7/t/txJjPnyKRCN/96ptaU5H8xl5PKo9NEK01SFY1I+Eeh8gpn84ZU9d3v09UAf47i6s26tj6c1g6NkMgcrn8HTHbkKiejND8OzTjaBwm2VPYudqK0D71G0ftTQ44RlVh/I3TNY+tnyOVsB99HnDKJ6SPOp98Age/9EXEW1PvKfW06T9fBFtj3w07euKRL1cf1Ysg9+cIcAQ4AhwBjgBHoBIQ4MTRSpglniNHgCPAEeAIcAQMQMDn870MgO+SNQDLYoTwrFlpfJkiDYknncMQPOO3Gjy5C5Eyq6pSqgt+v7+sAJGJo5SUmvJZ5TKI1tZWqdx2dXV1uaRU3Dx8/wFix/P3aR8HuM8qbl4V0ptn9SUQzXaJLGKKtMN/dn8ST4UMRXWadE6ic1M8HkdXlzEKM6qT4A4cAY5AwRHYPSxtU4ggpIhSaT+CySQpD0l7hKgksJD6f/q39P/m1L/Fnr9ZpNLBgiX1W/73yH8/ozgWOt90dHSAVSncaLKHYoKFNsggr6ntbv+ieRJ5lIhcfeY1SyCTpxrjd2kjsqnNi4ijSbG0jys1ditOHVEPdOwEXrxO7RC67QX4z3lUoy+wb/Z0xI8fU+1fLGKe6sQMcJDV0BVDdW9SZNmYmHleiA9biq4Z/VVmq179AkxdqfkQrR4EzuxbWlq+D8LW3wO72Elb2XI8eMG5iGxYrzhMMjByvjOxOPK3vaiZ3wDXBA/i3hg6Xj+Bww/vYcor3chz6WUY+stfq/bT46CZKEXXsGUFKlVf1Qycdz8QPAI8+0k9w8vp+/L0XyFirStI7PSgyzd/GpYkm7JgzmRYStZnI5jS32jfbI7VR5bvvR6AjL6X8FZNwpuTbteTkuRrEgScPbZJgiVw4A8QNc5P1bvPwxTpVTPXlFj3vEVbI9j2Fe3qp3LftZ+/Do23f5c5Fc3f/7Qe/HceZe5Pr2HVK5+FKaxMbNRzbBuBSa5xvvv3GCJ++kJra4JJgH24E1N/uEBbgGxezWcCVMbeVo3ogQMSedS3+lld8SffPgdVE419T8iJo7qmhDtzBDgCHAGOAEeAI1AhCHDiaIVMFE+TI8AR4AhwBDgCRiHg9Xp9giCkZBB5K0sEnJt/CMuJN0qYG71MNCFROw2hBXeWMI/K7ppUbagstCiKCAR0vtQ3GAqZOEqk0ba2NkkNVSaQEimzsbHR4B6NDdfe3i7lXO55GjvqjGhtf869Ekem1hEAqY5WFUiNp6CDK2zwzIVEPYs7hc3U+OhE3CICWTQaRSQSMb4DHpEjwBEoCwSUCIZGJTn3oWX9Q0lEhG42giBABBFQbRCsTlCZUtHigmh2SaQu2DzS78j4y3riGE32MGqsmuPoJI5m9tsyejjEaDRrOkKVGxNa2BVKNY8pzXFda0giIKc3+n+rICAuaicosORWbbNiUXM94G0Bnv8ci0s/m5Ti6H2afMlJ63dNL5FQKsku4Sui3O5j1H6HlfJPjbVv5YZ4wzx0zb2137ylE3ui4y9FZHxfxcge4uime4A9TzDPe7Ycj1zxcYQYCS565zsz0XwY7/3VdjRfNg62BgcCO73YdecmpnEanSNLp5pJUhYzsGQhSxfqbTxjgHP+BPgPAKuvUe+fx+OlGb+BNeZDyDmq33nT0I66gy3bdj3ssQ59odOJo/Ip3SSderQ3AfCveEy7P4On2vOQUsgO91S8PfHbSmZMn88bVocGpw1dJ59BPPgek0+mkXPPOli8ChtJ80buZfsGW/xwjnRh06df1ZSL7ORavgIjsqiq5wvq+dbwnORipWT23LC5aJug1RxPSte0bOPSfC5UAint8/eeiiF4XM8XNxWMytebrCZYa6xwjnVj7HVTVWSRxdQ1DJjzFWBoipB65Du34viP2dXI0yOS8q37lBpY62z6ckrzTlaP7zKfc6/LsIA8EEeAI8AR4AhwBDgCHIEyRYATR8t0YnhaHAGOAEeAI8ARKDQCvHx9oRHWHr/qtetgCh1OC1DcW7Z443x0zTHmpbh2FCrfk0ijRB4tR+IokUWzlaj3er0SoYxaOSuRxmIxUK6DmjjavkrVgl2KDk4EHhEQLIBgB+ourfwvmsYR9Cz+kFqaXR9pRGMKJXGTiaPhcBj0PeKNI8ARUIdAruunuiiFt24Z1qCL08GSYfMVE9D0vmYWU302Mmkl87e+qMXx7uZlaCER5Evw4PvOQWTjhn4mgsuFCXsOFmdseXohldmWziA6YC1oLm6bBYubGwD/fmB17pK4ikmYbPCf/XdFs0yDo5++CsGn/63aL5/DnAeWglS91LZk1SgEF/8S/5+96wCPqljb79le0xNCCJDQIRACIh1UwHLVa2/XrqDYwYYigqKiggoqggW7WK5er+Xe32vDAkjvvYWaUEISku2bbf/znc1JNsmWc7aEBGaeZ5+Unfnmm3dmZ+fMvPN+tL6hiBFcTRU4jwM+TTp8nArWYfOlmowqvxRyDVUQ6bOhW/kw5Oam6pn+C44zmvgYWL9o4mh6AZDSHSiOrDwb6G/Zgw/A9PmnonCKNylTCs6W7dXQdzHC4/SgasVxHPpwTxOf1X0K0f6X30W1JZ6ZoiZLadTA4H7xdKXeVnJnYNTbMRHSGzu2qutTsKmz4VLUquCJUfGMQ+sG7HkWqZYd4i1pMwG1oITqA9wOwFpSS1KvNUO+67MAVbL/EqPHCdiO+n9GTJzfFhFHxySYOLroKsAXWyj3JnN+6nBs6Xh3xFZGytAxWYduaUa4zFvhqFgUKXuD9/f5BsDBGeGAHm6PEh6ZCjKfGwqPDUq3hR9nCrcFmaZ1KDi0oKHtMOOupswBZboanJxD9doK7J2zVbRf9I0lz81F3hpxJPVAw4ZZ/cGZpKmGetv2Bmc+hn1jF/EXIhO9JyRlvg1sm0+ugTtrKBwF94fFUvf23yE/tEY03tFkLFnhwfEt8f08CH5oOxrQfXoROAUxyqNMBWOBbv+AfdNG7BgS26WAdtd3QtaFuVE60riYD9wVv0lflMWpdmaGIcAQYAgwBBgCDAGGQHMiwBY9zYk2q4shwBBgCDAEGAItDAGTybQKQGy7Mi2sTaeaO/oVEyCzHGy2ZrlyL4CjR3SKPc3mZCupSKvVQqFQwOPxwGaztSivq6qqkJKSEtQnUiNtyaRRcloguLZ0PxPW6RUfxG5amQsknRu7nVZqwfDbtXWeW6Igi7TSZsNo9AuOU5h6IvawxBBgCEhDoLFKt7TSzZO7/NnpqJr3esIr63hXd6QNb5PwekSud+upAAAgAElEQVRXECxUbjhyjrAjGrv4UlMX/bc1/Bc84qw4GljZ/sJecJfVK45xWi067ysJC9maSjvcXh/0Chnsbi8GZvhFlFaU26CoVQmln8kqGSqcHqhkHPqnaUV3A6lZm81mVHIqVPoUostFk1GvVGBobjpgKQV+uSUaE/VlOA7m0ZGJg4GVRKs2Gs7R3nMHQZmqjq0tQUq7MwfC3ndy3O02NhiK6NmkYpGfi1CEHa8xH9ZBs5uYNdL6zuu/BBcsVL3wfIaKLcD2j4AhzwFyNWArA366PiI+nrQ+sPX3h2KufGEGKl6bHTQSNymwJfdLg8fhgcfmhibH/zlzZ5wJe9ETEeuJlCFaIhOFtU8f1RbqLA1se83YOc1PQI83sTWY/8Ync2KUqQywqtcBZxZGgim691O7A2fPA07sBP64NzobAaV+LfoEPv4LofmTJOJo1hlAp0sBTVqtoz7A4wJKfgf2/afe+bZDgbyLADWRYIk4WgNUbgN2fga4xe95JJo4alh8K7ia6riCXqXvhtVdn4rZplGlwOB26fC6zbCW+J/rS9AHNp+fEOoiUiiU/LiRwQUlaqCEAwq4UIVs0fWfteVeqNxVovMLGd0WFzbftVxSuVjmEN2bf4O8dIPo+nz6DFgmb+bzU7QcuqidmprK773FM+mX3QOZTRqpNXT9HMxjmq4x9HOGQVbR9HJEPNrhUxtgmbob+jdGofjdzbAcbajcHY86Am30fW8YZGp5dGbbjQQGToP590XYc/HforNRW6rHC2dA214fk43AwixMfdygZIYYAgwBhgBDgCHAEGjhCDDiaAvvIOYeQ4AhwBBgCDAEmgMBk8lEO7ziTwSbwylWB4+A4Y8bwbmtzYcGJ4N59NfNV98pXJMQCpFU/Ujdj6X4IUDEVyK9JVpdIn4ex26Jq/4WXh8HmbfSH5k01sQpgbQbY7XCyrcyBATiqNVqhdeb2MOjVgYNc5chIBqBln7B4viUx1H9XiOVKdGtE5+x8yMFSCpKF18glpzBSKGx2BPKJspuI98STZA5es94WH/4L2TGJORv3h4WmRUVtgaK5aREzgWlvgU3M7iWaBrsXbqUYLFYoFarUa3QotSWWGVrrUKO4e0z/Gp3P0W/pvGkFcLWf7rkEZUIZd8+8wdDkRS/EKuNG+VTpcAyMg4XkEKgpS5eCNU+cc+SruwRcPR+KCLuxl+vaEI49Orawjq0qYpqsEuXXn0OrEPm1dUjrIVQvgnICCAfLnkI/P/CpEDiaLh8oYid8ZoLoiWONvbZsssETTsd7JcGEAMj9kh0GaJWFw1WXZIB6N87OkcilSIF2pGvARVbgcUTIuUO+/6mvAdwLGVQTDZiKSyaOCpXAYX3ASldsH1XMSwWG7RaDbp1zoPKZwfWvwLYj/tdKZoApHZH8b6DOFFlQveu+TDqNcDmt/yYiUxiP/8izTXJJprELqEChzINSwrmSigROuuI9hnQKOQ4bLKg0lIGhbMYhxBfMvSoTbdBXkukl+q0z+3FhluXotfLZ2LbI6vDFufkcnQuLZNaRZP8YucIX3IOLI+urSsvXOqitUdSUq2qb4zeGBddCfji+6zsTu8He79pdZ4ZXiwEZ6n9XMXob+Pintx+sN31QxOrB84sgvvQoYREJWh/e1dkjGobXUvUKcCY93gl4xNf/wv7b458kSNYRf0+GQFwcaQ8yBTgLvspjgajg4eVYggwBBgCDAGGAEOAIdAcCLBFT3OgzOpgCDAEGAIMAYZAK0GAha9veR0V7KAsUV56DR1hHfxqosyfdnZZSOjEdbnJZAIpWiVCWSJxXsdg2boCcIQnggRa91NAwrNLeaJI+u0xOMWKtkYEBLIEqcG1pHTaqwi3pM5gvrR6BMoemgDTZwsT3o5u04qg7xafA/rIziaI4RnKbDyro5C8oxMbkjcyfvU5GhNHpZSlvKGIowJplBQdaQ18yOZCibWGDyObqESkGyLfwF4O/HhdTNV4NVmwDn9bko3d2ekSKLfiTPd5cwgURqW4zFHnksE8Rhy5U0oVhqXjwDkqRBfxKZPgbjMMjh53hi2jXfc0FJUNQyD7NOmwDH83ZDnD4tvAOavg02bAMrwhkV6j0UCpJIwDJIlFko99Sj08Kb1g7xtZNVS7aRZk1hLIrIea+CmFQKpd/ywUFet4ZVTzOV/wtuJFHIVcBfM5/xTdZ7FkFEsKE1VHShJQ1EtUVsmZMouA4S8DxzcASx+RXFwosLbzZJBCpVeWOCJ4JOdEE0eTOwF9J2DvoaN48dV3sO9ACVRKJR65fyzOGTEI2LEQOLLMX92AJ2BTpGP6zDf4fLffeBUuGD0C2PY+cEx8uG2PsRNsg16J1ISo39dueRmKo39FXT5YQS+nxKK+H8bFZq+MJLQz+u/ue7w+/HYgduJlY8fO3XBDTL7aD1igaadH1ZpyGHokYct9K4PaU/ctQvufFsVUV+PC4eYL83NNVUAF8qhMJuPXIHUXBGoNUxQgujRJ6qSRUtzm10YVNV5nxHVODKgrGD6BriRCLZ3sF7w6CKqMGBTTU3sAQ2fw5NHSxx9F2dzXInVVg/eLPhwB51EbNLnxURv1JHUtV4x5K1OSEywzQ4AhwBBgCDAEGAIMgVaMQOJ271oxKMx1hgBDgCHAEGAInM4ImEwmktnoczpj0JLanqhNy4ZtDB42qSXh0Bp9Ycp+ies1zdbXUNLmBn7j/7QIV2/6AXDVh6KNhKxP5t8s57y1asXhQvXKk4EUUnJi6VRHQC6XQ6fzh0ptacRRUnAU0mnxmT7VBxtr30lF4Ojdd8LyTfxJYY0b1XPmAF6prtWneJJEQ4AhhSSWaDwTQRxtTBoV2rDfWoOjdnfCmqSSy3BWh0zAWQX8cFXM9Ujpp5ILz4NjXb3iWcyV1xoofHso5Pr4httt7JtPoYblbD8BMR5Jv+QOyJzlUZkKpRwaaCyYcqBPaYDlrE+iqpMKCRf86gzs+RrY/KYoe+7MM0URRwVjwZ7npYw14+/XAR4nvNosWIe9Dc2WV6E8+qcoXyNl8upzYR0SHwXFSHUZp7UHvHGcD3KzgS55kaqV/n6bAcDQF/0kyGWPSy6/quvT8HEKmHT5ocsSoV4EgU1y5Y0KjNl4EzgxqokUej7/Inz5zf+w4OMvUW0y8yS7Ky85H5MfHA+UrQO2vef3uZY4Ova+KTh2vByTJtwRFXHUpzTCctbHsTYxZHn13s+h2vtl3O3/UvRp3Gx2TNahW5oRhy12bD1uiptdwdCoTbdD7nXGza7b7MLmu5uGsI8lTH0o5+jZkC6e5K8f51eQPNbwO8Z8wxLo1j1VpxZOeSlUPY1beualRP8jIqlwgYX2jihqDb2CEUj1yydAZj0YN7yaGJIpYR5VPyYNM3qCs1fFvb5IxNEDQwfCtbc47vXGRe2zz91Alytx/M15MP38E0w//xjRz9ybu0DbUQ9D9+SIeT3GLpVy85608Bk5cFf8yngTEdFkGRgCDAGGAEOAIcAQONUQYAugU61HWXsYAgwBhgBDgCEQJwRMJlMNgETLncTJ21PXjPGXyxF3KZsgcEWjsnPqoh57y2iDmkLVU2ppBK3YW3fyLdQdwHLA0cEL67A++Z4lyIMTnwNeh2jjRBzlUq+B78SX4Lw2IP1WIBL5NP020fZZxtaJAKlrkcoWHZRRKOGWksgXUhCmQ76UlJSW4lZYP8rLy5GRkdEqfGVOnn4IHL39Zlh++L+EN7zgtUFQpcegLJRwD1tOBVJIYon2Ot7EUVrnOhwOCEqjgf6vq7SjxhtZ3Utym2vJvkqZDGd3zARcZuC/l0s2E1hAah8Vt8+Gz+WKqc5ghQvfGQa5zk96SVSS2tZIfhiW+NU9JScfYD5XnBpv42din1wNS636puR6AVBIY5UqQAkyZJh6HyBT1hEevcZ8WAfNllRlU+KofwCL7QehPBFH3VlDoDrwnaT6Q2bmOJhH/zs+tkRYMTzTGVyNTUROkVky04CCbiIzS8iWPQQY8ixwdDmwfKrogn/1eAXDdjyMpT1nw65uI7pcfDP6AE4GzueDUsahf5o2sjothanv+wA8ho6Y/MxsbN66EwU9u2LZyvXIaZuFt+c8g3Ta1lg/xx+uPiJxlAM0aUBSPqAmVXIZT3yG7RhgPuD/HYDX0AHWwdIUBaViFe9L2F5OjkV940d2FYijRywObC83wRNnMvHQHY9A72iqzikVRyG/O2sw7IWPoTi3DXzuehJ4vImjlZWVIIVQSp02BihS7z0I2B3+14BC/n2fOh22s97n53Pag6NyGzZswLJly0BRaujvnJwcDBw4ED169ODz0f9qamoakEcTEZo+GM6N533DzCJwZvEXhCP1nU+lg2VaZFJocXZ63MPV9359MJRpMSosp3YHzp5X18zj8+ai9InHGoy3xhgQcTTzvJxI0MCn0Hlkl/yHv5nj+fl2lw+cQm7Z7y9HS1WaqnQdrIrzPzBENMYyMAQYAgwBhgBDgCHAEDgFEWDE0VOwU1mTGAIMAYYAQ4AhEC8ETCYTxX8bGy97zE50CGh2vA1Z9W7IbIfBeezRGYlQqqbjZXB2vSUhtsUY1W6ayW9CnyqJ1A7oAJ0SI47Gv1cDD4FsSYXwDJwe/0paksUKCoknjnjBC9ikhSGBln/QkIxOZjMYabQldXeifBFIEi2NOJqo9gp2q6qq4HK54qpOLCikMnXURPcesx8NAof/cQ1sv8c3ZGgwPwrfHgK5nt0xE9NHYgliYmzFmidexFGr1QpSGqXvlGCkUfIz1rrIBqmKerxeaOUyKGQcqmq84ODjV0X09zkdswCPA/j+4pig8WoyYR3+jmgbxW3TEyIY2PfdYZBpEkQclUDUFAuEbtUkyE27xWZvmE+kP0HJXzIFzKO+iq7e2lJ0yY+IRlg9Ayj5Pagt4bMr+OBuMwz2PtLClwf1n5PDPPpfovzXr3gQMst+XnHUNvwdGJbdw5MD+UREM5cFqKkOb0uhBdQpAFc7tnw+eBV6WM+cyZfjcahN9JkWE85ZjPOar+6D/PgucCcOAkotONNRMcXE5Uk2Av0KxOWVkitnBDDoKeDwEmBl6GfMtZ0eh0OdgRpFCpJse1FpLABHiqqcDD6hf8LUyweECBAepXmNf0irU8GufZN++N+p63LePP0z4I3BGcEVwLUbn4fi+OrQngSEqZ/y7By4PW5cdckF+OSf36GsvAKzpk/C2cMH1oerD0ccNR8C2o8B0noB6tSGz5yEjfkgcHwdcGQ54LYnnDwa70vYNcpk/FkwX8poCpu3rUEDClkv4zjYXG78VVIRN9tkqO/+V5FVFabvxdYmV8J8TlP11oPDBqKmuBjxJo4Kz1kNSKOhfNWkwzVmIT+HrV+/Hl9++SU2b97Mk0PpUqIQnp4uuAwePBjjxo1D586dG5BH400wDger8J2im38B5Ic3iu0B0flcg26B4+8visqfCPJo50m9kVQYQdAzknc9bgR63lqXq3TyYyh7fU7IUmKIoz6ZErLLfmzChfD9ezS/oOSuXMR4EpH6hb3PEGAIMAQYAgwBhsApjwBbEJ3yXcwayBBgCDAEGAIMgdgRMJlMOwEkQM4hdt9ONwvx39T0wZPUFbaBL51UKPlNfeEAhONAocu8+va8byeT0BotKKcrQStavKSWa/A54ICSAR8iOTlyaCqp9bSY/BUfSHMlgnooV/kxfD6/igdUHQHjKGn2We5WiQCpjZLqKB2gEeGHJYYAQ+DURKD0iktgX/ZXwhvX9/3hkKnqyUYJr7AVV3AqEUd7qdy8Uhcl+l6hkN87TU64vD70TtHU9VJT0qiPJzkZVXKYXbQGEbclTYSagen+y1jBktFo9KtBfndBVCPEJ/fbtpzzmaTye7LTJeUXm7nv+8MgUyWIOEoX2saIU/iM5K9u1aOQ2Y6Ac8e2nojkj271Y5BX7wriDgfzmNjUMuuIoxtfB/Z+H7TJrvYXwtH9DhiWjAXnrOTzRPK5sSHDH9eDI3JzQJKi9KlbO5UPfe4cMB368iWAvm0AAdQLOE8A+/4LHF8fvNv07YCuVwPG9vXliHztqYHD2IsnXNGlRyERaZQu3FA452iT7sNrId+zONri4sppNMDgInF5peTKHQWc+QRQ8huw+vmQJbe1H4fS9HOkWE5o3ky1HJ2NwVXAw+4h5V0I5F+Mr779EZ9+9T3O7N8H115+IV589R1s2Lwd/7jyYjx83+3+cPVb3wPOnAybPB1NQtUf/AlI7cWPs6pqE3bu3of9B0vh9nigUavQt3cPdMprDxmxXknNdfeXvPqo1M+TFBDjTRy1anKxrIefbB2vpFcqcGZOKkhB+5d98VOeFPwjFVydI0bCNieDefTX8WpyRDt1F/QOfQRjZZj1rFwNdL8eni7XYdWqVXj99dexf/9+fl0ydOhQniBK89iWLVuwZMkSnkjau3dvPPzww+jUqRPocmHyxqehsUZ5+SFiS4JkWLoacHsAuQo+uYIn1PuUWkClg09lgE9tgKI4+rlTCnGUvEsEebRwwTDItTGuY0a+BiR3BhQakOpoyaSHG4DZ75OR8NZ44LG54bG6ocn1R3sKlxzaPCjc1fAo07yaC97hHfR9c66Pu/wXcQvSSBWw9xkCDAGGAEOAIcAQYAi0cgTYoqiVdyBznyHAEGAIMAQYAs2JgMlkotODGHeAmtPjU68uwx83xnxAF4gKETQtZ0kLt9UgjJNMCfOopuoDUpE3LLkdHB16RUqcHF51OryGjrAXPREp90l7n5SX6ACOlA5stjiG5DtpLWpZFRsXXd5AgLNGkwPn8PqQVi3L2xi9aawQKsaciLDzXPV38Ln9B+CQpwApsYV4FeMWy3NyEWDz0snFn9XOEGguBEouPA+OdWsTXl3RxyPAydi2ohigE0mMEVN/YJ5YVUC7cnbodLo6Zf1g9a8ob7j25TgOg4KQP5eX2yLSR0Op6An18sRRYqR+c65UKOrzy9Uwiwx7nijCqOBM0QfDwSkTQ8iOJsx6KFCNv10DeF3RY86XjEz+DEd4i/VzReOYiETY/iGw49Og6v70zGkd/Cq0m1+B4thS3utY640WNN2JNZAntUN5xQlUVFbxZvR6LXJzsgHTPmDjG7yKY5PU9Vog96xG5fRo230IryxKn0+6UHTkyBH+2bV79+78/0mhL1rlUcNz3cE5TNE2VVw5hRwYfqa4vFJydTgPOGMScPBnYO2soCVXd30KVfqWda86SSlHr+TgxFFqhOHPm8CROm1g4sPU3w+aGx6dNgs7du3FQ/fehrOGDcT7C/+Fdz76J7p2ysNbc6YjWe0F1r0M9B4Pm6IRcXTM2X4CsyoJi5etxoKPvsTuvQfqwo3TOEpJTsLQgf1wxy3XoH1OW2DvN8DBXxKqOmr89QrRUTvEDBHqc+r7eKehuekgAulRqwM7ys1web1xq2LU5rGQNyKuR2O8uee9OtXRTXcBvhB4kDpwt+uw/0glpr4wH7t27eIJoRMnTsQZZ5zBz22UaC776aefMH/+fJ4setFFF2Hy5Mn8Zcry8nJ0WHs7QCRUYwcgKR9Q0boC/vmUVHKri4PPrdEAKfK7j7IZn84D3E5JtYQijlI7MzIygtranZ0ecS0myQkA/RaOlFqkYf7UHnzfImc4vA4HNqYnNXg/776eSB2cGVMd3BVMZTQmAFlhhgBDgCHAEGAIMAROOQTYDu8p16WsQQwBhgBDgCHAEEgsAtXV1Z9xHPePxNbCrAdDQL9iAmSWg3EHx6MwwpHSD/qKxfy5qztzIOx9J4esx/DbteC8fqUhPslVMJ/zz5j9iklNlUK4cSr4dNnwGDvDUfBAzP7EYkBQsCG1FtqoZil+CGg3zYKibHkTgwfPeB+pqanxq6glWKr4hE4sJHvCcXL40m4WV67ygwYkXF76N/0WcWVZrlaFgECQIOUVCi/MEkOAIXBqInBo9Flwbt2S8MbFfCiccA9bSAUcYB4dH5XHeLQoVuJoJCLntmonryiqlHFIVpICniqs2/ssNcg3qLCq3AaVnINeLkOF01MnSBqpPj9xFMC35wOCmroEoEhxVIraaMKJox8OB6dIDHGUYHGnF8HeLzbik2HpOHCO2EMqe7XZsA57M2RvRbowGY7IpC7+HDL7EfhkGsicZeDs5XCfs4BXXifFXHoJF2pQ/A3MWWMijhp6VvVqMmEd/k7EvInIoDdvgUyXjtnzPsCff62Cs6YG7dq2waQH7kD3zh2AzfOByu0Nq1YnA0UPwsYZ8dxLb2LVuk1QKOQo6DsQU6dOhfD5Wbp0Ka/WR5jMnDkTbdq0iYk4qn9pAGTVpYmAod4mkcLOGhT/OkiBs99DwP4fgPWzG9qvDSO/qtszqNZ1jnPdgQHppZtWyzn0Sw2tzixYbLDnwoepvx/7S8vx4BPP80S7t2ZPR1ZmOq82+vCTL8Jqs+OV5x7HsEH9ge0fAbmjmxJH/3YR4PVg3dpVmD7zDZQdr8T5o4fjjKICqJQq7Dt4CD//9heOl1dixJABeHbKBMitJcCG1wCvg38WTQQxMab9pRBdsDf7ChRnXym9gxqV6HnoPRgdB6FzHoGy+3VAN/8Wq6XGjeWlsc+vZKt76UJ0OP6/mHz1qVJgGSkx+klMNfoLE9GRCMcdtz8GeU2QC+acHOhzF5BegBmvvodv/ruIv9QyY8YMXm2USKFEhKdEF7ppbH/44Yc8eTQlJQXTp0/HkCFD+O8C9c53IUvpBCTlATJlQ++JtGo+BJStBUr/jMOFCb95KeNdynxqfu5IE/TrFFwzmxIty6dNQdU7b8WhxxqaKHh1EJQpytjWM6PfB5I6BCWOUm39Ph4BxHCBzZFc4NOOfj1xC664o8oMMgQYAgwBhgBDgCHAEEgsAow4mlh8mXWGAEOAIcAQYAicsgiYzeaNPp+v8JRtYAtsmOGPm8C5G6lEJMDPxpuYht8pvF4gyaj2xESomzb6z439QDwRG/uQKWAe9VUCUApvksJj0eY0bUQ7ndJUAprd2VZWoX75/ZDRQVOj5JHrcbjfG/yBgUoVnqTQ0pvsM/0CztW0jaL8po9n2m2isjbIZFsDzn0cPvcJIO166eVZiRaPACO0t/guYg4yBJogUFFRwR9+U8oMcuAbDLIDwwbBVbwn4WhSmMi4SxQl3OtIFTRa40bKLvJ9KQQBkSajzpZo4mjUjjUquN/iv6SWZwi/pqsjjn5/ER/2OJokJQJDwomjH40AJ0/sdn2s41G7eRYUx5pe4pKKvSetELb+00MWU+9YAFXJDyHfD9cOzZY5UB4NCPfbdigw+Jk6W4LSJv3Dd2InLIqciO5r10+HonIjpISZb2yUnquJ4GwZJf3SpfHI/wFZ/THpqZd44iiRoijM/L3jbsAt/7gcOLQI2NMonHSbgUDPW7F6/WY8Pv1lVJvMvEsdO3TEex992oA4OmXKFOTn52PWrFn89w1dfiwrK6trAj1j0VpSTNLPGwPZka1issaW5+zBsZUPVrrTpTyZEod+hXs/KWJ2hLPLTQ1yHrDW4Ihd+uW++Dtbb5HYTwMzdBGrMP5+Xf1cGRCm/pN/foeiPj3wzBMT+DFqtdfggceexcYtO+rD1R9bDejaNiWO/v1qeOxVePaFl3iC6HmjhmHShHHQaeuJrL/8/hdmvPIWdFoN5r38FPJzs/zEXFJ0jNN+UrDGx3uP6WjqEGzueF9EnINlOGfzHXAqU+GSG5Bi3dkwCxFHC8aixGzH9vL4qfWO2jQWciLnRplOFnGU9tBMJlNo4qguG+j/MI5XO3H7gzNw7NgxXkmU5jGa32kfTlg/k7K0Wq3m8zz66KOorq7GjTfeiKuvvprPQ/Oo3FyM3cUHsGX7LpQcPsqjpdVoMHzIGejaqSPkMpl/jt37bWgFVJEYh/ruslgsIS93dnot8ta7Ny0P1oeCfzcTeZTmb8I18LJ16WUXw74i9u/zYE3P+Uc+0ke0gSIpyr25gdOAdiNhW7cWO0cMaVBF73mDoUyO0m6tJae+EzTnL0jsgkvkmGDZGAIMAYYAQ4AhwBBgCLQEBNjCqCX0AvOBIcAQYAgwBBgCrRgBE+3mAbVSL624ISfJdcPiW0BqK3Qg4eh5TwMv+AOv4yvq1DwbhIhPoL/utCLY+/uVaHSrH4e8utGmdpC6Yz2A5Ota8wTkVY1UUmJsZzz8isYF4RCbVP1I3Y+l+CFg+P0f4MKEW3Pq8nC4m//AgFSFqC/4MJStKVV+BviiIz/wzRQRqr41wRGrr4Y/aomwCj04R7kkhY9Y625J5RmhvSX1xunrCy0bSY07PT399AVBYsuJPCoFr/1nFsF96JDEWqRnL2oGgpt0r1pmiZO1Hg2GRmshjortyTri6H8uAdw2scXq8kntm4QTRz8eAS4GBS2xAEhtd6Bden7lXKZGivVia67P58o9D44ed4ctGG2oet3qyZBX76i3PXoBH4I4kDBKb9JzGhFpBIKR9FZIL0Ft8qnT4EnuCkXZSlHrUuNv1wA9b6kjjm7ZtgsqlRJmixVdO+fhtRemQO2uADa8CtT4yaE8s7/XbUCbAbxK6dIVa1FT48KJqmpkt2mD9z7+vI44unXrVuzYsYPH49JLL+VJVgJxlC5DkmKfEOaYMKRXMMwoL720v77gJ47WWIETJUBl/KOmIFGKo12uBPrczRNzbbbgc8qKculzjfSRIr1EJIVmsqhd/xwUFWv5qDEovA+e2jD1u/bsx/jbrsXfLxgFWI8C+my89tbH+OSf36J7l06Y/8pTSFa5AK+bV7Ade98UHDtejkkT7sAFf7+aH3dr16ziiXcFPbpiQL/efhVoUoYEsHf/IV7VlBRMZzz5IAadUQhsesOvkptAZe54E0dNuk5Y2e3ZBp3Tv/hFrOv8OP+/0RtvgUeuhtJtgw8yuBR61ChT4JZrkWIJs6/W/Qb+83rQZMPOCuEzLH0MNC4xZuNN4EKFehdh3qtvD+uQ19210lcAACAASURBVEXkjH8WIjuGVBylMPXd/4FFfy7nSfEypQ5PPvkkLrzwQp402ngPjuY02hMqLi7mlZWzsrL4vSJKNNd99tln+P7rz3lVXG8tXjTHZaanYdCAvrjvjhuRnmIAtn8MlK2JqrE+uQYHCt/g58/GSfhuCvYe5e30amHEy1p7J2wS7RfN00lJSSjt1weeinLR5aRm7HhXd6QNbyO1GKBJAy74AuBk2DX6LFgbkVsL3xkKuU4h3a5QggO4y1mo+ugBZCUZAgwBhgBDgCHAEDgVEWDE0VOxV1mbGAIMAYYAQ4AhcBIQMJlMTXe/ToIfra1K46LLgxy6+ZdoPoUOnNua0Cb5+I18Hx/mXdZYiYCTib5NH8vhY2ADm2zsxyD8FC+foukA4RDbbI7fpn80fpyKZcQc/njU6TjUayZ/4Eeb4pSEzfFWoUZaEUM4OHkykHLFqdj1ktukX3YvZLbDTcqdzLlBciOCFJBvnAPd8cVw5YyGo5d4xRuBOEqHY0TcY4khcLIQOHHiRAO1m5Plx6la7/6iAriP+tWSEpn6vjcMMnUru5gRCZAY1p3hTLek751Tljj6f1cANdJV2tyZA2HvOznSyKh7f3d2ekKFdptNyZfGOqeEO6UX7P2fFt1+IWM8LjSK+VwYlt4BzlkelKQarrx+6Z2QOY7XtyuAOErrICJC0s9EJd2qSeCcJ2AdsaCuCv2KiZBZDkS9Lg1UHCXiaG67bBw9Vo6qahNen/kkinr3ALa9B5St89ehzQT6PYhqpxzjH5zGEz1TU5KxZfsetMnpgPfffx+0NiSiEinuBSZ6hiJCLeFEBCxSG22cKA+9JzxvUV4iZpEt2YmD4OxVABGkrBXAzt+B7T8DRwPIvLGCTxcDR5wZq5Wm5btdBxSMC0scXVvpgKtWDTw+DsThy4fjMDhdQqj6gDD19z36DJRKBWZMfRC9unepa9Ly1evxyJMz+b9nPTMJwwb2Bzx22FxoSBy94ELARZFx/FuCTmcN1GoVbHY7DpYcwcFDh7F52y5898MiyOUyXtV0xOABwOZ5QEW9Mq2YOUEq3rR34NUYIHPa6va2PIYMyC3RkeU8MhX/HSDzufjWejk1r+hp0eTCrdCHJ4eGcz57EDBkBpweL9YfPQFzTXwuH4/ZcDM4+EO2S02JJo0SMVTYqxGI6YE+hiWO8qT4MzHjlTfxzX9/gTElE++88w46derEz12CInPgXhARRYW/aT6k32m+WrhwIT8fyrxOXHfFhejft4CfF7fu2I1Pv/oPLBYbrr7sAjx0723+kPVb368b61Iw9crUONh3XoMLDIH+JScnN5mL675zn2wbtiqPLh2Hxv/Jt1u4NE1tozbT37QHJvy/srKSz0epurCnf55OYCpcMBRyrUSSZ8+bgR43815V/d9/sO+aK5t42HPmAGjaRVZZDtY0W/owh/6sZyJPmAnEhZlmCDAEGAIMAYYAQ4Ah0NIQYMTRltYjzB+GAEOAIcAQYAi0YgRMJtO3AC5txU1oVtfVuz+C6gBB1hISXbnm4FMa4NNkQGbaK9opn0wNy6gvROcPl9FPCvTBnT0S9t4P8Vl1a5/0q556iegUefnqVRhw9Iz5/MaosBlMP5uLMEiHZqRiQIkRR+MyLBoYCUoc5WQwj64PzWhcdBWvcOJqMwLWXhNgtVr5AwRKdCghbNDH37v4WPRVvA9OxFgPVhun6weftig+jrRyK6FIxok4lGwuqPTL7oHMdsRfncSwjgKhndSThMOi5vKb1cMQYAg0HwL7enWDp7Ii4RX2eXMIFEa/WlNCUxz4NAn1T4Txk/W9Q6QLWpMSOUxIpyxx9H/XAI5KEb1Rn8WnTOZJUFLChhdnp9dSoyRVJTpzv4UjReeNS0aRSn/aTS/y6piUaDzzCpj8s1n45FMlwTLyo0jZ4v5+kzVgxwuAXrf7VcyAsKTAWJ2pUzslLk7kR1dQKGgPEXgLHw1bNSnmqWz7+VD1RBwdeEYhKk9UY+Xajbjxmktw/503AUdXAdsJbx8f4hfdruPD2s967V0U9OyKtNRk/OfHP+qIo8LasLS0lH9eIrJU165d+WclIlbR8zT97+DBg9izZw9/8YjITV26dOHD2VOi//GhnuVyHldS9Du0YwO8lkpkpqeiW34HGA16wFwG/DobKP4rVoj95dVqYEi/+NgKtNLjRqDnrSHHyMpyUpJsmSmS4ihPxHbUEiZrw9T/67uf8MaChTDodbjsojHokOsnqLncbhw4dBj//fF3lJVX1Ierl6lgs1Y3JI6eNwZwVgEKLY/bslXrsWzleuw9cAgyTga1WsnvxaxYvSEscZQ+L15tW1iHzo8OYOsqwFMFeEyAl1RhPdAVr4TMUc1/JLxqPbwqPRwdi6DbtRRyq7TvjOicklBq0NNAzvC4kkdHbr0fald07Uz02qW8vLyORBmMOGpYdBW8yiTIa040BbHP3fCl98ZDU17AkuVr0LF9O7z70Re8irIwJ9G+XLhE89aRI0fwxBNP4NChQ7jzzjtx7fn9agnG/v3RL7/5H16a+y56duuMeS8/BaPcBqx9GXBJvyBOiqOWcz6XMCBqp7pFs6D6fU7YcubnavcHJFgnZdYDHdqK+ZqSYDV41l6vnAl1G3E8zc3jl8M4pCfyvvMru7rLj+PAneNg+ul/DYyT6qijxAp9t2Rp/pEy9uW/ivh2lmaW5WYIMAQYAgwBhgBDgCHQ2hFgC6TW3oPMf4YAQ4AhwBBgCLRABEwm024A9VIFLdDHluAST4g8Ua+w0BJ8isoHieSlcHXol98P65C5Yd3gwyOGUBTyKAw42HtOnXJKYKgnUkoJppYSVZvDFOIP9VQq3geLhZQ3WIonAo0Pgl3tzoWj5z0Rq6D+oMMJOtRMS/MfGrfYFIPiKCOO+nvVsHQcOEdw4lSiD8ESOa50qx6F3LTHX0UjwnSkegVyABEDIoVkJdI7KXGRSklKSkok0+x9hgBDoAUhsLdrPrxm6cqLUptQ8NogqNLVUoudfvnjuE4OBI+U/mieFuZz+kkvQTmQyDv0N61LhURksK018phCjEciJjV3B9eFqv/pesBWFrF6T1IX/nu0psPfoSz9FZApYTlLPLEx0aHqm504ShRDuRaQyeE1doKt//Q6DEORQ91pRVBUboiINWWQqo4uymiETCHVUBU6oGAs0Kn+nisRZ4TLZfGom2xo100XjU9gnZGeaYRQy5Mfvh9btm7FpRefB0NGHt59ay6yszLw1pzpSFbVAOvnAC4rr5qJ9AI8+9J8bNi8nScF2mxOfPTVD8jOzuYV9oTPz9q1a3nyFKn1Pf/883XPSkSm+vDDD7F06VKYTCZ+fqG5JS8vD3/7299w3XXXQaPR8M+9W7Zswccff4w1a9bAbrdD5rbzBNTunfJw5YWjcdGo4eBI5fH/pgMlG2OHW68DziyMzg4xP2UcIFPBpyAyYQp/edaryYS83wP88yLNsdSOYKm1hqoXLulCrubD1HuTOuHRabOwYvVGfv+CQlfT84VPpgRHodZ9PlhtNlSbzDxxbv4rT8OY0R62qmMYe+9j9aHq/3YR4PXgcMk+fPLFd1i/eRsUcjmy22Sif99e6JzXAZVV1Zi34FPYHQ48/fj9QRVHBawbPKtVfgiougKGYYD5d8BrAjwWwFfjfxwCR/FzJI0DbfEqKEwildlFEsAlORAqM6kEj3kPUOiwvcKEKocLlhiVR/sXv4h08+ao3Ev0M3N1dTUfVl4goQc6qd75LpSlP4MLdUGh7wPwpnQDqeWuWrcJXTp1xPtvPA+dpxL29MH8eKa9uI0bg8819BkfOnQoP59t2rQJZWVlKExJRpu8NMjVPv5zQGn1us2YOHkG2mZn8crOOWlaYO0sIMQ+Qzigg+FJ+1P0vE2E/JDD4tPbodjekDTZOK83tSOsD6+Q3M+JXtOQQ10m94GxgPbfIn9O19+0mM/W58BhnPjn50i78WbIa7E5eN89qPjg3SZt7Dq1LxR6BTS5elHt565gIepFAcUyMQQYAgwBhgBDgCFw2iHAiKOnXZezBjMEGAIMAYYAQ6D5EDCbzXafz6dpvhpbT03G367mD+m4KG6qt7RWutqeDUfBhGZzS7/sPshspUHrC7W5TZvGdLhOh1106EYE0kSpTtLhGW3+0mE9EbRYii8CdOBFKrfudqPg6H6nJOM0DugAkDbmm0uBVpKDgZnLP2iiUlR/bhVafs0n04NLvSbqak+VgqcqcZT6R7VqCt9NNQNnSOougRwQSQmZDrAEpalgB3mSKmWZGQIMgWZHoDg/F74QZJd4OtPrpQFQt40uRGQ8/WgNtqSQL4TQrYL61okTJ/g1pXAZSiCH0t9C2FGasxuva4n0JJQRVLfo7130aBb57D4krCeLOEq4UKJ1dh1ZFKj//eebAevhkH57dW15xW7qC/3yB2Ad8npUQyfRJIuTQRyVDATHNQlt6yMiGpG4PH6Ff/8fgHn0N5LNCwX4Nb9CzxPYzGP+DXXxZ/ylIM5ZAXv/p0PaDaU4X1cgswgYNhPg5DxpKe7E0U0zoSiTTuAhDH3aNrAOfi1o2wTi6OOPP86TNG+99Vb06tUL06ZNw+FDezF7xmQMG9Qf2LHQr75bMBZlVQ6Me+BJJBn1uPPWa7H9kAUfffRRE+LoqlWrMGHCBOTn52Pu3Lk8kYvWi1OnTsW2bdvQu3dv9OvXD3q9nlceXbRoEaqqqnDzzTfjnnvuASmWPvbYY/z/KF9BQQEU1SXYsnMPlq3ZiBqXC/ffdh2uvuhcYM8S4PupPNEwpkRqgsMH+E0ID0mcAj6lDj5VMryqNPi0WaIuGAb6QfsEkYijqyts8MQwjzbwOSYQAgr7gMGZ4b+TNZtnw9HnIX5PhObS/fv349577+UVGmksBZLXOKdf5dHlduHXP5ZBp9XipWcmYdDIC/zE0bsn+omjE+/CBX+/Gk5TGV58eQ6vcNu1cx6uv+piDB5QxIesp1R2vAL3PDIdVdUmPPXYffXEUXMJIPfnoWTvUAiPRg2fTC5OsjcK/AybfgDniU8o+CiqD11k0FNAzoi69/84cBwurzemKroe+QJ5x/4TlQ0pa5eoKghRyLD4VnA11eFNFt4Lb2pPTJz8PJatWof8jrn4YN6L0CtccCb34ffjSP2Y5ktSTG6chg0bhpkzZ/J7g8IFHOv6dfzvtiQXduzai4Mlh7F9VzEW/bkcuTnZeOOlacjNNAJrZwL2WuVeCQ1vjKdAnCUT4Z656/Y1/gj/veK+ZiK82mw4u94i2qvd2el1iqPx5kh3m94P2nY6yDT0WY6cNty6FD53w/GuyGqDnivXgH6u19fPE42tFS4YCrk2vMIslWGk0cj9wHIwBBgCDAGGAEOAIXD6IsCIo6dv37OWMwQYAgwBhgBDoNkQMJlMsW6rN5uvzVERHVbKrIeao6pmqaO5N5QNf94EztVUyTOSH3SATiGa6YCQEh0I0eGIoMwUL7DEHDbFqy5mRzoCAikuPT1deuHmLFH9f4C7EpDpAEUyIE8BdLWHo+SHbR18HhNknuPweUl1JYBMmn5bc3raouvSLbkTcqefbBKYToYC1skEiuY5OuynFIk4ejL9ZHUzBE4FBASC28kiXu/tmAOvM4C8lSBQezx/BrQdxKn7JMiFVmP26JCFvHqdQAAlooIwJwc2gkiilC8wESGUCJ/CepX+pjUskSejWcO21lD1oT5XdSTSX28DzKGfr0gl097/qZjHDCOOBkDIcXCnFtaRONU7FkB16AdA5ldq49cco7+OCvNQaqeBxkI9+2k3vgB59S5wNVXB6+5+A9DrVp6UJkaFXWoDNFtfh/LI7xKLNaXseJK6wjZwVp2dxsTRcePGYciQIXj95Rn47c8luOLv5+HxiXcCxzcCzkog9xz88MufmPv2JxgxdACuuexCLFpdHJI4+sADD/CKowJx9LvvvsPbb7+Ndu3aYcqUKejQoQPvCyn0ff/99/x7pDh6ww03YMGCBfj2228xaNAgPPTQQ0hNTYX88CbY7A58+s0P+M+vi3H7tZfi0vPOBndsB3Ycq4BDk4oaXTpc2jS41UnwKHXwKtTwkYakz08e0lfuhjW9O5T2SqQe3YiCDW/Dm9EFjstnS8RXfHYxz/LFlhocd7QM4iGpbebqVGivU4puJJHq6PX111/j9ddfR2FhId/HpEQrJLnlIOBzofJENcbe/wQOlR7BzdddhgcefAw2SzXG3nGXnzj60P244O9XYsmiHzBj1hx4vT688tzj6NOrm59cZy8DjHkwO3247d7JDYmjR5YCKd0AZf1awq3Vosa8CR6nSEVQ0a2uz2jc8N/acOQRCsebSSfG17yLgH4Pwlzjhmn5C9A7j0DrKofSVQ2ZzwOPTIMahQEa1wn82vfjoBb77n8VekcJNDWVOJY6CDkVi8XUDE9qL36fzZPcA46ed4sqk4hMxl8vi0wa7j0evoxCPDJ1Jk9Wbtsmi1cczUxSwpFUwI9vUkz+4IMPcOzYsTo3jx49yv+/T58+eOutt+qIo0eWLMYvfy3D6i1bcLS8HGltUmAw6mA0GPDjosU8cXTurKlxJY6Kxa7uMoTFCmg1wJLVDYv2LwBIgVkejqDJwUcKy6pkWIe/zZcvnzYFVe+8BU6rhW74SLT95DMc6Ncb7iNHYrlfhJ4vDoAiVcWrgIpNWyeuRE15w2cXXVE/dP9rZZ2JUMTR/Pt6IvmMdLgtLihTQ0dCYKRRsb3B8jEEGAIMAYYAQ4AhcLoiwIijp2vPs3YzBBgCDAGGAEOgmRGorq7+leO40c1cbYusLqIKSov0OrRTkQib8W5OqPCDUvygQ3kKt0cH+MLBiVarjYsKqcFg4O0kQsEm3liejvYEUsbJIvScjpifzDZrdi6AkkgMjdLpQhw1LBnHh91EmzMgL/ATihlx9GSOSFb3qY5AS/iOKc5tA18j8mEicO82vQj6zkmJMH3K2Swu9B/SC8qgtP4Uo3xPxNB4X3RpbcRRuvAjKKcSho3Xb3XE0UV3AKZ9IcdOTYeL4ew2NuaxlXDi6CcjmyjOx+x0ggzUdLysibKZcdEVMI/+d0w1Gn+9QlRI23DPfsbFNwMyJfiQ3IGvzlcAOcN5/xIVHYIn0JY0XXvGAoonrRCeIS/ypHFBcZSIo+eddx5+/7/PMfuN95CakoS35zyDrBQN4LLw678nnp2NvfsP4d5xN6Bv7574549rRBNHiRj61Vdf8aTC6dOnNyC7E3a//fYbRo8cDIVahyenTMZfS//CxeefjYl33wK5XIYqdUfIOR9qHHZsXLcOAwcO4Ml65UcOYLeyrWQ4klVy9EwKTQqSbDBEASL109xLKpwUsSRU2mupQVkLIY9KVYImtVFKNJY2bNiA66+/nlewDVS3Vh75A5xcCRja4dmX5uO7H35Fn17dMXfuPMjkMowdOxbHyo5j0sMTcMHFl2PhBwsw7+330SmvPd6c/TSStHKgYiugTQeM+Sg5chT3PDwdVpvNH6p+yCDAbebDspcc9pNE6XuxbX5XuGsOw1n5l6h5IJp+N67/XmSxk8EcBTB6AZCUD2x+C9jzr6C+2tTZULtOQO51wiNToUaRjBpFErwyFVIt24OUCR2xRJDslbKfJhLAqLKJ2i/teg2Qezbmv/cZ3l/4L2jUaj6UfP/CnnDq8vnPML2I6C4kWqMTyf2bb77hiaM0x1EUmj8+XYh//fADDpcdR3pKCrp07IDho85Eu9w2vOLocy+9ibbZmXjtxSlRE0djidJkXHR5vVK8xQas2eRvUo/OQGoyUKvqKxZsnzIJlrM+Cpud1joylQre2kv3YmwXzB4ITiWDMiW0MmgwO3tmboZ5s1/hOFhqP3c+Mm4fB9fhw9jSNS9onj5vDYHP5YPcoIBtrxmG7sl8PvOYb5bpf/vHUPll/8d4EGI6keVhCDAEGAIMAYYAQ+C0RoAtmE7r7meNZwgwBBgCDAGGQPMjYDabD/l8vtzmr7nl1KjZNpdXQZHZjwJeUqrwAZwSnqROoE08efXOVhXCvrk3mImQaVw5ESrnkQadGo0fFLqcDoVoQ5kOpSmUJ6mMkKJLtEk4wKaQ6I1Vo6K1ycrFDwE6ACTiHCOOxg/Tlm7J8Nt14LwBChY+wHxu9KFTW3p7A/2rU2jO7AcMf4mf52jeY4khwBBIHAKkjHgyv2OKczLhizG0qRh0uk0tgr47I45GxCrEd46ghE/zMpF1hJegMEqKfUKI+Yh1SMjQ2oijgU2jS19JSQ3HnHBhC7/fDVTtDomEO70I9n6xKY5WvDADJ15LnNIhOd+vFRFHPam9YTvjWdGjL1A1VyBRU+HGvyu3vdWU8MmTPzX+kNa1P33pfUQRsIM5SM9/gj/0bCCEKhbdmDAZ1cULodoXndJq2PoLxgFZZ2DS03Oweec+EHH0kksuQfneVZjw+HPYd6AE0yc/gAvPPQvw+XCg5AjGPzgV+R3a48WnH4ZBb8C7//ojLHG0c8d2mPvaS8hsk4vvvlqI1996n5+Hxt10Nc49ZyhSkhvN+eoUXhnwzTffxMJ/fouctlm485ZrMWRgPyC9B7xcvQKe2+vDUasDRy0OeHzSA9LoFDIUEik2wUkscXRdpR01XuntiLf7pDg6JEO8+rcQpp7Cd48fP54nzj3zzDPo27cvnE5nHdFOs/U1KGVeoNt1+OX3v3gScnKSES88/wIK+vTB2Ntv45UcBcXR/37zT8ya/QYfmv6xCXdg9FlD+M8n7bMcOHSYV4X85J/f8c2nUPVnDR8KhyIFpcfKMXnyVNAlgQ4d8zDv9eehQiUcFYvEqYJGCah+x5+Q2SOEQ4/SdszF2o0EBk7zm1n1DFAqTjE0mnqj2UOLph4xZYy/XA5PUmfIXCfAOSrDF8kaAPS6HcvXrMeDT7zAz+EPjL8ZN15zCXzmQ3BkDOWJ9sIlHRr3tO56+eWX8e9//7uOOFpaWornHn0EJUePYeSAM3DleeehY04OP4fq8o3YsmM37n7oKWRlptcTR9e9DHAKgIjVlHweoMYEOEOPp2hx1m6aCUVZoxD1ROZ0OIEkoxhYg+YR64+YyzK93xgMn8sLVWaE+TkEd3n7Y2vgKLWFbIsyJwe9d+/niaN7Lr4Ajp07+LzavkVo+8RUVH7xKaq+qb+wUvTxCHAyP+2BqYxGPURYQYYAQ4AhwBBgCDAETkMEGHH0NOx01mSGAEOAIcAQYAi0BARMJpMLgPjYNS3B6WbwQf/X3X5CaStKYjcd49GkUKRRsh2rH3SASOEK6SdtMJMSBx1GS00CcZTIWYEKSVLtsPyJQ4BIPUQQDhYmNnG1MssnC4Fg4U5jnS9OVluoXsOfN9dfLpAp4VPo4VOnwqtOh1eTBWePO+rcq1PtancWMHAqI46ezI5jdZ82CFRUVMRdJVIKeGIOeaXYa5xXlZtLTC/k3d8L+i7hiKMBhJpQJCH78eCuaDP9/+do27J261KTFhC61AfUkQpq66E6QtkT3eBwilyijTTJ2JK+c1ozcTRYD9QRR/+8H6gMprJWXyrWfih/eiqq3pof/UAQUTKQ8CAiu7QsMkU92YXUOOlv/qfwCva3yp+PJ27Wkzb95E2/mqev/ZgGfohR05XmeOy56ZksnF/xvvDXQCEudvf9FnjiaH9MeuolbNm2C3fcci0uu+xycG4znn5xLv770+8Yc/ZQvDDtYb6tX337I958/zNcfvG5uP/OmwCZCm9//lNI4uiE+8bzapFvvDIDGTmdYSrbi6dfeBWr1m6CUqlARnoqunXOR8/undG7Z1d07ZwHfXImoNDiYPE2TJk+iyevEnEwOysTeT37oXuPnuhZUIDOXbrwBNRyew0Ommxwefyh6KUklYxD/zStlCJR5RVLHF1ZYQPRYrUKGcwu6e2JyrmghTgMzhCPS2CY+lmzZqGgoABz587ln42JRC3sX6j3fgHV0T+BfhNRVu3C+Aen4eixctx888245dZbMH78XThyuASPTLgLF/z9Kpw4uh+PT30GazdsQX7HXPTs3Q9qrQ5WuxN79+5DWno6ivfshtvlwl13j8fFF/0NbpkGpSUluOfOO3DiRCUKCnrjzXkvQ8OVJ5w4atj4Azj+EncLTUUTgfyL/c6tnw3sj13F2JWRB0f+aCD5YuiX3Qvr0HktqvHG364FvLRNLIKQTWvCfg+jyinHHROexP6DpejftwAvP/sYH17eoWlfN5ZpPqRxT5dPHnroIWzatKmOOPrhm2/i888+Q167dnjhwYlI1ulg27QRXlM19EOGoURWjXEPTKknjmYlAyd2Aild/d+BlHxe//pz56eAaX9ITFec+QUKktVYVWFHtkaBDvpa4mmYXggVPSXWjnO3GQZ7n0cimgn3TFH4zlC4qmugaauLaCdUhs3jl8NtpT4PnQTiqJDD8tdS2DesR+a999cVKn/nLZRMehg+lwuFC4ZBppZBdtVvjPsQdc+wggwBhgBDgCHAEGAInI4IsMXT6djrrM0MAYYAQ4AhwBBoQQiYTCYRu4ItyOEEuhL0NnkC64uHaZ9CC8vZn8XDVEQbpBKZtW4CFK7gYYxiPQwWHKDDEqqLFDeETWYigwqqNOEcpTwCGVFqOGibzQY6tKRN7bJu+UgZfzcypj8XEReWQToCRBwlBYq0NCKhsHQqI6DZ+Q6UJT81UKzxybWwnNM881YisBUVvq9uQqvlWeX/HSiakLCwrIloJ7PJEGAIRIdAwomjHTsi+4ouSD87J4KDtMT31Z7/e3n1Jv5wnZSZhBSOOEokNVKrI/IomSKSAB3S8yRUD2ATSKe1dj3O2ImjiYhKywHm0S1H5boxcZQ2hpVyWZO+JGJXsIc0qSGRoxvF4kvVEUcXPwhUbI5QkIN5TPRh1I8//iiqP3w/dB0cB5laDU6pAkc/VUpwKhVkKvpd+F/g36qG76tUyL29pz88tEDmpN95ZbNaAmdYkmdjEqhQbKRzUAAAIABJREFUhgih9Hk6mccAPoA+o26n/2eTlwPw1AAe+unkP/ueDn+rI/4IZDbhp6AQSn8LL+qYUMqhpKooRJSgS4L0vEVJIJSSEh09h8UrNQ9x9BqeFErp1z+W8eHEtVo1Frz2HK8MOuXZOThyrAyPTxyP/gMGwattg3fffTcycXTWNGRktuHn6pLSUry/8GusXLMRZosVCoWcx04hl6NLp44Yf9t16NV3ED+2Nq9dho+/+Aabtu6Eg9TwVAaeLKrVatCnbxFuuX0scnJyeNXRA9Wh1eVC9YGcA85Mj56gJLZvhTmFLqzSfoCYJKiPquUcnJ7m396SMi/T5Vja45g+fTo2b96MSy+9lCeD0meA2hyYHGueR2ZufyCzL16Y8zbWrN+CPn3PwMSJE/DK7NnYt2cnbrv+cow+/yL+s713zw58+Nm/sXLtJlSanZDLFWjfsQNGnn0OBg0egp9//B9WLl+Gc8+/ALeNuwMKjsPB0lI8MekR2G025LbvgBdeehlJOJBw4qhxw39q1xNievgk5SkYC3T7h7/yLe8Au7+U7Iit+0h41Qb45LV39jkVkHaDZDvNUUC7/hkoKtaLrIoDet8BZBbh7Q++wEeffwtOqcXNV1+I2+55lN/rEb4PhH28r7/+Gu+99x6vbltYWIg358zBczNm4Ldff8Gw/v0x7Z57ALMJjp07oc7LgyKrDdYc3o7Hnn6ZD1X/+swnkdu2Db+2dda4sat4P/9ZSk4yoH27tsCBn4G93wb1/5eihf6HcuF72OeD2M+tpGd/0fefxK+HGj9X9H1vGJxlDmjbi1c6DgbK+psWi+IIU1njOaORevU1SL3yasgCLvcfn/8GMu+5jzdPSqQljz4My6Jf0PloxbakpKQCkYOJZWMIMAQYAgwBhgBDgCHAEAi4qs/AYAgwBBgCDAGGAEOAIXDSEDCZTMsADDlpDrSQiik0kyCq1EJciuiGx9gJtkGvRMwXSwZSASVSZadN48Nu7seLOBroKx0g0otCrPkPvrS8EmmoRAdp9L6UcNCk7EFtpI1tOtQ8ceN1cK9exVeRu780bH2x4Ho6lyU1uLwNd8KnToNl+ILTGYpTuu2GP24C5w4elt2dVgR7/9hC1p4s8KL6ruh+A9DrNn4uo/mUJYYAQ+DURSDhxNG8PLS7qSdSzswKTUSrUxglUqdAICXSqPCqJY+GJY5qABkRR2tJjUQclQnqTm4/STTQNhHObGUtsmMTsUaNtqGBxFG1XIZ+qcHXtSvKg39XBBId6CIOpczMWoXYaJ2KoVwdcZRCx1bviaig6e7zQIPaAlUoQ/0uFHAdPAiv1dKAGNqAKFpLRoyhOSe1aKhICY1Jm43/Vq5/sZbwKRA/G/8komhDQlqkhrrajICjz0ORsol+n9QUiUhE6yAix9EzHSX6nZ6/pDy7iak0KNGHJ6aLZvU0raaJ4mgtcdRtR4XJiYmTZ2D7rmI8NuFOtMtpg6deeB19enXDjKkPQZXZi7cnEEfbZqXjg7dnw0h8YpkcK9dswP2TnvYrjhJxNMUIuK2AOhkul5snoO7cvY8nSu3asx9bd+zmiaTdu+RjxvQn0b5TT8BRAYetGiWlR7Fzzz5sOmDCzh07ULxnD2qcThT174+nnnkWKr0euystcLj93wM0jYsJXS/jOAxMF6+sKaafguWJhjhKdtZU2ECcUdG00XhdVOCAwSIJtb6Kj6DNvBgyTXtefZFI1NReIlXTZ4HIo0LaY3aiy6ZJMKZ3AbpeBavNDqezBtBkIi0rG1WV5fBajyHZqINcoQDMpYAhh9/TOHLsOPZVKyGTK5Hbvj1SUlN5s7TvYbNZoVapYTAaQH3q9nhRdeIEfPCBA4fUtDRonNvgrKTw7KLRlNzdYoijf/V8BcO2P4wqXVek2HZLriMuBbpeA/S+029q4+vA3u8lmbV1GwGP3o8/n+RJQMqVkmw0Z2ZJJMnMfkDPW2Cy1fDE+SWrtvCXuC+88EJccMEF6NixI0/sPHbsGBYvXoyffvqJn/uJMF3YvTvmvfEG3nv3XV5xNDU5GQ/cdCMG9ukDuUwGq92OjTt3YvXmzfh+yR/IaZuFV1+Ygo7t2/Fr0+UrV+PFOe/w8+CokYPx5CP3AIf/8quONkqLC+bDqUwOCqMY8qgkTCR0VuO1qTAnpKenN7FCzxZFH42A/aAFunyjhFqCZ91w61L43NKVmjm5HClXXo3Uq67B0eefhW3DemgL+6L97NegHzKUr8y6cgV0Awd5ZDKSS2eJIcAQYAgwBBgCDAGGAENALAIn86qxWB9ZPoYAQ4AhwBBgCDAEThMETCYTnT5mtKTmGv64AZazm27+xdvHRG0GxtvPxvZc7c6Fo+c9CamGDvCqq6v5A41OG2s3y8PUlMhDeTpECQxjT4crwcLYE2mUyKN0YEL5w6VAwijZI1VT2tgue+BemL78wl+UFAw2becPc5KSwoWDTUgXnLJGiTjXZplfaSOR4+aUBbCVNCwccdSryYC1lZKGo/q+6HM30OVK/kA4noparWQoMDcZAqcVAokmjqrz89FhfCEMBWkoOW6Fxd4wxCTxonQaBTKSNNCqFbWKz4LaaABxVAjtGax3KFS9QsMrLZocbhw+boMuOQMdcvwExSPHq2GqOIwOWQZoVTJ/HR47I46KGOl+4igHvYJDn5TQl6HI1MpyWxPaTosljopoe+Kz+OBzu8DB7Q+363HBrkyFl1fFBP/T6wOS1QpUOly1f/v/x+chxUw+T8P8jd+j/PScxJfj6VZA7xRtnTontTNQeTOUCmc88DAsvgVcjSkepups8Be7RrwXV5uBZEB6tgyMEEHPYJSEi3zxqFi3ahJ86hT4lMnwqVPh7Hx9ULOSlElDEUetRwB9W8x8dQG++u5/GDboDLRvl43vfliE22+8ErfdcCVQYwZURiz46EteETK7TSY+nP8ijBoOkGuwcu1m3P/Ys37i6MvPIiOrLeCmuaKW5B9AcnS7PVi+ej2efnEuzBY7Jj36EK66+hrAWQ3UVPu5fqS0rM2HzW7Hz//7H96eP49X75z58isYPmwobC4PXF4/acjt9aHM5kCZNbK6pxiSVaz9Fw1xlEiW5c4ANW0RThBJkv/0xsAlpmo6cBuRw+0COK1fWTj5Mr52ruIDvit4VV0iC/rMPEtXocmBIv0yft9BSAKhOtDtLdUO9N9wL9RwAV0uB5I6AcTDUhp4QjFcFn+fux282vMOby7UGd2hNWZDrdZBRhc/avu32umCUsZBrZDX3ZOmMWB1uZGmUUEuq/elxuOFwfQjZK5DIlCMPot+66+Q1TS8IOFXhQTkXhfkXgdqFDQ3+H3ru28OsqrXRF9hFCU3dnoQdmUWUtM7oHubNkDJH8Bq8RFpbN2Gw6NvFGEl/bYoPGmeItqNz0NxfLWEyjgg/2Ig728orpDjlVdewfr16/mxnZWVxb/o8ndVVRVOnDjBX3K55ppr8MEHH6BDhw544alpKN23H09MeQJ7Dx1Cfrtc5GZnQ6VUwu1xo/RYGXrk5+OPDWuQnGzAs1Mmok/vPvyQWLxkKR5/+hXUuGpw2UVjwhJHfykKvp+sksvQP8TlnUAQJD/7iySle/W5sA6ZW1cVXQYivFJrid6BPuj/dylkyqbq9BI6qy7r1okrUVMeeb6XarvtU9ORPWlyXbFNbTNdHlO1sr/NxTgQUsFk+RkCDAGGAEOAIcAQOC0RYIum07LbWaMZAgwBhgBDgCHQshEwmUx0itAi1inCJl0iyWXGX69IqJpCIns7UbjQbXdSvaCwUnR4k7Z8LFxtRsLZ444GzTEsvhUcHVDJ1TCfU0u2TGSDaw8VifRJh7BEEqWDRyHcoaBmE46cRYdmdDBJBzSkcJOcHFx9gJpBeWijm+piodXj17GBm++JGsPx85ZZihYBnjjqsQQXq5EpYB71VbSmT2o5yYdH5O0ZjwEdzuWJ+DR/scQQYAi0bgR4cijHgZR3OFI5pNDYGg1kWg1cBw7UNU7go9AZMh33xkO7i4ijeRP6QdspGd/8tR97Sk3QqOSQ1RI/vF4fPF4f/78u7ZIwoGsGUjMo7HEtaZQPX+8BvG7AURm8I/iw9KQ4qsCe0ip8v7QYXXJTcclZvfn8P/y1EweOVOJvg/KRl2302/Y6AHtFaHuN3wlVd+N8oVRRJQyh1rzWWFtph4sYirUpkLhlNpv575QWoThqO+Ynx/n8hE1+fBF5s+7l9odJLz1cGy69BnDXvkgNkw+h7vL/5P/f6O/ueYCSa2jPW9Oonnq1PgGvuvC0tf9QcMCAdB0ClV8lDKWQWZuDUBes8rpnsXg0IoEXugQyIJHoaC1Ez2CU6JmMnt+IaHQy1kiS1nShiKNVe4CULjyZ89Gps/hnxuQkIzQaFZ59YiK6d+4A2Mt4cqko4ujc15GRmY3dm1fg4KESDB3UD1qVAqguBpRGQNcGJBQ3YfIMrFy3FffcfRf69i2EpfIYRg7sCY4Ip5ZSlGeeA5VSxatJPvLgBOzetQszZjyP888/D5XVZthr16OkRklkwe0V5joV0lDDqTnGuTBW6Jm9cej2cMN8RTldGpW4hUWM8gACZ7Qfo574E8ncUX9xTumfB0MlmQZI/UcD4mgwtWGa+0euvwU1yiQovHbIZX7S5x+934HM54HcZ4fcbYfcY0eVul1d20lFlNSsFTIixvqJwaQuS82U07qlFiO3z8sT6ok0KgvAjdRnz8DXkBNhNYFJW7wSHmM61KXb6moJRfATMvQ69C7aVi6GS5kMdU2I9UscfV5SMBcOZRp0SjmG5WbAXWOD4v8uEV2Duf8lDRZ+PJ+wBRNHJc2HAgpyNdD9Bni6XIvKykosXboUP/74I7Zt28ZfmCQiJCloXnzxxbjooov4vbuPPvoIqK7GnWPHQq5SYevixfjXzz9jw44dqDaboVGrUdC1C84bOhTd8vLwzpdf4bijCmNvugrDhg3jLzWtX7sS89/7jCdmD+xfiDtvvRYoXQLs+rxB//xW+CE8MmXwPhOpFhwVLiJHSeD6lC7th9qbjLcPG+9YBq+96ZpJpNshs+kHDa57j5RHKclz2tn67tmvj9U2K88QYAgwBBgCDAGGAEPgVEdA4tPsqQ4Hax9DgCHAEGAIMAQYAi0FAZPJ9AmAG0+2P8bfr4VPpoblrI8T6opx0RVhw7AntPIYjCfiIJyIkrTJS4c24cLCC24T8dY85t8xtCK6onRQTsp95Csd0FHYKzo4D3XwSIeRFouFz09EU1IQJWKsmCQczFP+YKGjxNhgeeoRCNz49mkyWLj6U3xwaLa+BuWRP5q0MhHzV3NAGdXBzdDngTYD+QNwOghniSHQnAi0hHDWzdne5qhrb5c8eC1mcVVxACclfG4twbTHc/3hc3nhpVeNBz6nD16XB5wxB0n920KmV+Oz3/Zg31Ez+nZOR3qSX72yxuXB8WoHjp2w82qkaUY1Lh7ZBzmZhloCAxFISSrRDTiJeNF4a9IHqIk4SjGU5dhTcgKf/7INfbtm1RFH//3bVhw4WonLR3ZHXltSUiOJRUctETWEPWKtCCpMVL/zRFP86P9+jTa/j0RwPUWIo9qNL8InU4UN/y18VgmYQDLoHnMNKpxuHplwxK3y8nKeREFr4mDK/OIGrLRcdaHqVzwFHPkrcuGyCmBbFCGHz64nI0SupD5HIBFJGH6E4Yryhkp3UmwGy9schLpg9Wq2vQHl4UWxus+XT+S6jKI3CGRRwVnhop+gOEoX9igqQXMmSWu6UMTR4xsAY3tYPFrc9eA07Ni9l2/CmLOHYsaTD0JuLfGrh6b1FEccnfcWnE4Hnn9uOo4cLcPIoWfixmsuQUZ6fbjr7buKMeW511BtceK6a6/Gn4uXoMZuwcXnjcCVl5wPvU4LiyYXHiiw7K+lmDtnNmpqXJgzZw569uyBJ6ZMwY4dO6DX6fHgo5PQrUdPbCs38QqU4VJzjPNoiKNEWNvv/X/2vgROjqpa/6vqfZ09mcm+78tkD5BACMQHCsiiiAtPfQ8f6nuKon8BdwREQRSeuD1UVkVBBAVkSwIJCWQhe0L2jezJrL3v9f+dqq6ZnpnurqWremaSe/2NQ6bPPffc71ZX3br3u99xIKGVOFqi2qiM1WRuGXxoUn/pqiAPrmuOiurHvVHmcc+IeqxmF9eh92BtPd7RzLJpjyJDqq0qSuPBB1AX2JSdL6iooNFkX8PHcax6sUjcpbJwaC2cVguw/GaJxK2iRCZfgrS9ky8nXm4qxl6Fa1NMfMs+1qlyrKGF0JIXxPU1IolSoXfdI0eOiO+99De6xzc0NHR4pHlKYMN7cPl8EIjAznHi3KUtEER7KCgqjg6oqYHVIqnmJlMppDMZ+Ib6YPMSnjSHTSKWfae2Wqyw0tgcfBk49HJHO0sb/6R4FTstHBqrXEV7q+k5IXtSeW/R8tzVFUeBnh34xQ60byhw2EvD2KsxtZ13ftPUZSuklAWsMAQYAgwBhgBDgCHAEGAIFESAEUfZxcEQYAgwBBgCDAGGQJ9GIBAIbAEwrbeCJBWV0IWPla1575ufAkepNvtJ0bLQqKZLpDRKC72UHkle+FVTrzdtaJGZiJ20MD1ixAiROEr/ps1HIpTSpiT9Ww9hNLdfRFQlP+S/tra2N7t8VrSdmxrS6Ov4rADoLOpEXuKoAASXPN8ve6lr02bRw0DVBFEZjkjsrDAEyo0APb9kck652z4b2zswYjAyJqsHT/3NebD6eqoknXw9iUzKioYbxojE0cOnQvjwvGFoHN2ZDpXoHieaI1i59QT2Hw9i6KABuHbReHhdDmk4RFJmDnGUy6ablz4EHFVZ4iiPfUda8PTr2/MQR1txzUUTMKIhq9xO6o8dRNTscqcgYP8D22FvqAfnsIG3cOAdPDgug0ykFbydB2+3ou5DMqGA4soSW8XfSSByusRLiOuVA07dg/Yt+zhSA+YhOvWbRftD5NFCCqJrm6OYV1Oc4EAEqurqbqlxS0SwWPUO4ui6HwHHViq3RNfeqTPALolcp7osnEvSeKrNZcPuiqMVNh4TK5zY2hZDhGQbDSrlINQVClXXvCSPs8SwqxAfZ14aZTqAR4cS6Te9p9EBQDlbBL3P0QG/3iiq8csSR2/74f3YtmMPvvDZ63HNFUuA46ulFOL18/DwI0+Jqeipj9++9YtiCmWRzOSoBAZd0EEcbagfgEd/dW+XVPVfvf1ujBw+BA//8iHU1jXg5eefxs9/9QeEwhFMnTQO0yaPR011FZqaW/Hm22tw7MRpXHXVVbjjjtvx1FNP4Xe/+z9RPXLGtEmYNGEM7BWDcPjoCbz7zjsItLfjUzfeiC998YsiQeuWW27B2jXvwulw4qFf/0YdcVSlOl+pYyjfU9TOmeUDnkSY3x7Tfo+geMVzDSXwJKdzr8KFdvVdV0EeXNsUKUh6U8lJUx9PN8v53F9119VS0b13NSyhTvLaqokPIOqo1+JCPPwyd8/3UBE5gKhD4qYJ4OGOZxVgFbxtHnkrQq5hiNuqIYCDPRWAI9mKgHtkl5pT6irQ4HUCySCw/l7g1LqinmPDG5GsHtbFpq8TRx17n4D9sPb3c3kth+57tIZIa3Byxh4ZALrnywe+Q0//SVTpTxw8gLaXXoRz3Dh45s6HY9Qo8G4PhFQSqaZmBF57Be4ZM2Gh1O08j6q51eCCe4FkGKidKmY9kgY8DYRPAAdfAuJt4p9WTn4YcVsn2b7YYCk9v1U/IzReuaK5jsxNrs33wNK+GxxdiyWUnf/vPfHsWOy4uQc2WKr6EgaJVWUIMAQYAgwBhgBD4JxCgBFHz6nhZp1lCDAEGAIMAYZA/0Wgvb09wHGcr//2QH3kvuUfl1SY+kExknBHm3W0QUNKnN0VYfoBFGKIMinm6NGjIpGUSJ60OUaL19SvUsmw5Ku5uVlcCKdN+VL99RdczYjTu/wGcBlJedHI69iMWJnP0hDIRxwV7H6ELny8NMe9VFuXQvWHngA8gzpUknspdNYsQ4AhYBAC+wYPANJpg7zldzPtkfNhcUnqTV2Kp0HcaBZg6UYcrZJIl3LheLQEE3ju7UNoDnNY2DgcF0yXSQwZMS14MtyClmAcwUgSFgsnqpNWeOyAvQKwkuoXj31Hm/H0awWIo4smYkRDpdRiJoFMtAXN7XG0hxO0xw+/247WX+0B76sDLFKaXYH+Lx5H+OQpNKVSqDivFsKJGKodNmSaYhhz+5QssTUD0DxBM3GUQ3Lwki6QxSZ+ydSxkp3Lip/5iJ9EPEjVzUN0+u1FYylGHC1LJzQ20kEcXX8PcPTN4rVTKWDVexpbyDGfPQ3wujXVXzr9CQicpFomlWxqakHIvidoclfQWIl4Ykwr+b0YRWop53xcJpHSOxoVtSRBo3F0bboL1uaN6txmiaN3/vRhbNr6Pj77yWsk4uihV4DQUWDyTdiyYzf+3/fvg8/rwS/v+x4G1fqBrdLhIYy8QiSV/unZFzF65DDc/6NvdSGO3v2z36C6qgIP3Pt91NaPEIn4a9ZvwLMvvIrN23YiGAqL77UOu12sv/jC+fjExz8GZ2UDMtFWvP76q3jh5aXYtecAItEoMpwNLrcX4yZMwIcuuxz/dvnlcNltSKUz+MbXv4Y9u3ejuqYa37rjO+qIowqKx+pAVLbSShyl+y698+8V6N4gsz/NplYCjXgZdi4KHmkk4IYdKslXxFCt/Q9FIIoRR6WHqaIL3QZzuL/BAnPnOBSc5/03wMc7D21vHvVNnPHP0B23XHHJ5k/38PHOhJ8haq9FhrfClgrCmWqFNR1Bq2eiqvaG+FwY4nfDZ7cCpzcAq2/rUS8+aCJS3joILh8Emo9Z8qRId04GPHNVtdkbRlqfJ8khlyE24eYuodIBFrrHy2txdCid7l1UDk6diExbq0gEFRKJDsY2R4TT6hrwLieEZBLpQAAZOkxAfmydOE55aBasXquoiA869CQ/13PWbzeN/CaaKtRdRz4bj8kVkmJ/oaIVE63jVsqz14jYNn1GxaEfrZ3K2jPSqE7gWDWGAEOAIcAQYAgwBM5JBBhx9JwcdtZphgBDgCHAEGAI9F8EAoGAiUvUfQcXx97HYD/8Qp70nebFKHBWcEip3gQQrB6EFj1lSECkNFq37btonfETUfmlPxZanPZ4pFRgpDxChVQNiORpNBGWNqioVFZWMvKozovFvfabsASlNG+UujW0uLCyiXflfyDjrkfGO7zHxoTO5lm1MiLgXXEjuGRXFalSNkjKGHqPphz7/wz7wWe1h3DFC4DNi3A4LN6TWGEIMAT6NwL7GmpLkydT0f3pf7gAvCOX8JatpEQcJeUlYpXQhjrHY+2uJry+qRkDanz47Eca4STSAwQcPHoab6/fjZOtUaQzgrip73HaMH5oBRbOngCPh+aDRBxtwdOvbc2jONqGa3KIo6eaWvHWup2iAqrsz26zwLO6BbOHj0SNW5qj0ULo+2dOY+MHR9CaTIGnQz4ABtpsmF1fgcV3zs6qjhK5lYijp1Sg1WmSql+A6JRvaKpDxl0337uxcuR/UqA5PAVF8k43N6na2Yg2fkdzbH25As29aQ6O934CHFmqHCo9A1cWV2or6IRUR6m+LQ+hukCl5dMeRVpl6mPl4PNb0HfnvLrOdMR6/eip59zxIGwnVuip2qVOOeZl8ncsdvlLovKoXHojRb3ctmfVf4GPnVGH37hPAoMXormlTSRm1tVWw2l3ALufApq2ATO+hrRzAI6fPC0SpoYMqgdadwO7ngRqpgLjPiGSP1vb2kXy58ABtUD0jEjUD0QSaA8Exe/S4IaBQCIoKRt6BiGZTGHP/oM4faZFVK2vrPBj/NiRqPD7JOW99n2AdyjgrEY4EsW+A4fFGOO8B5X1IzFq9Gi43G7E0xkx9bnLakFT0xnEojGxvfqGBmTAianqo6kiZEFBwPwyXOfyQVBSpKV3+WJFfienbCD7gnFE06RUDYTTOpas6H6dyRLLVVwRU7nX4UGrCss8JrwPqPpY0bobWqJIUjy9UGZyL8GOsOkt+za/1HHgZeuIr6LFNxlJi7fkdhdt+yJs6a5qjO8PvQnHai4uyffoKi9GVWbv9e/cAZxaL/oLTf8I+HgYaZeU1r5osQ8FfJcqWZnyOX1flDLnFCUiUoZ4Vx0EewUERzUEZy1i47+QN9bTp09jwIABPT7bV19TUt9Gf2sK/NPyq6qnAgm8tfAvotps2DlYUzvFDn8YQc4sFkzGPRjh8x/WFG9341Jj3Ppf7yAdKV08wT51Wnti21YxFQEjjZY0pKwyQ4AhwBBgCDAEGALnIAKMOHoODjrrMkOAIcAQYAgwBPo7AoFAgPIXXd3f+6Em/lIX4NS0kWtzYv6TolLmkC23wJIunq4v7R+LyNz7Oqp7V34O6cqJiE7rqX5QLI62tjYM3fB5cZOlHJuGWjFRa2+z2cRNyHKlOpQ3qvqzQqtabM2yc6/7FiyBvSKLpG3R30RlWLl4Vt8MPnpaIr7kKqiBQ8YzGOHzfmlWWMyvwQj43rhGYgplS9o3GpF5PzO4lfK4c77/K9iOqyDG5IZD6Us/+qpI1AoGeycNa3nQYa0wBM4dBErd+FaDVOOjC8DZ8qTdVSKOZoj4Q+QXSY3pSFMETyw/Brvdhhsvn476Gh9OtYTwzBtbEIsEMX/SANRXuRCJp7H1QDOON0UwfcJwXHb+BDF/r6g4+moe4ugpIo5OEhVHQ9EknnljM06dbsbcCXUYNsCDZCqDXUfasebxXRhcNxBXjBwukqmOBMN4+eBBVMVjmOZxw8HzOJVIYls4AqvTgv/6wXliffHZn4pqJo7qncuWY86fqpmB6Izvqxn+fmPTQRzdcD/wwWvKcZPC2DsqFR4LedOgPPrm1EeQsph7KI6oXefVmttGMWB9y65RffCwhx8OCF6iPTWx8kD3tJC/Y8K8O8ENukB8Z6P3XvrpreJbSksaKrdnfMPt0xIGAAAgAElEQVSAMR8D3PVSbvN0AmjdCex/AaADUg3nA8P/DbBmr4VYM7D/H5INqTiP/RhQMRbgs+87iQBw6FXAN0SqKxf6+wdvAG17gIFzgYFzADcRsOieTrf3jJSOOXAIOPEu0LJDJJiifj4wYCbgqOxQ4gvb6xEWHAgkkjgTiYMHh2EVbjgsnc+WlCDgTDiO46FO5cd840H373k1LtOHSi1xlNYwiEhbU1MjkdezZXcgjtaE+WqZ47hVqMaxLnjQvYAjZUW6PjgLBCGd9+riwEGo+VxRLNc0R4p8r8WWTBuLyVgGHycdlDWzbExejqTFh4rQLrT51Cl/qomn8eDPUde+oYfp2rF3IeAZpcZFXpuJtX6Q8iiadwArb0Fs5GykXJUQHBru/5ZKoPIa3THoqSgrmdNv+h4XI4961n4dgsWFjGsgYpNvEbPt0L2afuh7Rt+3UsrRKy5D7D2JcKu3zHjqwp5VBWDTjSvR8sZaZBoGaXJt4znMqi58byvH/FAMmL7WVgdSNbPApULgQx+AS7R3ygsrPK9LiXPz51aB4zlkSrh3Eml0ytoN2TQEmoaAGTMEGAIMAYYAQ4AhwBBgCJj6hsfgZQgwBBgCDAGGAEOAIWAyAoFAYA+AsSY30+vuS1mA0xQ8ETeXSBt3pK5BynRVe38JT9sGaRGx295AxjcK4XkPiPaurT+F9fSazuZUbAKS6l1raytGbLyp0zfHI3jJc5rC7ivGDodDVBYtF3GU+i2nJKVN8/6q1Nqb4+dZ/SXw0ZNiCGlbJSIXPdoRjvfNT4JLxwqGl66eDkvrVgQv+XtvdoG1rYBAD7VRFfemvg6q48BfwMWaxB8+0QouGQSXikgEgjx5IwVXHbjLnha7Jashl9pH2sSje3i+dMil+mb1GQIMAWUEykIcfXwhOEseYogq4mgmSxy1IBBN4Q9vHEE0IeDqiyZi0qgBWLHxINZtP4yLJldi7vi6jnvXqdYY/rx8P3z+Ctz44Zlw2G1Z4uiWnoqjp9o7iKNb953CsnV7MWWoA5fOGAyOk1TSQtEUHvr6CsQ8Xlw7ZjQq7Xa8duQoPmhtxSKrBcPs2fSjHIc90RhOWzO47vtzUeWz6yKOZngnwoul+63W4lt6rbm5f2muUzMdkRk/1Bpan7bvII5u+jlw6F/KsbaHgE3ble0KWcyaCvjUq3uumPJrJKyi+JWppTdT1dPhQYlcor2kKycgMvte7RVV1nDsewLxMf8uWnvf+gy4VBhY8jjgHYx4PN6rpFHXxjthbdmssidZM4sDsPukF3NSdyYCZ+4BN0cVQAeGqJAaKM0P5UJ/JwKpnF6Z3nNIWZR8uWo77Tr+nv0TtSfe950Ab5P8Rk4A8UDPe5azGnANAKyk6Mphe8ONOGOtRypHudLKc7BwnEggo5IWBCRJqVOhENlxXm35iKORSASkRpuvkBppKBSCy+UCpbbPLbsCCbQnUnkzuReiW+qhYY7AZtRzu7u0LVhqwVVe2TXk5scAmSTa+hcgE4XILa39fN6+bW+LIZRSGg89ESuNcOfnY7i1qMWhghXeE65FmrNjHv6i3mkBy03ClYhDA/FSZYv50tUvn/ZHpHmHSg89zZaMHNjxx3R4PyJnXtbui7MD1Z/WXq+EGkQYzS1a3h9jsZj4XaP7Ramk0dwY9tbXlER9nvCT2XANka6bTDyNLf+5Gm3P/AupSVM1I1Vhs2BiReHromzrwUUj5xC8VHndq5RY9927DcEdOlWUs8vVrkUX741v3jRo+vEzpUsHax5JVoEhwBBgCDAEGAIMAYZA/0bAvKOB/RsXFj1DgCHAEGAIMAQYAv0IgUAgQPIUnfnm+lHsekJ1bvs5bCffNkXkIZ9KEqmw0MZJ/db/B1sij/JDtzSYuX0qpLpEmy0VG++AI3q4BwRyHeeu3yA24Ut6IOqVOrRxZLVaxQ0mwqtcpaWlRWwz38ZVuWKgdmhBnxb2iTxLKqj9oeQSR2VyNF1/3Pu/h/e4io0YjmPE0T4+0N3VRlP1CxGdcmsfj7r08LzLPwEuk1XQ8o8ELnlEdGoEcZR80HedipaNv9J71dODTJ7v7TjM6BvzyRAohkCpG95q0J3x5IX555oaiaOhWBq/f/0IIokMrlo4AVPGDEQikUR7oB3WZEAiaYJDIpXBqdYI/vnOB7A4vPj0ZY3weZxFiKOkODpZVBxNZzJoa2tHItSMBlGRjkMqnUFrMIHH7liNgNuDj4wcgYEuF5YdPYY9zc2YZ+EwyeWS1Nlo45/jYPXZMO6OqbpT1R+Z/SgqK/WJHZWy2a5mPMkmXT0FkZl3qTXvF3YdxNHNDwEHX1SOORwF1m9RtitmsXAO0NoO1OZPV5tbddWkBxG1Ezna3NKbxFHn7kdgO6KCtJsHAr0KvcXQFL9Lsuoifbc9Q8RMAR1zoyteAGxe8ZAkHYLprdJ9jtpbcZjZ7uoJ9yGiMWVzsXjKcZ3LiqPFrg96/6Zrp7tyYjG1UZeFx/QqJ9Y0ReC08PBYeTTHkx2nc+VNOi3J4adaVsNTtQRcy6MQeA9Qeb3ycLa/AiHdDK76M3ltj0SSOBahuHq3zOee6UFM3ilciADX0PH1rsZRjMVq1YHuE+aBSKlU9uIC8XdIqEAcRMY2ugjghQxsqQDsqXZYUtGSVU3nNFSh0mlHJtmC8LGndAbMdRKJdXrQWk1WHNVaT7an+pTdR+/8qlC7pRzCmvzgPKSCCXAWHplkBkIijXc/qWL9KF8wHDC/pjB5uRzzw2JjIzhrEVogrSUoFc+ar4EPdVvjpZsbZwUyxVPRE3E0tLMNQs5BA6X28n3uvmBhZsIbyztTCelxwuowBBgCDAGGAEOAIcAQOAcRYMTRc3DQWZcZAgwBhgBDgCFwtiIQCAS0rLP3OxicO38N27E3spsL5nQ1MfLjiI/+VEFsiBDp2fMIvM1vqUpJKG8GkqILEY1q378bjshBcKSQkrdIJ9md238B28mVkkVW0EJw1iC04Pd9dtzkjWtKWSeTqsoVrJzCi1RP5c0uPW3nxk2L86SeSptiREylH3lzlRQf6DNZhYX+u1r4R5cm4xiMoDBTtKNCdYhYSwRXirOvlJ7pNbUpqCQbFolp1Fjpmwh0bLRwQKpuHqLTbu+bgRoclXvjD2Bp3iqqSNN32el0llUN2eDuFHQnK9hQH+neywik5UKetdPbCJSFOJovFSd1XCNxtD2Swu9f/wCUffK6iydh3LBaiZiZjqPp9Ekcaw7jdFsU4WgKsUQKh0+F4K+oxGcun6GCOCqlqhdZJJk42ptP4eiZME62RsX09bFEGlue2gPOX4ErR43AQKcLBwIBvH74MCzhMOpsNgy021Fns6LWZoOvwo4xt02RJp80VyUl58gp1cNdCgnOt+xaqR8mlnTFBETmmKfuaGLoBV2T4r7FYgG2Piyl7FZTQmHgvW1qLAvbXDALsGUVa4t4emfifQg7BpfWlora5SDUFQrDsfcx2A93fQ9QEbL4NZOzXaiyV2nUQ72XAzKuQeAjxyUPWeIoZdigw4y9URy7H4FdJ9m2YLzaXmHK0u2Vk3+FuE0fmT5fgA0uK4Z76LCBeUUNcZTmn/Q+m++w5NpmUvTsfP/lIWBON1IYkUcLF/UD6bPxmFxh/Pnp4vFJZ0rMfVoBU7nX4UFX9cFNwkcgcFYkhM4+1+IgxnDrFC+ITZkrkORoDcICN1oRgjLxX9FpUQP146imnYEeJ6YNkNSrIyeeQTouZU3RVWryq83q8qVQqVTSKLmX17qKpbjXG3sp5FG5zQk/mYVV9FwpodTYLRjrz79G1tvEUa1zW/f622Bpp+RgVDqVStX0Y88PNyO8j9SspcJbeWQUFZC7Aj8zkmSchxKuRVaVIcAQYAgwBBgCDIFzFwE2iTp3x571nCHAEGAIMAQYAmclAu3t7W9wHHfp2dg5NQttpfY77R+DyNz7Fd2ojSXhHAx7jDbp1GwtdC4qut/7NixtO3vEoXXRUrEjBhpQmjoiR/ZW2kNZ+YTneTEOInnSj5wGkLoqb2LJ3aZ/0+eyTffPZYJoPpjkuvJntfyrpO/VxZTIo2FutuifNmdz6xTabDNwSFS5UnstF3OmRLhWFQgzMgUB71s3gkuF0JfvHaZ0HACRRyMz7xQ3tkkJmL5/pAx8NhVSP5U3+I3YmDybsGF9ObsRMGKjWwmhGSURR2mvmAd4Cw6dDOFPK46Laec/c/l01Nd4kUim8d6Ow9h36CgSyQx8bhuG1Hlgs/JYu/MMbE61iqMScZQ4Olv2HMH2XYcQTaThslswdIAXHqcVSx/YhLDHiw+PGI56l5TmeNupk9j8wREEUmlYOQ42joOT5zG+1otr7p4PC6W6F8mtsbIRR+XnldK4lPJ52j8Wkbn3leKiz9XtII5u+w2w7zl18VFa7BOngH09Mx+ocjB9IlClLv382nF3IeAepcqtXqNypfAuFp/e+bQZ8zPFWC58EKiZ0mvvbIRjD3Kr3sGX61HadyOI58Zy3bB86h+Rthh3YLDWYcEYn3H+8sGuRBxtb28HZWQpdlhpbXME1UQEKxDre80RpPIsj+QI5aq6Ihw8hxnV0nPNqLKpNYY43SN7uUzDv+Dmgl2i2CEsRhBdFZzp0iflcBfaMZV7rWDURByNc55e7pX+5sdV+zC8wo1MKoBY01KkY0f1OysjcZSUe+mAdSnFLOKoUYewaL68e8iN+KD2Mp3d5GDlBMwuoDqq+EzT2aqaaqkB5yE67VtqTDXZFOvTrts3IH46hgydOOM58HYe9moHYseVszox0qimYWDGDAGGAEOAIcAQYAgwBLogwIij7IJgCDAEGAIMAYYAQ+CsRCAQCBwBMORs65xv6dUd6czM6JvazTvDN7sohfKlz3d0qT8SR5U2mcwYr+4+5bT19HeZDCr/lgmluX+XVUDpN31ORFNS7hOVm9SW5kcVLQVLDbjKq0Q7UgUMBAId6qVEaKuoULf5rtiQBgPn+w/DdnyZhhqFTdV+bwxpjDnRjIC8MXGujhOpjdL3mr7ftHnHSt9EgBFf++a49LWo6PlJCmd9mjgqqsoTk4MHOAtWbD2JVTvbMXJwDW5YMhU8z2HFpkPY8P4RDKvmMXdCnUga5TkO4VgKTy3dB1jd+JRiqvp2XLNIIo5u2XsSKzbuR7UzLfob1eCD1ULp6gU8/JU30ex0dxBHRTX1WBShEyfQmkzhTCqFM4kkTiQSgIPHlV9pxLwJWVXUFBFHtal66X3WeNbeCj540NRLLu0fjcjcn5naRrmddxBHt/8fsJdSG6so7UFg0w4VhkVMZkwGKpTTG28Y8x20eCeV1pZCbbeVx7RK/aqDra2tqKqqKilGPcSWdOUkRGbfU1K7+SorxnLVy0CWzCgfmqM5Eh3+k7MpGB5UN4eKMZodQCH/BhNH35j+FL2UGtabChuPiSYobOYGKL/T02Gr7ocqyY7ma/TeXFNTU1K/uqp6Soc5tXJ/eQ6YWyTFtZ4AcxVTleqbqTw6i/sHbIh1hLBeuA5pWPOGZOPisAhxxAU6yJuBCyHE4cZs7gWsF65GGuaq1OYLqtgBXCVc830uE0flz4RUCKnoAcRb34WQiWtzaTJx1Ln7d+ADBxCZ81NtcRWwNos4asRcevJD82Cv6SSzv9H4J319LpKuXtfzwqB7ud45rRIIru0/h/Xk20pmHZ/vvGMDYke6rmNQF2dFktyO8+c1pw4drEy3tfKMOKoaUmbIEGAIMAQYAgwBhgBDoAcCxr25M3AZAgwBhgBDgCHAEGAI9EEEAoFAEiiwwtwH4y0Wkq4FQw19VKs2Si6NjkXg7Qgt/muXaH1vXCPlQcspZi1caoCpoKm8yUQKeOdUyUMcpWHLCDR89H/ZQSQCSfVnu0BDRFdSIqWNFSK2VVYal8qw+HfpWpUquOpGsi9fl+p6cHZbyUT3c3WcXC4XrFarSIaIRJSVOs7uq6Hv9o6ICETar642O3Vm38WARVYcAZmsQgSn9qkTTIdrxpML8xN+lFLVi5ERcZTDieYo/vb2IYSSVnxo/ljMmjgYwUgcj7+0GelUEp9ZNAg1lJozy5ZJpoE/vrpHE3F0yIAK/Pm1rWhqDeDa+QMwot7bqbzH8Xjwy8vR7HLjIyOHY6DTiUxGQDISBk51pqAXOA57ojHsne9DQ60bn1w8GjwyABFHoycl4XwNDBk9zxvXtp/Bemq1qeOa8Y1EeN7PTW2j3M47iKM7/gDseVpd85kMsFI5tXFBZ3OnA251Kn+bR92KM/5Z6uLSayUA8+vcumo3NTWJ5LhSD3JpfTcUrF5wmRiCi5/VFXfxef41xX1OvgkYd0NBm3K8y3nf/CRSA+aLMdhOrND3XmIQMcjwAchxqJtEVSAoj82CqRXmKI46dj8CPnoa1gX3iIce8l0HRLKmd1c69EjfmVIKEUfHcGtRi0OIwoctwod1uZtfq++7n9vYxpaoqICa0cpc1RWxukrzuL9hPa4GLwiwiURQH3ikkYL28e+eKUVdBCVaGaUCnBOG32HDQLcDAzxOuG3SQd9Mqh2xpuVIx+jcvMpiInHUueMh2E68JQaiZy6UrwdmEUcPzZ6O1NESlFsBjPthIzxj/F3CXtr4JATwKgcja2Y0cVRb63mtjRq/QqFonTds++81SLUnurhjRFEDBpq5YAgwBBgCDAGGAEOAIdA5JWVYMAQYAgwBhgBDgCHAEDj7EQgEAmpypfdZIFwb74S1ZbOp8aldGHTu+i1sRwunAdMTZMY7HOH5D3apWnQhUdwokwiJwUv/rqdJQ+sQKYvIWWI85xpxlDrdnTzqmgK456jGOFcplSrJCqj0m4hU9EMYU8ptvYU2+aiQ4umA1Z/S60aqR5uJl/ytNB+sNkOgTAjIpBr6DkSj0TK1yprRgkBbW5t4b6JSLPWpFp/M9uxCgEijcqFnYsuksaZ3sPHxheAsec6bFyCOTh9V3XFWJJnK4MCJAFZtP4WTLVGMHTkIH71okpiuvqktij++uBFepwWfXNiAKp8t2xcOx5rCeO7tQ7C7fPi0SsXR+hqf6C+ZTODa+XUYWteZErUtlMRzy/ajLWnH9YunodLrwFubDsHGpbFgtAtOW3Zjn+Nw8FQIr2w4ivp6Dz5+4ShwSEvE0YKKo0VYW7wNwcUq1S9zRtK37BqJpGpSyXiHITz/IZO8947bDuLozseAXU8pBxEnZVk78NYaZdtCFgvnACrV+bcP/2+cqDpff1tqapZAHM2dg5fy/NFKACEidvCSzmwTarqpxkZVHLwVcFQC9grpt2cQMHAO0HC+SAos91zJt+xjgKjUrKH0A9Io9WbZ9MeR4fKrRGrobYepnecwU2VqdsfBv4KLnAQfawIXawaXbAeXjgFCkTTstL5w9RsikTcYDHUJkd7xY7EY6J5Taupt2XGm+THwECCIhy3ozAOHBNywCTGsx3WKEM3lngMP6R1XOt1gAWpuVKzX3aCr+qnm6qZU8HCtsCCNgFBriv/+7rTCYcOYKi+qXRKBOd66Con2jSq6JQA1/6HCTp+Jb/kngIxE7qP1Ref2B2Ft2Sr+O+Os1qV6bgZx9OR//DuC/3q5+zl1TZ2e+tvzYfUWvr+tG/cjtLtHY/rBX2DLyK8r+i6kIKzquaboXbuB2vXh7p7VZtHwrP0G+OAB1YHtvO09xI51HoK11NenPRcsPBpeucIz/fCxOtWOmCFDgCHAEGAIMAQYAgwBhkBeBJjiKLswGAIMAYYAQ4AhwBA4ZxAIBAIk42Pyzp25cHrf/jy4eJuxjWjcuHOv+yYsgf2GxpAcdAlik/6nw6dv+fVARiLRFCuCvQqhC/+oZGb650RoJNURUrOgtHbnUuHa/wEh2dJVHVanigVtxpEiophGNpMRfxN5tHuR/9Y9fWCufSEb+vuwbV/rcGlJa0/dLThrEFrw+3NpmFlf+zECtLlNKTWJmEjfMVb6HgKyglWpim99r2f9LyIaC1Lnra3te0QFmTxK5C4j0msqjc70RxeAl4mVucbdiKMHTwYxYqAPVT7pcEc8mUYgnMDptpiYln7EQC+WnDcZFRVe8eBFMpXCX17fjoPHW9A4wo1xgyvEeidao2huj+FoUxhOtx83fGgaKn1u7DvajKdf3YLpYwfgqoumiLZ/X74Dh0/Jqeqr8NKq3di0+yjG1dtBBFZqtykQx/GmsPg7LrhwzcWT0VDjxWtr9mHbvuMYPcCKKSOq4Hfb0RqKY8OeJgSjKVw6cxAmDquQyEWpKBDpVCbtipkyc0vrpruskK00Nno/z3iGIHzeL/VWL1jPs/bWXlMylVW1setJYOfjyn0jtVGeB06dAXbqfJ9ZMAewSmpvSmXnkM/jaO2lSmbaP5cVcBUuQ/r4PAVFQrUkj0JButd9C5bgXm2kZ45D8BJjD/+5198GS/ueLmHSd7AoIZsIo41fA9wDxXrhcFh8BylnyZdlo5ztm9nWiim/RcLqM6yJCceeRANawcWawCdawaXCQDqbplv5lqwch8UOXPUv0S73MGgikUB7e7sxyvAtjyp+V+KCG5twZd54h3Ob4EQIDiEMN9few0ZMkV79OeW+5lisaaL34RK2CY3AXlPEeoz7RZCaO7Z4xABYsusl8ZZVSAQKk0fP3PV3JPacQKo5iuFrd2huS00F78rPg0sUX6/UOjcygzhKfTk4cSzSrS1qutXDZsaTF6r+yqwb+0NURvbicJ06VeEahxVjfZ2KxvqIoxpk8gsgQMrgoUVPqsYn9yAkzc28Xq9iXS192/blNUgFuiqOyg0w5VFFqJkBQ4AhwBBgCDAEGAIMAUUESngjVPTNDBgCDAGGAEOAIcAQYAj0SQQCgcBpEvXqk8GpDMpIRSKtC7feNz8FLl26al26eioiM39UtMdKC4mp6umIzvyhStTMMzvnU0HnboDRnkzt500Bm0il8Xi8g1Sa24isUkp/IwIpKbJRod9EmpP/Tf9NtqRgSsX75g3g5A1HlVGruXZVumJmZUaA7p3J+sWITf4KvMtvAJeJG5ZGr8xdUd0cbdrQNU+b3vT9YaVvIlAqcadv9qr/RZVLzuzL0ZeFOPqHC8A78pDjcoijz648gKNnIrBZu6bktFt51Fe7MHawH2MHV8DmqQZI5S+buvPo6XYsf+8gWlpbkEoLcNotaKh2YVSDX1QqPRngcMXCiRg+qBr7jjTjxZU7MHpwVQdx9JXVu0Xi6GXnjcOIhkq0BqNYunYPTpw8LRJX7VYLBlY5MbLBj1A0iZ0nUlg4YySmj61HKBrH6k37cfCDE+JnNGdw2CyorXCKRNJpo6ol0igpANL8oATiKF1DWubZSvPeUq/JjLsB4fN/XaqbHvXluLX01aggOoiju/8MvK/yMBkpCW7Yrj+ERfMBWblUwcveQZ/EoQFX6G/LkJoC5td2KvEa4rKbE9+y65D2VMISkkg4gsUGLl34EKBgcSJ08dOGheJ78wakvcPzEkepETF7R+t2yuvcSfYZeikw+3YpXkEQlUbp4EC5i/L3vv8S3t6ZcD/CzkFdIBXpTB1d6uyb/F/0OSnvERnOynOw8zysnAAbz2HKO59QTdbSNY5WN3DlP8WqucRRmhvQXLrUQyVc+wsQUq2KoWVgFZVESYmU/jsFO5KwIyNY4ec6FcjzOSJsOQ3v4nuDcTTHy3/dFwahdMJbQd8muu7ZJl3RNDcyT0Z8yUiJ8E6l5e+/RdNjv0PyUBPSkTiE5hAyyTR4rxOWWh8sHgdi2zvT2Xv+7TI0PP4nxWtRq4FnzS3gQx8UrKbnAItZxFEKUs98etL9c+BokLINaSlrxt+LkGsoLOkYUpbi9StsPCZWOEX3tn13I+3wQLC74N2mMvOTAY+NZP1CxKbcqqWLkN+jtNwvaf5QVAkawObPrYKQyn+og5FGNQ0RM2YIMAQYAgwBhgBDgCFQ9HWJwcMQYAgwBBgCDAGGAEPgnEQgEAjQylO/PUjjePfrsIcPlTx2Wjd5lTe3eoaUcXfdMAqf/ytVcSu1pTV2VY3qMJIV/XojvaGOcI2v0j1VvU7FUeMDU+dR6Trr7iUx7ArEx/2nOufMqk8hkG+s+8p9xCygZOIoqY3K6dDNaov5ZQgwBMqDgJ6Nbq2RTfu/C2BxFyaOknpoSzAOSkufW0j4ioigPpcdHCdIDCFKB82TL5lgKiAWT+L06RMIRZJwO6xoqHGLhM9gNIEYfPB4vPB4HAiG44iEg7DbrKiqlNRJW9pCSKVTqKrwS6RVQUAqGcOpE8fQFkqIRFDyR34j8RTC8MHpdMHvkVRRiRBKtq0UfzoDr8uG+ioXXESUpXhF4mgGyBBxlM6b5Ssl7MrzVgQXP9vDqdb5iNYxzbgGInzBb7VWU7TvErfFjuDFf1WsY5RBB3F071+B7Y+oc5tIAu9sUGdbyKpxElDpV+XjvTHfRat3oipbs42GuG2gH0NL86Pw7HoLfDQAgbci7atFdNRcuPeuhiXUnL8pjRkvlOL1Lf+4RArNKamamYjO+F7+71nNZODCB8WlACKL0uE0KpSGnA6Z0UGbcs2ZCn7vS7jFKOFV+ufqg1s968+gFPM2Cy/+HlrC9Wf2PRL2CuAjz4nwyMRRIw+UcM2PmkgjzBlVDe/i29piCCczpa2K0YNfZAPn8CRFFUzzSJP6r+HyxCUvMpqBwIyBlfDYrXBlla/P/P5BHL3lWx2QWIdUI90chhAtfGDQOmwYRqzbpBlG587fgIuelhR/E+3g0hEgnZCGWu3Kqsb7f0tLi3hwuFTidr7OHpo1DaljxzThMP6uGXCP1K+kvHnUN3DGP7Nom+O41aiuWQKE1wCxnR22nt0rwUfaeuLdA//SrnPBWYvQApVzqpyeEMlXVu2mDAlqCrfhp3CFdorPXi6en1i/+bNvwzu1CsHNXRVieZ8fjaea1V55asJhNgwBhgBDgCHAEGAIMATOWQTYpOqcHXrWcYYAQ4AhwBBgCDAECIFAICW+9/wAACAASURBVPAEgBv7Gxq0kVW18lPghK4bZHr6ka6cgMjse1VX1bNho5eYJbcl2LxAJt1D6VSvX9WdVWnIFP1ygAq8AvgvV4lc3zDTpDoqCAgueaFvBM6i0IyA+707YGnb1aVe2upDZBE9Cs7O4vNJG1ukpEXkdlYYAgyB/o9AOYijU39zHqy+PAQzdz1gcQAiKaTYsqJMIslIxFHOAnASyVPc8ab60VZJWo6K/Hfy6agCKGUw2VNJx6S2qF0qmbSkCEoqpjJhJZMEYi3ZuLr5c9ZkbbM8lu62ue3LxFEQcTRpDnE0u8GfGH4N4mP/veOC1DPH1nI1Z5x1CC/4v6JVmpqaRPVFtRv+5Cxf3BnfSN3p67v460ay7fiMA1IDFwBzviupyO/7G7BNBSmWxrctCGx5Xwt0PW2njgdqqlT52DX4szhStyRrW+JSfC5BS1XrXY2MJo5ygVcgJE/mjcS36cWCxDE9SmbFuuvc/hBsJ9/qYlLoPVG8hv7tKcBdLxJcKD09lQ4SctZLruKkDqhVV/G+/Z/g4vrSJatupJhhF35REbKRHh6SAASXPG9ImOK9RoUyXUmN0bPicon4TuOv535YsP3mxwwnUopp6WXCZk7DnLsRgmuGJijWNkUhlIvo2eU+pufC0tS1PMZaWI6ltGV8O9UuO2bVS88eIZNB4F8v48AnrtMV5JiTBYj9Od4ce/4A+wcvSX8xsjscj+AlEkm7WCHiNj3jieBvBnGU2t5fX6P6yp/2+/NhcUqZa0opb035HZLW/KncZ3L/wG7hQkzlXu/RhHf7G+CSGrI/iV8v7d+xxIjrEB/zGU1dbG9vFzOcyMVut6OiQjrwVaiEQiHx4AaNLRFHxeczze27HQSh+kQeFdJdqdhjTjY/5vf7zUl3pKn3zJghwBBgCDAEGAIMAYZA/0egxNWq/g8A6wFDgCHAEGAIMAQYAgwBQiAQCGwGML2/oEEnuUdsvskYEQeVi7YyNno2tfUSPH1LrxVJA6ma6Yg2Soox1H6qZgaiM77fZ4aLEbP6zFAoBuJbfj1AqTNLeBPSez0rBscMTEeg0P1LsFcgdCFt6J59Rb4/ETFCVgA5+3rJesQQOLcQKAdxdMrD82GrtPcEloijMmGz4MNUJo1mSaKO6uxzN6tKJhNC4205RBp5M1gmjtqyRFMiimY3ovkskZWIoyL5lIilnOSbnu09lIqyLAciA5GtvIFOhNAOW3lDnZRGqbs5iqNETo0WSgtsHINCnlf4ln1MIsSaVARHDUILf1/Uux51Pd+yawq+k2iZM3lW3Qw+1lXhVbC4ELr4z2LMri33wnpmXWf8vA2pj7woEUf3Pw9sVZHRgBTYXA7gTAuwY49+pCePA+qqNdV/o7HEtMDauR894jOKOFqMMCo36jqwHtb2E3kx0nJdqAVZnuOlfaMQmfdAwWqiOumVL4n3sVxyqJxBQq5IBzVJrb0cpcv81IBxLkfMatswcqy9b30aXEpShzWl0PONSMUADh48KJIyifhEBKhSStmURrNBco4RELwXawp5XXMUmTwkVE1OssxCDlwHCTX3vwv5kh+9okp5KS/p2oLNse4/X7phfjdGVXlg46WDNSfu/AFO3qf+ELjcac5ux+gP8t+fc2HsQhzVjW/+ihnPUITP+19Fr7KKpZYDLYpOcwz2jx4GIXuAoFi9xicWgpMPO2lpoIDtsmmPIsN33lumYBk8XAs4OrhUoPi2vARkCn9uQFiiCz3EUXn+KMegZrxobOk+250UnO9g967bNyB6VDroQWX0iaZ9FRUVY43qM/PDEGAIMAQYAgwBhgBD4FxHoITt0nMdOtZ/hgBDgCHAEGAIMATORgQCgUA7AHV5B3sJACL+ULqmyspKaaMUgGPvY7AE9oMPHwGXDGQ3vdUHqGVDRzNx1OJE8OKn1QejYEnta4nXsIaLOJKJWeVSpilHn87WNvKREjT1VWNqNU2+mbFpCKjZaO5r9xWjwGD3J6OQZH4YAn0HgXIQRyc/NA/2mqzCZ27XXepST3ZBy1mAYEcKoflKIXulIdDir5Bt9zbKQBwVmyTygEyQVeqnzs8FexVCF/5RsTap7GlR9lJ8N1BIX+9e+w1YggcKxCUAFidStbNhPbW6iw09t51OJ2w2G3Dgn8AWZQJKh4NSiaMTRgP12r4LKyb/Bgmb/tdMI6hN+TYCKuwWTPDn+a4XGBEutBxC/LDidSQbdFceFXg7QoslVUejinf5J0CHgJQUdTtiyqqxy+podA2RemNuIdJoOdLVm66iaRTIOv0YOb/2rL4ZfLQruVxnWPmreYcASx4TiUxEHCUysdvt1t9E61+AjAZ1QP0tdanJWWsgVFyl2duaJorVjOTqmkMpU4USiapEtBVvG93urEbcrPMgMLHWjyE+l/hJ4PVXcfLeexBet1Y3VqoUR/c9Cfuhv+tuo2hFhbmBXDcej9NBf01K6FoCPjByCDLR4t/TCffMhGt4foVQLW11t9064qsYVHkadi5WlDDa8eza/GJWob+UVhXqWhwIXvwXTQ10J41SZTXEUVrXpvXtfHPOfHPLbV9+F6lAEvbRYzJTtu20aAqSGTMEGAIMAYYAQ4AhwBBgCBRFgBFH2QXCEGAIMAQYAgwBhgBDIA8CgUCgz66Ya104db7/sLgZy0WOg0vHO3ubs06eGH414mM/q3gtOLc/CNvJFYp2uQZGbhZparhMxkTepdSGVBhxtEygl9CMqDhKSmN6CyOO6kWu1+o5dzwE24mu6UvzBXM23qso5RtterP7U69dfqxhhoDhCLT8+G60/O8vDPfb3eGkn8+BY4A0vzGtmESuMC3eLo5LJJyUJ8iuEZukrq1IHDWzryM/DDTeChx6Gdik4XuRSAHvvKc/srEjgMH1mupvGfE1nK6co6lOOYz9NgsmVagkjrY+DWS0qXB6diwDn+hUCUs2LEZs8lfK0bWCbXRPS9/dkIiDlEK3HMX32lWA5ezlvxg5v3avvw2W9hKUgpUG1D8CuOT3InH01KlTHXNopWp5P49sAKJbdVXVUinvY5R3AlWf7OJmTVME82sLk2DXNUXEjNYli45qCb6v25aZGFoMjnqPE1MHSGm/D33+RrQ+Uzr5Xg1xlNoz7xkvIHjpC6quAiImDm56DtbwB+AjJ8Al6Lx/55JtcuiHERv/BVW+uhsd++hHEF27pmjdCffOgmuo9E5tZAk1Xgnn4Y2Ijpilyq136yvgSGHfiFJgGqvnnt09TT0d6pEPrxYLlYij6XRakWTq3nSnACF9ZMcn/jAkE05wM0JxSXKXFYYAQ4AhwBBgCDAEGAIMAcMQYMRRw6BkjhgCDAGGAEOAIcAQONsQCAQCdLT+mr7Wr2g0Cko5rEUJqFAfXFt/Aj54EHysGcFL/qbYVc+aW8CHPlC0kw3SlZMQmX2Pavv+aEip6xwOh7jBVK4Nxv6IU1+J2bfs2tJ2xHgbgouf6SvdYXGoQEAtcZTEYoKXPK/CY9828a76AkILHhGDZMT2vj1WLDqGgB4Emr59G9r+WDzduB6/3etMvH82nA0lKK2pCqI/M0dNJI6uXg9cYDzBULD5ELroCVUjo8XIPFKJiiiGXwbM/CZw+FVg489UVMiatAWBzTvU23e3HDUUGDZYc/31Y3+INo++zKpqUj5rDgiAx8pjaqVTuWrzo8o23SwcR7chVT0U7t0rOz7RQ0rR3LCKCqQkabFYxHc4KrLiKKmf0bt2OYrnfy8CP7GKGi9Hc73ShpHj7dp2H6yn3jWvH5VjgIt/a8x7fZmIo9ns8N0w4YCaz/XAaU0TXdfStUaXnIU0DgUBmVIfxaXWN29E9XnuY/2xW3icN7gG9PvYd+7A6Qcf0NevnFrUxdEnm1X5MfcZzyF4qaRo6tj3FPjgAfDhY+ATLUAmJcUnTreKz7nS1VMQmXmXqv7kM9o/ZCCEVLa9bgaNjy4AZzOepxiaehkEa2eqejXBe3a9BT5KGaZKK6EpHxLvBBmbE5ZoO9y7OsUBSrlny8qjRhNHs73d4/f7xwcCgSN+v39oaQiw2gwBhgBDgCHAEGAIMAQYAt0ROHtXJdhYMwQYAgwBhgBDgCHAEDAIgUAgsBvAOIPcleyGNrJIdbS6ukDaz5JbKOzA9+YNQK5qqYq2Sll4VOG+103kFJnl3GTs9U734wBIgdd2fJnuHmScdarTYOpuhFU0DQH3um/CEtgv+RdVZLKvxNlfycGXIzbhv0xr32zH8saefN+l1Kt0j2LEdrORZ/4ZAuVD4OjNNyH2D/NJ7hN/MgvOIcarK5UPKbNbMpE4+vY6wOGQnlPzGg3riGD1ILToKUP8uTf+AJaWrUjVL4D15CpDfOpyMmwJMOs24IM3gA0/1eBCABJJ4J2NGup0M22cBFRqSz2/csqvEbdKqnF9pbgsPKZXKRBH254H0m2aQ/Zuew1cKifjBW9BcLHyYUXNDemsQPMkOmRDP1RI+SwSiej0pq2a90djwJES66L52ir2M2sj1wIce/4I+wcvmodA1URg0S+NmTeXiThakONY8/keOG1siSCRMQ8+4zyb83zNffUzLtbCntT0Yii3HUeEKUXDIaVRUhxtf/klHLj+WsNCr/rq11Hz7e8q+jOXOKrYvCoDwVnbcXBSVYU8RodnTkXq+PEcHVNg+qMLwJtAGg02XgFw2smozsMbYGs5preLYr3EoIlIVtQj4/R18ePb9E8EZ13fQ61Ya2NEHlWTpp78tra2IpVKqbbPiWW73++fqjU2Zs8QYAgwBBgCDAGGAEOAIVAYAUYcZVcHQ4AhwBBgCDAEGAIMAZUIBIPBiCAIJufszB/MwVCi44NkMonmNIfziqQaU9klzWa+ZdfkZoRSVT8x4lrEx9yoyrY/GslqNbTgSWqwrPRtBNzrb4elnbjg+kqqZgaiM76vrzKr1acQ8C29ukN1hwJLV4xDZI4W0kmf6o4YTHfiKKkhkyoyI472vbFiETEE9CDQ3NyM0Fe+hORy/Qcg1LY74Z6ZcA33qjXvu3amKYepoYTohGXVe4CsfOV0AvONIY8KFhdCF/9ZV1DBYFA8uCZnPOgzRJIhi4E53waOLgfW/1hb39qDwKYSVEd1EEfXjf8R2l2jtcVpsrWD5zCjWnrF5cLvQEi3A+mg+G/BUg0kj4NDWncUueTRVN1cRKffoduXGRW7p9Oldzq61ulQoFnF992GTtcXzTurFUcTQz+MuM4U0vnwN/XeUzMVuPAXxs2bW/8CZMq/PiA+nfIQRwlPSlnfX4rhT1nDHapDcgzWws21w4EQLEhCgAUJOJCCEy6hFetwfVFH0wZUYKDHKSqNkuKoUcX30asx8Hd/UHTnW0pk1c608IoVesOAtyK4+FlDWj760Y8gtnYNxn5vOrzjjT/oEWy8UtM937XvXVhiAXDJBMDzQEb/85gACjVeKY1mAaVrjrNCqC7P+m1bWxtofVst0TRngON+v1+FVLohlwRzwhBgCDAEGAIMAYYAQ+CcQIARR8+JYWadZAgwBBgCDAGGAEPASAQCgUDZV03zLfDP7w3iqI5F47OdOOr1esXUholEQtxkZKXvIuBZ/SXw0ZMlBXi2X88lgdMPKwubfwlLqh1ORMAlgwif98t+2IuuITu3/xyxKbeKf2SKyP1+OFkHGAIiAjS/IOIekcBjN9+E+DvmKzyO/9FMuEedBcRR064hExko72yQ1DDl4nUDs6eV3BPB4kTo4qd1+SEFKZ7nUVNT03FIQZcjoysNvgiY+z3g2ApgncY0tTSEK9boj2jGZKCiq2KXkrMNY76LFu9EJbMun0sp6onEaM4y/gzuRTgQyZ/xWlOk+Y1JxUwuRqpPGhCaeE17PPmVlY3OJuH6yxdg3f5Sz7AXzgXCRObjABKgI2IQKdERqYfP/oj/zn5mRMfz+TDplpYaMB/RabcZFrWpxNG6GcCC+40jjsq9bn7MNOJdj7MR2YQKwllAHDXsosl1ZNJ1XijW+dxfFbuRhg3rhcJKohUOG+YOqoaQTmP76OFInTmt6FONgaNxBoa+ulTR1NTvnGLr6g2MfL7sHzUUE+6cBGeDW30ACpaUHp6U5AW7ei0C56ENsLWWpjCaG1ZsxGykPZUQeCsEqz1vxPJiN8fZgepPG9b/fI5KII7C7/ebMykytcfMOUOAIcAQYAgwBBgCDIG+iwCbXPXdsWGRMQQYAgwBhgBDgCHQhxFob29/neO4JWaHSIRRIiUSUaB7qXNaMdqbf7HPrLj0LBqnqhsRnfmDHiG5ttwLcBZEp33LrHDL4ldWqSG1UVKoYaVvIuB960ZwqVBpwXEcgpf8vTQfrDZDoIwIuFwuMf1qOVOvlrF7rKkCCOwbVAfe7QZfUQG+pha2+npYBw1G3U/uZ5j1MwSIuESEUTqcQvNBUns8+uEPIbZxg+k9GffDRnjGaEvDbXpQfaoBE9knazYBsW6HkYhERsqEVIhYWlcDjB2hCRGBtyO0WJnEUsypb9m1IvGhz5SGC4D5dwLHVwFrf6gtrHRG6suq9drqydYzJwN+9cTRvYNuwOG6yyFwUlr0rleQRA+V/k7/o3/nFvOuNzXEJn0ASbWIOEopccMLnijFjSl15QM29K5N99juJRaLiWpopRbX0zfBuuPl0tyMGgYMG1Saj16onfaPRWTufYa1rGc9QnXjA+cC5//YeOKoHEDzo6pD0WXIe4Cq4uqVa5skknh/KKYJhpex87O552FFZ/agQk0n4MJG4aqCkcmqoyfvvRsn7v6RIT2w1tdjxGZl1W1Tv3OG9ERyYiRxVHx2Lb3GwOiA4IwrdR0Ace97B5ZgkyGxBGcUvsZ6NEBfwOrPG9JuISeBQEA8HKdDcZQRR00dGeacIcAQYAgwBBgCDIFzEQFGHD0XR531mSHAEGAIMAQYAgwBwxBob2//gOO4oYY57OZoTVO44OIi7W3Nq5FOwFMq+2hawKQKh1mhiH51LZ5yQPCS53vEJfoSgOCSnp8V6oT7vW/D0rZT+pi3IuOoQcY7DNHp3za138Wcy8TRcDhsakrDXuvgWdKwrmu3e981Xq9nCXSsG/0YAbfbDYvFIpLaidzOyrmBwP5hDRASxTepczfji27M8zx4mw2w2UUyKud2gff6wPv9GPz3ThW5cwPZ8vSS1HfoOysfGqLfNpsNVVVVYgBHFi1AfFd2LmRiSOO+3wjPuLOAOErEwALpOEuDzzwiH9ZtBiKxnuH5vQCRHUV1QgAuBxCNAxV+IJ0GQmFJAZOUMPMVix3Bi/UTRz2rbgYfy6N0ZiIUimNUPx84727g5LvAu99TNO9hkEwBq9/TXo9qzJwC0JhoKOvH/QBt7nEaamRNTWRQmU0cpR4QedRoUs+65gjmZt+FtQMq1SC1UVIdpXsuEfXt9q6HMpXmT77l1yO4+BnF5rukple0LmLQOAmo7F/35YxzAMILfldKr7vUNeSdrlA0DecD839kOHH0QCiBwYl/YAeuwLTMc7BypZOR83WB43gI1Z9VxFpruvpKGw8LzyGUzCAhEN++MPU0H+1dMaCz2GA+/4zqwxZxeBESKrEXF/RAZNEQN2w2H/ZcchHCa941BLGKT9+IugceVPTlWyat2/X1YvQzxrnjIdhOvGVYt8MTFyHj1H7/du9eCUukzZA4QtM/AoG3qPZF02eBrwQqjSXRygHoJY5yHJfw+XzmLn6rRokZMgQYAgwBhgBDgCHAEDg7EGDE0bNjHFkvGAIMAYYAQ4AhwBDoZQQCgQCt/kvyMQaW9c0RpAss0tIiHicAGXE1TzKSUxlW2KyYWIREuiuQQFsiBS3p7l1bfgrrGbXpHDkIFge4dKzgJqHvzRuANKkpcQheqk7FUWmjyOjFYqWhzE1vSIpgrPRtBJSuHzXRpwZegIy7HvHRn1Fjzmz6KQJ0rSQHL0Fs4pf7aQ+ksGVCBKllkWoWK+cGAofmNCJ15IipnaXFpNEnm/O2sa++pmDbHKXgtdnAOYmA6oHFX4Ghb75taqz9wTkRu+kAikzGIOU7IovKqsE035DLobkzkPrggx7dopkgWRm1tz/2e9PhHV/RH+ArHqNppEbTHAPrt3aSQ7WOgNsFzJ0OrFwHXDi3a+13NyH4vUOaPLq2/BjWMzoVOTW1pNN44Bzg/HuBU+uAdzQeJKNMAZQKfKXO/s2eCnjzpzkv1Ju3pj2CJG9c6ludqHWpNo97pkPt1Ah/+Xx4t/4LoYufNdT9zvYYJlY4S/Lp9Xo7sntEIhGROEoHbuSMH3RfLlY63i14W1ECqfcnU8GFDFCM06hyWxI4BlUWLC6ELv6zId6I3Fux/DpDfOV1MvgiYO73FImjRyJJxNICEpkMEmkByYwAIV+WmCzhewq3VFy48Qjt4lOaQ6akPnTlkdOikA3gXeAsXgi+Dyn6Vqs6SktMtU4LxnbjZ73fHkcgmZbaMfFRKPrPWetS7JgKAxM5+Hlbn8s9C17DeNN1lBZsokopqZAm4QBvq8aAwVcgkwhjS/YQkYquKppU3XIrau74jqKdEWsoio0YYGD0WqDz/V/Cdnx5yZFFx5yHjMONjF3bfEFu2Lv9dXBJY97jw5MWI+PQduBF/M7UmKM82tzcLB7a0KE4+ge/339TyYPDHDAEGAIMAYYAQ4AhwBBgCHQgwIij7GJgCDAEGAIMAYYAQ4AhYCACgUDAqP36jqhoUyyWERBPC3BYONjTKQRR/JQ4EQ/Oq+u5MLk3EMdYvwNrmyMdWSbVkkc9q78EPnoyP1qkPGH3IeMaiMjc++HadBcE10DYjr4CweZF6KIn89aTF6Ez7gaEz/910ZHwrvwcuESgKCXC6MVipUuDSB2U4pDwDoVKTIOu1Bj73BAEfEuvNZBWkxUElr/1pPJidYNLhlWToQ3pFHNiOALO7b9AbMrXDfdbbocyIYLSXFMaOFbODQSOf+oTiCxfWrCz/ISJsNTUwvfIH0Wb0LdvQ2rje8gcPQpksmQGS3aeQSqGRcqYbuTRYqTRQm4q/vMLqLvnJ+fG4HTrZa66KBGVaE5B39tSS/PdP0ImGgFiMaQjESAeQyYag0C/iUQej0OgnwT9JCAkkpj64CQpVXPuSmF3QogqxkXWSJVtqT1VUd+0OExky2zcDgRKmFeS6mg7HWjiAJsVuGCWBNTbaxG887j4n57/XYTwV3sqaZ05c0bcwHet/AKsCQOIbiqGqCSTATOBC+4DTm8AVt+mzRUpt3rcwFtqD8Z1c08EXSLqaihLG58SaWN9qczDs+C40ohsRfvDWRF1fQwOh0NU98wtRNakwy0VFb1DUs89BEhxkcIoFatVOg9K73gUX745lHPnb2A79npHdwSbH6GLHi8IhSGqozrIyr1+rXE8gpc8VzQMwpkwJqzph/6dq7otV6a/jd56s3ldGnoJMPsOnArHsP1MABnxcK50WpfapkO6Wst8/llEMn64OUkxcI9wAcZxq9W7oRCc4wBvTxVK9U66Wq45E1ZU4nZbeZEcO7em8D1Oq3KprnhNe4brikZzpUbuX3Ci1APGHLzDvgiOt2HX/NmIbtuqOY58FVQTR5ddBwgmPiMM6Q2QGH414mOVFXfl5hx7HoUldAh85Di4eCsgpKU5cL4V3RKmfKHpH4bA69cY8G1+UbVqrRKU0VFzkaqoVzLr8bnYfc4BVH9Kc91iFWjOSc/hmprChw7z1ff7/dpvxoZGzpwxBBgCDAGGAEOAIcAQOPsQYBOss29MWY8YAgwBhgBDgCHAEOhlBAKBwCogT34pg+IiZcsdMV5xsd/CAXNy0vdtaokikRFQYbeKaqO5xcZzmFVdfOPTt+zjgNC1nuwj2bAYsclf6eLTvfEHsLRsRbpiPCJz8hNCiIwquAcCiSAi8x5QhVCXdPXdaqRqZyHa+F1VfowwIoIHkUfplLySIo0R7TEfpSPgWfcN8IEDpTtS8FBuErPpHWIN9EsEZOIobcYTedSMQinm/H6/tKFuSjpoM6I+e32e+uJNsA0fiZaHfp63k9bpjRjy8msdpJjuRvQso2eaz+fDgRGDJZJhgSIvKPm/cDPq7vqxaHVo9nSkiICqoVR/7Ruovl2jUqAG/33FNJ1Oi4QYIiaRArBMjCF1O0pD351QVe643Ru+C0vrDvOalTfjOzbl9bJButfLSvB3HOLotumvtxlFJEpgESj53rQjS/xUMlT5ucsJ0DOA0tznlMSir8Gy501Evvxqx1+9Sz8GDsUJ4ypbLY9Z7XRg4QPAmc3Aqm9qb5MItoS3njKvESBsNZS14+5GwD1SQw3JVFbA1FFR+kIUOdo4l/8beCLMmFCId9fCXSV6pmeL3Be639G9j/5GfaN7Iz135Psi3S/lOvQ52RKZk37TT1NTk0i0pzqlFnqXI1JroTlMofe87ocqM95hCM9/KG84hpBGyTORlR0OSSlXVGLMACn6SUnXYkaQPutjpeWiZ0AkYXlMZVKofE3I/5bHmJRfqdB1Qj80NvRD/22q+uHwy4CZ38SxYBTvN9GBVWPKRCxHBXdGnzPODlR/Wl/dIrXUqI4qHTBe1xwRLzkzi9FPWoMFTBW7Pg6rUc1pmxfnc+qsuww2zzicuOcunPzxXYrtqjHgLBaMPnZajamx37vc+SBnhWDzIeOohSWwV1UshYxSNTMQnfH9jo8PhhKIpTOYsvUbcCWbwGUShYmhalpWNZ/sdsUKQGTChUi7K9W00MPGu/UVcJmkcekEAETHXoCUVxtRsyMwnp4zMcCg+9Lp06fFDCn0o6G0+v3+ag32zJQhwBBgCDAEGAIMAYYAQ0AFAn1vJUFF0MyEIcAQYAgwBBgCDAGGQH9AIBAI0CpsnRmxqlnopyXLWocVY33SxksxRQgijtp5DlMrC29+iqmbBy4ElwqCSwTBpSPgUhEgHUPo4r/06KZn1X+Bj51BcuiHERv/BcNhcG29D5a298ElKOWbVASrB6FFTxneViGHbrdb3LwkEgilmWWlmcMlLQAAIABJREFUfyDgW349QAvwZhXOguAlfzPLO/PLEFCNgEyooPuTrKKlurIKQzrIQPdAIhvqUQtR0cQ5Z0IkXyKwaCkyGZHIwWfGjxKr8gMGwDJxMoRIBKlNGyRSCf29bgBGbdupyv3+wQMgKCiOij6HDIHvFUnhNPzfX0RqZU8Vw2INdlctVRVcHzUiEgx91+iHxoP+TT+5KehlApgWddEOogxtsFudBZXcS4HFvf4OWNp3leJCZV2jaSAqmzXczMR+bNkFtErqdOUqgm8guFnaCY1SfKrYFOZ0pWYKcOGDQPM2YKUOpfBgSFIdXblOe3zzZwJO6T1LS9k46jY0+6dpqWIqxnO4v8MCc+bFRBzlajtT3MqKkjKRnu6NMnlUvJKy6b5lIj39lu+j9Ll8L5XByyUU0n8TCZTqyL/zEfIPhBJojSYwq66rujM9e6keFbqHE4mRfOYjjnrf/BS4dPd3Pw7pygni+3HGOxTRKd8QfTmf/R/YthRX3NR4MeQ3v2guwHVVdDXEb6lOBGD/9N8hlwwqk0BpfiqPqdpUxcUOs5YaKkZeATR+DUeDUew0kDg6lV8Kj9CsLzyTUkQrrSd1P4ScL/iN2YPJWjumhbxp4pNWa9i67Sdxb8GPU7rrcxYXvEOl9bQdE0YjceSIbl+5FXmfH6P2HlTtSzNpm7dBsFcg46xDxj0IsUn/U7Qt37JrSiJIvjnt90jxdBi+61Vz4Y7/gSPZqrqfqgw1KPLHhk5Hsna4Krf5jLxb/gUuk/8Avx6n4fEXIqOTyNrRHuFMz5vK6/WEINah9QM6UKD23s9URnVDzSoyBBgCDAGGAEOAIcAQUIUAI46qgokZMQQYAgwBhgBDgCHAENCPQCAQIHkVQ+ddW5qCiCqkq+8Sscr93EKqEq4t98LavBnBxX/tcEtphYgwRBt/+Rb7vG99Wto48w1HeN6D+gEsUrPLpp0AJEZ8FPGxnzOlrXxO6WQ8bUjSJiiph7HSfxBQvfExdDEw5GIg2gTEmoFoMxDL+e8c4rLc+8i4BUj6xoOvuqL/AMIiPSsRkImjsoqkGZ2UU5Nbxk/AyBUaUm+aEUw/9ElEUVkRNpdcSKRCIlYQeYWes7IKm0ySkcksslqXrMpFRBciZ2gln+aDTintvMXnw8i9hzoOT1CcTRNGax6F/k4cpX6HQqGO9LoEQK5CHo2HTGLSDE62QvfNdLWq1nLacXJDCn10HRXaoHWv+3+wBPbpDfEcrGcinWXbHqC5pfyYLppf/jZLbbF6InDRL4GW94EVX9XnLZkCLLx28uj5swC7RDTUUpZOfwICZ9FSxVTbWdw/YINZ7zEcUGP8u1kuSZ/+m+7DuUT97gRTWbVyb8bZIb5aTE1RfscjP0RskZ+1NBCubT+D9ZS6+Q7dqw1TG1W6CmZOBvylK7AqNaPn89ZFz+ZVOqdnFGFNhzHVFu+KG8ElQ2rNtdmNvhqY9j/4IBDB7uZS04tLTY/iNmAA9D9bOTowUn2jtn6otN4TiKMl0U1tOPtoU1IbpSZI0fFUTBuhzWHhMaPKiR1tMQRJLVepqFzHUnIjfy6S2Q1dmSvc8iisg49rRhKu0oijVh+8Qz6PdFsrtgweaOjCotY5eO4aimBxIVMxBhn3YMQm3Kx2CAraqV6fKeBh2fQnkCnwbF20/WbYUibdN1T0nNaH0h6dIpmZDCzxINLOCvg2/1NFa8VNQpM/BMGuTS29qEed5PaWlpaCa8nd2rvf7/d/i/5G2b38fv+CkkFgDhgCDAGGAEOAIcAQYAgwBHogUKbXJIY8Q4AhwBBgCDAEGAIMgXMbgUAg8DiAfzcKhWLqoZraEID5dW6Q4sS82sIbNt6VnwPScaTqF4ruYxO/DO/yT4ATkoh6JiA1X0pRS8W16U7wkePgo51pr9QSHDTFDsC39NqOfKSp6umIzvyhVhcl2ctpoIk0SuRRVvoXAoqqFlO/BIy5rninSLlUJJTKZNImJPxVyHBJZNJxcBVLuigl9S+EWLT9HQGZOErKoGaVg+fPRebAflguWIgRz71gVjNnnd9AICASRmWCIZELZeUtIo3SZzLRRU7dSr+JHENkUhpbIgSTLR3iMKMUI45yNhtGHznZo9n99TXFMiLnDbNy+26RWElkV8Kht1O2q8WSCEVEGJXHkYgv1A8aJ6NL9830ZMMixCbfothMW1ubOD8hsigRdKjQ9VJd3XPz2rP2VvBB9cpTio0XNDCYBaI/kBJrmkgcfX8fcLqpxPh0VO+PxNHKccDFvwZadwNv/beOTmerxBLAmo3a6l8wG7Apf9/fH3pTF7+nqs5DitK9aiiiEiflhKbs5CI5veMVSIOX/KYz8E84OBMyJ1CQ1aWRRp3bHxQPIkqZLqJAOgouHQfSCcpjjtCF9IpduNDzMpdkSvfDvQK980r5tQuR4/IptsvPKDy/RBv4K9aUpKKnaoBHDQOGDVJl2htGRq4FeN75MvjICXO6MfbjwJSbcbg9gj0txs2dp3KvwYMSVKTtowDfRab0+f32OBwWDqO9dpCC6MxqUmxUXzrWpVQ+EuudVozwKmfEkSNQ6VZ9wB0ODffcEcNM7h+Iww8f1KWBVwreXjkPjsp5ohkR2eldgMqxaz+K6DurlKoX/VwrcZSceZffAC4TR7piHCJzflpS+7mVudP/By6dBJdKgEvF4NqvTQn8jcY/FYxl6qFfob7tHcNi1eooPGkxMo6uKtdqfXS5UgWUTB4NNl5pOHu6u7q4mr7RgTaa29TU1CiZEzu9y2SLqY8qQcY+ZwgwBBgCDAGGAEOAIaAdAUYc1Y4Zq8EQYAgwBBgCDAGGAENANwLt7e2bOI5r1OtgU0sUcdo0VFtov85mEZUkHDzXUbfOYUUsnUEwlcb8Wo8qb11IdrwV0JAuSXDWIrTgEVXtaDEiIkWqZgYgZMpOGqU4y6HmpwUPZqsNAff622Fp352/UtUE4Px7AHuFpDC660+AqxZw1kg/8n/b/ZoalVUD5d+yOpKslqTJGTNmCBRBgMh3pOJExUziqJzOlQ2GegRaW1s7yJ9E/MwtRESkQwl9oRQijlpqajFyR/57J9XRuhVfv+9wR3p3ujfSJqKsnEr49EUiKX2n6NCI/D3rPo5Gj18PFSaOR/AS9amPZdKonPY5n2K8Z80t4EMfGB16T39aLxDzI9LZgokd2X0AOGEM4URT5/ojcbRiNLD4d0DbPuDNL2rqbg/jdAZ4WwNRZcEcwKpM3F8+7Y9I847SYjOxdiP3CpwIGNqCyGvVqUImB+Jbdp34jles6CEkEtl/ZyCBQUJUJPvTXElOo97Rtk9S7iSiKc1z6Ec+MCh+8PylxfFasRbwuIHqCoAOWSj0oyTwJ42V2vJoI/yV1KbGynrGqVAT7ve+A0vb+xojKGB+8CgQiwPxOJD4/+ydB7xdVZX/f/uc29vr6QlpENJ7oZeIqDgqIApSbIiiIs5YkRlFLGPXmXEY8a+iqKOIlBFRgSQkQEjvvZIQUkhevb2f/2ef+87Lfffd++4p+9z3kqzN531eeHfttdf+nnNP/e21MsBl9wDv+Cpe64xhf4e47IQL2OOQoCO7ZqVZMRfQeKupOa9tSyDgkDClzv5jUPXFzQyLmk/vp9XtTU255p0WsccB5KFARgYuuCBWiO8fcQskV4sqGOXC0eL25r2fRmrjBqT37e35s3Z1oh6HJQng19aBIFyjRsE5cSKG/b9HLDPyr7oHLBNB9PJfW/alOmjrG5Oj4yiyDSMR3NQ3y+bukR9ExHceYq4RyDgDYPkcJCWHnFx5P1+89UOQ+KLfAWiRmdcBUvXrhdLQGBgUfmdVkipXjrbBt09f5utSn5FZ7xJcD6t7BOcIIHStbrra/bDeUvVFjv8cCoVu0j0QGRIBIkAEiAARIAJEgAjoIkDCUV2YyIgIEAEiQASIABEgAmIJhMNhnnKizqjXNW0Jtcyo3uaUGOYWZY3Y0J6AS2KYXm8syw0fz7/yE5ASb/YaOuMeApbPwJHpqBqSyBdGVQergUGtRFk1mMo5PUTwxZvVbLpl24hLgYUPFD7/67vLi6VlV7eYtBnwdotKPdq/W4Dm6Yb5at9x/psLSjWRaXEZTsNOqcM5R4ALw7TSn3YKR885sDomrJWX18QmpeVz+fmjvr7etkyhOkLUZXJg9DC4Jk/psR39/DJ9/UYNhZLVX7q0NNsRfynOs6kWNy4k5T9coMmFPgPVeFxcMMq3qdfrrYnI173nF3AdebbPlI1cV7W1tfUqtcydlWYe9b/6aUjxowOF9gwc10bhKKexYTsQESdc0gX4ioXCs1DpGteKUWgssPgXQPg1YOnHrHgq9F2+Wr+PyxeoWS+rtcEuHJ3BnoPPSjbEcgCcQ4DQddXQlP3cs/3HcJ54SXdfI8fCYqdcFMqP6el0Wj2/cAEpzyrKWy+RaGkk7TuBFZ+pHN/aLUC8SDjmcgHptO75GDKcNwMIR4ARQw11q7Wx2W1ULk7v9h/BceLl8lM4cLhbCJopMOfXIlwQzp+f8O+qLAE8KzjP1M7/3VWSVfRtXwHe/hUc6IjiYGfv6xArzKwKR80KsXlVmeInR9yPVmWGizZDTlmooHRta7yCPLaQIrn02ZQe4WjpmVZiBSldTv8jMV2bzkoS55nsb/BCXIba0oC9Q66DwzdBfSbAF5hVasc/eCvcU6ah8Uv36ZrzoDFq4+LTyhuUZTNIOULYkrsWrkwXXLkwunwTDYf/li23g2kifuZA3tuC2MUPFaoYMS7ONOxSd4fI7HeVtXV0vQnF6Ube5YXicAH5fPd1Bb+26D8gOR5GzheClIzAv+tF3bFEp70VitP482BdA/BFMg0f0GXKK23wZxRDhgzRZa8ZUbZRQ7jImAgQASJABIgAESACugmQcFQ3KjIkAkSACBABIkAEiIB4AuFw2NDjSZ4xIq9bOKroziaqd2alGa+0TKL+F2+FlOud/aDUp8gXRnrjtdOOC1e4gKXaA3w7YyDfYgj0yeSmufWPAN76aOH/qmUWKhNK8T7PhWLFPzyjnlaGmnfl/2+0aQLTYnFpcQZT/m9q5y4BOkbVdttzAQp/mcvFotp3Wvue8+96cbl5O0qZ13a2/Y92YPxoKCUZkfrrUalMpiZ25AIezpf/8OOaxpVz5OJNu4SkxSUU+ctNLmjl4/Nzv5ZxvBbc/S9/DFKqb9nyXMMUxOd+S1cIWsbRcsZaph//yrshJU7o8mfNyIo8w9rIYnvbLBzlwW7dXRA/Rfu/xhY2L51CyD7jDeQmDYwGrnkEiBwBlnzYGgp+j8UrO+jNOsqFtt0CwfXTv10QopVpXb5xyPOMgaKbQO5z2DNwQeB+5p0B+OYanrF7/6NwHXpKV79cw1TIHTsg4h6zq6tLFZAWX6tzMQsX2Bdfr6uBrXkAONZPeehte4C26osqdU2ymtG86UBAX/WQaq7s/NzsNvLs+hlYqhVSqh0s3QmWjQPLVgAKK4ireMZf7YffS5UKQY1O6p1fA675gpptlGcdFdUWsCchwWKmQ+ewnnA2Za9ERj1cdT9KYsCiJl+fcPmi4UxJtZpFzQU7TbQpWjy6+lS8TzZDbczSANe3J5DVUU1niMeB8d3l7TUfpaJYUdvKqJ+JbA2acchoN9327sZL4QrNUe35tah2n6HbwWA37HgcUNKFnypttfL+aiZVP6+0L1Z8HlTVY7dBlfNxdNrbVCGo4nCrGahZJgE5GYb34Lo+I8TPvxS5QKPekVU7R6wDOU8Qga1/q9ovfv4lyAWqloev6qdfA88kwH9xVR/8/oSXqjdQXWJvKBSaVNUxGRABIkAEiAARIAJEgAgYJmD87aThIagDESACRIAIEAEiQASIQH8EwuEwrzV6gxFK+yJphFMZZJlUMQOpV2aY2SC2ZB1/oJoPjEUuNBHJKZ/qFXK1h61mXxhV4xJc+l715YTiakDOPwaJ2f9WrYuQz3lGGl7W8EwRjpauzA+Hwz8DwFPJTQDAl/k7hIA5Q52U3X/nfRkY3V2KcvVXgeOv6p5domEesnPv122vGfKH5sUvqbWX1VwoZUZcyv1qGUu138XiUp7FlNrZSeBMO0adaVuBC0z4jyZm5N8vLcurlrHsTJuTqHgrlbiv5L+ScLSSPS8zzH+0zK7cjh8rNbE03w78M01Urx3nNEEQ31b839wH34a8NTY29skAy4Wj2nblvvh2FSUY9a/+DGKL/lMX8uDS68snHWJAZHF1gVV7e7s6TunxnjPgL2u15n/lLkjJU7piOiON+BNQvp5C2JPQGghHNdBrNgOJpP3YdZZetz8QAyNoi3xiR4HnP2igYxlTtRQsgDfbgaFNurKPLv30TtS9uRUdI+dbG3sQ9J7J/g6vqJL1JsvUB5Z/ACyrs8yzzmOgEbR8AUjxgix+nAyFQj3nd7TvAFbcW93l+m1AVJzwsOyAl80HInGgPlg9ngG2SI9+B+DwgSVOQkq1gaU6wDJhsFyyqKJD6TG1HyXW5h1Apw0ZHt/9LeDqe7G3PYLDXWKE1HPZ/yEDN3zosrQVNBq7lCvQhdMiUtWpAixqqS4clRkwv0hgejrjJ4NbAmYXVaqxEqzmtzjDaTl/a9riajLYaq3eJePCUO8S5HqylVbzW+5zrj/WE5PWd6H0JzAjHXQGxWQvHL7xcAamQXYP7XXNqtPFmWHW9pvui7P+w1UgY43yXstzsk04ajmy0w5ik69C3mPyuJ7PqYJU354KWZkBxKa/DXme3dSuxr/TzfoW8nDhKM/2rVVJqRYSZRutRog+JwJEgAgQASJABIiAeQLCHpeaD4F6EgEiQASIABEgAkSACHAC4XB4NwBDq6crlwMTn22Ux+hb+wXEF3y/zwbr6OjAmI0f6beakl3C0bKZuCQnIlf/ydYdi2c549nOuBCDZyEb7M3oQ9ZwOPw9RVGmM8bOZ4yNUBRFrAp5kAHzbfwq5PZthah8w4CJ7wUmvKfw/4lTwKtfKZRB1dEU5kB08eM6LM2b8H2vOJuhJiwVJTDVXprz33wfp+yl5rfVQPXUSnrzbVda9nugYjoTxuXns4aGhp5QNaG1lvGS/9ZE2FygyL+LXFB4rotFNWBGRaP83eL5J9os7RpcJMrLx2siXn7M0jLXaMdJLVOptu34gFrWZv5vbqf9vybS1/7GBalcOGRWvB9cdhPAZNU/y5/OqJT3DYfibkR87jcrzt+75dtwnOqbjUjrYOTaqjjrKJ9Lc3Nzr3EDr9wJlrS2LSxtyDOucw2Fo5zNqxuAtMWMddUYXzwXcDmrWfX/eY2xwDcUuPb3QPwE8NxtFmPnwtGiR+U6ytYv/8QGZDz11sYdRL2nsSUIQMBxwIBwVC0TbLJGMD+GRi/7pS0Eyy4UWP014PjK/sfjQu9UulBy2M525UKRSnjjkZb9rner7vjXSPsqaXY6BIK6g9i4HQhXLtmt20+p4Q3fB664G7vbIjgSFnN/P4M9Bx86TYdU2vGgMg8n1XWfvRs/dC0syTpamnHU65Aws/50iepNHUmkcqf300qiOmHBlzhadSre65BbaRy/Q8L0ori5nSHhaHcVchMFPvqd+nT2PPywL7uwb/jNkN2FMt78Go7f252Vre2RqtNKKgFsxnVV7aoZSIxhQVPfx1q6z0P8fkH2QHE1gl/H5/2jkDr/g6i2iL5aXMWfR6ddq5avt9KkXIqvGIN/x5I+bqIz3wEp1oVc0OasozquA/h+ze+z6ut1XUelQqHQWfolsLK1qS8RIAJEgAgQASJABMQQIOGoGI7khQgQASJABIgAESACwgiEw+pbiqoivfWtMeTB1ORJxa1aZgdhgRY50vOgND3uJqQmfED48JVLuE5DfO43hI+nOeQr47kwhQtVuGBlkDclFAqVr59pIfBwOPwnxtiFiqKMARAa2LeXFibS3TXw4gcApZCBU1n4NUjDFgLRo8DarwNdB3UPYETIo9upCcPicpta5tLicptmRFCasKo4G1NxBlMSmJrYUDZ1OdPE7TZhMOQ2HA6rGX0qNf6d4S9tebZp/kOtPIF9w5oMJXU0mnHULu78+KYJ5bVjGRcEmzlWFsfY/zUSQ+QtT1acUrXrq7xnCGKXPmwISVtbW89iAL4/832ei0gDL31YLQVMTS+BGiskt+wEOsJ6gzNnd9FswG1NrFB54O58eQLLq4M5kBt+GeSF9xcW+fzjFnPzrtQrngTWbq7q84V79wFM+GV21XFVA6Pp8XR4vZCtgAsp+KwIonQIRrRQvBsfgKN9i47IepvYfb0dCAR6H/+3/xzYp2Nh4soNQMZmkfcVC+zd53p9T7nqjgnM1mx4U/ftsGYLr9stwFGJi/f9BLjkTuxqDeONiBj/U6VlCCpis3nvVK5CWC0Y0rs1uGRMKsrMWSocLX1O1Fs4WtjO/FDGE2gGnTKm1ok/H6xtSyBvMEOnW5Ywu6G3XmxNa4IX/u4GUBAs8/8YvwLV9l/+ZysPKNQs1JVfn87GM3AzMQLjcjuzu/EKuEIz1Sz6vEz9Wdt0CEcjaMEO5WrTCLStuLC5b2Ze7jTw8kfVYyq/rs77RsJ57IVeY6VHvQOpCz9WcfyK1QFMRByd9U4ogq4p5GgrfPv6Vs2xlNXUyJyYDDTeUbEHvyfh91+li9nKdTC6EN5ImGRLBIgAESACRIAIEAEiMLhu+Wl7EAEiQASIABEgAkSACBQRCIfD/eblWH0q1vdBNgMWlWSaqAXUasIGHkN22KVITPuc8HA8238C54kVff0yhsjiymIMq4FoLxOLS91a9Wlj//ZQKGRzSoG+0YfDYZ4CaAqA8QD4+LKNcxTmmj/AHjJkSKFkVvwksPSjgM6ymXnZh+yot6qZJ86UxsWkPHNiqbhUVPZS/jKgWFxaWi75TOF0psXJ91+tZPdZ/bJRwIaJRCKqeE7LMFmcibKlpUXACOeeC73iUf4id4LFjKODnW61ayRF9iJ61f/2mkZw6Xt7FjL0Oz+TpZr5Pl+66GXsjs9BytpQ+newbyDT8VmSo5gb9eV1wHkjgINHzPWv1uvKReUtKk3VBAIu9gssvxUsEwe41tJgFkIu6Ihd/NOeOPm1C1/MhWQ78Pf3VZuh/s+zuYJ6SmIA595Pe/FT25B1lhej6B/QrKWJjaBjqAlsHVqgf9FUsUtF8oM16N8W3q3fhePkah1RnTZRPE2IXvoLQ32MGvcIR9u2A7t+A5zaVN0Fz1Jrg5i3z8CXL1SzycHpqB6TUQt7dimjUfRvb5c495aHgEV3YEdrGMcECEfHsC0YAV5URmzbrrwFUfXWuncrzRhaKhxVrXsywZbb0L3/JjID6f5ICq2prCkZJz9VLCgR/K1pS8AnM3gkhvOLxLJrWuNGTyuVN04/Cx0msxdRh5NiN2yJN9+w6yF7RiOdTve7sM3WILqd84oMXMCq975Iy3Jf1b7t17ovBE5hLA4oPNOy8cbv8RaWyTRazlNw6Y2Aku8WIDNAdiFy1R8rDlrtOt9otJHZ7zLapV/74KZn+jCOzLwOkGrwaK7KIhJtMVvV/YSvUg+FKAmW0D2DnBEBIkAEiAARIAJEoDcButiiPYIIEAEiQASIABEgAoOYQCQS+YeiKNeWC7FSeS6nxDC3sWrCUqGzDi69CVD4i4DKLRc6H/EF3xM6ruas3MNaxeFF9MreQgyRg2vlC3mZ+sEuhFMUZVNdXd0ckfMX4SsSifwkn89PY4xNZIwNUxRFfFoTE4FyQc2IrheAyd3iz00/Bg49a8iT3VmQDAUjyJiX5NbKPmsiU01cajYjn1Y2uvS3JjTVRKeCpnBOuTnDsiIPyLbRxHN8/+VC21gs1icOPS+yBiT4QT7o/hEtusv0DpaMo3Yh1fVCWVEQueZptdRl3jsMUuKE7nDS573H9GKF1tZWNdMPP76P2nIPpGzf74DuQMiwQKCX0KSobHMlPqp99+NZ1l1Ptz+Wr6wHsv1fc5veFAtmAj577yHKXR/19x1RHD5kWxYgOfXestPqEY6mu4Bnb9Q/daPiOJ6NelVf4eCOa76DY1Nv0j/umWKpAIukx8xF6xoPBK/Q3de/5rOQIod123NDO6+z+T0eF0jxH7U0dDoMPHuD/vh27AVOteu3N2t5xcJ+syGadWtLP5GZhnmAL63VfY1haD63/wKYdzO2n+rC8aiYiiLzpSchK2Iz0G5V3oY46vpMrTij6NrWOPIWuYsUjm7rTCKWPV0rh2cG7ZUxlMs9ebLQ7tOglj20xS1jQlD/I4Jd4RS60oUKImJa+ZPFPOkpOJS0mCEqeHHVL4C7fpH6rIk/cxrI1tnZqVbaMXpfxK8z+Xm6sbGxb/jRV4DUPt3TSqAOW5S36bYvNuTXuhe1+E317a+Tb+3nIYcPCPUbmflOSOk48h4er7XX94EtzyLvCUGOd/SKMTLrn2w/fxyY+SUo2Rz6u8/jgmS+f/OMo/zfDQ0NZVkqivJcXV2duY0vdOuQMyJABIgAESACRIAInL0ErF15nr1caGZEgAgQASJABIgAERhUBCKRyGFFUYYDcGqBrW6LV8zSI/Ihv14Q7e3tOG/jRyuaK+5GRC/jCSjFt+AS/jKvd8qi0oxEokfVhKNceDTYG2Ps98Fg8LbBHmdpfF1dXd9gjE0HMAnAKF5FrFZzCL5wPXDhB4ApHykM+Zd3ADn9L4eyQy9BYvrn+4Tr3f5DOE68Uvi75EDeWQ8lMBJS+ABYJtpjb+f3xU6G/MVQ8Y8mNNWEpWYFpjxmLQtkObEpF5pqJabtnN9g9M0FN4rDj+iVv+sVnpYpazBkqRls3LhAlGdh5fsSF9iq2YUB8JeifF9yOp3QjvGDLfYzJZ7Xpl2IXKu+0qxnvXCUn09sfPqmyG5E+8mEpHefCSz/AJjO7Np6fQ5eO4tqmoGcGM9+yTMN2tHmzwD89mXOVCQXoleXFyMWruW5qEhCrm4S4vP/XdcMe4Sj/Brqr+/R1ae3uFdHl1jaJLMdAAAgAElEQVQcCPiAF/tmxVxy7z5hJWV1RFJTkyYcRhYu5OBEnjmRVRxQ4ECOyXApCcxif1PjWaO8r1AgWlV8Kd08GBbpze625HrD8xItHHW73eq5n18X8H2qVzu6Alj7DX0xLl+jO3uePof9WM2bDgTEC6Esx1ULBytWG85WrCusDz0KzL4BW0924c2YeeHoHPYXOJBSy6YziD9eb1LehRT6ivyHeBwYH3Ch0gJjXQyKjCTGsEDn97ia73VtceQUQGYMDqmQ0Dmdr5ZyWsGiZuP7uKj58zn1ko32/A/DAvY4P1tVm7alz2XPKPiG3aAel6LR088JjDrlgjzeKonyjPozYq9lHuXPAPqUI4+uBFJ7dbtTIGON8l7d9qWGdjwj1bU4zGTE0RlvhyL3PP417MVzeBOcHW8UvmwlLXbhVXCdOgBn+xFkGscgOWamYf/VOrz+7h8ivf+4albpXk/LZMv3D34ernT/TdlGq9Gmz4kAESACRIAIEAEiYJ2AjY+urQdHHogAESACRIAIEAEiQAQqEzh48GDqhOJypZmMjJqx4fSDbTseiurZFsGl11d+iaOWeCr/sti7/UdgbVsRv4KXqjLeAq98DCzZ2quj6BeKxc55Zi6vt/Cy5kwQjp7ND1rD4fBvGWOTFUUZy9+HqIoDgS3oc6vlybDqfuAEfxmstzFE3vJkj7F363eQmPFl+NZ+EXJYX2YNO/dhvbOwy46/lOdl1MtlLhUhMuVxVxKaatlMtd92zbGWfgMrPojoFb/pNaQmHOUl2Ll4lBrUjKJcMMpbfy+niJV1Am+8821Iru+/vLM2ytksHO21WMA61ooeRJwvAi/eDJZL2Rhlt2ujmR7tiIg/DeWlyHmTa1CqU+Qc1mwGEuYFTf2GYrMQLT36OqQm3SmShpoJnZ/vwEXPz/yTPt+mdMMKkEwBqzf3GuOFe/fbnrVL36TssKr8ZeXCUaeURFIJIsDa0aUM6RWAEcGZUeFN3tMMKdkqJOsoXzjCr0d7tXwG4OXpW2YX/rz5J8Brf60OuFai0QWzAJ+nVNJWPb6zycIu1nf+AZj+T9j8ZidOxc2dD7lo1IXCtaZdba1yI/Jw9HGvZenUPW6VY6HMgPlN9iwmWNUa17WmxsxzLZHC0XIsx7ENGIr9ujGbNZTdw+EbfpNl4SgXb5YVbpoNTGA/1vZIyfLvys75AgW+UMFsM7Iv8UXxnFk1sa3R85eR2K2UrPfvflEVjErJ8oJjLkiNT7oc/p1Lu0NiiMzWeQ2lYxKvXfI15Dp7VzFwTZ+BMS+82Ku3Vqqe/7GfbLY/D4VCH9cxLJkQASJABIgAESACRIAIWCBAwlEL8KgrESACRIAIEAEiQAQGK4FwOMwVRHMZY+MVRbG35mQ3BM/uh+F84x/9IqkkbNAeuOacdZAzXaqPXN0FiM//ri7E7r2/guv1Z3psRQgo+huYC45cLpflh/i6JifA6GwWjlbD09XV9RBjbCpjbIKiqG+1DaVtCB59Grjw9sIw8TeBvX8EXju9r/U3frZ5LhytG3pMMsOvhNS2FXJaX/nKSllLq835bPtcy2BanL2U/7v0x+q8i4WmXFSqZTbV/n2mCU21jB1cKMnLrZ6rjc+dC0Z5eUW+TbnoXxUZUbOdwP5hTbrGOFuFo+WyoesCYsIo27IQiZlfNtHzdJfgizcDtRCOWopSUOflRZkjL54LpNJA0HhWM0HRGHOzdgsQt0mUNGcaELLv+GjX9bl6vuNZ4Xl2eLtaZxjweQGnE+DZDovaks/sgSL1FXHZFUqxX8NCMSNBmRLYFgbgeRYXNle/BfW/chekpL7s1D2hS07k6qcgPucBI7PpZcvv4/j9XK+28xG1GgBix4CTG4G3dy94fOFDQPSN/sfauAPI5fkKFdMx6e44ewpQF9Jtbs5wMCj8+4n85bUF3qLbx58AplyLTSc60ZowJxw9D5sxnO0RHZnqb7XyfrU8epa5LPtvcjtwftCFg9E0kjkF4Uzf7JkuiWFOY/XvsZlg1rTGdQkGjYj9tDjsFo7ycRaxx7uzZJuZvb4+zuBUeJoWq/cvyWTS9P0cF+dxgXx9fb2+gW224guvezJLhv8BZApZKau1NDzYqLy7mlnZz40sZuAOWltb+2ZILePZVuGohXLywU1/McQp529E/IJLDfWpZHzoiq8DDhnZE519TBxDh2Hslh09f+eiZm0xcT/7Z2coFCpfw15IxOSECBABIkAEiAARIAJEgBMg4SjtB0SACBABIkAEiAAROMcIhMPhv/Py34qiDBeenbG/cqwKELnmqYq0vZsehKNtU8/nec8QSMmTurPJqKXF+dWtJCNy9Z9t3apceMSzjvLS2PF43NaxRDg/l4Wj1fiFw2GuTp4G4ALG2AhFUfqkVQnGdgHN0wGHt/DimL9ANtF4iVb1JiyvL/tjetxNSE34gImRzu0ulYSmWnZTdRsw67fCmrC09PdgEZpqL+T4MYofq86VxoWy2nFZ2zb8eM1L0PLMYn1K0J4rYGo8T72iUUgSJh4zKBqq8VyMDhd46YNg6bDRbtbsGUNk8eks12acBZfdBOTPcpH5K+sAnjE+UiYD0/gxwJgRZtDVts+mHUBXxJ4xbRSOKq56RC9/xJa41fOdkgOevrZ//xaEkKrjeBKQWEFozLdDd3vxk1uQddknuLV3UrZsEtWpT2aY0VBZdOZb/xXInbssBWBWjOzxeNTrArTvALhgNBMFOrszCL77H8DuRwtZR3lr3dp/jDv2AuEYkDInNDQMYP4MwG9PFkjDsejtYPW7VzrOqk328P7kM8Ckq7DhRAfaE/ru18ohmM3+BjeMHafdx3dDSsXAUnFImQRYNlM4rkGC4nBAkV2Iyc1YfcG39FLva8cAJ2OYW0YMuqMrhUiJeNTvkDC9nme3Fdt2diURzlQX/uoVoJdGVwvh6Fz2NJyw9zvv9E+Cu/FSMNkPfn/JF8Kdaa1UgKllmOzJLtn2KBhyukTEMdYEScnAgRQcyHb3k7BGuakilonHH4M3fQpN4S1IXvV74fjsFI5Gp1wDxW1cuB3Y8jcwE9fz6WHnIzV8siVGRz/4EBLrD1b1wZ/FTDjeCi4c5Ys4QqH+F0PQ88yqSMmACBABIkAEiAARIAKWCVh/W2Y5BHJABIgAESACRIAIEAEiMBgIRCKRhxRFmc8FdABMpzHp7+Gp4mpA9PJfVZxupVL3el4KBpbfBpaNIe8ditglP7MVqVbWkGey08oe2zqgRef0oNUawK6ursfc6/7tBve8ex1Ydpc1ZwZ669nvDbgj0woENKGpJizVfmsZTXm3M1FoqglHo9GomqnG7vb6JQshNTRAbmqC3NwCR8sQNH75K3YP2+Ofi2P5XNPptJpVVBOI8n+L2H41m8hZMtC+YU26ViozlwsTXteXaehMQRN45WNgydaah2v1nHFWC0c3bAPSmYLgr7924QRgWEvNt52hAVesUcuP2tJmTwPq7BFAWt0/+5tvT+ayp95iC5Y+Tjn/bA5YuV79SBOO8j/zdSnqObfwj3P6/NPgkjEpVJLVswimCMGN2f2qp0T97t8Bu359Oqrrl/Te3MdeAdZUyGy6bguQygABHxCOFsrHR2uwoPBMFI6K/mZu3F5gLrp95jlgwiVYf7wDHUnzwtFZ0t/hViJgUOB+YzukdBxSKg6WSYLlMgCXyUkyFIcTfGGhIjsgx6pXpEg76rBi2kOmZ10te2epeLTOJWNyP99ho4HsC6fQlja2mK1azKUxvB7L4FiCM7a3zWR/hxf2LxKSXUPgG3GzOhmeqfNMa1wYyEWiXV1dPdUfegkF26wtKFEgg2fezsCLps1/QlbyICv7kXH4kZdcqI9q2X8VRN7ytFB83u0/guPEy0J9Fjt77YkIEntbkTl0CvlYEnLAC2lYCJ4pozD0328pO65v30pIiXD3ccZYaHmXD7Gp1q+jTnzyV4iu2Kl7cOfkKVDiMYxds7Gnz6kvfR6Z115DPhHHqGf+zoWlpGPQTZQMiQARIAJEgAgQASJgjgBdcJnjRr2IABEgAkSACBABInBOEQiHw08AmMUYG60oSr+lvqu/BGTIhSYivuB7PQwDr9wJlmpT36GUbbIbkav+WJW5Z+dPkZzy6ap2Vg14mWMuROICpVStsstYCJoetFqAV9J1//79OyZs/fgUcR4rezL7MrwWsZ3LY2hCU15WTROXFv/mbEQIFa1kNOUx+v2Fssu1esl47OabEF++rOyuwR888LxCfR5ASBIkLvIMhSDV1cPR1ASpW3ja8m2eDFhfC4fDPcdiLiDimcSoDRyBU1/8HLoeLRLi9BMK8/kw4eCRgQvWppGrXwuJHzjXOAPxOV837Ti49EZAqZ4BzPgAolPNGYhgz0HgxCn9QssLxgEjh1a+HjUwtG2mm3cCvGy6HW3WVKA+KNxztmU+EjPtW0jQIxx9+q1i92HGoMh+wOGBIvMfLxSnH3AGoOw7qnJaO++fEWoYClliGO2rfIt0OJbG8cRZntG3ZM+plC2Q36/JkdcgRQ9a/q6ZvVbm10jqApONPwAO/6MQ+bBFwLz7AL6NtVZJOLp8DeCQAJcLiCeEf2cqOuTHqBFDazfeYB2JZ3k9VV1oaTj8f14GjF2Atcfa0cVFwRbbNVtuF3pMyjMZS2c+2n9UXJMqMeTy+T73I9VEmHvDKfVxDBd881LyjS4Z5wsSjh6KZXDChKBzqNeJcf5+Hz/14sHn0G5QnGpmM09mK1CHE2a6Gu7jH3krJGeTumCZL1wezK2zsxPFJce5cFRrQbYNMsJwykkgnywIqHkTcpnIENj8DFiV61jF3QCW7lK/l2bPHz3zWXK9bZtiy50rkU+WF1kzh4wJW3rfJxeyjOaguNxgac7WeMsFmxGfeHHVjvw5BxfrQqoHlDSgxHs25aErH0T2lIVrVNkB5LL8IAbkC/ckrgkTkWtry848dlL/gaDqLMiACBABIkAEiAARIAJEoJQACUdpnyACRIAIEAEiQASIABEwTSAcDn8fwEIAXEjXxB0ZEkvwZ8U6r0izzfORmGXfS2cjELQX1GfCw3uuGwtVq/1kZPJki+xfblDkbBjJ0NS8J7xdsgWJAkSuecoW1+S0tgS4wFQTm9olNNUyihaLTXl5dt5qJRzlY+nNMql3CxS/Ryz3TpHJMuB2g/n8qviUC08dzc2QtIynX/yy3qHITiCBYzfdgPjLK3R5lOobMH53d3lgXT3ODCMRJZiNzZQh8haLpeqFCUeFKACMTb+ctZXMnItmFzJK8kyCg6nxDJcZG0Ujs6YA9aaLDlQkZVWcUW0T9AhH/+/tQL5E7GVxdxQVux3C0e6kptXwDILPFbglCUGnjNmr36/73k9P4Ga3T0+p+kwEiL0J8N8ts/sOueF7wOvPn/77S2uB5saCaNHlKJ/F2O4Nc/mCgqjmXG77DwFv2CDa+8IrwKhZWH20DZG0tWPtpTs/C0+6AwzW/JRu5hdm9V9uu1gcWlyy3a6y86XxHYqmcTKVRV4Bmt0OTAy6VJMdXUlEdJSnL/XnliXMbtC/IGxrZxLxrB2LYHpHNlP6O7yKBYGcge+vf8StkFyDXziaaHsJDoQhIwYJXLyobYfqJ+LqFlWAKUBwyzP6Fwp1uzN7DuHdDT33NLC9uenOL6xH6njlDNbykDp4poxE5vVWTP3GZMPzrhRO3u1HdMpiVdTLF39oot5eYtH6MoLZ6Mt4bcHtkHxOZN6wQdQPYE48o/PJsUHYZE4EiAARIAJEgAgQASKgEqCLLdoRiAARIAJEgAgQASJABIQSUJ5c/FP+XA8Ozxxkk5XrExodlVeFbJqJxJwK5QJL/AWX3FB4gMpgOZtAaajaC+paCrKM4iqy3xkKhaZa6E9dqxBI/+MjKWf8cOGtmMBm5UWGwDDIVY0JiBaa1vI4pVc4amDNgCX6E0+0WepPnc0R2D9MXUeiqzmGD8fYTdt12Z5pRna+UNbe5ObqJgFKFvEFP7CMR71uqpj6vT/3ll/3W469l4NVGwGHDMQsZgGcfiEgS7YIKU1PeN1WIGZjKeyZk4GGOtPhleuYGfkWJCd/SqjPUmc9wtG/vBPIFWXaEnSyyftHIds0B6kLPmxpHqtbY+f0o/iFe/4VocRrlhgWd86MuhbJCz9h2l/PflPJw94/Ajt+0fvTDduBSLUS6TU4Js6eBtQFTM+9V8eicI/+/iCy4TTOu/vC09nueGI5ryxmLJFeNu0EugQL9768Fhg+BauOtiFqQTh61dY74chbPAeVYZVnDiyd+ZuKFFs8DkwI9L4lPdqd6Xikt7CgzI6mClTV/ajMvt/9JwcDspWqy/QTVJ1LxmQDWU/XtyeQ5apVm7+GU9gyhHA6m6ZIrnwhYHH1Ck04msvlEI/beA2gZxKRZUCuE0ouCobTGTFtxq0nMvh3LIGUNs7HzDOXwIu3gBVfb+iKUL/RwR9tR9dG/QLMujmNGP8v0/QPUMnSwuLlN975NiTXr7MeQwUPnlmzO6e8urbBtgHIMREgAkSACBABIkAEznECJBw9x3cAmj4RIAJEgAgQASJABGpJQBOVKrJnHsslzZUa0lG2vlSsYeZhcCUuXNTl8xUyUNVSkGVhOz0ZCoVutNCfuuokoDy1WK3aJaqJ3G9FxUR+Bh+BakLTaLSawEHcnPQKBgVpeaoGTsLRqoiEG7x5zycRefwx3X6d48fjvFfte8moOxAbDD07/hPO4y8K92zXuUG9dtL15l+XkY55i/LTPdTW3UA4UsgUKrLx7H48g2AiCfi8Ij0b92Uli6qe0bhYtqlej6VuG7v21+IAegSAz7wbyHBxpl36TGuZfV+PZXDMRKlm3bANGxa+g/w/NbNYd+P/L4GXohXfRArqcqGJiC/gxS/MN54R3u12I5/PI5VKqfd4/LpKbf/3BWD5w4V/D20GJo0H1m8Dot37mPlhrfWcej7Q0nuBxvEnDiMXySATTiMbySIXzSAXzyKXyEHJ5JHnGRi5lk5ikJwS4JQgORmYQ0L6VPWyxpO+MRu+cUFrcYvuzReddAm+xr1/MzBkIla+0Yp4xvy55JrNt6oHIUUt6SxBUsRkHU07Qlgx7X8qkFSwqNkvmrIuf8WZTXV1MGDklSXMNJBxtNi1XXEtYH+CZOIIWe7+R01QzBNz9iR37Htt5AzOgKfpSnVq/FgViw3QMYiLRtOHDWw9/aYirgi9B9bAEX5T/6DdlpmRb0Vy8t1l+3m3/RBS9DBY4k2wfNqwb7Mdjj12CG8+87qu7o0XD0H7qpOY/dvLddlXM1IkN6JX/7GaWZ/P7RaOUsZRw5uEOhABIkAEiAARIAJEwBABEo4awkXGRIAIEAEiQASIABEgAnYR4KLSvG/4e6VMVxMy8T4pMXi2n9hF/9Xv8IFl7wecPrBUZ7cdg+LwIXrl74SF7XK51BeMPBNELQVZZicQCoXomt8sPIP9Ei98Ku+J7BbDW3IicvWfDEZA5kRg4Ai8ftlFSO/bO3ABlI7MGCYebx088ZwjkewfOQTI6RdbuKdNx+gly89aOsGl3dnPBc7QTiFeQTzKVQx2SMYEQih1tXy1jc4BXD4fkAZJxr1X1okXx2r0pk8CmsQmc9K7v7a1tamCGH6NHQqFDG3PHuHoszcAacEZCHtFYk04yl0l1v07JCUNWUlDyvOfjPr/XFgm5Qs/PIsbU7JgSk4VdC7pzjBYSOhX+H72FiCVyJF6/peL1rgotLjVaulG+U24eOuHwdQ5Wi8lrTj8lu7xnE6nur/xzH6ZTAYOh+N0lr+n7wNeLLrv5KLxfB5Ipqrvm0YQjx8DOB3dP07A4QAcEiA7AImdLknPj8n8J5/Hnq9vVQWhsksGuPhTYojts3O/B6b+eAFcLfrLhVeHJMBi7RYgLjir59d2AI3n4eUjrUhaXIRw5TaeDTcPZ06cyC/mHonWutnYO+KWvgAVYFFLYXFrrduatoT6bMSOJjNgfpO5edklHJ3LnoYTOo4FAoE4fBPgbXkbwOQBew6lRFeBpXYLnJV4V779qyBHDGaC1VSr6rG7SMKqVi8S82jHzEz3/NtGxF/TKY6XGBovalGzRYtoeU8LYpf+3JArvQtIjTjlm0TyetV7y9mdsYHbGEaCJlsiQASIABEgAkSACJyhBOhi6wzdcBQ2ESACRIAIEAEiQATONQLhcPhJRVFmMcZGA+gjLGVb/guBU8v6YMkMvxLJqfcKw+XxeMBfNA5otgcDsyHhqAFYAkyVJxcLeWumuJsQvaykPKaA+MgFEbCLQOtX70fnz3+my72IrDLVBmJuNyYcPlbNjD4XTMCocNS7cBFG/t+zgqMYXO5El6wXfV1TSsu/+l5I0dNZjnLBCYgv/AFEz0PIVnp5LeD3AWGdL9bNDrpoNuBxm+0ttp+uUtkmh5x2AdDcaLJz+W56haOnTp0WerS0tBiKoUc4+rebgFSHob5GjfXOp5LfwIoPgmX0i/w6/edj3fkPGA1TiD0XVNohBrt41xfgTxk7P2eHXITEjC/CffAP6gJBzpD/xOd+y/RcK5aq/9GVwOH1pv2qHa9cpGb4VFMJ8rLZOf47V/it/Y3/rq8zPM7mj6yEd7QP6TeTyEYzhvub6TDj/10M2cZS52ZiwqqNQEpwBsAH9wF1w/HS66eQ4tvKZLtk9+fgS54w2bt6N35cCMUPYenMX582VhQsahmYjKMb2hPI8P28SlvU7MOm1ihSkKqZ9nzOj0MLm8xl+7ZLODqPPQUHTOx7Fm+A3A0XwVU3X30OlUwmwUvX17y1PlLITj9Im2/vS5Bj2iJyA0EaEfwbcKuaFvs2MM7Oz69D6oR+cbwj5ML0hxYZja68vYmS9XYIR3lwTJYxO5IcxHudGOTkhQgQASJABIgAESACA02ALrgGegvQ+ESACBABIkAEiAARIAKWCHR1df2QMbYAwGTnhm82eTo29PhTXCFEL/+NJf+lnbUShtlsFomE/ge5QoMw4IyEowZgCTBNP/fRjDN2qI+w2ajrXN0kxOd/x2g3sicCA0rArhdGZiYl1zdg3O79ZrpSH5MEjt34HsRWvmzofbLvqsUY8YezO7tyYNktYPnqpYB1Y2cSIouf0G1uxrBYJJptmgNH20Yzbuzrs25rIetmqkYZv+bNKAgl/N5uAcAAPU5dsbowvl1t6gVAy8AKRy1lHP3HzUDC/kzTVsWjwaXXG96OL8z6vV1bvaJfA/oWXbFdtPs+uDNthjMw5oLjEV/4Q11jGDHyer1qltE+7VuzgZP7jLjqa8uFoza27feuQaatRsc/oFACeYAOexUxvrSuIMYV2b59GPA3YfnhU8jwDLMm2vTDP8WwjlUmehrrkmfO3sJRKJj2+sMY3v4yrB6jjEUCbO1MIp49zaucPpKLRtPpNLZGssgaPI/xvmaaHZlQF7HHzIQipI+rbh7c9YsAVhDeRiIRIX4NOWl7xJC5XmOLmlp1mODmvxaE+Waa6BOeGoMZp9qBVsG2j69CNmZgcQDrPlabmX+ZPkaPI3Y9B6AS9YI2KLkhAkSACBABIkAEiEAVAoPtlp82GBEgAkSACBABIkAEiAAREEJAeWrxtyOLn+LZSecyxsYpiiKkvl4gEFDLGPIXH6laCRYsECHhqAV4JruKyDqaGXYFktM+azIC6kYEBoaAXS+M4HQCGQMvznha6tGjMXbd5oEBcY6OemDsSHgXXgQllUQ+mVRFfXn+71QKLJNFPp2GksmAqVnXclD4Tz6PicftF3oN9CYRna3T6Mtcs/P3bvl3OE6tNdtdfL/dB4CTbYWS0QPVBjj76K7PrgSy+R5thMKzvKkVrHkJ80I1a60KOM8W2VM9WPuMc+PVV7slDcUY3UPcmPKjhcLIKu4GRC/7lW5/XV1dqKsznoGxJ3Pkc7cC8Td1j2fGUNR3z+gx4XjDJdh+3ifNhDwo+izacx+CidOZjI0EZZdwtLhUfU88+Szw8I3A7qVGQuxra7NwdOvHXoWzyY3kG+LKoPc34VmPXgYmDbLXSMvXlDmKmd9s0U/8K/znfwrMEbRUqv7qbXdCztm/uFQBQ9bhQ8rZiLQjhBxcaIlsQj44DrGFPzIPwkTPPeEUOtK5nvNKsdDzQDSNCQGX6rWjowN7csazd5sXjsZPnwNNzKtSlylYhhAzWA5d0PiSIwTf8PeByT7EYjE1+2hNm03CURFzCG5+pvsiSIS3fnyY0YOWutOhlN18x8tQr/F0Nu8oPy78zlyd1mXMJAfy/tHINkxD6oKPGPZzYFiT8LVNrkkXZqdt2uY0HAx1IAJEgAgQASJABIgAETBMYJDd8RuOnzoQASJABIgAESACRIAIEAHDBLq6uh6UJGmhoijTAQzjFZD0OtFeTvNsozzr6GBvJByt/RZK/+1WxWmlPKGJ0mC1nyWNSAT6EjgwbhSUKpmYzbxrcwwfjrGbtuPYTTcg/vIKXejd02dg9Asv6rIlIyJgNwH/yrshJcSVrc0HxiC26D/sDlv179n533AeW1KTsfodRLBIyPSEruDZvkz3ttxx020vWfZRyYGryY2p/yFOOJodegkS0z9vW7ya4x7h6PN3ADFjJdCNBidCOOpf9RlIsSOGhu7yTcDaCx401GewGc889BMM6VxnOCy7hKPFgfQSka5/DPjtRw3H2auDzcJRPtaOz65BurU2WUen/+wiOAJWtTs6lFJGqAvIwBz96Beg+AJwHt6PzITJ8A2/CbJ7ONYf70BH0ngp8nn7HsTOMR/DJbvsP+5VQiXiGGVkM3Dbw7E0jiey6E/gyQWOvKR9QV5qrJkVjq5vSyDbs3rC2Jj9Wc9nT0KGsQVtB7EAcYQwVVkCZhxBr3B8I26G7BqilqvPGFxYZ5lCx/8CeTuOO4VFMFbgBDc9Y15MbuYG1TLM/h1suv1lQ0LYyd+fj4M/3I4pP5hvKDJRxwzRC0j512R2PGPx22IIBRkTASJABIgAESACRKC6QUAAACAASURBVOCcJkAXXuf05qfJEwEiQASIABEgAkSACJQSCIfDDzPG5uXz+QsYY4HSz7WX0wOS4cHg5mKMJYLBoLnabgbHIvPTBA4cOPDE+C133WCaCQlHTaOjjgNL4OiN70Fi5cumg3C96z1I/+XpPv2Zy4UJrx/v9fcDo4ep2SsrNe/lV2Lkn+wt5216otTxnCRgNMNgNUh5zxDELn24mpmQz0XHbiioVRsB2QHE44a62WY8fwbgH9hLqz1f24T4AfElal0tHkz98QJh6ESJEaoF1CMcfeHDQNSYILOa774nJAmRxdbPLUbL1eclJ5bO+LXhcK10YGBQBOcP48K6htgeQ2HZJRyVZRlcMMp/S1Kh9DOObAJ+fDWQMyYK6zOhy+YDsmxonmaMt39mNTLtxgWORse68Ntz4R3jN9qtt71g3SheXqdmLzfaYrfdg3zzMDgP7ERm4tRe3T0t18Lpn4Ttp7pwPJo06hpXbL8brmzYcD+RHWp13DUaczgcxs60w2g3dX3vomaviX7A1s4k4lmxGTnnSU/BofT9zu3FJUgoQaThQw5OSMjDgRScShISyyCCIeoc6nAck5m1BSDeIdfB4Zugika5eLTmjbKO1gT5tk+sQjZq7Fw08b7peO0/dmHGzy/WFaPi8CF65e912VYzEiEc9V58KRKvvqIOVb99jzJ+/Pjuk3O10elzIkAEiAARIAJEgAgQAasESDhqlSD1JwJEgAgQASJABIgAEThnCITD4acURZnFGBsJwGralVpwOxAKhSbWYiAaozeBzDPvVRyZDtNYButLP9MToo41I9Da2qoKIcyU+9Ub5Jv3fBKRxx+DVFcPz7z5GPH7P/Z03TesyXAuIXn6DDT++Wk1Zu2lk5b4RR47DuNWr68Y2qH5s5A90lcoFLzhvRj6UG1EdXq5kd25TcC78QE42rcIhVCrc0VNhKOl2Z627AKiMSAzyLK7z5kGtU68zwc4zYhgrO0Cu0Z/BPE7voqOx59D04LJ1pyV9HYP9WLKD41lquovgJrtn8FgIYyldwLhQ0KZVHImYm66v1cOL5Kj34YjYz6oJmPjX5VEJofWeAo5G7Lp2QlwsAhHuVDU7y8RQqZjBdHosR3WEVy+ANDEqNa9VfSw7eOr4Gx2I3E4auMowLjPTkX9vCZbxzDs/NWNQFqfaDZ+08eQGzUOjiMH4Fq1FPH33VV2OHfDRXDVzceBjigOdsYMhXT5jk/Bnek01Ee8MUPkLU+KdyvA47rWmKlso1aEo2vaBJaq5wffvAKJ5ZGHBBnZgjAUXBiaR1hp0UXJgyhmsWd12VYycgYmw9N8jfrxgCxmti3rqHV1uX/HEkjpWi80sh53uW29+/6Npo/tjpAL0x9aVHU/y4UuQHzBd6vaVTM4dd8X0fXIL6uZVf184ok2vHbhRCj5vDLrRCuJRqsSIwMiQASIABEgAkSACIgjQMJRcSzJExEgAkSACBABIkAEiMA5TCAcDv8/ANMBcKFmo5oeY+Db30Oh0DsGPoxzL4L0sx9QnKk3TU9chCDB9ODU8YwmcOrUKTDG0NzcbOs8RGQVYU3NGLJ6PXqyxfFkX9ddi9HPPmc49mO33YL4kud7+tV9/G60fP2bhv1QByJgJwHdQjGdQdTiXCE6Zl1TW75al9mAGF08F3h1A2BzKeptY+9Bl3cckq5m9YLSnW6HO9uOTv8kNL7tEkhvvC58+u5hPkz5wTwxfmuYPT0QCKjnPSz7ONB1QEz8Vbxkm+YgMfvfTI8VXPIe/bcKY68Dxl4HhcmIeMf0jPlGJIGjkYTpGAaioxnhKGQ3IledXqAiIm4uGlWzjB5aA2z8M3BoHXC48iIVw2NesdBSyWUj4+2+bwMSR4yJHI3457Yj3j8OQ/9ptNFu9tpv2AZE+s47dfW7kB1xHvKNLap4Vwp3IF+nT/TqDE6Dp+lq9Xu1s9V45tArt98FZ9bGbcEY1Gzjl/wMwaU3FhYxlLRaXBcY3bBc3LgtYf7RyEifE6N9xtfsrm6tIiDk1dFZ0UMbLsxXCv/Psy3zrMuim4QcFrA/W3brG/ZeyJ4RSKfTSKXsKB1fJUSjWUdV1hpTBkgeQK6DIjeC+RcWBmv7lf7zYoXwfHtXQo616eOrbV6+GmOQtG13r1Z3QM9ILzIdaaROmD/HM5mh6arhaFt2HLMevUzbsXtmqngaEb3UutiTOzz2gfcjsWyJsBzlc6hE/SDZIykMIkAEiAARIAJE4FwiIP7u51yiR3MlAkSACBABIkAEiAARIAI6CYTDYf6GYAoA/sbXYq0/nYMC3wuFQl/SbU2GwghkV/zLAblty/hSh4rsBmQvkM+oP0x94ZcrvKVSW+FV1WB86ScMDjk6KwhYEo7KMlp27rMtK+qBUUMx4Q3zwu2zYgPRJAYtAZFCzFqcK0TGa2ijrFhdSK04WJsg4eimCV9GxDMaKWcd5HwantRJeDNtaA3Nqjjz0Kc+DNeKJcLJeEb4MPl7goSjQM2uZXqEoy9+EujcK5xLJYdmv3/ezd+Eo3WD/jin3QW0zMJTzy7Fxn0nMW3GTLz9uuvQkcxgb3tEv59BYHnN5lsNRRGZ+U5A6s7s6xoBBAtZ9qy2ngUrmQTweX2ZAg2NKej4oGfM7Z9ajWE3nIcjj+zTY27a5oKvzoT/gjrT/YV33L4HiStvRK5lOBSPFywRAwt3IT90hOmhHN4x8A59D9oTaWw4YbxyxMW7Pw9/8rjp8at1LD3mqOJRJgH5bM2Ot5ViXNMahywxzGv0Yn+kkAk2ryi4IOTG+rY4sibO5x658OpyVoPxUvUb2hLIcvknF4J2C0ILsTMoiqL+rfu2uxp24Z8vYo9Z9hk875MAcwxMxlEefYWsoxpvFS6TVXEocw6B4que/RJGxahlKHpe3wJn22F9fFm3clifdU2sdn1xPZLHxGdMnfHXuxGfV1hQGXjpw8h7mhFf8H0hczowZjgcw4cjc1gndz2jKvjtnETmDj2mZEMEiAARIAJEgAgQASIghgAJR8VwJC9EgAgQASJABIgAESACRMA0gXA4/ANFUWYxxiYBGAZASO3TUChE1/umt4r1jsqTi8u+IjMrNLAeEXkgAuIIHBw3CvmEiSwojGH80ZOFTF/UzmgC7e3taGzkCbapGSFQKUuYER+qbY0yOgaX3lC0uMFwlNY6bNoBdA1SYZwBYdjekbeh038+ou6RyMleuHJReFKn4MyG0RaaaZhR3cdvh3PlcsP9qnXwjvLhwu+cwcLRFfcA7buqTVPc55IDkasfN+XPkCB7+t3INs/FF771ENauWoUFF12EB77xTXSls9jTZt/3g1/EiryRmM6ehx8dYLkMWDoB/+7q+3Bs8tXIewIFxq5R4oWjm54Efm2DNsXA8cHUDlTSadcX1mHou8bg8MN7RLgr62Pyd+bCM6pWax+7Q2DA9tF3I+Idi4SnBTnmhpyLY4r8CgKsQ/jaAslZD//IO5DI5vDKkVZTLBdvuQOSkkPaUQdXtsuUj0qdFFcdopf/WqhPUc5Wt/JMqyKPGMCiZp/l8Lig1YRmtcy4Yo6IEvJYwMydN7SgZNcQ+EbcDCWXQDSetczIjAOl7ZHTW5u5AUcj4BwCeOeYcaf2Ye2/gVImi65Rh959K+GI6sw6atR5v/bWS9Yf+P52hLe0C42KO+Ml4O1qehaTFpPR801yDh+enH7gdeOKcbsmSX6JABEgAkSACBABInAOEBB7N3cOAKMpEgEiQASIABEgAkSACBCBWhMIh8O/UhRlOmOMZ7Bs0PtWhoSjtd5SvcfLPXdHQood9ZRGkWxagMzs+wY2OBqdCFgkcOx9NyL+UnXRR+kwzO3GhMPHLI5O3QeaQEdHB7LZLFpabMjUNtCTq8H4hkRj5eJhQLZpHhKz7rc92sDy28C6S+/mPUMhJWuYzXfFmoETrVYjO3sqUBfsZbVjzCcQ9o9H3DUUechwZzvU7KGdvvOreTP8edMlM8C6jGfE628g7xg/Lvz2XMOxlO3AgMjip8T4quKlJ+Po6y8A+x4DwodqMi4fJNc4XR0rPudBw2PqPg5MvxtK0zR89r5vY+XGXZg3fwG++8Mf2S4cNTyhKh0msjVoRve2URQENz/Tb4/E+RfD0f4GkmO6s+8KEo46nU54PN2X53YJR2tYql6DuPXOlcglc6I3W4+/aT9dBGe9y7z/fjRV28+7GxFPb3GoO9uFuGt4WS0iL/XNS34Lb0xC8LxPqyszXnjtpGn3k4/8CrtGfwSX7vxneNPm/ZQLYLAuQKxaFt4ETRHC0dVtcSHZyxkrZCq12tyIYzbr/9hXbQxncBo8TVcjn8+rGUfPmtb+v4CSsjwd356XIMc7e/vpOf50vw7XtuUgezv+xqMHcOr5o5YZlDrQpu+eNRvZI0cwboeYRQbHbrsF8SXPC49XCgSVWSfbaZWpcLLkkAgQASJABIgAESAClQkMsktj2lREgAgQASJABIgAESACRIAIGCUQDoefBDAFwBgAPSvzSThqlKR4+9zST7RLXfu42LdXG6wv/cQTII9nMwE9GUZK5y/VN2D87v1nMxaaGxGoSiCw4nawTLSqXTmDfHAsYgt/bKqviE7BpdcLEWHojmXdViAmvmyn7vH7MVxy7z4483E1c6gzE0FngCeOt781TxttyyC+8wKY9C3z2cJqfa3j3vNLsFwCjjFXgg2/qDD8sVeANQ/Ywqea0/6u7YIvXG8+GZ8F4SgvxxxyOVHndsLnlNVS0jz9XiavIJLOoDOZUbMrlmtWc6dNQ18xSQ5O1LFuIZ2SR3DzX8uOHT//EuQCTb0/EyAc7SUaPbkPePQjwJFN1Tat8c8vWwDItdO8vPZfO5E4FEXqzaTxWHX2mPXIpWBO83MqJw71ZLsQqyAO7S8sEaW+K/kPjPoImCOgZhyt9N3QiQzXbL5Vr6luu8F6D7m2LaGWphfVGBgWNltPOGiHoNXKHP2sDdOxxIoLeJoXwxmYqi7gSpip/mBpdBs7dz4F5EoEnxWG87y+GVIqBn6u4C24+S/IO7xQXB7IMe5D3L5o44zLut72ydXIhtO2DisqA6mZZwGlEyt3reGePrN96pr1JRcBtiIh50SACBABIkAEiAAROOcJkHD0nN8FCAARIAJEgAgQASJABIgAESACdhIoV7Keso7aSZx814qAmZdFjjFjMHatDSKNWk2axiECggj0yjbIJEQWP4H+MhAOlhK1gRdvAVMyQN6GbG/l2L66AUhnBFEX4yY78QokPvRHDJQgpe5TH4JzxVIxkyny4hsXwKRviBOO5v2jeseo5MDyaSCXAvIZMHUfygP9labVq170DQEW/xJweAvCUS4gHYBWSdSlO7touZiLhKOr12/B7IWX6so46nHIGBn0otHjgqoXVRSk02lIkgSHwwGeQY8LSFvjKbwR6Sv60l4a8N8SY+AiVP5vmTHVH5cQ8t/8//nfHVLh7/z/RymbgeT2qltAjrYj7/YjsP25XraxyVch7+md0ddqqXq32w2Xqztj5p5lBdFo1Fw58qoTu3gu4HJWNRNlsOPeNXA2uhHbFxblso+f2b+7XL9vBXhh9u/VsvJcHMp/h30T9PevYnmR9Cch2R/LDeMb9l7InhFYf7wDHUlr4q1Fe76CYOKwsHlzR3YJRwvnMwVeWUY6n0dOKXzvFzTpF2+KPicO8zgwNmAhyy2A9W1xZAeRhrAOJzCZrbC0T7gbL4crNOvsE46GnwMyx+A5tBFSMgopkwDLFr6DiixDkV1QHC5AkiFrpeiZhLzLq4pIz6a27a5XkY1nbZuSWeHo4bkzkD161BZZLpMkMJ8P+WgUc+IZ0i3YtvXJMREgAkSACBABIkAEyhOgCzDaM4gAESACg5BAJBJ5XVGU10Kh0BXhcFihjHGDcCNRSESACBABIkAEdBIoJxzlXd+8+Pfw+Xw6vZAZERh8BPYPb1bLSPP3sXofLrhnzsLo58QLngYfHYqICPRPwL/6s5BiR1TBqNZ8674MuaukfKTkQOTqxwcNTv+qeyDF3qhtPCs3AJmBF4/m60ch9vl1PXMXVQLXKMz6m94Ox67qojyjfn3jg5j04Gyj3QaP/fk3AdM+DnQdBJbdNQBxKYi85emy44oSjuotVe+WJUxoCCDocuD48eNYvmwpdu/ahXBXlyoYDdXV4aqrr8acufMQDIVwLJrEkXDfzL6WSkW3PVJ1G7BsCorsVrPF8QuJ6Ix3QkpGkPPV9emrQAbj5cmbPlzVr2bAM4xykawsy+q81Xbo78DG7+vzwSQgkwUiUWDrbn19uNXCWYDXo99egOWm219Wr8nsajN/dSkkl1RI5MdRFou6y1wI7hx9J442XWVLOAvZ42BcdG5D8zS/Fc7AhdhxKoxj0US/I3DJNL8K5ti13YuLp50Sg4MBbknC3HU3C01+WE44eiiaRkcmj9kN5va5je0JpPN99x2PLGGWAZ9rWuNCBWV1ThmT69yWtrJoMaulYLo7D8EBjGfrTbs6W0vVe3Y/DKlzPWS7BP3ViOtdqFLNj5nPi4+hCnDgB9sR3tJuxpOuPsH334Kh//FTXbbFRmYWjRoeBCDhqBlo1IcIEAEiQASIABEgAhYJ6H23Y3EY6k4EiAARIAJ6CXChaLftylAodGk4HP5hKBT6nN7+ZEcEiAARIAJEgAgMLgL5Z2/Ms1Rnn3uvvOzBqYW/JPHo4NpcFI0OAjxrWTwex8lrFyN/9A00btyGtqkXAPnqL/G9Vy3GyD/8SccoZEIEzk0CxQIzuzKLmSUbeOlDYOkus93N99u4HQhHzfe32tPhQuSBvlnjVrcmIDNFzcxWy9Y0ezyYTULa2b+/XKjIqZZc1LGu+hlQP7GQcXTHL4HEyUKGUy4A7C+zqZVAS8Qm5b63VoWj2ZZ5uOf+H2Dd2jWYN39B1YyjY+v8GOp3Y8umTfjNI7/C64cPq+JJp9PRnaUuCZ6B8/wLLsCXvnI/fKEQ9rZFEEmfznDGBXEXNftNk2HtvzaUFVKXZoc5gMbbdcUUDJZkLFV7KcDye4AOAyJQbbTOMOB2AW4uZFOAeALgf9tfJqPkxXMALbuprmitG+37xhZE94g5Pk9/aBEcAacqAsxFssh0pZBLZBGYVG8o0PUT/xUdgcmG+ugxnseeggPWsoFWGsddfxFc9fNxoCOKg50xVXAsQ4FTkuCSGVwMmBDUL2a09N0vE2S2ZQESM+/r8wk/Hy0yWdp9bWu8rAy3wSVjUkj/XHlQIoWaXACvSwzb/geg8ZZeTNa0Jbp11DU+QevYgYPKKUyVlumwLG/iHXIdHL4JyGQySCaTpv0Mxo6ivy+DZo6aMFT9rW/J5abbXrItfPeMmRj9vPF90G7hKAPenB3PDLNt4uSYCBABIkAEiAARIAJEoCIBEo7SzkEEiAARGEQEikSjxVH9NhQK3TGIwqRQiAARIAJEgAgQAQMEMqse3OU4vuLCcl1IPGoAJJkOOAH+gjIWi6kvKnmpW17ylWfN5WKUfcOadGUdDb7vZgz9z/8e8LlQAERAFIHW1lZVHNXS0iLKJbzbfoDE9M8L8yfKUXDp9QMnKlyxxtZsepUYRb55vF98WzuTiGeri+ZFbQPNT+NbFkA60X9sZsac/bsrCqK4M7UNvxhY9ODp6LnQee9jQOg8YIPOLJNG5l5G/1EsHPVu/jYcraez1Bpx3WM7/W5kW+binvt/qEs46nc6cGFTELFwF77xwNewZ/duzJw1C7fcdjvGjBmDeCKOdWvW4te//AVaW0/hnnv/GTe+7304GkmoJeu1JjNgfpP5zPis7RF79iQdGUd5llGvt7vE9mvPAOP+6TT66FHghQ+a2hR9OnHx6NotfX3NnQYEA2LG0Olly4dfgaPehQu+NgvbP71aZy8AkgRHcwucE8+He8YMND/wDQSX3gQo1sskr5v4VXQGJumPRaflLDwLD7NnMYEzMBWe5sXI5/PqNa/VZocQrpw4nQs2Qy4ZUwwKPfn8yoo9FQWLWowLx0WVhh+LDaiTovCyGJR8XM02rIrLJS/QcPPpzdL5BJALA46hQN07ev6+ri1e80UdevcVF+KYw57Ra97Hzjf8Jsju4apolN+TlbZTp04JvSY1HaiJjnZ8X3qFoUezqWsVQ/nJvTDzd5CVDLzpk5hw/M8Y0mXt/L/7vg1IHLF+HCoXrZly9QdGD1MrANhxlegYMSI1Y/9hNW3ylpFD8zOPvimZ2IWoCxEgAkSACBABIkAEiIBJAiQcNQmOuhEBIkAERBOoIBpVh1EUZX1dXd180WOSPyJABIgAESACRKA2BDIvfTHtaNtQSN1T0rh4tHXRr06/4K5NSDQKETBEIBwOI5VKqSVfuRjD4+ldDvPAeSOgpFJVfTZ8+l40/etXq9qRARE4UwjwF/RcSN3U1HSmhGwpzgETj+7aD7zZail2I51zEy5F/MOP6+oiujyvnkEbr1kI6fgxPaaGbGb/7nJD9oPSeMSlwLh3Ak3TAbk7W97rz9VMONrDRI9ARQ/A6Xcj1zwLn/7Xn+gSjrb43Bhf78emDRvwPz/9LzQ0NuIz//wvGDlqVE+VcS6K+9l//xSP/eF/sfiat+KrX38QHckM9rZHeiLiLw0WNpsXjkJHqXo90+9jo0M4yrOp8sUtOLEGOPh/wMXfBnJJQPYA+/4EbP+5qaH7dIrGgPXb+voaAOEoD2LbJ1chG85gzOUOeBsYXEHA4WZq5kUlp2DfkSvgnjkLTV/qm7GyeBKBF28Fy8UtM1oz6ZsIe8dZ9lPqYCpbgiDahPvlDmXPaPiGXa8uCIlGrYtTAy/eDMazHgtqiuRG9Oo/9vHGxZ9Bp4SpdcbK1Vdc/MAYFjV1i68NxN7W1oZ9Sv/9xmMtvCwKlxKFk6UgIY88k5FR3EgrHmThRhcbjrHYWGZkBjR96PTfteMMcwONH+j5+8b2JNI6KiEYmJowUz7fBUzf9UW5Qf0j74DkrEcikVAzSBe3jo4O9W/8+FdXVycs5lo5Cr5wPXStRKxVQAbHWTLrt1BwWu84b9830BAzkeG6e9xtn1yNbNie7Mr8HD/hhLnj6P7hTeLXGLlccIRC0RmvHw9u9DmVujvvSk/4z/82lvLY4PYicyJABIgAESACRIAIEIHTBEg4SnsDESACRGAQEAiH1acAziqh5ADEQqHQmffkZxAwphCIABEgAkSACAw0gXA4/ERwyfU3lIuDxKMDvXVo/EoEeLYl/mKSN172lYsxKrUDw5qqZiAxk92Ets65TYCLlkOh0LkNYZDNPvDKR8GS7bWPasVq8S+qS2ah1I1A9AsbdM9tbySF9hTPOGpH/qXyYTRPH2Nb9tWh7xqDEe8bq3v+g9pwzueB895WCPHEKmDbzwCebVJkEyUOrRBTVvbCMeVDMFKqvtHjwsTGgLqPnDp1ErFoDOPGj+81As9U99QTf1bFo/PmL8D3fvRjxHIKdreGe/bkOqeEyQZFaL0GGUDhqJYNHXv+F+rP1Q8DgZGF8JZ8BIi8Lmgv6N4BVGWmAnChWi4HeNy1PCQU5rJ8NWKtCnIJBaHR5RO1VcugrEHxv/wxSCnrQv2Vk3+IuFt81eFJ7FU04IigbdjbDRfkcWEeb5HIaSG1lcFEiuGyTXOQmP1vfcJZ1cqzcgKVMgXvi5QXn7WlKmSWNZFxlIsWuSidL6TRFlRIjMHBACcDeOl5jyxhTPL31s6ZXDxe7vhSJCrf0pFEIicuG7jIQz1jDAvRV/yrdx8LjPkEmORSM+Jy3qWNi3f5gqaGhga9LgeNncjvSsVJWcgoWsnnztF3Iuwbj6h3dC/h6EW7v4xA0tqxattdryIbt54BulLsZu7NbRGOlgTonDAR07ftIv3CoPl2UiBEgAgQASJABIjA2U6ALrzO9i1M8yMCRGDQEwiHw28A6H6CrS/cUChEx299qMiKCBABIkAEiMCgI6A8ubisuoTK1g+6TXVOB5ROp9UX5vyFJM8uykWj1dr+4c19xExSqA75cFdPVzMvp6qNS5+f3QTO5JKbZ+uWsb2UaH/g1m8HBGSB6zOE5EDkQeMv93mWN64XYzW8Qw99/Ha4Vi63Zfca8o5RGPmB3iJD8QPZoNooF+SYawHkgTlfLGyg+Ang1fuByGFxUxKpJioTVVb2IDHv6/D6m3HP/T/QlXGUC7VGBD2od7vgcUiQGVMXgBx94w21bP2+vXtw7OhRnDhxHIcPHcLcefPx/R//pLdw1IRorE/4bb+C+NRxJdkGK2zJQCAALs7C2geBVCfgHwHUTQC8Q4DtDwMx8dl6xe1UBj2t2ayWm0eseoZQ3cLRNf8CKfKawUD6mi+f9j/IOMQv/BjHNmIo9lmOr6wDJiF43qfVj4QJR5dcLyzWSsLR4nLz/BiQ5ycmKOr3QP2nicblxwt0Zh3mIsZ4PI5OdxBtaU3MyLqFrCUZSNt/CygWhHDMCSh9S7TDORIIvVWd6Y6uJCIZccJRVZVrkmMpehlZzGdPmNgihS7+EbdAcrWA36vxahBnUwsuey+Q53kzBnd7YVahJL071Q5XLoxO/wVlA75y211w5qyVmj/w/e0Ib7F3sZZ77jyMfvY53dBrIRzl121zYukaXl3rnj4ZEgEiQASIABEgAkTgrCRAF15n5WalSREBInCmEAiHw/xtzxUG402HQiE11VMkEuFPypRgMOgy6IPMiQARIAJEgAgQgQEmoDyxWCktxUaZRwd4o9DwKoHOzk5kMhk4nU7U19cbpnLq/i+j5Vvf6em3f1ihhDd/33q+yZJ4hoOgDmcNAS4c9Xq94EIgaoOHgFXx6I5712Dqfyw0PqGX1wICs4jxAA7eu9X08Y5nNZvZ4BEvUumHTP07r4Dj0EHj7HT0aLlmBEZ9cKIOyzPIZOpHgQtuAY6/Cqz6aj9axmJlEAOYpP4oTAb4j+yCwhyA5Cr8W3JB7twjXhtZhLYjOBmRBd9FncuBL3/+c7qEo7z7x0TDTwAAIABJREFU2Do/hvrdqqho+bKl+Puzz+LA/v3qYpDhI4ZjxIiRcHs8eP4ffy+TcVSB3yFjer2xktd99oi2X4tTWhU7d40Fglf1uwP2u9jl+TvOfOHohm1ANGZYyKZXOOrd+AAc7Vssf8mXzngEef59saFNYS8ihJM2eAb8oz4MyRFUhZA5nkHWYvOvugdSjOcMsN4qCUfXtBUWMYhqmiZ+UT/C0deiaXSkc0jnFUxQYjggFTIdFzcFCi5q9vcOq+OPQL5QzcBM4z5ZuXrmPPGvHABTktiDq9GRH5wZNz2IYBb7m5mpq31c9Qvgrl+kHs+5YPdMaF1dXairq15ALfDyR8BSHYN+Ssun/QwZR/VFlddsuU1IhvhNt70klEnxmhe+yNM5dixGP79M9xh6qozodtaP4Zx4hvQLIkCSDyJABIgAESACRIAI6CBAF146IJEJESACREAPAZ45NBQKjdJjy23C4TB/CjtDr71mxxg7EQwGh4fDYb50WjuOd4VCIeNv9Y0OTvZEgAgQASJABIiAUALlso/mnHVonf8QeJlNakSglgT4C3L+AlKWZVWk53KJedl/YHgzlO4XyZRxtJZb9OwYq7W1Fc3NzWfHZM6yWfhXfhxS4iRywQmQIwd0zW77p9dA9stIHo1D9jsw4+GLdfXrZbR6E5C0nmUrN3Yh4nc+jWw2Cy5qcDgcuoQN5QIuzvZmfELGerRMH9NzTDXWU4e1+oSBYfajl9mcRlWgwqnatDyNwNv/pFqJyiCoDWl3Wd2OwIWILPyeIeFonduJ8/8/e+cBHkd1tf93ZotW2iKruOPeq9wwNtjGmBbykYQSSggxcQKkAgmBhNBDCcmfAAFCCaGXQCCEkPCRL2BjsAHb4I5tbNxt3NV2V9rV1vk/Z1YjrVZbpu1qZZ/rR49k7b3nnvub2ZnRzjvvqXQh4PfjkYcexMpPP0WZswzHTz8Bs2bPwfCRI2G1WPD2W2/hoT/e3y4cjbaWqheBGVUmXIPWPpM/UW1SSerUzU/XMFmvobubcDSdq+37y3Pt9WlfVyscdWz4I2wHP9A1R/IgcuXL104wDovgFmoN55guQFmf82Fx9JeF1+TqaFYz+sCFfAw77Y1O6eTz/EPC0VX1QdnBlOSaVHaehKJaDDjLbRaMKZf9DxKt8Q0g1mgW1rRxdqMGB6TRps5hlrs4CZ5J+Ky32T2TUVI5WxY1099uxd7oATCl9ezZM2u6ZatugqVhU7EvCZ+M/A28Zbkfsjl1/QKIcXOOIVtuWo3A7ibNbASLBZaePWEfPhL28RNQffsdmmOkDtg7dxZCmz83HCdXABaO5iLErzMBJsAEmAATYAJMwDwCLBw1jyVHYgJM4Bgj4PP56PFgqn1G1XuoxTwejzUXBp/PR7YLl+Xql+H1Tzwej2zL4vf7D0iS1EfpJwjCHrfbPUhnXB7GBJgAE2ACTIAJdCEB6fV5j0olFVfGKsZZ6ob9WBbvkYCloqI4nVK6EBVPbTKBlpYWuYQtCadEUURJSYnpzo67pkxAdH+iLCwLR03egByOCRQJAfei87K6Km2+aTUi3hCije3lZcuGujHqjsnaV0ClmYMt2se1jpBcvdB0Q0c3PRIH+Xw+kFMhHQe1tnwKd1Jzcf9kAezrVkFozJ8r15Crx6LH9KNEsJ0kHKWHGOi8R+c8M1q+haMx0Y59p/w9o3B0W30TYikOfyQarXTY8fJLL+LVl19Gv379sOCKK+SS9FS2OipJsAoC/vXGG7jv3t93cBzd5wug1GaVy0sPc5fIAmVytaMvrU2qeyadJ6DWMHJ/WaRmHwghvEd2L5cEO4TKb6eN5XQ65esZarHQAQjxKMSAL9F3zzvArv/VlYMpgxQRaLIYVIsCT0nigxXaXewEwH/nAVXLKNn6HOy7/6mqb7ZO+RSOTsA7cAr5OQY6qs+AzTVadt+n44VZzb34IiCmX0Qm2TxoOvm5Dunk+9yTKHVvXOjfwbnU+zYQPWQW1oxxNmEefFJ2oaKWJIgD8TDaqrAXI4SPM4Yp2bcJYqgZYjgAIRyEEJOLjUGykPO1DZjwUwgDvyKfx+hvuO7Q6CEw4kefb1DL9BmHY/OfYfvy//K0JD0H2/SpbBrwfeyrmpczzxM3Xwdni7rjbq5gn/14OaK+3MePQvytvfd/zkRo1cpcKRt63dK3r1SzfY9yz81QLB7MBJgAE2ACTIAJMAEmkJuA8b90cs/BPZgAE2ACRx0Bv9+/TpKkZLfQkCRJTwqC8BMAKzwezwyfz/cCgEsBfCJJ0kpBEKYAmJ4kNNXCZbPH4xlDA3w+3zIAM9IN9ng8fFzXQpX7MgEmwASYABMoMgI+n28zgFF0I4jKhZN4JWu5zSLLn9PpHgSU0t/KzXAqSU+lwM1yGM1EofaO21F96+3dAxJnmZWAcgM4l3MQYzw2CGQTw+x4YCP8nzUgHs4gPBOAyS/M0Q5KT8l60QL/HZnLBZPrKAmF9Drc5lvAkwqpetoIwERRkxJ/2PXjUbtoP4ZeO177dinWEQNPB8ZcBpT1kcUrTU3aXbvSLS2fwlFf2RCsGHkXRlW50wpHQzEJjaEwYvGOoq7+7lLEImFc9ZMfY8/uPfjWpZfi29+Zj0AkBn84ilKbBR67tZNwNAIBFkGATUx8rOS0JvQaxIucFzWLR+ueMbY3iG4g7gfptKTKBe2xap+BYCmDVHFR2vjKdXPw0L8QDe6S+5AAy7lxobF8imn0h58CUe0l1CMzFqDl7N+qWokZ7pjvTXwGJH7OR5uE/4VDMOd9nJoflQGncuD5dHR0LV0AIaTNdVOyOtE0l1xc29tWXwh1YRLCF+/HwX1KrRjsTNkPmltdc1vy51q4XjoTARRfca5BWIuhnz0KazwgC8Al0QJYbZAsNkiiFZbmLILosQuAUQnRPD3wQsfm7tQaGhpkwSsJcDNda5lx7CkEk5UjbkWDc1TWqSbuegi9G1eYls6W29cisN0He2UJwnXpt30hhKPb+/eCFNN+DtICwnn6mYdGvflWm2GKlrHclwkwASbABJgAE2ACTEA7geL9i1L7WngEE2ACTKAgBHw+30EAvQsyWeskyYJQn8+X8VFvFo4WcqvwXEyACTABJsAE8kPA5/PdDeBGchAhYQMLs/LD+ViKSjcVSSRKgqhk1yAq51pZWXksoeC1mkiAbv6yK7KJQIsgFAkny8vLNWWS7Qb/mkuX5Iw1+Mdj4FtXh0E/UllSVgDiJT3RPOuJDrEdb90IoWEvRO9+CE1HILT4gGj7TXW1JZrr6+vl42RVVVXO3FM7LKtthlBA8U7lWbMg7t2tOc9sA2qePEl+WXRYTI2bNph55l/qchWtwNxHgPJhsgiS3N2NtnwKR8PWcnww/tG0wtGbbr0N5T3SC6JIGNrc1ITvf+97OHzkCC781iW4bMH3ZKdOKjdN4lC6Lvjzo4/g9ddebXMchWiRnUY/W7cOmzZuQIlFxIwZMzBs2DC5P4noNDWjwtEs5egz5UEPXNFDMLHgXgQOtZf0FmJRuNZT0aCjpH28mlRjmhcTHXsWgpc8rWqcGeIt2n9pP85Hmyq8CRvMcwNNztHmGgtH9WmmHSeyrd+5/BqITXtUI5JKKtE0+6lO/dc2BNESM+4MqjqRHB1FQZCPN+SU2afU1lk4SuOblgKhbWZN2SnOKukbiMCRt/hGAs/d8EPYon7tIUbPB8bMN/UBCO1J5HeEGceetBkmOz2rXUKa65T3xz+OqM0FZ3AvmhwDc0aatu1OVDTRs8Hmte33boBvXX3agJXXXo/KX95g3mRpIu0cPxpCqQPRvXvzNg+Xqc8bWg7MBJgAE2ACTIAJMIG0BFg4yjsGE2ACTEADAb/fH5QkqeCfOkmStIacTAGcJQhCxnL0LBzVsDG5KxNgAkyACTCBIiagPChSV1cHcoP0eDxFnC2nVkwESAyjlJ4nRxdFKErOLlS6VSnPS/tVjwyik2JaD+eSnYBzxS8g+nYkjKZSb24KIiDaIAlWwFoKyVoGiVzabE5IVjdaxl9zTOMl5116T9B7hkXUiV2BnGSJiRZBuWvxJRBiHUulrpm/FK6RHjRt9qraxwSriEnPzsrdV7TCP++13P0M9qBzL3HQIoxeXR9ENC4hLsvzCvNxa/ml58K21txSoaPvmiKLRkv6lBqkqGJ44VC1J/PV14CSiraHKVRkmbVLPoWjcdGGRROf7SAcXbF8GaqqqjFn7tyM14ZWUcRFF12Ihx58CP/33/9D3379ZMfR8RMmyse7Pbt3YdXKlTiwfz+WffwRamom4Q8PPgSbzQ5RFPDUE3/GX194HnabDddffz3OPvts2dlOuX5QzcyAcFSwOCH1uFD1VEpHRTgaDe5G8NCbbePFSAucG97RHK9oB3yyDghoL1EdGzgNgSv/rWpZZoi3Ph71ezSXHqdqPq2dpguvQwQ5bZrfLI7jUNbnvIKJ80rX3QPrkU9ULkSC/7R/pu1r1PXarFLsHcrSZ1tV46tAzLiAP9MUn0gXIl6g87GajXfa2vkQEJNdeGOiA/aoT82wjn0clcBZr8q/U/7e0x6kuEfk87yqa+Upf18tGfcnhGwVqkPN2HIj3EFzH/KhyTdd+wki3oicRzzU/mCH8ytnoe+zHZ2JVSeroeP2YYMgNefH9ZnSYOGoho3BXZkAE2ACTIAJMAEmYAKBwnySaUKiHIIJMAEm0NUEsjl9dnVuyvypwlG/399mQRCPxwOCICQ/6n/Y4/EU1Dm1WDhxHkyACTABJsAEip2Act2huI6ScJRuhnNjAqkESMxBX+QmSoIQpZSs1WqFw+GQ9xsSQHE7OgkYubkaHnIBQsMuOTrB5FgViUaVxq7OxncBRWC0/sqPYe/pQHC39hvJpYNcGH33lIzJ+E9rdw80nnHuCCQeJUGxHoH9uoYgggVwfquqGYzo5ONhW9la8jf3slT1GHFzDZwjPRBaS5arGtQdOg2YB0y7Uc6URJB0jWW0GTkG555bwLuTXmwTjt5646+x/OOPQed3p8uVcTiJP++77z7Z/fa399yD/fv3w+ksg6O0FKWOUrjcbrg9HgwZOhTPPvkk+h3XHw889CdUVVeROSAee/QRvPbXl+QHl375y19mFI6S0JyuMcjRnFqnY2nds7LboJ4m2YdCcJ+seWhG4WioGfESJyzeQyjbYV7ZYM0JmjVgzUbAq92tMF41BM0//1hTFkYEpKuH/Rp17vGa5lPb+QThVQg6969cc4jWcjiPu0zu5vdr55wrfurrzo9+BDFIxa3UtPTC0Z3NERwKJkRkXdVIeDqzp1P19IL3TUjR9K6JqoNk6bhcusiMMEkxjD3tcPzW29GjeavxnKb8Ahh0luwCHQgEjMcrcAS6Bs9aqv7dcwv1/I2ula8a9mv4yoYgalG3r5+88UewR3SIhFVmt27Bh4hH4m297cOGY+BH+T/PsXBU5QbibkyACTABJsAEmAAT6CYEWDjaTTYUp8kEmEDXEugOotHkT7I8Ho/o8/modt8VKsnFPB6PVWVf7sYEmAATYAJMgAkUgIDf798vSVJfKldPN4VcLhfKysoKMDNPUcwEqFwsfZHohUSidJOWxE0kJCHBBAuMi3nr5Sc3XaIOSYL/9PSOVfnJsniikthJceKlrFg4anzb7DlpOuD9EuHa9tLwWqPaq0ow7sETOg2LVYxHYOqdWsMZ7k/7CIlH6diqRzxKCexujuBAAYQ81TVDgJg5znsjbqmBa1R+Sksb3ihmBBh0FkCim1a3Nvqu2UkzKY98CkffrXkREASMqHSh0mHHf//zNrZsTi53K7Q6TXcUZ1otFsyfPx+9e/bEjr17sWjhQmzasEEWwPXs1QsnzJiByVOnwiJa8MJzz8rXDRdcfDF6VVfLMrxly5Zh9cpP4XI4MG/ePIwYMSKj42jy8TT1WCrUPw9J0ljeXmFrrQTKv5Fzi9O1Mb1Xm5sTroWZhKNtgWIRuNf/J2fcou+w8QvgiHbBnVRWiaYbN2penuv9SyBEtQutNw76IfZXzNY8n5oBM4S/qemms48A9+Cr5LEFEY4u+ynE5n0qc00vHDXqNqpy8pzdKkusGOm25+wndzDgSqxmgk+l8xCDTU1XdX2y6EbnbPopwhY3BCkOWyyAkki97ErpKx3cFtsWazJHODr0HKDmp/LfgcqxT90CiqMXCUftdjvKyztfa5SuuRPWutX5T1S5K558+ky3fel39PxlyjMQ2/pegJ29z1GV5+lrL9X9EIWaCTZeswLhuvbrb6G0FMN2fqlmqKE++RSOWvv1kyZu281PvhraQjyYCTABJsAEmAATYALaCLBwVBsv7s0EmMAxRsDr9TamuHR2FwL0mLnmT8ckSWouLy/PbF3RXVbPeTIBJsAEmAATOEoIKA+v0E0hEo+WlpbKAlJuxwYBuiFITl5KiVhF7EZCJnICI0dR+pnbsU3Aveh8QGp3mslKQ7Qh5hkudwlM++0xCy7ZcbTYy9RTruQaXFVVVXTba9/55yD40VLT8rI4rZj45xPleFJJJZpmP2VabD2BSFDY0NDQNlSPyHhFbRBSnlzxKDHXnTfC8epLCVGCpM/dMZXNpGdmQbAdpffrPYOBU59sWzK5dSuOmXr2kXRj3AvPM00kQiVxKyv6YqBH24NDopDwYoxLklyoma4fyJ1OuWaIS0CqoWwkLsEqkk9pojmtiX2AxtIDK4qjeeqa6QGntNem9S8CkgEHxKoFaTcJHRPpuD1w4EDZtY4avVcpR7o2IkFSaqn65EBiiw9xh6ftV7b6vXDsXqNv8yeLitrKGbf+IIiQRBtgKYVkc0GyuWFp/FzfPKmjtu4E9h3SHsvmgP+2ndrHJY1wvX8pBCovruJwo0VcpTWpE4TXIEDltY/W4LT/H7cAotWd93Lgzo9/DDFwQEOGnYWjW3whNIR1irSNmWh2yruH3YLRHhVVMvIsGqXE1uEsBKX297oGyOm7ppQsVzoN3/83NLpGYfKOew1PoSrA+CuBERea5pytas4CdnK/dwEQN+dhmI5pp+zsBvf9FSPugM85LCeZU9fNh6j3IYqc0YGtd69H0+eNHXoOP1inYqS6LnTOVa5/6RqCzrF07qW/TeLNzVjXq0JdIA29XP/ztbqRr/2jWsMQ7soEmAATYAJMgAkwASZgkAALRw0C5OFMgAl0PwI+n88rSVJjeXn5oEzZ+3y+XQAyvt79Vq0uY0EQXnW73WbX8lE3OfdiAkyACTABJsAEMhIgAalStp7Egm63m2kd5QS8Xq8sGKWbMiSQIDGE06muJN5RjoaXl0SgbMV18v8s/u2quBS63LeqpLqgU319vSyioqZHDFjIlBWRazHlefhnV8H3yl9Nx0BOlyNunQz/qa+bHltvQJ/PJwvS9O4ry48EClJytXJWDaSqKli2Gy+DO+nZ2RCsR+lHxkO/Doz9HmBLPISTDzdB96JvAiaJRFYPvR6CIKKsYjBQ1ocMSFW1WFxCfUsYNlFEeYkNpTYLSExKv2+OROEPR+EpscLSGpA0x3XBMEqsIpw2K1w2ET1LrLJolASjyvFS1eRKp4ZXgLhal0oLJEGE0CY0tQJV3+k0HQm5SSRK10QDBgzImE424WjqIIv/CMq2rwAEa0LoaXVAEh2QrGXyF+0rCeGnC6Fh5Bynr7kWXwIhppaHijnWbgIaNZY/FgT479yvInjuLmrdzlcOvwUNrtG5A2rscbzwBiwIaxylvntZn/NhcfSXj/90PZ7vppYnKXb9p3V2jF9eS667Kg8QeVxMqUVATUVp7hnqniNpe+5+BnpslmajEf0MREg3tLPa8IQtN8MTNCbI1pTk9FuA/ifLx2Xl4UJN44uhc/NKINYA51O3QvAdhhAJtGdltQCzjlef5arPEn2nTmh14U4ZmkHwq36C9D2XjHsYIVtlzjCzNl2L0rAOoX/OyIkOe5/ZitpFHcXnZgtHaR56QKRXr16dstp/683wvv0WEIuhcv5lCHyyAo3/ehP2QYMQ3r1b5So6dnOdedb+kW/8q7+uwTyICTABJsAEmAATYAJMQBeBrv9rUlfaPIgJMAEmoI9AhpLz/wuA/sL+GoDe+iIfFaMOejyevkfFSngRTIAJMAEmwASOMgJer3eFIAjTScBCN8wrK3PfpDjKEBx1y2lsbMxY/phEbSTU8Hg8sqsHNyaQiYCmMskS4D/9DYbZSoDE2eQ2WF3NhjZadortfatlMVnemiBg+IFaU8MrYjM94lvFdZT2E8XdUEtyy480t2p58v8RbM8JAxEbNBTiLnVC8kzrGHPvNDj6anO41MKkS/tO+BEw/Hw5hXy4jVJc9+KLgJi5QrNVw25CvXtswdCRnvSEKoP7QMPfgbg/d87WnkD52Yl+dc9AslRB6PH1tOPovUxiKRKvKA/TRIN7IFhKYbH3lJ1e49EmRAPbEapfkntupUcGd1P1AXL3dH14BYQWE49tazYBXo3CURJL36XF3TLzutQKHdW68uUm2LHHJOEtOEBiyfw0R/XpsLnG5O04kZy1zFKwqBKck4C56eQXOi16eV1AlQtsx4EGLRczoJ9RreLY0fAyEG/Jz8ZrjbpbqoELjdiKGebNQwfHlGugE764GZ5AAYWjlWOAkx9uW1M+HoAwDKxVGIqYF4IUhCRFZWyEL1nHWfbKY7Ac2NtxOpcTmDYB2LwdaAkB9PBOJApE44BAdtkWwGIBbNbEtqDvXj8wezpgKZxb+sKa59Gj+QvERTuillJELC5ELGWQBCtEKYq4kKgKUrPrAfRqXGkYabYA2+5aB/9mb1sXM4WjFJQ+t+jdu7f8uUQ8FIL33/+Ca+ZM2Poflzat2r/8GRUXXoS9P78GDX97GX1uuQ19b7gJUjSKteVlcJ9yKvyLF3Ua6xg7DvaBg9C86tNYze79XFYlr3sNB2cCTIAJMAEmwASYQEcC+f/UkokzASbABIqAgNfr9QqCYGJ9miJYlLkpxDweD/9Bbi5TjsYEmAATYAJMwFQC9AAMlVOlm0N6xC+mJsPBDBGgmy8kWKGmbEsSYgUCAbkkJjmMVlSYX/bNUNI8uCgJqBVuUPIx9zAETvhDUa6Dkyp+AjuGHId40ES3vCxLdp9/AXo/8rhpUBTX1uRjrpbgdXV1KCsrQ2mpChe1DIFX1wcRlgCnRUAziR/y2Cq+dgosO7fpnqHfxUPQ++zMbo66A6cdmB/hUsYcR1wAjP+BLH6mEuv5aKY7S7YmuWLkXfCVDclHyikxJfRy2DDUZfDBFe+bQLQ+a76ygEiDaLO2tlbednTtRA/YlJeXp42vxXFUDlA6ASiblle2zhU/h+in4kYmtdUbAJ/2fTjeaySar/7AcBKln90L66GPc8b5ePS9aHaY7foITBDehRPZ9690yZXs/xxiOAAhHIQQDUGIhiFQWexWVZtkIedZO4RR34Yw/EJZqEzX5/lsCeGorHvO3gTAf2rnB4BW1wcQ1npayfOhN5d4VPD+C1LUvHLamcBtwWw0SObvf8p8p67/LkRySk7edoIFkt2DeEk14s7j0DLuarm7lmv2nPtb/5OBIV8Dek4qyD6ams/u5jAC0ThaYhIiEhCXJByP12ERoqp2ZSWe89n7ITakEdT38Gh3VJ5rokA45wYAFta8gNPWdXbGpqGLJzyBqKW9Usi0bXejommTiqj6umy+aTWCu9vPB2YKR+nal0rUK+3www9i3w3Xy/+tuPBieE47He55p8FaVYX6l19C1WULOiyi9sknUH35lW2/O/LEn1F54YUI7diBLbNnose556H6+1fAPmAQSoYPl/s1vPoKKi/6FmsX9O0OPIoJMAEmwASYABNgAroI8MWXLmw8iAkwge5EIIPLaHdaQiFy9XvI0oobE2ACTIAJMAEmUNQE6Lrm8OHDcql6IwKWol7kUZgciURJEErlBBXHOhI80M9UbpVeJyEElaWvqqo6CgnwkvJBwPXexRDiiRLaahqXqVdDifukEtg1eTxiBw7k1LOYTc7Mm94kNjPiLEsu0HSspnOv0ba8Nr8CJMqvetJQIJp4OEFPG37jRLjH9tAztPjHVIwB5iac2vLl0ub6YD6EiAqnTY20SKQiIN7mYqZxuKbudMPgBDWugdmi+t4GIrnK80pA1fc05Zbcma6bHA6H/CtyBy4pKZF/jvg3oKXuPdVxBcdoSM6Zqvvr6Vi2+jZY6tfrGZp+zMr1QJP244lUVommGzcazqNky1Ow730rZ5wl4/+EkNX8h6FGCUtRKexPNX+Ea93bEKRoomy7IEISLZAsNkC0QhJEWAINOXOWOww8E5h6vSxQbm7On7Ope9F5kCyJhxKEaIbtmSQqTXctt64hiGAsl+q047LTGGeq46KyF/2Nc0JVloct/IuA8B6V0fR32yCdgSaYtf/RhiCFrgCrIKDUKsBpETFYpcjetehCCCQyNatVTwRm3992/KO/Nc1qO5vDCEYltMQlRGJxSMoOo9iGppnoePENWCRtbtuux++CENR+HEu7zjnTAbFwjqO5WC+c9FLbtfMJm2+Cp8XEBwdSJv/squWINrSzr7z2elT+8oZcKap6PfXad+/Pr0btE50f7hJLS+UHzMZ8ugaCvQRH/vwojrs3sX+qbdEjh2Ht2UvuvvvmG6XBd99TPBtU7SK4HxNgAkyACTABJsAEuikBFo520w3HaTMBJqCOAItG1XFK6iV5PB7+o1wzNh7ABJgAE2ACTKAwBKhkfXNz83S6MUQlOskBjVtxEiABAzkUkViUGokbSNCQ6lpE7qJU9o22JfXhxgS0ENDiXsTCUS1kue/eM09Fy7q1snNUV7SSCRMx4N3FBZ06k8CUXKKp9ehhTEy5NxDBvkBCNGIXBUTiUl4EudXjjbmFjv/TDFhKrRBLCnhOSi3TnNZ9T7HIM2CV13MyMPNuwGKXz8fkJmh2cy39PoSQdidEtXlsHPQDHOxxIspCh2CJBeF1Jhy68tGMCEhkAIntAAAgAElEQVQl30IIkZQSxClJanUcTV0juaDRdRR90TUUidWiwV0IHvqXJhySfQgE91xNY7R2Lt1wP6wHl2odlrn/J2uBgI5S3xY7/L/ZbUoe7oXnJASaWdp7E59GTEwIejO1ofgUdgRQIgRgk1qwEufIx0ZB/peYwSIKsNEXPXQlCiixCBhQZusUUst1UdakqmuA2ffl1Z04df7suScOipmu5TZ7Q/BG4sjPWUX77iIKwPSqLH+nBj4Fghs6B7ZWAuXfAJqWArEGQCwDwtmPI9myWyV9AxEkxOVZW7smVO5G+dN52mER4bSKafe1XCFTX3d+eCXEliNah2XvP+U6YNBX5D5G3HG3+cOISBLCsTgicSBKAlGNbYbwN40jAPeDNwNxrXa5GaaZORlofXhAcyJ5GLBp4JXYV3myHHnOxp+gJJK4lsxHWzt/Kaw9bIjUh2GrKoH9+Hno++yLGac68qvrEP5iCyK7diJGTt6tlVDSPbRFnznR+TW8excO/v4eRPbtg2/hOxlj9731dhx+4H7E/D6UTZmK4+5/EIcfvB+eM76CHuedj7jPD1vfvgCJkeNxBNaukfspZeyd00+AffAQ2XXU0qMiXrP/sCUfzDgmE2ACTIAJMAEmwASYQEcCXfX5L28HJsAEmEDeCbBoVD1iQRBCkiTZWh2w6NwQJtcrj8ej4tM19fNwTybABJgAE2ACTMA4AbrGofKqJHjQ4jxKZe5JzOhyuYwnwRHSEiBXIto2iliUrq3ICYvcYVNFoeQySg523JiAEQJlq26GpUGNc5gA/2n/yDkViRZYYJoTU1F3cL93EfzztN+8VxZ18PLvoumtfxfFGs10HVWzIKWkPZXBTm7kTEnHdaOO0MnC0eoSC3yROMJx7eKMXGupPGMGGp/8Gyq/OitX14yvT3pmFgRbAYWjejJVU9o5Ne7pzwCuAXl1EXR+9EOIwVxOm3oWnH7MR2PuQ6Ckj3kBUyL1sFkwujy78C/t5E1LgND23HmRQKlau+uoImZJniAerkXg4N8hxbW53km24yB4Ts+dq4Eeah06VU+xbBUQ0ude6L/rgOppsnVMK3RsdSQMDpsOyVaKYGkf2IQwBCkmC4WicQvigh1R2BCTyAXUAg8Od5ymdAJQNk1XjqYJR8v6AGe+CESa4G8x/zidujj3ovMTbpZppor2PgnBCdep4rGiNlgQ8WjZfXej+dob5W2akPdS6pL8E505SNw7uTKL4ygJguue7ZgrPUBQOb/DOiX/BxDCO1StPV2nT6QLQY8HiBA6oLUKQIlFRKlFxHC3XXd8LQPVX7NriQqg1xTgpP8nD9LjpL3VH0JdyPhDFCcIr8mu2Fqa+4Gb5D3HlDZpLEAl7ouorRx+MxpcY+SS9oIUR8TiRou9Cu5g/txH11y6BKLLBdugwYh++SViPi86WTOnYUTv3WEH6zq8klymfu81PwWVnTfSXCfPRdMH72Pkog9w5NGH0fD637OGY+GoEdo8lgkwASbABJgAE2AC2giwcFQbL+7NBJhANyHAolHjG0oQhCNutztRH4QbE2ACTIAJMAEmUDQEfD7fVgDDSThKIsVU8ahSEl0pfU6CxVAoJIskqNH/y8vLQS5N3MwhQCJQKmNJ35WyqenEoubMxlGYQDuBsk9+CYt8SMjRLCWQLA40zXm2raPrwysgtNTKVl6x8tGwNG5OvCaIiFZNQXAS3czl1l0IOFf8AqK/XVyhRQCsCIa39akqquWK5T0wdIsK4ZlJWdfV1cnH8IqKjmVt6XxLX0bK3SspLqsNyMKaCrsFozwlyFfp+qqawRAMuGkO+sEoVM7ubRLZrg0TqxiHwNS74Fx+DcSZv5GFo3StRA/TGGnkRJvOhVaepyn/JZiTc39/wl8QseTHhZ6cHSdXZBeApeMoNS2HEPpcHWKN4lF6n5JwlBo5jJJglL5i4TrEIx2FL6oSsPUBPGep6mqkk3vheeaJpJZ+ShaDutLJJBwtXXcPhHgIiAQS32MtEGJhIBaGQPK7eBQgAajSFPF2ioi7ZeAkRKoG6sqNBhlxgDVNOEpH6nPJVU/QJcbTunj3u+emN2+VLVdt8M97VVXIjd4W+MkyUmdz3Xo9xC/3wHJwP8S6OgjBZjlSvLQMUkUFpPJKSC43IifOQu9dW9H7Mf1CMqn2Gdl0kBo9bCdVfrdz1t5/Qog1ys6vepqsY65e0DZ0XUMLaiq6xiPB8fmjsO17V88yco+Z9wRQPlR+yIX+7k9tJCilh0hTH4yhfmZdh0wV3oQN2lyQXY/8BkK4c765F5ymx8ghQD8D1y0GzMwz5Ztcrj65z4Tdj6CiaTNKIua7k69d8CEknceA1Ae2FOHo4T/eh303/VrXZjEySOhRgcn7D7OGwQhEHssEmAATYAJMgAkwAZUE+KJLJSjuxgSYQPchwKJRc7aVx+PJeo7w+/3vuN3uM5Jn8/l8tYIglEqSRGVESgRBIJuN9an9zMmQozABJsAEmAATODYJ+P3+lyRJuoRWT8JREj/QzTb5hlvrTTWlbCeVrCPBKJVCJ4Ep/ezz+WSBI/Wh8ujkiMlNHwG6MUdiIsU9lEQMxJobEygkAa0iiZh7GCz+3GK8SL9T0TL2p4VcCs+lgwAJfaxHPkkzUqXL7HsXyGKgNfOXAnlwv9SxpA5DCu06mi5fOsaTSJCEo61VOgwta0NjC8b3cJgm1uiQjAS4f/UTlLytrVR3ugVNeHQmrJ7u6owtAKIF/nmvdVia4lJppKQvBczkTkuvlX1yPSy+bYb2Ea2DF9U8h7iQvweCyK1verVG8WhwDRBYq3opEqwQqr6juj9d18rXwnufghRLiNt0N0sV0OPruoerHehedK5p5nr4YIUqF7l0uWUSjmq9nsi07nC/MQj1HqEWS6d+gq0PJJ1CXrPWICdFjqNlfUwRmmeCIe8T1LLpIkW7aifxdMLRsj/dB8uOL2AhQejhw4C3AQKVprbbEXd5ZEFo3O0BSkphW/Gh6u3mPvd8Q8JR1D3TOpcA2PoBng4fMXfMg/paewJRbaXeyQ1VqkojSFW9SnM7mnoMSE5txIXA+CvlzwLo84HURucs+tu/srKy02vL64K6jyXJwcYLC+GCduG+8+k/QPSaJKCcPA4oT5wbdDflbogOrfKW/vNR55mIuGBD0F4tPyiUK8zpa7+tO9V0AzdcswKROh1iXEHA8AO1HUKWlJTIn21E62qxcfRwxAMBU3PNFYyFo7kI8etMgAkwASbABJgAEzCPAAtHzWPJkZgAEygCAiwazctG2OHxeIZRZJ/PR3WwOtyNUASmJBoFkNGiJpcQNS+Zc1AmwASYABNgAkcxAZ/PdxCAbKtBAggSkJIrBN0UytXoppJSeldxyCQRKTf1BLxer+zqQjdTSIjCDq4d2dXX18v7ZTpnG/WUuacaAqaKJJImDA/5JkLDzL2ZqWY93Ec9gZwCBEsJ/Ke8kjaga8llEMK+ttd2/HEjvCu13/BXn63OnmluZOuMpHsYPXRBxzSXy2XqwxZmlBSmD3aporzbZsWIpHK7Owb1Q7zVdUz+8NfphNSsTVxH5epJ8CAWumS9Ca5fmRx36VxN10rUkp3Z6FpIcWbXvaO0DixbdQssDRuMhtE8/pORdyBkr0KLtYfmsWoGzKjWfp0o1T3TWsQ6+wwk7oqLTggVF6hJRe5D70cSclNp+ljLftXj0nYUPUAFlQrPbzP1fP3+ct3J5ls4SokFRpyEmEuni7WlHOhB7qzam6mMZ/0B6DlJdnCk40U+mvOjH0IM0jP3mZtkL+/gGJ+tb7JwtHr8AEQnTYV17ap8pA7jwtHngaqOpemzJlr/IiDRx9Lqm3w6qWp3HFU/Mj89MzrLGp3OUQmclXClpYca6W8wpdHfrOSwXVWV/v247EizKQ/FDMMK9BS0l2Av/fdLsG7baJRAYvy0iYBL+7kq/eRqZJ8dR24acDn2VZ2iaS3j9zyGvvXqBdu5gm/77Xr4NzXm6tbpddHpwtDtuzv9XnlI4/OpNWjZrNJFXPPsGbYAO46aRJLDMAEmwASYABNgAkwgNwEWjuZmxD2YABPoJgRYNNotNhR9ctUA4IDH45nYLTLmJJkAE2ACTIAJFDEBn89H51bRSIokIKUboiQmtdlschl7MxzVjORU7GMbGhrkG3DEih1GM28t4pRa8rnYt213zM/13sWJkrImNy2lzk2emsPlIKCl3LFUUoGm2U/LEV1LFqBpzjNwt7qMpk6z5tIlRcneff4F6P3I412aGzmO0nnSzGPaJ7UBZC0orAgoW7/bRQFOqyiXuNfbdo4ZgViDemevmqdnQbQbuszQm6qhcdmOX/SgjPKQDW1TuuYx6kCamqxj08OQ7D0QGp5w0CzZ8QrsO/5maE1qBi+c9CIkVVJNNdE69nHbRASiccQkQK2IVKp9OvM1pcUN9PgmyHVQsPeH1LGgTc4EFffYltqFiDRtytk/awfRCVRcaCyGitGmiho/WJ7byi5dTsMGInLi5a1l6ENANAghHgbiYVh82zuWolexpkxdgiNnI+qs0BdBdAAV39I1NucDFVqiTr0eGHimXFmAynyb3ZzLr4EYOARkuIaj41jpZ39AcMJ1WafePXMayk49HT3vukfut2VqDaTKnrB+tsbslDvEK5s1B/3+/kZe5+gQXIdwlMZL9mEQ3HMKl2eWmUw9BsgnlwqgrHfia9S35XL19DcqPVCqtq2oC7ZVLVE7JlO/scJieHBYcxjnU/dC9NHtAoPtxKmAveuc0t8f/xgiVo/mRUzaeR96eldrHpduwJfPb0PtwgOQNFYRsA0ejEHLO4vMFeHout5ViDf5TclRbRB2HFVLivsxASbABJgAE2ACTMA4ARaOGmfIEZgAEygCAj6f730AJxdBKpyCSgLsQKoSFHdjAkyACTABJpCDgM/nozqs3zQKigSkyk1RElR4PB520UyBSm5kingok2uL0e3A45lANgJln94Ai3czIn1PQcu4a+Su7sUXAzEWjh4Le47r/UsgRNWLARQmcddAxEv7tJa0FwBBSi84kiSs+c7SokTZ1SXrSYihiOHNcJheXpu53KeNBKIWEaPL9QtEM23ErX2qNMkKh1w9Fj2mVxflPpEtqVzC92TxqBKHroPy2UwXDKUku7DmRUhC4T7qJxHzhB6O7MjaSlGn6WatAMrPAeqeTRTzlQCBNMr0owqHQMVxNOz9FKGGZcY2nVACVF5iLIaK0abuA0s+AeJZpeeJjE6YDLSEACkOkJCoth4YLRcVymsLjJ4ri1Alqx2S1QFJtECIxyGJuYXogmCBVKnBiTJpJe5F5yfWakYbPR8YM990YbmSmuvDyyG0UPGmNO9bCfCfrk6UuYNKSDc2yA7RhTsCJFZR0HOzTuEoLFVAj6+bsUcYjqH5GOCoaheGKgLR0l7tv7MmHLSTW6Zy9ZmSX34kYNqOM154By7ZL0J7cz3xOwjN7U742iPQnaHprScSXaNbB2l3GqWBH4x/HGGrW/fE89Z/H5a4OQL1td9dCilKRwT1reyk2ej3+j87DCA3dnpII9bYgPX95UI3hW2CgCnN4UIf1gq7Rp6NCTABJsAEmAATYAJFQoAvuopkQ3AaTIAJGCPAbqPG+HXFaBKOKttNkqSm8vJy/Z+udMUCeE4mwASYABNgAkVGwO/3r5QkaarRtJqbm+USd9ToZgEJSMmJ9FhvVKLS5/PJYtoePfJTBvZYZ8zrT0/AseF+2A4aE/NJloS4R5CiQJyMiltvJibfG025T5pLeMXbq/AENAsOOqRIYp3cYpq13/0QUjR3v4KvXhQxfP8RTdMeOXIEPXv21DQmW2cSjlIzw3U0nXDUIgg4vqqzCMS0BSQF2t6nSjkK5Aw/4fGZsLq613WAmuMXlaynB0KSncPzKR419v7NvJk+GPcIItbyPItGBUhpvExzOo9mE46SxK3qu0DTR0Doi44LzOEAqriNKoMCh95ALLg3576csYNgBSoT7rD5bKbuAx99CkTay1FnzHvKOMBT+I/bwv3GwL6/Y1lj/6Sz1Yu6VIiH063ZtfhiCGY9TDPwDGDqL+XjBP19lK+Wbr9QcwxT8tk9awYi27bmK72scQsqHKXr2LpnVJ+72hIvkDBczQbotK1Le6YRhrY6iJb1Aiw5HiCJNAPkWhsk59oY0G+W7B5Kf8vTfqumZXuQRc345D6ThbdQAn3vFfefbgMiEa1Tduw/d4ax8QZGfzLyDnjLjInyT113GUQpirhgQdRSBnu0CTGxRBaUxkQ7wtZyhK0exEU7Kpoyl43XU0Gg/NvfQc/7/tiBgCIcpV9uP/8c+P7vbQOEtA+lv1anBiKsYdCOjkcwASbABJgAE2ACTEAzAb7o0oyMBzABJlBsBNhttNi2iP582IVUPzseyQSYABNgAkyACPh8PrKtqTKDBrmP0k1SuulEZVzJnYu+jsVGN9+IBYlLqDw9NyZQSAKla++CtbZz6UAtOWgRIGiJy30LT8BU4VGG9Ddd9ylCB7U7m+aLRsmUqRjw9juaw5NDtJlC/1AoBK/XK4tR6bxopG3xhdBAoi8JKLOKmJjLudHIZGnG7jllNsKf5y7vPfruKSgd5DJ59vyHCw+9CKGhF+ecyOFwtD0co9WlLWfwlA75eu8unvAUoq0PB2jNKWN/UmvI7p/pBaPKOOo2szrLtWHd05k9EOktVLkgEap5BaSYF0K8GVI8AKHy22lTI0d8Evymvv/iUT8CB16FFNMnWIJgAXQ6XGphbuo+sHxNwkmU2pDjAEcJUEJf9kSp5qWfJl4bPxKortSSZva+Bmwt/ZM1uD7qFY4u/T6EUL05662eCMy+XxbiNTU1mRMzTZTSNXfCWpdcplqA/7R/qJ5v/4XnI7CECnEVvhVaOIr6vwKSDpd9nfsTPYBi5O8/OmaR+I6+03HLum8RkCwWFa3ZN1rY3y4MJYFo29fhxM9hb/t42l9PvKdNbKr2QQgzhaPHC6/DgqiuHdH9wI26xnUYNPt4wGIxHkdHhA/HPoigvTAO7ZN2/AE9fWsyZrnu8o8Qb1HxYEFrBDodDztYlzYenXPpwdnmFcux/bxvyO6jRlu200iq36vjq2cHx/79jWPzQyijoHk8E2ACTIAJMAEmwAQ0EDD2KaeGibgrE2ACTCBfBNhtNF9kCx+XhaOFZ84zMgEmwASYwNFHwOfz7QQw2KyVUXleEsqQgJRufNHNg2NJQEouoyQWInerY2ndZu0/HMc4gbJVN8HSkFvglW0mFo4a3w7FFKF09W9grV/X7hxrcnIbrlqOSEPY5KjawtEHloLbg6Fb6ZRWPK2urk4WGpIbd3du2/rkfsZk/EMzYKu0d8tlRgachZZRV+bMPVk4Sp3VCm1yBk7TwVTRYGv8xRP+IruSGW2yUIPE0BLJObQoAyXMqHZmnF6qeyZj6Wx5TvtQwH2y6vRJwFVSUoJ4pB6irVIW9FEjQVY0uBvBQ2+qjtWxY6v7qc7Raoep2Qf2PL0V0cYQIr4Iov4I4s0xxEKxNidowSrCYrdgwqPTgUAQiMWBugZg2KCOaRCa+gagwgPs3g8MGaA2zbz1Uy0cpdyrW0XFGrNxrrgWot+k8waVBj/zJSDSDH+LOvdGjenK3ZP3C8lRjZh7CII16kV0h3/xM/heekHP1IbHFEw42vAqIDW3GeZrSVw+1hgQjtJcdK5wuzs795Kgjv4+Vr7oWKR8qcox1JgkBm11Dg20ikJJGBrRKFh2DwJOeVQWj6o9n31aF0BMW1XzjEubIfxN1bLTdXI/eDOg0iU14yTTa4Cywji3p+bw3sRnERML585+/NbfoEdzilt3a1JbblmDwE6/pm2R7b2cvO+v612FeJO22KmJKOJQVVcbDgem1PtZx6Bpa3JnJsAEmAATYAJMgAloJ8AXXNqZ8QgmwASKjAALR4tsg5iXjleSpPry8vKhfr+/WZKk5LshZH/zosfjyX0nSEU+Pp+PPgFOPice8Xg8vVQM5S5MgAkwASbABIqSQL6uj+gGFJVspxv1dAPN5ep+LmRaNhi51ZFwlm6WkFCBGxPoCgK6RRDkoIaEoyELR7tiy+V3Ttfib0GIteRtkvU/WoaY32DJUAPZFUyMojHHYDAoO8+R62h3bntPPRmhjRsyLqHmyZMgOrK5dqV6QplIw4TQao95JPahh0IUB0u6ziFhcMRoudw0ONzvntvxUwcDyBbWPIey0CE0O/qniaJKitE+ziDvPg4rBrsyCIyzlqpXUiBr09ZPZCovy0oluWyu0pGu00i8FWvZh8DB11VRbdPIJvfWKSxTNWFrp3aBoABJtOHza5dBsAEWhwWi3QLRIsC7Xp1b5pjfTYXjuMyiXS15Faqvv+ZsQGzd3tkmNSAcLV1zB6x1mZ34NK/1nHdJmaxahKc5fusA58c/QfOJj+gdDjUPA+gOnmNgqgjM9PM3iUbjOt2E5dwloOp7upZP5/vKykrdwtDIwQMI79kjf3lGRmCRaju6hkYDuvLKOuhr/wKsZfJDn1QxI1db19CCIAnQTWjThdcgQl8s12N3Qmgx6HZvtsOyBibvTnpJQ2/jXadtuytjufq9z25D7cL9mibJ9r5Nfshm5yUXovHNf2qKreaqJNOlCP1+Mper18SbOzMBJsAEmAATYAJMQA8BFo7qocZjmAATKBoCPp+PHq0cUTQJcSJdQUD5/GGxx+OZpzYBv9+/V5Kk47L1lyRpdXl5+VS1MbkfE2ACTIAJMIFiIZAv4aiyProJRaXsSUBKAoujrXw7rauhIVGGjcock1CBGxPoKgLOj34EMXhQ8/RqhVOaA/OAoiHgXH4NxKY9ecnni9vXonmbLy+xMwWlDykdp5yK/i+/WtB5tU5WX18vnxfo/NCd28EF30Foy2ZEduzosIxJz8+GIHblR8ZqJAaZyes59iW7aakV22jd9u5F5+pyy0udJyFO0ctIABWfp2aSwZwsurVAwrSqNM6ndc/mmClJKqKyXHw61z9aT8T/GVrqFmfeLKILgtQCiURNJFD1LwbCu9pJFkA4mprc3nlzENq0UeuuJPcf98fpsFc7VI7Vu7+oDK+yW9PEr0CyqHAxpt2iUp/jqOPzR2Hb967KjFR0O+MFwNkX9NAAiZTNbO5F34T/1L+bEnJrn6qM7r6mTKAhiOnCUVUC9MwJpnMcTXYITecWqjxMkGvZkX37EN6zG+G9JA7d3SYSTfy8G/FgQgg59BfjUD45t9N3rvlUvV41ATjxbtXi0ZV1AURNOiFMEf4NO/SJYZ3PPQCx/oiqJWbsNHQAMDDdAxXGwqoZvXjCk4haCud2Ouvzn6M0dDhjal/8Zi2at6q/js/1vlVK1tc++QT2XvNTNUhM6zOFhaOmseRATIAJMAEmwASYABPIRKArPwXkrcIEmAATMEwg36IIwwlygEITyOkU6vV6HxIE4SotiQmC8LLb7b5EyxjuywSYABNgAkygKwn4fL5aAHm/O0U3UekrFouByodSOXdyferOjQSx5C5jsVhQUVHRnZfCuR8lBFxLvw8hlNmBjERSncrfChbTxAhHCcajehlqyh/rAbD2sqWQzKpfmiUB+nDS0qcPBq/VJ6DSszYjY8iN0uv1HjVu1PvO/RrCW79ArLYWk1+cYwRNl4/VIxpVklYEieSsHgqFTF+LGe/ThZNehKRaHia19RXyrhuUUGa1YGKPFCFjFsEXVZkXqBx583LAOUM1b0W8QtLXcOOnECxlsJQOQsS3GmHfurRxJFs/CJ4zM8/h+w/gOUt1DmZ13P/NcxH4cImucBMePxFWV/e65m4adxokexqBcSoBA8JRCmWmuy9m3Qv0nCxXXDDzuOB672II8cRxJlYxDoGpd+naD5RBXeU4mnxoySU807XA+ucBKaZ6qCCWQLA45S/RUgbBSj+XweqapK2EPM0oSa1C0DTC0L0JkagUDqvObcRNNXCNKVfd31BHDeLR5bX6hJ7p8hsrLIYHmcWM2dZU+o9nYN291dCy5cFTxgEet7Y4Bp23abLlo+6Bv3SgtnkN9D5t7aVtD4KkC7Puyo8QD7S/d0T6nKaiApaKSvnLWlkBa2UV7IOHYv+tNyLX+5eqr9DnPd63/xc7LjjXQObah9JxZiqLR7WD4xFMgAkwASbABJgAE9BAgIWjGmBxVybABIqPAAtHi2+bFElG20ks4/F4Oqg9DO4vYY/HwzVqi2QDcxpMgAkwASaQm4DB817uCZJ60I3UQCAgO/GQcJRK2JMTaXdqJBilErXU6KbI0eai2p22BefakYDr/UshRFNKTYo2xO090DzrCblz6Uc/hjV4oG1gvKQazbP/ctShJEG3XgdgchEkkfvR2EpX/wbW+rWmL233Y5tR/5E+AYDaZARRxLD9Bh2m1E5mYj8SjtI5r6oq789omJh19lCud87pYqdRJT99KkcjotHkMqyUBW1bejDGzGZUOLqw5nnYYs0IWz1mpmVuLAGYkew8msspUKfLJ11nKo6ALbULEWnaBNHeE/Fw67GE7niIVUCPr5u7PpOjHfrRFfC/8Q9dUWuemQXRptIRX99bSlde2QY1jzoZ8TIVwjkDpeppfqPvtQ5rmHIdMOgroAcG6G8Ftc3x+SMQAwcgBA9DjPiAWLIYvfMGifQ7FS1j9bv4dYlwVBQxfP8R7JpWg8Er04u21fLK2K/1GELizzYxaKswlH4nysLQhDhU/i6oFFPHo0BLPUAPZrXUo/btjYgcPNjmGhpRhKEmXTdOfmEOVGv+DUNrDUDi0Tn3gyamaiF0HZyumSkcHYJV6C1s07UCx6I3YVu/QtfYDoOm1wBlhXP+VOb+bNBPcLDiROP554hgFQVYRREnbr8TFqsdsHsAuxuwuRPflf/bPQg12iA6y2GtqIRQkv2WhvI5SKbplYc2Dj3wB+y/+ca8rzN1AvvQYS3jN2wu/IYt+Ep5QibABJgAE2ACTIAJdA0BFpAKJscAACAASURBVI52DXeelQkwARMI+Hy+twEU3hLAhNw5RMEIfA6gD1WZBUD1ZiuNziwIwnq3211jNA6PZwJMgAkwASaQbwKFFI4qayGhBd2YIlceEniReJS+6Ge6wU+CL/qutvxfJkZUSp4afTcjHonJqDQ9CUY9niIWZOR7p+H4RUnA/d5FQLzd0UiyOtE098VOuSYLJaJVUxGcfHNRrkdvUnQcIbcbI41E7kejeDRfwlFiveZSfW54araT+7xvovejf1bTtSj71NbWoqysTP46WpqpgqtCQxGt8M97TfesdI1CAlI61pDARhGp5xJTqJ3QvfAcWcDToSn/zVImmASj1KzxACIWjS5qapMzqd/M578C6dolcN/SD7DY4b/qtoyRBcECqXK+7pnpfUfbilrw0D8RiUYhRA4m4lVdpjtuIQceueVGeP+i7xg4+YXZgNC9bu0Eh89A1N1LFWKhrAZS6RRVfVM7mXocG30pMOa78rUDPSSnNOeyq2U3eCEWkJ0p5be2ogfVUfbbiPCdciqUcDSXK6HWDaY8EKT8jdjpb8VYs+waqlp1GWsBgnVtglBZHNpSB7Q0ACH6nhCKItTYlmo8HMe6732oNXXV/WuePAmiI3GsKng76XdAr2lZhc9mCkdpfWOF9+CBvgeCyl77Cyxf7jSGadY0QE8FFOU9bEBo/+mwm9HoHqMqfxKA2kRR/rJaBNhbvyu/s1naX1d+pjGizuN+vLkZ0YYGxBrq5a9ofQPsAwagbOo0Od9c1zrKOffQH36P/bfdomqNZnfikvVmE+V4TIAJMAEmwASYABNoJ9C9Pl3gLccEmAATSCLQFWII3gBMIInARx6PZxYTYQJMgAkwASZQrARay9XTnbaUuqGFyZjc2MidRxF5KmJR+n+y4DNZRKr8XumTnGmqSFSJS33oJiPdeKQvcjxNFqvmWi2JXOlGCcXg0vS5aPHrxUygTSghAf7T3yjmVHXlRsJuen8vWrQIO3fubDu2qAk2fvx4zJw5U3YRpPf80djci85LiFdSWqxyIiR7OayHPky8brFDsrohkJCCzOpUCFw237IGwZ0JR2Yzmn34CAz8cLkZobo0Bp07SIxcXV3dpXmYPbmpoqu0yWWpCWuwXKxR8VWyGJFSJ4dBupZR09yLL064CmYSkCliFLVrlIAl4x6CiDiC9p5qUihIn1P/NE4+ltQOmYt1Zz/aNufsJ2fB0dTufE0v+H/228x6L2tPoPxsQzm73QkhbfOXzyEmOLOXozc0U/4G6xX8TX5xTv6SylPklsFTEKk4Tl30kuGAa7a6vim9TD2GDTwdmPor+ZqjqampbaayFdfB4qdiR8Zb3DMUzdPvMxRI736kdVI1wlH6mypZCJosBtX9wF/EDynUCCFwJCEEDTW0C0JlYWire2gkxaFfxQIjjWFs+Gl+rkkG/XAU9jy9FZOe7qKPj0d9Gxi7oJPwORmL2cLRicI7KJO9G7S3slceg+XAXu0Dk0fMnWFsvJbRJOK0keOnS/6+eehPESnt0yoIFWCztApDFZGoIgYVJAiiTjFxqBkI1AOBBqC5IfFd+b/8u3rsW1yLwO46ROsTItFYQwPiaRyTe1/3K/T7zZ2djm/pECil6v2L3sW2r/+PFkqm9WXhqGkoORATYAJMgAkwASbABDoRYOEo7xRMgAl0SwIsGu2Wm+2oTFqSpP+Ul5d/9ahcHC+KCTABJsAEjgoCxXDdpAhBycFLKRet/KwIR5MFpMk3FZWf0/WjDUSxSQhGgjByA0ouw0djFCcbEpxRH0UAkixgVUSpJEwjEYLeUthHxQ7Di+i2BBShRMwzHIHp93bbdWRKXBGO/uEPf8DSpUs7lIxVnMDoPZ5OAH7uuefihz/84VEtHCVu6cQy2YR0riXfhRD25txX1l/+EWItsZz9cnWgMpnDdu/P1a1bvV5XVyc74VLp7KOlqd0vinG9RoWjTqez7RqArifIRV1tM1Ws1jrpwpoXYCVHQwARa3HsY3MfnwJbS+K40eLuh3BpFTyHP0uLKXDRDxDrN6jtNevOLRAb6xGePDPxO6EEkMJA1XezYk53XUbvO7q2gxSHf/efIIkuCBUXqN1cRdNve58qNfr9TvlOem42BEv3urUT6jcW4d7D1bG39QM8Z6rrm9LL/e65qg0qc05QPRGYfT/QsBn44Gp5f0vsu+oevMgZXwD8p6Z/2Me1ZAEEKnPfNqcF/lP/njbktn49gQylyHPmoLKDrXcfDNu4pa2ShPI3mvL+1FtRIrmSBP1Mx176bt34OMTDnyTcQ2MZHvox4A6pLLtlXwCf/2qlSgrauo3/0wzYeti1DTKz9wm3A/1mZXQcXVUXRCTNQ0dGUpgq/As2BHWFcD73AMR6fW6lbROefIJ2N2aLvb3Ue3LJd5urvfy78rMiFFXKw+taKYBOAtB6WfSZEIK2fsnC0JTfRVpyzvjZX8OIthskZ+wvWCwY+f6HKJsyVX7fZbvmoc9U6OGaaF0tPhvYL2sOJrwtO8WnmFMDke510su5pbgDE2ACTIAJMAEmwASKhwBfaBXPtuBMmAATUEmgGMQPKlPlbscQAY/Hw+fUY2h781KZABNgAt2NwLF2/aSIU0kkSl+KSFW5Mak4lJaWlsrl6en35CoWDAblvpWVlSwe7W47+TGer2PzY7B9+Y5MwahwqlhRKsLRDz/8EGvXru0gHN2xYwdWr14tv39nz56Nvn37dljGtGnTMHfu3GNMOCrAf9o/sm5OLUK3TT//BKEjuW9WZ5pQjUtZse572fIi11F6eKGqqqo7pp82Z+fSKyCGarvdeuKuQWie8UdDeSvCURKh0zWB2uZeeJ5JKrL0M27vewH8pQPQ6ByDiKVMbVp56TfvkfGwRHKzafrp7ZAsNkBs/6jEtmU9HG+/IufV/L3rEC+vBAQbUHlpxlzJRd7hyGyeHwsdRuDAK0DVgrysN99B9TpFdmn5awNQgsNPRNStwqXZWgGUn6NrJi3ntpwTlPUCzvxrwtHyPxfm7K63g1RSgabZT7cNl9cgkDA62iFkums8uvYRHzkD2+5eo3l6sbQU1t69YevTF7bevWHt3Qe2Pn1AIlHl944BfSBW9gbUOiSGA4C9rM0ZPlkMqvyc+rBfusRL190D65FPsq/JBAFv81YfvvjNWs3s1AzocmfgKdcBg76S1nH0c18I3rDxh4JSOUwXXpOdsvU01+N3Qwiqf2Cj0xylHmDWHMBZkRB8KiLQNjGo8jsP0CoElR86KCnVk25iTKAxyfVT+TlJ/CmLQOn3JAxN+n00pH/OHCPXPhVOV4Qg7ajSCRMx6oOPQA935br2UVy+PxvUH9FagwJfHatn8agOaDyECTABJsAEmAATYAIqCbDIRSUo7sYEmEBxEDjWRA/FQZ2zUEtAEIS/u93u7mdxoXaB3I8JMAEmwAS6LQG/3/+eJEmndNsFFDDxxsZG+eYaCRXIyYqcNbgdGwRqa2u7dclpEhlEqyYjOPnWo3KD0fuRxKOpjQQT7777Ln7/+9/LQq977rkHJ598MtI5XynuxOSaQ19Kn2QhA/2siMuVueh3dFxQxOf0+3R96IZr8mvJLnlKDMVJK3kdlIcSL1NOajZqslgmXtobzSc9nnWYFnHNpl98gtAh7cLRkilTMeDthKhZbetO70XanuQ62rNnYUqJHzlyRHY49Xg8anFq7keOo5IlIdQTg4c0j1c3IIvaR6dVVaTPyWgZ/zN102fopYgi6FiivJ/VBNTyXlITL1ufD8Y/jrA1UaK9K9qpD4+BmMn9LyWh5st+jnhl+3vD/cCNHXrQ687nH4T/zn1pl0LHRRLzUpPikQ59YsFdiDRtRDS4J2H/mMO1tCtYqZlTr3B0/MMzYKvoQidDNYtL0yc48iREnSqE9mIpUHGxrllMfz+e819AsAD/OhuIaT8PqlqEICLmHg6L94uEm2mWQ2SyeDQUCqFi2ZVoXrUL2+/d0DaVtbIqIfxsFYImBKEJgajye/purahUlZ7cidwQfQcB3yHAfwjwHkx8T/l/rGIwAj/6j/q4GXqWbHkK9r1vGY6TK0DTZh+23pUf4WiXO45WjAbm/imx+Zqb2ypzrKgLdrimzcVIy+szhL9p6d6hr/vBWxI7Pwk/S3sAZZXtP9Pvyuj3FYnf0c9lrX2Un0Wrrrklql7SWtKdyrpHGxoQa2xoLfXe+Wd3RSP6jvElBKGKI7CumfMzaO3TYU1pVV58CQY99WzWkvX0NxhdfwbWrsGWk05Im7jOyzdNEMo/2/z7YcOG3aBpEHdmAkyACTABJsAEmAATyEmAhaM5EXEHJsAE9BDw+XxLAMz0eDw2PePTjWHRqFkkOU6+CEiStEsQhMGt8Z/3eDyX5WsujssEmAATYAJMQCsBFo+qJ+bz+WTBCAnFSKzWo0ePtCI09RG5Z7ETaKCbhNFowcRfZvMo3XA/rAeWwn96+nKnZs/XVfHo/ZgsxiSRJQlAV6xYgV//+teycPThhx8GOYymCj3bSp9arfKYdE1xK6Z5UoWn9BoJNEgASuPpBmpqH3I4pt/J5ZNbG/VP7kdxaF9TRGkUi4Tq6UoxUwgaT3HViNjaxDIWO/ynZL9x7150vuab3VJcwtr5S3Nuflnz4vZg6NadOfumdvB6vbKDJzkMKiI+zUEKPKCQ5epJOEqN9hk6N+W7uRZfAiGW213S3Dz0WcgZdVsmQYQiTs9VsjV5vfl2G01lu37QVWgp6Qlv2TBzsauMdtpDIyHE1bvU+X92t1w2WDxyAM4XH04/iyBmFI+SOzwdU+PhI2ipX4pYy5cJTZ2tLxA9AKrzLotVjjHH0TG/nwZH/+73cFPzyDmIO1Ucu0ioWTlf5V7ZsZvp78kzngOc/YGF3wf8u3XlZOagaPVUBCfdjKamJvRdMZ8uFNBinYVYr68knEL79IGYxaU3ORcpGkXk4EFEDx1E5NAhRA4eaPu5qu8R1C7bj4GT6xICURUlsunN6b/zgGnLNV0EnCGz+g8PYffjW0zLWwlU89QsiCVie1zRBsleDqGlgK7eJ94D9D6+zXV0ea2KGuYGSEwXXoeIKARyk7aUQBAdrV+tP6f5HfWTmiSIdgdEV7mB2duHKg970Xfl68DPr04IROtJHFrfKg5tQLzJr3nOyZcXr3B/06sRhHx0ZlTXnDNmYuSiD7IKR+lhWvqb5fDDD2LfDdd3ClwI0ShNar/g4i/HP/fCAHUr415MgAkwASbABJgAE2ACagmwcFQtKe7HBJiAJgKpIk9JkhaVl5efpilIa2e/3/+OJEmn6xnLY5hAFxJY5vF4TuzC+XlqJsAEmAATYAKdCPh8vk0AxjAa9QRIUEgCNLpZwu6j6rlxTyZQCAKKC2k64SiJPOm9q7Rkx9Jdu3Zh6dKl2Llzp+y+VF5eLpe4nzJlSpsT6f79+/Hpp5+CjgEzZ87EiBEj2gTlitDzv//9L8gdc8KECZg4caIsEKWb0/S7jz/+GJs3bwaVMidRaO/evTF37lyMHj1a/j+JI6kpQrVNmzbJY2heilFZWYkZM2a05UTiUfrK1hwb/giLfzuaZ2YQZyUNLtn2POy730gorrK2jiK+qC+Mz368POsIo2XpFXFkoVw8cxHI9To9bED7WkVFRa6uhl4nR2xlHygUm7IVv4DFv8NQ3oUaHO01E8GJvzQ0XbJ4VAlEzFtaEi6DZatvhxBuhBDxA5FmCHF6H+d8ExnKKd3gNUOvR61nkulx1QQ8/cHhslBNbWsrSS+7sgkQAk1wPXFP5+GCgHj5cWi+rmNpajpe0vWXIsAPNS5H2DIuMb7uGUAoASovUZtO0fXT6zg64qYauMaYI7AqJJTAmFMQc6hxzNXvIutefDEQM7EM9Kx7gZ6TgWU3AQdXFBJXmrkE+E/7B+i80/+TpGfVy/oAZ77Y1j/m9yF68BAiJAhNFoYeOojoQRKJJoSi0cOdXaXHXWSXq3w3H5bg7KX99qH/ru4nHG3a4sXWO9eZvm1LJtZgwDvvdYpbKEGsPHHfE4EZd8g/0jXvot0kWlV/DLeJIqwWAfTdJia+t/+/9XcWEVZRgLOlHlaXC6LoAHS6f9L5RRF3kutn6dRpbe6oySJQpVqA8p3WlqvtnTcHoU0bc3VT9XoxC0d3LIzCuys3D2WhWoSjB397Jw7cfacqRvnoZDvzK9KEN/6dpMbOxywckwkwASbABJgAE2ACxx4B7X/5HXuMeMVMgAloJOD1eh8SBOEqFcOojl8jAPpEaReAbR6P51oa5/V6/y0IwvEAqgGkt4NRMQF3YQJdSGC/x+Pp34Xz89RMgAkwASbABNIS8Hq9jwiC8GPGo54AOfqQaCSd0yE5b5DQJNlhUH1k7skEmIARAsr7L5dwlN679D6l9sorr+Cdd97BoUOHZAdRikE3m/v27YuxY8fiiiuuQK9evRAIBHDrrbdi+fLlsnjz9ttvlx0eqS/FW79+Pe6++25ZAPr//t//w8iRI+X4a9euxVNPPYWtW7fKIj8SOynupyT2O/HEE3HVVVfJMeg1ivf888/j3XffBQkmFfEpOYySoHX69On4yU9+Ipcmp7nUOI9qYepc/nOITfTnuPoW2NmELbes7jCAPmAUT5qNIa//U32gDD1JrEt8aP3doVH5V9pfCiHmJFFydTV9TFK45lx2NcTmvYWbUO9M5Fp56ut6R7eNI2E4Od4qLVk4arqToYFs35/wZ0QsLgMR9A09/Y/5dzqN9xwBsW4n/He073eK2xllTddkuYT0+lZX+FF6haNDrhqLHidoPRYUyhMuM8em8adDspWqA63TRda1ZIEs8DatTfkFMOgsYN1DwI5/mRZWb6CQcyhKmtMI+k9/FnAdhy1zTkRg1Uq94WFIECda4L/jS91zJw90rrgWol+7c7meycO1IWz8mfmiYEU4mlrZoKDCUQLSexow/VbAWoa6YBh7fQFZ6CmLQS1ZBKGiIDtG62rkUBtsRKS2HqGDDaAS8LGG+kQZeLkcfMLxM9X9k36X/HCC0YeRUnPXe8xNjiPaBNRcZlqRPV14cw3a+p8omvapE4+qEY7SdRFdH9U+/ST2XtV1HyUJpaWYXOfTuVPmosavMwEmwASYABNgAkzg2CXAF1jH7rbnlTOBvBHw+XwNAFTUHcpbChyYCRQDgbDH40ncnebGBJgAE2ACTKDICHi93m2CIOT/zn+RrdtIOuRmQuKg5LJ3JAZTBGGKqJRKqrIzqRHSPJYJqCegVjhKolHq++9//xuPPPKIfOPzwgsvlB096bUdO3bgjTfekEveX3DBBbj22mvl/hs3bsT1118vv/cvueQSWVRKjUSCd955J5YsWYIbbrgBX//612XBJ4n6fv3rX+OLL77A1KlT5Vj9+/eXncEWL16Mf/zjH7L484477sC8efPkWPR7EqCSW+W3vvUteRy1ZcuW4aWXXkJ9fT1+8IMf4Dvf+Y4sMlWcD1Mpud+7AOHjvoLQyO+rB5jUs3TNnbDWJYlByVEwg1ggsMOPLbeukUePumMyrOU22Ksc2D3lKdkp9VhrtE29Xm9BhKNdwdb97rlkFNktmtFy9coi6ZxO53P63uZi9tENEGs7Cqa7Esq6IT/H4fJpBU9Bq+Oo0QRj/WsQ+NH/yWFcLpd8rKX3HAn/j4amV8R03Pzh6HlGv65BYEB/2jTxq5AsVnV56xSOOpf/DGKTiSXlR30bGLsA2Po3YMNf1OWutZcBpm1TTb4WGPxV7Pv1r3D4oQe0ZiD3H3m2DfG4BHc/fYZ+8d5j0HxVZ4dNJZnS9b9HcOKv4Nj4MMTmPQhMv7ctz5Ltf4WlcZO87YRwU0HPO/FQDOu+/5EuZpkG0Wlz2ME6+WVFOErnlKqqqvY1b30O9t3GH7hRlXjFyIR4lNxptbQWPxBoSPpqBAL1rf+nn+k1+r/yc+vroWZ5li+XxWB3AftWtFcB0DK9mcJRvcfbdPlWDhcxaK7KY5mWBZvUd/MbEQTr1DnLii4Xxm/dCYunXD63KlURklNRHNm9//sWdlx4nklZ6gszJRDpJlel+tbHo5gAE2ACTIAJMAEm0BUE+AKrK6jznEzgKCeQWqb+KF8uL48JZCTg8Xj4PMv7BxNgAkyACRQlAb5eM3ezkAMg3WQhMZnSyIGUbrCQO0eyU6m5M3M0JnBsE1AjHKX3H70Pt23bhl/96ley+Pvqq6+Wy8YnNyorf9ttt8lCzd/97nc4/vjj5b4vv/wyHnvsMTidTlksOm7cOPzzn//ECy+8gBNOOAE33nijLESl9tZbb8nC1OHDh8uC0n792kU9dIy46667QOXtSSD6i1/8Qo5/3XXXYfXq1fLvLr/88g45kTD19ddfx/z582VBKQnVU8VSZStvkoUW1IyK5tzvXQjEI6p2qtDhIEp6OjqIS+OOXmie9WdV44+mTsFgEORMXQjH0a7gVnBnNAOLNPoeSJ6a3vPK+Zveq7SNi4nFxgFXYn/VyQZo6Rt62kMjIcT1CYD0zBg++RqETr9BdnYnMa98rPP79YQqyjFGhEzdsVy9f9LZgKBSlKhTOFq25nZY6rSXHd//8k6E6loQaQgj6g0h6o8i3hJDxQXfwqCnngX2fQB80nUlmnPtwJFpj8M2YDi2n/cN+P77n1zdO73eb7oFvScaK/qVSzha8sXTsO/5d4e5446egGiDGNivOWczB6y5dImqcNbjjoMQj8PSuw+iX+5F9MiRjOP6bt/T5hSviPFI/E6Nziv085B1V2ipHK8qx4ydSDQ64Tqg8XBC8BlsBJpziEBjYUNzknC05zgLNr2qL47nW99GrwceMpQDDd4xqB/iJj5wYLEJmFjErqOfvRBBNKROOEp8+txwE/recpu8X9L1DjX6+4nOvfRZB32n/bXh1Vewa8F8w9vDSICyOXMOjv6/RX2NxOCxTIAJMAEmwASYABNgAh0JsKCF9wgmwARMJ8BCBNORcsBuSoCFo910w3HaTIAJMIFjhIDf7/+jJEnXHCPLLdgy6WYLCbvoi8qo0v9JeEI3W+jmi1Iuu2AJ8URM4CgmoEY4SqJO+nrttddkASiVfv/tb3+bVtBNzp9vvvmmLCwlh09qJFCiMvUrV67EpEmTMGfOHPznP/+Rb6rec889GDx4sCzopFxIPL5r1y75/xMmTOhAno4Hzz33HJ544gmcdtppsjiVnAxJOLpq1SrZnfSHP/yhnJciJqAANA+57FFfikGxqTmXXQUx8GUHsYEZojnH5j/Dtu8dQFJX3jJ19zIjh+62y9J2p69Cl5AvJKdiEkxmW7eZ+59SlpXmUxwui6lU/Rd9L8Hu3v9TyN1AnuvUh0ZDVCkwN5pceOblCP1PQqinlKqnYyG5QB8tbfuAPpAi6gT7qWsecUsNXKPKuxUK/+Svq8qXblpJOoWjjo0P4ciDzyBS14JwPYlAw60i0CjikTgEUYBoEyGWWWAttUJwWOT/N23xps3NdeJJGPHuYqDhc+D9q1TlX/BOPScDs+5FePdubBw7Qvf0I79hg7On/luGuYSjlJip5xN5R9G93LaBUlzC2vlLVQWy9O+PyveWymI6Oh4Fb7sZ4X/8Pe3Y8s82y2I76qcIRpUHEui6ka73Bq76nqp5Tev0wYoOpeBNi5sh0IZXwogkdIi6muhwYOiufbrGKoO290m4vJqwq7Tl4ewtYOTXirdc/ZontQl1ZdfRbbtgcXsysg5t/QKbZ81AvFVYamijGBgsiCImN4X0H6gMzM1DmQATYAJMgAkwASZwtBLgi6ujdcvyuphAFxHw+/1fSpLUv4um52mZQFERYOFoUW0OToYJMAEmwAQyEPB6vdsFQRjKgPJDgG4UkqCIBF90g5GaInYjEYRyEzE/s3NUJnB0E1AjHCXxFzVyBiVnz1NOOQVnnHEG7HZ72/uPbtxTCXgqTf/oo4/iq1/9qiwWVQScmzZtwk033SSXGu3Ro4csJiX3UopDQk4SlZE4lfJR3tMkHqfS9Vu3bgW5me7evRtbtmzBl19+2SYcpbyefvr/s3ce8G2U5x//nZZlLc8kzk6cBLL3BMJI2G2hbNqyRwcFOqCl/ZcyWqBQKKVQWkopFEgLZbfsEUYCIYSRCZnO3nFsa1iyrXH/z3PyObItWTdlyX7e1tix3vd5n/d7p7uT73e/51E89NBDkqPpSSedJAlThw8fLpUyJcE5tY6iUfpdZ+GFgODxL6je4O4Pv9fJJVSXqEOwIDj/edV5FPIA2h/o+F5WVlbIy+gyd137hBYqmsRA2t4DXaXn9Xqll+kcbg/vAEqqgReP17IiU8Z8NurXqHePNiV2pqDzHpwAa/SQw7ppk9Ox5LeHxELytshURte0PEwOvHnUcCSCAU2zHP6bKXBVJ/fRQmlKhaOiCAiVl2pelh4n146T2gcOxPgNWxBvqIX1vfM152TqwKnXAUNPwb577sLum3+taapx59vh8Oi7XRgfOBnhH3Ttdprz84kCGvFQDKu+v0RBT8B50SVw/vyXUl+65qPrv/2HDU/+u7gYQkUFnMNHwD5qFPrccVfWmN6FZxiraOxqxi++BAK5c2xe/78Ywvu1PYiUugyt5eq3TByL+P59WbeB1g7kpDpojj6XXq1zZxu38vEWpUUE2kJ55h6N/jfeDM9Rc6XfhRYvQuCtN+EcNw6RFcsRXrFc+p20rxssxM22no6vc7l6tcS4PxNgAkyACTABJsAEuiag75Mg02UCTIAJdCDAbqO8SzCBQwRYOMp7AxNgAkyACRQKgdZruC0Akne9uJlGgARmVNZYdqmR3UjlsvamTcyBmUAPIHDgwIF25cCVCEeptDG958jNk4SbJMbM5PwrOUdFIpJ4kxxBSRBA4lGa5+mnn8b9998vvXfJHZRKzdPrJGKicRST+tHrixcvxhtvvCHNR6/17dtXyptc8pYuXSoJR8mtlMaToyjN9d5770mxKAb1ra6ubnM4pZ8pDzp+yI6jrk+u2tA4ygAAIABJREFUhzVY026ranFb9C48GxDjiA48QYrVNOYq6btn8WUQmus17TXR/sehady1msYW4qBAICBt9/Ly8kJMX1HOnsWXQmhuUNTX0E6Sekzhn69NEC3T8UMWcLetK6+Eozeh3n24ocizBZv88vfRp+btbN0MeT142x4pDgn95eO27P5qyAR5EGTbtImI7tLmpjfmzmlwDnKbuwprEeDwAnYPENzWtVOhbOeX+paV1EWtpbktdoQmnAhYFJaqt5YBpd/UtD4jhaOUwOSGRgh2O/DyaUDMBOG0HhWWxQ58/SXAWoR1s6Yhsma1Jmajvm6Hp0rh8TbNDKKtGKFbNmed2/v2GUnVWR615n1N+Oq6ZYoz0ipkTDdBToW073+SM7nfl/9pQYuBGlW1zGuG9IfYos51U/EO0NrRYksa9E++zKF2qOn9170QRaROm8dq5Xe/j8Drr6Jlx452eYoQIbS+eSlyd76NrWPHxSd9tiL5hB03JsAEmAATYAJMgAkwAd0EuvPaTnfyHIAJMIH8IhAIBKhmnsK//uVX7pwNEzCDAAtHzaDKMZkAE2ACTMBMAoFAgGzizjRzDo59iIAsUpPFYHJZexKOyWXt2ZGU9xgmcIiAVuEoCTavuOIK7Nu3D0cccQSmTp3aJVYqOX7MMcdIYk1q9P3uu+/Gq6++KgkER40ahd///vfo16+fJOak10nURAJCciz99NNPQYKzcePGYfbs2Tj88KSw67nnnsOCBQsk4egdd9zR5mhK49566y0sW7ZMciSlf5OglFwOBw0aJIleySmVRKMkLpVbR7FBS/V5aK5W74bmXnIVLOGkQCs66CTpZ2vDWqi2KkqhqkXEWqj7Ou0Dfr+/nai5UNfSVd45FbdoACjafQgd87iGkV0PkZ0uZQdibHsD+OIew+fREnDZYbfC7xqpZajmMcf/aRQEUsqY3kQEb9vbNovH42lzdKZjI7lE94S2Y97RaP7qS01LGXffTDgqk67aWZutuFUA6m3/3eHr+vfW1vj1G4D3kw8WZGrycd/9cbKcu6Vxp/R929R/tBfWH3wsa7rJAG6g7FxlfTv0Mlo4OnblVygaORJYeAUQ2KopJ9MGDT0ZmHo9Qks+wsYTjtM0zZCjbSjyAZ4qnX/Wt9hArqPWXSuQ6HsYGq9e2Ckf488lelS3yfTCW0JY/+svFLGzlJSien37B3cUDczQKaeOo0s+B1qietJVNNZo0ShNqlY4avQxINPCBUtn4WjNW1E00mW1ANiKRFiKBEQOinB4BcQigMMDjDnL3DL32z+I4eBGc87V+t9xinajrJ3YdTQrIu7ABJgAE2ACTIAJMAHFBFg4qhgVd2QCTKAjgUAgcLsgCKeKojiBKm4yISbABNoTEEXxwZKSkquZCxNgAkyACTCBQiTg9/u3CYIwpBBzL9ScZSEpCSLoi5pcApHctuiLRKXcmEBvJUDCUWrkyElNieMoibBJ2Efiy+3bt+O8887DlVdeCXL7zdboPUn9PvzwQzz++OOSaJTEm1u3bpVcR6++OnmpL4u+qez8M888gyFDhuCiiy7CnDlz2r1nH3nkETz88MOdhKNyHjRfXV0dduzYgVWrVkkupFTqnsSjf/rTn1BVVSWJpagfteLVd8O271Bp1ejAE9E05gfSayTMiNt9aC4ehoOH/URyTSThlXfhWYj7DkN4xu/gWXQpQkcnBTzuT34MC7nJCRbES8bA2qBNyNS2FvcgNM55IBviHvN6bW0tSGCYyc220BdatOExOLb/L6+XEfdWIzzrD4bn6HK5pPd+27Z95/Kk82IetKWH345g8bCcZjLt+QtRvkNZSWc9iYnevgjdsLJdCLfb3Xbspm1CDtGF3naffQbCHyZL/yppVl8JrOVlsJWWYeStR8HqKwU6ij8lh1ASiKaIQq3aHPFEMQFBsEjnHXoIQ2nzLjwTcU+19N5pmHIH6H0kN7H20TYRcJfxBDtQfoHSKdv1M1o0NvLl1+Cddzzw8Y3A3qWacjJtUNUsYM7tUvhtl1+Cuqf/rWmq0WfYUVyh/3ZhfNAUWHcul3KITj0fTWf+sS0f95/mwjKuUlN+agZFnf2RENrv83TNaAuld0QNrfNj423tjzc038BvV6OoXzEcfZywl9lhddmx9ZPJqLzpFjXpdNlXdn43LGCmQB9+CsTI88P8tuqJKOIt2twuU7MrueQyBP/zFKzl5Rj6+SpVidcM6AOx9XpZ1UCVnb0DLBh56iHjy+WPKHM5tbuShurOMgvCB0RMuNB4IWnNazEEdhsrHu1up9HUzcPCUZU7K3dnAkyACTABJsAEmEAXBPR/EmS8TIAJ9EoCfr//C0EQJrHDaK/c/LxohQQEQXjb6/WeqLA7d2MCTIAJMAEmkHcEAoHAEwAuzLvEeklCsrsgid7oxrvsdkYCMFlI2qmEbi9hw8tkAkRAiXBULiFPDqEvv/yyJOYkt09679B7TBZ9ykLSgwcPoqKiok3UsmfPHtx2222SYIbEoiSeoZL1JO6+5ZZbJGdSEng3NDTgqquuklxNSZhKAlWKTf3pdYqfKhyVS9VTDhSL3tPU2lwNAXz22We4+eabJTEpCUdnzpwpOY7K5eqpf6pzV9zmQ/jYpOOiIkcvQYBoL0Xo6EelMe6PfgBL5JDDn969rDe5jtbX10vbubS0VC+2vBzvWvZzrDrtH5iy4Oi8zE9KSgCC8180Lb82x8sv/gBse920edQEXjL6LjQ6B6kZYkjfXIlH5VL1qUmTAFF+iIaEo3R9VIiNzgn0dfDO29G8YkVSDFpWDqv0VQZbeTmspfS7Mkk0JX0vK0+WS9fQxEQciVgY8VgLGi1exBIiovEEovQ9kWj7OUY/t72WwOgKH/p7kq6jdO4Jh5WXaafzJm0jcvFu12ofU1TjWBCsEMsv0rBaYNOAPoCBorEhf/4rKi69HFj5Z2DzS5pyMnXQyLOACckHR3b+/DoceFDbgxtjzrbDWWrsLcPYyGMQueTp5LXJzUOAIycDFuMfhBMFO7ZN/qsk8qfjtdxon5VFz4PX/gr2luRDSOlaPBJDvDGGeCiGeFMcntEl7brFyyciPPVWQzel54OLIUQDBsVs9YKUvgmSMlG0e5EoqkBiexOaznkQ3hv7GzRX5jDL/9EC6NeNwnXcfPR54l/StS8d9+mYSduXrpvlh6jouCRfa9vt9rbr6T0XfhuNb79p+lqlCchZ1C7AUiSiJah+ynSupeqjdB6x7rkoIg0GbAgjkjEhBrn/Tt5zwNgDlgl5ckgmwASYABNgAkyACRQCAb6oKoStxDkygTwnEAgEeu4n0Dxnz+nlNwFRFGtKSkpyWzcuv5FwdkyACTABJlCABILB4HOiKJ5VgKn3uJTpphi5DZKQlG6YkUiJRGaykJT+TeKzTGJSWRDX48DwgnotASXCUfn9Qa6hJMKkEvLXX389jj32WIlbqlDz7bffxpNPPomLL74YJ5xwgnQj+p577pFKyJ988smSiyj1v+uuu/Daa69h9OjRIAFo//79sXv3blx22WXSe5OcSE8//fR28emmN4175ZVXJMfRO++8UxKbkpMp5Xj++eejrKys3basqanBL3/5S5B4lYSjU6dO7SQcpQHet8/oIMJRV0RStDoROu6ptrkViU6V7HUWG4LznlXSs+D7ZBRIFfzKkgvYOnkcYnv3wjupDKE1DZj8+NzuW1kXdldmiZVJqCKLu1HzArDqL923/pSZPxzzR0SK+uY8l1n//iZ8+1ebPm864ah0zPN6pbnpuErXRLluJF6ia65MX5QPvSZ/T/1ZFOn6jdzptN2WicfiIE96WfAZi7cKPyXx56GfD/0+KRCNi9r+dDutqgzlxQ7p3BcKhVShputOet/I26ttsNJS9cSo4hJVc5LTqLozoLLw/X72Cwy45TfAxmeANQ8rG6SmlxFJj7kIGJ0U2pJwlASkatqUK7S50iqaQ979aJ3HzEpaLRrWBDRVzEB0yi+7jEjHikAggIpdT6F2wPmoXvlddRmIQPAE4x9OcC/9CSyhrepyoevXonJAjEuiUNE9EJHxP1UUw3P7GAiRBkV9tXZS6rqZLb51xEh4XnqlzWlaFovK4zpWD6DjVOoDYQfHdP0n+aS+VoClf3/Ypk6H6867EbrgfMRWJB1zc9lcfZLl7O1uKmVvwaivHXIx1ZrHysejSES1Hfu1zpnrcew6mmviPB8TYAJMgAkwASbQUwkY+QmtpzLidTEBJqCAAItHFUDiLr2OgCiKjSUlJYcec+91BHjBTIAJMAEm0JMIBAKBuwD8vCetqdDXQg4rdBOUhBOy4xbdLJObLGigf8s32ugGG7l1kXiOGxModAJKhKP0PpDL1ZPIc/HixejXr5/kCEruoyRooTLj9PvnnntOckcj4ec3vvENvPnmm5JL6IgRI3DDDTegpCTpPLVlyxbceuut2LBhA84++2xcd9110vvwxz/+MVasWIEpU6bg8ssvR3V1skzv9u3b8emnn0qvff755zj66KPxhz/8QSp5T9/Xr18viULPPfdcjBo1ShKS7tq1S8pn4cKF0u/IMZXeuyQeT32fUz6ehWdDEA0oP2qxIeHsC0t4t2G7hllCPsMSNDAQ7Ufl5eVtAgcDQ3d7qHRlny1OKyY9ciTWXLMU4x+YndscU0RWkpuad7jhLnCpC2oTvpFodP2/gWZzRTdKYS4a9yCa7bl3uT32b9Nhj9QrTVNTv0yiUbp+kR+QCQaVWbtpFXpS4nQOIeElfbdKYlFNy+k0SEy0QEw0QQjXQmiqh2RTFw22/94SaPv31tK5qKk4BQmNAlAtWfd1FWFSv+T+ReL4jqKtrmLSQxR+v7+z2ygNqvsnPbUhDSecCYgQWv8nptgUCoIFYvnFqlI3ukS9PHnZuedj2GNPALsWAct+oyonRZ2JhxE715CTgGk/k6b0v/aqVLo+HvArSsFU4WhqBscadb6Q3TVtCM5X/5CKlodkzLimKV51J2z7P1G0jVI7kXA0NPcfqse5/n46rNuWqR6nZsDKx1qQMOCyVCgtw4h1m9RMLR2n6FqZrr8PjB4B28mndhpvKSuD99e3gBxK6ZzSUYBKx676yy5GomYjEgcOkN2yqhz0diYH0rHnOuDQeUfBKAFv6nqM0LjLx361ktZ0cxfPOWLnmIUfDNbLnMczASbABJgAE2ACTKC3EzDoTx29HSOvnwkwASLA4lHeD5hAZwI+n4/PtbxjMAEmwASYQI8hwNd7+b0p6UYZ3SSTBaX0b7kUt5y57FIqf0/9Pf1MN9BkcVx+r5azYwLtS9VT2XgSb5LAcvr06e2cOWm/pq/9+/dLQs01a9ZIN4ppX6fvJHCRHSOvuOIKnHrqqZKDKLmCksMalZ6fPXt2W4l4Eqz+97//xX333Se5hJJglBxMP/jgA8lVlATdffv2lUSp5FQol9ak+cip9LDDDsNf/5osp7pkyRIpDs1DZc59Pp+UK930pvLnVG6V4k+cOFF6f2dy19MigMjVPqRVaOH58EoITbXQOj5X65PnIeEoiZRTS+TmOgcz5utKiOUdU4rg2gZYHBZJ9GQptiHub8HkJ01wJJU+WdsQKxuHyNRbzFhqxpjkmkjv17a2YyHw2e9ymkO6yd4f/zCiNnfO8zjhvhGmzpmtRL08OV3jpD4kQ7+X3T3NSpD0fTExgXhClMq9k5MnffeIe2BJhAExiqQoNAqI9L0ZYrwp+T1B35M/Q0xIKbo2fAhrY52idD8b9WvUu0cr6qu3U5HVgr5uJ4aWuFBss6p2dyVHbXrIoaOTdlte4eWAa4reNDuNN0s46p5zBA57532gfgPw/lUG522UFKs1rcpJwPRfAsWVaHjheWy58FuK8j3sNDvcfXPwJ0xFjqMZmFjsCM57RtF6snVSdd1ksSI477lsITW9XrTxcTi2vaR6rFbhaNEbt8Lx4UOq51MzYPWCKGJNamWBnWfwnHIqqh57Us3UpvWlzwl0Dd54371o+pv5ruNjzrHDWaLv/bjqiSjiLfq3QyrULkzf27p17GPwEa79NhYETG1s0QfKtL2GAzMBJsAEmAATYAJMoHAI8AVV4WwrzpQJ5D0BFhLk/SbiBLuBAAtHuwE6T8kEmAATYAKmEuBrPlPxmha8rq5OEr2RoKKysrKt3D3dAKMb+/JrlAAJTkkYJwvYukqKxslfNE4Wq9I85AhGceSvjm4upi2WA/caArLjKDmA/vvf/5ZK4p511lmS0yeJSGnflBu9RvskCTQXLVokiTw3b94s9amoqMCMGTNw3HHH4fDDD5eGkAMp9Rk/fjxOO+00ad+WRZskICMR58MPPyw5g5Kok9xCKT45ir7++uuSiyiJPwcMGIAjjjgCM2fOlGLQGLfbjWuuuUYS1ND7j2K8+uqrkisplfalRuPIEXXevHmoqqqSxtKaOrqNyuvzvnOm5NumtfyxmTtN3DsC4Vn3KJ7C9cXNsNatate/EMSjVAKXthMJgHtKqxk+CGIkono5njGliGwPYeLfjlA9NjlAAISk9CDuqVa1/2icMOswet+TqFsSJq64D9jyStYxZndYOPExJCwmlpfOsIDjHpwIW7TRlOVlchqlyTqVPNeQQeoxVP55eyCCGF0LkRhU/k4P37SKQlN/n8nxc7rwImxoUZ2Ra/0iWMPKHGyXHXYL/K5RqufQOmBspQ8DvUmHejq2kXBKaSMhvfzwhNIxRvTb1L+yzc3UiHhyDPuAARi/cSsS/oOwvHuekaHNieXqB5z0L4ixGFYN6IOEgm036RI7LLYc3C6cO4Oe/Oli3SKCx6sXUqoF6X33HCARUzTM7GsQ78IzkGK22yGnVtmd1QHR5pVK0yeK+6FpgrLS9NkW6L2xP0AWl61i9mz9lby+7sWoVHZdT7NXj8DQJeY6o2rNzyyBemo+w46zoWyERWuK0rgNL0fRuE/fdtCVQI4Gc7n6HIHmaZgAE2ACTIAJMIEeTSAHnwR7ND9eHBNgAikE/H7/MkEQZjAUJsAEDhFg4SjvDUyACTABJtDTCASDwe2iKHI5sJ62YVPWQy6H1EgYRwIZWXBH/6ZGQjsSEJDgQhZdyGVg6XXZ7atjH3kKep36k+iPRAUsKO3BO5PJS5OdPDs6zNF+SSLL1LK61IdEX7Tf0c+yCIb2Z3IdTXUT7OjIS8tIFaLKDqapy0vNgeYn0Sg5maaWVe6Ig/rJQm16jYSp8jhyJ5XLMdN7j2JlEo3SWFXOWSZvl07hBSA4/0VFs6Zdh9WBRFElGo94UFGM7upE+wiVziZxfk9oey76NhrfelPXUjyH+xDe1ohJ/ziyC1FM+ykSxVVoPPKvuuY1erB8nmoraUslxZfcCNR9afRUquK9M+kJiEJXAixV4do6u++8GY2/uDXj4JlPn4mSvSu1Be9qlGBB8Le7MvYgN1/5uC4fD1OvRVKvO+Tja7YkN4dasL9JmXgsU6yxwkL4UJttqrSvu9e+D0tTQNHYT0bfgYBzqKK+RnSaP6wvLIIgnXvk0s9K4tIDGnQ8pIcytDQSnVKTt3GfPn0Uh9k8bCASTU2K+6vpONkfgmBzAK+cDpgknFaTT9a+c+8FKieieeMG7Lv3Hhx84p9dDhn5NRu8/fUJ1bLmRB2OmAo4OgveRZsLEOOIVR2DpjE/UBRKTyf30h/DEtqmKER00MloGv09RX2Vdto8YigSjSGp+9h7ZyJ6sAnN+5vg+O3HSkMY2k8SkGpsO5bEgYSIuk0JpVrcrDON3Jt8kCof2455R6P5K/PP/6O+boOnSvt7ctfHcZAp+e5lhx6kM4qnEudRNXN1FS+bY6lj2PDm8V9tcKqZj/syASbABJgAE2ACTIAJtCfAwlHeI5gAEzCUADtQGYqTg/UAAiwc7QEbkZfABJgAE2ACnQgEAoGdoii6BEEoYzw9m0A4HJbEAvLNe1l0RyIaEs+R2E5pWVgSv9GX7EpKQjj6N8UhMQh958YE1BKQHW3l/VB20E11G02NKYuW5X2ZXpMFRjSGfibBZup+Tb+XhdNyLNpfU0XPqc69cmxZgCq78coC6/o/3w9EW9Dwv/8ismY1iqdOQ8mJJ8ExvBrWYhdEQUC87iAiX65B+LNPEV7+BcRotDMacj4UBAgWCyb/U6uzo1ri2vqLliKE5j2dcXB25y8BsNoRPO4/2hLI0agDBw5AjchJS1okrjXb/YzyMsJRy3v2uej350Mi0OIVt8FW+3m7ZYsOH2J9Z6NptPlCIS28aYwsAKdjAb2/Ed4LvH8N0Jx80KK72tuTFxjuMlx6xgkI/+gG+K69HLWr0ouqRn14F6JFJRj10d0GLl1A8LbdBsZTHmppLbnqandlmyy8BieCyidM6en+8h1YWsKKxn449o+IOPoq6qu3E5WnP2pwUgRPDzWQEFRpI+dsuj6kazu9Te0xdcuYUYjX1+mdNu34sSvWoGjUYcC73wP8NabMYWjQQccCo84DSpMuteEVy7H/vj+g/tnMpd4HzLCi7wSrZEBpWpsxCXC3OtkWVyFecjiaxv/YtOkyBS5a/wgcO15VNi+J2uc/r6yvwl5bRo9EvKH9OYRu1o7oJsGkVuHouheiiNRpP36mw9WdHBRuPtRUVbSdNYwWUco5jD7TjuJyfbfwN74WRWi3sdtHKaNs/WRBaCZhqBqu7DqajTa/zgSYABNgAkyACTCBrgnou+pkukyACTCBNARYPMq7BRM4RICFo7w3MAEmwASYQE8nEAgEqIYcu8739A1t0vpIPEriVBIlkMjA5/OZNBOHZQL5Q8AIQV7H1Qz74RiUzVHuytYdNNKJHd0ffheWpgOK0hFtboSOJaFc/jbZsbmszJznKmRH1pZhZ6F55AWmgdC7jwpuN0bUbM+YX/Gq3yMy8eem5W9kYBJ8u93u9iE/vB44sMLIaTTFenvyvzSNyzSo4qiJEFKETNHZR8G6dzfqXvkA3p//ECPmHnIt8xxYi+LATkPn76pMvaETpQT7yt+MQFS/G9tYLIRPUO866ln9BoSY8hL3S0bfjUbnALNwSHFLnXaMrvDB67BJ/6YHI8hFVGkjsScdA2XXbKXjjOi3bdZURLcpc5FUO9/I/70K7/wTgKU3AXuWqB3eff2HnoxovzNhH1gt5RBa8pEkIPW/+kranCZd6oDFeCPjQ3NNGQuU+HLyAEQ26Grc2mPlkxCZeku2kIpf33bkTERrOguQu8tps004Sq78pYNhqc98DqdFrl4Qhd0Fw0WjMkDPKaei6rEnFfPMdcfU6yQ1Akc1eU64wA6bU98t/C+faUGLMlNrNanlXV8WjubdJuGEmAATYAJMgAkwgQIjoO+qs8AWy+kyASaQOwKBQCBhuO1B7tLnmZiAkQR+5/P5/s/IgByLCTABJsAEmEC+EeAHh/JtixRePnKJZ3JoJPEou48W3jbkjNUR0CvMSzfblCfnSg6k+dxk8Wjx8lthO6hSeGexIzgvs1NaPqyb3GXr6urgcrmkL6Oa69MbYPVvaAtnRtlcObjefbOjy6hRDLozjtfrTU5P6ouvHgW2pBdc5TrHdyYvgAj97/nyE2dDtDtg3bal0xJiEyYj3qcfpla9j23HX4dRS+4xbZndIRxdWqvM7TPboqfjedgE9SXvPStfg5BQPu6LEb/AQe+EbOnofn3WgHL4ipJO8MGgcjdVup4LBAKmOy9nWuCOk+ajeaXKc4tCWoMf+AsqL7sCWPUgUPOiwlFZupmlOEs37YgzEOt/Jmx9kiXJgwvfxqbTvtap5+AjbagcY6blKNAd7/WOC/W+fQbUHj5bhn4TzaMuNmTb7zrzdESWfNgpVsnlV6LP7XcaMofWIMULLoFt3ZsZh69aEEW8yVwXS/vw4Rj68Wdal2D6uJqBfSHG9T900FWiU65w6F7HysdakDAgzWzl4rUmalRcweXClFq//gsirQvhcUyACTABJsAEmAATKHACfCFV4BuQ02cC+UwgEAjQI/NcbzKfNxLnlgsCL/p8vjNzMRHPwQSYABNgAkyguwiwcLS7yPe8ef1+v+Q+SmWBjShx2vMI8Yp6CoHNwwYi0dRk6HIKwXU0XjoW1oavNK87UdwPjUc+pHl8LgaSi3JjYyMqKipAbpV6m2fxZRA6lESPVR2FyPjr9IbuNF6vaJQCdpdbmuEwWgOSG7bD0SreaKoDtr0OfPWYWdOpirtw4j+RsOj7s1vpWSfBtj77e3Lc+Q449Fce73J93SEm+6Q2rKNI/aHlzBCehxXKBaDySO/yl8nTU912n/Q4EkLSDdSMVmS1YHK/Ukk4qtZtlESjsVgM5eXlZqSWNebub5+H8LvvZO2ntsPAbw2H9+wfovjka4FNzwGr8/s8lHF9VIOeytcfdi5g92LjCcdJDqQd26SL7bDYzbt12B3vdXmNng+vhBCpVS0apfFGCkf3Xv0DhJ7r/DCM6/gTMWDBU2p30bb+9PBKPB7XJd4uWvh7ON77Y7sc1r8URbhWRFGpgOYGdccsLYsRioowYttuLUNzMmbHMUeief06SXtsFo1Jlzhg0XmoX/GPFohZEkxdg8XphH3ESDhnzkKf3/0e2+ZMR3RL54dKcgJZ5STsOqoSGHdnAkyACTABJsAEmEAKAfM+/TFmJsAEmABAT5mb9dmZ+TKBgiAgCMIqr9c7qSCS5SSZABNgAkyACWgkwNd8GsHxsLQESHRFJVHJrY/Fo7yT9FQCZghHiVXeu47qdFdLV+4+H/cRo0rWexeeA4idxWixismITLnZ0KXXVFUYIn4onj0HA1/qPkdOKpNNYk9yrzaqOZ1Oqew2uWJL7aMbgP2fGxVec5z3J/wdUas+Z1ulwlHp+HK5Q5PYSukCcy0mW9XQhHCMCibpa1OFl2FHBIKGd5B3+f9UT75q2LXYVzpL9TilA04Y3q+tKwlHm5qaJDGokkbHPhLMl5SUKOlueJ991/4QwWeezhp30MUj4ahwwl7ugN3ngNVthcUfjkoAAAAgAElEQVSRrM+eiMYRj8QRD8eQiMSRaEnAM7oEGDQPmPF/wO4PgU+MK1meNVkzOky6Gqj+JvbdfSd233JTpxnGneeAo9Vo2Yzpc/1el9egpjR9unUbKRyt+/2dqLv37k7TFI0Zi8HvLdaMnc6B1Pr06aM5hjzQ/ef5sOz9Clvei6GhRv+xUm1ChfAgytYZkxHbsUPt0hT1H3OOHc4Sfbfw1/y7BdEUY21ZJCrYbLANGQrn9Bnod/+DGfMx4oGirhZrpPC2eNqM2jGLl+jf8RVtHe7EBJgAE2ACTIAJMIGeRUDfVWfPYsGrYQJMwCQCLCQwCSyHLRQCdT6fr6JQkuU8mQATYAJMgAloIcDXe1qo8ZiuCEQikTbxqNvtZlhMoEcS2FhVobZKalYOheA6mnURXXQwWzjqXPNH2Pcu0uUqdvDgQZSVlYG+W61Wzc57XQlc4iWHITzjLtTW1kqOgHoFIkYKA8itqnrrLj2bWddYEq4lEgnJ8dXoRg8zSOLR9f/KC9fRReMfRLOtVNcyK8cPVjXeTPForsVkK+ojaIob87z7SHyMSmG7KpbUWYvjKI17e/K/VM+lZMCwUjdGlR2yllVTpp7id7dw9OBtv8GgcZ/A6rRBsFsgJkQkmhOSCDQeiSHRlIAYTcAzRoOwtXwscMz9QMNG4L0fKMGpqE+Lox8c0X3m2Ramy6LfTOCIOxBesRzrj0wvQh71dTs8VebcPozOvhRNX79DER8jO3nfPQdIKBNBZ5o3VjEFkSmdxbZa8kx3HWitqMTwL9drCSeNIeGo3muC1Mk9d0/D6j9vRbxZc0qaBxaCcHT73Dlo2bhB8xq7GjjsOBvKRuhzrt/0egwR9Efx1Gno93d1bulGXhuaAihNUHYdzRVpnocJMAEmwASYABPoaQTM+eTX0yjxepgAE9BFIBgMhkVRLNYVhAczgcIlkPD5fEnbAm5MgAkwASbABHoBARaR9oKNnKMlkusouVx5vV7JPY4bE+hpBPZdcxWCz/7H8GXlveuojhXHfSMRntnZoUtHyLahnnfPh5A4pIwQrU6EjlNfLlZ2+yLRKJWLJaGh2uNYNle0hGcwGmffLwlEqJFIhMrTaikPbYaAuTvFHka6rck7B7mNFhen/Fnr/auB+nVG7Ha6Ynw0+g8IO6sOxRAAX3gzYpZixKxuxKzFSAh2CGIc9ngYvqnjIXp8iFWPgH3F50CxC4ikWJEpyGbgbCv6jjfnTxy5Fo4urVW39q7wzBKe0eY4uuIVQFTv5Pf2pAWA7ICrYLsp7ZIqHFUrGqU5uls4SjlkO34qZdGpn7McOOUZoCUAvHqm5jBtA0UgdOJL73i93hM2bdo0bciGW1+zxIJ9rbGg/tjZIhSVAKc+L/VaVVWJeDDQacTkyxygyvZKW3PfcSja/6Wi7rGxpyDy7UcV9U3tVLzqLlgPLodAKkZKTkwg1mcGIpP+L20s98dXw9LY+iCDQdaGRjp+pxPmCXY7RuzYq5qNPIAeWqHrDi3XA+km7S7xIG2uEXsPauZg+MD6p4Cyb3UKe+BnP4X/yccNn04OOOrrNniqVLwR02QSnXo+ms78o+ocjXKiVz2xjgEsHNUBj4cyASbABJgAE2ACvZoAC0d79ebnxTOB3BFgAUHuWPNM+UfA5/Px+Tb/NgtnxASYABNgAiYR4Os+k8D20rAkHiX3UXIdpdL13JhATyNgxg35nuw6Gi8djfD03xm6G8guo+mCRquOQdP4H6uaj4SLJDQk11Fqsito6u+6CqhU9JTwDEPj7D/C7/dLZaEbGhpQWqrOfdKM/Y/8G0d1k9hDZk189bi9dtw+7YSjO94BPrtT1T5hVudPDr8NMYsTzmgdXM37MWbHI11Oten2VQiubdCVjinC0eGDEfNMQeS8v+nKTe1gI4WjNPcM4QVYEVWVhmflaxA0OiB+MP6vaLH5VM2XrXOqcJTcjOk6TGmjcvYkHCWRNbnzdldTegzVlN9prwLWIuCVM4CoPoGnaPeKlm+81EkRlnjxJFEQ9bliZl3b4OOB6b9AcOHb2HTa1zJ2bycetViBRLzr0Er6AIgPmorw91/NmmZqB8+iSyG0dD5+iTY3Qscu6BTLrP1AjfN53T2/R3TbVsR27URsz27Eaw9CDDcC8Ti68jruzocvUkHWDOwLMZ5lm6vaiuo65wsHHPwnJEvgiks7LWDHcXPRvPYrdQtT0Xv0mXYUl+u7raDloYyd3zgFTZ8uU5Gpvq70ftC3ykPzs3hU37bg0UyACTABJsAEmEDvJGDUtVjvpMerZgJMQDGBQCCwFcBQxQO4IxPoQQRYONqDNiYvhQkwASbABLISCAQCdNf/u1k7cgcmoJAAOV6R8yiJgEiI4HA4FI7kbkwg/wlsmz0N0e3bISYSht0wpVVPWXB09y3eIFevrhZAwg33Jz9F46x7da3TteznsAY2ZoyhRiDSVSIk7mxpaYHFYmlXQt295Go0HvHndkO9C89QVLJYFo5qBWCGaFTOpeTyK9Hn9tyKK8lxlRqVqadWWVmpFU2nceQYK7f4vsWwrvw70Li77XfBSV9LcX+kN4AACOlkECIgJt8gAsSkcEhMyoekP9KLIkisZ5Feo74iPF++Q4tKvxaVf9nfcNtKNK7z6+JCwtE+Y60Qjp3ZumZaa1JTI/2H1kM/k4tmQkzmLv2OfpZeSH6X+tNrAEpJ/CgiePxLunJTO3jZwQgSrfzVju3YfyhWoL+gvry0Z/VbEGJNmqZfNexa7CtNX2ZcU0AAxw/v1+5cpMZ1lITbdrtdErJ3Vyt69x44Eh+ZN/3xjwLeIcB73wcaNumaRzhzYdp3cOTN78ecjRvNsfWVM57+S2DwfOz8+XU48OADXa5DFq4lqsYAsWZYajfrWrf0zi8bisbrlqqKQ+d8S3BL2jFbpzzS7tzaTjTa6kyqarIMneVrgj2XXYTYrl2I79+HREMDxKYm6dhtVMsHweS2KeMR3bNH35IEARZfCexDhsBx2OHo9+BDbfG6vAahcV4fqjfo39f0LQBA3ZNAq5BbdI6F4O58zK0Z1A9izByx94QL7LA5VZ7sWxctlgxA6Gefa0Jg5jVipoSMEo8WTZ+5f9yij/ppWjgPYgJMgAkwASbABJhALyWg7Yqzl8LiZTMBJqCPALtP6ePHowuXAAtHC3fbceZMgAkwASagjQBf92njxqMyEyAhEIkXSHhFLZNzHwlMyaGUxFkkXqAS9yQ45cYE8p2AkTdox94zA0VVKWW15cWnahp6wl8ELXYE5z3TbtOScEmNYLArRzKtpeoz7WvkxkeuoMNWfl8qHX5IbEcjBMDqAKj8rooWK5+EyNRbVIxIdjVyf0s3ub26GkOXfKo6Lz0DSDhqVGnejnk4nU7pnJJo2oPGvc9CiEVhbfID8SjinkqIVrue1Lsc61q/GNZwvSHxN/x2BRrXdy5JrSX4hIeOgM1j0zI0/RgBCM5/0bh4CiIZ6Tg6QXgLbqjfTu6v3oWlWbmrZ7tlicDbU/6lYKXKu0zvX4YyZ/IBHTWiUbo+I4E8HX+pTLaRreit22Gp3w6hficswX1AuB5CLNImum6bSxYwHzkNsJv0njzid0C/GcDSm4E9+gSqmYSj4gvH/xUQv28kw3axnBXASQsAix1fTRqL5k1dC2BJOFrkE2CxAeRc6P7DLGl7pLZE+VA0/nQpvL/qr8g2UCwuQehX6xQvkcqv9615AK7AyrYxomBNnktJh26xIjT/Obg+vQFW/4a282vHhz8k8Wlgi6Ic5YkS7kFtczbOeQCbBvTJLOZXvKKuO+aDcFTRtUIXwtBsKLacOA+O0jJYqqthu+7n0nFDzfVbtviGvF73b0BMuS6zVQAlp3UKveuMbyDy8RJDpuwYZMoV2h6YFD2VCP1iteqc9lx6IRpffy3ruBw8I5Y1h0wd6OPOtHDU2BOR5mx4IBNgAkyACTABJsAECoMAXzwVxnbiLJlAjyAQCAQ+ANCNtic9AiMvogAJsHC0ADcap8wEmAATYAK6CLBwVBc+HpyFAIlDGxsbpV5y+frm5maQKIvcfkjcQ43+LTe6GUliU3IrpS8Wk/Julm8EaqoquixbqjTfjKLRTgGM8vVRmpk5/VJFIXKZ8j59+iiaTEkZ21i/oxCZcJ2ieEo6ed49D0IiKYA3pgkIHv+CqlBmi0YpGTrmjthTqyqvfO5M5xUSj4rxRoR2/COnqRopHF1/83KEa/SV15YXP/mfcyHYjL+1YJTLb7aNZKRolOaaKTwLCzmoqmx6t+87k58EedQa0TwOG2YNKIdFEKRrKHoQR2kLBALSGD3ibe+N/ZVO13W/Y8gN1xgmnSaa/CNg+DeA1X8FNj2vPV8y6j0jveMoBRVfmG+cfWXHLKf8FBh2KuqfexZbL/6O4jVYqqpQteRThMNhDL9/cruy9dHJZ0sOxPblzyqLZ7UjeGt78WlXA+nBgNLt/0ZJ7UKpW8LuQ+Mxj8P1+a9hrV+DzZMels47g/c8isiEn2fNwf3RVbBEsrhppojZ9139A/T781+xZfxoxGsPZI2vt0O+CEdrqiohlKR3DNW7RhpPgmDZJZz+rfT6TevcQt3jEMkNO7XkfMNLgH0A4J7ZPmz9M0Ai+XmzrQk2oPzCtNOb5To66RKHJNpW27SUp68ZOgBis7oHmNTmlav+jrHjQuM/W3HILj5XE/M8TIAJMAEmwASYABMoUALG/3WnQEFw2kyACeSGAIsIcsOZZ8kvAiwcza/twdkwASbABJiA+QQCgQAp9tjm0XzUvXoGcraKRqMSAxKCkruoLCRNBUMuWCQsjcfjbWJSEo/6fFQalxsTyB2BnaediqZln6CjIODg7b9F/QP36U5EuWg0w1T5bB+UJuV46RiEp9/R9gq5eZIAQYlwSYloVAosWBCcr14c5PriJlj8GyCkOoiawJdEdkU1/4Zjy3OAxYrgvK5FO7kQjcobJF+EL7rfWAA8Hk+bi2J4z7OIN+ss36siKdf6RbCGG1SMyNx13a++QGSbRnfLDmGnLDDvuXCzxaOfHYwgZmBZaUIzWXgFTnQQGSnYaq6apbAG9ivomb5LvftwBFwjsWHgtzXHkAf2cRVhSIkL5U6HauEoCfdJXE3vFa3N++uBAIm69LZjZ+uNkHn8YecD464Aal4AVv1F8zzh8lkB97F3lGQKIL5wPPloao6fcWDZGODYZGn6tdMmoWndWnVzFBWhYsWXKCsrg/vu6bD4d0njSaTmvXU4EG1SHC+TsK3ow6thjfphjdOxqvUhF0kInEi6izorETrq723zkKh00OqfSmMyHTtcn9+I8LTb2sa4ll0Pa2gHkOVBjhUXLJLGmLAluuTUk86fXS00FApJn89KSjK+FRTvT4o61i0AxORnR1i8SYF53A84xyWFowf/2fXWJjfl8kvSTrVl7GGI1x1UlIaaTmPOscNZov42vhLh6IEDB9qJdXN5jaiGgda+U9l1VCs6HscEmAATYAJMgAn0QgLqrzh7ISReMhNgAsYSYPGosTw5Wv4TEEXxiZKSkovzP1POkAkwASbABJiAMQQCgcBjANLfVTFmCo7CBDQTILEpiU5JbEoiBxKcUml7NU0uh03uWuRkyo0JdEVgx/xj0LJpY5uLT0dBwIGf/RT+Jx/XBVG3aDR1dhMEjroWl2mwCARPUF/a2rn2L7DveltxSrGqoxAZn9l1tHj5b2ANbobQ4j8kclEc3biOos2F0LGZy1Yb5WqrNOOeJHyh43xxcbG09Mbd/0KixXhxSCaurnUfwBqhfUt/W/uLz9C0M6w/EAklHzsKsVAU9rIiQ+KlBon1nYPIxOyugVom/tLfjGA0rmVo1jFjhXfhgzo3Que2L5Bwl6Nox6qs8bvqEHANgyMWhCPqh0WMo8XmQ6NzAAKuamwYoFxUevywfmQcKTU1pepJgFRRUaH4esp744AUgZbBJ51jZknul6a0QccBM36VLFNP5eo1tkxl6uVw0cW//Mx2YNk0jeEzD5OFo4kEVo8Yitj+faqnkI/tnt+MgNCSPJ6kitQ8d02GEMweN52wjUrJC4270jpzi5YihOY9rThf1weXIHzMP+F579sQ4kn33OiA+WgaezW8C8+SHgpxffoLWP3r08ZcceFiqZJBrhvtuSP25u4ck+v1ded8Qv1/ICYynAPJhbThRYjxegjofPygQ0pCtEKouCjjEmqqB0MMh2EbNAjFs49A8PlnpZ9jO3ZoXvaw42woG6Huc2rH92S6yemYTU12ed02exqiW7dqzjPfBtL2Klm9/uHq6urv5VtunA8TYAJMgAkwASbABPKRgEmfoPNxqZwTE2AC+ULA7/cvEwRhRr7kw3kwgRwQ+Njn8x2Rg3l4CibABJgAE2ACeUEgEAiQPcvcvEiGk2ACaQiQAymV2iSXG7opTMJREpKSEymJg6jcZWojF8OmpibJgYuEp6llFakvlTGmcTSeGxPoSCCdg0+qqG7vlZci9PL/NIMzVDQqZ1FAlexjFVMQmXKTYn6K3UZbIya8w5FwDYAluBmWpgNAgky1VTSDNVGZZu7owpbarztcpDynnIqqx57MCopK1ZLgLF8bnR/cbreUXneUqnevex+WSMAQPF9dtwzN+5Q7AiqZdPITcyFYjL3FINq9CB3zhJLpVffRUqJ+5O7/wNWyD8UtB1AUrYc9HoIlEYUIK2I2F6JWD6JWF9z2CCLV01XlVLRzDRLeSjg3L1M1rq2zgmM1iUcdsQAc0YY2USl5KNriYVjEGETBirilCDGrC04SRZ+RFNbTdY/s7N5VcuQaSNdVat7H3luGAzFj98W2HI+aDpj1UE/5GOCYBwB/DfCuRj2SCAhnZS5TT+tIvHSyKCRanRG17RnpRzlKgCNuA8rGILTofWw85URV0a3jJ2D4O+9LY1IdYtOJQL2/HgB0IbxMHeNdeA4gZjq3ChBhQej459pyLf7gcuydfC/6bPwDrFY7IlN+3W4d3oVn0wEborW4TTSa2iFeNh7hab9NruOdM9IyWPOjTxA92D1lu0suvBh97r5X1bbhzgoINLyQdBjt0Gg3pdNYOpkwnd0S1goIpacpmCBzl31X/wDB557RFGPU123wVCkTj4pFHoR+vbHLeeiYHYlEpM+/8nE71w8XaQKhcpBt0mRx4sefKgOnMjZ3ZwJMgAkwASbABJhATyNg7F91ehodXg8TYAKmEfD7/QFBELymTcCBmUB+Edjt8/kG5ldKnA0TYAJMgAkwAfMIBAIBsqsYat4MHJkJGEeARKB084zEESQkpX/LQlJZWCrPRr8nkSj93uv1SmJTEqCSuIJ+xyJS47ZLT4nUlWBPFo/qEfWZIhpVC1+BcEltSFX9VTiPqnUbVZVHN3dOeIaicfZ9abMg19vmL9fkNENraRmGr9uUdc6OrldZB+S4A7lS00MB8aadaPF/jlhkW04zcK99D5amoCFzrrn2E0TrjBVCTXlyrinujnrK1Xcsv5sKb3VDExpjyXLoY3Y8iuKW/XC21KIoFoA1HpZ85khESULQqM2DuLUYpaH0joQdN0pwijZhkXPbctjrNDrSmSFMn/NboGqOtDwlrqMk/qZrI5/Pp3g/9dwxFkK4XnF/VR1nTgZcTlVDFHd2lgOnPANEQ8Ar31Q8rGPHaOWsjx1H33FEIBBI+Hy+TsIm8YX55lld9pkMHHUP4gE/tv/gu2h4Sblzd9GpX8PgR5Oibu+N/ZPLsjkRvGVLuyXa/3EunFsWJ38nWCURZ6f3y217pF95Fl8OobkuI0vR6kTouKfaXne9fzGssUxiegEJazEscf3Oyisv/wiJZnPcibPtOK6jj8WAZ57P1q0gXpfP8fQZSXZwlV0uc7EA4eA/IVa0FkLxvwLElLpCC4BzNOCebViaB67/CfwL1D8UMfpMO4rLld/KV1KmXl7U1snjEK9vgNhskpDfMHraAnG5em3ceBQTYAJMgAkwASbQ+wgov9rsfWx4xUyACZhMgEvWmwyYw+cTgRafz2d8/bZ8WiHnwgSYABNgAkwghUAwGGwURdHFUJhAIRKgm5qykJSEoiQYoq+OLqTp1kYiUnLdImdSWUTqdDpBwiNuvZPA1plTENu+Pe3iLb4SWNwuRPfsSVMUMzuvSY8dBYu9m410zBAtZV96px5KRWZq3UY1pNJtQ+LlExCe+psu59/Uv7JLBzgjk1dSblcWlNC85Nrs8XiMTEF3LHpAQG7N9UvQ4v9Md0y1AdxfvQtLc0jtsLT911y1FNFAiyGx5CCTHj0KFofxxyGxqAyhuY+qzrW2tjajOGlpbSOp2KSYx6+8EIKYFJDqbaLNgdCEkzWHKd76OWz1uzSPl2zyjLrLY7EB8x8BPIOkB2noeijVZV1O0u/3o6SkRHrohn4m1zol10nyePe9s2GpM0mEPWksUKZcxKoa/GmvAFYn8OqZQIsWN2ABwpnvCMFgcJsoikN8Pl+7rRd7+8oGa3Bzieq81AyYeRMw8GhpRPzgARxc8CR2/d8vskYo/8n1KL/hl1K/4md+ACFch/Al/2k3rp1oNFPEVlfYuM0Dayx0SHxO1o/y/ix9z+QBmRJYsEAUbBDEluTYduOzLiljh+UXLkpvQak9pOKR9hEjMfSjTxT3z9eOqed4EpfT8YKOE5WVlblJue6JpGhZoP9bIdr6A9Gd2ecWbED5hdn7aeyx++wzEP6QCrQoaxMusMPmVH6QT5QNReN1S7MG33PBt9D4zltZ+xVqByogMqUxqhxcoS6U82YCTIAJMAEmwASYgAEE+KLJAIgcggkwAW0EAoEAPVpeqm00j2IChUWg4x+CCyt7zpYJMAEmwASYgHoC/JCQemY8omcRkEWk5ERKjcSjqSKknrXanr+auro6yVWWmhqnJD1uol1Rrf7JOJRM68by3nkiGE1llE082pPdRolDrN+RiEy4PuubMZflSGVX3UxJ5bPbqM1mk47b9AABxATCe59BvHl/Vr5Gd3B/9Q4szfrd8yivVVcuQTySqRy0tswnPDQHNo9d2+AMo6KDT0XT4VeqjknOlx1FjqnHa9lt9IQV31Edu6sBHZ1Gi3atgRBrhkAiqXgLhHgUQozKjschJBKt4m1SMgkQLVYIJGyi32tuRipHAaSICulhmpaWFukrtZFAl8RfDQ0N0q9LS9X9edf1l5Ng3b1K84q7HDh6BFDVx5zYFJWEtb5hwHtXAQ0bVM8T91b7bSf8XQIWCATqRFEsKikpccuBTHUblScprgQGHZf8Kj1M+u3+P92bVTza1TGd3Gn7/m0+bA1p3HPlXdRiRcLuBmxFsMwY0cZOtBYnRGeFP+GqqrHPvWuGaqgZBgQCgTtdX9x0oRg52M/WtNdKx3KlbfmFi3P2oEXHnOjBouoNm5Wmmtf95OtnOhYHAgHpWrqsrCw3Odc+1l5U38W1K4kMqYmiAMgOpSZmuXXaRCQOHECiw7E13ZRTrnAgGgaaAwnFJespTvTCW6VwTYd/t/3x+5ZfI/CvBUgEtQjfTYTS+gxE6rtUr4DBPnmKOGHJMuOfbjEXA0dnAkyACTABJsAEmEDOCei97sp5wjwhE2ACPYeA3+9/QhAE8x7f7DmoeCU9gAALR3vARuQlMAEmwASYgGICwWDwPlEUf6R4AHdkAj2cQGNjo+TaRS475F7KAtIevsHTLG/L2FGI12UuxaqWiFnlodXmYajTnerJOwywOBCc1975LLVHT3YbpXW2DDoVzaOzi+3MEjN33HxKHEf1bnIzx5Ng1O1OarmiobVoqn3bzOkyxnZ/+Q4sLcYIR80ovTz23pko6mtcWfBsAnC9GyHy6e/Q179Mb5i28YkiN2CxQSSBsSQyFmAN1RoWv1sClY8FjrlfmjpTqXr6fVNTsrQxlahX66xe/M9vwbbpffOWN2kMUGaSaeec24GqWcAntwC7P9S0BuHMhV3el8uJeLR0FDDmIqBqDkJLPsTGE+Z1uZaS1es6PTjjvWkwkIgdcvlMiSBaHYj1OQzWlhCE0H4Irccx0dMHsbGnhCPfuPPhkpKSn2gCqHNQ/JVzGi3ROpd0DZOhmSG0V5q2YLVixK7cP6igNL9C6Cc2/BdCXOV1d8Wl3bI0JddlUy53qHOWHjMS6NfZ2bVxUwCxQAyb713TLWuVJ5U1vAY/9pB2TVyuvls3NU/OBJgAE2ACTIAJFAgBFo4WyIbiNJlATyXATlQ9dcvyujoSYOEo7xNMgAkwASbQmwiwcLQ3bW1eqxoCsoCUxlDJRirzyq3nE6gZ0Edyk+tCn6AKwuDLR6HyuP6qxpjaORd3fbMsQCwqR2juPzL28rx/AYQYlanW0nTaq+ocrjRjJYK7fddcheCzmcW1SudS2q9o8hQMfuMdpd3zrp/L5YLVakU09CWaahd2S36eNW9DiEYMmXvFxYshxo06EiVTOvy3U+Ea7jEkPwqS8A6TPMcs4d0IHve0YXEp0Fp/E8av+glczXv1x83R+1pRombkcuITgHuANH2qeJQcRmV3UXIMJoE1lalX25zPXg37yufVDlPef8pYoMSkcvWTrgWqTwNWPwRsek55Tq09RasLltNf7vK+XPz1C5oskT1FqoMrHTD+u8Coc6Xe0V27sGH+0WjZkcYplB54+to3MOSRx0DbW3bwLbp/Hhz717abrWnAFNRd+J9OD0d5fz0A8VHHiJGLn17k9XqPVZpirvqJL8x/ElbHeUi02FMv1L66/lM07zXm2KtlLdkcu7XELNAxdNJKtSeepGQdYuMyCE1fKuma0ic3bqMdk8rmBD/4SBsqx6gwzZw8Fiilz5iZz/fLL1ikkk3hdnfMPqJx/LsfGHehUrgoOHMmwASYABNgAkyACWQkwMJR3jmYABPoVgIsHO1W/Dx5DgmwcDSHsHkqJsAEmAATyAsCgUDgUwDT8yIZToIJ5BkBch+lLyrXSC6k1EicRF8kVKISydx6BoEdJxyH5tXGluOdsuvFHekAACAASURBVODoPIRjhnJJ6TIPzd1RPOn69Bew+tcrDZShX3euTXnqSoSj246chWjNJuVBdfYU7HaM2GGASE9nHlqHy+7Q4b0vIN60U2sYXeM8q9+Uyp4b0VZcuBhUetyoNumRIxHZ2Qj3SOMFerF+RyEy4TpVqfr9/i4fyFhaG8b8lRfDIsZUxTW9s95DjN7x6RbYbxYw6ybAmtQuyuLR+vp6aR9K0MMQrfuSLCZUw6no9Vvh+OghNUPU9Z0+EfC41I1R2psElyS8rHkJWPVnpaPa+iWKq+qsp/wrq9pWfGGeqM5iUEUqJ/wT8AzCwccfQ91T/0JocWcRGe1WfTZskRxl5ea9sT8SZUNhqd8m/SrabyyarlmIbXOmY+jHn3VMYJ8oik91l6uoChrtusbfuHCvJbyn38bbVyK0tkFrGN3jeolwlA7G8oceqlAuqyPJzrjI5/OlVUsGAgGyY+2TFfLBx7J26dRBcADl31E/zoARmZxH2677d+4FNm3teqYp44GSbBpJUXLHjjfFEQ9FYSt1ILiyHpvvUyu0NWDROQrBrqM5As3TMAEmwASYABNgAgVLgIWjBbvpOHEm0DMIBAIB+rQ7tGeshlfBBDITYOEo7x1MgAkwASbQGwkEAoF1ZEbVG9fOa2YCSgiQ8KK5uVkSYMRiMUlISl8kHPV4PJIrKbfCI0CObLQ9SQhM3/0TRhu2CPpD3uS8FI4atkR1gdIIpkhAWbziNtgOfG6a5kZdkrnprUQ4euBnP4X/ycdzk1DrLIUofqFjL5XeJmF/IlqPxl1P5pRZ6mSe1a9DiEUNmd9oh7HDbplsimiUFisWlSE091FV666rq5POoXJLdcMk0Si1I9bdALdeEbDRLstmCD9VkcvQecgJwLQbpBdbWlqk6xVynUxtWkSj8ngSIZrWZk8BnCYZdg48Fph5I7BnCbD0JvVLsNgTwjffsGYbaFq5+pJqYN7DiNXWYvXQpKtspiYfv4vvmgpbcI/UTbQ5Ebpli/Tz1snjENu7FxanE9VbdyUEQVicj66i2Vhnev3LI2dtaV7+Bdkg57wV4rlTJSSRhKGBQOD11nEkFj0dwPM+n+8cJbECgUALFXHI2Lf2MY3Xgd3jPLqxqgKpN+yHfu9wlB/V79Aago3A56u7RnPMTEBQ4U7aIVqiKY5ENAGb145YKIaWAxG4hnulXuTAS068hdicEydtH7v0M74HWYgbj3NmAkyACTABJsAEckKAhaM5wcyTMAEmkIlAIBAIAsj2GCQDZAIFT0AQhD97vd5rCn4hvAAmwASYABNgAioIBAKBGgDVKoZwVybQ6wmQ6IWcvaLRqCQ8JAGpw+Ho9VwKCYAsrIn87CdoeUO+H27MCiY/MReChf+cl5mmAJALXi9EpEQ4StxqqgdDbG4GUgR2xuyd6aMUmviFxIZut1tajJhoQUvgC7Q0LDMTUZexPatehxDPP+HowO9Uo+8pg0zjonR/zpQAuY/SebSyslIqUe+PJnDU2p+guJmM6npYM1rImorn8G8DYy+TfkM8d6SUMydxdaobpVqqpgpH584gK3e1KSnq33TKK3A6nYB/M/DudxWNSe0kWmyi5ZtvKlJ2if89JYF4i7FntMO+BYy7HAeffBzbv39ll/mnHr8dfzsd1tL+WPvEFsQ+/wyCzQ7fRReHK2+/8+FCcxVVvdEALK8sTSDcKBjn2dx1FoV27tTC1AiTBb/f/7kgCFPTzS8efBSCngvCiku1LEvzmJrhgyBGItL46uvHoWRyB2Niur794JOu4x8zC2itZqE5kS4GhreGsP7GL9p6ZHruwczTktZ1seuoVnI8jgkwASbABJgAE+gNBIz90NkbiPEamQATMJQAC0cNxcnB8piAKIpvl5SUnJjHKXJqTIAJMAEmwARMIRAMBreLojjYlOAclAn0YALkQhoIBCSXL3K9Iwc8uZw9iTXoZ275SSDVkc1It1Fa7Zi7psM50KTyu7px5oNtXj7k0BFkbnJSI7STy6FaPF4kQvQ8r3nN950L0fcP95k3gcGRSaxPx9x48x5E9v1XEo92Z/OsfA1CwpjS6ssvXJwUVhvQhl87FqUzKw2IlD6Emv05WxLL65vQHKcqyMDxKy6QRDUtthIUReuzDeXXnRXAjF8BlRMlFnRtsnv3bunaRI/bKMUyVThqkniK9ss2cXksDLx8mvp9xGoXhdPfUCQclYMn3viOX4js9UHv23fIicDIc4CS4dI2/LKss5eDpX9/oMEP5+w5sA0fDkuRE4HHHkGiqQmCzYaRu/Z/0JNcRdVuwFXTJkZia9c6042TN4/em640fsTeg2pTK6T+ktuokQmnFZBqKVVPD40AEHIsGiUW+374fTS++jL6nzUg84MZsTjwYQbXTxMF8/K2ikdiaFhWi+1/32Dk5stJrOLpMw+MWfRR35xMxpMwASbABJgAE2ACTKDACOj9DFNgy+V0mQATyDcCLBzNty3C+ZhIYJPP5xtlYnwOzQSYABNgAkwgbwkEAgG9tznzdm1yYjUDk/cgRuzqgU5WeU+/ZycoixBJLEplz0VRbPsi8Si5fVFpe275SWD7MUeiZf06Q5Kb9MiRsDhZMNw1zNyINA3ZoAYHUSO023bkTAz96JCL5q4zT0NkyUcGZ5QMZxs0CMM+W2lKbDOCer3JkqyNu55AItpgxhSqYnpXvgokDpVfVzW4Q+cVl3wIMZYUUOpt+SIcpXNkJgHjsoNhxBOiJARO145ZcxUcMb9eFL1j/NCTgdEXAK4q6Rqkrq5Otxu691f9zXOHPnZ2slyzaMz+TokGj3+hbVt7XUWA1QHxjQsQOvKvcH/0vaglsj9zyeyUvUS02GH55huq78tFP7pJtO3TeJwecgIw7krAWd6WSSISwcrKkuS/3R6IjaE2b0Zy5ls1ckjUUlLWUjRm7PpRC55K6+jYO3b+9Kvc8K1zahr/+1J16odcSXBIxxudAn2KM6qHCkdFUfy8pKRkuln7TjsBqUbhqJRbNwhHU5l43zmja0TvL23/+lEzAFvuPiPEm2JYdcUS6ZiRz3/o6Zgfu46a9c7juEyACTABJsAEmEChE1D9AbXQF8z5MwEmkF8EeoOIIL+IczbdSCDk8/mSd6C4MQEmwASYABPohQR66nXflvGjEas9IN00EdwejKjZ1gu3Li+5OwiQiDQUCkliUnIjJbETuWBxyz8CNVUVhtxUHffHmXD0SWtylX+L7paMjPL66pbkdU+qRjiabjKj9tN0sQul5C6J8V0uF8RYCKGdj+reJkoDOLevgBCPAfGoVJZeEONAPA4hEU+WqTdI/Lbyio+QaDJGhJovwtH6+nqUlZWlRb20NtzlJpi36jJYE81KNxP3I9Gh5D46SWIRiUSkaxCtzVTH0aNnAouWASQgNaB1PL7KAnMs/klCOPo+Sa0lPj9fFM5aKIQWXv9ZcXjTVEs0mP7emyBAOOMdTfflxJdPSyDaqH6srRj4xv/o00objdCi97HhaydDkESOIoqPnb91zKtvDDcAV68Kserw6lBsxw536qKtw4YjsX0bUFoGsU6bc6j3nPPQ74G/9DSWCZ/Plzt1IwD/jqc3CtF9I5VWrO8ut9GOGzqrcDQQBFyuVrFo7q9/W2qbYXVZseq7S3K2jxohUrUOHpyYtH5zTvfBnAHiiZgAE2ACTIAJMAEmoIOA+g+ZOibjoUyACTCBjgR6qoCAtzQTSEfA5/PxeZd3DSbABJgAE+i1BHridd+mAX2oZmfbNnWfeBL6P/HvXruNeeHdQyAajSIYDCIej8PpdEoCUm75RUAuC64nq4l/mwOrx5HexcqIO6l6kms3Nq+SMWZVRi1JUiMYk1K6KHqFo0bsp+nyKqSSu+TsbLdbIAg2NNUuRDT0pXkbrDWy+6t3YGnuWuBoZBIbfrMCjRsCmkOOvXcG4sEY4i0JeMe0uhVqjpZ5oGj3InTME1kj19bWggS/HcWj2xpbsCeSWdQ4f+VFsIhxxC1OBIqHoqxxfda52joYdUxQPmN+9TzuIaB0ZH4LR4mYCAgPNAqbNm06UL36h5WCqFDkmuZYneH4GvX5fI6OGycQCLwIwOLz+U6X0njxBDFV/C2cuVDXmSD+1hUHLaEth6xDFe0dInD8Y4B3SFvv0KIPsO2Wm/zj31tUqigEd+qSwBe+YhEpQmr5gYmaYQMhNjUBJaWAX7mLdfHsORj40is9inp3/108sOVP2c0xSUhdeVm3cnd9cj2swZpuzUHp5GJcxIqLFyvtrqufUadedh3VtRl4MBNgAkyACTABJtBDCej6kNpDmfCymAATyCGBniggyCE+nqrACHT3H8gKDBenywSYABNgAj2MQCAQWA1gfA9bFmrGHgbBVQxx1y6M2FPb05bH6ykgAk1NTZIDKTUSkHo8npxkT/OS4ykJd7h1JrDvu5ch+L//6kbDbqO6Efb4AHqEo7vP+ibCH5lz479QhKN0zJRLmouJFkRDa9ASWCG5j5rZ3GvfhaXJ3DlS899w6wo0btQmHB14wQj0PWmgqQLo1Fy17NNf+pvRkhDRkkhkrBZ99FfXwBFtQINrFD4bdRPGb38IOyvnYcaGW83c1D0ntk7hqN/vR0tLC6r/NFEnk1aFp8WKeHG5GC8d1OzYufxh4YHGH1Fg8Vq3JBIT7m8U4m9dUm8J7ehaINla2j5uL4U12l7gt2Xy3+FwOODz+ehLaP179rs+n29+x0XE37iwxdLSYBFOe9km5fHCfJFErCKVti/uC+tJjxtyT06Kq7BtnvQwGufOwoRdBxDdvy9u79vvTQC/FARhlcIQ3E0BgS9c9r8LwBWw2TBi5z7ID2QIVitEcpGmMvZOJ/qtXiddp2+dPgmxnTvTRrYNGYJhy5YrmLWgutT7fD6Vomfj1xfc/mizGA92En23m6mbStW7P74WlsYdxi/apIgrLloMMaH4UGRSFofCKhGXCk4nptRlcIQ2PUOegAkwASbABJgAE2AC+UnAkA+p+bk0zooJMIFCIBAIBD4GYEzdoEJYMOfYqwmwcLRXb35ePBNgAkyACbQS4AeHeFdgAuYSIPEoiTnp5rTb7ZZEpEa3xsZGaY5EIgGLxSJ9t9lsKC4uNmU+o/PPdbxd554FW2Ulgi88p2lqyW3Ubdc0lgd1IKDW9VNt/+4CLlgQnP+85tnNchuVE3IdNx8DnnpGc365GOhxF0GwONB08H1JNGpUefhsubvWL4I1rNyFLlu8rl5f+7NP0bQnkrHLlAVHg9zDEtE4Ek0JJCJxxJviEKMJ6fceEx1G0yWVTjhatOFRCC0B2A58gtBxT0nDHJ/eBFt4J0QxivfG/001olG7n8KB0mksHFVKTqdw9MCBA9JMeoSj0Ypq0XHzaouSlBO/Gh6z3L5FEnHGXzpVtCSaDw0TLBDOeLvTPTISZTYVD5OupYrCW0DCS/q5srKyxefzFWWbNxgMNnm9XukCLPHfU6KW01+XTuLxhd9PWOc/pCjvbHPE3v1hzNqwLstTOwJixVWi/ZQF0pyiKF4vCMI92WLz6/oIrKoe3BKvr7eP2LYbNVUVpBtONqcTQiIB3wUXoc8dd2H3t89D+N130k5m8XhQvWmbvkS6fzQ9VdkCwAegGIA1X/42Htjyp/0A+mRE1A3CUc/iyyA013f/VlORwc4nNuHAW7tVjDCmqxKBaFczseuoMduBozABJsAEmAATYAI9hwALR3vOtuSVMIGCJtBTHagKeqNw8oYTyJc/jhm+MA7IBJgAE2ACTEAFARaOqoDFXZmADgKBQADNzc2SEyg5ZJGwU2kjISgJQ6PRKOLxeLth9Bo1KulMQlGKS31IsEoOYtSoZLCa+ZTmVcj9SCgTPGkeErvV31wd+4eZKOpnvADYPJ4ab+dqHKZqHd0lBDV5XtHqbBPRqeLRofOB/7sB0S1bEH5voZ4wncYKbg9G1OSnAIaOVXQ8IxE8OY2Gtj9k6NqzBXNt+AjWxoPZuul+fdX3Pka8MZoxzqRHjoTFmcfO0WmOD7TfC/GmdmuKWt14f8LDqnlN3Ho/+jV8onpcrxww6Wqg+pskQmxzOlfCga4R6MGTWGs5bxKOiqUDITTsUjIcoq0I/qkXo+yCP+q+pxV/6/I664n/yOh8GAgEFspuooFAYB2AwynJfPq7XkbHUUFAvGQswtNve9bn852rCC53MoVAIBCgg65t66ypiG1rfw6kywLn2HEY/O4ibOpfSare9jkIAkYWfjULOrmRaNpFwutEIrGnpKRkiCmwNQbNWL7ePhDwnagxqvZh3oVndt4XtIfLychNt69CcG1uHoAxckEsHjWSJsdiAkyACTABJsAECp2A7g/ZhQ6A82cCTCC/CASDwR2iKA7Kr6w4GyZgDIF8+gOzMSviKEyACTABJsAE1BOQb6CpH8kjmAATUEuARB1UEpYEoFROvqSkpK0Uc8dYJBSlLxKByk6iJDrtKACVnUzT5VJXV9cmNO3TJ7OJj9p19IT+JBwNnTwf8V3KBDLymif8bQ5satxGcyG+7AkbJNdr6Eo4aoCoVHSUIXT0o4auat+1P0S/+x/E1snjENu7V3JM0/OH5JF7zRdHagFAglGXy9V2bGyqW4xoIHflgYtrlsIWIOMzc9vmP34J/+eZt8GUJ+YCFj1b2Nz81UTXIh6dtul2lIe+UjNN7+1bVAqc9C/AWiQ9MEIPqXTV6MES6iO7k9P7jcTa8t/IxGs8D8fHnnihde2baZ+QiJUMgv2363vEzun3+5/yvXvm+RDFPwpnvvvTTNzE/30tkXANbLQe/7A3tU9s4Q/2WAKbqwQxlvJrAaJgRazvLLFpwvWf+ny+Wb1358zPlQcCgQ0ARm3q3weCmDjkQErnVZsNnjPOQvDZ/0jJ+y68GIEnH5d+ztfzpk7KdT6fr0JnDMOGB7c+IIpi8qG4Ti3HrqPuJVfDElb3OcEwEDoCrf/VFwhvC+mI0D1DBQivTgm3fL17ZudZmQATYAJMgAkwASaQXwR6xAfu/ELK2TABJmAEgUAgQH8huciIWByDCeQLAUEQ7vB6vb/Kl3w4DybABJgAE2AC3UEgEAi8DID/QN8d8HnOXkuAhKPBYFASdZIY1OFwSN9JxEGiD3L/IkEoiUTpNRJ1aGkkjkwtXU/Oo/nSts2epiiV2L59GLFlp6K+ajttnT4JsZ3qYo+9ZwaKqqi6Z89rwclfh0AujyJQvOUzWEO1EGJJ11rzWx4qbHWklHAPQuOcB0zHpqekvW3wYKlEbyIWB+JxiORmTF+JBMREHIIoQiRHY/qinaL1iwTwnZzYWkWssj8boRuhU5jqdrul4xe15vqP0OL/3HSeNEHx1k9hq99j+lwrLl4slZsf+O3hsBTZJHdRq9MKS5EF3nFlSVVwRnWwjp1T68o6TqlSuaxWPDp7/a/gjWxVmG038FCYmdSN0iMdlJl3fg7/NjD2Mmk6+VqCrjXkRg+iRCIR6cEVut6gh1fI/by+vl5yJad28OBBVFRUfOzz+Y6I/WJowhquTWbcijcy9AjRdd3bhpR1V4PPrL5+v/9BQRCu8r5zhrTGRPGAJuvJT3Y6wYsvnRpHovnQuu3uOGKN1nZqQ3q7OnxirGLKRsecmyQ3VG75T8Dv9y+o6V/5HTofxnfsaNukJBDdWFWRfMvSeajV3b8nCkcFQWjxer1F+bS1glv+1NHvFcixaJR4SMeGAmxrrlmKaH2urt+NBcSuo8by5GhMgAkwASbABJhA4RIw888HhUuFM2cCTCBvCAQCAarj1z9vEuJEmIA+Ai/4fL6z9IXg0UyACTABJsAECp8Al6sv/G3IKyhMAiTgIOcvEnmQGEsWi1LJeRKMGtUCgYDkLubxeKRy9vnQ2m7IZ0nG843TUPX3x0xJWa1wdOLf5iARFWEvVbFt8kbPlDmR0ISTpJLD6Zp3OT1b0KFcqylbo2cFjZeOQXj6HaYuSo9o1NTEqA7uyFEY+uFS3dN4vV5AjCO4/a9AJgeylFk8a97sNGfC4Ub4sKMU51K87QvY6tQJyhUH7+UdY1YX3pvwd0UUJm25D339nyrqa2onHcdw0VmJ0FHt1+tccy+Eg1/CFq0zPu1ZNwMD5kpx6QEUur4Ih8PS+Z+uMehhFBJky9cX9HBJhtZSfd9EByx09Ldi649WNFdXV6d1HzV+EeZFbDVF+FZrqW46sX1MskDXJ9fPFiwQrfMfbhOHiv87NYF4s9D+9Je8dSdaHAnYnBGhxb8KArYLZyw837ysOXIuCHzhLhJH7jmAjudV6WGaVtEo5VFy5ffQ57fmntv/n703gY+qvPf/P2fWzHYmO4FACEnY1wREFAQVUItb0aq4tlrb29t/V3tbve212qtd7a21Wq21RdyhKiq2P9SCAqJsQsIathAgQPZlzmT2mXP+r+fMTJjss88kfB9f8yJmnuf7fJ/3OXPm5JzP+XwTtV7mKGy1Wh2SJPX8LFfzPD8lUfNGG1eofZo9uXL+fnkKhKPGrfeDc6anO/tAXKu+thWStx/X1mg3SJLGKcaMkWYdOTFsHlBIEjaahggQASJABIgAERiGBEg4Ogw3Ki2JCAw3AoIg+HieV/Zcl8Vi+YDjuKuH23ppPcOawD6e52cO6xXS4ogAESACRIAIhEGAhKNhQKIuRGCIE2hpaZFXYDabZaexVLW6Ly2Fq3JP2NMn0t0pUuHoxMcroB9rTKxrXNhkYu9on3Q5RJUWkrp/oylT5brYJ4okQoQuhpGETl5fCd78S+CY8WDCpjxz3TVwfBGbqC6RF6G1FbMx5v99FPP6ZeEoAOvJP4UVS390K5S27oI8UWuEbcqVYY1nnTLO7IO6OVyny7DDDp+OvYSUkSkrBX0Jdkx4bEAeCw79ADp3v6LG3mMjSyEJ20KCdcm7g86j3/w1KD2WQftF1KF4GVD+gCwcPX36tOzayx4Y6cu5nDmMssYeXgk29gCLJEmrxz1z0Yra7+yylJaWZkY0fxp1FgSBKcBHBTxTmWDu72az+bt9pdjfte40Wg6lkmACgiAcADB1oIcydFcsRuEb/0hwJnELz86ofs2i8TzfVW3LarU+JUkSs/2fyHHcbpPJdE3cZoxjIGvtH5+UwP1AUhjBZd0Sx8jhhzJuugOc1xH+gDTpWXnXlqRlkojTdnIdTdrmo4mIABEgAkSACBCBNCaQyGt2abxsSo0IEIGhQsBqtdokSZLrJLInVXvmLQjC3wH4ayNRIwLpT6CV5/nc9E+TMiQCRIAIEAEikFgCJBxNLF+KTgTShUBHR4dcppaJsTIyUmMeVnfFZXBVHwobSSKFo6FJ1C25HK4D+wfNq/yVhZELR1nBTS7KS34JuCPrKL0YXmMuoOj1PGiv9SddODroFgjpkAA2kUw/UF9Jk4XOhSvjFa7POCfGjoLociV0jmiCq4qLUbw9PmXlg8JR0d0C27nXB03HcHgTFA6hWz/mpstcdcNt2nOHoGk8Hm73fvqFuXOG2S3GZMIfnoR8nOpsKCUXNk37a795Laj+IXSupvDzTkbPSMSpSg2sV6wJKyvjlq+Bc8dJPKrUAlc8B5iK4Ha7ZcfR/h4UYaJR5kLK3EeZIylrTDRaUlIS5ZdVWMvts5O47gaR89r883KApDJIkqGwVXnlc3nRR6WRRCA6Ase/cZ8kvPZKn4PVpWUY+9mO6AInd9Q2nucvTe6U8Z/NUvuUxEEJ5NwT/+BhRDRs+z4UttNh9EyvLnvv/wyi05deSUWQDZeRgfI2a9K/iyJIkboSASJABIgAESACRCDhBOhkKOGIaQIiQARiIdBDVHCc5/nxwXhWq9UlSZJGkiQbx3GGWOahsUQgGQQ4jvOZTCZVMuaiOYgAESACRIAIpCsBQRCYzRD9LZquG4jyIgJxJmC1WuFwOKDVamXxKPs3mS0S4ah2+gyM+fcnyUxPnuvcV5bD/tmnABN8hrSy/54O09SsyPOJRHAUTvQo4znHzIQntyiiQ37ShaNB5EP9W0kCrEvfCWdrRtznxPhxEK3dxZERB0ngAGVePsbtr47LDEHhKAsWjuuo4dAGKFz2bnNLSiU6Z1wbUT597ve9RJVsJx3mp1Chx5r+RKVRik09SgM2Te8tHl1adWdE2yopnTnAlzUdyvaDgDRI+V8OsC6O/LNv2rA89qWU3QxM/085DntIxOl09huzra1NdhrNzc0FK1mfn5/vMplMqXmipEeW4rrrRc5r7/4toFCB+/KHXb8TBMENoIXneeYoCveWB7/QLPztnNghUgQiAOzWq6W+TkMURhNKjqe1I7WH53nNcNmGllMvSlzWzSlbTlyOyynIvvrHu+CsH3pOqaGoRhw72VhYWFiQAnw0JREgAkSACBABIkAE0oLAUL8smhYQKQkiQAQSR6CnG1XQdVQQBCsAY+JmpshEIDEE+nLOTcxMFJUIEAEiQASIQPoSIMfR9N02lBkRSAQBJiax2+2yaISVr+2rhG0i5m387rdhfTM8Fzb+7q8i/4k/JCKNiGI2fPM+2D9YD9HtxtQn50KTF6WuJkqxZ0TJ9tO5c4a/CqmkjE5LYNz/ATgv0+hQi4SAL2sq7LMfj2TIgH1PzpoKT0ND2j/pES+X4FDRqLPlI3g6Dw/K0rj/Q3DeHi6sHAfrrOsHHRvaIemC6Yiyi1PnFB6TgivoSzy6dO9dsmi/ctyPUV77RHiL7VpLlCrWgWZh+8/itd16ZGz9NtTO+j5H+fjxsM/9XXh59+hl2rgc6P68QuRxyn8IFF87qHC0R+Co3Al9/3dFgxzH1mJW/ny/LvJkYx/BTAyM/16u8ebMPKpe9H8TY49IEYiAn0ClXvWOamzxIs5g5BVKpdK1fx8kjkNZfUvaIhqO17gFQWAWr3MHhd75KeCqAXK+NmjXcDsYP70PnKs93O5p06/m9wchVLUmLZ9EnU5QyfqkbUKaiAgQASJABIgAEUhDAiQcTcONQikRgeFAwGq1/lGSpBIAyEzBigAAIABJREFUjTzPfyPaNQ0gHI310ma0KdE4IhATgeF4US0mIDSYCBABIkAELjgCgiCwO9/k5nDBbXlaMBEAmPsoK1HLHMeS0Y4V5IQteksX4WiQi+njWwHRkwxM4c8RvIrYx1/jtilXQtToobS1w2fMCT9mPz11J3aC8zqhtHXEHCuuARJ1tzpOSVqXRO482HPqUwvmwXP8WEQZpQoLp9OhtPZMRLn21Vmn00Gl8hcH8TnPwd7wVlc3bf0RQPSCY86Pog+c6JP/heSDqrPN/3NIk/d/SQQn+vvLPzOnUPb/zFWY/X/QRVL+LEmQ1BngPP27Nca8wHQIkACNZbTL+ves13oNLat/E/mWXdC5GtGZMQa8ozba8FGP82VPh73if3uN79+FjoN1SXeRaSSTx8XdLiAcZfMO5joayO0cz/OFkeQpCMJm4+OTFrIvdM5hkYdyfwqUmg8Ekr5nkHr+LpI5qC8RSEcCewwaKV2Fo8P5+nY4D7lK1s2A+wS4nHvjtutoj66C5vR7cYuXrEDn3qiFJj8DdS9Gdu6YrPzCnUc971JM/3gzaSbCBUb9iAARIAJEgAgQgWFFgE6ChtXmpMUQgeQSsFqtVZIkzYxgVonjuH0mk2lWuGMsFkstx3HFwf4cx9klSfoXgFvCjUH9iEA6ERjOF9bSiTPlQgSIABEgAulLQBAEdoc7DvUx03eNlBkRIAL9E2hpaYFGowHP8wnHdLwgfAFj2glH41FGOCGEmfCNqXcA24TLIBqyoLS3w6fPSshshuqPoXB2JiT2cAzqy5oG++zHolramWuvhnP3F1GNTaUmMFbH0VDRqNTwOcR9fwS485fMlZ3Jc9HqBj+VUKPaC4bOIJFTwsdlwKvSwafUwafIgAgVsmzVgC4P4JSDLIaVj2f7SD+3ViQf4GiOCIik4dG58KV+xxg/vhVct4cJJFiXvAsuZF8N/TmcyXV7HgV8DnA+JziPTd7vfepMKDtPAhrzwBxC1zjnIWDMknCFo2t5nk9dLehwwFAfIpBGBARBYAeT5DxxFf6663meH8W6C4KwEYCS5/nLwx8+dHr2FJFKlg/B+c4F3JoVQM5X47YYw/bvQ9F5Om7xkhmo5rf7IewPzy01Xg8bxStOKKeyhtaXeZ6P30ZN5kaguYgAESACRIAIEAEiEAMBEo7GAI+GEoELiYDFYnmO4zgm1gz/ztvAgPbxPB+26FQQBGa9oAXwVwDMwZSOXxfSDjiM1krC0WG0MWkpRIAIEAEiEBWBcBw8ogpMg4gAERgSBFjZeuY8mpOTA4VCkdCca0rGQLLbw5ojnYSjcXGBC2vVsXWyzrohKX+ZGw5/AoXDGluyg43uT6RXfQyYPH6w0Wn1vpiRC9uCF8LO6dydK2Df+O+w+6dbR1VhIYp374s6La1WK4vZ0bQH+OwnUcehgSEEBhK9JkLpEU/4TDiqygCg6CYglqdgTrGya6wP4Nj77DuMCekDlyjZe6z2u88N2P1V1cNtA7kF9xITSYB1qd9dOCgWjVQ02jMvSc6dLc//r+mzb/bNIchAdAH2Jn+YWT8Axl0n/+hwOOD1epGRkQH2fd+jneR5fly4TKgfESACfgKCILQBSMwTOhFA5jhuk8lkuiJ0CPvbfrhf6+51/aJ1pf/Yr8oFzNeHTbC5uRl5eXkI/ttzoGnDTf7vkGhbCh84OfyzPXCciuxBr3Q8HVAUj8OsQ0fpvmO0+yCNIwJEgAgQASJABIYsAToBGrKbjhInAoknEBCL3g3AEM/ZormYIAjCOgDXs7GCIJwAQBca47lRKFbSCESz/yctOZqICBABIkAEiECCCVit1tclSbo9wdNQeCJABNKcQHt7uyx2yczMTGimZ5dfD+e2z8O6BZsuwtGMQ3+G+tyGhHKJZ3DH+Pnw6UyQlJp4hu0Vy1T1vl+wlcz2xX6/IGzOtJju4ycz5Z5zDSRGa/zOf8L61j9SmV5c5taWV2DM+uiFr0qlEnq9HnC2Autvi0tOF3SQpChBEqiOkYWj+oAwNOTWSVAUKgsnRf+xgTmTyuLRQAv28TrjKhzt+TBB6OeafZcOJhplYtDB+rAVsH5B4Sjrr9v/BJTORv96u9YYWL+PrTEgHGXvzfsFMHK+PD44F/u5s7ObkIgJzBL7xMgF/eGjxQ83Alar1S2K4htms/mrqX74suf1bEEQ3gTwlQvtOrfFYnmM47j/iWZfY4LRYGMC0p6t14NjHHBs5ArYMkbDri2AU5UFnzIDCtENSaHCkip2287fDo25H6X1b0Hr7YgmtZjHHPj2dngEd8RxknLKEEFWChOP7F2VrqKiIvYECTUiQASIABEgAkSACFwwBEg4esFsalooEQiPQKLEoiGze3iej+qOUugTrKm+WBIeTepFBPok8BLP818jNkSACBABIkAELkQCgiDsBTDjQlw7rZkIEIHzBJgbWUdHB9RqNcxmc8LR1IwpgOTxDDiPauRIFFceSHgug01g2nhT8gWSgyUVxvud064G53VD1JnC6B15F92JnVBZInPwG3SW7VWAipWkZvZ9dkCnBTze88OYCEwUgYJcYFLZoOHStUNf4tHjBfEqJpMeq46lXH1XqfqzW4Cd/5seC2JZxF0bmW7yjPRB3S0TJhxVG2RBaF2zDScb/cLHCYVmjMjKCLiO+gJOowqIUGD3sVZoVArMGJcNDj7A5wJs9REt0DP6ajgnfavPMaaNy/37g1IL6xWru/XpTzjKRJvnzp1DdXU1LBaLPIbneUyZMgWjRo3qU0gaKhxljuDs/9l3dV1dHTxVz2HaKAWyjWo/A5+ju3BUoQYu+wOQPdmfn9sKwSlJZrNZFopG60rIKlDxPE8Cnoj2Juo8HAgIgvAvAMtChZmpuh/SIwemTDRJkrTebDb7rYYvsBbrdmDH1f4enmPH+0+mPg+1zwaHdoRMdvy513Fs1B3dKGu8AtwqHmqvAJ27GYK+FBUnfocc+XKLv7UbJkHnaUGGuyXhW6jyri0Jn6O/CeJ5dqMsKYXvRA0q7B7STqRsi9LERIAIEAEiQASIQCoI0MlPKqjTnEQgDQkIgsCuhMbVWbSvZcbyFKogCHae5/Usbqx/oKfhJqCULhwCn/M8P//CWS6tlAgQASJABIhAdwJ0Hkd7BBEgAoyAx+ORxSzM7S8rK7zqmydKi8BpM8DpMqAwGKEwGsEZTVCaeSh5MxS8GTmP/KJPwOEI5dJBPNrlNhR30Vhy9jtr+fVQ2drhNWTHfUJTJStEEmM7fhKobwJEVm66DwdTkwGw2npPsuCigMg0xvlTNDwoHj0+MjehwuRU7LZszvENrVGTNbLjCHOPPLsZ2PlY1HFo4DAhECIc3VbdjA27z0IUJUwqysRNC4qhlrXmzIFTksWlLi+wZtMJ+BQ63HXVVKiVTHDOStWHuHGGqloy2LGxt8xFzMiFfdqPe0HMOLYKqsbPIHFK2Ob/pdf7QeFo0CmUdbDZbNiyZQsOHz4MlUoFg8Eg7+PM/ZM9uDFx4kQsWrQIbN8PbT0dRwVBABOQfv7556itrcX14+oxPl8BSEwc6wSc7d3cSL3FN0I16mKgdX8rxt3wpT72iP7UtCN79JX7dXZ21hmNxjEh7/Xsx94KS6HLcdyZYbKH0jIuEAIWi+WUQqEYYTKZuoTTZ86cOed2u0fm5uYmi8JRnucnJmuyoTJPou+jbWuxgZO/JyJrpQ1vo6ThHXiUOlgM41FZ8hOU1b+JcY3vRhSo/q1TcJy2wnnODnerG5JHhHFKJsb/tP/nf6u++ikkX5IrAwRXxc7h4lmVgAOUk6Zg5u69kW+EiEhTZyJABIgAESACRIAIpA8BOvFJn21BmRCBpBOwWCwfcRy3NIkTr+V5/uZY5rNYLDvMZvPFLIbFYtnOcZz8MzUiMFQIcBx31mQyjR4q+VKeRIAIEAEiQATiTYCEo/EmSvGIwNAm0NLSIruaMQELc/4bqNUUjYTkDq8MYrTuMwqtFiWnzg0K9fSi+fAcOYzSGARrPSfR7/gvKK01g86dkg4RKgJtU5dC1Ay8PaNZh/7IFijtEZbh3LYH0Kj9ZaUFIfJpTSagYqpf6xVLi3anjGVOJm9TGsD5bDj552q0bztfJjXGsGkzPFbhKBPWdR17GnYAx98CmivTZn1DJ5EwdvAwusS23jhMECIc3XqgCTuqm+ATJSgUHK4sH4WKsuyA6ygrV+8Xjr7+cQ3cUgbuu24m1CoOED2Agzm8sXL2PQ4cTDjKseNRQGDDXI0hwV7xi64y8aEMDNu/KwvdbZc+0yea0LLwrAN7KGP9+vU4duwYsrOzUVFRgbFjx8rC0ZMnT6KqqgqsXPKECROwbNkyaDTdi0KJcj6yaFPOh7mC//Of/5SFo6z/NOsb8rrhtQOONv/6FCp48i62qpu3GyWVSeQW/mFJINng4uXF2u32VyRJGm0wGKYE3me/Z69C5qcKgE0u2mw2ttgpBoOB2ZeGAiwAwBxMgxuaWb8yK+qeR+eAsleOx/p4OY6ri23fotFEILkEBEFgVvnHeJ4Pfl7kBGpqaiQm6M7JiY9zODP5YDG1Wq3sShxssZh/JJdU8mcTBOF9AAlxW93Vake89ZeXHn4QBmdv7XxD1qVo/Mr/QXR4oNAqoc7SQJOjRc6ikTj5bHU3sLoiIxx1nSh/ZWEv4DX/dxCeNhccp/wO3clo8p8l7LtIfpDD3+JwBtAtVkl9yx6z2Tw7GeuhOYgAESACRIAIEAEikGoCsV7yTHX+ND8RIAJREBAEoRFAfhRDYxoiSdIvzWbz/8QShAkNJEnaycSjFoulneO4zFji0VgikAICbp7ntSmYl6YkAkSACBABIpAWBCwWi4vjuO53qdMiM0qCCBCBVBFobW2Fz+eTS9cP5D5aU5gPycc0IIlt2vIKjFn/726THB+Vd/7/A8Ia9otYSmT3XEWX22i3NyJUbCYWTUTRrbOu7y2aiihC787GfR/I2iLO5/WLl0JuGMu9j58CztYDGQGDLobP6YxxVgDzZvnL2Ju6O/TFHji5EQ58fwc8ra6ETZqKvTUen0EmmOkmoKteBRx+NWGchl/gCOQaEXRNCacewtHK463INWtx4pwVOeYMrLi8BJkGlf/Yw3HnhaPQBYSjCkD0+oWjsmi0h3hUmw0o1f7fyw5pzP1YhH3W/3QTjmprXoOqeZcfgSTCdsmf+sTRUzi6e/dubNy4UXYZXb58uVyWPrSx8vXvvfee7Ph99dVXY/bs7poYJhw17HgAyMhC26SfyKLqoHD0pgnNKCvQ+qWeosvvOMqOw2wtVz4/MzAPe5cJPJkQVM4+8BLtdvsfOI7T6XS6oKmAHAkAcxVVsX4Oh2OdKIoKjuNO6PX6L/cQhTLHURY3uBcxYV1P4WjXfIHY7KSB/e1xOiX7E01KBGIgYLVanaGOoyzUqVOn7KIo6uIlHGVCctby8rrOcxt4nu/L3TeGlQyvoYkSjiZCNMrIL9l7D1zqTGjdHfJDCy5VFqy6IlSV/Bf0T/8e+uefGnQDGSdnYvzPujuOHnxgJ3yCB0qTCu7m2M8twzk9GKhPOOMHXWhoB4UCFZ0u0lBEBI06EwEiQASIABEgAkOVAJ30DNUtR3kTgQgJCILwCoC7IhwW1+7xeFI16FAVFI+yBMm1Kq6biYIlgUA8PgtJSJOmIAJEgAgQASKQEAJ07pYQrBSUCAx5AlarFU6nUy6L29/N8JqRuX06siVi8ZpJk1G0aWtX6D5L3XMcyuqZq1x8Wt/C0fjEji1K9HJA66zrAsKi2DLob7T+2GdQbt8OtLYBKhWz20vMRMGozHmUNyV2jgRG33vvVoie8+5MCZwqKaHZhe14uf6yY09GRgaUSiUwHIWj0X+MB9iWbAuw/YmJB1NUojbee1ofwtHZE3JR32rDkToLLp6cj8Xlo/zl2pkiMeg4yoSj15cHHEeZcLRVPva1WJw43WyDxyvCoFVi3LhiWdSJxhZ0GExo62AliUWMKzAAzqBLqQK1DZ1QKTmMyTPKc9nm+YU97EELVkKePWSRmZkpO4myxtxBmejz7bffRl1dHS655BL51Vfbvn27XH5+zJgxuOWWW+ByudDQ0CDHmuD4EGLLQZzrVKO56D5MmjRJdjBljqM3l55GaSFzXGViVzfg7EBjuwO/2Zpzh9PpVOXn53fedtttZ6dMmZIdEIIGdTzS8ePHVWvWrGG5mTmOkwoLC6233nrruQkTJjBlvywcbWxsfJetj62luLgYW7Zsufyzzz7L7ejo0BcUFFi/9a1viYES3WyHYzuea/369c6PPvpoFJs/MzPTuWTJkobFixcza+mg2yjbUE6O407Fe1eheEQg0QTY3809ryFbLJbdHMdVxGPuoGiUxWLu22PHju3zfrHFYuk0m81D+8mZeAALxEiUcJSF39FiT/q3aeYtX4Kq+sDghDhAk62Fp90NSUzud35wtkQIGgY6PdJccSWm/evDREw7OG/qQQSIABEgAkSACBCBJBKgE54kwqapiEAyCQT+gJ3GcVyhJEnsUfZUtqM8z0+MNQFBENgV1PjUYYk1GRpPBGIgQMLRGODRUCJABIgAERjyBARBaAXAbihTIwJEgAh0I+D1etHe3i6LV1jpeibiCm19ijcTxLCncLRm3GhmhdZtNk6lQukZVtAj9mbc+g1wsmion5YQ0VfseYcTwTb5CnCiCJ/eHE73iPqYnvxpRP3j0nnRvNjL1sclkciDnP7bUTDXqFPPHY58cJqO4AxGlNbERxOm1+uHr3A03tsv7tZecUow1rz6EI4uqRgFjUqBdz87BaWSw00LilGUb5CdQLsLRyugVvkdRz2dzfj0QAOOnhHQbnXJIlCpqRUjMzMxq6wA00fyqNPzeHfXSeSadbhlUSlUnjbZTNPhFrF60wnYnF58del4mHRK2Ob9UQbE3D9bWlpw8803w2QydROOMtHla6+9Jjt4M0Ho6NGj+4R65swZvPXWW/LYu+++WxaMvfHGGygoKMAi1f/D7mMtqGnyITMrC7f810p89OpvcfLYftx46RiUjs6RhaNOpx2bdhzCo++0/sZutxsUCoXEcZyYk5PTfOedd7bee++9XV+Oa9asyV+zZs2kEydOBN1CWV5SVlZW87Jly6p+/OMfw+FwvM/Eq0xcygStJSUl2Lx588HVq1dv9Hq9aoVC4Z01a5bjoYce2jdlyhQHW+PPf/7z0o0bN2az+ZVKpc/n8ylNJpNQUVFx+Omnn97PxKN2u32nXq+fRMLROH2+KExSCQiC0MHzfLdqa4IgfAzgimgSYceOYJMkiZ3UVpeWlsq2wxaL5bTZbC4KjSsIwl4AM+g6dm/aiXgYtrLdCZcv+Q/3ZC+YCUUH+/65MNtgpw1lDa3v8Dx/04VJh1ZNBIgAESACRIAIXCgESDh6oWxpWucFQyARf7TGA148LjAEytSf5jjuC0mSLuc4jgQH8dg4FCPpBOLxeUh60jQhESACRIAIEIE4EUjX89U4LY/CEAEiEAcC7MY2c05jpaOZo1qwJVo46r9xyEGhy0BJ7ZluKzl1cQU8p7qL0zitFqWnzsVhxUD6uo3GZXlyENu0qyGqtXELqHv/NaiOH4xbvLADXTwL0HUXNYc9Ng06HvjOdng63GmQSZxSCDj/tv/+d/B1dkKy2yDabBDtNkh2B0SHXRZ9iw4HJJcTcLkhulyA1wPJ65VfEEVZDDfy4UdQ8NDPhqfjKMM9mDoiTptkSIfpRzhaMtKEbYeasPVAAyaMNsviUaYRdXklvP5xDdzMcfSGOV2Oo1t2HsC2z45hkpFDxSg9DGY9mpsE7GxVweIGrl06C4Vlo/DSv6rgdHtw6+VlGKFzyOXtTzZ04h+ba+ETJdx8WTEmjOZhu/hJ2O12vP766xg5ciSWLVsmCz9DHUf379+PDz74QH7w4p577vE7m/bRbDYbXn75Zdm59Nprr0VRURFWrlyJYu9uwG2B1yfBnJUNk9GIK+eUYN2nh1FTb8eN88fKjqPMEXTDjiP44kAtvmgr/N611157JC8vz7Vjx47czZs3T8/Jycn73ve+V3nllVe2Hzx40LB58+ZV7Pz/3Llz9yxduvSMIAiqDz/8sOTgwYOTjUaj5b333ntYq9UqmXD0pZdewogRIzq8Xm/m+PHjZfGr3W5veOCBB/6qUqnGLV68+PjDDz986JVXXhm1atWqWUql8vAdd9xROWbMGOemTZvyNm7cOIcJSO++++5N3/nOd87a7fbnAcwyGAy6Ib1fUvIXLAGLxeIzm81MdC03QRDWAlgeLRAmMB83blxY94X7cjyNdt7hNi4R1zSqBRcsbr+bdTJb7jRm+jz8W7SnQOwBpfLm9rA+M8OfIq2QCBABIkAEiAARGK4E6GRnuG5ZWtcFSSARf7DGC6QkSS+bzeavRhtPEIRfA3iop+DOarW608BRNdpl0bgLlAAJRy/QDU/LJgJEgAgQAZmAxWJZw3HcrYSDCBABIjAQASZo8Xg8soBUrVZDp9OhbuyopEELx+BTYTSi5HjsTofaoy9Cc3pd0taWqok6p10FSR274NL01MPyEiSlEpwnBQLIRXPlEtThNNeYGRDVGZBUWuhqtoPzecIZltA+e+//DKIz+cKERC4qWjFAaE6q7BxM+qIS6hEFwL5ngJp3E5lyamPHA1hqV5C42fsRjk4uyoTV7pGdQJs7HLjukiLMGJcNl8cXEI7qcd8Ns6E+eRpnz7bgrR1HMUqvwA2TzdAqA7dgOA4n3Dw+OtKO/PGFuOmaCny04ziqjpzDkjljUFGkkte19UATdh1pRpZRg8I8A5ZWFELU5uCQ+Q65bPyll16KWbNmyX1DhaNffPEFPvnkE+Tl5eGuu+6SnUT7auy79dVXX0VTUxOWLFkCJtB86ckHkaNsxYQRKlw0MRd6cz6gzJCFrO9tCRGOjs5BzZlWvPPJQRSNGd1+1Tf/uDgzMzN4QOEeeeSRkj179lw1ceLEtt///vdV77zzTn5TU9Mz48aNw/z58+V0DAbDzJaWll3vvfee+rnnnnvy7bfffiA/Px9B4ej69et/+9JLLz3InEcDa9z161//+jc7d+68trCwsPOFF1747IEHHph98ODBnMsuu+yfjzzyyInAOrlnn312ZFVVVcFDDz10sKSkxAkwPXlnlSRJu3ie9ydAjQgMIQJWq9VjMpm6qskJgrASwL2DLIHZVr7O8/zdwX4Wi+VZs9n87cGWbrVaz0mSNJJpVHmej79V/GAJDJH3E3EfrqrdAacvuSXgGe6ceVPBdQpDhPzgaSbiFKesobWd53kysRkcP/UgAkSACBABIkAEhigBEo4O0Q1HaROBvggk4g/WOJLeyvP8ZbHEEwThMM/zk3rGEAShBkBJLLFpLBFIJgESjiaTNs1FBIgAESAC6Uggzc9b0xEZ5UQELhgCrb96HJ7TJ+Gtq4Ozcg/G1J5hJWzByth3TJuYVhyUWdkYV30s5pyMn6wA53PFHCfuAcJRz0YwqWNsBbzZfZdODjeMLBoVUyh6XDAHtlnXQlSqAE4ZcHAUwYk+cD4vJJ8XCsnnz1GS4DPldi3NuP8DcN4UCF17wD3zag2yL83HkZ9Xhov9guinHT8BU6oOAF478P4NYa9ZVGjBge0DqRcFh510unRMhLoj1rX1Kxz166f217bLJevzM3W47fIS6LRKvP7iFri1PO67agbULic+O9KA7YdqMb/YhIsK9VBw/lsw7JDaqszG+wdb4MzKwr3L5+JMkwVvbTyIyWMz8eWLcmSX0Xe2noTXJ0KlVKDT4cGdi8ugVimw3vVlnDx5UnYJzcnJkWOGCkd37dqFTZs2gYkwmXBUqewyKexGhX2fMuFoY2MjFi9ejMnKSqxasx75ZjVunT8Ceo0CyMgCVMykU+EXjjY4/I6jo3OwYecJ/Grt6ZWzZ8/+9y9+8YsjarVaVjp5PB7uH//4R+7atWuX6/V66fnnn99iNpu9FovlLeZyajabmVvpWUEQCpnr4ZYtW2wrV6786+rVq384fvz4mzdt2pT1wQcf/H7Xrl2/X7duHRO8TTQYDNNYEitXrhy5Zs2aW/Py8pwrV67c8uijj07ftm3bmBEjRuz46U9/WjljxgxWdlvyeDyKQD5MOBd82a1W60m6Fhfrh4PGp4qAIAg+nuflD7QgCL8H8KN+cjnI8zz7zLB+m9hngOf5K8PNm/2NznGcw2Qy6cMdcyH3EwThMwCXxoPBUasbbS5vPEJFHMN813Koq76IeNyFNqDC7iE9xYW20Wm9RIAIEAEiQAQuIAJ0onMBbWxa6vAnIAiCFYBxKKxUkiSr2Wzmo801cCFDNJlMwYsmyX8cM9rkadwFT4DjuKdNJtP3LngQBIAIEAEiQAQuaAIkHr2gNz8tngjIBM7esAyOnTsGpVHW0Cr3qRmZw7R4adNUBQUoroq9VHp6lqlPjKLLPmkRfLroDaxMf/yZLMhMdrPd/yBEowkKhwM+vUGu+B1pSxfhKMt7339sg882fISO8dA4Gy6+BBM+3uzfrO8sGXDzuvTFaJryCDQaDTIyMmD84iEohdhF5JHuU6nof+yX+zD+ZzMDMkig87AFxklRfKbjsdESAWAg4SgTg0sc1m49iepTHbhsRgEqbM1Yu78Fbo0Z9y0cD7VSgbd21qKm7hxG8ZrzbqOBXEWdGU0aAzilCiuurYA+Q40X36+EVi3hzoUjYXd68eaWWpSX5cDlEXHwZDtuWjAWpiPH8Oa+ViiufRjLly+HQuF3PQ4VjlZWVmLDhg3Izs6WhaNarbZPQm63G6/95l40aWfghtJmlI7Owgvv7paFo3ctGgmVQgK0TDiqlQXy73x+zne0we1ZPr/YVZavML/2wT78fVPrKpVKdUyhUHRTOomiqFQqlaVGo9H361//euuYMWNeZkmcOXMGNTU1aGlpkURR9DY1Ne1UKpXzX3755Scff/zxA9dee20HE44+/PCRGHHTAAAgAElEQVTDCzUazdF169ZdDmAJx3F2vV4/b9WqVQVvvPHGbUHh6LZt28y//e1vK+rr651ardaZk5PTXFRU1HzRRRc1rlixolmv17O8QoWj1RzHrTKZTIM6LiZit6KYRCAWAkw4ynHcWyaT6TaLxfIRx3FL+4jHnqrpUy0uSdJGs9nc7xebIAjsZHYKiauj20qCIPwdwH3RjfaP2tnqgBjr+W3w9Dh4khrm96zh97+EbtVfYkk/oWM1RsDdmdApwgrOmXiUN7ZG8ydAWPGpExEgAkSACBABIkAEUkmATnJSSZ/mJgIJIGC1Wr+QJGl2AkInPCTHcWdMJpO/DtEArYfI4AwrOwSAjQuvVtxgE9D7RCDBBDiO+8hkMl2d4GkoPBEgAkSACBCBtCYgCIIdALMyokYEiMAFRuDExFKIlo6IVs3Eo8cL/A5r6dLUxcUYu313TOno9j8BVePnMcUYSoOtM5cBir7LJ4ezjlQIR+13fBu+EbE5pbK1XWjC0URIj1u3HYSysR7K/VUwPfxf4ewyYfdhjqOFj/0S5utvBJgD8Lpru40VFTp53+1c9FKXWC/YIePAH6FuCIhOw55x6HXc/+1t8AoeFH1zInSj9eBUChz+6W5Mf3YeFBol7Cc7ZRGpvdYKfbHJ78gbS/t0J8DcfVnz+QBOAhbMjSXi4GP7EI5OuuoeLNXvAiQR4BSoa7ZhzaZaoLEFV141HXs/2dclHFUpFHj1s+Oob2xCaY4WOnWPS5X6THk/MpSMQfn0seANGXhvSzWO1zXjpnn5sDo82Ly3Acvnj4XHJ2LDnnMo17qR6XViw3EB0wv0mF+k97sai17AlAf7rd+EV9Shrr0Yb7/9NtRqNe68884uV9Kei27d/TLeWv0qnKIWt18zE5kmHV545wvkZ2r8wlFOgmQYCeesn7Khdd///vdfamtrm3D77bdvufrqq1vf+NWdb7yx3brSaDTuV6vVvSygR40alXPdddf9eM6cOXqWy7Zt22TRqEqlwocffvi9KVOmnDUajZ7s7OxXnn/++b//4he/OBgUjm7YsOFPJSUl+rvvvrvc4/F8qNfrr2BiuKBwNCcnx75q1aotGo1GfPPNN/mVK1fmtbW15YqiyEkSM0vkpMLCwjOPPPLIrvLyciY1Yvkxx9FVAMbzPF84+E5APYhA+hEQBIEJoeWvVp7ne90DsVgsH3Icd1VfmQ8kCA3cZzlHn43Yt7kgCP8AcEs0kba3sEsj5xvTfJrVSuiVHBqcXvm8QxpEWDovt7tRbM+YA+WVedt1UB3cG03qCR+jz+Vgb0n+Q2N9LUxz0cXitM1b+7bzTjgJmoAIEAEiQASIABEgAokjEOvlm8RlRpGJABGImsBQdm+SJGk1x3GjeJ5f1BeAoby2qDcoDRyOBI7zPD9+OC6M1kQEiAARIAJEIFwCJBwNlxT1IwLDj0AsAtBQMVo4Rjp9idfiJWjTTpqMMZu2xrSBTBtu6nLuiynQEBncWX49pCjVZKkqU+9adB3cFbFXIk0n4SjbXepePIaWjfVpv+e0VNVCdfggvFNndgkRObsNkkYLeL3InRO/P60nfPIpDHMv9jNZfyvgbAMTjNbP+Qt4fuCiOenpHBy/zVv9411w1rNq4AM3JiLd/+3tmPrHudDkZgzWvf/3NzE36r6EIhxweWAbRR+9/5E9hKPvt5ejfNFVGFdWBoXohs7dCI+Kx+c796H91Z9gtI6Tsww6jjLh6JrtJ1Df2Iirx5sxZUQPBqYRkBQqcNMnA4FS8vuON2LdlmosmMTLpekFuwc3X1YM36lzeHvnWeh9XmRqONR1uLC0zIxCVrE6KBw15MF5w93wZSjhcHrw+ptb0WGx4eqlCzFl0lhwog0Knw36o5tl91AmfD1Q245/7qgDb87GvTfMhtPtxQvv7JaFoyuWToVvzs9lkRLHcaJOp7v+/vvvv7i9vX3iHXfc8emyZcta7rvvvstaWlo0X/rSl9Y98MADdT1h2u32qqAT6q5du7B9+3YUFRVh3rx5yMvLg8FgmMlKyt94442LL7vssl/PmDHjW0Hh6Mcff/xccXGx+rbbbttgMBh+GHAN7VM4ygShHo+nYffu3YadO3eaDxw4kF9dXV3c2dmZOXHixCOrV69mT2Uw4Wgnx3En2TVlclRMxIeGYiaLgCAIq3ie/9pA81mt1tckSbojpI+L5/k+D8YWi0WIpSJcstY9lOYJEfhGlPb2FltAF8yGSYDEYV5e+EJQs0aJyXx3l+lDFhcETy9tf595ZS0qh7K1JaKck9V55tc02PeyW352I9WNfd/PppL1qd4MND8RIAJEgAgQASKQAAIkHE0AVApJBFJNQBCElQDuTXUecZx/G8/zl5JoNI5EKVSqCXTyPG9KdRI0PxEgAkSACBCBVBOg87tUbwGanwikhkAswtFkZzyQyJRTqVB6pjGmlIa72KwnHNvEhRCZ414ETX/8c3Db90DRfO78KLMRsLsAT+LLrdu+wcrUR1GKu8caoxKO7toH2OzA5fMiIBZe1733fgrRkx4OTv1lbHl5LTwVF/W7IMMTj0Gz8QMoz5wOb9GD9NLNnIVJn+/096p5B7WKWcjNzQ0r9lD7LFfd/SkkSCh/ZeGg6zv+q32wHorMJXryE3OQMbK76GXQiUI7bN7et26U9VGrgPlzwg9XewYYOwpwugBviIjG6wWyexyPQoSjf2+/GocPHcHsy67A2PETwMzeuMDdFLvVikO/vhNt9Wdg1CpgNGfjvkUToFZy+OxIA7bsP4FLx5qwaJzR71QaHMwXoLOsDKJCBd7ItFwc2q1OvLjuCxTwgMXmxnSVCwvylfKY9w51oNnmgUpvhl6jxPKZI6Bmzqsii+kFDNlwLroOPj1LjMO/P9mHqv21GDsmD1++bi40aiU40Qf9kS3y+24f8NaWWhw/Z8OcacVYtmAy9moW4INXnkPWxKWYds2XwSmV0CgUUCsV4ox883X333//vKBw9Oabb2767//+7+lbt24dO3PmzA3PPPMMs6hjB5LgsxxcU1NTpUKhUGi1Wrz++uuwWq1Yvnw5CgoK5G0mSZJToVC0Pfvss4d9Pt+V06ZN+/rixYufq6ur2/Paa6/NYyLTW2+9FUajcXpP4WiwVH17e7uisbHRO2PGjKMhc+OZZ54pXLVq1WKdTmd9//3312VmZrIvCRKOhv9poZ7DiIAgCK9wHHenJEk2SZJeNpvN/98wWt6QWIogCDUASgZKttrihEUWePofRGB2shf3cA9l43s5iHLAvBy9/PuebqPB+bY328Ny/86dXuT/nkrDNvlmNRr2+uCynE/O3pwiFSmngCSJJB5Nw/2EUiICRIAIEAEiQARiI0DC0dj40WgikLYEBEHwslI+aZtg5ImxC33qyIfRCCKQngTI5SA9twtlRQSIABEgAsklIAhCO4DIFETJTZFmIwJEIAEE6pZeAdf+fQmInPyQGXMuwuh/fhDVxPpdD0JpYZqXeLZ4+anGM6fusazlN4Qd3HDoYzjHlkO/+i+yuyTcbn/J6kXzgM07AAUH+BJ389h+89fhKyoFfN7zJbMHyN749KMQc0fAfvt/9uoVsXD08z3+9bKmUAAL41ii+/M9OLDKBo89PUUCQXitW/dCyswecH/JvmoeOMEKrlMIe7/qr2NQOMrKwYqiCKfTKf8bTjNtXN6/0DGcAJH0CcduuY94Rx6uhLPBAcnp6yp5qx9nwsTHygecveqeTyGJke8rM19cAEXPUu1spk3bA/MF3EOP1gITxvl/t3knwBsAi3VgIkzBuagP51EWm72nUvkFpuxfYYBYC+YA1TXA9InyfNtnvQBOpYOkUGPvzu04dvAA5ixY2CUcZX2C4lHln2/Bh7tr4JMkjMzPw30LxzOxJc61Clj96SFoVRyum5SJsVmaLuFoM5eFDQ4NXB4JNy6ajCxThqzVWf1RFU6daQCa23DnZB5jzCo5nz31Tnx20gqPyoDyIjOuGJ/tPx4xMSorVW/IhnveUniydHJiLa1WvPuvnRAEOy6aXYbZs0qhz1DDcGQz7C4fdh1pwecHG6E35+PL330aHTozrB0WvP3qS8jMycWSL98MhUolC0fZYad8RNayoHCUlar/yle+0vTOO+/kPvXUU3PdbnfDt771rY/vueee5qB4c9WqVfltbW1/yc7OLrnqqquwdu1aOBwOXH311SgtLe3apo2NjaxsvfTXv/71j2+88cbtY8eOLWhoaMBLL70ku5P2JRxdvXr1itzcXMePfvSjPU8//fRMURRtN9xww79vuumm1uAO9dvf/rZo7dq187OystrWrl37b71eT8LRSI4t1HdYEhAE4V0ANwYWd4Ln+fMfxmG54vRa1EAPy1a2OeAS2WMcEgwqJWZkZqDa4sJkc3f30OCKuolHA8LRgVa7o8Xep3d3zzE5cyeCs9vTC1wgm7GXq5BdxuS059veF93Qmjk42iI/N4nLIpVKVFidpK+IC0wKQgSIABEgAkSACKQDATqxSYetQDkQgQQRsFqt7GnSGB7vT1Bi0YVlQlj/VVNqRGAYECDh6DDYiLQEIkAEiAARiAsBQRCYKoYeEIoLTQpCBIYOgaHkOjoY1bKGoGZlsJ7d3x9qDoWRra7/3rapSyBqBr9UEbbQcvcBwNoZr/S6xbF+/3G/aDPMZnrqf2QnQNGUCdv9P+k2Kqz1fLY7MJ8EuAKi0WAUjQa4tCLMTAbotqMKcDjlDic/8aK9JjxhZOwTn48gO2pxgOWvr4H/xp29Qne8uV4WMHhmhy+WzV46D4r6szGnWW5zy6LKzs7B96mMA3+Aqm0/OHdkbpwxJxmhcHTfNz+HyqSGq7H/UvPlry3sJXytuncrTFPMEPay53yiaxMenQVDKQ/bMQGGCbw/SJdwFIBGDbg9fjWm2QTYHOE5CWs1wCUVwMkzgMsDeNx+samHXT6MsC2Yg48rXoGo0ECrUkLFdk4A+/oRjrL3WLoVry3Hu/sacbjJiYL8XNy3sEwWjsLrwa6Dx7DhuAV6tQKT83XI0avQ4fTheKcaDt6Myy4uw+xJowKJcthx4BTWbz2IkXYLvjYrC9qAFUBDp4iX97TApzZgxZxRGJed4ReMMuEoE5AacuApnw/3yOyAopXDsZoGbNy8H4LVjvw8MwpHZkN/7gBON3aivs0Os0GDJRWjoLv8xxAM4yF0WLD21VXIzM3Dkhu7C0cz1apzv/zJD//GHEdXrFix+frrr79XkqSLNm3a1PyTn/zkLb1e31lSUnIiLy/P2tTUZK6trS1asWLFg5dddhmmTp2KLVu2YOvWrbLb6MSJE6FQKNDa2orm5mb4fD5ZVDp27Nj/uPHGG79fX18/hQlHR48ebb/99tuPGwwGdnBgB6iuUvXMcfSFF1749De/+c3kjRs3lkqSdKqsrOxkfn5+Z1NTk/Hw4cNloigqmMj1gQceYFbEzMbPRqXqI/xMUHciQATiRmCgh2WDQtD+HEP7SiI4RskBF+UMfD5d2+lGo3Pw78XMW5dBdWh/3NYc70Djr1PBWND7fLx6rQfOFIhH5fNYtRrlFjtpLOK9sSkeESACRIAIEAEikBICdFKTEuw0KRFILgFBEFjZoBnJnZVmIwJEYCACJByl/YMIEAEiQASIgJ+AxWJ5juO4bxEPIkAELjwCQfGoZtJkeGqOy2KhoIRNU1gIyeNF8b5DGAoi02jEoxeqcNQ664YBy2ZmnKqCur0u/JKZOyoBhyshHyDbfT+GaM4KO7bu3Zegqj0i9/eNKoKy4Sys339M/v8BhaM1p4C6hoBpXz/TMaEcE9ap1X5h3ZTxYecldzxwxM/Jdt5Rijk2iSGVuyMLOHBvzmCAaLPJnVTZuRh3yM8ltG1vdUDR0gw4nVCeOQVPxVz/vqGK7HmSnAUzwXW0xZw+E42y5nK54A66vfYTdSh8fo/+ogqeNpcsCHWzfwdpKoMaPrsHWlZiXpRkd9J4tunPzoOyuhqcI05xzay2e+xOs9vu+RCd2WXyUjNChKPVVXtkx9FZF1+CorLxsjMoc4Xj2H8ccMmr1+JUhwcfHrMgOzcPN5aP7hKOSpZ67G90Yl+9DWcsbtkYOUPNoXhUPmaPyUTx5RWAkqlD/bdnGloseO+TvShyWfClsToEP5heKPCvwxZ4tTyunZqPDPZIPXNdZmXq2YdXnyPHcZTPgDhiTJd4tKlZwL6Dp1B99AycTjfUzSeh06owbVwWZpZkY0SWDlVTfyPPb7VYsPnD9VBpNLjsmmu7OY5C4lC3c0v72bNnzYsWLVKMGzcOHMd5RFG88ac//WlWVVVVWVtbWy7T0Gg0GtfIkSPPPvnkk/9XWFjY9Vnavn07Dh06JJesV6vVTBiKyZMnw263o7Ky0jdt2rRj8+fPn8RcSH/4wx8+5XA4zr3//vsfqdVqpnaShaMvv/zyiHXr1l03evRo5+9+97vdTHT6zDPPFLz33nt5giBkSpKkVKlUbP5zy5YtO/id73znXEA06rPZbIeMRiPHXP/oWlw8P9EUiwgQgXAJCILAzrZ6KR+DjqCRCEfZnDtbHZibowtr+l4l7vsYZfzVw8h4fVVY8VLRiZWrz8jqLWc49KYHLktqXEc5HTtX8qG8vZN0FqnYKWhOIkAEiAARIAJEIK4E6IQmrjgpGBFIbwICq1MEhPcXZXovhbIjAkOeAF2sHvKbkBZABIgAESACcSQwUPm2OE5DoYgAEUhzAk0PfB/5f3iqW5bHCnICspr0Tl5VUIDiqoNhJ2nY+h9QOJvC7h9VxzStWt854xpISk2fSzJVvR++YDQY4UQdcDpKp8mZkwCDwe96yO47s5LWld23o+MrX4fEKeAbPQ6cyjjoptC/vRKKNla52d9Eczbst34DhupN4LZ/AWSZgU470HQS0Gf4HRbDLIfebXImIC3IBUrHDpoTKg8Alt4OmgfXuOEepCL44MH9PXTzLoFzb5X8c2ntmbCGhSNmCCdQ5leugaK1WXZrVTQyAW50LSgcZaOZyG2glu7C0cq7t/RyEI2OSnxHld/f92c/vrOEH+2Tb++FT6WVS9OzxoSjSs4vDPV5PRB9IlRqNTiFoks4yvox8ei81cvh1Zrgcnuh1miRkcFKC3OA1wUIbD/k4JWAdocPXlFChkqBzLyR/lL3k8cDzEU4+A0n+eC0tgCnzyHDZQc6/aJrKJRw+SRIRiYa5QIl6n1+11EmHDUwp1ElHAsuhchn++PJE/iztAgO2O1O6Gu2I0OjRLZJC/ukhdBXfwJk5GFfyQPI8LSgXcr2lzNWqeR/g6Xq1QoOhSq/KEer1TLRKHttzcjIYIr4hrq6Os2uXbtMnZ2dyqKiIufcuXMfALCc9QttzMGXvVQqFTIzM2XnUSb+9Hq9gkql4rVarVulUt3R2Njo0Wg09+v1+svYKyD+ZHJZRX19/TiO49QFBQVB+zz70aNH2w8cOGBg8xcUFLivuOIKQa1WM7Gp/LLb7S9IklRhNBp1JBwN/3NBPYkAEYg/AUGQvxhGsMjHrW60uLo7gUYqHg03wz1tDrjFwcWV5jtugHpfZbhhk9pvxj1qKDV9yxkq/9bDoT+pmQHqsjLH9H3Vg5dSSHJeNB0RIAJEgAgQASJABCIhQMLRSGhRXyIwDAgIglALoHgYLIWWQASGNAESjg7pzUfJEwEiQASIQJwJCILAbu7S36dx5krhiMBQJ8CEpMLrryZkGUzTwtzj4tkicR1NmugsDcWjzpKL4DGP7IbeuPdfEDNMUNqjKPkdjnA0VCDK3Pqcbr9rZ2agdHYwG6fL7wKoUgCbd3blaP3hr+SfmXCUg7LL1a/7/uPfoQx/f8L/jaYIuAlyHCS1BpJOD4Wl3S/2YsKyjijFrj13Wm2g1Peieb13Z10eUHWoqzR9X/v7qc0eWM91/zB4zkaemzIzC74Of0nzcD8L25rt5zVucfgwmr91D1R7d4OzRu5CqS0rw5S9h7pl0Z949GTZSEheHyQm6BP9L7/qzl/DnGOeYkoOCqUCnJIDp+bAqThwSgUUKv/vwP5f4X95bV64W12QmC2lT5Ilb1LgADXt6XlQ6pXg2DhWQl3WDkqQvBIkjw8+pwjR6YPP5pXdQr02H4wr7sXZNb3Fu47PtsK1N7WikKkr1NAY0+eU798/qOm2zUOFoz13yaDjqLyZA6et7Lvk4jeWQ2HIhLzh2cvnASz1/lNbRQ+DOWOe/8tnxiRAoQocS9j+IwGugGvuvsNA0JWVHUfYJKZ8fx9Wol5iwlGf33nUmCPPabv6GkDJ9JWMbYBvQLyp8DihO75dXo5t8iJ5X+W8LujrjvhzkEScyblcfr9RNxEuJQ8t2zeVHCbzGfK+yISgwX9ZP51Ot4QJR3s66Nnt9kcB3NRTOMrGBvfpnlyZiFSSJJHj5E8ORL+Q/kODwcBEqLLjaGBRzMZUFpEGYjDr2sYe8dgnkb2C4lHm8ufmOO40CUfjcJClEESACERNQBAEDzuG9ffQTKKEo0cEF9rdg9vLZ105B8qmnofUqJcb14EDPXRy6B8euIQ4/1EXYfYVdk/6nNhEmDt1JwJEgAgQASJABIiA/xoHNSJABC5IAoIgsCujJRfk4lO4aKVSKV9sZS140TRwQbRbVj37sT79XWCN13LYhVr2CuaWjDnjlfsQjfMrnud/NkRzp7SJABEgAkSACMSVgCAImwEsjGtQCkYEiMCQJVAzpgCldQ1DokR9T8jhCuaSJhzttRewG6upvxxom3QFRJ0JhkMbwEohK9wBd71o91om8lw0F3B5zrvtMXFefwLRcOdhuNotsF5+G6DU+IWjXEC31MNRzy8cFKF772Uo2lv8wlG/Dup8Y8Iv5hTotsdPOBqMrlYB8+d0n+9gA+Dx+nMJvmRx2/l94PBbLohevwhN8nohiSKiEY4GJ1ZmZWNc9bGwCMfLcTR0stwZY6NycC385a+R/4MfyaFYmXpWrr6/VjN6hMwqXVt/x6GWRx9Gx1+eTVnaU25RQ2tO8vFHqwHYtmKiXKUC0GUABj0w2V+anrXK0p+gxTRT/pkJR5k+t68mf8RDtCnBj9H8l5ags+Ry2DPHIv/4h36BJxOOsg4h7p/yYH6E//1ZUwLvsWNEIKgzIBzdfQDwBBzUgjHYOPkQI6uKA+JRCTCxKvGA7Zpr/CLQHqJR/yAOCo8D8Lgg6s3+X0kSFKICulN7AS4gXAVwMP8r6DBMgFahwNQsXde1yDa3iGyN/3gWFJHq9foJIV8onM1mewLA9cHrnqHi0YGEowEXUxb6sCRJk1hfg8EwMSD+ZHDYxGyrjAr5mfVnIqygxXDoYxK9xKMcx9WRcDRlH32amAgQAWZqLwieL9ocKuZA3V9jov3y7PgWDDxlc6Pe0fuchf/OvVAeOwxlY6P8AIH8cEA0DvhJ2LozvqqGUt3/+cPhdz0wjFDA1SbBWi8/fJD0RuLRpCOnCYkAESACRIAIEIE4EkjylZo4Zk6hiAARiJmAIAjHWQWxmANRgLAIqNVqsFfP5vF4wF7BptFo5NJNoY2VbxropkVYCQzQqa/cmHCUzZlowWqsuQ/h8Wt5nr95COdPqRMBIkAEiAARiBsBEo7GDWXKAkmSVMdx3IcALpUkqZjjOCrXlrKtMbQnbvzut2F9+82ohF+RrDxR8klOo0HpaeY013fTrVoB1fHNQPlUvxOdyRBJ2rH17ct9NFEgBsnUZ8yBwi6AE8//LRzT4pjwUcVM6RLXmNgVulxArZNLQzMdk8vtkTVcWo3Krw+TXSIlZKxfA2VLk7/MtFeUZWGs5LOSCbR8XsDVGX/haHDplwecR7fuAowFfvEqE5QxJ1X2b9AJVe4v4cQHbrg6vJB8Xr8Y0ueD+0x4peb7pc1xUI8ahYw5F2HE83/vt1uihKOiiYfCEr57beGvfoP87zNzQ8DpdHa7RtNX8idnToW3MahXS9w+F23k/oSjNYX5kJhLZYpaQsrUTyoF9Dq/IFS+liYB7HjAnIgnjgtrpVumPgOXOkvuy4Sj0TStUoG5byw/P1SuSAx0fv2/wLk94DotgE4P/T/X+vswx1Em9g5tQeHojqre34F8Qd9pmfL8vz+7H53feDCi1PVnDkPh7CHad7ZhX/H34OSZbjPQJECjUsAjipjCa8//uh/b7p5uo11h+umvUChckiTJgQ0Gw1wA/X2Jdreq9gfu/ws3hIbVan1TkqSJZrM5OyJI1JkIEAEiEEcCH51o6KEa7X0irlRwsrVyPAWk21vt8tdj9uKLIOaNgGTkod7+aRxXlthQE7+shj53cDnD3lUeiN7ku48GtyKJRxO7H1B0IkAEiAARIAJEIHEEBj/TStzcFJkIEIEkEhAEYT3P818KTsmesk7i9Bf8VOyiaUZGBrxeL3bt2oXOzk5kZ2ejvLxcdvlkNyaCAk2dTif327NnD1hZtEsuuYRdOJX79OVOGg+4LDeWR2VlJdra2jBt2jSMGDFCFo4y0Sq1+BPgOG6vyWSaFf/IFJEIEAEiQASIwNAkQOenQ3O7sax5nu91bUEQhHXMdWrorooyTwWB4wU5qZg27nPqLl2AwrXv9Ypr+PNSKOoPdP/9JeWA9rwQJ+7JpFvAFAlV44XBNusrgEYvC0dtNjfWrd8Ft8eHaxbPwoh8vks4anj1Gflnt6TA+9Ud6HB4saTMjLGZqsQKR5kQudPud1Zk4rnMwhC3USYa9QtHT1s8sgHjaLMaaoWEkx87YW/w+F1HPZ7YhaMhwAdy4U2EcDQ4ddaNi6GoOwmxsAjKWvbcdN9t7N9eRPbtd8pvsod62bWXcFrD/V9Dwd9WpY0zMvsiLm1oHTD1mqKRkNwBJ8twFhnnPjO/qoGi9/PUkc9y0Qz/Z03ex/nIx/cYcXTU7TiVf13McRaceARidj4kEw9JpQHn9UBiznIajRxb2XQWotEsi7mNm1fDOXcpPNmjYap8H9ZZN3TNr2w4Df3qv010K4kAACAASURBVESVj+2rP4SYHRCTDhKBzdvNQjXQ/9+zXuv6ddAwVaXgoFFwmJ6ZEVVeAwx6F8CXATA7PAXP89EpdwfJitxG473ZKB4RIAKxEth2usnGHrYUPN3vvSSqZD3L99wtN8H+KSv2MrRa0WUq5Ezs4eLfzxL2rnJDbeTg6kj+7U9FZpY061xTeIkOrU1A2RIBIkAEiAARIALDnAAJR4f5BqblDV8CkV7wCu0vCMLZQHmf4QsozVbGHESZk+inn36K5557DmfPnkVOTg4effRRzJgxo0ugGRSY1tfX42c/+5n8+4ceekjuk0jhKBOrOhwOPPzwwzhx4gS+/vWv47rrrpPLszERK7WEEGjled5fU4waESACRIAIEIELnIDVan1NkqQ7LnAMQ3b5fQlHQxcjCMK/ACwbsgukxBNCoKZkDNSFo+GuOZ5wd9GELGCQoD3FcoYn5kBhYX+K99EWzvW7j1JLewL26TdCyuBlASYTjq56fRMcDhfuXrGom3BU/+YL4JxOWTj6910tEJCB2ypGoTgnQxZnwmMHhMaQKs+hSw+Usw6WuQ+tjx1wMfT35vxlr9m/frtT/68lERCa/D+z95lSj+1fzGlUdh9V4l8HGlHbYsfdcwth1ilx/J/ugBOlJAsLPQ19mPhJEtQFI8+X3g64B3p6OG9qp/tLfgfdV0e++Ir8oGxf1UwSKRwNEs266SpIej1UVbt77V+53/wWxjz5J/n3g5Wn72/nPD4yN7DW1O6++oWXY9Q/3h4wiVSXqp+0XA1dThxuR8yd6XcZDaeFKVbfOPMliFwPB9Bw4of0mcetCXsEBw5S8DMr+gJOwP7hitZGGF5+KuxYoR3td30Pvrx+3ElDOupqdsgliZWdzV2/tS55B7q9v4Jj5k+jmjvaQZIknTKbzcXRjg9nnMViEc1mM33RhgOL+hABIpA0AhaLZc/2Vkd58JuRnStdkpe4agSpPg+IBez469Uwjgj/HOLgGjfc1lhmjGIsB2hnVrRN/XzH8HgaMgoENIQIEAEiQASIABEYmgTCP8samuujrIkAEQgQEARhLyuEREBSQ0Cr1UKpVOKJJ57Ahg0bYLFY5ETuv/9++cXEmewmRahw9N5775XFpr/85S+TJhxludTV1eHBBx8k4WjidxUfz/Ox3ZVIfI40AxEgAkSACBCBpBEQBFlBk5+0CWmieBFo5nl+0O1msVgaOY4btF+8kqI46U1guDiLDkY5KB41PjYBnGuQO5fB8uKDBR2y74cIG4fsGgDbnBXIqDsEZ/HsAYWjTMyp++hteBvqzwtHZ49Gca7er+/0OABZsBUUfYZAYcJPYz6gyfALEtmLCcvYQCYcZe/L4xR+YahSJTugsl/J73k9gDUgHDXlA0pNQDTKybEkcFi75wxqm634xvyxMOtVOLNNgquTAydJEN0ueBrZV3JoTv481CNHgmPuiaIISRTlvDwNgb4Ba8KiTVv73MJ9VVBJhnA0NBnDE48h41/vgmtvlQW849d/BOPCyyNyGg3GOzGhBKLgv7aTqqYaNQrFe/aHPX2qBSNFC1TImRS5ds/6eD2Mv50Jju3XCTxWfj7pCdgyRoXNM7RjJKLRcCZgrqOSOQeGv/wynO7d+rCS9ZzLBTGn79MuU9U/A8eRkGEKNaxX/iPiueI4YAcApjrPGOyBpEjnFAShjuf5MZGOo/5EgAgQgUQTYMLRHW2O8q5nfyDhktzECUfZeobi32Gz7tXIp7qRtsq/Jc9lnZ2GqydMhOvoEcy2e0h7EenGov5EgAgQASJABIhASgnQyUtK8dPkRCC5BKj8Z3J5B2cLikE7Ojrwgx/8QBaJZmVlYd++fZg0aRL+9Kc/gQlLg+XQWNl45jg6kHCUlZVnQlQWmzX2NCq7CcNefbl4sH5sDHuxn4NuH6wMPfs56Dg6kHCUzRfagnP1jB2aD5W5H3ifi/fF8NTs4TQrESACRIAIEIH4EaDz1fixjHMkpljq71ZNNc/zU8KZTxCEEwDGhdOX+gxfAkPxZmW0W0M1ejSmX9sO+DzhhUiE82ikes0w3fnCW9Dw6+Uquxze7KKuUvX9OY4yFaf+Hy/A43SdF45eVITiHCYcZSW2XV3CUSbk9IqSbBrKykHL4k9jHqDR+wGy/2fCUfayNgZEpJxfDMqEoyqNX0TKGhNzBmJ7fBI4Ph8qjdbvOhpoNpcH7+6pQ327DXddPBoFmYYQYSlw7rNOCNUN8MkiU0DBricEBKyqkaOg0GoCYlYRktcLT0ODHFm36HL4RBF5j/yvfO2hZ0sH4Wgwp9wZY6EdOxZTDhyR19DpcES0s9ZddSVc+9jz2bE1hUYDMcLS8ZxKBX7FHcj7/ZMRT55q4ShLeMINahjyw78lwUSjrGWs/QHUOADwpojXHe6AzVP/DLc6M9zu3fqVc+9DC3tUYwcapKw/Bf3q56OK2/mDX0IK1poPiaA//jmU1pZuMb0jLoVj+o+jmieGQUxlngfAxHHcFkmSVrBYdK0sBqI0lAgQgSFHYM/ZZqnFFf9y9XV2D87aPfJzRWaNEpN4rczmWEGO/Luh1Gbdp+k61Y0070NveuCyJL9sfQWJRyPdVNSfCBABIkAEiAARSCGBoXZ+mEJUNDURGPoE6EZ8arZhaJl65jg6fvx4TJs2DatXr5ZL0f/5z3/G1KlT5Z/ZjZSBhKNMpKlWq/u8CcNWx8YzsSYTpzJBKOvP5mevoMg0lALrw/qy91mp+v6Eo8z5lPUJbUGhalCQ2hdd1ofFp3L3fe97dDE8NZ9JmpUIEAEiQATSl4AgCF5Jks5yHFeUvlleeJmFnrMIgrASwFIAowF8wvP8lZESsVqtlZIkzQqOY/EFQWAWeqd5ni8e5O+WgUSskaZC/VNAoOH+r8HX1gaxrQ0+SwdEaycklxOSxy+uDNU59vdzCtKOasry+zWRj5tXDmT4b+xSi5LAjkrg4vIoB/c/zDrrOnAqIzgFE2oq+3EcZeP96lvD68/C7fWdF47OHYviXKNfdOlxwGNpxpFmJw63OGF1+eR9vyhTi6kjdBjBSsLLwlEOX5xqRZPFgTmjjciX2vziUCYGUyixo1WLs1YvLi0bgYJMrfzeifpWHDhxBu0OLyQtjyyTHtNGZ6N0BI89p9txotGC06022BxOTBhhkq8xjMvnUV6UJee276N2VB6oRb3bDVEC1AoO43U6lGi1MIwuBKfRwuX1YldLCzSiiBKHA2fdblh/9BMIgiA/mMquebDrHKHXIdJJOGp87GcYOyofox7/lXwdxWazRbS/xCocZYLRktN+QWQqWuvj/wvHzu1wV1dDtApJTWHKrWpo+fBuSXinXQfHihe68jNtWJ7wXKMRj5ZiF/I49mxMAprPB9OfHo4qsP2Ob8M3gp2udW99OY6yMvXJbj2viQmCwCxPp4X7QFKy86X5iAARIAKJILDpZIPPLaLbEzfzmEN9DG17q0MOKLJzzpDGzun4KaOHnHB05tc0UERZt612gwcdJ5MoHGXmKz4RnFKBcqszvBOeGLY1DSUCRIAIEAEiQASIQDwI0ElLPChSDCIwRAiQcDQ1Gyq0TP22bdtw6623yjdQHnvsMZw8eRLf/e53cffdd8viSo/H069wlL0XFIDW1tbiwIEDcll51pjYdN68eZgwYYLcJxiLCT6ZUygby/pXVlbC7XaD/Z7dyCkvL5dvErGbOXa7HV//+te7lapn41hjfVpbW3Hw4EF5rsLCQowe7b/4zG6yHDp0CNXV1WhqapJjZWZmYsGCBRgzxl8Jis1J4tHe+x8JR1PzmaRZiQARIAJEIP0J0HlrUreR9P+zdx7gbRfnH/+eli3bv1PiETsOWc4ge5EBIYG0YZUdIGWXVaC00FIohdKUthQopZRV2v7ZUGihzLZAKZQwQgjZiwQy7OzEWR46ecka93/uJ8uRbdn6aVqy33uePEmsu/fe+9zP0unue+8rpWxkjAVPp7ZLKVc4HI4LnU6ndDgcne4buFwuj6ZpR8LYxeC2y+X6s6Zp32/f1OVy1Wuapufpc7lcj2uadqMQYrMKVhZDN0oRlNycfzE4RU2iJ1B13z3wbK9A85Yt8O7ZA399XfRGWlokO7Dm5GuUuDBG9yaOAWwWIDe+Q+MYew80izZSaVydJbDxZ8sDqdtnTkmg0YAp16SzYDLnAOasDsLRS749G6Ulfdv0mbX4fT1d5V9XH4ZANi6cMRRDVPpRdYHT3Yj3V5VjW7Ubfe1m5GWZ0ejxw9nkgwo6esqkMgzpX6gLRN9dtxcb99Zg/qRiDLU62whHXyv3obyqGZcdV4aB+Xas312DzzdXIsdfh752C/zZDhys96HRC8wYVgSL2YQ9VXXYWeWCq74J40o5TBYbBhbmYfKgfKz82In3N+6Cz+lEH7MFZsYgfF64/RJFVgu+OXoUsu12NHi9eK1iB3KZhMXl0gWmFgdH7vXfR7UShft8OOGEEzBpUusdAX3voH1ZVtUYNmtKwievncG8396Fid+7DjlTjtH3K9RF3mhKLMJRc3EJ8s4+B0W/uS+arlJaN1pBqXqbYNnZ+u+crK8LZtrt0udo0s0Go40qg9qH57WIspOPZMnoB1Gf1R+5TfsMpa6fhjdgZt6kOWYSNch95vdR23fdfG9AZB6maGv+3eanqRaO0n5Y1NNJDYgAEejBBD7Ytl8FoNfvHqm/Ti4rifgtorM9k9XVjWhWC7NOSuG4wHlNJpWRZ1qQW9Ixmr2RMax9phkmM4PPmxrxaNaEifp6yF9ZCZad5Rm/eVsMNwmNjIzqEAEiQASIABEgAkQgcQQiLj4T1xVZIgJEIB0I0CF8amchNE39D37wA/2gRAlGlaDyoYcewttvv41jjjlG/7cSZ6p09eEijk6cOFE/TFHiy1dffRWvv/46Dhw40HrwouwWFBRg2rRpuOGGG1BSUqIf1CjR6M6dO/H0009j6dKl6tBd70cdjHDOMWXKFFx33XV6FFQlHL366qvbCEeDNpRfDz/8MP773/9i7ty5uPXWW6Fpmi4mfeaZZ/DRRx+htrZW91H9UUWJS5V4VI1b9RmMqJraGUjv3mijPL3nh7wjAkSACBCB7iVA69bU8M/E9YjL5fq1pmm/FEKsBzA+EqmWiKapOSmK5Ay9njQC5SUFSbMdreF4ouK06WvmMYAtLm12tK63rZ9sdW183nVs/cmyI8Iye1bCo442jP4G/Hn9wZilg3B01nGj0VelfG9XPP99C0u/qkSTOScgHC3SdOHnki2V+OLrXRian4WThzugZZn0dPVf7m/CxxUCmsOBi48fibxsK/69Zjc27KnBxVNKwgtHqz26cLQgz4ZXl21HU5MbZ5eZUcqtkHn9sMPpxcItVRhaxDF7ZD80NXvxxsodqHLW4/JjB6M4X9OjlzY2+/HnF7ahtqEBU+HHiOxsPVpVnd+PZaIOu91uTBg0CMcdNUAXjr5SXg54fShtdmOU3Y7iLBsG/PdD/cLqkiVLUFRUhAsvvFDfl1AlnYSjpXfdgrEv/g3+ujrUt4vGZeSxjEU4Onx/lRHTaVcn3Htr1rjxcG/cgOGVR9Kd77/mCtS9+05E/42K6r2jT0Pjpc/p9uyrfw1L9dqItpNRYdHYx+G2thWFt+9nEt5FNov9IoMhv/0+aI9GF3m04eLvw1fSMeIoyx6FvCUPtF5uSLVoVI03E9efhuaJKhEBIkAEYiAghFBZNUx7Gr0YU5xv6NxeCKE+hFu/AC2vamiJMNp188KpI4Cmphi87N4mI86wIq+/ITQdHN3wdw88DanbDgiu+bYNHoBJNa7YnO5e3NQ7ESACRIAIEAEi0MsI0IKll004DZcICCHUTiZF20nRoxBMU7948WL88pe/xKhRo/DII4/oQkoltrzvvvt0oeXjjz+O0aNH6+JKFQ20srISV111lf7ve++9V4/Soeq9+eab+POf/6xHEFUHMEooqoqK9vnKK6/o4s0zzjgDd955px75Uwk+f/WrX2HRokV6RNJzzz1XF5ju27cPTz75pB7xVNlWfuTl5XUQjgZFoE888QSee+45nHjiibj99tv1AyAlKv3d736ni0n79u2LCy64AEcffbTe58qVK3VfldBViUzPP/983edgBNMU4U/7bmijPO2niBwkAkSACBCBbiYghFDhz2NMStbNzmdI9z1lPSKEeAbA1Qq7lFLl3VX/V6LSkQ6HY3CoEFlK+SFj7JvqcC5DponcNEjg4M03Qbzyd4O1k1Nt/GVWWLITuN124nSAdeOjmimRR5eubXsIrpgpdgkuddMuBmPWNsJRp6hHdlZ4ga917RdweyWsOXm45LhhGFKUB3ezD68sLcfhqmpcOqkQJXlmQAbSz0uY8NZXNfiq1oxzpw7RU8wHhKPVEYWjOTYz/rF8O7KZD98eaUWelQFaP8BiQ2WdF0U8BxYTg8fnx0tfbNeFo9fOHgqHCu7MGDZVuvDi27sxkNlwovSD+f36PgQzmVDl8+H96lrY+vbF+SNH6D9/eWs5rH4/TrOYwU0M0u/HoE8Wo6amRr/sqoSi3/nOd/TU9aqEF442qACsCS0MimPXRid9/A6Krr4mpjT1ylklHG1av66N3+1/61luLoZV7Ero2LrLWFA8mnPCHJS++kanblQMLoXf7e4y2PK4S7JgGjERMn8w/IXD4J57m/7RrYKX5v1+KphzL0IjjRods7bw/MDvUWclDiH8onF/gdvCw1qegdfAWBf9Gh2AgXrmvTvhLygCa6hH7gsPd9mi/opb4M8vDF/HxIG+50P7cF7gdWaCa27n82rAtS6rMMY8fr9/LWMssIkZKOs55xPjtU3tiQARIAKZTEAI0diy3/HeyqrGs7xS4hQD0UbVmNtftF16uMEQir5nnADzzu2G6nZXpdJpZuT0Y7D3YbDYGfxexJyqXo1h7XPNkEqam8KixKMVg/rD39yMYxo8CfxymMJBUFdEgAgQASJABIhAryFAi5VeM9U0UCIQIOB0OncyxgYRj9QQCE1T/+mnn+K8887TxZmqqIihKk29Em/eeOON+oGKElqqaBzhhKMq3ZsShG7atAlXXnmlnt5eiUODRUUvVQLQIUOG4E9/+hMKCwvx2Wef6eLOnJwcPPDAAxg06MjUV1RU6K9NmDABl112mR7ptH3EUWX7n//8Jx599FFd9HrHHXfo9lW/q1evxt13363/+8c//rEeXTRY1IGQavPyyy/j5JNPxj333KMfLClRKZU2BJ7nnF9FTIgAESACRIAIEIHOCQghKg4fPlym1hzqAgyVxBLoKcLRaKkIIT4BcCKApwBcG217qp/eBPZdMA8Nixd16WQy9JBjvm1FFk/CVtucY9MbeDp4t3oDoN+TDSkqWquK2pqg4ppyNsx+C6Qtr41wtL6hCXNmjwvbS9ayj7Fs3Q64zTm46FglHM3FrqoGvL5sGxysAVccUwgL/C2CN6ZH/lyxtxHvbmvG5LJinDNlUEA4ursqonA0P9eGN1bswO7DAhPy/Rjdz45+JaXIybZBXWrVBciMweP146VlKuJowxHhqAT+s2EfNuxx4oRhfXFs30boJ+xKiGcywwsTXlxThcrmbFx83HAUcjue+mQL8iwSl4+yIEtpm30emGxWuJqBl9ZUweOTuHZ6EewWCTQ3AIe3A2YbXL/e2cpKRcfKNZtgM5tgYRJD87Kw9FBDayTEaKfu2MIcvcmq6kYMM7mxydsxO+jYIo7SvICYVV3eVRlZElGUuNJSUgL7CXNQ/NifEmEyI23sPu0kuNeu6eB71pixGPjRIrU3tMbhcExpEbzUcs7bhPOUP9Kk6zd7ox571pbnYdv1r6jbGWmwcMKz8JuywlYdjY/gYIfCvsb8PkhTIOJuootl60bY3/lbp2brfvSbzvtWH1P5ga0o7cPzdN2utOSibs5LiXaz1V5wvRkidFISHnNvXYcmDTQZJgJEIOMICCG+5pyPXrTzoHdS3+yt6t9GBhEqHP3a2YRajw/q8kykwm+6GraP/xepWkpeLzvJCnsBg1WFuWGAtwForpNw7vJDiUcTWTa94UFjTYJvK3XloMmE4fsOYfuYEfBVV2MKiUcTOZ1kiwgQASJABIgAEUgwgciryAR3SOaIABHoPgLt01d0nye9o+fQNPUqfbwSUy5YsEAXaupROxjTo5C+9957mD59up6uXh3mmEwmPSJo+4ijKsLnhg0bsHfvXt1GaWlpG5Dr16/HzTffDIfDodsaNmwYPvzwQzz44IN6Wnn1M5U+XpVg/8qWsqPEqu1T1Z9++un44osv9AipKq29ihw6ZswYfRzKx8bGRqxbt07/e/bs2YGDqJai7KtxqWinxxxzTGuUVRKOdnj2l3DOj+8dvxE0SiJABIgAESACsROoqKjQd/hV1HMqCSWwmXM+KqEWM8wYfUfKsAmL0t2dM6fDs60iylaxVR81L3DwmbQyezpg7iLyqATEhhrw8V2nVE6af7rhZMhxDXi8ZDXQmfgvNwfIyQbGjjRgKHKVcBFHGxvduPTCE9C/uE8HAw2NzXjtV4/CVe/BhTOG68LRzZVO/HPVDgzJ8eDCCfmA3xf4oy6GmizYdNiNf2xyY+SAfFw0owxvr1XCURVxtDh8qvqqZj1V/cB8O3YeduHdNbtwuLpGnw2V8r5Iy8awYgcmD85HltWCZo8PL36xHTWuFuEozwP8Eq+u3IldVfU4Y0wRRufUQQ/vpAtHLbp49B/rq1FRb8M5xwzB4EINT33aIhwdbUG2Otv3eQGzJbxw1N0AVAWiW3UVTbKurg4bGpXANfJctK8RFI2G/vzQoUPYxex6OEslfp3Yrw/65QYEgEowqoSjVBJLYFtL1NGgVW3+hSj+459DO9nGOR/WWa/tI6hF45228Dy14RX+vUg9UyowaAzP1sfjn4bXHBAbh5Zj2T/Cumeuq4LMzoXl0E54+g2DNCcheL7fD+3RBZ3iabjwevhKB4d9XZoDF7FYn7P1v7WF8+C3D0D9zMejwR1N3da9r5b5VTMh2ouGozFIdYkAESACPYWAEGLz0sMNI41GGg2OO/h5ubq6Ec1+Y4JIVato3MBuQzf5uzZ4mySaXRKeRsAxKDVZFdY+05zwCPdGIFrLyjB4yQq96o4p4+WE8p2pGbAR56gOESACRIAIEAEiQARCCMSwVUL8iAARyFQCLpfLK6VM7FW9TIWRAr9D09SrSKFKdKmElCUlJXrvSoCpxJUqEqgSbqoooSpdvSrthaMTJ07UxZ7BoiKTqv9XVVVh69atetTSzZs360JRJah4+OGHMXLkSF1oetddd2HPnj049dRTMW/ePAwdOlQXgoZGK1X/VsLRa665Brt379Yjj06ZMgV/+MMfdPvXXnut/jPlszpcUWMLFYoqf9Sf/fv36/W3b9+OjRs36sJT5fsf//hH2Gw2ijja8bnbyzk/KgWPI3VBBIgAESACRCCjCQghqlRspIweRJo5r9K1OxyOk9PMrW5xJx6RSrc4TJ1GTWDb0cPgd9ZG3c5Ig5FnW3VtXV5JCrbYjp0MZHeMevfl976At86juzv5xRNiEkYZGWsgmXQXNSO9bqiTKCt9ujSQ5DpSMZt1cWS86esbJp4LmcXbRBxVwtHLLzoRxf14W18YdJHmK7fcDSGzW4WjW/YL/GvVDgzMbsZFEzsKR78+5Marm6MQjh5247LjhmJgQY7aaEBVrcD23Xuxu7YZh3x2VNV74AfDyP4OnDnhKJjNDC9+XtFBOPrG6l3Ycbgep48u7FI4eu7UoRhUkBeTcLT213va7EWoaQvuTbhcLl3IWYFcQ8+wiTFoVhNG8/CRIJVtJRxVpbi4GE0mKwrsgQik6lKrxxP4naGSWAIq8qqpT1+UbSoPZ3hTZ5HUhBAuAHnxemNZ8zscHHwtCiseR3bDdpg9Ed77W/XunQvfPxn/BDzmtq6NwOcoYHs6uMt8HuStf6/Nz12TAwLNRBaTsxq5zz4Y1mTdd2+H1BxHXms/tIKUJ75pjSwbXHNRpNFEPg1kiwgQgd5KQAixFUDuhlp3Vp3X1+V+SWEKBKOhVzfCfWVIWnaGCA/AmqebU3q9LXhXxWRiGLbvcKh3Kznn03rr80rjJgJEgAgQASJABNKXQAp2tdN38OQZEehtBOhANLUzHkxTryJ+vvXWWxg8eLAembNv30AEGCXAVIJPlU7e6XS2pqtXhyYqEmhoxNFQ4aiq+8EHH2Dp0qW6IFRFGM3Ly9P//O9//9OFo0rwefTRR+vi0pdeegnPP/88VOQOJfZUUUfLysowbtw4PRqoqqciiNbX17cKR0888US9roooWllZiWnTpuH+++/XU96rgxwldLVarfo4du3apfuzZs0a1NbW6qJU5Ut2djbef/99Eo528dgxxtyapmWn9smk3ogAESACRIAIZC6BlvWsUnoEFiJUYiJAh/VtsQkhGgHQmiympymzGlUcVQzp9SbM6THzrchypHBrLUzK+rVXLYb0qOBtgTLmD9ORVdxLHufFKwCvynYcRXHkAZPDp5WPZKVh5CzI7CIgW+tCOKqOzFuOzRnThaMv/+wBuJqAC2cEUtXvq2nE68u3IdtXjyumFCBLXe9VEUfVkbbJjMW76vHhTi+OHdkfp004qjVV/UWTi1Fmc4VEJzXjtXIfyvWIo0P1iKNKOKqHcBIH9AimzfZC7HN58f7Xh1Hd6MXZk47CiGKOF5dUoEbUH0lVD4YPv9qP1buqcfxQB44vcAf6UaposwVuH/DX1dU47Lfj8lkj0CfHhqc+3RpIVW804qhKVa/omC3YftPqVtxqD2TA3+a3/v/TS99tzZKi1w/RK+daTBjfJ7rnW+13qL2MoEBVZU1RF19TUZSIUhVms8F29CjYj5+Nwl/dnYqu062PtznnnaonhRAvArgsGU5rH85rMRtbROSPxz8FnykbkrUNEjadvQYT/FDRRfXfXcYgTYE6uZs+bTOUhhGz4MtLVoXJFAAAIABJREFUxv0nGXgP9PnA/F4wnw/S64F05AciGLcWC1BwOVD1HJg5B7LPhclA3d6m+tVdCmAsAA6ginNeKIT4N2OsUtO061PhBPVBBIgAEegNBIQQzy073Hhl3i3XwbxvD6wb1kNabYCnOXCRoKFO/4yIpcT26Rm+p4lX2vRA9qks2xd6Ubv9yHel0L67uvMW67hVu+zpM+DeuhWyphrD9qt1wpFCezGpnH3qiwgQASJABIgAETBKIIW720ZdonpEgAgkiwAJR5NFtqPdYJp6JfJUaepVFE+73Q4lJg0tKoJnMKqGSlev0sKryJxKOHrllVfq/7733nsxadIk/eBk1apV+Pvf/66LNZUAdfjw4ZgxY4YuBq2oqMBvf/tbXUj6+9//Xo84qtqoFPfvvvuuHo10586d+gGJ+qMEoPn5+Zg/fz4uvvhiPeKGiiq6bds2DBw4EP369cOECRN08afy5/bbb8d5552nRx1VRR2+vPPOO7ptNU5VX0VMVZFKlW+rV6+GEs0q3x977DGKONrJ40ebBan7vaSeiAARIAJEoGcRcLlcr0opjyhNetbwkjoaWn90xCuE+BzAzKSCJ+NpQyAo5orHofGXWWHJTvG22swpgC0QMVGVNZcv6hBtc+Kzs2CyJTkLYqwnqfEAb9927VdArYjeYh8ONLoBlaJcXYZUh+gnTDdsp3H8OfDbHVEJR//68qdo3LARF43vhyFFefB6/Xh1WQX2HjiM+ePzMaSPugsRCJvq8TO8+mU1djXYcMGMMowoceCdtXuwfncVzhxTiAlaQ6uUssELvLbVg311fj1VfUGeDV/vrcHAPIZ+siZQTyvWhZ8Lt1Rj6fZanDZ+AMYf1adVOHrNrKHoy1WETxO2V9XjjZW7MJBbcf4wBguTgbTfzIQdtR7866sa8L4FuGzWCLi9fjz1yVbkWWFcONqSql6NU0UeVSWYWaXPb8qgIjXqDMafi6YL/2J4TiJVVHsXubm5ejV1YTa4pxGpXSJe31pS0GmQ3uHthASJ6C8NbPg455ZYokqG27NkjPmklEplHIzOtZcx9knLs3OO0Qil2kfz4eszCubqDdEhanmL/2Ts/8Fj0VrbHv/1rTCVlIB5m5G19ytDNutHzYHfrvST3VBMeYC/7kjHyYs4Ws4YGxjugrTT6Xzc4XDc2A2jpy6JABEgAj2egNPpfLF83OjLUH0YLCRrXaIGHvzGYyTIf1d9qlT1qS4bXm6Gp77rXmNJmtDV16GcE+ag9NU39E4rhgwAzGYMq9jV6gTtx6T6KaD+iAARIAJEgAgQgUgEUrzDHckdep0IEIFkEnA6nRWMsbJk9kG2AwRC09Tfcccdenp6JaBU0TjblwMHDuiiTnWQ8eSTT+qCz3DCUfWz++67D+Xl5Zg5cyYuuugijBgxotWc+vn3vvc9aJqGBx54QLejDkSCUTVUGjYVPVSlkVd1VcTSTZs26T7dcsstOP7443XhqBKgqnT2l156KebOnasLVZ966indnhKk9u/fX+9zyZIlegp6FTn11FNPxTnnnKOLR4NFjenOO+8k4WiEXwraKKB3DSJABIgAESAC8RFwOp2CMXbkND8+c72iNa0/Ok6zEEKprPr0igeABqkT2H/NFah7952YaHRHtBzd0dHDgOIi/Z/hRKPBwYz/v+NgUYq+lJRuUpGuWAfUq2DBCShhIrl2ZrVu6iVgeqgkM+pFHZ5/dQnapqrvGHFUF46uXIGLpg3GkMI8XYy5bsdBfLx+BwpzLfhGGUdRngUNzX6s3teAlXvqMbCkEOfPGA6bxYTPtx7Eos0HMIDb8M0BgCPbjEqXB5sPNaK8zopGvwmXzxyGQ3VuLCs/oEcBnVUsMcBhBdOKsN/lxcKt1WjwSMybMhDFjmy8/MV27DzkxJkT+mNkaT7MFgsYM+HNlTuxp0pgepEfk/vnwmaG3n7RDoH9Lg/mTByGY8qKUef24qlPy2MSjspsjroFm9sg1n5RGhCpJlk4qvZIlHg0VWXb0KPga2zUxaPmvvkw9e3rtw4tk/1fetmtfGCM5aTKlyT383VLRMnZqh8lAo12reFyufZLKYtbuDRqmtYlG5fL9ZiU8qZoxnUk+mg0rYCFE5+Hnx15T1XC0Rz3/uiMAKibeAZM7jr4lPg8lcVaAvBvAVXPBwTliReOOqWU1pbn+V+c83NTOTzqiwgQASLQ2wk4nc5dWyeOHWgRAv6mBK2PkwA11Rfv1jzT3OGSXRKGFdZk6AWh7WOPhq/6MIZXHok+Gu06KVV+Uz9EgAgQASJABIhA7yRAwtHeOe80agMEhBD3cc7vNFA1o6oIIZoAtA17mVEjyAxnQ9PUv/HGG3qkzptuuklP396+KCGneu3gwYO49dZb9eif4YSjSsD57LPPori4WE9Fr0Sa6tBDRehQqeNVFFIl/AwKR4Op6oMRPNr3qwSrCxYswIYNG3DWWWfp4tFrrrlGjzg6b948/OQnP9Gjiiq/1L83b96s21cRVJXNX/ziF7p49IQTTtAFokosGxqNlISjxp5V2iQwxolqEQEiQASIABHoioDL5fJKKVWyXyoRCNDaIzwgIcRaABPpAep9BPacfgqaVq8yNPBxF9tgVVKm7txNO2Y81t60BtIbPuVicCATnpgJc24Sc0EqBsqF7mCxaHkgJXuiitUCHD/VmDV7EWDOAkxWHOo/BX99cznc7mZcdP4sFPfjLeLHtqnq//7aYjQuW4oLpirhaK5eRzY3YfGGbfhyfwOyzAxZFhM8folGjx99si04ZfIwFOY79MPu6oZmPV39AWcDOJqQY2MwMYb+mg2HfHbsrfPjwulDUNonG59tPoD1Ow/B7mtAtpXBnOOA2yvhkQxThxRiyhCVLltiSflhfLZpH7RsK3iuHcOKOY4bVoTquib8Z81OuGqrkZdl0qe30SPhkxJHF2VjzuRRYFabLhx9ccl2ZJv8uPC44chx7gB8Xj26qasZeGVdtR6Z9bKTpyKrYCDcc27uMtJn3t3DwZoDgs5ERxxVNtVejFVFmIUKMutDQ4OK3BpXUQ+gCh21UkqpomCqiwfqj4MxxqWUGmMsV0qp3jGe5Zzf2lVvQojXAMwBUBiXV93YOLi+iEU06nQ6/8cYOymYztzIMFIpHP3fpJda3+xOXntZa4RgI36Gq6MEpNKUwmVr1gggb1as7hpqp+Y/GDWWMbZW07TJhhpSJSJABIgAEUgIAafTuXzbwJJp0utNiL32RhJxVWzEmRbklSQ5M0KI41vf9aKuMoHfGUJsd8VDfRMY0S6yfPmAfoDfR+LRpDydZJQIEAEiQASIABGIl0B3bO/G6zO1JwIpIRDLRmdKHEtAJ0IIlRNsQAJMkYkwBIJp6lUK+uuvvx5VVVW6sHLOnDn6AUWokFMJPpXY8qc//Sk+++wzzJ49W4/qqcSaV1xxRZtU9ffffz/efvttTJs2DerfKo29sqfEnarPlStX6sJTlSZeCUtVNNL169frP58+fTrGjBnT2reqr/xQdlSqeRUx9LbbbtOFo0qAqtLSn3nmmbpvyv6//vUvPdppaWmp3qasrAzXXXcddu7cqUc+Vf9W9tQfVV+Vl19+GQ8//DBFHI3wW0LiDXobIQJEgAgQASIQP4Fw6U3jt9rzLNC6w9icOp3ODxhjJxurTbV6CoGd0ybBu3t3S8LwtqOadI1NF0myznQ+ofkN1b/VV6J4czl2Anb93/3wqRzlEcqk52fB7/bBnJuqyKORPErQ658sTZChdmYGDQDKBka2HSIcbfYBS5x94bHYMX7MYGhaVhvhaFblJpicB7F6dyMaGiTGMQ/yc6yA2w14myBdh7HH6cGWqibUNHphZgxD87MwsjAbOX37AdYjF09r691Yv7sGhw4dRK7NjLL8LBzlsGG7OxfVzQxjSvvoqeqVoHb3wRps3rEXtU1eMLsDJY5sDO/HUdwnR4W41J9Nr9+HdTsOY1dNI0xmK47u78Co/kqoKtHYUI8t23diR7VbT0mvZZkxttiOgQ4bWJ/+unDW4/NhbY3F/xGbePMNN9zwG/6XUxxQqebNFnj8DGsrG2E2mzD815/qF11ViZQiPigeTYZwVPWvLviqfRS1b+F2u6GyshgorQJRzvl8A/UTVkUIsQTAMQBSn9c1xlEwxv4mpRwipRzAGMvnnCcttGa0wtGsrS/AtvOfMY3s4/FPw2u2I9ZIo+E6dU0+OyZfYmpkKQAcye9PSqnE1JIxVsI573hzPibnqRERIAJEgAhEQ2BVjlWm68H/gBlm9Buf/IsTe77wobFaouGQhN+bpC9lESbFMnAghqxQd1OB8pKC1tr8ksvQ76FHj/yf83SdrmgeO6pLBIgAESACRIAIZDgBWpBk+ASS+8khIISoA5Db0w9WhRDdFR8kOROXJlaDaeq/+OILPYrnsGHD8NBDD+kRQpuamtoclqiIF+rPK6+8otcpKCjAn/70J+Tk5HQQjr7wwgt6xNG8vDzd7qxZs/Qon3V1dXrUUJV6/vXXX9dtPPjgg3pq+UceeQSffPIJioqK9GihU6dO1ftTBzZr1qzRX6+trdWjiH7zm9/U6+zevbtVOOr1evVDHuX3HXfcgeXLl+vRSX/2s5/h5z//OT7//HOoyKY/+tGP9L+VILWmpgarVq2CGv9//vMfjB8/Xk9pb7fbdTudRUBNk+lLuRs9/X0m5UCpQyJABIgAEei1BEg8GnHqvZzzHqYgizjmmCoIIZQqT51ohcoBY7JFjTKPwLbhQzD23CY0VkloR5lQf8CP3H4xRsZJ8BO08R/NaHYZZzrxmeNhykrw4WyCx2R8NAASHWk0tHOLGZg1LbI7unDUpkccBTOh/ugT9L8DRerCS3v552BeL5j6f/C1rL6AHmGQAeu/BjxuoO5Q4HUl5gwWPV27BHILAUsWwFoOu/0tP3cdbOmq5edav0A9/QIn0yMZwdtiW9VUr6ui99PSl+pPRWxVQk/VzmQ58prq39sMiP0d/ZJ+wFEKWKzAta+dpYJ3tvxRObt9vmcu3WA+uLXFF6D+xoVteEYSjqrKSjxad1d55HmIoYa65Jqbm9vaUqWs78Sn7Zzzshi6SGoTl8v1mZQyuWEjEziCZO91uFyuNVLKSUZdzl18PUxNLb8/Rhu11Fs85mE02vrh2M13QmvcGWXrzqu7Jp0Z8v6RMLNhDDGg4MpkdhC0fYBzXpKKjqgPIkAEiAAR6JzAGi1bSp9apqVfGXm2JfbvViHD2fGxF03VEu46wO+RMKtI+3bAZgfqDiRHLBpN1FVVd9j+Kuw541Q0rVrZZiJC09irF5K9Zkq/p4A8IgJEgAgQASJABNKNAAlH021GyJ+0IBA8dO4NC3YhxJsA5qUF+B7iRDBNvYoc+tprr+H000/HL3/5S/1AQkW1CC3q4EKlTCsvL8eNN94IFaX0xz/+sS4Kvfbaa3XR5t13361H7VTp61V6eCUSHTp0KIYMGaJHzFDiTvWaigKqhJzqZyoF/YwZM/TooQ888ABWr16NgQMHYvDgwXpEUhVZ4+uvv9Yjm5500kl6pFJlRwlIVRRRJUxVEUeDETiU2FQJQZV4VAlTVURSVZRvyufhw4ejf//+upC1sbERhw8fxujRo/HPf/5T9/PRRx/V25FwtONDLqX8o8Ph+GEPefxpGESACBABIkAEupUAiUfD45dSrnI4HAbzMHfrFKZF56HfB+mZSospSakT2oL+yesvmtPGdl5sesuji1mjLZNfVMLGaFulYf0lq4Hm5uQ51ocDk8ZEtq+Eo0o0arKgsWw6/Flaa5vcrxfCl50Lc4MIiC6DYk1VQwlHdYFoSzjazVuB6n2AR+nUVd2WSQoKR/OUQNXSIkYNkbEr4ahep6UoYahZ+dMiCg0KQsWBgE31uqrf6k/Iw6BEpqF+Bn1QglJnZ8LR/sAP3vlWi0dKkaAuJB9o+duH+47ZrAtqf/hJB5ZGhKORJyD+GuoybjALi7qI21KqOOcZkSbe5XL9WUr5vdbc6fEjSYaFf3HOz02G4aDNaD+ftQ/j2PrU37vbvYFHEtErQbbPG/H9t27C6TB5muDLzkseLpMd6HtR8uy3WA7dR3c6natNJlOJpmmlSe+YOiACRIAIEIE2BNb0yZUymevmOG5Yjr3IClte7F9O1r/QDHshQ11l9N+LUv2YOK69HkW/uQ8VJQVtk1EwhuGVh1FRWqS7xHLzMOlAVexQUj0w6o8IEAEiQASIABHocQRoIdLjppQGFC+B9huPvUE8qphR+vp4n5xA+2CaeiUQVWLRAwcO6JFDv/GNb+gizPap0FR9JfRUUTjvvfdeVFRUYObMmZg/f76e5l1FwPj+97+vRw9VddTrKjqpiuipInuqNGtjx47VU82rVPQqKum2bdtwySWX4OSTT9bbVFVV4Z133sGHH36oC0yVDyr6pxJ2zp07F6eddprugxJ1Pv7449ixY4fe/+zZs/W6SlCqXldFRUVVglPlo4pOumLFCrz55pvYuHEjGhoa1O1ITJkyBaeccoouUlUCVjVGJThVkVcVF1+a3nZNzBMQvRUp5QcOh+PU6FtSCyJABIgAESACRKA9gWhFBL2I4Gec8xN60XjjGioJR+PCl9GNtV+UthXlpcFotr7j1XV/KvJpLGXUfccgq8QOky2GqKmRhFGxOBRLmzUbAWcUoVZj6SPYZs6xXbdWwlH9y3+QpwnSxCCtdjBvE5gSXbaWkG3X7PyWn4YIRN3VwLK14Z85rTggONPnIESwpgShoYUXtxWeqtdUZNBgPf31YAnpO9RmUFmsp7FvOYRXEUfDlMafrvrYbrf/vMWzYI3Kln9I3D1GD8dYf+uKNq3V3kS6ZB8JjTyq9jusVmvG7o8LIQ4BSEfBq+ScG3rTEUK8yDm/PJpfWyFEDYA+LW2aAKxu+ffMzuzEJRwNZ9ScBW+f0bBUBdLQti+uk97Sf2S0X9dkFcQ38Y+itA0Dk40AT/q2Uw3nPF8IoQTlwblv5JznRDO3VJcIEAEiQAQSQ0B9p90+fhR8h9RSIX3KpKtsYDEmRFj/ggc+T/oLRo3QtpSUYMjajUfS2JvNmOJqSvxCwIgzVIcIEAEiQASIABHo9QRoEdLrHwECEErA5XI1SCnt7an0FvGoGnc6p6+XUm5njA1N56c2KARVBxFKiKmKEl2qn7dPUx8cRzBdfbB+MAppsL6KSBo8ZFGvqVJdXa2nmFdtS0pK9L9VUYceLQcferRSFdEj2EYIoYtNlV0lHC0tLdUjhAYPb4I+hvocFHqqekqkqkSfSkyq6iobwT5VhFElclVp34qKivTXVVHtlX3VNsgkXaKMpNFztJVzPjKN/CFXiAARIAJEgAhkLAGXy+WWUtoydgDJc3wv5/yo5JnvWZZJONqz5tPoaHRxz2crVMJto02SXu/r1z1oqo3/cHTSX2eDmWLYAkwX4eiqLwFXfdJ56x0MKAZGRLHtEEcU2dYBbdgC1Ar1hT41Y4zQi3/ARL80Z3nNu1fadBFqSGGP1Xf5IMkf5kqlfXP9JqglTYshdXBC7dOo/Yqest8nhFgGYHo60Q5lK4Q4IKVscjgcg0N9DHfhJ9Y5EUIoBefEcAyyv/4zrHv/ZxiPt3gmLAeWwFswCWZnOZi3NTJtqw3PgFPQNPoGaAvPayP+DgpGQzvTFs4LiMAjFNfksyNVie511afJBuRfGl07A7XzPr0CMrsA9TMeCq3t4ZzbhBDqzcwc61wa6J6qEAEiQASIQBcEXC7X47tOnfuDgf/9sGO0y24mN/kaW8z3JHYt9qJqU2yX6bp52Ia7n9LgieFLm2HzVJEIEAEiQASIABEgAmEJ0AKEHgwiEEKgqwhFnW12CSEW9bToPV2kr3cyxv6raZqe38jpdC5ljE0BEFAtJrEE+WdCFCkl2AwKOYNIgoLOcIiUyFLVDwo81f+DadOCok7VXok2lW31R9UNijNVHfV66M9UP0qgqUSe6ufBdsE2wddVHdVWFeVD6OtBkWjQ56D4M3QMqu+gv6E+B30NrdveXhIfl4wyLaWsczgcR/IbZpT35CwRIAJEgAgQgfQj4HQ6axljjvTzrPs8ooP72NlnwveP2EdHLYME8j66EMzfDHy6LEkRR6NTF655phk5BSY0HE7cwaiKPOo+0Aj7oFwwqwm2/EBWibQvS9cATe7UuZlrB6aF1Z4l34d0ES4HhJ+bGWPv5/285IfBgUt7X2n63Z4uo0jKm3KlijXYzcLRfYyx1zRNuzn5k5ZePQghngFwdZp49SWA8SG+fAXgaHUpHEB/xlhuV37Gsnbp7DNbiRyZRxjCEk74af/yQVj2f35E6CIB18mBiKKqaB9/G9CjDTO4TnqzQz9Go46qho3DZ8KrJTiIrArtlv8dQ+OPplLex5eA+RoRykxK6XI4HNzpdD7PGLsilnmMxgeqSwSIABEgAm0JbLvxBln77NNgJhOkP3HfJbriHM1ds/GXWmGxxy5N2PK2B/UHIt/GiMandHmGgt8YSTyaLjNCfhABIkAEiAAR6D0EYl+d9R5GNNJeQsDpdN7NGPtFhOF+oYI6AjgOgKVd3QOc85KehksI8STn/Doj43I6nX9ljAXTSzVzzrNiPGj9J+d8Xmikn9D+Y7RpZAgZUydUXKqcNpLyLdgmWN9IG6NAwoldjbbt7fUYY1LTNEMp3Ho7Kxo/ESACRIAIEIFoCAgh9gIojaZND637HOc8XUQkGYXY5XLtllJSpNY0m7U2Apw2ekzWktLbpKcRlyqVuBLLmCyBvyFRN/vZDqPJXXw9TE0HAz//RAXti3wQmQwkOz72oqbCj7wSE+r2J/+Qd+LTs2DKTvLXkOj0sh2xfrYc8CWfRZuOzSZg9nRgyWpgpronm+KyqQI4WA34uynybUA0+hyAq9T+l7agf2Dvy5IF9lB1l/vITqfzRf6L0stkNkfdgs0pBSelfM/hcJye0k7TvLN26dy71duQy+BKXdl+P7VT3xhjuzRNG6z2AY0IEDvbLzQs3GQmuOa+Edaf3KU3w1S3UxePSlM26r7xsmGmhvsH0DDsOPiUcLQlk4/hTrqqqD7WCtWvdOJLcGzhBLcA9nHOByS+V7JIBIgAESACnRFwOp3LKgb0m44UiUajnYkRZ1iQ1z/27yAb/9GMZle0vSavfrxfd0I9M2kc1qFDMXbpStJuJG/KyDIRIAJEgAgQASIQhgAtPuixIAItBAwKR7vkZWQTszcAD9moreWc9zUg9Hw4yIVzfkvw30KI33LOf9aemdPp3JbuKet7wzzTGBNHgN47EseSLBEBIkAEiAARCCVgYB3a44HROiP2KRZCLAcwLXYL1DIZBOxr74Xl8MqYTLcXtuSs/DnMtSoIXkv5ZGlMduNpVP4fL+oO+CFTrBOc8PRMmLND9FvpFpbn06XdpeEF8nKBuvrA31NDAybGM9NRtl29AWhoBLypfTB23frV/sGDB/dv+fzczjkvE0I8FLpX09lIhBBVAPKjHGm81f/KOb8iXiM9ub3T6VzDGJuUwjEqtXdobvfslr5rAfSLx49IaxqXy+WXUnY47zCcKv6kI1FE4/GzfVvtw/OivpRQP+FU+M0JjAydpKijaqxB8aiPD0fD9N93QBdp3hLJmmwRASJABHo7ASHEG+UlBeqDJyUlWuHkgBlm9BuvLvXFVtY+2wyZ4ntlytPgOKMdbzSj7Hvjj1Cw4C7V5CvO+dho2lJdIkAEiAARIAJEgAjEQ4CEo/HQo7Y9ikAihKMA9nDOB/YoMDEOJuSQXkgp3YyxojCmpJTyrw6H48pouhFCqF3In0TThuoSgXQmQJvo6Tw75BsRIAJEgAhkOgEhhFLdxB7SIrMB+DjnhiN7ZfZQk+u90+m8hzF2CglJk8vZqPVooreF2mwvHO1gJ4Vixa9e88DXBHjdqY9wOuSmMeg7I8GpkMNNHgPWf3eJ0WltrTf+YpMKGpseJTcHyLICE0Z3jz8pF5CypeyxuuOUCJQxpmmaZjM68BRe1lDRJ9PlCTGKp9vrCSHuZ4xNBjBKpYqXUlrVphxTKWQSVCLtbbhcrnopZU6s3UWyL4R4F0CHyLORPjP89mLUH/9/sboVsZ328UWAzx2xXmiFxrIZ8Ns1+G0x42rbnwSkpQCsz9lR+aEqK+5CCBXfLa+zxtrCCxB6A6KdiNTDOTf8XhK1g9SACBABIkAEWgkIIbwVQ48yy8bGtKUy8hwLcotiW8olQjja1X05tSqSIV/PkikUbT9Bw/erO1iBEmnNk7aTS44RASJABIgAESACGUkgYRtDGTl6cpoItCPgcrk+kVKeGA8YWtAH6AkhdgAYHPyS0+4A4TDnPJyQ1BB6p9P5d8bYxYYqUyUikAEE6H0jAyaJXCQCRIAIEIGMJiCEqARQktGDiNF5WmfECK6TZkIIpfwwLH44tOBnKLrnt4l1opdby9ryHGy7/h01BX/uQNQf91hru7BCok+XtT0pjLqXyA2+fMkDsxVwu1IvGA16N/7Px8HCrZGdjaPGpp+tQuPu+pgtjLvYBmtuzM0T1zB4smyxAT5P4PmYc2zi7Bu1lEIBKXusXt8vNpoePDiEeISj2W/dqpuxrn0drl/v7IyKm3MejF5plBzVi0BACPEsgOkAhgOINcTlC5xzw5fCY3hWDO0jtthdBEDtObaqvVvf74MnIe3efqU5utTz0T5UkYSrXdlzTT6rJc5ZtL12Ur9FEMMKwqauf5Jzfn27+TnIOS+OZs60D8+Fj49oE32U1qMJmj8yQwSIABGI/LkuD/zge3WNK5bleXftSiqvWBMWjL3YCltubPIEdfnO7TT2PSpW/5IKrQvjpuxslO3YG6xxiHMeV6T27hoH9UsEiAARIAJEgAhkHoHYVmaZN07ymAhERSC4GRa6qSWEWAzg+K4MMcY2apo2LqrOenDl4CGDEOJfAFqvtMe7WSiEaFbnCT0YHQ2tlxGI93eil+Gi4RK6vwHUAAAgAElEQVQBIkAEiAARiJlANIfeMXeSZg1pnZH4CQn3HJUPCJzpWAYMgDqgyxo/Ae4v17d2njVpMtxr1yA0ikh7z7aNHoGcGTNQ8vxLiXe6h1mMRYSjhEHMr75KquIPnwZ90XLAn9zch1vf9aKuMrl9dDXdk/46G8yU3O3AdVcvhr85/jFOuNwKc1Zyfe3yV6Oz0+YTZwCJC9IY3W9nVwJS5VeweDzAktXR2W6pLS3ZMD1UFRV4IYSa8KjahDqnLejf+l/XPequR5tSwznPj2kw1ChmAk6n83GTyXSs3+8fxRgLJ+NW0UM/djgcStkYdRFCqLzwaq8wUsix/ZzzIw+IwZ46WfOp57RC+/C8EW0+BJgJrrlvGLQcXbXcz78PU2OHZzoqI3UTvgWpbhwYKcwKSE/kmuGFo3qEM5fL9ZamafNCjUSzhs776EKoyxoNMx4MNfEF53xmZMeoBhEgAkSACMRDYA23S7/XC2tpqce7b5/BD494eoy+7aSrbGAxZqvf+bEX1RXxf8+I3uuuWxiJTJp7yqnIGjMO1Y/8oYOxvHnno+QvT7b5Oe3lJHqWyB4RIAJEgAgQASLQGYGYN/QIKRHorQQibJTVcs779lY2XY07hNuXnPMJRhipaD6ccz3agRDiU875ifGmtTLSL9UhAqkmIKW81+FwLEh1v9QfESACRIAIEIHeSEAI8TqA4wAopV+PTuNOBw3JfcJbRC/nVAwuZdJtLAVtZ8LR8pIC3VnHd65E0QMdD5KSO5LMs5736XfAPCprboLLZysAny/BRtuaq1zpQ+0OP5pqJYadZkFeMcO6FwyIfBLg1ci7JiF3JE+Apc5NbPnVGtSXJ2ZuJl5p0zn53BLagEjashiHxRikyQrmC4qKDdqZeQxg68azeCUgnTIuEAFVPbNeH5DdLlikek1F0Y2iSJMFpkecrfvFwQiOaj+mMzNCiM8AzIqimzZVc/90MkyVG1p/FiIc3ck5HxKrXWqXOQRcLleTlDJstNNY1zIul2uvlLI0lELQlnqu9QsIrU86g2vum0kBFstFh3COGI48qgShVc+DQaJDPDZmgWTZYH3ndzbW1zjn3w7bv8u1Wko5GYBSwXYl5PU7nU7TUSuvhGuu0gZDSinXOhyOKUKIFQCmhthXYanbiJIZY2reGjnnI5IyIWSUCBABItDDCazOsS6f0uCZ7nK5Vm4bP+oYlp2tX2xMpzL5Glsc142Are94ULffWNTRdBm3WnIMa0lFH/zuH+pbZ/sEsa6D0mXc5AcRIAJEgAgQASKQGQRIOJoZ80RephkBIYQ6SQp7asEYq9Q0rc3GZJq53y3uqE1ZxliDpmmGks0JIQQArcXZzwFMar+Z2C0DoU6JQHIIvME5vyA5pskqESACRIAIEAEi0BkBIcRaAHYpZQljTK09e8R3ZCmlWkuXOxyOY2j2k09gda5N6uItAyX/ltuQ/9M72tTce945aFyiElygy4ikBsz3qiqJEuO0gbZkFdCcGhHn2meawUyA9IUPfpqMyRzz4DRkldiTYbrVZiKFo6GOjr3QCpuWRm/RE0cDFiug5SSVZ1zG1bOsRO2rjogyI9nbdetXjYMHD45qUF1dsGaM7dY0bVCw39C6uX86CabKjR1cct1TuY5zrvaAqPQyAkKIWnWHInTY8QgmWp638lARohBiP2NsoZTykmTjzd78JKy730tYNw0jZ8OX23W8AqflPDgcAYSy5lUwf70uIO0kNX2rb1LKWofDYSgYghBChVRXGbfUB2YTgAYALiml0+FwTNP7fuskuW3CEygqKgo7/uzNT6Hp6Gvbv6ZCyB1uudylRz9NGDwyRASIABHohQQ2nTJXNixelHYjH3eJFdac2N/iv3rVA7cw9v07nQbPsrIwbOc+VAw9CrKxsY1rXWQmeZJzfn06jYN8IQJEgAgQASJABHoegdhXZj2PBY2ICERFIFKKHtrcigpnh8qR+MZnnVoTgbQjQAdjaTcl5BARIAJEgAj0VgJCiAPBA+sMZeDknPfJUN8z1u3VOVZDJ1favPNQ/Jen2oxzx9SJ8O7Zo6uWg1FIMhZECh1PStTRpWuAJmPRYxM51K1ve1B3wNAjFHO3k186Iea20TRMlnB06FwL+gxNUtTRaAYYWvf4aYA1xjybsfYZbGckH2awbhTPdd29+z/WNO2bRtxzOp0fMMZUJFJbu/pbOOdHd2bD6XQut//tynzrpg+GtdZhDN7R36q0fu81uohtBH4PriOE2ATg6GTuq6Zqz1H7aD7g9yZsthrLpkNma/BldX4n34dcmAvaBg2Vrk/BtE6DBuv+xctbRbaTUuoXlpQtp9NZxxjLzfr8h7A17Qb8gLQXom7WUwi9+OE6SY9K2mkJiRK7DoDKYPUC5/zKhEElQ0SACBCBHkpACHF427BBBbJeBXdO3UU1IziHn26BVhpmXW8yA4VlgCVsEPJW05v/5dEv3+mFmWCyZ8PfoO4wAN6aanj27jXiRrfUCQpE20cdDSccjeZSR7cMhjolAkSACBABIkAEegwBEo72mKmkgaSagBBC3aruKrWln3PeTScIqaaR2P6EEBs45+OEECrS6MzEWidrmUAgb9HVgdST0otIm8iZMB4DPlZxzgsN1KMqRIAIEAEiQASIQAoIdJVhIAXdx9UFY+x/mqadEpcRahw1AaPC0ezJU3DUe/9rY79iyADIpiY9ItiIlvR1UTvQCxskJeLosrVAowqeltqyfaEX9Qf98ATOdRNexvxhOrKKsxNuN5zBZAlHVV9j5luR5UijrczuTldvdEY/UenqjQuT2WP1hiELIZqVG1LKjQ6HQ6WxDlvkD3MDDjAGmcU9rMlp1dvZ+6B+waZXNU270OhwqB4RiIdAyzOrP3/tyqec8zmJFJVmf/0XNI2+AVlbnoX1wGKwppqExLavm3gGpBLXhCvqN63wKsOIpJT1Docjz+VyuTVN61Kp05JNarGmabOFEOUAhnaWkau9A/YlN8LSsDcwfgn48icCdbtgbq6JuO+nxKOh8xKvyNUwHKpIBIgAEchgAk6nc/Xes0+f7Dt8CN7KSv37ZjRFj1bdsoIMLgyjubfUVV+l080ontDuc0ylYjjxBmD8WYCl/Z2kttaa6wBPgwQzm2EpLoHJZoVn3z74m5vhPXQIh574C1wL237njmbsyaxrGjAAZavWI5JwlDG2QdO08cn0hWwTASJABIgAESACRCBIwPBGICEjAkSgLQEhxDsAzuiKC21kxf/UCCGqAOTHb4ksZAKBvM+uht/WF2bXNt1df+5A1B/3WCa4Hq+PPs55V0L0eO1TeyJABIgAESACRCBKAkIIFSIq4y6C0XeQKCc6QdVX2a0vMYZLI5mzlJRgyNpAaua9552NxiXqrtyR0kWKukime+XrCRePrvwSqEuSejPCDK17Qdffwa+uqCa4HP2bycgZqiXYanhzW365BvUVrqT1NekqG1i6vDPPngaYu8mZaE7uP1sO+FQGaONFmm1wD5rhsf/4v12f3BswKX+UJyFbhKtKFOD3w3fUJDR+/79/0jTtRgMmqAoRSCgBl8v1sJTy5hCjyznnM9T/EykcDed09td/hnXf/6LRcocdu2vy2Z0zMWtAnwtiYebhnIf9nRdCqNCg57YYfTfSnng0navP8giXxlVcudA323rOeV40fVBdIkAEiEBvJbAm1yaHVR7uIFTsbh5Hn2NFTlGIRCF/MHDhY2i2afh66/Yu3XO7pB5x1JyXhwFjxsKWlYXt69ZC1tVh7PDhqP9iCfbecRukLxiWNLWjjbRMV9/5y0uL9DVxsBRv3YGmpibUX/UdDHnnvbgjgad2xNQbESACRIAIEAEikOkESDia6TNI/ncbASPCUeUcY8yraVq4m+zd5numdZzsTdtM49HT/M394kaY6tulDwleaYWEtOShbs5LPW3YHcZDIo8eP8U0QCJABIgAEcgwAi6X64Df77cyxvpmkuu0pui+2TIWdZSBqTVuJ26ScDS6+Uu4cHTNRsCZPNFjpNFtetMDb5NUGRehIukkokx6fhaYJXUp3tde8Rmkz3h0y1jGOPkaW0Ki9sXSd5s2ZYOAwnwgJzXRXGP2d8V6oD6QvjOW4h44zZN92ycxCUjlT4r8aG5Qb3v6nPn7jZDmBWtT90DGMmBq02MJqP1FKeXfHQ7HpS17jXs550eFDlgIoVQcSTkzSeRnVv2ob8Bv7+JCQIHxqKNdrR2FECoS64npuDdLa94e+6tKAyMCRCDBBFRGlfKSgrRaf4272AZrbshAS0YDFz2OTTv34c7f/RFOUYe83ByYTB3d9nmkfgEjJ0/DN045BYMHDcKjjzyCYocDD99xO2RFOXbdeAOk251gkokxZzvueDRv/FLdVmk1qPYBqqqqUDt2JMxTp2HCoiVJWYskZgRkhQgQASJABIgAEehpBGjh0dNmlMaTUgIul6teSpljtFPG2Eeaps01Wp/qBQgIIdQ3vJgOKYhhZhAI3Txvth+F5qz+yKtdoTvfS1LV0y3SzHhUyUsiQASIABHohQTS8aC8s2lgjP2fpmk39MJpSoshfzV75qGmVSsKY3XG5OiDss0VsTbvle3yFl8L1nQ4cWNf9zVQ40ycvTgsrXk6EIE0njLhyZkw56Q2scGXNyyF1xW/75HGPf5yGyxdJlWOZCHk9daLi1G0mTga6OuIokE3Vd2+G9jZ7qJmlK5Ek7pemW5NSx+KOK9Imu7bkVaChSgxUPVeQECt+VrSoiultT2RQ7Z/+XtYDiyJy6Q05/iZr9Gk1DLJEI4Gxx90UghxSCW+B7CNcz7M5XK97Pf7RzDGBrZkh0rtB0w7elJKp8Ph6BMXVGpMBIgAEegFBNaPGCK9e+NbDyYa06SrbfpludbSIhzduG03rrv9Hribm9GvMB95OTlg7ZQMfi/0iKM8vy/OPu98XVz667vvxtihQ/HonT9Le+GoGrPjy01wjh/VOvzgBdKKwaUwj59AwtFEP3BkjwgQASJABIgAEeiSAAlH6QEhAnEScDqdyxlj06IwozYhabM8CmCqaiYd2Ec5tF5fPfvrv8C694MQDgzNOYNga9jZhk1PF5BSpIRe/6tAAIgAESACRCCNCWTYWtTLOaeMB934PG2cPkW4N3wZdV7wnLkno/Rvr3Sj55nXddaWZ2Hb9XbiHP9yM1BVkzh7MVpa+5wn7qidQ74/CrUrDmPoj8bE6EVszbbesw51m1Ijvh11nhX2/G7c2pxzbGyQ4m0VKf9lqP3N24DKg7H1yADfgMluy08XGw6p2l40Kq12mP5wuBsnKbahU6veRcDpdO5kjA1Sow7dm0nE+i9742OwVn6cMKDsvIVMvjlXNg4/Fl6tX+d2mQXIv9xwvy2C2Rc553ojp9PpdTgcMQlDE8HNqOO0l2aUFNUjAkSgNxMwlhkjNkLRLEtDe5h0ja2tIDREOHr9HffqwtF7bvsBpk0cgyxbx5gyTU4JluNA3qBB+O8HH+DXv/41xpaVdRCOMpsNWUOGwja0DKbcHMDng7emFu7yLfDs2xfboBPQyjxxEnxfrm9NVx8Ujm6fNgmsqJ9/wuKl5gR0QyaIABEgAkSACBABImCIAG3cGcJElYhA1wSEEF4AUS3kaWMruqcqlZuO0XlGteMlEIw2GioMzVt0JVhz28PGQMr6F+PtLm3b03tC2k4NOUYEiAARIAJEQCcghPgMwKxMwEHrivSYpWgO6NTmzLD9VenheIZ5oS2cp6cqTEj5agtwsDohpmI2csJ0bPvDRjjXxSdgHf9/M2HJi0nzE7PrX/90JZr2xZ4SPdqOR55lQW5xN9/LPWE6ECaFZrRjiap+tBFSP10GyPh+SYxEHfUtGFZjEvsD0f+YCexRF+07RzWxVLm7CITuObZfQ8W7H5n7xU0w1e+Jf2gMYPMWtv5OyTfmSteUswFm9UJ6wr/Zd5GuXkq5mzG2HMAZABo45wUhEVf1yKvxOB0vN4N9V3HOY470brAPqkYEiAARyHgCLpdr1d5vnz+l4dPEXWRoDyVaAWlnqepVxNFQ4eipJx4HOPcBnqY2XTp3+WEuLEX26NF45+1/4+4HHsC44SOOCEdv+j7yZs6C48yzYB8zFqa8vCPtpYT34AHULV0K18L/oWH1qm6Z49aoo7YsWKccg6z+Jah7601YphxDwtFumRHqlAgQASJABIhA7yUQ1wZA78VGIycCHQlEuyEW7wZcb5oDIcT9AG7vTWPuTWPN3vAImsbdHHbI2ZuegOXgEjC3gJ8PRf2Mh3osGnpP6LFTSwMjAkSACBCBHkYglktjKUKgLrNZpJT/dTgc30pRn9RNBALrBvb3+aoOd6lss5aVIeebJ6Hont8SzwgEclbeCXPt18nj9HU5cOBw8uxHsjxlHMDzsObyRXGJYSe9MBvMnPotvzWXLYo0woS/Pv4yKyzZqR9rm4EcPxV6yCRLVPeJE86iS4PL1gKNbQ/co3HAP2iqy/yTT3lnbfwLhjUwsV9P7e0vGdtgvnN5bjT2qS4R6E4C7fZ0/Zxzc8vPDnPOi6Ld8w0di7ZwPiDVEs1YkebsJphsJuYRNmnJlaaz/23yvvedBrP7gJ2d+34H4Sgf+iMmtj8q9feg9gJxaynATw3XsY9zrotNnU7ndsbYDs75N4QQSlE0J1H7U0KIZ6WU8xljIWodYxyM1goXITZR/hv1geoRASJABDKBwOpcq0zYZbuoBhxeUjr8WxZoA0K+JncScVQXjr79S2DXKkDlqG8p617wgJ9yGkp+8lO8+8knuO+JJzFuRItwdPs21C9fhr4XfBsmux17DxxAxa7dOFRbA7PJhMK+fTF59Gjk2u3wHtiPA3/4PeqWfB7VqIxUjnTXy1RSAn9VFZjfD+n3Y3jlYZSXFMAydRqlqjcCmOoQASJABIgAESACCSPQzTurCRsHGSIC3U4gzCbivzjn5wohHpRSTmCMnRx0kjawopuuTIruFN3IqLZRAuGikhptm0H1nuecX5VB/pKrRIAIEAEiQAR6PQEhRG0LBCWW6Zg/LYWEpJT/cDgcF6WwS+rKIIFVOdbHGfCDzqor4ejgJSsMWutYraamBn379o25fTo0zHl6Hhq++1ZEV+zr7ofl0LKI9WKqsH030NcBrP0qpuYJaTR9IpBjx6Y7VqFxT31MJocvmABtVCDoY6rLV7etgLuyMdXdYvJ3u/XtNzDe2dOAJjegUmCmY1m+DmiIfW4aB85Azm0fddhHFkIcyn3o2EJT9c7gqJexx+qPTUcE5BMRCCUghFjEOT8h3IUgKWVdi9gxuLfrUZdzYiEY3M+Kpq1KR+9/5wKf6czX26jR5VtzV7B5C6cpW65tD0vJTFDCUfV/sfNZAenSOoiCwkcd3c45L2vHQ+Xr7S+lXONwOKZE46/RukKICgBt+jXaNkK95vbrcNp7TxBZMkMEiECPISCE2FheUjAmXQZUOtWM4kkhH3NdCUc/fAio3NjmgsTGl2phHz8ZJT9bgP8sWtRGOGp1N8GUm4e6xia89M7b+ODzz1FVWwu/PxCB32RiGFVWhpNnzsQFp5wC99Yt2Puz2+HZX5lyPK1RRwFYp8+AZ/kyEo6mfBaoQyJABIgAESACRICEo/QMEIEEEQgRju7nnPcPZ1YIUcM5z+wTvQTxisaM0+msZYw5omlDdXsWAW3h+fDn9Ef9cY/3rIG1Hc3nnPOMSH/bkyeBxkYEiAARIAJEIFYCQohylW081vYxtHuIc35rMK1oDO2pSQoJdJW2Pl7h6KFDh8AYQ2FhZmZrzXtgCpioBExmuO42ls43FiFOxOneuh3I7wN8uTli1aRUaJfyfONNS9Fc06zPrQxGkdN38ZjKAg6YmB5VlOl/m3RJk8nMMPzOicjql50UF7syuuvpLaj6ZH/K+w12OPFKG0wxyboS6PKcJOglI4Uqisb9OFLWdyYclT/MDZzAA5DZXJoeqOwywnI07lJdIpBsApEiiQbFh5HqdeVn1J9XEmDnH0lJH2pbvjHXBxP8bN5Cq9j2qGRFV6/RNK1V5Cl2PiHhD40szICCK8O6FyqsdDqd77Hq507jQ29O2VlRV0zj4L4JwEEAJ5BwNNm/PWSfCBCBTCMghFhSXlJwXDr5ffS5VuQUtnz0dCUcVWnq/b42rrsqatC4ZRvyZs1uIxx97K5fIKewCM1Vh/HHF1/C+59/jj6ahhOmTcWg/v1R19CA9Zu3YPn69TCZTfjVD36AYydOxP7774XznbcN4wkugOP94GTZ2ZA+H4bvDnyP2n3yN5D991cxbNiweE0bHgtVJAJEgAgQASJABIgALTzoGSACCSIQsuHVxDnX03NRSQwBIYQ6PRyQGGtkhQikJwHG2B5N0wamp3fkFREgAkSACBABIhCJgMvlek1KeUGkeol6nQ7EE0UyNXaEEFXlJQX54XqzH3scBvzznZgdUcJRVYqKimK20Z0NtQUt9y4Z4PqNsSgv9rX3wlK9HvCrIGMtRQKuk8NHLTUk3FFp6gv6Al9tTT2OE2cEUp33gNId6eqD2MZeaIVN60aOKmW9EvGaEqWdTKRqtIXSmo2A0xX1k+a35aH+rq0fc86/Gdo4VDjKHqvvRvhRD4kaEAGdQJIEjNA++jbgV4FKoywS8OcNaDKf+tcu95ad2x+TjqE/7BgFeNsjgbT1wRI+4mjw1SUAjsPhZxkvS51oNNh5Z+xDhKPvATgtAkGltCmhdXGUzxlVJwJEoNcRcDqdzor+hTydBj7uEhuswWD9YYSjP7n+O5g4ZiRsVmsHt0t4MdAkoYSX7370UWvE0cd/+1vklBRj2fvv47dPPAmL2Yzrvj0fc6ZPb7Uh6upw/9NPY9GKlZh/6qn40Xcuh3jvXVTe+5sO/ahPVLUiD12VB3+WKJZ61NFJYzF8r7r7AKjv9yQcTRRdskMEiAARIAJEgAgYIUAbekYoUR0iYJCAy+X6QNO0UwxWp2oGCQghPgFwosHqVI0IZCoBN+c89aGBMpUW+U0EiAARIAJEIE0JCCGqASQ7y4CTc949uajTlHumuLVp3tkrG95/75hQf4fvr8oU95PiZ+5jJ8JUtR1+Rynqb1lquI+cVQtgrtl4pH68wtENWwLC0c0qk24KS0t6+hT2mNSuPLVubLhxWVL76Mz40LkW9BmaKNFmHEOYMhbgWhwGkth00XLA74+pg1BhqP+uUc2muzfZ5A9z/8Aeq781JoPUiAikCYEIEUXV7QwV0tvwOYqhywrhxs4ANm8h8791qjTNe7/T/oQQBznn/cKZENsfbY0CjK5Fo3pzVv0itCE/MDy2RE6ZEKIWQIcMU0ERqMvlel9KaWSf3a00wMq3zrgk0m+yRQSIABHIRAJbL7/kkOuN1xKeoiIeEeWkq22BTAqqhAhHr7v9Hribm2GzWWG1dEwpMGLoIPz6lu+hUCuF3wu8u3DhEeHo7+5HTr9i7P9yPT5buRImZsK3TpgNi7pU0fLH7/fjlf/8B39++RXMmjIF9/34ZjSuWI49t90C6fcHPvCTcH+ry+fG0QfDW76HVgw9CoVrN+4ZOHAgBRnJxF828pkIEAEiQASIQAYS6JZNgQzkRC4TASLQjQScTucfGWM3dqML1DURSAkBipCQEszUCREgAkSACBCBpBOIJ6WpAed2cs6HGKhHVdKYwBpHjmRWK8q27U5jL2N3Lfu1G9E0/3FDBnKe+zZMe9ag7hfJi/RpSMSz7iugsABQKetTWaaOB/JyU9lj0vsSa6tQ8WCIqDfpPR7pYMx8K7Ic3bjdOW0CkBsMnZTCgUfT1dI1QJPSWRkv3jHf8lm/97p+ci9/mPcUIL+rtzZZALPV7ysZs89y2yI63DaOlGqmGQEhxDYAQ+NxS33WeAsmg3nqYHZtDYhOoijS5vCbznzTHKmJWmeG7h+5XK6HNU37cbCda+cTfulvYkaEo929DxVuzRwScVSFbO2oGOoCUHePJ9Lc0etEgAgQge4isPnsM/z1H37QbYvkcDrMSdfYjgTJbhdxtMntxpCBpcjJ7hhnY2BpCa6/9Hz0046ClG2Fo4/98i7YHQ74nE5dKCqlhF9KXQzqdNVhZ+U+7Ny3D5+vXo0la9Zi2vhxePCnP4V79SrsufVmPW18dxTbGWfBfv/v9Swi5f0LwfrmY/Ke/d02X93BgPokAkSACBABIkAEuo8ALTq6jz31TASIQBQEknz4HoUnVJUIJI8AbXAnjy1ZJgJEgAgQASKQSgLJXLvSeiGVM5m8voQQdQB6lloQgBKMWte+ocdlc91jLO28oqzS1UdTP5qZsX/5ICwHPo/cZNUGoCgf2LYrct1E1Zg1FQgTRSdR5rvLjvtgE766ZXm3dD/5GlsUcQGT4OLoYUBxEVArgD7xZANNYpijlV8CdfVRDd51T2XrpQX/LQWSeZsColEV5okB/oJhTea71neZWjuqDqkyEegmAkII9YFRGqb7Li/tGLqg0MWYpJX7TWe9FVE0Gs5EqJBUCNGIqueylZCGFV7VJcV0WVMKIVQYZMYYa5BS7uGcHx3lWvodAGcC+IpzPrabHh3qlggQASKQ1gS2fPs8WffO2wn3MZ4V69iLbLDltbgUJlX9TVddhNPmzIQ9K6uN3yaTCbk5drh2OGFx9MW7H3/cGnH00Z/fiSyLBf6mJpjsdhyuqcHi1auxfvMWVNXW6hFMVfp6t6cZK77ckDbCUTVAlbJeCUe3T58M/65dmNzgIQ1Hwp9YMkgEiAARIAJEgAiEI0CLDnouiAARyAgCUW4YZsSYyEki0J5Aumza08wQASJABIgAESAC8RMQQrwKYH78lnQLKrJUGuRfTtBoyIxOoCd8x9EWlKJx7FmwWKytglH9gc3NR93PuifiZPvHS/voAsBvIHLMinVAfWPqns45x6aur27oSXr9WHvl4pT23CZqUTx5MxPl9TETAC1No49+ugx6iKYIxVMwTI/U5MstwsH5zyj33OUAACAASURBVL7rdrtfK3v+1Oct9Sp7d6CEprCPZI9eJwKZSkAIoVKha/pnnJT1jLHWyx/awvMBqbSP+m9ES37b6Ebqyx+/yzLnkcHRtepYW2x/TCpfmIqyZikAHGeHM1nPOQ9KdeLtMinthRDqTcZQSmW1l9Y+CmtSnCKjRIAIEIEMJiCEeKq8pCAQMT7GEtsn3P+zdybwUZT3///MHtnsZneSkISbBBJuuRE8EDxA64GCeNaKN1ptFdtareBZj3+t2v7w1lar9ahXRdt6oKAICggq9w0BJJw5dzb3HvN/PZssbMIm2WN2s8dnWgSS5/ke72fCzjzzme+3bWdFPzNA7tO8zRFAOPrw73+FicedCIu5AqgX7136HTVlOPBlCTKnXoBPliw5Ihx96r57YcnJgauqCl+vXIlPlyzFoYpymE3pKOjZAyMGDUKWTca6bVvx+kf/wfjhw/H4nb+PWsXRUJjpR46C9Y23oZw6AWpFOfofLF8iy/KpYS4Xp5EACZAACZAACZBA0AQoHA0aFQeSAAmESkBRlA9UVb1Qp9N9brPZfhbqfP/xyfBQNZL8OTc1CFA4mhrrzCxDI7Bnz56SgoKC3r5ZiqKskGU5uZUWoSHiaBIggTgm4KugFGGI9QC+lGX5vAjtcHqcEVAUZSuAgXEWVkjh6N+cBctmUeir5aGm21B9z7aQbEVrcNBV4MJo3x12zCeOBtJbVs4J21ZbEyMp/6NRMKpbxZqrl2pkrW0zKlSMvCoN+rQ42+acOA7Q+xcQbOfRcShPlbUi+uMGwFv8OPDhqwIsKgIXz16Hwnkjjg6UgMacgTDdtzrOoGsFh3ZIIDABu92+IDMz82eKooiyyuOaR1VZv7wsS/I0ho5NklR39rC9WohGhXO73V4pVb6aBbVJGx6g6uhaWZZHhR5obGeEsg/MvbTYrg29kQAJJCaBdQP6qq59+4IOPla3EqNvSGuKyU84OuuOh9HQ6MSDt92CMyechLKXnkXVJ1/A5aiGMV2CwSJe03BCP2wyus+5t4Vw9Nm/PAlzdhcs/d9/8fxb/0JdQwMmjB6NqaefhsLeR7aXMX/hQjz5j1dbCEf33XUHdFbbket31emEu6oyqJetggbbwUBRdbTm2plwfb8K+h49MHLnT7zW1gou7ZAACZAACZAACbRJgBccPDlIgASiRqD1Jl+4G3kOh6NEVdVeUQuUhkkgTgiE+zMSJ+EzDBKIiECrz4wyWZbziouLVVHhSLTpEUdlZSVcLpf376qqvpCZmXlzRE45mQRIgARiRCCUh9+tQ+L1QYwWqRPcRHJedEK4AV3a7u3VXGVNgmPU5cDFf4mX0LxxpG96Bsb9i4KKaf2vv4MBjWh0qBh5bfMDzKBmhjEoEauNhvn0uOFgHTbdsSoMSMFPOfLAOcwYg/cU4sgxw4B4Luq3dBXgDlCNVwIcDx0o1el0L2fM6ToAkC7yZu7Ht3j2OkdRUZEcIhEOJ4GkJqB+dLYH7lDbykqN0oyFEb1JYN81T83sN/uY5zzKrnkq0voAtile7ol0TakoiguAT3m/ra329YmUU1Kf/EyOBEggIQj8aDF2WG4+1pfTg6YbUbnTA3fOEOQ+8Cw2/1SCWx9+xCscvf9Xt2DKSSdh/333wPHlwmMYZ5573jHC0edfeAEGgwFz7roTq9avx2njxuO311yNNJ0ODTt3QPV4kD54yDHCUefmTXAeOoT0IUMhpRmbLn3r6lG97FuUvvgc1IaGsNc4FKZShhXyiu9hHzMccDoxhu3qw+bOiSRAAiRAAiRAAsEToHA0eFYcSQIkEAYB/4ehrTfz7Hb7w5Ikze1oky8ZHqiGgY5TUpCAJElP2Wy22SmYOlNOYQJ2u325JEkBK4iWlZUhN7dld7oAX3tflmWtWkGn8EowdRIggVgSCPH61iHLMsU5sVygGPoK8VyIYWQdu8p45gzoDm72DnT3Ho3aX37S8aQYjfBWGQ2xguP6m1fA5WiqFmftLqHmoApbvoSis5oeHGp2nDwWaH4YqZnNdg2FCELroCRg9S+WaG31iL3hj58Hw9YvomY/YsNCPGrLADZsBYYPjtic5gaWrwZaPQh3PHygWJblIuFLUZR62z09jojanJm9kfbQVu4na74QNJgsBFxf3lair9oY3MvvOiPgcXqkGYv8SxOHhEIpnrdO0umG2fre2tzrt2m6snue6v1B1XeBmjktYUSjDofjr6qq3u6DoKrq3szMzPzmf49aCJ462k8OCSQHkwAJkECSE9h4wli1Yf26uMtSpwM8HngFm/nPPI8tJSW49ZEwhaMDB+CFF19CfX09rrv+OlQqCm685BJcOGUK6rdshnNfCczDR8DQtRve+M9/8cI77xypOApFgT47G/UNDbA7HF5OOVlZ0Hs82Hf3nahZsTxm7ETVUcdlF8GzaSMMo0a7RyxbaYiZczoiARIgARIgARJISQLc6EvJZWfSJBB7Ana7/b86nW6szWbr6e9dUZTXZFm+OlBEdrt9pyRJhbGPlh5JoHMISJK0wGaznd053umVBGJPQFEUUeKoxQOuMKNQZFnODHMup5EACZBApxAIVjDIh+KdsjwxdRrsuRDToNpxZru3Z4t2fZ6cQujKi+Frax0PcQbdnt4v2HU3LYO7RhQ4a3mI9ucGMzD0Eg0EpIlYaTRUBW6AE8BZ1YgNv16h6akh6fUo2nfYa9P6/4ZBqinX1L6mxk4YBZjTNTWpmbFW7eodDx9okGXZG6znD/lVcNZlSs5ar7uffrepuqCgwKaZbxoigSQl4PpiVpXeURzw/tQtDyzXVxfnSNMXaPJcRtk17wCALnK/2S2qlnqrjUppQJdfNMqyHFFF01guk/81kSRJP9pstrE+/1p1toplPvRFAiRAAvFA4MeMNG9HJ00+eDROyFeNUxPh6AAhHH0Rbo8Ht9x8M4p/+gkTjz8eN19+GfK6dPFGXltfj/XbtuG/Xy3G4pUrcfyw4/DEnXdC73RCMpvx6gfz8dk3S2HQG3Dl+efj7Imn4MBDD0JZ8GnYmYfzGp8Qj1YNH+zdNB/NqqNhs+dEEiABEiABEiCB4AjE43VicJFzFAmQQEIRUBTl3wBmiKCDefitoZgooTgx2JQnsF2W5YEpT4EAkpqAoij/BTBV6ySD+WzR2iftkQAJkEAkBMTDb/FvV/ND8EOioAWA1pUkxEtW10Tih3MTg0DCiUfv6eEF6y46BbXXvhd3kG2LLgJUT0hxrZu1DO66Y4WjPiPpWVJkbexjXmn0aPqq3gTJ09DUaryzDhVYPVObyqPGnj1R8OP6FpnEq3h0zStOjPrnxM6iHpzfxU2iXnfRRBhmf3Zkr9hzR54qNdYCkgRpXjX3kIOjyVEk4CXg+c80RXJVtxBaq+auTt05/0oLFpG4NpAkyQngG5vNdkaw8xJ5XHudqxRF+RjAub78uAeQyCvN2EmABGJJYN2Q/qprz55YuuzQV2sxpb9w9LZHHkWD04n7b7kFk086MaRW9c89NQ/pNhnv/uMVPPXP1yFJEkYOGoT8Hj3gUT04XF6B/YcPo2fXrli2Zg0GF/bDvDlzYDaZIOl0ePbNt/DW//7njf+eX/5SE+FoKK3qfeAkOROGE06A84vPxZf+OabWGbD4ToegOYAESIAESIAESIAEgiDATb8gIHEICaQSAbvd/o4kSZe2zjmSzTjR2gyA7+12cZ+0XpblkW1xVRTlQwDTUok7cyWBZgJsRctTIakJREsUU1paiqKiIl7XJvXZw+RIIHUIKIpSASBbkqQ1NpttdOpkzkyj9TmpNVlbs2hU2I2nKqP+eVp+vBf6ig0hpb72hm/hqRfF0Ns/wmpjP3wQkJPdkemofN8jF6Jm/JNe2+FUYtUyKE+DG2uv/zYik5bTzkDPtwOLleNNPLr21UZ4XIC5wIrBj4yJKO+IJ4srZUm0xRbi6AAK4iWrIP2f4r2eVmdbVYgW2u5GeLoOrNPfs9oSsX8aIIEUJOD++HK35KnXSU4HHFPmb5Jl+bhwMCiKcsi6+MqukltU/1XhmDz/oCzLTW9wJNFht9t3S5JUIFJqbx/abrc/L0nSLwFUy7LMKshJdA4wFRIggegQWN09V1UVe3SMa2Q1ffAQ5D/7Arbt3487n2i6d7nj2msx8fixbQtHzzkP3efei4XLl+OZN99Cn+7d8Zf774OlWzfU79uHjxYuwn8Xf4W9Bw7A6XLBYjZjxICBXjFq3169vH5MaWl4/Pd3oHDIUHga6vH8a69h4bLlXiHplRecj7MmTMCBPz4A5fPPNMo0eDOi6qh9+GDvhDGsOho8OI4kARIgARIgARIImQAfsIeMjBNIIHkJKIoi3mJvXeXIP+GNsiwPC4VAsJVDVVWtlSSJDyNCgcuxyUhAVB7Tom13MrJhTglOQFGUnQAKo5GGEI5KkuQpLCzUR8M+bZIACZAACZBArAjEu3jUdk/PI6Iz1WRF9b3bY4UmJD/hCCTXXvsNPM7QqpQG3cb+xNFAeuw7BTumzD+GWzhsQoLfweDa3dXYes+PIZsUUscBBztuRx8v4lGfaFQkqkvXY+TfJ4Scc7QmqHqzWzftfwb1g8leBamr68mlxlMe6ir+LPaFbPf08O4LSU/VcN84WotAuylDwPdzVn3mh7U2my1DJK5+MOV5x5QPhgA4BYC4h62UZbmph26KHoqi7ABQ1Jz+TlmW+6coCqZNAiRAApoT2DD1bLXxy0Wa29XSYFpBgVc46rJkwO6o9pq2mNORYTRi3x9+j5rvmirk+x/Wiaei18OPQqmrQ0Njo7e6aG52NlxlZZAMeuizsqFUV2PfoUOorqtDtiyjoGdPGA0GeDwelFVWicL6kK1WWLKzobrdqK6qQk2teFEDyJJlGCUJ++6Zg+qlX2uZbtC2fOLR/gfLv5VlWVw38CABEiABEiABEiABzQlwA1BzpDRIAolJINgHlKFUHg3WZmISY9QkEB0CofyMRScCWiWB6BCI5mdCeXk53G63q3///sboRE+rJEACJEACJBAbAtH8vNQiA+vDgyDVK15TzpEXof6SZ7Qwq7mNcMSRa65eCtUdXi/3dtvYn3ai5vkFYzCQaNQ3Lxw+wfgMaowErP5F6C3r+wchGvX572zxqL9oVMSUMUDGwPtHBYUnFoM81vwa/Vn/sHo+/XmD7px/HVE0N/7j2t3G1e8WwJCuSn8p5wuNsVgM+khqAuoHkx8EcJ/491iSpC9tNttkRVH22xZe2AOSHo7J7z8uy/KdSQ0hyOTaa1EfpAkOIwESIAESaIPA6swMVXU2xj2fLpdfgayLLoFkbK5to6pQFn6Bsr+9CLXx2Pglkwl5N90C2+mnw6sAFS9EHTqE0r+9CKgqMs89D+aRo2DokgNJr4fqcsG5fz/q1q+DedRo6Cxm7xzV6UL1ksUw5HWFqHwqpTVtL3tqalGzYhlKX3oBakNDp/CTsrKB+jp46usxllVHO2UN6JQESIAESIAEUoEAhaOpsMrMkQSCIKAoyn8BTA1iaIettBVF+QuA3wRhi0NIgARaEaBwlKdEMhJQFKUegKZltkSV0VbH/KKiohnJyI85kQAJkAAJpA4Bu91eLUmStyJZvB7eVvUq4HjkQLyGCNtCcUkQmgh09VVLAU9oc1oDOKaN/cTxgD62+jtVb0L16W+3uzaWH+6FvnJDyzEi9RjtErprXVh347Kgzh+d1YbCHbuDGus/qLPEo61FoyImnUGHka/GT4EgacaiY1ba+dz0UsOWL3KhYrH0dM3pIQPnBBIgARKIgIBPOMo9sQggcioJkAAJBCAgntVt757zmxhd5ke8BvrsLpAMR5siukoPt29TkmDIzTsyxlNbA09NTdPfxffyusLYrRuEyFR83XngANxVlWjhR1XhKiv1+tXZZK/IVByq0wm3vSrinCI14Ks6KnXvjtHFexNlKSNNm/NJgARIgARIgARiSIAXGDGETVckEK8Ewqhqs02W5UGB8gnDVrxiYVwk0CkEuEneKdjpNIoEtP5cqKysRHZ2tjfisrIyqGqTwKOoqIjXtVFcR5omARIgARKIDQFFUb4BED89rWOT9hEvlu/vgb5qY5OAUfX+59gIJB2gM0LVGQFdGlR9OlSDGVKjAzWnvAjbohlNAtBAVwbtiCPXzFx65LpCi7QzijIw8MGxWpgK2oZHLkTN+CeDGp/xzU3Q1XfwIDYoS+EPWn1l+5VHTcNHoM8XX4XtIJbi0e3/c6G2zAOP69hwLYU2DPrj6LDz0HSi+NG4qKVwVL0tw/uDxtb0mpKmMRIggSAJ2O32SkmSsrgfFiQwDiMBEiCBEAisHTfa5d64oUkJ2UlHG3d1MY8mhu/JHZNbpL594tExrDoa8/OGDkmABEiABEggFQjwAXsqrDJzJIF2CIQr6Am0mReuLS4QCZDAUQLcKOfZkEwEFEURaoSjr31rkJx/pVGDwSBa1EOn05X37ds3VwPzNEECJEACJEACnU4gle+rwqkU6r9gbbVnr6qqgtPphEm0Myz9H+BxAp5GSO7Gpt89Tqz/2WOhFint8FwxWI0Y/sJJHY7TYkB7renbst+pLesBuGucWHfT8oDhhdKavj1+sRCPrv57x60/c8/ogT7XDdBiqSOy4Tb3qjOc80+Lz4gQjXq69HXpH9jY1JOTBwmQAAnEmICiKAdlWe4eY7d0RwIkQAIpQeBHS9ongHpOZyYbqWiyM2PXynekDHS5ebB9tRT24YNB8ahWq0I7JEACJEACJEACPgIUjvJcIIEUJqAoSi0Ac5gItvrNE28s9g/TDqeRAAn4EVBV9ZHMzMx7CIUEkoFAtIQv5eXl8Hg8kETLIYPBk5+f36lvzifDWjEHEiABEiCB+CEQrc/P+Mmw7UgiFTK2Fk/W1NSgrq4Oer0eVqsVRmPb2rgd3XOihmj0G5OiZlsYTkTRqIh7y90/oG5vcyvJZkLioeqAg+Wa8oqWeHTda06YsoDa0gCVcVtlEC/CURGWO2vofsMZT/dSb81QPXmFqv6+9TpNgdMYCZAACZAACZAACZBA3BD40WLs+GI1bqJlIIEIiAXMWr8F9pFDoevaVR1VvJfX7zxVSIAESIAESIAENCNA4ahmKGmIBBKPQCo/kEy81WLEqUJAkqT3bTbbJamSL/OMXwLiMyLSCrh2u71GkqQjFY2ika0kSe/abLbLomGbNkmABEiABEigMwik8n1apMJRZ8/JqB/6a+8LJqLKqPhdVBm12WwdLmU0haM6kx4jX57QYQyhDlD1JlSf/nao0xAp55AdBpiw9oZv4al3t/iOZDCgqOSQFuaPsaGleHTb/1xosHvgqgs+VF2aDvoMA4Y9fWLwk6I4UoiNM/56kqq/fyMfOkeRM02TAAmQAAmQAAmQQGcSWDtutMe9cUOnawEirbipBUMBwaeg9f+zFrY7sqFChQQNlkGnAzweVh3tCDi/TwIkQAIkQAIkEBIBDa5SQvLHwSRAAnFCQFGUdQCGx0k4DIMESKCZgCRJa2w222gCIYHOJuBwOGpUVRWiz29lWT4l3HiiLX6hcDTcleE8EiABEiCBeCUQ7c/OeM1bxGX74kJE8jxNNVpRferrqKioQMHq62E//d/QiYdrQRzRFI72u20oDnywB0P+NDaISJqGqOldINVXtDneIxeiZvyTQdsTAy3fz4G+aovfI9OQpms2ePWVS46xJVnMKCou0cxHIENaiEeDaUvfXhKSQYdRr4Z9aa0hHwnSjIXcF9aQKE2RAAmQAAmQAAmQQLwRYLXRlisSDwLWSM4RY8+ewKDBaPzqS4ytdfJaPhKYnEsCJEACJEACJHCEAC8qeDKQQIoSSOWHkSm65Ew7cQiUybKclzjhMtJkJKAoigOA1S+3r2VZPi2cXKNVdbSsrAyqqqJr166sOBrOwnAOCZAACZBAXBJQFOUJAL+Ly+BiEJQWlTDtZ/wbmV9d5C0n47H0Qs3JzwQVeTSFoyIA27As9P/DiI5j0RnhOONd77i2eITTmt769dWQnErH/qM8Yv1Ny+GqcbbpxTLxVPR874OoRRGueDSUtvQdBS/pdRj1WueJR1WdCbrpn3BPuKOF4vdJgARIgARIgARIIIEJbJg0ob7x+5WmaKTgX7kzGvZps20Clkmnofb7lZBkGaOL9/KanicLCZAACZAACZBAxAR4QRExQhoggcQjQNFo4q0ZI04pAm5Zlg0plTGTjTsC/p8TkiTV22w2cyRBKoriKi0t1YuKXzk5OV5TohJYly5dwjJbWVkJl8vlnZuWlra3T58++WEZ4iQSIAESIAESiEMCqXy/poVwFJIEqL5HmUCwIstoC0fFqZZzanfkzxrY5lnXOlbrV1dAcrfshx5sPv5ObAtndHqV0W0PrYWnzoW6n2qC+qkzDR+BPl98FdTYUAeFIh5takuvwlV39JwK1V/r8d3Oz0fPy/pGaias+Wp6nlt37tu83wyLHieRAAmQAAmQAAmQQGIRWG0x+t0ZJVbs0YjWV3G0MyqPCkGGVncU/Q+WY2fv7igqOfipLMvnRoMVbZIACZAACZAACaQOAQpHU2etmSkJeAmk8kNIngIkkCgEZFnm53OiLFaSxWm325+XJOmX/mlpeT4qivLv0tJSoVyA0WhEVlZWyASrqqrgdDZVqTKbzbDZbKw4GjJFTiABEiABEohnAoqiLANwUjzHGK3YNBGOBgguGLHl9u45iPZFuKTXY9SrE9DCkQS4uk5A3fA7AmL1MpF0UHVGVJ/+dsjobV+I+SFP03TCul8uh7u67Sqj7TkTD0WjcQQjHo20LX1bcRvkNAx/7sRopNWuTbfcv84w5UVLzB3TIQmQAAmQAAmQAAmQQNQJKIriBnBAluXewlkwbep9YkafkFJLcWPUEw7TQTLkqOvVC4U/rIN4+XEMW9aHeSZwGgmQAAmQAAmQgI9AJ28dcyFIgARiSUBRlH8AuKbZpweALpb+6YsESCA4AloK9YLzyFGpTkBRlI8BBHw7OVrnY3svMoiKotnZ2UEtS7TiC8o5B5EACZAACZBAFAjY7fY9kiT1BJByVQGjIRwNRjQqlnFn9xzNKsC0Pi2ybrkVufc9cOTLTXlKcMtFqB3/eBTOoqMmzRuegOHgt1H10Z7x1Vcuich3tISjIqi2xKNatqUPlLwuTYeRr8SyVb0Ex5QPlsiyfGpEi8HJJEACJEACJEACJEACcUvAbrevlCRptCzLxtVWk6p6xCNAoOc4PTK6STB3kaBPk+CqV7HxLSdUj3YVMOMWShIHljZoMBq3bgF0OoypbqDeI4nXmqmRAAmQAAmQQLQJ8EIi2oRpnwTihAArjcbJQjAMEgiCAIVwQUDiEM0IKIryNYBJbRmM5vno/9lUWlqKvLw8lJWVQfVromQwGNoSkbrERqhmIGiIBEiABEiABOKMQCrew2ktHA1WNCqWPlqt6tPHjUfv/37aqWdXxjezoKsvi3kMa6//Fp4GUfgo/EOXlobCnw60aUBcQ0qShNzc3LCc+ItHo9GWPlBQGQNlDLxvVFjxhjNJmrGI+7/hgOMcEiABEiABEiABEkggAtuuuPzH6g//PVpUoFRvy1DdDSpcDYApQHOz1S83UjXqfZUvsTGIl+zEfazpuGE1x61abU2g05WhkgAJkAAJkAAJxBEBbhzG0WIwFBKIFoFUfOAYLZa0SwKxIBBNoV4s4qePxCHQkWhUZBLt81F8RokKoy6X68hDf7vd7m1Hn5aWhoaGBgQQj66TZXlk4pBmpCRAAiRAAiQQOgGHw+FWVTWlukRoKRwNRTQqVieZhaMiP9vCGTF7LLrziY1oOFiLhoN1oZ/4AWa0VXW0vLwcnuZKSuIFpHAPIR5dM69tcWq4dtuaJ+kkqB4VkCToTDrozXroLQYMeex4rV2BolHNkdIgCZAACZAACZAACcQtgc2nT9w75KulfRpfubbeuOZdU1uBrnml0VtxlEdiE9D16IHC1Ru8SUR7Dz+xSTF6EiABEiABEiCB9ghQOMrzgwSSmEAwgqAkTp+pkUDCEuBNfsIuXcIF3t6LBaqq/pCZman90+sAlBRF8aiq+i9Jki4HcIxAxuFwwGazeWeqqlqbmZmZkXCwGTAJkAAJkAAJhEEg1V4C1Eo4GqpoVCxNVISjOh0kgwFF7VTMDOO0CHuKVnzbC2Dj7O/QWN4QdoytJ6oABhws18xeIEMVj/0/VPz1iaj6CMZ4ei+LhuJRCdKMhdz3DQY8x5AACZAACZAACZBAEhIQVUd9adX3GIn0A2uPZLnx7UY0Vidh0hGkJGAl4sWz6bypaFywwBv8aHttIqYQwapxKgmQAAmQAAmQgBYEeAGhBUXaIIE4JKAoinjN7Lg4DI0hkQAJdEzgH7IsX9fxMI4ggcgIBBCjfCvL8imRWdVutt1uf0aSpJt9YlIhLs3MzLxCOw+0RAIkQAIkQALxTUBRFMX6yGCba8AZqL/0ufgOVoPotBA2unLHoW7UnJCj2d49J6IHhYYePZFx3lTY7rkfh+f+AWazGXkP/7+Q44j2BC0YtxXj6quWAqKSpsaHZeKp6PneBxpbPWqu7L65qHrphajZD9ZwxqBMDLw38qL6qs4E3fRPuOcbLHiOIwESIAESIAESIIEkIWC32x2SJB2SZbm/Z07fKqm6NDNQajsXuKDsZclRfzaJ3Lbe17Je362be+SuEkOSnM5MgwRIgARIgARIIEYEuIkYI9B0QwKxJKAoyj4APWPpk75IgAQ0JRBX4j1NM6OxuCGgKMohAF39A2K127hZHgZCAiRAAiRAAkcIOF+8tMKw8eNsT24ham7/NqnJRCxqlHRw9jgN9UNvDZlTRxVHbRfOgC4nF8o/X4Pa2LKips5kQuGe/Ud8Hj58GDqdDrm5uSHHEeqE0tJShNKm3bLyTuiV7UG7UY1WVJ/6OsxrHoah7Ic25625eilUt/aiUZ9DyWxG0a6SoOMOZeDh390OT58nIgAAIABJREFU5c3XQ5kSlbGm7mYMfWJcRLY96V2hP/df3O+NiCInkwAJkAAJkAAJkEByEPCvOto6o+0fu1B9oHPEo4la3TOezwrT2OPR8MP3GFPr5L1APC8UYyMBEiABEiCBOCTAi4c4XBSGRAKRELDb7YokSU39fHmQAAkkKoESWZb7JGrwjDsxCASoNvqRLMvTEyN6RkkCJEACJEACqUXA+8BPBRyPHEjaxE3bX0faT35VJcPQIJZPegdpaWlhMdrZPUcgPuYwDT0Ofb5ccszXK/78JzRs2gDn9u3I//a7Ft/3eDwoLy+HXq9Hly5dwoon2ElCOCpJUkgiVeuXl0PydNxO3p01FLXHP3IklPT1f4Hx0NLmJo5HaW2Y/R2cGranbyt304iR6PP5l8GiCXrcwZtnoXp+eBVNhaAVdXUBz50jD8T1elhOOwO1i77oOCZJwujXJ3Y8LsAId9Zg1XDGs7qwJnMSCZAACZAACZAACZBAUhBQFMUpy7JRJOP5TRdVcvtd9/spNrd+6EJtGYWjSbHo4g4twwq1ptqbDsWjybKqzIMESIAESIAEYkOAwtHYcKYXEogJAXFDCIBtCGJCm05IIKoEGmRZTo+qBxpPeQKKomwFMNAHgtVGU/6UIAASIAESIIE4JqDeLqvwuL0RukZMR92lz8dxtNqEZlt0MaA25RzMoerSUH3GO8EMDTgmUMVR0fIv3KO6uhp1dXUwmUyQZTlcMx3Oq6ioCEucals4Awgod2z6suPM+e36Fuuz+c7voEvXo3ano8M4tRpg7NsXBSvarnwajp8DV12Bms8XhDMVmVddA/s/Xz0y19irF4yDhyKtoAC5jz52jM2OKtuKCcbsNAx7+sSg4xFVRmtOebFSluXoqpSDjogDSYAESIAESIAESIAEOouAKBZgefWy/YbbPu3VXsXRDW81wlnbWVHSbzQISBkZUGtqYMjr6hmxZ58+Gj5okwRIgARIgARIIPkIUDiafGvKjFKUQIDKcSlKgmmTQHIQoIgvOdYx3rPw++z4myzLN8Z7vIyPBEiABEiABFKVgL9wVDWko/qBXSmBwrz+Cejs26CrL+0w3+q8U6GOvL3DcW0NaC3oi0Q06vMhqo6K6qOi6qioPhpvh23RhQG1o44p7YtGfXkEI4KMRs7WadPR/cWXNTO97+ILUffNsVVlg3Fgu/hSNGzdcmRo/hdftTtt7xmT0LBpY4emLUU21BY7MPr1SR2OrT7zw9U2m21MhwM5gARIgARIgARIgARIICUICMFo8ex1KJw3os18V7/c2OZ7ZNGGlAit6n0CijAaYUQbX1D2WXU0KEwcRAIkQAIkQAIk0NxbiiBIgAQSnIDD4firqqrhPyFL8PwZPgkkIwEKR5NxVeMzJ0VRPpZl+bz4jI5RkQAJkAAJkAAJCAL+wlHxd8fDyduyPtCKm9f+CXUj/4CMZb+CrnZ/wJPi0MlvwmKxhH3C+LeqNw0bjj4LF4dty39iWVkZVFVFXl6eJvbaMiJa1ofqw7zhCRgOfnvEpGq0ovrU14OOs3hgIaT0dPRbt+nInOJ+veGpqwvaRjgDJQkoOhB+NdjWPkvO+xnqf/g+nFC8c0IVGQcruNVnGDDixZOPictj7qrWTHjxM1mWzw07aE4kARIgARIgARIgARJIWgJCOCo9VSMFrDiqAm5rLtY/vR9F+8uxe8ppcG1Yn7QsUjWxtIGDXMPWbDCmav7MmwRIgARIgARIIHgCrDgaPCuOJIG4JaAoym4ABXEbIAMjARIImQCFoyEj4wQSIAESIAESIAESSGoC6myrCvVovZNUE4/6L65p69+Qtu8LwOP0fjnSNvXCxhExnySh/4EyTc8lIerU6XTIycnR1K6/MeFDkiTk5uaG5CPjm1nQ1ZfBnTUUtcc/EtLctgYHK4wM11n6+BPQ+z+fhDv9mHnBVgFty6FkNKJo78Gg4wmWj2TQQXWrMGaZ4FIaobcaMOJADfdygybNgSRAAiRAAiRAAiSQmgTU2Rmq8sf9u+R7e/YLRMBt7abqqw9L0lPVksPhqNl96UUW59ftV85PTZJHs06EKqn+ayRuGkbXOnnvkOonLvMnARIgARIggSAI8IIhCEgcQgLxTkBRFA8rCMf7KjE+EgiNAIWjofHiaBIgARIgARIgARJIdgLqrRkq/HZxUlk46ltr26KLANWDSNvUC3ui4qg4ig5qV8nSF2dtbS1qamqQlpaGzMzMqJyq5eXl3sqmoQpHoxFMsMLIcH2LHwMt12nPyePgLC4ONxzvvMwbbkTew/8vKBv7L78EdYu/9I4NtvWlPifHOXLvwbSgHHAQCZAACZAACZAACZBAShMQlUbre4xE+oG1ATmIaqStv7Fl+tSa2s8XhN/CIUTiIoBgr4VDNJ3yw30iV8spkxoHf77IlPJACIAESIAESIAESKBdAhSO8gQhgSQgYLfbiyVJCvjmYBKkxxRIICUJUDiaksvOpEmABEiABEiABEigTQKthaOQdHCOvgT1M/4vZalZv5kFqb4M+0/4J2w2W0QchNhRZzKhcM/+iOy0Ndlut8PpdMJqtSI9PV1zH1VVVXC73VGtahps0Pt/cTlqF30R7PCwxoXaHr49J8WFveGprQspDp1NRuH2XUcq1YYiHPU5CkZgK6qZjrbXcv82pNXhYBIgARIgARIgARJIbQLqbVa1ePZaFM4bcQwIVdJDN08JeH257tyfbc14+rmB9uGDUxtgEmTvE4+OYdXRJFhNpkACJEACJEAC0SXAjcfo8qV1EogKAUVRfH3zPpVleabD4XhWVdVbouKMRkmABDqFgKqqT2VmZs7uFOd0SgIkQAIkQAIkQAIkEHcERNWYtoJSM3uh+vffx13M0Q6ovr4eed/8HK4uI1E35oGI3AkRn2XSaej57r8jstPeZNFOXhx5eXma+xDCUSFMjYbtcIJtSxRpOe0MqHW1qPtuRThmj8zR5+ah34YtEdloPXlHj1xAPfpjZizoC+vUCwL6yLn3fu/Xyx960Pu77+/BBtTaV6B5fMgbLE2OIwESIAESIAESIAES8CcghKNuSw70tb5HiU3fdVm7w/jozmO0Adu3b5d1Op0YbJQkqbZq2CBv5VExMG/brlWHB/YbR8KJR0Csn/WiS+oHvP6WOfGiZ8QkQAIkQAIkQAKxIkDhaKxI0w8JaERAURR2b9CIJc2QQDwTUFV1QWZm5tnxHCNjIwESIAESIAESIAESiB0B5z0DPQZlX7v7OK4Bp6Hu6n9FPSghgBRVMyOt8hlpoKI9e9/VN3jNuOUBqB3/57BNCqGjllUsAwUihJ1C4Bkv4s6wYQUxsbVwVJIzUbStqR28aA3fWFzsfRAdySGqcRbtPRiJCc3mevOVJFjPm4ruf3+1XbttiWp97TpNY8dVHrd0WRfNgqMhEiABEiABEiABEiCBlCIgXjpszB2ItLJtLfL2GM1wdR9Wb/r94hZCwp07dx5UVXV/VVXVKccff3ztjxaj9zmk+M/YWqdUUlJSVzqkfzpMJqi1tSnFMpGT1fXpA8/eveALaYm8ioydBEiABEiABKJPINI92uhHSA8kQALHELDb7dWSJGUQDQmQQFIT2CbL8qCkzpDJkQAJRJ2Asmuet26WPq1HibXXpX2i7pAOSIAESIAEokrA9eRpHt3+jZKn90jody0P6Mvx8IGoxiBarjc2NkKSJOTm5kbVV3vGq6urkbPuHqTV7jkyzJPRCzUnPRNWTLEQjorAysrKoNPp0KVL8uoCWwsjDfn56LtydYt1CaZNe0cLaTl9Mnr+692OhsXk+/75BCNAblFxVJLQ/0AZdh8/0jNi2y59TAKmExIgARIgARIgARIggaQl0F63Cl/SHpMVDd2Gw/zTchTPXrezqKiov+97a3IzVY+fQFQID+12+05JknJ2TTgh071zR8TsfK3UIzZEA+0SEEKQooPlh2VZ7kZUJEACJEACJEACJBCIAIWjPC9IIIEIKIrilGXZKEK22+0OSZKsCRQ+QyUBEgiNgEOWZTm0KRxNAiRAAk0E7LueVnXweCsD+A6532xe+/MEIQESIIEkIKAoyocAphlfOB/pJa3a00s6OB7alwRZdpyCqHpauPbGYwa6uwxH7Zg/dmyg1Yjt3XMw4GB5yPNCnVBRUQG32530VUf9hZS+SppSWhqKfjoALUSjPu4+8ah5w5MwHFoGx+R/d7gktkUz4Jj8QbvjdvTM87atF4LOYA+Rl6Fbd/RduzHYKd5xO3t1xWhHPa/TQqLGwSRAAiRAAiRAAiRAAm0RCEY46pvrzOqDvVd//F1RUdGJvq+tKeilekoPe/+q79tPHblpm87hcOxRVXXf9u45J/HCFd7uCeG2h+x7y2CY+1phykuHZNDB0+jG2uu/jcoJbbrmOtS/+oq3cmxUHNAoCZAACZAACZBAwhPgRULCLyETSCUCbFOfSqvNXEkAqizLOnIgARIggVAJiCqjbc2heDRUmhxPAiRAAvFJQNwbCuFkrw+uh2nvKm+Q0a40Gk8krEuugdRob3pSF2BnyzFlfsjhCtGf7dLL0e2pZ0OeG8oEl8uFyspKZGdnw2AwhDI1YcYeunkWHPPbFmZaz78A1f/9T8T5FPxyELJP6gpnRQPS8tK99txdRrRpV2/fArgbAZ0ejjPeb3Nc+aMPo/KpvwKZWei/dWfQcYpzyDptOrq/+HLQcwB8JsvyOaFM4FgSIAESIAESIAESIAESaI9AKMJRnx2PtatH/+guva9Nvb99X6tzRVGqZFnOCjSGK9KSQK8r+sFSKCO9twUGqxGeejcaDtej4UAtlPWVyL9hYIsJlStKsfuZzZph7H/3cJgLrNCl6aEzSHDljmw0nvZXk2YOaIgESIAESIAESCBpCFA4mjRLyURSgQCFo6mwysyRBI4SkGWZn9M8IUiABEIiUFX8nKqTnAHneN+Ez7l2pSzLJ4RklINJgARIgATijoCiKA0A0kRglpdnoPb69qsnxl0CEQZkW3hhuxbCFY6m9R+A/G9WRBhdx9MPHz7sFY0ma7v6nyaehMbt2wJfj+h0KNpfioM334jq+R1XB22L5siXJ2DDr7/DiL+d3DHwViPUNBnVk15rd97Owj7IXLkaubm5QdsXwtFg2tQ3Gzwoy3KPoI1zIAmQAAmQAAmQAAmQAAkESSAc4ah4KU96ukba8ctZTuXf7xvUmuoj7+gZJ0+pLXjzHTeAzWJfcc2AvqpnX2p0umgPuXiPsd+tQ2EpsCIt1wToAGdlIxpL61Gx9BDyZ7UUh7Znq35fLTbf1aqjSBDrXXj7cbAU2mDMToOnwYPG8nqk98poUQ+1Th4Os7Ie0oxFfN4UBFMOIQESIAESIIFUI8ALhFRbceab0ASahaPi5kyf0IkweBIggaAIUDgaFCYOIgES8CNQUfw31SDVtsuEVUd5ypAACZBA8hBQFMUTuOZm8uQYKJPa2lqIX6GI+joicvCGa9D97692NEyT79vtdjQ2NiZtu/rifr3hqasLyEoyGlG096D3e6JFu8ftDlQ0tk3O/e8aDkt/G/TmCKq16tPgMXc/4kOqPYTqM96OaG2L+/aCWl+PooPlHdlhZ4mOCPH7JEACJEACJEACJEACEREIWTgq6QHVDdWU4dI9ftgonCuK8n7xkP7neiorzb6Ko+LrrDZ6dGmOmzceaTlNnQ8iPURF0rU3tN2uXnRbyOgvI61rOuBR4bQ7kZYTXAFRce+jqzsIx5T5h2VZ7hZprJxPAiRAAiRAAiSQXAQoHE2u9WQ2SU7A4XC4bTabVzTK6qNJvthMjwQAUDjK04AESCAUAo5dT6mqt2dv+weFox0R4vdJgARIIHEI+FceTZyoI49UtHqXJAlZWVmRG+skC8lcdXRn95w2r0gksxlFu0qOUBdVOjs6jnvqRBizjKj7qQaWvtaOhof8fVVnikg46p9DBxVHP5Bl+aKQA+QEEiABEiABEiABEiABEgiBgPvJ0/fo9qzMD2GKd6iqM6q6/6vStTePwtGjdEb+fQJ06drV+Sn/+iDSe2fA1DUdBqsBkCS4FCcMslfLG9khSYCqsupoZBQ5mwRIgARIgASSkgCFo0m5rEwqFQhQOJoKq8wcU50AhaOpfgYwfxIInkCwolFh0aMakVV4C+8DgsfLkSRAAiQQtwRS9b6wtLRUvGQFkym4CivxuICi6mhDQwO6du0aj+FFFNP27jltVhHV2WQUbt91xP7uUcfBdbCpAqn/MeqfE70PSRsO1ME6JDOieDqcrDfBcXr4FUeFcDTjnHNR8+knAVvVq6q6KDMzc0qHcXAACZAACZAACZAACZAACWhEwDm3v2qoPgSooklFEEdzq/r2Rm686hdqw/vvBmEsvoeI1+7Fxqjv93CjHfnKKdCltauzDdd08zxflBGaAVCfOQLp9nVwWnqraWe/Fs2gIw+WFkiABEiABEiABGJKgA+MY4qbzkggcgKKoigAbJFbogUSIIF4J6Cq6sOZmZn3xnucjI8ESCC6BBwl726Dp0H2qA0ZOtWVpkLVQTJ5oDOrks4Cd0OJSSe5QgrChVxnl36/SAtpEgeTAAmQAAnEHYFUFI7W1dWhpqZG0zb1nbWwyVp1tL2Ko/rcPPTbsOUI8tYVR4c+Pg6mHuaYLYmr60moG3FnxP72jB0BtdGJvus3+9t6Q5blmREbpwESIAESIAESIAESIAESCINA7Z9PU837VsFjsEDnqvNWnGzrcIy/vlK+8qkubX3/B4vxJQmYFUYYMZ9iPS4LbocLjWX1cNe6oDbLRLUWRQyYOzL6L7lpRk9C8cgXUbj2RlYd1YwpDZEACZAACZBAchDQ+hopOagwCxKIYwKp+GAwjpeDoZFAtAm8L8vyJdF2QvskQALaE1BVtTcAAwDRr6j1NbfYpRWv+/tebBdvebc1xunY/dRe7SME2mtZ3xy/EJa2fgNdxCx+OSVJajMuVVULmvNvMy9Jko72qY1GgrRJAiRAAilCIJb3iA6HAzZb577HKCp1qqqa0G3qfadmslYdba/9vKFXL/T9YV2Ln07f+NFvTIKz+0TolR3Q1R6I3k+wJMEx+QNN7RcX5aNw50/CpkeWZe36VWoaJY2RAAmQAAmQAAmQAAmkGoHi4uKdfZ8+vtBjyoC+tqLN9KWnatrUDKy2mjyqxxNXmoIeFxXAvqYSzsp6uKqc3p3VtFwTzAVW9LttaIs8N8z+Ds7yBk2XfvjzJ8Fg06CFfEdRRVoW1WdfBXaP+Tv6rpkF6IyqNO1TVh3tiD2/TwIkQAIkQAIpQiCuLvJShDnTJIGICCiKUgsgduU3IoqWk0mABCIhoKrqmszMzNGR2OBcEiCBziHQLLxMByDEl+Ka23fd7RNeupvFo+LrQlzgLx71jRFlRGuFwFLZNa/tkgARpNiWeLQ5fmsr4asvLiF6rZMkaU9brlVVLQQg+ge3zkvMFbl784ogdE4lARIgARJoJqAoypOSJN2sqmpU7xNFe3hxSJLUqdU+y8rKkJGRAbM5qunG7PwSXE0mE2RZjpnPaDva2bsbVFfgaujGov4o+Pa7FiEcuul6FM2oQPXP5h/5um3hjOZ3VbSLVtWbUX36W5oZ/OmsM9C4bu0Re2Nqndxn1YwuDZEACZAACZAACZAACWhJQL0to929xXaFo127qGq1Q8twgraVMSgTbnsjGisb4Wl0w2hLg6mXBRlFNvS8vF9QdnY+uRHK6vKgxgYzaNQ/J0LSxejSXyvhqNiI1qWj5ox/QdxrSTMWxiiBYIhyDAmQAAmQAAmQQGcS4EVBZ9KnbxIIk4DD4fhBVdUxYU7nNBIggcQhUCbLcl7ihMtISYAEfASahZeWZuFoW+JJIaIU1+OiMmnrqqNCXCkUF9U+gaWy6ym1qdinlocEud9tx9wTNMcvFCw+Uatw6i96FcLP3W1FoqpqUfOLLoFyb5GXltnQFgmQAAmkKgFFUYTibnos8hdCx7y8zrlEbWhogKh6mpubG4tUY+JDCGHFkUw5iXzaqjpqGj4Cfb74Kii2ti8uPLYme1AzWw7ypOeh5pSXwpjZ9pT9l16E2iWLIZlMGF1Zzf1VTenSGAmQAAmQAAmQAAmQgNYEHA7HYus93U91p2dDX1d5jPm6/AlbLXd8Prj1NzaMHVnVsHlTZjQveG1DsuCqdXmrgrqqndCl62Hqmg5LPxvyZw3UBMWaK5dosqs6+NGxMOdnaBJTUEY0FI4KfyXjXkWvtbMhNSoUjwa1ABxEAiRAAiRAAslPIJrXeclPjxmSQCcScDgcP6mq2qcTQ6BrEiCB6BNwy7IsBGU8SIAEEoxAs/BS7CKmrVq1yvbHP/7xRJ1O577tttt+nDx5clWzKFQIR4Ww0lBcXJw+Z86ccQ6HI/2aa65Zc8kll4iybs6WwtHYVR1tjj9TCEfvvPPOQZs3b+5z8skn77j77ruFWNRXCbUj4ahF5DV37tyxNTU15meffXZpnz596lsLYhNsaRkuCZAACcQlgVi2qxcAKisrkZ2dHXMWorW7x+PpFN/RSlZRFAhBbE5ODnS65OkWePj2W2F/+60WJdfFJqT5hBPR66OPg8JpXvsoDKWrghobaJBbHoja8Y+FPb/1xH3TzkPj9u3wVJRD1ekwprqB+6qa0aUhEiABEiABEiABEiCBaBMQVUfd5mzsufFr9H3uJOicNUdcBqo46nA49m7v1qV3NOMSItGRf58QTRde21vu/gF1e4/mG67D0a9P0uTltnD9azHPMWU+rN/cAHf2sArjSfflaGGTNkiABEiABEiABBKXADc4E3ftGHmKE4j1g8EUx830/QjYFl4Id+Yg1I77E7nEgIAsy/ysjgFnuiABrQn4C0cXL16c+Zvf/GaGqqr6Bx54YP706dNFbyQhvjwiHF23bl3GrFmzZpjN5pw77rhj0dSpUw83jxE7mgdEfNUlr+xtHaekD/yGu+puuRHa1jhImWpG97PzA+TfA4BNCEd/97vfjVm9evXAmTNn7rj22mu/b46rTryk3g63AqEN2bVrl+Xmm28+x2QyNTz99NOL8vPzxTyR+5G8gmHPtvbBUOIYEiCBVCeQCveIojqn1WpFenp6Ui13RUWFVxCbbFVHfYu0/5IZcB3YD8lmg85sRq8P/hP0+tkWXQKogdved2xEgmPKBx0P62DEnpOOh+vwYag1TddXRQfK3s7MzPx5xIZpgARIgARIgARIgARIgARiTKCpZb2Exu7DkHZoPaA2PX6Qnjq2iv6arAzV09gY1QilNB1GvXJKVH0I4+tvWgZXTbj3FS3DG/3GpKjHG00HR1vWXwhpxiI+f4ombNomARIgARIggQQgwIuBBFgkhkgCgQikwkNBrnx8ErAtuhCOyaITJo9YEKBwNBaU6YMEtCcQQDh6UbNw9IO2hKPXX3/9jIyMjNxm4WhFs7BUVOgUIlKpZt+bG1tGqkLSmyFJvsLEKsT/xKG6hLDh6KW+pLc0TZXE/yVAVaFKYp/YYrd0Pbv1a/1C0NoNgFeVescdd4z88ccfi6655prdV1111XoAbgANAPY1t68X44VjUSbNVypNVEVP37t3r+nGG288Iy0tre65555b1qtXL7Hb7K1YCuBQ8zxhTwTr39bem4ZfddP2RKraLyAtkgAJkEACEkj2e8TGxkaIiqN5eXkJuDodhyyquArxqKg8yqMlgUha1kfapn579xzvRYr4ZTn3vEOD3v+wO9eHBEiABEiABEiABEiABBKVQJNwVAhFa6SdO3eKPbmKoqKigDdZP1qMTRuNrQ5xbez7hv+fw2USCyHm6iuXhBveMfMKbhqEjIEyTN3MmtmMtSFRdVQUianLHAHL5L9SLxLrBaA/EiABEiABEogjArwQiKPFYCgkECwBRVEeATDHb/wWAIODnc9xJBAJAXEzKW4qecSGAIWjseFMLySgNYEghKNiY1b88raqFxVHfcLRu+66a/E555wjqpKKPVhRoVO0rZdqa2sfVKs+vPBorCoknaVJOOrdpRXDPd5JTRVHWwtHhWTU9zUhMfXA466HtefPR/oN9k4HIDaMvcLRO++8c+QPP/xQKISjM2fO3OAnaN3vJxwV4lF9K+GoqaSkJH3WrFmnCuHo888/v7xnz57O5rx9wlExT/wSh5jvf38ivi4YOVhxVOszlPZIgASSkUCyC0dFS3e3251Ubepbn4ei8qgkSUmdYzg/e5G2rFd1aag+452QXBf36w1PXZ33wiT9tNNrhnzyuTUkAxxMAiRAAiRAAiRAAiRAAnFIwPO7XFVy1nmFo7t27VJVVfUUFhaKPbkWx/qhA9zO3bt9L4hHLRO9xYARL50cNfs+w2tv+BaeerHNqM0x4J6R3l1M66BMbQy2Z0Xs1EZB0SGe84muHrm5uctlWY7+IkSfFD2QAAmQAAmQAAmEQSAKlxlhRMEpJEACIRNQFOVvAG4QE4WwLNkfEoYMiBOiQiBj+a3Q1ZRQOBoVuoGNUjgaQ9h0RQIaEghSOOrb9tP7C0f/8Ic/LDn77LOFcFQIJ0Vlz9K33347d9GiRfmVlZWWqy4a8Ezf/K7I75OLNJOtueKohK3b96Kurg69e+XAqHNh997DOHTY7s0qP783BvbvA51OVBsVZUdVqKobhw4eRPHuQ3j+9fW/NhgM6pxbT3jWazfNBkv36dPFtuRdd901XAhHr7766l0zZ87cuHv37rQPPvggr6KiYt/DDz+8o1nc6RWOrlixQn7//ffzhw4dmnndddeVlZSUmGbNmjWpWTi6QghH33zzzW579uzRFxYWbrr88suFKNa3a6t/6qmnem/fvr3L2LFjD11zzTWiIqmoTqpQOKrhyUlTJEACSUnA//4wKRMUH4alpdDpdEldkVNVVZSXl8NkMsFmsyXrUoaVV2Qt65tcBvsC5I7mKqOm8Se4hi7+xhhWwJxEAiRAAiRAAiRAAiRAAnFIQFEUsdemF88UKiWYAAAgAElEQVQdSkpKGhsaGoxFRUXH6AXaqjaqdUrpvSwY8tjxWps9xt7We1ejdpdDcz+jXpsISR9luUWUhKOq3ozq09+C5etrYTj/31FOQnP0NEgCJEACJEACJKARAV4EaASSZkigswkoiuKrWtbZodB/khOwfnU5qk9/O8mzjJ/0KByNn7VgJCQQCoG2hKP33Xff/BkzZviqifpMSqtWrbLecsst00Wr+jlz5nxz1llneVvVu1yuhptvvrnnpk2bCl0ul1GSJHXG1NF3mQyNUk4XG8484wTxAon3tfPPF63C1u0lGDigJxrqa1BWpqCmtgGNjU7oDCaMGFaEyaeO9r6hrnrcWL5yE7ZsKUaj0wWnamt878Nl8664aOzv87qk48zJk93dis6/RAR49913j1i1alVfn3B0xYoVtvvuu0+0t9/+8ccff240GsWGs1c4+sorr/R48cUXpwwcOBCvv/76ykDC0fvuu2/IkiVLisaPH//Jn//8561+wlHDxRdffMqOHTsGnX/++YsfeughIUqlcDSUE49jSYAEUppAMr9M6HQ6UVVVlfTCUXEC19bWoqamxiuQFULZVD8kSfpSVdUzBIdIWtZ7OaqA48y2u2fsOXEsnLt3w3zSyeqQRV8TfqqffMyfBEiABEiABEiABJKQgKIoK2z39DhB7A86HjqwvbS0dIC4Ui4qKjpy/Wu325/c2SP3t7FI3zpQxoD7RkXd1d5Xd6BsoWiepP0x+o1J2hv1txgl4ahw0dSyfjp+GvsPFBQUUDcS3ZWkdRIgARIgARKISwK8AIjLZWFQJBAeAYfD4VJV9ZiWEuFZ4ywSIIE4IfAPWZavi5NYGAYJkECQBAIJR91ut/6CCy74+vTTTz/c2syKFSu6zJ8/f6LVau0yZ86cb8866yyvuHTevHnd33jjjSKLxVJz2WWXfTdlypQKl8v1/pYfX+uzeUsJCgv74PxzJkBv0OOTBd9h4+bd6N0zB7ldTBg0oBdsVjP27C3Fwq83w2gw4srLpyAnx4aNm3Zj8TdrYMsw4NQJQ5GXK6OqOgNr166CsGvKGv39r371q8fMZrN69913D2stHL377rtP0+v1Wz/99NNPQxWOzp07d+jixYsHTpgw4T8UjgZ5QnEYCZAACQRBQFGUTwGcHcTQhBvicDjQ2NiY1NVG/RelsrLS27I+Kysr4dYqGgFLkuRUVdUYact6X2yBKo/u6JELqCrG1Dq5VxqNRaRNEiABEiABEiABEiCBuCGg3pYhpIjedvV79uz52OVynSteVne73V8MGDDgZ7t+e3t15QvPZsQq4C6TuqHgxkFRd7dlzg+o+6lGUz+9r+6PrONzYMw2aWo3lsYOnPg6eqyYieozP1xgs9mSck8hljzpiwRIgARIgAQSjQA3QxNtxRgvCQQgoChKNYCY3cRxEUiABGJK4BtZlifG1COdkQAJREwgkHC0sbHRbLVaq9oyXl1dnZmXl5fuqzhqt9t1s2bNOmHnzp2Gq6++euFtt91W0lQrC1JZ8etr353/DUrLa3H5xZOR36cbPlmwAhs278KJ4wbj5OMLmtrSQ4XbreI/C9Zh2/YDuGjaRPTr2wPvf/g1DpdW4IKzR6GgT67PLOrqnXh3/jKUltdh7MmX3jx16tSyuXPneoWjM2fOLBat6kXFUQpHIz5FaIAESIAEokIgWauOivbtaWlpKdO+3VdhVVQVF23rwz1KS0u9U/Py8sI1EU/zRF9JW8Qt6yUdHJP/3SIv0ZpeZ7Goo8rsrDIaTyvOWEiABEiABEiABEiABKJCwPXMtAbDrz9qcaOxc+dOb1dDZeRQqB7RWCh2h6XAikGPjIm6ww23rYCzojEqfnxVR+v21sDU1QydScNbiyhWHPXCkACnqTtKBj+EwsJCakeicobQKAmQAAmQAAnELwF++Mfv2jAyEgiaQLI+HAwaAAeSQHITKJFluU9yp8jsSCD5CLQhHE3v1avXrrayPXDgQEFOTo5l7ty535555pkVn3/+efYTTzwxrra29vB77733UY8ePRqaW8KLnUfde++9t3bNdx9g0imjMGnCCK9wdNOWPTj/nHEY0C/bWzVLbPyJ/3yycBPWrd+NC6dNRKacgfn/XQqL2YgrLj4BRoOueawYLGHJss349rsdmDDhJJwz/bZL7rnnnuErV64soHA0+c5TZkQCJJCcBJLt/tDlckFU4EwS8WPQJ52iKBACUtGyPpzDJxoVcxORnSzLkqIoQuE5wz9/65JrITVWNV3jeOsktT4kqAYzVKMM1ZQDjzkP9cfNDoiwuF9veOrqkDZ4SOWwH9d1CYcz55AACZAACZAACZAACZBAshBQFOVPO7rn3BXrfPRmA0b87eSou11z9VKo7oA3EZr4zp81ED/9bZvX1tC/jIepa7omdtu+99HGvLBSmz0OZYU3Q6/Xe3r37s3OltqhpSUSIAESIAESiHsCFI7G/RIxQBIIjoB4OCha2alCJMIjbgmINdLyCHe9I40jXL9a5p5CthpkWdZohyGFqDFVEuhkAm21qr/11ls/njVr1sHW4X344YfZjzzyyLkZGRm5c+fOXXbmmWdW/v3vf+/1xhtvjExPT9/62WefLQAg3vz3vv0PQH/HHXccly7te2vY0CJMmzqhhXB0YL9sqKqoDiABkhCObsS6DXtw4QWigLGKTz9fiYL8XFx47qgm1YX3+qFp7NoNe/DJF+tQNPQsXHvttZfee++9w7/77rt8Ckc7+aSiexIgARIIkoCiKPUAwi9TGaSfWA2rra2F+JWbKypkp9ZRVlaG9PR0WK3WkBNPdOEogI9lWZ4qEhfntLgnstvtn8mLZpzl7HWWVD/k5lCYLJVleZLdbl8tSZK4+MG+yy5G/coVGF2uaHuTHkpUHEsCJEACJEACJEACJEACcURgfVG+x3nggNT/YDl2ds8J/J5WlOL1VeyMknmv2dVXLQU8sXuGOuRPY5HeW6NmkdGuOgqgeORLKFx7I5TJH7ybmZl5WTTXgrZJgARIgARIgATihwA3R+NnLRgJCUREQFEU8RrbgIiMcHLUCbQWbIYi4Awk1gxXwCn8BuO7Lfuh+M1YfitUQwZqx/0p6nyT1YGotpOsuTEvEkhWAoGEo6qq6h944IEPpk+fXt6qRpa0bt26jOuvv36Gv3D0pZde6vX2228L4eimTz75ZKGfcFT8m2C48847Bxk8B98ZNqS3JAShrSuOVnomIVv62isG/XThRq8gVIwT/4YvWLgS/Qq64oKzR/gJR4V2VIcNm/fiP5+twdDBg3Dm+bdse/rpp9+hcDRZz1TmRQIkkIwEFEU5BKBrsuRmt9vhdrvRpUvqFYSsrq5GfX19RKLZRBaQtnUfpChK89sxHZ7lO2VZ7i9G+YtGxd93jx/tHrFlp6FDCxxAAiRAAiRAAiRAAiRAAilC4MdMiyoZDFDr6mKasT5djxF/nxB1nxtv/w6NZaKhU2yOES+dDL1Fo1uOGAhHG819oHdWod46ANYzHuczqdicJvRCAiRAAiRAAp1OgB/6nb4EDIAEtCHQ3I4wBrcO2sSbqlb8xZrBCDdbc2ot2AxFwOlvK1jhqJgTrmDV8sM90FdtPNI+0DFlfqoue8R5UzgaMUIaIIGYEwhCOCoqh/pED4ZAwtF33nmn60svvTTa4/H89PHHH39ssVic/hVHr7vuurGbN2+e/IfbzvnFWVPGBWhV32Re/Jv/sV/F0bQ0Az7+bAVyu1hx6fTjoRP1S/0qji5fuQ2Lv92KcWOG4KwpJ+DRp755iMLRmJ9CdEgCJEACYRMIQVQXto9YTqyqqoJOp4Msy7F0Gze+ysvLYTAYkJmZGXZMPvFoIrasB1Auy3KLcrOKolQAyG4LiKqqSqYfsNaiUTGP91hhn06cSAIkQAIkQAIkQAIkkOAE1vbIc488UNqiHfm6U05UXT/+0CmZpXVLx3FPjo+6713/txFV34v3+WNz9P3VYJjzrXA5nLAODv9+zhutlk9/hTpE9f6nBQgVOuwa+QLyN9+N/cMfryooKGjznis2BOmFBEiABEiABEggFgQoHI0FZfoggSgTcDgcb6mq+vMou6F5DQh0JBwVlXR8h17f4r696d7QK+w5emghHBU2PB4hLgIC+QzVr23hjGNuOF1dRqFuzP0aEExNE3yomZrrzqwTm0AQwlFXs3BUyDZbCEfnzJnz7VlnnVW5e/futNmzZ5+4b98+16OPPvof8TXfNqHT6dRfcMEFZyqKMmLen2+9csjArvhswdfYtGUPzj9nHAb0ywZUD1TJCmvP6aPe++e9a9Zt2IULL5iE/N55eG/+13BUV+MXF5+IrEzzEdjiY+ajT1Zhy/ZSzJg2CYMH9sFXS9Zg9brdyO8/8f6ZM2duXLFihe3uu+8+DcD2+fPnf5KVlSUEreLQvfLKK91ffPHFKQMHDsTrr7++sqSkxDRr1qxJaWlpdc8///yKnj17OufOnTt08eLFA0866aRPnnjiiY1+AlrdxRdffMqOHTsGnX/++YsfeuihHQAEJ0WSpJLEPiMYPQmQAAnEjkCytaoXwkmLxQKz+ejnVexodr6nhoYGOBwOGI3GiMSjnZ9J+BG0vh9qTxzd3r1T8wu3FI2GvxScSQIkQAIkQAIkQAIkkCQEfrAYVej1GOuol8SffYIB8bvUpw88+/YDnqPPq6KZtqXQhkF/HB1NF0dsr75ySUz8+DvJv3EQciZ1i7nfsB1KgDstD4bz3qaOJGyInEgCJEACJEACiUOAH/iJs1aMlATaJeB7AEJM8U2gPeGoEG8uWLAAZWVlyM7OxuTJk495OBoN4eiuXbuwfPly78PY6dOntwvQ5789wapt4YXH2GjMPx8NA6+L78WJ4+goHI3jxWFoJNAGAQ2Eo6KSlnrbbbcNXbp0adf+/ftve+yxx1YVFhY2VlVV6R599NGBn3322cSCggL1mWeeWZ6env7mN188h01b9qqnTTr+i4ln3fL7ZtGlt639rFmzLszNcs+99MIJuuOOn/n+gg//fOn6jTtw3KAemHjyYJjSjHC7Pdi0tQQLFq5BTk4OLr9kMjIyTPhqyVqsWbcDffqf7hWObtiwwXLHHXdMKisrq7riiiu+/u1vf7u3trZWN2/evD4LFiwYWV5e3n3UqFE1bQlH//SnP/X/+OOPjzObzRv++Mc/fjt27NiaNWvWWJ5//vlBq1evHu52u9OmTZv2JYWj/PEiARIggfAJ2O32ckmSEr63u7hHEsJR8bkkqo6m6uF0OkWrdS+DLl0SfllDXsbW90N2u/05SZJubm0o0H2ToijiRZQiv7HLZFmOfh/MkLPkBBIgARIgARIgARIgARKILQEhGDWOHAX32jWtak/GNg7hLXdKT/S5pn/UHW/6zUo0lNZH3Y+/A02Eo+1WHD22eqgWCUozFlFHogVI2iABEiABEiCBOCfAD/w4XyCGRwLtEXA4HP+nquqVAHJIKjEI+ISjgdrUHz58GPPnz4doxSgqf1500UXo16+ft8Ww/9GWaNN/XEeVSH2t6sU4IRx9++23MXjw4IDC0WD9m7a/BoN989F2x76gJaDm+D8dk4f4dqA4Q8lD2AjEsqP8tRLgxuqso3A0VqTphwS0IxBAODpDVVX9Aw88MH/69OmiJ9IxFUeFuNNsNufOmTNn2VlnnSXGeH766Sf1hhtuGFJaWtozJyfncHZ2dlVNTY3l8OHD3Q0Gg3P27Nlbfv7znyui2ufs2bNHb9iwoddll1327Y033riytXB0+/btg66++url11577b59+/bp77rrrlFD+6l39+iejS7ZNtTU1KNkfwVEK/uzppyIfgW9RKd7LF66Hn95fuE/rrrqqt0zZ87cIP75vuWWW0Z9/fXXXa1WqyLi8ng8+urqaqvFYqlRFCVz0KBBhtdee81bcfSmm26aaDAY6p9//vnlouLo8uXLrQ8++OCJJSUlQgh0KCMjo7q2tjZDr9d7yxhUVFTkXXDBBV8/+OCDO1lxVLtzkpZIgARSj4CiKOLf1YRWW9bU1KC+vt4rHE31Q4hoKyoq4ko8KiqhNjY2Rn192hCEtmjHEaAqact2HU0nEEWjqf6DxPxJgARIgARIgARIgASOENhwyYzGxk/+ZxQbgJnrNsE+fHCn0bH0lzHogVEa+peanlX5Hq81Cy/X3rAMnnqxLRvb47i/jkdaXnr4Tv2Fo9HRiR4bmyHdLV3wsSH8oDmTBEiABEiABEggEQhQOJoIq8QYSaAVAYfDUaOqqoVgEo9Ae8LRVatWYcWKFejTpw/27NmDYcOGeauO+kSevmz9RY/+fw5UzVR8vy1xpm+8EI7+61//6lA46hvf2qZ5zcPQ1Zc23YSbsgCdAZD03hbJgAee9O6oG3zTEYFna6GneADqf7RVlbX1ON+ctpi2Nb71WdMWo3g6uyRJmmez2W6Pp5gYCwmQQPsE/IWjq1at8rZ21+l0rrvuumv55MmTq1oLR4uLi9Nvv/32CWazucett9664ZRTTrE3t3BvWL16dfULL7wwcMuWLX3r6+szJEly9e7de9/PfvazHbNmzRL/iGaIaP785z8P2LJlS/bUqVM3z5gxY62/cPQPf/jDmfv27es5bdq0rRdffPFhYXvHjh14/PHHs8YM0b9aXV0Hg0GHHj36KPbGXpcKu3WH//c5bJPx8ssv//aHH37odtFFF1VMnTp1uxCO7tmzR7r33nvztm3b1tftdhuys7PLTjjhhB2DBw+2v/nmm6PGjBljfPjhh3eUlZUZ7r///sGNjY3qY489trFLly7endn33nvP9vLLL/eorKzMMRgMjfn5+fumTZu2/euvv+65Y8eOXuedd97622+/fS+Fo/xJIwESIIHICSRyd4rKykrvS3WyLEcOIkksCCZut9tbebSzq7CWlpZ67/Nyc3OjSdchd3AC2O32iszMzC6KohwEcEwPSEmSGm02mymaQdI2CZAACZAACZAACZAACSQigR9Fm/r0dKj1sa3C2ZqVwWrE8BdOCg9hu9U4W5rsjFb1IoJ+s4fClJcOXboepu7mqOcZnoNjZ7HqqFYkaYcESIAESIAE4pcAhaPxuzaMLAUIKIryFYDTAHwky7K3R7iiKGWyLLf51EVRlEMAuqYAnqRMsT2R40cffQRRdXT8+PFYtmyZt039FVdc4f29rSqc/q3jfQ8NW49t3V7eJ0QNJBydNm3aEV9CeClsBhKuCpsZK37rbV+iQoXOWxVVBdIyAZ0REG0kvd/0AB4Pakbfe4wd3wILPz7xpvAVKA8x1icE9Y0NNM4/d9948XvrHFqfXMGKTDvxpPxMluVzOtE/XZMACYRIoFk4Kl7ySAOgdzqd3utuo9Eo/nUUFeDELyH69LaSFxXhnE6nTpKkbgaDwf9N7joApWKcEGHu378/zWAwqEOHDhW7ucJWnk846na7xd9dzZU7DzT7EPb1ALqLFvB6vV5UnhNfEwLOBgCHhV3UrF14uKbHOa3sel9SEeKUZrvClxC0Cj9i7sHi4uK06upq/ZAhQ+qNRqP3TQCRh9Fo7N2cu+p2uxtUVXUbDAbBQvgX4+pra2vLSkpKjGaz2dOnTx9ns11JsGrmJMaJOB2SJJWEuAQcTgIkQAIk0EwgkYWjQpgoNIMmEzV//ie0aFsv2tdnZWWh5WVDUp72HQpHm/dSAlUYFecP9z6T8rRgUiRAAiRAAiRAAiRAAloQcDgc63+64tJh7qoqqA0NcG9Yr4XZkG2IR0yjXp/U8bwIq22um7UM7rrYVxwdMHcEzH2tkHQSdGn6o5VQO864c0dIOkgXfsF7qs5dBXonARIgARIggagS4Ad9VPHSeKoScDgcX6iqOqU5/2VCJCHLsvdVOYfDUaKqaq/22HT0YMOv5aCqqur/Z+89wOSqzvv/75nt5Z5RWVXUC5IQEpIoAlMNopoiAQZscOwkTuwkdhI79Z/EieO0v+PESdw7GIPBxkiAaUKFXkQRIEBIoF31hlZlzt1e5vye92pnmR3N7NzpM7vf8zx6JO2c8573/Zy7c+fO+Z733amUmjZcWZda3IkEjCIYXblypZdt9Oyzz8bDDz/slaxfvnw5pk2b1i/m3LFjB7Zu3YqTTjoJU6dOxbvvvgsp9SvlG8eOHYvTTjsNY8aIrud4E5HlgQMHsHnzZsimq2TrGTlyJE455RRMnDjR6xOdcVQynMoc77//vldyULLYiM0JEyYMsCn+is3Qi9/0fj6yvgrzp43A5EmT+zOO7m9uwaZtBzB23DjM/NhXPT+bmpoQDAZxxhlneOP279/v2ZGSixGhqvg2a9asEzaHd+3ahffeew8tLS3e2Pr6eo+NjBOfxe7SpUu918R34dTY2Oj9W0Sms2fPxpw5c1BZKbqlga0EhKPvaa3nlNr1Tn9JYDgT6BOOyvHxijhlgkUQGRGOipBShJ3yuVz+SJasyP9FANEl4s6o16MLLIkdOUwiAs+IIFV+Jv8W4WhEmCpzjO+zK7bl/zK/JxyNsu3dOvrGxbMrvkm21IhfktVLWuQr2+jz/f3C0b55ZD5R/Uhf8St67ojQIzY/gCeEBdBK4ehw/m1i7CRAApkScF13l7V2cqZ28j2+s7NTnp9znc0y32FlbT7JPOo9i40cmTWbhTRkrT2mlBoRzwcf35HEE43+Qmv9O4WMiXOTAAmQAAmQAAmQAAmQQCkQeH3sSGtbWzBr/2HP3R0fOQs9e/cAnfL1XX5aoDKA03523vFvHaXlSMGw9auvo22bm7Ogpn5uDupODqJqTBXC3WF07GtD5/52tO9tw8SPl+ZWrrlk5fZgMDgjZ9BomARIgARIgARIoKAEcvSxq6AxcXISKDgB13X/11r7Z3EceQnAWXEEJAO6JtsUiXQ2xvwAwOcKHjAd8E0gkXBUytQ/88wzuOqqqzxx47PPPos33njDE21+9KMf7ReOilD0gQce8MrYSwa49vZ2L9OM/N3a2uptql577bVe5hlpb7/9tmdLMvRUV1d7P5N+8v9zzjnHE1NGhKMyb0VFhWerra3Nsyt9RZB59dVXe8LUiM0XH/g/1HTuQV11OcJhi9aOHgQCCovmTcOZ86cAKoCmvUdxz5q3cOoVfwbHcSAlkcXu9OnTcdlll2HLli146aWX0NPT44lARdwpolDZIBZhrLCIZM+ROF599VVP+BrxY9++fZ6vEaGs/PzCCy/05li9erUnRhWRaG1trfczEYfW1dXh8ssv9/6ObiUgHPWVZcf3hciOJEACOSfQJxz1MonG+arzeMLm438igtHI53IReEZ+FhGDSrbxyM8ivkfGS38Rp0YEn5GvV0XUGRGOythou5GsnyLmjNj2Y1duBEeiRKoyR7SQNZqrnE4Qkaq0iEg28v/Izw62tra+HxlUV1c3K87CSAzd8YSjxpjHmI0555cyJyABEhhCBFzX/ba19k9ytwWXXVhykE4Owg0VYWR26RyvyHD48GHv2U+e40q8yUGR6IzrseFs0VrPixdjnIy6T2mtP1riPOg+CZAACZAACZAACZAACeSVQFNTU8+xU+eUzTpwXDwqrWnebPQePTJAw5lhws+EMc3+ymmonxPMecx7ftGIQ6v3ZnWexb+4AN3HOtF5sAP1c3MfQ1ad92mMJet9gmI3EiABEiABEihBAhSOluCi0eXSIJCNcoBKqU2O45yWKOJszJEtmpLNUkR6IjJkS0wgnnBUNvzuv/9+r0z9pz71Ka8U486dOyGl6+XfUq4+IvoU4WgkM6lkDJ0/f763kSqZeNavX+9l9Tz//PO9cveSaVTsSrviiiswZcoUb+NVsomKmFQ2GCWjqWT9vOeeezB+/HgvC6mIUkWAKmLLp59+2ssSKhlCRZQp67zqh/8AhJrwsaWTMWOiA2uBnQddPPnGfnSEq3DFR07GzMlj0bT3MH6x+l3MOPc2zwcRg4qvEpNcJyKAFeHneeed52UYFTayOfz44497Pt14441eRlFjDH796197Nq688sr+7KeSZfSRRx7x2Fx88cWegFQEqmvXrvUyjS5YsACLFi1CTU2Nl3V048aN3h/JaHrRRRcNWKQSEI5arbUIvdhIgARIYEgRMMZExK3RcUkWVBGUvqu1/oN4ARtj/gPA3wLYoLU+e0hBYTAkQAIkkAcCxhhJsVKfh6nSnqK5udn7LB976Cttg0NwoJSslwOFUimixJuUlRjsejyqtT4hyFAo9JpSaonErpTqdRxnMPFpiSOi+yRAAiRAAiRAAiRAAiSQWwKNjY2h0GmnaFVWhpm7jxca2jZ+dG4n7bM+6baZGHPFoMUas+bHu3/7Kjr2tGXN3px/XYLaaUX9eJ1xrD3jzkHFuf9KXUnGJGmABEiABEiABIqPAG/wxbcm9GiIEMiiqDOktY5bri2Lc2RMXQSF0SXSMzY4RA1IVs3YJuxEuCnCThFySpPS8/IzycB53XXXeQJKaRHh6Lx583DNNdd4GTgjTTKUinhUBJOSVVP+LRk9RVQpQtLo9txzz3nCUBGEiuhU5pJMoDK/ZCONNJnviSee6H9NsqJuePB/cfHcKpx36jj0jDsXZe6OFnX2P577zDPPPPP8utuD88bV4PKbbsL2D8Z6diWrqYhDRZgq4lBpIhiVEvXyfxF3RpoIOMXn559/HpdeeimWLFnilad/9NFHPQaSTTXSZIP0vvvuw969ez1xrQhTRXwrglS5FiVLajQfYbpq1Sov3ttuu83LRBo9b7Ffcn4zERd7HPSPBEiABKIJpPNZxlrbppTaB8DLUMr3R15TJEACJJA+gXTeh9Ofzf9IqUogpdj5jJmcmTxPygG6yGHD5COKrkc7gJpEXsW7z8e5bl/QWp9bdJHRIRIgARIgARIgARIgARIoMQKNjY1NoQVzp0cyj26/8Fz0bt2Slyjm/vvpqJkysFpcLiZ+64svoedoV9ZMT7x5GsZdMyV9e7lK45q+R3FHustWvdFpvOMAACAASURBVKi1/kiWzdIcCZAACZAACZBAgQlQOFrgBeD0Q5tANjbhkokhsjHH0F6F4oounnBUytSvW7fOK9++ePFiT0wp5dolK6iUaJefSbl6aRHhqAg+pb9kEI00ee2xxx7zspCKWPTuu+/2SheKqHLChAkDQMg48UXmipSqnzt3br9wNdJZXnvooYcwdepUT7T5y1/+Ekc23YdPXDQVU8fWo+2Mf3+jrq7u1tbW1nubm+5ecPdvm1FXcQyfuvkjONBysiccjdhNlG1VYm1tbcXBgwc9fyVr6q5du/oFr5G4Jk+ejOuvv75ffCrjJBOpjLn11lsxbtw4vPbaa57wVOaUP9ElG0WsKuJaybh68803e0LTSCuBjKMURhXXrzK9IQESyAKBBNlGM7HcDGAkgG9aay8OBALzrbXVMQblW+H/0VpLtlI2EiABEhj2BIwxUiL8w9NoRUJEDntJ1YDRo/OT3aZIwk7LjRJldQjAmKiAHwVwVSyAyPchruveZa1dZK2drpT68AQgD5Ckdc1wEAmQAAmQAAmQAAmQAAkMRuCNqRM77KFDVWWTJmHkumfwwZwZA8rVp0IvFU3kqd9aiopRHyY2SWWeVPq+8elnYXs/3FtLZWyivvP+/9NRPSn3otds+JqujV49G+XLfkBtSboAOY4ESIAESIAEipQAb+5FujB0a2gQMMZI5oxYwUJKwSUTjoZCoW1KqZkpGWXnghGIFY6KYPE3v/kNpOz6nDlzUFlZ6fkmwk4p0S4CShFEijBSXvMrHD333HNx++23e+LQz3zmMyeUd4wWcfoVjkqZ+DvuuMPbwJWMnSNHjtwCd/1E9IY0lEJrWzfu/NXLQNUMT6wqZecHE452d3djy5YteOutt3DkyBEvA6iUsJcsoVu3bvXEspIpVQSf999/v5d9VeKaOXMmhJuIal944QVMmjQJN9xwgzdOsqOKOFT+XV5+YpVCyVIqr11xxRVeJtRIo3C0YL8SnJgESGCYEsiBaDQlksk+X6VkjJ1JgARIoIQJGGPuBPCpYgtBDofJITCtdbG5VpT+CC/JOHpg5hREb39WzJiBumWXoeFr/+bb752nL0T33r2IZBjyPdBfx8Na64boA7DW2tVKqcvjDJfvOqqttZPimbbWbgsGgx8+1Pmbn71IgARIgARIgARIgARIgAR8ENhYW/k4YC8PvrUF7uUXI7xPiv/kti264zyo8hOr9mV71lwIR0/72XkIVObe92yzSMmeAlqWPfBtx3H+NKVx7EwCJEACJEACJFDUBCgcLerloXNDgYAxpgNAukfkwlrrpNlfjDHPWmtrlVJLhgKzoRxDrHBUygpKFk9pkTLu0fFLOXkRVIowUjJupiIcFZGnzPfpT386K8JREVveeeed/cLREYFnLMJhBdmaVApt7d24894XYKHwic/8I0KhUELhqIhPReQpotVRo0Z5WVKnT5+OmpoavP7663j66adx0UUXecJRaZKFVPqLwFTKMAorEaaKaHTZsmUYO3as108yrm7btg2nn366J7hN1CRzUfQmNIWjQ/m3jrGRAAkUI4ECZ0w/prWWzKRsJEACJEACgBxYy26qlSxQleekESNGDKggkAWzQ9aEPDfumzF50PhkkcvqHdSc8xFM+MXxZ9BI233xBejc/M6An3lfGNY7mLltRza4eYLRiKHoa04Oc8Reg1GZRruttSecCOQBkGwsCW2QAAmQAAmQAAmQAAmQwOAEXq+p+AUUbiu/4kp0P/5YznEt/sUFSDu1aQrebf7yy+j8QLZuM2uz/2EhaqbWo6y6HDYchiobgsJReZCMUpN01kxF9ZU/o74ks0uHo0mABEiABEigqAjwxl5Uy0FnhioBY4wcxRtYK9xnsH43RFzXfcJae6lPs+xWIAKxwlEpU7927VqvLHt0BkxxT7KOvvzyy9i8eTOWLl2KCy64wLdwVESXIkg9evSolx00IqyMhC1CScn4KULNRBlHlVI7m5qapkaXqpcMolJS/sYbb8SU4OuADR83qRQOfmDwy/tfQn1dLT71yctxcJBS9SIOfe655zBt2jQvs6iIYyPt1VdfxVNPPdUvHJXMq48++qhkOMWECRO8svbCZsyYMZg4caI3NiK6lXFvvvmmJzgVZn5bKQhHlVL/4jjOP/qNif1IgARIoFgJZCMjewaxUTSaATwOJQESGLoEjDFtAGqKIUKpOCCf+Rsa+nWGxeBW0fqw85wz0L19e3r+KYWqOXPRueXdhONrLvwoTvrVb9KzDwwQjEaMGGMOAjh++i+qWWt3BIPB6VH9ThA1+/2OJF2HOY4ESIAESIAESIAESIAESOBDAhtrK7rKpk2v6N2R5jNHn+7Qz2nFU797NiqCx6vy5bJt/9ZmHHu5Oe0p5vzLEoQ7elE/L5i2jRMHxig0pYOoOPyAy6IXnqmIKwnmb1z4w+/MmjXri9melvZIgARIgARIgAQKQ4DC0cJw56zDkEAoFGpRStWlEnqqGyLFmCkmlXiHQ99o4WikTL0IMW+66aa4GTLfe+89PPDAA55A8pZbbkFjYyNWrlyJM844A5dddpknoIw0yUYqGTcle6eUlRdB6oYNG3D55ZdjyZKByWilRLz8kcyc4kd0SXkA++rq6kSEXP6Nb3xjyqFDh74zceLEfX/+53/+Pw888MBXXnnllXnnnTk2fMGZYyqhjs8vws3X3tiO517ahrknT8EVly3F9j3duGflq5g7dy6WL1/u9YkIPB9++GEvFskWOm/evAFLv2HDhvBzzz0XuPDCCz0B6Guvveb9WbhwoWersrLSy6QqJeflb/kTsbtr1y6Pl4hKr7vuOq9cY3Tbu3cvpIzjKaecMqCUfYkIR+9zHOem4fB7whhJgASGNoECfl6haHRoX1qMjgRIIEMCBXx/HuC5VC6Qz+dycIxtcALbThoL9PbmDFMm5erjfZ9hjHlea31uxGHXdTuttf07w1HZRx/UWi83xnTLc2lff18VWXIGg4ZJgARIgARIgARIgARIYBgSeHvxgtaurVs+zPyRQwaz/m4hnFNG5HCGD02/ftszac+z6OfnQ5VlWWKhpLhflEo016LRODpVv0DcEUuhL/73LAPwOzv7kQAJkAAJkAAJZJsAb+rZJkp7JDAIgTQ24p7UWl+cCtQ05kjFPPtmSCBaONrc3Iy7777bEzmKcLS8/IQKfF6mnbvuugu9vb2e+NJ1Xd/CURFRrlq1yhNPikBTSt2LwFLEk88//7yXbVQEpgcOHPCEozt37vy3O++88z4AsvMoqUQ94ejq1atvmD59+uFv/cdtX9i4tfxPXnjyjp8g3IUrL12MySeN9ojs3N2MZ158H93dvbji0rMwbeoEbN9xAPfc/yzmLlh2gnB03bp1eOutt3DyySfjvPPO83yR8vU7duzYuXXr1qlSbl6Eo5I1tKmpCatXr/YypNbX13vlKiUO4SX/lrLzIpYVjj09PZ5wVGIUceiZZ57plbaXn+/cuRMvvvgiOjs7cc011wwQ6paIcPR1x3EGKoAzvB45nARIgAQKTcAYcz8AyXJ3QGv9V8n8McbIfeo6ABXJ+sa83qm1HniaIEUD7E4CJEACQ51AOocdc8FEnpPq6uq8ZwS2wQk0ThzjlUTMRatasBCT1zyZjmmrtY5bo9EYsxXAyYkOyYZCoZ1KqSmxk1pr24LBYEoHcdNxnGNIgARIgARIgARIgARIgAROJPB6bcXLAM6UV3KZAHPiLdMx7urJeVmCd//6VXTsk68kU2+nfmcpKkZUpT5w0BG5V4rashqEayeizG3K2Hd1/TpqTDKmSAMkQAIkQAIkUBwEeFMvjnWgF8OIQIrCzi1a64HpGJOwStH+MCJfHKFGC0elJPv69etxzjnn4Pzzz0/ooGQRFSGlZBkdNWoUHnzwQSxevDhuxtE1a9Z4gknJRipt06ZNePrpp71y7lpr72dtbW2emPTss8/G1KlTvVL19957b/eOHTv+M55wdO3atcs/fcsFt6z42OK6mrFX3bDx2e/cv2b9y6iprsTIEXUIhy1ctx22ZiFOP0Vh8YKpgAp4wtHfPPgCZs67+ATh6KFDh/DQQw95vkhMVVVVkjk03NnZqUaPHq0ke+qCBQtw8cUXQzIOvfzyyzh69KiXeUhEtCIylX+LCFRKWYp4VDKMSlaiY8eOeaXt5W/ZcBaxqfRtaWnx4hdB6rRp0wbwLgXhKIBmrfWY4riS6QUJkAAJFJ5AKBT6rlLqVgCD1YV6R2t9auG9pQckQAIkUPwEQqHQY0qpKwrpqRz4ks/9ciiMLTmBHacvRM/evck7ptEjzWyjcUvTy/TGmA3Nzc1nyb9nzJhxwveRg3yXIYdLJqQRAoeQAAmQAAmQAAmQAAmQAAlkkcDG2opc6kY9T+f+x+momZz7M2ObPvsCejt60qIz+x9OQ/3cbJapj3IjC/pRW6ER1tPRq09G58xPxo2x+t3voWLvmrTil0E7l/zUnTZt2vFNRzYSIAESIAESIIGSJkDhaEkvH50vZQLGmP0Axg8Wg1Jqv+M4E1OJM6aUWypD2TcPBKKFo5Jx84MPPvCyZY4fn/hS2LNnjyccFXFkQ0MDRFQp/WVcdKl6KXm/detWL5NmpPy7vL5v3z5Iyfv9++WSAyZMmOCJMsWWNBFxfvvb3/7qiBEjjv793//901EZR8t++9vfjnr++efPnTJlSvsf//Ef7+g7UNre+Oadj21973114OBRz4eGUQ7mnfl7mDRpElTnVqB7Lw41h7Dpne0Ijp6KJUuvH1CqXuaVTEKbN2/u92vcuHGH5s+fP0ZK0G/cuFHiDS9cuDAg2UYl06qISEVkKk2EnhEx6MMPP/zB+++/33n99ddjyZIl3nFUEaQKi8bGxn6hrIhF58yZ42UgjW0lIhzt1VqfmJY2D9ctpyABEiCBUiDguu5ua+2kvnvVz7TWny0Fv+kjCZAACRQTgUIfRJTP/XJITJ59hnPbNv54/AP2DKV0YSCAQHk5bFkZVHkFwiaUE0xpikblma/TcZwBGb5d111/6NChj0rVCHnuKi8vb506dWp9tON9h0H+OE4wm7XW83MSJI2SAAmQAAmQAAmQAAmQAAmkRODNMxa12f37a8JHj6Q0LpXOp357KSpGZjub54keZFKqfvJnZqFhWUpbt6kgGLxvohLzFnAvXZXyPDVv/DvKm19JeZwNVCGw/FHqTFImxwEkQAIkQAIkUHwEeEMvvjWhR8OIgDFG6iDUKKXesNZKqYdrrbXPBIPBm40x7yql1jqO88VUkRR6sy9Vf4dT/2jhqN+4ZYNN/sQ2EWxGC0cjfaL7RveJ/Ft8iNhUSrUrpdZXVVX9AEAXAFGXSq1D+VMGINDR0fFcdXW1HEsUJ+SPXLcH3X2PvK7ssTJrgUD5CMC56Lhddy0Q8Vd8dJZ5fsaJo8VaWy+bh0opEaV6aUAj/ay14VAoFLjnnnu8MpU33HCDZA/db63tzzbT09MTfvLJJwPvvPMOrrzyyn7BrNiJiEH77MdlGGFaIsJRyRrL+7bfXxz2IwESIIEUCLiu+88APm+tDTC7cwrg2JUESGDIETDGPATgSgAFObB0+PBhVFZWxj3sNeRgDxJQ4/jRvktAZiEhzUBPAmUoGzkSqqwM0zZtTgu7UuprjuP8kzHmPQCz5bBipMnzXmzGUWNMM4BYtfDTWuuL0nKAg0iABEiABEiABEiABEiABHJCoLGx0YYWzM2JbTG66OfnQ5Xlfhtk0+deQG+r/4yjc/5lCXpCnaibrVFWW3F8pyxXLSIOTfFhz12WunA0EoKzdkXK0TQu/OF3Zs2alfIedsoTcQAJkAAJkAAJkEBOCeTyY01OHadxEhgKBIwxzwE4Vyn1XcdxvpCtmIwxvwVwdbbs0U72CORDOCreRsSjseLSvkiO1dXVXQ+gsk8cKo+hvQDkKflg379tW1vbfdbaBX22umpra5f3je/o6xdo2fvLF1Xl5HrULvFeOi4cfeLD3Dj6ck80Gkc4aq21kXvQO7W1tbe0tra+1W+jT3gqpSoffPBBSNbVqVOnYteuXdfefPPND8k869atu3z8+PGrJbPoiBEjvFL1IjCNNL9i0ASMsrfoWbRE4WgWYdIUCZAACQDYvXv368FgcFEcGEe01sM73R2vEBIggWFPoBAHEkVgKJ/tKyoqhjX/SMbRQkKQh8TZBw6n7YJUULHW7gKwNFo4KgZnzpzZ/32kMaaz79m0fy4+96SNnQNJgARIgARIgARIgARIIKcEmpqa7jp26txb4fuoW2ruLLrzfKhA7uUL733tDbS+ZwY4N+l3ZqF2ej2qJtSgvL4C4a5edB/tQo/p9gSjeWkpikWjfcq3cNQddS70RV/L/WLlBTwnIQESIAESIIHhS4A38+G79ox8iBMwxmwCsGCIh1ly4SXKHhodSERkGflZvGyjkdfiZRyNhRLdx1q7tb6+XjIIjZNsojHVD2Vv0Ktn39rauj12fqXUupqamn/qE5Ye6Otj6+rqZnpj9tzRhLI6qEAlYCV5aTmgL/fMRMcUG19tbe2M1tbWpuj5omM+cuQIXnjhhaPHjh0befTo0W2O48zq7Ow85DhOQ0VFhQoGg1i6dKlk4xwQenTciS6USB8/fYvhYuMGajGsAn0gARIYKgQaGxvvAnCrHDqorx9QMdcLke+5Q2WlGQcJkEC6BPItHG1vb0dbW9uwL1Mv65WpcDSDvcb+yyXdcvWx11tLSwtkbSOtsrJyy+TJk+dF/h97nfH+m+5vLMeRAAmQAAmQAAmQAAmQQH4IbLrofNvz8ks5mezUb52NilGS8yS3be/dTTjp1hmFEYfmKLTuCRejY356CUDTyTgqaVfV9WupNcnRetIsCZAACZAACeSLAG/m+SLNeUggjwRc191prZ2SrSmttf+jlPpStuzRTsEIvKW1Xphs9iQbxO9preck6HMfjtx9IyonvIKuvWdi1KeS3mNkU9AYI/UP+zcOE4lrW1pa2h544IEbjhw5UlleXh6+9tpr7x01alRdbW1t3JD8ZhxNxqOYXucmajGtBn0hARIodQJNTU29NTU1gbq6uoSh8H231FeZ/pMACWRCIN/C0VAoBPkMP3LkyEzcHhJj3x8/OqeVD/1CUnX1mNm4E9smNEAFArC9vUhXUBrJOhqTbVRSmo6K+MP7rt+VYT8SIAESIAESIAESIAESKCyB12orrGQmkWwk2Wwz//pU6IX9jwgZmO6r9x4p+y6Wov8d7/8ZzFYMQ3v1LLSd9Y20XElHOGoD5eion99Vu+ybVWlNykEkQAIkQAIkQAJFQSCpqKcovKQTJEACKREwxgzYfElp8Imde7TWFcaY7uMpJNlKlUCyTTjXdTdaaxfnM74+4eiA7xYCgUAHgOq6uro5LS0tLyml+neO6+rqRPiq2tra1llrG+L5GggEtobD4TkUjuZzJTkXCZAACZQegcbGRjtmzJhkjj+utZZM3WwkQAIkMCwJ5FM82tzcDDkUluhg2HBagMbxo9PegM1GttFErCsXLMSUNU+mvRSxz6TR11ey59W0J+VAEiABEiABEiABEiABEiCBrBPYdOF54Z5XNmRdZzDhxqkYv3xq1v0tCYMZPszZCgctF96ZUqjyHC4V+Wa8+YcpjfM6K6C3PIjya1Zm/TpI3RmOIAESIAESIAESSJcAb+TpkuM4EihiAtkUjiql9jqOM8kYswrA8iIOm64lJ/C21npBdDdjzIsATu4rWz8iuYns9bDWtgSDQSdqs9A77ykZRwOBwPO1tbWf7vNLDq6q1tbW++rq6m6OeNDa2voOgKMAolMShQAE5UG3VMrPp0j0Z1rr309xDLuTAAmQAAnEEGhsbPymZFNvaIh7BmFAbz9CllAotFMpJffRbmttWzAYzFrmdy4eCZAACRSaQD7Eo3Lo6/Dhw5D3ZXkeGO4t01L1ueKXbrbRiD/R91RjzFMALpTX/NxrcxUT7ZIACZAACZAACZAACZAACaRHYGNtRbYTjnqOzPnXxaid5iR3KkOhZfIJ8twj03hUAO4l96fktDyHy/P49Le+ABXuSmmsdA6XVaPsukf4EJ8yOQ4gARIgARIggeIhwBt58awFPSGBrBPIYIPvAwCipAjEbOzk5CEw64HT4AkElFJd1trK6PVcu/2ArS4LYOGI6rwSU0p1O45TGZm07zqVa+tBAFcHAoF1dXV1n03FqZaWljUA5kaPGaLC0ee01uenwoZ9SYAESGAoETDG9PYdKpCw5N7RDGCbtfbNYDD4R35jlTL11tqAj4yjCIVCHZMnT66JZ3vHjh3do0aN8jKyywn96upq9PT0YMSI/rMYj2itr/brF/uRAAmQQLERMMY0ApiRa79aWlrQ2dmJ0aNH53qqkrCfiXA0+ou+XDzAS8n6mfsO4f3xx9dq9gEpeDJ4i1SaiDyPGmPuACAHBaU9pbX+aDIbfJ0ESIAESIAESIAESIAESKC4CLxz7VXtnWvXZGWDaeofzkHN9HpUja1GoKrseKCxpeWzHX6mQs1s+5MFe7a8Di0X3ZWSJWfNCi97aOpNSSoYqBVr0hqd+nwcQQIkQAIkQAIkkAsCvJHngiptkkAREQiFQt9XSt0CIFk2SXkE2wHgyUQZDTMQohYRkeHnSrzsLU80HfD2EBUUljbE1cLkBJRSqtNaW9VnXMQ/8g2A1VoHXNfd7zjOhMjExphOAHu11gk3qo0xXUopK6LYyDjJ9KaUqs1JAAU2qpTa7TgOs9gVeB04PQmQQGEI+Pwc4ktg39TUFLbWKj/C0UOHDmHmzJnec5Mx5oHm5ubr5HBCJCNeJGup9PPurUp5GfMijVnUCnO9cFYSIIHsEDDGyJtb8vTMGU539OhRlJWVSebJDC0NjeGpCEcT7aVGRKO5/uKv4qSTMPW1Tdh14bmoPPlkjP/x7Z6oNEpQulNrPc0YE5bnvpj7+Qda63FDY9UYBQmQAAmQAAmQAAmQAAkMPwKpZB2deMt01M10UH1SLcp1JcKdvej6oAMd+9tx5IWDmPHn84cfwAERp69ktRX1sDVj0Vs7CR2nfsk3x7rnP49A+0Hf/eN1VNevy/VjZ0b+cTAJkAAJkAAJkMDgBHgj5xVCAkOQgDHmPwD8bTyhgjHmZwAu6gs7oUg0HhZjzHMAzh2CyIZsSInEKs/tPHC4rRejJPCzG5JrLDeHOmC6w6gIKFgLnDE6LbFpwvOhIrLpyxB6p9Y6knlGBDoiKk14rzLG9PSJTyWUg1rr8T6FRSW55kqpDsdx0oJfkgHTaRIgARKIIpDC+/u7WutTksFramryNDWDlauPiEGlXyAQ8Eo3yd/xMuJF+sYTo1I8mmw1+DoJkEAxE3Bd18vSnEsf5T1URKNVVZEzZrmcrfhtb5vQAO/BKwst/a1Hf5PXf+xqjP/pzxFP7Dp+205MnDgxcvii/9kuUnVChKT+ZmEvEiABEiABEiABEiABEiCBYiXgVzx68lcXo26WjxL0xRpozv1K/+mtd9RCtC3555Q9dNauSHlM7AAKRzNGSAMkQAIkQAIkUFACFI4WFD8nJ4HcEQiFQv8aDAb/IZszuK77qrX29GzapK2cEhg069oT2w/a6M3Isr47wpmjBwpJI6LRaE/9iE3jRJZIONqptT6hnIkxRsoPe/UP/QpuXNdtt9ZWW2vvUkpJptKPAGix1v5cKfUnOaWdJ+N+WSRzxxjz3wAu1VovTNaXr5MACZBAMRBIQTgq7h7QWvdnsY7nf2Njo00kApX+0aLRyPhEGUqlTH0kC2kiIWq23r+LYS3oAwmQwPAiYIz5EYA/yFXU3d3dOHbsGPxkgc6VD8Vmt/GksbC9UqAhey2nVR4rKoHurhOcVY7G4oOHBwhHI/dz3hezt7a0RAIkQAIkQAIkQAIkQAKFJBAKhZ5onNBwaTIf5n/zLFSOzUpl+2RTDbvXbXk9Wi76RUpx1z/5Saje9pTGxOu858w73pg8efLijA3RAAmQAAmQAAmQQEEIUDhaEOyclARKk4Druj+y1uZsw7A0qRSn13424Z7acbC7K2zLJYJypdBrLSI5bSLC0Jea2+IGmKZw9ARbUnrdWjspV5lmIpuSSqn91tpBBUTFuZIneuVnbePFYozZBGCeLHf069ZaEZl/pVTip58kQALDl4Ax5j4AN6ZAoF1rPWhabck66jfjaCJBk5RX7umRBNjwMuX5KLMspXrLUoiDXUmABEigoASMMc8AOD9XThhjvPfRUaO8ggjDojV/9Svo2bcX438kBUFObI2Tx8N2d+eMxWAi0rJRo3t7jxwui9tHKQTGjUP4wAEky4WjRo7C4r0HlWQfmnXgcAeA/h1ia+3qYDB4Rc4CpGESIAESIAESIAESIAESIIG8EpBEINvGj/YSgSRqp/30XASqEn0lluwJI6/h5HeyLJ3yc5etSsnvmjf+DeXNr6Y0Jl7nXaf/rGXq1KlMJZsxSRogARIgARIggcIQoHC0MNw5KwmULIEUs32VbJyl7Hi0sDAUCr2ulJqvta6MF9MTTQct+uWiH/aQ59QAFD6Ukg4cnYlwVCn1trX2VAAiZFwAeHuOz2qtL4jMYowJW2vfDAaDaZ1SDIVCryqlItlxjwEYUcprGu17OsLRwX5v07E3VFgyDhIggdIkEAqFXlNKLYn2XkRH8QSbyd7jdu3adaCsrGyc4yT+bjMUCiEYDCaEFZ2Z1G+2vGR+lebK0GsSIIGhSsB13V3W2sm5iu/w4cOe8L6+vj5XUxSdXRGOHvvB97wnsbKqKtRecSXG//Cn/X42TjsJtkO0lrltkYODkS8HK+fM7Tn19bcqtly+rGnu6rUz3jnnjKPzX3x1ZMSLxsbGZ0IL5p5fNm16+LTN73k7viIMVUp5mbej26wDh9/TWs+JPIs0ThrnxTtrz0HfFSVyGz2tkwAJkAAJkAAJkAAJkAAJZJOAfPbfNj6xdnTxXf1bKas/JQAAIABJREFUQMd3haIfIbz/K+xc8hM74d1/QmX7nvxoGLIk2swmx7RsWcC9NDXhaNXWn6By9yNpTdc/yAI7lvzETp8+PZCZIY4mARIgARIgARIoFIH8fOgqVHSclwRIIOsEjDGSUotZsrJONnsGo8UofZt0zVrrMbEzbNjzwfZQV3ja8afz47cDpyKA+cFqJMo0KqXtA0rhrIZBE7glDCZKNHoUwLrozHERv40xUuOwwlr7/WAw+Md+yIRCoe9J31iBpFJqs7X2FD82SqVPPLGRMeapvixQP9Zafz46FhHh9i9wnCApXiqVlaefJEACMe9t/V8tu66Ljo6OhCWOk73PGWPeFx1LuoQjwlG/otHoeay1LcFgkCfy04XPcSRAAnklkItDhCI2bG5u9rKNlpUNn8fMiHA0egEj+6aBmhrYQAC2tTWv6xuZTG6wp7d1D/i+8PXaiu8sbuv+wptTJ/actnPfgAoG8izWOO2kP0JnZ7S/P1/S1v2ZyPcHjdMnwba3Y9aBwxSNFmRVOSkJkAAJkAAJkAAJkAAJ5IfAYOLRDzOOKoQDVZADaP2l0gPlUMtXe88hvQ9dawM9hXkeyg+lqFkk4kF3cPx7lGrGUbHsrFkR2R70P1FMz5YRZ8C5+OvUnKRNkANJgARIgARIoLAEeBMvLH/OTgIlR8AYI8fPrio5x4eRw9batcFg8FIJWR7SEwlmnt75QXdnb9jb9IuXQfSd0PEMN263PLXCe4hfOrombZJRotG4Nqy1TyilxG+5N/VqrQdsSCaaOMEG9g6t9fS+jKtjrLUjlFLi/FA59SgZWd8IBoNeVtU4gtk3HcdZZIx5G8D8wRYtmaAq7QXnQBIgARLIIYFUxEt+3udCoVCrUiq9UxEARDyajnA0CtE2rfXsHCKjaRIgARLImIBk9Q8EAoustVlTeLa3t6O1tRUNDQ0Z+1dKBuIJR6P9D+ggwiZUsJDKT57T0/Pe1gHPY4Hauq5Fzceq4jn1erA2bLuPi01VdTVsZ8czS1q7L3xzfENvrzEBqWQR+QJySYwotWBBcmISIAESIAESIAESIAESIIGcEGhsbLRj770JVeNqUR6sgAoo9Lb1oPtYF6pPGvj1m7tsVZOzdsUMdf0675HBrrxkYCmDnHhYBEYTZTqNzcSagqtdU65F58m/m8IIwFl3A2CP7wGm2zqrJ6P6qjuoOUkXIMeRAAmQAAmQQIEJ8CZe4AXg9CRQagRCodC/KqX+vtT8Hkb+7tRaT5N4jTEvAThLa32CWPLZnQdb2nttnfSrCCicPmpwQahkIM2kPL0f/iLsiRYC+RH6xBFMtltrvWCUUk9aaz8K4BWt9VkRHxKIjdYDmN73x4+7Q6aPH85DJlgGQgIkMGQIpCAcfUBrvcJv4AkOyPwWwDWD2ZBy9l1dXZmKR70p+L7sd7XYjwRIoFAEUngPHtTFcDgszyxenxEjRhQqnILMm0w4WhCnkkyaTPApJeurTz+z+ZRnXxizsbb8N0vaem58Y3xDGNaq6rOWom3dGsk4+rLWemkxxkefSIAESIAESIAESIAESIAEskPAGLP50KFD82Zs+hykit1gzV226l2tdX/VuO6n/8KWH34jO474sZKBUDOx+YgqNJE61I9jqffp1bPQdtY3Uh7orPX91Wlc271l9Si/7kFqTlImzwEkQAIkQAIkUBwEeBMvjnWgFyRQMgSMMS8DOLNkHB5mjvoVmzzRdKD/aT3XgtAUlkCurX6BZ2wsoVBol1JKNhpvFJvGGHkC/stE9vuEqJsALACwAYC3Qdn38wHFP2JFqyn4XPJd/V4zhQjUGHMMQDBW/FsIXzgnCZBAcRFwXbfXWjtoFmmlVKfjONXpeN4nIF2mte7PrNbU1GQTZcQ7fPgwRACVYdZRz1Wl1D7HcU5Kx2+OIQESIIF8EAiFQmuVUpdkOpfruujs7PREo+XlvooNZDpl0Yzf+//9Ndpv/2nR+OPHkWTC0Xcvu3jnvCfWT422ZYw5sG386HHys9kHj/Q4jlPhZy72IQESIAESIAESIAESIAESKG0CO3fuDJ/01l+osq6jgwdSVgV13aP9egVjzIM1m75+afkHL6Vf/i6X6HIiNM2Ow90TPoqO+X+alrFMxaOt+rSN9cu+6VXIYyMBEiABEiABEigtAhSOltZ60VsSKAoC2cowUxTBDCEnUhEARoSjmZafzwK+9wCcbK0NKaUkA2pkx/ig1np8tP3IdRcdpzFmq4yP6veS1vqcRH712WjSWs80xhwGMEoptTscDr+olLopC/GUpIlUrp18BWiMGSDulXmL0c988eA8JEACJxJI9nkk2+8ZIhwtKyvDyJEjT3BGStVLy4ZwlO93vNpJgARKhYAxpksKGKTrb3Nzszd0uJWpl5h3/81fovPnt3vl20ulDmMy4Wi860Du1dvGj5ZMo/wsn+4vCseRAAmQAAmQAAmQAAmQQIkS6Hn6y1Yd3YJAuHPQCGKzjkrnrlf+O1yx+0NBaUERRB7coh7g3GWrPJcyFVzGjSvDB8WIb6kyq97yQ1TsWwOEe+Rou//hKoDdp//03SlTpvRnjvU/mD1JgARIgARIgAQKTSCFu36hXeX8JEACxUIgmVCjWPwcDn6IKMZ13TcdxzktlXgjwtGAUjhrdEEPbnrCUQCya9wQiSEi9jHGhEQvGBWbiAkDUa9H9ll7tdYZpSnKVuakVNYhWV9rbZtSShYom/drj2Hs3Nba3cFgcEoyn/Lx+iDvMXu11pPy4QPnIAESKH4Cxph3AcyN8XSD1vrsXHi/ffv2rnA4XBFPHCrip2wKn7Ites0FD9okARIgASGQ7rOhZBqVMvWO46C6Oq3k0CW9ACIcra6oQO8HB9Hy0IMlEUtgdINdtHv/oNm++66JQ1rrMXJtvD9+tPcgk47otCSg0EkSIAESIAESIAESIAESIIFBCYQf+phVPR1JKanr1w3YA7EPXdODnraypAOz0SFaqOlTtBktzsyJeDTDuNIVj8q0tS//FcrMtpQ82H3G7bunTJlSFPtLKTnOziRAAiRAAiRAAlkVohAnCZDAMCFgjHkKwIXDJNxiD1OEkyoVgUl0mXrJb3N2gyT6LEiT9GxjALwP4B0Ay/u82Kq1nuu67v9Za/9UYguFQi19GUmlywta63PlH67rvmqtdbTWczKNwBjzEwDXABibqa0sj98OYHoWbUr59xFJ7OVMeJUsDp/ig59rrT+TzBZfJwESIIFsEti9e/e2rq6umdnKKjqIb61a6/ps+k5bJEACJJArAq7rPmmtvShV+8M522g0qwN/+HslIxwVv/0IQPs+z5vGSeO07emRbKP7tNYnpXqNsD8JkAAJkAAJkAAJkAAJkMDQIBB+4DKrwr2DBuMuW/WfWuu/iXQyxnzTWbviS1klkEgU6lMsGvElXDsBrR/5Xr9rzpoVqaf+UGWAHZxJ6rErHPftu6kPjRlR/8zvQnXJVpKPZoHWMed31F/w1YJmqfHhKbuQAAmQAAmQAAnEIZDNDGYETAIkMAwIhEKhx5VSlw+DUEsqRL/CUWPMmwAWvny4vdCZRuWJOHJatD+LqGwyWmvdYDDYn2XUGNMCIKJubZbsNflYnD4h6af75soomykAqe0hmfHmAUjHlicQzjRupdS91tpb/Njxe035sZWsjzFGhMMplTHJp3/J/OfrJEACw4dAY2OjV65+1KhRuQz6Ra31R3I5AW2TAAmQQDYJ+Dn40zh5PGx3t1eyPBwO4/Dhw6itrUVdXcEOsWUTQdq2Sk04KoEGGsZg0a59gz6bbDp5uu3ZswflEyZgYeOujJ9j0gbMgSRAAiRAAiRAAiRAAiRAAkVBwK68xNryOqie1hP8sRUaPePPPVZ55l+OjH5RxqTsfOxOSoqiUD/zxWbzdNZ/vK+8e/LRiTKBRsSnPWPPQfkHLyY3FNXDVo1Ey/k/S2mMn87Ouhv9iVst0DZySU/dxd+o8GOXfUiABEiABEiABIqLAL+8La71oDckUNQEjDFST6KqqJ0cns61aK2dZKG7rrvGWrssWb90Xn/rWAdae8I4u6HW93Br7WtKqdMjA5RSex3HOaEMedRGtNVaJy2N6NsBnx2NMb1a6zJjzDcA/KWPYRGR6Bqt9V8k6++67nettQsAnB+nrxezMeYxAFcks5Xk9U0A5MFdxKt+Wl7KwvsRGsRzVim1znGcnFzPfuCwDwmQwPAkIMLRQCCA0aNH5wSAtTYUDAaTZYXOydw0SgIkQAKZEDDGvKW1XhDvs93uyy9B55tveOZFOHrkyBH09vYiDxmcMwkpL2NFOOpGlaovti/pVFkZbG/8LDhKKah583cuevX1adGwjDFbto0bPUcpYHFbd7GFlJd15SQkQAIkQAIkQAIkQAIkQAInEuhZ/wUrVfDKjm05/qL8r1JDdRmEa8ei7Mp7+p8f7MplqwF7WWKOEUWoApRnNgvNX/6OWPFn3YYvIeDuSD6/tXAvfQBS2r570hXomPu5/jFeuXul4F6yEvXrb4YKd8W3pwIIVzcg7MxE+8K/Tj5nhj2cdSuSs7VAR/2ccM3l34ski8lwVg4nARIgARIgARLIJwF+gZtP2pyLBEqYQLrirhIOuZRcf1Rr/bFkDudyDV890o5y2K6OMCpTEY+Kz0qpsLXWE4TGZpE0xjRFyrQXOsNkKBS6XSklnAdkPFVK7bPW3utHJJpsjeR1ybCqlApYa9+IZJwzxhz1UV5+UPNKqX9xHOcfU7kOcs3cGLMdwICNZj+M+q4bCkf9wmI/EiCBrBFI5T001Ulz/Z6bqj/sTwIkQALpEIh6n9zQOHXiUtvZ+aGZQACz9h1C48QxqLxkGbqeXI/yKVMw9YVX0plqSI7ZNj43BxPShaWqqjBgDeMY6tuubV3S1l0vL2+sr7IIh1F7wYX75j6+liXq04XPcSRAAiRAAiRAAiRAAiQwxAjIfk/t61+d3rb4q6h9/atATzvazvw6nHU3ADYMdf26AboFu+oSC6lXlwc1Q9e0G9A56zaPeP1Tn4TqaY9L3wYq0XLxrwa8VrXlx6jc82jKq2WrG4CeNrRcdDdqNv4z2pf8k2ejbsOXEWjdg3DNOPTq2eiY/6cp287mAE/UOlizQFftJFt15c/znvglm3HSFgmQAAmQAAkMVwJ5+Kg1XNEybhIYOgSMMQZA0oyWQyfi0orEj9Akl0KXCC1r7a+VUjf5pGeVUt3W2sqo/nKcc5/W2ss6Kpk+pRKi/NtPjD7nTaubMUaOd1YopdaIAWvtpQA6tdbVaRlMYVCW1m671nqGTBsKhVqVUv5TwwLbtNazU3A55a5pxnhMaz2gdE3KE3MACZAACaRIIM33q6SzFPo+l9RBdiABEiCBFAiEQqHvBIPBL8iQjbUVJ+R9UfUObIvbbzHQ0IAZb29NYYah29WvcNRfHhz/nCrnzMWUp58/YcD2c85E73Y5y5e4BWbPPjTj2Ze8w3U7Tjulq+fgwUrJVLrY7eB3jv6XgD1JgARIgARIgARIgARIYFgQkPLzkrGz7rnPofW8H8peyxtKqUXxvhvzhKNZySSaHG1sFtFE4tHuceehY8GJheaSiisHcSFR+frkXuenh5/YeiobUHH1r/gMmJ8l4SwkQAIkQAIkkFUCvIFnFSeNkcDQJJArkcTQpJXfqPwKTfK0hvII/1MAn1VKbbTWLhmExiEA1UqpCmtttbVWhKRK4nFdd6219pKosd1a62iBaV4hR9j5ZZ0L50Kh0PeVUp9Px3acLK7dAMpTtBXWWuekzIgxRo7upivA/S+t9V+lGAu7kwAJkEBaBIwxPwfwO2kNjj/oPWvt+mAw+EdZtElTJEACJFBUBEQ4GtBBGzahD0sOxkkYIyXs2YADv/9ptDzycN5RJBKO7rvl42h7av2g/uhN7zaa006ZUXXyHNu1Y3sAnZ2YeeDwT7TWf5D3QDghCZAACZAACZAACZAACZBAURMQ4Wj3SZehcunfyF7QdxzH8Q4dxrbu9V98p/zY5lPyFUw88Wa/eDTq5F4ikacfcWWiWIpdOFr/5CegejsGXYresnqUX/cgdSf5umA5DwmQAAmQAAlkkQBv4FmESVMkMFQJ5El0OFTxZS0ua62rlFoNYCGAqX6zXRpj9gMYnzVHEhhSSr0VDodrlVJjozLUikixImqIFBYJRMSMruv2WGsjgkQvg6fruu9Ya6O/ENivtZ6Ya//j2TfGbAEwp5Ci0Vi/ojOxJmMSz2/XdTvC4fCTSqkrko2PfT2bHMQPa21Vqj7k0qdMfeF4EiCBoU8gzSzsxwC8o5Q6o+9977DWumHo02KEJEACJDCQQLzso9Kj9pJLMfHue4mrj8AHf/YFtK5bi3DzITg3fyIuF/Ore7LKK5Fw9NDf/Q1CP/tJ/1x9Zen7/19+xpm9dbf/4l2zYO6plXPn2c4t76qq0xZh/ouv8PvGrK4QjZEACZAACZAACZAACZDA0CDQu/oznarHrQh87P5By5qHH76+VXWFUqmclj4gC7iXroo7XsrQd85NfibOE46KwDSgYCtHIFw3Gb16FjpnfQoDRKXSp6wcPSMXon3xV9L3OY8j65/9fajOI4POaAOVCCx/jM+BeVwXTkUCJEACJEAC2SLAG3i2SNIOCQxhAhSOFtfipireW7/9oFUKOH1UTS4C+QCACEVFYDkXQAuAX2utfz8ymeu6bY7j1Mp1lMx3Y4wcW+wXEyql1jqOI2XhC9L8+FwQxwC4rtveJ7qV7KGx9/P+0vSx/rmue8BaOy4Dvzdorc/OYHz/0BTeWyLX2aDTJru+suEzbZAACQxtAsYYqZ1co7WOm5nZGPNbAFf7pLBFaz3PZ192IwESIIEhT6CxsfHlYwvmnnnCF1GBAGbtk4IEwL4brsPE+x8c8iz8BNg4bRJm7tiTsKtkA+3Y+BrCJuTH3KB9EglH4w3accZp6N2zx9sTXdLW7S3nxvoqi7CcEfzwZxk7RQMkQAIkQAIkQAIkQAIkQAJDjkAoFLpXP3nzjWr544NWRetd83sm4O508gWgp+F0tC/6h3xNV1Lz+BGOQgWgVqyh7qSkVpbOkgAJkAAJkMBxAryB80ogARJISsAYsw/AhKQd2SEfBLZprWf7nch13V++eKjVS1NzdkNODmdKiflux3GqXNf9GoBPO44z1a9/sf1ihaPyeqHEgJJVTmut042lGMelINRM5n671jrjCyoNf2Iz2J7gZ6Gul2TA+DoJkEDxE4h9Txrs/STJ+9djWuurij9iekgCJEAC+ScQL+uolKlvmj4J4fZ2zyGWrU9tXbaNH53agDi9UxGOyvCWlhYcmDcLS0JtKhQKtTROaKiTn4/ftjM8ceLESEWJjP2iARIgARIgARIgARIgARIggaFHwK68xA1Xja4u+9ivvWp1Ur4egQogLF//K6jr1ypjTJOzdsX0fEXfWzkCbRfcnq/pSmqe2qd/F2XdUlBp8KauX0fdSTJIfJ0ESIAESIAEipAAb+BFuCh0iQSKkUAaAq9iDKPUfGqx1gaUUv0CvVRFcU80HZBEMGioKscsp9KL/6XmtuMc5BWVkaC0WylV5jhOmTEmrLUetLRIMvjGmB4p0tHXT74h2KG1PjnZuFy9bozZo7WelCv7+babi9/hVK/H2JjT8MmIltgPu0x98zMH+5AACQwNAsaYNwCcFhsN30eGxvoyChIggeIhsOmCczt7Xn35+EPJII3C0WSETnw9U/FoqsLRPg+kokRAso2qcHhABtLUI+AIEiABEiABEiABEiABEiCB4ULArlpmw5WjeiLC0d5Hb+kOdBzqz0Aa1jPd1rP+K+ysXRHMHxMFd9nK/E1XQjNROFpCi0VXSYAESIAESCANAhSOpgGNQ0hgOBIwxmwAcNZwjL2AMXcBiN5YTTnL4+qmA/cq4OZgRQCh7uOlAz9sFktH125QSsm6pnM/kJqIkQf3Hq21dzo03RYlIuxNVCI4XdscB6Qh0vSL7RGttd+yzQNspuhTL4DnAMh19hE/zlH05YcS+5DA8CVgjJH3lYSHHvgeMnyvDUZOAiSQGwKvj3Ks7egY1Hj5pEmY9uqbuXFgCFvddeG56Ny6Je0Iq+bMxZSnn/c93lr7eDAYvNIYI5PO+eDPv4ix//vto1rrUb6NsCMJkAAJkAAJkAAJkAAJkMCwJND9zN90lx9+tVyt+DBDpTFmu7N2xbR+IAo/gsUf5hOQu2xVPqcrmbl8CUctoG5gxtGSWVQ6SgIkQAIkQAJRBNIRChEgCZDAMCRgjDkAYNwwDL0gIVtrNyqlTgFQDSBkrV0dDAZvTseZddsPdvVaO0DUKSqZZTPGe/eAFMV7MqRLKfWWtfZ0AL8FcA2An2qtP5uOfxyTPwLGmMMAcrGZe0hrPTbVSNK49h4AsNxau0spNcXHfO9pref46McuJEACw4yA67o7rbXJ3keatdZjhhkahksCJEACOSMQr0x99GRlDWMw/e30xY85c7zIDe+6+UZM+dVv8upl5HBF9Od5HrjI6xJwMhIgARIgARIgARIgARIoaQJSnt7Wjm8NXHF3fSQQ13XX169Z/lGvXJ5SgFWwqhzKSoG63LdMhKPO2hXIZHzuo0t/Bmftcl+5Z1iqPn3GHEkCJEACJEAChSRA4Wgh6XNuEighAsYYeTLrLxVRQq6XpKvZ3nRbv+NguCdsvff8YGXZnqWTxkyWf6ch3IvmKaXly7Pta0kuWIk5nSsBaarXQprXX0hrPcLvWGvt68FgcEmJLRHdJQESyAMBH+8jv9FafzwPrnAKEiABEhhWBDbWVVpYO2jMLFfv75KILlEvD3tCNQ/svAoRxpgHAVzb5+l2rfUMf16zFwmQAAmQAAmQAAmQAAmQAAkAIh6NFRvaB6+y6JVKFcclDL3ODJS5TXnB5Uf4WbPp6ygz26A6DgPKHn8Ik+dbJaXuh1bGUhHDJm0Sf0DWSkGtWEPdSVJg7EACJEACJEACxUeAN/DiWxN6RAJFScCHuGJQv5VS7dbamqIMrriceljc0VpLFs+sN2PMQwCu1loHjDF3APi0j0nkKV0yn3otIg50XbfTWvtErnz14Re7ZEggFwLSZOLRTN9LItegMWY3gEk+ELhaa+2jH7uQAAkMMwLGmPcBvKC19nMvHGZ0GC4JkAAJ5I5AssyjeRA+5i64PFred9MNaHvmqQEzqrIyzNz7QU69UEr9ynGcW5htNKeYaZwESIAESIAESIAESIAEhjwBEY6GnWktZZf+1IkEa4x51lm74rzI//MpHO0cdQa6lvy9N3X1299EWeh9BDo+AGzY11oMJeFo2etfR+3hl/rijhxTTIzBIoDA9RSO+rpQ2IkESIAESIAEiowAhaNFtiB0hwSKlUAGYq+tWuu5ElcGNooVSy786tFaDygrn61JQqHQe0qphr6jmiPSsZtMFJiOTY4pPIE+QfFVAMoy9WawayQb7wHW2mNKqTIRg6ZiTyn1huM4izONj+NJgARIgARIgARIgAQyI9AvHC0vB3qkiMHARuGof747Tl+Inr17+wfkg12cMvWvaK3P8u81e5IACZAACZAACZAACZAACZDAcQL2wSutuu6xAXoFEZRG+ORTOJrpmgwl4aiw8JVxNAoaS9VnegVxPAmQAAmQAAkUhgCFo4XhzllJoOQIpCLQ6gvukNZ6bHSgadgoOU4ZOmwlE2iGNhIOd113TzgcnqiUSuW9X45Sej5RNJqrlSkuu8aYn1hrb1FK1aXpWbPWekzs2Gz//sv1mKZN25cl6RNpxsdhJEACJEACJEACJEACaRJobGz8aWjB3N+T4YFJkzDj1TfTtMRhEQLR5epzLRxVSnU4juNVEol8FudzIq9FEiABEiABEiABEiABEiCBdAnYlcusu2zlw9GV7cKrLrPK9vaZTJ7tMt25sz2ud+QCtJ3+tWybLZi9lISjFlA3rEtl77FgcXFiEiABEiABEiCBgQR4A+cVQQIkkJSAMeZtAPOTdOwC8L8A/hrACaLR6I2lpBMOnw4tfaHWxQpG+zbhMhaSGmNWWWsnKaXOkLmstfCpG90JYCoATzjKzcDhc1FGIjXGPADgunQij71eUhR4NgOQzLiDtj7hqN9y9XFt8bpORpmvkwAJkAAJkAAJkED2CUQyjuZa5Jh9z4vT4p5rrkTHKy97zuWB6Y+01p9zXfegtVYOim7QWp9dnGToFQmQAAmQAAmQAAmQAAmQQCkQkAyj0dkqXde9q37N8lvFd1s5AqrrWH7CkDynGSgnbEU9Wi78RX58zcMsqQlHLdQN6zOgl4eAOAUJkAAJkAAJkEBcAryB88IgARI4gYDrut+O/NBxnC8mE31Fi6+kbyIxljHmAwAnZCIczkuglHrNcRxP1BlpxpgNACKl/rq01lXpMDLGPArgynTGAnhVa30ms8ikSW8IDTPGiHg4pc8L1tp1wWBwmWCIfv+w1rb6yWRqrd2tlJqcBONmrfV8sa+U+o619gvpYKd4NB1qHEMCJEACJEACJEAC6RMQ4WgeBI7pO8iRCQnElqnnZ2leLCRAAiRAAiRAAiRAAiRAApkScF33zfonbzlFXftIRcSWXXmpPZ7XRJp6GrAXorzaoqcjpb2KTH1LdfxQKlefmnAU2L74x9+YMWOGJBdiIwESIAESIAESKCECRf3hqoQ40lUSGFIEjDHdAMqTBNWjte5/iIv0Nca8B2D2YBtIMZkMvayaycSpcXzZA2BSKYNXSnU6jlMdLwZjzDYAb2utl6cbo891HGBeKbXbWjtZ1s913V9bay8FUJuueDVd3zmu+Ai4rnuPtfZjABw/3g1SSt4A0H02Ep3h9XW2t2+OlQAky5HYrPPjW3QfpVTYcZyyVMexPwmQAAmQAAmQAAmQQOoE3pw4Ntx77KjSn7wNY7/5f6kb4IiCEuj7/L2jrzoFKBwt6HJwchIgARIgARIgARIgARIYMgRis47alZfsAuB8FRNrAAAgAElEQVQll3CXrXpLa73QGHOns3bFp4o56KEkHK1fdwOUjYh3k1NvOu1HP5g5c+YfJe/JHiRAAiRAAiRAAsVEgMLRYloN+kICRUTAGPMNACISmxsv22C06NEY0wOgX3jlZ/MoSijqlUJPMXQZEwIwMsVxxdZ9m9Z6di6cMsZ0AThB2Ot3Lj9r6NcW+w1NAj7E3pJhWMpXRjcRhMofWGs7AoHAQ+FwGEqpW2L69Ua/pyQiqJT6leM4txhjQtbaXyqlPp8u7XjZf9O1xXEkQAIkQAIkQAIkQALxCUTK1KOqCrN27iOmEiMQfTgsuspAiYVBd0mABEiABEiABEiABEiABIqMQO9jt7UGOvbXqBXr+vcLex//lA207QNUAGrFGtXY2HjXjDf/4NYUC6T5i9RXKoskpizgXrrK33wl0Kv2md9DWddR3542nfaju2fOnHmb7wHsSAIkQAIkQAIkUBQEKBwtimWgEyRQvARCodDdSqlP9nnYq5R62nGcS6I9jilFvSMYDE6PvC6iUqXUSsdxbooZ0wZgu5Salp+HQqGdSqkpyUgopd5wHGexD9FaMlMFfz2X4kxjzEsAlvoNUinV4zhOhTHmBaXULhHj+R3LfsOXQLZ+D+V3IRQKPaGUkgy3IiT9gbXWlwg0tlxmpquRy9/LTH3jeBIgARIgARIgARIoZQKbb1je3PHYI6MjMbBcfcmt5lYAcsDrFPGcn5tLbv3oMAmQAAmQAAmQAAmQAAkUNQHZb6h78Ys9LWd/61t63fV/5C5bJVlHn3PWrvh9df06EY72zJw506uW2P7U37ZVH36lBqJ0UGWAlUcV+XcA8J0ls08moWxfuovM8XRNux6ds4o6KarvICs2/B2q3Xd999++6McPzpgxI+0qir4nYkcSIAESIAESIIGsEqBwNKs4aYwEhh8BY8zu6JLxsZtHfcLTm621vw4GgxEBalxQoVCoSSnVLzqN7ZRtgViBV+uY1jqnGVNjRX1SkttaG5vdtRNAFYD9WuuJBWbC6UuQgDHmGIBgNlzvE5CuDgaDlxtj7gNwox+72X5vsNbeEQwGf9fP3OxDAiRAAiRAAiRAAiTgj0B/ttG+7ixXP5DbtvGjgfJyzNpz0B/Q1HodADA+tSEDe0dnG5VnS8dx+quOZGKXY0mABEiABEiABEiABEiABEhACPSu/syxQOvuoKfitAotlz3QVf/E8kpPHAqgq3oCKjo/QGDFE95PduzYcWzqxs8GoSx6Ri4CymsQMI0IdEgxtMK03hHz0HbGvxdm8izPGtj8Y9Tte9SfVQuYhgt3BC/8x4R7vP4MsRcJkAAJkAAJkEC+CVA4mm/inC8uAdd1e6y1ZdZayUIZVkrVaa1TLV9OugUg4Lpuh7VWhIcJM46EQqF7lFKtWuvPJnNxsAyG2RSHKaXWWGu97IYFai9rrX1nBE3Xxxie72utTxZbxpgOKQWutZYso5bZYtIlzHF915NXfj7T1rcZfURrParPrgugfjC71lobDAb77xfZyILK34dMV5LjSYAESIAESIAESGAggVjRqLyqqqsxc8deouoj0Dh+NCquvhZTfnJ7LphItY8ZPj4ry8HC7jifwSXbaAjAWX3OPaC1XpELR2mTBEiABEiABEiABEiABEhg+BLoXff5Q4HQ+w0DCIiawQI95SNQce39J2gbtm3b9vjMTZ+73JbVwFY3INBxAOiVx5r8N/Gh5aO/zP/EOZrRWev/sa91xOmH6i/+z7E5coVmSYAESIAESIAEckSAwtEcgaXZ1AkYYwwAR0ZStJM6v6EyItFGllLqCcdxLo/EGQqFWkRgnGbckSybaQ7PyrAjADxxHIBXAZyR7WvfGCNHAS8GcHffPPKEJyLR/vKQWYmERoY9AWNMjwiRswBC6p7MjT444GNz27tnGGPatdY14oOfMUl83aK1npeFeGiCBEiABEiABEiABEigj8Dms5aEOra9r9EhZ9iOt2ItV9/c3AxrLcaMGZO39WucOAYz9x3K2XxKqTestYsGmaBJaz3TGCPZScdF95PP267r7rbWTsr2c2vOAqZhEiABEiABEiABEiABEiCBkiUQCoVCzvqPa4VeTzQaDlT3li1/xCtTH681NjbacTt+gDrzOmy5A9UtW85JmqTDyIFSwl22KtnMSV+veesbCITeQ6DjMGylRssFdyQdk+0OqYhGhWN77eyW2st/4O3zs5EACZAACZAACZQOgRx8HCqd4OlpcREQoY+1dncwGJxSXJ7Rm3wSSFCuvlNrXR3rRyrisFgxcipj8xk/gDu11p/O5pyu6/6P4zhfEpuy2ec4zuRs2qctEhACxhipqZn2aVJr7WqlVEQcLl/ZSCbqDqWUny8aDgPYBuBMrXVZln6/KR7lpU0CJEACJEACJEACWSZQKuXqjx49ip6enrwKR7OM+gRzfYetegHEq+5yn9b6pugDvVEGtmqt50YdFuvVWifcsM11HLRPAiRAAiRAAiRAAiRAAiRAAokI2JWX2NCYZQgeWlswSKkIR6u3fB9lx7Yg0Lb/eJZUeVqLre+mFNxLVuY1nrr1n0Ag/OGhTz+Td1ef1Fl51Z0n7OX6Gcs+JEACJEACJEAChSNA4Wjh2HNmEiCBBATiib7iZaH1IQ6zSqlVjuPcED1VKBRao5RaVuQLIJlB423oFbnbdG84E3Bdd421Nlu/Wwe11uPj/Z4rpbwMUNGtLwtSm7W2xlrbKhmJDx06nrGpoqICI0aMiF0ayW6aLKsoxaPD+YJm7CRAAiRAAiRAAlknsFHXWPT0ePtg+trrMO5HP8v6HDSYlMCAvDrRz9oxn723Wms3BINB72BjKBT6pVLqEwBe0VpHStYnnYwdSIAESIAESIAESIAESIAESCBfBOzKSzr2nvXzqpM2fDon2UT9xBFPOFq17RcoO/oOAi27oHrb/ZgZ0CcVMWoqxtvb2xEOh1FZWYny8nLI3kvNW/+F8oPPp2LGS93aUxHsrbjmfh4yTJEcu5MACZAACZBAoQlQOFroFeD8JEACJxDwKxx1XXe1tfayGAN7Adyrtf7LRGiNMVKqvrIE0Gc9+2gJxEwXS5yA67qvWmtPz0YYfVmRYs/XJjIt37bsBzDDWrtLKdWfvVoEpDFlRrcAmOvTx6Na61E++7IbCZAACeScQCgU+m4wGPyTnE/ECUiABEggxwR8HATMsQfD0vz7AN4EcKMUDdBaB4WC67o7rbX9n59jxaTRn8vjHeocliQZNAmQAAmQAAmQAAmQAAmQQFES6P7tx21595HBfROFhOw85KBcfbh6LFS4E6ordNwHpYCYRBipgstEONrV1YXOzk7I3yISjW6Tt3wFFZ1STC6qpcUkAHX9GupOUl1Y9icBEiABEiCBIiDAG3gRLAJdIAESGEggXrn6wTanjDH3a60HZBVNxNQYIykIG0qFud9NuVAo1KKUqvWO9QEdWuuaUomRfg49AsYY2ZCelYXIdgKQcpozomz9HMBtAF4AcH7MHN8E8GX5Wazo9MiRIxg1Kj39p9/fwyzESxMkQAIkkJBArMDKWrs7GAz2i3yIjgRIgARKiYAx5g4AXiZLtrwQOND3rNimtY7+bO1NbozZDeAkAPJ6fTyPjDHHAAT52Tgv68VJSIAESIAESIAESIAESIAE0iTQ2Nj4sxlv/uHv9g9PSwiZ5uQ5GibC0d7eXpSVlXkCUGkiApXKbPJ3RBDa09Pj9Yut2BZxSzKKShM7tbW1CL7/fVQceDorXptLVv46GAzenBVjNEICJEACJEACJJA3AhSO5g01JyIBEkiFQJzsM29qrRelYiO2b4lmtPFVsj4UCn0nGAx+QWI2xkjpwDMzYcWxJJANAsYYOdY7MhNbfSXoV4fD4feVUv0Z9hJkIz2h7GYoFHKVUvE2v1P6uogb5JmsIseSAAlkSsAYIyL6gNiRLMrS5IvehoYG+bvbcZxSyKSeKQaOJwESGGIESvT5bCiswg6t9fTBAjHGbJYM/dbaUDAY9D7PR+5F/Fw8FC4BxkACJEACJEACJEACJEACQ5tA16O32ooOOT83BJoFmhb9aNBApMx8bAsEAl75eSlDL38StfpnP3s8K6q06pjkGx1xMre2H/9uMrb1NJwRqrjg6yMyJW6tnZTMhlJqT7I+fJ0ESIAESIAESMAfAQpH/XFiLxIggTwTiLOJ+LjW+sp03SjFTUluyKW72hxXbASMMd0ATvzmIomjSqnNjuPMj+5mjNmvtZ4Q+Vn077a19p5gMPjJqJ/1aK0rXNftttZu0FqfZ4x53lq7EMDbSqmzU2D1pNb64hT6sysJkAAJZI1A9HtdKBRCd7e8rR5vIh7ta51a6+qsTUpDJEACJJBjAul+RsyxWwUx39zcHPuenhc/rLXvBwKBRxzH+ZJMGK9CR9+BLalnqKy1O4PB4LS8OMdJSIAESIAESIAESIAESIAESCBNAidkHU3TTv6GKXni8gpF9JYH0VE9BQdnfME7OF5dXY2qqiqIEDRRi7wmmURTbXUv9OfrOC4cVTJPALA9QL9w1ALinu0F2uIIci3QW+Gg/NoHMtae9AlHRekqwUTb8zwA0KOU2pFqnOxPAiRAAiRAAiQQn0DGN2+CJQESIIFcETDGdACoUkp1Oo6TlhDCGPMkgIty5WOu7CqlNjqOc3qu7NMuCRSCQJ/wSTadHwZwbQIf5AirHGv9rVLqEmvtRq31+X1jN2mtT4se57ruTmttUMpmWmtfCwaDZ/gQisuXC5sARNsSvxJ/8wKAYu5CXDWckwRIIBQKfV8p9flkJKy1bjAY1Mn68XUSIAESKBYCxpitAE4uFn8K6Ydkkx4zZkwhXUg09yGt9VhjzHsAZltrvxcMBqN2FYvRZfpEAiRAAiRAAiRAAiRAAiRAAoBddYn1ZIZF10SeYdFbVoeu2snYP+PLnkBUxJ+jRsVk/PTpu4yPlKH3OaS/W93LXwbCUuxIdmRHAmWi2VRAbxfQGZVx1IaBcA/Qui/hFOr6dRlrT/qEo7UAKuIIR2Ufp0sp1ZhqnOxPAiRAAiRAAiQQn0DGN2+CJQESIIFiJuBDQFaU7lOgVpTLQqeySMAY0wKgLsrkKgDnSDZR13VbHcepM8bs01pPdF13rbX2kujpk/2ORJd1jue2jHddd6+1dmLf68cA+Cmj8oLW+twsoqApEiABEhiUgDHmIQDXpIBpj9Z6cgr92ZUESIAECkKgVJ/VCgKrQJNaa9cGg8FLQ6HQXUqpW5N9Bi+Qm5yWBEiABEiABEiABEiABEiABE4g0Ln6s12VrdtFfFjQFg5Uobt6IjrqZ6N5/A1e9tBgUHJhZK/FCket/VAxm0xQWvP2f0O17D3uTNVIqLIKIFAG9HTAdhz1fqwkG6oIR3u7gda+vnHcz6JwVPaORMEa6O7u9vQsFRUVIhoVhWunUmpb9ujREgmQAAmQAAkMbwIUjg7v9Wf0JDCkCcQrs1fsAVtr1wWDwWXF7if9I4FsEAiFQrvU/2PvTMCkqM71/52efZg6NRvbsAoCgiAoKgqCBnABrwu4RY0bXvSqMRqj0SQ3myJxQ8UYvW7JNUavihFEEFHAP+4LsgqCsiM7DPSpYfbu83++omvsaXqm957umfc8zzwwXed85zu/6q7pqnrr/YTowif/QohawzBylFIWERX4SmI2+zyw1nq+aZrnNJVLKDGCc+M7VL/A+CjRGY+9jxggAAKREIj0OHX4gq5YYRjGkEjmQV8QAAEQSCaBaI5tycwPc/3ouO92uw8JIfIhHMW7AgRAAARAAARAAARAAARAIJ0I6DfHtJjn6KYhz1FBQYFdaj7RzV84umbNGlqxYoU9ZVlZGY0aNapZN9IvvviCti+433ZBPbZPDzqhfze7XP26TTvoy5XrycjLpgtH9Dhcpj55wtECFo5OmTKl18KFCwcWFBRUvv322wt9wtFqCEcT/Y5CfBAAARAAgbZEAMLRtrS3sVYQaGME0uhG5Lda621CiE1SypClaJ3dyOvjG3cVFRVTCwoKftvGdi+W24oI+D6re6SUHXlZvt/5gk4031PKpZQlfnGaJRWteJSIPpRSnt6KdgOWAgIgkMIEYvhO852Usl8KLw2pgQAItGECMRzb2jC15C7d/7uyEMJrGEZGcjPAbCAAAiAAAiAAAiAAAiAAAiAQPYFklav3ZuRTLbuK5h9NB7tebJedLyoqij7xCEf6C0eXLFlCixcvptraWjIMgy6//HIqKbFvmRzRDh06RK+88godXP4yu3vQ6Sf2odOH9m4Qjs5YtI4G9W5PF5x2NBH5HEcrdwXPTriIzn55mO++jiPY3RnhUrh7ZyLiUvXZzz//fLcXX3zx9KKiomWzZ89eBOFoFDQxBARAAARAAARCEIhGkAGoIAACIJAWBNLkRiSLP12RAnW73ZYQgp+4sxucXyIliP6pSkAptUoI0U9rHaqEDNdIafLKi8+xlMuWhPx8BYpHhRBaax3yOxI+d6n6LkJeIND6CCil6ogoM9qVCSHmG4bRpENztHExDgRAAARiIZAm52uxLDHtxwZ8T3ZLKQvTflFYAAiAAAiAAAiAAAiAAAiAQJshUPfOFd7M6t0hr/WHC8QRiNa060MHulxEeXl5lJ/PGseWbYHC0a+++oqys7OpqqqKTjnlFDrxxBODJsjupJ999hllbJhBFVV1dMrg3g3C0e279tLO/ZWUl5NFx/Zizw8vkddDVLWXSx0dGU9rorEvjCYitlhl4Sjfn9kR0NEZyNu59Dz/7vxwV369AxHl8b2dd999t2Tp0qWysrJyx5QpU7g8fT1K1bfsew2zgwAIgAAItD4Ccfui1PrQYEUgAALpTMCyrBVa6+NSfQ3RCs8Cb7JGGyfV+SC/tkVAKfUpEZ0aj1ULIf5tGMbFTQgSDkopi/y38WfIsqxvtNbHEtEaIhoQTh747IVDCX1AAARiJRDP46NfLmuklHzMQwMBEACBFiEA4WiLYI9o0gDh6FopZf+IAqAzCIAACIAACIAACIAACIAACLQwgWjK1WuRRTX5PYgFohU9f2qXnGcX0VRtwYSjHTp0oB07dlDHjh3poosuooyMIwtIzJ07l3bt2kUl+9+lH3aWNxKOUn01eb2aREYWCXvtmsjrJara4xOOCmKtKGtIPZkGCfJS+YDf7i4tLZ3sE4CyyNNfOOqvS2lKOMqI2/vEp5ywrqmpqXG5XLuzsrJYaMpi1BqUqk/VdyLyAgEQAAEQSEcCEI6m415r5Tkrpbxa66dN07yllS8Vy0swgRS/EfmFlPKUaBH4r00IsdUwjB7RxsI4EEgVAvH8zDo3ud1u9yEhRNBHfrmP2+1WQgiDiL6RUg5yWCilqnwXJ0LigXg0JCJ0AAEQiAOBeB4jg6QDEWkc9hFCgAAIhE9AKcW17diyBC2FCfhc/P+HiG4konlSyvEpnC5SAwEQAAEQAAEQAAEQAAEQAIEjCEQjHGUPTGvMzLShGUw42q9fP1s4WlFRQeeddx516dKl0XoOHDhAb7/9NpmmScb+j2jNqmVHOI6u23qAOpaYdGxvPn1n4aiH3Pu207dbD9LuA1VUV++ljAxBfcok9SqTZJ0wta5jx46X8kSPPvpo93Xr1rnHjRu35eDBg1nvvvtun/3798vs7Ozac889d83NN9+8s7Ky0vXggw/2XLZsWc/q6uqssrKy/Xfffff+/v37s7DU9d577xXPnz+/NC8vbz0cR9Pm7YhEQQAEQAAE0owAhKNptsPaQrput/tfQogrfWudI6U8ry2sG2uMLwGl1Gp20UqwyCLqpIUQ1YZhcKmFiBvcRiNGhgFpQiCOn1ePlLKhpHO4cQNL1hPRLN/TrSNCIYR4NBQhbAcBEIiVgFJqHRH1jTVOsPGHDh2idu3a8SavlPJI+4FETIqYIAACbZpAuN/P2jSkFFi8//djIcR0wzBuT4G0kAIIgAAIgAAIgAAIgAAIgAAIhE3AO/MsLTQbVUbWrLHpLRw9+eSTqbq6mrhs/dChQ2nkyJGNACxbtoy++OILOuGEE2xx6Zq3728kHF2/ZSe9tnAdDerTmc4feYwtHN2++yB98PkqUpV1lJeTQRkuQZU1HltAWlJo0AVnnULtTvvDRI/HIyZNmnTK2rVrdceOHXdWV1dnV1ZWFtTV1eXU1tbmZGRkeEaOHLlk27Ztxfv37y+sra3Nq62tza6rq8sdMGDAoUcffXRpp06dvK+99lrHJ598clhRUdGy2bNnf4BS9ZG9h9EbBEAABEAABMIhAOFoOJTQJ+kE/G4iNRL/JD0RTJi2BNLgRmS5lLIkEsDB1uRzgKkTQsw0DMN+ig8NBNKVgFKKy5Z0jkf+QohdhmHYscI4HvDTq8LvxjiXPGn0HUkIwW7YzdWiqZdSZsUjd8QAARAAgaYIKKXqiKhBGB8vUnv37qX27bkKVEODgDRecBEHBEAgKIEwvp+BXAoQ8BeO4kGpFNghSAEEQAAEQAAEQAAEQAAEQCBiAlULbq3KVWtyIx2Y7sLR0047jQoKCmxX0dLSUrr44ospOzvbxuD1emnOnDnE1wRHjx5NmzZtotXzHqVTjy2j04f2JhIuYuHo/72/lgb3K7OFox6vl2Yv/pZ+2LGTTupXSscfXUJZmS5yV9TS/CU/0PfbFV0w+ng67mfPXMTC0auvvnrE6tWrM0pLS3cPHDhw809/+tMtGRkZetq0aYNXrVo1uLi4eFdJSUn5qFGjNp5zzjl7P//8c/OFF14YmZub22nSpEnLrrzyyj2vvfZahyeeeOKUkpKSpRCORvoORn8QAAEQAAEQCI8AhKPhcUIvEACBNCKglNpHRBGJMpO5vFhuuCmlLCIq8MuXBSSOWO1TLt0gpTw1mevBXCAQLwLxFI76f85CCRO01k45e1s8Gm0eQog9hmGg5Gq83hCIAwIgEJRAqGNasEHl5eVUXFwcDVEISKOhhjEgAAIhCURzLAsZFB0SQWCnlLKM91cs57GJSAwxQQAEQAAEQAAEQAAEQAAEQCBcAhGXq28FpepZONqtWzd67733aM+ePXTuuefSUUcdZSPj3+fOnUtdu3alYcOG0ZIlS2jFihV00kkn0VklS0l4amn9lh0/CkdH9ae6unpa8d1Oqrb20rBj2lNW5mGZidaCVm4qp5mfbKORJ/SiMbe+0iAcXbNmjWvcuHEfT5069XvWq7Jhx5NPPtnl2WefHW8YxsEHHnjg3ZEjR/J9T7s0/RVXXHHKrl27Tho/fvy6O++8c9Prr7/ecfr06cMgHA33nY5+IAACIAACIBA5AQhHI2eGESAAAilOINVvQmqt55mmOT5cjEqpjVLKXmGuix0bi6WUeeHGRz8QSCUCcS7F/IWU8pQwPzv2NQ4ielFKeZ1SqtZPlB02Iq31MtM0Twh7ADqCAAiAQBQEwj2usWsAt5ycHKqpqQl0FY1kZghII6GFviAAAmERUErxQao0rM7o1CIE4DjaItgxKQiAAAiAAAiAAAiAAAiAQJwJHBaOsiyCbwGE1+q6jKXq/reE17mFewkhiH+4sQiUy9OzcLR///60fPlyWrRoEQ0ZMoTOOussuw+XqOef888/3xaXLl68uEE4OmrUKLIsi9yL/0yvvv8NDe572HHUZuetJ2/lHrs0Pf/sdVfbP5uUQWu/XUPDBvemc3756sUej4fYcXTt2rV06623zrv22mt3+YSjrldffbXDAw88cEFRUdGeuXPnzs3Pz2eDHN4xGZMmTRq6efPmEePGjfvurrvu2gjhaAu/sTA9CIAACIBAmyAA4Wib2M1YJAi0LQLhiilaikokTi1KqYVENDrcXLXWlUKI/EjmCDc2+oFAsgjE8zPsf7M7VP7BPjfR5ILPXyjS2A4CIBArgVDHJkcwyuWnamtrYxGMHpEqjnGx7j2MBwEQCCQQ6pgGYi1GgF1GXTw7HEdbbB9gYhAAARAAARAAARAAARAAgTgR0DPH6Ah0o+SRvany5EfiNHtiwzQlHB00aBDt37+fXnnlFbts/aWXXmo/YD5r1iyqqKigK664wi5fz8JSx3GUhaM5q6fTxo2b6P8WrG0kHNUeD23atJ5WbCynXeVVlJXhIiM/i6p7/4xWrlxJZ3bdHlI4OmPGjPb3338/C0f3vvfee3OysrLqHeHo5MmTh27YsAHC0cS+XRAdBEAABEAABBoRgHAUbwgQAIFWRcDtdn8nhOiTiosSQvDJzxTDMP4cTn5ut1u5XK71Wuvjw+kf0EcJIdoZhpEZxVgMAYEWJWBZ1iEiytRaZwshVmmtB0WbkJ9wdCcRdQoVJ1AQFa2QAcKqUKSxHQRAIBYC0R6bYpkzYOxMKeXEOMZDKBAAgTZMQCn1LRGxfQlaChHQWlumaUpOCcLRFNoxSAUEQAAEQAAEQAAEQAAEQCAqAnr2efXkqcwIVzzqze9Ch4Y/GdVcyR7UnHBUa02zZ8+mDRs22OXq8/Pz6e233yYWlY4cOdJO9Qjh6DeP08ZNm38sVW87jhIt/nojrVq3kfJzMqhft0I6ukyS2S6bPsm6nD7512/o5ON6QTia7J2P+UAABEAABEAgRgIQjsYIEMNBAARSi0AKCCmCAVnr3AiNREwW4VpYlOqIRPf5Sj5aUkr7Rh8aCKQjAV/5Ui5T0rmZ/J33e1Nd6qWUWbwxzM9Ug7MSj3G73Y8KIX4ZDb9IPu/RxMcYEACBtksgzONZQgFprQ+aplmU0EkQHARAoE0QSIVjWpsAHfkiv5NS9nO+R+O7beQAMQIEQAAEQAAEQAAEQAAEQCC1CHDJemvsTDIWXEiHS9cHa1zV3kXWmDdTK/lmsmlOOMrD2A107ty5NHDgQCoqKqIvv/ySfvrTn1JZWZkdNVA4mrnhVdqy5vPDwtFjutql6tf/sI/mf/o9yexqGndSNyo1c4m0l0gIWpxxJS3+5z108sAeEI6mzbsGiYIACIAACIDAYQIQjuKdAAIg0L0yOkUAACAASURBVKoIpNBNxz1E1IHh8g22SBxalFLbiYjP1jxElBHmDlpFROzKuFJKOVgp5XXKCoY5Ht1AICUJhPOZ9n3GaonIFogGNj/X0YVENDrEQtdIKY/17xNODk3FxA32lHxbISkQSGsCsRyTErFwHOcSQRUxQaBtEUi141rbot/0arXW75qmOU4pNZWIfoPjPd4ZIAACIAACIAACIAACIAAC6U5A/3vM8yTo+pDryMgh6yevhuyWKh1CCUcty6J//etfxO6j7dq1s8vVX3LJJZSRcfgWpL9wdPDgwSTLP6Ed37zXSDi6eOkm+mr1DzS8XzsaPqD9YdEoN+GiNVsraMZHW2jYwG4QjqbKmwJ5gAAIgAAIgECYBCAcDRMUuoEACKQ+AaXUR0R0WgtlulZK2V8p9Tm7i0opC5VSs6SU/Nhi2E0pNZeIxocx4Bsi6iOlzI1ElBpGXHQBgZQiEI6QQAhRrbXOJaIGwXbAIvzdkr4gopObW2TgTXG3271MCNGNiNjd1HZdCrN5pJSOE3CYQ9ANBEAABJomEHhMdLvdZJpmiyODmKjFdwESAIFWQcD/GLe+UwkVfrOOrEsm0FEf8GkeWrIJCCEeNwzjl0qp/yGiG3GsT/YewHwgAAIgAAIgAAIgAAIgAAKJIKD/PUZrl4uE7ZZJ1Lh0vaa6zqOp+thfJGLqhMUMJRzliefMmUOrVq0il8tFY8eOpaFDhzbk4whHR3TaQz8ZWGiLQddv2dlIOPr5N9vo42WbqWcJ0ZlDu5DMz6Z6j5d2H6ii5T94aOnqDXT02NvpiiuuuNjj8dDVV189Yu3atXTrrbfOu/baa3cREStNXTNmzGh///33X1BUVLT3vffem5OVlcUVFTUb6UyePHnohg0bRowbN+67u+66a+Prr7/ecfr06cNKSkqWzp49+wMi4r41Qoj1CYOJwCAAAiAAAiDQxghAONrGdjiWCwKtmUA4ArNErT+eN9GUUuyKyO0IZ0SttSWEWCGlHJmotSAuCKQagXA/246AVAhRSUSZXq93qRCCL0acHEa5evuiBRF9ylXtpZTjHA7hzh/ITQixzDCME1KNJ/IBARBITwKBx6IDBw5QfX09tW/fPlUW9JmUcniqJIM8QAAE0pOAZVnvf9+xeKx/9q6yMuq1lAssoCWTgP85Lh5WTCZ5zAUCIAACIAACIAACIAACIJBoAnrmmbo+pwNl1uxqJBzVrhyqGJ0+TqMOJ3/h6Ndff01fffUVjRgxggYN4kKFh9u6deto1qxZlJ+fTz/72c/skvVO+/Tpy2j5+v007LjeNOqEXg3C0dcXraOBfcrsUvXuiip6c9Fq2r9/H3UsyqV2uYcLwFVU1VHOkBvpu+++o27duu2+9tprb/F4PGLSpEnD1qxZo2+55Zb3A4WjU6dOPa+wsHB/MOHoxo0bTx03btz3d9555yYWjj755JMnFRYWLodwNNGfCsQHARAAARBoqwQgHG2rex7rBoFWSCBacVc8UMRDOKqUOshOpZyPc2POr2y9k6ZGCfp47DHESEcCsXzG/crVKyIygq0/2OeYnYOJ6IJ48IrHcSIeeSAGCIBA+hFQSn3HTuNpkDnEo2mwk5AiCKQyAf6+x26j/k24XNR7x95UTrtV5hYoHCWiv0gpf9sqF4tFgQAIgAAIgAAIgAAIgAAItCkCntnna1c9+09ossbOJOODy4g8tVTX+Sdp5zbKO85fOLpp0yZbxDlgwAAWcjbs16qqKlq8eDHl5eXR6aef3mh/b3r1Wtq4y6J+vbpTv6M62cLR7bv20tfrdlNZh2I6sX8Xm9UB9yFavnod/bC3gjweTZ2K8ynvlF/P01pP3bZt20eGYeizzz77sry8PO/DDz981Ndff31o8uTJ34wZM+ag4zi6cOHCwunTpw8tLCw89M9//vNLIvI4jqNTpkzptW3btsFjxozZfemll+5dsGBB8WuvvdYlLy/v+yeeeIIrMcJxtE19UrFYEAABEACBZBCAcDQZlDEHCIBAUgjEIiqLIcGNUsreMYxvGKqUOkBELBydQUQ9/Mtpa61rhRDZWuttpml250FKqQqt9aemaZ4Vj/kRAwTSgYDb7WbX3YJIcw1y4zswxAYp5dHB4sbr2ALhaKR7Df1BoPUR0Frz33B20mvH13SJqI6IPmeH4sDVaq3ZEuA0IsqqqamZrrUmLvPk9bJBcuo2/2Od1pqdnMcQUX9fxrzezUS0nYjYPT3D93o5Eb0nhNiTuitDZiAAAskgsLRdtibNFep+bMYll1HFG69T7537kpEC5vAR0FovM03zBMuyHtNa3y6EeNkwjJ8BEAiAAAiAAAiAAAiAAAiAAAikOwHPW+dpl4eFo7bqkg6fh7KIlH0k0q/5C0cjzT57xYOUVb378LCcIiJXli0cJU/N4dcysn/k5Kknqt5HXn341D1j7LNDfKJPOnTo0AqlFHXu3Hmi77pnLRFt823nC5pO1Te+XuhoVBh8g3DU93onIsrzXTfk7YeIiBN0YqBUfaQ7Gf1BAARAAARAoBkCEI7i7QECINAqCCilniGiGxK5GK11hb9gLVYRmL8YTWv9V9M0f+H3GgsrDtd58Gs8JzuT+k60WGRaJ6X0nbUlcvWIDQKpQcDtdt8rhPi9XzZsP9Vcneb9RMSfkUwpZb5SihUHjW2siCjU59myrOVa68E+kRdfMYlJvJoaNJEFCIBAMglorfmC50NEdGrAvCyivEcI8a3zutaahewP8oMkXq93iNbaFliyaLSmpoZYRJrKzTmmaq3PJ6JfE1GuX76cfBUR5QesYRER/U4Iwd+B0EAABNowAXZZXt+p5AiX5cyePann51+3YTLJXbpzLLcsa4HWmh8CWCylPCO5WWA2EAABEAABEAABEAABEAABEEgMAc/sC7Wr3rKFo56CXpShNpDOLaKKkX9PzIQJjBqTcHTlNMqq3Ho4uwbhqLAdWO3myjwsJOWmPURVhx/q1K4sEj95mh98Z0GnoIWTv/EU9KCMYf/N1wO58TU+Fo7a3f2Eo4H6FB7P2x1BaUfftUS+Hsqvs8LXp2y1RaZstLMxgTgRGgRAAARAAATaFAEIR9vU7sZiQaD1ElBKlUspi+PlDBiMlF+pa1utEUpo1hxty7IqfQKShm5a660slhBClAVu83XyCiHe0Fpf6hfb7ZS3b717FysDgSMJWJZV7fV6c/iCSDhNCPGaYRg/beoYEe3nWSm1y+VyFXo8npC5RDtHOOtDHxAAgdQnoLXuSkR/37t3b/sXXnihuK6uTowfP14NHTq0moj+KISY66xCa30mEU1duXJl3sKFC4/NzMykSy65hNq3b0/V1dUp7zrqfE/SWv+GiC6aN29ewZIlS/J79uxZe9VVV/FV53bffvutmjt3rlFVVeW67bbb9kkpdxDRJLiOpv57GRmCQLIILMvPapDJF0yYSJ2efi5ZU7f5eYQQVVprt9fr3SeEMIUQXN9wu5SS/5ahgQAIgAAIgAAIgAAIgAAIgEDaE9D/HvMqucRldXndKKvqB1vXaI2Zyeti4wh2uSxOl0XGJBzd9G/K2v7eYXFobpHP9JNdWL2HfUH5jqh9H4Z/vETVXDjI9+uZL3FFRvueqXfBf250ZRcQjXr8dB83FoTy9T7nCXg7km+bE7nhcqjfts4+t1GnD4tFd/o62gJUIYRP6Zouewh5ggAIgAAIgEDqEghPbZG6+SMzEACBNk5AKbWJiHr6MHxDRAMThURr/Zppmiw8q43V5bMJ8RqfkU5oIn8Wlfi7dTnd5kkpxydqzYgLAqlKIFKRuNZ6oWmaY5VSy4mInUMbWqCg0z+276Y5P83Kxxp+ipXLRrMTID/tyoL1kghz4QtOX0spnYsnqYoYeYEACMSZgNaav6/8Y926dSU33HBD90OHDmXccccdu6+44gp2Ep8qhHjTmbKystKTnZ3tmj9/Pj344IOUk5ND06dPp759+6aNcFRrvUFK+TIRnfvb3/6204IFC+QZZ5xhPfTQQ4qIjAULFli/+93vupSUlNQ/9dRT23r27MnH2muFEHxBGQ0EQAAEaGWfHnX123dkMoqjd7GJPFoSCfA5bw7PZ1lWjdY6WwjhNQzDdsBGAwEQAAEQAAEQAAEQAAEQAIHWQkDPHKO1K4edNatd583mikF2U0rNI6JzWss6m1vH3r17qdeKyX7azdCr3jr0794ePXo0OkdUSnmklDhvDI0PPUAABEAABEAgZQhAOJoyuwKJgAAIREogQrFWpOEb9Y+3U2AUuXPth9Igi/ieiHpJKe0bqmgg0FYIKKXqfeJNe8lCiHqtdbOfA/4cB/nsVUgpDYdbFJ9NLYRYobUeEgl7IcRThmHcEskY9AUBEEhvAo5wdO3ataVXX311j6qqKhaO7rruuusO+AtH+TjEDqPZ2dk0Z84cmjJlii0cfe6559JKOMrHXK31n1k4Om3atNJPP/20YPjw4RW/+tWvuEy9LRx95pln2hcVFdX/6U9/2lVWVrYHwtH0fo8jexBIBAHHdRTC0UTQbTqm1rrSNM123EMptZ6I2EUmpqobyV0BZgMBEAABEAABEAABEAABEACB8Anof4/RnqIBFZmj/9pwr8DvnsEnRNSDiLqEHzG9epaXl1OPpddHlLQ1duYsKWVTZjgRxUJnEAABEAABEACBliMA4WjLscfMIAACMRBQSrHoIJgDZwxRmx4ai3DUsqwPtNZnsFkLl1MQQnQ3DCPP7Xa/J4TgUrRRNSFEtdZ6BRGdLKV0RRUEg0AgTQkopbg0SSdf+m4iMn3/57IlTT3RekhKWeAnDm0kGuXxSikunxLp96N1RLSLiCJxEV0ppWzkfJqmuwJpgwAIhEkgHOGoc3wKVzjqcrkoIyOD+F8uSaV9RZ09Hg/xD//OsXib0/i1+nrW3h9ugdt5mxPHie/09Xq9dlx+3dnmxOYxznb+1yccvZGIJrvdbpdlWRmGYXhM08zm42xtbW31/v37Mzwej+jatWsdEX1LRDcLIfj7EhoIgAAI2ATYdbTn16vwkFwLvR/4WG5Z1kKt9WhOIZbz4hZaAqYFARAAARAAARAAARAAARAAgZAE9KyzveLC+WHdZws0tQgZPA06tPv4BnJV7w0vU77+6BIkJiyM9D5KePHRCwRAAARAAARAIKkE8Ac9qbgxGQiAQDwIuN3uLSy+jEespmI4N8R8AtUlUsqR0cxnWdZurXWHwLFa678JIWJyG9RaV5um2VA2I5r8MAYE0pWAUurvRHSdk7/Weq9pmh22bt2qCwsLm1wWf7bdbje7hB5x41sp9aGUcpRS6iUi+lkkbLTW603T7KOUWktE/cIZixvv4VBCHxBoPQRCCUcty3qViLJ4xaGEoyzSzMrKsvs5jcWa3FjQyc0RcrKwNLDV1tbaAlDexs6m/o1fr6mpseOw06m/6JT7OcJR53VnXv7deU0pRUVFRezCwA/I/Fxrze6jTm48IYv8PQE5LyWi24UQla1nr2MlIAACsRJQSvGDcsfFGgfjIyPgE4w+TkSDiGi91voGjoDvr5FxRG8QAAEQAAEQAAEQAAEQAIHWSSCKymUpDcL19VRqd+CriHIUEyEcjQgYOoMACIAACIBAihKAcDRFdwzSAgEQOJKAUoodqAoSyEY7ToPxuCHWzImjW0pZGK8Ty3jkmkCmCA0CCSOglJpHROfwBE4Z+n379lFpaWlzc+6WUjpOpQ393G73EiHEUP9Y0STufB4ty6rSWodyRbZdR5VS1USUQ0RerfX/mKYZk6g8mrwxBgRAIPEEmhOOVldXD3WcPll8yYJQFoYGK1XPok7exsJOPuZ9+OGHtGbNGnZMtoWbRUVFNHr0aBo8eDDl5h4+DC1fvpyWLl1KxcXFdP7559uiUp7PcRudNWsWHThwgMaPH0+dOnWi6upqW1TK83DsVatW0YABA+i4446z52Dh6ccff0xff/017d69256DY40YMYKGDRtm55Cdnf0oGzkT0XnvvPOO8e233+YMHjy4auzYsaxwbbdmzRpr3rx5RmFhoefyyy935+fnb/eVqt+f+L2BGUAABNKFAISjyd9TQohlhmGc4D+zc+4qhHjFMIwrk58VZgQBEAABEAABEAABEAABEACB1CXgdrtfFkJckboZhs7MWBBe1fm6nA6Ufe7/QWMSGil6gAAIgAAIgEBaEMAf9bTYTUgSBNo2gSQIRhs5pyilZkopwztDCrJr/ERgze24j4notBj3bDkRFTsxICCNkSaGpx0Bf/G1//tfKVXBoqSmFhT4WfHFqfGJN1lQVSmEWE5Ew6OBIoTYprU2iKhp69PQgT+RUsZ6jAg9C3qAAAgkjUBzwtH6+vqhjvsmJ+SUng8mHHWcQr/55ht64YUX6LvvvmtwD+VtdXV1/L3GFo7ec889lJ+fT/Pnz6cHH3yQysrK6C9/+Qt16dKlQTi6fft2uuOOO2jr1q10//3326JTFoayEJTzmDp1qi0cvf766+mss86igwcP0rPPPmsLVlnE6rieVlVV2ULVXr160U033cQi06+JaCMR9frNb37Taf78+eb48ePdU6ZMYTFpu48++ujQL37xi25dunSpe+aZZ7Z26dJlBxFdI4QIsy5W0nYdJgIBEGhhAvF64K6Fl5FO0ysppemfsK8SBz+N8J2UMix3/XRaMHIFARAAARAAARAAARAAARAAgVgJpPu5a7jCUa8rjzIunAONSaxvGIwHARAAARAAgRQhgD/qKbIjkAYIgEBwAkqpj+IgsGwWb7wFly1xchjvNeD9CALpQMDvs6allHZtZqXUP4noqhD5H5RSFvn6P0tEkwP7Ow6m0XLQWruFEPYNdyG4QrOO9jvXHillx2jzwDgQAIHUIRBMOHrDDTfsmTRpUllOTk7jevFEtiiTnUAff/xxu2T8c889R3379rUXxO6iv//974nFo4MGDaIrr7ySevToQRUVFfTpp5/SSy+9ZPe5++67aeLEibRjxw6aPHmyLQi96667aOzYsbbrKLuHLliwgP785z/b81166aV05513NghROcbNN99sz8+CU3Yjff755+mVV16hgoICuvHGG2no0KF2rHXr1tmC0g0bNtCYMWNYcPq1EILL0Q+59957M+bNm5dx5plnbvcXjt5yyy3du3btWvvcc89BOJo6b1VkAgIpSaAlzrFSEkSSkuLvwm63e6sQIl9KWaqUcr4z10kpj/iblaS0MA0IgAAIgAAIgAAIgAAIgAAIpDyBdDx/LfjgpyQ87K0RRhMuEhPej/Z+RxgToAsIgAAIgAAIgEAyCeCPejJpYy4QAIGICCilZnN504gGRdBZa31ACGGLx+IlvLQsq1ZrnRVBGuF25TM2LmfdyPklnrmHmwj6gUCqEwh1YUYIsdUwjB68jlB9Y1mr1nqzEKKnEGKP1rpDLLECx8brmBXPnBALBECgeQKBwtHKysqMAQMGVPbs2bOUBZxOY+dRdvrktn//frvMPDt5snC0X7/DJm9cJp4FpR06dKBf//rXtmjUaew6+thjj9Hrr79O//Ef/0F/+tOfbGEn9/viiy/sUvXsMOo0jvPmm2/aMTiPp59+2nYp5f9zefs//OEPNGTIENuNlMvZ33vvvbY49L/+679o3LhxjRa9aNEi+t3vfkddu3alJ554gjp27GjPza6l8+bNIwhH8SkBARCIlkAiv7NFm1NrHud7iGonEeVJKW0XfWcf4Htoa97zWBsIgAAIgAAIgAAIgAAIgEA8CCilaokoEfcK45HeETHCdRt1BoqJC6ExScieQFAQAAEQAAEQSD4B/FFPPnPMCAIgECaBZN4cjMfNL6XUPiIqCXN50XTz+gbtJqLOvv83OC1GExBjQKA1Egjn2BFQ2l4niIPFcaWUMpycosjBjk9EO1EyNAp6GAICSSYQTDjKKWRlZWW7XK7M5tLJy8trJBzlcvTbtm0jLg8/YMCARkN52xtvvGGLR0899VRbYJqRkUEzZsygRx99lPr06UNPPfWULQ61LMt2Ev3hhx9s4ehHH31ETz75JA0cONCO+cILL9B7771Hl19+ue1cyiLQXbt22YJWLntfWGhriRrakiVLbEdT0zTpoYcesudiIawjHJ0wYQLdc8893zql6uE4muQ3IaYDgTQmoJTyENFhVT1awgkEOz9WSvF3z4J4nDsnfAGYAARAAARAAARAAARAAARAAARaiIDvXkCtlDInHQSkxoKJRBTGLRJBpErHkBj887iZ8bTQLsK0IAACIAACIAACfgQgHMXbAQRAICUJJEhkFXSt8bzxlYy8fe4vHiHEcq11ppRycEruRCQFAkkkYFnWSiLqq7Xm0pkVRGQ0N32A62gluynFOd0qIsrRWv9gmmYPPjbY9er9bQXjOGHgccyyrHcNwzgnjlMgFAiAQIwEgpWqv+qqq/YdffTRNfn5+X2c8OwYyocKdh3dvHmzLd70L1XP23mbczjh8vMs5vzuu+9ozZo1tHXrVvuHx55yyik0ffp0WzjK27m0PLuXsqiTBacrV660HUZZ4MnuoOwSyqXquWR9ZWWl7VLKQtR77rmHevXqZYtAnXn5/+Xl5bRx40b65ptvbBdSzmPVqlW2E6ojUuVc77vvPnrnnXeIhaN33323Wwjh/uijjw5BOBrjmwrDQaANEXC73ZYQoqANLblFlxrsHNntdj8hhLiViL6RUg5q0QQxOQiAAAiAAAiAAAiAAAiAAAikCYFk3DeMFkX+l3dRhlof0fDm3EZ9a31eSjk5oqDoDAIgAAIgAAIg0GIEIBxtMfSYGARAoCkCLXASVSWlzI91j/hccNhF69hYYzU3PsAp8XMp5SmJnA+xQSCdCERy/IjQdbQuRGkZr9Z6qxDikI9XX+4vhNhGRJ8S0QVa61wiChUnFty7iIiPQT/hIEKI+RCPxoITY0EgvgSCCUd/+ctf7po0adIBnsnj8Qzlf+vr6+2JMzMzafbs2bZbZ6BwlIWg3I9L1s+ZM4fWrl1r/965c2dbAMrb33//fdtxlJ1H+feamhq6/fbbadOmTXTdddfR6NGjae7cufb4m266iYqLi+3tp512mi30/Pbbb+3fBw8eTA888EAjseq6deto5syZ9NVXX9nl63nO9u3b2/9yPBaOPvzww7YgNVA4CsfR+L6vEA0E2goBt9u9RQjRva2st6XXqbV+yjTNWwLzQLn6lt4zmB8EQAAEQAAEQAAEQAAEQCDdCERyzyLZa4u0RD0JIjGh6TL1bGjB10CllMckey2YDwRAAARAAARAIDoCEI5Gxw2jQAAEEkggySdRX8RbeKmU+l8iuiZWRFrrzUKI7UQ0wj8WhKOxksX4tkBAKeVl7WRzaw10Umrq2KO1rhRCsCtpaRPxWMB9apDx+4moxDeGHUjj7Woazq7kMvZl4XREHxAAgcQSCCYcveOOO3Zdd911LBydUVlZ+QBnoJTi8vV2GXgWYU6ZMqVBONqvXz+7XPyhQ4fob3/7G3322We2gyiLO4cPH079+/e3Bac87q9//WuDcJTFm9zYvfTVV1+lE088kc4//3xatGiRLST985//zCWm6Oc//zlVVFTYpewXLlxIr732Gl100UV09dVXN8CZNWsWvf7663aZe56P5x06dCiVlJTYDqa/+c1v7NwfeeQROvroo+1x/o6jEI4m9n2G6CDQmgkk+TyxNaMMZ22fSSmHB3ZUSvHfrMJ4Vu0IJxn0AQEQAAEQAAEQAAEQAAEQAIF0JpCq57MFiy4j4a2NCG1zjqOWZVVprd+WUl4aUVB0BgEQAAEQAAEQaDECEI62GHpMDAIg4BBQSrE4ssy5+ZTEE6h6KWVWIvZEPNfgK03PIrgDUkpHhJaItBETBFoVAcuytmitm3Om+k5K2c/vWKQDAWitK0zTtMveB3yupxLRb7XWC03THGtZ1nKt9eDA8b7PL8flz/Bh5VZym1dKmZHcKTEbCIBAMAIhhKMPWpb1gtvtNrj0PDuHZmdnHyEcPeaYY2zh6Msvv2z/sMMnu4eOGDHCdvZ02owZM2zHT8dxlMvL88/SpUvt8vMsEh0zZowtGmV30F/96le2KymXsH/rrbfo/vvvt91I9+3bZ5euHzhwoB169erV9OCDD9LevXvpsssus0WlBQU/Vo7mcvU33HCDHd8RjrIT6l/+8hf/UvUsxt+HUvX4nIAACERKwBEt+o/74bxx1PXteZGGQv/QBPZJKdsHdlNKPUhEvyaimVLKiaHDoAcIgAAIgAAIgAAIgAAIgAAIgIBSiksMpdx1+kSUqseDhni/gwAIgAAIgEB6EYBwNL32F7IFgVZFQCm1mogG8KK01vtN07Td/OIpugwCbB0RsVCMRVwsbEjIiVoMa3DEZQnNr1W9kbAYEAhBgD+PWuslQogTA7sGOPi+6ds+IaCfLb7kOOw8qrV+Wkp5p38fpRQ7inIp+sC2mIhOD5FihdY6TwiRkOMRLtTgIwICqUEghHB0qhDCPgZt2LBBt2vXjkpLS4MKR6uqquiWW26hzZs30xVXXEGTJk2yxaQej8cWj/JPoHCU47JwlJ1Kb775Ztq/fz9169bNHsMC0LFjx9qQ5s2bZ7uPXnXVVfb/WTD6pz/9ifLyDhsmP/PMM7YLKTufsjA0Pz+fWBjKsVl4yjldf/31RwhHp06dasebMGGCLVzl9sknn3x7yy23dO/atWvtc889t7VLly472LFdCLE3NfYYsgABEEg1AkqpjUR0FOe1sV9v8roPErlcdPQOHDYSsK+0lDLoQ0++c91aKWVOAuZFSBAAARAAARAAARAAARAAARBotQRiuHeYECY53/0vZW99K6LY3nZdDmac/c+iYIN4fbgfERFOdAYBEAABEACBFicA4WiL7wIkAAJtj4BS6iMiOq0FVn5ISlmglJpNROdIKbMTlUMYJ39uIjLDnP8rKeXJYfZFNxAAgQACzTzNO0tK2UgkqpT63uVyvunkCwAAIABJREFUZXq93p7+YZq62GFZ1hNa6xuIiN2Lg91c30NEHXyx+KnizGTvIFyoSTZxzAcCwQmEKxzdvHmzlZOTU1BUVETvvvtuo1L17Dh68OBBWyx64MABuuaaaxrKyLN4lAWcdXV1dpl6LknvOI5yRrydxZ3Tpk2z43K/7t270wMPPEBlZWV20iz8ZMdQFq3u2LGDrrzySpo8ebI9lmOz2yg7kZ5wwgm2KykLXJ1tPJ7L27PQlMvW8zy9e/e2xamO4+iFF15ou5uyuPWzzz6DcBQfFhAAgYgIKKW+IqIT13f6sQiDyM+n3hu3RRQnnTvnLZ9CVUP+OylLaOo7pFKKlbql+I6ZlN2ASUAABEAABEAABEAABEAABFoRAaUU3xuUqbQkY+EEoiNqsTWfYVPl6iEcTaU9i1xAAARAAARAIDwCEI6Gxwm9QAAE4kBAKaWIyC75nMS2WwixwOv1XuCUm0703JZlPa61vq2ZeaoDnQm11swmQwjRLnCc1vor0zQhHE30jkP8Vk1AKcUuvoHfe45wUlJK1RBRI1F5gCtpU5dQVhARl6qv84lIuR//vymBOotI+YedmsL5PubEjXQ/1SVSJB9pMugPAm2ZQLjCUWa0c+dO3ZRwlIWYv/3tb+nDDz+0hZns8DlgwADyer20detW+vLLL2n9+vXs6EknnngiPfHEE7ZQk51Bs7OzafHixbaraEVFBZ1++um2GJRFoY5r6W233UZLliyxXUNZ8HnSSSfZsTnGrFmzbFEq9+V5udx9Tk6OXdL+888/t4Wn8+fPt4WjHLd///72Lr/vvvvsUvUXXHAB3XnnnXasZcuW0U033eTp0KGDguNoW/5kYO0gED6B9ddfu17938u9/UdkdOhIR61cE1aQDUd1JXnJZdT+oWl2/y2nnkgZ7TtQVufOlFHWhUr/eG9YcVqqU8H/u5JEfWXj6V3ZpDOPOIWkilF/jznN5oShuBkYM14EAAEQAAEQAAEQAAEQAAEQaKMEwjCeSSqZI4SjfLcihJC0vv0pe7JG3t/RP1GllIcva0opuyZ1AZgMBEAABEAABEAgJgLhCBVimgCDQQAE2jYBt9s9XwhxVpIobJZSHuV/0tUSLihKqZlEdGGwNXOJayHETf7bnBwd5xbe1hJ5J2kfYRoQaDECwS7IBH7WlFIs7D6i7Cb3U0qxeLNJx1Ct9f1CiN/5faZ/IKIuIRb8ARH9JEQfFr0GLRUaBszVUsqBYfRDFxAAgQQT8BeOTpo0qUdVVZXrjjvu2HXVVVcdJKKGUvWcxq5du3RhYaEtwmRHUBZ8Pv3003aJeG7Lly+3RZ3l5eXEAlPDMCg3N9fux/9yGfpXXnnFdhR96qmnbBFoTU2NvW3v3r3E4tDt27fTjTfeaJe7ZzEqi0EzMzPtef7xj3/QoEGD6LHHHrNj19bW2gJRy7JsQejHH39MxcXFZJqm/To7j3KMY489lubMmWPnePfdd9OIESPs/z/88MP26+PGjWskHGURaefOnb3Tpk1bhVL1CX4DIjwItAIC6392+Qr15hvH+S8lu28/6v7hpyFXt230KKpZs7qhn8jLI11V1WicfW9MCCo4Zxx1+sdLIWMmu0MkLjDbT37RPvbH0rTWX5qmOSxYDN/36h+klN1imQNjQQAEQAAEQAAEQAAEQAAEQKAtElBKrSSiQamwdmPhRUSab0Ecbt7MduSqP9RsatbYmZ9IKRsqS/rOEfdIKRuJSVNhfcgBBEAABEAABECgeQIQjuIdAgIgkBACSikuz9w+IcGDB/2CiIb5xF3riah3S4ovlVKcTyOXUF9uwZ7Tq5VS5iildnNJayFEjWEYuUlkh6lAoE0QUEqxmuncgMXullJ2cl5r6mlfPzFos8/aCiG2a62LpZT5brfbLYRo6o49i0r/RUT3JBI+i9VN07w5kXMgNgiAQHgEtNYsrvn7zp072z/22GPt6+rqxKWXXnrw1FNPZfu4Pwsh3nYiseNo+/btac2aNTRjxgy7xDyXjO/YsWNDaXh2FeWS86tXr6ZDhw5Rhw4daPjw4TRs2DBbAPrMM8/YQtL//M//tEvPV1dXU1ZWlh1r9uzZtjvp+eefb4tLWRjKwlEWga5cuZLmzZtnu5ied955tiCURacci+OygTxvZ2fT3bt3U15eHh1//PE0duxY4pxZIMqxzz33XPt1bgsWLLD7Dx48mM4++2zbcZTzZwdTHn/NNddQQUFBbWZmZpkQYn94RNELBECgLRJY0bWT9pT/eJjIGz6Curw5u1kUgaLRcLgJl4t67+CK7KnTjAUTwk5m9/CXKT8/P+z+TXUMdk7tdrtfFEKcSUSdW/KcO+bFIQAIgAAIgAAIgAAIgAAIgAAItBABpdQGIurVQtM3OS0/sFhVMIBy6/aQqN4XTnpVYuLCfAhHw0GFPiAAAiAAAiCQmgQgHE3N/YKsQCBtCSil3iCii5K9gFS9YeWI0PxEZ1/5ylef6sfoeyll32Qzw3wg0BYJKKXYWspfmF0vpcxyWFiWVa21dhxH2QWwkLeFKxwloloi+o6IBvqLxbXWS4QQJ/ozb0ZM3tyuYeFqRN/fUvX42Bbff1hz2yagtWYFz6NE1OhYQESsgLpTCLHK71i0Jjc3tz+XkPdvXDK+rq7OFnCyAJQbl6Dn11j0yYLMYI1FoSwc5TEsAA2M6S8cDYzB23gOzoWFpzw3N87FiclzB2tO/jy/kyu/xmOdbfwv5+UIVImoWkqZ17bfLVg9CIBAKAJL87MaHuY5elfzevPvO5VE9uWJiELFDJVfIrZHIhw9cMaMhuN1jLlY0s+61LIs7RzTOa7W+l+maV4V4xwYDgIgAAIgAAIgAAIgAAIgAAJtikCqCkcLFl1GFaNfs/dFGOeg/xITF9rngxCOtqm3LxYLAiAAAiDQyghEJDxoZWvHckAABOJMQCnliaGcctjZaK2XmaZ5gr8zoBCi1jCM4KqFsCPHvyPn6C/aCuJm+I2UMiXKUcR/9YgIAqlJwP9zqLX2mqZ5WH3la852IcRBrTULRz+TUg4P1ifYCgOFms5xwLKsRVpr/7L0fMxkcWpJhKTqiKhB7BrG2MeklHeE0Q9dQAAEEkxAa8215vkBG3/15odCiEWBUx86dEizoNJffMkCTkd0ydtY5Okv9ORtLMAMHMev8Q83Fn7yGI7L4h8nJm/jcf5jeQxv929OH/95nThOXCc25+PEZVdU5/WqqirbaZRj5ebm2mviuZz+LMJnN/YE7w6EBwEQSHMCy/KzbFl6ZsdO1HPFj2XoeVnrO5dSRlGx/biNZ39kRsaBolGOJfLzKaO4mDI7l1HuCSdS6Z/uTSo94/0JYT86VCmPoxyqpgzFzzIdbtbYmVHlq7X+q2mavwg22PeduZF7f1STYBAIgAAIgAAIgAAIgAAIgAAItFECTVVASwUc7D5KzdRfExMX2joTz/uTtajcSa4L5kB3kgo7DjmAAAiAAAiAQIQE8Ac8QmDoDgIgcCQBpZRdGj4JbDYLIT7TWneRUp7O8/mfVKWyq55lWcu11oODMPrQWUsS+GEKEAABHwGlFIsvbdu8YEJPXzdWWWUIIWoMw2hwKY3kYk6AcHw7EZX5YldorfcJIThuJ99rm4loK/fRWvcSQgS3DjzcuZyIisPcoTjOhAkK3UAglQjwsebAgQMNgk8uN5/Obd++feSsYe/eH8s/s4C0oKCg0dK01o+ZpgnBezrvcOQOAkkgsPqUk/bWrFxeGqysfDQuo5xy9tF9qPvHnzdkv75T8Od7+GKaLVrt3p3ajTqD2j/yWEJXHIlwNFgi0QpHiegHKWW3YDGVUjv5e2wqn4cndKcgOAiAAAiAAAiAAAiAAAiAAAjEgUAk9xviMF3YIfKX/I4yDq5psj8LR91u99/kwok315ecUJ11+sOoIBQ2XXQEARAAARAAgdQhAOFo6uwLZAICaUdAKfV3IrquJRJv6uaU2+2uEEKwNda/pZTXt0RuTdxUa/RcHm6upcqeQR5tmYBS6kUiujrw82hZ1kKt9Wg/NjVSSn/hKB9jGrmUNseRy08bhnEc91FKsd3ThUS0QUp5tGVZ27TWXZ3xQoidWuvOvt/Zqi9m8ajW2jJNU7blfY21g0A6EnAuGrPIkp0601046r8PKioq7DL3Ta0J35PS8R2LnEEg+QQsy5rxfcfiiwMdQjd07Ug6wC05nOz8BajbJ5xH9bt3Ud3GjeEMbdTHJU3KGTiIurz5VsRjnQG7f34TWW+8bv/a664TyBzcWGAfaeAYhKNHPGTlP3dghY1I80J/EAABEAABEAABEAABEAABEGjrBJRSLxHRz1KRwxEPMfKdTnFYXiImLhD6zTGan6oUFx12H0UDgVQmsHXr1g0ej6eXU/XK5XLxO9rrcrmqevToYTSXu9Z6GBEd00w1wFoiYsMaLv/yvRBChWKhtTaJ6AxfVcJg9wL5HmGNr3Ihm3htF0JUhIqL7SAAAiAQKQH8EY+UGPqDAAg0EEjCU3AvSimvtSyrTmv9ie+L0QWcQDBBgWVZW7XWjhsKf5HKSQXhgdvttoQQ7CQ4gEVgqZAT3sYgAAKHCSil2I1zVCAP5/jGn1fLsqodx9Foj3taa7dpmlz23nZKdo4DwQT4XPLZKU0dYj/NIKJLwtmXOO6EQwl9QCD1CCilPiWiU1k82r59+9RLMAEZaa2Xm6Z5fAJCIyQIgEArI9DU97KmXEJDLV9kZ1POcYMpo7SUDr07L1T3sLfbF95cLsrs2pVyhp5EnZ5+NuTYzcNOoPotW+x+g58fQa7csJ9ZOjK2JrLOjK5UvRBipdb6cynljcGShnA05K5EBxAAARAAARAAARAAARAAARAISSDa+w4hA8fYwVh4MZHmwmy+5icS9c69pFrUlOfwFqdsfYzTYTgIJIzAhg0bGhk8BZuI78u1b9/+A8Mw/I1lSGv9EyL6ncfjGeD1eku8Xm+Wy+Wqz8rKWhkkTh33UUp1Vkpl9+jRw/6MBGta67uJ6GL+CPF2r9fLBjSWy+XaFKT/IRaOEtG7RDRHCMFVCdFAAARAIC4EIByNC0YEAYG2RyDRJzHNiZyUUrOklOzYF7S53e5XTdP8aarsFbfb/ZUQ4kQi2i2ldEpSp0p6yAMEQCAIAbfbPVcIMb6ZMvY8yn6+NgKALBhteGpQKbWOiPoGGf8lEZ0cRtxVRDQojH52F4hHwyWFfiCQOgSUUvw5H8gl6/lJ6JKS4CWTUyfjmDM5IKUsjjkKAoAACLR6ApZlfaO1PtZ/oeXl5VRcXEzRCkdbAprIy6PsY/pT/vDTqOT3f2xIYX1Ze75jYP8++IUR5MqJQTjKdx3GRicc9WNSJ6XMDmSklKpmNw0ppe2ujwYCIAACIAACIAACIAACIAACIBA5AcuyXtFaXx75yMSOyF3zN8rasaDxJMJFpA+fr3LzGH22ZZ75P90Tmwmig0D0BMIRjTYXXUpJhmHQsmXL7J8gTWdnZ3tzc3MzBgwYQL169aLc3Fyqq6sjt9tNNTXsdXW4sTmE1lqVl5fndOjQwS2EEHPmzGm/b9++hj4ul8u+F8D/5ufn15WWlnr79u2b0alTJ1e7du04Ab6H+IQQYm30VDASBEAABH4kEInYAdxAAARAwCaglIqoTHMU2PZIKTtGMQ5DQAAEQCBuBJRSH0gp+UlC59i3jYicsvLvSinHRSOiZwGnUmoHEbGQ/IjvYr7tIZ9+5AcQfeLVsJQEWutlpmmeEDdACAQCIJAUAtEcZ5KSWPwn2SClPDr+YRERBECgtRIIPD5+36kkoid6Uo1LU08kdb+hHxX0kZTdIZdIa6rdV0N1B2up4BiuaBZdi0ZIGuwhJLfbvUwIMdj/4ajoMsIoEAABEAABEAABEAABEAABEGi7BFJVOMp7JKBc/cNi4sJf67f/w0t1Vfa9DbiNtt33bbqsPFzhaEZGBnk8fg67vgWapkkFBQX09NNP0xtvvEH19fW2kDSwHTp0iLKzs6lfv350+eWX06mnnmqLR9kUgsdwy8nJscfu37/fFpFWVVXRHXfcQevWrbPHsuCUnU+5MiE3HldbW2uPO+644+iaa66x/2Ux6p49e+ioo44S27dvrzMMI9MRn/LYvLy8XWVlZZ2dHJVSrEx9U0p5Q7rsN+QJAiCQPAIQjiaPNWYCgbQi4Ha7nzBN8xeBSSul+CmWk5KwmFoiyg7i9ldBRO1S1TnP7XYfFELYd/ACxF8eKWVmErhhChAAgQQQcLvdSgjBZ4Kfcdlo/2OQUorPJBucRENN71em3l8cyjFsAShvtyyrVmudFSoWER0goqIw+tldUvXYGW7+6AcCbZFApMeYNGX0mZRyeJrmjrRBAARakIAjHuXvOMtKTa0rKyO2hG/B9GOa+qjbj6V2vQzKKj7CCDRkXJ1ZQBVnvBSyn38HIcQCwzDO9H/N7XavEUL0x3fMiFCiMwiAAAiAAAiAAAiAAAiAAAgEJaCU2ukznEgZQgUfXUei5qCdjyMSrfv4t59n7vlimDevY03GuFdyUyZZJAICQQhs3LhRO0LMUIBYvMlCTf/mCEenTZtGM2fOtAWe55xzDruBNnTjMatXr6atW7cSC0g7duxId955J40YMYIsy2JTrkYx2U3UEY7ecMMNtGXLFurduzcdf/zxdnxu7DrKjqUsKt2+fbstFu3Zsyf993//N7Gz6cGDB+25nMbCV/4JzD/YmnluX1sppRwcigu2gwAItG4CEI627v2L1YHAEQSUUvxtJ6gYSQjh0VrP4TLwvhtw30opB/gHaQHXq1opZU5ADu9IKcen2u4NYNMgAvPL8wjBWaqtAfmAAAjYrsqfENFwrXWFy+X6yjCM0Uqpz4lomJ/ocz8ROeWUd0VyMUdr/ZRpmrcw64DjhhZC1BqGkWtZ1uNa69vC2B8RCUeJ6IhjahhzoAsIgEALElBKzSCii1swhUROfVBKGbb4PZGJIDYIgEDrImBZ1hvrOxZfpG0P0nCM3CNbf1PuoJFFib33kH+cRiIr7OeXGk0YD9dRf+Fu7KtBBBAAARAAARAAARAAARAAARBo2wSUUi8S0dWpRsFYMMFOyRGOeuZfXek6tD0PbqOptqeQTzAC27Ztq6utrW0wd2JHT8f5M1h/du5koanj/OkIRx977DFbONqtWzd65JFHqHPnBkNPO0xlZSW9++679OSTT1J1dTUNGzaMHnroITvO3r17bSEoN3YVZXGnv3B027ZtdMkll9CNN95ob/dv5eXlNGvWLPrHP/5hO6Ked955dM8999gx2Lk0XFGs/RkWgkpLSxvCc15OE0LU9+rVK0sp9aiU8g68m0AABNoOAQhH286+xkrbOIEI3OsakQpw1Yv/Hbem9ws/erNfCPEpEU0wDKNdKu/CAPHX91LKvsFEtlrrLaZp9kzltSA3EGjrBJRS/0tE1zCHptyTYhTRNzgqK6UWEdFPHOY+p+L9WutiPoEL1YQQO7XWjc9OQwyCI1QoqtgOAqlHIMZjTuot6HBGa6WU/VM1OeQFAiCQ/gSW5mfpEyrrxNLCdpoC3CLSf3WHVxCtcLS+wylUddzdYWEwFky0xbcsNA32PZL/RhmLJmpx4YLoFKxhZYFOIAACIAACIAACIAACIAACINC6CSiluJa1XZUs1RoLR3VGjnZd8I593qdnna21K5tc578d+iZGqi0G+bQ5Av6l6lkwyuXjWcTJjqEsxJRSHsGEBZUs7OR/u3TpQpmZmfTwww/Tm2++Sd27d6dnn33WFniyQLRdu3b2v+wUyvf1HnjgAXr77bft8vaPP/647Q7KAk8uO88/WVlZxI6jhYWF9jh2HGWn0ksvvZR+8Ytf2Pmxuyg3npdz5t/ZwXTp0qXUtWtX+utf/9qQH8eMpPG62AHVmcN/LOflCFF79eqFz3ckYNEXBNKYAD7sabzzkDoIhEPA7XZXCCEiFl1qrTeZptnLfw63271FCNE9nHlj6MPfbhqVdE91kRNcVmLY2xgKAilKwO12W6Zpcmn6oE0pxaL2U30bozad8nMwXU9EvX3C0UhF+pHMv1tK2SlFsSMtEACBpo851UTUyIE9zWHtl1L++Ghzmi8G6YMACKQ+gW/PHr1ZZGVXCZfL22/2O8dyxiwsTf3Mm88wWuGoHdWVTdbo10IiMBZeTKQ9tnCUiI6oSsIv6jfHaDjNhESJDiAAAiAAAiAAAiAAAiAAAiDQJIFUfnC84P9dQTq/rNbl3vAhEY3l4h44B8SbOdEELMt63zCMM6OdZ+PGjV6tdZN6KMdRlIWULOwsKSkhdht1HDlZNMpCSnYW5b6PPvpog+MoC0dZ0MkiS0doyYJQ7seuo/fee6899ve//z2dffbZdsn5iooKeyk8H7uI8jxVVVW2yygLRy+77DK69dZb7X5c3p4bl55nASqLXJ944gl69dVXbcHp3/72N7ts/Z49e2wxaiKay+WqLikp4aSLpZRBRe2WZT1jGMaNiZgfMUEABJJHAMLR5LHGTCCQVAJKKfYWj+mGvE/AVC+lbBBysphKCFGQ6MX4ial0qgtHE80C8UEABFKTgO9CzktEdFWEGb7JTspcFcI3rlGpZqXURiI6yjlRDYztLy7VWmvTNF3hXlTC8TTCPYXuIJAiBJRSzxLR5BRJJ9Y0vE1daIo1MMaDAAiAQCQEluVn6XRXjsYkHBUussb8u0lkh0sRCvLmd6JDw5+igo+uI1FzMOjNQe9b49l5BtcYI3kDoi8IgAAIgAAIgAAIgAAIgAAI+BEI9xp/oqH57j9Ua62fM03zVqVUHRv+tPv0FnJV7vBNz8pRrcWEhag8kegd0obju93u10zTvCwSBEqpb/bu3Ws/MBxuY8Enu3z6NxZssiCUHUnZ4ZMFodOmTbNLxnOp+ueff94WjrLQlIWc3DgO/7ArKbuOsnD0D3/4A40fP952LuVS9iwa5cbx+IeFo+w4yqXqHeEov8Z9uXEe7GjKcadMmULvvPMOdejQgZ5++mnq2LGjHTdRwlFHWMt5ZGdnr+zWrdtg/r/b7d5aXl7erbS09D4iOsUwjLPCZY1+IAACqUkAF3VTc78gKxCIiUCcTi6qpJT5gSXuo3TDC7keIYRHa20/raK1rjRNM2KX1KYmYR4QS4XcBegAAiAQAQHfcXYXEXXi44tlWYe01vkRhOCTwhqttVsIUaq1djnHKbfbPUcIca7/k40BcRscRiM9JuNYGMkeQl8QSC0Ccfp+15KL2iKl7NmSCWBuEAABEAgksG3bttp9fXtt1oL6pCOd418ayXcbok7d5yLaaDyXpq/tNp6yt809/HqAt70a8+Yrpmle6T+oZsl0nb317QfFxAX3RJ0MBoIACIAACIAACIAACIAACIBAGybQwtf+VhHRICJaLaUc6L8blFIriOg4fi1j2cOUv/9TIsF6URaOLoBwtA2/Z1Nt6f4l6ZvKjcWcLMIMVqbdGcNizeLiYvtX/1L1Dz74IL311lsNwlHDMOyS907j2LW1tfTHP/6RFi5caLuETp8+nQYOHGjHceZkQSbPwQ6n/sLRSy65hG677Ta7PH2gGJRL1HNcNpw5/fTTbREpi1r5PqLjeBrv/cEiV867qda7d+/oL0jFO1nEAwEQiIkAPswx4cNgEEg9AvE8sfCJoWq11lnOSv2cQPezNXkcCDjfqFxCiDrfXAeklPGIbadnWdbXhmEMjUOuCAECIAACDQSUUuVCiPmGYVyulNpMRD3CEHLyMc//Ykq91vr/TNO82gmslOI6oBcGoD5AREWB+H3i07DLV0M4ijcwCKQnAaXU80R0fXpmT/+WUl6cprkjbRAAgTZAYFlhO61ra9NypUNeHEkio5lLeyz6tO/nBV+eIxwt+GgSiZoDRK4sIm8dUUY2kScIE59LaeB3SqXUYuODy0aIC+Y1VCtJS6BIGgRAAARAAARAAARAAARAAARaiEA87++GswQhxAKt9Vju63fvd42UcoD/eP+88r+8izLUevIU9qfM0U9CZxIOaPRJKoFwxKOhBJGcMIs78/LybOdP0zTtcvHsOMrC0bKyMrr//vupd+/eDWtjAemuXbvs7W+88QZVV1fT2LFj6b777rPdTLmkPPdpznGUnUlHjx5tO5Vy4/5KKVq9ejV9/vnntispC1rZxfTkk0+2y9nz9ng1FrPyunleR4zKItZAN1aeLy8vr76srKxBPxJpDr7jyiwi6uc7Ft2K+5eRUkR/EIgfAfxBjx9LRAKBFiWglPqM7cATkESAv4g9A9ciKAsyV6AgisWlJU3ktI8fTmOBKH85EEJMNwzjdsuythqG0T0B60BIEAABEIgbAaXUBiLqxQ8cCiG2aq0dcbqHiLiGhBHhZBVSyoYxAReJ/I+t1USU64vNNlDnRjDPbillpwj6oysIgECKELAsa77WOq1KvuBCT4q8eZAGCIBAWAS+m3D+Mmv+vCHpdpEsXo6jh8vSh2iCyBrDzzfZVUKWm6Z5vP8I/eYYLSYuTDeEoVaN7SAAAiAAAiAAAiAAAiAAAiCQFALJFo7yovjerNb6usPaURn0fE4pxfcnRMEHV5Dw8O0JTZ7CY6ozR/8tLylgMAkIREBg48aNjQyxAoeyKJOdPt1ut72JHUKbalyKnl1CHeHoo48+SjNnzrQdQQcMGGCLLJ3G4soffviBDhxgDxiiQYMG0S9/+UvbbZS3BYovWfDJJe4dx9EtW7bY4xzRqBPX39G0T58+dP3119OoUaPsvMvLy23X0Xg1R9TqH6+iosLOkfMKdFc96qijor4GpJR6i4jOD8idNSl7cB8zXnsUcUAgfAJRf5jDnwI9QQAEYiXgO1lwSykLg8WyLKtKa+0IicKZbo/WeqkQgm/0dAxnQIg+HillJosaDMM4Wym1moj4iTRbOOr3pNoiIYTUWtdLKU9xu93zTNMcF4f5Q4awLMtjGEZGyI7oAAIgAAJhEHAcRgO7aq1fN03zMqWQcyU3AAAgAElEQVTUF0R0chih/Lsc8Hq9fy8sLLxTKcVne44zKR9Tj3U6+l/AsSyLnZrDdXaaLaW8IMKc0B0EQCAFCCiluFxUozJRKZBWUyksllKekcL5ITUQAAEQCEpgRY+yes/evWl1znj8S6OI4nFlL9jjokEo+Ze2D7ypCOEoPlggAAIgAAIgAAIgAAIgAAIgED2BZAlHtdYL+N6tEOI4vrcbLGNfLvb9BDbRaPfJTb1ETTkJby3pjFxyXTA3Hmei0cPCSBBohkBTrqMsfmQnzdLS0obRwUqxs4Dy4MGDDWJPRzj62GOP0YwZM+yx2dnZjTLguLm5udSjRw8aMmQITZgwwS5pz8JOFnkGlpPnkvM8jyMc3bp1q+1kyuP9G4tReRu7mz700EPUuXNnOy8WvrKoNZ6NhbD+bAJjBwpVYylV7xOkf0hEp/vPI4SoNwwjaifTePJALBBoSwTwR70t7W2stdUSaKKscVPr9UopG26GxXgiwsImjjVVSvk7Z0K/mCwcPUhEvZ2bSm63e6tpmt2VUi8SkV2aOdGOVJyP1nobz9tq3wRYGAiAQFIJOMc5IYRHa20fU7XW7wkh2BHw70R0bUBJ+nDyKyeiYl+5+4Zy9VrrV4QQVzgB/MT4B/mBAsuydmqtQzqJJvpYG84C0QcEQCA6AkqpXXF62Ce6BH4ctV9KWeoTsrKgveF8Et+1YkWL8SAAAqlCYGl+VqPC7mFqKlsk/eP/NSqp87JwtODj/6ypOO35HK6a5n9tQb85VouJC3CdMal7BJOBAAiAAAiAAAiAAAiAAAi0FgIx3q9lDIuJaDMRXUhEJhF977tv0UkIYWita4UQ2b77D5VCiFyttWjuvoGvYuRThmHcwud8JDRXolgtpUyXB9xby9sD64iQwObNm+s8Hk8miyFZMOo4czrOmf7umvv27TtC2OlsZ2FpoOMoiytvvvlmu5S94xDK8blf37597bL23JoSjXJMHte1a1diR092EWVx6Lnnnks33XQTGYZhu5myqHTRokXETqcsFp0yZQqdccYZ9hjHMTVCLE12D+Y26nRmPuy+ynmxCNaZOxbhKMdmzQgRrRZCnENENVrrRaZpjo/XmhAHBEAgfAK4oBs+K/QEgZQgYFnWt1prdvHsYFnWB1yePhK3Ua31faZp/oEXE8tJiNb6kBDCJaXMDwTjxOWTDbfb/aoQ4jIIllLi7YMkQAAE4kxAKfVPIrrKdwHmgGmaxdEeW4UQ7B7KT9JV8bFVKVXH4lO+Ia+U4os+jjKAa12wyNQW5bvd7qeFEP8Vamk4DocihO0gkLoElFJVRBSJu3zcF4NjSNyRIiAIgECKEljRuX2Vx30w12VIPWT3ftsBfmXfo3T9Dz+kXMbJFo4ygPoOw6jquHu4VOE7UsrzHCh61lleT9GgzZmnT+uVcqCQEAiAAAiAAAiAAAiAAAiAAAikAQGlFJvxsOgzohbqgW7LslYahnEcB+X7tqZp/lQp9QgR/crPqILvR3wvpeSKkg2Nq0uQcFF9donOOvdVp0paRPmhMwi0FAHnfp0jDmVBJrt/BgolHedRFkhKKRvS9ReOTps2jd566y3bSfTJJ5+koqIiu58Tk//PYlEuZV9fXx+0jDznkZGRQcXFxbZDqb9w9JJLLqHbbrvN3s6i0aysLNZy0O23307r1q2zRaP33XefXTKe4/iXjvfn68wfijnHZ0Eq93fWEmwMM2Be/u6s/Hu87hcopdZJKfuFyhfbQQAEEkcAwtHEsUVkEEgYAcuylhCRpbWOuAyo3wlAIxeVEMlW+4sVQjx99i0RHeOL9zAR3RWvLw4JA4rAIAACIBAlAT+R6MdExK6fR0cZqmGYEGKRYRhj+AWO73sC2L90vX1CZlnWu4ZhnBOmcPRjKeXIWHPDeBAAgZYhEK0gPV7Z4rtcvEgiDgiAQDoTWFbYTueOHLWmauGChptoLe1G2hLCUZ3ZjqzTX+LShqNN02yoZuJ5//rNRK4OGWc+d8TDpem835E7CIAACIAACIAACIAACIAACCSTQJTXAeullGGVd/bFt09nhRAvG4bxM9+9CDa0yAtca8286zzZVdtcqDCRzHcB5ooXgS1btmgWcbLQ0RGPNuWu6QgkeW7+PwtCWcTZsWNHOx12/pw1axZ1796dXnjhBcrPz7eFnSwA5dL2LEjluXicvxDTcT3lf7k5Zeu53H0w4WhlZaVdhp5FrDzHiy++SM8++6ztcPrII4/QkCFD6MCBA8T9WPTJDqiOCyjHZuHrnj17mkTI+XJ8R2DKY1hEWlhYGBK7Ix7168+C8/n+DxaHDIIOIAACKUcAwtGU2yVICASaJxDlCUNDUJ8AaSoR/aapmXx9HGHpd1rrHCFEj3BEA0qpT4hoOBF9KKU8HfsTBEAABFozAX+HZX4qjoj68nqFED9orbsQ0Xoi6hMJAz5JM02z0Xc03zw1RMRlQbnx/zOllJlO7Ob+PoRz/I4kR/QFARBILoFYv//Fki2OH7HQw1gQAIHWSmBFzy71ruKS6kFLVxasGTb0YPWqlRE7wsSDzfEvjSJK8pU9j+xDmWP/RzgPOPmvg51oxMSFSc4oHiQRAwRAAARAAARAAARAAARAAARSg0Ck1wH9DIM+CjSPUEo1vMZxtdZKCK5OL/mc7nMiOpmIPmnOdALneanxvkAW0RHYvHlzjcfjyQ42msvFl5SU2JtYEBkonnSEpCzwZJHlww8/TDNnzmwkHK2urm5U5p4FnFzO3RGnsliUx7MANVizLKuhVL3jOMpiUn6d8+H8tmzZQnfccQft2rWLLvz/7d0LkFxXfSfgc2dGsvXo05aMbR4xxjIYQngYKnHABhNbsiGBJFikIGFDeIWk2ApJQRJSsFu7YYsqatkNCYRkoXgEyCZZlkUCwtOWDZiHSQLGQAwGbGNbxoAtS+pzJVmvmbN12nNFazSPHmlmNDP93Spbmu57z+O7VzM93b/7P899bnjta1/bDX6WNpvQZ2/bpYrozp07uyHWmbam6mjZr3iUr0vwtAmIlj5KFdXm+abKaZlXCayGEG6NMZ5wQZ2Zxul5AgTmV8CbufPrq3UCJyyQUrp+fDn629vt9rmdTqdTXtTnnPe12+01KaW7QwgP6aejnl8evjdNkOnHMcaHpJQOhhDK3WklCFr+fkGMcf10/XQ6nb+vqqrcmXYwxtiEm/oZ2qLbp9PpfL3dbj9p0Q3MgAgQWFQCKaXrQghPnxC47x3jZ0MIl85m0ONt3RNjPLM5rtPpXFVV1eWTtdNHJemvxBifOpsx2JcAgcUlMNs3jOdo9J+IMT5njtrSDAECBJa1wA2rV8xmRY85s7jgA08P1dDCv7VXwqEppftijA98wlIqZmzZuCWE6kpVaObs9GqIAAECBAgQIECAAIEBFqjrem/OuXdFhyO/d8YYj1kyPqV0c4yxWRGyK1dWK2u3268sf6/r+kCr1Trqs9uU0j/nnJ/Rbrd/ujZ3j7nQ6ABfgMtk6rfeeuvNIYQpl0GfaZn2wjCb4Oj4v7tSHKb5N9gNkZaA6Ze//OXuY6Wy54UXXtitTFoqlr785S8Pd955Z+gNjpbHy1aCo6XyaBNaPfPMM8Pb3va2bni1tFmqh959993hpptu6rb36Ec/Opx99tlHKpL2exrLHEvgtWxlvPfdd19oQqIT2yjP55z3VFW1NoRwV4zx7H77sR8BAotTYOHfXV6cDkZFYF4EUkoloPnNGONvlA5SSj/MOV9XVVUp2/2iCZ3uDiG8J8b4J2W/EMJD+xjUD0IIpcLds2bY9+4YY6l8d9SWUipL0De/JGyNMW7uo88ju0xWYWR8nrfHGB8xm7YW0767d+++a2ho6GEqbC2ms2IsBBavQAmPxhgvSSn9W4zxF8a/D/YuLV/e0PmXchNAH7M4suLpxO9BvUvINO307pNS2hlCWDehjwMxxlP76NcuBAgsUoG6rv8x5/xbCzU8r38WSlo/BAgsN4EbVq94fwjhdxZyXhe87+mhGjkJb+0NrQjVcz99TMdTvUewkCb6IkCAAAECBAgQIECAwHIRSCl9qnyOG2O8bKHnNHrtH/x4aPd3zrKqxELL62+uBbZv377r4MGDR63D3ltpc6ql65txTBcc3b59e1N585hh79ixoxs6LZU5b7zxxvCGN7whlMc2btwY3vjGN04aHH31q1/dDZM2S8+vWbOmGzS94YYbupVGy/L0v//7vx9e8pKXhFJZtARfP/jBD4Z3v/vd3eqjr3jFK8ILXvCC7vGlcunxbCWAWtrq3cpjZRylv/Ht+yXX2ntD8fH05RgCBBaHwEl4d3lxTNwoCMy3wITKUCUw9It99JnLXWKdTudQVVWd8R+4pZLHe0MIL53i+E/PFBydbQCg3GEWQuhWmBqvfNeJMbYnzGlHjPGMPua0pHbpqbTanfuSGrzBEiCwaATquh7NOR9z12/PAPeGENZMN+DpvgeN34jwseZu4aadnu/TO0IID/J9bNFcEgZC4LgF6rrel3NeddwNzOJA3zNmgWVXAgQITCLw9dapY3l0dMF+j7zgfU8L1ch0Lznn5zQdPutpe1Zc/IbWxNYFR+fHW6sECBAgQIAAAQIECBCYD4HyO1xVVX/VarVe3dv+4Y/+eh5duS4MH+7kkV/duvC/dM7HZLU5sAJ33nlnLiHLybZmyfWmwuZkIdImOPqWt7wlfPSjHw0bNmwIb3/727tLxd9zzz2TBkd3797dDXaW4Oe6devCV7/61fC6172uG+a84oorjgqOliBoCaCWwOcrX/nK7jL1TXC0LB8/viR8eP3rXx++9KUvhcc+9rHhzW9+c7caadk+8IEPhHe+853dv7/qVa864eBoaadUOe1dsr4ERk877bRPttvtZw/shWTiBJaxwIK9mb2MDU2NwDECKaXeSnOzFfpyjPHiJvwz3RLEPUsjH+ipHNrb3y0xxkeVB1JK14QQunekzRQKmLgcaqmQmnP+qxDC02KMF9V1/e8556/GGF8y28kt9v1TSl8o8+zHabHPxfgIEDi5AhO+l347hPDY8RGNxhhH+lh6+tMxxl8+3llMtjTN8bblOAIETp5ASulLIYSL5nsEM70+nO/+tU+AAIHlJnDDmlNyyGPzOq0nvufiMHTK8Lz2MVnj9aatXygV9yc+d+i61+YVl7zZe40LfkZ0SIAAAQIECBAgQIAAgakFZnuTX1miPlcjYejKz/j9zoW1pAXKtV9CmM0y7GUyJRRZKmo2y8mXx/buLbVeQjfoOXFrgqOf+cxnwmc/+9nwyEc+Mrz4xS/uLuVegqNNdc4m4Nkcf++994azzjqru5z87bffHt7//veH0dHR8JjHPCa88IUv7B5fwqXveMc7wo9+9KNuoPSyyy7rjmXnzp1HloovAc5WqxW++MUvhquuuqr7+G//9m93A6Rl+8IXvhC2bdvWrQZ6+eWXhwsvvDCU4Gozp+M5gaUia+mnjPe8887zfeB4EB1DYAkJ+Ee+hE6WoS4NgZTS9X0uRzzdhMqnS0fu4BoPiB4MIazoPaiqqrfmnP+o97GeMOmRh3POud1uH2kvpVSCpiunCghMEmY6Mp6eIOs1McaNS+OsGCUBAgQWXiCldG0I4dKm56qqStXAU2OM3U/3O53Od6uqOn+ake2OMU5cen7hJ6JHAgROqkBKaV8IYV4qjlZVtb/Vas1L2ycVTecECBBYBALfevIT9hy6+TvdTxzKAl/z8QbcE951cRhetfDB0dH2+WFk4/86Zkrlw8VDD77klpUX/dfuDaw2AgQIECBAgAABAgQIEFhaAvnDG7eGqnputXnbfPwau7QwjHbJC5TMQwlwTrbNtER9c0wJZJbw6MSthCoPHDgQmvZL2LIs5967lYqmJTha/uzdDh8+3A1llmNKVdHerYRcS5C0t/8SSi3jKCHVZin5ps2Jy8qXr0vwdP/+/ZPOu1RKLVvpf6btREOjKaW/2LFjx2smhGrL22TfCSF8JMb4n+q6/suJVY9nGpfnCRCYWwE/8OfWU2sESmXP8sNurrfyk7u8qnnwhIY/GWN89nift4QQHtkTMv16CGF9eaznmB/FGB9avq7rem+r1Zp0meSJcyht1nX9k5zzmT3B0d3ls6+yhP1cT1Z7BAgQWC4C01Qd7VZ/LkvOV1X1xZzz8yebswqAy+VKMA8Cxy8wT68tyxtMN7ZarScd/8gcSYAAAQIzCXy9dWqu1rZy9fCHj45+65sjM+0/2+ef8M6LwvCaOW92xmGMrX5IGH7W/z7mPcX0+T/Pp+z/4dgpz3zXwqdZZxy1HQgQIECAAAECBAgQIEBgOoGU0gda2za/qN605TsxxmYFNWgElqzArbfeOmVuo1mmvp/JldBmE7gs+5dwZgl/lqqcJThaQqi7du3qLks/cSvHlf+aoGcJdJZwaPlz9erVYe3atUcOKWHO0m7ZegOvJXxa9i1b+XPfvn3d40ubJdTaGyItYdbyfBMwbRovX5dqq6V66VRh2t6xH29oNKX0yaqqLr/33ntHmlBrHyHdAzHGU/s5F/YhQGDuBQRH595UiwMqkFIqQcr5CFFuiTE+r7CmlH4SQjgS3qzr+u5Wq9UNgpatruvtrVbr7ImnoFRBrarq6znnV/YTQioBhaqqvplzfkJpq6qqe1qt1lmdTmdvu90+Kmw6Hmb4ixjjnwzoqTdtAgQITCmQUnpnCOH3Jtsh57yvfE9NKR0KIRzziX9VVQdarZZflFxfBAZcoK7r7+ScHzPHDEduJprjdjVHgAABApMI3LB6xXzcYBoe/7dPDSPxqIVJFsY/h1A975pj3lPcvn17fthXf9dyhgtzFvRCgAABAgQIECBAgACBORM4/PnXdIbv+0a848nvGXvEIx7hZsA5k12+DY3nCcZyzqW41fn9ZBAWWqM3OFrCiyUwOTFQ2Yypj3DjcQ+/9Fsqi5YgZW+F0Jn6vO+++44sWV86LwHU9evXhx07dhzVTu/ASpt1XXcDomVrQqK9fZWKpNNVHC1jPffcc/vKkqWUmtKlR5VOLWMv7ZQgbG/fVVXtzjmX0qxfqapqdavVeuJxwzqQAIE5EejrH/uc9KQRAstUYB6qQJUfrnUI4domMDodXW//c/WCrNPpvL3dbv9BSulgCKF8CnV9jPGi3nGklD4RQiiBpvJC8Jiw6jI93aZFgACB4xKY6mfFeNXREiQo4dFjPvWfq+/rxzVoBxEgsGgE5vL1Zs55V7vdLlXpbQQIECCwgALzER593NufElacduxyaQsyrWoo3PaEd7zpvPPOe33T35133nng7K+9dGV15bGh0gUZk04IECBAgAABAgQIECBAYNYCeeumnMNQGLryKtmRWesN5gFTvF89FmNcVKHj3uBoqbYZY+yesBJqnBjiLIHSsnR8u93uLvVeAppztTVBzYmh1amCoymlUCqHNpVMS2C0+boZ0+7du8OhQ+WjxQe2qdoqwdFSMbVURz399NO7+85UcfSMM874UIxx0pUSJ5pMVRxnErsvl8dijBfPlat2CBCYGwE//OfGUSsDLDCXH+T3MP5rVVUXtFqtU2aiTSmNlaKg4z9o5/zfdKfTua3dbm/oHUen07mzqqp9IYSHVlU10mq1urXRxy06McZyl4iNAAECBHoEJvy8KGHRqjcYWtf1tSGEckfeo3LOpbrzv8cYnwaRAAECnU6nVI9/ylxJCKXPlaR2CBAgcHwCX1u9Ig+tXBny6GgIo6Ph1Cc+aVc1MjJ68NZb1o/u3nVUhYbyS35TrrT7ArKny8f/zVPCSPskBUcnmXrauOWauG3zxsmqkR6flKMIECBAgAABAgQIECBAYL4EUkr/EmP8xflqX7vLV2C6YimLZdbTLVM/cYwlmDmxAufEIOZklTunmmupCFq2Bz3oQd0/SwXQsrR8abO3WujEPkoYtIQ877///iNNl6XoS5i1d5tYibQ8N1P10qbf0n6pAlq2UhG0hEknBklnu0x9Xdf7c85NruV7McZHdzqdPVVVrfFZxGL5F2EcBKYWmPOQGWwCgyYwi+DoV0II5TaOEsKc6m6bu0II3w8hXDru+LEY469PZ9oTHL0vxvjAq4953FJKJdT65BBCKT3fVMf7n1VVPTHnfFmZmxcA83gCNE2AwKIWSCkdjjEes+x8M+i6rrfnnH9m/OsdMcYzFvWEDI4AgUUjkFLaHUI4+h2i4xyd12rHCecwAgQIzLNASulTtzz49GeVblZffPFdj7n6c0et7nHT0y/a9XNf+PK6Zhijn37RnqF9d6/Jqx9yIBzaM1odqrs3dS7s9tNoa71p667WtivXja77uR+OXPq25jXvwg5HbwQIECBAgAABAgQIECDQl0BK6T0xxpf3tbOdCEwQmJCR+EGM8ahCVCcbbDbB0YljbQKV5fEm9Hnqqad2q36WSqWTLXvfhE+bAGdv0HTXrl1HwprNsU2fE/cvj5fHmqXe16078jZQ97FSObT32NLPTKHR3vmV+TTzaOZZQqVl/E2gdLbB0ZN9rvVPgMCJCQiOnpifowk0VTankkgxxik/4E8pldtFynLvoaqqb7ZarSeWv6eUynL1VVVVX2y1WpfMxFzCnDHGC2faby6eTyntDyF07xjJOZeqo6va7Xa3Ikr5BSOE8DJhhLmQ1gYBAktRoPyiPNP3wPFfpseqqsqtVmvKkOlSnL8xEyAwvwK9rx2Pt6eZvkcdb7uOI0CAAIGTL5C3bMxhaCSEsQcqRyz0Vm/aGlrbrgyCowstrz8CBAgQIECAAAECBAj0L1B+dxxb/7i7hn/prWffdttt+zZs2HASbkLsf7z2JHA8AnMRHG2WjC/9T1xmvhlT7+OlOmgJY5Yl5MtS9014tDzWG/hsji1h1Far1f2yt+pnEy6dGAidrlrpbI1Kf2XsZcwlSLpq1aqwdu3ab8QYL5htW/YnQGBpCwiOLu3zZ/RzIJBS+mQIoVT0uC3G+MjSZErp3lI9vKqq61qt1jOm62Y85HnUUnLN/ifywXyn0/lgVVXPXIzLvjd3EFVV9dac8x8182weP5F5z8Ep1QQBAgQIECBAYFkL1HX9uZzztK9RpwD4dIzxl5c1jskRIECAQFegruu/bLVarx776K/kavRAGG2fH4Y735sXnTx8athz6T912xYcnRdijRIgQIAAAQIECBAgQGBOBcY+8qz8g8f/TbdN1QXnlFZji0Dg9ttvHx0dHZ00v9E7vBLoLFvvcu1lKfdS5XPi8u0lZFn+6w2ANhU7d+7c2X2uqdhZ2pwqaDqRp+xXlrTvbaM5dmJwtAl7lv1PdJtYvXRkZGT0nHPOUezmRGEdT2AJCgiOLsGTZshzJ9DpdG6tqqq3bPpbYox/XNf1tTnnS2cTgEwp3VQqhzejizGeOXcjXRwtdTqdf6uq6udDCKXC6S+WUdV1/eetVuvPy987nU5Zxr5UJH16+Xo2fotjhkZBgAABAgQIEFg6AnVd35Fzfng/I66qal+r1VrTz772IUCAAIHlJ3DoC6/91si9X3vc3M9sKNSbPtxttnXt87vVTkfXPdZS9XMPrUUCBAgQIECAAAECBAjMiUDesilXm7fJicyJpkYWs0Cn07ltz5495+7fv//Icu4lfNm7FH0z/hKkXLFiRck3dB9q9usNipbqnAcPHjwy5YmVQUv4c3S0LCx77HbKKad0K3uWrQRDy1aWvZ+qGml5vjc4WuZQKqCeeebMEZRm7KX9EjLtXc6+tFHmUJ4r7TdVTKuqGtuwYcPwYj6fxkaAwPwIeEEwP65aPQkCdV3flXN+2MSuq6o62Gq1ukurT9wmqxZawo7lRURVVeeO778jxngkEHoSprYouqzr+uqc86Z+wqB1XR+2/PKiOG0GQYAAAQIECCxzgZTS50MIl/QxzS/FGJ/Wx352IUCAAIFlKpC3Xp5DHpuD2eXyMUcIOYT68q1h1Q1vCCM7v1E+8ui2ban6OSDWBAECBAgQIECAAAECBOZBYOxjv5b3XvoPN7ZarSfNQ/OaJLAoBFJKd4UQjuRGeoOTTSXRyZaBL4MvQctOp9Ndbr6EK4eHh7v/NYHREvQsAdNDhw6NjY2NzVjVtAEpS8Hff//9R3wm9l+eaCqKlr+XvkvAtAROS9+9AdZSFbX8V8ZVwqzl773L2E92Epr+9uzZc9Q4RkZG7lu3bt1HY4wvXxQnzyAIEFhwAcHRBSfX4XwINEukT9Z2VVVXt1qtK8pzdV3/pNVqndXsl1L6QQjhEVOM6V9CCO0Y48/Ox5iXYpudTucT7Xb72dONva7rG3POPxdCuCnGeMFSnKcxEyBAgAABAgSWokBK6UshhIsmjr2fG3+W4nyNmQABAgRmL3D4s3941/Cum4656Xb2LT1wxNiah4Wh/feGMPrTihuCo8er6TgCBAgQIECAAAECBAgQIEDgRAXqut6Xc141WUi0N0Q6VT8lOFrCms2y9WW/Uk20hDnLsvalcNnY2NiPd+zY8fAzzjjjpnvvvbdkIybdmqXoy5PNeEZGRg6sW7futhDCzzZh0aYCaNmvVAUtQdESXm22Elhtt9th165d01Ypnc5uQli13P17c4zxsSfq7XgCBJa2gODo0j5/Rj8uME1wdCzGOJxSKnW/76+qanXOeUUI4ZYY46MawJRSHWNsdTqdPe12e20/sGXZ9qGhobLk5zP62f9E9kkplXn0fcfKifQ1V8emlK7LOT+93W77PjNXqNohQIAAAQIECMwgMEl49D0xxt8FR4AAAQIEGoHDn3vNLcM7v3leUyF01jLlt/zc/V/30NH1j799aM+dDx96zpbhvGVjDiOrcvVrH19S72HM2sABBAgQIECAAAECBAgQWCICKaWDa6572dDwc/7fyBIZsmESOCGBkh0pAcvDhw8ftdx7b6M55zuqqjpnYke9Qc7e0GfvfpMVati+ffstBw8ePG9kZGTfOeecs2b79u0HDx48WHIp3TFUVcivOpAAABfySURBVHVnq9U6pr877rhj/+HDh7ur55b9evr/qxDCxSGEXyih0bL1Vh3tB6iMf2hoaMPY2NjfDQ0NPWX9+vU/zjlf3263f6uf4+1DgMBgCAh0DcZ5XvazTCmVut6nTjHRXFXV/Tnn1eX5qqoO5ZxHyp/TLGFfPv34Ss75KeUHagjhcAiheTE9Nt7GKQtVvWk8GJsXW3i0N7A70WL8uU/FGH9l2V+AJkiAAAECBAgQWEQCPa/RPh9j/KVFNDRDIUCAAIFFInD42j/Yf2h0bOWp9XeP+73BavM1x33sImEwDAIECBAgQIAAAQIECCxrge7NfeXzcb+/LevzbHJHCzTvjzf5hZTSx6qqembOeWUI4VCMsfx51JZSuimEMFX1zZtDCI/OOd/Qbrd/fq69b7311mtXrlx5aakoWrbe3EWn0/laVVVPbvqcakn68Wqifx9j/J2U0id27NjxKxs2bPC+zVyfLO0RWIYCvlEsw5O61KZU1/Vbc87PDyE8uPvCtaoOThXonG5uKaVvhRAe18f8u1VIZ2jrcIyxGxTtdDrbQgjnV1VVXkCUcGr3J/ZChUZLXxMrqi5k3zN5ppTeFWN8RUrpuyGEh8cYV810jOcJECBAgAABAgTmTyCltC/G2L1pykaAAAECBKYTyFufmUMu98pOv5UPGfOWTXmsdW4avvxdD3ySYSNAgAABAgQIECBAgACBRSswevXv7h6+/N2nLdoBGhiBeRSo6/qHY2NjW9rt9qv67SaltCuE0P03czLyGCmlToxxyvdcmsxIEx4dHh4O69evL8P99xjj4/udp/0IECDQKyA46no4qQLTLDF/e4zx3H4HV9f13nKHyHgl0YmHlTupShC0e+dISuneEMKDTsYP+37nM3G/uq6/mnOuc86lYlRdVdXaRVp9dNI7dI533o4jQIAAAQIECBAgQIAAAQIE5k/g0Of/+Lsj9914fgg/XXp+Ym9jK9eNWtJw/s6BlgkQIECAAAECBAgQIECAAAECMwk02Zqqqq5utVpXzLS/5wkQINCPgOBoP0r2mReBGcp9N32+L8b40qkGkFL6YQjhoc3zOec9JVTZfD2+RP3+EEK5O2RDz343ttvtJ83LxBag0fEXBXtjjEfmugDd6oIAAQIECBAgQIAAAQIECBBYZgKjH/+Nw0MHdw3noZWhGjsUQuiuZHjUZlnDZXbSTYcAAQIECBAgQIAAgWUlkFL64trrXvqUoed8uLuipo0AAQIECBAg0I+A4Gg/SvbpCtR1/eGc8+a5qNSZUvpcCOEZM9BeH2O8aLp9pqlYOtNZG22Wop9px8X4fErpTTHG1y3GsRkTAQIECBAgQIAAAQIECBAgsDQFRq96ydjQnu1Hv1+YQ6ied433EJfmKTVqAgQIECBAgAABAgSWucDtt9+e169f/9U11//RY4ef+Xdrlvl0TY8AAQIECBCYQwFv+s4h5iA0lVLaE0JYczzh0ZTST8oS8SGEW2KMj54h9PneGOPLpzPtdDp7q6paPUv3H8QYj1QeneWxdidAgAABAgQIECBAgAABAgQILGuBvPXyHPJYCMOnhDB6IOThVWHo1z/uPcRlfdZNjgABAgQIECBAgACBkylwPJ/B5y0bfxjC0EN/cME7D2/YsGHFyRy/vgkQIECAAIGlKeBN36V53hZk1OPBzu+VkGfpMKX0zhDC74UQ7okxntXvIDqdzterqrqg3/1DCN+PMZ5f1/U/hBCe22q11qSUDoYQygvelHOOVTXjpVvWVcsxxuFZ9GtXAgQIECBAgAABAgQIECBAgACB8qbK1k3fD3nsn6vN174GCAECBAgQIECAAAECBAj0L5BSOhxCaD6nHg0hfKx1zZV7qyuveVHTSt6yMVebf7q6Q0qpfEb+qJl6OfSV/zZa7f3J6HDn5hWdBz/70GkXvWblTMd4ngABAgQIECAwmcCM6TtsgyuQUtodQogxxqFGIaV0Y4yx7xBoSmlrCX9Oo/iN5rmm3ZTSjhDC6ccpXwKj5br+ZqluGmN82HG24zACBAgQIECAAAECBAgQIECAAAECBAgQIECAAAECBAgQINCXQErpvhDC+sl2bm27MjRB0bxl02gIeVe1+ZqyWmffW96yKYecw6FTzggrDt57pL2+G7AjAQIECBAgQKBHQHB0mV4OKaXtIYSfmbikfF3X1+acLwohnFJV1Z2tVuuciQSl0mhz3MTl5I9zifoS5jxmm66tGZax3xVC+HaM8WklyFpV1aNzzqeOd1Aqk46oNLpML2zTIkCAAAECBAgQIECAAAECBAgQIECAAAECBAgQIECAwCITqOv6zpzz2WVYaz//4lAdSqHeVGoshbDmS/8x7L34b0NVVdtKJdI1n3/xpWOrHxJGLvubvvIaYx95Zq7GRsP+teeHVVf8bV/HLDIewyFAgAABAgQWoYAXFYvwpJzokJrQ5cRgZkrpQyGE3+htf7LwZk9oc2vOeVNVVd8KIZSwaXkxe1er1eq+4J1pSyn9OIQw6ZL2/QRQxyuPfq+qqp8fGxs70G63W9P1mVL6QYzx3JnG5XkCBAgQIECAAAECBAgQIECAAAECBAgQIECAAAECBAgQIHCiAiml94QQXta0UyqLlsBo69oXhJBLYdHREIZWhDx8StjzjL8POecPxG2bf6esodm7VP1U4yhL2nfX28wh7Ln8Ize2Wq0nneiYHU+AAAECBAgQKAKCo8vwOkgp3RtjPGPi1Dqdzh1VVT08hPDRnPPl7XZ7zVTTTymN9S5RX9f1VTnnjf1W8qzr+ts555+d0P5o+TrGOLIM2U2JAAECBAgQIECAAAECBAgQIECAAAECBAgQIECAAAECBAZIYKqVNFf/25+F4fr2kIdWhGp0bzf4GaqhUG/88M4Y4+mliFKMsa+l6uvr3ri/dcl/blbgHCBdUyVAgAABAgTmU0BwdD51B7DtTqeTqqpqKoPeX1VVGBsbO9hut08bQA5TJkCAAAECBAgQIECAAAECBAgQIECAAAECBAgQIECAAIFlKFBCo61tm0O9actRs1tz/avC3qf+dSjVR7vb8MoQRg9263qV8qFVGAtjK9cfHH7Oh05ZhiymRIAAAQIECCwRAcHRJXKiFuswU0r3xBjPLOMrL4z7WYJ+sc7FuAgQIECAAAECBAgQIECAAAECBAgQIECAAAECBAgQIECAwHQCdV1vK6t1ln3WfvaFYc+l/3hk99Vf+89hePfNIa9ohT2X/N14eDSHMLQyhLFDYXRFO+x7xvu6jzdL1Zfl6MfWnrN3+Ir3riVPgAABAgQIEFgoAcHRhZJepv10Op263W43FUaX6SxNiwABAgQIECBAgAABAgQIECBAgAABAgQIECBAgAABAgQGXaCu670559W9Dq1rXxDyyKpQHUoPLEkfchhbdVYY2veTUF++NbS2PS+EMHYUXb1pa/n63hDC6THG4UF3NX8CBAgQIEBg4QUERxfeXI8ECBAgQIAAAQIECBAgQIAAAQIECBAgQIAAAQIECBAgQIDAEhIY/dR/yEMH7gv1Zf/3yKhP/fbbw4q7r3kgMDo0FELuCYhWIextPzms6dwQDq08M6w4cE84fNZTw8hPrg9p45ad7Xb79CU0fUMlQIAAAQIElpmA4OgyO6GmQ4AAAQIECBAgQIAAAQIECBAgQIAAAQIECBAgQIAAAQIECMyNQF3XN+acn1haa12zOYScw3jF0FCqjdaXfbDbUVl+vmwHN7wgDO3ZHg6NhX0/ethLVv3Mzf8lDJ22obr/8X/afT7GKKcxN6dGKwQIECBAgMAJCHhBcgJ4DiVAgAABAgQIECBAgAABAgQIECBAgAABAgQIECBAgAABAgSWp0BKabTUEp1sdg8ERUvkIoexteeEoT13dHerNl9T5S0bU7X5mtgcl7ds7C5iX55bnlJmRYAAAQIECCw1AS9KltoZM14CBAgQIECAAAECBAgQIECAAAECBAgQIECAAAECBAgQIEBg3gTylo3vCVV4Wb1x6zF9dAOjJQZahW7l0abSaNlxbCSODf/a1uESFBUSnbfTo2ECBAgQIEBgDgQER+cAURMECBAgQIAAAQIECBAgQIAAAQIECBAgQIAAAQIECBAgQIDA8hBIKf33Vd9402urAzvDvgv/x1GTWvWNN4X7n/i60LqmBEgfSJCOrT1n//AV7121PGZvFgQIECBAgMAgCAiODsJZNkcCBAgQIECAAAECBAgQIECAAAECBAgQIECAAAECBAgQIEBgVgIppW+GEB6/9roXhz2XvD+svfYFoRo72FNptBu5+FC1edvzZ9WwnQkQIECAAAECJ1lAcPQknwDdEyBAgAABAgQIECBAgAABAgQIECBAgAABAgQIECBAgAABAotPoNPp/FNVVb/ZuvrK7tL0oyvaYfhQpxscrarqW61W6wmLb9RGRIAAAQIECBCYWUBwdGYjexAgQIAAAQIECBAgQIAAAQIECBAgQIAAAQIECBAgQIAAAQIDIFDX9eGc8/Wr//VPnzacvt9div7IlkNIm7b8dbvd/sMBoDBFAgQIECBAYBkLCI4u45NragQIECBAgAABAgQIECBAgAABAgQIECBAgAABAgQIECBAgED/Annr5fnwinVh5OB9PaHRHMKKNbn61Y8N9d+SPQkQIECAAAECi1dAcHTxnhsjI0CAAAECBAgQIECAAAECBAgQIECAAAECBAgQIECAAAECBPoQOHzdn9w9lG47Y+g5W1b0sfuUu+QtG3N5cmz41LD30n/aEUJ4b4zxz06kTccSIECAAAECBBabgODoYjsjxkOAAAECBAgQIECAAAECBAgQIECAAAECBAgQIECAAAECBAjMSiB/5JdHx1adcWBo349WVVdePWMWolQWnWy/gx//zbzyOf9nxuNnNTg7EyBAgAABAgQWmYAXO4vshBgOAQIECBAgQIAAAQIECBAgQIAAAQIECBAgQIAAAQIECBAg0L9ASulzMcZfquv6qrVXP/fyavM1R2UhRre9Ytfwpneta1o8/LnX3Da88xvnTtyv/x7tSYAAAQIECBBY2gKCo0v7/Bk9AQIECBAgQIAAAQIECBAgQIAAAQIECBAgQIAAAQIECBAYaIFmefl609YQYzwmB5E/8swcxkZDtXmbjMRAXykmT4AAAQIECDQCXhS5FggQIECAAAECBAgQIECAAAECBAgQIECAAAECBAgQIECAAAECBAgQIECAAAECAyIgODogJ9o0CRAgQIAAAQIECBAgQIAAAQIECBAgQIAAAQIECBAgQIAAAQIECBAgQIAAAQKCo64BAgQIECBAgAABAgQIECBAgAABAgQIECBAgAABAgQIECBAgAABAgQIECBAgMCACAiODsiJNk0CBAgQIECAAAECBAgQIECAAAECBAgQIECAAAECBAgQIECAAAECBAgQIECAgOCoa4AAAQIECBAgQIAAAQIECBAgQIAAAQIECBAgQIAAAQIECBAgQIAAAQIECBAgMCACgqMDcqJNkwABAgQIECBAgAABAgQIECBAgAABAgQIECBAgAABAgQIECBAgAABAgQIECAgOOoaIECAAAECBAgQIECAAAECBAgQIECAAAECBAgQIECAAAECBAgQIECAAAECBAgMiIDg6ICcaNMkQIAAAQIECBAgQIAAAQIECBAgQIAAAQIECBAgQIAAAQIECBAgQIAAAQIECAiOugYIECBAgAABAgQIECBAgAABAgQIECBAgAABAgQIECBAgAABAgQIECBAgAABAgMiIDg6ICfaNAkQIECAAAECBAgQIECAAAECBAgQIECAAAECBAgQIECAAAECBAgQIECAAAECgqOuAQIECBAgQIAAAQIECBAgQIAAAQIECBAgQIAAAQIECBAgQIAAAQIECBAgQIDAgAgIjg7IiTZNAgQIECBAgAABAgQIECBAgAABAgQIECBAgAABAgQIECBAgAABAgQIECBAgIDgqGuAAAECBAgQIECAAAECBAgQIECAAAECBAgQIECAAAECBAgQIECAAAECBAgQIDAgAoKjA3KiTZMAAQIECBAgQIAAAQIECBAgQIAAAQIECBAgQIAAAQIECBAgQIAAAQIECBAgIDjqGiBAgAABAgQIECBAgAABAgQIECBAgAABAgQIECBAgAABAgQIECBAgAABAgQIDIiA4OiAnGjTJECAAAECBAgQIECAAAECBAgQIECAAAECBAgQIECAAAECBAgQIECAAAECBAgIjroGCBAgQIAAAQIECBAgQIAAAQIECBAgQIAAAQIECBAgQIAAAQIECBAgQIAAAQIDIiA4OiAn2jQJECBAgAABAgQIECBAgAABAgQIECBAgAABAgQIECBAgAABAgQIECBAgAABAoKjrgECBAgQIECAAAECBAgQIECAAAECBAgQIECAAAECBAgQIECAAAECBAgQIECAwIAICI4OyIk2TQIECBAgQIAAAQIECBAgQIAAAQIECBAgQIAAAQIECBAgQIAAAQIECBAgQICA4KhrgAABAgQIECBAgAABAgQIECBAgAABAgQIECBAgAABAgQIECBAgAABAgQIECAwIAKCowNyok2TAAECBAgQIECAAAECBAgQIECAAAECBAgQIECAAAECBAgQIECAAAECBAgQICA46hogQIAAAQIECBAgQIAAAQIECBAgQIAAAQIECBAgQIAAAQIECBAgQIAAAQIECAyIgODogJxo0yRAgAABAgQIECBAgAABAgQIECBAgAABAgQIECBAgAABAgQIECBAgAABAgQICI66BggQIECAAAECBAgQIECAAAECBAgQIECAAAECBAgQIECAAAECBAgQIECAAAECAyIgODogJ9o0CRAgQIAAAQIECBAgQIAAAQIECBAgQIAAAQIECBAgQIAAAQIECBAgQIAAAQKCo64BAgQIECBAgAABAgQIECBAgAABAgQIECBAgAABAgQIECBAgAABAgQIECBAgMCACAiODsiJNk0CBAgQIECAAAECBAgQIECAAAECBAgQIECAAAECBAgQIECAAAECBAgQIECAgOCoa4AAAQIECBAgQIAAAQIECBAgQIAAAQIECBAgQIAAAQIECBAgQIAAAQIECBAgMCACgqMDcqJNkwABAgQIECBAgAABAgQIECBAgAABAgQIECBAgAABAgQIECBAgAABAgQIECAgOOoaIECAAAECBAgQIECAAAECBAgQIECAAAECBAgQIECAAAECBAgQIECAAAECBAgMiIDg6ICcaNMkQIAAAQIECBAgQIAAAQIECBAgQIAAAQIECBAgQIAAAQIECBAgQIAAAQIECAiOugYIECBAgAABAgQIECBAgAABAgQIECBAgAABAgQIECBAgAABAgQIECBAgAABAgMiIDg6ICfaNAkQIECAAAECBAgQIECAAAECBAgQIECAAAECBAgQIECAAAECBAgQIECAAAECgqOuAQIECBAgQIAAAQIECBAgQIAAAQIECBAgQIAAAQIECBAgQIAAAQIECBAgQIDAgAgIjg7IiTZNAgQIECBAgAABAgQIECBAgAABAgQIECBAgAABAgQIECBAgAABAgQIECBAgIDgqGuAAAECBAgQIECAAAECBAgQIECAAAECBAgQIECAAAECBAgQIECAAAECBAgQIDAgAoKjA3KiTZMAAQIECBAgQIAAAQIECBAgQIAAAQIECBAgQIAAAQIECBAgQIAAAQIECBAgIDjqGiBAgAABAgQIECBAgAABAgQIECBAgAABAgQIECBAgAABAgQIECBAgAABAgQIDIiA4OiAnGjTJECAAAECBAgQIECAAAECBAgQIECAAAECBAgQIECAAAECBAgQIECAAAECBAgIjroGCBAgQIAAAQIECBAgQIAAAQIECBAgQIAAAQIECBAgQIAAAQIECBAgQIAAAQIDIiA4OiAn2jQJECBAgAABAgQIECBAgAABAgQIECBAgAABAgQIECBAgAABAgQIECBAgAABAoKjrgECBAgQIECAAAECBAgQIECAAAECBAgQIECAAAECBAgQIECAAAECBAgQIECAwIAICI4OyIk2TQIECBAgQIAAAQIECBAgQIAAAQIECBAgQIAAAQIECBAgQIAAAQIECBAgQICA4KhrgAABAgQIECBAgAABAgQIECBAgAABAgQIECBAgAABAgQIECBAgAABAgQIECAwIAL/H345DVn3BvM5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7975" y="6301085"/>
            <a:ext cx="112934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www.nytimes.com/interactive/2020/us/coronavirus-us-cases.html</a:t>
            </a:r>
            <a:r>
              <a:rPr lang="en-US" dirty="0" smtClean="0"/>
              <a:t> (accessed June 28, 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646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" y="16109"/>
            <a:ext cx="10515600" cy="1325563"/>
          </a:xfrm>
        </p:spPr>
        <p:txBody>
          <a:bodyPr/>
          <a:lstStyle/>
          <a:p>
            <a:r>
              <a:rPr lang="en-US" dirty="0"/>
              <a:t>Timeline of MESA COVID-19 Response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86441" b="12338"/>
          <a:stretch/>
        </p:blipFill>
        <p:spPr>
          <a:xfrm>
            <a:off x="22496" y="1938281"/>
            <a:ext cx="1594030" cy="3949593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 rotWithShape="1">
          <a:blip r:embed="rId3"/>
          <a:srcRect l="32594"/>
          <a:stretch/>
        </p:blipFill>
        <p:spPr>
          <a:xfrm>
            <a:off x="1166004" y="1938281"/>
            <a:ext cx="7924414" cy="45054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5311" y="6419769"/>
            <a:ext cx="110484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https://www.cdc.gov/coronavirus/2019-ncov/cases-updates/cases-in-us.html</a:t>
            </a:r>
            <a:r>
              <a:rPr lang="en-US" dirty="0"/>
              <a:t> (Accessed May 24, 2020)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60787" y="987016"/>
            <a:ext cx="3334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COVID-19 cases, by date</a:t>
            </a:r>
          </a:p>
          <a:p>
            <a:r>
              <a:rPr lang="en-US" sz="2400" dirty="0"/>
              <a:t>United States, CDC</a:t>
            </a:r>
          </a:p>
        </p:txBody>
      </p:sp>
    </p:spTree>
    <p:extLst>
      <p:ext uri="{BB962C8B-B14F-4D97-AF65-F5344CB8AC3E}">
        <p14:creationId xmlns:p14="http://schemas.microsoft.com/office/powerpoint/2010/main" val="3897522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966" y="1394197"/>
            <a:ext cx="3870964" cy="4276353"/>
          </a:xfrm>
        </p:spPr>
        <p:txBody>
          <a:bodyPr>
            <a:normAutofit/>
          </a:bodyPr>
          <a:lstStyle/>
          <a:p>
            <a:r>
              <a:rPr lang="en-US" sz="2400" dirty="0"/>
              <a:t>17% with </a:t>
            </a:r>
            <a:r>
              <a:rPr lang="en-US" sz="2400" dirty="0" smtClean="0"/>
              <a:t>at least one symptom consistent with COVID-19 since March 1st</a:t>
            </a:r>
            <a:endParaRPr lang="en-US" sz="2400" dirty="0"/>
          </a:p>
          <a:p>
            <a:r>
              <a:rPr lang="en-US" sz="2400" dirty="0"/>
              <a:t>2% </a:t>
            </a:r>
            <a:r>
              <a:rPr lang="en-US" sz="2400" dirty="0" smtClean="0"/>
              <a:t>self-reported </a:t>
            </a:r>
            <a:r>
              <a:rPr lang="en-US" sz="2400" dirty="0"/>
              <a:t>possible COVID-19</a:t>
            </a:r>
          </a:p>
          <a:p>
            <a:pPr lvl="1"/>
            <a:r>
              <a:rPr lang="en-US" sz="2000" dirty="0"/>
              <a:t>33% not yet </a:t>
            </a:r>
            <a:r>
              <a:rPr lang="en-US" sz="2000" dirty="0" smtClean="0"/>
              <a:t>recovered from symptoms</a:t>
            </a:r>
            <a:endParaRPr lang="en-US" sz="2000" dirty="0"/>
          </a:p>
          <a:p>
            <a:r>
              <a:rPr lang="en-US" sz="2400" dirty="0"/>
              <a:t>2% </a:t>
            </a:r>
            <a:r>
              <a:rPr lang="en-US" sz="2400" dirty="0" smtClean="0"/>
              <a:t>reported that </a:t>
            </a:r>
            <a:r>
              <a:rPr lang="en-US" sz="2400" dirty="0"/>
              <a:t>health care provider suspected </a:t>
            </a:r>
            <a:r>
              <a:rPr lang="en-US" sz="2400" dirty="0" smtClean="0"/>
              <a:t>COVID-19</a:t>
            </a:r>
            <a:endParaRPr lang="en-US" sz="2000" dirty="0"/>
          </a:p>
          <a:p>
            <a:r>
              <a:rPr lang="en-US" sz="2400" dirty="0"/>
              <a:t>14% test-positive </a:t>
            </a:r>
            <a:r>
              <a:rPr lang="en-US" sz="2400" dirty="0" smtClean="0"/>
              <a:t>rate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6461173"/>
            <a:ext cx="6869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Courtesy of UW CC; based on data updated June 26, 2020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2528545"/>
              </p:ext>
            </p:extLst>
          </p:nvPr>
        </p:nvGraphicFramePr>
        <p:xfrm>
          <a:off x="4266495" y="987989"/>
          <a:ext cx="7834065" cy="5642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68634"/>
            <a:ext cx="12100560" cy="1325563"/>
          </a:xfrm>
        </p:spPr>
        <p:txBody>
          <a:bodyPr/>
          <a:lstStyle/>
          <a:p>
            <a:r>
              <a:rPr lang="en-US" dirty="0" smtClean="0"/>
              <a:t>Preliminary results: </a:t>
            </a:r>
            <a:r>
              <a:rPr lang="en-US" dirty="0" smtClean="0"/>
              <a:t>COVID-19 baseline </a:t>
            </a:r>
            <a:r>
              <a:rPr lang="en-US" dirty="0" smtClean="0"/>
              <a:t>questionnaire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903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findings: MESA COVID-19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7975"/>
            <a:ext cx="483235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Observation</a:t>
            </a:r>
          </a:p>
          <a:p>
            <a:r>
              <a:rPr lang="en-US" dirty="0" smtClean="0"/>
              <a:t>Rapid response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21450" y="1577975"/>
            <a:ext cx="4832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Opportunity</a:t>
            </a:r>
          </a:p>
          <a:p>
            <a:r>
              <a:rPr lang="en-US" dirty="0" smtClean="0"/>
              <a:t>Leading data and experience</a:t>
            </a:r>
          </a:p>
        </p:txBody>
      </p:sp>
      <p:pic>
        <p:nvPicPr>
          <p:cNvPr id="5" name="Picture 2" descr="MESA COVID-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863" y="5272088"/>
            <a:ext cx="2181189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493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findings: MESA COVID-19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7975"/>
            <a:ext cx="483235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Observation</a:t>
            </a:r>
          </a:p>
          <a:p>
            <a:r>
              <a:rPr lang="en-US" dirty="0" smtClean="0"/>
              <a:t>Rapid response</a:t>
            </a:r>
          </a:p>
          <a:p>
            <a:r>
              <a:rPr lang="en-US" dirty="0" smtClean="0"/>
              <a:t>Participant enthusiasm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21450" y="1577975"/>
            <a:ext cx="4832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Opportunity</a:t>
            </a:r>
          </a:p>
          <a:p>
            <a:r>
              <a:rPr lang="en-US" dirty="0" smtClean="0"/>
              <a:t>Leading data and experience</a:t>
            </a:r>
          </a:p>
          <a:p>
            <a:r>
              <a:rPr lang="en-US" dirty="0" smtClean="0"/>
              <a:t>Psychosocial impact</a:t>
            </a:r>
          </a:p>
        </p:txBody>
      </p:sp>
      <p:pic>
        <p:nvPicPr>
          <p:cNvPr id="5" name="Picture 2" descr="MESA COVID-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863" y="5272088"/>
            <a:ext cx="2181189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667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findings: MESA COVID-19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7975"/>
            <a:ext cx="483235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Observation</a:t>
            </a:r>
          </a:p>
          <a:p>
            <a:r>
              <a:rPr lang="en-US" dirty="0" smtClean="0"/>
              <a:t>Rapid response</a:t>
            </a:r>
          </a:p>
          <a:p>
            <a:r>
              <a:rPr lang="en-US" dirty="0" smtClean="0"/>
              <a:t>Participant enthusiasm</a:t>
            </a:r>
          </a:p>
          <a:p>
            <a:r>
              <a:rPr lang="en-US" dirty="0" smtClean="0"/>
              <a:t>COVID-19 symptoms common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21450" y="1577975"/>
            <a:ext cx="4832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Opportunity</a:t>
            </a:r>
          </a:p>
          <a:p>
            <a:r>
              <a:rPr lang="en-US" dirty="0" smtClean="0"/>
              <a:t>Leading data and experience</a:t>
            </a:r>
          </a:p>
          <a:p>
            <a:r>
              <a:rPr lang="en-US" dirty="0" smtClean="0"/>
              <a:t>Psychosocial impact</a:t>
            </a:r>
          </a:p>
          <a:p>
            <a:r>
              <a:rPr lang="en-US" dirty="0" smtClean="0"/>
              <a:t>Serology</a:t>
            </a:r>
          </a:p>
        </p:txBody>
      </p:sp>
      <p:pic>
        <p:nvPicPr>
          <p:cNvPr id="5" name="Picture 2" descr="MESA COVID-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863" y="5272088"/>
            <a:ext cx="2181189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9281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findings: MESA COVID-19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7975"/>
            <a:ext cx="483235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Observation</a:t>
            </a:r>
          </a:p>
          <a:p>
            <a:r>
              <a:rPr lang="en-US" dirty="0" smtClean="0"/>
              <a:t>Rapid response</a:t>
            </a:r>
          </a:p>
          <a:p>
            <a:r>
              <a:rPr lang="en-US" dirty="0" smtClean="0"/>
              <a:t>Participant enthusiasm</a:t>
            </a:r>
          </a:p>
          <a:p>
            <a:r>
              <a:rPr lang="en-US" dirty="0" smtClean="0"/>
              <a:t>COVID-19 symptoms common</a:t>
            </a:r>
          </a:p>
          <a:p>
            <a:r>
              <a:rPr lang="en-US" dirty="0" smtClean="0"/>
              <a:t>COVID-19 diagnoses and hospitalizations relatively rare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21450" y="1577975"/>
            <a:ext cx="4832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Opportunity</a:t>
            </a:r>
          </a:p>
          <a:p>
            <a:r>
              <a:rPr lang="en-US" dirty="0" smtClean="0"/>
              <a:t>Leading data and experience</a:t>
            </a:r>
          </a:p>
          <a:p>
            <a:r>
              <a:rPr lang="en-US" dirty="0" smtClean="0"/>
              <a:t>Psychosocial impact</a:t>
            </a:r>
          </a:p>
          <a:p>
            <a:r>
              <a:rPr lang="en-US" dirty="0" smtClean="0"/>
              <a:t>Serology</a:t>
            </a:r>
          </a:p>
          <a:p>
            <a:r>
              <a:rPr lang="en-US" dirty="0" smtClean="0"/>
              <a:t>Cross cohort collaboration</a:t>
            </a:r>
          </a:p>
          <a:p>
            <a:r>
              <a:rPr lang="en-US" dirty="0" smtClean="0"/>
              <a:t>Ongoing follow-up</a:t>
            </a:r>
          </a:p>
        </p:txBody>
      </p:sp>
      <p:pic>
        <p:nvPicPr>
          <p:cNvPr id="5" name="Picture 2" descr="MESA COVID-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863" y="5272088"/>
            <a:ext cx="2181189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4508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findings: MESA COVID-19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7975"/>
            <a:ext cx="483235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Observation</a:t>
            </a:r>
          </a:p>
          <a:p>
            <a:r>
              <a:rPr lang="en-US" dirty="0" smtClean="0"/>
              <a:t>Rapid response</a:t>
            </a:r>
          </a:p>
          <a:p>
            <a:r>
              <a:rPr lang="en-US" dirty="0" smtClean="0"/>
              <a:t>Participant enthusiasm</a:t>
            </a:r>
          </a:p>
          <a:p>
            <a:r>
              <a:rPr lang="en-US" dirty="0" smtClean="0"/>
              <a:t>COVID-19 symptoms common</a:t>
            </a:r>
          </a:p>
          <a:p>
            <a:r>
              <a:rPr lang="en-US" dirty="0" smtClean="0"/>
              <a:t>COVID-19 diagnoses and hospitalizations relatively rare</a:t>
            </a:r>
          </a:p>
          <a:p>
            <a:r>
              <a:rPr lang="en-US" dirty="0"/>
              <a:t>Geographic variability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21450" y="1577975"/>
            <a:ext cx="4832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Opportunity</a:t>
            </a:r>
          </a:p>
          <a:p>
            <a:r>
              <a:rPr lang="en-US" dirty="0" smtClean="0"/>
              <a:t>Leading data and experience</a:t>
            </a:r>
          </a:p>
          <a:p>
            <a:r>
              <a:rPr lang="en-US" dirty="0" smtClean="0"/>
              <a:t>Psychosocial impact</a:t>
            </a:r>
          </a:p>
          <a:p>
            <a:r>
              <a:rPr lang="en-US" dirty="0" smtClean="0"/>
              <a:t>Serology</a:t>
            </a:r>
          </a:p>
          <a:p>
            <a:r>
              <a:rPr lang="en-US" dirty="0" smtClean="0"/>
              <a:t>Cross cohort collaboration</a:t>
            </a:r>
          </a:p>
          <a:p>
            <a:r>
              <a:rPr lang="en-US" dirty="0" smtClean="0"/>
              <a:t>Ongoing follow-up</a:t>
            </a:r>
          </a:p>
          <a:p>
            <a:r>
              <a:rPr lang="en-US" dirty="0" smtClean="0"/>
              <a:t>Site-specific timelines</a:t>
            </a:r>
            <a:endParaRPr lang="en-US" dirty="0"/>
          </a:p>
        </p:txBody>
      </p:sp>
      <p:pic>
        <p:nvPicPr>
          <p:cNvPr id="5" name="Picture 2" descr="MESA COVID-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863" y="5272088"/>
            <a:ext cx="2181189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535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" y="18288"/>
            <a:ext cx="10515600" cy="962439"/>
          </a:xfrm>
        </p:spPr>
        <p:txBody>
          <a:bodyPr/>
          <a:lstStyle/>
          <a:p>
            <a:r>
              <a:rPr lang="en-US" dirty="0"/>
              <a:t>Additional COVID-19 projects in MESA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86690" y="980727"/>
          <a:ext cx="11868705" cy="53949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19910">
                  <a:extLst>
                    <a:ext uri="{9D8B030D-6E8A-4147-A177-3AD203B41FA5}">
                      <a16:colId xmlns:a16="http://schemas.microsoft.com/office/drawing/2014/main" val="2519316807"/>
                    </a:ext>
                  </a:extLst>
                </a:gridCol>
                <a:gridCol w="6255075">
                  <a:extLst>
                    <a:ext uri="{9D8B030D-6E8A-4147-A177-3AD203B41FA5}">
                      <a16:colId xmlns:a16="http://schemas.microsoft.com/office/drawing/2014/main" val="3566575428"/>
                    </a:ext>
                  </a:extLst>
                </a:gridCol>
                <a:gridCol w="3793720">
                  <a:extLst>
                    <a:ext uri="{9D8B030D-6E8A-4147-A177-3AD203B41FA5}">
                      <a16:colId xmlns:a16="http://schemas.microsoft.com/office/drawing/2014/main" val="10343370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Opportunity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Lead Investigators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021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Psychosocial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u="none" dirty="0" smtClean="0"/>
                        <a:t>COVID-19 Stress</a:t>
                      </a:r>
                      <a:endParaRPr lang="en-US" sz="2000" b="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Teresa</a:t>
                      </a:r>
                      <a:r>
                        <a:rPr lang="en-US" sz="2000" baseline="0" dirty="0" smtClean="0"/>
                        <a:t> Seeman, Ana </a:t>
                      </a:r>
                      <a:r>
                        <a:rPr lang="en-US" sz="2000" baseline="0" dirty="0" err="1" smtClean="0"/>
                        <a:t>Diez</a:t>
                      </a:r>
                      <a:r>
                        <a:rPr lang="en-US" sz="2000" baseline="0" dirty="0" smtClean="0"/>
                        <a:t> Roux, Lizzy Oelsner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4155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Serology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u="none" dirty="0"/>
                        <a:t>Longitudinal epidemiology of COVID-19 </a:t>
                      </a:r>
                      <a:br>
                        <a:rPr lang="en-US" sz="2000" u="none" dirty="0"/>
                      </a:br>
                      <a:r>
                        <a:rPr lang="en-US" sz="2000" u="none" dirty="0"/>
                        <a:t>using SARS-CoV-2 saliva antibodies in MESA*</a:t>
                      </a:r>
                      <a:endParaRPr lang="en-US" sz="2000" b="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Wendy Post, Jerry Rotter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7902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Cross</a:t>
                      </a:r>
                      <a:r>
                        <a:rPr lang="en-US" sz="2000" baseline="0" dirty="0"/>
                        <a:t> cohort collaboration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Cross-Cohort Collaboration</a:t>
                      </a:r>
                      <a:r>
                        <a:rPr lang="en-US" sz="2000" baseline="0" dirty="0"/>
                        <a:t> for COVID-19 Research (C4R)*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Lizzy Oelsner, Greg Burke, Bruce Psaty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7934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Genomics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ACE Study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Ani Manichaikul,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Xiuqing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 err="1"/>
                        <a:t>Guo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3666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HOST Genetics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/>
                        <a:t>Study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Jerry</a:t>
                      </a:r>
                      <a:r>
                        <a:rPr lang="en-US" sz="2000" baseline="0" dirty="0"/>
                        <a:t> Rotter, </a:t>
                      </a:r>
                      <a:r>
                        <a:rPr lang="en-US" sz="2000" baseline="0" dirty="0" err="1"/>
                        <a:t>Xiuqing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Guo</a:t>
                      </a:r>
                      <a:r>
                        <a:rPr lang="en-US" sz="2000" baseline="0" dirty="0"/>
                        <a:t>, Lizzy Oelsner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6889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Imaging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MESA</a:t>
                      </a:r>
                      <a:r>
                        <a:rPr lang="en-US" sz="2000" baseline="0" dirty="0"/>
                        <a:t> Exam 7 CT and MRI post-COVID-19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Matt</a:t>
                      </a:r>
                      <a:r>
                        <a:rPr lang="en-US" sz="2000" baseline="0" dirty="0"/>
                        <a:t> Budoff, Joao Lima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2147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Cardiovascular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Adjudication</a:t>
                      </a:r>
                      <a:r>
                        <a:rPr lang="en-US" sz="2000" baseline="0" dirty="0"/>
                        <a:t> of MI type in COVID-19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Andrew </a:t>
                      </a:r>
                      <a:r>
                        <a:rPr lang="en-US" sz="2000" dirty="0" err="1"/>
                        <a:t>deFilippis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Khurram</a:t>
                      </a:r>
                      <a:r>
                        <a:rPr lang="en-US" sz="2000" dirty="0"/>
                        <a:t> Nassir, Mike </a:t>
                      </a:r>
                      <a:r>
                        <a:rPr lang="en-US" sz="2000" dirty="0" err="1"/>
                        <a:t>Blaha</a:t>
                      </a:r>
                      <a:r>
                        <a:rPr lang="en-US" sz="2000" baseline="0" dirty="0"/>
                        <a:t> 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0327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Biomarkers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Clinical History And Biomarkers For Rapid Triage Of Early Stage COVID-19 And Long Term Sequelae In MESA*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David Jacobs, Daniel </a:t>
                      </a:r>
                      <a:r>
                        <a:rPr lang="en-US" sz="2000" dirty="0" err="1"/>
                        <a:t>Duprez</a:t>
                      </a:r>
                      <a:r>
                        <a:rPr lang="en-US" sz="2000" dirty="0"/>
                        <a:t>,</a:t>
                      </a:r>
                      <a:r>
                        <a:rPr lang="en-US" sz="2000" baseline="0" dirty="0"/>
                        <a:t> Bharat </a:t>
                      </a:r>
                      <a:r>
                        <a:rPr lang="en-US" sz="2000" baseline="0" dirty="0" err="1"/>
                        <a:t>Thyagarajan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19486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0763" y="6464587"/>
            <a:ext cx="11134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*Letter of request for consideration of rapid funding</a:t>
            </a:r>
          </a:p>
        </p:txBody>
      </p:sp>
    </p:spTree>
    <p:extLst>
      <p:ext uri="{BB962C8B-B14F-4D97-AF65-F5344CB8AC3E}">
        <p14:creationId xmlns:p14="http://schemas.microsoft.com/office/powerpoint/2010/main" val="2765461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" y="18288"/>
            <a:ext cx="10515600" cy="962439"/>
          </a:xfrm>
        </p:spPr>
        <p:txBody>
          <a:bodyPr/>
          <a:lstStyle/>
          <a:p>
            <a:r>
              <a:rPr lang="en-US" dirty="0"/>
              <a:t>Additional COVID-19 projects in MESA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4546327"/>
              </p:ext>
            </p:extLst>
          </p:nvPr>
        </p:nvGraphicFramePr>
        <p:xfrm>
          <a:off x="186690" y="980727"/>
          <a:ext cx="11868705" cy="53949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19910">
                  <a:extLst>
                    <a:ext uri="{9D8B030D-6E8A-4147-A177-3AD203B41FA5}">
                      <a16:colId xmlns:a16="http://schemas.microsoft.com/office/drawing/2014/main" val="2519316807"/>
                    </a:ext>
                  </a:extLst>
                </a:gridCol>
                <a:gridCol w="6255075">
                  <a:extLst>
                    <a:ext uri="{9D8B030D-6E8A-4147-A177-3AD203B41FA5}">
                      <a16:colId xmlns:a16="http://schemas.microsoft.com/office/drawing/2014/main" val="3566575428"/>
                    </a:ext>
                  </a:extLst>
                </a:gridCol>
                <a:gridCol w="3793720">
                  <a:extLst>
                    <a:ext uri="{9D8B030D-6E8A-4147-A177-3AD203B41FA5}">
                      <a16:colId xmlns:a16="http://schemas.microsoft.com/office/drawing/2014/main" val="10343370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Opportunity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Lead Investigators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021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Psychosocial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u="none" dirty="0" smtClean="0"/>
                        <a:t>COVID-19 Stress</a:t>
                      </a:r>
                      <a:endParaRPr lang="en-US" sz="2000" b="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Teresa</a:t>
                      </a:r>
                      <a:r>
                        <a:rPr lang="en-US" sz="2000" baseline="0" dirty="0" smtClean="0"/>
                        <a:t> Seeman, Ana </a:t>
                      </a:r>
                      <a:r>
                        <a:rPr lang="en-US" sz="2000" baseline="0" dirty="0" err="1" smtClean="0"/>
                        <a:t>Diez</a:t>
                      </a:r>
                      <a:r>
                        <a:rPr lang="en-US" sz="2000" baseline="0" dirty="0" smtClean="0"/>
                        <a:t> Roux, Lizzy Oelsner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4155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Serology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u="none" dirty="0"/>
                        <a:t>Longitudinal epidemiology of COVID-19 </a:t>
                      </a:r>
                      <a:br>
                        <a:rPr lang="en-US" sz="2000" u="none" dirty="0"/>
                      </a:br>
                      <a:r>
                        <a:rPr lang="en-US" sz="2000" u="none" dirty="0"/>
                        <a:t>using SARS-CoV-2 saliva antibodies in MESA*</a:t>
                      </a:r>
                      <a:endParaRPr lang="en-US" sz="2000" b="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Wendy Post, Jerry Rotter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7902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Cross</a:t>
                      </a:r>
                      <a:r>
                        <a:rPr lang="en-US" sz="2000" baseline="0" dirty="0"/>
                        <a:t> cohort collaboration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Cross-Cohort Collaboration</a:t>
                      </a:r>
                      <a:r>
                        <a:rPr lang="en-US" sz="2000" baseline="0" dirty="0"/>
                        <a:t> for COVID-19 Research (C4R)*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Lizzy Oelsner, Greg Burke, Bruce Psaty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7934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Genomics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ACE Study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Ani Manichaikul,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Xiuqing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 err="1"/>
                        <a:t>Guo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3666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HOST Genetics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/>
                        <a:t>Study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Jerry</a:t>
                      </a:r>
                      <a:r>
                        <a:rPr lang="en-US" sz="2000" baseline="0" dirty="0"/>
                        <a:t> Rotter, </a:t>
                      </a:r>
                      <a:r>
                        <a:rPr lang="en-US" sz="2000" baseline="0" dirty="0" err="1"/>
                        <a:t>Xiuqing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Guo</a:t>
                      </a:r>
                      <a:r>
                        <a:rPr lang="en-US" sz="2000" baseline="0" dirty="0"/>
                        <a:t>, Lizzy Oelsner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6889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Imaging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MESA</a:t>
                      </a:r>
                      <a:r>
                        <a:rPr lang="en-US" sz="2000" baseline="0" dirty="0"/>
                        <a:t> Exam 7 CT and MRI post-COVID-19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Matt</a:t>
                      </a:r>
                      <a:r>
                        <a:rPr lang="en-US" sz="2000" baseline="0" dirty="0"/>
                        <a:t> Budoff, Joao Lima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2147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Cardiovascular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Adjudication</a:t>
                      </a:r>
                      <a:r>
                        <a:rPr lang="en-US" sz="2000" baseline="0" dirty="0"/>
                        <a:t> of MI type in COVID-19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Andrew </a:t>
                      </a:r>
                      <a:r>
                        <a:rPr lang="en-US" sz="2000" dirty="0" err="1"/>
                        <a:t>deFilippis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Khurram</a:t>
                      </a:r>
                      <a:r>
                        <a:rPr lang="en-US" sz="2000" dirty="0"/>
                        <a:t> Nassir, Mike </a:t>
                      </a:r>
                      <a:r>
                        <a:rPr lang="en-US" sz="2000" dirty="0" err="1"/>
                        <a:t>Blaha</a:t>
                      </a:r>
                      <a:r>
                        <a:rPr lang="en-US" sz="2000" baseline="0" dirty="0"/>
                        <a:t> 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0327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Biomarkers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Clinical History And Biomarkers For Rapid Triage Of Early Stage COVID-19 And Long Term Sequelae In MESA*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David Jacobs, Daniel </a:t>
                      </a:r>
                      <a:r>
                        <a:rPr lang="en-US" sz="2000" dirty="0" err="1"/>
                        <a:t>Duprez</a:t>
                      </a:r>
                      <a:r>
                        <a:rPr lang="en-US" sz="2000" dirty="0"/>
                        <a:t>,</a:t>
                      </a:r>
                      <a:r>
                        <a:rPr lang="en-US" sz="2000" baseline="0" dirty="0"/>
                        <a:t> Bharat </a:t>
                      </a:r>
                      <a:r>
                        <a:rPr lang="en-US" sz="2000" baseline="0" dirty="0" err="1"/>
                        <a:t>Thyagarajan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19486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0763" y="6464587"/>
            <a:ext cx="11134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*Letter of request for consideration of rapid funding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" y="1387151"/>
            <a:ext cx="12025915" cy="24943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840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10515600" cy="1325563"/>
          </a:xfrm>
        </p:spPr>
        <p:txBody>
          <a:bodyPr/>
          <a:lstStyle/>
          <a:p>
            <a:r>
              <a:rPr lang="en-US" dirty="0" smtClean="0"/>
              <a:t>COVID-19 Stress (Seeman/</a:t>
            </a:r>
            <a:r>
              <a:rPr lang="en-US" dirty="0" err="1" smtClean="0"/>
              <a:t>Diez</a:t>
            </a:r>
            <a:r>
              <a:rPr lang="en-US" dirty="0"/>
              <a:t> </a:t>
            </a:r>
            <a:r>
              <a:rPr lang="en-US" dirty="0" smtClean="0"/>
              <a:t>Roux/Oelsner)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1447368"/>
              </p:ext>
            </p:extLst>
          </p:nvPr>
        </p:nvGraphicFramePr>
        <p:xfrm>
          <a:off x="217650" y="1038772"/>
          <a:ext cx="8225062" cy="5443346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2263083">
                  <a:extLst>
                    <a:ext uri="{9D8B030D-6E8A-4147-A177-3AD203B41FA5}">
                      <a16:colId xmlns:a16="http://schemas.microsoft.com/office/drawing/2014/main" val="1801829552"/>
                    </a:ext>
                  </a:extLst>
                </a:gridCol>
                <a:gridCol w="2745860">
                  <a:extLst>
                    <a:ext uri="{9D8B030D-6E8A-4147-A177-3AD203B41FA5}">
                      <a16:colId xmlns:a16="http://schemas.microsoft.com/office/drawing/2014/main" val="2734882435"/>
                    </a:ext>
                  </a:extLst>
                </a:gridCol>
                <a:gridCol w="3216119">
                  <a:extLst>
                    <a:ext uri="{9D8B030D-6E8A-4147-A177-3AD203B41FA5}">
                      <a16:colId xmlns:a16="http://schemas.microsoft.com/office/drawing/2014/main" val="1805038238"/>
                    </a:ext>
                  </a:extLst>
                </a:gridCol>
              </a:tblGrid>
              <a:tr h="3462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Domain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643" marR="4564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Source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643" marR="4564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Questions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643" marR="45643" marT="0" marB="0" anchor="ctr"/>
                </a:tc>
                <a:extLst>
                  <a:ext uri="{0D108BD9-81ED-4DB2-BD59-A6C34878D82A}">
                    <a16:rowId xmlns:a16="http://schemas.microsoft.com/office/drawing/2014/main" val="1482300217"/>
                  </a:ext>
                </a:extLst>
              </a:tr>
              <a:tr h="6142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COVID-19 diagnosis, testing, </a:t>
                      </a:r>
                      <a:r>
                        <a:rPr lang="en-US" sz="1600" dirty="0" smtClean="0">
                          <a:effectLst/>
                        </a:rPr>
                        <a:t>and health </a:t>
                      </a:r>
                      <a:r>
                        <a:rPr lang="en-US" sz="1600" dirty="0">
                          <a:effectLst/>
                        </a:rPr>
                        <a:t>care utilization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643" marR="4564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MESA COVID-19 follow-up questionnaire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643" marR="4564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 (status)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 (testing)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 (hospitalization)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643" marR="45643" marT="0" marB="0" anchor="ctr"/>
                </a:tc>
                <a:extLst>
                  <a:ext uri="{0D108BD9-81ED-4DB2-BD59-A6C34878D82A}">
                    <a16:rowId xmlns:a16="http://schemas.microsoft.com/office/drawing/2014/main" val="295932920"/>
                  </a:ext>
                </a:extLst>
              </a:tr>
              <a:tr h="3685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Non-COVID-19 healthcare effects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643" marR="4564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MESA COVID-19 follow-up questionnaire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643" marR="4564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 (acute care)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 (medication)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 (chronic care)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643" marR="45643" marT="0" marB="0" anchor="ctr"/>
                </a:tc>
                <a:extLst>
                  <a:ext uri="{0D108BD9-81ED-4DB2-BD59-A6C34878D82A}">
                    <a16:rowId xmlns:a16="http://schemas.microsoft.com/office/drawing/2014/main" val="1401701351"/>
                  </a:ext>
                </a:extLst>
              </a:tr>
              <a:tr h="225677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Financial </a:t>
                      </a:r>
                      <a:r>
                        <a:rPr lang="en-US" sz="1600" dirty="0" smtClean="0">
                          <a:effectLst/>
                        </a:rPr>
                        <a:t>consequences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643" marR="4564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MACS/WIHS CCS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643" marR="4564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D1 (outcomes)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643" marR="45643" marT="0" marB="0" anchor="ctr"/>
                </a:tc>
                <a:extLst>
                  <a:ext uri="{0D108BD9-81ED-4DB2-BD59-A6C34878D82A}">
                    <a16:rowId xmlns:a16="http://schemas.microsoft.com/office/drawing/2014/main" val="3176948612"/>
                  </a:ext>
                </a:extLst>
              </a:tr>
              <a:tr h="2656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NHATS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643" marR="4564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53 (management)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643" marR="45643" marT="0" marB="0" anchor="ctr"/>
                </a:tc>
                <a:extLst>
                  <a:ext uri="{0D108BD9-81ED-4DB2-BD59-A6C34878D82A}">
                    <a16:rowId xmlns:a16="http://schemas.microsoft.com/office/drawing/2014/main" val="683619571"/>
                  </a:ext>
                </a:extLst>
              </a:tr>
              <a:tr h="368527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Social context and social </a:t>
                      </a:r>
                      <a:r>
                        <a:rPr lang="en-US" sz="1600" dirty="0" smtClean="0">
                          <a:effectLst/>
                        </a:rPr>
                        <a:t>support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643" marR="45643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MESA COVID-19 follow-up questionnaire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643" marR="4564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 (living situation)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 (household members)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643" marR="45643" marT="0" marB="0" anchor="ctr"/>
                </a:tc>
                <a:extLst>
                  <a:ext uri="{0D108BD9-81ED-4DB2-BD59-A6C34878D82A}">
                    <a16:rowId xmlns:a16="http://schemas.microsoft.com/office/drawing/2014/main" val="1917875143"/>
                  </a:ext>
                </a:extLst>
              </a:tr>
              <a:tr h="3685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MESA Stress 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643" marR="4564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1-6 (social support)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25-27 (UCLA loneliness scale)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643" marR="45643" marT="0" marB="0" anchor="ctr"/>
                </a:tc>
                <a:extLst>
                  <a:ext uri="{0D108BD9-81ED-4DB2-BD59-A6C34878D82A}">
                    <a16:rowId xmlns:a16="http://schemas.microsoft.com/office/drawing/2014/main" val="1357055706"/>
                  </a:ext>
                </a:extLst>
              </a:tr>
              <a:tr h="368527"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Psychological </a:t>
                      </a:r>
                      <a:r>
                        <a:rPr lang="en-US" sz="1600" dirty="0" smtClean="0">
                          <a:effectLst/>
                        </a:rPr>
                        <a:t>consequences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643" marR="4564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MACS/WIHS CCS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643" marR="4564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F1 (10-item CES-D; PROMIS emotional </a:t>
                      </a:r>
                      <a:r>
                        <a:rPr lang="en-US" sz="1600" dirty="0" smtClean="0">
                          <a:effectLst/>
                        </a:rPr>
                        <a:t>disturb./anxiety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643" marR="45643" marT="0" marB="0" anchor="ctr"/>
                </a:tc>
                <a:extLst>
                  <a:ext uri="{0D108BD9-81ED-4DB2-BD59-A6C34878D82A}">
                    <a16:rowId xmlns:a16="http://schemas.microsoft.com/office/drawing/2014/main" val="4155323230"/>
                  </a:ext>
                </a:extLst>
              </a:tr>
              <a:tr h="2456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MESA Stress 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643" marR="4564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7-16 (Cohen’s Perceived Stress)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643" marR="45643" marT="0" marB="0" anchor="ctr"/>
                </a:tc>
                <a:extLst>
                  <a:ext uri="{0D108BD9-81ED-4DB2-BD59-A6C34878D82A}">
                    <a16:rowId xmlns:a16="http://schemas.microsoft.com/office/drawing/2014/main" val="2316385949"/>
                  </a:ext>
                </a:extLst>
              </a:tr>
              <a:tr h="2456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NHATS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643" marR="4564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45 (post-traumatic symptoms)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643" marR="45643" marT="0" marB="0" anchor="ctr"/>
                </a:tc>
                <a:extLst>
                  <a:ext uri="{0D108BD9-81ED-4DB2-BD59-A6C34878D82A}">
                    <a16:rowId xmlns:a16="http://schemas.microsoft.com/office/drawing/2014/main" val="2238616634"/>
                  </a:ext>
                </a:extLst>
              </a:tr>
              <a:tr h="6142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Behavioral consequences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643" marR="4564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NHATS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643" marR="4564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25 (change in </a:t>
                      </a:r>
                      <a:r>
                        <a:rPr lang="en-US" sz="1600" dirty="0" smtClean="0">
                          <a:effectLst/>
                        </a:rPr>
                        <a:t>activities, including alcohol,</a:t>
                      </a:r>
                      <a:r>
                        <a:rPr lang="en-US" sz="1600" baseline="0" dirty="0" smtClean="0">
                          <a:effectLst/>
                        </a:rPr>
                        <a:t> cigarette, and marijuana use</a:t>
                      </a:r>
                      <a:r>
                        <a:rPr lang="en-US" sz="1600" dirty="0" smtClean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643" marR="45643" marT="0" marB="0" anchor="ctr"/>
                </a:tc>
                <a:extLst>
                  <a:ext uri="{0D108BD9-81ED-4DB2-BD59-A6C34878D82A}">
                    <a16:rowId xmlns:a16="http://schemas.microsoft.com/office/drawing/2014/main" val="2807718168"/>
                  </a:ext>
                </a:extLst>
              </a:tr>
              <a:tr h="5559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Discrimination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643" marR="4564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MESA E1 Health and Life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643" marR="4564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Everyday </a:t>
                      </a:r>
                      <a:r>
                        <a:rPr lang="en-US" sz="1600" dirty="0">
                          <a:effectLst/>
                        </a:rPr>
                        <a:t>discrimination </a:t>
                      </a:r>
                      <a:r>
                        <a:rPr lang="en-US" sz="1600" dirty="0" smtClean="0">
                          <a:effectLst/>
                        </a:rPr>
                        <a:t>scale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643" marR="45643" marT="0" marB="0" anchor="ctr"/>
                </a:tc>
                <a:extLst>
                  <a:ext uri="{0D108BD9-81ED-4DB2-BD59-A6C34878D82A}">
                    <a16:rowId xmlns:a16="http://schemas.microsoft.com/office/drawing/2014/main" val="3004450892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8584291" y="1092877"/>
            <a:ext cx="3501962" cy="538924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Ascertain psychosocial and behavioral impacts of COVID-19 pandemic period</a:t>
            </a:r>
          </a:p>
          <a:p>
            <a:r>
              <a:rPr lang="en-US" dirty="0" smtClean="0"/>
              <a:t>Common data elements across other cohort studies</a:t>
            </a:r>
          </a:p>
          <a:p>
            <a:r>
              <a:rPr lang="en-US" dirty="0" smtClean="0"/>
              <a:t>Repeated questions from MESA Stress ancillary study</a:t>
            </a:r>
          </a:p>
          <a:p>
            <a:r>
              <a:rPr lang="en-US" dirty="0" smtClean="0"/>
              <a:t>Planned R01 submission October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3020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" y="18288"/>
            <a:ext cx="1203071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Longitudinal epidemiology of COVID-19 </a:t>
            </a:r>
            <a:br>
              <a:rPr lang="en-US" dirty="0"/>
            </a:br>
            <a:r>
              <a:rPr lang="en-US" dirty="0"/>
              <a:t>using SARS-CoV-2 saliva antibodies in MESA</a:t>
            </a:r>
            <a:r>
              <a:rPr lang="en-US" dirty="0" smtClean="0"/>
              <a:t>(Post/Rotter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061" y="1477201"/>
            <a:ext cx="11359095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Aims to </a:t>
            </a:r>
            <a:r>
              <a:rPr lang="en-US" sz="2400" dirty="0"/>
              <a:t>determine the following among MESA participants: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/>
              <a:t>Prevalence and incidence of symptomatic and asymptomatic infection </a:t>
            </a:r>
            <a:r>
              <a:rPr lang="en-US" sz="2400" dirty="0"/>
              <a:t>with SARS-CoV-2 using saliva-based antibody testing and assay for the presence of virus.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/>
              <a:t>Predictors of symptomatic and asymptomatic SARS-CoV-2 infection and clinical course</a:t>
            </a:r>
            <a:r>
              <a:rPr lang="en-US" sz="2400" dirty="0"/>
              <a:t>, taking advantage of the multiple measures of subclinical cardiovascular and pulmonary disease, as well as extensive biomarker and multi-omics assessments.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/>
              <a:t>Time course of decay of SAR-CoV-2 antibodies </a:t>
            </a:r>
            <a:r>
              <a:rPr lang="en-US" sz="2400" dirty="0"/>
              <a:t>among participants who test positive.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/>
              <a:t>Sensitivity and specificity of saliva based antibody testing </a:t>
            </a:r>
            <a:r>
              <a:rPr lang="en-US" sz="2400" dirty="0"/>
              <a:t>compared to a gold standard plasma based assay. Also, to explore additional biomarkers (</a:t>
            </a:r>
            <a:r>
              <a:rPr lang="en-US" sz="2400" dirty="0" err="1"/>
              <a:t>eg</a:t>
            </a:r>
            <a:r>
              <a:rPr lang="en-US" sz="2400" dirty="0"/>
              <a:t>, soluble ACE2) as predictors of disease.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49440" y="6281530"/>
            <a:ext cx="4977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Courtesy of </a:t>
            </a:r>
            <a:r>
              <a:rPr lang="en-US" dirty="0" err="1"/>
              <a:t>Drs</a:t>
            </a:r>
            <a:r>
              <a:rPr lang="en-US" dirty="0"/>
              <a:t> Post and Rotter</a:t>
            </a:r>
          </a:p>
        </p:txBody>
      </p:sp>
    </p:spTree>
    <p:extLst>
      <p:ext uri="{BB962C8B-B14F-4D97-AF65-F5344CB8AC3E}">
        <p14:creationId xmlns:p14="http://schemas.microsoft.com/office/powerpoint/2010/main" val="4052731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" y="16109"/>
            <a:ext cx="10515600" cy="1325563"/>
          </a:xfrm>
        </p:spPr>
        <p:txBody>
          <a:bodyPr/>
          <a:lstStyle/>
          <a:p>
            <a:r>
              <a:rPr lang="en-US" dirty="0"/>
              <a:t>Timeline of MESA COVID-19 Response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86441" b="12338"/>
          <a:stretch/>
        </p:blipFill>
        <p:spPr>
          <a:xfrm>
            <a:off x="22496" y="1938281"/>
            <a:ext cx="1594030" cy="3949593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 rotWithShape="1">
          <a:blip r:embed="rId2"/>
          <a:srcRect l="32594"/>
          <a:stretch/>
        </p:blipFill>
        <p:spPr>
          <a:xfrm>
            <a:off x="1166004" y="1938281"/>
            <a:ext cx="7924414" cy="45054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5311" y="6419769"/>
            <a:ext cx="110484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https://www.cdc.gov/coronavirus/2019-ncov/cases-updates/cases-in-us.html</a:t>
            </a:r>
            <a:r>
              <a:rPr lang="en-US" dirty="0"/>
              <a:t> (Accessed May 24, 2020)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283244" y="4820270"/>
            <a:ext cx="0" cy="736429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88357" y="4229913"/>
            <a:ext cx="1416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NOSI</a:t>
            </a:r>
          </a:p>
          <a:p>
            <a:pPr algn="r"/>
            <a:r>
              <a:rPr lang="en-US" i="1" dirty="0"/>
              <a:t>announced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60787" y="987016"/>
            <a:ext cx="3334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COVID-19 cases, by date</a:t>
            </a:r>
          </a:p>
          <a:p>
            <a:r>
              <a:rPr lang="en-US" sz="2400" dirty="0"/>
              <a:t>United States, CDC</a:t>
            </a:r>
          </a:p>
        </p:txBody>
      </p:sp>
    </p:spTree>
    <p:extLst>
      <p:ext uri="{BB962C8B-B14F-4D97-AF65-F5344CB8AC3E}">
        <p14:creationId xmlns:p14="http://schemas.microsoft.com/office/powerpoint/2010/main" val="757105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" y="209360"/>
            <a:ext cx="10515600" cy="1325563"/>
          </a:xfrm>
        </p:spPr>
        <p:txBody>
          <a:bodyPr/>
          <a:lstStyle/>
          <a:p>
            <a:r>
              <a:rPr lang="en-US" dirty="0"/>
              <a:t>Approach: Electric Field-Induced Release and Measurement (EFIRM)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50" y="1825564"/>
            <a:ext cx="705485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Sampling </a:t>
            </a:r>
            <a:r>
              <a:rPr lang="en-US" dirty="0"/>
              <a:t>at 0, 2, 4, 8, 12, and 16 months (6 samples/participant)</a:t>
            </a:r>
          </a:p>
          <a:p>
            <a:r>
              <a:rPr lang="en-US" dirty="0"/>
              <a:t>Results provided by the lab to the CC within 7 days of receipt of the sample and then mailed to participants</a:t>
            </a:r>
          </a:p>
          <a:p>
            <a:r>
              <a:rPr lang="en-US" dirty="0"/>
              <a:t>Field centers notified of positive RNA tests (active infection; expected to be rare) so that participants can be notified to contact their primary care physician for further management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49440" y="6281530"/>
            <a:ext cx="4977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Courtesy of </a:t>
            </a:r>
            <a:r>
              <a:rPr lang="en-US" dirty="0" err="1"/>
              <a:t>Drs</a:t>
            </a:r>
            <a:r>
              <a:rPr lang="en-US" dirty="0"/>
              <a:t> Post and Rotter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ACD474-A625-2F4F-9CD7-042C68B0F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717" y="2588739"/>
            <a:ext cx="1587500" cy="317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4768B2-F6CE-1E4D-861B-F499F5777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5635" y="2436995"/>
            <a:ext cx="2324254" cy="19034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4670B1-F44C-DE46-9801-8365D41A5C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5635" y="4461917"/>
            <a:ext cx="2431322" cy="156633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2FEDFF0-1BEE-AA48-AF03-744D6F4B5E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794717" y="1564008"/>
            <a:ext cx="4186830" cy="98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765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" y="18288"/>
            <a:ext cx="11818953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Cross-cohort collaboration for COVID-19 Research (C4R)</a:t>
            </a:r>
            <a:endParaRPr lang="en-US" sz="4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1640925"/>
              </p:ext>
            </p:extLst>
          </p:nvPr>
        </p:nvGraphicFramePr>
        <p:xfrm>
          <a:off x="218661" y="1054860"/>
          <a:ext cx="11564509" cy="5523278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2657533">
                  <a:extLst>
                    <a:ext uri="{9D8B030D-6E8A-4147-A177-3AD203B41FA5}">
                      <a16:colId xmlns:a16="http://schemas.microsoft.com/office/drawing/2014/main" val="3719502139"/>
                    </a:ext>
                  </a:extLst>
                </a:gridCol>
                <a:gridCol w="872576">
                  <a:extLst>
                    <a:ext uri="{9D8B030D-6E8A-4147-A177-3AD203B41FA5}">
                      <a16:colId xmlns:a16="http://schemas.microsoft.com/office/drawing/2014/main" val="3105269623"/>
                    </a:ext>
                  </a:extLst>
                </a:gridCol>
                <a:gridCol w="1084173">
                  <a:extLst>
                    <a:ext uri="{9D8B030D-6E8A-4147-A177-3AD203B41FA5}">
                      <a16:colId xmlns:a16="http://schemas.microsoft.com/office/drawing/2014/main" val="1058879445"/>
                    </a:ext>
                  </a:extLst>
                </a:gridCol>
                <a:gridCol w="870480">
                  <a:extLst>
                    <a:ext uri="{9D8B030D-6E8A-4147-A177-3AD203B41FA5}">
                      <a16:colId xmlns:a16="http://schemas.microsoft.com/office/drawing/2014/main" val="3844568283"/>
                    </a:ext>
                  </a:extLst>
                </a:gridCol>
                <a:gridCol w="1057985">
                  <a:extLst>
                    <a:ext uri="{9D8B030D-6E8A-4147-A177-3AD203B41FA5}">
                      <a16:colId xmlns:a16="http://schemas.microsoft.com/office/drawing/2014/main" val="1750835104"/>
                    </a:ext>
                  </a:extLst>
                </a:gridCol>
                <a:gridCol w="1057985">
                  <a:extLst>
                    <a:ext uri="{9D8B030D-6E8A-4147-A177-3AD203B41FA5}">
                      <a16:colId xmlns:a16="http://schemas.microsoft.com/office/drawing/2014/main" val="3657477843"/>
                    </a:ext>
                  </a:extLst>
                </a:gridCol>
                <a:gridCol w="1024465">
                  <a:extLst>
                    <a:ext uri="{9D8B030D-6E8A-4147-A177-3AD203B41FA5}">
                      <a16:colId xmlns:a16="http://schemas.microsoft.com/office/drawing/2014/main" val="4246621429"/>
                    </a:ext>
                  </a:extLst>
                </a:gridCol>
                <a:gridCol w="1048557">
                  <a:extLst>
                    <a:ext uri="{9D8B030D-6E8A-4147-A177-3AD203B41FA5}">
                      <a16:colId xmlns:a16="http://schemas.microsoft.com/office/drawing/2014/main" val="230674431"/>
                    </a:ext>
                  </a:extLst>
                </a:gridCol>
                <a:gridCol w="1048557">
                  <a:extLst>
                    <a:ext uri="{9D8B030D-6E8A-4147-A177-3AD203B41FA5}">
                      <a16:colId xmlns:a16="http://schemas.microsoft.com/office/drawing/2014/main" val="3916273419"/>
                    </a:ext>
                  </a:extLst>
                </a:gridCol>
                <a:gridCol w="842198">
                  <a:extLst>
                    <a:ext uri="{9D8B030D-6E8A-4147-A177-3AD203B41FA5}">
                      <a16:colId xmlns:a16="http://schemas.microsoft.com/office/drawing/2014/main" val="137714536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Cohort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N, alive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Retention rate, 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Age range, years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Racial/ethnic composition, 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792378"/>
                  </a:ext>
                </a:extLst>
              </a:tr>
              <a:tr h="450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White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African-American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Hispanic-Latinx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Asian-American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American Indian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Other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49216589"/>
                  </a:ext>
                </a:extLst>
              </a:tr>
              <a:tr h="4418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ARIC Study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6,913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75-97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9401417"/>
                  </a:ext>
                </a:extLst>
              </a:tr>
              <a:tr h="6614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CARDIA Study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4,594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53-66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57826702"/>
                  </a:ext>
                </a:extLst>
              </a:tr>
              <a:tr h="225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Framingham Heart Study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7,574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26-108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50887899"/>
                  </a:ext>
                </a:extLst>
              </a:tr>
              <a:tr h="6689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HCHS-SOL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15,602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30-87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77550040"/>
                  </a:ext>
                </a:extLst>
              </a:tr>
              <a:tr h="2176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Jackson Heart Study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3,900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38-102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59149475"/>
                  </a:ext>
                </a:extLst>
              </a:tr>
              <a:tr h="6689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MASALA Study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1,150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46-92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06704609"/>
                  </a:ext>
                </a:extLst>
              </a:tr>
              <a:tr h="4418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MESA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4,400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65-103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3690487"/>
                  </a:ext>
                </a:extLst>
              </a:tr>
              <a:tr h="225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Strong Heart Study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3,025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31-105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1987411"/>
                  </a:ext>
                </a:extLst>
              </a:tr>
              <a:tr h="8791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TOTAL C4R population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47,158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(100%)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85%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31-105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15,894 (34%)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9,158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(19%)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16,829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(36%)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1,722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(4%)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3,025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(6%)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530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(1%)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8869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60856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" y="18288"/>
            <a:ext cx="10515600" cy="1325563"/>
          </a:xfrm>
        </p:spPr>
        <p:txBody>
          <a:bodyPr/>
          <a:lstStyle/>
          <a:p>
            <a:r>
              <a:rPr lang="en-US" dirty="0"/>
              <a:t>Approach: C4R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097" y="1126190"/>
            <a:ext cx="7566952" cy="4351338"/>
          </a:xfrm>
        </p:spPr>
        <p:txBody>
          <a:bodyPr>
            <a:normAutofit/>
          </a:bodyPr>
          <a:lstStyle/>
          <a:p>
            <a:r>
              <a:rPr lang="en-US" sz="2400" dirty="0"/>
              <a:t>Questionnaire (MESA COVID-19 Questionnaire)</a:t>
            </a:r>
          </a:p>
          <a:p>
            <a:r>
              <a:rPr lang="en-US" sz="2400" dirty="0"/>
              <a:t>Events ascertainment </a:t>
            </a:r>
          </a:p>
          <a:p>
            <a:r>
              <a:rPr lang="en-US" sz="2400" dirty="0" smtClean="0"/>
              <a:t>Serology (</a:t>
            </a:r>
            <a:r>
              <a:rPr lang="en-US" sz="2400" dirty="0"/>
              <a:t>p</a:t>
            </a:r>
            <a:r>
              <a:rPr lang="en-US" sz="2400" dirty="0" smtClean="0"/>
              <a:t>hlebotomy </a:t>
            </a:r>
            <a:r>
              <a:rPr lang="en-US" sz="2400" dirty="0"/>
              <a:t>at scheduled cohort </a:t>
            </a:r>
            <a:r>
              <a:rPr lang="en-US" sz="2400" dirty="0" smtClean="0"/>
              <a:t>exam, home </a:t>
            </a:r>
            <a:r>
              <a:rPr lang="en-US" sz="2400" dirty="0"/>
              <a:t>self-collection of dried blood </a:t>
            </a:r>
            <a:r>
              <a:rPr lang="en-US" sz="2400" dirty="0" smtClean="0"/>
              <a:t>spot)</a:t>
            </a:r>
            <a:endParaRPr lang="en-US" sz="2400" dirty="0"/>
          </a:p>
          <a:p>
            <a:r>
              <a:rPr lang="en-US" sz="2400" dirty="0"/>
              <a:t>Harmonization Center (PI Oelsner)</a:t>
            </a:r>
          </a:p>
          <a:p>
            <a:r>
              <a:rPr lang="en-US" sz="2400" dirty="0"/>
              <a:t>Biorepository and Central Laboratory (PI Tracy)</a:t>
            </a:r>
          </a:p>
          <a:p>
            <a:r>
              <a:rPr lang="en-US" sz="2400" dirty="0"/>
              <a:t>Operational coordination (PI Couper)</a:t>
            </a:r>
          </a:p>
        </p:txBody>
      </p:sp>
      <p:pic>
        <p:nvPicPr>
          <p:cNvPr id="7170" name="Picture 2" descr="Dried Blood Spot Testing - VITAS - ANALYTICAL SERVI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955" y="886434"/>
            <a:ext cx="3111245" cy="257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8222"/>
              </p:ext>
            </p:extLst>
          </p:nvPr>
        </p:nvGraphicFramePr>
        <p:xfrm>
          <a:off x="3949699" y="4165602"/>
          <a:ext cx="8114376" cy="2624219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423133">
                  <a:extLst>
                    <a:ext uri="{9D8B030D-6E8A-4147-A177-3AD203B41FA5}">
                      <a16:colId xmlns:a16="http://schemas.microsoft.com/office/drawing/2014/main" val="3812832123"/>
                    </a:ext>
                  </a:extLst>
                </a:gridCol>
                <a:gridCol w="839003">
                  <a:extLst>
                    <a:ext uri="{9D8B030D-6E8A-4147-A177-3AD203B41FA5}">
                      <a16:colId xmlns:a16="http://schemas.microsoft.com/office/drawing/2014/main" val="1714543224"/>
                    </a:ext>
                  </a:extLst>
                </a:gridCol>
                <a:gridCol w="1170448">
                  <a:extLst>
                    <a:ext uri="{9D8B030D-6E8A-4147-A177-3AD203B41FA5}">
                      <a16:colId xmlns:a16="http://schemas.microsoft.com/office/drawing/2014/main" val="3161736204"/>
                    </a:ext>
                  </a:extLst>
                </a:gridCol>
                <a:gridCol w="1170448">
                  <a:extLst>
                    <a:ext uri="{9D8B030D-6E8A-4147-A177-3AD203B41FA5}">
                      <a16:colId xmlns:a16="http://schemas.microsoft.com/office/drawing/2014/main" val="3991364644"/>
                    </a:ext>
                  </a:extLst>
                </a:gridCol>
                <a:gridCol w="1170448">
                  <a:extLst>
                    <a:ext uri="{9D8B030D-6E8A-4147-A177-3AD203B41FA5}">
                      <a16:colId xmlns:a16="http://schemas.microsoft.com/office/drawing/2014/main" val="2875817226"/>
                    </a:ext>
                  </a:extLst>
                </a:gridCol>
                <a:gridCol w="1170448">
                  <a:extLst>
                    <a:ext uri="{9D8B030D-6E8A-4147-A177-3AD203B41FA5}">
                      <a16:colId xmlns:a16="http://schemas.microsoft.com/office/drawing/2014/main" val="4203560416"/>
                    </a:ext>
                  </a:extLst>
                </a:gridCol>
                <a:gridCol w="1170448">
                  <a:extLst>
                    <a:ext uri="{9D8B030D-6E8A-4147-A177-3AD203B41FA5}">
                      <a16:colId xmlns:a16="http://schemas.microsoft.com/office/drawing/2014/main" val="1766073602"/>
                    </a:ext>
                  </a:extLst>
                </a:gridCol>
              </a:tblGrid>
              <a:tr h="645107">
                <a:tc gridSpan="7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Anticipated number of SARS-CoV-2 infections and severe COVID-19 events based on a range of assumptions and a total population of N=47,158.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751139"/>
                  </a:ext>
                </a:extLst>
              </a:tr>
              <a:tr h="32985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Seroprevalence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147265"/>
                  </a:ext>
                </a:extLst>
              </a:tr>
              <a:tr h="32985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50%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70%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0162528"/>
                  </a:ext>
                </a:extLst>
              </a:tr>
              <a:tr h="329852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Total infected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2,358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4,716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11,709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23,579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33,011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1392132"/>
                  </a:ext>
                </a:extLst>
              </a:tr>
              <a:tr h="329852">
                <a:tc rowSpan="3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Proportion hospitalized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118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236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589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1,179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1,651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5861541"/>
                  </a:ext>
                </a:extLst>
              </a:tr>
              <a:tr h="3298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236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472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1,179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2,358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3,301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2889577"/>
                  </a:ext>
                </a:extLst>
              </a:tr>
              <a:tr h="3298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15%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354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707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1,768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3,537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4,952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7784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79005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140" y="75438"/>
            <a:ext cx="10515600" cy="1325563"/>
          </a:xfrm>
        </p:spPr>
        <p:txBody>
          <a:bodyPr/>
          <a:lstStyle/>
          <a:p>
            <a:r>
              <a:rPr lang="en-US" dirty="0" smtClean="0"/>
              <a:t>ACE </a:t>
            </a:r>
            <a:r>
              <a:rPr lang="en-US" dirty="0"/>
              <a:t>Study (Manichaikul/</a:t>
            </a:r>
            <a:r>
              <a:rPr lang="en-US" dirty="0" err="1"/>
              <a:t>Guo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2842" y="2384102"/>
            <a:ext cx="5513033" cy="3865357"/>
          </a:xfrm>
        </p:spPr>
        <p:txBody>
          <a:bodyPr>
            <a:noAutofit/>
          </a:bodyPr>
          <a:lstStyle/>
          <a:p>
            <a:pPr lvl="0"/>
            <a:r>
              <a:rPr lang="en-GB" sz="2400" dirty="0"/>
              <a:t>Identify ACE2 protein quantitative trait loci (</a:t>
            </a:r>
            <a:r>
              <a:rPr lang="en-GB" sz="2400" dirty="0" err="1"/>
              <a:t>pQTLs</a:t>
            </a:r>
            <a:r>
              <a:rPr lang="en-GB" sz="2400" dirty="0"/>
              <a:t>)</a:t>
            </a:r>
            <a:endParaRPr lang="en-US" sz="2400" dirty="0"/>
          </a:p>
          <a:p>
            <a:pPr lvl="0"/>
            <a:r>
              <a:rPr lang="en-GB" sz="2400" dirty="0"/>
              <a:t>Investigate</a:t>
            </a:r>
          </a:p>
          <a:p>
            <a:pPr lvl="1"/>
            <a:r>
              <a:rPr lang="en-GB" dirty="0"/>
              <a:t>Mechanisms of identified cis- and trans-</a:t>
            </a:r>
            <a:r>
              <a:rPr lang="en-GB" dirty="0" err="1"/>
              <a:t>pQTL</a:t>
            </a:r>
            <a:r>
              <a:rPr lang="en-GB" dirty="0"/>
              <a:t> by functional annotation </a:t>
            </a:r>
            <a:endParaRPr lang="en-US" dirty="0"/>
          </a:p>
          <a:p>
            <a:pPr lvl="1"/>
            <a:r>
              <a:rPr lang="en-US" dirty="0"/>
              <a:t>P</a:t>
            </a:r>
            <a:r>
              <a:rPr lang="en-GB" dirty="0" err="1"/>
              <a:t>leiotropic</a:t>
            </a:r>
            <a:r>
              <a:rPr lang="en-GB" dirty="0"/>
              <a:t> effects of ACE2 </a:t>
            </a:r>
            <a:r>
              <a:rPr lang="en-GB" dirty="0" err="1"/>
              <a:t>pQTLs</a:t>
            </a:r>
            <a:r>
              <a:rPr lang="en-GB" dirty="0"/>
              <a:t> </a:t>
            </a:r>
            <a:endParaRPr lang="en-US" dirty="0"/>
          </a:p>
          <a:p>
            <a:pPr lvl="0"/>
            <a:r>
              <a:rPr lang="en-GB" sz="2400" dirty="0"/>
              <a:t>Evaluate if </a:t>
            </a:r>
          </a:p>
          <a:p>
            <a:pPr lvl="1"/>
            <a:r>
              <a:rPr lang="en-GB" dirty="0"/>
              <a:t>ACE2 proteins are causal in selected traits (e.g., CHD,  stroke)</a:t>
            </a:r>
          </a:p>
          <a:p>
            <a:pPr lvl="1"/>
            <a:r>
              <a:rPr lang="en-GB" dirty="0"/>
              <a:t>Effects of </a:t>
            </a:r>
            <a:r>
              <a:rPr lang="en-GB" dirty="0" err="1"/>
              <a:t>ACEi</a:t>
            </a:r>
            <a:r>
              <a:rPr lang="en-GB" dirty="0"/>
              <a:t>/ARB use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32" y="2659707"/>
            <a:ext cx="6368566" cy="35897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630" y="1170781"/>
            <a:ext cx="114473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Collaborative effort with SCALLOP and the </a:t>
            </a:r>
            <a:r>
              <a:rPr lang="en-US" sz="2800" dirty="0" err="1"/>
              <a:t>SOMAscan</a:t>
            </a:r>
            <a:r>
              <a:rPr lang="en-US" sz="2800" dirty="0"/>
              <a:t> Group, a consortium for collaborative proteomic studies using </a:t>
            </a:r>
            <a:r>
              <a:rPr lang="en-US" sz="2800" dirty="0" err="1"/>
              <a:t>SOMAscan</a:t>
            </a:r>
            <a:r>
              <a:rPr lang="en-US" sz="2800" dirty="0"/>
              <a:t> platform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49440" y="6281530"/>
            <a:ext cx="4977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Courtesy of </a:t>
            </a:r>
            <a:r>
              <a:rPr lang="en-US" dirty="0" err="1"/>
              <a:t>Drs</a:t>
            </a:r>
            <a:r>
              <a:rPr lang="en-US" dirty="0"/>
              <a:t> Manichaikul and </a:t>
            </a:r>
            <a:r>
              <a:rPr lang="en-US" dirty="0" err="1"/>
              <a:t>Guo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34253" y="6179006"/>
            <a:ext cx="4977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Circulation 2020</a:t>
            </a:r>
          </a:p>
        </p:txBody>
      </p:sp>
    </p:spTree>
    <p:extLst>
      <p:ext uri="{BB962C8B-B14F-4D97-AF65-F5344CB8AC3E}">
        <p14:creationId xmlns:p14="http://schemas.microsoft.com/office/powerpoint/2010/main" val="5476518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" y="18288"/>
            <a:ext cx="10515600" cy="1325563"/>
          </a:xfrm>
        </p:spPr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433" y="1511727"/>
            <a:ext cx="10515600" cy="4351338"/>
          </a:xfrm>
        </p:spPr>
        <p:txBody>
          <a:bodyPr/>
          <a:lstStyle/>
          <a:p>
            <a:r>
              <a:rPr lang="en-US" dirty="0"/>
              <a:t>Continued data collection on COVID-19 endpoints</a:t>
            </a:r>
          </a:p>
          <a:p>
            <a:r>
              <a:rPr lang="en-US" dirty="0"/>
              <a:t>Accelerated analyses of COVID-19-related data</a:t>
            </a:r>
          </a:p>
          <a:p>
            <a:r>
              <a:rPr lang="en-US" dirty="0"/>
              <a:t>Refinement/piloting of events adjudication and serology protocols</a:t>
            </a:r>
          </a:p>
          <a:p>
            <a:r>
              <a:rPr lang="en-US" dirty="0"/>
              <a:t>Funding applications (e.g., “stage II” for letters of request)</a:t>
            </a:r>
          </a:p>
          <a:p>
            <a:r>
              <a:rPr lang="en-US" dirty="0"/>
              <a:t>Continued innovation and collaboration</a:t>
            </a:r>
          </a:p>
        </p:txBody>
      </p:sp>
    </p:spTree>
    <p:extLst>
      <p:ext uri="{BB962C8B-B14F-4D97-AF65-F5344CB8AC3E}">
        <p14:creationId xmlns:p14="http://schemas.microsoft.com/office/powerpoint/2010/main" val="20120363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" y="18288"/>
            <a:ext cx="10515600" cy="1325563"/>
          </a:xfrm>
        </p:spPr>
        <p:txBody>
          <a:bodyPr/>
          <a:lstStyle/>
          <a:p>
            <a:r>
              <a:rPr lang="en-US" dirty="0"/>
              <a:t>COVID-19 Working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3373" y="1238554"/>
            <a:ext cx="4849485" cy="472579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Lead: Jerome Rotter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Norrina Bai Allen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Matthew Allison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Graham Barr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/>
              <a:t>Lyndia</a:t>
            </a:r>
            <a:r>
              <a:rPr lang="en-US" sz="2400" dirty="0"/>
              <a:t> C </a:t>
            </a:r>
            <a:r>
              <a:rPr lang="en-US" sz="2400" dirty="0" err="1"/>
              <a:t>Brumback</a:t>
            </a:r>
            <a:r>
              <a:rPr lang="en-US" sz="24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Matt Budoff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Gregory L. Burke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/>
              <a:t>Ya-Ju</a:t>
            </a:r>
            <a:r>
              <a:rPr lang="en-US" sz="2400" dirty="0"/>
              <a:t> Chang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Mary Cushman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Ana </a:t>
            </a:r>
            <a:r>
              <a:rPr lang="en-US" sz="2400" dirty="0" err="1" smtClean="0"/>
              <a:t>Diez</a:t>
            </a:r>
            <a:r>
              <a:rPr lang="en-US" sz="2400" dirty="0" smtClean="0"/>
              <a:t> Roux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Daniel </a:t>
            </a:r>
            <a:r>
              <a:rPr lang="en-US" sz="2400" dirty="0" err="1"/>
              <a:t>Duprez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Annette L Fitzpatrick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Susan Heckbert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Karen D Hinckley Stukovsky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David Jacobs </a:t>
            </a:r>
          </a:p>
        </p:txBody>
      </p:sp>
      <p:sp>
        <p:nvSpPr>
          <p:cNvPr id="5" name="Rectangle 4"/>
          <p:cNvSpPr/>
          <p:nvPr/>
        </p:nvSpPr>
        <p:spPr>
          <a:xfrm>
            <a:off x="9023925" y="1794331"/>
            <a:ext cx="295036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Craig Johnson</a:t>
            </a:r>
          </a:p>
          <a:p>
            <a:r>
              <a:rPr lang="en-US" sz="2400" dirty="0"/>
              <a:t>Joao Lima </a:t>
            </a:r>
          </a:p>
          <a:p>
            <a:r>
              <a:rPr lang="en-US" sz="2400" dirty="0"/>
              <a:t>Robyn L McClelland</a:t>
            </a:r>
          </a:p>
          <a:p>
            <a:r>
              <a:rPr lang="en-US" sz="2400" dirty="0"/>
              <a:t>Elizabeth Oelsner</a:t>
            </a:r>
          </a:p>
          <a:p>
            <a:r>
              <a:rPr lang="en-US" sz="2400" dirty="0"/>
              <a:t>Jim Pankow</a:t>
            </a:r>
          </a:p>
          <a:p>
            <a:r>
              <a:rPr lang="en-US" sz="2400" dirty="0"/>
              <a:t>Wendy Post</a:t>
            </a:r>
          </a:p>
          <a:p>
            <a:r>
              <a:rPr lang="en-US" sz="2400" dirty="0"/>
              <a:t>Bruce M Psaty </a:t>
            </a:r>
          </a:p>
          <a:p>
            <a:r>
              <a:rPr lang="en-US" sz="2400" dirty="0"/>
              <a:t>Ana </a:t>
            </a:r>
            <a:r>
              <a:rPr lang="en-US" sz="2400" dirty="0" err="1"/>
              <a:t>Diez</a:t>
            </a:r>
            <a:r>
              <a:rPr lang="en-US" sz="2400" dirty="0"/>
              <a:t> Roux</a:t>
            </a:r>
          </a:p>
          <a:p>
            <a:r>
              <a:rPr lang="en-US" sz="2400" dirty="0"/>
              <a:t>Steve Shea</a:t>
            </a:r>
          </a:p>
          <a:p>
            <a:r>
              <a:rPr lang="en-US" sz="2400" dirty="0"/>
              <a:t>Teresa </a:t>
            </a:r>
            <a:r>
              <a:rPr lang="en-US" sz="2400" dirty="0" err="1"/>
              <a:t>Seeman</a:t>
            </a:r>
            <a:endParaRPr lang="en-US" sz="2400" dirty="0"/>
          </a:p>
          <a:p>
            <a:r>
              <a:rPr lang="en-US" sz="2400" dirty="0"/>
              <a:t>Bharat </a:t>
            </a:r>
            <a:r>
              <a:rPr lang="en-US" sz="2400" dirty="0" err="1"/>
              <a:t>Thyagarajan</a:t>
            </a:r>
            <a:endParaRPr lang="en-US" sz="2400" dirty="0"/>
          </a:p>
          <a:p>
            <a:r>
              <a:rPr lang="en-US" sz="2400" dirty="0"/>
              <a:t>Russell Tracy</a:t>
            </a:r>
          </a:p>
          <a:p>
            <a:r>
              <a:rPr lang="en-US" sz="2400" dirty="0"/>
              <a:t>Kayleen Williams</a:t>
            </a:r>
          </a:p>
        </p:txBody>
      </p:sp>
      <p:pic>
        <p:nvPicPr>
          <p:cNvPr id="6" name="Picture 2" descr="MESA COVID-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46" y="1622688"/>
            <a:ext cx="4230836" cy="284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0841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" y="18288"/>
            <a:ext cx="11634926" cy="1325563"/>
          </a:xfrm>
        </p:spPr>
        <p:txBody>
          <a:bodyPr>
            <a:normAutofit/>
          </a:bodyPr>
          <a:lstStyle/>
          <a:p>
            <a:r>
              <a:rPr lang="en-US" sz="4000" dirty="0"/>
              <a:t>Aims: Cross-Cohort Collaboration on COVID-19 Research </a:t>
            </a:r>
          </a:p>
        </p:txBody>
      </p:sp>
      <p:sp>
        <p:nvSpPr>
          <p:cNvPr id="5" name="Rectangle 4"/>
          <p:cNvSpPr/>
          <p:nvPr/>
        </p:nvSpPr>
        <p:spPr>
          <a:xfrm>
            <a:off x="297894" y="1060374"/>
            <a:ext cx="113515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</a:rPr>
              <a:t>The C4R initiative will rapidly generate not only a community-based estimate of the incidence of COVID-19 events but also an inception cohort of COVID-19 cases relatively free of referral and disease spectrum biases. Activities will be operationally coordinated and provide a platform or framework for collaborative and cohort-specific work to answer critical research questions, including: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315650" y="3123654"/>
          <a:ext cx="11634926" cy="348366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510254">
                  <a:extLst>
                    <a:ext uri="{9D8B030D-6E8A-4147-A177-3AD203B41FA5}">
                      <a16:colId xmlns:a16="http://schemas.microsoft.com/office/drawing/2014/main" val="3785667024"/>
                    </a:ext>
                  </a:extLst>
                </a:gridCol>
                <a:gridCol w="6124672">
                  <a:extLst>
                    <a:ext uri="{9D8B030D-6E8A-4147-A177-3AD203B41FA5}">
                      <a16:colId xmlns:a16="http://schemas.microsoft.com/office/drawing/2014/main" val="3293347679"/>
                    </a:ext>
                  </a:extLst>
                </a:gridCol>
              </a:tblGrid>
              <a:tr h="537872">
                <a:tc>
                  <a:txBody>
                    <a:bodyPr/>
                    <a:lstStyle/>
                    <a:p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are the major determinants of incidence and clinical severity of SARS-CoV-2 infection, and related disparities</a:t>
                      </a:r>
                      <a:r>
                        <a:rPr lang="en-US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the US general population?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Does COVID-19 increase the long-term risk of atherosclerotic cardiovascular disease (ASCVD) and related thromboembolic events? </a:t>
                      </a:r>
                      <a:endParaRPr lang="en-US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817747"/>
                  </a:ext>
                </a:extLst>
              </a:tr>
              <a:tr h="537872">
                <a:tc>
                  <a:txBody>
                    <a:bodyPr/>
                    <a:lstStyle/>
                    <a:p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is subclinical CVD associated with risk of severe COVID-19? 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do features of the innate and adaptive immune systems affect SARS-CoV-2 susceptibility? </a:t>
                      </a:r>
                      <a:endParaRPr lang="en-US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979931"/>
                  </a:ext>
                </a:extLst>
              </a:tr>
              <a:tr h="537872">
                <a:tc>
                  <a:txBody>
                    <a:bodyPr/>
                    <a:lstStyle/>
                    <a:p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does obesity increase COVID-19 risk? 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are genomic risk determinants for COVID-19? </a:t>
                      </a:r>
                      <a:endParaRPr lang="en-US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383471"/>
                  </a:ext>
                </a:extLst>
              </a:tr>
              <a:tr h="5378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are the psychosocial effects of the COVID-19 pandemic? 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 there existing drugs that could be repurposed for SARS-CoV-2 prevention or treatment? </a:t>
                      </a:r>
                      <a:endParaRPr lang="en-US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693525"/>
                  </a:ext>
                </a:extLst>
              </a:tr>
              <a:tr h="53787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will the COVID-19 pandemic alter trajectories of health and disease? </a:t>
                      </a:r>
                      <a:endParaRPr lang="en-US" sz="20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145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11357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7054355"/>
              </p:ext>
            </p:extLst>
          </p:nvPr>
        </p:nvGraphicFramePr>
        <p:xfrm>
          <a:off x="216130" y="44337"/>
          <a:ext cx="11737570" cy="6781144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2355476">
                  <a:extLst>
                    <a:ext uri="{9D8B030D-6E8A-4147-A177-3AD203B41FA5}">
                      <a16:colId xmlns:a16="http://schemas.microsoft.com/office/drawing/2014/main" val="2832683505"/>
                    </a:ext>
                  </a:extLst>
                </a:gridCol>
                <a:gridCol w="6134590">
                  <a:extLst>
                    <a:ext uri="{9D8B030D-6E8A-4147-A177-3AD203B41FA5}">
                      <a16:colId xmlns:a16="http://schemas.microsoft.com/office/drawing/2014/main" val="2861264870"/>
                    </a:ext>
                  </a:extLst>
                </a:gridCol>
                <a:gridCol w="3247504">
                  <a:extLst>
                    <a:ext uri="{9D8B030D-6E8A-4147-A177-3AD203B41FA5}">
                      <a16:colId xmlns:a16="http://schemas.microsoft.com/office/drawing/2014/main" val="1710129547"/>
                    </a:ext>
                  </a:extLst>
                </a:gridCol>
              </a:tblGrid>
              <a:tr h="419418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Table 4. Preliminary case definitions for major COVID-19 endpoints based on data collected in C4R via questionnaire (Tier 1A), events ascertainment (Tier 1B), and serology (Tier 1C). *Criteria for severe COVID-19 illness.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991652"/>
                  </a:ext>
                </a:extLst>
              </a:tr>
              <a:tr h="2080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COVID-19 Endpoint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Definite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Probable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extLst>
                  <a:ext uri="{0D108BD9-81ED-4DB2-BD59-A6C34878D82A}">
                    <a16:rowId xmlns:a16="http://schemas.microsoft.com/office/drawing/2014/main" val="2685072918"/>
                  </a:ext>
                </a:extLst>
              </a:tr>
              <a:tr h="2080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Mortality*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Death certificate indicating COVID-19 as cause of death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Proxy report of COVID-19 death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extLst>
                  <a:ext uri="{0D108BD9-81ED-4DB2-BD59-A6C34878D82A}">
                    <a16:rowId xmlns:a16="http://schemas.microsoft.com/office/drawing/2014/main" val="2455116693"/>
                  </a:ext>
                </a:extLst>
              </a:tr>
              <a:tr h="4194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Intubation/ECMO*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Hospital records confirming </a:t>
                      </a:r>
                      <a:r>
                        <a:rPr lang="en-US" sz="1600" dirty="0" smtClean="0">
                          <a:effectLst/>
                        </a:rPr>
                        <a:t>receipt/duration </a:t>
                      </a:r>
                      <a:r>
                        <a:rPr lang="en-US" sz="1600" dirty="0">
                          <a:effectLst/>
                        </a:rPr>
                        <a:t>of mechanical ventilation/ECMO for COVID-19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Proxy/self-report of mechanical ventilation/ECMO for COVID-19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extLst>
                  <a:ext uri="{0D108BD9-81ED-4DB2-BD59-A6C34878D82A}">
                    <a16:rowId xmlns:a16="http://schemas.microsoft.com/office/drawing/2014/main" val="2800700801"/>
                  </a:ext>
                </a:extLst>
              </a:tr>
              <a:tr h="3025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ICU utilization*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Hospital records confirming </a:t>
                      </a:r>
                      <a:r>
                        <a:rPr lang="en-US" sz="1600" dirty="0" smtClean="0">
                          <a:effectLst/>
                        </a:rPr>
                        <a:t>receipt/duration </a:t>
                      </a:r>
                      <a:r>
                        <a:rPr lang="en-US" sz="1600" dirty="0">
                          <a:effectLst/>
                        </a:rPr>
                        <a:t>of </a:t>
                      </a:r>
                      <a:r>
                        <a:rPr lang="en-US" sz="1600" dirty="0" smtClean="0">
                          <a:effectLst/>
                        </a:rPr>
                        <a:t>ICU </a:t>
                      </a:r>
                      <a:r>
                        <a:rPr lang="en-US" sz="1600" dirty="0">
                          <a:effectLst/>
                        </a:rPr>
                        <a:t>care for COVID-19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Proxy/self-report of ICU-level </a:t>
                      </a:r>
                      <a:r>
                        <a:rPr lang="en-US" sz="1600" dirty="0" smtClean="0">
                          <a:effectLst/>
                        </a:rPr>
                        <a:t>care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extLst>
                  <a:ext uri="{0D108BD9-81ED-4DB2-BD59-A6C34878D82A}">
                    <a16:rowId xmlns:a16="http://schemas.microsoft.com/office/drawing/2014/main" val="525896331"/>
                  </a:ext>
                </a:extLst>
              </a:tr>
              <a:tr h="4194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Hospitalization*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Hospital records confirming receipt and duration of hospital-based care for COVID-19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Proxy/self-report of hospitalization for COVID-19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extLst>
                  <a:ext uri="{0D108BD9-81ED-4DB2-BD59-A6C34878D82A}">
                    <a16:rowId xmlns:a16="http://schemas.microsoft.com/office/drawing/2014/main" val="2186363331"/>
                  </a:ext>
                </a:extLst>
              </a:tr>
              <a:tr h="13623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Infection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Proxy/self-report of positive test for SARS-CoV-2 (infection or </a:t>
                      </a:r>
                      <a:r>
                        <a:rPr lang="en-US" sz="1600" dirty="0" smtClean="0">
                          <a:effectLst/>
                        </a:rPr>
                        <a:t>Ig)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Definite COVID-19 hospitalization or death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Other healthcare records </a:t>
                      </a:r>
                      <a:r>
                        <a:rPr lang="en-US" sz="1600" dirty="0" smtClean="0">
                          <a:effectLst/>
                        </a:rPr>
                        <a:t>with </a:t>
                      </a:r>
                      <a:r>
                        <a:rPr lang="en-US" sz="1600" dirty="0">
                          <a:effectLst/>
                        </a:rPr>
                        <a:t>positive test for SARS-CoV-2 (</a:t>
                      </a:r>
                      <a:r>
                        <a:rPr lang="en-US" sz="1600" dirty="0" smtClean="0">
                          <a:effectLst/>
                        </a:rPr>
                        <a:t>infection, Ig) 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Antibodies to SARS-CoV-2 on C4R serology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Proxy/self-report of being diagnosed with COVID-19 by a healthcare provider without confirmatory </a:t>
                      </a:r>
                      <a:r>
                        <a:rPr lang="en-US" sz="1600" dirty="0" smtClean="0">
                          <a:effectLst/>
                        </a:rPr>
                        <a:t>test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Probable COVID-19 hospitalization or death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extLst>
                  <a:ext uri="{0D108BD9-81ED-4DB2-BD59-A6C34878D82A}">
                    <a16:rowId xmlns:a16="http://schemas.microsoft.com/office/drawing/2014/main" val="48192887"/>
                  </a:ext>
                </a:extLst>
              </a:tr>
              <a:tr h="9033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Antibody response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Proxy/self-report of receipt (and date) of positive test for SARS-CoV-2 </a:t>
                      </a:r>
                      <a:r>
                        <a:rPr lang="en-US" sz="1600" dirty="0" smtClean="0">
                          <a:effectLst/>
                        </a:rPr>
                        <a:t>Ig 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Healthcare records reporting positive test for SARS-CoV-2 antibodies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Antibodies to SARS-CoV-2 on C4R serology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extLst>
                  <a:ext uri="{0D108BD9-81ED-4DB2-BD59-A6C34878D82A}">
                    <a16:rowId xmlns:a16="http://schemas.microsoft.com/office/drawing/2014/main" val="1737299221"/>
                  </a:ext>
                </a:extLst>
              </a:tr>
              <a:tr h="6895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Symptoms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Self-report of symptoms in the context of definite infection</a:t>
                      </a:r>
                      <a:endParaRPr lang="en-US" sz="24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Hospital records confirming symptoms in the context of definite COVID-19 hospitalization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Self-report of symptoms in the context of probable infection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extLst>
                  <a:ext uri="{0D108BD9-81ED-4DB2-BD59-A6C34878D82A}">
                    <a16:rowId xmlns:a16="http://schemas.microsoft.com/office/drawing/2014/main" val="1292135455"/>
                  </a:ext>
                </a:extLst>
              </a:tr>
              <a:tr h="4194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Recovery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Self-report of recovery in the context of definite infection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Self-report of recovery in the context of probable infection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extLst>
                  <a:ext uri="{0D108BD9-81ED-4DB2-BD59-A6C34878D82A}">
                    <a16:rowId xmlns:a16="http://schemas.microsoft.com/office/drawing/2014/main" val="1061277733"/>
                  </a:ext>
                </a:extLst>
              </a:tr>
              <a:tr h="2080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Exposures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Self-report of COVID-19 exposures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extLst>
                  <a:ext uri="{0D108BD9-81ED-4DB2-BD59-A6C34878D82A}">
                    <a16:rowId xmlns:a16="http://schemas.microsoft.com/office/drawing/2014/main" val="3120479677"/>
                  </a:ext>
                </a:extLst>
              </a:tr>
              <a:tr h="4194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Behavioral consequences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Self-report of behavioral modifications, self-isolation, medication adherence, healthcare access, stress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6" marR="66546" marT="0" marB="0"/>
                </a:tc>
                <a:extLst>
                  <a:ext uri="{0D108BD9-81ED-4DB2-BD59-A6C34878D82A}">
                    <a16:rowId xmlns:a16="http://schemas.microsoft.com/office/drawing/2014/main" val="3581019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87887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" y="18288"/>
            <a:ext cx="10515600" cy="1325563"/>
          </a:xfrm>
        </p:spPr>
        <p:txBody>
          <a:bodyPr/>
          <a:lstStyle/>
          <a:p>
            <a:r>
              <a:rPr lang="en-US" dirty="0"/>
              <a:t>Approach: EFIRM saliva testing for serology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4670B1-F44C-DE46-9801-8365D41A5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849" y="1463138"/>
            <a:ext cx="2981617" cy="1920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ACD474-A625-2F4F-9CD7-042C68B0F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17" y="1526219"/>
            <a:ext cx="1587500" cy="317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4768B2-F6CE-1E4D-861B-F499F5777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1917" y="1463138"/>
            <a:ext cx="2324254" cy="19034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84E288-499D-B045-9AA4-F4AC263E8863}"/>
              </a:ext>
            </a:extLst>
          </p:cNvPr>
          <p:cNvSpPr txBox="1"/>
          <p:nvPr/>
        </p:nvSpPr>
        <p:spPr>
          <a:xfrm>
            <a:off x="3730490" y="5125830"/>
            <a:ext cx="2604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Place  Between Cheek and Gum for 2 – 5 min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EDBECB-09A3-A345-81F6-EA0ACB475CDA}"/>
              </a:ext>
            </a:extLst>
          </p:cNvPr>
          <p:cNvSpPr txBox="1"/>
          <p:nvPr/>
        </p:nvSpPr>
        <p:spPr>
          <a:xfrm>
            <a:off x="1938250" y="3586939"/>
            <a:ext cx="2529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21 Day Stability at Ambient Temperature</a:t>
            </a: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27A334-4027-4F4B-AA67-C0AEB7D54A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785" y="3747709"/>
            <a:ext cx="7472252" cy="3045563"/>
          </a:xfrm>
          <a:prstGeom prst="rect">
            <a:avLst/>
          </a:prstGeom>
        </p:spPr>
      </p:pic>
      <p:sp>
        <p:nvSpPr>
          <p:cNvPr id="11" name="Bent-Up Arrow 10"/>
          <p:cNvSpPr/>
          <p:nvPr/>
        </p:nvSpPr>
        <p:spPr>
          <a:xfrm flipV="1">
            <a:off x="7649465" y="2107348"/>
            <a:ext cx="1764001" cy="1223701"/>
          </a:xfrm>
          <a:prstGeom prst="bentUpArrow">
            <a:avLst>
              <a:gd name="adj1" fmla="val 25000"/>
              <a:gd name="adj2" fmla="val 4120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7">
            <a:extLst>
              <a:ext uri="{FF2B5EF4-FFF2-40B4-BE49-F238E27FC236}">
                <a16:creationId xmlns:a16="http://schemas.microsoft.com/office/drawing/2014/main" id="{62FEDFF0-1BEE-AA48-AF03-744D6F4B5E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00019" y="5615730"/>
            <a:ext cx="4186830" cy="98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143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" y="16109"/>
            <a:ext cx="10515600" cy="1325563"/>
          </a:xfrm>
        </p:spPr>
        <p:txBody>
          <a:bodyPr/>
          <a:lstStyle/>
          <a:p>
            <a:r>
              <a:rPr lang="en-US" dirty="0"/>
              <a:t>Timeline of MESA COVID-19 Response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86441" b="12338"/>
          <a:stretch/>
        </p:blipFill>
        <p:spPr>
          <a:xfrm>
            <a:off x="22496" y="1938281"/>
            <a:ext cx="1594030" cy="3949593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 rotWithShape="1">
          <a:blip r:embed="rId2"/>
          <a:srcRect l="32594"/>
          <a:stretch/>
        </p:blipFill>
        <p:spPr>
          <a:xfrm>
            <a:off x="1166004" y="1938281"/>
            <a:ext cx="7924414" cy="45054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5311" y="6419769"/>
            <a:ext cx="110484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https://www.cdc.gov/coronavirus/2019-ncov/cases-updates/cases-in-us.html</a:t>
            </a:r>
            <a:r>
              <a:rPr lang="en-US" dirty="0"/>
              <a:t> (Accessed May 24, 2020)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283244" y="4820270"/>
            <a:ext cx="0" cy="736429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362001" y="3768069"/>
            <a:ext cx="1023" cy="16219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88357" y="4229913"/>
            <a:ext cx="1416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NOSI</a:t>
            </a:r>
          </a:p>
          <a:p>
            <a:pPr algn="r"/>
            <a:r>
              <a:rPr lang="en-US" i="1" dirty="0"/>
              <a:t>announced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73107" y="3116918"/>
            <a:ext cx="1268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Ancillary Study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60787" y="987016"/>
            <a:ext cx="3334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COVID-19 cases, by date</a:t>
            </a:r>
          </a:p>
          <a:p>
            <a:r>
              <a:rPr lang="en-US" sz="2400" dirty="0"/>
              <a:t>United States, CDC</a:t>
            </a:r>
          </a:p>
        </p:txBody>
      </p:sp>
    </p:spTree>
    <p:extLst>
      <p:ext uri="{BB962C8B-B14F-4D97-AF65-F5344CB8AC3E}">
        <p14:creationId xmlns:p14="http://schemas.microsoft.com/office/powerpoint/2010/main" val="411930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" y="16109"/>
            <a:ext cx="10515600" cy="1325563"/>
          </a:xfrm>
        </p:spPr>
        <p:txBody>
          <a:bodyPr/>
          <a:lstStyle/>
          <a:p>
            <a:r>
              <a:rPr lang="en-US" dirty="0"/>
              <a:t>Timeline of MESA COVID-19 Response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86441" b="12338"/>
          <a:stretch/>
        </p:blipFill>
        <p:spPr>
          <a:xfrm>
            <a:off x="22496" y="1938281"/>
            <a:ext cx="1594030" cy="3949593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 rotWithShape="1">
          <a:blip r:embed="rId2"/>
          <a:srcRect l="32594"/>
          <a:stretch/>
        </p:blipFill>
        <p:spPr>
          <a:xfrm>
            <a:off x="1166004" y="1938281"/>
            <a:ext cx="7924414" cy="45054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5311" y="6419769"/>
            <a:ext cx="110484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https://www.cdc.gov/coronavirus/2019-ncov/cases-updates/cases-in-us.html</a:t>
            </a:r>
            <a:r>
              <a:rPr lang="en-US" dirty="0"/>
              <a:t> (Accessed May 24, 2020)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283244" y="4820270"/>
            <a:ext cx="0" cy="736429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362001" y="3768069"/>
            <a:ext cx="1023" cy="16219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88357" y="4229913"/>
            <a:ext cx="1416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NOSI</a:t>
            </a:r>
          </a:p>
          <a:p>
            <a:pPr algn="r"/>
            <a:r>
              <a:rPr lang="en-US" i="1" dirty="0"/>
              <a:t>announced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73107" y="3116918"/>
            <a:ext cx="1268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Ancillary Study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3864211" y="2614330"/>
            <a:ext cx="2040" cy="208728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204215" y="1971337"/>
            <a:ext cx="1268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ASC/SC approval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60787" y="987016"/>
            <a:ext cx="3334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COVID-19 cases, by date</a:t>
            </a:r>
          </a:p>
          <a:p>
            <a:r>
              <a:rPr lang="en-US" sz="2400" dirty="0"/>
              <a:t>United States, CDC</a:t>
            </a:r>
          </a:p>
        </p:txBody>
      </p:sp>
    </p:spTree>
    <p:extLst>
      <p:ext uri="{BB962C8B-B14F-4D97-AF65-F5344CB8AC3E}">
        <p14:creationId xmlns:p14="http://schemas.microsoft.com/office/powerpoint/2010/main" val="3522543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" y="16109"/>
            <a:ext cx="10515600" cy="1325563"/>
          </a:xfrm>
        </p:spPr>
        <p:txBody>
          <a:bodyPr/>
          <a:lstStyle/>
          <a:p>
            <a:r>
              <a:rPr lang="en-US" dirty="0"/>
              <a:t>Timeline of MESA COVID-19 Response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86441" b="12338"/>
          <a:stretch/>
        </p:blipFill>
        <p:spPr>
          <a:xfrm>
            <a:off x="22496" y="1938281"/>
            <a:ext cx="1594030" cy="3949593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 rotWithShape="1">
          <a:blip r:embed="rId2"/>
          <a:srcRect l="32594"/>
          <a:stretch/>
        </p:blipFill>
        <p:spPr>
          <a:xfrm>
            <a:off x="1166004" y="1938281"/>
            <a:ext cx="7924414" cy="45054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5311" y="6419769"/>
            <a:ext cx="110484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https://www.cdc.gov/coronavirus/2019-ncov/cases-updates/cases-in-us.html</a:t>
            </a:r>
            <a:r>
              <a:rPr lang="en-US" dirty="0"/>
              <a:t> (Accessed May 24, 2020)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283244" y="4820270"/>
            <a:ext cx="0" cy="736429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362001" y="3768069"/>
            <a:ext cx="1023" cy="16219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88357" y="4229913"/>
            <a:ext cx="1416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NOSI</a:t>
            </a:r>
          </a:p>
          <a:p>
            <a:pPr algn="r"/>
            <a:r>
              <a:rPr lang="en-US" i="1" dirty="0"/>
              <a:t>announced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73107" y="3116918"/>
            <a:ext cx="1268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Ancillary Study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3864211" y="2614330"/>
            <a:ext cx="2040" cy="208728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204215" y="1971337"/>
            <a:ext cx="1268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ASC/SC approval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374588" y="3359031"/>
            <a:ext cx="0" cy="736429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750697" y="2739353"/>
            <a:ext cx="744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NOSI</a:t>
            </a:r>
          </a:p>
          <a:p>
            <a:pPr algn="r"/>
            <a:r>
              <a:rPr lang="en-US" i="1" dirty="0"/>
              <a:t>Sub.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60787" y="987016"/>
            <a:ext cx="3334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COVID-19 cases, by date</a:t>
            </a:r>
          </a:p>
          <a:p>
            <a:r>
              <a:rPr lang="en-US" sz="2400" dirty="0"/>
              <a:t>United States, CDC</a:t>
            </a:r>
          </a:p>
        </p:txBody>
      </p:sp>
    </p:spTree>
    <p:extLst>
      <p:ext uri="{BB962C8B-B14F-4D97-AF65-F5344CB8AC3E}">
        <p14:creationId xmlns:p14="http://schemas.microsoft.com/office/powerpoint/2010/main" val="3670724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" y="16109"/>
            <a:ext cx="10515600" cy="1325563"/>
          </a:xfrm>
        </p:spPr>
        <p:txBody>
          <a:bodyPr/>
          <a:lstStyle/>
          <a:p>
            <a:r>
              <a:rPr lang="en-US" dirty="0"/>
              <a:t>Timeline of MESA COVID-19 Response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86441" b="12338"/>
          <a:stretch/>
        </p:blipFill>
        <p:spPr>
          <a:xfrm>
            <a:off x="22496" y="1938281"/>
            <a:ext cx="1594030" cy="3949593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 rotWithShape="1">
          <a:blip r:embed="rId2"/>
          <a:srcRect l="32594"/>
          <a:stretch/>
        </p:blipFill>
        <p:spPr>
          <a:xfrm>
            <a:off x="1166004" y="1938281"/>
            <a:ext cx="7924414" cy="45054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5311" y="6419769"/>
            <a:ext cx="110484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https://www.cdc.gov/coronavirus/2019-ncov/cases-updates/cases-in-us.html</a:t>
            </a:r>
            <a:r>
              <a:rPr lang="en-US" dirty="0"/>
              <a:t> (Accessed May 24, 2020)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283244" y="4820270"/>
            <a:ext cx="0" cy="736429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362001" y="3768069"/>
            <a:ext cx="1023" cy="16219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88357" y="4229913"/>
            <a:ext cx="1416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NOSI</a:t>
            </a:r>
          </a:p>
          <a:p>
            <a:pPr algn="r"/>
            <a:r>
              <a:rPr lang="en-US" i="1" dirty="0"/>
              <a:t>announced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73107" y="3116918"/>
            <a:ext cx="1268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Ancillary Study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3864211" y="2614330"/>
            <a:ext cx="2040" cy="208728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204215" y="1971337"/>
            <a:ext cx="1268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ASC/SC approval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374588" y="3359031"/>
            <a:ext cx="0" cy="736429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750697" y="2739353"/>
            <a:ext cx="744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NOSI</a:t>
            </a:r>
          </a:p>
          <a:p>
            <a:pPr algn="r"/>
            <a:r>
              <a:rPr lang="en-US" i="1" dirty="0"/>
              <a:t>Sub.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646703" y="2174178"/>
            <a:ext cx="0" cy="9430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179552" y="2755475"/>
            <a:ext cx="45" cy="5203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504489" y="1603449"/>
            <a:ext cx="207427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Questionnaire finalized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18898" y="2168636"/>
            <a:ext cx="207427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Questionnaire deployed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60787" y="987016"/>
            <a:ext cx="3334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COVID-19 cases, by date</a:t>
            </a:r>
          </a:p>
          <a:p>
            <a:r>
              <a:rPr lang="en-US" sz="2400" dirty="0"/>
              <a:t>United States, CDC</a:t>
            </a:r>
          </a:p>
        </p:txBody>
      </p:sp>
    </p:spTree>
    <p:extLst>
      <p:ext uri="{BB962C8B-B14F-4D97-AF65-F5344CB8AC3E}">
        <p14:creationId xmlns:p14="http://schemas.microsoft.com/office/powerpoint/2010/main" val="1485882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" y="16109"/>
            <a:ext cx="10515600" cy="1325563"/>
          </a:xfrm>
        </p:spPr>
        <p:txBody>
          <a:bodyPr/>
          <a:lstStyle/>
          <a:p>
            <a:r>
              <a:rPr lang="en-US" dirty="0"/>
              <a:t>Timeline of MESA COVID-19 Response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86441" b="12338"/>
          <a:stretch/>
        </p:blipFill>
        <p:spPr>
          <a:xfrm>
            <a:off x="22496" y="1938281"/>
            <a:ext cx="1594030" cy="3949593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 rotWithShape="1">
          <a:blip r:embed="rId2"/>
          <a:srcRect l="32594"/>
          <a:stretch/>
        </p:blipFill>
        <p:spPr>
          <a:xfrm>
            <a:off x="1166004" y="1938281"/>
            <a:ext cx="7924414" cy="45054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5311" y="6419769"/>
            <a:ext cx="110484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https://www.cdc.gov/coronavirus/2019-ncov/cases-updates/cases-in-us.html</a:t>
            </a:r>
            <a:r>
              <a:rPr lang="en-US" dirty="0"/>
              <a:t> (Accessed May 24, 2020)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283244" y="4820270"/>
            <a:ext cx="0" cy="736429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362001" y="3768069"/>
            <a:ext cx="1023" cy="16219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88357" y="4229913"/>
            <a:ext cx="1416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NOSI</a:t>
            </a:r>
          </a:p>
          <a:p>
            <a:pPr algn="r"/>
            <a:r>
              <a:rPr lang="en-US" i="1" dirty="0"/>
              <a:t>announced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73107" y="3116918"/>
            <a:ext cx="1268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Ancillary Study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3864211" y="2614330"/>
            <a:ext cx="2040" cy="208728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204215" y="1971337"/>
            <a:ext cx="1268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ASC/SC approval</a:t>
            </a:r>
          </a:p>
        </p:txBody>
      </p:sp>
      <p:cxnSp>
        <p:nvCxnSpPr>
          <p:cNvPr id="22" name="Straight Arrow Connector 21"/>
          <p:cNvCxnSpPr>
            <a:stCxn id="24" idx="2"/>
          </p:cNvCxnSpPr>
          <p:nvPr/>
        </p:nvCxnSpPr>
        <p:spPr>
          <a:xfrm flipH="1">
            <a:off x="4464613" y="1402515"/>
            <a:ext cx="15328" cy="236526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845773" y="1033183"/>
            <a:ext cx="1268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WG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374588" y="3359031"/>
            <a:ext cx="0" cy="736429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750697" y="2739353"/>
            <a:ext cx="744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NOSI</a:t>
            </a:r>
          </a:p>
          <a:p>
            <a:pPr algn="r"/>
            <a:r>
              <a:rPr lang="en-US" i="1" dirty="0"/>
              <a:t>Sub.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646703" y="2174178"/>
            <a:ext cx="0" cy="9430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179552" y="2755475"/>
            <a:ext cx="45" cy="5203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4" idx="2"/>
          </p:cNvCxnSpPr>
          <p:nvPr/>
        </p:nvCxnSpPr>
        <p:spPr>
          <a:xfrm>
            <a:off x="5574371" y="1395953"/>
            <a:ext cx="1" cy="2333983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504489" y="1603449"/>
            <a:ext cx="207427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Questionnaire finalized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18898" y="2168636"/>
            <a:ext cx="207427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Questionnaire deployed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40203" y="1026621"/>
            <a:ext cx="1268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WG</a:t>
            </a:r>
          </a:p>
        </p:txBody>
      </p:sp>
      <p:cxnSp>
        <p:nvCxnSpPr>
          <p:cNvPr id="35" name="Straight Arrow Connector 34"/>
          <p:cNvCxnSpPr>
            <a:stCxn id="36" idx="2"/>
          </p:cNvCxnSpPr>
          <p:nvPr/>
        </p:nvCxnSpPr>
        <p:spPr>
          <a:xfrm flipH="1">
            <a:off x="7236454" y="1410934"/>
            <a:ext cx="7663" cy="2422306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609949" y="1041602"/>
            <a:ext cx="1268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WG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8358483" y="1360842"/>
            <a:ext cx="36807" cy="2618662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761122" y="1027348"/>
            <a:ext cx="1268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WG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60787" y="987016"/>
            <a:ext cx="3334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COVID-19 cases, by date</a:t>
            </a:r>
          </a:p>
          <a:p>
            <a:r>
              <a:rPr lang="en-US" sz="2400" dirty="0"/>
              <a:t>United States, CDC</a:t>
            </a:r>
          </a:p>
        </p:txBody>
      </p:sp>
    </p:spTree>
    <p:extLst>
      <p:ext uri="{BB962C8B-B14F-4D97-AF65-F5344CB8AC3E}">
        <p14:creationId xmlns:p14="http://schemas.microsoft.com/office/powerpoint/2010/main" val="3959134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" y="16109"/>
            <a:ext cx="10515600" cy="1325563"/>
          </a:xfrm>
        </p:spPr>
        <p:txBody>
          <a:bodyPr/>
          <a:lstStyle/>
          <a:p>
            <a:r>
              <a:rPr lang="en-US" dirty="0"/>
              <a:t>Timeline of MESA COVID-19 Response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86441" b="12338"/>
          <a:stretch/>
        </p:blipFill>
        <p:spPr>
          <a:xfrm>
            <a:off x="22496" y="1938281"/>
            <a:ext cx="1594030" cy="3949593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 rotWithShape="1">
          <a:blip r:embed="rId2"/>
          <a:srcRect l="32594"/>
          <a:stretch/>
        </p:blipFill>
        <p:spPr>
          <a:xfrm>
            <a:off x="1166004" y="1938281"/>
            <a:ext cx="7924414" cy="45054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5311" y="6419769"/>
            <a:ext cx="110484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https://www.cdc.gov/coronavirus/2019-ncov/cases-updates/cases-in-us.html</a:t>
            </a:r>
            <a:r>
              <a:rPr lang="en-US" dirty="0"/>
              <a:t> (Accessed May 24, 2020)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283244" y="4820270"/>
            <a:ext cx="0" cy="736429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362001" y="3768069"/>
            <a:ext cx="1023" cy="16219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88357" y="4229913"/>
            <a:ext cx="1416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NOSI</a:t>
            </a:r>
          </a:p>
          <a:p>
            <a:pPr algn="r"/>
            <a:r>
              <a:rPr lang="en-US" i="1" dirty="0"/>
              <a:t>announced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73107" y="3116918"/>
            <a:ext cx="1268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Ancillary Study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3864211" y="2614330"/>
            <a:ext cx="2040" cy="208728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204215" y="1971337"/>
            <a:ext cx="1268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ASC/SC approval</a:t>
            </a:r>
          </a:p>
        </p:txBody>
      </p:sp>
      <p:cxnSp>
        <p:nvCxnSpPr>
          <p:cNvPr id="22" name="Straight Arrow Connector 21"/>
          <p:cNvCxnSpPr>
            <a:stCxn id="24" idx="2"/>
          </p:cNvCxnSpPr>
          <p:nvPr/>
        </p:nvCxnSpPr>
        <p:spPr>
          <a:xfrm flipH="1">
            <a:off x="4464613" y="1402515"/>
            <a:ext cx="15328" cy="236526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845773" y="1033183"/>
            <a:ext cx="1268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WG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374588" y="3359031"/>
            <a:ext cx="0" cy="736429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750697" y="2739353"/>
            <a:ext cx="744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NOSI</a:t>
            </a:r>
          </a:p>
          <a:p>
            <a:pPr algn="r"/>
            <a:r>
              <a:rPr lang="en-US" i="1" dirty="0"/>
              <a:t>Sub.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646703" y="2174178"/>
            <a:ext cx="0" cy="9430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179552" y="2755475"/>
            <a:ext cx="45" cy="5203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4" idx="2"/>
          </p:cNvCxnSpPr>
          <p:nvPr/>
        </p:nvCxnSpPr>
        <p:spPr>
          <a:xfrm>
            <a:off x="5574371" y="1395953"/>
            <a:ext cx="1" cy="2333983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504489" y="1603449"/>
            <a:ext cx="207427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Questionnaire finalized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18898" y="2168636"/>
            <a:ext cx="207427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Questionnaire deployed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40203" y="1026621"/>
            <a:ext cx="1268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WG</a:t>
            </a:r>
          </a:p>
        </p:txBody>
      </p:sp>
      <p:cxnSp>
        <p:nvCxnSpPr>
          <p:cNvPr id="35" name="Straight Arrow Connector 34"/>
          <p:cNvCxnSpPr>
            <a:stCxn id="36" idx="2"/>
          </p:cNvCxnSpPr>
          <p:nvPr/>
        </p:nvCxnSpPr>
        <p:spPr>
          <a:xfrm flipH="1">
            <a:off x="7236454" y="1410934"/>
            <a:ext cx="7663" cy="2422306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609949" y="1041602"/>
            <a:ext cx="1268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WG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8358483" y="1360842"/>
            <a:ext cx="36807" cy="2618662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761122" y="1027348"/>
            <a:ext cx="1268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WG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60787" y="987016"/>
            <a:ext cx="3334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COVID-19 cases, by date</a:t>
            </a:r>
          </a:p>
          <a:p>
            <a:r>
              <a:rPr lang="en-US" sz="2400" dirty="0"/>
              <a:t>United States, CDC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7174659" y="3327183"/>
            <a:ext cx="0" cy="736429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644254" y="2967765"/>
            <a:ext cx="604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LOR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6139702" y="2939478"/>
            <a:ext cx="570" cy="798861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927704" y="2622293"/>
            <a:ext cx="604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LOR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5725714" y="3237649"/>
            <a:ext cx="5684" cy="257303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495482" y="2898209"/>
            <a:ext cx="604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LOR</a:t>
            </a:r>
          </a:p>
        </p:txBody>
      </p:sp>
    </p:spTree>
    <p:extLst>
      <p:ext uri="{BB962C8B-B14F-4D97-AF65-F5344CB8AC3E}">
        <p14:creationId xmlns:p14="http://schemas.microsoft.com/office/powerpoint/2010/main" val="4003929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4221</TotalTime>
  <Words>3054</Words>
  <Application>Microsoft Office PowerPoint</Application>
  <PresentationFormat>Widescreen</PresentationFormat>
  <Paragraphs>796</Paragraphs>
  <Slides>38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Timeline of MESA COVID-19 Response</vt:lpstr>
      <vt:lpstr>Timeline of MESA COVID-19 Response</vt:lpstr>
      <vt:lpstr>Timeline of MESA COVID-19 Response</vt:lpstr>
      <vt:lpstr>Timeline of MESA COVID-19 Response</vt:lpstr>
      <vt:lpstr>Timeline of MESA COVID-19 Response</vt:lpstr>
      <vt:lpstr>Timeline of MESA COVID-19 Response</vt:lpstr>
      <vt:lpstr>Timeline of MESA COVID-19 Response</vt:lpstr>
      <vt:lpstr>Timeline of MESA COVID-19 Response</vt:lpstr>
      <vt:lpstr>Timeline of MESA COVID-19 Response</vt:lpstr>
      <vt:lpstr>Timeline of MESA COVID-19 Response</vt:lpstr>
      <vt:lpstr>Timeline of MESA COVID-19 Response</vt:lpstr>
      <vt:lpstr>Hypotheses: COVID-19 Ancillary Study</vt:lpstr>
      <vt:lpstr>Approach: COVID-19 Ancillary Study</vt:lpstr>
      <vt:lpstr>Questionnaire: COVID-19 Ancillary Study</vt:lpstr>
      <vt:lpstr>Preliminary results: COVID-19 baseline questionnaire</vt:lpstr>
      <vt:lpstr>PowerPoint Presentation</vt:lpstr>
      <vt:lpstr>Preliminary results: COVID-19 baseline questionnaire</vt:lpstr>
      <vt:lpstr>Prevalence of cases in MESA versus US general population</vt:lpstr>
      <vt:lpstr>Preliminary results: COVID-19 baseline questionnaire</vt:lpstr>
      <vt:lpstr>Preliminary findings: MESA COVID-19</vt:lpstr>
      <vt:lpstr>Preliminary findings: MESA COVID-19</vt:lpstr>
      <vt:lpstr>Preliminary findings: MESA COVID-19</vt:lpstr>
      <vt:lpstr>Preliminary findings: MESA COVID-19</vt:lpstr>
      <vt:lpstr>Preliminary findings: MESA COVID-19</vt:lpstr>
      <vt:lpstr>Additional COVID-19 projects in MESA</vt:lpstr>
      <vt:lpstr>Additional COVID-19 projects in MESA</vt:lpstr>
      <vt:lpstr>COVID-19 Stress (Seeman/Diez Roux/Oelsner)</vt:lpstr>
      <vt:lpstr>Longitudinal epidemiology of COVID-19  using SARS-CoV-2 saliva antibodies in MESA(Post/Rotter)</vt:lpstr>
      <vt:lpstr>Approach: Electric Field-Induced Release and Measurement (EFIRM)</vt:lpstr>
      <vt:lpstr>Cross-cohort collaboration for COVID-19 Research (C4R)</vt:lpstr>
      <vt:lpstr>Approach: C4R</vt:lpstr>
      <vt:lpstr>ACE Study (Manichaikul/Guo)</vt:lpstr>
      <vt:lpstr>Next steps</vt:lpstr>
      <vt:lpstr>COVID-19 Working Group</vt:lpstr>
      <vt:lpstr>Aims: Cross-Cohort Collaboration on COVID-19 Research </vt:lpstr>
      <vt:lpstr>PowerPoint Presentation</vt:lpstr>
      <vt:lpstr>Approach: EFIRM saliva testing for serology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Oelsner, Elizabeth C.</dc:creator>
  <cp:lastModifiedBy>Oelsner, Elizabeth C.</cp:lastModifiedBy>
  <cp:revision>104</cp:revision>
  <dcterms:created xsi:type="dcterms:W3CDTF">2020-05-23T18:07:06Z</dcterms:created>
  <dcterms:modified xsi:type="dcterms:W3CDTF">2020-06-28T20:27:45Z</dcterms:modified>
</cp:coreProperties>
</file>