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90" r:id="rId4"/>
    <p:sldId id="291" r:id="rId5"/>
    <p:sldId id="289" r:id="rId6"/>
    <p:sldId id="295" r:id="rId7"/>
    <p:sldId id="275" r:id="rId8"/>
    <p:sldId id="293" r:id="rId9"/>
    <p:sldId id="288" r:id="rId10"/>
    <p:sldId id="281" r:id="rId11"/>
    <p:sldId id="283" r:id="rId12"/>
    <p:sldId id="296" r:id="rId13"/>
    <p:sldId id="285" r:id="rId14"/>
    <p:sldId id="29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R Jacobs Jr PhD" initials="DRJ" lastIdx="3" clrIdx="0"/>
  <p:cmAuthor id="1" name="Timothy M. Hughes" initials="TM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2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BFD08-F500-43BD-9131-508BFD961C8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22D18B-F3BC-41D4-8AED-73CB1B318426}">
      <dgm:prSet phldrT="[Text]"/>
      <dgm:spPr/>
      <dgm:t>
        <a:bodyPr/>
        <a:lstStyle/>
        <a:p>
          <a:r>
            <a:rPr lang="en-US" dirty="0" smtClean="0"/>
            <a:t>MESA CC</a:t>
          </a:r>
          <a:endParaRPr lang="en-US" dirty="0"/>
        </a:p>
      </dgm:t>
    </dgm:pt>
    <dgm:pt modelId="{7D886D53-0860-4459-B16F-BB765C6870BB}" type="parTrans" cxnId="{3FCA0DAE-FE9A-4DDD-ADD2-46C93947A9B2}">
      <dgm:prSet/>
      <dgm:spPr/>
      <dgm:t>
        <a:bodyPr/>
        <a:lstStyle/>
        <a:p>
          <a:endParaRPr lang="en-US"/>
        </a:p>
      </dgm:t>
    </dgm:pt>
    <dgm:pt modelId="{67B5D6AF-5F53-49E0-98B8-9A0419A39D69}" type="sibTrans" cxnId="{3FCA0DAE-FE9A-4DDD-ADD2-46C93947A9B2}">
      <dgm:prSet/>
      <dgm:spPr/>
      <dgm:t>
        <a:bodyPr/>
        <a:lstStyle/>
        <a:p>
          <a:endParaRPr lang="en-US"/>
        </a:p>
      </dgm:t>
    </dgm:pt>
    <dgm:pt modelId="{7C5C8E7A-0EFB-4799-9FEA-015015CEE3C3}">
      <dgm:prSet phldrT="[Text]"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/>
            <a:t>Johns </a:t>
          </a:r>
        </a:p>
        <a:p>
          <a:r>
            <a:rPr lang="en-US" dirty="0" smtClean="0"/>
            <a:t>Hopkins</a:t>
          </a:r>
          <a:endParaRPr lang="en-US" dirty="0"/>
        </a:p>
      </dgm:t>
    </dgm:pt>
    <dgm:pt modelId="{04EA502B-90DE-42C5-B002-2D6463AF332D}" type="parTrans" cxnId="{1E2596B1-99C8-4F8A-A487-E4FF3C7FA778}">
      <dgm:prSet/>
      <dgm:spPr/>
      <dgm:t>
        <a:bodyPr/>
        <a:lstStyle/>
        <a:p>
          <a:endParaRPr lang="en-US"/>
        </a:p>
      </dgm:t>
    </dgm:pt>
    <dgm:pt modelId="{F46557D7-57E5-4089-B330-906A57077F92}" type="sibTrans" cxnId="{1E2596B1-99C8-4F8A-A487-E4FF3C7FA778}">
      <dgm:prSet/>
      <dgm:spPr/>
      <dgm:t>
        <a:bodyPr/>
        <a:lstStyle/>
        <a:p>
          <a:endParaRPr lang="en-US"/>
        </a:p>
      </dgm:t>
    </dgm:pt>
    <dgm:pt modelId="{29EB31C5-9CE5-4215-AE2E-A262F2997C3F}">
      <dgm:prSet phldrT="[Text]"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/>
            <a:t>Wake Forest</a:t>
          </a:r>
          <a:endParaRPr lang="en-US" dirty="0"/>
        </a:p>
      </dgm:t>
    </dgm:pt>
    <dgm:pt modelId="{61CFA508-4BF5-44A4-8F21-B590511C4DD6}" type="parTrans" cxnId="{2B7DB24E-6CBE-4CA7-9F95-F4054B03DF77}">
      <dgm:prSet/>
      <dgm:spPr/>
      <dgm:t>
        <a:bodyPr/>
        <a:lstStyle/>
        <a:p>
          <a:endParaRPr lang="en-US"/>
        </a:p>
      </dgm:t>
    </dgm:pt>
    <dgm:pt modelId="{A7BD573D-0BC5-4911-B159-D1A495F76134}" type="sibTrans" cxnId="{2B7DB24E-6CBE-4CA7-9F95-F4054B03DF77}">
      <dgm:prSet/>
      <dgm:spPr/>
      <dgm:t>
        <a:bodyPr/>
        <a:lstStyle/>
        <a:p>
          <a:endParaRPr lang="en-US"/>
        </a:p>
      </dgm:t>
    </dgm:pt>
    <dgm:pt modelId="{2ACB7C4E-259C-4041-A5B7-9FDB9550FF9F}">
      <dgm:prSet phldrT="[Text]"/>
      <dgm:spPr/>
      <dgm:t>
        <a:bodyPr/>
        <a:lstStyle/>
        <a:p>
          <a:r>
            <a:rPr lang="en-US" dirty="0" smtClean="0"/>
            <a:t>Minnesota</a:t>
          </a:r>
          <a:endParaRPr lang="en-US" dirty="0"/>
        </a:p>
      </dgm:t>
    </dgm:pt>
    <dgm:pt modelId="{DB74CAF9-D49B-4EA3-B986-55F2BFAE5E82}" type="parTrans" cxnId="{CBCB8C1D-4C64-4BD0-B641-1B3F2F30D6A2}">
      <dgm:prSet/>
      <dgm:spPr/>
      <dgm:t>
        <a:bodyPr/>
        <a:lstStyle/>
        <a:p>
          <a:endParaRPr lang="en-US"/>
        </a:p>
      </dgm:t>
    </dgm:pt>
    <dgm:pt modelId="{DB672A98-8954-4F7F-8C63-0688CAFA8263}" type="sibTrans" cxnId="{CBCB8C1D-4C64-4BD0-B641-1B3F2F30D6A2}">
      <dgm:prSet/>
      <dgm:spPr/>
      <dgm:t>
        <a:bodyPr/>
        <a:lstStyle/>
        <a:p>
          <a:endParaRPr lang="en-US"/>
        </a:p>
      </dgm:t>
    </dgm:pt>
    <dgm:pt modelId="{35C08C9A-6430-488A-A8D5-338EFF6D0100}">
      <dgm:prSet phldrT="[Text]"/>
      <dgm:spPr/>
      <dgm:t>
        <a:bodyPr/>
        <a:lstStyle/>
        <a:p>
          <a:r>
            <a:rPr lang="en-US" dirty="0" smtClean="0"/>
            <a:t>Columbia</a:t>
          </a:r>
          <a:endParaRPr lang="en-US" dirty="0"/>
        </a:p>
      </dgm:t>
    </dgm:pt>
    <dgm:pt modelId="{C11294B6-CC64-417E-B2A5-4B8205D04A08}" type="parTrans" cxnId="{9E9FE53B-8DC3-4667-B6AE-EF49E650C903}">
      <dgm:prSet/>
      <dgm:spPr/>
      <dgm:t>
        <a:bodyPr/>
        <a:lstStyle/>
        <a:p>
          <a:endParaRPr lang="en-US"/>
        </a:p>
      </dgm:t>
    </dgm:pt>
    <dgm:pt modelId="{625CFA07-2E3E-415B-80C3-16086CEE0F1C}" type="sibTrans" cxnId="{9E9FE53B-8DC3-4667-B6AE-EF49E650C903}">
      <dgm:prSet/>
      <dgm:spPr/>
      <dgm:t>
        <a:bodyPr/>
        <a:lstStyle/>
        <a:p>
          <a:endParaRPr lang="en-US"/>
        </a:p>
      </dgm:t>
    </dgm:pt>
    <dgm:pt modelId="{91806AB8-596E-4480-9AF6-063A4D370A61}">
      <dgm:prSet phldrT="[Text]"/>
      <dgm:spPr/>
      <dgm:t>
        <a:bodyPr/>
        <a:lstStyle/>
        <a:p>
          <a:r>
            <a:rPr lang="en-US" dirty="0" smtClean="0"/>
            <a:t>North-western</a:t>
          </a:r>
          <a:endParaRPr lang="en-US" dirty="0"/>
        </a:p>
      </dgm:t>
    </dgm:pt>
    <dgm:pt modelId="{2614C3B6-C6D4-47C1-B599-A49453E0136D}" type="parTrans" cxnId="{843C1AC6-10DB-41B1-91C7-476B909FB3D9}">
      <dgm:prSet/>
      <dgm:spPr/>
      <dgm:t>
        <a:bodyPr/>
        <a:lstStyle/>
        <a:p>
          <a:endParaRPr lang="en-US"/>
        </a:p>
      </dgm:t>
    </dgm:pt>
    <dgm:pt modelId="{B8B4EE8A-498C-4C0B-AA3E-E523DB1E5683}" type="sibTrans" cxnId="{843C1AC6-10DB-41B1-91C7-476B909FB3D9}">
      <dgm:prSet/>
      <dgm:spPr/>
      <dgm:t>
        <a:bodyPr/>
        <a:lstStyle/>
        <a:p>
          <a:endParaRPr lang="en-US"/>
        </a:p>
      </dgm:t>
    </dgm:pt>
    <dgm:pt modelId="{40B191F2-AC4A-466D-B21C-27653DB47A0B}">
      <dgm:prSet phldrT="[Text]"/>
      <dgm:spPr/>
      <dgm:t>
        <a:bodyPr/>
        <a:lstStyle/>
        <a:p>
          <a:r>
            <a:rPr lang="en-US" dirty="0" smtClean="0"/>
            <a:t>UCLA</a:t>
          </a:r>
          <a:endParaRPr lang="en-US" dirty="0"/>
        </a:p>
      </dgm:t>
    </dgm:pt>
    <dgm:pt modelId="{F5216151-A75A-4945-BA96-BF8D72B38114}" type="parTrans" cxnId="{0D5BC7B2-B82C-4FF2-A8FD-8185DBB5D832}">
      <dgm:prSet/>
      <dgm:spPr/>
      <dgm:t>
        <a:bodyPr/>
        <a:lstStyle/>
        <a:p>
          <a:endParaRPr lang="en-US"/>
        </a:p>
      </dgm:t>
    </dgm:pt>
    <dgm:pt modelId="{D7CE89C5-D1F3-4C83-AE3B-84993B1ABEA1}" type="sibTrans" cxnId="{0D5BC7B2-B82C-4FF2-A8FD-8185DBB5D832}">
      <dgm:prSet/>
      <dgm:spPr/>
      <dgm:t>
        <a:bodyPr/>
        <a:lstStyle/>
        <a:p>
          <a:endParaRPr lang="en-US"/>
        </a:p>
      </dgm:t>
    </dgm:pt>
    <dgm:pt modelId="{CD3A122D-5B8F-447D-A808-156BA86EEB77}" type="pres">
      <dgm:prSet presAssocID="{69ABFD08-F500-43BD-9131-508BFD961C8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496442-43C1-4ECC-A1C8-55C19BE68D0B}" type="pres">
      <dgm:prSet presAssocID="{1C22D18B-F3BC-41D4-8AED-73CB1B318426}" presName="centerShape" presStyleLbl="node0" presStyleIdx="0" presStyleCnt="1"/>
      <dgm:spPr/>
      <dgm:t>
        <a:bodyPr/>
        <a:lstStyle/>
        <a:p>
          <a:endParaRPr lang="en-US"/>
        </a:p>
      </dgm:t>
    </dgm:pt>
    <dgm:pt modelId="{C4DA34DD-3DD0-4E41-9289-AA8F8568FFC9}" type="pres">
      <dgm:prSet presAssocID="{04EA502B-90DE-42C5-B002-2D6463AF332D}" presName="parTrans" presStyleLbl="sibTrans2D1" presStyleIdx="0" presStyleCnt="6"/>
      <dgm:spPr/>
      <dgm:t>
        <a:bodyPr/>
        <a:lstStyle/>
        <a:p>
          <a:endParaRPr lang="en-US"/>
        </a:p>
      </dgm:t>
    </dgm:pt>
    <dgm:pt modelId="{70B7DAFA-BAA7-4AF2-9BBC-AB8B1FFA7FC7}" type="pres">
      <dgm:prSet presAssocID="{04EA502B-90DE-42C5-B002-2D6463AF332D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5A104F6E-6A28-4B92-8FD2-FD9C11098E79}" type="pres">
      <dgm:prSet presAssocID="{7C5C8E7A-0EFB-4799-9FEA-015015CEE3C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E76F0-AFC9-4E91-B326-BC1C6CB8B366}" type="pres">
      <dgm:prSet presAssocID="{61CFA508-4BF5-44A4-8F21-B590511C4DD6}" presName="parTrans" presStyleLbl="sibTrans2D1" presStyleIdx="1" presStyleCnt="6"/>
      <dgm:spPr/>
      <dgm:t>
        <a:bodyPr/>
        <a:lstStyle/>
        <a:p>
          <a:endParaRPr lang="en-US"/>
        </a:p>
      </dgm:t>
    </dgm:pt>
    <dgm:pt modelId="{F8FC3275-3AF7-4B02-8F89-02C08D7B9F02}" type="pres">
      <dgm:prSet presAssocID="{61CFA508-4BF5-44A4-8F21-B590511C4DD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58F8039B-2314-4616-9A5E-009C63E7A759}" type="pres">
      <dgm:prSet presAssocID="{29EB31C5-9CE5-4215-AE2E-A262F2997C3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3FC67-7DC6-4321-8F87-2054B6E0ECFF}" type="pres">
      <dgm:prSet presAssocID="{DB74CAF9-D49B-4EA3-B986-55F2BFAE5E82}" presName="parTrans" presStyleLbl="sibTrans2D1" presStyleIdx="2" presStyleCnt="6"/>
      <dgm:spPr/>
      <dgm:t>
        <a:bodyPr/>
        <a:lstStyle/>
        <a:p>
          <a:endParaRPr lang="en-US"/>
        </a:p>
      </dgm:t>
    </dgm:pt>
    <dgm:pt modelId="{87032E0C-5941-47B2-9A55-8F1F156AE8AC}" type="pres">
      <dgm:prSet presAssocID="{DB74CAF9-D49B-4EA3-B986-55F2BFAE5E8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589416A-C80E-4B2B-AA46-733421C31DB1}" type="pres">
      <dgm:prSet presAssocID="{2ACB7C4E-259C-4041-A5B7-9FDB9550FF9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A4F49-352E-4918-8837-91360E7CB4E3}" type="pres">
      <dgm:prSet presAssocID="{C11294B6-CC64-417E-B2A5-4B8205D04A08}" presName="parTrans" presStyleLbl="sibTrans2D1" presStyleIdx="3" presStyleCnt="6"/>
      <dgm:spPr/>
      <dgm:t>
        <a:bodyPr/>
        <a:lstStyle/>
        <a:p>
          <a:endParaRPr lang="en-US"/>
        </a:p>
      </dgm:t>
    </dgm:pt>
    <dgm:pt modelId="{90BC1BC7-7C8B-47CB-B90B-D0A5A7F8F956}" type="pres">
      <dgm:prSet presAssocID="{C11294B6-CC64-417E-B2A5-4B8205D04A08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424240E-DB0C-45C8-91E3-7E0C8486BE1C}" type="pres">
      <dgm:prSet presAssocID="{35C08C9A-6430-488A-A8D5-338EFF6D010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B184F-8643-4B49-B1E3-A42B82AA8495}" type="pres">
      <dgm:prSet presAssocID="{2614C3B6-C6D4-47C1-B599-A49453E0136D}" presName="parTrans" presStyleLbl="sibTrans2D1" presStyleIdx="4" presStyleCnt="6"/>
      <dgm:spPr/>
      <dgm:t>
        <a:bodyPr/>
        <a:lstStyle/>
        <a:p>
          <a:endParaRPr lang="en-US"/>
        </a:p>
      </dgm:t>
    </dgm:pt>
    <dgm:pt modelId="{A6459C69-D314-455D-879E-83A60716E24F}" type="pres">
      <dgm:prSet presAssocID="{2614C3B6-C6D4-47C1-B599-A49453E0136D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F3796A1F-7C92-4B83-82AE-ED07B7BD44FD}" type="pres">
      <dgm:prSet presAssocID="{91806AB8-596E-4480-9AF6-063A4D370A6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980D9-C7B7-42B9-8312-2F51D08D4F51}" type="pres">
      <dgm:prSet presAssocID="{F5216151-A75A-4945-BA96-BF8D72B38114}" presName="parTrans" presStyleLbl="sibTrans2D1" presStyleIdx="5" presStyleCnt="6"/>
      <dgm:spPr/>
      <dgm:t>
        <a:bodyPr/>
        <a:lstStyle/>
        <a:p>
          <a:endParaRPr lang="en-US"/>
        </a:p>
      </dgm:t>
    </dgm:pt>
    <dgm:pt modelId="{BDFBDCDF-DCC9-4CD5-AE2C-4DEC3B27FCE7}" type="pres">
      <dgm:prSet presAssocID="{F5216151-A75A-4945-BA96-BF8D72B38114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9632D259-F4AA-44F7-8D4F-B09521B62CB7}" type="pres">
      <dgm:prSet presAssocID="{40B191F2-AC4A-466D-B21C-27653DB47A0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9DFE79-E504-4CC5-88E3-A49A2DD69FFB}" type="presOf" srcId="{F5216151-A75A-4945-BA96-BF8D72B38114}" destId="{AB6980D9-C7B7-42B9-8312-2F51D08D4F51}" srcOrd="0" destOrd="0" presId="urn:microsoft.com/office/officeart/2005/8/layout/radial5"/>
    <dgm:cxn modelId="{E14FF71F-C755-4BFA-BC61-04EE87C34076}" type="presOf" srcId="{2614C3B6-C6D4-47C1-B599-A49453E0136D}" destId="{A6459C69-D314-455D-879E-83A60716E24F}" srcOrd="1" destOrd="0" presId="urn:microsoft.com/office/officeart/2005/8/layout/radial5"/>
    <dgm:cxn modelId="{2D95CD92-38F2-478F-A2CE-6DE802834AFC}" type="presOf" srcId="{69ABFD08-F500-43BD-9131-508BFD961C83}" destId="{CD3A122D-5B8F-447D-A808-156BA86EEB77}" srcOrd="0" destOrd="0" presId="urn:microsoft.com/office/officeart/2005/8/layout/radial5"/>
    <dgm:cxn modelId="{9E9FE53B-8DC3-4667-B6AE-EF49E650C903}" srcId="{1C22D18B-F3BC-41D4-8AED-73CB1B318426}" destId="{35C08C9A-6430-488A-A8D5-338EFF6D0100}" srcOrd="3" destOrd="0" parTransId="{C11294B6-CC64-417E-B2A5-4B8205D04A08}" sibTransId="{625CFA07-2E3E-415B-80C3-16086CEE0F1C}"/>
    <dgm:cxn modelId="{A5C3B64B-6ABA-4391-93B2-23C0396C6954}" type="presOf" srcId="{40B191F2-AC4A-466D-B21C-27653DB47A0B}" destId="{9632D259-F4AA-44F7-8D4F-B09521B62CB7}" srcOrd="0" destOrd="0" presId="urn:microsoft.com/office/officeart/2005/8/layout/radial5"/>
    <dgm:cxn modelId="{2B7DB24E-6CBE-4CA7-9F95-F4054B03DF77}" srcId="{1C22D18B-F3BC-41D4-8AED-73CB1B318426}" destId="{29EB31C5-9CE5-4215-AE2E-A262F2997C3F}" srcOrd="1" destOrd="0" parTransId="{61CFA508-4BF5-44A4-8F21-B590511C4DD6}" sibTransId="{A7BD573D-0BC5-4911-B159-D1A495F76134}"/>
    <dgm:cxn modelId="{3FCA0DAE-FE9A-4DDD-ADD2-46C93947A9B2}" srcId="{69ABFD08-F500-43BD-9131-508BFD961C83}" destId="{1C22D18B-F3BC-41D4-8AED-73CB1B318426}" srcOrd="0" destOrd="0" parTransId="{7D886D53-0860-4459-B16F-BB765C6870BB}" sibTransId="{67B5D6AF-5F53-49E0-98B8-9A0419A39D69}"/>
    <dgm:cxn modelId="{3A854335-C592-4BD8-8FD6-A7CD74A170DE}" type="presOf" srcId="{04EA502B-90DE-42C5-B002-2D6463AF332D}" destId="{70B7DAFA-BAA7-4AF2-9BBC-AB8B1FFA7FC7}" srcOrd="1" destOrd="0" presId="urn:microsoft.com/office/officeart/2005/8/layout/radial5"/>
    <dgm:cxn modelId="{A9652F26-C5CE-478C-AEDE-195F386B9707}" type="presOf" srcId="{C11294B6-CC64-417E-B2A5-4B8205D04A08}" destId="{9B7A4F49-352E-4918-8837-91360E7CB4E3}" srcOrd="0" destOrd="0" presId="urn:microsoft.com/office/officeart/2005/8/layout/radial5"/>
    <dgm:cxn modelId="{27C3E87E-1E1A-44F4-8107-B08F42668DD5}" type="presOf" srcId="{DB74CAF9-D49B-4EA3-B986-55F2BFAE5E82}" destId="{7403FC67-7DC6-4321-8F87-2054B6E0ECFF}" srcOrd="0" destOrd="0" presId="urn:microsoft.com/office/officeart/2005/8/layout/radial5"/>
    <dgm:cxn modelId="{39BFCF62-3568-4E0A-9525-780553C79789}" type="presOf" srcId="{7C5C8E7A-0EFB-4799-9FEA-015015CEE3C3}" destId="{5A104F6E-6A28-4B92-8FD2-FD9C11098E79}" srcOrd="0" destOrd="0" presId="urn:microsoft.com/office/officeart/2005/8/layout/radial5"/>
    <dgm:cxn modelId="{DC7C9201-5FD4-4203-8276-1E7D3DEC9295}" type="presOf" srcId="{61CFA508-4BF5-44A4-8F21-B590511C4DD6}" destId="{F8FC3275-3AF7-4B02-8F89-02C08D7B9F02}" srcOrd="1" destOrd="0" presId="urn:microsoft.com/office/officeart/2005/8/layout/radial5"/>
    <dgm:cxn modelId="{1E2596B1-99C8-4F8A-A487-E4FF3C7FA778}" srcId="{1C22D18B-F3BC-41D4-8AED-73CB1B318426}" destId="{7C5C8E7A-0EFB-4799-9FEA-015015CEE3C3}" srcOrd="0" destOrd="0" parTransId="{04EA502B-90DE-42C5-B002-2D6463AF332D}" sibTransId="{F46557D7-57E5-4089-B330-906A57077F92}"/>
    <dgm:cxn modelId="{84874ADC-4A5F-4D28-B87C-14FBA91D08E4}" type="presOf" srcId="{35C08C9A-6430-488A-A8D5-338EFF6D0100}" destId="{3424240E-DB0C-45C8-91E3-7E0C8486BE1C}" srcOrd="0" destOrd="0" presId="urn:microsoft.com/office/officeart/2005/8/layout/radial5"/>
    <dgm:cxn modelId="{0D5BC7B2-B82C-4FF2-A8FD-8185DBB5D832}" srcId="{1C22D18B-F3BC-41D4-8AED-73CB1B318426}" destId="{40B191F2-AC4A-466D-B21C-27653DB47A0B}" srcOrd="5" destOrd="0" parTransId="{F5216151-A75A-4945-BA96-BF8D72B38114}" sibTransId="{D7CE89C5-D1F3-4C83-AE3B-84993B1ABEA1}"/>
    <dgm:cxn modelId="{0B7276E6-6E1C-4EC3-BFBC-53F58B5ACBA9}" type="presOf" srcId="{29EB31C5-9CE5-4215-AE2E-A262F2997C3F}" destId="{58F8039B-2314-4616-9A5E-009C63E7A759}" srcOrd="0" destOrd="0" presId="urn:microsoft.com/office/officeart/2005/8/layout/radial5"/>
    <dgm:cxn modelId="{CFE5C5F5-7B2D-4A36-A535-2F765B057552}" type="presOf" srcId="{04EA502B-90DE-42C5-B002-2D6463AF332D}" destId="{C4DA34DD-3DD0-4E41-9289-AA8F8568FFC9}" srcOrd="0" destOrd="0" presId="urn:microsoft.com/office/officeart/2005/8/layout/radial5"/>
    <dgm:cxn modelId="{ACAE180B-509C-4BF8-B8AE-8DF4DBA7D945}" type="presOf" srcId="{F5216151-A75A-4945-BA96-BF8D72B38114}" destId="{BDFBDCDF-DCC9-4CD5-AE2C-4DEC3B27FCE7}" srcOrd="1" destOrd="0" presId="urn:microsoft.com/office/officeart/2005/8/layout/radial5"/>
    <dgm:cxn modelId="{CBCB8C1D-4C64-4BD0-B641-1B3F2F30D6A2}" srcId="{1C22D18B-F3BC-41D4-8AED-73CB1B318426}" destId="{2ACB7C4E-259C-4041-A5B7-9FDB9550FF9F}" srcOrd="2" destOrd="0" parTransId="{DB74CAF9-D49B-4EA3-B986-55F2BFAE5E82}" sibTransId="{DB672A98-8954-4F7F-8C63-0688CAFA8263}"/>
    <dgm:cxn modelId="{A93E1F52-EAE5-43F0-8914-B67B1D91ABF6}" type="presOf" srcId="{91806AB8-596E-4480-9AF6-063A4D370A61}" destId="{F3796A1F-7C92-4B83-82AE-ED07B7BD44FD}" srcOrd="0" destOrd="0" presId="urn:microsoft.com/office/officeart/2005/8/layout/radial5"/>
    <dgm:cxn modelId="{0C6E4D28-55FB-4B7E-A163-CC77C29C4EF7}" type="presOf" srcId="{2ACB7C4E-259C-4041-A5B7-9FDB9550FF9F}" destId="{9589416A-C80E-4B2B-AA46-733421C31DB1}" srcOrd="0" destOrd="0" presId="urn:microsoft.com/office/officeart/2005/8/layout/radial5"/>
    <dgm:cxn modelId="{4C617E0C-02C6-4D81-B86C-6ADD49DB0763}" type="presOf" srcId="{C11294B6-CC64-417E-B2A5-4B8205D04A08}" destId="{90BC1BC7-7C8B-47CB-B90B-D0A5A7F8F956}" srcOrd="1" destOrd="0" presId="urn:microsoft.com/office/officeart/2005/8/layout/radial5"/>
    <dgm:cxn modelId="{4B6AA8E9-1E19-4EAF-B156-5EF4D626CB55}" type="presOf" srcId="{DB74CAF9-D49B-4EA3-B986-55F2BFAE5E82}" destId="{87032E0C-5941-47B2-9A55-8F1F156AE8AC}" srcOrd="1" destOrd="0" presId="urn:microsoft.com/office/officeart/2005/8/layout/radial5"/>
    <dgm:cxn modelId="{CD24711E-65B1-4DA2-80F7-126538214E3E}" type="presOf" srcId="{1C22D18B-F3BC-41D4-8AED-73CB1B318426}" destId="{90496442-43C1-4ECC-A1C8-55C19BE68D0B}" srcOrd="0" destOrd="0" presId="urn:microsoft.com/office/officeart/2005/8/layout/radial5"/>
    <dgm:cxn modelId="{D54A4660-57E3-4CA6-AB92-487603D8D13B}" type="presOf" srcId="{2614C3B6-C6D4-47C1-B599-A49453E0136D}" destId="{F3EB184F-8643-4B49-B1E3-A42B82AA8495}" srcOrd="0" destOrd="0" presId="urn:microsoft.com/office/officeart/2005/8/layout/radial5"/>
    <dgm:cxn modelId="{5C42F3C4-D3E5-4DB5-8065-733B63E51987}" type="presOf" srcId="{61CFA508-4BF5-44A4-8F21-B590511C4DD6}" destId="{CFCE76F0-AFC9-4E91-B326-BC1C6CB8B366}" srcOrd="0" destOrd="0" presId="urn:microsoft.com/office/officeart/2005/8/layout/radial5"/>
    <dgm:cxn modelId="{843C1AC6-10DB-41B1-91C7-476B909FB3D9}" srcId="{1C22D18B-F3BC-41D4-8AED-73CB1B318426}" destId="{91806AB8-596E-4480-9AF6-063A4D370A61}" srcOrd="4" destOrd="0" parTransId="{2614C3B6-C6D4-47C1-B599-A49453E0136D}" sibTransId="{B8B4EE8A-498C-4C0B-AA3E-E523DB1E5683}"/>
    <dgm:cxn modelId="{965199D9-563A-4EB8-8F96-B72163FA5150}" type="presParOf" srcId="{CD3A122D-5B8F-447D-A808-156BA86EEB77}" destId="{90496442-43C1-4ECC-A1C8-55C19BE68D0B}" srcOrd="0" destOrd="0" presId="urn:microsoft.com/office/officeart/2005/8/layout/radial5"/>
    <dgm:cxn modelId="{73913E51-1699-47BB-83BF-E2A8277FDBB8}" type="presParOf" srcId="{CD3A122D-5B8F-447D-A808-156BA86EEB77}" destId="{C4DA34DD-3DD0-4E41-9289-AA8F8568FFC9}" srcOrd="1" destOrd="0" presId="urn:microsoft.com/office/officeart/2005/8/layout/radial5"/>
    <dgm:cxn modelId="{2E599CCA-E670-4B95-8F18-5016DB806598}" type="presParOf" srcId="{C4DA34DD-3DD0-4E41-9289-AA8F8568FFC9}" destId="{70B7DAFA-BAA7-4AF2-9BBC-AB8B1FFA7FC7}" srcOrd="0" destOrd="0" presId="urn:microsoft.com/office/officeart/2005/8/layout/radial5"/>
    <dgm:cxn modelId="{9D8A8287-CD3C-43A1-AFBA-DA281203726A}" type="presParOf" srcId="{CD3A122D-5B8F-447D-A808-156BA86EEB77}" destId="{5A104F6E-6A28-4B92-8FD2-FD9C11098E79}" srcOrd="2" destOrd="0" presId="urn:microsoft.com/office/officeart/2005/8/layout/radial5"/>
    <dgm:cxn modelId="{F17B81FE-FE5A-4E14-8B1F-6DF74488C2B9}" type="presParOf" srcId="{CD3A122D-5B8F-447D-A808-156BA86EEB77}" destId="{CFCE76F0-AFC9-4E91-B326-BC1C6CB8B366}" srcOrd="3" destOrd="0" presId="urn:microsoft.com/office/officeart/2005/8/layout/radial5"/>
    <dgm:cxn modelId="{9F94BC0E-72F6-455F-A969-6A5BF047FBCB}" type="presParOf" srcId="{CFCE76F0-AFC9-4E91-B326-BC1C6CB8B366}" destId="{F8FC3275-3AF7-4B02-8F89-02C08D7B9F02}" srcOrd="0" destOrd="0" presId="urn:microsoft.com/office/officeart/2005/8/layout/radial5"/>
    <dgm:cxn modelId="{27FE2952-30D3-4D47-8D03-0CCBFA813687}" type="presParOf" srcId="{CD3A122D-5B8F-447D-A808-156BA86EEB77}" destId="{58F8039B-2314-4616-9A5E-009C63E7A759}" srcOrd="4" destOrd="0" presId="urn:microsoft.com/office/officeart/2005/8/layout/radial5"/>
    <dgm:cxn modelId="{CEF97137-E538-4238-90E5-AC9DA534E4A1}" type="presParOf" srcId="{CD3A122D-5B8F-447D-A808-156BA86EEB77}" destId="{7403FC67-7DC6-4321-8F87-2054B6E0ECFF}" srcOrd="5" destOrd="0" presId="urn:microsoft.com/office/officeart/2005/8/layout/radial5"/>
    <dgm:cxn modelId="{68318140-C69D-4DA4-A61E-61213AF09CAF}" type="presParOf" srcId="{7403FC67-7DC6-4321-8F87-2054B6E0ECFF}" destId="{87032E0C-5941-47B2-9A55-8F1F156AE8AC}" srcOrd="0" destOrd="0" presId="urn:microsoft.com/office/officeart/2005/8/layout/radial5"/>
    <dgm:cxn modelId="{72F04C39-E2B2-4232-9CB2-C10E246C6A63}" type="presParOf" srcId="{CD3A122D-5B8F-447D-A808-156BA86EEB77}" destId="{9589416A-C80E-4B2B-AA46-733421C31DB1}" srcOrd="6" destOrd="0" presId="urn:microsoft.com/office/officeart/2005/8/layout/radial5"/>
    <dgm:cxn modelId="{A7CEE0F8-DB16-42B4-9962-2CE94B4CD9DA}" type="presParOf" srcId="{CD3A122D-5B8F-447D-A808-156BA86EEB77}" destId="{9B7A4F49-352E-4918-8837-91360E7CB4E3}" srcOrd="7" destOrd="0" presId="urn:microsoft.com/office/officeart/2005/8/layout/radial5"/>
    <dgm:cxn modelId="{B496565B-13F4-40F2-87CD-A59918B043C7}" type="presParOf" srcId="{9B7A4F49-352E-4918-8837-91360E7CB4E3}" destId="{90BC1BC7-7C8B-47CB-B90B-D0A5A7F8F956}" srcOrd="0" destOrd="0" presId="urn:microsoft.com/office/officeart/2005/8/layout/radial5"/>
    <dgm:cxn modelId="{58B4518D-0129-4989-8F0F-94E846CE4213}" type="presParOf" srcId="{CD3A122D-5B8F-447D-A808-156BA86EEB77}" destId="{3424240E-DB0C-45C8-91E3-7E0C8486BE1C}" srcOrd="8" destOrd="0" presId="urn:microsoft.com/office/officeart/2005/8/layout/radial5"/>
    <dgm:cxn modelId="{59A52D75-7314-4B50-85AD-6D04298C8124}" type="presParOf" srcId="{CD3A122D-5B8F-447D-A808-156BA86EEB77}" destId="{F3EB184F-8643-4B49-B1E3-A42B82AA8495}" srcOrd="9" destOrd="0" presId="urn:microsoft.com/office/officeart/2005/8/layout/radial5"/>
    <dgm:cxn modelId="{5201F32E-AF7F-4F15-8765-78F6ECAE7014}" type="presParOf" srcId="{F3EB184F-8643-4B49-B1E3-A42B82AA8495}" destId="{A6459C69-D314-455D-879E-83A60716E24F}" srcOrd="0" destOrd="0" presId="urn:microsoft.com/office/officeart/2005/8/layout/radial5"/>
    <dgm:cxn modelId="{227EEBDC-B577-4B4A-ACA7-97531AA5F8D0}" type="presParOf" srcId="{CD3A122D-5B8F-447D-A808-156BA86EEB77}" destId="{F3796A1F-7C92-4B83-82AE-ED07B7BD44FD}" srcOrd="10" destOrd="0" presId="urn:microsoft.com/office/officeart/2005/8/layout/radial5"/>
    <dgm:cxn modelId="{9C7D652A-42F6-4F05-975A-A417D3B7F4CE}" type="presParOf" srcId="{CD3A122D-5B8F-447D-A808-156BA86EEB77}" destId="{AB6980D9-C7B7-42B9-8312-2F51D08D4F51}" srcOrd="11" destOrd="0" presId="urn:microsoft.com/office/officeart/2005/8/layout/radial5"/>
    <dgm:cxn modelId="{884F730B-1F6C-4D05-BA64-17E85BD1BCB7}" type="presParOf" srcId="{AB6980D9-C7B7-42B9-8312-2F51D08D4F51}" destId="{BDFBDCDF-DCC9-4CD5-AE2C-4DEC3B27FCE7}" srcOrd="0" destOrd="0" presId="urn:microsoft.com/office/officeart/2005/8/layout/radial5"/>
    <dgm:cxn modelId="{0456A7E9-AAED-4FE5-B0D4-E94B8BBD7656}" type="presParOf" srcId="{CD3A122D-5B8F-447D-A808-156BA86EEB77}" destId="{9632D259-F4AA-44F7-8D4F-B09521B62CB7}" srcOrd="12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96442-43C1-4ECC-A1C8-55C19BE68D0B}">
      <dsp:nvSpPr>
        <dsp:cNvPr id="0" name=""/>
        <dsp:cNvSpPr/>
      </dsp:nvSpPr>
      <dsp:spPr>
        <a:xfrm>
          <a:off x="2854821" y="1826121"/>
          <a:ext cx="1300757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MESA CC</a:t>
          </a:r>
          <a:endParaRPr lang="en-US" sz="2800" kern="1200" dirty="0"/>
        </a:p>
      </dsp:txBody>
      <dsp:txXfrm>
        <a:off x="3045312" y="2016612"/>
        <a:ext cx="919775" cy="919775"/>
      </dsp:txXfrm>
    </dsp:sp>
    <dsp:sp modelId="{C4DA34DD-3DD0-4E41-9289-AA8F8568FFC9}">
      <dsp:nvSpPr>
        <dsp:cNvPr id="0" name=""/>
        <dsp:cNvSpPr/>
      </dsp:nvSpPr>
      <dsp:spPr>
        <a:xfrm rot="16200000">
          <a:off x="3366695" y="1351503"/>
          <a:ext cx="277008" cy="442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408246" y="1481505"/>
        <a:ext cx="193906" cy="265355"/>
      </dsp:txXfrm>
    </dsp:sp>
    <dsp:sp modelId="{5A104F6E-6A28-4B92-8FD2-FD9C11098E79}">
      <dsp:nvSpPr>
        <dsp:cNvPr id="0" name=""/>
        <dsp:cNvSpPr/>
      </dsp:nvSpPr>
      <dsp:spPr>
        <a:xfrm>
          <a:off x="2854821" y="2706"/>
          <a:ext cx="1300757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Johns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Hopkins</a:t>
          </a:r>
          <a:endParaRPr lang="en-US" sz="1500" kern="1200" dirty="0"/>
        </a:p>
      </dsp:txBody>
      <dsp:txXfrm>
        <a:off x="3045312" y="193197"/>
        <a:ext cx="919775" cy="919775"/>
      </dsp:txXfrm>
    </dsp:sp>
    <dsp:sp modelId="{CFCE76F0-AFC9-4E91-B326-BC1C6CB8B366}">
      <dsp:nvSpPr>
        <dsp:cNvPr id="0" name=""/>
        <dsp:cNvSpPr/>
      </dsp:nvSpPr>
      <dsp:spPr>
        <a:xfrm rot="19800000">
          <a:off x="4149468" y="1803437"/>
          <a:ext cx="277008" cy="442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155035" y="1912664"/>
        <a:ext cx="193906" cy="265355"/>
      </dsp:txXfrm>
    </dsp:sp>
    <dsp:sp modelId="{58F8039B-2314-4616-9A5E-009C63E7A759}">
      <dsp:nvSpPr>
        <dsp:cNvPr id="0" name=""/>
        <dsp:cNvSpPr/>
      </dsp:nvSpPr>
      <dsp:spPr>
        <a:xfrm>
          <a:off x="4433944" y="914413"/>
          <a:ext cx="1300757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Wake Forest</a:t>
          </a:r>
          <a:endParaRPr lang="en-US" sz="1500" kern="1200" dirty="0"/>
        </a:p>
      </dsp:txBody>
      <dsp:txXfrm>
        <a:off x="4624435" y="1104904"/>
        <a:ext cx="919775" cy="919775"/>
      </dsp:txXfrm>
    </dsp:sp>
    <dsp:sp modelId="{7403FC67-7DC6-4321-8F87-2054B6E0ECFF}">
      <dsp:nvSpPr>
        <dsp:cNvPr id="0" name=""/>
        <dsp:cNvSpPr/>
      </dsp:nvSpPr>
      <dsp:spPr>
        <a:xfrm rot="1800000">
          <a:off x="4149468" y="2707304"/>
          <a:ext cx="277008" cy="442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155035" y="2774980"/>
        <a:ext cx="193906" cy="265355"/>
      </dsp:txXfrm>
    </dsp:sp>
    <dsp:sp modelId="{9589416A-C80E-4B2B-AA46-733421C31DB1}">
      <dsp:nvSpPr>
        <dsp:cNvPr id="0" name=""/>
        <dsp:cNvSpPr/>
      </dsp:nvSpPr>
      <dsp:spPr>
        <a:xfrm>
          <a:off x="4433944" y="2737828"/>
          <a:ext cx="1300757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Minnesota</a:t>
          </a:r>
          <a:endParaRPr lang="en-US" sz="1500" kern="1200" dirty="0"/>
        </a:p>
      </dsp:txBody>
      <dsp:txXfrm>
        <a:off x="4624435" y="2928319"/>
        <a:ext cx="919775" cy="919775"/>
      </dsp:txXfrm>
    </dsp:sp>
    <dsp:sp modelId="{9B7A4F49-352E-4918-8837-91360E7CB4E3}">
      <dsp:nvSpPr>
        <dsp:cNvPr id="0" name=""/>
        <dsp:cNvSpPr/>
      </dsp:nvSpPr>
      <dsp:spPr>
        <a:xfrm rot="5400000">
          <a:off x="3366695" y="3159238"/>
          <a:ext cx="277008" cy="442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408246" y="3206138"/>
        <a:ext cx="193906" cy="265355"/>
      </dsp:txXfrm>
    </dsp:sp>
    <dsp:sp modelId="{3424240E-DB0C-45C8-91E3-7E0C8486BE1C}">
      <dsp:nvSpPr>
        <dsp:cNvPr id="0" name=""/>
        <dsp:cNvSpPr/>
      </dsp:nvSpPr>
      <dsp:spPr>
        <a:xfrm>
          <a:off x="2854821" y="3649536"/>
          <a:ext cx="1300757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Columbia</a:t>
          </a:r>
          <a:endParaRPr lang="en-US" sz="1500" kern="1200" dirty="0"/>
        </a:p>
      </dsp:txBody>
      <dsp:txXfrm>
        <a:off x="3045312" y="3840027"/>
        <a:ext cx="919775" cy="919775"/>
      </dsp:txXfrm>
    </dsp:sp>
    <dsp:sp modelId="{F3EB184F-8643-4B49-B1E3-A42B82AA8495}">
      <dsp:nvSpPr>
        <dsp:cNvPr id="0" name=""/>
        <dsp:cNvSpPr/>
      </dsp:nvSpPr>
      <dsp:spPr>
        <a:xfrm rot="9000000">
          <a:off x="2583923" y="2707304"/>
          <a:ext cx="277008" cy="442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661458" y="2774980"/>
        <a:ext cx="193906" cy="265355"/>
      </dsp:txXfrm>
    </dsp:sp>
    <dsp:sp modelId="{F3796A1F-7C92-4B83-82AE-ED07B7BD44FD}">
      <dsp:nvSpPr>
        <dsp:cNvPr id="0" name=""/>
        <dsp:cNvSpPr/>
      </dsp:nvSpPr>
      <dsp:spPr>
        <a:xfrm>
          <a:off x="1275697" y="2737828"/>
          <a:ext cx="1300757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North-western</a:t>
          </a:r>
          <a:endParaRPr lang="en-US" sz="1500" kern="1200" dirty="0"/>
        </a:p>
      </dsp:txBody>
      <dsp:txXfrm>
        <a:off x="1466188" y="2928319"/>
        <a:ext cx="919775" cy="919775"/>
      </dsp:txXfrm>
    </dsp:sp>
    <dsp:sp modelId="{AB6980D9-C7B7-42B9-8312-2F51D08D4F51}">
      <dsp:nvSpPr>
        <dsp:cNvPr id="0" name=""/>
        <dsp:cNvSpPr/>
      </dsp:nvSpPr>
      <dsp:spPr>
        <a:xfrm rot="12600000">
          <a:off x="2583923" y="1803437"/>
          <a:ext cx="277008" cy="442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661458" y="1912664"/>
        <a:ext cx="193906" cy="265355"/>
      </dsp:txXfrm>
    </dsp:sp>
    <dsp:sp modelId="{9632D259-F4AA-44F7-8D4F-B09521B62CB7}">
      <dsp:nvSpPr>
        <dsp:cNvPr id="0" name=""/>
        <dsp:cNvSpPr/>
      </dsp:nvSpPr>
      <dsp:spPr>
        <a:xfrm>
          <a:off x="1275697" y="914413"/>
          <a:ext cx="1300757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UCLA</a:t>
          </a:r>
          <a:endParaRPr lang="en-US" sz="1500" kern="1200" dirty="0"/>
        </a:p>
      </dsp:txBody>
      <dsp:txXfrm>
        <a:off x="1466188" y="1104904"/>
        <a:ext cx="919775" cy="919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034B0-5590-4754-B323-4E86134A24F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371AC-582A-45CB-900D-DD991CB5F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5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r>
              <a:rPr lang="en-US" baseline="0" dirty="0" smtClean="0"/>
              <a:t>, we wanted to look at the individual and combined contribution of AB and WMH. In this age group most participants have AB deposition and some WMH. </a:t>
            </a:r>
          </a:p>
          <a:p>
            <a:r>
              <a:rPr lang="en-US" baseline="0" dirty="0" smtClean="0"/>
              <a:t>So we used a median split to define high WMH and combined it with AB-status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D6B3-69FA-4259-A373-732A51EE99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Facilitate building robust collaborations between MESA field centers and local AD Centers/Programs. </a:t>
            </a:r>
          </a:p>
          <a:p>
            <a:r>
              <a:rPr lang="en-US" dirty="0" smtClean="0"/>
              <a:t>Such collaborations are new recommendations for NIH-funded AD Centers.</a:t>
            </a:r>
          </a:p>
          <a:p>
            <a:r>
              <a:rPr lang="en-US" dirty="0" smtClean="0"/>
              <a:t>Large budget grant to NIA fund Exam 7 and Exam 8 </a:t>
            </a:r>
          </a:p>
          <a:p>
            <a:r>
              <a:rPr lang="en-US" dirty="0" smtClean="0"/>
              <a:t>Ample opportunity to link</a:t>
            </a:r>
            <a:r>
              <a:rPr lang="en-US" baseline="0" dirty="0" smtClean="0"/>
              <a:t> up additional ancillary CVD studies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71AC-582A-45CB-900D-DD991CB5FD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4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CBB4-7BAB-44CD-AF11-74A82BAA7CA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8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CBB4-7BAB-44CD-AF11-74A82BAA7CA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7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CBB4-7BAB-44CD-AF11-74A82BAA7CA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8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CBB4-7BAB-44CD-AF11-74A82BAA7CA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5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CBB4-7BAB-44CD-AF11-74A82BAA7CA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3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CBB4-7BAB-44CD-AF11-74A82BAA7CA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6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CBB4-7BAB-44CD-AF11-74A82BAA7CA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5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CBB4-7BAB-44CD-AF11-74A82BAA7CA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CBB4-7BAB-44CD-AF11-74A82BAA7CA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CBB4-7BAB-44CD-AF11-74A82BAA7CA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6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CBB4-7BAB-44CD-AF11-74A82BAA7CA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8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2CBB4-7BAB-44CD-AF11-74A82BAA7CA0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5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png"/><Relationship Id="rId5" Type="http://schemas.openxmlformats.org/officeDocument/2006/relationships/image" Target="../media/image10.emf"/><Relationship Id="rId10" Type="http://schemas.openxmlformats.org/officeDocument/2006/relationships/image" Target="../media/image13.png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mhughes\Pictures\WFS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60" y="5943600"/>
            <a:ext cx="2658440" cy="83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Ancillary  Study Update:</a:t>
            </a:r>
            <a:br>
              <a:rPr lang="en-US" dirty="0" smtClean="0"/>
            </a:br>
            <a:r>
              <a:rPr lang="en-US" dirty="0" smtClean="0"/>
              <a:t>Memory / Alzheimer’s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Timothy Hughes, PhD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90525"/>
            <a:ext cx="28289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4600" y="5790133"/>
            <a:ext cx="2971800" cy="38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Exam 7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715000" y="5791200"/>
            <a:ext cx="2971800" cy="38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Exam 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MESA Multisite AD </a:t>
            </a:r>
            <a:r>
              <a:rPr lang="en-US" dirty="0"/>
              <a:t>proposal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(Hughes, Hayden, Luchsinger)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Full cohort extension of MESA Memory leveraging Epigenetics of AD and MESA </a:t>
            </a:r>
            <a:r>
              <a:rPr lang="en-US" dirty="0" err="1" smtClean="0"/>
              <a:t>AFib</a:t>
            </a:r>
            <a:endParaRPr lang="en-US" dirty="0" smtClean="0"/>
          </a:p>
          <a:p>
            <a:r>
              <a:rPr lang="en-US" dirty="0" smtClean="0"/>
              <a:t>Enroll 3,000 (75% eligible) following Exam 6</a:t>
            </a:r>
          </a:p>
          <a:p>
            <a:pPr lvl="1"/>
            <a:r>
              <a:rPr lang="en-US" dirty="0" smtClean="0"/>
              <a:t>Repeated cognitive testing and MRI</a:t>
            </a:r>
          </a:p>
          <a:p>
            <a:pPr lvl="1"/>
            <a:r>
              <a:rPr lang="en-US" dirty="0" smtClean="0"/>
              <a:t>Amyloid PET in a subset (33%)</a:t>
            </a:r>
          </a:p>
          <a:p>
            <a:r>
              <a:rPr lang="en-US" dirty="0" smtClean="0"/>
              <a:t>Initial estimates are </a:t>
            </a:r>
            <a:r>
              <a:rPr lang="en-US" dirty="0"/>
              <a:t>that </a:t>
            </a:r>
            <a:r>
              <a:rPr lang="en-US" dirty="0" smtClean="0"/>
              <a:t>12% </a:t>
            </a:r>
            <a:r>
              <a:rPr lang="en-US" dirty="0"/>
              <a:t>of WFU participants are cognitively impaired </a:t>
            </a:r>
            <a:r>
              <a:rPr lang="en-US" dirty="0" smtClean="0"/>
              <a:t>(MCI to AD)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48400"/>
            <a:ext cx="464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3246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2016	    2017            2018            2019            2020           2021            2022           2023    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63" y="5408067"/>
            <a:ext cx="604273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648200" y="6248400"/>
            <a:ext cx="40386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779" y="5390285"/>
            <a:ext cx="641421" cy="76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087" y="5390286"/>
            <a:ext cx="604273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80" y="5390284"/>
            <a:ext cx="920007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16218" y="5923689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Cog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52817" y="5940623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MRI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6561" y="5940623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PET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27" y="5410202"/>
            <a:ext cx="604273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720" y="5410200"/>
            <a:ext cx="920007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110858" y="5943605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Cog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47457" y="5960539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MRI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56284"/>
            <a:ext cx="8939213" cy="517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495800"/>
            <a:ext cx="861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Arrow 39"/>
          <p:cNvSpPr/>
          <p:nvPr/>
        </p:nvSpPr>
        <p:spPr>
          <a:xfrm>
            <a:off x="2349608" y="3220019"/>
            <a:ext cx="3733800" cy="1351981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22442" y="1098629"/>
            <a:ext cx="2163758" cy="537837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r"/>
            <a:r>
              <a:rPr lang="en-US" sz="1600" dirty="0" smtClean="0"/>
              <a:t>  Cerebral </a:t>
            </a:r>
          </a:p>
          <a:p>
            <a:pPr algn="r"/>
            <a:r>
              <a:rPr lang="en-US" sz="1600" dirty="0" smtClean="0"/>
              <a:t>Blood </a:t>
            </a:r>
          </a:p>
          <a:p>
            <a:pPr algn="r"/>
            <a:r>
              <a:rPr lang="en-US" sz="1600" dirty="0" smtClean="0"/>
              <a:t>Flow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062" y="1143000"/>
            <a:ext cx="1102738" cy="1324673"/>
          </a:xfrm>
          <a:prstGeom prst="rect">
            <a:avLst/>
          </a:prstGeom>
          <a:ln>
            <a:noFill/>
          </a:ln>
          <a:effectLst>
            <a:softEdge rad="889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113" y="4664102"/>
            <a:ext cx="843312" cy="1102106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502" y="3266359"/>
            <a:ext cx="1056024" cy="120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47" y="1900473"/>
            <a:ext cx="982329" cy="1178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3156122" y="4676482"/>
            <a:ext cx="2013978" cy="1066800"/>
          </a:xfrm>
          <a:prstGeom prst="round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Neuro-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degeneration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54344" y="1966973"/>
            <a:ext cx="1981200" cy="1066800"/>
          </a:xfrm>
          <a:prstGeom prst="round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Small Vessel Disease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6236" y="1189616"/>
            <a:ext cx="2286000" cy="515792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b" anchorCtr="1"/>
          <a:lstStyle/>
          <a:p>
            <a:pPr algn="r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96000" y="2615133"/>
            <a:ext cx="2299645" cy="3700753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96000" y="1229264"/>
            <a:ext cx="2299645" cy="3755939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42" y="71024"/>
            <a:ext cx="8818670" cy="9848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Aims Mechanistic Links Between Peripheral Vascular Disease and Dementia Pathology</a:t>
            </a:r>
            <a:endParaRPr lang="en-US" sz="3200" dirty="0"/>
          </a:p>
        </p:txBody>
      </p:sp>
      <p:sp>
        <p:nvSpPr>
          <p:cNvPr id="15" name="Right Arrow 14"/>
          <p:cNvSpPr/>
          <p:nvPr/>
        </p:nvSpPr>
        <p:spPr>
          <a:xfrm>
            <a:off x="2414587" y="3622484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3057" y="4983702"/>
            <a:ext cx="2296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Alzheimer’s </a:t>
            </a:r>
          </a:p>
          <a:p>
            <a:pPr algn="ctr"/>
            <a:r>
              <a:rPr lang="en-US" sz="3200" dirty="0" smtClean="0"/>
              <a:t>Disease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6106236" y="1566826"/>
            <a:ext cx="2309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Vascular </a:t>
            </a:r>
            <a:endParaRPr lang="en-US" sz="3200" dirty="0" smtClean="0"/>
          </a:p>
          <a:p>
            <a:pPr algn="ctr"/>
            <a:r>
              <a:rPr lang="en-US" sz="3200" dirty="0" smtClean="0"/>
              <a:t>Dementia</a:t>
            </a:r>
            <a:endParaRPr lang="en-US" sz="3200" dirty="0"/>
          </a:p>
        </p:txBody>
      </p:sp>
      <p:sp>
        <p:nvSpPr>
          <p:cNvPr id="21" name="Right Arrow 20"/>
          <p:cNvSpPr/>
          <p:nvPr/>
        </p:nvSpPr>
        <p:spPr>
          <a:xfrm>
            <a:off x="5300662" y="2233590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319712" y="3657600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424112" y="4613084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0" y="3314036"/>
            <a:ext cx="2296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Mixed </a:t>
            </a:r>
          </a:p>
          <a:p>
            <a:pPr algn="ctr"/>
            <a:r>
              <a:rPr lang="en-US" sz="3200" dirty="0" smtClean="0"/>
              <a:t>Dementia</a:t>
            </a:r>
            <a:endParaRPr lang="en-US" sz="3200" dirty="0"/>
          </a:p>
        </p:txBody>
      </p:sp>
      <p:sp>
        <p:nvSpPr>
          <p:cNvPr id="33" name="Right Arrow 32"/>
          <p:cNvSpPr/>
          <p:nvPr/>
        </p:nvSpPr>
        <p:spPr>
          <a:xfrm>
            <a:off x="5319892" y="4978366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440859" y="2620156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290" y="2536406"/>
            <a:ext cx="1963987" cy="2743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0319" y="4248628"/>
            <a:ext cx="1761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Arterial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Stiffness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154344" y="3329976"/>
            <a:ext cx="1981200" cy="1066800"/>
          </a:xfrm>
          <a:prstGeom prst="round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Amyloid Pathology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8" name="Up-Down Arrow 17"/>
          <p:cNvSpPr/>
          <p:nvPr/>
        </p:nvSpPr>
        <p:spPr>
          <a:xfrm>
            <a:off x="3878244" y="2834676"/>
            <a:ext cx="533400" cy="722376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Up-Down Arrow 31"/>
          <p:cNvSpPr/>
          <p:nvPr/>
        </p:nvSpPr>
        <p:spPr>
          <a:xfrm>
            <a:off x="3890070" y="4181182"/>
            <a:ext cx="533400" cy="722376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86058" y="2678668"/>
            <a:ext cx="67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SA1b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362200" y="4676830"/>
            <a:ext cx="67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SA1c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336604" y="2521786"/>
            <a:ext cx="1963987" cy="273601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r"/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2372514" y="3677219"/>
            <a:ext cx="67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SA1a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257800" y="3962400"/>
            <a:ext cx="67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SA1d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5410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Race/Ethnicity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Gender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APOE-</a:t>
            </a:r>
            <a:r>
              <a:rPr lang="el-GR" dirty="0" smtClean="0">
                <a:solidFill>
                  <a:schemeClr val="bg1"/>
                </a:solidFill>
              </a:rPr>
              <a:t>ε</a:t>
            </a:r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7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" grpId="0" animBg="1"/>
      <p:bldP spid="31" grpId="0" animBg="1"/>
      <p:bldP spid="16" grpId="0" animBg="1"/>
      <p:bldP spid="36" grpId="0" animBg="1"/>
      <p:bldP spid="18" grpId="0" animBg="1"/>
      <p:bldP spid="32" grpId="0" animBg="1"/>
      <p:bldP spid="4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638300" y="1427922"/>
            <a:ext cx="1295400" cy="1106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38300" y="4307618"/>
            <a:ext cx="1295400" cy="1106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924300" y="5638800"/>
            <a:ext cx="1295400" cy="1106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10300" y="4307618"/>
            <a:ext cx="1295400" cy="1106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164249" y="1423947"/>
            <a:ext cx="1295400" cy="1106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25955" y="188844"/>
            <a:ext cx="1295400" cy="1106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24600" y="1447800"/>
            <a:ext cx="1066800" cy="1066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AD Study</a:t>
            </a:r>
            <a:endParaRPr lang="en-US" sz="1400" dirty="0"/>
          </a:p>
        </p:txBody>
      </p:sp>
      <p:sp>
        <p:nvSpPr>
          <p:cNvPr id="23" name="Oval 22"/>
          <p:cNvSpPr/>
          <p:nvPr/>
        </p:nvSpPr>
        <p:spPr>
          <a:xfrm>
            <a:off x="1752600" y="4343400"/>
            <a:ext cx="1066800" cy="1066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AD Study</a:t>
            </a:r>
            <a:endParaRPr 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4038600" y="5638800"/>
            <a:ext cx="1066800" cy="1066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AD Study</a:t>
            </a:r>
            <a:endParaRPr lang="en-US" sz="1400" dirty="0"/>
          </a:p>
        </p:txBody>
      </p:sp>
      <p:sp>
        <p:nvSpPr>
          <p:cNvPr id="25" name="Oval 24"/>
          <p:cNvSpPr/>
          <p:nvPr/>
        </p:nvSpPr>
        <p:spPr>
          <a:xfrm>
            <a:off x="6324600" y="4334933"/>
            <a:ext cx="1066800" cy="1066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AD Study</a:t>
            </a:r>
            <a:endParaRPr lang="en-US" sz="1400" dirty="0"/>
          </a:p>
        </p:txBody>
      </p:sp>
      <p:sp>
        <p:nvSpPr>
          <p:cNvPr id="26" name="Oval 25"/>
          <p:cNvSpPr/>
          <p:nvPr/>
        </p:nvSpPr>
        <p:spPr>
          <a:xfrm>
            <a:off x="1761889" y="1447800"/>
            <a:ext cx="1066800" cy="1066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AD Study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4038600" y="228600"/>
            <a:ext cx="1066800" cy="1066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AD Study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73444" y="2819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(n=646)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3444" y="4495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(n=663)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5410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(n=696)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8556" y="4572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(n=753)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16201" y="2675467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(n=677)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0" y="1905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(n=532)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5839599"/>
            <a:ext cx="2590800" cy="86600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 smtClean="0">
                <a:solidFill>
                  <a:schemeClr val="tx1"/>
                </a:solidFill>
              </a:rPr>
              <a:t>MESA Multisite AD Proposal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MESA Sites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Multisite AD Study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Potential Ancillary Studies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6072147"/>
            <a:ext cx="1524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4800" y="6268937"/>
            <a:ext cx="1524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3050962"/>
              </p:ext>
            </p:extLst>
          </p:nvPr>
        </p:nvGraphicFramePr>
        <p:xfrm>
          <a:off x="1066800" y="990600"/>
          <a:ext cx="7010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Rectangle 33"/>
          <p:cNvSpPr/>
          <p:nvPr/>
        </p:nvSpPr>
        <p:spPr>
          <a:xfrm>
            <a:off x="304800" y="6480975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03520" y="5782270"/>
            <a:ext cx="224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 7</a:t>
            </a:r>
            <a:r>
              <a:rPr lang="en-US" dirty="0" smtClean="0"/>
              <a:t>, 2019 – 2020</a:t>
            </a:r>
          </a:p>
          <a:p>
            <a:endParaRPr lang="en-US" dirty="0"/>
          </a:p>
          <a:p>
            <a:r>
              <a:rPr lang="en-US" b="1" dirty="0" smtClean="0"/>
              <a:t>Exam 8</a:t>
            </a:r>
            <a:r>
              <a:rPr lang="en-US" dirty="0" smtClean="0"/>
              <a:t>, 2021 – 2023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9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31" grpId="0" animBg="1"/>
      <p:bldP spid="30" grpId="0" animBg="1"/>
      <p:bldP spid="29" grpId="0" animBg="1"/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AD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Successful recruitment of Exam 6 participants into MESA Memory and Epigenetics of AD.</a:t>
            </a:r>
          </a:p>
          <a:p>
            <a:r>
              <a:rPr lang="en-US" dirty="0" smtClean="0"/>
              <a:t>Higher than expected consent rates to MRI and PET. </a:t>
            </a:r>
          </a:p>
          <a:p>
            <a:r>
              <a:rPr lang="en-US" dirty="0" smtClean="0"/>
              <a:t>MESA Multisite AD grant (all sites) under review to add visits, framework for ‘Exams 7 and 8’.</a:t>
            </a:r>
          </a:p>
          <a:p>
            <a:r>
              <a:rPr lang="en-US" dirty="0" smtClean="0"/>
              <a:t>Ancillary to the Ancillary = Full MESA Exam?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685800" y="5773199"/>
            <a:ext cx="3238500" cy="38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79" y="5390285"/>
            <a:ext cx="641421" cy="76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87" y="5390286"/>
            <a:ext cx="604273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0" y="5390284"/>
            <a:ext cx="920007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962400" y="5772352"/>
            <a:ext cx="2514600" cy="38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MESA Memory </a:t>
            </a:r>
            <a:r>
              <a:rPr lang="en-US" sz="2400" dirty="0" smtClean="0"/>
              <a:t>(</a:t>
            </a:r>
            <a:r>
              <a:rPr lang="en-US" sz="2400" dirty="0"/>
              <a:t>PI: </a:t>
            </a:r>
            <a:r>
              <a:rPr lang="en-US" sz="2400" dirty="0" smtClean="0"/>
              <a:t>Timothy Hughes)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(n=540, WFU only)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38861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Goal - Determine how </a:t>
            </a:r>
            <a:r>
              <a:rPr lang="en-US" dirty="0"/>
              <a:t>(micro- vs. macro-) vascular </a:t>
            </a:r>
            <a:r>
              <a:rPr lang="en-US" dirty="0" smtClean="0"/>
              <a:t>risk factors relate to dementia pathology and AD risk. </a:t>
            </a:r>
          </a:p>
          <a:p>
            <a:pPr lvl="1"/>
            <a:r>
              <a:rPr lang="en-US" dirty="0" smtClean="0"/>
              <a:t>Repeat CASI, DSC and DS   </a:t>
            </a:r>
          </a:p>
          <a:p>
            <a:pPr lvl="1"/>
            <a:r>
              <a:rPr lang="en-US" dirty="0" smtClean="0"/>
              <a:t>Detailed cognitive battery </a:t>
            </a:r>
            <a:r>
              <a:rPr lang="en-US" sz="2100" dirty="0" smtClean="0"/>
              <a:t>(UDS v3, used by all NIH-funded AD Centers)</a:t>
            </a:r>
          </a:p>
          <a:p>
            <a:pPr lvl="1"/>
            <a:r>
              <a:rPr lang="en-US" dirty="0" smtClean="0"/>
              <a:t>Physical exam by clinician</a:t>
            </a:r>
          </a:p>
          <a:p>
            <a:pPr lvl="1"/>
            <a:r>
              <a:rPr lang="en-US" dirty="0" smtClean="0"/>
              <a:t>Cognitive adjudication </a:t>
            </a:r>
            <a:r>
              <a:rPr lang="en-US" sz="2100" dirty="0" smtClean="0"/>
              <a:t>(normal, MCI, dementia subtypes</a:t>
            </a:r>
            <a:r>
              <a:rPr lang="en-US" sz="2100" dirty="0" smtClean="0"/>
              <a:t>)</a:t>
            </a:r>
          </a:p>
          <a:p>
            <a:pPr lvl="1"/>
            <a:r>
              <a:rPr lang="en-US" dirty="0" smtClean="0"/>
              <a:t>Brain MRI </a:t>
            </a:r>
          </a:p>
          <a:p>
            <a:pPr lvl="1"/>
            <a:r>
              <a:rPr lang="el-GR" dirty="0" smtClean="0"/>
              <a:t>β-</a:t>
            </a:r>
            <a:r>
              <a:rPr lang="en-US" dirty="0" smtClean="0"/>
              <a:t>amyloid PET imaging</a:t>
            </a:r>
          </a:p>
          <a:p>
            <a:pPr lvl="1"/>
            <a:r>
              <a:rPr lang="en-US" dirty="0" smtClean="0"/>
              <a:t>Optional LP </a:t>
            </a:r>
            <a:r>
              <a:rPr lang="en-US" dirty="0" err="1" smtClean="0"/>
              <a:t>substudy</a:t>
            </a:r>
            <a:r>
              <a:rPr lang="en-US" dirty="0" smtClean="0"/>
              <a:t> (n=200, 40%)</a:t>
            </a: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248400"/>
            <a:ext cx="6629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781800" y="62484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239000" y="62484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96200" y="62484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153400" y="62484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63246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2016	    2017            2018            2019            2020           2021 </a:t>
            </a:r>
            <a:endParaRPr lang="en-US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lum bright="-16000" contrast="-6000"/>
          </a:blip>
          <a:srcRect/>
          <a:stretch>
            <a:fillRect/>
          </a:stretch>
        </p:blipFill>
        <p:spPr bwMode="auto">
          <a:xfrm>
            <a:off x="-152400" y="4686232"/>
            <a:ext cx="685800" cy="1485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27" y="5393269"/>
            <a:ext cx="604273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67864" y="5130225"/>
            <a:ext cx="31242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Funded: 	R01 AG054069 (Hughes) </a:t>
            </a:r>
            <a:r>
              <a:rPr lang="en-US" sz="1200" dirty="0" smtClean="0"/>
              <a:t>	</a:t>
            </a:r>
            <a:r>
              <a:rPr lang="en-US" sz="1600" dirty="0" smtClean="0"/>
              <a:t>P30 AG049638 (Craft)	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97056" y="5867400"/>
            <a:ext cx="935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Exams 1-6</a:t>
            </a: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20" y="5393269"/>
            <a:ext cx="920007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11218" y="5923689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Cog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7817" y="5940623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MRI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12962" y="5923689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Cog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9561" y="5940623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MRI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01561" y="5940623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PET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90650"/>
            <a:ext cx="899083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Recruitment Waves / Study Flow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3286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MESA Memory Only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86200" y="23738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3819525"/>
            <a:ext cx="14478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Phase 1</a:t>
            </a:r>
          </a:p>
          <a:p>
            <a:pPr algn="ctr"/>
            <a:r>
              <a:rPr lang="en-US" sz="1600" dirty="0" smtClean="0"/>
              <a:t>Cognitive Adjudication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62350" y="3810000"/>
            <a:ext cx="14478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Phase 2</a:t>
            </a:r>
          </a:p>
          <a:p>
            <a:pPr algn="ctr"/>
            <a:r>
              <a:rPr lang="en-US" sz="1600" dirty="0" smtClean="0"/>
              <a:t>Cognitive Adjudication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95725" y="50863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3682425"/>
            <a:ext cx="579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Overlap </a:t>
            </a:r>
            <a:r>
              <a:rPr lang="en-US" sz="3200" dirty="0" err="1" smtClean="0"/>
              <a:t>AFib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14800"/>
            <a:ext cx="8991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6334125"/>
            <a:ext cx="2009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7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in Exam 6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151639"/>
              </p:ext>
            </p:extLst>
          </p:nvPr>
        </p:nvGraphicFramePr>
        <p:xfrm>
          <a:off x="990600" y="1693545"/>
          <a:ext cx="7176374" cy="2209800"/>
        </p:xfrm>
        <a:graphic>
          <a:graphicData uri="http://schemas.openxmlformats.org/drawingml/2006/table">
            <a:tbl>
              <a:tblPr/>
              <a:tblGrid>
                <a:gridCol w="1693354"/>
                <a:gridCol w="782955"/>
                <a:gridCol w="759142"/>
                <a:gridCol w="649217"/>
                <a:gridCol w="646430"/>
                <a:gridCol w="649217"/>
                <a:gridCol w="646430"/>
                <a:gridCol w="649217"/>
                <a:gridCol w="700412"/>
              </a:tblGrid>
              <a:tr h="190500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Table.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MESA Tracking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– Completion of All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Components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Projected 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Exam 6,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N=675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Cognitive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Testing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MRI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β-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PET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Optional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LP*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Phase 1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AFIB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Complete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Memory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Complete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Sample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259</a:t>
                      </a: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241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248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96%</a:t>
                      </a: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3962400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Target sample size (n=540, 80%); *optional LP (n=200)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446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Memory </a:t>
            </a:r>
            <a:r>
              <a:rPr lang="en-US" dirty="0"/>
              <a:t>and Epigenetics </a:t>
            </a:r>
            <a:r>
              <a:rPr lang="en-US" dirty="0" smtClean="0"/>
              <a:t>studies (n=1,050)</a:t>
            </a:r>
            <a:endParaRPr lang="en-US" dirty="0"/>
          </a:p>
          <a:p>
            <a:pPr lvl="1"/>
            <a:r>
              <a:rPr lang="en-US" dirty="0" smtClean="0"/>
              <a:t>500+ cognitive </a:t>
            </a:r>
            <a:r>
              <a:rPr lang="en-US" dirty="0"/>
              <a:t>tests (98% at WFU and JHU) </a:t>
            </a:r>
            <a:endParaRPr lang="en-US" dirty="0" smtClean="0"/>
          </a:p>
          <a:p>
            <a:pPr lvl="1"/>
            <a:r>
              <a:rPr lang="en-US" dirty="0"/>
              <a:t>Two phase cognitive adjudication </a:t>
            </a:r>
            <a:endParaRPr lang="en-US" dirty="0" smtClean="0"/>
          </a:p>
          <a:p>
            <a:pPr lvl="2"/>
            <a:r>
              <a:rPr lang="en-US" dirty="0" smtClean="0"/>
              <a:t>Phase 1 (100%); Phase 2 (32%)</a:t>
            </a:r>
          </a:p>
          <a:p>
            <a:pPr lvl="2"/>
            <a:r>
              <a:rPr lang="en-US" dirty="0" smtClean="0"/>
              <a:t>46% confirmed cognitively impaired (MCI and AD)</a:t>
            </a:r>
          </a:p>
          <a:p>
            <a:r>
              <a:rPr lang="en-US" dirty="0" smtClean="0"/>
              <a:t>Consent rates (WFU)</a:t>
            </a:r>
            <a:endParaRPr lang="en-US" dirty="0"/>
          </a:p>
          <a:p>
            <a:pPr lvl="1"/>
            <a:r>
              <a:rPr lang="en-US" dirty="0"/>
              <a:t>93% MRI </a:t>
            </a:r>
            <a:endParaRPr lang="en-US" dirty="0" smtClean="0"/>
          </a:p>
          <a:p>
            <a:pPr lvl="1"/>
            <a:r>
              <a:rPr lang="en-US" dirty="0" smtClean="0"/>
              <a:t>96% </a:t>
            </a:r>
            <a:r>
              <a:rPr lang="en-US" dirty="0"/>
              <a:t>PET </a:t>
            </a:r>
            <a:endParaRPr lang="en-US" dirty="0" smtClean="0"/>
          </a:p>
          <a:p>
            <a:pPr lvl="1"/>
            <a:r>
              <a:rPr lang="en-US" dirty="0" smtClean="0"/>
              <a:t>34% optional 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Image processing </a:t>
            </a:r>
          </a:p>
          <a:p>
            <a:pPr lvl="1"/>
            <a:r>
              <a:rPr lang="en-US" dirty="0" smtClean="0"/>
              <a:t>Retinal architecture Exams 1 and 5 (SIVA by Tien Wong)</a:t>
            </a:r>
          </a:p>
          <a:p>
            <a:pPr lvl="1"/>
            <a:r>
              <a:rPr lang="en-US" dirty="0" smtClean="0"/>
              <a:t>Vascular Neurology Reads (by WF Neuroradiology)</a:t>
            </a:r>
          </a:p>
          <a:p>
            <a:pPr lvl="2"/>
            <a:r>
              <a:rPr lang="en-US" dirty="0" smtClean="0"/>
              <a:t>Infarcts, lacunae, </a:t>
            </a:r>
            <a:r>
              <a:rPr lang="en-US" dirty="0" err="1" smtClean="0"/>
              <a:t>microinfarcts</a:t>
            </a:r>
            <a:r>
              <a:rPr lang="en-US" dirty="0" smtClean="0"/>
              <a:t>, </a:t>
            </a:r>
            <a:r>
              <a:rPr lang="en-US" dirty="0" err="1" smtClean="0"/>
              <a:t>microbleeds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MESA Memory </a:t>
            </a:r>
            <a:r>
              <a:rPr lang="en-US" sz="2400" dirty="0" smtClean="0"/>
              <a:t>(</a:t>
            </a:r>
            <a:r>
              <a:rPr lang="en-US" sz="2400" dirty="0"/>
              <a:t>PI: </a:t>
            </a:r>
            <a:r>
              <a:rPr lang="en-US" sz="2400" dirty="0" smtClean="0"/>
              <a:t>Timothy Hughes)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(n=540, WFU only)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77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106236" y="762000"/>
            <a:ext cx="2286000" cy="403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b" anchorCtr="1"/>
          <a:lstStyle/>
          <a:p>
            <a:pPr algn="r"/>
            <a:endParaRPr lang="en-US" sz="1200" dirty="0"/>
          </a:p>
        </p:txBody>
      </p:sp>
      <p:sp>
        <p:nvSpPr>
          <p:cNvPr id="26" name="Oval 25"/>
          <p:cNvSpPr/>
          <p:nvPr/>
        </p:nvSpPr>
        <p:spPr>
          <a:xfrm>
            <a:off x="6096000" y="762000"/>
            <a:ext cx="2299645" cy="3075296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06236" y="1802824"/>
            <a:ext cx="2289410" cy="2997776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057400" y="838200"/>
            <a:ext cx="4953000" cy="3962400"/>
          </a:xfrm>
          <a:prstGeom prst="rightArrow">
            <a:avLst>
              <a:gd name="adj1" fmla="val 50000"/>
              <a:gd name="adj2" fmla="val 421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613848"/>
            <a:ext cx="1981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Microvascular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985448"/>
            <a:ext cx="1981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Macrovascular</a:t>
            </a:r>
            <a:endParaRPr lang="en-US" dirty="0"/>
          </a:p>
        </p:txBody>
      </p:sp>
      <p:sp>
        <p:nvSpPr>
          <p:cNvPr id="6" name="Up-Down Arrow 5"/>
          <p:cNvSpPr/>
          <p:nvPr/>
        </p:nvSpPr>
        <p:spPr>
          <a:xfrm>
            <a:off x="990600" y="2482528"/>
            <a:ext cx="533400" cy="722376"/>
          </a:xfrm>
          <a:prstGeom prst="up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362200" y="1802824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362200" y="3340472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124200" y="934872"/>
            <a:ext cx="1981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Small Vessel Disease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24200" y="3637128"/>
            <a:ext cx="1981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Neuro-degeneration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124200" y="2286000"/>
            <a:ext cx="1981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Amyloid Pathology</a:t>
            </a:r>
            <a:endParaRPr lang="en-US" dirty="0"/>
          </a:p>
        </p:txBody>
      </p:sp>
      <p:sp>
        <p:nvSpPr>
          <p:cNvPr id="14" name="Up-Down Arrow 13"/>
          <p:cNvSpPr/>
          <p:nvPr/>
        </p:nvSpPr>
        <p:spPr>
          <a:xfrm>
            <a:off x="3848100" y="1790700"/>
            <a:ext cx="533400" cy="722376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>
            <a:off x="3848100" y="3124200"/>
            <a:ext cx="533400" cy="722376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4800" y="3048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Antecedent</a:t>
            </a:r>
          </a:p>
          <a:p>
            <a:pPr algn="ctr"/>
            <a:r>
              <a:rPr lang="en-US" dirty="0" smtClean="0"/>
              <a:t>Cardiovascular Dysfunction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124200" y="304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Neuroimaging Abnormalities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0" y="316468"/>
            <a:ext cx="2285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Age-Related Dementia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3925669"/>
            <a:ext cx="2296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Alzheimer’s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Disease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838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Vascular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Cognitive Impairment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4888468"/>
            <a:ext cx="1981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MESA Study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86001" y="4888468"/>
            <a:ext cx="6119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MESA Memory Study</a:t>
            </a:r>
            <a:endParaRPr lang="en-US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14364" y="2514600"/>
            <a:ext cx="2296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Mixed 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Dementia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639651"/>
              </p:ext>
            </p:extLst>
          </p:nvPr>
        </p:nvGraphicFramePr>
        <p:xfrm>
          <a:off x="2576512" y="1635125"/>
          <a:ext cx="6567488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Document" r:id="rId4" imgW="6567169" imgH="2556417" progId="Word.Document.12">
                  <p:embed/>
                </p:oleObj>
              </mc:Choice>
              <mc:Fallback>
                <p:oleObj name="Document" r:id="rId4" imgW="6567169" imgH="25564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6512" y="1635125"/>
                        <a:ext cx="6567488" cy="255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633414"/>
              </p:ext>
            </p:extLst>
          </p:nvPr>
        </p:nvGraphicFramePr>
        <p:xfrm>
          <a:off x="2590800" y="3581400"/>
          <a:ext cx="6324600" cy="3461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ocument" r:id="rId7" imgW="6567169" imgH="3594668" progId="Word.Document.12">
                  <p:embed/>
                </p:oleObj>
              </mc:Choice>
              <mc:Fallback>
                <p:oleObj name="Document" r:id="rId7" imgW="6567169" imgH="35946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0800" y="3581400"/>
                        <a:ext cx="6324600" cy="3461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1370238" cy="3347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12347"/>
            <a:ext cx="683037" cy="79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87024"/>
            <a:ext cx="683037" cy="81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988794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OR(95%CI) </a:t>
            </a:r>
          </a:p>
          <a:p>
            <a:r>
              <a:rPr lang="en-US" sz="1600" dirty="0" smtClean="0"/>
              <a:t>= 1.31(1.01, 1.71)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236236" y="873125"/>
            <a:ext cx="1983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OR(95%CI) </a:t>
            </a:r>
          </a:p>
          <a:p>
            <a:r>
              <a:rPr lang="en-US" sz="1600" dirty="0" smtClean="0"/>
              <a:t>1   =</a:t>
            </a:r>
            <a:r>
              <a:rPr lang="en-US" sz="1600" dirty="0"/>
              <a:t> 1.27(0.93-1.74) </a:t>
            </a:r>
            <a:endParaRPr lang="en-US" sz="1600" dirty="0" smtClean="0"/>
          </a:p>
          <a:p>
            <a:r>
              <a:rPr lang="en-US" sz="1600" dirty="0" smtClean="0"/>
              <a:t>2+ = 1.80(1.26-2.59</a:t>
            </a:r>
            <a:r>
              <a:rPr lang="en-US" sz="1600" dirty="0"/>
              <a:t>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078830"/>
            <a:ext cx="683037" cy="79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78830"/>
            <a:ext cx="683037" cy="79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2000" y="5078830"/>
            <a:ext cx="1370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Arterial Stiffness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324600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Unpublished Data: manuscript under review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2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Figure 1 (a-c). Heart-carotid </a:t>
            </a:r>
            <a:r>
              <a:rPr lang="en-US" sz="2400" b="1" dirty="0"/>
              <a:t>pulse wave </a:t>
            </a:r>
            <a:r>
              <a:rPr lang="en-US" sz="2400" b="1" dirty="0" smtClean="0"/>
              <a:t>velocity (</a:t>
            </a:r>
            <a:r>
              <a:rPr lang="en-US" sz="2400" b="1" dirty="0" err="1" smtClean="0"/>
              <a:t>hcPWV</a:t>
            </a:r>
            <a:r>
              <a:rPr lang="en-US" sz="2400" b="1" dirty="0" smtClean="0"/>
              <a:t>) is associated with multiple forms of </a:t>
            </a:r>
            <a:r>
              <a:rPr lang="en-US" sz="2400" b="1" dirty="0"/>
              <a:t>dementia-related </a:t>
            </a:r>
            <a:r>
              <a:rPr lang="en-US" sz="2400" b="1" dirty="0" smtClean="0"/>
              <a:t>pathology.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15199" y="5877264"/>
            <a:ext cx="1660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OR(95%CI) </a:t>
            </a:r>
          </a:p>
          <a:p>
            <a:r>
              <a:rPr lang="en-US" sz="1600" dirty="0" smtClean="0"/>
              <a:t>= 1.48(1.01, 2.06)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547746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Models adjusted for age, BMI, gender, race and APOE-ε4</a:t>
            </a:r>
          </a:p>
        </p:txBody>
      </p:sp>
    </p:spTree>
    <p:extLst>
      <p:ext uri="{BB962C8B-B14F-4D97-AF65-F5344CB8AC3E}">
        <p14:creationId xmlns:p14="http://schemas.microsoft.com/office/powerpoint/2010/main" val="17590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eurosurgerypa.com/anatomy/anat_br_arteri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55" y="364480"/>
            <a:ext cx="1785938" cy="16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mhughes\Pictures\WFSM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60" y="5943600"/>
            <a:ext cx="2658440" cy="83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Ancillary  Study Proposal Update:</a:t>
            </a:r>
            <a:br>
              <a:rPr lang="en-US" dirty="0" smtClean="0"/>
            </a:br>
            <a:r>
              <a:rPr lang="en-US" dirty="0" smtClean="0"/>
              <a:t>‘Multisite AD’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Timothy Hughes, PhD</a:t>
            </a:r>
          </a:p>
          <a:p>
            <a:r>
              <a:rPr lang="en-US" sz="2400" dirty="0" smtClean="0"/>
              <a:t>Kathleen Hayden, PhD</a:t>
            </a:r>
          </a:p>
          <a:p>
            <a:r>
              <a:rPr lang="en-US" sz="2400" dirty="0" smtClean="0"/>
              <a:t>Jose Luchsinger, MD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90525"/>
            <a:ext cx="28289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737</Words>
  <Application>Microsoft Office PowerPoint</Application>
  <PresentationFormat>On-screen Show (4:3)</PresentationFormat>
  <Paragraphs>218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Document</vt:lpstr>
      <vt:lpstr>Ancillary  Study Update: Memory / Alzheimer’s Disease</vt:lpstr>
      <vt:lpstr>MESA Memory (PI: Timothy Hughes)  (n=540, WFU only)</vt:lpstr>
      <vt:lpstr>Recruitment Waves / Study Flow</vt:lpstr>
      <vt:lpstr>Progress in Exam 6</vt:lpstr>
      <vt:lpstr>Feasibility</vt:lpstr>
      <vt:lpstr>MESA Memory (PI: Timothy Hughes)  (n=540, WFU only)</vt:lpstr>
      <vt:lpstr>PowerPoint Presentation</vt:lpstr>
      <vt:lpstr>PowerPoint Presentation</vt:lpstr>
      <vt:lpstr>Ancillary  Study Proposal Update: ‘Multisite AD’ study</vt:lpstr>
      <vt:lpstr>MESA Multisite AD proposal  (Hughes, Hayden, Luchsinger)</vt:lpstr>
      <vt:lpstr>Leveraging Data</vt:lpstr>
      <vt:lpstr>Aims Mechanistic Links Between Peripheral Vascular Disease and Dementia Pathology</vt:lpstr>
      <vt:lpstr>PowerPoint Presentation</vt:lpstr>
      <vt:lpstr>Summary of AD Initiatives</vt:lpstr>
    </vt:vector>
  </TitlesOfParts>
  <Company>WFUHS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and Dementia Initiatives</dc:title>
  <dc:creator>Timothy M. Hughes</dc:creator>
  <cp:lastModifiedBy>Timothy M. Hughes</cp:lastModifiedBy>
  <cp:revision>26</cp:revision>
  <dcterms:created xsi:type="dcterms:W3CDTF">2017-04-14T18:39:08Z</dcterms:created>
  <dcterms:modified xsi:type="dcterms:W3CDTF">2017-09-07T16:35:06Z</dcterms:modified>
</cp:coreProperties>
</file>