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309" r:id="rId3"/>
    <p:sldId id="315" r:id="rId4"/>
    <p:sldId id="311" r:id="rId5"/>
    <p:sldId id="316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A1AC"/>
    <a:srgbClr val="AFD2F2"/>
    <a:srgbClr val="FF4B05"/>
    <a:srgbClr val="F7FFDB"/>
    <a:srgbClr val="EFDBD0"/>
    <a:srgbClr val="FEFFCA"/>
    <a:srgbClr val="C3D0EF"/>
    <a:srgbClr val="FFCD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46"/>
    <p:restoredTop sz="89983"/>
  </p:normalViewPr>
  <p:slideViewPr>
    <p:cSldViewPr>
      <p:cViewPr>
        <p:scale>
          <a:sx n="120" d="100"/>
          <a:sy n="120" d="100"/>
        </p:scale>
        <p:origin x="144" y="-9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9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-1123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9AEA23-7E1C-B349-B982-DCE68D9EEEF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672404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52710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CC will tell</a:t>
            </a:r>
            <a:r>
              <a:rPr lang="en-US" baseline="0" dirty="0" smtClean="0"/>
              <a:t> them who is up for a scheduling call &amp; target dates</a:t>
            </a:r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IRB: Col</a:t>
            </a:r>
            <a:r>
              <a:rPr lang="en-US" baseline="0" dirty="0" smtClean="0"/>
              <a:t> &amp; </a:t>
            </a:r>
            <a:r>
              <a:rPr lang="en-US" baseline="0" dirty="0" err="1" smtClean="0"/>
              <a:t>Minn</a:t>
            </a:r>
            <a:r>
              <a:rPr lang="en-US" baseline="0" dirty="0" smtClean="0"/>
              <a:t> have approval; </a:t>
            </a:r>
            <a:r>
              <a:rPr lang="en-US" dirty="0" smtClean="0"/>
              <a:t>UCLA &amp; WF have this mod</a:t>
            </a:r>
            <a:r>
              <a:rPr lang="en-US" baseline="0" dirty="0" smtClean="0"/>
              <a:t> in IRB queue; JHU will go in soon; need update from NW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13437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59543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fld id="{8F67BCCD-AD6C-9F41-880F-7D2245814849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pic>
        <p:nvPicPr>
          <p:cNvPr id="7" name="Picture 6" descr="mesa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681010"/>
            <a:ext cx="1662113" cy="1024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1339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8B2E5-4884-FB43-80A7-27768D935CE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22710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A170ED-0D6E-8F43-89C5-2D4B8FF1A7C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98813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64B49-762F-184F-8FE2-7D6D3D126E0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82833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648F4A-3FFC-1940-BCF6-18074583E76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9425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38458B-C8E7-AC41-A997-C6DFF22CCA4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87373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D37A61-2C7E-4948-B765-326191597E2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80336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950A4B-5C62-1C4D-B190-F37B1286E28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2322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CB773A-AE68-464B-9A78-8A32146C7C3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55781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8E8FE4-220A-7D40-80B8-96C3B7E5274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16249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55688B-8750-6442-8910-78B910CDEAB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63922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2074E05-282E-F247-9F84-01A71A541F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6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80320" y="427038"/>
            <a:ext cx="8583361" cy="9078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MESA Atrial Fibrillation Study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64983" y="1870770"/>
            <a:ext cx="701403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Atrial fibrillation burden, vascular disease of the brain and cardiac MRI in MESA</a:t>
            </a:r>
          </a:p>
          <a:p>
            <a:pPr algn="ctr"/>
            <a:endParaRPr lang="en-US" sz="2800" dirty="0">
              <a:latin typeface="Calibri" charset="0"/>
              <a:ea typeface="Calibri" charset="0"/>
              <a:cs typeface="Calibri" charset="0"/>
            </a:endParaRPr>
          </a:p>
          <a:p>
            <a:pPr algn="ctr"/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All 6 field centers</a:t>
            </a:r>
            <a:endParaRPr lang="en-US" sz="2800" dirty="0">
              <a:latin typeface="Calibri" charset="0"/>
              <a:ea typeface="Calibri" charset="0"/>
              <a:cs typeface="Calibri" charset="0"/>
            </a:endParaRPr>
          </a:p>
          <a:p>
            <a:pPr algn="ctr"/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PI: Susan Heckbert</a:t>
            </a:r>
            <a:endParaRPr lang="en-US" sz="28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Rounded Rectangle 3"/>
          <p:cNvSpPr/>
          <p:nvPr/>
        </p:nvSpPr>
        <p:spPr bwMode="auto">
          <a:xfrm>
            <a:off x="1828800" y="4514671"/>
            <a:ext cx="5410200" cy="1066800"/>
          </a:xfrm>
          <a:prstGeom prst="roundRect">
            <a:avLst/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14400" y="4590871"/>
            <a:ext cx="523899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N=1350 participants for brain </a:t>
            </a: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MRI</a:t>
            </a:r>
            <a:endParaRPr lang="en-US" sz="2800" dirty="0">
              <a:latin typeface="Calibri" charset="0"/>
              <a:ea typeface="Calibri" charset="0"/>
              <a:cs typeface="Calibri" charset="0"/>
            </a:endParaRPr>
          </a:p>
          <a:p>
            <a:pPr algn="ctr"/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~18 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months after Exam 6 </a:t>
            </a: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visit</a:t>
            </a:r>
            <a:endParaRPr lang="en-US" sz="280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140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57200" y="425699"/>
            <a:ext cx="8229600" cy="140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kern="0" dirty="0" smtClean="0">
                <a:latin typeface="Calibri" charset="0"/>
                <a:ea typeface="Calibri" charset="0"/>
                <a:cs typeface="Calibri" charset="0"/>
              </a:rPr>
              <a:t>Brain MRI operations</a:t>
            </a:r>
          </a:p>
          <a:p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Penn 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MRI Reading </a:t>
            </a: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Center, PI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: Nick </a:t>
            </a: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Bryan</a:t>
            </a:r>
            <a:endParaRPr lang="en-US" sz="28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00150" y="1789361"/>
            <a:ext cx="6743700" cy="4078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Arial" charset="0"/>
              <a:buChar char="•"/>
              <a:tabLst>
                <a:tab pos="4508500" algn="l"/>
              </a:tabLst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IRB submission	now</a:t>
            </a:r>
          </a:p>
          <a:p>
            <a:pPr marL="342900" indent="-342900">
              <a:spcBef>
                <a:spcPts val="600"/>
              </a:spcBef>
              <a:buFont typeface="Arial" charset="0"/>
              <a:buChar char="•"/>
              <a:tabLst>
                <a:tab pos="4508500" algn="l"/>
              </a:tabLst>
            </a:pP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U Penn site visits/training	Nov-Dec 2017</a:t>
            </a:r>
          </a:p>
          <a:p>
            <a:pPr marL="342900" indent="-342900">
              <a:spcBef>
                <a:spcPts val="600"/>
              </a:spcBef>
              <a:buFont typeface="Arial" charset="0"/>
              <a:buChar char="•"/>
              <a:tabLst>
                <a:tab pos="4508500" algn="l"/>
              </a:tabLst>
            </a:pP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begin 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scheduling calls	Nov-Dec 2017</a:t>
            </a:r>
          </a:p>
          <a:p>
            <a:pPr lvl="1" indent="230188">
              <a:spcBef>
                <a:spcPts val="600"/>
              </a:spcBef>
              <a:tabLst>
                <a:tab pos="4508500" algn="l"/>
              </a:tabLst>
            </a:pP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scheduling/MRI </a:t>
            </a:r>
            <a:r>
              <a:rPr lang="en-US" sz="2800" dirty="0" err="1" smtClean="0">
                <a:latin typeface="Calibri" charset="0"/>
                <a:ea typeface="Calibri" charset="0"/>
                <a:cs typeface="Calibri" charset="0"/>
              </a:rPr>
              <a:t>elig</a:t>
            </a: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.</a:t>
            </a:r>
            <a:endParaRPr lang="en-US" sz="2800" dirty="0">
              <a:latin typeface="Calibri" charset="0"/>
              <a:ea typeface="Calibri" charset="0"/>
              <a:cs typeface="Calibri" charset="0"/>
            </a:endParaRPr>
          </a:p>
          <a:p>
            <a:pPr lvl="1" indent="230188">
              <a:spcBef>
                <a:spcPts val="600"/>
              </a:spcBef>
              <a:tabLst>
                <a:tab pos="4508500" algn="l"/>
              </a:tabLst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brain </a:t>
            </a: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injury Q</a:t>
            </a:r>
            <a:endParaRPr lang="en-US" sz="2800" dirty="0">
              <a:latin typeface="Calibri" charset="0"/>
              <a:ea typeface="Calibri" charset="0"/>
              <a:cs typeface="Calibri" charset="0"/>
            </a:endParaRPr>
          </a:p>
          <a:p>
            <a:pPr lvl="1" indent="230188">
              <a:spcBef>
                <a:spcPts val="600"/>
              </a:spcBef>
              <a:tabLst>
                <a:tab pos="4508500" algn="l"/>
              </a:tabLst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physical </a:t>
            </a: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function Q</a:t>
            </a:r>
            <a:endParaRPr lang="en-US" sz="2800" dirty="0">
              <a:latin typeface="Calibri" charset="0"/>
              <a:ea typeface="Calibri" charset="0"/>
              <a:cs typeface="Calibri" charset="0"/>
            </a:endParaRPr>
          </a:p>
          <a:p>
            <a:pPr marL="342900" indent="-342900">
              <a:spcBef>
                <a:spcPts val="600"/>
              </a:spcBef>
              <a:buFont typeface="Arial" charset="0"/>
              <a:buChar char="•"/>
              <a:tabLst>
                <a:tab pos="4508500" algn="l"/>
              </a:tabLst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Brain MRIs begin	Jan 2018</a:t>
            </a:r>
          </a:p>
          <a:p>
            <a:pPr marL="342900" indent="-342900">
              <a:spcBef>
                <a:spcPts val="600"/>
              </a:spcBef>
              <a:buFont typeface="Arial" charset="0"/>
              <a:buChar char="•"/>
              <a:tabLst>
                <a:tab pos="4508500" algn="l"/>
              </a:tabLst>
            </a:pP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Brain MRIs completed	Mar 2019</a:t>
            </a:r>
            <a:endParaRPr lang="en-US" sz="260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985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781183" y="152401"/>
            <a:ext cx="7581635" cy="533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pPr eaLnBrk="1" hangingPunct="1"/>
            <a:r>
              <a:rPr lang="en-US" sz="3200" dirty="0" smtClean="0">
                <a:latin typeface="Calibri" charset="0"/>
                <a:ea typeface="Calibri" charset="0"/>
                <a:cs typeface="Calibri" charset="0"/>
              </a:rPr>
              <a:t>Brain MRI protocol</a:t>
            </a:r>
            <a:endParaRPr lang="en-US" sz="32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-1"/>
            <a:ext cx="1711423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145081"/>
              </p:ext>
            </p:extLst>
          </p:nvPr>
        </p:nvGraphicFramePr>
        <p:xfrm>
          <a:off x="381000" y="868680"/>
          <a:ext cx="8382000" cy="5760720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Outcome measure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Scanning Procedure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Time</a:t>
                      </a:r>
                    </a:p>
                    <a:p>
                      <a:pPr algn="ctr"/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min:sec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(Localizer)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3D Gradient Echo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0:25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Structural/morphology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3D T1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4:26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Structural/morphology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3D FLAIR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4:20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Structural/morphology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3D T2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4:08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Cerebral blood flow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2D Arterial Spin Labeling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5:32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White matter integrity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Diffusion Tensor Imaging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4:37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Functional connectivity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BOLD fMRI Resting State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4:06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Vascular reactivity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BOLD fMRI Breath Hold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3:36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Cerebral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microbleeds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Susceptibility Weighted Imaging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4:35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baseline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TOTAL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35:20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068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781183" y="152401"/>
            <a:ext cx="758163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pPr eaLnBrk="1" hangingPunct="1"/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Content Placeholder 6"/>
          <p:cNvSpPr txBox="1">
            <a:spLocks/>
          </p:cNvSpPr>
          <p:nvPr/>
        </p:nvSpPr>
        <p:spPr>
          <a:xfrm>
            <a:off x="781183" y="1371600"/>
            <a:ext cx="7581635" cy="4572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9pPr>
          </a:lstStyle>
          <a:p>
            <a:pPr marL="0" indent="0" algn="ctr" eaLnBrk="1" hangingPunct="1">
              <a:spcBef>
                <a:spcPts val="600"/>
              </a:spcBef>
              <a:buNone/>
            </a:pPr>
            <a:r>
              <a:rPr lang="en-US" sz="3600" dirty="0" smtClean="0">
                <a:latin typeface="Calibri" charset="0"/>
                <a:ea typeface="Calibri" charset="0"/>
                <a:cs typeface="Calibri" charset="0"/>
              </a:rPr>
              <a:t>Questions?</a:t>
            </a:r>
            <a:endParaRPr lang="en-US" sz="3600" dirty="0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19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MESA Brain MRI Protocols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0833" t="31446" r="21344" b="26796"/>
          <a:stretch/>
        </p:blipFill>
        <p:spPr>
          <a:xfrm>
            <a:off x="286512" y="1981200"/>
            <a:ext cx="8628888" cy="3505200"/>
          </a:xfrm>
          <a:prstGeom prst="rect">
            <a:avLst/>
          </a:prstGeom>
        </p:spPr>
      </p:pic>
      <p:pic>
        <p:nvPicPr>
          <p:cNvPr id="6" name="Content Placeholder 3"/>
          <p:cNvPicPr>
            <a:picLocks noChangeAspect="1"/>
          </p:cNvPicPr>
          <p:nvPr/>
        </p:nvPicPr>
        <p:blipFill rotWithShape="1">
          <a:blip r:embed="rId3"/>
          <a:srcRect l="20833" t="31446" r="21344" b="26796"/>
          <a:stretch/>
        </p:blipFill>
        <p:spPr bwMode="auto">
          <a:xfrm>
            <a:off x="69971" y="1905000"/>
            <a:ext cx="9004058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</p:pic>
    </p:spTree>
    <p:extLst>
      <p:ext uri="{BB962C8B-B14F-4D97-AF65-F5344CB8AC3E}">
        <p14:creationId xmlns:p14="http://schemas.microsoft.com/office/powerpoint/2010/main" val="258616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65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11566</TotalTime>
  <Words>168</Words>
  <Application>Microsoft Macintosh PowerPoint</Application>
  <PresentationFormat>On-screen Show (4:3)</PresentationFormat>
  <Paragraphs>58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ＭＳ Ｐゴシック</vt:lpstr>
      <vt:lpstr>Times</vt:lpstr>
      <vt:lpstr>Blank Presentation</vt:lpstr>
      <vt:lpstr>PowerPoint Presentation</vt:lpstr>
      <vt:lpstr>PowerPoint Presentation</vt:lpstr>
      <vt:lpstr>PowerPoint Presentation</vt:lpstr>
      <vt:lpstr>PowerPoint Presentation</vt:lpstr>
      <vt:lpstr>MESA Brain MRI Protocols</vt:lpstr>
    </vt:vector>
  </TitlesOfParts>
  <Company>University of Washington</Company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ANCILLARY STUDIES COMMITTEE  February 2006</dc:title>
  <dc:creator>Bryan, R. Nick</dc:creator>
  <cp:lastModifiedBy>Susan Heckbert</cp:lastModifiedBy>
  <cp:revision>528</cp:revision>
  <dcterms:modified xsi:type="dcterms:W3CDTF">2017-09-08T03:41:31Z</dcterms:modified>
</cp:coreProperties>
</file>