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5" r:id="rId5"/>
    <p:sldId id="261" r:id="rId6"/>
    <p:sldId id="262" r:id="rId7"/>
    <p:sldId id="259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-854" y="-5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13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1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94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44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726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2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1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49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365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D9E68-A3B7-4F8E-8241-A153375E2491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C8C7-8183-42E0-B4F9-829C5E6A9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435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Mobility, Health and Disease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Stephen B. Kritchevsky, PhD</a:t>
            </a:r>
          </a:p>
          <a:p>
            <a:r>
              <a:rPr lang="en-US" dirty="0" smtClean="0"/>
              <a:t>Section on Gerontology and Geriatric Medicine</a:t>
            </a:r>
          </a:p>
          <a:p>
            <a:r>
              <a:rPr lang="en-US" dirty="0" smtClean="0"/>
              <a:t>Sticht Center for Healthy Aging and Alzheimer’s Prevention</a:t>
            </a:r>
          </a:p>
          <a:p>
            <a:r>
              <a:rPr lang="en-US" dirty="0" smtClean="0"/>
              <a:t>Wake Forest School of Medicine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75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oes brain functional connectivity differ according to physical function?</a:t>
            </a:r>
          </a:p>
          <a:p>
            <a:r>
              <a:rPr lang="en-US" dirty="0" smtClean="0"/>
              <a:t>Is brain functional connectivity’s relationship with physical function independent of brain pathology?</a:t>
            </a:r>
          </a:p>
          <a:p>
            <a:r>
              <a:rPr lang="en-US" dirty="0"/>
              <a:t>Do these patterns predict </a:t>
            </a:r>
            <a:r>
              <a:rPr lang="en-US" dirty="0" smtClean="0"/>
              <a:t>worsening </a:t>
            </a:r>
            <a:r>
              <a:rPr lang="en-US" dirty="0"/>
              <a:t>physical function? </a:t>
            </a:r>
            <a:endParaRPr lang="en-US" dirty="0" smtClean="0"/>
          </a:p>
          <a:p>
            <a:r>
              <a:rPr lang="en-US" dirty="0" smtClean="0"/>
              <a:t>Exploratory questions:  Do physiologic measures like blood pressure, obesity, metabolic syndrome associate </a:t>
            </a:r>
            <a:r>
              <a:rPr lang="en-US" dirty="0" smtClean="0"/>
              <a:t>with patterns </a:t>
            </a:r>
            <a:r>
              <a:rPr lang="en-US" dirty="0" smtClean="0"/>
              <a:t>of brain connectivity? If so, do these patterns predict deteriorating metabolic health?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716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MESA?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042"/>
            <a:ext cx="10515600" cy="49169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Strong inventory of physiologic measures</a:t>
            </a:r>
          </a:p>
          <a:p>
            <a:r>
              <a:rPr lang="en-US" dirty="0" smtClean="0"/>
              <a:t>Already collecting health outcome measures</a:t>
            </a:r>
          </a:p>
          <a:p>
            <a:r>
              <a:rPr lang="en-US" dirty="0" smtClean="0"/>
              <a:t>Follow-up and the possibility of longitudinal analyses</a:t>
            </a:r>
          </a:p>
          <a:p>
            <a:r>
              <a:rPr lang="en-US" dirty="0" smtClean="0"/>
              <a:t>Wake Forest/Forsyth county site already collecting brain MRI images that can be used to derive brain connectivity metrics</a:t>
            </a:r>
          </a:p>
          <a:p>
            <a:r>
              <a:rPr lang="en-US" dirty="0" smtClean="0"/>
              <a:t>Physical function add-ons are relatively brief (~30 minutes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Expanded Short Physical Performance Battery from the Health ABC Study	</a:t>
            </a:r>
          </a:p>
          <a:p>
            <a:pPr lvl="2"/>
            <a:r>
              <a:rPr lang="en-US" dirty="0" smtClean="0"/>
              <a:t>4 meter usual paced walk</a:t>
            </a:r>
          </a:p>
          <a:p>
            <a:pPr lvl="2"/>
            <a:r>
              <a:rPr lang="en-US" dirty="0" smtClean="0"/>
              <a:t>Standing balance</a:t>
            </a:r>
          </a:p>
          <a:p>
            <a:pPr lvl="2"/>
            <a:r>
              <a:rPr lang="en-US" dirty="0" smtClean="0"/>
              <a:t>Chair Stands</a:t>
            </a:r>
          </a:p>
          <a:p>
            <a:pPr lvl="2"/>
            <a:r>
              <a:rPr lang="en-US" dirty="0" smtClean="0"/>
              <a:t>Balance Walk</a:t>
            </a:r>
            <a:endParaRPr lang="en-US" dirty="0" smtClean="0"/>
          </a:p>
          <a:p>
            <a:pPr lvl="1"/>
            <a:r>
              <a:rPr lang="en-US" dirty="0" smtClean="0"/>
              <a:t>Standing on Force Plate (3 conditions)</a:t>
            </a:r>
          </a:p>
          <a:p>
            <a:pPr lvl="1"/>
            <a:r>
              <a:rPr lang="en-US" dirty="0" smtClean="0"/>
              <a:t>Dual Task (walking and verbal fluency task)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859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Mobility (esp. Walking Speed) is a strong risk factor for future health </a:t>
            </a:r>
            <a:r>
              <a:rPr lang="en-US" dirty="0" smtClean="0"/>
              <a:t>events</a:t>
            </a:r>
            <a:endParaRPr lang="en-US" dirty="0" smtClean="0"/>
          </a:p>
          <a:p>
            <a:r>
              <a:rPr lang="en-US" dirty="0" smtClean="0"/>
              <a:t>Contributors </a:t>
            </a:r>
            <a:r>
              <a:rPr lang="en-US" dirty="0" smtClean="0"/>
              <a:t>to Impaired Mobility</a:t>
            </a:r>
          </a:p>
          <a:p>
            <a:r>
              <a:rPr lang="en-US" dirty="0" smtClean="0"/>
              <a:t>Functional Brain Networks and Mobility</a:t>
            </a:r>
          </a:p>
          <a:p>
            <a:r>
              <a:rPr lang="en-US" dirty="0" smtClean="0"/>
              <a:t>Why might MESA be the study to push the </a:t>
            </a:r>
            <a:r>
              <a:rPr lang="en-US" dirty="0" smtClean="0"/>
              <a:t>envelop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629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4769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Cumulative Hazards for SPRINT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Primary Outcome by Gait Speed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34" y="4811"/>
            <a:ext cx="836542" cy="485775"/>
          </a:xfrm>
          <a:prstGeom prst="rect">
            <a:avLst/>
          </a:prstGeom>
        </p:spPr>
      </p:pic>
      <p:pic>
        <p:nvPicPr>
          <p:cNvPr id="7170" name="Picture 2" descr="T:\sprint\npajewski\OtherPapers\Senior_Results\Results\graphics\SPRINT_Primary_Outcome_Gait_Ar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6" y="1600201"/>
            <a:ext cx="7809671" cy="49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76600" y="2275880"/>
            <a:ext cx="2362200" cy="314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HR: 0.65 95% CI: 0.41 to 1.02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275880"/>
            <a:ext cx="2362200" cy="3149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prstClr val="black"/>
                </a:solidFill>
              </a:rPr>
              <a:t>HR: 0.68 95% CI: 0.48 to 0.95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81339" y="6333858"/>
            <a:ext cx="276183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Interaction p-value = 0.732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2610196" y="3886200"/>
            <a:ext cx="21143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533804" y="4648200"/>
            <a:ext cx="20767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85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884" y="340186"/>
            <a:ext cx="11712632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Gait Speed &lt; 1.0 m/s Predicts Worsening Comorbidity: The Health ABC Study (well-Functioning 70-79 year olds)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14" y="1929996"/>
            <a:ext cx="4420870" cy="40801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37978" y="3311686"/>
            <a:ext cx="3450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Composite: New </a:t>
            </a:r>
            <a:r>
              <a:rPr lang="en-US" dirty="0"/>
              <a:t>O</a:t>
            </a:r>
            <a:r>
              <a:rPr lang="en-US" dirty="0" smtClean="0"/>
              <a:t>nset CVD, Cancer, Dementia or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492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100" y="1511300"/>
            <a:ext cx="4495800" cy="330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4940300"/>
            <a:ext cx="7620000" cy="5461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 Figure 3 Predicted Probability of Mortality or Major Morbidity According to Gait Speed and the STS Risk Score Slow gait speed (solid circles) conferred a 2- to 3-fold increase in risk for any given level of Society of Thoracic Surgeons (STS) predicted m...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09800" y="59436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Jonathan  </a:t>
            </a:r>
            <a:r>
              <a:rPr lang="en-US" sz="1000" dirty="0" err="1">
                <a:latin typeface="Arial"/>
              </a:rPr>
              <a:t>Afilalo</a:t>
            </a:r>
            <a:r>
              <a:rPr lang="en-US" sz="1000" dirty="0">
                <a:latin typeface="Arial"/>
              </a:rPr>
              <a:t> , Mark J.  Eisenberg , Jean-François  Morin , Howard  Bergman , </a:t>
            </a:r>
            <a:r>
              <a:rPr lang="en-US" sz="1000" dirty="0" err="1">
                <a:latin typeface="Arial"/>
              </a:rPr>
              <a:t>Johanne</a:t>
            </a:r>
            <a:r>
              <a:rPr lang="en-US" sz="1000" dirty="0">
                <a:latin typeface="Arial"/>
              </a:rPr>
              <a:t>  </a:t>
            </a:r>
            <a:r>
              <a:rPr lang="en-US" sz="1000" dirty="0" err="1">
                <a:latin typeface="Arial"/>
              </a:rPr>
              <a:t>Monette</a:t>
            </a:r>
            <a:r>
              <a:rPr lang="en-US" sz="1000" dirty="0">
                <a:latin typeface="Arial"/>
              </a:rPr>
              <a:t> , Nicolas  </a:t>
            </a:r>
            <a:r>
              <a:rPr lang="en-US" sz="1000" dirty="0" err="1">
                <a:latin typeface="Arial"/>
              </a:rPr>
              <a:t>Noiseux</a:t>
            </a:r>
            <a:r>
              <a:rPr lang="en-US" sz="1000" dirty="0">
                <a:latin typeface="Arial"/>
              </a:rPr>
              <a:t> , 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33600" y="61468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>
                <a:latin typeface="Arial"/>
              </a:rPr>
              <a:t> Gait Speed as an Incremental Predictor of Mortality and Major Morbidity in Elderly Patients Undergoing Cardiac Surgery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9000" y="63246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Journal of the American College of Cardiology, Volume 56, Issue 20, 2010, 1668 - 1676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9000" y="6527800"/>
            <a:ext cx="7620000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>
                <a:latin typeface="Arial"/>
              </a:rPr>
              <a:t>http://dx.doi.org/10.1016/j.jacc.2010.06.039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59000" y="393032"/>
            <a:ext cx="8454189" cy="9906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Gait Speed as an Stress Resistance Indicator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579496" y="1676400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 0.83 m/s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98706" y="2899441"/>
            <a:ext cx="117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≥ 0.83 m/s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55062" y="5528846"/>
            <a:ext cx="7269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Outcome: post-op death, stroke, renal failure, prolonged ventilation, sternal wound infection, need for reoperation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63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0" y="2996882"/>
            <a:ext cx="4577080" cy="3632518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4" name="AutoShape 2" descr="Image result for da vinci man p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da vinci man p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http://eko-fitness.com/images/da-vinci-m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739776"/>
            <a:ext cx="1693599" cy="16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39358" y="1150204"/>
            <a:ext cx="12562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The Patient’s</a:t>
            </a:r>
          </a:p>
          <a:p>
            <a:pPr algn="ctr"/>
            <a:r>
              <a:rPr lang="en-US" sz="1600" dirty="0"/>
              <a:t>Lived</a:t>
            </a:r>
          </a:p>
          <a:p>
            <a:pPr algn="ctr"/>
            <a:r>
              <a:rPr lang="en-US" sz="1600" dirty="0"/>
              <a:t>Experience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733800" y="2489520"/>
            <a:ext cx="0" cy="48228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172200" y="152400"/>
            <a:ext cx="4125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What is slow gait a sign of?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36540" y="4953000"/>
            <a:ext cx="170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Muscle strength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1" y="5574268"/>
            <a:ext cx="1749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Capillary Density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2801" y="5867400"/>
            <a:ext cx="2602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I : Type II Fiber Ratio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162800" y="6412468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Troponin Splice Variants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162801" y="6096000"/>
            <a:ext cx="2468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Neuromuscular Junction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5345668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Motor Units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62800" y="4648200"/>
            <a:ext cx="1805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Muscle perfusion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2801" y="443126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Cardiac Output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62800" y="4126468"/>
            <a:ext cx="902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Anemia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62801" y="3897868"/>
            <a:ext cx="651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FEV1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62800" y="2831068"/>
            <a:ext cx="104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VO2 Max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62800" y="2145268"/>
            <a:ext cx="580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IL-6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62800" y="926068"/>
            <a:ext cx="1332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Fatiguability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62801" y="365760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 EGFR / High </a:t>
            </a:r>
            <a:r>
              <a:rPr lang="en-US" dirty="0" err="1"/>
              <a:t>Cystatin</a:t>
            </a:r>
            <a:r>
              <a:rPr lang="en-US" dirty="0"/>
              <a:t> 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162801" y="1764268"/>
            <a:ext cx="588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Pain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148602" y="2602468"/>
            <a:ext cx="2753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Cognitive Speed / Function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69384" y="609600"/>
            <a:ext cx="2127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Restricted Life Space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162801" y="1219200"/>
            <a:ext cx="123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Depression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162801" y="2373868"/>
            <a:ext cx="309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Circulating Mito Resp. Capacity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77394" y="3364468"/>
            <a:ext cx="2232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White Matter Burden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162801" y="1535668"/>
            <a:ext cx="182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Self-Rated Health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7162800" y="762000"/>
            <a:ext cx="0" cy="5867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98" name="Isosceles Triangle 4097"/>
          <p:cNvSpPr/>
          <p:nvPr/>
        </p:nvSpPr>
        <p:spPr>
          <a:xfrm rot="16200000">
            <a:off x="5867400" y="990600"/>
            <a:ext cx="1524000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/>
          <p:cNvSpPr/>
          <p:nvPr/>
        </p:nvSpPr>
        <p:spPr>
          <a:xfrm rot="16200000">
            <a:off x="6172200" y="2286000"/>
            <a:ext cx="914400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/>
          <p:cNvSpPr/>
          <p:nvPr/>
        </p:nvSpPr>
        <p:spPr>
          <a:xfrm rot="16200000">
            <a:off x="5753100" y="3848100"/>
            <a:ext cx="1752600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Isosceles Triangle 37"/>
          <p:cNvSpPr/>
          <p:nvPr/>
        </p:nvSpPr>
        <p:spPr>
          <a:xfrm rot="16200000">
            <a:off x="6172200" y="5638800"/>
            <a:ext cx="1066800" cy="91440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Measures Associated with Lower Extremity Function and </a:t>
            </a:r>
            <a:r>
              <a:rPr lang="en-US" dirty="0" smtClean="0"/>
              <a:t>Gait </a:t>
            </a:r>
            <a:r>
              <a:rPr lang="en-US" dirty="0" smtClean="0"/>
              <a:t>Speed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Brain Volume</a:t>
            </a:r>
          </a:p>
          <a:p>
            <a:r>
              <a:rPr lang="en-US" dirty="0" smtClean="0"/>
              <a:t>White Matter </a:t>
            </a:r>
            <a:r>
              <a:rPr lang="en-US" dirty="0" err="1" smtClean="0"/>
              <a:t>Hyperintensities</a:t>
            </a:r>
            <a:endParaRPr lang="en-US" dirty="0" smtClean="0"/>
          </a:p>
          <a:p>
            <a:r>
              <a:rPr lang="en-US" dirty="0" smtClean="0"/>
              <a:t>Fractional Anisotropy</a:t>
            </a:r>
          </a:p>
          <a:p>
            <a:r>
              <a:rPr lang="en-US" dirty="0" smtClean="0"/>
              <a:t>Micro-infarcts</a:t>
            </a:r>
          </a:p>
          <a:p>
            <a:r>
              <a:rPr lang="en-US" dirty="0" smtClean="0"/>
              <a:t>Beta-Amyloid Deposition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209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Sensory Motor Cortex Community Structure using BOLD Imaging in the Resting State</a:t>
            </a:r>
            <a:endParaRPr lang="en-US" dirty="0"/>
          </a:p>
        </p:txBody>
      </p:sp>
      <p:pic>
        <p:nvPicPr>
          <p:cNvPr id="4" name="Picture 3" descr="C:\Users\skritche\AppData\Local\Microsoft\Windows\Temporary Internet Files\Content.Outlook\F9R9VJPF\sppb_mod_all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646" y="2281653"/>
            <a:ext cx="5048135" cy="26127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047776" y="5982007"/>
            <a:ext cx="79480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Hugenschmidt CE, et al. . Graph theory analysis of functional brain networks</a:t>
            </a:r>
            <a:r>
              <a:rPr kumimoji="0" lang="en-US" altLang="en-US" sz="12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and mobility disability in older adults.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J </a:t>
            </a:r>
            <a:r>
              <a:rPr kumimoji="0" lang="en-US" alt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Gerontol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A </a:t>
            </a:r>
            <a:r>
              <a:rPr kumimoji="0" lang="en-US" alt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Biol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</a:t>
            </a:r>
            <a:r>
              <a:rPr kumimoji="0" lang="en-US" altLang="en-US" sz="120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Sci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Unicode MS" pitchFamily="34" charset="-128"/>
                <a:cs typeface="Arial" pitchFamily="34" charset="0"/>
              </a:rPr>
              <a:t> Med Sci. 2014 Nov;69(11):1399-406.</a:t>
            </a:r>
            <a:r>
              <a: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460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4655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the Relationship between Anatomical Damage, Functional Connectivity and Physical Function?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899" y="2186623"/>
            <a:ext cx="4308302" cy="40562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23018" y="3532908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SPPB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89520" y="5238802"/>
            <a:ext cx="1089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SPPB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8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539</Words>
  <Application>Microsoft Office PowerPoint</Application>
  <PresentationFormat>Custom</PresentationFormat>
  <Paragraphs>81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Mobility, Health and Disease</vt:lpstr>
      <vt:lpstr>Outline</vt:lpstr>
      <vt:lpstr>Cumulative Hazards for SPRINT  Primary Outcome by Gait Speed</vt:lpstr>
      <vt:lpstr>Gait Speed &lt; 1.0 m/s Predicts Worsening Comorbidity: The Health ABC Study (well-Functioning 70-79 year olds)</vt:lpstr>
      <vt:lpstr>Gait Speed as an Stress Resistance Indicator</vt:lpstr>
      <vt:lpstr>PowerPoint Presentation</vt:lpstr>
      <vt:lpstr>Brain Measures Associated with Lower Extremity Function and Gait Speed</vt:lpstr>
      <vt:lpstr>Sensory Motor Cortex Community Structure using BOLD Imaging in the Resting State</vt:lpstr>
      <vt:lpstr>What’s the Relationship between Anatomical Damage, Functional Connectivity and Physical Function?</vt:lpstr>
      <vt:lpstr>Research Questions</vt:lpstr>
      <vt:lpstr>Why MESA?</vt:lpstr>
    </vt:vector>
  </TitlesOfParts>
  <Company>WFBH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Mobility, Health and Disease</dc:title>
  <dc:creator>Stephen Kritchevsky</dc:creator>
  <cp:lastModifiedBy>Stephen Kritchevsky</cp:lastModifiedBy>
  <cp:revision>13</cp:revision>
  <dcterms:created xsi:type="dcterms:W3CDTF">2017-09-05T23:33:07Z</dcterms:created>
  <dcterms:modified xsi:type="dcterms:W3CDTF">2017-09-06T21:21:37Z</dcterms:modified>
</cp:coreProperties>
</file>