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2" r:id="rId3"/>
  </p:sldMasterIdLst>
  <p:notesMasterIdLst>
    <p:notesMasterId r:id="rId21"/>
  </p:notesMasterIdLst>
  <p:sldIdLst>
    <p:sldId id="257" r:id="rId4"/>
    <p:sldId id="259" r:id="rId5"/>
    <p:sldId id="260" r:id="rId6"/>
    <p:sldId id="298" r:id="rId7"/>
    <p:sldId id="301" r:id="rId8"/>
    <p:sldId id="303" r:id="rId9"/>
    <p:sldId id="302" r:id="rId10"/>
    <p:sldId id="306" r:id="rId11"/>
    <p:sldId id="300" r:id="rId12"/>
    <p:sldId id="294" r:id="rId13"/>
    <p:sldId id="308" r:id="rId14"/>
    <p:sldId id="285" r:id="rId15"/>
    <p:sldId id="286" r:id="rId16"/>
    <p:sldId id="310" r:id="rId17"/>
    <p:sldId id="282" r:id="rId18"/>
    <p:sldId id="296" r:id="rId19"/>
    <p:sldId id="278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D7E8"/>
    <a:srgbClr val="E8ECF4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63" autoAdjust="0"/>
    <p:restoredTop sz="79073" autoAdjust="0"/>
  </p:normalViewPr>
  <p:slideViewPr>
    <p:cSldViewPr snapToGrid="0">
      <p:cViewPr varScale="1">
        <p:scale>
          <a:sx n="62" d="100"/>
          <a:sy n="62" d="100"/>
        </p:scale>
        <p:origin x="58" y="1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623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268668339534471E-2"/>
          <c:y val="4.2244941517405585E-2"/>
          <c:w val="0.88458481151394541"/>
          <c:h val="0.789685375175487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.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1.8315018315017643E-3"/>
                  <c:y val="-8.41809984264129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3B-4683-8156-6087C7E85757}"/>
                </c:ext>
              </c:extLst>
            </c:dLbl>
            <c:dLbl>
              <c:idx val="15"/>
              <c:layout>
                <c:manualLayout>
                  <c:x val="3.663003663003663E-3"/>
                  <c:y val="3.086635926983936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144</a:t>
                    </a:r>
                  </a:p>
                  <a:p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A5-4235-A46C-DB7238CADB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13</c:v>
                </c:pt>
                <c:pt idx="4">
                  <c:v>34</c:v>
                </c:pt>
                <c:pt idx="5">
                  <c:v>33</c:v>
                </c:pt>
                <c:pt idx="6">
                  <c:v>73</c:v>
                </c:pt>
                <c:pt idx="7">
                  <c:v>84</c:v>
                </c:pt>
                <c:pt idx="8">
                  <c:v>85</c:v>
                </c:pt>
                <c:pt idx="9">
                  <c:v>97</c:v>
                </c:pt>
                <c:pt idx="10">
                  <c:v>97</c:v>
                </c:pt>
                <c:pt idx="11">
                  <c:v>126</c:v>
                </c:pt>
                <c:pt idx="12">
                  <c:v>150</c:v>
                </c:pt>
                <c:pt idx="13">
                  <c:v>172</c:v>
                </c:pt>
                <c:pt idx="14">
                  <c:v>139</c:v>
                </c:pt>
                <c:pt idx="15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E5-4BC3-801A-1584176A56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278784"/>
        <c:axId val="138280320"/>
      </c:barChart>
      <c:catAx>
        <c:axId val="13827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280320"/>
        <c:crosses val="autoZero"/>
        <c:auto val="1"/>
        <c:lblAlgn val="ctr"/>
        <c:lblOffset val="100"/>
        <c:noMultiLvlLbl val="0"/>
      </c:catAx>
      <c:valAx>
        <c:axId val="138280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278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FAEBD4-CC46-492E-9B15-AE94748D55BA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D1CF5A-B200-41AF-8714-A0E24FD3F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3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D829D-6F50-6945-B415-7FF26FA4187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23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D829D-6F50-6945-B415-7FF26FA4187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764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2958" tIns="46479" rIns="92958" bIns="46479"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42675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a reminder that this is coming with some exceptions – effective for applications (new or renewal) submitted after Jan. 25, 2018</a:t>
            </a:r>
          </a:p>
          <a:p>
            <a:r>
              <a:rPr lang="en-US" dirty="0"/>
              <a:t>Enhance and streamline IRB review process</a:t>
            </a:r>
            <a:r>
              <a:rPr lang="en-US" baseline="0" dirty="0"/>
              <a:t> for </a:t>
            </a:r>
            <a:r>
              <a:rPr lang="en-US" baseline="0" dirty="0" err="1"/>
              <a:t>mulit</a:t>
            </a:r>
            <a:r>
              <a:rPr lang="en-US" baseline="0" dirty="0"/>
              <a:t>-site research; maintain high </a:t>
            </a:r>
            <a:r>
              <a:rPr lang="en-US" baseline="0" dirty="0" err="1"/>
              <a:t>stds</a:t>
            </a:r>
            <a:r>
              <a:rPr lang="en-US" baseline="0" dirty="0"/>
              <a:t> for human subjects protections; eliminate unnecessary duplicative IRB review (reduce admin. burden; prevent inefficiencies);</a:t>
            </a:r>
          </a:p>
          <a:p>
            <a:r>
              <a:rPr lang="en-US" baseline="0" dirty="0"/>
              <a:t>Compatible with final revised Common Rule requirement to use single IRBs for multi-site studies.</a:t>
            </a:r>
          </a:p>
          <a:p>
            <a:endParaRPr lang="en-US" baseline="0" dirty="0"/>
          </a:p>
          <a:p>
            <a:r>
              <a:rPr lang="en-US" baseline="0" dirty="0"/>
              <a:t>-Grant applications received on/after 1/25/18</a:t>
            </a:r>
          </a:p>
          <a:p>
            <a:r>
              <a:rPr lang="en-US" baseline="0" dirty="0"/>
              <a:t>-Contracts -  solicitations issued on/after 1/25/18</a:t>
            </a:r>
          </a:p>
          <a:p>
            <a:endParaRPr lang="en-US" baseline="0" dirty="0"/>
          </a:p>
          <a:p>
            <a:r>
              <a:rPr lang="en-US" baseline="0" dirty="0"/>
              <a:t>Exclusions- foreign sites; Career Dev. Awards; when Federal, State, Tribal, local requirements require local review</a:t>
            </a:r>
          </a:p>
          <a:p>
            <a:r>
              <a:rPr lang="en-US" baseline="0" dirty="0"/>
              <a:t>Exceptions – with compelling justification</a:t>
            </a:r>
          </a:p>
          <a:p>
            <a:endParaRPr lang="en-US" baseline="0" dirty="0"/>
          </a:p>
          <a:p>
            <a:r>
              <a:rPr lang="en-US" baseline="0" dirty="0"/>
              <a:t>Flexibility for multi-site studies that are in the middle of their cycle. Expecting a Notice from Office of Extramural Research over the next several weeks.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1CF5A-B200-41AF-8714-A0E24FD3F0F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35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1CF5A-B200-41AF-8714-A0E24FD3F0F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932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Finally, would like to congratulate</a:t>
            </a:r>
            <a:r>
              <a:rPr lang="en-US" baseline="0" dirty="0"/>
              <a:t> all the MESA investigators for their contributions to an impressive number of publications.  And, we recently learned that the number of manuscripts published is almost 1,240!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9AD06C73-7DFA-4B85-A295-9C0E02FE05B6}" type="slidenum">
              <a:rPr lang="en-US" sz="1800" kern="0">
                <a:solidFill>
                  <a:prstClr val="black"/>
                </a:solidFill>
              </a:rPr>
              <a:pPr defTabSz="931774">
                <a:defRPr/>
              </a:pPr>
              <a:t>17</a:t>
            </a:fld>
            <a:endParaRPr lang="en-US" sz="1800"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576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1CF5A-B200-41AF-8714-A0E24FD3F0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31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response to recommendations from an Expert Working Group, NHLBI developed a comprehensive plan for continuing support for its  contract-supported cohort studies.  So far, 4 cohorts have initiated the RFP Process.  All follow the plan for contract funding for infrastructure and a limited exam if at least one ancillary study is funded. Same as MESA’s current structure.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1CF5A-B200-41AF-8714-A0E24FD3F0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1CF5A-B200-41AF-8714-A0E24FD3F0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3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1CF5A-B200-41AF-8714-A0E24FD3F0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80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1CF5A-B200-41AF-8714-A0E24FD3F0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65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Two notices were published</a:t>
            </a:r>
            <a:r>
              <a:rPr lang="en-US" baseline="0" dirty="0"/>
              <a:t> on March 6 announcing NHLBI’s intent to issue two FOAs.  Existing cohort studies FOA was released Aug. 21, 2017.  Revised Notice for NEW cohort studies – Aug. 21, 2017.  Next slide has more detail on that one.</a:t>
            </a:r>
            <a:endParaRPr lang="en-US" b="0" baseline="0" dirty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="0" baseline="0" dirty="0"/>
              <a:t>Existing cohorts - To support research projects that will provide follow-up data collection and study maintenance activities of </a:t>
            </a:r>
            <a:r>
              <a:rPr lang="en-US" b="1" baseline="0" dirty="0"/>
              <a:t>EXISTING </a:t>
            </a:r>
            <a:r>
              <a:rPr lang="en-US" b="0" baseline="0" dirty="0"/>
              <a:t>epi cohorts that are prospectively following at least 2,000 ppts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="0" baseline="0" dirty="0"/>
              <a:t>Primary goal is to maintain and maximize investments in existing prospective cohorts. To support infrastructure needed to continue surveillance for outcomes, maintain </a:t>
            </a:r>
            <a:r>
              <a:rPr lang="en-US" b="0" baseline="0" dirty="0" err="1"/>
              <a:t>biospecimens</a:t>
            </a:r>
            <a:r>
              <a:rPr lang="en-US" b="0" baseline="0" dirty="0"/>
              <a:t> and databases and an option to conduct a minimal exam. Cohort studies with a planned examination goal of 2,000 or more existing ppts are encouraged to apply.  </a:t>
            </a:r>
          </a:p>
          <a:p>
            <a:r>
              <a:rPr lang="en-US" b="0" baseline="0" dirty="0"/>
              <a:t>     Funds would </a:t>
            </a:r>
            <a:r>
              <a:rPr lang="en-US" b="1" baseline="0" dirty="0"/>
              <a:t>not be </a:t>
            </a:r>
            <a:r>
              <a:rPr lang="en-US" b="0" baseline="0" dirty="0"/>
              <a:t>provided for extensive cohort phenotyping; purpose is to provide a platform to support </a:t>
            </a:r>
            <a:r>
              <a:rPr lang="en-US" b="1" baseline="0" dirty="0"/>
              <a:t>new</a:t>
            </a:r>
            <a:r>
              <a:rPr lang="en-US" b="0" baseline="0" dirty="0"/>
              <a:t>    </a:t>
            </a:r>
            <a:r>
              <a:rPr lang="en-US" b="1" baseline="0" dirty="0"/>
              <a:t>innovative science.</a:t>
            </a:r>
            <a:endParaRPr lang="en-US" b="0" dirty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="0" baseline="0" dirty="0"/>
              <a:t>Support identification of relevant outcomes and provide the infrastructure needed to facilitate </a:t>
            </a:r>
            <a:r>
              <a:rPr lang="en-US" b="1" baseline="0" dirty="0"/>
              <a:t>new innovative opportunities</a:t>
            </a:r>
            <a:r>
              <a:rPr lang="en-US" b="0" baseline="0" dirty="0"/>
              <a:t>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="0" baseline="0" dirty="0"/>
              <a:t>Support for planning and basic exam or data collection cycle, ascertainment and/or adjudication of events of clinical importance.</a:t>
            </a:r>
          </a:p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1CF5A-B200-41AF-8714-A0E24FD3F0F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21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On Aug. 2, 2017 a revised Notice was issued for NEW cohort studies.  </a:t>
            </a:r>
          </a:p>
          <a:p>
            <a:r>
              <a:rPr lang="en-US" baseline="0" dirty="0"/>
              <a:t>For NEW cohorts, the FOA is expected to be released </a:t>
            </a:r>
            <a:r>
              <a:rPr lang="en-US" b="1" baseline="0" dirty="0"/>
              <a:t>December, 2017</a:t>
            </a:r>
            <a:r>
              <a:rPr lang="en-US" baseline="0" dirty="0"/>
              <a:t>.  </a:t>
            </a:r>
            <a:r>
              <a:rPr lang="en-US" b="1" baseline="0" dirty="0"/>
              <a:t>Apps due June, 2018.</a:t>
            </a:r>
          </a:p>
          <a:p>
            <a:pPr marL="232943" indent="-232943">
              <a:buAutoNum type="arabicParenR"/>
            </a:pPr>
            <a:r>
              <a:rPr lang="en-US" baseline="0" dirty="0"/>
              <a:t>To establish </a:t>
            </a:r>
            <a:r>
              <a:rPr lang="en-US" b="1" baseline="0" dirty="0"/>
              <a:t>new prospective epi cohort studies </a:t>
            </a:r>
            <a:r>
              <a:rPr lang="en-US" baseline="0" dirty="0"/>
              <a:t>that will examine phenotypes relevant to NHLBI’s mission.  NHLBI is interested in applications that address </a:t>
            </a:r>
            <a:r>
              <a:rPr lang="en-US" b="1" baseline="0" dirty="0"/>
              <a:t>gaps </a:t>
            </a:r>
            <a:r>
              <a:rPr lang="en-US" b="0" baseline="0" dirty="0"/>
              <a:t>in the NHLBI epi cohort portfolio and align with NHLBI’s Strategic Vision.  </a:t>
            </a:r>
          </a:p>
          <a:p>
            <a:pPr marL="232943" indent="-232943">
              <a:buAutoNum type="arabicParenR"/>
            </a:pPr>
            <a:endParaRPr lang="en-US" b="0" baseline="0" dirty="0"/>
          </a:p>
          <a:p>
            <a:r>
              <a:rPr lang="en-US" b="0" baseline="0" dirty="0"/>
              <a:t>FOA will encourage innovative hypotheses, including baseline data from at least 2,000 cohort ppts. Goal is to investigate hypotheses not addressable in the large cohorts currently funded by NHLBI.  </a:t>
            </a:r>
          </a:p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1CF5A-B200-41AF-8714-A0E24FD3F0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68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1CF5A-B200-41AF-8714-A0E24FD3F0F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7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3.gif"/><Relationship Id="rId4" Type="http://schemas.openxmlformats.org/officeDocument/2006/relationships/image" Target="../media/image9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6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19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 title bgd large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1165" y="0"/>
            <a:ext cx="12213167" cy="6858000"/>
          </a:xfrm>
          <a:prstGeom prst="rect">
            <a:avLst/>
          </a:prstGeom>
        </p:spPr>
      </p:pic>
      <p:sp>
        <p:nvSpPr>
          <p:cNvPr id="10" name="Rectangle 45"/>
          <p:cNvSpPr>
            <a:spLocks noChangeArrowheads="1"/>
          </p:cNvSpPr>
          <p:nvPr userDrawn="1"/>
        </p:nvSpPr>
        <p:spPr bwMode="auto">
          <a:xfrm>
            <a:off x="-9331" y="0"/>
            <a:ext cx="12213168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5059" y="381000"/>
            <a:ext cx="9099551" cy="182245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204" y="6224522"/>
            <a:ext cx="2525504" cy="4416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31" y="6006583"/>
            <a:ext cx="924388" cy="69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19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 title bgd large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1165" y="0"/>
            <a:ext cx="12213167" cy="6858000"/>
          </a:xfrm>
          <a:prstGeom prst="rect">
            <a:avLst/>
          </a:prstGeom>
        </p:spPr>
      </p:pic>
      <p:sp>
        <p:nvSpPr>
          <p:cNvPr id="10" name="Rectangle 45"/>
          <p:cNvSpPr>
            <a:spLocks noChangeArrowheads="1"/>
          </p:cNvSpPr>
          <p:nvPr userDrawn="1"/>
        </p:nvSpPr>
        <p:spPr bwMode="auto">
          <a:xfrm>
            <a:off x="-9331" y="0"/>
            <a:ext cx="12213168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5059" y="381000"/>
            <a:ext cx="9099551" cy="182245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204" y="6224522"/>
            <a:ext cx="2525504" cy="4416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31" y="6006583"/>
            <a:ext cx="924388" cy="69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920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575A5D"/>
              </a:buCl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3467" y="6384925"/>
            <a:ext cx="77893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562275" y="144466"/>
            <a:ext cx="11059583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516770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563033" y="144466"/>
            <a:ext cx="11059584" cy="846137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43469" y="1357313"/>
            <a:ext cx="10979151" cy="4367212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43469" y="5854703"/>
            <a:ext cx="10979151" cy="295275"/>
          </a:xfrm>
        </p:spPr>
        <p:txBody>
          <a:bodyPr>
            <a:noAutofit/>
          </a:bodyPr>
          <a:lstStyle>
            <a:lvl1pPr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170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F199F-5620-4BF4-87B3-75C3427C2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19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163BB-A9E4-45FA-A154-B7168CE68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82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613" y="196347"/>
            <a:ext cx="10972800" cy="72573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0698-E3C1-4D28-AAE8-F64A5063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68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42AFF-E73B-487B-9783-10FFC85E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96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DED65-1D12-479A-8F23-EE0EEE44F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924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1252642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252643"/>
            <a:ext cx="6815667" cy="4873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2566177"/>
            <a:ext cx="4011084" cy="3559986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2D15B-4040-4AA2-96A9-33723CFC8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45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43467" y="6384925"/>
            <a:ext cx="778933" cy="374650"/>
          </a:xfrm>
        </p:spPr>
        <p:txBody>
          <a:bodyPr/>
          <a:lstStyle/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new bgd lrg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5" descr="DHHS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225769" y="3958755"/>
            <a:ext cx="1117539" cy="8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45"/>
          <p:cNvSpPr>
            <a:spLocks noChangeArrowheads="1"/>
          </p:cNvSpPr>
          <p:nvPr userDrawn="1"/>
        </p:nvSpPr>
        <p:spPr bwMode="auto">
          <a:xfrm>
            <a:off x="0" y="0"/>
            <a:ext cx="12192000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95" y="4098036"/>
            <a:ext cx="3200207" cy="55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931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 title bgd large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1165" y="0"/>
            <a:ext cx="12213167" cy="6858000"/>
          </a:xfrm>
          <a:prstGeom prst="rect">
            <a:avLst/>
          </a:prstGeom>
        </p:spPr>
      </p:pic>
      <p:sp>
        <p:nvSpPr>
          <p:cNvPr id="10" name="Rectangle 45"/>
          <p:cNvSpPr>
            <a:spLocks noChangeArrowheads="1"/>
          </p:cNvSpPr>
          <p:nvPr userDrawn="1"/>
        </p:nvSpPr>
        <p:spPr bwMode="auto">
          <a:xfrm>
            <a:off x="-9331" y="0"/>
            <a:ext cx="12213168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189"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5059" y="381000"/>
            <a:ext cx="9099551" cy="182245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204" y="6224522"/>
            <a:ext cx="2525504" cy="4416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31" y="6006583"/>
            <a:ext cx="924388" cy="69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969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575A5D"/>
              </a:buCl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3467" y="6384925"/>
            <a:ext cx="77893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562275" y="144466"/>
            <a:ext cx="11059583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033665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563033" y="144466"/>
            <a:ext cx="11059584" cy="846137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43469" y="1357313"/>
            <a:ext cx="10979151" cy="4367212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43469" y="5854703"/>
            <a:ext cx="10979151" cy="295275"/>
          </a:xfrm>
        </p:spPr>
        <p:txBody>
          <a:bodyPr>
            <a:noAutofit/>
          </a:bodyPr>
          <a:lstStyle>
            <a:lvl1pPr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78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F199F-5620-4BF4-87B3-75C3427C29E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8698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163BB-A9E4-45FA-A154-B7168CE6860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9501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613" y="196347"/>
            <a:ext cx="10972800" cy="72573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0698-E3C1-4D28-AAE8-F64A5063BE0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838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42AFF-E73B-487B-9783-10FFC85EF67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07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945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DED65-1D12-479A-8F23-EE0EEE44FA4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3523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1252642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252643"/>
            <a:ext cx="6815667" cy="4873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2566177"/>
            <a:ext cx="4011084" cy="3559986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2D15B-4040-4AA2-96A9-33723CFC896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9849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43467" y="6384925"/>
            <a:ext cx="778933" cy="374650"/>
          </a:xfrm>
        </p:spPr>
        <p:txBody>
          <a:bodyPr/>
          <a:lstStyle/>
          <a:p>
            <a:pPr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10" name="Picture 9" descr="new bgd lrg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5" descr="DHHS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225769" y="3958755"/>
            <a:ext cx="1117539" cy="8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45"/>
          <p:cNvSpPr>
            <a:spLocks noChangeArrowheads="1"/>
          </p:cNvSpPr>
          <p:nvPr userDrawn="1"/>
        </p:nvSpPr>
        <p:spPr bwMode="auto">
          <a:xfrm>
            <a:off x="0" y="0"/>
            <a:ext cx="12192000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189"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95" y="4098036"/>
            <a:ext cx="3200207" cy="55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6182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64A01-5317-4BCD-91ED-716C127A9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69D85-01C5-4FBF-9418-684A01A62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75FA5-D0EA-46F7-9665-E4AA91B6A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FF16-329C-4C57-A18C-4B4F3C0A22BD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D71C8-E744-4391-856C-A86A13B12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00620-1DB5-41E7-A13F-DEC4807A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0B73-EB75-4230-A132-140136A0A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6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7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4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5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8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2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4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microsoft.com/office/2007/relationships/hdphoto" Target="../media/hdphoto2.wdp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microsoft.com/office/2007/relationships/hdphoto" Target="../media/hdphoto2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16C3E-AE42-47F9-9AD4-33ADE51532B3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F4EEE-40CC-4EA1-A3D4-4F60640FE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8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4552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3467" y="6384925"/>
            <a:ext cx="77893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9C0EE74-1F2C-4D2D-91EC-B282DFC749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30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101603"/>
            <a:ext cx="12192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2"/>
          <p:cNvSpPr>
            <a:spLocks noChangeArrowheads="1"/>
          </p:cNvSpPr>
          <p:nvPr userDrawn="1"/>
        </p:nvSpPr>
        <p:spPr bwMode="auto">
          <a:xfrm>
            <a:off x="0" y="3"/>
            <a:ext cx="12192000" cy="1047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charset="0"/>
              <a:ea typeface="ＭＳ Ｐゴシック" pitchFamily="48" charset="-128"/>
              <a:cs typeface="+mn-cs"/>
            </a:endParaRPr>
          </a:p>
        </p:txBody>
      </p:sp>
      <p:sp>
        <p:nvSpPr>
          <p:cNvPr id="11" name="Line 33"/>
          <p:cNvSpPr>
            <a:spLocks noChangeShapeType="1"/>
          </p:cNvSpPr>
          <p:nvPr userDrawn="1"/>
        </p:nvSpPr>
        <p:spPr bwMode="auto">
          <a:xfrm flipH="1">
            <a:off x="711200" y="6311900"/>
            <a:ext cx="8348133" cy="0"/>
          </a:xfrm>
          <a:prstGeom prst="line">
            <a:avLst/>
          </a:prstGeom>
          <a:ln>
            <a:solidFill>
              <a:srgbClr val="C0143C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1800"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562275" y="144466"/>
            <a:ext cx="11059583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969" y="6093522"/>
            <a:ext cx="2497720" cy="43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0" hdr="0" ftr="0"/>
  <p:txStyles>
    <p:titleStyle>
      <a:lvl1pPr algn="l" defTabSz="457189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1305" indent="-341305" algn="l" defTabSz="457189" rtl="0" eaLnBrk="1" latinLnBrk="0" hangingPunct="1">
        <a:spcBef>
          <a:spcPct val="20000"/>
        </a:spcBef>
        <a:buClr>
          <a:srgbClr val="C0143C"/>
        </a:buClr>
        <a:buFont typeface="Wingdings" charset="2"/>
        <a:buChar char="§"/>
        <a:defRPr sz="30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32" indent="-285744" algn="l" defTabSz="457189" rtl="0" eaLnBrk="1" latinLnBrk="0" hangingPunct="1">
        <a:spcBef>
          <a:spcPct val="20000"/>
        </a:spcBef>
        <a:buClr>
          <a:srgbClr val="575A5D"/>
        </a:buClr>
        <a:buFont typeface="Wingdings" charset="2"/>
        <a:buChar char="§"/>
        <a:defRPr sz="26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2971" indent="-228594" algn="l" defTabSz="457189" rtl="0" eaLnBrk="1" latinLnBrk="0" hangingPunct="1">
        <a:spcBef>
          <a:spcPct val="20000"/>
        </a:spcBef>
        <a:buFont typeface="Lucida Grande"/>
        <a:buChar char="-"/>
        <a:defRPr sz="24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4552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3467" y="6384925"/>
            <a:ext cx="77893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 defTabSz="457189"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 defTabSz="457189"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9" name="Picture 3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101603"/>
            <a:ext cx="12192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2"/>
          <p:cNvSpPr>
            <a:spLocks noChangeArrowheads="1"/>
          </p:cNvSpPr>
          <p:nvPr userDrawn="1"/>
        </p:nvSpPr>
        <p:spPr bwMode="auto">
          <a:xfrm>
            <a:off x="0" y="3"/>
            <a:ext cx="12192000" cy="1047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189">
              <a:defRPr/>
            </a:pPr>
            <a:endParaRPr lang="en-US" sz="1800">
              <a:solidFill>
                <a:prstClr val="black"/>
              </a:solidFill>
              <a:ea typeface="ＭＳ Ｐゴシック" pitchFamily="48" charset="-128"/>
            </a:endParaRPr>
          </a:p>
        </p:txBody>
      </p:sp>
      <p:sp>
        <p:nvSpPr>
          <p:cNvPr id="11" name="Line 33"/>
          <p:cNvSpPr>
            <a:spLocks noChangeShapeType="1"/>
          </p:cNvSpPr>
          <p:nvPr userDrawn="1"/>
        </p:nvSpPr>
        <p:spPr bwMode="auto">
          <a:xfrm flipH="1">
            <a:off x="711200" y="6311900"/>
            <a:ext cx="8348133" cy="0"/>
          </a:xfrm>
          <a:prstGeom prst="line">
            <a:avLst/>
          </a:prstGeom>
          <a:ln>
            <a:solidFill>
              <a:srgbClr val="C0143C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defTabSz="457189"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562275" y="144466"/>
            <a:ext cx="11059583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969" y="6093522"/>
            <a:ext cx="2497720" cy="43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7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95" r:id="rId11"/>
  </p:sldLayoutIdLst>
  <p:hf sldNum="0" hdr="0" ftr="0"/>
  <p:txStyles>
    <p:titleStyle>
      <a:lvl1pPr algn="l" defTabSz="457189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1305" indent="-341305" algn="l" defTabSz="457189" rtl="0" eaLnBrk="1" latinLnBrk="0" hangingPunct="1">
        <a:spcBef>
          <a:spcPct val="20000"/>
        </a:spcBef>
        <a:buClr>
          <a:srgbClr val="C0143C"/>
        </a:buClr>
        <a:buFont typeface="Wingdings" charset="2"/>
        <a:buChar char="§"/>
        <a:defRPr sz="30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32" indent="-285744" algn="l" defTabSz="457189" rtl="0" eaLnBrk="1" latinLnBrk="0" hangingPunct="1">
        <a:spcBef>
          <a:spcPct val="20000"/>
        </a:spcBef>
        <a:buClr>
          <a:srgbClr val="575A5D"/>
        </a:buClr>
        <a:buFont typeface="Wingdings" charset="2"/>
        <a:buChar char="§"/>
        <a:defRPr sz="26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2971" indent="-228594" algn="l" defTabSz="457189" rtl="0" eaLnBrk="1" latinLnBrk="0" hangingPunct="1">
        <a:spcBef>
          <a:spcPct val="20000"/>
        </a:spcBef>
        <a:buFont typeface="Lucida Grande"/>
        <a:buChar char="-"/>
        <a:defRPr sz="24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s://grants.nih.gov/grants/guide/notice-files/NOT-HL-17-530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rants.nih.gov/grants/guide/pa-files/PAR-16-021.html" TargetMode="Externa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hlbi.nih.gov/research/funding/general/current-operating-guidelin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hlbi.nih.gov/research/funding/general/current-operating-guideline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lbi.nih.gov/research/training/programs/independent/diversity-research-supplement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s://www.nhlbi.nih.gov/research/training/application-guideline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Relationship Id="rId5" Type="http://schemas.openxmlformats.org/officeDocument/2006/relationships/hyperlink" Target="https://grants.nih.gov/grants/guide/notice-files/NOT-OD-16-094.html" TargetMode="External"/><Relationship Id="rId4" Type="http://schemas.openxmlformats.org/officeDocument/2006/relationships/hyperlink" Target="https://www.federalregister.gov/documents/2016/06/21/2016-14513/final-nih-policy-on-the-use-of-a-single-institutional-review-board-for-multi-site-research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ngri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lbi.nih.gov/about/documents/strategic-vis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hyperlink" Target="https://www.nhlbi.nih.gov/sites/www.nhlbi.nih.gov/files/NHLBI-Strategic-Vision-2016_FF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guide/pa-files/PAR-17-338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hyperlink" Target="mailto:coadys@mail.nih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2685843" y="381000"/>
            <a:ext cx="6824663" cy="1822451"/>
          </a:xfrm>
        </p:spPr>
        <p:txBody>
          <a:bodyPr/>
          <a:lstStyle/>
          <a:p>
            <a:r>
              <a:rPr lang="en-US" dirty="0"/>
              <a:t>MESA Project Office Report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12108" y="2681417"/>
            <a:ext cx="9947189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rgbClr val="C014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Lorraine Silsbee, M.H.S.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MESA Project Officer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Epidemiology Branch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Division of Cardiovascular Sciences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National Heart, Lung, and Blood Institute</a:t>
            </a: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C014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 Steering Committee Meeting (Webinar)</a:t>
            </a:r>
          </a:p>
          <a:p>
            <a:pPr algn="ctr">
              <a:spcBef>
                <a:spcPct val="500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September 8, 2017</a:t>
            </a:r>
          </a:p>
        </p:txBody>
      </p:sp>
    </p:spTree>
    <p:extLst>
      <p:ext uri="{BB962C8B-B14F-4D97-AF65-F5344CB8AC3E}">
        <p14:creationId xmlns:p14="http://schemas.microsoft.com/office/powerpoint/2010/main" val="3789317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261" y="144465"/>
            <a:ext cx="12062739" cy="846137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Update on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NEW</a:t>
            </a:r>
            <a:r>
              <a:rPr lang="en-US" sz="2800" dirty="0">
                <a:latin typeface="+mj-lt"/>
              </a:rPr>
              <a:t> Epidemiology Cohort Studies U01 FOA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4777" y="1610524"/>
            <a:ext cx="3599186" cy="108752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C8C7FF0-A99F-48B2-9213-2B19F4E9DCFD}"/>
              </a:ext>
            </a:extLst>
          </p:cNvPr>
          <p:cNvSpPr/>
          <p:nvPr/>
        </p:nvSpPr>
        <p:spPr>
          <a:xfrm>
            <a:off x="219917" y="2715575"/>
            <a:ext cx="70528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https://grants.nih.gov/grants/guide/notice-files/NOT-HL-17-530.html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304F5C3-7451-4F0F-B435-DC90AB8A0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37833"/>
              </p:ext>
            </p:extLst>
          </p:nvPr>
        </p:nvGraphicFramePr>
        <p:xfrm>
          <a:off x="1322175" y="3361906"/>
          <a:ext cx="8958648" cy="2484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7495">
                  <a:extLst>
                    <a:ext uri="{9D8B030D-6E8A-4147-A177-3AD203B41FA5}">
                      <a16:colId xmlns:a16="http://schemas.microsoft.com/office/drawing/2014/main" val="449482802"/>
                    </a:ext>
                  </a:extLst>
                </a:gridCol>
                <a:gridCol w="3671153">
                  <a:extLst>
                    <a:ext uri="{9D8B030D-6E8A-4147-A177-3AD203B41FA5}">
                      <a16:colId xmlns:a16="http://schemas.microsoft.com/office/drawing/2014/main" val="560100836"/>
                    </a:ext>
                  </a:extLst>
                </a:gridCol>
              </a:tblGrid>
              <a:tr h="10217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NOT-HL-17-530</a:t>
                      </a:r>
                    </a:p>
                    <a:p>
                      <a:pPr algn="ctr"/>
                      <a:r>
                        <a:rPr lang="en-US" sz="2800" dirty="0"/>
                        <a:t>New Cohort Studies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362640"/>
                  </a:ext>
                </a:extLst>
              </a:tr>
              <a:tr h="340397">
                <a:tc>
                  <a:txBody>
                    <a:bodyPr/>
                    <a:lstStyle/>
                    <a:p>
                      <a:r>
                        <a:rPr lang="en-US" dirty="0"/>
                        <a:t>Estimated Publication Date of FOA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 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201572"/>
                  </a:ext>
                </a:extLst>
              </a:tr>
              <a:tr h="340397">
                <a:tc>
                  <a:txBody>
                    <a:bodyPr/>
                    <a:lstStyle/>
                    <a:p>
                      <a:r>
                        <a:rPr lang="en-US" dirty="0"/>
                        <a:t>First Estimated Due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225050"/>
                  </a:ext>
                </a:extLst>
              </a:tr>
              <a:tr h="340397">
                <a:tc>
                  <a:txBody>
                    <a:bodyPr/>
                    <a:lstStyle/>
                    <a:p>
                      <a:r>
                        <a:rPr lang="en-US" dirty="0"/>
                        <a:t>Earliest Estimated Award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07166"/>
                  </a:ext>
                </a:extLst>
              </a:tr>
              <a:tr h="340397">
                <a:tc>
                  <a:txBody>
                    <a:bodyPr/>
                    <a:lstStyle/>
                    <a:p>
                      <a:r>
                        <a:rPr lang="en-US" dirty="0"/>
                        <a:t>Earliest Estimated Start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06123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6D9B151-6168-46FD-BC30-0FCD02A76681}"/>
              </a:ext>
            </a:extLst>
          </p:cNvPr>
          <p:cNvSpPr txBox="1"/>
          <p:nvPr/>
        </p:nvSpPr>
        <p:spPr>
          <a:xfrm>
            <a:off x="219917" y="1610524"/>
            <a:ext cx="68510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Notice of Intent to Publish a Funding Opportunity Announcement for New </a:t>
            </a:r>
            <a:r>
              <a:rPr lang="en-US" sz="2000" dirty="0">
                <a:solidFill>
                  <a:srgbClr val="FF0000"/>
                </a:solidFill>
              </a:rPr>
              <a:t>Epidemiology</a:t>
            </a:r>
            <a:r>
              <a:rPr lang="en-US" dirty="0">
                <a:solidFill>
                  <a:srgbClr val="FF0000"/>
                </a:solidFill>
              </a:rPr>
              <a:t> Cohort Studies in Heart, Lung, Blood, and Sleep Diseases and Disorders (U01)</a:t>
            </a:r>
          </a:p>
        </p:txBody>
      </p:sp>
    </p:spTree>
    <p:extLst>
      <p:ext uri="{BB962C8B-B14F-4D97-AF65-F5344CB8AC3E}">
        <p14:creationId xmlns:p14="http://schemas.microsoft.com/office/powerpoint/2010/main" val="1387273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17F6DC-E8FF-4960-A7D9-851A2936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PAR-16-021</a:t>
            </a:r>
            <a:endParaRPr lang="en-US" dirty="0"/>
          </a:p>
          <a:p>
            <a:pPr lvl="1"/>
            <a:r>
              <a:rPr lang="en-US" dirty="0"/>
              <a:t>X01: NHLBI </a:t>
            </a:r>
            <a:r>
              <a:rPr lang="en-US" dirty="0" err="1"/>
              <a:t>TOPMed</a:t>
            </a:r>
            <a:r>
              <a:rPr lang="en-US" dirty="0"/>
              <a:t>: Omics Phenotypes of Heart, Lung, and Blood Disorders </a:t>
            </a:r>
          </a:p>
          <a:p>
            <a:pPr lvl="1"/>
            <a:r>
              <a:rPr lang="en-US" dirty="0"/>
              <a:t>Invites applications to use NIH-funded omics capacity to carry out studies of the genetic basis and/or omics signatures of common, complex heart, lung, and blood disorders</a:t>
            </a:r>
          </a:p>
          <a:p>
            <a:pPr lvl="2"/>
            <a:r>
              <a:rPr lang="en-US" dirty="0"/>
              <a:t>WGS, DNA methylation, </a:t>
            </a:r>
            <a:r>
              <a:rPr lang="en-US" dirty="0" err="1"/>
              <a:t>RNASeq</a:t>
            </a:r>
            <a:r>
              <a:rPr lang="en-US" dirty="0"/>
              <a:t>, metabolomics &amp; proteomics</a:t>
            </a:r>
          </a:p>
          <a:p>
            <a:pPr lvl="1"/>
            <a:r>
              <a:rPr lang="en-US" dirty="0"/>
              <a:t>Next receipt dates: October 19, 2017; October 18, 2018 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B7D721-2646-4DF6-B257-36AF398D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NHLBI </a:t>
            </a:r>
            <a:r>
              <a:rPr lang="en-US" dirty="0" err="1"/>
              <a:t>TOPMed</a:t>
            </a:r>
            <a:r>
              <a:rPr lang="en-US" dirty="0"/>
              <a:t>:  Omics Phenotypes of Heart, Lung, and </a:t>
            </a:r>
            <a:r>
              <a:rPr lang="en-US"/>
              <a:t>Blood Disorders (X01)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50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898254"/>
              </p:ext>
            </p:extLst>
          </p:nvPr>
        </p:nvGraphicFramePr>
        <p:xfrm>
          <a:off x="1981200" y="1446207"/>
          <a:ext cx="8229600" cy="2269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2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7348">
                <a:tc>
                  <a:txBody>
                    <a:bodyPr/>
                    <a:lstStyle/>
                    <a:p>
                      <a:r>
                        <a:rPr lang="en-US" dirty="0"/>
                        <a:t>Grant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Priority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348">
                <a:tc>
                  <a:txBody>
                    <a:bodyPr/>
                    <a:lstStyle/>
                    <a:p>
                      <a:r>
                        <a:rPr lang="en-US" dirty="0"/>
                        <a:t>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Research Project Grant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348">
                <a:tc>
                  <a:txBody>
                    <a:bodyPr/>
                    <a:lstStyle/>
                    <a:p>
                      <a:r>
                        <a:rPr lang="en-US" dirty="0"/>
                        <a:t>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Early Stage</a:t>
                      </a:r>
                      <a:r>
                        <a:rPr lang="en-US" baseline="0" dirty="0"/>
                        <a:t> Investigators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348">
                <a:tc>
                  <a:txBody>
                    <a:bodyPr/>
                    <a:lstStyle/>
                    <a:p>
                      <a:r>
                        <a:rPr lang="en-US" dirty="0"/>
                        <a:t>K awards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Career Dev  Awards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FY2017 NHLBI Funding Paylines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10210" y="4043407"/>
            <a:ext cx="8070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01F6DC-34F4-4033-9C2C-C64F897C30AB}"/>
              </a:ext>
            </a:extLst>
          </p:cNvPr>
          <p:cNvSpPr txBox="1"/>
          <p:nvPr/>
        </p:nvSpPr>
        <p:spPr>
          <a:xfrm>
            <a:off x="1787448" y="4443516"/>
            <a:ext cx="831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http://www.nhlbi.nih.gov/research/funding/general/current-operating-guidelines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0464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1" y="1446207"/>
          <a:ext cx="7719921" cy="2342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6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4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7348">
                <a:tc>
                  <a:txBody>
                    <a:bodyPr/>
                    <a:lstStyle/>
                    <a:p>
                      <a:r>
                        <a:rPr lang="en-US" dirty="0"/>
                        <a:t>Grant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Zone of Consideration (priority score)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348">
                <a:tc>
                  <a:txBody>
                    <a:bodyPr/>
                    <a:lstStyle/>
                    <a:p>
                      <a:r>
                        <a:rPr lang="en-US" dirty="0"/>
                        <a:t>R21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Innovative</a:t>
                      </a:r>
                      <a:r>
                        <a:rPr lang="en-US" baseline="0" dirty="0"/>
                        <a:t> Research Grant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10-30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348">
                <a:tc>
                  <a:txBody>
                    <a:bodyPr/>
                    <a:lstStyle/>
                    <a:p>
                      <a:r>
                        <a:rPr lang="en-US" dirty="0"/>
                        <a:t>P01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Program</a:t>
                      </a:r>
                      <a:r>
                        <a:rPr lang="en-US" baseline="0" dirty="0"/>
                        <a:t> Project Grant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10-30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348">
                <a:tc>
                  <a:txBody>
                    <a:bodyPr/>
                    <a:lstStyle/>
                    <a:p>
                      <a:r>
                        <a:rPr lang="en-US" dirty="0"/>
                        <a:t>T32,</a:t>
                      </a:r>
                      <a:r>
                        <a:rPr lang="en-US" baseline="0" dirty="0"/>
                        <a:t> T</a:t>
                      </a:r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Institutional NRSA Training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10-30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+mj-lt"/>
              </a:rPr>
              <a:t>FY2017 NHLBI Funding </a:t>
            </a:r>
            <a:r>
              <a:rPr lang="en-US" sz="2800" dirty="0" err="1">
                <a:latin typeface="+mj-lt"/>
              </a:rPr>
              <a:t>Paylines</a:t>
            </a:r>
            <a:r>
              <a:rPr lang="en-US" sz="2800" dirty="0">
                <a:latin typeface="+mj-lt"/>
              </a:rPr>
              <a:t> – Zones of Consideration*</a:t>
            </a:r>
          </a:p>
        </p:txBody>
      </p:sp>
      <p:sp>
        <p:nvSpPr>
          <p:cNvPr id="2" name="Rectangle 1"/>
          <p:cNvSpPr/>
          <p:nvPr/>
        </p:nvSpPr>
        <p:spPr>
          <a:xfrm>
            <a:off x="2154195" y="3963566"/>
            <a:ext cx="75129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*A zone of consideration is a range of priority scores within which competing applications will be considered for funding.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E55FB1-1881-4D8F-9FD1-755519F04229}"/>
              </a:ext>
            </a:extLst>
          </p:cNvPr>
          <p:cNvSpPr txBox="1"/>
          <p:nvPr/>
        </p:nvSpPr>
        <p:spPr>
          <a:xfrm>
            <a:off x="1981201" y="4941277"/>
            <a:ext cx="8985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http://www.nhlbi.nih.gov/research/funding/general/current-operating-guidelines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102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57400" y="6311900"/>
            <a:ext cx="6261100" cy="0"/>
          </a:xfrm>
          <a:custGeom>
            <a:avLst/>
            <a:gdLst/>
            <a:ahLst/>
            <a:cxnLst/>
            <a:rect l="l" t="t" r="r" b="b"/>
            <a:pathLst>
              <a:path w="6261100">
                <a:moveTo>
                  <a:pt x="62611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C013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9195" y="216108"/>
            <a:ext cx="11059583" cy="702852"/>
          </a:xfrm>
          <a:prstGeom prst="rect">
            <a:avLst/>
          </a:prstGeom>
        </p:spPr>
        <p:txBody>
          <a:bodyPr vert="horz" wrap="square" lIns="0" tIns="20837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205740"/>
            <a:r>
              <a:rPr dirty="0"/>
              <a:t>Diversity</a:t>
            </a:r>
            <a:r>
              <a:rPr spc="-30" dirty="0"/>
              <a:t> </a:t>
            </a:r>
            <a:r>
              <a:rPr dirty="0"/>
              <a:t>Rese</a:t>
            </a:r>
            <a:r>
              <a:rPr spc="-20" dirty="0"/>
              <a:t>a</a:t>
            </a:r>
            <a:r>
              <a:rPr dirty="0"/>
              <a:t>rch</a:t>
            </a:r>
            <a:r>
              <a:rPr spc="-40" dirty="0"/>
              <a:t> </a:t>
            </a:r>
            <a:r>
              <a:rPr dirty="0"/>
              <a:t>Su</a:t>
            </a:r>
            <a:r>
              <a:rPr spc="-20" dirty="0"/>
              <a:t>p</a:t>
            </a:r>
            <a:r>
              <a:rPr dirty="0"/>
              <a:t>p</a:t>
            </a:r>
            <a:r>
              <a:rPr spc="-10" dirty="0"/>
              <a:t>l</a:t>
            </a:r>
            <a:r>
              <a:rPr dirty="0"/>
              <a:t>e</a:t>
            </a:r>
            <a:r>
              <a:rPr spc="-15" dirty="0"/>
              <a:t>m</a:t>
            </a:r>
            <a:r>
              <a:rPr dirty="0"/>
              <a:t>e</a:t>
            </a:r>
            <a:r>
              <a:rPr spc="-15" dirty="0"/>
              <a:t>n</a:t>
            </a:r>
            <a:r>
              <a:rPr dirty="0"/>
              <a:t>ts</a:t>
            </a:r>
            <a:r>
              <a:rPr lang="en-US" dirty="0"/>
              <a:t> Program</a:t>
            </a:r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390048" y="1400812"/>
            <a:ext cx="11801952" cy="46346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3695" marR="10795" indent="-340995">
              <a:lnSpc>
                <a:spcPct val="90400"/>
              </a:lnSpc>
              <a:buClr>
                <a:srgbClr val="C0133B"/>
              </a:buClr>
              <a:buFont typeface="Wingdings"/>
              <a:buChar char=""/>
              <a:tabLst>
                <a:tab pos="354330" algn="l"/>
              </a:tabLst>
            </a:pPr>
            <a:r>
              <a:rPr sz="1700" b="1" spc="-10" dirty="0">
                <a:latin typeface="Arial"/>
                <a:cs typeface="Arial"/>
              </a:rPr>
              <a:t>O</a:t>
            </a:r>
            <a:r>
              <a:rPr sz="1700" b="1" dirty="0">
                <a:latin typeface="Arial"/>
                <a:cs typeface="Arial"/>
              </a:rPr>
              <a:t>bjec</a:t>
            </a:r>
            <a:r>
              <a:rPr sz="1700" b="1" spc="-10" dirty="0">
                <a:latin typeface="Arial"/>
                <a:cs typeface="Arial"/>
              </a:rPr>
              <a:t>ti</a:t>
            </a:r>
            <a:r>
              <a:rPr sz="1700" b="1" spc="-40" dirty="0">
                <a:latin typeface="Arial"/>
                <a:cs typeface="Arial"/>
              </a:rPr>
              <a:t>v</a:t>
            </a:r>
            <a:r>
              <a:rPr sz="1700" b="1" dirty="0">
                <a:latin typeface="Arial"/>
                <a:cs typeface="Arial"/>
              </a:rPr>
              <a:t>e</a:t>
            </a:r>
            <a:r>
              <a:rPr sz="1700" dirty="0">
                <a:latin typeface="Arial"/>
                <a:cs typeface="Arial"/>
              </a:rPr>
              <a:t>:</a:t>
            </a:r>
            <a:r>
              <a:rPr sz="1700" spc="25" dirty="0">
                <a:latin typeface="Arial"/>
                <a:cs typeface="Arial"/>
              </a:rPr>
              <a:t> </a:t>
            </a:r>
            <a:r>
              <a:rPr sz="1700" spc="-18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o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enab</a:t>
            </a:r>
            <a:r>
              <a:rPr sz="1700" spc="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PIs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w</a:t>
            </a:r>
            <a:r>
              <a:rPr sz="1700" dirty="0">
                <a:latin typeface="Arial"/>
                <a:cs typeface="Arial"/>
              </a:rPr>
              <a:t>i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h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ig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b</a:t>
            </a:r>
            <a:r>
              <a:rPr sz="1700" spc="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NHLBI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resea</a:t>
            </a:r>
            <a:r>
              <a:rPr sz="1700" spc="-10" dirty="0">
                <a:latin typeface="Arial"/>
                <a:cs typeface="Arial"/>
              </a:rPr>
              <a:t>r</a:t>
            </a:r>
            <a:r>
              <a:rPr sz="1700" dirty="0">
                <a:latin typeface="Arial"/>
                <a:cs typeface="Arial"/>
              </a:rPr>
              <a:t>ch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gran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s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or contrac</a:t>
            </a:r>
            <a:r>
              <a:rPr sz="1700" spc="-15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s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o inc</a:t>
            </a:r>
            <a:r>
              <a:rPr sz="1700" spc="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ude ind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vidua</a:t>
            </a:r>
            <a:r>
              <a:rPr sz="1700" spc="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s</a:t>
            </a:r>
            <a:r>
              <a:rPr sz="1700" spc="-3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f</a:t>
            </a:r>
            <a:r>
              <a:rPr sz="1700" dirty="0">
                <a:latin typeface="Arial"/>
                <a:cs typeface="Arial"/>
              </a:rPr>
              <a:t>rom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groups underrep</a:t>
            </a:r>
            <a:r>
              <a:rPr sz="1700" spc="-10" dirty="0">
                <a:latin typeface="Arial"/>
                <a:cs typeface="Arial"/>
              </a:rPr>
              <a:t>r</a:t>
            </a:r>
            <a:r>
              <a:rPr sz="1700" dirty="0">
                <a:latin typeface="Arial"/>
                <a:cs typeface="Arial"/>
              </a:rPr>
              <a:t>esented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omedical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resea</a:t>
            </a:r>
            <a:r>
              <a:rPr sz="1700" spc="-10" dirty="0">
                <a:latin typeface="Arial"/>
                <a:cs typeface="Arial"/>
              </a:rPr>
              <a:t>r</a:t>
            </a:r>
            <a:r>
              <a:rPr sz="1700" dirty="0">
                <a:latin typeface="Arial"/>
                <a:cs typeface="Arial"/>
              </a:rPr>
              <a:t>ch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he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r projects.</a:t>
            </a:r>
          </a:p>
          <a:p>
            <a:pPr marL="353695" marR="5080" indent="-340995">
              <a:lnSpc>
                <a:spcPts val="1839"/>
              </a:lnSpc>
              <a:spcBef>
                <a:spcPts val="1225"/>
              </a:spcBef>
              <a:buClr>
                <a:srgbClr val="C0133B"/>
              </a:buClr>
              <a:buFont typeface="Wingdings"/>
              <a:buChar char=""/>
              <a:tabLst>
                <a:tab pos="354330" algn="l"/>
              </a:tabLst>
            </a:pPr>
            <a:r>
              <a:rPr sz="1700" b="1" dirty="0">
                <a:latin typeface="Arial"/>
                <a:cs typeface="Arial"/>
              </a:rPr>
              <a:t>El</a:t>
            </a:r>
            <a:r>
              <a:rPr sz="1700" b="1" spc="-10" dirty="0">
                <a:latin typeface="Arial"/>
                <a:cs typeface="Arial"/>
              </a:rPr>
              <a:t>i</a:t>
            </a:r>
            <a:r>
              <a:rPr sz="1700" b="1" dirty="0">
                <a:latin typeface="Arial"/>
                <a:cs typeface="Arial"/>
              </a:rPr>
              <a:t>gib</a:t>
            </a:r>
            <a:r>
              <a:rPr sz="1700" b="1" spc="-10" dirty="0">
                <a:latin typeface="Arial"/>
                <a:cs typeface="Arial"/>
              </a:rPr>
              <a:t>ili</a:t>
            </a:r>
            <a:r>
              <a:rPr sz="1700" b="1" dirty="0">
                <a:latin typeface="Arial"/>
                <a:cs typeface="Arial"/>
              </a:rPr>
              <a:t>t</a:t>
            </a:r>
            <a:r>
              <a:rPr sz="1700" b="1" spc="-15" dirty="0">
                <a:latin typeface="Arial"/>
                <a:cs typeface="Arial"/>
              </a:rPr>
              <a:t>y</a:t>
            </a:r>
            <a:r>
              <a:rPr sz="1700" dirty="0">
                <a:latin typeface="Arial"/>
                <a:cs typeface="Arial"/>
              </a:rPr>
              <a:t>: </a:t>
            </a:r>
            <a:r>
              <a:rPr sz="1700" spc="-5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</a:t>
            </a:r>
            <a:r>
              <a:rPr sz="1700" spc="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l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princ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pal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investigato</a:t>
            </a:r>
            <a:r>
              <a:rPr sz="1700" spc="-10" dirty="0">
                <a:latin typeface="Arial"/>
                <a:cs typeface="Arial"/>
              </a:rPr>
              <a:t>r</a:t>
            </a:r>
            <a:r>
              <a:rPr sz="1700" dirty="0">
                <a:latin typeface="Arial"/>
                <a:cs typeface="Arial"/>
              </a:rPr>
              <a:t>s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at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U</a:t>
            </a:r>
            <a:r>
              <a:rPr sz="1700" spc="-10" dirty="0">
                <a:latin typeface="Arial"/>
                <a:cs typeface="Arial"/>
              </a:rPr>
              <a:t>.</a:t>
            </a:r>
            <a:r>
              <a:rPr sz="1700" dirty="0">
                <a:latin typeface="Arial"/>
                <a:cs typeface="Arial"/>
              </a:rPr>
              <a:t>S.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ins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i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u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ions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w</a:t>
            </a:r>
            <a:r>
              <a:rPr sz="1700" dirty="0">
                <a:latin typeface="Arial"/>
                <a:cs typeface="Arial"/>
              </a:rPr>
              <a:t>i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h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ig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b</a:t>
            </a:r>
            <a:r>
              <a:rPr sz="1700" spc="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resea</a:t>
            </a:r>
            <a:r>
              <a:rPr sz="1700" spc="-10" dirty="0">
                <a:latin typeface="Arial"/>
                <a:cs typeface="Arial"/>
              </a:rPr>
              <a:t>r</a:t>
            </a:r>
            <a:r>
              <a:rPr sz="1700" dirty="0">
                <a:latin typeface="Arial"/>
                <a:cs typeface="Arial"/>
              </a:rPr>
              <a:t>ch gran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s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or contrac</a:t>
            </a:r>
            <a:r>
              <a:rPr sz="1700" spc="-15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s. 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Cand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date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cannot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have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previous P</a:t>
            </a:r>
            <a:r>
              <a:rPr sz="1700" spc="5" dirty="0">
                <a:latin typeface="Arial"/>
                <a:cs typeface="Arial"/>
              </a:rPr>
              <a:t>H</a:t>
            </a:r>
            <a:r>
              <a:rPr sz="1700" dirty="0">
                <a:latin typeface="Arial"/>
                <a:cs typeface="Arial"/>
              </a:rPr>
              <a:t>S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f</a:t>
            </a:r>
            <a:r>
              <a:rPr sz="1700" dirty="0">
                <a:latin typeface="Arial"/>
                <a:cs typeface="Arial"/>
              </a:rPr>
              <a:t>und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ng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as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 investigator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and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must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be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U</a:t>
            </a:r>
            <a:r>
              <a:rPr sz="1700" spc="-10" dirty="0">
                <a:latin typeface="Arial"/>
                <a:cs typeface="Arial"/>
              </a:rPr>
              <a:t>.</a:t>
            </a:r>
            <a:r>
              <a:rPr sz="1700" dirty="0">
                <a:latin typeface="Arial"/>
                <a:cs typeface="Arial"/>
              </a:rPr>
              <a:t>S.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ci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izen/no</a:t>
            </a:r>
            <a:r>
              <a:rPr sz="1700" spc="15" dirty="0">
                <a:latin typeface="Arial"/>
                <a:cs typeface="Arial"/>
              </a:rPr>
              <a:t>n</a:t>
            </a:r>
            <a:r>
              <a:rPr sz="1700" spc="-5" dirty="0">
                <a:latin typeface="Arial"/>
                <a:cs typeface="Arial"/>
              </a:rPr>
              <a:t>-</a:t>
            </a:r>
            <a:r>
              <a:rPr sz="1700" dirty="0">
                <a:latin typeface="Arial"/>
                <a:cs typeface="Arial"/>
              </a:rPr>
              <a:t>ci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izen na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ional or permanent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resident.</a:t>
            </a:r>
          </a:p>
          <a:p>
            <a:pPr marL="353695" marR="746760" indent="-340995">
              <a:lnSpc>
                <a:spcPts val="1839"/>
              </a:lnSpc>
              <a:spcBef>
                <a:spcPts val="1195"/>
              </a:spcBef>
              <a:buClr>
                <a:srgbClr val="C0133B"/>
              </a:buClr>
              <a:buFont typeface="Wingdings"/>
              <a:buChar char=""/>
              <a:tabLst>
                <a:tab pos="354330" algn="l"/>
              </a:tabLst>
            </a:pPr>
            <a:r>
              <a:rPr sz="1700" b="1" dirty="0">
                <a:latin typeface="Arial"/>
                <a:cs typeface="Arial"/>
              </a:rPr>
              <a:t>S</a:t>
            </a:r>
            <a:r>
              <a:rPr sz="1700" b="1" spc="5" dirty="0">
                <a:latin typeface="Arial"/>
                <a:cs typeface="Arial"/>
              </a:rPr>
              <a:t>u</a:t>
            </a:r>
            <a:r>
              <a:rPr sz="1700" b="1" dirty="0">
                <a:latin typeface="Arial"/>
                <a:cs typeface="Arial"/>
              </a:rPr>
              <a:t>pp</a:t>
            </a:r>
            <a:r>
              <a:rPr sz="1700" b="1" spc="-10" dirty="0">
                <a:latin typeface="Arial"/>
                <a:cs typeface="Arial"/>
              </a:rPr>
              <a:t>l</a:t>
            </a:r>
            <a:r>
              <a:rPr sz="1700" b="1" dirty="0">
                <a:latin typeface="Arial"/>
                <a:cs typeface="Arial"/>
              </a:rPr>
              <a:t>ement</a:t>
            </a:r>
            <a:r>
              <a:rPr sz="1700" b="1" spc="-2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Le</a:t>
            </a:r>
            <a:r>
              <a:rPr sz="1700" b="1" spc="-35" dirty="0">
                <a:latin typeface="Arial"/>
                <a:cs typeface="Arial"/>
              </a:rPr>
              <a:t>v</a:t>
            </a:r>
            <a:r>
              <a:rPr sz="1700" b="1" dirty="0">
                <a:latin typeface="Arial"/>
                <a:cs typeface="Arial"/>
              </a:rPr>
              <a:t>e</a:t>
            </a:r>
            <a:r>
              <a:rPr sz="1700" b="1" spc="-10" dirty="0">
                <a:latin typeface="Arial"/>
                <a:cs typeface="Arial"/>
              </a:rPr>
              <a:t>l</a:t>
            </a:r>
            <a:r>
              <a:rPr sz="1700" b="1" spc="5" dirty="0">
                <a:latin typeface="Arial"/>
                <a:cs typeface="Arial"/>
              </a:rPr>
              <a:t>s</a:t>
            </a:r>
            <a:r>
              <a:rPr sz="1700" dirty="0">
                <a:latin typeface="Arial"/>
                <a:cs typeface="Arial"/>
              </a:rPr>
              <a:t>: </a:t>
            </a:r>
            <a:r>
              <a:rPr sz="1700" spc="5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h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gh school,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undergrad,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gradua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e,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pos</a:t>
            </a:r>
            <a:r>
              <a:rPr sz="1700" spc="5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doc,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jun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or investigato</a:t>
            </a:r>
            <a:r>
              <a:rPr sz="1700" spc="-105" dirty="0">
                <a:latin typeface="Arial"/>
                <a:cs typeface="Arial"/>
              </a:rPr>
              <a:t>r</a:t>
            </a:r>
            <a:r>
              <a:rPr sz="1700" dirty="0">
                <a:latin typeface="Arial"/>
                <a:cs typeface="Arial"/>
              </a:rPr>
              <a:t>.</a:t>
            </a:r>
          </a:p>
          <a:p>
            <a:pPr marL="353695" indent="-340995">
              <a:spcBef>
                <a:spcPts val="965"/>
              </a:spcBef>
              <a:buClr>
                <a:srgbClr val="C0133B"/>
              </a:buClr>
              <a:buFont typeface="Wingdings"/>
              <a:buChar char=""/>
              <a:tabLst>
                <a:tab pos="354330" algn="l"/>
              </a:tabLst>
            </a:pPr>
            <a:r>
              <a:rPr sz="1700" b="1" spc="-35" dirty="0">
                <a:latin typeface="Arial"/>
                <a:cs typeface="Arial"/>
              </a:rPr>
              <a:t>A</a:t>
            </a:r>
            <a:r>
              <a:rPr sz="1700" b="1" dirty="0">
                <a:latin typeface="Arial"/>
                <a:cs typeface="Arial"/>
              </a:rPr>
              <a:t>pp</a:t>
            </a:r>
            <a:r>
              <a:rPr sz="1700" b="1" spc="-10" dirty="0">
                <a:latin typeface="Arial"/>
                <a:cs typeface="Arial"/>
              </a:rPr>
              <a:t>li</a:t>
            </a:r>
            <a:r>
              <a:rPr sz="1700" b="1" dirty="0">
                <a:latin typeface="Arial"/>
                <a:cs typeface="Arial"/>
              </a:rPr>
              <a:t>cat</a:t>
            </a:r>
            <a:r>
              <a:rPr sz="1700" b="1" spc="-10" dirty="0">
                <a:latin typeface="Arial"/>
                <a:cs typeface="Arial"/>
              </a:rPr>
              <a:t>i</a:t>
            </a:r>
            <a:r>
              <a:rPr sz="1700" b="1" dirty="0">
                <a:latin typeface="Arial"/>
                <a:cs typeface="Arial"/>
              </a:rPr>
              <a:t>on</a:t>
            </a:r>
            <a:r>
              <a:rPr sz="1700" b="1" spc="2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dea</a:t>
            </a:r>
            <a:r>
              <a:rPr sz="1700" b="1" spc="5" dirty="0">
                <a:latin typeface="Arial"/>
                <a:cs typeface="Arial"/>
              </a:rPr>
              <a:t>d</a:t>
            </a:r>
            <a:r>
              <a:rPr sz="1700" b="1" spc="-10" dirty="0">
                <a:latin typeface="Arial"/>
                <a:cs typeface="Arial"/>
              </a:rPr>
              <a:t>li</a:t>
            </a:r>
            <a:r>
              <a:rPr sz="1700" b="1" dirty="0">
                <a:latin typeface="Arial"/>
                <a:cs typeface="Arial"/>
              </a:rPr>
              <a:t>ne: </a:t>
            </a:r>
            <a:r>
              <a:rPr sz="1700" b="1" spc="-7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At </a:t>
            </a:r>
            <a:r>
              <a:rPr sz="1700" spc="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east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3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mon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hs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befo</a:t>
            </a:r>
            <a:r>
              <a:rPr sz="1700" spc="-10" dirty="0">
                <a:latin typeface="Arial"/>
                <a:cs typeface="Arial"/>
              </a:rPr>
              <a:t>r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he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reques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ed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s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art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date</a:t>
            </a:r>
            <a:r>
              <a:rPr sz="1700" spc="-15" dirty="0">
                <a:latin typeface="Arial"/>
                <a:cs typeface="Arial"/>
              </a:rPr>
              <a:t>.</a:t>
            </a:r>
            <a:endParaRPr sz="1700" dirty="0">
              <a:latin typeface="Arial"/>
              <a:cs typeface="Arial"/>
            </a:endParaRPr>
          </a:p>
          <a:p>
            <a:pPr marL="353695" indent="-340995">
              <a:spcBef>
                <a:spcPts val="994"/>
              </a:spcBef>
              <a:buClr>
                <a:srgbClr val="C0133B"/>
              </a:buClr>
              <a:buFont typeface="Wingdings"/>
              <a:buChar char=""/>
              <a:tabLst>
                <a:tab pos="354330" algn="l"/>
              </a:tabLst>
            </a:pPr>
            <a:r>
              <a:rPr sz="1700" b="1" dirty="0">
                <a:latin typeface="Arial"/>
                <a:cs typeface="Arial"/>
              </a:rPr>
              <a:t>Req</a:t>
            </a:r>
            <a:r>
              <a:rPr sz="1700" b="1" spc="5" dirty="0">
                <a:latin typeface="Arial"/>
                <a:cs typeface="Arial"/>
              </a:rPr>
              <a:t>u</a:t>
            </a:r>
            <a:r>
              <a:rPr sz="1700" b="1" spc="-10" dirty="0">
                <a:latin typeface="Arial"/>
                <a:cs typeface="Arial"/>
              </a:rPr>
              <a:t>i</a:t>
            </a:r>
            <a:r>
              <a:rPr sz="1700" b="1" dirty="0">
                <a:latin typeface="Arial"/>
                <a:cs typeface="Arial"/>
              </a:rPr>
              <a:t>re</a:t>
            </a:r>
            <a:r>
              <a:rPr sz="1700" b="1" spc="-10" dirty="0">
                <a:latin typeface="Arial"/>
                <a:cs typeface="Arial"/>
              </a:rPr>
              <a:t>m</a:t>
            </a:r>
            <a:r>
              <a:rPr sz="1700" b="1" dirty="0">
                <a:latin typeface="Arial"/>
                <a:cs typeface="Arial"/>
              </a:rPr>
              <a:t>ent:</a:t>
            </a:r>
            <a:r>
              <a:rPr sz="1700" b="1" spc="-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at least 75%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-45" dirty="0">
                <a:latin typeface="Arial"/>
                <a:cs typeface="Arial"/>
              </a:rPr>
              <a:t>f</a:t>
            </a:r>
            <a:r>
              <a:rPr sz="1700" spc="-10" dirty="0">
                <a:latin typeface="Arial"/>
                <a:cs typeface="Arial"/>
              </a:rPr>
              <a:t>f</a:t>
            </a:r>
            <a:r>
              <a:rPr sz="1700" dirty="0">
                <a:latin typeface="Arial"/>
                <a:cs typeface="Arial"/>
              </a:rPr>
              <a:t>ort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lang="en-US" sz="1700" spc="-5" dirty="0">
                <a:latin typeface="Arial"/>
                <a:cs typeface="Arial"/>
              </a:rPr>
              <a:t>for postdoc and junior investigator levels</a:t>
            </a:r>
            <a:r>
              <a:rPr sz="1700" dirty="0">
                <a:latin typeface="Arial"/>
                <a:cs typeface="Arial"/>
              </a:rPr>
              <a:t>.</a:t>
            </a:r>
          </a:p>
          <a:p>
            <a:pPr marL="353695" indent="-340995">
              <a:spcBef>
                <a:spcPts val="994"/>
              </a:spcBef>
              <a:buClr>
                <a:srgbClr val="C0133B"/>
              </a:buClr>
              <a:buFont typeface="Wingdings"/>
              <a:buChar char=""/>
              <a:tabLst>
                <a:tab pos="354330" algn="l"/>
              </a:tabLst>
            </a:pPr>
            <a:r>
              <a:rPr sz="1700" b="1" dirty="0">
                <a:latin typeface="Arial"/>
                <a:cs typeface="Arial"/>
              </a:rPr>
              <a:t>S</a:t>
            </a:r>
            <a:r>
              <a:rPr sz="1700" b="1" spc="5" dirty="0">
                <a:latin typeface="Arial"/>
                <a:cs typeface="Arial"/>
              </a:rPr>
              <a:t>u</a:t>
            </a:r>
            <a:r>
              <a:rPr sz="1700" b="1" dirty="0">
                <a:latin typeface="Arial"/>
                <a:cs typeface="Arial"/>
              </a:rPr>
              <a:t>pport</a:t>
            </a:r>
            <a:r>
              <a:rPr sz="1700" dirty="0">
                <a:latin typeface="Arial"/>
                <a:cs typeface="Arial"/>
              </a:rPr>
              <a:t>: </a:t>
            </a:r>
            <a:r>
              <a:rPr sz="1700" spc="-2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2-</a:t>
            </a:r>
            <a:r>
              <a:rPr sz="1700" dirty="0">
                <a:latin typeface="Arial"/>
                <a:cs typeface="Arial"/>
              </a:rPr>
              <a:t>4</a:t>
            </a:r>
            <a:r>
              <a:rPr sz="1700" spc="5" dirty="0">
                <a:latin typeface="Arial"/>
                <a:cs typeface="Arial"/>
              </a:rPr>
              <a:t> </a:t>
            </a:r>
            <a:r>
              <a:rPr sz="1700" spc="-25" dirty="0">
                <a:latin typeface="Arial"/>
                <a:cs typeface="Arial"/>
              </a:rPr>
              <a:t>y</a:t>
            </a:r>
            <a:r>
              <a:rPr sz="1700" dirty="0">
                <a:latin typeface="Arial"/>
                <a:cs typeface="Arial"/>
              </a:rPr>
              <a:t>ears.</a:t>
            </a:r>
            <a:r>
              <a:rPr lang="en-US" sz="1700" dirty="0">
                <a:latin typeface="Arial"/>
                <a:cs typeface="Arial"/>
              </a:rPr>
              <a:t>  At least 12 months remaining on parent grant or contract.</a:t>
            </a:r>
            <a:endParaRPr sz="1700" dirty="0">
              <a:latin typeface="Arial"/>
              <a:cs typeface="Arial"/>
            </a:endParaRPr>
          </a:p>
          <a:p>
            <a:pPr marL="353695" indent="-340995">
              <a:spcBef>
                <a:spcPts val="994"/>
              </a:spcBef>
              <a:buClr>
                <a:srgbClr val="C0133B"/>
              </a:buClr>
              <a:buFont typeface="Wingdings"/>
              <a:buChar char=""/>
              <a:tabLst>
                <a:tab pos="354330" algn="l"/>
              </a:tabLst>
            </a:pPr>
            <a:r>
              <a:rPr sz="1700" b="1" dirty="0">
                <a:latin typeface="Arial"/>
                <a:cs typeface="Arial"/>
              </a:rPr>
              <a:t>Salar</a:t>
            </a:r>
            <a:r>
              <a:rPr sz="1700" b="1" spc="-15" dirty="0">
                <a:latin typeface="Arial"/>
                <a:cs typeface="Arial"/>
              </a:rPr>
              <a:t>y</a:t>
            </a:r>
            <a:r>
              <a:rPr lang="en-US" sz="1700" dirty="0">
                <a:latin typeface="Arial"/>
                <a:cs typeface="Arial"/>
              </a:rPr>
              <a:t>: Based on the supplement level as stated in the guidelines.</a:t>
            </a:r>
            <a:endParaRPr sz="1700" dirty="0">
              <a:latin typeface="Arial"/>
              <a:cs typeface="Arial"/>
            </a:endParaRPr>
          </a:p>
          <a:p>
            <a:pPr marL="353695" indent="-340995">
              <a:spcBef>
                <a:spcPts val="994"/>
              </a:spcBef>
              <a:buClr>
                <a:srgbClr val="C0133B"/>
              </a:buClr>
              <a:buFont typeface="Wingdings"/>
              <a:buChar char=""/>
              <a:tabLst>
                <a:tab pos="354330" algn="l"/>
              </a:tabLst>
            </a:pPr>
            <a:r>
              <a:rPr sz="1700" b="1" dirty="0">
                <a:latin typeface="Arial"/>
                <a:cs typeface="Arial"/>
              </a:rPr>
              <a:t>Re</a:t>
            </a:r>
            <a:r>
              <a:rPr sz="1700" b="1" spc="-35" dirty="0">
                <a:latin typeface="Arial"/>
                <a:cs typeface="Arial"/>
              </a:rPr>
              <a:t>v</a:t>
            </a:r>
            <a:r>
              <a:rPr sz="1700" b="1" spc="-10" dirty="0">
                <a:latin typeface="Arial"/>
                <a:cs typeface="Arial"/>
              </a:rPr>
              <a:t>i</a:t>
            </a:r>
            <a:r>
              <a:rPr sz="1700" b="1" dirty="0">
                <a:latin typeface="Arial"/>
                <a:cs typeface="Arial"/>
              </a:rPr>
              <a:t>e</a:t>
            </a:r>
            <a:r>
              <a:rPr sz="1700" b="1" spc="50" dirty="0">
                <a:latin typeface="Arial"/>
                <a:cs typeface="Arial"/>
              </a:rPr>
              <a:t>w</a:t>
            </a:r>
            <a:r>
              <a:rPr sz="1700" b="1" dirty="0">
                <a:latin typeface="Arial"/>
                <a:cs typeface="Arial"/>
              </a:rPr>
              <a:t>:</a:t>
            </a:r>
            <a:r>
              <a:rPr sz="1700" b="1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Wi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h</a:t>
            </a:r>
            <a:r>
              <a:rPr sz="1700" spc="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n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lang="en-US" sz="1700" spc="-20" dirty="0">
                <a:latin typeface="Arial"/>
                <a:cs typeface="Arial"/>
              </a:rPr>
              <a:t>each </a:t>
            </a:r>
            <a:r>
              <a:rPr sz="1700" spc="-10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ns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i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u</a:t>
            </a:r>
            <a:r>
              <a:rPr sz="1700" spc="-10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e</a:t>
            </a:r>
          </a:p>
          <a:p>
            <a:pPr marL="353695" indent="-340995">
              <a:spcBef>
                <a:spcPts val="994"/>
              </a:spcBef>
              <a:buClr>
                <a:srgbClr val="C0133B"/>
              </a:buClr>
              <a:buFont typeface="Wingdings"/>
              <a:buChar char=""/>
              <a:tabLst>
                <a:tab pos="354330" algn="l"/>
              </a:tabLst>
            </a:pPr>
            <a:r>
              <a:rPr sz="1700" b="1" dirty="0">
                <a:latin typeface="Arial"/>
                <a:cs typeface="Arial"/>
              </a:rPr>
              <a:t>Link:</a:t>
            </a:r>
            <a:r>
              <a:rPr lang="en-US" sz="1700" b="1" dirty="0">
                <a:latin typeface="Arial"/>
                <a:cs typeface="Arial"/>
              </a:rPr>
              <a:t>  </a:t>
            </a:r>
            <a:r>
              <a:rPr lang="en-US" dirty="0">
                <a:latin typeface="Arial"/>
                <a:cs typeface="Arial"/>
                <a:hlinkClick r:id="rId3"/>
              </a:rPr>
              <a:t>https://www.nhlbi.nih.gov/research/training/programs/independent/diversity-research-supplements</a:t>
            </a:r>
            <a:endParaRPr lang="en-US" dirty="0">
              <a:latin typeface="Arial"/>
              <a:cs typeface="Arial"/>
            </a:endParaRPr>
          </a:p>
          <a:p>
            <a:pPr marL="353695" indent="-340995">
              <a:spcBef>
                <a:spcPts val="994"/>
              </a:spcBef>
              <a:buClr>
                <a:srgbClr val="C0133B"/>
              </a:buClr>
              <a:buFont typeface="Wingdings"/>
              <a:buChar char=""/>
              <a:tabLst>
                <a:tab pos="354330" algn="l"/>
              </a:tabLst>
            </a:pPr>
            <a:r>
              <a:rPr lang="en-US" sz="1700" b="1" dirty="0">
                <a:latin typeface="Arial"/>
                <a:cs typeface="Arial"/>
              </a:rPr>
              <a:t>NHLBI Guidelines:  </a:t>
            </a:r>
            <a:r>
              <a:rPr lang="en-US" dirty="0">
                <a:cs typeface="Arial"/>
                <a:hlinkClick r:id="rId4"/>
              </a:rPr>
              <a:t>https://www.nhlbi.nih.gov/research/training/application-guidelines</a:t>
            </a:r>
            <a:endParaRPr lang="en-US" dirty="0">
              <a:latin typeface="Arial"/>
              <a:cs typeface="Arial"/>
            </a:endParaRPr>
          </a:p>
          <a:p>
            <a:pPr marL="353695" indent="-340995">
              <a:spcBef>
                <a:spcPts val="994"/>
              </a:spcBef>
              <a:buClr>
                <a:srgbClr val="C0133B"/>
              </a:buClr>
              <a:buFont typeface="Wingdings"/>
              <a:buChar char=""/>
              <a:tabLst>
                <a:tab pos="354330" algn="l"/>
              </a:tabLst>
            </a:pPr>
            <a:endParaRPr sz="1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7795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2765" y="1223319"/>
            <a:ext cx="12019235" cy="50725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Institutional Review Board (</a:t>
            </a:r>
            <a:r>
              <a:rPr lang="en-US" dirty="0" err="1"/>
              <a:t>sIRB</a:t>
            </a:r>
            <a:r>
              <a:rPr lang="en-US" dirty="0"/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562275" y="1779687"/>
            <a:ext cx="1000829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DEPARTMENT OF HEALTH  AND   </a:t>
            </a:r>
            <a:endParaRPr lang="en-US" dirty="0"/>
          </a:p>
          <a:p>
            <a:r>
              <a:rPr lang="en-US" b="1" dirty="0"/>
              <a:t>HUMAN SERVICES</a:t>
            </a:r>
            <a:endParaRPr lang="en-US" dirty="0"/>
          </a:p>
          <a:p>
            <a:r>
              <a:rPr lang="en-US" b="1" dirty="0"/>
              <a:t>National Institutes of Health</a:t>
            </a:r>
            <a:endParaRPr lang="en-US" dirty="0"/>
          </a:p>
          <a:p>
            <a:pPr marR="911"/>
            <a:r>
              <a:rPr lang="en-US" b="1" dirty="0">
                <a:solidFill>
                  <a:srgbClr val="FF0000"/>
                </a:solidFill>
              </a:rPr>
              <a:t>Final NIH Policy on the Use of a Single Institutional Review Board for Multi- Site Research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/>
              <a:t>AGENCY: </a:t>
            </a:r>
            <a:r>
              <a:rPr lang="en-US" dirty="0"/>
              <a:t>National Institutes of Health.</a:t>
            </a:r>
          </a:p>
          <a:p>
            <a:r>
              <a:rPr lang="en-US" b="1" dirty="0"/>
              <a:t>ACTION: </a:t>
            </a:r>
            <a:r>
              <a:rPr lang="en-US" dirty="0"/>
              <a:t>Notice.</a:t>
            </a:r>
          </a:p>
          <a:p>
            <a:endParaRPr lang="en-US" dirty="0"/>
          </a:p>
          <a:p>
            <a:pPr marR="1240"/>
            <a:r>
              <a:rPr lang="en-US" b="1" dirty="0"/>
              <a:t>SUMMARY: </a:t>
            </a:r>
            <a:r>
              <a:rPr lang="en-US" dirty="0"/>
              <a:t>The National Institutes of Health (NIH) is issuing this policy on the use of a single Institutional Review Board (IRB) for multi-site research to establish the expectation that a single IRB (</a:t>
            </a:r>
            <a:r>
              <a:rPr lang="en-US" dirty="0" err="1"/>
              <a:t>sIRB</a:t>
            </a:r>
            <a:r>
              <a:rPr lang="en-US" dirty="0"/>
              <a:t>) of record will be used in the ethical review of non-exempt human subjects research protocols funded by the NIH that are carried out at more than one site in the United States.</a:t>
            </a:r>
          </a:p>
          <a:p>
            <a:pPr marR="1240"/>
            <a:endParaRPr lang="en-US" b="1" dirty="0"/>
          </a:p>
          <a:p>
            <a:r>
              <a:rPr lang="en-US" dirty="0"/>
              <a:t>Fed. Register: </a:t>
            </a:r>
            <a:r>
              <a:rPr lang="en-US" dirty="0">
                <a:hlinkClick r:id="rId4"/>
              </a:rPr>
              <a:t>https://www.federalregister.gov/documents/2016/06/21/2016-14513/final-nih-NIH</a:t>
            </a:r>
          </a:p>
          <a:p>
            <a:endParaRPr lang="en-US" dirty="0"/>
          </a:p>
          <a:p>
            <a:r>
              <a:rPr lang="en-US" dirty="0"/>
              <a:t>NIH Guide: </a:t>
            </a:r>
            <a:r>
              <a:rPr lang="en-US" dirty="0">
                <a:hlinkClick r:id="rId4"/>
              </a:rPr>
              <a:t>policy-on-the-use-of-a-single-institutional-review-board-for-multi-site-research</a:t>
            </a:r>
            <a:endParaRPr lang="en-US" dirty="0"/>
          </a:p>
          <a:p>
            <a:r>
              <a:rPr lang="en-US" dirty="0">
                <a:hlinkClick r:id="rId5"/>
              </a:rPr>
              <a:t>https://grants.nih.gov/grants/guide/notice-files/NOT-OD-16-094.html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567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B2D6A0-8608-4F97-B206-A614F187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the number of NIH funded early-stage and mid-career investigators by:</a:t>
            </a:r>
          </a:p>
          <a:p>
            <a:pPr lvl="1"/>
            <a:r>
              <a:rPr lang="en-US" dirty="0"/>
              <a:t>Extending the </a:t>
            </a:r>
            <a:r>
              <a:rPr lang="en-US" dirty="0" err="1"/>
              <a:t>payline</a:t>
            </a:r>
            <a:r>
              <a:rPr lang="en-US" dirty="0"/>
              <a:t> for ESI and mid-career investigators who are about to lose funding</a:t>
            </a:r>
          </a:p>
          <a:p>
            <a:pPr lvl="1"/>
            <a:r>
              <a:rPr lang="en-US" dirty="0"/>
              <a:t>Prioritizing an additional concurrent award for promising mid-career investigators with active support of a single ongoing award</a:t>
            </a:r>
          </a:p>
          <a:p>
            <a:r>
              <a:rPr lang="en-US" dirty="0"/>
              <a:t>Ramp up over 5 years</a:t>
            </a:r>
          </a:p>
          <a:p>
            <a:pPr lvl="1"/>
            <a:r>
              <a:rPr lang="en-US" dirty="0"/>
              <a:t>Policy details still being refined</a:t>
            </a:r>
          </a:p>
          <a:p>
            <a:pPr marL="457188" lvl="1" indent="0">
              <a:buNone/>
            </a:pPr>
            <a:r>
              <a:rPr lang="en-US" dirty="0">
                <a:hlinkClick r:id="rId3"/>
              </a:rPr>
              <a:t>https://grants.nih.gov/ngri.htm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556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7FD14D-B671-4F10-B87C-839BECC5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Generation of Researchers Initiative</a:t>
            </a:r>
          </a:p>
        </p:txBody>
      </p:sp>
    </p:spTree>
    <p:extLst>
      <p:ext uri="{BB962C8B-B14F-4D97-AF65-F5344CB8AC3E}">
        <p14:creationId xmlns:p14="http://schemas.microsoft.com/office/powerpoint/2010/main" val="1131775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528841"/>
              </p:ext>
            </p:extLst>
          </p:nvPr>
        </p:nvGraphicFramePr>
        <p:xfrm>
          <a:off x="3141727" y="1446213"/>
          <a:ext cx="69342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MESA Publications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6406" y="1540192"/>
            <a:ext cx="246532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kern="0" dirty="0">
              <a:solidFill>
                <a:sysClr val="windowText" lastClr="000000"/>
              </a:solidFill>
            </a:endParaRPr>
          </a:p>
          <a:p>
            <a:endParaRPr lang="en-US" kern="0" dirty="0">
              <a:solidFill>
                <a:sysClr val="windowText" lastClr="000000"/>
              </a:solidFill>
            </a:endParaRPr>
          </a:p>
          <a:p>
            <a:endParaRPr lang="en-US" sz="1500" kern="0" dirty="0">
              <a:solidFill>
                <a:sysClr val="windowText" lastClr="000000"/>
              </a:solidFill>
            </a:endParaRPr>
          </a:p>
          <a:p>
            <a:endParaRPr lang="en-US" sz="1500" kern="0" dirty="0">
              <a:solidFill>
                <a:sysClr val="windowText" lastClr="000000"/>
              </a:solidFill>
            </a:endParaRPr>
          </a:p>
          <a:p>
            <a:endParaRPr lang="en-US" sz="1500" kern="0" dirty="0">
              <a:solidFill>
                <a:sysClr val="windowText" lastClr="000000"/>
              </a:solidFill>
            </a:endParaRPr>
          </a:p>
          <a:p>
            <a:endParaRPr lang="en-US" sz="1500" kern="0" dirty="0">
              <a:solidFill>
                <a:sysClr val="windowText" lastClr="000000"/>
              </a:solidFill>
            </a:endParaRPr>
          </a:p>
          <a:p>
            <a:r>
              <a:rPr lang="en-US" sz="2000" b="1" kern="0" dirty="0">
                <a:solidFill>
                  <a:sysClr val="windowText" lastClr="000000"/>
                </a:solidFill>
              </a:rPr>
              <a:t>            </a:t>
            </a:r>
            <a:endParaRPr lang="en-US" sz="1500" kern="0" dirty="0">
              <a:solidFill>
                <a:sysClr val="windowText" lastClr="000000"/>
              </a:solidFill>
            </a:endParaRPr>
          </a:p>
          <a:p>
            <a:endParaRPr lang="en-US" sz="1500" kern="0" dirty="0">
              <a:solidFill>
                <a:sysClr val="windowText" lastClr="000000"/>
              </a:solidFill>
            </a:endParaRPr>
          </a:p>
          <a:p>
            <a:endParaRPr lang="en-US" sz="1500" kern="0" dirty="0">
              <a:solidFill>
                <a:sysClr val="windowText" lastClr="000000"/>
              </a:solidFill>
            </a:endParaRPr>
          </a:p>
          <a:p>
            <a:endParaRPr lang="en-US" kern="0" dirty="0">
              <a:solidFill>
                <a:sysClr val="windowText" lastClr="000000"/>
              </a:solidFill>
            </a:endParaRPr>
          </a:p>
          <a:p>
            <a:endParaRPr lang="en-US" kern="0" dirty="0">
              <a:solidFill>
                <a:sysClr val="windowText" lastClr="000000"/>
              </a:solidFill>
            </a:endParaRPr>
          </a:p>
        </p:txBody>
      </p:sp>
      <p:pic>
        <p:nvPicPr>
          <p:cNvPr id="1026" name="Picture 2" descr="C:\Users\purkisek\Desktop\MesaLogo-100x6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75" y="2830781"/>
            <a:ext cx="1826680" cy="111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5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NHLBI Staff Change</a:t>
            </a:r>
          </a:p>
          <a:p>
            <a:r>
              <a:rPr lang="en-US" dirty="0"/>
              <a:t>MESA Timeline</a:t>
            </a:r>
          </a:p>
          <a:p>
            <a:r>
              <a:rPr lang="en-US" dirty="0"/>
              <a:t>NIH Updates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Office Report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z="1800" kern="0">
                <a:solidFill>
                  <a:sysClr val="windowText" lastClr="000000"/>
                </a:solidFill>
              </a:rPr>
              <a:pPr>
                <a:defRPr/>
              </a:pPr>
              <a:t>2</a:t>
            </a:fld>
            <a:endParaRPr 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28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Project Office</a:t>
            </a:r>
          </a:p>
          <a:p>
            <a:pPr lvl="1"/>
            <a:r>
              <a:rPr lang="en-US" dirty="0"/>
              <a:t>Lorraine Silsbee, M.H.S. – Project Officer</a:t>
            </a:r>
          </a:p>
          <a:p>
            <a:pPr lvl="1"/>
            <a:r>
              <a:rPr lang="en-US" dirty="0"/>
              <a:t>Pothur Srinivas, Ph.D. – Project Scientist</a:t>
            </a:r>
          </a:p>
          <a:p>
            <a:pPr lvl="1"/>
            <a:r>
              <a:rPr lang="en-US" dirty="0"/>
              <a:t>George  Papanicolaou, Ph.D. – Research Geneticist</a:t>
            </a:r>
          </a:p>
          <a:p>
            <a:pPr lvl="1"/>
            <a:r>
              <a:rPr lang="en-US" dirty="0"/>
              <a:t>Colin Wu - Biostatistician</a:t>
            </a:r>
          </a:p>
          <a:p>
            <a:pPr lvl="1"/>
            <a:r>
              <a:rPr lang="en-US" dirty="0"/>
              <a:t>Jean Olson, M.D. – Scientific Advisor (Consultant)</a:t>
            </a:r>
          </a:p>
          <a:p>
            <a:pPr marL="457189" lvl="1" indent="0">
              <a:buNone/>
            </a:pPr>
            <a:endParaRPr lang="en-US" dirty="0"/>
          </a:p>
          <a:p>
            <a:r>
              <a:rPr lang="en-US" dirty="0"/>
              <a:t>Contracting Office</a:t>
            </a:r>
          </a:p>
          <a:p>
            <a:pPr lvl="1"/>
            <a:r>
              <a:rPr lang="en-US" dirty="0"/>
              <a:t>Pam McCord-Reynolds– Contracting Officer</a:t>
            </a:r>
          </a:p>
          <a:p>
            <a:pPr lvl="1"/>
            <a:r>
              <a:rPr lang="en-US" dirty="0"/>
              <a:t>Mark Brady – Contracting Specialist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NHLBI MESA Team</a:t>
            </a:r>
          </a:p>
        </p:txBody>
      </p:sp>
    </p:spTree>
    <p:extLst>
      <p:ext uri="{BB962C8B-B14F-4D97-AF65-F5344CB8AC3E}">
        <p14:creationId xmlns:p14="http://schemas.microsoft.com/office/powerpoint/2010/main" val="626218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45521"/>
            <a:ext cx="10972800" cy="46692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Paul Sorlie, Ph.D.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3865" y="156992"/>
            <a:ext cx="11059583" cy="846137"/>
          </a:xfrm>
        </p:spPr>
        <p:txBody>
          <a:bodyPr/>
          <a:lstStyle/>
          <a:p>
            <a:r>
              <a:rPr lang="en-US" dirty="0"/>
              <a:t>Chief, Epidemiology Branch</a:t>
            </a:r>
            <a:br>
              <a:rPr lang="en-US" dirty="0"/>
            </a:br>
            <a:r>
              <a:rPr lang="en-US" dirty="0"/>
              <a:t>Division of Cardiovascular Sciences, NHLBI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15946" y="3293689"/>
            <a:ext cx="799482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Retiring on October 28, 2017 after </a:t>
            </a:r>
          </a:p>
          <a:p>
            <a:r>
              <a:rPr lang="en-US" sz="2800" dirty="0">
                <a:latin typeface="Calibri" panose="020F0502020204030204" pitchFamily="34" charset="0"/>
              </a:rPr>
              <a:t>48 years of government service!  </a:t>
            </a:r>
          </a:p>
          <a:p>
            <a:endParaRPr lang="en-US" dirty="0"/>
          </a:p>
        </p:txBody>
      </p:sp>
      <p:pic>
        <p:nvPicPr>
          <p:cNvPr id="7" name="Picture Placeholder 4">
            <a:extLst>
              <a:ext uri="{FF2B5EF4-FFF2-40B4-BE49-F238E27FC236}">
                <a16:creationId xmlns:a16="http://schemas.microsoft.com/office/drawing/2014/main" id="{B8B47BD9-F1C1-4801-93C8-4536488BBDA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735" b="2735"/>
          <a:stretch>
            <a:fillRect/>
          </a:stretch>
        </p:blipFill>
        <p:spPr>
          <a:xfrm>
            <a:off x="753763" y="2397211"/>
            <a:ext cx="2543264" cy="355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35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750423"/>
              </p:ext>
            </p:extLst>
          </p:nvPr>
        </p:nvGraphicFramePr>
        <p:xfrm>
          <a:off x="370704" y="1524000"/>
          <a:ext cx="9897768" cy="4222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9003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812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627872">
                <a:tc>
                  <a:txBody>
                    <a:bodyPr/>
                    <a:lstStyle/>
                    <a:p>
                      <a:r>
                        <a:rPr lang="en-US" dirty="0"/>
                        <a:t>Cohort</a:t>
                      </a:r>
                      <a:r>
                        <a:rPr lang="en-US" baseline="0" dirty="0"/>
                        <a:t> Name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Q1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Q2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Q3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Q4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Q1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Q2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Q3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Q4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360">
                <a:tc>
                  <a:txBody>
                    <a:bodyPr/>
                    <a:lstStyle/>
                    <a:p>
                      <a:r>
                        <a:rPr lang="en-US" dirty="0"/>
                        <a:t>CARDIA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360">
                <a:tc>
                  <a:txBody>
                    <a:bodyPr/>
                    <a:lstStyle/>
                    <a:p>
                      <a:r>
                        <a:rPr lang="en-US" dirty="0"/>
                        <a:t>Strong Heart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360">
                <a:tc>
                  <a:txBody>
                    <a:bodyPr/>
                    <a:lstStyle/>
                    <a:p>
                      <a:r>
                        <a:rPr lang="en-US" dirty="0"/>
                        <a:t>Jackson Heart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360">
                <a:tc>
                  <a:txBody>
                    <a:bodyPr/>
                    <a:lstStyle/>
                    <a:p>
                      <a:r>
                        <a:rPr lang="en-US" dirty="0"/>
                        <a:t>HCHS/SOL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360">
                <a:tc>
                  <a:txBody>
                    <a:bodyPr/>
                    <a:lstStyle/>
                    <a:p>
                      <a:r>
                        <a:rPr lang="en-US" dirty="0"/>
                        <a:t> Framingham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>
                    <a:solidFill>
                      <a:srgbClr val="CED7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>
                    <a:solidFill>
                      <a:srgbClr val="CED7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360">
                <a:tc>
                  <a:txBody>
                    <a:bodyPr/>
                    <a:lstStyle/>
                    <a:p>
                      <a:r>
                        <a:rPr lang="en-US" dirty="0"/>
                        <a:t>MESA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360">
                <a:tc>
                  <a:txBody>
                    <a:bodyPr/>
                    <a:lstStyle/>
                    <a:p>
                      <a:r>
                        <a:rPr lang="en-US" dirty="0"/>
                        <a:t>WHI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9360">
                <a:tc>
                  <a:txBody>
                    <a:bodyPr/>
                    <a:lstStyle/>
                    <a:p>
                      <a:r>
                        <a:rPr lang="en-US" dirty="0"/>
                        <a:t>ARIC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flipH="1">
            <a:off x="4267201" y="1154668"/>
            <a:ext cx="6292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2018                2019                  2020                2021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0038"/>
            <a:ext cx="9144000" cy="48736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Planned Renewal Dates for Contract-Supported Legacy Cohort Studies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083800" y="6483350"/>
            <a:ext cx="584200" cy="374650"/>
          </a:xfrm>
        </p:spPr>
        <p:txBody>
          <a:bodyPr/>
          <a:lstStyle/>
          <a:p>
            <a:pPr algn="r">
              <a:defRPr/>
            </a:pPr>
            <a:fld id="{49C0EE74-1F2C-4D2D-91EC-B282DFC749DA}" type="slidenum">
              <a:rPr lang="en-US" sz="1800" b="1">
                <a:solidFill>
                  <a:prstClr val="black"/>
                </a:solidFill>
              </a:rPr>
              <a:pPr algn="r">
                <a:defRPr/>
              </a:pPr>
              <a:t>5</a:t>
            </a:fld>
            <a:endParaRPr lang="en-US" sz="1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25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08A2EE2-FB2C-4086-97F4-1D141740C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806640"/>
              </p:ext>
            </p:extLst>
          </p:nvPr>
        </p:nvGraphicFramePr>
        <p:xfrm>
          <a:off x="209048" y="1842616"/>
          <a:ext cx="949765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7659">
                  <a:extLst>
                    <a:ext uri="{9D8B030D-6E8A-4147-A177-3AD203B41FA5}">
                      <a16:colId xmlns:a16="http://schemas.microsoft.com/office/drawing/2014/main" val="15586599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 follow-up, clinical events investigation/validation, data analysis, manuscripts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50962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352B7C7-FB85-4575-A899-1049AE8EEB1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84244" y="3230459"/>
          <a:ext cx="459757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9799">
                  <a:extLst>
                    <a:ext uri="{9D8B030D-6E8A-4147-A177-3AD203B41FA5}">
                      <a16:colId xmlns:a16="http://schemas.microsoft.com/office/drawing/2014/main" val="3212531521"/>
                    </a:ext>
                  </a:extLst>
                </a:gridCol>
                <a:gridCol w="407773">
                  <a:extLst>
                    <a:ext uri="{9D8B030D-6E8A-4147-A177-3AD203B41FA5}">
                      <a16:colId xmlns:a16="http://schemas.microsoft.com/office/drawing/2014/main" val="1578027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 6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3635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E13E659-1E6F-4F73-BFC3-634CEFC5F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220670"/>
              </p:ext>
            </p:extLst>
          </p:nvPr>
        </p:nvGraphicFramePr>
        <p:xfrm>
          <a:off x="9613557" y="1842616"/>
          <a:ext cx="2242015" cy="81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015">
                  <a:extLst>
                    <a:ext uri="{9D8B030D-6E8A-4147-A177-3AD203B41FA5}">
                      <a16:colId xmlns:a16="http://schemas.microsoft.com/office/drawing/2014/main" val="4217955004"/>
                    </a:ext>
                  </a:extLst>
                </a:gridCol>
              </a:tblGrid>
              <a:tr h="813008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6679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521E2C8-3438-4A63-8CA0-39B1F4EA1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19205"/>
              </p:ext>
            </p:extLst>
          </p:nvPr>
        </p:nvGraphicFramePr>
        <p:xfrm>
          <a:off x="202582" y="1102832"/>
          <a:ext cx="11786835" cy="7010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357367">
                  <a:extLst>
                    <a:ext uri="{9D8B030D-6E8A-4147-A177-3AD203B41FA5}">
                      <a16:colId xmlns:a16="http://schemas.microsoft.com/office/drawing/2014/main" val="789814828"/>
                    </a:ext>
                  </a:extLst>
                </a:gridCol>
                <a:gridCol w="2357367">
                  <a:extLst>
                    <a:ext uri="{9D8B030D-6E8A-4147-A177-3AD203B41FA5}">
                      <a16:colId xmlns:a16="http://schemas.microsoft.com/office/drawing/2014/main" val="3966694385"/>
                    </a:ext>
                  </a:extLst>
                </a:gridCol>
                <a:gridCol w="2357367">
                  <a:extLst>
                    <a:ext uri="{9D8B030D-6E8A-4147-A177-3AD203B41FA5}">
                      <a16:colId xmlns:a16="http://schemas.microsoft.com/office/drawing/2014/main" val="2091445651"/>
                    </a:ext>
                  </a:extLst>
                </a:gridCol>
                <a:gridCol w="2357367">
                  <a:extLst>
                    <a:ext uri="{9D8B030D-6E8A-4147-A177-3AD203B41FA5}">
                      <a16:colId xmlns:a16="http://schemas.microsoft.com/office/drawing/2014/main" val="4223028000"/>
                    </a:ext>
                  </a:extLst>
                </a:gridCol>
                <a:gridCol w="2357367">
                  <a:extLst>
                    <a:ext uri="{9D8B030D-6E8A-4147-A177-3AD203B41FA5}">
                      <a16:colId xmlns:a16="http://schemas.microsoft.com/office/drawing/2014/main" val="1820208160"/>
                    </a:ext>
                  </a:extLst>
                </a:gridCol>
              </a:tblGrid>
              <a:tr h="451901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n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8/15/15 - 8/14/16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n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8/15/16 - 8/14/17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n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8/15/17 - 8/14/18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n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8/15/2018 - 8/14/19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n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8/15/2019 - 8/14/20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54668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15AFD8A-D39D-462C-B91C-02809B4BBB17}"/>
              </a:ext>
            </a:extLst>
          </p:cNvPr>
          <p:cNvSpPr txBox="1"/>
          <p:nvPr/>
        </p:nvSpPr>
        <p:spPr>
          <a:xfrm>
            <a:off x="45704" y="423967"/>
            <a:ext cx="12142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MESA Period of Performance: August 15, 2015 – August 14, 2020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CFABE8-E559-428F-938A-346FB9B56FE7}"/>
              </a:ext>
            </a:extLst>
          </p:cNvPr>
          <p:cNvSpPr txBox="1"/>
          <p:nvPr/>
        </p:nvSpPr>
        <p:spPr>
          <a:xfrm>
            <a:off x="-2" y="3904986"/>
            <a:ext cx="1219200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Aug 15, 2015 – Aug 14, 2019 –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Participant follow-up, clinical events investigation/validation, data analysis/manuscripts, core study operations.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Jan 1, 2016– Apr 30, 2018 –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Exam preparation, Exam 6 Sep 2016- Feb 2018;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Exam 6 closeout. (Mar 1- Apr 30, 2018)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Aug 15, 2019 – Aug 14, 2020 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nalysis/manuscripts, core study operations,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closeout as needed.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229633-3EB0-4110-9E02-BDA773D60E52}"/>
              </a:ext>
            </a:extLst>
          </p:cNvPr>
          <p:cNvSpPr txBox="1"/>
          <p:nvPr/>
        </p:nvSpPr>
        <p:spPr>
          <a:xfrm>
            <a:off x="5986924" y="3258655"/>
            <a:ext cx="1697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 6</a:t>
            </a:r>
          </a:p>
          <a:p>
            <a:r>
              <a:rPr lang="en-US" dirty="0"/>
              <a:t>Closeout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B4FBFB6-D347-453E-986C-0931FAEC6202}"/>
              </a:ext>
            </a:extLst>
          </p:cNvPr>
          <p:cNvCxnSpPr>
            <a:cxnSpLocks/>
          </p:cNvCxnSpPr>
          <p:nvPr/>
        </p:nvCxnSpPr>
        <p:spPr>
          <a:xfrm flipV="1">
            <a:off x="6582508" y="2833859"/>
            <a:ext cx="0" cy="39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949605-8574-401A-945E-FE4DDAB4F7BB}"/>
              </a:ext>
            </a:extLst>
          </p:cNvPr>
          <p:cNvCxnSpPr>
            <a:cxnSpLocks/>
          </p:cNvCxnSpPr>
          <p:nvPr/>
        </p:nvCxnSpPr>
        <p:spPr>
          <a:xfrm flipH="1">
            <a:off x="5761891" y="2815596"/>
            <a:ext cx="8206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C354DA9-8733-4822-873C-B006A205DB70}"/>
              </a:ext>
            </a:extLst>
          </p:cNvPr>
          <p:cNvCxnSpPr>
            <a:cxnSpLocks/>
          </p:cNvCxnSpPr>
          <p:nvPr/>
        </p:nvCxnSpPr>
        <p:spPr>
          <a:xfrm>
            <a:off x="5761891" y="2798096"/>
            <a:ext cx="0" cy="396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3D97C32-DCDF-4FA7-9E7A-74A382E1DE9C}"/>
              </a:ext>
            </a:extLst>
          </p:cNvPr>
          <p:cNvSpPr txBox="1"/>
          <p:nvPr/>
        </p:nvSpPr>
        <p:spPr>
          <a:xfrm>
            <a:off x="9830336" y="1966287"/>
            <a:ext cx="1783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Closeout</a:t>
            </a:r>
          </a:p>
        </p:txBody>
      </p:sp>
    </p:spTree>
    <p:extLst>
      <p:ext uri="{BB962C8B-B14F-4D97-AF65-F5344CB8AC3E}">
        <p14:creationId xmlns:p14="http://schemas.microsoft.com/office/powerpoint/2010/main" val="2429317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8E9EFF-B4D4-46E6-B39F-34A699107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NHLBI Strategic Vision comprises over one hundred compelling questions and critical challenges aligned to eight scientific objectives. </a:t>
            </a:r>
          </a:p>
          <a:p>
            <a:r>
              <a:rPr lang="en-US" dirty="0"/>
              <a:t>The objectives, questions, and challenges cut across entire scientific portfolio.</a:t>
            </a:r>
          </a:p>
          <a:p>
            <a:r>
              <a:rPr lang="en-US" dirty="0"/>
              <a:t>NHLBI research activities and initiatives will address the research priorities identified in the Strategic Vision document.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https://www.nhlbi.nih.gov/about/documents/strategic-vision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1457B9-1A52-462D-9C17-A5DD554F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NHLBI Strategic Vision</a:t>
            </a:r>
          </a:p>
        </p:txBody>
      </p:sp>
    </p:spTree>
    <p:extLst>
      <p:ext uri="{BB962C8B-B14F-4D97-AF65-F5344CB8AC3E}">
        <p14:creationId xmlns:p14="http://schemas.microsoft.com/office/powerpoint/2010/main" val="991247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710" y="1784003"/>
            <a:ext cx="2653356" cy="1853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NHLBI Strategic Vision Objectives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212" y="1924579"/>
            <a:ext cx="6238875" cy="1374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9" y="3637518"/>
            <a:ext cx="7439025" cy="2517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9" y="1164622"/>
            <a:ext cx="75914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47569" y="6474942"/>
            <a:ext cx="7364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7"/>
              </a:rPr>
              <a:t>https://www.nhlbi.nih.gov/sites/www.nhlbi.nih.gov/files/NHLBI-Strategic-Vision-2016_FF.pdf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8716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261" y="144465"/>
            <a:ext cx="12062739" cy="846137"/>
          </a:xfrm>
        </p:spPr>
        <p:txBody>
          <a:bodyPr/>
          <a:lstStyle/>
          <a:p>
            <a:r>
              <a:rPr lang="en-US" dirty="0"/>
              <a:t>Update on </a:t>
            </a:r>
            <a:r>
              <a:rPr lang="en-US" dirty="0">
                <a:solidFill>
                  <a:srgbClr val="FF0000"/>
                </a:solidFill>
              </a:rPr>
              <a:t>Existing</a:t>
            </a:r>
            <a:r>
              <a:rPr lang="en-US" dirty="0"/>
              <a:t> Epidemiology Cohort Studies U01 FOA</a:t>
            </a:r>
            <a:endParaRPr lang="en-US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8C7FF0-A99F-48B2-9213-2B19F4E9DCFD}"/>
              </a:ext>
            </a:extLst>
          </p:cNvPr>
          <p:cNvSpPr/>
          <p:nvPr/>
        </p:nvSpPr>
        <p:spPr>
          <a:xfrm>
            <a:off x="281701" y="2773610"/>
            <a:ext cx="70528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https://grants.nih.gov/grants/guide/pa-files/PAR-17-338.html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304F5C3-7451-4F0F-B435-DC90AB8A0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700480"/>
              </p:ext>
            </p:extLst>
          </p:nvPr>
        </p:nvGraphicFramePr>
        <p:xfrm>
          <a:off x="1739799" y="3503585"/>
          <a:ext cx="9134148" cy="2215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2353">
                  <a:extLst>
                    <a:ext uri="{9D8B030D-6E8A-4147-A177-3AD203B41FA5}">
                      <a16:colId xmlns:a16="http://schemas.microsoft.com/office/drawing/2014/main" val="449482802"/>
                    </a:ext>
                  </a:extLst>
                </a:gridCol>
                <a:gridCol w="3611795">
                  <a:extLst>
                    <a:ext uri="{9D8B030D-6E8A-4147-A177-3AD203B41FA5}">
                      <a16:colId xmlns:a16="http://schemas.microsoft.com/office/drawing/2014/main" val="560100836"/>
                    </a:ext>
                  </a:extLst>
                </a:gridCol>
              </a:tblGrid>
              <a:tr h="5923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PAR-17-338</a:t>
                      </a:r>
                    </a:p>
                    <a:p>
                      <a:pPr algn="ctr"/>
                      <a:r>
                        <a:rPr lang="en-US" sz="2800" dirty="0"/>
                        <a:t>Continuing Cohort Studies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362640"/>
                  </a:ext>
                </a:extLst>
              </a:tr>
              <a:tr h="312206">
                <a:tc>
                  <a:txBody>
                    <a:bodyPr/>
                    <a:lstStyle/>
                    <a:p>
                      <a:r>
                        <a:rPr lang="en-US" dirty="0"/>
                        <a:t>Application Due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2/22/2018;  2/21/2019;  2/2/2020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201572"/>
                  </a:ext>
                </a:extLst>
              </a:tr>
              <a:tr h="312206">
                <a:tc>
                  <a:txBody>
                    <a:bodyPr/>
                    <a:lstStyle/>
                    <a:p>
                      <a:r>
                        <a:rPr lang="en-US" dirty="0"/>
                        <a:t>Anticipated number of awards per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225050"/>
                  </a:ext>
                </a:extLst>
              </a:tr>
              <a:tr h="538876">
                <a:tc>
                  <a:txBody>
                    <a:bodyPr/>
                    <a:lstStyle/>
                    <a:p>
                      <a:r>
                        <a:rPr lang="en-US" dirty="0"/>
                        <a:t>Earliest Start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1/2019;  1/2020; 1/2021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0716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F0D31D0-62BD-4080-A320-C66A05447F2F}"/>
              </a:ext>
            </a:extLst>
          </p:cNvPr>
          <p:cNvSpPr txBox="1"/>
          <p:nvPr/>
        </p:nvSpPr>
        <p:spPr>
          <a:xfrm flipH="1">
            <a:off x="281701" y="1674303"/>
            <a:ext cx="6860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Continuation of Existing Grant Based Epidemiology Cohort Studies in Heart, Lung, Blood, and Sleep Diseases and Disorders (U01-Clinical Trials Not Allowed)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69B382-2BD6-482D-8816-CFDAAFE7F7B3}"/>
              </a:ext>
            </a:extLst>
          </p:cNvPr>
          <p:cNvSpPr txBox="1"/>
          <p:nvPr/>
        </p:nvSpPr>
        <p:spPr>
          <a:xfrm>
            <a:off x="8328454" y="1655730"/>
            <a:ext cx="36823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</a:t>
            </a:r>
            <a:r>
              <a:rPr lang="en-US" sz="1600" i="1" dirty="0"/>
              <a:t>a</a:t>
            </a:r>
            <a:r>
              <a:rPr lang="en-US" sz="1600" dirty="0"/>
              <a:t>n Coady, MS </a:t>
            </a:r>
            <a:br>
              <a:rPr lang="en-US" sz="1600" dirty="0"/>
            </a:br>
            <a:r>
              <a:rPr lang="en-US" sz="1600" dirty="0"/>
              <a:t>National Heart, Lung, and Blood Institute (NHLBI)</a:t>
            </a:r>
            <a:br>
              <a:rPr lang="en-US" sz="1600" dirty="0"/>
            </a:br>
            <a:r>
              <a:rPr lang="en-US" sz="1600" dirty="0"/>
              <a:t>Telephone: 301-435-1289 </a:t>
            </a:r>
            <a:br>
              <a:rPr lang="en-US" sz="1600" dirty="0"/>
            </a:br>
            <a:r>
              <a:rPr lang="en-US" sz="1600" dirty="0"/>
              <a:t>Email: </a:t>
            </a:r>
            <a:r>
              <a:rPr lang="en-US" sz="1600" dirty="0">
                <a:hlinkClick r:id="rId4"/>
              </a:rPr>
              <a:t>coadys@mail.nih.gov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65922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1760</Words>
  <Application>Microsoft Office PowerPoint</Application>
  <PresentationFormat>Widescreen</PresentationFormat>
  <Paragraphs>232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Lucida Grande</vt:lpstr>
      <vt:lpstr>Wingdings</vt:lpstr>
      <vt:lpstr>Office Theme</vt:lpstr>
      <vt:lpstr>1_Office Theme</vt:lpstr>
      <vt:lpstr>4_Office Theme</vt:lpstr>
      <vt:lpstr>PowerPoint Presentation</vt:lpstr>
      <vt:lpstr>Project Office Report</vt:lpstr>
      <vt:lpstr>NHLBI MESA Team</vt:lpstr>
      <vt:lpstr>Chief, Epidemiology Branch Division of Cardiovascular Sciences, NHLBI</vt:lpstr>
      <vt:lpstr>Planned Renewal Dates for Contract-Supported Legacy Cohort Studies</vt:lpstr>
      <vt:lpstr>PowerPoint Presentation</vt:lpstr>
      <vt:lpstr>NHLBI Strategic Vision</vt:lpstr>
      <vt:lpstr>The NHLBI Strategic Vision Objectives</vt:lpstr>
      <vt:lpstr>Update on Existing Epidemiology Cohort Studies U01 FOA</vt:lpstr>
      <vt:lpstr>Update on NEW Epidemiology Cohort Studies U01 FOA</vt:lpstr>
      <vt:lpstr>NHLBI TOPMed:  Omics Phenotypes of Heart, Lung, and Blood Disorders (X01)</vt:lpstr>
      <vt:lpstr>FY2017 NHLBI Funding Paylines</vt:lpstr>
      <vt:lpstr>FY2017 NHLBI Funding Paylines – Zones of Consideration*</vt:lpstr>
      <vt:lpstr>Diversity Research Supplements Program</vt:lpstr>
      <vt:lpstr>Single Institutional Review Board (sIRB)</vt:lpstr>
      <vt:lpstr>Next Generation of Researchers Initiative</vt:lpstr>
      <vt:lpstr>MESA Publications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Silsbee, Lorraine (NIH/NHLBI) [E]</dc:creator>
  <cp:lastModifiedBy>Silsbee, Lorraine (NIH/NHLBI) [E]</cp:lastModifiedBy>
  <cp:revision>145</cp:revision>
  <cp:lastPrinted>2017-09-07T16:59:03Z</cp:lastPrinted>
  <dcterms:created xsi:type="dcterms:W3CDTF">2017-03-31T18:17:58Z</dcterms:created>
  <dcterms:modified xsi:type="dcterms:W3CDTF">2017-09-07T20:26:11Z</dcterms:modified>
</cp:coreProperties>
</file>