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8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4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9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9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4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2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3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1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8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7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2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5ADC4-DFD6-47C2-99B0-3B3A1CA86CD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86854-A509-46EA-8696-6CA24D8A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8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8634" y="779488"/>
            <a:ext cx="7438062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Future Directions in MESA</a:t>
            </a:r>
          </a:p>
          <a:p>
            <a:pPr algn="ctr"/>
            <a:endParaRPr lang="en-US" sz="4000" b="1" dirty="0" smtClean="0"/>
          </a:p>
          <a:p>
            <a:pPr algn="ctr"/>
            <a:r>
              <a:rPr lang="en-US" sz="3200" dirty="0" smtClean="0"/>
              <a:t>MESA Steering </a:t>
            </a:r>
          </a:p>
          <a:p>
            <a:pPr algn="ctr"/>
            <a:r>
              <a:rPr lang="en-US" sz="2800" dirty="0" smtClean="0"/>
              <a:t>3/29/2018</a:t>
            </a:r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800" b="1" dirty="0" smtClean="0"/>
              <a:t>Thoughts/Proposals</a:t>
            </a:r>
          </a:p>
          <a:p>
            <a:pPr algn="ctr"/>
            <a:endParaRPr lang="en-US" sz="2800" b="1" dirty="0" smtClean="0"/>
          </a:p>
          <a:p>
            <a:pPr algn="ctr"/>
            <a:r>
              <a:rPr lang="en-US" sz="2800" dirty="0" smtClean="0"/>
              <a:t>from Steve Rich, Jerry Rotter and their colleagues</a:t>
            </a:r>
            <a:br>
              <a:rPr lang="en-US" sz="2800" dirty="0" smtClean="0"/>
            </a:br>
            <a:r>
              <a:rPr lang="en-US" sz="2800" dirty="0" smtClean="0"/>
              <a:t>(Ani Manichaikul, Joe </a:t>
            </a:r>
            <a:r>
              <a:rPr lang="en-US" sz="2800" dirty="0" err="1" smtClean="0"/>
              <a:t>Mychaleckyj</a:t>
            </a:r>
            <a:r>
              <a:rPr lang="en-US" sz="2800" dirty="0" smtClean="0"/>
              <a:t>, Clint Miller;</a:t>
            </a:r>
          </a:p>
          <a:p>
            <a:pPr algn="ctr"/>
            <a:r>
              <a:rPr lang="en-US" sz="2800" dirty="0" smtClean="0"/>
              <a:t>Kent Taylor, Xiuqing Guo, Ida Chen, Xiaohui Li)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98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25450"/>
              </p:ext>
            </p:extLst>
          </p:nvPr>
        </p:nvGraphicFramePr>
        <p:xfrm>
          <a:off x="667060" y="954792"/>
          <a:ext cx="7809877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404">
                  <a:extLst>
                    <a:ext uri="{9D8B030D-6E8A-4147-A177-3AD203B41FA5}">
                      <a16:colId xmlns:a16="http://schemas.microsoft.com/office/drawing/2014/main" val="4222970004"/>
                    </a:ext>
                  </a:extLst>
                </a:gridCol>
                <a:gridCol w="488602">
                  <a:extLst>
                    <a:ext uri="{9D8B030D-6E8A-4147-A177-3AD203B41FA5}">
                      <a16:colId xmlns:a16="http://schemas.microsoft.com/office/drawing/2014/main" val="462388833"/>
                    </a:ext>
                  </a:extLst>
                </a:gridCol>
                <a:gridCol w="6762871">
                  <a:extLst>
                    <a:ext uri="{9D8B030D-6E8A-4147-A177-3AD203B41FA5}">
                      <a16:colId xmlns:a16="http://schemas.microsoft.com/office/drawing/2014/main" val="1342464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The next MESA Eye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41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Eye exams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Retinal 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photographs </a:t>
                      </a:r>
                      <a:endParaRPr lang="en-US" sz="2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Visual fields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OCT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Best with heart and brain imaging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135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8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23278" y="284813"/>
            <a:ext cx="1647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The List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208569"/>
              </p:ext>
            </p:extLst>
          </p:nvPr>
        </p:nvGraphicFramePr>
        <p:xfrm>
          <a:off x="1184223" y="1397000"/>
          <a:ext cx="7060367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052">
                  <a:extLst>
                    <a:ext uri="{9D8B030D-6E8A-4147-A177-3AD203B41FA5}">
                      <a16:colId xmlns:a16="http://schemas.microsoft.com/office/drawing/2014/main" val="2615253832"/>
                    </a:ext>
                  </a:extLst>
                </a:gridCol>
                <a:gridCol w="6378315">
                  <a:extLst>
                    <a:ext uri="{9D8B030D-6E8A-4147-A177-3AD203B41FA5}">
                      <a16:colId xmlns:a16="http://schemas.microsoft.com/office/drawing/2014/main" val="1923326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Cells on all MESA participants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40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More ‘Omics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999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MESA offspring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71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Nasal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transcriptomics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407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Cardiovascular disease &amp; brain inflammation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793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Sedentary vs active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460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Somatic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mutations and cardiovascular disease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307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The next MESA Eye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815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548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464352"/>
              </p:ext>
            </p:extLst>
          </p:nvPr>
        </p:nvGraphicFramePr>
        <p:xfrm>
          <a:off x="1131755" y="992264"/>
          <a:ext cx="7547552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648">
                  <a:extLst>
                    <a:ext uri="{9D8B030D-6E8A-4147-A177-3AD203B41FA5}">
                      <a16:colId xmlns:a16="http://schemas.microsoft.com/office/drawing/2014/main" val="4222970004"/>
                    </a:ext>
                  </a:extLst>
                </a:gridCol>
                <a:gridCol w="472190">
                  <a:extLst>
                    <a:ext uri="{9D8B030D-6E8A-4147-A177-3AD203B41FA5}">
                      <a16:colId xmlns:a16="http://schemas.microsoft.com/office/drawing/2014/main" val="462388833"/>
                    </a:ext>
                  </a:extLst>
                </a:gridCol>
                <a:gridCol w="6535714">
                  <a:extLst>
                    <a:ext uri="{9D8B030D-6E8A-4147-A177-3AD203B41FA5}">
                      <a16:colId xmlns:a16="http://schemas.microsoft.com/office/drawing/2014/main" val="1342464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Cells on all MESA participants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41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Live frozen cells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Immune function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Transcriptomics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Thaw and propagate 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80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b.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Propagate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LCL’s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iPSC’s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549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88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83044"/>
              </p:ext>
            </p:extLst>
          </p:nvPr>
        </p:nvGraphicFramePr>
        <p:xfrm>
          <a:off x="929389" y="654988"/>
          <a:ext cx="7547552" cy="5213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648">
                  <a:extLst>
                    <a:ext uri="{9D8B030D-6E8A-4147-A177-3AD203B41FA5}">
                      <a16:colId xmlns:a16="http://schemas.microsoft.com/office/drawing/2014/main" val="4222970004"/>
                    </a:ext>
                  </a:extLst>
                </a:gridCol>
                <a:gridCol w="472190">
                  <a:extLst>
                    <a:ext uri="{9D8B030D-6E8A-4147-A177-3AD203B41FA5}">
                      <a16:colId xmlns:a16="http://schemas.microsoft.com/office/drawing/2014/main" val="462388833"/>
                    </a:ext>
                  </a:extLst>
                </a:gridCol>
                <a:gridCol w="6535714">
                  <a:extLst>
                    <a:ext uri="{9D8B030D-6E8A-4147-A177-3AD203B41FA5}">
                      <a16:colId xmlns:a16="http://schemas.microsoft.com/office/drawing/2014/main" val="1342464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More ‘Omics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41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Retrospective ‘Omics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Transcriptomics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Methylomics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Proteomics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Metabolomics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326348"/>
                  </a:ext>
                </a:extLst>
              </a:tr>
              <a:tr h="671642"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Goal – All of MESA at 2 (or more)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points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191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b.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Other ‘Omics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Viral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load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Microbiome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Other novel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‘Omics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549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65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759486"/>
              </p:ext>
            </p:extLst>
          </p:nvPr>
        </p:nvGraphicFramePr>
        <p:xfrm>
          <a:off x="764497" y="422641"/>
          <a:ext cx="7547552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648">
                  <a:extLst>
                    <a:ext uri="{9D8B030D-6E8A-4147-A177-3AD203B41FA5}">
                      <a16:colId xmlns:a16="http://schemas.microsoft.com/office/drawing/2014/main" val="4222970004"/>
                    </a:ext>
                  </a:extLst>
                </a:gridCol>
                <a:gridCol w="472190">
                  <a:extLst>
                    <a:ext uri="{9D8B030D-6E8A-4147-A177-3AD203B41FA5}">
                      <a16:colId xmlns:a16="http://schemas.microsoft.com/office/drawing/2014/main" val="462388833"/>
                    </a:ext>
                  </a:extLst>
                </a:gridCol>
                <a:gridCol w="6535714">
                  <a:extLst>
                    <a:ext uri="{9D8B030D-6E8A-4147-A177-3AD203B41FA5}">
                      <a16:colId xmlns:a16="http://schemas.microsoft.com/office/drawing/2014/main" val="1342464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MESA offspring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41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MESA started at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ages 45-85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, now 62-102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326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b.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Goal would be offspring, which would give us parent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-offspring, siblings, first cousins.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549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c.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Offspring can be genotyped with imputation (much less expensive than sequencing)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127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d.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Add new phenotypes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Imaging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- Heart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- Vessels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- Lungs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-    Cells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135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683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240942"/>
              </p:ext>
            </p:extLst>
          </p:nvPr>
        </p:nvGraphicFramePr>
        <p:xfrm>
          <a:off x="667060" y="954792"/>
          <a:ext cx="7809877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404">
                  <a:extLst>
                    <a:ext uri="{9D8B030D-6E8A-4147-A177-3AD203B41FA5}">
                      <a16:colId xmlns:a16="http://schemas.microsoft.com/office/drawing/2014/main" val="4222970004"/>
                    </a:ext>
                  </a:extLst>
                </a:gridCol>
                <a:gridCol w="488602">
                  <a:extLst>
                    <a:ext uri="{9D8B030D-6E8A-4147-A177-3AD203B41FA5}">
                      <a16:colId xmlns:a16="http://schemas.microsoft.com/office/drawing/2014/main" val="462388833"/>
                    </a:ext>
                  </a:extLst>
                </a:gridCol>
                <a:gridCol w="6762871">
                  <a:extLst>
                    <a:ext uri="{9D8B030D-6E8A-4147-A177-3AD203B41FA5}">
                      <a16:colId xmlns:a16="http://schemas.microsoft.com/office/drawing/2014/main" val="1342464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Nasal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transcriptomics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41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For infectious diseases, reproductive disorders,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asthma,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pulmonary disorders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Sample at least twice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‘Omics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-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</a:rPr>
                        <a:t>transcriptomics</a:t>
                      </a:r>
                      <a:endParaRPr lang="en-US" sz="2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-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</a:rPr>
                        <a:t>methylomics</a:t>
                      </a:r>
                      <a:endParaRPr lang="en-US" sz="2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- microbiome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135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759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146132"/>
              </p:ext>
            </p:extLst>
          </p:nvPr>
        </p:nvGraphicFramePr>
        <p:xfrm>
          <a:off x="667060" y="954792"/>
          <a:ext cx="7809877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404">
                  <a:extLst>
                    <a:ext uri="{9D8B030D-6E8A-4147-A177-3AD203B41FA5}">
                      <a16:colId xmlns:a16="http://schemas.microsoft.com/office/drawing/2014/main" val="4222970004"/>
                    </a:ext>
                  </a:extLst>
                </a:gridCol>
                <a:gridCol w="488602">
                  <a:extLst>
                    <a:ext uri="{9D8B030D-6E8A-4147-A177-3AD203B41FA5}">
                      <a16:colId xmlns:a16="http://schemas.microsoft.com/office/drawing/2014/main" val="462388833"/>
                    </a:ext>
                  </a:extLst>
                </a:gridCol>
                <a:gridCol w="6762871">
                  <a:extLst>
                    <a:ext uri="{9D8B030D-6E8A-4147-A177-3AD203B41FA5}">
                      <a16:colId xmlns:a16="http://schemas.microsoft.com/office/drawing/2014/main" val="1342464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Cardiovascular disease &amp; brain inflammation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41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Inflammatory pathways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shared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between brain and 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periphery</a:t>
                      </a:r>
                      <a:endParaRPr lang="en-US" sz="2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Brain imaging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</a:rPr>
                        <a:t>Cellology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a la Russ Tracy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Track 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cells that circulate into the brain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135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034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862717"/>
              </p:ext>
            </p:extLst>
          </p:nvPr>
        </p:nvGraphicFramePr>
        <p:xfrm>
          <a:off x="667060" y="954792"/>
          <a:ext cx="7809877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404">
                  <a:extLst>
                    <a:ext uri="{9D8B030D-6E8A-4147-A177-3AD203B41FA5}">
                      <a16:colId xmlns:a16="http://schemas.microsoft.com/office/drawing/2014/main" val="4222970004"/>
                    </a:ext>
                  </a:extLst>
                </a:gridCol>
                <a:gridCol w="488602">
                  <a:extLst>
                    <a:ext uri="{9D8B030D-6E8A-4147-A177-3AD203B41FA5}">
                      <a16:colId xmlns:a16="http://schemas.microsoft.com/office/drawing/2014/main" val="462388833"/>
                    </a:ext>
                  </a:extLst>
                </a:gridCol>
                <a:gridCol w="6762871">
                  <a:extLst>
                    <a:ext uri="{9D8B030D-6E8A-4147-A177-3AD203B41FA5}">
                      <a16:colId xmlns:a16="http://schemas.microsoft.com/office/drawing/2014/main" val="1342464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Sedentary vs active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41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“Big” data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Biomarkers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Mobile technology, </a:t>
                      </a:r>
                      <a:endParaRPr lang="en-US" sz="2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especially 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of the heart and brain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135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167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991970"/>
              </p:ext>
            </p:extLst>
          </p:nvPr>
        </p:nvGraphicFramePr>
        <p:xfrm>
          <a:off x="667060" y="954792"/>
          <a:ext cx="7809877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404">
                  <a:extLst>
                    <a:ext uri="{9D8B030D-6E8A-4147-A177-3AD203B41FA5}">
                      <a16:colId xmlns:a16="http://schemas.microsoft.com/office/drawing/2014/main" val="4222970004"/>
                    </a:ext>
                  </a:extLst>
                </a:gridCol>
                <a:gridCol w="488602">
                  <a:extLst>
                    <a:ext uri="{9D8B030D-6E8A-4147-A177-3AD203B41FA5}">
                      <a16:colId xmlns:a16="http://schemas.microsoft.com/office/drawing/2014/main" val="462388833"/>
                    </a:ext>
                  </a:extLst>
                </a:gridCol>
                <a:gridCol w="6762871">
                  <a:extLst>
                    <a:ext uri="{9D8B030D-6E8A-4147-A177-3AD203B41FA5}">
                      <a16:colId xmlns:a16="http://schemas.microsoft.com/office/drawing/2014/main" val="1342464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Somatic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mutations and cardiovascular disease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41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Hematologic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somatic mutations</a:t>
                      </a:r>
                      <a:endParaRPr lang="en-US" sz="2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Hematologic disorders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Immune disorders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Atherosclerosis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Requires sequencing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Optimum at multiple time points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135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181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316</Words>
  <Application>Microsoft Office PowerPoint</Application>
  <PresentationFormat>On-screen Show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 BioMedical Research Institute.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Thorington, Daune</dc:creator>
  <cp:lastModifiedBy>Thorington, Daune</cp:lastModifiedBy>
  <cp:revision>6</cp:revision>
  <cp:lastPrinted>2018-03-26T23:19:46Z</cp:lastPrinted>
  <dcterms:created xsi:type="dcterms:W3CDTF">2018-03-26T22:40:39Z</dcterms:created>
  <dcterms:modified xsi:type="dcterms:W3CDTF">2018-03-26T23:19:48Z</dcterms:modified>
</cp:coreProperties>
</file>