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833" autoAdjust="0"/>
  </p:normalViewPr>
  <p:slideViewPr>
    <p:cSldViewPr snapToGrid="0" snapToObjects="1" showGuides="1">
      <p:cViewPr varScale="1">
        <p:scale>
          <a:sx n="88" d="100"/>
          <a:sy n="88" d="100"/>
        </p:scale>
        <p:origin x="-992" y="-112"/>
      </p:cViewPr>
      <p:guideLst>
        <p:guide orient="horz" pos="9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4AD47-7E3A-5A46-A541-A7E7AB10C677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6E782-C401-0649-B901-4BA3B14C8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2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3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7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0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9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7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7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6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5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2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7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CB92-4D43-C445-82D3-A7C385A437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1DA73-0B5A-F040-BAF2-55D96860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5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MESA Frailty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995947" cy="1752600"/>
          </a:xfrm>
        </p:spPr>
        <p:txBody>
          <a:bodyPr/>
          <a:lstStyle/>
          <a:p>
            <a:r>
              <a:rPr lang="en-US" dirty="0" smtClean="0"/>
              <a:t>Matthew Baldwin, MD, MS</a:t>
            </a:r>
          </a:p>
          <a:p>
            <a:r>
              <a:rPr lang="en-US" sz="2800" dirty="0" smtClean="0"/>
              <a:t>Herbert Irving Assistant Professor of Medicine</a:t>
            </a:r>
          </a:p>
          <a:p>
            <a:r>
              <a:rPr lang="en-US" sz="2800" dirty="0" smtClean="0"/>
              <a:t>Columbia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509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NIA U19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Collaborative multicomponent award</a:t>
            </a:r>
          </a:p>
          <a:p>
            <a:pPr lvl="1"/>
            <a:r>
              <a:rPr lang="en-US" dirty="0" smtClean="0"/>
              <a:t>May 25, 2018 submission</a:t>
            </a:r>
          </a:p>
          <a:p>
            <a:pPr lvl="1"/>
            <a:r>
              <a:rPr lang="en-US" dirty="0" smtClean="0"/>
              <a:t>Four R01-equivalent projects</a:t>
            </a:r>
          </a:p>
          <a:p>
            <a:pPr lvl="2"/>
            <a:r>
              <a:rPr lang="en-US" dirty="0" smtClean="0"/>
              <a:t>$2M direct costs/year</a:t>
            </a:r>
          </a:p>
          <a:p>
            <a:pPr lvl="1"/>
            <a:r>
              <a:rPr lang="en-US" dirty="0" smtClean="0"/>
              <a:t>Data Science and Administrative Core</a:t>
            </a:r>
            <a:endParaRPr lang="en-US" dirty="0"/>
          </a:p>
          <a:p>
            <a:pPr lvl="1"/>
            <a:r>
              <a:rPr lang="en-US" dirty="0" smtClean="0"/>
              <a:t>5-year duration</a:t>
            </a:r>
          </a:p>
          <a:p>
            <a:pPr lvl="1"/>
            <a:r>
              <a:rPr lang="en-US" dirty="0" smtClean="0"/>
              <a:t>Full application by invitation</a:t>
            </a:r>
          </a:p>
          <a:p>
            <a:pPr lvl="2"/>
            <a:r>
              <a:rPr lang="en-US" dirty="0" smtClean="0"/>
              <a:t>Based on letter of intent with project aims</a:t>
            </a:r>
          </a:p>
        </p:txBody>
      </p:sp>
    </p:spTree>
    <p:extLst>
      <p:ext uri="{BB962C8B-B14F-4D97-AF65-F5344CB8AC3E}">
        <p14:creationId xmlns:p14="http://schemas.microsoft.com/office/powerpoint/2010/main" val="361445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Pathogenesis of Physical Frailty &amp; </a:t>
            </a:r>
            <a:r>
              <a:rPr lang="en-US" dirty="0" err="1" smtClean="0"/>
              <a:t>Sarcopenia</a:t>
            </a:r>
            <a:r>
              <a:rPr lang="en-US" dirty="0" smtClean="0"/>
              <a:t> in Mice &amp; Humans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27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Develop and test a novel biomarker signature</a:t>
            </a:r>
          </a:p>
          <a:p>
            <a:pPr lvl="1"/>
            <a:r>
              <a:rPr lang="en-US" dirty="0" smtClean="0"/>
              <a:t>Unique to frailty</a:t>
            </a:r>
          </a:p>
          <a:p>
            <a:pPr lvl="1"/>
            <a:r>
              <a:rPr lang="en-US" dirty="0" smtClean="0"/>
              <a:t>Allows early detection</a:t>
            </a:r>
          </a:p>
          <a:p>
            <a:pPr lvl="1"/>
            <a:r>
              <a:rPr lang="en-US" dirty="0" smtClean="0"/>
              <a:t>Amenable to intervention</a:t>
            </a:r>
          </a:p>
          <a:p>
            <a:endParaRPr lang="en-US" dirty="0" smtClean="0"/>
          </a:p>
          <a:p>
            <a:r>
              <a:rPr lang="en-US" dirty="0" smtClean="0"/>
              <a:t>Biomarkers</a:t>
            </a:r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Osteocalcin</a:t>
            </a:r>
            <a:endParaRPr lang="en-US" dirty="0" smtClean="0"/>
          </a:p>
          <a:p>
            <a:pPr lvl="1"/>
            <a:r>
              <a:rPr lang="en-US" dirty="0" smtClean="0"/>
              <a:t>Mitochondrial function</a:t>
            </a:r>
          </a:p>
          <a:p>
            <a:pPr lvl="2"/>
            <a:r>
              <a:rPr lang="en-US" dirty="0" smtClean="0"/>
              <a:t>Serum FGF-21 and GDF-15</a:t>
            </a:r>
          </a:p>
          <a:p>
            <a:pPr lvl="2"/>
            <a:r>
              <a:rPr lang="en-US" dirty="0" smtClean="0"/>
              <a:t>Mitochondrial health index in PBMCs</a:t>
            </a:r>
          </a:p>
          <a:p>
            <a:pPr lvl="2"/>
            <a:r>
              <a:rPr lang="en-US" dirty="0" smtClean="0"/>
              <a:t>Mitochondrial function at the neuromuscular junction</a:t>
            </a:r>
          </a:p>
          <a:p>
            <a:pPr lvl="1"/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 (SN) Dopamine</a:t>
            </a:r>
          </a:p>
        </p:txBody>
      </p:sp>
    </p:spTree>
    <p:extLst>
      <p:ext uri="{BB962C8B-B14F-4D97-AF65-F5344CB8AC3E}">
        <p14:creationId xmlns:p14="http://schemas.microsoft.com/office/powerpoint/2010/main" val="274378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65" y="223470"/>
            <a:ext cx="8474104" cy="634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0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Frailty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4, AIM 1: Assess the concurrent and predictive validity of novel biomarkers of frailty in older adults.</a:t>
            </a:r>
          </a:p>
          <a:p>
            <a:endParaRPr lang="en-US" dirty="0" smtClean="0"/>
          </a:p>
          <a:p>
            <a:r>
              <a:rPr lang="en-US" dirty="0"/>
              <a:t>Project 3, Aim 3: Assess the association between </a:t>
            </a:r>
            <a:r>
              <a:rPr lang="en-US" dirty="0" err="1"/>
              <a:t>substantia</a:t>
            </a:r>
            <a:r>
              <a:rPr lang="en-US" dirty="0"/>
              <a:t> </a:t>
            </a:r>
            <a:r>
              <a:rPr lang="en-US" dirty="0" err="1"/>
              <a:t>nigra</a:t>
            </a:r>
            <a:r>
              <a:rPr lang="en-US" dirty="0"/>
              <a:t> dopamine </a:t>
            </a:r>
            <a:r>
              <a:rPr lang="en-US" dirty="0" smtClean="0"/>
              <a:t>level </a:t>
            </a:r>
            <a:r>
              <a:rPr lang="en-US" dirty="0"/>
              <a:t>and functional capacity in older adults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3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Novel Frailty Biomarkers</a:t>
            </a:r>
            <a:br>
              <a:rPr lang="en-US" sz="3600" dirty="0" smtClean="0"/>
            </a:br>
            <a:r>
              <a:rPr lang="en-US" sz="3600" dirty="0" smtClean="0"/>
              <a:t>Concurrent Validity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8001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Study </a:t>
            </a:r>
            <a:r>
              <a:rPr lang="en-US" b="1" dirty="0"/>
              <a:t>Design</a:t>
            </a:r>
          </a:p>
          <a:p>
            <a:pPr lvl="1"/>
            <a:r>
              <a:rPr lang="en-US" dirty="0" smtClean="0"/>
              <a:t>Cross</a:t>
            </a:r>
            <a:r>
              <a:rPr lang="en-US" dirty="0"/>
              <a:t>-</a:t>
            </a:r>
            <a:r>
              <a:rPr lang="en-US" dirty="0" smtClean="0"/>
              <a:t>sectional, </a:t>
            </a:r>
            <a:r>
              <a:rPr lang="en-US" dirty="0"/>
              <a:t>Exam 7</a:t>
            </a:r>
          </a:p>
          <a:p>
            <a:endParaRPr lang="en-US" dirty="0" smtClean="0"/>
          </a:p>
          <a:p>
            <a:r>
              <a:rPr lang="en-US" b="1" dirty="0"/>
              <a:t>Participants</a:t>
            </a:r>
          </a:p>
          <a:p>
            <a:pPr lvl="1"/>
            <a:r>
              <a:rPr lang="en-US" dirty="0"/>
              <a:t>Columbia/</a:t>
            </a:r>
            <a:r>
              <a:rPr lang="en-US" dirty="0" smtClean="0"/>
              <a:t>UCLA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Exposure Variables </a:t>
            </a:r>
          </a:p>
          <a:p>
            <a:pPr lvl="1"/>
            <a:r>
              <a:rPr lang="en-US" dirty="0" smtClean="0"/>
              <a:t>SN Dopamine levels (FDOPA PET CT brain), subsample by frailty status</a:t>
            </a:r>
          </a:p>
          <a:p>
            <a:pPr lvl="1"/>
            <a:r>
              <a:rPr lang="en-US" dirty="0" smtClean="0"/>
              <a:t>Mitochondrial Health Index in PBMCs</a:t>
            </a:r>
          </a:p>
          <a:p>
            <a:pPr lvl="1"/>
            <a:r>
              <a:rPr lang="en-US" dirty="0" smtClean="0"/>
              <a:t>Serum FGF-21 and GDF-15</a:t>
            </a:r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Osteocalcin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Outcome Variables</a:t>
            </a:r>
          </a:p>
          <a:p>
            <a:pPr lvl="1"/>
            <a:r>
              <a:rPr lang="en-US" dirty="0" smtClean="0"/>
              <a:t>Frailty: Short Physical Performance Battery (SPPB)</a:t>
            </a:r>
          </a:p>
          <a:p>
            <a:pPr lvl="1"/>
            <a:r>
              <a:rPr lang="en-US" dirty="0" err="1" smtClean="0"/>
              <a:t>Sarcopenia</a:t>
            </a:r>
            <a:r>
              <a:rPr lang="en-US" dirty="0" smtClean="0"/>
              <a:t>: FNIH </a:t>
            </a:r>
            <a:r>
              <a:rPr lang="en-US" dirty="0" err="1" smtClean="0"/>
              <a:t>Sarcopenia</a:t>
            </a:r>
            <a:r>
              <a:rPr lang="en-US" dirty="0" smtClean="0"/>
              <a:t> (DXA lean mass &amp; grip)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914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Novel Frailty Biomarkers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Predictive Validity (of Frailty)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6013" cy="496252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Study Design</a:t>
            </a:r>
          </a:p>
          <a:p>
            <a:pPr lvl="1"/>
            <a:r>
              <a:rPr lang="en-US" dirty="0"/>
              <a:t>Retrospective cohort study</a:t>
            </a:r>
          </a:p>
          <a:p>
            <a:endParaRPr lang="en-US" dirty="0" smtClean="0"/>
          </a:p>
          <a:p>
            <a:r>
              <a:rPr lang="en-US" b="1" dirty="0"/>
              <a:t>Participants</a:t>
            </a:r>
          </a:p>
          <a:p>
            <a:pPr lvl="1"/>
            <a:r>
              <a:rPr lang="en-US" dirty="0"/>
              <a:t>Columbia/UCLA Exam 7 participants</a:t>
            </a:r>
          </a:p>
          <a:p>
            <a:pPr lvl="2"/>
            <a:r>
              <a:rPr lang="en-US" dirty="0" smtClean="0"/>
              <a:t>Also with clinic </a:t>
            </a:r>
            <a:r>
              <a:rPr lang="en-US" dirty="0"/>
              <a:t>visit </a:t>
            </a:r>
            <a:r>
              <a:rPr lang="en-US" dirty="0" smtClean="0"/>
              <a:t>for </a:t>
            </a:r>
            <a:r>
              <a:rPr lang="en-US" dirty="0"/>
              <a:t>Exam </a:t>
            </a:r>
            <a:r>
              <a:rPr lang="en-US" dirty="0" smtClean="0"/>
              <a:t>2</a:t>
            </a:r>
          </a:p>
          <a:p>
            <a:pPr lvl="3"/>
            <a:r>
              <a:rPr lang="en-US" dirty="0" smtClean="0"/>
              <a:t>Exclude home visits, minimize sampling those with prevalent frailty</a:t>
            </a:r>
          </a:p>
          <a:p>
            <a:pPr lvl="3"/>
            <a:endParaRPr lang="en-US" b="1" dirty="0" smtClean="0"/>
          </a:p>
          <a:p>
            <a:r>
              <a:rPr lang="en-US" b="1" dirty="0"/>
              <a:t>Exposure Variables </a:t>
            </a:r>
            <a:endParaRPr lang="en-US" b="1" dirty="0" smtClean="0"/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Osteocalcin</a:t>
            </a:r>
            <a:r>
              <a:rPr lang="en-US" dirty="0" smtClean="0"/>
              <a:t> (Exam 2)</a:t>
            </a:r>
            <a:endParaRPr lang="en-US" dirty="0"/>
          </a:p>
          <a:p>
            <a:pPr lvl="1"/>
            <a:r>
              <a:rPr lang="en-US" dirty="0"/>
              <a:t>Mitochondrial </a:t>
            </a:r>
            <a:r>
              <a:rPr lang="en-US" dirty="0" smtClean="0"/>
              <a:t>function (Exam 2)</a:t>
            </a:r>
            <a:endParaRPr lang="en-US" dirty="0"/>
          </a:p>
          <a:p>
            <a:pPr lvl="2"/>
            <a:r>
              <a:rPr lang="en-US" dirty="0"/>
              <a:t>Serum GDF-15 and FGF-21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Outcome Variables</a:t>
            </a:r>
          </a:p>
          <a:p>
            <a:pPr lvl="1"/>
            <a:r>
              <a:rPr lang="en-US" dirty="0" smtClean="0"/>
              <a:t>Frailty: SPPB </a:t>
            </a:r>
            <a:r>
              <a:rPr lang="en-US" dirty="0"/>
              <a:t>(</a:t>
            </a:r>
            <a:r>
              <a:rPr lang="en-US" dirty="0" smtClean="0"/>
              <a:t>Exam 7)</a:t>
            </a:r>
          </a:p>
          <a:p>
            <a:pPr lvl="1"/>
            <a:r>
              <a:rPr lang="en-US" dirty="0" err="1" smtClean="0"/>
              <a:t>Sarcopenia</a:t>
            </a:r>
            <a:r>
              <a:rPr lang="en-US" dirty="0" smtClean="0"/>
              <a:t>: FNIH </a:t>
            </a:r>
            <a:r>
              <a:rPr lang="en-US" dirty="0" err="1" smtClean="0"/>
              <a:t>sarcopenia</a:t>
            </a:r>
            <a:r>
              <a:rPr lang="en-US" dirty="0" smtClean="0"/>
              <a:t> (Exam 7)</a:t>
            </a:r>
          </a:p>
          <a:p>
            <a:pPr lvl="1"/>
            <a:r>
              <a:rPr lang="en-US" dirty="0" smtClean="0"/>
              <a:t>Change in physical activity survey scores (Exams 2, 3, 5, 6, 7)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Novel Frailty Biomarkers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Predictive Validity (of Clinical Outcomes)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6013" cy="496252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Study Design</a:t>
            </a:r>
          </a:p>
          <a:p>
            <a:pPr lvl="1"/>
            <a:r>
              <a:rPr lang="en-US" dirty="0" smtClean="0"/>
              <a:t>Prospective </a:t>
            </a:r>
            <a:r>
              <a:rPr lang="en-US" dirty="0"/>
              <a:t>cohort study</a:t>
            </a:r>
          </a:p>
          <a:p>
            <a:endParaRPr lang="en-US" dirty="0" smtClean="0"/>
          </a:p>
          <a:p>
            <a:r>
              <a:rPr lang="en-US" b="1" dirty="0"/>
              <a:t>Participants</a:t>
            </a:r>
          </a:p>
          <a:p>
            <a:pPr lvl="1"/>
            <a:r>
              <a:rPr lang="en-US" dirty="0"/>
              <a:t>Columbia/UCLA Exam 7 participants</a:t>
            </a:r>
          </a:p>
          <a:p>
            <a:endParaRPr lang="en-US" dirty="0" smtClean="0"/>
          </a:p>
          <a:p>
            <a:r>
              <a:rPr lang="en-US" b="1" dirty="0" smtClean="0"/>
              <a:t>Exposure </a:t>
            </a:r>
            <a:r>
              <a:rPr lang="en-US" b="1" dirty="0"/>
              <a:t>Variables </a:t>
            </a:r>
            <a:endParaRPr lang="en-US" b="1" dirty="0" smtClean="0"/>
          </a:p>
          <a:p>
            <a:pPr lvl="1"/>
            <a:r>
              <a:rPr lang="en-US" dirty="0" smtClean="0"/>
              <a:t>SN </a:t>
            </a:r>
            <a:r>
              <a:rPr lang="en-US" dirty="0"/>
              <a:t>Dopamine levels </a:t>
            </a:r>
            <a:r>
              <a:rPr lang="en-US" dirty="0" smtClean="0"/>
              <a:t>(FDOPA PET CT)</a:t>
            </a:r>
            <a:endParaRPr lang="en-US" dirty="0"/>
          </a:p>
          <a:p>
            <a:pPr lvl="1"/>
            <a:r>
              <a:rPr lang="en-US" dirty="0"/>
              <a:t>Mitochondrial Health Index in PBMCs</a:t>
            </a:r>
          </a:p>
          <a:p>
            <a:pPr lvl="1"/>
            <a:r>
              <a:rPr lang="en-US" dirty="0"/>
              <a:t>Serum FGF-21 and GDF-15</a:t>
            </a:r>
          </a:p>
          <a:p>
            <a:pPr lvl="1"/>
            <a:r>
              <a:rPr lang="en-US" dirty="0"/>
              <a:t>Serum </a:t>
            </a:r>
            <a:r>
              <a:rPr lang="en-US" dirty="0" err="1"/>
              <a:t>Osteocalcin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Outcome Variables (annual telephone follow-up x 3 years)</a:t>
            </a:r>
          </a:p>
          <a:p>
            <a:pPr lvl="1"/>
            <a:r>
              <a:rPr lang="en-US" dirty="0" smtClean="0"/>
              <a:t>Basic ADL disability</a:t>
            </a:r>
          </a:p>
          <a:p>
            <a:pPr lvl="1"/>
            <a:r>
              <a:rPr lang="en-US" dirty="0" smtClean="0"/>
              <a:t>Hospitalization</a:t>
            </a:r>
          </a:p>
          <a:p>
            <a:pPr lvl="1"/>
            <a:r>
              <a:rPr lang="en-US" dirty="0" smtClean="0"/>
              <a:t>Institutionalization</a:t>
            </a:r>
          </a:p>
          <a:p>
            <a:pPr lvl="1"/>
            <a:r>
              <a:rPr lang="en-US" dirty="0" smtClean="0"/>
              <a:t>Mortality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4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Substantia</a:t>
            </a:r>
            <a:r>
              <a:rPr lang="en-US" sz="3600" dirty="0" smtClean="0"/>
              <a:t> </a:t>
            </a:r>
            <a:r>
              <a:rPr lang="en-US" sz="3600" dirty="0" err="1" smtClean="0"/>
              <a:t>Nigra</a:t>
            </a:r>
            <a:r>
              <a:rPr lang="en-US" sz="3600" dirty="0" smtClean="0"/>
              <a:t> Dopamine &amp; </a:t>
            </a:r>
            <a:br>
              <a:rPr lang="en-US" sz="3600" dirty="0" smtClean="0"/>
            </a:br>
            <a:r>
              <a:rPr lang="en-US" sz="3600" dirty="0" smtClean="0"/>
              <a:t>Functional Capacity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Study Design</a:t>
            </a:r>
          </a:p>
          <a:p>
            <a:pPr lvl="1"/>
            <a:r>
              <a:rPr lang="en-US" dirty="0"/>
              <a:t>Cross </a:t>
            </a:r>
            <a:r>
              <a:rPr lang="en-US" dirty="0" smtClean="0"/>
              <a:t>Sectional, Exam 7</a:t>
            </a:r>
            <a:endParaRPr lang="en-US" dirty="0"/>
          </a:p>
          <a:p>
            <a:endParaRPr lang="en-US" dirty="0" smtClean="0"/>
          </a:p>
          <a:p>
            <a:r>
              <a:rPr lang="en-US" b="1" dirty="0"/>
              <a:t>Participants</a:t>
            </a:r>
          </a:p>
          <a:p>
            <a:pPr lvl="1"/>
            <a:r>
              <a:rPr lang="en-US" dirty="0" smtClean="0"/>
              <a:t>Participants with FDOPA PET CT</a:t>
            </a:r>
            <a:endParaRPr lang="en-US" dirty="0"/>
          </a:p>
          <a:p>
            <a:endParaRPr lang="en-US" dirty="0" smtClean="0"/>
          </a:p>
          <a:p>
            <a:r>
              <a:rPr lang="en-US" b="1" dirty="0"/>
              <a:t>Exposure Variable</a:t>
            </a:r>
          </a:p>
          <a:p>
            <a:pPr lvl="1"/>
            <a:r>
              <a:rPr lang="en-US" dirty="0"/>
              <a:t>SN Dopamine </a:t>
            </a:r>
            <a:r>
              <a:rPr lang="en-US" dirty="0" smtClean="0"/>
              <a:t>level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Outcome Variables</a:t>
            </a:r>
          </a:p>
          <a:p>
            <a:pPr lvl="1"/>
            <a:r>
              <a:rPr lang="en-US" dirty="0" smtClean="0"/>
              <a:t>6MWT</a:t>
            </a:r>
          </a:p>
          <a:p>
            <a:pPr lvl="1"/>
            <a:r>
              <a:rPr lang="en-US" dirty="0" smtClean="0"/>
              <a:t>Home </a:t>
            </a:r>
            <a:r>
              <a:rPr lang="en-US" dirty="0" err="1"/>
              <a:t>a</a:t>
            </a:r>
            <a:r>
              <a:rPr lang="en-US" dirty="0" err="1" smtClean="0"/>
              <a:t>ctigraphy</a:t>
            </a:r>
            <a:endParaRPr lang="en-US" dirty="0" smtClean="0"/>
          </a:p>
          <a:p>
            <a:pPr lvl="1"/>
            <a:r>
              <a:rPr lang="en-US" dirty="0" smtClean="0"/>
              <a:t>Abdominal muscle mass on L4 – L5 Abdominal CT image*</a:t>
            </a:r>
          </a:p>
          <a:p>
            <a:pPr lvl="2"/>
            <a:r>
              <a:rPr lang="en-US" dirty="0" smtClean="0"/>
              <a:t>Locomotion (psoas)</a:t>
            </a:r>
          </a:p>
          <a:p>
            <a:pPr lvl="2"/>
            <a:r>
              <a:rPr lang="en-US" dirty="0" smtClean="0"/>
              <a:t>Stabilization (rectus </a:t>
            </a:r>
            <a:r>
              <a:rPr lang="en-US" dirty="0" err="1" smtClean="0"/>
              <a:t>abdominus</a:t>
            </a:r>
            <a:r>
              <a:rPr lang="en-US" dirty="0" smtClean="0"/>
              <a:t>, </a:t>
            </a:r>
            <a:r>
              <a:rPr lang="en-US" dirty="0" err="1" smtClean="0"/>
              <a:t>obliques</a:t>
            </a:r>
            <a:r>
              <a:rPr lang="en-US" dirty="0" smtClean="0"/>
              <a:t>, </a:t>
            </a:r>
            <a:r>
              <a:rPr lang="en-US" dirty="0" err="1" smtClean="0"/>
              <a:t>paraspinal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44353" y="6442501"/>
            <a:ext cx="3996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dirty="0" err="1" smtClean="0"/>
              <a:t>Remigio</a:t>
            </a:r>
            <a:r>
              <a:rPr lang="en-US" sz="1200" dirty="0" smtClean="0"/>
              <a:t>-Baker RA, Allison MA et al. BMC Psychiatry,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997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439</Words>
  <Application>Microsoft Macintosh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MESA Frailty</vt:lpstr>
      <vt:lpstr>NIA U19</vt:lpstr>
      <vt:lpstr>Pathogenesis of Physical Frailty &amp; Sarcopenia in Mice &amp; Humans</vt:lpstr>
      <vt:lpstr>PowerPoint Presentation</vt:lpstr>
      <vt:lpstr>MESA Frailty</vt:lpstr>
      <vt:lpstr>Novel Frailty Biomarkers Concurrent Validity</vt:lpstr>
      <vt:lpstr>Novel Frailty Biomarkers Predictive Validity (of Frailty)</vt:lpstr>
      <vt:lpstr>Novel Frailty Biomarkers Predictive Validity (of Clinical Outcomes)</vt:lpstr>
      <vt:lpstr>Substantia Nigra Dopamine &amp;  Functional Capacity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Frailty</dc:title>
  <dc:creator>Matthew Baldwin</dc:creator>
  <cp:lastModifiedBy>Matthew Baldwin</cp:lastModifiedBy>
  <cp:revision>24</cp:revision>
  <dcterms:created xsi:type="dcterms:W3CDTF">2018-03-27T15:03:45Z</dcterms:created>
  <dcterms:modified xsi:type="dcterms:W3CDTF">2018-03-28T21:44:06Z</dcterms:modified>
</cp:coreProperties>
</file>