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8" r:id="rId4"/>
    <p:sldId id="257" r:id="rId5"/>
    <p:sldId id="259" r:id="rId6"/>
    <p:sldId id="260" r:id="rId7"/>
    <p:sldId id="270" r:id="rId8"/>
    <p:sldId id="268" r:id="rId9"/>
    <p:sldId id="269" r:id="rId10"/>
    <p:sldId id="261" r:id="rId11"/>
    <p:sldId id="262" r:id="rId12"/>
    <p:sldId id="264" r:id="rId13"/>
    <p:sldId id="263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75"/>
  </p:normalViewPr>
  <p:slideViewPr>
    <p:cSldViewPr snapToGrid="0" snapToObjects="1">
      <p:cViewPr varScale="1">
        <p:scale>
          <a:sx n="114" d="100"/>
          <a:sy n="114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F21B-513A-384F-98AA-4786A8215261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07B31-3951-CF44-8A49-917D61F5C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0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52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3FCB-750C-EF44-968F-578C50198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ABE9B-6FCD-3B41-9048-1080B7A68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38EB2-33B2-F846-A2AC-BCF2F523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418B-D1DC-464D-8EA8-22C7CF15E4EA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6232E-A1D5-8A44-A0AD-1826011E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A42DB-0E29-5944-9C35-79160FFA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267-FAA3-D947-9C92-C65366BE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698A-FA7A-AD40-83B9-74BFAC34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992B9-AF12-324C-816E-AC88E3091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BA359-7ADD-524A-BC50-F931199E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418B-D1DC-464D-8EA8-22C7CF15E4EA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B3FF-715D-A648-AFB0-23D8D2FD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063E4-80C6-4744-8E5C-6BCDFBA7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267-FAA3-D947-9C92-C65366BE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AB1327-1A23-D04E-9351-787773532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BF5AE-72CF-D84A-8183-AFB5F72DD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CC170-C4AF-3740-AC22-DA2F41E0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418B-D1DC-464D-8EA8-22C7CF15E4EA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D5C59-3D12-B345-98FE-5703359C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4FB5D-EA02-3345-A195-12C07FCD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267-FAA3-D947-9C92-C65366BE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9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92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71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07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8376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0" y="6553200"/>
            <a:ext cx="12192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1C60B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2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400"/>
                </a:moveTo>
                <a:lnTo>
                  <a:pt x="9144000" y="1524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5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24C1-9BC9-7A40-B525-18DD4700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E0521-E5AA-5D44-8958-C00856A4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09CEB-3A64-C542-B544-C15FFBF5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418B-D1DC-464D-8EA8-22C7CF15E4EA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7FFE-F3B3-3240-905C-C71A2871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88B4D-3932-AC44-B457-EB29D9B2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267-FAA3-D947-9C92-C65366BE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9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3766-00A9-FE4C-AFCA-87D29EB3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9C53B-4F4B-6449-8E39-A0E3C6991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62373-834C-9644-94FC-9FCED2FD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418B-D1DC-464D-8EA8-22C7CF15E4EA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C8FC9-CBC0-114A-A986-B2BC7F5E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316CA-8D5B-CE4C-AF34-1A780804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267-FAA3-D947-9C92-C65366BE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8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10DB-B18A-494B-A1B8-2C2D9504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8067-4123-184B-AA55-D4F38A4BC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F2696-4C9D-264C-A204-CD000E9F8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60000-07BA-1F47-932B-75E9B124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418B-D1DC-464D-8EA8-22C7CF15E4EA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40C72-8A1F-8446-A18F-AEFCE031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48244-FD77-8247-8015-E86413D4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267-FAA3-D947-9C92-C65366BE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5CE0-CB76-254B-B5C7-5A0F0D4B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6435F-B8C3-7A4F-9F61-EABF08517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2608B-8089-DD45-A240-7E4288C44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C598F-730C-9A48-87D0-2E3EA856D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B77DB-F9FE-6D4C-A8B8-4FED53D9A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D11BD-0557-1842-9742-F5C36FC5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418B-D1DC-464D-8EA8-22C7CF15E4EA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EE491A-9112-034E-8434-32A60BDB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70DC1-C148-B149-A0DC-3850C0C5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267-FAA3-D947-9C92-C65366BE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9AE4-3135-344A-93CE-724DA167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23E78-F974-C746-A6A1-30F6F772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418B-D1DC-464D-8EA8-22C7CF15E4EA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9D4B-5D26-8148-BB50-B0838C9E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BD372-8C74-A94D-9788-25941CE8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267-FAA3-D947-9C92-C65366BE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5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39CE2-0609-234A-BB31-A86E9F1B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418B-D1DC-464D-8EA8-22C7CF15E4EA}" type="datetimeFigureOut">
              <a:rPr lang="en-US" smtClean="0"/>
              <a:t>3/28/18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B448C-39F1-7745-9405-CEA89F9E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2EBD6-39FE-0A4E-BF01-46F23EC0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267-FAA3-D947-9C92-C65366BE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7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9CB3-FFEF-AF4D-890B-066E8CC5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41278-0D42-B74D-A953-18FBAE8E1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3A40C-74F3-9B49-9FCF-C31CDAE0F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1A0F2-782A-4B4A-8792-348AA434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418B-D1DC-464D-8EA8-22C7CF15E4EA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FB08A-E79F-CF4A-B657-FDF45AD8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C99CE-764F-D44A-9918-9A625530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267-FAA3-D947-9C92-C65366BE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0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6858-2A4B-0C4B-8669-E16EAA07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59DCC-C27A-2544-8C5B-8DB1C75DC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2FF98-FC3C-0644-914A-524C2EE3B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53BFA-765E-8847-B8F1-A803D920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418B-D1DC-464D-8EA8-22C7CF15E4EA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95480-2A35-334C-BBD3-2BE266CA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5A158-0589-C443-BA03-12FCF0A4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C267-FAA3-D947-9C92-C65366BE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9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BC7AA-66F2-134D-A1BA-8042C836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A66B5-516C-9741-832B-9B4A91CE8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B9D5-BEB3-4747-9250-1BE3555F5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418B-D1DC-464D-8EA8-22C7CF15E4EA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02250-485D-2345-B193-F0B94DB37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C947D-8FAB-1C4C-8D73-FC577BD4A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C267-FAA3-D947-9C92-C65366BE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6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136" y="244627"/>
            <a:ext cx="115057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1512" y="1285906"/>
            <a:ext cx="1070897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79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7F8A-EDC3-7D43-90DF-190528DA1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of MESA</a:t>
            </a:r>
            <a:br>
              <a:rPr lang="en-US" dirty="0"/>
            </a:br>
            <a:r>
              <a:rPr lang="en-US" dirty="0"/>
              <a:t>Thoughts on </a:t>
            </a:r>
            <a:r>
              <a:rPr lang="en-US" dirty="0" err="1"/>
              <a:t>Biospecimens</a:t>
            </a:r>
            <a:r>
              <a:rPr lang="en-US" dirty="0"/>
              <a:t> &amp; Emerging Analytical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97BD1-404B-BA44-957F-E4A2308BB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4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E08C-9285-9944-8405-B10AB723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2883" cy="1325563"/>
          </a:xfrm>
        </p:spPr>
        <p:txBody>
          <a:bodyPr/>
          <a:lstStyle/>
          <a:p>
            <a:r>
              <a:rPr lang="en-US" dirty="0"/>
              <a:t>Where are Biomarkers Going: types of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DE59-9035-7A4B-B1EC-C5E192428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Cryopreserved Cells</a:t>
            </a:r>
          </a:p>
          <a:p>
            <a:pPr lvl="1"/>
            <a:r>
              <a:rPr lang="en-US" dirty="0" err="1"/>
              <a:t>Cytometery</a:t>
            </a:r>
            <a:r>
              <a:rPr lang="en-US" dirty="0"/>
              <a:t> (flow, </a:t>
            </a:r>
            <a:r>
              <a:rPr lang="en-US" dirty="0" err="1"/>
              <a:t>CyToF</a:t>
            </a:r>
            <a:r>
              <a:rPr lang="en-US" dirty="0"/>
              <a:t>, cell sorting)</a:t>
            </a:r>
          </a:p>
          <a:p>
            <a:pPr lvl="1"/>
            <a:r>
              <a:rPr lang="en-US" dirty="0" err="1"/>
              <a:t>iPSCs</a:t>
            </a:r>
            <a:endParaRPr lang="en-US" dirty="0"/>
          </a:p>
          <a:p>
            <a:pPr lvl="1"/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, </a:t>
            </a:r>
            <a:r>
              <a:rPr lang="en-US" dirty="0" err="1"/>
              <a:t>sc-Seq</a:t>
            </a:r>
            <a:endParaRPr lang="en-US" dirty="0"/>
          </a:p>
          <a:p>
            <a:pPr lvl="1"/>
            <a:r>
              <a:rPr lang="en-US" dirty="0" err="1"/>
              <a:t>Epigenomics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5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1C60B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400"/>
                </a:moveTo>
                <a:lnTo>
                  <a:pt x="9144000" y="1524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7137" y="244627"/>
            <a:ext cx="115057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/>
            <a:r>
              <a:rPr dirty="0"/>
              <a:t>Molecu</a:t>
            </a:r>
            <a:r>
              <a:rPr spc="-10" dirty="0"/>
              <a:t>l</a:t>
            </a:r>
            <a:r>
              <a:rPr dirty="0"/>
              <a:t>ar</a:t>
            </a:r>
            <a:r>
              <a:rPr spc="-30" dirty="0"/>
              <a:t> </a:t>
            </a:r>
            <a:r>
              <a:rPr spc="-125" dirty="0"/>
              <a:t>T</a:t>
            </a:r>
            <a:r>
              <a:rPr spc="-50" dirty="0"/>
              <a:t>r</a:t>
            </a:r>
            <a:r>
              <a:rPr dirty="0"/>
              <a:t>ans</a:t>
            </a:r>
            <a:r>
              <a:rPr spc="-10" dirty="0"/>
              <a:t>d</a:t>
            </a:r>
            <a:r>
              <a:rPr dirty="0"/>
              <a:t>uce</a:t>
            </a:r>
            <a:r>
              <a:rPr spc="-30" dirty="0"/>
              <a:t>r</a:t>
            </a:r>
            <a:r>
              <a:rPr dirty="0"/>
              <a:t>s</a:t>
            </a:r>
            <a:r>
              <a:rPr spc="-1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5" dirty="0"/>
              <a:t>P</a:t>
            </a:r>
            <a:r>
              <a:rPr spc="-55" dirty="0"/>
              <a:t>h</a:t>
            </a:r>
            <a:r>
              <a:rPr spc="-10" dirty="0"/>
              <a:t>y</a:t>
            </a:r>
            <a:r>
              <a:rPr dirty="0"/>
              <a:t>si</a:t>
            </a:r>
            <a:r>
              <a:rPr spc="-10" dirty="0"/>
              <a:t>cal</a:t>
            </a:r>
            <a:r>
              <a:rPr dirty="0"/>
              <a:t> </a:t>
            </a:r>
            <a:r>
              <a:rPr spc="-10" dirty="0"/>
              <a:t>A</a:t>
            </a:r>
            <a:r>
              <a:rPr spc="-5" dirty="0"/>
              <a:t>ctivit</a:t>
            </a:r>
            <a:r>
              <a:rPr dirty="0"/>
              <a:t>y </a:t>
            </a:r>
            <a:r>
              <a:rPr spc="-5" dirty="0"/>
              <a:t>Consort</a:t>
            </a:r>
            <a:r>
              <a:rPr dirty="0"/>
              <a:t>ium</a:t>
            </a:r>
            <a:r>
              <a:rPr spc="-25" dirty="0"/>
              <a:t> </a:t>
            </a:r>
            <a:r>
              <a:rPr dirty="0"/>
              <a:t>(Mo</a:t>
            </a:r>
            <a:r>
              <a:rPr spc="-130" dirty="0"/>
              <a:t>T</a:t>
            </a:r>
            <a:r>
              <a:rPr spc="-5" dirty="0"/>
              <a:t>r</a:t>
            </a:r>
            <a:r>
              <a:rPr spc="-175" dirty="0"/>
              <a:t>P</a:t>
            </a:r>
            <a:r>
              <a:rPr spc="-30" dirty="0"/>
              <a:t>A</a:t>
            </a:r>
            <a:r>
              <a:rPr spc="-5" dirty="0"/>
              <a:t>C)</a:t>
            </a:r>
          </a:p>
          <a:p>
            <a:pPr marL="62230"/>
            <a:r>
              <a:rPr i="1" spc="-5" dirty="0"/>
              <a:t>P</a:t>
            </a:r>
            <a:r>
              <a:rPr i="1" spc="-10" dirty="0"/>
              <a:t>r</a:t>
            </a:r>
            <a:r>
              <a:rPr i="1" spc="-20" dirty="0"/>
              <a:t>ogram</a:t>
            </a:r>
            <a:r>
              <a:rPr i="1" spc="5" dirty="0"/>
              <a:t> </a:t>
            </a:r>
            <a:r>
              <a:rPr i="1" spc="-5" dirty="0"/>
              <a:t>O</a:t>
            </a:r>
            <a:r>
              <a:rPr i="1" dirty="0">
                <a:latin typeface="Calibri"/>
                <a:cs typeface="Calibri"/>
              </a:rPr>
              <a:t>v</a:t>
            </a:r>
            <a:r>
              <a:rPr i="1" spc="-5" dirty="0"/>
              <a:t>e</a:t>
            </a:r>
            <a:r>
              <a:rPr i="1" spc="10" dirty="0"/>
              <a:t>r</a:t>
            </a:r>
            <a:r>
              <a:rPr i="1" spc="-5" dirty="0"/>
              <a:t>vi</a:t>
            </a:r>
            <a:r>
              <a:rPr i="1" spc="-30" dirty="0"/>
              <a:t>e</a:t>
            </a:r>
            <a:r>
              <a:rPr i="1" dirty="0">
                <a:latin typeface="Calibri"/>
                <a:cs typeface="Calibri"/>
              </a:rPr>
              <a:t>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0880" y="3007996"/>
            <a:ext cx="17335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Human</a:t>
            </a:r>
            <a:r>
              <a:rPr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16780" y="2881867"/>
            <a:ext cx="2164079" cy="225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9095" y="5323586"/>
            <a:ext cx="288988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8645"/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Sa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ples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uma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bl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od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musc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e,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adipose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Animal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he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7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lu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ain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1160" y="4432047"/>
            <a:ext cx="765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Animals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92680" y="4463669"/>
            <a:ext cx="1174114" cy="1070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43862" y="3219451"/>
            <a:ext cx="3008630" cy="1144905"/>
          </a:xfrm>
          <a:custGeom>
            <a:avLst/>
            <a:gdLst/>
            <a:ahLst/>
            <a:cxnLst/>
            <a:rect l="l" t="t" r="r" b="b"/>
            <a:pathLst>
              <a:path w="3008629" h="1144904">
                <a:moveTo>
                  <a:pt x="2436114" y="0"/>
                </a:moveTo>
                <a:lnTo>
                  <a:pt x="2436114" y="286131"/>
                </a:lnTo>
                <a:lnTo>
                  <a:pt x="0" y="286131"/>
                </a:lnTo>
                <a:lnTo>
                  <a:pt x="0" y="858393"/>
                </a:lnTo>
                <a:lnTo>
                  <a:pt x="2436114" y="858393"/>
                </a:lnTo>
                <a:lnTo>
                  <a:pt x="2436114" y="1144524"/>
                </a:lnTo>
                <a:lnTo>
                  <a:pt x="3008376" y="572262"/>
                </a:lnTo>
                <a:lnTo>
                  <a:pt x="2436114" y="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43862" y="3219451"/>
            <a:ext cx="3008630" cy="1144905"/>
          </a:xfrm>
          <a:custGeom>
            <a:avLst/>
            <a:gdLst/>
            <a:ahLst/>
            <a:cxnLst/>
            <a:rect l="l" t="t" r="r" b="b"/>
            <a:pathLst>
              <a:path w="3008629" h="1144904">
                <a:moveTo>
                  <a:pt x="2436114" y="1144524"/>
                </a:moveTo>
                <a:lnTo>
                  <a:pt x="2436114" y="858393"/>
                </a:lnTo>
                <a:lnTo>
                  <a:pt x="0" y="858393"/>
                </a:lnTo>
                <a:lnTo>
                  <a:pt x="0" y="286131"/>
                </a:lnTo>
                <a:lnTo>
                  <a:pt x="2436114" y="286131"/>
                </a:lnTo>
                <a:lnTo>
                  <a:pt x="2436114" y="0"/>
                </a:lnTo>
                <a:lnTo>
                  <a:pt x="3008376" y="572262"/>
                </a:lnTo>
                <a:lnTo>
                  <a:pt x="2436114" y="114452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84249" y="3617977"/>
            <a:ext cx="1489075" cy="338455"/>
          </a:xfrm>
          <a:custGeom>
            <a:avLst/>
            <a:gdLst/>
            <a:ahLst/>
            <a:cxnLst/>
            <a:rect l="l" t="t" r="r" b="b"/>
            <a:pathLst>
              <a:path w="1489075" h="338454">
                <a:moveTo>
                  <a:pt x="0" y="338328"/>
                </a:moveTo>
                <a:lnTo>
                  <a:pt x="1488947" y="338328"/>
                </a:lnTo>
                <a:lnTo>
                  <a:pt x="1488947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63598" y="3690366"/>
            <a:ext cx="13188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tivit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56092" y="1392175"/>
            <a:ext cx="2753360" cy="4081779"/>
          </a:xfrm>
          <a:custGeom>
            <a:avLst/>
            <a:gdLst/>
            <a:ahLst/>
            <a:cxnLst/>
            <a:rect l="l" t="t" r="r" b="b"/>
            <a:pathLst>
              <a:path w="2753359" h="4081779">
                <a:moveTo>
                  <a:pt x="2569718" y="0"/>
                </a:moveTo>
                <a:lnTo>
                  <a:pt x="367157" y="0"/>
                </a:lnTo>
                <a:lnTo>
                  <a:pt x="352105" y="608"/>
                </a:lnTo>
                <a:lnTo>
                  <a:pt x="309141" y="9356"/>
                </a:lnTo>
                <a:lnTo>
                  <a:pt x="270456" y="27496"/>
                </a:lnTo>
                <a:lnTo>
                  <a:pt x="237331" y="53752"/>
                </a:lnTo>
                <a:lnTo>
                  <a:pt x="211047" y="86850"/>
                </a:lnTo>
                <a:lnTo>
                  <a:pt x="192884" y="125512"/>
                </a:lnTo>
                <a:lnTo>
                  <a:pt x="184124" y="168464"/>
                </a:lnTo>
                <a:lnTo>
                  <a:pt x="183515" y="183514"/>
                </a:lnTo>
                <a:lnTo>
                  <a:pt x="183515" y="3714242"/>
                </a:lnTo>
                <a:lnTo>
                  <a:pt x="6009" y="3714309"/>
                </a:lnTo>
                <a:lnTo>
                  <a:pt x="45656" y="3726389"/>
                </a:lnTo>
                <a:lnTo>
                  <a:pt x="75389" y="3754334"/>
                </a:lnTo>
                <a:lnTo>
                  <a:pt x="90667" y="3794089"/>
                </a:lnTo>
                <a:lnTo>
                  <a:pt x="91761" y="3809263"/>
                </a:lnTo>
                <a:lnTo>
                  <a:pt x="90104" y="3823681"/>
                </a:lnTo>
                <a:lnTo>
                  <a:pt x="72976" y="3861639"/>
                </a:lnTo>
                <a:lnTo>
                  <a:pt x="41344" y="3887928"/>
                </a:lnTo>
                <a:lnTo>
                  <a:pt x="0" y="3897757"/>
                </a:lnTo>
                <a:lnTo>
                  <a:pt x="183515" y="3897757"/>
                </a:lnTo>
                <a:lnTo>
                  <a:pt x="178181" y="3941855"/>
                </a:lnTo>
                <a:lnTo>
                  <a:pt x="163030" y="3982089"/>
                </a:lnTo>
                <a:lnTo>
                  <a:pt x="139337" y="4017183"/>
                </a:lnTo>
                <a:lnTo>
                  <a:pt x="108378" y="4045862"/>
                </a:lnTo>
                <a:lnTo>
                  <a:pt x="71429" y="4066849"/>
                </a:lnTo>
                <a:lnTo>
                  <a:pt x="29765" y="4078869"/>
                </a:lnTo>
                <a:lnTo>
                  <a:pt x="0" y="4081272"/>
                </a:lnTo>
                <a:lnTo>
                  <a:pt x="2202561" y="4081272"/>
                </a:lnTo>
                <a:lnTo>
                  <a:pt x="2246667" y="4075938"/>
                </a:lnTo>
                <a:lnTo>
                  <a:pt x="2286921" y="4060787"/>
                </a:lnTo>
                <a:lnTo>
                  <a:pt x="2322041" y="4037094"/>
                </a:lnTo>
                <a:lnTo>
                  <a:pt x="2350748" y="4006135"/>
                </a:lnTo>
                <a:lnTo>
                  <a:pt x="2371760" y="3969186"/>
                </a:lnTo>
                <a:lnTo>
                  <a:pt x="2383797" y="3927522"/>
                </a:lnTo>
                <a:lnTo>
                  <a:pt x="2386203" y="3897757"/>
                </a:lnTo>
                <a:lnTo>
                  <a:pt x="2386203" y="367030"/>
                </a:lnTo>
                <a:lnTo>
                  <a:pt x="367157" y="367030"/>
                </a:lnTo>
                <a:lnTo>
                  <a:pt x="352582" y="365880"/>
                </a:lnTo>
                <a:lnTo>
                  <a:pt x="313921" y="350052"/>
                </a:lnTo>
                <a:lnTo>
                  <a:pt x="286590" y="319357"/>
                </a:lnTo>
                <a:lnTo>
                  <a:pt x="275391" y="278561"/>
                </a:lnTo>
                <a:lnTo>
                  <a:pt x="276488" y="263405"/>
                </a:lnTo>
                <a:lnTo>
                  <a:pt x="291783" y="223684"/>
                </a:lnTo>
                <a:lnTo>
                  <a:pt x="321548" y="195757"/>
                </a:lnTo>
                <a:lnTo>
                  <a:pt x="361230" y="183703"/>
                </a:lnTo>
                <a:lnTo>
                  <a:pt x="2753233" y="183514"/>
                </a:lnTo>
                <a:lnTo>
                  <a:pt x="2752624" y="168464"/>
                </a:lnTo>
                <a:lnTo>
                  <a:pt x="2743876" y="125512"/>
                </a:lnTo>
                <a:lnTo>
                  <a:pt x="2725736" y="86850"/>
                </a:lnTo>
                <a:lnTo>
                  <a:pt x="2699480" y="53752"/>
                </a:lnTo>
                <a:lnTo>
                  <a:pt x="2666382" y="27496"/>
                </a:lnTo>
                <a:lnTo>
                  <a:pt x="2627720" y="9356"/>
                </a:lnTo>
                <a:lnTo>
                  <a:pt x="2584768" y="608"/>
                </a:lnTo>
                <a:lnTo>
                  <a:pt x="2569718" y="0"/>
                </a:lnTo>
                <a:close/>
              </a:path>
              <a:path w="2753359" h="4081779">
                <a:moveTo>
                  <a:pt x="2753233" y="183514"/>
                </a:moveTo>
                <a:lnTo>
                  <a:pt x="550672" y="183514"/>
                </a:lnTo>
                <a:lnTo>
                  <a:pt x="550063" y="198565"/>
                </a:lnTo>
                <a:lnTo>
                  <a:pt x="548269" y="213280"/>
                </a:lnTo>
                <a:lnTo>
                  <a:pt x="536249" y="254944"/>
                </a:lnTo>
                <a:lnTo>
                  <a:pt x="515262" y="291893"/>
                </a:lnTo>
                <a:lnTo>
                  <a:pt x="486583" y="322852"/>
                </a:lnTo>
                <a:lnTo>
                  <a:pt x="451489" y="346545"/>
                </a:lnTo>
                <a:lnTo>
                  <a:pt x="411255" y="361696"/>
                </a:lnTo>
                <a:lnTo>
                  <a:pt x="367157" y="367030"/>
                </a:lnTo>
                <a:lnTo>
                  <a:pt x="2569718" y="367030"/>
                </a:lnTo>
                <a:lnTo>
                  <a:pt x="2613816" y="361696"/>
                </a:lnTo>
                <a:lnTo>
                  <a:pt x="2654050" y="346545"/>
                </a:lnTo>
                <a:lnTo>
                  <a:pt x="2689144" y="322852"/>
                </a:lnTo>
                <a:lnTo>
                  <a:pt x="2717823" y="291893"/>
                </a:lnTo>
                <a:lnTo>
                  <a:pt x="2738810" y="254944"/>
                </a:lnTo>
                <a:lnTo>
                  <a:pt x="2750830" y="213280"/>
                </a:lnTo>
                <a:lnTo>
                  <a:pt x="2752624" y="198565"/>
                </a:lnTo>
                <a:lnTo>
                  <a:pt x="2753233" y="18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72579" y="1575689"/>
            <a:ext cx="734695" cy="3898265"/>
          </a:xfrm>
          <a:custGeom>
            <a:avLst/>
            <a:gdLst/>
            <a:ahLst/>
            <a:cxnLst/>
            <a:rect l="l" t="t" r="r" b="b"/>
            <a:pathLst>
              <a:path w="734695" h="3898265">
                <a:moveTo>
                  <a:pt x="734187" y="0"/>
                </a:moveTo>
                <a:lnTo>
                  <a:pt x="544745" y="188"/>
                </a:lnTo>
                <a:lnTo>
                  <a:pt x="505063" y="12242"/>
                </a:lnTo>
                <a:lnTo>
                  <a:pt x="475298" y="40169"/>
                </a:lnTo>
                <a:lnTo>
                  <a:pt x="460003" y="79890"/>
                </a:lnTo>
                <a:lnTo>
                  <a:pt x="458906" y="95046"/>
                </a:lnTo>
                <a:lnTo>
                  <a:pt x="460550" y="109473"/>
                </a:lnTo>
                <a:lnTo>
                  <a:pt x="477660" y="147431"/>
                </a:lnTo>
                <a:lnTo>
                  <a:pt x="509301" y="173700"/>
                </a:lnTo>
                <a:lnTo>
                  <a:pt x="550672" y="183515"/>
                </a:lnTo>
                <a:lnTo>
                  <a:pt x="565722" y="182906"/>
                </a:lnTo>
                <a:lnTo>
                  <a:pt x="608674" y="174158"/>
                </a:lnTo>
                <a:lnTo>
                  <a:pt x="647336" y="156018"/>
                </a:lnTo>
                <a:lnTo>
                  <a:pt x="680434" y="129762"/>
                </a:lnTo>
                <a:lnTo>
                  <a:pt x="706690" y="96664"/>
                </a:lnTo>
                <a:lnTo>
                  <a:pt x="724830" y="58002"/>
                </a:lnTo>
                <a:lnTo>
                  <a:pt x="733578" y="15050"/>
                </a:lnTo>
                <a:lnTo>
                  <a:pt x="734187" y="0"/>
                </a:lnTo>
                <a:close/>
              </a:path>
              <a:path w="734695" h="3898265">
                <a:moveTo>
                  <a:pt x="183515" y="3530727"/>
                </a:moveTo>
                <a:lnTo>
                  <a:pt x="139416" y="3536060"/>
                </a:lnTo>
                <a:lnTo>
                  <a:pt x="99182" y="3551211"/>
                </a:lnTo>
                <a:lnTo>
                  <a:pt x="64088" y="3574904"/>
                </a:lnTo>
                <a:lnTo>
                  <a:pt x="35409" y="3605863"/>
                </a:lnTo>
                <a:lnTo>
                  <a:pt x="14422" y="3642812"/>
                </a:lnTo>
                <a:lnTo>
                  <a:pt x="2402" y="3684476"/>
                </a:lnTo>
                <a:lnTo>
                  <a:pt x="0" y="3714241"/>
                </a:lnTo>
                <a:lnTo>
                  <a:pt x="608" y="3729292"/>
                </a:lnTo>
                <a:lnTo>
                  <a:pt x="9356" y="3772244"/>
                </a:lnTo>
                <a:lnTo>
                  <a:pt x="27496" y="3810906"/>
                </a:lnTo>
                <a:lnTo>
                  <a:pt x="53752" y="3844004"/>
                </a:lnTo>
                <a:lnTo>
                  <a:pt x="86850" y="3870260"/>
                </a:lnTo>
                <a:lnTo>
                  <a:pt x="125512" y="3888400"/>
                </a:lnTo>
                <a:lnTo>
                  <a:pt x="168464" y="3897148"/>
                </a:lnTo>
                <a:lnTo>
                  <a:pt x="183515" y="3897757"/>
                </a:lnTo>
                <a:lnTo>
                  <a:pt x="198565" y="3897148"/>
                </a:lnTo>
                <a:lnTo>
                  <a:pt x="241517" y="3888400"/>
                </a:lnTo>
                <a:lnTo>
                  <a:pt x="280179" y="3870260"/>
                </a:lnTo>
                <a:lnTo>
                  <a:pt x="313277" y="3844004"/>
                </a:lnTo>
                <a:lnTo>
                  <a:pt x="339533" y="3810906"/>
                </a:lnTo>
                <a:lnTo>
                  <a:pt x="357673" y="3772244"/>
                </a:lnTo>
                <a:lnTo>
                  <a:pt x="366421" y="3729292"/>
                </a:lnTo>
                <a:lnTo>
                  <a:pt x="367030" y="3714241"/>
                </a:lnTo>
                <a:lnTo>
                  <a:pt x="189441" y="3714053"/>
                </a:lnTo>
                <a:lnTo>
                  <a:pt x="203490" y="3712050"/>
                </a:lnTo>
                <a:lnTo>
                  <a:pt x="240371" y="3694252"/>
                </a:lnTo>
                <a:lnTo>
                  <a:pt x="265818" y="3661941"/>
                </a:lnTo>
                <a:lnTo>
                  <a:pt x="275280" y="3619195"/>
                </a:lnTo>
                <a:lnTo>
                  <a:pt x="273636" y="3604768"/>
                </a:lnTo>
                <a:lnTo>
                  <a:pt x="256526" y="3566810"/>
                </a:lnTo>
                <a:lnTo>
                  <a:pt x="224885" y="3540541"/>
                </a:lnTo>
                <a:lnTo>
                  <a:pt x="198089" y="3531876"/>
                </a:lnTo>
                <a:lnTo>
                  <a:pt x="183515" y="3530727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72579" y="1392175"/>
            <a:ext cx="2936875" cy="4081779"/>
          </a:xfrm>
          <a:custGeom>
            <a:avLst/>
            <a:gdLst/>
            <a:ahLst/>
            <a:cxnLst/>
            <a:rect l="l" t="t" r="r" b="b"/>
            <a:pathLst>
              <a:path w="2936875" h="4081779">
                <a:moveTo>
                  <a:pt x="367029" y="3714242"/>
                </a:moveTo>
                <a:lnTo>
                  <a:pt x="367029" y="183515"/>
                </a:lnTo>
                <a:lnTo>
                  <a:pt x="367639" y="168464"/>
                </a:lnTo>
                <a:lnTo>
                  <a:pt x="376399" y="125512"/>
                </a:lnTo>
                <a:lnTo>
                  <a:pt x="394562" y="86850"/>
                </a:lnTo>
                <a:lnTo>
                  <a:pt x="420846" y="53752"/>
                </a:lnTo>
                <a:lnTo>
                  <a:pt x="453971" y="27496"/>
                </a:lnTo>
                <a:lnTo>
                  <a:pt x="492656" y="9356"/>
                </a:lnTo>
                <a:lnTo>
                  <a:pt x="535620" y="608"/>
                </a:lnTo>
                <a:lnTo>
                  <a:pt x="550671" y="0"/>
                </a:lnTo>
                <a:lnTo>
                  <a:pt x="2753232" y="0"/>
                </a:lnTo>
                <a:lnTo>
                  <a:pt x="2797331" y="5333"/>
                </a:lnTo>
                <a:lnTo>
                  <a:pt x="2837565" y="20484"/>
                </a:lnTo>
                <a:lnTo>
                  <a:pt x="2872659" y="44177"/>
                </a:lnTo>
                <a:lnTo>
                  <a:pt x="2901338" y="75136"/>
                </a:lnTo>
                <a:lnTo>
                  <a:pt x="2922325" y="112085"/>
                </a:lnTo>
                <a:lnTo>
                  <a:pt x="2934345" y="153749"/>
                </a:lnTo>
                <a:lnTo>
                  <a:pt x="2936747" y="183515"/>
                </a:lnTo>
                <a:lnTo>
                  <a:pt x="2936139" y="198565"/>
                </a:lnTo>
                <a:lnTo>
                  <a:pt x="2927391" y="241517"/>
                </a:lnTo>
                <a:lnTo>
                  <a:pt x="2909251" y="280179"/>
                </a:lnTo>
                <a:lnTo>
                  <a:pt x="2882995" y="313277"/>
                </a:lnTo>
                <a:lnTo>
                  <a:pt x="2849897" y="339533"/>
                </a:lnTo>
                <a:lnTo>
                  <a:pt x="2811235" y="357673"/>
                </a:lnTo>
                <a:lnTo>
                  <a:pt x="2768283" y="366421"/>
                </a:lnTo>
                <a:lnTo>
                  <a:pt x="2569717" y="367030"/>
                </a:lnTo>
                <a:lnTo>
                  <a:pt x="2569717" y="3897757"/>
                </a:lnTo>
                <a:lnTo>
                  <a:pt x="2564376" y="3941855"/>
                </a:lnTo>
                <a:lnTo>
                  <a:pt x="2549205" y="3982089"/>
                </a:lnTo>
                <a:lnTo>
                  <a:pt x="2525486" y="4017183"/>
                </a:lnTo>
                <a:lnTo>
                  <a:pt x="2494499" y="4045862"/>
                </a:lnTo>
                <a:lnTo>
                  <a:pt x="2457525" y="4066849"/>
                </a:lnTo>
                <a:lnTo>
                  <a:pt x="2415845" y="4078869"/>
                </a:lnTo>
                <a:lnTo>
                  <a:pt x="2386075" y="4081272"/>
                </a:lnTo>
                <a:lnTo>
                  <a:pt x="183514" y="4081272"/>
                </a:lnTo>
                <a:lnTo>
                  <a:pt x="139416" y="4075938"/>
                </a:lnTo>
                <a:lnTo>
                  <a:pt x="99182" y="4060787"/>
                </a:lnTo>
                <a:lnTo>
                  <a:pt x="64088" y="4037094"/>
                </a:lnTo>
                <a:lnTo>
                  <a:pt x="35409" y="4006135"/>
                </a:lnTo>
                <a:lnTo>
                  <a:pt x="14422" y="3969186"/>
                </a:lnTo>
                <a:lnTo>
                  <a:pt x="2402" y="3927522"/>
                </a:lnTo>
                <a:lnTo>
                  <a:pt x="0" y="3897757"/>
                </a:lnTo>
                <a:lnTo>
                  <a:pt x="608" y="3882706"/>
                </a:lnTo>
                <a:lnTo>
                  <a:pt x="9356" y="3839754"/>
                </a:lnTo>
                <a:lnTo>
                  <a:pt x="27496" y="3801092"/>
                </a:lnTo>
                <a:lnTo>
                  <a:pt x="53752" y="3767994"/>
                </a:lnTo>
                <a:lnTo>
                  <a:pt x="86850" y="3741738"/>
                </a:lnTo>
                <a:lnTo>
                  <a:pt x="125512" y="3723598"/>
                </a:lnTo>
                <a:lnTo>
                  <a:pt x="168464" y="3714850"/>
                </a:lnTo>
                <a:lnTo>
                  <a:pt x="183514" y="3714242"/>
                </a:lnTo>
                <a:lnTo>
                  <a:pt x="367029" y="3714242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31485" y="1392174"/>
            <a:ext cx="275590" cy="367030"/>
          </a:xfrm>
          <a:custGeom>
            <a:avLst/>
            <a:gdLst/>
            <a:ahLst/>
            <a:cxnLst/>
            <a:rect l="l" t="t" r="r" b="b"/>
            <a:pathLst>
              <a:path w="275590" h="367030">
                <a:moveTo>
                  <a:pt x="91765" y="0"/>
                </a:moveTo>
                <a:lnTo>
                  <a:pt x="135863" y="5333"/>
                </a:lnTo>
                <a:lnTo>
                  <a:pt x="176098" y="20484"/>
                </a:lnTo>
                <a:lnTo>
                  <a:pt x="211192" y="44177"/>
                </a:lnTo>
                <a:lnTo>
                  <a:pt x="239870" y="75136"/>
                </a:lnTo>
                <a:lnTo>
                  <a:pt x="260857" y="112085"/>
                </a:lnTo>
                <a:lnTo>
                  <a:pt x="272878" y="153749"/>
                </a:lnTo>
                <a:lnTo>
                  <a:pt x="275280" y="183515"/>
                </a:lnTo>
                <a:lnTo>
                  <a:pt x="274671" y="198565"/>
                </a:lnTo>
                <a:lnTo>
                  <a:pt x="265923" y="241517"/>
                </a:lnTo>
                <a:lnTo>
                  <a:pt x="247783" y="280179"/>
                </a:lnTo>
                <a:lnTo>
                  <a:pt x="221527" y="313277"/>
                </a:lnTo>
                <a:lnTo>
                  <a:pt x="188430" y="339533"/>
                </a:lnTo>
                <a:lnTo>
                  <a:pt x="149767" y="357673"/>
                </a:lnTo>
                <a:lnTo>
                  <a:pt x="106815" y="366421"/>
                </a:lnTo>
                <a:lnTo>
                  <a:pt x="91765" y="367030"/>
                </a:lnTo>
                <a:lnTo>
                  <a:pt x="77190" y="365880"/>
                </a:lnTo>
                <a:lnTo>
                  <a:pt x="38529" y="350052"/>
                </a:lnTo>
                <a:lnTo>
                  <a:pt x="11198" y="319357"/>
                </a:lnTo>
                <a:lnTo>
                  <a:pt x="0" y="278561"/>
                </a:lnTo>
                <a:lnTo>
                  <a:pt x="1096" y="263405"/>
                </a:lnTo>
                <a:lnTo>
                  <a:pt x="16392" y="223684"/>
                </a:lnTo>
                <a:lnTo>
                  <a:pt x="46156" y="195757"/>
                </a:lnTo>
                <a:lnTo>
                  <a:pt x="85838" y="183703"/>
                </a:lnTo>
                <a:lnTo>
                  <a:pt x="275280" y="183515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23250" y="1759204"/>
            <a:ext cx="2019300" cy="0"/>
          </a:xfrm>
          <a:custGeom>
            <a:avLst/>
            <a:gdLst/>
            <a:ahLst/>
            <a:cxnLst/>
            <a:rect l="l" t="t" r="r" b="b"/>
            <a:pathLst>
              <a:path w="2019300">
                <a:moveTo>
                  <a:pt x="2019045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56093" y="5106416"/>
            <a:ext cx="183515" cy="183515"/>
          </a:xfrm>
          <a:custGeom>
            <a:avLst/>
            <a:gdLst/>
            <a:ahLst/>
            <a:cxnLst/>
            <a:rect l="l" t="t" r="r" b="b"/>
            <a:pathLst>
              <a:path w="183515" h="183514">
                <a:moveTo>
                  <a:pt x="0" y="0"/>
                </a:moveTo>
                <a:lnTo>
                  <a:pt x="41370" y="9814"/>
                </a:lnTo>
                <a:lnTo>
                  <a:pt x="73011" y="36083"/>
                </a:lnTo>
                <a:lnTo>
                  <a:pt x="90121" y="74041"/>
                </a:lnTo>
                <a:lnTo>
                  <a:pt x="91765" y="88468"/>
                </a:lnTo>
                <a:lnTo>
                  <a:pt x="90668" y="103624"/>
                </a:lnTo>
                <a:lnTo>
                  <a:pt x="75373" y="143345"/>
                </a:lnTo>
                <a:lnTo>
                  <a:pt x="45608" y="171272"/>
                </a:lnTo>
                <a:lnTo>
                  <a:pt x="5926" y="183326"/>
                </a:lnTo>
                <a:lnTo>
                  <a:pt x="183514" y="183514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56093" y="5106415"/>
            <a:ext cx="183515" cy="367030"/>
          </a:xfrm>
          <a:custGeom>
            <a:avLst/>
            <a:gdLst/>
            <a:ahLst/>
            <a:cxnLst/>
            <a:rect l="l" t="t" r="r" b="b"/>
            <a:pathLst>
              <a:path w="183515" h="367029">
                <a:moveTo>
                  <a:pt x="0" y="367029"/>
                </a:moveTo>
                <a:lnTo>
                  <a:pt x="44098" y="361696"/>
                </a:lnTo>
                <a:lnTo>
                  <a:pt x="84332" y="346545"/>
                </a:lnTo>
                <a:lnTo>
                  <a:pt x="119426" y="322852"/>
                </a:lnTo>
                <a:lnTo>
                  <a:pt x="148105" y="291893"/>
                </a:lnTo>
                <a:lnTo>
                  <a:pt x="169092" y="254944"/>
                </a:lnTo>
                <a:lnTo>
                  <a:pt x="181112" y="213280"/>
                </a:lnTo>
                <a:lnTo>
                  <a:pt x="183514" y="183514"/>
                </a:lnTo>
                <a:lnTo>
                  <a:pt x="183514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79383" y="2158493"/>
            <a:ext cx="1605280" cy="1800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600" b="1" spc="-10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1600" b="1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1600" b="1" spc="-4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1600" b="1"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1600" b="1" spc="-10" dirty="0">
                <a:solidFill>
                  <a:prstClr val="black"/>
                </a:solidFill>
                <a:latin typeface="Calibri"/>
                <a:cs typeface="Calibri"/>
              </a:rPr>
              <a:t>sical</a:t>
            </a:r>
            <a:r>
              <a:rPr sz="1600" b="1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Calibri"/>
                <a:cs typeface="Calibri"/>
              </a:rPr>
              <a:t>Activity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marL="271780" marR="144780" indent="-1270" algn="ctr">
              <a:spcBef>
                <a:spcPts val="635"/>
              </a:spcBef>
            </a:pPr>
            <a:r>
              <a:rPr sz="1600" spc="-4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art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cip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t cha</a:t>
            </a:r>
            <a:r>
              <a:rPr sz="1600" spc="-5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ac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tics Genes P</a:t>
            </a:r>
            <a:r>
              <a:rPr sz="1600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eins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des L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ds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61908" y="3946778"/>
            <a:ext cx="95948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/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Su</a:t>
            </a:r>
            <a:r>
              <a:rPr sz="1600" spc="-30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s Hor</a:t>
            </a:r>
            <a:r>
              <a:rPr sz="1600" spc="-2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ones Ep</a:t>
            </a:r>
            <a:r>
              <a:rPr sz="16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1600" spc="-3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tics</a:t>
            </a:r>
            <a:r>
              <a:rPr sz="16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RNA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  <a:p>
            <a:pPr algn="ctr"/>
            <a:r>
              <a:rPr sz="1600" spc="-15" dirty="0">
                <a:solidFill>
                  <a:srgbClr val="585858"/>
                </a:solidFill>
                <a:latin typeface="Calibri"/>
                <a:cs typeface="Calibri"/>
              </a:rPr>
              <a:t>ncRNA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40701" y="1914652"/>
            <a:ext cx="19265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5" dirty="0">
                <a:solidFill>
                  <a:prstClr val="black"/>
                </a:solidFill>
                <a:latin typeface="Calibri"/>
                <a:cs typeface="Calibri"/>
              </a:rPr>
              <a:t>Mo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1600" b="1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600" b="1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1600" b="1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prstClr val="black"/>
                </a:solidFill>
                <a:latin typeface="Calibri"/>
                <a:cs typeface="Calibri"/>
              </a:rPr>
              <a:t>la</a:t>
            </a:r>
            <a:r>
              <a:rPr sz="1600" b="1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9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1600" b="1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Calibri"/>
                <a:cs typeface="Calibri"/>
              </a:rPr>
              <a:t>ans</a:t>
            </a:r>
            <a:r>
              <a:rPr sz="1600" b="1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1600" b="1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1600" b="1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1600" b="1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600" b="1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12620" y="1331976"/>
            <a:ext cx="2030362" cy="1642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49034" y="3176777"/>
            <a:ext cx="2080260" cy="1339850"/>
          </a:xfrm>
          <a:custGeom>
            <a:avLst/>
            <a:gdLst/>
            <a:ahLst/>
            <a:cxnLst/>
            <a:rect l="l" t="t" r="r" b="b"/>
            <a:pathLst>
              <a:path w="2080259" h="1339850">
                <a:moveTo>
                  <a:pt x="1410462" y="0"/>
                </a:moveTo>
                <a:lnTo>
                  <a:pt x="1410462" y="334899"/>
                </a:lnTo>
                <a:lnTo>
                  <a:pt x="0" y="334899"/>
                </a:lnTo>
                <a:lnTo>
                  <a:pt x="0" y="1004697"/>
                </a:lnTo>
                <a:lnTo>
                  <a:pt x="1410462" y="1004697"/>
                </a:lnTo>
                <a:lnTo>
                  <a:pt x="1410462" y="1339596"/>
                </a:lnTo>
                <a:lnTo>
                  <a:pt x="2080260" y="669798"/>
                </a:lnTo>
                <a:lnTo>
                  <a:pt x="1410462" y="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49034" y="3176777"/>
            <a:ext cx="2080260" cy="1339850"/>
          </a:xfrm>
          <a:custGeom>
            <a:avLst/>
            <a:gdLst/>
            <a:ahLst/>
            <a:cxnLst/>
            <a:rect l="l" t="t" r="r" b="b"/>
            <a:pathLst>
              <a:path w="2080259" h="1339850">
                <a:moveTo>
                  <a:pt x="1410462" y="1339596"/>
                </a:moveTo>
                <a:lnTo>
                  <a:pt x="1410462" y="1004697"/>
                </a:lnTo>
                <a:lnTo>
                  <a:pt x="0" y="1004697"/>
                </a:lnTo>
                <a:lnTo>
                  <a:pt x="0" y="334899"/>
                </a:lnTo>
                <a:lnTo>
                  <a:pt x="1410462" y="334899"/>
                </a:lnTo>
                <a:lnTo>
                  <a:pt x="1410462" y="0"/>
                </a:lnTo>
                <a:lnTo>
                  <a:pt x="2080260" y="669798"/>
                </a:lnTo>
                <a:lnTo>
                  <a:pt x="1410462" y="1339596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65366" y="3540759"/>
            <a:ext cx="11029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omics,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03109" y="3754120"/>
            <a:ext cx="11887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scrip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omics,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01229" y="3967479"/>
            <a:ext cx="10617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omic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117086" y="1658873"/>
            <a:ext cx="3776979" cy="1309370"/>
          </a:xfrm>
          <a:custGeom>
            <a:avLst/>
            <a:gdLst/>
            <a:ahLst/>
            <a:cxnLst/>
            <a:rect l="l" t="t" r="r" b="b"/>
            <a:pathLst>
              <a:path w="3776979" h="1309370">
                <a:moveTo>
                  <a:pt x="3121914" y="0"/>
                </a:moveTo>
                <a:lnTo>
                  <a:pt x="3121914" y="327278"/>
                </a:lnTo>
                <a:lnTo>
                  <a:pt x="0" y="327278"/>
                </a:lnTo>
                <a:lnTo>
                  <a:pt x="0" y="981836"/>
                </a:lnTo>
                <a:lnTo>
                  <a:pt x="3121914" y="981836"/>
                </a:lnTo>
                <a:lnTo>
                  <a:pt x="3121914" y="1309115"/>
                </a:lnTo>
                <a:lnTo>
                  <a:pt x="3776472" y="654557"/>
                </a:lnTo>
                <a:lnTo>
                  <a:pt x="3121914" y="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17086" y="1658873"/>
            <a:ext cx="3776979" cy="1309370"/>
          </a:xfrm>
          <a:custGeom>
            <a:avLst/>
            <a:gdLst/>
            <a:ahLst/>
            <a:cxnLst/>
            <a:rect l="l" t="t" r="r" b="b"/>
            <a:pathLst>
              <a:path w="3776979" h="1309370">
                <a:moveTo>
                  <a:pt x="3121914" y="1309115"/>
                </a:moveTo>
                <a:lnTo>
                  <a:pt x="3121914" y="981836"/>
                </a:lnTo>
                <a:lnTo>
                  <a:pt x="0" y="981836"/>
                </a:lnTo>
                <a:lnTo>
                  <a:pt x="0" y="327278"/>
                </a:lnTo>
                <a:lnTo>
                  <a:pt x="3121914" y="327278"/>
                </a:lnTo>
                <a:lnTo>
                  <a:pt x="3121914" y="0"/>
                </a:lnTo>
                <a:lnTo>
                  <a:pt x="3776472" y="654557"/>
                </a:lnTo>
                <a:lnTo>
                  <a:pt x="3121914" y="130911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69664" y="1996439"/>
            <a:ext cx="3138170" cy="523240"/>
          </a:xfrm>
          <a:custGeom>
            <a:avLst/>
            <a:gdLst/>
            <a:ahLst/>
            <a:cxnLst/>
            <a:rect l="l" t="t" r="r" b="b"/>
            <a:pathLst>
              <a:path w="3138170" h="523239">
                <a:moveTo>
                  <a:pt x="0" y="522731"/>
                </a:moveTo>
                <a:lnTo>
                  <a:pt x="3137916" y="522731"/>
                </a:lnTo>
                <a:lnTo>
                  <a:pt x="3137916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49039" y="2061846"/>
            <a:ext cx="29489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arti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  <a:p>
            <a:pPr marL="250190"/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e,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ess,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 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81984" y="1091104"/>
            <a:ext cx="179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N=~</a:t>
            </a:r>
            <a:r>
              <a:rPr lang="en-US">
                <a:solidFill>
                  <a:prstClr val="black"/>
                </a:solidFill>
                <a:latin typeface="Calibri"/>
              </a:rPr>
              <a:t>3,000 total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N=~300 pediatric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4749D6-95DA-C34D-87E0-368CCFA2ACD0}"/>
              </a:ext>
            </a:extLst>
          </p:cNvPr>
          <p:cNvSpPr/>
          <p:nvPr/>
        </p:nvSpPr>
        <p:spPr>
          <a:xfrm>
            <a:off x="4249039" y="5177884"/>
            <a:ext cx="3719322" cy="1267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A1A0-8512-DD49-8ED6-0719D432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MoTrPAC</a:t>
            </a:r>
            <a:endParaRPr lang="en-US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F08E13F8-33F9-6445-A82D-AEEC97CF7F4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90688"/>
            <a:ext cx="9398000" cy="1739900"/>
          </a:xfrm>
          <a:prstGeom prst="rect">
            <a:avLst/>
          </a:prstGeom>
        </p:spPr>
      </p:pic>
      <p:pic>
        <p:nvPicPr>
          <p:cNvPr id="5" name="image11.png">
            <a:extLst>
              <a:ext uri="{FF2B5EF4-FFF2-40B4-BE49-F238E27FC236}">
                <a16:creationId xmlns:a16="http://schemas.microsoft.com/office/drawing/2014/main" id="{1121D011-D5E1-A94C-B0DE-0EB39D13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95" y="3698217"/>
            <a:ext cx="3123405" cy="29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5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A5A3-528A-C048-BC0C-08FF1512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MoTrPAC</a:t>
            </a:r>
            <a:endParaRPr lang="en-US" dirty="0"/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6381A4D5-4422-0348-9C14-F49F182143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3435" y="1825625"/>
            <a:ext cx="76651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5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892A-955B-644B-9ADC-4D47255FCC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err="1"/>
              <a:t>MoTrPAC</a:t>
            </a:r>
            <a:r>
              <a:rPr lang="en-US" dirty="0"/>
              <a:t> Assays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9AEB52-99FE-3445-B74B-D347D07D4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201186"/>
              </p:ext>
            </p:extLst>
          </p:nvPr>
        </p:nvGraphicFramePr>
        <p:xfrm>
          <a:off x="4672361" y="365126"/>
          <a:ext cx="2910467" cy="6289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0467">
                  <a:extLst>
                    <a:ext uri="{9D8B030D-6E8A-4147-A177-3AD203B41FA5}">
                      <a16:colId xmlns:a16="http://schemas.microsoft.com/office/drawing/2014/main" val="858208189"/>
                    </a:ext>
                  </a:extLst>
                </a:gridCol>
              </a:tblGrid>
              <a:tr h="24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Metabolomics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4210646330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Untargeted-RPLC: hydrophobic compounds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1208871007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Untargeted-HILIC: hydrophilic compounds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389210212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Untargeted GC: volatile compounds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1068822229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Lipidomics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1725572522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Amino Acids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4217591482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Acylcarnitines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2640571724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Organic acids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1356272532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Nucleotides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2243874014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Sphingolipids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3545333688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Ketoacids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3105362652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Ceramides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1083625446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Acyl-CoAs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3129003272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Oxylipins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3321918248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Eicosanoids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194784232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Vitamins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1101452420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Steroids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474769994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Oxylipins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3346727810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Organic acids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2175804839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Lipidomics -PUFA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143329008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442030408"/>
                  </a:ext>
                </a:extLst>
              </a:tr>
              <a:tr h="24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Proteomics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1046436948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Global Proteome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1232134245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Phosphoproteome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1808294365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Acytlproteome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94884611"/>
                  </a:ext>
                </a:extLst>
              </a:tr>
              <a:tr h="184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SomaLogic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4022830450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2160966344"/>
                  </a:ext>
                </a:extLst>
              </a:tr>
              <a:tr h="24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Sequencing-Based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4183745452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Transcriptomics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3614711981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ATAC-seq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2524861498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Methylome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4226460314"/>
                  </a:ext>
                </a:extLst>
              </a:tr>
              <a:tr h="191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WGS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7" marR="6647" marT="6647" marB="0" anchor="b"/>
                </a:tc>
                <a:extLst>
                  <a:ext uri="{0D108BD9-81ED-4DB2-BD59-A6C34878D82A}">
                    <a16:rowId xmlns:a16="http://schemas.microsoft.com/office/drawing/2014/main" val="2779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41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572E-FA41-854A-ACFC-E3A34D46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&amp; Emerging </a:t>
            </a:r>
            <a:r>
              <a:rPr lang="en-US" dirty="0" err="1"/>
              <a:t>Biospecimens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3F7FB-2DE8-B740-BBB1-74513C53F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Fluids</a:t>
            </a:r>
          </a:p>
          <a:p>
            <a:pPr lvl="1"/>
            <a:r>
              <a:rPr lang="en-US" dirty="0"/>
              <a:t>Serum (still required for some assays, especially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chem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Plasma</a:t>
            </a:r>
          </a:p>
          <a:p>
            <a:pPr lvl="2"/>
            <a:r>
              <a:rPr lang="en-US" dirty="0"/>
              <a:t>EDTA (most requested, if only one, get this)</a:t>
            </a:r>
          </a:p>
          <a:p>
            <a:pPr lvl="3"/>
            <a:r>
              <a:rPr lang="en-US" dirty="0"/>
              <a:t>Packed cells: use to isolate DNA for WGS, </a:t>
            </a:r>
            <a:r>
              <a:rPr lang="en-US" dirty="0" err="1"/>
              <a:t>epigenomics</a:t>
            </a:r>
            <a:endParaRPr lang="en-US" dirty="0"/>
          </a:p>
          <a:p>
            <a:pPr lvl="2"/>
            <a:r>
              <a:rPr lang="en-US" dirty="0"/>
              <a:t>Citrate (coagulation activity assays)</a:t>
            </a:r>
          </a:p>
          <a:p>
            <a:pPr lvl="2"/>
            <a:r>
              <a:rPr lang="en-US" dirty="0"/>
              <a:t>Heparin (some cell prep protocols)</a:t>
            </a:r>
          </a:p>
          <a:p>
            <a:pPr lvl="2"/>
            <a:r>
              <a:rPr lang="en-US" dirty="0"/>
              <a:t>Platelet Poor Plasma vs. Platelet Free Plasma (critical for </a:t>
            </a:r>
            <a:r>
              <a:rPr lang="en-US" dirty="0" err="1"/>
              <a:t>microvesicle</a:t>
            </a:r>
            <a:r>
              <a:rPr lang="en-US" dirty="0"/>
              <a:t> work and secreted platelet biomarkers)</a:t>
            </a:r>
          </a:p>
          <a:p>
            <a:pPr lvl="2"/>
            <a:r>
              <a:rPr lang="en-US" dirty="0"/>
              <a:t>Special additives</a:t>
            </a:r>
          </a:p>
          <a:p>
            <a:pPr lvl="3"/>
            <a:r>
              <a:rPr lang="en-US" dirty="0" err="1"/>
              <a:t>PaxGene</a:t>
            </a:r>
            <a:r>
              <a:rPr lang="en-US" dirty="0"/>
              <a:t> (RNA)</a:t>
            </a:r>
          </a:p>
          <a:p>
            <a:pPr lvl="3"/>
            <a:r>
              <a:rPr lang="en-US" dirty="0"/>
              <a:t>Protease inhibition (e.g., SCAT tubes for coagulation)</a:t>
            </a:r>
          </a:p>
          <a:p>
            <a:pPr lvl="3"/>
            <a:r>
              <a:rPr lang="en-US" dirty="0"/>
              <a:t>Anti-oxidation (e.g., oxidized epitopes on lipid particles)</a:t>
            </a:r>
          </a:p>
          <a:p>
            <a:pPr lvl="1"/>
            <a:r>
              <a:rPr lang="en-US" dirty="0"/>
              <a:t>Urine</a:t>
            </a:r>
          </a:p>
          <a:p>
            <a:pPr lvl="2"/>
            <a:r>
              <a:rPr lang="en-US" dirty="0"/>
              <a:t>Timed vs. spot or early morning</a:t>
            </a:r>
          </a:p>
          <a:p>
            <a:pPr lvl="2"/>
            <a:r>
              <a:rPr lang="en-US" dirty="0"/>
              <a:t>additives</a:t>
            </a:r>
          </a:p>
        </p:txBody>
      </p:sp>
    </p:spTree>
    <p:extLst>
      <p:ext uri="{BB962C8B-B14F-4D97-AF65-F5344CB8AC3E}">
        <p14:creationId xmlns:p14="http://schemas.microsoft.com/office/powerpoint/2010/main" val="34020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2FAC-9A49-7A48-9979-98DC2ABF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&amp; Emerging </a:t>
            </a:r>
            <a:r>
              <a:rPr lang="en-US" dirty="0" err="1"/>
              <a:t>Biospecimens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12764-4DC0-BD4E-97FE-2335176D3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Vascular cells</a:t>
            </a:r>
          </a:p>
          <a:p>
            <a:pPr lvl="1"/>
            <a:r>
              <a:rPr lang="en-US" dirty="0"/>
              <a:t>Cell Prep Tubes (CPT; allows preparation of PBMCs)</a:t>
            </a:r>
          </a:p>
          <a:p>
            <a:pPr lvl="2"/>
            <a:r>
              <a:rPr lang="en-US" dirty="0"/>
              <a:t>Direct analysis vs. cryopreservation</a:t>
            </a:r>
          </a:p>
          <a:p>
            <a:pPr lvl="2"/>
            <a:r>
              <a:rPr lang="en-US" dirty="0"/>
              <a:t>On-site bead separations</a:t>
            </a:r>
          </a:p>
          <a:p>
            <a:pPr lvl="1"/>
            <a:r>
              <a:rPr lang="en-US" dirty="0"/>
              <a:t>What’s in this </a:t>
            </a:r>
            <a:r>
              <a:rPr lang="en-US" dirty="0" err="1"/>
              <a:t>Biospecimen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Monocytes, Lymphocytes, Endothelial cells, Endothelial progenitors cells</a:t>
            </a:r>
          </a:p>
          <a:p>
            <a:pPr lvl="2"/>
            <a:r>
              <a:rPr lang="en-US" dirty="0"/>
              <a:t>Potentially: other rare cells (e.g., cancer)</a:t>
            </a:r>
          </a:p>
          <a:p>
            <a:r>
              <a:rPr lang="en-US" dirty="0"/>
              <a:t>Adipose Tissue</a:t>
            </a:r>
          </a:p>
          <a:p>
            <a:pPr lvl="1"/>
            <a:r>
              <a:rPr lang="en-US" dirty="0"/>
              <a:t>Sub-Q, not visceral, by suction biopsy</a:t>
            </a:r>
          </a:p>
          <a:p>
            <a:pPr lvl="2"/>
            <a:r>
              <a:rPr lang="en-US" dirty="0"/>
              <a:t>Can be frozen but not cryopreserved</a:t>
            </a:r>
          </a:p>
          <a:p>
            <a:pPr lvl="1"/>
            <a:r>
              <a:rPr lang="en-US" dirty="0"/>
              <a:t>What’s in this </a:t>
            </a:r>
            <a:r>
              <a:rPr lang="en-US" dirty="0" err="1"/>
              <a:t>Biospecimen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Adipocytes, endothelial cells, vascular cells; you can sort them</a:t>
            </a:r>
          </a:p>
          <a:p>
            <a:pPr lvl="2"/>
            <a:r>
              <a:rPr lang="en-US" dirty="0"/>
              <a:t>Pre-adipocytes: particularly potent (plastic) partially differentiated stem cells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9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3AA0-2B95-5849-86BE-FB92D056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&amp; Emerging </a:t>
            </a:r>
            <a:r>
              <a:rPr lang="en-US" dirty="0" err="1"/>
              <a:t>Biospecimens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C8D36-218D-5744-9F2A-0E55BB4A9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Skeletal Muscle</a:t>
            </a:r>
          </a:p>
          <a:p>
            <a:pPr lvl="1"/>
            <a:r>
              <a:rPr lang="en-US" dirty="0"/>
              <a:t>Needle biopsy – painful, difficult;</a:t>
            </a:r>
          </a:p>
          <a:p>
            <a:pPr lvl="1"/>
            <a:r>
              <a:rPr lang="en-US" dirty="0"/>
              <a:t>What’s in this </a:t>
            </a:r>
            <a:r>
              <a:rPr lang="en-US" dirty="0" err="1"/>
              <a:t>biospecimen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Muscle cells, small amounts of vascular cells</a:t>
            </a:r>
          </a:p>
          <a:p>
            <a:r>
              <a:rPr lang="en-US" dirty="0"/>
              <a:t>Stool</a:t>
            </a:r>
          </a:p>
          <a:p>
            <a:r>
              <a:rPr lang="en-US" dirty="0"/>
              <a:t>Home Visit vs. “van-based” vs. traditional field center</a:t>
            </a:r>
          </a:p>
          <a:p>
            <a:pPr lvl="1"/>
            <a:r>
              <a:rPr lang="en-US" dirty="0"/>
              <a:t>Home Visit: keep samples in coolers, transport to lab or ship overnight;</a:t>
            </a:r>
          </a:p>
          <a:p>
            <a:pPr lvl="1"/>
            <a:r>
              <a:rPr lang="en-US" dirty="0"/>
              <a:t>“van-based”: bring van to a local site; limited processing; also can do some imaging;</a:t>
            </a:r>
          </a:p>
          <a:p>
            <a:pPr lvl="1"/>
            <a:r>
              <a:rPr lang="en-US" dirty="0"/>
              <a:t>Field center: theoretically all options are open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4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394D-6BB3-B94B-B0F1-4199BFDF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0941" cy="1325563"/>
          </a:xfrm>
        </p:spPr>
        <p:txBody>
          <a:bodyPr/>
          <a:lstStyle/>
          <a:p>
            <a:r>
              <a:rPr lang="en-US" dirty="0"/>
              <a:t>Where are Biomarkers Going: types of markers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C68E8-8297-4B4B-BEE1-B903EDDA3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Isoforms</a:t>
            </a:r>
          </a:p>
          <a:p>
            <a:pPr lvl="1"/>
            <a:r>
              <a:rPr lang="en-US" dirty="0"/>
              <a:t>Specificity</a:t>
            </a:r>
          </a:p>
          <a:p>
            <a:pPr lvl="1"/>
            <a:r>
              <a:rPr lang="en-US" dirty="0"/>
              <a:t>Sensitivity</a:t>
            </a:r>
          </a:p>
          <a:p>
            <a:r>
              <a:rPr lang="en-US" dirty="0" err="1"/>
              <a:t>Microvesicles</a:t>
            </a:r>
            <a:endParaRPr lang="en-US" dirty="0"/>
          </a:p>
          <a:p>
            <a:r>
              <a:rPr lang="en-US" dirty="0"/>
              <a:t>Micro- and </a:t>
            </a:r>
            <a:r>
              <a:rPr lang="en-US" dirty="0" err="1"/>
              <a:t>lnc</a:t>
            </a:r>
            <a:r>
              <a:rPr lang="en-US" dirty="0"/>
              <a:t>-RNA</a:t>
            </a:r>
          </a:p>
          <a:p>
            <a:r>
              <a:rPr lang="en-US" dirty="0"/>
              <a:t>Non-human genetic 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3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9E66-D03F-B248-911C-8EDEE7B8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79" y="0"/>
            <a:ext cx="11831442" cy="1325563"/>
          </a:xfrm>
        </p:spPr>
        <p:txBody>
          <a:bodyPr/>
          <a:lstStyle/>
          <a:p>
            <a:r>
              <a:rPr lang="en-US" dirty="0"/>
              <a:t>Protein Isoforms: higher specificity of biomarkers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DC8F-38E5-D544-89A5-CF5BCFEC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59" y="1212308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Many different versions</a:t>
            </a:r>
          </a:p>
          <a:p>
            <a:pPr lvl="1"/>
            <a:r>
              <a:rPr lang="en-US" sz="3200" dirty="0"/>
              <a:t>Examples of known versions</a:t>
            </a:r>
          </a:p>
          <a:p>
            <a:pPr lvl="2"/>
            <a:r>
              <a:rPr lang="en-US" sz="2800" dirty="0"/>
              <a:t>Coagulation factors: Prothrombin</a:t>
            </a:r>
          </a:p>
          <a:p>
            <a:pPr lvl="3"/>
            <a:r>
              <a:rPr lang="en-US" sz="2400" dirty="0"/>
              <a:t>Total prothrombin</a:t>
            </a:r>
          </a:p>
          <a:p>
            <a:pPr lvl="3"/>
            <a:r>
              <a:rPr lang="en-US" sz="2400" dirty="0"/>
              <a:t>Prothrombin gamma-</a:t>
            </a:r>
            <a:r>
              <a:rPr lang="en-US" sz="2400" dirty="0" err="1"/>
              <a:t>carboxylated</a:t>
            </a:r>
            <a:r>
              <a:rPr lang="en-US" sz="2400" dirty="0"/>
              <a:t> isoforms</a:t>
            </a:r>
          </a:p>
          <a:p>
            <a:pPr lvl="3"/>
            <a:r>
              <a:rPr lang="en-US" sz="2400" dirty="0"/>
              <a:t>Prothrombin carboxypeptidase isoforms</a:t>
            </a:r>
          </a:p>
          <a:p>
            <a:pPr lvl="3"/>
            <a:r>
              <a:rPr lang="en-US" sz="2400" dirty="0" err="1"/>
              <a:t>Thrombin:AntiThrombin</a:t>
            </a:r>
            <a:r>
              <a:rPr lang="en-US" sz="2400" dirty="0"/>
              <a:t> Complex</a:t>
            </a:r>
          </a:p>
          <a:p>
            <a:pPr lvl="2"/>
            <a:r>
              <a:rPr lang="en-US" sz="2800" dirty="0"/>
              <a:t>Cell-surface Biomarkers: IL-6 receptor (sIL6R)</a:t>
            </a:r>
          </a:p>
          <a:p>
            <a:pPr lvl="3"/>
            <a:r>
              <a:rPr lang="en-US" sz="2400" dirty="0"/>
              <a:t>Surface of apoptotic, activation, or secreted plasma membrane-derived </a:t>
            </a:r>
            <a:r>
              <a:rPr lang="en-US" sz="2400" dirty="0" err="1"/>
              <a:t>microvesicles</a:t>
            </a:r>
            <a:endParaRPr lang="en-US" sz="2400" dirty="0"/>
          </a:p>
          <a:p>
            <a:pPr lvl="3"/>
            <a:r>
              <a:rPr lang="en-US" sz="2400" dirty="0"/>
              <a:t>Cleaved via metalloprotease-mediated </a:t>
            </a:r>
            <a:r>
              <a:rPr lang="en-US" sz="2400" dirty="0" err="1"/>
              <a:t>ectodomain</a:t>
            </a:r>
            <a:r>
              <a:rPr lang="en-US" sz="2400" dirty="0"/>
              <a:t> shedding</a:t>
            </a:r>
          </a:p>
          <a:p>
            <a:pPr lvl="3"/>
            <a:r>
              <a:rPr lang="en-US" sz="2400" dirty="0"/>
              <a:t>Cleaved via extracellular protease (e.g., neutrophil elastase)</a:t>
            </a:r>
          </a:p>
          <a:p>
            <a:pPr lvl="3"/>
            <a:r>
              <a:rPr lang="en-US" sz="2400" dirty="0"/>
              <a:t>Secreted as a soluble alternate splice form</a:t>
            </a:r>
          </a:p>
          <a:p>
            <a:pPr lvl="3"/>
            <a:r>
              <a:rPr lang="en-US" sz="2400" dirty="0"/>
              <a:t>Carboxypeptidase and aminopeptidase isoforms</a:t>
            </a:r>
          </a:p>
          <a:p>
            <a:pPr lvl="3"/>
            <a:r>
              <a:rPr lang="en-US" sz="2400" dirty="0"/>
              <a:t>IL-6:sIL-6R Complex (in all four possible forms)</a:t>
            </a:r>
          </a:p>
          <a:p>
            <a:pPr lvl="3"/>
            <a:r>
              <a:rPr lang="en-US" sz="2400" dirty="0"/>
              <a:t>IL-6:sGP130:sIL-6R Complex (in all four possible forms)</a:t>
            </a:r>
          </a:p>
        </p:txBody>
      </p:sp>
    </p:spTree>
    <p:extLst>
      <p:ext uri="{BB962C8B-B14F-4D97-AF65-F5344CB8AC3E}">
        <p14:creationId xmlns:p14="http://schemas.microsoft.com/office/powerpoint/2010/main" val="115166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FF45-297D-E447-B775-EB566460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74" y="45733"/>
            <a:ext cx="10515600" cy="1325563"/>
          </a:xfrm>
        </p:spPr>
        <p:txBody>
          <a:bodyPr/>
          <a:lstStyle/>
          <a:p>
            <a:r>
              <a:rPr lang="en-US" dirty="0" err="1"/>
              <a:t>Microvesicles</a:t>
            </a:r>
            <a:r>
              <a:rPr lang="en-US" dirty="0"/>
              <a:t>: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D793F2-5531-A74C-9D3C-6FC08868E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2998" y="1462525"/>
            <a:ext cx="6693125" cy="4895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EC9B0C-0601-E845-AAEA-DCF25E393300}"/>
              </a:ext>
            </a:extLst>
          </p:cNvPr>
          <p:cNvSpPr txBox="1"/>
          <p:nvPr/>
        </p:nvSpPr>
        <p:spPr>
          <a:xfrm>
            <a:off x="211374" y="1872059"/>
            <a:ext cx="2211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Often from cells that  are either activating or dying; is the “cargo” targeted or stochastic?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C46E33-4465-C64A-963F-C953F8A2ACB3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422639" y="2341756"/>
            <a:ext cx="2561956" cy="268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97665F-37EA-1D44-B256-92273FDBC60D}"/>
              </a:ext>
            </a:extLst>
          </p:cNvPr>
          <p:cNvSpPr txBox="1"/>
          <p:nvPr/>
        </p:nvSpPr>
        <p:spPr>
          <a:xfrm>
            <a:off x="325243" y="3771797"/>
            <a:ext cx="186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proteins and </a:t>
            </a:r>
          </a:p>
          <a:p>
            <a:r>
              <a:rPr lang="en-US" dirty="0"/>
              <a:t>metabolites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9EED04-F746-FE4F-8E7A-F72B1A8F8B20}"/>
              </a:ext>
            </a:extLst>
          </p:cNvPr>
          <p:cNvCxnSpPr>
            <a:cxnSpLocks/>
          </p:cNvCxnSpPr>
          <p:nvPr/>
        </p:nvCxnSpPr>
        <p:spPr>
          <a:xfrm flipV="1">
            <a:off x="2194857" y="3402308"/>
            <a:ext cx="2655923" cy="7249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9EC87F-06F5-5F42-AEAD-95588D29020D}"/>
              </a:ext>
            </a:extLst>
          </p:cNvPr>
          <p:cNvSpPr txBox="1"/>
          <p:nvPr/>
        </p:nvSpPr>
        <p:spPr>
          <a:xfrm>
            <a:off x="325243" y="4918891"/>
            <a:ext cx="4090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Can we use frozen plasma samples collected as platelet-poor plasma?</a:t>
            </a:r>
          </a:p>
        </p:txBody>
      </p:sp>
    </p:spTree>
    <p:extLst>
      <p:ext uri="{BB962C8B-B14F-4D97-AF65-F5344CB8AC3E}">
        <p14:creationId xmlns:p14="http://schemas.microsoft.com/office/powerpoint/2010/main" val="421299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BBA7-6167-124E-BD2B-4E3DE5BA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A26C7-C6FF-E449-83DA-A0746B4EB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estimates: &gt;8% of human genome of “recognizably viral origin” (</a:t>
            </a:r>
            <a:r>
              <a:rPr lang="en-US" sz="1600" dirty="0"/>
              <a:t>McPherson JD, et al., Nature 409(6822):934–941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Endogenous </a:t>
            </a:r>
            <a:r>
              <a:rPr lang="en-US" dirty="0" err="1"/>
              <a:t>RetroViruses</a:t>
            </a:r>
            <a:r>
              <a:rPr lang="en-US" dirty="0"/>
              <a:t> (ERVs): Ancient infections in germline cells; </a:t>
            </a:r>
          </a:p>
          <a:p>
            <a:pPr lvl="2"/>
            <a:r>
              <a:rPr lang="en-US" dirty="0"/>
              <a:t>most no longer code for the virus due to mutations;</a:t>
            </a:r>
          </a:p>
          <a:p>
            <a:pPr lvl="2"/>
            <a:r>
              <a:rPr lang="en-US" dirty="0"/>
              <a:t>Some have been co-opted to human function (now consider ”human” sequence?)</a:t>
            </a:r>
          </a:p>
          <a:p>
            <a:pPr lvl="1"/>
            <a:r>
              <a:rPr lang="en-US" dirty="0"/>
              <a:t>Somatic Viral Infections: recent infections of partially differentiated stem cells whose progeny yield enough of the sequenced genomes to be observed at the sequencing coverage</a:t>
            </a:r>
          </a:p>
          <a:p>
            <a:pPr lvl="1"/>
            <a:r>
              <a:rPr lang="en-US" dirty="0"/>
              <a:t>Unknown: the impact on health of:</a:t>
            </a:r>
          </a:p>
          <a:p>
            <a:pPr lvl="2"/>
            <a:r>
              <a:rPr lang="en-US" dirty="0"/>
              <a:t>The number different viruses/person</a:t>
            </a:r>
          </a:p>
          <a:p>
            <a:pPr lvl="2"/>
            <a:r>
              <a:rPr lang="en-US" dirty="0"/>
              <a:t>The number of different insertions/person</a:t>
            </a:r>
          </a:p>
          <a:p>
            <a:pPr lvl="2"/>
            <a:r>
              <a:rPr lang="en-US" dirty="0"/>
              <a:t>The location of the insertion(s) in the human genome</a:t>
            </a:r>
          </a:p>
          <a:p>
            <a:pPr lvl="2"/>
            <a:r>
              <a:rPr lang="en-US" dirty="0"/>
              <a:t>The SNPs and variants in the insertions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3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5379-045B-2E4A-A57D-2BAC44B9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Biomarkers Going: types of assays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5B51E-9154-7A4F-A0D6-F90ED153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Proteins</a:t>
            </a:r>
          </a:p>
          <a:p>
            <a:pPr lvl="1"/>
            <a:r>
              <a:rPr lang="en-US" dirty="0"/>
              <a:t>Platforms</a:t>
            </a:r>
          </a:p>
          <a:p>
            <a:pPr lvl="2"/>
            <a:r>
              <a:rPr lang="en-US" dirty="0"/>
              <a:t>Traditional (ELISAs, </a:t>
            </a:r>
            <a:r>
              <a:rPr lang="en-US" dirty="0" err="1"/>
              <a:t>ClinChem</a:t>
            </a:r>
            <a:r>
              <a:rPr lang="en-US" dirty="0"/>
              <a:t>, activities,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-</a:t>
            </a:r>
            <a:r>
              <a:rPr lang="en-US" dirty="0" err="1"/>
              <a:t>omic</a:t>
            </a:r>
            <a:r>
              <a:rPr lang="en-US" dirty="0"/>
              <a:t> (</a:t>
            </a:r>
            <a:r>
              <a:rPr lang="en-US" dirty="0" err="1"/>
              <a:t>Luminex</a:t>
            </a:r>
            <a:r>
              <a:rPr lang="en-US" dirty="0"/>
              <a:t>, </a:t>
            </a:r>
            <a:r>
              <a:rPr lang="en-US" dirty="0" err="1"/>
              <a:t>SomaLogic</a:t>
            </a:r>
            <a:r>
              <a:rPr lang="en-US" dirty="0"/>
              <a:t>, O-link, </a:t>
            </a:r>
            <a:r>
              <a:rPr lang="en-US" dirty="0" err="1"/>
              <a:t>Quanterix</a:t>
            </a:r>
            <a:r>
              <a:rPr lang="en-US" dirty="0"/>
              <a:t>, LC/MS/MS</a:t>
            </a:r>
          </a:p>
          <a:p>
            <a:r>
              <a:rPr lang="en-US" dirty="0"/>
              <a:t>Metabolites</a:t>
            </a:r>
          </a:p>
          <a:p>
            <a:pPr lvl="1"/>
            <a:r>
              <a:rPr lang="en-US" dirty="0"/>
              <a:t>Many, many platforms/modes</a:t>
            </a:r>
          </a:p>
          <a:p>
            <a:r>
              <a:rPr lang="en-US" dirty="0"/>
              <a:t>RNA</a:t>
            </a:r>
          </a:p>
          <a:p>
            <a:pPr lvl="1"/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(bulk-</a:t>
            </a:r>
            <a:r>
              <a:rPr lang="en-US" dirty="0" err="1"/>
              <a:t>Seq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Single cell-</a:t>
            </a:r>
            <a:r>
              <a:rPr lang="en-US" dirty="0" err="1"/>
              <a:t>Seq</a:t>
            </a:r>
            <a:r>
              <a:rPr lang="en-US" dirty="0"/>
              <a:t> (</a:t>
            </a:r>
            <a:r>
              <a:rPr lang="en-US" dirty="0" err="1"/>
              <a:t>sc-Seq</a:t>
            </a:r>
            <a:r>
              <a:rPr lang="en-US" dirty="0"/>
              <a:t>)</a:t>
            </a:r>
          </a:p>
          <a:p>
            <a:r>
              <a:rPr lang="en-US" dirty="0"/>
              <a:t>DNA</a:t>
            </a:r>
          </a:p>
          <a:p>
            <a:pPr lvl="1"/>
            <a:r>
              <a:rPr lang="en-US" dirty="0"/>
              <a:t>Human variation (WGS, genotyping for common or rare variants)</a:t>
            </a:r>
          </a:p>
          <a:p>
            <a:pPr lvl="1"/>
            <a:r>
              <a:rPr lang="en-US" dirty="0"/>
              <a:t>Regulation (methylation-</a:t>
            </a:r>
            <a:r>
              <a:rPr lang="en-US" dirty="0" err="1"/>
              <a:t>Seq</a:t>
            </a:r>
            <a:r>
              <a:rPr lang="en-US" dirty="0"/>
              <a:t>, chip-based)</a:t>
            </a:r>
          </a:p>
          <a:p>
            <a:pPr lvl="1"/>
            <a:r>
              <a:rPr lang="en-US" dirty="0"/>
              <a:t>Non-human sequences (~8% of total; endogenous retroviruses, somatic infections)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813</Words>
  <Application>Microsoft Macintosh PowerPoint</Application>
  <PresentationFormat>Widescreen</PresentationFormat>
  <Paragraphs>155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Future of MESA Thoughts on Biospecimens &amp; Emerging Analytical Tools</vt:lpstr>
      <vt:lpstr>Traditional &amp; Emerging Biospecimens</vt:lpstr>
      <vt:lpstr>Traditional &amp; Emerging Biospecimens</vt:lpstr>
      <vt:lpstr>Traditional &amp; Emerging Biospecimens</vt:lpstr>
      <vt:lpstr>Where are Biomarkers Going: types of markers</vt:lpstr>
      <vt:lpstr>Protein Isoforms: higher specificity of biomarkers</vt:lpstr>
      <vt:lpstr>Microvesicles: </vt:lpstr>
      <vt:lpstr>Viral DNA</vt:lpstr>
      <vt:lpstr>Where are Biomarkers Going: types of assays</vt:lpstr>
      <vt:lpstr>Where are Biomarkers Going: types of samples</vt:lpstr>
      <vt:lpstr>Molecular Transducers of Physical Activity Consortium (MoTrPAC) Program Overview</vt:lpstr>
      <vt:lpstr>MoTrPAC</vt:lpstr>
      <vt:lpstr>MoTrPAC</vt:lpstr>
      <vt:lpstr>MoTrPAC Assays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MESA Thoughts on Biospecimens &amp; Emerging Analytical Tools</dc:title>
  <dc:creator>Tracy, Russell P</dc:creator>
  <cp:lastModifiedBy>Tracy, Russell P</cp:lastModifiedBy>
  <cp:revision>27</cp:revision>
  <dcterms:created xsi:type="dcterms:W3CDTF">2018-03-28T17:34:37Z</dcterms:created>
  <dcterms:modified xsi:type="dcterms:W3CDTF">2018-03-29T14:48:31Z</dcterms:modified>
</cp:coreProperties>
</file>