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91" d="100"/>
          <a:sy n="91"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BFD08-F500-43BD-9131-508BFD961C8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C22D18B-F3BC-41D4-8AED-73CB1B318426}">
      <dgm:prSet phldrT="[Text]"/>
      <dgm:spPr/>
      <dgm:t>
        <a:bodyPr/>
        <a:lstStyle/>
        <a:p>
          <a:r>
            <a:rPr lang="en-US" dirty="0" smtClean="0"/>
            <a:t>MESA CC</a:t>
          </a:r>
          <a:endParaRPr lang="en-US" dirty="0"/>
        </a:p>
      </dgm:t>
    </dgm:pt>
    <dgm:pt modelId="{7D886D53-0860-4459-B16F-BB765C6870BB}" type="parTrans" cxnId="{3FCA0DAE-FE9A-4DDD-ADD2-46C93947A9B2}">
      <dgm:prSet/>
      <dgm:spPr/>
      <dgm:t>
        <a:bodyPr/>
        <a:lstStyle/>
        <a:p>
          <a:endParaRPr lang="en-US"/>
        </a:p>
      </dgm:t>
    </dgm:pt>
    <dgm:pt modelId="{67B5D6AF-5F53-49E0-98B8-9A0419A39D69}" type="sibTrans" cxnId="{3FCA0DAE-FE9A-4DDD-ADD2-46C93947A9B2}">
      <dgm:prSet/>
      <dgm:spPr/>
      <dgm:t>
        <a:bodyPr/>
        <a:lstStyle/>
        <a:p>
          <a:endParaRPr lang="en-US"/>
        </a:p>
      </dgm:t>
    </dgm:pt>
    <dgm:pt modelId="{7C5C8E7A-0EFB-4799-9FEA-015015CEE3C3}">
      <dgm:prSet phldrT="[Text]"/>
      <dgm:spPr>
        <a:ln w="57150">
          <a:solidFill>
            <a:srgbClr val="FFC000"/>
          </a:solidFill>
        </a:ln>
      </dgm:spPr>
      <dgm:t>
        <a:bodyPr/>
        <a:lstStyle/>
        <a:p>
          <a:r>
            <a:rPr lang="en-US" dirty="0" smtClean="0"/>
            <a:t>Johns </a:t>
          </a:r>
        </a:p>
        <a:p>
          <a:r>
            <a:rPr lang="en-US" dirty="0" smtClean="0"/>
            <a:t>Hopkins</a:t>
          </a:r>
          <a:endParaRPr lang="en-US" dirty="0"/>
        </a:p>
      </dgm:t>
    </dgm:pt>
    <dgm:pt modelId="{04EA502B-90DE-42C5-B002-2D6463AF332D}" type="parTrans" cxnId="{1E2596B1-99C8-4F8A-A487-E4FF3C7FA778}">
      <dgm:prSet/>
      <dgm:spPr/>
      <dgm:t>
        <a:bodyPr/>
        <a:lstStyle/>
        <a:p>
          <a:endParaRPr lang="en-US"/>
        </a:p>
      </dgm:t>
    </dgm:pt>
    <dgm:pt modelId="{F46557D7-57E5-4089-B330-906A57077F92}" type="sibTrans" cxnId="{1E2596B1-99C8-4F8A-A487-E4FF3C7FA778}">
      <dgm:prSet/>
      <dgm:spPr/>
      <dgm:t>
        <a:bodyPr/>
        <a:lstStyle/>
        <a:p>
          <a:endParaRPr lang="en-US"/>
        </a:p>
      </dgm:t>
    </dgm:pt>
    <dgm:pt modelId="{29EB31C5-9CE5-4215-AE2E-A262F2997C3F}">
      <dgm:prSet phldrT="[Text]"/>
      <dgm:spPr>
        <a:ln w="57150">
          <a:solidFill>
            <a:srgbClr val="FFC000"/>
          </a:solidFill>
        </a:ln>
      </dgm:spPr>
      <dgm:t>
        <a:bodyPr/>
        <a:lstStyle/>
        <a:p>
          <a:r>
            <a:rPr lang="en-US" dirty="0" smtClean="0"/>
            <a:t>Wake Forest</a:t>
          </a:r>
          <a:endParaRPr lang="en-US" dirty="0"/>
        </a:p>
      </dgm:t>
    </dgm:pt>
    <dgm:pt modelId="{61CFA508-4BF5-44A4-8F21-B590511C4DD6}" type="parTrans" cxnId="{2B7DB24E-6CBE-4CA7-9F95-F4054B03DF77}">
      <dgm:prSet/>
      <dgm:spPr/>
      <dgm:t>
        <a:bodyPr/>
        <a:lstStyle/>
        <a:p>
          <a:endParaRPr lang="en-US"/>
        </a:p>
      </dgm:t>
    </dgm:pt>
    <dgm:pt modelId="{A7BD573D-0BC5-4911-B159-D1A495F76134}" type="sibTrans" cxnId="{2B7DB24E-6CBE-4CA7-9F95-F4054B03DF77}">
      <dgm:prSet/>
      <dgm:spPr/>
      <dgm:t>
        <a:bodyPr/>
        <a:lstStyle/>
        <a:p>
          <a:endParaRPr lang="en-US"/>
        </a:p>
      </dgm:t>
    </dgm:pt>
    <dgm:pt modelId="{2ACB7C4E-259C-4041-A5B7-9FDB9550FF9F}">
      <dgm:prSet phldrT="[Text]"/>
      <dgm:spPr/>
      <dgm:t>
        <a:bodyPr/>
        <a:lstStyle/>
        <a:p>
          <a:r>
            <a:rPr lang="en-US" dirty="0" smtClean="0"/>
            <a:t>Minnesota</a:t>
          </a:r>
          <a:endParaRPr lang="en-US" dirty="0"/>
        </a:p>
      </dgm:t>
    </dgm:pt>
    <dgm:pt modelId="{DB74CAF9-D49B-4EA3-B986-55F2BFAE5E82}" type="parTrans" cxnId="{CBCB8C1D-4C64-4BD0-B641-1B3F2F30D6A2}">
      <dgm:prSet/>
      <dgm:spPr/>
      <dgm:t>
        <a:bodyPr/>
        <a:lstStyle/>
        <a:p>
          <a:endParaRPr lang="en-US"/>
        </a:p>
      </dgm:t>
    </dgm:pt>
    <dgm:pt modelId="{DB672A98-8954-4F7F-8C63-0688CAFA8263}" type="sibTrans" cxnId="{CBCB8C1D-4C64-4BD0-B641-1B3F2F30D6A2}">
      <dgm:prSet/>
      <dgm:spPr/>
      <dgm:t>
        <a:bodyPr/>
        <a:lstStyle/>
        <a:p>
          <a:endParaRPr lang="en-US"/>
        </a:p>
      </dgm:t>
    </dgm:pt>
    <dgm:pt modelId="{35C08C9A-6430-488A-A8D5-338EFF6D0100}">
      <dgm:prSet phldrT="[Text]"/>
      <dgm:spPr/>
      <dgm:t>
        <a:bodyPr/>
        <a:lstStyle/>
        <a:p>
          <a:r>
            <a:rPr lang="en-US" dirty="0" smtClean="0"/>
            <a:t>Columbia</a:t>
          </a:r>
          <a:endParaRPr lang="en-US" dirty="0"/>
        </a:p>
      </dgm:t>
    </dgm:pt>
    <dgm:pt modelId="{C11294B6-CC64-417E-B2A5-4B8205D04A08}" type="parTrans" cxnId="{9E9FE53B-8DC3-4667-B6AE-EF49E650C903}">
      <dgm:prSet/>
      <dgm:spPr/>
      <dgm:t>
        <a:bodyPr/>
        <a:lstStyle/>
        <a:p>
          <a:endParaRPr lang="en-US"/>
        </a:p>
      </dgm:t>
    </dgm:pt>
    <dgm:pt modelId="{625CFA07-2E3E-415B-80C3-16086CEE0F1C}" type="sibTrans" cxnId="{9E9FE53B-8DC3-4667-B6AE-EF49E650C903}">
      <dgm:prSet/>
      <dgm:spPr/>
      <dgm:t>
        <a:bodyPr/>
        <a:lstStyle/>
        <a:p>
          <a:endParaRPr lang="en-US"/>
        </a:p>
      </dgm:t>
    </dgm:pt>
    <dgm:pt modelId="{91806AB8-596E-4480-9AF6-063A4D370A61}">
      <dgm:prSet phldrT="[Text]"/>
      <dgm:spPr/>
      <dgm:t>
        <a:bodyPr/>
        <a:lstStyle/>
        <a:p>
          <a:r>
            <a:rPr lang="en-US" dirty="0" smtClean="0"/>
            <a:t>North-western</a:t>
          </a:r>
          <a:endParaRPr lang="en-US" dirty="0"/>
        </a:p>
      </dgm:t>
    </dgm:pt>
    <dgm:pt modelId="{2614C3B6-C6D4-47C1-B599-A49453E0136D}" type="parTrans" cxnId="{843C1AC6-10DB-41B1-91C7-476B909FB3D9}">
      <dgm:prSet/>
      <dgm:spPr/>
      <dgm:t>
        <a:bodyPr/>
        <a:lstStyle/>
        <a:p>
          <a:endParaRPr lang="en-US"/>
        </a:p>
      </dgm:t>
    </dgm:pt>
    <dgm:pt modelId="{B8B4EE8A-498C-4C0B-AA3E-E523DB1E5683}" type="sibTrans" cxnId="{843C1AC6-10DB-41B1-91C7-476B909FB3D9}">
      <dgm:prSet/>
      <dgm:spPr/>
      <dgm:t>
        <a:bodyPr/>
        <a:lstStyle/>
        <a:p>
          <a:endParaRPr lang="en-US"/>
        </a:p>
      </dgm:t>
    </dgm:pt>
    <dgm:pt modelId="{40B191F2-AC4A-466D-B21C-27653DB47A0B}">
      <dgm:prSet phldrT="[Text]"/>
      <dgm:spPr/>
      <dgm:t>
        <a:bodyPr/>
        <a:lstStyle/>
        <a:p>
          <a:r>
            <a:rPr lang="en-US" dirty="0" smtClean="0"/>
            <a:t>UCLA</a:t>
          </a:r>
          <a:endParaRPr lang="en-US" dirty="0"/>
        </a:p>
      </dgm:t>
    </dgm:pt>
    <dgm:pt modelId="{F5216151-A75A-4945-BA96-BF8D72B38114}" type="parTrans" cxnId="{0D5BC7B2-B82C-4FF2-A8FD-8185DBB5D832}">
      <dgm:prSet/>
      <dgm:spPr/>
      <dgm:t>
        <a:bodyPr/>
        <a:lstStyle/>
        <a:p>
          <a:endParaRPr lang="en-US"/>
        </a:p>
      </dgm:t>
    </dgm:pt>
    <dgm:pt modelId="{D7CE89C5-D1F3-4C83-AE3B-84993B1ABEA1}" type="sibTrans" cxnId="{0D5BC7B2-B82C-4FF2-A8FD-8185DBB5D832}">
      <dgm:prSet/>
      <dgm:spPr/>
      <dgm:t>
        <a:bodyPr/>
        <a:lstStyle/>
        <a:p>
          <a:endParaRPr lang="en-US"/>
        </a:p>
      </dgm:t>
    </dgm:pt>
    <dgm:pt modelId="{CD3A122D-5B8F-447D-A808-156BA86EEB77}" type="pres">
      <dgm:prSet presAssocID="{69ABFD08-F500-43BD-9131-508BFD961C83}" presName="Name0" presStyleCnt="0">
        <dgm:presLayoutVars>
          <dgm:chMax val="1"/>
          <dgm:dir/>
          <dgm:animLvl val="ctr"/>
          <dgm:resizeHandles val="exact"/>
        </dgm:presLayoutVars>
      </dgm:prSet>
      <dgm:spPr/>
      <dgm:t>
        <a:bodyPr/>
        <a:lstStyle/>
        <a:p>
          <a:endParaRPr lang="en-US"/>
        </a:p>
      </dgm:t>
    </dgm:pt>
    <dgm:pt modelId="{90496442-43C1-4ECC-A1C8-55C19BE68D0B}" type="pres">
      <dgm:prSet presAssocID="{1C22D18B-F3BC-41D4-8AED-73CB1B318426}" presName="centerShape" presStyleLbl="node0" presStyleIdx="0" presStyleCnt="1"/>
      <dgm:spPr/>
      <dgm:t>
        <a:bodyPr/>
        <a:lstStyle/>
        <a:p>
          <a:endParaRPr lang="en-US"/>
        </a:p>
      </dgm:t>
    </dgm:pt>
    <dgm:pt modelId="{C4DA34DD-3DD0-4E41-9289-AA8F8568FFC9}" type="pres">
      <dgm:prSet presAssocID="{04EA502B-90DE-42C5-B002-2D6463AF332D}" presName="parTrans" presStyleLbl="sibTrans2D1" presStyleIdx="0" presStyleCnt="6"/>
      <dgm:spPr/>
      <dgm:t>
        <a:bodyPr/>
        <a:lstStyle/>
        <a:p>
          <a:endParaRPr lang="en-US"/>
        </a:p>
      </dgm:t>
    </dgm:pt>
    <dgm:pt modelId="{70B7DAFA-BAA7-4AF2-9BBC-AB8B1FFA7FC7}" type="pres">
      <dgm:prSet presAssocID="{04EA502B-90DE-42C5-B002-2D6463AF332D}" presName="connectorText" presStyleLbl="sibTrans2D1" presStyleIdx="0" presStyleCnt="6"/>
      <dgm:spPr/>
      <dgm:t>
        <a:bodyPr/>
        <a:lstStyle/>
        <a:p>
          <a:endParaRPr lang="en-US"/>
        </a:p>
      </dgm:t>
    </dgm:pt>
    <dgm:pt modelId="{5A104F6E-6A28-4B92-8FD2-FD9C11098E79}" type="pres">
      <dgm:prSet presAssocID="{7C5C8E7A-0EFB-4799-9FEA-015015CEE3C3}" presName="node" presStyleLbl="node1" presStyleIdx="0" presStyleCnt="6">
        <dgm:presLayoutVars>
          <dgm:bulletEnabled val="1"/>
        </dgm:presLayoutVars>
      </dgm:prSet>
      <dgm:spPr/>
      <dgm:t>
        <a:bodyPr/>
        <a:lstStyle/>
        <a:p>
          <a:endParaRPr lang="en-US"/>
        </a:p>
      </dgm:t>
    </dgm:pt>
    <dgm:pt modelId="{CFCE76F0-AFC9-4E91-B326-BC1C6CB8B366}" type="pres">
      <dgm:prSet presAssocID="{61CFA508-4BF5-44A4-8F21-B590511C4DD6}" presName="parTrans" presStyleLbl="sibTrans2D1" presStyleIdx="1" presStyleCnt="6"/>
      <dgm:spPr/>
      <dgm:t>
        <a:bodyPr/>
        <a:lstStyle/>
        <a:p>
          <a:endParaRPr lang="en-US"/>
        </a:p>
      </dgm:t>
    </dgm:pt>
    <dgm:pt modelId="{F8FC3275-3AF7-4B02-8F89-02C08D7B9F02}" type="pres">
      <dgm:prSet presAssocID="{61CFA508-4BF5-44A4-8F21-B590511C4DD6}" presName="connectorText" presStyleLbl="sibTrans2D1" presStyleIdx="1" presStyleCnt="6"/>
      <dgm:spPr/>
      <dgm:t>
        <a:bodyPr/>
        <a:lstStyle/>
        <a:p>
          <a:endParaRPr lang="en-US"/>
        </a:p>
      </dgm:t>
    </dgm:pt>
    <dgm:pt modelId="{58F8039B-2314-4616-9A5E-009C63E7A759}" type="pres">
      <dgm:prSet presAssocID="{29EB31C5-9CE5-4215-AE2E-A262F2997C3F}" presName="node" presStyleLbl="node1" presStyleIdx="1" presStyleCnt="6">
        <dgm:presLayoutVars>
          <dgm:bulletEnabled val="1"/>
        </dgm:presLayoutVars>
      </dgm:prSet>
      <dgm:spPr/>
      <dgm:t>
        <a:bodyPr/>
        <a:lstStyle/>
        <a:p>
          <a:endParaRPr lang="en-US"/>
        </a:p>
      </dgm:t>
    </dgm:pt>
    <dgm:pt modelId="{7403FC67-7DC6-4321-8F87-2054B6E0ECFF}" type="pres">
      <dgm:prSet presAssocID="{DB74CAF9-D49B-4EA3-B986-55F2BFAE5E82}" presName="parTrans" presStyleLbl="sibTrans2D1" presStyleIdx="2" presStyleCnt="6"/>
      <dgm:spPr/>
      <dgm:t>
        <a:bodyPr/>
        <a:lstStyle/>
        <a:p>
          <a:endParaRPr lang="en-US"/>
        </a:p>
      </dgm:t>
    </dgm:pt>
    <dgm:pt modelId="{87032E0C-5941-47B2-9A55-8F1F156AE8AC}" type="pres">
      <dgm:prSet presAssocID="{DB74CAF9-D49B-4EA3-B986-55F2BFAE5E82}" presName="connectorText" presStyleLbl="sibTrans2D1" presStyleIdx="2" presStyleCnt="6"/>
      <dgm:spPr/>
      <dgm:t>
        <a:bodyPr/>
        <a:lstStyle/>
        <a:p>
          <a:endParaRPr lang="en-US"/>
        </a:p>
      </dgm:t>
    </dgm:pt>
    <dgm:pt modelId="{9589416A-C80E-4B2B-AA46-733421C31DB1}" type="pres">
      <dgm:prSet presAssocID="{2ACB7C4E-259C-4041-A5B7-9FDB9550FF9F}" presName="node" presStyleLbl="node1" presStyleIdx="2" presStyleCnt="6">
        <dgm:presLayoutVars>
          <dgm:bulletEnabled val="1"/>
        </dgm:presLayoutVars>
      </dgm:prSet>
      <dgm:spPr/>
      <dgm:t>
        <a:bodyPr/>
        <a:lstStyle/>
        <a:p>
          <a:endParaRPr lang="en-US"/>
        </a:p>
      </dgm:t>
    </dgm:pt>
    <dgm:pt modelId="{9B7A4F49-352E-4918-8837-91360E7CB4E3}" type="pres">
      <dgm:prSet presAssocID="{C11294B6-CC64-417E-B2A5-4B8205D04A08}" presName="parTrans" presStyleLbl="sibTrans2D1" presStyleIdx="3" presStyleCnt="6"/>
      <dgm:spPr/>
      <dgm:t>
        <a:bodyPr/>
        <a:lstStyle/>
        <a:p>
          <a:endParaRPr lang="en-US"/>
        </a:p>
      </dgm:t>
    </dgm:pt>
    <dgm:pt modelId="{90BC1BC7-7C8B-47CB-B90B-D0A5A7F8F956}" type="pres">
      <dgm:prSet presAssocID="{C11294B6-CC64-417E-B2A5-4B8205D04A08}" presName="connectorText" presStyleLbl="sibTrans2D1" presStyleIdx="3" presStyleCnt="6"/>
      <dgm:spPr/>
      <dgm:t>
        <a:bodyPr/>
        <a:lstStyle/>
        <a:p>
          <a:endParaRPr lang="en-US"/>
        </a:p>
      </dgm:t>
    </dgm:pt>
    <dgm:pt modelId="{3424240E-DB0C-45C8-91E3-7E0C8486BE1C}" type="pres">
      <dgm:prSet presAssocID="{35C08C9A-6430-488A-A8D5-338EFF6D0100}" presName="node" presStyleLbl="node1" presStyleIdx="3" presStyleCnt="6">
        <dgm:presLayoutVars>
          <dgm:bulletEnabled val="1"/>
        </dgm:presLayoutVars>
      </dgm:prSet>
      <dgm:spPr/>
      <dgm:t>
        <a:bodyPr/>
        <a:lstStyle/>
        <a:p>
          <a:endParaRPr lang="en-US"/>
        </a:p>
      </dgm:t>
    </dgm:pt>
    <dgm:pt modelId="{F3EB184F-8643-4B49-B1E3-A42B82AA8495}" type="pres">
      <dgm:prSet presAssocID="{2614C3B6-C6D4-47C1-B599-A49453E0136D}" presName="parTrans" presStyleLbl="sibTrans2D1" presStyleIdx="4" presStyleCnt="6"/>
      <dgm:spPr/>
      <dgm:t>
        <a:bodyPr/>
        <a:lstStyle/>
        <a:p>
          <a:endParaRPr lang="en-US"/>
        </a:p>
      </dgm:t>
    </dgm:pt>
    <dgm:pt modelId="{A6459C69-D314-455D-879E-83A60716E24F}" type="pres">
      <dgm:prSet presAssocID="{2614C3B6-C6D4-47C1-B599-A49453E0136D}" presName="connectorText" presStyleLbl="sibTrans2D1" presStyleIdx="4" presStyleCnt="6"/>
      <dgm:spPr/>
      <dgm:t>
        <a:bodyPr/>
        <a:lstStyle/>
        <a:p>
          <a:endParaRPr lang="en-US"/>
        </a:p>
      </dgm:t>
    </dgm:pt>
    <dgm:pt modelId="{F3796A1F-7C92-4B83-82AE-ED07B7BD44FD}" type="pres">
      <dgm:prSet presAssocID="{91806AB8-596E-4480-9AF6-063A4D370A61}" presName="node" presStyleLbl="node1" presStyleIdx="4" presStyleCnt="6">
        <dgm:presLayoutVars>
          <dgm:bulletEnabled val="1"/>
        </dgm:presLayoutVars>
      </dgm:prSet>
      <dgm:spPr/>
      <dgm:t>
        <a:bodyPr/>
        <a:lstStyle/>
        <a:p>
          <a:endParaRPr lang="en-US"/>
        </a:p>
      </dgm:t>
    </dgm:pt>
    <dgm:pt modelId="{AB6980D9-C7B7-42B9-8312-2F51D08D4F51}" type="pres">
      <dgm:prSet presAssocID="{F5216151-A75A-4945-BA96-BF8D72B38114}" presName="parTrans" presStyleLbl="sibTrans2D1" presStyleIdx="5" presStyleCnt="6"/>
      <dgm:spPr/>
      <dgm:t>
        <a:bodyPr/>
        <a:lstStyle/>
        <a:p>
          <a:endParaRPr lang="en-US"/>
        </a:p>
      </dgm:t>
    </dgm:pt>
    <dgm:pt modelId="{BDFBDCDF-DCC9-4CD5-AE2C-4DEC3B27FCE7}" type="pres">
      <dgm:prSet presAssocID="{F5216151-A75A-4945-BA96-BF8D72B38114}" presName="connectorText" presStyleLbl="sibTrans2D1" presStyleIdx="5" presStyleCnt="6"/>
      <dgm:spPr/>
      <dgm:t>
        <a:bodyPr/>
        <a:lstStyle/>
        <a:p>
          <a:endParaRPr lang="en-US"/>
        </a:p>
      </dgm:t>
    </dgm:pt>
    <dgm:pt modelId="{9632D259-F4AA-44F7-8D4F-B09521B62CB7}" type="pres">
      <dgm:prSet presAssocID="{40B191F2-AC4A-466D-B21C-27653DB47A0B}" presName="node" presStyleLbl="node1" presStyleIdx="5" presStyleCnt="6">
        <dgm:presLayoutVars>
          <dgm:bulletEnabled val="1"/>
        </dgm:presLayoutVars>
      </dgm:prSet>
      <dgm:spPr/>
      <dgm:t>
        <a:bodyPr/>
        <a:lstStyle/>
        <a:p>
          <a:endParaRPr lang="en-US"/>
        </a:p>
      </dgm:t>
    </dgm:pt>
  </dgm:ptLst>
  <dgm:cxnLst>
    <dgm:cxn modelId="{F69DFE79-E504-4CC5-88E3-A49A2DD69FFB}" type="presOf" srcId="{F5216151-A75A-4945-BA96-BF8D72B38114}" destId="{AB6980D9-C7B7-42B9-8312-2F51D08D4F51}" srcOrd="0" destOrd="0" presId="urn:microsoft.com/office/officeart/2005/8/layout/radial5"/>
    <dgm:cxn modelId="{E14FF71F-C755-4BFA-BC61-04EE87C34076}" type="presOf" srcId="{2614C3B6-C6D4-47C1-B599-A49453E0136D}" destId="{A6459C69-D314-455D-879E-83A60716E24F}" srcOrd="1" destOrd="0" presId="urn:microsoft.com/office/officeart/2005/8/layout/radial5"/>
    <dgm:cxn modelId="{2D95CD92-38F2-478F-A2CE-6DE802834AFC}" type="presOf" srcId="{69ABFD08-F500-43BD-9131-508BFD961C83}" destId="{CD3A122D-5B8F-447D-A808-156BA86EEB77}" srcOrd="0" destOrd="0" presId="urn:microsoft.com/office/officeart/2005/8/layout/radial5"/>
    <dgm:cxn modelId="{9E9FE53B-8DC3-4667-B6AE-EF49E650C903}" srcId="{1C22D18B-F3BC-41D4-8AED-73CB1B318426}" destId="{35C08C9A-6430-488A-A8D5-338EFF6D0100}" srcOrd="3" destOrd="0" parTransId="{C11294B6-CC64-417E-B2A5-4B8205D04A08}" sibTransId="{625CFA07-2E3E-415B-80C3-16086CEE0F1C}"/>
    <dgm:cxn modelId="{A5C3B64B-6ABA-4391-93B2-23C0396C6954}" type="presOf" srcId="{40B191F2-AC4A-466D-B21C-27653DB47A0B}" destId="{9632D259-F4AA-44F7-8D4F-B09521B62CB7}" srcOrd="0" destOrd="0" presId="urn:microsoft.com/office/officeart/2005/8/layout/radial5"/>
    <dgm:cxn modelId="{2B7DB24E-6CBE-4CA7-9F95-F4054B03DF77}" srcId="{1C22D18B-F3BC-41D4-8AED-73CB1B318426}" destId="{29EB31C5-9CE5-4215-AE2E-A262F2997C3F}" srcOrd="1" destOrd="0" parTransId="{61CFA508-4BF5-44A4-8F21-B590511C4DD6}" sibTransId="{A7BD573D-0BC5-4911-B159-D1A495F76134}"/>
    <dgm:cxn modelId="{3FCA0DAE-FE9A-4DDD-ADD2-46C93947A9B2}" srcId="{69ABFD08-F500-43BD-9131-508BFD961C83}" destId="{1C22D18B-F3BC-41D4-8AED-73CB1B318426}" srcOrd="0" destOrd="0" parTransId="{7D886D53-0860-4459-B16F-BB765C6870BB}" sibTransId="{67B5D6AF-5F53-49E0-98B8-9A0419A39D69}"/>
    <dgm:cxn modelId="{3A854335-C592-4BD8-8FD6-A7CD74A170DE}" type="presOf" srcId="{04EA502B-90DE-42C5-B002-2D6463AF332D}" destId="{70B7DAFA-BAA7-4AF2-9BBC-AB8B1FFA7FC7}" srcOrd="1" destOrd="0" presId="urn:microsoft.com/office/officeart/2005/8/layout/radial5"/>
    <dgm:cxn modelId="{A9652F26-C5CE-478C-AEDE-195F386B9707}" type="presOf" srcId="{C11294B6-CC64-417E-B2A5-4B8205D04A08}" destId="{9B7A4F49-352E-4918-8837-91360E7CB4E3}" srcOrd="0" destOrd="0" presId="urn:microsoft.com/office/officeart/2005/8/layout/radial5"/>
    <dgm:cxn modelId="{27C3E87E-1E1A-44F4-8107-B08F42668DD5}" type="presOf" srcId="{DB74CAF9-D49B-4EA3-B986-55F2BFAE5E82}" destId="{7403FC67-7DC6-4321-8F87-2054B6E0ECFF}" srcOrd="0" destOrd="0" presId="urn:microsoft.com/office/officeart/2005/8/layout/radial5"/>
    <dgm:cxn modelId="{39BFCF62-3568-4E0A-9525-780553C79789}" type="presOf" srcId="{7C5C8E7A-0EFB-4799-9FEA-015015CEE3C3}" destId="{5A104F6E-6A28-4B92-8FD2-FD9C11098E79}" srcOrd="0" destOrd="0" presId="urn:microsoft.com/office/officeart/2005/8/layout/radial5"/>
    <dgm:cxn modelId="{DC7C9201-5FD4-4203-8276-1E7D3DEC9295}" type="presOf" srcId="{61CFA508-4BF5-44A4-8F21-B590511C4DD6}" destId="{F8FC3275-3AF7-4B02-8F89-02C08D7B9F02}" srcOrd="1" destOrd="0" presId="urn:microsoft.com/office/officeart/2005/8/layout/radial5"/>
    <dgm:cxn modelId="{1E2596B1-99C8-4F8A-A487-E4FF3C7FA778}" srcId="{1C22D18B-F3BC-41D4-8AED-73CB1B318426}" destId="{7C5C8E7A-0EFB-4799-9FEA-015015CEE3C3}" srcOrd="0" destOrd="0" parTransId="{04EA502B-90DE-42C5-B002-2D6463AF332D}" sibTransId="{F46557D7-57E5-4089-B330-906A57077F92}"/>
    <dgm:cxn modelId="{84874ADC-4A5F-4D28-B87C-14FBA91D08E4}" type="presOf" srcId="{35C08C9A-6430-488A-A8D5-338EFF6D0100}" destId="{3424240E-DB0C-45C8-91E3-7E0C8486BE1C}" srcOrd="0" destOrd="0" presId="urn:microsoft.com/office/officeart/2005/8/layout/radial5"/>
    <dgm:cxn modelId="{0D5BC7B2-B82C-4FF2-A8FD-8185DBB5D832}" srcId="{1C22D18B-F3BC-41D4-8AED-73CB1B318426}" destId="{40B191F2-AC4A-466D-B21C-27653DB47A0B}" srcOrd="5" destOrd="0" parTransId="{F5216151-A75A-4945-BA96-BF8D72B38114}" sibTransId="{D7CE89C5-D1F3-4C83-AE3B-84993B1ABEA1}"/>
    <dgm:cxn modelId="{0B7276E6-6E1C-4EC3-BFBC-53F58B5ACBA9}" type="presOf" srcId="{29EB31C5-9CE5-4215-AE2E-A262F2997C3F}" destId="{58F8039B-2314-4616-9A5E-009C63E7A759}" srcOrd="0" destOrd="0" presId="urn:microsoft.com/office/officeart/2005/8/layout/radial5"/>
    <dgm:cxn modelId="{CFE5C5F5-7B2D-4A36-A535-2F765B057552}" type="presOf" srcId="{04EA502B-90DE-42C5-B002-2D6463AF332D}" destId="{C4DA34DD-3DD0-4E41-9289-AA8F8568FFC9}" srcOrd="0" destOrd="0" presId="urn:microsoft.com/office/officeart/2005/8/layout/radial5"/>
    <dgm:cxn modelId="{ACAE180B-509C-4BF8-B8AE-8DF4DBA7D945}" type="presOf" srcId="{F5216151-A75A-4945-BA96-BF8D72B38114}" destId="{BDFBDCDF-DCC9-4CD5-AE2C-4DEC3B27FCE7}" srcOrd="1" destOrd="0" presId="urn:microsoft.com/office/officeart/2005/8/layout/radial5"/>
    <dgm:cxn modelId="{CBCB8C1D-4C64-4BD0-B641-1B3F2F30D6A2}" srcId="{1C22D18B-F3BC-41D4-8AED-73CB1B318426}" destId="{2ACB7C4E-259C-4041-A5B7-9FDB9550FF9F}" srcOrd="2" destOrd="0" parTransId="{DB74CAF9-D49B-4EA3-B986-55F2BFAE5E82}" sibTransId="{DB672A98-8954-4F7F-8C63-0688CAFA8263}"/>
    <dgm:cxn modelId="{A93E1F52-EAE5-43F0-8914-B67B1D91ABF6}" type="presOf" srcId="{91806AB8-596E-4480-9AF6-063A4D370A61}" destId="{F3796A1F-7C92-4B83-82AE-ED07B7BD44FD}" srcOrd="0" destOrd="0" presId="urn:microsoft.com/office/officeart/2005/8/layout/radial5"/>
    <dgm:cxn modelId="{0C6E4D28-55FB-4B7E-A163-CC77C29C4EF7}" type="presOf" srcId="{2ACB7C4E-259C-4041-A5B7-9FDB9550FF9F}" destId="{9589416A-C80E-4B2B-AA46-733421C31DB1}" srcOrd="0" destOrd="0" presId="urn:microsoft.com/office/officeart/2005/8/layout/radial5"/>
    <dgm:cxn modelId="{4C617E0C-02C6-4D81-B86C-6ADD49DB0763}" type="presOf" srcId="{C11294B6-CC64-417E-B2A5-4B8205D04A08}" destId="{90BC1BC7-7C8B-47CB-B90B-D0A5A7F8F956}" srcOrd="1" destOrd="0" presId="urn:microsoft.com/office/officeart/2005/8/layout/radial5"/>
    <dgm:cxn modelId="{4B6AA8E9-1E19-4EAF-B156-5EF4D626CB55}" type="presOf" srcId="{DB74CAF9-D49B-4EA3-B986-55F2BFAE5E82}" destId="{87032E0C-5941-47B2-9A55-8F1F156AE8AC}" srcOrd="1" destOrd="0" presId="urn:microsoft.com/office/officeart/2005/8/layout/radial5"/>
    <dgm:cxn modelId="{CD24711E-65B1-4DA2-80F7-126538214E3E}" type="presOf" srcId="{1C22D18B-F3BC-41D4-8AED-73CB1B318426}" destId="{90496442-43C1-4ECC-A1C8-55C19BE68D0B}" srcOrd="0" destOrd="0" presId="urn:microsoft.com/office/officeart/2005/8/layout/radial5"/>
    <dgm:cxn modelId="{D54A4660-57E3-4CA6-AB92-487603D8D13B}" type="presOf" srcId="{2614C3B6-C6D4-47C1-B599-A49453E0136D}" destId="{F3EB184F-8643-4B49-B1E3-A42B82AA8495}" srcOrd="0" destOrd="0" presId="urn:microsoft.com/office/officeart/2005/8/layout/radial5"/>
    <dgm:cxn modelId="{5C42F3C4-D3E5-4DB5-8065-733B63E51987}" type="presOf" srcId="{61CFA508-4BF5-44A4-8F21-B590511C4DD6}" destId="{CFCE76F0-AFC9-4E91-B326-BC1C6CB8B366}" srcOrd="0" destOrd="0" presId="urn:microsoft.com/office/officeart/2005/8/layout/radial5"/>
    <dgm:cxn modelId="{843C1AC6-10DB-41B1-91C7-476B909FB3D9}" srcId="{1C22D18B-F3BC-41D4-8AED-73CB1B318426}" destId="{91806AB8-596E-4480-9AF6-063A4D370A61}" srcOrd="4" destOrd="0" parTransId="{2614C3B6-C6D4-47C1-B599-A49453E0136D}" sibTransId="{B8B4EE8A-498C-4C0B-AA3E-E523DB1E5683}"/>
    <dgm:cxn modelId="{965199D9-563A-4EB8-8F96-B72163FA5150}" type="presParOf" srcId="{CD3A122D-5B8F-447D-A808-156BA86EEB77}" destId="{90496442-43C1-4ECC-A1C8-55C19BE68D0B}" srcOrd="0" destOrd="0" presId="urn:microsoft.com/office/officeart/2005/8/layout/radial5"/>
    <dgm:cxn modelId="{73913E51-1699-47BB-83BF-E2A8277FDBB8}" type="presParOf" srcId="{CD3A122D-5B8F-447D-A808-156BA86EEB77}" destId="{C4DA34DD-3DD0-4E41-9289-AA8F8568FFC9}" srcOrd="1" destOrd="0" presId="urn:microsoft.com/office/officeart/2005/8/layout/radial5"/>
    <dgm:cxn modelId="{2E599CCA-E670-4B95-8F18-5016DB806598}" type="presParOf" srcId="{C4DA34DD-3DD0-4E41-9289-AA8F8568FFC9}" destId="{70B7DAFA-BAA7-4AF2-9BBC-AB8B1FFA7FC7}" srcOrd="0" destOrd="0" presId="urn:microsoft.com/office/officeart/2005/8/layout/radial5"/>
    <dgm:cxn modelId="{9D8A8287-CD3C-43A1-AFBA-DA281203726A}" type="presParOf" srcId="{CD3A122D-5B8F-447D-A808-156BA86EEB77}" destId="{5A104F6E-6A28-4B92-8FD2-FD9C11098E79}" srcOrd="2" destOrd="0" presId="urn:microsoft.com/office/officeart/2005/8/layout/radial5"/>
    <dgm:cxn modelId="{F17B81FE-FE5A-4E14-8B1F-6DF74488C2B9}" type="presParOf" srcId="{CD3A122D-5B8F-447D-A808-156BA86EEB77}" destId="{CFCE76F0-AFC9-4E91-B326-BC1C6CB8B366}" srcOrd="3" destOrd="0" presId="urn:microsoft.com/office/officeart/2005/8/layout/radial5"/>
    <dgm:cxn modelId="{9F94BC0E-72F6-455F-A969-6A5BF047FBCB}" type="presParOf" srcId="{CFCE76F0-AFC9-4E91-B326-BC1C6CB8B366}" destId="{F8FC3275-3AF7-4B02-8F89-02C08D7B9F02}" srcOrd="0" destOrd="0" presId="urn:microsoft.com/office/officeart/2005/8/layout/radial5"/>
    <dgm:cxn modelId="{27FE2952-30D3-4D47-8D03-0CCBFA813687}" type="presParOf" srcId="{CD3A122D-5B8F-447D-A808-156BA86EEB77}" destId="{58F8039B-2314-4616-9A5E-009C63E7A759}" srcOrd="4" destOrd="0" presId="urn:microsoft.com/office/officeart/2005/8/layout/radial5"/>
    <dgm:cxn modelId="{CEF97137-E538-4238-90E5-AC9DA534E4A1}" type="presParOf" srcId="{CD3A122D-5B8F-447D-A808-156BA86EEB77}" destId="{7403FC67-7DC6-4321-8F87-2054B6E0ECFF}" srcOrd="5" destOrd="0" presId="urn:microsoft.com/office/officeart/2005/8/layout/radial5"/>
    <dgm:cxn modelId="{68318140-C69D-4DA4-A61E-61213AF09CAF}" type="presParOf" srcId="{7403FC67-7DC6-4321-8F87-2054B6E0ECFF}" destId="{87032E0C-5941-47B2-9A55-8F1F156AE8AC}" srcOrd="0" destOrd="0" presId="urn:microsoft.com/office/officeart/2005/8/layout/radial5"/>
    <dgm:cxn modelId="{72F04C39-E2B2-4232-9CB2-C10E246C6A63}" type="presParOf" srcId="{CD3A122D-5B8F-447D-A808-156BA86EEB77}" destId="{9589416A-C80E-4B2B-AA46-733421C31DB1}" srcOrd="6" destOrd="0" presId="urn:microsoft.com/office/officeart/2005/8/layout/radial5"/>
    <dgm:cxn modelId="{A7CEE0F8-DB16-42B4-9962-2CE94B4CD9DA}" type="presParOf" srcId="{CD3A122D-5B8F-447D-A808-156BA86EEB77}" destId="{9B7A4F49-352E-4918-8837-91360E7CB4E3}" srcOrd="7" destOrd="0" presId="urn:microsoft.com/office/officeart/2005/8/layout/radial5"/>
    <dgm:cxn modelId="{B496565B-13F4-40F2-87CD-A59918B043C7}" type="presParOf" srcId="{9B7A4F49-352E-4918-8837-91360E7CB4E3}" destId="{90BC1BC7-7C8B-47CB-B90B-D0A5A7F8F956}" srcOrd="0" destOrd="0" presId="urn:microsoft.com/office/officeart/2005/8/layout/radial5"/>
    <dgm:cxn modelId="{58B4518D-0129-4989-8F0F-94E846CE4213}" type="presParOf" srcId="{CD3A122D-5B8F-447D-A808-156BA86EEB77}" destId="{3424240E-DB0C-45C8-91E3-7E0C8486BE1C}" srcOrd="8" destOrd="0" presId="urn:microsoft.com/office/officeart/2005/8/layout/radial5"/>
    <dgm:cxn modelId="{59A52D75-7314-4B50-85AD-6D04298C8124}" type="presParOf" srcId="{CD3A122D-5B8F-447D-A808-156BA86EEB77}" destId="{F3EB184F-8643-4B49-B1E3-A42B82AA8495}" srcOrd="9" destOrd="0" presId="urn:microsoft.com/office/officeart/2005/8/layout/radial5"/>
    <dgm:cxn modelId="{5201F32E-AF7F-4F15-8765-78F6ECAE7014}" type="presParOf" srcId="{F3EB184F-8643-4B49-B1E3-A42B82AA8495}" destId="{A6459C69-D314-455D-879E-83A60716E24F}" srcOrd="0" destOrd="0" presId="urn:microsoft.com/office/officeart/2005/8/layout/radial5"/>
    <dgm:cxn modelId="{227EEBDC-B577-4B4A-ACA7-97531AA5F8D0}" type="presParOf" srcId="{CD3A122D-5B8F-447D-A808-156BA86EEB77}" destId="{F3796A1F-7C92-4B83-82AE-ED07B7BD44FD}" srcOrd="10" destOrd="0" presId="urn:microsoft.com/office/officeart/2005/8/layout/radial5"/>
    <dgm:cxn modelId="{9C7D652A-42F6-4F05-975A-A417D3B7F4CE}" type="presParOf" srcId="{CD3A122D-5B8F-447D-A808-156BA86EEB77}" destId="{AB6980D9-C7B7-42B9-8312-2F51D08D4F51}" srcOrd="11" destOrd="0" presId="urn:microsoft.com/office/officeart/2005/8/layout/radial5"/>
    <dgm:cxn modelId="{884F730B-1F6C-4D05-BA64-17E85BD1BCB7}" type="presParOf" srcId="{AB6980D9-C7B7-42B9-8312-2F51D08D4F51}" destId="{BDFBDCDF-DCC9-4CD5-AE2C-4DEC3B27FCE7}" srcOrd="0" destOrd="0" presId="urn:microsoft.com/office/officeart/2005/8/layout/radial5"/>
    <dgm:cxn modelId="{0456A7E9-AAED-4FE5-B0D4-E94B8BBD7656}" type="presParOf" srcId="{CD3A122D-5B8F-447D-A808-156BA86EEB77}" destId="{9632D259-F4AA-44F7-8D4F-B09521B62CB7}"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96442-43C1-4ECC-A1C8-55C19BE68D0B}">
      <dsp:nvSpPr>
        <dsp:cNvPr id="0" name=""/>
        <dsp:cNvSpPr/>
      </dsp:nvSpPr>
      <dsp:spPr>
        <a:xfrm>
          <a:off x="2854821" y="1826121"/>
          <a:ext cx="1300757" cy="1300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MESA CC</a:t>
          </a:r>
          <a:endParaRPr lang="en-US" sz="2800" kern="1200" dirty="0"/>
        </a:p>
      </dsp:txBody>
      <dsp:txXfrm>
        <a:off x="3045312" y="2016612"/>
        <a:ext cx="919775" cy="919775"/>
      </dsp:txXfrm>
    </dsp:sp>
    <dsp:sp modelId="{C4DA34DD-3DD0-4E41-9289-AA8F8568FFC9}">
      <dsp:nvSpPr>
        <dsp:cNvPr id="0" name=""/>
        <dsp:cNvSpPr/>
      </dsp:nvSpPr>
      <dsp:spPr>
        <a:xfrm rot="16200000">
          <a:off x="3366695" y="1351503"/>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08246" y="1481505"/>
        <a:ext cx="193906" cy="265355"/>
      </dsp:txXfrm>
    </dsp:sp>
    <dsp:sp modelId="{5A104F6E-6A28-4B92-8FD2-FD9C11098E79}">
      <dsp:nvSpPr>
        <dsp:cNvPr id="0" name=""/>
        <dsp:cNvSpPr/>
      </dsp:nvSpPr>
      <dsp:spPr>
        <a:xfrm>
          <a:off x="2854821" y="2706"/>
          <a:ext cx="1300757" cy="1300757"/>
        </a:xfrm>
        <a:prstGeom prst="ellipse">
          <a:avLst/>
        </a:prstGeom>
        <a:solidFill>
          <a:schemeClr val="accent1">
            <a:hueOff val="0"/>
            <a:satOff val="0"/>
            <a:lumOff val="0"/>
            <a:alphaOff val="0"/>
          </a:schemeClr>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Johns </a:t>
          </a:r>
        </a:p>
        <a:p>
          <a:pPr lvl="0" algn="ctr" defTabSz="666750">
            <a:lnSpc>
              <a:spcPct val="90000"/>
            </a:lnSpc>
            <a:spcBef>
              <a:spcPct val="0"/>
            </a:spcBef>
            <a:spcAft>
              <a:spcPct val="35000"/>
            </a:spcAft>
          </a:pPr>
          <a:r>
            <a:rPr lang="en-US" sz="1500" kern="1200" dirty="0" smtClean="0"/>
            <a:t>Hopkins</a:t>
          </a:r>
          <a:endParaRPr lang="en-US" sz="1500" kern="1200" dirty="0"/>
        </a:p>
      </dsp:txBody>
      <dsp:txXfrm>
        <a:off x="3045312" y="193197"/>
        <a:ext cx="919775" cy="919775"/>
      </dsp:txXfrm>
    </dsp:sp>
    <dsp:sp modelId="{CFCE76F0-AFC9-4E91-B326-BC1C6CB8B366}">
      <dsp:nvSpPr>
        <dsp:cNvPr id="0" name=""/>
        <dsp:cNvSpPr/>
      </dsp:nvSpPr>
      <dsp:spPr>
        <a:xfrm rot="19800000">
          <a:off x="4149468" y="1803437"/>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55035" y="1912664"/>
        <a:ext cx="193906" cy="265355"/>
      </dsp:txXfrm>
    </dsp:sp>
    <dsp:sp modelId="{58F8039B-2314-4616-9A5E-009C63E7A759}">
      <dsp:nvSpPr>
        <dsp:cNvPr id="0" name=""/>
        <dsp:cNvSpPr/>
      </dsp:nvSpPr>
      <dsp:spPr>
        <a:xfrm>
          <a:off x="4433944" y="914413"/>
          <a:ext cx="1300757" cy="1300757"/>
        </a:xfrm>
        <a:prstGeom prst="ellipse">
          <a:avLst/>
        </a:prstGeom>
        <a:solidFill>
          <a:schemeClr val="accent1">
            <a:hueOff val="0"/>
            <a:satOff val="0"/>
            <a:lumOff val="0"/>
            <a:alphaOff val="0"/>
          </a:schemeClr>
        </a:solidFill>
        <a:ln w="571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Wake Forest</a:t>
          </a:r>
          <a:endParaRPr lang="en-US" sz="1500" kern="1200" dirty="0"/>
        </a:p>
      </dsp:txBody>
      <dsp:txXfrm>
        <a:off x="4624435" y="1104904"/>
        <a:ext cx="919775" cy="919775"/>
      </dsp:txXfrm>
    </dsp:sp>
    <dsp:sp modelId="{7403FC67-7DC6-4321-8F87-2054B6E0ECFF}">
      <dsp:nvSpPr>
        <dsp:cNvPr id="0" name=""/>
        <dsp:cNvSpPr/>
      </dsp:nvSpPr>
      <dsp:spPr>
        <a:xfrm rot="1800000">
          <a:off x="4149468" y="2707304"/>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55035" y="2774980"/>
        <a:ext cx="193906" cy="265355"/>
      </dsp:txXfrm>
    </dsp:sp>
    <dsp:sp modelId="{9589416A-C80E-4B2B-AA46-733421C31DB1}">
      <dsp:nvSpPr>
        <dsp:cNvPr id="0" name=""/>
        <dsp:cNvSpPr/>
      </dsp:nvSpPr>
      <dsp:spPr>
        <a:xfrm>
          <a:off x="4433944" y="2737828"/>
          <a:ext cx="1300757" cy="1300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Minnesota</a:t>
          </a:r>
          <a:endParaRPr lang="en-US" sz="1500" kern="1200" dirty="0"/>
        </a:p>
      </dsp:txBody>
      <dsp:txXfrm>
        <a:off x="4624435" y="2928319"/>
        <a:ext cx="919775" cy="919775"/>
      </dsp:txXfrm>
    </dsp:sp>
    <dsp:sp modelId="{9B7A4F49-352E-4918-8837-91360E7CB4E3}">
      <dsp:nvSpPr>
        <dsp:cNvPr id="0" name=""/>
        <dsp:cNvSpPr/>
      </dsp:nvSpPr>
      <dsp:spPr>
        <a:xfrm rot="5400000">
          <a:off x="3366695" y="3159238"/>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08246" y="3206138"/>
        <a:ext cx="193906" cy="265355"/>
      </dsp:txXfrm>
    </dsp:sp>
    <dsp:sp modelId="{3424240E-DB0C-45C8-91E3-7E0C8486BE1C}">
      <dsp:nvSpPr>
        <dsp:cNvPr id="0" name=""/>
        <dsp:cNvSpPr/>
      </dsp:nvSpPr>
      <dsp:spPr>
        <a:xfrm>
          <a:off x="2854821" y="3649536"/>
          <a:ext cx="1300757" cy="1300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Columbia</a:t>
          </a:r>
          <a:endParaRPr lang="en-US" sz="1500" kern="1200" dirty="0"/>
        </a:p>
      </dsp:txBody>
      <dsp:txXfrm>
        <a:off x="3045312" y="3840027"/>
        <a:ext cx="919775" cy="919775"/>
      </dsp:txXfrm>
    </dsp:sp>
    <dsp:sp modelId="{F3EB184F-8643-4B49-B1E3-A42B82AA8495}">
      <dsp:nvSpPr>
        <dsp:cNvPr id="0" name=""/>
        <dsp:cNvSpPr/>
      </dsp:nvSpPr>
      <dsp:spPr>
        <a:xfrm rot="9000000">
          <a:off x="2583923" y="2707304"/>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61458" y="2774980"/>
        <a:ext cx="193906" cy="265355"/>
      </dsp:txXfrm>
    </dsp:sp>
    <dsp:sp modelId="{F3796A1F-7C92-4B83-82AE-ED07B7BD44FD}">
      <dsp:nvSpPr>
        <dsp:cNvPr id="0" name=""/>
        <dsp:cNvSpPr/>
      </dsp:nvSpPr>
      <dsp:spPr>
        <a:xfrm>
          <a:off x="1275697" y="2737828"/>
          <a:ext cx="1300757" cy="1300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North-western</a:t>
          </a:r>
          <a:endParaRPr lang="en-US" sz="1500" kern="1200" dirty="0"/>
        </a:p>
      </dsp:txBody>
      <dsp:txXfrm>
        <a:off x="1466188" y="2928319"/>
        <a:ext cx="919775" cy="919775"/>
      </dsp:txXfrm>
    </dsp:sp>
    <dsp:sp modelId="{AB6980D9-C7B7-42B9-8312-2F51D08D4F51}">
      <dsp:nvSpPr>
        <dsp:cNvPr id="0" name=""/>
        <dsp:cNvSpPr/>
      </dsp:nvSpPr>
      <dsp:spPr>
        <a:xfrm rot="12600000">
          <a:off x="2583923" y="1803437"/>
          <a:ext cx="277008" cy="442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61458" y="1912664"/>
        <a:ext cx="193906" cy="265355"/>
      </dsp:txXfrm>
    </dsp:sp>
    <dsp:sp modelId="{9632D259-F4AA-44F7-8D4F-B09521B62CB7}">
      <dsp:nvSpPr>
        <dsp:cNvPr id="0" name=""/>
        <dsp:cNvSpPr/>
      </dsp:nvSpPr>
      <dsp:spPr>
        <a:xfrm>
          <a:off x="1275697" y="914413"/>
          <a:ext cx="1300757" cy="1300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UCLA</a:t>
          </a:r>
          <a:endParaRPr lang="en-US" sz="1500" kern="1200" dirty="0"/>
        </a:p>
      </dsp:txBody>
      <dsp:txXfrm>
        <a:off x="1466188" y="1104904"/>
        <a:ext cx="919775" cy="91977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5A742-8CD2-4073-8785-082D63C99747}" type="datetimeFigureOut">
              <a:rPr lang="en-US" smtClean="0"/>
              <a:t>3/28/2018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CB916-13EE-445D-835A-F238F077CC64}" type="slidenum">
              <a:rPr lang="en-US" smtClean="0"/>
              <a:t>‹#›</a:t>
            </a:fld>
            <a:endParaRPr lang="en-US"/>
          </a:p>
        </p:txBody>
      </p:sp>
    </p:spTree>
    <p:extLst>
      <p:ext uri="{BB962C8B-B14F-4D97-AF65-F5344CB8AC3E}">
        <p14:creationId xmlns:p14="http://schemas.microsoft.com/office/powerpoint/2010/main" val="49460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building robust collaborations between MESA field centers and local AD Centers/Programs. </a:t>
            </a:r>
          </a:p>
          <a:p>
            <a:r>
              <a:rPr lang="en-US" dirty="0" smtClean="0"/>
              <a:t>Such collaborations are new recommendations for NIH-funded AD Centers.</a:t>
            </a:r>
          </a:p>
          <a:p>
            <a:r>
              <a:rPr lang="en-US" dirty="0" smtClean="0"/>
              <a:t>Large budget grant to NIA fund Exam 7 and Exam 8 </a:t>
            </a:r>
          </a:p>
          <a:p>
            <a:r>
              <a:rPr lang="en-US" dirty="0" smtClean="0"/>
              <a:t>Ample opportunity to link</a:t>
            </a:r>
            <a:r>
              <a:rPr lang="en-US" baseline="0" dirty="0" smtClean="0"/>
              <a:t> up additional ancillary CVD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69D371AC-582A-45CB-900D-DD991CB5FD69}" type="slidenum">
              <a:rPr lang="en-US" smtClean="0"/>
              <a:t>4</a:t>
            </a:fld>
            <a:endParaRPr lang="en-US"/>
          </a:p>
        </p:txBody>
      </p:sp>
    </p:spTree>
    <p:extLst>
      <p:ext uri="{BB962C8B-B14F-4D97-AF65-F5344CB8AC3E}">
        <p14:creationId xmlns:p14="http://schemas.microsoft.com/office/powerpoint/2010/main" val="252427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Aim 1:</a:t>
            </a:r>
            <a:r>
              <a:rPr lang="en-US" sz="1200" kern="1200" dirty="0" smtClean="0">
                <a:solidFill>
                  <a:schemeClr val="tx1"/>
                </a:solidFill>
                <a:effectLst/>
                <a:latin typeface="+mn-lt"/>
                <a:ea typeface="+mn-ea"/>
                <a:cs typeface="+mn-cs"/>
              </a:rPr>
              <a:t> We hypothesize that mid-life subclinical vascular risk factors and summary composites (developed by factor analysis representing atherosclerosis, arteriosclerosis and small vessel disease) are associated with AD biomarker severity independent of clinical CVD risk scores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Framingham, CAIDE), specifically:</a:t>
            </a:r>
          </a:p>
          <a:p>
            <a:r>
              <a:rPr lang="en-US" sz="1200" b="1" i="1" kern="1200" dirty="0" smtClean="0">
                <a:solidFill>
                  <a:schemeClr val="tx1"/>
                </a:solidFill>
                <a:effectLst/>
                <a:latin typeface="+mn-lt"/>
                <a:ea typeface="+mn-ea"/>
                <a:cs typeface="+mn-cs"/>
              </a:rPr>
              <a:t>Sub-aim 1a</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greater burden of Aβ deposition ([</a:t>
            </a:r>
            <a:r>
              <a:rPr lang="en-US" sz="1200" kern="1200" baseline="300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C] Pittsburgh compound B uptake);</a:t>
            </a:r>
          </a:p>
          <a:p>
            <a:r>
              <a:rPr lang="en-US" sz="1200" b="1" i="1" kern="1200" dirty="0" smtClean="0">
                <a:solidFill>
                  <a:schemeClr val="tx1"/>
                </a:solidFill>
                <a:effectLst/>
                <a:latin typeface="+mn-lt"/>
                <a:ea typeface="+mn-ea"/>
                <a:cs typeface="+mn-cs"/>
              </a:rPr>
              <a:t>Sub-aim 1b</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greater burden of cSVD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reduced cerebral perfusion, increased white matter disease);</a:t>
            </a:r>
          </a:p>
          <a:p>
            <a:r>
              <a:rPr lang="en-US" sz="1200" b="1" i="1" kern="1200" dirty="0" smtClean="0">
                <a:solidFill>
                  <a:schemeClr val="tx1"/>
                </a:solidFill>
                <a:effectLst/>
                <a:latin typeface="+mn-lt"/>
                <a:ea typeface="+mn-ea"/>
                <a:cs typeface="+mn-cs"/>
              </a:rPr>
              <a:t>Sub-aim 1c</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greater AD-patterned neurodegeneration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hippocampal atrophy and cortical thinning).</a:t>
            </a:r>
          </a:p>
          <a:p>
            <a:r>
              <a:rPr lang="en-US" sz="1200" b="1" kern="1200" dirty="0" smtClean="0">
                <a:solidFill>
                  <a:schemeClr val="tx1"/>
                </a:solidFill>
                <a:effectLst/>
                <a:latin typeface="+mn-lt"/>
                <a:ea typeface="+mn-ea"/>
                <a:cs typeface="+mn-cs"/>
              </a:rPr>
              <a:t>Aim 2:</a:t>
            </a:r>
            <a:r>
              <a:rPr lang="en-US" sz="1200" kern="1200" dirty="0" smtClean="0">
                <a:solidFill>
                  <a:schemeClr val="tx1"/>
                </a:solidFill>
                <a:effectLst/>
                <a:latin typeface="+mn-lt"/>
                <a:ea typeface="+mn-ea"/>
                <a:cs typeface="+mn-cs"/>
              </a:rPr>
              <a:t> We hypothesize that key subclinical vascular factors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arterial stiffness, arterial calcification) and summary composites predict incident cognitive impairment, greater cognitive decline over ~12 years (2010-12 to 2022-24), cortical thinning, and hippocampal volume loss over 3 years.</a:t>
            </a:r>
          </a:p>
          <a:p>
            <a:r>
              <a:rPr lang="en-US" sz="1200" b="1" kern="1200" dirty="0" smtClean="0">
                <a:solidFill>
                  <a:schemeClr val="tx1"/>
                </a:solidFill>
                <a:effectLst/>
                <a:latin typeface="+mn-lt"/>
                <a:ea typeface="+mn-ea"/>
                <a:cs typeface="+mn-cs"/>
              </a:rPr>
              <a:t>Aim 3:</a:t>
            </a:r>
            <a:r>
              <a:rPr lang="en-US" sz="1200" kern="1200" dirty="0" smtClean="0">
                <a:solidFill>
                  <a:schemeClr val="tx1"/>
                </a:solidFill>
                <a:effectLst/>
                <a:latin typeface="+mn-lt"/>
                <a:ea typeface="+mn-ea"/>
                <a:cs typeface="+mn-cs"/>
              </a:rPr>
              <a:t> We hypothesize that integrated ‘multi-</a:t>
            </a:r>
            <a:r>
              <a:rPr lang="en-US" sz="1200" kern="1200" dirty="0" err="1" smtClean="0">
                <a:solidFill>
                  <a:schemeClr val="tx1"/>
                </a:solidFill>
                <a:effectLst/>
                <a:latin typeface="+mn-lt"/>
                <a:ea typeface="+mn-ea"/>
                <a:cs typeface="+mn-cs"/>
              </a:rPr>
              <a:t>omic</a:t>
            </a:r>
            <a:r>
              <a:rPr lang="en-US" sz="1200" kern="1200" dirty="0" smtClean="0">
                <a:solidFill>
                  <a:schemeClr val="tx1"/>
                </a:solidFill>
                <a:effectLst/>
                <a:latin typeface="+mn-lt"/>
                <a:ea typeface="+mn-ea"/>
                <a:cs typeface="+mn-cs"/>
              </a:rPr>
              <a:t>’ analysis approaches using unique ‘omics data </a:t>
            </a:r>
            <a:r>
              <a:rPr lang="en-US" sz="1200" u="sng" kern="1200" dirty="0" smtClean="0">
                <a:solidFill>
                  <a:schemeClr val="tx1"/>
                </a:solidFill>
                <a:effectLst/>
                <a:latin typeface="+mn-lt"/>
                <a:ea typeface="+mn-ea"/>
                <a:cs typeface="+mn-cs"/>
              </a:rPr>
              <a:t>available in 1,800 MESA participants repeated over 6+ years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genomics, </a:t>
            </a:r>
            <a:r>
              <a:rPr lang="en-US" sz="1200" kern="1200" dirty="0" err="1" smtClean="0">
                <a:solidFill>
                  <a:schemeClr val="tx1"/>
                </a:solidFill>
                <a:effectLst/>
                <a:latin typeface="+mn-lt"/>
                <a:ea typeface="+mn-ea"/>
                <a:cs typeface="+mn-cs"/>
              </a:rPr>
              <a:t>epigenomics</a:t>
            </a:r>
            <a:r>
              <a:rPr lang="en-US" sz="1200" kern="1200" dirty="0" smtClean="0">
                <a:solidFill>
                  <a:schemeClr val="tx1"/>
                </a:solidFill>
                <a:effectLst/>
                <a:latin typeface="+mn-lt"/>
                <a:ea typeface="+mn-ea"/>
                <a:cs typeface="+mn-cs"/>
              </a:rPr>
              <a:t>, transcriptomics and metabolomics) will identify common molecular pathways from gene networks (</a:t>
            </a:r>
            <a:r>
              <a:rPr lang="en-US" sz="1200" i="1" kern="1200" dirty="0"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autophagy) linking subclinical vascular changes to AD-related outcomes.</a:t>
            </a:r>
          </a:p>
          <a:p>
            <a:r>
              <a:rPr lang="en-US" sz="1200" b="1" i="1" kern="1200" dirty="0" smtClean="0">
                <a:solidFill>
                  <a:schemeClr val="tx1"/>
                </a:solidFill>
                <a:effectLst/>
                <a:latin typeface="+mn-lt"/>
                <a:ea typeface="+mn-ea"/>
                <a:cs typeface="+mn-cs"/>
              </a:rPr>
              <a:t>We will also explore</a:t>
            </a:r>
            <a:r>
              <a:rPr lang="en-US" sz="1200" i="1" kern="1200" dirty="0" smtClean="0">
                <a:solidFill>
                  <a:schemeClr val="tx1"/>
                </a:solidFill>
                <a:effectLst/>
                <a:latin typeface="+mn-lt"/>
                <a:ea typeface="+mn-ea"/>
                <a:cs typeface="+mn-cs"/>
              </a:rPr>
              <a:t> whether individual or combinations of vascular factors are more strongly related to changes in cerebral blood flow, microstructural integrity, cognitive and AD biomarker profiles </a:t>
            </a:r>
            <a:r>
              <a:rPr lang="en-US" sz="1200" b="1" i="1" kern="1200" dirty="0" smtClean="0">
                <a:solidFill>
                  <a:schemeClr val="tx1"/>
                </a:solidFill>
                <a:effectLst/>
                <a:latin typeface="+mn-lt"/>
                <a:ea typeface="+mn-ea"/>
                <a:cs typeface="+mn-cs"/>
              </a:rPr>
              <a:t>within each racial/ethnic group</a:t>
            </a:r>
            <a:r>
              <a:rPr lang="en-US" sz="1200" i="1" kern="1200" dirty="0" smtClean="0">
                <a:solidFill>
                  <a:schemeClr val="tx1"/>
                </a:solidFill>
                <a:effectLst/>
                <a:latin typeface="+mn-lt"/>
                <a:ea typeface="+mn-ea"/>
                <a:cs typeface="+mn-cs"/>
              </a:rPr>
              <a:t> and by </a:t>
            </a:r>
            <a:r>
              <a:rPr lang="en-US" sz="1200" b="1" i="1" kern="1200" dirty="0" smtClean="0">
                <a:solidFill>
                  <a:schemeClr val="tx1"/>
                </a:solidFill>
                <a:effectLst/>
                <a:latin typeface="+mn-lt"/>
                <a:ea typeface="+mn-ea"/>
                <a:cs typeface="+mn-cs"/>
              </a:rPr>
              <a:t>sex </a:t>
            </a:r>
            <a:r>
              <a:rPr lang="en-US" sz="1200" i="1" kern="1200" dirty="0" smtClean="0">
                <a:solidFill>
                  <a:schemeClr val="tx1"/>
                </a:solidFill>
                <a:effectLst/>
                <a:latin typeface="+mn-lt"/>
                <a:ea typeface="+mn-ea"/>
                <a:cs typeface="+mn-cs"/>
              </a:rPr>
              <a:t>in the context of genetic risk (e.g., </a:t>
            </a:r>
            <a:r>
              <a:rPr lang="en-US" sz="1200" b="1" i="1" kern="1200" dirty="0" smtClean="0">
                <a:solidFill>
                  <a:schemeClr val="tx1"/>
                </a:solidFill>
                <a:effectLst/>
                <a:latin typeface="+mn-lt"/>
                <a:ea typeface="+mn-ea"/>
                <a:cs typeface="+mn-cs"/>
              </a:rPr>
              <a:t>APOE</a:t>
            </a:r>
            <a:r>
              <a:rPr lang="en-US" sz="1200" i="1"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ABCA7</a:t>
            </a:r>
            <a:r>
              <a:rPr lang="en-US" sz="1200" i="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C5D6B3-69FA-4259-A373-732A51EE9905}" type="slidenum">
              <a:rPr lang="en-US" smtClean="0"/>
              <a:t>7</a:t>
            </a:fld>
            <a:endParaRPr lang="en-US"/>
          </a:p>
        </p:txBody>
      </p:sp>
    </p:spTree>
    <p:extLst>
      <p:ext uri="{BB962C8B-B14F-4D97-AF65-F5344CB8AC3E}">
        <p14:creationId xmlns:p14="http://schemas.microsoft.com/office/powerpoint/2010/main" val="275606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04A9D5-BBD4-431A-A48B-1A5B2A7C13E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280326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4A9D5-BBD4-431A-A48B-1A5B2A7C13E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391970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4A9D5-BBD4-431A-A48B-1A5B2A7C13E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201171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4A9D5-BBD4-431A-A48B-1A5B2A7C13E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6416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4A9D5-BBD4-431A-A48B-1A5B2A7C13E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255008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04A9D5-BBD4-431A-A48B-1A5B2A7C13E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2432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04A9D5-BBD4-431A-A48B-1A5B2A7C13E4}"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356937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04A9D5-BBD4-431A-A48B-1A5B2A7C13E4}"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12614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A9D5-BBD4-431A-A48B-1A5B2A7C13E4}"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7493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04A9D5-BBD4-431A-A48B-1A5B2A7C13E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33649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04A9D5-BBD4-431A-A48B-1A5B2A7C13E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D504A8-10C8-4AD0-BE0E-A3506FE6250B}" type="slidenum">
              <a:rPr lang="en-US" smtClean="0"/>
              <a:t>‹#›</a:t>
            </a:fld>
            <a:endParaRPr lang="en-US"/>
          </a:p>
        </p:txBody>
      </p:sp>
    </p:spTree>
    <p:extLst>
      <p:ext uri="{BB962C8B-B14F-4D97-AF65-F5344CB8AC3E}">
        <p14:creationId xmlns:p14="http://schemas.microsoft.com/office/powerpoint/2010/main" val="395395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A9D5-BBD4-431A-A48B-1A5B2A7C13E4}" type="datetimeFigureOut">
              <a:rPr lang="en-US" smtClean="0"/>
              <a:t>3/28/2018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504A8-10C8-4AD0-BE0E-A3506FE6250B}" type="slidenum">
              <a:rPr lang="en-US" smtClean="0"/>
              <a:t>‹#›</a:t>
            </a:fld>
            <a:endParaRPr lang="en-US"/>
          </a:p>
        </p:txBody>
      </p:sp>
    </p:spTree>
    <p:extLst>
      <p:ext uri="{BB962C8B-B14F-4D97-AF65-F5344CB8AC3E}">
        <p14:creationId xmlns:p14="http://schemas.microsoft.com/office/powerpoint/2010/main" val="1733094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alz.org/aaic/downloads/nia-aa-draft-11-27-2017.pdf"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medicalxpress.com/news/2016-03-pet-scans-reveal-key-alzheimer.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eurosurgerypa.com/anatomy/anat_br_arteries.jp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19142" y="393385"/>
            <a:ext cx="1785938" cy="1692920"/>
          </a:xfrm>
          <a:prstGeom prst="rect">
            <a:avLst/>
          </a:prstGeom>
          <a:solidFill>
            <a:schemeClr val="accent1"/>
          </a:solidFill>
          <a:extLst/>
        </p:spPr>
      </p:pic>
      <p:pic>
        <p:nvPicPr>
          <p:cNvPr id="2051" name="Picture 3" descr="C:\Users\tmhughes\Pictures\WFSM_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7526" y="5943600"/>
            <a:ext cx="2658440" cy="838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052528"/>
            <a:ext cx="7772400" cy="2035996"/>
          </a:xfrm>
        </p:spPr>
        <p:txBody>
          <a:bodyPr>
            <a:normAutofit fontScale="90000"/>
          </a:bodyPr>
          <a:lstStyle/>
          <a:p>
            <a:r>
              <a:rPr lang="en-US" sz="4900" dirty="0" smtClean="0"/>
              <a:t>Ancillary Study Proposal Update:</a:t>
            </a:r>
            <a:r>
              <a:rPr lang="en-US" dirty="0" smtClean="0"/>
              <a:t/>
            </a:r>
            <a:br>
              <a:rPr lang="en-US" dirty="0" smtClean="0"/>
            </a:br>
            <a:r>
              <a:rPr lang="en-US" i="1" dirty="0" smtClean="0"/>
              <a:t>Multisite </a:t>
            </a:r>
            <a:r>
              <a:rPr lang="en-US" b="1" dirty="0" smtClean="0"/>
              <a:t>MESA-AD</a:t>
            </a:r>
            <a:r>
              <a:rPr lang="en-US" dirty="0" smtClean="0"/>
              <a:t> Study</a:t>
            </a:r>
            <a:endParaRPr lang="en-US" dirty="0"/>
          </a:p>
        </p:txBody>
      </p:sp>
      <p:sp>
        <p:nvSpPr>
          <p:cNvPr id="3" name="Subtitle 2"/>
          <p:cNvSpPr>
            <a:spLocks noGrp="1"/>
          </p:cNvSpPr>
          <p:nvPr>
            <p:ph type="subTitle" idx="1"/>
          </p:nvPr>
        </p:nvSpPr>
        <p:spPr>
          <a:xfrm>
            <a:off x="1371600" y="4447331"/>
            <a:ext cx="6400800" cy="2121634"/>
          </a:xfrm>
        </p:spPr>
        <p:txBody>
          <a:bodyPr>
            <a:normAutofit lnSpcReduction="10000"/>
          </a:bodyPr>
          <a:lstStyle/>
          <a:p>
            <a:r>
              <a:rPr lang="en-US" sz="2400" dirty="0" smtClean="0"/>
              <a:t>Timothy Hughes, PhD</a:t>
            </a:r>
          </a:p>
          <a:p>
            <a:r>
              <a:rPr lang="en-US" sz="2400" dirty="0" smtClean="0"/>
              <a:t>Kathleen Hayden, PhD</a:t>
            </a:r>
          </a:p>
          <a:p>
            <a:r>
              <a:rPr lang="en-US" sz="2400" dirty="0" smtClean="0"/>
              <a:t>Jose Luchsinger, MD</a:t>
            </a:r>
          </a:p>
          <a:p>
            <a:r>
              <a:rPr lang="en-US" sz="2400" dirty="0" smtClean="0"/>
              <a:t>Greg Burke, MD, MSc</a:t>
            </a:r>
          </a:p>
          <a:p>
            <a:r>
              <a:rPr lang="en-US" sz="2400" i="1" dirty="0" smtClean="0"/>
              <a:t>On behalf of MESA investigators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4142" y="311699"/>
            <a:ext cx="2828925" cy="1743075"/>
          </a:xfrm>
          <a:prstGeom prst="rect">
            <a:avLst/>
          </a:prstGeom>
        </p:spPr>
      </p:pic>
      <p:sp>
        <p:nvSpPr>
          <p:cNvPr id="5" name="Slide Number Placeholder 4"/>
          <p:cNvSpPr>
            <a:spLocks noGrp="1"/>
          </p:cNvSpPr>
          <p:nvPr>
            <p:ph type="sldNum" sz="quarter" idx="12"/>
          </p:nvPr>
        </p:nvSpPr>
        <p:spPr/>
        <p:txBody>
          <a:bodyPr/>
          <a:lstStyle/>
          <a:p>
            <a:fld id="{661BC3C3-FDC6-44DB-9FC0-088E31615218}" type="slidenum">
              <a:rPr lang="en-US" smtClean="0"/>
              <a:t>1</a:t>
            </a:fld>
            <a:endParaRPr lang="en-US"/>
          </a:p>
        </p:txBody>
      </p:sp>
      <p:sp>
        <p:nvSpPr>
          <p:cNvPr id="6" name="Rectangle 5"/>
          <p:cNvSpPr/>
          <p:nvPr/>
        </p:nvSpPr>
        <p:spPr>
          <a:xfrm>
            <a:off x="5449010" y="770391"/>
            <a:ext cx="106411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noFill/>
                <a:effectLst>
                  <a:reflection blurRad="6350" stA="55000" endA="300" endPos="45500" dir="5400000" sy="-100000" algn="bl" rotWithShape="0"/>
                </a:effectLst>
              </a:rPr>
              <a:t>AD</a:t>
            </a:r>
            <a:endParaRPr lang="en-US" sz="5400" b="0" cap="none" spc="0" dirty="0">
              <a:ln w="18415" cmpd="sng">
                <a:solidFill>
                  <a:srgbClr val="FFFFFF"/>
                </a:solidFill>
                <a:prstDash val="solid"/>
              </a:ln>
              <a:noFill/>
              <a:effectLst>
                <a:reflection blurRad="6350" stA="55000" endA="300" endPos="45500" dir="5400000" sy="-100000" algn="bl" rotWithShape="0"/>
              </a:effectLst>
            </a:endParaRPr>
          </a:p>
        </p:txBody>
      </p:sp>
    </p:spTree>
    <p:extLst>
      <p:ext uri="{BB962C8B-B14F-4D97-AF65-F5344CB8AC3E}">
        <p14:creationId xmlns:p14="http://schemas.microsoft.com/office/powerpoint/2010/main" val="187050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1169843"/>
            <a:ext cx="6553200" cy="5688157"/>
          </a:xfrm>
          <a:prstGeom prst="rect">
            <a:avLst/>
          </a:prstGeom>
        </p:spPr>
      </p:pic>
      <p:sp>
        <p:nvSpPr>
          <p:cNvPr id="2" name="Title 1"/>
          <p:cNvSpPr>
            <a:spLocks noGrp="1"/>
          </p:cNvSpPr>
          <p:nvPr>
            <p:ph type="title"/>
          </p:nvPr>
        </p:nvSpPr>
        <p:spPr>
          <a:xfrm>
            <a:off x="152400" y="609600"/>
            <a:ext cx="8763000" cy="1143000"/>
          </a:xfrm>
          <a:solidFill>
            <a:schemeClr val="bg1"/>
          </a:solidFill>
        </p:spPr>
        <p:txBody>
          <a:bodyPr>
            <a:normAutofit fontScale="90000"/>
          </a:bodyPr>
          <a:lstStyle/>
          <a:p>
            <a:r>
              <a:rPr lang="en-US" b="1" dirty="0"/>
              <a:t>A/T/N </a:t>
            </a:r>
            <a:r>
              <a:rPr lang="en-US" b="1" dirty="0" smtClean="0"/>
              <a:t>Criteria</a:t>
            </a:r>
            <a:r>
              <a:rPr lang="en-US" dirty="0"/>
              <a:t/>
            </a:r>
            <a:br>
              <a:rPr lang="en-US" dirty="0"/>
            </a:br>
            <a:r>
              <a:rPr lang="en-US" sz="3600" i="1" dirty="0" smtClean="0"/>
              <a:t>New Standard for Research Diagnosis of AD</a:t>
            </a:r>
            <a:r>
              <a:rPr lang="en-US" sz="3100" i="1" dirty="0"/>
              <a:t/>
            </a:r>
            <a:br>
              <a:rPr lang="en-US" sz="3100" i="1" dirty="0"/>
            </a:br>
            <a:r>
              <a:rPr lang="en-US" sz="2200" dirty="0" smtClean="0">
                <a:hlinkClick r:id="rId3"/>
              </a:rPr>
              <a:t>https</a:t>
            </a:r>
            <a:r>
              <a:rPr lang="en-US" sz="2200" dirty="0">
                <a:hlinkClick r:id="rId3"/>
              </a:rPr>
              <a:t>://</a:t>
            </a:r>
            <a:r>
              <a:rPr lang="en-US" sz="2200" dirty="0" smtClean="0">
                <a:hlinkClick r:id="rId3"/>
              </a:rPr>
              <a:t>www.alz.org/aaic/downloads/nia-aa-draft-11-27-2017.pdf</a:t>
            </a:r>
            <a:r>
              <a:rPr lang="en-US" sz="2200" dirty="0" smtClean="0"/>
              <a:t/>
            </a:r>
            <a:br>
              <a:rPr lang="en-US" sz="2200" dirty="0" smtClean="0"/>
            </a:br>
            <a:r>
              <a:rPr lang="en-US" sz="2700" dirty="0" smtClean="0"/>
              <a:t/>
            </a:r>
            <a:br>
              <a:rPr lang="en-US" sz="2700" dirty="0" smtClean="0"/>
            </a:br>
            <a:endParaRPr lang="en-US" sz="2700" dirty="0"/>
          </a:p>
        </p:txBody>
      </p:sp>
      <p:sp>
        <p:nvSpPr>
          <p:cNvPr id="3" name="Slide Number Placeholder 2"/>
          <p:cNvSpPr>
            <a:spLocks noGrp="1"/>
          </p:cNvSpPr>
          <p:nvPr>
            <p:ph type="sldNum" sz="quarter" idx="12"/>
          </p:nvPr>
        </p:nvSpPr>
        <p:spPr/>
        <p:txBody>
          <a:bodyPr/>
          <a:lstStyle/>
          <a:p>
            <a:fld id="{661BC3C3-FDC6-44DB-9FC0-088E31615218}" type="slidenum">
              <a:rPr lang="en-US" smtClean="0"/>
              <a:t>10</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13335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81150" y="3135868"/>
            <a:ext cx="552450" cy="400110"/>
          </a:xfrm>
          <a:prstGeom prst="rect">
            <a:avLst/>
          </a:prstGeom>
          <a:noFill/>
        </p:spPr>
        <p:txBody>
          <a:bodyPr wrap="square" rtlCol="0">
            <a:spAutoFit/>
          </a:bodyPr>
          <a:lstStyle/>
          <a:p>
            <a:r>
              <a:rPr lang="en-US" sz="2000" dirty="0" smtClean="0">
                <a:solidFill>
                  <a:schemeClr val="bg1"/>
                </a:solidFill>
              </a:rPr>
              <a:t>A+</a:t>
            </a:r>
            <a:endParaRPr lang="en-US" sz="2000" dirty="0">
              <a:solidFill>
                <a:schemeClr val="bg1"/>
              </a:solidFill>
            </a:endParaRPr>
          </a:p>
        </p:txBody>
      </p:sp>
      <p:sp>
        <p:nvSpPr>
          <p:cNvPr id="7" name="TextBox 6"/>
          <p:cNvSpPr txBox="1"/>
          <p:nvPr/>
        </p:nvSpPr>
        <p:spPr>
          <a:xfrm>
            <a:off x="1581150" y="4724400"/>
            <a:ext cx="552450" cy="400110"/>
          </a:xfrm>
          <a:prstGeom prst="rect">
            <a:avLst/>
          </a:prstGeom>
          <a:noFill/>
        </p:spPr>
        <p:txBody>
          <a:bodyPr wrap="square" rtlCol="0">
            <a:spAutoFit/>
          </a:bodyPr>
          <a:lstStyle/>
          <a:p>
            <a:r>
              <a:rPr lang="en-US" sz="2000" dirty="0" smtClean="0">
                <a:solidFill>
                  <a:schemeClr val="bg1"/>
                </a:solidFill>
              </a:rPr>
              <a:t>T+</a:t>
            </a:r>
            <a:endParaRPr lang="en-US" sz="2000" dirty="0">
              <a:solidFill>
                <a:schemeClr val="bg1"/>
              </a:solidFill>
            </a:endParaRPr>
          </a:p>
        </p:txBody>
      </p:sp>
      <p:sp>
        <p:nvSpPr>
          <p:cNvPr id="8" name="TextBox 7"/>
          <p:cNvSpPr txBox="1"/>
          <p:nvPr/>
        </p:nvSpPr>
        <p:spPr>
          <a:xfrm>
            <a:off x="1600200" y="6205251"/>
            <a:ext cx="552450" cy="400110"/>
          </a:xfrm>
          <a:prstGeom prst="rect">
            <a:avLst/>
          </a:prstGeom>
          <a:noFill/>
        </p:spPr>
        <p:txBody>
          <a:bodyPr wrap="square" rtlCol="0">
            <a:spAutoFit/>
          </a:bodyPr>
          <a:lstStyle/>
          <a:p>
            <a:r>
              <a:rPr lang="en-US" sz="2000" dirty="0" smtClean="0">
                <a:solidFill>
                  <a:schemeClr val="bg1"/>
                </a:solidFill>
              </a:rPr>
              <a:t>N+</a:t>
            </a:r>
            <a:endParaRPr lang="en-US" sz="2000" dirty="0">
              <a:solidFill>
                <a:schemeClr val="bg1"/>
              </a:solidFill>
            </a:endParaRPr>
          </a:p>
        </p:txBody>
      </p:sp>
    </p:spTree>
    <p:extLst>
      <p:ext uri="{BB962C8B-B14F-4D97-AF65-F5344CB8AC3E}">
        <p14:creationId xmlns:p14="http://schemas.microsoft.com/office/powerpoint/2010/main" val="345703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094" y="59793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000" i="0" u="none" strike="noStrike" cap="none" normalizeH="0" baseline="0" dirty="0" smtClean="0">
                <a:ln>
                  <a:noFill/>
                </a:ln>
                <a:effectLst/>
                <a:latin typeface="Arial" pitchFamily="34" charset="0"/>
                <a:cs typeface="Arial" pitchFamily="34" charset="0"/>
              </a:rPr>
              <a:t>Tau ‘T+’ Tracks More Closely with AD Progression</a:t>
            </a:r>
            <a:r>
              <a:rPr kumimoji="0" lang="en-US" altLang="en-US" sz="28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8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https://lh3.googleusercontent.com/HJCgkBhiH_1A1atrfc4kllfTbMQ_LfT9iiSisLAMoKT30E-fQvp3a8HwIq-8y7u_icb0_8lEob4WXdgQN8Y5Iw1lQl1HgnW9IcVR1Lvx5sTl5JusSboUEqCRetXMICouzcZ6mV159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599"/>
            <a:ext cx="7620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968425"/>
            <a:ext cx="7239000" cy="584775"/>
          </a:xfrm>
          <a:prstGeom prst="rect">
            <a:avLst/>
          </a:prstGeom>
          <a:noFill/>
          <a:ln>
            <a:solidFill>
              <a:schemeClr val="tx2"/>
            </a:solidFill>
          </a:ln>
        </p:spPr>
        <p:txBody>
          <a:bodyPr wrap="square" rtlCol="0">
            <a:spAutoFit/>
          </a:bodyPr>
          <a:lstStyle/>
          <a:p>
            <a:pPr lvl="0" eaLnBrk="0" fontAlgn="base" hangingPunct="0">
              <a:spcBef>
                <a:spcPct val="0"/>
              </a:spcBef>
              <a:spcAft>
                <a:spcPct val="0"/>
              </a:spcAft>
            </a:pPr>
            <a:r>
              <a:rPr lang="en-US" altLang="en-US" sz="1600" u="sng" dirty="0">
                <a:solidFill>
                  <a:srgbClr val="3B60AF"/>
                </a:solidFill>
                <a:latin typeface="Arial" pitchFamily="34" charset="0"/>
                <a:cs typeface="Arial" pitchFamily="34" charset="0"/>
                <a:hlinkClick r:id="rId3"/>
              </a:rPr>
              <a:t>https://medicalxpress.com/news/2016-03-pet-scans-reveal-key-alzheimer.html</a:t>
            </a:r>
            <a:endParaRPr lang="en-US" altLang="en-US" sz="700" dirty="0">
              <a:latin typeface="Arial" pitchFamily="34" charset="0"/>
              <a:cs typeface="Arial" pitchFamily="34" charset="0"/>
            </a:endParaRPr>
          </a:p>
          <a:p>
            <a:pPr lvl="0" eaLnBrk="0" fontAlgn="base" hangingPunct="0">
              <a:spcBef>
                <a:spcPct val="0"/>
              </a:spcBef>
              <a:spcAft>
                <a:spcPct val="0"/>
              </a:spcAft>
            </a:pPr>
            <a:r>
              <a:rPr lang="en-US" altLang="en-US" sz="1600" dirty="0">
                <a:solidFill>
                  <a:srgbClr val="000000"/>
                </a:solidFill>
                <a:latin typeface="Arial" pitchFamily="34" charset="0"/>
                <a:cs typeface="Arial" pitchFamily="34" charset="0"/>
              </a:rPr>
              <a:t>Modified from </a:t>
            </a:r>
            <a:r>
              <a:rPr lang="en-US" altLang="en-US" sz="1600" dirty="0" err="1">
                <a:solidFill>
                  <a:srgbClr val="000000"/>
                </a:solidFill>
                <a:latin typeface="Arial" pitchFamily="34" charset="0"/>
                <a:cs typeface="Arial" pitchFamily="34" charset="0"/>
              </a:rPr>
              <a:t>Schöll</a:t>
            </a:r>
            <a:r>
              <a:rPr lang="en-US" altLang="en-US" sz="1600" dirty="0">
                <a:solidFill>
                  <a:srgbClr val="000000"/>
                </a:solidFill>
                <a:latin typeface="Arial" pitchFamily="34" charset="0"/>
                <a:cs typeface="Arial" pitchFamily="34" charset="0"/>
              </a:rPr>
              <a:t>, Lockhart et al., </a:t>
            </a:r>
            <a:r>
              <a:rPr lang="en-US" altLang="en-US" sz="1600" i="1" dirty="0">
                <a:solidFill>
                  <a:srgbClr val="000000"/>
                </a:solidFill>
                <a:latin typeface="Arial" pitchFamily="34" charset="0"/>
                <a:cs typeface="Arial" pitchFamily="34" charset="0"/>
              </a:rPr>
              <a:t>Neuron</a:t>
            </a:r>
            <a:r>
              <a:rPr lang="en-US" altLang="en-US" sz="1600" dirty="0">
                <a:solidFill>
                  <a:srgbClr val="000000"/>
                </a:solidFill>
                <a:latin typeface="Arial" pitchFamily="34" charset="0"/>
                <a:cs typeface="Arial" pitchFamily="34" charset="0"/>
              </a:rPr>
              <a:t> </a:t>
            </a:r>
            <a:r>
              <a:rPr lang="en-US" altLang="en-US" sz="1600" dirty="0" smtClean="0">
                <a:solidFill>
                  <a:srgbClr val="000000"/>
                </a:solidFill>
                <a:latin typeface="Arial" pitchFamily="34" charset="0"/>
                <a:cs typeface="Arial" pitchFamily="34" charset="0"/>
              </a:rPr>
              <a:t>2016</a:t>
            </a:r>
            <a:endParaRPr lang="en-US" dirty="0"/>
          </a:p>
        </p:txBody>
      </p:sp>
      <p:sp>
        <p:nvSpPr>
          <p:cNvPr id="2" name="Slide Number Placeholder 1"/>
          <p:cNvSpPr>
            <a:spLocks noGrp="1"/>
          </p:cNvSpPr>
          <p:nvPr>
            <p:ph type="sldNum" sz="quarter" idx="12"/>
          </p:nvPr>
        </p:nvSpPr>
        <p:spPr/>
        <p:txBody>
          <a:bodyPr/>
          <a:lstStyle/>
          <a:p>
            <a:fld id="{661BC3C3-FDC6-44DB-9FC0-088E31615218}" type="slidenum">
              <a:rPr lang="en-US" smtClean="0"/>
              <a:t>11</a:t>
            </a:fld>
            <a:endParaRPr lang="en-US" dirty="0"/>
          </a:p>
        </p:txBody>
      </p:sp>
    </p:spTree>
    <p:extLst>
      <p:ext uri="{BB962C8B-B14F-4D97-AF65-F5344CB8AC3E}">
        <p14:creationId xmlns:p14="http://schemas.microsoft.com/office/powerpoint/2010/main" val="299549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46456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43400" y="6324600"/>
            <a:ext cx="3943907" cy="369332"/>
          </a:xfrm>
          <a:prstGeom prst="rect">
            <a:avLst/>
          </a:prstGeom>
          <a:noFill/>
          <a:ln>
            <a:solidFill>
              <a:schemeClr val="tx2"/>
            </a:solidFill>
          </a:ln>
        </p:spPr>
        <p:txBody>
          <a:bodyPr wrap="square" rtlCol="0">
            <a:spAutoFit/>
          </a:bodyPr>
          <a:lstStyle/>
          <a:p>
            <a:r>
              <a:rPr lang="en-US" dirty="0" err="1" smtClean="0"/>
              <a:t>Vemuri</a:t>
            </a:r>
            <a:r>
              <a:rPr lang="en-US" dirty="0" smtClean="0"/>
              <a:t> et al. </a:t>
            </a:r>
            <a:r>
              <a:rPr lang="en-US" i="1" dirty="0" smtClean="0"/>
              <a:t>Annals of Neurology </a:t>
            </a:r>
            <a:r>
              <a:rPr lang="en-US" dirty="0" smtClean="0"/>
              <a:t>2017</a:t>
            </a:r>
            <a:endParaRPr lang="en-US" dirty="0"/>
          </a:p>
        </p:txBody>
      </p:sp>
      <p:sp>
        <p:nvSpPr>
          <p:cNvPr id="3" name="Title 2"/>
          <p:cNvSpPr>
            <a:spLocks noGrp="1"/>
          </p:cNvSpPr>
          <p:nvPr>
            <p:ph type="title"/>
          </p:nvPr>
        </p:nvSpPr>
        <p:spPr>
          <a:xfrm>
            <a:off x="457200" y="355293"/>
            <a:ext cx="8458200" cy="1143000"/>
          </a:xfrm>
        </p:spPr>
        <p:txBody>
          <a:bodyPr>
            <a:normAutofit fontScale="90000"/>
          </a:bodyPr>
          <a:lstStyle/>
          <a:p>
            <a:r>
              <a:rPr lang="en-US" dirty="0" smtClean="0"/>
              <a:t>Vascular Risk Factors for Tau Pathology?</a:t>
            </a:r>
            <a:endParaRPr lang="en-US" dirty="0"/>
          </a:p>
        </p:txBody>
      </p:sp>
      <p:sp>
        <p:nvSpPr>
          <p:cNvPr id="2" name="Slide Number Placeholder 1"/>
          <p:cNvSpPr>
            <a:spLocks noGrp="1"/>
          </p:cNvSpPr>
          <p:nvPr>
            <p:ph type="sldNum" sz="quarter" idx="12"/>
          </p:nvPr>
        </p:nvSpPr>
        <p:spPr/>
        <p:txBody>
          <a:bodyPr/>
          <a:lstStyle/>
          <a:p>
            <a:fld id="{661BC3C3-FDC6-44DB-9FC0-088E31615218}" type="slidenum">
              <a:rPr lang="en-US" smtClean="0"/>
              <a:t>12</a:t>
            </a:fld>
            <a:endParaRPr lang="en-US"/>
          </a:p>
        </p:txBody>
      </p:sp>
    </p:spTree>
    <p:extLst>
      <p:ext uri="{BB962C8B-B14F-4D97-AF65-F5344CB8AC3E}">
        <p14:creationId xmlns:p14="http://schemas.microsoft.com/office/powerpoint/2010/main" val="253917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normAutofit fontScale="90000"/>
          </a:bodyPr>
          <a:lstStyle/>
          <a:p>
            <a:r>
              <a:rPr lang="en-US" b="1" dirty="0"/>
              <a:t>ME</a:t>
            </a:r>
            <a:r>
              <a:rPr lang="en-US" dirty="0"/>
              <a:t>SA: </a:t>
            </a:r>
            <a:r>
              <a:rPr lang="en-US" b="1" dirty="0"/>
              <a:t>T</a:t>
            </a:r>
            <a:r>
              <a:rPr lang="en-US" dirty="0"/>
              <a:t>au </a:t>
            </a:r>
            <a:r>
              <a:rPr lang="en-US" b="1" dirty="0"/>
              <a:t>E</a:t>
            </a:r>
            <a:r>
              <a:rPr lang="en-US" dirty="0"/>
              <a:t>stimates of </a:t>
            </a:r>
            <a:r>
              <a:rPr lang="en-US" b="1" dirty="0"/>
              <a:t>R</a:t>
            </a:r>
            <a:r>
              <a:rPr lang="en-US" dirty="0"/>
              <a:t>isk for </a:t>
            </a:r>
            <a:r>
              <a:rPr lang="en-US" b="1" dirty="0"/>
              <a:t>A</a:t>
            </a:r>
            <a:r>
              <a:rPr lang="en-US" dirty="0"/>
              <a:t>lzheimer’s </a:t>
            </a:r>
            <a:r>
              <a:rPr lang="en-US" b="1" dirty="0"/>
              <a:t>D</a:t>
            </a:r>
            <a:r>
              <a:rPr lang="en-US" dirty="0"/>
              <a:t>isease (METER-AD)</a:t>
            </a:r>
          </a:p>
        </p:txBody>
      </p:sp>
      <p:sp>
        <p:nvSpPr>
          <p:cNvPr id="9" name="Content Placeholder 8"/>
          <p:cNvSpPr>
            <a:spLocks noGrp="1"/>
          </p:cNvSpPr>
          <p:nvPr>
            <p:ph idx="1"/>
          </p:nvPr>
        </p:nvSpPr>
        <p:spPr>
          <a:xfrm>
            <a:off x="457200" y="1600200"/>
            <a:ext cx="6918897" cy="4525963"/>
          </a:xfrm>
        </p:spPr>
        <p:txBody>
          <a:bodyPr>
            <a:normAutofit/>
          </a:bodyPr>
          <a:lstStyle/>
          <a:p>
            <a:pPr marL="0" indent="0">
              <a:buNone/>
            </a:pPr>
            <a:r>
              <a:rPr lang="en-US" sz="2400" b="1" u="sng" dirty="0" smtClean="0"/>
              <a:t>Goal</a:t>
            </a:r>
            <a:r>
              <a:rPr lang="en-US" sz="2400" dirty="0" smtClean="0"/>
              <a:t> to add Tau-PET scans at WF site to proposed ‘Exam 7’ (2019-22) and ‘Exam 8’ (2022-24). </a:t>
            </a:r>
          </a:p>
          <a:p>
            <a:pPr marL="0" indent="0">
              <a:buNone/>
            </a:pPr>
            <a:endParaRPr lang="en-US" sz="2400" dirty="0" smtClean="0"/>
          </a:p>
          <a:p>
            <a:pPr marL="0" indent="0">
              <a:buNone/>
            </a:pPr>
            <a:r>
              <a:rPr lang="en-US" sz="2400" b="1" dirty="0" smtClean="0"/>
              <a:t>SA1</a:t>
            </a:r>
            <a:r>
              <a:rPr lang="en-US" sz="2400" dirty="0" smtClean="0"/>
              <a:t>: Tau-PET with: A</a:t>
            </a:r>
            <a:r>
              <a:rPr lang="el-GR" sz="2400" dirty="0" smtClean="0">
                <a:latin typeface="Calibri"/>
              </a:rPr>
              <a:t>β</a:t>
            </a:r>
            <a:r>
              <a:rPr lang="en-US" sz="2400" dirty="0" smtClean="0">
                <a:latin typeface="Calibri"/>
              </a:rPr>
              <a:t>, MRI and vascular risk factors.</a:t>
            </a:r>
          </a:p>
          <a:p>
            <a:pPr marL="0" indent="0">
              <a:buNone/>
            </a:pPr>
            <a:r>
              <a:rPr lang="en-US" sz="2400" b="1" dirty="0" smtClean="0">
                <a:latin typeface="Calibri"/>
              </a:rPr>
              <a:t>SA2: </a:t>
            </a:r>
            <a:r>
              <a:rPr lang="en-US" sz="2400" dirty="0">
                <a:latin typeface="Calibri"/>
              </a:rPr>
              <a:t>T</a:t>
            </a:r>
            <a:r>
              <a:rPr lang="en-US" sz="2400" dirty="0" smtClean="0">
                <a:latin typeface="Calibri"/>
              </a:rPr>
              <a:t>au-PET predicts: cog decline, changes on MRI.</a:t>
            </a:r>
          </a:p>
          <a:p>
            <a:pPr marL="0" indent="0">
              <a:buNone/>
            </a:pPr>
            <a:r>
              <a:rPr lang="en-US" sz="2400" b="1" dirty="0" smtClean="0">
                <a:latin typeface="Calibri"/>
              </a:rPr>
              <a:t>SA3:</a:t>
            </a:r>
            <a:r>
              <a:rPr lang="en-US" sz="2400" dirty="0" smtClean="0">
                <a:latin typeface="Calibri"/>
              </a:rPr>
              <a:t> Tau-PET explain racial/ethnic disparities in AD.</a:t>
            </a:r>
            <a:r>
              <a:rPr lang="en-US" sz="2400" dirty="0" smtClean="0"/>
              <a:t>  </a:t>
            </a:r>
            <a:endParaRPr lang="en-US" sz="2400" dirty="0"/>
          </a:p>
        </p:txBody>
      </p:sp>
      <p:pic>
        <p:nvPicPr>
          <p:cNvPr id="9218" name="Picture 2" descr="Samuel Neal Lockhart, P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782" y="1768733"/>
            <a:ext cx="1399818" cy="18185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53300" y="3588603"/>
            <a:ext cx="1866900" cy="830997"/>
          </a:xfrm>
          <a:prstGeom prst="rect">
            <a:avLst/>
          </a:prstGeom>
          <a:noFill/>
        </p:spPr>
        <p:txBody>
          <a:bodyPr wrap="square" rtlCol="0">
            <a:spAutoFit/>
          </a:bodyPr>
          <a:lstStyle/>
          <a:p>
            <a:pPr algn="ctr"/>
            <a:r>
              <a:rPr lang="en-US" sz="1600" b="1" dirty="0" smtClean="0"/>
              <a:t>Sam Lockhart, PhD</a:t>
            </a:r>
          </a:p>
          <a:p>
            <a:pPr algn="ctr"/>
            <a:r>
              <a:rPr lang="en-US" sz="1600" dirty="0" smtClean="0"/>
              <a:t>Assistant Professor</a:t>
            </a:r>
          </a:p>
          <a:p>
            <a:pPr algn="ctr"/>
            <a:r>
              <a:rPr lang="en-US" sz="1600" dirty="0" smtClean="0"/>
              <a:t>WF ADCC</a:t>
            </a:r>
            <a:endParaRPr lang="en-US" sz="16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009284"/>
            <a:ext cx="920007"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019114"/>
            <a:ext cx="920007"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514600" y="5790133"/>
            <a:ext cx="2971799"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7</a:t>
            </a:r>
            <a:endParaRPr lang="en-US" dirty="0"/>
          </a:p>
        </p:txBody>
      </p:sp>
      <p:sp>
        <p:nvSpPr>
          <p:cNvPr id="14" name="Rectangle 13"/>
          <p:cNvSpPr/>
          <p:nvPr/>
        </p:nvSpPr>
        <p:spPr>
          <a:xfrm>
            <a:off x="5867400" y="5791200"/>
            <a:ext cx="2819400"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8</a:t>
            </a:r>
            <a:endParaRPr lang="en-US" dirty="0"/>
          </a:p>
        </p:txBody>
      </p:sp>
      <p:cxnSp>
        <p:nvCxnSpPr>
          <p:cNvPr id="15" name="Straight Connector 14"/>
          <p:cNvCxnSpPr/>
          <p:nvPr/>
        </p:nvCxnSpPr>
        <p:spPr>
          <a:xfrm>
            <a:off x="0" y="6248400"/>
            <a:ext cx="2514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324600"/>
            <a:ext cx="8991600" cy="400110"/>
          </a:xfrm>
          <a:prstGeom prst="rect">
            <a:avLst/>
          </a:prstGeom>
          <a:noFill/>
        </p:spPr>
        <p:txBody>
          <a:bodyPr wrap="square" rtlCol="0">
            <a:spAutoFit/>
          </a:bodyPr>
          <a:lstStyle/>
          <a:p>
            <a:r>
              <a:rPr lang="en-US" sz="2000" dirty="0" smtClean="0"/>
              <a:t>2017	    2018            2019            2020            2021           2022            2023           2024    </a:t>
            </a:r>
            <a:endParaRPr lang="en-US" sz="2000" dirty="0"/>
          </a:p>
        </p:txBody>
      </p:sp>
      <p:cxnSp>
        <p:nvCxnSpPr>
          <p:cNvPr id="17" name="Straight Connector 16"/>
          <p:cNvCxnSpPr/>
          <p:nvPr/>
        </p:nvCxnSpPr>
        <p:spPr>
          <a:xfrm>
            <a:off x="2514600" y="6248400"/>
            <a:ext cx="6172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779" y="5019115"/>
            <a:ext cx="641421" cy="76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3087" y="5019116"/>
            <a:ext cx="604273"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3961" y="5009283"/>
            <a:ext cx="604273"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0" y="5785034"/>
            <a:ext cx="2057400"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6</a:t>
            </a:r>
            <a:endParaRPr lang="en-US" dirty="0"/>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855" y="5019116"/>
            <a:ext cx="810689" cy="77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895600" y="4676775"/>
            <a:ext cx="1728255" cy="369332"/>
          </a:xfrm>
          <a:prstGeom prst="rect">
            <a:avLst/>
          </a:prstGeom>
          <a:noFill/>
        </p:spPr>
        <p:txBody>
          <a:bodyPr wrap="square" rtlCol="0">
            <a:spAutoFit/>
          </a:bodyPr>
          <a:lstStyle/>
          <a:p>
            <a:pPr algn="ctr"/>
            <a:r>
              <a:rPr lang="en-US" dirty="0" smtClean="0"/>
              <a:t>Cog, MRI, A</a:t>
            </a:r>
            <a:r>
              <a:rPr lang="el-GR" dirty="0" smtClean="0">
                <a:latin typeface="Calibri"/>
              </a:rPr>
              <a:t>β</a:t>
            </a:r>
            <a:endParaRPr lang="en-US" dirty="0"/>
          </a:p>
        </p:txBody>
      </p:sp>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5009284"/>
            <a:ext cx="790855" cy="76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648200" y="4686300"/>
            <a:ext cx="786344" cy="369332"/>
          </a:xfrm>
          <a:prstGeom prst="rect">
            <a:avLst/>
          </a:prstGeom>
          <a:noFill/>
        </p:spPr>
        <p:txBody>
          <a:bodyPr wrap="square" rtlCol="0">
            <a:spAutoFit/>
          </a:bodyPr>
          <a:lstStyle/>
          <a:p>
            <a:pPr algn="ctr"/>
            <a:r>
              <a:rPr lang="en-US" dirty="0" smtClean="0"/>
              <a:t>Tau</a:t>
            </a:r>
            <a:endParaRPr lang="en-US" dirty="0"/>
          </a:p>
        </p:txBody>
      </p:sp>
      <p:sp>
        <p:nvSpPr>
          <p:cNvPr id="23" name="Rectangle 22"/>
          <p:cNvSpPr/>
          <p:nvPr/>
        </p:nvSpPr>
        <p:spPr>
          <a:xfrm>
            <a:off x="4648200" y="4676775"/>
            <a:ext cx="786344" cy="109553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671856" y="4686138"/>
            <a:ext cx="786344" cy="369332"/>
          </a:xfrm>
          <a:prstGeom prst="rect">
            <a:avLst/>
          </a:prstGeom>
          <a:noFill/>
        </p:spPr>
        <p:txBody>
          <a:bodyPr wrap="square" rtlCol="0">
            <a:spAutoFit/>
          </a:bodyPr>
          <a:lstStyle/>
          <a:p>
            <a:pPr algn="ctr"/>
            <a:r>
              <a:rPr lang="en-US" dirty="0" smtClean="0"/>
              <a:t>Tau</a:t>
            </a:r>
            <a:endParaRPr lang="en-US" dirty="0"/>
          </a:p>
        </p:txBody>
      </p:sp>
      <p:sp>
        <p:nvSpPr>
          <p:cNvPr id="28" name="Rectangle 27"/>
          <p:cNvSpPr/>
          <p:nvPr/>
        </p:nvSpPr>
        <p:spPr>
          <a:xfrm>
            <a:off x="7671856" y="4676613"/>
            <a:ext cx="786344" cy="109553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61BC3C3-FDC6-44DB-9FC0-088E31615218}" type="slidenum">
              <a:rPr lang="en-US" smtClean="0"/>
              <a:t>13</a:t>
            </a:fld>
            <a:endParaRPr lang="en-US"/>
          </a:p>
        </p:txBody>
      </p:sp>
    </p:spTree>
    <p:extLst>
      <p:ext uri="{BB962C8B-B14F-4D97-AF65-F5344CB8AC3E}">
        <p14:creationId xmlns:p14="http://schemas.microsoft.com/office/powerpoint/2010/main" val="39753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096395" y="1491868"/>
            <a:ext cx="2107239" cy="5251015"/>
          </a:xfrm>
          <a:prstGeom prst="roundRect">
            <a:avLst>
              <a:gd name="adj" fmla="val 10393"/>
            </a:avLst>
          </a:prstGeom>
          <a:solidFill>
            <a:srgbClr val="00B050">
              <a:alpha val="3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chemeClr val="tx1"/>
              </a:solidFill>
            </a:endParaRPr>
          </a:p>
        </p:txBody>
      </p:sp>
      <p:sp>
        <p:nvSpPr>
          <p:cNvPr id="4" name="Slide Number Placeholder 3"/>
          <p:cNvSpPr>
            <a:spLocks noGrp="1"/>
          </p:cNvSpPr>
          <p:nvPr>
            <p:ph type="sldNum" sz="quarter" idx="12"/>
          </p:nvPr>
        </p:nvSpPr>
        <p:spPr/>
        <p:txBody>
          <a:bodyPr/>
          <a:lstStyle/>
          <a:p>
            <a:fld id="{661BC3C3-FDC6-44DB-9FC0-088E31615218}" type="slidenum">
              <a:rPr lang="en-US" smtClean="0"/>
              <a:t>14</a:t>
            </a:fld>
            <a:endParaRPr lang="en-US"/>
          </a:p>
        </p:txBody>
      </p:sp>
      <p:sp>
        <p:nvSpPr>
          <p:cNvPr id="5" name="Rounded Rectangle 4"/>
          <p:cNvSpPr/>
          <p:nvPr/>
        </p:nvSpPr>
        <p:spPr>
          <a:xfrm>
            <a:off x="152400" y="2321054"/>
            <a:ext cx="2040187" cy="2403346"/>
          </a:xfrm>
          <a:prstGeom prst="roundRect">
            <a:avLst/>
          </a:prstGeom>
          <a:solidFill>
            <a:schemeClr val="tx2">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schemeClr val="tx1"/>
                </a:solidFill>
              </a:rPr>
              <a:t>Sub-Clinical CVD</a:t>
            </a:r>
            <a:endParaRPr lang="en-US" sz="2800" b="1" dirty="0" smtClean="0">
              <a:solidFill>
                <a:schemeClr val="tx1"/>
              </a:solidFill>
            </a:endParaRPr>
          </a:p>
        </p:txBody>
      </p:sp>
      <p:sp>
        <p:nvSpPr>
          <p:cNvPr id="7" name="Rounded Rectangle 6"/>
          <p:cNvSpPr/>
          <p:nvPr/>
        </p:nvSpPr>
        <p:spPr>
          <a:xfrm>
            <a:off x="3156122" y="4339853"/>
            <a:ext cx="1977923"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Neuro-</a:t>
            </a:r>
          </a:p>
          <a:p>
            <a:pPr algn="ctr"/>
            <a:r>
              <a:rPr lang="en-US" sz="2400" dirty="0" smtClean="0">
                <a:solidFill>
                  <a:prstClr val="white"/>
                </a:solidFill>
              </a:rPr>
              <a:t>degeneration</a:t>
            </a:r>
            <a:endParaRPr lang="en-US" sz="2400" dirty="0">
              <a:solidFill>
                <a:prstClr val="white"/>
              </a:solidFill>
            </a:endParaRPr>
          </a:p>
        </p:txBody>
      </p:sp>
      <p:sp>
        <p:nvSpPr>
          <p:cNvPr id="8" name="Rounded Rectangle 7"/>
          <p:cNvSpPr/>
          <p:nvPr/>
        </p:nvSpPr>
        <p:spPr>
          <a:xfrm>
            <a:off x="3172511" y="2982616"/>
            <a:ext cx="1961534"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Tau Pathology</a:t>
            </a:r>
            <a:endParaRPr lang="en-US" sz="2400" dirty="0">
              <a:solidFill>
                <a:prstClr val="white"/>
              </a:solidFill>
            </a:endParaRPr>
          </a:p>
        </p:txBody>
      </p:sp>
      <p:sp>
        <p:nvSpPr>
          <p:cNvPr id="9" name="Right Arrow 8"/>
          <p:cNvSpPr/>
          <p:nvPr/>
        </p:nvSpPr>
        <p:spPr>
          <a:xfrm>
            <a:off x="2414587" y="32766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5300662" y="1896961"/>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5319712" y="3273346"/>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a:off x="2424112" y="4191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5319892" y="4641737"/>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2440859" y="2286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3152845" y="1568371"/>
            <a:ext cx="1981200"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Amyloid Pathology</a:t>
            </a:r>
            <a:endParaRPr lang="en-US" sz="2400" dirty="0">
              <a:solidFill>
                <a:prstClr val="white"/>
              </a:solidFill>
            </a:endParaRPr>
          </a:p>
        </p:txBody>
      </p:sp>
      <p:sp>
        <p:nvSpPr>
          <p:cNvPr id="17" name="Up-Down Arrow 16"/>
          <p:cNvSpPr/>
          <p:nvPr/>
        </p:nvSpPr>
        <p:spPr>
          <a:xfrm>
            <a:off x="3878244" y="2498047"/>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Up-Down Arrow 17"/>
          <p:cNvSpPr/>
          <p:nvPr/>
        </p:nvSpPr>
        <p:spPr>
          <a:xfrm>
            <a:off x="3890070" y="3844553"/>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a:off x="3163862" y="5632015"/>
            <a:ext cx="1981200" cy="1066800"/>
          </a:xfrm>
          <a:prstGeom prst="roundRect">
            <a:avLst/>
          </a:prstGeom>
          <a:solidFill>
            <a:srgbClr val="00B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Small Vessel Disease</a:t>
            </a:r>
            <a:endParaRPr lang="en-US" sz="2600" b="1" dirty="0">
              <a:solidFill>
                <a:schemeClr val="tx1"/>
              </a:solidFill>
            </a:endParaRPr>
          </a:p>
        </p:txBody>
      </p:sp>
      <p:sp>
        <p:nvSpPr>
          <p:cNvPr id="27" name="Right Arrow 26"/>
          <p:cNvSpPr/>
          <p:nvPr/>
        </p:nvSpPr>
        <p:spPr>
          <a:xfrm rot="2220000">
            <a:off x="1662001" y="5173795"/>
            <a:ext cx="1488372" cy="506220"/>
          </a:xfrm>
          <a:prstGeom prst="rightArrow">
            <a:avLst/>
          </a:prstGeom>
          <a:solidFill>
            <a:srgbClr val="00B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rot="-900000">
            <a:off x="5289107" y="5642916"/>
            <a:ext cx="680747" cy="496824"/>
          </a:xfrm>
          <a:prstGeom prst="rightArrow">
            <a:avLst/>
          </a:prstGeom>
          <a:solidFill>
            <a:srgbClr val="00B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6248400" y="4267200"/>
            <a:ext cx="2590800" cy="2507815"/>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Vascular </a:t>
            </a:r>
          </a:p>
          <a:p>
            <a:pPr algn="ctr"/>
            <a:r>
              <a:rPr lang="en-US" sz="3200" dirty="0" smtClean="0">
                <a:solidFill>
                  <a:schemeClr val="tx1"/>
                </a:solidFill>
              </a:rPr>
              <a:t>Dementia</a:t>
            </a:r>
            <a:endParaRPr lang="en-US" sz="3200" dirty="0">
              <a:solidFill>
                <a:schemeClr val="tx1"/>
              </a:solidFill>
            </a:endParaRPr>
          </a:p>
        </p:txBody>
      </p:sp>
      <p:sp>
        <p:nvSpPr>
          <p:cNvPr id="39" name="Oval 38"/>
          <p:cNvSpPr/>
          <p:nvPr/>
        </p:nvSpPr>
        <p:spPr>
          <a:xfrm>
            <a:off x="5943600" y="1198365"/>
            <a:ext cx="3124200" cy="3007375"/>
          </a:xfrm>
          <a:prstGeom prst="ellipse">
            <a:avLst/>
          </a:prstGeom>
          <a:solidFill>
            <a:srgbClr val="7030A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Alzheimer’s Disease</a:t>
            </a:r>
            <a:endParaRPr lang="en-US" sz="3200" dirty="0">
              <a:solidFill>
                <a:schemeClr val="tx1"/>
              </a:solidFill>
            </a:endParaRPr>
          </a:p>
        </p:txBody>
      </p:sp>
      <p:pic>
        <p:nvPicPr>
          <p:cNvPr id="44" name="Picture 2" descr="http://www.neurosurgerypa.com/anatomy/anat_br_arteries.jp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19600" y="0"/>
            <a:ext cx="1493452" cy="1415668"/>
          </a:xfrm>
          <a:prstGeom prst="rect">
            <a:avLst/>
          </a:prstGeom>
          <a:solidFill>
            <a:schemeClr val="accent1"/>
          </a:solidFill>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76200"/>
            <a:ext cx="2558947" cy="1576725"/>
          </a:xfrm>
          <a:prstGeom prst="rect">
            <a:avLst/>
          </a:prstGeom>
        </p:spPr>
      </p:pic>
      <p:sp>
        <p:nvSpPr>
          <p:cNvPr id="46" name="Rectangle 45"/>
          <p:cNvSpPr/>
          <p:nvPr/>
        </p:nvSpPr>
        <p:spPr>
          <a:xfrm>
            <a:off x="4955690" y="382492"/>
            <a:ext cx="954572" cy="830997"/>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noFill/>
                <a:effectLst>
                  <a:reflection blurRad="6350" stA="55000" endA="300" endPos="45500" dir="5400000" sy="-100000" algn="bl" rotWithShape="0"/>
                </a:effectLst>
              </a:rPr>
              <a:t>AD</a:t>
            </a:r>
            <a:endParaRPr lang="en-US" sz="4800" b="0" cap="none" spc="0" dirty="0">
              <a:ln w="18415" cmpd="sng">
                <a:solidFill>
                  <a:srgbClr val="FFFFFF"/>
                </a:solidFill>
                <a:prstDash val="solid"/>
              </a:ln>
              <a:noFill/>
              <a:effectLst>
                <a:reflection blurRad="6350" stA="55000" endA="300" endPos="45500" dir="5400000" sy="-100000" algn="bl" rotWithShape="0"/>
              </a:effectLst>
            </a:endParaRPr>
          </a:p>
        </p:txBody>
      </p:sp>
      <p:sp>
        <p:nvSpPr>
          <p:cNvPr id="2" name="TextBox 1"/>
          <p:cNvSpPr txBox="1"/>
          <p:nvPr/>
        </p:nvSpPr>
        <p:spPr>
          <a:xfrm>
            <a:off x="6022550" y="228600"/>
            <a:ext cx="2207050" cy="707886"/>
          </a:xfrm>
          <a:prstGeom prst="rect">
            <a:avLst/>
          </a:prstGeom>
          <a:noFill/>
        </p:spPr>
        <p:txBody>
          <a:bodyPr wrap="square" rtlCol="0">
            <a:spAutoFit/>
          </a:bodyPr>
          <a:lstStyle/>
          <a:p>
            <a:r>
              <a:rPr lang="en-US" sz="4000" dirty="0" smtClean="0"/>
              <a:t>+ METER</a:t>
            </a:r>
            <a:endParaRPr lang="en-US" sz="4000" dirty="0"/>
          </a:p>
        </p:txBody>
      </p:sp>
    </p:spTree>
    <p:extLst>
      <p:ext uri="{BB962C8B-B14F-4D97-AF65-F5344CB8AC3E}">
        <p14:creationId xmlns:p14="http://schemas.microsoft.com/office/powerpoint/2010/main" val="34451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6092230" y="1291886"/>
            <a:ext cx="2997604" cy="4208288"/>
          </a:xfrm>
          <a:prstGeom prst="ellipse">
            <a:avLst/>
          </a:prstGeom>
          <a:solidFill>
            <a:srgbClr val="7030A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Alzheimer’s Disease</a:t>
            </a:r>
          </a:p>
          <a:p>
            <a:pPr algn="ctr"/>
            <a:endParaRPr lang="en-US" sz="3200" dirty="0" smtClean="0">
              <a:solidFill>
                <a:schemeClr val="tx1"/>
              </a:solidFill>
            </a:endParaRPr>
          </a:p>
          <a:p>
            <a:pPr algn="ctr"/>
            <a:endParaRPr lang="en-US" sz="3200" dirty="0">
              <a:solidFill>
                <a:schemeClr val="tx1"/>
              </a:solidFill>
            </a:endParaRPr>
          </a:p>
          <a:p>
            <a:pPr algn="ctr"/>
            <a:endParaRPr lang="en-US" sz="3200" dirty="0" smtClean="0">
              <a:solidFill>
                <a:schemeClr val="tx1"/>
              </a:solidFill>
            </a:endParaRPr>
          </a:p>
          <a:p>
            <a:pPr algn="ctr"/>
            <a:endParaRPr lang="en-US" sz="3200" dirty="0">
              <a:solidFill>
                <a:schemeClr val="tx1"/>
              </a:solidFill>
            </a:endParaRPr>
          </a:p>
          <a:p>
            <a:pPr algn="ctr"/>
            <a:endParaRPr lang="en-US" sz="3200" dirty="0">
              <a:solidFill>
                <a:schemeClr val="tx1"/>
              </a:solidFill>
            </a:endParaRPr>
          </a:p>
        </p:txBody>
      </p:sp>
      <p:sp>
        <p:nvSpPr>
          <p:cNvPr id="29" name="Rounded Rectangle 28"/>
          <p:cNvSpPr/>
          <p:nvPr/>
        </p:nvSpPr>
        <p:spPr>
          <a:xfrm>
            <a:off x="3096395" y="1491868"/>
            <a:ext cx="2107239" cy="5251015"/>
          </a:xfrm>
          <a:prstGeom prst="roundRect">
            <a:avLst>
              <a:gd name="adj" fmla="val 10393"/>
            </a:avLst>
          </a:prstGeom>
          <a:solidFill>
            <a:srgbClr val="00B050">
              <a:alpha val="3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chemeClr val="tx1"/>
              </a:solidFill>
            </a:endParaRPr>
          </a:p>
        </p:txBody>
      </p:sp>
      <p:sp>
        <p:nvSpPr>
          <p:cNvPr id="4" name="Slide Number Placeholder 3"/>
          <p:cNvSpPr>
            <a:spLocks noGrp="1"/>
          </p:cNvSpPr>
          <p:nvPr>
            <p:ph type="sldNum" sz="quarter" idx="12"/>
          </p:nvPr>
        </p:nvSpPr>
        <p:spPr/>
        <p:txBody>
          <a:bodyPr/>
          <a:lstStyle/>
          <a:p>
            <a:fld id="{661BC3C3-FDC6-44DB-9FC0-088E31615218}" type="slidenum">
              <a:rPr lang="en-US" smtClean="0"/>
              <a:t>15</a:t>
            </a:fld>
            <a:endParaRPr lang="en-US"/>
          </a:p>
        </p:txBody>
      </p:sp>
      <p:sp>
        <p:nvSpPr>
          <p:cNvPr id="5" name="Rounded Rectangle 4"/>
          <p:cNvSpPr/>
          <p:nvPr/>
        </p:nvSpPr>
        <p:spPr>
          <a:xfrm>
            <a:off x="152400" y="2321054"/>
            <a:ext cx="2040187" cy="2403346"/>
          </a:xfrm>
          <a:prstGeom prst="roundRect">
            <a:avLst/>
          </a:prstGeom>
          <a:solidFill>
            <a:schemeClr val="tx2">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schemeClr val="tx1"/>
                </a:solidFill>
              </a:rPr>
              <a:t>Sub-Clinical CVD</a:t>
            </a:r>
            <a:endParaRPr lang="en-US" sz="2800" b="1" dirty="0" smtClean="0">
              <a:solidFill>
                <a:schemeClr val="tx1"/>
              </a:solidFill>
            </a:endParaRPr>
          </a:p>
        </p:txBody>
      </p:sp>
      <p:sp>
        <p:nvSpPr>
          <p:cNvPr id="7" name="Rounded Rectangle 6"/>
          <p:cNvSpPr/>
          <p:nvPr/>
        </p:nvSpPr>
        <p:spPr>
          <a:xfrm>
            <a:off x="3156122" y="4339853"/>
            <a:ext cx="1977923"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Neuro-</a:t>
            </a:r>
          </a:p>
          <a:p>
            <a:pPr algn="ctr"/>
            <a:r>
              <a:rPr lang="en-US" sz="2400" dirty="0" smtClean="0">
                <a:solidFill>
                  <a:prstClr val="white"/>
                </a:solidFill>
              </a:rPr>
              <a:t>degeneration</a:t>
            </a:r>
            <a:endParaRPr lang="en-US" sz="2400" dirty="0">
              <a:solidFill>
                <a:prstClr val="white"/>
              </a:solidFill>
            </a:endParaRPr>
          </a:p>
        </p:txBody>
      </p:sp>
      <p:sp>
        <p:nvSpPr>
          <p:cNvPr id="8" name="Rounded Rectangle 7"/>
          <p:cNvSpPr/>
          <p:nvPr/>
        </p:nvSpPr>
        <p:spPr>
          <a:xfrm>
            <a:off x="3172511" y="2982616"/>
            <a:ext cx="1961534"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Tau Pathology</a:t>
            </a:r>
            <a:endParaRPr lang="en-US" sz="2400" dirty="0">
              <a:solidFill>
                <a:prstClr val="white"/>
              </a:solidFill>
            </a:endParaRPr>
          </a:p>
        </p:txBody>
      </p:sp>
      <p:sp>
        <p:nvSpPr>
          <p:cNvPr id="9" name="Right Arrow 8"/>
          <p:cNvSpPr/>
          <p:nvPr/>
        </p:nvSpPr>
        <p:spPr>
          <a:xfrm>
            <a:off x="2414587" y="32766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5257800" y="1896960"/>
            <a:ext cx="812396" cy="88586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2424112" y="4191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2440859" y="2286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3152845" y="1568371"/>
            <a:ext cx="1981200"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Amyloid Pathology</a:t>
            </a:r>
            <a:endParaRPr lang="en-US" sz="2400" dirty="0">
              <a:solidFill>
                <a:prstClr val="white"/>
              </a:solidFill>
            </a:endParaRPr>
          </a:p>
        </p:txBody>
      </p:sp>
      <p:sp>
        <p:nvSpPr>
          <p:cNvPr id="17" name="Up-Down Arrow 16"/>
          <p:cNvSpPr/>
          <p:nvPr/>
        </p:nvSpPr>
        <p:spPr>
          <a:xfrm>
            <a:off x="3878244" y="2498047"/>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Up-Down Arrow 17"/>
          <p:cNvSpPr/>
          <p:nvPr/>
        </p:nvSpPr>
        <p:spPr>
          <a:xfrm>
            <a:off x="3890070" y="3844553"/>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a:off x="3163862" y="5632015"/>
            <a:ext cx="1981200" cy="1066800"/>
          </a:xfrm>
          <a:prstGeom prst="roundRect">
            <a:avLst/>
          </a:prstGeom>
          <a:solidFill>
            <a:srgbClr val="00B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Small Vessel Disease</a:t>
            </a:r>
            <a:endParaRPr lang="en-US" sz="2600" b="1" dirty="0">
              <a:solidFill>
                <a:schemeClr val="tx1"/>
              </a:solidFill>
            </a:endParaRPr>
          </a:p>
        </p:txBody>
      </p:sp>
      <p:sp>
        <p:nvSpPr>
          <p:cNvPr id="27" name="Right Arrow 26"/>
          <p:cNvSpPr/>
          <p:nvPr/>
        </p:nvSpPr>
        <p:spPr>
          <a:xfrm rot="2220000">
            <a:off x="1662001" y="5173795"/>
            <a:ext cx="1488372" cy="506220"/>
          </a:xfrm>
          <a:prstGeom prst="rightArrow">
            <a:avLst/>
          </a:prstGeom>
          <a:solidFill>
            <a:srgbClr val="00B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rot="-900000">
            <a:off x="5289107" y="5642916"/>
            <a:ext cx="680747" cy="496824"/>
          </a:xfrm>
          <a:prstGeom prst="rightArrow">
            <a:avLst/>
          </a:prstGeom>
          <a:solidFill>
            <a:srgbClr val="00B05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ight Arrow 36"/>
          <p:cNvSpPr/>
          <p:nvPr/>
        </p:nvSpPr>
        <p:spPr>
          <a:xfrm>
            <a:off x="5257800" y="3048000"/>
            <a:ext cx="812396" cy="88586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ight Arrow 37"/>
          <p:cNvSpPr/>
          <p:nvPr/>
        </p:nvSpPr>
        <p:spPr>
          <a:xfrm>
            <a:off x="5223282" y="4267200"/>
            <a:ext cx="812396" cy="88586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6096000" y="2641955"/>
            <a:ext cx="2997604" cy="4139845"/>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b="1" dirty="0" smtClean="0">
                <a:solidFill>
                  <a:schemeClr val="tx1"/>
                </a:solidFill>
              </a:rPr>
              <a:t>Mixed</a:t>
            </a:r>
          </a:p>
          <a:p>
            <a:pPr algn="ctr"/>
            <a:r>
              <a:rPr lang="en-US" sz="3200" b="1" dirty="0" smtClean="0">
                <a:solidFill>
                  <a:schemeClr val="tx1"/>
                </a:solidFill>
              </a:rPr>
              <a:t>Dementia</a:t>
            </a:r>
            <a:endParaRPr lang="en-US" sz="3200" b="1" dirty="0">
              <a:solidFill>
                <a:schemeClr val="tx1"/>
              </a:solidFill>
            </a:endParaRPr>
          </a:p>
          <a:p>
            <a:pPr algn="ctr"/>
            <a:endParaRPr lang="en-US" sz="3200" dirty="0" smtClean="0">
              <a:solidFill>
                <a:schemeClr val="tx1"/>
              </a:solidFill>
            </a:endParaRPr>
          </a:p>
          <a:p>
            <a:pPr algn="ctr"/>
            <a:endParaRPr lang="en-US" sz="3200" dirty="0">
              <a:solidFill>
                <a:schemeClr val="tx1"/>
              </a:solidFill>
            </a:endParaRPr>
          </a:p>
          <a:p>
            <a:pPr algn="ctr"/>
            <a:r>
              <a:rPr lang="en-US" sz="3200" dirty="0" smtClean="0">
                <a:solidFill>
                  <a:schemeClr val="tx1"/>
                </a:solidFill>
              </a:rPr>
              <a:t>Vascular </a:t>
            </a:r>
          </a:p>
          <a:p>
            <a:pPr algn="ctr"/>
            <a:r>
              <a:rPr lang="en-US" sz="3200" dirty="0" smtClean="0">
                <a:solidFill>
                  <a:schemeClr val="tx1"/>
                </a:solidFill>
              </a:rPr>
              <a:t>Dementia</a:t>
            </a:r>
            <a:endParaRPr lang="en-US" sz="3200" dirty="0">
              <a:solidFill>
                <a:schemeClr val="tx1"/>
              </a:solidFill>
            </a:endParaRPr>
          </a:p>
        </p:txBody>
      </p:sp>
      <p:pic>
        <p:nvPicPr>
          <p:cNvPr id="44" name="Picture 2" descr="http://www.neurosurgerypa.com/anatomy/anat_br_arteries.jpg"/>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1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19600" y="0"/>
            <a:ext cx="1493452" cy="1415668"/>
          </a:xfrm>
          <a:prstGeom prst="rect">
            <a:avLst/>
          </a:prstGeom>
          <a:solidFill>
            <a:schemeClr val="accent1"/>
          </a:solidFill>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76200"/>
            <a:ext cx="2558947" cy="1576725"/>
          </a:xfrm>
          <a:prstGeom prst="rect">
            <a:avLst/>
          </a:prstGeom>
        </p:spPr>
      </p:pic>
      <p:sp>
        <p:nvSpPr>
          <p:cNvPr id="46" name="Rectangle 45"/>
          <p:cNvSpPr/>
          <p:nvPr/>
        </p:nvSpPr>
        <p:spPr>
          <a:xfrm>
            <a:off x="4955690" y="382492"/>
            <a:ext cx="954572" cy="830997"/>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noFill/>
                <a:effectLst>
                  <a:reflection blurRad="6350" stA="55000" endA="300" endPos="45500" dir="5400000" sy="-100000" algn="bl" rotWithShape="0"/>
                </a:effectLst>
              </a:rPr>
              <a:t>AD</a:t>
            </a:r>
            <a:endParaRPr lang="en-US" sz="4800" b="0" cap="none" spc="0" dirty="0">
              <a:ln w="18415" cmpd="sng">
                <a:solidFill>
                  <a:srgbClr val="FFFFFF"/>
                </a:solidFill>
                <a:prstDash val="solid"/>
              </a:ln>
              <a:noFill/>
              <a:effectLst>
                <a:reflection blurRad="6350" stA="55000" endA="300" endPos="45500" dir="5400000" sy="-100000" algn="bl" rotWithShape="0"/>
              </a:effectLst>
            </a:endParaRPr>
          </a:p>
        </p:txBody>
      </p:sp>
      <p:sp>
        <p:nvSpPr>
          <p:cNvPr id="47" name="TextBox 46"/>
          <p:cNvSpPr txBox="1"/>
          <p:nvPr/>
        </p:nvSpPr>
        <p:spPr>
          <a:xfrm>
            <a:off x="6022550" y="228600"/>
            <a:ext cx="2207050" cy="707886"/>
          </a:xfrm>
          <a:prstGeom prst="rect">
            <a:avLst/>
          </a:prstGeom>
          <a:noFill/>
        </p:spPr>
        <p:txBody>
          <a:bodyPr wrap="square" rtlCol="0">
            <a:spAutoFit/>
          </a:bodyPr>
          <a:lstStyle/>
          <a:p>
            <a:r>
              <a:rPr lang="en-US" sz="4000" dirty="0" smtClean="0"/>
              <a:t>+ METER</a:t>
            </a:r>
            <a:endParaRPr lang="en-US" sz="4000" dirty="0"/>
          </a:p>
        </p:txBody>
      </p:sp>
    </p:spTree>
    <p:extLst>
      <p:ext uri="{BB962C8B-B14F-4D97-AF65-F5344CB8AC3E}">
        <p14:creationId xmlns:p14="http://schemas.microsoft.com/office/powerpoint/2010/main" val="41209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9"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Many, Many Thanks</a:t>
            </a:r>
            <a:endParaRPr lang="en-US"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6286" y="4343400"/>
            <a:ext cx="3651514" cy="2438400"/>
          </a:xfrm>
        </p:spPr>
      </p:pic>
      <p:sp>
        <p:nvSpPr>
          <p:cNvPr id="3" name="Slide Number Placeholder 2"/>
          <p:cNvSpPr>
            <a:spLocks noGrp="1"/>
          </p:cNvSpPr>
          <p:nvPr>
            <p:ph type="sldNum" sz="quarter" idx="12"/>
          </p:nvPr>
        </p:nvSpPr>
        <p:spPr/>
        <p:txBody>
          <a:bodyPr/>
          <a:lstStyle/>
          <a:p>
            <a:fld id="{661BC3C3-FDC6-44DB-9FC0-088E31615218}" type="slidenum">
              <a:rPr lang="en-US" smtClean="0"/>
              <a:t>16</a:t>
            </a:fld>
            <a:endParaRPr lang="en-US"/>
          </a:p>
        </p:txBody>
      </p:sp>
      <p:sp>
        <p:nvSpPr>
          <p:cNvPr id="5" name="TextBox 4"/>
          <p:cNvSpPr txBox="1"/>
          <p:nvPr/>
        </p:nvSpPr>
        <p:spPr>
          <a:xfrm>
            <a:off x="685800" y="1295400"/>
            <a:ext cx="7924800" cy="5139869"/>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MESA Steering Committee </a:t>
            </a:r>
          </a:p>
          <a:p>
            <a:pPr marL="457200" indent="-457200">
              <a:buFont typeface="Arial" panose="020B0604020202020204" pitchFamily="34" charset="0"/>
              <a:buChar char="•"/>
            </a:pPr>
            <a:r>
              <a:rPr lang="en-US" sz="3200" dirty="0"/>
              <a:t>MESA </a:t>
            </a:r>
            <a:r>
              <a:rPr lang="en-US" sz="3200" dirty="0" smtClean="0"/>
              <a:t>Coordinating Center</a:t>
            </a:r>
          </a:p>
          <a:p>
            <a:pPr marL="457200" indent="-457200">
              <a:buFont typeface="Arial" panose="020B0604020202020204" pitchFamily="34" charset="0"/>
              <a:buChar char="•"/>
            </a:pPr>
            <a:r>
              <a:rPr lang="en-US" sz="3200" dirty="0" smtClean="0"/>
              <a:t>Wake Forest AD Center </a:t>
            </a:r>
          </a:p>
          <a:p>
            <a:pPr marL="457200" indent="-457200">
              <a:buFont typeface="Arial" panose="020B0604020202020204" pitchFamily="34" charset="0"/>
              <a:buChar char="•"/>
            </a:pPr>
            <a:r>
              <a:rPr lang="en-US" sz="3200" dirty="0" smtClean="0"/>
              <a:t>MESA Sites</a:t>
            </a:r>
          </a:p>
          <a:p>
            <a:pPr marL="914400" lvl="1" indent="-457200">
              <a:buFont typeface="Arial" panose="020B0604020202020204" pitchFamily="34" charset="0"/>
              <a:buChar char="•"/>
            </a:pPr>
            <a:r>
              <a:rPr lang="en-US" sz="2800" dirty="0" smtClean="0"/>
              <a:t>JHU (Post, </a:t>
            </a:r>
            <a:r>
              <a:rPr lang="en-US" sz="2800" dirty="0" err="1" smtClean="0"/>
              <a:t>Lyketsos</a:t>
            </a:r>
            <a:r>
              <a:rPr lang="en-US" sz="2800" dirty="0" smtClean="0"/>
              <a:t>)</a:t>
            </a:r>
          </a:p>
          <a:p>
            <a:pPr marL="914400" lvl="1" indent="-457200">
              <a:buFont typeface="Arial" panose="020B0604020202020204" pitchFamily="34" charset="0"/>
              <a:buChar char="•"/>
            </a:pPr>
            <a:r>
              <a:rPr lang="en-US" sz="2800" dirty="0" smtClean="0"/>
              <a:t>Columbia (</a:t>
            </a:r>
            <a:r>
              <a:rPr lang="en-US" sz="2800" dirty="0" err="1" smtClean="0"/>
              <a:t>Shea</a:t>
            </a:r>
            <a:r>
              <a:rPr lang="en-US" sz="2800" dirty="0" smtClean="0"/>
              <a:t>, </a:t>
            </a:r>
            <a:r>
              <a:rPr lang="en-US" sz="2800" dirty="0" err="1" smtClean="0"/>
              <a:t>Luchsinger</a:t>
            </a:r>
            <a:r>
              <a:rPr lang="en-US" sz="2800" dirty="0" smtClean="0"/>
              <a:t>)</a:t>
            </a:r>
          </a:p>
          <a:p>
            <a:pPr marL="914400" lvl="1" indent="-457200">
              <a:buFont typeface="Arial" panose="020B0604020202020204" pitchFamily="34" charset="0"/>
              <a:buChar char="•"/>
            </a:pPr>
            <a:r>
              <a:rPr lang="en-US" sz="2800" dirty="0" smtClean="0"/>
              <a:t>Northwestern (Allen, Liu)</a:t>
            </a:r>
          </a:p>
          <a:p>
            <a:pPr marL="914400" lvl="1" indent="-457200">
              <a:buFont typeface="Arial" panose="020B0604020202020204" pitchFamily="34" charset="0"/>
              <a:buChar char="•"/>
            </a:pPr>
            <a:r>
              <a:rPr lang="en-US" sz="2800" dirty="0" err="1" smtClean="0"/>
              <a:t>Minn</a:t>
            </a:r>
            <a:r>
              <a:rPr lang="en-US" sz="2800" dirty="0" smtClean="0"/>
              <a:t> (Folsom)</a:t>
            </a:r>
          </a:p>
          <a:p>
            <a:pPr marL="914400" lvl="1" indent="-457200">
              <a:buFont typeface="Arial" panose="020B0604020202020204" pitchFamily="34" charset="0"/>
              <a:buChar char="•"/>
            </a:pPr>
            <a:r>
              <a:rPr lang="en-US" sz="2800" dirty="0" smtClean="0"/>
              <a:t>UCLA (Watson)</a:t>
            </a:r>
          </a:p>
          <a:p>
            <a:pPr marL="914400" lvl="1" indent="-457200">
              <a:buFont typeface="Arial" panose="020B0604020202020204" pitchFamily="34" charset="0"/>
              <a:buChar char="•"/>
            </a:pPr>
            <a:r>
              <a:rPr lang="en-US" sz="2800" dirty="0" smtClean="0"/>
              <a:t>WFU (Burke and Team) </a:t>
            </a:r>
          </a:p>
          <a:p>
            <a:pPr marL="457200" indent="-457200">
              <a:buFont typeface="Arial" panose="020B0604020202020204" pitchFamily="34" charset="0"/>
              <a:buChar char="•"/>
            </a:pPr>
            <a:r>
              <a:rPr lang="en-US" sz="3200" b="1" u="sng" dirty="0" smtClean="0"/>
              <a:t>MESA Participants  </a:t>
            </a:r>
            <a:endParaRPr lang="en-US" sz="3200" b="1"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176" y="2122259"/>
            <a:ext cx="2828925" cy="1743075"/>
          </a:xfrm>
          <a:prstGeom prst="rect">
            <a:avLst/>
          </a:prstGeom>
        </p:spPr>
      </p:pic>
    </p:spTree>
    <p:extLst>
      <p:ext uri="{BB962C8B-B14F-4D97-AF65-F5344CB8AC3E}">
        <p14:creationId xmlns:p14="http://schemas.microsoft.com/office/powerpoint/2010/main" val="233384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9117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61BC3C3-FDC6-44DB-9FC0-088E31615218}" type="slidenum">
              <a:rPr lang="en-US" smtClean="0"/>
              <a:t>17</a:t>
            </a:fld>
            <a:endParaRPr lang="en-US"/>
          </a:p>
        </p:txBody>
      </p:sp>
    </p:spTree>
    <p:extLst>
      <p:ext uri="{BB962C8B-B14F-4D97-AF65-F5344CB8AC3E}">
        <p14:creationId xmlns:p14="http://schemas.microsoft.com/office/powerpoint/2010/main" val="392301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1BC3C3-FDC6-44DB-9FC0-088E31615218}"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78754342"/>
              </p:ext>
            </p:extLst>
          </p:nvPr>
        </p:nvGraphicFramePr>
        <p:xfrm>
          <a:off x="457200" y="762000"/>
          <a:ext cx="8362951" cy="5587201"/>
        </p:xfrm>
        <a:graphic>
          <a:graphicData uri="http://schemas.openxmlformats.org/drawingml/2006/table">
            <a:tbl>
              <a:tblPr/>
              <a:tblGrid>
                <a:gridCol w="1774257">
                  <a:extLst>
                    <a:ext uri="{9D8B030D-6E8A-4147-A177-3AD203B41FA5}">
                      <a16:colId xmlns:a16="http://schemas.microsoft.com/office/drawing/2014/main" val="20000"/>
                    </a:ext>
                  </a:extLst>
                </a:gridCol>
                <a:gridCol w="707335">
                  <a:extLst>
                    <a:ext uri="{9D8B030D-6E8A-4147-A177-3AD203B41FA5}">
                      <a16:colId xmlns:a16="http://schemas.microsoft.com/office/drawing/2014/main" val="20001"/>
                    </a:ext>
                  </a:extLst>
                </a:gridCol>
                <a:gridCol w="707335">
                  <a:extLst>
                    <a:ext uri="{9D8B030D-6E8A-4147-A177-3AD203B41FA5}">
                      <a16:colId xmlns:a16="http://schemas.microsoft.com/office/drawing/2014/main" val="20002"/>
                    </a:ext>
                  </a:extLst>
                </a:gridCol>
                <a:gridCol w="707335">
                  <a:extLst>
                    <a:ext uri="{9D8B030D-6E8A-4147-A177-3AD203B41FA5}">
                      <a16:colId xmlns:a16="http://schemas.microsoft.com/office/drawing/2014/main" val="20003"/>
                    </a:ext>
                  </a:extLst>
                </a:gridCol>
                <a:gridCol w="707335">
                  <a:extLst>
                    <a:ext uri="{9D8B030D-6E8A-4147-A177-3AD203B41FA5}">
                      <a16:colId xmlns:a16="http://schemas.microsoft.com/office/drawing/2014/main" val="20004"/>
                    </a:ext>
                  </a:extLst>
                </a:gridCol>
                <a:gridCol w="930014">
                  <a:extLst>
                    <a:ext uri="{9D8B030D-6E8A-4147-A177-3AD203B41FA5}">
                      <a16:colId xmlns:a16="http://schemas.microsoft.com/office/drawing/2014/main" val="20005"/>
                    </a:ext>
                  </a:extLst>
                </a:gridCol>
                <a:gridCol w="707335">
                  <a:extLst>
                    <a:ext uri="{9D8B030D-6E8A-4147-A177-3AD203B41FA5}">
                      <a16:colId xmlns:a16="http://schemas.microsoft.com/office/drawing/2014/main" val="20006"/>
                    </a:ext>
                  </a:extLst>
                </a:gridCol>
                <a:gridCol w="707335">
                  <a:extLst>
                    <a:ext uri="{9D8B030D-6E8A-4147-A177-3AD203B41FA5}">
                      <a16:colId xmlns:a16="http://schemas.microsoft.com/office/drawing/2014/main" val="20007"/>
                    </a:ext>
                  </a:extLst>
                </a:gridCol>
                <a:gridCol w="707335">
                  <a:extLst>
                    <a:ext uri="{9D8B030D-6E8A-4147-A177-3AD203B41FA5}">
                      <a16:colId xmlns:a16="http://schemas.microsoft.com/office/drawing/2014/main" val="20008"/>
                    </a:ext>
                  </a:extLst>
                </a:gridCol>
                <a:gridCol w="707335">
                  <a:extLst>
                    <a:ext uri="{9D8B030D-6E8A-4147-A177-3AD203B41FA5}">
                      <a16:colId xmlns:a16="http://schemas.microsoft.com/office/drawing/2014/main" val="20009"/>
                    </a:ext>
                  </a:extLst>
                </a:gridCol>
              </a:tblGrid>
              <a:tr h="460572">
                <a:tc gridSpan="10">
                  <a:txBody>
                    <a:bodyPr/>
                    <a:lstStyle/>
                    <a:p>
                      <a:pPr algn="l" fontAlgn="ctr"/>
                      <a:r>
                        <a:rPr lang="en-US" sz="1400" b="1" i="0" u="none" strike="noStrike" dirty="0" smtClean="0">
                          <a:solidFill>
                            <a:srgbClr val="000000"/>
                          </a:solidFill>
                          <a:effectLst/>
                          <a:latin typeface="Arial"/>
                        </a:rPr>
                        <a:t>Table. </a:t>
                      </a:r>
                      <a:r>
                        <a:rPr lang="en-US" sz="1400" b="1" i="0" u="none" strike="noStrike" dirty="0">
                          <a:solidFill>
                            <a:srgbClr val="000000"/>
                          </a:solidFill>
                          <a:effectLst/>
                          <a:latin typeface="Arial"/>
                        </a:rPr>
                        <a:t>Number of Participants from Ancillary Studies Leveraged for MESA-AD Study by Data Type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0572">
                <a:tc rowSpan="2">
                  <a:txBody>
                    <a:bodyPr/>
                    <a:lstStyle/>
                    <a:p>
                      <a:pPr algn="l"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0" i="1" u="none" strike="noStrike">
                          <a:solidFill>
                            <a:srgbClr val="000000"/>
                          </a:solidFill>
                          <a:effectLst/>
                          <a:latin typeface="Arial"/>
                        </a:rPr>
                        <a:t>Data Collected by the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5">
                  <a:txBody>
                    <a:bodyPr/>
                    <a:lstStyle/>
                    <a:p>
                      <a:pPr algn="ctr" fontAlgn="ctr"/>
                      <a:r>
                        <a:rPr lang="en-US" sz="1400" b="0" i="1" u="none" strike="noStrike">
                          <a:solidFill>
                            <a:srgbClr val="000000"/>
                          </a:solidFill>
                          <a:effectLst/>
                          <a:latin typeface="Arial"/>
                        </a:rPr>
                        <a:t>Data Leveraged (bolded) from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4" gridSpan="2">
                  <a:txBody>
                    <a:bodyPr/>
                    <a:lstStyle/>
                    <a:p>
                      <a:pPr algn="ctr" fontAlgn="ctr"/>
                      <a:r>
                        <a:rPr lang="en-US" sz="1400" b="1" i="0" u="none" strike="noStrike">
                          <a:solidFill>
                            <a:srgbClr val="000000"/>
                          </a:solidFill>
                          <a:effectLst/>
                          <a:latin typeface="Arial"/>
                        </a:rPr>
                        <a:t>MESA-AD               Totals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extLst>
                  <a:ext uri="{0D108BD9-81ED-4DB2-BD59-A6C34878D82A}">
                    <a16:rowId xmlns:a16="http://schemas.microsoft.com/office/drawing/2014/main" val="10001"/>
                  </a:ext>
                </a:extLst>
              </a:tr>
              <a:tr h="235314">
                <a:tc vMerge="1">
                  <a:txBody>
                    <a:bodyPr/>
                    <a:lstStyle/>
                    <a:p>
                      <a:endParaRPr lang="en-US"/>
                    </a:p>
                  </a:txBody>
                  <a:tcPr/>
                </a:tc>
                <a:tc gridSpan="2">
                  <a:txBody>
                    <a:bodyPr/>
                    <a:lstStyle/>
                    <a:p>
                      <a:pPr algn="ctr" fontAlgn="ctr"/>
                      <a:r>
                        <a:rPr lang="en-US" sz="1400" b="0" i="1" u="none" strike="noStrike">
                          <a:solidFill>
                            <a:srgbClr val="000000"/>
                          </a:solidFill>
                          <a:effectLst/>
                          <a:latin typeface="Arial"/>
                        </a:rPr>
                        <a:t>Proposed Study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5">
                  <a:txBody>
                    <a:bodyPr/>
                    <a:lstStyle/>
                    <a:p>
                      <a:pPr algn="ctr" fontAlgn="ctr"/>
                      <a:r>
                        <a:rPr lang="en-US" sz="1400" b="0" i="1" u="none" strike="noStrike">
                          <a:solidFill>
                            <a:srgbClr val="000000"/>
                          </a:solidFill>
                          <a:effectLst/>
                          <a:latin typeface="Arial"/>
                        </a:rPr>
                        <a:t>Ongoing MESA Ancillary Studies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685831">
                <a:tc>
                  <a:txBody>
                    <a:bodyPr/>
                    <a:lstStyle/>
                    <a:p>
                      <a:pPr algn="l" fontAlgn="ctr"/>
                      <a:r>
                        <a:rPr lang="en-US"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1" i="0" u="none" strike="noStrike">
                          <a:solidFill>
                            <a:srgbClr val="000000"/>
                          </a:solidFill>
                          <a:effectLst/>
                          <a:latin typeface="Arial"/>
                        </a:rPr>
                        <a:t>MESA-AD Study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latin typeface="Arial"/>
                        </a:rPr>
                        <a:t>VASCAD                         </a:t>
                      </a:r>
                      <a:r>
                        <a:rPr lang="en-US" sz="1200" b="0" i="0" u="none" strike="noStrike" dirty="0">
                          <a:solidFill>
                            <a:srgbClr val="000000"/>
                          </a:solidFill>
                          <a:effectLst/>
                          <a:latin typeface="Arial"/>
                        </a:rPr>
                        <a:t>(PI Hughes)</a:t>
                      </a:r>
                      <a:endParaRPr lang="en-US"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ctr" fontAlgn="ctr"/>
                      <a:r>
                        <a:rPr lang="en-US" sz="1400" b="1" i="0" u="none" strike="noStrike" dirty="0" err="1">
                          <a:solidFill>
                            <a:srgbClr val="000000"/>
                          </a:solidFill>
                          <a:effectLst/>
                          <a:latin typeface="Arial"/>
                        </a:rPr>
                        <a:t>AFib</a:t>
                      </a:r>
                      <a:r>
                        <a:rPr lang="en-US" sz="1400" b="1" i="0" u="none" strike="noStrike" dirty="0">
                          <a:solidFill>
                            <a:srgbClr val="000000"/>
                          </a:solidFill>
                          <a:effectLst/>
                          <a:latin typeface="Arial"/>
                        </a:rPr>
                        <a:t>            </a:t>
                      </a:r>
                      <a:r>
                        <a:rPr lang="en-US" sz="1200" b="0" i="0" u="none" strike="noStrike" dirty="0">
                          <a:solidFill>
                            <a:srgbClr val="000000"/>
                          </a:solidFill>
                          <a:effectLst/>
                          <a:latin typeface="Arial"/>
                        </a:rPr>
                        <a:t>(PI </a:t>
                      </a:r>
                      <a:r>
                        <a:rPr lang="en-US" sz="1200" b="0" i="0" u="none" strike="noStrike" dirty="0" err="1">
                          <a:solidFill>
                            <a:srgbClr val="000000"/>
                          </a:solidFill>
                          <a:effectLst/>
                          <a:latin typeface="Arial"/>
                        </a:rPr>
                        <a:t>Heckbert</a:t>
                      </a:r>
                      <a:r>
                        <a:rPr lang="en-US" sz="1200" b="0" i="0" u="none" strike="noStrike" dirty="0">
                          <a:solidFill>
                            <a:srgbClr val="000000"/>
                          </a:solidFill>
                          <a:effectLst/>
                          <a:latin typeface="Arial"/>
                        </a:rPr>
                        <a:t>)</a:t>
                      </a:r>
                      <a:endParaRPr lang="en-US"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1" i="0" u="none" strike="noStrike" dirty="0">
                          <a:solidFill>
                            <a:srgbClr val="000000"/>
                          </a:solidFill>
                          <a:effectLst/>
                          <a:latin typeface="Arial"/>
                        </a:rPr>
                        <a:t>Epigenetics of AD </a:t>
                      </a:r>
                      <a:r>
                        <a:rPr lang="en-US" sz="1200" b="0" i="0" u="none" strike="noStrike" dirty="0" smtClean="0">
                          <a:solidFill>
                            <a:srgbClr val="000000"/>
                          </a:solidFill>
                          <a:effectLst/>
                          <a:latin typeface="Arial"/>
                        </a:rPr>
                        <a:t>(</a:t>
                      </a:r>
                      <a:r>
                        <a:rPr lang="en-US" sz="1200" b="0" i="0" u="none" strike="noStrike" dirty="0">
                          <a:solidFill>
                            <a:srgbClr val="000000"/>
                          </a:solidFill>
                          <a:effectLst/>
                          <a:latin typeface="Arial"/>
                        </a:rPr>
                        <a:t>PI Ding)</a:t>
                      </a:r>
                      <a:endParaRPr lang="en-US"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235314">
                <a:tc>
                  <a:txBody>
                    <a:bodyPr/>
                    <a:lstStyle/>
                    <a:p>
                      <a:pPr algn="l" fontAlgn="ctr"/>
                      <a:r>
                        <a:rPr lang="en-US" sz="1400" b="0" i="0" u="none" strike="noStrike">
                          <a:solidFill>
                            <a:srgbClr val="000000"/>
                          </a:solidFill>
                          <a:effectLst/>
                          <a:latin typeface="Arial"/>
                        </a:rPr>
                        <a:t>Participating sites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0" i="0" u="none" strike="noStrike">
                          <a:solidFill>
                            <a:srgbClr val="000000"/>
                          </a:solidFill>
                          <a:effectLst/>
                          <a:latin typeface="Arial"/>
                        </a:rPr>
                        <a:t>All sites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ctr"/>
                      <a:r>
                        <a:rPr lang="en-US" sz="1400" b="0" i="0" u="none" strike="noStrike">
                          <a:solidFill>
                            <a:srgbClr val="000000"/>
                          </a:solidFill>
                          <a:effectLst/>
                          <a:latin typeface="Arial"/>
                        </a:rPr>
                        <a:t>WFU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ctr" fontAlgn="ctr"/>
                      <a:r>
                        <a:rPr lang="en-US" sz="1400" b="0" i="0" u="none" strike="noStrike">
                          <a:solidFill>
                            <a:srgbClr val="000000"/>
                          </a:solidFill>
                          <a:effectLst/>
                          <a:latin typeface="Arial"/>
                        </a:rPr>
                        <a:t>All sites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fontAlgn="ctr"/>
                      <a:r>
                        <a:rPr lang="en-US" sz="1400" b="0" i="0" u="none" strike="noStrike">
                          <a:solidFill>
                            <a:srgbClr val="000000"/>
                          </a:solidFill>
                          <a:effectLst/>
                          <a:latin typeface="Arial"/>
                        </a:rPr>
                        <a:t>JHU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235314">
                <a:tc>
                  <a:txBody>
                    <a:bodyPr/>
                    <a:lstStyle/>
                    <a:p>
                      <a:pPr algn="l"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000000"/>
                          </a:solidFill>
                          <a:effectLst/>
                          <a:latin typeface="Arial"/>
                        </a:rPr>
                        <a:t>Exam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a:solidFill>
                            <a:srgbClr val="000000"/>
                          </a:solidFill>
                          <a:effectLst/>
                          <a:latin typeface="Arial"/>
                        </a:rPr>
                        <a:t>Exam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a:solidFill>
                            <a:srgbClr val="A6A6A6"/>
                          </a:solidFill>
                          <a:effectLst/>
                          <a:latin typeface="Arial"/>
                        </a:rPr>
                        <a:t>Exam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000000"/>
                          </a:solidFill>
                          <a:effectLst/>
                          <a:latin typeface="Arial"/>
                        </a:rPr>
                        <a:t>Exam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000000"/>
                          </a:solidFill>
                          <a:effectLst/>
                          <a:latin typeface="Arial"/>
                        </a:rPr>
                        <a:t>Exam 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A6A6A6"/>
                          </a:solidFill>
                          <a:effectLst/>
                          <a:latin typeface="Arial"/>
                        </a:rPr>
                        <a:t>Exam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000000"/>
                          </a:solidFill>
                          <a:effectLst/>
                          <a:latin typeface="Arial"/>
                        </a:rPr>
                        <a:t>Exam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400" b="1" i="0" u="none" strike="noStrike">
                          <a:solidFill>
                            <a:srgbClr val="000000"/>
                          </a:solidFill>
                          <a:effectLst/>
                          <a:latin typeface="Arial"/>
                        </a:rPr>
                        <a:t>Exam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a:solidFill>
                            <a:srgbClr val="000000"/>
                          </a:solidFill>
                          <a:effectLst/>
                          <a:latin typeface="Arial"/>
                        </a:rPr>
                        <a:t>Exam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235314">
                <a:tc>
                  <a:txBody>
                    <a:bodyPr/>
                    <a:lstStyle/>
                    <a:p>
                      <a:pPr algn="l" fontAlgn="ctr"/>
                      <a:r>
                        <a:rPr lang="en-US" sz="1400" b="0" i="1" u="none" strike="noStrike">
                          <a:solidFill>
                            <a:srgbClr val="000000"/>
                          </a:solidFill>
                          <a:effectLst/>
                          <a:latin typeface="Arial"/>
                        </a:rPr>
                        <a:t>Collection Years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000000"/>
                          </a:solidFill>
                          <a:effectLst/>
                          <a:latin typeface="Arial"/>
                        </a:rPr>
                        <a:t>2019-21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1" u="none" strike="noStrike" dirty="0">
                          <a:solidFill>
                            <a:srgbClr val="000000"/>
                          </a:solidFill>
                          <a:effectLst/>
                          <a:latin typeface="Arial"/>
                        </a:rPr>
                        <a:t>2022-24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1" u="none" strike="noStrike" dirty="0">
                          <a:solidFill>
                            <a:srgbClr val="A6A6A6"/>
                          </a:solidFill>
                          <a:effectLst/>
                          <a:latin typeface="Arial"/>
                        </a:rPr>
                        <a:t>2016-19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000000"/>
                          </a:solidFill>
                          <a:effectLst/>
                          <a:latin typeface="Arial"/>
                        </a:rPr>
                        <a:t>2019-21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000000"/>
                          </a:solidFill>
                          <a:effectLst/>
                          <a:latin typeface="Arial"/>
                        </a:rPr>
                        <a:t>2016-19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A6A6A6"/>
                          </a:solidFill>
                          <a:effectLst/>
                          <a:latin typeface="Arial"/>
                        </a:rPr>
                        <a:t>2016-18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000000"/>
                          </a:solidFill>
                          <a:effectLst/>
                          <a:latin typeface="Arial"/>
                        </a:rPr>
                        <a:t>2019-21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200" b="0" i="1" u="none" strike="noStrike" dirty="0">
                          <a:solidFill>
                            <a:srgbClr val="000000"/>
                          </a:solidFill>
                          <a:effectLst/>
                          <a:latin typeface="Arial"/>
                        </a:rPr>
                        <a:t>2019-21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1" u="none" strike="noStrike" dirty="0">
                          <a:solidFill>
                            <a:srgbClr val="000000"/>
                          </a:solidFill>
                          <a:effectLst/>
                          <a:latin typeface="Arial"/>
                        </a:rPr>
                        <a:t>2022-24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235314">
                <a:tc>
                  <a:txBody>
                    <a:bodyPr/>
                    <a:lstStyle/>
                    <a:p>
                      <a:pPr algn="l" fontAlgn="ctr"/>
                      <a:r>
                        <a:rPr lang="en-US" sz="1400" b="0" i="1" u="none" strike="noStrike">
                          <a:solidFill>
                            <a:srgbClr val="000000"/>
                          </a:solidFill>
                          <a:effectLst/>
                          <a:latin typeface="Arial"/>
                        </a:rPr>
                        <a:t>Cognitive Data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235314">
                <a:tc>
                  <a:txBody>
                    <a:bodyPr/>
                    <a:lstStyle/>
                    <a:p>
                      <a:pPr algn="l" fontAlgn="ctr"/>
                      <a:r>
                        <a:rPr lang="en-US" sz="1400" b="0" i="0" u="none" strike="noStrike">
                          <a:solidFill>
                            <a:srgbClr val="000000"/>
                          </a:solidFill>
                          <a:effectLst/>
                          <a:latin typeface="Arial"/>
                        </a:rPr>
                        <a:t>    CASI, DSC, 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A6A6A6"/>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235314">
                <a:tc>
                  <a:txBody>
                    <a:bodyPr/>
                    <a:lstStyle/>
                    <a:p>
                      <a:pPr algn="l" fontAlgn="ctr"/>
                      <a:r>
                        <a:rPr lang="en-US" sz="1400" b="0" i="0" u="none" strike="noStrike">
                          <a:solidFill>
                            <a:srgbClr val="000000"/>
                          </a:solidFill>
                          <a:effectLst/>
                          <a:latin typeface="Arial"/>
                        </a:rPr>
                        <a:t>    UDS v3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2170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A6A6A6"/>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A6A6A6"/>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9"/>
                  </a:ext>
                </a:extLst>
              </a:tr>
              <a:tr h="235314">
                <a:tc>
                  <a:txBody>
                    <a:bodyPr/>
                    <a:lstStyle/>
                    <a:p>
                      <a:pPr algn="l" fontAlgn="ctr"/>
                      <a:r>
                        <a:rPr lang="en-US" sz="1400" b="0" i="1" u="none" strike="noStrike">
                          <a:solidFill>
                            <a:srgbClr val="000000"/>
                          </a:solidFill>
                          <a:effectLst/>
                          <a:latin typeface="Arial"/>
                        </a:rPr>
                        <a:t>Imaging Data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235314">
                <a:tc>
                  <a:txBody>
                    <a:bodyPr/>
                    <a:lstStyle/>
                    <a:p>
                      <a:pPr algn="l" fontAlgn="ctr"/>
                      <a:r>
                        <a:rPr lang="en-US" sz="1400" b="0" i="0" u="none" strike="noStrike">
                          <a:solidFill>
                            <a:srgbClr val="000000"/>
                          </a:solidFill>
                          <a:effectLst/>
                          <a:latin typeface="Arial"/>
                        </a:rPr>
                        <a:t>    Brain MRI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A6A6A6"/>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A6A6A6"/>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2400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235314">
                <a:tc>
                  <a:txBody>
                    <a:bodyPr/>
                    <a:lstStyle/>
                    <a:p>
                      <a:pPr algn="l" fontAlgn="ctr"/>
                      <a:r>
                        <a:rPr lang="en-US" sz="1400" b="0" i="0" u="none" strike="noStrike">
                          <a:solidFill>
                            <a:srgbClr val="000000"/>
                          </a:solidFill>
                          <a:effectLst/>
                          <a:latin typeface="Arial"/>
                        </a:rPr>
                        <a:t>    A</a:t>
                      </a:r>
                      <a:r>
                        <a:rPr lang="el-GR" sz="1400" b="0" i="0" u="none" strike="noStrike">
                          <a:solidFill>
                            <a:srgbClr val="000000"/>
                          </a:solidFill>
                          <a:effectLst/>
                          <a:latin typeface="Arial"/>
                        </a:rPr>
                        <a:t>β-</a:t>
                      </a:r>
                      <a:r>
                        <a:rPr lang="en-US" sz="1400" b="0" i="0" u="none" strike="noStrike">
                          <a:solidFill>
                            <a:srgbClr val="000000"/>
                          </a:solidFill>
                          <a:effectLst/>
                          <a:latin typeface="Arial"/>
                        </a:rPr>
                        <a:t>PET*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en-US" sz="1400" b="0" i="0" u="none" strike="noStrike">
                          <a:solidFill>
                            <a:srgbClr val="000000"/>
                          </a:solidFill>
                          <a:effectLst/>
                          <a:latin typeface="Arial"/>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460572">
                <a:tc gridSpan="10">
                  <a:txBody>
                    <a:bodyPr/>
                    <a:lstStyle/>
                    <a:p>
                      <a:pPr algn="l" fontAlgn="ctr"/>
                      <a:r>
                        <a:rPr lang="en-US" sz="1400" b="0" i="0" u="none" strike="noStrike">
                          <a:solidFill>
                            <a:srgbClr val="000000"/>
                          </a:solidFill>
                          <a:effectLst/>
                          <a:latin typeface="Arial"/>
                        </a:rPr>
                        <a:t>Uniform Data Set version 3 (UDS v3) enable cognitive adjudication (normal, MCI and dementia subtypes).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35314">
                <a:tc gridSpan="10">
                  <a:txBody>
                    <a:bodyPr/>
                    <a:lstStyle/>
                    <a:p>
                      <a:pPr algn="l" fontAlgn="ctr"/>
                      <a:r>
                        <a:rPr lang="en-US" sz="1400" b="0" i="0" u="none" strike="noStrike">
                          <a:solidFill>
                            <a:srgbClr val="000000"/>
                          </a:solidFill>
                          <a:effectLst/>
                          <a:latin typeface="Arial"/>
                        </a:rPr>
                        <a:t>*PET imaging at 3 sites (Wake Forest, Columbia and Johns Hopkins).</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35314">
                <a:tc gridSpan="10">
                  <a:txBody>
                    <a:bodyPr/>
                    <a:lstStyle/>
                    <a:p>
                      <a:pPr algn="l" fontAlgn="ctr"/>
                      <a:r>
                        <a:rPr lang="en-US" sz="1400" b="0" i="0" u="none" strike="noStrike">
                          <a:solidFill>
                            <a:srgbClr val="000000"/>
                          </a:solidFill>
                          <a:effectLst/>
                          <a:latin typeface="Arial"/>
                        </a:rPr>
                        <a:t>‡AFib funded MRI and cognitive data on 1500. Shown the 1200 that do not overlap with VASCAD. </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35314">
                <a:tc gridSpan="10">
                  <a:txBody>
                    <a:bodyPr/>
                    <a:lstStyle/>
                    <a:p>
                      <a:pPr algn="l" fontAlgn="ctr"/>
                      <a:r>
                        <a:rPr lang="en-US" sz="1400" b="0" i="0" u="none" strike="noStrike">
                          <a:solidFill>
                            <a:srgbClr val="000000"/>
                          </a:solidFill>
                          <a:effectLst/>
                          <a:latin typeface="Arial"/>
                        </a:rPr>
                        <a:t>^Epigenetics of AD (n=1800) leverages cognitive data from WFU participants in VASCAD. </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460572">
                <a:tc gridSpan="10">
                  <a:txBody>
                    <a:bodyPr/>
                    <a:lstStyle/>
                    <a:p>
                      <a:pPr algn="l" fontAlgn="b"/>
                      <a:r>
                        <a:rPr lang="en-US" sz="1400" b="0" i="0" u="none" strike="noStrike" dirty="0">
                          <a:solidFill>
                            <a:srgbClr val="000000"/>
                          </a:solidFill>
                          <a:effectLst/>
                          <a:latin typeface="Arial"/>
                        </a:rPr>
                        <a:t>*MESA-AD (MPI: Hughes, Hayden, </a:t>
                      </a:r>
                      <a:r>
                        <a:rPr lang="en-US" sz="1400" b="0" i="0" u="none" strike="noStrike" dirty="0" err="1">
                          <a:solidFill>
                            <a:srgbClr val="000000"/>
                          </a:solidFill>
                          <a:effectLst/>
                          <a:latin typeface="Arial"/>
                        </a:rPr>
                        <a:t>Luchsigner</a:t>
                      </a:r>
                      <a:r>
                        <a:rPr lang="en-US" sz="1400" b="0" i="0" u="none" strike="noStrike" dirty="0">
                          <a:solidFill>
                            <a:srgbClr val="000000"/>
                          </a:solidFill>
                          <a:effectLst/>
                          <a:latin typeface="Arial"/>
                        </a:rPr>
                        <a:t> and Burke) resubmitted to NIA March 5, 2018. Brings Exam 7 and * to all MESA sites.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7942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576824"/>
            <a:ext cx="4953000" cy="7434824"/>
          </a:xfrm>
        </p:spPr>
      </p:pic>
      <p:sp>
        <p:nvSpPr>
          <p:cNvPr id="7" name="TextBox 6"/>
          <p:cNvSpPr txBox="1"/>
          <p:nvPr/>
        </p:nvSpPr>
        <p:spPr>
          <a:xfrm>
            <a:off x="-90115" y="3657600"/>
            <a:ext cx="3124200" cy="2308324"/>
          </a:xfrm>
          <a:prstGeom prst="rect">
            <a:avLst/>
          </a:prstGeom>
          <a:noFill/>
        </p:spPr>
        <p:txBody>
          <a:bodyPr wrap="square" rtlCol="0">
            <a:spAutoFit/>
          </a:bodyPr>
          <a:lstStyle/>
          <a:p>
            <a:pPr algn="ctr"/>
            <a:endParaRPr lang="en-US" sz="2400" dirty="0">
              <a:solidFill>
                <a:schemeClr val="tx2">
                  <a:lumMod val="60000"/>
                  <a:lumOff val="40000"/>
                </a:schemeClr>
              </a:solidFill>
            </a:endParaRPr>
          </a:p>
          <a:p>
            <a:pPr algn="ctr"/>
            <a:r>
              <a:rPr lang="en-US" sz="2400" dirty="0" smtClean="0">
                <a:solidFill>
                  <a:schemeClr val="tx2">
                    <a:lumMod val="60000"/>
                    <a:lumOff val="40000"/>
                  </a:schemeClr>
                </a:solidFill>
              </a:rPr>
              <a:t>36 co-Investigators</a:t>
            </a:r>
          </a:p>
          <a:p>
            <a:pPr algn="ctr"/>
            <a:endParaRPr lang="en-US" sz="2400" dirty="0">
              <a:solidFill>
                <a:schemeClr val="tx2">
                  <a:lumMod val="60000"/>
                  <a:lumOff val="40000"/>
                </a:schemeClr>
              </a:solidFill>
            </a:endParaRPr>
          </a:p>
          <a:p>
            <a:pPr algn="ctr"/>
            <a:r>
              <a:rPr lang="en-US" sz="2400" dirty="0" smtClean="0">
                <a:solidFill>
                  <a:schemeClr val="tx2">
                    <a:lumMod val="60000"/>
                    <a:lumOff val="40000"/>
                  </a:schemeClr>
                </a:solidFill>
              </a:rPr>
              <a:t>8 Budgets</a:t>
            </a:r>
          </a:p>
          <a:p>
            <a:pPr algn="ctr"/>
            <a:endParaRPr lang="en-US" sz="2400" dirty="0">
              <a:solidFill>
                <a:schemeClr val="tx2">
                  <a:lumMod val="60000"/>
                  <a:lumOff val="40000"/>
                </a:schemeClr>
              </a:solidFill>
            </a:endParaRPr>
          </a:p>
          <a:p>
            <a:pPr algn="ctr"/>
            <a:r>
              <a:rPr lang="en-US" sz="2400" dirty="0" smtClean="0">
                <a:solidFill>
                  <a:schemeClr val="tx2">
                    <a:lumMod val="60000"/>
                    <a:lumOff val="40000"/>
                  </a:schemeClr>
                </a:solidFill>
              </a:rPr>
              <a:t>22.6M Total </a:t>
            </a:r>
            <a:endParaRPr lang="en-US" sz="2400" dirty="0">
              <a:solidFill>
                <a:schemeClr val="tx2">
                  <a:lumMod val="60000"/>
                  <a:lumOff val="40000"/>
                </a:schemeClr>
              </a:solidFill>
            </a:endParaRPr>
          </a:p>
        </p:txBody>
      </p:sp>
      <p:pic>
        <p:nvPicPr>
          <p:cNvPr id="5122" name="Picture 2" descr="https://www.mailman.columbia.edu/sites/default/files/styles/medium_262x317/public/jpg/jal94_3_Luchsinger.jpg?itok=0VJNf5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62" y="3610110"/>
            <a:ext cx="1300037" cy="15729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urke, Gregory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362" y="5170516"/>
            <a:ext cx="1300038" cy="16889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athleen M. Hayden, Ph.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62" y="1981200"/>
            <a:ext cx="1300038" cy="16889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61BC3C3-FDC6-44DB-9FC0-088E31615218}" type="slidenum">
              <a:rPr lang="en-US" smtClean="0"/>
              <a:t>2</a:t>
            </a:fld>
            <a:endParaRPr lang="en-US"/>
          </a:p>
        </p:txBody>
      </p:sp>
      <p:pic>
        <p:nvPicPr>
          <p:cNvPr id="10" name="Picture 2" descr="http://www.neurosurgerypa.com/anatomy/anat_br_arteries.jpg"/>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1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0" y="202555"/>
            <a:ext cx="1785938" cy="1692920"/>
          </a:xfrm>
          <a:prstGeom prst="rect">
            <a:avLst/>
          </a:prstGeom>
          <a:solidFill>
            <a:schemeClr val="accent1"/>
          </a:solidFill>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52400"/>
            <a:ext cx="2828925" cy="1743075"/>
          </a:xfrm>
          <a:prstGeom prst="rect">
            <a:avLst/>
          </a:prstGeom>
        </p:spPr>
      </p:pic>
      <p:sp>
        <p:nvSpPr>
          <p:cNvPr id="12" name="Rectangle 11"/>
          <p:cNvSpPr/>
          <p:nvPr/>
        </p:nvSpPr>
        <p:spPr>
          <a:xfrm>
            <a:off x="3015868" y="611092"/>
            <a:ext cx="106411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noFill/>
                <a:effectLst>
                  <a:reflection blurRad="6350" stA="55000" endA="300" endPos="45500" dir="5400000" sy="-100000" algn="bl" rotWithShape="0"/>
                </a:effectLst>
              </a:rPr>
              <a:t>AD</a:t>
            </a:r>
            <a:endParaRPr lang="en-US" sz="5400" b="0" cap="none" spc="0" dirty="0">
              <a:ln w="18415" cmpd="sng">
                <a:solidFill>
                  <a:srgbClr val="FFFFFF"/>
                </a:solidFill>
                <a:prstDash val="solid"/>
              </a:ln>
              <a:noFill/>
              <a:effectLst>
                <a:reflection blurRad="6350" stA="55000" endA="300" endPos="45500" dir="5400000" sy="-100000" algn="bl" rotWithShape="0"/>
              </a:effectLst>
            </a:endParaRPr>
          </a:p>
        </p:txBody>
      </p:sp>
      <p:sp>
        <p:nvSpPr>
          <p:cNvPr id="8" name="TextBox 7"/>
          <p:cNvSpPr txBox="1"/>
          <p:nvPr/>
        </p:nvSpPr>
        <p:spPr>
          <a:xfrm>
            <a:off x="76200" y="2228671"/>
            <a:ext cx="2941831" cy="1200329"/>
          </a:xfrm>
          <a:prstGeom prst="rect">
            <a:avLst/>
          </a:prstGeom>
          <a:noFill/>
        </p:spPr>
        <p:txBody>
          <a:bodyPr wrap="square" rtlCol="0">
            <a:spAutoFit/>
          </a:bodyPr>
          <a:lstStyle/>
          <a:p>
            <a:pPr algn="ctr"/>
            <a:r>
              <a:rPr lang="en-US" dirty="0" smtClean="0"/>
              <a:t>Submitted to NIA on 3/5/2018</a:t>
            </a:r>
          </a:p>
          <a:p>
            <a:pPr algn="ctr"/>
            <a:r>
              <a:rPr lang="en-US" dirty="0" smtClean="0"/>
              <a:t>Study Section review on 06/22/2018</a:t>
            </a:r>
            <a:endParaRPr lang="en-US" dirty="0"/>
          </a:p>
        </p:txBody>
      </p:sp>
    </p:spTree>
    <p:extLst>
      <p:ext uri="{BB962C8B-B14F-4D97-AF65-F5344CB8AC3E}">
        <p14:creationId xmlns:p14="http://schemas.microsoft.com/office/powerpoint/2010/main" val="87552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7646" y="5009284"/>
            <a:ext cx="920007"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19114"/>
            <a:ext cx="920007"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514600" y="5790133"/>
            <a:ext cx="2971799"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7</a:t>
            </a:r>
            <a:endParaRPr lang="en-US" dirty="0"/>
          </a:p>
        </p:txBody>
      </p:sp>
      <p:sp>
        <p:nvSpPr>
          <p:cNvPr id="26" name="Rectangle 25"/>
          <p:cNvSpPr/>
          <p:nvPr/>
        </p:nvSpPr>
        <p:spPr>
          <a:xfrm>
            <a:off x="5867400" y="5791200"/>
            <a:ext cx="2819400"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8</a:t>
            </a:r>
            <a:endParaRPr lang="en-US" dirty="0"/>
          </a:p>
        </p:txBody>
      </p:sp>
      <p:sp>
        <p:nvSpPr>
          <p:cNvPr id="2" name="Title 1"/>
          <p:cNvSpPr>
            <a:spLocks noGrp="1"/>
          </p:cNvSpPr>
          <p:nvPr>
            <p:ph type="title"/>
          </p:nvPr>
        </p:nvSpPr>
        <p:spPr/>
        <p:txBody>
          <a:bodyPr>
            <a:normAutofit/>
          </a:bodyPr>
          <a:lstStyle/>
          <a:p>
            <a:r>
              <a:rPr lang="en-US" dirty="0" smtClean="0"/>
              <a:t>MESA-AD Proposal </a:t>
            </a:r>
            <a:br>
              <a:rPr lang="en-US" dirty="0" smtClean="0"/>
            </a:br>
            <a:r>
              <a:rPr lang="en-US" sz="2700" dirty="0" smtClean="0"/>
              <a:t>(MPI: Hughes, Hayden, Luchsinger, Burke)</a:t>
            </a:r>
            <a:endParaRPr lang="en-US" sz="2700" dirty="0"/>
          </a:p>
        </p:txBody>
      </p:sp>
      <p:sp>
        <p:nvSpPr>
          <p:cNvPr id="3" name="Content Placeholder 2"/>
          <p:cNvSpPr>
            <a:spLocks noGrp="1"/>
          </p:cNvSpPr>
          <p:nvPr>
            <p:ph idx="1"/>
          </p:nvPr>
        </p:nvSpPr>
        <p:spPr>
          <a:xfrm>
            <a:off x="457200" y="1842022"/>
            <a:ext cx="8686800" cy="3720578"/>
          </a:xfrm>
        </p:spPr>
        <p:txBody>
          <a:bodyPr>
            <a:normAutofit/>
          </a:bodyPr>
          <a:lstStyle/>
          <a:p>
            <a:r>
              <a:rPr lang="en-US" sz="3200" dirty="0" smtClean="0"/>
              <a:t>Full cohort extension of ‘MESA Memory’ leveraging ‘Epigenetics of AD’ and ‘MESA </a:t>
            </a:r>
            <a:r>
              <a:rPr lang="en-US" sz="3200" dirty="0" err="1" smtClean="0"/>
              <a:t>AFib</a:t>
            </a:r>
            <a:r>
              <a:rPr lang="en-US" sz="3200" dirty="0" smtClean="0"/>
              <a:t>’</a:t>
            </a:r>
          </a:p>
          <a:p>
            <a:r>
              <a:rPr lang="en-US" sz="3200" dirty="0" smtClean="0"/>
              <a:t>Enroll 3,000 (75% eligible) following Exam 6</a:t>
            </a:r>
          </a:p>
          <a:p>
            <a:pPr lvl="1"/>
            <a:r>
              <a:rPr lang="en-US" sz="2800" dirty="0" smtClean="0"/>
              <a:t>Repeated cognitive testing and MRI</a:t>
            </a:r>
          </a:p>
          <a:p>
            <a:pPr lvl="1"/>
            <a:r>
              <a:rPr lang="en-US" sz="2800" dirty="0" smtClean="0"/>
              <a:t>A</a:t>
            </a:r>
            <a:r>
              <a:rPr lang="el-GR" sz="2800" dirty="0" smtClean="0">
                <a:latin typeface="Calibri"/>
              </a:rPr>
              <a:t>β</a:t>
            </a:r>
            <a:r>
              <a:rPr lang="en-US" sz="2800" dirty="0" smtClean="0">
                <a:latin typeface="Calibri"/>
              </a:rPr>
              <a:t> </a:t>
            </a:r>
            <a:r>
              <a:rPr lang="en-US" sz="2800" dirty="0" smtClean="0"/>
              <a:t>PET in a subset (n=1,500 at CUMC, JHU and WFU)</a:t>
            </a:r>
          </a:p>
          <a:p>
            <a:pPr marL="0" indent="0">
              <a:buNone/>
            </a:pPr>
            <a:endParaRPr lang="en-US" sz="3200" dirty="0"/>
          </a:p>
        </p:txBody>
      </p:sp>
      <p:cxnSp>
        <p:nvCxnSpPr>
          <p:cNvPr id="4" name="Straight Connector 3"/>
          <p:cNvCxnSpPr/>
          <p:nvPr/>
        </p:nvCxnSpPr>
        <p:spPr>
          <a:xfrm>
            <a:off x="0" y="6248400"/>
            <a:ext cx="2514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324600"/>
            <a:ext cx="8991600" cy="400110"/>
          </a:xfrm>
          <a:prstGeom prst="rect">
            <a:avLst/>
          </a:prstGeom>
          <a:noFill/>
        </p:spPr>
        <p:txBody>
          <a:bodyPr wrap="square" rtlCol="0">
            <a:spAutoFit/>
          </a:bodyPr>
          <a:lstStyle/>
          <a:p>
            <a:r>
              <a:rPr lang="en-US" sz="2000" dirty="0" smtClean="0"/>
              <a:t>2017	    2018            2019            2020            2021           2022            2023           2024    </a:t>
            </a:r>
            <a:endParaRPr lang="en-US" sz="2000" dirty="0"/>
          </a:p>
        </p:txBody>
      </p:sp>
      <p:cxnSp>
        <p:nvCxnSpPr>
          <p:cNvPr id="13" name="Straight Connector 12"/>
          <p:cNvCxnSpPr/>
          <p:nvPr/>
        </p:nvCxnSpPr>
        <p:spPr>
          <a:xfrm>
            <a:off x="2514600" y="6248400"/>
            <a:ext cx="6172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779" y="5019115"/>
            <a:ext cx="641421" cy="76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4087" y="5019116"/>
            <a:ext cx="604273"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277812" y="5549537"/>
            <a:ext cx="460382" cy="307777"/>
          </a:xfrm>
          <a:prstGeom prst="rect">
            <a:avLst/>
          </a:prstGeom>
          <a:noFill/>
        </p:spPr>
        <p:txBody>
          <a:bodyPr wrap="none" rtlCol="0">
            <a:spAutoFit/>
          </a:bodyPr>
          <a:lstStyle/>
          <a:p>
            <a:r>
              <a:rPr lang="en-US" sz="1400" b="1" dirty="0" smtClean="0">
                <a:solidFill>
                  <a:schemeClr val="tx2"/>
                </a:solidFill>
              </a:rPr>
              <a:t>Cog</a:t>
            </a:r>
            <a:endParaRPr lang="en-US" sz="1400" b="1" dirty="0">
              <a:solidFill>
                <a:schemeClr val="tx2"/>
              </a:solidFill>
            </a:endParaRPr>
          </a:p>
        </p:txBody>
      </p:sp>
      <p:sp>
        <p:nvSpPr>
          <p:cNvPr id="19" name="TextBox 18"/>
          <p:cNvSpPr txBox="1"/>
          <p:nvPr/>
        </p:nvSpPr>
        <p:spPr>
          <a:xfrm>
            <a:off x="3933817" y="5551672"/>
            <a:ext cx="490840" cy="307777"/>
          </a:xfrm>
          <a:prstGeom prst="rect">
            <a:avLst/>
          </a:prstGeom>
          <a:noFill/>
        </p:spPr>
        <p:txBody>
          <a:bodyPr wrap="none" rtlCol="0">
            <a:spAutoFit/>
          </a:bodyPr>
          <a:lstStyle/>
          <a:p>
            <a:r>
              <a:rPr lang="en-US" sz="1400" b="1" dirty="0" smtClean="0">
                <a:solidFill>
                  <a:schemeClr val="bg1"/>
                </a:solidFill>
              </a:rPr>
              <a:t>MRI</a:t>
            </a:r>
            <a:endParaRPr lang="en-US" sz="1400" b="1" dirty="0">
              <a:solidFill>
                <a:schemeClr val="bg1"/>
              </a:solidFill>
            </a:endParaRPr>
          </a:p>
        </p:txBody>
      </p:sp>
      <p:sp>
        <p:nvSpPr>
          <p:cNvPr id="20" name="TextBox 19"/>
          <p:cNvSpPr txBox="1"/>
          <p:nvPr/>
        </p:nvSpPr>
        <p:spPr>
          <a:xfrm>
            <a:off x="4487561" y="5551672"/>
            <a:ext cx="457176" cy="307777"/>
          </a:xfrm>
          <a:prstGeom prst="rect">
            <a:avLst/>
          </a:prstGeom>
          <a:noFill/>
        </p:spPr>
        <p:txBody>
          <a:bodyPr wrap="none" rtlCol="0">
            <a:spAutoFit/>
          </a:bodyPr>
          <a:lstStyle/>
          <a:p>
            <a:r>
              <a:rPr lang="en-US" sz="1400" b="1" dirty="0" smtClean="0">
                <a:solidFill>
                  <a:schemeClr val="bg1"/>
                </a:solidFill>
              </a:rPr>
              <a:t>PET</a:t>
            </a:r>
            <a:endParaRPr lang="en-US" sz="1400" b="1" dirty="0">
              <a:solidFill>
                <a:schemeClr val="bg1"/>
              </a:solidFill>
            </a:endParaRPr>
          </a:p>
        </p:txBody>
      </p:sp>
      <p:pic>
        <p:nvPicPr>
          <p:cNvPr id="2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207" y="5009283"/>
            <a:ext cx="604273" cy="76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931018" y="5542689"/>
            <a:ext cx="460382" cy="307777"/>
          </a:xfrm>
          <a:prstGeom prst="rect">
            <a:avLst/>
          </a:prstGeom>
          <a:noFill/>
        </p:spPr>
        <p:txBody>
          <a:bodyPr wrap="none" rtlCol="0">
            <a:spAutoFit/>
          </a:bodyPr>
          <a:lstStyle/>
          <a:p>
            <a:r>
              <a:rPr lang="en-US" sz="1400" b="1" dirty="0" smtClean="0">
                <a:solidFill>
                  <a:schemeClr val="tx2"/>
                </a:solidFill>
              </a:rPr>
              <a:t>Cog</a:t>
            </a:r>
            <a:endParaRPr lang="en-US" sz="1400" b="1" dirty="0">
              <a:solidFill>
                <a:schemeClr val="tx2"/>
              </a:solidFill>
            </a:endParaRPr>
          </a:p>
        </p:txBody>
      </p:sp>
      <p:sp>
        <p:nvSpPr>
          <p:cNvPr id="24" name="TextBox 23"/>
          <p:cNvSpPr txBox="1"/>
          <p:nvPr/>
        </p:nvSpPr>
        <p:spPr>
          <a:xfrm>
            <a:off x="7542937" y="5559623"/>
            <a:ext cx="490840" cy="307777"/>
          </a:xfrm>
          <a:prstGeom prst="rect">
            <a:avLst/>
          </a:prstGeom>
          <a:noFill/>
        </p:spPr>
        <p:txBody>
          <a:bodyPr wrap="none" rtlCol="0">
            <a:spAutoFit/>
          </a:bodyPr>
          <a:lstStyle/>
          <a:p>
            <a:r>
              <a:rPr lang="en-US" sz="1400" b="1" dirty="0" smtClean="0">
                <a:solidFill>
                  <a:schemeClr val="bg1"/>
                </a:solidFill>
              </a:rPr>
              <a:t>MRI</a:t>
            </a:r>
            <a:endParaRPr lang="en-US" sz="1400" b="1" dirty="0">
              <a:solidFill>
                <a:schemeClr val="bg1"/>
              </a:solidFill>
            </a:endParaRPr>
          </a:p>
        </p:txBody>
      </p:sp>
      <p:sp>
        <p:nvSpPr>
          <p:cNvPr id="25" name="Rectangle 24"/>
          <p:cNvSpPr/>
          <p:nvPr/>
        </p:nvSpPr>
        <p:spPr>
          <a:xfrm>
            <a:off x="0" y="5785034"/>
            <a:ext cx="2057400" cy="3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 6</a:t>
            </a:r>
            <a:endParaRPr lang="en-US" dirty="0"/>
          </a:p>
        </p:txBody>
      </p:sp>
      <p:sp>
        <p:nvSpPr>
          <p:cNvPr id="5" name="Slide Number Placeholder 4"/>
          <p:cNvSpPr>
            <a:spLocks noGrp="1"/>
          </p:cNvSpPr>
          <p:nvPr>
            <p:ph type="sldNum" sz="quarter" idx="12"/>
          </p:nvPr>
        </p:nvSpPr>
        <p:spPr/>
        <p:txBody>
          <a:bodyPr/>
          <a:lstStyle/>
          <a:p>
            <a:fld id="{661BC3C3-FDC6-44DB-9FC0-088E31615218}" type="slidenum">
              <a:rPr lang="en-US" smtClean="0"/>
              <a:t>3</a:t>
            </a:fld>
            <a:endParaRPr lang="en-US"/>
          </a:p>
        </p:txBody>
      </p:sp>
    </p:spTree>
    <p:extLst>
      <p:ext uri="{BB962C8B-B14F-4D97-AF65-F5344CB8AC3E}">
        <p14:creationId xmlns:p14="http://schemas.microsoft.com/office/powerpoint/2010/main" val="341650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638300" y="1427922"/>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8300" y="4307618"/>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24300" y="5638800"/>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210300" y="4307618"/>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64249" y="1423947"/>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25955" y="188844"/>
            <a:ext cx="1295400" cy="11065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24600" y="1447800"/>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23" name="Oval 22"/>
          <p:cNvSpPr/>
          <p:nvPr/>
        </p:nvSpPr>
        <p:spPr>
          <a:xfrm>
            <a:off x="1752600" y="4343400"/>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24" name="Oval 23"/>
          <p:cNvSpPr/>
          <p:nvPr/>
        </p:nvSpPr>
        <p:spPr>
          <a:xfrm>
            <a:off x="4038600" y="5638800"/>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25" name="Oval 24"/>
          <p:cNvSpPr/>
          <p:nvPr/>
        </p:nvSpPr>
        <p:spPr>
          <a:xfrm>
            <a:off x="6324600" y="4334933"/>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26" name="Oval 25"/>
          <p:cNvSpPr/>
          <p:nvPr/>
        </p:nvSpPr>
        <p:spPr>
          <a:xfrm>
            <a:off x="1761889" y="1447800"/>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27" name="Oval 26"/>
          <p:cNvSpPr/>
          <p:nvPr/>
        </p:nvSpPr>
        <p:spPr>
          <a:xfrm>
            <a:off x="4038600" y="228600"/>
            <a:ext cx="1066800" cy="1066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 Study</a:t>
            </a:r>
            <a:endParaRPr lang="en-US" sz="1400" dirty="0"/>
          </a:p>
        </p:txBody>
      </p:sp>
      <p:sp>
        <p:nvSpPr>
          <p:cNvPr id="14" name="TextBox 13"/>
          <p:cNvSpPr txBox="1"/>
          <p:nvPr/>
        </p:nvSpPr>
        <p:spPr>
          <a:xfrm>
            <a:off x="5773444" y="2819400"/>
            <a:ext cx="762000" cy="276999"/>
          </a:xfrm>
          <a:prstGeom prst="rect">
            <a:avLst/>
          </a:prstGeom>
          <a:noFill/>
        </p:spPr>
        <p:txBody>
          <a:bodyPr wrap="square" rtlCol="0">
            <a:spAutoFit/>
          </a:bodyPr>
          <a:lstStyle/>
          <a:p>
            <a:pPr algn="ctr"/>
            <a:r>
              <a:rPr lang="en-US" sz="1200" dirty="0" smtClean="0">
                <a:solidFill>
                  <a:schemeClr val="bg1"/>
                </a:solidFill>
              </a:rPr>
              <a:t>(n=646)</a:t>
            </a:r>
            <a:endParaRPr lang="en-US" sz="1200" dirty="0">
              <a:solidFill>
                <a:schemeClr val="bg1"/>
              </a:solidFill>
            </a:endParaRPr>
          </a:p>
        </p:txBody>
      </p:sp>
      <p:sp>
        <p:nvSpPr>
          <p:cNvPr id="15" name="TextBox 14"/>
          <p:cNvSpPr txBox="1"/>
          <p:nvPr/>
        </p:nvSpPr>
        <p:spPr>
          <a:xfrm>
            <a:off x="5773444" y="4495800"/>
            <a:ext cx="762000" cy="276999"/>
          </a:xfrm>
          <a:prstGeom prst="rect">
            <a:avLst/>
          </a:prstGeom>
          <a:noFill/>
        </p:spPr>
        <p:txBody>
          <a:bodyPr wrap="square" rtlCol="0">
            <a:spAutoFit/>
          </a:bodyPr>
          <a:lstStyle/>
          <a:p>
            <a:pPr algn="ctr"/>
            <a:r>
              <a:rPr lang="en-US" sz="1200" dirty="0" smtClean="0">
                <a:solidFill>
                  <a:schemeClr val="bg1"/>
                </a:solidFill>
              </a:rPr>
              <a:t>(n=663)</a:t>
            </a:r>
            <a:endParaRPr lang="en-US" sz="1200" dirty="0">
              <a:solidFill>
                <a:schemeClr val="bg1"/>
              </a:solidFill>
            </a:endParaRPr>
          </a:p>
        </p:txBody>
      </p:sp>
      <p:sp>
        <p:nvSpPr>
          <p:cNvPr id="16" name="TextBox 15"/>
          <p:cNvSpPr txBox="1"/>
          <p:nvPr/>
        </p:nvSpPr>
        <p:spPr>
          <a:xfrm>
            <a:off x="4191000" y="5410200"/>
            <a:ext cx="762000" cy="276999"/>
          </a:xfrm>
          <a:prstGeom prst="rect">
            <a:avLst/>
          </a:prstGeom>
          <a:noFill/>
        </p:spPr>
        <p:txBody>
          <a:bodyPr wrap="square" rtlCol="0">
            <a:spAutoFit/>
          </a:bodyPr>
          <a:lstStyle/>
          <a:p>
            <a:pPr algn="ctr"/>
            <a:r>
              <a:rPr lang="en-US" sz="1200" dirty="0" smtClean="0">
                <a:solidFill>
                  <a:schemeClr val="bg1"/>
                </a:solidFill>
              </a:rPr>
              <a:t>(n=696)</a:t>
            </a:r>
            <a:endParaRPr lang="en-US" sz="1200" dirty="0">
              <a:solidFill>
                <a:schemeClr val="bg1"/>
              </a:solidFill>
            </a:endParaRPr>
          </a:p>
        </p:txBody>
      </p:sp>
      <p:sp>
        <p:nvSpPr>
          <p:cNvPr id="17" name="TextBox 16"/>
          <p:cNvSpPr txBox="1"/>
          <p:nvPr/>
        </p:nvSpPr>
        <p:spPr>
          <a:xfrm>
            <a:off x="2608556" y="4572000"/>
            <a:ext cx="762000" cy="276999"/>
          </a:xfrm>
          <a:prstGeom prst="rect">
            <a:avLst/>
          </a:prstGeom>
          <a:noFill/>
        </p:spPr>
        <p:txBody>
          <a:bodyPr wrap="square" rtlCol="0">
            <a:spAutoFit/>
          </a:bodyPr>
          <a:lstStyle/>
          <a:p>
            <a:pPr algn="ctr"/>
            <a:r>
              <a:rPr lang="en-US" sz="1200" dirty="0" smtClean="0">
                <a:solidFill>
                  <a:schemeClr val="bg1"/>
                </a:solidFill>
              </a:rPr>
              <a:t>(n=753)</a:t>
            </a:r>
            <a:endParaRPr lang="en-US" sz="1200" dirty="0">
              <a:solidFill>
                <a:schemeClr val="bg1"/>
              </a:solidFill>
            </a:endParaRPr>
          </a:p>
        </p:txBody>
      </p:sp>
      <p:sp>
        <p:nvSpPr>
          <p:cNvPr id="18" name="TextBox 17"/>
          <p:cNvSpPr txBox="1"/>
          <p:nvPr/>
        </p:nvSpPr>
        <p:spPr>
          <a:xfrm>
            <a:off x="2616201" y="2675467"/>
            <a:ext cx="762000" cy="276999"/>
          </a:xfrm>
          <a:prstGeom prst="rect">
            <a:avLst/>
          </a:prstGeom>
          <a:noFill/>
        </p:spPr>
        <p:txBody>
          <a:bodyPr wrap="square" rtlCol="0">
            <a:spAutoFit/>
          </a:bodyPr>
          <a:lstStyle/>
          <a:p>
            <a:pPr algn="ctr"/>
            <a:r>
              <a:rPr lang="en-US" sz="1200" dirty="0" smtClean="0">
                <a:solidFill>
                  <a:schemeClr val="bg1"/>
                </a:solidFill>
              </a:rPr>
              <a:t>(n=677)</a:t>
            </a:r>
            <a:endParaRPr lang="en-US" sz="1200" dirty="0">
              <a:solidFill>
                <a:schemeClr val="bg1"/>
              </a:solidFill>
            </a:endParaRPr>
          </a:p>
        </p:txBody>
      </p:sp>
      <p:sp>
        <p:nvSpPr>
          <p:cNvPr id="19" name="TextBox 18"/>
          <p:cNvSpPr txBox="1"/>
          <p:nvPr/>
        </p:nvSpPr>
        <p:spPr>
          <a:xfrm>
            <a:off x="4191000" y="1905000"/>
            <a:ext cx="762000" cy="276999"/>
          </a:xfrm>
          <a:prstGeom prst="rect">
            <a:avLst/>
          </a:prstGeom>
          <a:noFill/>
        </p:spPr>
        <p:txBody>
          <a:bodyPr wrap="square" rtlCol="0">
            <a:spAutoFit/>
          </a:bodyPr>
          <a:lstStyle/>
          <a:p>
            <a:pPr algn="ctr"/>
            <a:r>
              <a:rPr lang="en-US" sz="1200" dirty="0" smtClean="0">
                <a:solidFill>
                  <a:schemeClr val="bg1"/>
                </a:solidFill>
              </a:rPr>
              <a:t>(n=532)</a:t>
            </a:r>
            <a:endParaRPr lang="en-US" sz="1200" dirty="0">
              <a:solidFill>
                <a:schemeClr val="bg1"/>
              </a:solidFill>
            </a:endParaRPr>
          </a:p>
        </p:txBody>
      </p:sp>
      <p:sp>
        <p:nvSpPr>
          <p:cNvPr id="20" name="Rectangle 19"/>
          <p:cNvSpPr/>
          <p:nvPr/>
        </p:nvSpPr>
        <p:spPr>
          <a:xfrm>
            <a:off x="228600" y="5839599"/>
            <a:ext cx="2590800" cy="86600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chemeClr val="tx1"/>
                </a:solidFill>
              </a:rPr>
              <a:t>MESA-AD Proposal</a:t>
            </a:r>
          </a:p>
          <a:p>
            <a:pPr marL="285750" indent="-285750">
              <a:buFontTx/>
              <a:buChar char="-"/>
            </a:pPr>
            <a:r>
              <a:rPr lang="en-US" sz="1400" dirty="0" smtClean="0">
                <a:solidFill>
                  <a:schemeClr val="tx1"/>
                </a:solidFill>
              </a:rPr>
              <a:t>MESA Sites</a:t>
            </a:r>
          </a:p>
          <a:p>
            <a:pPr marL="285750" indent="-285750">
              <a:buFontTx/>
              <a:buChar char="-"/>
            </a:pPr>
            <a:r>
              <a:rPr lang="en-US" sz="1400" dirty="0" smtClean="0">
                <a:solidFill>
                  <a:schemeClr val="tx1"/>
                </a:solidFill>
              </a:rPr>
              <a:t>Multisite AD Study</a:t>
            </a:r>
          </a:p>
        </p:txBody>
      </p:sp>
      <p:sp>
        <p:nvSpPr>
          <p:cNvPr id="21" name="Rectangle 20"/>
          <p:cNvSpPr/>
          <p:nvPr/>
        </p:nvSpPr>
        <p:spPr>
          <a:xfrm>
            <a:off x="304800" y="6204010"/>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 y="6400800"/>
            <a:ext cx="152400" cy="15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nvPr>
        </p:nvGraphicFramePr>
        <p:xfrm>
          <a:off x="1066800" y="990600"/>
          <a:ext cx="7010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599" y="214369"/>
            <a:ext cx="3697355" cy="892552"/>
          </a:xfrm>
          <a:prstGeom prst="rect">
            <a:avLst/>
          </a:prstGeom>
          <a:noFill/>
        </p:spPr>
        <p:txBody>
          <a:bodyPr wrap="square" rtlCol="0">
            <a:spAutoFit/>
          </a:bodyPr>
          <a:lstStyle/>
          <a:p>
            <a:r>
              <a:rPr lang="en-US" sz="2000" b="1" dirty="0" smtClean="0"/>
              <a:t>Exam 7</a:t>
            </a:r>
            <a:r>
              <a:rPr lang="en-US" sz="2000" dirty="0"/>
              <a:t> </a:t>
            </a:r>
            <a:r>
              <a:rPr lang="en-US" sz="2000" dirty="0" smtClean="0"/>
              <a:t>(2019 – 2022) n = 3,000 </a:t>
            </a:r>
          </a:p>
          <a:p>
            <a:endParaRPr lang="en-US" sz="1050" dirty="0"/>
          </a:p>
          <a:p>
            <a:r>
              <a:rPr lang="en-US" sz="2000" b="1" dirty="0" smtClean="0"/>
              <a:t>Exam 8</a:t>
            </a:r>
            <a:r>
              <a:rPr lang="en-US" sz="2000" dirty="0" smtClean="0"/>
              <a:t> (2022 – 2024) n = 2,400  </a:t>
            </a:r>
            <a:endParaRPr lang="en-US" sz="2000" dirty="0"/>
          </a:p>
        </p:txBody>
      </p:sp>
      <p:sp>
        <p:nvSpPr>
          <p:cNvPr id="5" name="Slide Number Placeholder 4"/>
          <p:cNvSpPr>
            <a:spLocks noGrp="1"/>
          </p:cNvSpPr>
          <p:nvPr>
            <p:ph type="sldNum" sz="quarter" idx="12"/>
          </p:nvPr>
        </p:nvSpPr>
        <p:spPr/>
        <p:txBody>
          <a:bodyPr/>
          <a:lstStyle/>
          <a:p>
            <a:fld id="{661BC3C3-FDC6-44DB-9FC0-088E31615218}" type="slidenum">
              <a:rPr lang="en-US" smtClean="0"/>
              <a:t>4</a:t>
            </a:fld>
            <a:endParaRPr lang="en-US"/>
          </a:p>
        </p:txBody>
      </p:sp>
    </p:spTree>
    <p:extLst>
      <p:ext uri="{BB962C8B-B14F-4D97-AF65-F5344CB8AC3E}">
        <p14:creationId xmlns:p14="http://schemas.microsoft.com/office/powerpoint/2010/main" val="366536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a:stCxn id="44" idx="2"/>
            <a:endCxn id="8" idx="0"/>
          </p:cNvCxnSpPr>
          <p:nvPr/>
        </p:nvCxnSpPr>
        <p:spPr>
          <a:xfrm>
            <a:off x="4110605" y="777815"/>
            <a:ext cx="5388" cy="397963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a:stCxn id="32" idx="3"/>
            <a:endCxn id="22" idx="1"/>
          </p:cNvCxnSpPr>
          <p:nvPr/>
        </p:nvCxnSpPr>
        <p:spPr>
          <a:xfrm>
            <a:off x="2432448" y="1540918"/>
            <a:ext cx="276441"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2"/>
            <a:endCxn id="10" idx="0"/>
          </p:cNvCxnSpPr>
          <p:nvPr/>
        </p:nvCxnSpPr>
        <p:spPr>
          <a:xfrm>
            <a:off x="1266437" y="777815"/>
            <a:ext cx="0" cy="2765185"/>
          </a:xfrm>
          <a:prstGeom prst="line">
            <a:avLst/>
          </a:prstGeom>
        </p:spPr>
        <p:style>
          <a:lnRef idx="2">
            <a:schemeClr val="dk1"/>
          </a:lnRef>
          <a:fillRef idx="0">
            <a:schemeClr val="dk1"/>
          </a:fillRef>
          <a:effectRef idx="1">
            <a:schemeClr val="dk1"/>
          </a:effectRef>
          <a:fontRef idx="minor">
            <a:schemeClr val="tx1"/>
          </a:fontRef>
        </p:style>
      </p:cxnSp>
      <p:sp>
        <p:nvSpPr>
          <p:cNvPr id="4" name="Rectangle 3"/>
          <p:cNvSpPr/>
          <p:nvPr/>
        </p:nvSpPr>
        <p:spPr>
          <a:xfrm>
            <a:off x="100424" y="76200"/>
            <a:ext cx="2332025" cy="701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Exam 6 </a:t>
            </a:r>
            <a:r>
              <a:rPr lang="en-US" dirty="0" smtClean="0"/>
              <a:t>(n=4,000)</a:t>
            </a:r>
          </a:p>
          <a:p>
            <a:pPr algn="ctr"/>
            <a:r>
              <a:rPr lang="en-US" i="1" dirty="0" smtClean="0"/>
              <a:t>2016-2018</a:t>
            </a:r>
            <a:endParaRPr lang="en-US" i="1" dirty="0"/>
          </a:p>
        </p:txBody>
      </p:sp>
      <p:cxnSp>
        <p:nvCxnSpPr>
          <p:cNvPr id="20" name="Straight Arrow Connector 19"/>
          <p:cNvCxnSpPr>
            <a:stCxn id="8" idx="3"/>
            <a:endCxn id="18" idx="1"/>
          </p:cNvCxnSpPr>
          <p:nvPr/>
        </p:nvCxnSpPr>
        <p:spPr>
          <a:xfrm>
            <a:off x="5647512" y="5426725"/>
            <a:ext cx="257947" cy="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0424" y="2095200"/>
            <a:ext cx="2332025" cy="1295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MESA Memory</a:t>
            </a:r>
          </a:p>
          <a:p>
            <a:pPr algn="ctr"/>
            <a:r>
              <a:rPr lang="en-US" sz="1600" dirty="0" smtClean="0"/>
              <a:t>A301 at WF site (n=540)</a:t>
            </a:r>
          </a:p>
          <a:p>
            <a:pPr marL="285750" indent="-285750">
              <a:buFont typeface="Arial" panose="020B0604020202020204" pitchFamily="34" charset="0"/>
              <a:buChar char="•"/>
            </a:pPr>
            <a:r>
              <a:rPr lang="en-US" sz="1600" dirty="0" smtClean="0"/>
              <a:t>Cognitive Testing</a:t>
            </a:r>
          </a:p>
          <a:p>
            <a:pPr marL="285750" indent="-285750">
              <a:buFont typeface="Arial" panose="020B0604020202020204" pitchFamily="34" charset="0"/>
              <a:buChar char="•"/>
            </a:pPr>
            <a:r>
              <a:rPr lang="en-US" sz="1600" dirty="0" smtClean="0"/>
              <a:t>Brain MRI </a:t>
            </a:r>
          </a:p>
          <a:p>
            <a:pPr marL="285750" indent="-285750">
              <a:buFont typeface="Arial" panose="020B0604020202020204" pitchFamily="34" charset="0"/>
              <a:buChar char="•"/>
            </a:pPr>
            <a:r>
              <a:rPr lang="en-US" sz="1600" dirty="0" smtClean="0"/>
              <a:t>Amyloid PET</a:t>
            </a:r>
            <a:endParaRPr lang="en-US" sz="1600" dirty="0"/>
          </a:p>
        </p:txBody>
      </p:sp>
      <p:sp>
        <p:nvSpPr>
          <p:cNvPr id="10" name="Rectangle 9"/>
          <p:cNvSpPr/>
          <p:nvPr/>
        </p:nvSpPr>
        <p:spPr>
          <a:xfrm>
            <a:off x="100424" y="3543000"/>
            <a:ext cx="2332025" cy="800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Epigenetics of AD</a:t>
            </a:r>
          </a:p>
          <a:p>
            <a:pPr algn="ctr"/>
            <a:r>
              <a:rPr lang="en-US" sz="1600" dirty="0" smtClean="0"/>
              <a:t>A251 at JHU site (n=500)</a:t>
            </a:r>
          </a:p>
          <a:p>
            <a:pPr marL="285750" indent="-285750">
              <a:buFont typeface="Arial" panose="020B0604020202020204" pitchFamily="34" charset="0"/>
              <a:buChar char="•"/>
            </a:pPr>
            <a:r>
              <a:rPr lang="en-US" sz="1600" dirty="0" smtClean="0"/>
              <a:t>Cognitive testing</a:t>
            </a:r>
            <a:endParaRPr lang="en-US" sz="1600" dirty="0"/>
          </a:p>
        </p:txBody>
      </p:sp>
      <p:sp>
        <p:nvSpPr>
          <p:cNvPr id="22" name="Rectangle 21"/>
          <p:cNvSpPr/>
          <p:nvPr/>
        </p:nvSpPr>
        <p:spPr>
          <a:xfrm>
            <a:off x="2708889" y="1104600"/>
            <a:ext cx="1710711" cy="87263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MESA </a:t>
            </a:r>
            <a:r>
              <a:rPr lang="en-US" b="1" u="sng" dirty="0" err="1" smtClean="0"/>
              <a:t>AFib</a:t>
            </a:r>
            <a:endParaRPr lang="en-US" b="1" u="sng" dirty="0" smtClean="0"/>
          </a:p>
          <a:p>
            <a:pPr algn="ctr"/>
            <a:r>
              <a:rPr lang="en-US" sz="1600" dirty="0" smtClean="0"/>
              <a:t>All sites (n=1200)</a:t>
            </a:r>
          </a:p>
          <a:p>
            <a:pPr marL="285750" indent="-285750">
              <a:buFont typeface="Arial" panose="020B0604020202020204" pitchFamily="34" charset="0"/>
              <a:buChar char="•"/>
            </a:pPr>
            <a:r>
              <a:rPr lang="en-US" sz="1600" dirty="0" smtClean="0"/>
              <a:t>Brain MRI</a:t>
            </a:r>
          </a:p>
        </p:txBody>
      </p:sp>
      <p:sp>
        <p:nvSpPr>
          <p:cNvPr id="42" name="TextBox 41"/>
          <p:cNvSpPr txBox="1"/>
          <p:nvPr/>
        </p:nvSpPr>
        <p:spPr>
          <a:xfrm>
            <a:off x="4876800" y="6273225"/>
            <a:ext cx="4271790" cy="584775"/>
          </a:xfrm>
          <a:prstGeom prst="rect">
            <a:avLst/>
          </a:prstGeom>
          <a:noFill/>
        </p:spPr>
        <p:txBody>
          <a:bodyPr wrap="square" rtlCol="0">
            <a:spAutoFit/>
          </a:bodyPr>
          <a:lstStyle/>
          <a:p>
            <a:r>
              <a:rPr lang="en-US" sz="1600" dirty="0" smtClean="0"/>
              <a:t>n* = number needed for complete enrollment. </a:t>
            </a:r>
          </a:p>
          <a:p>
            <a:r>
              <a:rPr lang="en-US" sz="1600" dirty="0" smtClean="0"/>
              <a:t>Total n for MESA-AD PET is 1,500</a:t>
            </a:r>
            <a:endParaRPr lang="en-US" sz="1600" dirty="0"/>
          </a:p>
        </p:txBody>
      </p:sp>
      <p:grpSp>
        <p:nvGrpSpPr>
          <p:cNvPr id="13" name="Group 12"/>
          <p:cNvGrpSpPr/>
          <p:nvPr/>
        </p:nvGrpSpPr>
        <p:grpSpPr>
          <a:xfrm>
            <a:off x="2584473" y="4757450"/>
            <a:ext cx="6254727" cy="1338550"/>
            <a:chOff x="4872301" y="4455110"/>
            <a:chExt cx="7491055" cy="1338550"/>
          </a:xfrm>
        </p:grpSpPr>
        <p:sp>
          <p:nvSpPr>
            <p:cNvPr id="8" name="Rectangle 7"/>
            <p:cNvSpPr/>
            <p:nvPr/>
          </p:nvSpPr>
          <p:spPr>
            <a:xfrm>
              <a:off x="4872301" y="4455110"/>
              <a:ext cx="3668488" cy="1338549"/>
            </a:xfrm>
            <a:prstGeom prst="rect">
              <a:avLst/>
            </a:prstGeom>
            <a:solidFill>
              <a:schemeClr val="accent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MESA-AD (Exam 7)</a:t>
              </a:r>
            </a:p>
            <a:p>
              <a:pPr algn="ctr"/>
              <a:r>
                <a:rPr lang="en-US" sz="1600" b="1" i="1" dirty="0" smtClean="0"/>
                <a:t>(n=3,000)</a:t>
              </a:r>
            </a:p>
            <a:p>
              <a:pPr marL="285750" indent="-285750">
                <a:buFont typeface="Arial" panose="020B0604020202020204" pitchFamily="34" charset="0"/>
                <a:buChar char="•"/>
              </a:pPr>
              <a:r>
                <a:rPr lang="en-US" sz="1600" b="1" dirty="0" smtClean="0"/>
                <a:t>Cognitive Testing, n*=2,170 </a:t>
              </a:r>
            </a:p>
            <a:p>
              <a:pPr marL="285750" indent="-285750">
                <a:buFont typeface="Arial" panose="020B0604020202020204" pitchFamily="34" charset="0"/>
                <a:buChar char="•"/>
              </a:pPr>
              <a:r>
                <a:rPr lang="en-US" sz="1600" b="1" dirty="0" smtClean="0"/>
                <a:t>Brain MRI, n*=1,500</a:t>
              </a:r>
              <a:endParaRPr lang="en-US" sz="1600" b="1" dirty="0"/>
            </a:p>
            <a:p>
              <a:pPr marL="285750" indent="-285750">
                <a:buFont typeface="Arial" panose="020B0604020202020204" pitchFamily="34" charset="0"/>
                <a:buChar char="•"/>
              </a:pPr>
              <a:r>
                <a:rPr lang="en-US" sz="1600" b="1" dirty="0" smtClean="0"/>
                <a:t>Amyloid PET, n*=1,000</a:t>
              </a:r>
              <a:endParaRPr lang="en-US" sz="1600" b="1" dirty="0"/>
            </a:p>
          </p:txBody>
        </p:sp>
        <p:sp>
          <p:nvSpPr>
            <p:cNvPr id="18" name="Rectangle 17"/>
            <p:cNvSpPr/>
            <p:nvPr/>
          </p:nvSpPr>
          <p:spPr>
            <a:xfrm>
              <a:off x="8849723" y="4455111"/>
              <a:ext cx="3513633" cy="1338549"/>
            </a:xfrm>
            <a:prstGeom prst="rect">
              <a:avLst/>
            </a:prstGeom>
            <a:solidFill>
              <a:schemeClr val="accent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u="sng" dirty="0" smtClean="0"/>
                <a:t>MESA-AD (Exam 8)</a:t>
              </a:r>
            </a:p>
            <a:p>
              <a:pPr algn="ctr"/>
              <a:r>
                <a:rPr lang="en-US" sz="1600" b="1" i="1" dirty="0" smtClean="0"/>
                <a:t>80% repeated (n=2,400)</a:t>
              </a:r>
            </a:p>
            <a:p>
              <a:pPr marL="285750" indent="-285750">
                <a:buFont typeface="Arial" panose="020B0604020202020204" pitchFamily="34" charset="0"/>
                <a:buChar char="•"/>
              </a:pPr>
              <a:r>
                <a:rPr lang="en-US" sz="1600" b="1" dirty="0" smtClean="0"/>
                <a:t>Cognitive Testing</a:t>
              </a:r>
            </a:p>
            <a:p>
              <a:pPr marL="285750" indent="-285750">
                <a:buFont typeface="Arial" panose="020B0604020202020204" pitchFamily="34" charset="0"/>
                <a:buChar char="•"/>
              </a:pPr>
              <a:r>
                <a:rPr lang="en-US" sz="1600" b="1" dirty="0" smtClean="0"/>
                <a:t>Brain MRI </a:t>
              </a:r>
            </a:p>
            <a:p>
              <a:pPr marL="285750" indent="-285750">
                <a:buFont typeface="Arial" panose="020B0604020202020204" pitchFamily="34" charset="0"/>
                <a:buChar char="•"/>
              </a:pPr>
              <a:endParaRPr lang="en-US" sz="1600" dirty="0" smtClean="0"/>
            </a:p>
          </p:txBody>
        </p:sp>
      </p:grpSp>
      <p:sp>
        <p:nvSpPr>
          <p:cNvPr id="27" name="Rectangle 26"/>
          <p:cNvSpPr/>
          <p:nvPr/>
        </p:nvSpPr>
        <p:spPr>
          <a:xfrm>
            <a:off x="2729309" y="3543000"/>
            <a:ext cx="2332024" cy="800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Epigenetics of AD</a:t>
            </a:r>
          </a:p>
          <a:p>
            <a:pPr algn="ctr"/>
            <a:r>
              <a:rPr lang="en-US" sz="1600" dirty="0" smtClean="0"/>
              <a:t>A251 at JHU site (n=400)</a:t>
            </a:r>
          </a:p>
          <a:p>
            <a:pPr marL="285750" indent="-285750">
              <a:buFont typeface="Arial" panose="020B0604020202020204" pitchFamily="34" charset="0"/>
              <a:buChar char="•"/>
            </a:pPr>
            <a:r>
              <a:rPr lang="en-US" sz="1600" dirty="0" smtClean="0"/>
              <a:t>Cognitive testing</a:t>
            </a:r>
            <a:endParaRPr lang="en-US" sz="1600" dirty="0"/>
          </a:p>
        </p:txBody>
      </p:sp>
      <p:sp>
        <p:nvSpPr>
          <p:cNvPr id="32" name="Rectangle 31"/>
          <p:cNvSpPr/>
          <p:nvPr/>
        </p:nvSpPr>
        <p:spPr>
          <a:xfrm>
            <a:off x="100424" y="1104600"/>
            <a:ext cx="2332024" cy="87263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MESA </a:t>
            </a:r>
            <a:r>
              <a:rPr lang="en-US" b="1" u="sng" dirty="0" err="1" smtClean="0"/>
              <a:t>AFib</a:t>
            </a:r>
            <a:endParaRPr lang="en-US" b="1" u="sng" dirty="0" smtClean="0"/>
          </a:p>
          <a:p>
            <a:pPr algn="ctr"/>
            <a:r>
              <a:rPr lang="en-US" sz="1600" dirty="0" smtClean="0"/>
              <a:t>A253 at all sites (n=1500)</a:t>
            </a:r>
          </a:p>
          <a:p>
            <a:pPr marL="285750" indent="-285750">
              <a:buFont typeface="Arial" panose="020B0604020202020204" pitchFamily="34" charset="0"/>
              <a:buChar char="•"/>
            </a:pPr>
            <a:r>
              <a:rPr lang="en-US" sz="1600" dirty="0" smtClean="0"/>
              <a:t>CASI, DSC and DS</a:t>
            </a:r>
          </a:p>
        </p:txBody>
      </p:sp>
      <p:sp>
        <p:nvSpPr>
          <p:cNvPr id="33" name="Rectangle 32"/>
          <p:cNvSpPr/>
          <p:nvPr/>
        </p:nvSpPr>
        <p:spPr>
          <a:xfrm>
            <a:off x="2708889" y="2095200"/>
            <a:ext cx="2332025" cy="1295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MESA Memory</a:t>
            </a:r>
          </a:p>
          <a:p>
            <a:pPr algn="ctr"/>
            <a:r>
              <a:rPr lang="en-US" sz="1600" dirty="0" smtClean="0"/>
              <a:t>A301 at WF site (n=430)</a:t>
            </a:r>
          </a:p>
          <a:p>
            <a:pPr marL="285750" indent="-285750">
              <a:buFont typeface="Arial" panose="020B0604020202020204" pitchFamily="34" charset="0"/>
              <a:buChar char="•"/>
            </a:pPr>
            <a:r>
              <a:rPr lang="en-US" sz="1600" dirty="0" smtClean="0"/>
              <a:t>Cognitive Testing</a:t>
            </a:r>
          </a:p>
          <a:p>
            <a:pPr marL="285750" indent="-285750">
              <a:buFont typeface="Arial" panose="020B0604020202020204" pitchFamily="34" charset="0"/>
              <a:buChar char="•"/>
            </a:pPr>
            <a:r>
              <a:rPr lang="en-US" sz="1600" dirty="0" smtClean="0"/>
              <a:t>Brain MRI </a:t>
            </a:r>
          </a:p>
          <a:p>
            <a:pPr marL="285750" indent="-285750">
              <a:buFont typeface="Arial" panose="020B0604020202020204" pitchFamily="34" charset="0"/>
              <a:buChar char="•"/>
            </a:pPr>
            <a:endParaRPr lang="en-US" sz="1600" dirty="0" smtClean="0"/>
          </a:p>
        </p:txBody>
      </p:sp>
      <p:sp>
        <p:nvSpPr>
          <p:cNvPr id="44" name="Rectangle 43"/>
          <p:cNvSpPr/>
          <p:nvPr/>
        </p:nvSpPr>
        <p:spPr>
          <a:xfrm>
            <a:off x="2708889" y="76200"/>
            <a:ext cx="2803432" cy="701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Exam 7 </a:t>
            </a:r>
            <a:r>
              <a:rPr lang="en-US" dirty="0" smtClean="0"/>
              <a:t>(n=3,000)</a:t>
            </a:r>
          </a:p>
          <a:p>
            <a:pPr algn="ctr"/>
            <a:r>
              <a:rPr lang="en-US" i="1" dirty="0" smtClean="0"/>
              <a:t>2019-2022</a:t>
            </a:r>
            <a:endParaRPr lang="en-US" i="1" dirty="0"/>
          </a:p>
        </p:txBody>
      </p:sp>
      <p:sp>
        <p:nvSpPr>
          <p:cNvPr id="45" name="Rectangle 44"/>
          <p:cNvSpPr/>
          <p:nvPr/>
        </p:nvSpPr>
        <p:spPr>
          <a:xfrm>
            <a:off x="5799912" y="76200"/>
            <a:ext cx="2734487" cy="7016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Exam 8 </a:t>
            </a:r>
            <a:r>
              <a:rPr lang="en-US" dirty="0" smtClean="0"/>
              <a:t>(n=2,400)</a:t>
            </a:r>
          </a:p>
          <a:p>
            <a:pPr algn="ctr"/>
            <a:r>
              <a:rPr lang="en-US" i="1" dirty="0" smtClean="0"/>
              <a:t>2022-2024</a:t>
            </a:r>
            <a:endParaRPr lang="en-US" i="1" dirty="0"/>
          </a:p>
        </p:txBody>
      </p:sp>
      <p:cxnSp>
        <p:nvCxnSpPr>
          <p:cNvPr id="48" name="Straight Connector 47"/>
          <p:cNvCxnSpPr/>
          <p:nvPr/>
        </p:nvCxnSpPr>
        <p:spPr>
          <a:xfrm>
            <a:off x="2438400" y="2514600"/>
            <a:ext cx="27644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60434" y="3775952"/>
            <a:ext cx="276440"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4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272047402"/>
              </p:ext>
            </p:extLst>
          </p:nvPr>
        </p:nvGraphicFramePr>
        <p:xfrm>
          <a:off x="990600" y="1143000"/>
          <a:ext cx="7364391" cy="4375783"/>
        </p:xfrm>
        <a:graphic>
          <a:graphicData uri="http://schemas.openxmlformats.org/drawingml/2006/table">
            <a:tbl>
              <a:tblPr firstRow="1" bandRow="1">
                <a:tableStyleId>{5940675A-B579-460E-94D1-54222C63F5DA}</a:tableStyleId>
              </a:tblPr>
              <a:tblGrid>
                <a:gridCol w="4317207">
                  <a:extLst>
                    <a:ext uri="{9D8B030D-6E8A-4147-A177-3AD203B41FA5}">
                      <a16:colId xmlns:a16="http://schemas.microsoft.com/office/drawing/2014/main" val="20000"/>
                    </a:ext>
                  </a:extLst>
                </a:gridCol>
                <a:gridCol w="1458966">
                  <a:extLst>
                    <a:ext uri="{9D8B030D-6E8A-4147-A177-3AD203B41FA5}">
                      <a16:colId xmlns:a16="http://schemas.microsoft.com/office/drawing/2014/main" val="20001"/>
                    </a:ext>
                  </a:extLst>
                </a:gridCol>
                <a:gridCol w="1588218">
                  <a:extLst>
                    <a:ext uri="{9D8B030D-6E8A-4147-A177-3AD203B41FA5}">
                      <a16:colId xmlns:a16="http://schemas.microsoft.com/office/drawing/2014/main" val="20002"/>
                    </a:ext>
                  </a:extLst>
                </a:gridCol>
              </a:tblGrid>
              <a:tr h="990600">
                <a:tc>
                  <a:txBody>
                    <a:bodyPr/>
                    <a:lstStyle/>
                    <a:p>
                      <a:pPr marL="0" marR="0" algn="l">
                        <a:lnSpc>
                          <a:spcPct val="100000"/>
                        </a:lnSpc>
                        <a:spcBef>
                          <a:spcPts val="0"/>
                        </a:spcBef>
                        <a:spcAft>
                          <a:spcPts val="0"/>
                        </a:spcAft>
                      </a:pPr>
                      <a:r>
                        <a:rPr lang="en-US" sz="1800" b="1" i="1" dirty="0" smtClean="0">
                          <a:effectLst/>
                          <a:latin typeface="Arial"/>
                          <a:cs typeface="Arial"/>
                        </a:rPr>
                        <a:t>Procedures</a:t>
                      </a:r>
                      <a:endParaRPr lang="en-US" sz="1800" b="1" i="1" dirty="0">
                        <a:effectLst/>
                        <a:latin typeface="Arial"/>
                        <a:ea typeface="MS Mincho"/>
                        <a:cs typeface="Arial"/>
                      </a:endParaRPr>
                    </a:p>
                  </a:txBody>
                  <a:tcPr marL="75433" marR="75433" marT="37716" marB="37716" anchor="b">
                    <a:solidFill>
                      <a:srgbClr val="D9C77D"/>
                    </a:solidFill>
                  </a:tcPr>
                </a:tc>
                <a:tc>
                  <a:txBody>
                    <a:bodyPr/>
                    <a:lstStyle/>
                    <a:p>
                      <a:pPr marL="0" marR="0" algn="ctr">
                        <a:spcBef>
                          <a:spcPts val="0"/>
                        </a:spcBef>
                        <a:spcAft>
                          <a:spcPts val="0"/>
                        </a:spcAft>
                      </a:pPr>
                      <a:r>
                        <a:rPr lang="en-US" sz="1800" b="1" baseline="0" dirty="0" smtClean="0">
                          <a:effectLst/>
                          <a:latin typeface="Arial"/>
                          <a:cs typeface="Arial"/>
                        </a:rPr>
                        <a:t> </a:t>
                      </a:r>
                      <a:endParaRPr lang="en-US" sz="1800" b="1" baseline="0" dirty="0" smtClean="0">
                        <a:effectLst/>
                        <a:latin typeface="Arial"/>
                        <a:cs typeface="Arial"/>
                      </a:endParaRPr>
                    </a:p>
                    <a:p>
                      <a:pPr marL="0" marR="0" algn="ctr">
                        <a:spcBef>
                          <a:spcPts val="0"/>
                        </a:spcBef>
                        <a:spcAft>
                          <a:spcPts val="0"/>
                        </a:spcAft>
                      </a:pPr>
                      <a:r>
                        <a:rPr lang="en-US" sz="2400" b="1" baseline="0" dirty="0" smtClean="0">
                          <a:effectLst/>
                          <a:latin typeface="Arial"/>
                          <a:cs typeface="Arial"/>
                        </a:rPr>
                        <a:t>‘Exam 7’</a:t>
                      </a:r>
                    </a:p>
                    <a:p>
                      <a:pPr marL="0" marR="0" algn="ctr">
                        <a:spcBef>
                          <a:spcPts val="0"/>
                        </a:spcBef>
                        <a:spcAft>
                          <a:spcPts val="0"/>
                        </a:spcAft>
                      </a:pPr>
                      <a:r>
                        <a:rPr lang="en-US" sz="1800" b="0" i="1" baseline="0" dirty="0" smtClean="0">
                          <a:effectLst/>
                          <a:latin typeface="Arial"/>
                          <a:ea typeface="MS Mincho"/>
                          <a:cs typeface="Arial"/>
                        </a:rPr>
                        <a:t>(2019-2022)</a:t>
                      </a:r>
                      <a:endParaRPr lang="en-US" sz="1800" b="0" i="1" dirty="0">
                        <a:effectLst/>
                        <a:latin typeface="Arial"/>
                        <a:ea typeface="MS Mincho"/>
                        <a:cs typeface="Arial"/>
                      </a:endParaRPr>
                    </a:p>
                  </a:txBody>
                  <a:tcPr marL="75433" marR="75433" marT="37716" marB="37716" anchor="ctr">
                    <a:solidFill>
                      <a:srgbClr val="D9C77D"/>
                    </a:solidFill>
                  </a:tcPr>
                </a:tc>
                <a:tc>
                  <a:txBody>
                    <a:bodyPr/>
                    <a:lstStyle/>
                    <a:p>
                      <a:pPr marL="0" marR="0" algn="ctr">
                        <a:spcBef>
                          <a:spcPts val="0"/>
                        </a:spcBef>
                        <a:spcAft>
                          <a:spcPts val="0"/>
                        </a:spcAft>
                      </a:pPr>
                      <a:r>
                        <a:rPr lang="en-US" sz="1800" b="1" dirty="0" smtClean="0">
                          <a:effectLst/>
                          <a:latin typeface="Arial"/>
                          <a:cs typeface="Arial"/>
                        </a:rPr>
                        <a:t>Follow-up</a:t>
                      </a:r>
                    </a:p>
                    <a:p>
                      <a:pPr marL="0" marR="0" algn="ctr">
                        <a:spcBef>
                          <a:spcPts val="0"/>
                        </a:spcBef>
                        <a:spcAft>
                          <a:spcPts val="0"/>
                        </a:spcAft>
                      </a:pPr>
                      <a:r>
                        <a:rPr lang="en-US" sz="2400" b="1" dirty="0" smtClean="0">
                          <a:effectLst/>
                          <a:latin typeface="Arial"/>
                          <a:ea typeface="MS Mincho"/>
                          <a:cs typeface="Arial"/>
                        </a:rPr>
                        <a:t>‘Exam 8’</a:t>
                      </a:r>
                    </a:p>
                    <a:p>
                      <a:pPr marL="0" marR="0" algn="ctr">
                        <a:spcBef>
                          <a:spcPts val="0"/>
                        </a:spcBef>
                        <a:spcAft>
                          <a:spcPts val="0"/>
                        </a:spcAft>
                      </a:pPr>
                      <a:r>
                        <a:rPr lang="en-US" sz="1800" b="0" i="1" dirty="0" smtClean="0">
                          <a:effectLst/>
                          <a:latin typeface="Arial"/>
                          <a:ea typeface="MS Mincho"/>
                          <a:cs typeface="Arial"/>
                        </a:rPr>
                        <a:t>(2022-2024)</a:t>
                      </a:r>
                      <a:endParaRPr lang="en-US" sz="1800" b="0" i="1" dirty="0">
                        <a:effectLst/>
                        <a:latin typeface="Arial"/>
                        <a:ea typeface="MS Mincho"/>
                        <a:cs typeface="Arial"/>
                      </a:endParaRPr>
                    </a:p>
                  </a:txBody>
                  <a:tcPr marL="75433" marR="75433" marT="37716" marB="37716" anchor="ctr">
                    <a:solidFill>
                      <a:srgbClr val="D9C77D"/>
                    </a:solidFill>
                  </a:tcPr>
                </a:tc>
                <a:extLst>
                  <a:ext uri="{0D108BD9-81ED-4DB2-BD59-A6C34878D82A}">
                    <a16:rowId xmlns:a16="http://schemas.microsoft.com/office/drawing/2014/main" val="10000"/>
                  </a:ext>
                </a:extLst>
              </a:tr>
              <a:tr h="305283">
                <a:tc>
                  <a:txBody>
                    <a:bodyPr/>
                    <a:lstStyle/>
                    <a:p>
                      <a:pPr marL="0" marR="0" algn="l">
                        <a:spcBef>
                          <a:spcPts val="0"/>
                        </a:spcBef>
                        <a:spcAft>
                          <a:spcPts val="0"/>
                        </a:spcAft>
                      </a:pPr>
                      <a:r>
                        <a:rPr lang="en-US" sz="1800" b="1" dirty="0" smtClean="0">
                          <a:effectLst/>
                          <a:latin typeface="Arial"/>
                          <a:cs typeface="Arial"/>
                        </a:rPr>
                        <a:t>Enrollment &amp; Consenting</a:t>
                      </a:r>
                      <a:endParaRPr lang="en-US" sz="1800" b="1"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extLst>
                  <a:ext uri="{0D108BD9-81ED-4DB2-BD59-A6C34878D82A}">
                    <a16:rowId xmlns:a16="http://schemas.microsoft.com/office/drawing/2014/main" val="10001"/>
                  </a:ext>
                </a:extLst>
              </a:tr>
              <a:tr h="305283">
                <a:tc>
                  <a:txBody>
                    <a:bodyPr/>
                    <a:lstStyle/>
                    <a:p>
                      <a:pPr marL="0" marR="0" algn="l">
                        <a:spcBef>
                          <a:spcPts val="0"/>
                        </a:spcBef>
                        <a:spcAft>
                          <a:spcPts val="0"/>
                        </a:spcAft>
                      </a:pPr>
                      <a:r>
                        <a:rPr lang="en-US" sz="1800" b="1" dirty="0" smtClean="0">
                          <a:effectLst/>
                          <a:latin typeface="Arial"/>
                          <a:cs typeface="Arial"/>
                        </a:rPr>
                        <a:t>Clinical Evaluation</a:t>
                      </a:r>
                      <a:endParaRPr lang="en-US" sz="1800" b="1"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smtClean="0">
                          <a:effectLst/>
                          <a:latin typeface="Arial"/>
                          <a:cs typeface="Arial"/>
                        </a:rPr>
                        <a:t>X</a:t>
                      </a:r>
                      <a:endParaRPr lang="en-US" sz="1800"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smtClean="0">
                          <a:effectLst/>
                          <a:latin typeface="Arial"/>
                          <a:cs typeface="Arial"/>
                        </a:rPr>
                        <a:t>X</a:t>
                      </a:r>
                      <a:endParaRPr lang="en-US" sz="1800" dirty="0">
                        <a:effectLst/>
                        <a:latin typeface="Arial"/>
                        <a:ea typeface="MS Mincho"/>
                        <a:cs typeface="Arial"/>
                      </a:endParaRPr>
                    </a:p>
                  </a:txBody>
                  <a:tcPr marL="75433" marR="75433" marT="37716" marB="37716"/>
                </a:tc>
                <a:extLst>
                  <a:ext uri="{0D108BD9-81ED-4DB2-BD59-A6C34878D82A}">
                    <a16:rowId xmlns:a16="http://schemas.microsoft.com/office/drawing/2014/main" val="10002"/>
                  </a:ext>
                </a:extLst>
              </a:tr>
              <a:tr h="305283">
                <a:tc>
                  <a:txBody>
                    <a:bodyPr/>
                    <a:lstStyle/>
                    <a:p>
                      <a:pPr marL="0" marR="0" algn="l">
                        <a:spcBef>
                          <a:spcPts val="0"/>
                        </a:spcBef>
                        <a:spcAft>
                          <a:spcPts val="0"/>
                        </a:spcAft>
                      </a:pPr>
                      <a:r>
                        <a:rPr lang="en-US" sz="1800" b="1" dirty="0">
                          <a:effectLst/>
                          <a:latin typeface="Arial"/>
                          <a:cs typeface="Arial"/>
                        </a:rPr>
                        <a:t>Medication Review </a:t>
                      </a:r>
                      <a:endParaRPr lang="en-US" sz="1800" b="1"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extLst>
                  <a:ext uri="{0D108BD9-81ED-4DB2-BD59-A6C34878D82A}">
                    <a16:rowId xmlns:a16="http://schemas.microsoft.com/office/drawing/2014/main" val="10003"/>
                  </a:ext>
                </a:extLst>
              </a:tr>
              <a:tr h="305283">
                <a:tc>
                  <a:txBody>
                    <a:bodyPr/>
                    <a:lstStyle/>
                    <a:p>
                      <a:pPr marL="0" marR="0" algn="l">
                        <a:spcBef>
                          <a:spcPts val="0"/>
                        </a:spcBef>
                        <a:spcAft>
                          <a:spcPts val="0"/>
                        </a:spcAft>
                      </a:pPr>
                      <a:r>
                        <a:rPr lang="en-US" sz="1800" b="1" dirty="0">
                          <a:effectLst/>
                          <a:latin typeface="Arial"/>
                          <a:cs typeface="Arial"/>
                        </a:rPr>
                        <a:t>Physical Exam, </a:t>
                      </a:r>
                      <a:r>
                        <a:rPr lang="en-US" sz="1800" b="1" dirty="0" smtClean="0">
                          <a:effectLst/>
                          <a:latin typeface="Arial"/>
                          <a:cs typeface="Arial"/>
                        </a:rPr>
                        <a:t>Blood Collection</a:t>
                      </a:r>
                      <a:endParaRPr lang="en-US" sz="1800" b="1"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dirty="0">
                          <a:effectLst/>
                          <a:latin typeface="Arial"/>
                          <a:cs typeface="Arial"/>
                        </a:rPr>
                        <a:t>X</a:t>
                      </a:r>
                      <a:endParaRPr lang="en-US" sz="1800" dirty="0">
                        <a:effectLst/>
                        <a:latin typeface="Arial"/>
                        <a:ea typeface="MS Mincho"/>
                        <a:cs typeface="Arial"/>
                      </a:endParaRPr>
                    </a:p>
                  </a:txBody>
                  <a:tcPr marL="75433" marR="75433" marT="37716" marB="37716"/>
                </a:tc>
                <a:extLst>
                  <a:ext uri="{0D108BD9-81ED-4DB2-BD59-A6C34878D82A}">
                    <a16:rowId xmlns:a16="http://schemas.microsoft.com/office/drawing/2014/main" val="10004"/>
                  </a:ext>
                </a:extLst>
              </a:tr>
              <a:tr h="936919">
                <a:tc>
                  <a:txBody>
                    <a:bodyPr/>
                    <a:lstStyle/>
                    <a:p>
                      <a:pPr marL="0" marR="0" algn="l">
                        <a:spcBef>
                          <a:spcPts val="0"/>
                        </a:spcBef>
                        <a:spcAft>
                          <a:spcPts val="0"/>
                        </a:spcAft>
                      </a:pPr>
                      <a:r>
                        <a:rPr lang="en-US" sz="1800" b="1" dirty="0">
                          <a:effectLst/>
                          <a:latin typeface="Arial"/>
                          <a:cs typeface="Arial"/>
                        </a:rPr>
                        <a:t>Cognitive </a:t>
                      </a:r>
                      <a:r>
                        <a:rPr lang="en-US" sz="1800" b="1" dirty="0" smtClean="0">
                          <a:effectLst/>
                          <a:latin typeface="Arial"/>
                          <a:cs typeface="Arial"/>
                        </a:rPr>
                        <a:t>Assessment (in-person)</a:t>
                      </a:r>
                      <a:endParaRPr lang="en-US" sz="1800" b="1" dirty="0">
                        <a:effectLst/>
                        <a:latin typeface="Arial"/>
                        <a:cs typeface="Arial"/>
                      </a:endParaRPr>
                    </a:p>
                    <a:p>
                      <a:pPr marL="231775" marR="0" lvl="0" indent="-171450" algn="l">
                        <a:spcBef>
                          <a:spcPts val="0"/>
                        </a:spcBef>
                        <a:spcAft>
                          <a:spcPts val="0"/>
                        </a:spcAft>
                        <a:buFont typeface="Arial"/>
                        <a:buChar char="•"/>
                        <a:tabLst>
                          <a:tab pos="457200" algn="l"/>
                        </a:tabLst>
                      </a:pPr>
                      <a:r>
                        <a:rPr lang="en-US" sz="1800" b="1" dirty="0" smtClean="0">
                          <a:effectLst/>
                          <a:latin typeface="Arial"/>
                          <a:cs typeface="Arial"/>
                        </a:rPr>
                        <a:t>CASI,</a:t>
                      </a:r>
                      <a:r>
                        <a:rPr lang="en-US" sz="1800" b="1" baseline="0" dirty="0" smtClean="0">
                          <a:effectLst/>
                          <a:latin typeface="Arial"/>
                          <a:cs typeface="Arial"/>
                        </a:rPr>
                        <a:t> DSC, DS</a:t>
                      </a:r>
                    </a:p>
                    <a:p>
                      <a:pPr marL="231775" marR="0" lvl="0" indent="-171450" algn="l">
                        <a:spcBef>
                          <a:spcPts val="0"/>
                        </a:spcBef>
                        <a:spcAft>
                          <a:spcPts val="0"/>
                        </a:spcAft>
                        <a:buFont typeface="Arial"/>
                        <a:buChar char="•"/>
                        <a:tabLst>
                          <a:tab pos="457200" algn="l"/>
                        </a:tabLst>
                      </a:pPr>
                      <a:r>
                        <a:rPr lang="en-US" sz="1800" b="1" dirty="0" smtClean="0">
                          <a:effectLst/>
                          <a:latin typeface="Arial"/>
                          <a:cs typeface="Arial"/>
                        </a:rPr>
                        <a:t>UDS-3</a:t>
                      </a:r>
                      <a:endParaRPr lang="en-US" sz="1800" b="1" dirty="0">
                        <a:effectLst/>
                        <a:latin typeface="Arial"/>
                        <a:cs typeface="Arial"/>
                      </a:endParaRPr>
                    </a:p>
                  </a:txBody>
                  <a:tcPr marL="75433" marR="75433" marT="37716" marB="37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effectLst/>
                        <a:latin typeface="Arial"/>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effectLst/>
                        <a:latin typeface="Arial"/>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effectLst/>
                          <a:latin typeface="Arial"/>
                          <a:cs typeface="Arial"/>
                        </a:rPr>
                        <a:t>X</a:t>
                      </a:r>
                      <a:endParaRPr lang="en-US" sz="1800" dirty="0" smtClean="0">
                        <a:effectLst/>
                        <a:latin typeface="Arial"/>
                        <a:ea typeface="MS Mincho"/>
                        <a:cs typeface="Arial"/>
                      </a:endParaRPr>
                    </a:p>
                  </a:txBody>
                  <a:tcPr marL="75433" marR="75433" marT="37716" marB="3771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effectLst/>
                        <a:latin typeface="Arial"/>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effectLst/>
                        <a:latin typeface="Arial"/>
                        <a:cs typeface="Ari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effectLst/>
                          <a:latin typeface="Arial"/>
                          <a:cs typeface="Arial"/>
                        </a:rPr>
                        <a:t>X</a:t>
                      </a:r>
                      <a:endParaRPr lang="en-US" sz="1800" dirty="0" smtClean="0">
                        <a:effectLst/>
                        <a:latin typeface="Arial"/>
                        <a:ea typeface="MS Mincho"/>
                        <a:cs typeface="Arial"/>
                      </a:endParaRPr>
                    </a:p>
                  </a:txBody>
                  <a:tcPr marL="75433" marR="75433" marT="37716" marB="37716"/>
                </a:tc>
                <a:extLst>
                  <a:ext uri="{0D108BD9-81ED-4DB2-BD59-A6C34878D82A}">
                    <a16:rowId xmlns:a16="http://schemas.microsoft.com/office/drawing/2014/main" val="10005"/>
                  </a:ext>
                </a:extLst>
              </a:tr>
              <a:tr h="305283">
                <a:tc>
                  <a:txBody>
                    <a:bodyPr/>
                    <a:lstStyle/>
                    <a:p>
                      <a:pPr marL="0" marR="0" algn="l">
                        <a:spcBef>
                          <a:spcPts val="0"/>
                        </a:spcBef>
                        <a:spcAft>
                          <a:spcPts val="0"/>
                        </a:spcAft>
                      </a:pPr>
                      <a:r>
                        <a:rPr lang="en-US" sz="1800" b="1" dirty="0" smtClean="0">
                          <a:effectLst/>
                          <a:latin typeface="Arial"/>
                          <a:cs typeface="Arial"/>
                        </a:rPr>
                        <a:t>Brain MRI (volume,</a:t>
                      </a:r>
                      <a:r>
                        <a:rPr lang="en-US" sz="1800" b="1" baseline="0" dirty="0" smtClean="0">
                          <a:effectLst/>
                          <a:latin typeface="Arial"/>
                          <a:cs typeface="Arial"/>
                        </a:rPr>
                        <a:t> blood flow)</a:t>
                      </a:r>
                      <a:endParaRPr lang="en-US" sz="1800" b="1" dirty="0">
                        <a:effectLst/>
                        <a:latin typeface="Arial"/>
                        <a:ea typeface="MS Mincho"/>
                        <a:cs typeface="Arial"/>
                      </a:endParaRPr>
                    </a:p>
                  </a:txBody>
                  <a:tcPr marL="75433" marR="75433" marT="37716" marB="37716"/>
                </a:tc>
                <a:tc>
                  <a:txBody>
                    <a:bodyPr/>
                    <a:lstStyle/>
                    <a:p>
                      <a:pPr algn="ctr"/>
                      <a:r>
                        <a:rPr lang="en-US" sz="1800" dirty="0" smtClean="0">
                          <a:effectLst/>
                          <a:latin typeface="Arial"/>
                          <a:cs typeface="Arial"/>
                        </a:rPr>
                        <a:t>X</a:t>
                      </a:r>
                      <a:endParaRPr lang="en-US" sz="1800" dirty="0">
                        <a:effectLst/>
                        <a:latin typeface="Arial"/>
                        <a:cs typeface="Arial"/>
                      </a:endParaRPr>
                    </a:p>
                  </a:txBody>
                  <a:tcPr marL="75433" marR="75433" marT="37716" marB="37716"/>
                </a:tc>
                <a:tc>
                  <a:txBody>
                    <a:bodyPr/>
                    <a:lstStyle/>
                    <a:p>
                      <a:pPr algn="ctr"/>
                      <a:r>
                        <a:rPr lang="en-US" sz="1800" dirty="0" smtClean="0">
                          <a:effectLst/>
                          <a:latin typeface="Arial"/>
                          <a:cs typeface="Arial"/>
                        </a:rPr>
                        <a:t>X</a:t>
                      </a:r>
                      <a:endParaRPr lang="en-US" sz="1800" dirty="0">
                        <a:effectLst/>
                        <a:latin typeface="Arial"/>
                        <a:cs typeface="Arial"/>
                      </a:endParaRPr>
                    </a:p>
                  </a:txBody>
                  <a:tcPr marL="75433" marR="75433" marT="37716" marB="37716"/>
                </a:tc>
                <a:extLst>
                  <a:ext uri="{0D108BD9-81ED-4DB2-BD59-A6C34878D82A}">
                    <a16:rowId xmlns:a16="http://schemas.microsoft.com/office/drawing/2014/main" val="10006"/>
                  </a:ext>
                </a:extLst>
              </a:tr>
              <a:tr h="305283">
                <a:tc>
                  <a:txBody>
                    <a:bodyPr/>
                    <a:lstStyle/>
                    <a:p>
                      <a:pPr marL="0" marR="0" algn="l">
                        <a:spcBef>
                          <a:spcPts val="0"/>
                        </a:spcBef>
                        <a:spcAft>
                          <a:spcPts val="0"/>
                        </a:spcAft>
                      </a:pPr>
                      <a:r>
                        <a:rPr lang="el-GR" sz="1800" b="1" dirty="0" smtClean="0">
                          <a:effectLst/>
                          <a:latin typeface="Arial" panose="020B0604020202020204" pitchFamily="34" charset="0"/>
                          <a:ea typeface="MS Mincho"/>
                          <a:cs typeface="Arial" panose="020B0604020202020204" pitchFamily="34" charset="0"/>
                        </a:rPr>
                        <a:t>β</a:t>
                      </a:r>
                      <a:r>
                        <a:rPr lang="en-US" sz="1800" b="1" dirty="0" smtClean="0">
                          <a:effectLst/>
                          <a:latin typeface="Arial" panose="020B0604020202020204" pitchFamily="34" charset="0"/>
                          <a:ea typeface="MS Mincho"/>
                          <a:cs typeface="Arial" panose="020B0604020202020204" pitchFamily="34" charset="0"/>
                        </a:rPr>
                        <a:t>-amyloid PET Imaging</a:t>
                      </a:r>
                      <a:endParaRPr lang="en-US" sz="1800" b="1" dirty="0">
                        <a:effectLst/>
                        <a:latin typeface="Arial" panose="020B0604020202020204" pitchFamily="34" charset="0"/>
                        <a:ea typeface="MS Mincho"/>
                        <a:cs typeface="Arial" panose="020B0604020202020204" pitchFamily="34" charset="0"/>
                      </a:endParaRPr>
                    </a:p>
                  </a:txBody>
                  <a:tcPr marL="75433" marR="75433" marT="37716" marB="37716"/>
                </a:tc>
                <a:tc gridSpan="2">
                  <a:txBody>
                    <a:bodyPr/>
                    <a:lstStyle/>
                    <a:p>
                      <a:pPr algn="ctr"/>
                      <a:r>
                        <a:rPr lang="en-US" sz="1800" dirty="0" smtClean="0">
                          <a:effectLst/>
                          <a:latin typeface="Arial"/>
                          <a:cs typeface="Arial"/>
                        </a:rPr>
                        <a:t>X</a:t>
                      </a:r>
                      <a:endParaRPr lang="en-US" sz="1800" dirty="0">
                        <a:effectLst/>
                        <a:latin typeface="Arial"/>
                        <a:cs typeface="Arial"/>
                      </a:endParaRPr>
                    </a:p>
                  </a:txBody>
                  <a:tcPr marL="75433" marR="75433" marT="37716" marB="37716"/>
                </a:tc>
                <a:tc hMerge="1">
                  <a:txBody>
                    <a:bodyPr/>
                    <a:lstStyle/>
                    <a:p>
                      <a:pPr algn="ctr"/>
                      <a:endParaRPr lang="en-US" sz="1800" dirty="0">
                        <a:effectLst/>
                        <a:latin typeface="Arial"/>
                        <a:cs typeface="Arial"/>
                      </a:endParaRPr>
                    </a:p>
                  </a:txBody>
                  <a:tcPr marL="75433" marR="75433" marT="37716" marB="37716"/>
                </a:tc>
                <a:extLst>
                  <a:ext uri="{0D108BD9-81ED-4DB2-BD59-A6C34878D82A}">
                    <a16:rowId xmlns:a16="http://schemas.microsoft.com/office/drawing/2014/main" val="10007"/>
                  </a:ext>
                </a:extLst>
              </a:tr>
              <a:tr h="305283">
                <a:tc>
                  <a:txBody>
                    <a:bodyPr/>
                    <a:lstStyle/>
                    <a:p>
                      <a:pPr marL="0" marR="0" algn="l">
                        <a:spcBef>
                          <a:spcPts val="0"/>
                        </a:spcBef>
                        <a:spcAft>
                          <a:spcPts val="0"/>
                        </a:spcAft>
                      </a:pPr>
                      <a:r>
                        <a:rPr lang="en-US" sz="1800" b="1" i="1" dirty="0" smtClean="0">
                          <a:solidFill>
                            <a:schemeClr val="tx2">
                              <a:lumMod val="40000"/>
                              <a:lumOff val="60000"/>
                            </a:schemeClr>
                          </a:solidFill>
                          <a:effectLst/>
                          <a:latin typeface="Arial"/>
                          <a:ea typeface="MS Mincho"/>
                          <a:cs typeface="Arial"/>
                        </a:rPr>
                        <a:t>MESA ‘Classic</a:t>
                      </a:r>
                      <a:r>
                        <a:rPr lang="en-US" sz="1800" b="1" i="1" baseline="0" dirty="0" smtClean="0">
                          <a:solidFill>
                            <a:schemeClr val="tx2">
                              <a:lumMod val="40000"/>
                              <a:lumOff val="60000"/>
                            </a:schemeClr>
                          </a:solidFill>
                          <a:effectLst/>
                          <a:latin typeface="Arial"/>
                          <a:ea typeface="MS Mincho"/>
                          <a:cs typeface="Arial"/>
                        </a:rPr>
                        <a:t>’ / Ancillary Measures </a:t>
                      </a:r>
                      <a:endParaRPr lang="en-US" sz="1800" b="1" i="1" dirty="0">
                        <a:solidFill>
                          <a:schemeClr val="tx2">
                            <a:lumMod val="40000"/>
                            <a:lumOff val="60000"/>
                          </a:schemeClr>
                        </a:solidFill>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b="1" i="1" dirty="0" smtClean="0">
                          <a:solidFill>
                            <a:schemeClr val="tx2">
                              <a:lumMod val="40000"/>
                              <a:lumOff val="60000"/>
                            </a:schemeClr>
                          </a:solidFill>
                          <a:effectLst/>
                          <a:latin typeface="Arial"/>
                          <a:ea typeface="MS Mincho"/>
                          <a:cs typeface="Arial"/>
                        </a:rPr>
                        <a:t>?</a:t>
                      </a:r>
                      <a:endParaRPr lang="en-US" sz="1800" b="1" i="1" dirty="0">
                        <a:solidFill>
                          <a:schemeClr val="tx2">
                            <a:lumMod val="40000"/>
                            <a:lumOff val="60000"/>
                          </a:schemeClr>
                        </a:solidFill>
                        <a:effectLst/>
                        <a:latin typeface="Arial"/>
                        <a:ea typeface="MS Mincho"/>
                        <a:cs typeface="Arial"/>
                      </a:endParaRPr>
                    </a:p>
                  </a:txBody>
                  <a:tcPr marL="75433" marR="75433" marT="37716" marB="37716"/>
                </a:tc>
                <a:tc>
                  <a:txBody>
                    <a:bodyPr/>
                    <a:lstStyle/>
                    <a:p>
                      <a:pPr marL="0" marR="0" algn="ctr">
                        <a:spcBef>
                          <a:spcPts val="0"/>
                        </a:spcBef>
                        <a:spcAft>
                          <a:spcPts val="0"/>
                        </a:spcAft>
                      </a:pPr>
                      <a:r>
                        <a:rPr lang="en-US" sz="1800" b="1" i="1" dirty="0" smtClean="0">
                          <a:solidFill>
                            <a:schemeClr val="tx2">
                              <a:lumMod val="40000"/>
                              <a:lumOff val="60000"/>
                            </a:schemeClr>
                          </a:solidFill>
                          <a:effectLst/>
                          <a:latin typeface="Arial"/>
                          <a:ea typeface="MS Mincho"/>
                          <a:cs typeface="Arial"/>
                        </a:rPr>
                        <a:t>?</a:t>
                      </a:r>
                      <a:endParaRPr lang="en-US" sz="1800" b="1" i="1" dirty="0">
                        <a:solidFill>
                          <a:schemeClr val="tx2">
                            <a:lumMod val="40000"/>
                            <a:lumOff val="60000"/>
                          </a:schemeClr>
                        </a:solidFill>
                        <a:effectLst/>
                        <a:latin typeface="Arial"/>
                        <a:ea typeface="MS Mincho"/>
                        <a:cs typeface="Arial"/>
                      </a:endParaRPr>
                    </a:p>
                  </a:txBody>
                  <a:tcPr marL="75433" marR="75433" marT="37716" marB="37716"/>
                </a:tc>
                <a:extLst>
                  <a:ext uri="{0D108BD9-81ED-4DB2-BD59-A6C34878D82A}">
                    <a16:rowId xmlns:a16="http://schemas.microsoft.com/office/drawing/2014/main" val="10008"/>
                  </a:ext>
                </a:extLst>
              </a:tr>
            </a:tbl>
          </a:graphicData>
        </a:graphic>
      </p:graphicFrame>
      <p:sp>
        <p:nvSpPr>
          <p:cNvPr id="11" name="TextBox 10"/>
          <p:cNvSpPr txBox="1"/>
          <p:nvPr/>
        </p:nvSpPr>
        <p:spPr>
          <a:xfrm>
            <a:off x="990600" y="5791200"/>
            <a:ext cx="7364391" cy="523220"/>
          </a:xfrm>
          <a:prstGeom prst="rect">
            <a:avLst/>
          </a:prstGeom>
          <a:solidFill>
            <a:schemeClr val="bg1"/>
          </a:solidFill>
        </p:spPr>
        <p:txBody>
          <a:bodyPr wrap="square" rtlCol="0">
            <a:spAutoFit/>
          </a:bodyPr>
          <a:lstStyle/>
          <a:p>
            <a:r>
              <a:rPr lang="en-US" sz="1400" dirty="0">
                <a:solidFill>
                  <a:prstClr val="black"/>
                </a:solidFill>
                <a:latin typeface="Arial" pitchFamily="34" charset="0"/>
                <a:cs typeface="Arial" pitchFamily="34" charset="0"/>
              </a:rPr>
              <a:t>CASI: Cognitive Abilities Screening Instrument; DSC: Digit Symbol Coding; DS: Digit </a:t>
            </a:r>
            <a:r>
              <a:rPr lang="en-US" sz="1400" dirty="0" smtClean="0">
                <a:solidFill>
                  <a:prstClr val="black"/>
                </a:solidFill>
                <a:latin typeface="Arial" pitchFamily="34" charset="0"/>
                <a:cs typeface="Arial" pitchFamily="34" charset="0"/>
              </a:rPr>
              <a:t>Span;</a:t>
            </a:r>
          </a:p>
          <a:p>
            <a:r>
              <a:rPr lang="en-US" sz="1400" dirty="0" smtClean="0">
                <a:solidFill>
                  <a:prstClr val="black"/>
                </a:solidFill>
                <a:latin typeface="Arial" pitchFamily="34" charset="0"/>
                <a:cs typeface="Arial" pitchFamily="34" charset="0"/>
              </a:rPr>
              <a:t>UDS-3: Uniform data set v3 used by all Alzheimer’s Centers </a:t>
            </a:r>
            <a:endParaRPr lang="en-US" sz="1400" dirty="0">
              <a:solidFill>
                <a:prstClr val="black"/>
              </a:solidFill>
              <a:latin typeface="Arial" pitchFamily="34" charset="0"/>
              <a:cs typeface="Arial" pitchFamily="34" charset="0"/>
            </a:endParaRPr>
          </a:p>
        </p:txBody>
      </p:sp>
      <p:sp>
        <p:nvSpPr>
          <p:cNvPr id="3" name="Title 2"/>
          <p:cNvSpPr>
            <a:spLocks noGrp="1"/>
          </p:cNvSpPr>
          <p:nvPr>
            <p:ph type="title"/>
          </p:nvPr>
        </p:nvSpPr>
        <p:spPr>
          <a:xfrm>
            <a:off x="457200" y="274638"/>
            <a:ext cx="8229600" cy="868362"/>
          </a:xfrm>
        </p:spPr>
        <p:txBody>
          <a:bodyPr>
            <a:normAutofit/>
          </a:bodyPr>
          <a:lstStyle/>
          <a:p>
            <a:r>
              <a:rPr lang="en-US" sz="5400" dirty="0" smtClean="0"/>
              <a:t>MESA-AD Design</a:t>
            </a:r>
            <a:endParaRPr lang="en-US" sz="5400" dirty="0"/>
          </a:p>
        </p:txBody>
      </p:sp>
      <p:sp>
        <p:nvSpPr>
          <p:cNvPr id="2" name="Slide Number Placeholder 1"/>
          <p:cNvSpPr>
            <a:spLocks noGrp="1"/>
          </p:cNvSpPr>
          <p:nvPr>
            <p:ph type="sldNum" sz="quarter" idx="12"/>
          </p:nvPr>
        </p:nvSpPr>
        <p:spPr/>
        <p:txBody>
          <a:bodyPr/>
          <a:lstStyle/>
          <a:p>
            <a:fld id="{661BC3C3-FDC6-44DB-9FC0-088E31615218}" type="slidenum">
              <a:rPr lang="en-US" smtClean="0"/>
              <a:t>6</a:t>
            </a:fld>
            <a:endParaRPr lang="en-US"/>
          </a:p>
        </p:txBody>
      </p:sp>
    </p:spTree>
    <p:extLst>
      <p:ext uri="{BB962C8B-B14F-4D97-AF65-F5344CB8AC3E}">
        <p14:creationId xmlns:p14="http://schemas.microsoft.com/office/powerpoint/2010/main" val="40426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 Arrow 11"/>
          <p:cNvSpPr/>
          <p:nvPr/>
        </p:nvSpPr>
        <p:spPr>
          <a:xfrm rot="-5400000" flipV="1">
            <a:off x="3474873" y="5056050"/>
            <a:ext cx="488636" cy="1189842"/>
          </a:xfrm>
          <a:prstGeom prst="bentArrow">
            <a:avLst>
              <a:gd name="adj1" fmla="val 45965"/>
              <a:gd name="adj2" fmla="val 50000"/>
              <a:gd name="adj3" fmla="val 38645"/>
              <a:gd name="adj4" fmla="val 3306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ounded Rectangle 38"/>
          <p:cNvSpPr/>
          <p:nvPr/>
        </p:nvSpPr>
        <p:spPr>
          <a:xfrm>
            <a:off x="152400" y="2321054"/>
            <a:ext cx="2040187" cy="2403346"/>
          </a:xfrm>
          <a:prstGeom prst="roundRect">
            <a:avLst/>
          </a:prstGeom>
          <a:solidFill>
            <a:schemeClr val="tx2">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US" sz="2400" b="1" dirty="0" smtClean="0">
                <a:solidFill>
                  <a:schemeClr val="tx1"/>
                </a:solidFill>
              </a:rPr>
              <a:t>Subclinical</a:t>
            </a:r>
          </a:p>
          <a:p>
            <a:pPr marL="285750" indent="-285750">
              <a:buFont typeface="Arial" panose="020B0604020202020204" pitchFamily="34" charset="0"/>
              <a:buChar char="•"/>
            </a:pPr>
            <a:r>
              <a:rPr lang="en-US" sz="1600" b="1" dirty="0" smtClean="0">
                <a:solidFill>
                  <a:schemeClr val="tx1"/>
                </a:solidFill>
              </a:rPr>
              <a:t>Atherosclerosis</a:t>
            </a:r>
          </a:p>
          <a:p>
            <a:pPr marL="285750" indent="-285750">
              <a:buFont typeface="Arial" panose="020B0604020202020204" pitchFamily="34" charset="0"/>
              <a:buChar char="•"/>
            </a:pPr>
            <a:r>
              <a:rPr lang="en-US" sz="1600" b="1" dirty="0" smtClean="0">
                <a:solidFill>
                  <a:schemeClr val="tx1"/>
                </a:solidFill>
              </a:rPr>
              <a:t>Arteriosclerosis</a:t>
            </a:r>
          </a:p>
          <a:p>
            <a:pPr marL="285750" indent="-285750">
              <a:buFont typeface="Arial" panose="020B0604020202020204" pitchFamily="34" charset="0"/>
              <a:buChar char="•"/>
            </a:pPr>
            <a:r>
              <a:rPr lang="en-US" sz="1600" b="1" dirty="0" smtClean="0">
                <a:solidFill>
                  <a:schemeClr val="tx1"/>
                </a:solidFill>
              </a:rPr>
              <a:t>Small Vessel</a:t>
            </a:r>
          </a:p>
          <a:p>
            <a:pPr algn="ctr"/>
            <a:r>
              <a:rPr lang="en-US" sz="1600" i="1" dirty="0" smtClean="0">
                <a:solidFill>
                  <a:schemeClr val="tx1"/>
                </a:solidFill>
              </a:rPr>
              <a:t>vs.</a:t>
            </a:r>
          </a:p>
          <a:p>
            <a:r>
              <a:rPr lang="en-US" sz="2400" b="1" dirty="0" smtClean="0">
                <a:solidFill>
                  <a:schemeClr val="tx1"/>
                </a:solidFill>
              </a:rPr>
              <a:t>Clinical CVD</a:t>
            </a:r>
          </a:p>
          <a:p>
            <a:pPr marL="342900" indent="-342900">
              <a:buFont typeface="Arial" panose="020B0604020202020204" pitchFamily="34" charset="0"/>
              <a:buChar char="•"/>
            </a:pPr>
            <a:r>
              <a:rPr lang="en-US" sz="1600" b="1" dirty="0" smtClean="0">
                <a:solidFill>
                  <a:schemeClr val="tx1"/>
                </a:solidFill>
              </a:rPr>
              <a:t>Framingham </a:t>
            </a:r>
          </a:p>
          <a:p>
            <a:pPr marL="342900" indent="-342900">
              <a:buFont typeface="Arial" panose="020B0604020202020204" pitchFamily="34" charset="0"/>
              <a:buChar char="•"/>
            </a:pPr>
            <a:r>
              <a:rPr lang="en-US" sz="1600" b="1" dirty="0" smtClean="0">
                <a:solidFill>
                  <a:schemeClr val="tx1"/>
                </a:solidFill>
              </a:rPr>
              <a:t>ASCVD-PCE</a:t>
            </a:r>
          </a:p>
        </p:txBody>
      </p:sp>
      <p:sp>
        <p:nvSpPr>
          <p:cNvPr id="40" name="Right Arrow 39"/>
          <p:cNvSpPr/>
          <p:nvPr/>
        </p:nvSpPr>
        <p:spPr>
          <a:xfrm>
            <a:off x="2192588" y="1951795"/>
            <a:ext cx="3920470" cy="3079829"/>
          </a:xfrm>
          <a:prstGeom prst="rightArrow">
            <a:avLst>
              <a:gd name="adj1" fmla="val 50000"/>
              <a:gd name="adj2" fmla="val 37671"/>
            </a:avLst>
          </a:prstGeom>
          <a:solidFill>
            <a:schemeClr val="tx2">
              <a:lumMod val="20000"/>
              <a:lumOff val="8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a:stretch>
            <a:fillRect/>
          </a:stretch>
        </p:blipFill>
        <p:spPr>
          <a:xfrm>
            <a:off x="4314113" y="4283102"/>
            <a:ext cx="920742" cy="1203298"/>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4138653" y="1515971"/>
            <a:ext cx="1056024" cy="1203376"/>
          </a:xfrm>
          <a:prstGeom prst="rect">
            <a:avLst/>
          </a:prstGeom>
          <a:ln>
            <a:noFill/>
          </a:ln>
          <a:effectLst>
            <a:softEdge rad="112500"/>
          </a:effec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6508" y="2939996"/>
            <a:ext cx="982329" cy="1178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p:nvSpPr>
        <p:spPr>
          <a:xfrm>
            <a:off x="3156122" y="4339853"/>
            <a:ext cx="2013978"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Neuro-</a:t>
            </a:r>
          </a:p>
          <a:p>
            <a:pPr algn="ctr"/>
            <a:r>
              <a:rPr lang="en-US" sz="2400" dirty="0" smtClean="0">
                <a:solidFill>
                  <a:prstClr val="white"/>
                </a:solidFill>
              </a:rPr>
              <a:t>degeneration</a:t>
            </a:r>
            <a:endParaRPr lang="en-US" sz="2400" dirty="0">
              <a:solidFill>
                <a:prstClr val="white"/>
              </a:solidFill>
            </a:endParaRPr>
          </a:p>
        </p:txBody>
      </p:sp>
      <p:sp>
        <p:nvSpPr>
          <p:cNvPr id="16" name="Rounded Rectangle 15"/>
          <p:cNvSpPr/>
          <p:nvPr/>
        </p:nvSpPr>
        <p:spPr>
          <a:xfrm>
            <a:off x="3172511" y="2982616"/>
            <a:ext cx="1981200"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Small Vessel Disease</a:t>
            </a:r>
            <a:endParaRPr lang="en-US" sz="2400" dirty="0">
              <a:solidFill>
                <a:prstClr val="white"/>
              </a:solidFill>
            </a:endParaRPr>
          </a:p>
        </p:txBody>
      </p:sp>
      <p:sp>
        <p:nvSpPr>
          <p:cNvPr id="2" name="Title 1"/>
          <p:cNvSpPr>
            <a:spLocks noGrp="1"/>
          </p:cNvSpPr>
          <p:nvPr>
            <p:ph type="title"/>
          </p:nvPr>
        </p:nvSpPr>
        <p:spPr>
          <a:xfrm>
            <a:off x="0" y="71024"/>
            <a:ext cx="9144000" cy="984885"/>
          </a:xfrm>
        </p:spPr>
        <p:txBody>
          <a:bodyPr>
            <a:normAutofit/>
          </a:bodyPr>
          <a:lstStyle/>
          <a:p>
            <a:pPr algn="ctr"/>
            <a:r>
              <a:rPr lang="en-US" sz="3200" b="1" dirty="0" smtClean="0"/>
              <a:t>Aims: </a:t>
            </a:r>
            <a:r>
              <a:rPr lang="en-US" sz="3200" dirty="0" smtClean="0"/>
              <a:t>Subclinical Vascular Disease and Dementia Pathology</a:t>
            </a:r>
            <a:endParaRPr lang="en-US" sz="3200" dirty="0"/>
          </a:p>
        </p:txBody>
      </p:sp>
      <p:sp>
        <p:nvSpPr>
          <p:cNvPr id="15" name="Right Arrow 14"/>
          <p:cNvSpPr/>
          <p:nvPr/>
        </p:nvSpPr>
        <p:spPr>
          <a:xfrm>
            <a:off x="2414587" y="32766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Arrow 20"/>
          <p:cNvSpPr/>
          <p:nvPr/>
        </p:nvSpPr>
        <p:spPr>
          <a:xfrm>
            <a:off x="5300662" y="1896961"/>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ight Arrow 23"/>
          <p:cNvSpPr/>
          <p:nvPr/>
        </p:nvSpPr>
        <p:spPr>
          <a:xfrm>
            <a:off x="5319712" y="3273346"/>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ight Arrow 24"/>
          <p:cNvSpPr/>
          <p:nvPr/>
        </p:nvSpPr>
        <p:spPr>
          <a:xfrm>
            <a:off x="2424112" y="4191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Arrow 32"/>
          <p:cNvSpPr/>
          <p:nvPr/>
        </p:nvSpPr>
        <p:spPr>
          <a:xfrm>
            <a:off x="5319892" y="4641737"/>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ight Arrow 25"/>
          <p:cNvSpPr/>
          <p:nvPr/>
        </p:nvSpPr>
        <p:spPr>
          <a:xfrm>
            <a:off x="2440859" y="2286000"/>
            <a:ext cx="609600" cy="49682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ounded Rectangle 35"/>
          <p:cNvSpPr/>
          <p:nvPr/>
        </p:nvSpPr>
        <p:spPr>
          <a:xfrm>
            <a:off x="3152845" y="1568371"/>
            <a:ext cx="1981200" cy="1066800"/>
          </a:xfrm>
          <a:prstGeom prst="roundRect">
            <a:avLst/>
          </a:prstGeom>
          <a:solidFill>
            <a:schemeClr val="accent1">
              <a:lumMod val="50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Amyloid Pathology</a:t>
            </a:r>
            <a:endParaRPr lang="en-US" sz="2400" dirty="0">
              <a:solidFill>
                <a:prstClr val="white"/>
              </a:solidFill>
            </a:endParaRPr>
          </a:p>
        </p:txBody>
      </p:sp>
      <p:sp>
        <p:nvSpPr>
          <p:cNvPr id="18" name="Up-Down Arrow 17"/>
          <p:cNvSpPr/>
          <p:nvPr/>
        </p:nvSpPr>
        <p:spPr>
          <a:xfrm>
            <a:off x="3878244" y="2498047"/>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Up-Down Arrow 31"/>
          <p:cNvSpPr/>
          <p:nvPr/>
        </p:nvSpPr>
        <p:spPr>
          <a:xfrm>
            <a:off x="3890070" y="3844553"/>
            <a:ext cx="533400" cy="722376"/>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2386058" y="2342039"/>
            <a:ext cx="677844" cy="369332"/>
          </a:xfrm>
          <a:prstGeom prst="rect">
            <a:avLst/>
          </a:prstGeom>
          <a:noFill/>
        </p:spPr>
        <p:txBody>
          <a:bodyPr wrap="square" rtlCol="0">
            <a:spAutoFit/>
          </a:bodyPr>
          <a:lstStyle/>
          <a:p>
            <a:r>
              <a:rPr lang="en-US" b="1" dirty="0" smtClean="0"/>
              <a:t>SA1a</a:t>
            </a:r>
            <a:endParaRPr lang="en-US" b="1" dirty="0"/>
          </a:p>
        </p:txBody>
      </p:sp>
      <p:sp>
        <p:nvSpPr>
          <p:cNvPr id="29" name="TextBox 28"/>
          <p:cNvSpPr txBox="1"/>
          <p:nvPr/>
        </p:nvSpPr>
        <p:spPr>
          <a:xfrm>
            <a:off x="2362200" y="4257615"/>
            <a:ext cx="677844" cy="369332"/>
          </a:xfrm>
          <a:prstGeom prst="rect">
            <a:avLst/>
          </a:prstGeom>
          <a:noFill/>
        </p:spPr>
        <p:txBody>
          <a:bodyPr wrap="square" rtlCol="0">
            <a:spAutoFit/>
          </a:bodyPr>
          <a:lstStyle/>
          <a:p>
            <a:r>
              <a:rPr lang="en-US" b="1" dirty="0" smtClean="0"/>
              <a:t>SA1c</a:t>
            </a:r>
            <a:endParaRPr lang="en-US" b="1" dirty="0"/>
          </a:p>
        </p:txBody>
      </p:sp>
      <p:sp>
        <p:nvSpPr>
          <p:cNvPr id="41" name="TextBox 40"/>
          <p:cNvSpPr txBox="1"/>
          <p:nvPr/>
        </p:nvSpPr>
        <p:spPr>
          <a:xfrm>
            <a:off x="2372514" y="3328862"/>
            <a:ext cx="677844" cy="369332"/>
          </a:xfrm>
          <a:prstGeom prst="rect">
            <a:avLst/>
          </a:prstGeom>
          <a:noFill/>
        </p:spPr>
        <p:txBody>
          <a:bodyPr wrap="square" rtlCol="0">
            <a:spAutoFit/>
          </a:bodyPr>
          <a:lstStyle/>
          <a:p>
            <a:r>
              <a:rPr lang="en-US" b="1" dirty="0" smtClean="0"/>
              <a:t>SA1b</a:t>
            </a:r>
            <a:endParaRPr lang="en-US" b="1" dirty="0"/>
          </a:p>
        </p:txBody>
      </p:sp>
      <p:sp>
        <p:nvSpPr>
          <p:cNvPr id="42" name="TextBox 41"/>
          <p:cNvSpPr txBox="1"/>
          <p:nvPr/>
        </p:nvSpPr>
        <p:spPr>
          <a:xfrm>
            <a:off x="5140928" y="3907406"/>
            <a:ext cx="677844" cy="369332"/>
          </a:xfrm>
          <a:prstGeom prst="rect">
            <a:avLst/>
          </a:prstGeom>
          <a:noFill/>
        </p:spPr>
        <p:txBody>
          <a:bodyPr wrap="square" rtlCol="0">
            <a:spAutoFit/>
          </a:bodyPr>
          <a:lstStyle/>
          <a:p>
            <a:r>
              <a:rPr lang="en-US" b="1" dirty="0" smtClean="0"/>
              <a:t>SA2</a:t>
            </a:r>
            <a:endParaRPr lang="en-US" b="1" dirty="0"/>
          </a:p>
        </p:txBody>
      </p:sp>
      <p:sp>
        <p:nvSpPr>
          <p:cNvPr id="37" name="Rounded Rectangle 36"/>
          <p:cNvSpPr/>
          <p:nvPr/>
        </p:nvSpPr>
        <p:spPr>
          <a:xfrm>
            <a:off x="603193" y="4922865"/>
            <a:ext cx="2529601" cy="13011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8324" y="6235125"/>
            <a:ext cx="2995945" cy="584775"/>
          </a:xfrm>
          <a:prstGeom prst="rect">
            <a:avLst/>
          </a:prstGeom>
          <a:solidFill>
            <a:schemeClr val="bg1"/>
          </a:solidFill>
          <a:ln w="28575">
            <a:solidFill>
              <a:schemeClr val="accent1"/>
            </a:solidFill>
          </a:ln>
        </p:spPr>
        <p:txBody>
          <a:bodyPr wrap="square" rtlCol="0">
            <a:spAutoFit/>
          </a:bodyPr>
          <a:lstStyle/>
          <a:p>
            <a:pPr algn="ctr"/>
            <a:r>
              <a:rPr lang="en-US" i="1" dirty="0" smtClean="0"/>
              <a:t>Parent MESA Study</a:t>
            </a:r>
          </a:p>
          <a:p>
            <a:pPr algn="ctr"/>
            <a:r>
              <a:rPr lang="en-US" sz="1400" i="1" dirty="0" smtClean="0"/>
              <a:t>(2000 – 2018)</a:t>
            </a:r>
            <a:endParaRPr lang="en-US" sz="1400" i="1" dirty="0"/>
          </a:p>
        </p:txBody>
      </p:sp>
      <p:sp>
        <p:nvSpPr>
          <p:cNvPr id="43" name="TextBox 42"/>
          <p:cNvSpPr txBox="1"/>
          <p:nvPr/>
        </p:nvSpPr>
        <p:spPr>
          <a:xfrm>
            <a:off x="3124270" y="6235125"/>
            <a:ext cx="5434474" cy="584775"/>
          </a:xfrm>
          <a:prstGeom prst="rect">
            <a:avLst/>
          </a:prstGeom>
          <a:solidFill>
            <a:schemeClr val="bg1"/>
          </a:solidFill>
          <a:ln w="28575">
            <a:solidFill>
              <a:schemeClr val="accent1"/>
            </a:solidFill>
          </a:ln>
        </p:spPr>
        <p:txBody>
          <a:bodyPr wrap="square" rtlCol="0">
            <a:spAutoFit/>
          </a:bodyPr>
          <a:lstStyle/>
          <a:p>
            <a:pPr algn="ctr"/>
            <a:r>
              <a:rPr lang="en-US" i="1" dirty="0" smtClean="0"/>
              <a:t>MESA-AD Study</a:t>
            </a:r>
          </a:p>
          <a:p>
            <a:pPr algn="ctr"/>
            <a:r>
              <a:rPr lang="en-US" sz="1400" i="1" dirty="0" smtClean="0"/>
              <a:t>(2019 – 2024)</a:t>
            </a:r>
            <a:endParaRPr lang="en-US" sz="1400" i="1" dirty="0"/>
          </a:p>
        </p:txBody>
      </p:sp>
      <p:sp>
        <p:nvSpPr>
          <p:cNvPr id="44" name="Rectangle 43"/>
          <p:cNvSpPr/>
          <p:nvPr/>
        </p:nvSpPr>
        <p:spPr>
          <a:xfrm>
            <a:off x="685800" y="5718180"/>
            <a:ext cx="2343151" cy="454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Effect Modifiers</a:t>
            </a:r>
          </a:p>
        </p:txBody>
      </p:sp>
      <p:sp>
        <p:nvSpPr>
          <p:cNvPr id="45" name="Rectangle 44"/>
          <p:cNvSpPr/>
          <p:nvPr/>
        </p:nvSpPr>
        <p:spPr>
          <a:xfrm>
            <a:off x="685800" y="5020722"/>
            <a:ext cx="2343150" cy="646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Molecular Changes</a:t>
            </a:r>
            <a:endParaRPr lang="en-US" sz="1100" dirty="0"/>
          </a:p>
        </p:txBody>
      </p:sp>
      <p:sp>
        <p:nvSpPr>
          <p:cNvPr id="48" name="Up-Down Arrow 47"/>
          <p:cNvSpPr/>
          <p:nvPr/>
        </p:nvSpPr>
        <p:spPr>
          <a:xfrm>
            <a:off x="533400" y="4615413"/>
            <a:ext cx="333444" cy="489987"/>
          </a:xfrm>
          <a:prstGeom prst="upDownArrow">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2971800" y="5334000"/>
            <a:ext cx="747713" cy="646331"/>
          </a:xfrm>
          <a:prstGeom prst="rect">
            <a:avLst/>
          </a:prstGeom>
          <a:noFill/>
        </p:spPr>
        <p:txBody>
          <a:bodyPr wrap="square" rtlCol="0">
            <a:spAutoFit/>
          </a:bodyPr>
          <a:lstStyle/>
          <a:p>
            <a:r>
              <a:rPr lang="en-US" b="1" dirty="0" smtClean="0"/>
              <a:t>SA3</a:t>
            </a:r>
          </a:p>
          <a:p>
            <a:r>
              <a:rPr lang="en-US" b="1" dirty="0" smtClean="0"/>
              <a:t> </a:t>
            </a:r>
            <a:endParaRPr lang="en-US" b="1" dirty="0"/>
          </a:p>
        </p:txBody>
      </p:sp>
      <p:sp>
        <p:nvSpPr>
          <p:cNvPr id="3" name="Slide Number Placeholder 2"/>
          <p:cNvSpPr>
            <a:spLocks noGrp="1"/>
          </p:cNvSpPr>
          <p:nvPr>
            <p:ph type="sldNum" sz="quarter" idx="12"/>
          </p:nvPr>
        </p:nvSpPr>
        <p:spPr/>
        <p:txBody>
          <a:bodyPr/>
          <a:lstStyle/>
          <a:p>
            <a:fld id="{661BC3C3-FDC6-44DB-9FC0-088E31615218}" type="slidenum">
              <a:rPr lang="en-US" smtClean="0"/>
              <a:t>7</a:t>
            </a:fld>
            <a:endParaRPr lang="en-US"/>
          </a:p>
        </p:txBody>
      </p:sp>
      <p:sp>
        <p:nvSpPr>
          <p:cNvPr id="46" name="Oval 45"/>
          <p:cNvSpPr/>
          <p:nvPr/>
        </p:nvSpPr>
        <p:spPr>
          <a:xfrm>
            <a:off x="6096000" y="990600"/>
            <a:ext cx="2449100" cy="3916837"/>
          </a:xfrm>
          <a:prstGeom prst="ellipse">
            <a:avLst/>
          </a:prstGeom>
          <a:solidFill>
            <a:srgbClr val="7030A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Alzheimer’s Disease</a:t>
            </a:r>
          </a:p>
          <a:p>
            <a:pPr algn="ctr"/>
            <a:endParaRPr lang="en-US" sz="2400" dirty="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a:solidFill>
                <a:schemeClr val="tx1"/>
              </a:solidFill>
            </a:endParaRPr>
          </a:p>
          <a:p>
            <a:pPr algn="ctr"/>
            <a:endParaRPr lang="en-US" sz="2400" dirty="0" smtClean="0">
              <a:solidFill>
                <a:schemeClr val="tx1"/>
              </a:solidFill>
            </a:endParaRPr>
          </a:p>
          <a:p>
            <a:pPr algn="ctr"/>
            <a:endParaRPr lang="en-US" sz="2400" dirty="0">
              <a:solidFill>
                <a:schemeClr val="tx1"/>
              </a:solidFill>
            </a:endParaRPr>
          </a:p>
          <a:p>
            <a:pPr algn="ctr"/>
            <a:endParaRPr lang="en-US" sz="2400" dirty="0">
              <a:solidFill>
                <a:schemeClr val="tx1"/>
              </a:solidFill>
            </a:endParaRPr>
          </a:p>
        </p:txBody>
      </p:sp>
      <p:sp>
        <p:nvSpPr>
          <p:cNvPr id="47" name="Oval 46"/>
          <p:cNvSpPr/>
          <p:nvPr/>
        </p:nvSpPr>
        <p:spPr>
          <a:xfrm>
            <a:off x="6106197" y="2056208"/>
            <a:ext cx="2449100" cy="3909143"/>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b="1" dirty="0" smtClean="0">
              <a:solidFill>
                <a:schemeClr val="tx1"/>
              </a:solidFill>
            </a:endParaRPr>
          </a:p>
          <a:p>
            <a:pPr algn="ctr"/>
            <a:r>
              <a:rPr lang="en-US" sz="2400" b="1" dirty="0" smtClean="0">
                <a:solidFill>
                  <a:schemeClr val="tx1"/>
                </a:solidFill>
              </a:rPr>
              <a:t>‘Mixed</a:t>
            </a:r>
          </a:p>
          <a:p>
            <a:pPr algn="ctr"/>
            <a:r>
              <a:rPr lang="en-US" sz="2400" b="1" dirty="0" smtClean="0">
                <a:solidFill>
                  <a:schemeClr val="tx1"/>
                </a:solidFill>
              </a:rPr>
              <a:t>Dementia’</a:t>
            </a:r>
            <a:endParaRPr lang="en-US" sz="2400" b="1" dirty="0">
              <a:solidFill>
                <a:schemeClr val="tx1"/>
              </a:solidFill>
            </a:endParaRPr>
          </a:p>
          <a:p>
            <a:pPr algn="ctr"/>
            <a:endParaRPr lang="en-US" sz="2400" dirty="0" smtClean="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smtClean="0">
                <a:solidFill>
                  <a:schemeClr val="tx1"/>
                </a:solidFill>
              </a:rPr>
              <a:t>Vascular </a:t>
            </a:r>
          </a:p>
          <a:p>
            <a:pPr algn="ctr"/>
            <a:r>
              <a:rPr lang="en-US" sz="2400" dirty="0" smtClean="0">
                <a:solidFill>
                  <a:schemeClr val="tx1"/>
                </a:solidFill>
              </a:rPr>
              <a:t>Dementia</a:t>
            </a:r>
            <a:endParaRPr lang="en-US" sz="2400" dirty="0">
              <a:solidFill>
                <a:schemeClr val="tx1"/>
              </a:solidFill>
            </a:endParaRPr>
          </a:p>
        </p:txBody>
      </p:sp>
    </p:spTree>
    <p:extLst>
      <p:ext uri="{BB962C8B-B14F-4D97-AF65-F5344CB8AC3E}">
        <p14:creationId xmlns:p14="http://schemas.microsoft.com/office/powerpoint/2010/main" val="33648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animBg="1"/>
      <p:bldP spid="44" grpId="0" animBg="1"/>
      <p:bldP spid="45" grpId="0" animBg="1"/>
      <p:bldP spid="48" grpId="0" animBg="1"/>
      <p:bldP spid="49" grpId="0"/>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04800" y="2263998"/>
            <a:ext cx="3962400" cy="3984402"/>
          </a:xfrm>
          <a:prstGeom prst="ellipse">
            <a:avLst/>
          </a:pr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656490"/>
            <a:ext cx="3962400" cy="3820510"/>
          </a:xfrm>
          <a:prstGeom prst="ellipse">
            <a:avLst/>
          </a:prstGeom>
          <a:solidFill>
            <a:srgbClr val="7030A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685800"/>
            <a:ext cx="7772400" cy="553998"/>
          </a:xfrm>
        </p:spPr>
        <p:txBody>
          <a:bodyPr>
            <a:normAutofit fontScale="90000"/>
          </a:bodyPr>
          <a:lstStyle/>
          <a:p>
            <a:r>
              <a:rPr lang="en-US" dirty="0" smtClean="0"/>
              <a:t>AD is most often ‘Mixed Dementia’ </a:t>
            </a:r>
            <a:endParaRPr lang="en-US" dirty="0"/>
          </a:p>
        </p:txBody>
      </p:sp>
      <p:sp>
        <p:nvSpPr>
          <p:cNvPr id="4" name="TextBox 3"/>
          <p:cNvSpPr txBox="1"/>
          <p:nvPr/>
        </p:nvSpPr>
        <p:spPr>
          <a:xfrm>
            <a:off x="4695410" y="6385231"/>
            <a:ext cx="4293489" cy="307777"/>
          </a:xfrm>
          <a:prstGeom prst="rect">
            <a:avLst/>
          </a:prstGeom>
          <a:noFill/>
          <a:ln>
            <a:solidFill>
              <a:schemeClr val="accent1"/>
            </a:solidFill>
          </a:ln>
        </p:spPr>
        <p:txBody>
          <a:bodyPr wrap="square" rtlCol="0">
            <a:spAutoFit/>
          </a:bodyPr>
          <a:lstStyle/>
          <a:p>
            <a:r>
              <a:rPr lang="en-US" sz="1400" dirty="0" smtClean="0"/>
              <a:t>Schneider et al. Neurology 2007 and </a:t>
            </a:r>
            <a:r>
              <a:rPr lang="en-US" sz="1400" dirty="0" err="1" smtClean="0"/>
              <a:t>Annal</a:t>
            </a:r>
            <a:r>
              <a:rPr lang="en-US" sz="1400" dirty="0" smtClean="0"/>
              <a:t> </a:t>
            </a:r>
            <a:r>
              <a:rPr lang="en-US" sz="1400" dirty="0" err="1" smtClean="0"/>
              <a:t>Neruol</a:t>
            </a:r>
            <a:r>
              <a:rPr lang="en-US" sz="1400" dirty="0" smtClean="0"/>
              <a:t> 2009</a:t>
            </a:r>
            <a:endParaRPr lang="en-US" sz="1400" dirty="0"/>
          </a:p>
        </p:txBody>
      </p:sp>
      <p:sp>
        <p:nvSpPr>
          <p:cNvPr id="5" name="TextBox 4"/>
          <p:cNvSpPr txBox="1"/>
          <p:nvPr/>
        </p:nvSpPr>
        <p:spPr>
          <a:xfrm>
            <a:off x="1173295" y="2334280"/>
            <a:ext cx="1760505" cy="523220"/>
          </a:xfrm>
          <a:prstGeom prst="rect">
            <a:avLst/>
          </a:prstGeom>
          <a:noFill/>
        </p:spPr>
        <p:txBody>
          <a:bodyPr wrap="square" rtlCol="0">
            <a:spAutoFit/>
          </a:bodyPr>
          <a:lstStyle/>
          <a:p>
            <a:pPr algn="ctr"/>
            <a:r>
              <a:rPr lang="en-US" sz="2800" dirty="0" smtClean="0"/>
              <a:t>Vascular</a:t>
            </a:r>
            <a:endParaRPr lang="en-US" sz="2800" dirty="0"/>
          </a:p>
        </p:txBody>
      </p:sp>
      <p:pic>
        <p:nvPicPr>
          <p:cNvPr id="13" name="Picture 2" descr="Image result for alzheimer's disease demen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762177" cy="3210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15650" y="4495800"/>
            <a:ext cx="1165950" cy="954107"/>
          </a:xfrm>
          <a:prstGeom prst="rect">
            <a:avLst/>
          </a:prstGeom>
          <a:noFill/>
        </p:spPr>
        <p:txBody>
          <a:bodyPr wrap="square" rtlCol="0">
            <a:spAutoFit/>
          </a:bodyPr>
          <a:lstStyle/>
          <a:p>
            <a:pPr algn="ctr"/>
            <a:r>
              <a:rPr lang="en-US" sz="2800" dirty="0" smtClean="0"/>
              <a:t>‘Pure’ A</a:t>
            </a:r>
            <a:r>
              <a:rPr lang="en-US" sz="2800" dirty="0"/>
              <a:t>D</a:t>
            </a:r>
            <a:endParaRPr lang="en-US" sz="2800" dirty="0" smtClean="0"/>
          </a:p>
        </p:txBody>
      </p:sp>
      <p:sp>
        <p:nvSpPr>
          <p:cNvPr id="17" name="TextBox 16"/>
          <p:cNvSpPr txBox="1"/>
          <p:nvPr/>
        </p:nvSpPr>
        <p:spPr>
          <a:xfrm>
            <a:off x="1524000" y="3962400"/>
            <a:ext cx="2371230" cy="954107"/>
          </a:xfrm>
          <a:prstGeom prst="rect">
            <a:avLst/>
          </a:prstGeom>
          <a:noFill/>
        </p:spPr>
        <p:txBody>
          <a:bodyPr wrap="square" rtlCol="0">
            <a:spAutoFit/>
          </a:bodyPr>
          <a:lstStyle/>
          <a:p>
            <a:pPr algn="ctr"/>
            <a:r>
              <a:rPr lang="en-US" sz="2800" dirty="0" smtClean="0"/>
              <a:t>AD + </a:t>
            </a:r>
          </a:p>
          <a:p>
            <a:pPr algn="ctr"/>
            <a:r>
              <a:rPr lang="en-US" sz="2800" dirty="0" smtClean="0"/>
              <a:t>Vascular</a:t>
            </a:r>
            <a:endParaRPr lang="en-US" sz="2800" dirty="0"/>
          </a:p>
        </p:txBody>
      </p:sp>
      <p:sp>
        <p:nvSpPr>
          <p:cNvPr id="18" name="Oval 17"/>
          <p:cNvSpPr/>
          <p:nvPr/>
        </p:nvSpPr>
        <p:spPr>
          <a:xfrm>
            <a:off x="1633645" y="5524043"/>
            <a:ext cx="759542" cy="724357"/>
          </a:xfrm>
          <a:prstGeom prst="ellipse">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82803" y="5715000"/>
            <a:ext cx="660397" cy="66712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61BC3C3-FDC6-44DB-9FC0-088E31615218}" type="slidenum">
              <a:rPr lang="en-US" smtClean="0"/>
              <a:t>8</a:t>
            </a:fld>
            <a:endParaRPr lang="en-US"/>
          </a:p>
        </p:txBody>
      </p:sp>
    </p:spTree>
    <p:extLst>
      <p:ext uri="{BB962C8B-B14F-4D97-AF65-F5344CB8AC3E}">
        <p14:creationId xmlns:p14="http://schemas.microsoft.com/office/powerpoint/2010/main" val="6139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5" grpId="0"/>
      <p:bldP spid="16" grpId="0"/>
      <p:bldP spid="17"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7147"/>
            <a:ext cx="2756564" cy="180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304800"/>
            <a:ext cx="573405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3750" y="6477000"/>
            <a:ext cx="4819650" cy="307777"/>
          </a:xfrm>
          <a:prstGeom prst="rect">
            <a:avLst/>
          </a:prstGeom>
          <a:noFill/>
        </p:spPr>
        <p:txBody>
          <a:bodyPr wrap="square" rtlCol="0">
            <a:spAutoFit/>
          </a:bodyPr>
          <a:lstStyle/>
          <a:p>
            <a:r>
              <a:rPr lang="en-US" sz="1400" dirty="0" smtClean="0"/>
              <a:t>Jack et al. </a:t>
            </a:r>
            <a:r>
              <a:rPr lang="nl-NL" sz="1400" dirty="0" smtClean="0"/>
              <a:t>Lancet Neruology </a:t>
            </a:r>
            <a:r>
              <a:rPr lang="nl-NL" sz="1400" dirty="0"/>
              <a:t>Vol 13 October 2014</a:t>
            </a:r>
            <a:endParaRPr lang="en-US" sz="1400" dirty="0"/>
          </a:p>
        </p:txBody>
      </p:sp>
      <p:sp>
        <p:nvSpPr>
          <p:cNvPr id="10" name="TextBox 9"/>
          <p:cNvSpPr txBox="1"/>
          <p:nvPr/>
        </p:nvSpPr>
        <p:spPr>
          <a:xfrm>
            <a:off x="394364" y="1940897"/>
            <a:ext cx="2611095" cy="400110"/>
          </a:xfrm>
          <a:prstGeom prst="rect">
            <a:avLst/>
          </a:prstGeom>
          <a:noFill/>
        </p:spPr>
        <p:txBody>
          <a:bodyPr wrap="square" rtlCol="0">
            <a:spAutoFit/>
          </a:bodyPr>
          <a:lstStyle/>
          <a:p>
            <a:pPr algn="ctr"/>
            <a:r>
              <a:rPr lang="en-US" sz="2000" b="1" u="sng" dirty="0" smtClean="0">
                <a:solidFill>
                  <a:schemeClr val="bg1"/>
                </a:solidFill>
              </a:rPr>
              <a:t>Neurodegeneration</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34" y="380999"/>
            <a:ext cx="2756565" cy="152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09575" y="1581090"/>
            <a:ext cx="2895600" cy="400110"/>
          </a:xfrm>
          <a:prstGeom prst="rect">
            <a:avLst/>
          </a:prstGeom>
          <a:noFill/>
        </p:spPr>
        <p:txBody>
          <a:bodyPr wrap="square" rtlCol="0">
            <a:spAutoFit/>
          </a:bodyPr>
          <a:lstStyle/>
          <a:p>
            <a:r>
              <a:rPr lang="en-US" sz="2000" dirty="0" smtClean="0"/>
              <a:t>                </a:t>
            </a:r>
            <a:r>
              <a:rPr lang="en-US" sz="2000" dirty="0" smtClean="0">
                <a:solidFill>
                  <a:schemeClr val="bg1"/>
                </a:solidFill>
              </a:rPr>
              <a:t>A- 	       A+</a:t>
            </a:r>
            <a:endParaRPr lang="en-US" sz="2000" dirty="0">
              <a:solidFill>
                <a:schemeClr val="bg1"/>
              </a:solidFill>
            </a:endParaRPr>
          </a:p>
        </p:txBody>
      </p:sp>
      <p:sp>
        <p:nvSpPr>
          <p:cNvPr id="12" name="TextBox 11"/>
          <p:cNvSpPr txBox="1"/>
          <p:nvPr/>
        </p:nvSpPr>
        <p:spPr>
          <a:xfrm>
            <a:off x="276226" y="300335"/>
            <a:ext cx="2743199" cy="400110"/>
          </a:xfrm>
          <a:prstGeom prst="rect">
            <a:avLst/>
          </a:prstGeom>
          <a:noFill/>
        </p:spPr>
        <p:txBody>
          <a:bodyPr wrap="square" rtlCol="0">
            <a:spAutoFit/>
          </a:bodyPr>
          <a:lstStyle/>
          <a:p>
            <a:pPr algn="ctr"/>
            <a:r>
              <a:rPr lang="el-GR" sz="2000" b="1" u="sng" dirty="0" smtClean="0">
                <a:solidFill>
                  <a:schemeClr val="bg1"/>
                </a:solidFill>
                <a:latin typeface="Calibri"/>
              </a:rPr>
              <a:t>β</a:t>
            </a:r>
            <a:r>
              <a:rPr lang="en-US" sz="2000" b="1" u="sng" dirty="0" smtClean="0">
                <a:solidFill>
                  <a:schemeClr val="bg1"/>
                </a:solidFill>
                <a:latin typeface="Calibri"/>
              </a:rPr>
              <a:t>-</a:t>
            </a:r>
            <a:r>
              <a:rPr lang="en-US" sz="2000" b="1" u="sng" dirty="0" smtClean="0">
                <a:solidFill>
                  <a:schemeClr val="bg1"/>
                </a:solidFill>
              </a:rPr>
              <a:t>Amyloid</a:t>
            </a:r>
            <a:endParaRPr lang="en-US" sz="2000" b="1" u="sng" dirty="0">
              <a:solidFill>
                <a:schemeClr val="bg1"/>
              </a:solidFill>
            </a:endParaRPr>
          </a:p>
        </p:txBody>
      </p:sp>
      <p:sp>
        <p:nvSpPr>
          <p:cNvPr id="2" name="TextBox 1"/>
          <p:cNvSpPr txBox="1"/>
          <p:nvPr/>
        </p:nvSpPr>
        <p:spPr>
          <a:xfrm>
            <a:off x="1308765" y="3486090"/>
            <a:ext cx="1905000" cy="400110"/>
          </a:xfrm>
          <a:prstGeom prst="rect">
            <a:avLst/>
          </a:prstGeom>
          <a:noFill/>
        </p:spPr>
        <p:txBody>
          <a:bodyPr wrap="square" rtlCol="0">
            <a:spAutoFit/>
          </a:bodyPr>
          <a:lstStyle/>
          <a:p>
            <a:r>
              <a:rPr lang="en-US" sz="2000" dirty="0">
                <a:solidFill>
                  <a:schemeClr val="bg1"/>
                </a:solidFill>
              </a:rPr>
              <a:t> N- </a:t>
            </a:r>
            <a:r>
              <a:rPr lang="en-US" sz="2000" dirty="0" smtClean="0">
                <a:solidFill>
                  <a:schemeClr val="bg1"/>
                </a:solidFill>
              </a:rPr>
              <a:t>                N</a:t>
            </a:r>
            <a:r>
              <a:rPr lang="en-US" sz="2000" dirty="0">
                <a:solidFill>
                  <a:schemeClr val="bg1"/>
                </a:solidFill>
              </a:rPr>
              <a:t>+</a:t>
            </a:r>
            <a:endParaRPr lang="en-US" sz="2000" dirty="0"/>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600" y="4038600"/>
            <a:ext cx="278423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67166" y="5105400"/>
            <a:ext cx="2895600" cy="400110"/>
          </a:xfrm>
          <a:prstGeom prst="rect">
            <a:avLst/>
          </a:prstGeom>
          <a:noFill/>
        </p:spPr>
        <p:txBody>
          <a:bodyPr wrap="square" rtlCol="0">
            <a:spAutoFit/>
          </a:bodyPr>
          <a:lstStyle/>
          <a:p>
            <a:r>
              <a:rPr lang="en-US" sz="2000" dirty="0" smtClean="0"/>
              <a:t>                </a:t>
            </a:r>
            <a:r>
              <a:rPr lang="en-US" sz="2000" dirty="0" smtClean="0">
                <a:solidFill>
                  <a:schemeClr val="bg1"/>
                </a:solidFill>
              </a:rPr>
              <a:t>T- 	       T+</a:t>
            </a:r>
            <a:endParaRPr lang="en-US" sz="2000" dirty="0">
              <a:solidFill>
                <a:schemeClr val="bg1"/>
              </a:solidFill>
            </a:endParaRPr>
          </a:p>
        </p:txBody>
      </p:sp>
      <p:sp>
        <p:nvSpPr>
          <p:cNvPr id="15" name="TextBox 14"/>
          <p:cNvSpPr txBox="1"/>
          <p:nvPr/>
        </p:nvSpPr>
        <p:spPr>
          <a:xfrm>
            <a:off x="367166" y="3962400"/>
            <a:ext cx="2611095" cy="400110"/>
          </a:xfrm>
          <a:prstGeom prst="rect">
            <a:avLst/>
          </a:prstGeom>
          <a:noFill/>
        </p:spPr>
        <p:txBody>
          <a:bodyPr wrap="square" rtlCol="0">
            <a:spAutoFit/>
          </a:bodyPr>
          <a:lstStyle/>
          <a:p>
            <a:pPr algn="ctr"/>
            <a:r>
              <a:rPr lang="en-US" sz="2000" b="1" u="sng" dirty="0" smtClean="0">
                <a:solidFill>
                  <a:schemeClr val="bg1"/>
                </a:solidFill>
                <a:latin typeface="Calibri"/>
              </a:rPr>
              <a:t>Tau</a:t>
            </a:r>
            <a:endParaRPr lang="en-US" sz="2000" b="1" u="sng" dirty="0">
              <a:solidFill>
                <a:schemeClr val="bg1"/>
              </a:solidFill>
            </a:endParaRPr>
          </a:p>
        </p:txBody>
      </p:sp>
      <p:sp>
        <p:nvSpPr>
          <p:cNvPr id="13" name="Rectangle 12"/>
          <p:cNvSpPr/>
          <p:nvPr/>
        </p:nvSpPr>
        <p:spPr>
          <a:xfrm>
            <a:off x="276226" y="4038600"/>
            <a:ext cx="2771773" cy="1893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5562600"/>
            <a:ext cx="3124200" cy="369332"/>
          </a:xfrm>
          <a:prstGeom prst="rect">
            <a:avLst/>
          </a:prstGeom>
          <a:noFill/>
        </p:spPr>
        <p:txBody>
          <a:bodyPr wrap="square" rtlCol="0">
            <a:spAutoFit/>
          </a:bodyPr>
          <a:lstStyle/>
          <a:p>
            <a:r>
              <a:rPr lang="en-US" dirty="0" smtClean="0"/>
              <a:t>Missing ‘T’ for A/T/N Criteria</a:t>
            </a:r>
            <a:endParaRPr lang="en-US" dirty="0"/>
          </a:p>
        </p:txBody>
      </p:sp>
      <p:sp>
        <p:nvSpPr>
          <p:cNvPr id="3" name="Slide Number Placeholder 2"/>
          <p:cNvSpPr>
            <a:spLocks noGrp="1"/>
          </p:cNvSpPr>
          <p:nvPr>
            <p:ph type="sldNum" sz="quarter" idx="12"/>
          </p:nvPr>
        </p:nvSpPr>
        <p:spPr/>
        <p:txBody>
          <a:bodyPr/>
          <a:lstStyle/>
          <a:p>
            <a:fld id="{661BC3C3-FDC6-44DB-9FC0-088E31615218}" type="slidenum">
              <a:rPr lang="en-US" smtClean="0"/>
              <a:t>9</a:t>
            </a:fld>
            <a:endParaRPr lang="en-US"/>
          </a:p>
        </p:txBody>
      </p:sp>
    </p:spTree>
    <p:extLst>
      <p:ext uri="{BB962C8B-B14F-4D97-AF65-F5344CB8AC3E}">
        <p14:creationId xmlns:p14="http://schemas.microsoft.com/office/powerpoint/2010/main" val="319678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 grpId="0" animBg="1"/>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1318</Words>
  <Application>Microsoft Office PowerPoint</Application>
  <PresentationFormat>On-screen Show (4:3)</PresentationFormat>
  <Paragraphs>385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MS Mincho</vt:lpstr>
      <vt:lpstr>Office Theme</vt:lpstr>
      <vt:lpstr>Ancillary Study Proposal Update: Multisite MESA-AD Study</vt:lpstr>
      <vt:lpstr>PowerPoint Presentation</vt:lpstr>
      <vt:lpstr>MESA-AD Proposal  (MPI: Hughes, Hayden, Luchsinger, Burke)</vt:lpstr>
      <vt:lpstr>PowerPoint Presentation</vt:lpstr>
      <vt:lpstr>PowerPoint Presentation</vt:lpstr>
      <vt:lpstr>MESA-AD Design</vt:lpstr>
      <vt:lpstr>Aims: Subclinical Vascular Disease and Dementia Pathology</vt:lpstr>
      <vt:lpstr>AD is most often ‘Mixed Dementia’ </vt:lpstr>
      <vt:lpstr>PowerPoint Presentation</vt:lpstr>
      <vt:lpstr>A/T/N Criteria New Standard for Research Diagnosis of AD https://www.alz.org/aaic/downloads/nia-aa-draft-11-27-2017.pdf  </vt:lpstr>
      <vt:lpstr>PowerPoint Presentation</vt:lpstr>
      <vt:lpstr>Vascular Risk Factors for Tau Pathology?</vt:lpstr>
      <vt:lpstr>MESA: Tau Estimates of Risk for Alzheimer’s Disease (METER-AD)</vt:lpstr>
      <vt:lpstr>PowerPoint Presentation</vt:lpstr>
      <vt:lpstr>PowerPoint Presentation</vt:lpstr>
      <vt:lpstr>Many, Many Thanks</vt:lpstr>
      <vt:lpstr>PowerPoint Presentation</vt:lpstr>
      <vt:lpstr>PowerPoint Presentation</vt:lpstr>
    </vt:vector>
  </TitlesOfParts>
  <Company>UW CHSCC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Ancillary Study Proposal Update: Multisite MESA-AD Study</dc:title>
  <dc:creator>Tim</dc:creator>
  <cp:lastModifiedBy>Tim</cp:lastModifiedBy>
  <cp:revision>2</cp:revision>
  <dcterms:created xsi:type="dcterms:W3CDTF">2018-03-27T23:43:00Z</dcterms:created>
  <dcterms:modified xsi:type="dcterms:W3CDTF">2018-03-28T16:13:10Z</dcterms:modified>
</cp:coreProperties>
</file>