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1"/>
  </p:notesMasterIdLst>
  <p:sldIdLst>
    <p:sldId id="272" r:id="rId2"/>
    <p:sldId id="330" r:id="rId3"/>
    <p:sldId id="401" r:id="rId4"/>
    <p:sldId id="319" r:id="rId5"/>
    <p:sldId id="382" r:id="rId6"/>
    <p:sldId id="402" r:id="rId7"/>
    <p:sldId id="403" r:id="rId8"/>
    <p:sldId id="404" r:id="rId9"/>
    <p:sldId id="4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Deardorff" initials="DD" lastIdx="1" clrIdx="0">
    <p:extLst/>
  </p:cmAuthor>
  <p:cmAuthor id="2" name="Dave Deardorff" initials="DD [2]" lastIdx="1" clrIdx="1">
    <p:extLst/>
  </p:cmAuthor>
  <p:cmAuthor id="3" name="Dave Deardorff" initials="DD [3]" lastIdx="1" clrIdx="2">
    <p:extLst/>
  </p:cmAuthor>
  <p:cmAuthor id="4" name="Dave Deardorff" initials="DD [4]" lastIdx="1" clrIdx="3">
    <p:extLst/>
  </p:cmAuthor>
  <p:cmAuthor id="5" name="Dave Deardorff" initials="DD [5]" lastIdx="1" clrIdx="4">
    <p:extLst/>
  </p:cmAuthor>
  <p:cmAuthor id="6" name="Dave Deardorff" initials="DD [6]" lastIdx="1" clrIdx="5">
    <p:extLst/>
  </p:cmAuthor>
  <p:cmAuthor id="7" name="Dave Deardorff" initials="DD [7]" lastIdx="1" clrIdx="6">
    <p:extLst/>
  </p:cmAuthor>
  <p:cmAuthor id="8" name="Dave Deardorff" initials="DD [8]" lastIdx="1" clrIdx="7">
    <p:extLst/>
  </p:cmAuthor>
  <p:cmAuthor id="9" name="Dave Deardorff" initials="DD [9]" lastIdx="1" clrIdx="8">
    <p:extLst/>
  </p:cmAuthor>
  <p:cmAuthor id="10" name="Dave Deardorff" initials="DD [10]" lastIdx="1" clrIdx="9">
    <p:extLst/>
  </p:cmAuthor>
  <p:cmAuthor id="11" name="Dave Deardorff" initials="DD [11]" lastIdx="1" clrIdx="10">
    <p:extLst/>
  </p:cmAuthor>
  <p:cmAuthor id="12" name="Dave Deardorff" initials="DD [12]" lastIdx="1" clrIdx="11">
    <p:extLst/>
  </p:cmAuthor>
  <p:cmAuthor id="13" name="Dave Deardorff" initials="DD [13]" lastIdx="1" clrIdx="12">
    <p:extLst/>
  </p:cmAuthor>
  <p:cmAuthor id="14" name="Dave Deardorff" initials="DD [14]" lastIdx="1" clrIdx="13">
    <p:extLst/>
  </p:cmAuthor>
  <p:cmAuthor id="15" name="Dave Deardorff" initials="DD [15]" lastIdx="1" clrIdx="14">
    <p:extLst/>
  </p:cmAuthor>
  <p:cmAuthor id="16" name="Dave Deardorff" initials="DD [16]" lastIdx="1" clrIdx="1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87461" autoAdjust="0"/>
  </p:normalViewPr>
  <p:slideViewPr>
    <p:cSldViewPr snapToGrid="0">
      <p:cViewPr varScale="1">
        <p:scale>
          <a:sx n="60" d="100"/>
          <a:sy n="60" d="100"/>
        </p:scale>
        <p:origin x="8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373F7-CEA2-41C0-811D-1E67915A3C7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F2A85-87BD-4952-8C5A-EA1C8886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2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F2A85-87BD-4952-8C5A-EA1C8886A0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5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 smtClean="0">
              <a:latin typeface="Arial" panose="020B0604020202020204" pitchFamily="34" charset="0"/>
            </a:endParaRPr>
          </a:p>
        </p:txBody>
      </p:sp>
      <p:sp>
        <p:nvSpPr>
          <p:cNvPr id="5222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7C3D1A3C-38BE-4F0F-9808-58DA644F4534}" type="slidenum">
              <a:rPr lang="en-US" altLang="ja-JP"/>
              <a:pPr eaLnBrk="1" hangingPunct="1"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299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dirty="0" smtClean="0"/>
          </a:p>
        </p:txBody>
      </p:sp>
      <p:sp>
        <p:nvSpPr>
          <p:cNvPr id="655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1B1378-7FBD-4961-B527-8054EE799880}" type="slidenum">
              <a:rPr lang="en-US" altLang="ja-JP" smtClean="0"/>
              <a:pPr>
                <a:spcBef>
                  <a:spcPct val="0"/>
                </a:spcBef>
              </a:pPr>
              <a:t>4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81131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dirty="0" smtClean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C4969E-3AF8-4533-B38A-8309AC73F2D4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3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dirty="0" smtClean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C4969E-3AF8-4533-B38A-8309AC73F2D4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dirty="0" smtClean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C4969E-3AF8-4533-B38A-8309AC73F2D4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2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dirty="0" smtClean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C4969E-3AF8-4533-B38A-8309AC73F2D4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dirty="0" smtClean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C4969E-3AF8-4533-B38A-8309AC73F2D4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8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267CB396-9D93-4188-B62D-873D5BC2A412}" type="datetimeFigureOut">
              <a:rPr lang="ja-JP" altLang="en-US"/>
              <a:pPr/>
              <a:t>2018/3/28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A6F19ACC-8688-4A52-9688-CC1E7F1871B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950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285E456B-7824-4CB8-9B2C-93EBB4F0F1BD}" type="datetimeFigureOut">
              <a:rPr lang="ja-JP" altLang="en-US"/>
              <a:pPr/>
              <a:t>2018/3/28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1755974C-02DB-4262-B1E8-FCE254AAFF6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721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A1B3B3A9-A561-463A-832D-7CD32A388899}" type="datetimeFigureOut">
              <a:rPr lang="ja-JP" altLang="en-US"/>
              <a:pPr/>
              <a:t>2018/3/28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037F498B-38EB-4911-BA17-5A2949B8CC1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5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01309A83-638D-40CC-BEAF-6DB776CBE177}" type="datetimeFigureOut">
              <a:rPr lang="ja-JP" altLang="en-US"/>
              <a:pPr/>
              <a:t>2018/3/28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D4A97AEB-AB4F-4E32-9C70-CB0DCE7578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792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C891A866-2257-45CE-BF2B-A9CFA9CFB773}" type="datetimeFigureOut">
              <a:rPr lang="ja-JP" altLang="en-US"/>
              <a:pPr/>
              <a:t>2018/3/28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294FB228-1C1F-4989-B856-FCA233021C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177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2364B34F-CF39-4765-B7AF-59203794E267}" type="datetimeFigureOut">
              <a:rPr lang="ja-JP" altLang="en-US"/>
              <a:pPr/>
              <a:t>2018/3/28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F0E88FED-204C-4451-BC02-E5B0DC21E9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439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4743A22B-C131-4CCB-83E0-BCCD45799B17}" type="datetimeFigureOut">
              <a:rPr lang="ja-JP" altLang="en-US"/>
              <a:pPr/>
              <a:t>2018/3/28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83AF9937-0F88-4541-A958-37018AB65F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43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DE88A78B-B289-4056-B950-CB9DA6A352FF}" type="datetimeFigureOut">
              <a:rPr lang="ja-JP" altLang="en-US"/>
              <a:pPr/>
              <a:t>2018/3/28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380A7487-70D2-4DB9-A37F-D96522D6912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415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00A92322-65F8-4DCE-9840-3A6783B7A586}" type="datetimeFigureOut">
              <a:rPr lang="ja-JP" altLang="en-US"/>
              <a:pPr/>
              <a:t>2018/3/28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944FBD8B-9DA5-4A2F-8F26-6F299C42EE7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374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7D8E87BA-E853-40FC-A70B-1F84D9CF5DD3}" type="datetimeFigureOut">
              <a:rPr lang="ja-JP" altLang="en-US"/>
              <a:pPr/>
              <a:t>2018/3/28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2B6D0D9F-1C2E-4179-9DC1-C4E8A9594F0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88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E356C1B9-3CBA-4095-86B7-54C2DD6749F2}" type="datetimeFigureOut">
              <a:rPr lang="ja-JP" altLang="en-US"/>
              <a:pPr/>
              <a:t>2018/3/28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EE00AC8B-743C-480A-8E0F-56E1723D0B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7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DDB615-47C7-4559-8157-EC7D60AFB7EB}" type="datetimeFigureOut">
              <a:rPr lang="ja-JP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2018/3/28</a:t>
            </a:fld>
            <a:endParaRPr lang="ja-JP" altLang="en-US">
              <a:cs typeface="Arial" panose="020B060402020202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FF934B-E305-4966-9178-C285068D9D37}" type="slidenum">
              <a:rPr lang="ja-JP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2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-67977" y="2503585"/>
            <a:ext cx="12458700" cy="1143000"/>
          </a:xfrm>
        </p:spPr>
        <p:txBody>
          <a:bodyPr/>
          <a:lstStyle/>
          <a:p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Ambulatory Blood Pressure Monitoring and Home Blood Pressure Monitoring in the Diagnosis of </a:t>
            </a:r>
            <a:r>
              <a:rPr lang="en-US" altLang="ja-JP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Masked Hypertension </a:t>
            </a:r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Older </a:t>
            </a:r>
            <a:r>
              <a:rPr lang="en-US" altLang="ja-JP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ja-JP" altLang="ja-JP" sz="3600" dirty="0">
                <a:solidFill>
                  <a:srgbClr val="002060"/>
                </a:solidFill>
              </a:rPr>
              <a:t/>
            </a:r>
            <a:br>
              <a:rPr lang="ja-JP" altLang="ja-JP" sz="3600" dirty="0">
                <a:solidFill>
                  <a:srgbClr val="002060"/>
                </a:solidFill>
              </a:rPr>
            </a:br>
            <a:endParaRPr kumimoji="1" lang="ja-JP" alt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1162" y="3846640"/>
            <a:ext cx="1150042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ja-JP" altLang="ja-JP" sz="2000" dirty="0" smtClean="0">
              <a:solidFill>
                <a:schemeClr val="tx2">
                  <a:lumMod val="75000"/>
                </a:schemeClr>
              </a:solidFill>
              <a:ea typeface="MS Mincho" panose="020206090402050803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16062" y="4246750"/>
            <a:ext cx="9301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Yuichiro Yano, MD, PhD</a:t>
            </a:r>
            <a:endParaRPr lang="ja-JP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Preventive Medicine, University of Mississippi Medical Center</a:t>
            </a:r>
            <a:endParaRPr lang="ja-JP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ja-JP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Daichi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Shimbo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, MD</a:t>
            </a:r>
            <a:endParaRPr lang="ja-JP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Medicine, Columbia University</a:t>
            </a:r>
            <a:endParaRPr lang="ja-JP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ja-JP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Muntner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, PhD </a:t>
            </a:r>
            <a:endParaRPr lang="ja-JP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Epidemiology, University of Alabama at Birmingham</a:t>
            </a:r>
            <a:endParaRPr lang="ja-JP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2000" dirty="0">
              <a:solidFill>
                <a:srgbClr val="7030A0"/>
              </a:solidFill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000" dirty="0">
              <a:solidFill>
                <a:srgbClr val="7030A0"/>
              </a:solidFill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886" y="0"/>
            <a:ext cx="1093698" cy="130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正方形/長方形 3"/>
          <p:cNvSpPr>
            <a:spLocks noChangeArrowheads="1"/>
          </p:cNvSpPr>
          <p:nvPr/>
        </p:nvSpPr>
        <p:spPr bwMode="auto">
          <a:xfrm>
            <a:off x="850900" y="1917700"/>
            <a:ext cx="107061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200"/>
              </a:spcAft>
              <a:buFont typeface="Arial" panose="020B0604020202020204" pitchFamily="34" charset="0"/>
              <a:defRPr sz="2800">
                <a:solidFill>
                  <a:srgbClr val="6E05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 smtClean="0">
                <a:solidFill>
                  <a:schemeClr val="tx1"/>
                </a:solidFill>
              </a:rPr>
              <a:t>High blood pressure (BP) </a:t>
            </a:r>
            <a:r>
              <a:rPr lang="en-US" altLang="ja-JP" sz="3200" dirty="0">
                <a:solidFill>
                  <a:schemeClr val="tx1"/>
                </a:solidFill>
              </a:rPr>
              <a:t>variability leads to a </a:t>
            </a:r>
            <a:r>
              <a:rPr lang="en-US" altLang="ja-JP" sz="3200" b="1" dirty="0">
                <a:solidFill>
                  <a:schemeClr val="tx1"/>
                </a:solidFill>
              </a:rPr>
              <a:t>discrepancy</a:t>
            </a:r>
            <a:r>
              <a:rPr lang="en-US" altLang="ja-JP" sz="3200" dirty="0">
                <a:solidFill>
                  <a:schemeClr val="tx1"/>
                </a:solidFill>
              </a:rPr>
              <a:t> in the diagnosis of hypertensive BP using measurements in and outside of the clinic</a:t>
            </a:r>
            <a:r>
              <a:rPr lang="en-US" altLang="ja-JP" sz="3200" dirty="0" smtClean="0">
                <a:solidFill>
                  <a:schemeClr val="tx1"/>
                </a:solidFill>
              </a:rPr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ja-JP" sz="3200" dirty="0">
              <a:solidFill>
                <a:schemeClr val="tx1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 smtClean="0">
                <a:solidFill>
                  <a:schemeClr val="tx1"/>
                </a:solidFill>
              </a:rPr>
              <a:t>25-40</a:t>
            </a:r>
            <a:r>
              <a:rPr lang="en-US" altLang="ja-JP" sz="3200" dirty="0">
                <a:solidFill>
                  <a:schemeClr val="tx1"/>
                </a:solidFill>
              </a:rPr>
              <a:t>% of older </a:t>
            </a:r>
            <a:r>
              <a:rPr lang="en-US" altLang="ja-JP" sz="3200" dirty="0" smtClean="0">
                <a:solidFill>
                  <a:schemeClr val="tx1"/>
                </a:solidFill>
              </a:rPr>
              <a:t>adults with non-hypertensive BP in the clinic have hypertensive BP outside of the clinic, a phenotype called </a:t>
            </a:r>
            <a:r>
              <a:rPr lang="en-US" altLang="ja-JP" sz="3200" b="1" dirty="0" smtClean="0">
                <a:solidFill>
                  <a:schemeClr val="tx1"/>
                </a:solidFill>
              </a:rPr>
              <a:t>masked hypertension</a:t>
            </a:r>
            <a:r>
              <a:rPr lang="en-US" altLang="ja-JP" sz="3200" dirty="0" smtClean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22531" name="正方形/長方形 4"/>
          <p:cNvSpPr>
            <a:spLocks noChangeArrowheads="1"/>
          </p:cNvSpPr>
          <p:nvPr/>
        </p:nvSpPr>
        <p:spPr bwMode="auto">
          <a:xfrm>
            <a:off x="4540250" y="254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200"/>
              </a:spcAft>
              <a:buFont typeface="Arial" panose="020B0604020202020204" pitchFamily="34" charset="0"/>
              <a:defRPr sz="2800">
                <a:solidFill>
                  <a:srgbClr val="6E05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2060"/>
                </a:solidFill>
              </a:rPr>
              <a:t>Background</a:t>
            </a:r>
            <a:endParaRPr lang="en-US" altLang="ja-JP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4"/>
          <p:cNvSpPr>
            <a:spLocks noChangeArrowheads="1"/>
          </p:cNvSpPr>
          <p:nvPr/>
        </p:nvSpPr>
        <p:spPr bwMode="auto">
          <a:xfrm>
            <a:off x="9739314" y="2919964"/>
            <a:ext cx="928687" cy="27717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8196" name="Picture 5" descr="IMAGE0001"/>
          <p:cNvPicPr>
            <a:picLocks noChangeAspect="1" noChangeArrowheads="1"/>
          </p:cNvPicPr>
          <p:nvPr/>
        </p:nvPicPr>
        <p:blipFill rotWithShape="1">
          <a:blip r:embed="rId3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t="1418" r="15036" b="59841"/>
          <a:stretch/>
        </p:blipFill>
        <p:spPr bwMode="auto">
          <a:xfrm>
            <a:off x="412535" y="2161475"/>
            <a:ext cx="11323366" cy="367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4960939" y="3088237"/>
            <a:ext cx="3573461" cy="4762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371823" y="2249212"/>
            <a:ext cx="269874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b="1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Asleep BP</a:t>
            </a:r>
            <a:endParaRPr lang="ja-JP" altLang="en-US" sz="3200" b="1" dirty="0">
              <a:solidFill>
                <a:srgbClr val="00206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213" name="Text Box 25"/>
          <p:cNvSpPr txBox="1">
            <a:spLocks noChangeArrowheads="1"/>
          </p:cNvSpPr>
          <p:nvPr/>
        </p:nvSpPr>
        <p:spPr bwMode="auto">
          <a:xfrm>
            <a:off x="3719514" y="6795050"/>
            <a:ext cx="9056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60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矢野裕一朗  苅尾七臣</a:t>
            </a:r>
            <a:r>
              <a:rPr lang="en-US" altLang="ja-JP" sz="160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</a:t>
            </a:r>
            <a:r>
              <a:rPr lang="ja-JP" altLang="en-US" sz="160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　</a:t>
            </a:r>
            <a:r>
              <a:rPr lang="en-US" altLang="ja-JP" sz="1600" i="1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Annual Review</a:t>
            </a:r>
            <a:r>
              <a:rPr lang="ja-JP" altLang="en-US" sz="1600" i="1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循環器 </a:t>
            </a:r>
            <a:r>
              <a:rPr lang="en-US" altLang="ja-JP" sz="1600" i="1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2010</a:t>
            </a: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1379539" y="3075537"/>
            <a:ext cx="3573461" cy="47627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873251" y="2243688"/>
            <a:ext cx="269874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b="1" dirty="0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Awake BP</a:t>
            </a:r>
            <a:endParaRPr lang="ja-JP" altLang="en-US" sz="3200" b="1" dirty="0">
              <a:solidFill>
                <a:srgbClr val="7030A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8634408" y="3176931"/>
            <a:ext cx="2121388" cy="25194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8248651" y="2218288"/>
            <a:ext cx="269874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b="1" dirty="0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Awake BP</a:t>
            </a:r>
            <a:endParaRPr lang="ja-JP" altLang="en-US" sz="3200" b="1" dirty="0">
              <a:solidFill>
                <a:srgbClr val="7030A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10922570" y="4113694"/>
            <a:ext cx="528639" cy="5842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339840" y="5753229"/>
            <a:ext cx="2874351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b="1" dirty="0" smtClean="0">
                <a:solidFill>
                  <a:srgbClr val="00B0F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Normotensive clinic BP</a:t>
            </a:r>
            <a:endParaRPr lang="ja-JP" altLang="en-US" sz="3200" b="1" dirty="0">
              <a:solidFill>
                <a:srgbClr val="00B0F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-2184400" y="7010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1363813" y="4612237"/>
            <a:ext cx="809423" cy="128645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US" altLang="ja-JP" dirty="0" smtClean="0"/>
              <a:t>c</a:t>
            </a:r>
            <a:endParaRPr lang="ja-JP" altLang="en-US" dirty="0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3104826" y="6867938"/>
            <a:ext cx="9056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60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矢野裕一朗  苅尾七臣</a:t>
            </a:r>
            <a:r>
              <a:rPr lang="en-US" altLang="ja-JP" sz="160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</a:t>
            </a:r>
            <a:r>
              <a:rPr lang="ja-JP" altLang="en-US" sz="160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　</a:t>
            </a:r>
            <a:r>
              <a:rPr lang="en-US" altLang="ja-JP" sz="1600" i="1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Annual Review</a:t>
            </a:r>
            <a:r>
              <a:rPr lang="ja-JP" altLang="en-US" sz="1600" i="1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循環器 </a:t>
            </a:r>
            <a:r>
              <a:rPr lang="en-US" altLang="ja-JP" sz="1600" i="1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2010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9096681" y="5753307"/>
            <a:ext cx="2968286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b="1" dirty="0" smtClean="0">
                <a:solidFill>
                  <a:srgbClr val="00B0F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Normotensive clinic BP</a:t>
            </a:r>
            <a:endParaRPr lang="ja-JP" altLang="en-US" sz="3200" b="1" dirty="0">
              <a:solidFill>
                <a:srgbClr val="00B0F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10605989" y="4663754"/>
            <a:ext cx="346696" cy="1091482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53" y="311720"/>
            <a:ext cx="12315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1" lang="en-US" altLang="ja-JP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 hypertension revealed by 24-hour ambulatory blood pressure monitoring (ABPM)</a:t>
            </a:r>
            <a:endParaRPr kumimoji="1" lang="ja-JP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7809" y="2266122"/>
            <a:ext cx="578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51180" y="2683565"/>
            <a:ext cx="578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1185" y="3187149"/>
            <a:ext cx="578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51185" y="3637722"/>
            <a:ext cx="578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51182" y="4141306"/>
            <a:ext cx="578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2765" y="4618384"/>
            <a:ext cx="837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80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77687" y="5068960"/>
            <a:ext cx="578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40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51184" y="5546038"/>
            <a:ext cx="578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1483028" y="3849757"/>
            <a:ext cx="578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1469779" y="4485859"/>
            <a:ext cx="578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90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1016000" y="4094921"/>
            <a:ext cx="10182087" cy="9385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808263" y="3241022"/>
            <a:ext cx="1430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SBP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477499" y="4228308"/>
            <a:ext cx="1430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841489" y="4064550"/>
            <a:ext cx="795931" cy="5842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60980" y="1865148"/>
            <a:ext cx="9001005" cy="33409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92727" y="4969568"/>
            <a:ext cx="60979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Hypertensive out-of-clinic BP</a:t>
            </a:r>
            <a:endParaRPr kumimoji="1" lang="ja-JP" alt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-304800" y="4269914"/>
            <a:ext cx="5124166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73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145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717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457200" lvl="1" indent="0" eaLnBrk="1" hangingPunct="1">
              <a:spcBef>
                <a:spcPct val="35000"/>
              </a:spcBef>
              <a:defRPr/>
            </a:pPr>
            <a:r>
              <a:rPr lang="en-US" altLang="ja-JP" sz="2400" dirty="0" smtClean="0">
                <a:cs typeface="Arial" panose="020B0604020202020204" pitchFamily="34" charset="0"/>
              </a:rPr>
              <a:t>Wearable</a:t>
            </a:r>
            <a:r>
              <a:rPr lang="en-US" altLang="ja-JP" sz="2400" dirty="0">
                <a:cs typeface="Arial" panose="020B0604020202020204" pitchFamily="34" charset="0"/>
              </a:rPr>
              <a:t>, </a:t>
            </a:r>
            <a:r>
              <a:rPr lang="en-US" altLang="ja-JP" sz="2400" dirty="0" err="1">
                <a:cs typeface="Arial" panose="020B0604020202020204" pitchFamily="34" charset="0"/>
              </a:rPr>
              <a:t>oscillometric</a:t>
            </a:r>
            <a:r>
              <a:rPr lang="en-US" altLang="ja-JP" sz="2400" dirty="0">
                <a:cs typeface="Arial" panose="020B0604020202020204" pitchFamily="34" charset="0"/>
              </a:rPr>
              <a:t> BP </a:t>
            </a:r>
            <a:r>
              <a:rPr lang="en-US" altLang="ja-JP" sz="2400" dirty="0" smtClean="0">
                <a:cs typeface="Arial" panose="020B0604020202020204" pitchFamily="34" charset="0"/>
              </a:rPr>
              <a:t>device</a:t>
            </a:r>
          </a:p>
          <a:p>
            <a:pPr marL="457200" lvl="1" indent="0" eaLnBrk="1" hangingPunct="1">
              <a:spcBef>
                <a:spcPct val="35000"/>
              </a:spcBef>
              <a:defRPr/>
            </a:pPr>
            <a:r>
              <a:rPr lang="en-US" altLang="ja-JP" sz="2400" dirty="0" smtClean="0">
                <a:cs typeface="Arial" panose="020B0604020202020204" pitchFamily="34" charset="0"/>
              </a:rPr>
              <a:t>Automatically </a:t>
            </a:r>
            <a:r>
              <a:rPr lang="en-US" altLang="ja-JP" sz="2400" dirty="0">
                <a:cs typeface="Arial" panose="020B0604020202020204" pitchFamily="34" charset="0"/>
              </a:rPr>
              <a:t>measure and record BPs at prescribed intervals (every 15-30 minutes) over an 24-hour </a:t>
            </a:r>
            <a:r>
              <a:rPr lang="en-US" altLang="ja-JP" sz="2400" dirty="0" smtClean="0">
                <a:cs typeface="Arial" panose="020B0604020202020204" pitchFamily="34" charset="0"/>
              </a:rPr>
              <a:t>period</a:t>
            </a:r>
            <a:endParaRPr lang="ja-JP" altLang="en-US" sz="2400" dirty="0">
              <a:cs typeface="Arial" panose="020B0604020202020204" pitchFamily="34" charset="0"/>
            </a:endParaRPr>
          </a:p>
          <a:p>
            <a:pPr marL="742950" lvl="1" indent="-285750" eaLnBrk="1" hangingPunct="1">
              <a:spcBef>
                <a:spcPct val="35000"/>
              </a:spcBef>
              <a:buFont typeface="Wingdings" panose="05000000000000000000" pitchFamily="2" charset="2"/>
              <a:buChar char="ü"/>
              <a:defRPr/>
            </a:pPr>
            <a:endParaRPr lang="en-US" altLang="ja-JP" sz="2400" dirty="0">
              <a:ea typeface="HGPｺﾞｼｯｸE" panose="020B0900000000000000" pitchFamily="50" charset="-128"/>
            </a:endParaRPr>
          </a:p>
        </p:txBody>
      </p:sp>
      <p:sp>
        <p:nvSpPr>
          <p:cNvPr id="64517" name="テキスト ボックス 4"/>
          <p:cNvSpPr txBox="1">
            <a:spLocks noChangeArrowheads="1"/>
          </p:cNvSpPr>
          <p:nvPr/>
        </p:nvSpPr>
        <p:spPr bwMode="auto">
          <a:xfrm>
            <a:off x="0" y="-12942"/>
            <a:ext cx="121922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Out-of-clinic BP measurements</a:t>
            </a:r>
            <a:endParaRPr lang="ja-JP" altLang="en-US" sz="3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51500" y="2918952"/>
            <a:ext cx="70358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573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145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717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457200" lvl="1" indent="0" algn="just" eaLnBrk="1" hangingPunct="1">
              <a:spcBef>
                <a:spcPct val="35000"/>
              </a:spcBef>
              <a:defRPr/>
            </a:pPr>
            <a:r>
              <a:rPr lang="en-US" altLang="ja-JP" sz="2800" b="1" dirty="0" smtClean="0">
                <a:solidFill>
                  <a:srgbClr val="002060"/>
                </a:solidFill>
                <a:ea typeface="HGPｺﾞｼｯｸE" panose="020B0900000000000000" pitchFamily="50" charset="-128"/>
                <a:cs typeface="Arial" panose="020B0604020202020204" pitchFamily="34" charset="0"/>
              </a:rPr>
              <a:t>Home BP monitoring (HBPM)</a:t>
            </a:r>
          </a:p>
          <a:p>
            <a:pPr lvl="1" algn="just" eaLnBrk="1" hangingPunct="1">
              <a:spcBef>
                <a:spcPct val="35000"/>
              </a:spcBef>
              <a:buFont typeface="Wingdings" panose="05000000000000000000" pitchFamily="2" charset="2"/>
              <a:buChar char="ü"/>
              <a:defRPr/>
            </a:pPr>
            <a:endParaRPr lang="en-US" altLang="ja-JP" sz="2000" dirty="0">
              <a:ea typeface="HGP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89454" y="2934855"/>
            <a:ext cx="4135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35000"/>
              </a:spcBef>
              <a:defRPr/>
            </a:pPr>
            <a:r>
              <a:rPr lang="en-US" altLang="ja-JP" sz="2800" b="1" dirty="0">
                <a:solidFill>
                  <a:srgbClr val="002060"/>
                </a:solidFill>
                <a:latin typeface="Arial" panose="020B0604020202020204" pitchFamily="34" charset="0"/>
                <a:ea typeface="HGPｺﾞｼｯｸE" panose="020B0900000000000000" pitchFamily="50" charset="-128"/>
                <a:cs typeface="Arial" panose="020B0604020202020204" pitchFamily="34" charset="0"/>
              </a:rPr>
              <a:t>24-hour ABPM </a:t>
            </a:r>
            <a:r>
              <a:rPr lang="en-US" altLang="ja-JP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HGPｺﾞｼｯｸE" panose="020B0900000000000000" pitchFamily="50" charset="-128"/>
                <a:cs typeface="Arial" panose="020B0604020202020204" pitchFamily="34" charset="0"/>
              </a:rPr>
              <a:t>           (</a:t>
            </a:r>
            <a:r>
              <a:rPr lang="en-US" altLang="ja-JP" sz="2800" b="1" dirty="0">
                <a:solidFill>
                  <a:srgbClr val="002060"/>
                </a:solidFill>
                <a:latin typeface="Arial" panose="020B0604020202020204" pitchFamily="34" charset="0"/>
                <a:ea typeface="HGPｺﾞｼｯｸE" panose="020B0900000000000000" pitchFamily="50" charset="-128"/>
                <a:cs typeface="Arial" panose="020B0604020202020204" pitchFamily="34" charset="0"/>
              </a:rPr>
              <a:t>reference standard</a:t>
            </a:r>
            <a:r>
              <a:rPr lang="en-US" altLang="ja-JP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HGPｺﾞｼｯｸE" panose="020B0900000000000000" pitchFamily="50" charset="-128"/>
                <a:cs typeface="Arial" panose="020B0604020202020204" pitchFamily="34" charset="0"/>
              </a:rPr>
              <a:t>)</a:t>
            </a:r>
            <a:endParaRPr lang="en-US" altLang="ja-JP" b="1" dirty="0">
              <a:solidFill>
                <a:srgbClr val="002060"/>
              </a:solidFill>
              <a:latin typeface="Arial" panose="020B0604020202020204" pitchFamily="34" charset="0"/>
              <a:ea typeface="HGPｺﾞｼｯｸE" panose="020B09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069" y="989369"/>
            <a:ext cx="2505075" cy="18288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37" y="989369"/>
            <a:ext cx="4683229" cy="17869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322" y="832206"/>
            <a:ext cx="1905000" cy="214312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512214" y="4104814"/>
            <a:ext cx="6578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ndividual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measuring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person’s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BP at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 a resting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Typically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twice in the morning and twice in the evening, for several days. 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including BP measurements during sleep 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1"/>
          <p:cNvSpPr txBox="1">
            <a:spLocks noChangeArrowheads="1"/>
          </p:cNvSpPr>
          <p:nvPr/>
        </p:nvSpPr>
        <p:spPr bwMode="auto">
          <a:xfrm>
            <a:off x="1752600" y="6248400"/>
            <a:ext cx="876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ja-JP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正方形/長方形 1"/>
          <p:cNvSpPr>
            <a:spLocks noChangeArrowheads="1"/>
          </p:cNvSpPr>
          <p:nvPr/>
        </p:nvSpPr>
        <p:spPr bwMode="auto">
          <a:xfrm>
            <a:off x="1752600" y="-281597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knowledge gap</a:t>
            </a:r>
            <a:endParaRPr kumimoji="0" lang="en-US" altLang="ja-JP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42900" y="1949780"/>
            <a:ext cx="11849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</a:t>
            </a:r>
            <a:r>
              <a:rPr lang="en-US" altLang="ja-JP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known among </a:t>
            </a:r>
            <a:r>
              <a:rPr lang="en-US" altLang="ja-JP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adults </a:t>
            </a:r>
            <a:r>
              <a:rPr lang="en-US" altLang="ja-JP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HBPM is comparable to ABPM for identifying masked hypertension</a:t>
            </a:r>
            <a:endParaRPr lang="ja-JP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1"/>
          <p:cNvSpPr txBox="1">
            <a:spLocks noChangeArrowheads="1"/>
          </p:cNvSpPr>
          <p:nvPr/>
        </p:nvSpPr>
        <p:spPr bwMode="auto">
          <a:xfrm>
            <a:off x="1752600" y="6248400"/>
            <a:ext cx="876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ja-JP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06400" y="336880"/>
            <a:ext cx="118491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1: </a:t>
            </a:r>
            <a:r>
              <a:rPr lang="en-US" altLang="ja-JP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concordance in the diagnosis of masked hypertension defined using in-home BP versus BP measurements on ABPM. </a:t>
            </a:r>
            <a:endParaRPr lang="en-US" altLang="ja-JP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Hypotheses: 1.1</a:t>
            </a:r>
            <a:r>
              <a:rPr lang="en-US" altLang="ja-JP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30% of adults with sustained </a:t>
            </a:r>
            <a:r>
              <a:rPr lang="en-US" altLang="ja-JP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normotension</a:t>
            </a:r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</a:t>
            </a:r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in-home BP will be categorized as masked hypertension when defined using awake BP; </a:t>
            </a:r>
            <a:r>
              <a:rPr lang="en-US" altLang="ja-JP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1.2) </a:t>
            </a:r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of adults with sustained </a:t>
            </a:r>
            <a:r>
              <a:rPr lang="en-US" altLang="ja-JP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normotension</a:t>
            </a:r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defined using in-home BP will be categorized as masked hypertension when defined using awake and asleep BP; </a:t>
            </a:r>
            <a:r>
              <a:rPr lang="en-US" altLang="ja-JP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r>
              <a:rPr lang="en-US" altLang="ja-JP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ja-JP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discordance will be larger in African Americans than other racial/ethnic groups. </a:t>
            </a:r>
            <a:endParaRPr lang="ja-JP" alt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1"/>
          <p:cNvSpPr txBox="1">
            <a:spLocks noChangeArrowheads="1"/>
          </p:cNvSpPr>
          <p:nvPr/>
        </p:nvSpPr>
        <p:spPr bwMode="auto">
          <a:xfrm>
            <a:off x="1752600" y="6248400"/>
            <a:ext cx="876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ja-JP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09550" y="932557"/>
            <a:ext cx="118491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2: </a:t>
            </a:r>
            <a:r>
              <a:rPr lang="en-US" altLang="ja-JP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factors associated with the discordance in the diagnosis of masked hypertension defined using in-home BP versus awake BP on ABPM. </a:t>
            </a:r>
            <a:endParaRPr lang="en-US" altLang="ja-JP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Hypothesis: </a:t>
            </a:r>
            <a:r>
              <a:rPr lang="en-US" altLang="ja-JP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and orthostatic BP change will be associated with the discordance in the diagnosis of masked hypertension defined using in-home BP versus awake </a:t>
            </a:r>
            <a:r>
              <a:rPr lang="en-US" altLang="ja-JP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lang="ja-JP" alt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1"/>
          <p:cNvSpPr txBox="1">
            <a:spLocks noChangeArrowheads="1"/>
          </p:cNvSpPr>
          <p:nvPr/>
        </p:nvSpPr>
        <p:spPr bwMode="auto">
          <a:xfrm>
            <a:off x="1752600" y="6248400"/>
            <a:ext cx="876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ja-JP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30200" y="628980"/>
            <a:ext cx="118491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Aim (subgroup study)</a:t>
            </a:r>
            <a:r>
              <a:rPr lang="en-US" altLang="ja-JP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Compare the association of masked hypertension defined using in-home BP versus BP measurements on ABPM with LV hypertrophy. </a:t>
            </a:r>
            <a:endParaRPr lang="en-US" altLang="ja-JP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Hypotheses</a:t>
            </a:r>
            <a:r>
              <a:rPr lang="en-US" altLang="ja-JP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1.1) </a:t>
            </a:r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association of masked hypertension with LV hypertrophy will be weaker when defined using in-home BP versus awake BP; and </a:t>
            </a:r>
            <a:r>
              <a:rPr lang="en-US" altLang="ja-JP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1.2) </a:t>
            </a:r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association of masked hypertension with </a:t>
            </a:r>
            <a:r>
              <a:rPr lang="en-US" altLang="ja-JP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 hypertrophy </a:t>
            </a:r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stronger when defined using asleep and awake BP versus awake BP alone</a:t>
            </a:r>
            <a:r>
              <a:rPr lang="en-US" altLang="ja-JP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1"/>
          <p:cNvSpPr txBox="1">
            <a:spLocks noChangeArrowheads="1"/>
          </p:cNvSpPr>
          <p:nvPr/>
        </p:nvSpPr>
        <p:spPr bwMode="auto">
          <a:xfrm>
            <a:off x="1752600" y="6248400"/>
            <a:ext cx="876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ja-JP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31800" y="1124280"/>
            <a:ext cx="118491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 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will undergo ABPM and HBPM 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ja-JP" sz="320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ja-JP" sz="3200" smtClean="0">
                <a:latin typeface="Arial" panose="020B0604020202020204" pitchFamily="34" charset="0"/>
                <a:cs typeface="Arial" panose="020B0604020202020204" pitchFamily="34" charset="0"/>
              </a:rPr>
              <a:t>accelerometer 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a random order. </a:t>
            </a:r>
            <a:endParaRPr lang="en-US" altLang="ja-JP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will enroll 600 participants aged 65 years or older; 150 whites, 150 African Americans, 150 Hispanics, and 150 Chinese. Within each group, the sample will be 50% female and 50% participants are 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not taking 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antihypertensive medication. </a:t>
            </a:r>
            <a:endParaRPr lang="en-US" altLang="ja-JP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Half 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of them will conduct echocardiography to achieve secondary aim.  </a:t>
            </a:r>
            <a:endParaRPr lang="ja-JP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524063" y="158234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ja-JP" alt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6506</TotalTime>
  <Words>530</Words>
  <Application>Microsoft Office PowerPoint</Application>
  <PresentationFormat>ワイド画面</PresentationFormat>
  <Paragraphs>74</Paragraphs>
  <Slides>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Arial Unicode MS</vt:lpstr>
      <vt:lpstr>HGPｺﾞｼｯｸE</vt:lpstr>
      <vt:lpstr>ＭＳ Ｐゴシック</vt:lpstr>
      <vt:lpstr>MS Mincho</vt:lpstr>
      <vt:lpstr>MS Mincho</vt:lpstr>
      <vt:lpstr>Arial</vt:lpstr>
      <vt:lpstr>Calibri</vt:lpstr>
      <vt:lpstr>Wingdings</vt:lpstr>
      <vt:lpstr>1_Office ​​テーマ</vt:lpstr>
      <vt:lpstr>Comparison of Ambulatory Blood Pressure Monitoring and Home Blood Pressure Monitoring in the Diagnosis of Masked Hypertension among Older Adults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BP variability throughout young adulthood and mid-life brain structure: the CARDIA study</dc:title>
  <dc:creator>Philip Greenland</dc:creator>
  <cp:lastModifiedBy>Yuichiro</cp:lastModifiedBy>
  <cp:revision>495</cp:revision>
  <dcterms:created xsi:type="dcterms:W3CDTF">2016-02-16T13:57:41Z</dcterms:created>
  <dcterms:modified xsi:type="dcterms:W3CDTF">2018-03-28T20:46:44Z</dcterms:modified>
</cp:coreProperties>
</file>