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9" r:id="rId5"/>
    <p:sldId id="272" r:id="rId6"/>
    <p:sldId id="263" r:id="rId7"/>
    <p:sldId id="264" r:id="rId8"/>
    <p:sldId id="273" r:id="rId9"/>
    <p:sldId id="274" r:id="rId10"/>
    <p:sldId id="275" r:id="rId11"/>
    <p:sldId id="266" r:id="rId12"/>
    <p:sldId id="277" r:id="rId13"/>
    <p:sldId id="280" r:id="rId14"/>
    <p:sldId id="265" r:id="rId15"/>
    <p:sldId id="267" r:id="rId16"/>
    <p:sldId id="278" r:id="rId17"/>
    <p:sldId id="268" r:id="rId18"/>
    <p:sldId id="269" r:id="rId19"/>
    <p:sldId id="276" r:id="rId20"/>
    <p:sldId id="270" r:id="rId21"/>
    <p:sldId id="271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7"/>
    <p:restoredTop sz="86373"/>
  </p:normalViewPr>
  <p:slideViewPr>
    <p:cSldViewPr snapToGrid="0" snapToObjects="1">
      <p:cViewPr varScale="1">
        <p:scale>
          <a:sx n="52" d="100"/>
          <a:sy n="52" d="100"/>
        </p:scale>
        <p:origin x="12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3F07A-B50B-344D-BC59-90960899107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A4C9-6B38-B74D-BB85-A0C8038A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CHDS, but the work I was really interested in was about women’s reproductive health and how that affects later life risk for CVD.</a:t>
            </a:r>
          </a:p>
          <a:p>
            <a:pPr marL="171450" indent="-171450">
              <a:buFont typeface="Wingdings"/>
              <a:buChar char="à"/>
              <a:defRPr/>
            </a:pPr>
            <a:r>
              <a:rPr lang="en-US" dirty="0" smtClean="0">
                <a:sym typeface="Wingdings" pitchFamily="2" charset="2"/>
              </a:rPr>
              <a:t>Pre-</a:t>
            </a:r>
            <a:r>
              <a:rPr lang="en-US" dirty="0" err="1" smtClean="0">
                <a:sym typeface="Wingdings" pitchFamily="2" charset="2"/>
              </a:rPr>
              <a:t>eclampsia</a:t>
            </a:r>
            <a:r>
              <a:rPr lang="en-US" dirty="0" smtClean="0">
                <a:sym typeface="Wingdings" pitchFamily="2" charset="2"/>
              </a:rPr>
              <a:t> work at CHDS</a:t>
            </a:r>
          </a:p>
          <a:p>
            <a:pPr marL="171450" indent="-171450">
              <a:buFont typeface="Wingdings"/>
              <a:buChar char="à"/>
              <a:defRPr/>
            </a:pPr>
            <a:r>
              <a:rPr lang="en-US" dirty="0" smtClean="0">
                <a:sym typeface="Wingdings" pitchFamily="2" charset="2"/>
              </a:rPr>
              <a:t> this work while at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7A352A-1B82-4536-B30E-B3DFB2A51B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1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CHDS, but the work I was really interested in was about women’s reproductive health and how that affects later life risk for CVD.</a:t>
            </a:r>
          </a:p>
          <a:p>
            <a:pPr marL="171450" indent="-171450">
              <a:buFont typeface="Wingdings"/>
              <a:buChar char="à"/>
              <a:defRPr/>
            </a:pPr>
            <a:r>
              <a:rPr lang="en-US" dirty="0" smtClean="0">
                <a:sym typeface="Wingdings" pitchFamily="2" charset="2"/>
              </a:rPr>
              <a:t>Pre-</a:t>
            </a:r>
            <a:r>
              <a:rPr lang="en-US" dirty="0" err="1" smtClean="0">
                <a:sym typeface="Wingdings" pitchFamily="2" charset="2"/>
              </a:rPr>
              <a:t>eclampsia</a:t>
            </a:r>
            <a:r>
              <a:rPr lang="en-US" dirty="0" smtClean="0">
                <a:sym typeface="Wingdings" pitchFamily="2" charset="2"/>
              </a:rPr>
              <a:t> work at CHDS</a:t>
            </a:r>
          </a:p>
          <a:p>
            <a:pPr marL="171450" indent="-171450">
              <a:buFont typeface="Wingdings"/>
              <a:buChar char="à"/>
              <a:defRPr/>
            </a:pPr>
            <a:r>
              <a:rPr lang="en-US" dirty="0" smtClean="0">
                <a:sym typeface="Wingdings" pitchFamily="2" charset="2"/>
              </a:rPr>
              <a:t> this work while at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7A352A-1B82-4536-B30E-B3DFB2A51B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FC8944-BE18-DC4D-AFF1-A69F42ED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0" y="5087621"/>
            <a:ext cx="2978150" cy="88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636FC-EC79-C448-B919-0E1924A63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03288"/>
            <a:ext cx="6858000" cy="2387600"/>
          </a:xfrm>
        </p:spPr>
        <p:txBody>
          <a:bodyPr anchor="b"/>
          <a:lstStyle>
            <a:lvl1pPr algn="l">
              <a:defRPr sz="4500" b="1" i="0">
                <a:solidFill>
                  <a:srgbClr val="9F7B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878810-6445-D24F-80FF-7B31F8450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850" y="6050782"/>
            <a:ext cx="2808287" cy="277813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9F7B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 Name here (if needed)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BAE0F-E14C-8B49-B63E-0AD468CAA222}"/>
              </a:ext>
            </a:extLst>
          </p:cNvPr>
          <p:cNvSpPr/>
          <p:nvPr userDrawn="1"/>
        </p:nvSpPr>
        <p:spPr>
          <a:xfrm>
            <a:off x="0" y="3509963"/>
            <a:ext cx="8001000" cy="1223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29377-233F-6F47-B321-310089D4A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F401-F7DB-3E4B-8EA8-1B5D48DDC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A3AC-BB73-D646-8233-9D5D56118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B1241-207F-1846-A0F2-C082CB4E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667-A307-5D48-977C-F71251B9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FA705CE-D5B6-E741-A71D-9D03D30761CA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86AEA-37E9-F34A-A3FB-A090082A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Confidential information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3C73-319C-6F44-84EC-6CA11B00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ECF4C3-FBEE-B240-9A77-C1A3D3D2B7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AC2BA36-3F6D-9940-9D06-04544AFCE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1469-AD79-AB40-BE6B-E5A19E9A2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2F371-4DAC-C542-8222-7BDCFEB9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BB3FA-BAA4-A344-BBA1-5610FB70D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7402D-F6FE-A549-B192-15C9BA730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3548-6C73-2141-BB8C-F2BC8DB90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3416A-36BE-8F41-92AF-D9B0A6EC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6A9-DD5C-A14E-B2D6-D24F896E58FD}" type="datetime1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2A0CB-2A0C-4145-9B16-18D7E64C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16095-038A-C844-96E1-4F81CE1D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B080F4-A1AE-9E41-AD4F-83DA7F4F85B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7A828-C92B-134D-93FE-2AC4A5DCD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47E3-839C-B24E-933A-9BE64BFA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CCA77-ED9E-F944-B7E1-918982C5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927C-5723-1447-9E1D-B18214A01C84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A0AA4-F81B-3241-A18D-9DF9145C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24D7D-3CFF-5D46-AE58-30E012F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0B7EC8-4973-4A41-A0A5-1DCD4A09CA4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12D49CB-256E-AA45-8346-008D005D9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52490-2211-A040-88A1-7E377C2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E9E7-2A65-D84D-A3A1-595E7817AD5E}" type="datetime1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0599F-B7DD-5644-8037-2F6E08F6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9DD10-C0DC-884C-8009-FFF88F9A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171C65-CA6D-554A-A895-EFE43D7C1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A6A61-050D-DD4B-9D37-0B4825418690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9CC217-A985-BA4D-A9BA-E0DB0E586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349B-820F-8E49-8639-008F1EE20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D313-4FEF-2A48-81C9-CDB28BF2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FB603-277B-214B-8297-F0CC38F2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41953-B757-BF40-ABB9-ECDCB2C1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3A43-7185-5F48-A335-5BC378DDC455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582F-57E7-8A43-AB00-3B434343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CB3A5-8162-7046-AEC1-1DD83487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812BFF-CECD-2D4C-88D4-C668A76AA567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460B0-60A4-4A47-AD39-CC5476A7C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E5E0-A49B-1D42-984F-4F2497529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18C29-0749-0645-B5F3-8F77D7DF4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B63D-AD1F-8F4A-AA89-AB89DF477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553F6-7876-594A-8BF7-0E91D08B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B9C9-1796-DA4F-9C2D-835DC5CF16A0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0E75B-1810-D146-B364-04D1B096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3B174-7D44-3F49-A039-C5118127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E8CA24-01CD-AD45-8A73-C5C652349514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C057195-841A-D648-9011-E803EAE06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DC30B-7B41-6D46-B3C3-F1AE63C05CFD}"/>
              </a:ext>
            </a:extLst>
          </p:cNvPr>
          <p:cNvSpPr/>
          <p:nvPr userDrawn="1"/>
        </p:nvSpPr>
        <p:spPr>
          <a:xfrm>
            <a:off x="0" y="0"/>
            <a:ext cx="9144000" cy="6989736"/>
          </a:xfrm>
          <a:prstGeom prst="rect">
            <a:avLst/>
          </a:prstGeom>
          <a:solidFill>
            <a:srgbClr val="9F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68E53-0BC1-E54A-AEA5-7E98A8565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3776" y="5074132"/>
            <a:ext cx="3019911" cy="899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636FC-EC79-C448-B919-0E1924A63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04093"/>
            <a:ext cx="6858000" cy="2387600"/>
          </a:xfrm>
        </p:spPr>
        <p:txBody>
          <a:bodyPr anchor="b"/>
          <a:lstStyle>
            <a:lvl1pPr algn="l">
              <a:defRPr sz="45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712DAD6-D9D1-184D-BADC-FA6EDCF36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9950" y="6048143"/>
            <a:ext cx="2808287" cy="277813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 Name here (if needed)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BAE0F-E14C-8B49-B63E-0AD468CAA222}"/>
              </a:ext>
            </a:extLst>
          </p:cNvPr>
          <p:cNvSpPr/>
          <p:nvPr userDrawn="1"/>
        </p:nvSpPr>
        <p:spPr>
          <a:xfrm>
            <a:off x="0" y="3509963"/>
            <a:ext cx="8001000" cy="1223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29377-233F-6F47-B321-310089D4A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8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B7F88-609B-CB4B-8900-B4B05F4CC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150" y="5167980"/>
            <a:ext cx="2934392" cy="8736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579FE77-C505-124C-81EA-6095A34E55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98469"/>
            <a:ext cx="6858000" cy="2387600"/>
          </a:xfrm>
        </p:spPr>
        <p:txBody>
          <a:bodyPr anchor="b"/>
          <a:lstStyle>
            <a:lvl1pPr algn="l">
              <a:defRPr sz="4500" b="1" i="0">
                <a:solidFill>
                  <a:srgbClr val="9F7B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59A27-DCE4-EA4E-A641-1A07F7433F1D}"/>
              </a:ext>
            </a:extLst>
          </p:cNvPr>
          <p:cNvSpPr/>
          <p:nvPr userDrawn="1"/>
        </p:nvSpPr>
        <p:spPr>
          <a:xfrm>
            <a:off x="0" y="3509963"/>
            <a:ext cx="8001000" cy="1223402"/>
          </a:xfrm>
          <a:prstGeom prst="rect">
            <a:avLst/>
          </a:prstGeom>
          <a:solidFill>
            <a:srgbClr val="9F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2C1EBFE-6063-6C46-9D7A-91425252D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1AB1D1-EBA3-1141-8148-53CCBA3283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0" y="6048143"/>
            <a:ext cx="2808287" cy="277813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 Name here (if needed) </a:t>
            </a:r>
          </a:p>
        </p:txBody>
      </p:sp>
    </p:spTree>
    <p:extLst>
      <p:ext uri="{BB962C8B-B14F-4D97-AF65-F5344CB8AC3E}">
        <p14:creationId xmlns:p14="http://schemas.microsoft.com/office/powerpoint/2010/main" val="143258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ACF110-F356-CF43-B8F9-4648EE803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9F7B35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9" r="-17668"/>
          <a:stretch/>
        </p:blipFill>
        <p:spPr>
          <a:xfrm>
            <a:off x="0" y="0"/>
            <a:ext cx="12179808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612FF-B493-E04D-B623-E9B8789F1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1F916-FD8D-9146-AEEE-F749BD87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01EA70-5421-BE4B-8448-7DB77A6BC18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45B685-F214-3448-99CA-CF12518514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DB9B21-EE59-EA48-B74F-81819681B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9F7B35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74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612FF-B493-E04D-B623-E9B8789F1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1F916-FD8D-9146-AEEE-F749BD87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0AEBD9-E4DC-DE46-BE36-B3613A974A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ACC906-B661-B24F-ADD6-D4F8659D5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9143D6-0EBE-7F4E-AA0C-BC800DA81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9F7B35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51"/>
                    </a14:imgEffect>
                    <a14:imgEffect>
                      <a14:saturation sat="0"/>
                    </a14:imgEffect>
                    <a14:imgEffect>
                      <a14:brightnessContrast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8761"/>
          <a:stretch/>
        </p:blipFill>
        <p:spPr>
          <a:xfrm>
            <a:off x="0" y="0"/>
            <a:ext cx="1216456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612FF-B493-E04D-B623-E9B8789F1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1F916-FD8D-9146-AEEE-F749BD87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80EFCF-2745-9F4C-A0C9-B6F87E1F16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0BB5497-01EE-CC4A-98F3-5A70F240D1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608A-9CAA-684E-AB97-174D922A2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16D9-0F39-D743-89C2-AC4B9EF4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5660F-0842-2F44-8950-C7547167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15FC-30AE-004E-90AE-15AF1B9E6298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6FFF-8D9A-2F47-9B8E-49C955E7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3621-888E-A245-8291-E986B5BD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88114-1A60-D343-84E5-F0A719363EF3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FFC78-1B85-5348-8848-CFE10815A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228" y="6118691"/>
            <a:ext cx="1843245" cy="5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C675D6-FA41-0D43-A364-675A47234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3726" y="6116639"/>
            <a:ext cx="1911224" cy="56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F4346-07C2-394C-A877-706749331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 i="0">
                <a:solidFill>
                  <a:srgbClr val="9F7B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00495-133B-6C48-9DA0-657054D7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6E07B2-3311-B541-8378-DBA0BA027F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06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981397-B195-894E-8F1A-4B72947C6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16639"/>
            <a:ext cx="1810187" cy="5389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EF3932-2E55-6A43-8C6D-1FCD3414BC61}"/>
              </a:ext>
            </a:extLst>
          </p:cNvPr>
          <p:cNvSpPr/>
          <p:nvPr userDrawn="1"/>
        </p:nvSpPr>
        <p:spPr>
          <a:xfrm>
            <a:off x="0" y="0"/>
            <a:ext cx="9144000" cy="7020732"/>
          </a:xfrm>
          <a:prstGeom prst="rect">
            <a:avLst/>
          </a:prstGeom>
          <a:solidFill>
            <a:srgbClr val="9F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F4346-07C2-394C-A877-706749331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00495-133B-6C48-9DA0-657054D7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0D9EF0-DCA3-BA4D-B036-3BDEF7C40F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81928"/>
            <a:ext cx="728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8F4D7-41CF-5440-BD8A-564E60170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9390" y="6138560"/>
            <a:ext cx="1827204" cy="5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D1F24-EFDA-5442-A4E0-97156D5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55949-AA23-EE42-8B8A-EC26793F0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ECD8-58AA-1448-8011-EDB4E3783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44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2">
                    <a:lumMod val="75000"/>
                  </a:schemeClr>
                </a:solidFill>
                <a:latin typeface="Arial" charset="0"/>
              </a:defRPr>
            </a:lvl1pPr>
          </a:lstStyle>
          <a:p>
            <a:fld id="{D52D4912-0920-554D-AC56-C91AFACD3A68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E126-50C0-3B4A-8E4A-2F3E5E46B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718" y="6356351"/>
            <a:ext cx="5285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>
                    <a:lumMod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F301-59FD-634E-9603-FED9E994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653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Arial" charset="0"/>
              </a:defRPr>
            </a:lvl1pPr>
          </a:lstStyle>
          <a:p>
            <a:fld id="{078366BF-ED6C-BE49-AC33-910FA9DB7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1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0" r:id="rId3"/>
    <p:sldLayoutId id="2147483659" r:id="rId4"/>
    <p:sldLayoutId id="2147483671" r:id="rId5"/>
    <p:sldLayoutId id="2147483673" r:id="rId6"/>
    <p:sldLayoutId id="2147483650" r:id="rId7"/>
    <p:sldLayoutId id="2147483651" r:id="rId8"/>
    <p:sldLayoutId id="2147483672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Bold" charset="0"/>
          <a:ea typeface="+mj-ea"/>
          <a:cs typeface="Arial Bol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1E8B-12E0-8048-9E3C-99128A814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3" y="1258898"/>
            <a:ext cx="7608163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Metabolically Healthy Obesity: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DE19E3-A751-9740-B18F-33055181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3" y="3602038"/>
            <a:ext cx="7608163" cy="165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</a:t>
            </a:r>
            <a:r>
              <a:rPr lang="en-US" sz="2800" dirty="0" smtClean="0"/>
              <a:t>Resilience </a:t>
            </a:r>
            <a:r>
              <a:rPr lang="en-US" sz="2800" dirty="0"/>
              <a:t>or just a matter of time?</a:t>
            </a:r>
          </a:p>
          <a:p>
            <a:endParaRPr lang="en-US" sz="2400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D7F4F01C-DD89-43C6-ACBC-1D15F2B4701D}"/>
              </a:ext>
            </a:extLst>
          </p:cNvPr>
          <p:cNvSpPr txBox="1">
            <a:spLocks/>
          </p:cNvSpPr>
          <p:nvPr/>
        </p:nvSpPr>
        <p:spPr>
          <a:xfrm>
            <a:off x="556638" y="4751577"/>
            <a:ext cx="4156787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Morgana Mongraw-Chaffin, PhD,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MPH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5F14B-9B6A-4C0D-9BB8-86C272DB1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01" y="440054"/>
            <a:ext cx="2053805" cy="12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Prevalence of MetS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72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without 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obesity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completed follow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72% for participants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at 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24000" y="4212857"/>
          <a:ext cx="6096000" cy="158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327767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8379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Obesity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 of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MetS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3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10537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6128" y="1154097"/>
            <a:ext cx="8089222" cy="49981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of those with MHO transitioned to MetS in 10 years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DBD9EB-4CD5-41FC-964F-4A65336F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" y="164278"/>
            <a:ext cx="876681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Healthy to Unhealthy Obesity in MESA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C051C-F42C-4590-947A-9F9F52E51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78" r="58292" b="14861"/>
          <a:stretch/>
        </p:blipFill>
        <p:spPr>
          <a:xfrm>
            <a:off x="228138" y="1940431"/>
            <a:ext cx="5254089" cy="338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97DA4-A2BF-47EB-9423-5104A34B7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7" t="21436" r="21947" b="14678"/>
          <a:stretch/>
        </p:blipFill>
        <p:spPr>
          <a:xfrm>
            <a:off x="5863295" y="1419414"/>
            <a:ext cx="2719198" cy="3904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1FE1D2-F55F-439E-A488-A1ED41E936E1}"/>
              </a:ext>
            </a:extLst>
          </p:cNvPr>
          <p:cNvSpPr/>
          <p:nvPr/>
        </p:nvSpPr>
        <p:spPr>
          <a:xfrm>
            <a:off x="4858373" y="2529737"/>
            <a:ext cx="814388" cy="99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9EC2B-D8DA-4811-84B4-2605482FA0D9}"/>
              </a:ext>
            </a:extLst>
          </p:cNvPr>
          <p:cNvSpPr/>
          <p:nvPr/>
        </p:nvSpPr>
        <p:spPr>
          <a:xfrm>
            <a:off x="4712640" y="3820385"/>
            <a:ext cx="814388" cy="1450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16935" y="6292692"/>
            <a:ext cx="7185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Mongraw-Chaffin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JCEM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2016; 101(11): 4117-4124 </a:t>
            </a:r>
          </a:p>
        </p:txBody>
      </p:sp>
    </p:spTree>
    <p:extLst>
      <p:ext uri="{BB962C8B-B14F-4D97-AF65-F5344CB8AC3E}">
        <p14:creationId xmlns:p14="http://schemas.microsoft.com/office/powerpoint/2010/main" val="1538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78353F-B4AC-44FA-9820-508BF9901072}"/>
              </a:ext>
            </a:extLst>
          </p:cNvPr>
          <p:cNvSpPr txBox="1">
            <a:spLocks/>
          </p:cNvSpPr>
          <p:nvPr/>
        </p:nvSpPr>
        <p:spPr>
          <a:xfrm>
            <a:off x="140631" y="2249783"/>
            <a:ext cx="87861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 risk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healthy obesity?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in CVD risk will be explained by transition from MHO to MUO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obesity/CVD relationship will be significantly and substantially mediated by metabolic syndrome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2F1E5D-CE32-46D5-890F-D896ABE19D90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2" y="1339921"/>
            <a:ext cx="6295079" cy="475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171" y="279141"/>
            <a:ext cx="800765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Obesity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CVD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27398" y="3391275"/>
            <a:ext cx="957342" cy="87251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264524" y="1188995"/>
            <a:ext cx="3672110" cy="496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63783" y="2711493"/>
            <a:ext cx="1875453" cy="67180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4524" y="1725298"/>
            <a:ext cx="2974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48% became unhealthy!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5782" y="2010680"/>
            <a:ext cx="430887" cy="283512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 Risk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557" y="1960754"/>
            <a:ext cx="1107112" cy="252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(Odds Ratio)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2" y="1295531"/>
            <a:ext cx="6295079" cy="475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283" y="279141"/>
            <a:ext cx="741943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Obesity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CVD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5782" y="2010680"/>
            <a:ext cx="430887" cy="283512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 Risk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57" y="1948397"/>
            <a:ext cx="1107112" cy="252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(Odds Ratio)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67205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838F2-7AAA-402B-9721-97A2CA486D28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999" y="3284269"/>
            <a:ext cx="20063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593" y="3284269"/>
            <a:ext cx="20063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8674" y="3284269"/>
            <a:ext cx="20063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33798" y="3592939"/>
            <a:ext cx="1579955" cy="289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91233" y="3592939"/>
            <a:ext cx="1579955" cy="289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6363" y="1641764"/>
            <a:ext cx="379127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 (44-100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233" y="2989006"/>
            <a:ext cx="3010548" cy="149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3183348"/>
            <a:ext cx="3410792" cy="149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6935" y="6292692"/>
            <a:ext cx="7185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Mongraw-Chaffin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2018; 71(17): 1857-1865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660B95-B89F-EE4D-85CF-CC4C0658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759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obesity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transient condition and few individuals are resilient to obesity given time</a:t>
            </a:r>
          </a:p>
          <a:p>
            <a:endParaRPr lang="en-US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obesity is a major contributor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MetS and continued MetS is a major contributor to CVD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obesity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risk factor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almost half of individuals across 12 years </a:t>
            </a:r>
          </a:p>
          <a:p>
            <a:endParaRPr lang="en-US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and lifestyle management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should be recommended to all individuals with obesity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55F728-0791-4819-9D7F-8B2CF007D5B8}"/>
              </a:ext>
            </a:extLst>
          </p:cNvPr>
          <p:cNvSpPr txBox="1">
            <a:spLocks/>
          </p:cNvSpPr>
          <p:nvPr/>
        </p:nvSpPr>
        <p:spPr>
          <a:xfrm>
            <a:off x="1485900" y="31094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sz="4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200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55F728-0791-4819-9D7F-8B2CF007D5B8}"/>
              </a:ext>
            </a:extLst>
          </p:cNvPr>
          <p:cNvSpPr txBox="1">
            <a:spLocks/>
          </p:cNvSpPr>
          <p:nvPr/>
        </p:nvSpPr>
        <p:spPr>
          <a:xfrm>
            <a:off x="1485900" y="34645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sz="4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9852C5-F763-490D-A83B-505CF9E27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624512"/>
            <a:ext cx="291465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Co-authors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Cheryl Anderson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Burke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Meredith Foster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Nowreen Haq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Kalyani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 Ouyang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Sibley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 Tracy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Dhananjay Vaidya</a:t>
            </a:r>
          </a:p>
          <a:p>
            <a:pPr marL="84535" lvl="1" indent="-84535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Woodward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F69F6BD-849D-4698-A17D-6AD0E042A3E6}"/>
              </a:ext>
            </a:extLst>
          </p:cNvPr>
          <p:cNvSpPr txBox="1">
            <a:spLocks/>
          </p:cNvSpPr>
          <p:nvPr/>
        </p:nvSpPr>
        <p:spPr>
          <a:xfrm>
            <a:off x="4572000" y="1620124"/>
            <a:ext cx="3932808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thank the other investigators, the staff, and the participants of the MESA study for their valuable contributions.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 is supported by contracts and grants from NHLBI and NCRR</a:t>
            </a:r>
          </a:p>
        </p:txBody>
      </p:sp>
    </p:spTree>
    <p:extLst>
      <p:ext uri="{BB962C8B-B14F-4D97-AF65-F5344CB8AC3E}">
        <p14:creationId xmlns:p14="http://schemas.microsoft.com/office/powerpoint/2010/main" val="23402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of Interest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nothing to disclose.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2029465" y="2857500"/>
            <a:ext cx="5924550" cy="11430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MetS and CVD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with obesity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BB778-D7B7-4943-A98B-6E12A41BC4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49" y="256902"/>
            <a:ext cx="6951135" cy="60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MHO with CVD and all-cause mortality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BB778-D7B7-4943-A98B-6E12A41BC4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" y="1616201"/>
            <a:ext cx="9030834" cy="44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D33F4-5B23-4597-B597-1A002197ED38}"/>
              </a:ext>
            </a:extLst>
          </p:cNvPr>
          <p:cNvSpPr/>
          <p:nvPr/>
        </p:nvSpPr>
        <p:spPr>
          <a:xfrm>
            <a:off x="1094125" y="320166"/>
            <a:ext cx="69557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Metabolically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besity</a:t>
            </a:r>
            <a:endParaRPr lang="en-US" sz="27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219727-900D-446C-9201-E3F6149A0328}"/>
              </a:ext>
            </a:extLst>
          </p:cNvPr>
          <p:cNvGrpSpPr>
            <a:grpSpLocks noChangeAspect="1"/>
          </p:cNvGrpSpPr>
          <p:nvPr/>
        </p:nvGrpSpPr>
        <p:grpSpPr>
          <a:xfrm>
            <a:off x="6689943" y="1696743"/>
            <a:ext cx="1948894" cy="3634740"/>
            <a:chOff x="8246745" y="2130177"/>
            <a:chExt cx="1863090" cy="3333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47030A-CE39-4402-BED5-77516B8D1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80" r="41424"/>
            <a:stretch/>
          </p:blipFill>
          <p:spPr>
            <a:xfrm>
              <a:off x="8246745" y="2130177"/>
              <a:ext cx="1863090" cy="333375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B3CA24-6B44-41F7-9809-8F849D999E01}"/>
                </a:ext>
              </a:extLst>
            </p:cNvPr>
            <p:cNvSpPr/>
            <p:nvPr/>
          </p:nvSpPr>
          <p:spPr>
            <a:xfrm>
              <a:off x="8858250" y="2632710"/>
              <a:ext cx="674370" cy="7078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2E46919D-D7DC-48F1-B031-DC48B7C2BCC1}"/>
                </a:ext>
              </a:extLst>
            </p:cNvPr>
            <p:cNvSpPr/>
            <p:nvPr/>
          </p:nvSpPr>
          <p:spPr>
            <a:xfrm>
              <a:off x="8858250" y="2583180"/>
              <a:ext cx="640080" cy="7078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2DCBC-2FDC-4FF3-873B-EFA10F800B19}"/>
              </a:ext>
            </a:extLst>
          </p:cNvPr>
          <p:cNvGrpSpPr/>
          <p:nvPr/>
        </p:nvGrpSpPr>
        <p:grpSpPr>
          <a:xfrm>
            <a:off x="439157" y="1696744"/>
            <a:ext cx="1948894" cy="3634739"/>
            <a:chOff x="703912" y="1119324"/>
            <a:chExt cx="2598525" cy="48463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D710D1-FC12-470C-9681-EBCAED5BF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280" r="41424"/>
            <a:stretch/>
          </p:blipFill>
          <p:spPr>
            <a:xfrm>
              <a:off x="703912" y="1119324"/>
              <a:ext cx="2598525" cy="484631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1BC0E0-8F31-44B8-84D5-8A914B2DB70F}"/>
                </a:ext>
              </a:extLst>
            </p:cNvPr>
            <p:cNvSpPr/>
            <p:nvPr/>
          </p:nvSpPr>
          <p:spPr>
            <a:xfrm>
              <a:off x="1556807" y="1849862"/>
              <a:ext cx="940571" cy="1029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0B3865F-D653-4A50-95E6-B509392B03EF}"/>
                </a:ext>
              </a:extLst>
            </p:cNvPr>
            <p:cNvSpPr/>
            <p:nvPr/>
          </p:nvSpPr>
          <p:spPr>
            <a:xfrm>
              <a:off x="1556810" y="1777859"/>
              <a:ext cx="892745" cy="1029063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D46F6FF-C891-46CC-86E4-808C05C01221}"/>
              </a:ext>
            </a:extLst>
          </p:cNvPr>
          <p:cNvSpPr txBox="1"/>
          <p:nvPr/>
        </p:nvSpPr>
        <p:spPr>
          <a:xfrm>
            <a:off x="4747025" y="1616101"/>
            <a:ext cx="3977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 Obesity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2447D-32F1-449D-A135-DB40B6EB185F}"/>
              </a:ext>
            </a:extLst>
          </p:cNvPr>
          <p:cNvSpPr txBox="1"/>
          <p:nvPr/>
        </p:nvSpPr>
        <p:spPr>
          <a:xfrm>
            <a:off x="380390" y="1616101"/>
            <a:ext cx="3977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Obesity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37EA0B-AEAB-4BF8-9BD5-10C850C272AD}"/>
              </a:ext>
            </a:extLst>
          </p:cNvPr>
          <p:cNvSpPr txBox="1"/>
          <p:nvPr/>
        </p:nvSpPr>
        <p:spPr>
          <a:xfrm>
            <a:off x="2252043" y="2478421"/>
            <a:ext cx="2188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by BMI</a:t>
            </a:r>
          </a:p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waist circumference</a:t>
            </a:r>
          </a:p>
          <a:p>
            <a:pPr marL="214313" indent="-214313"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diabetes</a:t>
            </a:r>
          </a:p>
          <a:p>
            <a:pPr marL="214313" indent="-214313"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hypertension</a:t>
            </a:r>
          </a:p>
          <a:p>
            <a:pPr marL="214313" indent="-214313"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HDL cholesterol</a:t>
            </a:r>
          </a:p>
          <a:p>
            <a:pPr marL="214313" indent="-214313"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triglycerides</a:t>
            </a:r>
          </a:p>
          <a:p>
            <a:pPr marL="214313" indent="-214313">
              <a:buFontTx/>
              <a:buChar char="-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CE349-C4B3-4C37-A3F7-FAB4038CE62E}"/>
              </a:ext>
            </a:extLst>
          </p:cNvPr>
          <p:cNvSpPr txBox="1"/>
          <p:nvPr/>
        </p:nvSpPr>
        <p:spPr>
          <a:xfrm>
            <a:off x="4663951" y="2478421"/>
            <a:ext cx="2447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by BMI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234950"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waist circumference</a:t>
            </a:r>
          </a:p>
          <a:p>
            <a:pPr marL="234950" indent="-234950"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  <a:p>
            <a:pPr marL="234950" indent="-234950"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234950" indent="-234950"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HDL cholesterol</a:t>
            </a:r>
          </a:p>
          <a:p>
            <a:pPr marL="234950" indent="-234950"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triglycerides</a:t>
            </a:r>
          </a:p>
          <a:p>
            <a:pPr marL="214313" indent="-214313">
              <a:buFontTx/>
              <a:buChar char="-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D33F4-5B23-4597-B597-1A002197ED38}"/>
              </a:ext>
            </a:extLst>
          </p:cNvPr>
          <p:cNvSpPr/>
          <p:nvPr/>
        </p:nvSpPr>
        <p:spPr>
          <a:xfrm>
            <a:off x="419637" y="2499270"/>
            <a:ext cx="84736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Unresolved Questions about Healthy Obesity: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864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9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metabolically healthy obesity </a:t>
            </a:r>
            <a:b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stable condition?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19909"/>
            <a:ext cx="7886700" cy="3157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38% after 25 years (Kaur et al.)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after 8 years (Appleton et al.)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48% after 6 years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Soriguer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237" y="5701381"/>
            <a:ext cx="862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Kaur et al.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metabolic health in overweight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persist? – Individual variation and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mortality over two decades.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2016;175:133-143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7784" y="1535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percentage of MHO remain that way over time?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2437" y="745778"/>
            <a:ext cx="7939127" cy="5297400"/>
            <a:chOff x="945636" y="858897"/>
            <a:chExt cx="7939127" cy="5297400"/>
          </a:xfrm>
          <a:solidFill>
            <a:schemeClr val="bg1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86624"/>
            <a:stretch/>
          </p:blipFill>
          <p:spPr>
            <a:xfrm>
              <a:off x="945636" y="858897"/>
              <a:ext cx="1881227" cy="5297400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6925"/>
            <a:stretch/>
          </p:blipFill>
          <p:spPr>
            <a:xfrm>
              <a:off x="2826863" y="858897"/>
              <a:ext cx="6057900" cy="5297400"/>
            </a:xfrm>
            <a:prstGeom prst="rect">
              <a:avLst/>
            </a:prstGeom>
            <a:grpFill/>
          </p:spPr>
        </p:pic>
      </p:grpSp>
      <p:sp>
        <p:nvSpPr>
          <p:cNvPr id="6" name="TextBox 5"/>
          <p:cNvSpPr txBox="1"/>
          <p:nvPr/>
        </p:nvSpPr>
        <p:spPr>
          <a:xfrm>
            <a:off x="259237" y="5960878"/>
            <a:ext cx="86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 et 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long-term prognosis of cardiovascular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and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all-cause mortality for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metabolically healthy obesity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review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meta-analysis. J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Community Health. 2016;70:1024-1031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9799" y="-87366"/>
            <a:ext cx="879777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CVD risk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metabolically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obesity?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237" y="5503675"/>
            <a:ext cx="86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 et 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long-term prognosis of cardiovascular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and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all-cause mortality for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metabolically healthy obesity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review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meta-analysis. J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Community Health. 2016;70:1024-1031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64B-BA93-48FC-9FFE-F21C5758384C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-8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MHO and Risk for CVD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241" r="37334"/>
          <a:stretch/>
        </p:blipFill>
        <p:spPr>
          <a:xfrm>
            <a:off x="228600" y="2488535"/>
            <a:ext cx="8686800" cy="22139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63" y="1726901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events risk for metabolically healthy obesity in different subgroups compared with metabolically healthy normal weight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298B-18DC-994A-859A-E33EBD3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6BF-ED6C-BE49-AC33-910FA9DB73DF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16FD4C-FDC3-47B0-B97D-C9111B41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14" y="2178860"/>
            <a:ext cx="8466773" cy="99417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healthy obesity a stable condition?</a:t>
            </a:r>
          </a:p>
        </p:txBody>
      </p:sp>
    </p:spTree>
    <p:extLst>
      <p:ext uri="{BB962C8B-B14F-4D97-AF65-F5344CB8AC3E}">
        <p14:creationId xmlns:p14="http://schemas.microsoft.com/office/powerpoint/2010/main" val="22480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metabolically healthy obesity to metabolic syndrome will be common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and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duration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obesity will be associated with greater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metabolic syndrome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2F1E5D-CE32-46D5-890F-D896ABE19D90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MC_PPT_Template_Standard_9_2018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C8B9EA5-84D6-7440-9E58-9BD6AC5CF291}" vid="{70FE180A-CC1C-EB44-8665-93B2565825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>External</Viewer_x0020_Type>
    <Notes0 xmlns="2e2fa44a-b297-4cb3-ae00-3700515fc5c7" xsi:nil="true"/>
    <Description0 xmlns="2e2fa44a-b297-4cb3-ae00-3700515fc5c7" xsi:nil="true"/>
    <LookupLocation xmlns="2e2fa44a-b297-4cb3-ae00-3700515fc5c7">5</LookupLocation>
    <Size xmlns="2e2fa44a-b297-4cb3-ae00-3700515fc5c7" xsi:nil="true"/>
    <Format xmlns="2e2fa44a-b297-4cb3-ae00-3700515fc5c7">Standard</Format>
  </documentManagement>
</p:properties>
</file>

<file path=customXml/itemProps1.xml><?xml version="1.0" encoding="utf-8"?>
<ds:datastoreItem xmlns:ds="http://schemas.openxmlformats.org/officeDocument/2006/customXml" ds:itemID="{17C4A12D-7711-40F6-B662-674BBD0E1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D6235-D427-4CC5-B174-33D86EB42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DC67F-AD95-4A5B-91BE-A7E9154BE056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990867f7-ed38-4c21-b441-c544514c8362"/>
    <ds:schemaRef ds:uri="http://schemas.openxmlformats.org/package/2006/metadata/core-properties"/>
    <ds:schemaRef ds:uri="http://purl.org/dc/terms/"/>
    <ds:schemaRef ds:uri="2e2fa44a-b297-4cb3-ae00-3700515fc5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WFMC_PPT_Template_Standard_9_2018 (2)</Template>
  <TotalTime>111</TotalTime>
  <Words>655</Words>
  <Application>Microsoft Office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Bold</vt:lpstr>
      <vt:lpstr>Calibri</vt:lpstr>
      <vt:lpstr>Courier New</vt:lpstr>
      <vt:lpstr>Times New Roman</vt:lpstr>
      <vt:lpstr>Wingdings</vt:lpstr>
      <vt:lpstr>WFMC_PPT_Template_Standard_9_2018 (2)</vt:lpstr>
      <vt:lpstr>Metabolically Healthy Obesity:</vt:lpstr>
      <vt:lpstr>Conflict of Interest</vt:lpstr>
      <vt:lpstr>PowerPoint Presentation</vt:lpstr>
      <vt:lpstr>PowerPoint Presentation</vt:lpstr>
      <vt:lpstr>Is metabolically healthy obesity  a stable condition?</vt:lpstr>
      <vt:lpstr>What is the CVD risk from metabolically healthy obesity?</vt:lpstr>
      <vt:lpstr>MHO and Risk for CVD</vt:lpstr>
      <vt:lpstr>Is healthy obesity a stable condition?</vt:lpstr>
      <vt:lpstr>Hypotheses</vt:lpstr>
      <vt:lpstr>Results: Prevalence of MetS</vt:lpstr>
      <vt:lpstr>Transition from Healthy to Unhealthy Obesity in MESA</vt:lpstr>
      <vt:lpstr>PowerPoint Presentation</vt:lpstr>
      <vt:lpstr>Hypotheses</vt:lpstr>
      <vt:lpstr>PowerPoint Presentation</vt:lpstr>
      <vt:lpstr>PowerPoint Presentation</vt:lpstr>
      <vt:lpstr>Mediation</vt:lpstr>
      <vt:lpstr>PowerPoint Presentation</vt:lpstr>
      <vt:lpstr>PowerPoint Presentation</vt:lpstr>
      <vt:lpstr> Thank You! </vt:lpstr>
      <vt:lpstr>MetS and CVD in participants with obesity</vt:lpstr>
      <vt:lpstr>MHO with CVD and all-cause mortality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</dc:title>
  <dc:creator>Lynne W</dc:creator>
  <cp:lastModifiedBy>Morgana Mongraw-Chaffin</cp:lastModifiedBy>
  <cp:revision>21</cp:revision>
  <dcterms:created xsi:type="dcterms:W3CDTF">2018-09-21T20:11:48Z</dcterms:created>
  <dcterms:modified xsi:type="dcterms:W3CDTF">2019-03-26T21:43:37Z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